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413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AF87F-5D54-4D4A-A69B-E22914770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8C5534-01AC-4867-8E10-3317ADC0EA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5B2709-237E-4AC1-BA89-3C01EC4D8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1A940E-27C0-47A7-9101-DC4BE6FF3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89F8B6-10AD-4098-ABAC-E9CEB38A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491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05255E-70E8-42A3-9188-777D49F9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C78B080-ABE9-4559-AB5C-0D0F5CE67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C98222-33FE-4809-AE9B-66677F28B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C2C5E2-D4FE-46DE-B640-57E5B0680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AC8918-81F5-4409-85DA-7D7712748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876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FED531-C66E-4EDA-9F0F-7A4B756F91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393260-3F8D-4E95-ACA7-48CF9C1C51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75F615-FE6A-4D27-979C-08FD8FC52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1AF8CF-C40E-4A06-98DA-0E787E4BD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FF885D-6C86-4D81-B0CC-04BE6E65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629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2BF62-A459-49F6-99EB-94E85C313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8EB929-55FF-40E7-BB4C-EE7EF71DE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1D47E74-9F77-4184-B1EA-7F8D0B7CF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8C0076-4146-4E41-ABD9-B3CAB2F09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107BFC-2A64-4B23-ADA8-01B3A29F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262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A7CA55-366A-4EDA-A7E5-EE69B479B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B43643A-3BCC-4999-BEE7-A4A7CDB9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504574-577F-480D-89F9-79C683D2B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48BFEF-1FD2-4A82-A08B-BCA1E709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170856-0AED-44CB-A48A-84261089A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867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446008-EAB8-46E0-8EBB-F5B076A8B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D156A3-0398-4F01-B12E-CE8734A78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9C376E0-738C-49B0-8DFB-FDE0F9F67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6FB5DC8-810D-4844-A5E7-3BDE00875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E9D099-C2E3-428D-9207-86E174BA8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01EF79-9B62-4D83-AD94-87B2D953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826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FD2D3-425D-4A09-81BC-08E066B9E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A6001FE-DEA8-457A-81E1-828D16293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ECCB61-4BCD-4196-9D73-6C6EBDCD1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07911D-B07C-4232-A38C-2A539145C1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F43727-6E66-4E2B-83B6-FC99085D70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65A076D-B574-4AA8-BA0B-2858327CD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15FC3A5-2CB0-4D1E-825F-51256EC28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2ED39B-A379-432A-A267-722466C8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7325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4DE59D-5D95-4146-8AEA-B886173B8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585CF7B-E7A5-4866-9854-57BED5CB8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F9C440A-D787-4E44-80AF-FFBF27E2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567E59D-8C1E-4C63-BA1A-2BFF5F8A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390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916FC55-9079-4EEE-814A-1704F9C13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309175-C16B-442F-9F99-CA9FDD1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43FE9E-9818-4558-91AA-AE5B1419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77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E86C4D-D6E6-493C-AC26-46082A11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966A80-0902-495B-92C2-3A70CC62A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55D29A-CA2F-4331-B975-9E8666433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0FFECD-6639-46D8-95F9-6EB702B41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627CA4-013A-4212-8783-E34C137EE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8E5E1C-6D12-4D35-A365-28D73E91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31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B3207A-24C7-47B5-9474-F6BA28623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BED5E91-91A3-40A0-8457-348737E53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5D683F-C3D8-42B7-8E2D-FEACE73924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F2C103-62D0-4697-A957-2FC3EF47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5C901A-5514-41DC-ABF9-BF7FF965F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319079B-6C10-4D26-ABA1-5171F1653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30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54C606-C9A5-4E39-B50C-A25A0A985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A975D7-32C3-4B9A-B982-AC9F3A08B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0942D8-FDB9-4C26-96E7-7AA48845BD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B789D-0A78-4F4F-95EA-F784A6DFF334}" type="datetimeFigureOut">
              <a:rPr lang="cs-CZ" smtClean="0"/>
              <a:t>24.04.2024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C8D477-B24F-438C-9C4B-BEBB5F940B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EAA97E-A7D1-48AA-8AC5-58BBCD9BAF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F9149-6630-49CC-9563-7381A7EEA4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00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05EFD6AC-CD61-4E57-B330-4322CD05FAFB}"/>
              </a:ext>
            </a:extLst>
          </p:cNvPr>
          <p:cNvGrpSpPr/>
          <p:nvPr/>
        </p:nvGrpSpPr>
        <p:grpSpPr>
          <a:xfrm>
            <a:off x="1050829" y="1771407"/>
            <a:ext cx="4186989" cy="616017"/>
            <a:chOff x="1116531" y="1318661"/>
            <a:chExt cx="4186989" cy="616017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CC43B3C-8373-413B-BE3B-966D5AFF29E4}"/>
                </a:ext>
              </a:extLst>
            </p:cNvPr>
            <p:cNvSpPr/>
            <p:nvPr/>
          </p:nvSpPr>
          <p:spPr>
            <a:xfrm>
              <a:off x="1116531" y="1318661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1081729-9F9B-48CC-B263-DC1E395EA47C}"/>
                </a:ext>
              </a:extLst>
            </p:cNvPr>
            <p:cNvSpPr/>
            <p:nvPr/>
          </p:nvSpPr>
          <p:spPr>
            <a:xfrm>
              <a:off x="1357163" y="1568919"/>
              <a:ext cx="105878" cy="962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4BD6FB9C-5666-40AB-BEA0-4A4489EFE4E6}"/>
                </a:ext>
              </a:extLst>
            </p:cNvPr>
            <p:cNvCxnSpPr>
              <a:cxnSpLocks/>
            </p:cNvCxnSpPr>
            <p:nvPr/>
          </p:nvCxnSpPr>
          <p:spPr>
            <a:xfrm>
              <a:off x="1410102" y="1617044"/>
              <a:ext cx="32389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C0E2B3B1-70D9-40CF-8E7F-3D57BE004C98}"/>
                </a:ext>
              </a:extLst>
            </p:cNvPr>
            <p:cNvSpPr txBox="1"/>
            <p:nvPr/>
          </p:nvSpPr>
          <p:spPr>
            <a:xfrm>
              <a:off x="4551900" y="1337911"/>
              <a:ext cx="751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FF0000"/>
                  </a:solidFill>
                </a:rPr>
                <a:t>&lt;</a:t>
              </a:r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5107A0FF-2B45-434A-A395-34F6D3889A6E}"/>
              </a:ext>
            </a:extLst>
          </p:cNvPr>
          <p:cNvGrpSpPr/>
          <p:nvPr/>
        </p:nvGrpSpPr>
        <p:grpSpPr>
          <a:xfrm>
            <a:off x="2923160" y="3451781"/>
            <a:ext cx="4024432" cy="723750"/>
            <a:chOff x="970014" y="2705250"/>
            <a:chExt cx="4024432" cy="723750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674B35A9-9792-4BFE-9F12-B5E99E8B289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98EC55-37E1-4F19-8F61-5ADA7647A478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DE72F6FD-B0F4-4194-825A-C828333AD0F2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EF2BF6B4-286E-498B-AFF0-1C24561B1D8A}"/>
                </a:ext>
              </a:extLst>
            </p:cNvPr>
            <p:cNvCxnSpPr>
              <a:cxnSpLocks/>
            </p:cNvCxnSpPr>
            <p:nvPr/>
          </p:nvCxnSpPr>
          <p:spPr>
            <a:xfrm>
              <a:off x="970014" y="3184913"/>
              <a:ext cx="3731927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5F08F227-1BF1-4798-B49C-82B452FD0E25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93CD056-E5FB-4B79-B36D-181A4DCA4F5F}"/>
              </a:ext>
            </a:extLst>
          </p:cNvPr>
          <p:cNvSpPr txBox="1"/>
          <p:nvPr/>
        </p:nvSpPr>
        <p:spPr>
          <a:xfrm>
            <a:off x="1134470" y="763390"/>
            <a:ext cx="419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1B93C3-1481-455B-AA53-27A08D4DC526}"/>
              </a:ext>
            </a:extLst>
          </p:cNvPr>
          <p:cNvSpPr txBox="1"/>
          <p:nvPr/>
        </p:nvSpPr>
        <p:spPr>
          <a:xfrm>
            <a:off x="50242" y="1848582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BM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6A78049-7FE4-474F-9221-3CDCFFC08DCD}"/>
              </a:ext>
            </a:extLst>
          </p:cNvPr>
          <p:cNvSpPr txBox="1"/>
          <p:nvPr/>
        </p:nvSpPr>
        <p:spPr>
          <a:xfrm>
            <a:off x="642712" y="2425866"/>
            <a:ext cx="14582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motorius</a:t>
            </a:r>
            <a:r>
              <a:rPr lang="cs-CZ" sz="1400" dirty="0"/>
              <a:t> </a:t>
            </a:r>
            <a:r>
              <a:rPr lang="cs-CZ" sz="1400" dirty="0" err="1"/>
              <a:t>n.V</a:t>
            </a:r>
            <a:r>
              <a:rPr lang="cs-CZ" sz="1400" dirty="0"/>
              <a:t>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6761A7-1C21-42F5-96DF-C01B24401717}"/>
              </a:ext>
            </a:extLst>
          </p:cNvPr>
          <p:cNvSpPr txBox="1"/>
          <p:nvPr/>
        </p:nvSpPr>
        <p:spPr>
          <a:xfrm>
            <a:off x="4953423" y="1810374"/>
            <a:ext cx="41418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Žvýkací svaly, </a:t>
            </a:r>
            <a:r>
              <a:rPr lang="cs-CZ" sz="1400" dirty="0" err="1"/>
              <a:t>m.tensor</a:t>
            </a:r>
            <a:r>
              <a:rPr lang="cs-CZ" sz="1400" dirty="0"/>
              <a:t> </a:t>
            </a:r>
            <a:r>
              <a:rPr lang="cs-CZ" sz="1400" dirty="0" err="1"/>
              <a:t>tympani,m.tensor</a:t>
            </a:r>
            <a:r>
              <a:rPr lang="cs-CZ" sz="1400" dirty="0"/>
              <a:t> </a:t>
            </a:r>
            <a:r>
              <a:rPr lang="cs-CZ" sz="1400" dirty="0" err="1"/>
              <a:t>veli</a:t>
            </a:r>
            <a:r>
              <a:rPr lang="cs-CZ" sz="1400" dirty="0"/>
              <a:t> </a:t>
            </a:r>
            <a:r>
              <a:rPr lang="cs-CZ" sz="1400" dirty="0" err="1"/>
              <a:t>palatini</a:t>
            </a:r>
            <a:r>
              <a:rPr lang="cs-CZ" sz="1400" dirty="0"/>
              <a:t>, </a:t>
            </a:r>
          </a:p>
          <a:p>
            <a:r>
              <a:rPr lang="cs-CZ" sz="1400" dirty="0" err="1"/>
              <a:t>m.mylohyoideus</a:t>
            </a:r>
            <a:r>
              <a:rPr lang="cs-CZ" sz="1400" dirty="0"/>
              <a:t>, </a:t>
            </a:r>
            <a:r>
              <a:rPr lang="cs-CZ" sz="1400" dirty="0" err="1"/>
              <a:t>venter</a:t>
            </a:r>
            <a:r>
              <a:rPr lang="cs-CZ" sz="1400" dirty="0"/>
              <a:t> </a:t>
            </a:r>
            <a:r>
              <a:rPr lang="cs-CZ" sz="1400" dirty="0" err="1"/>
              <a:t>anterior</a:t>
            </a:r>
            <a:r>
              <a:rPr lang="cs-CZ" sz="1400" dirty="0"/>
              <a:t> </a:t>
            </a:r>
            <a:r>
              <a:rPr lang="cs-CZ" sz="1400" dirty="0" err="1"/>
              <a:t>m.digastrici</a:t>
            </a:r>
            <a:endParaRPr lang="cs-CZ" sz="1400" dirty="0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56876279-A5D4-473F-A4DD-EC63255EE8B5}"/>
              </a:ext>
            </a:extLst>
          </p:cNvPr>
          <p:cNvGrpSpPr/>
          <p:nvPr/>
        </p:nvGrpSpPr>
        <p:grpSpPr>
          <a:xfrm>
            <a:off x="2923160" y="4390680"/>
            <a:ext cx="4014684" cy="723750"/>
            <a:chOff x="979762" y="2705250"/>
            <a:chExt cx="4014684" cy="723750"/>
          </a:xfrm>
        </p:grpSpPr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B7D079FE-9F70-4277-9F0F-FD35291D98E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ACAFB6C6-DDB3-46E7-AA83-C88BB2D3FBBE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E53977E3-1520-4517-9AB2-E13BA1758370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88EA1B73-9714-4466-9F8C-44DD18115088}"/>
                </a:ext>
              </a:extLst>
            </p:cNvPr>
            <p:cNvCxnSpPr>
              <a:cxnSpLocks/>
            </p:cNvCxnSpPr>
            <p:nvPr/>
          </p:nvCxnSpPr>
          <p:spPr>
            <a:xfrm>
              <a:off x="979762" y="3157522"/>
              <a:ext cx="3722179" cy="27391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CDA46E99-9C47-481E-91F1-A08CE4F4CFC4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E548D24B-70D7-490A-8DA5-F057BC9629B5}"/>
              </a:ext>
            </a:extLst>
          </p:cNvPr>
          <p:cNvSpPr txBox="1"/>
          <p:nvPr/>
        </p:nvSpPr>
        <p:spPr>
          <a:xfrm>
            <a:off x="2210681" y="1763551"/>
            <a:ext cx="2499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n.mandibularis</a:t>
            </a:r>
            <a:r>
              <a:rPr lang="cs-CZ" sz="1400" dirty="0"/>
              <a:t> (</a:t>
            </a:r>
            <a:r>
              <a:rPr lang="cs-CZ" sz="1400" dirty="0" err="1"/>
              <a:t>rr.musculares</a:t>
            </a:r>
            <a:r>
              <a:rPr lang="cs-CZ" sz="1400" dirty="0"/>
              <a:t>), </a:t>
            </a:r>
          </a:p>
          <a:p>
            <a:r>
              <a:rPr lang="cs-CZ" sz="1400" dirty="0" err="1"/>
              <a:t>n.mylohyoideus</a:t>
            </a:r>
            <a:endParaRPr lang="cs-CZ" sz="1400" dirty="0"/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A82361C9-CACA-4DF9-9887-D390A06011FC}"/>
              </a:ext>
            </a:extLst>
          </p:cNvPr>
          <p:cNvSpPr txBox="1"/>
          <p:nvPr/>
        </p:nvSpPr>
        <p:spPr>
          <a:xfrm>
            <a:off x="125584" y="4063186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SS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2D810DD3-68E1-488A-861F-EFDC049FB869}"/>
              </a:ext>
            </a:extLst>
          </p:cNvPr>
          <p:cNvSpPr txBox="1"/>
          <p:nvPr/>
        </p:nvSpPr>
        <p:spPr>
          <a:xfrm>
            <a:off x="4436070" y="4063186"/>
            <a:ext cx="13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Ggl.trigeminale</a:t>
            </a:r>
            <a:endParaRPr lang="cs-CZ" sz="1400" dirty="0"/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94FD7B10-AD0F-4864-BF5B-1270CBBA8905}"/>
              </a:ext>
            </a:extLst>
          </p:cNvPr>
          <p:cNvSpPr txBox="1"/>
          <p:nvPr/>
        </p:nvSpPr>
        <p:spPr>
          <a:xfrm>
            <a:off x="946052" y="3663011"/>
            <a:ext cx="19000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Kůže obličeje </a:t>
            </a:r>
          </a:p>
          <a:p>
            <a:r>
              <a:rPr lang="cs-CZ" sz="1400" dirty="0"/>
              <a:t>po </a:t>
            </a:r>
            <a:r>
              <a:rPr lang="cs-CZ" sz="1400" dirty="0" err="1"/>
              <a:t>interaurikulární</a:t>
            </a:r>
            <a:r>
              <a:rPr lang="cs-CZ" sz="1400" dirty="0"/>
              <a:t> čáru</a:t>
            </a:r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FDF68435-5749-4A1D-A225-235D063742EE}"/>
              </a:ext>
            </a:extLst>
          </p:cNvPr>
          <p:cNvSpPr txBox="1"/>
          <p:nvPr/>
        </p:nvSpPr>
        <p:spPr>
          <a:xfrm>
            <a:off x="3070827" y="3663011"/>
            <a:ext cx="127631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n.maxillaris</a:t>
            </a:r>
            <a:r>
              <a:rPr lang="cs-CZ" sz="1400" dirty="0"/>
              <a:t>, </a:t>
            </a:r>
          </a:p>
          <a:p>
            <a:r>
              <a:rPr lang="cs-CZ" sz="1400" dirty="0" err="1"/>
              <a:t>n.ophtalmicus</a:t>
            </a:r>
            <a:endParaRPr lang="cs-CZ" sz="1400" dirty="0"/>
          </a:p>
          <a:p>
            <a:r>
              <a:rPr lang="cs-CZ" sz="1400" dirty="0" err="1"/>
              <a:t>n.mandibularis</a:t>
            </a:r>
            <a:endParaRPr lang="cs-CZ" sz="1400" dirty="0"/>
          </a:p>
        </p:txBody>
      </p: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7569CB40-A7ED-49CA-9F8D-46BED8415961}"/>
              </a:ext>
            </a:extLst>
          </p:cNvPr>
          <p:cNvGrpSpPr/>
          <p:nvPr/>
        </p:nvGrpSpPr>
        <p:grpSpPr>
          <a:xfrm>
            <a:off x="6571827" y="3651923"/>
            <a:ext cx="596766" cy="616017"/>
            <a:chOff x="6947592" y="4431958"/>
            <a:chExt cx="596766" cy="616017"/>
          </a:xfrm>
        </p:grpSpPr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8C855081-765F-4AE4-B19D-06CF42698E1E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7EF5DC0A-5AC4-44A1-A918-A53D7454737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3AF0326D-B917-4F98-84CE-3897D8F821DD}"/>
              </a:ext>
            </a:extLst>
          </p:cNvPr>
          <p:cNvGrpSpPr/>
          <p:nvPr/>
        </p:nvGrpSpPr>
        <p:grpSpPr>
          <a:xfrm>
            <a:off x="6571827" y="4592304"/>
            <a:ext cx="596766" cy="616017"/>
            <a:chOff x="6947592" y="4431958"/>
            <a:chExt cx="596766" cy="616017"/>
          </a:xfrm>
        </p:grpSpPr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7CB38266-6E65-430A-810C-2E3FD6BB38A7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6C8717F6-5FC5-4F46-9443-407D0CC7B0D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649541AA-4E55-4CFE-8982-BED4C377B36D}"/>
              </a:ext>
            </a:extLst>
          </p:cNvPr>
          <p:cNvSpPr txBox="1"/>
          <p:nvPr/>
        </p:nvSpPr>
        <p:spPr>
          <a:xfrm>
            <a:off x="7442600" y="4716454"/>
            <a:ext cx="2061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Mesencephalicus</a:t>
            </a:r>
            <a:r>
              <a:rPr lang="cs-CZ" sz="1400" dirty="0"/>
              <a:t> </a:t>
            </a:r>
            <a:r>
              <a:rPr lang="cs-CZ" sz="1400" dirty="0" err="1"/>
              <a:t>n.V</a:t>
            </a:r>
            <a:r>
              <a:rPr lang="cs-CZ" sz="1400" dirty="0"/>
              <a:t>.</a:t>
            </a:r>
          </a:p>
        </p:txBody>
      </p:sp>
      <p:sp>
        <p:nvSpPr>
          <p:cNvPr id="89" name="TextovéPole 88">
            <a:extLst>
              <a:ext uri="{FF2B5EF4-FFF2-40B4-BE49-F238E27FC236}">
                <a16:creationId xmlns:a16="http://schemas.microsoft.com/office/drawing/2014/main" id="{4938DFD6-F870-4BB3-B34A-8DE3007AEEDF}"/>
              </a:ext>
            </a:extLst>
          </p:cNvPr>
          <p:cNvSpPr txBox="1"/>
          <p:nvPr/>
        </p:nvSpPr>
        <p:spPr>
          <a:xfrm>
            <a:off x="7322599" y="3777555"/>
            <a:ext cx="2064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spinalis</a:t>
            </a:r>
            <a:r>
              <a:rPr lang="cs-CZ" sz="1400" dirty="0"/>
              <a:t>/</a:t>
            </a:r>
            <a:r>
              <a:rPr lang="cs-CZ" sz="1400" dirty="0" err="1"/>
              <a:t>pontinus</a:t>
            </a:r>
            <a:r>
              <a:rPr lang="cs-CZ" sz="1400" dirty="0"/>
              <a:t> </a:t>
            </a:r>
            <a:r>
              <a:rPr lang="cs-CZ" sz="1400" dirty="0" err="1"/>
              <a:t>n.V</a:t>
            </a:r>
            <a:r>
              <a:rPr lang="cs-CZ" sz="1400" dirty="0"/>
              <a:t>.</a:t>
            </a:r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95E8CC26-1FAB-4B69-96DF-799D6AB5488F}"/>
              </a:ext>
            </a:extLst>
          </p:cNvPr>
          <p:cNvSpPr txBox="1"/>
          <p:nvPr/>
        </p:nvSpPr>
        <p:spPr>
          <a:xfrm>
            <a:off x="563496" y="4619453"/>
            <a:ext cx="28366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Propriocepce</a:t>
            </a:r>
            <a:r>
              <a:rPr lang="cs-CZ" sz="1400" dirty="0"/>
              <a:t> ze svalů hlavy </a:t>
            </a:r>
          </a:p>
          <a:p>
            <a:r>
              <a:rPr lang="cs-CZ" sz="1400" dirty="0"/>
              <a:t>(mimické, okohybné, jazyka, žvýkací)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C9AA7F36-4951-469B-8891-AC44795ACB3B}"/>
              </a:ext>
            </a:extLst>
          </p:cNvPr>
          <p:cNvSpPr txBox="1"/>
          <p:nvPr/>
        </p:nvSpPr>
        <p:spPr>
          <a:xfrm>
            <a:off x="4351952" y="5083707"/>
            <a:ext cx="13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Ggl.trigeminale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6547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05EFD6AC-CD61-4E57-B330-4322CD05FAFB}"/>
              </a:ext>
            </a:extLst>
          </p:cNvPr>
          <p:cNvGrpSpPr/>
          <p:nvPr/>
        </p:nvGrpSpPr>
        <p:grpSpPr>
          <a:xfrm>
            <a:off x="1050829" y="654874"/>
            <a:ext cx="4186989" cy="616017"/>
            <a:chOff x="1116531" y="1318661"/>
            <a:chExt cx="4186989" cy="616017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CC43B3C-8373-413B-BE3B-966D5AFF29E4}"/>
                </a:ext>
              </a:extLst>
            </p:cNvPr>
            <p:cNvSpPr/>
            <p:nvPr/>
          </p:nvSpPr>
          <p:spPr>
            <a:xfrm>
              <a:off x="1116531" y="1318661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1081729-9F9B-48CC-B263-DC1E395EA47C}"/>
                </a:ext>
              </a:extLst>
            </p:cNvPr>
            <p:cNvSpPr/>
            <p:nvPr/>
          </p:nvSpPr>
          <p:spPr>
            <a:xfrm>
              <a:off x="1357163" y="1568919"/>
              <a:ext cx="105878" cy="962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4BD6FB9C-5666-40AB-BEA0-4A4489EFE4E6}"/>
                </a:ext>
              </a:extLst>
            </p:cNvPr>
            <p:cNvCxnSpPr>
              <a:cxnSpLocks/>
            </p:cNvCxnSpPr>
            <p:nvPr/>
          </p:nvCxnSpPr>
          <p:spPr>
            <a:xfrm>
              <a:off x="1410102" y="1617044"/>
              <a:ext cx="32389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C0E2B3B1-70D9-40CF-8E7F-3D57BE004C98}"/>
                </a:ext>
              </a:extLst>
            </p:cNvPr>
            <p:cNvSpPr txBox="1"/>
            <p:nvPr/>
          </p:nvSpPr>
          <p:spPr>
            <a:xfrm>
              <a:off x="4551900" y="1337911"/>
              <a:ext cx="751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FF0000"/>
                  </a:solidFill>
                </a:rPr>
                <a:t>&lt;</a:t>
              </a:r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5107A0FF-2B45-434A-A395-34F6D3889A6E}"/>
              </a:ext>
            </a:extLst>
          </p:cNvPr>
          <p:cNvGrpSpPr/>
          <p:nvPr/>
        </p:nvGrpSpPr>
        <p:grpSpPr>
          <a:xfrm>
            <a:off x="2923160" y="4260304"/>
            <a:ext cx="4024432" cy="723750"/>
            <a:chOff x="970014" y="2705250"/>
            <a:chExt cx="4024432" cy="723750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674B35A9-9792-4BFE-9F12-B5E99E8B289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98EC55-37E1-4F19-8F61-5ADA7647A478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DE72F6FD-B0F4-4194-825A-C828333AD0F2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EF2BF6B4-286E-498B-AFF0-1C24561B1D8A}"/>
                </a:ext>
              </a:extLst>
            </p:cNvPr>
            <p:cNvCxnSpPr>
              <a:cxnSpLocks/>
            </p:cNvCxnSpPr>
            <p:nvPr/>
          </p:nvCxnSpPr>
          <p:spPr>
            <a:xfrm>
              <a:off x="970014" y="3184913"/>
              <a:ext cx="3731927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5F08F227-1BF1-4798-B49C-82B452FD0E25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93CD056-E5FB-4B79-B36D-181A4DCA4F5F}"/>
              </a:ext>
            </a:extLst>
          </p:cNvPr>
          <p:cNvSpPr txBox="1"/>
          <p:nvPr/>
        </p:nvSpPr>
        <p:spPr>
          <a:xfrm>
            <a:off x="1050829" y="140613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VII.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1B93C3-1481-455B-AA53-27A08D4DC526}"/>
              </a:ext>
            </a:extLst>
          </p:cNvPr>
          <p:cNvSpPr txBox="1"/>
          <p:nvPr/>
        </p:nvSpPr>
        <p:spPr>
          <a:xfrm>
            <a:off x="359714" y="722424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BM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6A78049-7FE4-474F-9221-3CDCFFC08DCD}"/>
              </a:ext>
            </a:extLst>
          </p:cNvPr>
          <p:cNvSpPr txBox="1"/>
          <p:nvPr/>
        </p:nvSpPr>
        <p:spPr>
          <a:xfrm>
            <a:off x="642712" y="1309333"/>
            <a:ext cx="14618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originis</a:t>
            </a:r>
            <a:r>
              <a:rPr lang="cs-CZ" sz="1400" dirty="0"/>
              <a:t> </a:t>
            </a:r>
            <a:r>
              <a:rPr lang="cs-CZ" sz="1400" dirty="0" err="1"/>
              <a:t>n.VII</a:t>
            </a:r>
            <a:r>
              <a:rPr lang="cs-CZ" sz="1400" dirty="0"/>
              <a:t>.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6761A7-1C21-42F5-96DF-C01B24401717}"/>
              </a:ext>
            </a:extLst>
          </p:cNvPr>
          <p:cNvSpPr txBox="1"/>
          <p:nvPr/>
        </p:nvSpPr>
        <p:spPr>
          <a:xfrm>
            <a:off x="4799642" y="781845"/>
            <a:ext cx="63044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Mimické svaly, </a:t>
            </a:r>
            <a:r>
              <a:rPr lang="cs-CZ" sz="1400" dirty="0" err="1"/>
              <a:t>platysma</a:t>
            </a:r>
            <a:r>
              <a:rPr lang="cs-CZ" sz="1400" dirty="0"/>
              <a:t>, </a:t>
            </a:r>
            <a:r>
              <a:rPr lang="cs-CZ" sz="1400" dirty="0" err="1"/>
              <a:t>m.stapedius</a:t>
            </a:r>
            <a:r>
              <a:rPr lang="cs-CZ" sz="1400" dirty="0"/>
              <a:t>, </a:t>
            </a:r>
            <a:r>
              <a:rPr lang="cs-CZ" sz="1400" dirty="0" err="1"/>
              <a:t>m.stylohyoideus</a:t>
            </a:r>
            <a:r>
              <a:rPr lang="cs-CZ" sz="1400" dirty="0"/>
              <a:t>, </a:t>
            </a:r>
            <a:r>
              <a:rPr lang="cs-CZ" sz="1400" dirty="0" err="1"/>
              <a:t>venter</a:t>
            </a:r>
            <a:r>
              <a:rPr lang="cs-CZ" sz="1400" dirty="0"/>
              <a:t> </a:t>
            </a:r>
            <a:r>
              <a:rPr lang="cs-CZ" sz="1400" dirty="0" err="1"/>
              <a:t>posterior</a:t>
            </a:r>
            <a:r>
              <a:rPr lang="cs-CZ" sz="1400" dirty="0"/>
              <a:t> </a:t>
            </a:r>
            <a:r>
              <a:rPr lang="cs-CZ" sz="1400" dirty="0" err="1"/>
              <a:t>m.digastrici</a:t>
            </a:r>
            <a:endParaRPr lang="cs-CZ" sz="14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77BC17DC-55E7-4E37-AAEF-947BBD420FC3}"/>
              </a:ext>
            </a:extLst>
          </p:cNvPr>
          <p:cNvSpPr txBox="1"/>
          <p:nvPr/>
        </p:nvSpPr>
        <p:spPr>
          <a:xfrm>
            <a:off x="5082964" y="1652227"/>
            <a:ext cx="2947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rr.orbitales,rr.nasales</a:t>
            </a:r>
            <a:r>
              <a:rPr lang="cs-CZ" sz="1400" dirty="0"/>
              <a:t>, </a:t>
            </a:r>
            <a:r>
              <a:rPr lang="cs-CZ" sz="1400" dirty="0" err="1"/>
              <a:t>rr.ganglionares</a:t>
            </a:r>
            <a:r>
              <a:rPr lang="cs-CZ" sz="1400" dirty="0"/>
              <a:t>, </a:t>
            </a:r>
          </a:p>
          <a:p>
            <a:r>
              <a:rPr lang="cs-CZ" sz="1400" dirty="0" err="1"/>
              <a:t>n.palatinus</a:t>
            </a:r>
            <a:r>
              <a:rPr lang="cs-CZ" sz="1400" dirty="0"/>
              <a:t> major, </a:t>
            </a:r>
            <a:r>
              <a:rPr lang="cs-CZ" sz="1400" dirty="0" err="1"/>
              <a:t>nn.palatini</a:t>
            </a:r>
            <a:r>
              <a:rPr lang="cs-CZ" sz="1400" dirty="0"/>
              <a:t> </a:t>
            </a:r>
            <a:r>
              <a:rPr lang="cs-CZ" sz="1400" dirty="0" err="1"/>
              <a:t>minores</a:t>
            </a:r>
            <a:endParaRPr lang="cs-CZ" sz="1400" dirty="0"/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4A925F01-BC61-4392-B97E-F9C7257A7DCB}"/>
              </a:ext>
            </a:extLst>
          </p:cNvPr>
          <p:cNvSpPr/>
          <p:nvPr/>
        </p:nvSpPr>
        <p:spPr>
          <a:xfrm>
            <a:off x="1050829" y="1903514"/>
            <a:ext cx="596766" cy="616017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F0A74778-C185-413B-91BC-8E55A250A6A3}"/>
              </a:ext>
            </a:extLst>
          </p:cNvPr>
          <p:cNvSpPr/>
          <p:nvPr/>
        </p:nvSpPr>
        <p:spPr>
          <a:xfrm>
            <a:off x="1291461" y="2153772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FFB745B2-BDA5-4896-B8D8-A34D1076AA93}"/>
              </a:ext>
            </a:extLst>
          </p:cNvPr>
          <p:cNvCxnSpPr>
            <a:cxnSpLocks/>
          </p:cNvCxnSpPr>
          <p:nvPr/>
        </p:nvCxnSpPr>
        <p:spPr>
          <a:xfrm>
            <a:off x="1344400" y="2201897"/>
            <a:ext cx="3238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6A2F007E-BD23-4FBC-879F-2C26C4C4F639}"/>
              </a:ext>
            </a:extLst>
          </p:cNvPr>
          <p:cNvSpPr txBox="1"/>
          <p:nvPr/>
        </p:nvSpPr>
        <p:spPr>
          <a:xfrm>
            <a:off x="4486198" y="1922764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9FD3BDA-FA5A-40EA-AFFF-53478FF5B0E6}"/>
              </a:ext>
            </a:extLst>
          </p:cNvPr>
          <p:cNvSpPr txBox="1"/>
          <p:nvPr/>
        </p:nvSpPr>
        <p:spPr>
          <a:xfrm>
            <a:off x="327818" y="195354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VM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EFA2B39E-6801-4317-9DDD-584A65B92078}"/>
              </a:ext>
            </a:extLst>
          </p:cNvPr>
          <p:cNvSpPr txBox="1"/>
          <p:nvPr/>
        </p:nvSpPr>
        <p:spPr>
          <a:xfrm>
            <a:off x="548133" y="2527672"/>
            <a:ext cx="1991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salivatorius</a:t>
            </a:r>
            <a:r>
              <a:rPr lang="cs-CZ" sz="1400" dirty="0"/>
              <a:t> superior</a:t>
            </a:r>
          </a:p>
        </p:txBody>
      </p: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57E1A79F-4FEE-4C7E-92DD-F12F7542ACCC}"/>
              </a:ext>
            </a:extLst>
          </p:cNvPr>
          <p:cNvCxnSpPr>
            <a:cxnSpLocks/>
          </p:cNvCxnSpPr>
          <p:nvPr/>
        </p:nvCxnSpPr>
        <p:spPr>
          <a:xfrm>
            <a:off x="1312004" y="2195988"/>
            <a:ext cx="3371036" cy="124268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>
            <a:extLst>
              <a:ext uri="{FF2B5EF4-FFF2-40B4-BE49-F238E27FC236}">
                <a16:creationId xmlns:a16="http://schemas.microsoft.com/office/drawing/2014/main" id="{DC6E540C-7CDD-45BD-8858-8422650DB405}"/>
              </a:ext>
            </a:extLst>
          </p:cNvPr>
          <p:cNvSpPr txBox="1"/>
          <p:nvPr/>
        </p:nvSpPr>
        <p:spPr>
          <a:xfrm rot="1827753">
            <a:off x="4525086" y="3295414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77AA65F9-A906-41E8-A7F7-6B0E1BE3B115}"/>
              </a:ext>
            </a:extLst>
          </p:cNvPr>
          <p:cNvSpPr/>
          <p:nvPr/>
        </p:nvSpPr>
        <p:spPr>
          <a:xfrm>
            <a:off x="4486198" y="1922764"/>
            <a:ext cx="596766" cy="616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85F1FA7E-6EA7-416A-BC8B-C6DC20186F6A}"/>
              </a:ext>
            </a:extLst>
          </p:cNvPr>
          <p:cNvSpPr/>
          <p:nvPr/>
        </p:nvSpPr>
        <p:spPr>
          <a:xfrm>
            <a:off x="4736455" y="2163397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>
            <a:extLst>
              <a:ext uri="{FF2B5EF4-FFF2-40B4-BE49-F238E27FC236}">
                <a16:creationId xmlns:a16="http://schemas.microsoft.com/office/drawing/2014/main" id="{E066D5D9-3A8A-480E-AD44-3A288363C764}"/>
              </a:ext>
            </a:extLst>
          </p:cNvPr>
          <p:cNvSpPr/>
          <p:nvPr/>
        </p:nvSpPr>
        <p:spPr>
          <a:xfrm>
            <a:off x="4544072" y="3258640"/>
            <a:ext cx="596766" cy="616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vál 36">
            <a:extLst>
              <a:ext uri="{FF2B5EF4-FFF2-40B4-BE49-F238E27FC236}">
                <a16:creationId xmlns:a16="http://schemas.microsoft.com/office/drawing/2014/main" id="{08D2EE08-90E9-4E9F-8C28-A9EEF078E0A4}"/>
              </a:ext>
            </a:extLst>
          </p:cNvPr>
          <p:cNvSpPr/>
          <p:nvPr/>
        </p:nvSpPr>
        <p:spPr>
          <a:xfrm>
            <a:off x="4794329" y="3499273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56876279-A5D4-473F-A4DD-EC63255EE8B5}"/>
              </a:ext>
            </a:extLst>
          </p:cNvPr>
          <p:cNvGrpSpPr/>
          <p:nvPr/>
        </p:nvGrpSpPr>
        <p:grpSpPr>
          <a:xfrm>
            <a:off x="2923160" y="5199203"/>
            <a:ext cx="4014684" cy="723750"/>
            <a:chOff x="979762" y="2705250"/>
            <a:chExt cx="4014684" cy="723750"/>
          </a:xfrm>
        </p:grpSpPr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B7D079FE-9F70-4277-9F0F-FD35291D98E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ACAFB6C6-DDB3-46E7-AA83-C88BB2D3FBBE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E53977E3-1520-4517-9AB2-E13BA1758370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88EA1B73-9714-4466-9F8C-44DD18115088}"/>
                </a:ext>
              </a:extLst>
            </p:cNvPr>
            <p:cNvCxnSpPr>
              <a:cxnSpLocks/>
            </p:cNvCxnSpPr>
            <p:nvPr/>
          </p:nvCxnSpPr>
          <p:spPr>
            <a:xfrm>
              <a:off x="979762" y="3157522"/>
              <a:ext cx="3722179" cy="27391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CDA46E99-9C47-481E-91F1-A08CE4F4CFC4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grpSp>
        <p:nvGrpSpPr>
          <p:cNvPr id="44" name="Skupina 43">
            <a:extLst>
              <a:ext uri="{FF2B5EF4-FFF2-40B4-BE49-F238E27FC236}">
                <a16:creationId xmlns:a16="http://schemas.microsoft.com/office/drawing/2014/main" id="{627D0EB5-0678-43C6-9F9E-80BBE1124BEC}"/>
              </a:ext>
            </a:extLst>
          </p:cNvPr>
          <p:cNvGrpSpPr/>
          <p:nvPr/>
        </p:nvGrpSpPr>
        <p:grpSpPr>
          <a:xfrm rot="10800000">
            <a:off x="2853100" y="5862545"/>
            <a:ext cx="4907809" cy="808200"/>
            <a:chOff x="267786" y="2705250"/>
            <a:chExt cx="4907809" cy="808200"/>
          </a:xfrm>
        </p:grpSpPr>
        <p:sp>
          <p:nvSpPr>
            <p:cNvPr id="45" name="Ovál 44">
              <a:extLst>
                <a:ext uri="{FF2B5EF4-FFF2-40B4-BE49-F238E27FC236}">
                  <a16:creationId xmlns:a16="http://schemas.microsoft.com/office/drawing/2014/main" id="{13D8195D-7E72-4865-893B-61A50BAA559B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Ovál 45">
              <a:extLst>
                <a:ext uri="{FF2B5EF4-FFF2-40B4-BE49-F238E27FC236}">
                  <a16:creationId xmlns:a16="http://schemas.microsoft.com/office/drawing/2014/main" id="{7C925165-342B-407B-9918-90D37B7E6837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7A4EB743-2B04-4D65-AB4F-965DAEB52057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>
              <a:extLst>
                <a:ext uri="{FF2B5EF4-FFF2-40B4-BE49-F238E27FC236}">
                  <a16:creationId xmlns:a16="http://schemas.microsoft.com/office/drawing/2014/main" id="{9C541F4F-A2E7-4F63-AD76-D86AFFEA7666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1373608" y="3178492"/>
              <a:ext cx="3801987" cy="829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97CBEB91-EFAE-481D-865A-AD0CC121BF69}"/>
                </a:ext>
              </a:extLst>
            </p:cNvPr>
            <p:cNvSpPr txBox="1"/>
            <p:nvPr/>
          </p:nvSpPr>
          <p:spPr>
            <a:xfrm rot="10314708">
              <a:off x="267786" y="2990230"/>
              <a:ext cx="1221812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3E2CAAA9-4374-4FDF-8AED-B50128384E6A}"/>
              </a:ext>
            </a:extLst>
          </p:cNvPr>
          <p:cNvSpPr txBox="1"/>
          <p:nvPr/>
        </p:nvSpPr>
        <p:spPr>
          <a:xfrm>
            <a:off x="3956129" y="2507056"/>
            <a:ext cx="1772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Ggl.pterygopalatinum</a:t>
            </a:r>
            <a:endParaRPr lang="cs-CZ" sz="1400" dirty="0"/>
          </a:p>
        </p:txBody>
      </p:sp>
      <p:sp>
        <p:nvSpPr>
          <p:cNvPr id="52" name="TextovéPole 51">
            <a:extLst>
              <a:ext uri="{FF2B5EF4-FFF2-40B4-BE49-F238E27FC236}">
                <a16:creationId xmlns:a16="http://schemas.microsoft.com/office/drawing/2014/main" id="{C60AF419-69DF-444E-B934-F4CC4E1BA694}"/>
              </a:ext>
            </a:extLst>
          </p:cNvPr>
          <p:cNvSpPr txBox="1"/>
          <p:nvPr/>
        </p:nvSpPr>
        <p:spPr>
          <a:xfrm>
            <a:off x="4071480" y="3804218"/>
            <a:ext cx="16570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Ggl.submandibulare</a:t>
            </a:r>
            <a:endParaRPr lang="cs-CZ" sz="1400" dirty="0"/>
          </a:p>
        </p:txBody>
      </p: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6809B00E-17AB-4E70-9280-8C8EB3F0193E}"/>
              </a:ext>
            </a:extLst>
          </p:cNvPr>
          <p:cNvCxnSpPr>
            <a:cxnSpLocks/>
          </p:cNvCxnSpPr>
          <p:nvPr/>
        </p:nvCxnSpPr>
        <p:spPr>
          <a:xfrm>
            <a:off x="4821789" y="2219184"/>
            <a:ext cx="3238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D4D1D325-BB4A-4D7A-AE26-E23C70C6DD1E}"/>
              </a:ext>
            </a:extLst>
          </p:cNvPr>
          <p:cNvSpPr txBox="1"/>
          <p:nvPr/>
        </p:nvSpPr>
        <p:spPr>
          <a:xfrm>
            <a:off x="7921567" y="1949912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A7EA9645-E449-45E4-9679-D522C4178D5E}"/>
              </a:ext>
            </a:extLst>
          </p:cNvPr>
          <p:cNvSpPr txBox="1"/>
          <p:nvPr/>
        </p:nvSpPr>
        <p:spPr>
          <a:xfrm>
            <a:off x="2312841" y="1905746"/>
            <a:ext cx="1422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n.petrosus</a:t>
            </a:r>
            <a:r>
              <a:rPr lang="cs-CZ" sz="1400" dirty="0"/>
              <a:t> major</a:t>
            </a: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E548D24B-70D7-490A-8DA5-F057BC9629B5}"/>
              </a:ext>
            </a:extLst>
          </p:cNvPr>
          <p:cNvSpPr txBox="1"/>
          <p:nvPr/>
        </p:nvSpPr>
        <p:spPr>
          <a:xfrm>
            <a:off x="1878753" y="636863"/>
            <a:ext cx="2607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r.digastricus</a:t>
            </a:r>
            <a:r>
              <a:rPr lang="cs-CZ" sz="1400" dirty="0"/>
              <a:t>, pes </a:t>
            </a:r>
            <a:r>
              <a:rPr lang="cs-CZ" sz="1400" dirty="0" err="1"/>
              <a:t>anserinus</a:t>
            </a:r>
            <a:r>
              <a:rPr lang="cs-CZ" sz="1400" dirty="0"/>
              <a:t> major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5AD52977-9B47-4B16-B941-E39AE4C40DF3}"/>
              </a:ext>
            </a:extLst>
          </p:cNvPr>
          <p:cNvSpPr txBox="1"/>
          <p:nvPr/>
        </p:nvSpPr>
        <p:spPr>
          <a:xfrm>
            <a:off x="8271518" y="1983836"/>
            <a:ext cx="3464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Hladké svaly očnice, </a:t>
            </a:r>
            <a:r>
              <a:rPr lang="cs-CZ" sz="1400" dirty="0" err="1"/>
              <a:t>gll.nasales</a:t>
            </a:r>
            <a:r>
              <a:rPr lang="cs-CZ" sz="1400" dirty="0"/>
              <a:t>, </a:t>
            </a:r>
            <a:r>
              <a:rPr lang="cs-CZ" sz="1400" dirty="0" err="1"/>
              <a:t>gl.lacrimalis</a:t>
            </a:r>
            <a:r>
              <a:rPr lang="cs-CZ" sz="1400" dirty="0"/>
              <a:t>, </a:t>
            </a:r>
          </a:p>
          <a:p>
            <a:r>
              <a:rPr lang="cs-CZ" sz="1400" dirty="0" err="1"/>
              <a:t>gll.palatinae</a:t>
            </a:r>
            <a:r>
              <a:rPr lang="cs-CZ" sz="1400" dirty="0"/>
              <a:t>, chuťové pohárky </a:t>
            </a:r>
          </a:p>
        </p:txBody>
      </p:sp>
      <p:sp>
        <p:nvSpPr>
          <p:cNvPr id="60" name="TextovéPole 59">
            <a:extLst>
              <a:ext uri="{FF2B5EF4-FFF2-40B4-BE49-F238E27FC236}">
                <a16:creationId xmlns:a16="http://schemas.microsoft.com/office/drawing/2014/main" id="{F6D8A927-8FBB-4385-AB0B-58A634C291A2}"/>
              </a:ext>
            </a:extLst>
          </p:cNvPr>
          <p:cNvSpPr txBox="1"/>
          <p:nvPr/>
        </p:nvSpPr>
        <p:spPr>
          <a:xfrm rot="1166401">
            <a:off x="2329624" y="3032997"/>
            <a:ext cx="2261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Chorda </a:t>
            </a:r>
            <a:r>
              <a:rPr lang="cs-CZ" sz="1400" dirty="0" err="1"/>
              <a:t>tympani</a:t>
            </a:r>
            <a:r>
              <a:rPr lang="cs-CZ" sz="1400" dirty="0"/>
              <a:t> – </a:t>
            </a:r>
            <a:r>
              <a:rPr lang="cs-CZ" sz="1400" dirty="0" err="1">
                <a:highlight>
                  <a:srgbClr val="FFFF00"/>
                </a:highlight>
              </a:rPr>
              <a:t>n.lingualis</a:t>
            </a:r>
            <a:endParaRPr lang="cs-CZ" sz="1400" dirty="0">
              <a:highlight>
                <a:srgbClr val="FFFF00"/>
              </a:highlight>
            </a:endParaRPr>
          </a:p>
        </p:txBody>
      </p:sp>
      <p:cxnSp>
        <p:nvCxnSpPr>
          <p:cNvPr id="61" name="Přímá spojnice 60">
            <a:extLst>
              <a:ext uri="{FF2B5EF4-FFF2-40B4-BE49-F238E27FC236}">
                <a16:creationId xmlns:a16="http://schemas.microsoft.com/office/drawing/2014/main" id="{4D67728D-CE3E-4E7A-B7E2-AC1A8F61995A}"/>
              </a:ext>
            </a:extLst>
          </p:cNvPr>
          <p:cNvCxnSpPr>
            <a:cxnSpLocks/>
          </p:cNvCxnSpPr>
          <p:nvPr/>
        </p:nvCxnSpPr>
        <p:spPr>
          <a:xfrm>
            <a:off x="4844015" y="3556054"/>
            <a:ext cx="3238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>
            <a:extLst>
              <a:ext uri="{FF2B5EF4-FFF2-40B4-BE49-F238E27FC236}">
                <a16:creationId xmlns:a16="http://schemas.microsoft.com/office/drawing/2014/main" id="{FECF79C7-F3B9-4676-AB55-745285A578C1}"/>
              </a:ext>
            </a:extLst>
          </p:cNvPr>
          <p:cNvSpPr txBox="1"/>
          <p:nvPr/>
        </p:nvSpPr>
        <p:spPr>
          <a:xfrm>
            <a:off x="7943793" y="3286782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63" name="TextovéPole 62">
            <a:extLst>
              <a:ext uri="{FF2B5EF4-FFF2-40B4-BE49-F238E27FC236}">
                <a16:creationId xmlns:a16="http://schemas.microsoft.com/office/drawing/2014/main" id="{ED4788D1-48BA-4A15-83BF-29CFF07ABAB6}"/>
              </a:ext>
            </a:extLst>
          </p:cNvPr>
          <p:cNvSpPr txBox="1"/>
          <p:nvPr/>
        </p:nvSpPr>
        <p:spPr>
          <a:xfrm>
            <a:off x="5312401" y="3179253"/>
            <a:ext cx="11840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rr.glandulares</a:t>
            </a:r>
            <a:endParaRPr lang="cs-CZ" sz="1400" dirty="0"/>
          </a:p>
        </p:txBody>
      </p:sp>
      <p:sp>
        <p:nvSpPr>
          <p:cNvPr id="64" name="TextovéPole 63">
            <a:extLst>
              <a:ext uri="{FF2B5EF4-FFF2-40B4-BE49-F238E27FC236}">
                <a16:creationId xmlns:a16="http://schemas.microsoft.com/office/drawing/2014/main" id="{327CDB97-AC89-41F4-8BCD-AB87E7453A27}"/>
              </a:ext>
            </a:extLst>
          </p:cNvPr>
          <p:cNvSpPr txBox="1"/>
          <p:nvPr/>
        </p:nvSpPr>
        <p:spPr>
          <a:xfrm>
            <a:off x="8319603" y="3412759"/>
            <a:ext cx="3655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Gl.submandibularis</a:t>
            </a:r>
            <a:r>
              <a:rPr lang="cs-CZ" sz="1400" dirty="0"/>
              <a:t>, </a:t>
            </a:r>
            <a:r>
              <a:rPr lang="cs-CZ" sz="1400" dirty="0" err="1"/>
              <a:t>gl.sublingualis</a:t>
            </a:r>
            <a:r>
              <a:rPr lang="cs-CZ" sz="1400" dirty="0"/>
              <a:t>, </a:t>
            </a:r>
            <a:r>
              <a:rPr lang="cs-CZ" sz="1400" dirty="0" err="1"/>
              <a:t>gll.linguales</a:t>
            </a:r>
            <a:endParaRPr lang="cs-CZ" sz="1400" dirty="0"/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A82361C9-CACA-4DF9-9887-D390A06011FC}"/>
              </a:ext>
            </a:extLst>
          </p:cNvPr>
          <p:cNvSpPr txBox="1"/>
          <p:nvPr/>
        </p:nvSpPr>
        <p:spPr>
          <a:xfrm>
            <a:off x="77684" y="4455774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SS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2D810DD3-68E1-488A-861F-EFDC049FB869}"/>
              </a:ext>
            </a:extLst>
          </p:cNvPr>
          <p:cNvSpPr txBox="1"/>
          <p:nvPr/>
        </p:nvSpPr>
        <p:spPr>
          <a:xfrm>
            <a:off x="4436070" y="4871709"/>
            <a:ext cx="1034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Ggl.geniculi</a:t>
            </a:r>
            <a:endParaRPr lang="cs-CZ" sz="1400" dirty="0"/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DAE1A9BA-9183-48C7-B84E-C3C28CFAD4F9}"/>
              </a:ext>
            </a:extLst>
          </p:cNvPr>
          <p:cNvSpPr txBox="1"/>
          <p:nvPr/>
        </p:nvSpPr>
        <p:spPr>
          <a:xfrm>
            <a:off x="4541949" y="6608545"/>
            <a:ext cx="1034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Ggl.geniculi</a:t>
            </a:r>
            <a:endParaRPr lang="cs-CZ" sz="1400" dirty="0"/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8B9F7237-D81C-476B-97C5-44F328F9234E}"/>
              </a:ext>
            </a:extLst>
          </p:cNvPr>
          <p:cNvSpPr txBox="1"/>
          <p:nvPr/>
        </p:nvSpPr>
        <p:spPr>
          <a:xfrm>
            <a:off x="111560" y="5650653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94FD7B10-AD0F-4864-BF5B-1270CBBA8905}"/>
              </a:ext>
            </a:extLst>
          </p:cNvPr>
          <p:cNvSpPr txBox="1"/>
          <p:nvPr/>
        </p:nvSpPr>
        <p:spPr>
          <a:xfrm>
            <a:off x="700348" y="4424997"/>
            <a:ext cx="1612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Kůže </a:t>
            </a:r>
            <a:r>
              <a:rPr lang="cs-CZ" sz="1400" dirty="0" err="1"/>
              <a:t>zev.zvukovodu</a:t>
            </a:r>
            <a:endParaRPr lang="cs-CZ" sz="1400" dirty="0"/>
          </a:p>
          <a:p>
            <a:r>
              <a:rPr lang="cs-CZ" sz="1400" dirty="0"/>
              <a:t>M strana </a:t>
            </a:r>
            <a:r>
              <a:rPr lang="cs-CZ" sz="1400" dirty="0" err="1"/>
              <a:t>auricula</a:t>
            </a:r>
            <a:endParaRPr lang="cs-CZ" sz="1400" dirty="0"/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B9FB855F-9546-4C69-999D-E0C56D6F28F9}"/>
              </a:ext>
            </a:extLst>
          </p:cNvPr>
          <p:cNvSpPr txBox="1"/>
          <p:nvPr/>
        </p:nvSpPr>
        <p:spPr>
          <a:xfrm>
            <a:off x="1243830" y="5545713"/>
            <a:ext cx="10690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Chuť z patra</a:t>
            </a: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1942DE36-2E24-43B0-B8DB-9B7C2B29C051}"/>
              </a:ext>
            </a:extLst>
          </p:cNvPr>
          <p:cNvSpPr txBox="1"/>
          <p:nvPr/>
        </p:nvSpPr>
        <p:spPr>
          <a:xfrm>
            <a:off x="655186" y="6043615"/>
            <a:ext cx="2106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Chuť z předních 2/3 jazyka</a:t>
            </a:r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FDF68435-5749-4A1D-A225-235D063742EE}"/>
              </a:ext>
            </a:extLst>
          </p:cNvPr>
          <p:cNvSpPr txBox="1"/>
          <p:nvPr/>
        </p:nvSpPr>
        <p:spPr>
          <a:xfrm>
            <a:off x="3024222" y="4461471"/>
            <a:ext cx="15045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n.auricularis</a:t>
            </a:r>
            <a:r>
              <a:rPr lang="cs-CZ" sz="1400" dirty="0"/>
              <a:t> post.</a:t>
            </a:r>
          </a:p>
        </p:txBody>
      </p: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7569CB40-A7ED-49CA-9F8D-46BED8415961}"/>
              </a:ext>
            </a:extLst>
          </p:cNvPr>
          <p:cNvGrpSpPr/>
          <p:nvPr/>
        </p:nvGrpSpPr>
        <p:grpSpPr>
          <a:xfrm>
            <a:off x="6571827" y="4460446"/>
            <a:ext cx="596766" cy="616017"/>
            <a:chOff x="6947592" y="4431958"/>
            <a:chExt cx="596766" cy="616017"/>
          </a:xfrm>
        </p:grpSpPr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8C855081-765F-4AE4-B19D-06CF42698E1E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7EF5DC0A-5AC4-44A1-A918-A53D7454737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3AF0326D-B917-4F98-84CE-3897D8F821DD}"/>
              </a:ext>
            </a:extLst>
          </p:cNvPr>
          <p:cNvGrpSpPr/>
          <p:nvPr/>
        </p:nvGrpSpPr>
        <p:grpSpPr>
          <a:xfrm>
            <a:off x="6571827" y="5400827"/>
            <a:ext cx="596766" cy="616017"/>
            <a:chOff x="6947592" y="4431958"/>
            <a:chExt cx="596766" cy="616017"/>
          </a:xfrm>
        </p:grpSpPr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7CB38266-6E65-430A-810C-2E3FD6BB38A7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6C8717F6-5FC5-4F46-9443-407D0CC7B0D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07B1F4F-0807-45B2-967A-6B12A7CD1E44}"/>
              </a:ext>
            </a:extLst>
          </p:cNvPr>
          <p:cNvGrpSpPr/>
          <p:nvPr/>
        </p:nvGrpSpPr>
        <p:grpSpPr>
          <a:xfrm>
            <a:off x="6582193" y="5929514"/>
            <a:ext cx="596766" cy="616017"/>
            <a:chOff x="6947592" y="4431958"/>
            <a:chExt cx="596766" cy="616017"/>
          </a:xfrm>
        </p:grpSpPr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13146B95-9299-46EC-AA6E-E0D8B20D12F6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6009E892-08AD-458D-B761-9B82F5185384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649541AA-4E55-4CFE-8982-BED4C377B36D}"/>
              </a:ext>
            </a:extLst>
          </p:cNvPr>
          <p:cNvSpPr txBox="1"/>
          <p:nvPr/>
        </p:nvSpPr>
        <p:spPr>
          <a:xfrm>
            <a:off x="7189325" y="5769064"/>
            <a:ext cx="1316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gustatorius</a:t>
            </a:r>
            <a:endParaRPr lang="cs-CZ" sz="1400" dirty="0"/>
          </a:p>
        </p:txBody>
      </p:sp>
      <p:sp>
        <p:nvSpPr>
          <p:cNvPr id="89" name="TextovéPole 88">
            <a:extLst>
              <a:ext uri="{FF2B5EF4-FFF2-40B4-BE49-F238E27FC236}">
                <a16:creationId xmlns:a16="http://schemas.microsoft.com/office/drawing/2014/main" id="{4938DFD6-F870-4BB3-B34A-8DE3007AEEDF}"/>
              </a:ext>
            </a:extLst>
          </p:cNvPr>
          <p:cNvSpPr txBox="1"/>
          <p:nvPr/>
        </p:nvSpPr>
        <p:spPr>
          <a:xfrm>
            <a:off x="7322599" y="4586078"/>
            <a:ext cx="2064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spinalis</a:t>
            </a:r>
            <a:r>
              <a:rPr lang="cs-CZ" sz="1400" dirty="0"/>
              <a:t>/</a:t>
            </a:r>
            <a:r>
              <a:rPr lang="cs-CZ" sz="1400" dirty="0" err="1"/>
              <a:t>pontinus</a:t>
            </a:r>
            <a:r>
              <a:rPr lang="cs-CZ" sz="1400" dirty="0"/>
              <a:t> </a:t>
            </a:r>
            <a:r>
              <a:rPr lang="cs-CZ" sz="1400" dirty="0" err="1"/>
              <a:t>n.V</a:t>
            </a:r>
            <a:r>
              <a:rPr lang="cs-CZ" sz="1400" dirty="0"/>
              <a:t>.</a:t>
            </a:r>
          </a:p>
        </p:txBody>
      </p:sp>
      <p:cxnSp>
        <p:nvCxnSpPr>
          <p:cNvPr id="3" name="Spojnice: pravoúhlá 2">
            <a:extLst>
              <a:ext uri="{FF2B5EF4-FFF2-40B4-BE49-F238E27FC236}">
                <a16:creationId xmlns:a16="http://schemas.microsoft.com/office/drawing/2014/main" id="{F0D196CF-8F5E-BE84-AAED-191D38E4D95F}"/>
              </a:ext>
            </a:extLst>
          </p:cNvPr>
          <p:cNvCxnSpPr/>
          <p:nvPr/>
        </p:nvCxnSpPr>
        <p:spPr>
          <a:xfrm flipV="1">
            <a:off x="7189325" y="1502232"/>
            <a:ext cx="387132" cy="243305"/>
          </a:xfrm>
          <a:prstGeom prst="bentConnector3">
            <a:avLst>
              <a:gd name="adj1" fmla="val -614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E19BD0AF-D7F9-6965-DE33-780E247EF224}"/>
              </a:ext>
            </a:extLst>
          </p:cNvPr>
          <p:cNvSpPr/>
          <p:nvPr/>
        </p:nvSpPr>
        <p:spPr>
          <a:xfrm>
            <a:off x="6755364" y="1754155"/>
            <a:ext cx="1166204" cy="16860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078A9224-1132-D0E4-99E7-0F564D2C82EF}"/>
              </a:ext>
            </a:extLst>
          </p:cNvPr>
          <p:cNvSpPr txBox="1"/>
          <p:nvPr/>
        </p:nvSpPr>
        <p:spPr>
          <a:xfrm>
            <a:off x="7588665" y="1330876"/>
            <a:ext cx="1222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n.zygomaticus</a:t>
            </a:r>
            <a:endParaRPr lang="cs-CZ" sz="1400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6EBDE3E8-15E6-6632-A498-088E4BEDA0FD}"/>
              </a:ext>
            </a:extLst>
          </p:cNvPr>
          <p:cNvCxnSpPr>
            <a:stCxn id="13" idx="3"/>
          </p:cNvCxnSpPr>
          <p:nvPr/>
        </p:nvCxnSpPr>
        <p:spPr>
          <a:xfrm>
            <a:off x="8810987" y="1484765"/>
            <a:ext cx="39832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>
            <a:extLst>
              <a:ext uri="{FF2B5EF4-FFF2-40B4-BE49-F238E27FC236}">
                <a16:creationId xmlns:a16="http://schemas.microsoft.com/office/drawing/2014/main" id="{13A6E858-A901-4D35-B005-56BA539FB5A4}"/>
              </a:ext>
            </a:extLst>
          </p:cNvPr>
          <p:cNvSpPr txBox="1"/>
          <p:nvPr/>
        </p:nvSpPr>
        <p:spPr>
          <a:xfrm>
            <a:off x="9199266" y="1325596"/>
            <a:ext cx="13272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highlight>
                  <a:srgbClr val="FFFF00"/>
                </a:highlight>
              </a:rPr>
              <a:t>n.lacrimalis</a:t>
            </a:r>
            <a:r>
              <a:rPr lang="cs-CZ" sz="1400" dirty="0">
                <a:highlight>
                  <a:srgbClr val="FFFF00"/>
                </a:highlight>
              </a:rPr>
              <a:t> (V.)</a:t>
            </a:r>
          </a:p>
        </p:txBody>
      </p: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id="{6FDED1B9-9F52-9EF6-F3B2-C1142C651549}"/>
              </a:ext>
            </a:extLst>
          </p:cNvPr>
          <p:cNvCxnSpPr/>
          <p:nvPr/>
        </p:nvCxnSpPr>
        <p:spPr>
          <a:xfrm>
            <a:off x="6483974" y="3341624"/>
            <a:ext cx="398327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>
            <a:extLst>
              <a:ext uri="{FF2B5EF4-FFF2-40B4-BE49-F238E27FC236}">
                <a16:creationId xmlns:a16="http://schemas.microsoft.com/office/drawing/2014/main" id="{EA28CFC5-3B20-5830-EB39-8D4AAD28FB54}"/>
              </a:ext>
            </a:extLst>
          </p:cNvPr>
          <p:cNvSpPr txBox="1"/>
          <p:nvPr/>
        </p:nvSpPr>
        <p:spPr>
          <a:xfrm>
            <a:off x="6872253" y="3182455"/>
            <a:ext cx="120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highlight>
                  <a:srgbClr val="FFFF00"/>
                </a:highlight>
              </a:rPr>
              <a:t>n.lingualis</a:t>
            </a:r>
            <a:r>
              <a:rPr lang="cs-CZ" sz="1400" dirty="0">
                <a:highlight>
                  <a:srgbClr val="FFFF00"/>
                </a:highlight>
              </a:rPr>
              <a:t> (V.)</a:t>
            </a:r>
          </a:p>
        </p:txBody>
      </p:sp>
      <p:sp>
        <p:nvSpPr>
          <p:cNvPr id="55" name="TextovéPole 54">
            <a:extLst>
              <a:ext uri="{FF2B5EF4-FFF2-40B4-BE49-F238E27FC236}">
                <a16:creationId xmlns:a16="http://schemas.microsoft.com/office/drawing/2014/main" id="{78594F57-915F-1A01-8AB3-1D4A6A39EEAF}"/>
              </a:ext>
            </a:extLst>
          </p:cNvPr>
          <p:cNvSpPr txBox="1"/>
          <p:nvPr/>
        </p:nvSpPr>
        <p:spPr>
          <a:xfrm>
            <a:off x="2997522" y="5314418"/>
            <a:ext cx="14227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n.petrosus</a:t>
            </a:r>
            <a:r>
              <a:rPr lang="cs-CZ" sz="1400" dirty="0"/>
              <a:t> major</a:t>
            </a:r>
          </a:p>
        </p:txBody>
      </p:sp>
      <p:sp>
        <p:nvSpPr>
          <p:cNvPr id="67" name="TextovéPole 66">
            <a:extLst>
              <a:ext uri="{FF2B5EF4-FFF2-40B4-BE49-F238E27FC236}">
                <a16:creationId xmlns:a16="http://schemas.microsoft.com/office/drawing/2014/main" id="{37E7B5E4-4E15-3567-9BA8-C5E8A8578DCD}"/>
              </a:ext>
            </a:extLst>
          </p:cNvPr>
          <p:cNvSpPr txBox="1"/>
          <p:nvPr/>
        </p:nvSpPr>
        <p:spPr>
          <a:xfrm>
            <a:off x="2576260" y="5894935"/>
            <a:ext cx="2261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Chorda </a:t>
            </a:r>
            <a:r>
              <a:rPr lang="cs-CZ" sz="1400" dirty="0" err="1"/>
              <a:t>tympani</a:t>
            </a:r>
            <a:r>
              <a:rPr lang="cs-CZ" sz="1400" dirty="0"/>
              <a:t> – </a:t>
            </a:r>
            <a:r>
              <a:rPr lang="cs-CZ" sz="1400" dirty="0" err="1">
                <a:highlight>
                  <a:srgbClr val="FFFF00"/>
                </a:highlight>
              </a:rPr>
              <a:t>n.lingualis</a:t>
            </a:r>
            <a:endParaRPr lang="cs-CZ" sz="14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872923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05EFD6AC-CD61-4E57-B330-4322CD05FAFB}"/>
              </a:ext>
            </a:extLst>
          </p:cNvPr>
          <p:cNvGrpSpPr/>
          <p:nvPr/>
        </p:nvGrpSpPr>
        <p:grpSpPr>
          <a:xfrm>
            <a:off x="1050829" y="654874"/>
            <a:ext cx="4186989" cy="616017"/>
            <a:chOff x="1116531" y="1318661"/>
            <a:chExt cx="4186989" cy="616017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CC43B3C-8373-413B-BE3B-966D5AFF29E4}"/>
                </a:ext>
              </a:extLst>
            </p:cNvPr>
            <p:cNvSpPr/>
            <p:nvPr/>
          </p:nvSpPr>
          <p:spPr>
            <a:xfrm>
              <a:off x="1116531" y="1318661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1081729-9F9B-48CC-B263-DC1E395EA47C}"/>
                </a:ext>
              </a:extLst>
            </p:cNvPr>
            <p:cNvSpPr/>
            <p:nvPr/>
          </p:nvSpPr>
          <p:spPr>
            <a:xfrm>
              <a:off x="1357163" y="1568919"/>
              <a:ext cx="105878" cy="962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4BD6FB9C-5666-40AB-BEA0-4A4489EFE4E6}"/>
                </a:ext>
              </a:extLst>
            </p:cNvPr>
            <p:cNvCxnSpPr>
              <a:cxnSpLocks/>
            </p:cNvCxnSpPr>
            <p:nvPr/>
          </p:nvCxnSpPr>
          <p:spPr>
            <a:xfrm>
              <a:off x="1410102" y="1617044"/>
              <a:ext cx="32389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C0E2B3B1-70D9-40CF-8E7F-3D57BE004C98}"/>
                </a:ext>
              </a:extLst>
            </p:cNvPr>
            <p:cNvSpPr txBox="1"/>
            <p:nvPr/>
          </p:nvSpPr>
          <p:spPr>
            <a:xfrm>
              <a:off x="4551900" y="1337911"/>
              <a:ext cx="751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FF0000"/>
                  </a:solidFill>
                </a:rPr>
                <a:t>&lt;</a:t>
              </a:r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5107A0FF-2B45-434A-A395-34F6D3889A6E}"/>
              </a:ext>
            </a:extLst>
          </p:cNvPr>
          <p:cNvGrpSpPr/>
          <p:nvPr/>
        </p:nvGrpSpPr>
        <p:grpSpPr>
          <a:xfrm>
            <a:off x="3205190" y="3288983"/>
            <a:ext cx="4024432" cy="723750"/>
            <a:chOff x="970014" y="2705250"/>
            <a:chExt cx="4024432" cy="723750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674B35A9-9792-4BFE-9F12-B5E99E8B289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98EC55-37E1-4F19-8F61-5ADA7647A478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DE72F6FD-B0F4-4194-825A-C828333AD0F2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EF2BF6B4-286E-498B-AFF0-1C24561B1D8A}"/>
                </a:ext>
              </a:extLst>
            </p:cNvPr>
            <p:cNvCxnSpPr>
              <a:cxnSpLocks/>
            </p:cNvCxnSpPr>
            <p:nvPr/>
          </p:nvCxnSpPr>
          <p:spPr>
            <a:xfrm>
              <a:off x="970014" y="3184913"/>
              <a:ext cx="3731927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5F08F227-1BF1-4798-B49C-82B452FD0E25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93CD056-E5FB-4B79-B36D-181A4DCA4F5F}"/>
              </a:ext>
            </a:extLst>
          </p:cNvPr>
          <p:cNvSpPr txBox="1"/>
          <p:nvPr/>
        </p:nvSpPr>
        <p:spPr>
          <a:xfrm>
            <a:off x="1050829" y="140613"/>
            <a:ext cx="5180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IX.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1B93C3-1481-455B-AA53-27A08D4DC526}"/>
              </a:ext>
            </a:extLst>
          </p:cNvPr>
          <p:cNvSpPr txBox="1"/>
          <p:nvPr/>
        </p:nvSpPr>
        <p:spPr>
          <a:xfrm>
            <a:off x="359714" y="722424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BM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6A78049-7FE4-474F-9221-3CDCFFC08DCD}"/>
              </a:ext>
            </a:extLst>
          </p:cNvPr>
          <p:cNvSpPr txBox="1"/>
          <p:nvPr/>
        </p:nvSpPr>
        <p:spPr>
          <a:xfrm>
            <a:off x="642712" y="130933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ambiguus</a:t>
            </a:r>
            <a:endParaRPr lang="cs-CZ" sz="140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6761A7-1C21-42F5-96DF-C01B24401717}"/>
              </a:ext>
            </a:extLst>
          </p:cNvPr>
          <p:cNvSpPr txBox="1"/>
          <p:nvPr/>
        </p:nvSpPr>
        <p:spPr>
          <a:xfrm>
            <a:off x="4799642" y="781845"/>
            <a:ext cx="5854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Plexus </a:t>
            </a:r>
            <a:r>
              <a:rPr lang="cs-CZ" sz="1400" dirty="0" err="1"/>
              <a:t>pharyngeus</a:t>
            </a:r>
            <a:r>
              <a:rPr lang="cs-CZ" sz="1400" dirty="0"/>
              <a:t> – svaly </a:t>
            </a:r>
            <a:r>
              <a:rPr lang="cs-CZ" sz="1400" dirty="0" err="1"/>
              <a:t>pharyngu</a:t>
            </a:r>
            <a:r>
              <a:rPr lang="cs-CZ" sz="1400" dirty="0"/>
              <a:t>, </a:t>
            </a:r>
            <a:r>
              <a:rPr lang="cs-CZ" sz="1400" dirty="0" err="1"/>
              <a:t>m.stylopharyngeus</a:t>
            </a:r>
            <a:r>
              <a:rPr lang="cs-CZ" sz="1400" dirty="0"/>
              <a:t>, svaly měkkého patra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77BC17DC-55E7-4E37-AAEF-947BBD420FC3}"/>
              </a:ext>
            </a:extLst>
          </p:cNvPr>
          <p:cNvSpPr txBox="1"/>
          <p:nvPr/>
        </p:nvSpPr>
        <p:spPr>
          <a:xfrm>
            <a:off x="5559314" y="1862146"/>
            <a:ext cx="16955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>
                <a:highlight>
                  <a:srgbClr val="FFFF00"/>
                </a:highlight>
              </a:rPr>
              <a:t>n.auriculotemporalis</a:t>
            </a:r>
            <a:endParaRPr lang="cs-CZ" sz="1400" dirty="0">
              <a:highlight>
                <a:srgbClr val="FFFF00"/>
              </a:highlight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4A925F01-BC61-4392-B97E-F9C7257A7DCB}"/>
              </a:ext>
            </a:extLst>
          </p:cNvPr>
          <p:cNvSpPr/>
          <p:nvPr/>
        </p:nvSpPr>
        <p:spPr>
          <a:xfrm>
            <a:off x="1050829" y="1903514"/>
            <a:ext cx="596766" cy="616017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F0A74778-C185-413B-91BC-8E55A250A6A3}"/>
              </a:ext>
            </a:extLst>
          </p:cNvPr>
          <p:cNvSpPr/>
          <p:nvPr/>
        </p:nvSpPr>
        <p:spPr>
          <a:xfrm>
            <a:off x="1291461" y="2153772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FFB745B2-BDA5-4896-B8D8-A34D1076AA93}"/>
              </a:ext>
            </a:extLst>
          </p:cNvPr>
          <p:cNvCxnSpPr>
            <a:cxnSpLocks/>
          </p:cNvCxnSpPr>
          <p:nvPr/>
        </p:nvCxnSpPr>
        <p:spPr>
          <a:xfrm>
            <a:off x="1344400" y="2201897"/>
            <a:ext cx="3238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6A2F007E-BD23-4FBC-879F-2C26C4C4F639}"/>
              </a:ext>
            </a:extLst>
          </p:cNvPr>
          <p:cNvSpPr txBox="1"/>
          <p:nvPr/>
        </p:nvSpPr>
        <p:spPr>
          <a:xfrm>
            <a:off x="4486198" y="1922764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9FD3BDA-FA5A-40EA-AFFF-53478FF5B0E6}"/>
              </a:ext>
            </a:extLst>
          </p:cNvPr>
          <p:cNvSpPr txBox="1"/>
          <p:nvPr/>
        </p:nvSpPr>
        <p:spPr>
          <a:xfrm>
            <a:off x="327818" y="195354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VM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EFA2B39E-6801-4317-9DDD-584A65B92078}"/>
              </a:ext>
            </a:extLst>
          </p:cNvPr>
          <p:cNvSpPr txBox="1"/>
          <p:nvPr/>
        </p:nvSpPr>
        <p:spPr>
          <a:xfrm>
            <a:off x="548133" y="2527672"/>
            <a:ext cx="19059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salivatorius</a:t>
            </a:r>
            <a:r>
              <a:rPr lang="cs-CZ" sz="1400" dirty="0"/>
              <a:t> </a:t>
            </a:r>
            <a:r>
              <a:rPr lang="cs-CZ" sz="1400" dirty="0" err="1"/>
              <a:t>inferior</a:t>
            </a:r>
            <a:endParaRPr lang="cs-CZ" sz="1400" dirty="0"/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77AA65F9-A906-41E8-A7F7-6B0E1BE3B115}"/>
              </a:ext>
            </a:extLst>
          </p:cNvPr>
          <p:cNvSpPr/>
          <p:nvPr/>
        </p:nvSpPr>
        <p:spPr>
          <a:xfrm>
            <a:off x="4486198" y="1922764"/>
            <a:ext cx="596766" cy="616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85F1FA7E-6EA7-416A-BC8B-C6DC20186F6A}"/>
              </a:ext>
            </a:extLst>
          </p:cNvPr>
          <p:cNvSpPr/>
          <p:nvPr/>
        </p:nvSpPr>
        <p:spPr>
          <a:xfrm>
            <a:off x="4736455" y="2163397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56876279-A5D4-473F-A4DD-EC63255EE8B5}"/>
              </a:ext>
            </a:extLst>
          </p:cNvPr>
          <p:cNvGrpSpPr/>
          <p:nvPr/>
        </p:nvGrpSpPr>
        <p:grpSpPr>
          <a:xfrm>
            <a:off x="3249099" y="4496309"/>
            <a:ext cx="4014684" cy="723750"/>
            <a:chOff x="979762" y="2705250"/>
            <a:chExt cx="4014684" cy="723750"/>
          </a:xfrm>
        </p:grpSpPr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B7D079FE-9F70-4277-9F0F-FD35291D98E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ACAFB6C6-DDB3-46E7-AA83-C88BB2D3FBBE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E53977E3-1520-4517-9AB2-E13BA1758370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88EA1B73-9714-4466-9F8C-44DD18115088}"/>
                </a:ext>
              </a:extLst>
            </p:cNvPr>
            <p:cNvCxnSpPr>
              <a:cxnSpLocks/>
            </p:cNvCxnSpPr>
            <p:nvPr/>
          </p:nvCxnSpPr>
          <p:spPr>
            <a:xfrm>
              <a:off x="979762" y="3157522"/>
              <a:ext cx="3722179" cy="27391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CDA46E99-9C47-481E-91F1-A08CE4F4CFC4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grpSp>
        <p:nvGrpSpPr>
          <p:cNvPr id="44" name="Skupina 43">
            <a:extLst>
              <a:ext uri="{FF2B5EF4-FFF2-40B4-BE49-F238E27FC236}">
                <a16:creationId xmlns:a16="http://schemas.microsoft.com/office/drawing/2014/main" id="{627D0EB5-0678-43C6-9F9E-80BBE1124BEC}"/>
              </a:ext>
            </a:extLst>
          </p:cNvPr>
          <p:cNvGrpSpPr/>
          <p:nvPr/>
        </p:nvGrpSpPr>
        <p:grpSpPr>
          <a:xfrm rot="10800000">
            <a:off x="2853100" y="5862545"/>
            <a:ext cx="4907809" cy="808200"/>
            <a:chOff x="267786" y="2705250"/>
            <a:chExt cx="4907809" cy="808200"/>
          </a:xfrm>
        </p:grpSpPr>
        <p:sp>
          <p:nvSpPr>
            <p:cNvPr id="45" name="Ovál 44">
              <a:extLst>
                <a:ext uri="{FF2B5EF4-FFF2-40B4-BE49-F238E27FC236}">
                  <a16:creationId xmlns:a16="http://schemas.microsoft.com/office/drawing/2014/main" id="{13D8195D-7E72-4865-893B-61A50BAA559B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Ovál 45">
              <a:extLst>
                <a:ext uri="{FF2B5EF4-FFF2-40B4-BE49-F238E27FC236}">
                  <a16:creationId xmlns:a16="http://schemas.microsoft.com/office/drawing/2014/main" id="{7C925165-342B-407B-9918-90D37B7E6837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7A4EB743-2B04-4D65-AB4F-965DAEB52057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>
              <a:extLst>
                <a:ext uri="{FF2B5EF4-FFF2-40B4-BE49-F238E27FC236}">
                  <a16:creationId xmlns:a16="http://schemas.microsoft.com/office/drawing/2014/main" id="{9C541F4F-A2E7-4F63-AD76-D86AFFEA7666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1373608" y="3178492"/>
              <a:ext cx="3801987" cy="829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97CBEB91-EFAE-481D-865A-AD0CC121BF69}"/>
                </a:ext>
              </a:extLst>
            </p:cNvPr>
            <p:cNvSpPr txBox="1"/>
            <p:nvPr/>
          </p:nvSpPr>
          <p:spPr>
            <a:xfrm rot="10314708">
              <a:off x="267786" y="2990230"/>
              <a:ext cx="1221812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3E2CAAA9-4374-4FDF-8AED-B50128384E6A}"/>
              </a:ext>
            </a:extLst>
          </p:cNvPr>
          <p:cNvSpPr txBox="1"/>
          <p:nvPr/>
        </p:nvSpPr>
        <p:spPr>
          <a:xfrm>
            <a:off x="4410130" y="2526413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Ggl.oticum</a:t>
            </a:r>
            <a:endParaRPr lang="cs-CZ" sz="1400" dirty="0"/>
          </a:p>
        </p:txBody>
      </p: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6809B00E-17AB-4E70-9280-8C8EB3F0193E}"/>
              </a:ext>
            </a:extLst>
          </p:cNvPr>
          <p:cNvCxnSpPr>
            <a:cxnSpLocks/>
          </p:cNvCxnSpPr>
          <p:nvPr/>
        </p:nvCxnSpPr>
        <p:spPr>
          <a:xfrm>
            <a:off x="4821789" y="2219184"/>
            <a:ext cx="3238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D4D1D325-BB4A-4D7A-AE26-E23C70C6DD1E}"/>
              </a:ext>
            </a:extLst>
          </p:cNvPr>
          <p:cNvSpPr txBox="1"/>
          <p:nvPr/>
        </p:nvSpPr>
        <p:spPr>
          <a:xfrm>
            <a:off x="7921567" y="1949912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A7EA9645-E449-45E4-9679-D522C4178D5E}"/>
              </a:ext>
            </a:extLst>
          </p:cNvPr>
          <p:cNvSpPr txBox="1"/>
          <p:nvPr/>
        </p:nvSpPr>
        <p:spPr>
          <a:xfrm>
            <a:off x="1754011" y="1684072"/>
            <a:ext cx="26209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n.tympanicus</a:t>
            </a:r>
            <a:r>
              <a:rPr lang="cs-CZ" sz="1400" dirty="0"/>
              <a:t>-plexus </a:t>
            </a:r>
            <a:r>
              <a:rPr lang="cs-CZ" sz="1400" dirty="0" err="1"/>
              <a:t>tympanicus</a:t>
            </a:r>
            <a:r>
              <a:rPr lang="cs-CZ" sz="1400" dirty="0"/>
              <a:t>-</a:t>
            </a:r>
          </a:p>
          <a:p>
            <a:r>
              <a:rPr lang="cs-CZ" sz="1400" dirty="0" err="1"/>
              <a:t>n.petrosus</a:t>
            </a:r>
            <a:r>
              <a:rPr lang="cs-CZ" sz="1400" dirty="0"/>
              <a:t> minor</a:t>
            </a: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E548D24B-70D7-490A-8DA5-F057BC9629B5}"/>
              </a:ext>
            </a:extLst>
          </p:cNvPr>
          <p:cNvSpPr txBox="1"/>
          <p:nvPr/>
        </p:nvSpPr>
        <p:spPr>
          <a:xfrm>
            <a:off x="1878753" y="636863"/>
            <a:ext cx="25065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rr.pharyngei</a:t>
            </a:r>
            <a:r>
              <a:rPr lang="cs-CZ" sz="1400" dirty="0"/>
              <a:t>, </a:t>
            </a:r>
            <a:r>
              <a:rPr lang="cs-CZ" sz="1400" dirty="0" err="1"/>
              <a:t>r.m.stylopharyngei</a:t>
            </a:r>
            <a:endParaRPr lang="cs-CZ" sz="14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5AD52977-9B47-4B16-B941-E39AE4C40DF3}"/>
              </a:ext>
            </a:extLst>
          </p:cNvPr>
          <p:cNvSpPr txBox="1"/>
          <p:nvPr/>
        </p:nvSpPr>
        <p:spPr>
          <a:xfrm>
            <a:off x="8248656" y="2053403"/>
            <a:ext cx="89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Gl.parotis</a:t>
            </a:r>
            <a:endParaRPr lang="cs-CZ" sz="1400" dirty="0"/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A82361C9-CACA-4DF9-9887-D390A06011FC}"/>
              </a:ext>
            </a:extLst>
          </p:cNvPr>
          <p:cNvSpPr txBox="1"/>
          <p:nvPr/>
        </p:nvSpPr>
        <p:spPr>
          <a:xfrm>
            <a:off x="416980" y="3566300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SS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2D810DD3-68E1-488A-861F-EFDC049FB869}"/>
              </a:ext>
            </a:extLst>
          </p:cNvPr>
          <p:cNvSpPr txBox="1"/>
          <p:nvPr/>
        </p:nvSpPr>
        <p:spPr>
          <a:xfrm>
            <a:off x="4718100" y="3900388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Ggl.superius</a:t>
            </a:r>
            <a:endParaRPr lang="cs-CZ" sz="1400" dirty="0"/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DAE1A9BA-9183-48C7-B84E-C3C28CFAD4F9}"/>
              </a:ext>
            </a:extLst>
          </p:cNvPr>
          <p:cNvSpPr txBox="1"/>
          <p:nvPr/>
        </p:nvSpPr>
        <p:spPr>
          <a:xfrm>
            <a:off x="4541949" y="6608545"/>
            <a:ext cx="1014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Ggl.inferius</a:t>
            </a:r>
            <a:endParaRPr lang="cs-CZ" sz="1400" dirty="0"/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8B9F7237-D81C-476B-97C5-44F328F9234E}"/>
              </a:ext>
            </a:extLst>
          </p:cNvPr>
          <p:cNvSpPr txBox="1"/>
          <p:nvPr/>
        </p:nvSpPr>
        <p:spPr>
          <a:xfrm>
            <a:off x="507991" y="4688931"/>
            <a:ext cx="510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VS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94FD7B10-AD0F-4864-BF5B-1270CBBA8905}"/>
              </a:ext>
            </a:extLst>
          </p:cNvPr>
          <p:cNvSpPr txBox="1"/>
          <p:nvPr/>
        </p:nvSpPr>
        <p:spPr>
          <a:xfrm>
            <a:off x="1136617" y="3425296"/>
            <a:ext cx="18744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Sliznice </a:t>
            </a:r>
            <a:r>
              <a:rPr lang="cs-CZ" sz="1400" dirty="0" err="1"/>
              <a:t>pharyngu</a:t>
            </a:r>
            <a:r>
              <a:rPr lang="cs-CZ" sz="1400" dirty="0"/>
              <a:t>, </a:t>
            </a:r>
          </a:p>
          <a:p>
            <a:r>
              <a:rPr lang="cs-CZ" sz="1400" dirty="0"/>
              <a:t>Eustachovy trubice,</a:t>
            </a:r>
          </a:p>
          <a:p>
            <a:r>
              <a:rPr lang="cs-CZ" sz="1400" dirty="0"/>
              <a:t> tonsil, zadní 1/3 jazyka</a:t>
            </a:r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B9FB855F-9546-4C69-999D-E0C56D6F28F9}"/>
              </a:ext>
            </a:extLst>
          </p:cNvPr>
          <p:cNvSpPr txBox="1"/>
          <p:nvPr/>
        </p:nvSpPr>
        <p:spPr>
          <a:xfrm>
            <a:off x="1433503" y="4717620"/>
            <a:ext cx="1512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Sinus </a:t>
            </a:r>
            <a:r>
              <a:rPr lang="cs-CZ" sz="1400" dirty="0" err="1"/>
              <a:t>caroticus</a:t>
            </a:r>
            <a:endParaRPr lang="cs-CZ" sz="1400" dirty="0"/>
          </a:p>
          <a:p>
            <a:r>
              <a:rPr lang="cs-CZ" sz="1400" dirty="0" err="1"/>
              <a:t>Glomus</a:t>
            </a:r>
            <a:r>
              <a:rPr lang="cs-CZ" sz="1400" dirty="0"/>
              <a:t> </a:t>
            </a:r>
            <a:r>
              <a:rPr lang="cs-CZ" sz="1400" dirty="0" err="1"/>
              <a:t>caroticum</a:t>
            </a:r>
            <a:endParaRPr lang="cs-CZ" sz="1400" dirty="0"/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1942DE36-2E24-43B0-B8DB-9B7C2B29C051}"/>
              </a:ext>
            </a:extLst>
          </p:cNvPr>
          <p:cNvSpPr txBox="1"/>
          <p:nvPr/>
        </p:nvSpPr>
        <p:spPr>
          <a:xfrm>
            <a:off x="945229" y="6043614"/>
            <a:ext cx="1931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Chuť ze zadní 1/3 jazyka</a:t>
            </a:r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FDF68435-5749-4A1D-A225-235D063742EE}"/>
              </a:ext>
            </a:extLst>
          </p:cNvPr>
          <p:cNvSpPr txBox="1"/>
          <p:nvPr/>
        </p:nvSpPr>
        <p:spPr>
          <a:xfrm>
            <a:off x="3232106" y="3274069"/>
            <a:ext cx="1173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n.tympanicus</a:t>
            </a:r>
            <a:endParaRPr lang="cs-CZ" sz="1400" dirty="0"/>
          </a:p>
          <a:p>
            <a:r>
              <a:rPr lang="cs-CZ" sz="1400" dirty="0" err="1"/>
              <a:t>rr.pharyngei</a:t>
            </a:r>
            <a:endParaRPr lang="cs-CZ" sz="1400" dirty="0"/>
          </a:p>
          <a:p>
            <a:r>
              <a:rPr lang="cs-CZ" sz="1400" dirty="0" err="1"/>
              <a:t>rr.tonsilares</a:t>
            </a:r>
            <a:endParaRPr lang="cs-CZ" sz="1400" dirty="0"/>
          </a:p>
          <a:p>
            <a:r>
              <a:rPr lang="cs-CZ" sz="1400" dirty="0" err="1"/>
              <a:t>rr.linguales</a:t>
            </a:r>
            <a:endParaRPr lang="cs-CZ" sz="1400" dirty="0"/>
          </a:p>
        </p:txBody>
      </p: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7569CB40-A7ED-49CA-9F8D-46BED8415961}"/>
              </a:ext>
            </a:extLst>
          </p:cNvPr>
          <p:cNvGrpSpPr/>
          <p:nvPr/>
        </p:nvGrpSpPr>
        <p:grpSpPr>
          <a:xfrm>
            <a:off x="6853857" y="3489125"/>
            <a:ext cx="596766" cy="616017"/>
            <a:chOff x="6947592" y="4431958"/>
            <a:chExt cx="596766" cy="616017"/>
          </a:xfrm>
        </p:grpSpPr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8C855081-765F-4AE4-B19D-06CF42698E1E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7EF5DC0A-5AC4-44A1-A918-A53D7454737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3AF0326D-B917-4F98-84CE-3897D8F821DD}"/>
              </a:ext>
            </a:extLst>
          </p:cNvPr>
          <p:cNvGrpSpPr/>
          <p:nvPr/>
        </p:nvGrpSpPr>
        <p:grpSpPr>
          <a:xfrm>
            <a:off x="6897766" y="4697933"/>
            <a:ext cx="596766" cy="616017"/>
            <a:chOff x="6947592" y="4431958"/>
            <a:chExt cx="596766" cy="616017"/>
          </a:xfrm>
        </p:grpSpPr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7CB38266-6E65-430A-810C-2E3FD6BB38A7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6C8717F6-5FC5-4F46-9443-407D0CC7B0D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07B1F4F-0807-45B2-967A-6B12A7CD1E44}"/>
              </a:ext>
            </a:extLst>
          </p:cNvPr>
          <p:cNvGrpSpPr/>
          <p:nvPr/>
        </p:nvGrpSpPr>
        <p:grpSpPr>
          <a:xfrm>
            <a:off x="6582193" y="5929514"/>
            <a:ext cx="596766" cy="616017"/>
            <a:chOff x="6947592" y="4431958"/>
            <a:chExt cx="596766" cy="616017"/>
          </a:xfrm>
        </p:grpSpPr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13146B95-9299-46EC-AA6E-E0D8B20D12F6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6009E892-08AD-458D-B761-9B82F5185384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649541AA-4E55-4CFE-8982-BED4C377B36D}"/>
              </a:ext>
            </a:extLst>
          </p:cNvPr>
          <p:cNvSpPr txBox="1"/>
          <p:nvPr/>
        </p:nvSpPr>
        <p:spPr>
          <a:xfrm>
            <a:off x="7647055" y="4794734"/>
            <a:ext cx="16055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tractus</a:t>
            </a:r>
            <a:r>
              <a:rPr lang="cs-CZ" sz="1400" dirty="0"/>
              <a:t> </a:t>
            </a:r>
            <a:r>
              <a:rPr lang="cs-CZ" sz="1400" dirty="0" err="1"/>
              <a:t>solitarii</a:t>
            </a:r>
            <a:endParaRPr lang="cs-CZ" sz="1400" dirty="0"/>
          </a:p>
        </p:txBody>
      </p:sp>
      <p:sp>
        <p:nvSpPr>
          <p:cNvPr id="89" name="TextovéPole 88">
            <a:extLst>
              <a:ext uri="{FF2B5EF4-FFF2-40B4-BE49-F238E27FC236}">
                <a16:creationId xmlns:a16="http://schemas.microsoft.com/office/drawing/2014/main" id="{4938DFD6-F870-4BB3-B34A-8DE3007AEEDF}"/>
              </a:ext>
            </a:extLst>
          </p:cNvPr>
          <p:cNvSpPr txBox="1"/>
          <p:nvPr/>
        </p:nvSpPr>
        <p:spPr>
          <a:xfrm>
            <a:off x="7604629" y="3614757"/>
            <a:ext cx="1339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spinalis</a:t>
            </a:r>
            <a:r>
              <a:rPr lang="cs-CZ" sz="1400" dirty="0"/>
              <a:t> </a:t>
            </a:r>
            <a:r>
              <a:rPr lang="cs-CZ" sz="1400" dirty="0" err="1"/>
              <a:t>n.V</a:t>
            </a:r>
            <a:r>
              <a:rPr lang="cs-CZ" sz="1400" dirty="0"/>
              <a:t>.</a:t>
            </a:r>
          </a:p>
        </p:txBody>
      </p:sp>
      <p:sp>
        <p:nvSpPr>
          <p:cNvPr id="74" name="TextovéPole 73">
            <a:extLst>
              <a:ext uri="{FF2B5EF4-FFF2-40B4-BE49-F238E27FC236}">
                <a16:creationId xmlns:a16="http://schemas.microsoft.com/office/drawing/2014/main" id="{C6B94C86-4A7B-4677-83CB-C31F93388FB7}"/>
              </a:ext>
            </a:extLst>
          </p:cNvPr>
          <p:cNvSpPr txBox="1"/>
          <p:nvPr/>
        </p:nvSpPr>
        <p:spPr>
          <a:xfrm>
            <a:off x="3410146" y="4612086"/>
            <a:ext cx="12314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r.sinus</a:t>
            </a:r>
            <a:r>
              <a:rPr lang="cs-CZ" sz="1400" dirty="0"/>
              <a:t> </a:t>
            </a:r>
            <a:r>
              <a:rPr lang="cs-CZ" sz="1400" dirty="0" err="1"/>
              <a:t>carotici</a:t>
            </a:r>
            <a:endParaRPr lang="cs-CZ" sz="1400" dirty="0"/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359816E6-26D9-43A8-9D09-B3CAAB02BB8A}"/>
              </a:ext>
            </a:extLst>
          </p:cNvPr>
          <p:cNvSpPr txBox="1"/>
          <p:nvPr/>
        </p:nvSpPr>
        <p:spPr>
          <a:xfrm>
            <a:off x="4784581" y="5102511"/>
            <a:ext cx="1014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Ggl.inferius</a:t>
            </a:r>
            <a:endParaRPr lang="cs-CZ" sz="1400" dirty="0"/>
          </a:p>
        </p:txBody>
      </p:sp>
      <p:sp>
        <p:nvSpPr>
          <p:cNvPr id="76" name="TextovéPole 75">
            <a:extLst>
              <a:ext uri="{FF2B5EF4-FFF2-40B4-BE49-F238E27FC236}">
                <a16:creationId xmlns:a16="http://schemas.microsoft.com/office/drawing/2014/main" id="{26853486-162C-4628-844B-4CBD47420710}"/>
              </a:ext>
            </a:extLst>
          </p:cNvPr>
          <p:cNvSpPr txBox="1"/>
          <p:nvPr/>
        </p:nvSpPr>
        <p:spPr>
          <a:xfrm>
            <a:off x="357730" y="5958373"/>
            <a:ext cx="270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</a:t>
            </a:r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9A8CE574-3F5B-4DB8-A5D5-C5F1AAB8E110}"/>
              </a:ext>
            </a:extLst>
          </p:cNvPr>
          <p:cNvSpPr txBox="1"/>
          <p:nvPr/>
        </p:nvSpPr>
        <p:spPr>
          <a:xfrm>
            <a:off x="3327355" y="5889725"/>
            <a:ext cx="982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rr.linguales</a:t>
            </a:r>
            <a:endParaRPr lang="cs-CZ" sz="1400" dirty="0"/>
          </a:p>
        </p:txBody>
      </p: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81507FB4-EA2D-47A4-BBD6-E6A49410757B}"/>
              </a:ext>
            </a:extLst>
          </p:cNvPr>
          <p:cNvSpPr txBox="1"/>
          <p:nvPr/>
        </p:nvSpPr>
        <p:spPr>
          <a:xfrm>
            <a:off x="7647055" y="5958373"/>
            <a:ext cx="1316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gustatorius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21748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05EFD6AC-CD61-4E57-B330-4322CD05FAFB}"/>
              </a:ext>
            </a:extLst>
          </p:cNvPr>
          <p:cNvGrpSpPr/>
          <p:nvPr/>
        </p:nvGrpSpPr>
        <p:grpSpPr>
          <a:xfrm>
            <a:off x="1050829" y="654874"/>
            <a:ext cx="4186989" cy="616017"/>
            <a:chOff x="1116531" y="1318661"/>
            <a:chExt cx="4186989" cy="616017"/>
          </a:xfrm>
        </p:grpSpPr>
        <p:sp>
          <p:nvSpPr>
            <p:cNvPr id="4" name="Ovál 3">
              <a:extLst>
                <a:ext uri="{FF2B5EF4-FFF2-40B4-BE49-F238E27FC236}">
                  <a16:creationId xmlns:a16="http://schemas.microsoft.com/office/drawing/2014/main" id="{BCC43B3C-8373-413B-BE3B-966D5AFF29E4}"/>
                </a:ext>
              </a:extLst>
            </p:cNvPr>
            <p:cNvSpPr/>
            <p:nvPr/>
          </p:nvSpPr>
          <p:spPr>
            <a:xfrm>
              <a:off x="1116531" y="1318661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Ovál 4">
              <a:extLst>
                <a:ext uri="{FF2B5EF4-FFF2-40B4-BE49-F238E27FC236}">
                  <a16:creationId xmlns:a16="http://schemas.microsoft.com/office/drawing/2014/main" id="{71081729-9F9B-48CC-B263-DC1E395EA47C}"/>
                </a:ext>
              </a:extLst>
            </p:cNvPr>
            <p:cNvSpPr/>
            <p:nvPr/>
          </p:nvSpPr>
          <p:spPr>
            <a:xfrm>
              <a:off x="1357163" y="1568919"/>
              <a:ext cx="105878" cy="9625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" name="Přímá spojnice 6">
              <a:extLst>
                <a:ext uri="{FF2B5EF4-FFF2-40B4-BE49-F238E27FC236}">
                  <a16:creationId xmlns:a16="http://schemas.microsoft.com/office/drawing/2014/main" id="{4BD6FB9C-5666-40AB-BEA0-4A4489EFE4E6}"/>
                </a:ext>
              </a:extLst>
            </p:cNvPr>
            <p:cNvCxnSpPr>
              <a:cxnSpLocks/>
            </p:cNvCxnSpPr>
            <p:nvPr/>
          </p:nvCxnSpPr>
          <p:spPr>
            <a:xfrm>
              <a:off x="1410102" y="1617044"/>
              <a:ext cx="32389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C0E2B3B1-70D9-40CF-8E7F-3D57BE004C98}"/>
                </a:ext>
              </a:extLst>
            </p:cNvPr>
            <p:cNvSpPr txBox="1"/>
            <p:nvPr/>
          </p:nvSpPr>
          <p:spPr>
            <a:xfrm>
              <a:off x="4551900" y="1337911"/>
              <a:ext cx="7516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FF0000"/>
                  </a:solidFill>
                </a:rPr>
                <a:t>&lt;</a:t>
              </a:r>
            </a:p>
          </p:txBody>
        </p:sp>
      </p:grpSp>
      <p:grpSp>
        <p:nvGrpSpPr>
          <p:cNvPr id="18" name="Skupina 17">
            <a:extLst>
              <a:ext uri="{FF2B5EF4-FFF2-40B4-BE49-F238E27FC236}">
                <a16:creationId xmlns:a16="http://schemas.microsoft.com/office/drawing/2014/main" id="{5107A0FF-2B45-434A-A395-34F6D3889A6E}"/>
              </a:ext>
            </a:extLst>
          </p:cNvPr>
          <p:cNvGrpSpPr/>
          <p:nvPr/>
        </p:nvGrpSpPr>
        <p:grpSpPr>
          <a:xfrm>
            <a:off x="3205190" y="3288983"/>
            <a:ext cx="4024432" cy="723750"/>
            <a:chOff x="970014" y="2705250"/>
            <a:chExt cx="4024432" cy="723750"/>
          </a:xfrm>
        </p:grpSpPr>
        <p:sp>
          <p:nvSpPr>
            <p:cNvPr id="9" name="Ovál 8">
              <a:extLst>
                <a:ext uri="{FF2B5EF4-FFF2-40B4-BE49-F238E27FC236}">
                  <a16:creationId xmlns:a16="http://schemas.microsoft.com/office/drawing/2014/main" id="{674B35A9-9792-4BFE-9F12-B5E99E8B289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Ovál 9">
              <a:extLst>
                <a:ext uri="{FF2B5EF4-FFF2-40B4-BE49-F238E27FC236}">
                  <a16:creationId xmlns:a16="http://schemas.microsoft.com/office/drawing/2014/main" id="{E298EC55-37E1-4F19-8F61-5ADA7647A478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2" name="Přímá spojnice 11">
              <a:extLst>
                <a:ext uri="{FF2B5EF4-FFF2-40B4-BE49-F238E27FC236}">
                  <a16:creationId xmlns:a16="http://schemas.microsoft.com/office/drawing/2014/main" id="{DE72F6FD-B0F4-4194-825A-C828333AD0F2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nice 13">
              <a:extLst>
                <a:ext uri="{FF2B5EF4-FFF2-40B4-BE49-F238E27FC236}">
                  <a16:creationId xmlns:a16="http://schemas.microsoft.com/office/drawing/2014/main" id="{EF2BF6B4-286E-498B-AFF0-1C24561B1D8A}"/>
                </a:ext>
              </a:extLst>
            </p:cNvPr>
            <p:cNvCxnSpPr>
              <a:cxnSpLocks/>
            </p:cNvCxnSpPr>
            <p:nvPr/>
          </p:nvCxnSpPr>
          <p:spPr>
            <a:xfrm>
              <a:off x="970014" y="3184913"/>
              <a:ext cx="3731927" cy="0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ovéPole 14">
              <a:extLst>
                <a:ext uri="{FF2B5EF4-FFF2-40B4-BE49-F238E27FC236}">
                  <a16:creationId xmlns:a16="http://schemas.microsoft.com/office/drawing/2014/main" id="{5F08F227-1BF1-4798-B49C-82B452FD0E25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193CD056-E5FB-4B79-B36D-181A4DCA4F5F}"/>
              </a:ext>
            </a:extLst>
          </p:cNvPr>
          <p:cNvSpPr txBox="1"/>
          <p:nvPr/>
        </p:nvSpPr>
        <p:spPr>
          <a:xfrm>
            <a:off x="1050829" y="140613"/>
            <a:ext cx="436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X.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1B93C3-1481-455B-AA53-27A08D4DC526}"/>
              </a:ext>
            </a:extLst>
          </p:cNvPr>
          <p:cNvSpPr txBox="1"/>
          <p:nvPr/>
        </p:nvSpPr>
        <p:spPr>
          <a:xfrm>
            <a:off x="359714" y="722424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BM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06A78049-7FE4-474F-9221-3CDCFFC08DCD}"/>
              </a:ext>
            </a:extLst>
          </p:cNvPr>
          <p:cNvSpPr txBox="1"/>
          <p:nvPr/>
        </p:nvSpPr>
        <p:spPr>
          <a:xfrm>
            <a:off x="642712" y="1309333"/>
            <a:ext cx="12121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ambiguus</a:t>
            </a:r>
            <a:endParaRPr lang="cs-CZ" sz="140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D66761A7-1C21-42F5-96DF-C01B24401717}"/>
              </a:ext>
            </a:extLst>
          </p:cNvPr>
          <p:cNvSpPr txBox="1"/>
          <p:nvPr/>
        </p:nvSpPr>
        <p:spPr>
          <a:xfrm>
            <a:off x="4799642" y="781845"/>
            <a:ext cx="58185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Plexus </a:t>
            </a:r>
            <a:r>
              <a:rPr lang="cs-CZ" sz="1400" dirty="0" err="1"/>
              <a:t>pharyngeus</a:t>
            </a:r>
            <a:r>
              <a:rPr lang="cs-CZ" sz="1400" dirty="0"/>
              <a:t> – svaly </a:t>
            </a:r>
            <a:r>
              <a:rPr lang="cs-CZ" sz="1400" dirty="0" err="1"/>
              <a:t>pharyngu</a:t>
            </a:r>
            <a:r>
              <a:rPr lang="cs-CZ" sz="1400" dirty="0"/>
              <a:t>, svaly </a:t>
            </a:r>
            <a:r>
              <a:rPr lang="cs-CZ" sz="1400" dirty="0" err="1"/>
              <a:t>laryngu,svaly</a:t>
            </a:r>
            <a:r>
              <a:rPr lang="cs-CZ" sz="1400" dirty="0"/>
              <a:t> kraniální třetiny jícnu</a:t>
            </a: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4A925F01-BC61-4392-B97E-F9C7257A7DCB}"/>
              </a:ext>
            </a:extLst>
          </p:cNvPr>
          <p:cNvSpPr/>
          <p:nvPr/>
        </p:nvSpPr>
        <p:spPr>
          <a:xfrm>
            <a:off x="1050829" y="1903514"/>
            <a:ext cx="596766" cy="616017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vál 25">
            <a:extLst>
              <a:ext uri="{FF2B5EF4-FFF2-40B4-BE49-F238E27FC236}">
                <a16:creationId xmlns:a16="http://schemas.microsoft.com/office/drawing/2014/main" id="{F0A74778-C185-413B-91BC-8E55A250A6A3}"/>
              </a:ext>
            </a:extLst>
          </p:cNvPr>
          <p:cNvSpPr/>
          <p:nvPr/>
        </p:nvSpPr>
        <p:spPr>
          <a:xfrm>
            <a:off x="1291461" y="2153772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FFB745B2-BDA5-4896-B8D8-A34D1076AA93}"/>
              </a:ext>
            </a:extLst>
          </p:cNvPr>
          <p:cNvCxnSpPr>
            <a:cxnSpLocks/>
          </p:cNvCxnSpPr>
          <p:nvPr/>
        </p:nvCxnSpPr>
        <p:spPr>
          <a:xfrm>
            <a:off x="1344400" y="2201897"/>
            <a:ext cx="32389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>
            <a:extLst>
              <a:ext uri="{FF2B5EF4-FFF2-40B4-BE49-F238E27FC236}">
                <a16:creationId xmlns:a16="http://schemas.microsoft.com/office/drawing/2014/main" id="{6A2F007E-BD23-4FBC-879F-2C26C4C4F639}"/>
              </a:ext>
            </a:extLst>
          </p:cNvPr>
          <p:cNvSpPr txBox="1"/>
          <p:nvPr/>
        </p:nvSpPr>
        <p:spPr>
          <a:xfrm>
            <a:off x="4486198" y="1922764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09FD3BDA-FA5A-40EA-AFFF-53478FF5B0E6}"/>
              </a:ext>
            </a:extLst>
          </p:cNvPr>
          <p:cNvSpPr txBox="1"/>
          <p:nvPr/>
        </p:nvSpPr>
        <p:spPr>
          <a:xfrm>
            <a:off x="327818" y="195354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VM</a:t>
            </a:r>
          </a:p>
        </p:txBody>
      </p:sp>
      <p:sp>
        <p:nvSpPr>
          <p:cNvPr id="30" name="TextovéPole 29">
            <a:extLst>
              <a:ext uri="{FF2B5EF4-FFF2-40B4-BE49-F238E27FC236}">
                <a16:creationId xmlns:a16="http://schemas.microsoft.com/office/drawing/2014/main" id="{EFA2B39E-6801-4317-9DDD-584A65B92078}"/>
              </a:ext>
            </a:extLst>
          </p:cNvPr>
          <p:cNvSpPr txBox="1"/>
          <p:nvPr/>
        </p:nvSpPr>
        <p:spPr>
          <a:xfrm>
            <a:off x="548133" y="2527672"/>
            <a:ext cx="19547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Parasympaticus</a:t>
            </a:r>
            <a:r>
              <a:rPr lang="cs-CZ" sz="1400" dirty="0"/>
              <a:t> </a:t>
            </a:r>
            <a:r>
              <a:rPr lang="cs-CZ" sz="1400" dirty="0" err="1"/>
              <a:t>n.X</a:t>
            </a:r>
            <a:r>
              <a:rPr lang="cs-CZ" sz="1400" dirty="0"/>
              <a:t>.</a:t>
            </a:r>
          </a:p>
        </p:txBody>
      </p:sp>
      <p:sp>
        <p:nvSpPr>
          <p:cNvPr id="34" name="Ovál 33">
            <a:extLst>
              <a:ext uri="{FF2B5EF4-FFF2-40B4-BE49-F238E27FC236}">
                <a16:creationId xmlns:a16="http://schemas.microsoft.com/office/drawing/2014/main" id="{77AA65F9-A906-41E8-A7F7-6B0E1BE3B115}"/>
              </a:ext>
            </a:extLst>
          </p:cNvPr>
          <p:cNvSpPr/>
          <p:nvPr/>
        </p:nvSpPr>
        <p:spPr>
          <a:xfrm>
            <a:off x="4486198" y="1922764"/>
            <a:ext cx="596766" cy="6160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vál 34">
            <a:extLst>
              <a:ext uri="{FF2B5EF4-FFF2-40B4-BE49-F238E27FC236}">
                <a16:creationId xmlns:a16="http://schemas.microsoft.com/office/drawing/2014/main" id="{85F1FA7E-6EA7-416A-BC8B-C6DC20186F6A}"/>
              </a:ext>
            </a:extLst>
          </p:cNvPr>
          <p:cNvSpPr/>
          <p:nvPr/>
        </p:nvSpPr>
        <p:spPr>
          <a:xfrm>
            <a:off x="4736455" y="2163397"/>
            <a:ext cx="105878" cy="9625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8" name="Skupina 37">
            <a:extLst>
              <a:ext uri="{FF2B5EF4-FFF2-40B4-BE49-F238E27FC236}">
                <a16:creationId xmlns:a16="http://schemas.microsoft.com/office/drawing/2014/main" id="{56876279-A5D4-473F-A4DD-EC63255EE8B5}"/>
              </a:ext>
            </a:extLst>
          </p:cNvPr>
          <p:cNvGrpSpPr/>
          <p:nvPr/>
        </p:nvGrpSpPr>
        <p:grpSpPr>
          <a:xfrm>
            <a:off x="3249099" y="4496309"/>
            <a:ext cx="4014684" cy="723750"/>
            <a:chOff x="979762" y="2705250"/>
            <a:chExt cx="4014684" cy="723750"/>
          </a:xfrm>
        </p:grpSpPr>
        <p:sp>
          <p:nvSpPr>
            <p:cNvPr id="39" name="Ovál 38">
              <a:extLst>
                <a:ext uri="{FF2B5EF4-FFF2-40B4-BE49-F238E27FC236}">
                  <a16:creationId xmlns:a16="http://schemas.microsoft.com/office/drawing/2014/main" id="{B7D079FE-9F70-4277-9F0F-FD35291D98ED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Ovál 39">
              <a:extLst>
                <a:ext uri="{FF2B5EF4-FFF2-40B4-BE49-F238E27FC236}">
                  <a16:creationId xmlns:a16="http://schemas.microsoft.com/office/drawing/2014/main" id="{ACAFB6C6-DDB3-46E7-AA83-C88BB2D3FBBE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1" name="Přímá spojnice 40">
              <a:extLst>
                <a:ext uri="{FF2B5EF4-FFF2-40B4-BE49-F238E27FC236}">
                  <a16:creationId xmlns:a16="http://schemas.microsoft.com/office/drawing/2014/main" id="{E53977E3-1520-4517-9AB2-E13BA1758370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Přímá spojnice 41">
              <a:extLst>
                <a:ext uri="{FF2B5EF4-FFF2-40B4-BE49-F238E27FC236}">
                  <a16:creationId xmlns:a16="http://schemas.microsoft.com/office/drawing/2014/main" id="{88EA1B73-9714-4466-9F8C-44DD18115088}"/>
                </a:ext>
              </a:extLst>
            </p:cNvPr>
            <p:cNvCxnSpPr>
              <a:cxnSpLocks/>
            </p:cNvCxnSpPr>
            <p:nvPr/>
          </p:nvCxnSpPr>
          <p:spPr>
            <a:xfrm>
              <a:off x="979762" y="3157522"/>
              <a:ext cx="3722179" cy="27391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ovéPole 42">
              <a:extLst>
                <a:ext uri="{FF2B5EF4-FFF2-40B4-BE49-F238E27FC236}">
                  <a16:creationId xmlns:a16="http://schemas.microsoft.com/office/drawing/2014/main" id="{CDA46E99-9C47-481E-91F1-A08CE4F4CFC4}"/>
                </a:ext>
              </a:extLst>
            </p:cNvPr>
            <p:cNvSpPr txBox="1"/>
            <p:nvPr/>
          </p:nvSpPr>
          <p:spPr>
            <a:xfrm>
              <a:off x="4604839" y="2905780"/>
              <a:ext cx="389607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grpSp>
        <p:nvGrpSpPr>
          <p:cNvPr id="44" name="Skupina 43">
            <a:extLst>
              <a:ext uri="{FF2B5EF4-FFF2-40B4-BE49-F238E27FC236}">
                <a16:creationId xmlns:a16="http://schemas.microsoft.com/office/drawing/2014/main" id="{627D0EB5-0678-43C6-9F9E-80BBE1124BEC}"/>
              </a:ext>
            </a:extLst>
          </p:cNvPr>
          <p:cNvGrpSpPr/>
          <p:nvPr/>
        </p:nvGrpSpPr>
        <p:grpSpPr>
          <a:xfrm rot="10800000">
            <a:off x="2853100" y="5862545"/>
            <a:ext cx="4907809" cy="808200"/>
            <a:chOff x="267786" y="2705250"/>
            <a:chExt cx="4907809" cy="808200"/>
          </a:xfrm>
        </p:grpSpPr>
        <p:sp>
          <p:nvSpPr>
            <p:cNvPr id="45" name="Ovál 44">
              <a:extLst>
                <a:ext uri="{FF2B5EF4-FFF2-40B4-BE49-F238E27FC236}">
                  <a16:creationId xmlns:a16="http://schemas.microsoft.com/office/drawing/2014/main" id="{13D8195D-7E72-4865-893B-61A50BAA559B}"/>
                </a:ext>
              </a:extLst>
            </p:cNvPr>
            <p:cNvSpPr/>
            <p:nvPr/>
          </p:nvSpPr>
          <p:spPr>
            <a:xfrm>
              <a:off x="2728760" y="2705250"/>
              <a:ext cx="596766" cy="616017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Ovál 45">
              <a:extLst>
                <a:ext uri="{FF2B5EF4-FFF2-40B4-BE49-F238E27FC236}">
                  <a16:creationId xmlns:a16="http://schemas.microsoft.com/office/drawing/2014/main" id="{7C925165-342B-407B-9918-90D37B7E6837}"/>
                </a:ext>
              </a:extLst>
            </p:cNvPr>
            <p:cNvSpPr/>
            <p:nvPr/>
          </p:nvSpPr>
          <p:spPr>
            <a:xfrm>
              <a:off x="2969392" y="2955508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47" name="Přímá spojnice 46">
              <a:extLst>
                <a:ext uri="{FF2B5EF4-FFF2-40B4-BE49-F238E27FC236}">
                  <a16:creationId xmlns:a16="http://schemas.microsoft.com/office/drawing/2014/main" id="{7A4EB743-2B04-4D65-AB4F-965DAEB52057}"/>
                </a:ext>
              </a:extLst>
            </p:cNvPr>
            <p:cNvCxnSpPr>
              <a:cxnSpLocks/>
            </p:cNvCxnSpPr>
            <p:nvPr/>
          </p:nvCxnSpPr>
          <p:spPr>
            <a:xfrm>
              <a:off x="3021265" y="3008104"/>
              <a:ext cx="1067" cy="17038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nice 47">
              <a:extLst>
                <a:ext uri="{FF2B5EF4-FFF2-40B4-BE49-F238E27FC236}">
                  <a16:creationId xmlns:a16="http://schemas.microsoft.com/office/drawing/2014/main" id="{9C541F4F-A2E7-4F63-AD76-D86AFFEA7666}"/>
                </a:ext>
              </a:extLst>
            </p:cNvPr>
            <p:cNvCxnSpPr>
              <a:cxnSpLocks/>
            </p:cNvCxnSpPr>
            <p:nvPr/>
          </p:nvCxnSpPr>
          <p:spPr>
            <a:xfrm rot="10800000" flipH="1" flipV="1">
              <a:off x="1373608" y="3178492"/>
              <a:ext cx="3801987" cy="8297"/>
            </a:xfrm>
            <a:prstGeom prst="line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ovéPole 48">
              <a:extLst>
                <a:ext uri="{FF2B5EF4-FFF2-40B4-BE49-F238E27FC236}">
                  <a16:creationId xmlns:a16="http://schemas.microsoft.com/office/drawing/2014/main" id="{97CBEB91-EFAE-481D-865A-AD0CC121BF69}"/>
                </a:ext>
              </a:extLst>
            </p:cNvPr>
            <p:cNvSpPr txBox="1"/>
            <p:nvPr/>
          </p:nvSpPr>
          <p:spPr>
            <a:xfrm rot="10314708">
              <a:off x="267786" y="2990230"/>
              <a:ext cx="1221812" cy="52322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cs-CZ" sz="2800" dirty="0">
                  <a:solidFill>
                    <a:srgbClr val="00B0F0"/>
                  </a:solidFill>
                </a:rPr>
                <a:t>&lt;</a:t>
              </a:r>
            </a:p>
          </p:txBody>
        </p:sp>
      </p:grpSp>
      <p:sp>
        <p:nvSpPr>
          <p:cNvPr id="51" name="TextovéPole 50">
            <a:extLst>
              <a:ext uri="{FF2B5EF4-FFF2-40B4-BE49-F238E27FC236}">
                <a16:creationId xmlns:a16="http://schemas.microsoft.com/office/drawing/2014/main" id="{3E2CAAA9-4374-4FDF-8AED-B50128384E6A}"/>
              </a:ext>
            </a:extLst>
          </p:cNvPr>
          <p:cNvSpPr txBox="1"/>
          <p:nvPr/>
        </p:nvSpPr>
        <p:spPr>
          <a:xfrm>
            <a:off x="3648855" y="2564987"/>
            <a:ext cx="24471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Ggl.psy</a:t>
            </a:r>
            <a:r>
              <a:rPr lang="cs-CZ" sz="1400" dirty="0"/>
              <a:t> v durině hrudní a břišní</a:t>
            </a:r>
          </a:p>
        </p:txBody>
      </p:sp>
      <p:cxnSp>
        <p:nvCxnSpPr>
          <p:cNvPr id="53" name="Přímá spojnice 52">
            <a:extLst>
              <a:ext uri="{FF2B5EF4-FFF2-40B4-BE49-F238E27FC236}">
                <a16:creationId xmlns:a16="http://schemas.microsoft.com/office/drawing/2014/main" id="{6809B00E-17AB-4E70-9280-8C8EB3F0193E}"/>
              </a:ext>
            </a:extLst>
          </p:cNvPr>
          <p:cNvCxnSpPr>
            <a:cxnSpLocks/>
          </p:cNvCxnSpPr>
          <p:nvPr/>
        </p:nvCxnSpPr>
        <p:spPr>
          <a:xfrm>
            <a:off x="4821789" y="2219184"/>
            <a:ext cx="1274211" cy="308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D4D1D325-BB4A-4D7A-AE26-E23C70C6DD1E}"/>
              </a:ext>
            </a:extLst>
          </p:cNvPr>
          <p:cNvSpPr txBox="1"/>
          <p:nvPr/>
        </p:nvSpPr>
        <p:spPr>
          <a:xfrm>
            <a:off x="5995727" y="1981391"/>
            <a:ext cx="75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A7EA9645-E449-45E4-9679-D522C4178D5E}"/>
              </a:ext>
            </a:extLst>
          </p:cNvPr>
          <p:cNvSpPr txBox="1"/>
          <p:nvPr/>
        </p:nvSpPr>
        <p:spPr>
          <a:xfrm>
            <a:off x="1639256" y="1705570"/>
            <a:ext cx="269221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rr.bronchiales</a:t>
            </a:r>
            <a:r>
              <a:rPr lang="cs-CZ" sz="1400" dirty="0"/>
              <a:t>, </a:t>
            </a:r>
            <a:r>
              <a:rPr lang="cs-CZ" sz="1400" dirty="0" err="1"/>
              <a:t>rr,esophageales</a:t>
            </a:r>
            <a:r>
              <a:rPr lang="cs-CZ" sz="1400" dirty="0"/>
              <a:t>, </a:t>
            </a:r>
          </a:p>
          <a:p>
            <a:r>
              <a:rPr lang="cs-CZ" sz="1400" dirty="0" err="1"/>
              <a:t>cardiaci</a:t>
            </a:r>
            <a:r>
              <a:rPr lang="cs-CZ" sz="1400" dirty="0"/>
              <a:t>, </a:t>
            </a:r>
            <a:r>
              <a:rPr lang="cs-CZ" sz="1400" dirty="0" err="1"/>
              <a:t>gastrici,hepatici</a:t>
            </a:r>
            <a:r>
              <a:rPr lang="cs-CZ" sz="1400" dirty="0"/>
              <a:t>, </a:t>
            </a:r>
            <a:r>
              <a:rPr lang="cs-CZ" sz="1400" dirty="0" err="1"/>
              <a:t>coeliaci</a:t>
            </a:r>
            <a:r>
              <a:rPr lang="cs-CZ" sz="1400" dirty="0"/>
              <a:t>, </a:t>
            </a:r>
          </a:p>
          <a:p>
            <a:r>
              <a:rPr lang="cs-CZ" sz="1400" dirty="0" err="1"/>
              <a:t>renales</a:t>
            </a:r>
            <a:r>
              <a:rPr lang="cs-CZ" sz="1400" dirty="0"/>
              <a:t>, </a:t>
            </a:r>
            <a:r>
              <a:rPr lang="cs-CZ" sz="1400" dirty="0" err="1"/>
              <a:t>ovarici</a:t>
            </a:r>
            <a:r>
              <a:rPr lang="cs-CZ" sz="1400" dirty="0"/>
              <a:t>/</a:t>
            </a:r>
            <a:r>
              <a:rPr lang="cs-CZ" sz="1400" dirty="0" err="1"/>
              <a:t>testiculares</a:t>
            </a:r>
            <a:endParaRPr lang="cs-CZ" sz="1400" dirty="0"/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E548D24B-70D7-490A-8DA5-F057BC9629B5}"/>
              </a:ext>
            </a:extLst>
          </p:cNvPr>
          <p:cNvSpPr txBox="1"/>
          <p:nvPr/>
        </p:nvSpPr>
        <p:spPr>
          <a:xfrm>
            <a:off x="1634538" y="656267"/>
            <a:ext cx="3030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rr.pharyngei</a:t>
            </a:r>
            <a:r>
              <a:rPr lang="cs-CZ" sz="1400" dirty="0"/>
              <a:t>, </a:t>
            </a:r>
            <a:r>
              <a:rPr lang="cs-CZ" sz="1400" dirty="0" err="1"/>
              <a:t>r.externus</a:t>
            </a:r>
            <a:r>
              <a:rPr lang="cs-CZ" sz="1400" dirty="0"/>
              <a:t> </a:t>
            </a:r>
            <a:r>
              <a:rPr lang="cs-CZ" sz="1400" dirty="0" err="1"/>
              <a:t>n.laryngei</a:t>
            </a:r>
            <a:r>
              <a:rPr lang="cs-CZ" sz="1400" dirty="0"/>
              <a:t> sup.,</a:t>
            </a:r>
          </a:p>
          <a:p>
            <a:r>
              <a:rPr lang="cs-CZ" sz="1400" dirty="0"/>
              <a:t> </a:t>
            </a:r>
            <a:r>
              <a:rPr lang="cs-CZ" sz="1400" dirty="0" err="1"/>
              <a:t>n.laryngeus</a:t>
            </a:r>
            <a:r>
              <a:rPr lang="cs-CZ" sz="1400" dirty="0"/>
              <a:t> </a:t>
            </a:r>
            <a:r>
              <a:rPr lang="cs-CZ" sz="1400" dirty="0" err="1"/>
              <a:t>inf</a:t>
            </a:r>
            <a:r>
              <a:rPr lang="cs-CZ" sz="1400" dirty="0"/>
              <a:t>.</a:t>
            </a:r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5AD52977-9B47-4B16-B941-E39AE4C40DF3}"/>
              </a:ext>
            </a:extLst>
          </p:cNvPr>
          <p:cNvSpPr txBox="1"/>
          <p:nvPr/>
        </p:nvSpPr>
        <p:spPr>
          <a:xfrm>
            <a:off x="6314321" y="2063266"/>
            <a:ext cx="4695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Jíce</a:t>
            </a:r>
            <a:r>
              <a:rPr lang="cs-CZ" sz="1400" dirty="0"/>
              <a:t>, plíce, trachea, bronchy, srdce, GIT po </a:t>
            </a:r>
            <a:r>
              <a:rPr lang="cs-CZ" sz="1400" dirty="0" err="1"/>
              <a:t>flexura</a:t>
            </a:r>
            <a:r>
              <a:rPr lang="cs-CZ" sz="1400" dirty="0"/>
              <a:t> coli </a:t>
            </a:r>
            <a:r>
              <a:rPr lang="cs-CZ" sz="1400" dirty="0" err="1"/>
              <a:t>sinistra</a:t>
            </a:r>
            <a:r>
              <a:rPr lang="cs-CZ" sz="1400" dirty="0"/>
              <a:t>, </a:t>
            </a:r>
          </a:p>
          <a:p>
            <a:r>
              <a:rPr lang="cs-CZ" sz="1400" dirty="0"/>
              <a:t>ledviny, játra, pohlavní žlázy</a:t>
            </a:r>
          </a:p>
        </p:txBody>
      </p:sp>
      <p:sp>
        <p:nvSpPr>
          <p:cNvPr id="65" name="TextovéPole 64">
            <a:extLst>
              <a:ext uri="{FF2B5EF4-FFF2-40B4-BE49-F238E27FC236}">
                <a16:creationId xmlns:a16="http://schemas.microsoft.com/office/drawing/2014/main" id="{A82361C9-CACA-4DF9-9887-D390A06011FC}"/>
              </a:ext>
            </a:extLst>
          </p:cNvPr>
          <p:cNvSpPr txBox="1"/>
          <p:nvPr/>
        </p:nvSpPr>
        <p:spPr>
          <a:xfrm>
            <a:off x="416980" y="3566300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SS</a:t>
            </a:r>
          </a:p>
        </p:txBody>
      </p:sp>
      <p:sp>
        <p:nvSpPr>
          <p:cNvPr id="66" name="TextovéPole 65">
            <a:extLst>
              <a:ext uri="{FF2B5EF4-FFF2-40B4-BE49-F238E27FC236}">
                <a16:creationId xmlns:a16="http://schemas.microsoft.com/office/drawing/2014/main" id="{2D810DD3-68E1-488A-861F-EFDC049FB869}"/>
              </a:ext>
            </a:extLst>
          </p:cNvPr>
          <p:cNvSpPr txBox="1"/>
          <p:nvPr/>
        </p:nvSpPr>
        <p:spPr>
          <a:xfrm>
            <a:off x="4718100" y="3900388"/>
            <a:ext cx="1088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Ggl.superius</a:t>
            </a:r>
            <a:endParaRPr lang="cs-CZ" sz="1400" dirty="0"/>
          </a:p>
        </p:txBody>
      </p:sp>
      <p:sp>
        <p:nvSpPr>
          <p:cNvPr id="68" name="TextovéPole 67">
            <a:extLst>
              <a:ext uri="{FF2B5EF4-FFF2-40B4-BE49-F238E27FC236}">
                <a16:creationId xmlns:a16="http://schemas.microsoft.com/office/drawing/2014/main" id="{DAE1A9BA-9183-48C7-B84E-C3C28CFAD4F9}"/>
              </a:ext>
            </a:extLst>
          </p:cNvPr>
          <p:cNvSpPr txBox="1"/>
          <p:nvPr/>
        </p:nvSpPr>
        <p:spPr>
          <a:xfrm>
            <a:off x="4541949" y="6608545"/>
            <a:ext cx="10347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Ggl.geniculi</a:t>
            </a:r>
            <a:endParaRPr lang="cs-CZ" sz="1400" dirty="0"/>
          </a:p>
        </p:txBody>
      </p:sp>
      <p:sp>
        <p:nvSpPr>
          <p:cNvPr id="69" name="TextovéPole 68">
            <a:extLst>
              <a:ext uri="{FF2B5EF4-FFF2-40B4-BE49-F238E27FC236}">
                <a16:creationId xmlns:a16="http://schemas.microsoft.com/office/drawing/2014/main" id="{8B9F7237-D81C-476B-97C5-44F328F9234E}"/>
              </a:ext>
            </a:extLst>
          </p:cNvPr>
          <p:cNvSpPr txBox="1"/>
          <p:nvPr/>
        </p:nvSpPr>
        <p:spPr>
          <a:xfrm>
            <a:off x="507991" y="4688931"/>
            <a:ext cx="5108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VS</a:t>
            </a:r>
          </a:p>
        </p:txBody>
      </p:sp>
      <p:sp>
        <p:nvSpPr>
          <p:cNvPr id="70" name="TextovéPole 69">
            <a:extLst>
              <a:ext uri="{FF2B5EF4-FFF2-40B4-BE49-F238E27FC236}">
                <a16:creationId xmlns:a16="http://schemas.microsoft.com/office/drawing/2014/main" id="{94FD7B10-AD0F-4864-BF5B-1270CBBA8905}"/>
              </a:ext>
            </a:extLst>
          </p:cNvPr>
          <p:cNvSpPr txBox="1"/>
          <p:nvPr/>
        </p:nvSpPr>
        <p:spPr>
          <a:xfrm>
            <a:off x="1193323" y="3211953"/>
            <a:ext cx="17086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Kůže </a:t>
            </a:r>
            <a:r>
              <a:rPr lang="cs-CZ" sz="1400" dirty="0" err="1"/>
              <a:t>zev.zvukovodu</a:t>
            </a:r>
            <a:r>
              <a:rPr lang="cs-CZ" sz="1400" dirty="0"/>
              <a:t>, </a:t>
            </a:r>
          </a:p>
          <a:p>
            <a:r>
              <a:rPr lang="cs-CZ" sz="1400" dirty="0"/>
              <a:t>M plocha </a:t>
            </a:r>
            <a:r>
              <a:rPr lang="cs-CZ" sz="1400" dirty="0" err="1"/>
              <a:t>auriculy</a:t>
            </a:r>
            <a:r>
              <a:rPr lang="cs-CZ" sz="1400" dirty="0"/>
              <a:t>,</a:t>
            </a:r>
          </a:p>
          <a:p>
            <a:r>
              <a:rPr lang="cs-CZ" sz="1400" dirty="0"/>
              <a:t>membrána </a:t>
            </a:r>
            <a:r>
              <a:rPr lang="cs-CZ" sz="1400" dirty="0" err="1"/>
              <a:t>tympani</a:t>
            </a:r>
            <a:r>
              <a:rPr lang="cs-CZ" sz="1400" dirty="0"/>
              <a:t>, </a:t>
            </a:r>
          </a:p>
          <a:p>
            <a:r>
              <a:rPr lang="cs-CZ" sz="1400" dirty="0"/>
              <a:t>larynx - sliznice</a:t>
            </a:r>
          </a:p>
        </p:txBody>
      </p:sp>
      <p:sp>
        <p:nvSpPr>
          <p:cNvPr id="71" name="TextovéPole 70">
            <a:extLst>
              <a:ext uri="{FF2B5EF4-FFF2-40B4-BE49-F238E27FC236}">
                <a16:creationId xmlns:a16="http://schemas.microsoft.com/office/drawing/2014/main" id="{B9FB855F-9546-4C69-999D-E0C56D6F28F9}"/>
              </a:ext>
            </a:extLst>
          </p:cNvPr>
          <p:cNvSpPr txBox="1"/>
          <p:nvPr/>
        </p:nvSpPr>
        <p:spPr>
          <a:xfrm>
            <a:off x="1144434" y="4600218"/>
            <a:ext cx="230422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Sinus </a:t>
            </a:r>
            <a:r>
              <a:rPr lang="cs-CZ" sz="1400" dirty="0" err="1"/>
              <a:t>caroticus</a:t>
            </a:r>
            <a:endParaRPr lang="cs-CZ" sz="1400" dirty="0"/>
          </a:p>
          <a:p>
            <a:r>
              <a:rPr lang="cs-CZ" sz="1400" dirty="0" err="1"/>
              <a:t>Glomus</a:t>
            </a:r>
            <a:r>
              <a:rPr lang="cs-CZ" sz="1400" dirty="0"/>
              <a:t> </a:t>
            </a:r>
            <a:r>
              <a:rPr lang="cs-CZ" sz="1400" dirty="0" err="1"/>
              <a:t>caroticum</a:t>
            </a:r>
            <a:endParaRPr lang="cs-CZ" sz="1400" dirty="0"/>
          </a:p>
          <a:p>
            <a:r>
              <a:rPr lang="cs-CZ" sz="1400" dirty="0"/>
              <a:t>Orgány dutiny hrudní a břišní</a:t>
            </a:r>
          </a:p>
        </p:txBody>
      </p:sp>
      <p:sp>
        <p:nvSpPr>
          <p:cNvPr id="72" name="TextovéPole 71">
            <a:extLst>
              <a:ext uri="{FF2B5EF4-FFF2-40B4-BE49-F238E27FC236}">
                <a16:creationId xmlns:a16="http://schemas.microsoft.com/office/drawing/2014/main" id="{1942DE36-2E24-43B0-B8DB-9B7C2B29C051}"/>
              </a:ext>
            </a:extLst>
          </p:cNvPr>
          <p:cNvSpPr txBox="1"/>
          <p:nvPr/>
        </p:nvSpPr>
        <p:spPr>
          <a:xfrm>
            <a:off x="1043246" y="5896818"/>
            <a:ext cx="18098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Chuť z  oblasti </a:t>
            </a:r>
          </a:p>
          <a:p>
            <a:r>
              <a:rPr lang="cs-CZ" sz="1400" dirty="0" err="1"/>
              <a:t>valleculae</a:t>
            </a:r>
            <a:r>
              <a:rPr lang="cs-CZ" sz="1400" dirty="0"/>
              <a:t> </a:t>
            </a:r>
            <a:r>
              <a:rPr lang="cs-CZ" sz="1400" dirty="0" err="1"/>
              <a:t>epiglotticae</a:t>
            </a:r>
            <a:endParaRPr lang="cs-CZ" sz="1400" dirty="0"/>
          </a:p>
        </p:txBody>
      </p:sp>
      <p:sp>
        <p:nvSpPr>
          <p:cNvPr id="73" name="TextovéPole 72">
            <a:extLst>
              <a:ext uri="{FF2B5EF4-FFF2-40B4-BE49-F238E27FC236}">
                <a16:creationId xmlns:a16="http://schemas.microsoft.com/office/drawing/2014/main" id="{FDF68435-5749-4A1D-A225-235D063742EE}"/>
              </a:ext>
            </a:extLst>
          </p:cNvPr>
          <p:cNvSpPr txBox="1"/>
          <p:nvPr/>
        </p:nvSpPr>
        <p:spPr>
          <a:xfrm>
            <a:off x="3095941" y="3235853"/>
            <a:ext cx="19898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r.auricularis</a:t>
            </a:r>
            <a:endParaRPr lang="cs-CZ" sz="1400" dirty="0"/>
          </a:p>
          <a:p>
            <a:r>
              <a:rPr lang="cs-CZ" sz="1400" dirty="0" err="1"/>
              <a:t>r.internus</a:t>
            </a:r>
            <a:r>
              <a:rPr lang="cs-CZ" sz="1400" dirty="0"/>
              <a:t> </a:t>
            </a:r>
            <a:r>
              <a:rPr lang="cs-CZ" sz="1400" dirty="0" err="1"/>
              <a:t>n.laryngei</a:t>
            </a:r>
            <a:r>
              <a:rPr lang="cs-CZ" sz="1400" dirty="0"/>
              <a:t> sup.</a:t>
            </a:r>
          </a:p>
        </p:txBody>
      </p:sp>
      <p:grpSp>
        <p:nvGrpSpPr>
          <p:cNvPr id="80" name="Skupina 79">
            <a:extLst>
              <a:ext uri="{FF2B5EF4-FFF2-40B4-BE49-F238E27FC236}">
                <a16:creationId xmlns:a16="http://schemas.microsoft.com/office/drawing/2014/main" id="{7569CB40-A7ED-49CA-9F8D-46BED8415961}"/>
              </a:ext>
            </a:extLst>
          </p:cNvPr>
          <p:cNvGrpSpPr/>
          <p:nvPr/>
        </p:nvGrpSpPr>
        <p:grpSpPr>
          <a:xfrm>
            <a:off x="6853857" y="3489125"/>
            <a:ext cx="596766" cy="616017"/>
            <a:chOff x="6947592" y="4431958"/>
            <a:chExt cx="596766" cy="616017"/>
          </a:xfrm>
        </p:grpSpPr>
        <p:sp>
          <p:nvSpPr>
            <p:cNvPr id="78" name="Ovál 77">
              <a:extLst>
                <a:ext uri="{FF2B5EF4-FFF2-40B4-BE49-F238E27FC236}">
                  <a16:creationId xmlns:a16="http://schemas.microsoft.com/office/drawing/2014/main" id="{8C855081-765F-4AE4-B19D-06CF42698E1E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79" name="Ovál 78">
              <a:extLst>
                <a:ext uri="{FF2B5EF4-FFF2-40B4-BE49-F238E27FC236}">
                  <a16:creationId xmlns:a16="http://schemas.microsoft.com/office/drawing/2014/main" id="{7EF5DC0A-5AC4-44A1-A918-A53D7454737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grpSp>
        <p:nvGrpSpPr>
          <p:cNvPr id="81" name="Skupina 80">
            <a:extLst>
              <a:ext uri="{FF2B5EF4-FFF2-40B4-BE49-F238E27FC236}">
                <a16:creationId xmlns:a16="http://schemas.microsoft.com/office/drawing/2014/main" id="{3AF0326D-B917-4F98-84CE-3897D8F821DD}"/>
              </a:ext>
            </a:extLst>
          </p:cNvPr>
          <p:cNvGrpSpPr/>
          <p:nvPr/>
        </p:nvGrpSpPr>
        <p:grpSpPr>
          <a:xfrm>
            <a:off x="6897766" y="4697933"/>
            <a:ext cx="596766" cy="616017"/>
            <a:chOff x="6947592" y="4431958"/>
            <a:chExt cx="596766" cy="616017"/>
          </a:xfrm>
        </p:grpSpPr>
        <p:sp>
          <p:nvSpPr>
            <p:cNvPr id="82" name="Ovál 81">
              <a:extLst>
                <a:ext uri="{FF2B5EF4-FFF2-40B4-BE49-F238E27FC236}">
                  <a16:creationId xmlns:a16="http://schemas.microsoft.com/office/drawing/2014/main" id="{7CB38266-6E65-430A-810C-2E3FD6BB38A7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3" name="Ovál 82">
              <a:extLst>
                <a:ext uri="{FF2B5EF4-FFF2-40B4-BE49-F238E27FC236}">
                  <a16:creationId xmlns:a16="http://schemas.microsoft.com/office/drawing/2014/main" id="{6C8717F6-5FC5-4F46-9443-407D0CC7B0D9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84" name="Skupina 83">
            <a:extLst>
              <a:ext uri="{FF2B5EF4-FFF2-40B4-BE49-F238E27FC236}">
                <a16:creationId xmlns:a16="http://schemas.microsoft.com/office/drawing/2014/main" id="{307B1F4F-0807-45B2-967A-6B12A7CD1E44}"/>
              </a:ext>
            </a:extLst>
          </p:cNvPr>
          <p:cNvGrpSpPr/>
          <p:nvPr/>
        </p:nvGrpSpPr>
        <p:grpSpPr>
          <a:xfrm>
            <a:off x="6582193" y="5929514"/>
            <a:ext cx="596766" cy="616017"/>
            <a:chOff x="6947592" y="4431958"/>
            <a:chExt cx="596766" cy="616017"/>
          </a:xfrm>
        </p:grpSpPr>
        <p:sp>
          <p:nvSpPr>
            <p:cNvPr id="85" name="Ovál 84">
              <a:extLst>
                <a:ext uri="{FF2B5EF4-FFF2-40B4-BE49-F238E27FC236}">
                  <a16:creationId xmlns:a16="http://schemas.microsoft.com/office/drawing/2014/main" id="{13146B95-9299-46EC-AA6E-E0D8B20D12F6}"/>
                </a:ext>
              </a:extLst>
            </p:cNvPr>
            <p:cNvSpPr/>
            <p:nvPr/>
          </p:nvSpPr>
          <p:spPr>
            <a:xfrm>
              <a:off x="6947592" y="4431958"/>
              <a:ext cx="596766" cy="616017"/>
            </a:xfrm>
            <a:prstGeom prst="ellipse">
              <a:avLst/>
            </a:prstGeom>
            <a:noFill/>
            <a:ln w="381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6" name="Ovál 85">
              <a:extLst>
                <a:ext uri="{FF2B5EF4-FFF2-40B4-BE49-F238E27FC236}">
                  <a16:creationId xmlns:a16="http://schemas.microsoft.com/office/drawing/2014/main" id="{6009E892-08AD-458D-B761-9B82F5185384}"/>
                </a:ext>
              </a:extLst>
            </p:cNvPr>
            <p:cNvSpPr/>
            <p:nvPr/>
          </p:nvSpPr>
          <p:spPr>
            <a:xfrm>
              <a:off x="7197849" y="4672591"/>
              <a:ext cx="105878" cy="9625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</p:grpSp>
      <p:sp>
        <p:nvSpPr>
          <p:cNvPr id="88" name="TextovéPole 87">
            <a:extLst>
              <a:ext uri="{FF2B5EF4-FFF2-40B4-BE49-F238E27FC236}">
                <a16:creationId xmlns:a16="http://schemas.microsoft.com/office/drawing/2014/main" id="{649541AA-4E55-4CFE-8982-BED4C377B36D}"/>
              </a:ext>
            </a:extLst>
          </p:cNvPr>
          <p:cNvSpPr txBox="1"/>
          <p:nvPr/>
        </p:nvSpPr>
        <p:spPr>
          <a:xfrm>
            <a:off x="7647055" y="4794734"/>
            <a:ext cx="16055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tractus</a:t>
            </a:r>
            <a:r>
              <a:rPr lang="cs-CZ" sz="1400" dirty="0"/>
              <a:t> </a:t>
            </a:r>
            <a:r>
              <a:rPr lang="cs-CZ" sz="1400" dirty="0" err="1"/>
              <a:t>solitarii</a:t>
            </a:r>
            <a:endParaRPr lang="cs-CZ" sz="1400" dirty="0"/>
          </a:p>
        </p:txBody>
      </p:sp>
      <p:sp>
        <p:nvSpPr>
          <p:cNvPr id="89" name="TextovéPole 88">
            <a:extLst>
              <a:ext uri="{FF2B5EF4-FFF2-40B4-BE49-F238E27FC236}">
                <a16:creationId xmlns:a16="http://schemas.microsoft.com/office/drawing/2014/main" id="{4938DFD6-F870-4BB3-B34A-8DE3007AEEDF}"/>
              </a:ext>
            </a:extLst>
          </p:cNvPr>
          <p:cNvSpPr txBox="1"/>
          <p:nvPr/>
        </p:nvSpPr>
        <p:spPr>
          <a:xfrm>
            <a:off x="7604629" y="3614757"/>
            <a:ext cx="13397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spinalis</a:t>
            </a:r>
            <a:r>
              <a:rPr lang="cs-CZ" sz="1400" dirty="0"/>
              <a:t> </a:t>
            </a:r>
            <a:r>
              <a:rPr lang="cs-CZ" sz="1400" dirty="0" err="1"/>
              <a:t>n.V</a:t>
            </a:r>
            <a:r>
              <a:rPr lang="cs-CZ" sz="1400" dirty="0"/>
              <a:t>.</a:t>
            </a:r>
          </a:p>
        </p:txBody>
      </p:sp>
      <p:sp>
        <p:nvSpPr>
          <p:cNvPr id="75" name="TextovéPole 74">
            <a:extLst>
              <a:ext uri="{FF2B5EF4-FFF2-40B4-BE49-F238E27FC236}">
                <a16:creationId xmlns:a16="http://schemas.microsoft.com/office/drawing/2014/main" id="{359816E6-26D9-43A8-9D09-B3CAAB02BB8A}"/>
              </a:ext>
            </a:extLst>
          </p:cNvPr>
          <p:cNvSpPr txBox="1"/>
          <p:nvPr/>
        </p:nvSpPr>
        <p:spPr>
          <a:xfrm>
            <a:off x="4784581" y="5102511"/>
            <a:ext cx="1014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Ggl.inferius</a:t>
            </a:r>
            <a:endParaRPr lang="cs-CZ" sz="1400" dirty="0"/>
          </a:p>
        </p:txBody>
      </p:sp>
      <p:sp>
        <p:nvSpPr>
          <p:cNvPr id="76" name="TextovéPole 75">
            <a:extLst>
              <a:ext uri="{FF2B5EF4-FFF2-40B4-BE49-F238E27FC236}">
                <a16:creationId xmlns:a16="http://schemas.microsoft.com/office/drawing/2014/main" id="{26853486-162C-4628-844B-4CBD47420710}"/>
              </a:ext>
            </a:extLst>
          </p:cNvPr>
          <p:cNvSpPr txBox="1"/>
          <p:nvPr/>
        </p:nvSpPr>
        <p:spPr>
          <a:xfrm>
            <a:off x="357730" y="5958373"/>
            <a:ext cx="2709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</a:t>
            </a:r>
          </a:p>
        </p:txBody>
      </p:sp>
      <p:sp>
        <p:nvSpPr>
          <p:cNvPr id="77" name="TextovéPole 76">
            <a:extLst>
              <a:ext uri="{FF2B5EF4-FFF2-40B4-BE49-F238E27FC236}">
                <a16:creationId xmlns:a16="http://schemas.microsoft.com/office/drawing/2014/main" id="{9A8CE574-3F5B-4DB8-A5D5-C5F1AAB8E110}"/>
              </a:ext>
            </a:extLst>
          </p:cNvPr>
          <p:cNvSpPr txBox="1"/>
          <p:nvPr/>
        </p:nvSpPr>
        <p:spPr>
          <a:xfrm>
            <a:off x="2897377" y="5889726"/>
            <a:ext cx="19898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r.internus</a:t>
            </a:r>
            <a:r>
              <a:rPr lang="cs-CZ" sz="1400" dirty="0"/>
              <a:t> </a:t>
            </a:r>
            <a:r>
              <a:rPr lang="cs-CZ" sz="1400" dirty="0" err="1"/>
              <a:t>n.laryngei</a:t>
            </a:r>
            <a:r>
              <a:rPr lang="cs-CZ" sz="1400" dirty="0"/>
              <a:t> sup.</a:t>
            </a:r>
          </a:p>
        </p:txBody>
      </p:sp>
      <p:sp>
        <p:nvSpPr>
          <p:cNvPr id="87" name="TextovéPole 86">
            <a:extLst>
              <a:ext uri="{FF2B5EF4-FFF2-40B4-BE49-F238E27FC236}">
                <a16:creationId xmlns:a16="http://schemas.microsoft.com/office/drawing/2014/main" id="{81507FB4-EA2D-47A4-BBD6-E6A49410757B}"/>
              </a:ext>
            </a:extLst>
          </p:cNvPr>
          <p:cNvSpPr txBox="1"/>
          <p:nvPr/>
        </p:nvSpPr>
        <p:spPr>
          <a:xfrm>
            <a:off x="7647055" y="5958373"/>
            <a:ext cx="1316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err="1"/>
              <a:t>Ncl</a:t>
            </a:r>
            <a:r>
              <a:rPr lang="cs-CZ" sz="1400" dirty="0"/>
              <a:t>. </a:t>
            </a:r>
            <a:r>
              <a:rPr lang="cs-CZ" sz="1400" dirty="0" err="1"/>
              <a:t>gustatorius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7461149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578</Words>
  <Application>Microsoft Office PowerPoint</Application>
  <PresentationFormat>Širokoúhlá obrazovka</PresentationFormat>
  <Paragraphs>143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 Kubíčková</dc:creator>
  <cp:lastModifiedBy>Lucie Kubíčková</cp:lastModifiedBy>
  <cp:revision>14</cp:revision>
  <dcterms:created xsi:type="dcterms:W3CDTF">2024-04-24T06:54:06Z</dcterms:created>
  <dcterms:modified xsi:type="dcterms:W3CDTF">2024-04-24T19:04:14Z</dcterms:modified>
</cp:coreProperties>
</file>