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91" r:id="rId9"/>
    <p:sldId id="290" r:id="rId10"/>
    <p:sldId id="265" r:id="rId11"/>
    <p:sldId id="259" r:id="rId12"/>
    <p:sldId id="262" r:id="rId13"/>
    <p:sldId id="263" r:id="rId14"/>
    <p:sldId id="272" r:id="rId15"/>
    <p:sldId id="258" r:id="rId16"/>
    <p:sldId id="299" r:id="rId17"/>
    <p:sldId id="284" r:id="rId18"/>
    <p:sldId id="283" r:id="rId19"/>
    <p:sldId id="300" r:id="rId20"/>
    <p:sldId id="286" r:id="rId21"/>
    <p:sldId id="264" r:id="rId22"/>
    <p:sldId id="289" r:id="rId23"/>
    <p:sldId id="297" r:id="rId24"/>
    <p:sldId id="292" r:id="rId25"/>
    <p:sldId id="298" r:id="rId26"/>
    <p:sldId id="293" r:id="rId27"/>
    <p:sldId id="294" r:id="rId28"/>
    <p:sldId id="296" r:id="rId29"/>
    <p:sldId id="29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1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2DC0-03DD-4BC2-AF2D-85B08DF4AFEE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55CB-3F96-4648-B25E-43E39D24E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75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6D7DB-CBC1-4E2F-BF3D-2ACD753A5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DB530B-24FF-49DB-958F-B48130312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C5194-8EBA-4631-8460-D5938574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776855-B878-4E8D-A337-AD27A0C2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23D4E2-5822-459C-8B14-752EB70C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E0B08-FEF6-469A-B37D-DD53ECE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D146F3-45BD-47A7-A23A-E88C9258A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6EBDD4-D4A7-41F8-BF49-9B7148D1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A77ED4-B49A-41DE-841F-B375C47E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1ADDA-E5C9-48BE-9DD3-1A6DA4D3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79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D2EF2A-A3A0-4749-8A76-27AD4C970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642518-1515-4A5C-AC72-BFC715E9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2B4D9E-B593-4A1E-BF72-EA3E93CA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E9DC66-4276-4150-A18C-A76EE137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B02360-250B-46FA-8734-EBF5D43C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2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F71F-800D-4D68-B308-FC28995D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BAA37-BAB1-4FAC-8A0D-3906DBB6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4E2D4C-D932-401E-B262-1FB5202F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B37B0-6F8A-4FA4-ACF9-A092D23E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82C97E-1B98-4AE8-BCF7-E48B0EF2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8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096E3-6812-4F93-BFF3-3BFB7CEB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9C789C-98EB-4A1C-904A-28F3C47D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E152E-BC24-4D56-B58E-5F796BA5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2102B9-8BD3-4AF1-B297-570AEC65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34308-E348-4714-8610-025D8367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7B7A8-97B3-48B8-8D39-E1BD67C6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2523B-A1D1-4871-869D-EF0352686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EEC1D4-3180-4F57-8254-A7B0C5DFD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CAB707-3066-489F-888A-9967F8CF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D81B39-7960-40D1-BDB3-8485197A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FECAD0-5F81-4E4A-A4E5-9EA7253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5EEA6-59F6-407C-B438-7C92363D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59DD84-53B7-41C6-A355-7D1CD47B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5C2F65-1D40-414E-8811-6DA05111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A69215-2F87-4E49-ACF0-66CD3B5D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986B78-AB78-472D-96DA-AC53F9FE8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3F792B-FDD4-4562-8FA1-28ED1959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47D19B-1CAD-4F7D-8CB2-43E2E1E0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F511D8-EB96-4938-BB4E-EC506ECC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73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53AC7-0919-4F57-ABBC-DBD40BFA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2D6099-348D-41CF-91CE-D4F92761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FF4696-0706-4552-AADC-55D9F908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DF32D9-6755-40D7-9311-24841C35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7C5C00-0002-4FD6-BF14-CEA0F80D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900743-F09A-40F1-9E43-15CFC6C8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47C8D7-6E96-4441-A1AB-B591818F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7BE1E-CF07-459C-9F0E-D564637E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BE5F1-30DB-48E6-B18B-36B58967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3265E2-C447-42A5-A862-D88A9E09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511920-0F6F-465F-8ABA-81C04211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32AE98-F03A-4E9B-8E91-F91B8E54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DAFD0-AE29-4797-8D5F-FAC959EE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7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80A36-7928-49B2-80CF-A6FE05C7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5936EB-A0C8-4A8A-9D73-16DB9CE46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142A8-4C86-4ED1-AB00-9D6C53BB0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4C4291-234A-493E-B474-89A8DFF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46B0B9-282A-4EF8-8823-B298AE31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0E3624-C0E4-44AC-81A6-9322FEDD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2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29F4A-7857-4516-9436-C5FB1783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9322B4-D9C8-4795-B4C7-1EAA826C3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7DF31-73D1-454D-88A0-6D7C41CD8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AB40-8370-4889-BC38-0AA1A2F779EB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905A9-0781-4686-8685-F705D9C70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E97220-6B0E-4335-AD63-EC19D91F2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CE49-57A9-4AA9-9A2E-D1A76B312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2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.wikipedia.org/wiki/Datei:Fossapterygopalatina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AB946-88C3-49F6-8137-198F17668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Schemes</a:t>
            </a:r>
            <a:br>
              <a:rPr lang="cs-CZ" dirty="0"/>
            </a:br>
            <a:r>
              <a:rPr lang="cs-CZ" dirty="0" err="1"/>
              <a:t>head</a:t>
            </a:r>
            <a:r>
              <a:rPr lang="cs-CZ" dirty="0"/>
              <a:t>, </a:t>
            </a:r>
            <a:r>
              <a:rPr lang="cs-CZ" dirty="0" err="1"/>
              <a:t>neck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19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CD490C97-C29F-4C9C-A304-E55FC7B2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b="22348"/>
          <a:stretch>
            <a:fillRect/>
          </a:stretch>
        </p:blipFill>
        <p:spPr bwMode="auto">
          <a:xfrm>
            <a:off x="1524001" y="1"/>
            <a:ext cx="7451725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BB809B44-9A81-4388-AE03-1B96CCC3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1" y="496888"/>
            <a:ext cx="1183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mandibula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AAF95B-42F7-49CA-9C83-5AD759CE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149725"/>
            <a:ext cx="1183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mandibula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E7563685-13B9-4264-B670-B2F2D6F1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2800350"/>
            <a:ext cx="1416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Os hyoideum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15356126-C1E5-406C-988B-88A854FE4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6491288"/>
            <a:ext cx="1416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Os hyoideum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7B19833B-332D-43BB-8203-C8F57AE6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1647825"/>
            <a:ext cx="275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anterior m.digastrici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447D5515-2C59-4FA9-A95E-7EB12D13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229225"/>
            <a:ext cx="275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anterior m.digastrici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E6375496-018A-4312-BED2-8B86DF10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05038"/>
            <a:ext cx="285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posterior m.digastrici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3265C787-4BEB-4E3B-AAE7-659F5136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149726"/>
            <a:ext cx="1771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posterior </a:t>
            </a:r>
          </a:p>
          <a:p>
            <a:r>
              <a:rPr lang="cs-CZ" altLang="cs-CZ"/>
              <a:t>m.digastrici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E25EEFAC-6EA4-4822-8E42-12EB24886D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0375" y="5516563"/>
            <a:ext cx="15827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B2F1E1EF-A7C7-4BD7-8A9D-BCDA768E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157788"/>
            <a:ext cx="1504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n.hypoglossus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314CEB3A-3C61-47F3-8AA7-0305F1E4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333375"/>
            <a:ext cx="29858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submandibulare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8E18E98F-783D-4F2B-AAD7-4E628816C4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8" y="4149725"/>
            <a:ext cx="5762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656D2CCE-43B7-4A27-A30B-99F966FF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3881438"/>
            <a:ext cx="17282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m.mylohyoideus</a:t>
            </a:r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id="{207F2606-611F-4136-A668-4861FF2F1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876926"/>
            <a:ext cx="10795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63FF4BAE-4F49-4F6E-A968-041FCC7D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5727700"/>
            <a:ext cx="2116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Pirogovi</a:t>
            </a: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86AD8AEE-97CC-465A-9969-D601BD62AF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6021388"/>
            <a:ext cx="8636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5263E616-B9BF-4973-905A-98963049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4" y="5943600"/>
            <a:ext cx="1797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/>
              <a:t>Beclard´s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angle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0BB0776B-DB8F-4D39-9DB4-B06EA8A9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6521" r="14388" b="26172"/>
          <a:stretch>
            <a:fillRect/>
          </a:stretch>
        </p:blipFill>
        <p:spPr bwMode="auto">
          <a:xfrm>
            <a:off x="1524000" y="1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D40FA90A-F729-49BD-ACF7-F422EEAC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8122" r="16066" b="46111"/>
          <a:stretch>
            <a:fillRect/>
          </a:stretch>
        </p:blipFill>
        <p:spPr bwMode="auto">
          <a:xfrm>
            <a:off x="1524000" y="0"/>
            <a:ext cx="91440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D73725-760B-4D5D-8939-DE5BB6B9F325}"/>
              </a:ext>
            </a:extLst>
          </p:cNvPr>
          <p:cNvSpPr txBox="1"/>
          <p:nvPr/>
        </p:nvSpPr>
        <p:spPr>
          <a:xfrm flipH="1">
            <a:off x="5697855" y="3275111"/>
            <a:ext cx="12006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Hyoid</a:t>
            </a:r>
            <a:r>
              <a:rPr lang="cs-CZ" sz="1600" b="1" dirty="0"/>
              <a:t> bone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D3527834-79D3-44EC-94E9-7E7C2994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15196" r="14951" b="5486"/>
          <a:stretch/>
        </p:blipFill>
        <p:spPr bwMode="auto">
          <a:xfrm>
            <a:off x="2640013" y="375351"/>
            <a:ext cx="7092950" cy="64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88115E-EF09-4E43-BFDA-58676E6648B4}"/>
              </a:ext>
            </a:extLst>
          </p:cNvPr>
          <p:cNvSpPr txBox="1"/>
          <p:nvPr/>
        </p:nvSpPr>
        <p:spPr>
          <a:xfrm flipH="1">
            <a:off x="5530582" y="2665735"/>
            <a:ext cx="10613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/>
              <a:t>Hyoid</a:t>
            </a:r>
            <a:r>
              <a:rPr lang="cs-CZ" sz="1400" dirty="0"/>
              <a:t> bone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474DD3-0DB4-4719-81C2-619F083C62AB}"/>
              </a:ext>
            </a:extLst>
          </p:cNvPr>
          <p:cNvSpPr txBox="1"/>
          <p:nvPr/>
        </p:nvSpPr>
        <p:spPr>
          <a:xfrm flipH="1">
            <a:off x="5542157" y="584221"/>
            <a:ext cx="10613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/>
              <a:t>mandible</a:t>
            </a:r>
            <a:endParaRPr lang="cs-CZ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ine 4">
            <a:extLst>
              <a:ext uri="{FF2B5EF4-FFF2-40B4-BE49-F238E27FC236}">
                <a16:creationId xmlns:a16="http://schemas.microsoft.com/office/drawing/2014/main" id="{2AF8A476-7EFE-4F2E-9BCC-D3FACDE04B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4292600"/>
            <a:ext cx="3455988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9" name="Arc 5">
            <a:extLst>
              <a:ext uri="{FF2B5EF4-FFF2-40B4-BE49-F238E27FC236}">
                <a16:creationId xmlns:a16="http://schemas.microsoft.com/office/drawing/2014/main" id="{83BABA73-BB2D-4491-AB74-3A41012B63EC}"/>
              </a:ext>
            </a:extLst>
          </p:cNvPr>
          <p:cNvSpPr>
            <a:spLocks/>
          </p:cNvSpPr>
          <p:nvPr/>
        </p:nvSpPr>
        <p:spPr bwMode="auto">
          <a:xfrm rot="20139276">
            <a:off x="4724400" y="4070351"/>
            <a:ext cx="2089150" cy="1533525"/>
          </a:xfrm>
          <a:custGeom>
            <a:avLst/>
            <a:gdLst>
              <a:gd name="G0" fmla="+- 15783 0 0"/>
              <a:gd name="G1" fmla="+- 21600 0 0"/>
              <a:gd name="G2" fmla="+- 21600 0 0"/>
              <a:gd name="T0" fmla="*/ 0 w 36833"/>
              <a:gd name="T1" fmla="*/ 6853 h 21600"/>
              <a:gd name="T2" fmla="*/ 36833 w 36833"/>
              <a:gd name="T3" fmla="*/ 16759 h 21600"/>
              <a:gd name="T4" fmla="*/ 15783 w 368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833" h="21600" fill="none" extrusionOk="0">
                <a:moveTo>
                  <a:pt x="0" y="6853"/>
                </a:moveTo>
                <a:cubicBezTo>
                  <a:pt x="4084" y="2481"/>
                  <a:pt x="9799" y="0"/>
                  <a:pt x="15783" y="0"/>
                </a:cubicBezTo>
                <a:cubicBezTo>
                  <a:pt x="25847" y="0"/>
                  <a:pt x="34577" y="6950"/>
                  <a:pt x="36833" y="16758"/>
                </a:cubicBezTo>
              </a:path>
              <a:path w="36833" h="21600" stroke="0" extrusionOk="0">
                <a:moveTo>
                  <a:pt x="0" y="6853"/>
                </a:moveTo>
                <a:cubicBezTo>
                  <a:pt x="4084" y="2481"/>
                  <a:pt x="9799" y="0"/>
                  <a:pt x="15783" y="0"/>
                </a:cubicBezTo>
                <a:cubicBezTo>
                  <a:pt x="25847" y="0"/>
                  <a:pt x="34577" y="6950"/>
                  <a:pt x="36833" y="16758"/>
                </a:cubicBezTo>
                <a:lnTo>
                  <a:pt x="15783" y="21600"/>
                </a:lnTo>
                <a:close/>
              </a:path>
            </a:pathLst>
          </a:custGeom>
          <a:noFill/>
          <a:ln w="7620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739E813D-64E3-4A52-AD5C-2DDACF16073D}"/>
              </a:ext>
            </a:extLst>
          </p:cNvPr>
          <p:cNvSpPr>
            <a:spLocks noChangeArrowheads="1"/>
          </p:cNvSpPr>
          <p:nvPr/>
        </p:nvSpPr>
        <p:spPr bwMode="auto">
          <a:xfrm rot="1319106">
            <a:off x="4295775" y="1773238"/>
            <a:ext cx="376238" cy="2692400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4FE23593-EAA6-4C45-9FEF-A495127E4446}"/>
              </a:ext>
            </a:extLst>
          </p:cNvPr>
          <p:cNvSpPr>
            <a:spLocks noChangeArrowheads="1"/>
          </p:cNvSpPr>
          <p:nvPr/>
        </p:nvSpPr>
        <p:spPr bwMode="auto">
          <a:xfrm rot="8981279">
            <a:off x="5719764" y="1871664"/>
            <a:ext cx="376237" cy="3114675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791C78D3-5D19-46A7-BC27-BB52F8B9EB6A}"/>
              </a:ext>
            </a:extLst>
          </p:cNvPr>
          <p:cNvSpPr>
            <a:spLocks noChangeArrowheads="1"/>
          </p:cNvSpPr>
          <p:nvPr/>
        </p:nvSpPr>
        <p:spPr bwMode="auto">
          <a:xfrm rot="3566451">
            <a:off x="4503738" y="2933700"/>
            <a:ext cx="576262" cy="2287588"/>
          </a:xfrm>
          <a:custGeom>
            <a:avLst/>
            <a:gdLst>
              <a:gd name="G0" fmla="+- 8690 0 0"/>
              <a:gd name="G1" fmla="+- 21600 0 8690"/>
              <a:gd name="G2" fmla="*/ 8690 1 2"/>
              <a:gd name="G3" fmla="+- 21600 0 G2"/>
              <a:gd name="G4" fmla="+/ 8690 21600 2"/>
              <a:gd name="G5" fmla="+/ G1 0 2"/>
              <a:gd name="G6" fmla="*/ 21600 21600 8690"/>
              <a:gd name="G7" fmla="*/ G6 1 2"/>
              <a:gd name="G8" fmla="+- 21600 0 G7"/>
              <a:gd name="G9" fmla="*/ 21600 1 2"/>
              <a:gd name="G10" fmla="+- 8690 0 G9"/>
              <a:gd name="G11" fmla="?: G10 G8 0"/>
              <a:gd name="G12" fmla="?: G10 G7 21600"/>
              <a:gd name="T0" fmla="*/ 17255 w 21600"/>
              <a:gd name="T1" fmla="*/ 10800 h 21600"/>
              <a:gd name="T2" fmla="*/ 10800 w 21600"/>
              <a:gd name="T3" fmla="*/ 21600 h 21600"/>
              <a:gd name="T4" fmla="*/ 4345 w 21600"/>
              <a:gd name="T5" fmla="*/ 10800 h 21600"/>
              <a:gd name="T6" fmla="*/ 10800 w 21600"/>
              <a:gd name="T7" fmla="*/ 0 h 21600"/>
              <a:gd name="T8" fmla="*/ 6145 w 21600"/>
              <a:gd name="T9" fmla="*/ 6145 h 21600"/>
              <a:gd name="T10" fmla="*/ 15455 w 21600"/>
              <a:gd name="T11" fmla="*/ 154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690" y="21600"/>
                </a:lnTo>
                <a:lnTo>
                  <a:pt x="129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5DD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3" name="Arc 9">
            <a:extLst>
              <a:ext uri="{FF2B5EF4-FFF2-40B4-BE49-F238E27FC236}">
                <a16:creationId xmlns:a16="http://schemas.microsoft.com/office/drawing/2014/main" id="{9DEF277A-4217-4A55-AFF0-B2B859115805}"/>
              </a:ext>
            </a:extLst>
          </p:cNvPr>
          <p:cNvSpPr>
            <a:spLocks/>
          </p:cNvSpPr>
          <p:nvPr/>
        </p:nvSpPr>
        <p:spPr bwMode="auto">
          <a:xfrm rot="19085189">
            <a:off x="6240464" y="4437063"/>
            <a:ext cx="1177925" cy="1179512"/>
          </a:xfrm>
          <a:custGeom>
            <a:avLst/>
            <a:gdLst>
              <a:gd name="G0" fmla="+- 6228 0 0"/>
              <a:gd name="G1" fmla="+- 21600 0 0"/>
              <a:gd name="G2" fmla="+- 21600 0 0"/>
              <a:gd name="T0" fmla="*/ 0 w 27828"/>
              <a:gd name="T1" fmla="*/ 917 h 27849"/>
              <a:gd name="T2" fmla="*/ 26904 w 27828"/>
              <a:gd name="T3" fmla="*/ 27849 h 27849"/>
              <a:gd name="T4" fmla="*/ 6228 w 27828"/>
              <a:gd name="T5" fmla="*/ 21600 h 27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28" h="27849" fill="none" extrusionOk="0">
                <a:moveTo>
                  <a:pt x="0" y="917"/>
                </a:moveTo>
                <a:cubicBezTo>
                  <a:pt x="2020" y="309"/>
                  <a:pt x="4118" y="0"/>
                  <a:pt x="6228" y="0"/>
                </a:cubicBezTo>
                <a:cubicBezTo>
                  <a:pt x="18157" y="0"/>
                  <a:pt x="27828" y="9670"/>
                  <a:pt x="27828" y="21600"/>
                </a:cubicBezTo>
                <a:cubicBezTo>
                  <a:pt x="27828" y="23717"/>
                  <a:pt x="27516" y="25822"/>
                  <a:pt x="26904" y="27849"/>
                </a:cubicBezTo>
              </a:path>
              <a:path w="27828" h="27849" stroke="0" extrusionOk="0">
                <a:moveTo>
                  <a:pt x="0" y="917"/>
                </a:moveTo>
                <a:cubicBezTo>
                  <a:pt x="2020" y="309"/>
                  <a:pt x="4118" y="0"/>
                  <a:pt x="6228" y="0"/>
                </a:cubicBezTo>
                <a:cubicBezTo>
                  <a:pt x="18157" y="0"/>
                  <a:pt x="27828" y="9670"/>
                  <a:pt x="27828" y="21600"/>
                </a:cubicBezTo>
                <a:cubicBezTo>
                  <a:pt x="27828" y="23717"/>
                  <a:pt x="27516" y="25822"/>
                  <a:pt x="26904" y="27849"/>
                </a:cubicBezTo>
                <a:lnTo>
                  <a:pt x="6228" y="21600"/>
                </a:lnTo>
                <a:close/>
              </a:path>
            </a:pathLst>
          </a:cu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AF8B4B35-D168-430C-A543-2CDBEF54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57788"/>
            <a:ext cx="3192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v. subclavia- neprochází fissurou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832632FD-848F-4CF8-8A35-B0526C48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5084763"/>
            <a:ext cx="1264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a. subclavia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F42A12BC-E358-4645-9D79-22E5C79E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724400"/>
            <a:ext cx="171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Plexus brachialis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D8F14264-A9BF-494A-B864-E0D2D5C2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349500"/>
            <a:ext cx="1695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 scalenus ant.</a:t>
            </a: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B019959E-9695-4384-9FFE-10E691FF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349500"/>
            <a:ext cx="18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 scalenus med.</a:t>
            </a: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0B33BDA8-2111-48E6-9629-667424A5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549275"/>
            <a:ext cx="22181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Fissura scalenorum</a:t>
            </a: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D6024ACA-8555-48A2-9876-C37E5F885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860800"/>
            <a:ext cx="87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Costa 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91FCC49-C30F-4A7D-8BB5-6E7FD00E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6"/>
          <a:stretch>
            <a:fillRect/>
          </a:stretch>
        </p:blipFill>
        <p:spPr bwMode="auto">
          <a:xfrm>
            <a:off x="1477931" y="4778781"/>
            <a:ext cx="389572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B362A527-211C-4455-AAEE-2254258D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163" y="5746962"/>
            <a:ext cx="1178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 err="1"/>
              <a:t>aferent</a:t>
            </a:r>
            <a:r>
              <a:rPr lang="cs-CZ" altLang="cs-CZ" sz="1400" dirty="0"/>
              <a:t> axon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78BAEA5-0838-4E6E-A635-6E543347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93" y="4489855"/>
            <a:ext cx="2569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Pseudounipolar neuron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8175B040-D4AB-422E-9DB5-02F837E8B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60" y="1490273"/>
            <a:ext cx="457200" cy="4572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879752BD-E9B3-43B1-B970-47182A3C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60" y="2938073"/>
            <a:ext cx="457200" cy="4572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97981A3-2614-460C-848E-138D99692720}"/>
              </a:ext>
            </a:extLst>
          </p:cNvPr>
          <p:cNvGrpSpPr>
            <a:grpSpLocks/>
          </p:cNvGrpSpPr>
          <p:nvPr/>
        </p:nvGrpSpPr>
        <p:grpSpPr bwMode="auto">
          <a:xfrm>
            <a:off x="668598" y="3053962"/>
            <a:ext cx="1230312" cy="306387"/>
            <a:chOff x="555" y="2233"/>
            <a:chExt cx="872" cy="193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D71FC48-E351-469F-982F-422768299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2311"/>
              <a:ext cx="680" cy="3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BA2040A3-8205-4536-950C-DD8FF303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2233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3" name="Oval 9">
            <a:extLst>
              <a:ext uri="{FF2B5EF4-FFF2-40B4-BE49-F238E27FC236}">
                <a16:creationId xmlns:a16="http://schemas.microsoft.com/office/drawing/2014/main" id="{533DD05C-1F37-4ED0-8D99-E26AA2D9F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685" y="2914262"/>
            <a:ext cx="476250" cy="53498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0E9D5B76-6652-4F72-8B09-F06D148171D5}"/>
              </a:ext>
            </a:extLst>
          </p:cNvPr>
          <p:cNvGrpSpPr>
            <a:grpSpLocks/>
          </p:cNvGrpSpPr>
          <p:nvPr/>
        </p:nvGrpSpPr>
        <p:grpSpPr bwMode="auto">
          <a:xfrm>
            <a:off x="1959236" y="1474398"/>
            <a:ext cx="5013325" cy="355600"/>
            <a:chOff x="1445" y="1225"/>
            <a:chExt cx="3552" cy="224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586BC180-F82B-4726-876D-160B03F8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337"/>
              <a:ext cx="3552" cy="1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C3CA56BF-0946-4B21-BDF0-CC815A865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225"/>
              <a:ext cx="112" cy="19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BF2617CC-ABFE-4D8E-9665-8F9A5EEAF79F}"/>
              </a:ext>
            </a:extLst>
          </p:cNvPr>
          <p:cNvGrpSpPr>
            <a:grpSpLocks/>
          </p:cNvGrpSpPr>
          <p:nvPr/>
        </p:nvGrpSpPr>
        <p:grpSpPr bwMode="auto">
          <a:xfrm>
            <a:off x="1959236" y="1042598"/>
            <a:ext cx="6030913" cy="927100"/>
            <a:chOff x="1445" y="951"/>
            <a:chExt cx="4273" cy="584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7B923506-103F-4D45-ADB7-6AFD05A2A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951"/>
              <a:ext cx="337" cy="289"/>
              <a:chOff x="2963" y="951"/>
              <a:chExt cx="337" cy="289"/>
            </a:xfrm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F53DB270-699B-4C35-9A07-17F89E8D3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" y="951"/>
                <a:ext cx="337" cy="28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C499B384-7BDB-4DDB-A671-24E545E25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999"/>
                <a:ext cx="193" cy="193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1C99D63B-4604-4384-9A44-E5CF6AADE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246"/>
              <a:ext cx="1009" cy="28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B37C94AF-B1D2-4FC5-A196-8563305BB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5" y="1225"/>
              <a:ext cx="3552" cy="192"/>
              <a:chOff x="1445" y="1225"/>
              <a:chExt cx="3552" cy="192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1877F254-A717-41FE-88C8-47A2DF13B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375"/>
                <a:ext cx="3552" cy="3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91A63102-BBCD-44A5-A99E-6A5BF0977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25"/>
                <a:ext cx="36" cy="19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5ED0F1C-553C-4393-995C-D26BC5D5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321"/>
              <a:ext cx="913" cy="145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26" name="Rectangle 22">
            <a:extLst>
              <a:ext uri="{FF2B5EF4-FFF2-40B4-BE49-F238E27FC236}">
                <a16:creationId xmlns:a16="http://schemas.microsoft.com/office/drawing/2014/main" id="{E1932E07-46CE-4060-93D9-A7F65FA0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236" y="3117461"/>
            <a:ext cx="5013325" cy="177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560BAEF0-3C6F-4C7D-B691-DF15778D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236" y="3188898"/>
            <a:ext cx="5013325" cy="571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9494E174-F39B-4C18-BF04-6AF7F0763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211" y="969573"/>
            <a:ext cx="73025" cy="2781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42CF9C2F-4FF7-4467-8B5B-5803DD0F099D}"/>
              </a:ext>
            </a:extLst>
          </p:cNvPr>
          <p:cNvSpPr>
            <a:spLocks/>
          </p:cNvSpPr>
          <p:nvPr/>
        </p:nvSpPr>
        <p:spPr bwMode="auto">
          <a:xfrm>
            <a:off x="7024949" y="3109523"/>
            <a:ext cx="193675" cy="217488"/>
          </a:xfrm>
          <a:custGeom>
            <a:avLst/>
            <a:gdLst>
              <a:gd name="T0" fmla="*/ 193675 w 137"/>
              <a:gd name="T1" fmla="*/ 0 h 137"/>
              <a:gd name="T2" fmla="*/ 0 w 137"/>
              <a:gd name="T3" fmla="*/ 109538 h 137"/>
              <a:gd name="T4" fmla="*/ 193675 w 137"/>
              <a:gd name="T5" fmla="*/ 217488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137">
                <a:moveTo>
                  <a:pt x="137" y="0"/>
                </a:moveTo>
                <a:lnTo>
                  <a:pt x="0" y="69"/>
                </a:lnTo>
                <a:lnTo>
                  <a:pt x="137" y="137"/>
                </a:lnTo>
              </a:path>
            </a:pathLst>
          </a:custGeom>
          <a:noFill/>
          <a:ln w="57150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CC34784-4371-46BB-B632-44EB9EA9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785" y="2698361"/>
            <a:ext cx="4064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1" name="Group 27">
            <a:extLst>
              <a:ext uri="{FF2B5EF4-FFF2-40B4-BE49-F238E27FC236}">
                <a16:creationId xmlns:a16="http://schemas.microsoft.com/office/drawing/2014/main" id="{9A9E2C99-A92E-4CBF-82AD-F238F4032EF4}"/>
              </a:ext>
            </a:extLst>
          </p:cNvPr>
          <p:cNvGrpSpPr>
            <a:grpSpLocks/>
          </p:cNvGrpSpPr>
          <p:nvPr/>
        </p:nvGrpSpPr>
        <p:grpSpPr bwMode="auto">
          <a:xfrm>
            <a:off x="735274" y="1617273"/>
            <a:ext cx="1152525" cy="217488"/>
            <a:chOff x="602" y="1328"/>
            <a:chExt cx="817" cy="137"/>
          </a:xfrm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9BD2BCAE-6E6F-468A-8FCE-BE5B5782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328"/>
              <a:ext cx="137" cy="137"/>
            </a:xfrm>
            <a:custGeom>
              <a:avLst/>
              <a:gdLst>
                <a:gd name="T0" fmla="*/ 0 w 137"/>
                <a:gd name="T1" fmla="*/ 137 h 137"/>
                <a:gd name="T2" fmla="*/ 137 w 137"/>
                <a:gd name="T3" fmla="*/ 68 h 137"/>
                <a:gd name="T4" fmla="*/ 0 w 137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37">
                  <a:moveTo>
                    <a:pt x="0" y="137"/>
                  </a:moveTo>
                  <a:lnTo>
                    <a:pt x="137" y="68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064C53D-28D5-4250-83C5-1D673F41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1378"/>
              <a:ext cx="680" cy="3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4" name="Rectangle 31">
            <a:extLst>
              <a:ext uri="{FF2B5EF4-FFF2-40B4-BE49-F238E27FC236}">
                <a16:creationId xmlns:a16="http://schemas.microsoft.com/office/drawing/2014/main" id="{C1337845-C24A-4F06-8881-A027F771D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73" y="609212"/>
            <a:ext cx="820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CNS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8AFE89EF-59F3-4410-A12C-F3CE681F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499" y="537774"/>
            <a:ext cx="7742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PNS</a:t>
            </a:r>
            <a:endParaRPr lang="cs-CZ" altLang="cs-CZ" sz="1600">
              <a:latin typeface="Times New Roman" panose="02020603050405020304" pitchFamily="18" charset="0"/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AC84265-8A5E-4A31-89A2-3C46DA13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60" y="1541074"/>
            <a:ext cx="1614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 err="1">
                <a:latin typeface="Times New Roman" panose="02020603050405020304" pitchFamily="18" charset="0"/>
              </a:rPr>
              <a:t>Striated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muscle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F0C1B77C-C210-47E1-9693-FA7C58E6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60" y="1566473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1DB5A50F-5266-4093-A509-78216055276D}"/>
              </a:ext>
            </a:extLst>
          </p:cNvPr>
          <p:cNvSpPr>
            <a:spLocks/>
          </p:cNvSpPr>
          <p:nvPr/>
        </p:nvSpPr>
        <p:spPr bwMode="auto">
          <a:xfrm>
            <a:off x="224099" y="1795073"/>
            <a:ext cx="307975" cy="1447800"/>
          </a:xfrm>
          <a:custGeom>
            <a:avLst/>
            <a:gdLst>
              <a:gd name="T0" fmla="*/ 195263 w 194"/>
              <a:gd name="T1" fmla="*/ 0 h 865"/>
              <a:gd name="T2" fmla="*/ 66675 w 194"/>
              <a:gd name="T3" fmla="*/ 271149 h 865"/>
              <a:gd name="T4" fmla="*/ 1588 w 194"/>
              <a:gd name="T5" fmla="*/ 711347 h 865"/>
              <a:gd name="T6" fmla="*/ 77788 w 194"/>
              <a:gd name="T7" fmla="*/ 1056141 h 865"/>
              <a:gd name="T8" fmla="*/ 195263 w 194"/>
              <a:gd name="T9" fmla="*/ 1365786 h 865"/>
              <a:gd name="T10" fmla="*/ 307975 w 194"/>
              <a:gd name="T11" fmla="*/ 1447800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865">
                <a:moveTo>
                  <a:pt x="123" y="0"/>
                </a:moveTo>
                <a:cubicBezTo>
                  <a:pt x="109" y="27"/>
                  <a:pt x="62" y="91"/>
                  <a:pt x="42" y="162"/>
                </a:cubicBezTo>
                <a:cubicBezTo>
                  <a:pt x="22" y="233"/>
                  <a:pt x="0" y="347"/>
                  <a:pt x="1" y="425"/>
                </a:cubicBezTo>
                <a:cubicBezTo>
                  <a:pt x="2" y="503"/>
                  <a:pt x="29" y="566"/>
                  <a:pt x="49" y="631"/>
                </a:cubicBezTo>
                <a:cubicBezTo>
                  <a:pt x="69" y="696"/>
                  <a:pt x="99" y="777"/>
                  <a:pt x="123" y="816"/>
                </a:cubicBezTo>
                <a:cubicBezTo>
                  <a:pt x="147" y="855"/>
                  <a:pt x="179" y="855"/>
                  <a:pt x="194" y="865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462B28B1-DE84-4686-B27C-EA0560043B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360" y="3090473"/>
            <a:ext cx="762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D976939D-82A3-4AE4-8138-6FC5F0EE8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760" y="1642673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Line 39">
            <a:extLst>
              <a:ext uri="{FF2B5EF4-FFF2-40B4-BE49-F238E27FC236}">
                <a16:creationId xmlns:a16="http://schemas.microsoft.com/office/drawing/2014/main" id="{90443B79-952A-431E-B732-D594E0125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760" y="1795073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Line 40">
            <a:extLst>
              <a:ext uri="{FF2B5EF4-FFF2-40B4-BE49-F238E27FC236}">
                <a16:creationId xmlns:a16="http://schemas.microsoft.com/office/drawing/2014/main" id="{C4CDC456-C44C-41AB-B7E8-E3D80E2CD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760" y="3125398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0A38D984-0DB4-4306-80DC-6DB8F3C30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760" y="3282561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7CD371E9-D3A2-4430-AC7E-B1C70BFF3B3C}"/>
              </a:ext>
            </a:extLst>
          </p:cNvPr>
          <p:cNvSpPr>
            <a:spLocks/>
          </p:cNvSpPr>
          <p:nvPr/>
        </p:nvSpPr>
        <p:spPr bwMode="auto">
          <a:xfrm>
            <a:off x="168536" y="1795073"/>
            <a:ext cx="307975" cy="1447800"/>
          </a:xfrm>
          <a:custGeom>
            <a:avLst/>
            <a:gdLst>
              <a:gd name="T0" fmla="*/ 195263 w 194"/>
              <a:gd name="T1" fmla="*/ 0 h 865"/>
              <a:gd name="T2" fmla="*/ 66675 w 194"/>
              <a:gd name="T3" fmla="*/ 271149 h 865"/>
              <a:gd name="T4" fmla="*/ 1588 w 194"/>
              <a:gd name="T5" fmla="*/ 711347 h 865"/>
              <a:gd name="T6" fmla="*/ 77788 w 194"/>
              <a:gd name="T7" fmla="*/ 1056141 h 865"/>
              <a:gd name="T8" fmla="*/ 195263 w 194"/>
              <a:gd name="T9" fmla="*/ 1365786 h 865"/>
              <a:gd name="T10" fmla="*/ 307975 w 194"/>
              <a:gd name="T11" fmla="*/ 1447800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865">
                <a:moveTo>
                  <a:pt x="123" y="0"/>
                </a:moveTo>
                <a:cubicBezTo>
                  <a:pt x="109" y="27"/>
                  <a:pt x="62" y="91"/>
                  <a:pt x="42" y="162"/>
                </a:cubicBezTo>
                <a:cubicBezTo>
                  <a:pt x="22" y="233"/>
                  <a:pt x="0" y="347"/>
                  <a:pt x="1" y="425"/>
                </a:cubicBezTo>
                <a:cubicBezTo>
                  <a:pt x="2" y="503"/>
                  <a:pt x="29" y="566"/>
                  <a:pt x="49" y="631"/>
                </a:cubicBezTo>
                <a:cubicBezTo>
                  <a:pt x="69" y="696"/>
                  <a:pt x="99" y="777"/>
                  <a:pt x="123" y="816"/>
                </a:cubicBezTo>
                <a:cubicBezTo>
                  <a:pt x="147" y="855"/>
                  <a:pt x="179" y="855"/>
                  <a:pt x="194" y="865"/>
                </a:cubicBezTo>
              </a:path>
            </a:pathLst>
          </a:custGeom>
          <a:noFill/>
          <a:ln w="76200" cap="flat" cmpd="sng">
            <a:pattFill prst="lgCheck">
              <a:fgClr>
                <a:srgbClr val="CC00CC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B220FEA4-BEF2-4AA3-BC83-88CD3A5B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186" y="898136"/>
            <a:ext cx="11066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/>
              <a:t>sensor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12933413-AE79-46B8-BAB5-59EA62A8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585" y="3371494"/>
            <a:ext cx="11227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 err="1"/>
              <a:t>efector</a:t>
            </a:r>
            <a:endParaRPr lang="cs-CZ" altLang="cs-CZ" sz="2400" dirty="0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84F4C09E-5570-42DF-B25F-4CFE96908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048" y="177411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Scheme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NS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8F923556-0D64-4AB1-918D-CE2731B6D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/>
          <a:stretch/>
        </p:blipFill>
        <p:spPr bwMode="auto">
          <a:xfrm>
            <a:off x="8323245" y="4286632"/>
            <a:ext cx="3536695" cy="23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46">
            <a:extLst>
              <a:ext uri="{FF2B5EF4-FFF2-40B4-BE49-F238E27FC236}">
                <a16:creationId xmlns:a16="http://schemas.microsoft.com/office/drawing/2014/main" id="{673CA6B1-5B04-439B-A496-79FC8D7E2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45" y="3603417"/>
            <a:ext cx="3752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Functional</a:t>
            </a:r>
            <a:r>
              <a:rPr lang="cs-CZ" altLang="cs-CZ" dirty="0"/>
              <a:t> </a:t>
            </a:r>
            <a:r>
              <a:rPr lang="cs-CZ" altLang="cs-CZ" dirty="0" err="1"/>
              <a:t>zones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grey</a:t>
            </a:r>
            <a:r>
              <a:rPr lang="cs-CZ" altLang="cs-CZ" dirty="0"/>
              <a:t> </a:t>
            </a:r>
            <a:r>
              <a:rPr lang="cs-CZ" altLang="cs-CZ" dirty="0" err="1"/>
              <a:t>matter</a:t>
            </a:r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6BC34C80-129C-4DD1-9208-993DC460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406" y="268645"/>
            <a:ext cx="2980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Scheme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spinal</a:t>
            </a:r>
            <a:r>
              <a:rPr lang="cs-CZ" altLang="cs-CZ" dirty="0"/>
              <a:t> nerve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B07ADA-A1AD-4C13-8E46-45230EF0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02"/>
            <a:ext cx="7046297" cy="5465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B3D46-BB10-4538-9ECF-7B39E30F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2"/>
          <a:stretch>
            <a:fillRect/>
          </a:stretch>
        </p:blipFill>
        <p:spPr bwMode="auto">
          <a:xfrm>
            <a:off x="7249334" y="1306219"/>
            <a:ext cx="4177976" cy="42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26404F6F-DAC7-4142-B207-811558EF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3186" y="1018935"/>
            <a:ext cx="93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038C8FB4-EA1E-4B37-903D-16406A46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998" y="1018935"/>
            <a:ext cx="676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5BF52C99-FC97-4AAE-AE36-3A96DDEB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255" y="247588"/>
            <a:ext cx="3070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Structure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spinal</a:t>
            </a:r>
            <a:r>
              <a:rPr lang="cs-CZ" altLang="cs-CZ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383742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698713A7-9C1E-47C3-B3FD-17A4A791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4" y="391319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Fossa</a:t>
            </a:r>
            <a:r>
              <a:rPr lang="cs-CZ" altLang="cs-CZ" dirty="0"/>
              <a:t> </a:t>
            </a:r>
            <a:r>
              <a:rPr lang="cs-CZ" altLang="cs-CZ" dirty="0" err="1"/>
              <a:t>rhomboidea</a:t>
            </a:r>
            <a:endParaRPr lang="cs-CZ" altLang="cs-CZ" dirty="0"/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88A57638-20A0-428A-82D8-81583491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19444" r="20923" b="22952"/>
          <a:stretch>
            <a:fillRect/>
          </a:stretch>
        </p:blipFill>
        <p:spPr bwMode="auto">
          <a:xfrm>
            <a:off x="7392438" y="1004143"/>
            <a:ext cx="3757643" cy="47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7FCF437-756F-4899-8806-26065A51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9984" r="58430" b="64650"/>
          <a:stretch>
            <a:fillRect/>
          </a:stretch>
        </p:blipFill>
        <p:spPr bwMode="auto">
          <a:xfrm>
            <a:off x="1184957" y="1038297"/>
            <a:ext cx="4038464" cy="46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927D1423-8088-4AF8-A5D6-7BF7D436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822" y="391320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Circulus arteriosus Willisi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DC2C857-89C3-4033-B66C-9F5FCE35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6" r="68852" b="11609"/>
          <a:stretch>
            <a:fillRect/>
          </a:stretch>
        </p:blipFill>
        <p:spPr bwMode="auto">
          <a:xfrm>
            <a:off x="2099470" y="592932"/>
            <a:ext cx="4067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DBB00D1A-39EC-42DB-B8DA-69D62BC0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74281" r="32617" b="7155"/>
          <a:stretch>
            <a:fillRect/>
          </a:stretch>
        </p:blipFill>
        <p:spPr bwMode="auto">
          <a:xfrm>
            <a:off x="3575051" y="3473450"/>
            <a:ext cx="47529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64012A5-4625-43F2-9E40-B630E038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7" t="51903" r="8206" b="30669"/>
          <a:stretch>
            <a:fillRect/>
          </a:stretch>
        </p:blipFill>
        <p:spPr bwMode="auto">
          <a:xfrm>
            <a:off x="6816726" y="446088"/>
            <a:ext cx="38512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F3DC28EA-307A-4D74-90AC-E4A8513A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508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Ventriculus lateralis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8E9B9ED-2CBC-4D51-A5C5-6FCAD357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1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Cornu frontale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4A906DF9-0C71-4EE1-8DF5-12737C97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400801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Pars centralis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076C9926-7221-4E33-96F6-4DDCCC5E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429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016529C7-D3BC-4F4E-B0FA-B60840BF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3448051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Cornu temporale</a:t>
            </a:r>
          </a:p>
        </p:txBody>
      </p:sp>
      <p:pic>
        <p:nvPicPr>
          <p:cNvPr id="10" name="Picture 2" descr="Ventricles, meninges and vessels of the CNS - ppt stáhnout">
            <a:extLst>
              <a:ext uri="{FF2B5EF4-FFF2-40B4-BE49-F238E27FC236}">
                <a16:creationId xmlns:a16="http://schemas.microsoft.com/office/drawing/2014/main" id="{22B4514A-5761-43F0-8927-84547E3F5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49977" r="71734" b="21270"/>
          <a:stretch/>
        </p:blipFill>
        <p:spPr bwMode="auto">
          <a:xfrm>
            <a:off x="30165" y="995852"/>
            <a:ext cx="2113560" cy="18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ntricles, meninges and vessels of the CNS - ppt stáhnout">
            <a:extLst>
              <a:ext uri="{FF2B5EF4-FFF2-40B4-BE49-F238E27FC236}">
                <a16:creationId xmlns:a16="http://schemas.microsoft.com/office/drawing/2014/main" id="{E5CA1866-BD2E-4EC8-935A-9C269DE4C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21451" r="74558" b="58821"/>
          <a:stretch/>
        </p:blipFill>
        <p:spPr bwMode="auto">
          <a:xfrm>
            <a:off x="1074062" y="4546294"/>
            <a:ext cx="2660259" cy="18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067EFC0-8331-43BC-BB8E-FE7FF9B1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12448" r="12238" b="73103"/>
          <a:stretch>
            <a:fillRect/>
          </a:stretch>
        </p:blipFill>
        <p:spPr bwMode="auto">
          <a:xfrm>
            <a:off x="941355" y="2182133"/>
            <a:ext cx="37084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0D3B38B-9564-421E-8DCA-BED6413A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t="45953" r="63020" b="38939"/>
          <a:stretch>
            <a:fillRect/>
          </a:stretch>
        </p:blipFill>
        <p:spPr bwMode="auto">
          <a:xfrm>
            <a:off x="6570695" y="2182133"/>
            <a:ext cx="46799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DA18EC9-CB64-4DA4-B178-B566E8F2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568" y="1840820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Sinus sagittalis superior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215FB40-FADE-4214-90BA-D4560455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737" y="1844500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Sinus </a:t>
            </a:r>
            <a:r>
              <a:rPr lang="cs-CZ" altLang="cs-CZ" dirty="0" err="1"/>
              <a:t>cavernosus</a:t>
            </a:r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989F52-E2D0-48F4-85C7-DE545F4428EB}"/>
              </a:ext>
            </a:extLst>
          </p:cNvPr>
          <p:cNvSpPr txBox="1"/>
          <p:nvPr/>
        </p:nvSpPr>
        <p:spPr>
          <a:xfrm flipH="1">
            <a:off x="3588370" y="3903180"/>
            <a:ext cx="10613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/>
              <a:t>Dura</a:t>
            </a:r>
            <a:r>
              <a:rPr lang="cs-CZ" sz="1400" dirty="0"/>
              <a:t> mater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EA386DA-5C61-4F6B-A20D-340153C26E81}"/>
              </a:ext>
            </a:extLst>
          </p:cNvPr>
          <p:cNvCxnSpPr/>
          <p:nvPr/>
        </p:nvCxnSpPr>
        <p:spPr>
          <a:xfrm flipH="1" flipV="1">
            <a:off x="3733768" y="3445088"/>
            <a:ext cx="231774" cy="43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FA33F13-AB62-4D46-ABEC-6A92785EEBFB}"/>
              </a:ext>
            </a:extLst>
          </p:cNvPr>
          <p:cNvCxnSpPr/>
          <p:nvPr/>
        </p:nvCxnSpPr>
        <p:spPr>
          <a:xfrm flipH="1">
            <a:off x="3345674" y="3903180"/>
            <a:ext cx="619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3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 tooltip="Schema der Fossa pterygopalatina"/>
            <a:extLst>
              <a:ext uri="{FF2B5EF4-FFF2-40B4-BE49-F238E27FC236}">
                <a16:creationId xmlns:a16="http://schemas.microsoft.com/office/drawing/2014/main" id="{AFE066C3-F05F-4273-BB82-D362BE30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844550"/>
            <a:ext cx="8281987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DD627DF9-A193-4D17-B76B-FF90EABE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90488"/>
            <a:ext cx="2513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/>
              <a:t>Fossa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pterygopalatina</a:t>
            </a:r>
            <a:endParaRPr lang="cs-CZ" altLang="cs-CZ" sz="2000" b="1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D7425DD-DE9F-480B-AB5D-62144BDB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773238"/>
            <a:ext cx="15113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6715FF1-9F34-404F-8F1D-2F342F4C3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565400"/>
            <a:ext cx="14446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67FE689A-9D0C-4FF7-8F20-22763EFA94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3" y="1844675"/>
            <a:ext cx="1223962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E65B1515-8F3F-4022-8838-4C478791C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908051"/>
            <a:ext cx="1023742" cy="27699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/>
              <a:t>kranio-rostral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E021BB4-A20D-4A7A-B6F5-1C95A651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25307" r="28917" b="50999"/>
          <a:stretch>
            <a:fillRect/>
          </a:stretch>
        </p:blipFill>
        <p:spPr bwMode="auto">
          <a:xfrm>
            <a:off x="609600" y="494095"/>
            <a:ext cx="46434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543E52C6-CC47-470E-824D-29864648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158" y="4564526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Superficial</a:t>
            </a:r>
            <a:r>
              <a:rPr lang="cs-CZ" altLang="cs-CZ" dirty="0"/>
              <a:t> </a:t>
            </a:r>
            <a:r>
              <a:rPr lang="cs-CZ" altLang="cs-CZ" dirty="0" err="1"/>
              <a:t>veins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5" name="Picture 9" descr="img087">
            <a:extLst>
              <a:ext uri="{FF2B5EF4-FFF2-40B4-BE49-F238E27FC236}">
                <a16:creationId xmlns:a16="http://schemas.microsoft.com/office/drawing/2014/main" id="{35CDD2D6-1310-4AE7-8891-CDEF2D28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7" t="55141" r="23366" b="17857"/>
          <a:stretch>
            <a:fillRect/>
          </a:stretch>
        </p:blipFill>
        <p:spPr bwMode="auto">
          <a:xfrm>
            <a:off x="6421689" y="767116"/>
            <a:ext cx="4821699" cy="3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36EEF5F-272A-49A9-BB1A-30BC6757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24" y="5071489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Deep</a:t>
            </a:r>
            <a:r>
              <a:rPr lang="cs-CZ" altLang="cs-CZ" dirty="0"/>
              <a:t> </a:t>
            </a:r>
            <a:r>
              <a:rPr lang="cs-CZ" altLang="cs-CZ" dirty="0" err="1"/>
              <a:t>veins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>
            <a:extLst>
              <a:ext uri="{FF2B5EF4-FFF2-40B4-BE49-F238E27FC236}">
                <a16:creationId xmlns:a16="http://schemas.microsoft.com/office/drawing/2014/main" id="{FD17FA30-111B-481F-86AA-04A43E22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7313" r="3763" b="5260"/>
          <a:stretch/>
        </p:blipFill>
        <p:spPr bwMode="auto">
          <a:xfrm>
            <a:off x="1246187" y="1726163"/>
            <a:ext cx="4849813" cy="42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87D6C63-E6CA-41C9-9F3E-DB3FCAE2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0794" r="17192" b="17191"/>
          <a:stretch>
            <a:fillRect/>
          </a:stretch>
        </p:blipFill>
        <p:spPr bwMode="auto">
          <a:xfrm>
            <a:off x="6589713" y="2155372"/>
            <a:ext cx="43561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961B95D-AF94-4A81-8722-73BAB509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349" y="365751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Cervical</a:t>
            </a:r>
            <a:r>
              <a:rPr lang="cs-CZ" altLang="cs-CZ" dirty="0"/>
              <a:t> </a:t>
            </a:r>
            <a:r>
              <a:rPr lang="cs-CZ" altLang="cs-CZ" dirty="0" err="1"/>
              <a:t>ansae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A645245-12C5-4C40-95B2-153E934E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497" y="1012082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Deep</a:t>
            </a:r>
            <a:r>
              <a:rPr lang="cs-CZ" altLang="cs-CZ" dirty="0"/>
              <a:t> </a:t>
            </a:r>
            <a:r>
              <a:rPr lang="cs-CZ" altLang="cs-CZ" dirty="0" err="1"/>
              <a:t>ansa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0359B6A-BE83-4D30-A96F-3F9143BFF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330" y="1079832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Superficial</a:t>
            </a:r>
            <a:r>
              <a:rPr lang="cs-CZ" altLang="cs-CZ" dirty="0"/>
              <a:t> </a:t>
            </a:r>
            <a:r>
              <a:rPr lang="cs-CZ" altLang="cs-CZ" dirty="0" err="1"/>
              <a:t>ansa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2757C1-0FE2-4CB2-A136-25B3FEAB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9022" r="6318" b="35048"/>
          <a:stretch/>
        </p:blipFill>
        <p:spPr bwMode="auto">
          <a:xfrm>
            <a:off x="3614057" y="1956674"/>
            <a:ext cx="4963886" cy="32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5">
            <a:extLst>
              <a:ext uri="{FF2B5EF4-FFF2-40B4-BE49-F238E27FC236}">
                <a16:creationId xmlns:a16="http://schemas.microsoft.com/office/drawing/2014/main" id="{09F8F3FA-1453-45A6-A39D-B62CACD2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217" y="636587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Pedunculus</a:t>
            </a:r>
            <a:r>
              <a:rPr lang="cs-CZ" altLang="cs-CZ" dirty="0"/>
              <a:t> </a:t>
            </a:r>
            <a:r>
              <a:rPr lang="cs-CZ" altLang="cs-CZ" dirty="0" err="1"/>
              <a:t>cerebri</a:t>
            </a:r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ustrum - Neuroanatomy Flashcards | Draw it to Know it">
            <a:extLst>
              <a:ext uri="{FF2B5EF4-FFF2-40B4-BE49-F238E27FC236}">
                <a16:creationId xmlns:a16="http://schemas.microsoft.com/office/drawing/2014/main" id="{B6A882AD-CAFD-43B3-BB73-F5B3F85D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10" y="0"/>
            <a:ext cx="402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5">
            <a:extLst>
              <a:ext uri="{FF2B5EF4-FFF2-40B4-BE49-F238E27FC236}">
                <a16:creationId xmlns:a16="http://schemas.microsoft.com/office/drawing/2014/main" id="{5C38F66F-5882-4F45-B3AA-D8253C6D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" y="0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Basal</a:t>
            </a:r>
            <a:r>
              <a:rPr lang="cs-CZ" altLang="cs-CZ" dirty="0"/>
              <a:t> ganglia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B7D0D7-7EA4-4B00-AE32-69F6EA2D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05" y="1306363"/>
            <a:ext cx="4494246" cy="4824858"/>
          </a:xfrm>
          <a:prstGeom prst="rect">
            <a:avLst/>
          </a:prstGeom>
        </p:spPr>
      </p:pic>
      <p:sp>
        <p:nvSpPr>
          <p:cNvPr id="5" name="Text Box 45">
            <a:extLst>
              <a:ext uri="{FF2B5EF4-FFF2-40B4-BE49-F238E27FC236}">
                <a16:creationId xmlns:a16="http://schemas.microsoft.com/office/drawing/2014/main" id="{9413D86A-4A96-4786-A465-AAD1EAECD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434" y="0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Capsula</a:t>
            </a:r>
            <a:r>
              <a:rPr lang="cs-CZ" altLang="cs-CZ" dirty="0"/>
              <a:t> interna</a:t>
            </a:r>
          </a:p>
        </p:txBody>
      </p:sp>
    </p:spTree>
    <p:extLst>
      <p:ext uri="{BB962C8B-B14F-4D97-AF65-F5344CB8AC3E}">
        <p14:creationId xmlns:p14="http://schemas.microsoft.com/office/powerpoint/2010/main" val="8819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285">
            <a:extLst>
              <a:ext uri="{FF2B5EF4-FFF2-40B4-BE49-F238E27FC236}">
                <a16:creationId xmlns:a16="http://schemas.microsoft.com/office/drawing/2014/main" id="{1F71B45A-C07C-47A8-AE4E-7639152BF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7" t="22900" r="8444" b="51690"/>
          <a:stretch/>
        </p:blipFill>
        <p:spPr bwMode="auto">
          <a:xfrm>
            <a:off x="6634066" y="1216089"/>
            <a:ext cx="4452862" cy="45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285">
            <a:extLst>
              <a:ext uri="{FF2B5EF4-FFF2-40B4-BE49-F238E27FC236}">
                <a16:creationId xmlns:a16="http://schemas.microsoft.com/office/drawing/2014/main" id="{EB8440E6-4BA5-4797-B87D-F6151F373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50000" b="24182"/>
          <a:stretch/>
        </p:blipFill>
        <p:spPr bwMode="auto">
          <a:xfrm>
            <a:off x="457107" y="1491614"/>
            <a:ext cx="5330197" cy="41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EF2CA8B8-BCA3-4FA7-9F10-2FE4CA81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105" y="568284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Membrana</a:t>
            </a:r>
            <a:r>
              <a:rPr lang="cs-CZ" altLang="cs-CZ" dirty="0"/>
              <a:t> </a:t>
            </a:r>
            <a:r>
              <a:rPr lang="cs-CZ" altLang="cs-CZ" dirty="0" err="1"/>
              <a:t>tympani</a:t>
            </a:r>
            <a:endParaRPr lang="cs-CZ" altLang="cs-CZ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2FEC502-D5FC-4BA3-8D3C-93EF4DF6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96" y="568284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Ductus</a:t>
            </a:r>
            <a:r>
              <a:rPr lang="cs-CZ" altLang="cs-CZ" dirty="0"/>
              <a:t> </a:t>
            </a:r>
            <a:r>
              <a:rPr lang="cs-CZ" altLang="cs-CZ" dirty="0" err="1"/>
              <a:t>cochlearis</a:t>
            </a:r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85">
            <a:extLst>
              <a:ext uri="{FF2B5EF4-FFF2-40B4-BE49-F238E27FC236}">
                <a16:creationId xmlns:a16="http://schemas.microsoft.com/office/drawing/2014/main" id="{FFB332B9-5A64-4DB2-B2B8-7EB9573DC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74976" r="5136"/>
          <a:stretch/>
        </p:blipFill>
        <p:spPr bwMode="auto">
          <a:xfrm>
            <a:off x="1306287" y="1656563"/>
            <a:ext cx="10176588" cy="461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246A7EF-35E2-40D7-8ED6-F82EBF56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881" y="399929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Cochlea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56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286">
            <a:extLst>
              <a:ext uri="{FF2B5EF4-FFF2-40B4-BE49-F238E27FC236}">
                <a16:creationId xmlns:a16="http://schemas.microsoft.com/office/drawing/2014/main" id="{C0D32077-B76B-4160-890A-A527476F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44447" b="13124"/>
          <a:stretch>
            <a:fillRect/>
          </a:stretch>
        </p:blipFill>
        <p:spPr bwMode="auto">
          <a:xfrm>
            <a:off x="1631951" y="132120"/>
            <a:ext cx="9564311" cy="65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011C7DD-E61E-4D6F-9922-92CEB444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937" y="10822"/>
            <a:ext cx="1852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/>
              <a:t>Cavum </a:t>
            </a:r>
            <a:r>
              <a:rPr lang="cs-CZ" altLang="cs-CZ" sz="2000" dirty="0" err="1"/>
              <a:t>tympani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286">
            <a:extLst>
              <a:ext uri="{FF2B5EF4-FFF2-40B4-BE49-F238E27FC236}">
                <a16:creationId xmlns:a16="http://schemas.microsoft.com/office/drawing/2014/main" id="{34A31F52-0702-484F-9D9E-B1A5DD67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56235" r="21475" b="5708"/>
          <a:stretch>
            <a:fillRect/>
          </a:stretch>
        </p:blipFill>
        <p:spPr bwMode="auto">
          <a:xfrm>
            <a:off x="29536" y="27997"/>
            <a:ext cx="6011362" cy="515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4ED58640-7C48-4C46-9810-B0A8C5CE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644900"/>
            <a:ext cx="215900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FE3DE39A-AF3F-4357-8A87-68F74AEF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573463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101" name="Picture 8" descr="img287">
            <a:extLst>
              <a:ext uri="{FF2B5EF4-FFF2-40B4-BE49-F238E27FC236}">
                <a16:creationId xmlns:a16="http://schemas.microsoft.com/office/drawing/2014/main" id="{0498A2A6-2A5B-4B68-ABA4-D728BAC3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2702" r="3841" b="59605"/>
          <a:stretch>
            <a:fillRect/>
          </a:stretch>
        </p:blipFill>
        <p:spPr bwMode="auto">
          <a:xfrm>
            <a:off x="6096000" y="3229375"/>
            <a:ext cx="6066464" cy="35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74D76D6-9F4D-4B2D-8039-38905237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2" y="5347009"/>
            <a:ext cx="4057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Vestibulum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osseous</a:t>
            </a:r>
            <a:r>
              <a:rPr lang="cs-CZ" altLang="cs-CZ" dirty="0"/>
              <a:t> </a:t>
            </a:r>
            <a:r>
              <a:rPr lang="cs-CZ" altLang="cs-CZ" dirty="0" err="1"/>
              <a:t>labyrinthus</a:t>
            </a:r>
            <a:endParaRPr lang="cs-CZ" altLang="cs-CZ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9170D1-D0A6-439A-B1C3-D46735D1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235" y="2829265"/>
            <a:ext cx="2891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/>
              <a:t>Porus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acousticus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internus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E90F01E7-B75B-4B0E-9A45-15DBE4F2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061" y="193555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Camerae</a:t>
            </a:r>
            <a:r>
              <a:rPr lang="cs-CZ" altLang="cs-CZ" dirty="0"/>
              <a:t> </a:t>
            </a:r>
            <a:r>
              <a:rPr lang="cs-CZ" altLang="cs-CZ" dirty="0" err="1"/>
              <a:t>bulbi</a:t>
            </a:r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FA10C1C-21E4-4F17-BA49-1AFAB429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6" y="1675618"/>
            <a:ext cx="7352877" cy="34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1596EC-0D8B-4C84-B981-015537C2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27" y="942426"/>
            <a:ext cx="2851148" cy="533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5EDFC04-D529-4EBA-82AB-11023303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46" y="209754"/>
            <a:ext cx="8131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Tooth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57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>
            <a:extLst>
              <a:ext uri="{FF2B5EF4-FFF2-40B4-BE49-F238E27FC236}">
                <a16:creationId xmlns:a16="http://schemas.microsoft.com/office/drawing/2014/main" id="{09A7F80F-131B-4EA0-B043-0D24BB959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860" y="206057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67B91254-8475-42CC-912D-A2552EF5E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8122" y="2060575"/>
            <a:ext cx="792163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ED560ECB-59C0-4C24-8A91-D69E9AA6F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8260" y="2060575"/>
            <a:ext cx="86360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CCEF2D90-55F8-400A-A6B8-F30BF19D9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785" y="2060575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989E2AB-3B64-4C57-8F8F-6847D53E8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6685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0C916CC3-62C6-4C5D-9B51-3E9197B4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9560" y="25654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61734F70-91DB-47ED-8ED7-4596C192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960" y="2781300"/>
            <a:ext cx="144462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983527E-E8C2-4592-A94B-48587A239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397" y="2852738"/>
            <a:ext cx="649288" cy="144462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BED12CDF-9B05-4A17-8AFF-8345EA2D9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6685" y="2997200"/>
            <a:ext cx="0" cy="86360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99561DCB-7EA8-4982-A7EE-359B8870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522" y="4437063"/>
            <a:ext cx="288925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B74356A8-54B4-4F0F-A7F3-EA77B842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147" y="2347913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/>
              <a:t>porus acusticus</a:t>
            </a:r>
          </a:p>
          <a:p>
            <a:r>
              <a:rPr lang="cs-CZ" altLang="cs-CZ" sz="1600"/>
              <a:t> internus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CCA4CFA-2DBA-40B3-BB17-33DE8A87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972" y="4724400"/>
            <a:ext cx="251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/>
              <a:t>foramen stylomastoideum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C091C893-972F-4B30-B8D3-43793835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90488"/>
            <a:ext cx="192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/>
              <a:t>Canalis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n.facialis</a:t>
            </a:r>
            <a:endParaRPr lang="cs-CZ" altLang="cs-CZ" sz="2000" b="1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E9B9668-E447-4FB8-A46C-35BA4DA01989}"/>
              </a:ext>
            </a:extLst>
          </p:cNvPr>
          <p:cNvCxnSpPr>
            <a:stCxn id="10" idx="1"/>
          </p:cNvCxnSpPr>
          <p:nvPr/>
        </p:nvCxnSpPr>
        <p:spPr>
          <a:xfrm flipH="1">
            <a:off x="5699303" y="3860800"/>
            <a:ext cx="637383" cy="684213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>
            <a:extLst>
              <a:ext uri="{FF2B5EF4-FFF2-40B4-BE49-F238E27FC236}">
                <a16:creationId xmlns:a16="http://schemas.microsoft.com/office/drawing/2014/main" id="{483DE245-3E28-4CBB-A9DB-6A109DB1A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625" y="2705008"/>
            <a:ext cx="0" cy="14398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B6BC532F-7C62-48B8-A277-8447A56C2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5415" y="4144871"/>
            <a:ext cx="302418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202F0DE-A9CF-49FF-B599-3DA24431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778" y="3208246"/>
            <a:ext cx="647700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C7B2D570-4AF9-4BF1-B6AF-A6BE43DF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640" y="3208246"/>
            <a:ext cx="647700" cy="57626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775B7375-C1CB-450E-8770-D81BCFDC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215" y="4289333"/>
            <a:ext cx="647700" cy="576263"/>
          </a:xfrm>
          <a:prstGeom prst="ellipse">
            <a:avLst/>
          </a:prstGeom>
          <a:pattFill prst="wave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044C9703-9146-4116-A394-F6326C63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078" y="4289333"/>
            <a:ext cx="647700" cy="576263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E2B78549-CD9F-4430-B9A0-D413BAED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340" y="428933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Picture 4" descr="img285">
            <a:extLst>
              <a:ext uri="{FF2B5EF4-FFF2-40B4-BE49-F238E27FC236}">
                <a16:creationId xmlns:a16="http://schemas.microsoft.com/office/drawing/2014/main" id="{E4E2073E-BC02-4EBA-958F-7CD102375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4660" r="45392" b="24182"/>
          <a:stretch/>
        </p:blipFill>
        <p:spPr bwMode="auto">
          <a:xfrm>
            <a:off x="6687847" y="1777289"/>
            <a:ext cx="4602191" cy="43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32E4791-5209-479E-9EEB-1F0DF5CE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778" y="174464"/>
            <a:ext cx="2891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/>
              <a:t>Porus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acousticus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internus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4059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>
            <a:extLst>
              <a:ext uri="{FF2B5EF4-FFF2-40B4-BE49-F238E27FC236}">
                <a16:creationId xmlns:a16="http://schemas.microsoft.com/office/drawing/2014/main" id="{A8E1496E-6408-4BB6-BAF8-FDFD6F019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9" y="2438400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E6C4BD3-C4AE-4C6C-A0F8-A2B0F11E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2438400"/>
            <a:ext cx="1008063" cy="2160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DE6521E4-D86F-4AE8-9DB7-9C9B8320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438400"/>
            <a:ext cx="1008062" cy="2160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29F398E5-A806-464A-8330-DA435EC9C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4384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5" name="Arc 9">
            <a:extLst>
              <a:ext uri="{FF2B5EF4-FFF2-40B4-BE49-F238E27FC236}">
                <a16:creationId xmlns:a16="http://schemas.microsoft.com/office/drawing/2014/main" id="{BD6FE7FC-5BF0-42CB-94BA-835E1F2F6C0D}"/>
              </a:ext>
            </a:extLst>
          </p:cNvPr>
          <p:cNvSpPr>
            <a:spLocks/>
          </p:cNvSpPr>
          <p:nvPr/>
        </p:nvSpPr>
        <p:spPr bwMode="auto">
          <a:xfrm>
            <a:off x="4656138" y="3878263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6" name="Arc 10">
            <a:extLst>
              <a:ext uri="{FF2B5EF4-FFF2-40B4-BE49-F238E27FC236}">
                <a16:creationId xmlns:a16="http://schemas.microsoft.com/office/drawing/2014/main" id="{29E05CB3-5113-4ECA-B8E8-F6664DA3031C}"/>
              </a:ext>
            </a:extLst>
          </p:cNvPr>
          <p:cNvSpPr>
            <a:spLocks/>
          </p:cNvSpPr>
          <p:nvPr/>
        </p:nvSpPr>
        <p:spPr bwMode="auto">
          <a:xfrm rot="16200000">
            <a:off x="6600825" y="3878263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7" name="Arc 11">
            <a:extLst>
              <a:ext uri="{FF2B5EF4-FFF2-40B4-BE49-F238E27FC236}">
                <a16:creationId xmlns:a16="http://schemas.microsoft.com/office/drawing/2014/main" id="{A84CCDA7-38B3-40CC-9D64-A437B9952D5E}"/>
              </a:ext>
            </a:extLst>
          </p:cNvPr>
          <p:cNvSpPr>
            <a:spLocks/>
          </p:cNvSpPr>
          <p:nvPr/>
        </p:nvSpPr>
        <p:spPr bwMode="auto">
          <a:xfrm>
            <a:off x="4656139" y="3159125"/>
            <a:ext cx="79057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675"/>
              <a:gd name="T1" fmla="*/ 0 h 21600"/>
              <a:gd name="T2" fmla="*/ 18675 w 18675"/>
              <a:gd name="T3" fmla="*/ 10746 h 21600"/>
              <a:gd name="T4" fmla="*/ 0 w 186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75" h="21600" fill="none" extrusionOk="0">
                <a:moveTo>
                  <a:pt x="-1" y="0"/>
                </a:moveTo>
                <a:cubicBezTo>
                  <a:pt x="7694" y="0"/>
                  <a:pt x="14808" y="4093"/>
                  <a:pt x="18674" y="10746"/>
                </a:cubicBezTo>
              </a:path>
              <a:path w="18675" h="21600" stroke="0" extrusionOk="0">
                <a:moveTo>
                  <a:pt x="-1" y="0"/>
                </a:moveTo>
                <a:cubicBezTo>
                  <a:pt x="7694" y="0"/>
                  <a:pt x="14808" y="4093"/>
                  <a:pt x="18674" y="107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8" name="Arc 12">
            <a:extLst>
              <a:ext uri="{FF2B5EF4-FFF2-40B4-BE49-F238E27FC236}">
                <a16:creationId xmlns:a16="http://schemas.microsoft.com/office/drawing/2014/main" id="{735D7F9B-8D67-4C2C-8037-2B11BC5B115C}"/>
              </a:ext>
            </a:extLst>
          </p:cNvPr>
          <p:cNvSpPr>
            <a:spLocks/>
          </p:cNvSpPr>
          <p:nvPr/>
        </p:nvSpPr>
        <p:spPr bwMode="auto">
          <a:xfrm rot="17767255">
            <a:off x="6950076" y="3024188"/>
            <a:ext cx="79057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675"/>
              <a:gd name="T1" fmla="*/ 0 h 21600"/>
              <a:gd name="T2" fmla="*/ 18675 w 18675"/>
              <a:gd name="T3" fmla="*/ 10746 h 21600"/>
              <a:gd name="T4" fmla="*/ 0 w 186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75" h="21600" fill="none" extrusionOk="0">
                <a:moveTo>
                  <a:pt x="-1" y="0"/>
                </a:moveTo>
                <a:cubicBezTo>
                  <a:pt x="7694" y="0"/>
                  <a:pt x="14808" y="4093"/>
                  <a:pt x="18674" y="10746"/>
                </a:cubicBezTo>
              </a:path>
              <a:path w="18675" h="21600" stroke="0" extrusionOk="0">
                <a:moveTo>
                  <a:pt x="-1" y="0"/>
                </a:moveTo>
                <a:cubicBezTo>
                  <a:pt x="7694" y="0"/>
                  <a:pt x="14808" y="4093"/>
                  <a:pt x="18674" y="107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9" name="Arc 13">
            <a:extLst>
              <a:ext uri="{FF2B5EF4-FFF2-40B4-BE49-F238E27FC236}">
                <a16:creationId xmlns:a16="http://schemas.microsoft.com/office/drawing/2014/main" id="{65351F63-F2CB-4EC7-998F-34BA093CF743}"/>
              </a:ext>
            </a:extLst>
          </p:cNvPr>
          <p:cNvSpPr>
            <a:spLocks/>
          </p:cNvSpPr>
          <p:nvPr/>
        </p:nvSpPr>
        <p:spPr bwMode="auto">
          <a:xfrm rot="2412780">
            <a:off x="5568950" y="1341439"/>
            <a:ext cx="914400" cy="903287"/>
          </a:xfrm>
          <a:custGeom>
            <a:avLst/>
            <a:gdLst>
              <a:gd name="G0" fmla="+- 0 0 0"/>
              <a:gd name="G1" fmla="+- 21331 0 0"/>
              <a:gd name="G2" fmla="+- 21600 0 0"/>
              <a:gd name="T0" fmla="*/ 3399 w 21600"/>
              <a:gd name="T1" fmla="*/ 0 h 21331"/>
              <a:gd name="T2" fmla="*/ 21600 w 21600"/>
              <a:gd name="T3" fmla="*/ 21331 h 21331"/>
              <a:gd name="T4" fmla="*/ 0 w 21600"/>
              <a:gd name="T5" fmla="*/ 21331 h 2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31" fill="none" extrusionOk="0">
                <a:moveTo>
                  <a:pt x="3398" y="0"/>
                </a:moveTo>
                <a:cubicBezTo>
                  <a:pt x="13883" y="1670"/>
                  <a:pt x="21600" y="10713"/>
                  <a:pt x="21600" y="21331"/>
                </a:cubicBezTo>
              </a:path>
              <a:path w="21600" h="21331" stroke="0" extrusionOk="0">
                <a:moveTo>
                  <a:pt x="3398" y="0"/>
                </a:moveTo>
                <a:cubicBezTo>
                  <a:pt x="13883" y="1670"/>
                  <a:pt x="21600" y="10713"/>
                  <a:pt x="21600" y="21331"/>
                </a:cubicBezTo>
                <a:lnTo>
                  <a:pt x="0" y="2133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10" name="Arc 14">
            <a:extLst>
              <a:ext uri="{FF2B5EF4-FFF2-40B4-BE49-F238E27FC236}">
                <a16:creationId xmlns:a16="http://schemas.microsoft.com/office/drawing/2014/main" id="{ABF1EBDF-54E3-4949-A060-D8DB02A446B6}"/>
              </a:ext>
            </a:extLst>
          </p:cNvPr>
          <p:cNvSpPr>
            <a:spLocks/>
          </p:cNvSpPr>
          <p:nvPr/>
        </p:nvSpPr>
        <p:spPr bwMode="auto">
          <a:xfrm rot="13394182">
            <a:off x="5686425" y="1463675"/>
            <a:ext cx="914400" cy="903288"/>
          </a:xfrm>
          <a:custGeom>
            <a:avLst/>
            <a:gdLst>
              <a:gd name="G0" fmla="+- 0 0 0"/>
              <a:gd name="G1" fmla="+- 21331 0 0"/>
              <a:gd name="G2" fmla="+- 21600 0 0"/>
              <a:gd name="T0" fmla="*/ 3399 w 21600"/>
              <a:gd name="T1" fmla="*/ 0 h 21331"/>
              <a:gd name="T2" fmla="*/ 21600 w 21600"/>
              <a:gd name="T3" fmla="*/ 21331 h 21331"/>
              <a:gd name="T4" fmla="*/ 0 w 21600"/>
              <a:gd name="T5" fmla="*/ 21331 h 2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31" fill="none" extrusionOk="0">
                <a:moveTo>
                  <a:pt x="3398" y="0"/>
                </a:moveTo>
                <a:cubicBezTo>
                  <a:pt x="13883" y="1670"/>
                  <a:pt x="21600" y="10713"/>
                  <a:pt x="21600" y="21331"/>
                </a:cubicBezTo>
              </a:path>
              <a:path w="21600" h="21331" stroke="0" extrusionOk="0">
                <a:moveTo>
                  <a:pt x="3398" y="0"/>
                </a:moveTo>
                <a:cubicBezTo>
                  <a:pt x="13883" y="1670"/>
                  <a:pt x="21600" y="10713"/>
                  <a:pt x="21600" y="21331"/>
                </a:cubicBezTo>
                <a:lnTo>
                  <a:pt x="0" y="2133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F517928E-7496-4076-BCA4-515618BB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398463"/>
            <a:ext cx="173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Os ethmoidale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5">
            <a:extLst>
              <a:ext uri="{FF2B5EF4-FFF2-40B4-BE49-F238E27FC236}">
                <a16:creationId xmlns:a16="http://schemas.microsoft.com/office/drawing/2014/main" id="{E0441944-7779-400F-8C62-88FC94D33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4" y="3429000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7C6A01CB-7352-49BF-95B9-A5000D990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3429001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DEE53FBB-EE3C-42F2-8F02-9A31DA6B1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4868863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326F570A-22F2-44DF-B0D8-08407169F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3429001"/>
            <a:ext cx="1439863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F0B1B24E-6F3D-4BE5-A329-FD5D442DD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989138"/>
            <a:ext cx="0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30710EE5-CBD7-4C18-B575-BC18F4FDA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989138"/>
            <a:ext cx="2160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562B7714-28A1-4A7F-8C6B-EA63D8582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9" y="1989139"/>
            <a:ext cx="71913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CEB7578C-E677-4C27-B526-023A30373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3933825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5395FA20-E2E2-4BA5-BEA2-8E3385067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4789" y="2492375"/>
            <a:ext cx="1150937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08F188A9-688C-4DCD-9D84-BD667B07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40243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vomer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D1DEEB18-8EAE-4A47-8B96-05AD94F3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49501"/>
            <a:ext cx="2380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lamina perpendicularis </a:t>
            </a:r>
          </a:p>
          <a:p>
            <a:r>
              <a:rPr lang="cs-CZ" altLang="cs-CZ"/>
              <a:t>ossis ethmoidalis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6C7EED25-FF13-4F11-8459-239287D8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831850"/>
            <a:ext cx="264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/>
              <a:t>SEPTUM NASI OSSEUM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Oval 6">
            <a:extLst>
              <a:ext uri="{FF2B5EF4-FFF2-40B4-BE49-F238E27FC236}">
                <a16:creationId xmlns:a16="http://schemas.microsoft.com/office/drawing/2014/main" id="{93383327-0F95-4F18-B62B-1BEA1858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82800"/>
            <a:ext cx="4897438" cy="2305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9" name="Oval 7">
            <a:extLst>
              <a:ext uri="{FF2B5EF4-FFF2-40B4-BE49-F238E27FC236}">
                <a16:creationId xmlns:a16="http://schemas.microsoft.com/office/drawing/2014/main" id="{EC4655E0-2083-4619-87E3-2C576E9E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4" y="2227264"/>
            <a:ext cx="2160587" cy="20145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0" name="Oval 8">
            <a:extLst>
              <a:ext uri="{FF2B5EF4-FFF2-40B4-BE49-F238E27FC236}">
                <a16:creationId xmlns:a16="http://schemas.microsoft.com/office/drawing/2014/main" id="{44585501-2546-4596-A7C9-ED4CBA064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2298701"/>
            <a:ext cx="720725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1" name="Arc 9">
            <a:extLst>
              <a:ext uri="{FF2B5EF4-FFF2-40B4-BE49-F238E27FC236}">
                <a16:creationId xmlns:a16="http://schemas.microsoft.com/office/drawing/2014/main" id="{F5806756-3DDC-431F-BBD8-DAD0441BD2C1}"/>
              </a:ext>
            </a:extLst>
          </p:cNvPr>
          <p:cNvSpPr>
            <a:spLocks/>
          </p:cNvSpPr>
          <p:nvPr/>
        </p:nvSpPr>
        <p:spPr bwMode="auto">
          <a:xfrm rot="19406852">
            <a:off x="5652567" y="2116619"/>
            <a:ext cx="886872" cy="882650"/>
          </a:xfrm>
          <a:custGeom>
            <a:avLst/>
            <a:gdLst>
              <a:gd name="G0" fmla="+- 0 0 0"/>
              <a:gd name="G1" fmla="+- 21021 0 0"/>
              <a:gd name="G2" fmla="+- 21600 0 0"/>
              <a:gd name="T0" fmla="*/ 4966 w 19404"/>
              <a:gd name="T1" fmla="*/ 0 h 21021"/>
              <a:gd name="T2" fmla="*/ 19404 w 19404"/>
              <a:gd name="T3" fmla="*/ 11532 h 21021"/>
              <a:gd name="T4" fmla="*/ 0 w 19404"/>
              <a:gd name="T5" fmla="*/ 21021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04" h="21021" fill="none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</a:path>
              <a:path w="19404" h="21021" stroke="0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  <a:lnTo>
                  <a:pt x="0" y="21021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Arc 12">
            <a:extLst>
              <a:ext uri="{FF2B5EF4-FFF2-40B4-BE49-F238E27FC236}">
                <a16:creationId xmlns:a16="http://schemas.microsoft.com/office/drawing/2014/main" id="{6D600A7D-1BDC-4CAC-8F71-449ADCF5A079}"/>
              </a:ext>
            </a:extLst>
          </p:cNvPr>
          <p:cNvSpPr>
            <a:spLocks/>
          </p:cNvSpPr>
          <p:nvPr/>
        </p:nvSpPr>
        <p:spPr bwMode="auto">
          <a:xfrm rot="8879344">
            <a:off x="5646739" y="2082800"/>
            <a:ext cx="896937" cy="882650"/>
          </a:xfrm>
          <a:custGeom>
            <a:avLst/>
            <a:gdLst>
              <a:gd name="G0" fmla="+- 0 0 0"/>
              <a:gd name="G1" fmla="+- 21021 0 0"/>
              <a:gd name="G2" fmla="+- 21600 0 0"/>
              <a:gd name="T0" fmla="*/ 4966 w 19404"/>
              <a:gd name="T1" fmla="*/ 0 h 21021"/>
              <a:gd name="T2" fmla="*/ 19404 w 19404"/>
              <a:gd name="T3" fmla="*/ 11532 h 21021"/>
              <a:gd name="T4" fmla="*/ 0 w 19404"/>
              <a:gd name="T5" fmla="*/ 21021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04" h="21021" fill="none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</a:path>
              <a:path w="19404" h="21021" stroke="0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  <a:lnTo>
                  <a:pt x="0" y="21021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5" name="Oval 13">
            <a:extLst>
              <a:ext uri="{FF2B5EF4-FFF2-40B4-BE49-F238E27FC236}">
                <a16:creationId xmlns:a16="http://schemas.microsoft.com/office/drawing/2014/main" id="{433008D0-2FF6-4B26-9668-32649291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443163"/>
            <a:ext cx="288925" cy="215900"/>
          </a:xfrm>
          <a:prstGeom prst="ellipse">
            <a:avLst/>
          </a:prstGeom>
          <a:solidFill>
            <a:srgbClr val="DF39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6" name="Arc 14">
            <a:extLst>
              <a:ext uri="{FF2B5EF4-FFF2-40B4-BE49-F238E27FC236}">
                <a16:creationId xmlns:a16="http://schemas.microsoft.com/office/drawing/2014/main" id="{860E2049-709F-4688-9DED-DC7CFF608762}"/>
              </a:ext>
            </a:extLst>
          </p:cNvPr>
          <p:cNvSpPr>
            <a:spLocks/>
          </p:cNvSpPr>
          <p:nvPr/>
        </p:nvSpPr>
        <p:spPr bwMode="auto">
          <a:xfrm rot="8032270">
            <a:off x="5599908" y="1932506"/>
            <a:ext cx="1012825" cy="1203325"/>
          </a:xfrm>
          <a:custGeom>
            <a:avLst/>
            <a:gdLst>
              <a:gd name="G0" fmla="+- 2348 0 0"/>
              <a:gd name="G1" fmla="+- 21600 0 0"/>
              <a:gd name="G2" fmla="+- 21600 0 0"/>
              <a:gd name="T0" fmla="*/ 0 w 23948"/>
              <a:gd name="T1" fmla="*/ 128 h 26215"/>
              <a:gd name="T2" fmla="*/ 23449 w 23948"/>
              <a:gd name="T3" fmla="*/ 26215 h 26215"/>
              <a:gd name="T4" fmla="*/ 2348 w 23948"/>
              <a:gd name="T5" fmla="*/ 21600 h 26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48" h="26215" fill="none" extrusionOk="0">
                <a:moveTo>
                  <a:pt x="-1" y="127"/>
                </a:moveTo>
                <a:cubicBezTo>
                  <a:pt x="779" y="42"/>
                  <a:pt x="1563" y="0"/>
                  <a:pt x="2348" y="0"/>
                </a:cubicBezTo>
                <a:cubicBezTo>
                  <a:pt x="14277" y="0"/>
                  <a:pt x="23948" y="9670"/>
                  <a:pt x="23948" y="21600"/>
                </a:cubicBezTo>
                <a:cubicBezTo>
                  <a:pt x="23948" y="23151"/>
                  <a:pt x="23780" y="24699"/>
                  <a:pt x="23449" y="26215"/>
                </a:cubicBezTo>
              </a:path>
              <a:path w="23948" h="26215" stroke="0" extrusionOk="0">
                <a:moveTo>
                  <a:pt x="-1" y="127"/>
                </a:moveTo>
                <a:cubicBezTo>
                  <a:pt x="779" y="42"/>
                  <a:pt x="1563" y="0"/>
                  <a:pt x="2348" y="0"/>
                </a:cubicBezTo>
                <a:cubicBezTo>
                  <a:pt x="14277" y="0"/>
                  <a:pt x="23948" y="9670"/>
                  <a:pt x="23948" y="21600"/>
                </a:cubicBezTo>
                <a:cubicBezTo>
                  <a:pt x="23948" y="23151"/>
                  <a:pt x="23780" y="24699"/>
                  <a:pt x="23449" y="26215"/>
                </a:cubicBezTo>
                <a:lnTo>
                  <a:pt x="2348" y="21600"/>
                </a:lnTo>
                <a:close/>
              </a:path>
            </a:pathLst>
          </a:custGeom>
          <a:noFill/>
          <a:ln w="76200" cmpd="tri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9" name="Oval 17">
            <a:extLst>
              <a:ext uri="{FF2B5EF4-FFF2-40B4-BE49-F238E27FC236}">
                <a16:creationId xmlns:a16="http://schemas.microsoft.com/office/drawing/2014/main" id="{862ED786-7ECF-4A80-93A3-9934168E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3090864"/>
            <a:ext cx="35877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0" name="Oval 18">
            <a:extLst>
              <a:ext uri="{FF2B5EF4-FFF2-40B4-BE49-F238E27FC236}">
                <a16:creationId xmlns:a16="http://schemas.microsoft.com/office/drawing/2014/main" id="{46595920-1471-4099-99DF-49EBA1CE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090864"/>
            <a:ext cx="35877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89A7F785-6E61-446D-A7B0-61B2F4E9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051" y="4191000"/>
            <a:ext cx="2353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solidFill>
                  <a:srgbClr val="DF391D"/>
                </a:solidFill>
              </a:rPr>
              <a:t>lig.transversum</a:t>
            </a:r>
            <a:r>
              <a:rPr lang="cs-CZ" altLang="cs-CZ" dirty="0">
                <a:solidFill>
                  <a:srgbClr val="DF391D"/>
                </a:solidFill>
              </a:rPr>
              <a:t> </a:t>
            </a:r>
            <a:r>
              <a:rPr lang="cs-CZ" altLang="cs-CZ" dirty="0" err="1">
                <a:solidFill>
                  <a:srgbClr val="DF391D"/>
                </a:solidFill>
              </a:rPr>
              <a:t>atlantis</a:t>
            </a:r>
            <a:endParaRPr lang="cs-CZ" altLang="cs-CZ" dirty="0">
              <a:solidFill>
                <a:srgbClr val="DF391D"/>
              </a:solidFill>
            </a:endParaRP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9F02073D-BCB2-4620-A95C-62B38BE82F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766689"/>
            <a:ext cx="2027625" cy="151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AD6EDE3B-56CF-4733-8E63-ED73C456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1" y="1598613"/>
            <a:ext cx="1612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F391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lig.apicis dentis</a:t>
            </a: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FDCE4667-4EC2-43DD-AD05-0D3DA20B7D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0464" y="1866901"/>
            <a:ext cx="9350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AD036AC3-6534-497C-B4FA-C603C65E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831" y="519187"/>
            <a:ext cx="2557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Atlantoaxial</a:t>
            </a:r>
            <a:r>
              <a:rPr lang="cs-CZ" altLang="cs-CZ" dirty="0"/>
              <a:t> </a:t>
            </a:r>
            <a:r>
              <a:rPr lang="cs-CZ" altLang="cs-CZ" dirty="0" err="1"/>
              <a:t>connection</a:t>
            </a:r>
            <a:endParaRPr lang="cs-CZ" altLang="cs-CZ" dirty="0"/>
          </a:p>
        </p:txBody>
      </p:sp>
      <p:sp>
        <p:nvSpPr>
          <p:cNvPr id="16" name="Arc 14">
            <a:extLst>
              <a:ext uri="{FF2B5EF4-FFF2-40B4-BE49-F238E27FC236}">
                <a16:creationId xmlns:a16="http://schemas.microsoft.com/office/drawing/2014/main" id="{8B58F59D-ADB5-4B85-AD5D-56F574FA96AE}"/>
              </a:ext>
            </a:extLst>
          </p:cNvPr>
          <p:cNvSpPr>
            <a:spLocks/>
          </p:cNvSpPr>
          <p:nvPr/>
        </p:nvSpPr>
        <p:spPr bwMode="auto">
          <a:xfrm rot="8032270">
            <a:off x="5555344" y="2003493"/>
            <a:ext cx="1154772" cy="1434915"/>
          </a:xfrm>
          <a:custGeom>
            <a:avLst/>
            <a:gdLst>
              <a:gd name="G0" fmla="+- 2348 0 0"/>
              <a:gd name="G1" fmla="+- 21600 0 0"/>
              <a:gd name="G2" fmla="+- 21600 0 0"/>
              <a:gd name="T0" fmla="*/ 0 w 23948"/>
              <a:gd name="T1" fmla="*/ 128 h 26215"/>
              <a:gd name="T2" fmla="*/ 23449 w 23948"/>
              <a:gd name="T3" fmla="*/ 26215 h 26215"/>
              <a:gd name="T4" fmla="*/ 2348 w 23948"/>
              <a:gd name="T5" fmla="*/ 21600 h 26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48" h="26215" fill="none" extrusionOk="0">
                <a:moveTo>
                  <a:pt x="-1" y="127"/>
                </a:moveTo>
                <a:cubicBezTo>
                  <a:pt x="779" y="42"/>
                  <a:pt x="1563" y="0"/>
                  <a:pt x="2348" y="0"/>
                </a:cubicBezTo>
                <a:cubicBezTo>
                  <a:pt x="14277" y="0"/>
                  <a:pt x="23948" y="9670"/>
                  <a:pt x="23948" y="21600"/>
                </a:cubicBezTo>
                <a:cubicBezTo>
                  <a:pt x="23948" y="23151"/>
                  <a:pt x="23780" y="24699"/>
                  <a:pt x="23449" y="26215"/>
                </a:cubicBezTo>
              </a:path>
              <a:path w="23948" h="26215" stroke="0" extrusionOk="0">
                <a:moveTo>
                  <a:pt x="-1" y="127"/>
                </a:moveTo>
                <a:cubicBezTo>
                  <a:pt x="779" y="42"/>
                  <a:pt x="1563" y="0"/>
                  <a:pt x="2348" y="0"/>
                </a:cubicBezTo>
                <a:cubicBezTo>
                  <a:pt x="14277" y="0"/>
                  <a:pt x="23948" y="9670"/>
                  <a:pt x="23948" y="21600"/>
                </a:cubicBezTo>
                <a:cubicBezTo>
                  <a:pt x="23948" y="23151"/>
                  <a:pt x="23780" y="24699"/>
                  <a:pt x="23449" y="26215"/>
                </a:cubicBezTo>
                <a:lnTo>
                  <a:pt x="2348" y="21600"/>
                </a:lnTo>
                <a:close/>
              </a:path>
            </a:pathLst>
          </a:custGeom>
          <a:noFill/>
          <a:ln w="76200" cmpd="tri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rc 9">
            <a:extLst>
              <a:ext uri="{FF2B5EF4-FFF2-40B4-BE49-F238E27FC236}">
                <a16:creationId xmlns:a16="http://schemas.microsoft.com/office/drawing/2014/main" id="{9D55A6E1-F0FE-4CC3-A406-4406AFDCE64B}"/>
              </a:ext>
            </a:extLst>
          </p:cNvPr>
          <p:cNvSpPr>
            <a:spLocks/>
          </p:cNvSpPr>
          <p:nvPr/>
        </p:nvSpPr>
        <p:spPr bwMode="auto">
          <a:xfrm rot="19406852">
            <a:off x="4417903" y="1354255"/>
            <a:ext cx="4215823" cy="4713240"/>
          </a:xfrm>
          <a:custGeom>
            <a:avLst/>
            <a:gdLst>
              <a:gd name="G0" fmla="+- 0 0 0"/>
              <a:gd name="G1" fmla="+- 21021 0 0"/>
              <a:gd name="G2" fmla="+- 21600 0 0"/>
              <a:gd name="T0" fmla="*/ 4966 w 19404"/>
              <a:gd name="T1" fmla="*/ 0 h 21021"/>
              <a:gd name="T2" fmla="*/ 19404 w 19404"/>
              <a:gd name="T3" fmla="*/ 11532 h 21021"/>
              <a:gd name="T4" fmla="*/ 0 w 19404"/>
              <a:gd name="T5" fmla="*/ 21021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04" h="21021" fill="none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</a:path>
              <a:path w="19404" h="21021" stroke="0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  <a:lnTo>
                  <a:pt x="0" y="21021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Arc 9">
            <a:extLst>
              <a:ext uri="{FF2B5EF4-FFF2-40B4-BE49-F238E27FC236}">
                <a16:creationId xmlns:a16="http://schemas.microsoft.com/office/drawing/2014/main" id="{8E1B1126-1DF4-4AFA-BE4D-A03FA408B738}"/>
              </a:ext>
            </a:extLst>
          </p:cNvPr>
          <p:cNvSpPr>
            <a:spLocks/>
          </p:cNvSpPr>
          <p:nvPr/>
        </p:nvSpPr>
        <p:spPr bwMode="auto">
          <a:xfrm rot="1234019" flipV="1">
            <a:off x="3370248" y="2026982"/>
            <a:ext cx="4740554" cy="2643432"/>
          </a:xfrm>
          <a:custGeom>
            <a:avLst/>
            <a:gdLst>
              <a:gd name="G0" fmla="+- 0 0 0"/>
              <a:gd name="G1" fmla="+- 21021 0 0"/>
              <a:gd name="G2" fmla="+- 21600 0 0"/>
              <a:gd name="T0" fmla="*/ 4966 w 19404"/>
              <a:gd name="T1" fmla="*/ 0 h 21021"/>
              <a:gd name="T2" fmla="*/ 19404 w 19404"/>
              <a:gd name="T3" fmla="*/ 11532 h 21021"/>
              <a:gd name="T4" fmla="*/ 0 w 19404"/>
              <a:gd name="T5" fmla="*/ 21021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04" h="21021" fill="none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</a:path>
              <a:path w="19404" h="21021" stroke="0" extrusionOk="0">
                <a:moveTo>
                  <a:pt x="4966" y="-1"/>
                </a:moveTo>
                <a:cubicBezTo>
                  <a:pt x="11263" y="1487"/>
                  <a:pt x="16561" y="5719"/>
                  <a:pt x="19404" y="11531"/>
                </a:cubicBezTo>
                <a:lnTo>
                  <a:pt x="0" y="21021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A2B977CA-CCF7-44D5-A938-5160A600A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831" y="1517101"/>
            <a:ext cx="1344258" cy="5252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BA118BF-5950-418C-9ED5-98A337C4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853" y="1229281"/>
            <a:ext cx="32831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solidFill>
                  <a:srgbClr val="00B050"/>
                </a:solidFill>
              </a:rPr>
              <a:t>Membrana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atlantooccipitalis</a:t>
            </a:r>
            <a:r>
              <a:rPr lang="cs-CZ" altLang="cs-CZ" dirty="0">
                <a:solidFill>
                  <a:srgbClr val="00B050"/>
                </a:solidFill>
              </a:rPr>
              <a:t> ant.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A526A538-2784-43E4-B072-709154B7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316" y="4631823"/>
            <a:ext cx="3383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solidFill>
                  <a:srgbClr val="00B050"/>
                </a:solidFill>
              </a:rPr>
              <a:t>Membrana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atlantooccipitalis</a:t>
            </a:r>
            <a:r>
              <a:rPr lang="cs-CZ" altLang="cs-CZ" dirty="0">
                <a:solidFill>
                  <a:srgbClr val="00B050"/>
                </a:solidFill>
              </a:rPr>
              <a:t> post.</a:t>
            </a: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EE3EB24E-544A-46C6-9945-5C55CB82A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50096" y="4325386"/>
            <a:ext cx="855653" cy="369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BF7DC24-2026-4916-B25D-D15581B6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462" y="2618860"/>
            <a:ext cx="200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solidFill>
                  <a:srgbClr val="DF391D"/>
                </a:solidFill>
              </a:rPr>
              <a:t>Membrana</a:t>
            </a:r>
            <a:r>
              <a:rPr lang="cs-CZ" altLang="cs-CZ" dirty="0">
                <a:solidFill>
                  <a:srgbClr val="DF391D"/>
                </a:solidFill>
              </a:rPr>
              <a:t> </a:t>
            </a:r>
            <a:r>
              <a:rPr lang="cs-CZ" altLang="cs-CZ" dirty="0" err="1">
                <a:solidFill>
                  <a:srgbClr val="DF391D"/>
                </a:solidFill>
              </a:rPr>
              <a:t>tectoria</a:t>
            </a:r>
            <a:endParaRPr lang="cs-CZ" altLang="cs-CZ" dirty="0">
              <a:solidFill>
                <a:srgbClr val="DF391D"/>
              </a:solidFill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76BE856D-B220-4E39-A8B4-3D1B773C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3019" y="2846891"/>
            <a:ext cx="2054489" cy="13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92FEFC9C-E8A6-4A61-A674-015AC277B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5682" r="12113" b="4753"/>
          <a:stretch/>
        </p:blipFill>
        <p:spPr bwMode="auto">
          <a:xfrm>
            <a:off x="1524001" y="375205"/>
            <a:ext cx="7806611" cy="646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22903FC-CE4F-4FF4-9330-2E0F55F4377A}"/>
              </a:ext>
            </a:extLst>
          </p:cNvPr>
          <p:cNvSpPr txBox="1"/>
          <p:nvPr/>
        </p:nvSpPr>
        <p:spPr>
          <a:xfrm flipH="1">
            <a:off x="7000940" y="375205"/>
            <a:ext cx="82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skul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DEBF8C3-B36C-4A27-AE3E-FE58DD01D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244" y="14286"/>
            <a:ext cx="3954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Temporal</a:t>
            </a:r>
            <a:r>
              <a:rPr lang="cs-CZ" altLang="cs-CZ" dirty="0"/>
              <a:t> </a:t>
            </a:r>
            <a:r>
              <a:rPr lang="cs-CZ" altLang="cs-CZ" dirty="0" err="1"/>
              <a:t>fossa</a:t>
            </a:r>
            <a:r>
              <a:rPr lang="cs-CZ" altLang="cs-CZ" dirty="0"/>
              <a:t> on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frontal</a:t>
            </a:r>
            <a:r>
              <a:rPr lang="cs-CZ" altLang="cs-CZ" dirty="0"/>
              <a:t> </a:t>
            </a:r>
            <a:r>
              <a:rPr lang="cs-CZ" altLang="cs-CZ" dirty="0" err="1"/>
              <a:t>section</a:t>
            </a:r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A5214BA-D23A-4734-8353-9146514BDF01}"/>
              </a:ext>
            </a:extLst>
          </p:cNvPr>
          <p:cNvGrpSpPr/>
          <p:nvPr/>
        </p:nvGrpSpPr>
        <p:grpSpPr>
          <a:xfrm>
            <a:off x="2045493" y="476250"/>
            <a:ext cx="8101013" cy="6381750"/>
            <a:chOff x="2044701" y="476250"/>
            <a:chExt cx="8101013" cy="6381750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916BB57-09C4-432A-9F46-1B6E023752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8" t="15745" r="19400" b="22606"/>
            <a:stretch/>
          </p:blipFill>
          <p:spPr bwMode="auto">
            <a:xfrm>
              <a:off x="2044701" y="476250"/>
              <a:ext cx="8101013" cy="638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ADDB90F-B9F8-45FE-A5CB-E601B9143E34}"/>
                </a:ext>
              </a:extLst>
            </p:cNvPr>
            <p:cNvSpPr/>
            <p:nvPr/>
          </p:nvSpPr>
          <p:spPr>
            <a:xfrm>
              <a:off x="8686800" y="3465513"/>
              <a:ext cx="1458914" cy="546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E1EBC21-B93A-4E94-8808-E29E0606078A}"/>
                </a:ext>
              </a:extLst>
            </p:cNvPr>
            <p:cNvSpPr/>
            <p:nvPr/>
          </p:nvSpPr>
          <p:spPr>
            <a:xfrm>
              <a:off x="8593494" y="4012163"/>
              <a:ext cx="1458914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95B88BEC-774A-4217-BAE5-12165C1D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4" y="-46653"/>
            <a:ext cx="3865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Cervical</a:t>
            </a:r>
            <a:r>
              <a:rPr lang="cs-CZ" altLang="cs-CZ" dirty="0"/>
              <a:t> </a:t>
            </a:r>
            <a:r>
              <a:rPr lang="cs-CZ" altLang="cs-CZ" dirty="0" err="1"/>
              <a:t>fascia</a:t>
            </a:r>
            <a:r>
              <a:rPr lang="cs-CZ" altLang="cs-CZ" dirty="0"/>
              <a:t> – </a:t>
            </a:r>
            <a:r>
              <a:rPr lang="cs-CZ" altLang="cs-CZ" dirty="0" err="1"/>
              <a:t>transversal</a:t>
            </a:r>
            <a:r>
              <a:rPr lang="cs-CZ" altLang="cs-CZ" dirty="0"/>
              <a:t> </a:t>
            </a:r>
            <a:r>
              <a:rPr lang="cs-CZ" altLang="cs-CZ" dirty="0" err="1"/>
              <a:t>section</a:t>
            </a:r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760093-91FF-4317-A2FF-AA9BCA740878}"/>
              </a:ext>
            </a:extLst>
          </p:cNvPr>
          <p:cNvSpPr/>
          <p:nvPr/>
        </p:nvSpPr>
        <p:spPr>
          <a:xfrm>
            <a:off x="7921690" y="1259633"/>
            <a:ext cx="1875453" cy="83975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92CB4D-E5BA-4143-9938-CDFA500E2272}"/>
              </a:ext>
            </a:extLst>
          </p:cNvPr>
          <p:cNvSpPr/>
          <p:nvPr/>
        </p:nvSpPr>
        <p:spPr>
          <a:xfrm>
            <a:off x="6543869" y="4732744"/>
            <a:ext cx="1835021" cy="8397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34F43B7-D2D3-463E-A4CD-78BF735F4710}"/>
              </a:ext>
            </a:extLst>
          </p:cNvPr>
          <p:cNvSpPr/>
          <p:nvPr/>
        </p:nvSpPr>
        <p:spPr>
          <a:xfrm>
            <a:off x="2029944" y="3465514"/>
            <a:ext cx="1458914" cy="6997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217</Words>
  <Application>Microsoft Office PowerPoint</Application>
  <PresentationFormat>Širokoúhlá obrazovka</PresentationFormat>
  <Paragraphs>82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Schemes head, neck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Kubíčková</dc:creator>
  <cp:lastModifiedBy>Lucie Kubíčková</cp:lastModifiedBy>
  <cp:revision>25</cp:revision>
  <dcterms:created xsi:type="dcterms:W3CDTF">2021-05-15T20:15:53Z</dcterms:created>
  <dcterms:modified xsi:type="dcterms:W3CDTF">2021-05-18T18:33:57Z</dcterms:modified>
</cp:coreProperties>
</file>