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500" r:id="rId3"/>
    <p:sldId id="481" r:id="rId4"/>
    <p:sldId id="483" r:id="rId5"/>
    <p:sldId id="484" r:id="rId6"/>
    <p:sldId id="485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8" r:id="rId18"/>
    <p:sldId id="614" r:id="rId19"/>
    <p:sldId id="609" r:id="rId20"/>
    <p:sldId id="610" r:id="rId21"/>
    <p:sldId id="611" r:id="rId22"/>
    <p:sldId id="612" r:id="rId23"/>
    <p:sldId id="613" r:id="rId24"/>
    <p:sldId id="608" r:id="rId25"/>
    <p:sldId id="407" r:id="rId26"/>
    <p:sldId id="408" r:id="rId27"/>
    <p:sldId id="501" r:id="rId28"/>
    <p:sldId id="615" r:id="rId29"/>
    <p:sldId id="366" r:id="rId30"/>
    <p:sldId id="367" r:id="rId31"/>
    <p:sldId id="507" r:id="rId32"/>
    <p:sldId id="257" r:id="rId33"/>
    <p:sldId id="258" r:id="rId34"/>
    <p:sldId id="259" r:id="rId35"/>
    <p:sldId id="260" r:id="rId36"/>
    <p:sldId id="261" r:id="rId37"/>
    <p:sldId id="262" r:id="rId38"/>
    <p:sldId id="355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370" r:id="rId47"/>
    <p:sldId id="371" r:id="rId48"/>
    <p:sldId id="607" r:id="rId49"/>
    <p:sldId id="373" r:id="rId50"/>
    <p:sldId id="374" r:id="rId51"/>
    <p:sldId id="375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605" r:id="rId7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804E-1722-4C10-8AFF-D81A31AF02A7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ED141-05E0-4DE0-9788-72FD3C414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66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05725DB-1B54-40DF-B1EB-FF3377EF54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7E860-EE18-4D78-8330-DD56F55CC100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48131" name="Zástupný symbol pro obrázek snímku 1">
            <a:extLst>
              <a:ext uri="{FF2B5EF4-FFF2-40B4-BE49-F238E27FC236}">
                <a16:creationId xmlns:a16="http://schemas.microsoft.com/office/drawing/2014/main" id="{191EFBC1-8310-482A-B109-2EE86502F8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Zástupný symbol pro poznámky 2">
            <a:extLst>
              <a:ext uri="{FF2B5EF4-FFF2-40B4-BE49-F238E27FC236}">
                <a16:creationId xmlns:a16="http://schemas.microsoft.com/office/drawing/2014/main" id="{00826328-BDC0-4F40-AA6E-DF4803607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3" name="Zástupný symbol pro číslo snímku 3">
            <a:extLst>
              <a:ext uri="{FF2B5EF4-FFF2-40B4-BE49-F238E27FC236}">
                <a16:creationId xmlns:a16="http://schemas.microsoft.com/office/drawing/2014/main" id="{DFA33A3F-A11A-4D19-A89F-F267076312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B1BD73-4854-4B22-87C5-E111DB135A6B}" type="slidenum">
              <a:rPr lang="cs-CZ" altLang="cs-CZ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44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3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CC11-76D1-4C4F-91B4-DA3DE51242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467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4F10-3A08-49AB-A14F-E577434EE8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048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87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36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43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8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09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13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61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80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4566-F308-4A64-8900-3FAC97AD9DE5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47BB-3126-49F5-B459-3BDB6A8F9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2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etemmody.cz/wp-content/uploads/2013/10/ruce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4/41/Johann_Peter_Frank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s.wikipedia.org/w/index.php?title=Adolfa_Friedricha_Kunike&amp;action=edit&amp;redlink=1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00392" cy="3537012"/>
          </a:xfrm>
        </p:spPr>
        <p:txBody>
          <a:bodyPr>
            <a:normAutofit fontScale="90000"/>
          </a:bodyPr>
          <a:lstStyle/>
          <a:p>
            <a:pPr>
              <a:tabLst>
                <a:tab pos="712788" algn="l"/>
              </a:tabLst>
            </a:pPr>
            <a:br>
              <a:rPr lang="cs-CZ" altLang="cs-CZ" b="1" dirty="0">
                <a:latin typeface="Tahoma" pitchFamily="34" charset="0"/>
              </a:rPr>
            </a:br>
            <a:br>
              <a:rPr lang="cs-CZ" altLang="cs-CZ" b="1" dirty="0">
                <a:latin typeface="Tahoma" pitchFamily="34" charset="0"/>
              </a:rPr>
            </a:br>
            <a:r>
              <a:rPr lang="cs-CZ" altLang="cs-CZ" sz="3600" b="1" dirty="0">
                <a:latin typeface="Tahoma" panose="020B0604030504040204" pitchFamily="34" charset="0"/>
              </a:rPr>
              <a:t>Základy  antimikrobiální terapie 8</a:t>
            </a:r>
            <a:br>
              <a:rPr lang="cs-CZ" altLang="cs-CZ" sz="3600" b="1" dirty="0">
                <a:latin typeface="Tahoma" panose="020B0604030504040204" pitchFamily="34" charset="0"/>
              </a:rPr>
            </a:br>
            <a:br>
              <a:rPr lang="cs-CZ" altLang="cs-CZ" b="1" dirty="0">
                <a:latin typeface="Tahoma" pitchFamily="34" charset="0"/>
              </a:rPr>
            </a:br>
            <a:r>
              <a:rPr lang="cs-CZ" altLang="cs-CZ" sz="3100" b="1" dirty="0" err="1">
                <a:latin typeface="Tahoma" pitchFamily="34" charset="0"/>
              </a:rPr>
              <a:t>Fidaxomicin</a:t>
            </a:r>
            <a:r>
              <a:rPr lang="cs-CZ" altLang="cs-CZ" sz="3100" b="1" dirty="0">
                <a:latin typeface="Tahoma" pitchFamily="34" charset="0"/>
              </a:rPr>
              <a:t> </a:t>
            </a:r>
            <a:br>
              <a:rPr lang="cs-CZ" altLang="cs-CZ" sz="3100" b="1" dirty="0">
                <a:latin typeface="Tahoma" pitchFamily="34" charset="0"/>
              </a:rPr>
            </a:br>
            <a:r>
              <a:rPr lang="cs-CZ" altLang="cs-CZ" sz="3100" b="1" dirty="0" err="1">
                <a:latin typeface="Tahoma" pitchFamily="34" charset="0"/>
              </a:rPr>
              <a:t>Nitroimidazoly</a:t>
            </a:r>
            <a:br>
              <a:rPr lang="cs-CZ" altLang="cs-CZ" sz="3100" b="1" dirty="0">
                <a:latin typeface="Tahoma" pitchFamily="34" charset="0"/>
              </a:rPr>
            </a:br>
            <a:r>
              <a:rPr lang="cs-CZ" altLang="cs-CZ" sz="3100" b="1" dirty="0">
                <a:latin typeface="Tahoma" pitchFamily="34" charset="0"/>
              </a:rPr>
              <a:t>Anaerobní infekce</a:t>
            </a:r>
            <a:br>
              <a:rPr lang="cs-CZ" altLang="cs-CZ" sz="3100" b="1" dirty="0">
                <a:latin typeface="Tahoma" pitchFamily="34" charset="0"/>
              </a:rPr>
            </a:br>
            <a:r>
              <a:rPr lang="cs-CZ" altLang="cs-CZ" sz="3100" b="1" dirty="0">
                <a:latin typeface="Tahoma" pitchFamily="34" charset="0"/>
              </a:rPr>
              <a:t>Chirurgická profylaxe</a:t>
            </a:r>
            <a:br>
              <a:rPr lang="cs-CZ" altLang="cs-CZ" sz="3100" b="1" dirty="0">
                <a:latin typeface="Tahoma" pitchFamily="34" charset="0"/>
              </a:rPr>
            </a:br>
            <a:br>
              <a:rPr lang="cs-CZ" altLang="cs-CZ" sz="3100" b="1" dirty="0">
                <a:latin typeface="Tahoma" pitchFamily="34" charset="0"/>
              </a:rPr>
            </a:br>
            <a:br>
              <a:rPr lang="cs-CZ" altLang="cs-CZ" sz="3100" b="1" dirty="0">
                <a:latin typeface="Tahoma" pitchFamily="34" charset="0"/>
              </a:rPr>
            </a:br>
            <a:r>
              <a:rPr lang="cs-CZ" altLang="cs-CZ" sz="2200" b="1" dirty="0">
                <a:latin typeface="Tahoma" pitchFamily="34" charset="0"/>
              </a:rPr>
              <a:t>23. 4. 2024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br>
              <a:rPr lang="cs-CZ" sz="2200" b="1" dirty="0">
                <a:solidFill>
                  <a:schemeClr val="tx1"/>
                </a:solidFill>
              </a:rPr>
            </a:br>
            <a:endParaRPr lang="cs-CZ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chemeClr val="tx1"/>
                </a:solidFill>
                <a:latin typeface="Tahoma" pitchFamily="34" charset="0"/>
              </a:rPr>
              <a:t>Renata Tejkalová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chemeClr val="tx1"/>
                </a:solidFill>
                <a:latin typeface="Tahoma" pitchFamily="34" charset="0"/>
              </a:rPr>
              <a:t>    Mikrobiologický ústav LF MU a FN u sv. Anny v Brně</a:t>
            </a:r>
          </a:p>
          <a:p>
            <a:pPr>
              <a:lnSpc>
                <a:spcPct val="80000"/>
              </a:lnSpc>
            </a:pPr>
            <a:endParaRPr lang="cs-CZ" altLang="cs-CZ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5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7B329D9-8CB5-49CF-B349-4E3F6E3F7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/>
              <a:t>Těžká forma CDI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5D238C1-AE94-4ED4-9ED3-9D42540D5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7772400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b="1">
                <a:solidFill>
                  <a:schemeClr val="hlink"/>
                </a:solidFill>
                <a:cs typeface="Arial" panose="020B0604020202020204" pitchFamily="34" charset="0"/>
              </a:rPr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>
                <a:cs typeface="Arial" panose="020B0604020202020204" pitchFamily="34" charset="0"/>
              </a:rPr>
              <a:t>definována jako přítomnost alespoň jednoho  z příznaků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horečka &gt;38,5 °C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zimnice a třesavky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hemodynamická nestabilita včetně septického šoku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známky peritonitidy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paralytický ileus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leukocytóza &gt; 15.000 x 10</a:t>
            </a:r>
            <a:r>
              <a:rPr lang="cs-CZ" altLang="cs-CZ" sz="2000" baseline="30000"/>
              <a:t>6</a:t>
            </a:r>
            <a:r>
              <a:rPr lang="cs-CZ" altLang="cs-CZ" sz="2000"/>
              <a:t>/l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posun doleva (&gt; 20 % tyčí v diferenciálu leukocytů)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vzestup kreatininu v séru (&gt;50 % nad normál)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vzestup hladiny laktátu v séru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pseudomembranózní kolitida zjištěná koloskopicky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rozpětí tračníku prokázané zobrazovacím vyšetřením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+ věk ≥ 65 let, závažné komorbidity a/nebo závažná porucha imunity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EE404909-3039-4396-8000-0E6B62B2C6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8355013" cy="958850"/>
          </a:xfrm>
        </p:spPr>
        <p:txBody>
          <a:bodyPr/>
          <a:lstStyle/>
          <a:p>
            <a:r>
              <a:rPr lang="cs-CZ" altLang="cs-CZ" sz="2800" b="1">
                <a:cs typeface="Arial" panose="020B0604020202020204" pitchFamily="34" charset="0"/>
              </a:rPr>
              <a:t>ATLAS – klinický skórovací systém pro CDI</a:t>
            </a:r>
            <a:br>
              <a:rPr lang="cs-CZ" altLang="cs-CZ" sz="2800" b="1">
                <a:cs typeface="Arial" panose="020B0604020202020204" pitchFamily="34" charset="0"/>
              </a:rPr>
            </a:br>
            <a:r>
              <a:rPr lang="cs-CZ" altLang="cs-CZ" sz="2200">
                <a:cs typeface="Arial" panose="020B0604020202020204" pitchFamily="34" charset="0"/>
              </a:rPr>
              <a:t>Hodnotí 5 rizikových faktorů v okamžiku stanovení diagnózy CDI</a:t>
            </a:r>
            <a:endParaRPr lang="cs-CZ" altLang="cs-CZ" sz="2200" b="1">
              <a:cs typeface="Arial" panose="020B0604020202020204" pitchFamily="34" charset="0"/>
            </a:endParaRP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4F254F11-C24F-4EF7-800D-EFE174110A47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79388" y="2349500"/>
            <a:ext cx="4608512" cy="2374900"/>
          </a:xfrm>
        </p:spPr>
        <p:txBody>
          <a:bodyPr/>
          <a:lstStyle/>
          <a:p>
            <a:pPr marL="319088" indent="-319088" eaLnBrk="1" hangingPunct="1"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cs-CZ" altLang="cs-CZ" sz="2000">
                <a:cs typeface="Arial" panose="020B0604020202020204" pitchFamily="34" charset="0"/>
              </a:rPr>
              <a:t> = </a:t>
            </a:r>
            <a:r>
              <a:rPr lang="cs-CZ" altLang="cs-CZ" sz="200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cs-CZ" altLang="cs-CZ" sz="2000">
                <a:cs typeface="Arial" panose="020B0604020202020204" pitchFamily="34" charset="0"/>
              </a:rPr>
              <a:t>ge (věk)</a:t>
            </a:r>
          </a:p>
          <a:p>
            <a:pPr marL="319088" indent="-319088" eaLnBrk="1" hangingPunct="1"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cs-CZ" altLang="cs-CZ" sz="2000">
                <a:cs typeface="Arial" panose="020B0604020202020204" pitchFamily="34" charset="0"/>
              </a:rPr>
              <a:t> = </a:t>
            </a:r>
            <a:r>
              <a:rPr lang="cs-CZ" altLang="cs-CZ" sz="200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cs-CZ" altLang="cs-CZ" sz="2000">
                <a:cs typeface="Arial" panose="020B0604020202020204" pitchFamily="34" charset="0"/>
              </a:rPr>
              <a:t>reatment with systemic antibiotics</a:t>
            </a:r>
          </a:p>
          <a:p>
            <a:pPr marL="319088" indent="-319088" eaLnBrk="1" hangingPunct="1"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cs-CZ" altLang="cs-CZ" sz="2000">
                <a:cs typeface="Arial" panose="020B0604020202020204" pitchFamily="34" charset="0"/>
              </a:rPr>
              <a:t> = </a:t>
            </a:r>
            <a:r>
              <a:rPr lang="cs-CZ" altLang="cs-CZ" sz="200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cs-CZ" altLang="cs-CZ" sz="2000">
                <a:cs typeface="Arial" panose="020B0604020202020204" pitchFamily="34" charset="0"/>
              </a:rPr>
              <a:t>eukocyte count</a:t>
            </a:r>
          </a:p>
          <a:p>
            <a:pPr marL="319088" indent="-319088" eaLnBrk="1" hangingPunct="1"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cs-CZ" altLang="cs-CZ" sz="2000">
                <a:cs typeface="Arial" panose="020B0604020202020204" pitchFamily="34" charset="0"/>
              </a:rPr>
              <a:t> = </a:t>
            </a:r>
            <a:r>
              <a:rPr lang="cs-CZ" altLang="cs-CZ" sz="200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cs-CZ" altLang="cs-CZ" sz="2000">
                <a:cs typeface="Arial" panose="020B0604020202020204" pitchFamily="34" charset="0"/>
              </a:rPr>
              <a:t>lbumin</a:t>
            </a:r>
          </a:p>
          <a:p>
            <a:pPr marL="319088" indent="-319088" eaLnBrk="1" hangingPunct="1"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cs-CZ" altLang="cs-CZ" sz="2000">
                <a:cs typeface="Arial" panose="020B0604020202020204" pitchFamily="34" charset="0"/>
              </a:rPr>
              <a:t> = </a:t>
            </a:r>
            <a:r>
              <a:rPr lang="cs-CZ" altLang="cs-CZ" sz="200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cs-CZ" altLang="cs-CZ" sz="2000">
                <a:cs typeface="Arial" panose="020B0604020202020204" pitchFamily="34" charset="0"/>
              </a:rPr>
              <a:t>erum creatinine </a:t>
            </a:r>
          </a:p>
          <a:p>
            <a:pPr marL="319088" indent="-319088" eaLnBrk="1" hangingPunct="1">
              <a:buFontTx/>
              <a:buNone/>
            </a:pPr>
            <a:endParaRPr lang="cs-CZ" altLang="cs-CZ" sz="2000">
              <a:cs typeface="Arial" panose="020B0604020202020204" pitchFamily="34" charset="0"/>
            </a:endParaRPr>
          </a:p>
          <a:p>
            <a:pPr marL="319088" indent="-319088" eaLnBrk="1" hangingPunct="1">
              <a:buFontTx/>
              <a:buNone/>
            </a:pPr>
            <a:endParaRPr lang="cs-CZ" altLang="cs-CZ" sz="2700"/>
          </a:p>
        </p:txBody>
      </p:sp>
      <p:graphicFrame>
        <p:nvGraphicFramePr>
          <p:cNvPr id="132100" name="Group 4">
            <a:extLst>
              <a:ext uri="{FF2B5EF4-FFF2-40B4-BE49-F238E27FC236}">
                <a16:creationId xmlns:a16="http://schemas.microsoft.com/office/drawing/2014/main" id="{B7BA4A23-25C8-46C2-B85C-71B2670EC0F3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572000" y="1916113"/>
          <a:ext cx="4335463" cy="3168652"/>
        </p:xfrm>
        <a:graphic>
          <a:graphicData uri="http://schemas.openxmlformats.org/drawingml/2006/table">
            <a:tbl>
              <a:tblPr/>
              <a:tblGrid>
                <a:gridCol w="1328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Parametr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bodů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bod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Věk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60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60-79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≥80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ATB v průběhu CDI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Leukocytóza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16.000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16.000 – 25.000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25.000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Albumin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&gt;35 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26-35 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≤ 25 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Sérový kreatinin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≤ 120 </a:t>
                      </a:r>
                      <a:r>
                        <a:rPr kumimoji="0" lang="el-GR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mol/l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121-179 </a:t>
                      </a:r>
                      <a:r>
                        <a:rPr kumimoji="0" lang="el-GR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mol/l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 180 </a:t>
                      </a:r>
                      <a:r>
                        <a:rPr kumimoji="0" lang="lt-LT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ų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mol/l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21" name="Obdélník 7">
            <a:extLst>
              <a:ext uri="{FF2B5EF4-FFF2-40B4-BE49-F238E27FC236}">
                <a16:creationId xmlns:a16="http://schemas.microsoft.com/office/drawing/2014/main" id="{0322A603-F07A-4C79-875E-67399D860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834063"/>
            <a:ext cx="253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Chopra et al, IDSA, 2010</a:t>
            </a:r>
          </a:p>
        </p:txBody>
      </p:sp>
      <p:sp>
        <p:nvSpPr>
          <p:cNvPr id="46122" name="TextovéPole 8">
            <a:extLst>
              <a:ext uri="{FF2B5EF4-FFF2-40B4-BE49-F238E27FC236}">
                <a16:creationId xmlns:a16="http://schemas.microsoft.com/office/drawing/2014/main" id="{9C9AC6AF-23EB-4413-BD72-2A0999E3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16113"/>
            <a:ext cx="354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cs typeface="Arial" panose="020B0604020202020204" pitchFamily="34" charset="0"/>
              </a:rPr>
              <a:t>Hodnocení klinického stavu</a:t>
            </a:r>
          </a:p>
        </p:txBody>
      </p:sp>
      <p:sp>
        <p:nvSpPr>
          <p:cNvPr id="46123" name="TextovéPole 9">
            <a:extLst>
              <a:ext uri="{FF2B5EF4-FFF2-40B4-BE49-F238E27FC236}">
                <a16:creationId xmlns:a16="http://schemas.microsoft.com/office/drawing/2014/main" id="{EEE86D71-6A09-49A9-861C-805B0E6DD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cs-CZ" altLang="cs-CZ" sz="2000">
                <a:cs typeface="Arial" panose="020B0604020202020204" pitchFamily="34" charset="0"/>
              </a:rPr>
              <a:t>Vytvořený pro studii s fidaxomicinem ke zhodnocení účinnosti léčby 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cs-CZ" altLang="cs-CZ" sz="2000">
                <a:cs typeface="Arial" panose="020B0604020202020204" pitchFamily="34" charset="0"/>
              </a:rPr>
              <a:t>(967 pacientů)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cs-CZ" altLang="cs-CZ" sz="200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9B0355EC-F998-4CB8-BB85-6EB79E0811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>
                <a:cs typeface="Arial" panose="020B0604020202020204" pitchFamily="34" charset="0"/>
              </a:rPr>
              <a:t>Hodnota ATLAS jako prediktor úmrtí</a:t>
            </a:r>
          </a:p>
        </p:txBody>
      </p:sp>
      <p:sp>
        <p:nvSpPr>
          <p:cNvPr id="63491" name="Zástupný symbol pro obsah 2">
            <a:extLst>
              <a:ext uri="{FF2B5EF4-FFF2-40B4-BE49-F238E27FC236}">
                <a16:creationId xmlns:a16="http://schemas.microsoft.com/office/drawing/2014/main" id="{52437A44-BFBC-4266-96F6-ACBB2077611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84175" y="1073150"/>
            <a:ext cx="8442325" cy="578485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altLang="cs-CZ" sz="2200" dirty="0">
                <a:cs typeface="Arial" charset="0"/>
              </a:rPr>
              <a:t>               jednoduchý klinický systém k určení závažnosti CDI</a:t>
            </a:r>
          </a:p>
          <a:p>
            <a:pPr marL="319088" indent="-319088" eaLnBrk="1" hangingPunct="1">
              <a:defRPr/>
            </a:pPr>
            <a:endParaRPr lang="cs-CZ" altLang="cs-CZ" dirty="0"/>
          </a:p>
          <a:p>
            <a:pPr marL="319088" indent="-319088" eaLnBrk="1" hangingPunct="1">
              <a:defRPr/>
            </a:pPr>
            <a:endParaRPr lang="cs-CZ" altLang="cs-CZ" dirty="0"/>
          </a:p>
          <a:p>
            <a:pPr marL="319088" indent="-319088" eaLnBrk="1" hangingPunct="1">
              <a:defRPr/>
            </a:pPr>
            <a:endParaRPr lang="cs-CZ" altLang="cs-CZ" dirty="0"/>
          </a:p>
          <a:p>
            <a:pPr marL="319088" indent="-319088" eaLnBrk="1" hangingPunct="1">
              <a:defRPr/>
            </a:pPr>
            <a:endParaRPr lang="cs-CZ" altLang="cs-CZ" dirty="0"/>
          </a:p>
          <a:p>
            <a:pPr marL="319088" indent="-319088" eaLnBrk="1" hangingPunct="1">
              <a:defRPr/>
            </a:pPr>
            <a:endParaRPr lang="cs-CZ" altLang="cs-CZ" dirty="0"/>
          </a:p>
          <a:p>
            <a:pPr marL="319088" indent="-319088" eaLnBrk="1" hangingPunct="1">
              <a:defRPr/>
            </a:pPr>
            <a:endParaRPr lang="cs-CZ" altLang="cs-CZ" dirty="0"/>
          </a:p>
          <a:p>
            <a:pPr marL="319088" indent="-319088" eaLnBrk="1" hangingPunct="1">
              <a:defRPr/>
            </a:pPr>
            <a:endParaRPr lang="cs-CZ" altLang="cs-CZ" dirty="0"/>
          </a:p>
          <a:p>
            <a:pPr marL="0" indent="0" eaLnBrk="1" hangingPunct="1">
              <a:buFontTx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                      medián bodů u zemřelých pacientů = 6, u přeživších  &lt;5</a:t>
            </a: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C19BE25F-E239-401B-9F57-B20294EFE2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774D6341-4F1C-476E-9EF2-2425572521DA}" type="slidenum">
              <a:rPr lang="cs-CZ" altLang="cs-CZ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 b="1">
              <a:solidFill>
                <a:srgbClr val="FFFFFF"/>
              </a:solidFill>
            </a:endParaRPr>
          </a:p>
        </p:txBody>
      </p:sp>
      <p:pic>
        <p:nvPicPr>
          <p:cNvPr id="47109" name="Picture 2" descr="C:\Users\sylvia\Pictures\Paper_4263_abstract_2900_0.gif">
            <a:extLst>
              <a:ext uri="{FF2B5EF4-FFF2-40B4-BE49-F238E27FC236}">
                <a16:creationId xmlns:a16="http://schemas.microsoft.com/office/drawing/2014/main" id="{8DA8C2ED-DD3D-44B7-9904-F3D2E941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2675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0E44AD4D-9751-4087-9769-F58B002642B9}"/>
              </a:ext>
            </a:extLst>
          </p:cNvPr>
          <p:cNvSpPr/>
          <p:nvPr/>
        </p:nvSpPr>
        <p:spPr>
          <a:xfrm>
            <a:off x="2195513" y="4221163"/>
            <a:ext cx="1152525" cy="36036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18084317-2484-4C23-A020-25796307A21D}"/>
              </a:ext>
            </a:extLst>
          </p:cNvPr>
          <p:cNvSpPr/>
          <p:nvPr/>
        </p:nvSpPr>
        <p:spPr>
          <a:xfrm>
            <a:off x="3635375" y="4005263"/>
            <a:ext cx="2089150" cy="36036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135B9C9-6074-4653-BF21-E277993BC89D}"/>
              </a:ext>
            </a:extLst>
          </p:cNvPr>
          <p:cNvSpPr/>
          <p:nvPr/>
        </p:nvSpPr>
        <p:spPr>
          <a:xfrm>
            <a:off x="5867400" y="3933825"/>
            <a:ext cx="1419225" cy="35877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1369FBBD-4E70-4128-BFA3-0E92BFA60B15}"/>
              </a:ext>
            </a:extLst>
          </p:cNvPr>
          <p:cNvSpPr/>
          <p:nvPr/>
        </p:nvSpPr>
        <p:spPr>
          <a:xfrm>
            <a:off x="7235825" y="2636838"/>
            <a:ext cx="842963" cy="36036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7114" name="TextovéPole 13">
            <a:extLst>
              <a:ext uri="{FF2B5EF4-FFF2-40B4-BE49-F238E27FC236}">
                <a16:creationId xmlns:a16="http://schemas.microsoft.com/office/drawing/2014/main" id="{CE61755E-2491-47E8-B51F-B8857213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860800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</a:rPr>
              <a:t>Lehká CDI</a:t>
            </a:r>
          </a:p>
        </p:txBody>
      </p:sp>
      <p:sp>
        <p:nvSpPr>
          <p:cNvPr id="47115" name="TextovéPole 14">
            <a:extLst>
              <a:ext uri="{FF2B5EF4-FFF2-40B4-BE49-F238E27FC236}">
                <a16:creationId xmlns:a16="http://schemas.microsoft.com/office/drawing/2014/main" id="{D3168059-1E41-491F-BB63-67945E8CD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1497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7116" name="TextovéPole 15">
            <a:extLst>
              <a:ext uri="{FF2B5EF4-FFF2-40B4-BE49-F238E27FC236}">
                <a16:creationId xmlns:a16="http://schemas.microsoft.com/office/drawing/2014/main" id="{33C2812B-F221-48F6-A7C1-9CC5B9C6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40052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7117" name="TextovéPole 16">
            <a:extLst>
              <a:ext uri="{FF2B5EF4-FFF2-40B4-BE49-F238E27FC236}">
                <a16:creationId xmlns:a16="http://schemas.microsoft.com/office/drawing/2014/main" id="{82A5C788-3691-4F3A-8054-67FB79A9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26368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7118" name="TextovéPole 17">
            <a:extLst>
              <a:ext uri="{FF2B5EF4-FFF2-40B4-BE49-F238E27FC236}">
                <a16:creationId xmlns:a16="http://schemas.microsoft.com/office/drawing/2014/main" id="{AE5C8B0D-35F9-4CE5-8A19-9C87E54BD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573463"/>
            <a:ext cx="170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</a:rPr>
              <a:t>Středně těžká CDI</a:t>
            </a:r>
          </a:p>
        </p:txBody>
      </p:sp>
      <p:sp>
        <p:nvSpPr>
          <p:cNvPr id="47119" name="TextovéPole 18">
            <a:extLst>
              <a:ext uri="{FF2B5EF4-FFF2-40B4-BE49-F238E27FC236}">
                <a16:creationId xmlns:a16="http://schemas.microsoft.com/office/drawing/2014/main" id="{12573161-3A5C-451A-A0AA-16E8817FE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500438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</a:rPr>
              <a:t>Těžká CDI</a:t>
            </a:r>
          </a:p>
        </p:txBody>
      </p:sp>
      <p:sp>
        <p:nvSpPr>
          <p:cNvPr id="47120" name="TextovéPole 19">
            <a:extLst>
              <a:ext uri="{FF2B5EF4-FFF2-40B4-BE49-F238E27FC236}">
                <a16:creationId xmlns:a16="http://schemas.microsoft.com/office/drawing/2014/main" id="{C62A42EA-F338-4F45-932A-69FC43D8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133600"/>
            <a:ext cx="1246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</a:rPr>
              <a:t>Fulminantní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</a:rPr>
              <a:t>       CDI</a:t>
            </a:r>
          </a:p>
        </p:txBody>
      </p:sp>
      <p:sp>
        <p:nvSpPr>
          <p:cNvPr id="47121" name="TextovéPole 21">
            <a:extLst>
              <a:ext uri="{FF2B5EF4-FFF2-40B4-BE49-F238E27FC236}">
                <a16:creationId xmlns:a16="http://schemas.microsoft.com/office/drawing/2014/main" id="{76B32AF2-E98F-4721-8048-B554B4E33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75" y="6381750"/>
            <a:ext cx="2244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Chopra et al, IDSA, 2010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6DDE395-9E78-4CA2-8A11-0178B3F96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 Rekurence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53AEB4C-1A06-4402-9367-B51CC3AF0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631237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cs-CZ" altLang="cs-CZ" sz="2000" dirty="0">
                <a:solidFill>
                  <a:schemeClr val="hlink"/>
                </a:solidFill>
                <a:latin typeface="+mj-lt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- Relaps</a:t>
            </a:r>
            <a:r>
              <a:rPr lang="cs-CZ" altLang="cs-CZ" sz="2000" dirty="0">
                <a:latin typeface="+mj-lt"/>
              </a:rPr>
              <a:t> (mikroby či </a:t>
            </a:r>
            <a:r>
              <a:rPr lang="cs-CZ" altLang="cs-CZ" sz="2000" dirty="0" err="1">
                <a:latin typeface="+mj-lt"/>
              </a:rPr>
              <a:t>spóry</a:t>
            </a:r>
            <a:r>
              <a:rPr lang="cs-CZ" altLang="cs-CZ" sz="2000" dirty="0">
                <a:latin typeface="+mj-lt"/>
              </a:rPr>
              <a:t> zůstaly v GIT)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>
                <a:solidFill>
                  <a:srgbClr val="FFAB2F"/>
                </a:solidFill>
                <a:latin typeface="+mj-lt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- Recidiva</a:t>
            </a:r>
            <a:r>
              <a:rPr lang="cs-CZ" altLang="cs-CZ" sz="2000" dirty="0">
                <a:latin typeface="+mj-lt"/>
              </a:rPr>
              <a:t> (nová infekce z vnějšího prostředí)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2000" dirty="0">
                <a:latin typeface="+mj-lt"/>
              </a:rPr>
              <a:t>Vysoká vnímavost k </a:t>
            </a:r>
            <a:r>
              <a:rPr lang="cs-CZ" altLang="cs-CZ" sz="2000" dirty="0" err="1">
                <a:latin typeface="+mj-lt"/>
              </a:rPr>
              <a:t>rekurenci</a:t>
            </a:r>
            <a:r>
              <a:rPr lang="cs-CZ" altLang="cs-CZ" sz="2000" dirty="0">
                <a:latin typeface="+mj-lt"/>
              </a:rPr>
              <a:t> trvá, dokud se neobnoví mikroflóra v GIT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>
                <a:latin typeface="+mj-lt"/>
              </a:rPr>
              <a:t>                  Obvykle do 2-3 měsíců po předchozí atace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cs-CZ" altLang="cs-CZ" sz="2000" dirty="0">
              <a:latin typeface="+mj-lt"/>
            </a:endParaRPr>
          </a:p>
          <a:p>
            <a:pPr marL="0" indent="0"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solidFill>
                  <a:srgbClr val="FFAB2F"/>
                </a:solidFill>
                <a:latin typeface="+mj-lt"/>
              </a:rPr>
              <a:t>  </a:t>
            </a:r>
            <a:r>
              <a:rPr lang="cs-CZ" altLang="cs-CZ" sz="2000" dirty="0">
                <a:latin typeface="+mj-lt"/>
              </a:rPr>
              <a:t>Pravděpodobnost po</a:t>
            </a:r>
            <a:r>
              <a:rPr lang="cs-CZ" altLang="cs-CZ" sz="2000" dirty="0">
                <a:solidFill>
                  <a:schemeClr val="hlink"/>
                </a:solidFill>
                <a:latin typeface="+mj-lt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primární atace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  <a:cs typeface="Arial" charset="0"/>
              </a:rPr>
              <a:t>  20-35%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>
                <a:latin typeface="+mj-lt"/>
              </a:rPr>
              <a:t>  Pravděpodobnost po</a:t>
            </a:r>
            <a:r>
              <a:rPr lang="cs-CZ" altLang="cs-CZ" sz="2000" dirty="0">
                <a:solidFill>
                  <a:schemeClr val="hlink"/>
                </a:solidFill>
                <a:latin typeface="+mj-lt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1. </a:t>
            </a:r>
            <a:r>
              <a:rPr lang="cs-CZ" altLang="cs-CZ" sz="2000" dirty="0" err="1">
                <a:solidFill>
                  <a:srgbClr val="FF0000"/>
                </a:solidFill>
                <a:latin typeface="+mj-lt"/>
              </a:rPr>
              <a:t>rekurenci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  45-65 %</a:t>
            </a:r>
          </a:p>
          <a:p>
            <a:pPr>
              <a:buFontTx/>
              <a:buNone/>
              <a:defRPr/>
            </a:pP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                                                 </a:t>
            </a:r>
            <a:r>
              <a:rPr lang="cs-CZ" altLang="cs-CZ" sz="1600" i="1" dirty="0" err="1">
                <a:latin typeface="+mj-lt"/>
                <a:cs typeface="Arial" charset="0"/>
              </a:rPr>
              <a:t>McFarland</a:t>
            </a:r>
            <a:r>
              <a:rPr lang="cs-CZ" altLang="cs-CZ" sz="1600" i="1" dirty="0">
                <a:latin typeface="+mj-lt"/>
                <a:cs typeface="Arial" charset="0"/>
              </a:rPr>
              <a:t>  LV, </a:t>
            </a:r>
            <a:r>
              <a:rPr lang="cs-CZ" altLang="cs-CZ" sz="1600" i="1" dirty="0" err="1">
                <a:latin typeface="+mj-lt"/>
                <a:cs typeface="Arial" charset="0"/>
              </a:rPr>
              <a:t>Am</a:t>
            </a:r>
            <a:r>
              <a:rPr lang="cs-CZ" altLang="cs-CZ" sz="1600" i="1" dirty="0">
                <a:latin typeface="+mj-lt"/>
                <a:cs typeface="Arial" charset="0"/>
              </a:rPr>
              <a:t> J </a:t>
            </a:r>
            <a:r>
              <a:rPr lang="cs-CZ" altLang="cs-CZ" sz="1600" i="1" dirty="0" err="1">
                <a:latin typeface="+mj-lt"/>
                <a:cs typeface="Arial" charset="0"/>
              </a:rPr>
              <a:t>Gastroenterol</a:t>
            </a:r>
            <a:r>
              <a:rPr lang="sv-SE" altLang="cs-CZ" sz="1600" i="1" dirty="0">
                <a:latin typeface="+mj-lt"/>
                <a:cs typeface="Arial" charset="0"/>
              </a:rPr>
              <a:t> 2002;97:1769-75</a:t>
            </a:r>
            <a:endParaRPr lang="cs-CZ" altLang="cs-CZ" sz="1600" i="1" dirty="0">
              <a:latin typeface="+mj-lt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16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cs-CZ" alt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70F9A8D-62D0-4F54-8675-F6C92001B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/>
              <a:t>Diagnostika CDI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11234F8-48CC-4F63-A3B5-740199BD7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8" y="987425"/>
            <a:ext cx="9009062" cy="56816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Diagnostiku provádět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jen při klinickém podezření</a:t>
            </a:r>
            <a:r>
              <a:rPr lang="cs-CZ" altLang="cs-CZ" sz="2000" dirty="0">
                <a:latin typeface="+mj-lt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na CDI</a:t>
            </a:r>
            <a:r>
              <a:rPr lang="cs-CZ" altLang="cs-CZ" sz="2000" dirty="0">
                <a:latin typeface="+mj-lt"/>
              </a:rPr>
              <a:t>, ne u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bezpříznakových osob!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>
                <a:latin typeface="+mj-lt"/>
                <a:cs typeface="Arial" charset="0"/>
              </a:rPr>
              <a:t>       -  akutní enterokolitida s anamnézou předchozí ATB léčby 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>
                <a:latin typeface="+mj-lt"/>
                <a:cs typeface="Arial" charset="0"/>
              </a:rPr>
              <a:t>       -  rozvoj průjmového onemocnění v průběhu hospitalizace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>
                <a:latin typeface="+mj-lt"/>
                <a:cs typeface="Arial" charset="0"/>
              </a:rPr>
              <a:t>       -  klinické projevy slučitelné s CDI u hospitalizovaných pacientů                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>
                <a:latin typeface="+mj-lt"/>
                <a:cs typeface="Arial" charset="0"/>
              </a:rPr>
              <a:t>         (meteorizmus, </a:t>
            </a:r>
            <a:r>
              <a:rPr lang="cs-CZ" altLang="cs-CZ" sz="2000" dirty="0" err="1">
                <a:latin typeface="+mj-lt"/>
                <a:cs typeface="Arial" charset="0"/>
              </a:rPr>
              <a:t>subileózní</a:t>
            </a:r>
            <a:r>
              <a:rPr lang="cs-CZ" altLang="cs-CZ" sz="2000" dirty="0">
                <a:latin typeface="+mj-lt"/>
                <a:cs typeface="Arial" charset="0"/>
              </a:rPr>
              <a:t> stav, leukocytóza…)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>
                <a:latin typeface="+mj-lt"/>
                <a:cs typeface="Arial" charset="0"/>
              </a:rPr>
              <a:t>Nevyšetřovat preventivně asymptomatické pacienty, netestovat  opakovaně vzorky od jednoho pacienta,  nevyšetřovat po ukončení léčby (jako test úspěšné léčby)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     </a:t>
            </a:r>
            <a:r>
              <a:rPr lang="cs-CZ" altLang="cs-CZ" sz="2000" u="sng" dirty="0">
                <a:latin typeface="+mj-lt"/>
              </a:rPr>
              <a:t>Laboratorní </a:t>
            </a:r>
            <a:r>
              <a:rPr lang="cs-CZ" altLang="cs-CZ" sz="2000" dirty="0">
                <a:latin typeface="+mj-lt"/>
              </a:rPr>
              <a:t>– mikrobiologická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pro diagnostiku střevních infekcí vyvolaných CD je zásadní  průkaz toxinů </a:t>
            </a:r>
            <a:r>
              <a:rPr lang="cs-CZ" altLang="cs-CZ" sz="2000" u="sng" dirty="0">
                <a:latin typeface="+mj-lt"/>
              </a:rPr>
              <a:t>Endoskopická</a:t>
            </a:r>
            <a:r>
              <a:rPr lang="cs-CZ" altLang="cs-CZ" sz="2000" dirty="0">
                <a:latin typeface="+mj-lt"/>
              </a:rPr>
              <a:t> – kolonoskopie, </a:t>
            </a:r>
            <a:r>
              <a:rPr lang="cs-CZ" altLang="cs-CZ" sz="2000" dirty="0" err="1">
                <a:latin typeface="+mj-lt"/>
              </a:rPr>
              <a:t>sigmoideoskopie</a:t>
            </a:r>
            <a:endParaRPr lang="cs-CZ" altLang="cs-CZ" sz="2000" dirty="0">
              <a:latin typeface="+mj-lt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  <a:cs typeface="Arial" charset="0"/>
              </a:rPr>
              <a:t>             nespecifická, pokud není plně rozvinutý obraz PMC</a:t>
            </a:r>
          </a:p>
          <a:p>
            <a:pPr marL="0" indent="0"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latin typeface="+mj-lt"/>
              </a:rPr>
              <a:t>     </a:t>
            </a:r>
            <a:r>
              <a:rPr lang="cs-CZ" altLang="cs-CZ" sz="2000" u="sng" dirty="0">
                <a:latin typeface="+mj-lt"/>
              </a:rPr>
              <a:t>Radiografická</a:t>
            </a:r>
            <a:r>
              <a:rPr lang="cs-CZ" altLang="cs-CZ" sz="2000" dirty="0">
                <a:latin typeface="+mj-lt"/>
              </a:rPr>
              <a:t> – nativní RTG břicha, CT, UZ</a:t>
            </a:r>
          </a:p>
          <a:p>
            <a:pPr marL="0" indent="0"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latin typeface="+mj-lt"/>
              </a:rPr>
              <a:t>            průkaz </a:t>
            </a:r>
            <a:r>
              <a:rPr lang="cs-CZ" altLang="cs-CZ" sz="2000" dirty="0">
                <a:latin typeface="+mj-lt"/>
                <a:cs typeface="Arial" charset="0"/>
              </a:rPr>
              <a:t>zánětlivého rozšíření střevní stěny, dilatace střevních kliček</a:t>
            </a:r>
          </a:p>
          <a:p>
            <a:pPr marL="0" indent="0"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latin typeface="+mj-lt"/>
                <a:cs typeface="Arial" charset="0"/>
              </a:rPr>
              <a:t>            a  ev. perforace střev</a:t>
            </a:r>
            <a:endParaRPr lang="cs-CZ" altLang="cs-CZ" sz="2000" dirty="0">
              <a:latin typeface="+mj-lt"/>
            </a:endParaRPr>
          </a:p>
        </p:txBody>
      </p:sp>
      <p:pic>
        <p:nvPicPr>
          <p:cNvPr id="50180" name="Zástupný symbol pro obsah 3">
            <a:extLst>
              <a:ext uri="{FF2B5EF4-FFF2-40B4-BE49-F238E27FC236}">
                <a16:creationId xmlns:a16="http://schemas.microsoft.com/office/drawing/2014/main" id="{4550AC9D-5728-40D3-8AB7-BF08BE450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404813"/>
            <a:ext cx="18129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850CF8E-DC4F-42CD-AD4C-07CF8EE4B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Odběr, transport, uchovávání vzorku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5E39C40-2481-459F-8A0D-025E38CB9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7993062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- odběr </a:t>
            </a:r>
            <a:r>
              <a:rPr lang="cs-CZ" altLang="cs-CZ" sz="2000">
                <a:solidFill>
                  <a:srgbClr val="FF0000"/>
                </a:solidFill>
              </a:rPr>
              <a:t>minimálně 2 ml stolice</a:t>
            </a:r>
            <a:r>
              <a:rPr lang="cs-CZ" altLang="cs-CZ" sz="2000"/>
              <a:t>  do kontejneru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rychlý transport </a:t>
            </a:r>
            <a:r>
              <a:rPr lang="cs-CZ" altLang="cs-CZ" sz="2000">
                <a:solidFill>
                  <a:srgbClr val="FF0000"/>
                </a:solidFill>
              </a:rPr>
              <a:t>do laboratoře, optimálně do 2 hodin</a:t>
            </a:r>
            <a:r>
              <a:rPr lang="cs-CZ" altLang="cs-CZ" sz="2000"/>
              <a:t> (labilita toxinů)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 sz="2000"/>
              <a:t>- pokud nelze, uchovat při </a:t>
            </a:r>
            <a:r>
              <a:rPr lang="cs-CZ" altLang="cs-CZ" sz="2000">
                <a:solidFill>
                  <a:srgbClr val="FF0000"/>
                </a:solidFill>
              </a:rPr>
              <a:t>chladničkové teplotě 5</a:t>
            </a:r>
            <a:r>
              <a:rPr lang="en-US" altLang="cs-CZ" sz="200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º</a:t>
            </a:r>
            <a:r>
              <a:rPr lang="cs-CZ" altLang="cs-CZ" sz="2000">
                <a:solidFill>
                  <a:srgbClr val="FF0000"/>
                </a:solidFill>
                <a:cs typeface="Times New Roman" panose="02020603050405020304" pitchFamily="18" charset="0"/>
              </a:rPr>
              <a:t>C  (max. 48 hod)</a:t>
            </a:r>
          </a:p>
          <a:p>
            <a:pPr eaLnBrk="1" hangingPunct="1"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000"/>
              <a:t>- pro </a:t>
            </a:r>
            <a:r>
              <a:rPr lang="cs-CZ" altLang="cs-CZ" sz="2000">
                <a:solidFill>
                  <a:srgbClr val="FF0000"/>
                </a:solidFill>
              </a:rPr>
              <a:t>dlouhodobé</a:t>
            </a:r>
            <a:r>
              <a:rPr lang="cs-CZ" altLang="cs-CZ" sz="2000"/>
              <a:t> zachování aktivity  toxinů nutné </a:t>
            </a:r>
            <a:r>
              <a:rPr lang="cs-CZ" altLang="cs-CZ" sz="2000">
                <a:solidFill>
                  <a:srgbClr val="FF0000"/>
                </a:solidFill>
              </a:rPr>
              <a:t>zmrazení na </a:t>
            </a:r>
            <a:r>
              <a:rPr lang="cs-CZ" altLang="cs-CZ" sz="2000">
                <a:solidFill>
                  <a:srgbClr val="FF0000"/>
                </a:solidFill>
                <a:cs typeface="Times New Roman" panose="02020603050405020304" pitchFamily="18" charset="0"/>
              </a:rPr>
              <a:t>-70</a:t>
            </a:r>
            <a:r>
              <a:rPr lang="en-US" altLang="cs-CZ" sz="200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º</a:t>
            </a:r>
            <a:r>
              <a:rPr lang="cs-CZ" altLang="cs-CZ" sz="200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cs-CZ" altLang="cs-CZ" sz="2000"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cs typeface="Times New Roman" panose="02020603050405020304" pitchFamily="18" charset="0"/>
              </a:rPr>
              <a:t>                                  </a:t>
            </a:r>
            <a:endParaRPr lang="en-US" altLang="cs-CZ" sz="2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4EEFBCF-10DD-421A-9CD1-EC4CC3C32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Laboratorní diagnostika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A943F95-AAE5-44EE-B683-383176711D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62138"/>
            <a:ext cx="5643562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dirty="0">
                <a:solidFill>
                  <a:srgbClr val="FF0000"/>
                </a:solidFill>
              </a:rPr>
              <a:t>Průkaz toxinů - vyšetřovat oba toxiny!</a:t>
            </a:r>
          </a:p>
          <a:p>
            <a:pPr marL="457200" lvl="1" indent="0">
              <a:lnSpc>
                <a:spcPct val="80000"/>
              </a:lnSpc>
              <a:buClr>
                <a:srgbClr val="FFAB2F"/>
              </a:buClr>
              <a:buFontTx/>
              <a:buNone/>
              <a:defRPr/>
            </a:pPr>
            <a:r>
              <a:rPr lang="cs-CZ" altLang="cs-CZ" sz="2000" dirty="0"/>
              <a:t>vysoce specifické, ale senzitivita 60-80%</a:t>
            </a:r>
          </a:p>
          <a:p>
            <a:pPr marL="457200" lvl="1" indent="0">
              <a:lnSpc>
                <a:spcPct val="80000"/>
              </a:lnSpc>
              <a:buClr>
                <a:srgbClr val="FFAB2F"/>
              </a:buClr>
              <a:buFontTx/>
              <a:buNone/>
              <a:defRPr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dirty="0">
                <a:solidFill>
                  <a:srgbClr val="FF0000"/>
                </a:solidFill>
              </a:rPr>
              <a:t>Průkaz GDH </a:t>
            </a:r>
            <a:r>
              <a:rPr lang="cs-CZ" altLang="cs-CZ" sz="2000" dirty="0"/>
              <a:t>glutamát dehydrogenáza (specifický antigen)</a:t>
            </a:r>
          </a:p>
          <a:p>
            <a:pPr marL="457200" lvl="1" indent="0">
              <a:lnSpc>
                <a:spcPct val="80000"/>
              </a:lnSpc>
              <a:buClr>
                <a:srgbClr val="FFAB2F"/>
              </a:buClr>
              <a:buFontTx/>
              <a:buNone/>
              <a:defRPr/>
            </a:pPr>
            <a:r>
              <a:rPr lang="cs-CZ" altLang="cs-CZ" sz="2000" dirty="0"/>
              <a:t>vysoká negativní prediktivní hodnota</a:t>
            </a:r>
          </a:p>
          <a:p>
            <a:pPr marL="457200" lvl="1" indent="0">
              <a:lnSpc>
                <a:spcPct val="80000"/>
              </a:lnSpc>
              <a:buClr>
                <a:srgbClr val="FFAB2F"/>
              </a:buClr>
              <a:buFontTx/>
              <a:buNone/>
              <a:defRPr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-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Kultivace</a:t>
            </a:r>
          </a:p>
          <a:p>
            <a:pPr marL="457200" lvl="1" indent="0">
              <a:lnSpc>
                <a:spcPct val="80000"/>
              </a:lnSpc>
              <a:buClr>
                <a:srgbClr val="FFAB2F"/>
              </a:buClr>
              <a:buFontTx/>
              <a:buNone/>
              <a:defRPr/>
            </a:pPr>
            <a:r>
              <a:rPr lang="cs-CZ" altLang="cs-CZ" sz="2000" dirty="0">
                <a:latin typeface="+mj-lt"/>
              </a:rPr>
              <a:t>2-3 dny, citlivost 99%</a:t>
            </a:r>
          </a:p>
          <a:p>
            <a:pPr marL="457200" lvl="1" indent="0">
              <a:lnSpc>
                <a:spcPct val="80000"/>
              </a:lnSpc>
              <a:buClr>
                <a:srgbClr val="FFAB2F"/>
              </a:buClr>
              <a:buFontTx/>
              <a:buNone/>
              <a:defRPr/>
            </a:pPr>
            <a:endParaRPr lang="cs-CZ" altLang="cs-CZ" sz="2000" dirty="0">
              <a:latin typeface="+mj-lt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dirty="0">
                <a:solidFill>
                  <a:srgbClr val="FF0000"/>
                </a:solidFill>
              </a:rPr>
              <a:t>PCR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/>
              <a:t>Amplifikační testy nukleových kyselin 16S RNA, geny toxinů </a:t>
            </a:r>
            <a:r>
              <a:rPr lang="cs-CZ" altLang="cs-CZ" sz="2000" dirty="0">
                <a:cs typeface="Arial" charset="0"/>
              </a:rPr>
              <a:t>(</a:t>
            </a:r>
            <a:r>
              <a:rPr lang="cs-CZ" altLang="cs-CZ" sz="2000" i="1" dirty="0" err="1">
                <a:cs typeface="Arial" charset="0"/>
              </a:rPr>
              <a:t>tcd</a:t>
            </a:r>
            <a:r>
              <a:rPr lang="cs-CZ" altLang="cs-CZ" sz="2000" dirty="0" err="1">
                <a:cs typeface="Arial" charset="0"/>
              </a:rPr>
              <a:t>B</a:t>
            </a:r>
            <a:r>
              <a:rPr lang="cs-CZ" altLang="cs-CZ" sz="2000" dirty="0">
                <a:cs typeface="Arial" charset="0"/>
              </a:rPr>
              <a:t>), GDH</a:t>
            </a:r>
            <a:r>
              <a:rPr lang="cs-CZ" altLang="cs-CZ" sz="2000" dirty="0"/>
              <a:t> geny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313093CE-8816-4942-ADD0-7683CB9B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205038"/>
            <a:ext cx="30305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000" baseline="30000">
              <a:latin typeface="Tahoma" panose="020B0604030504040204" pitchFamily="34" charset="0"/>
            </a:endParaRPr>
          </a:p>
        </p:txBody>
      </p:sp>
      <p:pic>
        <p:nvPicPr>
          <p:cNvPr id="52229" name="Picture 5" descr="C. DIFF QUIK CHEK COMPLETE">
            <a:extLst>
              <a:ext uri="{FF2B5EF4-FFF2-40B4-BE49-F238E27FC236}">
                <a16:creationId xmlns:a16="http://schemas.microsoft.com/office/drawing/2014/main" id="{6E80EE0C-9880-407D-AA40-E1D2D10A245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363" y="1506538"/>
            <a:ext cx="2913062" cy="221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0" name="Obdélník 1">
            <a:extLst>
              <a:ext uri="{FF2B5EF4-FFF2-40B4-BE49-F238E27FC236}">
                <a16:creationId xmlns:a16="http://schemas.microsoft.com/office/drawing/2014/main" id="{F6A5CB00-7519-41BA-B675-F20CD1051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1633538"/>
            <a:ext cx="460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Tahoma" panose="020B0604030504040204" pitchFamily="34" charset="0"/>
              </a:rPr>
              <a:t>TECHLAB® C. DIFF QUIK CHEK COMPLETE</a:t>
            </a:r>
          </a:p>
        </p:txBody>
      </p:sp>
      <p:sp>
        <p:nvSpPr>
          <p:cNvPr id="52231" name="Obdélník 2">
            <a:extLst>
              <a:ext uri="{FF2B5EF4-FFF2-40B4-BE49-F238E27FC236}">
                <a16:creationId xmlns:a16="http://schemas.microsoft.com/office/drawing/2014/main" id="{BBBFBA15-975C-4E2F-A4FE-F8C02375C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3725863"/>
            <a:ext cx="625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Tahoma" panose="020B0604030504040204" pitchFamily="34" charset="0"/>
              </a:rPr>
              <a:t>Rychlá membránová enzymová  imunoanalýza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95BBCBC-CAA8-4A31-8562-7E0BD253C0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14313"/>
            <a:ext cx="8548687" cy="911225"/>
          </a:xfrm>
        </p:spPr>
        <p:txBody>
          <a:bodyPr/>
          <a:lstStyle/>
          <a:p>
            <a:r>
              <a:rPr lang="cs-CZ" altLang="cs-CZ" sz="2800" b="1"/>
              <a:t>Laboratorní diagnostika - interpretace</a:t>
            </a:r>
          </a:p>
        </p:txBody>
      </p:sp>
      <p:graphicFrame>
        <p:nvGraphicFramePr>
          <p:cNvPr id="117798" name="Group 38">
            <a:extLst>
              <a:ext uri="{FF2B5EF4-FFF2-40B4-BE49-F238E27FC236}">
                <a16:creationId xmlns:a16="http://schemas.microsoft.com/office/drawing/2014/main" id="{25EE91B8-3757-4C42-BF8E-14C68F0538DB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468313" y="1268413"/>
          <a:ext cx="8486775" cy="5584827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2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Průkaz GDH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Průkaz toxinů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Interpretace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3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CDI potvrzeno.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Léčit, izolovat, hlásit!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CDI možné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Doplnit kultivaci či endoskopii. Izolovat a léčit dle klinického stavu či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upřesnujícího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výsledku z laboratoře.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Chyba metody.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Opakovat vyšetření.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Nejde o CDI.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47C05B1A-F5BD-4EE0-9B5A-1CC05E1AB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122363" y="188913"/>
            <a:ext cx="8229601" cy="1143000"/>
          </a:xfrm>
        </p:spPr>
        <p:txBody>
          <a:bodyPr/>
          <a:lstStyle/>
          <a:p>
            <a:r>
              <a:rPr lang="cs-CZ" altLang="cs-CZ" sz="2800" b="1"/>
              <a:t>Doporučené postupy CDI</a:t>
            </a:r>
            <a:endParaRPr lang="cs-CZ" altLang="cs-CZ" sz="28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A288E8-74BF-49D6-BE0F-4D7EDC43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546"/>
            <a:ext cx="4932040" cy="3068985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000" dirty="0"/>
              <a:t>2021- </a:t>
            </a:r>
            <a:r>
              <a:rPr lang="cs-CZ" sz="2000" dirty="0" err="1"/>
              <a:t>European</a:t>
            </a:r>
            <a:r>
              <a:rPr lang="cs-CZ" sz="2000" dirty="0"/>
              <a:t> Study Group on </a:t>
            </a:r>
            <a:r>
              <a:rPr lang="cs-CZ" sz="2000" i="1" dirty="0"/>
              <a:t>C. </a:t>
            </a:r>
            <a:r>
              <a:rPr lang="cs-CZ" sz="2000" i="1" dirty="0" err="1"/>
              <a:t>difficile</a:t>
            </a:r>
            <a:endParaRPr lang="cs-CZ" sz="2000" i="1" dirty="0"/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/>
              <a:t>      (11 evropských zemí vč. ČR)</a:t>
            </a:r>
          </a:p>
          <a:p>
            <a:pPr marL="0" indent="0">
              <a:spcBef>
                <a:spcPts val="300"/>
              </a:spcBef>
              <a:buNone/>
            </a:pPr>
            <a:endParaRPr lang="cs-CZ" sz="2000" dirty="0"/>
          </a:p>
          <a:p>
            <a:pPr marL="0" indent="0">
              <a:buFontTx/>
              <a:buNone/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C8821A-993D-4E71-ABD3-D1A987348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14065"/>
            <a:ext cx="4167365" cy="45830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B8F625-1818-4D8F-9EB4-1148345D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07267"/>
            <a:ext cx="3383573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6B44B20-CEDC-6838-945A-210874D2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24"/>
          <a:stretch/>
        </p:blipFill>
        <p:spPr>
          <a:xfrm>
            <a:off x="882744" y="987543"/>
            <a:ext cx="7565229" cy="3408436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4ECDF73D-4302-62EC-9AA9-E62B749BBC21}"/>
              </a:ext>
            </a:extLst>
          </p:cNvPr>
          <p:cNvSpPr/>
          <p:nvPr/>
        </p:nvSpPr>
        <p:spPr>
          <a:xfrm>
            <a:off x="2721254" y="923087"/>
            <a:ext cx="2249424" cy="354421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CB3A9A-29F8-2A0B-1566-4A8284CA1BFB}"/>
              </a:ext>
            </a:extLst>
          </p:cNvPr>
          <p:cNvSpPr txBox="1"/>
          <p:nvPr/>
        </p:nvSpPr>
        <p:spPr>
          <a:xfrm>
            <a:off x="1464303" y="4727602"/>
            <a:ext cx="4249240" cy="1051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50"/>
              </a:spcAft>
            </a:pPr>
            <a:r>
              <a:rPr lang="cs-CZ" dirty="0">
                <a:solidFill>
                  <a:srgbClr val="002060"/>
                </a:solidFill>
              </a:rPr>
              <a:t>FDX lékem první volby, VAN jako alternativa</a:t>
            </a:r>
          </a:p>
          <a:p>
            <a:pPr>
              <a:spcAft>
                <a:spcPts val="450"/>
              </a:spcAft>
            </a:pPr>
            <a:r>
              <a:rPr lang="cs-CZ" dirty="0">
                <a:solidFill>
                  <a:srgbClr val="002060"/>
                </a:solidFill>
              </a:rPr>
              <a:t>MET až když není jiná možnost</a:t>
            </a:r>
          </a:p>
          <a:p>
            <a:pPr>
              <a:spcAft>
                <a:spcPts val="450"/>
              </a:spcAft>
            </a:pPr>
            <a:r>
              <a:rPr lang="cs-CZ" dirty="0">
                <a:solidFill>
                  <a:srgbClr val="002060"/>
                </a:solidFill>
              </a:rPr>
              <a:t>Doba léčby vždy 10 dnů.</a:t>
            </a:r>
          </a:p>
        </p:txBody>
      </p:sp>
    </p:spTree>
    <p:extLst>
      <p:ext uri="{BB962C8B-B14F-4D97-AF65-F5344CB8AC3E}">
        <p14:creationId xmlns:p14="http://schemas.microsoft.com/office/powerpoint/2010/main" val="408725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6842125" cy="762000"/>
          </a:xfrm>
        </p:spPr>
        <p:txBody>
          <a:bodyPr>
            <a:normAutofit/>
          </a:bodyPr>
          <a:lstStyle/>
          <a:p>
            <a:r>
              <a:rPr lang="cs-CZ" altLang="cs-CZ" sz="2800" b="1" dirty="0">
                <a:solidFill>
                  <a:srgbClr val="002060"/>
                </a:solidFill>
              </a:rPr>
              <a:t>Rozdělení antibiotik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69325" cy="51117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2400"/>
              </a:spcBef>
              <a:buFont typeface="Wingdings" pitchFamily="2" charset="2"/>
              <a:buNone/>
            </a:pPr>
            <a:r>
              <a:rPr lang="cs-CZ" altLang="cs-CZ" sz="2800" dirty="0"/>
              <a:t>	A) ATB inhibující syntézu buněčné stěny 					(inhibice tvorby peptidoglykanu)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cs-CZ" altLang="cs-CZ" sz="2800" dirty="0">
                <a:solidFill>
                  <a:srgbClr val="000000"/>
                </a:solidFill>
              </a:rPr>
              <a:t>	B) </a:t>
            </a:r>
            <a:r>
              <a:rPr lang="cs-CZ" altLang="cs-CZ" sz="2800" dirty="0"/>
              <a:t>ATB poškozující buněčnou membránu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cs-CZ" altLang="cs-CZ" sz="2800" dirty="0"/>
              <a:t>	C) ATB inhibující metabolismus DNA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800" dirty="0">
                <a:solidFill>
                  <a:srgbClr val="FF0000"/>
                </a:solidFill>
              </a:rPr>
              <a:t>                          </a:t>
            </a:r>
            <a:r>
              <a:rPr lang="cs-CZ" altLang="cs-CZ" sz="2800" dirty="0"/>
              <a:t>-  </a:t>
            </a:r>
            <a:r>
              <a:rPr lang="cs-CZ" altLang="cs-CZ" sz="2800" dirty="0" err="1"/>
              <a:t>fluorochinolony</a:t>
            </a:r>
            <a:endParaRPr lang="cs-CZ" altLang="cs-CZ" sz="2800" dirty="0"/>
          </a:p>
          <a:p>
            <a:pPr>
              <a:lnSpc>
                <a:spcPct val="80000"/>
              </a:lnSpc>
              <a:buNone/>
            </a:pPr>
            <a:r>
              <a:rPr lang="cs-CZ" altLang="cs-CZ" sz="2800" dirty="0"/>
              <a:t>                           - </a:t>
            </a:r>
            <a:r>
              <a:rPr lang="cs-CZ" altLang="cs-CZ" sz="2800" dirty="0" err="1"/>
              <a:t>rifampicin</a:t>
            </a:r>
            <a:endParaRPr lang="cs-CZ" altLang="cs-CZ" sz="2800" dirty="0"/>
          </a:p>
          <a:p>
            <a:pPr>
              <a:lnSpc>
                <a:spcPct val="80000"/>
              </a:lnSpc>
              <a:buNone/>
            </a:pPr>
            <a:r>
              <a:rPr lang="cs-CZ" altLang="cs-CZ" sz="2800" dirty="0">
                <a:solidFill>
                  <a:srgbClr val="FF0000"/>
                </a:solidFill>
              </a:rPr>
              <a:t>                          -  </a:t>
            </a:r>
            <a:r>
              <a:rPr lang="cs-CZ" altLang="cs-CZ" sz="2800" dirty="0" err="1">
                <a:solidFill>
                  <a:srgbClr val="FF0000"/>
                </a:solidFill>
              </a:rPr>
              <a:t>fidaxomicin</a:t>
            </a:r>
            <a:r>
              <a:rPr lang="cs-CZ" altLang="cs-CZ" sz="2800" dirty="0"/>
              <a:t>                    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cs-CZ" altLang="cs-CZ" sz="2800" dirty="0">
                <a:solidFill>
                  <a:srgbClr val="C00000"/>
                </a:solidFill>
              </a:rPr>
              <a:t> 	</a:t>
            </a:r>
            <a:r>
              <a:rPr lang="cs-CZ" altLang="cs-CZ" sz="2800" dirty="0"/>
              <a:t>D)</a:t>
            </a:r>
            <a:r>
              <a:rPr lang="cs-CZ" altLang="cs-CZ" sz="2800" dirty="0">
                <a:solidFill>
                  <a:srgbClr val="C00000"/>
                </a:solidFill>
              </a:rPr>
              <a:t> </a:t>
            </a:r>
            <a:r>
              <a:rPr lang="cs-CZ" altLang="cs-CZ" sz="2800" dirty="0"/>
              <a:t>ATB působící na úrovni ribozomů</a:t>
            </a:r>
            <a:r>
              <a:rPr lang="cs-CZ" altLang="cs-CZ" sz="2800" dirty="0">
                <a:solidFill>
                  <a:srgbClr val="C00000"/>
                </a:solidFill>
              </a:rPr>
              <a:t>			</a:t>
            </a:r>
          </a:p>
          <a:p>
            <a:pPr lvl="0">
              <a:lnSpc>
                <a:spcPct val="90000"/>
              </a:lnSpc>
              <a:spcBef>
                <a:spcPts val="2400"/>
              </a:spcBef>
              <a:buNone/>
            </a:pPr>
            <a:r>
              <a:rPr lang="cs-CZ" altLang="cs-CZ" sz="2800" dirty="0"/>
              <a:t>	E) </a:t>
            </a:r>
            <a:r>
              <a:rPr lang="cs-CZ" altLang="cs-CZ" sz="2800" dirty="0">
                <a:solidFill>
                  <a:srgbClr val="000000"/>
                </a:solidFill>
              </a:rPr>
              <a:t>ATB inhibující různé metabolické dráhy</a:t>
            </a:r>
          </a:p>
          <a:p>
            <a:pPr>
              <a:lnSpc>
                <a:spcPct val="90000"/>
              </a:lnSpc>
              <a:spcBef>
                <a:spcPts val="2400"/>
              </a:spcBef>
              <a:buNone/>
            </a:pPr>
            <a:r>
              <a:rPr lang="cs-CZ" altLang="cs-CZ" sz="2800" dirty="0">
                <a:solidFill>
                  <a:srgbClr val="FF0000"/>
                </a:solidFill>
              </a:rPr>
              <a:t>                              - </a:t>
            </a:r>
            <a:r>
              <a:rPr lang="cs-CZ" altLang="cs-CZ" sz="2800" dirty="0" err="1">
                <a:solidFill>
                  <a:srgbClr val="FF0000"/>
                </a:solidFill>
              </a:rPr>
              <a:t>nitroimidazoly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ts val="2400"/>
              </a:spcBef>
              <a:buNone/>
            </a:pPr>
            <a:endParaRPr lang="cs-CZ" alt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cs-CZ" altLang="cs-CZ" sz="2800" dirty="0">
                <a:solidFill>
                  <a:srgbClr val="C00000"/>
                </a:solidFill>
              </a:rPr>
              <a:t>	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4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6B44B20-CEDC-6838-945A-210874D2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24"/>
          <a:stretch/>
        </p:blipFill>
        <p:spPr>
          <a:xfrm>
            <a:off x="882744" y="987543"/>
            <a:ext cx="7565229" cy="3408436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4ECDF73D-4302-62EC-9AA9-E62B749BBC21}"/>
              </a:ext>
            </a:extLst>
          </p:cNvPr>
          <p:cNvSpPr/>
          <p:nvPr/>
        </p:nvSpPr>
        <p:spPr>
          <a:xfrm>
            <a:off x="4625035" y="857251"/>
            <a:ext cx="2249424" cy="354421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CB3A9A-29F8-2A0B-1566-4A8284CA1BFB}"/>
              </a:ext>
            </a:extLst>
          </p:cNvPr>
          <p:cNvSpPr txBox="1"/>
          <p:nvPr/>
        </p:nvSpPr>
        <p:spPr>
          <a:xfrm>
            <a:off x="734612" y="4689196"/>
            <a:ext cx="7637635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cs-CZ" b="1" dirty="0">
                <a:solidFill>
                  <a:srgbClr val="002060"/>
                </a:solidFill>
              </a:rPr>
              <a:t>Profylaxe </a:t>
            </a:r>
            <a:r>
              <a:rPr lang="cs-CZ" b="1" dirty="0" err="1">
                <a:solidFill>
                  <a:srgbClr val="002060"/>
                </a:solidFill>
              </a:rPr>
              <a:t>rekurence</a:t>
            </a:r>
            <a:r>
              <a:rPr lang="cs-CZ" dirty="0">
                <a:solidFill>
                  <a:srgbClr val="002060"/>
                </a:solidFill>
              </a:rPr>
              <a:t>	(1. ataka → 20 % </a:t>
            </a:r>
            <a:r>
              <a:rPr lang="cs-CZ" dirty="0" err="1">
                <a:solidFill>
                  <a:srgbClr val="002060"/>
                </a:solidFill>
              </a:rPr>
              <a:t>rekurencí</a:t>
            </a:r>
            <a:r>
              <a:rPr lang="cs-CZ" dirty="0">
                <a:solidFill>
                  <a:srgbClr val="002060"/>
                </a:solidFill>
              </a:rPr>
              <a:t>; 2. ataka </a:t>
            </a:r>
            <a:r>
              <a:rPr lang="cs-CZ" dirty="0">
                <a:solidFill>
                  <a:srgbClr val="002060"/>
                </a:solidFill>
                <a:latin typeface="Calibri" panose="020F0502020204030204"/>
              </a:rPr>
              <a:t>→</a:t>
            </a:r>
            <a:r>
              <a:rPr lang="cs-CZ" dirty="0">
                <a:solidFill>
                  <a:srgbClr val="002060"/>
                </a:solidFill>
              </a:rPr>
              <a:t> 40 % </a:t>
            </a:r>
            <a:r>
              <a:rPr lang="cs-CZ" dirty="0" err="1">
                <a:solidFill>
                  <a:srgbClr val="002060"/>
                </a:solidFill>
              </a:rPr>
              <a:t>rekurencí</a:t>
            </a:r>
            <a:r>
              <a:rPr lang="cs-CZ" dirty="0">
                <a:solidFill>
                  <a:srgbClr val="002060"/>
                </a:solidFill>
              </a:rPr>
              <a:t>!!!)</a:t>
            </a:r>
          </a:p>
          <a:p>
            <a:pPr>
              <a:spcAft>
                <a:spcPts val="450"/>
              </a:spcAft>
            </a:pPr>
            <a:r>
              <a:rPr lang="cs-CZ" b="1" dirty="0">
                <a:solidFill>
                  <a:srgbClr val="002060"/>
                </a:solidFill>
              </a:rPr>
              <a:t>VAN </a:t>
            </a:r>
            <a:r>
              <a:rPr lang="cs-CZ" b="1" dirty="0" err="1">
                <a:solidFill>
                  <a:srgbClr val="002060"/>
                </a:solidFill>
              </a:rPr>
              <a:t>taper</a:t>
            </a:r>
            <a:r>
              <a:rPr lang="cs-CZ" b="1" dirty="0">
                <a:solidFill>
                  <a:srgbClr val="002060"/>
                </a:solidFill>
              </a:rPr>
              <a:t> &amp; pulse: 	</a:t>
            </a:r>
            <a:r>
              <a:rPr lang="cs-CZ" dirty="0">
                <a:solidFill>
                  <a:srgbClr val="002060"/>
                </a:solidFill>
              </a:rPr>
              <a:t>2 týdny 4x 125 mg, 1 týden 2x 125 mg, 1 týden 1x 125 mg, 		  	        1 týden 125 mg obden, 1 týden 125 mg á 72 hod.</a:t>
            </a:r>
          </a:p>
        </p:txBody>
      </p:sp>
    </p:spTree>
    <p:extLst>
      <p:ext uri="{BB962C8B-B14F-4D97-AF65-F5344CB8AC3E}">
        <p14:creationId xmlns:p14="http://schemas.microsoft.com/office/powerpoint/2010/main" val="304504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6B44B20-CEDC-6838-945A-210874D2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24"/>
          <a:stretch/>
        </p:blipFill>
        <p:spPr>
          <a:xfrm>
            <a:off x="882744" y="987543"/>
            <a:ext cx="7565229" cy="3408436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4ECDF73D-4302-62EC-9AA9-E62B749BBC21}"/>
              </a:ext>
            </a:extLst>
          </p:cNvPr>
          <p:cNvSpPr/>
          <p:nvPr/>
        </p:nvSpPr>
        <p:spPr>
          <a:xfrm>
            <a:off x="6402629" y="982057"/>
            <a:ext cx="2249424" cy="354421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CB3A9A-29F8-2A0B-1566-4A8284CA1BFB}"/>
              </a:ext>
            </a:extLst>
          </p:cNvPr>
          <p:cNvSpPr txBox="1"/>
          <p:nvPr/>
        </p:nvSpPr>
        <p:spPr>
          <a:xfrm>
            <a:off x="734612" y="4724555"/>
            <a:ext cx="7637635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cs-CZ" dirty="0">
                <a:solidFill>
                  <a:srgbClr val="002060"/>
                </a:solidFill>
              </a:rPr>
              <a:t>1. ataka → 20 % </a:t>
            </a:r>
            <a:r>
              <a:rPr lang="cs-CZ" dirty="0" err="1">
                <a:solidFill>
                  <a:srgbClr val="002060"/>
                </a:solidFill>
              </a:rPr>
              <a:t>rekurencí</a:t>
            </a:r>
            <a:r>
              <a:rPr lang="cs-CZ" dirty="0">
                <a:solidFill>
                  <a:srgbClr val="002060"/>
                </a:solidFill>
              </a:rPr>
              <a:t>; 2. ataka </a:t>
            </a:r>
            <a:r>
              <a:rPr lang="cs-CZ" dirty="0">
                <a:solidFill>
                  <a:srgbClr val="002060"/>
                </a:solidFill>
                <a:latin typeface="Calibri" panose="020F0502020204030204"/>
              </a:rPr>
              <a:t>→</a:t>
            </a:r>
            <a:r>
              <a:rPr lang="cs-CZ" dirty="0">
                <a:solidFill>
                  <a:srgbClr val="002060"/>
                </a:solidFill>
              </a:rPr>
              <a:t> 40 % </a:t>
            </a:r>
            <a:r>
              <a:rPr lang="cs-CZ" dirty="0" err="1">
                <a:solidFill>
                  <a:srgbClr val="002060"/>
                </a:solidFill>
              </a:rPr>
              <a:t>rekurencí</a:t>
            </a:r>
            <a:r>
              <a:rPr lang="cs-CZ" dirty="0">
                <a:solidFill>
                  <a:srgbClr val="002060"/>
                </a:solidFill>
              </a:rPr>
              <a:t>; 3. ataka </a:t>
            </a:r>
            <a:r>
              <a:rPr lang="cs-CZ" dirty="0">
                <a:solidFill>
                  <a:srgbClr val="002060"/>
                </a:solidFill>
                <a:latin typeface="Calibri" panose="020F0502020204030204"/>
              </a:rPr>
              <a:t>→</a:t>
            </a:r>
            <a:r>
              <a:rPr lang="cs-CZ" dirty="0">
                <a:solidFill>
                  <a:srgbClr val="002060"/>
                </a:solidFill>
              </a:rPr>
              <a:t> 60 % </a:t>
            </a:r>
            <a:r>
              <a:rPr lang="cs-CZ" dirty="0" err="1">
                <a:solidFill>
                  <a:srgbClr val="002060"/>
                </a:solidFill>
              </a:rPr>
              <a:t>rekurencí</a:t>
            </a:r>
            <a:endParaRPr lang="cs-CZ" dirty="0">
              <a:solidFill>
                <a:srgbClr val="002060"/>
              </a:solidFill>
            </a:endParaRPr>
          </a:p>
          <a:p>
            <a:pPr>
              <a:spcAft>
                <a:spcPts val="450"/>
              </a:spcAft>
            </a:pPr>
            <a:r>
              <a:rPr lang="cs-CZ" dirty="0">
                <a:solidFill>
                  <a:srgbClr val="002060"/>
                </a:solidFill>
                <a:latin typeface="Calibri" panose="020F0502020204030204"/>
              </a:rPr>
              <a:t>S</a:t>
            </a:r>
            <a:r>
              <a:rPr lang="cs-CZ" dirty="0" err="1">
                <a:solidFill>
                  <a:srgbClr val="002060"/>
                </a:solidFill>
                <a:latin typeface="Calibri" panose="020F0502020204030204"/>
              </a:rPr>
              <a:t>třevní</a:t>
            </a:r>
            <a:r>
              <a:rPr lang="cs-CZ" dirty="0">
                <a:solidFill>
                  <a:srgbClr val="002060"/>
                </a:solidFill>
                <a:latin typeface="Calibri" panose="020F0502020204030204"/>
              </a:rPr>
              <a:t> ekosystém je rozvrácen, </a:t>
            </a:r>
            <a:r>
              <a:rPr lang="cs-CZ" dirty="0">
                <a:solidFill>
                  <a:srgbClr val="002060"/>
                </a:solidFill>
              </a:rPr>
              <a:t>FDX ztrácí výhodu selektivního působení. </a:t>
            </a:r>
          </a:p>
        </p:txBody>
      </p:sp>
    </p:spTree>
    <p:extLst>
      <p:ext uri="{BB962C8B-B14F-4D97-AF65-F5344CB8AC3E}">
        <p14:creationId xmlns:p14="http://schemas.microsoft.com/office/powerpoint/2010/main" val="373372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24DE1EC-29A6-8E4A-A1BF-5B50A48B8301}"/>
              </a:ext>
            </a:extLst>
          </p:cNvPr>
          <p:cNvSpPr/>
          <p:nvPr/>
        </p:nvSpPr>
        <p:spPr>
          <a:xfrm>
            <a:off x="625079" y="1698859"/>
            <a:ext cx="1457325" cy="34289"/>
          </a:xfrm>
          <a:prstGeom prst="rect">
            <a:avLst/>
          </a:prstGeom>
          <a:solidFill>
            <a:srgbClr val="FA0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4749CF-1AA1-E86A-F7A7-097327DF58A1}"/>
              </a:ext>
            </a:extLst>
          </p:cNvPr>
          <p:cNvSpPr txBox="1"/>
          <p:nvPr/>
        </p:nvSpPr>
        <p:spPr>
          <a:xfrm>
            <a:off x="583373" y="1167658"/>
            <a:ext cx="693299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700" dirty="0">
                <a:solidFill>
                  <a:srgbClr val="004185"/>
                </a:solidFill>
                <a:latin typeface="Core Sans D 55 Bold" panose="020B0803030302020204" pitchFamily="34" charset="0"/>
              </a:rPr>
              <a:t>Te</a:t>
            </a:r>
            <a:r>
              <a:rPr lang="cs-CZ" sz="2700" dirty="0" err="1">
                <a:solidFill>
                  <a:srgbClr val="004185"/>
                </a:solidFill>
                <a:latin typeface="Core Sans D 55 Bold" panose="020B0803030302020204" pitchFamily="34" charset="0"/>
              </a:rPr>
              <a:t>rapie</a:t>
            </a:r>
            <a:r>
              <a:rPr lang="cs-CZ" sz="2700" dirty="0">
                <a:solidFill>
                  <a:srgbClr val="004185"/>
                </a:solidFill>
                <a:latin typeface="Core Sans D 55 Bold" panose="020B0803030302020204" pitchFamily="34" charset="0"/>
              </a:rPr>
              <a:t> CDI, když orální léčba není možná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40AB1A-09F3-0085-36DD-160F599E5E2F}"/>
              </a:ext>
            </a:extLst>
          </p:cNvPr>
          <p:cNvSpPr txBox="1"/>
          <p:nvPr/>
        </p:nvSpPr>
        <p:spPr>
          <a:xfrm>
            <a:off x="718719" y="3600503"/>
            <a:ext cx="782909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cs-CZ" sz="2100" dirty="0">
                <a:solidFill>
                  <a:srgbClr val="002060"/>
                </a:solidFill>
                <a:latin typeface="Calibri" panose="020F0502020204030204"/>
              </a:rPr>
              <a:t>VAN nebo FDX dopravit do tračníku jinou cestou.</a:t>
            </a:r>
          </a:p>
          <a:p>
            <a:pPr defTabSz="685800">
              <a:defRPr/>
            </a:pPr>
            <a:endParaRPr lang="cs-CZ" sz="900" dirty="0">
              <a:solidFill>
                <a:srgbClr val="002060"/>
              </a:solidFill>
              <a:latin typeface="Calibri" panose="020F0502020204030204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cs-CZ" sz="2100" dirty="0">
                <a:solidFill>
                  <a:srgbClr val="002060"/>
                </a:solidFill>
                <a:latin typeface="Calibri" panose="020F0502020204030204"/>
              </a:rPr>
              <a:t>K tomu parenterálně MET nebo TIG.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A58AA2-81AE-8FD3-5816-846005E2B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77"/>
          <a:stretch/>
        </p:blipFill>
        <p:spPr>
          <a:xfrm>
            <a:off x="493572" y="1817970"/>
            <a:ext cx="8156857" cy="1353170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B384DC57-3560-E728-A14D-E69244AE497F}"/>
              </a:ext>
            </a:extLst>
          </p:cNvPr>
          <p:cNvSpPr/>
          <p:nvPr/>
        </p:nvSpPr>
        <p:spPr>
          <a:xfrm>
            <a:off x="6276443" y="2017330"/>
            <a:ext cx="1803072" cy="271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0D1EA71-CF66-83BE-66AE-7C4D8E07BDEB}"/>
              </a:ext>
            </a:extLst>
          </p:cNvPr>
          <p:cNvSpPr/>
          <p:nvPr/>
        </p:nvSpPr>
        <p:spPr>
          <a:xfrm>
            <a:off x="4121937" y="2837840"/>
            <a:ext cx="1652591" cy="265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AFF8706-66D2-9401-5A22-86231567F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7" r="14528" b="6847"/>
          <a:stretch/>
        </p:blipFill>
        <p:spPr>
          <a:xfrm>
            <a:off x="6389796" y="3600503"/>
            <a:ext cx="2350040" cy="20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14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59B549D1-19FD-471B-AAAF-E15A7BA28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975" y="414338"/>
            <a:ext cx="8229600" cy="1143000"/>
          </a:xfrm>
        </p:spPr>
        <p:txBody>
          <a:bodyPr/>
          <a:lstStyle/>
          <a:p>
            <a:r>
              <a:rPr lang="cs-CZ" altLang="cs-CZ" sz="2800" b="1"/>
              <a:t>Terapie CDI </a:t>
            </a:r>
            <a:br>
              <a:rPr lang="cs-CZ" altLang="cs-CZ" sz="2800" b="1"/>
            </a:br>
            <a:endParaRPr lang="cs-CZ" altLang="cs-CZ" sz="2800"/>
          </a:p>
        </p:txBody>
      </p:sp>
      <p:sp>
        <p:nvSpPr>
          <p:cNvPr id="54275" name="Obdélník 3">
            <a:extLst>
              <a:ext uri="{FF2B5EF4-FFF2-40B4-BE49-F238E27FC236}">
                <a16:creationId xmlns:a16="http://schemas.microsoft.com/office/drawing/2014/main" id="{7058BDD3-2E71-4B67-9F65-BD626D6AA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557338"/>
            <a:ext cx="8208963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Metronidazol</a:t>
            </a:r>
            <a:r>
              <a:rPr lang="cs-CZ" altLang="cs-CZ" sz="2000"/>
              <a:t>: levný, běžně dostupný, ne zcela spolehlivý, nástup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účinku do 3-5 dnů → vhodný jen pro lehké formy CDI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Významné riziko rekurencí!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Vankomycin</a:t>
            </a:r>
            <a:r>
              <a:rPr lang="cs-CZ" altLang="cs-CZ" sz="2000"/>
              <a:t>: orální podání → nevstřebává se, bez NÚ, spolehlivější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než MET; nástup účinku do 2-3 dnů. Významné riziko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rekurencí  lze snížit postupným vysazením ale hrozí riziko VRE!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Kombinace MET + VAN: dobrá účinnost, ale vysoké riziko rekurencí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Fidaxomicin</a:t>
            </a:r>
            <a:r>
              <a:rPr lang="cs-CZ" altLang="cs-CZ" sz="2000"/>
              <a:t>: úzkospektrý , nevstřebává se z GIT, nástup účinku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obvykle do 24 hod, rekurence vzácné!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                                            </a:t>
            </a:r>
            <a:r>
              <a:rPr lang="cs-CZ" altLang="cs-CZ" sz="2000">
                <a:solidFill>
                  <a:srgbClr val="FF0000"/>
                </a:solidFill>
              </a:rPr>
              <a:t>MET ˂ VAN ˂ FDX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Probiotika: Neúčinná v léčbě CDI (vyjma </a:t>
            </a:r>
            <a:r>
              <a:rPr lang="cs-CZ" altLang="cs-CZ" sz="2000" i="1"/>
              <a:t>S. boulardii</a:t>
            </a:r>
            <a:r>
              <a:rPr lang="cs-CZ" altLang="cs-CZ" sz="2000"/>
              <a:t>), částečně účinná v prevenci!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53090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75BB21C-AAF0-4453-8BCE-5964B3DAB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cs-CZ" altLang="cs-CZ" sz="2800" b="1"/>
              <a:t>Terapie CDI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26DFE92-71CB-46E2-9C3B-468B9AFD6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229600" cy="55435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cs-CZ" altLang="cs-CZ" sz="2200" u="sng" dirty="0">
                <a:latin typeface="+mj-lt"/>
              </a:rPr>
              <a:t>Další léčebné možnosti: </a:t>
            </a:r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cs-CZ" altLang="cs-CZ" sz="2200" dirty="0" err="1">
                <a:latin typeface="+mj-lt"/>
              </a:rPr>
              <a:t>Rifaximin</a:t>
            </a:r>
            <a:r>
              <a:rPr lang="cs-CZ" altLang="cs-CZ" sz="2200" dirty="0">
                <a:latin typeface="+mj-lt"/>
              </a:rPr>
              <a:t>      </a:t>
            </a:r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cs-CZ" altLang="cs-CZ" sz="2200" dirty="0" err="1">
                <a:latin typeface="+mj-lt"/>
              </a:rPr>
              <a:t>Teikoplanin</a:t>
            </a:r>
            <a:r>
              <a:rPr lang="cs-CZ" altLang="cs-CZ" sz="2200" dirty="0">
                <a:latin typeface="+mj-lt"/>
              </a:rPr>
              <a:t>  </a:t>
            </a:r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cs-CZ" altLang="cs-CZ" sz="2200" dirty="0" err="1">
                <a:latin typeface="+mj-lt"/>
              </a:rPr>
              <a:t>Tigecyklin</a:t>
            </a:r>
            <a:r>
              <a:rPr lang="cs-CZ" altLang="cs-CZ" sz="2200" dirty="0">
                <a:latin typeface="+mj-lt"/>
              </a:rPr>
              <a:t>      </a:t>
            </a:r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cs-CZ" altLang="cs-CZ" sz="2200" i="1" dirty="0" err="1">
                <a:latin typeface="+mj-lt"/>
              </a:rPr>
              <a:t>Saccharomyces</a:t>
            </a:r>
            <a:r>
              <a:rPr lang="cs-CZ" altLang="cs-CZ" sz="2200" i="1" dirty="0">
                <a:latin typeface="+mj-lt"/>
              </a:rPr>
              <a:t> </a:t>
            </a:r>
            <a:r>
              <a:rPr lang="cs-CZ" altLang="cs-CZ" sz="2200" i="1" dirty="0" err="1">
                <a:latin typeface="+mj-lt"/>
              </a:rPr>
              <a:t>boulardii</a:t>
            </a:r>
            <a:r>
              <a:rPr lang="cs-CZ" altLang="cs-CZ" sz="2200" i="1" dirty="0">
                <a:latin typeface="+mj-lt"/>
              </a:rPr>
              <a:t> </a:t>
            </a:r>
            <a:r>
              <a:rPr lang="cs-CZ" altLang="cs-CZ" sz="2200" dirty="0">
                <a:latin typeface="+mj-lt"/>
              </a:rPr>
              <a:t>(</a:t>
            </a:r>
            <a:r>
              <a:rPr lang="cs-CZ" altLang="cs-CZ" sz="2200" dirty="0" err="1">
                <a:latin typeface="+mj-lt"/>
              </a:rPr>
              <a:t>probiotikum</a:t>
            </a:r>
            <a:r>
              <a:rPr lang="cs-CZ" altLang="cs-CZ" sz="2200" dirty="0">
                <a:latin typeface="+mj-lt"/>
              </a:rPr>
              <a:t>)</a:t>
            </a:r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cs-CZ" altLang="cs-CZ" sz="2200" dirty="0">
                <a:latin typeface="+mj-lt"/>
              </a:rPr>
              <a:t>Infuze </a:t>
            </a:r>
            <a:r>
              <a:rPr lang="cs-CZ" altLang="cs-CZ" sz="2200" dirty="0" err="1">
                <a:latin typeface="+mj-lt"/>
              </a:rPr>
              <a:t>Ig</a:t>
            </a:r>
            <a:r>
              <a:rPr lang="cs-CZ" altLang="cs-CZ" sz="2200" dirty="0">
                <a:latin typeface="+mj-lt"/>
              </a:rPr>
              <a:t>		</a:t>
            </a:r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cs-CZ" altLang="cs-CZ" sz="2200" dirty="0">
                <a:latin typeface="+mj-lt"/>
              </a:rPr>
              <a:t>Fekální bakterioterapie (sonda nebo klysma)</a:t>
            </a:r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endParaRPr lang="cs-CZ" altLang="cs-CZ" sz="2200" dirty="0">
              <a:latin typeface="+mj-lt"/>
            </a:endParaRPr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cs-CZ" altLang="cs-CZ" sz="2200" u="sng" dirty="0">
                <a:latin typeface="+mj-lt"/>
              </a:rPr>
              <a:t>Obecně: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2200" dirty="0">
                <a:latin typeface="+mj-lt"/>
              </a:rPr>
              <a:t>Pokud možno přerušení antibiotické léčby, nebo náhrada méně rizikovým přípravkem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2200" dirty="0">
              <a:latin typeface="+mj-lt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2200" dirty="0">
                <a:latin typeface="+mj-lt"/>
              </a:rPr>
              <a:t>Náhrada tekutin a elektrolytů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2200" dirty="0">
              <a:latin typeface="+mj-lt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2200" dirty="0">
                <a:latin typeface="+mj-lt"/>
              </a:rPr>
              <a:t>Neléčit kolonizaci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2200" dirty="0">
              <a:latin typeface="+mj-lt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cs-CZ" sz="2200" dirty="0">
                <a:latin typeface="+mj-lt"/>
              </a:rPr>
              <a:t>Nepoužívat přípravky tlumící peristaltiku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cs-CZ" sz="2200" dirty="0">
              <a:latin typeface="+mj-lt"/>
            </a:endParaRPr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endParaRPr lang="cs-CZ" altLang="cs-CZ" sz="22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cs-CZ" alt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3F0E5-EC37-44C8-966F-5EA64FF0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075"/>
            <a:ext cx="7886700" cy="962025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  <a:latin typeface="+mn-lt"/>
              </a:rPr>
              <a:t>Která ATB vyvolávají CDI?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C5C337-6D92-4FBD-A2D9-4FD9EC9A9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4100"/>
            <a:ext cx="8515350" cy="568325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cs-CZ" sz="2600" dirty="0"/>
              <a:t>klindamycin, </a:t>
            </a:r>
            <a:r>
              <a:rPr lang="cs-CZ" sz="2600" dirty="0" err="1"/>
              <a:t>aminopeniciliny</a:t>
            </a:r>
            <a:r>
              <a:rPr lang="cs-CZ" sz="2600" dirty="0"/>
              <a:t>, cefalosporiny 2.-3., </a:t>
            </a:r>
            <a:r>
              <a:rPr lang="cs-CZ" sz="2600" dirty="0" err="1"/>
              <a:t>FQs</a:t>
            </a:r>
            <a:endParaRPr lang="cs-CZ" sz="2600" dirty="0"/>
          </a:p>
          <a:p>
            <a:pPr marL="0" indent="0">
              <a:buFontTx/>
              <a:buNone/>
              <a:defRPr/>
            </a:pPr>
            <a:endParaRPr lang="cs-CZ" sz="2600" dirty="0"/>
          </a:p>
          <a:p>
            <a:pPr marL="0" indent="0">
              <a:buFontTx/>
              <a:buNone/>
              <a:defRPr/>
            </a:pPr>
            <a:r>
              <a:rPr lang="cs-CZ" sz="2600" dirty="0">
                <a:solidFill>
                  <a:srgbClr val="990000"/>
                </a:solidFill>
                <a:cs typeface="Arial" panose="020B0604020202020204" pitchFamily="34" charset="0"/>
              </a:rPr>
              <a:t>Spektrum účinku (na střevní bakterie)</a:t>
            </a:r>
          </a:p>
          <a:p>
            <a:pPr marL="0" indent="0">
              <a:buFontTx/>
              <a:buNone/>
              <a:defRPr/>
            </a:pPr>
            <a:r>
              <a:rPr lang="cs-CZ" sz="2600" dirty="0"/>
              <a:t>		        Gram+   Gram- 	</a:t>
            </a:r>
            <a:r>
              <a:rPr lang="cs-CZ" sz="2600" dirty="0" err="1"/>
              <a:t>anaerobi</a:t>
            </a:r>
            <a:r>
              <a:rPr lang="cs-CZ" sz="2600" dirty="0"/>
              <a:t>  </a:t>
            </a:r>
            <a:r>
              <a:rPr lang="cs-CZ" sz="2600" i="1" dirty="0"/>
              <a:t>C. </a:t>
            </a:r>
            <a:r>
              <a:rPr lang="cs-CZ" sz="2600" i="1" dirty="0" err="1"/>
              <a:t>difficile</a:t>
            </a:r>
            <a:endParaRPr lang="cs-CZ" sz="2600" i="1" dirty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cs-CZ" sz="2600" dirty="0"/>
              <a:t>klindamycin		(+)	    -	      +	       (+)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cs-CZ" sz="2600" dirty="0"/>
              <a:t>ampicilin		 +	  (+)	     (+)	         -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cs-CZ" sz="2600" dirty="0"/>
              <a:t>amoxicilin		 +	  </a:t>
            </a:r>
            <a:r>
              <a:rPr lang="cs-CZ" sz="2600" dirty="0">
                <a:solidFill>
                  <a:prstClr val="black"/>
                </a:solidFill>
              </a:rPr>
              <a:t>(+)	     (+)	         -	</a:t>
            </a:r>
            <a:endParaRPr lang="cs-CZ" sz="2600" dirty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cs-CZ" sz="2600" dirty="0"/>
              <a:t>cefuroxim		(+)	    +	       -	         -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cs-CZ" sz="2600" dirty="0"/>
              <a:t>ceftriaxon		</a:t>
            </a:r>
            <a:r>
              <a:rPr lang="cs-CZ" sz="2600" dirty="0">
                <a:solidFill>
                  <a:prstClr val="black"/>
                </a:solidFill>
              </a:rPr>
              <a:t>(+)	    +	       -</a:t>
            </a:r>
            <a:r>
              <a:rPr lang="cs-CZ" sz="2600" dirty="0"/>
              <a:t>	         -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cs-CZ" sz="2600" dirty="0"/>
              <a:t>ciprofloxacin	    	  -	    +	       -	         -	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cs-CZ" sz="2600" dirty="0"/>
          </a:p>
          <a:p>
            <a:pPr marL="0" indent="0">
              <a:buFontTx/>
              <a:buNone/>
              <a:defRPr/>
            </a:pPr>
            <a:r>
              <a:rPr lang="cs-CZ" sz="2600" dirty="0"/>
              <a:t>ne nutně širokospektrá ATB</a:t>
            </a:r>
          </a:p>
          <a:p>
            <a:pPr marL="0" indent="0">
              <a:buFontTx/>
              <a:buNone/>
              <a:defRPr/>
            </a:pPr>
            <a:r>
              <a:rPr lang="cs-CZ" sz="2600" dirty="0" err="1"/>
              <a:t>klindamycin</a:t>
            </a:r>
            <a:r>
              <a:rPr lang="cs-CZ" sz="2600" dirty="0"/>
              <a:t> vs. ciprofloxacin: rozdílné cílové mikroorganismy</a:t>
            </a: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8AAD062-5C3E-4B25-B6D2-E22461E1F96C}"/>
              </a:ext>
            </a:extLst>
          </p:cNvPr>
          <p:cNvSpPr/>
          <p:nvPr/>
        </p:nvSpPr>
        <p:spPr>
          <a:xfrm>
            <a:off x="4497389" y="2736795"/>
            <a:ext cx="312737" cy="3365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AFD7BEF-05AD-4552-99F9-2BA7BA85F245}"/>
              </a:ext>
            </a:extLst>
          </p:cNvPr>
          <p:cNvSpPr/>
          <p:nvPr/>
        </p:nvSpPr>
        <p:spPr>
          <a:xfrm>
            <a:off x="3491880" y="4772025"/>
            <a:ext cx="309562" cy="301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8964E35-30EE-43A8-8039-EFDE6327C695}"/>
              </a:ext>
            </a:extLst>
          </p:cNvPr>
          <p:cNvSpPr/>
          <p:nvPr/>
        </p:nvSpPr>
        <p:spPr>
          <a:xfrm>
            <a:off x="5724128" y="4770437"/>
            <a:ext cx="309562" cy="303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C3D9199-656C-4500-B535-EB25BB439F23}"/>
              </a:ext>
            </a:extLst>
          </p:cNvPr>
          <p:cNvSpPr/>
          <p:nvPr/>
        </p:nvSpPr>
        <p:spPr>
          <a:xfrm>
            <a:off x="6588224" y="2657475"/>
            <a:ext cx="488950" cy="5111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ED37E-FCAD-4F47-89A4-0C28AAD8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7825"/>
            <a:ext cx="7886700" cy="833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  <a:latin typeface="+mn-lt"/>
              </a:rPr>
              <a:t>Která ATB jsou relativně bezpečná?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321D02-4E54-467C-A45D-57E6046B0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11263"/>
            <a:ext cx="8528050" cy="540861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rgbClr val="990000"/>
                </a:solidFill>
                <a:cs typeface="Arial" panose="020B0604020202020204" pitchFamily="34" charset="0"/>
              </a:rPr>
              <a:t>1) Ta, která míjejí GIT</a:t>
            </a:r>
            <a:r>
              <a:rPr lang="cs-CZ" sz="2000" dirty="0"/>
              <a:t>					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G-PEN, PIP, CTZ, IMI, MER, </a:t>
            </a:r>
            <a:r>
              <a:rPr lang="cs-CZ" sz="2000" dirty="0" err="1"/>
              <a:t>GPs</a:t>
            </a:r>
            <a:r>
              <a:rPr lang="cs-CZ" sz="2000" dirty="0"/>
              <a:t>, </a:t>
            </a:r>
            <a:r>
              <a:rPr lang="cs-CZ" sz="2000" dirty="0" err="1"/>
              <a:t>AGs</a:t>
            </a:r>
            <a:r>
              <a:rPr lang="cs-CZ" sz="2000" dirty="0"/>
              <a:t>, COL, DAP, OFL/LEV, TMP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rgbClr val="990000"/>
                </a:solidFill>
                <a:cs typeface="Arial" panose="020B0604020202020204" pitchFamily="34" charset="0"/>
              </a:rPr>
              <a:t>2) Ta, která pronikají do GIT, ale usmrcují i </a:t>
            </a:r>
            <a:r>
              <a:rPr lang="cs-CZ" sz="2000" i="1" dirty="0">
                <a:solidFill>
                  <a:srgbClr val="990000"/>
                </a:solidFill>
                <a:cs typeface="Arial" panose="020B0604020202020204" pitchFamily="34" charset="0"/>
              </a:rPr>
              <a:t>C. difficile</a:t>
            </a:r>
            <a:endParaRPr lang="cs-CZ" sz="2000" dirty="0"/>
          </a:p>
          <a:p>
            <a:pPr marL="0" indent="0">
              <a:buFontTx/>
              <a:buNone/>
              <a:defRPr/>
            </a:pPr>
            <a:r>
              <a:rPr lang="cs-CZ" sz="2400" dirty="0"/>
              <a:t>MET, DOX, TIG, CLMF, ... (RIF)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sz="1000" i="1" dirty="0"/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rgbClr val="990000"/>
                </a:solidFill>
                <a:cs typeface="Arial" panose="020B0604020202020204" pitchFamily="34" charset="0"/>
              </a:rPr>
              <a:t>3) Ta, která pronikají do GIT, ale střevní bakterie jsou rezistentní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? COT, </a:t>
            </a:r>
            <a:r>
              <a:rPr lang="cs-CZ" sz="2000" dirty="0" err="1"/>
              <a:t>makrolidy</a:t>
            </a:r>
            <a:r>
              <a:rPr lang="cs-CZ" sz="2000" dirty="0"/>
              <a:t> ??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57348" name="TextovéPole 3">
            <a:extLst>
              <a:ext uri="{FF2B5EF4-FFF2-40B4-BE49-F238E27FC236}">
                <a16:creationId xmlns:a16="http://schemas.microsoft.com/office/drawing/2014/main" id="{341E044D-7D84-4CA0-B149-3776BFB09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3294063"/>
            <a:ext cx="8113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i="1">
                <a:solidFill>
                  <a:srgbClr val="385723"/>
                </a:solidFill>
                <a:latin typeface="Calibri" panose="020F0502020204030204" pitchFamily="34" charset="0"/>
              </a:rPr>
              <a:t>Khanna S. Do tetracyclines have the potential to reduce the risk of Clostridium difficile infection?</a:t>
            </a:r>
            <a:r>
              <a:rPr lang="cs-CZ" altLang="cs-CZ" i="1">
                <a:solidFill>
                  <a:srgbClr val="385723"/>
                </a:solidFill>
                <a:latin typeface="Calibri" panose="020F0502020204030204" pitchFamily="34" charset="0"/>
              </a:rPr>
              <a:t> </a:t>
            </a:r>
            <a:r>
              <a:rPr lang="en-US" altLang="cs-CZ" i="1">
                <a:solidFill>
                  <a:srgbClr val="385723"/>
                </a:solidFill>
                <a:latin typeface="Calibri" panose="020F0502020204030204" pitchFamily="34" charset="0"/>
              </a:rPr>
              <a:t>Expert Rev Anti Infect Ther. 2018;16(3):183-185.</a:t>
            </a:r>
            <a:r>
              <a:rPr lang="cs-CZ" altLang="cs-CZ" i="1">
                <a:solidFill>
                  <a:srgbClr val="385723"/>
                </a:solidFill>
                <a:latin typeface="Calibri" panose="020F0502020204030204" pitchFamily="34" charset="0"/>
              </a:rPr>
              <a:t>  </a:t>
            </a:r>
            <a:r>
              <a:rPr lang="cs-CZ" altLang="cs-CZ" i="1">
                <a:solidFill>
                  <a:srgbClr val="000000"/>
                </a:solidFill>
                <a:latin typeface="Calibri" panose="020F0502020204030204" pitchFamily="34" charset="0"/>
              </a:rPr>
              <a:t>... což nebrání riziku kandidové kolitidy</a:t>
            </a:r>
            <a:endParaRPr lang="en-US" altLang="cs-CZ" i="1">
              <a:solidFill>
                <a:srgbClr val="385723"/>
              </a:solidFill>
              <a:latin typeface="Calibri" panose="020F0502020204030204" pitchFamily="34" charset="0"/>
            </a:endParaRPr>
          </a:p>
        </p:txBody>
      </p:sp>
      <p:sp>
        <p:nvSpPr>
          <p:cNvPr id="57349" name="TextovéPole 4">
            <a:extLst>
              <a:ext uri="{FF2B5EF4-FFF2-40B4-BE49-F238E27FC236}">
                <a16:creationId xmlns:a16="http://schemas.microsoft.com/office/drawing/2014/main" id="{4154652A-CC79-4A6C-AD85-04146367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72100"/>
            <a:ext cx="81137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i="1">
                <a:solidFill>
                  <a:srgbClr val="385723"/>
                </a:solidFill>
                <a:latin typeface="Calibri" panose="020F0502020204030204" pitchFamily="34" charset="0"/>
              </a:rPr>
              <a:t>Wieczorkiewicz JT, et al. Fluoroquinolone and Macrolide Exposure Predict Clostridium difficile Infection with the Highly Fluoroquinolone- and Macrolide-Resistant Epidemic C. difficile Strain BI/NAP1/027. AAC 2015;60(1):418-23.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1878E47-8912-40A4-A533-767F01A2B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8243888" cy="1430338"/>
          </a:xfrm>
        </p:spPr>
        <p:txBody>
          <a:bodyPr/>
          <a:lstStyle/>
          <a:p>
            <a:pPr eaLnBrk="1" hangingPunct="1"/>
            <a:r>
              <a:rPr lang="cs-CZ" altLang="cs-CZ" sz="2800" b="1"/>
              <a:t>Prevence CDI v nemocnici</a:t>
            </a:r>
            <a:br>
              <a:rPr lang="cs-CZ" altLang="cs-CZ" sz="2800" b="1"/>
            </a:br>
            <a:endParaRPr lang="cs-CZ" altLang="cs-CZ" sz="2800" b="1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EAEC2CA-8853-42B0-A671-4ECF89906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77724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Omezení spotřeby antibiotik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altLang="cs-CZ" sz="20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Striktní stanovení pravidel a </a:t>
            </a:r>
            <a:r>
              <a:rPr lang="cs-CZ" altLang="cs-CZ" sz="2000">
                <a:solidFill>
                  <a:srgbClr val="FF0000"/>
                </a:solidFill>
              </a:rPr>
              <a:t>dodržování</a:t>
            </a:r>
            <a:r>
              <a:rPr lang="cs-CZ" altLang="cs-CZ" sz="2000"/>
              <a:t> </a:t>
            </a:r>
            <a:r>
              <a:rPr lang="cs-CZ" altLang="cs-CZ" sz="2000">
                <a:solidFill>
                  <a:srgbClr val="FF0000"/>
                </a:solidFill>
              </a:rPr>
              <a:t>epidemiologických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opatření</a:t>
            </a:r>
            <a:r>
              <a:rPr lang="cs-CZ" altLang="cs-CZ" sz="2000"/>
              <a:t> v případě výskytu průjmových onemocnění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(maximální pozornost přenosu rukama personálu, odpovídající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hygienická údržba prostředí, nutnost užití </a:t>
            </a:r>
            <a:r>
              <a:rPr lang="cs-CZ" altLang="cs-CZ" sz="2000">
                <a:solidFill>
                  <a:srgbClr val="FF0000"/>
                </a:solidFill>
              </a:rPr>
              <a:t>sporicidních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přípravků,</a:t>
            </a:r>
            <a:r>
              <a:rPr lang="cs-CZ" altLang="cs-CZ" sz="2000"/>
              <a:t> desinfekční látky s obsahem hypochloridu nebo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aldehydů) …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altLang="cs-CZ" sz="20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chemeClr val="hlink"/>
                </a:solidFill>
              </a:rPr>
              <a:t>         </a:t>
            </a:r>
            <a:endParaRPr lang="cs-CZ" altLang="cs-CZ" sz="2000"/>
          </a:p>
        </p:txBody>
      </p:sp>
      <p:pic>
        <p:nvPicPr>
          <p:cNvPr id="58372" name="Picture 4" descr="C:\Users\sylvia\Pictures\HandsHygiene_Logo_1%201.jpg">
            <a:extLst>
              <a:ext uri="{FF2B5EF4-FFF2-40B4-BE49-F238E27FC236}">
                <a16:creationId xmlns:a16="http://schemas.microsoft.com/office/drawing/2014/main" id="{B18D642E-37A1-412D-85C4-0AD6553F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250950"/>
            <a:ext cx="1930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Časté mytí rukou a chronický strach ze špíny, bakterií a různých infekcí…">
            <a:hlinkClick r:id="rId3"/>
            <a:extLst>
              <a:ext uri="{FF2B5EF4-FFF2-40B4-BE49-F238E27FC236}">
                <a16:creationId xmlns:a16="http://schemas.microsoft.com/office/drawing/2014/main" id="{BF0C84E8-F38B-455D-825E-C54EE388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4038"/>
            <a:ext cx="32019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6842125" cy="762000"/>
          </a:xfrm>
        </p:spPr>
        <p:txBody>
          <a:bodyPr>
            <a:normAutofit/>
          </a:bodyPr>
          <a:lstStyle/>
          <a:p>
            <a:r>
              <a:rPr lang="cs-CZ" altLang="cs-CZ" sz="2800" b="1" dirty="0">
                <a:solidFill>
                  <a:srgbClr val="002060"/>
                </a:solidFill>
              </a:rPr>
              <a:t>Rozdělení antibiotik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69325" cy="5111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2400"/>
              </a:spcBef>
              <a:buFont typeface="Wingdings" pitchFamily="2" charset="2"/>
              <a:buNone/>
            </a:pPr>
            <a:r>
              <a:rPr lang="cs-CZ" altLang="cs-CZ" sz="2800" dirty="0"/>
              <a:t>	</a:t>
            </a:r>
            <a:r>
              <a:rPr lang="cs-CZ" altLang="cs-CZ" sz="2600" dirty="0"/>
              <a:t>A) ATB inhibující syntézu buněčné stěny 					(inhibice tvorby peptidoglykanu)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cs-CZ" altLang="cs-CZ" sz="2600" dirty="0">
                <a:solidFill>
                  <a:srgbClr val="000000"/>
                </a:solidFill>
              </a:rPr>
              <a:t>	B) </a:t>
            </a:r>
            <a:r>
              <a:rPr lang="cs-CZ" altLang="cs-CZ" sz="2600" dirty="0"/>
              <a:t>ATB poškozující buněčnou membránu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cs-CZ" altLang="cs-CZ" sz="2600" dirty="0"/>
              <a:t>	C) ATB inhibující metabolismus DNA</a:t>
            </a:r>
          </a:p>
          <a:p>
            <a:pPr>
              <a:lnSpc>
                <a:spcPct val="80000"/>
              </a:lnSpc>
              <a:buNone/>
            </a:pPr>
            <a:endParaRPr lang="cs-CZ" altLang="cs-CZ" sz="26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600" dirty="0">
                <a:solidFill>
                  <a:srgbClr val="C00000"/>
                </a:solidFill>
              </a:rPr>
              <a:t>	</a:t>
            </a:r>
            <a:r>
              <a:rPr lang="cs-CZ" altLang="cs-CZ" sz="2600" dirty="0"/>
              <a:t>D)</a:t>
            </a:r>
            <a:r>
              <a:rPr lang="cs-CZ" altLang="cs-CZ" sz="2600" dirty="0">
                <a:solidFill>
                  <a:srgbClr val="C00000"/>
                </a:solidFill>
              </a:rPr>
              <a:t> </a:t>
            </a:r>
            <a:r>
              <a:rPr lang="cs-CZ" altLang="cs-CZ" sz="2600" dirty="0"/>
              <a:t>ATB působící na úrovni ribozomů</a:t>
            </a:r>
            <a:r>
              <a:rPr lang="cs-CZ" altLang="cs-CZ" sz="2600" dirty="0">
                <a:solidFill>
                  <a:srgbClr val="C00000"/>
                </a:solidFill>
              </a:rPr>
              <a:t>			</a:t>
            </a:r>
          </a:p>
          <a:p>
            <a:pPr lvl="0">
              <a:lnSpc>
                <a:spcPct val="90000"/>
              </a:lnSpc>
              <a:spcBef>
                <a:spcPts val="2400"/>
              </a:spcBef>
              <a:buNone/>
            </a:pPr>
            <a:r>
              <a:rPr lang="cs-CZ" altLang="cs-CZ" sz="2600" dirty="0"/>
              <a:t>	E) </a:t>
            </a:r>
            <a:r>
              <a:rPr lang="cs-CZ" altLang="cs-CZ" sz="2600" dirty="0">
                <a:solidFill>
                  <a:srgbClr val="000000"/>
                </a:solidFill>
              </a:rPr>
              <a:t>ATB inhibující různé metabolické dráhy</a:t>
            </a:r>
          </a:p>
          <a:p>
            <a:pPr>
              <a:lnSpc>
                <a:spcPct val="90000"/>
              </a:lnSpc>
              <a:spcBef>
                <a:spcPts val="2400"/>
              </a:spcBef>
              <a:buNone/>
            </a:pPr>
            <a:r>
              <a:rPr lang="cs-CZ" altLang="cs-CZ" sz="2600" dirty="0">
                <a:solidFill>
                  <a:srgbClr val="FF0000"/>
                </a:solidFill>
              </a:rPr>
              <a:t>                              - </a:t>
            </a:r>
            <a:r>
              <a:rPr lang="cs-CZ" altLang="cs-CZ" sz="2600" dirty="0" err="1">
                <a:solidFill>
                  <a:srgbClr val="FF0000"/>
                </a:solidFill>
              </a:rPr>
              <a:t>nitroimidazoly</a:t>
            </a:r>
            <a:r>
              <a:rPr lang="cs-CZ" altLang="cs-CZ" sz="2600" dirty="0">
                <a:solidFill>
                  <a:srgbClr val="FF0000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ts val="2400"/>
              </a:spcBef>
              <a:buNone/>
            </a:pPr>
            <a:endParaRPr lang="cs-CZ" altLang="cs-CZ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cs-CZ" altLang="cs-CZ" sz="2800" dirty="0">
                <a:solidFill>
                  <a:srgbClr val="C00000"/>
                </a:solidFill>
              </a:rPr>
              <a:t>	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79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A11E194-29CF-4AE7-84E9-FBE46CB1C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Nitroimidazoly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375BCCB-82AE-4B18-BC17-E0AAA51F7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Tvoří skupinu heterocyklických látek s pětičlenným kruhem, podobnou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nitrofuranům.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Působí na </a:t>
            </a:r>
            <a:r>
              <a:rPr lang="cs-CZ" altLang="cs-CZ" sz="2000">
                <a:solidFill>
                  <a:srgbClr val="FF0000"/>
                </a:solidFill>
              </a:rPr>
              <a:t>anaerobní látkovou výměnu</a:t>
            </a:r>
            <a:r>
              <a:rPr lang="cs-CZ" altLang="cs-CZ" sz="2000"/>
              <a:t>, což vysvětluje jejich aktivitu  na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protozoa a anaerobní bakterie.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Mechanismus účinku</a:t>
            </a:r>
            <a:r>
              <a:rPr lang="cs-CZ" altLang="cs-CZ" sz="2000" b="1"/>
              <a:t>:</a:t>
            </a:r>
            <a:r>
              <a:rPr lang="cs-CZ" altLang="cs-CZ" sz="2000">
                <a:solidFill>
                  <a:srgbClr val="FF0000"/>
                </a:solidFill>
              </a:rPr>
              <a:t> Inhibice syntézy nukleových kyselin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Účinek: </a:t>
            </a:r>
            <a:r>
              <a:rPr lang="cs-CZ" altLang="cs-CZ" sz="2000">
                <a:solidFill>
                  <a:srgbClr val="FF0000"/>
                </a:solidFill>
              </a:rPr>
              <a:t>baktericidní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Vyučování močí 60-80%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Vylučování stolicí 6-15%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Metabolizovány v játrech,konjugace na antibakteriálně méně účinné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metabolity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Rezistence: Vzácně u anaerobů, je možná u trichomonád a améb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00A8D2A6-BBF5-464D-8845-E1C786C99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49312"/>
          </a:xfrm>
        </p:spPr>
        <p:txBody>
          <a:bodyPr/>
          <a:lstStyle/>
          <a:p>
            <a:r>
              <a:rPr lang="cs-CZ" altLang="cs-CZ" sz="2800" b="1" dirty="0" err="1">
                <a:solidFill>
                  <a:schemeClr val="tx1"/>
                </a:solidFill>
              </a:rPr>
              <a:t>Fidaxomicin</a:t>
            </a:r>
            <a:endParaRPr lang="cs-CZ" altLang="cs-CZ" sz="2800" b="1" dirty="0">
              <a:solidFill>
                <a:schemeClr val="tx1"/>
              </a:solidFill>
            </a:endParaRP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31BF731D-4D24-4E80-BEE1-B95BCE21C5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435975" cy="60213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000"/>
              <a:t>Objeven 1991: </a:t>
            </a:r>
            <a:r>
              <a:rPr lang="cs-CZ" altLang="cs-CZ" sz="2000">
                <a:ea typeface="Calibri" panose="020F0502020204030204" pitchFamily="34" charset="0"/>
                <a:cs typeface="Times New Roman" panose="02020603050405020304" pitchFamily="18" charset="0"/>
              </a:rPr>
              <a:t>z půdní aktinomycety </a:t>
            </a:r>
            <a:r>
              <a:rPr lang="cs-CZ" altLang="cs-CZ" sz="2000" i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Dactylosporangium aurantiacum</a:t>
            </a:r>
          </a:p>
          <a:p>
            <a:pPr marL="0" indent="0">
              <a:buFontTx/>
              <a:buNone/>
            </a:pPr>
            <a:r>
              <a:rPr lang="cs-CZ" altLang="cs-CZ" sz="2000"/>
              <a:t>Váže se na </a:t>
            </a:r>
            <a:r>
              <a:rPr lang="el-GR" altLang="cs-CZ" sz="2000"/>
              <a:t>β´</a:t>
            </a:r>
            <a:r>
              <a:rPr lang="cs-CZ" altLang="cs-CZ" sz="2000"/>
              <a:t>podjednotku DNA-dependentní-RNA-polymerázy.</a:t>
            </a:r>
          </a:p>
          <a:p>
            <a:pPr marL="0" indent="0">
              <a:buFontTx/>
              <a:buNone/>
            </a:pPr>
            <a:endParaRPr lang="cs-CZ" altLang="cs-CZ" sz="2000"/>
          </a:p>
          <a:p>
            <a:pPr marL="0" indent="0">
              <a:buFontTx/>
              <a:buNone/>
            </a:pPr>
            <a:endParaRPr lang="cs-CZ" altLang="cs-CZ" sz="2000"/>
          </a:p>
          <a:p>
            <a:pPr marL="0" indent="0">
              <a:buFontTx/>
              <a:buNone/>
            </a:pPr>
            <a:endParaRPr lang="cs-CZ" altLang="cs-CZ" sz="2000"/>
          </a:p>
          <a:p>
            <a:pPr marL="0" indent="0">
              <a:buFontTx/>
              <a:buNone/>
            </a:pPr>
            <a:endParaRPr lang="cs-CZ" altLang="cs-CZ" sz="2000"/>
          </a:p>
          <a:p>
            <a:pPr marL="0" indent="0">
              <a:buFontTx/>
              <a:buNone/>
            </a:pPr>
            <a:endParaRPr lang="cs-CZ" altLang="cs-CZ" sz="2000"/>
          </a:p>
          <a:p>
            <a:pPr marL="0" indent="0">
              <a:buFontTx/>
              <a:buNone/>
            </a:pPr>
            <a:endParaRPr lang="cs-CZ" altLang="cs-CZ" sz="2000"/>
          </a:p>
          <a:p>
            <a:pPr marL="0" indent="0">
              <a:buFontTx/>
              <a:buNone/>
            </a:pPr>
            <a:endParaRPr lang="cs-CZ" altLang="cs-CZ" sz="2000"/>
          </a:p>
          <a:p>
            <a:pPr marL="0" indent="0">
              <a:buFontTx/>
              <a:buNone/>
            </a:pPr>
            <a:endParaRPr lang="cs-CZ" altLang="cs-CZ" sz="2000"/>
          </a:p>
          <a:p>
            <a:pPr marL="0" indent="0">
              <a:buFontTx/>
              <a:buNone/>
            </a:pPr>
            <a:r>
              <a:rPr lang="cs-CZ" altLang="cs-CZ" sz="2000"/>
              <a:t>Úzké spektrum: jen G+: </a:t>
            </a:r>
            <a:r>
              <a:rPr lang="cs-CZ" altLang="cs-CZ" sz="2000" i="1"/>
              <a:t>Clostridium difficile, Clostridium perfringens, 	Bifidobacterium </a:t>
            </a:r>
            <a:r>
              <a:rPr lang="cs-CZ" altLang="cs-CZ" sz="2000"/>
              <a:t>spp, </a:t>
            </a:r>
            <a:r>
              <a:rPr lang="cs-CZ" altLang="cs-CZ" sz="2000" i="1"/>
              <a:t>Peptococcus </a:t>
            </a:r>
            <a:r>
              <a:rPr lang="cs-CZ" altLang="cs-CZ" sz="2000"/>
              <a:t>spp, </a:t>
            </a:r>
            <a:r>
              <a:rPr lang="cs-CZ" altLang="cs-CZ" sz="2000" i="1"/>
              <a:t>Peptostreptococcus </a:t>
            </a:r>
            <a:r>
              <a:rPr lang="cs-CZ" altLang="cs-CZ" sz="2000"/>
              <a:t>spp.</a:t>
            </a:r>
          </a:p>
          <a:p>
            <a:pPr marL="0" indent="0">
              <a:buFontTx/>
              <a:buNone/>
            </a:pPr>
            <a:r>
              <a:rPr lang="cs-CZ" altLang="cs-CZ" sz="2000"/>
              <a:t>PK: 	nevstřebává se z GIT → minimum nežádoucích účinků</a:t>
            </a:r>
          </a:p>
          <a:p>
            <a:pPr marL="0" indent="0">
              <a:buFontTx/>
              <a:buNone/>
            </a:pPr>
            <a:r>
              <a:rPr lang="cs-CZ" altLang="cs-CZ" sz="2000"/>
              <a:t>Použití: </a:t>
            </a:r>
            <a:r>
              <a:rPr lang="cs-CZ" altLang="cs-CZ" sz="2000">
                <a:solidFill>
                  <a:srgbClr val="FF0000"/>
                </a:solidFill>
              </a:rPr>
              <a:t>klostridiová kolitida (</a:t>
            </a:r>
            <a:r>
              <a:rPr lang="cs-CZ" altLang="cs-CZ" sz="2000" i="1">
                <a:solidFill>
                  <a:srgbClr val="FF0000"/>
                </a:solidFill>
              </a:rPr>
              <a:t>Clostridium difficile</a:t>
            </a:r>
            <a:r>
              <a:rPr lang="cs-CZ" altLang="cs-CZ" sz="200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2000"/>
              <a:t>	baktericidní vůči CD + zabrání tvorbě toxinů i sporulaci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2000"/>
              <a:t>Dávkování pro terapii CDI : 200 mg tbl 2x denně na 10 dnů </a:t>
            </a:r>
          </a:p>
        </p:txBody>
      </p:sp>
      <p:pic>
        <p:nvPicPr>
          <p:cNvPr id="35844" name="Obrázek 3" descr="Výsledek obrázku pro fidaxomicin">
            <a:extLst>
              <a:ext uri="{FF2B5EF4-FFF2-40B4-BE49-F238E27FC236}">
                <a16:creationId xmlns:a16="http://schemas.microsoft.com/office/drawing/2014/main" id="{56AFD2D1-F333-4F6A-B6A7-D344F1CF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0" b="11000"/>
          <a:stretch>
            <a:fillRect/>
          </a:stretch>
        </p:blipFill>
        <p:spPr bwMode="auto">
          <a:xfrm>
            <a:off x="3851275" y="1773238"/>
            <a:ext cx="40227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ovéPole 4">
            <a:extLst>
              <a:ext uri="{FF2B5EF4-FFF2-40B4-BE49-F238E27FC236}">
                <a16:creationId xmlns:a16="http://schemas.microsoft.com/office/drawing/2014/main" id="{E3D10571-F265-4535-AEF6-8A98C08E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4221163"/>
            <a:ext cx="224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makrocyklické ATB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0FA8A3-AA40-45E4-8332-DF6EB3412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/>
              <a:t>Farmakokinetika</a:t>
            </a:r>
            <a:endParaRPr lang="cs-CZ" altLang="cs-CZ" sz="28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53A1521-C864-4858-BF29-0DB3A7269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- </a:t>
            </a:r>
            <a:r>
              <a:rPr lang="cs-CZ" altLang="cs-CZ" sz="2000" dirty="0"/>
              <a:t>po </a:t>
            </a:r>
            <a:r>
              <a:rPr lang="cs-CZ" altLang="cs-CZ" sz="2000" dirty="0">
                <a:solidFill>
                  <a:srgbClr val="FF0000"/>
                </a:solidFill>
              </a:rPr>
              <a:t>per os</a:t>
            </a:r>
            <a:r>
              <a:rPr lang="cs-CZ" altLang="cs-CZ" sz="2000" dirty="0"/>
              <a:t> podání dochází ke </a:t>
            </a:r>
            <a:r>
              <a:rPr lang="cs-CZ" altLang="cs-CZ" sz="2000" dirty="0">
                <a:solidFill>
                  <a:srgbClr val="FF0000"/>
                </a:solidFill>
              </a:rPr>
              <a:t>komplexní </a:t>
            </a:r>
            <a:r>
              <a:rPr lang="cs-CZ" altLang="cs-CZ" sz="2000" dirty="0" err="1">
                <a:solidFill>
                  <a:srgbClr val="FF0000"/>
                </a:solidFill>
              </a:rPr>
              <a:t>absorbci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000" dirty="0"/>
              <a:t> - </a:t>
            </a:r>
            <a:r>
              <a:rPr lang="cs-CZ" altLang="cs-CZ" sz="2000" dirty="0" err="1"/>
              <a:t>C</a:t>
            </a:r>
            <a:r>
              <a:rPr lang="cs-CZ" altLang="cs-CZ" sz="2000" baseline="-25000" dirty="0" err="1"/>
              <a:t>max</a:t>
            </a:r>
            <a:r>
              <a:rPr lang="cs-CZ" altLang="cs-CZ" sz="2000" dirty="0"/>
              <a:t> 500mg - 3hod.</a:t>
            </a:r>
          </a:p>
          <a:p>
            <a:pPr marL="0" indent="0">
              <a:buNone/>
            </a:pPr>
            <a:r>
              <a:rPr lang="cs-CZ" altLang="cs-CZ" sz="2000" dirty="0"/>
              <a:t>- biologický poločas  6-11h</a:t>
            </a:r>
          </a:p>
          <a:p>
            <a:pPr marL="0" indent="0">
              <a:buNone/>
            </a:pPr>
            <a:r>
              <a:rPr lang="cs-CZ" altLang="cs-CZ" sz="2000" dirty="0"/>
              <a:t>- </a:t>
            </a:r>
            <a:r>
              <a:rPr lang="cs-CZ" altLang="cs-CZ" sz="2000" dirty="0">
                <a:solidFill>
                  <a:srgbClr val="FF0000"/>
                </a:solidFill>
              </a:rPr>
              <a:t>dobrá absorpce ze střeva</a:t>
            </a:r>
            <a:r>
              <a:rPr lang="cs-CZ" altLang="cs-CZ" sz="2000" dirty="0"/>
              <a:t> -(&gt;90)</a:t>
            </a:r>
          </a:p>
          <a:p>
            <a:pPr marL="0" indent="0">
              <a:buNone/>
            </a:pPr>
            <a:r>
              <a:rPr lang="cs-CZ" altLang="cs-CZ" sz="2000" dirty="0"/>
              <a:t>- nízká vazba na bílkoviny séra -( &lt;20%)</a:t>
            </a:r>
          </a:p>
          <a:p>
            <a:pPr marL="0" indent="0" eaLnBrk="1" hangingPunct="1"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- dobrá distribuce do tkání</a:t>
            </a:r>
            <a:r>
              <a:rPr lang="cs-CZ" altLang="cs-CZ" sz="2000" dirty="0"/>
              <a:t> (distribuční objem 0,6-1,1 l/kg)</a:t>
            </a:r>
          </a:p>
          <a:p>
            <a:pPr marL="0" indent="0">
              <a:buNone/>
            </a:pPr>
            <a:r>
              <a:rPr lang="cs-CZ" sz="2000" dirty="0"/>
              <a:t>- PAE 1-5 hodin   </a:t>
            </a:r>
          </a:p>
          <a:p>
            <a:pPr marL="0" indent="0">
              <a:buNone/>
            </a:pPr>
            <a:r>
              <a:rPr lang="cs-CZ" altLang="cs-CZ" sz="2000" dirty="0"/>
              <a:t>- intenzivně se </a:t>
            </a:r>
            <a:r>
              <a:rPr lang="cs-CZ" altLang="cs-CZ" sz="2000" dirty="0">
                <a:solidFill>
                  <a:srgbClr val="FF0000"/>
                </a:solidFill>
              </a:rPr>
              <a:t>metabolizuje v játrech</a:t>
            </a:r>
            <a:r>
              <a:rPr lang="cs-CZ" altLang="cs-CZ" sz="2000" dirty="0"/>
              <a:t>, </a:t>
            </a:r>
            <a:r>
              <a:rPr lang="cs-CZ" altLang="cs-CZ" sz="2000" dirty="0">
                <a:solidFill>
                  <a:srgbClr val="FF0000"/>
                </a:solidFill>
              </a:rPr>
              <a:t>vylučuje se ledvinami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67544" y="128588"/>
            <a:ext cx="8425308" cy="779462"/>
          </a:xfrm>
        </p:spPr>
        <p:txBody>
          <a:bodyPr/>
          <a:lstStyle/>
          <a:p>
            <a:r>
              <a:rPr lang="cs-CZ" altLang="cs-CZ" dirty="0" err="1">
                <a:solidFill>
                  <a:srgbClr val="002060"/>
                </a:solidFill>
              </a:rPr>
              <a:t>Nitroimidazoly</a:t>
            </a:r>
            <a:r>
              <a:rPr lang="cs-CZ" altLang="cs-CZ" dirty="0">
                <a:solidFill>
                  <a:srgbClr val="002060"/>
                </a:solidFill>
              </a:rPr>
              <a:t> vs. </a:t>
            </a:r>
            <a:r>
              <a:rPr lang="cs-CZ" altLang="cs-CZ" dirty="0" err="1">
                <a:solidFill>
                  <a:srgbClr val="002060"/>
                </a:solidFill>
              </a:rPr>
              <a:t>benzimidazoly</a:t>
            </a:r>
            <a:r>
              <a:rPr lang="cs-CZ" altLang="cs-CZ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2420938"/>
            <a:ext cx="8710613" cy="424815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sz="1800" b="1" dirty="0" err="1"/>
              <a:t>Nitroimidazoly</a:t>
            </a:r>
            <a:r>
              <a:rPr lang="cs-CZ" sz="1800" dirty="0"/>
              <a:t> byly objeveny v 50tých letech 20. století, při hledání léku proti vaginální trichomoniáze.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cs-CZ" sz="1000" dirty="0"/>
          </a:p>
          <a:p>
            <a:pPr>
              <a:defRPr/>
            </a:pPr>
            <a:r>
              <a:rPr lang="cs-CZ" sz="1800" b="1" dirty="0"/>
              <a:t>metronidazol</a:t>
            </a:r>
            <a:r>
              <a:rPr lang="cs-CZ" sz="1800" dirty="0"/>
              <a:t>, </a:t>
            </a:r>
            <a:r>
              <a:rPr lang="cs-CZ" sz="1800" dirty="0" err="1"/>
              <a:t>ornidazol</a:t>
            </a:r>
            <a:r>
              <a:rPr lang="cs-CZ" sz="1800" dirty="0"/>
              <a:t>, </a:t>
            </a:r>
            <a:r>
              <a:rPr lang="cs-CZ" sz="1800" dirty="0" err="1"/>
              <a:t>tinidazol</a:t>
            </a:r>
            <a:r>
              <a:rPr lang="cs-CZ" sz="1800" dirty="0"/>
              <a:t>: proti anaerobům a některým prvokům;</a:t>
            </a:r>
          </a:p>
          <a:p>
            <a:pPr>
              <a:defRPr/>
            </a:pPr>
            <a:r>
              <a:rPr lang="cs-CZ" sz="1800" dirty="0" err="1"/>
              <a:t>azanidazol</a:t>
            </a:r>
            <a:r>
              <a:rPr lang="cs-CZ" sz="1800" dirty="0"/>
              <a:t>, </a:t>
            </a:r>
            <a:r>
              <a:rPr lang="cs-CZ" sz="1800" dirty="0" err="1"/>
              <a:t>nimorazol</a:t>
            </a:r>
            <a:r>
              <a:rPr lang="cs-CZ" sz="1800" dirty="0"/>
              <a:t>, </a:t>
            </a:r>
            <a:r>
              <a:rPr lang="cs-CZ" sz="1800" dirty="0" err="1"/>
              <a:t>propenidazol</a:t>
            </a:r>
            <a:r>
              <a:rPr lang="cs-CZ" sz="1800" dirty="0"/>
              <a:t>, </a:t>
            </a:r>
            <a:r>
              <a:rPr lang="cs-CZ" sz="1800" dirty="0" err="1"/>
              <a:t>secnidazol</a:t>
            </a:r>
            <a:r>
              <a:rPr lang="cs-CZ" sz="1800" dirty="0"/>
              <a:t>: proti trichomoniáze, amébiáze; </a:t>
            </a:r>
          </a:p>
          <a:p>
            <a:pPr>
              <a:defRPr/>
            </a:pPr>
            <a:r>
              <a:rPr lang="cs-CZ" sz="1800" dirty="0" err="1"/>
              <a:t>benznidazol</a:t>
            </a:r>
            <a:r>
              <a:rPr lang="cs-CZ" sz="1800" dirty="0"/>
              <a:t>, </a:t>
            </a:r>
            <a:r>
              <a:rPr lang="cs-CZ" sz="1800" dirty="0" err="1"/>
              <a:t>megazol</a:t>
            </a:r>
            <a:r>
              <a:rPr lang="cs-CZ" sz="1800" dirty="0"/>
              <a:t>: proti jihoamerické trypanozomiáze (</a:t>
            </a:r>
            <a:r>
              <a:rPr lang="cs-CZ" sz="1800" dirty="0" err="1"/>
              <a:t>Chagasova</a:t>
            </a:r>
            <a:r>
              <a:rPr lang="cs-CZ" sz="1800" dirty="0"/>
              <a:t> choroba);</a:t>
            </a:r>
          </a:p>
          <a:p>
            <a:pPr>
              <a:defRPr/>
            </a:pPr>
            <a:r>
              <a:rPr lang="cs-CZ" sz="1800" dirty="0" err="1"/>
              <a:t>carnidazol</a:t>
            </a:r>
            <a:r>
              <a:rPr lang="cs-CZ" sz="1800" dirty="0"/>
              <a:t>, </a:t>
            </a:r>
            <a:r>
              <a:rPr lang="cs-CZ" sz="1800" dirty="0" err="1"/>
              <a:t>dimetridazol</a:t>
            </a:r>
            <a:r>
              <a:rPr lang="cs-CZ" sz="1800" dirty="0"/>
              <a:t>, </a:t>
            </a:r>
            <a:r>
              <a:rPr lang="cs-CZ" sz="1800" dirty="0" err="1"/>
              <a:t>ipronidazol</a:t>
            </a:r>
            <a:r>
              <a:rPr lang="cs-CZ" sz="1800" dirty="0"/>
              <a:t>, </a:t>
            </a:r>
            <a:r>
              <a:rPr lang="cs-CZ" sz="1800" dirty="0" err="1"/>
              <a:t>ronidazol</a:t>
            </a:r>
            <a:r>
              <a:rPr lang="cs-CZ" sz="1800" dirty="0"/>
              <a:t>: pro veterinární účely.</a:t>
            </a:r>
          </a:p>
          <a:p>
            <a:pPr>
              <a:defRPr/>
            </a:pPr>
            <a:endParaRPr lang="cs-CZ" sz="1000" dirty="0"/>
          </a:p>
          <a:p>
            <a:pPr marL="0" indent="0">
              <a:buFontTx/>
              <a:buNone/>
              <a:defRPr/>
            </a:pPr>
            <a:r>
              <a:rPr lang="cs-CZ" sz="1800" i="1" dirty="0"/>
              <a:t>Od </a:t>
            </a:r>
            <a:r>
              <a:rPr lang="cs-CZ" sz="1800" i="1" dirty="0" err="1"/>
              <a:t>nitroimidazolů</a:t>
            </a:r>
            <a:r>
              <a:rPr lang="cs-CZ" sz="1800" i="1" dirty="0"/>
              <a:t> je nutné odlišit </a:t>
            </a:r>
            <a:r>
              <a:rPr lang="cs-CZ" sz="1800" i="1" dirty="0" err="1"/>
              <a:t>benzimidazoly</a:t>
            </a:r>
            <a:r>
              <a:rPr lang="cs-CZ" sz="1800" i="1" dirty="0"/>
              <a:t> (</a:t>
            </a:r>
            <a:r>
              <a:rPr lang="cs-CZ" sz="1800" i="1" dirty="0" err="1"/>
              <a:t>albendazol</a:t>
            </a:r>
            <a:r>
              <a:rPr lang="cs-CZ" sz="1800" i="1" dirty="0"/>
              <a:t>, </a:t>
            </a:r>
            <a:r>
              <a:rPr lang="cs-CZ" sz="1800" i="1" dirty="0" err="1"/>
              <a:t>mebendazol</a:t>
            </a:r>
            <a:r>
              <a:rPr lang="cs-CZ" sz="1800" i="1" dirty="0"/>
              <a:t>, </a:t>
            </a:r>
            <a:r>
              <a:rPr lang="cs-CZ" sz="1800" i="1" dirty="0" err="1"/>
              <a:t>tiabendazol</a:t>
            </a:r>
            <a:r>
              <a:rPr lang="cs-CZ" sz="1800" i="1" dirty="0"/>
              <a:t> a další), které slouží jako </a:t>
            </a:r>
            <a:r>
              <a:rPr lang="cs-CZ" sz="1800" i="1" dirty="0" err="1"/>
              <a:t>antihelmintika</a:t>
            </a:r>
            <a:r>
              <a:rPr lang="cs-CZ" sz="1800" i="1" dirty="0"/>
              <a:t>.</a:t>
            </a:r>
            <a:endParaRPr lang="cs-CZ" sz="1800" dirty="0"/>
          </a:p>
          <a:p>
            <a:pPr marL="0" indent="0">
              <a:buFontTx/>
              <a:buNone/>
              <a:defRPr/>
            </a:pPr>
            <a:endParaRPr lang="cs-CZ" sz="1200" i="1" dirty="0">
              <a:solidFill>
                <a:srgbClr val="006600"/>
              </a:solidFill>
            </a:endParaRPr>
          </a:p>
          <a:p>
            <a:pPr marL="0" indent="0">
              <a:buFontTx/>
              <a:buNone/>
              <a:defRPr/>
            </a:pPr>
            <a:endParaRPr lang="cs-CZ" sz="1100" dirty="0">
              <a:cs typeface="Arial"/>
            </a:endParaRP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rgbClr val="990000"/>
              </a:solidFill>
            </a:endParaRPr>
          </a:p>
        </p:txBody>
      </p:sp>
      <p:sp>
        <p:nvSpPr>
          <p:cNvPr id="31748" name="TextovéPole 3"/>
          <p:cNvSpPr txBox="1">
            <a:spLocks noChangeArrowheads="1"/>
          </p:cNvSpPr>
          <p:nvPr/>
        </p:nvSpPr>
        <p:spPr bwMode="auto">
          <a:xfrm>
            <a:off x="827088" y="1773238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>
                <a:solidFill>
                  <a:srgbClr val="002060"/>
                </a:solidFill>
              </a:rPr>
              <a:t>metronidazol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1619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4" descr="https://upload.wikimedia.org/wikipedia/commons/thumb/b/b3/Mebendazol.svg/300px-Mebendazo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49325"/>
            <a:ext cx="2857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ovéPole 4"/>
          <p:cNvSpPr txBox="1">
            <a:spLocks noChangeArrowheads="1"/>
          </p:cNvSpPr>
          <p:nvPr/>
        </p:nvSpPr>
        <p:spPr bwMode="auto">
          <a:xfrm>
            <a:off x="6732588" y="178752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>
                <a:solidFill>
                  <a:srgbClr val="002060"/>
                </a:solidFill>
              </a:rPr>
              <a:t>mebendazo</a:t>
            </a:r>
            <a:r>
              <a:rPr lang="cs-CZ" altLang="cs-CZ">
                <a:solidFill>
                  <a:srgbClr val="00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73170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61325" cy="1371600"/>
          </a:xfrm>
        </p:spPr>
        <p:txBody>
          <a:bodyPr/>
          <a:lstStyle/>
          <a:p>
            <a:pPr eaLnBrk="1" hangingPunct="1"/>
            <a:r>
              <a:rPr lang="cs-CZ" altLang="cs-CZ" sz="2800" b="1" dirty="0" err="1"/>
              <a:t>Nitroimidazoly</a:t>
            </a:r>
            <a:endParaRPr lang="cs-CZ" altLang="cs-CZ" sz="28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u="sng" dirty="0"/>
              <a:t>Humánní medicína</a:t>
            </a:r>
          </a:p>
          <a:p>
            <a:pPr eaLnBrk="1" hangingPunct="1">
              <a:buFontTx/>
              <a:buNone/>
            </a:pPr>
            <a:endParaRPr lang="cs-CZ" altLang="cs-CZ" sz="2000" u="sng" dirty="0"/>
          </a:p>
          <a:p>
            <a:pPr eaLnBrk="1" hangingPunct="1">
              <a:buFontTx/>
              <a:buNone/>
            </a:pPr>
            <a:r>
              <a:rPr lang="cs-CZ" altLang="cs-CZ" sz="2000" dirty="0" err="1">
                <a:solidFill>
                  <a:srgbClr val="FF0000"/>
                </a:solidFill>
              </a:rPr>
              <a:t>Metronidazol</a:t>
            </a:r>
            <a:r>
              <a:rPr lang="cs-CZ" altLang="cs-CZ" sz="2000" dirty="0">
                <a:solidFill>
                  <a:srgbClr val="FF0000"/>
                </a:solidFill>
              </a:rPr>
              <a:t> (</a:t>
            </a:r>
            <a:r>
              <a:rPr lang="cs-CZ" altLang="cs-CZ" sz="2000" dirty="0" err="1">
                <a:solidFill>
                  <a:srgbClr val="FF0000"/>
                </a:solidFill>
              </a:rPr>
              <a:t>Efloran,Entizol,Klion</a:t>
            </a:r>
            <a:r>
              <a:rPr lang="cs-CZ" altLang="cs-CZ" sz="2000" dirty="0">
                <a:solidFill>
                  <a:srgbClr val="FF0000"/>
                </a:solidFill>
              </a:rPr>
              <a:t>…)</a:t>
            </a:r>
          </a:p>
          <a:p>
            <a:pPr eaLnBrk="1" hangingPunct="1">
              <a:buFontTx/>
              <a:buNone/>
            </a:pPr>
            <a:r>
              <a:rPr lang="cs-CZ" altLang="cs-CZ" sz="2000" dirty="0" err="1"/>
              <a:t>Ornidazol</a:t>
            </a:r>
            <a:r>
              <a:rPr lang="cs-CZ" altLang="cs-CZ" sz="2000" dirty="0"/>
              <a:t>(</a:t>
            </a:r>
            <a:r>
              <a:rPr lang="cs-CZ" altLang="cs-CZ" sz="2000" dirty="0" err="1"/>
              <a:t>Avrazor</a:t>
            </a:r>
            <a:r>
              <a:rPr lang="cs-CZ" altLang="cs-CZ" sz="2000" dirty="0"/>
              <a:t>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 err="1"/>
              <a:t>tinidazol</a:t>
            </a: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 err="1"/>
              <a:t>secnidazol</a:t>
            </a: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 err="1"/>
              <a:t>nimorazol</a:t>
            </a:r>
            <a:r>
              <a:rPr lang="cs-CZ" altLang="cs-CZ" sz="2000" dirty="0"/>
              <a:t>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341438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u="sng" dirty="0"/>
              <a:t>Veterinární medicína</a:t>
            </a:r>
          </a:p>
          <a:p>
            <a:pPr eaLnBrk="1" hangingPunct="1">
              <a:buFontTx/>
              <a:buNone/>
            </a:pPr>
            <a:endParaRPr lang="cs-CZ" altLang="cs-CZ" sz="2000" u="sng" dirty="0"/>
          </a:p>
          <a:p>
            <a:pPr eaLnBrk="1" hangingPunct="1">
              <a:buFontTx/>
              <a:buNone/>
            </a:pPr>
            <a:r>
              <a:rPr lang="cs-CZ" altLang="cs-CZ" sz="2000" dirty="0" err="1"/>
              <a:t>carnidazol</a:t>
            </a: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 err="1"/>
              <a:t>dimetridazol</a:t>
            </a: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 err="1"/>
              <a:t>ipronidazol</a:t>
            </a: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 err="1"/>
              <a:t>ronidazol</a:t>
            </a: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8DB7FCA-18B1-411F-B866-B0A78F1BC96A}"/>
              </a:ext>
            </a:extLst>
          </p:cNvPr>
          <p:cNvSpPr/>
          <p:nvPr/>
        </p:nvSpPr>
        <p:spPr>
          <a:xfrm>
            <a:off x="250825" y="4869160"/>
            <a:ext cx="8641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/>
              <a:t>Metronidazol</a:t>
            </a:r>
            <a:r>
              <a:rPr lang="cs-CZ" sz="2000" dirty="0"/>
              <a:t> působí jako </a:t>
            </a:r>
            <a:r>
              <a:rPr lang="cs-CZ" sz="2000" dirty="0" err="1"/>
              <a:t>prodrug</a:t>
            </a:r>
            <a:r>
              <a:rPr lang="cs-CZ" sz="2000" dirty="0"/>
              <a:t>, proto je primárně netoxický.</a:t>
            </a:r>
          </a:p>
          <a:p>
            <a:r>
              <a:rPr lang="cs-CZ" sz="2000" dirty="0"/>
              <a:t>Do bakteriální buňky se dostane difuzí. V silně  anaerobním prostředí  se redukuje (přijímá 1-2 elektrony). V tomto stavu se jako vysoce aktivní  </a:t>
            </a:r>
            <a:r>
              <a:rPr lang="cs-CZ" sz="2000" dirty="0" err="1"/>
              <a:t>nitrozo</a:t>
            </a:r>
            <a:r>
              <a:rPr lang="cs-CZ" sz="2000" dirty="0"/>
              <a:t>-radikál  navazuje na různé struktury v okolí, včetně NK. Tak dojde k </a:t>
            </a:r>
            <a:r>
              <a:rPr lang="cs-CZ" sz="2000" dirty="0" err="1"/>
              <a:t>irrevezibilnímu</a:t>
            </a:r>
            <a:r>
              <a:rPr lang="cs-CZ" sz="2000" dirty="0"/>
              <a:t> poškození buňky. Pokud je ale prostředí aerobní, </a:t>
            </a:r>
            <a:r>
              <a:rPr lang="cs-CZ" sz="2000" dirty="0" err="1"/>
              <a:t>metronidazol</a:t>
            </a:r>
            <a:r>
              <a:rPr lang="cs-CZ" sz="2000" dirty="0"/>
              <a:t> se nemůže redukovat a zůstává neaktivní. </a:t>
            </a:r>
          </a:p>
        </p:txBody>
      </p:sp>
    </p:spTree>
    <p:extLst>
      <p:ext uri="{BB962C8B-B14F-4D97-AF65-F5344CB8AC3E}">
        <p14:creationId xmlns:p14="http://schemas.microsoft.com/office/powerpoint/2010/main" val="1922455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/>
              <a:t>Účinnost</a:t>
            </a:r>
            <a:endParaRPr lang="cs-CZ" altLang="cs-CZ" sz="28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229600" cy="532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dirty="0" err="1">
                <a:solidFill>
                  <a:srgbClr val="FF0000"/>
                </a:solidFill>
              </a:rPr>
              <a:t>Antiparazitární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000" dirty="0"/>
              <a:t>        protozoa -</a:t>
            </a:r>
            <a:r>
              <a:rPr lang="cs-CZ" altLang="cs-CZ" sz="2000" i="1" dirty="0"/>
              <a:t>G. </a:t>
            </a:r>
            <a:r>
              <a:rPr lang="cs-CZ" altLang="cs-CZ" sz="2000" i="1" dirty="0" err="1"/>
              <a:t>lamblia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T.vaginalis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E.histolytica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Balantidium</a:t>
            </a:r>
            <a:r>
              <a:rPr lang="cs-CZ" altLang="cs-CZ" sz="2000" i="1" dirty="0"/>
              <a:t> coli, </a:t>
            </a:r>
            <a:r>
              <a:rPr lang="cs-CZ" altLang="cs-CZ" sz="2000" i="1" dirty="0" err="1"/>
              <a:t>Blastocystis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hominis</a:t>
            </a:r>
            <a:r>
              <a:rPr lang="cs-CZ" altLang="cs-CZ" sz="2000" i="1" dirty="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Antibakteriální – </a:t>
            </a:r>
            <a:r>
              <a:rPr lang="cs-CZ" altLang="cs-CZ" sz="2000" dirty="0"/>
              <a:t>anaeroby</a:t>
            </a:r>
          </a:p>
          <a:p>
            <a:pPr eaLnBrk="1" hangingPunct="1">
              <a:buFontTx/>
              <a:buNone/>
            </a:pPr>
            <a:r>
              <a:rPr lang="cs-CZ" altLang="cs-CZ" sz="2000" u="sng" dirty="0"/>
              <a:t>Dobrá účinnost</a:t>
            </a:r>
            <a:r>
              <a:rPr lang="cs-CZ" altLang="cs-CZ" sz="2000" dirty="0"/>
              <a:t>:                                            </a:t>
            </a:r>
            <a:r>
              <a:rPr lang="cs-CZ" altLang="cs-CZ" sz="2000" u="sng" dirty="0"/>
              <a:t>Rezistence:</a:t>
            </a:r>
          </a:p>
          <a:p>
            <a:pPr eaLnBrk="1" hangingPunct="1">
              <a:buFontTx/>
              <a:buNone/>
            </a:pPr>
            <a:r>
              <a:rPr lang="cs-CZ" altLang="cs-CZ" sz="2000" i="1" dirty="0"/>
              <a:t>                                                               </a:t>
            </a:r>
            <a:r>
              <a:rPr lang="cs-CZ" altLang="cs-CZ" sz="2000" i="1" dirty="0" err="1"/>
              <a:t>Propionibacterium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spp</a:t>
            </a:r>
            <a:r>
              <a:rPr lang="cs-CZ" altLang="cs-CZ" sz="2000" i="1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>
                <a:solidFill>
                  <a:srgbClr val="FF0000"/>
                </a:solidFill>
              </a:rPr>
              <a:t>Bacteroides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spp</a:t>
            </a:r>
            <a:r>
              <a:rPr lang="cs-CZ" altLang="cs-CZ" sz="2000" i="1" dirty="0">
                <a:solidFill>
                  <a:srgbClr val="FF0000"/>
                </a:solidFill>
              </a:rPr>
              <a:t>.                                 </a:t>
            </a:r>
            <a:r>
              <a:rPr lang="cs-CZ" altLang="cs-CZ" sz="2000" i="1" dirty="0" err="1"/>
              <a:t>Viridující</a:t>
            </a:r>
            <a:r>
              <a:rPr lang="cs-CZ" altLang="cs-CZ" sz="2000" i="1" dirty="0"/>
              <a:t> streptokoky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>
                <a:solidFill>
                  <a:srgbClr val="FF0000"/>
                </a:solidFill>
              </a:rPr>
              <a:t>Fusobacterium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spp</a:t>
            </a:r>
            <a:r>
              <a:rPr lang="cs-CZ" altLang="cs-CZ" sz="2000" i="1" dirty="0">
                <a:solidFill>
                  <a:srgbClr val="FF0000"/>
                </a:solidFill>
              </a:rPr>
              <a:t>.                            </a:t>
            </a:r>
            <a:r>
              <a:rPr lang="cs-CZ" altLang="cs-CZ" sz="2000" i="1" dirty="0"/>
              <a:t>Aktinomycety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>
                <a:solidFill>
                  <a:srgbClr val="FF0000"/>
                </a:solidFill>
              </a:rPr>
              <a:t>C.perfringens</a:t>
            </a:r>
            <a:r>
              <a:rPr lang="cs-CZ" altLang="cs-CZ" sz="2000" i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altLang="cs-CZ" sz="2000" i="1" dirty="0" err="1"/>
              <a:t>Propionibacteria</a:t>
            </a:r>
            <a:endParaRPr lang="cs-CZ" altLang="cs-CZ" sz="20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>
                <a:solidFill>
                  <a:srgbClr val="FF0000"/>
                </a:solidFill>
              </a:rPr>
              <a:t>Peptococcus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spp</a:t>
            </a:r>
            <a:r>
              <a:rPr lang="cs-CZ" altLang="cs-CZ" sz="2000" i="1" dirty="0">
                <a:solidFill>
                  <a:srgbClr val="FF0000"/>
                </a:solidFill>
              </a:rPr>
              <a:t>.                                 </a:t>
            </a:r>
            <a:r>
              <a:rPr lang="cs-CZ" altLang="cs-CZ" sz="2000" i="1" dirty="0" err="1"/>
              <a:t>Bifidoibacteria</a:t>
            </a:r>
            <a:r>
              <a:rPr lang="cs-CZ" altLang="cs-CZ" sz="2000" i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>
                <a:solidFill>
                  <a:srgbClr val="FF0000"/>
                </a:solidFill>
              </a:rPr>
              <a:t>Peptostreptococcus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spp</a:t>
            </a:r>
            <a:r>
              <a:rPr lang="cs-CZ" altLang="cs-CZ" sz="2000" i="1" dirty="0">
                <a:solidFill>
                  <a:srgbClr val="FF0000"/>
                </a:solidFill>
              </a:rPr>
              <a:t>.                    </a:t>
            </a:r>
            <a:r>
              <a:rPr lang="cs-CZ" altLang="cs-CZ" sz="2000" i="1" dirty="0" err="1"/>
              <a:t>Lactobacily</a:t>
            </a:r>
            <a:endParaRPr lang="cs-CZ" altLang="cs-CZ" sz="20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>
                <a:solidFill>
                  <a:srgbClr val="FF0000"/>
                </a:solidFill>
              </a:rPr>
              <a:t>Veillonella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spp</a:t>
            </a:r>
            <a:r>
              <a:rPr lang="cs-CZ" altLang="cs-CZ" sz="2000" i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>
                <a:solidFill>
                  <a:srgbClr val="FF0000"/>
                </a:solidFill>
              </a:rPr>
              <a:t>Eubacterium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spp</a:t>
            </a:r>
            <a:r>
              <a:rPr lang="cs-CZ" altLang="cs-CZ" sz="2000" i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>
                <a:solidFill>
                  <a:srgbClr val="FF0000"/>
                </a:solidFill>
              </a:rPr>
              <a:t>Campylobacter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i="1" dirty="0" err="1">
                <a:solidFill>
                  <a:srgbClr val="FF0000"/>
                </a:solidFill>
              </a:rPr>
              <a:t>spp</a:t>
            </a:r>
            <a:r>
              <a:rPr lang="cs-CZ" altLang="cs-CZ" sz="2000" i="1" dirty="0">
                <a:solidFill>
                  <a:srgbClr val="FF0000"/>
                </a:solidFill>
              </a:rPr>
              <a:t>., </a:t>
            </a:r>
            <a:r>
              <a:rPr lang="cs-CZ" altLang="cs-CZ" sz="2000" i="1" dirty="0" err="1">
                <a:solidFill>
                  <a:srgbClr val="FF0000"/>
                </a:solidFill>
              </a:rPr>
              <a:t>H.pylori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(??)</a:t>
            </a:r>
            <a:endParaRPr lang="cs-CZ" altLang="cs-CZ" sz="2000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>
                <a:solidFill>
                  <a:srgbClr val="FF0000"/>
                </a:solidFill>
              </a:rPr>
              <a:t>M.tuberculosis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378330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Indikace:</a:t>
            </a:r>
            <a:br>
              <a:rPr lang="cs-CZ" altLang="cs-CZ" sz="2800" b="1"/>
            </a:br>
            <a:endParaRPr lang="cs-CZ" altLang="cs-CZ" sz="2800" b="1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2605088" algn="l"/>
              </a:tabLst>
            </a:pPr>
            <a:r>
              <a:rPr lang="cs-CZ" altLang="cs-CZ" sz="2800"/>
              <a:t>- </a:t>
            </a:r>
            <a:r>
              <a:rPr lang="cs-CZ" altLang="cs-CZ" sz="2000"/>
              <a:t>trichomoniáza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2605088" algn="l"/>
              </a:tabLst>
            </a:pPr>
            <a:r>
              <a:rPr lang="cs-CZ" altLang="cs-CZ" sz="2000"/>
              <a:t>- infekce vyvolané Clostridium spp.  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2605088" algn="l"/>
              </a:tabLst>
            </a:pPr>
            <a:r>
              <a:rPr lang="cs-CZ" altLang="cs-CZ" sz="2000"/>
              <a:t>- Bacteroides spp. (celulitidy, abscesy)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2605088" algn="l"/>
              </a:tabLst>
            </a:pPr>
            <a:r>
              <a:rPr lang="cs-CZ" altLang="cs-CZ" sz="2000"/>
              <a:t>- nekrotizující stomatitida + peridontální infekce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2605088" algn="l"/>
              </a:tabLst>
            </a:pPr>
            <a:r>
              <a:rPr lang="cs-CZ" altLang="cs-CZ" sz="2000"/>
              <a:t>- Clostridium diff.- pseudomembranosní kolitida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2605088" algn="l"/>
              </a:tabLst>
            </a:pPr>
            <a:r>
              <a:rPr lang="cs-CZ" altLang="cs-CZ" sz="2000"/>
              <a:t>- profylaxe v chirurgii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2605088" algn="l"/>
              </a:tabLst>
            </a:pPr>
            <a:r>
              <a:rPr lang="cs-CZ" altLang="cs-CZ" sz="2000"/>
              <a:t>- H.pylori v kombinaci 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2605088" algn="l"/>
              </a:tabLst>
            </a:pPr>
            <a:r>
              <a:rPr lang="cs-CZ" altLang="cs-CZ" sz="2000"/>
              <a:t>- Giardióza</a:t>
            </a:r>
          </a:p>
          <a:p>
            <a:pPr eaLnBrk="1" hangingPunct="1">
              <a:lnSpc>
                <a:spcPct val="80000"/>
              </a:lnSpc>
              <a:tabLst>
                <a:tab pos="2605088" algn="l"/>
              </a:tabLst>
            </a:pP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3851829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Nežádoucí účinky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dirty="0"/>
              <a:t>- nervový systém - </a:t>
            </a:r>
            <a:r>
              <a:rPr lang="cs-CZ" altLang="cs-CZ" sz="2000" dirty="0" err="1"/>
              <a:t>perif</a:t>
            </a:r>
            <a:r>
              <a:rPr lang="cs-CZ" altLang="cs-CZ" sz="2000" dirty="0"/>
              <a:t>. neuropatie, křeče, závratě, poruchy vědomí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leukopenie, útlum </a:t>
            </a:r>
            <a:r>
              <a:rPr lang="cs-CZ" altLang="cs-CZ" sz="2000" dirty="0" err="1"/>
              <a:t>k.d</a:t>
            </a:r>
            <a:r>
              <a:rPr lang="cs-CZ" altLang="cs-CZ" sz="2000" dirty="0"/>
              <a:t>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HUS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stomatitis</a:t>
            </a:r>
            <a:r>
              <a:rPr lang="cs-CZ" altLang="cs-CZ" sz="2000" dirty="0"/>
              <a:t>, kovová chuť v ústech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GIT – 3% nevolnost, zvracení, </a:t>
            </a:r>
            <a:r>
              <a:rPr lang="cs-CZ" altLang="cs-CZ" sz="2000" dirty="0" err="1"/>
              <a:t>nechutenst</a:t>
            </a:r>
            <a:r>
              <a:rPr lang="cs-CZ" altLang="cs-CZ" sz="2000" dirty="0"/>
              <a:t>                                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- </a:t>
            </a:r>
            <a:r>
              <a:rPr lang="cs-CZ" altLang="cs-CZ" sz="2000" dirty="0" err="1"/>
              <a:t>antabusový</a:t>
            </a:r>
            <a:r>
              <a:rPr lang="cs-CZ" altLang="cs-CZ" sz="2000" dirty="0"/>
              <a:t> efekt (nesnášenlivost alkoholu)</a:t>
            </a:r>
          </a:p>
        </p:txBody>
      </p:sp>
    </p:spTree>
    <p:extLst>
      <p:ext uri="{BB962C8B-B14F-4D97-AF65-F5344CB8AC3E}">
        <p14:creationId xmlns:p14="http://schemas.microsoft.com/office/powerpoint/2010/main" val="1441779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Kontraindikace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- Onemocnění CNS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Útlum kostní dřeně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Těhotenství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Opatrně při onemocněních jater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Nepít alkohol!</a:t>
            </a:r>
          </a:p>
        </p:txBody>
      </p:sp>
    </p:spTree>
    <p:extLst>
      <p:ext uri="{BB962C8B-B14F-4D97-AF65-F5344CB8AC3E}">
        <p14:creationId xmlns:p14="http://schemas.microsoft.com/office/powerpoint/2010/main" val="2489917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/>
              <a:t>Dávkování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2000" dirty="0" err="1"/>
              <a:t>Entizol</a:t>
            </a:r>
            <a:r>
              <a:rPr lang="cs-CZ" altLang="cs-CZ" sz="2000" dirty="0"/>
              <a:t> (</a:t>
            </a:r>
            <a:r>
              <a:rPr lang="cs-CZ" altLang="cs-CZ" sz="2000" dirty="0" err="1">
                <a:solidFill>
                  <a:srgbClr val="FF0000"/>
                </a:solidFill>
              </a:rPr>
              <a:t>metroniodazol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tbl</a:t>
            </a:r>
            <a:r>
              <a:rPr lang="cs-CZ" altLang="cs-CZ" sz="2000" dirty="0"/>
              <a:t> .250 mg, 500 mg,  infuze 500 ml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</a:t>
            </a:r>
            <a:r>
              <a:rPr lang="cs-CZ" altLang="cs-CZ" sz="2000" dirty="0" err="1"/>
              <a:t>vag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tbl</a:t>
            </a:r>
            <a:r>
              <a:rPr lang="cs-CZ" altLang="cs-CZ" sz="2000" dirty="0"/>
              <a:t> 500</a:t>
            </a:r>
          </a:p>
          <a:p>
            <a:pPr eaLnBrk="1" hangingPunct="1">
              <a:buFontTx/>
              <a:buNone/>
            </a:pPr>
            <a:r>
              <a:rPr lang="cs-CZ" altLang="cs-CZ" sz="2000" dirty="0" err="1"/>
              <a:t>Avrazor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ornidazol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tbl</a:t>
            </a:r>
            <a:r>
              <a:rPr lang="cs-CZ" altLang="cs-CZ" sz="2000" dirty="0"/>
              <a:t> 500 mg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inj.500 ml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U anaerobních infekcí: 2-3x denně 500mg</a:t>
            </a:r>
          </a:p>
          <a:p>
            <a:pPr eaLnBrk="1" hangingPunct="1">
              <a:buFontTx/>
              <a:buNone/>
            </a:pPr>
            <a:r>
              <a:rPr lang="cs-CZ" altLang="cs-CZ" sz="2000" dirty="0" err="1"/>
              <a:t>Trichomonóza</a:t>
            </a:r>
            <a:r>
              <a:rPr lang="cs-CZ" altLang="cs-CZ" sz="2000" dirty="0"/>
              <a:t>, lamblióza: 3x denně 250mg nebo jednorázově 1,5g</a:t>
            </a:r>
          </a:p>
        </p:txBody>
      </p:sp>
    </p:spTree>
    <p:extLst>
      <p:ext uri="{BB962C8B-B14F-4D97-AF65-F5344CB8AC3E}">
        <p14:creationId xmlns:p14="http://schemas.microsoft.com/office/powerpoint/2010/main" val="2116549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angréna">
            <a:extLst>
              <a:ext uri="{FF2B5EF4-FFF2-40B4-BE49-F238E27FC236}">
                <a16:creationId xmlns:a16="http://schemas.microsoft.com/office/drawing/2014/main" id="{AC223EF8-99C0-48BA-B5AA-F761C10D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800"/>
              <a:t> </a:t>
            </a:r>
            <a:r>
              <a:rPr lang="cs-CZ" altLang="cs-CZ" sz="2800" b="1"/>
              <a:t>Výskyt anaerobů v organismu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888287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dirty="0"/>
              <a:t>dutina ústní		 50-100 druhů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				</a:t>
            </a:r>
            <a:r>
              <a:rPr lang="cs-CZ" altLang="cs-CZ" sz="2000" dirty="0">
                <a:solidFill>
                  <a:srgbClr val="FF0000"/>
                </a:solidFill>
              </a:rPr>
              <a:t>10</a:t>
            </a:r>
            <a:r>
              <a:rPr lang="cs-CZ" altLang="cs-CZ" sz="2000" baseline="30000" dirty="0">
                <a:solidFill>
                  <a:srgbClr val="FF0000"/>
                </a:solidFill>
              </a:rPr>
              <a:t>8</a:t>
            </a:r>
            <a:r>
              <a:rPr lang="cs-CZ" altLang="cs-CZ" sz="2000" dirty="0">
                <a:solidFill>
                  <a:srgbClr val="FF0000"/>
                </a:solidFill>
              </a:rPr>
              <a:t>/ml, 50-90% anaerobů</a:t>
            </a:r>
          </a:p>
          <a:p>
            <a:pPr eaLnBrk="1" hangingPunct="1"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000" dirty="0"/>
              <a:t>tračník			100-500 druhů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				</a:t>
            </a:r>
            <a:r>
              <a:rPr lang="cs-CZ" altLang="cs-CZ" sz="2000" dirty="0">
                <a:solidFill>
                  <a:srgbClr val="FF0000"/>
                </a:solidFill>
              </a:rPr>
              <a:t>10</a:t>
            </a:r>
            <a:r>
              <a:rPr lang="cs-CZ" altLang="cs-CZ" sz="2000" baseline="30000" dirty="0">
                <a:solidFill>
                  <a:srgbClr val="FF0000"/>
                </a:solidFill>
              </a:rPr>
              <a:t>11</a:t>
            </a:r>
            <a:r>
              <a:rPr lang="cs-CZ" altLang="cs-CZ" sz="2000" dirty="0">
                <a:solidFill>
                  <a:srgbClr val="FF0000"/>
                </a:solidFill>
              </a:rPr>
              <a:t>/ml, &gt;99% anaerobů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vagína		             </a:t>
            </a:r>
            <a:r>
              <a:rPr lang="cs-CZ" altLang="cs-CZ" sz="2000" dirty="0">
                <a:solidFill>
                  <a:srgbClr val="FF0000"/>
                </a:solidFill>
              </a:rPr>
              <a:t>10</a:t>
            </a:r>
            <a:r>
              <a:rPr lang="cs-CZ" altLang="cs-CZ" sz="2000" baseline="30000" dirty="0">
                <a:solidFill>
                  <a:srgbClr val="FF0000"/>
                </a:solidFill>
              </a:rPr>
              <a:t>8</a:t>
            </a:r>
            <a:r>
              <a:rPr lang="cs-CZ" altLang="cs-CZ" sz="2000" dirty="0">
                <a:solidFill>
                  <a:srgbClr val="FF0000"/>
                </a:solidFill>
              </a:rPr>
              <a:t>/ml, 75-90% anaerobů</a:t>
            </a:r>
          </a:p>
          <a:p>
            <a:pPr eaLnBrk="1" hangingPunct="1"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000" dirty="0"/>
              <a:t>kůže		            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mazové a potní žlázy</a:t>
            </a:r>
          </a:p>
        </p:txBody>
      </p:sp>
    </p:spTree>
    <p:extLst>
      <p:ext uri="{BB962C8B-B14F-4D97-AF65-F5344CB8AC3E}">
        <p14:creationId xmlns:p14="http://schemas.microsoft.com/office/powerpoint/2010/main" val="286108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B6F1C80-3D9D-4442-B0D6-4F0AF0FFF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90963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2800" b="1" dirty="0" err="1"/>
              <a:t>Postantibiotická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kolitita</a:t>
            </a:r>
            <a:br>
              <a:rPr lang="cs-CZ" altLang="cs-CZ" sz="2800" b="1" dirty="0"/>
            </a:b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F082CD5-0C81-4BB4-840F-988C5678A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502650" cy="59039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/>
              <a:t>                    </a:t>
            </a:r>
            <a:r>
              <a:rPr lang="cs-CZ" altLang="cs-CZ" sz="2200" dirty="0"/>
              <a:t>= průjmové onemocnění po podání antibiotik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2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AAC: </a:t>
            </a:r>
            <a:r>
              <a:rPr lang="cs-CZ" altLang="cs-CZ" sz="2200" dirty="0" err="1">
                <a:solidFill>
                  <a:srgbClr val="FF0000"/>
                </a:solidFill>
              </a:rPr>
              <a:t>antibiotic-associated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  <a:r>
              <a:rPr lang="cs-CZ" altLang="cs-CZ" sz="2200" dirty="0" err="1">
                <a:solidFill>
                  <a:srgbClr val="FF0000"/>
                </a:solidFill>
              </a:rPr>
              <a:t>colitis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AAD: </a:t>
            </a:r>
            <a:r>
              <a:rPr lang="cs-CZ" altLang="cs-CZ" sz="2200" dirty="0" err="1">
                <a:solidFill>
                  <a:srgbClr val="FF0000"/>
                </a:solidFill>
              </a:rPr>
              <a:t>antibiotic-associated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  <a:r>
              <a:rPr lang="cs-CZ" altLang="cs-CZ" sz="2200" dirty="0" err="1">
                <a:solidFill>
                  <a:srgbClr val="FF0000"/>
                </a:solidFill>
              </a:rPr>
              <a:t>diarrhea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/>
              <a:t>Etiologická agens mohou být různá: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2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200" i="1" dirty="0"/>
              <a:t>Clostridium </a:t>
            </a:r>
            <a:r>
              <a:rPr lang="cs-CZ" altLang="cs-CZ" sz="2200" i="1" dirty="0" err="1"/>
              <a:t>difficile</a:t>
            </a:r>
            <a:r>
              <a:rPr lang="cs-CZ" altLang="cs-CZ" sz="2200" i="1" dirty="0"/>
              <a:t>:      </a:t>
            </a:r>
            <a:r>
              <a:rPr lang="cs-CZ" altLang="cs-CZ" sz="2200" dirty="0">
                <a:solidFill>
                  <a:srgbClr val="FF0000"/>
                </a:solidFill>
              </a:rPr>
              <a:t>CDAD:</a:t>
            </a:r>
            <a:r>
              <a:rPr lang="cs-CZ" altLang="cs-CZ" sz="2200" dirty="0"/>
              <a:t> </a:t>
            </a:r>
            <a:r>
              <a:rPr lang="cs-CZ" altLang="cs-CZ" sz="2200" i="1" dirty="0">
                <a:solidFill>
                  <a:srgbClr val="FF0000"/>
                </a:solidFill>
              </a:rPr>
              <a:t>Clostridium </a:t>
            </a:r>
            <a:r>
              <a:rPr lang="cs-CZ" altLang="cs-CZ" sz="2200" i="1" dirty="0" err="1">
                <a:solidFill>
                  <a:srgbClr val="FF0000"/>
                </a:solidFill>
              </a:rPr>
              <a:t>difficile</a:t>
            </a:r>
            <a:r>
              <a:rPr lang="cs-CZ" altLang="cs-CZ" sz="2200" dirty="0" err="1">
                <a:solidFill>
                  <a:srgbClr val="FF0000"/>
                </a:solidFill>
              </a:rPr>
              <a:t>-associated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  <a:r>
              <a:rPr lang="cs-CZ" altLang="cs-CZ" sz="2200" dirty="0" err="1">
                <a:solidFill>
                  <a:srgbClr val="FF0000"/>
                </a:solidFill>
              </a:rPr>
              <a:t>disease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                                            </a:t>
            </a:r>
            <a:r>
              <a:rPr lang="cs-CZ" altLang="cs-CZ" sz="2200" i="1" dirty="0">
                <a:solidFill>
                  <a:srgbClr val="FF0000"/>
                </a:solidFill>
              </a:rPr>
              <a:t>Clostridium </a:t>
            </a:r>
            <a:r>
              <a:rPr lang="cs-CZ" altLang="cs-CZ" sz="2200" i="1" dirty="0" err="1">
                <a:solidFill>
                  <a:srgbClr val="FF0000"/>
                </a:solidFill>
              </a:rPr>
              <a:t>difficile</a:t>
            </a:r>
            <a:r>
              <a:rPr lang="cs-CZ" altLang="cs-CZ" sz="2200" dirty="0" err="1">
                <a:solidFill>
                  <a:srgbClr val="FF0000"/>
                </a:solidFill>
              </a:rPr>
              <a:t>-associated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  <a:r>
              <a:rPr lang="cs-CZ" altLang="cs-CZ" sz="2200" dirty="0" err="1">
                <a:solidFill>
                  <a:srgbClr val="FF0000"/>
                </a:solidFill>
              </a:rPr>
              <a:t>diarrhoe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                                CDI:     </a:t>
            </a:r>
            <a:r>
              <a:rPr lang="cs-CZ" altLang="cs-CZ" sz="2200" i="1" dirty="0">
                <a:solidFill>
                  <a:srgbClr val="FF0000"/>
                </a:solidFill>
              </a:rPr>
              <a:t>Clostridium </a:t>
            </a:r>
            <a:r>
              <a:rPr lang="cs-CZ" altLang="cs-CZ" sz="2200" i="1" dirty="0" err="1">
                <a:solidFill>
                  <a:srgbClr val="FF0000"/>
                </a:solidFill>
              </a:rPr>
              <a:t>difficile</a:t>
            </a:r>
            <a:r>
              <a:rPr lang="cs-CZ" altLang="cs-CZ" sz="2200" i="1" dirty="0">
                <a:solidFill>
                  <a:srgbClr val="FF0000"/>
                </a:solidFill>
              </a:rPr>
              <a:t> </a:t>
            </a:r>
            <a:r>
              <a:rPr lang="cs-CZ" altLang="cs-CZ" sz="2200" dirty="0" err="1">
                <a:solidFill>
                  <a:srgbClr val="FF0000"/>
                </a:solidFill>
              </a:rPr>
              <a:t>infection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200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i="1" dirty="0" err="1"/>
              <a:t>Staphylococcus</a:t>
            </a:r>
            <a:r>
              <a:rPr lang="cs-CZ" altLang="cs-CZ" sz="2200" i="1" dirty="0"/>
              <a:t> aureus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i="1" dirty="0"/>
              <a:t>Clostridium </a:t>
            </a:r>
            <a:r>
              <a:rPr lang="cs-CZ" altLang="cs-CZ" sz="2200" i="1" dirty="0" err="1"/>
              <a:t>perfringens</a:t>
            </a:r>
            <a:r>
              <a:rPr lang="cs-CZ" altLang="cs-CZ" sz="2200" i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i="1" dirty="0" err="1"/>
              <a:t>Klebsiella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oxytoca</a:t>
            </a:r>
            <a:endParaRPr lang="cs-CZ" altLang="cs-CZ" sz="2200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i="1" dirty="0" err="1"/>
              <a:t>Salmonella</a:t>
            </a:r>
            <a:r>
              <a:rPr lang="cs-CZ" altLang="cs-CZ" sz="2200" i="1" dirty="0"/>
              <a:t> </a:t>
            </a:r>
            <a:r>
              <a:rPr lang="cs-CZ" altLang="cs-CZ" sz="2200" dirty="0" err="1"/>
              <a:t>spp</a:t>
            </a:r>
            <a:r>
              <a:rPr lang="cs-CZ" altLang="cs-CZ" sz="2200" i="1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/>
              <a:t>G-rezistentní tyčky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i="1" dirty="0" err="1"/>
              <a:t>Candida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spp</a:t>
            </a:r>
            <a:r>
              <a:rPr lang="cs-CZ" altLang="cs-CZ" sz="22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/>
              <a:t>…nebo jen </a:t>
            </a:r>
            <a:r>
              <a:rPr lang="cs-CZ" altLang="cs-CZ" sz="2200" dirty="0" err="1"/>
              <a:t>dysmikrobie</a:t>
            </a:r>
            <a:endParaRPr lang="cs-CZ" altLang="cs-CZ" sz="2200" dirty="0"/>
          </a:p>
        </p:txBody>
      </p:sp>
      <p:pic>
        <p:nvPicPr>
          <p:cNvPr id="37892" name="Picture 4" descr="stau_03">
            <a:extLst>
              <a:ext uri="{FF2B5EF4-FFF2-40B4-BE49-F238E27FC236}">
                <a16:creationId xmlns:a16="http://schemas.microsoft.com/office/drawing/2014/main" id="{D67D4FFF-3695-4680-96FC-4546AB88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1647825" cy="1728788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6" descr="esco_02">
            <a:extLst>
              <a:ext uri="{FF2B5EF4-FFF2-40B4-BE49-F238E27FC236}">
                <a16:creationId xmlns:a16="http://schemas.microsoft.com/office/drawing/2014/main" id="{D156729F-973B-417F-BF5B-4F237854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5013325"/>
            <a:ext cx="1614487" cy="165735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8" descr="casp_01">
            <a:extLst>
              <a:ext uri="{FF2B5EF4-FFF2-40B4-BE49-F238E27FC236}">
                <a16:creationId xmlns:a16="http://schemas.microsoft.com/office/drawing/2014/main" id="{CCF320C6-726D-485D-B9AF-55B5FFCB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24400"/>
            <a:ext cx="1647825" cy="158432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2">
            <a:extLst>
              <a:ext uri="{FF2B5EF4-FFF2-40B4-BE49-F238E27FC236}">
                <a16:creationId xmlns:a16="http://schemas.microsoft.com/office/drawing/2014/main" id="{82D1FB39-9200-4ED7-BFF1-D983ED8F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530350"/>
            <a:ext cx="216693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>
            <a:extLst>
              <a:ext uri="{FF2B5EF4-FFF2-40B4-BE49-F238E27FC236}">
                <a16:creationId xmlns:a16="http://schemas.microsoft.com/office/drawing/2014/main" id="{614B09D7-DFCC-4B4B-8B25-B126F364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03400"/>
            <a:ext cx="1612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 </a:t>
            </a:r>
            <a:r>
              <a:rPr lang="cs-CZ" altLang="cs-CZ" sz="2800" b="1"/>
              <a:t>Lékařsky významné rody</a:t>
            </a: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>
            <p:ph type="tbl" idx="1"/>
          </p:nvPr>
        </p:nvGraphicFramePr>
        <p:xfrm>
          <a:off x="762000" y="2017713"/>
          <a:ext cx="7772400" cy="41497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Gram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Gram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Peptococcus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Peptostreptococcus</a:t>
                      </a:r>
                      <a:r>
                        <a:rPr kumimoji="0" lang="cs-CZ" altLang="cs-CZ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Veillonella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tyčky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Lactobacillus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Bifidobacterium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Eubacterium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</a:t>
                      </a: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io</a:t>
                      </a: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nibacterium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Actinomyces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Arachnia</a:t>
                      </a:r>
                      <a:r>
                        <a:rPr kumimoji="0" lang="cs-CZ" altLang="cs-CZ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Bacteroides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Prevotella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Porphyromonas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Mobiluncus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Fusobacterium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Leptotricha</a:t>
                      </a:r>
                      <a:endParaRPr kumimoji="0" lang="cs-CZ" altLang="cs-CZ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Bilophila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sporul.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Clostridium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344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 </a:t>
            </a:r>
            <a:r>
              <a:rPr lang="cs-CZ" altLang="cs-CZ" sz="2800" b="1"/>
              <a:t>Infekce vyvolané anaeroby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3810000" cy="4535488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absces mozku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subdurální empyém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endoftalmitida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paradentóza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infekce zubního kanálku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odontogenní infekce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chronická situsitida, mesotitida, mastoiditida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peritonzilární absces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aspirační pneumonie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557338"/>
            <a:ext cx="4479925" cy="4525962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plicní absces, empyém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jaterní absces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peritonitida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nitrobřišní abscesy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apendicitida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záněty malé pánve u žen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kousnutí zvířetem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diabetická noha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klostridiové infekce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sz="2000"/>
              <a:t>aktinomykóza</a:t>
            </a:r>
          </a:p>
        </p:txBody>
      </p:sp>
    </p:spTree>
    <p:extLst>
      <p:ext uri="{BB962C8B-B14F-4D97-AF65-F5344CB8AC3E}">
        <p14:creationId xmlns:p14="http://schemas.microsoft.com/office/powerpoint/2010/main" val="724115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cs-CZ" altLang="cs-CZ"/>
              <a:t> </a:t>
            </a:r>
            <a:r>
              <a:rPr lang="cs-CZ" altLang="cs-CZ" sz="2800" b="1"/>
              <a:t>Kdy myslet na anaerobní infekci 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- lokalizace (fyziologická anaerobní flóra)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zhmoždění, ischémie, cizí těleso, ...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chronický proces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infekce sdružená s karcinomem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zápach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tvorba plynu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sterilní hnis (zvl. při pozit. mikroskopii)</a:t>
            </a:r>
          </a:p>
        </p:txBody>
      </p:sp>
    </p:spTree>
    <p:extLst>
      <p:ext uri="{BB962C8B-B14F-4D97-AF65-F5344CB8AC3E}">
        <p14:creationId xmlns:p14="http://schemas.microsoft.com/office/powerpoint/2010/main" val="2382491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 </a:t>
            </a:r>
            <a:r>
              <a:rPr lang="cs-CZ" altLang="cs-CZ" sz="2800" b="1"/>
              <a:t>Mikrobiologická diagnostika</a:t>
            </a:r>
            <a:r>
              <a:rPr lang="cs-CZ" altLang="cs-CZ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772400" cy="4459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- mikroskopický průkaz</a:t>
            </a:r>
          </a:p>
          <a:p>
            <a:pPr lvl="1" eaLnBrk="1" hangingPunct="1">
              <a:buFontTx/>
              <a:buNone/>
            </a:pPr>
            <a:r>
              <a:rPr lang="cs-CZ" altLang="cs-CZ" sz="2000"/>
              <a:t>aktinomycéty, klostridia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kultivace</a:t>
            </a:r>
          </a:p>
          <a:p>
            <a:pPr lvl="1" eaLnBrk="1" hangingPunct="1">
              <a:buFontTx/>
              <a:buNone/>
            </a:pPr>
            <a:r>
              <a:rPr lang="cs-CZ" altLang="cs-CZ" sz="2000"/>
              <a:t>podmínky odběru a transportu</a:t>
            </a:r>
          </a:p>
          <a:p>
            <a:pPr lvl="1" eaLnBrk="1" hangingPunct="1">
              <a:buFontTx/>
              <a:buNone/>
            </a:pPr>
            <a:r>
              <a:rPr lang="cs-CZ" altLang="cs-CZ" sz="2000"/>
              <a:t>falešná pozitivita a negativita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plynová chromatografie, HPLC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průkaz antigenů, toxinů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genetické metody</a:t>
            </a:r>
          </a:p>
        </p:txBody>
      </p:sp>
    </p:spTree>
    <p:extLst>
      <p:ext uri="{BB962C8B-B14F-4D97-AF65-F5344CB8AC3E}">
        <p14:creationId xmlns:p14="http://schemas.microsoft.com/office/powerpoint/2010/main" val="502229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 </a:t>
            </a:r>
            <a:r>
              <a:rPr lang="cs-CZ" altLang="cs-CZ" sz="2800" b="1"/>
              <a:t>Možnosti léčby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6897687" cy="3846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/>
              <a:t>- </a:t>
            </a:r>
            <a:r>
              <a:rPr lang="cs-CZ" altLang="cs-CZ" sz="2000"/>
              <a:t>chirurgie (radikální)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ATB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zlepšit dodávku kyslíku, prokrvení tkáně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komplexní terapie</a:t>
            </a:r>
          </a:p>
        </p:txBody>
      </p:sp>
    </p:spTree>
    <p:extLst>
      <p:ext uri="{BB962C8B-B14F-4D97-AF65-F5344CB8AC3E}">
        <p14:creationId xmlns:p14="http://schemas.microsoft.com/office/powerpoint/2010/main" val="3971390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 </a:t>
            </a:r>
            <a:r>
              <a:rPr lang="cs-CZ" altLang="cs-CZ" sz="2800" b="1"/>
              <a:t>Antibiotika pro léčbu anaerobní infekce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ym typeface="Symbol" pitchFamily="18" charset="2"/>
              </a:rPr>
              <a:t>Obecně: </a:t>
            </a:r>
            <a:r>
              <a:rPr lang="cs-CZ" altLang="cs-CZ" sz="2000" dirty="0">
                <a:solidFill>
                  <a:srgbClr val="FF0000"/>
                </a:solidFill>
                <a:sym typeface="Symbol" pitchFamily="18" charset="2"/>
              </a:rPr>
              <a:t>vyšší dávkování, delší dobu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ym typeface="Symbol" pitchFamily="18" charset="2"/>
              </a:rPr>
              <a:t>-laktamy	špatný průnik, proto vysoké dávkování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sym typeface="Symbol" pitchFamily="18" charset="2"/>
              </a:rPr>
              <a:t>MET, CMF</a:t>
            </a:r>
            <a:r>
              <a:rPr lang="cs-CZ" altLang="cs-CZ" sz="2000" dirty="0">
                <a:sym typeface="Symbol" pitchFamily="18" charset="2"/>
              </a:rPr>
              <a:t>	výborný průnik ale NÚ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ym typeface="Symbol" pitchFamily="18" charset="2"/>
              </a:rPr>
              <a:t>KLI 	              dobrý průnik </a:t>
            </a:r>
            <a:r>
              <a:rPr lang="cs-CZ" altLang="cs-CZ" sz="2000" dirty="0"/>
              <a:t>a </a:t>
            </a:r>
            <a:r>
              <a:rPr lang="cs-CZ" altLang="cs-CZ" sz="2000" dirty="0" err="1"/>
              <a:t>intraleukocytární</a:t>
            </a:r>
            <a:r>
              <a:rPr lang="cs-CZ" altLang="cs-CZ" sz="2000" dirty="0"/>
              <a:t> transport, dnes riziko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/>
              <a:t>                              rezistence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NE: AMG, FQ, COL, COT, CTZ </a:t>
            </a:r>
          </a:p>
        </p:txBody>
      </p:sp>
    </p:spTree>
    <p:extLst>
      <p:ext uri="{BB962C8B-B14F-4D97-AF65-F5344CB8AC3E}">
        <p14:creationId xmlns:p14="http://schemas.microsoft.com/office/powerpoint/2010/main" val="2864147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E313151-FB4F-4612-A60D-27114C8EC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/>
              <a:t>Mikrobiální osídlení GIT 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A3666AD-12E7-4266-A370-C24168EE5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Žaludek a jícen: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Počet bakterií menší než 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cs-CZ" altLang="cs-CZ" sz="20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cfu/ml.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Nejsou přítomny obligátně anaerobní bakterie. Mikrobiální flóru tvoří alfa-hemolytické streptokoky, laktobacily, kvasinky a další orální bakterie. Je zde přímá souvislost mezi pH žaludku (normálně 2-3) a počtem bakterií. V případě achlorhydrie u karcinomu žaludku stoupá počet bakterií až na 10</a:t>
            </a:r>
            <a:r>
              <a:rPr lang="cs-CZ" altLang="cs-CZ" sz="20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cfu/ml. Rovněž anestezie redukuje množství žaludečních kyselin a podmiňuje vzestup počtu bakterií.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Duodenum a jejunum: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Počet bakterií se pohybuje v rozmezí 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cs-CZ" altLang="cs-CZ" sz="20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-10</a:t>
            </a:r>
            <a:r>
              <a:rPr lang="cs-CZ" altLang="cs-CZ" sz="20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cfu/ml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. Primárně se jedná o streptokoky a laktobacily, bakterie orální mikroflóry a vzácněji enterobakterie a bakteroidy.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0F660EE-09B6-45D1-B397-80CDD4AD5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/>
              <a:t>Mikrobiální osídlení GIT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3447ECC7-CB8A-4CB7-AC7D-0716CAF41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Tenké střevo: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počet bakterií stoupá až na 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cs-CZ" altLang="cs-CZ" sz="20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cfu/ml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. Laktobacily a streptokoky stále dominují.V terminální části se zhruba ve stejném poměru nachází enterobakterie a bakteroidy.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Tlusté střevo: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Celkový počet bakterií v tlustém střevě dosahuje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10</a:t>
            </a:r>
            <a:r>
              <a:rPr lang="cs-CZ" altLang="cs-CZ" sz="20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10</a:t>
            </a:r>
            <a:r>
              <a:rPr lang="cs-CZ" altLang="cs-CZ" sz="20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cs-CZ" altLang="cs-CZ" sz="20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cfu/mg suché stolice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. Anaerobní bakterie významně převažují nad aerobními. Mezi nejčastější bakterie patří </a:t>
            </a:r>
            <a:r>
              <a:rPr lang="cs-CZ" alt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bakteroidy, klostridia, eubakterie, bifidobakterie, anaerobní koky, escherichie, streptokoky, enterokoky a jiné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. Celkový počet jednotlivých druhů dosahuje téměř 500.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69BE16A-BC90-44C3-A531-CD49D3259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975" y="404813"/>
            <a:ext cx="8610600" cy="1143000"/>
          </a:xfrm>
        </p:spPr>
        <p:txBody>
          <a:bodyPr/>
          <a:lstStyle/>
          <a:p>
            <a:pPr eaLnBrk="1" hangingPunct="1"/>
            <a:r>
              <a:rPr lang="cs-CZ" altLang="cs-CZ" sz="4000">
                <a:solidFill>
                  <a:schemeClr val="tx1"/>
                </a:solidFill>
              </a:rPr>
              <a:t> </a:t>
            </a:r>
            <a:r>
              <a:rPr lang="cs-CZ" altLang="cs-CZ" sz="2800" b="1">
                <a:solidFill>
                  <a:schemeClr val="tx1"/>
                </a:solidFill>
              </a:rPr>
              <a:t>Intraabdominální infekce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EC8829A6-D6C1-4F73-B37F-59CFA0678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688" y="1659731"/>
            <a:ext cx="9144000" cy="35385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většinou způsobeny insuficiencí stěny GIT  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peritonitidy 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(primární, sekundární, terciární),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lokalizované abscesy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náhlé příhody břišní 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36061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170BA4F-6AA0-4BB5-9A4C-15C560A5C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b="1" dirty="0"/>
              <a:t>Primární peritonitida </a:t>
            </a:r>
            <a:r>
              <a:rPr lang="cs-CZ" altLang="cs-CZ" sz="2800" b="1" dirty="0">
                <a:solidFill>
                  <a:schemeClr val="tx1"/>
                </a:solidFill>
              </a:rPr>
              <a:t>(není spojena s  chirurgickým výkonem) </a:t>
            </a:r>
            <a:br>
              <a:rPr lang="cs-CZ" altLang="cs-CZ" sz="2800" b="1" dirty="0">
                <a:solidFill>
                  <a:schemeClr val="tx1"/>
                </a:solidFill>
              </a:rPr>
            </a:br>
            <a:endParaRPr lang="cs-CZ" altLang="cs-CZ" sz="2800" b="1" dirty="0">
              <a:solidFill>
                <a:schemeClr val="tx1"/>
              </a:solidFill>
            </a:endParaRP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3051527E-4DD6-4F8F-B6E8-B1E4DC9F2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692275"/>
            <a:ext cx="8512175" cy="388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Difúzní  bakteriální infekce bez ztráty integrity GIT.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Často vzniká  hematogenně nebo </a:t>
            </a:r>
            <a:r>
              <a:rPr lang="cs-CZ" altLang="cs-CZ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lymfogenně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Zpravidla vyvolána jedním bakteriálním druhem </a:t>
            </a: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</a:t>
            </a:r>
            <a:r>
              <a:rPr lang="cs-CZ" altLang="cs-CZ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monomikrobiální</a:t>
            </a: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cs-CZ" altLang="cs-CZ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Etiol.agens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Escherichia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coli ,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Enterococcus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sp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         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Streptococcus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pneumoniae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Streptococcus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pyogenes</a:t>
            </a:r>
            <a:endParaRPr lang="cs-CZ" altLang="cs-CZ" sz="2000" i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i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b="1" dirty="0"/>
              <a:t>Terapie: chráněné </a:t>
            </a:r>
            <a:r>
              <a:rPr lang="cs-CZ" altLang="cs-CZ" sz="2000" b="1" dirty="0" err="1"/>
              <a:t>aminopeniciliny</a:t>
            </a:r>
            <a:r>
              <a:rPr lang="cs-CZ" altLang="cs-CZ" sz="2000" b="1" dirty="0"/>
              <a:t>, cefalosporiny II. event. </a:t>
            </a:r>
            <a:r>
              <a:rPr lang="cs-CZ" altLang="cs-CZ" sz="2000" b="1" dirty="0" err="1"/>
              <a:t>III.g</a:t>
            </a:r>
            <a:r>
              <a:rPr lang="cs-CZ" altLang="cs-CZ" sz="2000" b="1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/>
              <a:t>                  </a:t>
            </a:r>
            <a:r>
              <a:rPr lang="cs-CZ" altLang="cs-CZ" sz="2000" b="1" dirty="0" err="1"/>
              <a:t>piperacilin</a:t>
            </a:r>
            <a:r>
              <a:rPr lang="cs-CZ" altLang="cs-CZ" sz="2000" b="1" dirty="0"/>
              <a:t>/ </a:t>
            </a:r>
            <a:r>
              <a:rPr lang="cs-CZ" altLang="cs-CZ" sz="2000" b="1" dirty="0" err="1"/>
              <a:t>tazobaktam</a:t>
            </a:r>
            <a:r>
              <a:rPr lang="cs-CZ" altLang="cs-CZ" sz="2000" b="1" dirty="0"/>
              <a:t>…</a:t>
            </a:r>
            <a:endParaRPr lang="cs-CZ" altLang="cs-CZ" sz="20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5BEBA5F-9E6C-4D73-A256-30DF173BC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7113" y="476250"/>
            <a:ext cx="8116887" cy="1079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altLang="cs-CZ" sz="4000" dirty="0"/>
            </a:br>
            <a:endParaRPr lang="cs-CZ" altLang="cs-CZ" sz="2800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B9B00EF-8D73-4185-99FC-E61EBD7F6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54138"/>
            <a:ext cx="925195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hlink"/>
                </a:solidFill>
              </a:rPr>
              <a:t>    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= onemocnění, která způsobuje </a:t>
            </a:r>
            <a:r>
              <a:rPr lang="cs-CZ" altLang="cs-CZ" sz="2000" i="1"/>
              <a:t>Clostridium difficile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/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průjem vyvolaný toxigenním  kmenem CD objevující  se několik hodin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po  první aplikaci antibiotik  nebo  až  6- 8   týdnů po ukončení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antibiotické léčby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2000"/>
              <a:t>Zdroj : residuální nebo exogenní (30-40%  pacientů v nemocnici a 5- 10% v komunitě  je kolonizovaných kmenem CD)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Podmínkou stanovení této diagnózy je určení etiologie (průkaz agens, průkaz toxinu, popř. kolonoskopie)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Příčinou nemoci je nejčastěji předchozí  léčba antibiotiky někdy terapie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cytostatiky  či  operace  </a:t>
            </a:r>
          </a:p>
        </p:txBody>
      </p:sp>
      <p:sp>
        <p:nvSpPr>
          <p:cNvPr id="38916" name="Obdélník 1">
            <a:extLst>
              <a:ext uri="{FF2B5EF4-FFF2-40B4-BE49-F238E27FC236}">
                <a16:creationId xmlns:a16="http://schemas.microsoft.com/office/drawing/2014/main" id="{B68365ED-C64E-4345-8645-A6CF7D76F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601663"/>
            <a:ext cx="7272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b="1"/>
              <a:t>  </a:t>
            </a:r>
            <a:r>
              <a:rPr lang="cs-CZ" altLang="cs-CZ" b="1" i="1"/>
              <a:t>Clostridium difficile </a:t>
            </a:r>
            <a:r>
              <a:rPr lang="cs-CZ" altLang="cs-CZ" b="1"/>
              <a:t>infection (CDI)</a:t>
            </a:r>
          </a:p>
        </p:txBody>
      </p:sp>
      <p:pic>
        <p:nvPicPr>
          <p:cNvPr id="38917" name="Picture 3">
            <a:extLst>
              <a:ext uri="{FF2B5EF4-FFF2-40B4-BE49-F238E27FC236}">
                <a16:creationId xmlns:a16="http://schemas.microsoft.com/office/drawing/2014/main" id="{7D010FEB-B2C3-4CCF-A289-A56B927C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114425"/>
            <a:ext cx="12398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27885A3B-AB48-4958-82DB-ACB4CB294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8112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Sekundární peritonitida, t</a:t>
            </a:r>
            <a:r>
              <a:rPr lang="cs-CZ" altLang="cs-CZ" sz="2800" b="1" dirty="0"/>
              <a:t>erciální peritonitida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3F4F78D9-3CEB-469C-8EEE-BB1C76B41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610600" cy="49291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cs-CZ" altLang="cs-CZ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způsobená průnikem bakteriálních patogenů z gastrointestinálního traktu do peritoneální dutiny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porušenou nebo i celistvou stěnou střevní,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je </a:t>
            </a: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vždy smíšenou infekcí 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(aerobní i anaerobní střevní bakterie), TP často p</a:t>
            </a:r>
            <a:r>
              <a:rPr lang="cs-CZ" altLang="cs-CZ" sz="2000" dirty="0"/>
              <a:t>o intervenčních výkonech v dutině břišní nejvyšší letalita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</a:t>
            </a: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prevenci infekcí v místě operačního výkonu má důležitou roli profylaktická 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aplikace antibiotik.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cs-CZ" altLang="cs-CZ" sz="2000" dirty="0"/>
              <a:t>    </a:t>
            </a:r>
            <a:r>
              <a:rPr lang="cs-CZ" altLang="cs-CZ" sz="2000" b="1" dirty="0"/>
              <a:t>Terapie: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/>
              <a:t>     chráněné </a:t>
            </a:r>
            <a:r>
              <a:rPr lang="cs-CZ" altLang="cs-CZ" sz="2000" b="1" dirty="0" err="1"/>
              <a:t>aminopeniciliny</a:t>
            </a:r>
            <a:r>
              <a:rPr lang="cs-CZ" altLang="cs-CZ" sz="2000" b="1" dirty="0"/>
              <a:t>, cefalosporiny II. event. </a:t>
            </a:r>
            <a:r>
              <a:rPr lang="cs-CZ" altLang="cs-CZ" sz="2000" b="1" dirty="0" err="1"/>
              <a:t>III.g</a:t>
            </a:r>
            <a:r>
              <a:rPr lang="cs-CZ" altLang="cs-CZ" sz="2000" b="1" dirty="0"/>
              <a:t>.+ </a:t>
            </a:r>
            <a:r>
              <a:rPr lang="cs-CZ" altLang="cs-CZ" sz="2000" b="1" dirty="0" err="1"/>
              <a:t>metronidazol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linkosamidy</a:t>
            </a:r>
            <a:r>
              <a:rPr lang="cs-CZ" altLang="cs-CZ" sz="2000" b="1" dirty="0"/>
              <a:t> + aminoglykosidy, </a:t>
            </a:r>
            <a:r>
              <a:rPr lang="cs-CZ" altLang="cs-CZ" sz="2000" b="1" dirty="0" err="1"/>
              <a:t>piperacilin</a:t>
            </a:r>
            <a:r>
              <a:rPr lang="cs-CZ" altLang="cs-CZ" sz="2000" b="1" dirty="0"/>
              <a:t>/ </a:t>
            </a:r>
            <a:r>
              <a:rPr lang="cs-CZ" altLang="cs-CZ" sz="2000" b="1" dirty="0" err="1"/>
              <a:t>tazobaktam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karbapenemy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ti</a:t>
            </a:r>
            <a:r>
              <a:rPr lang="cs-CZ" altLang="cs-CZ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gecyklin</a:t>
            </a: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+ v některých situacích event. </a:t>
            </a:r>
            <a:r>
              <a:rPr lang="cs-CZ" altLang="cs-CZ" sz="2000" b="1" dirty="0"/>
              <a:t>aminoglykosidy</a:t>
            </a:r>
            <a:r>
              <a:rPr lang="cs-CZ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ampicilin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cs-CZ" altLang="cs-CZ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cs-CZ" altLang="cs-CZ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B00815F-50A6-4E27-9C69-117C110D9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/>
              <a:t>Intraabdominální absces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ED88399D-AFB6-421F-B920-78C0E62E9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2000" dirty="0"/>
              <a:t>Typické lokalizace – </a:t>
            </a:r>
            <a:r>
              <a:rPr lang="cs-CZ" altLang="cs-CZ" sz="2000" dirty="0" err="1"/>
              <a:t>subfrenické</a:t>
            </a:r>
            <a:r>
              <a:rPr lang="cs-CZ" altLang="cs-CZ" sz="2000" dirty="0"/>
              <a:t> prostory, </a:t>
            </a:r>
            <a:r>
              <a:rPr lang="cs-CZ" altLang="cs-CZ" sz="2000" dirty="0" err="1"/>
              <a:t>Douglasův</a:t>
            </a:r>
            <a:r>
              <a:rPr lang="cs-CZ" altLang="cs-CZ" sz="2000" dirty="0"/>
              <a:t> prostor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Terapie komplexní, bez chirurgické intervence ATB bez efektu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Vždy </a:t>
            </a:r>
            <a:r>
              <a:rPr lang="cs-CZ" altLang="cs-CZ" sz="2000" dirty="0">
                <a:solidFill>
                  <a:srgbClr val="FF0000"/>
                </a:solidFill>
              </a:rPr>
              <a:t>smíšená etiologie s převahou anaerobů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/>
              <a:t>Terapie: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/>
              <a:t>     chráněné </a:t>
            </a:r>
            <a:r>
              <a:rPr lang="cs-CZ" altLang="cs-CZ" sz="2000" b="1" dirty="0" err="1"/>
              <a:t>aminopeniciliny</a:t>
            </a:r>
            <a:r>
              <a:rPr lang="cs-CZ" altLang="cs-CZ" sz="2000" b="1" dirty="0"/>
              <a:t>, cefalosporiny II. event. </a:t>
            </a:r>
            <a:r>
              <a:rPr lang="cs-CZ" altLang="cs-CZ" sz="2000" b="1" dirty="0" err="1"/>
              <a:t>III.g</a:t>
            </a:r>
            <a:r>
              <a:rPr lang="cs-CZ" altLang="cs-CZ" sz="2000" b="1" dirty="0"/>
              <a:t>.+ </a:t>
            </a:r>
            <a:r>
              <a:rPr lang="cs-CZ" altLang="cs-CZ" sz="2000" b="1" dirty="0" err="1"/>
              <a:t>metronidazol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linkosamidy</a:t>
            </a:r>
            <a:r>
              <a:rPr lang="cs-CZ" altLang="cs-CZ" sz="2000" b="1" dirty="0"/>
              <a:t> + aminoglykosidy, </a:t>
            </a:r>
            <a:r>
              <a:rPr lang="cs-CZ" altLang="cs-CZ" sz="2000" b="1" dirty="0" err="1"/>
              <a:t>piperacilin</a:t>
            </a:r>
            <a:r>
              <a:rPr lang="cs-CZ" altLang="cs-CZ" sz="2000" b="1" dirty="0"/>
              <a:t>/ </a:t>
            </a:r>
            <a:r>
              <a:rPr lang="cs-CZ" altLang="cs-CZ" sz="2000" b="1" dirty="0" err="1"/>
              <a:t>tazobaktam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karbapenemy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ti</a:t>
            </a:r>
            <a:r>
              <a:rPr lang="cs-CZ" altLang="cs-CZ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gecyklin</a:t>
            </a:r>
            <a:endParaRPr lang="cs-CZ" altLang="cs-CZ" sz="2000" b="1" dirty="0"/>
          </a:p>
          <a:p>
            <a:pPr eaLnBrk="1" hangingPunct="1">
              <a:buFontTx/>
              <a:buNone/>
              <a:defRPr/>
            </a:pPr>
            <a:endParaRPr lang="cs-CZ" alt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432925" cy="122396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2000" b="1"/>
            </a:br>
            <a:br>
              <a:rPr lang="cs-CZ" altLang="cs-CZ" sz="2000" b="1"/>
            </a:br>
            <a:br>
              <a:rPr lang="cs-CZ" altLang="cs-CZ" sz="2000" b="1"/>
            </a:br>
            <a:r>
              <a:rPr lang="cs-CZ" altLang="cs-CZ" sz="2800" b="1"/>
              <a:t>Zásady správné antimikrobiální  profylaxe v   chirurgii</a:t>
            </a:r>
            <a:br>
              <a:rPr lang="cs-CZ" altLang="cs-CZ" sz="2800" b="1"/>
            </a:br>
            <a:br>
              <a:rPr lang="cs-CZ" altLang="cs-CZ" sz="2000" b="1"/>
            </a:br>
            <a:br>
              <a:rPr lang="cs-CZ" altLang="cs-CZ" sz="1600" b="1"/>
            </a:br>
            <a:br>
              <a:rPr lang="cs-CZ" altLang="cs-CZ" sz="2400" b="1"/>
            </a:br>
            <a:endParaRPr lang="cs-CZ" altLang="cs-CZ" sz="2400" b="1"/>
          </a:p>
        </p:txBody>
      </p:sp>
      <p:pic>
        <p:nvPicPr>
          <p:cNvPr id="64515" name="Picture 3" descr="File:Johann Peter Frank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268413"/>
            <a:ext cx="2982913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95288" y="3716338"/>
            <a:ext cx="4248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Times New Roman" pitchFamily="18" charset="0"/>
              </a:rPr>
              <a:t>„Může existovat větší protiklad</a:t>
            </a:r>
            <a:br>
              <a:rPr lang="cs-CZ" altLang="cs-CZ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cs-CZ" altLang="cs-CZ" sz="2000" b="1">
                <a:solidFill>
                  <a:srgbClr val="FF0000"/>
                </a:solidFill>
                <a:latin typeface="Times New Roman" pitchFamily="18" charset="0"/>
              </a:rPr>
              <a:t>než nemoc získaná v nemocnici?</a:t>
            </a:r>
            <a:br>
              <a:rPr lang="cs-CZ" altLang="cs-CZ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cs-CZ" altLang="cs-CZ" sz="2000" b="1">
                <a:solidFill>
                  <a:srgbClr val="FF0000"/>
                </a:solidFill>
                <a:latin typeface="Times New Roman" pitchFamily="18" charset="0"/>
              </a:rPr>
              <a:t>Je to zlo, které člověk získá tam,</a:t>
            </a:r>
            <a:br>
              <a:rPr lang="cs-CZ" altLang="cs-CZ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cs-CZ" altLang="cs-CZ" sz="2000" b="1">
                <a:solidFill>
                  <a:srgbClr val="FF0000"/>
                </a:solidFill>
                <a:latin typeface="Times New Roman" pitchFamily="18" charset="0"/>
              </a:rPr>
              <a:t>kde chtěl být svých neduhů zbaven .“</a:t>
            </a:r>
            <a:br>
              <a:rPr lang="cs-CZ" altLang="cs-CZ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cs-CZ" altLang="cs-CZ" sz="2000" b="1">
                <a:solidFill>
                  <a:srgbClr val="FF0000"/>
                </a:solidFill>
                <a:latin typeface="Times New Roman" pitchFamily="18" charset="0"/>
              </a:rPr>
              <a:t>                                  J . P. Frank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427538" y="5919788"/>
            <a:ext cx="4529137" cy="274637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aseline="30000">
                <a:latin typeface="Tahoma" pitchFamily="34" charset="0"/>
              </a:rPr>
              <a:t>Johann Peter Frank, Litografie od </a:t>
            </a:r>
            <a:r>
              <a:rPr lang="cs-CZ" altLang="cs-CZ" sz="1800" baseline="30000">
                <a:latin typeface="Tahoma" pitchFamily="34" charset="0"/>
                <a:hlinkClick r:id="rId4" tooltip="Adolfa Friedricha Kunike (stránka neexistuje)"/>
              </a:rPr>
              <a:t>Adolfa Friedricha Kunike</a:t>
            </a:r>
            <a:r>
              <a:rPr lang="cs-CZ" altLang="cs-CZ" sz="1800" baseline="30000">
                <a:latin typeface="Tahoma" pitchFamily="34" charset="0"/>
              </a:rPr>
              <a:t>, 1819</a:t>
            </a:r>
          </a:p>
        </p:txBody>
      </p:sp>
    </p:spTree>
    <p:extLst>
      <p:ext uri="{BB962C8B-B14F-4D97-AF65-F5344CB8AC3E}">
        <p14:creationId xmlns:p14="http://schemas.microsoft.com/office/powerpoint/2010/main" val="251352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Role antibiotické profylaxe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- </a:t>
            </a:r>
            <a:r>
              <a:rPr lang="cs-CZ" altLang="cs-CZ" sz="2000">
                <a:solidFill>
                  <a:srgbClr val="FF0000"/>
                </a:solidFill>
              </a:rPr>
              <a:t>Snižuje riziko výskytu infekčních komplikací v operační ráně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Jednoznačně ale nesnižuje u pacienta riziko jiných typů infekce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Antibiotická profylaxe  tvoří 20% celkové spotřeby antibiotik v   nemocnicích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 Iracionalita v předepisování  antibiotické profylaxe je přes 50%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 sz="2000"/>
              <a:t> - </a:t>
            </a:r>
            <a:r>
              <a:rPr lang="cs-CZ" altLang="cs-CZ" sz="2000">
                <a:solidFill>
                  <a:srgbClr val="FF0000"/>
                </a:solidFill>
              </a:rPr>
              <a:t>Jenom správně indikovaná, vhodně zvolená  a adekvátně  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    provedená profylaxe je opravdu efektní ve snížení rizika infekce</a:t>
            </a:r>
          </a:p>
        </p:txBody>
      </p:sp>
    </p:spTree>
    <p:extLst>
      <p:ext uri="{BB962C8B-B14F-4D97-AF65-F5344CB8AC3E}">
        <p14:creationId xmlns:p14="http://schemas.microsoft.com/office/powerpoint/2010/main" val="1988982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4313"/>
            <a:ext cx="8188325" cy="1200150"/>
          </a:xfrm>
        </p:spPr>
        <p:txBody>
          <a:bodyPr/>
          <a:lstStyle/>
          <a:p>
            <a:pPr eaLnBrk="1" hangingPunct="1"/>
            <a:r>
              <a:rPr lang="cs-CZ" altLang="cs-CZ" sz="2800" b="1"/>
              <a:t>Riziko infekce v místě chirurgického výkonu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50133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                      </a:t>
            </a:r>
            <a:r>
              <a:rPr lang="cs-CZ" altLang="cs-CZ" sz="2000" dirty="0">
                <a:solidFill>
                  <a:srgbClr val="FF0000"/>
                </a:solidFill>
              </a:rPr>
              <a:t>dávka bakteriální kontaminace x virulence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Riziko ICHV </a:t>
            </a:r>
            <a:r>
              <a:rPr lang="en-US" altLang="cs-CZ" sz="2000" dirty="0">
                <a:solidFill>
                  <a:srgbClr val="FF0000"/>
                </a:solidFill>
                <a:cs typeface="Arial" charset="0"/>
              </a:rPr>
              <a:t>=</a:t>
            </a:r>
            <a:r>
              <a:rPr lang="cs-CZ" altLang="cs-CZ" sz="2000" dirty="0">
                <a:solidFill>
                  <a:srgbClr val="FF0000"/>
                </a:solidFill>
                <a:cs typeface="Arial" charset="0"/>
              </a:rPr>
              <a:t>   ---------------------------------------------------------------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cs-CZ" sz="200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                             odolnost pacienta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Pronikavý </a:t>
            </a:r>
            <a:r>
              <a:rPr lang="cs-CZ" altLang="cs-CZ" sz="2000" dirty="0">
                <a:solidFill>
                  <a:srgbClr val="FF0000"/>
                </a:solidFill>
              </a:rPr>
              <a:t>nárůst rizika vzniku </a:t>
            </a:r>
            <a:r>
              <a:rPr lang="cs-CZ" altLang="cs-CZ" sz="2000" dirty="0" err="1">
                <a:solidFill>
                  <a:srgbClr val="FF0000"/>
                </a:solidFill>
              </a:rPr>
              <a:t>IChV</a:t>
            </a:r>
            <a:r>
              <a:rPr lang="cs-CZ" altLang="cs-CZ" sz="2000" dirty="0">
                <a:solidFill>
                  <a:srgbClr val="FF0000"/>
                </a:solidFill>
              </a:rPr>
              <a:t> je při kontaminaci 10</a:t>
            </a:r>
            <a:r>
              <a:rPr lang="cs-CZ" altLang="cs-CZ" sz="2000" baseline="30000" dirty="0">
                <a:solidFill>
                  <a:srgbClr val="FF0000"/>
                </a:solidFill>
              </a:rPr>
              <a:t>5 </a:t>
            </a:r>
            <a:r>
              <a:rPr lang="cs-CZ" altLang="cs-CZ" sz="2000" dirty="0">
                <a:solidFill>
                  <a:srgbClr val="FF0000"/>
                </a:solidFill>
              </a:rPr>
              <a:t>a více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buněk v 1g tkáně</a:t>
            </a:r>
            <a:r>
              <a:rPr lang="cs-CZ" altLang="cs-CZ" sz="2000" dirty="0"/>
              <a:t>, při implantaci cizorodého materiálu klesá infekční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dávka na 10 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/1 g.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- Pozor na přítomnost </a:t>
            </a:r>
            <a:r>
              <a:rPr lang="cs-CZ" altLang="cs-CZ" sz="2000" dirty="0">
                <a:solidFill>
                  <a:srgbClr val="FF0000"/>
                </a:solidFill>
              </a:rPr>
              <a:t>umělého materiálu</a:t>
            </a:r>
            <a:r>
              <a:rPr lang="cs-CZ" altLang="cs-CZ" sz="2000" dirty="0"/>
              <a:t> (kloubní náhrady,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chlopně, pak stačí mnohem menší bakteriální nálož)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- Pozor na různé  </a:t>
            </a:r>
            <a:r>
              <a:rPr lang="cs-CZ" altLang="cs-CZ" sz="2000" dirty="0">
                <a:solidFill>
                  <a:srgbClr val="FF0000"/>
                </a:solidFill>
              </a:rPr>
              <a:t>komorbidity </a:t>
            </a:r>
            <a:r>
              <a:rPr lang="cs-CZ" altLang="cs-CZ" sz="2000" dirty="0"/>
              <a:t>pacienta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Pooperační podání antibiotik nemůže nahradit správné ošetřovací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techniky!</a:t>
            </a:r>
          </a:p>
        </p:txBody>
      </p:sp>
    </p:spTree>
    <p:extLst>
      <p:ext uri="{BB962C8B-B14F-4D97-AF65-F5344CB8AC3E}">
        <p14:creationId xmlns:p14="http://schemas.microsoft.com/office/powerpoint/2010/main" val="1906874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Antibiotická profylaxe - efektivita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Antibiotická profylaxe je efektní jen při striktním dodržování 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základních parametrů: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- vhodná </a:t>
            </a:r>
            <a:r>
              <a:rPr lang="cs-CZ" altLang="cs-CZ" sz="2000">
                <a:solidFill>
                  <a:srgbClr val="FF0000"/>
                </a:solidFill>
              </a:rPr>
              <a:t>indikace</a:t>
            </a:r>
            <a:r>
              <a:rPr lang="cs-CZ" altLang="cs-CZ" sz="2000"/>
              <a:t> ve vztahu k příslušnému chirurgickému výkonu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- správná </a:t>
            </a:r>
            <a:r>
              <a:rPr lang="cs-CZ" altLang="cs-CZ" sz="2000">
                <a:solidFill>
                  <a:srgbClr val="FF0000"/>
                </a:solidFill>
              </a:rPr>
              <a:t>volba</a:t>
            </a:r>
            <a:r>
              <a:rPr lang="cs-CZ" altLang="cs-CZ" sz="2000"/>
              <a:t> konkrétního antibiotika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- správné </a:t>
            </a:r>
            <a:r>
              <a:rPr lang="cs-CZ" altLang="cs-CZ" sz="2000">
                <a:solidFill>
                  <a:srgbClr val="FF0000"/>
                </a:solidFill>
              </a:rPr>
              <a:t>načasování</a:t>
            </a:r>
            <a:r>
              <a:rPr lang="cs-CZ" altLang="cs-CZ" sz="2000"/>
              <a:t> první podané dávky antibiotika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- správná </a:t>
            </a:r>
            <a:r>
              <a:rPr lang="cs-CZ" altLang="cs-CZ" sz="2000">
                <a:solidFill>
                  <a:srgbClr val="FF0000"/>
                </a:solidFill>
              </a:rPr>
              <a:t>dávka </a:t>
            </a:r>
            <a:r>
              <a:rPr lang="cs-CZ" altLang="cs-CZ" sz="2000"/>
              <a:t>konkrétního antibiotika dle hmotnosti pacienta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- adekvátní </a:t>
            </a:r>
            <a:r>
              <a:rPr lang="cs-CZ" altLang="cs-CZ" sz="2000">
                <a:solidFill>
                  <a:srgbClr val="FF0000"/>
                </a:solidFill>
              </a:rPr>
              <a:t>délka</a:t>
            </a:r>
            <a:r>
              <a:rPr lang="cs-CZ" altLang="cs-CZ" sz="2000"/>
              <a:t> antibiotické profylaxe</a:t>
            </a:r>
          </a:p>
        </p:txBody>
      </p:sp>
    </p:spTree>
    <p:extLst>
      <p:ext uri="{BB962C8B-B14F-4D97-AF65-F5344CB8AC3E}">
        <p14:creationId xmlns:p14="http://schemas.microsoft.com/office/powerpoint/2010/main" val="16644792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Indikace antibiotické profylaxe</a:t>
            </a:r>
            <a:r>
              <a:rPr lang="cs-CZ" altLang="cs-CZ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u="sng"/>
              <a:t>Rozdělení operačních ran</a:t>
            </a:r>
            <a:r>
              <a:rPr lang="cs-CZ" altLang="cs-CZ" sz="2000"/>
              <a:t> </a:t>
            </a:r>
            <a:r>
              <a:rPr lang="cs-CZ" altLang="cs-CZ" sz="2000" u="sng"/>
              <a:t>(dle rozsahu bakteriální kontaminace v průběhu výkonu):</a:t>
            </a:r>
          </a:p>
          <a:p>
            <a:pPr eaLnBrk="1" hangingPunct="1">
              <a:buFontTx/>
              <a:buNone/>
            </a:pPr>
            <a:endParaRPr lang="cs-CZ" altLang="cs-CZ" sz="2000" u="sng"/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Čisté</a:t>
            </a:r>
            <a:r>
              <a:rPr lang="cs-CZ" altLang="cs-CZ" sz="2000"/>
              <a:t> – riziko ranných infekcí na úrovni 1-2%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Kontaminované</a:t>
            </a:r>
            <a:r>
              <a:rPr lang="cs-CZ" altLang="cs-CZ" sz="2000"/>
              <a:t> – rána silně kontaminována již před operací, riziko ranných infekcí je 50% a více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Čisté kontaminované</a:t>
            </a:r>
            <a:r>
              <a:rPr lang="cs-CZ" altLang="cs-CZ" sz="2000"/>
              <a:t> – v průběhu operace je otevřen urogenitální, gastrointestinální nebo tracheobronchiální systém, riziko ranných infekcí je až 20%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</a:t>
            </a:r>
          </a:p>
          <a:p>
            <a:pPr eaLnBrk="1" hangingPunct="1">
              <a:buFontTx/>
              <a:buNone/>
            </a:pP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3371938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Indikace antibiotické profylaxe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Čisté operační rány-</a:t>
            </a:r>
            <a:r>
              <a:rPr lang="cs-CZ" altLang="cs-CZ" sz="2000"/>
              <a:t> antibiotická profylaxe </a:t>
            </a:r>
            <a:r>
              <a:rPr lang="cs-CZ" altLang="cs-CZ" sz="2000">
                <a:solidFill>
                  <a:srgbClr val="FF0000"/>
                </a:solidFill>
              </a:rPr>
              <a:t>není indikována</a:t>
            </a:r>
            <a:r>
              <a:rPr lang="cs-CZ" altLang="cs-CZ" sz="2000"/>
              <a:t> (pouze při riziku velmi nebezpečných infekcí např. vaskulární výkony s použitím prostetického materiálu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Kontaminované operační rány</a:t>
            </a:r>
            <a:r>
              <a:rPr lang="cs-CZ" altLang="cs-CZ" sz="2000"/>
              <a:t>, kdy tkáně jsou již před výkonem v kontaktu s infekčním materiálem , potom už mluvíme o </a:t>
            </a:r>
            <a:r>
              <a:rPr lang="cs-CZ" altLang="cs-CZ" sz="2000">
                <a:solidFill>
                  <a:srgbClr val="FF0000"/>
                </a:solidFill>
              </a:rPr>
              <a:t>terapeutickém podávání</a:t>
            </a:r>
            <a:r>
              <a:rPr lang="cs-CZ" altLang="cs-CZ" sz="2000"/>
              <a:t> antibiotik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Čisté kontaminované rány</a:t>
            </a:r>
            <a:r>
              <a:rPr lang="cs-CZ" altLang="cs-CZ" sz="2000"/>
              <a:t>, kdy v průběhu operace může dojít nebo dojde ke kontaminaci infekčním agens – antibiotická </a:t>
            </a:r>
            <a:r>
              <a:rPr lang="cs-CZ" altLang="cs-CZ" sz="2000">
                <a:solidFill>
                  <a:srgbClr val="FF0000"/>
                </a:solidFill>
              </a:rPr>
              <a:t>profylaxe je indikována </a:t>
            </a:r>
          </a:p>
        </p:txBody>
      </p:sp>
    </p:spTree>
    <p:extLst>
      <p:ext uri="{BB962C8B-B14F-4D97-AF65-F5344CB8AC3E}">
        <p14:creationId xmlns:p14="http://schemas.microsoft.com/office/powerpoint/2010/main" val="2978532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1462088"/>
          </a:xfrm>
        </p:spPr>
        <p:txBody>
          <a:bodyPr/>
          <a:lstStyle/>
          <a:p>
            <a:pPr eaLnBrk="1" hangingPunct="1"/>
            <a:r>
              <a:rPr lang="cs-CZ" altLang="cs-CZ" sz="2800" b="1"/>
              <a:t>Parametry pro vhodné antibiotikum v profylaxi -účinnost</a:t>
            </a:r>
            <a:r>
              <a:rPr lang="cs-CZ" altLang="cs-CZ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81987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Dobrý průnik</a:t>
            </a:r>
            <a:r>
              <a:rPr lang="cs-CZ" altLang="cs-CZ" sz="2000"/>
              <a:t> do operovaných tkání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Účinnost</a:t>
            </a:r>
            <a:r>
              <a:rPr lang="cs-CZ" altLang="cs-CZ" sz="2000"/>
              <a:t> na bakteriální spektrum pravděpodobně přítomné v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operačním poli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- Znalost nejčastějších bakteriálních původců infekcí v daném  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místě, znalost pacientovy mikroflóry (</a:t>
            </a:r>
            <a:r>
              <a:rPr lang="cs-CZ" altLang="cs-CZ" sz="2000">
                <a:solidFill>
                  <a:srgbClr val="FF0000"/>
                </a:solidFill>
              </a:rPr>
              <a:t>až 95% bakteriální 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      kontaminace operačních ran je endogenní kontaminace</a:t>
            </a:r>
            <a:r>
              <a:rPr lang="cs-CZ" altLang="cs-CZ" sz="200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- Znalost lokální mikrobiologické situace na příslušném oddělení, tj  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případné nozokomiální kmeny(asi 5% případů tvoří exogenní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zdroje)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36298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5650" y="765175"/>
          <a:ext cx="8137525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Rastrový obrázek" r:id="rId3" imgW="4258269" imgH="3104762" progId="Paint.Picture">
                  <p:embed/>
                </p:oleObj>
              </mc:Choice>
              <mc:Fallback>
                <p:oleObj name="Rastrový obrázek" r:id="rId3" imgW="4258269" imgH="31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765175"/>
                        <a:ext cx="8137525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2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40FB3E83-1860-4ADB-8328-CD30CC80F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i="1"/>
              <a:t>Clostridium difficile </a:t>
            </a:r>
            <a:r>
              <a:rPr lang="cs-CZ" altLang="cs-CZ" sz="2800" b="1"/>
              <a:t>v číslech – Evropa 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F58DA65E-0F54-47C6-A834-A578E098E7D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750" y="1984375"/>
            <a:ext cx="7467600" cy="4873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000"/>
              <a:t>Nejčastější  příčina akutních průjmů v komunitě i nemocnicích</a:t>
            </a:r>
          </a:p>
          <a:p>
            <a:pPr marL="0" indent="0" eaLnBrk="1" hangingPunct="1">
              <a:buFontTx/>
              <a:buNone/>
            </a:pPr>
            <a:r>
              <a:rPr lang="cs-CZ" altLang="cs-CZ" sz="2000"/>
              <a:t>V nemocnicích 8. nejčastější nozokomiální infekce ( v  USA 1. !) </a:t>
            </a:r>
          </a:p>
          <a:p>
            <a:pPr marL="0" indent="0" eaLnBrk="1" hangingPunct="1">
              <a:buFontTx/>
              <a:buNone/>
            </a:pPr>
            <a:r>
              <a:rPr lang="cs-CZ" altLang="cs-CZ" sz="2000"/>
              <a:t>V nemocnicích 2-4 x častější příčina infekce než MRSA</a:t>
            </a:r>
          </a:p>
          <a:p>
            <a:pPr marL="0" indent="0">
              <a:buFontTx/>
              <a:buNone/>
            </a:pPr>
            <a:r>
              <a:rPr lang="cs-CZ" altLang="cs-CZ" sz="2000"/>
              <a:t>V souvislosti s antibiotickou léčbou 7-10 vyšší riziko CDI </a:t>
            </a:r>
          </a:p>
          <a:p>
            <a:pPr marL="0" indent="0" eaLnBrk="1" hangingPunct="1">
              <a:buFontTx/>
              <a:buNone/>
            </a:pPr>
            <a:r>
              <a:rPr lang="cs-CZ" altLang="cs-CZ" sz="2000"/>
              <a:t>Cca případů 175 000/rok v EU</a:t>
            </a:r>
          </a:p>
          <a:p>
            <a:pPr marL="0" indent="0" eaLnBrk="1" hangingPunct="1">
              <a:buFontTx/>
              <a:buNone/>
            </a:pPr>
            <a:r>
              <a:rPr lang="cs-CZ" altLang="cs-CZ" sz="2000"/>
              <a:t>3 000 úmrtí v souvislosti s CDI ( USA 15 – 20 000 )</a:t>
            </a:r>
          </a:p>
          <a:p>
            <a:pPr marL="0" indent="0" eaLnBrk="1" hangingPunct="1">
              <a:buFontTx/>
              <a:buNone/>
            </a:pPr>
            <a:r>
              <a:rPr lang="cs-CZ" altLang="cs-CZ" sz="2000"/>
              <a:t>Náklady na léčbu a péči 3 miliardy </a:t>
            </a:r>
            <a:r>
              <a:rPr lang="en-GB" altLang="cs-CZ" sz="2000" b="1"/>
              <a:t>€</a:t>
            </a:r>
            <a:r>
              <a:rPr lang="cs-CZ" altLang="cs-CZ" sz="2000" b="1"/>
              <a:t> / </a:t>
            </a:r>
            <a:r>
              <a:rPr lang="cs-CZ" altLang="cs-CZ" sz="2000"/>
              <a:t>rok </a:t>
            </a:r>
          </a:p>
        </p:txBody>
      </p:sp>
      <p:sp>
        <p:nvSpPr>
          <p:cNvPr id="39940" name="TextovéPole 3">
            <a:extLst>
              <a:ext uri="{FF2B5EF4-FFF2-40B4-BE49-F238E27FC236}">
                <a16:creationId xmlns:a16="http://schemas.microsoft.com/office/drawing/2014/main" id="{760906D8-C2D3-4BFD-B392-901096AC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373688"/>
            <a:ext cx="4968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Planche TD et al.Lancet Infect Dis. 2013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Century Schoolbook" panose="02040604050505020304" pitchFamily="18" charset="0"/>
              </a:rPr>
              <a:t>ECDIS-net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graphicFrame>
        <p:nvGraphicFramePr>
          <p:cNvPr id="727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4213" y="765175"/>
          <a:ext cx="8064500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Rastrový obrázek" r:id="rId3" imgW="4238095" imgH="3123810" progId="Paint.Picture">
                  <p:embed/>
                </p:oleObj>
              </mc:Choice>
              <mc:Fallback>
                <p:oleObj name="Rastrový obrázek" r:id="rId3" imgW="4238095" imgH="3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8064500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0854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graphicFrame>
        <p:nvGraphicFramePr>
          <p:cNvPr id="737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5650" y="765175"/>
          <a:ext cx="7920038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Rastrový obrázek" r:id="rId3" imgW="4277322" imgH="3095238" progId="Paint.Picture">
                  <p:embed/>
                </p:oleObj>
              </mc:Choice>
              <mc:Fallback>
                <p:oleObj name="Rastrový obrázek" r:id="rId3" imgW="4277322" imgH="3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765175"/>
                        <a:ext cx="7920038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611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" y="548680"/>
            <a:ext cx="8693150" cy="1462088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Parametry pro vhodné antibiotikum v profylaxi - dávka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Dávka podaného antibiotika musí odpovídat tělesné hmotnosti   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pacienta</a:t>
            </a:r>
          </a:p>
          <a:p>
            <a:pPr eaLnBrk="1" hangingPunct="1"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000"/>
              <a:t>Pozor na SPC!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Doporučená dávka v dětském věku se počítá na 1kg tělesné  </a:t>
            </a:r>
          </a:p>
          <a:p>
            <a:pPr eaLnBrk="1" hangingPunct="1"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hmotnosti, ale u dospělých  je jednotná dávka bez rozdílu váhy!</a:t>
            </a:r>
          </a:p>
        </p:txBody>
      </p:sp>
    </p:spTree>
    <p:extLst>
      <p:ext uri="{BB962C8B-B14F-4D97-AF65-F5344CB8AC3E}">
        <p14:creationId xmlns:p14="http://schemas.microsoft.com/office/powerpoint/2010/main" val="26396460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620125" cy="1462088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Parametry pro vhodné antibiotikum v profylaxi – délka profylaxe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06896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dirty="0"/>
              <a:t>  Dnes se doporučuje </a:t>
            </a:r>
            <a:r>
              <a:rPr lang="cs-CZ" altLang="cs-CZ" sz="2000" dirty="0">
                <a:solidFill>
                  <a:srgbClr val="FF0000"/>
                </a:solidFill>
              </a:rPr>
              <a:t>pouze jediná předoperační dávka</a:t>
            </a:r>
            <a:r>
              <a:rPr lang="cs-CZ" altLang="cs-CZ" sz="2000" dirty="0"/>
              <a:t> antibiotika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- současný přístup je ověřený metodami medicíny založené na důkazech u naprosté většiny indikací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- aplikace další dávky během operace jen v přesných indikacích </a:t>
            </a:r>
          </a:p>
        </p:txBody>
      </p:sp>
    </p:spTree>
    <p:extLst>
      <p:ext uri="{BB962C8B-B14F-4D97-AF65-F5344CB8AC3E}">
        <p14:creationId xmlns:p14="http://schemas.microsoft.com/office/powerpoint/2010/main" val="21159583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76803" name="Picture 3" descr="PROF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92150"/>
            <a:ext cx="8569325" cy="616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4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48680"/>
            <a:ext cx="9324975" cy="1462088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Podávání antibiotik profylakticky déle než 24 hod.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4888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dirty="0"/>
              <a:t>- Přináší vysoké riziko superinfekce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Přináší řadu dalších negativních účinků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Zvyšuje riziko selekce rezistentních kmenů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Zvyšuje celkově vynaložené náklady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>
                <a:solidFill>
                  <a:schemeClr val="hlink"/>
                </a:solidFill>
              </a:rPr>
              <a:t>             </a:t>
            </a:r>
            <a:r>
              <a:rPr lang="cs-CZ" altLang="cs-CZ" sz="2000" dirty="0">
                <a:solidFill>
                  <a:srgbClr val="FF0000"/>
                </a:solidFill>
              </a:rPr>
              <a:t>Nepřináší žádný další protektivní  účinek! </a:t>
            </a:r>
          </a:p>
          <a:p>
            <a:pPr eaLnBrk="1" hangingPunct="1">
              <a:buFontTx/>
              <a:buChar char="-"/>
            </a:pPr>
            <a:endParaRPr lang="cs-CZ" alt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584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6775"/>
          </a:xfrm>
        </p:spPr>
        <p:txBody>
          <a:bodyPr/>
          <a:lstStyle/>
          <a:p>
            <a:pPr eaLnBrk="1" hangingPunct="1"/>
            <a:r>
              <a:rPr lang="cs-CZ" altLang="cs-CZ" sz="2800" b="1"/>
              <a:t>Zásady racionální antibiotické profylaxe-shrnutí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693025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- Rozhodujícím obdobím pro vznik infekce je </a:t>
            </a:r>
            <a:r>
              <a:rPr lang="cs-CZ" altLang="cs-CZ" sz="2000">
                <a:solidFill>
                  <a:srgbClr val="FF0000"/>
                </a:solidFill>
              </a:rPr>
              <a:t>doba trvání výkonu a následující 3-4 hod </a:t>
            </a:r>
            <a:r>
              <a:rPr lang="cs-CZ" altLang="cs-CZ" sz="2000"/>
              <a:t>(chráněné koagulum)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- ATB nutno aplikovat i.v. </a:t>
            </a:r>
            <a:r>
              <a:rPr lang="cs-CZ" altLang="cs-CZ" sz="2000">
                <a:solidFill>
                  <a:srgbClr val="FF0000"/>
                </a:solidFill>
              </a:rPr>
              <a:t>asi 20-  30 min. před výkonem  (před incizí)</a:t>
            </a:r>
            <a:r>
              <a:rPr lang="cs-CZ" altLang="cs-CZ" sz="2000"/>
              <a:t>, většinou v úvodu do anestezie s premedikací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- Při operačním výkonu </a:t>
            </a:r>
            <a:r>
              <a:rPr lang="cs-CZ" altLang="cs-CZ" sz="2000">
                <a:solidFill>
                  <a:srgbClr val="FF0000"/>
                </a:solidFill>
              </a:rPr>
              <a:t>delším než 3 hodiny a při ztrátě krve větší než 1,5 litru krve,</a:t>
            </a:r>
            <a:r>
              <a:rPr lang="cs-CZ" altLang="cs-CZ" sz="2000"/>
              <a:t> je třeba na sále aplikovat </a:t>
            </a:r>
            <a:r>
              <a:rPr lang="cs-CZ" altLang="cs-CZ" sz="2000">
                <a:solidFill>
                  <a:srgbClr val="FF0000"/>
                </a:solidFill>
              </a:rPr>
              <a:t>další dávku</a:t>
            </a:r>
            <a:r>
              <a:rPr lang="cs-CZ" altLang="cs-CZ" sz="2000"/>
              <a:t>  ATB  (</a:t>
            </a:r>
            <a:r>
              <a:rPr lang="cs-CZ" altLang="cs-CZ" sz="2000">
                <a:solidFill>
                  <a:srgbClr val="FF0000"/>
                </a:solidFill>
              </a:rPr>
              <a:t>biologický poločas ATB</a:t>
            </a:r>
            <a:r>
              <a:rPr lang="cs-CZ" altLang="cs-CZ" sz="2000"/>
              <a:t> =doba, za kterou klesne množství farmaka v těle =koncentrace v krvi na polovinu počáteční hodnoty)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- V </a:t>
            </a:r>
            <a:r>
              <a:rPr lang="cs-CZ" altLang="cs-CZ" sz="2000">
                <a:solidFill>
                  <a:srgbClr val="FF0000"/>
                </a:solidFill>
              </a:rPr>
              <a:t>ostatních případech</a:t>
            </a:r>
            <a:r>
              <a:rPr lang="cs-CZ" altLang="cs-CZ" sz="2000"/>
              <a:t>  antibiotická profylaxe zahrnuje </a:t>
            </a:r>
            <a:r>
              <a:rPr lang="cs-CZ" altLang="cs-CZ" sz="2000">
                <a:solidFill>
                  <a:srgbClr val="FF0000"/>
                </a:solidFill>
              </a:rPr>
              <a:t>pouze jednu dávku</a:t>
            </a:r>
            <a:r>
              <a:rPr lang="cs-CZ" altLang="cs-CZ" sz="2000"/>
              <a:t> antibiotika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- Není prokázáno zvýšení incidence SSI- Surgical Site Infection s opakováním dávky antibiotika (mimo některých výkonů ortopedie a kardiochirurgie).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- ATB </a:t>
            </a:r>
            <a:r>
              <a:rPr lang="cs-CZ" altLang="cs-CZ" sz="2000">
                <a:solidFill>
                  <a:srgbClr val="FF0000"/>
                </a:solidFill>
              </a:rPr>
              <a:t>baktericidní, netoxická</a:t>
            </a:r>
            <a:r>
              <a:rPr lang="cs-CZ" altLang="cs-CZ" sz="2000"/>
              <a:t> s vhodnou farmakokinetikou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- Aplikace ATB po operačním výkonu je z hlediska profylaxe neúčinná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10184417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795338"/>
          </a:xfrm>
        </p:spPr>
        <p:txBody>
          <a:bodyPr/>
          <a:lstStyle/>
          <a:p>
            <a:pPr eaLnBrk="1" hangingPunct="1"/>
            <a:r>
              <a:rPr lang="cs-CZ" altLang="cs-CZ" sz="3200"/>
              <a:t> </a:t>
            </a:r>
            <a:r>
              <a:rPr lang="cs-CZ" altLang="cs-CZ" sz="2800" b="1"/>
              <a:t>Chirurgická profylaxe u rizikových pacientů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7693025" cy="3881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U chirurgických výkonů, kdy antibiotická profylaxe není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doporučena je třeba zohlednit </a:t>
            </a:r>
            <a:r>
              <a:rPr lang="cs-CZ" altLang="cs-CZ" sz="2000">
                <a:solidFill>
                  <a:srgbClr val="FF0000"/>
                </a:solidFill>
              </a:rPr>
              <a:t>rizikové skupiny pacientů: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- věk nad 70 let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- špatné výživové podmínky nebo obezita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- diabetes mellitus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- pacienti s chopenní náhradou, kloubní náhradou,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  implantovanou cévní protézou, pacemakerem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- pacienti po transplantaci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- pacienti po chemoterapii, kortikodependentní, imunosuprimovaní a neutropeničtí</a:t>
            </a:r>
          </a:p>
        </p:txBody>
      </p:sp>
    </p:spTree>
    <p:extLst>
      <p:ext uri="{BB962C8B-B14F-4D97-AF65-F5344CB8AC3E}">
        <p14:creationId xmlns:p14="http://schemas.microsoft.com/office/powerpoint/2010/main" val="30501357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924800" cy="1143000"/>
          </a:xfrm>
        </p:spPr>
        <p:txBody>
          <a:bodyPr/>
          <a:lstStyle/>
          <a:p>
            <a:pPr eaLnBrk="1" hangingPunct="1"/>
            <a:r>
              <a:rPr lang="cs-CZ" altLang="cs-CZ" sz="2800" b="1"/>
              <a:t>Doporučený způsob profylaxe s ohledem na chirurgický výkon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8783637" cy="4508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 u="sng"/>
              <a:t>Chirurgický výkon                                 Infekční agens                              Profylaxe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 u="sng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Traumatologie                               klostridia, stafylokoky                       PEN,OXA, CEF I,Avrazor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Ortopedie                                       stafylokoky                                         OXA,CEF I.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Cévní CH                                         stafylokoky                                         OXA, CEF 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Hrudní CH jícen                             smíš. aer.i anaer. flora                       AMC/AMS, CEF II.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plíce, mediastinum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Koronární bypass, náhrada chlopně,             dtto                                           dtto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ostatní kardioch.výkony na  ot.hrudníku</a:t>
            </a:r>
            <a:r>
              <a:rPr lang="cs-CZ" altLang="cs-CZ" sz="120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Pacemaker implantace:</a:t>
            </a:r>
            <a:r>
              <a:rPr lang="cs-CZ" altLang="cs-CZ" sz="1200"/>
              <a:t>                s</a:t>
            </a:r>
            <a:r>
              <a:rPr lang="cs-CZ" altLang="cs-CZ" sz="1200" b="1"/>
              <a:t>tafylokoky, korynebakterie</a:t>
            </a:r>
            <a:r>
              <a:rPr lang="cs-CZ" altLang="cs-CZ" sz="1200"/>
              <a:t>                </a:t>
            </a:r>
            <a:r>
              <a:rPr lang="cs-CZ" altLang="cs-CZ" sz="1200" b="1"/>
              <a:t>CEF I. CEF II. </a:t>
            </a:r>
            <a:r>
              <a:rPr lang="cs-CZ" altLang="cs-CZ" sz="12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Abdominální 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gastroduod.                            smíš. aer. i anaer. flora                           AMC/AMS,CEFII.,Avrazor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hepatobil.                                      dtto                                                                dtto,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apendektomie                               dtto                                                                dtto,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 kolorektální                            převážně anaerobní flora                                  dtto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/>
              <a:t>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b="1"/>
          </a:p>
        </p:txBody>
      </p:sp>
    </p:spTree>
    <p:extLst>
      <p:ext uri="{BB962C8B-B14F-4D97-AF65-F5344CB8AC3E}">
        <p14:creationId xmlns:p14="http://schemas.microsoft.com/office/powerpoint/2010/main" val="440291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 u="sng"/>
              <a:t>Chirurgický výkon                                 Infekční agens                              Profylaxe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u="sng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/>
              <a:t>Gynekologie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/>
              <a:t>                                                (hysterektomie smíšená aerobní      AMC/AMS, CEF II.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/>
              <a:t>                                                 i anaerobní flóra,                                Avrazor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/>
              <a:t>                                                 enterokoky, SRAG)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/>
              <a:t>Urologie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/>
              <a:t>      nefrektomie                            enterobakterie                             AMC/AMS,AMP, COT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/>
              <a:t>      cystektomie                            enterokoky                                                  dtto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/>
              <a:t>      endoskopické výkony                   cílená kultivace, terapie, profylaxe,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b="1"/>
              <a:t>      rekonstrukční výkony                                            dtto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b="1"/>
          </a:p>
          <a:p>
            <a:pPr eaLnBrk="1" hangingPunct="1">
              <a:lnSpc>
                <a:spcPct val="80000"/>
              </a:lnSpc>
            </a:pPr>
            <a:endParaRPr lang="cs-CZ" altLang="cs-CZ" sz="1400"/>
          </a:p>
        </p:txBody>
      </p:sp>
    </p:spTree>
    <p:extLst>
      <p:ext uri="{BB962C8B-B14F-4D97-AF65-F5344CB8AC3E}">
        <p14:creationId xmlns:p14="http://schemas.microsoft.com/office/powerpoint/2010/main" val="175736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FDA793B8-1B1B-45BA-A802-E08DDCBFDE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>
                <a:cs typeface="Arial" panose="020B0604020202020204" pitchFamily="34" charset="0"/>
              </a:rPr>
              <a:t>Predisponující faktory CDI</a:t>
            </a:r>
            <a:endParaRPr lang="cs-CZ" altLang="cs-CZ" sz="2800" b="1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D9731A-FD1B-46FF-B609-616FC16ABF1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23850" y="1196975"/>
            <a:ext cx="8604250" cy="56610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u="sng" dirty="0">
                <a:cs typeface="Arial" pitchFamily="34" charset="0"/>
              </a:rPr>
              <a:t>Antibiotická léčba</a:t>
            </a: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solidFill>
                  <a:srgbClr val="FF0000"/>
                </a:solidFill>
                <a:cs typeface="Arial" pitchFamily="34" charset="0"/>
              </a:rPr>
              <a:t>     </a:t>
            </a:r>
            <a:r>
              <a:rPr lang="cs-CZ" altLang="cs-CZ" sz="2000" dirty="0">
                <a:cs typeface="Arial" pitchFamily="34" charset="0"/>
              </a:rPr>
              <a:t>v průběhu léčby 7-10x vyšší riziko vzniku CDI</a:t>
            </a: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cs typeface="Arial" pitchFamily="34" charset="0"/>
              </a:rPr>
              <a:t>     po ukončení přetrvává 3x vyšší riziko recidivy (2- 3 měsíce)</a:t>
            </a: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cs typeface="Arial" pitchFamily="34" charset="0"/>
              </a:rPr>
              <a:t> </a:t>
            </a:r>
            <a:r>
              <a:rPr lang="cs-CZ" altLang="cs-CZ" sz="2000" dirty="0"/>
              <a:t>Vysoké riziko: </a:t>
            </a:r>
            <a:r>
              <a:rPr lang="cs-CZ" altLang="cs-CZ" sz="2000" dirty="0" err="1">
                <a:solidFill>
                  <a:srgbClr val="FF0000"/>
                </a:solidFill>
              </a:rPr>
              <a:t>chinolony</a:t>
            </a:r>
            <a:r>
              <a:rPr lang="cs-CZ" altLang="cs-CZ" sz="2000" dirty="0">
                <a:solidFill>
                  <a:srgbClr val="FF0000"/>
                </a:solidFill>
              </a:rPr>
              <a:t>, cefalosporiny, širokospektré peniciliny, </a:t>
            </a:r>
            <a:r>
              <a:rPr lang="cs-CZ" altLang="cs-CZ" sz="2000" dirty="0" err="1">
                <a:solidFill>
                  <a:srgbClr val="FF0000"/>
                </a:solidFill>
              </a:rPr>
              <a:t>klindamycin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Nízké riziko: aminoglykosidy, </a:t>
            </a:r>
            <a:r>
              <a:rPr lang="cs-CZ" altLang="cs-CZ" sz="2000" dirty="0" err="1"/>
              <a:t>kotrimoxazol</a:t>
            </a:r>
            <a:r>
              <a:rPr lang="cs-CZ" altLang="cs-CZ" sz="2000" dirty="0"/>
              <a:t>, penicilin, tetracykliny, </a:t>
            </a:r>
            <a:r>
              <a:rPr lang="cs-CZ" altLang="cs-CZ" sz="2000" dirty="0" err="1"/>
              <a:t>ti</a:t>
            </a:r>
            <a:r>
              <a:rPr lang="cs-CZ" altLang="cs-CZ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gecyklin</a:t>
            </a:r>
            <a:endParaRPr lang="cs-CZ" altLang="cs-CZ" sz="2000" dirty="0"/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 Výskyt CDI i po přípravcích </a:t>
            </a:r>
            <a:r>
              <a:rPr lang="cs-CZ" altLang="cs-CZ" sz="2000" i="1" dirty="0"/>
              <a:t>in vitro</a:t>
            </a:r>
            <a:r>
              <a:rPr lang="cs-CZ" altLang="cs-CZ" sz="2000" dirty="0"/>
              <a:t> účinných (</a:t>
            </a:r>
            <a:r>
              <a:rPr lang="cs-CZ" altLang="cs-CZ" sz="2000" dirty="0" err="1"/>
              <a:t>glykopeptidy</a:t>
            </a:r>
            <a:r>
              <a:rPr lang="cs-CZ" altLang="cs-CZ" sz="2000" dirty="0"/>
              <a:t>)</a:t>
            </a:r>
          </a:p>
          <a:p>
            <a:pPr marL="0" indent="0">
              <a:buFontTx/>
              <a:buNone/>
              <a:defRPr/>
            </a:pPr>
            <a:endParaRPr lang="cs-CZ" altLang="cs-CZ" sz="2000" dirty="0">
              <a:solidFill>
                <a:schemeClr val="tx2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u="sng" dirty="0">
                <a:cs typeface="Arial" pitchFamily="34" charset="0"/>
              </a:rPr>
              <a:t>Věk </a:t>
            </a:r>
            <a:r>
              <a:rPr lang="cs-CZ" altLang="cs-CZ" sz="2000" dirty="0">
                <a:cs typeface="Arial" pitchFamily="34" charset="0"/>
              </a:rPr>
              <a:t> </a:t>
            </a: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solidFill>
                  <a:srgbClr val="FF0000"/>
                </a:solidFill>
                <a:cs typeface="Arial" pitchFamily="34" charset="0"/>
              </a:rPr>
              <a:t>     </a:t>
            </a:r>
            <a:r>
              <a:rPr lang="cs-CZ" altLang="cs-CZ" sz="2000" dirty="0">
                <a:cs typeface="Arial" pitchFamily="34" charset="0"/>
              </a:rPr>
              <a:t> &gt; 65 let = 5 - 10x vyšší incidence </a:t>
            </a: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endParaRPr lang="cs-CZ" altLang="cs-CZ" sz="2000" dirty="0">
              <a:cs typeface="Arial" pitchFamily="34" charset="0"/>
            </a:endParaRPr>
          </a:p>
          <a:p>
            <a:pPr marL="0" indent="0" eaLnBrk="1" hangingPunct="1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u="sng" dirty="0">
                <a:cs typeface="Arial" pitchFamily="34" charset="0"/>
              </a:rPr>
              <a:t>Přidružené chronické nemoci</a:t>
            </a:r>
            <a:r>
              <a:rPr lang="cs-CZ" altLang="cs-CZ" sz="2000" dirty="0">
                <a:cs typeface="Arial" pitchFamily="34" charset="0"/>
              </a:rPr>
              <a:t> </a:t>
            </a: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solidFill>
                  <a:schemeClr val="bg2"/>
                </a:solidFill>
                <a:cs typeface="Arial" pitchFamily="34" charset="0"/>
              </a:rPr>
              <a:t>    </a:t>
            </a:r>
            <a:r>
              <a:rPr lang="cs-CZ" altLang="cs-CZ" sz="2000" dirty="0">
                <a:cs typeface="Arial" pitchFamily="34" charset="0"/>
              </a:rPr>
              <a:t>chronické renální onemocnění, onkologické  onemocnění, </a:t>
            </a: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cs typeface="Arial" pitchFamily="34" charset="0"/>
              </a:rPr>
              <a:t>    stavy spojené se snížením imunity…</a:t>
            </a:r>
            <a:r>
              <a:rPr lang="cs-CZ" altLang="cs-CZ" sz="2000" dirty="0">
                <a:solidFill>
                  <a:schemeClr val="bg2"/>
                </a:solidFill>
                <a:cs typeface="Arial" pitchFamily="34" charset="0"/>
              </a:rPr>
              <a:t>	</a:t>
            </a:r>
            <a:endParaRPr lang="cs-CZ" altLang="cs-CZ" sz="2000" dirty="0">
              <a:solidFill>
                <a:srgbClr val="CC0000"/>
              </a:solidFill>
              <a:cs typeface="Arial" pitchFamily="34" charset="0"/>
            </a:endParaRP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endParaRPr lang="cs-CZ" altLang="cs-CZ" sz="2000" dirty="0">
              <a:cs typeface="Arial" pitchFamily="34" charset="0"/>
            </a:endParaRPr>
          </a:p>
          <a:p>
            <a:pPr marL="0" indent="0" eaLnBrk="1" hangingPunct="1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u="sng" dirty="0">
                <a:cs typeface="Arial" pitchFamily="34" charset="0"/>
              </a:rPr>
              <a:t>Hospitalizace </a:t>
            </a: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cs typeface="Arial" pitchFamily="34" charset="0"/>
              </a:rPr>
              <a:t>     sdružuje několik rizikových faktorů </a:t>
            </a:r>
          </a:p>
          <a:p>
            <a:pPr marL="0" indent="0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r>
              <a:rPr lang="cs-CZ" altLang="cs-CZ" sz="2000" dirty="0">
                <a:cs typeface="Arial" pitchFamily="34" charset="0"/>
              </a:rPr>
              <a:t>     </a:t>
            </a:r>
            <a:r>
              <a:rPr lang="cs-CZ" altLang="cs-CZ" sz="2000" dirty="0" err="1">
                <a:cs typeface="Arial" pitchFamily="34" charset="0"/>
              </a:rPr>
              <a:t>nozokomiální</a:t>
            </a:r>
            <a:r>
              <a:rPr lang="cs-CZ" altLang="cs-CZ" sz="2000" dirty="0">
                <a:cs typeface="Arial" pitchFamily="34" charset="0"/>
              </a:rPr>
              <a:t> přenos</a:t>
            </a:r>
            <a:endParaRPr lang="cs-CZ" altLang="cs-CZ" sz="2000" dirty="0">
              <a:solidFill>
                <a:schemeClr val="tx2"/>
              </a:solidFill>
              <a:cs typeface="Arial" pitchFamily="34" charset="0"/>
            </a:endParaRPr>
          </a:p>
          <a:p>
            <a:pPr marL="319088" indent="-319088" eaLnBrk="1" hangingPunct="1">
              <a:lnSpc>
                <a:spcPct val="6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cs-CZ" altLang="cs-CZ" sz="2000" u="sng" dirty="0">
              <a:solidFill>
                <a:srgbClr val="FF0000"/>
              </a:solidFill>
              <a:cs typeface="Arial" pitchFamily="34" charset="0"/>
            </a:endParaRPr>
          </a:p>
          <a:p>
            <a:pPr marL="319088" indent="-319088" eaLnBrk="1" hangingPunct="1">
              <a:lnSpc>
                <a:spcPct val="60000"/>
              </a:lnSpc>
              <a:buClr>
                <a:schemeClr val="tx2"/>
              </a:buClr>
              <a:buFontTx/>
              <a:buNone/>
              <a:defRPr/>
            </a:pPr>
            <a:endParaRPr lang="cs-CZ" altLang="cs-CZ" sz="2000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1988" name="Zástupný symbol pro číslo snímku 4">
            <a:extLst>
              <a:ext uri="{FF2B5EF4-FFF2-40B4-BE49-F238E27FC236}">
                <a16:creationId xmlns:a16="http://schemas.microsoft.com/office/drawing/2014/main" id="{6E0FC301-A6E7-42F3-9664-E33AC80D8C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D6A31081-635D-48FC-94AB-D06AF15CA2F3}" type="slidenum">
              <a:rPr lang="cs-CZ" altLang="cs-CZ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Profylaxe - dávkování vzhledem k váze pacienta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7638"/>
            <a:ext cx="7773045" cy="48355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                                        Dávkovací interval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- </a:t>
            </a:r>
            <a:r>
              <a:rPr lang="cs-CZ" altLang="cs-CZ" sz="2000" dirty="0" err="1"/>
              <a:t>Cefazolin</a:t>
            </a:r>
            <a:r>
              <a:rPr lang="cs-CZ" altLang="cs-CZ" sz="2000" dirty="0"/>
              <a:t>          1g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do 70 kg                                       4 hodiny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2g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nad 70kg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3g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nad 120kg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Cefuroxim</a:t>
            </a:r>
            <a:r>
              <a:rPr lang="cs-CZ" altLang="cs-CZ" sz="2000" dirty="0"/>
              <a:t>        1,5g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do 70 kg                                   4 hodiny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3g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nad 70 kg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Metronidazol</a:t>
            </a:r>
            <a:r>
              <a:rPr lang="cs-CZ" altLang="cs-CZ" sz="2000" dirty="0"/>
              <a:t>     500mg do 90 kg                                 není třeba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1000 mg  nad 90 kg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- AMP/SLB          1,5g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do 70 kg                                  2 hodiny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3g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nad  70kg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nebo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- AMP/SLB          1,5g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do 70 kg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1,5g+AMP 1g nad 70 kg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1,5g+AMP 2g nad 90 kg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nebo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- AMO/CLA           1,2g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do 70 kg                                   2 hodiny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1,2g+AMP 1g nad 70 kg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1,2g+AMP 2g nad 90 kg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25042446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Profylaxe - dávkování vzhledem k váze pacienta – při alergii k betalaktamům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Dávkovací interval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 err="1"/>
              <a:t>Vankomycin</a:t>
            </a:r>
            <a:r>
              <a:rPr lang="cs-CZ" altLang="cs-CZ" sz="2000" dirty="0"/>
              <a:t>     1 g do 90 kg                                       není třeba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1,5g nad 90 kg</a:t>
            </a:r>
          </a:p>
          <a:p>
            <a:pPr eaLnBrk="1" hangingPunct="1">
              <a:buFontTx/>
              <a:buNone/>
            </a:pPr>
            <a:r>
              <a:rPr lang="cs-CZ" altLang="cs-CZ" sz="2000" dirty="0" err="1"/>
              <a:t>Klindamycin</a:t>
            </a:r>
            <a:r>
              <a:rPr lang="cs-CZ" altLang="cs-CZ" sz="2000" dirty="0"/>
              <a:t>      600 mg  do 90 kg                              6 hodin                              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900 mg nad 90 kg</a:t>
            </a:r>
          </a:p>
          <a:p>
            <a:pPr eaLnBrk="1" hangingPunct="1">
              <a:buFontTx/>
              <a:buNone/>
            </a:pPr>
            <a:r>
              <a:rPr lang="cs-CZ" altLang="cs-CZ" sz="2000" dirty="0" err="1"/>
              <a:t>Gentamicin</a:t>
            </a:r>
            <a:r>
              <a:rPr lang="cs-CZ" altLang="cs-CZ" sz="2000" dirty="0"/>
              <a:t>         5mg/kg                                            není třeba </a:t>
            </a:r>
          </a:p>
          <a:p>
            <a:pPr eaLnBrk="1" hangingPunct="1">
              <a:buFontTx/>
              <a:buNone/>
            </a:pPr>
            <a:r>
              <a:rPr lang="cs-CZ" altLang="cs-CZ" sz="2000" dirty="0" err="1"/>
              <a:t>Ciprofloxacin</a:t>
            </a:r>
            <a:r>
              <a:rPr lang="cs-CZ" altLang="cs-CZ" sz="2000" dirty="0"/>
              <a:t>      400 mg do 90 kg                             není třeba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600 mg nad 90 kg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8837425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                      </a:t>
            </a:r>
            <a:br>
              <a:rPr lang="cs-CZ" altLang="cs-CZ" sz="2800" b="1"/>
            </a:br>
            <a:r>
              <a:rPr lang="cs-CZ" altLang="cs-CZ" sz="2800" b="1"/>
              <a:t>Závěr profylaxe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5575" cy="429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Antibiotika představují veliký selekční tlak, antibiotická profylaxe  </a:t>
            </a:r>
          </a:p>
          <a:p>
            <a:pPr eaLnBrk="1" hangingPunct="1"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tvoří 20% celkové spotřeby antibiotik v nemocnicích</a:t>
            </a:r>
          </a:p>
          <a:p>
            <a:pPr eaLnBrk="1" hangingPunct="1"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 Nepřekračovat bez příčiny povolenou dobu podání profylaxe </a:t>
            </a:r>
            <a:r>
              <a:rPr lang="cs-CZ" altLang="cs-CZ" sz="2000" dirty="0">
                <a:solidFill>
                  <a:srgbClr val="FF0000"/>
                </a:solidFill>
              </a:rPr>
              <a:t>(dnes jedna dávka</a:t>
            </a:r>
            <a:r>
              <a:rPr lang="cs-CZ" altLang="cs-CZ" sz="2000" dirty="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 Při delších  chirurgických výkonech a větších ztrátách krve správné načasování dalších dávek </a:t>
            </a:r>
            <a:r>
              <a:rPr lang="cs-CZ" altLang="cs-CZ" sz="2000" dirty="0">
                <a:solidFill>
                  <a:srgbClr val="FF0000"/>
                </a:solidFill>
              </a:rPr>
              <a:t>(biologický poločas)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-  Profylaxe není terapie, jde o </a:t>
            </a:r>
            <a:r>
              <a:rPr lang="cs-CZ" altLang="cs-CZ" sz="2000" dirty="0">
                <a:solidFill>
                  <a:srgbClr val="FF0000"/>
                </a:solidFill>
              </a:rPr>
              <a:t>chráněné koagulum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Nejčastější chyby v profylaxi jsou </a:t>
            </a:r>
            <a:r>
              <a:rPr lang="cs-CZ" altLang="cs-CZ" sz="2000" dirty="0" err="1"/>
              <a:t>poddávkování</a:t>
            </a:r>
            <a:r>
              <a:rPr lang="cs-CZ" altLang="cs-CZ" sz="2000" dirty="0"/>
              <a:t> a překračování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povolené doby profylaxe (selekce rezistentních  kolonií)</a:t>
            </a:r>
          </a:p>
          <a:p>
            <a:pPr eaLnBrk="1" hangingPunct="1"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401018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FF9DA-6614-4A91-BF47-C5713ADC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76672"/>
            <a:ext cx="8717632" cy="1733054"/>
          </a:xfrm>
        </p:spPr>
        <p:txBody>
          <a:bodyPr>
            <a:normAutofit/>
          </a:bodyPr>
          <a:lstStyle/>
          <a:p>
            <a:r>
              <a:rPr lang="cs-CZ" sz="3200" b="1" dirty="0"/>
              <a:t>Děkuji vám za pozornost a přeji vám, aby vám  budoucí lékařská práce přinášela po celý profesní </a:t>
            </a:r>
            <a:r>
              <a:rPr lang="cs-CZ" sz="3200" b="1"/>
              <a:t>život jenom radost </a:t>
            </a:r>
            <a:r>
              <a:rPr lang="cs-CZ" sz="3200" b="1" dirty="0"/>
              <a:t>a uspokojení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9D4F68C-F0F5-4544-A047-AE4B64EDD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836" y="2420888"/>
            <a:ext cx="2952328" cy="42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5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CB32768-D613-48B1-BF17-33A4939E6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Klinický obraz CDI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08C5908-7D7B-40B6-A256-017981615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 - akutní průjmové onemocnění (nespecifické)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>
              <a:buFontTx/>
              <a:buNone/>
            </a:pPr>
            <a:r>
              <a:rPr lang="cs-CZ" altLang="cs-CZ" sz="2000"/>
              <a:t> - akutní průjmové onemocnění + meteorismus, bolesti břicha, subileus, leukocytóza               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     </a:t>
            </a:r>
            <a:r>
              <a:rPr lang="cs-CZ" altLang="cs-CZ" sz="2000">
                <a:solidFill>
                  <a:srgbClr val="FF0000"/>
                </a:solidFill>
              </a:rPr>
              <a:t>(smrtnost 10-15%)</a:t>
            </a:r>
          </a:p>
          <a:p>
            <a:pPr eaLnBrk="1" hangingPunct="1"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000"/>
              <a:t> - toxické megakolon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     </a:t>
            </a:r>
            <a:r>
              <a:rPr lang="cs-CZ" altLang="cs-CZ" sz="2000">
                <a:solidFill>
                  <a:srgbClr val="FF0000"/>
                </a:solidFill>
              </a:rPr>
              <a:t>(smrtnost 30-50 %)</a:t>
            </a:r>
          </a:p>
          <a:p>
            <a:pPr eaLnBrk="1" hangingPunct="1"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cs-CZ" altLang="cs-CZ" sz="2000"/>
          </a:p>
        </p:txBody>
      </p:sp>
      <p:pic>
        <p:nvPicPr>
          <p:cNvPr id="43012" name="Picture 5" descr="megacolon">
            <a:extLst>
              <a:ext uri="{FF2B5EF4-FFF2-40B4-BE49-F238E27FC236}">
                <a16:creationId xmlns:a16="http://schemas.microsoft.com/office/drawing/2014/main" id="{E2DF6F94-45CD-4DAF-999B-4F095DEF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28717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F7CF582-2866-42ED-861F-69F048963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69925" y="115888"/>
            <a:ext cx="7924800" cy="1143000"/>
          </a:xfrm>
        </p:spPr>
        <p:txBody>
          <a:bodyPr/>
          <a:lstStyle/>
          <a:p>
            <a:pPr eaLnBrk="1" hangingPunct="1"/>
            <a:r>
              <a:rPr lang="cs-CZ" altLang="cs-CZ" sz="2800" b="1"/>
              <a:t>           Symptomatologie CDI</a:t>
            </a:r>
            <a:endParaRPr lang="cs-CZ" altLang="cs-CZ" sz="2800" i="1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5A0A370-882D-424F-8471-4DC6FB8B3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39850"/>
            <a:ext cx="6481763" cy="4581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u="sng" dirty="0"/>
              <a:t>Klinick</a:t>
            </a:r>
            <a:r>
              <a:rPr lang="cs-CZ" altLang="cs-CZ" sz="2000" u="sng" dirty="0">
                <a:latin typeface="Tahoma" pitchFamily="34" charset="0"/>
              </a:rPr>
              <a:t>é</a:t>
            </a:r>
            <a:r>
              <a:rPr lang="cs-CZ" altLang="cs-CZ" sz="2000" u="sng" dirty="0"/>
              <a:t> projevy</a:t>
            </a:r>
            <a:r>
              <a:rPr lang="cs-CZ" altLang="cs-CZ" sz="20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Široké spektrum příznaků</a:t>
            </a:r>
            <a:r>
              <a:rPr lang="cs-CZ" altLang="cs-CZ" sz="2000" dirty="0"/>
              <a:t>, nejčastěji 5.-10.  den léčby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/>
              <a:t>antibiotiky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Profuzní  průjem, někdy i s hlenem a krví  (50 – 60 %),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err="1">
                <a:latin typeface="+mj-lt"/>
              </a:rPr>
              <a:t>febrílie</a:t>
            </a:r>
            <a:r>
              <a:rPr lang="cs-CZ" altLang="cs-CZ" sz="2000" dirty="0">
                <a:latin typeface="+mj-lt"/>
              </a:rPr>
              <a:t> (20- 30 %), bolesti břicha, meteorismus, někdy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err="1">
                <a:latin typeface="+mj-lt"/>
              </a:rPr>
              <a:t>susp</a:t>
            </a:r>
            <a:r>
              <a:rPr lang="cs-CZ" altLang="cs-CZ" sz="2000" dirty="0">
                <a:latin typeface="+mj-lt"/>
              </a:rPr>
              <a:t>. inkontinence (jen malé  porce  stolice), </a:t>
            </a:r>
            <a:r>
              <a:rPr lang="cs-CZ" altLang="cs-CZ" sz="2000" dirty="0" err="1">
                <a:latin typeface="+mj-lt"/>
              </a:rPr>
              <a:t>nausea</a:t>
            </a:r>
            <a:r>
              <a:rPr lang="cs-CZ" altLang="cs-CZ" sz="2000" dirty="0">
                <a:latin typeface="+mj-lt"/>
              </a:rPr>
              <a:t>,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anorexie, okultní krvácení, </a:t>
            </a:r>
            <a:r>
              <a:rPr lang="cs-CZ" altLang="cs-CZ" sz="2000" dirty="0" err="1">
                <a:latin typeface="+mj-lt"/>
              </a:rPr>
              <a:t>hypalbuminémie</a:t>
            </a:r>
            <a:r>
              <a:rPr lang="cs-CZ" altLang="cs-CZ" sz="2000" dirty="0">
                <a:latin typeface="+mj-lt"/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err="1">
                <a:latin typeface="+mj-lt"/>
              </a:rPr>
              <a:t>dehydratce</a:t>
            </a:r>
            <a:r>
              <a:rPr lang="cs-CZ" altLang="cs-CZ" sz="2000" dirty="0">
                <a:latin typeface="+mj-lt"/>
              </a:rPr>
              <a:t>, celkové  vyčerpání, apatie peritoneální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dráždění, toxické  </a:t>
            </a:r>
            <a:r>
              <a:rPr lang="cs-CZ" altLang="cs-CZ" sz="2000" dirty="0" err="1">
                <a:latin typeface="+mj-lt"/>
              </a:rPr>
              <a:t>magakolon</a:t>
            </a:r>
            <a:r>
              <a:rPr lang="cs-CZ" altLang="cs-CZ" sz="2000" dirty="0">
                <a:latin typeface="+mj-lt"/>
              </a:rPr>
              <a:t>,  perforace, sepse,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septický šok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u="sng" dirty="0"/>
              <a:t>Příčiny rozdílných klinických projevů infekce CD: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Rozdílné faktory virulence CD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latin typeface="+mj-lt"/>
              </a:rPr>
              <a:t>Rozdílné rizikové faktory nemocného (komorbidity)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>
              <a:latin typeface="Arial Narrow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3B6E3703-441C-4AAE-8FEA-AE60927C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172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66FFFF"/>
                </a:solidFill>
                <a:latin typeface="Arial Narrow" panose="020B0606020202030204" pitchFamily="34" charset="0"/>
              </a:rPr>
              <a:t>                       </a:t>
            </a:r>
          </a:p>
        </p:txBody>
      </p:sp>
      <p:pic>
        <p:nvPicPr>
          <p:cNvPr id="44037" name="Picture 4" descr="Pseudomembranous Colitis Stage 1">
            <a:extLst>
              <a:ext uri="{FF2B5EF4-FFF2-40B4-BE49-F238E27FC236}">
                <a16:creationId xmlns:a16="http://schemas.microsoft.com/office/drawing/2014/main" id="{6BFD1FE2-6CEA-46A9-BF32-85572F2A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4"/>
          <a:stretch>
            <a:fillRect/>
          </a:stretch>
        </p:blipFill>
        <p:spPr bwMode="auto">
          <a:xfrm>
            <a:off x="6732588" y="1341438"/>
            <a:ext cx="22320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4646</Words>
  <Application>Microsoft Office PowerPoint</Application>
  <PresentationFormat>Předvádění na obrazovce (4:3)</PresentationFormat>
  <Paragraphs>756</Paragraphs>
  <Slides>73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4" baseType="lpstr">
      <vt:lpstr>Arial</vt:lpstr>
      <vt:lpstr>Arial Narrow</vt:lpstr>
      <vt:lpstr>Calibri</vt:lpstr>
      <vt:lpstr>Century Schoolbook</vt:lpstr>
      <vt:lpstr>Core Sans D 55 Bold</vt:lpstr>
      <vt:lpstr>Symbol</vt:lpstr>
      <vt:lpstr>Tahoma</vt:lpstr>
      <vt:lpstr>Times New Roman</vt:lpstr>
      <vt:lpstr>Wingdings</vt:lpstr>
      <vt:lpstr>Motiv systému Office</vt:lpstr>
      <vt:lpstr>Rastrový obrázek</vt:lpstr>
      <vt:lpstr>  Základy  antimikrobiální terapie 8  Fidaxomicin  Nitroimidazoly Anaerobní infekce Chirurgická profylaxe   23. 4. 2024  </vt:lpstr>
      <vt:lpstr>Rozdělení antibiotik</vt:lpstr>
      <vt:lpstr>Fidaxomicin</vt:lpstr>
      <vt:lpstr>Postantibiotická kolitita  </vt:lpstr>
      <vt:lpstr> </vt:lpstr>
      <vt:lpstr>Clostridium difficile v číslech – Evropa </vt:lpstr>
      <vt:lpstr>Predisponující faktory CDI</vt:lpstr>
      <vt:lpstr>Klinický obraz CDI</vt:lpstr>
      <vt:lpstr>           Symptomatologie CDI</vt:lpstr>
      <vt:lpstr>Těžká forma CDI</vt:lpstr>
      <vt:lpstr>ATLAS – klinický skórovací systém pro CDI Hodnotí 5 rizikových faktorů v okamžiku stanovení diagnózy CDI</vt:lpstr>
      <vt:lpstr>Hodnota ATLAS jako prediktor úmrtí</vt:lpstr>
      <vt:lpstr> Rekurence</vt:lpstr>
      <vt:lpstr>Diagnostika CDI</vt:lpstr>
      <vt:lpstr>Odběr, transport, uchovávání vzorku</vt:lpstr>
      <vt:lpstr>Laboratorní diagnostika</vt:lpstr>
      <vt:lpstr>Laboratorní diagnostika - interpretace</vt:lpstr>
      <vt:lpstr>Doporučené postupy CDI</vt:lpstr>
      <vt:lpstr>Prezentace aplikace PowerPoint</vt:lpstr>
      <vt:lpstr>Prezentace aplikace PowerPoint</vt:lpstr>
      <vt:lpstr>Prezentace aplikace PowerPoint</vt:lpstr>
      <vt:lpstr>Prezentace aplikace PowerPoint</vt:lpstr>
      <vt:lpstr>Terapie CDI  </vt:lpstr>
      <vt:lpstr>Terapie CDI</vt:lpstr>
      <vt:lpstr>Která ATB vyvolávají CDI?</vt:lpstr>
      <vt:lpstr>Která ATB jsou relativně bezpečná? </vt:lpstr>
      <vt:lpstr>Prevence CDI v nemocnici </vt:lpstr>
      <vt:lpstr>Rozdělení antibiotik</vt:lpstr>
      <vt:lpstr>Nitroimidazoly</vt:lpstr>
      <vt:lpstr>Farmakokinetika</vt:lpstr>
      <vt:lpstr>Nitroimidazoly vs. benzimidazoly </vt:lpstr>
      <vt:lpstr>Nitroimidazoly</vt:lpstr>
      <vt:lpstr>Účinnost</vt:lpstr>
      <vt:lpstr>Indikace: </vt:lpstr>
      <vt:lpstr>Nežádoucí účinky</vt:lpstr>
      <vt:lpstr>Kontraindikace</vt:lpstr>
      <vt:lpstr>Dávkování</vt:lpstr>
      <vt:lpstr>Prezentace aplikace PowerPoint</vt:lpstr>
      <vt:lpstr> Výskyt anaerobů v organismu</vt:lpstr>
      <vt:lpstr>  Lékařsky významné rody</vt:lpstr>
      <vt:lpstr>  Infekce vyvolané anaeroby</vt:lpstr>
      <vt:lpstr> Kdy myslet na anaerobní infekci ?</vt:lpstr>
      <vt:lpstr>  Mikrobiologická diagnostika </vt:lpstr>
      <vt:lpstr>  Možnosti léčby</vt:lpstr>
      <vt:lpstr>  Antibiotika pro léčbu anaerobní infekce</vt:lpstr>
      <vt:lpstr>Mikrobiální osídlení GIT </vt:lpstr>
      <vt:lpstr>Mikrobiální osídlení GIT</vt:lpstr>
      <vt:lpstr> Intraabdominální infekce</vt:lpstr>
      <vt:lpstr>Primární peritonitida (není spojena s  chirurgickým výkonem)  </vt:lpstr>
      <vt:lpstr>Sekundární peritonitida, terciální peritonitida</vt:lpstr>
      <vt:lpstr>Intraabdominální absces</vt:lpstr>
      <vt:lpstr>   Zásady správné antimikrobiální  profylaxe v   chirurgii    </vt:lpstr>
      <vt:lpstr>Role antibiotické profylaxe</vt:lpstr>
      <vt:lpstr>Riziko infekce v místě chirurgického výkonu</vt:lpstr>
      <vt:lpstr>Antibiotická profylaxe - efektivita</vt:lpstr>
      <vt:lpstr>Indikace antibiotické profylaxe </vt:lpstr>
      <vt:lpstr>Indikace antibiotické profylaxe</vt:lpstr>
      <vt:lpstr>Parametry pro vhodné antibiotikum v profylaxi -účinnost </vt:lpstr>
      <vt:lpstr>Prezentace aplikace PowerPoint</vt:lpstr>
      <vt:lpstr>Prezentace aplikace PowerPoint</vt:lpstr>
      <vt:lpstr>Prezentace aplikace PowerPoint</vt:lpstr>
      <vt:lpstr>Parametry pro vhodné antibiotikum v profylaxi - dávka</vt:lpstr>
      <vt:lpstr>Parametry pro vhodné antibiotikum v profylaxi – délka profylaxe</vt:lpstr>
      <vt:lpstr>Prezentace aplikace PowerPoint</vt:lpstr>
      <vt:lpstr>Podávání antibiotik profylakticky déle než 24 hod.</vt:lpstr>
      <vt:lpstr>Zásady racionální antibiotické profylaxe-shrnutí </vt:lpstr>
      <vt:lpstr> Chirurgická profylaxe u rizikových pacientů</vt:lpstr>
      <vt:lpstr>Doporučený způsob profylaxe s ohledem na chirurgický výkon</vt:lpstr>
      <vt:lpstr>Prezentace aplikace PowerPoint</vt:lpstr>
      <vt:lpstr>Profylaxe - dávkování vzhledem k váze pacienta</vt:lpstr>
      <vt:lpstr>Profylaxe - dávkování vzhledem k váze pacienta – při alergii k betalaktamům </vt:lpstr>
      <vt:lpstr>                       Závěr profylaxe </vt:lpstr>
      <vt:lpstr>Děkuji vám za pozornost a přeji vám, aby vám  budoucí lékařská práce přinášela po celý profesní život jenom radost a uspokojení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Anaerobní infekce   12.5. 2020</dc:title>
  <dc:creator>Tejkalova</dc:creator>
  <cp:lastModifiedBy>FNUSAUSER1</cp:lastModifiedBy>
  <cp:revision>36</cp:revision>
  <dcterms:created xsi:type="dcterms:W3CDTF">2020-04-09T07:06:53Z</dcterms:created>
  <dcterms:modified xsi:type="dcterms:W3CDTF">2024-04-18T12:28:09Z</dcterms:modified>
</cp:coreProperties>
</file>