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8"/>
  </p:notesMasterIdLst>
  <p:handoutMasterIdLst>
    <p:handoutMasterId r:id="rId49"/>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7" d="100"/>
          <a:sy n="67" d="100"/>
        </p:scale>
        <p:origin x="604" y="52"/>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C1B944D0-E6BE-4951-AC0A-41426E7658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7674E2-3B5A-4755-AEB2-87D959DF0682}" type="slidenum">
              <a:rPr lang="cs-CZ" altLang="cs-CZ"/>
              <a:pPr eaLnBrk="1" hangingPunct="1"/>
              <a:t>2</a:t>
            </a:fld>
            <a:endParaRPr lang="cs-CZ" altLang="cs-CZ"/>
          </a:p>
        </p:txBody>
      </p:sp>
      <p:sp>
        <p:nvSpPr>
          <p:cNvPr id="49155" name="Rectangle 2">
            <a:extLst>
              <a:ext uri="{FF2B5EF4-FFF2-40B4-BE49-F238E27FC236}">
                <a16:creationId xmlns:a16="http://schemas.microsoft.com/office/drawing/2014/main" id="{76B9050B-3AE4-4A3E-8E44-37CA299E9199}"/>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B7CDFC25-245A-43CF-B0BC-9D2B51CEBC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628C826A-6231-4A3F-8B56-30B68B545F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C24F67-706A-40DD-A3CC-5DDB7EE3A4BD}" type="slidenum">
              <a:rPr lang="cs-CZ" altLang="cs-CZ"/>
              <a:pPr eaLnBrk="1" hangingPunct="1"/>
              <a:t>11</a:t>
            </a:fld>
            <a:endParaRPr lang="cs-CZ" altLang="cs-CZ"/>
          </a:p>
        </p:txBody>
      </p:sp>
      <p:sp>
        <p:nvSpPr>
          <p:cNvPr id="58371" name="Rectangle 2">
            <a:extLst>
              <a:ext uri="{FF2B5EF4-FFF2-40B4-BE49-F238E27FC236}">
                <a16:creationId xmlns:a16="http://schemas.microsoft.com/office/drawing/2014/main" id="{E3720DBD-D8BB-4D98-902C-AE382FCED829}"/>
              </a:ext>
            </a:extLst>
          </p:cNvPr>
          <p:cNvSpPr>
            <a:spLocks noGrp="1" noRot="1" noChangeAspect="1" noChangeArrowheads="1" noTextEdit="1"/>
          </p:cNvSpPr>
          <p:nvPr>
            <p:ph type="sldImg"/>
          </p:nvPr>
        </p:nvSpPr>
        <p:spPr>
          <a:xfrm>
            <a:off x="381000" y="685800"/>
            <a:ext cx="6096000" cy="3429000"/>
          </a:xfrm>
          <a:ln/>
        </p:spPr>
      </p:sp>
      <p:sp>
        <p:nvSpPr>
          <p:cNvPr id="58372" name="Rectangle 3">
            <a:extLst>
              <a:ext uri="{FF2B5EF4-FFF2-40B4-BE49-F238E27FC236}">
                <a16:creationId xmlns:a16="http://schemas.microsoft.com/office/drawing/2014/main" id="{088A931A-E975-462D-AE91-ECF5F5D4B5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DF898308-B880-4C82-BC3E-4C23B5BA99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60B5B31-7528-4BEB-9352-DE0126B8ABA5}" type="slidenum">
              <a:rPr lang="cs-CZ" altLang="cs-CZ"/>
              <a:pPr eaLnBrk="1" hangingPunct="1"/>
              <a:t>12</a:t>
            </a:fld>
            <a:endParaRPr lang="cs-CZ" altLang="cs-CZ"/>
          </a:p>
        </p:txBody>
      </p:sp>
      <p:sp>
        <p:nvSpPr>
          <p:cNvPr id="59395" name="Rectangle 2">
            <a:extLst>
              <a:ext uri="{FF2B5EF4-FFF2-40B4-BE49-F238E27FC236}">
                <a16:creationId xmlns:a16="http://schemas.microsoft.com/office/drawing/2014/main" id="{E620F9E0-66FC-45FA-81DF-E47507A88C4F}"/>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B0664FCF-3C5E-4064-B71A-74B568E67E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41678087-9930-406E-81A3-15B58C5E0E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8DB302-E4A4-49CB-A650-F108CA03E120}" type="slidenum">
              <a:rPr lang="cs-CZ" altLang="cs-CZ"/>
              <a:pPr eaLnBrk="1" hangingPunct="1"/>
              <a:t>13</a:t>
            </a:fld>
            <a:endParaRPr lang="cs-CZ" altLang="cs-CZ"/>
          </a:p>
        </p:txBody>
      </p:sp>
      <p:sp>
        <p:nvSpPr>
          <p:cNvPr id="60419" name="Rectangle 2">
            <a:extLst>
              <a:ext uri="{FF2B5EF4-FFF2-40B4-BE49-F238E27FC236}">
                <a16:creationId xmlns:a16="http://schemas.microsoft.com/office/drawing/2014/main" id="{A08B5F94-651B-4E32-B9E8-899911A0FD29}"/>
              </a:ext>
            </a:extLst>
          </p:cNvPr>
          <p:cNvSpPr>
            <a:spLocks noGrp="1" noRot="1" noChangeAspect="1" noChangeArrowheads="1" noTextEdit="1"/>
          </p:cNvSpPr>
          <p:nvPr>
            <p:ph type="sldImg"/>
          </p:nvPr>
        </p:nvSpPr>
        <p:spPr>
          <a:xfrm>
            <a:off x="381000" y="685800"/>
            <a:ext cx="6096000" cy="3429000"/>
          </a:xfrm>
          <a:ln/>
        </p:spPr>
      </p:sp>
      <p:sp>
        <p:nvSpPr>
          <p:cNvPr id="60420" name="Rectangle 3">
            <a:extLst>
              <a:ext uri="{FF2B5EF4-FFF2-40B4-BE49-F238E27FC236}">
                <a16:creationId xmlns:a16="http://schemas.microsoft.com/office/drawing/2014/main" id="{E371E5BD-4C60-48FF-B47F-B44F7079C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407BAFA9-EEA2-4FB4-ACFA-F015FB77E3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2069B2-3F85-44EE-88A2-F70786DC9A0C}" type="slidenum">
              <a:rPr lang="cs-CZ" altLang="cs-CZ"/>
              <a:pPr eaLnBrk="1" hangingPunct="1"/>
              <a:t>14</a:t>
            </a:fld>
            <a:endParaRPr lang="cs-CZ" altLang="cs-CZ"/>
          </a:p>
        </p:txBody>
      </p:sp>
      <p:sp>
        <p:nvSpPr>
          <p:cNvPr id="61443" name="Rectangle 2">
            <a:extLst>
              <a:ext uri="{FF2B5EF4-FFF2-40B4-BE49-F238E27FC236}">
                <a16:creationId xmlns:a16="http://schemas.microsoft.com/office/drawing/2014/main" id="{6E0BA666-47E7-4903-8C04-86B82D25BEC3}"/>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B075AF66-154A-43EB-867A-B2C3632B89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FA5FD8C4-8057-4866-A8EE-BECBD65F4F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F2A7BB-E96B-4409-A7CE-38BD11745E07}" type="slidenum">
              <a:rPr lang="cs-CZ" altLang="cs-CZ"/>
              <a:pPr eaLnBrk="1" hangingPunct="1"/>
              <a:t>15</a:t>
            </a:fld>
            <a:endParaRPr lang="cs-CZ" altLang="cs-CZ"/>
          </a:p>
        </p:txBody>
      </p:sp>
      <p:sp>
        <p:nvSpPr>
          <p:cNvPr id="62467" name="Rectangle 2">
            <a:extLst>
              <a:ext uri="{FF2B5EF4-FFF2-40B4-BE49-F238E27FC236}">
                <a16:creationId xmlns:a16="http://schemas.microsoft.com/office/drawing/2014/main" id="{31AAF13E-8FD8-4C0C-BB15-FC47854AFAE0}"/>
              </a:ext>
            </a:extLst>
          </p:cNvPr>
          <p:cNvSpPr>
            <a:spLocks noGrp="1" noRot="1" noChangeAspect="1" noChangeArrowheads="1" noTextEdit="1"/>
          </p:cNvSpPr>
          <p:nvPr>
            <p:ph type="sldImg"/>
          </p:nvPr>
        </p:nvSpPr>
        <p:spPr>
          <a:xfrm>
            <a:off x="381000" y="685800"/>
            <a:ext cx="6096000" cy="3429000"/>
          </a:xfrm>
          <a:ln/>
        </p:spPr>
      </p:sp>
      <p:sp>
        <p:nvSpPr>
          <p:cNvPr id="62468" name="Rectangle 3">
            <a:extLst>
              <a:ext uri="{FF2B5EF4-FFF2-40B4-BE49-F238E27FC236}">
                <a16:creationId xmlns:a16="http://schemas.microsoft.com/office/drawing/2014/main" id="{2A944449-0B25-4EC2-98AC-5653B91695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BE8237CD-CA75-4AED-BBDD-B34334590E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703246-CF53-496C-8659-DCA77542E27D}" type="slidenum">
              <a:rPr lang="cs-CZ" altLang="cs-CZ"/>
              <a:pPr eaLnBrk="1" hangingPunct="1"/>
              <a:t>16</a:t>
            </a:fld>
            <a:endParaRPr lang="cs-CZ" altLang="cs-CZ"/>
          </a:p>
        </p:txBody>
      </p:sp>
      <p:sp>
        <p:nvSpPr>
          <p:cNvPr id="63491" name="Rectangle 2">
            <a:extLst>
              <a:ext uri="{FF2B5EF4-FFF2-40B4-BE49-F238E27FC236}">
                <a16:creationId xmlns:a16="http://schemas.microsoft.com/office/drawing/2014/main" id="{9B234FE7-5A54-4286-98FC-9B2DE56A0EFC}"/>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CA501692-44BD-41A1-826D-2B266D0EB5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9004D992-03DB-4200-A4E1-ABC01D01B3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1297EA-97EF-45D9-89B1-EBEF55762E17}" type="slidenum">
              <a:rPr lang="cs-CZ" altLang="cs-CZ"/>
              <a:pPr eaLnBrk="1" hangingPunct="1"/>
              <a:t>17</a:t>
            </a:fld>
            <a:endParaRPr lang="cs-CZ" altLang="cs-CZ"/>
          </a:p>
        </p:txBody>
      </p:sp>
      <p:sp>
        <p:nvSpPr>
          <p:cNvPr id="64515" name="Rectangle 2">
            <a:extLst>
              <a:ext uri="{FF2B5EF4-FFF2-40B4-BE49-F238E27FC236}">
                <a16:creationId xmlns:a16="http://schemas.microsoft.com/office/drawing/2014/main" id="{B488F534-BF45-4608-9865-C473A471AC9E}"/>
              </a:ext>
            </a:extLst>
          </p:cNvPr>
          <p:cNvSpPr>
            <a:spLocks noGrp="1" noRot="1" noChangeAspect="1" noChangeArrowheads="1" noTextEdit="1"/>
          </p:cNvSpPr>
          <p:nvPr>
            <p:ph type="sldImg"/>
          </p:nvPr>
        </p:nvSpPr>
        <p:spPr>
          <a:xfrm>
            <a:off x="381000" y="685800"/>
            <a:ext cx="6096000" cy="3429000"/>
          </a:xfrm>
          <a:ln/>
        </p:spPr>
      </p:sp>
      <p:sp>
        <p:nvSpPr>
          <p:cNvPr id="64516" name="Rectangle 3">
            <a:extLst>
              <a:ext uri="{FF2B5EF4-FFF2-40B4-BE49-F238E27FC236}">
                <a16:creationId xmlns:a16="http://schemas.microsoft.com/office/drawing/2014/main" id="{16DF9384-0DD2-4AA2-B3D4-0A28416537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22D4325C-F283-4820-B7DF-F317CF58FE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FE9A0C-4ACA-4EC1-B1FD-37F824B12F9A}" type="slidenum">
              <a:rPr lang="cs-CZ" altLang="cs-CZ"/>
              <a:pPr eaLnBrk="1" hangingPunct="1"/>
              <a:t>18</a:t>
            </a:fld>
            <a:endParaRPr lang="cs-CZ" altLang="cs-CZ"/>
          </a:p>
        </p:txBody>
      </p:sp>
      <p:sp>
        <p:nvSpPr>
          <p:cNvPr id="65539" name="Rectangle 2">
            <a:extLst>
              <a:ext uri="{FF2B5EF4-FFF2-40B4-BE49-F238E27FC236}">
                <a16:creationId xmlns:a16="http://schemas.microsoft.com/office/drawing/2014/main" id="{088846BA-E29F-4761-AFED-6FB09955356B}"/>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10A37FE9-0016-4AD8-9140-66E9AB541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236D67FA-5909-446A-B0CF-058F012217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96BA8C-27B9-4A72-9915-BC99DE59B386}" type="slidenum">
              <a:rPr lang="cs-CZ" altLang="cs-CZ"/>
              <a:pPr eaLnBrk="1" hangingPunct="1"/>
              <a:t>19</a:t>
            </a:fld>
            <a:endParaRPr lang="cs-CZ" altLang="cs-CZ"/>
          </a:p>
        </p:txBody>
      </p:sp>
      <p:sp>
        <p:nvSpPr>
          <p:cNvPr id="66563" name="Rectangle 2">
            <a:extLst>
              <a:ext uri="{FF2B5EF4-FFF2-40B4-BE49-F238E27FC236}">
                <a16:creationId xmlns:a16="http://schemas.microsoft.com/office/drawing/2014/main" id="{CD93A6BA-1B4D-44D3-AA95-9ED4A8A52B96}"/>
              </a:ext>
            </a:extLst>
          </p:cNvPr>
          <p:cNvSpPr>
            <a:spLocks noGrp="1" noRot="1" noChangeAspect="1" noChangeArrowheads="1" noTextEdit="1"/>
          </p:cNvSpPr>
          <p:nvPr>
            <p:ph type="sldImg"/>
          </p:nvPr>
        </p:nvSpPr>
        <p:spPr>
          <a:xfrm>
            <a:off x="381000" y="685800"/>
            <a:ext cx="6096000" cy="3429000"/>
          </a:xfrm>
          <a:ln/>
        </p:spPr>
      </p:sp>
      <p:sp>
        <p:nvSpPr>
          <p:cNvPr id="66564" name="Rectangle 3">
            <a:extLst>
              <a:ext uri="{FF2B5EF4-FFF2-40B4-BE49-F238E27FC236}">
                <a16:creationId xmlns:a16="http://schemas.microsoft.com/office/drawing/2014/main" id="{5496F673-628E-4038-A2E0-026A158B12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72800CC-2D17-4FFD-97A8-AB56F30651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4C324E-018B-4FD8-AEF5-8DEF38EF16C5}" type="slidenum">
              <a:rPr lang="cs-CZ" altLang="cs-CZ"/>
              <a:pPr eaLnBrk="1" hangingPunct="1"/>
              <a:t>20</a:t>
            </a:fld>
            <a:endParaRPr lang="cs-CZ" altLang="cs-CZ"/>
          </a:p>
        </p:txBody>
      </p:sp>
      <p:sp>
        <p:nvSpPr>
          <p:cNvPr id="67587" name="Rectangle 2">
            <a:extLst>
              <a:ext uri="{FF2B5EF4-FFF2-40B4-BE49-F238E27FC236}">
                <a16:creationId xmlns:a16="http://schemas.microsoft.com/office/drawing/2014/main" id="{FBC4AD8A-7109-4D24-9D7B-18CDB513A89B}"/>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A90D3C36-9DCC-47C6-BAE0-CA7107B478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33B39E8B-2859-4B3E-BBC4-BD00BF9317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73C498-72EF-4D69-ADB0-A10C67898E21}" type="slidenum">
              <a:rPr lang="cs-CZ" altLang="cs-CZ"/>
              <a:pPr eaLnBrk="1" hangingPunct="1"/>
              <a:t>3</a:t>
            </a:fld>
            <a:endParaRPr lang="cs-CZ" altLang="cs-CZ"/>
          </a:p>
        </p:txBody>
      </p:sp>
      <p:sp>
        <p:nvSpPr>
          <p:cNvPr id="50179" name="Rectangle 2">
            <a:extLst>
              <a:ext uri="{FF2B5EF4-FFF2-40B4-BE49-F238E27FC236}">
                <a16:creationId xmlns:a16="http://schemas.microsoft.com/office/drawing/2014/main" id="{757EB6D0-00E1-4FCE-A855-947C6074A214}"/>
              </a:ext>
            </a:extLst>
          </p:cNvPr>
          <p:cNvSpPr>
            <a:spLocks noGrp="1" noRot="1" noChangeAspect="1" noChangeArrowheads="1" noTextEdit="1"/>
          </p:cNvSpPr>
          <p:nvPr>
            <p:ph type="sldImg"/>
          </p:nvPr>
        </p:nvSpPr>
        <p:spPr>
          <a:xfrm>
            <a:off x="381000" y="685800"/>
            <a:ext cx="6096000" cy="3429000"/>
          </a:xfrm>
          <a:ln/>
        </p:spPr>
      </p:sp>
      <p:sp>
        <p:nvSpPr>
          <p:cNvPr id="50180" name="Rectangle 3">
            <a:extLst>
              <a:ext uri="{FF2B5EF4-FFF2-40B4-BE49-F238E27FC236}">
                <a16:creationId xmlns:a16="http://schemas.microsoft.com/office/drawing/2014/main" id="{7BA87975-8B01-4CCE-ABEA-F48580E129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E0A29830-6098-42E4-B00B-A9BF21F984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C4D50E-8F3B-4A3A-8033-4EA86D080EF0}" type="slidenum">
              <a:rPr lang="cs-CZ" altLang="cs-CZ"/>
              <a:pPr eaLnBrk="1" hangingPunct="1"/>
              <a:t>21</a:t>
            </a:fld>
            <a:endParaRPr lang="cs-CZ" altLang="cs-CZ"/>
          </a:p>
        </p:txBody>
      </p:sp>
      <p:sp>
        <p:nvSpPr>
          <p:cNvPr id="68611" name="Rectangle 2">
            <a:extLst>
              <a:ext uri="{FF2B5EF4-FFF2-40B4-BE49-F238E27FC236}">
                <a16:creationId xmlns:a16="http://schemas.microsoft.com/office/drawing/2014/main" id="{C094449E-3FCA-4BEB-9587-4BAF331C7A0A}"/>
              </a:ext>
            </a:extLst>
          </p:cNvPr>
          <p:cNvSpPr>
            <a:spLocks noGrp="1" noRot="1" noChangeAspect="1" noChangeArrowheads="1" noTextEdit="1"/>
          </p:cNvSpPr>
          <p:nvPr>
            <p:ph type="sldImg"/>
          </p:nvPr>
        </p:nvSpPr>
        <p:spPr>
          <a:xfrm>
            <a:off x="381000" y="685800"/>
            <a:ext cx="6096000" cy="3429000"/>
          </a:xfrm>
          <a:ln/>
        </p:spPr>
      </p:sp>
      <p:sp>
        <p:nvSpPr>
          <p:cNvPr id="68612" name="Rectangle 3">
            <a:extLst>
              <a:ext uri="{FF2B5EF4-FFF2-40B4-BE49-F238E27FC236}">
                <a16:creationId xmlns:a16="http://schemas.microsoft.com/office/drawing/2014/main" id="{691ABB44-07C4-4974-AF1E-7D81B3CA66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14B81FCE-F705-4B7A-AFD1-73CDCDF30F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A05576-1837-4A2D-8D48-8D25C3B98E4B}" type="slidenum">
              <a:rPr lang="cs-CZ" altLang="cs-CZ"/>
              <a:pPr eaLnBrk="1" hangingPunct="1"/>
              <a:t>22</a:t>
            </a:fld>
            <a:endParaRPr lang="cs-CZ" altLang="cs-CZ"/>
          </a:p>
        </p:txBody>
      </p:sp>
      <p:sp>
        <p:nvSpPr>
          <p:cNvPr id="69635" name="Rectangle 2">
            <a:extLst>
              <a:ext uri="{FF2B5EF4-FFF2-40B4-BE49-F238E27FC236}">
                <a16:creationId xmlns:a16="http://schemas.microsoft.com/office/drawing/2014/main" id="{DA6E877F-EA43-44C9-8FD9-93C5F1A13DCF}"/>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9EBF905F-62C3-4BB5-900C-3D310EA98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CC7B87B5-57E9-4F9E-A54B-7F73F65D86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EA553C-54F7-47BA-B0ED-2419421C5FF5}" type="slidenum">
              <a:rPr lang="cs-CZ" altLang="cs-CZ"/>
              <a:pPr eaLnBrk="1" hangingPunct="1"/>
              <a:t>23</a:t>
            </a:fld>
            <a:endParaRPr lang="cs-CZ" altLang="cs-CZ"/>
          </a:p>
        </p:txBody>
      </p:sp>
      <p:sp>
        <p:nvSpPr>
          <p:cNvPr id="70659" name="Rectangle 2">
            <a:extLst>
              <a:ext uri="{FF2B5EF4-FFF2-40B4-BE49-F238E27FC236}">
                <a16:creationId xmlns:a16="http://schemas.microsoft.com/office/drawing/2014/main" id="{FA9B2E07-E882-4413-8547-78EB8F9658FC}"/>
              </a:ext>
            </a:extLst>
          </p:cNvPr>
          <p:cNvSpPr>
            <a:spLocks noGrp="1" noRot="1" noChangeAspect="1" noChangeArrowheads="1" noTextEdit="1"/>
          </p:cNvSpPr>
          <p:nvPr>
            <p:ph type="sldImg"/>
          </p:nvPr>
        </p:nvSpPr>
        <p:spPr>
          <a:xfrm>
            <a:off x="381000" y="685800"/>
            <a:ext cx="6096000" cy="3429000"/>
          </a:xfrm>
          <a:ln/>
        </p:spPr>
      </p:sp>
      <p:sp>
        <p:nvSpPr>
          <p:cNvPr id="70660" name="Rectangle 3">
            <a:extLst>
              <a:ext uri="{FF2B5EF4-FFF2-40B4-BE49-F238E27FC236}">
                <a16:creationId xmlns:a16="http://schemas.microsoft.com/office/drawing/2014/main" id="{8BD202B2-D5BB-40ED-9187-6964D1F009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37FB5B22-7E32-45C7-A99F-01F7B25D71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5BAF41-FA8C-4C1A-8D92-468E8A201C8A}" type="slidenum">
              <a:rPr lang="cs-CZ" altLang="cs-CZ"/>
              <a:pPr eaLnBrk="1" hangingPunct="1"/>
              <a:t>24</a:t>
            </a:fld>
            <a:endParaRPr lang="cs-CZ" altLang="cs-CZ"/>
          </a:p>
        </p:txBody>
      </p:sp>
      <p:sp>
        <p:nvSpPr>
          <p:cNvPr id="71683" name="Rectangle 2">
            <a:extLst>
              <a:ext uri="{FF2B5EF4-FFF2-40B4-BE49-F238E27FC236}">
                <a16:creationId xmlns:a16="http://schemas.microsoft.com/office/drawing/2014/main" id="{35D96286-EBD3-4821-80BF-646E86BAA656}"/>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F57B7A53-6680-44BD-9E53-322495253F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15C718F6-07C4-4C9F-8A23-BA3266A87A7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F6084F-9DB9-4CF5-900F-2198709A3898}" type="slidenum">
              <a:rPr lang="cs-CZ" altLang="cs-CZ"/>
              <a:pPr eaLnBrk="1" hangingPunct="1"/>
              <a:t>25</a:t>
            </a:fld>
            <a:endParaRPr lang="cs-CZ" altLang="cs-CZ"/>
          </a:p>
        </p:txBody>
      </p:sp>
      <p:sp>
        <p:nvSpPr>
          <p:cNvPr id="72707" name="Rectangle 2">
            <a:extLst>
              <a:ext uri="{FF2B5EF4-FFF2-40B4-BE49-F238E27FC236}">
                <a16:creationId xmlns:a16="http://schemas.microsoft.com/office/drawing/2014/main" id="{94C79487-D2FC-4BA5-8431-02CFA49262AC}"/>
              </a:ext>
            </a:extLst>
          </p:cNvPr>
          <p:cNvSpPr>
            <a:spLocks noGrp="1" noRot="1" noChangeAspect="1" noChangeArrowheads="1" noTextEdit="1"/>
          </p:cNvSpPr>
          <p:nvPr>
            <p:ph type="sldImg"/>
          </p:nvPr>
        </p:nvSpPr>
        <p:spPr>
          <a:xfrm>
            <a:off x="381000" y="685800"/>
            <a:ext cx="6096000" cy="3429000"/>
          </a:xfrm>
          <a:ln/>
        </p:spPr>
      </p:sp>
      <p:sp>
        <p:nvSpPr>
          <p:cNvPr id="72708" name="Rectangle 3">
            <a:extLst>
              <a:ext uri="{FF2B5EF4-FFF2-40B4-BE49-F238E27FC236}">
                <a16:creationId xmlns:a16="http://schemas.microsoft.com/office/drawing/2014/main" id="{A7286CA8-E3D2-45A2-9BD9-EDAD0E22A8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184D51A9-84D1-4A97-944A-F2E7CC6E166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3F6CD1-1C5E-43FF-8F5B-3334388D085B}" type="slidenum">
              <a:rPr lang="cs-CZ" altLang="cs-CZ"/>
              <a:pPr eaLnBrk="1" hangingPunct="1"/>
              <a:t>26</a:t>
            </a:fld>
            <a:endParaRPr lang="cs-CZ" altLang="cs-CZ"/>
          </a:p>
        </p:txBody>
      </p:sp>
      <p:sp>
        <p:nvSpPr>
          <p:cNvPr id="73731" name="Rectangle 2">
            <a:extLst>
              <a:ext uri="{FF2B5EF4-FFF2-40B4-BE49-F238E27FC236}">
                <a16:creationId xmlns:a16="http://schemas.microsoft.com/office/drawing/2014/main" id="{EE0E6F21-D90E-413A-821A-E85D96D67F75}"/>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0E02F44F-DB06-470D-B9F0-5AB61A44A9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5D8A2FBA-F173-419E-A52D-46D83FE4F0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69E551-7D02-426E-A62C-185D5979B88A}" type="slidenum">
              <a:rPr lang="cs-CZ" altLang="cs-CZ"/>
              <a:pPr eaLnBrk="1" hangingPunct="1"/>
              <a:t>27</a:t>
            </a:fld>
            <a:endParaRPr lang="cs-CZ" altLang="cs-CZ"/>
          </a:p>
        </p:txBody>
      </p:sp>
      <p:sp>
        <p:nvSpPr>
          <p:cNvPr id="74755" name="Rectangle 2">
            <a:extLst>
              <a:ext uri="{FF2B5EF4-FFF2-40B4-BE49-F238E27FC236}">
                <a16:creationId xmlns:a16="http://schemas.microsoft.com/office/drawing/2014/main" id="{8B93C0F5-9438-41A5-8A63-4000F5548EE8}"/>
              </a:ext>
            </a:extLst>
          </p:cNvPr>
          <p:cNvSpPr>
            <a:spLocks noGrp="1" noRot="1" noChangeAspect="1" noChangeArrowheads="1" noTextEdit="1"/>
          </p:cNvSpPr>
          <p:nvPr>
            <p:ph type="sldImg"/>
          </p:nvPr>
        </p:nvSpPr>
        <p:spPr>
          <a:xfrm>
            <a:off x="381000" y="685800"/>
            <a:ext cx="6096000" cy="3429000"/>
          </a:xfrm>
          <a:ln/>
        </p:spPr>
      </p:sp>
      <p:sp>
        <p:nvSpPr>
          <p:cNvPr id="74756" name="Rectangle 3">
            <a:extLst>
              <a:ext uri="{FF2B5EF4-FFF2-40B4-BE49-F238E27FC236}">
                <a16:creationId xmlns:a16="http://schemas.microsoft.com/office/drawing/2014/main" id="{1DEFAD47-9057-4690-A145-03A8EB48BB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E4C9E933-E262-4B68-B46E-03AFD13A98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5242AC-0759-4E8C-A72E-D176E7E6AE98}" type="slidenum">
              <a:rPr lang="cs-CZ" altLang="cs-CZ"/>
              <a:pPr eaLnBrk="1" hangingPunct="1"/>
              <a:t>28</a:t>
            </a:fld>
            <a:endParaRPr lang="cs-CZ" altLang="cs-CZ"/>
          </a:p>
        </p:txBody>
      </p:sp>
      <p:sp>
        <p:nvSpPr>
          <p:cNvPr id="75779" name="Rectangle 2">
            <a:extLst>
              <a:ext uri="{FF2B5EF4-FFF2-40B4-BE49-F238E27FC236}">
                <a16:creationId xmlns:a16="http://schemas.microsoft.com/office/drawing/2014/main" id="{1C670B4C-AC09-4984-91D1-DC0A3AD95C2B}"/>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EC987896-1E3D-4B9F-B0AF-DD5FF771B1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2226A6DA-0190-4473-B50C-B41C0515D9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8D72A9-BFE3-43F6-AC96-83A435ABABB3}" type="slidenum">
              <a:rPr lang="cs-CZ" altLang="cs-CZ"/>
              <a:pPr eaLnBrk="1" hangingPunct="1"/>
              <a:t>29</a:t>
            </a:fld>
            <a:endParaRPr lang="cs-CZ" altLang="cs-CZ"/>
          </a:p>
        </p:txBody>
      </p:sp>
      <p:sp>
        <p:nvSpPr>
          <p:cNvPr id="77827" name="Rectangle 2">
            <a:extLst>
              <a:ext uri="{FF2B5EF4-FFF2-40B4-BE49-F238E27FC236}">
                <a16:creationId xmlns:a16="http://schemas.microsoft.com/office/drawing/2014/main" id="{AF516F54-B8AC-4597-AC59-6F4E5328448F}"/>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A9808618-315F-4CC5-9461-9D0D2235BE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973B9DEB-A4E1-48B9-95CE-A674D74A9D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9625E9-1F91-4451-AB28-1D99C0218005}" type="slidenum">
              <a:rPr lang="cs-CZ" altLang="cs-CZ"/>
              <a:pPr eaLnBrk="1" hangingPunct="1"/>
              <a:t>30</a:t>
            </a:fld>
            <a:endParaRPr lang="cs-CZ" altLang="cs-CZ"/>
          </a:p>
        </p:txBody>
      </p:sp>
      <p:sp>
        <p:nvSpPr>
          <p:cNvPr id="78851" name="Rectangle 2">
            <a:extLst>
              <a:ext uri="{FF2B5EF4-FFF2-40B4-BE49-F238E27FC236}">
                <a16:creationId xmlns:a16="http://schemas.microsoft.com/office/drawing/2014/main" id="{18732926-B458-493B-AC57-3018333D12CF}"/>
              </a:ext>
            </a:extLst>
          </p:cNvPr>
          <p:cNvSpPr>
            <a:spLocks noGrp="1" noRot="1" noChangeAspect="1" noChangeArrowheads="1" noTextEdit="1"/>
          </p:cNvSpPr>
          <p:nvPr>
            <p:ph type="sldImg"/>
          </p:nvPr>
        </p:nvSpPr>
        <p:spPr>
          <a:xfrm>
            <a:off x="381000" y="685800"/>
            <a:ext cx="6096000" cy="3429000"/>
          </a:xfrm>
          <a:ln/>
        </p:spPr>
      </p:sp>
      <p:sp>
        <p:nvSpPr>
          <p:cNvPr id="78852" name="Rectangle 3">
            <a:extLst>
              <a:ext uri="{FF2B5EF4-FFF2-40B4-BE49-F238E27FC236}">
                <a16:creationId xmlns:a16="http://schemas.microsoft.com/office/drawing/2014/main" id="{6D249BD3-029E-4F11-91FF-48EFB2C6AC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EF193F6D-9624-414B-87D8-C556C2E482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7F12D8-6A62-4571-97ED-512A44C15546}" type="slidenum">
              <a:rPr lang="cs-CZ" altLang="cs-CZ"/>
              <a:pPr eaLnBrk="1" hangingPunct="1"/>
              <a:t>4</a:t>
            </a:fld>
            <a:endParaRPr lang="cs-CZ" altLang="cs-CZ"/>
          </a:p>
        </p:txBody>
      </p:sp>
      <p:sp>
        <p:nvSpPr>
          <p:cNvPr id="51203" name="Rectangle 2">
            <a:extLst>
              <a:ext uri="{FF2B5EF4-FFF2-40B4-BE49-F238E27FC236}">
                <a16:creationId xmlns:a16="http://schemas.microsoft.com/office/drawing/2014/main" id="{17A9A972-7A1F-4C75-A6A5-12DBDF2F9D7B}"/>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B6D0FA6F-839B-4A5E-83B5-E408A9BE3A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C2D9AC32-35EE-4D03-94C9-ED30BDF1BF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5B9FD8-2FCA-490B-8F46-7E21C668ACA0}" type="slidenum">
              <a:rPr lang="cs-CZ" altLang="cs-CZ"/>
              <a:pPr eaLnBrk="1" hangingPunct="1"/>
              <a:t>31</a:t>
            </a:fld>
            <a:endParaRPr lang="cs-CZ" altLang="cs-CZ"/>
          </a:p>
        </p:txBody>
      </p:sp>
      <p:sp>
        <p:nvSpPr>
          <p:cNvPr id="79875" name="Rectangle 2">
            <a:extLst>
              <a:ext uri="{FF2B5EF4-FFF2-40B4-BE49-F238E27FC236}">
                <a16:creationId xmlns:a16="http://schemas.microsoft.com/office/drawing/2014/main" id="{FA6EA8C7-2AC1-4C2E-ADF9-29D28A1FDB8B}"/>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50343B83-FEE6-4F34-8A04-A0D51630ED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222A5A90-FF86-49B5-82CF-CA9DDA66E4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7F03A8-CC90-451E-98E0-AFC5D8EF41D1}" type="slidenum">
              <a:rPr lang="cs-CZ" altLang="cs-CZ"/>
              <a:pPr eaLnBrk="1" hangingPunct="1"/>
              <a:t>32</a:t>
            </a:fld>
            <a:endParaRPr lang="cs-CZ" altLang="cs-CZ"/>
          </a:p>
        </p:txBody>
      </p:sp>
      <p:sp>
        <p:nvSpPr>
          <p:cNvPr id="80899" name="Rectangle 2">
            <a:extLst>
              <a:ext uri="{FF2B5EF4-FFF2-40B4-BE49-F238E27FC236}">
                <a16:creationId xmlns:a16="http://schemas.microsoft.com/office/drawing/2014/main" id="{BC64FD74-2513-4BD8-B2EE-B2FC39213ABB}"/>
              </a:ext>
            </a:extLst>
          </p:cNvPr>
          <p:cNvSpPr>
            <a:spLocks noGrp="1" noRot="1" noChangeAspect="1" noChangeArrowheads="1" noTextEdit="1"/>
          </p:cNvSpPr>
          <p:nvPr>
            <p:ph type="sldImg"/>
          </p:nvPr>
        </p:nvSpPr>
        <p:spPr>
          <a:xfrm>
            <a:off x="381000" y="685800"/>
            <a:ext cx="6096000" cy="3429000"/>
          </a:xfrm>
          <a:ln/>
        </p:spPr>
      </p:sp>
      <p:sp>
        <p:nvSpPr>
          <p:cNvPr id="80900" name="Rectangle 3">
            <a:extLst>
              <a:ext uri="{FF2B5EF4-FFF2-40B4-BE49-F238E27FC236}">
                <a16:creationId xmlns:a16="http://schemas.microsoft.com/office/drawing/2014/main" id="{08E64A51-96D0-4EC2-AA99-50D05CC443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D8CEACC4-E191-4365-A943-F9DD2A41BA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5F138B-97CD-438A-9D91-CD67C7963FFA}" type="slidenum">
              <a:rPr lang="cs-CZ" altLang="cs-CZ"/>
              <a:pPr eaLnBrk="1" hangingPunct="1"/>
              <a:t>33</a:t>
            </a:fld>
            <a:endParaRPr lang="cs-CZ" altLang="cs-CZ"/>
          </a:p>
        </p:txBody>
      </p:sp>
      <p:sp>
        <p:nvSpPr>
          <p:cNvPr id="81923" name="Rectangle 2">
            <a:extLst>
              <a:ext uri="{FF2B5EF4-FFF2-40B4-BE49-F238E27FC236}">
                <a16:creationId xmlns:a16="http://schemas.microsoft.com/office/drawing/2014/main" id="{B3897B2D-A85D-4FD2-A074-0D8A70E11CF9}"/>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2A5F6631-4BA1-4FBE-9CCD-0CBBF0DDDD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9E663C1B-5465-40C2-B88E-88FAC2C49A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860E39-A5FF-4D96-8483-BCDB2C6CF97E}" type="slidenum">
              <a:rPr lang="cs-CZ" altLang="cs-CZ"/>
              <a:pPr eaLnBrk="1" hangingPunct="1"/>
              <a:t>34</a:t>
            </a:fld>
            <a:endParaRPr lang="cs-CZ" altLang="cs-CZ"/>
          </a:p>
        </p:txBody>
      </p:sp>
      <p:sp>
        <p:nvSpPr>
          <p:cNvPr id="82947" name="Rectangle 2">
            <a:extLst>
              <a:ext uri="{FF2B5EF4-FFF2-40B4-BE49-F238E27FC236}">
                <a16:creationId xmlns:a16="http://schemas.microsoft.com/office/drawing/2014/main" id="{B55F4FFB-10C8-4036-8386-50705FAF4BE0}"/>
              </a:ext>
            </a:extLst>
          </p:cNvPr>
          <p:cNvSpPr>
            <a:spLocks noGrp="1" noRot="1" noChangeAspect="1" noChangeArrowheads="1" noTextEdit="1"/>
          </p:cNvSpPr>
          <p:nvPr>
            <p:ph type="sldImg"/>
          </p:nvPr>
        </p:nvSpPr>
        <p:spPr>
          <a:xfrm>
            <a:off x="381000" y="685800"/>
            <a:ext cx="6096000" cy="3429000"/>
          </a:xfrm>
          <a:ln/>
        </p:spPr>
      </p:sp>
      <p:sp>
        <p:nvSpPr>
          <p:cNvPr id="82948" name="Rectangle 3">
            <a:extLst>
              <a:ext uri="{FF2B5EF4-FFF2-40B4-BE49-F238E27FC236}">
                <a16:creationId xmlns:a16="http://schemas.microsoft.com/office/drawing/2014/main" id="{75D58676-D3D4-44FB-B1D4-B31E45F587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0204386C-E363-4789-99D9-5B272C139F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272ED6-0FD9-42EC-A5C9-0F347BD837CF}" type="slidenum">
              <a:rPr lang="cs-CZ" altLang="cs-CZ"/>
              <a:pPr eaLnBrk="1" hangingPunct="1"/>
              <a:t>35</a:t>
            </a:fld>
            <a:endParaRPr lang="cs-CZ" altLang="cs-CZ"/>
          </a:p>
        </p:txBody>
      </p:sp>
      <p:sp>
        <p:nvSpPr>
          <p:cNvPr id="83971" name="Rectangle 2">
            <a:extLst>
              <a:ext uri="{FF2B5EF4-FFF2-40B4-BE49-F238E27FC236}">
                <a16:creationId xmlns:a16="http://schemas.microsoft.com/office/drawing/2014/main" id="{CE314A9B-365A-4C1A-9626-54075A0BEBAE}"/>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E7FCAAE4-A71C-4980-B5B5-74F21DD9B8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C05C2C00-9F0E-482D-BA8E-52BCDEEDBC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37568A-0389-462B-9AC2-F541D8D2074F}" type="slidenum">
              <a:rPr lang="cs-CZ" altLang="cs-CZ"/>
              <a:pPr eaLnBrk="1" hangingPunct="1"/>
              <a:t>36</a:t>
            </a:fld>
            <a:endParaRPr lang="cs-CZ" altLang="cs-CZ"/>
          </a:p>
        </p:txBody>
      </p:sp>
      <p:sp>
        <p:nvSpPr>
          <p:cNvPr id="84995" name="Rectangle 2">
            <a:extLst>
              <a:ext uri="{FF2B5EF4-FFF2-40B4-BE49-F238E27FC236}">
                <a16:creationId xmlns:a16="http://schemas.microsoft.com/office/drawing/2014/main" id="{F2C32E47-E988-47C7-9EFB-2D7DEAE7D585}"/>
              </a:ext>
            </a:extLst>
          </p:cNvPr>
          <p:cNvSpPr>
            <a:spLocks noGrp="1" noRot="1" noChangeAspect="1" noChangeArrowheads="1" noTextEdit="1"/>
          </p:cNvSpPr>
          <p:nvPr>
            <p:ph type="sldImg"/>
          </p:nvPr>
        </p:nvSpPr>
        <p:spPr>
          <a:xfrm>
            <a:off x="381000" y="685800"/>
            <a:ext cx="6096000" cy="3429000"/>
          </a:xfrm>
          <a:ln/>
        </p:spPr>
      </p:sp>
      <p:sp>
        <p:nvSpPr>
          <p:cNvPr id="84996" name="Rectangle 3">
            <a:extLst>
              <a:ext uri="{FF2B5EF4-FFF2-40B4-BE49-F238E27FC236}">
                <a16:creationId xmlns:a16="http://schemas.microsoft.com/office/drawing/2014/main" id="{E737AAAB-DF66-4E03-8D6D-E5D512D561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4BB00927-5DBA-402E-AF83-FC824A4349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683026-EA30-4598-9648-AC2AE4EF6E0C}" type="slidenum">
              <a:rPr lang="cs-CZ" altLang="cs-CZ"/>
              <a:pPr eaLnBrk="1" hangingPunct="1"/>
              <a:t>37</a:t>
            </a:fld>
            <a:endParaRPr lang="cs-CZ" altLang="cs-CZ"/>
          </a:p>
        </p:txBody>
      </p:sp>
      <p:sp>
        <p:nvSpPr>
          <p:cNvPr id="86019" name="Rectangle 2">
            <a:extLst>
              <a:ext uri="{FF2B5EF4-FFF2-40B4-BE49-F238E27FC236}">
                <a16:creationId xmlns:a16="http://schemas.microsoft.com/office/drawing/2014/main" id="{A1F416BC-4175-4DFB-BAB1-73C226EBCCEF}"/>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2BCA78EC-ABE5-4D59-9C6E-6A65B5D86B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625543E2-E1FB-4EDC-86AF-D22D3CCED6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BF7989-6332-4D47-AF4B-5FDCA23CCB49}" type="slidenum">
              <a:rPr lang="cs-CZ" altLang="cs-CZ"/>
              <a:pPr eaLnBrk="1" hangingPunct="1"/>
              <a:t>38</a:t>
            </a:fld>
            <a:endParaRPr lang="cs-CZ" altLang="cs-CZ"/>
          </a:p>
        </p:txBody>
      </p:sp>
      <p:sp>
        <p:nvSpPr>
          <p:cNvPr id="87043" name="Rectangle 2">
            <a:extLst>
              <a:ext uri="{FF2B5EF4-FFF2-40B4-BE49-F238E27FC236}">
                <a16:creationId xmlns:a16="http://schemas.microsoft.com/office/drawing/2014/main" id="{02938AB3-023B-4BA0-915B-50F8FACA500D}"/>
              </a:ext>
            </a:extLst>
          </p:cNvPr>
          <p:cNvSpPr>
            <a:spLocks noGrp="1" noRot="1" noChangeAspect="1" noChangeArrowheads="1" noTextEdit="1"/>
          </p:cNvSpPr>
          <p:nvPr>
            <p:ph type="sldImg"/>
          </p:nvPr>
        </p:nvSpPr>
        <p:spPr>
          <a:xfrm>
            <a:off x="381000" y="685800"/>
            <a:ext cx="6096000" cy="3429000"/>
          </a:xfrm>
          <a:ln/>
        </p:spPr>
      </p:sp>
      <p:sp>
        <p:nvSpPr>
          <p:cNvPr id="87044" name="Rectangle 3">
            <a:extLst>
              <a:ext uri="{FF2B5EF4-FFF2-40B4-BE49-F238E27FC236}">
                <a16:creationId xmlns:a16="http://schemas.microsoft.com/office/drawing/2014/main" id="{D22AE514-E9C6-4A2D-915C-44CFFB5A69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34745F3B-6A2F-4061-89F7-D61E17CA57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52538C-2AE1-4B26-9313-47393F44E967}" type="slidenum">
              <a:rPr lang="cs-CZ" altLang="cs-CZ"/>
              <a:pPr eaLnBrk="1" hangingPunct="1"/>
              <a:t>39</a:t>
            </a:fld>
            <a:endParaRPr lang="cs-CZ" altLang="cs-CZ"/>
          </a:p>
        </p:txBody>
      </p:sp>
      <p:sp>
        <p:nvSpPr>
          <p:cNvPr id="88067" name="Rectangle 2">
            <a:extLst>
              <a:ext uri="{FF2B5EF4-FFF2-40B4-BE49-F238E27FC236}">
                <a16:creationId xmlns:a16="http://schemas.microsoft.com/office/drawing/2014/main" id="{DBD61227-F396-41A2-AEC9-A40EF13A5325}"/>
              </a:ext>
            </a:extLst>
          </p:cNvPr>
          <p:cNvSpPr>
            <a:spLocks noGrp="1" noRot="1" noChangeAspect="1" noChangeArrowheads="1" noTextEdit="1"/>
          </p:cNvSpPr>
          <p:nvPr>
            <p:ph type="sldImg"/>
          </p:nvPr>
        </p:nvSpPr>
        <p:spPr>
          <a:xfrm>
            <a:off x="381000" y="685800"/>
            <a:ext cx="6096000" cy="3429000"/>
          </a:xfrm>
          <a:ln/>
        </p:spPr>
      </p:sp>
      <p:sp>
        <p:nvSpPr>
          <p:cNvPr id="88068" name="Rectangle 3">
            <a:extLst>
              <a:ext uri="{FF2B5EF4-FFF2-40B4-BE49-F238E27FC236}">
                <a16:creationId xmlns:a16="http://schemas.microsoft.com/office/drawing/2014/main" id="{E40EDE81-EA9F-4365-A163-328D988E38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2BC186D8-92B2-4E43-BA5E-86BFF5BA96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B427EE-E89B-4936-B1A1-F88A404CDE17}" type="slidenum">
              <a:rPr lang="cs-CZ" altLang="cs-CZ"/>
              <a:pPr eaLnBrk="1" hangingPunct="1"/>
              <a:t>40</a:t>
            </a:fld>
            <a:endParaRPr lang="cs-CZ" altLang="cs-CZ"/>
          </a:p>
        </p:txBody>
      </p:sp>
      <p:sp>
        <p:nvSpPr>
          <p:cNvPr id="89091" name="Rectangle 2">
            <a:extLst>
              <a:ext uri="{FF2B5EF4-FFF2-40B4-BE49-F238E27FC236}">
                <a16:creationId xmlns:a16="http://schemas.microsoft.com/office/drawing/2014/main" id="{16DD87B2-45BE-431E-9252-1C41665D4AD7}"/>
              </a:ext>
            </a:extLst>
          </p:cNvPr>
          <p:cNvSpPr>
            <a:spLocks noGrp="1" noRot="1" noChangeAspect="1" noChangeArrowheads="1" noTextEdit="1"/>
          </p:cNvSpPr>
          <p:nvPr>
            <p:ph type="sldImg"/>
          </p:nvPr>
        </p:nvSpPr>
        <p:spPr>
          <a:xfrm>
            <a:off x="381000" y="685800"/>
            <a:ext cx="6096000" cy="3429000"/>
          </a:xfrm>
          <a:ln/>
        </p:spPr>
      </p:sp>
      <p:sp>
        <p:nvSpPr>
          <p:cNvPr id="89092" name="Rectangle 3">
            <a:extLst>
              <a:ext uri="{FF2B5EF4-FFF2-40B4-BE49-F238E27FC236}">
                <a16:creationId xmlns:a16="http://schemas.microsoft.com/office/drawing/2014/main" id="{252DA37A-83AA-454E-AF71-AB21601B3A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9BDF3468-1FFD-4B5B-84F0-169B40ABEC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DAE11A-6307-4CAA-B78F-47E8615716EE}" type="slidenum">
              <a:rPr lang="cs-CZ" altLang="cs-CZ"/>
              <a:pPr eaLnBrk="1" hangingPunct="1"/>
              <a:t>5</a:t>
            </a:fld>
            <a:endParaRPr lang="cs-CZ" altLang="cs-CZ"/>
          </a:p>
        </p:txBody>
      </p:sp>
      <p:sp>
        <p:nvSpPr>
          <p:cNvPr id="52227" name="Rectangle 2">
            <a:extLst>
              <a:ext uri="{FF2B5EF4-FFF2-40B4-BE49-F238E27FC236}">
                <a16:creationId xmlns:a16="http://schemas.microsoft.com/office/drawing/2014/main" id="{7DF942C5-389E-4A4F-8FCB-658B090399FF}"/>
              </a:ext>
            </a:extLst>
          </p:cNvPr>
          <p:cNvSpPr>
            <a:spLocks noGrp="1" noRot="1" noChangeAspect="1" noChangeArrowheads="1" noTextEdit="1"/>
          </p:cNvSpPr>
          <p:nvPr>
            <p:ph type="sldImg"/>
          </p:nvPr>
        </p:nvSpPr>
        <p:spPr>
          <a:xfrm>
            <a:off x="381000" y="685800"/>
            <a:ext cx="6096000" cy="3429000"/>
          </a:xfrm>
          <a:ln/>
        </p:spPr>
      </p:sp>
      <p:sp>
        <p:nvSpPr>
          <p:cNvPr id="52228" name="Rectangle 3">
            <a:extLst>
              <a:ext uri="{FF2B5EF4-FFF2-40B4-BE49-F238E27FC236}">
                <a16:creationId xmlns:a16="http://schemas.microsoft.com/office/drawing/2014/main" id="{F5F8280F-A9D9-4A82-BBC0-08428B24CB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7A3F51C-91AC-45FC-BC20-E5ABB9549B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D55F16-329E-4F1F-9545-E5DE90BF511F}" type="slidenum">
              <a:rPr lang="cs-CZ" altLang="cs-CZ"/>
              <a:pPr eaLnBrk="1" hangingPunct="1"/>
              <a:t>41</a:t>
            </a:fld>
            <a:endParaRPr lang="cs-CZ" altLang="cs-CZ"/>
          </a:p>
        </p:txBody>
      </p:sp>
      <p:sp>
        <p:nvSpPr>
          <p:cNvPr id="90115" name="Rectangle 2">
            <a:extLst>
              <a:ext uri="{FF2B5EF4-FFF2-40B4-BE49-F238E27FC236}">
                <a16:creationId xmlns:a16="http://schemas.microsoft.com/office/drawing/2014/main" id="{F540BB18-C640-4DA1-BC07-BEA50183DF6C}"/>
              </a:ext>
            </a:extLst>
          </p:cNvPr>
          <p:cNvSpPr>
            <a:spLocks noGrp="1" noRot="1" noChangeAspect="1" noChangeArrowheads="1" noTextEdit="1"/>
          </p:cNvSpPr>
          <p:nvPr>
            <p:ph type="sldImg"/>
          </p:nvPr>
        </p:nvSpPr>
        <p:spPr>
          <a:xfrm>
            <a:off x="381000" y="685800"/>
            <a:ext cx="6096000" cy="3429000"/>
          </a:xfrm>
          <a:ln/>
        </p:spPr>
      </p:sp>
      <p:sp>
        <p:nvSpPr>
          <p:cNvPr id="90116" name="Rectangle 3">
            <a:extLst>
              <a:ext uri="{FF2B5EF4-FFF2-40B4-BE49-F238E27FC236}">
                <a16:creationId xmlns:a16="http://schemas.microsoft.com/office/drawing/2014/main" id="{1071225A-1EE9-4937-A7B6-0E8AABBE9E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2F43A274-8BD9-4DF1-A7B8-2AE36CD55B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90DC6E-7BE7-457C-9008-9FDC0ADEAC83}" type="slidenum">
              <a:rPr lang="cs-CZ" altLang="cs-CZ"/>
              <a:pPr eaLnBrk="1" hangingPunct="1"/>
              <a:t>42</a:t>
            </a:fld>
            <a:endParaRPr lang="cs-CZ" altLang="cs-CZ"/>
          </a:p>
        </p:txBody>
      </p:sp>
      <p:sp>
        <p:nvSpPr>
          <p:cNvPr id="91139" name="Rectangle 2">
            <a:extLst>
              <a:ext uri="{FF2B5EF4-FFF2-40B4-BE49-F238E27FC236}">
                <a16:creationId xmlns:a16="http://schemas.microsoft.com/office/drawing/2014/main" id="{E6C4CD12-061A-4A1D-BCCB-5C74FD8D8C9C}"/>
              </a:ext>
            </a:extLst>
          </p:cNvPr>
          <p:cNvSpPr>
            <a:spLocks noGrp="1" noRot="1" noChangeAspect="1" noChangeArrowheads="1" noTextEdit="1"/>
          </p:cNvSpPr>
          <p:nvPr>
            <p:ph type="sldImg"/>
          </p:nvPr>
        </p:nvSpPr>
        <p:spPr>
          <a:xfrm>
            <a:off x="381000" y="685800"/>
            <a:ext cx="6096000" cy="3429000"/>
          </a:xfrm>
          <a:ln/>
        </p:spPr>
      </p:sp>
      <p:sp>
        <p:nvSpPr>
          <p:cNvPr id="91140" name="Rectangle 3">
            <a:extLst>
              <a:ext uri="{FF2B5EF4-FFF2-40B4-BE49-F238E27FC236}">
                <a16:creationId xmlns:a16="http://schemas.microsoft.com/office/drawing/2014/main" id="{400FF433-3FC7-48F0-AD26-53429BFA96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4DAC54AC-560F-4247-AD14-0B211BD346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6F5A131-14DA-4D2B-A6E1-B5A1821457EE}" type="slidenum">
              <a:rPr lang="cs-CZ" altLang="cs-CZ"/>
              <a:pPr eaLnBrk="1" hangingPunct="1"/>
              <a:t>43</a:t>
            </a:fld>
            <a:endParaRPr lang="cs-CZ" altLang="cs-CZ"/>
          </a:p>
        </p:txBody>
      </p:sp>
      <p:sp>
        <p:nvSpPr>
          <p:cNvPr id="92163" name="Rectangle 2">
            <a:extLst>
              <a:ext uri="{FF2B5EF4-FFF2-40B4-BE49-F238E27FC236}">
                <a16:creationId xmlns:a16="http://schemas.microsoft.com/office/drawing/2014/main" id="{70D8632D-A4FB-4BD7-8E70-8C99D199B500}"/>
              </a:ext>
            </a:extLst>
          </p:cNvPr>
          <p:cNvSpPr>
            <a:spLocks noGrp="1" noRot="1" noChangeAspect="1" noChangeArrowheads="1" noTextEdit="1"/>
          </p:cNvSpPr>
          <p:nvPr>
            <p:ph type="sldImg"/>
          </p:nvPr>
        </p:nvSpPr>
        <p:spPr>
          <a:xfrm>
            <a:off x="381000" y="685800"/>
            <a:ext cx="6096000" cy="3429000"/>
          </a:xfrm>
          <a:ln/>
        </p:spPr>
      </p:sp>
      <p:sp>
        <p:nvSpPr>
          <p:cNvPr id="92164" name="Rectangle 3">
            <a:extLst>
              <a:ext uri="{FF2B5EF4-FFF2-40B4-BE49-F238E27FC236}">
                <a16:creationId xmlns:a16="http://schemas.microsoft.com/office/drawing/2014/main" id="{9B8FEE4C-5660-4C84-9BCE-F85EAC2030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6C11D4CE-2EA3-4B6F-A860-2455BD3BB6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9E2EB6-1166-4702-A77E-DA86C101AD35}" type="slidenum">
              <a:rPr lang="cs-CZ" altLang="cs-CZ"/>
              <a:pPr eaLnBrk="1" hangingPunct="1"/>
              <a:t>6</a:t>
            </a:fld>
            <a:endParaRPr lang="cs-CZ" altLang="cs-CZ"/>
          </a:p>
        </p:txBody>
      </p:sp>
      <p:sp>
        <p:nvSpPr>
          <p:cNvPr id="53251" name="Rectangle 2">
            <a:extLst>
              <a:ext uri="{FF2B5EF4-FFF2-40B4-BE49-F238E27FC236}">
                <a16:creationId xmlns:a16="http://schemas.microsoft.com/office/drawing/2014/main" id="{40296E6F-3265-4CB6-8A6B-A843B3E3CC60}"/>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F7983CDB-801F-441E-BFC6-BCE47E6690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1B67AE65-D520-458C-A79A-1D5D8950F2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5E18A3-0AEF-4EC2-B6B1-233B3F85C7D7}" type="slidenum">
              <a:rPr lang="cs-CZ" altLang="cs-CZ"/>
              <a:pPr eaLnBrk="1" hangingPunct="1"/>
              <a:t>7</a:t>
            </a:fld>
            <a:endParaRPr lang="cs-CZ" altLang="cs-CZ"/>
          </a:p>
        </p:txBody>
      </p:sp>
      <p:sp>
        <p:nvSpPr>
          <p:cNvPr id="54275" name="Rectangle 2">
            <a:extLst>
              <a:ext uri="{FF2B5EF4-FFF2-40B4-BE49-F238E27FC236}">
                <a16:creationId xmlns:a16="http://schemas.microsoft.com/office/drawing/2014/main" id="{A838D48F-D38C-42B8-86EE-8BFA30909BE1}"/>
              </a:ext>
            </a:extLst>
          </p:cNvPr>
          <p:cNvSpPr>
            <a:spLocks noGrp="1" noRot="1" noChangeAspect="1" noChangeArrowheads="1" noTextEdit="1"/>
          </p:cNvSpPr>
          <p:nvPr>
            <p:ph type="sldImg"/>
          </p:nvPr>
        </p:nvSpPr>
        <p:spPr>
          <a:xfrm>
            <a:off x="381000" y="685800"/>
            <a:ext cx="6096000" cy="3429000"/>
          </a:xfrm>
          <a:ln/>
        </p:spPr>
      </p:sp>
      <p:sp>
        <p:nvSpPr>
          <p:cNvPr id="54276" name="Rectangle 3">
            <a:extLst>
              <a:ext uri="{FF2B5EF4-FFF2-40B4-BE49-F238E27FC236}">
                <a16:creationId xmlns:a16="http://schemas.microsoft.com/office/drawing/2014/main" id="{F9A9D85C-25E5-42FE-AAEE-15906C9399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C3C70B8E-D747-4F75-B07C-AFBBAEFFC2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B9B059-1D53-46EA-A5E5-750853590FBD}" type="slidenum">
              <a:rPr lang="cs-CZ" altLang="cs-CZ"/>
              <a:pPr eaLnBrk="1" hangingPunct="1"/>
              <a:t>8</a:t>
            </a:fld>
            <a:endParaRPr lang="cs-CZ" altLang="cs-CZ"/>
          </a:p>
        </p:txBody>
      </p:sp>
      <p:sp>
        <p:nvSpPr>
          <p:cNvPr id="55299" name="Rectangle 2">
            <a:extLst>
              <a:ext uri="{FF2B5EF4-FFF2-40B4-BE49-F238E27FC236}">
                <a16:creationId xmlns:a16="http://schemas.microsoft.com/office/drawing/2014/main" id="{2B3F053D-9257-4707-9B9F-03D26679E7D1}"/>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EB152B03-0E56-4352-B135-CE1D55E654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34BD0F0F-AB66-4BE0-8309-C74402837E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5A55B0-D123-4DC4-989D-8968901B8A6E}" type="slidenum">
              <a:rPr lang="cs-CZ" altLang="cs-CZ"/>
              <a:pPr eaLnBrk="1" hangingPunct="1"/>
              <a:t>9</a:t>
            </a:fld>
            <a:endParaRPr lang="cs-CZ" altLang="cs-CZ"/>
          </a:p>
        </p:txBody>
      </p:sp>
      <p:sp>
        <p:nvSpPr>
          <p:cNvPr id="56323" name="Rectangle 2">
            <a:extLst>
              <a:ext uri="{FF2B5EF4-FFF2-40B4-BE49-F238E27FC236}">
                <a16:creationId xmlns:a16="http://schemas.microsoft.com/office/drawing/2014/main" id="{B63A462D-9888-461D-84E6-89AFA5B0E530}"/>
              </a:ext>
            </a:extLst>
          </p:cNvPr>
          <p:cNvSpPr>
            <a:spLocks noGrp="1" noRot="1" noChangeAspect="1" noChangeArrowheads="1" noTextEdit="1"/>
          </p:cNvSpPr>
          <p:nvPr>
            <p:ph type="sldImg"/>
          </p:nvPr>
        </p:nvSpPr>
        <p:spPr>
          <a:xfrm>
            <a:off x="381000" y="685800"/>
            <a:ext cx="6096000" cy="3429000"/>
          </a:xfrm>
          <a:ln/>
        </p:spPr>
      </p:sp>
      <p:sp>
        <p:nvSpPr>
          <p:cNvPr id="56324" name="Rectangle 3">
            <a:extLst>
              <a:ext uri="{FF2B5EF4-FFF2-40B4-BE49-F238E27FC236}">
                <a16:creationId xmlns:a16="http://schemas.microsoft.com/office/drawing/2014/main" id="{BD1C6E1D-2851-466D-B4F7-B1E22C2E37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0AE3B126-80CC-465C-B7E3-167921DF8A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525CDD-DC4D-4139-84CE-C6DDD4FA16DE}" type="slidenum">
              <a:rPr lang="cs-CZ" altLang="cs-CZ"/>
              <a:pPr eaLnBrk="1" hangingPunct="1"/>
              <a:t>10</a:t>
            </a:fld>
            <a:endParaRPr lang="cs-CZ" altLang="cs-CZ"/>
          </a:p>
        </p:txBody>
      </p:sp>
      <p:sp>
        <p:nvSpPr>
          <p:cNvPr id="57347" name="Rectangle 2">
            <a:extLst>
              <a:ext uri="{FF2B5EF4-FFF2-40B4-BE49-F238E27FC236}">
                <a16:creationId xmlns:a16="http://schemas.microsoft.com/office/drawing/2014/main" id="{6BA00BB2-0AE7-4CEC-90A2-5110BEB1A952}"/>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12249753-EB7C-445B-997F-D2EFCFC522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DEFA9F97-3870-420F-8CD4-C8223EF0F02A}"/>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4CC0EC6A-2C2F-42FE-879F-672B42B98DD0}"/>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EEF8567-CC52-4AE0-93DD-CA156F63363E}"/>
              </a:ext>
            </a:extLst>
          </p:cNvPr>
          <p:cNvSpPr>
            <a:spLocks noGrp="1" noChangeArrowheads="1"/>
          </p:cNvSpPr>
          <p:nvPr>
            <p:ph type="sldNum" sz="quarter" idx="12"/>
          </p:nvPr>
        </p:nvSpPr>
        <p:spPr>
          <a:ln/>
        </p:spPr>
        <p:txBody>
          <a:bodyPr/>
          <a:lstStyle>
            <a:lvl1pPr>
              <a:defRPr/>
            </a:lvl1pPr>
          </a:lstStyle>
          <a:p>
            <a:fld id="{50931801-4B45-4D2A-89CC-70AC2BACE25A}" type="slidenum">
              <a:rPr lang="cs-CZ" altLang="cs-CZ"/>
              <a:pPr/>
              <a:t>‹#›</a:t>
            </a:fld>
            <a:endParaRPr lang="cs-CZ" altLang="cs-CZ"/>
          </a:p>
        </p:txBody>
      </p:sp>
    </p:spTree>
    <p:extLst>
      <p:ext uri="{BB962C8B-B14F-4D97-AF65-F5344CB8AC3E}">
        <p14:creationId xmlns:p14="http://schemas.microsoft.com/office/powerpoint/2010/main" val="2110861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altLang="cs-CZ" sz="1200" dirty="0"/>
              <a:t>Biofyzikální ústav Lékařské fakulty Masarykovy university, Brno</a:t>
            </a: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Radiologická fyzika a radiobiologie</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altLang="cs-CZ" sz="2400" b="1" dirty="0" err="1">
                <a:solidFill>
                  <a:srgbClr val="000000"/>
                </a:solidFill>
                <a:cs typeface="Times New Roman" panose="02020603050405020304" pitchFamily="18" charset="0"/>
              </a:rPr>
              <a:t>Radi</a:t>
            </a:r>
            <a:r>
              <a:rPr lang="cs-CZ" altLang="cs-CZ" sz="2400" b="1" dirty="0" err="1">
                <a:solidFill>
                  <a:srgbClr val="000000"/>
                </a:solidFill>
              </a:rPr>
              <a:t>obiologie</a:t>
            </a:r>
            <a:r>
              <a:rPr lang="cs-CZ" altLang="cs-CZ" sz="2400" b="1" dirty="0">
                <a:solidFill>
                  <a:srgbClr val="000000"/>
                </a:solidFill>
              </a:rPr>
              <a:t> normálních a nádorových tkání (radiobiologie IV)</a:t>
            </a:r>
            <a:r>
              <a:rPr lang="en-GB" altLang="cs-CZ" sz="2400" b="1" dirty="0">
                <a:solidFill>
                  <a:srgbClr val="000000"/>
                </a:solidFill>
                <a:cs typeface="Times New Roman" panose="02020603050405020304" pitchFamily="18" charset="0"/>
              </a:rPr>
              <a:t> </a:t>
            </a:r>
            <a:endParaRPr lang="cs-CZ" altLang="cs-CZ" sz="2400" b="1" dirty="0"/>
          </a:p>
          <a:p>
            <a:endParaRPr lang="en-GB" dirty="0"/>
          </a:p>
        </p:txBody>
      </p:sp>
      <p:pic>
        <p:nvPicPr>
          <p:cNvPr id="1026" name="Picture 2">
            <a:extLst>
              <a:ext uri="{FF2B5EF4-FFF2-40B4-BE49-F238E27FC236}">
                <a16:creationId xmlns:a16="http://schemas.microsoft.com/office/drawing/2014/main" id="{1A10F6C9-3E7F-4796-AE19-514FE7B197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7587" y="290100"/>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355EEFE-F9C5-414B-8BA3-D79F0303BEBA}"/>
              </a:ext>
            </a:extLst>
          </p:cNvPr>
          <p:cNvSpPr>
            <a:spLocks noGrp="1" noChangeArrowheads="1"/>
          </p:cNvSpPr>
          <p:nvPr>
            <p:ph type="title"/>
          </p:nvPr>
        </p:nvSpPr>
        <p:spPr>
          <a:xfrm>
            <a:off x="509793" y="331118"/>
            <a:ext cx="8350428" cy="1066758"/>
          </a:xfrm>
        </p:spPr>
        <p:txBody>
          <a:bodyPr/>
          <a:lstStyle/>
          <a:p>
            <a:pPr eaLnBrk="1" hangingPunct="1"/>
            <a:r>
              <a:rPr lang="cs-CZ" altLang="cs-CZ" sz="4000" dirty="0"/>
              <a:t>Buněčná kinetika v normálních a nádorových tkáních</a:t>
            </a:r>
          </a:p>
        </p:txBody>
      </p:sp>
      <p:sp>
        <p:nvSpPr>
          <p:cNvPr id="11267" name="Rectangle 3">
            <a:extLst>
              <a:ext uri="{FF2B5EF4-FFF2-40B4-BE49-F238E27FC236}">
                <a16:creationId xmlns:a16="http://schemas.microsoft.com/office/drawing/2014/main" id="{F25F90E2-BB43-44D9-96D4-1D3A23612F74}"/>
              </a:ext>
            </a:extLst>
          </p:cNvPr>
          <p:cNvSpPr>
            <a:spLocks noGrp="1" noChangeArrowheads="1"/>
          </p:cNvSpPr>
          <p:nvPr>
            <p:ph type="body" idx="1"/>
          </p:nvPr>
        </p:nvSpPr>
        <p:spPr>
          <a:xfrm>
            <a:off x="1303283" y="1600200"/>
            <a:ext cx="9858703" cy="4781550"/>
          </a:xfrm>
          <a:noFill/>
        </p:spPr>
        <p:txBody>
          <a:bodyPr/>
          <a:lstStyle/>
          <a:p>
            <a:pPr eaLnBrk="1" hangingPunct="1">
              <a:lnSpc>
                <a:spcPct val="100000"/>
              </a:lnSpc>
              <a:buFontTx/>
              <a:buNone/>
            </a:pPr>
            <a:r>
              <a:rPr lang="cs-CZ" altLang="cs-CZ" sz="2400" dirty="0"/>
              <a:t>Normální i nádorové buňky procházejí buněčným cyklem G1-S-G2-M v podstatě shodným způsobem. </a:t>
            </a:r>
          </a:p>
          <a:p>
            <a:pPr eaLnBrk="1" hangingPunct="1">
              <a:lnSpc>
                <a:spcPct val="100000"/>
              </a:lnSpc>
              <a:buFontTx/>
              <a:buNone/>
            </a:pPr>
            <a:r>
              <a:rPr lang="cs-CZ" altLang="cs-CZ" sz="2400" dirty="0"/>
              <a:t>U nádorových buněk se mohou objevit rozdíly v důsledku nedostatku kyslíku a glukózy v některých částech rychle rostoucího nádoru. Je-li vzdálenost od nejbližší cévy větší než cca 100 </a:t>
            </a:r>
            <a:r>
              <a:rPr lang="cs-CZ" altLang="cs-CZ" sz="2400" dirty="0">
                <a:latin typeface="Symbol" panose="05050102010706020507" pitchFamily="18" charset="2"/>
              </a:rPr>
              <a:t>m</a:t>
            </a:r>
            <a:r>
              <a:rPr lang="cs-CZ" altLang="cs-CZ" sz="2400" dirty="0"/>
              <a:t>m, objevuje se </a:t>
            </a:r>
            <a:r>
              <a:rPr lang="cs-CZ" altLang="cs-CZ" sz="2400" dirty="0" err="1"/>
              <a:t>nekrotizace</a:t>
            </a:r>
            <a:r>
              <a:rPr lang="cs-CZ" altLang="cs-CZ" sz="2400" dirty="0"/>
              <a:t>. </a:t>
            </a:r>
          </a:p>
          <a:p>
            <a:pPr eaLnBrk="1" hangingPunct="1">
              <a:lnSpc>
                <a:spcPct val="100000"/>
              </a:lnSpc>
              <a:buFontTx/>
              <a:buNone/>
            </a:pPr>
            <a:r>
              <a:rPr lang="cs-CZ" altLang="cs-CZ" sz="2400" dirty="0"/>
              <a:t>Růstový podíl je soustředěn do nejbližšího okolí cév. Ve zbývajícím </a:t>
            </a:r>
            <a:r>
              <a:rPr lang="cs-CZ" altLang="cs-CZ" sz="2400" dirty="0" err="1"/>
              <a:t>kompartmentu</a:t>
            </a:r>
            <a:r>
              <a:rPr lang="cs-CZ" altLang="cs-CZ" sz="2400" dirty="0"/>
              <a:t> nádorové tkáně jsou necyklující buňky („podvyživené“ a špatně zásobené kyslíkem).</a:t>
            </a:r>
          </a:p>
          <a:p>
            <a:pPr eaLnBrk="1" hangingPunct="1">
              <a:lnSpc>
                <a:spcPct val="100000"/>
              </a:lnSpc>
              <a:buFontTx/>
              <a:buNone/>
            </a:pPr>
            <a:r>
              <a:rPr lang="cs-CZ" altLang="cs-CZ" sz="2400" dirty="0"/>
              <a:t>Byly identifikovány </a:t>
            </a:r>
            <a:r>
              <a:rPr lang="cs-CZ" altLang="cs-CZ" sz="2400" b="1" dirty="0"/>
              <a:t>nádorové kmenové buňky</a:t>
            </a:r>
            <a:r>
              <a:rPr lang="cs-CZ" altLang="cs-CZ" sz="2400" dirty="0"/>
              <a:t>, které se chovají jako buňky nesmrtelné, tj. neustále schopné dělení. Přitom produkují většinu populace nádorových buněk, které se pak mohou rozdělit jen několikrát a umírají.</a:t>
            </a:r>
          </a:p>
        </p:txBody>
      </p:sp>
    </p:spTree>
    <p:extLst>
      <p:ext uri="{BB962C8B-B14F-4D97-AF65-F5344CB8AC3E}">
        <p14:creationId xmlns:p14="http://schemas.microsoft.com/office/powerpoint/2010/main" val="1400478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3E6F7A5-C098-4E4D-A467-925B022C6960}"/>
              </a:ext>
            </a:extLst>
          </p:cNvPr>
          <p:cNvSpPr>
            <a:spLocks noGrp="1" noChangeArrowheads="1"/>
          </p:cNvSpPr>
          <p:nvPr>
            <p:ph type="title"/>
          </p:nvPr>
        </p:nvSpPr>
        <p:spPr>
          <a:xfrm>
            <a:off x="772552" y="415200"/>
            <a:ext cx="10753200" cy="1182372"/>
          </a:xfrm>
        </p:spPr>
        <p:txBody>
          <a:bodyPr/>
          <a:lstStyle/>
          <a:p>
            <a:pPr eaLnBrk="1" hangingPunct="1"/>
            <a:r>
              <a:rPr lang="cs-CZ" altLang="cs-CZ" sz="4000" dirty="0"/>
              <a:t>Modely přežití buněk v normálních a nádorových tkáních</a:t>
            </a:r>
          </a:p>
        </p:txBody>
      </p:sp>
      <p:sp>
        <p:nvSpPr>
          <p:cNvPr id="12291" name="Rectangle 3">
            <a:extLst>
              <a:ext uri="{FF2B5EF4-FFF2-40B4-BE49-F238E27FC236}">
                <a16:creationId xmlns:a16="http://schemas.microsoft.com/office/drawing/2014/main" id="{34D404DF-7AC9-41B1-8E9D-31585FACB434}"/>
              </a:ext>
            </a:extLst>
          </p:cNvPr>
          <p:cNvSpPr>
            <a:spLocks noGrp="1" noChangeArrowheads="1"/>
          </p:cNvSpPr>
          <p:nvPr>
            <p:ph type="body" idx="1"/>
          </p:nvPr>
        </p:nvSpPr>
        <p:spPr>
          <a:xfrm>
            <a:off x="1481959" y="1773239"/>
            <a:ext cx="9637986" cy="3986429"/>
          </a:xfrm>
          <a:noFill/>
        </p:spPr>
        <p:txBody>
          <a:bodyPr/>
          <a:lstStyle/>
          <a:p>
            <a:pPr eaLnBrk="1" hangingPunct="1">
              <a:lnSpc>
                <a:spcPct val="100000"/>
              </a:lnSpc>
              <a:buFontTx/>
              <a:buNone/>
            </a:pPr>
            <a:r>
              <a:rPr lang="cs-CZ" altLang="cs-CZ" sz="2800" dirty="0"/>
              <a:t>Dosud diskutované modely přežití se týkaly buněk pěstovaných in vitro. </a:t>
            </a:r>
          </a:p>
          <a:p>
            <a:pPr eaLnBrk="1" hangingPunct="1">
              <a:lnSpc>
                <a:spcPct val="100000"/>
              </a:lnSpc>
              <a:buFontTx/>
              <a:buNone/>
            </a:pPr>
            <a:r>
              <a:rPr lang="cs-CZ" altLang="cs-CZ" sz="2800" dirty="0"/>
              <a:t>Prvními </a:t>
            </a:r>
            <a:r>
              <a:rPr lang="cs-CZ" altLang="cs-CZ" sz="2800" b="1" dirty="0"/>
              <a:t>tkáňovými modely</a:t>
            </a:r>
            <a:r>
              <a:rPr lang="cs-CZ" altLang="cs-CZ" sz="2800" dirty="0"/>
              <a:t>, v nichž se studovalo přežití buněk, byly nádory. Nádor byl ozářen v jednom živočichovi a pak transplantován do neozářeného živočicha téhož druhu. Zvláštní zájem byl o necyklující buňky a o kyslíkový efekt v souvislosti s radioterapií. Uvedeme několik konkrétních klasických modelů, které nám ukazují i těžkosti při získávání prvních zásadních poznatků.</a:t>
            </a:r>
          </a:p>
        </p:txBody>
      </p:sp>
    </p:spTree>
    <p:extLst>
      <p:ext uri="{BB962C8B-B14F-4D97-AF65-F5344CB8AC3E}">
        <p14:creationId xmlns:p14="http://schemas.microsoft.com/office/powerpoint/2010/main" val="1980299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15ECD0D-0AF5-4223-8CAB-BF4BCADE20AC}"/>
              </a:ext>
            </a:extLst>
          </p:cNvPr>
          <p:cNvSpPr>
            <a:spLocks noGrp="1" noChangeArrowheads="1"/>
          </p:cNvSpPr>
          <p:nvPr>
            <p:ph type="title"/>
          </p:nvPr>
        </p:nvSpPr>
        <p:spPr>
          <a:xfrm>
            <a:off x="583366" y="446731"/>
            <a:ext cx="6342951" cy="451576"/>
          </a:xfrm>
        </p:spPr>
        <p:txBody>
          <a:bodyPr/>
          <a:lstStyle/>
          <a:p>
            <a:pPr eaLnBrk="1" hangingPunct="1"/>
            <a:r>
              <a:rPr lang="cs-CZ" altLang="cs-CZ" dirty="0" err="1"/>
              <a:t>Hewittův</a:t>
            </a:r>
            <a:r>
              <a:rPr lang="cs-CZ" altLang="cs-CZ" dirty="0"/>
              <a:t> zřeďovací test</a:t>
            </a:r>
          </a:p>
        </p:txBody>
      </p:sp>
      <p:sp>
        <p:nvSpPr>
          <p:cNvPr id="13315" name="Rectangle 3">
            <a:extLst>
              <a:ext uri="{FF2B5EF4-FFF2-40B4-BE49-F238E27FC236}">
                <a16:creationId xmlns:a16="http://schemas.microsoft.com/office/drawing/2014/main" id="{76B41D19-A0B5-44F2-A183-F6CFA0546FC7}"/>
              </a:ext>
            </a:extLst>
          </p:cNvPr>
          <p:cNvSpPr>
            <a:spLocks noGrp="1" noChangeArrowheads="1"/>
          </p:cNvSpPr>
          <p:nvPr>
            <p:ph type="body" idx="1"/>
          </p:nvPr>
        </p:nvSpPr>
        <p:spPr>
          <a:xfrm>
            <a:off x="718800" y="1872000"/>
            <a:ext cx="10485228" cy="3960000"/>
          </a:xfrm>
          <a:noFill/>
        </p:spPr>
        <p:txBody>
          <a:bodyPr/>
          <a:lstStyle/>
          <a:p>
            <a:pPr eaLnBrk="1" hangingPunct="1">
              <a:lnSpc>
                <a:spcPct val="90000"/>
              </a:lnSpc>
              <a:buFontTx/>
              <a:buNone/>
            </a:pPr>
            <a:r>
              <a:rPr lang="cs-CZ" altLang="cs-CZ" sz="2400" dirty="0"/>
              <a:t>Prováděn pomocí nádorových linií pěstovaných v peritoneu myší. V podstatě se zjišťuje</a:t>
            </a:r>
            <a:r>
              <a:rPr lang="cs-CZ" altLang="cs-CZ" sz="2400" b="1" dirty="0"/>
              <a:t>, kolik </a:t>
            </a:r>
            <a:r>
              <a:rPr lang="cs-CZ" altLang="cs-CZ" sz="2400" dirty="0"/>
              <a:t>nádorových neozářených nebo různě ozářených </a:t>
            </a:r>
            <a:r>
              <a:rPr lang="cs-CZ" altLang="cs-CZ" sz="2400" b="1" dirty="0"/>
              <a:t>buněk je schopno usmrtit příjemce </a:t>
            </a:r>
            <a:r>
              <a:rPr lang="cs-CZ" altLang="cs-CZ" sz="2400" dirty="0"/>
              <a:t>(</a:t>
            </a:r>
            <a:r>
              <a:rPr lang="cs-CZ" altLang="cs-CZ" sz="2400" dirty="0">
                <a:solidFill>
                  <a:srgbClr val="FF0000"/>
                </a:solidFill>
              </a:rPr>
              <a:t>LD</a:t>
            </a:r>
            <a:r>
              <a:rPr lang="cs-CZ" altLang="cs-CZ" sz="2400" baseline="-25000" dirty="0">
                <a:solidFill>
                  <a:srgbClr val="FF0000"/>
                </a:solidFill>
              </a:rPr>
              <a:t>50 </a:t>
            </a:r>
            <a:r>
              <a:rPr lang="cs-CZ" altLang="cs-CZ" sz="2400" dirty="0">
                <a:solidFill>
                  <a:srgbClr val="FF0000"/>
                </a:solidFill>
              </a:rPr>
              <a:t>– jde ovšem o dávku buněk</a:t>
            </a:r>
            <a:r>
              <a:rPr lang="cs-CZ" altLang="cs-CZ" sz="2400" i="1" dirty="0">
                <a:solidFill>
                  <a:srgbClr val="FF0000"/>
                </a:solidFill>
              </a:rPr>
              <a:t>, nikoliv záření</a:t>
            </a:r>
            <a:r>
              <a:rPr lang="cs-CZ" altLang="cs-CZ" sz="2400" dirty="0">
                <a:solidFill>
                  <a:srgbClr val="FF0000"/>
                </a:solidFill>
              </a:rPr>
              <a:t>!</a:t>
            </a:r>
            <a:r>
              <a:rPr lang="cs-CZ" altLang="cs-CZ" sz="2400" dirty="0"/>
              <a:t> Index „50“ nám říká, že došlo k uhynutí 50% myší s implantovanými nádorovými buňkami). </a:t>
            </a:r>
          </a:p>
          <a:p>
            <a:pPr eaLnBrk="1" hangingPunct="1">
              <a:lnSpc>
                <a:spcPct val="90000"/>
              </a:lnSpc>
              <a:buFontTx/>
              <a:buNone/>
            </a:pPr>
            <a:r>
              <a:rPr lang="cs-CZ" altLang="cs-CZ" sz="2400" dirty="0"/>
              <a:t>Pro několik různých dávek se určí poměr S/S</a:t>
            </a:r>
            <a:r>
              <a:rPr lang="cs-CZ" altLang="cs-CZ" sz="2400" baseline="-25000" dirty="0"/>
              <a:t>0</a:t>
            </a:r>
            <a:r>
              <a:rPr lang="cs-CZ" altLang="cs-CZ" sz="2400" dirty="0"/>
              <a:t> (viz obr.) a konečně se zkonstruuje závislost tohoto poměru na dávce záření.</a:t>
            </a:r>
          </a:p>
          <a:p>
            <a:pPr eaLnBrk="1" hangingPunct="1">
              <a:lnSpc>
                <a:spcPct val="90000"/>
              </a:lnSpc>
              <a:buFontTx/>
              <a:buNone/>
            </a:pPr>
            <a:endParaRPr lang="cs-CZ" altLang="cs-CZ" sz="2400" dirty="0"/>
          </a:p>
          <a:p>
            <a:pPr eaLnBrk="1" hangingPunct="1">
              <a:lnSpc>
                <a:spcPct val="90000"/>
              </a:lnSpc>
              <a:buFontTx/>
              <a:buNone/>
            </a:pPr>
            <a:r>
              <a:rPr lang="cs-CZ" altLang="cs-CZ" sz="2400" dirty="0"/>
              <a:t>Tento test umožnil ověřit např. </a:t>
            </a:r>
            <a:r>
              <a:rPr lang="cs-CZ" altLang="cs-CZ" sz="2400" b="1" dirty="0"/>
              <a:t>kyslíkový efekt </a:t>
            </a:r>
            <a:r>
              <a:rPr lang="cs-CZ" altLang="cs-CZ" sz="2400" dirty="0"/>
              <a:t>u savčích nádorů, nicméně bylo obtížné ověřit, do jaké míry jsou saturovány kyslíkem nádory rostoucí v peritoneu ozařovaných myší – viz snímek č. 14.</a:t>
            </a:r>
          </a:p>
        </p:txBody>
      </p:sp>
    </p:spTree>
    <p:extLst>
      <p:ext uri="{BB962C8B-B14F-4D97-AF65-F5344CB8AC3E}">
        <p14:creationId xmlns:p14="http://schemas.microsoft.com/office/powerpoint/2010/main" val="1903870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Alpen-10-2-Hewittův test">
            <a:extLst>
              <a:ext uri="{FF2B5EF4-FFF2-40B4-BE49-F238E27FC236}">
                <a16:creationId xmlns:a16="http://schemas.microsoft.com/office/drawing/2014/main" id="{FD651A73-A920-410C-80E8-E229EB438E8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15392" y="241738"/>
            <a:ext cx="8726788" cy="6375639"/>
          </a:xfrm>
          <a:noFill/>
        </p:spPr>
      </p:pic>
    </p:spTree>
    <p:extLst>
      <p:ext uri="{BB962C8B-B14F-4D97-AF65-F5344CB8AC3E}">
        <p14:creationId xmlns:p14="http://schemas.microsoft.com/office/powerpoint/2010/main" val="2666387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Alpen-10-3-Hewitt aplikace">
            <a:extLst>
              <a:ext uri="{FF2B5EF4-FFF2-40B4-BE49-F238E27FC236}">
                <a16:creationId xmlns:a16="http://schemas.microsoft.com/office/drawing/2014/main" id="{B2EC7E45-6600-4184-8D1C-B06908A4866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73375" y="188914"/>
            <a:ext cx="6369050" cy="6408737"/>
          </a:xfrm>
          <a:noFill/>
        </p:spPr>
      </p:pic>
      <p:sp>
        <p:nvSpPr>
          <p:cNvPr id="2" name="TextovéPole 1">
            <a:extLst>
              <a:ext uri="{FF2B5EF4-FFF2-40B4-BE49-F238E27FC236}">
                <a16:creationId xmlns:a16="http://schemas.microsoft.com/office/drawing/2014/main" id="{47EAD6A5-27EA-4814-A115-EAE346229BF9}"/>
              </a:ext>
            </a:extLst>
          </p:cNvPr>
          <p:cNvSpPr txBox="1"/>
          <p:nvPr/>
        </p:nvSpPr>
        <p:spPr>
          <a:xfrm>
            <a:off x="7824192" y="764705"/>
            <a:ext cx="2016224" cy="646331"/>
          </a:xfrm>
          <a:prstGeom prst="rect">
            <a:avLst/>
          </a:prstGeom>
          <a:noFill/>
        </p:spPr>
        <p:txBody>
          <a:bodyPr wrap="square" rtlCol="0">
            <a:spAutoFit/>
          </a:bodyPr>
          <a:lstStyle/>
          <a:p>
            <a:r>
              <a:rPr lang="cs-CZ" dirty="0"/>
              <a:t>Viz též další snímek</a:t>
            </a:r>
            <a:endParaRPr lang="en-GB" dirty="0"/>
          </a:p>
        </p:txBody>
      </p:sp>
    </p:spTree>
    <p:extLst>
      <p:ext uri="{BB962C8B-B14F-4D97-AF65-F5344CB8AC3E}">
        <p14:creationId xmlns:p14="http://schemas.microsoft.com/office/powerpoint/2010/main" val="2745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9AEE0A-79C3-406E-8836-FB487C62311B}"/>
              </a:ext>
            </a:extLst>
          </p:cNvPr>
          <p:cNvSpPr>
            <a:spLocks noGrp="1" noChangeArrowheads="1"/>
          </p:cNvSpPr>
          <p:nvPr>
            <p:ph type="title"/>
          </p:nvPr>
        </p:nvSpPr>
        <p:spPr/>
        <p:txBody>
          <a:bodyPr/>
          <a:lstStyle/>
          <a:p>
            <a:pPr eaLnBrk="1" hangingPunct="1"/>
            <a:r>
              <a:rPr lang="cs-CZ" altLang="cs-CZ"/>
              <a:t>Lung Colony Assay System</a:t>
            </a:r>
          </a:p>
        </p:txBody>
      </p:sp>
      <p:sp>
        <p:nvSpPr>
          <p:cNvPr id="16387" name="Rectangle 3">
            <a:extLst>
              <a:ext uri="{FF2B5EF4-FFF2-40B4-BE49-F238E27FC236}">
                <a16:creationId xmlns:a16="http://schemas.microsoft.com/office/drawing/2014/main" id="{B4F40183-6E68-4815-A592-54E6FF2EFFAD}"/>
              </a:ext>
            </a:extLst>
          </p:cNvPr>
          <p:cNvSpPr>
            <a:spLocks noGrp="1" noChangeArrowheads="1"/>
          </p:cNvSpPr>
          <p:nvPr>
            <p:ph type="body" idx="1"/>
          </p:nvPr>
        </p:nvSpPr>
        <p:spPr>
          <a:noFill/>
        </p:spPr>
        <p:txBody>
          <a:bodyPr/>
          <a:lstStyle/>
          <a:p>
            <a:pPr eaLnBrk="1" hangingPunct="1">
              <a:lnSpc>
                <a:spcPct val="100000"/>
              </a:lnSpc>
            </a:pPr>
            <a:r>
              <a:rPr lang="cs-CZ" altLang="cs-CZ" sz="2800" dirty="0"/>
              <a:t>Modifikace </a:t>
            </a:r>
            <a:r>
              <a:rPr lang="cs-CZ" altLang="cs-CZ" sz="2800" dirty="0" err="1"/>
              <a:t>Hewittovy</a:t>
            </a:r>
            <a:r>
              <a:rPr lang="cs-CZ" altLang="cs-CZ" sz="2800" dirty="0"/>
              <a:t> metody. Z ozářeného solidního nádoru se získají buňky, které jsou podány neozářeným myším téhož kmene. Po 15-20 dnech jsou recipienti zabiti a v jejich plících jsou spočteny kolonie nádorových buněk. </a:t>
            </a:r>
          </a:p>
          <a:p>
            <a:pPr eaLnBrk="1" hangingPunct="1">
              <a:lnSpc>
                <a:spcPct val="100000"/>
              </a:lnSpc>
            </a:pPr>
            <a:r>
              <a:rPr lang="cs-CZ" altLang="cs-CZ" sz="2800" dirty="0"/>
              <a:t>Mezi počtem (</a:t>
            </a:r>
            <a:r>
              <a:rPr lang="cs-CZ" altLang="cs-CZ" sz="2800" dirty="0" err="1"/>
              <a:t>klonogenních</a:t>
            </a:r>
            <a:r>
              <a:rPr lang="cs-CZ" altLang="cs-CZ" sz="2800" dirty="0"/>
              <a:t>) injikovaných buněk a počtem kolonií je vztah přímé úměry.  </a:t>
            </a:r>
          </a:p>
          <a:p>
            <a:pPr eaLnBrk="1" hangingPunct="1">
              <a:lnSpc>
                <a:spcPct val="100000"/>
              </a:lnSpc>
            </a:pPr>
            <a:r>
              <a:rPr lang="cs-CZ" altLang="cs-CZ" sz="2800" dirty="0"/>
              <a:t>Bylo zjištěno, že </a:t>
            </a:r>
            <a:r>
              <a:rPr lang="cs-CZ" altLang="cs-CZ" sz="2800" i="1" dirty="0"/>
              <a:t>současné</a:t>
            </a:r>
            <a:r>
              <a:rPr lang="cs-CZ" altLang="cs-CZ" sz="2800" dirty="0"/>
              <a:t> podání silně ozářených </a:t>
            </a:r>
            <a:r>
              <a:rPr lang="cs-CZ" altLang="cs-CZ" sz="2800" i="1" dirty="0" err="1"/>
              <a:t>neklonogenních</a:t>
            </a:r>
            <a:r>
              <a:rPr lang="cs-CZ" altLang="cs-CZ" sz="2800" dirty="0"/>
              <a:t> buněk vedlo ke značnému nárůstu počtu kolonií, přičemž není jasné proč.   </a:t>
            </a:r>
          </a:p>
        </p:txBody>
      </p:sp>
    </p:spTree>
    <p:extLst>
      <p:ext uri="{BB962C8B-B14F-4D97-AF65-F5344CB8AC3E}">
        <p14:creationId xmlns:p14="http://schemas.microsoft.com/office/powerpoint/2010/main" val="3238399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F4E3EC7-5EE0-4559-A751-79712F2D6E93}"/>
              </a:ext>
            </a:extLst>
          </p:cNvPr>
          <p:cNvSpPr>
            <a:spLocks noGrp="1" noChangeArrowheads="1"/>
          </p:cNvSpPr>
          <p:nvPr>
            <p:ph type="title"/>
          </p:nvPr>
        </p:nvSpPr>
        <p:spPr>
          <a:xfrm>
            <a:off x="1981200" y="274639"/>
            <a:ext cx="8229600" cy="561975"/>
          </a:xfrm>
        </p:spPr>
        <p:txBody>
          <a:bodyPr/>
          <a:lstStyle/>
          <a:p>
            <a:pPr eaLnBrk="1" hangingPunct="1"/>
            <a:r>
              <a:rPr lang="cs-CZ" altLang="cs-CZ" sz="4000"/>
              <a:t>Objem nádoru vs. čas</a:t>
            </a:r>
          </a:p>
        </p:txBody>
      </p:sp>
      <p:sp>
        <p:nvSpPr>
          <p:cNvPr id="17411" name="Rectangle 3">
            <a:extLst>
              <a:ext uri="{FF2B5EF4-FFF2-40B4-BE49-F238E27FC236}">
                <a16:creationId xmlns:a16="http://schemas.microsoft.com/office/drawing/2014/main" id="{8481A5AD-C0D9-4643-ADF8-33865962CA51}"/>
              </a:ext>
            </a:extLst>
          </p:cNvPr>
          <p:cNvSpPr>
            <a:spLocks noGrp="1" noChangeArrowheads="1"/>
          </p:cNvSpPr>
          <p:nvPr>
            <p:ph type="body" idx="1"/>
          </p:nvPr>
        </p:nvSpPr>
        <p:spPr>
          <a:xfrm>
            <a:off x="1061545" y="981076"/>
            <a:ext cx="9879723" cy="5616575"/>
          </a:xfrm>
          <a:noFill/>
        </p:spPr>
        <p:txBody>
          <a:bodyPr/>
          <a:lstStyle/>
          <a:p>
            <a:pPr eaLnBrk="1" hangingPunct="1">
              <a:lnSpc>
                <a:spcPct val="100000"/>
              </a:lnSpc>
              <a:buFontTx/>
              <a:buNone/>
            </a:pPr>
            <a:r>
              <a:rPr lang="cs-CZ" altLang="cs-CZ" sz="2400" dirty="0"/>
              <a:t>Jedním z možných způsobů hodnocení odpovědi nádoru na ozáření je </a:t>
            </a:r>
            <a:r>
              <a:rPr lang="cs-CZ" altLang="cs-CZ" sz="2400" b="1" dirty="0"/>
              <a:t>sledování závislosti objemu nádoru na době od jeho inokulace</a:t>
            </a:r>
            <a:r>
              <a:rPr lang="cs-CZ" altLang="cs-CZ" sz="2400" dirty="0"/>
              <a:t> do slabin hostitelské myši. Problém je nepřesnost měření objemu nádoru </a:t>
            </a:r>
            <a:r>
              <a:rPr lang="cs-CZ" altLang="cs-CZ" sz="2400" i="1" dirty="0"/>
              <a:t>in </a:t>
            </a:r>
            <a:r>
              <a:rPr lang="cs-CZ" altLang="cs-CZ" sz="2400" i="1" dirty="0" err="1"/>
              <a:t>situ</a:t>
            </a:r>
            <a:r>
              <a:rPr lang="cs-CZ" altLang="cs-CZ" sz="2400" dirty="0"/>
              <a:t> s ohledem na jeho nepravidelný tvar. </a:t>
            </a:r>
          </a:p>
          <a:p>
            <a:pPr eaLnBrk="1" hangingPunct="1">
              <a:lnSpc>
                <a:spcPct val="100000"/>
              </a:lnSpc>
              <a:buFontTx/>
              <a:buNone/>
            </a:pPr>
            <a:r>
              <a:rPr lang="cs-CZ" altLang="cs-CZ" sz="2400" dirty="0"/>
              <a:t>Zatímco objem neozářených nádorů roste s časem alespoň zpočátku lineárně, objem ozářeného nádoru se může nejdříve zmenšit a teprve pak může po určité době opět růst. Tato doba charakterizuje odpověď na ozáření a nazývá se </a:t>
            </a:r>
            <a:r>
              <a:rPr lang="cs-CZ" altLang="cs-CZ" sz="2400" b="1" dirty="0"/>
              <a:t>zpoždění růstu</a:t>
            </a:r>
            <a:r>
              <a:rPr lang="cs-CZ" altLang="cs-CZ" sz="2400" dirty="0"/>
              <a:t>.</a:t>
            </a:r>
          </a:p>
          <a:p>
            <a:pPr eaLnBrk="1" hangingPunct="1">
              <a:lnSpc>
                <a:spcPct val="100000"/>
              </a:lnSpc>
              <a:buFontTx/>
              <a:buNone/>
            </a:pPr>
            <a:r>
              <a:rPr lang="cs-CZ" altLang="cs-CZ" sz="2400" dirty="0"/>
              <a:t>Řada nádorů bohužel nereaguje na ozáření zmenšením svého objemu (resp. příliš málo buněk odumírá v důsledku ozáření).</a:t>
            </a:r>
          </a:p>
          <a:p>
            <a:pPr eaLnBrk="1" hangingPunct="1">
              <a:lnSpc>
                <a:spcPct val="100000"/>
              </a:lnSpc>
              <a:buFontTx/>
              <a:buNone/>
            </a:pPr>
            <a:r>
              <a:rPr lang="cs-CZ" altLang="cs-CZ" sz="2400" dirty="0"/>
              <a:t>Modifikací metody je měření doby potřebné k dosažení předem definovaného objemu nádoru.</a:t>
            </a:r>
          </a:p>
          <a:p>
            <a:pPr eaLnBrk="1" hangingPunct="1">
              <a:lnSpc>
                <a:spcPct val="100000"/>
              </a:lnSpc>
              <a:buFontTx/>
              <a:buNone/>
            </a:pPr>
            <a:r>
              <a:rPr lang="cs-CZ" altLang="cs-CZ" sz="2400" dirty="0"/>
              <a:t>Další metodou je stanovení </a:t>
            </a:r>
            <a:r>
              <a:rPr lang="cs-CZ" altLang="cs-CZ" sz="2400" b="1" dirty="0"/>
              <a:t>TCD</a:t>
            </a:r>
            <a:r>
              <a:rPr lang="cs-CZ" altLang="cs-CZ" sz="2400" b="1" baseline="-25000" dirty="0"/>
              <a:t>50</a:t>
            </a:r>
            <a:r>
              <a:rPr lang="cs-CZ" altLang="cs-CZ" sz="2400" dirty="0"/>
              <a:t> (50% tumor </a:t>
            </a:r>
            <a:r>
              <a:rPr lang="cs-CZ" altLang="cs-CZ" sz="2400" dirty="0" err="1"/>
              <a:t>cure</a:t>
            </a:r>
            <a:r>
              <a:rPr lang="cs-CZ" altLang="cs-CZ" sz="2400" dirty="0"/>
              <a:t> dose), dávky záření potřebné k „vyléčení“ 50% nádorů.</a:t>
            </a:r>
            <a:endParaRPr lang="cs-CZ" altLang="cs-CZ" sz="2400" baseline="-25000" dirty="0"/>
          </a:p>
        </p:txBody>
      </p:sp>
    </p:spTree>
    <p:extLst>
      <p:ext uri="{BB962C8B-B14F-4D97-AF65-F5344CB8AC3E}">
        <p14:creationId xmlns:p14="http://schemas.microsoft.com/office/powerpoint/2010/main" val="2627714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Alpen-10-4-opoždění růstu">
            <a:extLst>
              <a:ext uri="{FF2B5EF4-FFF2-40B4-BE49-F238E27FC236}">
                <a16:creationId xmlns:a16="http://schemas.microsoft.com/office/drawing/2014/main" id="{0BD268F7-6686-4318-B913-72783075739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11450" y="314326"/>
            <a:ext cx="6769100" cy="6296025"/>
          </a:xfrm>
          <a:noFill/>
        </p:spPr>
      </p:pic>
    </p:spTree>
    <p:extLst>
      <p:ext uri="{BB962C8B-B14F-4D97-AF65-F5344CB8AC3E}">
        <p14:creationId xmlns:p14="http://schemas.microsoft.com/office/powerpoint/2010/main" val="1286024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41F8E6E-848D-461D-84B4-DBAA0B6F288D}"/>
              </a:ext>
            </a:extLst>
          </p:cNvPr>
          <p:cNvSpPr>
            <a:spLocks noGrp="1" noChangeArrowheads="1"/>
          </p:cNvSpPr>
          <p:nvPr>
            <p:ph type="title"/>
          </p:nvPr>
        </p:nvSpPr>
        <p:spPr>
          <a:xfrm>
            <a:off x="677959" y="383669"/>
            <a:ext cx="10753200" cy="451576"/>
          </a:xfrm>
        </p:spPr>
        <p:txBody>
          <a:bodyPr/>
          <a:lstStyle/>
          <a:p>
            <a:pPr eaLnBrk="1" hangingPunct="1"/>
            <a:r>
              <a:rPr lang="cs-CZ" altLang="cs-CZ" sz="4000" dirty="0"/>
              <a:t>Radiobiologické odpovědi nádorů</a:t>
            </a:r>
          </a:p>
        </p:txBody>
      </p:sp>
      <p:sp>
        <p:nvSpPr>
          <p:cNvPr id="19459" name="Rectangle 3">
            <a:extLst>
              <a:ext uri="{FF2B5EF4-FFF2-40B4-BE49-F238E27FC236}">
                <a16:creationId xmlns:a16="http://schemas.microsoft.com/office/drawing/2014/main" id="{A0322E84-AC58-409C-8432-E2C4962B895A}"/>
              </a:ext>
            </a:extLst>
          </p:cNvPr>
          <p:cNvSpPr>
            <a:spLocks noGrp="1" noChangeArrowheads="1"/>
          </p:cNvSpPr>
          <p:nvPr>
            <p:ph type="body" idx="1"/>
          </p:nvPr>
        </p:nvSpPr>
        <p:spPr>
          <a:xfrm>
            <a:off x="798787" y="1600200"/>
            <a:ext cx="10373710" cy="4637088"/>
          </a:xfrm>
          <a:noFill/>
        </p:spPr>
        <p:txBody>
          <a:bodyPr/>
          <a:lstStyle/>
          <a:p>
            <a:pPr marL="609600" indent="-609600" eaLnBrk="1" hangingPunct="1">
              <a:lnSpc>
                <a:spcPct val="100000"/>
              </a:lnSpc>
              <a:buFontTx/>
              <a:buAutoNum type="arabicPeriod"/>
            </a:pPr>
            <a:r>
              <a:rPr lang="cs-CZ" altLang="cs-CZ" sz="2400" dirty="0"/>
              <a:t>Až na určité výjimky bylo zjištěno, že charakteristiky odpovědi </a:t>
            </a:r>
            <a:r>
              <a:rPr lang="cs-CZ" altLang="cs-CZ" sz="2400" i="1" dirty="0"/>
              <a:t>nádorových buněčných linií </a:t>
            </a:r>
            <a:r>
              <a:rPr lang="cs-CZ" altLang="cs-CZ" sz="2400" dirty="0"/>
              <a:t>na ozáření jsou pro daný druh nádoru jen málo proměnlivé. Křivky přežití jsou </a:t>
            </a:r>
            <a:r>
              <a:rPr lang="cs-CZ" altLang="cs-CZ" sz="2400" dirty="0" err="1"/>
              <a:t>vícezásahové</a:t>
            </a:r>
            <a:r>
              <a:rPr lang="cs-CZ" altLang="cs-CZ" sz="2400" dirty="0"/>
              <a:t> – s raménkem. Výjimkou jsou nádorové linie odvozené z jedinců trpících poruchou reparačních mechanismů DNA. </a:t>
            </a:r>
          </a:p>
          <a:p>
            <a:pPr marL="609600" indent="-609600" eaLnBrk="1" hangingPunct="1">
              <a:lnSpc>
                <a:spcPct val="100000"/>
              </a:lnSpc>
              <a:buFontTx/>
              <a:buAutoNum type="arabicPeriod"/>
            </a:pPr>
            <a:r>
              <a:rPr lang="cs-CZ" altLang="cs-CZ" sz="2400" dirty="0"/>
              <a:t>Poněkud odlišné charakteristiky křivek přežití byly zjištěny u normálních lidských fibroblastů a buněk pocházejících </a:t>
            </a:r>
            <a:r>
              <a:rPr lang="cs-CZ" altLang="cs-CZ" sz="2400" i="1" dirty="0"/>
              <a:t>přímo ze zhoubných nádorů</a:t>
            </a:r>
            <a:r>
              <a:rPr lang="cs-CZ" altLang="cs-CZ" sz="2400" dirty="0"/>
              <a:t>. Fibroblasty jsou velmi citlivé a chovají se podle </a:t>
            </a:r>
            <a:r>
              <a:rPr lang="cs-CZ" altLang="cs-CZ" sz="2400" dirty="0" err="1"/>
              <a:t>jednozásahového</a:t>
            </a:r>
            <a:r>
              <a:rPr lang="cs-CZ" altLang="cs-CZ" sz="2400" dirty="0"/>
              <a:t> modelu (</a:t>
            </a:r>
            <a:r>
              <a:rPr lang="cs-CZ" altLang="cs-CZ" sz="2400" i="1" dirty="0"/>
              <a:t>single hit</a:t>
            </a:r>
            <a:r>
              <a:rPr lang="cs-CZ" altLang="cs-CZ" sz="2400" dirty="0"/>
              <a:t>, exponenciální křivky přežití). Podobně se chovají i nádory při aplikaci relativně menších dávek. Po opakované dávce 2 </a:t>
            </a:r>
            <a:r>
              <a:rPr lang="cs-CZ" altLang="cs-CZ" sz="2400" dirty="0" err="1"/>
              <a:t>Gy</a:t>
            </a:r>
            <a:r>
              <a:rPr lang="cs-CZ" altLang="cs-CZ" sz="2400" dirty="0"/>
              <a:t>, což odpovídá jednodenní dávce při frakcionaci, závisel log S na dávce lineárně.</a:t>
            </a:r>
          </a:p>
        </p:txBody>
      </p:sp>
    </p:spTree>
    <p:extLst>
      <p:ext uri="{BB962C8B-B14F-4D97-AF65-F5344CB8AC3E}">
        <p14:creationId xmlns:p14="http://schemas.microsoft.com/office/powerpoint/2010/main" val="2912132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5541C07-B1F1-40F2-BBBA-A86E6F69F19E}"/>
              </a:ext>
            </a:extLst>
          </p:cNvPr>
          <p:cNvSpPr>
            <a:spLocks noGrp="1" noChangeArrowheads="1"/>
          </p:cNvSpPr>
          <p:nvPr>
            <p:ph type="title"/>
          </p:nvPr>
        </p:nvSpPr>
        <p:spPr>
          <a:xfrm>
            <a:off x="698979" y="362647"/>
            <a:ext cx="10753200" cy="1014207"/>
          </a:xfrm>
        </p:spPr>
        <p:txBody>
          <a:bodyPr/>
          <a:lstStyle/>
          <a:p>
            <a:pPr eaLnBrk="1" hangingPunct="1"/>
            <a:r>
              <a:rPr lang="cs-CZ" altLang="cs-CZ" sz="4000" dirty="0"/>
              <a:t>Hypoxie a </a:t>
            </a:r>
            <a:r>
              <a:rPr lang="cs-CZ" altLang="cs-CZ" sz="4000" dirty="0" err="1"/>
              <a:t>radiosenzitivita</a:t>
            </a:r>
            <a:r>
              <a:rPr lang="cs-CZ" altLang="cs-CZ" sz="4000" dirty="0"/>
              <a:t> nádorových buněk.</a:t>
            </a:r>
          </a:p>
        </p:txBody>
      </p:sp>
      <p:sp>
        <p:nvSpPr>
          <p:cNvPr id="20483" name="Rectangle 3">
            <a:extLst>
              <a:ext uri="{FF2B5EF4-FFF2-40B4-BE49-F238E27FC236}">
                <a16:creationId xmlns:a16="http://schemas.microsoft.com/office/drawing/2014/main" id="{EDEBB068-976C-4B15-A848-3BE771DFD672}"/>
              </a:ext>
            </a:extLst>
          </p:cNvPr>
          <p:cNvSpPr>
            <a:spLocks noGrp="1" noChangeArrowheads="1"/>
          </p:cNvSpPr>
          <p:nvPr>
            <p:ph type="body" idx="1"/>
          </p:nvPr>
        </p:nvSpPr>
        <p:spPr>
          <a:xfrm>
            <a:off x="1313793" y="1600201"/>
            <a:ext cx="9501351" cy="4924425"/>
          </a:xfrm>
          <a:noFill/>
        </p:spPr>
        <p:txBody>
          <a:bodyPr/>
          <a:lstStyle/>
          <a:p>
            <a:pPr eaLnBrk="1" hangingPunct="1">
              <a:lnSpc>
                <a:spcPct val="100000"/>
              </a:lnSpc>
              <a:buFontTx/>
              <a:buNone/>
            </a:pPr>
            <a:r>
              <a:rPr lang="cs-CZ" altLang="cs-CZ" sz="2800" dirty="0"/>
              <a:t>V rostoucích nádorech lze očekávat různě silné </a:t>
            </a:r>
            <a:r>
              <a:rPr lang="cs-CZ" altLang="cs-CZ" sz="2800" b="1" dirty="0"/>
              <a:t>hypoxické podmínky</a:t>
            </a:r>
            <a:r>
              <a:rPr lang="cs-CZ" altLang="cs-CZ" sz="2800" dirty="0"/>
              <a:t>. Pomocí testů </a:t>
            </a:r>
            <a:r>
              <a:rPr lang="cs-CZ" altLang="cs-CZ" sz="2800" dirty="0" err="1"/>
              <a:t>klonogenity</a:t>
            </a:r>
            <a:r>
              <a:rPr lang="cs-CZ" altLang="cs-CZ" sz="2800" dirty="0"/>
              <a:t> lze dokonce vyjádřit podíl anoxických buněk (dle umístění křivky přežití mezi křivkami dvou extrémů – plně </a:t>
            </a:r>
            <a:r>
              <a:rPr lang="cs-CZ" altLang="cs-CZ" sz="2800" dirty="0" err="1"/>
              <a:t>oxických</a:t>
            </a:r>
            <a:r>
              <a:rPr lang="cs-CZ" altLang="cs-CZ" sz="2800" dirty="0"/>
              <a:t> a anoxických buněk. (viz obr.)</a:t>
            </a:r>
          </a:p>
          <a:p>
            <a:pPr eaLnBrk="1" hangingPunct="1">
              <a:lnSpc>
                <a:spcPct val="100000"/>
              </a:lnSpc>
              <a:buFontTx/>
              <a:buNone/>
            </a:pPr>
            <a:r>
              <a:rPr lang="cs-CZ" altLang="cs-CZ" sz="2800" dirty="0"/>
              <a:t>Situace se mění během „životních cyklů“ ozařovaného nádoru – vliv velikosti, vaskularizace a selektivního ničení buněk dobře zásobených kyslíkem. (viz obr.)</a:t>
            </a:r>
          </a:p>
          <a:p>
            <a:pPr eaLnBrk="1" hangingPunct="1">
              <a:lnSpc>
                <a:spcPct val="100000"/>
              </a:lnSpc>
              <a:buFontTx/>
              <a:buNone/>
            </a:pPr>
            <a:r>
              <a:rPr lang="cs-CZ" altLang="cs-CZ" sz="2800" dirty="0" err="1"/>
              <a:t>Reoxygenace</a:t>
            </a:r>
            <a:r>
              <a:rPr lang="cs-CZ" altLang="cs-CZ" sz="2800" dirty="0"/>
              <a:t> anoxických buněk nádoru je tak rychlá, že se může projevit ještě před skončením ozařování.</a:t>
            </a:r>
          </a:p>
        </p:txBody>
      </p:sp>
    </p:spTree>
    <p:extLst>
      <p:ext uri="{BB962C8B-B14F-4D97-AF65-F5344CB8AC3E}">
        <p14:creationId xmlns:p14="http://schemas.microsoft.com/office/powerpoint/2010/main" val="228146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81D0B6C-20CD-454B-A1AC-8B51B7986E6D}"/>
              </a:ext>
            </a:extLst>
          </p:cNvPr>
          <p:cNvSpPr>
            <a:spLocks noGrp="1" noChangeArrowheads="1"/>
          </p:cNvSpPr>
          <p:nvPr>
            <p:ph type="title"/>
          </p:nvPr>
        </p:nvSpPr>
        <p:spPr>
          <a:xfrm>
            <a:off x="708992" y="382293"/>
            <a:ext cx="2288650" cy="587766"/>
          </a:xfrm>
        </p:spPr>
        <p:txBody>
          <a:bodyPr/>
          <a:lstStyle/>
          <a:p>
            <a:pPr eaLnBrk="1" hangingPunct="1"/>
            <a:r>
              <a:rPr lang="cs-CZ" altLang="cs-CZ" dirty="0"/>
              <a:t>Úvodem</a:t>
            </a:r>
          </a:p>
        </p:txBody>
      </p:sp>
      <p:sp>
        <p:nvSpPr>
          <p:cNvPr id="3075" name="Rectangle 3">
            <a:extLst>
              <a:ext uri="{FF2B5EF4-FFF2-40B4-BE49-F238E27FC236}">
                <a16:creationId xmlns:a16="http://schemas.microsoft.com/office/drawing/2014/main" id="{03FD1C30-BBA0-46B2-81A1-A8D2B435FB67}"/>
              </a:ext>
            </a:extLst>
          </p:cNvPr>
          <p:cNvSpPr>
            <a:spLocks noGrp="1" noChangeArrowheads="1"/>
          </p:cNvSpPr>
          <p:nvPr>
            <p:ph type="body" idx="1"/>
          </p:nvPr>
        </p:nvSpPr>
        <p:spPr>
          <a:noFill/>
        </p:spPr>
        <p:txBody>
          <a:bodyPr/>
          <a:lstStyle/>
          <a:p>
            <a:pPr eaLnBrk="1" hangingPunct="1">
              <a:lnSpc>
                <a:spcPct val="100000"/>
              </a:lnSpc>
              <a:buFontTx/>
              <a:buNone/>
            </a:pPr>
            <a:r>
              <a:rPr lang="cs-CZ" altLang="cs-CZ" sz="2800" dirty="0"/>
              <a:t>V této přednášce jde o aplikaci radiochemických poznatků a poznatků o růstových modelech a </a:t>
            </a:r>
            <a:r>
              <a:rPr lang="cs-CZ" altLang="cs-CZ" sz="2800" dirty="0" err="1"/>
              <a:t>sensitizaci</a:t>
            </a:r>
            <a:r>
              <a:rPr lang="cs-CZ" altLang="cs-CZ" sz="2800" dirty="0"/>
              <a:t> buněk na tkáně a orgány (systémy tkání). </a:t>
            </a:r>
          </a:p>
          <a:p>
            <a:pPr eaLnBrk="1" hangingPunct="1">
              <a:lnSpc>
                <a:spcPct val="100000"/>
              </a:lnSpc>
              <a:buFontTx/>
              <a:buNone/>
            </a:pPr>
            <a:r>
              <a:rPr lang="cs-CZ" altLang="cs-CZ" sz="2800" dirty="0"/>
              <a:t>Vedle dosud zmiňovaných faktorů se však nyní do „hry“ zapojí i další faktory, například hormony.</a:t>
            </a:r>
          </a:p>
          <a:p>
            <a:pPr eaLnBrk="1" hangingPunct="1">
              <a:lnSpc>
                <a:spcPct val="100000"/>
              </a:lnSpc>
              <a:buFontTx/>
              <a:buNone/>
            </a:pPr>
            <a:r>
              <a:rPr lang="cs-CZ" altLang="cs-CZ" sz="2800" dirty="0"/>
              <a:t>Z hlediska </a:t>
            </a:r>
            <a:r>
              <a:rPr lang="cs-CZ" altLang="cs-CZ" sz="2800" b="1" dirty="0"/>
              <a:t>odpovědi na ozáření </a:t>
            </a:r>
            <a:r>
              <a:rPr lang="cs-CZ" altLang="cs-CZ" sz="2800" dirty="0"/>
              <a:t>je u tkání rozhodující jejich reproduktivní - </a:t>
            </a:r>
            <a:r>
              <a:rPr lang="cs-CZ" altLang="cs-CZ" sz="2800" dirty="0" err="1"/>
              <a:t>klonogenní</a:t>
            </a:r>
            <a:r>
              <a:rPr lang="cs-CZ" altLang="cs-CZ" sz="2800" dirty="0"/>
              <a:t> aktivita. </a:t>
            </a:r>
          </a:p>
          <a:p>
            <a:pPr eaLnBrk="1" hangingPunct="1">
              <a:lnSpc>
                <a:spcPct val="100000"/>
              </a:lnSpc>
              <a:buFontTx/>
              <a:buNone/>
            </a:pPr>
            <a:r>
              <a:rPr lang="cs-CZ" altLang="cs-CZ" sz="2800" dirty="0"/>
              <a:t>Extrémy: mozková tkáň a krvetvorná tkáň.</a:t>
            </a:r>
          </a:p>
        </p:txBody>
      </p:sp>
    </p:spTree>
    <p:extLst>
      <p:ext uri="{BB962C8B-B14F-4D97-AF65-F5344CB8AC3E}">
        <p14:creationId xmlns:p14="http://schemas.microsoft.com/office/powerpoint/2010/main" val="2732382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Alpen-10-5-zjištění frakce anoxických">
            <a:extLst>
              <a:ext uri="{FF2B5EF4-FFF2-40B4-BE49-F238E27FC236}">
                <a16:creationId xmlns:a16="http://schemas.microsoft.com/office/drawing/2014/main" id="{9286673F-C348-4FC1-9FE9-7EF9EA61F5D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462339" y="0"/>
            <a:ext cx="5449887" cy="6858000"/>
          </a:xfrm>
          <a:noFill/>
        </p:spPr>
      </p:pic>
    </p:spTree>
    <p:extLst>
      <p:ext uri="{BB962C8B-B14F-4D97-AF65-F5344CB8AC3E}">
        <p14:creationId xmlns:p14="http://schemas.microsoft.com/office/powerpoint/2010/main" val="986885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Alpen-10-6-život nádoru">
            <a:extLst>
              <a:ext uri="{FF2B5EF4-FFF2-40B4-BE49-F238E27FC236}">
                <a16:creationId xmlns:a16="http://schemas.microsoft.com/office/drawing/2014/main" id="{292909AF-46D6-44BD-A273-9A680517AB8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24126" y="188914"/>
            <a:ext cx="6481763" cy="6669087"/>
          </a:xfrm>
          <a:noFill/>
        </p:spPr>
      </p:pic>
      <p:sp>
        <p:nvSpPr>
          <p:cNvPr id="3" name="Elipsa 2">
            <a:extLst>
              <a:ext uri="{FF2B5EF4-FFF2-40B4-BE49-F238E27FC236}">
                <a16:creationId xmlns:a16="http://schemas.microsoft.com/office/drawing/2014/main" id="{C331AC35-BD29-42B6-8F2C-E1E4B0F87541}"/>
              </a:ext>
            </a:extLst>
          </p:cNvPr>
          <p:cNvSpPr/>
          <p:nvPr/>
        </p:nvSpPr>
        <p:spPr>
          <a:xfrm>
            <a:off x="2495551" y="4221164"/>
            <a:ext cx="504825" cy="503237"/>
          </a:xfrm>
          <a:prstGeom prst="ellipse">
            <a:avLst/>
          </a:prstGeom>
          <a:solidFill>
            <a:srgbClr val="FF0000">
              <a:alpha val="2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extLst>
      <p:ext uri="{BB962C8B-B14F-4D97-AF65-F5344CB8AC3E}">
        <p14:creationId xmlns:p14="http://schemas.microsoft.com/office/powerpoint/2010/main" val="35400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802BB76-BA40-4F11-99B9-D95D9E4F3B07}"/>
              </a:ext>
            </a:extLst>
          </p:cNvPr>
          <p:cNvSpPr>
            <a:spLocks noGrp="1" noChangeArrowheads="1"/>
          </p:cNvSpPr>
          <p:nvPr>
            <p:ph type="title"/>
          </p:nvPr>
        </p:nvSpPr>
        <p:spPr>
          <a:xfrm>
            <a:off x="478262" y="352138"/>
            <a:ext cx="9338400" cy="1098290"/>
          </a:xfrm>
        </p:spPr>
        <p:txBody>
          <a:bodyPr/>
          <a:lstStyle/>
          <a:p>
            <a:pPr eaLnBrk="1" hangingPunct="1"/>
            <a:r>
              <a:rPr lang="cs-CZ" altLang="cs-CZ" sz="4000" dirty="0"/>
              <a:t>Testování </a:t>
            </a:r>
            <a:r>
              <a:rPr lang="cs-CZ" altLang="cs-CZ" sz="4000" dirty="0" err="1"/>
              <a:t>radiosenzitivity</a:t>
            </a:r>
            <a:r>
              <a:rPr lang="cs-CZ" altLang="cs-CZ" sz="4000" dirty="0"/>
              <a:t> normálních tkání </a:t>
            </a:r>
            <a:r>
              <a:rPr lang="cs-CZ" altLang="cs-CZ" sz="4000" i="1" dirty="0"/>
              <a:t>in </a:t>
            </a:r>
            <a:r>
              <a:rPr lang="cs-CZ" altLang="cs-CZ" sz="4000" i="1" dirty="0" err="1"/>
              <a:t>vivo</a:t>
            </a:r>
            <a:endParaRPr lang="cs-CZ" altLang="cs-CZ" sz="4000" i="1" dirty="0"/>
          </a:p>
        </p:txBody>
      </p:sp>
      <p:sp>
        <p:nvSpPr>
          <p:cNvPr id="23555" name="Rectangle 3">
            <a:extLst>
              <a:ext uri="{FF2B5EF4-FFF2-40B4-BE49-F238E27FC236}">
                <a16:creationId xmlns:a16="http://schemas.microsoft.com/office/drawing/2014/main" id="{DFE17F6F-A107-4FF6-BC59-6783ECCF557E}"/>
              </a:ext>
            </a:extLst>
          </p:cNvPr>
          <p:cNvSpPr>
            <a:spLocks noGrp="1" noChangeArrowheads="1"/>
          </p:cNvSpPr>
          <p:nvPr>
            <p:ph type="body" idx="1"/>
          </p:nvPr>
        </p:nvSpPr>
        <p:spPr>
          <a:noFill/>
        </p:spPr>
        <p:txBody>
          <a:bodyPr/>
          <a:lstStyle/>
          <a:p>
            <a:pPr marL="609600" indent="-609600" eaLnBrk="1" hangingPunct="1">
              <a:lnSpc>
                <a:spcPct val="100000"/>
              </a:lnSpc>
              <a:buFontTx/>
              <a:buNone/>
            </a:pPr>
            <a:r>
              <a:rPr lang="cs-CZ" altLang="cs-CZ" sz="2800" dirty="0"/>
              <a:t>Hlavní tkáně s obnovou buněk savčího organismu:</a:t>
            </a:r>
          </a:p>
          <a:p>
            <a:pPr marL="609600" indent="-609600" eaLnBrk="1" hangingPunct="1">
              <a:lnSpc>
                <a:spcPct val="100000"/>
              </a:lnSpc>
              <a:buFontTx/>
              <a:buAutoNum type="arabicPeriod"/>
            </a:pPr>
            <a:r>
              <a:rPr lang="cs-CZ" altLang="cs-CZ" sz="2800" dirty="0"/>
              <a:t>Krvetvorná (kostní dřeň)</a:t>
            </a:r>
          </a:p>
          <a:p>
            <a:pPr marL="609600" indent="-609600" eaLnBrk="1" hangingPunct="1">
              <a:lnSpc>
                <a:spcPct val="100000"/>
              </a:lnSpc>
              <a:buFontTx/>
              <a:buAutoNum type="arabicPeriod"/>
            </a:pPr>
            <a:r>
              <a:rPr lang="cs-CZ" altLang="cs-CZ" sz="2800" dirty="0"/>
              <a:t>Kůže</a:t>
            </a:r>
          </a:p>
          <a:p>
            <a:pPr marL="609600" indent="-609600" eaLnBrk="1" hangingPunct="1">
              <a:lnSpc>
                <a:spcPct val="100000"/>
              </a:lnSpc>
              <a:buFontTx/>
              <a:buAutoNum type="arabicPeriod"/>
            </a:pPr>
            <a:r>
              <a:rPr lang="cs-CZ" altLang="cs-CZ" sz="2800" dirty="0"/>
              <a:t>Gastrointestinální trakt</a:t>
            </a:r>
          </a:p>
          <a:p>
            <a:pPr marL="609600" indent="-609600" eaLnBrk="1" hangingPunct="1">
              <a:lnSpc>
                <a:spcPct val="100000"/>
              </a:lnSpc>
              <a:buFontTx/>
              <a:buAutoNum type="arabicPeriod"/>
            </a:pPr>
            <a:r>
              <a:rPr lang="cs-CZ" altLang="cs-CZ" sz="2800" dirty="0"/>
              <a:t>Varlata (regenerace tvorby spermií)</a:t>
            </a:r>
          </a:p>
          <a:p>
            <a:pPr marL="609600" indent="-609600" eaLnBrk="1" hangingPunct="1">
              <a:lnSpc>
                <a:spcPct val="100000"/>
              </a:lnSpc>
              <a:buFontTx/>
              <a:buAutoNum type="arabicPeriod"/>
            </a:pPr>
            <a:r>
              <a:rPr lang="cs-CZ" altLang="cs-CZ" sz="2800" dirty="0"/>
              <a:t>Čočka v oku</a:t>
            </a:r>
          </a:p>
          <a:p>
            <a:pPr marL="609600" indent="-609600" eaLnBrk="1" hangingPunct="1">
              <a:lnSpc>
                <a:spcPct val="100000"/>
              </a:lnSpc>
              <a:buFontTx/>
              <a:buNone/>
            </a:pPr>
            <a:r>
              <a:rPr lang="cs-CZ" altLang="cs-CZ" sz="2800" dirty="0"/>
              <a:t>Existuje i několik dalších podobných systémů, ale ty nemají pro život organismu natolik zásadní význam. Pro každou z uvedených tkání byly vyvinuty </a:t>
            </a:r>
            <a:r>
              <a:rPr lang="cs-CZ" altLang="cs-CZ" sz="2800" b="1" dirty="0"/>
              <a:t>testy </a:t>
            </a:r>
            <a:r>
              <a:rPr lang="cs-CZ" altLang="cs-CZ" sz="2800" b="1" dirty="0" err="1"/>
              <a:t>radiosenzitivity</a:t>
            </a:r>
            <a:r>
              <a:rPr lang="cs-CZ" altLang="cs-CZ" sz="2800" dirty="0"/>
              <a:t>.</a:t>
            </a:r>
          </a:p>
        </p:txBody>
      </p:sp>
    </p:spTree>
    <p:extLst>
      <p:ext uri="{BB962C8B-B14F-4D97-AF65-F5344CB8AC3E}">
        <p14:creationId xmlns:p14="http://schemas.microsoft.com/office/powerpoint/2010/main" val="1502813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22197C0-94E5-42B4-B33E-5B29D9459CB6}"/>
              </a:ext>
            </a:extLst>
          </p:cNvPr>
          <p:cNvSpPr>
            <a:spLocks noGrp="1" noChangeArrowheads="1"/>
          </p:cNvSpPr>
          <p:nvPr>
            <p:ph type="title"/>
          </p:nvPr>
        </p:nvSpPr>
        <p:spPr>
          <a:xfrm>
            <a:off x="698979" y="226014"/>
            <a:ext cx="7719807" cy="451576"/>
          </a:xfrm>
        </p:spPr>
        <p:txBody>
          <a:bodyPr/>
          <a:lstStyle/>
          <a:p>
            <a:pPr eaLnBrk="1" hangingPunct="1"/>
            <a:r>
              <a:rPr lang="cs-CZ" altLang="cs-CZ" sz="3600" dirty="0"/>
              <a:t>Krvetvorný systém – metoda CFU</a:t>
            </a:r>
          </a:p>
        </p:txBody>
      </p:sp>
      <p:sp>
        <p:nvSpPr>
          <p:cNvPr id="24579" name="Rectangle 3">
            <a:extLst>
              <a:ext uri="{FF2B5EF4-FFF2-40B4-BE49-F238E27FC236}">
                <a16:creationId xmlns:a16="http://schemas.microsoft.com/office/drawing/2014/main" id="{18E916EA-CE5E-4B16-AF81-675AD7119DD9}"/>
              </a:ext>
            </a:extLst>
          </p:cNvPr>
          <p:cNvSpPr>
            <a:spLocks noGrp="1" noChangeArrowheads="1"/>
          </p:cNvSpPr>
          <p:nvPr>
            <p:ph type="body" idx="1"/>
          </p:nvPr>
        </p:nvSpPr>
        <p:spPr>
          <a:xfrm>
            <a:off x="798786" y="1341438"/>
            <a:ext cx="10773104" cy="5256212"/>
          </a:xfrm>
          <a:noFill/>
        </p:spPr>
        <p:txBody>
          <a:bodyPr/>
          <a:lstStyle/>
          <a:p>
            <a:pPr eaLnBrk="1" hangingPunct="1">
              <a:lnSpc>
                <a:spcPct val="100000"/>
              </a:lnSpc>
              <a:buFontTx/>
              <a:buNone/>
            </a:pPr>
            <a:r>
              <a:rPr lang="cs-CZ" altLang="cs-CZ" sz="2400" dirty="0"/>
              <a:t>CFU – </a:t>
            </a:r>
            <a:r>
              <a:rPr lang="cs-CZ" altLang="cs-CZ" sz="2400" i="1" dirty="0" err="1"/>
              <a:t>colony</a:t>
            </a:r>
            <a:r>
              <a:rPr lang="cs-CZ" altLang="cs-CZ" sz="2400" i="1" dirty="0"/>
              <a:t> </a:t>
            </a:r>
            <a:r>
              <a:rPr lang="cs-CZ" altLang="cs-CZ" sz="2400" i="1" dirty="0" err="1"/>
              <a:t>forming</a:t>
            </a:r>
            <a:r>
              <a:rPr lang="cs-CZ" altLang="cs-CZ" sz="2400" i="1" dirty="0"/>
              <a:t> unit </a:t>
            </a:r>
            <a:r>
              <a:rPr lang="cs-CZ" altLang="cs-CZ" sz="2400" dirty="0"/>
              <a:t>– jednotka vytvářející kolonii, např. ve slezině příjemce ozářených buněk.</a:t>
            </a:r>
          </a:p>
          <a:p>
            <a:pPr eaLnBrk="1" hangingPunct="1">
              <a:lnSpc>
                <a:spcPct val="100000"/>
              </a:lnSpc>
              <a:buFontTx/>
              <a:buNone/>
            </a:pPr>
            <a:r>
              <a:rPr lang="cs-CZ" altLang="cs-CZ" sz="2400" dirty="0"/>
              <a:t>Buňky </a:t>
            </a:r>
            <a:r>
              <a:rPr lang="cs-CZ" altLang="cs-CZ" sz="2400" b="1" dirty="0"/>
              <a:t>krvetvorné tkáně </a:t>
            </a:r>
            <a:r>
              <a:rPr lang="cs-CZ" altLang="cs-CZ" sz="2400" dirty="0"/>
              <a:t>mají schopnost vytvářet ve slezině příjemce (jehož kostní dřeň byla inaktivována ozářením) počitatelné (max. kolem 20) uzlíky – kolonie buněk. </a:t>
            </a:r>
          </a:p>
          <a:p>
            <a:pPr eaLnBrk="1" hangingPunct="1">
              <a:lnSpc>
                <a:spcPct val="100000"/>
              </a:lnSpc>
              <a:buFontTx/>
              <a:buNone/>
            </a:pPr>
            <a:r>
              <a:rPr lang="cs-CZ" altLang="cs-CZ" sz="2400" dirty="0"/>
              <a:t>Tyto kolonie jsou monoklonální, tj. pocházejí z jediného předka, tj. více či méně „diferencované“ kmenové buňky – podle toho jsou kolonie monofunkční nebo smíšené, též v závislosti na době „sklizně“ slezin.</a:t>
            </a:r>
          </a:p>
          <a:p>
            <a:pPr eaLnBrk="1" hangingPunct="1">
              <a:lnSpc>
                <a:spcPct val="100000"/>
              </a:lnSpc>
              <a:buFontTx/>
              <a:buNone/>
            </a:pPr>
            <a:r>
              <a:rPr lang="cs-CZ" altLang="cs-CZ" sz="2400" dirty="0"/>
              <a:t>Ozářené CFU mohou pocházet z femuru ozářené myši nebo je jejich suspenze ozařována </a:t>
            </a:r>
            <a:r>
              <a:rPr lang="cs-CZ" altLang="cs-CZ" sz="2400" i="1" dirty="0"/>
              <a:t>in vitro,</a:t>
            </a:r>
            <a:r>
              <a:rPr lang="cs-CZ" altLang="cs-CZ" sz="2400" dirty="0"/>
              <a:t> což nemá zásadní vliv na jejich </a:t>
            </a:r>
            <a:r>
              <a:rPr lang="cs-CZ" altLang="cs-CZ" sz="2400" dirty="0" err="1"/>
              <a:t>radiosenzitivitu</a:t>
            </a:r>
            <a:r>
              <a:rPr lang="cs-CZ" altLang="cs-CZ" sz="2400" dirty="0"/>
              <a:t>. </a:t>
            </a:r>
          </a:p>
          <a:p>
            <a:pPr eaLnBrk="1" hangingPunct="1">
              <a:lnSpc>
                <a:spcPct val="100000"/>
              </a:lnSpc>
              <a:buFontTx/>
              <a:buNone/>
            </a:pPr>
            <a:r>
              <a:rPr lang="cs-CZ" altLang="cs-CZ" sz="2400" dirty="0"/>
              <a:t>Pro buňky krvetvorné tkáně je charakteristické, že jejich křivky přežití jsou téměř bez raménka a D</a:t>
            </a:r>
            <a:r>
              <a:rPr lang="cs-CZ" altLang="cs-CZ" sz="2400" baseline="-25000" dirty="0"/>
              <a:t>0</a:t>
            </a:r>
            <a:r>
              <a:rPr lang="cs-CZ" altLang="cs-CZ" sz="2400" dirty="0"/>
              <a:t> je přibližně 1 </a:t>
            </a:r>
            <a:r>
              <a:rPr lang="cs-CZ" altLang="cs-CZ" sz="2400" dirty="0" err="1"/>
              <a:t>Gy</a:t>
            </a:r>
            <a:r>
              <a:rPr lang="cs-CZ" altLang="cs-CZ" sz="2400" dirty="0"/>
              <a:t>. Tyto buňky jsou vedle </a:t>
            </a:r>
            <a:r>
              <a:rPr lang="cs-CZ" altLang="cs-CZ" sz="2400" i="1" dirty="0"/>
              <a:t>spermatogonií </a:t>
            </a:r>
            <a:r>
              <a:rPr lang="cs-CZ" altLang="cs-CZ" sz="2400" dirty="0"/>
              <a:t>nejcitlivějšími množícími se buňkami v savčím těle a do značné míry určují přežití organismu.  </a:t>
            </a:r>
          </a:p>
        </p:txBody>
      </p:sp>
    </p:spTree>
    <p:extLst>
      <p:ext uri="{BB962C8B-B14F-4D97-AF65-F5344CB8AC3E}">
        <p14:creationId xmlns:p14="http://schemas.microsoft.com/office/powerpoint/2010/main" val="104611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CC6FD44-29FA-498B-B9D6-1A875E70F0EF}"/>
              </a:ext>
            </a:extLst>
          </p:cNvPr>
          <p:cNvSpPr>
            <a:spLocks noGrp="1" noChangeArrowheads="1"/>
          </p:cNvSpPr>
          <p:nvPr>
            <p:ph type="title"/>
          </p:nvPr>
        </p:nvSpPr>
        <p:spPr/>
        <p:txBody>
          <a:bodyPr/>
          <a:lstStyle/>
          <a:p>
            <a:pPr eaLnBrk="1" hangingPunct="1"/>
            <a:r>
              <a:rPr lang="cs-CZ" altLang="cs-CZ"/>
              <a:t>Buňky gastrointestinální sliznice</a:t>
            </a:r>
          </a:p>
        </p:txBody>
      </p:sp>
      <p:sp>
        <p:nvSpPr>
          <p:cNvPr id="25603" name="Rectangle 3">
            <a:extLst>
              <a:ext uri="{FF2B5EF4-FFF2-40B4-BE49-F238E27FC236}">
                <a16:creationId xmlns:a16="http://schemas.microsoft.com/office/drawing/2014/main" id="{0A36A322-42AF-4417-96BC-B5A2C13BF85A}"/>
              </a:ext>
            </a:extLst>
          </p:cNvPr>
          <p:cNvSpPr>
            <a:spLocks noGrp="1" noChangeArrowheads="1"/>
          </p:cNvSpPr>
          <p:nvPr>
            <p:ph type="body" idx="1"/>
          </p:nvPr>
        </p:nvSpPr>
        <p:spPr>
          <a:noFill/>
        </p:spPr>
        <p:txBody>
          <a:bodyPr/>
          <a:lstStyle/>
          <a:p>
            <a:pPr eaLnBrk="1" hangingPunct="1">
              <a:lnSpc>
                <a:spcPct val="100000"/>
              </a:lnSpc>
              <a:buFontTx/>
              <a:buNone/>
            </a:pPr>
            <a:r>
              <a:rPr lang="cs-CZ" altLang="cs-CZ" sz="2400" dirty="0"/>
              <a:t>Kmenové buňky </a:t>
            </a:r>
            <a:r>
              <a:rPr lang="cs-CZ" altLang="cs-CZ" sz="2400" b="1" dirty="0"/>
              <a:t>střevní sliznice </a:t>
            </a:r>
            <a:r>
              <a:rPr lang="cs-CZ" altLang="cs-CZ" sz="2400" dirty="0"/>
              <a:t>se nacházejí v Lieberkühnových kryptách mezi střevními klky. U báze klků dochází k nejčastějšímu dělení buněk. Plně vyzrálé buňky se nacházejí až v distální třetině klku. Proces maturace buněk trvá asi 4 dny.</a:t>
            </a:r>
          </a:p>
          <a:p>
            <a:pPr eaLnBrk="1" hangingPunct="1">
              <a:lnSpc>
                <a:spcPct val="100000"/>
              </a:lnSpc>
              <a:buFontTx/>
              <a:buNone/>
            </a:pPr>
            <a:r>
              <a:rPr lang="cs-CZ" altLang="cs-CZ" sz="2400" dirty="0"/>
              <a:t>Poškození střevní sliznice zářením se systémově jeví jako velká ztráta tekutin a elektrolytů. Z histologického hlediska dochází až k úplné likvidaci klků.</a:t>
            </a:r>
          </a:p>
          <a:p>
            <a:pPr eaLnBrk="1" hangingPunct="1">
              <a:lnSpc>
                <a:spcPct val="100000"/>
              </a:lnSpc>
              <a:buFontTx/>
              <a:buNone/>
            </a:pPr>
            <a:r>
              <a:rPr lang="cs-CZ" altLang="cs-CZ" sz="2400" dirty="0"/>
              <a:t>Dávka záření může být nastavena tak, aby v jedné kryptě zůstávala v průměru jediná </a:t>
            </a:r>
            <a:r>
              <a:rPr lang="cs-CZ" altLang="cs-CZ" sz="2400" dirty="0" err="1"/>
              <a:t>klonogenní</a:t>
            </a:r>
            <a:r>
              <a:rPr lang="cs-CZ" altLang="cs-CZ" sz="2400" dirty="0"/>
              <a:t> kmenová buňka.</a:t>
            </a:r>
          </a:p>
          <a:p>
            <a:pPr eaLnBrk="1" hangingPunct="1">
              <a:lnSpc>
                <a:spcPct val="100000"/>
              </a:lnSpc>
              <a:buFontTx/>
              <a:buNone/>
            </a:pPr>
            <a:r>
              <a:rPr lang="cs-CZ" altLang="cs-CZ" sz="2400" dirty="0"/>
              <a:t>Na základě </a:t>
            </a:r>
            <a:r>
              <a:rPr lang="cs-CZ" altLang="cs-CZ" sz="2400" dirty="0" err="1"/>
              <a:t>repopulace</a:t>
            </a:r>
            <a:r>
              <a:rPr lang="cs-CZ" altLang="cs-CZ" sz="2400" dirty="0"/>
              <a:t> krypt kmenovými buňkami lze získat křivky přežití. </a:t>
            </a:r>
          </a:p>
        </p:txBody>
      </p:sp>
    </p:spTree>
    <p:extLst>
      <p:ext uri="{BB962C8B-B14F-4D97-AF65-F5344CB8AC3E}">
        <p14:creationId xmlns:p14="http://schemas.microsoft.com/office/powerpoint/2010/main" val="235782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DA6DE6E-5BCD-46D1-96F9-0BE3B7660B18}"/>
              </a:ext>
            </a:extLst>
          </p:cNvPr>
          <p:cNvSpPr>
            <a:spLocks noGrp="1" noChangeArrowheads="1"/>
          </p:cNvSpPr>
          <p:nvPr>
            <p:ph type="title"/>
          </p:nvPr>
        </p:nvSpPr>
        <p:spPr/>
        <p:txBody>
          <a:bodyPr/>
          <a:lstStyle/>
          <a:p>
            <a:pPr eaLnBrk="1" hangingPunct="1"/>
            <a:r>
              <a:rPr lang="cs-CZ" altLang="cs-CZ" sz="4000" b="1"/>
              <a:t>Radiosenzitivita buněk sliznice GIT</a:t>
            </a:r>
          </a:p>
        </p:txBody>
      </p:sp>
      <p:sp>
        <p:nvSpPr>
          <p:cNvPr id="26627" name="Rectangle 3">
            <a:extLst>
              <a:ext uri="{FF2B5EF4-FFF2-40B4-BE49-F238E27FC236}">
                <a16:creationId xmlns:a16="http://schemas.microsoft.com/office/drawing/2014/main" id="{FBD30C7F-907D-41DA-B455-1DF8565803E2}"/>
              </a:ext>
            </a:extLst>
          </p:cNvPr>
          <p:cNvSpPr>
            <a:spLocks noGrp="1" noChangeArrowheads="1"/>
          </p:cNvSpPr>
          <p:nvPr>
            <p:ph type="body" idx="1"/>
          </p:nvPr>
        </p:nvSpPr>
        <p:spPr>
          <a:noFill/>
        </p:spPr>
        <p:txBody>
          <a:bodyPr/>
          <a:lstStyle/>
          <a:p>
            <a:pPr eaLnBrk="1" hangingPunct="1">
              <a:lnSpc>
                <a:spcPct val="100000"/>
              </a:lnSpc>
              <a:buFontTx/>
              <a:buNone/>
            </a:pPr>
            <a:r>
              <a:rPr lang="cs-CZ" altLang="cs-CZ" dirty="0"/>
              <a:t>Pro kmenové buňky Lieberkühnových krypt je charakteristické velké raménko na křivce přežití, což je důkazem jejich velké schopnosti rychle reparovat subletální poškození. Proto je poškození těchto buněk silně závislé na dávkové rychlosti. Nicméně lze odhadnout, že letální poškození GIT nastává po překročení dávky kolem 9 </a:t>
            </a:r>
            <a:r>
              <a:rPr lang="cs-CZ" altLang="cs-CZ" dirty="0" err="1"/>
              <a:t>Gy</a:t>
            </a:r>
            <a:r>
              <a:rPr lang="cs-CZ" altLang="cs-CZ" dirty="0"/>
              <a:t> (u myší).</a:t>
            </a:r>
          </a:p>
        </p:txBody>
      </p:sp>
    </p:spTree>
    <p:extLst>
      <p:ext uri="{BB962C8B-B14F-4D97-AF65-F5344CB8AC3E}">
        <p14:creationId xmlns:p14="http://schemas.microsoft.com/office/powerpoint/2010/main" val="1198776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9D99FEC-AEF4-4277-81DF-7AA5E80B87BE}"/>
              </a:ext>
            </a:extLst>
          </p:cNvPr>
          <p:cNvSpPr>
            <a:spLocks noGrp="1" noChangeArrowheads="1"/>
          </p:cNvSpPr>
          <p:nvPr>
            <p:ph type="title"/>
          </p:nvPr>
        </p:nvSpPr>
        <p:spPr>
          <a:xfrm>
            <a:off x="859672" y="468751"/>
            <a:ext cx="4227335" cy="634835"/>
          </a:xfrm>
        </p:spPr>
        <p:txBody>
          <a:bodyPr/>
          <a:lstStyle/>
          <a:p>
            <a:pPr eaLnBrk="1" hangingPunct="1"/>
            <a:r>
              <a:rPr lang="cs-CZ" altLang="cs-CZ" dirty="0"/>
              <a:t>Spermatogeneze</a:t>
            </a:r>
          </a:p>
        </p:txBody>
      </p:sp>
      <p:sp>
        <p:nvSpPr>
          <p:cNvPr id="27651" name="Rectangle 3">
            <a:extLst>
              <a:ext uri="{FF2B5EF4-FFF2-40B4-BE49-F238E27FC236}">
                <a16:creationId xmlns:a16="http://schemas.microsoft.com/office/drawing/2014/main" id="{8F87CFE8-F79F-42B3-9979-AC54A0672391}"/>
              </a:ext>
            </a:extLst>
          </p:cNvPr>
          <p:cNvSpPr>
            <a:spLocks noGrp="1" noChangeArrowheads="1"/>
          </p:cNvSpPr>
          <p:nvPr>
            <p:ph type="body" idx="1"/>
          </p:nvPr>
        </p:nvSpPr>
        <p:spPr>
          <a:xfrm>
            <a:off x="515007" y="1496692"/>
            <a:ext cx="11161986" cy="5007618"/>
          </a:xfrm>
          <a:noFill/>
        </p:spPr>
        <p:txBody>
          <a:bodyPr/>
          <a:lstStyle/>
          <a:p>
            <a:pPr eaLnBrk="1" hangingPunct="1">
              <a:lnSpc>
                <a:spcPct val="100000"/>
              </a:lnSpc>
              <a:buFontTx/>
              <a:buNone/>
            </a:pPr>
            <a:r>
              <a:rPr lang="cs-CZ" altLang="cs-CZ" sz="2400" dirty="0"/>
              <a:t>Vývoj </a:t>
            </a:r>
            <a:r>
              <a:rPr lang="cs-CZ" altLang="cs-CZ" sz="2400" b="1" dirty="0"/>
              <a:t>spermie</a:t>
            </a:r>
            <a:r>
              <a:rPr lang="cs-CZ" altLang="cs-CZ" sz="2400" dirty="0"/>
              <a:t> z kmenové buňky trvá u člověka zhruba 60 dnů, u myši asi 40 dnů. Jednotlivá vývojová stadia se značně liší svou citlivostí, nejvyšší citlivost mají u myší intermediální spermatogonie (LD</a:t>
            </a:r>
            <a:r>
              <a:rPr lang="cs-CZ" altLang="cs-CZ" sz="2400" baseline="-25000" dirty="0"/>
              <a:t>50</a:t>
            </a:r>
            <a:r>
              <a:rPr lang="cs-CZ" altLang="cs-CZ" sz="2400" dirty="0"/>
              <a:t>=0,2 </a:t>
            </a:r>
            <a:r>
              <a:rPr lang="cs-CZ" altLang="cs-CZ" sz="2400" dirty="0" err="1"/>
              <a:t>Gy</a:t>
            </a:r>
            <a:r>
              <a:rPr lang="cs-CZ" altLang="cs-CZ" sz="2400" dirty="0"/>
              <a:t>), nejnižší již zralé spermie (LD</a:t>
            </a:r>
            <a:r>
              <a:rPr lang="cs-CZ" altLang="cs-CZ" sz="2400" baseline="-25000" dirty="0"/>
              <a:t>50</a:t>
            </a:r>
            <a:r>
              <a:rPr lang="cs-CZ" altLang="cs-CZ" sz="2400" dirty="0"/>
              <a:t>= 500 </a:t>
            </a:r>
            <a:r>
              <a:rPr lang="cs-CZ" altLang="cs-CZ" sz="2400" dirty="0" err="1"/>
              <a:t>Gy</a:t>
            </a:r>
            <a:r>
              <a:rPr lang="cs-CZ" altLang="cs-CZ" sz="2400" dirty="0"/>
              <a:t>).</a:t>
            </a:r>
          </a:p>
          <a:p>
            <a:pPr eaLnBrk="1" hangingPunct="1">
              <a:lnSpc>
                <a:spcPct val="100000"/>
              </a:lnSpc>
              <a:buFontTx/>
              <a:buNone/>
            </a:pPr>
            <a:r>
              <a:rPr lang="cs-CZ" altLang="cs-CZ" sz="2400" dirty="0"/>
              <a:t>Měřítkem účinku záření na spermatogenezi je úbytek hmotnosti varlete (existují samozřejmě i jiné metody). Metoda vychází z představy, že závislost úbytku hmotnosti na dávce je dvousložková:</a:t>
            </a:r>
          </a:p>
          <a:p>
            <a:pPr eaLnBrk="1" hangingPunct="1">
              <a:lnSpc>
                <a:spcPct val="100000"/>
              </a:lnSpc>
              <a:buFontTx/>
              <a:buNone/>
            </a:pPr>
            <a:endParaRPr lang="cs-CZ" altLang="cs-CZ" sz="2400" dirty="0"/>
          </a:p>
          <a:p>
            <a:pPr algn="ctr" eaLnBrk="1" hangingPunct="1">
              <a:lnSpc>
                <a:spcPct val="100000"/>
              </a:lnSpc>
              <a:buFontTx/>
              <a:buNone/>
            </a:pPr>
            <a:r>
              <a:rPr lang="cs-CZ" altLang="cs-CZ" sz="2400" dirty="0"/>
              <a:t>W</a:t>
            </a:r>
            <a:r>
              <a:rPr lang="cs-CZ" altLang="cs-CZ" sz="2400" baseline="-25000" dirty="0"/>
              <a:t>D </a:t>
            </a:r>
            <a:r>
              <a:rPr lang="cs-CZ" altLang="cs-CZ" sz="2400" dirty="0"/>
              <a:t>= </a:t>
            </a:r>
            <a:r>
              <a:rPr lang="cs-CZ" altLang="cs-CZ" sz="2400" dirty="0" err="1"/>
              <a:t>W</a:t>
            </a:r>
            <a:r>
              <a:rPr lang="cs-CZ" altLang="cs-CZ" sz="2400" baseline="-25000" dirty="0" err="1"/>
              <a:t>S</a:t>
            </a:r>
            <a:r>
              <a:rPr lang="cs-CZ" altLang="cs-CZ" sz="2400" dirty="0" err="1"/>
              <a:t>e</a:t>
            </a:r>
            <a:r>
              <a:rPr lang="cs-CZ" altLang="cs-CZ" sz="2400" baseline="30000" dirty="0" err="1"/>
              <a:t>-k</a:t>
            </a:r>
            <a:r>
              <a:rPr lang="cs-CZ" altLang="cs-CZ" sz="1800" baseline="30000" dirty="0" err="1"/>
              <a:t>S</a:t>
            </a:r>
            <a:r>
              <a:rPr lang="cs-CZ" altLang="cs-CZ" sz="2400" baseline="30000" dirty="0" err="1"/>
              <a:t>D</a:t>
            </a:r>
            <a:r>
              <a:rPr lang="cs-CZ" altLang="cs-CZ" sz="2400" dirty="0"/>
              <a:t> + </a:t>
            </a:r>
            <a:r>
              <a:rPr lang="cs-CZ" altLang="cs-CZ" sz="2400" dirty="0" err="1"/>
              <a:t>W</a:t>
            </a:r>
            <a:r>
              <a:rPr lang="cs-CZ" altLang="cs-CZ" sz="2400" baseline="-25000" dirty="0" err="1"/>
              <a:t>I</a:t>
            </a:r>
            <a:r>
              <a:rPr lang="cs-CZ" altLang="cs-CZ" sz="2400" dirty="0" err="1"/>
              <a:t>e</a:t>
            </a:r>
            <a:r>
              <a:rPr lang="cs-CZ" altLang="cs-CZ" sz="2400" baseline="30000" dirty="0" err="1"/>
              <a:t>-k</a:t>
            </a:r>
            <a:r>
              <a:rPr lang="cs-CZ" altLang="cs-CZ" sz="1800" baseline="30000" dirty="0" err="1"/>
              <a:t>I</a:t>
            </a:r>
            <a:r>
              <a:rPr lang="cs-CZ" altLang="cs-CZ" sz="2400" baseline="30000" dirty="0" err="1"/>
              <a:t>D</a:t>
            </a:r>
            <a:endParaRPr lang="cs-CZ" altLang="cs-CZ" sz="2400" baseline="30000" dirty="0"/>
          </a:p>
          <a:p>
            <a:pPr algn="ctr" eaLnBrk="1" hangingPunct="1">
              <a:lnSpc>
                <a:spcPct val="100000"/>
              </a:lnSpc>
              <a:buFontTx/>
              <a:buNone/>
            </a:pPr>
            <a:endParaRPr lang="cs-CZ" altLang="cs-CZ" sz="2400" baseline="30000" dirty="0"/>
          </a:p>
          <a:p>
            <a:pPr eaLnBrk="1" hangingPunct="1">
              <a:lnSpc>
                <a:spcPct val="100000"/>
              </a:lnSpc>
              <a:buFontTx/>
              <a:buNone/>
            </a:pPr>
            <a:r>
              <a:rPr lang="cs-CZ" altLang="cs-CZ" sz="2400" dirty="0"/>
              <a:t>kde W</a:t>
            </a:r>
            <a:r>
              <a:rPr lang="cs-CZ" altLang="cs-CZ" sz="2400" baseline="-25000" dirty="0"/>
              <a:t>D</a:t>
            </a:r>
            <a:r>
              <a:rPr lang="cs-CZ" altLang="cs-CZ" sz="2400" dirty="0"/>
              <a:t> je celková váha varlat po dávce D, W</a:t>
            </a:r>
            <a:r>
              <a:rPr lang="cs-CZ" altLang="cs-CZ" sz="2400" baseline="-25000" dirty="0"/>
              <a:t>S</a:t>
            </a:r>
            <a:r>
              <a:rPr lang="cs-CZ" altLang="cs-CZ" sz="2400" dirty="0"/>
              <a:t> je váha </a:t>
            </a:r>
            <a:r>
              <a:rPr lang="cs-CZ" altLang="cs-CZ" sz="2400" b="1" dirty="0"/>
              <a:t>senzitivního podílu varlat</a:t>
            </a:r>
            <a:r>
              <a:rPr lang="cs-CZ" altLang="cs-CZ" sz="2400" dirty="0"/>
              <a:t> při nulové dávce, W</a:t>
            </a:r>
            <a:r>
              <a:rPr lang="cs-CZ" altLang="cs-CZ" sz="2400" baseline="-25000" dirty="0"/>
              <a:t>I</a:t>
            </a:r>
            <a:r>
              <a:rPr lang="cs-CZ" altLang="cs-CZ" sz="2400" dirty="0"/>
              <a:t> je váha </a:t>
            </a:r>
            <a:r>
              <a:rPr lang="cs-CZ" altLang="cs-CZ" sz="2400" b="1" dirty="0"/>
              <a:t>nesenzitivního podílu varlat</a:t>
            </a:r>
            <a:r>
              <a:rPr lang="cs-CZ" altLang="cs-CZ" sz="2400" dirty="0"/>
              <a:t> při nulové dávce, </a:t>
            </a:r>
            <a:r>
              <a:rPr lang="cs-CZ" altLang="cs-CZ" sz="2400" dirty="0" err="1"/>
              <a:t>k</a:t>
            </a:r>
            <a:r>
              <a:rPr lang="cs-CZ" altLang="cs-CZ" sz="2400" baseline="-25000" dirty="0" err="1"/>
              <a:t>S</a:t>
            </a:r>
            <a:r>
              <a:rPr lang="cs-CZ" altLang="cs-CZ" sz="2400" dirty="0"/>
              <a:t> a </a:t>
            </a:r>
            <a:r>
              <a:rPr lang="cs-CZ" altLang="cs-CZ" sz="2400" dirty="0" err="1"/>
              <a:t>k</a:t>
            </a:r>
            <a:r>
              <a:rPr lang="cs-CZ" altLang="cs-CZ" sz="2400" baseline="-25000" dirty="0" err="1"/>
              <a:t>I</a:t>
            </a:r>
            <a:r>
              <a:rPr lang="cs-CZ" altLang="cs-CZ" sz="2400" dirty="0"/>
              <a:t> jsou odpovídající inaktivační konstanty. D</a:t>
            </a:r>
            <a:r>
              <a:rPr lang="cs-CZ" altLang="cs-CZ" sz="2400" baseline="-25000" dirty="0"/>
              <a:t>0</a:t>
            </a:r>
            <a:r>
              <a:rPr lang="cs-CZ" altLang="cs-CZ" sz="2400" dirty="0"/>
              <a:t> jsou pro tyto podíly 0,9 a 18 </a:t>
            </a:r>
            <a:r>
              <a:rPr lang="cs-CZ" altLang="cs-CZ" sz="2400" dirty="0" err="1"/>
              <a:t>Gy</a:t>
            </a:r>
            <a:r>
              <a:rPr lang="cs-CZ" altLang="cs-CZ" sz="2400" dirty="0"/>
              <a:t>.</a:t>
            </a:r>
          </a:p>
        </p:txBody>
      </p:sp>
    </p:spTree>
    <p:extLst>
      <p:ext uri="{BB962C8B-B14F-4D97-AF65-F5344CB8AC3E}">
        <p14:creationId xmlns:p14="http://schemas.microsoft.com/office/powerpoint/2010/main" val="1905959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descr="Alpen-10-8-váha varlat">
            <a:extLst>
              <a:ext uri="{FF2B5EF4-FFF2-40B4-BE49-F238E27FC236}">
                <a16:creationId xmlns:a16="http://schemas.microsoft.com/office/drawing/2014/main" id="{1FE3236B-6073-459B-B436-F4F83CBABE8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592513" y="0"/>
            <a:ext cx="4862512" cy="6858000"/>
          </a:xfrm>
          <a:noFill/>
        </p:spPr>
      </p:pic>
    </p:spTree>
    <p:extLst>
      <p:ext uri="{BB962C8B-B14F-4D97-AF65-F5344CB8AC3E}">
        <p14:creationId xmlns:p14="http://schemas.microsoft.com/office/powerpoint/2010/main" val="4175868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F218831-AF65-46BC-95F3-C7BEB1271150}"/>
              </a:ext>
            </a:extLst>
          </p:cNvPr>
          <p:cNvSpPr>
            <a:spLocks noGrp="1" noChangeArrowheads="1"/>
          </p:cNvSpPr>
          <p:nvPr>
            <p:ph type="title"/>
          </p:nvPr>
        </p:nvSpPr>
        <p:spPr>
          <a:xfrm>
            <a:off x="698979" y="383669"/>
            <a:ext cx="5912028" cy="451576"/>
          </a:xfrm>
        </p:spPr>
        <p:txBody>
          <a:bodyPr/>
          <a:lstStyle/>
          <a:p>
            <a:pPr eaLnBrk="1" hangingPunct="1"/>
            <a:r>
              <a:rPr lang="cs-CZ" altLang="cs-CZ" dirty="0" err="1"/>
              <a:t>Radiosenzitivita</a:t>
            </a:r>
            <a:r>
              <a:rPr lang="cs-CZ" altLang="cs-CZ" dirty="0"/>
              <a:t> varlete</a:t>
            </a:r>
          </a:p>
        </p:txBody>
      </p:sp>
      <p:sp>
        <p:nvSpPr>
          <p:cNvPr id="29699" name="Rectangle 3">
            <a:extLst>
              <a:ext uri="{FF2B5EF4-FFF2-40B4-BE49-F238E27FC236}">
                <a16:creationId xmlns:a16="http://schemas.microsoft.com/office/drawing/2014/main" id="{2F99F709-9BF6-42F2-AC11-5B0B3878F275}"/>
              </a:ext>
            </a:extLst>
          </p:cNvPr>
          <p:cNvSpPr>
            <a:spLocks noGrp="1" noChangeArrowheads="1"/>
          </p:cNvSpPr>
          <p:nvPr>
            <p:ph type="body" idx="1"/>
          </p:nvPr>
        </p:nvSpPr>
        <p:spPr>
          <a:noFill/>
        </p:spPr>
        <p:txBody>
          <a:bodyPr/>
          <a:lstStyle/>
          <a:p>
            <a:pPr eaLnBrk="1" hangingPunct="1">
              <a:lnSpc>
                <a:spcPct val="100000"/>
              </a:lnSpc>
              <a:buFontTx/>
              <a:buNone/>
            </a:pPr>
            <a:r>
              <a:rPr lang="cs-CZ" altLang="cs-CZ" sz="2400" b="1" dirty="0"/>
              <a:t>Nesenzitivními</a:t>
            </a:r>
            <a:r>
              <a:rPr lang="cs-CZ" altLang="cs-CZ" sz="2400" dirty="0"/>
              <a:t>, tj. </a:t>
            </a:r>
            <a:r>
              <a:rPr lang="cs-CZ" altLang="cs-CZ" sz="2400" dirty="0" err="1"/>
              <a:t>radiorezistentními</a:t>
            </a:r>
            <a:r>
              <a:rPr lang="cs-CZ" altLang="cs-CZ" sz="2400" dirty="0"/>
              <a:t> buňkami varlete jsou </a:t>
            </a:r>
            <a:r>
              <a:rPr lang="cs-CZ" altLang="cs-CZ" sz="2400" b="1" dirty="0" err="1"/>
              <a:t>Sertolliho</a:t>
            </a:r>
            <a:r>
              <a:rPr lang="cs-CZ" altLang="cs-CZ" sz="2400" b="1" dirty="0"/>
              <a:t> buňky</a:t>
            </a:r>
            <a:r>
              <a:rPr lang="cs-CZ" altLang="cs-CZ" sz="2400" dirty="0"/>
              <a:t> (buňky zajišťující výživu dozrávajících spermií) a buňky vazivové tkáně obklopující tubuly.</a:t>
            </a:r>
          </a:p>
          <a:p>
            <a:pPr eaLnBrk="1" hangingPunct="1">
              <a:lnSpc>
                <a:spcPct val="100000"/>
              </a:lnSpc>
              <a:buFontTx/>
              <a:buNone/>
            </a:pPr>
            <a:r>
              <a:rPr lang="cs-CZ" altLang="cs-CZ" sz="2400" b="1" dirty="0"/>
              <a:t>Senzitivní buňky jsou spermatogonie</a:t>
            </a:r>
            <a:r>
              <a:rPr lang="cs-CZ" altLang="cs-CZ" sz="2400" dirty="0"/>
              <a:t> a další předchůdci spermií, ztráta hmotnosti je v tomto případě dána přerušením spermatogeneze. Křivka „přežití“ nemá žádné raménko, což svědčí o nedostatku jakékoliv reparace subletálního poškození. </a:t>
            </a:r>
            <a:r>
              <a:rPr lang="cs-CZ" altLang="cs-CZ" sz="2400" i="1" dirty="0"/>
              <a:t>Dávkový příkon a frakcionace proto nemají žádný vliv na rozvoj poškození.</a:t>
            </a:r>
          </a:p>
          <a:p>
            <a:pPr eaLnBrk="1" hangingPunct="1">
              <a:lnSpc>
                <a:spcPct val="100000"/>
              </a:lnSpc>
              <a:buNone/>
            </a:pPr>
            <a:endParaRPr lang="cs-CZ" altLang="cs-CZ" sz="2400" dirty="0"/>
          </a:p>
          <a:p>
            <a:pPr eaLnBrk="1" hangingPunct="1">
              <a:lnSpc>
                <a:spcPct val="100000"/>
              </a:lnSpc>
              <a:buNone/>
            </a:pPr>
            <a:r>
              <a:rPr lang="cs-CZ" altLang="cs-CZ" sz="2400" dirty="0"/>
              <a:t>U člověka bylo zjištěno, že </a:t>
            </a:r>
            <a:r>
              <a:rPr lang="cs-CZ" altLang="cs-CZ" sz="2400" b="1" dirty="0"/>
              <a:t>sterilita</a:t>
            </a:r>
            <a:r>
              <a:rPr lang="cs-CZ" altLang="cs-CZ" sz="2400" dirty="0"/>
              <a:t> trvající několik let je navozena dávkou cca 2,5 </a:t>
            </a:r>
            <a:r>
              <a:rPr lang="cs-CZ" altLang="cs-CZ" sz="2400" dirty="0" err="1"/>
              <a:t>Gy</a:t>
            </a:r>
            <a:r>
              <a:rPr lang="cs-CZ" altLang="cs-CZ" sz="2400" dirty="0"/>
              <a:t>. K trvalé sterilizaci dochází po dávce 6 </a:t>
            </a:r>
            <a:r>
              <a:rPr lang="cs-CZ" altLang="cs-CZ" sz="2400" dirty="0" err="1"/>
              <a:t>Gy</a:t>
            </a:r>
            <a:r>
              <a:rPr lang="cs-CZ" altLang="cs-CZ" sz="2400" dirty="0"/>
              <a:t>.</a:t>
            </a:r>
          </a:p>
          <a:p>
            <a:pPr eaLnBrk="1" hangingPunct="1">
              <a:lnSpc>
                <a:spcPct val="80000"/>
              </a:lnSpc>
              <a:buFontTx/>
              <a:buNone/>
            </a:pPr>
            <a:endParaRPr lang="cs-CZ" altLang="cs-CZ" sz="2800" dirty="0"/>
          </a:p>
        </p:txBody>
      </p:sp>
    </p:spTree>
    <p:extLst>
      <p:ext uri="{BB962C8B-B14F-4D97-AF65-F5344CB8AC3E}">
        <p14:creationId xmlns:p14="http://schemas.microsoft.com/office/powerpoint/2010/main" val="120450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37452F5-5D14-4CC1-8CC5-DAB85B8811C8}"/>
              </a:ext>
            </a:extLst>
          </p:cNvPr>
          <p:cNvSpPr>
            <a:spLocks noGrp="1" noChangeArrowheads="1"/>
          </p:cNvSpPr>
          <p:nvPr>
            <p:ph type="title"/>
          </p:nvPr>
        </p:nvSpPr>
        <p:spPr>
          <a:xfrm>
            <a:off x="730510" y="488773"/>
            <a:ext cx="5554676" cy="451576"/>
          </a:xfrm>
        </p:spPr>
        <p:txBody>
          <a:bodyPr/>
          <a:lstStyle/>
          <a:p>
            <a:pPr eaLnBrk="1" hangingPunct="1"/>
            <a:r>
              <a:rPr lang="cs-CZ" altLang="cs-CZ" dirty="0" err="1"/>
              <a:t>Radiosenzitivita</a:t>
            </a:r>
            <a:r>
              <a:rPr lang="cs-CZ" altLang="cs-CZ" dirty="0"/>
              <a:t> kůže</a:t>
            </a:r>
          </a:p>
        </p:txBody>
      </p:sp>
      <p:sp>
        <p:nvSpPr>
          <p:cNvPr id="31747" name="Rectangle 3">
            <a:extLst>
              <a:ext uri="{FF2B5EF4-FFF2-40B4-BE49-F238E27FC236}">
                <a16:creationId xmlns:a16="http://schemas.microsoft.com/office/drawing/2014/main" id="{92F01D7E-A6E2-4205-AFDD-A5468EBBC11B}"/>
              </a:ext>
            </a:extLst>
          </p:cNvPr>
          <p:cNvSpPr>
            <a:spLocks noGrp="1" noChangeArrowheads="1"/>
          </p:cNvSpPr>
          <p:nvPr>
            <p:ph type="body" idx="1"/>
          </p:nvPr>
        </p:nvSpPr>
        <p:spPr>
          <a:noFill/>
        </p:spPr>
        <p:txBody>
          <a:bodyPr/>
          <a:lstStyle/>
          <a:p>
            <a:pPr eaLnBrk="1" hangingPunct="1">
              <a:lnSpc>
                <a:spcPct val="100000"/>
              </a:lnSpc>
              <a:buFontTx/>
              <a:buNone/>
            </a:pPr>
            <a:r>
              <a:rPr lang="cs-CZ" altLang="cs-CZ" sz="2800" dirty="0"/>
              <a:t>I pro </a:t>
            </a:r>
            <a:r>
              <a:rPr lang="cs-CZ" altLang="cs-CZ" sz="2800" b="1" dirty="0"/>
              <a:t>kůži</a:t>
            </a:r>
            <a:r>
              <a:rPr lang="cs-CZ" altLang="cs-CZ" sz="2800" dirty="0"/>
              <a:t> se podařilo vytvořit test </a:t>
            </a:r>
            <a:r>
              <a:rPr lang="cs-CZ" altLang="cs-CZ" sz="2800" dirty="0" err="1"/>
              <a:t>radiosenzitivity</a:t>
            </a:r>
            <a:r>
              <a:rPr lang="cs-CZ" altLang="cs-CZ" sz="2800" dirty="0"/>
              <a:t>, a to na základě ostrůvků odstupňovaně ozářené kůže obklopené kůží zcela zničenou. Objeví-li se např. regenerující epidermis v polovině ostrůvků, pak tato dávka je považována za takovou, která umožňuje přežití jedné </a:t>
            </a:r>
            <a:r>
              <a:rPr lang="cs-CZ" altLang="cs-CZ" sz="2800" dirty="0" err="1"/>
              <a:t>klonogenní</a:t>
            </a:r>
            <a:r>
              <a:rPr lang="cs-CZ" altLang="cs-CZ" sz="2800" dirty="0"/>
              <a:t> buňky. S využitím jiných dávek pak lze zkonstruovat analogii křivky přežití. </a:t>
            </a:r>
          </a:p>
          <a:p>
            <a:pPr eaLnBrk="1" hangingPunct="1">
              <a:lnSpc>
                <a:spcPct val="100000"/>
              </a:lnSpc>
              <a:buFontTx/>
              <a:buNone/>
            </a:pPr>
            <a:r>
              <a:rPr lang="cs-CZ" altLang="cs-CZ" sz="2800" dirty="0"/>
              <a:t>Buňky epidermis mají poměrně velké raménko, což svědčí o schopnosti reparace subletálního poškození.</a:t>
            </a:r>
          </a:p>
        </p:txBody>
      </p:sp>
    </p:spTree>
    <p:extLst>
      <p:ext uri="{BB962C8B-B14F-4D97-AF65-F5344CB8AC3E}">
        <p14:creationId xmlns:p14="http://schemas.microsoft.com/office/powerpoint/2010/main" val="242251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997992A-6FEA-46C1-BC62-1B6C22F01CC4}"/>
              </a:ext>
            </a:extLst>
          </p:cNvPr>
          <p:cNvSpPr>
            <a:spLocks noGrp="1" noChangeArrowheads="1"/>
          </p:cNvSpPr>
          <p:nvPr>
            <p:ph type="title"/>
          </p:nvPr>
        </p:nvSpPr>
        <p:spPr>
          <a:xfrm>
            <a:off x="667448" y="425710"/>
            <a:ext cx="10753200" cy="451576"/>
          </a:xfrm>
        </p:spPr>
        <p:txBody>
          <a:bodyPr/>
          <a:lstStyle/>
          <a:p>
            <a:pPr eaLnBrk="1" hangingPunct="1"/>
            <a:r>
              <a:rPr lang="cs-CZ" altLang="cs-CZ" dirty="0"/>
              <a:t>Buněčná smrt u savčích tkání</a:t>
            </a:r>
          </a:p>
        </p:txBody>
      </p:sp>
      <p:sp>
        <p:nvSpPr>
          <p:cNvPr id="4099" name="Rectangle 3">
            <a:extLst>
              <a:ext uri="{FF2B5EF4-FFF2-40B4-BE49-F238E27FC236}">
                <a16:creationId xmlns:a16="http://schemas.microsoft.com/office/drawing/2014/main" id="{A6F088DF-ECD3-4620-B216-BC7EF3B26B62}"/>
              </a:ext>
            </a:extLst>
          </p:cNvPr>
          <p:cNvSpPr>
            <a:spLocks noGrp="1" noChangeArrowheads="1"/>
          </p:cNvSpPr>
          <p:nvPr>
            <p:ph type="body" idx="1"/>
          </p:nvPr>
        </p:nvSpPr>
        <p:spPr>
          <a:noFill/>
        </p:spPr>
        <p:txBody>
          <a:bodyPr/>
          <a:lstStyle/>
          <a:p>
            <a:pPr eaLnBrk="1" hangingPunct="1">
              <a:lnSpc>
                <a:spcPct val="100000"/>
              </a:lnSpc>
              <a:buFontTx/>
              <a:buNone/>
            </a:pPr>
            <a:r>
              <a:rPr lang="cs-CZ" altLang="cs-CZ" dirty="0"/>
              <a:t>Zatím jsme za smrt buňky považovali její </a:t>
            </a:r>
            <a:r>
              <a:rPr lang="cs-CZ" altLang="cs-CZ" dirty="0" err="1"/>
              <a:t>klonogenní</a:t>
            </a:r>
            <a:r>
              <a:rPr lang="cs-CZ" altLang="cs-CZ" dirty="0"/>
              <a:t> smrt, tj. ztrátu schopnosti se rozmnožovat.</a:t>
            </a:r>
          </a:p>
          <a:p>
            <a:pPr eaLnBrk="1" hangingPunct="1">
              <a:lnSpc>
                <a:spcPct val="100000"/>
              </a:lnSpc>
              <a:buFontTx/>
              <a:buNone/>
            </a:pPr>
            <a:r>
              <a:rPr lang="cs-CZ" altLang="cs-CZ" dirty="0"/>
              <a:t>Ve tkáních musíme uvažovat vedle schopnosti rozmnožování i normální stárnutí buněk, případně „odstraňování buněk, které jsou ve špatný čas na špatném místě“ (může jít o metastázy, například, ale i o zcela normální obnovující se tkáně). </a:t>
            </a:r>
          </a:p>
        </p:txBody>
      </p:sp>
    </p:spTree>
    <p:extLst>
      <p:ext uri="{BB962C8B-B14F-4D97-AF65-F5344CB8AC3E}">
        <p14:creationId xmlns:p14="http://schemas.microsoft.com/office/powerpoint/2010/main" val="3511546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BCF9146-86F4-4A62-B8A5-24D9BE1ACF4F}"/>
              </a:ext>
            </a:extLst>
          </p:cNvPr>
          <p:cNvSpPr>
            <a:spLocks noGrp="1" noChangeArrowheads="1"/>
          </p:cNvSpPr>
          <p:nvPr>
            <p:ph type="title"/>
          </p:nvPr>
        </p:nvSpPr>
        <p:spPr>
          <a:xfrm>
            <a:off x="604344" y="379741"/>
            <a:ext cx="10200289" cy="850900"/>
          </a:xfrm>
        </p:spPr>
        <p:txBody>
          <a:bodyPr/>
          <a:lstStyle/>
          <a:p>
            <a:pPr eaLnBrk="1" hangingPunct="1"/>
            <a:r>
              <a:rPr lang="cs-CZ" altLang="cs-CZ" sz="4000" dirty="0"/>
              <a:t>Akutní letální odpověď na ozáření u savců</a:t>
            </a:r>
          </a:p>
        </p:txBody>
      </p:sp>
      <p:sp>
        <p:nvSpPr>
          <p:cNvPr id="32771" name="Rectangle 3">
            <a:extLst>
              <a:ext uri="{FF2B5EF4-FFF2-40B4-BE49-F238E27FC236}">
                <a16:creationId xmlns:a16="http://schemas.microsoft.com/office/drawing/2014/main" id="{DFF150CA-EDB3-420E-9CFB-C76968ABF26B}"/>
              </a:ext>
            </a:extLst>
          </p:cNvPr>
          <p:cNvSpPr>
            <a:spLocks noGrp="1" noChangeArrowheads="1"/>
          </p:cNvSpPr>
          <p:nvPr>
            <p:ph type="body" idx="1"/>
          </p:nvPr>
        </p:nvSpPr>
        <p:spPr>
          <a:xfrm>
            <a:off x="777766" y="1412876"/>
            <a:ext cx="10667999" cy="5256213"/>
          </a:xfrm>
          <a:noFill/>
        </p:spPr>
        <p:txBody>
          <a:bodyPr/>
          <a:lstStyle/>
          <a:p>
            <a:pPr marL="6350" indent="22225" eaLnBrk="1" hangingPunct="1">
              <a:lnSpc>
                <a:spcPct val="100000"/>
              </a:lnSpc>
              <a:buFontTx/>
              <a:buNone/>
            </a:pPr>
            <a:r>
              <a:rPr lang="cs-CZ" altLang="cs-CZ" sz="2200" dirty="0"/>
              <a:t>Akutní letální radiační odpověď - syndrom – </a:t>
            </a:r>
            <a:r>
              <a:rPr lang="cs-CZ" altLang="cs-CZ" sz="2200" b="1" dirty="0"/>
              <a:t>nemoc z ozáření </a:t>
            </a:r>
            <a:r>
              <a:rPr lang="cs-CZ" altLang="cs-CZ" sz="2200" dirty="0"/>
              <a:t>– je do značné míry předpověditelná na základě různé citlivosti různých tkání a jejich zastoupení v životně důležitých orgánech. Smrt jedince nastává v tomto případě v rozmezí minut až několika měsíců. Jde o důsledek působení na hojně se dělící buňky tkání typu:</a:t>
            </a:r>
          </a:p>
          <a:p>
            <a:pPr marL="6350" indent="22225" eaLnBrk="1" hangingPunct="1">
              <a:lnSpc>
                <a:spcPct val="100000"/>
              </a:lnSpc>
              <a:buFontTx/>
              <a:buNone/>
            </a:pPr>
            <a:endParaRPr lang="cs-CZ" altLang="cs-CZ" sz="2200" dirty="0"/>
          </a:p>
          <a:p>
            <a:pPr marL="6350" indent="22225" eaLnBrk="1" hangingPunct="1">
              <a:lnSpc>
                <a:spcPct val="100000"/>
              </a:lnSpc>
              <a:buFontTx/>
              <a:buNone/>
            </a:pPr>
            <a:r>
              <a:rPr lang="cs-CZ" altLang="cs-CZ" sz="2200" dirty="0"/>
              <a:t>D - Dělící se transitní populace – buněk přibývá příchodem z jiného </a:t>
            </a:r>
            <a:r>
              <a:rPr lang="cs-CZ" altLang="cs-CZ" sz="2200" dirty="0" err="1"/>
              <a:t>kompartmentu</a:t>
            </a:r>
            <a:r>
              <a:rPr lang="cs-CZ" altLang="cs-CZ" sz="2200" dirty="0"/>
              <a:t> i dělením (krvetvorba – </a:t>
            </a:r>
            <a:r>
              <a:rPr lang="cs-CZ" altLang="cs-CZ" sz="2200" dirty="0" err="1"/>
              <a:t>proerytroblasty</a:t>
            </a:r>
            <a:r>
              <a:rPr lang="cs-CZ" altLang="cs-CZ" sz="2200" dirty="0"/>
              <a:t> – vznikají z kmenových buněk a dělí se).</a:t>
            </a:r>
          </a:p>
          <a:p>
            <a:pPr marL="6350" indent="22225" eaLnBrk="1" hangingPunct="1">
              <a:lnSpc>
                <a:spcPct val="100000"/>
              </a:lnSpc>
              <a:buFontTx/>
              <a:buNone/>
            </a:pPr>
            <a:r>
              <a:rPr lang="cs-CZ" altLang="cs-CZ" sz="2200" dirty="0"/>
              <a:t>E - Kmenové buňky – populace, která se udržuje sama sebe a předává buňky do dalšího </a:t>
            </a:r>
            <a:r>
              <a:rPr lang="cs-CZ" altLang="cs-CZ" sz="2200" dirty="0" err="1"/>
              <a:t>kompartmentu</a:t>
            </a:r>
            <a:r>
              <a:rPr lang="cs-CZ" altLang="cs-CZ" sz="2200" dirty="0"/>
              <a:t>.</a:t>
            </a:r>
          </a:p>
          <a:p>
            <a:pPr marL="6350" indent="22225" eaLnBrk="1" hangingPunct="1">
              <a:lnSpc>
                <a:spcPct val="100000"/>
              </a:lnSpc>
              <a:buFontTx/>
              <a:buNone/>
            </a:pPr>
            <a:r>
              <a:rPr lang="cs-CZ" altLang="cs-CZ" sz="2200" i="1" dirty="0"/>
              <a:t>F - Uzavřená, dělící se populace – buňky nepřecházejí do dalšího komp., příkladem </a:t>
            </a:r>
            <a:r>
              <a:rPr lang="cs-CZ" altLang="cs-CZ" sz="2200" b="1" i="1" dirty="0"/>
              <a:t>nádor</a:t>
            </a:r>
            <a:r>
              <a:rPr lang="cs-CZ" altLang="cs-CZ" sz="2200" i="1" dirty="0"/>
              <a:t>. Význam „jen“ pro radioterapii.</a:t>
            </a:r>
          </a:p>
          <a:p>
            <a:pPr marL="6350" indent="22225" eaLnBrk="1" hangingPunct="1">
              <a:lnSpc>
                <a:spcPct val="100000"/>
              </a:lnSpc>
              <a:buFontTx/>
              <a:buNone/>
            </a:pPr>
            <a:endParaRPr lang="cs-CZ" altLang="cs-CZ" sz="2200" i="1" dirty="0"/>
          </a:p>
          <a:p>
            <a:pPr marL="6350" indent="22225" eaLnBrk="1" hangingPunct="1">
              <a:lnSpc>
                <a:spcPct val="100000"/>
              </a:lnSpc>
              <a:buFontTx/>
              <a:buNone/>
            </a:pPr>
            <a:r>
              <a:rPr lang="cs-CZ" altLang="cs-CZ" sz="2200" dirty="0"/>
              <a:t>Z hlediska akutní letální odpovědi nemá příliš velký význam epidermis a vlasové váčky, i když jde o buňky hojně se dělící.</a:t>
            </a:r>
          </a:p>
        </p:txBody>
      </p:sp>
    </p:spTree>
    <p:extLst>
      <p:ext uri="{BB962C8B-B14F-4D97-AF65-F5344CB8AC3E}">
        <p14:creationId xmlns:p14="http://schemas.microsoft.com/office/powerpoint/2010/main" val="3611100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3C9D6CA-1EED-4481-8424-2BC37F87DEA6}"/>
              </a:ext>
            </a:extLst>
          </p:cNvPr>
          <p:cNvSpPr>
            <a:spLocks noGrp="1" noChangeArrowheads="1"/>
          </p:cNvSpPr>
          <p:nvPr>
            <p:ph type="title"/>
          </p:nvPr>
        </p:nvSpPr>
        <p:spPr>
          <a:xfrm>
            <a:off x="740979" y="421784"/>
            <a:ext cx="8229600" cy="1060175"/>
          </a:xfrm>
        </p:spPr>
        <p:txBody>
          <a:bodyPr/>
          <a:lstStyle/>
          <a:p>
            <a:pPr eaLnBrk="1" hangingPunct="1"/>
            <a:r>
              <a:rPr lang="cs-CZ" altLang="cs-CZ" sz="4000" dirty="0"/>
              <a:t>Akutní letální odpověď na ozáření u savců - krvetvorba</a:t>
            </a:r>
          </a:p>
        </p:txBody>
      </p:sp>
      <p:sp>
        <p:nvSpPr>
          <p:cNvPr id="33795" name="Rectangle 3">
            <a:extLst>
              <a:ext uri="{FF2B5EF4-FFF2-40B4-BE49-F238E27FC236}">
                <a16:creationId xmlns:a16="http://schemas.microsoft.com/office/drawing/2014/main" id="{8FB70D55-3391-452D-93F7-224D19C17D93}"/>
              </a:ext>
            </a:extLst>
          </p:cNvPr>
          <p:cNvSpPr>
            <a:spLocks noGrp="1" noChangeArrowheads="1"/>
          </p:cNvSpPr>
          <p:nvPr>
            <p:ph type="body" idx="1"/>
          </p:nvPr>
        </p:nvSpPr>
        <p:spPr>
          <a:xfrm>
            <a:off x="966952" y="1773238"/>
            <a:ext cx="10426262" cy="4596031"/>
          </a:xfrm>
          <a:noFill/>
        </p:spPr>
        <p:txBody>
          <a:bodyPr/>
          <a:lstStyle/>
          <a:p>
            <a:pPr eaLnBrk="1" hangingPunct="1">
              <a:lnSpc>
                <a:spcPct val="100000"/>
              </a:lnSpc>
              <a:buFontTx/>
              <a:buNone/>
            </a:pPr>
            <a:r>
              <a:rPr lang="cs-CZ" altLang="cs-CZ" sz="2400" b="1" dirty="0"/>
              <a:t>Kmenové buňky </a:t>
            </a:r>
            <a:r>
              <a:rPr lang="cs-CZ" altLang="cs-CZ" sz="2400" dirty="0"/>
              <a:t>jsou velmi citlivé na ozáření na rozdíl od diferencovaných buněk krevních (krvinek, destiček), jež jsou citlivé jen minimálně. Poškození krvetvorby se tedy stává patrným až po odumření zralých krevních buněk. Efekt se objevuje po dávce několika </a:t>
            </a:r>
            <a:r>
              <a:rPr lang="cs-CZ" altLang="cs-CZ" sz="2400" dirty="0" err="1"/>
              <a:t>Gy</a:t>
            </a:r>
            <a:r>
              <a:rPr lang="cs-CZ" altLang="cs-CZ" sz="2400" dirty="0"/>
              <a:t>. </a:t>
            </a:r>
          </a:p>
          <a:p>
            <a:pPr eaLnBrk="1" hangingPunct="1">
              <a:lnSpc>
                <a:spcPct val="100000"/>
              </a:lnSpc>
              <a:buFontTx/>
              <a:buNone/>
            </a:pPr>
            <a:r>
              <a:rPr lang="cs-CZ" altLang="cs-CZ" sz="2400" dirty="0"/>
              <a:t>Životní cyklus lidské červené krvinky trvá asi 100 dnů, avšak </a:t>
            </a:r>
            <a:r>
              <a:rPr lang="cs-CZ" altLang="cs-CZ" sz="2400" b="1" dirty="0"/>
              <a:t>granulocyt</a:t>
            </a:r>
            <a:r>
              <a:rPr lang="cs-CZ" altLang="cs-CZ" sz="2400" dirty="0"/>
              <a:t> (bílá krvinka zásadní důležitosti pro boj s infekcí) přežívá v tzv. periferní krvi jen pár hodin, což je po ozáření jen částečně kompenzováno prekurzory těchto buněk.</a:t>
            </a:r>
          </a:p>
          <a:p>
            <a:pPr eaLnBrk="1" hangingPunct="1">
              <a:lnSpc>
                <a:spcPct val="100000"/>
              </a:lnSpc>
              <a:buFontTx/>
              <a:buNone/>
            </a:pPr>
            <a:r>
              <a:rPr lang="cs-CZ" altLang="cs-CZ" sz="2400" b="1" dirty="0"/>
              <a:t>Trombocyty</a:t>
            </a:r>
            <a:r>
              <a:rPr lang="cs-CZ" altLang="cs-CZ" sz="2400" dirty="0"/>
              <a:t> významně poklesají asi po osmi dnech, což souvisí s vyčerpáním zásoby prekurzorů – megakaryocytů.</a:t>
            </a:r>
          </a:p>
          <a:p>
            <a:pPr eaLnBrk="1" hangingPunct="1">
              <a:lnSpc>
                <a:spcPct val="100000"/>
              </a:lnSpc>
              <a:buFontTx/>
              <a:buNone/>
            </a:pPr>
            <a:r>
              <a:rPr lang="cs-CZ" altLang="cs-CZ" sz="2400" dirty="0"/>
              <a:t>Počet erytrocytů klesá pomalu, avšak po silnějším ozáření může navíc klesat v důsledku zvýšené krvácivosti.</a:t>
            </a:r>
          </a:p>
        </p:txBody>
      </p:sp>
    </p:spTree>
    <p:extLst>
      <p:ext uri="{BB962C8B-B14F-4D97-AF65-F5344CB8AC3E}">
        <p14:creationId xmlns:p14="http://schemas.microsoft.com/office/powerpoint/2010/main" val="1699237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42838CD-62ED-45C6-9041-0131D9429D40}"/>
              </a:ext>
            </a:extLst>
          </p:cNvPr>
          <p:cNvSpPr>
            <a:spLocks noGrp="1" noChangeArrowheads="1"/>
          </p:cNvSpPr>
          <p:nvPr>
            <p:ph type="title"/>
          </p:nvPr>
        </p:nvSpPr>
        <p:spPr>
          <a:xfrm>
            <a:off x="751531" y="425709"/>
            <a:ext cx="9023090" cy="1003697"/>
          </a:xfrm>
        </p:spPr>
        <p:txBody>
          <a:bodyPr/>
          <a:lstStyle/>
          <a:p>
            <a:pPr eaLnBrk="1" hangingPunct="1"/>
            <a:r>
              <a:rPr lang="cs-CZ" altLang="cs-CZ" sz="4000" dirty="0"/>
              <a:t>Akutní letální odpověď na ozáření u savců - GIT</a:t>
            </a:r>
          </a:p>
        </p:txBody>
      </p:sp>
      <p:sp>
        <p:nvSpPr>
          <p:cNvPr id="34819" name="Rectangle 3">
            <a:extLst>
              <a:ext uri="{FF2B5EF4-FFF2-40B4-BE49-F238E27FC236}">
                <a16:creationId xmlns:a16="http://schemas.microsoft.com/office/drawing/2014/main" id="{A42D0633-70B2-4AA5-85F3-1ED93113D255}"/>
              </a:ext>
            </a:extLst>
          </p:cNvPr>
          <p:cNvSpPr>
            <a:spLocks noGrp="1" noChangeArrowheads="1"/>
          </p:cNvSpPr>
          <p:nvPr>
            <p:ph type="body" idx="1"/>
          </p:nvPr>
        </p:nvSpPr>
        <p:spPr>
          <a:xfrm>
            <a:off x="792372" y="1924552"/>
            <a:ext cx="10684925" cy="3960000"/>
          </a:xfrm>
          <a:noFill/>
        </p:spPr>
        <p:txBody>
          <a:bodyPr/>
          <a:lstStyle/>
          <a:p>
            <a:pPr eaLnBrk="1" hangingPunct="1">
              <a:lnSpc>
                <a:spcPct val="100000"/>
              </a:lnSpc>
              <a:buFontTx/>
              <a:buNone/>
            </a:pPr>
            <a:r>
              <a:rPr lang="cs-CZ" altLang="cs-CZ" sz="2800" dirty="0"/>
              <a:t>K plnému rozvoji tzv. </a:t>
            </a:r>
            <a:r>
              <a:rPr lang="cs-CZ" altLang="cs-CZ" sz="2800" b="1" dirty="0"/>
              <a:t>gastrointestinálního syndromu </a:t>
            </a:r>
            <a:r>
              <a:rPr lang="cs-CZ" altLang="cs-CZ" sz="2800" dirty="0"/>
              <a:t>dochází po ozáření dávkami od cca 10 </a:t>
            </a:r>
            <a:r>
              <a:rPr lang="cs-CZ" altLang="cs-CZ" sz="2800" dirty="0" err="1"/>
              <a:t>Gy</a:t>
            </a:r>
            <a:r>
              <a:rPr lang="cs-CZ" altLang="cs-CZ" sz="2800" dirty="0"/>
              <a:t> během 4 – 6 dnů, což je doba, během které odumřou buňky epitelů klků, které nejsou obnovovány mitózami v </a:t>
            </a:r>
            <a:r>
              <a:rPr lang="cs-CZ" altLang="cs-CZ" sz="2800" dirty="0" err="1"/>
              <a:t>Lieberk</a:t>
            </a:r>
            <a:r>
              <a:rPr lang="en-US" altLang="cs-CZ" sz="2800" dirty="0">
                <a:cs typeface="Arial" panose="020B0604020202020204" pitchFamily="34" charset="0"/>
              </a:rPr>
              <a:t>ü</a:t>
            </a:r>
            <a:r>
              <a:rPr lang="cs-CZ" altLang="cs-CZ" sz="2800" dirty="0" err="1">
                <a:cs typeface="Arial" panose="020B0604020202020204" pitchFamily="34" charset="0"/>
              </a:rPr>
              <a:t>hnových</a:t>
            </a:r>
            <a:r>
              <a:rPr lang="cs-CZ" altLang="cs-CZ" sz="2800" dirty="0">
                <a:cs typeface="Arial" panose="020B0604020202020204" pitchFamily="34" charset="0"/>
              </a:rPr>
              <a:t> kryptách</a:t>
            </a:r>
            <a:r>
              <a:rPr lang="cs-CZ" altLang="cs-CZ" sz="2800" dirty="0"/>
              <a:t>. </a:t>
            </a:r>
          </a:p>
          <a:p>
            <a:pPr eaLnBrk="1" hangingPunct="1">
              <a:lnSpc>
                <a:spcPct val="100000"/>
              </a:lnSpc>
              <a:buFontTx/>
              <a:buNone/>
            </a:pPr>
            <a:r>
              <a:rPr lang="cs-CZ" altLang="cs-CZ" sz="2800" dirty="0"/>
              <a:t>Výsledkem narušení </a:t>
            </a:r>
            <a:r>
              <a:rPr lang="cs-CZ" altLang="cs-CZ" sz="2800" dirty="0" err="1"/>
              <a:t>absorbce</a:t>
            </a:r>
            <a:r>
              <a:rPr lang="cs-CZ" altLang="cs-CZ" sz="2800" dirty="0"/>
              <a:t> vody a elektrolytů ze střevního obsahu jsou vážné průjmy. </a:t>
            </a:r>
          </a:p>
          <a:p>
            <a:pPr eaLnBrk="1" hangingPunct="1">
              <a:lnSpc>
                <a:spcPct val="100000"/>
              </a:lnSpc>
              <a:buFontTx/>
              <a:buNone/>
            </a:pPr>
            <a:r>
              <a:rPr lang="cs-CZ" altLang="cs-CZ" sz="2800" dirty="0"/>
              <a:t>V případě méně závažného radiačního poškození střevní sliznice dochází k plné obnově poměrně rychle – do 10 dnů.</a:t>
            </a:r>
          </a:p>
        </p:txBody>
      </p:sp>
    </p:spTree>
    <p:extLst>
      <p:ext uri="{BB962C8B-B14F-4D97-AF65-F5344CB8AC3E}">
        <p14:creationId xmlns:p14="http://schemas.microsoft.com/office/powerpoint/2010/main" val="2663154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0F0503E-4854-40C5-A0BB-82933E7BCDC9}"/>
              </a:ext>
            </a:extLst>
          </p:cNvPr>
          <p:cNvSpPr>
            <a:spLocks noGrp="1" noChangeArrowheads="1"/>
          </p:cNvSpPr>
          <p:nvPr>
            <p:ph type="title"/>
          </p:nvPr>
        </p:nvSpPr>
        <p:spPr>
          <a:xfrm>
            <a:off x="614897" y="320607"/>
            <a:ext cx="8381959" cy="1056248"/>
          </a:xfrm>
        </p:spPr>
        <p:txBody>
          <a:bodyPr/>
          <a:lstStyle/>
          <a:p>
            <a:pPr eaLnBrk="1" hangingPunct="1"/>
            <a:r>
              <a:rPr lang="cs-CZ" altLang="cs-CZ" sz="4000" dirty="0"/>
              <a:t>Akutní letální odpověď na ozáření u savců – lymfatický systém</a:t>
            </a:r>
          </a:p>
        </p:txBody>
      </p:sp>
      <p:sp>
        <p:nvSpPr>
          <p:cNvPr id="35843" name="Rectangle 3">
            <a:extLst>
              <a:ext uri="{FF2B5EF4-FFF2-40B4-BE49-F238E27FC236}">
                <a16:creationId xmlns:a16="http://schemas.microsoft.com/office/drawing/2014/main" id="{A8EB9A40-108C-439A-A8BD-52BB468792ED}"/>
              </a:ext>
            </a:extLst>
          </p:cNvPr>
          <p:cNvSpPr>
            <a:spLocks noGrp="1" noChangeArrowheads="1"/>
          </p:cNvSpPr>
          <p:nvPr>
            <p:ph type="body" idx="1"/>
          </p:nvPr>
        </p:nvSpPr>
        <p:spPr>
          <a:xfrm>
            <a:off x="718800" y="1872000"/>
            <a:ext cx="10753200" cy="4360634"/>
          </a:xfrm>
          <a:noFill/>
        </p:spPr>
        <p:txBody>
          <a:bodyPr/>
          <a:lstStyle/>
          <a:p>
            <a:pPr eaLnBrk="1" hangingPunct="1">
              <a:lnSpc>
                <a:spcPct val="100000"/>
              </a:lnSpc>
              <a:buFontTx/>
              <a:buNone/>
            </a:pPr>
            <a:r>
              <a:rPr lang="cs-CZ" altLang="cs-CZ" sz="2800" dirty="0"/>
              <a:t>Tento systém zahrnuje mízní uzliny, slezinu a brzlík, obsahuje tkáň s obnovou buněk typu D, koncovou buňkou je lymfocyt, systém se z hlediska </a:t>
            </a:r>
            <a:r>
              <a:rPr lang="cs-CZ" altLang="cs-CZ" sz="2800" dirty="0" err="1"/>
              <a:t>radiosenzitivity</a:t>
            </a:r>
            <a:r>
              <a:rPr lang="cs-CZ" altLang="cs-CZ" sz="2800" dirty="0"/>
              <a:t> ničím podstatným neliší od předchozích, s jedinou zvláštností – </a:t>
            </a:r>
            <a:r>
              <a:rPr lang="cs-CZ" altLang="cs-CZ" sz="2800" b="1" dirty="0"/>
              <a:t>lymfocyty jsou k ozáření velmi citlivé</a:t>
            </a:r>
            <a:r>
              <a:rPr lang="cs-CZ" altLang="cs-CZ" sz="2800" dirty="0"/>
              <a:t>, i když se nedělí: během několika hodin po ozáření dávkami několika desetin </a:t>
            </a:r>
            <a:r>
              <a:rPr lang="cs-CZ" altLang="cs-CZ" sz="2800" dirty="0" err="1"/>
              <a:t>Gy</a:t>
            </a:r>
            <a:r>
              <a:rPr lang="cs-CZ" altLang="cs-CZ" sz="2800" dirty="0"/>
              <a:t> odmírají.</a:t>
            </a:r>
          </a:p>
          <a:p>
            <a:pPr eaLnBrk="1" hangingPunct="1">
              <a:lnSpc>
                <a:spcPct val="100000"/>
              </a:lnSpc>
              <a:buFontTx/>
              <a:buNone/>
            </a:pPr>
            <a:r>
              <a:rPr lang="cs-CZ" altLang="cs-CZ" sz="2800" dirty="0"/>
              <a:t>Vysvětlení tohoto jevu spočívá v mimořádné citlivosti lymfocytů k apoptóze, gen p53 je aktivován již velmi malými poškozeními DNA. Nepochybně tu je souvislost s potřebou správné funkce imunitního systému.</a:t>
            </a:r>
          </a:p>
        </p:txBody>
      </p:sp>
    </p:spTree>
    <p:extLst>
      <p:ext uri="{BB962C8B-B14F-4D97-AF65-F5344CB8AC3E}">
        <p14:creationId xmlns:p14="http://schemas.microsoft.com/office/powerpoint/2010/main" val="7355201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4B0E3A6-FE8B-4A28-9D82-A12680AAE940}"/>
              </a:ext>
            </a:extLst>
          </p:cNvPr>
          <p:cNvSpPr>
            <a:spLocks noGrp="1" noChangeArrowheads="1"/>
          </p:cNvSpPr>
          <p:nvPr>
            <p:ph type="title"/>
          </p:nvPr>
        </p:nvSpPr>
        <p:spPr>
          <a:xfrm>
            <a:off x="667448" y="357351"/>
            <a:ext cx="8455531" cy="1187669"/>
          </a:xfrm>
        </p:spPr>
        <p:txBody>
          <a:bodyPr/>
          <a:lstStyle/>
          <a:p>
            <a:pPr eaLnBrk="1" hangingPunct="1"/>
            <a:r>
              <a:rPr lang="cs-CZ" altLang="cs-CZ" sz="4000" dirty="0"/>
              <a:t>Akutní letální odpověď na ozáření u savců – CNS</a:t>
            </a:r>
          </a:p>
        </p:txBody>
      </p:sp>
      <p:sp>
        <p:nvSpPr>
          <p:cNvPr id="36867" name="Rectangle 3">
            <a:extLst>
              <a:ext uri="{FF2B5EF4-FFF2-40B4-BE49-F238E27FC236}">
                <a16:creationId xmlns:a16="http://schemas.microsoft.com/office/drawing/2014/main" id="{FAE50960-3821-421F-AF2C-EE79949D5DEB}"/>
              </a:ext>
            </a:extLst>
          </p:cNvPr>
          <p:cNvSpPr>
            <a:spLocks noGrp="1" noChangeArrowheads="1"/>
          </p:cNvSpPr>
          <p:nvPr>
            <p:ph type="body" idx="1"/>
          </p:nvPr>
        </p:nvSpPr>
        <p:spPr>
          <a:noFill/>
        </p:spPr>
        <p:txBody>
          <a:bodyPr/>
          <a:lstStyle/>
          <a:p>
            <a:pPr eaLnBrk="1" hangingPunct="1">
              <a:lnSpc>
                <a:spcPct val="100000"/>
              </a:lnSpc>
              <a:buFontTx/>
              <a:buNone/>
            </a:pPr>
            <a:r>
              <a:rPr lang="cs-CZ" altLang="cs-CZ" sz="2800" b="1" dirty="0"/>
              <a:t>Centrální nervový systém </a:t>
            </a:r>
            <a:r>
              <a:rPr lang="cs-CZ" altLang="cs-CZ" sz="2800" dirty="0"/>
              <a:t>odpovídá na ozáření na dvou úrovních. Již při poměrně malých dávkách do 1 </a:t>
            </a:r>
            <a:r>
              <a:rPr lang="cs-CZ" altLang="cs-CZ" sz="2800" dirty="0" err="1"/>
              <a:t>Gy</a:t>
            </a:r>
            <a:r>
              <a:rPr lang="cs-CZ" altLang="cs-CZ" sz="2800" dirty="0"/>
              <a:t> se často objevuje neklid a zvracení, což může být důsledkem účinku záření přímo na centrum zvracení v mozku. </a:t>
            </a:r>
          </a:p>
          <a:p>
            <a:pPr eaLnBrk="1" hangingPunct="1">
              <a:lnSpc>
                <a:spcPct val="100000"/>
              </a:lnSpc>
              <a:buFontTx/>
              <a:buNone/>
            </a:pPr>
            <a:r>
              <a:rPr lang="cs-CZ" altLang="cs-CZ" sz="2800" dirty="0"/>
              <a:t>Při velmi vysokých dávkách nad 100 </a:t>
            </a:r>
            <a:r>
              <a:rPr lang="cs-CZ" altLang="cs-CZ" sz="2800" dirty="0" err="1"/>
              <a:t>Gy</a:t>
            </a:r>
            <a:r>
              <a:rPr lang="cs-CZ" altLang="cs-CZ" sz="2800" dirty="0"/>
              <a:t> se objevuje téměř okamžitě dezorientace následovaná do několika hodin smrtí v důsledku selhání CNS a kardiovaskulárního systému. Mechanismus tohoto efektu je rovněž nejasný (nejde o usmrcování buněk).</a:t>
            </a:r>
          </a:p>
        </p:txBody>
      </p:sp>
    </p:spTree>
    <p:extLst>
      <p:ext uri="{BB962C8B-B14F-4D97-AF65-F5344CB8AC3E}">
        <p14:creationId xmlns:p14="http://schemas.microsoft.com/office/powerpoint/2010/main" val="2923840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D514DBB-3358-4E7A-9A37-BA5881549EFE}"/>
              </a:ext>
            </a:extLst>
          </p:cNvPr>
          <p:cNvSpPr>
            <a:spLocks noGrp="1" noChangeArrowheads="1"/>
          </p:cNvSpPr>
          <p:nvPr>
            <p:ph type="title"/>
          </p:nvPr>
        </p:nvSpPr>
        <p:spPr>
          <a:xfrm>
            <a:off x="772510" y="180045"/>
            <a:ext cx="8229600" cy="850900"/>
          </a:xfrm>
        </p:spPr>
        <p:txBody>
          <a:bodyPr/>
          <a:lstStyle/>
          <a:p>
            <a:pPr eaLnBrk="1" hangingPunct="1"/>
            <a:r>
              <a:rPr lang="cs-CZ" altLang="cs-CZ" sz="4000" dirty="0"/>
              <a:t>Akutní radiační syndrom u člověka – nemoc z ozáření</a:t>
            </a:r>
          </a:p>
        </p:txBody>
      </p:sp>
      <p:sp>
        <p:nvSpPr>
          <p:cNvPr id="37891" name="Rectangle 3">
            <a:extLst>
              <a:ext uri="{FF2B5EF4-FFF2-40B4-BE49-F238E27FC236}">
                <a16:creationId xmlns:a16="http://schemas.microsoft.com/office/drawing/2014/main" id="{300202AC-9CFD-491C-8536-17D93B0967BB}"/>
              </a:ext>
            </a:extLst>
          </p:cNvPr>
          <p:cNvSpPr>
            <a:spLocks noGrp="1" noChangeArrowheads="1"/>
          </p:cNvSpPr>
          <p:nvPr>
            <p:ph type="body" idx="1"/>
          </p:nvPr>
        </p:nvSpPr>
        <p:spPr>
          <a:xfrm>
            <a:off x="882869" y="1341439"/>
            <a:ext cx="10552385" cy="5183187"/>
          </a:xfrm>
          <a:noFill/>
        </p:spPr>
        <p:txBody>
          <a:bodyPr/>
          <a:lstStyle/>
          <a:p>
            <a:pPr marL="274638" indent="-244475" eaLnBrk="1" hangingPunct="1">
              <a:lnSpc>
                <a:spcPct val="100000"/>
              </a:lnSpc>
              <a:buFontTx/>
              <a:buAutoNum type="arabicPeriod"/>
            </a:pPr>
            <a:r>
              <a:rPr lang="cs-CZ" altLang="cs-CZ" sz="2400" dirty="0"/>
              <a:t>Při dávkách mezi 1 a 2 </a:t>
            </a:r>
            <a:r>
              <a:rPr lang="cs-CZ" altLang="cs-CZ" sz="2400" dirty="0" err="1"/>
              <a:t>Gy</a:t>
            </a:r>
            <a:r>
              <a:rPr lang="cs-CZ" altLang="cs-CZ" sz="2400" dirty="0"/>
              <a:t> jsou až do 3 – 4. týdne klinické projevy slabé - objevují se příznaky jako ztráta ochlupení, bledost, všeobecný neklid, průjmy a záněty sliznic. K úmrtím nedochází, vyléčení může být spontánní, léčba podpůrná a symptomatická.</a:t>
            </a:r>
          </a:p>
          <a:p>
            <a:pPr marL="274638" indent="-244475" eaLnBrk="1" hangingPunct="1">
              <a:lnSpc>
                <a:spcPct val="100000"/>
              </a:lnSpc>
              <a:buFontTx/>
              <a:buAutoNum type="arabicPeriod"/>
            </a:pPr>
            <a:r>
              <a:rPr lang="cs-CZ" altLang="cs-CZ" sz="2400" dirty="0"/>
              <a:t>Dávka 5 </a:t>
            </a:r>
            <a:r>
              <a:rPr lang="cs-CZ" altLang="cs-CZ" sz="2400" dirty="0" err="1"/>
              <a:t>Gy</a:t>
            </a:r>
            <a:r>
              <a:rPr lang="cs-CZ" altLang="cs-CZ" sz="2400" dirty="0"/>
              <a:t> je pro člověka LD</a:t>
            </a:r>
            <a:r>
              <a:rPr lang="cs-CZ" altLang="cs-CZ" sz="2400" baseline="-25000" dirty="0"/>
              <a:t>50</a:t>
            </a:r>
            <a:r>
              <a:rPr lang="cs-CZ" altLang="cs-CZ" sz="2400" dirty="0"/>
              <a:t>, pokud ozáření zasáhne rovnoměrně celé tělo. Odpověď organismu je prakticky okamžitá a bez lékařského zásahu se projevuje neklidem, nevolností a zvracením. Téměř okamžitě následuje druhá vlna těchto potíží. Ve třetím týdnu se naplno projevují průjmy a rozvíjí se syndrom kostní dřeně – bledost, krvácivost, záněty a infekce sliznic. Během 4. – 6. týdne nastává u poloviny neléčených ozářených smrt v důsledku vyhubnutí, progresivních infekcí a zánětů. Léčba si žádá sterilní podmínky a transfuze krevních destiček a bílých krvinek, umělou výživu a antibiotika. Při intenzivní terapii lze přežít ve většině případů celotělovou dávku 6 – 7 </a:t>
            </a:r>
            <a:r>
              <a:rPr lang="cs-CZ" altLang="cs-CZ" sz="2400" dirty="0" err="1"/>
              <a:t>Gy</a:t>
            </a:r>
            <a:r>
              <a:rPr lang="cs-CZ" altLang="cs-CZ" sz="2400" dirty="0"/>
              <a:t>. </a:t>
            </a:r>
          </a:p>
        </p:txBody>
      </p:sp>
    </p:spTree>
    <p:extLst>
      <p:ext uri="{BB962C8B-B14F-4D97-AF65-F5344CB8AC3E}">
        <p14:creationId xmlns:p14="http://schemas.microsoft.com/office/powerpoint/2010/main" val="3615485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90444E7-874B-441A-BA36-6716894EF16E}"/>
              </a:ext>
            </a:extLst>
          </p:cNvPr>
          <p:cNvSpPr>
            <a:spLocks noGrp="1" noChangeArrowheads="1"/>
          </p:cNvSpPr>
          <p:nvPr>
            <p:ph type="title"/>
          </p:nvPr>
        </p:nvSpPr>
        <p:spPr>
          <a:xfrm>
            <a:off x="677958" y="352138"/>
            <a:ext cx="10753200" cy="451576"/>
          </a:xfrm>
        </p:spPr>
        <p:txBody>
          <a:bodyPr/>
          <a:lstStyle/>
          <a:p>
            <a:pPr eaLnBrk="1" hangingPunct="1"/>
            <a:r>
              <a:rPr lang="cs-CZ" altLang="cs-CZ" sz="4000" dirty="0"/>
              <a:t>Akutní radiační syndrom u člověka – nemoc z ozáření</a:t>
            </a:r>
          </a:p>
        </p:txBody>
      </p:sp>
      <p:sp>
        <p:nvSpPr>
          <p:cNvPr id="38915" name="Rectangle 3">
            <a:extLst>
              <a:ext uri="{FF2B5EF4-FFF2-40B4-BE49-F238E27FC236}">
                <a16:creationId xmlns:a16="http://schemas.microsoft.com/office/drawing/2014/main" id="{C241465D-7424-4BD9-9E0C-F842CDE34680}"/>
              </a:ext>
            </a:extLst>
          </p:cNvPr>
          <p:cNvSpPr>
            <a:spLocks noGrp="1" noChangeArrowheads="1"/>
          </p:cNvSpPr>
          <p:nvPr>
            <p:ph type="body" idx="1"/>
          </p:nvPr>
        </p:nvSpPr>
        <p:spPr>
          <a:xfrm>
            <a:off x="1271752" y="2335924"/>
            <a:ext cx="9732579" cy="3392214"/>
          </a:xfrm>
          <a:noFill/>
        </p:spPr>
        <p:txBody>
          <a:bodyPr/>
          <a:lstStyle/>
          <a:p>
            <a:pPr eaLnBrk="1" hangingPunct="1">
              <a:lnSpc>
                <a:spcPct val="100000"/>
              </a:lnSpc>
              <a:buFontTx/>
              <a:buNone/>
            </a:pPr>
            <a:r>
              <a:rPr lang="cs-CZ" altLang="cs-CZ" sz="2400" dirty="0"/>
              <a:t>3. 100% smrtelnou dávkou je i přes veškerou terapii 10 </a:t>
            </a:r>
            <a:r>
              <a:rPr lang="cs-CZ" altLang="cs-CZ" sz="2400" dirty="0" err="1"/>
              <a:t>Gy</a:t>
            </a:r>
            <a:r>
              <a:rPr lang="cs-CZ" altLang="cs-CZ" sz="2400" dirty="0"/>
              <a:t>. Ozáření se projevuje zvracením, následují průjmy. Po týdnu se k tomuto přidávají rozsáhlé záněty, infekce a krvácení. Vystupňování těchto příznaků vede k vyčerpání a smrti ve 3. týdnu.</a:t>
            </a:r>
          </a:p>
          <a:p>
            <a:pPr eaLnBrk="1" hangingPunct="1">
              <a:lnSpc>
                <a:spcPct val="100000"/>
              </a:lnSpc>
              <a:buFontTx/>
              <a:buNone/>
            </a:pPr>
            <a:r>
              <a:rPr lang="cs-CZ" altLang="cs-CZ" sz="2400" dirty="0"/>
              <a:t>Tento klinický obraz vzniká kombinováním tří klinických syndromů:</a:t>
            </a:r>
          </a:p>
          <a:p>
            <a:pPr eaLnBrk="1" hangingPunct="1">
              <a:lnSpc>
                <a:spcPct val="100000"/>
              </a:lnSpc>
              <a:buFontTx/>
              <a:buChar char="-"/>
            </a:pPr>
            <a:r>
              <a:rPr lang="cs-CZ" altLang="cs-CZ" sz="2400" dirty="0"/>
              <a:t>neurologického, který rychle usmrcuje při dávkách nad 20 </a:t>
            </a:r>
            <a:r>
              <a:rPr lang="cs-CZ" altLang="cs-CZ" sz="2400" dirty="0" err="1"/>
              <a:t>Gy</a:t>
            </a:r>
            <a:endParaRPr lang="cs-CZ" altLang="cs-CZ" sz="2400" dirty="0"/>
          </a:p>
          <a:p>
            <a:pPr eaLnBrk="1" hangingPunct="1">
              <a:lnSpc>
                <a:spcPct val="100000"/>
              </a:lnSpc>
              <a:buFontTx/>
              <a:buChar char="-"/>
            </a:pPr>
            <a:r>
              <a:rPr lang="cs-CZ" altLang="cs-CZ" sz="2400" dirty="0"/>
              <a:t>Gastrointestinálního, který usmrcuje již při dávkách nad 10 </a:t>
            </a:r>
            <a:r>
              <a:rPr lang="cs-CZ" altLang="cs-CZ" sz="2400" dirty="0" err="1"/>
              <a:t>Gy</a:t>
            </a:r>
            <a:endParaRPr lang="cs-CZ" altLang="cs-CZ" sz="2400" dirty="0"/>
          </a:p>
          <a:p>
            <a:pPr eaLnBrk="1" hangingPunct="1">
              <a:lnSpc>
                <a:spcPct val="100000"/>
              </a:lnSpc>
              <a:buFontTx/>
              <a:buChar char="-"/>
            </a:pPr>
            <a:r>
              <a:rPr lang="cs-CZ" altLang="cs-CZ" sz="2400" dirty="0"/>
              <a:t>Kostní dřeně (hematologického), který bez léčby usmrcuje od cca 5 </a:t>
            </a:r>
            <a:r>
              <a:rPr lang="cs-CZ" altLang="cs-CZ" sz="2400" dirty="0" err="1"/>
              <a:t>Gy</a:t>
            </a:r>
            <a:r>
              <a:rPr lang="cs-CZ" altLang="cs-CZ" sz="2400" dirty="0"/>
              <a:t> narušením krvetvorby a obranyschopnosti.</a:t>
            </a:r>
          </a:p>
        </p:txBody>
      </p:sp>
    </p:spTree>
    <p:extLst>
      <p:ext uri="{BB962C8B-B14F-4D97-AF65-F5344CB8AC3E}">
        <p14:creationId xmlns:p14="http://schemas.microsoft.com/office/powerpoint/2010/main" val="2414325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33A76093-7CBB-4BD3-9452-7A95E1F0D1AF}"/>
              </a:ext>
            </a:extLst>
          </p:cNvPr>
          <p:cNvSpPr>
            <a:spLocks noGrp="1" noChangeArrowheads="1"/>
          </p:cNvSpPr>
          <p:nvPr>
            <p:ph type="title"/>
          </p:nvPr>
        </p:nvSpPr>
        <p:spPr>
          <a:xfrm>
            <a:off x="720000" y="341627"/>
            <a:ext cx="8623697" cy="1161351"/>
          </a:xfrm>
        </p:spPr>
        <p:txBody>
          <a:bodyPr/>
          <a:lstStyle/>
          <a:p>
            <a:pPr eaLnBrk="1" hangingPunct="1"/>
            <a:r>
              <a:rPr lang="cs-CZ" altLang="cs-CZ" sz="4000" dirty="0"/>
              <a:t>Akutní radiační syndrom u člověka – vliv dávkového příkonu</a:t>
            </a:r>
          </a:p>
        </p:txBody>
      </p:sp>
      <p:sp>
        <p:nvSpPr>
          <p:cNvPr id="39939" name="Rectangle 3">
            <a:extLst>
              <a:ext uri="{FF2B5EF4-FFF2-40B4-BE49-F238E27FC236}">
                <a16:creationId xmlns:a16="http://schemas.microsoft.com/office/drawing/2014/main" id="{31C6FCD6-5B8E-4515-AD4D-994A1DE68FEF}"/>
              </a:ext>
            </a:extLst>
          </p:cNvPr>
          <p:cNvSpPr>
            <a:spLocks noGrp="1" noChangeArrowheads="1"/>
          </p:cNvSpPr>
          <p:nvPr>
            <p:ph type="body" idx="1"/>
          </p:nvPr>
        </p:nvSpPr>
        <p:spPr>
          <a:noFill/>
        </p:spPr>
        <p:txBody>
          <a:bodyPr/>
          <a:lstStyle/>
          <a:p>
            <a:pPr eaLnBrk="1" hangingPunct="1">
              <a:buFontTx/>
              <a:buNone/>
            </a:pPr>
            <a:r>
              <a:rPr lang="cs-CZ" altLang="cs-CZ" sz="2800" dirty="0"/>
              <a:t>Rozložení v krátkém čase aplikované letální dávky na delší období (týdny) se projevuje omezením projevů GIT syndromu, protože buňky v </a:t>
            </a:r>
            <a:r>
              <a:rPr lang="cs-CZ" altLang="cs-CZ" sz="2800" dirty="0" err="1"/>
              <a:t>Lieberk</a:t>
            </a:r>
            <a:r>
              <a:rPr lang="en-US" altLang="cs-CZ" sz="2800" dirty="0">
                <a:cs typeface="Arial" panose="020B0604020202020204" pitchFamily="34" charset="0"/>
              </a:rPr>
              <a:t>ü</a:t>
            </a:r>
            <a:r>
              <a:rPr lang="cs-CZ" altLang="cs-CZ" sz="2800" dirty="0" err="1">
                <a:cs typeface="Arial" panose="020B0604020202020204" pitchFamily="34" charset="0"/>
              </a:rPr>
              <a:t>hnových</a:t>
            </a:r>
            <a:r>
              <a:rPr lang="cs-CZ" altLang="cs-CZ" sz="2800" dirty="0">
                <a:cs typeface="Arial" panose="020B0604020202020204" pitchFamily="34" charset="0"/>
              </a:rPr>
              <a:t> kryptách reparují poškození během několika hodin a mohou </a:t>
            </a:r>
            <a:r>
              <a:rPr lang="cs-CZ" altLang="cs-CZ" sz="2800" dirty="0" err="1">
                <a:cs typeface="Arial" panose="020B0604020202020204" pitchFamily="34" charset="0"/>
              </a:rPr>
              <a:t>repopulovat</a:t>
            </a:r>
            <a:r>
              <a:rPr lang="cs-CZ" altLang="cs-CZ" sz="2800" dirty="0">
                <a:cs typeface="Arial" panose="020B0604020202020204" pitchFamily="34" charset="0"/>
              </a:rPr>
              <a:t> klky. </a:t>
            </a:r>
          </a:p>
          <a:p>
            <a:pPr eaLnBrk="1" hangingPunct="1">
              <a:buFontTx/>
              <a:buNone/>
            </a:pPr>
            <a:r>
              <a:rPr lang="cs-CZ" altLang="cs-CZ" sz="2800" dirty="0">
                <a:cs typeface="Arial" panose="020B0604020202020204" pitchFamily="34" charset="0"/>
              </a:rPr>
              <a:t>Toto však neplatí pro hematologický syndrom (!), protože </a:t>
            </a:r>
            <a:r>
              <a:rPr lang="cs-CZ" altLang="cs-CZ" sz="2800" dirty="0" err="1">
                <a:cs typeface="Arial" panose="020B0604020202020204" pitchFamily="34" charset="0"/>
              </a:rPr>
              <a:t>klonogenní</a:t>
            </a:r>
            <a:r>
              <a:rPr lang="cs-CZ" altLang="cs-CZ" sz="2800" dirty="0">
                <a:cs typeface="Arial" panose="020B0604020202020204" pitchFamily="34" charset="0"/>
              </a:rPr>
              <a:t> prekursory </a:t>
            </a:r>
            <a:r>
              <a:rPr lang="cs-CZ" altLang="cs-CZ" sz="2800" dirty="0" err="1">
                <a:cs typeface="Arial" panose="020B0604020202020204" pitchFamily="34" charset="0"/>
              </a:rPr>
              <a:t>buňěk</a:t>
            </a:r>
            <a:r>
              <a:rPr lang="cs-CZ" altLang="cs-CZ" sz="2800" dirty="0">
                <a:cs typeface="Arial" panose="020B0604020202020204" pitchFamily="34" charset="0"/>
              </a:rPr>
              <a:t> kostní dřeně reparují velmi pomalu.</a:t>
            </a:r>
            <a:endParaRPr lang="en-US" altLang="cs-CZ" sz="2800" dirty="0">
              <a:cs typeface="Arial" panose="020B0604020202020204" pitchFamily="34" charset="0"/>
            </a:endParaRPr>
          </a:p>
        </p:txBody>
      </p:sp>
    </p:spTree>
    <p:extLst>
      <p:ext uri="{BB962C8B-B14F-4D97-AF65-F5344CB8AC3E}">
        <p14:creationId xmlns:p14="http://schemas.microsoft.com/office/powerpoint/2010/main" val="1236777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EA051607-BB18-41D4-BC7F-EF525F274675}"/>
              </a:ext>
            </a:extLst>
          </p:cNvPr>
          <p:cNvSpPr>
            <a:spLocks noGrp="1" noChangeArrowheads="1"/>
          </p:cNvSpPr>
          <p:nvPr>
            <p:ph type="title"/>
          </p:nvPr>
        </p:nvSpPr>
        <p:spPr>
          <a:xfrm>
            <a:off x="646428" y="383669"/>
            <a:ext cx="8613186" cy="1056248"/>
          </a:xfrm>
        </p:spPr>
        <p:txBody>
          <a:bodyPr/>
          <a:lstStyle/>
          <a:p>
            <a:pPr eaLnBrk="1" hangingPunct="1"/>
            <a:r>
              <a:rPr lang="cs-CZ" altLang="cs-CZ" sz="4000" dirty="0"/>
              <a:t>Akutní radiační syndrom u člověka – účinky na embryo a plod</a:t>
            </a:r>
          </a:p>
        </p:txBody>
      </p:sp>
      <p:sp>
        <p:nvSpPr>
          <p:cNvPr id="40963" name="Rectangle 3">
            <a:extLst>
              <a:ext uri="{FF2B5EF4-FFF2-40B4-BE49-F238E27FC236}">
                <a16:creationId xmlns:a16="http://schemas.microsoft.com/office/drawing/2014/main" id="{6DC4F629-0055-4F9E-893A-25FEC866F2BD}"/>
              </a:ext>
            </a:extLst>
          </p:cNvPr>
          <p:cNvSpPr>
            <a:spLocks noGrp="1" noChangeArrowheads="1"/>
          </p:cNvSpPr>
          <p:nvPr>
            <p:ph type="body" idx="1"/>
          </p:nvPr>
        </p:nvSpPr>
        <p:spPr>
          <a:xfrm>
            <a:off x="767255" y="1715815"/>
            <a:ext cx="10216055" cy="4327633"/>
          </a:xfrm>
          <a:noFill/>
        </p:spPr>
        <p:txBody>
          <a:bodyPr/>
          <a:lstStyle/>
          <a:p>
            <a:pPr eaLnBrk="1" hangingPunct="1">
              <a:lnSpc>
                <a:spcPct val="100000"/>
              </a:lnSpc>
              <a:buFontTx/>
              <a:buNone/>
            </a:pPr>
            <a:r>
              <a:rPr lang="cs-CZ" altLang="cs-CZ" sz="2400" dirty="0"/>
              <a:t>Obecně lze předpokládat, že dělící se buňky lidského embrya budou citlivé vůči ozáření. Embryo však nemá povahu neustále obnovující populace (jako epitel) a možnosti reparace nahrazením poškozených buněk jsou malé. Problém je, jak dlouho zůstávají </a:t>
            </a:r>
            <a:r>
              <a:rPr lang="cs-CZ" altLang="cs-CZ" sz="2400" dirty="0" err="1"/>
              <a:t>embryonání</a:t>
            </a:r>
            <a:r>
              <a:rPr lang="cs-CZ" altLang="cs-CZ" sz="2400" dirty="0"/>
              <a:t> buňky „totipotentní“ (snad do stadia moruly).</a:t>
            </a:r>
          </a:p>
          <a:p>
            <a:pPr eaLnBrk="1" hangingPunct="1">
              <a:lnSpc>
                <a:spcPct val="100000"/>
              </a:lnSpc>
              <a:buFontTx/>
              <a:buNone/>
            </a:pPr>
            <a:r>
              <a:rPr lang="cs-CZ" altLang="cs-CZ" sz="2400" dirty="0"/>
              <a:t>Jasný musí být rozdíl mezi mutacemi způsobenými zářením již na úrovni gamet (jsou dědičné) a usmrcením (poškozením) buněk plodu např. v základu nějakého tělesného orgánu, jehož výsledkem je vrozená anomálie. Stačí zničení několika buněk pro vážné poškození budoucího orgánu.</a:t>
            </a:r>
          </a:p>
          <a:p>
            <a:pPr eaLnBrk="1" hangingPunct="1">
              <a:lnSpc>
                <a:spcPct val="100000"/>
              </a:lnSpc>
              <a:buFontTx/>
              <a:buNone/>
            </a:pPr>
            <a:r>
              <a:rPr lang="cs-CZ" altLang="cs-CZ" sz="2400" u="sng" dirty="0"/>
              <a:t>Vrozené anomálie se však vyskytují u 5 – 8 % novorozenců </a:t>
            </a:r>
            <a:r>
              <a:rPr lang="cs-CZ" altLang="cs-CZ" sz="2400" dirty="0"/>
              <a:t>a na tomto pozadí se teprve objevují anomálie vyvolané ionizujícím zářením.</a:t>
            </a:r>
          </a:p>
        </p:txBody>
      </p:sp>
    </p:spTree>
    <p:extLst>
      <p:ext uri="{BB962C8B-B14F-4D97-AF65-F5344CB8AC3E}">
        <p14:creationId xmlns:p14="http://schemas.microsoft.com/office/powerpoint/2010/main" val="3872952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D7CAB7C-B7B5-4CF0-9F21-9FF8EDF321CF}"/>
              </a:ext>
            </a:extLst>
          </p:cNvPr>
          <p:cNvSpPr>
            <a:spLocks noGrp="1" noChangeArrowheads="1"/>
          </p:cNvSpPr>
          <p:nvPr>
            <p:ph type="title"/>
          </p:nvPr>
        </p:nvSpPr>
        <p:spPr>
          <a:xfrm>
            <a:off x="509793" y="446731"/>
            <a:ext cx="10753200" cy="451576"/>
          </a:xfrm>
        </p:spPr>
        <p:txBody>
          <a:bodyPr/>
          <a:lstStyle/>
          <a:p>
            <a:pPr eaLnBrk="1" hangingPunct="1"/>
            <a:r>
              <a:rPr lang="cs-CZ" altLang="cs-CZ" sz="4000" dirty="0"/>
              <a:t>Radiační poškození vývojové sekvence plodu – u myší</a:t>
            </a:r>
          </a:p>
        </p:txBody>
      </p:sp>
      <p:sp>
        <p:nvSpPr>
          <p:cNvPr id="41987" name="Rectangle 3">
            <a:extLst>
              <a:ext uri="{FF2B5EF4-FFF2-40B4-BE49-F238E27FC236}">
                <a16:creationId xmlns:a16="http://schemas.microsoft.com/office/drawing/2014/main" id="{5FF1E08E-6C41-48D9-9E98-8C88FE82767E}"/>
              </a:ext>
            </a:extLst>
          </p:cNvPr>
          <p:cNvSpPr>
            <a:spLocks noGrp="1" noChangeArrowheads="1"/>
          </p:cNvSpPr>
          <p:nvPr>
            <p:ph type="body" idx="1"/>
          </p:nvPr>
        </p:nvSpPr>
        <p:spPr>
          <a:noFill/>
        </p:spPr>
        <p:txBody>
          <a:bodyPr/>
          <a:lstStyle/>
          <a:p>
            <a:pPr eaLnBrk="1" hangingPunct="1">
              <a:lnSpc>
                <a:spcPct val="100000"/>
              </a:lnSpc>
              <a:buFontTx/>
              <a:buNone/>
            </a:pPr>
            <a:r>
              <a:rPr lang="cs-CZ" altLang="cs-CZ" dirty="0"/>
              <a:t>Rozlišujeme 3 stadia nitroděložního vývoje:</a:t>
            </a:r>
          </a:p>
          <a:p>
            <a:pPr eaLnBrk="1" hangingPunct="1">
              <a:lnSpc>
                <a:spcPct val="100000"/>
              </a:lnSpc>
              <a:buFontTx/>
              <a:buChar char="-"/>
            </a:pPr>
            <a:r>
              <a:rPr lang="cs-CZ" altLang="cs-CZ" dirty="0" err="1"/>
              <a:t>Předimplantační</a:t>
            </a:r>
            <a:r>
              <a:rPr lang="cs-CZ" altLang="cs-CZ" dirty="0"/>
              <a:t> – před zahnízděním oplodněného vajíčka v děložní sliznici</a:t>
            </a:r>
          </a:p>
          <a:p>
            <a:pPr eaLnBrk="1" hangingPunct="1">
              <a:lnSpc>
                <a:spcPct val="100000"/>
              </a:lnSpc>
              <a:buFontTx/>
              <a:buChar char="-"/>
            </a:pPr>
            <a:r>
              <a:rPr lang="cs-CZ" altLang="cs-CZ" dirty="0"/>
              <a:t>Embryogeneze – organogeneze – období diferenciace orgánů</a:t>
            </a:r>
          </a:p>
          <a:p>
            <a:pPr eaLnBrk="1" hangingPunct="1">
              <a:lnSpc>
                <a:spcPct val="100000"/>
              </a:lnSpc>
              <a:buFontTx/>
              <a:buChar char="-"/>
            </a:pPr>
            <a:r>
              <a:rPr lang="cs-CZ" altLang="cs-CZ" dirty="0"/>
              <a:t>Fetální růst a vývoj – zahrnuje i pozdní organogenezi.</a:t>
            </a:r>
          </a:p>
          <a:p>
            <a:pPr eaLnBrk="1" hangingPunct="1">
              <a:lnSpc>
                <a:spcPct val="100000"/>
              </a:lnSpc>
              <a:buFontTx/>
              <a:buNone/>
            </a:pPr>
            <a:r>
              <a:rPr lang="cs-CZ" altLang="cs-CZ" dirty="0"/>
              <a:t>Odpověď na ozáření je v těchto třech stadiích poněkud odlišná.</a:t>
            </a:r>
          </a:p>
        </p:txBody>
      </p:sp>
    </p:spTree>
    <p:extLst>
      <p:ext uri="{BB962C8B-B14F-4D97-AF65-F5344CB8AC3E}">
        <p14:creationId xmlns:p14="http://schemas.microsoft.com/office/powerpoint/2010/main" val="3510961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C9A0BE0-A0E2-4FD5-867B-9A94DCAF2E7F}"/>
              </a:ext>
            </a:extLst>
          </p:cNvPr>
          <p:cNvSpPr>
            <a:spLocks noGrp="1" noChangeArrowheads="1"/>
          </p:cNvSpPr>
          <p:nvPr>
            <p:ph type="title"/>
          </p:nvPr>
        </p:nvSpPr>
        <p:spPr>
          <a:xfrm>
            <a:off x="677958" y="383669"/>
            <a:ext cx="6122235" cy="451576"/>
          </a:xfrm>
        </p:spPr>
        <p:txBody>
          <a:bodyPr/>
          <a:lstStyle/>
          <a:p>
            <a:pPr eaLnBrk="1" hangingPunct="1"/>
            <a:r>
              <a:rPr lang="cs-CZ" altLang="cs-CZ" dirty="0"/>
              <a:t>Dva druhy smrti buněk</a:t>
            </a:r>
          </a:p>
        </p:txBody>
      </p:sp>
      <p:sp>
        <p:nvSpPr>
          <p:cNvPr id="5123" name="Rectangle 3">
            <a:extLst>
              <a:ext uri="{FF2B5EF4-FFF2-40B4-BE49-F238E27FC236}">
                <a16:creationId xmlns:a16="http://schemas.microsoft.com/office/drawing/2014/main" id="{CDB62EB5-8E22-4C9B-BD26-65CD61B3FCC1}"/>
              </a:ext>
            </a:extLst>
          </p:cNvPr>
          <p:cNvSpPr>
            <a:spLocks noGrp="1" noChangeArrowheads="1"/>
          </p:cNvSpPr>
          <p:nvPr>
            <p:ph type="body" idx="1"/>
          </p:nvPr>
        </p:nvSpPr>
        <p:spPr>
          <a:noFill/>
        </p:spPr>
        <p:txBody>
          <a:bodyPr/>
          <a:lstStyle/>
          <a:p>
            <a:pPr marL="609600" indent="-609600" eaLnBrk="1" hangingPunct="1">
              <a:lnSpc>
                <a:spcPct val="100000"/>
              </a:lnSpc>
              <a:buFontTx/>
              <a:buAutoNum type="alphaLcParenR"/>
            </a:pPr>
            <a:r>
              <a:rPr lang="cs-CZ" altLang="cs-CZ" sz="2400" b="1" dirty="0"/>
              <a:t>Nekróza</a:t>
            </a:r>
            <a:r>
              <a:rPr lang="cs-CZ" altLang="cs-CZ" sz="2400" dirty="0"/>
              <a:t> – akutní patologická smrt buňky v důsledku nedostatku kyslíku, zranění apod. Buňky napuchnou a </a:t>
            </a:r>
            <a:r>
              <a:rPr lang="cs-CZ" altLang="cs-CZ" sz="2400" dirty="0" err="1"/>
              <a:t>lyzují</a:t>
            </a:r>
            <a:r>
              <a:rPr lang="cs-CZ" altLang="cs-CZ" sz="2400" dirty="0"/>
              <a:t>, buněčný obsah se vylévá a v důsledku toho vzniká zánětlivá odpověď okolní tkáně. U nádorů je nekróza často vidět u těch, které rychle rostou, v důsledku toho mají nedostatečné cévní zásobení, málo kyslíku a živin. V tomto případě se však zánětlivá odpověď neobjevuje.</a:t>
            </a:r>
          </a:p>
          <a:p>
            <a:pPr marL="609600" indent="-609600" eaLnBrk="1" hangingPunct="1">
              <a:lnSpc>
                <a:spcPct val="100000"/>
              </a:lnSpc>
              <a:buFontTx/>
              <a:buAutoNum type="alphaLcParenR"/>
            </a:pPr>
            <a:r>
              <a:rPr lang="cs-CZ" altLang="cs-CZ" sz="2400" dirty="0"/>
              <a:t>Buněčná smrt způsobená stárnutím nebo řízená metabolicky se označuje jako </a:t>
            </a:r>
            <a:r>
              <a:rPr lang="cs-CZ" altLang="cs-CZ" sz="2400" b="1" dirty="0"/>
              <a:t>apoptóza</a:t>
            </a:r>
            <a:r>
              <a:rPr lang="cs-CZ" altLang="cs-CZ" sz="2400" dirty="0"/>
              <a:t>. Projevuje se zmenšováním jádra a cytoplasmy, následuje fragmentace a fagocytóza fragmentů sousedními buňkami nebo </a:t>
            </a:r>
            <a:r>
              <a:rPr lang="cs-CZ" altLang="cs-CZ" sz="2400" dirty="0" err="1"/>
              <a:t>makrofógy</a:t>
            </a:r>
            <a:r>
              <a:rPr lang="cs-CZ" altLang="cs-CZ" sz="2400" dirty="0"/>
              <a:t>, obsah buněčný se nevylévá, nevzniká zánět.</a:t>
            </a:r>
          </a:p>
        </p:txBody>
      </p:sp>
    </p:spTree>
    <p:extLst>
      <p:ext uri="{BB962C8B-B14F-4D97-AF65-F5344CB8AC3E}">
        <p14:creationId xmlns:p14="http://schemas.microsoft.com/office/powerpoint/2010/main" val="17450527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20EDBA0-5364-4990-A895-D02D683A649B}"/>
              </a:ext>
            </a:extLst>
          </p:cNvPr>
          <p:cNvSpPr>
            <a:spLocks noGrp="1" noChangeArrowheads="1"/>
          </p:cNvSpPr>
          <p:nvPr>
            <p:ph type="title"/>
          </p:nvPr>
        </p:nvSpPr>
        <p:spPr>
          <a:xfrm>
            <a:off x="688469" y="236524"/>
            <a:ext cx="10753200" cy="451576"/>
          </a:xfrm>
        </p:spPr>
        <p:txBody>
          <a:bodyPr/>
          <a:lstStyle/>
          <a:p>
            <a:pPr eaLnBrk="1" hangingPunct="1"/>
            <a:r>
              <a:rPr lang="cs-CZ" altLang="cs-CZ" sz="3600" dirty="0"/>
              <a:t>Radiační poškození vývojové sekvence plodu u myší – </a:t>
            </a:r>
            <a:r>
              <a:rPr lang="cs-CZ" altLang="cs-CZ" sz="3600" dirty="0" err="1"/>
              <a:t>preimplantační</a:t>
            </a:r>
            <a:r>
              <a:rPr lang="cs-CZ" altLang="cs-CZ" sz="3600" dirty="0"/>
              <a:t> období</a:t>
            </a:r>
          </a:p>
        </p:txBody>
      </p:sp>
      <p:sp>
        <p:nvSpPr>
          <p:cNvPr id="43011" name="Rectangle 3">
            <a:extLst>
              <a:ext uri="{FF2B5EF4-FFF2-40B4-BE49-F238E27FC236}">
                <a16:creationId xmlns:a16="http://schemas.microsoft.com/office/drawing/2014/main" id="{F94FA3E9-5819-4CA7-8A27-3DD524E0E293}"/>
              </a:ext>
            </a:extLst>
          </p:cNvPr>
          <p:cNvSpPr>
            <a:spLocks noGrp="1" noChangeArrowheads="1"/>
          </p:cNvSpPr>
          <p:nvPr>
            <p:ph type="body" idx="1"/>
          </p:nvPr>
        </p:nvSpPr>
        <p:spPr>
          <a:xfrm>
            <a:off x="1208689" y="1600200"/>
            <a:ext cx="9858703" cy="4349750"/>
          </a:xfrm>
          <a:noFill/>
        </p:spPr>
        <p:txBody>
          <a:bodyPr/>
          <a:lstStyle/>
          <a:p>
            <a:pPr eaLnBrk="1" hangingPunct="1">
              <a:lnSpc>
                <a:spcPct val="100000"/>
              </a:lnSpc>
              <a:buFontTx/>
              <a:buNone/>
            </a:pPr>
            <a:r>
              <a:rPr lang="cs-CZ" altLang="cs-CZ" sz="2200" dirty="0"/>
              <a:t>Během </a:t>
            </a:r>
            <a:r>
              <a:rPr lang="cs-CZ" altLang="cs-CZ" sz="2200" dirty="0" err="1"/>
              <a:t>preimplantačního</a:t>
            </a:r>
            <a:r>
              <a:rPr lang="cs-CZ" altLang="cs-CZ" sz="2200" dirty="0"/>
              <a:t> období sestupuje oplodněné vajíčko vejcovody do dělohy. Za současné tvorby placenty se před uhnízděním vajíčko ještě několikrát rozdělí. V tomto stadium může vést ztráta několika buněk (ne jedné či dvou) ke ztrátě celého embrya. U myší lze případné ztráty embryí prokázat histologickými studiemi (pokud došlo k uhnízdění), u člověka toto nepřipadá v úvahu.</a:t>
            </a:r>
          </a:p>
          <a:p>
            <a:pPr eaLnBrk="1" hangingPunct="1">
              <a:lnSpc>
                <a:spcPct val="100000"/>
              </a:lnSpc>
              <a:buFontTx/>
              <a:buNone/>
            </a:pPr>
            <a:r>
              <a:rPr lang="cs-CZ" altLang="cs-CZ" sz="2200" dirty="0"/>
              <a:t>Přežití myších </a:t>
            </a:r>
            <a:r>
              <a:rPr lang="cs-CZ" altLang="cs-CZ" sz="2200" i="1" dirty="0"/>
              <a:t>zygot</a:t>
            </a:r>
            <a:r>
              <a:rPr lang="cs-CZ" altLang="cs-CZ" sz="2200" dirty="0"/>
              <a:t> se řídí v podstatě </a:t>
            </a:r>
            <a:r>
              <a:rPr lang="cs-CZ" altLang="cs-CZ" sz="2200" dirty="0" err="1"/>
              <a:t>jednozásahovou</a:t>
            </a:r>
            <a:r>
              <a:rPr lang="cs-CZ" altLang="cs-CZ" sz="2200" dirty="0"/>
              <a:t> kinetikou (v závislosti log S na D není raménko), převrácená hodnota inaktivační konstanty 1/k se blíží 1 </a:t>
            </a:r>
            <a:r>
              <a:rPr lang="cs-CZ" altLang="cs-CZ" sz="2200" dirty="0" err="1"/>
              <a:t>Gy</a:t>
            </a:r>
            <a:r>
              <a:rPr lang="cs-CZ" altLang="cs-CZ" sz="2200" dirty="0"/>
              <a:t>). Odolnost </a:t>
            </a:r>
            <a:r>
              <a:rPr lang="cs-CZ" altLang="cs-CZ" sz="2200" i="1" dirty="0"/>
              <a:t>dvoubuněčného</a:t>
            </a:r>
            <a:r>
              <a:rPr lang="cs-CZ" altLang="cs-CZ" sz="2200" dirty="0"/>
              <a:t> embrya je podstatně vyšší.</a:t>
            </a:r>
          </a:p>
          <a:p>
            <a:pPr eaLnBrk="1" hangingPunct="1">
              <a:lnSpc>
                <a:spcPct val="100000"/>
              </a:lnSpc>
              <a:buFontTx/>
              <a:buNone/>
            </a:pPr>
            <a:r>
              <a:rPr lang="cs-CZ" altLang="cs-CZ" sz="2200" dirty="0"/>
              <a:t>Dávka 2 </a:t>
            </a:r>
            <a:r>
              <a:rPr lang="cs-CZ" altLang="cs-CZ" sz="2200" dirty="0" err="1"/>
              <a:t>Gy</a:t>
            </a:r>
            <a:r>
              <a:rPr lang="cs-CZ" altLang="cs-CZ" sz="2200" dirty="0"/>
              <a:t> vede u myší ke ztrátě 80% embryí v </a:t>
            </a:r>
            <a:r>
              <a:rPr lang="cs-CZ" altLang="cs-CZ" sz="2200" dirty="0" err="1"/>
              <a:t>preimplantačním</a:t>
            </a:r>
            <a:r>
              <a:rPr lang="cs-CZ" altLang="cs-CZ" sz="2200" dirty="0"/>
              <a:t> stadiu.</a:t>
            </a:r>
          </a:p>
          <a:p>
            <a:pPr eaLnBrk="1" hangingPunct="1">
              <a:lnSpc>
                <a:spcPct val="100000"/>
              </a:lnSpc>
              <a:buFontTx/>
              <a:buNone/>
            </a:pPr>
            <a:r>
              <a:rPr lang="cs-CZ" altLang="cs-CZ" sz="2200" dirty="0"/>
              <a:t>Vrozené malformace jsou vzácné, embryo přežívá nebo umírá.</a:t>
            </a:r>
          </a:p>
        </p:txBody>
      </p:sp>
    </p:spTree>
    <p:extLst>
      <p:ext uri="{BB962C8B-B14F-4D97-AF65-F5344CB8AC3E}">
        <p14:creationId xmlns:p14="http://schemas.microsoft.com/office/powerpoint/2010/main" val="4014486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1923B9A5-FDB9-468C-8098-362A1515BB51}"/>
              </a:ext>
            </a:extLst>
          </p:cNvPr>
          <p:cNvSpPr>
            <a:spLocks noGrp="1" noChangeArrowheads="1"/>
          </p:cNvSpPr>
          <p:nvPr>
            <p:ph type="title"/>
          </p:nvPr>
        </p:nvSpPr>
        <p:spPr>
          <a:xfrm>
            <a:off x="677958" y="310096"/>
            <a:ext cx="10105656" cy="1213903"/>
          </a:xfrm>
        </p:spPr>
        <p:txBody>
          <a:bodyPr/>
          <a:lstStyle/>
          <a:p>
            <a:pPr eaLnBrk="1" hangingPunct="1"/>
            <a:r>
              <a:rPr lang="cs-CZ" altLang="cs-CZ" sz="3600" dirty="0"/>
              <a:t>Radiační poškození vývojové sekvence plodu u myší – období organogeneze</a:t>
            </a:r>
          </a:p>
        </p:txBody>
      </p:sp>
      <p:sp>
        <p:nvSpPr>
          <p:cNvPr id="44035" name="Rectangle 3">
            <a:extLst>
              <a:ext uri="{FF2B5EF4-FFF2-40B4-BE49-F238E27FC236}">
                <a16:creationId xmlns:a16="http://schemas.microsoft.com/office/drawing/2014/main" id="{93CA8AB4-59C1-456B-9F55-A14DAC938312}"/>
              </a:ext>
            </a:extLst>
          </p:cNvPr>
          <p:cNvSpPr>
            <a:spLocks noGrp="1" noChangeArrowheads="1"/>
          </p:cNvSpPr>
          <p:nvPr>
            <p:ph type="body" idx="1"/>
          </p:nvPr>
        </p:nvSpPr>
        <p:spPr>
          <a:noFill/>
        </p:spPr>
        <p:txBody>
          <a:bodyPr/>
          <a:lstStyle/>
          <a:p>
            <a:pPr eaLnBrk="1" hangingPunct="1">
              <a:lnSpc>
                <a:spcPct val="100000"/>
              </a:lnSpc>
              <a:buFontTx/>
              <a:buNone/>
            </a:pPr>
            <a:r>
              <a:rPr lang="cs-CZ" altLang="cs-CZ" sz="2000" dirty="0"/>
              <a:t>V tomto období vede k největšímu poškození zničení byť jen několika buněk v základu nějakého orgánu (např. oka, mozku, hypofýzy atp.) – již nejsou k dispozici totipotentní buňky, které by mohly buňky ztracené nahradit.</a:t>
            </a:r>
          </a:p>
          <a:p>
            <a:pPr eaLnBrk="1" hangingPunct="1">
              <a:lnSpc>
                <a:spcPct val="100000"/>
              </a:lnSpc>
              <a:buFontTx/>
              <a:buNone/>
            </a:pPr>
            <a:r>
              <a:rPr lang="cs-CZ" altLang="cs-CZ" sz="2000" dirty="0"/>
              <a:t>Nejdříve se vyvíjející citlivé základy orgánů jsou základy CNS, nejpozději se zakládají kosti, případně se dokončuje vývoj jiných struktur, který byl zahájen již dříve (oko, zuby, zevní utváření těla).</a:t>
            </a:r>
          </a:p>
          <a:p>
            <a:pPr eaLnBrk="1" hangingPunct="1">
              <a:lnSpc>
                <a:spcPct val="100000"/>
              </a:lnSpc>
              <a:buFontTx/>
              <a:buNone/>
            </a:pPr>
            <a:r>
              <a:rPr lang="cs-CZ" altLang="cs-CZ" sz="2000" dirty="0"/>
              <a:t>Již v 50. letech 20. století bylo zjištěno, že dávka 1 </a:t>
            </a:r>
            <a:r>
              <a:rPr lang="cs-CZ" altLang="cs-CZ" sz="2000" dirty="0" err="1"/>
              <a:t>Gy</a:t>
            </a:r>
            <a:r>
              <a:rPr lang="cs-CZ" altLang="cs-CZ" sz="2000" dirty="0"/>
              <a:t> vyvolává abnormity v podstatě u všech embryí ozařovaných v době organogeneze, významné množství abnormit však vzniká již po dávkách 0,15 – 0,2 </a:t>
            </a:r>
            <a:r>
              <a:rPr lang="cs-CZ" altLang="cs-CZ" sz="2000" dirty="0" err="1"/>
              <a:t>Gy</a:t>
            </a:r>
            <a:r>
              <a:rPr lang="cs-CZ" altLang="cs-CZ" sz="2000" dirty="0"/>
              <a:t>.</a:t>
            </a:r>
          </a:p>
          <a:p>
            <a:pPr eaLnBrk="1" hangingPunct="1">
              <a:lnSpc>
                <a:spcPct val="100000"/>
              </a:lnSpc>
              <a:buFontTx/>
              <a:buNone/>
            </a:pPr>
            <a:r>
              <a:rPr lang="cs-CZ" altLang="cs-CZ" sz="2000" dirty="0"/>
              <a:t>Lze odhadnout, že u člověka je embryo nejcitlivější během 4. nebo 5. týdne těhotenství (kdy si žena ještě nemusí být těhotenství vědoma).</a:t>
            </a:r>
          </a:p>
          <a:p>
            <a:pPr eaLnBrk="1" hangingPunct="1">
              <a:lnSpc>
                <a:spcPct val="100000"/>
              </a:lnSpc>
              <a:buFontTx/>
              <a:buNone/>
            </a:pPr>
            <a:r>
              <a:rPr lang="cs-CZ" altLang="cs-CZ" sz="2000" dirty="0"/>
              <a:t>Jsou-li během organogeneze aplikovány dávky 1 – 2 </a:t>
            </a:r>
            <a:r>
              <a:rPr lang="cs-CZ" altLang="cs-CZ" sz="2000" dirty="0" err="1"/>
              <a:t>Gy</a:t>
            </a:r>
            <a:r>
              <a:rPr lang="cs-CZ" altLang="cs-CZ" sz="2000" dirty="0"/>
              <a:t>, vedou malformace plodu často k jeho ztrátě. </a:t>
            </a:r>
          </a:p>
        </p:txBody>
      </p:sp>
    </p:spTree>
    <p:extLst>
      <p:ext uri="{BB962C8B-B14F-4D97-AF65-F5344CB8AC3E}">
        <p14:creationId xmlns:p14="http://schemas.microsoft.com/office/powerpoint/2010/main" val="27487114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7D1878F3-0B4C-41FF-861A-9C4DEDB492BF}"/>
              </a:ext>
            </a:extLst>
          </p:cNvPr>
          <p:cNvSpPr>
            <a:spLocks noGrp="1" noChangeArrowheads="1"/>
          </p:cNvSpPr>
          <p:nvPr>
            <p:ph type="title"/>
          </p:nvPr>
        </p:nvSpPr>
        <p:spPr>
          <a:xfrm>
            <a:off x="692260" y="201066"/>
            <a:ext cx="8903685" cy="922337"/>
          </a:xfrm>
        </p:spPr>
        <p:txBody>
          <a:bodyPr/>
          <a:lstStyle/>
          <a:p>
            <a:pPr eaLnBrk="1" hangingPunct="1"/>
            <a:r>
              <a:rPr lang="cs-CZ" altLang="cs-CZ" sz="3600" dirty="0"/>
              <a:t>Radiační poškození vývojové sekvence plodu u myší – období fetálního růstu aj.</a:t>
            </a:r>
          </a:p>
        </p:txBody>
      </p:sp>
      <p:sp>
        <p:nvSpPr>
          <p:cNvPr id="45059" name="Rectangle 3">
            <a:extLst>
              <a:ext uri="{FF2B5EF4-FFF2-40B4-BE49-F238E27FC236}">
                <a16:creationId xmlns:a16="http://schemas.microsoft.com/office/drawing/2014/main" id="{B09103C5-DE41-4C94-8769-3E277E9DA7DB}"/>
              </a:ext>
            </a:extLst>
          </p:cNvPr>
          <p:cNvSpPr>
            <a:spLocks noGrp="1" noChangeArrowheads="1"/>
          </p:cNvSpPr>
          <p:nvPr>
            <p:ph type="body" idx="1"/>
          </p:nvPr>
        </p:nvSpPr>
        <p:spPr>
          <a:xfrm>
            <a:off x="735725" y="1644102"/>
            <a:ext cx="10363200" cy="4895850"/>
          </a:xfrm>
          <a:noFill/>
        </p:spPr>
        <p:txBody>
          <a:bodyPr/>
          <a:lstStyle/>
          <a:p>
            <a:pPr eaLnBrk="1" hangingPunct="1">
              <a:lnSpc>
                <a:spcPct val="90000"/>
              </a:lnSpc>
              <a:buFontTx/>
              <a:buNone/>
            </a:pPr>
            <a:r>
              <a:rPr lang="cs-CZ" altLang="cs-CZ" sz="2600" dirty="0"/>
              <a:t>V tomto období vede k úmrtí plodu aplikování dávek nad 2 </a:t>
            </a:r>
            <a:r>
              <a:rPr lang="cs-CZ" altLang="cs-CZ" sz="2600" dirty="0" err="1"/>
              <a:t>Gy</a:t>
            </a:r>
            <a:r>
              <a:rPr lang="cs-CZ" altLang="cs-CZ" sz="2600" dirty="0"/>
              <a:t> a malformace jsou málo výrazné. Spíše se projevuje opoždění vývoje a malá porodní váha.</a:t>
            </a:r>
          </a:p>
          <a:p>
            <a:pPr eaLnBrk="1" hangingPunct="1">
              <a:lnSpc>
                <a:spcPct val="90000"/>
              </a:lnSpc>
              <a:buFontTx/>
              <a:buNone/>
            </a:pPr>
            <a:r>
              <a:rPr lang="cs-CZ" altLang="cs-CZ" sz="2600" dirty="0"/>
              <a:t>U lidí je v tomto období po ozáření dávkou i pod 1 </a:t>
            </a:r>
            <a:r>
              <a:rPr lang="cs-CZ" altLang="cs-CZ" sz="2600" dirty="0" err="1"/>
              <a:t>Gy</a:t>
            </a:r>
            <a:r>
              <a:rPr lang="cs-CZ" altLang="cs-CZ" sz="2600" dirty="0"/>
              <a:t> pozorována </a:t>
            </a:r>
            <a:r>
              <a:rPr lang="cs-CZ" altLang="cs-CZ" sz="2600" dirty="0" err="1"/>
              <a:t>mikrocephalie</a:t>
            </a:r>
            <a:r>
              <a:rPr lang="cs-CZ" altLang="cs-CZ" sz="2600" dirty="0"/>
              <a:t>.</a:t>
            </a:r>
          </a:p>
          <a:p>
            <a:pPr eaLnBrk="1" hangingPunct="1">
              <a:lnSpc>
                <a:spcPct val="90000"/>
              </a:lnSpc>
              <a:buFontTx/>
              <a:buNone/>
            </a:pPr>
            <a:r>
              <a:rPr lang="cs-CZ" altLang="cs-CZ" sz="2600" dirty="0"/>
              <a:t>Bylo zjištěno, že u člověka se nevyskytují orgánové malformace po ozáření v takové míře jako u malých laboratorních živočichů. Na základě rozboru poškození plodů po výbuších atomových pum byly u člověka identifikovány jako hlavní následky nitroděložního ozáření mentální retardace a </a:t>
            </a:r>
            <a:r>
              <a:rPr lang="cs-CZ" altLang="cs-CZ" sz="2600" dirty="0" err="1"/>
              <a:t>mikrocephalie</a:t>
            </a:r>
            <a:r>
              <a:rPr lang="cs-CZ" altLang="cs-CZ" sz="2600" dirty="0"/>
              <a:t>. </a:t>
            </a:r>
          </a:p>
          <a:p>
            <a:pPr eaLnBrk="1" hangingPunct="1">
              <a:lnSpc>
                <a:spcPct val="90000"/>
              </a:lnSpc>
              <a:buFontTx/>
              <a:buNone/>
            </a:pPr>
            <a:r>
              <a:rPr lang="cs-CZ" altLang="cs-CZ" sz="2600" dirty="0"/>
              <a:t>Je též obtížné rozlišit, co je dáno účinkem přímo na plod a co je zprostředkováno poškozením těla matky.</a:t>
            </a:r>
          </a:p>
        </p:txBody>
      </p:sp>
    </p:spTree>
    <p:extLst>
      <p:ext uri="{BB962C8B-B14F-4D97-AF65-F5344CB8AC3E}">
        <p14:creationId xmlns:p14="http://schemas.microsoft.com/office/powerpoint/2010/main" val="4013028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C1BFFCA-A04E-410F-BFE7-F4E2F4A3E895}"/>
              </a:ext>
            </a:extLst>
          </p:cNvPr>
          <p:cNvSpPr>
            <a:spLocks noGrp="1" noChangeArrowheads="1"/>
          </p:cNvSpPr>
          <p:nvPr>
            <p:ph type="body" idx="1"/>
          </p:nvPr>
        </p:nvSpPr>
        <p:spPr/>
        <p:txBody>
          <a:bodyPr/>
          <a:lstStyle/>
          <a:p>
            <a:pPr eaLnBrk="1" hangingPunct="1">
              <a:buFontTx/>
              <a:buNone/>
            </a:pPr>
            <a:r>
              <a:rPr lang="cs-CZ" altLang="cs-CZ" dirty="0">
                <a:solidFill>
                  <a:schemeClr val="tx2"/>
                </a:solidFill>
              </a:rPr>
              <a:t>Autor: </a:t>
            </a:r>
            <a:r>
              <a:rPr lang="cs-CZ" altLang="cs-CZ" dirty="0"/>
              <a:t>Vojtěch Mornstein</a:t>
            </a:r>
          </a:p>
          <a:p>
            <a:pPr eaLnBrk="1" hangingPunct="1">
              <a:buFontTx/>
              <a:buNone/>
            </a:pPr>
            <a:endParaRPr lang="cs-CZ" altLang="cs-CZ" dirty="0"/>
          </a:p>
          <a:p>
            <a:pPr eaLnBrk="1" hangingPunct="1">
              <a:buFontTx/>
              <a:buNone/>
            </a:pPr>
            <a:r>
              <a:rPr lang="cs-CZ" altLang="cs-CZ" dirty="0">
                <a:solidFill>
                  <a:schemeClr val="tx2"/>
                </a:solidFill>
              </a:rPr>
              <a:t>Poslední revize: </a:t>
            </a:r>
            <a:r>
              <a:rPr lang="cs-CZ" altLang="cs-CZ" dirty="0"/>
              <a:t>duben 2024</a:t>
            </a:r>
          </a:p>
        </p:txBody>
      </p:sp>
    </p:spTree>
    <p:extLst>
      <p:ext uri="{BB962C8B-B14F-4D97-AF65-F5344CB8AC3E}">
        <p14:creationId xmlns:p14="http://schemas.microsoft.com/office/powerpoint/2010/main" val="132112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3923950-2CF2-4177-9636-EA6981A1FB95}"/>
              </a:ext>
            </a:extLst>
          </p:cNvPr>
          <p:cNvSpPr>
            <a:spLocks noGrp="1" noChangeArrowheads="1"/>
          </p:cNvSpPr>
          <p:nvPr>
            <p:ph type="title"/>
          </p:nvPr>
        </p:nvSpPr>
        <p:spPr>
          <a:xfrm>
            <a:off x="1161393" y="421785"/>
            <a:ext cx="2569779" cy="555678"/>
          </a:xfrm>
        </p:spPr>
        <p:txBody>
          <a:bodyPr/>
          <a:lstStyle/>
          <a:p>
            <a:pPr eaLnBrk="1" hangingPunct="1"/>
            <a:r>
              <a:rPr lang="cs-CZ" altLang="cs-CZ" dirty="0"/>
              <a:t>Apoptóza</a:t>
            </a:r>
          </a:p>
        </p:txBody>
      </p:sp>
      <p:sp>
        <p:nvSpPr>
          <p:cNvPr id="6147" name="Rectangle 3">
            <a:extLst>
              <a:ext uri="{FF2B5EF4-FFF2-40B4-BE49-F238E27FC236}">
                <a16:creationId xmlns:a16="http://schemas.microsoft.com/office/drawing/2014/main" id="{6A5FC59B-2DBF-451D-A4BD-5268A6A29346}"/>
              </a:ext>
            </a:extLst>
          </p:cNvPr>
          <p:cNvSpPr>
            <a:spLocks noGrp="1" noChangeArrowheads="1"/>
          </p:cNvSpPr>
          <p:nvPr>
            <p:ph type="body" idx="1"/>
          </p:nvPr>
        </p:nvSpPr>
        <p:spPr>
          <a:xfrm>
            <a:off x="1086945" y="1265731"/>
            <a:ext cx="10495456" cy="5040313"/>
          </a:xfrm>
          <a:noFill/>
        </p:spPr>
        <p:txBody>
          <a:bodyPr/>
          <a:lstStyle/>
          <a:p>
            <a:pPr eaLnBrk="1" hangingPunct="1">
              <a:lnSpc>
                <a:spcPct val="100000"/>
              </a:lnSpc>
              <a:buFontTx/>
              <a:buNone/>
            </a:pPr>
            <a:r>
              <a:rPr lang="cs-CZ" altLang="cs-CZ" sz="2000" dirty="0"/>
              <a:t>Apoptóza má v souvislosti s nádorovými onemocněními mimořádný význam, což se stalo obzvlášť zřejmým po objevu tzv. tumor-supresorových genů a onkogenů. </a:t>
            </a:r>
          </a:p>
          <a:p>
            <a:pPr eaLnBrk="1" hangingPunct="1">
              <a:lnSpc>
                <a:spcPct val="100000"/>
              </a:lnSpc>
              <a:buFontTx/>
              <a:buNone/>
            </a:pPr>
            <a:endParaRPr lang="cs-CZ" altLang="cs-CZ" sz="2000" dirty="0"/>
          </a:p>
          <a:p>
            <a:pPr eaLnBrk="1" hangingPunct="1">
              <a:lnSpc>
                <a:spcPct val="100000"/>
              </a:lnSpc>
              <a:buFontTx/>
              <a:buNone/>
            </a:pPr>
            <a:r>
              <a:rPr lang="cs-CZ" altLang="cs-CZ" sz="2000" dirty="0"/>
              <a:t>Nejvýznamnějším tumor supresorovým genem je </a:t>
            </a:r>
            <a:r>
              <a:rPr lang="cs-CZ" altLang="cs-CZ" sz="2000" b="1" dirty="0"/>
              <a:t>p53</a:t>
            </a:r>
            <a:r>
              <a:rPr lang="cs-CZ" altLang="cs-CZ" sz="2000" dirty="0"/>
              <a:t>, který je transkripčním aktivátorem genů, které ovlivňují stabilitu genomu, buněčný cyklus a reakci na poškození DNA. Je známo, že syntéza produktu tohoto genu vede k apoptóze, i když není jedinou podmínkou pro její vznik. Mutace tohoto genu je často provázena neschopností zahájit apoptózu. Z hlediska radiační patologie je důležité, že již mírné poškození DNA ve fázi G1 aktivuje prostřednictvím p53 apoptózu. </a:t>
            </a:r>
          </a:p>
          <a:p>
            <a:pPr eaLnBrk="1" hangingPunct="1">
              <a:lnSpc>
                <a:spcPct val="100000"/>
              </a:lnSpc>
              <a:buFontTx/>
              <a:buNone/>
            </a:pPr>
            <a:endParaRPr lang="cs-CZ" altLang="cs-CZ" sz="2000" dirty="0"/>
          </a:p>
          <a:p>
            <a:pPr eaLnBrk="1" hangingPunct="1">
              <a:lnSpc>
                <a:spcPct val="100000"/>
              </a:lnSpc>
              <a:buFontTx/>
              <a:buNone/>
            </a:pPr>
            <a:r>
              <a:rPr lang="cs-CZ" altLang="cs-CZ" sz="2000" dirty="0"/>
              <a:t>Jiným důležitým genem řídícím apoptózu je </a:t>
            </a:r>
            <a:r>
              <a:rPr lang="cs-CZ" altLang="cs-CZ" sz="2000" b="1" dirty="0"/>
              <a:t>bcl-2</a:t>
            </a:r>
            <a:r>
              <a:rPr lang="cs-CZ" altLang="cs-CZ" sz="2000" dirty="0"/>
              <a:t>. Jím kódovaný protein blokuje apoptózu (např. u neuronů, myeloidních buněk a lymfocytů), čímž brání buněčné smrti. </a:t>
            </a:r>
          </a:p>
          <a:p>
            <a:pPr eaLnBrk="1" hangingPunct="1">
              <a:lnSpc>
                <a:spcPct val="100000"/>
              </a:lnSpc>
              <a:buFontTx/>
              <a:buNone/>
            </a:pPr>
            <a:endParaRPr lang="cs-CZ" altLang="cs-CZ" sz="2000" dirty="0"/>
          </a:p>
          <a:p>
            <a:pPr eaLnBrk="1" hangingPunct="1">
              <a:lnSpc>
                <a:spcPct val="100000"/>
              </a:lnSpc>
              <a:buFontTx/>
              <a:buNone/>
            </a:pPr>
            <a:r>
              <a:rPr lang="cs-CZ" altLang="cs-CZ" sz="2000" dirty="0"/>
              <a:t>Další podrobnosti v biologii.</a:t>
            </a:r>
          </a:p>
        </p:txBody>
      </p:sp>
    </p:spTree>
    <p:extLst>
      <p:ext uri="{BB962C8B-B14F-4D97-AF65-F5344CB8AC3E}">
        <p14:creationId xmlns:p14="http://schemas.microsoft.com/office/powerpoint/2010/main" val="116530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8F671CD-53C0-4400-B981-C50EE987E36D}"/>
              </a:ext>
            </a:extLst>
          </p:cNvPr>
          <p:cNvSpPr>
            <a:spLocks noGrp="1" noChangeArrowheads="1"/>
          </p:cNvSpPr>
          <p:nvPr>
            <p:ph type="title"/>
          </p:nvPr>
        </p:nvSpPr>
        <p:spPr>
          <a:xfrm>
            <a:off x="762042" y="247035"/>
            <a:ext cx="8234813" cy="1129820"/>
          </a:xfrm>
        </p:spPr>
        <p:txBody>
          <a:bodyPr/>
          <a:lstStyle/>
          <a:p>
            <a:pPr eaLnBrk="1" hangingPunct="1"/>
            <a:r>
              <a:rPr lang="cs-CZ" altLang="cs-CZ" sz="4000" dirty="0"/>
              <a:t>Klasifikace buněčných populací podle jejich kinetiky</a:t>
            </a:r>
          </a:p>
        </p:txBody>
      </p:sp>
      <p:sp>
        <p:nvSpPr>
          <p:cNvPr id="7171" name="Rectangle 3">
            <a:extLst>
              <a:ext uri="{FF2B5EF4-FFF2-40B4-BE49-F238E27FC236}">
                <a16:creationId xmlns:a16="http://schemas.microsoft.com/office/drawing/2014/main" id="{3F1E1056-FEFF-486A-A02D-18C02DC2F481}"/>
              </a:ext>
            </a:extLst>
          </p:cNvPr>
          <p:cNvSpPr>
            <a:spLocks noGrp="1" noChangeArrowheads="1"/>
          </p:cNvSpPr>
          <p:nvPr>
            <p:ph type="body" idx="1"/>
          </p:nvPr>
        </p:nvSpPr>
        <p:spPr>
          <a:xfrm>
            <a:off x="1059647" y="1439334"/>
            <a:ext cx="10373709" cy="4997450"/>
          </a:xfrm>
          <a:noFill/>
        </p:spPr>
        <p:txBody>
          <a:bodyPr/>
          <a:lstStyle/>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Jednoduchá transitní populace </a:t>
            </a:r>
            <a:r>
              <a:rPr lang="cs-CZ" altLang="cs-CZ" sz="2000" dirty="0">
                <a:solidFill>
                  <a:schemeClr val="tx1">
                    <a:lumMod val="95000"/>
                    <a:lumOff val="5000"/>
                  </a:schemeClr>
                </a:solidFill>
              </a:rPr>
              <a:t>– plně funkční buňky přibývají a časem umírají nebo jsou náhodně ničeny (spermie, krevní buňky).</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Odumírající populace </a:t>
            </a:r>
            <a:r>
              <a:rPr lang="cs-CZ" altLang="cs-CZ" sz="2000" dirty="0">
                <a:solidFill>
                  <a:schemeClr val="tx1">
                    <a:lumMod val="95000"/>
                    <a:lumOff val="5000"/>
                  </a:schemeClr>
                </a:solidFill>
              </a:rPr>
              <a:t>– buněk ubývá bez náhrady (oocyty).</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Uzavřená, statická populace </a:t>
            </a:r>
            <a:r>
              <a:rPr lang="cs-CZ" altLang="cs-CZ" sz="2000" dirty="0">
                <a:solidFill>
                  <a:schemeClr val="tx1">
                    <a:lumMod val="95000"/>
                    <a:lumOff val="5000"/>
                  </a:schemeClr>
                </a:solidFill>
              </a:rPr>
              <a:t>– buněk neubývá ani nepřibývá - hypotetický případ, blízko k tomu má nervová tkáň.</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Dělící se transitní populace </a:t>
            </a:r>
            <a:r>
              <a:rPr lang="cs-CZ" altLang="cs-CZ" sz="2000" dirty="0">
                <a:solidFill>
                  <a:schemeClr val="tx1">
                    <a:lumMod val="95000"/>
                    <a:lumOff val="5000"/>
                  </a:schemeClr>
                </a:solidFill>
              </a:rPr>
              <a:t>– buněk přibývá příchodem z jiného </a:t>
            </a:r>
            <a:r>
              <a:rPr lang="cs-CZ" altLang="cs-CZ" sz="2000" dirty="0" err="1">
                <a:solidFill>
                  <a:schemeClr val="tx1">
                    <a:lumMod val="95000"/>
                    <a:lumOff val="5000"/>
                  </a:schemeClr>
                </a:solidFill>
              </a:rPr>
              <a:t>kompartmentu</a:t>
            </a:r>
            <a:r>
              <a:rPr lang="cs-CZ" altLang="cs-CZ" sz="2000" dirty="0">
                <a:solidFill>
                  <a:schemeClr val="tx1">
                    <a:lumMod val="95000"/>
                    <a:lumOff val="5000"/>
                  </a:schemeClr>
                </a:solidFill>
              </a:rPr>
              <a:t> i dělením (některá buněčná stadia krvetvorby – </a:t>
            </a:r>
            <a:r>
              <a:rPr lang="cs-CZ" altLang="cs-CZ" sz="2000" dirty="0" err="1">
                <a:solidFill>
                  <a:schemeClr val="tx1">
                    <a:lumMod val="95000"/>
                    <a:lumOff val="5000"/>
                  </a:schemeClr>
                </a:solidFill>
              </a:rPr>
              <a:t>proerytroblasty</a:t>
            </a:r>
            <a:r>
              <a:rPr lang="cs-CZ" altLang="cs-CZ" sz="2000" dirty="0">
                <a:solidFill>
                  <a:schemeClr val="tx1">
                    <a:lumMod val="95000"/>
                    <a:lumOff val="5000"/>
                  </a:schemeClr>
                </a:solidFill>
              </a:rPr>
              <a:t> – vznikají z kmenových buněk a dělí se).</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Kmenové buňky </a:t>
            </a:r>
            <a:r>
              <a:rPr lang="cs-CZ" altLang="cs-CZ" sz="2000" dirty="0">
                <a:solidFill>
                  <a:schemeClr val="tx1">
                    <a:lumMod val="95000"/>
                    <a:lumOff val="5000"/>
                  </a:schemeClr>
                </a:solidFill>
              </a:rPr>
              <a:t>– populace, která se udržuje sama sebe a současně předává buňky do dalšího </a:t>
            </a:r>
            <a:r>
              <a:rPr lang="cs-CZ" altLang="cs-CZ" sz="2000" dirty="0" err="1">
                <a:solidFill>
                  <a:schemeClr val="tx1">
                    <a:lumMod val="95000"/>
                    <a:lumOff val="5000"/>
                  </a:schemeClr>
                </a:solidFill>
              </a:rPr>
              <a:t>kompartmentu</a:t>
            </a:r>
            <a:r>
              <a:rPr lang="cs-CZ" altLang="cs-CZ" sz="2000" dirty="0">
                <a:solidFill>
                  <a:schemeClr val="tx1">
                    <a:lumMod val="95000"/>
                    <a:lumOff val="5000"/>
                  </a:schemeClr>
                </a:solidFill>
              </a:rPr>
              <a:t>.</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Uzavřená, dělící se populace </a:t>
            </a:r>
            <a:r>
              <a:rPr lang="cs-CZ" altLang="cs-CZ" sz="2000" dirty="0">
                <a:solidFill>
                  <a:schemeClr val="tx1">
                    <a:lumMod val="95000"/>
                    <a:lumOff val="5000"/>
                  </a:schemeClr>
                </a:solidFill>
              </a:rPr>
              <a:t>– buňky nepřecházejí do dalšího komp., příkladem </a:t>
            </a:r>
            <a:r>
              <a:rPr lang="cs-CZ" altLang="cs-CZ" sz="2000" b="1" dirty="0">
                <a:solidFill>
                  <a:schemeClr val="tx1">
                    <a:lumMod val="95000"/>
                    <a:lumOff val="5000"/>
                  </a:schemeClr>
                </a:solidFill>
              </a:rPr>
              <a:t>nádor</a:t>
            </a:r>
            <a:r>
              <a:rPr lang="cs-CZ" altLang="cs-CZ" sz="2000" dirty="0">
                <a:solidFill>
                  <a:schemeClr val="tx1">
                    <a:lumMod val="95000"/>
                    <a:lumOff val="5000"/>
                  </a:schemeClr>
                </a:solidFill>
              </a:rPr>
              <a:t> nebo epitel obnovující čočku.</a:t>
            </a:r>
          </a:p>
        </p:txBody>
      </p:sp>
    </p:spTree>
    <p:extLst>
      <p:ext uri="{BB962C8B-B14F-4D97-AF65-F5344CB8AC3E}">
        <p14:creationId xmlns:p14="http://schemas.microsoft.com/office/powerpoint/2010/main" val="3072760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E3DA490-F8B2-457C-BCE4-5F422BF468FB}"/>
              </a:ext>
            </a:extLst>
          </p:cNvPr>
          <p:cNvSpPr>
            <a:spLocks noGrp="1" noChangeArrowheads="1"/>
          </p:cNvSpPr>
          <p:nvPr>
            <p:ph type="title"/>
          </p:nvPr>
        </p:nvSpPr>
        <p:spPr>
          <a:xfrm>
            <a:off x="720000" y="383669"/>
            <a:ext cx="8318897" cy="1098290"/>
          </a:xfrm>
        </p:spPr>
        <p:txBody>
          <a:bodyPr/>
          <a:lstStyle/>
          <a:p>
            <a:pPr eaLnBrk="1" hangingPunct="1"/>
            <a:r>
              <a:rPr lang="cs-CZ" altLang="cs-CZ" sz="4000" dirty="0"/>
              <a:t>Klasifikace buněčných populací a </a:t>
            </a:r>
            <a:r>
              <a:rPr lang="cs-CZ" altLang="cs-CZ" sz="4000" dirty="0" err="1"/>
              <a:t>radiosenzitivita</a:t>
            </a:r>
            <a:endParaRPr lang="cs-CZ" altLang="cs-CZ" sz="4000" dirty="0"/>
          </a:p>
        </p:txBody>
      </p:sp>
      <p:sp>
        <p:nvSpPr>
          <p:cNvPr id="8195" name="Rectangle 3">
            <a:extLst>
              <a:ext uri="{FF2B5EF4-FFF2-40B4-BE49-F238E27FC236}">
                <a16:creationId xmlns:a16="http://schemas.microsoft.com/office/drawing/2014/main" id="{7B6590CD-F990-45D6-814A-7D13D48E3D94}"/>
              </a:ext>
            </a:extLst>
          </p:cNvPr>
          <p:cNvSpPr>
            <a:spLocks noGrp="1" noChangeArrowheads="1"/>
          </p:cNvSpPr>
          <p:nvPr>
            <p:ph type="body" idx="1"/>
          </p:nvPr>
        </p:nvSpPr>
        <p:spPr>
          <a:xfrm>
            <a:off x="798786" y="2276475"/>
            <a:ext cx="9806152" cy="3240088"/>
          </a:xfrm>
          <a:noFill/>
        </p:spPr>
        <p:txBody>
          <a:bodyPr/>
          <a:lstStyle/>
          <a:p>
            <a:pPr marL="74613" indent="-74613" eaLnBrk="1" hangingPunct="1">
              <a:lnSpc>
                <a:spcPct val="100000"/>
              </a:lnSpc>
              <a:buFontTx/>
              <a:buNone/>
            </a:pPr>
            <a:r>
              <a:rPr lang="cs-CZ" altLang="cs-CZ" dirty="0"/>
              <a:t>Nejcitlivější jsou buňky skupin D, E a F (dělící se transitní populace, kmenové buňky, uzavřená, dělící se populace – např. nádory), neboť je v nich vysoká úroveň mitóz. Vůbec nejcitlivější jsou kmenové buňky (v některých případech ale zřejmě platí opak – hypotéza se po izolaci kmenových buněk nepotvrdila zcela).</a:t>
            </a:r>
          </a:p>
        </p:txBody>
      </p:sp>
    </p:spTree>
    <p:extLst>
      <p:ext uri="{BB962C8B-B14F-4D97-AF65-F5344CB8AC3E}">
        <p14:creationId xmlns:p14="http://schemas.microsoft.com/office/powerpoint/2010/main" val="1535006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D31FB97-66D4-4B29-8686-6AA360A8DFD4}"/>
              </a:ext>
            </a:extLst>
          </p:cNvPr>
          <p:cNvSpPr>
            <a:spLocks noGrp="1" noChangeArrowheads="1"/>
          </p:cNvSpPr>
          <p:nvPr>
            <p:ph type="title"/>
          </p:nvPr>
        </p:nvSpPr>
        <p:spPr>
          <a:xfrm>
            <a:off x="562303" y="285148"/>
            <a:ext cx="9285889" cy="850900"/>
          </a:xfrm>
        </p:spPr>
        <p:txBody>
          <a:bodyPr/>
          <a:lstStyle/>
          <a:p>
            <a:pPr eaLnBrk="1" hangingPunct="1"/>
            <a:r>
              <a:rPr lang="cs-CZ" altLang="cs-CZ" sz="4000" dirty="0"/>
              <a:t>Radiobiologické druhy zdravých tkání</a:t>
            </a:r>
          </a:p>
        </p:txBody>
      </p:sp>
      <p:sp>
        <p:nvSpPr>
          <p:cNvPr id="9219" name="Rectangle 3">
            <a:extLst>
              <a:ext uri="{FF2B5EF4-FFF2-40B4-BE49-F238E27FC236}">
                <a16:creationId xmlns:a16="http://schemas.microsoft.com/office/drawing/2014/main" id="{019DAA62-3060-41E2-887C-946ED15DE4ED}"/>
              </a:ext>
            </a:extLst>
          </p:cNvPr>
          <p:cNvSpPr>
            <a:spLocks noGrp="1" noChangeArrowheads="1"/>
          </p:cNvSpPr>
          <p:nvPr>
            <p:ph type="body" idx="1"/>
          </p:nvPr>
        </p:nvSpPr>
        <p:spPr>
          <a:xfrm>
            <a:off x="840828" y="1412876"/>
            <a:ext cx="10394731" cy="5184775"/>
          </a:xfrm>
          <a:noFill/>
        </p:spPr>
        <p:txBody>
          <a:bodyPr/>
          <a:lstStyle/>
          <a:p>
            <a:pPr marL="609600" indent="-609600" eaLnBrk="1" hangingPunct="1">
              <a:lnSpc>
                <a:spcPct val="100000"/>
              </a:lnSpc>
              <a:buFontTx/>
              <a:buNone/>
            </a:pPr>
            <a:r>
              <a:rPr lang="cs-CZ" altLang="cs-CZ" sz="2400" dirty="0"/>
              <a:t>Lze uvést i moderní koncept členění zdravých tkání na </a:t>
            </a:r>
          </a:p>
          <a:p>
            <a:pPr marL="609600" indent="-609600" eaLnBrk="1" hangingPunct="1">
              <a:lnSpc>
                <a:spcPct val="100000"/>
              </a:lnSpc>
              <a:buFontTx/>
              <a:buAutoNum type="alphaLcParenR"/>
            </a:pPr>
            <a:r>
              <a:rPr lang="cs-CZ" altLang="cs-CZ" sz="2400" b="1" dirty="0"/>
              <a:t>Hierarchický typ H</a:t>
            </a:r>
            <a:r>
              <a:rPr lang="cs-CZ" altLang="cs-CZ" sz="2400" dirty="0"/>
              <a:t>, charakterizovaný vysokou aktivitou kmenových buněk. Jde o velmi </a:t>
            </a:r>
            <a:r>
              <a:rPr lang="cs-CZ" altLang="cs-CZ" sz="2400" dirty="0" err="1"/>
              <a:t>radiosenzitivní</a:t>
            </a:r>
            <a:r>
              <a:rPr lang="cs-CZ" altLang="cs-CZ" sz="2400" dirty="0"/>
              <a:t> tkáně reagující na ozáření akutními změnami – časná radiační morbidita, </a:t>
            </a:r>
            <a:r>
              <a:rPr lang="cs-CZ" altLang="cs-CZ" sz="2400" i="1" dirty="0"/>
              <a:t>early </a:t>
            </a:r>
            <a:r>
              <a:rPr lang="cs-CZ" altLang="cs-CZ" sz="2400" i="1" dirty="0" err="1"/>
              <a:t>effects</a:t>
            </a:r>
            <a:r>
              <a:rPr lang="cs-CZ" altLang="cs-CZ" sz="2400" dirty="0"/>
              <a:t>. Na křivkách přežití jsou jen malá raménka.</a:t>
            </a:r>
          </a:p>
          <a:p>
            <a:pPr marL="609600" indent="-609600" eaLnBrk="1" hangingPunct="1">
              <a:lnSpc>
                <a:spcPct val="100000"/>
              </a:lnSpc>
              <a:buFontTx/>
              <a:buAutoNum type="alphaLcParenR"/>
            </a:pPr>
            <a:r>
              <a:rPr lang="cs-CZ" altLang="cs-CZ" sz="2400" b="1" dirty="0"/>
              <a:t>Flexibilní typ F</a:t>
            </a:r>
            <a:r>
              <a:rPr lang="cs-CZ" altLang="cs-CZ" sz="2400" dirty="0"/>
              <a:t>, charakterizovaný nízkou aktivitou kmenových buněk, </a:t>
            </a:r>
            <a:r>
              <a:rPr lang="cs-CZ" altLang="cs-CZ" sz="2400" dirty="0" err="1"/>
              <a:t>radiorezistentní</a:t>
            </a:r>
            <a:r>
              <a:rPr lang="cs-CZ" altLang="cs-CZ" sz="2400" dirty="0"/>
              <a:t> tkáně, poškození těchto tkání je příčinou pozdní radiační morbidity, </a:t>
            </a:r>
            <a:r>
              <a:rPr lang="cs-CZ" altLang="cs-CZ" sz="2400" i="1" dirty="0" err="1"/>
              <a:t>late</a:t>
            </a:r>
            <a:r>
              <a:rPr lang="cs-CZ" altLang="cs-CZ" sz="2400" i="1" dirty="0"/>
              <a:t> </a:t>
            </a:r>
            <a:r>
              <a:rPr lang="cs-CZ" altLang="cs-CZ" sz="2400" i="1" dirty="0" err="1"/>
              <a:t>effects</a:t>
            </a:r>
            <a:r>
              <a:rPr lang="cs-CZ" altLang="cs-CZ" sz="2400" dirty="0"/>
              <a:t>. Křivky přežití s raménkem.</a:t>
            </a:r>
          </a:p>
          <a:p>
            <a:pPr marL="609600" indent="-609600" eaLnBrk="1" hangingPunct="1">
              <a:lnSpc>
                <a:spcPct val="100000"/>
              </a:lnSpc>
              <a:buFontTx/>
              <a:buAutoNum type="alphaLcParenR"/>
            </a:pPr>
            <a:r>
              <a:rPr lang="cs-CZ" altLang="cs-CZ" sz="2400" dirty="0"/>
              <a:t>Existuje i </a:t>
            </a:r>
            <a:r>
              <a:rPr lang="cs-CZ" altLang="cs-CZ" sz="2400" b="1" dirty="0"/>
              <a:t>smíšený typ</a:t>
            </a:r>
            <a:r>
              <a:rPr lang="cs-CZ" altLang="cs-CZ" sz="2400" dirty="0"/>
              <a:t>, u kterého není časná a pozdní morbidita nezávislá – podle síly akutní odpovědi lze usoudit na odpověď pozdní.</a:t>
            </a:r>
          </a:p>
          <a:p>
            <a:pPr marL="609600" indent="-609600" eaLnBrk="1" hangingPunct="1">
              <a:lnSpc>
                <a:spcPct val="100000"/>
              </a:lnSpc>
              <a:buFontTx/>
              <a:buNone/>
            </a:pPr>
            <a:r>
              <a:rPr lang="cs-CZ" altLang="cs-CZ" sz="2400" dirty="0"/>
              <a:t>V dalším textu není toto rozlišení někdy zmiňováno, ale začlenění tkáně do typu F nebo H by nemělo být problém, a to na základě jejich proliferační schopnosti.</a:t>
            </a:r>
          </a:p>
        </p:txBody>
      </p:sp>
    </p:spTree>
    <p:extLst>
      <p:ext uri="{BB962C8B-B14F-4D97-AF65-F5344CB8AC3E}">
        <p14:creationId xmlns:p14="http://schemas.microsoft.com/office/powerpoint/2010/main" val="6200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DB0FD53-76B5-4C93-B212-46A8C09447AC}"/>
              </a:ext>
            </a:extLst>
          </p:cNvPr>
          <p:cNvSpPr>
            <a:spLocks noGrp="1" noChangeArrowheads="1"/>
          </p:cNvSpPr>
          <p:nvPr>
            <p:ph type="title"/>
          </p:nvPr>
        </p:nvSpPr>
        <p:spPr/>
        <p:txBody>
          <a:bodyPr/>
          <a:lstStyle/>
          <a:p>
            <a:pPr eaLnBrk="1" hangingPunct="1"/>
            <a:r>
              <a:rPr lang="cs-CZ" altLang="cs-CZ"/>
              <a:t>Růstový podíl</a:t>
            </a:r>
          </a:p>
        </p:txBody>
      </p:sp>
      <p:sp>
        <p:nvSpPr>
          <p:cNvPr id="10243" name="Rectangle 3">
            <a:extLst>
              <a:ext uri="{FF2B5EF4-FFF2-40B4-BE49-F238E27FC236}">
                <a16:creationId xmlns:a16="http://schemas.microsoft.com/office/drawing/2014/main" id="{D51A2E36-3E66-4ABA-AFB6-7A379C7B6797}"/>
              </a:ext>
            </a:extLst>
          </p:cNvPr>
          <p:cNvSpPr>
            <a:spLocks noGrp="1" noChangeArrowheads="1"/>
          </p:cNvSpPr>
          <p:nvPr>
            <p:ph type="body" idx="1"/>
          </p:nvPr>
        </p:nvSpPr>
        <p:spPr>
          <a:xfrm>
            <a:off x="1040524" y="1412876"/>
            <a:ext cx="10373710" cy="5040313"/>
          </a:xfrm>
          <a:noFill/>
        </p:spPr>
        <p:txBody>
          <a:bodyPr/>
          <a:lstStyle/>
          <a:p>
            <a:pPr eaLnBrk="1" hangingPunct="1">
              <a:lnSpc>
                <a:spcPct val="100000"/>
              </a:lnSpc>
              <a:buFontTx/>
              <a:buNone/>
            </a:pPr>
            <a:r>
              <a:rPr lang="cs-CZ" altLang="cs-CZ" sz="2400" b="1" dirty="0"/>
              <a:t>Růstový podíl (</a:t>
            </a:r>
            <a:r>
              <a:rPr lang="cs-CZ" altLang="cs-CZ" sz="2400" b="1" i="1" dirty="0" err="1"/>
              <a:t>growth</a:t>
            </a:r>
            <a:r>
              <a:rPr lang="cs-CZ" altLang="cs-CZ" sz="2400" b="1" i="1" dirty="0"/>
              <a:t> </a:t>
            </a:r>
            <a:r>
              <a:rPr lang="cs-CZ" altLang="cs-CZ" sz="2400" b="1" i="1" dirty="0" err="1"/>
              <a:t>fraction</a:t>
            </a:r>
            <a:r>
              <a:rPr lang="cs-CZ" altLang="cs-CZ" sz="2400" b="1" dirty="0"/>
              <a:t>)</a:t>
            </a:r>
            <a:r>
              <a:rPr lang="cs-CZ" altLang="cs-CZ" sz="2400" dirty="0"/>
              <a:t> vystihuje skutečnost, že ne všechny buňky v populaci jsou zapojeny do procesů proliferace, tj. že setrvávají ve fázi označované jako G0.</a:t>
            </a:r>
          </a:p>
          <a:p>
            <a:pPr eaLnBrk="1" hangingPunct="1">
              <a:lnSpc>
                <a:spcPct val="100000"/>
              </a:lnSpc>
              <a:buFontTx/>
              <a:buNone/>
            </a:pPr>
            <a:r>
              <a:rPr lang="cs-CZ" altLang="cs-CZ" sz="2400" b="1" dirty="0"/>
              <a:t>Růstový podíl je definován jako podíl </a:t>
            </a:r>
            <a:r>
              <a:rPr lang="cs-CZ" altLang="cs-CZ" sz="2400" b="1" dirty="0" err="1"/>
              <a:t>klonogenně</a:t>
            </a:r>
            <a:r>
              <a:rPr lang="cs-CZ" altLang="cs-CZ" sz="2400" b="1" dirty="0"/>
              <a:t> aktivních buněk v populaci.</a:t>
            </a:r>
            <a:r>
              <a:rPr lang="cs-CZ" altLang="cs-CZ" sz="2400" dirty="0"/>
              <a:t> Pro odlišení tohoto podílu od ostatních buněk lze například použít </a:t>
            </a:r>
            <a:r>
              <a:rPr lang="cs-CZ" altLang="cs-CZ" sz="2400" baseline="30000" dirty="0"/>
              <a:t>3</a:t>
            </a:r>
            <a:r>
              <a:rPr lang="cs-CZ" altLang="cs-CZ" sz="2400" dirty="0"/>
              <a:t>H-značený </a:t>
            </a:r>
            <a:r>
              <a:rPr lang="cs-CZ" altLang="cs-CZ" sz="2400" dirty="0" err="1"/>
              <a:t>thymidin</a:t>
            </a:r>
            <a:r>
              <a:rPr lang="cs-CZ" altLang="cs-CZ" sz="2400" dirty="0"/>
              <a:t>, který musí být k dispozici v S-fázi buněčného cyklu. Procento buněk, které inkorporovaly značený </a:t>
            </a:r>
            <a:r>
              <a:rPr lang="cs-CZ" altLang="cs-CZ" sz="2400" dirty="0" err="1"/>
              <a:t>thymidin</a:t>
            </a:r>
            <a:r>
              <a:rPr lang="cs-CZ" altLang="cs-CZ" sz="2400" dirty="0"/>
              <a:t> do svého genomu, pak představuje růstový podíl.</a:t>
            </a:r>
          </a:p>
          <a:p>
            <a:pPr eaLnBrk="1" hangingPunct="1">
              <a:lnSpc>
                <a:spcPct val="100000"/>
              </a:lnSpc>
              <a:buFontTx/>
              <a:buNone/>
            </a:pPr>
            <a:r>
              <a:rPr lang="cs-CZ" altLang="cs-CZ" sz="2400" dirty="0"/>
              <a:t>Obecně platí, že neaktivní (necyklující) buňky mají vyšší </a:t>
            </a:r>
            <a:r>
              <a:rPr lang="cs-CZ" altLang="cs-CZ" sz="2400" dirty="0" err="1"/>
              <a:t>radioresistenci</a:t>
            </a:r>
            <a:r>
              <a:rPr lang="cs-CZ" altLang="cs-CZ" sz="2400" dirty="0"/>
              <a:t>, což lze vysvětlit např. tím, že mají více času na opravu poškození před zahájením svého dělení.</a:t>
            </a:r>
          </a:p>
          <a:p>
            <a:pPr eaLnBrk="1" hangingPunct="1">
              <a:lnSpc>
                <a:spcPct val="100000"/>
              </a:lnSpc>
              <a:buFontTx/>
              <a:buNone/>
            </a:pPr>
            <a:r>
              <a:rPr lang="cs-CZ" altLang="cs-CZ" sz="2400" b="1" dirty="0"/>
              <a:t>Důležité:</a:t>
            </a:r>
            <a:r>
              <a:rPr lang="cs-CZ" altLang="cs-CZ" sz="2400" dirty="0"/>
              <a:t> Necyklující buňky se po změně vnějších podmínek mohou stát opět </a:t>
            </a:r>
            <a:r>
              <a:rPr lang="cs-CZ" altLang="cs-CZ" sz="2400" dirty="0" err="1"/>
              <a:t>klonogenně</a:t>
            </a:r>
            <a:r>
              <a:rPr lang="cs-CZ" altLang="cs-CZ" sz="2400" dirty="0"/>
              <a:t> aktivními (cyklujícími).</a:t>
            </a:r>
          </a:p>
        </p:txBody>
      </p:sp>
    </p:spTree>
    <p:extLst>
      <p:ext uri="{BB962C8B-B14F-4D97-AF65-F5344CB8AC3E}">
        <p14:creationId xmlns:p14="http://schemas.microsoft.com/office/powerpoint/2010/main" val="1572133342"/>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2.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396</TotalTime>
  <Words>3846</Words>
  <Application>Microsoft Office PowerPoint</Application>
  <PresentationFormat>Širokoúhlá obrazovka</PresentationFormat>
  <Paragraphs>221</Paragraphs>
  <Slides>43</Slides>
  <Notes>42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43</vt:i4>
      </vt:variant>
    </vt:vector>
  </HeadingPairs>
  <TitlesOfParts>
    <vt:vector size="49" baseType="lpstr">
      <vt:lpstr>Arial</vt:lpstr>
      <vt:lpstr>Symbol</vt:lpstr>
      <vt:lpstr>Tahoma</vt:lpstr>
      <vt:lpstr>Times New Roman</vt:lpstr>
      <vt:lpstr>Wingdings</vt:lpstr>
      <vt:lpstr>Presentation_MU_EN</vt:lpstr>
      <vt:lpstr>Radiologická fyzika a radiobiologie</vt:lpstr>
      <vt:lpstr>Úvodem</vt:lpstr>
      <vt:lpstr>Buněčná smrt u savčích tkání</vt:lpstr>
      <vt:lpstr>Dva druhy smrti buněk</vt:lpstr>
      <vt:lpstr>Apoptóza</vt:lpstr>
      <vt:lpstr>Klasifikace buněčných populací podle jejich kinetiky</vt:lpstr>
      <vt:lpstr>Klasifikace buněčných populací a radiosenzitivita</vt:lpstr>
      <vt:lpstr>Radiobiologické druhy zdravých tkání</vt:lpstr>
      <vt:lpstr>Růstový podíl</vt:lpstr>
      <vt:lpstr>Buněčná kinetika v normálních a nádorových tkáních</vt:lpstr>
      <vt:lpstr>Modely přežití buněk v normálních a nádorových tkáních</vt:lpstr>
      <vt:lpstr>Hewittův zřeďovací test</vt:lpstr>
      <vt:lpstr>Prezentace aplikace PowerPoint</vt:lpstr>
      <vt:lpstr>Prezentace aplikace PowerPoint</vt:lpstr>
      <vt:lpstr>Lung Colony Assay System</vt:lpstr>
      <vt:lpstr>Objem nádoru vs. čas</vt:lpstr>
      <vt:lpstr>Prezentace aplikace PowerPoint</vt:lpstr>
      <vt:lpstr>Radiobiologické odpovědi nádorů</vt:lpstr>
      <vt:lpstr>Hypoxie a radiosenzitivita nádorových buněk.</vt:lpstr>
      <vt:lpstr>Prezentace aplikace PowerPoint</vt:lpstr>
      <vt:lpstr>Prezentace aplikace PowerPoint</vt:lpstr>
      <vt:lpstr>Testování radiosenzitivity normálních tkání in vivo</vt:lpstr>
      <vt:lpstr>Krvetvorný systém – metoda CFU</vt:lpstr>
      <vt:lpstr>Buňky gastrointestinální sliznice</vt:lpstr>
      <vt:lpstr>Radiosenzitivita buněk sliznice GIT</vt:lpstr>
      <vt:lpstr>Spermatogeneze</vt:lpstr>
      <vt:lpstr>Prezentace aplikace PowerPoint</vt:lpstr>
      <vt:lpstr>Radiosenzitivita varlete</vt:lpstr>
      <vt:lpstr>Radiosenzitivita kůže</vt:lpstr>
      <vt:lpstr>Akutní letální odpověď na ozáření u savců</vt:lpstr>
      <vt:lpstr>Akutní letální odpověď na ozáření u savců - krvetvorba</vt:lpstr>
      <vt:lpstr>Akutní letální odpověď na ozáření u savců - GIT</vt:lpstr>
      <vt:lpstr>Akutní letální odpověď na ozáření u savců – lymfatický systém</vt:lpstr>
      <vt:lpstr>Akutní letální odpověď na ozáření u savců – CNS</vt:lpstr>
      <vt:lpstr>Akutní radiační syndrom u člověka – nemoc z ozáření</vt:lpstr>
      <vt:lpstr>Akutní radiační syndrom u člověka – nemoc z ozáření</vt:lpstr>
      <vt:lpstr>Akutní radiační syndrom u člověka – vliv dávkového příkonu</vt:lpstr>
      <vt:lpstr>Akutní radiační syndrom u člověka – účinky na embryo a plod</vt:lpstr>
      <vt:lpstr>Radiační poškození vývojové sekvence plodu – u myší</vt:lpstr>
      <vt:lpstr>Radiační poškození vývojové sekvence plodu u myší – preimplantační období</vt:lpstr>
      <vt:lpstr>Radiační poškození vývojové sekvence plodu u myší – období organogeneze</vt:lpstr>
      <vt:lpstr>Radiační poškození vývojové sekvence plodu u myší – období fetálního růstu aj.</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Radiologická fyzika a radiobiologie</dc:title>
  <dc:creator>Vojtěch Mornstein</dc:creator>
  <cp:lastModifiedBy>Vojtěch Mornstein</cp:lastModifiedBy>
  <cp:revision>16</cp:revision>
  <cp:lastPrinted>1601-01-01T00:00:00Z</cp:lastPrinted>
  <dcterms:created xsi:type="dcterms:W3CDTF">2021-04-24T13:47:48Z</dcterms:created>
  <dcterms:modified xsi:type="dcterms:W3CDTF">2024-04-13T11:48:29Z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