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1" r:id="rId2"/>
    <p:sldId id="599" r:id="rId3"/>
    <p:sldId id="659" r:id="rId4"/>
    <p:sldId id="570" r:id="rId5"/>
    <p:sldId id="571" r:id="rId6"/>
    <p:sldId id="513" r:id="rId7"/>
    <p:sldId id="528" r:id="rId8"/>
    <p:sldId id="514" r:id="rId9"/>
    <p:sldId id="275" r:id="rId10"/>
    <p:sldId id="675" r:id="rId11"/>
    <p:sldId id="676" r:id="rId12"/>
    <p:sldId id="579" r:id="rId13"/>
    <p:sldId id="605" r:id="rId14"/>
    <p:sldId id="515" r:id="rId15"/>
    <p:sldId id="606" r:id="rId16"/>
    <p:sldId id="628" r:id="rId17"/>
    <p:sldId id="633" r:id="rId18"/>
    <p:sldId id="634" r:id="rId19"/>
    <p:sldId id="635" r:id="rId20"/>
    <p:sldId id="645" r:id="rId21"/>
    <p:sldId id="646" r:id="rId22"/>
    <p:sldId id="617" r:id="rId23"/>
    <p:sldId id="674" r:id="rId24"/>
    <p:sldId id="677" r:id="rId25"/>
    <p:sldId id="678" r:id="rId26"/>
    <p:sldId id="679" r:id="rId27"/>
    <p:sldId id="680" r:id="rId28"/>
    <p:sldId id="681" r:id="rId29"/>
    <p:sldId id="682" r:id="rId30"/>
    <p:sldId id="683" r:id="rId31"/>
    <p:sldId id="684" r:id="rId32"/>
    <p:sldId id="685" r:id="rId33"/>
    <p:sldId id="686" r:id="rId34"/>
    <p:sldId id="687" r:id="rId35"/>
    <p:sldId id="688" r:id="rId36"/>
    <p:sldId id="673" r:id="rId37"/>
  </p:sldIdLst>
  <p:sldSz cx="9144000" cy="6858000" type="screen4x3"/>
  <p:notesSz cx="6781800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660033"/>
    <a:srgbClr val="0000FF"/>
    <a:srgbClr val="99FF66"/>
    <a:srgbClr val="FF0000"/>
    <a:srgbClr val="990033"/>
    <a:srgbClr val="CC33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394" autoAdjust="0"/>
    <p:restoredTop sz="94728" autoAdjust="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458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0EF1A12A-F099-441A-BFE2-037FC31818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45B8A80D-7F39-48E5-8D63-74DBAF3298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5FDE6B0A-495F-4CDC-9EAE-BCC0CAED922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AB2FDB88-7379-4D0E-8B7E-2DA77A61E53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DEF950-49F1-4331-B2F8-A6B956EF79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909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="" xmlns:a16="http://schemas.microsoft.com/office/drawing/2014/main" id="{A807C169-8E20-4C72-A77B-E5D790CDE6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="" xmlns:a16="http://schemas.microsoft.com/office/drawing/2014/main" id="{A1835B04-C28F-4230-B4A3-F32296CE90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>
            <a:extLst>
              <a:ext uri="{FF2B5EF4-FFF2-40B4-BE49-F238E27FC236}">
                <a16:creationId xmlns="" xmlns:a16="http://schemas.microsoft.com/office/drawing/2014/main" id="{174626D3-BC64-482C-A4E2-B10F44B01D5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="" xmlns:a16="http://schemas.microsoft.com/office/drawing/2014/main" id="{87242FF3-CDDE-4684-9562-167229EDCC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="" xmlns:a16="http://schemas.microsoft.com/office/drawing/2014/main" id="{CD8D3598-EA2D-443D-A171-1E7616B1613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3763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="" xmlns:a16="http://schemas.microsoft.com/office/drawing/2014/main" id="{6B0C4086-1B18-4654-996B-94265E9F6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3763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C9C570-E48F-4D2E-9F35-2379332DCA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6973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="" xmlns:a16="http://schemas.microsoft.com/office/drawing/2014/main" id="{5F56AA80-582B-40C1-A2B7-CA9944D52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>
            <a:extLst>
              <a:ext uri="{FF2B5EF4-FFF2-40B4-BE49-F238E27FC236}">
                <a16:creationId xmlns="" xmlns:a16="http://schemas.microsoft.com/office/drawing/2014/main" id="{5C9D4489-D9C7-4FDF-8D73-1E69E906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="" xmlns:a16="http://schemas.microsoft.com/office/drawing/2014/main" id="{C6BD8F77-E7B4-4A07-B2CB-90DB1292E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642E1A1-4345-4780-9B2E-C7FCE7124CEC}" type="slidenum">
              <a:rPr lang="cs-CZ" altLang="cs-CZ" smtClean="0">
                <a:solidFill>
                  <a:schemeClr val="tx1"/>
                </a:solidFill>
              </a:rPr>
              <a:pPr/>
              <a:t>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="" xmlns:a16="http://schemas.microsoft.com/office/drawing/2014/main" id="{8E9FE3A8-4E8E-4B6F-9D8E-8CB4920F2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>
            <a:extLst>
              <a:ext uri="{FF2B5EF4-FFF2-40B4-BE49-F238E27FC236}">
                <a16:creationId xmlns="" xmlns:a16="http://schemas.microsoft.com/office/drawing/2014/main" id="{0EAA4089-D167-4D8F-927A-06DE656C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="" xmlns:a16="http://schemas.microsoft.com/office/drawing/2014/main" id="{BB96E8D8-3650-478E-86CF-A59F2A7D1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C2CD621-8201-441A-9457-45E88D3E7524}" type="slidenum">
              <a:rPr lang="cs-CZ" altLang="cs-CZ" smtClean="0">
                <a:solidFill>
                  <a:schemeClr val="tx1"/>
                </a:solidFill>
              </a:rPr>
              <a:pPr/>
              <a:t>10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8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="" xmlns:a16="http://schemas.microsoft.com/office/drawing/2014/main" id="{FD74C85C-7C54-4995-8082-9ABC64667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>
            <a:extLst>
              <a:ext uri="{FF2B5EF4-FFF2-40B4-BE49-F238E27FC236}">
                <a16:creationId xmlns="" xmlns:a16="http://schemas.microsoft.com/office/drawing/2014/main" id="{3A8A20FB-F21F-4652-9EE0-2E939CA8D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="" xmlns:a16="http://schemas.microsoft.com/office/drawing/2014/main" id="{C5969A9A-4806-405A-BD40-D442FA037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9ADEC4D-BF98-4BCE-9446-775671FB0E9B}" type="slidenum">
              <a:rPr lang="cs-CZ" altLang="cs-CZ" smtClean="0">
                <a:solidFill>
                  <a:schemeClr val="tx1"/>
                </a:solidFill>
              </a:rPr>
              <a:pPr/>
              <a:t>11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58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="" xmlns:a16="http://schemas.microsoft.com/office/drawing/2014/main" id="{159380A6-F691-49F1-ABB8-28DF3083D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ro poznámky 2">
            <a:extLst>
              <a:ext uri="{FF2B5EF4-FFF2-40B4-BE49-F238E27FC236}">
                <a16:creationId xmlns="" xmlns:a16="http://schemas.microsoft.com/office/drawing/2014/main" id="{2A44C56D-85F3-43F6-9BD8-E95158A2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="" xmlns:a16="http://schemas.microsoft.com/office/drawing/2014/main" id="{0F49C56F-6C98-4D51-8B72-820231211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079835D9-B21D-4461-AEAB-56676CFFFFEC}" type="slidenum">
              <a:rPr lang="cs-CZ" altLang="cs-CZ" smtClean="0">
                <a:solidFill>
                  <a:schemeClr val="tx1"/>
                </a:solidFill>
              </a:rPr>
              <a:pPr/>
              <a:t>12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59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="" xmlns:a16="http://schemas.microsoft.com/office/drawing/2014/main" id="{96DDA49B-004E-4EAF-A1EF-F69BFD5E3D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>
            <a:extLst>
              <a:ext uri="{FF2B5EF4-FFF2-40B4-BE49-F238E27FC236}">
                <a16:creationId xmlns="" xmlns:a16="http://schemas.microsoft.com/office/drawing/2014/main" id="{E667FF44-6B0C-4AB0-8E15-51152137C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="" xmlns:a16="http://schemas.microsoft.com/office/drawing/2014/main" id="{18B2C558-52ED-4C1C-B8AA-408DEF702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F141ECF3-7F4E-44C6-9C5C-5565BB374536}" type="slidenum">
              <a:rPr lang="cs-CZ" altLang="cs-CZ" smtClean="0">
                <a:solidFill>
                  <a:schemeClr val="tx1"/>
                </a:solidFill>
              </a:rPr>
              <a:pPr/>
              <a:t>13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82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="" xmlns:a16="http://schemas.microsoft.com/office/drawing/2014/main" id="{86043EF9-8BF9-4EC7-9545-BD7F347BE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="" xmlns:a16="http://schemas.microsoft.com/office/drawing/2014/main" id="{74244674-1D1C-4289-AAAB-DCCB563A8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="" xmlns:a16="http://schemas.microsoft.com/office/drawing/2014/main" id="{CF073023-66CC-4395-9202-02748DD2C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C5398E22-CB11-4BB3-9378-A3104CE8B42D}" type="slidenum">
              <a:rPr lang="cs-CZ" altLang="cs-CZ" smtClean="0">
                <a:solidFill>
                  <a:schemeClr val="tx1"/>
                </a:solidFill>
              </a:rPr>
              <a:pPr/>
              <a:t>14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="" xmlns:a16="http://schemas.microsoft.com/office/drawing/2014/main" id="{B4C41959-8546-4335-88DC-F24BB846F4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>
            <a:extLst>
              <a:ext uri="{FF2B5EF4-FFF2-40B4-BE49-F238E27FC236}">
                <a16:creationId xmlns="" xmlns:a16="http://schemas.microsoft.com/office/drawing/2014/main" id="{A6FCBFFA-4045-4487-ACB7-1C5BBE45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="" xmlns:a16="http://schemas.microsoft.com/office/drawing/2014/main" id="{9006A674-24C4-44F3-982D-7E0C03E35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4D7FA59-5C41-4B8B-8002-C1069CAA9507}" type="slidenum">
              <a:rPr lang="cs-CZ" altLang="cs-CZ" smtClean="0">
                <a:solidFill>
                  <a:schemeClr val="tx1"/>
                </a:solidFill>
              </a:rPr>
              <a:pPr/>
              <a:t>15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15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="" xmlns:a16="http://schemas.microsoft.com/office/drawing/2014/main" id="{5C0F34D1-C39D-42D9-A076-38EFBD4FD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>
            <a:extLst>
              <a:ext uri="{FF2B5EF4-FFF2-40B4-BE49-F238E27FC236}">
                <a16:creationId xmlns="" xmlns:a16="http://schemas.microsoft.com/office/drawing/2014/main" id="{5A91E2ED-578F-418F-AF8D-706C36C7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="" xmlns:a16="http://schemas.microsoft.com/office/drawing/2014/main" id="{301FF053-33AB-4599-9DD9-8FAF68001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BFADA62-3976-46C6-A711-50A2F59BAB53}" type="slidenum">
              <a:rPr lang="cs-CZ" altLang="cs-CZ" smtClean="0">
                <a:solidFill>
                  <a:schemeClr val="tx1"/>
                </a:solidFill>
              </a:rPr>
              <a:pPr/>
              <a:t>16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24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="" xmlns:a16="http://schemas.microsoft.com/office/drawing/2014/main" id="{8A94E0B1-6749-47F5-BB08-20F3A0E003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ro poznámky 2">
            <a:extLst>
              <a:ext uri="{FF2B5EF4-FFF2-40B4-BE49-F238E27FC236}">
                <a16:creationId xmlns="" xmlns:a16="http://schemas.microsoft.com/office/drawing/2014/main" id="{3EC498B1-CFF5-4BE3-B49A-B8629FACB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="" xmlns:a16="http://schemas.microsoft.com/office/drawing/2014/main" id="{855B31C8-6194-424A-A646-298227094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FC3243A-C9FC-4A82-9C8A-8393CCABDF82}" type="slidenum">
              <a:rPr lang="cs-CZ" altLang="cs-CZ" smtClean="0">
                <a:solidFill>
                  <a:schemeClr val="tx1"/>
                </a:solidFill>
              </a:rPr>
              <a:pPr/>
              <a:t>17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42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>
            <a:extLst>
              <a:ext uri="{FF2B5EF4-FFF2-40B4-BE49-F238E27FC236}">
                <a16:creationId xmlns="" xmlns:a16="http://schemas.microsoft.com/office/drawing/2014/main" id="{DDFA29A5-D8B4-43B0-9470-089DF44B79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>
            <a:extLst>
              <a:ext uri="{FF2B5EF4-FFF2-40B4-BE49-F238E27FC236}">
                <a16:creationId xmlns="" xmlns:a16="http://schemas.microsoft.com/office/drawing/2014/main" id="{7593BA87-46E2-4387-B43D-078751959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2228" name="Zástupný symbol pro číslo snímku 3">
            <a:extLst>
              <a:ext uri="{FF2B5EF4-FFF2-40B4-BE49-F238E27FC236}">
                <a16:creationId xmlns="" xmlns:a16="http://schemas.microsoft.com/office/drawing/2014/main" id="{B78E7A4D-4833-4262-9D33-3C9CD0566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C8D237CE-FDCB-43C1-B215-66052D67741E}" type="slidenum">
              <a:rPr lang="cs-CZ" altLang="cs-CZ" smtClean="0">
                <a:solidFill>
                  <a:schemeClr val="tx1"/>
                </a:solidFill>
              </a:rPr>
              <a:pPr/>
              <a:t>18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48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="" xmlns:a16="http://schemas.microsoft.com/office/drawing/2014/main" id="{D3A057F7-D519-4372-B4D6-B0C39CBD1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>
            <a:extLst>
              <a:ext uri="{FF2B5EF4-FFF2-40B4-BE49-F238E27FC236}">
                <a16:creationId xmlns="" xmlns:a16="http://schemas.microsoft.com/office/drawing/2014/main" id="{ED11D58E-E1A9-4ADB-8DAA-4395041E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="" xmlns:a16="http://schemas.microsoft.com/office/drawing/2014/main" id="{31838F8E-D27C-4AD2-A9FC-2C82A3289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1E1EF7AA-FCA7-47B9-8F11-C0FD3106DEE4}" type="slidenum">
              <a:rPr lang="cs-CZ" altLang="cs-CZ" smtClean="0">
                <a:solidFill>
                  <a:schemeClr val="tx1"/>
                </a:solidFill>
              </a:rPr>
              <a:pPr/>
              <a:t>19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="" xmlns:a16="http://schemas.microsoft.com/office/drawing/2014/main" id="{F0AB2B34-030C-4BE6-B540-A6EA30D77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="" xmlns:a16="http://schemas.microsoft.com/office/drawing/2014/main" id="{6B20544C-4572-4E5C-A18D-FF196394F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="" xmlns:a16="http://schemas.microsoft.com/office/drawing/2014/main" id="{7CF0EB21-3B4A-4953-A2D0-21CCBDF47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B1282A6-D065-4E50-BE7C-4A37DAD9E482}" type="slidenum">
              <a:rPr lang="cs-CZ" altLang="cs-CZ" smtClean="0">
                <a:solidFill>
                  <a:schemeClr val="tx1"/>
                </a:solidFill>
              </a:rPr>
              <a:pPr/>
              <a:t>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5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="" xmlns:a16="http://schemas.microsoft.com/office/drawing/2014/main" id="{6FEDF144-EEFF-41ED-873D-368EFA6711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Zástupný symbol pro poznámky 2">
            <a:extLst>
              <a:ext uri="{FF2B5EF4-FFF2-40B4-BE49-F238E27FC236}">
                <a16:creationId xmlns="" xmlns:a16="http://schemas.microsoft.com/office/drawing/2014/main" id="{C8DB8540-1DBF-4F62-8D35-F2DEC1AA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="" xmlns:a16="http://schemas.microsoft.com/office/drawing/2014/main" id="{1840B013-0D68-47F9-8F6E-C3DD23C2A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B66B233F-D761-4212-8F4C-32D11246381C}" type="slidenum">
              <a:rPr lang="cs-CZ" altLang="cs-CZ" smtClean="0">
                <a:solidFill>
                  <a:schemeClr val="tx1"/>
                </a:solidFill>
              </a:rPr>
              <a:pPr/>
              <a:t>20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1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="" xmlns:a16="http://schemas.microsoft.com/office/drawing/2014/main" id="{D7B67EEF-C3AB-4BB6-A96C-14D648792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>
            <a:extLst>
              <a:ext uri="{FF2B5EF4-FFF2-40B4-BE49-F238E27FC236}">
                <a16:creationId xmlns="" xmlns:a16="http://schemas.microsoft.com/office/drawing/2014/main" id="{D9F8639C-0103-476A-AA1F-A5A6490E7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="" xmlns:a16="http://schemas.microsoft.com/office/drawing/2014/main" id="{50C2237C-1C2D-4A5A-9980-39829A728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4D424DC8-D965-4367-9DB6-0BCCFAE7AF6A}" type="slidenum">
              <a:rPr lang="cs-CZ" altLang="cs-CZ" smtClean="0">
                <a:solidFill>
                  <a:schemeClr val="tx1"/>
                </a:solidFill>
              </a:rPr>
              <a:pPr/>
              <a:t>21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24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="" xmlns:a16="http://schemas.microsoft.com/office/drawing/2014/main" id="{56286DC6-D59C-4FF4-AE1F-BD93E2EA56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="" xmlns:a16="http://schemas.microsoft.com/office/drawing/2014/main" id="{49C1A7EB-A25B-4FD2-B4D1-2D077E250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="" xmlns:a16="http://schemas.microsoft.com/office/drawing/2014/main" id="{79DAB6A0-8B52-4446-B95D-0D5ADF840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32AAC1A-65D8-4EAC-B448-5DE90C389E75}" type="slidenum">
              <a:rPr lang="cs-CZ" altLang="cs-CZ" smtClean="0">
                <a:solidFill>
                  <a:schemeClr val="tx1"/>
                </a:solidFill>
              </a:rPr>
              <a:pPr/>
              <a:t>22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64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="" xmlns:a16="http://schemas.microsoft.com/office/drawing/2014/main" id="{16B48983-3703-4940-B227-7A197009DC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>
            <a:extLst>
              <a:ext uri="{FF2B5EF4-FFF2-40B4-BE49-F238E27FC236}">
                <a16:creationId xmlns="" xmlns:a16="http://schemas.microsoft.com/office/drawing/2014/main" id="{ECD6830A-E2FB-4C97-A6B8-C14EB8A4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="" xmlns:a16="http://schemas.microsoft.com/office/drawing/2014/main" id="{23F6A698-3D15-4B4D-B4AD-7F7A7B105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5E5D81-0E0C-41CE-9BEB-8A36546C0629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0780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="" xmlns:a16="http://schemas.microsoft.com/office/drawing/2014/main" id="{E9FE5B60-E219-4A39-90F6-A475232B9F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="" xmlns:a16="http://schemas.microsoft.com/office/drawing/2014/main" id="{D435BD93-61C1-4604-8EFA-2218B4E81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="" xmlns:a16="http://schemas.microsoft.com/office/drawing/2014/main" id="{12883FC3-C873-4B56-8CED-30062760F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0C0FF1-5E38-406E-A683-D766520EA1BA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0405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="" xmlns:a16="http://schemas.microsoft.com/office/drawing/2014/main" id="{A9ABE2B9-1B36-4389-B0EA-A14AFAEA0E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="" xmlns:a16="http://schemas.microsoft.com/office/drawing/2014/main" id="{C44EBC38-41A3-489F-839C-AA138CE7C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="" xmlns:a16="http://schemas.microsoft.com/office/drawing/2014/main" id="{8E76A225-43BA-41AC-82B3-4E0E2EC53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7C7FFF-1598-4141-B875-1784451DA382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3146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="" xmlns:a16="http://schemas.microsoft.com/office/drawing/2014/main" id="{A4828F33-0CC7-4D52-98D8-55BD059620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="" xmlns:a16="http://schemas.microsoft.com/office/drawing/2014/main" id="{32ABBE7F-F505-4BD9-A62E-811DA7C1B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="" xmlns:a16="http://schemas.microsoft.com/office/drawing/2014/main" id="{B12D573A-82F5-4E99-8C74-FC62411C1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C4A447-17F3-41D1-A24D-9D8A52BC3AA7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3956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="" xmlns:a16="http://schemas.microsoft.com/office/drawing/2014/main" id="{92F48413-2B69-4272-A22E-7DE8BF7340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="" xmlns:a16="http://schemas.microsoft.com/office/drawing/2014/main" id="{95B4E4FA-6711-42E4-9017-CCD732894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="" xmlns:a16="http://schemas.microsoft.com/office/drawing/2014/main" id="{F75846DF-E2E2-4785-A113-C2006A0D1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CF4C76-11D0-43BA-9F69-B2DACFF292F4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2865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="" xmlns:a16="http://schemas.microsoft.com/office/drawing/2014/main" id="{447F61A0-C711-4627-89A4-ACA5928DB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="" xmlns:a16="http://schemas.microsoft.com/office/drawing/2014/main" id="{92B505E2-5381-495C-B422-6AAD9D65A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="" xmlns:a16="http://schemas.microsoft.com/office/drawing/2014/main" id="{36B56290-9389-4878-8FA1-1D58C4978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FED8CA-1556-4628-95BA-43BC044B505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421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="" xmlns:a16="http://schemas.microsoft.com/office/drawing/2014/main" id="{436A5A83-2749-4759-9B0D-8CEF318E71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="" xmlns:a16="http://schemas.microsoft.com/office/drawing/2014/main" id="{45516F1B-D9EC-4F75-8272-A197FAB24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="" xmlns:a16="http://schemas.microsoft.com/office/drawing/2014/main" id="{2EB82401-1934-4383-BB3D-C4AF4295B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91BD57-4193-4B53-87A7-5127725408FF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124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="" xmlns:a16="http://schemas.microsoft.com/office/drawing/2014/main" id="{DB04C250-B613-4748-A704-8FC6A5009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="" xmlns:a16="http://schemas.microsoft.com/office/drawing/2014/main" id="{B16CFE34-FF1F-4A67-8A0D-E841382B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="" xmlns:a16="http://schemas.microsoft.com/office/drawing/2014/main" id="{3336DB6D-1494-47B3-9D3E-C73915DA8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952A74AC-429B-4289-B427-DEAF6048127F}" type="slidenum">
              <a:rPr lang="cs-CZ" altLang="cs-CZ" smtClean="0">
                <a:solidFill>
                  <a:schemeClr val="tx1"/>
                </a:solidFill>
              </a:rPr>
              <a:pPr/>
              <a:t>3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89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="" xmlns:a16="http://schemas.microsoft.com/office/drawing/2014/main" id="{3A2B9E6E-1E6A-427F-8121-036EACE758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="" xmlns:a16="http://schemas.microsoft.com/office/drawing/2014/main" id="{070B96D8-6354-4EFC-ABEE-B0BD4F920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="" xmlns:a16="http://schemas.microsoft.com/office/drawing/2014/main" id="{40288881-103A-44C6-AFBA-24B841D05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3E0EE3-A8F5-4FAC-AB6B-2E40D1878D46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9861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="" xmlns:a16="http://schemas.microsoft.com/office/drawing/2014/main" id="{F3A4736B-8592-45C1-8835-C0E820B9D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>
            <a:extLst>
              <a:ext uri="{FF2B5EF4-FFF2-40B4-BE49-F238E27FC236}">
                <a16:creationId xmlns="" xmlns:a16="http://schemas.microsoft.com/office/drawing/2014/main" id="{6E0878B8-D455-4D79-9AB0-98B5B8527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="" xmlns:a16="http://schemas.microsoft.com/office/drawing/2014/main" id="{F59D1103-C582-43A1-B2C9-C92775F12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6F86115E-4C5E-4B53-A336-DD2DF9862F6A}" type="slidenum">
              <a:rPr lang="cs-CZ" altLang="cs-CZ" smtClean="0">
                <a:solidFill>
                  <a:schemeClr val="tx1"/>
                </a:solidFill>
              </a:rPr>
              <a:pPr/>
              <a:t>4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3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="" xmlns:a16="http://schemas.microsoft.com/office/drawing/2014/main" id="{BC9B4E09-916F-4D50-9151-F58FA570C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="" xmlns:a16="http://schemas.microsoft.com/office/drawing/2014/main" id="{631463BD-1985-43DD-8BF1-780DE5B26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="" xmlns:a16="http://schemas.microsoft.com/office/drawing/2014/main" id="{9CBDAAB9-065B-478B-B26C-E9E4D9551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A0797B7D-0976-45DC-BDEB-978232E9F685}" type="slidenum">
              <a:rPr lang="cs-CZ" altLang="cs-CZ" smtClean="0">
                <a:solidFill>
                  <a:schemeClr val="tx1"/>
                </a:solidFill>
              </a:rPr>
              <a:pPr/>
              <a:t>5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19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="" xmlns:a16="http://schemas.microsoft.com/office/drawing/2014/main" id="{0290FB73-B16A-4696-BF94-06F281FF01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="" xmlns:a16="http://schemas.microsoft.com/office/drawing/2014/main" id="{05976A6A-C185-4A9C-9BFD-92079BD61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="" xmlns:a16="http://schemas.microsoft.com/office/drawing/2014/main" id="{CF499920-DD63-4037-BC2F-69325F489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28EED02F-53E7-4333-A835-D345192CC03E}" type="slidenum">
              <a:rPr lang="cs-CZ" altLang="cs-CZ" smtClean="0">
                <a:solidFill>
                  <a:schemeClr val="tx1"/>
                </a:solidFill>
              </a:rPr>
              <a:pPr/>
              <a:t>6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4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="" xmlns:a16="http://schemas.microsoft.com/office/drawing/2014/main" id="{1C8B6F26-E0A7-417F-90BA-0EECE0164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>
            <a:extLst>
              <a:ext uri="{FF2B5EF4-FFF2-40B4-BE49-F238E27FC236}">
                <a16:creationId xmlns="" xmlns:a16="http://schemas.microsoft.com/office/drawing/2014/main" id="{28C7F1BA-87B7-4AAF-95BF-8BE7128B8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="" xmlns:a16="http://schemas.microsoft.com/office/drawing/2014/main" id="{005C5274-EB45-41A0-B666-7A9DF88ED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54692117-0E3F-4AB3-B794-7752BD6516A4}" type="slidenum">
              <a:rPr lang="cs-CZ" altLang="cs-CZ" smtClean="0">
                <a:solidFill>
                  <a:schemeClr val="tx1"/>
                </a:solidFill>
              </a:rPr>
              <a:pPr/>
              <a:t>7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27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="" xmlns:a16="http://schemas.microsoft.com/office/drawing/2014/main" id="{33E2AA84-4AAA-4C2D-8A6A-402D957BF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>
            <a:extLst>
              <a:ext uri="{FF2B5EF4-FFF2-40B4-BE49-F238E27FC236}">
                <a16:creationId xmlns="" xmlns:a16="http://schemas.microsoft.com/office/drawing/2014/main" id="{19C9082F-36D6-4D5F-86DB-A07E28D67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="" xmlns:a16="http://schemas.microsoft.com/office/drawing/2014/main" id="{7DE57859-3637-46B2-8113-430073662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0069368B-6B49-4AB1-8017-F68ABDFCC59F}" type="slidenum">
              <a:rPr lang="cs-CZ" altLang="cs-CZ" smtClean="0">
                <a:solidFill>
                  <a:schemeClr val="tx1"/>
                </a:solidFill>
              </a:rPr>
              <a:pPr/>
              <a:t>8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4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="" xmlns:a16="http://schemas.microsoft.com/office/drawing/2014/main" id="{C09FD730-FA7F-4429-B014-F9317B747A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>
            <a:extLst>
              <a:ext uri="{FF2B5EF4-FFF2-40B4-BE49-F238E27FC236}">
                <a16:creationId xmlns="" xmlns:a16="http://schemas.microsoft.com/office/drawing/2014/main" id="{D354FEF6-924B-4818-BC2B-6610BD1D9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="" xmlns:a16="http://schemas.microsoft.com/office/drawing/2014/main" id="{2FE2D899-7F51-4D49-A038-232EC1ED8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fld id="{2F11FC08-54F6-4BA3-9349-44B75C745E4C}" type="slidenum">
              <a:rPr lang="cs-CZ" altLang="cs-CZ" smtClean="0">
                <a:solidFill>
                  <a:schemeClr val="tx1"/>
                </a:solidFill>
              </a:rPr>
              <a:pPr/>
              <a:t>9</a:t>
            </a:fld>
            <a:endParaRPr lang="cs-CZ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9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52D2B034-FE79-4C1D-98EF-40D589C7AC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722A-F77D-46D4-ABDD-B7B4BA7222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744765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BCEA5B4-2CCE-4550-9D31-0C4D061C46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2EF23-D835-494A-BEE3-EE8E3BE9C5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205995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61150" y="260350"/>
            <a:ext cx="2087563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113462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F46E196-D02F-4BFB-BD17-7AB55903F8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A203B-E7DA-4403-88E6-2BCCE3DF63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072214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353425" cy="100806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484313"/>
            <a:ext cx="4038600" cy="46418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484313"/>
            <a:ext cx="4038600" cy="2244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881438"/>
            <a:ext cx="4038600" cy="2244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54B104D-1EAB-4B3E-A4F2-C86CCF3EF7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63FC-71E9-4693-A64E-77EAA3DC91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521000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19B41D55-AE5E-4EB8-B505-2165F3AC9C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97807-330A-4F50-B1BE-219EBD4611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0041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E0114FC-90CA-4F7E-BAC7-39AC5C6C99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1FBB-994E-4531-8AC3-297B9741D5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434830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17C127F-8F5A-4CBE-91F4-57DA273439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07C75-5007-456E-89D6-D30F5CDCAE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765092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4F67A6-75CF-4E4C-95FA-2C851A73BB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67006-8CF4-4FB5-96C8-6521BCD21F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4338028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02D79995-3804-45A4-95A4-52F14BB34B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3CE9-D99B-476C-90CD-0812A188D9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816366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="" xmlns:a16="http://schemas.microsoft.com/office/drawing/2014/main" id="{9362DE46-0B26-4D65-8D98-DB4C319C5E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5C2B-4034-440C-8AED-B1F6963D6C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986955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8C4D0FC9-0E1D-413A-BD2E-028A6F1AE0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0F21-8CC3-4DFF-B33E-12E955B2A3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13566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18A1034-060D-4D85-9DF7-706716F0B1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8AB6A-B8F4-4DE2-AA2E-6EAF6EC143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99248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="" xmlns:a16="http://schemas.microsoft.com/office/drawing/2014/main" id="{16E21502-1A61-4A88-AC7E-8F24D3094D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="" xmlns:a16="http://schemas.microsoft.com/office/drawing/2014/main" id="{C9A3B99C-C097-4E05-829E-6FBCBBFC4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8353425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="" xmlns:a16="http://schemas.microsoft.com/office/drawing/2014/main" id="{D5B99C7E-22FA-443D-8950-D3C4796CA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84313"/>
            <a:ext cx="82296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96F1CC3-DE08-4730-A0DA-316CA9D392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1341438"/>
            <a:ext cx="5857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70C811D-D7B8-4FFB-8945-A1D3CB4D6A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="" xmlns:a16="http://schemas.microsoft.com/office/drawing/2014/main" id="{1E7CFD03-AB51-4A4B-9FBD-EA825D7BE6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6303963"/>
            <a:ext cx="946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="" xmlns:a16="http://schemas.microsoft.com/office/drawing/2014/main" id="{CD4D5887-BD1A-4B4C-BBE8-AD4B4332E3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6303963"/>
            <a:ext cx="5445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="" xmlns:a16="http://schemas.microsoft.com/office/drawing/2014/main" id="{CCBB2275-33BA-406A-B3CC-1D589DDD9D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70125" y="6345238"/>
            <a:ext cx="5541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chemeClr val="tx1"/>
                </a:solidFill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="" xmlns:a16="http://schemas.microsoft.com/office/drawing/2014/main" id="{9D7FEB10-B06C-4A6B-8E04-20B9AE7ADE5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68313" y="6237288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="" xmlns:a16="http://schemas.microsoft.com/office/drawing/2014/main" id="{43F7B53E-9B3B-45C8-A9BD-184B0FF4932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50000"/>
            <a:ext cx="11588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3">
            <a:extLst>
              <a:ext uri="{FF2B5EF4-FFF2-40B4-BE49-F238E27FC236}">
                <a16:creationId xmlns="" xmlns:a16="http://schemas.microsoft.com/office/drawing/2014/main" id="{8F5E6AEC-967C-4FEA-940B-83A074E1F4F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6311900"/>
            <a:ext cx="7715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wma"/><Relationship Id="rId7" Type="http://schemas.openxmlformats.org/officeDocument/2006/relationships/image" Target="../media/image7.emf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4.wma"/><Relationship Id="rId7" Type="http://schemas.openxmlformats.org/officeDocument/2006/relationships/image" Target="../media/image24.emf"/><Relationship Id="rId2" Type="http://schemas.microsoft.com/office/2007/relationships/media" Target="../media/media14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8.wma"/><Relationship Id="rId7" Type="http://schemas.openxmlformats.org/officeDocument/2006/relationships/image" Target="../media/image32.emf"/><Relationship Id="rId2" Type="http://schemas.microsoft.com/office/2007/relationships/media" Target="../media/media18.wm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1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11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11.png"/><Relationship Id="rId2" Type="http://schemas.microsoft.com/office/2007/relationships/media" Target="../media/media29.wma"/><Relationship Id="rId1" Type="http://schemas.openxmlformats.org/officeDocument/2006/relationships/tags" Target="../tags/tag1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media30.wma"/><Relationship Id="rId7" Type="http://schemas.openxmlformats.org/officeDocument/2006/relationships/image" Target="../media/image41.jpeg"/><Relationship Id="rId2" Type="http://schemas.microsoft.com/office/2007/relationships/media" Target="../media/media30.wma"/><Relationship Id="rId1" Type="http://schemas.openxmlformats.org/officeDocument/2006/relationships/tags" Target="../tags/tag2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="" xmlns:a16="http://schemas.microsoft.com/office/drawing/2014/main" id="{61D80D96-71DA-437F-9BFB-FB2C7BA65E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2271713"/>
            <a:ext cx="8532813" cy="2590800"/>
          </a:xfrm>
          <a:solidFill>
            <a:srgbClr val="2C7CCC"/>
          </a:solidFill>
        </p:spPr>
        <p:txBody>
          <a:bodyPr/>
          <a:lstStyle/>
          <a:p>
            <a:pPr eaLnBrk="1" hangingPunct="1"/>
            <a:r>
              <a:rPr lang="cs-CZ" altLang="cs-CZ" sz="4000"/>
              <a:t>NÁVAZNOST METOD KLASICKÉ A MOLEKULÁRNÍ CYTOGENETIKY</a:t>
            </a:r>
            <a:endParaRPr lang="en-US" altLang="cs-CZ" sz="4000"/>
          </a:p>
        </p:txBody>
      </p:sp>
      <p:graphicFrame>
        <p:nvGraphicFramePr>
          <p:cNvPr id="16387" name="Object 3">
            <a:extLst>
              <a:ext uri="{FF2B5EF4-FFF2-40B4-BE49-F238E27FC236}">
                <a16:creationId xmlns="" xmlns:a16="http://schemas.microsoft.com/office/drawing/2014/main" id="{2F042DB2-F4F0-410F-8557-2271039113EA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0" y="5607050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Graf" r:id="rId6" imgW="1733821" imgH="914762" progId="MSGraph.Chart.8">
                  <p:embed followColorScheme="full"/>
                </p:oleObj>
              </mc:Choice>
              <mc:Fallback>
                <p:oleObj name="Graf" r:id="rId6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07050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8">
            <a:extLst>
              <a:ext uri="{FF2B5EF4-FFF2-40B4-BE49-F238E27FC236}">
                <a16:creationId xmlns="" xmlns:a16="http://schemas.microsoft.com/office/drawing/2014/main" id="{D3E35C76-7E11-4FDC-AC0D-AA4EF64B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163" y="5237163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sp>
        <p:nvSpPr>
          <p:cNvPr id="16389" name="Text Box 11">
            <a:extLst>
              <a:ext uri="{FF2B5EF4-FFF2-40B4-BE49-F238E27FC236}">
                <a16:creationId xmlns="" xmlns:a16="http://schemas.microsoft.com/office/drawing/2014/main" id="{9608F1C6-16E5-4448-8D99-8CC38DADA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613" y="56149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</a:t>
            </a:r>
          </a:p>
        </p:txBody>
      </p:sp>
      <p:pic>
        <p:nvPicPr>
          <p:cNvPr id="16390" name="Obrázek 3">
            <a:extLst>
              <a:ext uri="{FF2B5EF4-FFF2-40B4-BE49-F238E27FC236}">
                <a16:creationId xmlns="" xmlns:a16="http://schemas.microsoft.com/office/drawing/2014/main" id="{B1E8AD0E-50C4-42A4-942A-894DD352D8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33425"/>
            <a:ext cx="23749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ek 5">
            <a:extLst>
              <a:ext uri="{FF2B5EF4-FFF2-40B4-BE49-F238E27FC236}">
                <a16:creationId xmlns="" xmlns:a16="http://schemas.microsoft.com/office/drawing/2014/main" id="{6952B7A6-47A7-4138-B062-31B74AB9A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661988"/>
            <a:ext cx="15589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ázek 7">
            <a:extLst>
              <a:ext uri="{FF2B5EF4-FFF2-40B4-BE49-F238E27FC236}">
                <a16:creationId xmlns="" xmlns:a16="http://schemas.microsoft.com/office/drawing/2014/main" id="{128DC938-7F7C-4A11-AD2A-E60200533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661988"/>
            <a:ext cx="25685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8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6">
            <a:extLst>
              <a:ext uri="{FF2B5EF4-FFF2-40B4-BE49-F238E27FC236}">
                <a16:creationId xmlns="" xmlns:a16="http://schemas.microsoft.com/office/drawing/2014/main" id="{6B287BBE-3222-4168-8703-7E0E3BBCF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640763" cy="2087563"/>
          </a:xfrm>
        </p:spPr>
        <p:txBody>
          <a:bodyPr/>
          <a:lstStyle/>
          <a:p>
            <a:pPr eaLnBrk="1" hangingPunct="1"/>
            <a:r>
              <a:rPr lang="cs-CZ" altLang="cs-CZ"/>
              <a:t>NÁVAZNOST METOD KLASICKÉ</a:t>
            </a:r>
            <a:br>
              <a:rPr lang="cs-CZ" altLang="cs-CZ"/>
            </a:br>
            <a:r>
              <a:rPr lang="cs-CZ" altLang="cs-CZ"/>
              <a:t>A MOLEKULÁRNÍ CYTOGENETIKY</a:t>
            </a:r>
            <a:br>
              <a:rPr lang="cs-CZ" altLang="cs-CZ"/>
            </a:br>
            <a:r>
              <a:rPr lang="cs-CZ" altLang="cs-CZ"/>
              <a:t>vyšetření karyotypu </a:t>
            </a:r>
            <a:br>
              <a:rPr lang="cs-CZ" altLang="cs-CZ"/>
            </a:br>
            <a:r>
              <a:rPr lang="cs-CZ" altLang="cs-CZ"/>
              <a:t>a chromosomových aberací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562C09C-E82E-45F6-A68C-6518F4C96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" y="2708920"/>
            <a:ext cx="812752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cs-CZ" altLang="cs-CZ" sz="1800" b="1" kern="0" dirty="0"/>
              <a:t>metody klasické cytogenetiky </a:t>
            </a:r>
            <a:r>
              <a:rPr lang="cs-CZ" altLang="cs-CZ" sz="1800" kern="0" dirty="0"/>
              <a:t>– základní vyšetřovací </a:t>
            </a:r>
            <a:r>
              <a:rPr lang="cs-CZ" altLang="cs-CZ" sz="1800" kern="0" dirty="0" smtClean="0"/>
              <a:t>metody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kern="0" dirty="0" smtClean="0"/>
              <a:t>v případě postnatálního vyšetření</a:t>
            </a:r>
            <a:endParaRPr lang="cs-CZ" altLang="cs-CZ" sz="1800" kern="0" dirty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kern="0" dirty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b="1" kern="0" dirty="0"/>
              <a:t>metody molekulární cytogenetiky </a:t>
            </a:r>
            <a:r>
              <a:rPr lang="cs-CZ" altLang="cs-CZ" sz="1800" kern="0" dirty="0"/>
              <a:t>– speciální metody s vyšší rozlišovací schopností, některé detekují pouze specifické úseky genetického materiálu, jiné vyšetří celý genetický materiál</a:t>
            </a:r>
            <a:endParaRPr lang="cs-CZ" altLang="cs-CZ" sz="2000" kern="0" dirty="0"/>
          </a:p>
          <a:p>
            <a:pPr marL="0" indent="0" eaLnBrk="1" hangingPunct="1">
              <a:buFontTx/>
              <a:buNone/>
              <a:defRPr/>
            </a:pPr>
            <a:endParaRPr lang="cs-CZ" altLang="cs-CZ" sz="1800" kern="0" dirty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kern="0" dirty="0"/>
              <a:t>metoda </a:t>
            </a:r>
            <a:r>
              <a:rPr lang="cs-CZ" altLang="cs-CZ" sz="1800" b="1" kern="0" dirty="0"/>
              <a:t>FISH</a:t>
            </a:r>
            <a:r>
              <a:rPr lang="cs-CZ" altLang="cs-CZ" sz="1800" kern="0" dirty="0"/>
              <a:t> (fluorescenční in </a:t>
            </a:r>
            <a:r>
              <a:rPr lang="cs-CZ" altLang="cs-CZ" sz="1800" kern="0" dirty="0" err="1"/>
              <a:t>situ</a:t>
            </a:r>
            <a:r>
              <a:rPr lang="cs-CZ" altLang="cs-CZ" sz="1800" kern="0" dirty="0"/>
              <a:t> hybridizace - základní vyšetřovací metoda molekulární cytogenetiky) pracuje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kern="0" dirty="0"/>
              <a:t>s </a:t>
            </a:r>
            <a:r>
              <a:rPr lang="cs-CZ" altLang="cs-CZ" sz="1800" u="sng" kern="0" dirty="0" err="1"/>
              <a:t>metafázními</a:t>
            </a:r>
            <a:r>
              <a:rPr lang="cs-CZ" altLang="cs-CZ" sz="1800" u="sng" kern="0" dirty="0"/>
              <a:t> chromosomy nebo </a:t>
            </a:r>
            <a:r>
              <a:rPr lang="cs-CZ" altLang="cs-CZ" sz="1800" u="sng" kern="0" dirty="0" err="1"/>
              <a:t>interfázními</a:t>
            </a:r>
            <a:r>
              <a:rPr lang="cs-CZ" altLang="cs-CZ" sz="1800" u="sng" kern="0" dirty="0"/>
              <a:t> jádry</a:t>
            </a:r>
            <a:r>
              <a:rPr lang="cs-CZ" altLang="cs-CZ" sz="1800" kern="0" dirty="0"/>
              <a:t>, potvrzuje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kern="0" dirty="0"/>
              <a:t>a upřesňuje nálezy klasické cytogenetiky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83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6">
            <a:extLst>
              <a:ext uri="{FF2B5EF4-FFF2-40B4-BE49-F238E27FC236}">
                <a16:creationId xmlns="" xmlns:a16="http://schemas.microsoft.com/office/drawing/2014/main" id="{946CD7AB-83CD-477F-A1AF-176E572B5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640763" cy="2087563"/>
          </a:xfrm>
        </p:spPr>
        <p:txBody>
          <a:bodyPr/>
          <a:lstStyle/>
          <a:p>
            <a:pPr eaLnBrk="1" hangingPunct="1"/>
            <a:r>
              <a:rPr lang="cs-CZ" altLang="cs-CZ"/>
              <a:t>NÁVAZNOST METOD KLASICKÉ</a:t>
            </a:r>
            <a:br>
              <a:rPr lang="cs-CZ" altLang="cs-CZ"/>
            </a:br>
            <a:r>
              <a:rPr lang="cs-CZ" altLang="cs-CZ"/>
              <a:t>A MOLEKULÁRNÍ CYTOGENETIKY</a:t>
            </a:r>
            <a:br>
              <a:rPr lang="cs-CZ" altLang="cs-CZ"/>
            </a:br>
            <a:r>
              <a:rPr lang="cs-CZ" altLang="cs-CZ"/>
              <a:t>vyšetření karyotypu </a:t>
            </a:r>
            <a:br>
              <a:rPr lang="cs-CZ" altLang="cs-CZ"/>
            </a:br>
            <a:r>
              <a:rPr lang="cs-CZ" altLang="cs-CZ"/>
              <a:t>a chromosomových aberací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614CDB04-AA6A-4140-A1E0-1F87D2E8E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75" y="2565400"/>
            <a:ext cx="6696075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molekulárně cytogenetickými technikami </a:t>
            </a:r>
            <a:r>
              <a:rPr lang="cs-CZ" altLang="cs-CZ" sz="1600" b="1" dirty="0"/>
              <a:t>nelze nahradit</a:t>
            </a:r>
            <a:r>
              <a:rPr lang="cs-CZ" altLang="cs-CZ" sz="1600" dirty="0"/>
              <a:t> </a:t>
            </a:r>
            <a:r>
              <a:rPr lang="cs-CZ" altLang="cs-CZ" sz="1600" b="1" dirty="0"/>
              <a:t>klasické </a:t>
            </a:r>
            <a:r>
              <a:rPr lang="cs-CZ" altLang="cs-CZ" sz="1600" b="1" dirty="0" err="1"/>
              <a:t>karyotypování</a:t>
            </a:r>
            <a:r>
              <a:rPr lang="cs-CZ" altLang="cs-CZ" sz="1600" b="1" dirty="0"/>
              <a:t>, metody se vzájemně doplňují</a:t>
            </a:r>
            <a:r>
              <a:rPr lang="cs-CZ" altLang="cs-CZ" sz="1600" dirty="0"/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při </a:t>
            </a:r>
            <a:r>
              <a:rPr lang="cs-CZ" altLang="cs-CZ" sz="1600" b="1" dirty="0"/>
              <a:t>klasickém </a:t>
            </a:r>
            <a:r>
              <a:rPr lang="cs-CZ" altLang="cs-CZ" sz="1600" b="1" dirty="0" err="1"/>
              <a:t>karyotypování</a:t>
            </a:r>
            <a:r>
              <a:rPr lang="cs-CZ" altLang="cs-CZ" sz="1600" b="1" dirty="0"/>
              <a:t> </a:t>
            </a:r>
            <a:r>
              <a:rPr lang="cs-CZ" altLang="cs-CZ" sz="1600" dirty="0"/>
              <a:t>analyzujeme karyotyp jednotlivých buněk jako celek v zorném poli světelného mikroskopu. Tímto vyšetřením odhalíme početní nebo větší strukturní chromosomové přestavby nejen </a:t>
            </a:r>
            <a:r>
              <a:rPr lang="cs-CZ" altLang="cs-CZ" sz="1600" b="1" dirty="0"/>
              <a:t>nebalancované</a:t>
            </a:r>
            <a:r>
              <a:rPr lang="cs-CZ" altLang="cs-CZ" sz="1600" dirty="0"/>
              <a:t>, ale i </a:t>
            </a:r>
            <a:r>
              <a:rPr lang="cs-CZ" altLang="cs-CZ" sz="1600" b="1" dirty="0"/>
              <a:t>balancované</a:t>
            </a:r>
            <a:r>
              <a:rPr lang="cs-CZ" altLang="cs-CZ" sz="1600" dirty="0"/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dirty="0"/>
              <a:t>následně potvrdíme přítomnost těchto změn metodami </a:t>
            </a:r>
            <a:r>
              <a:rPr lang="cs-CZ" altLang="cs-CZ" sz="1600" b="1" dirty="0"/>
              <a:t>molekulární cytogenetiky</a:t>
            </a:r>
            <a:r>
              <a:rPr lang="cs-CZ" altLang="cs-CZ" sz="1600" dirty="0"/>
              <a:t>, které je na místě použít v případě, když máme podezření na konkrétní chromosomovou abnormalitu. Metoda FISH je založena na použití sond na konkrétní oblasti genetického materiálu, proto je třeba vědět, kterou oblast budeme vyšetřovat. Metoda FISH odhalí i menší strukturní změny, které jsou pod rozlišovací schopností metod klasické cytogenetické analýzy.</a:t>
            </a:r>
            <a:r>
              <a:rPr lang="cs-CZ" altLang="cs-CZ" sz="1600" b="1" dirty="0"/>
              <a:t> </a:t>
            </a:r>
            <a:endParaRPr lang="cs-CZ" altLang="cs-CZ" sz="16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5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="" xmlns:a16="http://schemas.microsoft.com/office/drawing/2014/main" id="{576382E0-7E84-465A-B6A5-055B90E4D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53425" cy="1368425"/>
          </a:xfrm>
        </p:spPr>
        <p:txBody>
          <a:bodyPr/>
          <a:lstStyle/>
          <a:p>
            <a:pPr eaLnBrk="1" hangingPunct="1"/>
            <a:r>
              <a:rPr lang="cs-CZ" altLang="cs-CZ"/>
              <a:t>NÁVAZNOST METOD KLASICKÉ</a:t>
            </a:r>
            <a:br>
              <a:rPr lang="cs-CZ" altLang="cs-CZ"/>
            </a:br>
            <a:r>
              <a:rPr lang="cs-CZ" altLang="cs-CZ"/>
              <a:t>A MOLEKULÁRNÍ CYTOGENETIKY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="" xmlns:a16="http://schemas.microsoft.com/office/drawing/2014/main" id="{45668F9D-94AC-4FD0-8339-8E7D0449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628775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b="1">
                <a:latin typeface="Arial" panose="020B0604020202020204" pitchFamily="34" charset="0"/>
              </a:rPr>
              <a:t> vykapání suspenze</a:t>
            </a:r>
            <a:r>
              <a:rPr lang="cs-CZ" altLang="cs-CZ" sz="1800">
                <a:latin typeface="Arial" panose="020B0604020202020204" pitchFamily="34" charset="0"/>
              </a:rPr>
              <a:t> na podložní sklíčka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pro některá molekulárně cytogenetická vyšetření</a:t>
            </a: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- FISH</a:t>
            </a:r>
            <a:r>
              <a:rPr lang="cs-CZ" altLang="cs-CZ" sz="1800" b="1">
                <a:latin typeface="Arial" panose="020B0604020202020204" pitchFamily="34" charset="0"/>
              </a:rPr>
              <a:t> </a:t>
            </a:r>
            <a:endParaRPr lang="cs-CZ" altLang="cs-CZ" sz="1400" b="1"/>
          </a:p>
        </p:txBody>
      </p:sp>
      <p:pic>
        <p:nvPicPr>
          <p:cNvPr id="38916" name="Picture 4" descr="přednáška 090">
            <a:extLst>
              <a:ext uri="{FF2B5EF4-FFF2-40B4-BE49-F238E27FC236}">
                <a16:creationId xmlns="" xmlns:a16="http://schemas.microsoft.com/office/drawing/2014/main" id="{E496DDAB-CAAB-48F8-892B-805058DC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359025"/>
            <a:ext cx="22558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4">
            <a:extLst>
              <a:ext uri="{FF2B5EF4-FFF2-40B4-BE49-F238E27FC236}">
                <a16:creationId xmlns="" xmlns:a16="http://schemas.microsoft.com/office/drawing/2014/main" id="{62F6A068-1516-4654-8803-308036E47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7"/>
          <a:stretch>
            <a:fillRect/>
          </a:stretch>
        </p:blipFill>
        <p:spPr bwMode="auto">
          <a:xfrm>
            <a:off x="1617663" y="2370138"/>
            <a:ext cx="3330575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0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="" xmlns:a16="http://schemas.microsoft.com/office/drawing/2014/main" id="{2183FE12-FC15-4DB8-BA22-BEFC86EE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924175"/>
            <a:ext cx="37433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5">
            <a:extLst>
              <a:ext uri="{FF2B5EF4-FFF2-40B4-BE49-F238E27FC236}">
                <a16:creationId xmlns="" xmlns:a16="http://schemas.microsoft.com/office/drawing/2014/main" id="{2FBC0F78-84EF-4F08-B1E3-40B4E7B6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655763"/>
          </a:xfrm>
        </p:spPr>
        <p:txBody>
          <a:bodyPr/>
          <a:lstStyle/>
          <a:p>
            <a:pPr eaLnBrk="1" hangingPunct="1"/>
            <a:r>
              <a:rPr lang="cs-CZ" altLang="cs-CZ"/>
              <a:t>METODY MOLEKULÁRNÍ CYTOGENETIKY</a:t>
            </a:r>
          </a:p>
        </p:txBody>
      </p:sp>
      <p:sp>
        <p:nvSpPr>
          <p:cNvPr id="40964" name="Text Box 6">
            <a:extLst>
              <a:ext uri="{FF2B5EF4-FFF2-40B4-BE49-F238E27FC236}">
                <a16:creationId xmlns="" xmlns:a16="http://schemas.microsoft.com/office/drawing/2014/main" id="{430F14C9-898C-4941-9CDB-0E092A8BD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133600"/>
            <a:ext cx="7610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Princip vazby fluorescenčně značené sondy na chromosomy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nebo interfázní jádra na podložním sklíčku</a:t>
            </a:r>
          </a:p>
        </p:txBody>
      </p:sp>
      <p:sp>
        <p:nvSpPr>
          <p:cNvPr id="40965" name="Text Box 7">
            <a:extLst>
              <a:ext uri="{FF2B5EF4-FFF2-40B4-BE49-F238E27FC236}">
                <a16:creationId xmlns="" xmlns:a16="http://schemas.microsoft.com/office/drawing/2014/main" id="{6F71EACD-60D0-428F-88D8-D1256227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357563"/>
            <a:ext cx="85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CC00"/>
                </a:solidFill>
                <a:latin typeface="Arial" panose="020B0604020202020204" pitchFamily="34" charset="0"/>
              </a:rPr>
              <a:t>sonda</a:t>
            </a:r>
          </a:p>
        </p:txBody>
      </p:sp>
      <p:sp>
        <p:nvSpPr>
          <p:cNvPr id="40966" name="Text Box 8">
            <a:extLst>
              <a:ext uri="{FF2B5EF4-FFF2-40B4-BE49-F238E27FC236}">
                <a16:creationId xmlns="" xmlns:a16="http://schemas.microsoft.com/office/drawing/2014/main" id="{28D8C454-4B38-4A40-91EB-6341ACF22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22116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značená sonda</a:t>
            </a:r>
          </a:p>
        </p:txBody>
      </p:sp>
      <p:sp>
        <p:nvSpPr>
          <p:cNvPr id="40967" name="Text Box 9">
            <a:extLst>
              <a:ext uri="{FF2B5EF4-FFF2-40B4-BE49-F238E27FC236}">
                <a16:creationId xmlns="" xmlns:a16="http://schemas.microsoft.com/office/drawing/2014/main" id="{AD83261E-A768-4302-A944-AE31C9B32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157788"/>
            <a:ext cx="2584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vazba značené sondy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na cílovou DNA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(chromosom)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1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A25A1481-A8E7-4D52-ADD0-4E12A7B88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655763"/>
          </a:xfrm>
        </p:spPr>
        <p:txBody>
          <a:bodyPr/>
          <a:lstStyle/>
          <a:p>
            <a:pPr eaLnBrk="1" hangingPunct="1"/>
            <a:r>
              <a:rPr lang="cs-CZ" altLang="cs-CZ"/>
              <a:t>METODY MOLEKULÁRNÍ CYTOGENETIKY</a:t>
            </a:r>
            <a:br>
              <a:rPr lang="cs-CZ" altLang="cs-CZ"/>
            </a:br>
            <a:r>
              <a:rPr lang="cs-CZ" altLang="cs-CZ"/>
              <a:t>hodnocení</a:t>
            </a:r>
          </a:p>
        </p:txBody>
      </p:sp>
      <p:sp>
        <p:nvSpPr>
          <p:cNvPr id="43011" name="Rectangle 5">
            <a:extLst>
              <a:ext uri="{FF2B5EF4-FFF2-40B4-BE49-F238E27FC236}">
                <a16:creationId xmlns="" xmlns:a16="http://schemas.microsoft.com/office/drawing/2014/main" id="{F57712E9-1E53-4B7D-88A5-70C93E4ED6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31913" y="1989138"/>
            <a:ext cx="7535862" cy="865187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Chromosomy fluorescenčně značené</a:t>
            </a:r>
            <a:r>
              <a:rPr lang="cs-CZ" altLang="cs-CZ" sz="1400"/>
              <a:t> hodnotíme ve </a:t>
            </a:r>
            <a:r>
              <a:rPr lang="cs-CZ" altLang="cs-CZ" sz="1400" b="1"/>
              <a:t>fluorescenčním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/>
              <a:t>mikroskopu, </a:t>
            </a:r>
            <a:r>
              <a:rPr lang="cs-CZ" altLang="cs-CZ" sz="1400"/>
              <a:t>zdroj světla - např. rtuťová výbojka – </a:t>
            </a:r>
            <a:r>
              <a:rPr lang="cs-CZ" altLang="cs-CZ" sz="1400" b="1"/>
              <a:t>krátkovlnná část spektra</a:t>
            </a:r>
            <a:r>
              <a:rPr lang="cs-CZ" altLang="cs-CZ" sz="1400"/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fluorescenční mikroskop je také součástí systému </a:t>
            </a:r>
            <a:r>
              <a:rPr lang="cs-CZ" altLang="cs-CZ" sz="1400" b="1"/>
              <a:t>analýzy obrazu</a:t>
            </a:r>
          </a:p>
        </p:txBody>
      </p:sp>
      <p:graphicFrame>
        <p:nvGraphicFramePr>
          <p:cNvPr id="43012" name="Object 10">
            <a:extLst>
              <a:ext uri="{FF2B5EF4-FFF2-40B4-BE49-F238E27FC236}">
                <a16:creationId xmlns="" xmlns:a16="http://schemas.microsoft.com/office/drawing/2014/main" id="{383527D4-9B44-4F4F-9AC7-54BA12698F29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042988" y="2708275"/>
          <a:ext cx="3887787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" name="snímek" r:id="rId6" imgW="4548526" imgH="3407297" progId="PowerPoint.Slide.8">
                  <p:embed/>
                </p:oleObj>
              </mc:Choice>
              <mc:Fallback>
                <p:oleObj name="snímek" r:id="rId6" imgW="4548526" imgH="3407297" progId="PowerPoint.Slid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708275"/>
                        <a:ext cx="3887787" cy="291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8">
            <a:extLst>
              <a:ext uri="{FF2B5EF4-FFF2-40B4-BE49-F238E27FC236}">
                <a16:creationId xmlns="" xmlns:a16="http://schemas.microsoft.com/office/drawing/2014/main" id="{CA5BA737-CBBE-4AEA-AFFA-6837E0199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613400"/>
            <a:ext cx="27130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zdroj krátkovlnného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vysokoenergetického záření</a:t>
            </a:r>
          </a:p>
        </p:txBody>
      </p:sp>
      <p:sp>
        <p:nvSpPr>
          <p:cNvPr id="43014" name="AutoShape 6">
            <a:extLst>
              <a:ext uri="{FF2B5EF4-FFF2-40B4-BE49-F238E27FC236}">
                <a16:creationId xmlns="" xmlns:a16="http://schemas.microsoft.com/office/drawing/2014/main" id="{1D77BAFF-C612-48AB-A783-C2D921A4DEDA}"/>
              </a:ext>
            </a:extLst>
          </p:cNvPr>
          <p:cNvSpPr>
            <a:spLocks noChangeArrowheads="1"/>
          </p:cNvSpPr>
          <p:nvPr/>
        </p:nvSpPr>
        <p:spPr bwMode="auto">
          <a:xfrm rot="-2034903">
            <a:off x="922338" y="5021263"/>
            <a:ext cx="2468562" cy="71437"/>
          </a:xfrm>
          <a:prstGeom prst="rightArrow">
            <a:avLst>
              <a:gd name="adj1" fmla="val 50000"/>
              <a:gd name="adj2" fmla="val 863895"/>
            </a:avLst>
          </a:prstGeom>
          <a:solidFill>
            <a:srgbClr val="EE2626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015" name="Text Box 7">
            <a:extLst>
              <a:ext uri="{FF2B5EF4-FFF2-40B4-BE49-F238E27FC236}">
                <a16:creationId xmlns="" xmlns:a16="http://schemas.microsoft.com/office/drawing/2014/main" id="{C1A948A2-A3E6-4899-AF4E-4EF2BFC4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757863"/>
            <a:ext cx="1414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speciální filtry</a:t>
            </a:r>
          </a:p>
        </p:txBody>
      </p:sp>
      <p:graphicFrame>
        <p:nvGraphicFramePr>
          <p:cNvPr id="43016" name="Object 12">
            <a:extLst>
              <a:ext uri="{FF2B5EF4-FFF2-40B4-BE49-F238E27FC236}">
                <a16:creationId xmlns="" xmlns:a16="http://schemas.microsoft.com/office/drawing/2014/main" id="{D1D3A710-F498-4A1E-AC26-681D3CA8E780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48263" y="2708275"/>
          <a:ext cx="3635375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2" name="CorelPhotoPaint.Image.8" r:id="rId8" imgW="2158730" imgH="1726984" progId="CorelPhotoPaint.Image.8">
                  <p:embed/>
                </p:oleObj>
              </mc:Choice>
              <mc:Fallback>
                <p:oleObj name="CorelPhotoPaint.Image.8" r:id="rId8" imgW="2158730" imgH="1726984" progId="CorelPhotoPaint.Imag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708275"/>
                        <a:ext cx="3635375" cy="290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AutoShape 9">
            <a:extLst>
              <a:ext uri="{FF2B5EF4-FFF2-40B4-BE49-F238E27FC236}">
                <a16:creationId xmlns="" xmlns:a16="http://schemas.microsoft.com/office/drawing/2014/main" id="{68C22A9E-B280-4901-A925-88DCE1D121E0}"/>
              </a:ext>
            </a:extLst>
          </p:cNvPr>
          <p:cNvSpPr>
            <a:spLocks noChangeArrowheads="1"/>
          </p:cNvSpPr>
          <p:nvPr/>
        </p:nvSpPr>
        <p:spPr bwMode="auto">
          <a:xfrm rot="-153535">
            <a:off x="8101013" y="4440238"/>
            <a:ext cx="73025" cy="1293812"/>
          </a:xfrm>
          <a:prstGeom prst="upArrow">
            <a:avLst>
              <a:gd name="adj1" fmla="val 50000"/>
              <a:gd name="adj2" fmla="val 442935"/>
            </a:avLst>
          </a:prstGeom>
          <a:solidFill>
            <a:srgbClr val="EE2626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018" name="Oval 14">
            <a:extLst>
              <a:ext uri="{FF2B5EF4-FFF2-40B4-BE49-F238E27FC236}">
                <a16:creationId xmlns="" xmlns:a16="http://schemas.microsoft.com/office/drawing/2014/main" id="{26797284-718B-4693-9113-B4E495152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2852738"/>
            <a:ext cx="1873250" cy="151288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22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>
            <a:extLst>
              <a:ext uri="{FF2B5EF4-FFF2-40B4-BE49-F238E27FC236}">
                <a16:creationId xmlns="" xmlns:a16="http://schemas.microsoft.com/office/drawing/2014/main" id="{D65A08F5-12DB-4135-BB5A-29208BB7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81300"/>
            <a:ext cx="9144000" cy="30241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5059" name="Picture 5" descr="1045-03 darkyne">
            <a:extLst>
              <a:ext uri="{FF2B5EF4-FFF2-40B4-BE49-F238E27FC236}">
                <a16:creationId xmlns="" xmlns:a16="http://schemas.microsoft.com/office/drawing/2014/main" id="{CD1DC8B6-D2E7-4066-BA75-A78C2A67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r="12405" b="4477"/>
          <a:stretch>
            <a:fillRect/>
          </a:stretch>
        </p:blipFill>
        <p:spPr bwMode="auto">
          <a:xfrm>
            <a:off x="0" y="3141663"/>
            <a:ext cx="31686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2">
            <a:extLst>
              <a:ext uri="{FF2B5EF4-FFF2-40B4-BE49-F238E27FC236}">
                <a16:creationId xmlns="" xmlns:a16="http://schemas.microsoft.com/office/drawing/2014/main" id="{452A21BF-DA12-4BB4-AC11-92CD21774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80400" cy="1439862"/>
          </a:xfrm>
        </p:spPr>
        <p:txBody>
          <a:bodyPr/>
          <a:lstStyle/>
          <a:p>
            <a:pPr eaLnBrk="1" hangingPunct="1"/>
            <a:r>
              <a:rPr lang="cs-CZ" altLang="cs-CZ" sz="2800"/>
              <a:t>METODY MOLEKULÁRNÍ </a:t>
            </a:r>
            <a:br>
              <a:rPr lang="cs-CZ" altLang="cs-CZ" sz="2800"/>
            </a:br>
            <a:r>
              <a:rPr lang="cs-CZ" altLang="cs-CZ" sz="2800"/>
              <a:t>CYTOGENETIKY – FISH</a:t>
            </a:r>
            <a:br>
              <a:rPr lang="cs-CZ" altLang="cs-CZ" sz="2800"/>
            </a:br>
            <a:r>
              <a:rPr lang="cs-CZ" altLang="cs-CZ" sz="2800"/>
              <a:t>(preparáty k hodnocení)</a:t>
            </a:r>
          </a:p>
        </p:txBody>
      </p:sp>
      <p:pic>
        <p:nvPicPr>
          <p:cNvPr id="45061" name="Picture 4" descr="CEP8">
            <a:extLst>
              <a:ext uri="{FF2B5EF4-FFF2-40B4-BE49-F238E27FC236}">
                <a16:creationId xmlns="" xmlns:a16="http://schemas.microsoft.com/office/drawing/2014/main" id="{EC19E17C-7D50-407D-B471-5CA76656D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3" t="14352" r="13507" b="25876"/>
          <a:stretch>
            <a:fillRect/>
          </a:stretch>
        </p:blipFill>
        <p:spPr bwMode="auto">
          <a:xfrm>
            <a:off x="6588125" y="3284538"/>
            <a:ext cx="2411413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Zemna tel 11">
            <a:extLst>
              <a:ext uri="{FF2B5EF4-FFF2-40B4-BE49-F238E27FC236}">
                <a16:creationId xmlns="" xmlns:a16="http://schemas.microsoft.com/office/drawing/2014/main" id="{FA3A4CFA-12D4-4592-A8AD-BFCE3D14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4012" r="16643" b="13370"/>
          <a:stretch>
            <a:fillRect/>
          </a:stretch>
        </p:blipFill>
        <p:spPr bwMode="auto">
          <a:xfrm>
            <a:off x="3276600" y="3068638"/>
            <a:ext cx="3168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9">
            <a:extLst>
              <a:ext uri="{FF2B5EF4-FFF2-40B4-BE49-F238E27FC236}">
                <a16:creationId xmlns="" xmlns:a16="http://schemas.microsoft.com/office/drawing/2014/main" id="{0EB9A57F-FFCC-4CCD-8797-2C0E7990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1844675"/>
            <a:ext cx="9075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Na chromosomy v mitózách a na chromatin v interfázních jádrech jsou vázány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fluorescenčně značené sondy (WCP – celochromosomové sondy, tel – subtelomerické,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CEP – centromerické sondy)</a:t>
            </a:r>
          </a:p>
        </p:txBody>
      </p:sp>
      <p:sp>
        <p:nvSpPr>
          <p:cNvPr id="45064" name="Text Box 12">
            <a:extLst>
              <a:ext uri="{FF2B5EF4-FFF2-40B4-BE49-F238E27FC236}">
                <a16:creationId xmlns="" xmlns:a16="http://schemas.microsoft.com/office/drawing/2014/main" id="{BEC60375-848B-4EF0-8A19-B6AE34DEF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781300"/>
            <a:ext cx="12239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Vyšetření 1:</a:t>
            </a:r>
          </a:p>
        </p:txBody>
      </p:sp>
      <p:sp>
        <p:nvSpPr>
          <p:cNvPr id="45065" name="Text Box 13">
            <a:extLst>
              <a:ext uri="{FF2B5EF4-FFF2-40B4-BE49-F238E27FC236}">
                <a16:creationId xmlns="" xmlns:a16="http://schemas.microsoft.com/office/drawing/2014/main" id="{3070548C-98B1-4532-B5D4-DCBAF7653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781300"/>
            <a:ext cx="12239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Vyšetření 2:</a:t>
            </a:r>
          </a:p>
        </p:txBody>
      </p:sp>
      <p:sp>
        <p:nvSpPr>
          <p:cNvPr id="45066" name="Text Box 14">
            <a:extLst>
              <a:ext uri="{FF2B5EF4-FFF2-40B4-BE49-F238E27FC236}">
                <a16:creationId xmlns="" xmlns:a16="http://schemas.microsoft.com/office/drawing/2014/main" id="{3790D16B-2F80-4E40-B3B2-70FDF1E08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781300"/>
            <a:ext cx="1223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Vyšetření 3:</a:t>
            </a:r>
          </a:p>
        </p:txBody>
      </p:sp>
      <p:sp>
        <p:nvSpPr>
          <p:cNvPr id="45067" name="Rectangle 15">
            <a:extLst>
              <a:ext uri="{FF2B5EF4-FFF2-40B4-BE49-F238E27FC236}">
                <a16:creationId xmlns="" xmlns:a16="http://schemas.microsoft.com/office/drawing/2014/main" id="{1452A79F-6346-4C9A-8CB0-895228FF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781300"/>
            <a:ext cx="144462" cy="3024188"/>
          </a:xfrm>
          <a:prstGeom prst="rect">
            <a:avLst/>
          </a:prstGeom>
          <a:solidFill>
            <a:srgbClr val="A9C3FD"/>
          </a:solidFill>
          <a:ln w="9525">
            <a:solidFill>
              <a:srgbClr val="A9C3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5068" name="Rectangle 16">
            <a:extLst>
              <a:ext uri="{FF2B5EF4-FFF2-40B4-BE49-F238E27FC236}">
                <a16:creationId xmlns="" xmlns:a16="http://schemas.microsoft.com/office/drawing/2014/main" id="{4C0B8DC2-6B8E-41ED-AC3A-C570A926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781300"/>
            <a:ext cx="144462" cy="3024188"/>
          </a:xfrm>
          <a:prstGeom prst="rect">
            <a:avLst/>
          </a:prstGeom>
          <a:solidFill>
            <a:srgbClr val="A9C3FD"/>
          </a:solidFill>
          <a:ln w="9525">
            <a:solidFill>
              <a:srgbClr val="A9C3FD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719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CB9366CA-909C-42E0-B795-491A76F22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353425" cy="194310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400"/>
              <a:t> </a:t>
            </a:r>
            <a:r>
              <a:rPr lang="cs-CZ" altLang="cs-CZ"/>
              <a:t>- příklady</a:t>
            </a:r>
            <a:r>
              <a:rPr lang="cs-CZ" altLang="cs-CZ" sz="3600"/>
              <a:t/>
            </a:r>
            <a:br>
              <a:rPr lang="cs-CZ" altLang="cs-CZ" sz="3600"/>
            </a:br>
            <a:r>
              <a:rPr lang="cs-CZ" altLang="cs-CZ" sz="2400">
                <a:solidFill>
                  <a:srgbClr val="990033"/>
                </a:solidFill>
              </a:rPr>
              <a:t>potvrzení přítomnosti balancované</a:t>
            </a:r>
            <a:br>
              <a:rPr lang="cs-CZ" altLang="cs-CZ" sz="2400">
                <a:solidFill>
                  <a:srgbClr val="990033"/>
                </a:solidFill>
              </a:rPr>
            </a:br>
            <a:r>
              <a:rPr lang="cs-CZ" altLang="cs-CZ" sz="2400">
                <a:solidFill>
                  <a:srgbClr val="990033"/>
                </a:solidFill>
              </a:rPr>
              <a:t>translokace v karyotypu</a:t>
            </a:r>
            <a:r>
              <a:rPr lang="cs-CZ" altLang="cs-CZ" sz="2000">
                <a:solidFill>
                  <a:srgbClr val="990033"/>
                </a:solidFill>
              </a:rPr>
              <a:t> </a:t>
            </a:r>
            <a:r>
              <a:rPr lang="cs-CZ" altLang="cs-CZ" sz="2400">
                <a:solidFill>
                  <a:srgbClr val="990033"/>
                </a:solidFill>
              </a:rPr>
              <a:t>metodou FISH</a:t>
            </a:r>
          </a:p>
        </p:txBody>
      </p:sp>
      <p:pic>
        <p:nvPicPr>
          <p:cNvPr id="47107" name="Picture 3" descr="Hitra">
            <a:extLst>
              <a:ext uri="{FF2B5EF4-FFF2-40B4-BE49-F238E27FC236}">
                <a16:creationId xmlns="" xmlns:a16="http://schemas.microsoft.com/office/drawing/2014/main" id="{DD56B80D-EB3E-4279-8D4C-8F908C9F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97200"/>
            <a:ext cx="38687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1151-06wcp">
            <a:extLst>
              <a:ext uri="{FF2B5EF4-FFF2-40B4-BE49-F238E27FC236}">
                <a16:creationId xmlns="" xmlns:a16="http://schemas.microsoft.com/office/drawing/2014/main" id="{12D5B8B3-5A3F-4769-9F6A-587F05C5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35274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="" xmlns:a16="http://schemas.microsoft.com/office/drawing/2014/main" id="{BD899539-A23D-47E0-AD27-8A5EF8E94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734050"/>
            <a:ext cx="250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46,XY</a:t>
            </a:r>
            <a:r>
              <a:rPr lang="cs-CZ" altLang="cs-CZ" sz="180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rgbClr val="990033"/>
                </a:solidFill>
                <a:latin typeface="Arial" panose="020B0604020202020204" pitchFamily="34" charset="0"/>
              </a:rPr>
              <a:t>t(5;19)</a:t>
            </a:r>
            <a:r>
              <a:rPr lang="cs-CZ" altLang="cs-CZ" sz="1800">
                <a:latin typeface="Arial" panose="020B0604020202020204" pitchFamily="34" charset="0"/>
              </a:rPr>
              <a:t>(q15;p12)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="" xmlns:a16="http://schemas.microsoft.com/office/drawing/2014/main" id="{D51277CC-6E10-4B1B-A247-6D34F24B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924175"/>
            <a:ext cx="2735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G-pruhování chromosomů</a:t>
            </a:r>
          </a:p>
        </p:txBody>
      </p:sp>
      <p:sp>
        <p:nvSpPr>
          <p:cNvPr id="47111" name="Text Box 7">
            <a:extLst>
              <a:ext uri="{FF2B5EF4-FFF2-40B4-BE49-F238E27FC236}">
                <a16:creationId xmlns="" xmlns:a16="http://schemas.microsoft.com/office/drawing/2014/main" id="{201A8B1F-1CAB-4449-8E38-D351AFAE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068638"/>
            <a:ext cx="1425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metoda FISH</a:t>
            </a:r>
          </a:p>
        </p:txBody>
      </p:sp>
      <p:sp>
        <p:nvSpPr>
          <p:cNvPr id="47112" name="Text Box 10">
            <a:extLst>
              <a:ext uri="{FF2B5EF4-FFF2-40B4-BE49-F238E27FC236}">
                <a16:creationId xmlns="" xmlns:a16="http://schemas.microsoft.com/office/drawing/2014/main" id="{9415186D-9FDC-4294-A9C8-C8F878FED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420938"/>
            <a:ext cx="2716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základní vyšetření, při kterém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je translokace detekována</a:t>
            </a:r>
          </a:p>
        </p:txBody>
      </p:sp>
      <p:sp>
        <p:nvSpPr>
          <p:cNvPr id="47113" name="Text Box 11">
            <a:extLst>
              <a:ext uri="{FF2B5EF4-FFF2-40B4-BE49-F238E27FC236}">
                <a16:creationId xmlns="" xmlns:a16="http://schemas.microsoft.com/office/drawing/2014/main" id="{9EAF9B48-D33C-4DE8-9F66-D76EA51C3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420938"/>
            <a:ext cx="38560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potvrzení a upřesnění nalezené přestavby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6600"/>
                </a:solidFill>
                <a:latin typeface="Arial" panose="020B0604020202020204" pitchFamily="34" charset="0"/>
              </a:rPr>
              <a:t>(cílené vyšetření konkrétních chromosomů)</a:t>
            </a:r>
          </a:p>
        </p:txBody>
      </p:sp>
      <p:sp>
        <p:nvSpPr>
          <p:cNvPr id="47114" name="TextovéPole 1">
            <a:extLst>
              <a:ext uri="{FF2B5EF4-FFF2-40B4-BE49-F238E27FC236}">
                <a16:creationId xmlns="" xmlns:a16="http://schemas.microsoft.com/office/drawing/2014/main" id="{C834C26F-AC33-473C-99CD-9711FB94D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128963"/>
            <a:ext cx="576262" cy="263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2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A68A061F-8BF9-49C1-BD1D-97C1B9070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80400" cy="2060575"/>
          </a:xfrm>
        </p:spPr>
        <p:txBody>
          <a:bodyPr/>
          <a:lstStyle/>
          <a:p>
            <a:pPr eaLnBrk="1" hangingPunct="1"/>
            <a:r>
              <a:rPr lang="cs-CZ" altLang="cs-CZ" sz="3600"/>
              <a:t>VROZENÉ CHROMOSOMOVÉ 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800"/>
              <a:t> </a:t>
            </a:r>
            <a:r>
              <a:rPr lang="cs-CZ" altLang="cs-CZ" sz="2400">
                <a:solidFill>
                  <a:srgbClr val="990033"/>
                </a:solidFill>
              </a:rPr>
              <a:t>potvrzení přítomnosti delece v karyotypu</a:t>
            </a:r>
            <a:r>
              <a:rPr lang="cs-CZ" altLang="cs-CZ" sz="2000">
                <a:solidFill>
                  <a:srgbClr val="990033"/>
                </a:solidFill>
              </a:rPr>
              <a:t> </a:t>
            </a:r>
            <a:r>
              <a:rPr lang="cs-CZ" altLang="cs-CZ" sz="2400">
                <a:solidFill>
                  <a:srgbClr val="990033"/>
                </a:solidFill>
              </a:rPr>
              <a:t>metodou MLPA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B8EB4502-2368-4B08-A5F2-1DDC71674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24075" y="5876925"/>
            <a:ext cx="5041900" cy="50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600" b="1"/>
              <a:t>    46,XX,del(5)(p14.1) </a:t>
            </a:r>
            <a:r>
              <a:rPr lang="cs-CZ" altLang="cs-CZ" sz="1400"/>
              <a:t>syndrom Cri du Chat</a:t>
            </a:r>
          </a:p>
        </p:txBody>
      </p:sp>
      <p:pic>
        <p:nvPicPr>
          <p:cNvPr id="49156" name="Picture 4" descr="Křížová">
            <a:extLst>
              <a:ext uri="{FF2B5EF4-FFF2-40B4-BE49-F238E27FC236}">
                <a16:creationId xmlns="" xmlns:a16="http://schemas.microsoft.com/office/drawing/2014/main" id="{A787EF6E-55EC-4E17-8C56-F766DC08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08275"/>
            <a:ext cx="43195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Oval 5">
            <a:extLst>
              <a:ext uri="{FF2B5EF4-FFF2-40B4-BE49-F238E27FC236}">
                <a16:creationId xmlns="" xmlns:a16="http://schemas.microsoft.com/office/drawing/2014/main" id="{B7600FC0-0C69-4FAE-A9EE-0BA312F1D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852738"/>
            <a:ext cx="720725" cy="8429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58" name="Text Box 6">
            <a:extLst>
              <a:ext uri="{FF2B5EF4-FFF2-40B4-BE49-F238E27FC236}">
                <a16:creationId xmlns="" xmlns:a16="http://schemas.microsoft.com/office/drawing/2014/main" id="{6F3EDC42-0BDE-4AE9-BAF9-6DD24CF18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276475"/>
            <a:ext cx="514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G-pruhování chromosomů </a:t>
            </a:r>
            <a:r>
              <a:rPr lang="cs-CZ" altLang="cs-CZ" sz="1800">
                <a:latin typeface="Arial" panose="020B0604020202020204" pitchFamily="34" charset="0"/>
              </a:rPr>
              <a:t>– základní vyšetření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0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09A018D0-64C6-4E48-8478-FA693A03B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6557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r>
              <a:rPr lang="cs-CZ" altLang="cs-CZ" sz="2400"/>
              <a:t/>
            </a:r>
            <a:br>
              <a:rPr lang="cs-CZ" altLang="cs-CZ" sz="2400"/>
            </a:br>
            <a:r>
              <a:rPr lang="cs-CZ" altLang="cs-CZ" sz="2400"/>
              <a:t> </a:t>
            </a:r>
            <a:r>
              <a:rPr lang="cs-CZ" altLang="cs-CZ" sz="2000">
                <a:solidFill>
                  <a:srgbClr val="990033"/>
                </a:solidFill>
              </a:rPr>
              <a:t>potvrzení přítomnosti delece v karyotypu</a:t>
            </a:r>
            <a:r>
              <a:rPr lang="cs-CZ" altLang="cs-CZ" sz="1800">
                <a:solidFill>
                  <a:srgbClr val="990033"/>
                </a:solidFill>
              </a:rPr>
              <a:t> </a:t>
            </a:r>
            <a:br>
              <a:rPr lang="cs-CZ" altLang="cs-CZ" sz="1800">
                <a:solidFill>
                  <a:srgbClr val="990033"/>
                </a:solidFill>
              </a:rPr>
            </a:br>
            <a:r>
              <a:rPr lang="cs-CZ" altLang="cs-CZ" sz="2000">
                <a:solidFill>
                  <a:srgbClr val="990033"/>
                </a:solidFill>
              </a:rPr>
              <a:t>metodou MLPA</a:t>
            </a:r>
          </a:p>
        </p:txBody>
      </p:sp>
      <p:graphicFrame>
        <p:nvGraphicFramePr>
          <p:cNvPr id="51203" name="Object 3">
            <a:extLst>
              <a:ext uri="{FF2B5EF4-FFF2-40B4-BE49-F238E27FC236}">
                <a16:creationId xmlns="" xmlns:a16="http://schemas.microsoft.com/office/drawing/2014/main" id="{738FC8EC-BA89-4AB4-93D8-62393E560A6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042988" y="2133600"/>
          <a:ext cx="7096125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1" name="Graf" r:id="rId6" imgW="7096049" imgH="4105351" progId="Excel.Chart.8">
                  <p:embed/>
                </p:oleObj>
              </mc:Choice>
              <mc:Fallback>
                <p:oleObj name="Graf" r:id="rId6" imgW="7096049" imgH="4105351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133600"/>
                        <a:ext cx="7096125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>
            <a:extLst>
              <a:ext uri="{FF2B5EF4-FFF2-40B4-BE49-F238E27FC236}">
                <a16:creationId xmlns="" xmlns:a16="http://schemas.microsoft.com/office/drawing/2014/main" id="{1B96154A-B45A-4639-A365-56475B4B0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05488"/>
            <a:ext cx="6981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metoda MLPA </a:t>
            </a:r>
            <a:r>
              <a:rPr lang="cs-CZ" altLang="cs-CZ" sz="1800">
                <a:latin typeface="Arial" panose="020B0604020202020204" pitchFamily="34" charset="0"/>
              </a:rPr>
              <a:t>(metoda molekulární cytogenetiky)</a:t>
            </a:r>
            <a:r>
              <a:rPr lang="cs-CZ" altLang="cs-CZ" sz="1600">
                <a:latin typeface="Arial" panose="020B0604020202020204" pitchFamily="34" charset="0"/>
              </a:rPr>
              <a:t> – potvrzení nálezu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57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="" xmlns:a16="http://schemas.microsoft.com/office/drawing/2014/main" id="{25967877-6075-450A-AF0E-2D611C67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33845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="" xmlns:a16="http://schemas.microsoft.com/office/drawing/2014/main" id="{7FBCBE6D-6B8A-4B88-B812-6700DEA18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ABNORMALITY (VCA)</a:t>
            </a:r>
            <a:r>
              <a:rPr lang="cs-CZ" altLang="cs-CZ" sz="2400"/>
              <a:t/>
            </a:r>
            <a:br>
              <a:rPr lang="cs-CZ" altLang="cs-CZ" sz="2400"/>
            </a:br>
            <a:r>
              <a:rPr lang="cs-CZ" altLang="cs-CZ" sz="2400"/>
              <a:t> </a:t>
            </a:r>
            <a:r>
              <a:rPr lang="cs-CZ" altLang="cs-CZ" sz="2000">
                <a:solidFill>
                  <a:srgbClr val="990033"/>
                </a:solidFill>
              </a:rPr>
              <a:t>strukturní změny</a:t>
            </a:r>
            <a:r>
              <a:rPr lang="cs-CZ" altLang="cs-CZ" sz="1800"/>
              <a:t> </a:t>
            </a:r>
            <a:r>
              <a:rPr lang="cs-CZ" altLang="cs-CZ" sz="2000"/>
              <a:t>– </a:t>
            </a:r>
            <a:r>
              <a:rPr lang="cs-CZ" altLang="cs-CZ" sz="2000">
                <a:solidFill>
                  <a:srgbClr val="990033"/>
                </a:solidFill>
              </a:rPr>
              <a:t>nebalancované aberace</a:t>
            </a:r>
            <a:r>
              <a:rPr lang="cs-CZ" altLang="cs-CZ" sz="2000"/>
              <a:t> </a:t>
            </a:r>
            <a:br>
              <a:rPr lang="cs-CZ" altLang="cs-CZ" sz="2000"/>
            </a:br>
            <a:r>
              <a:rPr lang="cs-CZ" altLang="cs-CZ" sz="1800">
                <a:solidFill>
                  <a:srgbClr val="990033"/>
                </a:solidFill>
              </a:rPr>
              <a:t>mikrodelece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 b="0">
                <a:solidFill>
                  <a:srgbClr val="99FF66"/>
                </a:solidFill>
              </a:rPr>
              <a:t>(detekce delece menší než je rozlišovací schopnost vyšetření chromosomů </a:t>
            </a:r>
            <a:br>
              <a:rPr lang="cs-CZ" altLang="cs-CZ" sz="1800" b="0">
                <a:solidFill>
                  <a:srgbClr val="99FF66"/>
                </a:solidFill>
              </a:rPr>
            </a:br>
            <a:r>
              <a:rPr lang="cs-CZ" altLang="cs-CZ" sz="1800" b="0">
                <a:solidFill>
                  <a:srgbClr val="99FF66"/>
                </a:solidFill>
              </a:rPr>
              <a:t>s G–pruhy – pomocí metod molekulární cytogenetiky)</a:t>
            </a:r>
          </a:p>
        </p:txBody>
      </p:sp>
      <p:sp>
        <p:nvSpPr>
          <p:cNvPr id="53252" name="Text Box 4">
            <a:extLst>
              <a:ext uri="{FF2B5EF4-FFF2-40B4-BE49-F238E27FC236}">
                <a16:creationId xmlns="" xmlns:a16="http://schemas.microsoft.com/office/drawing/2014/main" id="{CEFE65DB-7AE2-440E-9569-81548E17A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133600"/>
            <a:ext cx="394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cílené vyšetření metodami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molekulární cytogenetiky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– </a:t>
            </a:r>
            <a:r>
              <a:rPr lang="cs-CZ" altLang="cs-CZ" sz="1800">
                <a:solidFill>
                  <a:srgbClr val="EE2626"/>
                </a:solidFill>
                <a:latin typeface="Arial" panose="020B0604020202020204" pitchFamily="34" charset="0"/>
              </a:rPr>
              <a:t>vyšší rozlišovací schopnost</a:t>
            </a:r>
            <a:r>
              <a:rPr lang="cs-CZ" altLang="cs-CZ" sz="1800">
                <a:latin typeface="Arial" panose="020B0604020202020204" pitchFamily="34" charset="0"/>
              </a:rPr>
              <a:t> (FISH)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="" xmlns:a16="http://schemas.microsoft.com/office/drawing/2014/main" id="{6B0BA47C-13C2-4D7F-821A-12D530C8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205038"/>
            <a:ext cx="3155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základní vyšetření metodami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klasické cytogenetiky 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G-pruhování chromosomů</a:t>
            </a:r>
          </a:p>
        </p:txBody>
      </p:sp>
      <p:pic>
        <p:nvPicPr>
          <p:cNvPr id="53254" name="Picture 6" descr="46,XX">
            <a:extLst>
              <a:ext uri="{FF2B5EF4-FFF2-40B4-BE49-F238E27FC236}">
                <a16:creationId xmlns="" xmlns:a16="http://schemas.microsoft.com/office/drawing/2014/main" id="{8C103EFF-5592-46A7-9E62-7785415E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68638"/>
            <a:ext cx="3509962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="" xmlns:a16="http://schemas.microsoft.com/office/drawing/2014/main" id="{457C45E0-87D8-486A-A281-EDBE7C3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734050"/>
            <a:ext cx="247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normální karyotyp 46,XX </a:t>
            </a: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!!!</a:t>
            </a:r>
          </a:p>
        </p:txBody>
      </p:sp>
      <p:pic>
        <p:nvPicPr>
          <p:cNvPr id="53256" name="Picture 8">
            <a:extLst>
              <a:ext uri="{FF2B5EF4-FFF2-40B4-BE49-F238E27FC236}">
                <a16:creationId xmlns="" xmlns:a16="http://schemas.microsoft.com/office/drawing/2014/main" id="{05F6CF8C-847E-4B22-96F3-B3C0404E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97200"/>
            <a:ext cx="2881312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9">
            <a:extLst>
              <a:ext uri="{FF2B5EF4-FFF2-40B4-BE49-F238E27FC236}">
                <a16:creationId xmlns="" xmlns:a16="http://schemas.microsoft.com/office/drawing/2014/main" id="{00FA09BB-815C-494C-B451-7E06E304C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5761851"/>
            <a:ext cx="43011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nalezena </a:t>
            </a:r>
            <a:r>
              <a:rPr lang="cs-CZ" altLang="cs-CZ" sz="1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mikrodelece</a:t>
            </a:r>
            <a:r>
              <a:rPr lang="cs-CZ" altLang="cs-CZ" sz="1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na 22. chromosomu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v oblasti 22q11-13 </a:t>
            </a:r>
            <a:r>
              <a:rPr lang="cs-CZ" altLang="cs-CZ" sz="1400" dirty="0">
                <a:latin typeface="Arial" panose="020B0604020202020204" pitchFamily="34" charset="0"/>
              </a:rPr>
              <a:t>(Di George syndrom – VSV)</a:t>
            </a:r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53258" name="Rectangle 10">
            <a:extLst>
              <a:ext uri="{FF2B5EF4-FFF2-40B4-BE49-F238E27FC236}">
                <a16:creationId xmlns="" xmlns:a16="http://schemas.microsoft.com/office/drawing/2014/main" id="{E9CF268E-688E-41D2-A2A3-20E94833D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4508500"/>
            <a:ext cx="3384550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83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>
            <a:extLst>
              <a:ext uri="{FF2B5EF4-FFF2-40B4-BE49-F238E27FC236}">
                <a16:creationId xmlns="" xmlns:a16="http://schemas.microsoft.com/office/drawing/2014/main" id="{F80E79F3-D35B-4029-B92D-15E610CDA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52963"/>
            <a:ext cx="9144000" cy="156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1">
            <a:extLst>
              <a:ext uri="{FF2B5EF4-FFF2-40B4-BE49-F238E27FC236}">
                <a16:creationId xmlns="" xmlns:a16="http://schemas.microsoft.com/office/drawing/2014/main" id="{D4A0E819-60FE-40D6-BD33-0F01E4973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4675"/>
            <a:ext cx="9144000" cy="28082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="" xmlns:a16="http://schemas.microsoft.com/office/drawing/2014/main" id="{A901F688-A184-471B-8D5F-0986A3A6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24863" cy="1512888"/>
          </a:xfrm>
        </p:spPr>
        <p:txBody>
          <a:bodyPr/>
          <a:lstStyle/>
          <a:p>
            <a:pPr eaLnBrk="1" hangingPunct="1"/>
            <a:r>
              <a:rPr lang="cs-CZ" altLang="cs-CZ" sz="2800"/>
              <a:t>TYPY CHROMOSOMOVÝCH ABERACÍ,</a:t>
            </a:r>
            <a:br>
              <a:rPr lang="cs-CZ" altLang="cs-CZ" sz="2800"/>
            </a:br>
            <a:r>
              <a:rPr lang="cs-CZ" altLang="cs-CZ" sz="2800"/>
              <a:t>kterých se týká vyšetření metodami klasické i molekulární cytogenetiky</a:t>
            </a:r>
          </a:p>
        </p:txBody>
      </p:sp>
      <p:sp>
        <p:nvSpPr>
          <p:cNvPr id="18437" name="Text Box 15">
            <a:extLst>
              <a:ext uri="{FF2B5EF4-FFF2-40B4-BE49-F238E27FC236}">
                <a16:creationId xmlns="" xmlns:a16="http://schemas.microsoft.com/office/drawing/2014/main" id="{CE6AC84E-287C-4E21-914D-1705F39CF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20938"/>
            <a:ext cx="79200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>
                <a:latin typeface="Arial" panose="020B0604020202020204" pitchFamily="34" charset="0"/>
              </a:rPr>
              <a:t>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VROZENÝCH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ABNORMALIT</a:t>
            </a:r>
            <a:r>
              <a:rPr lang="cs-CZ" altLang="cs-CZ" sz="2400" b="1">
                <a:latin typeface="Arial" panose="020B0604020202020204" pitchFamily="34" charset="0"/>
              </a:rPr>
              <a:t> – prenatální a postnatální vyšetření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                      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konstituční karyotyp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18438" name="Text Box 20">
            <a:extLst>
              <a:ext uri="{FF2B5EF4-FFF2-40B4-BE49-F238E27FC236}">
                <a16:creationId xmlns="" xmlns:a16="http://schemas.microsoft.com/office/drawing/2014/main" id="{0E4715DD-39A4-456A-83DA-8309B057C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67250"/>
            <a:ext cx="76327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- VYŠETŘENÍ </a:t>
            </a:r>
            <a:r>
              <a:rPr lang="cs-CZ" altLang="cs-CZ" sz="2400" b="1" u="sng">
                <a:solidFill>
                  <a:srgbClr val="E41212"/>
                </a:solidFill>
                <a:latin typeface="Arial" panose="020B0604020202020204" pitchFamily="34" charset="0"/>
              </a:rPr>
              <a:t>ZÍSKANÝCH</a:t>
            </a: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CHROMOSOMOVÝCH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E41212"/>
                </a:solidFill>
                <a:latin typeface="Arial" panose="020B0604020202020204" pitchFamily="34" charset="0"/>
              </a:rPr>
              <a:t>   ABNORMALIT</a:t>
            </a:r>
            <a:r>
              <a:rPr lang="cs-CZ" altLang="cs-CZ" sz="24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(u onkologických onemocnění)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</a:t>
            </a:r>
            <a:r>
              <a:rPr lang="cs-CZ" altLang="cs-CZ" sz="2400" b="1">
                <a:latin typeface="Arial" panose="020B0604020202020204" pitchFamily="34" charset="0"/>
              </a:rPr>
              <a:t>vyšetření z kostní dřeně a tkáně solidních tumorů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                       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karyotypu maligních klonů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9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="" xmlns:a16="http://schemas.microsoft.com/office/drawing/2014/main" id="{B5B96D14-2A7C-4E5D-A968-3C33C86B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133600"/>
            <a:ext cx="7704138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="" xmlns:a16="http://schemas.microsoft.com/office/drawing/2014/main" id="{C647B198-C17D-4874-9573-692F24C9C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5013325"/>
            <a:ext cx="8135937" cy="1150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45,X[1]/46,XX[9]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Při nálezu alespoň 1 patologické mitózy (G – pruhování)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vyšetřujeme metodou FISH z interfázních jader (200 jader).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="" xmlns:a16="http://schemas.microsoft.com/office/drawing/2014/main" id="{30E18FA7-DB19-4CFF-9431-838D27DC0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353425" cy="1655763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- gonosomy</a:t>
            </a:r>
          </a:p>
        </p:txBody>
      </p:sp>
      <p:pic>
        <p:nvPicPr>
          <p:cNvPr id="55301" name="Picture 5" descr="46,XX">
            <a:extLst>
              <a:ext uri="{FF2B5EF4-FFF2-40B4-BE49-F238E27FC236}">
                <a16:creationId xmlns="" xmlns:a16="http://schemas.microsoft.com/office/drawing/2014/main" id="{9BAC09D3-0465-4FA0-B613-66DCE52A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38877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45,X">
            <a:extLst>
              <a:ext uri="{FF2B5EF4-FFF2-40B4-BE49-F238E27FC236}">
                <a16:creationId xmlns="" xmlns:a16="http://schemas.microsoft.com/office/drawing/2014/main" id="{8301F78C-A72D-4A09-B8CA-CF33CAE6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37988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7">
            <a:extLst>
              <a:ext uri="{FF2B5EF4-FFF2-40B4-BE49-F238E27FC236}">
                <a16:creationId xmlns="" xmlns:a16="http://schemas.microsoft.com/office/drawing/2014/main" id="{A9E62AEF-5A6F-4973-A606-2F457603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949950"/>
            <a:ext cx="3076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3% hraniční patologický nález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8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="" xmlns:a16="http://schemas.microsoft.com/office/drawing/2014/main" id="{0D63485D-9905-45D0-9B1D-264298960F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97887" cy="1584325"/>
          </a:xfrm>
        </p:spPr>
        <p:txBody>
          <a:bodyPr/>
          <a:lstStyle/>
          <a:p>
            <a:pPr eaLnBrk="1" hangingPunct="1"/>
            <a:r>
              <a:rPr lang="cs-CZ" altLang="cs-CZ"/>
              <a:t>VROZENÉ CHROMOSOMOVÉ </a:t>
            </a:r>
            <a:br>
              <a:rPr lang="cs-CZ" altLang="cs-CZ"/>
            </a:br>
            <a:r>
              <a:rPr lang="cs-CZ" altLang="cs-CZ"/>
              <a:t>ABNORMALITY (VCA)</a:t>
            </a:r>
            <a:r>
              <a:rPr lang="cs-CZ" altLang="cs-CZ" sz="2800"/>
              <a:t/>
            </a:r>
            <a:br>
              <a:rPr lang="cs-CZ" altLang="cs-CZ" sz="2800"/>
            </a:br>
            <a:r>
              <a:rPr lang="cs-CZ" altLang="cs-CZ" sz="2400"/>
              <a:t>MOZAICISMUS - gonosomy</a:t>
            </a:r>
          </a:p>
        </p:txBody>
      </p:sp>
      <p:pic>
        <p:nvPicPr>
          <p:cNvPr id="57347" name="Picture 3" descr="Mozaika X">
            <a:extLst>
              <a:ext uri="{FF2B5EF4-FFF2-40B4-BE49-F238E27FC236}">
                <a16:creationId xmlns="" xmlns:a16="http://schemas.microsoft.com/office/drawing/2014/main" id="{6493F11E-6A71-44A1-90CF-7A6989B2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9138"/>
            <a:ext cx="38163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="" xmlns:a16="http://schemas.microsoft.com/office/drawing/2014/main" id="{26615946-8FB6-4AD5-9CEA-B0B95F5A9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0213" y="5084763"/>
            <a:ext cx="8713787" cy="1150937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</a:t>
            </a:r>
            <a:r>
              <a:rPr lang="cs-CZ" altLang="cs-CZ" sz="1600"/>
              <a:t>vyšetření % zastoupení jednotlivých linií buněk v periferní krvi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pacientky metodou FISH z interfázních jader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(3% zastoupení buněčné linie 45,X)</a:t>
            </a:r>
          </a:p>
        </p:txBody>
      </p:sp>
      <p:sp>
        <p:nvSpPr>
          <p:cNvPr id="57349" name="AutoShape 5">
            <a:extLst>
              <a:ext uri="{FF2B5EF4-FFF2-40B4-BE49-F238E27FC236}">
                <a16:creationId xmlns="" xmlns:a16="http://schemas.microsoft.com/office/drawing/2014/main" id="{14338E00-4911-4EE2-AB52-481FCE26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437063"/>
            <a:ext cx="1366837" cy="71437"/>
          </a:xfrm>
          <a:prstGeom prst="rightArrow">
            <a:avLst>
              <a:gd name="adj1" fmla="val 50000"/>
              <a:gd name="adj2" fmla="val 478337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350" name="Text Box 6">
            <a:extLst>
              <a:ext uri="{FF2B5EF4-FFF2-40B4-BE49-F238E27FC236}">
                <a16:creationId xmlns="" xmlns:a16="http://schemas.microsoft.com/office/drawing/2014/main" id="{C25D842C-8729-4170-BC46-576FE9F6E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365625"/>
            <a:ext cx="1370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1 signál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(přítomen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1 chromosom X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jádře buňky)</a:t>
            </a:r>
          </a:p>
        </p:txBody>
      </p:sp>
      <p:sp>
        <p:nvSpPr>
          <p:cNvPr id="57351" name="AutoShape 7">
            <a:extLst>
              <a:ext uri="{FF2B5EF4-FFF2-40B4-BE49-F238E27FC236}">
                <a16:creationId xmlns="" xmlns:a16="http://schemas.microsoft.com/office/drawing/2014/main" id="{AD7DB3A0-F110-4955-844F-EC4A1483E44B}"/>
              </a:ext>
            </a:extLst>
          </p:cNvPr>
          <p:cNvSpPr>
            <a:spLocks noChangeArrowheads="1"/>
          </p:cNvSpPr>
          <p:nvPr/>
        </p:nvSpPr>
        <p:spPr bwMode="auto">
          <a:xfrm rot="10034066">
            <a:off x="5724525" y="3860800"/>
            <a:ext cx="1366838" cy="71438"/>
          </a:xfrm>
          <a:prstGeom prst="rightArrow">
            <a:avLst>
              <a:gd name="adj1" fmla="val 50000"/>
              <a:gd name="adj2" fmla="val 478330"/>
            </a:avLst>
          </a:prstGeom>
          <a:solidFill>
            <a:srgbClr val="FF0000"/>
          </a:solidFill>
          <a:ln w="9525">
            <a:solidFill>
              <a:srgbClr val="EE262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352" name="Text Box 8">
            <a:extLst>
              <a:ext uri="{FF2B5EF4-FFF2-40B4-BE49-F238E27FC236}">
                <a16:creationId xmlns="" xmlns:a16="http://schemas.microsoft.com/office/drawing/2014/main" id="{65642438-56E7-41E1-A7B4-D65B87F2D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500438"/>
            <a:ext cx="15208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2 signály</a:t>
            </a:r>
            <a:r>
              <a:rPr lang="cs-CZ" altLang="cs-CZ" sz="1200">
                <a:latin typeface="Arial" panose="020B0604020202020204" pitchFamily="34" charset="0"/>
              </a:rPr>
              <a:t> (přítomny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2 chromosomy X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 jádře T-lymfocytu)</a:t>
            </a:r>
          </a:p>
        </p:txBody>
      </p:sp>
      <p:sp>
        <p:nvSpPr>
          <p:cNvPr id="57353" name="Text Box 10">
            <a:extLst>
              <a:ext uri="{FF2B5EF4-FFF2-40B4-BE49-F238E27FC236}">
                <a16:creationId xmlns="" xmlns:a16="http://schemas.microsoft.com/office/drawing/2014/main" id="{69D4C974-051D-4502-AC42-AF48E1607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060575"/>
            <a:ext cx="231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  <a:latin typeface="Arial" panose="020B0604020202020204" pitchFamily="34" charset="0"/>
              </a:rPr>
              <a:t>použita sonda na centromeru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  <a:latin typeface="Arial" panose="020B0604020202020204" pitchFamily="34" charset="0"/>
              </a:rPr>
              <a:t>chromosomu X</a:t>
            </a:r>
          </a:p>
        </p:txBody>
      </p:sp>
      <p:sp>
        <p:nvSpPr>
          <p:cNvPr id="57354" name="AutoShape 11">
            <a:extLst>
              <a:ext uri="{FF2B5EF4-FFF2-40B4-BE49-F238E27FC236}">
                <a16:creationId xmlns="" xmlns:a16="http://schemas.microsoft.com/office/drawing/2014/main" id="{EFAF23D8-2656-4805-A6DD-6E622649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205038"/>
            <a:ext cx="287337" cy="76200"/>
          </a:xfrm>
          <a:prstGeom prst="rightArrow">
            <a:avLst>
              <a:gd name="adj1" fmla="val 50000"/>
              <a:gd name="adj2" fmla="val 9427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61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alab-CYTO">
            <a:extLst>
              <a:ext uri="{FF2B5EF4-FFF2-40B4-BE49-F238E27FC236}">
                <a16:creationId xmlns="" xmlns:a16="http://schemas.microsoft.com/office/drawing/2014/main" id="{47A8725E-6DB0-44C1-B395-CB2833F6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141663"/>
            <a:ext cx="36734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kalab-SKY">
            <a:extLst>
              <a:ext uri="{FF2B5EF4-FFF2-40B4-BE49-F238E27FC236}">
                <a16:creationId xmlns="" xmlns:a16="http://schemas.microsoft.com/office/drawing/2014/main" id="{9CB69977-F19B-48BC-A9E5-8A0324E3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1663"/>
            <a:ext cx="37449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="" xmlns:a16="http://schemas.microsoft.com/office/drawing/2014/main" id="{98251E54-0E21-4D68-8C35-188C3E5A37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2492375"/>
          </a:xfrm>
        </p:spPr>
        <p:txBody>
          <a:bodyPr/>
          <a:lstStyle/>
          <a:p>
            <a:pPr eaLnBrk="1" hangingPunct="1"/>
            <a:r>
              <a:rPr lang="cs-CZ" altLang="cs-CZ"/>
              <a:t>ONKOCYTOGENETIKA</a:t>
            </a:r>
            <a:r>
              <a:rPr lang="cs-CZ" altLang="cs-CZ" sz="3600"/>
              <a:t/>
            </a:r>
            <a:br>
              <a:rPr lang="cs-CZ" altLang="cs-CZ" sz="3600"/>
            </a:br>
            <a:r>
              <a:rPr lang="cs-CZ" altLang="cs-CZ" sz="2800"/>
              <a:t>komplexní karyotyp</a:t>
            </a:r>
            <a:r>
              <a:rPr lang="cs-CZ" altLang="cs-CZ" sz="3600"/>
              <a:t/>
            </a:r>
            <a:br>
              <a:rPr lang="cs-CZ" altLang="cs-CZ" sz="3600"/>
            </a:br>
            <a:r>
              <a:rPr lang="cs-CZ" altLang="cs-CZ" sz="2000" b="0">
                <a:solidFill>
                  <a:schemeClr val="bg1"/>
                </a:solidFill>
              </a:rPr>
              <a:t>56,XY,der(X)t(X;5),+der(1),add(2),+3,der(4)t(4;?),+6?,+8,</a:t>
            </a:r>
            <a:br>
              <a:rPr lang="cs-CZ" altLang="cs-CZ" sz="2000" b="0">
                <a:solidFill>
                  <a:schemeClr val="bg1"/>
                </a:solidFill>
              </a:rPr>
            </a:br>
            <a:r>
              <a:rPr lang="cs-CZ" altLang="cs-CZ" sz="2000" b="0">
                <a:solidFill>
                  <a:schemeClr val="bg1"/>
                </a:solidFill>
              </a:rPr>
              <a:t>+10,der(11),+der(11)t(11;21)?,+der(11),+der(12)t(7;12)</a:t>
            </a:r>
            <a:br>
              <a:rPr lang="cs-CZ" altLang="cs-CZ" sz="2000" b="0">
                <a:solidFill>
                  <a:schemeClr val="bg1"/>
                </a:solidFill>
              </a:rPr>
            </a:br>
            <a:r>
              <a:rPr lang="cs-CZ" altLang="cs-CZ" sz="2000" b="0">
                <a:solidFill>
                  <a:schemeClr val="bg1"/>
                </a:solidFill>
              </a:rPr>
              <a:t>qdp(12p),+17,der(18)</a:t>
            </a:r>
            <a:br>
              <a:rPr lang="cs-CZ" altLang="cs-CZ" sz="2000" b="0">
                <a:solidFill>
                  <a:schemeClr val="bg1"/>
                </a:solidFill>
              </a:rPr>
            </a:br>
            <a:endParaRPr lang="cs-CZ" altLang="cs-CZ" sz="2000" b="0">
              <a:solidFill>
                <a:schemeClr val="bg1"/>
              </a:solidFill>
            </a:endParaRPr>
          </a:p>
        </p:txBody>
      </p:sp>
      <p:sp>
        <p:nvSpPr>
          <p:cNvPr id="59397" name="Text Box 5">
            <a:extLst>
              <a:ext uri="{FF2B5EF4-FFF2-40B4-BE49-F238E27FC236}">
                <a16:creationId xmlns="" xmlns:a16="http://schemas.microsoft.com/office/drawing/2014/main" id="{2FFA297A-AE52-482C-B516-1A936F9F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0"/>
            <a:ext cx="271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smíšený germinální tumor</a:t>
            </a:r>
          </a:p>
        </p:txBody>
      </p:sp>
      <p:sp>
        <p:nvSpPr>
          <p:cNvPr id="59398" name="Text Box 7">
            <a:extLst>
              <a:ext uri="{FF2B5EF4-FFF2-40B4-BE49-F238E27FC236}">
                <a16:creationId xmlns="" xmlns:a16="http://schemas.microsoft.com/office/drawing/2014/main" id="{66690131-BAC2-48EF-BACF-AD568D9F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8964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analýza složitých a mnohočetných přestaveb u onkologických pacientů s komplexním karyotypem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1) G-pruhování chromosomů                                     2) SKY</a:t>
            </a:r>
          </a:p>
        </p:txBody>
      </p:sp>
      <p:sp>
        <p:nvSpPr>
          <p:cNvPr id="59399" name="AutoShape 8">
            <a:extLst>
              <a:ext uri="{FF2B5EF4-FFF2-40B4-BE49-F238E27FC236}">
                <a16:creationId xmlns="" xmlns:a16="http://schemas.microsoft.com/office/drawing/2014/main" id="{53CEC64D-076E-4EDE-B09F-775ACDB20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924175"/>
            <a:ext cx="576262" cy="125413"/>
          </a:xfrm>
          <a:prstGeom prst="rightArrow">
            <a:avLst>
              <a:gd name="adj1" fmla="val 50000"/>
              <a:gd name="adj2" fmla="val 11487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70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="" xmlns:a16="http://schemas.microsoft.com/office/drawing/2014/main" id="{72CF44D7-789B-44C8-BD0A-4B8D518B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225550"/>
          </a:xfrm>
        </p:spPr>
        <p:txBody>
          <a:bodyPr/>
          <a:lstStyle/>
          <a:p>
            <a:r>
              <a:rPr lang="cs-CZ" altLang="cs-CZ"/>
              <a:t>VYUŽITÍ CYTOGENETICKÝCH METOD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FBD67953-ADEF-497C-B98C-873D79911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57338"/>
            <a:ext cx="85693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Arial" charset="0"/>
              </a:rPr>
              <a:t>Vyšetření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konstitučního</a:t>
            </a:r>
            <a:r>
              <a:rPr lang="cs-CZ" altLang="cs-CZ" sz="1600" b="1" dirty="0">
                <a:latin typeface="Arial" charset="0"/>
              </a:rPr>
              <a:t>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karyotypu </a:t>
            </a:r>
            <a:r>
              <a:rPr lang="cs-CZ" altLang="cs-CZ" sz="1600" b="1" dirty="0">
                <a:latin typeface="Arial" charset="0"/>
              </a:rPr>
              <a:t>–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1200" b="1" dirty="0">
                <a:latin typeface="Arial" charset="0"/>
              </a:rPr>
              <a:t>cílem je ověřit, jestli příčina zdravotních potíží pacienta souvisí se změnami v konstitučním karyotypu. Případnou nalezenou změnu co nejpřesněji vyšetřujeme dostupnými metodami a ověřujeme její možný vliv na fenotyp a další zdravotní potíže </a:t>
            </a:r>
            <a:r>
              <a:rPr lang="cs-CZ" altLang="cs-CZ" sz="1200" b="1" dirty="0" smtClean="0">
                <a:latin typeface="Arial" charset="0"/>
              </a:rPr>
              <a:t>pacienta srovnáním s literárními údaji. Vrozené </a:t>
            </a:r>
            <a:r>
              <a:rPr lang="cs-CZ" altLang="cs-CZ" sz="1200" b="1" dirty="0">
                <a:latin typeface="Arial" charset="0"/>
              </a:rPr>
              <a:t>chromosomové abnormality přetrvávají v buňkách pacienta po celý život.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Klasická cytogenetika - G-pruhování chromosomů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Molekulární cytogenetika – FISH a metody na principu FISH (M-FISH, </a:t>
            </a:r>
            <a:r>
              <a:rPr lang="cs-CZ" altLang="cs-CZ" sz="1200" dirty="0" err="1">
                <a:latin typeface="Arial" charset="0"/>
              </a:rPr>
              <a:t>mBAND</a:t>
            </a:r>
            <a:r>
              <a:rPr lang="cs-CZ" altLang="cs-CZ" sz="1200" dirty="0">
                <a:latin typeface="Arial" charset="0"/>
              </a:rPr>
              <a:t>), </a:t>
            </a:r>
            <a:r>
              <a:rPr lang="cs-CZ" altLang="cs-CZ" sz="1200" dirty="0" err="1">
                <a:latin typeface="Arial" charset="0"/>
              </a:rPr>
              <a:t>array</a:t>
            </a:r>
            <a:r>
              <a:rPr lang="cs-CZ" altLang="cs-CZ" sz="1200" dirty="0">
                <a:latin typeface="Arial" charset="0"/>
              </a:rPr>
              <a:t>-CGH, MLPA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Metody molekulární diagnostiky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E9197014-2629-45D6-B80D-1182F920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3357563"/>
            <a:ext cx="86407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Arial" charset="0"/>
              </a:rPr>
              <a:t>Vyšetření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% aberantních buněk </a:t>
            </a:r>
            <a:r>
              <a:rPr lang="cs-CZ" altLang="cs-CZ" sz="1600" b="1" dirty="0">
                <a:latin typeface="Arial" charset="0"/>
              </a:rPr>
              <a:t>–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1200" b="1" dirty="0">
                <a:latin typeface="Arial" charset="0"/>
              </a:rPr>
              <a:t>cílem je vyšetřit míru působení mutagenních faktorů prostředí na </a:t>
            </a:r>
            <a:r>
              <a:rPr lang="cs-CZ" altLang="cs-CZ" sz="1200" b="1" dirty="0" smtClean="0">
                <a:latin typeface="Arial" charset="0"/>
              </a:rPr>
              <a:t>člověka. V </a:t>
            </a:r>
            <a:r>
              <a:rPr lang="cs-CZ" altLang="cs-CZ" sz="1200" b="1" dirty="0">
                <a:latin typeface="Arial" charset="0"/>
              </a:rPr>
              <a:t>případě zjištění zvýšené až vysoké expozice mutagenním faktorům existuje možnost léčby (snížení % aberantních buněk na normu).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Klasická cytogenetika – při rutinním vyšetření pouze konvenční barvení chromosomů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43C95B0A-55B8-4721-A694-490EC5BCC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652963"/>
            <a:ext cx="85693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latin typeface="Arial" charset="0"/>
              </a:rPr>
              <a:t>Vyšetření 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karyotypu maligních klonů </a:t>
            </a:r>
            <a:r>
              <a:rPr lang="cs-CZ" altLang="cs-CZ" sz="1600" b="1" dirty="0">
                <a:latin typeface="Arial" charset="0"/>
              </a:rPr>
              <a:t>–</a:t>
            </a:r>
            <a:r>
              <a:rPr lang="cs-CZ" altLang="cs-CZ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1200" b="1" dirty="0">
                <a:latin typeface="Arial" charset="0"/>
              </a:rPr>
              <a:t>cílem je zpřesnit diagnózu onemocnění, stanovit prognózu, monitorovat úspěšnost </a:t>
            </a:r>
            <a:r>
              <a:rPr lang="cs-CZ" altLang="cs-CZ" sz="1200" b="1" dirty="0" smtClean="0">
                <a:latin typeface="Arial" charset="0"/>
              </a:rPr>
              <a:t>léčby.</a:t>
            </a:r>
            <a:endParaRPr lang="cs-CZ" altLang="cs-CZ" sz="12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Klasická cytogenetika - G-pruhování chromosomů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Molekulární cytogenetika – FISH a metody na principu FISH (M-FISH, </a:t>
            </a:r>
            <a:r>
              <a:rPr lang="cs-CZ" altLang="cs-CZ" sz="1200" dirty="0" err="1">
                <a:latin typeface="Arial" charset="0"/>
              </a:rPr>
              <a:t>mBAND</a:t>
            </a:r>
            <a:r>
              <a:rPr lang="cs-CZ" altLang="cs-CZ" sz="1200" dirty="0">
                <a:latin typeface="Arial" charset="0"/>
              </a:rPr>
              <a:t>), </a:t>
            </a:r>
            <a:r>
              <a:rPr lang="cs-CZ" altLang="cs-CZ" sz="1200" dirty="0" err="1">
                <a:latin typeface="Arial" charset="0"/>
              </a:rPr>
              <a:t>array</a:t>
            </a:r>
            <a:r>
              <a:rPr lang="cs-CZ" altLang="cs-CZ" sz="1200" dirty="0">
                <a:latin typeface="Arial" charset="0"/>
              </a:rPr>
              <a:t>-CGH, MLPA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200" dirty="0">
                <a:latin typeface="Arial" charset="0"/>
              </a:rPr>
              <a:t>Metody molekulární diagnostiky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7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sah 2">
            <a:extLst>
              <a:ext uri="{FF2B5EF4-FFF2-40B4-BE49-F238E27FC236}">
                <a16:creationId xmlns="" xmlns:a16="http://schemas.microsoft.com/office/drawing/2014/main" id="{17E55AB7-457B-47CE-A99D-348C32A3E73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1188" y="2349500"/>
            <a:ext cx="8064500" cy="1366838"/>
          </a:xfrm>
        </p:spPr>
        <p:txBody>
          <a:bodyPr/>
          <a:lstStyle/>
          <a:p>
            <a:r>
              <a:rPr lang="cs-CZ" altLang="cs-CZ" sz="1400"/>
              <a:t>Z 2. fyziologické gravidity, prenatálně UZ i bch screening 1. trimestru v normě, ve 33. t.g. se dle UZ plod jevil menší.</a:t>
            </a:r>
          </a:p>
          <a:p>
            <a:r>
              <a:rPr lang="cs-CZ" altLang="cs-CZ" sz="1400"/>
              <a:t>Porod císařským řezem ve 35. t.g. kvůli oční indikaci matky,p.h. 1850g/44 cm,  obvod hlavy 30 cm, AS 6-7-7 </a:t>
            </a:r>
            <a:endParaRPr lang="en-US" altLang="cs-CZ" sz="1400"/>
          </a:p>
          <a:p>
            <a:r>
              <a:rPr lang="cs-CZ" altLang="cs-CZ" sz="1400"/>
              <a:t>Po porodu prematuritas, hypotrophia, adaptace v inkubátoru</a:t>
            </a:r>
          </a:p>
        </p:txBody>
      </p:sp>
      <p:sp>
        <p:nvSpPr>
          <p:cNvPr id="15363" name="Nadpis 1">
            <a:extLst>
              <a:ext uri="{FF2B5EF4-FFF2-40B4-BE49-F238E27FC236}">
                <a16:creationId xmlns="" xmlns:a16="http://schemas.microsoft.com/office/drawing/2014/main" id="{E8444DA5-A4A7-4BDF-81AB-45B1FA4B62C8}"/>
              </a:ext>
            </a:extLst>
          </p:cNvPr>
          <p:cNvSpPr txBox="1">
            <a:spLocks/>
          </p:cNvSpPr>
          <p:nvPr/>
        </p:nvSpPr>
        <p:spPr bwMode="auto">
          <a:xfrm>
            <a:off x="250825" y="765175"/>
            <a:ext cx="78200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222268"/>
              </a:buClr>
              <a:buSzPct val="128000"/>
              <a:buFont typeface="Georgia" panose="02040502050405020303" pitchFamily="18" charset="0"/>
              <a:buChar char="*"/>
            </a:pPr>
            <a:r>
              <a:rPr lang="cs-CZ" altLang="cs-CZ" sz="3200" b="1">
                <a:solidFill>
                  <a:srgbClr val="002060"/>
                </a:solidFill>
              </a:rPr>
              <a:t>Kazuistika 1 – dívka narozená 2010</a:t>
            </a:r>
            <a:r>
              <a:rPr lang="cs-CZ" altLang="cs-CZ" sz="2400" b="1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0560"/>
      </p:ext>
    </p:extLst>
  </p:cSld>
  <p:clrMapOvr>
    <a:masterClrMapping/>
  </p:clrMapOvr>
  <p:transition advTm="55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="" xmlns:a16="http://schemas.microsoft.com/office/drawing/2014/main" id="{65537A63-77E5-4BAD-9890-4E0DD75F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115888"/>
            <a:ext cx="5256212" cy="973137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Fenotyp probandky</a:t>
            </a:r>
            <a:r>
              <a:rPr lang="cs-CZ" altLang="cs-CZ" sz="240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="" xmlns:a16="http://schemas.microsoft.com/office/drawing/2014/main" id="{8CD9868D-B165-491A-9DC6-D3D306C3054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39750" y="1052513"/>
            <a:ext cx="8135938" cy="5040312"/>
          </a:xfrm>
        </p:spPr>
        <p:txBody>
          <a:bodyPr/>
          <a:lstStyle/>
          <a:p>
            <a:r>
              <a:rPr lang="cs-CZ" altLang="cs-CZ" sz="1400"/>
              <a:t>Mikrocefalie, níže posazené ušní boltce</a:t>
            </a:r>
          </a:p>
          <a:p>
            <a:r>
              <a:rPr lang="cs-CZ" altLang="cs-CZ" sz="1400"/>
              <a:t>Lehce sešikmené oční štěrbiny</a:t>
            </a:r>
          </a:p>
          <a:p>
            <a:endParaRPr lang="cs-CZ" altLang="cs-CZ" sz="1400"/>
          </a:p>
          <a:p>
            <a:r>
              <a:rPr lang="cs-CZ" altLang="cs-CZ" sz="1400"/>
              <a:t> Na HKK krátký malíček, úzké dlaně, atypické křížení prstů</a:t>
            </a:r>
          </a:p>
          <a:p>
            <a:r>
              <a:rPr lang="cs-CZ" altLang="cs-CZ" sz="1400"/>
              <a:t> Na DKK úzké plosky, delší 2. prst, pedes plani</a:t>
            </a:r>
          </a:p>
          <a:p>
            <a:endParaRPr lang="cs-CZ" altLang="cs-CZ" sz="1400"/>
          </a:p>
          <a:p>
            <a:r>
              <a:rPr lang="cs-CZ" altLang="cs-CZ" sz="1400"/>
              <a:t>Nižší svalový tonus trupový i končetinový, centrální hypotonie</a:t>
            </a:r>
          </a:p>
          <a:p>
            <a:endParaRPr lang="cs-CZ" altLang="cs-CZ" sz="1400"/>
          </a:p>
          <a:p>
            <a:r>
              <a:rPr lang="cs-CZ" altLang="cs-CZ" sz="1400"/>
              <a:t>Lehká mentální retardace</a:t>
            </a:r>
          </a:p>
          <a:p>
            <a:r>
              <a:rPr lang="cs-CZ" altLang="cs-CZ" sz="1400"/>
              <a:t>Retardace expresivní složky řeči, komunikuje převážně jednoduchými větami, odpovídá na otázky jednoslovně, řeč obtížněji srozumitelná. </a:t>
            </a:r>
          </a:p>
          <a:p>
            <a:r>
              <a:rPr lang="cs-CZ" altLang="cs-CZ" sz="1400"/>
              <a:t>Pasivní slovní zásoba převažuje nad aktivní.</a:t>
            </a:r>
          </a:p>
          <a:p>
            <a:r>
              <a:rPr lang="cs-CZ" altLang="cs-CZ" sz="1400"/>
              <a:t>Retardace jemné i hrubé motoriky, menší obratnost</a:t>
            </a:r>
          </a:p>
          <a:p>
            <a:endParaRPr lang="cs-CZ" altLang="cs-CZ" sz="1400"/>
          </a:p>
          <a:p>
            <a:r>
              <a:rPr lang="cs-CZ" altLang="cs-CZ" sz="1400"/>
              <a:t>Vadné držení těla se zhoršením při zrychlení růstu, skolióza, nosí korzet,</a:t>
            </a:r>
          </a:p>
          <a:p>
            <a:r>
              <a:rPr lang="cs-CZ" altLang="cs-CZ" sz="1400"/>
              <a:t>Chůze s narušenou stabilitou</a:t>
            </a:r>
          </a:p>
          <a:p>
            <a:r>
              <a:rPr lang="cs-CZ" altLang="cs-CZ" sz="1400"/>
              <a:t>Pohybová stereotypie – třepe ručkama</a:t>
            </a:r>
          </a:p>
          <a:p>
            <a:endParaRPr lang="cs-CZ" altLang="cs-CZ" sz="1400"/>
          </a:p>
          <a:p>
            <a:r>
              <a:rPr lang="cs-CZ" altLang="cs-CZ" sz="1400"/>
              <a:t>Z rozhodnutí rodičů chodí do logopedické třídy běžné MŠ s asistentem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5226"/>
      </p:ext>
    </p:extLst>
  </p:cSld>
  <p:clrMapOvr>
    <a:masterClrMapping/>
  </p:clrMapOvr>
  <p:transition advTm="82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="" xmlns:a16="http://schemas.microsoft.com/office/drawing/2014/main" id="{0F77291F-4EA3-46F6-B18C-F8218A7D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260350"/>
            <a:ext cx="7345362" cy="1152525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Vyšetření karyotypu probandky</a:t>
            </a:r>
            <a:endParaRPr lang="cs-CZ" altLang="cs-CZ" sz="2400">
              <a:solidFill>
                <a:srgbClr val="002060"/>
              </a:solidFill>
            </a:endParaRPr>
          </a:p>
        </p:txBody>
      </p:sp>
      <p:pic>
        <p:nvPicPr>
          <p:cNvPr id="18435" name="Obrázek 3">
            <a:extLst>
              <a:ext uri="{FF2B5EF4-FFF2-40B4-BE49-F238E27FC236}">
                <a16:creationId xmlns="" xmlns:a16="http://schemas.microsoft.com/office/drawing/2014/main" id="{3F6C0B80-BFE4-4C4E-834E-67D66E367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504190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>
            <a:extLst>
              <a:ext uri="{FF2B5EF4-FFF2-40B4-BE49-F238E27FC236}">
                <a16:creationId xmlns="" xmlns:a16="http://schemas.microsoft.com/office/drawing/2014/main" id="{51054993-C198-44A8-BAE1-260E795B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408613"/>
            <a:ext cx="29543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46,XX,der(12)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karyotyp rodičů normální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72119"/>
      </p:ext>
    </p:extLst>
  </p:cSld>
  <p:clrMapOvr>
    <a:masterClrMapping/>
  </p:clrMapOvr>
  <p:transition advTm="98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="" xmlns:a16="http://schemas.microsoft.com/office/drawing/2014/main" id="{427540AC-4C33-4453-A3DC-59447B13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363" y="260350"/>
            <a:ext cx="3141662" cy="792163"/>
          </a:xfrm>
        </p:spPr>
        <p:txBody>
          <a:bodyPr/>
          <a:lstStyle/>
          <a:p>
            <a:pPr algn="l"/>
            <a:r>
              <a:rPr lang="cs-CZ" altLang="cs-CZ">
                <a:solidFill>
                  <a:srgbClr val="002060"/>
                </a:solidFill>
              </a:rPr>
              <a:t>„C“ barvení</a:t>
            </a:r>
            <a:r>
              <a:rPr lang="cs-CZ" altLang="cs-CZ" sz="240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0483" name="TextovéPole 5">
            <a:extLst>
              <a:ext uri="{FF2B5EF4-FFF2-40B4-BE49-F238E27FC236}">
                <a16:creationId xmlns="" xmlns:a16="http://schemas.microsoft.com/office/drawing/2014/main" id="{1B01F570-67EE-4997-9E54-9C7BE6261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589588"/>
            <a:ext cx="6191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Nalezen heterochromatinový pruh na der(12) – centromera? </a:t>
            </a:r>
          </a:p>
        </p:txBody>
      </p:sp>
      <p:pic>
        <p:nvPicPr>
          <p:cNvPr id="20484" name="Obrázek 2">
            <a:extLst>
              <a:ext uri="{FF2B5EF4-FFF2-40B4-BE49-F238E27FC236}">
                <a16:creationId xmlns="" xmlns:a16="http://schemas.microsoft.com/office/drawing/2014/main" id="{8E26B3DD-4286-4865-BA13-FD1870AC5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174750"/>
            <a:ext cx="4608513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4">
            <a:extLst>
              <a:ext uri="{FF2B5EF4-FFF2-40B4-BE49-F238E27FC236}">
                <a16:creationId xmlns="" xmlns:a16="http://schemas.microsoft.com/office/drawing/2014/main" id="{5547E32F-CCC7-40DD-A4A5-1B3B5853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773238"/>
            <a:ext cx="94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der(12)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2775"/>
      </p:ext>
    </p:extLst>
  </p:cSld>
  <p:clrMapOvr>
    <a:masterClrMapping/>
  </p:clrMapOvr>
  <p:transition advTm="63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7">
            <a:extLst>
              <a:ext uri="{FF2B5EF4-FFF2-40B4-BE49-F238E27FC236}">
                <a16:creationId xmlns="" xmlns:a16="http://schemas.microsoft.com/office/drawing/2014/main" id="{3E7DB363-7233-4423-9686-533DC977E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5060583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 smtClean="0">
                <a:latin typeface="Arial" panose="020B0604020202020204" pitchFamily="34" charset="0"/>
              </a:rPr>
              <a:t>      Potvrzena - </a:t>
            </a:r>
            <a:r>
              <a:rPr lang="cs-CZ" altLang="cs-CZ" sz="1600" b="1" dirty="0">
                <a:latin typeface="Arial" panose="020B0604020202020204" pitchFamily="34" charset="0"/>
              </a:rPr>
              <a:t>translokace chromosomů 12 a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18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                       - </a:t>
            </a:r>
            <a:r>
              <a:rPr lang="cs-CZ" altLang="cs-CZ" sz="1600" b="1" dirty="0" err="1" smtClean="0">
                <a:latin typeface="Arial" panose="020B0604020202020204" pitchFamily="34" charset="0"/>
              </a:rPr>
              <a:t>trisomie</a:t>
            </a:r>
            <a:r>
              <a:rPr lang="cs-CZ" altLang="cs-CZ" sz="1600" b="1" dirty="0" smtClean="0"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</a:rPr>
              <a:t>části chromosomu 18 včetně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centromery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 smtClean="0">
                <a:latin typeface="Arial" panose="020B0604020202020204" pitchFamily="34" charset="0"/>
              </a:rPr>
              <a:t>                       - delece koncové oblasti p ramen chromosomu 12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22531" name="Nadpis 1">
            <a:extLst>
              <a:ext uri="{FF2B5EF4-FFF2-40B4-BE49-F238E27FC236}">
                <a16:creationId xmlns="" xmlns:a16="http://schemas.microsoft.com/office/drawing/2014/main" id="{2D231010-B83B-43E0-B1F8-C7908868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260350"/>
            <a:ext cx="5256212" cy="865188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Vyšetření FISH</a:t>
            </a:r>
            <a:r>
              <a:rPr lang="cs-CZ" altLang="cs-CZ" sz="240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22532" name="TextovéPole 6">
            <a:extLst>
              <a:ext uri="{FF2B5EF4-FFF2-40B4-BE49-F238E27FC236}">
                <a16:creationId xmlns="" xmlns:a16="http://schemas.microsoft.com/office/drawing/2014/main" id="{18D2B10C-9AA3-4C48-890E-41AB703E9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7" y="6032500"/>
            <a:ext cx="6319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Typ DNA sondy: </a:t>
            </a:r>
            <a:r>
              <a:rPr lang="cs-CZ" altLang="cs-CZ" sz="1200" dirty="0" err="1">
                <a:latin typeface="Arial" panose="020B0604020202020204" pitchFamily="34" charset="0"/>
              </a:rPr>
              <a:t>StarFISH</a:t>
            </a:r>
            <a:r>
              <a:rPr lang="cs-CZ" altLang="cs-CZ" sz="1200" dirty="0">
                <a:latin typeface="Arial" panose="020B0604020202020204" pitchFamily="34" charset="0"/>
              </a:rPr>
              <a:t> WCP 18 SO </a:t>
            </a:r>
            <a:r>
              <a:rPr lang="cs-CZ" altLang="cs-CZ" sz="1200" dirty="0" err="1">
                <a:latin typeface="Arial" panose="020B0604020202020204" pitchFamily="34" charset="0"/>
              </a:rPr>
              <a:t>Probe</a:t>
            </a:r>
            <a:r>
              <a:rPr lang="cs-CZ" altLang="cs-CZ" sz="1200" dirty="0">
                <a:latin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</a:rPr>
              <a:t>Vysis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</a:rPr>
              <a:t>ToTel</a:t>
            </a:r>
            <a:r>
              <a:rPr lang="cs-CZ" altLang="cs-CZ" sz="1200" dirty="0">
                <a:latin typeface="Arial" panose="020B0604020202020204" pitchFamily="34" charset="0"/>
              </a:rPr>
              <a:t> 12p SG, 12q SO, CEP 18 </a:t>
            </a:r>
            <a:r>
              <a:rPr lang="cs-CZ" altLang="cs-CZ" sz="1200" dirty="0" err="1">
                <a:latin typeface="Arial" panose="020B0604020202020204" pitchFamily="34" charset="0"/>
              </a:rPr>
              <a:t>aqua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2533" name="Obrázek 1">
            <a:extLst>
              <a:ext uri="{FF2B5EF4-FFF2-40B4-BE49-F238E27FC236}">
                <a16:creationId xmlns="" xmlns:a16="http://schemas.microsoft.com/office/drawing/2014/main" id="{FD8F6C18-EB0C-4CDA-9586-03DE4AB4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344613"/>
            <a:ext cx="367506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ovéPole 2">
            <a:extLst>
              <a:ext uri="{FF2B5EF4-FFF2-40B4-BE49-F238E27FC236}">
                <a16:creationId xmlns="" xmlns:a16="http://schemas.microsoft.com/office/drawing/2014/main" id="{E88A9A11-3DF6-49BF-A720-7952950A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4581525"/>
            <a:ext cx="6440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ISCN: ish der(12)t(12;18)(wcp18+,D18Z1+,tel 12p-, tel 12q+)[10]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82670"/>
      </p:ext>
    </p:extLst>
  </p:cSld>
  <p:clrMapOvr>
    <a:masterClrMapping/>
  </p:clrMapOvr>
  <p:transition advTm="210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4">
            <a:extLst>
              <a:ext uri="{FF2B5EF4-FFF2-40B4-BE49-F238E27FC236}">
                <a16:creationId xmlns="" xmlns:a16="http://schemas.microsoft.com/office/drawing/2014/main" id="{A6155084-770B-4178-BC0A-2E00565FE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5475288"/>
            <a:ext cx="5019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delece12p13.31-p13.33 velikost 5,23Mb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duplikace18p11.21-p11.32 velikost 14,83 Mb</a:t>
            </a:r>
            <a:r>
              <a:rPr lang="cs-CZ" altLang="cs-CZ" sz="1800" b="1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4579" name="Obrázek 5">
            <a:extLst>
              <a:ext uri="{FF2B5EF4-FFF2-40B4-BE49-F238E27FC236}">
                <a16:creationId xmlns="" xmlns:a16="http://schemas.microsoft.com/office/drawing/2014/main" id="{08F6CFF7-2F87-49B8-9C49-BB60BFDDC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971675"/>
            <a:ext cx="773271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2">
            <a:extLst>
              <a:ext uri="{FF2B5EF4-FFF2-40B4-BE49-F238E27FC236}">
                <a16:creationId xmlns="" xmlns:a16="http://schemas.microsoft.com/office/drawing/2014/main" id="{71F648FE-9590-48E1-845A-2DC873A3A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6075363"/>
            <a:ext cx="7915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DNA mikročip: SurePrint G3 Human CGH Microarray 4X180K (výrobce Agilent Technologies, Santa Clara, CA, USA)</a:t>
            </a:r>
          </a:p>
        </p:txBody>
      </p:sp>
      <p:sp>
        <p:nvSpPr>
          <p:cNvPr id="24581" name="Nadpis 1">
            <a:extLst>
              <a:ext uri="{FF2B5EF4-FFF2-40B4-BE49-F238E27FC236}">
                <a16:creationId xmlns="" xmlns:a16="http://schemas.microsoft.com/office/drawing/2014/main" id="{F096B575-3F19-470A-ABD7-1B41AE8F3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115888"/>
            <a:ext cx="8497888" cy="1735137"/>
          </a:xfrm>
        </p:spPr>
        <p:txBody>
          <a:bodyPr/>
          <a:lstStyle/>
          <a:p>
            <a:r>
              <a:rPr lang="cs-CZ" altLang="cs-CZ"/>
              <a:t>array-CGH</a:t>
            </a:r>
            <a:br>
              <a:rPr lang="cs-CZ" altLang="cs-CZ"/>
            </a:br>
            <a:r>
              <a:rPr lang="cs-CZ" altLang="cs-CZ" sz="1800"/>
              <a:t>nálezu delece části krátkých ramének chromosomu 12      </a:t>
            </a:r>
            <a:br>
              <a:rPr lang="cs-CZ" altLang="cs-CZ" sz="1800"/>
            </a:br>
            <a:r>
              <a:rPr lang="cs-CZ" altLang="cs-CZ" sz="1800"/>
              <a:t>a duplikace krátkých ramének chromosomu 18 v karyotypu pacientky</a:t>
            </a:r>
          </a:p>
        </p:txBody>
      </p:sp>
      <p:sp>
        <p:nvSpPr>
          <p:cNvPr id="24582" name="TextovéPole 1">
            <a:extLst>
              <a:ext uri="{FF2B5EF4-FFF2-40B4-BE49-F238E27FC236}">
                <a16:creationId xmlns="" xmlns:a16="http://schemas.microsoft.com/office/drawing/2014/main" id="{E4C5F512-55E7-4999-B674-4A616C441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2671763"/>
            <a:ext cx="923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delece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koncového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úseku 12p</a:t>
            </a:r>
          </a:p>
        </p:txBody>
      </p:sp>
      <p:sp>
        <p:nvSpPr>
          <p:cNvPr id="24583" name="Šipka doprava 2">
            <a:extLst>
              <a:ext uri="{FF2B5EF4-FFF2-40B4-BE49-F238E27FC236}">
                <a16:creationId xmlns="" xmlns:a16="http://schemas.microsoft.com/office/drawing/2014/main" id="{3D80516C-23EB-41D9-8B3D-F446246605DD}"/>
              </a:ext>
            </a:extLst>
          </p:cNvPr>
          <p:cNvSpPr>
            <a:spLocks noChangeArrowheads="1"/>
          </p:cNvSpPr>
          <p:nvPr/>
        </p:nvSpPr>
        <p:spPr bwMode="auto">
          <a:xfrm rot="-2983048">
            <a:off x="3864769" y="2431257"/>
            <a:ext cx="458787" cy="127000"/>
          </a:xfrm>
          <a:prstGeom prst="rightArrow">
            <a:avLst>
              <a:gd name="adj1" fmla="val 50000"/>
              <a:gd name="adj2" fmla="val 50541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584" name="TextovéPole 7">
            <a:extLst>
              <a:ext uri="{FF2B5EF4-FFF2-40B4-BE49-F238E27FC236}">
                <a16:creationId xmlns="" xmlns:a16="http://schemas.microsoft.com/office/drawing/2014/main" id="{07C5E4C1-2FE4-467A-AA7A-42752818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025" y="2995613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duplikace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18p</a:t>
            </a:r>
          </a:p>
        </p:txBody>
      </p:sp>
      <p:sp>
        <p:nvSpPr>
          <p:cNvPr id="24585" name="Šipka doprava 8">
            <a:extLst>
              <a:ext uri="{FF2B5EF4-FFF2-40B4-BE49-F238E27FC236}">
                <a16:creationId xmlns="" xmlns:a16="http://schemas.microsoft.com/office/drawing/2014/main" id="{94A00550-CDAE-49F1-9264-772427B59B22}"/>
              </a:ext>
            </a:extLst>
          </p:cNvPr>
          <p:cNvSpPr>
            <a:spLocks noChangeArrowheads="1"/>
          </p:cNvSpPr>
          <p:nvPr/>
        </p:nvSpPr>
        <p:spPr bwMode="auto">
          <a:xfrm rot="-8155406">
            <a:off x="7653338" y="2809875"/>
            <a:ext cx="446087" cy="120650"/>
          </a:xfrm>
          <a:prstGeom prst="rightArrow">
            <a:avLst>
              <a:gd name="adj1" fmla="val 50000"/>
              <a:gd name="adj2" fmla="val 49726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801428"/>
      </p:ext>
    </p:extLst>
  </p:cSld>
  <p:clrMapOvr>
    <a:masterClrMapping/>
  </p:clrMapOvr>
  <p:transition advTm="28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="" xmlns:a16="http://schemas.microsoft.com/office/drawing/2014/main" id="{989150D3-F9F0-433F-8D0A-586C39AF4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24863" cy="1368425"/>
          </a:xfrm>
        </p:spPr>
        <p:txBody>
          <a:bodyPr/>
          <a:lstStyle/>
          <a:p>
            <a:pPr eaLnBrk="1" hangingPunct="1"/>
            <a:r>
              <a:rPr lang="cs-CZ" altLang="cs-CZ"/>
              <a:t>NÁVAZNOST METOD KLASICKÉ</a:t>
            </a:r>
            <a:br>
              <a:rPr lang="cs-CZ" altLang="cs-CZ"/>
            </a:br>
            <a:r>
              <a:rPr lang="cs-CZ" altLang="cs-CZ"/>
              <a:t>A MOLEKULÁRNÍ CYTOGENETIKY</a:t>
            </a:r>
          </a:p>
        </p:txBody>
      </p:sp>
      <p:sp>
        <p:nvSpPr>
          <p:cNvPr id="20483" name="Text Box 5">
            <a:extLst>
              <a:ext uri="{FF2B5EF4-FFF2-40B4-BE49-F238E27FC236}">
                <a16:creationId xmlns="" xmlns:a16="http://schemas.microsoft.com/office/drawing/2014/main" id="{E9EAB289-B75D-4025-B35A-54D3A8FC3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429000"/>
            <a:ext cx="88963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metodami molekulární cytogenetiky upřesňujeme a potvrzujeme patologické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nálezy detekované metodami klasické cytogenetiky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- metody molekulární cytogenetiky odhalí velmi malé změny v karyotypu, které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nelze detekovat metodami klasické cytogenetiky (nízká rozlišovací schopnost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klasických metod)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0484" name="Text Box 6">
            <a:extLst>
              <a:ext uri="{FF2B5EF4-FFF2-40B4-BE49-F238E27FC236}">
                <a16:creationId xmlns="" xmlns:a16="http://schemas.microsoft.com/office/drawing/2014/main" id="{A801B0D6-B9FE-46AE-8740-6246FE417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133600"/>
            <a:ext cx="8199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při vyšetřování      - vrozených chromosomových abnormalit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- získaných chromosomových změn u onkologických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pacientů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7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5E0D8A37-46B3-4195-9084-B20BFF19A566}"/>
              </a:ext>
            </a:extLst>
          </p:cNvPr>
          <p:cNvSpPr/>
          <p:nvPr/>
        </p:nvSpPr>
        <p:spPr>
          <a:xfrm>
            <a:off x="0" y="1401763"/>
            <a:ext cx="9144000" cy="545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6627" name="TextovéPole 10">
            <a:extLst>
              <a:ext uri="{FF2B5EF4-FFF2-40B4-BE49-F238E27FC236}">
                <a16:creationId xmlns="" xmlns:a16="http://schemas.microsoft.com/office/drawing/2014/main" id="{C265FEE6-4557-405A-9010-BE8A200E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46800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46,XX,der(12)t(12;18)(18pter  18p11.?1::12p13.?3  12qter)dn</a:t>
            </a:r>
          </a:p>
        </p:txBody>
      </p:sp>
      <p:pic>
        <p:nvPicPr>
          <p:cNvPr id="26628" name="Obrázek 1">
            <a:extLst>
              <a:ext uri="{FF2B5EF4-FFF2-40B4-BE49-F238E27FC236}">
                <a16:creationId xmlns="" xmlns:a16="http://schemas.microsoft.com/office/drawing/2014/main" id="{80F48342-6C45-4A4E-8B5E-2D6517A13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1" t="31931" r="40086" b="41132"/>
          <a:stretch>
            <a:fillRect/>
          </a:stretch>
        </p:blipFill>
        <p:spPr bwMode="auto">
          <a:xfrm>
            <a:off x="3563938" y="4375150"/>
            <a:ext cx="6127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ázek 3">
            <a:extLst>
              <a:ext uri="{FF2B5EF4-FFF2-40B4-BE49-F238E27FC236}">
                <a16:creationId xmlns="" xmlns:a16="http://schemas.microsoft.com/office/drawing/2014/main" id="{D6D966A0-5D21-4D3A-B75F-81703A2FA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t="26772" r="62137" b="29588"/>
          <a:stretch>
            <a:fillRect/>
          </a:stretch>
        </p:blipFill>
        <p:spPr bwMode="auto">
          <a:xfrm>
            <a:off x="2343150" y="1719263"/>
            <a:ext cx="60642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ek 4">
            <a:extLst>
              <a:ext uri="{FF2B5EF4-FFF2-40B4-BE49-F238E27FC236}">
                <a16:creationId xmlns="" xmlns:a16="http://schemas.microsoft.com/office/drawing/2014/main" id="{B7181F02-A897-4BEF-88D0-674F76261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3" t="41409" r="9743" b="40826"/>
          <a:stretch>
            <a:fillRect/>
          </a:stretch>
        </p:blipFill>
        <p:spPr bwMode="auto">
          <a:xfrm>
            <a:off x="3003550" y="1951038"/>
            <a:ext cx="95567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6">
            <a:extLst>
              <a:ext uri="{FF2B5EF4-FFF2-40B4-BE49-F238E27FC236}">
                <a16:creationId xmlns="" xmlns:a16="http://schemas.microsoft.com/office/drawing/2014/main" id="{2ABD4686-FB9F-4AA3-8852-64D04D19C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4" t="37958" r="4893" b="40987"/>
          <a:stretch>
            <a:fillRect/>
          </a:stretch>
        </p:blipFill>
        <p:spPr bwMode="auto">
          <a:xfrm>
            <a:off x="5724525" y="1598613"/>
            <a:ext cx="706438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8">
            <a:extLst>
              <a:ext uri="{FF2B5EF4-FFF2-40B4-BE49-F238E27FC236}">
                <a16:creationId xmlns="" xmlns:a16="http://schemas.microsoft.com/office/drawing/2014/main" id="{7863C2ED-C3C0-4CA2-A078-19648D4A9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6" t="66325" r="3334" b="21538"/>
          <a:stretch>
            <a:fillRect/>
          </a:stretch>
        </p:blipFill>
        <p:spPr bwMode="auto">
          <a:xfrm>
            <a:off x="4181475" y="4205288"/>
            <a:ext cx="12414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2229EF4C-C306-42E6-9320-5A202A34203F}"/>
              </a:ext>
            </a:extLst>
          </p:cNvPr>
          <p:cNvSpPr/>
          <p:nvPr/>
        </p:nvSpPr>
        <p:spPr>
          <a:xfrm>
            <a:off x="6300788" y="1992313"/>
            <a:ext cx="571500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bg1"/>
              </a:solidFill>
            </a:endParaRPr>
          </a:p>
        </p:txBody>
      </p:sp>
      <p:pic>
        <p:nvPicPr>
          <p:cNvPr id="26634" name="Obrázek 7">
            <a:extLst>
              <a:ext uri="{FF2B5EF4-FFF2-40B4-BE49-F238E27FC236}">
                <a16:creationId xmlns="" xmlns:a16="http://schemas.microsoft.com/office/drawing/2014/main" id="{229F2AD4-9EDD-4042-8C29-7FC300D5A6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0" t="27713" r="54189" b="24942"/>
          <a:stretch>
            <a:fillRect/>
          </a:stretch>
        </p:blipFill>
        <p:spPr bwMode="auto">
          <a:xfrm>
            <a:off x="4643438" y="1598613"/>
            <a:ext cx="6365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Šipka doleva 14">
            <a:extLst>
              <a:ext uri="{FF2B5EF4-FFF2-40B4-BE49-F238E27FC236}">
                <a16:creationId xmlns="" xmlns:a16="http://schemas.microsoft.com/office/drawing/2014/main" id="{E7913C56-FCD8-4389-8C06-B08E87AE577B}"/>
              </a:ext>
            </a:extLst>
          </p:cNvPr>
          <p:cNvSpPr/>
          <p:nvPr/>
        </p:nvSpPr>
        <p:spPr>
          <a:xfrm rot="19937702">
            <a:off x="5132388" y="1866900"/>
            <a:ext cx="488950" cy="18573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C0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DDE3009F-99B6-4A5C-977C-0AF35ECC0AB9}"/>
              </a:ext>
            </a:extLst>
          </p:cNvPr>
          <p:cNvSpPr txBox="1"/>
          <p:nvPr/>
        </p:nvSpPr>
        <p:spPr>
          <a:xfrm>
            <a:off x="2863850" y="3892550"/>
            <a:ext cx="547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="" xmlns:a16="http://schemas.microsoft.com/office/drawing/2014/main" id="{8CA3CCD4-A9AC-4A03-8B7F-8C9C97536FC5}"/>
              </a:ext>
            </a:extLst>
          </p:cNvPr>
          <p:cNvSpPr/>
          <p:nvPr/>
        </p:nvSpPr>
        <p:spPr>
          <a:xfrm>
            <a:off x="6157913" y="2078038"/>
            <a:ext cx="28575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bg1"/>
              </a:solidFill>
            </a:endParaRPr>
          </a:p>
        </p:txBody>
      </p:sp>
      <p:sp>
        <p:nvSpPr>
          <p:cNvPr id="10" name="Šipka doleva 9">
            <a:extLst>
              <a:ext uri="{FF2B5EF4-FFF2-40B4-BE49-F238E27FC236}">
                <a16:creationId xmlns="" xmlns:a16="http://schemas.microsoft.com/office/drawing/2014/main" id="{57DD4E9D-CB33-4EB4-A161-C9790B69EBB2}"/>
              </a:ext>
            </a:extLst>
          </p:cNvPr>
          <p:cNvSpPr/>
          <p:nvPr/>
        </p:nvSpPr>
        <p:spPr>
          <a:xfrm rot="19766689">
            <a:off x="6170613" y="1935163"/>
            <a:ext cx="488950" cy="1841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6A09EBD6-FD85-45F8-9717-859FE0B129AA}"/>
              </a:ext>
            </a:extLst>
          </p:cNvPr>
          <p:cNvSpPr txBox="1"/>
          <p:nvPr/>
        </p:nvSpPr>
        <p:spPr>
          <a:xfrm>
            <a:off x="4945063" y="3932238"/>
            <a:ext cx="1260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der(12)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F70A66F5-E414-4D4D-902F-BBF65EDBB53F}"/>
              </a:ext>
            </a:extLst>
          </p:cNvPr>
          <p:cNvSpPr txBox="1"/>
          <p:nvPr/>
        </p:nvSpPr>
        <p:spPr>
          <a:xfrm>
            <a:off x="4176713" y="5684838"/>
            <a:ext cx="5476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18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="" xmlns:a16="http://schemas.microsoft.com/office/drawing/2014/main" id="{D1A6A58F-8A97-4D70-B8ED-CB3E8FA5E32A}"/>
              </a:ext>
            </a:extLst>
          </p:cNvPr>
          <p:cNvSpPr txBox="1"/>
          <p:nvPr/>
        </p:nvSpPr>
        <p:spPr>
          <a:xfrm>
            <a:off x="4992688" y="1379538"/>
            <a:ext cx="39624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Konec chromosomu nad šipkou  je tvořen nadbytečným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 genetickým materiálem  z chromosomu 18</a:t>
            </a:r>
          </a:p>
        </p:txBody>
      </p:sp>
      <p:sp>
        <p:nvSpPr>
          <p:cNvPr id="26642" name="Nadpis 1">
            <a:extLst>
              <a:ext uri="{FF2B5EF4-FFF2-40B4-BE49-F238E27FC236}">
                <a16:creationId xmlns="" xmlns:a16="http://schemas.microsoft.com/office/drawing/2014/main" id="{F5E28638-6617-4D4B-B4F7-5BF457730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3" y="0"/>
            <a:ext cx="9180513" cy="1401763"/>
          </a:xfrm>
        </p:spPr>
        <p:txBody>
          <a:bodyPr/>
          <a:lstStyle/>
          <a:p>
            <a:r>
              <a:rPr lang="cs-CZ" altLang="cs-CZ" sz="2400"/>
              <a:t>Postižené chromosomy detekované pomocí </a:t>
            </a:r>
            <a:br>
              <a:rPr lang="cs-CZ" altLang="cs-CZ" sz="2400"/>
            </a:br>
            <a:r>
              <a:rPr lang="cs-CZ" altLang="cs-CZ" sz="2400"/>
              <a:t>G-pruhování chromosomů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525F7CBB-D5E9-40AE-BA96-E2C0F0E4DB44}"/>
              </a:ext>
            </a:extLst>
          </p:cNvPr>
          <p:cNvSpPr txBox="1"/>
          <p:nvPr/>
        </p:nvSpPr>
        <p:spPr>
          <a:xfrm>
            <a:off x="6062663" y="2301875"/>
            <a:ext cx="30162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Pod šipkou se jedná o genetický materiál 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chromosomu 12, ale chybí koncová část 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krátkých ramének chromosomu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8C505949-2F93-4884-B667-313258BA0F7B}"/>
              </a:ext>
            </a:extLst>
          </p:cNvPr>
          <p:cNvSpPr txBox="1"/>
          <p:nvPr/>
        </p:nvSpPr>
        <p:spPr>
          <a:xfrm>
            <a:off x="1084263" y="3984625"/>
            <a:ext cx="18653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Normální chromosom 12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="" xmlns:a16="http://schemas.microsoft.com/office/drawing/2014/main" id="{65B21A3F-E1C5-476D-AC36-254291E037ED}"/>
              </a:ext>
            </a:extLst>
          </p:cNvPr>
          <p:cNvSpPr txBox="1"/>
          <p:nvPr/>
        </p:nvSpPr>
        <p:spPr>
          <a:xfrm>
            <a:off x="6062663" y="4067175"/>
            <a:ext cx="3127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Chromosom 12 s nadbytečným genetickým</a:t>
            </a:r>
          </a:p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materiálem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="" xmlns:a16="http://schemas.microsoft.com/office/drawing/2014/main" id="{4C7A551D-3EEA-4634-AE4F-5A9C2F34865D}"/>
              </a:ext>
            </a:extLst>
          </p:cNvPr>
          <p:cNvSpPr txBox="1"/>
          <p:nvPr/>
        </p:nvSpPr>
        <p:spPr>
          <a:xfrm>
            <a:off x="4624388" y="5776913"/>
            <a:ext cx="19415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chemeClr val="accent6">
                    <a:lumMod val="75000"/>
                  </a:schemeClr>
                </a:solidFill>
              </a:rPr>
              <a:t>Normální chromosomy 18</a:t>
            </a:r>
          </a:p>
        </p:txBody>
      </p:sp>
      <p:sp>
        <p:nvSpPr>
          <p:cNvPr id="26647" name="Šipka doprava 1">
            <a:extLst>
              <a:ext uri="{FF2B5EF4-FFF2-40B4-BE49-F238E27FC236}">
                <a16:creationId xmlns="" xmlns:a16="http://schemas.microsoft.com/office/drawing/2014/main" id="{831A9E85-D2C7-422A-B023-66A582B40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6303963"/>
            <a:ext cx="144463" cy="85725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                 </a:t>
            </a:r>
          </a:p>
        </p:txBody>
      </p:sp>
      <p:sp>
        <p:nvSpPr>
          <p:cNvPr id="26648" name="Šipka doprava 24">
            <a:extLst>
              <a:ext uri="{FF2B5EF4-FFF2-40B4-BE49-F238E27FC236}">
                <a16:creationId xmlns="" xmlns:a16="http://schemas.microsoft.com/office/drawing/2014/main" id="{2CAC0A08-5D79-4A4B-8557-F3D094281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3" y="6303963"/>
            <a:ext cx="144462" cy="85725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              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785449"/>
      </p:ext>
    </p:extLst>
  </p:cSld>
  <p:clrMapOvr>
    <a:masterClrMapping/>
  </p:clrMapOvr>
  <p:transition advTm="65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="" xmlns:a16="http://schemas.microsoft.com/office/drawing/2014/main" id="{8A97FFE0-8539-4994-B3DE-520AE062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76250"/>
            <a:ext cx="6480175" cy="1152525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ISCN zápis karyotypu</a:t>
            </a:r>
            <a:r>
              <a:rPr lang="cs-CZ" altLang="cs-CZ" sz="240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28675" name="TextovéPole 7">
            <a:extLst>
              <a:ext uri="{FF2B5EF4-FFF2-40B4-BE49-F238E27FC236}">
                <a16:creationId xmlns="" xmlns:a16="http://schemas.microsoft.com/office/drawing/2014/main" id="{4C264A73-5F9F-4BAD-A6E6-4CAB8A17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03463"/>
            <a:ext cx="83534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46,XX,der(12)t(12;18)(p13.?3;p11.?1)dn.ish der(12)t(12;18)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(wcp18+,D18Z1+,tel 12p-,tel12q+).arr[GRCh37] 12p13.33p13.31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Arial" panose="020B0604020202020204" pitchFamily="34" charset="0"/>
              </a:rPr>
              <a:t>(194249_5421087)x1,18p11.32q11.21(118760_14951330)x3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02032"/>
      </p:ext>
    </p:extLst>
  </p:cSld>
  <p:clrMapOvr>
    <a:masterClrMapping/>
  </p:clrMapOvr>
  <p:transition advTm="114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="" xmlns:a16="http://schemas.microsoft.com/office/drawing/2014/main" id="{674DAA9F-F3B5-49EB-88FF-6F26E94C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765175"/>
            <a:ext cx="7165975" cy="1008063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Geny v duplikované oblasti chr. 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45EF7BC-B814-4DA5-8339-27168BEEAE0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3850" y="2565400"/>
            <a:ext cx="8640763" cy="20875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z="2300" b="1" u="sng" dirty="0"/>
              <a:t>OMIM geny v oblasti duplikace 18p11.21-p11.32</a:t>
            </a:r>
            <a:r>
              <a:rPr lang="cs-CZ" sz="2300" u="sng" dirty="0"/>
              <a:t>:</a:t>
            </a:r>
            <a:r>
              <a:rPr lang="cs-CZ" sz="2300" dirty="0">
                <a:solidFill>
                  <a:srgbClr val="C00000"/>
                </a:solidFill>
              </a:rPr>
              <a:t> </a:t>
            </a:r>
            <a:r>
              <a:rPr lang="cs-CZ" sz="2300" b="1" dirty="0">
                <a:solidFill>
                  <a:srgbClr val="FF0000"/>
                </a:solidFill>
              </a:rPr>
              <a:t>54</a:t>
            </a:r>
          </a:p>
          <a:p>
            <a:pPr marL="45720" indent="0">
              <a:buFontTx/>
              <a:buNone/>
              <a:defRPr/>
            </a:pPr>
            <a:r>
              <a:rPr lang="cs-CZ" sz="2300" i="1" dirty="0"/>
              <a:t>   </a:t>
            </a:r>
            <a:endParaRPr lang="cs-CZ" sz="2300" dirty="0"/>
          </a:p>
          <a:p>
            <a:pPr>
              <a:defRPr/>
            </a:pPr>
            <a:r>
              <a:rPr lang="cs-CZ" sz="2300" b="1" u="sng" dirty="0"/>
              <a:t>OMIM geny v oblasti duplikace 18p11.21-p11.32 </a:t>
            </a:r>
            <a:r>
              <a:rPr lang="cs-CZ" sz="2300" b="1" u="sng" dirty="0">
                <a:solidFill>
                  <a:schemeClr val="accent6">
                    <a:lumMod val="75000"/>
                  </a:schemeClr>
                </a:solidFill>
              </a:rPr>
              <a:t>spojené s patologickými fenotypy</a:t>
            </a:r>
            <a:r>
              <a:rPr lang="cs-CZ" sz="2300" b="1" u="sng" dirty="0"/>
              <a:t>:</a:t>
            </a:r>
            <a:r>
              <a:rPr lang="cs-CZ" sz="2300" b="1" dirty="0"/>
              <a:t> </a:t>
            </a:r>
            <a:r>
              <a:rPr lang="cs-CZ" sz="2300" b="1" dirty="0">
                <a:solidFill>
                  <a:srgbClr val="FF0000"/>
                </a:solidFill>
              </a:rPr>
              <a:t>10</a:t>
            </a:r>
            <a:endParaRPr lang="cs-CZ" sz="2300" dirty="0">
              <a:solidFill>
                <a:srgbClr val="FF0000"/>
              </a:solidFill>
            </a:endParaRPr>
          </a:p>
          <a:p>
            <a:pPr marL="45720" indent="0">
              <a:buFontTx/>
              <a:buNone/>
              <a:defRPr/>
            </a:pPr>
            <a:r>
              <a:rPr lang="cs-CZ" sz="2300" dirty="0"/>
              <a:t>   </a:t>
            </a:r>
            <a:r>
              <a:rPr lang="cs-CZ" sz="2300" i="1" dirty="0">
                <a:solidFill>
                  <a:srgbClr val="FF0000"/>
                </a:solidFill>
              </a:rPr>
              <a:t>SMCHD1, LPIN2, TGIF, LAMA1, NDUFV2, APCDD1, PIEZ02, GNAL,</a:t>
            </a:r>
          </a:p>
          <a:p>
            <a:pPr marL="45720" indent="0">
              <a:buFontTx/>
              <a:buNone/>
              <a:defRPr/>
            </a:pPr>
            <a:r>
              <a:rPr lang="cs-CZ" sz="2300" i="1" dirty="0">
                <a:solidFill>
                  <a:srgbClr val="FF0000"/>
                </a:solidFill>
              </a:rPr>
              <a:t>   AFG3L2, MC2R</a:t>
            </a:r>
          </a:p>
          <a:p>
            <a:pPr marL="45720" indent="0">
              <a:buFontTx/>
              <a:buNone/>
              <a:defRPr/>
            </a:pPr>
            <a:r>
              <a:rPr lang="cs-CZ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30136"/>
      </p:ext>
    </p:extLst>
  </p:cSld>
  <p:clrMapOvr>
    <a:masterClrMapping/>
  </p:clrMapOvr>
  <p:transition advTm="24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="" xmlns:a16="http://schemas.microsoft.com/office/drawing/2014/main" id="{ADA84A01-3971-400F-98D1-1BAA3D22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333375"/>
            <a:ext cx="8451850" cy="1943100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Databáze DECIPHER -</a:t>
            </a:r>
            <a:br>
              <a:rPr lang="cs-CZ" altLang="cs-CZ">
                <a:solidFill>
                  <a:srgbClr val="002060"/>
                </a:solidFill>
              </a:rPr>
            </a:br>
            <a:r>
              <a:rPr lang="cs-CZ" altLang="cs-CZ">
                <a:solidFill>
                  <a:srgbClr val="002060"/>
                </a:solidFill>
              </a:rPr>
              <a:t>    Pacienti se stejnou či podobnou duplikací 18p11.21-p11.32</a:t>
            </a:r>
            <a:endParaRPr lang="cs-CZ" altLang="cs-CZ"/>
          </a:p>
        </p:txBody>
      </p:sp>
      <p:sp>
        <p:nvSpPr>
          <p:cNvPr id="32771" name="TextovéPole 3">
            <a:extLst>
              <a:ext uri="{FF2B5EF4-FFF2-40B4-BE49-F238E27FC236}">
                <a16:creationId xmlns="" xmlns:a16="http://schemas.microsoft.com/office/drawing/2014/main" id="{8B1E88F8-0823-417C-B7BF-B4D781E14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2924175"/>
            <a:ext cx="83534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1) Pacient č. 283077 s podobnou duplikací (14,59 Mb) jako u naší probandky. Fenotyp pacienta: středně závažná mentální retardace. Není uveden fenotyp rodičů, způsob dědičnosti chromosomové abnormality ani její kauzalita.</a:t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/>
            </a:r>
            <a:br>
              <a:rPr lang="cs-CZ" altLang="cs-CZ" sz="1800">
                <a:latin typeface="Arial" panose="020B0604020202020204" pitchFamily="34" charset="0"/>
              </a:rPr>
            </a:br>
            <a:r>
              <a:rPr lang="cs-CZ" altLang="cs-CZ" sz="1800">
                <a:latin typeface="Arial" panose="020B0604020202020204" pitchFamily="34" charset="0"/>
              </a:rPr>
              <a:t>2) Pacient č. 250261 s podobnou duplikací (14 Mb) jako u naší probandky. Současně byla u tohoto pacienta detekována duplikace 22q13.33 (457 Kb). Fenotyp pacienta: syndaktylie 2-3 prstu, abnormální tvar nostril, zúžení aorty, defekt síňového septa, problémy s příjmem potravy v dětství, nízce posazené uši, abnormality křížové oblasti páteře (sacral dimple), malá postava </a:t>
            </a:r>
            <a:br>
              <a:rPr lang="cs-CZ" altLang="cs-CZ" sz="1800">
                <a:latin typeface="Arial" panose="020B0604020202020204" pitchFamily="34" charset="0"/>
              </a:rPr>
            </a:b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8869"/>
      </p:ext>
    </p:extLst>
  </p:cSld>
  <p:clrMapOvr>
    <a:masterClrMapping/>
  </p:clrMapOvr>
  <p:transition advTm="15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="" xmlns:a16="http://schemas.microsoft.com/office/drawing/2014/main" id="{5E7F629E-77D4-4EB2-95BE-80EF23F4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135938" cy="1079500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Geny v deletované oblasti chr. 12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4874116-DD90-49DA-AF06-205DBABE67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95288" y="1916113"/>
            <a:ext cx="8424862" cy="17287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u="sng" dirty="0"/>
              <a:t>OMIM geny v oblasti delece 12p13.31-p13.33</a:t>
            </a:r>
            <a:r>
              <a:rPr lang="cs-CZ" sz="1600" b="1" dirty="0"/>
              <a:t>: </a:t>
            </a:r>
            <a:r>
              <a:rPr lang="cs-CZ" sz="1600" b="1" dirty="0">
                <a:solidFill>
                  <a:srgbClr val="FF0000"/>
                </a:solidFill>
              </a:rPr>
              <a:t>37</a:t>
            </a:r>
            <a:endParaRPr lang="cs-CZ" sz="1600" dirty="0">
              <a:solidFill>
                <a:srgbClr val="FF0000"/>
              </a:solidFill>
            </a:endParaRPr>
          </a:p>
          <a:p>
            <a:pPr marL="45720" indent="0">
              <a:buFontTx/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u="sng" dirty="0"/>
              <a:t>OMIM geny v oblasti delece 12p13.31-p13.33 </a:t>
            </a:r>
            <a:r>
              <a:rPr lang="cs-CZ" sz="1600" b="1" u="sng" dirty="0">
                <a:solidFill>
                  <a:schemeClr val="accent6">
                    <a:lumMod val="75000"/>
                  </a:schemeClr>
                </a:solidFill>
              </a:rPr>
              <a:t>spojené s patologickými fenotypy</a:t>
            </a:r>
            <a:r>
              <a:rPr lang="cs-CZ" sz="1600" b="1" u="sng" dirty="0"/>
              <a:t>:</a:t>
            </a:r>
            <a:r>
              <a:rPr lang="cs-CZ" sz="1600" b="1" dirty="0">
                <a:solidFill>
                  <a:srgbClr val="C00000"/>
                </a:solidFill>
              </a:rPr>
              <a:t> </a:t>
            </a:r>
            <a:r>
              <a:rPr lang="cs-CZ" sz="1600" b="1" dirty="0">
                <a:solidFill>
                  <a:srgbClr val="FF0000"/>
                </a:solidFill>
              </a:rPr>
              <a:t>8</a:t>
            </a:r>
            <a:endParaRPr lang="cs-CZ" sz="1600" dirty="0">
              <a:solidFill>
                <a:srgbClr val="FF0000"/>
              </a:solidFill>
            </a:endParaRPr>
          </a:p>
          <a:p>
            <a:pPr marL="45720" indent="0">
              <a:buFontTx/>
              <a:buNone/>
              <a:defRPr/>
            </a:pPr>
            <a:r>
              <a:rPr lang="cs-CZ" sz="16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cs-CZ" sz="1600" i="1" dirty="0">
                <a:solidFill>
                  <a:srgbClr val="FF0000"/>
                </a:solidFill>
              </a:rPr>
              <a:t>WNK1, CACNA2D4, CACNA1C, CCND2, FGF23, NDUFA9, KCNA1, KCNA5</a:t>
            </a:r>
          </a:p>
          <a:p>
            <a:pPr marL="45720" indent="0">
              <a:buFontTx/>
              <a:buNone/>
              <a:defRPr/>
            </a:pPr>
            <a:endParaRPr lang="cs-CZ" i="1" dirty="0"/>
          </a:p>
        </p:txBody>
      </p:sp>
      <p:sp>
        <p:nvSpPr>
          <p:cNvPr id="5" name="Nadpis 1">
            <a:extLst>
              <a:ext uri="{FF2B5EF4-FFF2-40B4-BE49-F238E27FC236}">
                <a16:creationId xmlns="" xmlns:a16="http://schemas.microsoft.com/office/drawing/2014/main" id="{A010F0EB-043D-4DCB-94D9-A56384603D57}"/>
              </a:ext>
            </a:extLst>
          </p:cNvPr>
          <p:cNvSpPr txBox="1">
            <a:spLocks/>
          </p:cNvSpPr>
          <p:nvPr/>
        </p:nvSpPr>
        <p:spPr>
          <a:xfrm>
            <a:off x="188213" y="4887864"/>
            <a:ext cx="8839581" cy="936104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cs-CZ" sz="2000" b="0" dirty="0">
                <a:solidFill>
                  <a:srgbClr val="002060"/>
                </a:solidFill>
                <a:effectLst/>
              </a:rPr>
              <a:t>není popsán žádný pacient se stejnou či podobnou delecí, jako byla detekována u naší </a:t>
            </a:r>
            <a:r>
              <a:rPr lang="cs-CZ" sz="2000" b="0" dirty="0" err="1">
                <a:solidFill>
                  <a:srgbClr val="002060"/>
                </a:solidFill>
                <a:effectLst/>
              </a:rPr>
              <a:t>probandky</a:t>
            </a:r>
            <a:r>
              <a:rPr lang="cs-CZ" sz="2000" b="0" dirty="0">
                <a:solidFill>
                  <a:srgbClr val="002060"/>
                </a:solidFill>
                <a:effectLst/>
              </a:rPr>
              <a:t>.</a:t>
            </a:r>
            <a:r>
              <a:rPr lang="cs-CZ" sz="2000" b="0" dirty="0">
                <a:solidFill>
                  <a:srgbClr val="002060"/>
                </a:solidFill>
              </a:rPr>
              <a:t/>
            </a:r>
            <a:br>
              <a:rPr lang="cs-CZ" sz="2000" b="0" dirty="0">
                <a:solidFill>
                  <a:srgbClr val="002060"/>
                </a:solidFill>
              </a:rPr>
            </a:br>
            <a:r>
              <a:rPr lang="cs-CZ" sz="2400" b="0" dirty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33797" name="Nadpis 1">
            <a:extLst>
              <a:ext uri="{FF2B5EF4-FFF2-40B4-BE49-F238E27FC236}">
                <a16:creationId xmlns="" xmlns:a16="http://schemas.microsoft.com/office/drawing/2014/main" id="{FCA9BB13-F1B4-4CB2-83B3-36C243F54EDE}"/>
              </a:ext>
            </a:extLst>
          </p:cNvPr>
          <p:cNvSpPr txBox="1">
            <a:spLocks/>
          </p:cNvSpPr>
          <p:nvPr/>
        </p:nvSpPr>
        <p:spPr bwMode="auto">
          <a:xfrm>
            <a:off x="468313" y="3657600"/>
            <a:ext cx="8135937" cy="1079500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cs-CZ" altLang="cs-CZ" sz="3200" b="1">
                <a:solidFill>
                  <a:srgbClr val="002060"/>
                </a:solidFill>
              </a:rPr>
              <a:t>Databáze DECIPHER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33548"/>
      </p:ext>
    </p:extLst>
  </p:cSld>
  <p:clrMapOvr>
    <a:masterClrMapping/>
  </p:clrMapOvr>
  <p:transition advTm="21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="" xmlns:a16="http://schemas.microsoft.com/office/drawing/2014/main" id="{280DA039-A8A4-4E21-B892-6C2E064AFC2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71550" y="2565400"/>
            <a:ext cx="7345363" cy="2447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Uvažuje se o variabilním a nejasném fenotypu</a:t>
            </a:r>
          </a:p>
          <a:p>
            <a:pPr>
              <a:defRPr/>
            </a:pPr>
            <a:r>
              <a:rPr lang="cs-CZ" sz="1800" dirty="0"/>
              <a:t>Mikrocefalie</a:t>
            </a:r>
          </a:p>
          <a:p>
            <a:pPr>
              <a:defRPr/>
            </a:pPr>
            <a:r>
              <a:rPr lang="cs-CZ" sz="1800" dirty="0"/>
              <a:t>Faciální dysmorfie – malá mandibula, dentální anomálie, plazí jazyk, dlouhé uši, anomálie prstů</a:t>
            </a:r>
          </a:p>
          <a:p>
            <a:pPr>
              <a:defRPr/>
            </a:pPr>
            <a:r>
              <a:rPr lang="cs-CZ" sz="1800" dirty="0"/>
              <a:t>Vývojová a růstová retardace</a:t>
            </a:r>
          </a:p>
          <a:p>
            <a:pPr>
              <a:defRPr/>
            </a:pPr>
            <a:r>
              <a:rPr lang="cs-CZ" sz="1800" dirty="0"/>
              <a:t>Mentální retardace</a:t>
            </a:r>
          </a:p>
          <a:p>
            <a:pPr marL="45720" indent="0">
              <a:buFontTx/>
              <a:buNone/>
              <a:defRPr/>
            </a:pPr>
            <a:endParaRPr lang="cs-CZ" dirty="0"/>
          </a:p>
        </p:txBody>
      </p:sp>
      <p:sp>
        <p:nvSpPr>
          <p:cNvPr id="34819" name="Nadpis 1">
            <a:extLst>
              <a:ext uri="{FF2B5EF4-FFF2-40B4-BE49-F238E27FC236}">
                <a16:creationId xmlns="" xmlns:a16="http://schemas.microsoft.com/office/drawing/2014/main" id="{FAFD6632-AC0E-451B-B022-43A22714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981075"/>
            <a:ext cx="8137525" cy="1079500"/>
          </a:xfrm>
        </p:spPr>
        <p:txBody>
          <a:bodyPr/>
          <a:lstStyle/>
          <a:p>
            <a:r>
              <a:rPr lang="cs-CZ" altLang="cs-CZ">
                <a:solidFill>
                  <a:srgbClr val="002060"/>
                </a:solidFill>
              </a:rPr>
              <a:t>Monosomie 12pter – </a:t>
            </a:r>
            <a:br>
              <a:rPr lang="cs-CZ" altLang="cs-CZ">
                <a:solidFill>
                  <a:srgbClr val="002060"/>
                </a:solidFill>
              </a:rPr>
            </a:br>
            <a:r>
              <a:rPr lang="cs-CZ" altLang="cs-CZ">
                <a:solidFill>
                  <a:srgbClr val="002060"/>
                </a:solidFill>
              </a:rPr>
              <a:t>údaje z literatury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5733"/>
      </p:ext>
    </p:extLst>
  </p:cSld>
  <p:clrMapOvr>
    <a:masterClrMapping/>
  </p:clrMapOvr>
  <p:transition advTm="22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sah 2">
            <a:extLst>
              <a:ext uri="{FF2B5EF4-FFF2-40B4-BE49-F238E27FC236}">
                <a16:creationId xmlns="" xmlns:a16="http://schemas.microsoft.com/office/drawing/2014/main" id="{2608C502-4778-4F15-B62A-8C80F1A62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2852738"/>
            <a:ext cx="6059488" cy="4333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80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="" xmlns:a16="http://schemas.microsoft.com/office/drawing/2014/main" id="{A6DE8A7B-C810-4A50-B14C-67B362B79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53425" cy="1368425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="" xmlns:a16="http://schemas.microsoft.com/office/drawing/2014/main" id="{6B8D1EBF-B6D0-4F2E-B0DE-A6CF2133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700213"/>
            <a:ext cx="5184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b="1">
                <a:latin typeface="Arial" panose="020B0604020202020204" pitchFamily="34" charset="0"/>
              </a:rPr>
              <a:t> vykapání suspenze </a:t>
            </a:r>
            <a:r>
              <a:rPr lang="cs-CZ" altLang="cs-CZ" sz="1800">
                <a:latin typeface="Arial" panose="020B0604020202020204" pitchFamily="34" charset="0"/>
              </a:rPr>
              <a:t>na podložní sklíčka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22532" name="Picture 4" descr="přednáška 090">
            <a:extLst>
              <a:ext uri="{FF2B5EF4-FFF2-40B4-BE49-F238E27FC236}">
                <a16:creationId xmlns="" xmlns:a16="http://schemas.microsoft.com/office/drawing/2014/main" id="{4F99DAB8-C1EB-4626-AA33-14CE23D5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349500"/>
            <a:ext cx="22558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4">
            <a:extLst>
              <a:ext uri="{FF2B5EF4-FFF2-40B4-BE49-F238E27FC236}">
                <a16:creationId xmlns="" xmlns:a16="http://schemas.microsoft.com/office/drawing/2014/main" id="{60F4FB0C-D2DF-4198-B637-FFEF075CF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1"/>
          <a:stretch>
            <a:fillRect/>
          </a:stretch>
        </p:blipFill>
        <p:spPr bwMode="auto">
          <a:xfrm>
            <a:off x="1547813" y="2344738"/>
            <a:ext cx="33972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7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="" xmlns:a16="http://schemas.microsoft.com/office/drawing/2014/main" id="{45124277-6BF5-452E-8073-F630479F9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4862" cy="1341438"/>
          </a:xfrm>
        </p:spPr>
        <p:txBody>
          <a:bodyPr/>
          <a:lstStyle/>
          <a:p>
            <a:pPr eaLnBrk="1" hangingPunct="1"/>
            <a:r>
              <a:rPr lang="cs-CZ" altLang="cs-CZ" sz="2800"/>
              <a:t>METODY KLASICKÉ CYTOGENETIKY </a:t>
            </a:r>
            <a:br>
              <a:rPr lang="cs-CZ" altLang="cs-CZ" sz="2800"/>
            </a:br>
            <a:r>
              <a:rPr lang="cs-CZ" altLang="cs-CZ" sz="2800"/>
              <a:t>G -pruhování chromosomů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="" xmlns:a16="http://schemas.microsoft.com/office/drawing/2014/main" id="{A31F7C6C-3CCF-4864-B742-4D0982F9C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700213"/>
            <a:ext cx="42481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b="1">
                <a:latin typeface="Arial" panose="020B0604020202020204" pitchFamily="34" charset="0"/>
              </a:rPr>
              <a:t> G - pruhování chromosomů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24580" name="Picture 4" descr="přednáška 022">
            <a:extLst>
              <a:ext uri="{FF2B5EF4-FFF2-40B4-BE49-F238E27FC236}">
                <a16:creationId xmlns="" xmlns:a16="http://schemas.microsoft.com/office/drawing/2014/main" id="{B5006913-B5E3-4D44-8E15-AAAF4ECF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068638"/>
            <a:ext cx="30241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přednáška 065">
            <a:extLst>
              <a:ext uri="{FF2B5EF4-FFF2-40B4-BE49-F238E27FC236}">
                <a16:creationId xmlns="" xmlns:a16="http://schemas.microsoft.com/office/drawing/2014/main" id="{6E561601-290D-44B3-B98F-66E9B2FE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81300"/>
            <a:ext cx="16827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8">
            <a:extLst>
              <a:ext uri="{FF2B5EF4-FFF2-40B4-BE49-F238E27FC236}">
                <a16:creationId xmlns="" xmlns:a16="http://schemas.microsoft.com/office/drawing/2014/main" id="{D2C19E2A-69BF-47ED-9998-B42876C2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213100"/>
            <a:ext cx="15478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1</a:t>
            </a:r>
            <a:r>
              <a:rPr lang="cs-CZ" altLang="cs-CZ" sz="1200">
                <a:latin typeface="Arial" panose="020B0604020202020204" pitchFamily="34" charset="0"/>
              </a:rPr>
              <a:t> – inkubace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preparátu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v roztoku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</a:t>
            </a:r>
            <a:r>
              <a:rPr lang="cs-CZ" altLang="cs-CZ" sz="1200" b="1">
                <a:latin typeface="Arial" panose="020B0604020202020204" pitchFamily="34" charset="0"/>
              </a:rPr>
              <a:t>trypsinu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(</a:t>
            </a:r>
            <a:r>
              <a:rPr lang="cs-CZ" altLang="cs-CZ" sz="1200" b="1">
                <a:latin typeface="Arial" panose="020B0604020202020204" pitchFamily="34" charset="0"/>
              </a:rPr>
              <a:t>natrávení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proteinů na povrchu chromosomů</a:t>
            </a:r>
            <a:r>
              <a:rPr lang="cs-CZ" altLang="cs-CZ" sz="12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4583" name="Text Box 13">
            <a:extLst>
              <a:ext uri="{FF2B5EF4-FFF2-40B4-BE49-F238E27FC236}">
                <a16:creationId xmlns="" xmlns:a16="http://schemas.microsoft.com/office/drawing/2014/main" id="{4D9C65B1-C18F-4988-904A-13015F9F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3213100"/>
            <a:ext cx="15113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2</a:t>
            </a:r>
            <a:r>
              <a:rPr lang="cs-CZ" altLang="cs-CZ" sz="1200">
                <a:latin typeface="Arial" panose="020B0604020202020204" pitchFamily="34" charset="0"/>
              </a:rPr>
              <a:t> – barvení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      </a:t>
            </a:r>
            <a:r>
              <a:rPr lang="cs-CZ" altLang="cs-CZ" sz="1200" b="1">
                <a:latin typeface="Arial" panose="020B0604020202020204" pitchFamily="34" charset="0"/>
              </a:rPr>
              <a:t>barvivem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      Giemsa-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latin typeface="Arial" panose="020B0604020202020204" pitchFamily="34" charset="0"/>
              </a:rPr>
              <a:t>      Romanowski</a:t>
            </a: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5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89880C14-585A-42E5-B7E9-30CFD9079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424862" cy="1512887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hodnocení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="" xmlns:a16="http://schemas.microsoft.com/office/drawing/2014/main" id="{FEB17A12-A62F-4D26-ADC3-DA997297F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1773238"/>
            <a:ext cx="7561262" cy="863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chromosomy s G-pruhy</a:t>
            </a:r>
            <a:r>
              <a:rPr lang="cs-CZ" altLang="cs-CZ" sz="1600"/>
              <a:t> hodnotíme ve </a:t>
            </a:r>
            <a:r>
              <a:rPr lang="cs-CZ" altLang="cs-CZ" sz="1600" b="1"/>
              <a:t>světelném mikroskopu</a:t>
            </a:r>
            <a:r>
              <a:rPr lang="cs-CZ" altLang="cs-CZ" sz="16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zdroj světla - </a:t>
            </a:r>
            <a:r>
              <a:rPr lang="cs-CZ" altLang="cs-CZ" sz="1600" b="1"/>
              <a:t>viditelná část spektra</a:t>
            </a:r>
            <a:r>
              <a:rPr lang="cs-CZ" altLang="cs-CZ" sz="1600"/>
              <a:t> (halogenová žárovka)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                           </a:t>
            </a:r>
            <a:r>
              <a:rPr lang="cs-CZ" altLang="cs-CZ" sz="1600" b="1">
                <a:solidFill>
                  <a:srgbClr val="FF0000"/>
                </a:solidFill>
              </a:rPr>
              <a:t>(stanovení karyotypu)</a:t>
            </a:r>
          </a:p>
        </p:txBody>
      </p:sp>
      <p:pic>
        <p:nvPicPr>
          <p:cNvPr id="26628" name="Picture 4" descr="kongo4">
            <a:extLst>
              <a:ext uri="{FF2B5EF4-FFF2-40B4-BE49-F238E27FC236}">
                <a16:creationId xmlns="" xmlns:a16="http://schemas.microsoft.com/office/drawing/2014/main" id="{6C0E212D-F5BF-4245-83B2-4E772DB9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7429" r="32411" b="20796"/>
          <a:stretch>
            <a:fillRect/>
          </a:stretch>
        </p:blipFill>
        <p:spPr bwMode="auto">
          <a:xfrm>
            <a:off x="1042988" y="2708275"/>
            <a:ext cx="424973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řednáška 038">
            <a:extLst>
              <a:ext uri="{FF2B5EF4-FFF2-40B4-BE49-F238E27FC236}">
                <a16:creationId xmlns="" xmlns:a16="http://schemas.microsoft.com/office/drawing/2014/main" id="{1CEF38E3-64F1-4B21-90C7-C595ABE5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36838"/>
            <a:ext cx="22082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2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="" xmlns:a16="http://schemas.microsoft.com/office/drawing/2014/main" id="{70A7CF72-3D3A-405E-8E6F-9AD0FCF8B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24862" cy="1368425"/>
          </a:xfrm>
        </p:spPr>
        <p:txBody>
          <a:bodyPr/>
          <a:lstStyle/>
          <a:p>
            <a:pPr eaLnBrk="1" hangingPunct="1"/>
            <a:r>
              <a:rPr lang="cs-CZ" altLang="cs-CZ" sz="2800"/>
              <a:t>METODY KLASICKÉ CYTOGENETIKY hodnocení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="" xmlns:a16="http://schemas.microsoft.com/office/drawing/2014/main" id="{6D6E81A9-A693-4DAF-9367-B169B5189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628775"/>
            <a:ext cx="2087563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0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zvětšení 1000x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  </a:t>
            </a:r>
            <a:endParaRPr lang="cs-CZ" altLang="cs-CZ" sz="1000"/>
          </a:p>
        </p:txBody>
      </p:sp>
      <p:pic>
        <p:nvPicPr>
          <p:cNvPr id="28676" name="Obrázek 2">
            <a:extLst>
              <a:ext uri="{FF2B5EF4-FFF2-40B4-BE49-F238E27FC236}">
                <a16:creationId xmlns="" xmlns:a16="http://schemas.microsoft.com/office/drawing/2014/main" id="{2665BE5C-11C1-4BCC-BEB4-24EC5C9E1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60588"/>
            <a:ext cx="493712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5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řednáška 059">
            <a:extLst>
              <a:ext uri="{FF2B5EF4-FFF2-40B4-BE49-F238E27FC236}">
                <a16:creationId xmlns="" xmlns:a16="http://schemas.microsoft.com/office/drawing/2014/main" id="{59E59C19-3627-4369-9155-8C47FAA6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05038"/>
            <a:ext cx="254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="" xmlns:a16="http://schemas.microsoft.com/office/drawing/2014/main" id="{12D512DE-B61E-48BA-A81C-960EEB8ED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569325" cy="1296988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hodnocení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="" xmlns:a16="http://schemas.microsoft.com/office/drawing/2014/main" id="{E2440135-45A5-48EA-9E6B-A744DD659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3429000"/>
            <a:ext cx="2592388" cy="9350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světelný mikroskop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s CCD kamerou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napojený na počítač</a:t>
            </a:r>
          </a:p>
        </p:txBody>
      </p:sp>
      <p:pic>
        <p:nvPicPr>
          <p:cNvPr id="30725" name="Picture 5" descr="přednáška 054">
            <a:extLst>
              <a:ext uri="{FF2B5EF4-FFF2-40B4-BE49-F238E27FC236}">
                <a16:creationId xmlns="" xmlns:a16="http://schemas.microsoft.com/office/drawing/2014/main" id="{A4B80020-EA8F-4504-BA5D-F5CFF695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05038"/>
            <a:ext cx="273685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řednáška 056">
            <a:extLst>
              <a:ext uri="{FF2B5EF4-FFF2-40B4-BE49-F238E27FC236}">
                <a16:creationId xmlns="" xmlns:a16="http://schemas.microsoft.com/office/drawing/2014/main" id="{789F76B5-9EAA-44AB-ABFF-D640A1FC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49725"/>
            <a:ext cx="280828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7">
            <a:extLst>
              <a:ext uri="{FF2B5EF4-FFF2-40B4-BE49-F238E27FC236}">
                <a16:creationId xmlns="" xmlns:a16="http://schemas.microsoft.com/office/drawing/2014/main" id="{C9296C43-9998-4323-9C24-7DBD906CF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628775"/>
            <a:ext cx="6985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ke třídění chromosomů a sestavení karyotypu lze využít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počítačové analýzy obrazu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6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="" xmlns:a16="http://schemas.microsoft.com/office/drawing/2014/main" id="{0EB6DE86-EC75-4C4E-84AB-5D7B10487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353425" cy="1492250"/>
          </a:xfrm>
        </p:spPr>
        <p:txBody>
          <a:bodyPr/>
          <a:lstStyle/>
          <a:p>
            <a:pPr eaLnBrk="1" hangingPunct="1"/>
            <a:r>
              <a:rPr lang="cs-CZ" altLang="cs-CZ"/>
              <a:t>METODY KLASICKÉ CYTOGENETIKY </a:t>
            </a:r>
            <a:br>
              <a:rPr lang="cs-CZ" altLang="cs-CZ"/>
            </a:br>
            <a:r>
              <a:rPr lang="cs-CZ" altLang="cs-CZ"/>
              <a:t>hodnocení</a:t>
            </a:r>
          </a:p>
        </p:txBody>
      </p:sp>
      <p:pic>
        <p:nvPicPr>
          <p:cNvPr id="32771" name="Picture 4" descr="norm mužský">
            <a:extLst>
              <a:ext uri="{FF2B5EF4-FFF2-40B4-BE49-F238E27FC236}">
                <a16:creationId xmlns="" xmlns:a16="http://schemas.microsoft.com/office/drawing/2014/main" id="{2959BA67-6FFF-4B09-99C8-6016DA51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89138"/>
            <a:ext cx="35639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5">
            <a:extLst>
              <a:ext uri="{FF2B5EF4-FFF2-40B4-BE49-F238E27FC236}">
                <a16:creationId xmlns="" xmlns:a16="http://schemas.microsoft.com/office/drawing/2014/main" id="{261F47F7-47C6-4152-B4C8-3EAC73D4C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819650"/>
            <a:ext cx="3709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obrázek karyotypu</a:t>
            </a:r>
            <a:r>
              <a:rPr lang="cs-CZ" altLang="cs-CZ" sz="1400">
                <a:latin typeface="Arial" panose="020B0604020202020204" pitchFamily="34" charset="0"/>
              </a:rPr>
              <a:t> = utříděný a zhodnocený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soubor chromosomů jedné buňky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6AC40FF4-59C7-4D07-A8BB-6645989D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53292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b="1" kern="0">
                <a:solidFill>
                  <a:srgbClr val="EE2626"/>
                </a:solidFill>
              </a:rPr>
              <a:t>karyotyp</a:t>
            </a:r>
            <a:r>
              <a:rPr lang="cs-CZ" altLang="cs-CZ" sz="1600" b="1" kern="0"/>
              <a:t> = soubor chromosomů              </a:t>
            </a:r>
            <a:r>
              <a:rPr lang="cs-CZ" altLang="cs-CZ" sz="1600" kern="0"/>
              <a:t> v somatických buňkách pacienta, který         po zhodnocení minimálně 10 mitóz získaných   z vyšetřované tkáně charakterizujeme </a:t>
            </a:r>
            <a:r>
              <a:rPr lang="cs-CZ" altLang="cs-CZ" sz="1600" b="1" kern="0"/>
              <a:t>zápisem</a:t>
            </a:r>
            <a:r>
              <a:rPr lang="cs-CZ" altLang="cs-CZ" sz="1600" kern="0"/>
              <a:t> a doplňujeme </a:t>
            </a:r>
            <a:r>
              <a:rPr lang="cs-CZ" altLang="cs-CZ" sz="1600" b="1" kern="0"/>
              <a:t>karyogramem</a:t>
            </a:r>
            <a:r>
              <a:rPr lang="cs-CZ" altLang="cs-CZ" sz="1600" kern="0"/>
              <a:t> (obrázkem vytvořeným z nasnímaných chromosomů z jedné mitózy, které jsou utříděné do párů a skupin). Zápis karyotypu pacienta souhrnně vyjadřuje karyotyp všech zhodnocených mitóz v jeho vyšetřované tkáni. V zápisu označujeme </a:t>
            </a:r>
            <a:r>
              <a:rPr lang="cs-CZ" altLang="cs-CZ" sz="1600" b="1" kern="0"/>
              <a:t>počet chromosomů, pohlavní chromosomy</a:t>
            </a:r>
            <a:r>
              <a:rPr lang="cs-CZ" altLang="cs-CZ" sz="1600" kern="0"/>
              <a:t> a případné </a:t>
            </a:r>
            <a:r>
              <a:rPr lang="cs-CZ" altLang="cs-CZ" sz="1600" b="1" kern="0"/>
              <a:t>patologické změny </a:t>
            </a:r>
            <a:r>
              <a:rPr lang="cs-CZ" altLang="cs-CZ" sz="1600" kern="0"/>
              <a:t>(zápis karyotypu pacienta, jehož karyogram je vpravo,           je </a:t>
            </a:r>
            <a:r>
              <a:rPr lang="cs-CZ" altLang="cs-CZ" sz="1600" b="1" kern="0"/>
              <a:t>46,XY</a:t>
            </a:r>
            <a:r>
              <a:rPr lang="cs-CZ" altLang="cs-CZ" sz="1600" ker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600" kern="0"/>
              <a:t>normální lidský karyotyp se skládá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kern="0"/>
              <a:t>     ze </a:t>
            </a:r>
            <a:r>
              <a:rPr lang="cs-CZ" altLang="cs-CZ" sz="1600" b="1" kern="0"/>
              <a:t>46 chromosomů</a:t>
            </a:r>
            <a:r>
              <a:rPr lang="cs-CZ" altLang="cs-CZ" sz="1600" kern="0"/>
              <a:t>, z toho je </a:t>
            </a:r>
            <a:r>
              <a:rPr lang="cs-CZ" altLang="cs-CZ" sz="1600" b="1" kern="0"/>
              <a:t>22</a:t>
            </a:r>
            <a:r>
              <a:rPr lang="cs-CZ" altLang="cs-CZ" sz="1600" kern="0"/>
              <a:t> </a:t>
            </a:r>
            <a:r>
              <a:rPr lang="cs-CZ" altLang="cs-CZ" sz="1600" b="1" kern="0"/>
              <a:t>párů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b="1" kern="0"/>
              <a:t>     autosomů</a:t>
            </a:r>
            <a:r>
              <a:rPr lang="cs-CZ" altLang="cs-CZ" sz="1600" kern="0"/>
              <a:t> (nepohlavních chromosomů)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600" kern="0"/>
              <a:t>     a </a:t>
            </a:r>
            <a:r>
              <a:rPr lang="cs-CZ" altLang="cs-CZ" sz="1600" b="1" kern="0"/>
              <a:t>2</a:t>
            </a:r>
            <a:r>
              <a:rPr lang="cs-CZ" altLang="cs-CZ" sz="1600" kern="0"/>
              <a:t> </a:t>
            </a:r>
            <a:r>
              <a:rPr lang="cs-CZ" altLang="cs-CZ" sz="1600" b="1" kern="0"/>
              <a:t>gonosomy</a:t>
            </a:r>
            <a:r>
              <a:rPr lang="cs-CZ" altLang="cs-CZ" sz="1600" kern="0"/>
              <a:t> (pohlavní chromosomy)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ker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kern="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1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8177</TotalTime>
  <Words>1582</Words>
  <Application>Microsoft Office PowerPoint</Application>
  <PresentationFormat>Předvádění na obrazovce (4:3)</PresentationFormat>
  <Paragraphs>272</Paragraphs>
  <Slides>36</Slides>
  <Notes>30</Notes>
  <HiddenSlides>0</HiddenSlides>
  <MMClips>35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Georgia</vt:lpstr>
      <vt:lpstr>Times New Roman</vt:lpstr>
      <vt:lpstr>Verdana</vt:lpstr>
      <vt:lpstr>Výchozí návrh</vt:lpstr>
      <vt:lpstr>Graf</vt:lpstr>
      <vt:lpstr>snímek</vt:lpstr>
      <vt:lpstr>CorelPhotoPaint.Image.8</vt:lpstr>
      <vt:lpstr>NÁVAZNOST METOD KLASICKÉ A MOLEKULÁRNÍ CYTOGENETIKY</vt:lpstr>
      <vt:lpstr>TYPY CHROMOSOMOVÝCH ABERACÍ, kterých se týká vyšetření metodami klasické i molekulární cytogenetiky</vt:lpstr>
      <vt:lpstr>NÁVAZNOST METOD KLASICKÉ A MOLEKULÁRNÍ CYTOGENETIKY</vt:lpstr>
      <vt:lpstr>METODY KLASICKÉ CYTOGENETIKY </vt:lpstr>
      <vt:lpstr>METODY KLASICKÉ CYTOGENETIKY  G -pruhování chromosomů</vt:lpstr>
      <vt:lpstr>METODY KLASICKÉ CYTOGENETIKY hodnocení</vt:lpstr>
      <vt:lpstr>METODY KLASICKÉ CYTOGENETIKY hodnocení</vt:lpstr>
      <vt:lpstr>METODY KLASICKÉ CYTOGENETIKY  hodnocení</vt:lpstr>
      <vt:lpstr>METODY KLASICKÉ CYTOGENETIKY  hodnocení</vt:lpstr>
      <vt:lpstr>NÁVAZNOST METOD KLASICKÉ A MOLEKULÁRNÍ CYTOGENETIKY vyšetření karyotypu  a chromosomových aberací</vt:lpstr>
      <vt:lpstr>NÁVAZNOST METOD KLASICKÉ A MOLEKULÁRNÍ CYTOGENETIKY vyšetření karyotypu  a chromosomových aberací</vt:lpstr>
      <vt:lpstr>NÁVAZNOST METOD KLASICKÉ A MOLEKULÁRNÍ CYTOGENETIKY</vt:lpstr>
      <vt:lpstr>METODY MOLEKULÁRNÍ CYTOGENETIKY</vt:lpstr>
      <vt:lpstr>METODY MOLEKULÁRNÍ CYTOGENETIKY hodnocení</vt:lpstr>
      <vt:lpstr>METODY MOLEKULÁRNÍ  CYTOGENETIKY – FISH (preparáty k hodnocení)</vt:lpstr>
      <vt:lpstr>VROZENÉ CHROMOSOMOVÉ  ABNORMALITY (VCA) - příklady potvrzení přítomnosti balancované translokace v karyotypu metodou FISH</vt:lpstr>
      <vt:lpstr>VROZENÉ CHROMOSOMOVÉ ABNORMALITY (VCA)  potvrzení přítomnosti delece v karyotypu metodou MLPA</vt:lpstr>
      <vt:lpstr>VROZENÉ CHROMOSOMOVÉ ABNORMALITY (VCA)  potvrzení přítomnosti delece v karyotypu  metodou MLPA</vt:lpstr>
      <vt:lpstr>VROZENÉ CHROMOSOMOVÉ ABNORMALITY (VCA)  strukturní změny – nebalancované aberace  mikrodelece  (detekce delece menší než je rozlišovací schopnost vyšetření chromosomů  s G–pruhy – pomocí metod molekulární cytogenetiky)</vt:lpstr>
      <vt:lpstr>VROZENÉ CHROMOSOMOVÉ  ABNORMALITY (VCA) MOZAICISMUS - gonosomy</vt:lpstr>
      <vt:lpstr>VROZENÉ CHROMOSOMOVÉ  ABNORMALITY (VCA) MOZAICISMUS - gonosomy</vt:lpstr>
      <vt:lpstr>ONKOCYTOGENETIKA komplexní karyotyp 56,XY,der(X)t(X;5),+der(1),add(2),+3,der(4)t(4;?),+6?,+8, +10,der(11),+der(11)t(11;21)?,+der(11),+der(12)t(7;12) qdp(12p),+17,der(18) </vt:lpstr>
      <vt:lpstr>VYUŽITÍ CYTOGENETICKÝCH METOD</vt:lpstr>
      <vt:lpstr>Prezentace aplikace PowerPoint</vt:lpstr>
      <vt:lpstr>Fenotyp probandky  </vt:lpstr>
      <vt:lpstr>Vyšetření karyotypu probandky</vt:lpstr>
      <vt:lpstr>„C“ barvení </vt:lpstr>
      <vt:lpstr>Vyšetření FISH  </vt:lpstr>
      <vt:lpstr>array-CGH nálezu delece části krátkých ramének chromosomu 12       a duplikace krátkých ramének chromosomu 18 v karyotypu pacientky</vt:lpstr>
      <vt:lpstr>Postižené chromosomy detekované pomocí  G-pruhování chromosomů</vt:lpstr>
      <vt:lpstr>ISCN zápis karyotypu  </vt:lpstr>
      <vt:lpstr>Geny v duplikované oblasti chr. 18</vt:lpstr>
      <vt:lpstr>Databáze DECIPHER -     Pacienti se stejnou či podobnou duplikací 18p11.21-p11.32</vt:lpstr>
      <vt:lpstr>Geny v deletované oblasti chr. 12</vt:lpstr>
      <vt:lpstr>Monosomie 12pter –  údaje z literatury</vt:lpstr>
      <vt:lpstr>Prezentace aplikace PowerPoint</vt:lpstr>
    </vt:vector>
  </TitlesOfParts>
  <Company>TCN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aleš</cp:lastModifiedBy>
  <cp:revision>843</cp:revision>
  <cp:lastPrinted>2004-10-08T11:35:14Z</cp:lastPrinted>
  <dcterms:created xsi:type="dcterms:W3CDTF">2004-09-03T10:48:34Z</dcterms:created>
  <dcterms:modified xsi:type="dcterms:W3CDTF">2020-11-10T18:53:30Z</dcterms:modified>
</cp:coreProperties>
</file>