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1"/>
  </p:notesMasterIdLst>
  <p:sldIdLst>
    <p:sldId id="256" r:id="rId2"/>
    <p:sldId id="373" r:id="rId3"/>
    <p:sldId id="375" r:id="rId4"/>
    <p:sldId id="374" r:id="rId5"/>
    <p:sldId id="444" r:id="rId6"/>
    <p:sldId id="441" r:id="rId7"/>
    <p:sldId id="443" r:id="rId8"/>
    <p:sldId id="445" r:id="rId9"/>
    <p:sldId id="446" r:id="rId10"/>
    <p:sldId id="442" r:id="rId11"/>
    <p:sldId id="377" r:id="rId12"/>
    <p:sldId id="376" r:id="rId13"/>
    <p:sldId id="493" r:id="rId14"/>
    <p:sldId id="384" r:id="rId15"/>
    <p:sldId id="378" r:id="rId16"/>
    <p:sldId id="381" r:id="rId17"/>
    <p:sldId id="409" r:id="rId18"/>
    <p:sldId id="412" r:id="rId19"/>
    <p:sldId id="411" r:id="rId20"/>
    <p:sldId id="410" r:id="rId21"/>
    <p:sldId id="417" r:id="rId22"/>
    <p:sldId id="418" r:id="rId23"/>
    <p:sldId id="419" r:id="rId24"/>
    <p:sldId id="420" r:id="rId25"/>
    <p:sldId id="383" r:id="rId26"/>
    <p:sldId id="413" r:id="rId27"/>
    <p:sldId id="422" r:id="rId28"/>
    <p:sldId id="386" r:id="rId29"/>
    <p:sldId id="414" r:id="rId30"/>
    <p:sldId id="415" r:id="rId31"/>
    <p:sldId id="392" r:id="rId32"/>
    <p:sldId id="393" r:id="rId33"/>
    <p:sldId id="394" r:id="rId34"/>
    <p:sldId id="338" r:id="rId35"/>
    <p:sldId id="311" r:id="rId36"/>
    <p:sldId id="339" r:id="rId37"/>
    <p:sldId id="340" r:id="rId38"/>
    <p:sldId id="313" r:id="rId39"/>
    <p:sldId id="325" r:id="rId40"/>
    <p:sldId id="314" r:id="rId41"/>
    <p:sldId id="327" r:id="rId42"/>
    <p:sldId id="317" r:id="rId43"/>
    <p:sldId id="316" r:id="rId44"/>
    <p:sldId id="318" r:id="rId45"/>
    <p:sldId id="319" r:id="rId46"/>
    <p:sldId id="329" r:id="rId47"/>
    <p:sldId id="321" r:id="rId48"/>
    <p:sldId id="427" r:id="rId49"/>
    <p:sldId id="356" r:id="rId50"/>
    <p:sldId id="330" r:id="rId51"/>
    <p:sldId id="324" r:id="rId52"/>
    <p:sldId id="371" r:id="rId53"/>
    <p:sldId id="372" r:id="rId54"/>
    <p:sldId id="395" r:id="rId55"/>
    <p:sldId id="343" r:id="rId56"/>
    <p:sldId id="428" r:id="rId57"/>
    <p:sldId id="429" r:id="rId58"/>
    <p:sldId id="430" r:id="rId59"/>
    <p:sldId id="431" r:id="rId60"/>
    <p:sldId id="440" r:id="rId61"/>
    <p:sldId id="435" r:id="rId62"/>
    <p:sldId id="436" r:id="rId63"/>
    <p:sldId id="437" r:id="rId64"/>
    <p:sldId id="438" r:id="rId65"/>
    <p:sldId id="439" r:id="rId66"/>
    <p:sldId id="482" r:id="rId67"/>
    <p:sldId id="483" r:id="rId68"/>
    <p:sldId id="484" r:id="rId69"/>
    <p:sldId id="485" r:id="rId70"/>
    <p:sldId id="486" r:id="rId71"/>
    <p:sldId id="487" r:id="rId72"/>
    <p:sldId id="488" r:id="rId73"/>
    <p:sldId id="489" r:id="rId74"/>
    <p:sldId id="490" r:id="rId75"/>
    <p:sldId id="491" r:id="rId76"/>
    <p:sldId id="492" r:id="rId77"/>
    <p:sldId id="449" r:id="rId78"/>
    <p:sldId id="450" r:id="rId79"/>
    <p:sldId id="451" r:id="rId80"/>
    <p:sldId id="452" r:id="rId81"/>
    <p:sldId id="453" r:id="rId82"/>
    <p:sldId id="454" r:id="rId83"/>
    <p:sldId id="455" r:id="rId84"/>
    <p:sldId id="456" r:id="rId85"/>
    <p:sldId id="457" r:id="rId86"/>
    <p:sldId id="458" r:id="rId87"/>
    <p:sldId id="459" r:id="rId88"/>
    <p:sldId id="447" r:id="rId89"/>
    <p:sldId id="448" r:id="rId9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Tmavý styl 1 – zvýraznění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Tmavý styl 1 – zvýraznění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709" autoAdjust="0"/>
  </p:normalViewPr>
  <p:slideViewPr>
    <p:cSldViewPr>
      <p:cViewPr varScale="1">
        <p:scale>
          <a:sx n="45" d="100"/>
          <a:sy n="45" d="100"/>
        </p:scale>
        <p:origin x="1382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4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69100-A718-42D1-94C7-B8FD0369F49A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FF29DB3-DD81-4880-9198-30D5DA8DE16A}">
      <dgm:prSet phldrT="[Text]"/>
      <dgm:spPr/>
      <dgm:t>
        <a:bodyPr/>
        <a:lstStyle/>
        <a:p>
          <a:r>
            <a:rPr lang="cs-CZ" dirty="0" err="1"/>
            <a:t>Koagulopatie</a:t>
          </a:r>
          <a:endParaRPr lang="cs-CZ" dirty="0"/>
        </a:p>
      </dgm:t>
    </dgm:pt>
    <dgm:pt modelId="{794C1E9C-89FA-4A72-BE3A-A978CB4FB64A}" type="parTrans" cxnId="{D4F6506F-9785-4B11-9C9C-F2EF9FC8228E}">
      <dgm:prSet/>
      <dgm:spPr/>
      <dgm:t>
        <a:bodyPr/>
        <a:lstStyle/>
        <a:p>
          <a:endParaRPr lang="cs-CZ"/>
        </a:p>
      </dgm:t>
    </dgm:pt>
    <dgm:pt modelId="{3FC77CB4-578A-4C72-A70B-A73C9F4480AB}" type="sibTrans" cxnId="{D4F6506F-9785-4B11-9C9C-F2EF9FC8228E}">
      <dgm:prSet/>
      <dgm:spPr/>
      <dgm:t>
        <a:bodyPr/>
        <a:lstStyle/>
        <a:p>
          <a:endParaRPr lang="cs-CZ"/>
        </a:p>
      </dgm:t>
    </dgm:pt>
    <dgm:pt modelId="{B4894C31-52DA-4DD6-ACB8-000AB7A4A830}">
      <dgm:prSet phldrT="[Text]"/>
      <dgm:spPr/>
      <dgm:t>
        <a:bodyPr/>
        <a:lstStyle/>
        <a:p>
          <a:r>
            <a:rPr lang="cs-CZ" dirty="0"/>
            <a:t>Metabolická acidóza</a:t>
          </a:r>
        </a:p>
      </dgm:t>
    </dgm:pt>
    <dgm:pt modelId="{AFA643FA-8EDC-4334-9568-9E625D08D592}" type="parTrans" cxnId="{94EA650E-911C-45FD-A472-448D260ACAE4}">
      <dgm:prSet/>
      <dgm:spPr/>
      <dgm:t>
        <a:bodyPr/>
        <a:lstStyle/>
        <a:p>
          <a:endParaRPr lang="cs-CZ"/>
        </a:p>
      </dgm:t>
    </dgm:pt>
    <dgm:pt modelId="{49DE40D5-7241-40B7-BAE1-47420340B33A}" type="sibTrans" cxnId="{94EA650E-911C-45FD-A472-448D260ACAE4}">
      <dgm:prSet/>
      <dgm:spPr/>
      <dgm:t>
        <a:bodyPr/>
        <a:lstStyle/>
        <a:p>
          <a:endParaRPr lang="cs-CZ"/>
        </a:p>
      </dgm:t>
    </dgm:pt>
    <dgm:pt modelId="{09714970-A3DD-4C40-A708-012BF0645D4D}">
      <dgm:prSet phldrT="[Text]"/>
      <dgm:spPr/>
      <dgm:t>
        <a:bodyPr/>
        <a:lstStyle/>
        <a:p>
          <a:r>
            <a:rPr lang="cs-CZ" dirty="0"/>
            <a:t>Hypotermie</a:t>
          </a:r>
        </a:p>
      </dgm:t>
    </dgm:pt>
    <dgm:pt modelId="{A956C48A-D09D-4F76-9E31-96531B80787B}" type="parTrans" cxnId="{054FC3B9-4FE8-4696-89C7-7742B55900D3}">
      <dgm:prSet/>
      <dgm:spPr/>
      <dgm:t>
        <a:bodyPr/>
        <a:lstStyle/>
        <a:p>
          <a:endParaRPr lang="cs-CZ"/>
        </a:p>
      </dgm:t>
    </dgm:pt>
    <dgm:pt modelId="{B5F623FF-88EA-42E9-86F0-EE492AE47028}" type="sibTrans" cxnId="{054FC3B9-4FE8-4696-89C7-7742B55900D3}">
      <dgm:prSet/>
      <dgm:spPr/>
      <dgm:t>
        <a:bodyPr/>
        <a:lstStyle/>
        <a:p>
          <a:endParaRPr lang="cs-CZ"/>
        </a:p>
      </dgm:t>
    </dgm:pt>
    <dgm:pt modelId="{9A49A3CA-706C-4EA4-9EF2-6B667F6502F2}" type="pres">
      <dgm:prSet presAssocID="{CAC69100-A718-42D1-94C7-B8FD0369F4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F9F126C-97F3-42F9-901F-91F29050D2A7}" type="pres">
      <dgm:prSet presAssocID="{3FF29DB3-DD81-4880-9198-30D5DA8DE16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5D60A2-B3A0-4A39-8D25-5DB280B11FE6}" type="pres">
      <dgm:prSet presAssocID="{3FC77CB4-578A-4C72-A70B-A73C9F4480AB}" presName="sibTrans" presStyleLbl="sibTrans2D1" presStyleIdx="0" presStyleCnt="3"/>
      <dgm:spPr/>
      <dgm:t>
        <a:bodyPr/>
        <a:lstStyle/>
        <a:p>
          <a:endParaRPr lang="cs-CZ"/>
        </a:p>
      </dgm:t>
    </dgm:pt>
    <dgm:pt modelId="{3D0FEFCE-7289-4A2D-9537-844C5669625B}" type="pres">
      <dgm:prSet presAssocID="{3FC77CB4-578A-4C72-A70B-A73C9F4480AB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3B40EA54-E13A-4F88-A93C-C92F72C24CF2}" type="pres">
      <dgm:prSet presAssocID="{B4894C31-52DA-4DD6-ACB8-000AB7A4A83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F52FE16-C95B-4042-9C66-095575470F4B}" type="pres">
      <dgm:prSet presAssocID="{49DE40D5-7241-40B7-BAE1-47420340B33A}" presName="sibTrans" presStyleLbl="sibTrans2D1" presStyleIdx="1" presStyleCnt="3"/>
      <dgm:spPr/>
      <dgm:t>
        <a:bodyPr/>
        <a:lstStyle/>
        <a:p>
          <a:endParaRPr lang="cs-CZ"/>
        </a:p>
      </dgm:t>
    </dgm:pt>
    <dgm:pt modelId="{53A67797-D44D-44E7-91B6-32F856AC1507}" type="pres">
      <dgm:prSet presAssocID="{49DE40D5-7241-40B7-BAE1-47420340B33A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544D36CC-2D74-4EE5-8C00-22561FC62C61}" type="pres">
      <dgm:prSet presAssocID="{09714970-A3DD-4C40-A708-012BF0645D4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4433029-AD1B-4CBC-AD44-8C5484A6FB81}" type="pres">
      <dgm:prSet presAssocID="{B5F623FF-88EA-42E9-86F0-EE492AE47028}" presName="sibTrans" presStyleLbl="sibTrans2D1" presStyleIdx="2" presStyleCnt="3"/>
      <dgm:spPr/>
      <dgm:t>
        <a:bodyPr/>
        <a:lstStyle/>
        <a:p>
          <a:endParaRPr lang="cs-CZ"/>
        </a:p>
      </dgm:t>
    </dgm:pt>
    <dgm:pt modelId="{9709F0C3-BA6F-4A64-9327-5DF2229DCB4B}" type="pres">
      <dgm:prSet presAssocID="{B5F623FF-88EA-42E9-86F0-EE492AE47028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BECB2766-9F4C-4AC2-837B-F9531D5021CA}" type="presOf" srcId="{3FC77CB4-578A-4C72-A70B-A73C9F4480AB}" destId="{3D0FEFCE-7289-4A2D-9537-844C5669625B}" srcOrd="1" destOrd="0" presId="urn:microsoft.com/office/officeart/2005/8/layout/cycle7"/>
    <dgm:cxn modelId="{4AD2846B-FE3A-4A65-9EFD-BEB267F3339E}" type="presOf" srcId="{49DE40D5-7241-40B7-BAE1-47420340B33A}" destId="{53A67797-D44D-44E7-91B6-32F856AC1507}" srcOrd="1" destOrd="0" presId="urn:microsoft.com/office/officeart/2005/8/layout/cycle7"/>
    <dgm:cxn modelId="{05BD5C79-117A-4AB2-B9CC-EA54DBC692A6}" type="presOf" srcId="{B4894C31-52DA-4DD6-ACB8-000AB7A4A830}" destId="{3B40EA54-E13A-4F88-A93C-C92F72C24CF2}" srcOrd="0" destOrd="0" presId="urn:microsoft.com/office/officeart/2005/8/layout/cycle7"/>
    <dgm:cxn modelId="{0E8EEA96-6E81-44C4-8520-6A305A0222B9}" type="presOf" srcId="{3FF29DB3-DD81-4880-9198-30D5DA8DE16A}" destId="{CF9F126C-97F3-42F9-901F-91F29050D2A7}" srcOrd="0" destOrd="0" presId="urn:microsoft.com/office/officeart/2005/8/layout/cycle7"/>
    <dgm:cxn modelId="{18D07800-8636-46BD-B67B-82FED1731754}" type="presOf" srcId="{CAC69100-A718-42D1-94C7-B8FD0369F49A}" destId="{9A49A3CA-706C-4EA4-9EF2-6B667F6502F2}" srcOrd="0" destOrd="0" presId="urn:microsoft.com/office/officeart/2005/8/layout/cycle7"/>
    <dgm:cxn modelId="{D4F6506F-9785-4B11-9C9C-F2EF9FC8228E}" srcId="{CAC69100-A718-42D1-94C7-B8FD0369F49A}" destId="{3FF29DB3-DD81-4880-9198-30D5DA8DE16A}" srcOrd="0" destOrd="0" parTransId="{794C1E9C-89FA-4A72-BE3A-A978CB4FB64A}" sibTransId="{3FC77CB4-578A-4C72-A70B-A73C9F4480AB}"/>
    <dgm:cxn modelId="{0779D79C-1AEE-4CD2-B3A2-360D2F43C91F}" type="presOf" srcId="{09714970-A3DD-4C40-A708-012BF0645D4D}" destId="{544D36CC-2D74-4EE5-8C00-22561FC62C61}" srcOrd="0" destOrd="0" presId="urn:microsoft.com/office/officeart/2005/8/layout/cycle7"/>
    <dgm:cxn modelId="{522044AE-6829-4C58-A09D-3F252A0DA595}" type="presOf" srcId="{B5F623FF-88EA-42E9-86F0-EE492AE47028}" destId="{9709F0C3-BA6F-4A64-9327-5DF2229DCB4B}" srcOrd="1" destOrd="0" presId="urn:microsoft.com/office/officeart/2005/8/layout/cycle7"/>
    <dgm:cxn modelId="{6D6CEF29-F055-4216-BC3D-C3F8EA097D0B}" type="presOf" srcId="{3FC77CB4-578A-4C72-A70B-A73C9F4480AB}" destId="{725D60A2-B3A0-4A39-8D25-5DB280B11FE6}" srcOrd="0" destOrd="0" presId="urn:microsoft.com/office/officeart/2005/8/layout/cycle7"/>
    <dgm:cxn modelId="{054FC3B9-4FE8-4696-89C7-7742B55900D3}" srcId="{CAC69100-A718-42D1-94C7-B8FD0369F49A}" destId="{09714970-A3DD-4C40-A708-012BF0645D4D}" srcOrd="2" destOrd="0" parTransId="{A956C48A-D09D-4F76-9E31-96531B80787B}" sibTransId="{B5F623FF-88EA-42E9-86F0-EE492AE47028}"/>
    <dgm:cxn modelId="{94EA650E-911C-45FD-A472-448D260ACAE4}" srcId="{CAC69100-A718-42D1-94C7-B8FD0369F49A}" destId="{B4894C31-52DA-4DD6-ACB8-000AB7A4A830}" srcOrd="1" destOrd="0" parTransId="{AFA643FA-8EDC-4334-9568-9E625D08D592}" sibTransId="{49DE40D5-7241-40B7-BAE1-47420340B33A}"/>
    <dgm:cxn modelId="{FEDC63E3-4A35-4F28-B9D2-3F3A10DE1F31}" type="presOf" srcId="{49DE40D5-7241-40B7-BAE1-47420340B33A}" destId="{7F52FE16-C95B-4042-9C66-095575470F4B}" srcOrd="0" destOrd="0" presId="urn:microsoft.com/office/officeart/2005/8/layout/cycle7"/>
    <dgm:cxn modelId="{58CD02E5-7D41-42F4-B514-7EA82CAF4C9B}" type="presOf" srcId="{B5F623FF-88EA-42E9-86F0-EE492AE47028}" destId="{B4433029-AD1B-4CBC-AD44-8C5484A6FB81}" srcOrd="0" destOrd="0" presId="urn:microsoft.com/office/officeart/2005/8/layout/cycle7"/>
    <dgm:cxn modelId="{0F0D8E39-B18B-4D35-9982-26D4591BA561}" type="presParOf" srcId="{9A49A3CA-706C-4EA4-9EF2-6B667F6502F2}" destId="{CF9F126C-97F3-42F9-901F-91F29050D2A7}" srcOrd="0" destOrd="0" presId="urn:microsoft.com/office/officeart/2005/8/layout/cycle7"/>
    <dgm:cxn modelId="{2A755A6F-9CE8-4BA9-90A0-4EA9EBD917EF}" type="presParOf" srcId="{9A49A3CA-706C-4EA4-9EF2-6B667F6502F2}" destId="{725D60A2-B3A0-4A39-8D25-5DB280B11FE6}" srcOrd="1" destOrd="0" presId="urn:microsoft.com/office/officeart/2005/8/layout/cycle7"/>
    <dgm:cxn modelId="{801130E6-82E8-4644-8422-DF5B0CFC3CB7}" type="presParOf" srcId="{725D60A2-B3A0-4A39-8D25-5DB280B11FE6}" destId="{3D0FEFCE-7289-4A2D-9537-844C5669625B}" srcOrd="0" destOrd="0" presId="urn:microsoft.com/office/officeart/2005/8/layout/cycle7"/>
    <dgm:cxn modelId="{60C50CB3-EF13-47BD-9CA9-0B0F799879DD}" type="presParOf" srcId="{9A49A3CA-706C-4EA4-9EF2-6B667F6502F2}" destId="{3B40EA54-E13A-4F88-A93C-C92F72C24CF2}" srcOrd="2" destOrd="0" presId="urn:microsoft.com/office/officeart/2005/8/layout/cycle7"/>
    <dgm:cxn modelId="{00AB1C8B-2B16-4763-94BA-F47D10A650AD}" type="presParOf" srcId="{9A49A3CA-706C-4EA4-9EF2-6B667F6502F2}" destId="{7F52FE16-C95B-4042-9C66-095575470F4B}" srcOrd="3" destOrd="0" presId="urn:microsoft.com/office/officeart/2005/8/layout/cycle7"/>
    <dgm:cxn modelId="{8E6EBD13-C0EE-4EFE-8EC2-432D5DD7164A}" type="presParOf" srcId="{7F52FE16-C95B-4042-9C66-095575470F4B}" destId="{53A67797-D44D-44E7-91B6-32F856AC1507}" srcOrd="0" destOrd="0" presId="urn:microsoft.com/office/officeart/2005/8/layout/cycle7"/>
    <dgm:cxn modelId="{18D1C686-0EA6-4EB8-8F03-9281F83C8372}" type="presParOf" srcId="{9A49A3CA-706C-4EA4-9EF2-6B667F6502F2}" destId="{544D36CC-2D74-4EE5-8C00-22561FC62C61}" srcOrd="4" destOrd="0" presId="urn:microsoft.com/office/officeart/2005/8/layout/cycle7"/>
    <dgm:cxn modelId="{CEF09B29-7E16-42A7-8D0C-7D27EAFBD689}" type="presParOf" srcId="{9A49A3CA-706C-4EA4-9EF2-6B667F6502F2}" destId="{B4433029-AD1B-4CBC-AD44-8C5484A6FB81}" srcOrd="5" destOrd="0" presId="urn:microsoft.com/office/officeart/2005/8/layout/cycle7"/>
    <dgm:cxn modelId="{9A3B0FAC-BDF3-44A4-B93E-97088C464C51}" type="presParOf" srcId="{B4433029-AD1B-4CBC-AD44-8C5484A6FB81}" destId="{9709F0C3-BA6F-4A64-9327-5DF2229DCB4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246B36-0B68-4DDC-9394-F463C87E3F46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BA58A184-593E-44F4-8927-3EEDC76266FB}">
      <dgm:prSet phldrT="[Text]"/>
      <dgm:spPr/>
      <dgm:t>
        <a:bodyPr/>
        <a:lstStyle/>
        <a:p>
          <a:r>
            <a:rPr lang="cs-CZ" b="1" dirty="0">
              <a:solidFill>
                <a:schemeClr val="bg1"/>
              </a:solidFill>
            </a:rPr>
            <a:t>Dlahy (vakuová) (</a:t>
          </a:r>
          <a:r>
            <a:rPr lang="cs-CZ" b="1" dirty="0" err="1">
              <a:solidFill>
                <a:schemeClr val="bg1"/>
              </a:solidFill>
            </a:rPr>
            <a:t>kramerova</a:t>
          </a:r>
          <a:r>
            <a:rPr lang="cs-CZ" dirty="0">
              <a:solidFill>
                <a:schemeClr val="bg1"/>
              </a:solidFill>
            </a:rPr>
            <a:t>)</a:t>
          </a:r>
        </a:p>
      </dgm:t>
    </dgm:pt>
    <dgm:pt modelId="{DF450BED-6614-41AA-89AB-3BCEFB173716}" type="parTrans" cxnId="{F44EB8AD-EE58-451D-82DE-278F613AA4F8}">
      <dgm:prSet/>
      <dgm:spPr/>
      <dgm:t>
        <a:bodyPr/>
        <a:lstStyle/>
        <a:p>
          <a:endParaRPr lang="cs-CZ"/>
        </a:p>
      </dgm:t>
    </dgm:pt>
    <dgm:pt modelId="{42DF47E9-5482-4F05-9736-E6453C686C41}" type="sibTrans" cxnId="{F44EB8AD-EE58-451D-82DE-278F613AA4F8}">
      <dgm:prSet/>
      <dgm:spPr/>
      <dgm:t>
        <a:bodyPr/>
        <a:lstStyle/>
        <a:p>
          <a:endParaRPr lang="cs-CZ"/>
        </a:p>
      </dgm:t>
    </dgm:pt>
    <dgm:pt modelId="{599EC692-6CBD-43AD-9E59-085874D2ACFD}">
      <dgm:prSet phldrT="[Text]"/>
      <dgm:spPr/>
      <dgm:t>
        <a:bodyPr/>
        <a:lstStyle/>
        <a:p>
          <a:r>
            <a:rPr lang="cs-CZ" b="1" dirty="0">
              <a:solidFill>
                <a:schemeClr val="bg1"/>
              </a:solidFill>
            </a:rPr>
            <a:t>Trakční dlahy</a:t>
          </a:r>
        </a:p>
        <a:p>
          <a:r>
            <a:rPr lang="cs-CZ" b="1" dirty="0">
              <a:solidFill>
                <a:schemeClr val="bg1"/>
              </a:solidFill>
            </a:rPr>
            <a:t> Skeletální trakce</a:t>
          </a:r>
        </a:p>
        <a:p>
          <a:r>
            <a:rPr lang="cs-CZ" b="1" dirty="0">
              <a:solidFill>
                <a:schemeClr val="bg1"/>
              </a:solidFill>
            </a:rPr>
            <a:t>Pánevní pás</a:t>
          </a:r>
        </a:p>
      </dgm:t>
    </dgm:pt>
    <dgm:pt modelId="{9046324F-598B-46D2-B366-E77D97F5131E}" type="parTrans" cxnId="{AC6BD8CA-26BE-4381-A935-3994F6839899}">
      <dgm:prSet/>
      <dgm:spPr/>
      <dgm:t>
        <a:bodyPr/>
        <a:lstStyle/>
        <a:p>
          <a:endParaRPr lang="cs-CZ"/>
        </a:p>
      </dgm:t>
    </dgm:pt>
    <dgm:pt modelId="{8AD3EF91-8754-49EE-90BF-9B414E6EDCBA}" type="sibTrans" cxnId="{AC6BD8CA-26BE-4381-A935-3994F6839899}">
      <dgm:prSet/>
      <dgm:spPr/>
      <dgm:t>
        <a:bodyPr/>
        <a:lstStyle/>
        <a:p>
          <a:endParaRPr lang="cs-CZ"/>
        </a:p>
      </dgm:t>
    </dgm:pt>
    <dgm:pt modelId="{931C2971-D3EB-4DA9-BDF1-477E9C086775}">
      <dgm:prSet phldrT="[Text]"/>
      <dgm:spPr/>
      <dgm:t>
        <a:bodyPr/>
        <a:lstStyle/>
        <a:p>
          <a:r>
            <a:rPr lang="cs-CZ" b="1" dirty="0">
              <a:solidFill>
                <a:schemeClr val="bg1"/>
              </a:solidFill>
            </a:rPr>
            <a:t>Zevní fixátory</a:t>
          </a:r>
        </a:p>
        <a:p>
          <a:r>
            <a:rPr lang="cs-CZ" b="1" dirty="0">
              <a:solidFill>
                <a:schemeClr val="bg1"/>
              </a:solidFill>
            </a:rPr>
            <a:t>Nepředvrtané hřeby</a:t>
          </a:r>
        </a:p>
      </dgm:t>
    </dgm:pt>
    <dgm:pt modelId="{E383887B-8AE3-440F-90AB-C3A260AFBE56}" type="parTrans" cxnId="{D299AC73-ADD8-49F5-A602-EA52E14E8414}">
      <dgm:prSet/>
      <dgm:spPr/>
      <dgm:t>
        <a:bodyPr/>
        <a:lstStyle/>
        <a:p>
          <a:endParaRPr lang="cs-CZ"/>
        </a:p>
      </dgm:t>
    </dgm:pt>
    <dgm:pt modelId="{1AF3B39C-864C-47E7-B4E1-C83991552D45}" type="sibTrans" cxnId="{D299AC73-ADD8-49F5-A602-EA52E14E8414}">
      <dgm:prSet/>
      <dgm:spPr/>
      <dgm:t>
        <a:bodyPr/>
        <a:lstStyle/>
        <a:p>
          <a:endParaRPr lang="cs-CZ"/>
        </a:p>
      </dgm:t>
    </dgm:pt>
    <dgm:pt modelId="{5FFE4334-9D1A-4ECF-9671-F142142A7D4B}" type="pres">
      <dgm:prSet presAssocID="{66246B36-0B68-4DDC-9394-F463C87E3F46}" presName="CompostProcess" presStyleCnt="0">
        <dgm:presLayoutVars>
          <dgm:dir/>
          <dgm:resizeHandles val="exact"/>
        </dgm:presLayoutVars>
      </dgm:prSet>
      <dgm:spPr/>
    </dgm:pt>
    <dgm:pt modelId="{6B8C729C-FF5F-4AAE-A5B6-5E7915711387}" type="pres">
      <dgm:prSet presAssocID="{66246B36-0B68-4DDC-9394-F463C87E3F46}" presName="arrow" presStyleLbl="bgShp" presStyleIdx="0" presStyleCnt="1"/>
      <dgm:spPr/>
    </dgm:pt>
    <dgm:pt modelId="{12ED815F-2D05-4DA3-8EA6-0A3567DB783D}" type="pres">
      <dgm:prSet presAssocID="{66246B36-0B68-4DDC-9394-F463C87E3F46}" presName="linearProcess" presStyleCnt="0"/>
      <dgm:spPr/>
    </dgm:pt>
    <dgm:pt modelId="{10933A05-6D16-4F91-BE79-41BA7182ED2C}" type="pres">
      <dgm:prSet presAssocID="{BA58A184-593E-44F4-8927-3EEDC76266F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DA5ADE-7F24-48A7-A0B9-A456EEC5C6CF}" type="pres">
      <dgm:prSet presAssocID="{42DF47E9-5482-4F05-9736-E6453C686C41}" presName="sibTrans" presStyleCnt="0"/>
      <dgm:spPr/>
    </dgm:pt>
    <dgm:pt modelId="{195D648D-D090-41D7-8C21-1E3E2D131B5A}" type="pres">
      <dgm:prSet presAssocID="{599EC692-6CBD-43AD-9E59-085874D2ACF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01F87C-4E66-4CA5-A255-4EFB25E840EA}" type="pres">
      <dgm:prSet presAssocID="{8AD3EF91-8754-49EE-90BF-9B414E6EDCBA}" presName="sibTrans" presStyleCnt="0"/>
      <dgm:spPr/>
    </dgm:pt>
    <dgm:pt modelId="{E7CD28B6-8F4B-45DE-BF12-EB014A0F47EE}" type="pres">
      <dgm:prSet presAssocID="{931C2971-D3EB-4DA9-BDF1-477E9C08677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299AC73-ADD8-49F5-A602-EA52E14E8414}" srcId="{66246B36-0B68-4DDC-9394-F463C87E3F46}" destId="{931C2971-D3EB-4DA9-BDF1-477E9C086775}" srcOrd="2" destOrd="0" parTransId="{E383887B-8AE3-440F-90AB-C3A260AFBE56}" sibTransId="{1AF3B39C-864C-47E7-B4E1-C83991552D45}"/>
    <dgm:cxn modelId="{2DCE282E-CFB9-4ED6-8882-B4E4AA7BA2A6}" type="presOf" srcId="{BA58A184-593E-44F4-8927-3EEDC76266FB}" destId="{10933A05-6D16-4F91-BE79-41BA7182ED2C}" srcOrd="0" destOrd="0" presId="urn:microsoft.com/office/officeart/2005/8/layout/hProcess9"/>
    <dgm:cxn modelId="{AC6BD8CA-26BE-4381-A935-3994F6839899}" srcId="{66246B36-0B68-4DDC-9394-F463C87E3F46}" destId="{599EC692-6CBD-43AD-9E59-085874D2ACFD}" srcOrd="1" destOrd="0" parTransId="{9046324F-598B-46D2-B366-E77D97F5131E}" sibTransId="{8AD3EF91-8754-49EE-90BF-9B414E6EDCBA}"/>
    <dgm:cxn modelId="{C781D140-6F4C-4BED-BE23-198A52E0F0C2}" type="presOf" srcId="{931C2971-D3EB-4DA9-BDF1-477E9C086775}" destId="{E7CD28B6-8F4B-45DE-BF12-EB014A0F47EE}" srcOrd="0" destOrd="0" presId="urn:microsoft.com/office/officeart/2005/8/layout/hProcess9"/>
    <dgm:cxn modelId="{F44EB8AD-EE58-451D-82DE-278F613AA4F8}" srcId="{66246B36-0B68-4DDC-9394-F463C87E3F46}" destId="{BA58A184-593E-44F4-8927-3EEDC76266FB}" srcOrd="0" destOrd="0" parTransId="{DF450BED-6614-41AA-89AB-3BCEFB173716}" sibTransId="{42DF47E9-5482-4F05-9736-E6453C686C41}"/>
    <dgm:cxn modelId="{39539CAB-1B7F-4756-968B-21397188A444}" type="presOf" srcId="{66246B36-0B68-4DDC-9394-F463C87E3F46}" destId="{5FFE4334-9D1A-4ECF-9671-F142142A7D4B}" srcOrd="0" destOrd="0" presId="urn:microsoft.com/office/officeart/2005/8/layout/hProcess9"/>
    <dgm:cxn modelId="{45824B3E-7B89-44F1-938E-19FF906CD7C0}" type="presOf" srcId="{599EC692-6CBD-43AD-9E59-085874D2ACFD}" destId="{195D648D-D090-41D7-8C21-1E3E2D131B5A}" srcOrd="0" destOrd="0" presId="urn:microsoft.com/office/officeart/2005/8/layout/hProcess9"/>
    <dgm:cxn modelId="{C3DF6D28-1310-4775-BE97-0012C35462E1}" type="presParOf" srcId="{5FFE4334-9D1A-4ECF-9671-F142142A7D4B}" destId="{6B8C729C-FF5F-4AAE-A5B6-5E7915711387}" srcOrd="0" destOrd="0" presId="urn:microsoft.com/office/officeart/2005/8/layout/hProcess9"/>
    <dgm:cxn modelId="{85155C00-B038-4FBF-904F-BEAFB63589D2}" type="presParOf" srcId="{5FFE4334-9D1A-4ECF-9671-F142142A7D4B}" destId="{12ED815F-2D05-4DA3-8EA6-0A3567DB783D}" srcOrd="1" destOrd="0" presId="urn:microsoft.com/office/officeart/2005/8/layout/hProcess9"/>
    <dgm:cxn modelId="{CAA2773F-3A38-4AA2-B0C9-4012BA2F6179}" type="presParOf" srcId="{12ED815F-2D05-4DA3-8EA6-0A3567DB783D}" destId="{10933A05-6D16-4F91-BE79-41BA7182ED2C}" srcOrd="0" destOrd="0" presId="urn:microsoft.com/office/officeart/2005/8/layout/hProcess9"/>
    <dgm:cxn modelId="{7FB1C93E-13A3-4F43-9E3A-0D55CA90C110}" type="presParOf" srcId="{12ED815F-2D05-4DA3-8EA6-0A3567DB783D}" destId="{F9DA5ADE-7F24-48A7-A0B9-A456EEC5C6CF}" srcOrd="1" destOrd="0" presId="urn:microsoft.com/office/officeart/2005/8/layout/hProcess9"/>
    <dgm:cxn modelId="{471E1923-6DAD-4ED0-8BBF-043EF154E548}" type="presParOf" srcId="{12ED815F-2D05-4DA3-8EA6-0A3567DB783D}" destId="{195D648D-D090-41D7-8C21-1E3E2D131B5A}" srcOrd="2" destOrd="0" presId="urn:microsoft.com/office/officeart/2005/8/layout/hProcess9"/>
    <dgm:cxn modelId="{D21620A4-F998-4495-925F-5EACD894E90B}" type="presParOf" srcId="{12ED815F-2D05-4DA3-8EA6-0A3567DB783D}" destId="{6801F87C-4E66-4CA5-A255-4EFB25E840EA}" srcOrd="3" destOrd="0" presId="urn:microsoft.com/office/officeart/2005/8/layout/hProcess9"/>
    <dgm:cxn modelId="{B6F81B70-8033-4D4F-8A15-CEB3C363FCA2}" type="presParOf" srcId="{12ED815F-2D05-4DA3-8EA6-0A3567DB783D}" destId="{E7CD28B6-8F4B-45DE-BF12-EB014A0F47E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E56206-9EA8-4853-A253-5E4471DDD783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00165594-9D9E-4241-9AB6-6BFC9B5F21F6}">
      <dgm:prSet phldrT="[Text]" custT="1"/>
      <dgm:spPr/>
      <dgm:t>
        <a:bodyPr/>
        <a:lstStyle/>
        <a:p>
          <a:r>
            <a:rPr lang="cs-CZ" sz="1400" b="1" dirty="0" err="1">
              <a:solidFill>
                <a:schemeClr val="bg1"/>
              </a:solidFill>
            </a:rPr>
            <a:t>Šktidlo</a:t>
          </a:r>
          <a:endParaRPr lang="cs-CZ" sz="1400" b="1" dirty="0">
            <a:solidFill>
              <a:schemeClr val="bg1"/>
            </a:solidFill>
          </a:endParaRPr>
        </a:p>
        <a:p>
          <a:r>
            <a:rPr lang="cs-CZ" sz="1400" b="1" dirty="0">
              <a:solidFill>
                <a:schemeClr val="bg1"/>
              </a:solidFill>
            </a:rPr>
            <a:t>Tlakový obvaz</a:t>
          </a:r>
        </a:p>
        <a:p>
          <a:r>
            <a:rPr lang="cs-CZ" sz="1400" b="1" dirty="0">
              <a:solidFill>
                <a:schemeClr val="bg1"/>
              </a:solidFill>
            </a:rPr>
            <a:t>Sterilní krytí </a:t>
          </a:r>
        </a:p>
      </dgm:t>
    </dgm:pt>
    <dgm:pt modelId="{055BB216-CB9E-4D0E-B4AB-59F957DA816F}" type="parTrans" cxnId="{BF15E4DB-4541-4D0A-A54F-7D318FBB8A17}">
      <dgm:prSet/>
      <dgm:spPr/>
      <dgm:t>
        <a:bodyPr/>
        <a:lstStyle/>
        <a:p>
          <a:endParaRPr lang="cs-CZ"/>
        </a:p>
      </dgm:t>
    </dgm:pt>
    <dgm:pt modelId="{4EDEE862-C782-4866-A115-8EB506726604}" type="sibTrans" cxnId="{BF15E4DB-4541-4D0A-A54F-7D318FBB8A17}">
      <dgm:prSet/>
      <dgm:spPr/>
      <dgm:t>
        <a:bodyPr/>
        <a:lstStyle/>
        <a:p>
          <a:endParaRPr lang="cs-CZ"/>
        </a:p>
      </dgm:t>
    </dgm:pt>
    <dgm:pt modelId="{D519C6F7-E46A-47BA-843D-23D521BC4DAE}">
      <dgm:prSet phldrT="[Text]" custT="1"/>
      <dgm:spPr/>
      <dgm:t>
        <a:bodyPr/>
        <a:lstStyle/>
        <a:p>
          <a:r>
            <a:rPr lang="cs-CZ" sz="1400" b="1" dirty="0" err="1">
              <a:solidFill>
                <a:schemeClr val="bg1"/>
              </a:solidFill>
            </a:rPr>
            <a:t>Ligace</a:t>
          </a:r>
          <a:r>
            <a:rPr lang="cs-CZ" sz="1400" b="1" dirty="0">
              <a:solidFill>
                <a:schemeClr val="bg1"/>
              </a:solidFill>
            </a:rPr>
            <a:t> /</a:t>
          </a:r>
          <a:r>
            <a:rPr lang="cs-CZ" sz="1400" b="1" dirty="0" err="1">
              <a:solidFill>
                <a:schemeClr val="bg1"/>
              </a:solidFill>
            </a:rPr>
            <a:t>clamping</a:t>
          </a:r>
          <a:endParaRPr lang="cs-CZ" sz="1400" b="1" dirty="0">
            <a:solidFill>
              <a:schemeClr val="bg1"/>
            </a:solidFill>
          </a:endParaRPr>
        </a:p>
        <a:p>
          <a:r>
            <a:rPr lang="cs-CZ" sz="1400" b="1" dirty="0">
              <a:solidFill>
                <a:schemeClr val="bg1"/>
              </a:solidFill>
            </a:rPr>
            <a:t>Irigace – </a:t>
          </a:r>
          <a:r>
            <a:rPr lang="cs-CZ" sz="1400" b="1" dirty="0" err="1">
              <a:solidFill>
                <a:schemeClr val="bg1"/>
              </a:solidFill>
            </a:rPr>
            <a:t>debridemen</a:t>
          </a:r>
          <a:r>
            <a:rPr lang="cs-CZ" sz="1400" dirty="0" err="1">
              <a:solidFill>
                <a:schemeClr val="bg1"/>
              </a:solidFill>
            </a:rPr>
            <a:t>t</a:t>
          </a:r>
          <a:endParaRPr lang="cs-CZ" sz="1400" dirty="0">
            <a:solidFill>
              <a:schemeClr val="bg1"/>
            </a:solidFill>
          </a:endParaRPr>
        </a:p>
        <a:p>
          <a:r>
            <a:rPr lang="cs-CZ" sz="1400" b="1" dirty="0">
              <a:solidFill>
                <a:schemeClr val="bg1"/>
              </a:solidFill>
            </a:rPr>
            <a:t>Jet </a:t>
          </a:r>
          <a:r>
            <a:rPr lang="cs-CZ" sz="1400" b="1" dirty="0" err="1">
              <a:solidFill>
                <a:schemeClr val="bg1"/>
              </a:solidFill>
            </a:rPr>
            <a:t>lavage</a:t>
          </a:r>
          <a:endParaRPr lang="cs-CZ" sz="1400" b="1" dirty="0">
            <a:solidFill>
              <a:schemeClr val="bg1"/>
            </a:solidFill>
          </a:endParaRPr>
        </a:p>
      </dgm:t>
    </dgm:pt>
    <dgm:pt modelId="{11D8055E-0AE9-4ED2-B7DD-B541C818EC07}" type="parTrans" cxnId="{4BDFAE5F-8FB6-4985-99B3-2BA2D7C9DE05}">
      <dgm:prSet/>
      <dgm:spPr/>
      <dgm:t>
        <a:bodyPr/>
        <a:lstStyle/>
        <a:p>
          <a:endParaRPr lang="cs-CZ"/>
        </a:p>
      </dgm:t>
    </dgm:pt>
    <dgm:pt modelId="{F053BFA6-5F32-4037-A311-2B97EC230AFD}" type="sibTrans" cxnId="{4BDFAE5F-8FB6-4985-99B3-2BA2D7C9DE05}">
      <dgm:prSet/>
      <dgm:spPr/>
      <dgm:t>
        <a:bodyPr/>
        <a:lstStyle/>
        <a:p>
          <a:endParaRPr lang="cs-CZ"/>
        </a:p>
      </dgm:t>
    </dgm:pt>
    <dgm:pt modelId="{D59775A5-E086-4D28-B04D-7ED7417C3410}">
      <dgm:prSet phldrT="[Text]" custT="1"/>
      <dgm:spPr/>
      <dgm:t>
        <a:bodyPr/>
        <a:lstStyle/>
        <a:p>
          <a:r>
            <a:rPr lang="cs-CZ" sz="1400" b="1" dirty="0" err="1">
              <a:solidFill>
                <a:schemeClr val="bg1"/>
              </a:solidFill>
            </a:rPr>
            <a:t>Shunt</a:t>
          </a:r>
          <a:endParaRPr lang="cs-CZ" sz="1400" b="1" dirty="0">
            <a:solidFill>
              <a:schemeClr val="bg1"/>
            </a:solidFill>
          </a:endParaRPr>
        </a:p>
        <a:p>
          <a:r>
            <a:rPr lang="cs-CZ" sz="1400" b="1" dirty="0">
              <a:solidFill>
                <a:schemeClr val="bg1"/>
              </a:solidFill>
            </a:rPr>
            <a:t>COM(umělá kůže)</a:t>
          </a:r>
        </a:p>
        <a:p>
          <a:r>
            <a:rPr lang="cs-CZ" sz="1400" b="1" dirty="0" err="1">
              <a:solidFill>
                <a:schemeClr val="bg1"/>
              </a:solidFill>
            </a:rPr>
            <a:t>Podtalková</a:t>
          </a:r>
          <a:r>
            <a:rPr lang="cs-CZ" sz="1400" b="1" dirty="0">
              <a:solidFill>
                <a:schemeClr val="bg1"/>
              </a:solidFill>
            </a:rPr>
            <a:t> terapie (pěna)</a:t>
          </a:r>
        </a:p>
        <a:p>
          <a:endParaRPr lang="cs-CZ" sz="1200" dirty="0"/>
        </a:p>
      </dgm:t>
    </dgm:pt>
    <dgm:pt modelId="{2E188C85-C0F2-4683-96B8-9AF464E07B85}" type="parTrans" cxnId="{D7FDAB4B-5271-4FEE-8C35-0ABA19A3A0A0}">
      <dgm:prSet/>
      <dgm:spPr/>
      <dgm:t>
        <a:bodyPr/>
        <a:lstStyle/>
        <a:p>
          <a:endParaRPr lang="cs-CZ"/>
        </a:p>
      </dgm:t>
    </dgm:pt>
    <dgm:pt modelId="{17846E93-A983-4C23-9DFD-B07BAC9A4686}" type="sibTrans" cxnId="{D7FDAB4B-5271-4FEE-8C35-0ABA19A3A0A0}">
      <dgm:prSet/>
      <dgm:spPr/>
      <dgm:t>
        <a:bodyPr/>
        <a:lstStyle/>
        <a:p>
          <a:endParaRPr lang="cs-CZ"/>
        </a:p>
      </dgm:t>
    </dgm:pt>
    <dgm:pt modelId="{D1888931-44D6-416D-AE64-6D0BE791041D}" type="pres">
      <dgm:prSet presAssocID="{BFE56206-9EA8-4853-A253-5E4471DDD783}" presName="CompostProcess" presStyleCnt="0">
        <dgm:presLayoutVars>
          <dgm:dir/>
          <dgm:resizeHandles val="exact"/>
        </dgm:presLayoutVars>
      </dgm:prSet>
      <dgm:spPr/>
    </dgm:pt>
    <dgm:pt modelId="{1E7894B3-10FD-41B5-99EF-46BBA057B356}" type="pres">
      <dgm:prSet presAssocID="{BFE56206-9EA8-4853-A253-5E4471DDD783}" presName="arrow" presStyleLbl="bgShp" presStyleIdx="0" presStyleCnt="1" custLinFactNeighborX="277" custLinFactNeighborY="408"/>
      <dgm:spPr/>
    </dgm:pt>
    <dgm:pt modelId="{9CCD1623-C4B6-4EF9-BA29-9A8DC7244382}" type="pres">
      <dgm:prSet presAssocID="{BFE56206-9EA8-4853-A253-5E4471DDD783}" presName="linearProcess" presStyleCnt="0"/>
      <dgm:spPr/>
    </dgm:pt>
    <dgm:pt modelId="{29B7AB0C-86E4-4226-A704-286A3A5EFB08}" type="pres">
      <dgm:prSet presAssocID="{00165594-9D9E-4241-9AB6-6BFC9B5F21F6}" presName="textNode" presStyleLbl="node1" presStyleIdx="0" presStyleCnt="3" custScaleY="10365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8D779A-98E0-4A62-8F20-6989E627A0AB}" type="pres">
      <dgm:prSet presAssocID="{4EDEE862-C782-4866-A115-8EB506726604}" presName="sibTrans" presStyleCnt="0"/>
      <dgm:spPr/>
    </dgm:pt>
    <dgm:pt modelId="{9D6F7279-0E2B-4BD4-9CDB-EA27703413D7}" type="pres">
      <dgm:prSet presAssocID="{D519C6F7-E46A-47BA-843D-23D521BC4DAE}" presName="textNode" presStyleLbl="node1" presStyleIdx="1" presStyleCnt="3" custScaleY="10365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3F80A4C-7EEE-4883-95E4-32A46F6859BE}" type="pres">
      <dgm:prSet presAssocID="{F053BFA6-5F32-4037-A311-2B97EC230AFD}" presName="sibTrans" presStyleCnt="0"/>
      <dgm:spPr/>
    </dgm:pt>
    <dgm:pt modelId="{07DE2363-6919-47EA-8EE9-90369C14DBD4}" type="pres">
      <dgm:prSet presAssocID="{D59775A5-E086-4D28-B04D-7ED7417C3410}" presName="textNode" presStyleLbl="node1" presStyleIdx="2" presStyleCnt="3" custScaleY="10365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F15E4DB-4541-4D0A-A54F-7D318FBB8A17}" srcId="{BFE56206-9EA8-4853-A253-5E4471DDD783}" destId="{00165594-9D9E-4241-9AB6-6BFC9B5F21F6}" srcOrd="0" destOrd="0" parTransId="{055BB216-CB9E-4D0E-B4AB-59F957DA816F}" sibTransId="{4EDEE862-C782-4866-A115-8EB506726604}"/>
    <dgm:cxn modelId="{30FBCABF-65C0-4C48-8EAF-6BA09F5925EA}" type="presOf" srcId="{D59775A5-E086-4D28-B04D-7ED7417C3410}" destId="{07DE2363-6919-47EA-8EE9-90369C14DBD4}" srcOrd="0" destOrd="0" presId="urn:microsoft.com/office/officeart/2005/8/layout/hProcess9"/>
    <dgm:cxn modelId="{4BDFAE5F-8FB6-4985-99B3-2BA2D7C9DE05}" srcId="{BFE56206-9EA8-4853-A253-5E4471DDD783}" destId="{D519C6F7-E46A-47BA-843D-23D521BC4DAE}" srcOrd="1" destOrd="0" parTransId="{11D8055E-0AE9-4ED2-B7DD-B541C818EC07}" sibTransId="{F053BFA6-5F32-4037-A311-2B97EC230AFD}"/>
    <dgm:cxn modelId="{D7FDAB4B-5271-4FEE-8C35-0ABA19A3A0A0}" srcId="{BFE56206-9EA8-4853-A253-5E4471DDD783}" destId="{D59775A5-E086-4D28-B04D-7ED7417C3410}" srcOrd="2" destOrd="0" parTransId="{2E188C85-C0F2-4683-96B8-9AF464E07B85}" sibTransId="{17846E93-A983-4C23-9DFD-B07BAC9A4686}"/>
    <dgm:cxn modelId="{7D8BA452-DC09-42A1-B4B0-97A85B830939}" type="presOf" srcId="{D519C6F7-E46A-47BA-843D-23D521BC4DAE}" destId="{9D6F7279-0E2B-4BD4-9CDB-EA27703413D7}" srcOrd="0" destOrd="0" presId="urn:microsoft.com/office/officeart/2005/8/layout/hProcess9"/>
    <dgm:cxn modelId="{B91D3BB6-764B-49FE-ACCF-BE441C3C84EB}" type="presOf" srcId="{BFE56206-9EA8-4853-A253-5E4471DDD783}" destId="{D1888931-44D6-416D-AE64-6D0BE791041D}" srcOrd="0" destOrd="0" presId="urn:microsoft.com/office/officeart/2005/8/layout/hProcess9"/>
    <dgm:cxn modelId="{47857CBF-4C93-40CB-A27F-E44A1C3E4B27}" type="presOf" srcId="{00165594-9D9E-4241-9AB6-6BFC9B5F21F6}" destId="{29B7AB0C-86E4-4226-A704-286A3A5EFB08}" srcOrd="0" destOrd="0" presId="urn:microsoft.com/office/officeart/2005/8/layout/hProcess9"/>
    <dgm:cxn modelId="{18551A7E-818C-4010-9444-720867E8A0E4}" type="presParOf" srcId="{D1888931-44D6-416D-AE64-6D0BE791041D}" destId="{1E7894B3-10FD-41B5-99EF-46BBA057B356}" srcOrd="0" destOrd="0" presId="urn:microsoft.com/office/officeart/2005/8/layout/hProcess9"/>
    <dgm:cxn modelId="{0563D6A5-EACD-49FA-8887-DB1F9401EC37}" type="presParOf" srcId="{D1888931-44D6-416D-AE64-6D0BE791041D}" destId="{9CCD1623-C4B6-4EF9-BA29-9A8DC7244382}" srcOrd="1" destOrd="0" presId="urn:microsoft.com/office/officeart/2005/8/layout/hProcess9"/>
    <dgm:cxn modelId="{2BE8165E-442C-4DB1-BA51-4C869A428584}" type="presParOf" srcId="{9CCD1623-C4B6-4EF9-BA29-9A8DC7244382}" destId="{29B7AB0C-86E4-4226-A704-286A3A5EFB08}" srcOrd="0" destOrd="0" presId="urn:microsoft.com/office/officeart/2005/8/layout/hProcess9"/>
    <dgm:cxn modelId="{A05B0FAA-D8DF-4CAC-A637-FB0BA6F8E34F}" type="presParOf" srcId="{9CCD1623-C4B6-4EF9-BA29-9A8DC7244382}" destId="{E18D779A-98E0-4A62-8F20-6989E627A0AB}" srcOrd="1" destOrd="0" presId="urn:microsoft.com/office/officeart/2005/8/layout/hProcess9"/>
    <dgm:cxn modelId="{AD2E21B8-D339-4CE6-A855-26D5216EB3B0}" type="presParOf" srcId="{9CCD1623-C4B6-4EF9-BA29-9A8DC7244382}" destId="{9D6F7279-0E2B-4BD4-9CDB-EA27703413D7}" srcOrd="2" destOrd="0" presId="urn:microsoft.com/office/officeart/2005/8/layout/hProcess9"/>
    <dgm:cxn modelId="{D5607009-B541-42FD-AFE9-A8975818E928}" type="presParOf" srcId="{9CCD1623-C4B6-4EF9-BA29-9A8DC7244382}" destId="{13F80A4C-7EEE-4883-95E4-32A46F6859BE}" srcOrd="3" destOrd="0" presId="urn:microsoft.com/office/officeart/2005/8/layout/hProcess9"/>
    <dgm:cxn modelId="{D2A50CEC-CED2-4C2B-81EF-82AC82F64184}" type="presParOf" srcId="{9CCD1623-C4B6-4EF9-BA29-9A8DC7244382}" destId="{07DE2363-6919-47EA-8EE9-90369C14DBD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F126C-97F3-42F9-901F-91F29050D2A7}">
      <dsp:nvSpPr>
        <dsp:cNvPr id="0" name=""/>
        <dsp:cNvSpPr/>
      </dsp:nvSpPr>
      <dsp:spPr>
        <a:xfrm>
          <a:off x="2917328" y="1456"/>
          <a:ext cx="2394942" cy="119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 err="1"/>
            <a:t>Koagulopatie</a:t>
          </a:r>
          <a:endParaRPr lang="cs-CZ" sz="2900" kern="1200" dirty="0"/>
        </a:p>
      </dsp:txBody>
      <dsp:txXfrm>
        <a:off x="2952401" y="36529"/>
        <a:ext cx="2324796" cy="1127325"/>
      </dsp:txXfrm>
    </dsp:sp>
    <dsp:sp modelId="{725D60A2-B3A0-4A39-8D25-5DB280B11FE6}">
      <dsp:nvSpPr>
        <dsp:cNvPr id="0" name=""/>
        <dsp:cNvSpPr/>
      </dsp:nvSpPr>
      <dsp:spPr>
        <a:xfrm rot="3600000">
          <a:off x="4479447" y="2103430"/>
          <a:ext cx="1248471" cy="41911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>
        <a:off x="4605181" y="2187253"/>
        <a:ext cx="997003" cy="251468"/>
      </dsp:txXfrm>
    </dsp:sp>
    <dsp:sp modelId="{3B40EA54-E13A-4F88-A93C-C92F72C24CF2}">
      <dsp:nvSpPr>
        <dsp:cNvPr id="0" name=""/>
        <dsp:cNvSpPr/>
      </dsp:nvSpPr>
      <dsp:spPr>
        <a:xfrm>
          <a:off x="4895094" y="3427047"/>
          <a:ext cx="2394942" cy="119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/>
            <a:t>Metabolická acidóza</a:t>
          </a:r>
        </a:p>
      </dsp:txBody>
      <dsp:txXfrm>
        <a:off x="4930167" y="3462120"/>
        <a:ext cx="2324796" cy="1127325"/>
      </dsp:txXfrm>
    </dsp:sp>
    <dsp:sp modelId="{7F52FE16-C95B-4042-9C66-095575470F4B}">
      <dsp:nvSpPr>
        <dsp:cNvPr id="0" name=""/>
        <dsp:cNvSpPr/>
      </dsp:nvSpPr>
      <dsp:spPr>
        <a:xfrm rot="10800000">
          <a:off x="3490564" y="3816225"/>
          <a:ext cx="1248471" cy="41911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 rot="10800000">
        <a:off x="3616298" y="3900048"/>
        <a:ext cx="997003" cy="251468"/>
      </dsp:txXfrm>
    </dsp:sp>
    <dsp:sp modelId="{544D36CC-2D74-4EE5-8C00-22561FC62C61}">
      <dsp:nvSpPr>
        <dsp:cNvPr id="0" name=""/>
        <dsp:cNvSpPr/>
      </dsp:nvSpPr>
      <dsp:spPr>
        <a:xfrm>
          <a:off x="939563" y="3427047"/>
          <a:ext cx="2394942" cy="1197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kern="1200" dirty="0"/>
            <a:t>Hypotermie</a:t>
          </a:r>
        </a:p>
      </dsp:txBody>
      <dsp:txXfrm>
        <a:off x="974636" y="3462120"/>
        <a:ext cx="2324796" cy="1127325"/>
      </dsp:txXfrm>
    </dsp:sp>
    <dsp:sp modelId="{B4433029-AD1B-4CBC-AD44-8C5484A6FB81}">
      <dsp:nvSpPr>
        <dsp:cNvPr id="0" name=""/>
        <dsp:cNvSpPr/>
      </dsp:nvSpPr>
      <dsp:spPr>
        <a:xfrm rot="18000000">
          <a:off x="2501681" y="2103430"/>
          <a:ext cx="1248471" cy="41911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/>
        </a:p>
      </dsp:txBody>
      <dsp:txXfrm>
        <a:off x="2627415" y="2187253"/>
        <a:ext cx="997003" cy="251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C729C-FF5F-4AAE-A5B6-5E7915711387}">
      <dsp:nvSpPr>
        <dsp:cNvPr id="0" name=""/>
        <dsp:cNvSpPr/>
      </dsp:nvSpPr>
      <dsp:spPr>
        <a:xfrm>
          <a:off x="423021" y="0"/>
          <a:ext cx="4794244" cy="3384376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tint val="4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0933A05-6D16-4F91-BE79-41BA7182ED2C}">
      <dsp:nvSpPr>
        <dsp:cNvPr id="0" name=""/>
        <dsp:cNvSpPr/>
      </dsp:nvSpPr>
      <dsp:spPr>
        <a:xfrm>
          <a:off x="191130" y="1015312"/>
          <a:ext cx="1692086" cy="13537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>
              <a:solidFill>
                <a:schemeClr val="bg1"/>
              </a:solidFill>
            </a:rPr>
            <a:t>Dlahy (vakuová) (</a:t>
          </a:r>
          <a:r>
            <a:rPr lang="cs-CZ" sz="1600" b="1" kern="1200" dirty="0" err="1">
              <a:solidFill>
                <a:schemeClr val="bg1"/>
              </a:solidFill>
            </a:rPr>
            <a:t>kramerova</a:t>
          </a:r>
          <a:r>
            <a:rPr lang="cs-CZ" sz="1600" kern="1200" dirty="0">
              <a:solidFill>
                <a:schemeClr val="bg1"/>
              </a:solidFill>
            </a:rPr>
            <a:t>)</a:t>
          </a:r>
        </a:p>
      </dsp:txBody>
      <dsp:txXfrm>
        <a:off x="257215" y="1081397"/>
        <a:ext cx="1559916" cy="1221580"/>
      </dsp:txXfrm>
    </dsp:sp>
    <dsp:sp modelId="{195D648D-D090-41D7-8C21-1E3E2D131B5A}">
      <dsp:nvSpPr>
        <dsp:cNvPr id="0" name=""/>
        <dsp:cNvSpPr/>
      </dsp:nvSpPr>
      <dsp:spPr>
        <a:xfrm>
          <a:off x="1974100" y="1015312"/>
          <a:ext cx="1692086" cy="1353750"/>
        </a:xfrm>
        <a:prstGeom prst="roundRect">
          <a:avLst/>
        </a:prstGeom>
        <a:gradFill rotWithShape="0">
          <a:gsLst>
            <a:gs pos="0">
              <a:schemeClr val="accent5">
                <a:hueOff val="-617659"/>
                <a:satOff val="-11976"/>
                <a:lumOff val="-4313"/>
                <a:alphaOff val="0"/>
                <a:shade val="47500"/>
                <a:satMod val="137000"/>
              </a:schemeClr>
            </a:gs>
            <a:gs pos="55000">
              <a:schemeClr val="accent5">
                <a:hueOff val="-617659"/>
                <a:satOff val="-11976"/>
                <a:lumOff val="-4313"/>
                <a:alphaOff val="0"/>
                <a:shade val="69000"/>
                <a:satMod val="137000"/>
              </a:schemeClr>
            </a:gs>
            <a:gs pos="100000">
              <a:schemeClr val="accent5">
                <a:hueOff val="-617659"/>
                <a:satOff val="-11976"/>
                <a:lumOff val="-4313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>
              <a:solidFill>
                <a:schemeClr val="bg1"/>
              </a:solidFill>
            </a:rPr>
            <a:t>Trakční dlahy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>
              <a:solidFill>
                <a:schemeClr val="bg1"/>
              </a:solidFill>
            </a:rPr>
            <a:t> Skeletální trakce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>
              <a:solidFill>
                <a:schemeClr val="bg1"/>
              </a:solidFill>
            </a:rPr>
            <a:t>Pánevní pás</a:t>
          </a:r>
        </a:p>
      </dsp:txBody>
      <dsp:txXfrm>
        <a:off x="2040185" y="1081397"/>
        <a:ext cx="1559916" cy="1221580"/>
      </dsp:txXfrm>
    </dsp:sp>
    <dsp:sp modelId="{E7CD28B6-8F4B-45DE-BF12-EB014A0F47EE}">
      <dsp:nvSpPr>
        <dsp:cNvPr id="0" name=""/>
        <dsp:cNvSpPr/>
      </dsp:nvSpPr>
      <dsp:spPr>
        <a:xfrm>
          <a:off x="3757070" y="1015312"/>
          <a:ext cx="1692086" cy="1353750"/>
        </a:xfrm>
        <a:prstGeom prst="roundRect">
          <a:avLst/>
        </a:prstGeom>
        <a:gradFill rotWithShape="0">
          <a:gsLst>
            <a:gs pos="0">
              <a:schemeClr val="accent5">
                <a:hueOff val="-1235318"/>
                <a:satOff val="-23953"/>
                <a:lumOff val="-8627"/>
                <a:alphaOff val="0"/>
                <a:shade val="47500"/>
                <a:satMod val="137000"/>
              </a:schemeClr>
            </a:gs>
            <a:gs pos="55000">
              <a:schemeClr val="accent5">
                <a:hueOff val="-1235318"/>
                <a:satOff val="-23953"/>
                <a:lumOff val="-8627"/>
                <a:alphaOff val="0"/>
                <a:shade val="69000"/>
                <a:satMod val="137000"/>
              </a:schemeClr>
            </a:gs>
            <a:gs pos="100000">
              <a:schemeClr val="accent5">
                <a:hueOff val="-1235318"/>
                <a:satOff val="-23953"/>
                <a:lumOff val="-862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>
              <a:solidFill>
                <a:schemeClr val="bg1"/>
              </a:solidFill>
            </a:rPr>
            <a:t>Zevní fixátory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>
              <a:solidFill>
                <a:schemeClr val="bg1"/>
              </a:solidFill>
            </a:rPr>
            <a:t>Nepředvrtané hřeby</a:t>
          </a:r>
        </a:p>
      </dsp:txBody>
      <dsp:txXfrm>
        <a:off x="3823155" y="1081397"/>
        <a:ext cx="1559916" cy="1221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894B3-10FD-41B5-99EF-46BBA057B356}">
      <dsp:nvSpPr>
        <dsp:cNvPr id="0" name=""/>
        <dsp:cNvSpPr/>
      </dsp:nvSpPr>
      <dsp:spPr>
        <a:xfrm>
          <a:off x="484602" y="0"/>
          <a:ext cx="5324991" cy="3443063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tint val="4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9B7AB0C-86E4-4226-A704-286A3A5EFB08}">
      <dsp:nvSpPr>
        <dsp:cNvPr id="0" name=""/>
        <dsp:cNvSpPr/>
      </dsp:nvSpPr>
      <dsp:spPr>
        <a:xfrm>
          <a:off x="3058" y="1007722"/>
          <a:ext cx="1890420" cy="142761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err="1">
              <a:solidFill>
                <a:schemeClr val="bg1"/>
              </a:solidFill>
            </a:rPr>
            <a:t>Šktidlo</a:t>
          </a:r>
          <a:endParaRPr lang="cs-CZ" sz="1400" b="1" kern="1200" dirty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>
              <a:solidFill>
                <a:schemeClr val="bg1"/>
              </a:solidFill>
            </a:rPr>
            <a:t>Tlakový obvaz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>
              <a:solidFill>
                <a:schemeClr val="bg1"/>
              </a:solidFill>
            </a:rPr>
            <a:t>Sterilní krytí </a:t>
          </a:r>
        </a:p>
      </dsp:txBody>
      <dsp:txXfrm>
        <a:off x="72749" y="1077413"/>
        <a:ext cx="1751038" cy="1288235"/>
      </dsp:txXfrm>
    </dsp:sp>
    <dsp:sp modelId="{9D6F7279-0E2B-4BD4-9CDB-EA27703413D7}">
      <dsp:nvSpPr>
        <dsp:cNvPr id="0" name=""/>
        <dsp:cNvSpPr/>
      </dsp:nvSpPr>
      <dsp:spPr>
        <a:xfrm>
          <a:off x="2187137" y="1007722"/>
          <a:ext cx="1890420" cy="1427617"/>
        </a:xfrm>
        <a:prstGeom prst="roundRect">
          <a:avLst/>
        </a:prstGeom>
        <a:gradFill rotWithShape="0">
          <a:gsLst>
            <a:gs pos="0">
              <a:schemeClr val="accent5">
                <a:hueOff val="-617659"/>
                <a:satOff val="-11976"/>
                <a:lumOff val="-4313"/>
                <a:alphaOff val="0"/>
                <a:shade val="47500"/>
                <a:satMod val="137000"/>
              </a:schemeClr>
            </a:gs>
            <a:gs pos="55000">
              <a:schemeClr val="accent5">
                <a:hueOff val="-617659"/>
                <a:satOff val="-11976"/>
                <a:lumOff val="-4313"/>
                <a:alphaOff val="0"/>
                <a:shade val="69000"/>
                <a:satMod val="137000"/>
              </a:schemeClr>
            </a:gs>
            <a:gs pos="100000">
              <a:schemeClr val="accent5">
                <a:hueOff val="-617659"/>
                <a:satOff val="-11976"/>
                <a:lumOff val="-4313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err="1">
              <a:solidFill>
                <a:schemeClr val="bg1"/>
              </a:solidFill>
            </a:rPr>
            <a:t>Ligace</a:t>
          </a:r>
          <a:r>
            <a:rPr lang="cs-CZ" sz="1400" b="1" kern="1200" dirty="0">
              <a:solidFill>
                <a:schemeClr val="bg1"/>
              </a:solidFill>
            </a:rPr>
            <a:t> /</a:t>
          </a:r>
          <a:r>
            <a:rPr lang="cs-CZ" sz="1400" b="1" kern="1200" dirty="0" err="1">
              <a:solidFill>
                <a:schemeClr val="bg1"/>
              </a:solidFill>
            </a:rPr>
            <a:t>clamping</a:t>
          </a:r>
          <a:endParaRPr lang="cs-CZ" sz="1400" b="1" kern="1200" dirty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>
              <a:solidFill>
                <a:schemeClr val="bg1"/>
              </a:solidFill>
            </a:rPr>
            <a:t>Irigace – </a:t>
          </a:r>
          <a:r>
            <a:rPr lang="cs-CZ" sz="1400" b="1" kern="1200" dirty="0" err="1">
              <a:solidFill>
                <a:schemeClr val="bg1"/>
              </a:solidFill>
            </a:rPr>
            <a:t>debridemen</a:t>
          </a:r>
          <a:r>
            <a:rPr lang="cs-CZ" sz="1400" kern="1200" dirty="0" err="1">
              <a:solidFill>
                <a:schemeClr val="bg1"/>
              </a:solidFill>
            </a:rPr>
            <a:t>t</a:t>
          </a:r>
          <a:endParaRPr lang="cs-CZ" sz="1400" kern="1200" dirty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>
              <a:solidFill>
                <a:schemeClr val="bg1"/>
              </a:solidFill>
            </a:rPr>
            <a:t>Jet </a:t>
          </a:r>
          <a:r>
            <a:rPr lang="cs-CZ" sz="1400" b="1" kern="1200" dirty="0" err="1">
              <a:solidFill>
                <a:schemeClr val="bg1"/>
              </a:solidFill>
            </a:rPr>
            <a:t>lavage</a:t>
          </a:r>
          <a:endParaRPr lang="cs-CZ" sz="1400" b="1" kern="1200" dirty="0">
            <a:solidFill>
              <a:schemeClr val="bg1"/>
            </a:solidFill>
          </a:endParaRPr>
        </a:p>
      </dsp:txBody>
      <dsp:txXfrm>
        <a:off x="2256828" y="1077413"/>
        <a:ext cx="1751038" cy="1288235"/>
      </dsp:txXfrm>
    </dsp:sp>
    <dsp:sp modelId="{07DE2363-6919-47EA-8EE9-90369C14DBD4}">
      <dsp:nvSpPr>
        <dsp:cNvPr id="0" name=""/>
        <dsp:cNvSpPr/>
      </dsp:nvSpPr>
      <dsp:spPr>
        <a:xfrm>
          <a:off x="4371216" y="1007722"/>
          <a:ext cx="1890420" cy="1427617"/>
        </a:xfrm>
        <a:prstGeom prst="roundRect">
          <a:avLst/>
        </a:prstGeom>
        <a:gradFill rotWithShape="0">
          <a:gsLst>
            <a:gs pos="0">
              <a:schemeClr val="accent5">
                <a:hueOff val="-1235318"/>
                <a:satOff val="-23953"/>
                <a:lumOff val="-8627"/>
                <a:alphaOff val="0"/>
                <a:shade val="47500"/>
                <a:satMod val="137000"/>
              </a:schemeClr>
            </a:gs>
            <a:gs pos="55000">
              <a:schemeClr val="accent5">
                <a:hueOff val="-1235318"/>
                <a:satOff val="-23953"/>
                <a:lumOff val="-8627"/>
                <a:alphaOff val="0"/>
                <a:shade val="69000"/>
                <a:satMod val="137000"/>
              </a:schemeClr>
            </a:gs>
            <a:gs pos="100000">
              <a:schemeClr val="accent5">
                <a:hueOff val="-1235318"/>
                <a:satOff val="-23953"/>
                <a:lumOff val="-8627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err="1">
              <a:solidFill>
                <a:schemeClr val="bg1"/>
              </a:solidFill>
            </a:rPr>
            <a:t>Shunt</a:t>
          </a:r>
          <a:endParaRPr lang="cs-CZ" sz="1400" b="1" kern="1200" dirty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>
              <a:solidFill>
                <a:schemeClr val="bg1"/>
              </a:solidFill>
            </a:rPr>
            <a:t>COM(umělá kůže)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err="1">
              <a:solidFill>
                <a:schemeClr val="bg1"/>
              </a:solidFill>
            </a:rPr>
            <a:t>Podtalková</a:t>
          </a:r>
          <a:r>
            <a:rPr lang="cs-CZ" sz="1400" b="1" kern="1200" dirty="0">
              <a:solidFill>
                <a:schemeClr val="bg1"/>
              </a:solidFill>
            </a:rPr>
            <a:t> terapie (pěna)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200" kern="1200" dirty="0"/>
        </a:p>
      </dsp:txBody>
      <dsp:txXfrm>
        <a:off x="4440907" y="1077413"/>
        <a:ext cx="1751038" cy="1288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0BD857-4CBE-7B26-5514-D35BEC0561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5175B-5A59-93D7-B4F6-96833B93217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CE8590-FD08-47DF-8F2B-807A7861B5B4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71EFC31-3BF3-91B1-50E2-C8C8D246BA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C9A6E2-FDB2-2225-DC37-838252DF7C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A4A83-0FD9-9D95-A68B-CFA18C9B9F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DEEBE-3FCF-C6E7-C2EC-74185E1B09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A302F3C-3617-4BF7-9D8C-797F6ECCD005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>
            <a:extLst>
              <a:ext uri="{FF2B5EF4-FFF2-40B4-BE49-F238E27FC236}">
                <a16:creationId xmlns:a16="http://schemas.microsoft.com/office/drawing/2014/main" id="{6545337F-0582-CF04-B694-AAC25F2159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>
            <a:extLst>
              <a:ext uri="{FF2B5EF4-FFF2-40B4-BE49-F238E27FC236}">
                <a16:creationId xmlns:a16="http://schemas.microsoft.com/office/drawing/2014/main" id="{9A5BCA7F-734C-8E4F-D52A-01EB967AB1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D378D569-97FC-E936-6BE2-9223B4659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32C5E1-CE4D-4DFD-AC90-42A50DC33462}" type="slidenum">
              <a:rPr lang="en-US" altLang="cs-CZ">
                <a:latin typeface="Calibri" panose="020F0502020204030204" pitchFamily="34" charset="0"/>
              </a:rPr>
              <a:pPr eaLnBrk="1" hangingPunct="1"/>
              <a:t>34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>
            <a:extLst>
              <a:ext uri="{FF2B5EF4-FFF2-40B4-BE49-F238E27FC236}">
                <a16:creationId xmlns:a16="http://schemas.microsoft.com/office/drawing/2014/main" id="{3B5F082A-A843-2A5F-1052-51045B758A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>
            <a:extLst>
              <a:ext uri="{FF2B5EF4-FFF2-40B4-BE49-F238E27FC236}">
                <a16:creationId xmlns:a16="http://schemas.microsoft.com/office/drawing/2014/main" id="{E548597E-232E-C9FD-046F-B69BBB66D1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07524" name="Slide Number Placeholder 3">
            <a:extLst>
              <a:ext uri="{FF2B5EF4-FFF2-40B4-BE49-F238E27FC236}">
                <a16:creationId xmlns:a16="http://schemas.microsoft.com/office/drawing/2014/main" id="{5E1F3F93-8E9D-5F9D-2422-0D94253E56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6C8115-4739-4E3C-A95C-20D682F77E7C}" type="slidenum">
              <a:rPr lang="en-US" altLang="cs-CZ">
                <a:latin typeface="Calibri" panose="020F0502020204030204" pitchFamily="34" charset="0"/>
              </a:rPr>
              <a:pPr eaLnBrk="1" hangingPunct="1"/>
              <a:t>43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>
            <a:extLst>
              <a:ext uri="{FF2B5EF4-FFF2-40B4-BE49-F238E27FC236}">
                <a16:creationId xmlns:a16="http://schemas.microsoft.com/office/drawing/2014/main" id="{1FFBF3C0-D677-D387-9739-5255F51CF6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>
            <a:extLst>
              <a:ext uri="{FF2B5EF4-FFF2-40B4-BE49-F238E27FC236}">
                <a16:creationId xmlns:a16="http://schemas.microsoft.com/office/drawing/2014/main" id="{F4EB43CF-001B-FB4C-9DC7-EBB40CA0B3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08548" name="Slide Number Placeholder 3">
            <a:extLst>
              <a:ext uri="{FF2B5EF4-FFF2-40B4-BE49-F238E27FC236}">
                <a16:creationId xmlns:a16="http://schemas.microsoft.com/office/drawing/2014/main" id="{6FECB546-D1A7-17E1-35EB-45A26345AD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C565088-8267-4873-8496-8C7B78F1019A}" type="slidenum">
              <a:rPr lang="en-US" altLang="cs-CZ">
                <a:latin typeface="Calibri" panose="020F0502020204030204" pitchFamily="34" charset="0"/>
              </a:rPr>
              <a:pPr eaLnBrk="1" hangingPunct="1"/>
              <a:t>44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>
            <a:extLst>
              <a:ext uri="{FF2B5EF4-FFF2-40B4-BE49-F238E27FC236}">
                <a16:creationId xmlns:a16="http://schemas.microsoft.com/office/drawing/2014/main" id="{01F8D3FD-CD31-1AED-934A-807974FE58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>
            <a:extLst>
              <a:ext uri="{FF2B5EF4-FFF2-40B4-BE49-F238E27FC236}">
                <a16:creationId xmlns:a16="http://schemas.microsoft.com/office/drawing/2014/main" id="{F4DBC31F-4515-CA19-EC62-1DE5BFA9B4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09572" name="Slide Number Placeholder 3">
            <a:extLst>
              <a:ext uri="{FF2B5EF4-FFF2-40B4-BE49-F238E27FC236}">
                <a16:creationId xmlns:a16="http://schemas.microsoft.com/office/drawing/2014/main" id="{A553AD75-1291-6261-89EB-320F966CB2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8984FE-17AE-4EB6-B5DD-4231D4C4E923}" type="slidenum">
              <a:rPr lang="en-US" altLang="cs-CZ">
                <a:latin typeface="Calibri" panose="020F0502020204030204" pitchFamily="34" charset="0"/>
              </a:rPr>
              <a:pPr eaLnBrk="1" hangingPunct="1"/>
              <a:t>45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A254CD0A-88BB-7F3E-C3F8-4AB503F466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820972-9175-488B-8961-EB36B4190177}" type="slidenum">
              <a:rPr lang="en-US" altLang="cs-CZ">
                <a:latin typeface="Calibri" panose="020F0502020204030204" pitchFamily="34" charset="0"/>
              </a:rPr>
              <a:pPr eaLnBrk="1" hangingPunct="1"/>
              <a:t>46</a:t>
            </a:fld>
            <a:endParaRPr lang="en-US" altLang="cs-CZ">
              <a:latin typeface="Calibri" panose="020F0502020204030204" pitchFamily="34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AE434AAE-289F-2BC6-5FEE-BCB4F1EF68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69410D60-2003-42FA-7856-2E428BC41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cs-CZ"/>
              <a:t>If GCS 8 or less intubate if not already done so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>
            <a:extLst>
              <a:ext uri="{FF2B5EF4-FFF2-40B4-BE49-F238E27FC236}">
                <a16:creationId xmlns:a16="http://schemas.microsoft.com/office/drawing/2014/main" id="{7B18CFFE-A693-BBAC-486B-8720D66E6A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>
            <a:extLst>
              <a:ext uri="{FF2B5EF4-FFF2-40B4-BE49-F238E27FC236}">
                <a16:creationId xmlns:a16="http://schemas.microsoft.com/office/drawing/2014/main" id="{A46348B8-EE52-A73B-D12F-4FA87641F2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11620" name="Slide Number Placeholder 3">
            <a:extLst>
              <a:ext uri="{FF2B5EF4-FFF2-40B4-BE49-F238E27FC236}">
                <a16:creationId xmlns:a16="http://schemas.microsoft.com/office/drawing/2014/main" id="{99774DFA-CA6C-B860-5CA8-24CA7FA45A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487D95-B8F8-447E-999B-05786DB4255E}" type="slidenum">
              <a:rPr lang="en-US" altLang="cs-CZ">
                <a:latin typeface="Calibri" panose="020F0502020204030204" pitchFamily="34" charset="0"/>
              </a:rPr>
              <a:pPr eaLnBrk="1" hangingPunct="1"/>
              <a:t>47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A5262EA1-B7DB-C55D-D6CA-07D09A7A4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6E91F9-12B9-4E99-AAEB-4D35045C7009}" type="slidenum">
              <a:rPr lang="en-US" altLang="cs-CZ">
                <a:latin typeface="Calibri" panose="020F0502020204030204" pitchFamily="34" charset="0"/>
              </a:rPr>
              <a:pPr eaLnBrk="1" hangingPunct="1"/>
              <a:t>50</a:t>
            </a:fld>
            <a:endParaRPr lang="en-US" altLang="cs-CZ">
              <a:latin typeface="Calibri" panose="020F0502020204030204" pitchFamily="34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2E3A5434-F1A2-A53F-5FE7-C197DEF25D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76D73B90-234F-B96D-2197-B2926253F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FF0000"/>
              </a:buClr>
            </a:pPr>
            <a:r>
              <a:rPr lang="en-GB" altLang="cs-CZ" b="1"/>
              <a:t>Prevent hypothermia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</a:pPr>
            <a:r>
              <a:rPr lang="en-GB" altLang="cs-CZ" b="1"/>
              <a:t>Cover over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</a:pPr>
            <a:r>
              <a:rPr lang="en-GB" altLang="cs-CZ" b="1"/>
              <a:t>Warming devices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</a:pPr>
            <a:r>
              <a:rPr lang="en-GB" altLang="cs-CZ" b="1"/>
              <a:t>Room temperature</a:t>
            </a:r>
          </a:p>
          <a:p>
            <a:pPr lvl="1" eaLnBrk="1" hangingPunct="1">
              <a:spcBef>
                <a:spcPct val="0"/>
              </a:spcBef>
              <a:buClr>
                <a:srgbClr val="FF0000"/>
              </a:buClr>
            </a:pPr>
            <a:r>
              <a:rPr lang="en-GB" altLang="cs-CZ" b="1"/>
              <a:t>Worse if spinal injury</a:t>
            </a:r>
          </a:p>
          <a:p>
            <a:pPr eaLnBrk="1" hangingPunct="1">
              <a:spcBef>
                <a:spcPct val="0"/>
              </a:spcBef>
            </a:pPr>
            <a:endParaRPr lang="en-GB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>
            <a:extLst>
              <a:ext uri="{FF2B5EF4-FFF2-40B4-BE49-F238E27FC236}">
                <a16:creationId xmlns:a16="http://schemas.microsoft.com/office/drawing/2014/main" id="{B5C1AEE8-1050-D56F-CFCE-14AEF6EE0A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>
            <a:extLst>
              <a:ext uri="{FF2B5EF4-FFF2-40B4-BE49-F238E27FC236}">
                <a16:creationId xmlns:a16="http://schemas.microsoft.com/office/drawing/2014/main" id="{E7E2F7EB-5ACC-0503-EC1D-9EBDC81734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14692" name="Slide Number Placeholder 3">
            <a:extLst>
              <a:ext uri="{FF2B5EF4-FFF2-40B4-BE49-F238E27FC236}">
                <a16:creationId xmlns:a16="http://schemas.microsoft.com/office/drawing/2014/main" id="{F6749DA4-2724-F53B-9C01-4E77D6282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3C9E26-4F01-4603-87E1-382A2FC4C635}" type="slidenum">
              <a:rPr lang="en-US" altLang="cs-CZ">
                <a:latin typeface="Calibri" panose="020F0502020204030204" pitchFamily="34" charset="0"/>
              </a:rPr>
              <a:pPr eaLnBrk="1" hangingPunct="1"/>
              <a:t>51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4D4F655F-8D29-253A-DE43-E05593007F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816139AA-A97E-2FD5-7958-A0F6CB1364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37111051-E833-7B0E-C946-97E52E48D4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841F22-4F03-4215-AE73-332837CDCE30}" type="slidenum">
              <a:rPr lang="en-US" altLang="cs-CZ">
                <a:latin typeface="Calibri" panose="020F0502020204030204" pitchFamily="34" charset="0"/>
              </a:rPr>
              <a:pPr eaLnBrk="1" hangingPunct="1"/>
              <a:t>35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>
            <a:extLst>
              <a:ext uri="{FF2B5EF4-FFF2-40B4-BE49-F238E27FC236}">
                <a16:creationId xmlns:a16="http://schemas.microsoft.com/office/drawing/2014/main" id="{426FDE5B-CA59-29B1-45E9-BAA4A637AB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>
            <a:extLst>
              <a:ext uri="{FF2B5EF4-FFF2-40B4-BE49-F238E27FC236}">
                <a16:creationId xmlns:a16="http://schemas.microsoft.com/office/drawing/2014/main" id="{FB2BAC59-E8E1-AEDF-3BB8-D3959003A9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id="{C72CFE44-FA8E-1FF1-60D2-BA1643699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6E9BCC-F90C-4D94-9FD5-2461DE6728AF}" type="slidenum">
              <a:rPr lang="en-US" altLang="cs-CZ">
                <a:latin typeface="Calibri" panose="020F0502020204030204" pitchFamily="34" charset="0"/>
              </a:rPr>
              <a:pPr eaLnBrk="1" hangingPunct="1"/>
              <a:t>36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B3BDC2B6-9EFC-F423-B0B5-6A3DAA1AC0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ACC352-FBBE-4323-A77B-9130DFC7E628}" type="slidenum">
              <a:rPr lang="nl-NL" altLang="cs-CZ"/>
              <a:pPr eaLnBrk="1" hangingPunct="1"/>
              <a:t>37</a:t>
            </a:fld>
            <a:endParaRPr lang="nl-NL" altLang="cs-CZ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2B9E11EE-212B-A79D-90C7-198677087E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94864259-9ED9-C252-7407-3C9E345568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>
            <a:extLst>
              <a:ext uri="{FF2B5EF4-FFF2-40B4-BE49-F238E27FC236}">
                <a16:creationId xmlns:a16="http://schemas.microsoft.com/office/drawing/2014/main" id="{E8F2106E-E6FC-FCC2-0557-E9FD342115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>
            <a:extLst>
              <a:ext uri="{FF2B5EF4-FFF2-40B4-BE49-F238E27FC236}">
                <a16:creationId xmlns:a16="http://schemas.microsoft.com/office/drawing/2014/main" id="{6F06FE64-1CF8-3EA1-0083-7CEC150E0D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01380" name="Slide Number Placeholder 3">
            <a:extLst>
              <a:ext uri="{FF2B5EF4-FFF2-40B4-BE49-F238E27FC236}">
                <a16:creationId xmlns:a16="http://schemas.microsoft.com/office/drawing/2014/main" id="{2ABAFACB-BEB7-AE16-0037-39DEA7892F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7F1D53-DC66-412E-91B1-99E39A817EE4}" type="slidenum">
              <a:rPr lang="en-US" altLang="cs-CZ">
                <a:latin typeface="Calibri" panose="020F0502020204030204" pitchFamily="34" charset="0"/>
              </a:rPr>
              <a:pPr eaLnBrk="1" hangingPunct="1"/>
              <a:t>38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6C65E44E-9CA8-EC0D-C963-6DEF10EECA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A9BF8B-35B8-4AC9-AF4F-7785EC727CC1}" type="slidenum">
              <a:rPr lang="en-US" altLang="cs-CZ">
                <a:latin typeface="Calibri" panose="020F0502020204030204" pitchFamily="34" charset="0"/>
              </a:rPr>
              <a:pPr eaLnBrk="1" hangingPunct="1"/>
              <a:t>39</a:t>
            </a:fld>
            <a:endParaRPr lang="en-US" altLang="cs-CZ">
              <a:latin typeface="Calibri" panose="020F0502020204030204" pitchFamily="34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FCF5A94D-D976-1866-F4F9-9E92C62C03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6C6BF3F7-4CAB-B7D0-9BC1-6C08E272D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>
            <a:extLst>
              <a:ext uri="{FF2B5EF4-FFF2-40B4-BE49-F238E27FC236}">
                <a16:creationId xmlns:a16="http://schemas.microsoft.com/office/drawing/2014/main" id="{4D4C65D4-9ABB-5D4F-93EA-A907147B66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>
            <a:extLst>
              <a:ext uri="{FF2B5EF4-FFF2-40B4-BE49-F238E27FC236}">
                <a16:creationId xmlns:a16="http://schemas.microsoft.com/office/drawing/2014/main" id="{F72846E8-E3AF-9D18-B41F-378B6DC1E3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65F9E7DC-3183-7858-9867-37C1799EAF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27BC14-7424-4C9E-AFA4-D4A7530F2A43}" type="slidenum">
              <a:rPr lang="en-US" altLang="cs-CZ">
                <a:latin typeface="Calibri" panose="020F0502020204030204" pitchFamily="34" charset="0"/>
              </a:rPr>
              <a:pPr eaLnBrk="1" hangingPunct="1"/>
              <a:t>40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0282796C-B587-30E3-C22C-4F0A0D26BC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035EA28-3E58-495D-A165-CA4754FB4C1D}" type="slidenum">
              <a:rPr lang="en-US" altLang="cs-CZ">
                <a:latin typeface="Calibri" panose="020F0502020204030204" pitchFamily="34" charset="0"/>
              </a:rPr>
              <a:pPr eaLnBrk="1" hangingPunct="1"/>
              <a:t>41</a:t>
            </a:fld>
            <a:endParaRPr lang="en-US" altLang="cs-CZ">
              <a:latin typeface="Calibri" panose="020F0502020204030204" pitchFamily="34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AB4D5F44-D56E-109D-B760-0772EFB16E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F813C28E-28A5-9CBC-DD04-167F4C4D8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>
            <a:extLst>
              <a:ext uri="{FF2B5EF4-FFF2-40B4-BE49-F238E27FC236}">
                <a16:creationId xmlns:a16="http://schemas.microsoft.com/office/drawing/2014/main" id="{E5BAFFA6-9CBF-BAFB-644C-4A92FF3D71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>
            <a:extLst>
              <a:ext uri="{FF2B5EF4-FFF2-40B4-BE49-F238E27FC236}">
                <a16:creationId xmlns:a16="http://schemas.microsoft.com/office/drawing/2014/main" id="{CCEF73F4-06B3-FEA5-14C0-93F345C9E4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06500" name="Slide Number Placeholder 3">
            <a:extLst>
              <a:ext uri="{FF2B5EF4-FFF2-40B4-BE49-F238E27FC236}">
                <a16:creationId xmlns:a16="http://schemas.microsoft.com/office/drawing/2014/main" id="{1D39007A-B709-FFB5-DED4-3AB7D546E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66AB6F-38A8-40EB-BAC4-1AF5D0380394}" type="slidenum">
              <a:rPr lang="en-US" altLang="cs-CZ">
                <a:latin typeface="Calibri" panose="020F0502020204030204" pitchFamily="34" charset="0"/>
              </a:rPr>
              <a:pPr eaLnBrk="1" hangingPunct="1"/>
              <a:t>42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7FF4F3E-F8AA-B435-5E7F-284E8560CCB2}"/>
              </a:ext>
            </a:extLst>
          </p:cNvPr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573CA74-3A86-1117-F1A6-A528802AF494}"/>
              </a:ext>
            </a:extLst>
          </p:cNvPr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3">
            <a:extLst>
              <a:ext uri="{FF2B5EF4-FFF2-40B4-BE49-F238E27FC236}">
                <a16:creationId xmlns:a16="http://schemas.microsoft.com/office/drawing/2014/main" id="{D9DA81D0-F5DB-DD0C-D168-FDD187345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1BBBF-7120-43A3-A14A-40AC5512C6AD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EDA18D68-194E-C310-64AD-5D90CB3E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5F1EFC48-D3F3-649C-408F-A7179884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03A7E-818C-4B68-868E-C392C4FACCA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404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369D49-F0FE-03D1-6FC1-69A4CCA5C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2CD64-DBA7-4274-911F-06E0E9530B52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899970-9BA2-66A2-9290-605CAE6B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50332A-6513-E7A0-F034-3B0E7CB2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98478-1377-45E0-B6A9-9C8EACA6D15E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5529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5EAAE824-5386-6AEF-7D4C-CB62DC044DC7}"/>
              </a:ext>
            </a:extLst>
          </p:cNvPr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F067680-7780-E0B9-3B9D-848A9FEEF070}"/>
              </a:ext>
            </a:extLst>
          </p:cNvPr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datum 3">
            <a:extLst>
              <a:ext uri="{FF2B5EF4-FFF2-40B4-BE49-F238E27FC236}">
                <a16:creationId xmlns:a16="http://schemas.microsoft.com/office/drawing/2014/main" id="{28164D1C-1529-9B0C-2672-C962009BB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56C7F-6270-40A8-992F-994E801278C1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783DB8AD-B68D-B926-E4BD-E0E7DC58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C17F3D21-BA32-57C1-BAD5-9C9BCEA44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F1822-8A3A-410E-9437-143F4C30A3E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968889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2463" y="630238"/>
            <a:ext cx="584358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331913" y="2060575"/>
            <a:ext cx="3235325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9638" y="2060575"/>
            <a:ext cx="323691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6819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8" y="333375"/>
            <a:ext cx="7210425" cy="850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2125" y="1671638"/>
            <a:ext cx="4002088" cy="5186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671638"/>
            <a:ext cx="4003675" cy="5186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8599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8" y="333375"/>
            <a:ext cx="7210425" cy="8509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2125" y="1671638"/>
            <a:ext cx="4002088" cy="5186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71638"/>
            <a:ext cx="4003675" cy="5186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56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398C0E-63E3-BCAC-F4C2-7FEF41432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E5FD3-F80D-43F3-AB33-17C10E1460F5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E931EC-0C77-E672-E05E-254259FC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50184A-2DFB-51A1-2749-AB2A9A75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0FF20-FA70-4846-93AB-C77A0A7CEB2E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8684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BE0FEE5C-4520-7506-381E-ADB02BCD226C}"/>
              </a:ext>
            </a:extLst>
          </p:cNvPr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3DEFBF8B-6034-1D83-3DE4-7CF442A9A201}"/>
              </a:ext>
            </a:extLst>
          </p:cNvPr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datum 3">
            <a:extLst>
              <a:ext uri="{FF2B5EF4-FFF2-40B4-BE49-F238E27FC236}">
                <a16:creationId xmlns:a16="http://schemas.microsoft.com/office/drawing/2014/main" id="{066CA78D-C2ED-E5CB-4B79-F169F0201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4E268-3EBC-4F3A-A0D7-203944031F62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D41C7BCC-0E08-375A-3CFD-DEC13408E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969E3A03-3EB1-9626-F748-38FC97CE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2ECD8-977B-43A8-A449-46395711C2B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3947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51537EE1-C59D-4531-F362-D17612BA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D6E2-F589-4A08-869D-15205507F23E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0981A584-C32D-8FAB-7200-6EF8AEA1B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84A4756-8C3C-939B-1B92-8900EAE3D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E03A1-5F16-4D2E-982E-F801699DE74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4185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6D13F974-9D8D-9CCF-CCFB-0BA83A03A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D31E-2216-4D8C-8F03-07A34E0F33E0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1E1FF16F-E6AC-E122-EFD6-35F6EAAE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122BE0DB-DBE9-F971-1E7A-C1F29ED5A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82DAC-9CDE-4AFB-9B8C-41C763BF9619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5781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307FF51C-2D69-CAC2-902E-3F2A5E195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8469C-9C25-47DC-9ADB-733073DB4942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D784855D-5772-6939-3AEF-EC8B81195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1ED79B6F-4C06-37B2-F92C-19EC2FAA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3B171-4ED2-4CA7-AE74-B6470A32CB3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8777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3C145F5E-DC51-449D-FBEE-7A96DF284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D1637-703B-4FEA-9091-55222AFD01A0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E2476B27-B4FA-A28A-9DAC-D1AA7BB91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66355E76-2556-91C7-3F45-91FDB92A7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CBE87-C6DA-493C-B9DA-83A91B0A64F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8173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9E22BC8E-051A-8621-3EB4-96795108B625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3EA35582-5BE4-A2A7-33E7-9409585120F7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4">
            <a:extLst>
              <a:ext uri="{FF2B5EF4-FFF2-40B4-BE49-F238E27FC236}">
                <a16:creationId xmlns:a16="http://schemas.microsoft.com/office/drawing/2014/main" id="{D49D9FE8-6849-762F-8B64-DB29E1B95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FEFB6-B667-4B5B-B91D-2026E1D13C74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8" name="Zástupný symbol pro zápatí 5">
            <a:extLst>
              <a:ext uri="{FF2B5EF4-FFF2-40B4-BE49-F238E27FC236}">
                <a16:creationId xmlns:a16="http://schemas.microsoft.com/office/drawing/2014/main" id="{A9E31D13-7211-4395-A7A1-D842CF9E6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6">
            <a:extLst>
              <a:ext uri="{FF2B5EF4-FFF2-40B4-BE49-F238E27FC236}">
                <a16:creationId xmlns:a16="http://schemas.microsoft.com/office/drawing/2014/main" id="{B2AEDE9F-487B-2FD4-5A50-7EE403BFA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2745D-82F5-4263-84D0-2696876FE2D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5588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C1663AC2-0A24-7580-B08D-10BBAE25AE20}"/>
              </a:ext>
            </a:extLst>
          </p:cNvPr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9E818C5-AC1E-A261-E1C1-72EC1B899633}"/>
              </a:ext>
            </a:extLst>
          </p:cNvPr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4">
            <a:extLst>
              <a:ext uri="{FF2B5EF4-FFF2-40B4-BE49-F238E27FC236}">
                <a16:creationId xmlns:a16="http://schemas.microsoft.com/office/drawing/2014/main" id="{CA448979-FDA9-A166-D498-3E714B32ED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AB0B3-ECE2-4DA2-9C9E-0DE503DD85D2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8" name="Zástupný symbol pro zápatí 5">
            <a:extLst>
              <a:ext uri="{FF2B5EF4-FFF2-40B4-BE49-F238E27FC236}">
                <a16:creationId xmlns:a16="http://schemas.microsoft.com/office/drawing/2014/main" id="{8EFEBC92-7B97-7A30-3018-0E18554A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6">
            <a:extLst>
              <a:ext uri="{FF2B5EF4-FFF2-40B4-BE49-F238E27FC236}">
                <a16:creationId xmlns:a16="http://schemas.microsoft.com/office/drawing/2014/main" id="{5AA62539-6E15-D3FF-B0C3-D0A446F53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3253E725-11AC-4403-9BB8-8755CE9703C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08389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77E7882-B839-40D2-C88D-E31C661E4A83}"/>
              </a:ext>
            </a:extLst>
          </p:cNvPr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912A52D-C3D2-1895-215D-797E0B0F52B4}"/>
              </a:ext>
            </a:extLst>
          </p:cNvPr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B14F74C1-8C42-0731-35FC-0F9C06E6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9" name="Zástupný symbol pro text 2">
            <a:extLst>
              <a:ext uri="{FF2B5EF4-FFF2-40B4-BE49-F238E27FC236}">
                <a16:creationId xmlns:a16="http://schemas.microsoft.com/office/drawing/2014/main" id="{AC1ED88A-5CB2-F17C-2855-A9CC45075A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5AE2BB-96B9-CA94-AD5F-5E1AB01CB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C071C2A-D396-4D32-B339-40CF6185B64F}" type="datetimeFigureOut">
              <a:rPr lang="en-US"/>
              <a:pPr>
                <a:defRPr/>
              </a:pPr>
              <a:t>4/24/2023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6AAAE5-D979-603F-4171-3AEF379B1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08DF51-5AE9-F43B-5684-2B55748AB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orbel" panose="020B0503020204020204" pitchFamily="34" charset="0"/>
              </a:defRPr>
            </a:lvl1pPr>
          </a:lstStyle>
          <a:p>
            <a:fld id="{716A9D86-5969-4CCD-A3F7-DE880CEDEC61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2" r:id="rId1"/>
    <p:sldLayoutId id="2147483956" r:id="rId2"/>
    <p:sldLayoutId id="2147483963" r:id="rId3"/>
    <p:sldLayoutId id="2147483957" r:id="rId4"/>
    <p:sldLayoutId id="2147483958" r:id="rId5"/>
    <p:sldLayoutId id="2147483959" r:id="rId6"/>
    <p:sldLayoutId id="2147483960" r:id="rId7"/>
    <p:sldLayoutId id="2147483964" r:id="rId8"/>
    <p:sldLayoutId id="2147483965" r:id="rId9"/>
    <p:sldLayoutId id="2147483961" r:id="rId10"/>
    <p:sldLayoutId id="2147483966" r:id="rId11"/>
    <p:sldLayoutId id="2147483967" r:id="rId12"/>
    <p:sldLayoutId id="2147483968" r:id="rId13"/>
    <p:sldLayoutId id="214748396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3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3.jpe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7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39825-E0B8-821A-6C69-ABD19DC48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4191000"/>
            <a:ext cx="86106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400" dirty="0">
                <a:solidFill>
                  <a:schemeClr val="accent1">
                    <a:satMod val="150000"/>
                  </a:schemeClr>
                </a:solidFill>
              </a:rPr>
              <a:t>Trauma a </a:t>
            </a:r>
            <a:r>
              <a:rPr lang="cs-CZ" sz="4400" dirty="0" err="1">
                <a:solidFill>
                  <a:schemeClr val="accent1">
                    <a:satMod val="150000"/>
                  </a:schemeClr>
                </a:solidFill>
              </a:rPr>
              <a:t>polytrauma</a:t>
            </a:r>
            <a:endParaRPr lang="en-US" sz="44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id="{FB3272C5-CDA6-E2A6-928D-25F4E3526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5200" y="6019800"/>
            <a:ext cx="5486400" cy="609600"/>
          </a:xfrm>
        </p:spPr>
        <p:txBody>
          <a:bodyPr/>
          <a:lstStyle/>
          <a:p>
            <a:pPr algn="r" eaLnBrk="1" hangingPunct="1"/>
            <a:r>
              <a:rPr lang="cs-CZ" altLang="cs-CZ" b="1"/>
              <a:t>Milan Krtička, Daniel Ira</a:t>
            </a:r>
          </a:p>
          <a:p>
            <a:pPr algn="r" eaLnBrk="1" hangingPunct="1"/>
            <a:r>
              <a:rPr lang="cs-CZ" altLang="cs-CZ" sz="1400"/>
              <a:t>Klinika úrazové chirurgie TC FN Brno</a:t>
            </a:r>
            <a:endParaRPr lang="en-US" altLang="cs-CZ" sz="1400"/>
          </a:p>
        </p:txBody>
      </p:sp>
      <p:pic>
        <p:nvPicPr>
          <p:cNvPr id="10244" name="Picture 2" descr="http://www.andrejdubravsky.com/uploaded_pics/0000023.jpg">
            <a:extLst>
              <a:ext uri="{FF2B5EF4-FFF2-40B4-BE49-F238E27FC236}">
                <a16:creationId xmlns:a16="http://schemas.microsoft.com/office/drawing/2014/main" id="{61E5136D-6561-0C6C-B526-86F42DFC9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441960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31236-A150-F1D8-BCA9-C516961E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r>
              <a:rPr lang="cs-CZ" dirty="0"/>
              <a:t>Mechanismus úrazu</a:t>
            </a:r>
            <a:endParaRPr lang="en-US" dirty="0"/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DC678238-845C-E8C4-55F1-2781607E6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Decelerační poranění</a:t>
            </a:r>
            <a:endParaRPr lang="en-US" altLang="cs-CZ"/>
          </a:p>
        </p:txBody>
      </p:sp>
      <p:pic>
        <p:nvPicPr>
          <p:cNvPr id="19460" name="Obrázek 3" descr="poranění aorty.jpg">
            <a:extLst>
              <a:ext uri="{FF2B5EF4-FFF2-40B4-BE49-F238E27FC236}">
                <a16:creationId xmlns:a16="http://schemas.microsoft.com/office/drawing/2014/main" id="{178F0967-1DDE-D43D-AE2E-74280042F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474503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2AF525-051C-C8C8-2CCC-16B02CBE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Polytrauma - definice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C5FFF9A1-4B50-4CB9-FC34-2D1023552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cs-CZ" b="1">
                <a:solidFill>
                  <a:srgbClr val="FFC000"/>
                </a:solidFill>
              </a:rPr>
              <a:t>Polytrauma</a:t>
            </a:r>
            <a:r>
              <a:rPr lang="cs-CZ" altLang="cs-CZ" b="1"/>
              <a:t> -</a:t>
            </a:r>
            <a:r>
              <a:rPr lang="en-US" altLang="cs-CZ"/>
              <a:t> </a:t>
            </a:r>
            <a:r>
              <a:rPr lang="cs-CZ" altLang="cs-CZ"/>
              <a:t>označuje současné poranění nejméně dvou tělesných systémů, z nichž postižení alespoň jednoho z nich nebo jejich kombinace ohrožují základní životní funkce.</a:t>
            </a:r>
          </a:p>
          <a:p>
            <a:pPr algn="just" eaLnBrk="1" hangingPunct="1"/>
            <a:endParaRPr lang="cs-CZ" altLang="cs-CZ"/>
          </a:p>
          <a:p>
            <a:pPr algn="just" eaLnBrk="1" hangingPunct="1"/>
            <a:r>
              <a:rPr lang="cs-CZ" altLang="cs-CZ" b="1">
                <a:solidFill>
                  <a:srgbClr val="FFC000"/>
                </a:solidFill>
              </a:rPr>
              <a:t>Sdružené poranění </a:t>
            </a:r>
            <a:r>
              <a:rPr lang="cs-CZ" altLang="cs-CZ" b="1"/>
              <a:t>-</a:t>
            </a:r>
            <a:r>
              <a:rPr lang="cs-CZ" altLang="cs-CZ"/>
              <a:t> poranění dvou a více orgánových systémů, které přímo neohrožuje život těžce poraněného. </a:t>
            </a:r>
            <a:endParaRPr lang="en-US" altLang="cs-CZ"/>
          </a:p>
          <a:p>
            <a:pPr algn="just" eaLnBrk="1" hangingPunct="1"/>
            <a:endParaRPr lang="cs-CZ" alt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2EA738-F4C8-8308-5A6C-3C705475D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>
                    <a:satMod val="150000"/>
                  </a:schemeClr>
                </a:solidFill>
              </a:rPr>
              <a:t>Trimodální</a:t>
            </a:r>
            <a:r>
              <a:rPr lang="cs-CZ" sz="3200" dirty="0">
                <a:solidFill>
                  <a:schemeClr val="accent1">
                    <a:satMod val="150000"/>
                  </a:schemeClr>
                </a:solidFill>
              </a:rPr>
              <a:t> distribuce úmrtí u </a:t>
            </a:r>
            <a:r>
              <a:rPr lang="cs-CZ" sz="3200" dirty="0" err="1">
                <a:solidFill>
                  <a:schemeClr val="accent1">
                    <a:satMod val="150000"/>
                  </a:schemeClr>
                </a:solidFill>
              </a:rPr>
              <a:t>polytraumat</a:t>
            </a:r>
            <a:endParaRPr lang="en-US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Zástupný symbol pro obsah 2">
            <a:extLst>
              <a:ext uri="{FF2B5EF4-FFF2-40B4-BE49-F238E27FC236}">
                <a16:creationId xmlns:a16="http://schemas.microsoft.com/office/drawing/2014/main" id="{F75AD0AD-16A2-86E8-834F-2C79CB2A7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DD442B4C-1ECB-8871-805B-FCAB8793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1905000"/>
            <a:ext cx="54959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C493B-CAA1-FA7E-4915-9BC43A79D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Letální triáda u </a:t>
            </a:r>
            <a:r>
              <a:rPr lang="cs-CZ" dirty="0" err="1"/>
              <a:t>polytraumat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8C5FC0A6-A094-61F3-9A95-1E625633AA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C566B2-3A1A-1537-EC0F-D09CA3A0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5448"/>
            <a:ext cx="85344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5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4 patologické cykly u </a:t>
            </a:r>
            <a:r>
              <a:rPr lang="cs-CZ" sz="3500" dirty="0" err="1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polytraumat</a:t>
            </a:r>
            <a:endParaRPr lang="en-US" sz="3500" dirty="0">
              <a:solidFill>
                <a:schemeClr val="accent1">
                  <a:satMod val="1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8C5F922C-2CF3-3197-994C-093F29CED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196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cs-CZ" altLang="cs-CZ" sz="2800" b="1">
                <a:solidFill>
                  <a:srgbClr val="FFC000"/>
                </a:solidFill>
                <a:cs typeface="Arial" panose="020B0604020202020204" pitchFamily="34" charset="0"/>
              </a:rPr>
              <a:t>1.) Hemorhagický šok</a:t>
            </a:r>
          </a:p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</a:pPr>
            <a:endParaRPr lang="cs-CZ" altLang="cs-CZ" sz="2800" b="1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cs-CZ" altLang="cs-CZ" sz="2800" b="1">
                <a:solidFill>
                  <a:srgbClr val="FFC000"/>
                </a:solidFill>
                <a:cs typeface="Arial" panose="020B0604020202020204" pitchFamily="34" charset="0"/>
              </a:rPr>
              <a:t>2.) Koagulopatie</a:t>
            </a:r>
          </a:p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</a:pPr>
            <a:endParaRPr lang="cs-CZ" altLang="cs-CZ" sz="2800" b="1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cs-CZ" altLang="cs-CZ" sz="2800" b="1">
                <a:solidFill>
                  <a:srgbClr val="FFC000"/>
                </a:solidFill>
                <a:cs typeface="Arial" panose="020B0604020202020204" pitchFamily="34" charset="0"/>
              </a:rPr>
              <a:t>3.) Hypotermie</a:t>
            </a:r>
          </a:p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</a:pPr>
            <a:endParaRPr lang="cs-CZ" altLang="cs-CZ" sz="2800" b="1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cs-CZ" altLang="cs-CZ" sz="2800" b="1">
                <a:solidFill>
                  <a:srgbClr val="FFC000"/>
                </a:solidFill>
                <a:cs typeface="Arial" panose="020B0604020202020204" pitchFamily="34" charset="0"/>
              </a:rPr>
              <a:t>4.) Poranění měkkých tkání, zánětlivá reakce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>
                <a:solidFill>
                  <a:srgbClr val="FFC000"/>
                </a:solidFill>
                <a:cs typeface="Arial" panose="020B0604020202020204" pitchFamily="34" charset="0"/>
              </a:rPr>
              <a:t>			</a:t>
            </a:r>
            <a:endParaRPr lang="en-US" altLang="cs-CZ" sz="2800" b="1">
              <a:solidFill>
                <a:srgbClr val="FFC000"/>
              </a:solidFill>
              <a:cs typeface="Arial" panose="020B0604020202020204" pitchFamily="34" charset="0"/>
            </a:endParaRPr>
          </a:p>
          <a:p>
            <a:pPr eaLnBrk="1" hangingPunct="1"/>
            <a:endParaRPr lang="en-US" altLang="cs-CZ" sz="2800" b="1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3F8322-1CCD-EF0B-9BB5-D745BC585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5448"/>
            <a:ext cx="85344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5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4 patologické cykly u </a:t>
            </a:r>
            <a:r>
              <a:rPr lang="cs-CZ" sz="3500" dirty="0" err="1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polytraumat</a:t>
            </a:r>
            <a:endParaRPr lang="en-US" sz="35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6290D3E2-7F37-519A-4AD5-2202CE033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cs-CZ" altLang="cs-CZ" sz="2400" b="1">
                <a:solidFill>
                  <a:srgbClr val="FFC000"/>
                </a:solidFill>
                <a:cs typeface="Arial" panose="020B0604020202020204" pitchFamily="34" charset="0"/>
              </a:rPr>
              <a:t>1.) Hemorhagický šok</a:t>
            </a:r>
          </a:p>
          <a:p>
            <a:pPr eaLnBrk="1" hangingPunct="1"/>
            <a:r>
              <a:rPr lang="cs-CZ" altLang="cs-CZ" sz="2400" b="1">
                <a:cs typeface="Arial" panose="020B0604020202020204" pitchFamily="34" charset="0"/>
              </a:rPr>
              <a:t>Akutní ztráta cirkulujícího volumu krve 1 – 2 litry</a:t>
            </a:r>
          </a:p>
          <a:p>
            <a:pPr eaLnBrk="1" hangingPunct="1"/>
            <a:endParaRPr lang="cs-CZ" altLang="cs-CZ" sz="2400" b="1"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>
                <a:cs typeface="Arial" panose="020B0604020202020204" pitchFamily="34" charset="0"/>
              </a:rPr>
              <a:t>			</a:t>
            </a:r>
            <a:endParaRPr lang="en-US" altLang="cs-CZ" sz="1400" b="1">
              <a:cs typeface="Arial" panose="020B0604020202020204" pitchFamily="34" charset="0"/>
            </a:endParaRPr>
          </a:p>
          <a:p>
            <a:pPr eaLnBrk="1" hangingPunct="1"/>
            <a:endParaRPr lang="en-US" altLang="cs-CZ" b="1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7AD6E-77E4-7B7B-575E-54290335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5448"/>
            <a:ext cx="85344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5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4 patologické cykly u </a:t>
            </a:r>
            <a:r>
              <a:rPr lang="cs-CZ" sz="3500" dirty="0" err="1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polytraumat</a:t>
            </a:r>
            <a:endParaRPr lang="en-US" sz="35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9F21AAA3-A050-E4A1-EF75-A837870F3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cs-CZ" altLang="cs-CZ" sz="2400" b="1">
                <a:solidFill>
                  <a:srgbClr val="FFC000"/>
                </a:solidFill>
                <a:cs typeface="Arial" panose="020B0604020202020204" pitchFamily="34" charset="0"/>
              </a:rPr>
              <a:t>1.) Hemorhagický šok</a:t>
            </a:r>
          </a:p>
          <a:p>
            <a:pPr eaLnBrk="1" hangingPunct="1"/>
            <a:r>
              <a:rPr lang="cs-CZ" altLang="cs-CZ" sz="2400">
                <a:cs typeface="Arial" panose="020B0604020202020204" pitchFamily="34" charset="0"/>
              </a:rPr>
              <a:t>Akutní ztráta cirkulujícího volumu krve 1 – 2 litry</a:t>
            </a:r>
          </a:p>
          <a:p>
            <a:pPr eaLnBrk="1" hangingPunct="1"/>
            <a:endParaRPr lang="cs-CZ" altLang="cs-CZ" sz="240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400" b="1">
                <a:cs typeface="Arial" panose="020B0604020202020204" pitchFamily="34" charset="0"/>
              </a:rPr>
              <a:t>Klinické známky</a:t>
            </a:r>
          </a:p>
          <a:p>
            <a:pPr eaLnBrk="1" hangingPunct="1"/>
            <a:endParaRPr lang="cs-CZ" altLang="cs-CZ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altLang="cs-CZ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cs-CZ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0EB283-0B68-37F4-B678-60A098272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5448"/>
            <a:ext cx="85344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5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4 patologické cykly u </a:t>
            </a:r>
            <a:r>
              <a:rPr lang="cs-CZ" sz="3500" dirty="0" err="1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polytraumat</a:t>
            </a:r>
            <a:endParaRPr lang="en-US" sz="35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0A3227D7-F64F-1E53-1153-4D3A00B7D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cs-CZ" sz="2400" b="1" dirty="0">
                <a:solidFill>
                  <a:srgbClr val="FFC000"/>
                </a:solidFill>
                <a:cs typeface="Arial" charset="0"/>
              </a:rPr>
              <a:t>1.) </a:t>
            </a:r>
            <a:r>
              <a:rPr lang="cs-CZ" sz="2400" b="1" dirty="0" err="1">
                <a:solidFill>
                  <a:srgbClr val="FFC000"/>
                </a:solidFill>
                <a:cs typeface="Arial" charset="0"/>
              </a:rPr>
              <a:t>Hemorhagický</a:t>
            </a:r>
            <a:r>
              <a:rPr lang="cs-CZ" sz="2400" b="1" dirty="0">
                <a:solidFill>
                  <a:srgbClr val="FFC000"/>
                </a:solidFill>
                <a:cs typeface="Arial" charset="0"/>
              </a:rPr>
              <a:t> šok</a:t>
            </a:r>
          </a:p>
          <a:p>
            <a:pPr eaLnBrk="1" hangingPunct="1">
              <a:defRPr/>
            </a:pPr>
            <a:r>
              <a:rPr lang="cs-CZ" sz="2400" dirty="0">
                <a:cs typeface="Arial" charset="0"/>
              </a:rPr>
              <a:t>Akutní ztráta cirkulujícího volumu krve 1 – 2 litry</a:t>
            </a:r>
          </a:p>
          <a:p>
            <a:pPr eaLnBrk="1" hangingPunct="1">
              <a:defRPr/>
            </a:pPr>
            <a:endParaRPr lang="cs-CZ" sz="2400" dirty="0">
              <a:cs typeface="Arial" charset="0"/>
            </a:endParaRPr>
          </a:p>
          <a:p>
            <a:pPr eaLnBrk="1" hangingPunct="1">
              <a:defRPr/>
            </a:pPr>
            <a:r>
              <a:rPr lang="cs-CZ" sz="2400" b="1" dirty="0">
                <a:cs typeface="Arial" charset="0"/>
              </a:rPr>
              <a:t>Klinické známky</a:t>
            </a:r>
          </a:p>
          <a:p>
            <a:pPr marL="1216152" lvl="3" indent="-1828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Font typeface="Arial"/>
              <a:buChar char="▪"/>
              <a:defRPr/>
            </a:pPr>
            <a:r>
              <a:rPr lang="cs-CZ" sz="1400" dirty="0">
                <a:cs typeface="Arial" pitchFamily="34" charset="0"/>
              </a:rPr>
              <a:t>hypotenze (STK &lt; 90 mm </a:t>
            </a:r>
            <a:r>
              <a:rPr lang="cs-CZ" sz="1400" dirty="0" err="1">
                <a:cs typeface="Arial" pitchFamily="34" charset="0"/>
              </a:rPr>
              <a:t>Hg</a:t>
            </a:r>
            <a:r>
              <a:rPr lang="cs-CZ" sz="1400" dirty="0">
                <a:cs typeface="Arial" pitchFamily="34" charset="0"/>
              </a:rPr>
              <a:t>) </a:t>
            </a:r>
          </a:p>
          <a:p>
            <a:pPr marL="1216152" lvl="3" indent="-1828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Font typeface="Arial"/>
              <a:buChar char="▪"/>
              <a:defRPr/>
            </a:pPr>
            <a:r>
              <a:rPr lang="cs-CZ" sz="1400" dirty="0">
                <a:cs typeface="Arial" pitchFamily="34" charset="0"/>
              </a:rPr>
              <a:t>tachykardie </a:t>
            </a:r>
          </a:p>
          <a:p>
            <a:pPr marL="1216152" lvl="3" indent="-1828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Font typeface="Arial"/>
              <a:buChar char="▪"/>
              <a:defRPr/>
            </a:pPr>
            <a:r>
              <a:rPr lang="cs-CZ" sz="1400" dirty="0">
                <a:cs typeface="Arial" pitchFamily="34" charset="0"/>
              </a:rPr>
              <a:t>nitkovitý pulz</a:t>
            </a:r>
          </a:p>
          <a:p>
            <a:pPr marL="1216152" lvl="3" indent="-1828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Font typeface="Arial"/>
              <a:buChar char="▪"/>
              <a:defRPr/>
            </a:pPr>
            <a:r>
              <a:rPr lang="cs-CZ" sz="1400" dirty="0">
                <a:cs typeface="Arial" pitchFamily="34" charset="0"/>
              </a:rPr>
              <a:t>bledost</a:t>
            </a:r>
            <a:r>
              <a:rPr lang="en-US" sz="1400" dirty="0">
                <a:cs typeface="Arial" pitchFamily="34" charset="0"/>
              </a:rPr>
              <a:t> </a:t>
            </a:r>
            <a:endParaRPr lang="cs-CZ" sz="1400" dirty="0">
              <a:cs typeface="Arial" pitchFamily="34" charset="0"/>
            </a:endParaRPr>
          </a:p>
          <a:p>
            <a:pPr marL="1216152" lvl="3" indent="-1828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Font typeface="Arial"/>
              <a:buChar char="▪"/>
              <a:defRPr/>
            </a:pPr>
            <a:r>
              <a:rPr lang="cs-CZ" sz="1400" dirty="0">
                <a:cs typeface="Arial" pitchFamily="34" charset="0"/>
              </a:rPr>
              <a:t>t</a:t>
            </a:r>
            <a:r>
              <a:rPr lang="en-US" sz="1400" dirty="0" err="1">
                <a:cs typeface="Arial" pitchFamily="34" charset="0"/>
              </a:rPr>
              <a:t>achypn</a:t>
            </a:r>
            <a:r>
              <a:rPr lang="cs-CZ" sz="1400" dirty="0" err="1">
                <a:cs typeface="Arial" pitchFamily="34" charset="0"/>
              </a:rPr>
              <a:t>oe</a:t>
            </a:r>
            <a:endParaRPr lang="cs-CZ" sz="1400" dirty="0">
              <a:cs typeface="Arial" pitchFamily="34" charset="0"/>
            </a:endParaRPr>
          </a:p>
          <a:p>
            <a:pPr marL="1216152" lvl="3" indent="-1828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Font typeface="Arial"/>
              <a:buChar char="▪"/>
              <a:defRPr/>
            </a:pPr>
            <a:r>
              <a:rPr lang="cs-CZ" sz="1400" dirty="0">
                <a:cs typeface="Arial" pitchFamily="34" charset="0"/>
              </a:rPr>
              <a:t>neklid</a:t>
            </a:r>
          </a:p>
          <a:p>
            <a:pPr marL="1216152" lvl="3" indent="-1828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Font typeface="Arial"/>
              <a:buChar char="▪"/>
              <a:defRPr/>
            </a:pPr>
            <a:r>
              <a:rPr lang="cs-CZ" sz="1400" dirty="0">
                <a:cs typeface="Arial" pitchFamily="34" charset="0"/>
              </a:rPr>
              <a:t>studený pot</a:t>
            </a:r>
          </a:p>
          <a:p>
            <a:pPr marL="1216152" lvl="3" indent="-1828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Font typeface="Arial"/>
              <a:buChar char="▪"/>
              <a:defRPr/>
            </a:pPr>
            <a:r>
              <a:rPr lang="en-US" sz="1400" dirty="0" err="1">
                <a:cs typeface="Arial" pitchFamily="34" charset="0"/>
              </a:rPr>
              <a:t>oliguri</a:t>
            </a:r>
            <a:r>
              <a:rPr lang="cs-CZ" sz="1400" dirty="0">
                <a:cs typeface="Arial" pitchFamily="34" charset="0"/>
              </a:rPr>
              <a:t>e</a:t>
            </a:r>
            <a:r>
              <a:rPr lang="en-US" sz="1400" dirty="0">
                <a:cs typeface="Arial" pitchFamily="34" charset="0"/>
              </a:rPr>
              <a:t> </a:t>
            </a:r>
            <a:r>
              <a:rPr lang="cs-CZ" sz="1400" dirty="0">
                <a:cs typeface="Arial" pitchFamily="34" charset="0"/>
              </a:rPr>
              <a:t>(diuréza ˂ 25 ml ½ hod. - indikátor pro urgentní navýšení volumové terapie)</a:t>
            </a:r>
          </a:p>
          <a:p>
            <a:pPr marL="1216152" lvl="3" indent="-18288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4"/>
              </a:buClr>
              <a:buFont typeface="Arial"/>
              <a:buChar char="▪"/>
              <a:defRPr/>
            </a:pPr>
            <a:r>
              <a:rPr lang="cs-CZ" sz="1400" dirty="0">
                <a:cs typeface="Arial" pitchFamily="34" charset="0"/>
              </a:rPr>
              <a:t>porucha mentálních funkcí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C4AD9E-C73C-D18F-6249-F20B26FCE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5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4 patologické cykly u </a:t>
            </a:r>
            <a:r>
              <a:rPr lang="cs-CZ" sz="3500" dirty="0" err="1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polytraumat</a:t>
            </a:r>
            <a:endParaRPr lang="en-US" sz="3500" dirty="0"/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3727A9A1-58E1-C3A7-8C02-6DE9093EB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 eaLnBrk="1" hangingPunct="1">
              <a:buFont typeface="Wingdings 2" panose="05020102010507070707" pitchFamily="18" charset="2"/>
              <a:buNone/>
              <a:defRPr/>
            </a:pPr>
            <a:r>
              <a:rPr lang="cs-CZ" sz="2400" b="1" dirty="0">
                <a:solidFill>
                  <a:srgbClr val="FFC000"/>
                </a:solidFill>
                <a:cs typeface="Arial" charset="0"/>
              </a:rPr>
              <a:t>1.) </a:t>
            </a:r>
            <a:r>
              <a:rPr lang="cs-CZ" sz="2400" b="1" dirty="0" err="1">
                <a:solidFill>
                  <a:srgbClr val="FFC000"/>
                </a:solidFill>
                <a:cs typeface="Arial" charset="0"/>
              </a:rPr>
              <a:t>Hemorhagický</a:t>
            </a:r>
            <a:r>
              <a:rPr lang="cs-CZ" sz="2400" b="1" dirty="0">
                <a:solidFill>
                  <a:srgbClr val="FFC000"/>
                </a:solidFill>
                <a:cs typeface="Arial" charset="0"/>
              </a:rPr>
              <a:t> šok</a:t>
            </a:r>
          </a:p>
          <a:p>
            <a:pPr eaLnBrk="1" hangingPunct="1">
              <a:defRPr/>
            </a:pPr>
            <a:endParaRPr lang="cs-CZ" sz="1400" dirty="0">
              <a:cs typeface="Arial" charset="0"/>
            </a:endParaRPr>
          </a:p>
          <a:p>
            <a:pPr lvl="2" eaLnBrk="1" hangingPunct="1">
              <a:buFont typeface="Arial" charset="0"/>
              <a:buNone/>
              <a:defRPr/>
            </a:pPr>
            <a:r>
              <a:rPr lang="cs-CZ" u="sng" dirty="0">
                <a:cs typeface="Arial" charset="0"/>
              </a:rPr>
              <a:t>MOŽNÉ KREVNÍ ZTRÁTY U PORANĚNÍ SKELETU</a:t>
            </a:r>
          </a:p>
          <a:p>
            <a:pPr lvl="2" eaLnBrk="1" hangingPunct="1">
              <a:lnSpc>
                <a:spcPct val="150000"/>
              </a:lnSpc>
              <a:buFont typeface="Arial" charset="0"/>
              <a:buChar char="▪"/>
              <a:defRPr/>
            </a:pPr>
            <a:r>
              <a:rPr lang="cs-CZ" sz="2200" dirty="0">
                <a:cs typeface="Arial" charset="0"/>
              </a:rPr>
              <a:t>p</a:t>
            </a:r>
            <a:r>
              <a:rPr lang="en-US" sz="2200" dirty="0" err="1">
                <a:cs typeface="Arial" charset="0"/>
              </a:rPr>
              <a:t>ažní</a:t>
            </a:r>
            <a:r>
              <a:rPr lang="cs-CZ" sz="2200" dirty="0">
                <a:cs typeface="Arial" charset="0"/>
              </a:rPr>
              <a:t> kost</a:t>
            </a:r>
            <a:r>
              <a:rPr lang="en-US" sz="2200" dirty="0">
                <a:cs typeface="Arial" charset="0"/>
              </a:rPr>
              <a:t>: </a:t>
            </a:r>
            <a:r>
              <a:rPr lang="en-US" sz="2200" dirty="0">
                <a:solidFill>
                  <a:srgbClr val="FFFF00"/>
                </a:solidFill>
                <a:cs typeface="Arial" charset="0"/>
              </a:rPr>
              <a:t>100 - 800 ml </a:t>
            </a:r>
          </a:p>
          <a:p>
            <a:pPr lvl="2" eaLnBrk="1" hangingPunct="1">
              <a:lnSpc>
                <a:spcPct val="150000"/>
              </a:lnSpc>
              <a:buFont typeface="Arial" charset="0"/>
              <a:buChar char="▪"/>
              <a:defRPr/>
            </a:pPr>
            <a:r>
              <a:rPr lang="en-US" sz="2200" dirty="0" err="1">
                <a:cs typeface="Arial" charset="0"/>
              </a:rPr>
              <a:t>předloktí</a:t>
            </a:r>
            <a:r>
              <a:rPr lang="en-US" sz="2200" dirty="0">
                <a:cs typeface="Arial" charset="0"/>
              </a:rPr>
              <a:t>: </a:t>
            </a:r>
            <a:r>
              <a:rPr lang="en-US" sz="2200" dirty="0">
                <a:solidFill>
                  <a:srgbClr val="FFFF00"/>
                </a:solidFill>
                <a:cs typeface="Arial" charset="0"/>
              </a:rPr>
              <a:t>50 - 400 ml </a:t>
            </a:r>
          </a:p>
          <a:p>
            <a:pPr lvl="2" eaLnBrk="1" hangingPunct="1">
              <a:lnSpc>
                <a:spcPct val="150000"/>
              </a:lnSpc>
              <a:buFont typeface="Arial" charset="0"/>
              <a:buChar char="▪"/>
              <a:defRPr/>
            </a:pPr>
            <a:r>
              <a:rPr lang="en-US" sz="2200" dirty="0" err="1">
                <a:cs typeface="Arial" charset="0"/>
              </a:rPr>
              <a:t>kosti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stehenní</a:t>
            </a:r>
            <a:r>
              <a:rPr lang="en-US" sz="2200" dirty="0">
                <a:cs typeface="Arial" charset="0"/>
              </a:rPr>
              <a:t>: </a:t>
            </a:r>
            <a:r>
              <a:rPr lang="en-US" sz="2200" dirty="0">
                <a:solidFill>
                  <a:srgbClr val="FFFF00"/>
                </a:solidFill>
                <a:cs typeface="Arial" charset="0"/>
              </a:rPr>
              <a:t>300 - 2000 ml </a:t>
            </a:r>
          </a:p>
          <a:p>
            <a:pPr lvl="2" eaLnBrk="1" hangingPunct="1">
              <a:lnSpc>
                <a:spcPct val="150000"/>
              </a:lnSpc>
              <a:buFont typeface="Arial" charset="0"/>
              <a:buChar char="▪"/>
              <a:defRPr/>
            </a:pPr>
            <a:r>
              <a:rPr lang="en-US" sz="2200" dirty="0" err="1">
                <a:cs typeface="Arial" charset="0"/>
              </a:rPr>
              <a:t>kosti</a:t>
            </a:r>
            <a:r>
              <a:rPr lang="en-US" sz="2200" dirty="0">
                <a:cs typeface="Arial" charset="0"/>
              </a:rPr>
              <a:t> </a:t>
            </a:r>
            <a:r>
              <a:rPr lang="en-US" sz="2200" dirty="0" err="1">
                <a:cs typeface="Arial" charset="0"/>
              </a:rPr>
              <a:t>holenní</a:t>
            </a:r>
            <a:r>
              <a:rPr lang="en-US" sz="2200" dirty="0">
                <a:cs typeface="Arial" charset="0"/>
              </a:rPr>
              <a:t>: </a:t>
            </a:r>
            <a:r>
              <a:rPr lang="en-US" sz="2200" dirty="0">
                <a:solidFill>
                  <a:srgbClr val="FFFF00"/>
                </a:solidFill>
                <a:cs typeface="Arial" charset="0"/>
              </a:rPr>
              <a:t>100 - 1000 ml </a:t>
            </a:r>
          </a:p>
          <a:p>
            <a:pPr lvl="2" eaLnBrk="1" hangingPunct="1">
              <a:lnSpc>
                <a:spcPct val="150000"/>
              </a:lnSpc>
              <a:buFont typeface="Arial" charset="0"/>
              <a:buChar char="▪"/>
              <a:defRPr/>
            </a:pPr>
            <a:r>
              <a:rPr lang="en-US" sz="2200" dirty="0" err="1">
                <a:cs typeface="Arial" charset="0"/>
              </a:rPr>
              <a:t>pánve</a:t>
            </a:r>
            <a:r>
              <a:rPr lang="en-US" sz="2200" dirty="0">
                <a:cs typeface="Arial" charset="0"/>
              </a:rPr>
              <a:t>: </a:t>
            </a:r>
            <a:r>
              <a:rPr lang="en-US" sz="2200" dirty="0">
                <a:solidFill>
                  <a:srgbClr val="FFFF00"/>
                </a:solidFill>
                <a:cs typeface="Arial" charset="0"/>
              </a:rPr>
              <a:t>500 - 5000 ml </a:t>
            </a:r>
          </a:p>
          <a:p>
            <a:pPr lvl="2" eaLnBrk="1" hangingPunct="1">
              <a:lnSpc>
                <a:spcPct val="150000"/>
              </a:lnSpc>
              <a:buFont typeface="Arial" charset="0"/>
              <a:buChar char="▪"/>
              <a:defRPr/>
            </a:pPr>
            <a:r>
              <a:rPr lang="en-US" sz="2200" dirty="0" err="1">
                <a:cs typeface="Arial" charset="0"/>
              </a:rPr>
              <a:t>žebro</a:t>
            </a:r>
            <a:r>
              <a:rPr lang="en-US" sz="2200" dirty="0">
                <a:cs typeface="Arial" charset="0"/>
              </a:rPr>
              <a:t>: </a:t>
            </a:r>
            <a:r>
              <a:rPr lang="en-US" sz="2200" dirty="0">
                <a:solidFill>
                  <a:srgbClr val="FFFF00"/>
                </a:solidFill>
                <a:cs typeface="Arial" charset="0"/>
              </a:rPr>
              <a:t>200 ml </a:t>
            </a:r>
          </a:p>
          <a:p>
            <a:pPr eaLnBrk="1" hangingPunct="1">
              <a:defRPr/>
            </a:pPr>
            <a:endParaRPr lang="en-US" dirty="0"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931B6-6B39-0D4A-4AF4-467747FF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5448"/>
            <a:ext cx="85344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5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4 patologické cykly u </a:t>
            </a:r>
            <a:r>
              <a:rPr lang="cs-CZ" sz="3500" dirty="0" err="1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polytraumat</a:t>
            </a:r>
            <a:endParaRPr lang="en-US" sz="35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3C867E8F-2A44-9DB5-D7DE-C9099FDA5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cs-CZ" altLang="cs-CZ" sz="2400" b="1">
                <a:solidFill>
                  <a:srgbClr val="FFC000"/>
                </a:solidFill>
                <a:cs typeface="Arial" panose="020B0604020202020204" pitchFamily="34" charset="0"/>
              </a:rPr>
              <a:t>1.) Hemorhagický šok – stadia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1800" b="1">
                <a:solidFill>
                  <a:srgbClr val="00B0F0"/>
                </a:solidFill>
                <a:cs typeface="Arial" panose="020B0604020202020204" pitchFamily="34" charset="0"/>
              </a:rPr>
              <a:t>1.  </a:t>
            </a:r>
            <a:r>
              <a:rPr lang="en-US" altLang="cs-CZ" sz="1800" b="1">
                <a:solidFill>
                  <a:srgbClr val="00B0F0"/>
                </a:solidFill>
                <a:cs typeface="Arial" panose="020B0604020202020204" pitchFamily="34" charset="0"/>
              </a:rPr>
              <a:t>Mírný šok</a:t>
            </a:r>
            <a:endParaRPr lang="cs-CZ" altLang="cs-CZ" sz="1800">
              <a:cs typeface="Arial" panose="020B0604020202020204" pitchFamily="34" charset="0"/>
            </a:endParaRPr>
          </a:p>
          <a:p>
            <a:pPr lvl="1" eaLnBrk="1" hangingPunct="1"/>
            <a:r>
              <a:rPr lang="cs-CZ" altLang="cs-CZ" sz="1800">
                <a:cs typeface="Arial" panose="020B0604020202020204" pitchFamily="34" charset="0"/>
              </a:rPr>
              <a:t>ztráty cirkulujícího objemu 10- 20 %</a:t>
            </a:r>
          </a:p>
          <a:p>
            <a:pPr lvl="1" eaLnBrk="1" hangingPunct="1"/>
            <a:r>
              <a:rPr lang="en-US" altLang="cs-CZ" sz="1800">
                <a:cs typeface="Arial" panose="020B0604020202020204" pitchFamily="34" charset="0"/>
              </a:rPr>
              <a:t>je charakterizován chladnou periferií, pocitem chladu, žízní a studeným potem</a:t>
            </a:r>
            <a:endParaRPr lang="cs-CZ" altLang="cs-CZ" sz="1800">
              <a:cs typeface="Arial" panose="020B0604020202020204" pitchFamily="34" charset="0"/>
            </a:endParaRPr>
          </a:p>
          <a:p>
            <a:pPr lvl="1" eaLnBrk="1" hangingPunct="1"/>
            <a:endParaRPr lang="cs-CZ" altLang="cs-CZ" sz="1400"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cs-CZ" sz="1800">
                <a:solidFill>
                  <a:srgbClr val="00B0F0"/>
                </a:solidFill>
                <a:cs typeface="Arial" panose="020B0604020202020204" pitchFamily="34" charset="0"/>
              </a:rPr>
              <a:t>2.  </a:t>
            </a:r>
            <a:r>
              <a:rPr lang="en-US" altLang="cs-CZ" sz="1800" b="1">
                <a:solidFill>
                  <a:srgbClr val="00B0F0"/>
                </a:solidFill>
                <a:cs typeface="Arial" panose="020B0604020202020204" pitchFamily="34" charset="0"/>
              </a:rPr>
              <a:t>Střední šok</a:t>
            </a:r>
            <a:r>
              <a:rPr lang="en-US" altLang="cs-CZ" sz="180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endParaRPr lang="cs-CZ" altLang="cs-CZ" sz="1800">
              <a:cs typeface="Arial" panose="020B0604020202020204" pitchFamily="34" charset="0"/>
            </a:endParaRPr>
          </a:p>
          <a:p>
            <a:pPr lvl="1" algn="just" eaLnBrk="1" hangingPunct="1"/>
            <a:r>
              <a:rPr lang="en-US" altLang="cs-CZ" sz="1800">
                <a:cs typeface="Arial" panose="020B0604020202020204" pitchFamily="34" charset="0"/>
              </a:rPr>
              <a:t>ztráty cirkulujícího objemu 20-40 %</a:t>
            </a:r>
            <a:endParaRPr lang="cs-CZ" altLang="cs-CZ" sz="1800">
              <a:cs typeface="Arial" panose="020B0604020202020204" pitchFamily="34" charset="0"/>
            </a:endParaRPr>
          </a:p>
          <a:p>
            <a:pPr lvl="1" algn="just" eaLnBrk="1" hangingPunct="1"/>
            <a:r>
              <a:rPr lang="en-US" altLang="cs-CZ" sz="1800">
                <a:cs typeface="Arial" panose="020B0604020202020204" pitchFamily="34" charset="0"/>
              </a:rPr>
              <a:t>je charakterizován známkami centralizace oběhu s poklesem diurézy</a:t>
            </a:r>
            <a:endParaRPr lang="cs-CZ" altLang="cs-CZ" sz="1800">
              <a:cs typeface="Arial" panose="020B0604020202020204" pitchFamily="34" charset="0"/>
            </a:endParaRPr>
          </a:p>
          <a:p>
            <a:pPr eaLnBrk="1" hangingPunct="1"/>
            <a:endParaRPr lang="en-US" altLang="cs-CZ" sz="1800"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cs-CZ" sz="1800">
                <a:solidFill>
                  <a:srgbClr val="00B0F0"/>
                </a:solidFill>
                <a:cs typeface="Arial" panose="020B0604020202020204" pitchFamily="34" charset="0"/>
              </a:rPr>
              <a:t>3.  </a:t>
            </a:r>
            <a:r>
              <a:rPr lang="en-US" altLang="cs-CZ" sz="1800" b="1">
                <a:solidFill>
                  <a:srgbClr val="00B0F0"/>
                </a:solidFill>
                <a:cs typeface="Arial" panose="020B0604020202020204" pitchFamily="34" charset="0"/>
              </a:rPr>
              <a:t>Těžký šok</a:t>
            </a:r>
            <a:endParaRPr lang="cs-CZ" altLang="cs-CZ" sz="180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lvl="1" algn="just" eaLnBrk="1" hangingPunct="1"/>
            <a:r>
              <a:rPr lang="en-US" altLang="cs-CZ" sz="1800">
                <a:cs typeface="Arial" panose="020B0604020202020204" pitchFamily="34" charset="0"/>
              </a:rPr>
              <a:t>ztráty cirkulujícího objemu nad 40 % </a:t>
            </a:r>
            <a:endParaRPr lang="cs-CZ" altLang="cs-CZ" sz="1800">
              <a:cs typeface="Arial" panose="020B0604020202020204" pitchFamily="34" charset="0"/>
            </a:endParaRPr>
          </a:p>
          <a:p>
            <a:pPr lvl="1" algn="just" eaLnBrk="1" hangingPunct="1"/>
            <a:r>
              <a:rPr lang="en-US" altLang="cs-CZ" sz="1800">
                <a:cs typeface="Arial" panose="020B0604020202020204" pitchFamily="34" charset="0"/>
              </a:rPr>
              <a:t>je spojen se známkami nedostatečné perfuze mozku projevující se poruchou vědomí, krevní tlak je snížen, jsou přítomny jasné známky orgánové hypoperfuze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BD7307-C2C6-AFD2-1A3A-7F87515B5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Epidemiologie úrazů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1F64E5D4-A7B6-857D-FC3E-05B1AB4BEA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8305800" cy="1122362"/>
          </a:xfrm>
        </p:spPr>
        <p:txBody>
          <a:bodyPr/>
          <a:lstStyle/>
          <a:p>
            <a:pPr eaLnBrk="1" hangingPunct="1"/>
            <a:r>
              <a:rPr lang="cs-CZ" altLang="cs-CZ">
                <a:cs typeface="Arial" panose="020B0604020202020204" pitchFamily="34" charset="0"/>
              </a:rPr>
              <a:t>Úrazy jsou vedoucí příčinou morbidity a mortality jedinců mladších 45 let</a:t>
            </a:r>
          </a:p>
          <a:p>
            <a:pPr eaLnBrk="1" hangingPunct="1"/>
            <a:endParaRPr lang="en-US" altLang="cs-CZ"/>
          </a:p>
        </p:txBody>
      </p:sp>
      <p:pic>
        <p:nvPicPr>
          <p:cNvPr id="11268" name="Zástupný symbol pro obsah 3">
            <a:extLst>
              <a:ext uri="{FF2B5EF4-FFF2-40B4-BE49-F238E27FC236}">
                <a16:creationId xmlns:a16="http://schemas.microsoft.com/office/drawing/2014/main" id="{86D436ED-909F-ADCF-E59E-CA570D3194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3838" y="3028950"/>
            <a:ext cx="5897562" cy="367665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014A55-764E-6699-BB5D-D911786EB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5448"/>
            <a:ext cx="85344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5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4 patologické cykly u </a:t>
            </a:r>
            <a:r>
              <a:rPr lang="cs-CZ" sz="3500" dirty="0" err="1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polytraumat</a:t>
            </a:r>
            <a:endParaRPr lang="en-US" sz="35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5F6967E6-C915-228D-152C-50FA05229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cs-CZ" altLang="cs-CZ" sz="24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1.) Hemorhagický šok</a:t>
            </a:r>
          </a:p>
          <a:p>
            <a:pPr eaLnBrk="1" hangingPunct="1"/>
            <a:endParaRPr lang="cs-CZ" altLang="cs-CZ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400" b="1">
                <a:latin typeface="Arial" panose="020B0604020202020204" pitchFamily="34" charset="0"/>
                <a:cs typeface="Arial" panose="020B0604020202020204" pitchFamily="34" charset="0"/>
              </a:rPr>
              <a:t>Algowerův šokový index (ASI) = STK / TF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cs-CZ" altLang="cs-CZ" sz="1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140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ASI </a:t>
            </a: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– normální stav</a:t>
            </a: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			ASI = </a:t>
            </a: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>1.0 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– hrozící šok</a:t>
            </a: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			ASI = </a:t>
            </a: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– lehký šok</a:t>
            </a: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			ASI = </a:t>
            </a: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>1.5 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– středně těžký šok</a:t>
            </a: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			ASI </a:t>
            </a: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>&gt; 2 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těžký šok</a:t>
            </a:r>
            <a:endParaRPr lang="en-US" altLang="cs-CZ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cs-CZ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7E7877A5-131E-B89B-A15F-74D5D0742645}"/>
              </a:ext>
            </a:extLst>
          </p:cNvPr>
          <p:cNvSpPr/>
          <p:nvPr/>
        </p:nvSpPr>
        <p:spPr>
          <a:xfrm>
            <a:off x="2057400" y="3733800"/>
            <a:ext cx="42672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A9C3F7-B450-9AE5-87B5-264D56EF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5448"/>
            <a:ext cx="85344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5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4 patologické cykly u </a:t>
            </a:r>
            <a:r>
              <a:rPr lang="cs-CZ" sz="3500" dirty="0" err="1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polytraumat</a:t>
            </a:r>
            <a:endParaRPr lang="en-US" sz="35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782D3EAB-81FA-A300-E207-CD2E830BC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cs-CZ" sz="2800" b="1" dirty="0">
                <a:solidFill>
                  <a:srgbClr val="FFC000"/>
                </a:solidFill>
                <a:cs typeface="Arial" charset="0"/>
              </a:rPr>
              <a:t>1.) </a:t>
            </a:r>
            <a:r>
              <a:rPr lang="cs-CZ" sz="2800" b="1" dirty="0" err="1">
                <a:solidFill>
                  <a:srgbClr val="FFC000"/>
                </a:solidFill>
                <a:cs typeface="Arial" charset="0"/>
              </a:rPr>
              <a:t>Hemorhagický</a:t>
            </a:r>
            <a:r>
              <a:rPr lang="cs-CZ" sz="2800" b="1" dirty="0">
                <a:solidFill>
                  <a:srgbClr val="FFC000"/>
                </a:solidFill>
                <a:cs typeface="Arial" charset="0"/>
              </a:rPr>
              <a:t> šok 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cs-CZ" sz="2800" b="1" dirty="0">
                <a:cs typeface="Arial" charset="0"/>
              </a:rPr>
              <a:t>Terapie</a:t>
            </a:r>
          </a:p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endParaRPr lang="cs-CZ" sz="1800" b="1" dirty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endParaRPr lang="cs-CZ" sz="1800" b="1" dirty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cs-CZ" sz="2800" b="1" dirty="0">
                <a:solidFill>
                  <a:srgbClr val="00B050"/>
                </a:solidFill>
                <a:cs typeface="Arial" charset="0"/>
              </a:rPr>
              <a:t>        Cíl:	</a:t>
            </a:r>
            <a:r>
              <a:rPr lang="cs-CZ" sz="2400" b="1" dirty="0">
                <a:solidFill>
                  <a:schemeClr val="bg1"/>
                </a:solidFill>
              </a:rPr>
              <a:t>zastavit krvácení</a:t>
            </a:r>
          </a:p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cs-CZ" sz="2400" b="1" dirty="0">
                <a:solidFill>
                  <a:schemeClr val="bg1"/>
                </a:solidFill>
              </a:rPr>
              <a:t>			zajistit </a:t>
            </a:r>
            <a:r>
              <a:rPr lang="cs-CZ" sz="2400" b="1" dirty="0" err="1">
                <a:solidFill>
                  <a:schemeClr val="bg1"/>
                </a:solidFill>
              </a:rPr>
              <a:t>perfuzi</a:t>
            </a:r>
            <a:r>
              <a:rPr lang="cs-CZ" sz="2400" b="1" dirty="0">
                <a:solidFill>
                  <a:schemeClr val="bg1"/>
                </a:solidFill>
              </a:rPr>
              <a:t> orgánů</a:t>
            </a:r>
          </a:p>
          <a:p>
            <a:pPr marL="87313">
              <a:spcBef>
                <a:spcPct val="20000"/>
              </a:spcBef>
              <a:buFont typeface="Wingdings 2" panose="05020102010507070707" pitchFamily="18" charset="2"/>
              <a:buNone/>
              <a:defRPr/>
            </a:pPr>
            <a:r>
              <a:rPr lang="cs-CZ" sz="2400" b="1" dirty="0">
                <a:solidFill>
                  <a:schemeClr val="bg1"/>
                </a:solidFill>
              </a:rPr>
              <a:t>			nahradit objem ztracené krve</a:t>
            </a:r>
          </a:p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endParaRPr lang="cs-CZ" sz="2400" b="1" dirty="0">
              <a:solidFill>
                <a:srgbClr val="00B050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AB9244-AD7D-F253-1461-771EC26E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5448"/>
            <a:ext cx="85344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5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4 patologické cykly u </a:t>
            </a:r>
            <a:r>
              <a:rPr lang="cs-CZ" sz="3500" dirty="0" err="1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polytraumat</a:t>
            </a:r>
            <a:endParaRPr lang="en-US" sz="35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604BC10A-45EB-ECD5-09B0-56B77F2A7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cs-CZ" sz="2400" b="1" dirty="0">
                <a:solidFill>
                  <a:srgbClr val="FFC000"/>
                </a:solidFill>
                <a:cs typeface="Arial" charset="0"/>
              </a:rPr>
              <a:t>1.) </a:t>
            </a:r>
            <a:r>
              <a:rPr lang="cs-CZ" sz="2400" b="1" dirty="0" err="1">
                <a:solidFill>
                  <a:srgbClr val="FFC000"/>
                </a:solidFill>
                <a:cs typeface="Arial" charset="0"/>
              </a:rPr>
              <a:t>Hemorhagický</a:t>
            </a:r>
            <a:r>
              <a:rPr lang="cs-CZ" sz="2400" b="1" dirty="0">
                <a:solidFill>
                  <a:srgbClr val="FFC000"/>
                </a:solidFill>
                <a:cs typeface="Arial" charset="0"/>
              </a:rPr>
              <a:t> šok </a:t>
            </a:r>
          </a:p>
          <a:p>
            <a:pPr eaLnBrk="1" hangingPunct="1">
              <a:spcAft>
                <a:spcPts val="1200"/>
              </a:spcAft>
              <a:defRPr/>
            </a:pPr>
            <a:r>
              <a:rPr lang="cs-CZ" sz="2400" b="1" dirty="0">
                <a:cs typeface="Arial" charset="0"/>
              </a:rPr>
              <a:t>Terapie</a:t>
            </a:r>
          </a:p>
          <a:p>
            <a:pPr marL="457200" lvl="1" indent="0" eaLnBrk="1" hangingPunct="1"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rgbClr val="00B050"/>
                </a:solidFill>
                <a:latin typeface="Arial" charset="0"/>
                <a:cs typeface="Arial" charset="0"/>
              </a:rPr>
              <a:t>Hrazení krevních ztrát</a:t>
            </a:r>
          </a:p>
          <a:p>
            <a:pPr lvl="2">
              <a:buFont typeface="Arial" charset="0"/>
              <a:buChar char="▪"/>
              <a:defRPr/>
            </a:pPr>
            <a:r>
              <a:rPr lang="cs-CZ" sz="2000" dirty="0">
                <a:latin typeface="Arial" charset="0"/>
                <a:cs typeface="Arial" charset="0"/>
              </a:rPr>
              <a:t>10%-15% - </a:t>
            </a:r>
            <a:r>
              <a:rPr lang="cs-CZ" sz="2000" i="1" dirty="0">
                <a:latin typeface="Arial" charset="0"/>
                <a:cs typeface="Arial" charset="0"/>
              </a:rPr>
              <a:t>bez léčby</a:t>
            </a:r>
            <a:r>
              <a:rPr lang="cs-CZ" sz="2000" dirty="0">
                <a:latin typeface="Arial" charset="0"/>
                <a:cs typeface="Arial" charset="0"/>
              </a:rPr>
              <a:t>, nebo krystaloidy (</a:t>
            </a:r>
            <a:r>
              <a:rPr lang="en-US" sz="2000" dirty="0">
                <a:latin typeface="Arial" charset="0"/>
                <a:cs typeface="Arial" charset="0"/>
              </a:rPr>
              <a:t>10 ml/kg/</a:t>
            </a:r>
            <a:r>
              <a:rPr lang="en-US" sz="2000" dirty="0" err="1">
                <a:latin typeface="Arial" charset="0"/>
                <a:cs typeface="Arial" charset="0"/>
              </a:rPr>
              <a:t>hod</a:t>
            </a:r>
            <a:r>
              <a:rPr lang="en-US" sz="2000" dirty="0">
                <a:latin typeface="Arial" charset="0"/>
                <a:cs typeface="Arial" charset="0"/>
              </a:rPr>
              <a:t>.</a:t>
            </a:r>
            <a:r>
              <a:rPr lang="cs-CZ" sz="2000" dirty="0">
                <a:latin typeface="Arial" charset="0"/>
                <a:cs typeface="Arial" charset="0"/>
              </a:rPr>
              <a:t>)</a:t>
            </a:r>
          </a:p>
          <a:p>
            <a:pPr lvl="2">
              <a:buFont typeface="Arial" charset="0"/>
              <a:buChar char="▪"/>
              <a:defRPr/>
            </a:pPr>
            <a:endParaRPr lang="cs-CZ" sz="1000" dirty="0">
              <a:latin typeface="Arial" charset="0"/>
              <a:cs typeface="Arial" charset="0"/>
            </a:endParaRPr>
          </a:p>
          <a:p>
            <a:pPr lvl="2">
              <a:buFont typeface="Arial" charset="0"/>
              <a:buChar char="▪"/>
              <a:defRPr/>
            </a:pPr>
            <a:r>
              <a:rPr lang="cs-CZ" sz="2000" dirty="0">
                <a:latin typeface="Arial" charset="0"/>
                <a:cs typeface="Arial" charset="0"/>
              </a:rPr>
              <a:t>15%-25% - krystaloidy (2000 ml jako bolus)</a:t>
            </a:r>
          </a:p>
          <a:p>
            <a:pPr lvl="2">
              <a:buFont typeface="Arial" charset="0"/>
              <a:buChar char="▪"/>
              <a:defRPr/>
            </a:pPr>
            <a:endParaRPr lang="cs-CZ" sz="1000" dirty="0">
              <a:latin typeface="Arial" charset="0"/>
              <a:cs typeface="Arial" charset="0"/>
            </a:endParaRPr>
          </a:p>
          <a:p>
            <a:pPr lvl="2">
              <a:buFont typeface="Arial" charset="0"/>
              <a:buChar char="▪"/>
              <a:defRPr/>
            </a:pPr>
            <a:r>
              <a:rPr lang="cs-CZ" sz="2000" dirty="0">
                <a:latin typeface="Arial" charset="0"/>
                <a:cs typeface="Arial" charset="0"/>
              </a:rPr>
              <a:t>25%-30% - krystaloidy + koloidy   (relativní indikace </a:t>
            </a:r>
            <a:r>
              <a:rPr lang="cs-CZ" sz="2000" dirty="0" err="1">
                <a:latin typeface="Arial" charset="0"/>
                <a:cs typeface="Arial" charset="0"/>
              </a:rPr>
              <a:t>transfůze</a:t>
            </a:r>
            <a:r>
              <a:rPr lang="cs-CZ" sz="2000" dirty="0">
                <a:latin typeface="Arial" charset="0"/>
                <a:cs typeface="Arial" charset="0"/>
              </a:rPr>
              <a:t>)</a:t>
            </a:r>
          </a:p>
          <a:p>
            <a:pPr lvl="2">
              <a:buFont typeface="Arial" charset="0"/>
              <a:buChar char="▪"/>
              <a:defRPr/>
            </a:pPr>
            <a:endParaRPr lang="cs-CZ" sz="1000" dirty="0">
              <a:latin typeface="Arial" charset="0"/>
              <a:cs typeface="Arial" charset="0"/>
            </a:endParaRPr>
          </a:p>
          <a:p>
            <a:pPr lvl="2">
              <a:buFont typeface="Arial" charset="0"/>
              <a:buChar char="▪"/>
              <a:defRPr/>
            </a:pPr>
            <a:r>
              <a:rPr lang="en-US" sz="2000" dirty="0">
                <a:latin typeface="Arial" charset="0"/>
                <a:cs typeface="Arial" charset="0"/>
              </a:rPr>
              <a:t>&gt;</a:t>
            </a:r>
            <a:r>
              <a:rPr lang="cs-CZ" sz="2000" dirty="0">
                <a:latin typeface="Arial" charset="0"/>
                <a:cs typeface="Arial" charset="0"/>
              </a:rPr>
              <a:t>30% absolutní indikace </a:t>
            </a:r>
            <a:r>
              <a:rPr lang="cs-CZ" sz="2000" dirty="0" err="1">
                <a:latin typeface="Arial" charset="0"/>
                <a:cs typeface="Arial" charset="0"/>
              </a:rPr>
              <a:t>transfůze</a:t>
            </a:r>
            <a:endParaRPr lang="cs-CZ" sz="2000" dirty="0">
              <a:latin typeface="Arial" charset="0"/>
              <a:cs typeface="Arial" charset="0"/>
            </a:endParaRPr>
          </a:p>
          <a:p>
            <a:pPr lvl="1">
              <a:defRPr/>
            </a:pPr>
            <a:endParaRPr lang="cs-CZ" dirty="0"/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- </a:t>
            </a:r>
            <a:r>
              <a:rPr lang="cs-CZ" b="1" dirty="0" err="1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trigger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rPr>
              <a:t> HGB 70-90 g/l       </a:t>
            </a:r>
            <a:r>
              <a:rPr lang="cs-CZ" dirty="0">
                <a:latin typeface="Arial" charset="0"/>
                <a:cs typeface="Arial" charset="0"/>
              </a:rPr>
              <a:t>- u ICHS vyšší !!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53C884-8AFC-0ABA-29CE-056523FEF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5448"/>
            <a:ext cx="85344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5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4 patologické cykly u </a:t>
            </a:r>
            <a:r>
              <a:rPr lang="cs-CZ" sz="3500" dirty="0" err="1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polytraumat</a:t>
            </a:r>
            <a:endParaRPr lang="en-US" sz="35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2771" name="Zástupný symbol pro obsah 2">
            <a:extLst>
              <a:ext uri="{FF2B5EF4-FFF2-40B4-BE49-F238E27FC236}">
                <a16:creationId xmlns:a16="http://schemas.microsoft.com/office/drawing/2014/main" id="{C79C33C8-E028-7293-8C42-7E3EA0B80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cs-CZ" altLang="cs-CZ" sz="2400" b="1">
                <a:solidFill>
                  <a:srgbClr val="FFC000"/>
                </a:solidFill>
                <a:cs typeface="Arial" panose="020B0604020202020204" pitchFamily="34" charset="0"/>
              </a:rPr>
              <a:t>1.) Hemorhagický šok 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b="1">
                <a:cs typeface="Arial" panose="020B0604020202020204" pitchFamily="34" charset="0"/>
              </a:rPr>
              <a:t>Terapie</a:t>
            </a:r>
          </a:p>
          <a:p>
            <a:pPr marL="457200" lvl="1" indent="0" eaLnBrk="1" hangingPunct="1"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00B050"/>
                </a:solidFill>
                <a:cs typeface="Arial" panose="020B0604020202020204" pitchFamily="34" charset="0"/>
              </a:rPr>
              <a:t>Hrazení krevních ztrát:</a:t>
            </a:r>
          </a:p>
          <a:p>
            <a:pPr lvl="2" algn="ctr"/>
            <a:r>
              <a:rPr lang="cs-CZ" altLang="cs-CZ">
                <a:cs typeface="Arial" panose="020B0604020202020204" pitchFamily="34" charset="0"/>
              </a:rPr>
              <a:t>˂ 10 EM poměr: 2 EM / FFP</a:t>
            </a:r>
          </a:p>
          <a:p>
            <a:pPr algn="ctr">
              <a:buFontTx/>
              <a:buNone/>
            </a:pPr>
            <a:endParaRPr lang="cs-CZ" altLang="cs-CZ" sz="2400">
              <a:cs typeface="Arial" panose="020B0604020202020204" pitchFamily="34" charset="0"/>
            </a:endParaRPr>
          </a:p>
          <a:p>
            <a:pPr lvl="2" algn="ctr"/>
            <a:r>
              <a:rPr lang="cs-CZ" altLang="cs-CZ">
                <a:cs typeface="Arial" panose="020B0604020202020204" pitchFamily="34" charset="0"/>
              </a:rPr>
              <a:t>˃ 10 EM poměr: 1 EM / FFP</a:t>
            </a:r>
          </a:p>
          <a:p>
            <a:pPr algn="ctr"/>
            <a:endParaRPr lang="cs-CZ" altLang="cs-CZ" sz="2400">
              <a:cs typeface="Arial" panose="020B0604020202020204" pitchFamily="34" charset="0"/>
            </a:endParaRPr>
          </a:p>
          <a:p>
            <a:pPr lvl="2" algn="ctr">
              <a:buFont typeface="Arial" panose="020B0604020202020204" pitchFamily="34" charset="0"/>
              <a:buNone/>
            </a:pPr>
            <a:r>
              <a:rPr lang="cs-CZ" altLang="cs-CZ">
                <a:cs typeface="Arial" panose="020B0604020202020204" pitchFamily="34" charset="0"/>
              </a:rPr>
              <a:t>!!!!     Před podáním dostatečně rozehřát    !!!!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cs-CZ" b="1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55F3FB-074A-F80B-9BAE-D8F9C53CE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5448"/>
            <a:ext cx="8534400" cy="1252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5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4 patologické cykly u </a:t>
            </a:r>
            <a:r>
              <a:rPr lang="cs-CZ" sz="3500" dirty="0" err="1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polytraumat</a:t>
            </a:r>
            <a:endParaRPr lang="en-US" sz="35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6627" name="Zástupný symbol pro obsah 2">
            <a:extLst>
              <a:ext uri="{FF2B5EF4-FFF2-40B4-BE49-F238E27FC236}">
                <a16:creationId xmlns:a16="http://schemas.microsoft.com/office/drawing/2014/main" id="{85ECE58F-B19D-E998-FF53-587F2FA3B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  <a:defRPr/>
            </a:pPr>
            <a:r>
              <a:rPr lang="cs-CZ" sz="2400" b="1" dirty="0">
                <a:solidFill>
                  <a:srgbClr val="FFC000"/>
                </a:solidFill>
                <a:cs typeface="Arial" charset="0"/>
              </a:rPr>
              <a:t>1.) </a:t>
            </a:r>
            <a:r>
              <a:rPr lang="cs-CZ" sz="2400" b="1" dirty="0" err="1">
                <a:solidFill>
                  <a:srgbClr val="FFC000"/>
                </a:solidFill>
                <a:cs typeface="Arial" charset="0"/>
              </a:rPr>
              <a:t>Hemorhagický</a:t>
            </a:r>
            <a:r>
              <a:rPr lang="cs-CZ" sz="2400" b="1" dirty="0">
                <a:solidFill>
                  <a:srgbClr val="FFC000"/>
                </a:solidFill>
                <a:cs typeface="Arial" charset="0"/>
              </a:rPr>
              <a:t> šok </a:t>
            </a:r>
            <a:endParaRPr lang="cs-CZ" sz="2400" b="1" dirty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spcAft>
                <a:spcPts val="1200"/>
              </a:spcAft>
              <a:defRPr/>
            </a:pPr>
            <a:r>
              <a:rPr lang="cs-CZ" sz="2400" b="1" dirty="0">
                <a:cs typeface="Arial" charset="0"/>
              </a:rPr>
              <a:t>Terapie</a:t>
            </a:r>
          </a:p>
          <a:p>
            <a:pPr eaLnBrk="1" hangingPunct="1">
              <a:spcAft>
                <a:spcPts val="0"/>
              </a:spcAft>
              <a:defRPr/>
            </a:pPr>
            <a:endParaRPr lang="cs-CZ" sz="2400" dirty="0">
              <a:cs typeface="Arial" charset="0"/>
            </a:endParaRPr>
          </a:p>
          <a:p>
            <a:pPr marL="457200" lvl="1" indent="0" eaLnBrk="1" hangingPunct="1">
              <a:spcAft>
                <a:spcPts val="1200"/>
              </a:spcAft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rgbClr val="00B050"/>
                </a:solidFill>
                <a:cs typeface="Arial" charset="0"/>
              </a:rPr>
              <a:t>Podpora oběhu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cs-CZ" sz="2000" dirty="0">
                <a:cs typeface="Arial" charset="0"/>
              </a:rPr>
              <a:t>základem je doplnění náplně krevního řečiště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cs-CZ" sz="2000" dirty="0">
                <a:cs typeface="Arial" charset="0"/>
              </a:rPr>
              <a:t>není-li dostačující, pak </a:t>
            </a:r>
            <a:r>
              <a:rPr lang="cs-CZ" sz="2000" dirty="0" err="1">
                <a:cs typeface="Arial" charset="0"/>
              </a:rPr>
              <a:t>vazopresory</a:t>
            </a:r>
            <a:endParaRPr lang="cs-CZ" sz="2000" dirty="0">
              <a:cs typeface="Arial" charset="0"/>
            </a:endParaRPr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cs-CZ" dirty="0"/>
              <a:t>		- </a:t>
            </a:r>
            <a:r>
              <a:rPr lang="cs-CZ" sz="2000" b="1" u="sng" dirty="0">
                <a:solidFill>
                  <a:srgbClr val="FFFF00"/>
                </a:solidFill>
                <a:cs typeface="Arial" charset="0"/>
              </a:rPr>
              <a:t>NORADRENALIN</a:t>
            </a:r>
            <a:r>
              <a:rPr lang="cs-CZ" sz="20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cs-CZ" sz="2000" dirty="0">
                <a:cs typeface="Arial" charset="0"/>
              </a:rPr>
              <a:t> </a:t>
            </a:r>
            <a:r>
              <a:rPr lang="cs-CZ" sz="2000" i="1" dirty="0">
                <a:cs typeface="Arial" charset="0"/>
              </a:rPr>
              <a:t>(lék volby)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endParaRPr lang="cs-CZ" sz="2000" dirty="0">
              <a:cs typeface="Arial" charset="0"/>
            </a:endParaRPr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cs-CZ" sz="2000" dirty="0">
                <a:cs typeface="Arial" charset="0"/>
              </a:rPr>
              <a:t>		- adrenalin </a:t>
            </a:r>
            <a:r>
              <a:rPr lang="cs-CZ" sz="2000" i="1" dirty="0">
                <a:cs typeface="Arial" charset="0"/>
              </a:rPr>
              <a:t>(kombinace s NRA, při srdeční zástavě)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b="1" dirty="0"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sah 2">
            <a:extLst>
              <a:ext uri="{FF2B5EF4-FFF2-40B4-BE49-F238E27FC236}">
                <a16:creationId xmlns:a16="http://schemas.microsoft.com/office/drawing/2014/main" id="{AB53CBC6-5179-4C5C-8837-89FB76B3E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cs-CZ" altLang="cs-CZ" sz="2400" b="1">
                <a:solidFill>
                  <a:srgbClr val="FFC000"/>
                </a:solidFill>
                <a:cs typeface="Arial" panose="020B0604020202020204" pitchFamily="34" charset="0"/>
              </a:rPr>
              <a:t>2.) Koagulopatie</a:t>
            </a:r>
          </a:p>
          <a:p>
            <a:pPr eaLnBrk="1" hangingPunct="1"/>
            <a:r>
              <a:rPr lang="cs-CZ" altLang="cs-CZ" sz="2400" b="1">
                <a:cs typeface="Arial" panose="020B0604020202020204" pitchFamily="34" charset="0"/>
              </a:rPr>
              <a:t>vzniká jako následek:</a:t>
            </a:r>
            <a:r>
              <a:rPr lang="cs-CZ" altLang="cs-CZ">
                <a:cs typeface="Arial" panose="020B0604020202020204" pitchFamily="34" charset="0"/>
              </a:rPr>
              <a:t>		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cs-CZ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cs-CZ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CA7E333-7BAC-141F-5685-4684AB884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5575"/>
            <a:ext cx="85344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5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4 patologické cykly u </a:t>
            </a:r>
            <a:r>
              <a:rPr lang="cs-CZ" sz="3500" dirty="0" err="1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polytraumat</a:t>
            </a:r>
            <a:endParaRPr lang="en-US" sz="3500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sah 2">
            <a:extLst>
              <a:ext uri="{FF2B5EF4-FFF2-40B4-BE49-F238E27FC236}">
                <a16:creationId xmlns:a16="http://schemas.microsoft.com/office/drawing/2014/main" id="{51116B65-681D-2E9D-A712-363F35D93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cs-CZ" altLang="cs-CZ" sz="2400" b="1">
                <a:solidFill>
                  <a:srgbClr val="FFC000"/>
                </a:solidFill>
                <a:cs typeface="Arial" panose="020B0604020202020204" pitchFamily="34" charset="0"/>
              </a:rPr>
              <a:t>2.) Koagulopatie</a:t>
            </a:r>
          </a:p>
          <a:p>
            <a:pPr eaLnBrk="1" hangingPunct="1"/>
            <a:r>
              <a:rPr lang="cs-CZ" altLang="cs-CZ" sz="2400" b="1">
                <a:cs typeface="Arial" panose="020B0604020202020204" pitchFamily="34" charset="0"/>
              </a:rPr>
              <a:t>vzniká jako následek:</a:t>
            </a:r>
            <a:r>
              <a:rPr lang="cs-CZ" altLang="cs-CZ">
                <a:cs typeface="Arial" panose="020B0604020202020204" pitchFamily="34" charset="0"/>
              </a:rPr>
              <a:t>			</a:t>
            </a:r>
            <a:endParaRPr lang="en-US" altLang="cs-CZ" sz="1400" b="1">
              <a:cs typeface="Arial" panose="020B0604020202020204" pitchFamily="34" charset="0"/>
            </a:endParaRPr>
          </a:p>
          <a:p>
            <a:pPr lvl="2" eaLnBrk="1" hangingPunct="1"/>
            <a:endParaRPr lang="cs-CZ" altLang="cs-CZ" sz="1600" b="1">
              <a:cs typeface="Arial" panose="020B0604020202020204" pitchFamily="34" charset="0"/>
            </a:endParaRPr>
          </a:p>
          <a:p>
            <a:pPr lvl="2" eaLnBrk="1" hangingPunct="1">
              <a:lnSpc>
                <a:spcPct val="150000"/>
              </a:lnSpc>
            </a:pPr>
            <a:r>
              <a:rPr lang="cs-CZ" altLang="cs-CZ" sz="2000" b="1">
                <a:cs typeface="Arial" panose="020B0604020202020204" pitchFamily="34" charset="0"/>
              </a:rPr>
              <a:t>hypotermie </a:t>
            </a:r>
          </a:p>
          <a:p>
            <a:pPr lvl="2" eaLnBrk="1" hangingPunct="1">
              <a:lnSpc>
                <a:spcPct val="150000"/>
              </a:lnSpc>
            </a:pPr>
            <a:r>
              <a:rPr lang="cs-CZ" altLang="cs-CZ" sz="2000" b="1">
                <a:cs typeface="Arial" panose="020B0604020202020204" pitchFamily="34" charset="0"/>
              </a:rPr>
              <a:t>dysfunkce trombocytů a koagulačních faktorů</a:t>
            </a:r>
          </a:p>
          <a:p>
            <a:pPr lvl="2" eaLnBrk="1" hangingPunct="1">
              <a:lnSpc>
                <a:spcPct val="150000"/>
              </a:lnSpc>
            </a:pPr>
            <a:r>
              <a:rPr lang="cs-CZ" altLang="cs-CZ" sz="2000" b="1">
                <a:cs typeface="Arial" panose="020B0604020202020204" pitchFamily="34" charset="0"/>
              </a:rPr>
              <a:t>aktivace fibrinolytického systému</a:t>
            </a:r>
          </a:p>
          <a:p>
            <a:pPr lvl="2" eaLnBrk="1" hangingPunct="1">
              <a:lnSpc>
                <a:spcPct val="150000"/>
              </a:lnSpc>
            </a:pPr>
            <a:r>
              <a:rPr lang="cs-CZ" altLang="cs-CZ" sz="2000" b="1">
                <a:cs typeface="Arial" panose="020B0604020202020204" pitchFamily="34" charset="0"/>
              </a:rPr>
              <a:t>hemodiluce jako následek masivní volumové resuscitace</a:t>
            </a:r>
          </a:p>
          <a:p>
            <a:pPr eaLnBrk="1" hangingPunct="1"/>
            <a:endParaRPr lang="en-US" altLang="cs-CZ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5ACB97B-D1E3-56B0-4FC3-98F90753B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5575"/>
            <a:ext cx="85344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5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4 patologické cykly u </a:t>
            </a:r>
            <a:r>
              <a:rPr lang="cs-CZ" sz="3500" dirty="0" err="1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polytraumat</a:t>
            </a:r>
            <a:endParaRPr lang="en-US" sz="3500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FF51D4B-4A32-B339-5B31-6A23C7E6F5DD}"/>
              </a:ext>
            </a:extLst>
          </p:cNvPr>
          <p:cNvSpPr/>
          <p:nvPr/>
        </p:nvSpPr>
        <p:spPr>
          <a:xfrm>
            <a:off x="914400" y="3475038"/>
            <a:ext cx="5943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67" name="Zástupný symbol pro obsah 2">
            <a:extLst>
              <a:ext uri="{FF2B5EF4-FFF2-40B4-BE49-F238E27FC236}">
                <a16:creationId xmlns:a16="http://schemas.microsoft.com/office/drawing/2014/main" id="{DA281331-C85E-AFB9-7767-C8E64ACEA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25975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cs-CZ" altLang="cs-CZ" sz="2400" b="1">
                <a:solidFill>
                  <a:srgbClr val="FFC000"/>
                </a:solidFill>
                <a:cs typeface="Arial" panose="020B0604020202020204" pitchFamily="34" charset="0"/>
              </a:rPr>
              <a:t>2.) Koagulopatie</a:t>
            </a:r>
            <a:r>
              <a:rPr lang="cs-CZ" altLang="cs-CZ" sz="2400" b="1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sz="2400" b="1">
                <a:cs typeface="Arial" panose="020B0604020202020204" pitchFamily="34" charset="0"/>
              </a:rPr>
              <a:t>Léčba</a:t>
            </a:r>
          </a:p>
          <a:p>
            <a:pPr lvl="1" eaLnBrk="1" hangingPunct="1">
              <a:spcAft>
                <a:spcPts val="1200"/>
              </a:spcAft>
            </a:pPr>
            <a:r>
              <a:rPr lang="cs-CZ" altLang="cs-CZ" sz="2000">
                <a:cs typeface="Arial" panose="020B0604020202020204" pitchFamily="34" charset="0"/>
              </a:rPr>
              <a:t>Substituce ztracených a zředěných faktorů koagulační kaskády</a:t>
            </a:r>
          </a:p>
          <a:p>
            <a:pPr lvl="1" eaLnBrk="1" hangingPunct="1">
              <a:spcAft>
                <a:spcPts val="1200"/>
              </a:spcAft>
            </a:pPr>
            <a:endParaRPr lang="cs-CZ" altLang="cs-CZ" sz="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spcAft>
                <a:spcPts val="1200"/>
              </a:spcAft>
            </a:pPr>
            <a:r>
              <a:rPr lang="cs-CZ" altLang="cs-CZ" sz="2000" b="1">
                <a:solidFill>
                  <a:schemeClr val="bg1"/>
                </a:solidFill>
                <a:cs typeface="Arial" panose="020B0604020202020204" pitchFamily="34" charset="0"/>
              </a:rPr>
              <a:t>Trombonáplav</a:t>
            </a:r>
          </a:p>
          <a:p>
            <a:pPr lvl="2" eaLnBrk="1" hangingPunct="1">
              <a:spcAft>
                <a:spcPts val="1200"/>
              </a:spcAft>
            </a:pPr>
            <a:r>
              <a:rPr lang="cs-CZ" altLang="cs-CZ" sz="2000" b="1">
                <a:solidFill>
                  <a:schemeClr val="bg1"/>
                </a:solidFill>
                <a:cs typeface="Arial" panose="020B0604020202020204" pitchFamily="34" charset="0"/>
              </a:rPr>
              <a:t>Fibrinogen</a:t>
            </a:r>
          </a:p>
          <a:p>
            <a:pPr lvl="2" eaLnBrk="1" hangingPunct="1">
              <a:spcAft>
                <a:spcPts val="1200"/>
              </a:spcAft>
            </a:pPr>
            <a:r>
              <a:rPr lang="cs-CZ" altLang="cs-CZ" sz="2000" b="1">
                <a:solidFill>
                  <a:schemeClr val="bg1"/>
                </a:solidFill>
                <a:cs typeface="Arial" panose="020B0604020202020204" pitchFamily="34" charset="0"/>
              </a:rPr>
              <a:t>Prothromplex (protrombin; f. VII, IX, X)</a:t>
            </a:r>
          </a:p>
          <a:p>
            <a:pPr lvl="2" eaLnBrk="1" hangingPunct="1">
              <a:spcAft>
                <a:spcPts val="1200"/>
              </a:spcAft>
            </a:pPr>
            <a:r>
              <a:rPr lang="cs-CZ" altLang="cs-CZ" sz="2000" b="1">
                <a:solidFill>
                  <a:schemeClr val="bg1"/>
                </a:solidFill>
                <a:cs typeface="Arial" panose="020B0604020202020204" pitchFamily="34" charset="0"/>
              </a:rPr>
              <a:t>Kalcium</a:t>
            </a:r>
          </a:p>
          <a:p>
            <a:pPr lvl="2" eaLnBrk="1" hangingPunct="1">
              <a:spcAft>
                <a:spcPts val="1200"/>
              </a:spcAft>
            </a:pPr>
            <a:r>
              <a:rPr lang="cs-CZ" altLang="cs-CZ" sz="2000" b="1">
                <a:solidFill>
                  <a:schemeClr val="bg1"/>
                </a:solidFill>
                <a:cs typeface="Arial" panose="020B0604020202020204" pitchFamily="34" charset="0"/>
              </a:rPr>
              <a:t>AT III</a:t>
            </a:r>
          </a:p>
          <a:p>
            <a:pPr lvl="2" eaLnBrk="1" hangingPunct="1">
              <a:spcAft>
                <a:spcPts val="1200"/>
              </a:spcAft>
            </a:pPr>
            <a:r>
              <a:rPr lang="cs-CZ" altLang="cs-CZ" sz="2000" b="1">
                <a:solidFill>
                  <a:schemeClr val="bg1"/>
                </a:solidFill>
                <a:cs typeface="Arial" panose="020B0604020202020204" pitchFamily="34" charset="0"/>
              </a:rPr>
              <a:t>rFVIIa (Novoseven)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9295E84-AABB-E919-668D-E57FB0800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5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4 patologické cykly u </a:t>
            </a:r>
            <a:r>
              <a:rPr lang="cs-CZ" sz="3500" dirty="0" err="1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polytraumat</a:t>
            </a:r>
            <a:endParaRPr lang="en-US" sz="3500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sah 2">
            <a:extLst>
              <a:ext uri="{FF2B5EF4-FFF2-40B4-BE49-F238E27FC236}">
                <a16:creationId xmlns:a16="http://schemas.microsoft.com/office/drawing/2014/main" id="{5C35ED62-3B47-CFF1-2736-D2ED1D156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cs-CZ" altLang="cs-CZ" sz="24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3.) </a:t>
            </a:r>
            <a:r>
              <a:rPr lang="cs-CZ" altLang="cs-CZ" sz="2400" b="1">
                <a:solidFill>
                  <a:srgbClr val="FFC000"/>
                </a:solidFill>
                <a:cs typeface="Arial" panose="020B0604020202020204" pitchFamily="34" charset="0"/>
              </a:rPr>
              <a:t>Hypotermie</a:t>
            </a:r>
          </a:p>
          <a:p>
            <a:pPr eaLnBrk="1" hangingPunct="1"/>
            <a:r>
              <a:rPr lang="cs-CZ" altLang="cs-CZ" sz="2400" b="1">
                <a:cs typeface="Arial" panose="020B0604020202020204" pitchFamily="34" charset="0"/>
              </a:rPr>
              <a:t>Vzniká jako následek:</a:t>
            </a:r>
            <a:r>
              <a:rPr lang="cs-CZ" altLang="cs-CZ">
                <a:cs typeface="Arial" panose="020B0604020202020204" pitchFamily="34" charset="0"/>
              </a:rPr>
              <a:t>	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altLang="cs-CZ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cs-CZ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B7D61C28-9B01-21A3-622D-525728A8A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5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4 patologické cykly u </a:t>
            </a:r>
            <a:r>
              <a:rPr lang="cs-CZ" sz="3500" dirty="0" err="1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polytraumat</a:t>
            </a:r>
            <a:endParaRPr lang="en-US" sz="3500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sah 2">
            <a:extLst>
              <a:ext uri="{FF2B5EF4-FFF2-40B4-BE49-F238E27FC236}">
                <a16:creationId xmlns:a16="http://schemas.microsoft.com/office/drawing/2014/main" id="{92A5F9E6-FD63-F42A-C1C8-B90F9EE9A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cs-CZ" altLang="cs-CZ" sz="2400" b="1">
                <a:solidFill>
                  <a:srgbClr val="FFC000"/>
                </a:solidFill>
                <a:cs typeface="Arial" panose="020B0604020202020204" pitchFamily="34" charset="0"/>
              </a:rPr>
              <a:t>3.) Hypotermie</a:t>
            </a:r>
          </a:p>
          <a:p>
            <a:pPr eaLnBrk="1" hangingPunct="1"/>
            <a:r>
              <a:rPr lang="cs-CZ" altLang="cs-CZ" sz="2400" b="1">
                <a:cs typeface="Arial" panose="020B0604020202020204" pitchFamily="34" charset="0"/>
              </a:rPr>
              <a:t>Vzniká jako následek:</a:t>
            </a:r>
            <a:r>
              <a:rPr lang="cs-CZ" altLang="cs-CZ">
                <a:cs typeface="Arial" panose="020B0604020202020204" pitchFamily="34" charset="0"/>
              </a:rPr>
              <a:t>			</a:t>
            </a:r>
            <a:endParaRPr lang="en-US" altLang="cs-CZ" sz="1400" b="1">
              <a:cs typeface="Arial" panose="020B0604020202020204" pitchFamily="34" charset="0"/>
            </a:endParaRPr>
          </a:p>
          <a:p>
            <a:pPr lvl="2" eaLnBrk="1" hangingPunct="1"/>
            <a:endParaRPr lang="cs-CZ" altLang="cs-CZ" sz="1600" b="1">
              <a:cs typeface="Arial" panose="020B0604020202020204" pitchFamily="34" charset="0"/>
            </a:endParaRPr>
          </a:p>
          <a:p>
            <a:pPr lvl="2" eaLnBrk="1" hangingPunct="1">
              <a:lnSpc>
                <a:spcPct val="150000"/>
              </a:lnSpc>
            </a:pPr>
            <a:r>
              <a:rPr lang="cs-CZ" altLang="cs-CZ" sz="2000" b="1">
                <a:cs typeface="Arial" panose="020B0604020202020204" pitchFamily="34" charset="0"/>
              </a:rPr>
              <a:t>krvácení</a:t>
            </a:r>
          </a:p>
          <a:p>
            <a:pPr lvl="2" eaLnBrk="1" hangingPunct="1">
              <a:lnSpc>
                <a:spcPct val="150000"/>
              </a:lnSpc>
            </a:pPr>
            <a:r>
              <a:rPr lang="cs-CZ" altLang="cs-CZ" sz="2000" b="1">
                <a:cs typeface="Arial" panose="020B0604020202020204" pitchFamily="34" charset="0"/>
              </a:rPr>
              <a:t>vystavení vnějším vlivů</a:t>
            </a:r>
          </a:p>
          <a:p>
            <a:pPr lvl="2" eaLnBrk="1" hangingPunct="1">
              <a:lnSpc>
                <a:spcPct val="150000"/>
              </a:lnSpc>
            </a:pPr>
            <a:r>
              <a:rPr lang="cs-CZ" altLang="cs-CZ" sz="2000" b="1">
                <a:cs typeface="Arial" panose="020B0604020202020204" pitchFamily="34" charset="0"/>
              </a:rPr>
              <a:t>v závislosti na době transportu do zdravotnického zařízení</a:t>
            </a:r>
          </a:p>
          <a:p>
            <a:pPr lvl="2" eaLnBrk="1" hangingPunct="1">
              <a:lnSpc>
                <a:spcPct val="150000"/>
              </a:lnSpc>
            </a:pPr>
            <a:r>
              <a:rPr lang="cs-CZ" altLang="cs-CZ" sz="2000" b="1">
                <a:cs typeface="Arial" panose="020B0604020202020204" pitchFamily="34" charset="0"/>
              </a:rPr>
              <a:t>metabolické změny</a:t>
            </a:r>
          </a:p>
          <a:p>
            <a:pPr lvl="2" eaLnBrk="1" hangingPunct="1"/>
            <a:endParaRPr lang="cs-CZ" altLang="cs-CZ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/>
            <a:endParaRPr lang="cs-CZ" altLang="cs-CZ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FA8A962F-3FE2-73FD-9F5B-895922DC5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5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4 patologické cykly u </a:t>
            </a:r>
            <a:r>
              <a:rPr lang="cs-CZ" sz="3500" dirty="0" err="1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polytraumat</a:t>
            </a:r>
            <a:endParaRPr lang="en-US" sz="3500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2C46DE76-D253-F519-6683-C03A1805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Epidemiologie úrazů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2291" name="Picture 2">
            <a:extLst>
              <a:ext uri="{FF2B5EF4-FFF2-40B4-BE49-F238E27FC236}">
                <a16:creationId xmlns:a16="http://schemas.microsoft.com/office/drawing/2014/main" id="{C33FABAB-C667-0B50-78E4-432DC137016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688" y="1774825"/>
            <a:ext cx="7794625" cy="462597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sah 2">
            <a:extLst>
              <a:ext uri="{FF2B5EF4-FFF2-40B4-BE49-F238E27FC236}">
                <a16:creationId xmlns:a16="http://schemas.microsoft.com/office/drawing/2014/main" id="{01F30110-5BE8-7C82-8D9E-E8179F714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buFont typeface="Wingdings 2" panose="05020102010507070707" pitchFamily="18" charset="2"/>
              <a:buNone/>
            </a:pPr>
            <a:r>
              <a:rPr lang="cs-CZ" altLang="cs-CZ" sz="2400" b="1">
                <a:solidFill>
                  <a:srgbClr val="FFC000"/>
                </a:solidFill>
                <a:cs typeface="Arial" panose="020B0604020202020204" pitchFamily="34" charset="0"/>
              </a:rPr>
              <a:t>3.) Hypotermie</a:t>
            </a:r>
          </a:p>
          <a:p>
            <a:pPr eaLnBrk="1" hangingPunct="1"/>
            <a:r>
              <a:rPr lang="cs-CZ" altLang="cs-CZ" sz="2400" b="1">
                <a:cs typeface="Arial" panose="020B0604020202020204" pitchFamily="34" charset="0"/>
              </a:rPr>
              <a:t>Vzniká jako následek:</a:t>
            </a:r>
            <a:r>
              <a:rPr lang="cs-CZ" altLang="cs-CZ">
                <a:cs typeface="Arial" panose="020B0604020202020204" pitchFamily="34" charset="0"/>
              </a:rPr>
              <a:t>	</a:t>
            </a:r>
          </a:p>
          <a:p>
            <a:pPr lvl="2" eaLnBrk="1" hangingPunct="1"/>
            <a:endParaRPr lang="cs-CZ" altLang="cs-CZ" sz="1600" b="1">
              <a:cs typeface="Arial" panose="020B0604020202020204" pitchFamily="34" charset="0"/>
            </a:endParaRPr>
          </a:p>
          <a:p>
            <a:pPr lvl="2" eaLnBrk="1" hangingPunct="1">
              <a:lnSpc>
                <a:spcPct val="150000"/>
              </a:lnSpc>
            </a:pPr>
            <a:r>
              <a:rPr lang="cs-CZ" altLang="cs-CZ" sz="2000" b="1">
                <a:cs typeface="Arial" panose="020B0604020202020204" pitchFamily="34" charset="0"/>
              </a:rPr>
              <a:t>krvácení</a:t>
            </a:r>
          </a:p>
          <a:p>
            <a:pPr lvl="2" eaLnBrk="1" hangingPunct="1">
              <a:lnSpc>
                <a:spcPct val="150000"/>
              </a:lnSpc>
            </a:pPr>
            <a:r>
              <a:rPr lang="cs-CZ" altLang="cs-CZ" sz="2000" b="1">
                <a:cs typeface="Arial" panose="020B0604020202020204" pitchFamily="34" charset="0"/>
              </a:rPr>
              <a:t>vystavení vnějším vlivů</a:t>
            </a:r>
          </a:p>
          <a:p>
            <a:pPr lvl="2" eaLnBrk="1" hangingPunct="1">
              <a:lnSpc>
                <a:spcPct val="150000"/>
              </a:lnSpc>
            </a:pPr>
            <a:r>
              <a:rPr lang="cs-CZ" altLang="cs-CZ" sz="2000" b="1">
                <a:cs typeface="Arial" panose="020B0604020202020204" pitchFamily="34" charset="0"/>
              </a:rPr>
              <a:t>v závislosti na dobětransportu do zdravotníckého zařízení</a:t>
            </a:r>
          </a:p>
          <a:p>
            <a:pPr lvl="2" eaLnBrk="1" hangingPunct="1">
              <a:lnSpc>
                <a:spcPct val="150000"/>
              </a:lnSpc>
            </a:pPr>
            <a:r>
              <a:rPr lang="cs-CZ" altLang="cs-CZ" sz="2000" b="1">
                <a:cs typeface="Arial" panose="020B0604020202020204" pitchFamily="34" charset="0"/>
              </a:rPr>
              <a:t>metabolické změny</a:t>
            </a:r>
          </a:p>
          <a:p>
            <a:pPr eaLnBrk="1" hangingPunct="1"/>
            <a:endParaRPr lang="cs-CZ" altLang="cs-CZ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400">
                <a:cs typeface="Arial" panose="020B0604020202020204" pitchFamily="34" charset="0"/>
              </a:rPr>
              <a:t>Hypotermická koagulopatie vzniká klesne-li tělesná teplota pod 34°C</a:t>
            </a:r>
            <a:r>
              <a:rPr lang="cs-CZ" altLang="cs-CZ">
                <a:cs typeface="Arial" panose="020B0604020202020204" pitchFamily="34" charset="0"/>
              </a:rPr>
              <a:t>		</a:t>
            </a:r>
            <a:endParaRPr lang="en-US" altLang="cs-CZ" sz="1400" b="1">
              <a:cs typeface="Arial" panose="020B0604020202020204" pitchFamily="34" charset="0"/>
            </a:endParaRPr>
          </a:p>
          <a:p>
            <a:pPr lvl="2" eaLnBrk="1" hangingPunct="1"/>
            <a:endParaRPr lang="cs-CZ" altLang="cs-CZ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401B942C-F422-6791-69D5-6E7330FFA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500" dirty="0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4 patologické cykly u </a:t>
            </a:r>
            <a:r>
              <a:rPr lang="cs-CZ" sz="3500" dirty="0" err="1">
                <a:solidFill>
                  <a:schemeClr val="accent1"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  <a:t>polytraumat</a:t>
            </a:r>
            <a:endParaRPr lang="en-US" sz="3500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A093CB-6BB3-6ACC-B9A1-C050021E6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Koncept traumatologické péče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0963" name="Zástupný symbol pro obsah 2">
            <a:extLst>
              <a:ext uri="{FF2B5EF4-FFF2-40B4-BE49-F238E27FC236}">
                <a16:creationId xmlns:a16="http://schemas.microsoft.com/office/drawing/2014/main" id="{F660F504-12EE-443F-2FC1-56B395E7E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600200"/>
            <a:ext cx="8229600" cy="4625975"/>
          </a:xfrm>
        </p:spPr>
        <p:txBody>
          <a:bodyPr/>
          <a:lstStyle/>
          <a:p>
            <a:pPr marL="117475" indent="0">
              <a:buFont typeface="Wingdings 2" panose="05020102010507070707" pitchFamily="18" charset="2"/>
              <a:buNone/>
            </a:pPr>
            <a:r>
              <a:rPr lang="cs-CZ" altLang="cs-CZ" b="1">
                <a:solidFill>
                  <a:srgbClr val="FFC000"/>
                </a:solidFill>
              </a:rPr>
              <a:t>Přednemocniční triáž</a:t>
            </a:r>
          </a:p>
          <a:p>
            <a:pPr marL="117475" indent="0">
              <a:buFont typeface="Wingdings 2" panose="05020102010507070707" pitchFamily="18" charset="2"/>
              <a:buNone/>
            </a:pPr>
            <a:endParaRPr lang="cs-CZ" altLang="cs-CZ">
              <a:solidFill>
                <a:srgbClr val="FF0000"/>
              </a:solidFill>
            </a:endParaRPr>
          </a:p>
        </p:txBody>
      </p:sp>
      <p:pic>
        <p:nvPicPr>
          <p:cNvPr id="40964" name="Picture 3">
            <a:extLst>
              <a:ext uri="{FF2B5EF4-FFF2-40B4-BE49-F238E27FC236}">
                <a16:creationId xmlns:a16="http://schemas.microsoft.com/office/drawing/2014/main" id="{434E467F-4B1C-20BC-05A3-E527A0095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62960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0BA395-2B65-8D5C-2C0E-6816A5ED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Koncept traumatologické péče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EB4C1BD1-E2C0-BBE8-D0A5-F0E695C3F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8294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sah 2">
            <a:extLst>
              <a:ext uri="{FF2B5EF4-FFF2-40B4-BE49-F238E27FC236}">
                <a16:creationId xmlns:a16="http://schemas.microsoft.com/office/drawing/2014/main" id="{7062FEEC-B6F9-4C8A-1B68-E341E36CF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7475" indent="0" eaLnBrk="1" hangingPunct="1">
              <a:buFont typeface="Wingdings 2" panose="05020102010507070707" pitchFamily="18" charset="2"/>
              <a:buNone/>
            </a:pPr>
            <a:r>
              <a:rPr lang="cs-CZ" altLang="cs-CZ" b="1">
                <a:solidFill>
                  <a:srgbClr val="FFC000"/>
                </a:solidFill>
              </a:rPr>
              <a:t>Koncept traumacenter</a:t>
            </a:r>
            <a:endParaRPr lang="en-US" altLang="cs-CZ" b="1">
              <a:solidFill>
                <a:srgbClr val="FFC000"/>
              </a:solidFill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E8E282F-DD8D-57E9-6772-F01C4520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Koncept traumatologické péče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3012" name="Picture 8">
            <a:extLst>
              <a:ext uri="{FF2B5EF4-FFF2-40B4-BE49-F238E27FC236}">
                <a16:creationId xmlns:a16="http://schemas.microsoft.com/office/drawing/2014/main" id="{0FBF985C-B3E5-8B8F-35E1-04C624B35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17145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3">
            <a:extLst>
              <a:ext uri="{FF2B5EF4-FFF2-40B4-BE49-F238E27FC236}">
                <a16:creationId xmlns:a16="http://schemas.microsoft.com/office/drawing/2014/main" id="{B81852C1-D8CA-B6C3-204F-DF98FA800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143250"/>
            <a:ext cx="1857375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">
            <a:extLst>
              <a:ext uri="{FF2B5EF4-FFF2-40B4-BE49-F238E27FC236}">
                <a16:creationId xmlns:a16="http://schemas.microsoft.com/office/drawing/2014/main" id="{42E03975-B97D-9457-76CA-3433B6B3C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071813"/>
            <a:ext cx="18573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Obrázek 11" descr="DSC03935.JPG">
            <a:extLst>
              <a:ext uri="{FF2B5EF4-FFF2-40B4-BE49-F238E27FC236}">
                <a16:creationId xmlns:a16="http://schemas.microsoft.com/office/drawing/2014/main" id="{788EB75D-D326-E32F-A061-134ADE0144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9200"/>
            <a:ext cx="178593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6">
            <a:extLst>
              <a:ext uri="{FF2B5EF4-FFF2-40B4-BE49-F238E27FC236}">
                <a16:creationId xmlns:a16="http://schemas.microsoft.com/office/drawing/2014/main" id="{C3331CB4-228A-CD54-7E0B-62404A5F9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05400"/>
            <a:ext cx="1928813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Obrázek 7" descr="DSC03905.JPG">
            <a:extLst>
              <a:ext uri="{FF2B5EF4-FFF2-40B4-BE49-F238E27FC236}">
                <a16:creationId xmlns:a16="http://schemas.microsoft.com/office/drawing/2014/main" id="{2CB5D9AD-5B61-0E49-165E-9FBB88136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0292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7B571DB-04D4-CAD7-084F-50DB442AD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743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Princip zajištění – koncept ATLS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718B3F4F-88FF-D2E2-819D-175D2E8F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05A8545-15F0-43AA-9ADF-9B1CD385EADC}" type="slidenum">
              <a:rPr lang="en-US" altLang="cs-CZ">
                <a:solidFill>
                  <a:srgbClr val="FFFFFF"/>
                </a:solidFill>
                <a:latin typeface="Corbel" panose="020B0503020204020204" pitchFamily="34" charset="0"/>
              </a:rPr>
              <a:pPr eaLnBrk="1" hangingPunct="1"/>
              <a:t>34</a:t>
            </a:fld>
            <a:endParaRPr lang="en-US" altLang="cs-CZ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36868" name="TextBox 4">
            <a:extLst>
              <a:ext uri="{FF2B5EF4-FFF2-40B4-BE49-F238E27FC236}">
                <a16:creationId xmlns:a16="http://schemas.microsoft.com/office/drawing/2014/main" id="{F6BF68FB-343D-BD0C-689F-2CD61274A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76400"/>
            <a:ext cx="7848600" cy="4832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Tahoma" pitchFamily="34" charset="0"/>
              <a:buAutoNum type="arabicPeriod"/>
              <a:defRPr/>
            </a:pPr>
            <a:r>
              <a:rPr lang="en-US" sz="2800" b="1" dirty="0" err="1">
                <a:solidFill>
                  <a:srgbClr val="FFC000"/>
                </a:solidFill>
                <a:latin typeface="+mn-lt"/>
              </a:rPr>
              <a:t>Pri</a:t>
            </a:r>
            <a:r>
              <a:rPr lang="cs-CZ" sz="2800" b="1" dirty="0" err="1">
                <a:solidFill>
                  <a:srgbClr val="FFC000"/>
                </a:solidFill>
                <a:latin typeface="+mn-lt"/>
              </a:rPr>
              <a:t>mární</a:t>
            </a:r>
            <a:r>
              <a:rPr lang="cs-CZ" sz="2800" b="1" dirty="0">
                <a:solidFill>
                  <a:srgbClr val="FFC000"/>
                </a:solidFill>
                <a:latin typeface="+mn-lt"/>
              </a:rPr>
              <a:t> zhodnocení a resuscitace</a:t>
            </a:r>
            <a:endParaRPr lang="en-US" sz="2800" b="1" dirty="0">
              <a:solidFill>
                <a:srgbClr val="FFC000"/>
              </a:solidFill>
              <a:latin typeface="+mn-lt"/>
            </a:endParaRPr>
          </a:p>
          <a:p>
            <a:pPr eaLnBrk="1" hangingPunct="1">
              <a:defRPr/>
            </a:pPr>
            <a:endParaRPr lang="en-US" sz="2800" dirty="0">
              <a:latin typeface="+mn-lt"/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cs-CZ" sz="2800" dirty="0">
                <a:latin typeface="+mn-lt"/>
              </a:rPr>
              <a:t>Identifikace život ohrožujících stavů</a:t>
            </a:r>
            <a:r>
              <a:rPr lang="en-US" sz="2800" dirty="0">
                <a:latin typeface="+mn-lt"/>
              </a:rPr>
              <a:t> 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800" dirty="0">
                <a:latin typeface="+mn-lt"/>
              </a:rPr>
              <a:t>ABCDE </a:t>
            </a:r>
            <a:r>
              <a:rPr lang="cs-CZ" sz="2800" dirty="0">
                <a:latin typeface="+mn-lt"/>
              </a:rPr>
              <a:t>přístup</a:t>
            </a:r>
            <a:endParaRPr lang="en-US" sz="2800" dirty="0">
              <a:latin typeface="+mn-lt"/>
            </a:endParaRPr>
          </a:p>
          <a:p>
            <a:pPr eaLnBrk="1" hangingPunct="1">
              <a:defRPr/>
            </a:pPr>
            <a:endParaRPr lang="en-US" sz="2800" dirty="0">
              <a:latin typeface="+mn-lt"/>
            </a:endParaRPr>
          </a:p>
          <a:p>
            <a:pPr eaLnBrk="1" hangingPunct="1">
              <a:buFontTx/>
              <a:buAutoNum type="arabicPeriod" startAt="2"/>
              <a:defRPr/>
            </a:pPr>
            <a:r>
              <a:rPr lang="cs-CZ" sz="2800" b="1" dirty="0">
                <a:solidFill>
                  <a:srgbClr val="FFC000"/>
                </a:solidFill>
                <a:latin typeface="+mn-lt"/>
              </a:rPr>
              <a:t>Sekundární zhodnocení</a:t>
            </a:r>
            <a:endParaRPr lang="en-US" sz="2800" b="1" dirty="0">
              <a:solidFill>
                <a:srgbClr val="FFC000"/>
              </a:solidFill>
              <a:latin typeface="+mn-lt"/>
            </a:endParaRPr>
          </a:p>
          <a:p>
            <a:pPr eaLnBrk="1" hangingPunct="1">
              <a:defRPr/>
            </a:pPr>
            <a:endParaRPr lang="en-US" sz="2800" dirty="0">
              <a:latin typeface="+mn-lt"/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cs-CZ" sz="2800" dirty="0">
                <a:latin typeface="+mn-lt"/>
              </a:rPr>
              <a:t>Detailní vyšetření od hlavy k patě</a:t>
            </a:r>
            <a:endParaRPr lang="en-US" sz="2800" dirty="0">
              <a:latin typeface="+mn-lt"/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cs-CZ" sz="2800" dirty="0">
                <a:latin typeface="+mn-lt"/>
              </a:rPr>
              <a:t>Anamnéza</a:t>
            </a:r>
            <a:endParaRPr lang="en-US" sz="2800" dirty="0">
              <a:latin typeface="+mn-lt"/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cs-CZ" sz="2800" dirty="0">
                <a:latin typeface="+mn-lt"/>
              </a:rPr>
              <a:t>Laboratorní a radiologická vyšetření</a:t>
            </a:r>
            <a:endParaRPr lang="en-US" sz="2800" dirty="0">
              <a:latin typeface="+mn-lt"/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cs-CZ" sz="2800" dirty="0">
                <a:latin typeface="+mn-lt"/>
              </a:rPr>
              <a:t>Plán péče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>
            <a:extLst>
              <a:ext uri="{FF2B5EF4-FFF2-40B4-BE49-F238E27FC236}">
                <a16:creationId xmlns:a16="http://schemas.microsoft.com/office/drawing/2014/main" id="{00B11ADA-D118-C3B6-B423-390449B60E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0" dirty="0">
                <a:solidFill>
                  <a:schemeClr val="accent1">
                    <a:satMod val="150000"/>
                  </a:schemeClr>
                </a:solidFill>
              </a:rPr>
              <a:t>Krátké celkové zhodnocení</a:t>
            </a:r>
            <a:endParaRPr lang="en-US" b="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780A244-D4EC-5307-CB8D-5E49B9C735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458200" cy="46482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Krátké vstupní celkové zhodnocení slouží k nejhrubší orientaci o povaze poranění </a:t>
            </a: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Trvá vteřiny a jeho cílem je detek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ovat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 urgentní ohrožení </a:t>
            </a:r>
            <a:r>
              <a:rPr lang="cs-CZ" altLang="cs-CZ" sz="2400">
                <a:latin typeface="Arial" panose="020B0604020202020204" pitchFamily="34" charset="0"/>
                <a:cs typeface="Arial" panose="020B0604020202020204" pitchFamily="34" charset="0"/>
              </a:rPr>
              <a:t>života </a:t>
            </a:r>
            <a:r>
              <a:rPr lang="en-US" altLang="cs-CZ" sz="2400">
                <a:latin typeface="Arial" panose="020B0604020202020204" pitchFamily="34" charset="0"/>
                <a:cs typeface="Arial" panose="020B0604020202020204" pitchFamily="34" charset="0"/>
              </a:rPr>
              <a:t>nemocného. </a:t>
            </a:r>
            <a:endParaRPr lang="cs-CZ" altLang="cs-CZ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Kvalita vědomí</a:t>
            </a:r>
          </a:p>
          <a:p>
            <a:pPr lvl="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Dýchací cesty</a:t>
            </a:r>
          </a:p>
          <a:p>
            <a:pPr lvl="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Ventilace</a:t>
            </a:r>
          </a:p>
          <a:p>
            <a:pPr lvl="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Zevní známky krvácení</a:t>
            </a:r>
          </a:p>
          <a:p>
            <a:pPr lvl="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Tělesné deformity</a:t>
            </a:r>
          </a:p>
          <a:p>
            <a:pPr lvl="3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Barva kůže</a:t>
            </a:r>
            <a:endParaRPr lang="en-US" altLang="cs-CZ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cs-CZ" altLang="cs-CZ" sz="3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500">
                <a:latin typeface="Arial" panose="020B0604020202020204" pitchFamily="34" charset="0"/>
                <a:cs typeface="Arial" panose="020B0604020202020204" pitchFamily="34" charset="0"/>
              </a:rPr>
              <a:t>Při potřebě zahájit KPR</a:t>
            </a:r>
            <a:endParaRPr lang="en-US" altLang="cs-CZ" sz="2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Slide Number Placeholder 5">
            <a:extLst>
              <a:ext uri="{FF2B5EF4-FFF2-40B4-BE49-F238E27FC236}">
                <a16:creationId xmlns:a16="http://schemas.microsoft.com/office/drawing/2014/main" id="{D908AFC2-26D7-C607-8C0B-11D540C58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A5B62C-3BDD-4366-8719-9A0D46F3A60E}" type="slidenum">
              <a:rPr lang="en-US" altLang="cs-CZ">
                <a:solidFill>
                  <a:srgbClr val="FFFFFF"/>
                </a:solidFill>
                <a:latin typeface="Corbel" panose="020B0503020204020204" pitchFamily="34" charset="0"/>
              </a:rPr>
              <a:pPr eaLnBrk="1" hangingPunct="1"/>
              <a:t>35</a:t>
            </a:fld>
            <a:endParaRPr lang="en-US" altLang="cs-CZ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45061" name="Object 1024">
            <a:extLst>
              <a:ext uri="{FF2B5EF4-FFF2-40B4-BE49-F238E27FC236}">
                <a16:creationId xmlns:a16="http://schemas.microsoft.com/office/drawing/2014/main" id="{5D25B9C4-4CA8-E728-7F89-8D07972F74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4191000"/>
          <a:ext cx="2516188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" r:id="rId4" imgW="2872130" imgH="2174443" progId="">
                  <p:embed/>
                </p:oleObj>
              </mc:Choice>
              <mc:Fallback>
                <p:oleObj name="Clip" r:id="rId4" imgW="2872130" imgH="2174443" progId="">
                  <p:embed/>
                  <p:pic>
                    <p:nvPicPr>
                      <p:cNvPr id="45061" name="Object 1024">
                        <a:extLst>
                          <a:ext uri="{FF2B5EF4-FFF2-40B4-BE49-F238E27FC236}">
                            <a16:creationId xmlns:a16="http://schemas.microsoft.com/office/drawing/2014/main" id="{5D25B9C4-4CA8-E728-7F89-8D07972F74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191000"/>
                        <a:ext cx="2516188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>
            <a:extLst>
              <a:ext uri="{FF2B5EF4-FFF2-40B4-BE49-F238E27FC236}">
                <a16:creationId xmlns:a16="http://schemas.microsoft.com/office/drawing/2014/main" id="{6D43CC4E-4857-EB2D-9712-3EA51F08D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9303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Primární zhodnocení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F94AE16-02CA-85BA-AA02-1E930576BB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6248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>Kontrola a zajištění průchodnosti dýchacích cest (</a:t>
            </a:r>
            <a:r>
              <a:rPr lang="cs-CZ" altLang="cs-CZ" sz="2000" b="1" u="sng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>irway control)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 + ochrana krční páteře</a:t>
            </a:r>
          </a:p>
          <a:p>
            <a:pPr eaLnBrk="1" hangingPunct="1">
              <a:lnSpc>
                <a:spcPct val="90000"/>
              </a:lnSpc>
            </a:pPr>
            <a:endParaRPr lang="en-US" altLang="cs-CZ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>Zajištění přiměřené ventilace </a:t>
            </a:r>
            <a:endParaRPr lang="cs-CZ" altLang="cs-CZ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2000" b="1" u="sng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>reathing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 + ventilation</a:t>
            </a:r>
            <a:r>
              <a:rPr lang="en-US" altLang="cs-CZ" sz="2000"/>
              <a:t>)</a:t>
            </a:r>
            <a:endParaRPr lang="cs-CZ" altLang="cs-CZ" sz="200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cs-CZ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>Hodnocení oběhu a stavění krvácení</a:t>
            </a:r>
            <a:endParaRPr lang="cs-CZ" altLang="cs-CZ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cs-CZ" altLang="cs-CZ" sz="2000" b="1" u="sng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>irculation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 with hemorhage control)</a:t>
            </a:r>
          </a:p>
          <a:p>
            <a:pPr eaLnBrk="1" hangingPunct="1">
              <a:lnSpc>
                <a:spcPct val="90000"/>
              </a:lnSpc>
            </a:pPr>
            <a:endParaRPr lang="en-US" altLang="cs-CZ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>Zhodnocení neurologického stavu</a:t>
            </a:r>
            <a:endParaRPr lang="cs-CZ" altLang="cs-CZ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cs-CZ" altLang="cs-CZ" sz="2000" b="1" u="sng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>isability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: neurological status)</a:t>
            </a:r>
          </a:p>
          <a:p>
            <a:pPr eaLnBrk="1" hangingPunct="1">
              <a:lnSpc>
                <a:spcPct val="90000"/>
              </a:lnSpc>
            </a:pPr>
            <a:endParaRPr lang="en-US" altLang="cs-CZ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>Úplné obnažení nemocného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/>
              <a:t>– prevence hypotermie</a:t>
            </a:r>
            <a:endParaRPr lang="cs-CZ" altLang="cs-CZ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cs-CZ" sz="2000" b="1"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en-US" altLang="cs-CZ" sz="2000" b="1" u="sng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cs-CZ" sz="2000">
                <a:latin typeface="Arial" panose="020B0604020202020204" pitchFamily="34" charset="0"/>
                <a:cs typeface="Arial" panose="020B0604020202020204" pitchFamily="34" charset="0"/>
              </a:rPr>
              <a:t>xpos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ure</a:t>
            </a: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/Environmental control)</a:t>
            </a:r>
            <a:endParaRPr lang="en-US" alt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B07723D-0E24-5EC7-30F6-7162E6B8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AE0984-1837-4391-AE5A-A113E4E0E71E}" type="slidenum">
              <a:rPr lang="en-US" altLang="cs-CZ">
                <a:solidFill>
                  <a:srgbClr val="FFFFFF"/>
                </a:solidFill>
                <a:latin typeface="Corbel" panose="020B0503020204020204" pitchFamily="34" charset="0"/>
              </a:rPr>
              <a:pPr eaLnBrk="1" hangingPunct="1"/>
              <a:t>36</a:t>
            </a:fld>
            <a:endParaRPr lang="en-US" altLang="cs-CZ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46085" name="Object 1024">
            <a:extLst>
              <a:ext uri="{FF2B5EF4-FFF2-40B4-BE49-F238E27FC236}">
                <a16:creationId xmlns:a16="http://schemas.microsoft.com/office/drawing/2014/main" id="{1609EEA0-881E-839D-7FC6-DDC94DB97E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9000" y="3657600"/>
          <a:ext cx="115411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lip" r:id="rId4" imgW="2863850" imgH="3405188" progId="">
                  <p:embed/>
                </p:oleObj>
              </mc:Choice>
              <mc:Fallback>
                <p:oleObj name="Clip" r:id="rId4" imgW="2863850" imgH="3405188" progId="">
                  <p:embed/>
                  <p:pic>
                    <p:nvPicPr>
                      <p:cNvPr id="46085" name="Object 1024">
                        <a:extLst>
                          <a:ext uri="{FF2B5EF4-FFF2-40B4-BE49-F238E27FC236}">
                            <a16:creationId xmlns:a16="http://schemas.microsoft.com/office/drawing/2014/main" id="{1609EEA0-881E-839D-7FC6-DDC94DB97E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657600"/>
                        <a:ext cx="1154113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1025">
            <a:extLst>
              <a:ext uri="{FF2B5EF4-FFF2-40B4-BE49-F238E27FC236}">
                <a16:creationId xmlns:a16="http://schemas.microsoft.com/office/drawing/2014/main" id="{8B1DEBFB-4AFD-7ED6-7275-A84EB46DF4EE}"/>
              </a:ext>
            </a:extLst>
          </p:cNvPr>
          <p:cNvGraphicFramePr>
            <a:graphicFrameLocks noChangeAspect="1"/>
          </p:cNvGraphicFramePr>
          <p:nvPr/>
        </p:nvGraphicFramePr>
        <p:xfrm flipV="1">
          <a:off x="7239000" y="2514600"/>
          <a:ext cx="10572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lip" r:id="rId6" imgW="4495800" imgH="3344863" progId="">
                  <p:embed/>
                </p:oleObj>
              </mc:Choice>
              <mc:Fallback>
                <p:oleObj name="Clip" r:id="rId6" imgW="4495800" imgH="3344863" progId="">
                  <p:embed/>
                  <p:pic>
                    <p:nvPicPr>
                      <p:cNvPr id="46086" name="Object 1025">
                        <a:extLst>
                          <a:ext uri="{FF2B5EF4-FFF2-40B4-BE49-F238E27FC236}">
                            <a16:creationId xmlns:a16="http://schemas.microsoft.com/office/drawing/2014/main" id="{8B1DEBFB-4AFD-7ED6-7275-A84EB46DF4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7239000" y="2514600"/>
                        <a:ext cx="10572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7" name="Picture 6" descr="CSPINEIM">
            <a:extLst>
              <a:ext uri="{FF2B5EF4-FFF2-40B4-BE49-F238E27FC236}">
                <a16:creationId xmlns:a16="http://schemas.microsoft.com/office/drawing/2014/main" id="{B31725A2-9D84-E335-B5B6-A6ACD96A2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76400"/>
            <a:ext cx="12954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6">
            <a:extLst>
              <a:ext uri="{FF2B5EF4-FFF2-40B4-BE49-F238E27FC236}">
                <a16:creationId xmlns:a16="http://schemas.microsoft.com/office/drawing/2014/main" id="{AFD8CF88-AADD-F2BF-DD1C-5E218AEF6430}"/>
              </a:ext>
            </a:extLst>
          </p:cNvPr>
          <p:cNvPicPr>
            <a:picLocks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257800"/>
            <a:ext cx="14478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80758C0-FF75-42CD-24D2-6D141D481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817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Kontrola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zajištění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průchodnosti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dýchacích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latin typeface="Arial" pitchFamily="34" charset="0"/>
                <a:cs typeface="Arial" pitchFamily="34" charset="0"/>
              </a:rPr>
              <a:t>cest</a:t>
            </a:r>
            <a:endParaRPr lang="en-GB" sz="27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E9B291F-E020-8339-DAFC-3FC428E4968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905000"/>
            <a:ext cx="52578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dirty="0">
                <a:latin typeface="Arial" charset="0"/>
                <a:cs typeface="Arial" charset="0"/>
              </a:rPr>
              <a:t>Jsou dýchací cesty?</a:t>
            </a:r>
          </a:p>
          <a:p>
            <a:pPr eaLnBrk="1" hangingPunct="1">
              <a:buFontTx/>
              <a:buNone/>
              <a:defRPr/>
            </a:pPr>
            <a:endParaRPr lang="en-GB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cs-CZ" sz="2800" i="1" dirty="0">
                <a:solidFill>
                  <a:schemeClr val="accent4"/>
                </a:solidFill>
                <a:latin typeface="Arial" charset="0"/>
                <a:cs typeface="Arial" charset="0"/>
              </a:rPr>
              <a:t>Průchodné a bezpečné</a:t>
            </a:r>
            <a:r>
              <a:rPr lang="en-GB" sz="2800" i="1" dirty="0">
                <a:solidFill>
                  <a:schemeClr val="accent4"/>
                </a:solidFill>
                <a:latin typeface="Arial" charset="0"/>
                <a:cs typeface="Arial" charset="0"/>
              </a:rPr>
              <a:t>?</a:t>
            </a:r>
          </a:p>
          <a:p>
            <a:pPr eaLnBrk="1" hangingPunct="1">
              <a:defRPr/>
            </a:pPr>
            <a:endParaRPr lang="cs-CZ" sz="2800" dirty="0">
              <a:solidFill>
                <a:schemeClr val="accent5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cs-CZ" sz="2800" dirty="0">
              <a:solidFill>
                <a:schemeClr val="accent5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cs-CZ" sz="2800" i="1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V ohrožení</a:t>
            </a: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  <a:latin typeface="Arial" charset="0"/>
                <a:cs typeface="Arial" charset="0"/>
              </a:rPr>
              <a:t>?</a:t>
            </a:r>
            <a:endParaRPr lang="cs-CZ" sz="2800" i="1" dirty="0">
              <a:solidFill>
                <a:schemeClr val="accent5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cs-CZ" sz="2800" dirty="0">
              <a:solidFill>
                <a:schemeClr val="accent5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GB" sz="2800" dirty="0">
              <a:solidFill>
                <a:schemeClr val="accent5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800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Obst</a:t>
            </a:r>
            <a:r>
              <a:rPr lang="cs-CZ" sz="2800" i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rukce</a:t>
            </a:r>
            <a:r>
              <a:rPr lang="en-GB" sz="2800" i="1" dirty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  <a:p>
            <a:pPr eaLnBrk="1" hangingPunct="1">
              <a:buFont typeface="Wingdings" pitchFamily="2" charset="2"/>
              <a:buChar char=""/>
              <a:defRPr/>
            </a:pPr>
            <a:endParaRPr lang="en-GB" sz="2400" dirty="0">
              <a:latin typeface="Arial" charset="0"/>
              <a:cs typeface="Arial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  <a:defRPr/>
            </a:pPr>
            <a:endParaRPr lang="en-GB" sz="2800" b="1" dirty="0">
              <a:latin typeface="Arial" charset="0"/>
              <a:cs typeface="Arial" charset="0"/>
            </a:endParaRPr>
          </a:p>
        </p:txBody>
      </p:sp>
      <p:pic>
        <p:nvPicPr>
          <p:cNvPr id="6" name="Picture 5" descr="9.jpg">
            <a:extLst>
              <a:ext uri="{FF2B5EF4-FFF2-40B4-BE49-F238E27FC236}">
                <a16:creationId xmlns:a16="http://schemas.microsoft.com/office/drawing/2014/main" id="{2856D10F-8BF3-BAC0-EB0D-E9483B25C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1398588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10.jpg">
            <a:extLst>
              <a:ext uri="{FF2B5EF4-FFF2-40B4-BE49-F238E27FC236}">
                <a16:creationId xmlns:a16="http://schemas.microsoft.com/office/drawing/2014/main" id="{D91F5631-123E-B600-6F69-D196DA601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71800"/>
            <a:ext cx="3186113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8.jpg">
            <a:extLst>
              <a:ext uri="{FF2B5EF4-FFF2-40B4-BE49-F238E27FC236}">
                <a16:creationId xmlns:a16="http://schemas.microsoft.com/office/drawing/2014/main" id="{D8E5001B-5F73-B455-655C-28CA706DB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343400"/>
            <a:ext cx="3214688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>
            <a:extLst>
              <a:ext uri="{FF2B5EF4-FFF2-40B4-BE49-F238E27FC236}">
                <a16:creationId xmlns:a16="http://schemas.microsoft.com/office/drawing/2014/main" id="{8F4F0364-F3B7-C465-3485-16A25734C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chemeClr val="accent1">
                    <a:satMod val="150000"/>
                  </a:schemeClr>
                </a:solidFill>
              </a:rPr>
              <a:t>Zajištění průchodnosti dýchacích cest</a:t>
            </a: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61259F19-C59E-0ACB-B5C2-32BEDBA9FF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389438"/>
          </a:xfrm>
        </p:spPr>
        <p:txBody>
          <a:bodyPr/>
          <a:lstStyle/>
          <a:p>
            <a:pPr eaLnBrk="1" hangingPunct="1"/>
            <a:r>
              <a:rPr lang="cs-CZ" altLang="cs-CZ">
                <a:cs typeface="Arial" panose="020B0604020202020204" pitchFamily="34" charset="0"/>
              </a:rPr>
              <a:t>Trojitý manévr   X  předsunutí dolní čelisti</a:t>
            </a:r>
            <a:endParaRPr lang="en-US" altLang="cs-CZ">
              <a:cs typeface="Arial" panose="020B0604020202020204" pitchFamily="34" charset="0"/>
            </a:endParaRPr>
          </a:p>
          <a:p>
            <a:pPr eaLnBrk="1" hangingPunct="1"/>
            <a:endParaRPr lang="cs-CZ" altLang="cs-CZ">
              <a:cs typeface="Arial" panose="020B0604020202020204" pitchFamily="34" charset="0"/>
            </a:endParaRPr>
          </a:p>
          <a:p>
            <a:pPr eaLnBrk="1" hangingPunct="1"/>
            <a:r>
              <a:rPr lang="cs-CZ" altLang="cs-CZ">
                <a:cs typeface="Arial" panose="020B0604020202020204" pitchFamily="34" charset="0"/>
              </a:rPr>
              <a:t>Zajištění přísunu O2  (maska s reservoárem)</a:t>
            </a:r>
          </a:p>
          <a:p>
            <a:pPr eaLnBrk="1" hangingPunct="1"/>
            <a:endParaRPr lang="cs-CZ" altLang="cs-CZ">
              <a:cs typeface="Arial" panose="020B0604020202020204" pitchFamily="34" charset="0"/>
            </a:endParaRPr>
          </a:p>
          <a:p>
            <a:pPr eaLnBrk="1" hangingPunct="1"/>
            <a:r>
              <a:rPr lang="cs-CZ" altLang="cs-CZ">
                <a:cs typeface="Arial" panose="020B0604020202020204" pitchFamily="34" charset="0"/>
              </a:rPr>
              <a:t>Odsátí dýchacíh cest</a:t>
            </a:r>
            <a:endParaRPr lang="en-US" altLang="cs-CZ">
              <a:cs typeface="Arial" panose="020B0604020202020204" pitchFamily="34" charset="0"/>
            </a:endParaRPr>
          </a:p>
          <a:p>
            <a:pPr eaLnBrk="1" hangingPunct="1"/>
            <a:endParaRPr lang="cs-CZ" altLang="cs-CZ">
              <a:cs typeface="Arial" panose="020B0604020202020204" pitchFamily="34" charset="0"/>
            </a:endParaRPr>
          </a:p>
          <a:p>
            <a:pPr eaLnBrk="1" hangingPunct="1"/>
            <a:r>
              <a:rPr lang="cs-CZ" altLang="cs-CZ">
                <a:cs typeface="Arial" panose="020B0604020202020204" pitchFamily="34" charset="0"/>
              </a:rPr>
              <a:t>Zabezpečení průchodnosti</a:t>
            </a:r>
            <a:endParaRPr lang="en-US" altLang="cs-CZ">
              <a:cs typeface="Arial" panose="020B0604020202020204" pitchFamily="34" charset="0"/>
            </a:endParaRPr>
          </a:p>
        </p:txBody>
      </p:sp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62DDAFCF-D6B1-E8EB-10BB-FD205EC49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E119EE-88A2-4448-AF7F-386D933F823C}" type="slidenum">
              <a:rPr lang="en-US" altLang="cs-CZ">
                <a:solidFill>
                  <a:srgbClr val="FFFFFF"/>
                </a:solidFill>
                <a:latin typeface="Corbel" panose="020B0503020204020204" pitchFamily="34" charset="0"/>
              </a:rPr>
              <a:pPr eaLnBrk="1" hangingPunct="1"/>
              <a:t>38</a:t>
            </a:fld>
            <a:endParaRPr lang="en-US" altLang="cs-CZ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pic>
        <p:nvPicPr>
          <p:cNvPr id="10" name="Picture 5" descr="facemask with reservoir">
            <a:extLst>
              <a:ext uri="{FF2B5EF4-FFF2-40B4-BE49-F238E27FC236}">
                <a16:creationId xmlns:a16="http://schemas.microsoft.com/office/drawing/2014/main" id="{713986EB-FA99-DDB2-86FE-46D672F73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267200"/>
            <a:ext cx="1036638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99834319-2799-5957-438A-117B39949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9363"/>
            <a:ext cx="41973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9">
            <a:extLst>
              <a:ext uri="{FF2B5EF4-FFF2-40B4-BE49-F238E27FC236}">
                <a16:creationId xmlns:a16="http://schemas.microsoft.com/office/drawing/2014/main" id="{AB72884C-F6A1-4A25-2B6A-C0442A791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3550"/>
            <a:ext cx="3303588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FED6285-75F4-5FC9-E528-4A5A2ADF5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210425" cy="850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cs-CZ" sz="4000" dirty="0">
                <a:solidFill>
                  <a:schemeClr val="accent1">
                    <a:satMod val="150000"/>
                  </a:schemeClr>
                </a:solidFill>
              </a:rPr>
              <a:t>Krk souvisí s hrudníkem</a:t>
            </a:r>
            <a:endParaRPr lang="en-GB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49155" name="Picture 4" descr="Knife in neck">
            <a:extLst>
              <a:ext uri="{FF2B5EF4-FFF2-40B4-BE49-F238E27FC236}">
                <a16:creationId xmlns:a16="http://schemas.microsoft.com/office/drawing/2014/main" id="{8FD6ACE5-53E0-5016-C9B8-982A5318547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2133600"/>
            <a:ext cx="3262313" cy="3922713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9156" name="Rectangle 3">
            <a:extLst>
              <a:ext uri="{FF2B5EF4-FFF2-40B4-BE49-F238E27FC236}">
                <a16:creationId xmlns:a16="http://schemas.microsoft.com/office/drawing/2014/main" id="{E8AF4766-2280-227C-BD31-3C81C1A4FBF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1828800"/>
            <a:ext cx="4710112" cy="412115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</a:pPr>
            <a:r>
              <a:rPr lang="cs-CZ" altLang="cs-CZ"/>
              <a:t>Rány</a:t>
            </a:r>
          </a:p>
          <a:p>
            <a:pPr eaLnBrk="1" hangingPunct="1">
              <a:buClr>
                <a:schemeClr val="folHlink"/>
              </a:buClr>
            </a:pPr>
            <a:endParaRPr lang="en-GB" altLang="cs-CZ"/>
          </a:p>
          <a:p>
            <a:pPr eaLnBrk="1" hangingPunct="1">
              <a:buClr>
                <a:schemeClr val="folHlink"/>
              </a:buClr>
            </a:pPr>
            <a:r>
              <a:rPr lang="cs-CZ" altLang="cs-CZ"/>
              <a:t>Distenze krčních žil</a:t>
            </a:r>
          </a:p>
          <a:p>
            <a:pPr eaLnBrk="1" hangingPunct="1">
              <a:buClr>
                <a:schemeClr val="folHlink"/>
              </a:buClr>
            </a:pPr>
            <a:endParaRPr lang="en-GB" altLang="cs-CZ"/>
          </a:p>
          <a:p>
            <a:pPr eaLnBrk="1" hangingPunct="1">
              <a:buClr>
                <a:schemeClr val="folHlink"/>
              </a:buClr>
            </a:pPr>
            <a:r>
              <a:rPr lang="cs-CZ" altLang="cs-CZ"/>
              <a:t>Deviace trachei</a:t>
            </a:r>
          </a:p>
          <a:p>
            <a:pPr eaLnBrk="1" hangingPunct="1">
              <a:buClr>
                <a:schemeClr val="folHlink"/>
              </a:buClr>
            </a:pPr>
            <a:endParaRPr lang="en-GB" altLang="cs-CZ"/>
          </a:p>
          <a:p>
            <a:pPr eaLnBrk="1" hangingPunct="1">
              <a:buClr>
                <a:schemeClr val="folHlink"/>
              </a:buClr>
            </a:pPr>
            <a:r>
              <a:rPr lang="cs-CZ" altLang="cs-CZ"/>
              <a:t>Podkožní emfyzém</a:t>
            </a:r>
          </a:p>
          <a:p>
            <a:pPr eaLnBrk="1" hangingPunct="1">
              <a:buClr>
                <a:schemeClr val="folHlink"/>
              </a:buClr>
            </a:pPr>
            <a:endParaRPr lang="en-GB" altLang="cs-CZ"/>
          </a:p>
          <a:p>
            <a:pPr eaLnBrk="1" hangingPunct="1">
              <a:buClr>
                <a:schemeClr val="folHlink"/>
              </a:buClr>
            </a:pPr>
            <a:r>
              <a:rPr lang="cs-CZ" altLang="cs-CZ"/>
              <a:t>Krepitus v obl. laryngu</a:t>
            </a:r>
            <a:endParaRPr lang="en-GB" alt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9B849AD1-8822-19D1-8BCD-73C1650BD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Epidemiologie úrazů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9572B414-3A58-3F9E-2810-E1E196AE9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4040188" cy="715963"/>
          </a:xfrm>
        </p:spPr>
        <p:txBody>
          <a:bodyPr/>
          <a:lstStyle/>
          <a:p>
            <a:pPr algn="ctr">
              <a:defRPr/>
            </a:pPr>
            <a:r>
              <a:rPr lang="cs-CZ" sz="2000" dirty="0"/>
              <a:t>Mechanismus úrazu</a:t>
            </a:r>
          </a:p>
        </p:txBody>
      </p:sp>
      <p:sp>
        <p:nvSpPr>
          <p:cNvPr id="13316" name="Zástupný symbol pro obsah 2">
            <a:extLst>
              <a:ext uri="{FF2B5EF4-FFF2-40B4-BE49-F238E27FC236}">
                <a16:creationId xmlns:a16="http://schemas.microsoft.com/office/drawing/2014/main" id="{D7BD2412-553F-96CB-996E-4EB89E4E6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49513"/>
            <a:ext cx="4040188" cy="395128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cs-CZ" alt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EBA3ADA-E2A7-554D-220F-4E2637697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698625"/>
            <a:ext cx="4041775" cy="715963"/>
          </a:xfrm>
        </p:spPr>
        <p:txBody>
          <a:bodyPr/>
          <a:lstStyle/>
          <a:p>
            <a:pPr>
              <a:defRPr/>
            </a:pPr>
            <a:r>
              <a:rPr lang="cs-CZ" sz="2000" dirty="0"/>
              <a:t>Úmrtí na úraz podle příčiny</a:t>
            </a:r>
            <a:endParaRPr lang="en-US" sz="2000" dirty="0"/>
          </a:p>
        </p:txBody>
      </p:sp>
      <p:sp>
        <p:nvSpPr>
          <p:cNvPr id="13318" name="Zástupný symbol pro obsah 3">
            <a:extLst>
              <a:ext uri="{FF2B5EF4-FFF2-40B4-BE49-F238E27FC236}">
                <a16:creationId xmlns:a16="http://schemas.microsoft.com/office/drawing/2014/main" id="{6ADD0F39-080A-1C57-3EF8-CA857147F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449513"/>
            <a:ext cx="4041775" cy="3951287"/>
          </a:xfrm>
        </p:spPr>
        <p:txBody>
          <a:bodyPr/>
          <a:lstStyle/>
          <a:p>
            <a:endParaRPr lang="cs-CZ" altLang="cs-CZ"/>
          </a:p>
        </p:txBody>
      </p:sp>
      <p:pic>
        <p:nvPicPr>
          <p:cNvPr id="13319" name="Picture 2" descr="http://safety.fhwa.dot.gov/newsletter/safetycompass/2007/dec07_v2/images/dec07v2_img_20.jpg">
            <a:extLst>
              <a:ext uri="{FF2B5EF4-FFF2-40B4-BE49-F238E27FC236}">
                <a16:creationId xmlns:a16="http://schemas.microsoft.com/office/drawing/2014/main" id="{25372A44-288E-36D3-46A4-30C8C4095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19400"/>
            <a:ext cx="346551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42">
            <a:extLst>
              <a:ext uri="{FF2B5EF4-FFF2-40B4-BE49-F238E27FC236}">
                <a16:creationId xmlns:a16="http://schemas.microsoft.com/office/drawing/2014/main" id="{8E034E53-4E46-FD30-BEFD-E30853984C3D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5484813"/>
          <a:ext cx="1600200" cy="1262063"/>
        </p:xfrm>
        <a:graphic>
          <a:graphicData uri="http://schemas.openxmlformats.org/drawingml/2006/table">
            <a:tbl>
              <a:tblPr/>
              <a:tblGrid>
                <a:gridCol w="322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7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8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 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Dopravní nehoda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Pád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6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Napadení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Suicidium</a:t>
                      </a:r>
                      <a:endParaRPr kumimoji="0" lang="cs-CZ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  <a:cs typeface="Arial" charset="0"/>
                      </a:endParaRP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  <a:cs typeface="Arial" charset="0"/>
                        </a:rPr>
                        <a:t>Ostatní</a:t>
                      </a:r>
                    </a:p>
                  </a:txBody>
                  <a:tcPr marL="36000" marR="3600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333" name="Objekt 5">
            <a:extLst>
              <a:ext uri="{FF2B5EF4-FFF2-40B4-BE49-F238E27FC236}">
                <a16:creationId xmlns:a16="http://schemas.microsoft.com/office/drawing/2014/main" id="{5FE896E8-33C3-64E2-AE06-438E0DAC59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133600"/>
          <a:ext cx="4278313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af" r:id="rId4" imgW="3886335" imgH="3409977" progId="MSGraph.Chart.8">
                  <p:embed followColorScheme="full"/>
                </p:oleObj>
              </mc:Choice>
              <mc:Fallback>
                <p:oleObj name="Graf" r:id="rId4" imgW="3886335" imgH="3409977" progId="MSGraph.Chart.8">
                  <p:embed followColorScheme="full"/>
                  <p:pic>
                    <p:nvPicPr>
                      <p:cNvPr id="13333" name="Objekt 5">
                        <a:extLst>
                          <a:ext uri="{FF2B5EF4-FFF2-40B4-BE49-F238E27FC236}">
                            <a16:creationId xmlns:a16="http://schemas.microsoft.com/office/drawing/2014/main" id="{5FE896E8-33C3-64E2-AE06-438E0DAC59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33600"/>
                        <a:ext cx="4278313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>
            <a:extLst>
              <a:ext uri="{FF2B5EF4-FFF2-40B4-BE49-F238E27FC236}">
                <a16:creationId xmlns:a16="http://schemas.microsoft.com/office/drawing/2014/main" id="{EECACF97-E6F6-8DFA-BA01-3E4445FA54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chemeClr val="accent1">
                    <a:satMod val="150000"/>
                  </a:schemeClr>
                </a:solidFill>
              </a:rPr>
              <a:t>Stabilizace krční páteře</a:t>
            </a: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D573BF0-84CA-3689-6861-38ADF8A1FA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 eaLnBrk="1" hangingPunct="1"/>
            <a:r>
              <a:rPr lang="cs-CZ" altLang="cs-CZ">
                <a:cs typeface="Arial" panose="020B0604020202020204" pitchFamily="34" charset="0"/>
              </a:rPr>
              <a:t>Stiff neck límec</a:t>
            </a:r>
            <a:endParaRPr lang="en-US" altLang="cs-CZ">
              <a:cs typeface="Arial" panose="020B0604020202020204" pitchFamily="34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cs-CZ" sz="440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>
                <a:cs typeface="Arial" panose="020B0604020202020204" pitchFamily="34" charset="0"/>
              </a:rPr>
              <a:t>Manipulace s bezvědomým pacientem (logroll manévr)</a:t>
            </a:r>
            <a:endParaRPr lang="en-US" altLang="cs-CZ">
              <a:cs typeface="Arial" panose="020B0604020202020204" pitchFamily="34" charset="0"/>
            </a:endParaRPr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2734C9E4-A613-16C4-48DB-68E2726B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5E1C04-2BCE-408C-88AE-6EC05D70E36C}" type="slidenum">
              <a:rPr lang="en-US" altLang="cs-CZ">
                <a:solidFill>
                  <a:srgbClr val="FFFFFF"/>
                </a:solidFill>
                <a:latin typeface="Corbel" panose="020B0503020204020204" pitchFamily="34" charset="0"/>
              </a:rPr>
              <a:pPr eaLnBrk="1" hangingPunct="1"/>
              <a:t>40</a:t>
            </a:fld>
            <a:endParaRPr lang="en-US" altLang="cs-CZ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pic>
        <p:nvPicPr>
          <p:cNvPr id="50181" name="Picture 2" descr="http://t1.gstatic.com/images?q=tbn:ANd9GcRBUPnaMk3nKydyjeYO_k9PDJ3LABImAWTmX8ug0tMUutPaxeeN_g">
            <a:extLst>
              <a:ext uri="{FF2B5EF4-FFF2-40B4-BE49-F238E27FC236}">
                <a16:creationId xmlns:a16="http://schemas.microsoft.com/office/drawing/2014/main" id="{5A6AD275-A265-78E0-5EDF-F007530CF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12938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Obrázek 5" descr="logroll.jpg">
            <a:extLst>
              <a:ext uri="{FF2B5EF4-FFF2-40B4-BE49-F238E27FC236}">
                <a16:creationId xmlns:a16="http://schemas.microsoft.com/office/drawing/2014/main" id="{86BCBB8F-CB77-4182-C24F-76F3D85B7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24400"/>
            <a:ext cx="2794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F9F476F4-9934-F82D-353C-CEC2D4202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cs-CZ" sz="4000" dirty="0">
                <a:solidFill>
                  <a:schemeClr val="accent1">
                    <a:satMod val="150000"/>
                  </a:schemeClr>
                </a:solidFill>
              </a:rPr>
              <a:t>Vyšetření respirace</a:t>
            </a: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E946E3D-0B18-0CA2-9587-93E05EF58B9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04800" y="1671638"/>
            <a:ext cx="4724400" cy="4805362"/>
          </a:xfrm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  <a:defRPr/>
            </a:pPr>
            <a:r>
              <a:rPr lang="cs-CZ" sz="2400" dirty="0">
                <a:solidFill>
                  <a:srgbClr val="FFC000"/>
                </a:solidFill>
              </a:rPr>
              <a:t>Pohled</a:t>
            </a:r>
            <a:endParaRPr lang="en-GB" sz="24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defRPr/>
            </a:pPr>
            <a:r>
              <a:rPr lang="cs-CZ" sz="2400" dirty="0"/>
              <a:t>Dechová frekvence</a:t>
            </a:r>
            <a:endParaRPr lang="en-GB" sz="2400" dirty="0"/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defRPr/>
            </a:pPr>
            <a:r>
              <a:rPr lang="cs-CZ" sz="2400" dirty="0"/>
              <a:t>Dechové úsilí</a:t>
            </a:r>
            <a:endParaRPr lang="en-GB" sz="2400" dirty="0"/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defRPr/>
            </a:pPr>
            <a:r>
              <a:rPr lang="cs-CZ" sz="2400" dirty="0"/>
              <a:t>Symetrie hrudníku</a:t>
            </a:r>
            <a:endParaRPr lang="en-GB" sz="2400" dirty="0"/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defRPr/>
            </a:pPr>
            <a:r>
              <a:rPr lang="cs-CZ" sz="2400" dirty="0"/>
              <a:t>Rány</a:t>
            </a:r>
          </a:p>
          <a:p>
            <a:pPr marL="119062" indent="0" eaLnBrk="1" hangingPunct="1">
              <a:lnSpc>
                <a:spcPct val="90000"/>
              </a:lnSpc>
              <a:buClr>
                <a:schemeClr val="folHlink"/>
              </a:buClr>
              <a:buFont typeface="Wingdings 2" panose="05020102010507070707" pitchFamily="18" charset="2"/>
              <a:buNone/>
              <a:defRPr/>
            </a:pPr>
            <a:endParaRPr lang="cs-CZ" sz="2400" dirty="0"/>
          </a:p>
          <a:p>
            <a:pPr eaLnBrk="1" hangingPunct="1">
              <a:buClr>
                <a:srgbClr val="FF0000"/>
              </a:buClr>
              <a:buFontTx/>
              <a:buNone/>
              <a:defRPr/>
            </a:pPr>
            <a:r>
              <a:rPr lang="cs-CZ" sz="2400" dirty="0">
                <a:solidFill>
                  <a:srgbClr val="FFC000"/>
                </a:solidFill>
              </a:rPr>
              <a:t>Poslech</a:t>
            </a:r>
            <a:endParaRPr lang="en-GB" sz="2400" dirty="0">
              <a:solidFill>
                <a:srgbClr val="FFC000"/>
              </a:solidFill>
            </a:endParaRPr>
          </a:p>
          <a:p>
            <a:pPr eaLnBrk="1" hangingPunct="1">
              <a:buClr>
                <a:schemeClr val="folHlink"/>
              </a:buClr>
              <a:defRPr/>
            </a:pPr>
            <a:r>
              <a:rPr lang="cs-CZ" sz="2400" dirty="0"/>
              <a:t>Všechna plicní pole</a:t>
            </a:r>
            <a:endParaRPr lang="en-GB" sz="2400" dirty="0"/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 2" panose="05020102010507070707" pitchFamily="18" charset="2"/>
              <a:buNone/>
              <a:defRPr/>
            </a:pPr>
            <a:endParaRPr lang="cs-CZ" sz="2400" dirty="0"/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Tx/>
              <a:buNone/>
              <a:defRPr/>
            </a:pPr>
            <a:r>
              <a:rPr lang="en-GB" sz="2400" dirty="0">
                <a:solidFill>
                  <a:srgbClr val="FFC000"/>
                </a:solidFill>
              </a:rPr>
              <a:t>P</a:t>
            </a:r>
            <a:r>
              <a:rPr lang="cs-CZ" sz="2400" dirty="0">
                <a:solidFill>
                  <a:srgbClr val="FFC000"/>
                </a:solidFill>
              </a:rPr>
              <a:t>oklep</a:t>
            </a:r>
            <a:endParaRPr lang="en-GB" sz="24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defRPr/>
            </a:pPr>
            <a:r>
              <a:rPr lang="cs-CZ" sz="2400" dirty="0" err="1"/>
              <a:t>Přikrácení</a:t>
            </a:r>
            <a:r>
              <a:rPr lang="cs-CZ" sz="2400" dirty="0"/>
              <a:t>  X  ztemnění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Tx/>
              <a:buNone/>
              <a:defRPr/>
            </a:pPr>
            <a:endParaRPr lang="cs-CZ" sz="24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Tx/>
              <a:buNone/>
              <a:defRPr/>
            </a:pPr>
            <a:r>
              <a:rPr lang="en-GB" sz="2400" dirty="0">
                <a:solidFill>
                  <a:srgbClr val="FFC000"/>
                </a:solidFill>
              </a:rPr>
              <a:t>P</a:t>
            </a:r>
            <a:r>
              <a:rPr lang="cs-CZ" sz="2400" dirty="0">
                <a:solidFill>
                  <a:srgbClr val="FFC000"/>
                </a:solidFill>
              </a:rPr>
              <a:t>ohmat</a:t>
            </a:r>
            <a:endParaRPr lang="en-GB" sz="2400" dirty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defRPr/>
            </a:pPr>
            <a:r>
              <a:rPr lang="cs-CZ" sz="2400" dirty="0"/>
              <a:t>Bolestivost, deformity, krepitace</a:t>
            </a:r>
            <a:endParaRPr lang="en-GB" sz="2400" dirty="0"/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Tx/>
              <a:buNone/>
              <a:defRPr/>
            </a:pPr>
            <a:endParaRPr lang="en-GB" sz="2400" dirty="0"/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Tx/>
              <a:buNone/>
              <a:defRPr/>
            </a:pPr>
            <a:endParaRPr lang="cs-CZ" sz="2400" dirty="0"/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Tx/>
              <a:buNone/>
              <a:defRPr/>
            </a:pPr>
            <a:endParaRPr lang="en-GB" sz="2400" dirty="0"/>
          </a:p>
        </p:txBody>
      </p:sp>
      <p:pic>
        <p:nvPicPr>
          <p:cNvPr id="51204" name="Picture 4" descr="1411-212545-01.jpg">
            <a:extLst>
              <a:ext uri="{FF2B5EF4-FFF2-40B4-BE49-F238E27FC236}">
                <a16:creationId xmlns:a16="http://schemas.microsoft.com/office/drawing/2014/main" id="{1ECF9B74-BC82-03DE-B8F4-9AEEB2853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71800"/>
            <a:ext cx="2295525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>
            <a:extLst>
              <a:ext uri="{FF2B5EF4-FFF2-40B4-BE49-F238E27FC236}">
                <a16:creationId xmlns:a16="http://schemas.microsoft.com/office/drawing/2014/main" id="{38696502-E68F-2672-98FF-05A0BFFCF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chemeClr val="accent1">
                    <a:satMod val="150000"/>
                  </a:schemeClr>
                </a:solidFill>
              </a:rPr>
              <a:t>Možnosti zajištění dýchání</a:t>
            </a: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170B899-5A93-77A5-0898-6718A8C1F7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153400" cy="4724400"/>
          </a:xfrm>
        </p:spPr>
        <p:txBody>
          <a:bodyPr rtlCol="0">
            <a:normAutofit fontScale="850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cs-CZ" sz="4000" dirty="0">
                <a:solidFill>
                  <a:srgbClr val="FFC000"/>
                </a:solidFill>
              </a:rPr>
              <a:t>Při absenci dýchání: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4000" dirty="0"/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3800" dirty="0"/>
              <a:t>Airway</a:t>
            </a:r>
            <a:endParaRPr lang="cs-CZ" sz="3800" dirty="0"/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cs-CZ" sz="3800" dirty="0"/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cs-CZ" sz="3800" dirty="0" err="1"/>
              <a:t>Ambuvak</a:t>
            </a:r>
            <a:endParaRPr lang="cs-CZ" sz="3800" dirty="0"/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3800" dirty="0"/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cs-CZ" sz="3800" dirty="0" err="1"/>
              <a:t>Laryngeální</a:t>
            </a:r>
            <a:r>
              <a:rPr lang="cs-CZ" sz="3800" dirty="0"/>
              <a:t> maska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z="3800" dirty="0"/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cs-CZ" sz="3800" dirty="0"/>
              <a:t>Endotracheální kanyla</a:t>
            </a:r>
            <a:endParaRPr lang="en-US" sz="3800" dirty="0"/>
          </a:p>
        </p:txBody>
      </p:sp>
      <p:sp>
        <p:nvSpPr>
          <p:cNvPr id="31747" name="Slide Number Placeholder 5">
            <a:extLst>
              <a:ext uri="{FF2B5EF4-FFF2-40B4-BE49-F238E27FC236}">
                <a16:creationId xmlns:a16="http://schemas.microsoft.com/office/drawing/2014/main" id="{E77F4727-EDAB-C109-0128-B428D02A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036FE9-F23F-43AD-BB81-028DD3EB630F}" type="slidenum">
              <a:rPr lang="en-US" altLang="cs-CZ">
                <a:solidFill>
                  <a:srgbClr val="FFFFFF"/>
                </a:solidFill>
                <a:latin typeface="Corbel" panose="020B0503020204020204" pitchFamily="34" charset="0"/>
              </a:rPr>
              <a:pPr eaLnBrk="1" hangingPunct="1"/>
              <a:t>42</a:t>
            </a:fld>
            <a:endParaRPr lang="en-US" altLang="cs-CZ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52229" name="AutoShape 6" descr="data:image/jpeg;base64,/9j/4AAQSkZJRgABAQAAAQABAAD/2wCEAAkGBhQSERMTERMVEhIWGRcYGBYWFBgZGBQbGBcYGBwTFRgYHiYfFxsjGRgXHy8gJCgqLC0tFx4xNTAqNSY3LCwBCQoKDgwOGg8PGi4kHCQsLCksLC00LCwtLCwsLCwsKSwsLCwpLCwpLCwsLCwsLCosLCwsLCwsLCwsLCwsLCksLP/AABEIAPoAygMBIgACEQEDEQH/xAAbAAEAAwEBAQEAAAAAAAAAAAAAAwQFBgIBB//EAEEQAAIBAwIDBQUFBgUDBQEAAAECEQADIRIxBAVBEyIyUWEGUnFygUJikaGxFCMzQ4KSU6KywfAVY3MWJLPR4wf/xAAZAQEAAwEBAAAAAAAAAAAAAAAAAQMEAgX/xAAoEQEAAgICAQMCBwEAAAAAAAAAAQIDESExEiIyQQQTFCNhkaHB8FH/2gAMAwEAAhEDEQA/AP293gSazOJXWQSSCPCVMFfgfoJBweoNT8Vdkx0FQVkyZNzqGilNRyr3+d3LMB1F7UYXQdLn5lOCB1IOZACyQDZT2gXPaWr1uN5tlwPQtZ1rjrmqvBoHvO5EhO4vpEFjHq+PjZHlWgbQgCBgyBGARkGPjmr6TOuWe8xE8PvD86sXG0JdQuIlNQDidpQ94T6irtYfE8mRrekotzrpcAqznBd5GSZyd4BAwSD9tcuNqBYYp1OqWtnOQLcgKd40FQJ67HvbnybdKzV5toxxACf9wSbZ6ZJ/hkno2OgY1ohpyMipdPtKUoFKUoFKUoFKUoFKUoFKUoFKUoFKUoFKUoMjibmgw4YD3tJK/VgCB9YrzY4tH8Do3ysDH4GtmoL/AAFt/HbR/mUH9RVE4Y+JXRllgck4qEd2jOnrA7+q6fzut+FbAuDURIxpx5TO/wAYqufZbhoYLbNsNEi072gY2EW2UR/9mvj+zNomdd8E6ZI4i7nTtMtkiBnfFW6Z5hLwfFi4gcArJYANg90kbeumfhUouDOdpn6b/wC/4VX/APT4Eab14QxYd5DDNqk95DM6mxtmobFk2rzI7axcEoxEEwzs6HTCyNYIgAkTvpJppGl9WkSMg9R1ms+9w7WAX4ZZyJszCMJyVH8tok93B6qSZrO4i21nvWzdtpbYmLyu6GSdSqyMzBDuAwIHdIiIq9wvPlaO0t3LIOzXEYITMeIiFBxGrSTOwOKDR5ZzdL47sq0SUbDATE+REgiRiQRuCBermeNtFLoZBEvKkggLcYZTVEG3djS28OVMEnu73BcYt1dSyNwVPiRhujDzH4dRIM106iVilKUSUpSgUpSgUpSgUpSgUr4WjJ2rOPPEP8JWvfeQDRtM9oxCt/SSfSg0qVlDmF//AArQ9DfafytEVJY5hc1APbUL7y3NUfEMi/lQaNKUoFKUoFKUoFVeY8D2qROl1OpHG6NBAYeeCQRsQSDg1apQcTxd1u0J4k9jpb94qsq6UIAW6t1StwpMgtqETLABYr2nFm3ZLG6z3V0Lct3W1IxZSNDFjpRWg6bggNidZJB2faTiQqouc6mYr4lVBnQdwzMUSRB75ggia5fl7APdTRa4fZkYu4YajDaLqFHud4LqQsN1yBAqq2StbeMuoxWmvlHSxwPFXnT9nuWe1Vlu9mwuNbC9mQpt3NZDtoLCGgkBZGorqPRcrf8AfXe9qi3Y1keEv+8lj0DFOzMe7o6RXIpzOyr3uH4lX/ZyDeVygBtNbw95ckupWLmoBji7qkSarcM+i5bt37PDobgVwXsaiS+pggVQQukgjSCuVJzMsm8RG4IxzvT9C4bnVi4wW3etux2AYHViZX3seVXa5C/ZLn9y+tu65ckFdWeyKgDB1qJiBpkGdQrqeC4oXLaXBgOqsAdwGAMH8aml/JNq+KalKVY4KVHf4hUUs7BFG7MQAPiTWXd5lcu4tA2kP8x17x+S2dvi8fKRXM2ivaYiZ6XuN5nbtQLjAM3hUSXaPdRZZtxsKybftR2rFLOhSJE3GlsGJ7JDMdJZlyRjIqo/LLVvN1rl9nOQ51NebyKKFVwPIjSo90Cp+F4cuwd4GmQqqe5b6EA/bcxBbYZA6lua38uo4dTXXa4xvEZvAbeC0B/rL15bhmIhr15vgyp+dtVI/GrFKscK3/TbZjUuuNu0ZrkfDtC0VZpSgUpSgn4e/GDt+lW6zauLYMeI0E1KUoFKUoFQcbx1uyhe6620ESzGBkwB+NTMwAk4A6+Vcjzu8biC+8hAylE91DguwIMu4MH3VYriWnm1oq6rXaL2k49bmp1fSncUXfsgWy1644nBWVtrOxIPlXPv2rGzfuwipclVVSrQylddwkkr3Se4D1yScDd9seXm6gOgPpI0NjuFpRg09GVgAfMDaAah4jhtdsocyIn18/xrx/qb7vt6v01PRpT4ayHDyFZ3vHxgNDLEMZ30qpYDyWBFW7nKg62LZYgW7z2gZE6DbN5VGIwUtAeQWqHIr47aGHim4J6PpZX3jT3gdvP1rb4ca24ce89ziTvhAjW7fwJ7S2Y+6/lWj6avptMqPqbeqsQ2OIYKrGIkzgZLEgDbcloFVuXcZdFoLbFsWwWKuxYkKzEqptjTBAOnxdJEziTmbWwn719C6lAaYIYmBGDkzH4/GsPmRRnbXp7G1FtFaNAK4ZoOJ1dwTtpx4jMzl+3G3NcX3J06VOZ3gO9aF0edpoJ9dNyAP7zWTzL2kugkR+zmSFVjaLH7xguf6Utuds+WM9iyonsVAJ37Nban+t9Kn8aiS7GLapaU9QAsxknUwAwMyFuCo/FXmOv6dfhqRPf7NC1xtxmSdd68W/dveVVC5lnSykdmqrPeY68x1Arb43iiCESNZzJ2toN7jDr5AfaPkASM7gU7IagC966O4rEyiCMuY7gmGbG7BQCQorR4PhNEsx1MxDEkQWYDGATAAwqjb1JJq7HS1ubqMlq14qcHy4CSwJY7ljLsB758uuhYQeVXaz15mX/hIbi+8CoT6OfF/QrD1r1rvn7NtfU3Gb8hbWfxrT51jjajxmV40rPPAOfFeI2xbRF/Nw7Z+avNvVaYKx1q2FbuqxME9ncCgKSckMAM4O4JiMlZnSZpMRtpUr4DORtX2rHBSlKCbhrcmegq5Xi0kCK90ClKUClKUGfz7Nh16PpQ/C46oR+DEVBdthgVYAqwIIOxB3Brx7TXiBZQYDXrRb5Vupt8XNsfAmg4kSQAx0wDFt2EkAxKgiYIrNm3Mwvxa0iscvVbXZEs6adI1GSFiI1bnGJOcbmsq/wF23n+Ku3dUBhtBaWjOZOAInAON26rx3VM5EkHp1gZI/DbqcGjwXHmQjmW97AzgwQMTBnGOnlNF8PnG7Qupm8J1WXJcfy+W1WyQW76jYOZUuhxuyA+cy3Ra6H2W4kXe3uFg15mUMAI0KEGhFG+iTcIPUs/WQPPM+U6copNs50r4rTDOpB7voNj0IJjDtWSxLtYa4BmezAIiSXA1MASJmCpMbEwKz1tfHuvcNF60yat1LZ9oOKm9aVVN0WW1uqkTqIlFMkAbZ8luA7GqyWoCK0vc8Q0yWL51OsZGS2cROYq3wPJ2KjSEs29xp0sSDmQF7gneZbfatnheCS2DoEE7k5ZvmO5/wBukVE0teeeI/ki9ccajmf4ZPB+z2dTBbZ8lALn5rhn8BPzVavWrdkELZDahEnJuMSFW0zNJMk5mQoBJrQu3QoljAwPqSAB9SQPrVNf3l0k5S1Krjd4h2HnAJtj1N30rTixxvhnyZJ1yk4SxoBZjruNGpoy5zAUdFGdK9BJMkkmHT+0GT/B/K9/+fT7/wAnj+Bf2iD/ACPL/GHx/wAL/X8mH0avyZNemqilN8yUpSs68qHjeHL22UHS26t7rA6lb6MAfpU1KCHgeJ1qDGmZleqtJDofVXkVZrOvrouKRgXTpPkHCko/1AKHzlB0rQUzmt9LeUbZLRqdPtTcLbkz5VDV+0kCK6cvdKUoFKUoFKUoMzm9pSU1glGD22IJGnUA+uRtHZ4O4JERTk9sobtt3DuGDkxBKuIDESYkqwxA7pgAYqfm3Bm7ZdFOliJUnYMp1KSOo1ASPKaxuXc01CxxD91mQWr4II0tJg/AXRcUfPPXMaHQ3rZIgEr5xvHp5Vy3OgqsgtQH1rpZtgfETp7uAodjM4BiK6thqG+D5Vy/O+VySoVjg6NRaDIKsncmVKF121LMgGk9JjtJa5ml0NqRhaOASCS8HKlVEjEQDkhtsRVEcQy2QC5tu5FpTgwWI7S+RkagzPv3ZUAeLPrhuWcRcUL+90DHeuaVIHvOjs9wfKEBiMAwNez7NiCWIZ8AGIChdgiDCIIwg/qLHbNXFM9rpyPtjSqIFwkBU8iAuFBO/dFSO0Ak7AE/hVPn3Ci3YAkllllO2RnHlmPw9c17/a3LrW7OdaKxdidFpHW4gMDLtI1BMTBkriYvi1MRCa5OOVrjuIAUtGpk0lQTAZ2OlF+rFf7gelU14bVosTqRVDXSR4wZGk+rsHJ9O0H2hHjiLDW7wtu+pmuLd2CgqLLIAB5LcRDkscrJzVzlS/xWO7XHn+iLRj+pGP8AUanU0rP/AFHvsvUpSqFxSlKCPiLRZYDFPUQfpDAiKo2HvWpF0dtbxpdAxdfMOhJZhtDKWbzHWtKlSaZ/MeJVrBuW2DhSjgg4m3cVokde7EVpIsY8if1NUeN5UlwNMozCCyHSzfN0f+oGpLKXQQCUuAncgowkzONStv5LV+K8RxKnJWZ5aXC25M+VW68WkgRXutKgpSlApSlApSlB8YwJrlOY6LN11uKf2a+WnuMAGeA4JjBJCupGSdflnrKp3+T2XDB7SOGjVrUNqgyJ1TMHNBlcDxBsAdszMk6UcNKMJwzRhT0I85rdtXgwkTHnBE/iKzb/ALM2ihRDctLvCOYBmcK+pRnpEHMzNQcJyC7ZXTa4mQDI7W2X69QrpOIFBu1Ff4lUEsYH/MADJrPblVwmS6Hfdbpwdx/GxUTezrN4r7KM4tJbQZ+YMd870HnnThkD6pRsDE5mAqr9picRv+ol9nuUtZtjW0u2WGD0hULdQqBVEQO7MZr1Z9nLalGLXWZBCk3WGkdYCECT1MSes1cscAqGQbh+a7cb8mY0FHn9sTYdhhbkE+QdSBncA3BbHrIrO5dxQW49hjD6i6yCNauzEkHYkOLoiZhQdjXScRw63FZHAZWEEHrXJ865EbJFxWZ7I3VyWKbA6nbdIVCGeSjW1OpVJZOL18o06rbxnbbpWdwnGaYly9swAzYe2Tst70P2XO+JJkM2jWO1ZrOpaq2iY4KUpXKSlKUCvSbj4ivNe7Q7w+IqY7JaVKUr0GIpSlB8Jr7X5B//AFbj7l/jOy4e1futwFpb4awuoW+Jd1e32w1CFFq03mf3m1fqfJuaLxPD2b9vwXUVx6BgDB9RMfSguUpSgUpSgUpSgUpSgUpSgUpSgyeK9mLL5ANsmfAQBDbjSQVE9YAnrNV05fd4dQJbiLY6mO1T0jAuKB/Vj7c43qVzasW7TFpjpjWOIVxKGRt6g9VYHKkdQcipKs8XypHOrKXIjWhhsbBujgeTAj0qq/B3l20XR9bbR/mVj/aKzWwzHS+MsfL7SoTxJEa7V1T/AOMv+drUK8NzK2PE4X5gV/1AVXNZj4WeUSs1LwyywqnY4+2+EuI58ldSfwBrT4S1GTXVK7si86hZpSlbWQpSlB80igEbV9pQKUpQKUpQKUpQKUpQKUpQKUpQKUpQKUpQKUpQfIr7SlApSlApSlApSlApSlApUfEcQttGdzpVQSSegAkmqnC84V2KlLltoLBXWC6iAWWCfMd0wwkSBNNi/SuT4n2rus0WEC9xW03Lbu0tq8XYM2gYHQnD+VWuV+14vKW7G4VwbbJbvFboMxpe5aRRiMk6e94sGImdDoqViD2iZSe0tqAuXFu6He2PedNIMRnuknyBraUzkbUiYnpMxMPtKUqUFKUoFKqcXzW3bMM3eidCgs8e9pWTHrEetZA9pTcIFvRbUkAMf3hJOAJtnslOqIm4TsIk0HRUrE/Z2Yd+/db4Mqf/ABqp/OjctQ+LU3zXbjf6mPlQbLuACSYA3JwB8TVW1ze0xARtc9UVmX+5QV/Os9OVWQZFq3PnoUn8SJq2DkUGjSlKBSlKBSlKBSlKBSlZfOObNbhLQVrpjxGFUEwJyJJIICzJydgaiZ12dqvtTxZAVFwfH5iQyrbBH/kZX9eyIrlktIl+2dRIvd0fvWUlxp03e0Uhz3C6mCZ7TpqJNr2h4u4pUsBcvvGVGm0pUMq2xqMnN1n8zpPhAAFT/pyWVLoO/uXjvGcHAwoyTpAAkTE15mfL+bHPD0cOL8qeOVnkt02+N4jXo7JLRYlLYULpuTBiTcIXV3mMnJgTVWzyK7YWzddWvFQoIF68LlkFQsJoIlQMRBj/ADVeUd7mB87aOp81ZbrfkP8AaunJrRffjCivulmnhSQndFpLZDACCSQ0kAxKqQDOAzajMAHVrcgP/t7a+4OzM9TaJtz9dM/WqvF3dKMRGB12HqfQbn0BrNtMUTtH4h7VtzOldA1EiFI7pbUQAdKkyZqcd/Htzem+nWUrk7ftBHg4h4929w10/wBpCI31Jas7iOYXbkkvcdiTBQXrCoOgAZl294rcPpGKsn6ikRvbmMN5+HZ8bzO3agO3ePhQAs7fKoyfjsOtZt6/euyJPD2z0Ug3T8Wylv8Ap1H7y1zXB2i57JH0tINxrb3C6hR/Nusxe40d0aiANQOmBXRX+LYkpagsPExBKWpE5AyzQQQgM5ElQQTXGacnsdziinuVDwFizA0m47GVVibj3GG7AOYnOXxEySKs2uGZ2D3CMeFFPctkYmd7jjOTCr0Eial4XgQsnJZo1M0a2jYMRgAdFEKJOMmrM1fXHrme1Nr74gVYAA2Ffa8dsPP8M/pXpXB2IPw/SrHD7SlKDSFK8ocD4V6oFKUoFKUoFKUoK/H8V2dt3iSowPeOwX6mB9awuL4BuyIU6rupbhbY3HUgk+kgaR5DSNhWj7QcQFS2pBJe9ZUQAdrivJk7Qpr5WbNPMQvxQyeacOt+0txQWKEXAvUwDKQD4oZhHng71RBDLjKsNxsQR0+ldIFrMvcntuS1s6GlgWSCJmGUqcAyJxGd5zODLi8+YbsOXw4lgcJx3Y37TOCUKPYuk5A0kOrkdQBqHy6j0rorF/sVCuZtADRd3AXotwjaBAD+EiCSDvjPw2ljrSbgADbBiJkXLbRAMiQdjEECO7Ejm0P3V421wNKlQVLEAHsLgIXJ3t4Jk1dTNEx42jr/AH7Kb4Zid1+WxznniJbItuGvMItqhDNLYDQOgJnOCYGSQDiWuIhTdusXFtdKtJfuqO+yk5bU+rvfaVLZNe7HBW7VoW2hlO+oLNxiZkgCGYnOBWhwvA3H2U2kGNTCGPyIdvi0fA1mtecnprHDTWkYvVaeWaeZCJBQDGdXaHPpZ1J+LrX39lvXASEfTkzcPZpHvaEOoiPvuPu103D8tRCCFlh9tu830J8PwECvPHXji2njecxOhRGq4QcE5AAO7EdAYuphj4hTfNae5Z3K7DBezQ6T/McKg7IbrYtqoChwGk92F1EncCtVQtpIEKqgnJ7qjcszH1kljkkk+dee5ZToqqMkyYk7k7uzMfmYt5mo7dhrjB7gKqIK2z5gyLl2MFtiF2XfJjT6HGOGHm8iXLtzKgW16G4GLH17IFQg9GJbzAivf7I8QbzD1VLQ/VG/4atUrPOW0rox1hVHLx1uXifPtnH5IQv5V5S41tgtxtasQFuEAEE4CXdMAzgBgBnBEwWuV4vWVdSrDUrAgjzB6UrktEk0iYSo0jyr7VLl905VyS6HQx97Erc+LKRMdZH2au1sidsq/ZPdHwr3UfD+EVJUhSlKBSlKBSlKDnfay0WNvSCzIDcUAbm3dsNEzg4I+pqfl+q8pe26aJGnukkgqrAnvCD3to8qsc8tjSrthVYBjGyv3T8IJVp+5NV+Fv2+HcoisEeGUDYYGrBiCSy4Odz0ri1ItO5dRaY6WTyknx3CfugaV+sHUfhqA9Kzn4ReGcBDKsQCoAhJ7qkAbZIG2R8MdBZuhgCNjXMe1Ea1GiVXVcgiFd7YLqp21ZGsjaLZ3nEWrWKymLTtb4/ghcEnUGUHSVI1ZGwnBmBg4wK569yxyouC6wJ0le40SzBFTTr0EEneMAzjcaC8zKKrdqjtcAOhiXIYgfwxZDa1+4N99WSa+cLbuGCiF1XOWyzIi21WftQJZiJGswCdOcf2otPTV92a9S0uD5atvIln2LtGojyEYUegAq1VTheP1HSy6WMkCZBjeDVi7eCjPpgb5IEx6SKePjwb3yXL6r4jGCx8gF3Y+Qz+vlVC1f0KbtyQ7kELEsJkJaVerAE495rhwASPnFXS5Ns7NcKkTjRbUMwPkGcaD6PUnB29btdOYLKnp0d/iWBX4J94zdT0V8lVvVOkljhCSHu7jKJMi3uNU/auEHLdJIXclrdKVVNptO5WRERxBSlK5SUqDjeCW6uliwH3WKkdQQR1BGD0qBRdtATPEIMTgXR6nZLn00n0Y1I93hpuoRtcBtn4qGuIfpFwfFhV4VmcZxivaLowPZvbY7grpdSVZTlTpkQROdq0bYjHkT+prXhn0s2Ttf4bwipah4Xw/WpqtVlKUoFKUoFKUoI79kOrK3hYEH4EQa53hgTwqyuu/bENBnUbJCMmroWE/jMV0lxZBBkAjoSD9CMiub49VtA3LfaOhMuNN24wYQouJILNgBSonZSNiGDZ5fctaQbZXvAGcajuMjpkGR0INRc+tarenSTnUGUwbZXIcHofrESDIMHleJ5giF3F0yY1WjCd4zNxQ4BGoYKjy881ucp9o7ToCji4DgQdQkGI6mfOeoOBQOV8lVgWckgzIUIgfz1m2qs+ZnoZ2NbF+2ot6RCqAABsB0CwOnSBVfjObokS6Lv42C7YgAkGdvpVLhuYq7MzK9yDjSjss+Qgafzj61EREdJ2g462qgMFIdTO/eaBAGnoP9iN6+cByccSTeuMTZZm7NBI1r3O+7TJVmtK6hdIiJmYpzC1fuMAlhlRp1sblsEDyQaidR8zEbwTArc4ItABti2AIADA4GwEAQKiaxM7PKdac+eX9jxOiALJS41uOhZ7RuIR8RqBzOsj7ObPKVixa+RCY8yoJP4k1c5/wjMivbXVctHWFmC4gq9sE4kqTE41BZjesLkHOVKC05AKnQjQQGWYQNqEpcKae62/TIZVqy144WY555blKUrK0FKUoFKUoKvG8st3fGveEQwMMIMgahuJE6TKnqDRO2T3bwyZPcffrAKN/kq1Su63mvTmaxPa3y65qSSpUzs0SP7SR+dWqg4Pw/Wp62VncbZrRqdFKUrpyUpSgUpSgUpSg+ETvVS5yew3is2j1zbU79cirlKCvY5fbTwW0T5UUfoPU1YpSgUpSgVzHOeSqlxrunVZuT2gidBOS5HuNnV0ky2CWTp6UHMWuJ7IAkl+HOVumT2fo7ZDJ5XJMbMftHSqW5yGwxLdkoYzJXu6p31aY1fWqp5M1kAcN3rY/kuxwP8AtOZK/K0rsAUrPfF81XUya4lLSoOH41WJXKXAJNtxDgecdR95ZX1qes/S/eylKVAUpSgvcJ4anqHhPCPr+tTVup7YZL+6SlKV25KUpQfi3tjxnFC7zW7a/aAti6um8vMXtrw4FmyxC8KWC3dyYxJaK/ZrN0MoYbEAjEYOdjtXFcT7PcNc5kz3OGsXHLAlnsoxJCCCSRJ2H4V3FApSlApSlApSlApSlApSlApSlBBxfApdEXFDAGRIyp95Tup9RmqD8puL/CuyPcujV9A4IYfFtda1K5msT2mJmOmIe2XxWCfW3cRh/nKH8q8txyjxB0+a24H90afzrdpVc4arIyywbPNLL+C9bb4XFJ89gfKrQFaD2VbDKGHqAf1rM4/lNlFlLNtTIyttQd/MCufsfqn7v6NLhvCP+dalrO9n3J4dCSSe9v8AMa0aviNRpVM7nZSlKlBSlKD/2Q==">
            <a:extLst>
              <a:ext uri="{FF2B5EF4-FFF2-40B4-BE49-F238E27FC236}">
                <a16:creationId xmlns:a16="http://schemas.microsoft.com/office/drawing/2014/main" id="{51F7A8E8-C08C-7D11-959F-97AABBD2DC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143000"/>
            <a:ext cx="19240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2230" name="AutoShape 8" descr="data:image/jpeg;base64,/9j/4AAQSkZJRgABAQAAAQABAAD/2wCEAAkGBhQSERMTERMVEhIWGRcYGBYWFBgZGBQbGBcYGBwTFRgYHiYfFxsjGRgXHy8gJCgqLC0tFx4xNTAqNSY3LCwBCQoKDgwOGg8PGi4kHCQsLCksLC00LCwtLCwsLCwsKSwsLCwpLCwpLCwsLCwsLCosLCwsLCwsLCwsLCwsLCksLP/AABEIAPoAygMBIgACEQEDEQH/xAAbAAEAAwEBAQEAAAAAAAAAAAAAAwQFBgIBB//EAEEQAAIBAwIDBQUFBgUDBQEAAAECEQADIRIxBAVBEyIyUWEGUnFygUJikaGxFCMzQ4KSU6KywfAVY3MWJLPR4wf/xAAZAQEAAwEBAAAAAAAAAAAAAAAAAQMEAgX/xAAoEQEAAgICAQMCBwEAAAAAAAAAAQIDESExEiIyQQQTFCNhkaHB8FH/2gAMAwEAAhEDEQA/AP293gSazOJXWQSSCPCVMFfgfoJBweoNT8Vdkx0FQVkyZNzqGilNRyr3+d3LMB1F7UYXQdLn5lOCB1IOZACyQDZT2gXPaWr1uN5tlwPQtZ1rjrmqvBoHvO5EhO4vpEFjHq+PjZHlWgbQgCBgyBGARkGPjmr6TOuWe8xE8PvD86sXG0JdQuIlNQDidpQ94T6irtYfE8mRrekotzrpcAqznBd5GSZyd4BAwSD9tcuNqBYYp1OqWtnOQLcgKd40FQJ67HvbnybdKzV5toxxACf9wSbZ6ZJ/hkno2OgY1ohpyMipdPtKUoFKUoFKUoFKUoFKUoFKUoFKUoFKUoFKUoMjibmgw4YD3tJK/VgCB9YrzY4tH8Do3ysDH4GtmoL/AAFt/HbR/mUH9RVE4Y+JXRllgck4qEd2jOnrA7+q6fzut+FbAuDURIxpx5TO/wAYqufZbhoYLbNsNEi072gY2EW2UR/9mvj+zNomdd8E6ZI4i7nTtMtkiBnfFW6Z5hLwfFi4gcArJYANg90kbeumfhUouDOdpn6b/wC/4VX/APT4Eab14QxYd5DDNqk95DM6mxtmobFk2rzI7axcEoxEEwzs6HTCyNYIgAkTvpJppGl9WkSMg9R1ms+9w7WAX4ZZyJszCMJyVH8tok93B6qSZrO4i21nvWzdtpbYmLyu6GSdSqyMzBDuAwIHdIiIq9wvPlaO0t3LIOzXEYITMeIiFBxGrSTOwOKDR5ZzdL47sq0SUbDATE+REgiRiQRuCBermeNtFLoZBEvKkggLcYZTVEG3djS28OVMEnu73BcYt1dSyNwVPiRhujDzH4dRIM106iVilKUSUpSgUpSgUpSgUpSgUr4WjJ2rOPPEP8JWvfeQDRtM9oxCt/SSfSg0qVlDmF//AArQ9DfafytEVJY5hc1APbUL7y3NUfEMi/lQaNKUoFKUoFKUoFVeY8D2qROl1OpHG6NBAYeeCQRsQSDg1apQcTxd1u0J4k9jpb94qsq6UIAW6t1StwpMgtqETLABYr2nFm3ZLG6z3V0Lct3W1IxZSNDFjpRWg6bggNidZJB2faTiQqouc6mYr4lVBnQdwzMUSRB75ggia5fl7APdTRa4fZkYu4YajDaLqFHud4LqQsN1yBAqq2StbeMuoxWmvlHSxwPFXnT9nuWe1Vlu9mwuNbC9mQpt3NZDtoLCGgkBZGorqPRcrf8AfXe9qi3Y1keEv+8lj0DFOzMe7o6RXIpzOyr3uH4lX/ZyDeVygBtNbw95ckupWLmoBji7qkSarcM+i5bt37PDobgVwXsaiS+pggVQQukgjSCuVJzMsm8RG4IxzvT9C4bnVi4wW3etux2AYHViZX3seVXa5C/ZLn9y+tu65ckFdWeyKgDB1qJiBpkGdQrqeC4oXLaXBgOqsAdwGAMH8aml/JNq+KalKVY4KVHf4hUUs7BFG7MQAPiTWXd5lcu4tA2kP8x17x+S2dvi8fKRXM2ivaYiZ6XuN5nbtQLjAM3hUSXaPdRZZtxsKybftR2rFLOhSJE3GlsGJ7JDMdJZlyRjIqo/LLVvN1rl9nOQ51NebyKKFVwPIjSo90Cp+F4cuwd4GmQqqe5b6EA/bcxBbYZA6lua38uo4dTXXa4xvEZvAbeC0B/rL15bhmIhr15vgyp+dtVI/GrFKscK3/TbZjUuuNu0ZrkfDtC0VZpSgUpSgn4e/GDt+lW6zauLYMeI0E1KUoFKUoFQcbx1uyhe6620ESzGBkwB+NTMwAk4A6+Vcjzu8biC+8hAylE91DguwIMu4MH3VYriWnm1oq6rXaL2k49bmp1fSncUXfsgWy1644nBWVtrOxIPlXPv2rGzfuwipclVVSrQylddwkkr3Se4D1yScDd9seXm6gOgPpI0NjuFpRg09GVgAfMDaAah4jhtdsocyIn18/xrx/qb7vt6v01PRpT4ayHDyFZ3vHxgNDLEMZ30qpYDyWBFW7nKg62LZYgW7z2gZE6DbN5VGIwUtAeQWqHIr47aGHim4J6PpZX3jT3gdvP1rb4ca24ce89ziTvhAjW7fwJ7S2Y+6/lWj6avptMqPqbeqsQ2OIYKrGIkzgZLEgDbcloFVuXcZdFoLbFsWwWKuxYkKzEqptjTBAOnxdJEziTmbWwn719C6lAaYIYmBGDkzH4/GsPmRRnbXp7G1FtFaNAK4ZoOJ1dwTtpx4jMzl+3G3NcX3J06VOZ3gO9aF0edpoJ9dNyAP7zWTzL2kugkR+zmSFVjaLH7xguf6Utuds+WM9iyonsVAJ37Nban+t9Kn8aiS7GLapaU9QAsxknUwAwMyFuCo/FXmOv6dfhqRPf7NC1xtxmSdd68W/dveVVC5lnSykdmqrPeY68x1Arb43iiCESNZzJ2toN7jDr5AfaPkASM7gU7IagC966O4rEyiCMuY7gmGbG7BQCQorR4PhNEsx1MxDEkQWYDGATAAwqjb1JJq7HS1ubqMlq14qcHy4CSwJY7ljLsB758uuhYQeVXaz15mX/hIbi+8CoT6OfF/QrD1r1rvn7NtfU3Gb8hbWfxrT51jjajxmV40rPPAOfFeI2xbRF/Nw7Z+avNvVaYKx1q2FbuqxME9ncCgKSckMAM4O4JiMlZnSZpMRtpUr4DORtX2rHBSlKCbhrcmegq5Xi0kCK90ClKUClKUGfz7Nh16PpQ/C46oR+DEVBdthgVYAqwIIOxB3Brx7TXiBZQYDXrRb5Vupt8XNsfAmg4kSQAx0wDFt2EkAxKgiYIrNm3Mwvxa0iscvVbXZEs6adI1GSFiI1bnGJOcbmsq/wF23n+Ku3dUBhtBaWjOZOAInAON26rx3VM5EkHp1gZI/DbqcGjwXHmQjmW97AzgwQMTBnGOnlNF8PnG7Qupm8J1WXJcfy+W1WyQW76jYOZUuhxuyA+cy3Ra6H2W4kXe3uFg15mUMAI0KEGhFG+iTcIPUs/WQPPM+U6copNs50r4rTDOpB7voNj0IJjDtWSxLtYa4BmezAIiSXA1MASJmCpMbEwKz1tfHuvcNF60yat1LZ9oOKm9aVVN0WW1uqkTqIlFMkAbZ8luA7GqyWoCK0vc8Q0yWL51OsZGS2cROYq3wPJ2KjSEs29xp0sSDmQF7gneZbfatnheCS2DoEE7k5ZvmO5/wBukVE0teeeI/ki9ccajmf4ZPB+z2dTBbZ8lALn5rhn8BPzVavWrdkELZDahEnJuMSFW0zNJMk5mQoBJrQu3QoljAwPqSAB9SQPrVNf3l0k5S1Krjd4h2HnAJtj1N30rTixxvhnyZJ1yk4SxoBZjruNGpoy5zAUdFGdK9BJMkkmHT+0GT/B/K9/+fT7/wAnj+Bf2iD/ACPL/GHx/wAL/X8mH0avyZNemqilN8yUpSs68qHjeHL22UHS26t7rA6lb6MAfpU1KCHgeJ1qDGmZleqtJDofVXkVZrOvrouKRgXTpPkHCko/1AKHzlB0rQUzmt9LeUbZLRqdPtTcLbkz5VDV+0kCK6cvdKUoFKUoFKUoMzm9pSU1glGD22IJGnUA+uRtHZ4O4JERTk9sobtt3DuGDkxBKuIDESYkqwxA7pgAYqfm3Bm7ZdFOliJUnYMp1KSOo1ASPKaxuXc01CxxD91mQWr4II0tJg/AXRcUfPPXMaHQ3rZIgEr5xvHp5Vy3OgqsgtQH1rpZtgfETp7uAodjM4BiK6thqG+D5Vy/O+VySoVjg6NRaDIKsncmVKF121LMgGk9JjtJa5ml0NqRhaOASCS8HKlVEjEQDkhtsRVEcQy2QC5tu5FpTgwWI7S+RkagzPv3ZUAeLPrhuWcRcUL+90DHeuaVIHvOjs9wfKEBiMAwNez7NiCWIZ8AGIChdgiDCIIwg/qLHbNXFM9rpyPtjSqIFwkBU8iAuFBO/dFSO0Ak7AE/hVPn3Ci3YAkllllO2RnHlmPw9c17/a3LrW7OdaKxdidFpHW4gMDLtI1BMTBkriYvi1MRCa5OOVrjuIAUtGpk0lQTAZ2OlF+rFf7gelU14bVosTqRVDXSR4wZGk+rsHJ9O0H2hHjiLDW7wtu+pmuLd2CgqLLIAB5LcRDkscrJzVzlS/xWO7XHn+iLRj+pGP8AUanU0rP/AFHvsvUpSqFxSlKCPiLRZYDFPUQfpDAiKo2HvWpF0dtbxpdAxdfMOhJZhtDKWbzHWtKlSaZ/MeJVrBuW2DhSjgg4m3cVokde7EVpIsY8if1NUeN5UlwNMozCCyHSzfN0f+oGpLKXQQCUuAncgowkzONStv5LV+K8RxKnJWZ5aXC25M+VW68WkgRXutKgpSlApSlApSlB8YwJrlOY6LN11uKf2a+WnuMAGeA4JjBJCupGSdflnrKp3+T2XDB7SOGjVrUNqgyJ1TMHNBlcDxBsAdszMk6UcNKMJwzRhT0I85rdtXgwkTHnBE/iKzb/ALM2ihRDctLvCOYBmcK+pRnpEHMzNQcJyC7ZXTa4mQDI7W2X69QrpOIFBu1Ff4lUEsYH/MADJrPblVwmS6Hfdbpwdx/GxUTezrN4r7KM4tJbQZ+YMd870HnnThkD6pRsDE5mAqr9picRv+ol9nuUtZtjW0u2WGD0hULdQqBVEQO7MZr1Z9nLalGLXWZBCk3WGkdYCECT1MSes1cscAqGQbh+a7cb8mY0FHn9sTYdhhbkE+QdSBncA3BbHrIrO5dxQW49hjD6i6yCNauzEkHYkOLoiZhQdjXScRw63FZHAZWEEHrXJ865EbJFxWZ7I3VyWKbA6nbdIVCGeSjW1OpVJZOL18o06rbxnbbpWdwnGaYly9swAzYe2Tst70P2XO+JJkM2jWO1ZrOpaq2iY4KUpXKSlKUCvSbj4ivNe7Q7w+IqY7JaVKUr0GIpSlB8Jr7X5B//AFbj7l/jOy4e1futwFpb4awuoW+Jd1e32w1CFFq03mf3m1fqfJuaLxPD2b9vwXUVx6BgDB9RMfSguUpSgUpSgUpSgUpSgUpSgUpSgyeK9mLL5ANsmfAQBDbjSQVE9YAnrNV05fd4dQJbiLY6mO1T0jAuKB/Vj7c43qVzasW7TFpjpjWOIVxKGRt6g9VYHKkdQcipKs8XypHOrKXIjWhhsbBujgeTAj0qq/B3l20XR9bbR/mVj/aKzWwzHS+MsfL7SoTxJEa7V1T/AOMv+drUK8NzK2PE4X5gV/1AVXNZj4WeUSs1LwyywqnY4+2+EuI58ldSfwBrT4S1GTXVK7si86hZpSlbWQpSlB80igEbV9pQKUpQKUpQKUpQKUpQKUpQKUpQKUpQKUpQKUpQfIr7SlApSlApSlApSlApSlApUfEcQttGdzpVQSSegAkmqnC84V2KlLltoLBXWC6iAWWCfMd0wwkSBNNi/SuT4n2rus0WEC9xW03Lbu0tq8XYM2gYHQnD+VWuV+14vKW7G4VwbbJbvFboMxpe5aRRiMk6e94sGImdDoqViD2iZSe0tqAuXFu6He2PedNIMRnuknyBraUzkbUiYnpMxMPtKUqUFKUoFKqcXzW3bMM3eidCgs8e9pWTHrEetZA9pTcIFvRbUkAMf3hJOAJtnslOqIm4TsIk0HRUrE/Z2Yd+/db4Mqf/ABqp/OjctQ+LU3zXbjf6mPlQbLuACSYA3JwB8TVW1ze0xARtc9UVmX+5QV/Os9OVWQZFq3PnoUn8SJq2DkUGjSlKBSlKBSlKBSlKBSlZfOObNbhLQVrpjxGFUEwJyJJIICzJydgaiZ12dqvtTxZAVFwfH5iQyrbBH/kZX9eyIrlktIl+2dRIvd0fvWUlxp03e0Uhz3C6mCZ7TpqJNr2h4u4pUsBcvvGVGm0pUMq2xqMnN1n8zpPhAAFT/pyWVLoO/uXjvGcHAwoyTpAAkTE15mfL+bHPD0cOL8qeOVnkt02+N4jXo7JLRYlLYULpuTBiTcIXV3mMnJgTVWzyK7YWzddWvFQoIF68LlkFQsJoIlQMRBj/ADVeUd7mB87aOp81ZbrfkP8AaunJrRffjCivulmnhSQndFpLZDACCSQ0kAxKqQDOAzajMAHVrcgP/t7a+4OzM9TaJtz9dM/WqvF3dKMRGB12HqfQbn0BrNtMUTtH4h7VtzOldA1EiFI7pbUQAdKkyZqcd/Htzem+nWUrk7ftBHg4h4929w10/wBpCI31Jas7iOYXbkkvcdiTBQXrCoOgAZl294rcPpGKsn6ikRvbmMN5+HZ8bzO3agO3ePhQAs7fKoyfjsOtZt6/euyJPD2z0Ug3T8Wylv8Ap1H7y1zXB2i57JH0tINxrb3C6hR/Nusxe40d0aiANQOmBXRX+LYkpagsPExBKWpE5AyzQQQgM5ElQQTXGacnsdziinuVDwFizA0m47GVVibj3GG7AOYnOXxEySKs2uGZ2D3CMeFFPctkYmd7jjOTCr0Eial4XgQsnJZo1M0a2jYMRgAdFEKJOMmrM1fXHrme1Nr74gVYAA2Ffa8dsPP8M/pXpXB2IPw/SrHD7SlKDSFK8ocD4V6oFKUoFKUoFKUoK/H8V2dt3iSowPeOwX6mB9awuL4BuyIU6rupbhbY3HUgk+kgaR5DSNhWj7QcQFS2pBJe9ZUQAdrivJk7Qpr5WbNPMQvxQyeacOt+0txQWKEXAvUwDKQD4oZhHng71RBDLjKsNxsQR0+ldIFrMvcntuS1s6GlgWSCJmGUqcAyJxGd5zODLi8+YbsOXw4lgcJx3Y37TOCUKPYuk5A0kOrkdQBqHy6j0rorF/sVCuZtADRd3AXotwjaBAD+EiCSDvjPw2ljrSbgADbBiJkXLbRAMiQdjEECO7Ejm0P3V421wNKlQVLEAHsLgIXJ3t4Jk1dTNEx42jr/AH7Kb4Zid1+WxznniJbItuGvMItqhDNLYDQOgJnOCYGSQDiWuIhTdusXFtdKtJfuqO+yk5bU+rvfaVLZNe7HBW7VoW2hlO+oLNxiZkgCGYnOBWhwvA3H2U2kGNTCGPyIdvi0fA1mtecnprHDTWkYvVaeWaeZCJBQDGdXaHPpZ1J+LrX39lvXASEfTkzcPZpHvaEOoiPvuPu103D8tRCCFlh9tu830J8PwECvPHXji2njecxOhRGq4QcE5AAO7EdAYuphj4hTfNae5Z3K7DBezQ6T/McKg7IbrYtqoChwGk92F1EncCtVQtpIEKqgnJ7qjcszH1kljkkk+dee5ZToqqMkyYk7k7uzMfmYt5mo7dhrjB7gKqIK2z5gyLl2MFtiF2XfJjT6HGOGHm8iXLtzKgW16G4GLH17IFQg9GJbzAivf7I8QbzD1VLQ/VG/4atUrPOW0rox1hVHLx1uXifPtnH5IQv5V5S41tgtxtasQFuEAEE4CXdMAzgBgBnBEwWuV4vWVdSrDUrAgjzB6UrktEk0iYSo0jyr7VLl905VyS6HQx97Erc+LKRMdZH2au1sidsq/ZPdHwr3UfD+EVJUhSlKBSlKBSlKDnfay0WNvSCzIDcUAbm3dsNEzg4I+pqfl+q8pe26aJGnukkgqrAnvCD3to8qsc8tjSrthVYBjGyv3T8IJVp+5NV+Fv2+HcoisEeGUDYYGrBiCSy4Odz0ri1ItO5dRaY6WTyknx3CfugaV+sHUfhqA9Kzn4ReGcBDKsQCoAhJ7qkAbZIG2R8MdBZuhgCNjXMe1Ea1GiVXVcgiFd7YLqp21ZGsjaLZ3nEWrWKymLTtb4/ghcEnUGUHSVI1ZGwnBmBg4wK569yxyouC6wJ0le40SzBFTTr0EEneMAzjcaC8zKKrdqjtcAOhiXIYgfwxZDa1+4N99WSa+cLbuGCiF1XOWyzIi21WftQJZiJGswCdOcf2otPTV92a9S0uD5atvIln2LtGojyEYUegAq1VTheP1HSy6WMkCZBjeDVi7eCjPpgb5IEx6SKePjwb3yXL6r4jGCx8gF3Y+Qz+vlVC1f0KbtyQ7kELEsJkJaVerAE495rhwASPnFXS5Ns7NcKkTjRbUMwPkGcaD6PUnB29btdOYLKnp0d/iWBX4J94zdT0V8lVvVOkljhCSHu7jKJMi3uNU/auEHLdJIXclrdKVVNptO5WRERxBSlK5SUqDjeCW6uliwH3WKkdQQR1BGD0qBRdtATPEIMTgXR6nZLn00n0Y1I93hpuoRtcBtn4qGuIfpFwfFhV4VmcZxivaLowPZvbY7grpdSVZTlTpkQROdq0bYjHkT+prXhn0s2Ttf4bwipah4Xw/WpqtVlKUoFKUoFKUoI79kOrK3hYEH4EQa53hgTwqyuu/bENBnUbJCMmroWE/jMV0lxZBBkAjoSD9CMiub49VtA3LfaOhMuNN24wYQouJILNgBSonZSNiGDZ5fctaQbZXvAGcajuMjpkGR0INRc+tarenSTnUGUwbZXIcHofrESDIMHleJ5giF3F0yY1WjCd4zNxQ4BGoYKjy881ucp9o7ToCji4DgQdQkGI6mfOeoOBQOV8lVgWckgzIUIgfz1m2qs+ZnoZ2NbF+2ot6RCqAABsB0CwOnSBVfjObokS6Lv42C7YgAkGdvpVLhuYq7MzK9yDjSjss+Qgafzj61EREdJ2g462qgMFIdTO/eaBAGnoP9iN6+cByccSTeuMTZZm7NBI1r3O+7TJVmtK6hdIiJmYpzC1fuMAlhlRp1sblsEDyQaidR8zEbwTArc4ItABti2AIADA4GwEAQKiaxM7PKdac+eX9jxOiALJS41uOhZ7RuIR8RqBzOsj7ObPKVixa+RCY8yoJP4k1c5/wjMivbXVctHWFmC4gq9sE4kqTE41BZjesLkHOVKC05AKnQjQQGWYQNqEpcKae62/TIZVqy144WY555blKUrK0FKUoFKUoKvG8st3fGveEQwMMIMgahuJE6TKnqDRO2T3bwyZPcffrAKN/kq1Su63mvTmaxPa3y65qSSpUzs0SP7SR+dWqg4Pw/Wp62VncbZrRqdFKUrpyUpSgUpSgUpSg+ETvVS5yew3is2j1zbU79cirlKCvY5fbTwW0T5UUfoPU1YpSgUpSgVzHOeSqlxrunVZuT2gidBOS5HuNnV0ky2CWTp6UHMWuJ7IAkl+HOVumT2fo7ZDJ5XJMbMftHSqW5yGwxLdkoYzJXu6p31aY1fWqp5M1kAcN3rY/kuxwP8AtOZK/K0rsAUrPfF81XUya4lLSoOH41WJXKXAJNtxDgecdR95ZX1qes/S/eylKVAUpSgvcJ4anqHhPCPr+tTVup7YZL+6SlKV25KUpQfi3tjxnFC7zW7a/aAti6um8vMXtrw4FmyxC8KWC3dyYxJaK/ZrN0MoYbEAjEYOdjtXFcT7PcNc5kz3OGsXHLAlnsoxJCCCSRJ2H4V3FApSlApSlApSlApSlApSlApSlBBxfApdEXFDAGRIyp95Tup9RmqD8puL/CuyPcujV9A4IYfFtda1K5msT2mJmOmIe2XxWCfW3cRh/nKH8q8txyjxB0+a24H90afzrdpVc4arIyywbPNLL+C9bb4XFJ89gfKrQFaD2VbDKGHqAf1rM4/lNlFlLNtTIyttQd/MCufsfqn7v6NLhvCP+dalrO9n3J4dCSSe9v8AMa0aviNRpVM7nZSlKlBSlKD/2Q==">
            <a:extLst>
              <a:ext uri="{FF2B5EF4-FFF2-40B4-BE49-F238E27FC236}">
                <a16:creationId xmlns:a16="http://schemas.microsoft.com/office/drawing/2014/main" id="{1FA3E925-C51F-8CD1-06CD-8C38142EC0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143000"/>
            <a:ext cx="19240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52231" name="Picture 10" descr="http://www.haworth21.karoo.net/Image24.gif">
            <a:extLst>
              <a:ext uri="{FF2B5EF4-FFF2-40B4-BE49-F238E27FC236}">
                <a16:creationId xmlns:a16="http://schemas.microsoft.com/office/drawing/2014/main" id="{CC692C47-73CF-EC6D-1202-DB31A9955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000"/>
            <a:ext cx="1444625" cy="178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2" name="AutoShape 12" descr="data:image/jpeg;base64,/9j/4AAQSkZJRgABAQAAAQABAAD/2wCEAAkGBhIQEBUUExMTFRMSFA8VEhERFRAQFhUUFBAVFhQUFRYZGyYeGRkjGRUUIC8gIycpLCwsFR4xNTAqNSYrLCkBCQoKDgwOGg8PGiwdHR8uLCwpKS0qLCwsKSkuMCwsLCwsKSwsLCwpLCwpLCksKSkqLDU1LCkpKSwsLCwpLCosLP/AABEIAMkA+wMBIgACEQEDEQH/xAAcAAEAAQUBAQAAAAAAAAAAAAAABQIDBAYHCAH/xAA+EAACAQIEAwQHBAoBBQAAAAAAAQIDEQQSITEFQVEGYXGRBxMiMoGhsVJywdEIFCMzQmKS4fDxFxZDU6Ky/8QAGgEBAQEBAQEBAAAAAAAAAAAAAAECAwQFBv/EACURAQEAAgAGAQQDAAAAAAAAAAABAhEDBBIhMUFRE2GhsQUiI//aAAwDAQACEQMRAD8A7iAAAAAAAAAAAAAAAAAAAAAAAAAAAAAAAAAAAAAAAAAAAAAAAAAAAAAAAAAAAAAAAAAAAAAAAAAAAAAAAAAAAAAAAAAAAAAAAAAAAAAAAAAAAMLjHGaGEpSrYipGnTjvObtvskt23yS1Zynjf6RlCLawuGnUtoqlaSoxfeorNJrxsB2MHnPEfpD8Rk/ZpYSC6ZKs35up+BTS/SF4mt6eEl406q+lQD0cDz9R/SOxi97C4Z/dlWh9WyWwP6SUf+9gpLvpVlL/ANZQX1A7WDWOyPpGwPFNKFS1VLNKhVXq6iXNpbSS6xbsbOAAAAAAAAAAAAAAAAAAAAHxysWXi494F8GP+vR6P5FSxceoF4HyMk9j6ABbq4iME22klvz+Rjvi9K3vbfyz/IzcpPNGYa1xX0jcPwtatRrV1Tq0IRqShNSWZShmSptq05Wa9mOuviSuD45RquSi2nG18yy73ta/h9Dzx6X6qxWPlWU46U4wSTTvCLbjJa9ZWsul+eiZTKblET227Y4jjeLulJUYXVCi2stOOznN7ZnzfglsV4Ds/QpRjKS9bNtKWbSKv0Xj1ufeyuETouy1zavrpoTUsL87PyPZw+H22/Oc9z2VzvDxupPyjKGHgnOLo0vYlo8kNmk1y7y3WwEc1/VUvDJC30J2pQXrH3xXyKJU1Y6dD5s5q72g6vCYSX7qmvCKX0MJ9m4NtWs/4Wm+nQ2mFNFLp+0S4SuuHO8THtLWlUoSw+WtRdSniKNRaxkmoyi7Zo6X6aa7s9HejD0hR4rh2qloYqhaNentfkqkV9l2s1yaa6X4lVwUZVK8WtHkf9ULP6MtVa6hQpYnC4ipSx9ODpYhUs8PW09o1M8dFLKlFp+9kvvv5s8dP0HK81OJL1X4/L1ODQvRBx7EV8BKOMb9bhq06PrKkm5VIqMZKUm/eazOObmop9TdavEKULZqkI3V1mlFXXVXexzfQZAKKVaMleLTT2cWmvNFYAAAAAAAAAAxsXjVT72+X4sDIlJLcxKmPX8PmyPrYmU92URlYq6ZNSv1dy26rZZlUHrRtVcqhS5nyLu/x0Pml/oZ2q7TqPldef0Lr7234ssKfcUVKly6RU5x1TUWnyf57luUMO081PfdwnL89CjKubMfGVbJpbWMXDG+YaZNPBYGjGU7Zsy1VS9Ta+iUtP8ASODdqpwlKWSDs46WtFJRm1lSt3HSuJ4rRrX1jha15Zcrkm3ZaXOT8Si884Si1KM6sfdns5uaukm0vavtzQxkxmpNJcUr2M49kpySpUdHG+anCd7p75r+GnQlo9oJQqucYUk5WaXq4SUXr7qkmkaZwCWSEn1kvkv7mfPE3lvyPoY5f1j8nzHC/wBsteEziMS3LM93e/xGfQjp19vgZEahrbxXh6ZFOWp8lLUtUp6ic9S7Z6e7Gl+/qd8KX1maxh1Ft5lf/bNlUv21T7tJf/T/ABNp9H3ojp4/CLEVqlSGec1TUMntU00s2qdvazL4HDOvs8njctyfGP6UcMx0aGDnP2XKSjOMZycVpSpRs/ipPzNfwna+pGU5NSjH2dYWqRTlyWZWUW1J73+i7zV7I0YYKphqFOEc1PL7d/aatbPJa8t1tukcJ4/hK2FdWjGnKnCnLNOLcZWeispq6a1Vl3vRWZ5ZJ7fopcumSemz9gu3cljNc0oTtFxSUVeUklJJO1187nbjz12VhGhWo4ianVoxlGdX1UZNRtZN6L28smm0vsu56Co1ozipRalGSUoyWqaaumn0aHb0XftWACoAAAAABG8Xo7S+D+q/Eki1iaOeLXXbx5AQSkVZLjLZ2ejKs9g0ZCmVNB1SivW0sudkKqmnFvXlyL8YlNNP4IqdUSaBxKJRshOqyyouTsk2+67Ki1NMsNddU0yWp8IqS3Sj4v8AIzsJweENX7Uur2XgiG0b2fw1TM3tS6SS9p20ceniWu0vo8wXEKkaleEs8U1mpzlSctvfy+9a1vA2YBlwLtN6LMXg7ujB1qC1jKms00uSnBa3tzV14bGiVISjK0oyjK9ssk4tX6p7HrgiuP8AZjDY6nkr01K3uz2nB9Yy3X0Okz+Xhy5Sd7i8zqteXhb6f3Mr9YOxf8JcP5SxKfVVYP6wsWP+DcJe/wCsYm3JfsfrkNziR4suQzrk8K4eJvLwt8zsNL0LYFbzxMvGdNfSBl4b0R8OhNSyVJWd8s6kpRk/5lzXcX6sYn8bn9nJOzvZTFY+U3RpyyTmoutJZYRSSi5XfvW1dldnoThXDoYWhTow0hShGEdtoq133vd+JRi8dTw0UrJaWhTiktF0WyRrXEe0cp6Xyp8o/wCav/LHHLLb63A5fHgzsnsV2ipQ0XtNdNF5s5l2l4Q8VKve37aTa193TTffW+3IlFXd9FZd34srVfr8zne71S6RPBeH4qpCGFjRUIxSTnKyjfnLfXXktTq/DMEqFCnSTbVKnTgm92oQUbvyNGpTNu4Jxb1qyy96K3+0tr+P5iLldpUAGmAAAAAAAAFE6UZbpPxRi1+GRfu6PzRmgCBxGGlD3lp1WqMdUnKcEle+Zq+my7zZiK4o3GrTktXacUu96fiZy8NSsTErJo3eXNJ7eL5Hylg6stcns9Mypt+ab8zKp4ZOsoPWyz1H1lyXhqvn1Jczq5eTaCp4KnNuH7SnUSvZvN8V9pGRw7FuE/U1FFSteEopJTXh1/uXuLYNzheOlSHtQa3uuXxI/E1/WrDVFbN6xJ25cpLw0+Y10nlPgA6MgAAAAAAAAAA1PtZg5qfrLt02oxdv4Gr/ACd/M1h+F/NHUZwUk00mnunqmRNbsrQlspR+69PJ3JRoypdz8y5Gl3M2uXZK21Tzj+TLE+y1Xk4P4yX4E0rX3Lufiya7LpusukYzu/GyKo9lazergu+8n8rE/wAK4VGhFpO8n70tttklyRYrOABWQAAAAAAAAAorVVGLb2W4FUppK7dl1ehrmN4nevmXtRp2UejfN/P5IyMTVc2nJXcv3dLZJfamYmGwkZYerN+/mk1y92z0Xmccsre0akZHD8TVqVKkoRhq0m5N6W2XjYyKscV1/oy/ikyjszPNGpLm6l34uKf4k0XGbm9l8omliJJ2dRp9KkbJ/EjsHWjHEZZSWWMpyVvdUpWW/TbyJTG13Vfqqav9ue6iu7vIviHCfUyhkd1Nerkp7Nva75XdrdLGct+vCxs4Ijs5i5Sg6c7qdJ5Wnvlt7N/mvgS52l3NsAAKAAAAAAAAAAAAAAAAAAAAAAAAAAAEVxXErPGG6is8l1d7Rj52JU1nGVsuLebbNR8lY553UWKsTwStn9Y7Vc2sqbk4WfRO9jEwMNZwdGcpQk75JWcU9ltrs9Tb0Q3EKboVvXxTcJJRrJcktp/5+JjLhyd4sqIwtLFXkowqRtJ9Ied7J+JJVMFi5Qs5xfWN8r8G0tSaoV4zipRaaezRcNY8PU8nUhIY+tRjZ4Z2X/jkpfG2rMPH8UqYnLTp0KieaEnOayxjZ6u5s5g8W4nGhBt+9Z5Y9Xy+Ayx1O97JtFTxFuIXWzUYS77x/OxsZz3spQqVMUpSbbTcpybk7tXvLXTWb07kdCMcDPrxuX3KAA9CAAAAAAAAAAAAAAAAAAAAAAAAAAAGvdp8C9Kq5JKXdro/nbyNhPkopqzV090zOWPVNLLpF8F4wqsVGTtNaNPnbmu8lGrmu4/s2081LbfLezX3Xz+JjQ43Xo6T5cqiafn/AHOUzuPbJdb8JepwVxk5UZum3vH3oP4f7CxGLjvSpz74yy/Ujf8ArD+WPmWqvbCb0iqa79ZMn1MPVXpqZlVxMl7tOmvtSlma8tDW+NU47RlKtWlJXb2+7FLvt5F6MMVid1Np85fs4f3+Fyb4TwFUXmk80+XSP3V17zFl4vb1808HZvhPqKSzK1SajKonZ5Xb3E1pZbeZLAHpxxmM1GAAGgAAAAAAAAAAAAAAAAAAAAAAAAAAAAAD5KKas0muj1PoAxXwui96VP8Aoh+Rdo4WEPdhGP3YqP0LoJqAACgAAAAAAAAAAAAAAAAAAAAAAAAAAAAAAAAAAAAAAAAAAAAAAAAAAAAAAAAAAAAAAAAAAAAAAAAAAAAAAAAAAAAAAAAAAAAAAAAAAAAAAAAAAAAAAAD/2Q==">
            <a:extLst>
              <a:ext uri="{FF2B5EF4-FFF2-40B4-BE49-F238E27FC236}">
                <a16:creationId xmlns:a16="http://schemas.microsoft.com/office/drawing/2014/main" id="{E1F4CE25-5A87-C311-2B00-A9A7D4B1A5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9144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2233" name="AutoShape 14" descr="data:image/jpeg;base64,/9j/4AAQSkZJRgABAQAAAQABAAD/2wCEAAkGBhIQEBUUExMTFRMSFA8VEhERFRAQFhUUFBAVFhQUFRYZGyYeGRkjGRUUIC8gIycpLCwsFR4xNTAqNSYrLCkBCQoKDgwOGg8PGiwdHR8uLCwpKS0qLCwsKSkuMCwsLCwsKSwsLCwpLCwpLCksKSkqLDU1LCkpKSwsLCwpLCosLP/AABEIAMkA+wMBIgACEQEDEQH/xAAcAAEAAQUBAQAAAAAAAAAAAAAABQIDBAYHCAH/xAA+EAACAQIEAwQHBAoBBQAAAAAAAQIDEQQSITEFQVEGYXGRBxMiMoGhsVJywdEIFCMzQmKS4fDxFxZDU6Ky/8QAGgEBAQEBAQEBAAAAAAAAAAAAAAECAwQFBv/EACURAQEAAgAGAQQDAAAAAAAAAAABAhEDBBIhMUFRE2GhsQUiI//aAAwDAQACEQMRAD8A7iAAAAAAAAAAAAAAAAAAAAAAAAAAAAAAAAAAAAAAAAAAAAAAAAAAAAAAAAAAAAAAAAAAAAAAAAAAAAAAAAAAAAAAAAAAAAAAAAAAAAAAAAAAAMLjHGaGEpSrYipGnTjvObtvskt23yS1Zynjf6RlCLawuGnUtoqlaSoxfeorNJrxsB2MHnPEfpD8Rk/ZpYSC6ZKs35up+BTS/SF4mt6eEl406q+lQD0cDz9R/SOxi97C4Z/dlWh9WyWwP6SUf+9gpLvpVlL/ANZQX1A7WDWOyPpGwPFNKFS1VLNKhVXq6iXNpbSS6xbsbOAAAAAAAAAAAAAAAAAAAAHxysWXi494F8GP+vR6P5FSxceoF4HyMk9j6ABbq4iME22klvz+Rjvi9K3vbfyz/IzcpPNGYa1xX0jcPwtatRrV1Tq0IRqShNSWZShmSptq05Wa9mOuviSuD45RquSi2nG18yy73ta/h9Dzx6X6qxWPlWU46U4wSTTvCLbjJa9ZWsul+eiZTKblET227Y4jjeLulJUYXVCi2stOOznN7ZnzfglsV4Ds/QpRjKS9bNtKWbSKv0Xj1ufeyuETouy1zavrpoTUsL87PyPZw+H22/Oc9z2VzvDxupPyjKGHgnOLo0vYlo8kNmk1y7y3WwEc1/VUvDJC30J2pQXrH3xXyKJU1Y6dD5s5q72g6vCYSX7qmvCKX0MJ9m4NtWs/4Wm+nQ2mFNFLp+0S4SuuHO8THtLWlUoSw+WtRdSniKNRaxkmoyi7Zo6X6aa7s9HejD0hR4rh2qloYqhaNentfkqkV9l2s1yaa6X4lVwUZVK8WtHkf9ULP6MtVa6hQpYnC4ipSx9ODpYhUs8PW09o1M8dFLKlFp+9kvvv5s8dP0HK81OJL1X4/L1ODQvRBx7EV8BKOMb9bhq06PrKkm5VIqMZKUm/eazOObmop9TdavEKULZqkI3V1mlFXXVXexzfQZAKKVaMleLTT2cWmvNFYAAAAAAAAAAxsXjVT72+X4sDIlJLcxKmPX8PmyPrYmU92URlYq6ZNSv1dy26rZZlUHrRtVcqhS5nyLu/x0Pml/oZ2q7TqPldef0Lr7234ssKfcUVKly6RU5x1TUWnyf57luUMO081PfdwnL89CjKubMfGVbJpbWMXDG+YaZNPBYGjGU7Zsy1VS9Ta+iUtP8ASODdqpwlKWSDs46WtFJRm1lSt3HSuJ4rRrX1jha15Zcrkm3ZaXOT8Si884Si1KM6sfdns5uaukm0vavtzQxkxmpNJcUr2M49kpySpUdHG+anCd7p75r+GnQlo9oJQqucYUk5WaXq4SUXr7qkmkaZwCWSEn1kvkv7mfPE3lvyPoY5f1j8nzHC/wBsteEziMS3LM93e/xGfQjp19vgZEahrbxXh6ZFOWp8lLUtUp6ic9S7Z6e7Gl+/qd8KX1maxh1Ft5lf/bNlUv21T7tJf/T/ABNp9H3ojp4/CLEVqlSGec1TUMntU00s2qdvazL4HDOvs8njctyfGP6UcMx0aGDnP2XKSjOMZycVpSpRs/ipPzNfwna+pGU5NSjH2dYWqRTlyWZWUW1J73+i7zV7I0YYKphqFOEc1PL7d/aatbPJa8t1tukcJ4/hK2FdWjGnKnCnLNOLcZWeispq6a1Vl3vRWZ5ZJ7fopcumSemz9gu3cljNc0oTtFxSUVeUklJJO1187nbjz12VhGhWo4ianVoxlGdX1UZNRtZN6L28smm0vsu56Co1ozipRalGSUoyWqaaumn0aHb0XftWACoAAAAABG8Xo7S+D+q/Eki1iaOeLXXbx5AQSkVZLjLZ2ejKs9g0ZCmVNB1SivW0sudkKqmnFvXlyL8YlNNP4IqdUSaBxKJRshOqyyouTsk2+67Ki1NMsNddU0yWp8IqS3Sj4v8AIzsJweENX7Uur2XgiG0b2fw1TM3tS6SS9p20ceniWu0vo8wXEKkaleEs8U1mpzlSctvfy+9a1vA2YBlwLtN6LMXg7ujB1qC1jKms00uSnBa3tzV14bGiVISjK0oyjK9ssk4tX6p7HrgiuP8AZjDY6nkr01K3uz2nB9Yy3X0Okz+Xhy5Sd7i8zqteXhb6f3Mr9YOxf8JcP5SxKfVVYP6wsWP+DcJe/wCsYm3JfsfrkNziR4suQzrk8K4eJvLwt8zsNL0LYFbzxMvGdNfSBl4b0R8OhNSyVJWd8s6kpRk/5lzXcX6sYn8bn9nJOzvZTFY+U3RpyyTmoutJZYRSSi5XfvW1dldnoThXDoYWhTow0hShGEdtoq133vd+JRi8dTw0UrJaWhTiktF0WyRrXEe0cp6Xyp8o/wCav/LHHLLb63A5fHgzsnsV2ipQ0XtNdNF5s5l2l4Q8VKve37aTa193TTffW+3IlFXd9FZd34srVfr8zne71S6RPBeH4qpCGFjRUIxSTnKyjfnLfXXktTq/DMEqFCnSTbVKnTgm92oQUbvyNGpTNu4Jxb1qyy96K3+0tr+P5iLldpUAGmAAAAAAAAFE6UZbpPxRi1+GRfu6PzRmgCBxGGlD3lp1WqMdUnKcEle+Zq+my7zZiK4o3GrTktXacUu96fiZy8NSsTErJo3eXNJ7eL5Hylg6stcns9Mypt+ab8zKp4ZOsoPWyz1H1lyXhqvn1Jczq5eTaCp4KnNuH7SnUSvZvN8V9pGRw7FuE/U1FFSteEopJTXh1/uXuLYNzheOlSHtQa3uuXxI/E1/WrDVFbN6xJ25cpLw0+Y10nlPgA6MgAAAAAAAAAA1PtZg5qfrLt02oxdv4Gr/ACd/M1h+F/NHUZwUk00mnunqmRNbsrQlspR+69PJ3JRoypdz8y5Gl3M2uXZK21Tzj+TLE+y1Xk4P4yX4E0rX3Lufiya7LpusukYzu/GyKo9lazergu+8n8rE/wAK4VGhFpO8n70tttklyRYrOABWQAAAAAAAAAorVVGLb2W4FUppK7dl1ehrmN4nevmXtRp2UejfN/P5IyMTVc2nJXcv3dLZJfamYmGwkZYerN+/mk1y92z0Xmccsre0akZHD8TVqVKkoRhq0m5N6W2XjYyKscV1/oy/ikyjszPNGpLm6l34uKf4k0XGbm9l8omliJJ2dRp9KkbJ/EjsHWjHEZZSWWMpyVvdUpWW/TbyJTG13Vfqqav9ue6iu7vIviHCfUyhkd1Nerkp7Nva75XdrdLGct+vCxs4Ijs5i5Sg6c7qdJ5Wnvlt7N/mvgS52l3NsAAKAAAAAAAAAAAAAAAAAAAAAAAAAAAEVxXErPGG6is8l1d7Rj52JU1nGVsuLebbNR8lY553UWKsTwStn9Y7Vc2sqbk4WfRO9jEwMNZwdGcpQk75JWcU9ltrs9Tb0Q3EKboVvXxTcJJRrJcktp/5+JjLhyd4sqIwtLFXkowqRtJ9Ied7J+JJVMFi5Qs5xfWN8r8G0tSaoV4zipRaaezRcNY8PU8nUhIY+tRjZ4Z2X/jkpfG2rMPH8UqYnLTp0KieaEnOayxjZ6u5s5g8W4nGhBt+9Z5Y9Xy+Ayx1O97JtFTxFuIXWzUYS77x/OxsZz3spQqVMUpSbbTcpybk7tXvLXTWb07kdCMcDPrxuX3KAA9CAAAAAAAAAAAAAAAAAAAAAAAAAAAGvdp8C9Kq5JKXdro/nbyNhPkopqzV090zOWPVNLLpF8F4wqsVGTtNaNPnbmu8lGrmu4/s2081LbfLezX3Xz+JjQ43Xo6T5cqiafn/AHOUzuPbJdb8JepwVxk5UZum3vH3oP4f7CxGLjvSpz74yy/Ujf8ArD+WPmWqvbCb0iqa79ZMn1MPVXpqZlVxMl7tOmvtSlma8tDW+NU47RlKtWlJXb2+7FLvt5F6MMVid1Np85fs4f3+Fyb4TwFUXmk80+XSP3V17zFl4vb1808HZvhPqKSzK1SajKonZ5Xb3E1pZbeZLAHpxxmM1GAAGgAAAAAAAAAAAAAAAAAAAAAAAAAAAAAD5KKas0muj1PoAxXwui96VP8Aoh+Rdo4WEPdhGP3YqP0LoJqAACgAAAAAAAAAAAAAAAAAAAAAAAAAAAAAAAAAAAAAAAAAAAAAAAAAAAAAAAAAAAAAAAAAAAAAAAAAAAAAAAAAAAAAAAAAAAAAAAAAAAAAAAAAAAAAAAD/2Q==">
            <a:extLst>
              <a:ext uri="{FF2B5EF4-FFF2-40B4-BE49-F238E27FC236}">
                <a16:creationId xmlns:a16="http://schemas.microsoft.com/office/drawing/2014/main" id="{037A5011-A2A4-D383-4BBA-4527F09E5E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9144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2234" name="AutoShape 16" descr="data:image/jpeg;base64,/9j/4AAQSkZJRgABAQAAAQABAAD/2wCEAAkGBhIQEBUUExMTFRMSFA8VEhERFRAQFhUUFBAVFhQUFRYZGyYeGRkjGRUUIC8gIycpLCwsFR4xNTAqNSYrLCkBCQoKDgwOGg8PGiwdHR8uLCwpKS0qLCwsKSkuMCwsLCwsKSwsLCwpLCwpLCksKSkqLDU1LCkpKSwsLCwpLCosLP/AABEIAMkA+wMBIgACEQEDEQH/xAAcAAEAAQUBAQAAAAAAAAAAAAAABQIDBAYHCAH/xAA+EAACAQIEAwQHBAoBBQAAAAAAAQIDEQQSITEFQVEGYXGRBxMiMoGhsVJywdEIFCMzQmKS4fDxFxZDU6Ky/8QAGgEBAQEBAQEBAAAAAAAAAAAAAAECAwQFBv/EACURAQEAAgAGAQQDAAAAAAAAAAABAhEDBBIhMUFRE2GhsQUiI//aAAwDAQACEQMRAD8A7iAAAAAAAAAAAAAAAAAAAAAAAAAAAAAAAAAAAAAAAAAAAAAAAAAAAAAAAAAAAAAAAAAAAAAAAAAAAAAAAAAAAAAAAAAAAAAAAAAAAAAAAAAAAMLjHGaGEpSrYipGnTjvObtvskt23yS1Zynjf6RlCLawuGnUtoqlaSoxfeorNJrxsB2MHnPEfpD8Rk/ZpYSC6ZKs35up+BTS/SF4mt6eEl406q+lQD0cDz9R/SOxi97C4Z/dlWh9WyWwP6SUf+9gpLvpVlL/ANZQX1A7WDWOyPpGwPFNKFS1VLNKhVXq6iXNpbSS6xbsbOAAAAAAAAAAAAAAAAAAAAHxysWXi494F8GP+vR6P5FSxceoF4HyMk9j6ABbq4iME22klvz+Rjvi9K3vbfyz/IzcpPNGYa1xX0jcPwtatRrV1Tq0IRqShNSWZShmSptq05Wa9mOuviSuD45RquSi2nG18yy73ta/h9Dzx6X6qxWPlWU46U4wSTTvCLbjJa9ZWsul+eiZTKblET227Y4jjeLulJUYXVCi2stOOznN7ZnzfglsV4Ds/QpRjKS9bNtKWbSKv0Xj1ufeyuETouy1zavrpoTUsL87PyPZw+H22/Oc9z2VzvDxupPyjKGHgnOLo0vYlo8kNmk1y7y3WwEc1/VUvDJC30J2pQXrH3xXyKJU1Y6dD5s5q72g6vCYSX7qmvCKX0MJ9m4NtWs/4Wm+nQ2mFNFLp+0S4SuuHO8THtLWlUoSw+WtRdSniKNRaxkmoyi7Zo6X6aa7s9HejD0hR4rh2qloYqhaNentfkqkV9l2s1yaa6X4lVwUZVK8WtHkf9ULP6MtVa6hQpYnC4ipSx9ODpYhUs8PW09o1M8dFLKlFp+9kvvv5s8dP0HK81OJL1X4/L1ODQvRBx7EV8BKOMb9bhq06PrKkm5VIqMZKUm/eazOObmop9TdavEKULZqkI3V1mlFXXVXexzfQZAKKVaMleLTT2cWmvNFYAAAAAAAAAAxsXjVT72+X4sDIlJLcxKmPX8PmyPrYmU92URlYq6ZNSv1dy26rZZlUHrRtVcqhS5nyLu/x0Pml/oZ2q7TqPldef0Lr7234ssKfcUVKly6RU5x1TUWnyf57luUMO081PfdwnL89CjKubMfGVbJpbWMXDG+YaZNPBYGjGU7Zsy1VS9Ta+iUtP8ASODdqpwlKWSDs46WtFJRm1lSt3HSuJ4rRrX1jha15Zcrkm3ZaXOT8Si884Si1KM6sfdns5uaukm0vavtzQxkxmpNJcUr2M49kpySpUdHG+anCd7p75r+GnQlo9oJQqucYUk5WaXq4SUXr7qkmkaZwCWSEn1kvkv7mfPE3lvyPoY5f1j8nzHC/wBsteEziMS3LM93e/xGfQjp19vgZEahrbxXh6ZFOWp8lLUtUp6ic9S7Z6e7Gl+/qd8KX1maxh1Ft5lf/bNlUv21T7tJf/T/ABNp9H3ojp4/CLEVqlSGec1TUMntU00s2qdvazL4HDOvs8njctyfGP6UcMx0aGDnP2XKSjOMZycVpSpRs/ipPzNfwna+pGU5NSjH2dYWqRTlyWZWUW1J73+i7zV7I0YYKphqFOEc1PL7d/aatbPJa8t1tukcJ4/hK2FdWjGnKnCnLNOLcZWeispq6a1Vl3vRWZ5ZJ7fopcumSemz9gu3cljNc0oTtFxSUVeUklJJO1187nbjz12VhGhWo4ianVoxlGdX1UZNRtZN6L28smm0vsu56Co1ozipRalGSUoyWqaaumn0aHb0XftWACoAAAAABG8Xo7S+D+q/Eki1iaOeLXXbx5AQSkVZLjLZ2ejKs9g0ZCmVNB1SivW0sudkKqmnFvXlyL8YlNNP4IqdUSaBxKJRshOqyyouTsk2+67Ki1NMsNddU0yWp8IqS3Sj4v8AIzsJweENX7Uur2XgiG0b2fw1TM3tS6SS9p20ceniWu0vo8wXEKkaleEs8U1mpzlSctvfy+9a1vA2YBlwLtN6LMXg7ujB1qC1jKms00uSnBa3tzV14bGiVISjK0oyjK9ssk4tX6p7HrgiuP8AZjDY6nkr01K3uz2nB9Yy3X0Okz+Xhy5Sd7i8zqteXhb6f3Mr9YOxf8JcP5SxKfVVYP6wsWP+DcJe/wCsYm3JfsfrkNziR4suQzrk8K4eJvLwt8zsNL0LYFbzxMvGdNfSBl4b0R8OhNSyVJWd8s6kpRk/5lzXcX6sYn8bn9nJOzvZTFY+U3RpyyTmoutJZYRSSi5XfvW1dldnoThXDoYWhTow0hShGEdtoq133vd+JRi8dTw0UrJaWhTiktF0WyRrXEe0cp6Xyp8o/wCav/LHHLLb63A5fHgzsnsV2ipQ0XtNdNF5s5l2l4Q8VKve37aTa193TTffW+3IlFXd9FZd34srVfr8zne71S6RPBeH4qpCGFjRUIxSTnKyjfnLfXXktTq/DMEqFCnSTbVKnTgm92oQUbvyNGpTNu4Jxb1qyy96K3+0tr+P5iLldpUAGmAAAAAAAAFE6UZbpPxRi1+GRfu6PzRmgCBxGGlD3lp1WqMdUnKcEle+Zq+my7zZiK4o3GrTktXacUu96fiZy8NSsTErJo3eXNJ7eL5Hylg6stcns9Mypt+ab8zKp4ZOsoPWyz1H1lyXhqvn1Jczq5eTaCp4KnNuH7SnUSvZvN8V9pGRw7FuE/U1FFSteEopJTXh1/uXuLYNzheOlSHtQa3uuXxI/E1/WrDVFbN6xJ25cpLw0+Y10nlPgA6MgAAAAAAAAAA1PtZg5qfrLt02oxdv4Gr/ACd/M1h+F/NHUZwUk00mnunqmRNbsrQlspR+69PJ3JRoypdz8y5Gl3M2uXZK21Tzj+TLE+y1Xk4P4yX4E0rX3Lufiya7LpusukYzu/GyKo9lazergu+8n8rE/wAK4VGhFpO8n70tttklyRYrOABWQAAAAAAAAAorVVGLb2W4FUppK7dl1ehrmN4nevmXtRp2UejfN/P5IyMTVc2nJXcv3dLZJfamYmGwkZYerN+/mk1y92z0Xmccsre0akZHD8TVqVKkoRhq0m5N6W2XjYyKscV1/oy/ikyjszPNGpLm6l34uKf4k0XGbm9l8omliJJ2dRp9KkbJ/EjsHWjHEZZSWWMpyVvdUpWW/TbyJTG13Vfqqav9ue6iu7vIviHCfUyhkd1Nerkp7Nva75XdrdLGct+vCxs4Ijs5i5Sg6c7qdJ5Wnvlt7N/mvgS52l3NsAAKAAAAAAAAAAAAAAAAAAAAAAAAAAAEVxXErPGG6is8l1d7Rj52JU1nGVsuLebbNR8lY553UWKsTwStn9Y7Vc2sqbk4WfRO9jEwMNZwdGcpQk75JWcU9ltrs9Tb0Q3EKboVvXxTcJJRrJcktp/5+JjLhyd4sqIwtLFXkowqRtJ9Ied7J+JJVMFi5Qs5xfWN8r8G0tSaoV4zipRaaezRcNY8PU8nUhIY+tRjZ4Z2X/jkpfG2rMPH8UqYnLTp0KieaEnOayxjZ6u5s5g8W4nGhBt+9Z5Y9Xy+Ayx1O97JtFTxFuIXWzUYS77x/OxsZz3spQqVMUpSbbTcpybk7tXvLXTWb07kdCMcDPrxuX3KAA9CAAAAAAAAAAAAAAAAAAAAAAAAAAAGvdp8C9Kq5JKXdro/nbyNhPkopqzV090zOWPVNLLpF8F4wqsVGTtNaNPnbmu8lGrmu4/s2081LbfLezX3Xz+JjQ43Xo6T5cqiafn/AHOUzuPbJdb8JepwVxk5UZum3vH3oP4f7CxGLjvSpz74yy/Ujf8ArD+WPmWqvbCb0iqa79ZMn1MPVXpqZlVxMl7tOmvtSlma8tDW+NU47RlKtWlJXb2+7FLvt5F6MMVid1Np85fs4f3+Fyb4TwFUXmk80+XSP3V17zFl4vb1808HZvhPqKSzK1SajKonZ5Xb3E1pZbeZLAHpxxmM1GAAGgAAAAAAAAAAAAAAAAAAAAAAAAAAAAAD5KKas0muj1PoAxXwui96VP8Aoh+Rdo4WEPdhGP3YqP0LoJqAACgAAAAAAAAAAAAAAAAAAAAAAAAAAAAAAAAAAAAAAAAAAAAAAAAAAAAAAAAAAAAAAAAAAAAAAAAAAAAAAAAAAAAAAAAAAAAAAAAAAAAAAAAAAAAAAAD/2Q==">
            <a:extLst>
              <a:ext uri="{FF2B5EF4-FFF2-40B4-BE49-F238E27FC236}">
                <a16:creationId xmlns:a16="http://schemas.microsoft.com/office/drawing/2014/main" id="{24420B15-AF39-9FAB-0CEF-0272F49F45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9144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2235" name="AutoShape 18" descr="data:image/jpeg;base64,/9j/4AAQSkZJRgABAQAAAQABAAD/2wCEAAkGBhIQEBUUExMTFRMSFA8VEhERFRAQFhUUFBAVFhQUFRYZGyYeGRkjGRUUIC8gIycpLCwsFR4xNTAqNSYrLCkBCQoKDgwOGg8PGiwdHR8uLCwpKS0qLCwsKSkuMCwsLCwsKSwsLCwpLCwpLCksKSkqLDU1LCkpKSwsLCwpLCosLP/AABEIAMkA+wMBIgACEQEDEQH/xAAcAAEAAQUBAQAAAAAAAAAAAAAABQIDBAYHCAH/xAA+EAACAQIEAwQHBAoBBQAAAAAAAQIDEQQSITEFQVEGYXGRBxMiMoGhsVJywdEIFCMzQmKS4fDxFxZDU6Ky/8QAGgEBAQEBAQEBAAAAAAAAAAAAAAECAwQFBv/EACURAQEAAgAGAQQDAAAAAAAAAAABAhEDBBIhMUFRE2GhsQUiI//aAAwDAQACEQMRAD8A7iAAAAAAAAAAAAAAAAAAAAAAAAAAAAAAAAAAAAAAAAAAAAAAAAAAAAAAAAAAAAAAAAAAAAAAAAAAAAAAAAAAAAAAAAAAAAAAAAAAAAAAAAAAAMLjHGaGEpSrYipGnTjvObtvskt23yS1Zynjf6RlCLawuGnUtoqlaSoxfeorNJrxsB2MHnPEfpD8Rk/ZpYSC6ZKs35up+BTS/SF4mt6eEl406q+lQD0cDz9R/SOxi97C4Z/dlWh9WyWwP6SUf+9gpLvpVlL/ANZQX1A7WDWOyPpGwPFNKFS1VLNKhVXq6iXNpbSS6xbsbOAAAAAAAAAAAAAAAAAAAAHxysWXi494F8GP+vR6P5FSxceoF4HyMk9j6ABbq4iME22klvz+Rjvi9K3vbfyz/IzcpPNGYa1xX0jcPwtatRrV1Tq0IRqShNSWZShmSptq05Wa9mOuviSuD45RquSi2nG18yy73ta/h9Dzx6X6qxWPlWU46U4wSTTvCLbjJa9ZWsul+eiZTKblET227Y4jjeLulJUYXVCi2stOOznN7ZnzfglsV4Ds/QpRjKS9bNtKWbSKv0Xj1ufeyuETouy1zavrpoTUsL87PyPZw+H22/Oc9z2VzvDxupPyjKGHgnOLo0vYlo8kNmk1y7y3WwEc1/VUvDJC30J2pQXrH3xXyKJU1Y6dD5s5q72g6vCYSX7qmvCKX0MJ9m4NtWs/4Wm+nQ2mFNFLp+0S4SuuHO8THtLWlUoSw+WtRdSniKNRaxkmoyi7Zo6X6aa7s9HejD0hR4rh2qloYqhaNentfkqkV9l2s1yaa6X4lVwUZVK8WtHkf9ULP6MtVa6hQpYnC4ipSx9ODpYhUs8PW09o1M8dFLKlFp+9kvvv5s8dP0HK81OJL1X4/L1ODQvRBx7EV8BKOMb9bhq06PrKkm5VIqMZKUm/eazOObmop9TdavEKULZqkI3V1mlFXXVXexzfQZAKKVaMleLTT2cWmvNFYAAAAAAAAAAxsXjVT72+X4sDIlJLcxKmPX8PmyPrYmU92URlYq6ZNSv1dy26rZZlUHrRtVcqhS5nyLu/x0Pml/oZ2q7TqPldef0Lr7234ssKfcUVKly6RU5x1TUWnyf57luUMO081PfdwnL89CjKubMfGVbJpbWMXDG+YaZNPBYGjGU7Zsy1VS9Ta+iUtP8ASODdqpwlKWSDs46WtFJRm1lSt3HSuJ4rRrX1jha15Zcrkm3ZaXOT8Si884Si1KM6sfdns5uaukm0vavtzQxkxmpNJcUr2M49kpySpUdHG+anCd7p75r+GnQlo9oJQqucYUk5WaXq4SUXr7qkmkaZwCWSEn1kvkv7mfPE3lvyPoY5f1j8nzHC/wBsteEziMS3LM93e/xGfQjp19vgZEahrbxXh6ZFOWp8lLUtUp6ic9S7Z6e7Gl+/qd8KX1maxh1Ft5lf/bNlUv21T7tJf/T/ABNp9H3ojp4/CLEVqlSGec1TUMntU00s2qdvazL4HDOvs8njctyfGP6UcMx0aGDnP2XKSjOMZycVpSpRs/ipPzNfwna+pGU5NSjH2dYWqRTlyWZWUW1J73+i7zV7I0YYKphqFOEc1PL7d/aatbPJa8t1tukcJ4/hK2FdWjGnKnCnLNOLcZWeispq6a1Vl3vRWZ5ZJ7fopcumSemz9gu3cljNc0oTtFxSUVeUklJJO1187nbjz12VhGhWo4ianVoxlGdX1UZNRtZN6L28smm0vsu56Co1ozipRalGSUoyWqaaumn0aHb0XftWACoAAAAABG8Xo7S+D+q/Eki1iaOeLXXbx5AQSkVZLjLZ2ejKs9g0ZCmVNB1SivW0sudkKqmnFvXlyL8YlNNP4IqdUSaBxKJRshOqyyouTsk2+67Ki1NMsNddU0yWp8IqS3Sj4v8AIzsJweENX7Uur2XgiG0b2fw1TM3tS6SS9p20ceniWu0vo8wXEKkaleEs8U1mpzlSctvfy+9a1vA2YBlwLtN6LMXg7ujB1qC1jKms00uSnBa3tzV14bGiVISjK0oyjK9ssk4tX6p7HrgiuP8AZjDY6nkr01K3uz2nB9Yy3X0Okz+Xhy5Sd7i8zqteXhb6f3Mr9YOxf8JcP5SxKfVVYP6wsWP+DcJe/wCsYm3JfsfrkNziR4suQzrk8K4eJvLwt8zsNL0LYFbzxMvGdNfSBl4b0R8OhNSyVJWd8s6kpRk/5lzXcX6sYn8bn9nJOzvZTFY+U3RpyyTmoutJZYRSSi5XfvW1dldnoThXDoYWhTow0hShGEdtoq133vd+JRi8dTw0UrJaWhTiktF0WyRrXEe0cp6Xyp8o/wCav/LHHLLb63A5fHgzsnsV2ipQ0XtNdNF5s5l2l4Q8VKve37aTa193TTffW+3IlFXd9FZd34srVfr8zne71S6RPBeH4qpCGFjRUIxSTnKyjfnLfXXktTq/DMEqFCnSTbVKnTgm92oQUbvyNGpTNu4Jxb1qyy96K3+0tr+P5iLldpUAGmAAAAAAAAFE6UZbpPxRi1+GRfu6PzRmgCBxGGlD3lp1WqMdUnKcEle+Zq+my7zZiK4o3GrTktXacUu96fiZy8NSsTErJo3eXNJ7eL5Hylg6stcns9Mypt+ab8zKp4ZOsoPWyz1H1lyXhqvn1Jczq5eTaCp4KnNuH7SnUSvZvN8V9pGRw7FuE/U1FFSteEopJTXh1/uXuLYNzheOlSHtQa3uuXxI/E1/WrDVFbN6xJ25cpLw0+Y10nlPgA6MgAAAAAAAAAA1PtZg5qfrLt02oxdv4Gr/ACd/M1h+F/NHUZwUk00mnunqmRNbsrQlspR+69PJ3JRoypdz8y5Gl3M2uXZK21Tzj+TLE+y1Xk4P4yX4E0rX3Lufiya7LpusukYzu/GyKo9lazergu+8n8rE/wAK4VGhFpO8n70tttklyRYrOABWQAAAAAAAAAorVVGLb2W4FUppK7dl1ehrmN4nevmXtRp2UejfN/P5IyMTVc2nJXcv3dLZJfamYmGwkZYerN+/mk1y92z0Xmccsre0akZHD8TVqVKkoRhq0m5N6W2XjYyKscV1/oy/ikyjszPNGpLm6l34uKf4k0XGbm9l8omliJJ2dRp9KkbJ/EjsHWjHEZZSWWMpyVvdUpWW/TbyJTG13Vfqqav9ue6iu7vIviHCfUyhkd1Nerkp7Nva75XdrdLGct+vCxs4Ijs5i5Sg6c7qdJ5Wnvlt7N/mvgS52l3NsAAKAAAAAAAAAAAAAAAAAAAAAAAAAAAEVxXErPGG6is8l1d7Rj52JU1nGVsuLebbNR8lY553UWKsTwStn9Y7Vc2sqbk4WfRO9jEwMNZwdGcpQk75JWcU9ltrs9Tb0Q3EKboVvXxTcJJRrJcktp/5+JjLhyd4sqIwtLFXkowqRtJ9Ied7J+JJVMFi5Qs5xfWN8r8G0tSaoV4zipRaaezRcNY8PU8nUhIY+tRjZ4Z2X/jkpfG2rMPH8UqYnLTp0KieaEnOayxjZ6u5s5g8W4nGhBt+9Z5Y9Xy+Ayx1O97JtFTxFuIXWzUYS77x/OxsZz3spQqVMUpSbbTcpybk7tXvLXTWb07kdCMcDPrxuX3KAA9CAAAAAAAAAAAAAAAAAAAAAAAAAAAGvdp8C9Kq5JKXdro/nbyNhPkopqzV090zOWPVNLLpF8F4wqsVGTtNaNPnbmu8lGrmu4/s2081LbfLezX3Xz+JjQ43Xo6T5cqiafn/AHOUzuPbJdb8JepwVxk5UZum3vH3oP4f7CxGLjvSpz74yy/Ujf8ArD+WPmWqvbCb0iqa79ZMn1MPVXpqZlVxMl7tOmvtSlma8tDW+NU47RlKtWlJXb2+7FLvt5F6MMVid1Np85fs4f3+Fyb4TwFUXmk80+XSP3V17zFl4vb1808HZvhPqKSzK1SajKonZ5Xb3E1pZbeZLAHpxxmM1GAAGgAAAAAAAAAAAAAAAAAAAAAAAAAAAAAD5KKas0muj1PoAxXwui96VP8Aoh+Rdo4WEPdhGP3YqP0LoJqAACgAAAAAAAAAAAAAAAAAAAAAAAAAAAAAAAAAAAAAAAAAAAAAAAAAAAAAAAAAAAAAAAAAAAAAAAAAAAAAAAAAAAAAAAAAAAAAAAAAAAAAAAAAAAAAAAD/2Q==">
            <a:extLst>
              <a:ext uri="{FF2B5EF4-FFF2-40B4-BE49-F238E27FC236}">
                <a16:creationId xmlns:a16="http://schemas.microsoft.com/office/drawing/2014/main" id="{3C951221-1928-2F6D-BACE-E3A2783A6A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9144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2236" name="AutoShape 20" descr="data:image/jpeg;base64,/9j/4AAQSkZJRgABAQAAAQABAAD/2wCEAAkGBhIQEBUUExMTFRMSFA8VEhERFRAQFhUUFBAVFhQUFRYZGyYeGRkjGRUUIC8gIycpLCwsFR4xNTAqNSYrLCkBCQoKDgwOGg8PGiwdHR8uLCwpKS0qLCwsKSkuMCwsLCwsKSwsLCwpLCwpLCksKSkqLDU1LCkpKSwsLCwpLCosLP/AABEIAMkA+wMBIgACEQEDEQH/xAAcAAEAAQUBAQAAAAAAAAAAAAAABQIDBAYHCAH/xAA+EAACAQIEAwQHBAoBBQAAAAAAAQIDEQQSITEFQVEGYXGRBxMiMoGhsVJywdEIFCMzQmKS4fDxFxZDU6Ky/8QAGgEBAQEBAQEBAAAAAAAAAAAAAAECAwQFBv/EACURAQEAAgAGAQQDAAAAAAAAAAABAhEDBBIhMUFRE2GhsQUiI//aAAwDAQACEQMRAD8A7iAAAAAAAAAAAAAAAAAAAAAAAAAAAAAAAAAAAAAAAAAAAAAAAAAAAAAAAAAAAAAAAAAAAAAAAAAAAAAAAAAAAAAAAAAAAAAAAAAAAAAAAAAAAMLjHGaGEpSrYipGnTjvObtvskt23yS1Zynjf6RlCLawuGnUtoqlaSoxfeorNJrxsB2MHnPEfpD8Rk/ZpYSC6ZKs35up+BTS/SF4mt6eEl406q+lQD0cDz9R/SOxi97C4Z/dlWh9WyWwP6SUf+9gpLvpVlL/ANZQX1A7WDWOyPpGwPFNKFS1VLNKhVXq6iXNpbSS6xbsbOAAAAAAAAAAAAAAAAAAAAHxysWXi494F8GP+vR6P5FSxceoF4HyMk9j6ABbq4iME22klvz+Rjvi9K3vbfyz/IzcpPNGYa1xX0jcPwtatRrV1Tq0IRqShNSWZShmSptq05Wa9mOuviSuD45RquSi2nG18yy73ta/h9Dzx6X6qxWPlWU46U4wSTTvCLbjJa9ZWsul+eiZTKblET227Y4jjeLulJUYXVCi2stOOznN7ZnzfglsV4Ds/QpRjKS9bNtKWbSKv0Xj1ufeyuETouy1zavrpoTUsL87PyPZw+H22/Oc9z2VzvDxupPyjKGHgnOLo0vYlo8kNmk1y7y3WwEc1/VUvDJC30J2pQXrH3xXyKJU1Y6dD5s5q72g6vCYSX7qmvCKX0MJ9m4NtWs/4Wm+nQ2mFNFLp+0S4SuuHO8THtLWlUoSw+WtRdSniKNRaxkmoyi7Zo6X6aa7s9HejD0hR4rh2qloYqhaNentfkqkV9l2s1yaa6X4lVwUZVK8WtHkf9ULP6MtVa6hQpYnC4ipSx9ODpYhUs8PW09o1M8dFLKlFp+9kvvv5s8dP0HK81OJL1X4/L1ODQvRBx7EV8BKOMb9bhq06PrKkm5VIqMZKUm/eazOObmop9TdavEKULZqkI3V1mlFXXVXexzfQZAKKVaMleLTT2cWmvNFYAAAAAAAAAAxsXjVT72+X4sDIlJLcxKmPX8PmyPrYmU92URlYq6ZNSv1dy26rZZlUHrRtVcqhS5nyLu/x0Pml/oZ2q7TqPldef0Lr7234ssKfcUVKly6RU5x1TUWnyf57luUMO081PfdwnL89CjKubMfGVbJpbWMXDG+YaZNPBYGjGU7Zsy1VS9Ta+iUtP8ASODdqpwlKWSDs46WtFJRm1lSt3HSuJ4rRrX1jha15Zcrkm3ZaXOT8Si884Si1KM6sfdns5uaukm0vavtzQxkxmpNJcUr2M49kpySpUdHG+anCd7p75r+GnQlo9oJQqucYUk5WaXq4SUXr7qkmkaZwCWSEn1kvkv7mfPE3lvyPoY5f1j8nzHC/wBsteEziMS3LM93e/xGfQjp19vgZEahrbxXh6ZFOWp8lLUtUp6ic9S7Z6e7Gl+/qd8KX1maxh1Ft5lf/bNlUv21T7tJf/T/ABNp9H3ojp4/CLEVqlSGec1TUMntU00s2qdvazL4HDOvs8njctyfGP6UcMx0aGDnP2XKSjOMZycVpSpRs/ipPzNfwna+pGU5NSjH2dYWqRTlyWZWUW1J73+i7zV7I0YYKphqFOEc1PL7d/aatbPJa8t1tukcJ4/hK2FdWjGnKnCnLNOLcZWeispq6a1Vl3vRWZ5ZJ7fopcumSemz9gu3cljNc0oTtFxSUVeUklJJO1187nbjz12VhGhWo4ianVoxlGdX1UZNRtZN6L28smm0vsu56Co1ozipRalGSUoyWqaaumn0aHb0XftWACoAAAAABG8Xo7S+D+q/Eki1iaOeLXXbx5AQSkVZLjLZ2ejKs9g0ZCmVNB1SivW0sudkKqmnFvXlyL8YlNNP4IqdUSaBxKJRshOqyyouTsk2+67Ki1NMsNddU0yWp8IqS3Sj4v8AIzsJweENX7Uur2XgiG0b2fw1TM3tS6SS9p20ceniWu0vo8wXEKkaleEs8U1mpzlSctvfy+9a1vA2YBlwLtN6LMXg7ujB1qC1jKms00uSnBa3tzV14bGiVISjK0oyjK9ssk4tX6p7HrgiuP8AZjDY6nkr01K3uz2nB9Yy3X0Okz+Xhy5Sd7i8zqteXhb6f3Mr9YOxf8JcP5SxKfVVYP6wsWP+DcJe/wCsYm3JfsfrkNziR4suQzrk8K4eJvLwt8zsNL0LYFbzxMvGdNfSBl4b0R8OhNSyVJWd8s6kpRk/5lzXcX6sYn8bn9nJOzvZTFY+U3RpyyTmoutJZYRSSi5XfvW1dldnoThXDoYWhTow0hShGEdtoq133vd+JRi8dTw0UrJaWhTiktF0WyRrXEe0cp6Xyp8o/wCav/LHHLLb63A5fHgzsnsV2ipQ0XtNdNF5s5l2l4Q8VKve37aTa193TTffW+3IlFXd9FZd34srVfr8zne71S6RPBeH4qpCGFjRUIxSTnKyjfnLfXXktTq/DMEqFCnSTbVKnTgm92oQUbvyNGpTNu4Jxb1qyy96K3+0tr+P5iLldpUAGmAAAAAAAAFE6UZbpPxRi1+GRfu6PzRmgCBxGGlD3lp1WqMdUnKcEle+Zq+my7zZiK4o3GrTktXacUu96fiZy8NSsTErJo3eXNJ7eL5Hylg6stcns9Mypt+ab8zKp4ZOsoPWyz1H1lyXhqvn1Jczq5eTaCp4KnNuH7SnUSvZvN8V9pGRw7FuE/U1FFSteEopJTXh1/uXuLYNzheOlSHtQa3uuXxI/E1/WrDVFbN6xJ25cpLw0+Y10nlPgA6MgAAAAAAAAAA1PtZg5qfrLt02oxdv4Gr/ACd/M1h+F/NHUZwUk00mnunqmRNbsrQlspR+69PJ3JRoypdz8y5Gl3M2uXZK21Tzj+TLE+y1Xk4P4yX4E0rX3Lufiya7LpusukYzu/GyKo9lazergu+8n8rE/wAK4VGhFpO8n70tttklyRYrOABWQAAAAAAAAAorVVGLb2W4FUppK7dl1ehrmN4nevmXtRp2UejfN/P5IyMTVc2nJXcv3dLZJfamYmGwkZYerN+/mk1y92z0Xmccsre0akZHD8TVqVKkoRhq0m5N6W2XjYyKscV1/oy/ikyjszPNGpLm6l34uKf4k0XGbm9l8omliJJ2dRp9KkbJ/EjsHWjHEZZSWWMpyVvdUpWW/TbyJTG13Vfqqav9ue6iu7vIviHCfUyhkd1Nerkp7Nva75XdrdLGct+vCxs4Ijs5i5Sg6c7qdJ5Wnvlt7N/mvgS52l3NsAAKAAAAAAAAAAAAAAAAAAAAAAAAAAAEVxXErPGG6is8l1d7Rj52JU1nGVsuLebbNR8lY553UWKsTwStn9Y7Vc2sqbk4WfRO9jEwMNZwdGcpQk75JWcU9ltrs9Tb0Q3EKboVvXxTcJJRrJcktp/5+JjLhyd4sqIwtLFXkowqRtJ9Ied7J+JJVMFi5Qs5xfWN8r8G0tSaoV4zipRaaezRcNY8PU8nUhIY+tRjZ4Z2X/jkpfG2rMPH8UqYnLTp0KieaEnOayxjZ6u5s5g8W4nGhBt+9Z5Y9Xy+Ayx1O97JtFTxFuIXWzUYS77x/OxsZz3spQqVMUpSbbTcpybk7tXvLXTWb07kdCMcDPrxuX3KAA9CAAAAAAAAAAAAAAAAAAAAAAAAAAAGvdp8C9Kq5JKXdro/nbyNhPkopqzV090zOWPVNLLpF8F4wqsVGTtNaNPnbmu8lGrmu4/s2081LbfLezX3Xz+JjQ43Xo6T5cqiafn/AHOUzuPbJdb8JepwVxk5UZum3vH3oP4f7CxGLjvSpz74yy/Ujf8ArD+WPmWqvbCb0iqa79ZMn1MPVXpqZlVxMl7tOmvtSlma8tDW+NU47RlKtWlJXb2+7FLvt5F6MMVid1Np85fs4f3+Fyb4TwFUXmk80+XSP3V17zFl4vb1808HZvhPqKSzK1SajKonZ5Xb3E1pZbeZLAHpxxmM1GAAGgAAAAAAAAAAAAAAAAAAAAAAAAAAAAAD5KKas0muj1PoAxXwui96VP8Aoh+Rdo4WEPdhGP3YqP0LoJqAACgAAAAAAAAAAAAAAAAAAAAAAAAAAAAAAAAAAAAAAAAAAAAAAAAAAAAAAAAAAAAAAAAAAAAAAAAAAAAAAAAAAAAAAAAAAAAAAAAAAAAAAAAAAAAAAAD/2Q==">
            <a:extLst>
              <a:ext uri="{FF2B5EF4-FFF2-40B4-BE49-F238E27FC236}">
                <a16:creationId xmlns:a16="http://schemas.microsoft.com/office/drawing/2014/main" id="{E8206769-7E14-7F9D-ACC0-FC0B2B16C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9144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2237" name="AutoShape 22" descr="data:image/jpeg;base64,/9j/4AAQSkZJRgABAQAAAQABAAD/2wCEAAkGBhIQEBUUExMTFRMSFA8VEhERFRAQFhUUFBAVFhQUFRYZGyYeGRkjGRUUIC8gIycpLCwsFR4xNTAqNSYrLCkBCQoKDgwOGg8PGiwdHR8uLCwpKS0qLCwsKSkuMCwsLCwsKSwsLCwpLCwpLCksKSkqLDU1LCkpKSwsLCwpLCosLP/AABEIAMkA+wMBIgACEQEDEQH/xAAcAAEAAQUBAQAAAAAAAAAAAAAABQIDBAYHCAH/xAA+EAACAQIEAwQHBAoBBQAAAAAAAQIDEQQSITEFQVEGYXGRBxMiMoGhsVJywdEIFCMzQmKS4fDxFxZDU6Ky/8QAGgEBAQEBAQEBAAAAAAAAAAAAAAECAwQFBv/EACURAQEAAgAGAQQDAAAAAAAAAAABAhEDBBIhMUFRE2GhsQUiI//aAAwDAQACEQMRAD8A7iAAAAAAAAAAAAAAAAAAAAAAAAAAAAAAAAAAAAAAAAAAAAAAAAAAAAAAAAAAAAAAAAAAAAAAAAAAAAAAAAAAAAAAAAAAAAAAAAAAAAAAAAAAAMLjHGaGEpSrYipGnTjvObtvskt23yS1Zynjf6RlCLawuGnUtoqlaSoxfeorNJrxsB2MHnPEfpD8Rk/ZpYSC6ZKs35up+BTS/SF4mt6eEl406q+lQD0cDz9R/SOxi97C4Z/dlWh9WyWwP6SUf+9gpLvpVlL/ANZQX1A7WDWOyPpGwPFNKFS1VLNKhVXq6iXNpbSS6xbsbOAAAAAAAAAAAAAAAAAAAAHxysWXi494F8GP+vR6P5FSxceoF4HyMk9j6ABbq4iME22klvz+Rjvi9K3vbfyz/IzcpPNGYa1xX0jcPwtatRrV1Tq0IRqShNSWZShmSptq05Wa9mOuviSuD45RquSi2nG18yy73ta/h9Dzx6X6qxWPlWU46U4wSTTvCLbjJa9ZWsul+eiZTKblET227Y4jjeLulJUYXVCi2stOOznN7ZnzfglsV4Ds/QpRjKS9bNtKWbSKv0Xj1ufeyuETouy1zavrpoTUsL87PyPZw+H22/Oc9z2VzvDxupPyjKGHgnOLo0vYlo8kNmk1y7y3WwEc1/VUvDJC30J2pQXrH3xXyKJU1Y6dD5s5q72g6vCYSX7qmvCKX0MJ9m4NtWs/4Wm+nQ2mFNFLp+0S4SuuHO8THtLWlUoSw+WtRdSniKNRaxkmoyi7Zo6X6aa7s9HejD0hR4rh2qloYqhaNentfkqkV9l2s1yaa6X4lVwUZVK8WtHkf9ULP6MtVa6hQpYnC4ipSx9ODpYhUs8PW09o1M8dFLKlFp+9kvvv5s8dP0HK81OJL1X4/L1ODQvRBx7EV8BKOMb9bhq06PrKkm5VIqMZKUm/eazOObmop9TdavEKULZqkI3V1mlFXXVXexzfQZAKKVaMleLTT2cWmvNFYAAAAAAAAAAxsXjVT72+X4sDIlJLcxKmPX8PmyPrYmU92URlYq6ZNSv1dy26rZZlUHrRtVcqhS5nyLu/x0Pml/oZ2q7TqPldef0Lr7234ssKfcUVKly6RU5x1TUWnyf57luUMO081PfdwnL89CjKubMfGVbJpbWMXDG+YaZNPBYGjGU7Zsy1VS9Ta+iUtP8ASODdqpwlKWSDs46WtFJRm1lSt3HSuJ4rRrX1jha15Zcrkm3ZaXOT8Si884Si1KM6sfdns5uaukm0vavtzQxkxmpNJcUr2M49kpySpUdHG+anCd7p75r+GnQlo9oJQqucYUk5WaXq4SUXr7qkmkaZwCWSEn1kvkv7mfPE3lvyPoY5f1j8nzHC/wBsteEziMS3LM93e/xGfQjp19vgZEahrbxXh6ZFOWp8lLUtUp6ic9S7Z6e7Gl+/qd8KX1maxh1Ft5lf/bNlUv21T7tJf/T/ABNp9H3ojp4/CLEVqlSGec1TUMntU00s2qdvazL4HDOvs8njctyfGP6UcMx0aGDnP2XKSjOMZycVpSpRs/ipPzNfwna+pGU5NSjH2dYWqRTlyWZWUW1J73+i7zV7I0YYKphqFOEc1PL7d/aatbPJa8t1tukcJ4/hK2FdWjGnKnCnLNOLcZWeispq6a1Vl3vRWZ5ZJ7fopcumSemz9gu3cljNc0oTtFxSUVeUklJJO1187nbjz12VhGhWo4ianVoxlGdX1UZNRtZN6L28smm0vsu56Co1ozipRalGSUoyWqaaumn0aHb0XftWACoAAAAABG8Xo7S+D+q/Eki1iaOeLXXbx5AQSkVZLjLZ2ejKs9g0ZCmVNB1SivW0sudkKqmnFvXlyL8YlNNP4IqdUSaBxKJRshOqyyouTsk2+67Ki1NMsNddU0yWp8IqS3Sj4v8AIzsJweENX7Uur2XgiG0b2fw1TM3tS6SS9p20ceniWu0vo8wXEKkaleEs8U1mpzlSctvfy+9a1vA2YBlwLtN6LMXg7ujB1qC1jKms00uSnBa3tzV14bGiVISjK0oyjK9ssk4tX6p7HrgiuP8AZjDY6nkr01K3uz2nB9Yy3X0Okz+Xhy5Sd7i8zqteXhb6f3Mr9YOxf8JcP5SxKfVVYP6wsWP+DcJe/wCsYm3JfsfrkNziR4suQzrk8K4eJvLwt8zsNL0LYFbzxMvGdNfSBl4b0R8OhNSyVJWd8s6kpRk/5lzXcX6sYn8bn9nJOzvZTFY+U3RpyyTmoutJZYRSSi5XfvW1dldnoThXDoYWhTow0hShGEdtoq133vd+JRi8dTw0UrJaWhTiktF0WyRrXEe0cp6Xyp8o/wCav/LHHLLb63A5fHgzsnsV2ipQ0XtNdNF5s5l2l4Q8VKve37aTa193TTffW+3IlFXd9FZd34srVfr8zne71S6RPBeH4qpCGFjRUIxSTnKyjfnLfXXktTq/DMEqFCnSTbVKnTgm92oQUbvyNGpTNu4Jxb1qyy96K3+0tr+P5iLldpUAGmAAAAAAAAFE6UZbpPxRi1+GRfu6PzRmgCBxGGlD3lp1WqMdUnKcEle+Zq+my7zZiK4o3GrTktXacUu96fiZy8NSsTErJo3eXNJ7eL5Hylg6stcns9Mypt+ab8zKp4ZOsoPWyz1H1lyXhqvn1Jczq5eTaCp4KnNuH7SnUSvZvN8V9pGRw7FuE/U1FFSteEopJTXh1/uXuLYNzheOlSHtQa3uuXxI/E1/WrDVFbN6xJ25cpLw0+Y10nlPgA6MgAAAAAAAAAA1PtZg5qfrLt02oxdv4Gr/ACd/M1h+F/NHUZwUk00mnunqmRNbsrQlspR+69PJ3JRoypdz8y5Gl3M2uXZK21Tzj+TLE+y1Xk4P4yX4E0rX3Lufiya7LpusukYzu/GyKo9lazergu+8n8rE/wAK4VGhFpO8n70tttklyRYrOABWQAAAAAAAAAorVVGLb2W4FUppK7dl1ehrmN4nevmXtRp2UejfN/P5IyMTVc2nJXcv3dLZJfamYmGwkZYerN+/mk1y92z0Xmccsre0akZHD8TVqVKkoRhq0m5N6W2XjYyKscV1/oy/ikyjszPNGpLm6l34uKf4k0XGbm9l8omliJJ2dRp9KkbJ/EjsHWjHEZZSWWMpyVvdUpWW/TbyJTG13Vfqqav9ue6iu7vIviHCfUyhkd1Nerkp7Nva75XdrdLGct+vCxs4Ijs5i5Sg6c7qdJ5Wnvlt7N/mvgS52l3NsAAKAAAAAAAAAAAAAAAAAAAAAAAAAAAEVxXErPGG6is8l1d7Rj52JU1nGVsuLebbNR8lY553UWKsTwStn9Y7Vc2sqbk4WfRO9jEwMNZwdGcpQk75JWcU9ltrs9Tb0Q3EKboVvXxTcJJRrJcktp/5+JjLhyd4sqIwtLFXkowqRtJ9Ied7J+JJVMFi5Qs5xfWN8r8G0tSaoV4zipRaaezRcNY8PU8nUhIY+tRjZ4Z2X/jkpfG2rMPH8UqYnLTp0KieaEnOayxjZ6u5s5g8W4nGhBt+9Z5Y9Xy+Ayx1O97JtFTxFuIXWzUYS77x/OxsZz3spQqVMUpSbbTcpybk7tXvLXTWb07kdCMcDPrxuX3KAA9CAAAAAAAAAAAAAAAAAAAAAAAAAAAGvdp8C9Kq5JKXdro/nbyNhPkopqzV090zOWPVNLLpF8F4wqsVGTtNaNPnbmu8lGrmu4/s2081LbfLezX3Xz+JjQ43Xo6T5cqiafn/AHOUzuPbJdb8JepwVxk5UZum3vH3oP4f7CxGLjvSpz74yy/Ujf8ArD+WPmWqvbCb0iqa79ZMn1MPVXpqZlVxMl7tOmvtSlma8tDW+NU47RlKtWlJXb2+7FLvt5F6MMVid1Np85fs4f3+Fyb4TwFUXmk80+XSP3V17zFl4vb1808HZvhPqKSzK1SajKonZ5Xb3E1pZbeZLAHpxxmM1GAAGgAAAAAAAAAAAAAAAAAAAAAAAAAAAAAD5KKas0muj1PoAxXwui96VP8Aoh+Rdo4WEPdhGP3YqP0LoJqAACgAAAAAAAAAAAAAAAAAAAAAAAAAAAAAAAAAAAAAAAAAAAAAAAAAAAAAAAAAAAAAAAAAAAAAAAAAAAAAAAAAAAAAAAAAAAAAAAAAAAAAAAAAAAAAAAD/2Q==">
            <a:extLst>
              <a:ext uri="{FF2B5EF4-FFF2-40B4-BE49-F238E27FC236}">
                <a16:creationId xmlns:a16="http://schemas.microsoft.com/office/drawing/2014/main" id="{F93329BE-8E38-8B9A-8001-B487F41B58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9144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2238" name="AutoShape 24" descr="data:image/jpeg;base64,/9j/4AAQSkZJRgABAQAAAQABAAD/2wCEAAkGBhIQEBUUExMTFRMSFA8VEhERFRAQFhUUFBAVFhQUFRYZGyYeGRkjGRUUIC8gIycpLCwsFR4xNTAqNSYrLCkBCQoKDgwOGg8PGiwdHR8uLCwpKS0qLCwsKSkuMCwsLCwsKSwsLCwpLCwpLCksKSkqLDU1LCkpKSwsLCwpLCosLP/AABEIAMkA+wMBIgACEQEDEQH/xAAcAAEAAQUBAQAAAAAAAAAAAAAABQIDBAYHCAH/xAA+EAACAQIEAwQHBAoBBQAAAAAAAQIDEQQSITEFQVEGYXGRBxMiMoGhsVJywdEIFCMzQmKS4fDxFxZDU6Ky/8QAGgEBAQEBAQEBAAAAAAAAAAAAAAECAwQFBv/EACURAQEAAgAGAQQDAAAAAAAAAAABAhEDBBIhMUFRE2GhsQUiI//aAAwDAQACEQMRAD8A7iAAAAAAAAAAAAAAAAAAAAAAAAAAAAAAAAAAAAAAAAAAAAAAAAAAAAAAAAAAAAAAAAAAAAAAAAAAAAAAAAAAAAAAAAAAAAAAAAAAAAAAAAAAAMLjHGaGEpSrYipGnTjvObtvskt23yS1Zynjf6RlCLawuGnUtoqlaSoxfeorNJrxsB2MHnPEfpD8Rk/ZpYSC6ZKs35up+BTS/SF4mt6eEl406q+lQD0cDz9R/SOxi97C4Z/dlWh9WyWwP6SUf+9gpLvpVlL/ANZQX1A7WDWOyPpGwPFNKFS1VLNKhVXq6iXNpbSS6xbsbOAAAAAAAAAAAAAAAAAAAAHxysWXi494F8GP+vR6P5FSxceoF4HyMk9j6ABbq4iME22klvz+Rjvi9K3vbfyz/IzcpPNGYa1xX0jcPwtatRrV1Tq0IRqShNSWZShmSptq05Wa9mOuviSuD45RquSi2nG18yy73ta/h9Dzx6X6qxWPlWU46U4wSTTvCLbjJa9ZWsul+eiZTKblET227Y4jjeLulJUYXVCi2stOOznN7ZnzfglsV4Ds/QpRjKS9bNtKWbSKv0Xj1ufeyuETouy1zavrpoTUsL87PyPZw+H22/Oc9z2VzvDxupPyjKGHgnOLo0vYlo8kNmk1y7y3WwEc1/VUvDJC30J2pQXrH3xXyKJU1Y6dD5s5q72g6vCYSX7qmvCKX0MJ9m4NtWs/4Wm+nQ2mFNFLp+0S4SuuHO8THtLWlUoSw+WtRdSniKNRaxkmoyi7Zo6X6aa7s9HejD0hR4rh2qloYqhaNentfkqkV9l2s1yaa6X4lVwUZVK8WtHkf9ULP6MtVa6hQpYnC4ipSx9ODpYhUs8PW09o1M8dFLKlFp+9kvvv5s8dP0HK81OJL1X4/L1ODQvRBx7EV8BKOMb9bhq06PrKkm5VIqMZKUm/eazOObmop9TdavEKULZqkI3V1mlFXXVXexzfQZAKKVaMleLTT2cWmvNFYAAAAAAAAAAxsXjVT72+X4sDIlJLcxKmPX8PmyPrYmU92URlYq6ZNSv1dy26rZZlUHrRtVcqhS5nyLu/x0Pml/oZ2q7TqPldef0Lr7234ssKfcUVKly6RU5x1TUWnyf57luUMO081PfdwnL89CjKubMfGVbJpbWMXDG+YaZNPBYGjGU7Zsy1VS9Ta+iUtP8ASODdqpwlKWSDs46WtFJRm1lSt3HSuJ4rRrX1jha15Zcrkm3ZaXOT8Si884Si1KM6sfdns5uaukm0vavtzQxkxmpNJcUr2M49kpySpUdHG+anCd7p75r+GnQlo9oJQqucYUk5WaXq4SUXr7qkmkaZwCWSEn1kvkv7mfPE3lvyPoY5f1j8nzHC/wBsteEziMS3LM93e/xGfQjp19vgZEahrbxXh6ZFOWp8lLUtUp6ic9S7Z6e7Gl+/qd8KX1maxh1Ft5lf/bNlUv21T7tJf/T/ABNp9H3ojp4/CLEVqlSGec1TUMntU00s2qdvazL4HDOvs8njctyfGP6UcMx0aGDnP2XKSjOMZycVpSpRs/ipPzNfwna+pGU5NSjH2dYWqRTlyWZWUW1J73+i7zV7I0YYKphqFOEc1PL7d/aatbPJa8t1tukcJ4/hK2FdWjGnKnCnLNOLcZWeispq6a1Vl3vRWZ5ZJ7fopcumSemz9gu3cljNc0oTtFxSUVeUklJJO1187nbjz12VhGhWo4ianVoxlGdX1UZNRtZN6L28smm0vsu56Co1ozipRalGSUoyWqaaumn0aHb0XftWACoAAAAABG8Xo7S+D+q/Eki1iaOeLXXbx5AQSkVZLjLZ2ejKs9g0ZCmVNB1SivW0sudkKqmnFvXlyL8YlNNP4IqdUSaBxKJRshOqyyouTsk2+67Ki1NMsNddU0yWp8IqS3Sj4v8AIzsJweENX7Uur2XgiG0b2fw1TM3tS6SS9p20ceniWu0vo8wXEKkaleEs8U1mpzlSctvfy+9a1vA2YBlwLtN6LMXg7ujB1qC1jKms00uSnBa3tzV14bGiVISjK0oyjK9ssk4tX6p7HrgiuP8AZjDY6nkr01K3uz2nB9Yy3X0Okz+Xhy5Sd7i8zqteXhb6f3Mr9YOxf8JcP5SxKfVVYP6wsWP+DcJe/wCsYm3JfsfrkNziR4suQzrk8K4eJvLwt8zsNL0LYFbzxMvGdNfSBl4b0R8OhNSyVJWd8s6kpRk/5lzXcX6sYn8bn9nJOzvZTFY+U3RpyyTmoutJZYRSSi5XfvW1dldnoThXDoYWhTow0hShGEdtoq133vd+JRi8dTw0UrJaWhTiktF0WyRrXEe0cp6Xyp8o/wCav/LHHLLb63A5fHgzsnsV2ipQ0XtNdNF5s5l2l4Q8VKve37aTa193TTffW+3IlFXd9FZd34srVfr8zne71S6RPBeH4qpCGFjRUIxSTnKyjfnLfXXktTq/DMEqFCnSTbVKnTgm92oQUbvyNGpTNu4Jxb1qyy96K3+0tr+P5iLldpUAGmAAAAAAAAFE6UZbpPxRi1+GRfu6PzRmgCBxGGlD3lp1WqMdUnKcEle+Zq+my7zZiK4o3GrTktXacUu96fiZy8NSsTErJo3eXNJ7eL5Hylg6stcns9Mypt+ab8zKp4ZOsoPWyz1H1lyXhqvn1Jczq5eTaCp4KnNuH7SnUSvZvN8V9pGRw7FuE/U1FFSteEopJTXh1/uXuLYNzheOlSHtQa3uuXxI/E1/WrDVFbN6xJ25cpLw0+Y10nlPgA6MgAAAAAAAAAA1PtZg5qfrLt02oxdv4Gr/ACd/M1h+F/NHUZwUk00mnunqmRNbsrQlspR+69PJ3JRoypdz8y5Gl3M2uXZK21Tzj+TLE+y1Xk4P4yX4E0rX3Lufiya7LpusukYzu/GyKo9lazergu+8n8rE/wAK4VGhFpO8n70tttklyRYrOABWQAAAAAAAAAorVVGLb2W4FUppK7dl1ehrmN4nevmXtRp2UejfN/P5IyMTVc2nJXcv3dLZJfamYmGwkZYerN+/mk1y92z0Xmccsre0akZHD8TVqVKkoRhq0m5N6W2XjYyKscV1/oy/ikyjszPNGpLm6l34uKf4k0XGbm9l8omliJJ2dRp9KkbJ/EjsHWjHEZZSWWMpyVvdUpWW/TbyJTG13Vfqqav9ue6iu7vIviHCfUyhkd1Nerkp7Nva75XdrdLGct+vCxs4Ijs5i5Sg6c7qdJ5Wnvlt7N/mvgS52l3NsAAKAAAAAAAAAAAAAAAAAAAAAAAAAAAEVxXErPGG6is8l1d7Rj52JU1nGVsuLebbNR8lY553UWKsTwStn9Y7Vc2sqbk4WfRO9jEwMNZwdGcpQk75JWcU9ltrs9Tb0Q3EKboVvXxTcJJRrJcktp/5+JjLhyd4sqIwtLFXkowqRtJ9Ied7J+JJVMFi5Qs5xfWN8r8G0tSaoV4zipRaaezRcNY8PU8nUhIY+tRjZ4Z2X/jkpfG2rMPH8UqYnLTp0KieaEnOayxjZ6u5s5g8W4nGhBt+9Z5Y9Xy+Ayx1O97JtFTxFuIXWzUYS77x/OxsZz3spQqVMUpSbbTcpybk7tXvLXTWb07kdCMcDPrxuX3KAA9CAAAAAAAAAAAAAAAAAAAAAAAAAAAGvdp8C9Kq5JKXdro/nbyNhPkopqzV090zOWPVNLLpF8F4wqsVGTtNaNPnbmu8lGrmu4/s2081LbfLezX3Xz+JjQ43Xo6T5cqiafn/AHOUzuPbJdb8JepwVxk5UZum3vH3oP4f7CxGLjvSpz74yy/Ujf8ArD+WPmWqvbCb0iqa79ZMn1MPVXpqZlVxMl7tOmvtSlma8tDW+NU47RlKtWlJXb2+7FLvt5F6MMVid1Np85fs4f3+Fyb4TwFUXmk80+XSP3V17zFl4vb1808HZvhPqKSzK1SajKonZ5Xb3E1pZbeZLAHpxxmM1GAAGgAAAAAAAAAAAAAAAAAAAAAAAAAAAAAD5KKas0muj1PoAxXwui96VP8Aoh+Rdo4WEPdhGP3YqP0LoJqAACgAAAAAAAAAAAAAAAAAAAAAAAAAAAAAAAAAAAAAAAAAAAAAAAAAAAAAAAAAAAAAAAAAAAAAAAAAAAAAAAAAAAAAAAAAAAAAAAAAAAAAAAAAAAAAAAD/2Q==">
            <a:extLst>
              <a:ext uri="{FF2B5EF4-FFF2-40B4-BE49-F238E27FC236}">
                <a16:creationId xmlns:a16="http://schemas.microsoft.com/office/drawing/2014/main" id="{03393198-C8CE-91F9-4054-0A87EE6E46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9144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2239" name="AutoShape 26" descr="data:image/jpeg;base64,/9j/4AAQSkZJRgABAQAAAQABAAD/2wCEAAkGBhIQEBUUExMTFRMSFA8VEhERFRAQFhUUFBAVFhQUFRYZGyYeGRkjGRUUIC8gIycpLCwsFR4xNTAqNSYrLCkBCQoKDgwOGg8PGiwdHR8uLCwpKS0qLCwsKSkuMCwsLCwsKSwsLCwpLCwpLCksKSkqLDU1LCkpKSwsLCwpLCosLP/AABEIAMkA+wMBIgACEQEDEQH/xAAcAAEAAQUBAQAAAAAAAAAAAAAABQIDBAYHCAH/xAA+EAACAQIEAwQHBAoBBQAAAAAAAQIDEQQSITEFQVEGYXGRBxMiMoGhsVJywdEIFCMzQmKS4fDxFxZDU6Ky/8QAGgEBAQEBAQEBAAAAAAAAAAAAAAECAwQFBv/EACURAQEAAgAGAQQDAAAAAAAAAAABAhEDBBIhMUFRE2GhsQUiI//aAAwDAQACEQMRAD8A7iAAAAAAAAAAAAAAAAAAAAAAAAAAAAAAAAAAAAAAAAAAAAAAAAAAAAAAAAAAAAAAAAAAAAAAAAAAAAAAAAAAAAAAAAAAAAAAAAAAAAAAAAAAAMLjHGaGEpSrYipGnTjvObtvskt23yS1Zynjf6RlCLawuGnUtoqlaSoxfeorNJrxsB2MHnPEfpD8Rk/ZpYSC6ZKs35up+BTS/SF4mt6eEl406q+lQD0cDz9R/SOxi97C4Z/dlWh9WyWwP6SUf+9gpLvpVlL/ANZQX1A7WDWOyPpGwPFNKFS1VLNKhVXq6iXNpbSS6xbsbOAAAAAAAAAAAAAAAAAAAAHxysWXi494F8GP+vR6P5FSxceoF4HyMk9j6ABbq4iME22klvz+Rjvi9K3vbfyz/IzcpPNGYa1xX0jcPwtatRrV1Tq0IRqShNSWZShmSptq05Wa9mOuviSuD45RquSi2nG18yy73ta/h9Dzx6X6qxWPlWU46U4wSTTvCLbjJa9ZWsul+eiZTKblET227Y4jjeLulJUYXVCi2stOOznN7ZnzfglsV4Ds/QpRjKS9bNtKWbSKv0Xj1ufeyuETouy1zavrpoTUsL87PyPZw+H22/Oc9z2VzvDxupPyjKGHgnOLo0vYlo8kNmk1y7y3WwEc1/VUvDJC30J2pQXrH3xXyKJU1Y6dD5s5q72g6vCYSX7qmvCKX0MJ9m4NtWs/4Wm+nQ2mFNFLp+0S4SuuHO8THtLWlUoSw+WtRdSniKNRaxkmoyi7Zo6X6aa7s9HejD0hR4rh2qloYqhaNentfkqkV9l2s1yaa6X4lVwUZVK8WtHkf9ULP6MtVa6hQpYnC4ipSx9ODpYhUs8PW09o1M8dFLKlFp+9kvvv5s8dP0HK81OJL1X4/L1ODQvRBx7EV8BKOMb9bhq06PrKkm5VIqMZKUm/eazOObmop9TdavEKULZqkI3V1mlFXXVXexzfQZAKKVaMleLTT2cWmvNFYAAAAAAAAAAxsXjVT72+X4sDIlJLcxKmPX8PmyPrYmU92URlYq6ZNSv1dy26rZZlUHrRtVcqhS5nyLu/x0Pml/oZ2q7TqPldef0Lr7234ssKfcUVKly6RU5x1TUWnyf57luUMO081PfdwnL89CjKubMfGVbJpbWMXDG+YaZNPBYGjGU7Zsy1VS9Ta+iUtP8ASODdqpwlKWSDs46WtFJRm1lSt3HSuJ4rRrX1jha15Zcrkm3ZaXOT8Si884Si1KM6sfdns5uaukm0vavtzQxkxmpNJcUr2M49kpySpUdHG+anCd7p75r+GnQlo9oJQqucYUk5WaXq4SUXr7qkmkaZwCWSEn1kvkv7mfPE3lvyPoY5f1j8nzHC/wBsteEziMS3LM93e/xGfQjp19vgZEahrbxXh6ZFOWp8lLUtUp6ic9S7Z6e7Gl+/qd8KX1maxh1Ft5lf/bNlUv21T7tJf/T/ABNp9H3ojp4/CLEVqlSGec1TUMntU00s2qdvazL4HDOvs8njctyfGP6UcMx0aGDnP2XKSjOMZycVpSpRs/ipPzNfwna+pGU5NSjH2dYWqRTlyWZWUW1J73+i7zV7I0YYKphqFOEc1PL7d/aatbPJa8t1tukcJ4/hK2FdWjGnKnCnLNOLcZWeispq6a1Vl3vRWZ5ZJ7fopcumSemz9gu3cljNc0oTtFxSUVeUklJJO1187nbjz12VhGhWo4ianVoxlGdX1UZNRtZN6L28smm0vsu56Co1ozipRalGSUoyWqaaumn0aHb0XftWACoAAAAABG8Xo7S+D+q/Eki1iaOeLXXbx5AQSkVZLjLZ2ejKs9g0ZCmVNB1SivW0sudkKqmnFvXlyL8YlNNP4IqdUSaBxKJRshOqyyouTsk2+67Ki1NMsNddU0yWp8IqS3Sj4v8AIzsJweENX7Uur2XgiG0b2fw1TM3tS6SS9p20ceniWu0vo8wXEKkaleEs8U1mpzlSctvfy+9a1vA2YBlwLtN6LMXg7ujB1qC1jKms00uSnBa3tzV14bGiVISjK0oyjK9ssk4tX6p7HrgiuP8AZjDY6nkr01K3uz2nB9Yy3X0Okz+Xhy5Sd7i8zqteXhb6f3Mr9YOxf8JcP5SxKfVVYP6wsWP+DcJe/wCsYm3JfsfrkNziR4suQzrk8K4eJvLwt8zsNL0LYFbzxMvGdNfSBl4b0R8OhNSyVJWd8s6kpRk/5lzXcX6sYn8bn9nJOzvZTFY+U3RpyyTmoutJZYRSSi5XfvW1dldnoThXDoYWhTow0hShGEdtoq133vd+JRi8dTw0UrJaWhTiktF0WyRrXEe0cp6Xyp8o/wCav/LHHLLb63A5fHgzsnsV2ipQ0XtNdNF5s5l2l4Q8VKve37aTa193TTffW+3IlFXd9FZd34srVfr8zne71S6RPBeH4qpCGFjRUIxSTnKyjfnLfXXktTq/DMEqFCnSTbVKnTgm92oQUbvyNGpTNu4Jxb1qyy96K3+0tr+P5iLldpUAGmAAAAAAAAFE6UZbpPxRi1+GRfu6PzRmgCBxGGlD3lp1WqMdUnKcEle+Zq+my7zZiK4o3GrTktXacUu96fiZy8NSsTErJo3eXNJ7eL5Hylg6stcns9Mypt+ab8zKp4ZOsoPWyz1H1lyXhqvn1Jczq5eTaCp4KnNuH7SnUSvZvN8V9pGRw7FuE/U1FFSteEopJTXh1/uXuLYNzheOlSHtQa3uuXxI/E1/WrDVFbN6xJ25cpLw0+Y10nlPgA6MgAAAAAAAAAA1PtZg5qfrLt02oxdv4Gr/ACd/M1h+F/NHUZwUk00mnunqmRNbsrQlspR+69PJ3JRoypdz8y5Gl3M2uXZK21Tzj+TLE+y1Xk4P4yX4E0rX3Lufiya7LpusukYzu/GyKo9lazergu+8n8rE/wAK4VGhFpO8n70tttklyRYrOABWQAAAAAAAAAorVVGLb2W4FUppK7dl1ehrmN4nevmXtRp2UejfN/P5IyMTVc2nJXcv3dLZJfamYmGwkZYerN+/mk1y92z0Xmccsre0akZHD8TVqVKkoRhq0m5N6W2XjYyKscV1/oy/ikyjszPNGpLm6l34uKf4k0XGbm9l8omliJJ2dRp9KkbJ/EjsHWjHEZZSWWMpyVvdUpWW/TbyJTG13Vfqqav9ue6iu7vIviHCfUyhkd1Nerkp7Nva75XdrdLGct+vCxs4Ijs5i5Sg6c7qdJ5Wnvlt7N/mvgS52l3NsAAKAAAAAAAAAAAAAAAAAAAAAAAAAAAEVxXErPGG6is8l1d7Rj52JU1nGVsuLebbNR8lY553UWKsTwStn9Y7Vc2sqbk4WfRO9jEwMNZwdGcpQk75JWcU9ltrs9Tb0Q3EKboVvXxTcJJRrJcktp/5+JjLhyd4sqIwtLFXkowqRtJ9Ied7J+JJVMFi5Qs5xfWN8r8G0tSaoV4zipRaaezRcNY8PU8nUhIY+tRjZ4Z2X/jkpfG2rMPH8UqYnLTp0KieaEnOayxjZ6u5s5g8W4nGhBt+9Z5Y9Xy+Ayx1O97JtFTxFuIXWzUYS77x/OxsZz3spQqVMUpSbbTcpybk7tXvLXTWb07kdCMcDPrxuX3KAA9CAAAAAAAAAAAAAAAAAAAAAAAAAAAGvdp8C9Kq5JKXdro/nbyNhPkopqzV090zOWPVNLLpF8F4wqsVGTtNaNPnbmu8lGrmu4/s2081LbfLezX3Xz+JjQ43Xo6T5cqiafn/AHOUzuPbJdb8JepwVxk5UZum3vH3oP4f7CxGLjvSpz74yy/Ujf8ArD+WPmWqvbCb0iqa79ZMn1MPVXpqZlVxMl7tOmvtSlma8tDW+NU47RlKtWlJXb2+7FLvt5F6MMVid1Np85fs4f3+Fyb4TwFUXmk80+XSP3V17zFl4vb1808HZvhPqKSzK1SajKonZ5Xb3E1pZbeZLAHpxxmM1GAAGgAAAAAAAAAAAAAAAAAAAAAAAAAAAAAD5KKas0muj1PoAxXwui96VP8Aoh+Rdo4WEPdhGP3YqP0LoJqAACgAAAAAAAAAAAAAAAAAAAAAAAAAAAAAAAAAAAAAAAAAAAAAAAAAAAAAAAAAAAAAAAAAAAAAAAAAAAAAAAAAAAAAAAAAAAAAAAAAAAAAAAAAAAAAAAD/2Q==">
            <a:extLst>
              <a:ext uri="{FF2B5EF4-FFF2-40B4-BE49-F238E27FC236}">
                <a16:creationId xmlns:a16="http://schemas.microsoft.com/office/drawing/2014/main" id="{F9F03026-8BED-AA60-5460-DCAA61421B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914400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52240" name="Picture 28" descr="http://t3.gstatic.com/images?q=tbn:ANd9GcT0WoBRM85wTCaxDoA8t8pHFzqVehhK2CdiWZrHa9uuDrtcBsQP">
            <a:extLst>
              <a:ext uri="{FF2B5EF4-FFF2-40B4-BE49-F238E27FC236}">
                <a16:creationId xmlns:a16="http://schemas.microsoft.com/office/drawing/2014/main" id="{14130D3F-A942-B7E4-590A-B329975C1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3486150"/>
            <a:ext cx="1524000" cy="785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Picture 30" descr="http://t2.gstatic.com/images?q=tbn:ANd9GcQkZlCrtsdkftWlOyUukERxpioRk8lsPBuBdQYRlY-MjG4Xo9E2rw">
            <a:extLst>
              <a:ext uri="{FF2B5EF4-FFF2-40B4-BE49-F238E27FC236}">
                <a16:creationId xmlns:a16="http://schemas.microsoft.com/office/drawing/2014/main" id="{D176882E-AFD7-10AB-49A1-601895A9F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14800"/>
            <a:ext cx="132873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2" name="Picture 32" descr="http://t2.gstatic.com/images?q=tbn:ANd9GcQz6OE-yrbgYBjXxPzWxhNQlahYAzM4LeLZnv_IRob_ZbtEcRDl">
            <a:extLst>
              <a:ext uri="{FF2B5EF4-FFF2-40B4-BE49-F238E27FC236}">
                <a16:creationId xmlns:a16="http://schemas.microsoft.com/office/drawing/2014/main" id="{41E39AFC-A8BD-DFFB-E6EC-A2A025503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10200"/>
            <a:ext cx="12049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3" name="Picture 34" descr="http://www.myrespiratorysupply.com/images/ET%20cuff%207.5mm.JPG">
            <a:extLst>
              <a:ext uri="{FF2B5EF4-FFF2-40B4-BE49-F238E27FC236}">
                <a16:creationId xmlns:a16="http://schemas.microsoft.com/office/drawing/2014/main" id="{9D4C702B-C9F9-AA01-271A-629A68A0F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62600"/>
            <a:ext cx="132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Picture 36" descr="http://t0.gstatic.com/images?q=tbn:ANd9GcTFrOx_7Up0Fvl2GaeDBd-ux4my-gb2FNhyLtJWuhXcwjKE3GBAJQ">
            <a:extLst>
              <a:ext uri="{FF2B5EF4-FFF2-40B4-BE49-F238E27FC236}">
                <a16:creationId xmlns:a16="http://schemas.microsoft.com/office/drawing/2014/main" id="{396171A7-EB4E-A1D1-E66C-EA894C3A4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91000"/>
            <a:ext cx="1076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45" name="AutoShape 38" descr="data:image/jpeg;base64,/9j/4AAQSkZJRgABAQAAAQABAAD/2wCEAAkGBhMSERUTExQVFBUVGBgaGBgYGBgYGhkbFxgYGhwYHBoYGyYeGhwjGhgYHy8gIycpLCwsFh4xNTAqNScrLCkBCQoKDgwOGg8PGCwcHBwpKSkpKSksLCksKSkpLCksKSkpKSwpLCksKSkpKSkpKSkpKSksKSwsKSkpLCwsLCkpKf/AABEIANwA5QMBIgACEQEDEQH/xAAcAAACAwEBAQEAAAAAAAAAAAACAwEEBQAGBwj/xAA6EAABAwIEBAQEBgIBBAMBAAABAhEhADEDEkFRBGFxgQUikaETMrHwBkLB0eHxUmIjBxQVcoKispL/xAAZAQADAQEBAAAAAAAAAAAAAAAAAQIDBAX/xAAjEQEBAAICAgICAwEAAAAAAAAAAQIRAyESMUFRBBMiYXEF/9oADAMBAAIRAxEAPwC+HALtO2wqUI1YE6gH7c12KflZxNgH9JoCuQZDKIHo2mv7iuIHN5dlbNPfX1oMssRabTzFq7C4ZQh3joX3hgPSoCSkkkwSOoYX7mi09CUlKpmTcBiX+nOoNwwsGOnc/SpxSkAgkpbT+B7dK7MSUgaDre89x60bM1WIAHAc2DFvpauUx5nm88v4NAkGc2UNsIOnrPvRt/qLaFjfc6USkJEvpbuOlLScsK2sOUP3vO9T8e1mEsC/2aLKopJRJIh46P63o2NJQXES/r7xQ4pIm4cOLltTG36UzMWJna2p1tI/aj4HB+IsYaS6mcvYAalho7M21MFYaQYPJoiNWfvTMQqmRI9JuQDWt/4VHy5j/wDyB+r0niPBcQDysv2P81XhYNs5eEfmS+awBMXFx01E0y3mce2pqThEGUgMJDS/QjWhUgO4vDBmGj/vU+jTjYzX2kX12AelLwszEFiHt9NqblNgohyZgvqbiuwlBobW12+zRsBKSFEAkBWnP9qFWGktbSAehDkS0WFMThkB4Ls8Jnme1GhIKjAfXX+qArEEHkB1Znhr+lT8AMktY5ocOQIBlyHntT15g9mj07QI0oF4dyTAb/4t3M0B2OslJkAcxmE6NUoAIClEPH9cjyFdhY6Vh0lwDsL/AHNScAAR8tMA4hn2A1At9ipUQ4Z/43g1DBixEyCNeut9qWEEPYCwf7ikFkjmG6X96E4iWInq9y/ZqEqfm7c9IbSKXhLVmhIA1Lh9dAIoCUIYkl3P+30Y866nYYfzb7P/ABXUwzsPDHPyswchoiO1EtgJHN0vJ3LfcVKU+Xdjf6x/dKQtnBJca3nntUpHhYpYMHZwZM/fWlpw8gZ1KAJIBdSmOg1IDsI0poxUlTO5FxyIvyEH0rlly7sbGwba6ft6DgnDO/d42cjTpRKPmbzEgCdEubPzZ42qCiS0m5n7sOVMSvza9mPsPuKYKxUkC2wOsPcCzy9tKNOIz6zpIhh+UVJzH5nDcmeRPpL0QwzfQ93O7j0nakYVLZQJIdw6Sw5Ro4k0fwQVORqCNR15/wA1CBHTdtZfqKJSlFgpn2H8/rvTAPhh1Re/N+WvXrWt+HcMBSmACcrBm35VmIJBsT3uNmtvWt4Ghgo7s/36VWE7KtQ8NLg9qYkteuSujC66ElcRwIxUlxIDg7H9q8oMAS41vfQTOj6CvY4vEEIUXgAnlavIoUTBYctQ3OxrLk9nClAkt8rWaxGsVA4dOcqjMBJ8rx9BvT1pzA+ZQH5iBN3uTGziZpQ4VCSwSkG4ix63rJRgxJZiNZ+/aiYqDFm2097USEsLASbsdb0hC0yynAu36kGW20oBq8JvKxAbr7dKj4pgFvoD2HIXqFKI+SSTdj7OH/SpSt1BJBJYqJhgxEOCzzA2FOBCnBFyR1Leu7e1AVeViMrhhr369aZhql1XYP8Ay19PejQhxMvZnfubCgElkgHaWFo29Pehw0hQzSDcgzdoNMUjSANLk7a0KCHJDRzuXLnrSAjgk2ID9umke9diJNnLAaXjUHTWuTihMq1dmdmFvu1NxSSHsbuAne22/rQAZ8Mku2jRXUo4uXkDaH+lRT2FRYMxAD9RoW2qeHQNGU8x79tHpHwy4Yu3+OurOxpqk5bFiROt+Z19NKkhf9tKhlDETsXDNYPT+GSGm5L7nmCTrelhDM7y12OvSOtQAkOYBfSPUigRIUQtlM2gYO82h7frTlYICWGsjXnzpAWwYsrfK5Yvvpr60aUEgHl2o3TMQgOJBcXDO1iPv9K5aiFOflCd9SdtYqUIDOQQdogk/ZvUFEOUsQ8Bi/N9HGlMCASBL87HtA9qEsxYlzsz8+9CkHNdkmwiedv1PamESNftvuaXYSvFY5WJLgdIuWrZ8LQ2GIZ5rHGEQoAEuee55mvRIQwFa8c7KmJonqAKlprUi/ED/wASxuG9Yrz+HhZb2Ny9+TamtXxvGASlJLZiSeYSLe9ZacZ+WnT2rHL2auoLHlSPLd1ElwZIeW5U1VwQWBZ2LT+rinYaCXCma32Gmlq4YAuXGjmIjSKgysoKSCVAKJvqBcF9OdFhoSAEhkhoYG3QBgWo9GZnZ+Rdze4gCh+JZ3D2Huxm37UB3EKh5ADnSBziRrXAqIF2j3JiixcMNDwdCD/VdgJJcXAJBN7anrQELUwmA2o2fapWBYEl5+xRqMEE8oHTahRhgkyY33m/IvamCllRU1g0qBETZjfrE0ScMAEksOcW5gPRY455tgI9DDG9ClYcEpUCLAtsdiXpAtSVAqAIbaSRzd/SiGIXALsqzwTOmU9+VTnvo7TE+tqPDQAPlE7aas96AhZayineHfo+ldXYiyGBIT6l/apoChh2JCrfTqdHoFAhksDEjNOjliP3tUjEZktJmdR2+hpo4cXIDnVhYadOtCQrWATdLSIBHdgS9LyJJBAGVkuoa6N9ZemYKC5ulrSz3Bt1965GULAcZTmMs0aEv6RDUAeGACXkGQDqweN6YlMksU/s/oP5oUg5YIJ/y05OeYaBRJxwEzoCSb8zP6CmYAo//IXcwLjS9LUCVuPmYZoIB5zrdt5p60EkkBjZ+XSNOtAFPc93P0PT2pGnEQo2LCJ3HKiXig2Ig/1fvS8XHIG5H5Q2/MzXYa4jM+0R1A3pbLbV8Lwc6gSITYHdv5PrW0lFK8O4XKgDW5q2EV1449JtLy1yRTSKRxWOMNBWbAP996d6hTtg+L8RmxClwAkNJF7lxtPtVDCxgGkG7EW096QvHOaXdRLRcmdr3vTNtidHcH9BFcPlu7a6WVCXJJ0Gwdp6tFH8BKoUymJbYNcsT9aq8IA5b5VeZN4Lsb/Td960uF8PGNiHRLT830LB3rSbpEpZoKQYsxbkztQAMke7gNG4EVtI8Dw2YFXfL2gCO25qrjeBrQXSM6eV7u+U3O8mruNLamiQ+4DzbpFqlOCxYgctI7VGNjhLnnpfn76UYPlBykFrGZ7VBlYmHqk+bRyZnUCP1oA7uMz85G2tEDILtNo0B0GvOaNaXBAjvrz1vNACpZDkhmeLvaRvQoU9mI3SbHUF6BwZygl51ZtGHb2o0KQtWZLgmIDAgS5ikCscsvDJYfMDtLN0mmIU4aYhyx7TG9GUPsQRp35fbVzF4Pl0El5mT3pgtfMpMm5J0Ds3N6mpxFgQpibyUhget6mgKS8MuFa2I+xQpQvMVEqKSAwDZUtcvqSb9BXFRIfzAxy+sAXo04im3bXTUwwg2pVKEEteX3dhaKWccKBCD8rMBZ2h201b1pwWIAJBEl+USTreowgA7MCqSX2AD+wo0YcJalbAAyB63sz6UaXBmdhaH9WHOiWWDCLvo/pd6AAZLgnduovoz350B2MSGYuXAAOu/O1I4nE+aSzOVAJDf6h/X9afgjNzysCZH8FqVxIYiYefKTB0B31o0SoXzAgjy3di4N53drVtfhzw44mJ8RQ8qIGxM/Ss7hOEVjYoQAXuoscqRuTZ20k177geBGGkISGADVrx4b7TaYjDpicF6enDp2XKl9TaupG2fiIYtXl/xd4iBlwXv5ldHgPpM+lej47ihhoUtVkgk1884/HOKp1FjiKsdoJSGvAauXny619tcI7hj5rkg8/LoGg3c1awyySUmH+Yka6AincJwoFiXO08mkQOYq2MJ9DsXHqe3uK58cemloSh8rNA2csdLVq/h8jNidBcTr7VmnD2bo20NFq1fBR5VGJMcwN+cmtsPaK1fhDpRAdKUMSiC66dpZH4h4MZhYuk5nsRZyNYcaVjYGIApQlSUgB29Rm/MxYv0rY8YL4kSUpEepubRWePNIfset3M/wAVzZd1UDgsoPazixGuouI6UzFQyTFrBnPWOZpanLWZxcu7G0UBAykiXJkF20bYTDdakzcFImLs9tOlSwVIPyxrGusUIUEgnT6Wgu4/uk8PjBXlSQ4JcS921oAsDCyJ+ZSy/wAymJOwgCJroWMxzTo8QdOXOuThkpYw5EtJDc+4oitls0NPZr9n9KQRiISqCEkpguNwDtsRXUvE4RaicpKByl66n2FbEST6kEG3IxP90BWXhp5ba9GqWMB3MKiIkNztfnQqxPy5WUXZxBa4fldvakkaEFjudXbpIsNq7FSrKxynyzBaWBl+vpRrQphYh5d+mtHjKUEksCpocNZ/5oMABEqAZnZmPTWlr4ZasXNmdKZYAX+ns/OrOGotuWcOGbXS2lQjDXPlDxDv7t+ho0YThP30LsaLB4XOr4aA5s4sBq76Vf4TwdeIAFBSRqSZ3htK9LwHhycMMkdTqTua1wwt9pvRPhXhQwksJJud/wBhWonDapSmjArqk0h2ElzQcYqaetYQGF68z+IfGPhjKk/8i7a5R/kW9udRlnqbOY7ZH4i8ROJifCTKUkZjHmUPyzdvqeVZ/hfCqutDP+UnMzGOoIa1qtcBwIZ1m9p7XNzerOJhJfKo8xLNl9tW7VyX+V3W3UnQOIwSR5WBBDOHF5LCdImoKmLsZuNG2mBUsz31kyd9m71HxWPJ9ZLzZr2e9NIcrMqZd7OQdfpzrd4bCypA2rM4JPxF3gMY6C52etoJrTjiaiiBqQKTxWNkQpWw/r3rS9FGJxWM61KA376ASOXvSinyi4O5LtFryHoEYmxPJ3qCw2JFgANH7+tc21hwcdjlWwMZQ5AIuZJNtqezeUvqRd235UlOOY/41TMgJA7qux2phxSPmDG2Zoc9dH0oDsNMAE5j2N7E6UCcZ1BIZxfl36012e0nUdr1GGWEEEAskD79qNhKvL/DMHPrQKwspe8EC4Jc6+hbrUqGaL6nYA6S5NQMIgXc7c2mZY8/pT3sJwkqAifUdudRUYyl6KA3/N7uIrqWgpDCe5s7FvaL661ywCHuRIv2tFnejxgoMR5WfVuUEneGrR4PgkEZiJM7X3ok2GbhAFyk87vyjQfzUJJC1FiBDGHcPHzRvArdHg2ExyDI+0j0NI/8SoEhTKR9adwsOTdBwPBZjmU7desWrf4bDSAAABVTCFWEKrSdOicU0vJRTcMmkcIgqLCrWMUiAZF61mTDLD4MHOuOK1VRiVg+M/i5GGTh4TYmJq3yo5qI15D2p5ZzGds/Ff8AHPHU4IAcHEV8qXvzOyRvXneH4VSicTFUHVJI10AbRogbUrgvDs+J8bFIWqXUSOhbYWFX1rIcXew2/a1ctyuV3V68Q4pZhDMYb/E85edqr4pJVYgMwB11JP3oaHGxEqUxeAOckyL8g+1L4nCztLI2BIdue1BH/GJD6m8u0aVTXi5nOYi4yuwLRqO7wZocXDYBASwgQWifbnTvCOG+PiBOgYk/62a+sjtSk3dFa3/BeEZBUbrns0e1afw6fg4ApyMF67McZJplapFNYP4j4mE4Y/8AY9BYer16HiFAObAV8+8Q4pWLjKUFOC4CW0EfMPesOfLU1PlphPkxBVoSnWbx+9nq1w2F/qB6F3g2uY1pXC4DaXiR+of61bTihniL2zC415iufFpRYoyguCp9A3TW1VsVQJGZBLFxBUxsbBjG1MXiqcFKVNq4ZtWAUbn250ZDg5iQ5DiW3huWoq6kXBYSlqKR82gKSAz8wAKsYng5JfykjQK19htVnwIeVcuCYPWf1p5wFA7/AHtWmOEs7K1jrwFAykpLbe7m/alqxDDwfubHpW9nhrja9Y/inCDDxUSQFAkOHLk2zXEP1HSlljr0Uu1cKgOT7D9K6rCbl+1jHeuqFM1w0gsDYD+9wav4HEQNOVZq1mASEhmISCZbcFrVH/dQGs14/eiULvGfinB4cpGKvLmdmBNmktpNbvAeIoxUheGtK0nVJcffWvln4y4I4qAtMqw3jdJZx1BD+teV8M8bxuHVnwVlJ1YweRFj3qby2V7P434fF+Rw7mWsp7+n6HThg8qZh8ISpq+d/hn/AKnpxCnD4kDDUY+IPlf/AGH5eojpX0TB4theD9uK2xzxzcvNwcv411n6+L8LHE8aMMZEX1NZHE+LIwkleIpki/8AG55VT8W4sYDqWWTv968q8JxviC+LxASWQDCDo8OeZqM+TxZ2TXTQ8R/EvEcWrLhqOFhaJSWUof7K/QRWj4V4UlLBiYe/PrAvVfgPDmnaxb9NQ/1r0KRlGgEk9p071nP5d1hlNASkJEWZrntBelYqSryyLSGc31a/0o1YkuTl5WuPakkvNyLPp0aymNaM3DhAQAIA0HWlLwiAYKGBsH00uIpgyk/4nm4NobedtjTFYCiWvpuT2/Wl/gVFYZUoAMomANS+v3tXr/B/CRhIb8xlR3Ij0Aig8G8ECPOoedoGiRy5862Qiunjw13WWSBR4sI61OFhv2ql4t4gEJKjZI012bma0tEjz34q8TyJGELrveEjpM/oaxvD/D3dRDKIdz9Q/wBadhYZxsRWIuCSQxcgDa8ARVnBQlrSS5zOTEb8o61xW+V221qaL+HIKU69D5QdW1/WhQhlFWig5EGQb31HKWo+Kwgz5AppBcj0G7b0oElJyjLmBAcWMsCNhsKKR2ONZOzB7b0GMhx5cqfRzeNL0OCWSHLmAXs4uR9aMYRLJF9Ye+vrR7DW8MBGGHZySYDBtParWelM0VBNbyamkU4Yk9OlZXjGK6y8wNes+9X0GvOLxXViEOMyjNoI58m2qeS/ByJHDBRJSVB2fKYJ+j9KmoVhk6qHQguGDfNY3gV1Y6n0byy/ElBYOUqlpAIT/tyqpxfjLghMNEWDjWq2JhKYgOCRyYnUluQFIxuBktLt7P6mq1HPcsvh3B/iNyUYgykMAqcp5Por60PG+DYeKSpPkUdRYnmP2akYnDK+Up6WIL7hX80rDWtDZZDWLv60XGX014fyeTiy3LpR4nwzEwpUl0/5JkfuO9fRf+mf4gUvDXgrJIw2KD/qX8vY268q834b4slasp8qtUm/7GvY+DsmzDoAPpWUwsye1l/0/wB3BePOb/tv+OeHp4nAUg3HmSdlC3rI715HwrhMrMC9la9nFz98q9jgYtYyOHOYqGQAlXud3itOTHdledjdRb4TAYGxBsdhy2NR5VlmKmUxLtLAl/anA6ByLFp+hq1wHBJHmV8xnpJPqxbtTxx2zyrN4lCdH0YhnJtt8tqHDgsHJPKJh39B0FejVwyFXAPYUr/xQCswrT9VtZ+cJwPBkqAzqnZgfvtWjwnhycOwfnc9JquXFWeFxVEgCuvHixkcv77vVX8PE2qwkb0vFZIYfNrVfE4oAFSiABJJgDrU7bRZxsdhdhXjvEeLPE4gYlOEg6fm0JkRsPXWl8f46eKV8PCJGFqqxXPP8v1poGXyt1b17Hk1cuefl1PTeTQ84HlCQTe8nmzNbahJcEKHlYvH6HvSeKSlaQSxsoaEAWalLSokAEEX3LgG5BsImoCU46rBiB8rW2YxZgTvQgh9nvtpvaoxcUiyvmLDp171XxUyQpgkWjk2sXc2pBZxcXkTsRGz2BFuWlXvDsEKVmnygsZAL/Vq858V1sHcltZc7Dqe7V7LgeFyISm5Ak1eGO6m5CIoVU5WFS1Jros0jar4hi5cJUsTAOz1hYBZiHp34i8QAWlF8skTBIuW5fWqmAssXCraPpznowFcmWW8tNtai8jFYaD0+xXVGAoZblM2EddN6imTyOLhu6Vcp2gva29Vk4eUgpBVmDiZyjWeZHrW1kLb7gt6xypKeD/5VSX8n0No3JqZWXiycThzs5Et9Ja7RVTFwcxy5WytNg5ILBthfqK3hwJkQ6nBghzLFhp2pY4MiAHaNrjciT+9PyHg8+vhiLsA+jl30Zn1rT4TjsbDy5FeWIUHHqZT6mr6/DlEhheXDAPz+9Ks8D4Nq1+cPr1/ipuSphr0v8L4jiEDOCkEflAP1piOIKsTKQQMoI8rpMx3ce9Hh4GUhJsQTuIYRp/dEgkGSGJDPETcDlvR212erO2YkFnOwVBbpvV1HFQOlZaV4ZJIKbNLy8u1K/8AJJDJcWjb9quZaRR/iP8AG+HwSUqWlSyskAJLWDkzs49af+Hv+pXB8SyRifDWfyYjJJ6KfKfXtXjvxx4WeJwWT86CVJ5uGKe4buBXyPEwVoJEggyLEHYiunjyln9sMsbb7frlCwb1e4TBACiiToK/Mn4R/wCpnE8GpKVKOLhWOGovH+puk9I5V998C8fw+Iwk42Ep0qEaEHVJ5jarvU6TJ3rKdn4vGMSpRZnd9N68X4lxS+MxXcjBB8qDAU35iNSbzavTfibgjiYRKSQ0qA/MB+16894dgMd4sznZ+72LVy8+VtmPw34sPHutHgeHyIdJZoDt6RNGnRjed36k9a7jUrI8hSFCCcv0cs9t9aElgBsznW1z6VHrqNNpGEQRMWYbb/SOdApAAfmdjDb3LxQJxHXYswkyAbw3L6jlTBhkgO6SNjF7RFBKqfzMxZQDHQs+qmpWMlxm7XueY/TTSrhQUjzSSXIf9Jen8JwKsVbWRBUeew3/AJpybKg/Dvh2Y/FUlgmEcy0nf+a9ThIqMPAAAADAWFMCK68MfGMqeUBKc3pWNxeOEJUsy3uf7rW405UhNzryrx/jvEDEWMIOyZLPJtps/q+1Ry56m1YY9spWGrEVLgq83K+pNrs1WOHwXRmKFiSGU9wW101BFXkcOEJ0GYNaX/qlpU03DkQ5y7ifrXJMftrSTgiykhWxyv1kc66mpKiSUqGzENbXm8zUUwzcPDLMGCou5DTzu1CcFwSpjJIj0j3pgJsxHRg7NIB+pi9MGJFntp7yHj9KRFYa1AOZBcuLCBE/Wo4bDKkkkKQ10uC/Q8+1OVikflJYP1Ow+9aatLCQXLBu9+jm9IAShKZIZyEgAz7d5qygJKXSAxdmaDLl970hQDOQlnDGCT6y/c0ScVYILODsDy8wcnSO1My+MxjkUCfMEKsA8pIuDDKas7EBSEqVJCRqwd32cm46VoDGU5iLOT7MBVHjRDkjkSWaGLaxFLSbWdxPGEn5Rq3f7sxrJ49KlhiTzm/7aVo8VgFbZIUlrhwd4ePqz1WyLAAUxVskNI6uWcVTDJWwPE8TDdOI+IkQFiVD/wBhr1E0HG+G4HEyoAn/ACSWV3P6GmY2ACSkhjJAkuIGaOwnY1UxcJWYsGI2g7MTqP2qojeumNxv4DxHfCKcQczlV+xr6L/0y8LxuFwlpxSBnUCEu7MGJcQ5i2wrz/h/ia0nzpzAXIbMOogGNq9j4V4vhKstIOxOU+imNX55eqvGTLVeuw8VxWOcHKohIs8gQw0veWenp44AFiCdgRVb4hKnLsASWn6x2pZOidJWg5nFpdw2m+77VyElhAJF2dV9hrp70SFFRCfczYzycfrW1wuGEhgG/XrSxx2Kw14QTLFJf+xO5/Spwi5yAOpwwZzYXHcmvUDCCgxAPWm8BwKMNRUBJi7sNhyqv1ltlo/DZIJUb6N7PV/A4XIGAYCtpJB50C+HBrfGSIstZxofi5bXpvFOKyvEPEEYKcy9YA1J2H708spJspNq/jPiPw03864Tr3PIVjcPgFKczgqm1xMnV/Y1ZwcFS1HExGzH0bYcgPqaEYyUnKkAPZ9ZcwOtcmV8u62nU0FJ1KWUIBk3kl2gUr4YJDFj+dizxYjcHUVYxMQmwJ6MexG1IxcWeWu/sKVhIwCJyqN7A/to711BiIBYqTf/ABcfT9a6kbOwk4YHmCQ8sOr5oMS1NZCi/wAxEgOw2EUssYJ8pFmdzN+QvTMNEk5Qlhd79hAHvShD4jGKUpcpTLFySG1G5LVwxgYKTlVBf2G7fvSsRaXGZSXeAWyv++1PSsMwEnUT3s1AQQMx8oDPPlhzbejxQdG03pHCETmIcdgOj31fUzTcVL+WdYs+0/b0wRj4BBGRknXbd/UAUnDSSZBnoodjppVjGKgUpyzqHeBvt1qEY2ZylMpZ7wTy5A0EpcRwiQDmkKuwuSeQc9KqHBL5iFBIsCZKpckCW0AO01tYvDCxbZjeb3tFV1YQsXLNz3YRd4gUFYy8bAuTqLbRM/d6p43AqYAKAJM6xqL3i9emVw2YM2m9nEnekfBSr5A+YO/LcN93o9IuG3lMbgShJUgFZ2Ll29ZNqdwfhasQstLpEiBfZ/W/KvTDgQlUKEh21In7dqbhcMyh5eheztdtQaRTj7J4TgMgCWVEhhyksOZrS4VbkPcfbnm9qahAADPIl9NZpONxAGtrEXs5tpb00o022soT/wAiVD8pV/8AYHnz9608PHry3EYwCktiMCcx7CZfVxV7C8SC0uCC1/vY1pjkHokeNISWIJrZ4Pi0Yg8ig+2teEwOIHxJLPrWr8AiR6il52B61UU/Dxorz3h/jRByYhcGyv3q+vEatcctlYqfiPxgYKCoSowkbn9hevJYGfExM+L5onYDQAGAK1fxJ4WFlONmIKAQZhjNjzqtw+HlDGXDA7jW/wC9Y8m7l36XNSC+IxI0uS8jblSBiusPAE6TpHse1SZe9+Ydx7/3Urw20/b3+5ppCUOYeAwbnfrahGEZBd9mi3uOXOpQoENrqD6aaUK3Ay3u4B9ZqQgpLkhTPoCB/wDqupC+PAYD4YYAf8ittjq2vOopdAoXJeE7wOxtU/8AcMLyNnJP6ikcRxgDkgkhQSAA5mHaYb2o0YKilnUh3gpT5X1A05UAn4KFlIIIafNodmL9HereEph5QAo6OebHRvSjVzMNo49ZpPD4cJhnkJN5czLk8qNAHEYrJUwC1GACGClGUj+dKbhpYAFlKKfN1aSD+WfsVy0TmAB5TpLbO9MCQQQddG9aAgpnRiHDaxIL3oVAqFhcGzxz6sNKJOMUgXU0EgD0YmL0t0ltG0jM51Y/u1APSvyuzjZm2Ek832pRwwScwu1nAHL+aZgpkg+VILqDSSZBJ2In1ol4ZMtG7PY85sKARghQUzhuQkly76Hs1NPCst3Lkew0b7vTkXNuWn90g47oKrpnrBIPK9MCUE3VYMAWYjY8g5amKVdIIeHcEmeljO1cQ7kgMR5f29noU4wykJUDO3s/3pQFXG4pSRmCwE2ZiXNu1v6qlxfFZg4JcaOx7jTvWkhTi0OZu7bNes/jUOBmsFAElP2ZLUJrMxNSX0NUE4a0LC0LyGzGUqB/IofbVtY2EQAJAeDLTyP3NVMfCYswKSwA/Z/3oZU7C8WBLK8qtiX9Fa/WtfgPGFIsXGxryvGcIFABiSJMn0LXpfC8ZiIANx/ip3A0m4jrS19Kmf29/ieI/EZksXrewuMcDpXhPBvGULZzkUQDlXHoflM7GvUcPiVWNa721cRbgjesjFLdLOadj8ZljU1n4GIFXJIcs558vsVVylAsIpBzOdQbhJJ5tNudMw8QE6xvBtQLLSU8r268zUhYADm3L2makIKiASzi+Vn15mhVguGIDgl3DdG3qvlxMzKUZewFpZ31a/eKcFs4zaO5sLj0cUqFXF4dWYlKASblSm6AMDHLnXVeEB4nmP1NdRoMvDcfNBDgNZo9P0aoUpiygTqG7bVOMv5Obv2U30oSjKQZJOpPTZqRQQVADODM7jfSrILNu9mljdmvVdeIyCpg5B02o8nkSqXUCSX5abUzNZKmNyLBrMBpd6r4WKsrIWUgOcqUycp/yzcnMbVyEZQW2Ud5tUcSkXbQe5AoJJSAfn8o/KkDzEgNN3tTlnMPLJDSdMpvbk0GkoxHY7Hm0gaUfD/O7XcHn809Y+tLZh4zEDBQLLWoIJS7K6gxCZmYqwoPhgODvp2dzVbH4k5HYO5FrXtT+DxCR1Le1HyEBJ1J0Idns315aVGEcpyhlJAAUnUAe3apxMXzpSwYlj0Y03hkjN0AFAcidixYCYI0LVA4djkBYmY216bPVbA4ssSw8uXu+/rTcbEOVt1N9vT1sK2DxTpDoYkqGVrAEgE7PHrQ8VhDOkEFpXqZSAB0u/an4SMwdUugfU0Iuv8A0EX2FKXpJCgVPEExpG/mtNJV8sAkDq6pbZgHetLCQ4zd2096UcADKANz7E0+9DTPxMBlQBy5w5kdqp8RwQyuCAOu/P2atfCwQsAlwwZgSAZaaHHwB6z6Uk+LDHBJPlbNu4uwencD4YoKBQrESXDgKUU3mH7Vt4eAmYF/2q/wHDpOUtJ17PUnMWbh8OUDKXZ3Oz3zNp/NXhiAOHcqcJE83/u3OnYeEJSwu3tXYSWPdn5VUx00qvhEusqUAT8rSQzmXveOQp2QC5zAyCw7Dl/NQ0n/ANyPX+q5GGHWP3cuTenCTDFmcFog+sXemFBILgSNnLa2feoVhsklz620jaq2Os5iOWbm7UAxai7NbkP1FdVEApLJUoBhGYnTm9dU+Qf/2Q==">
            <a:extLst>
              <a:ext uri="{FF2B5EF4-FFF2-40B4-BE49-F238E27FC236}">
                <a16:creationId xmlns:a16="http://schemas.microsoft.com/office/drawing/2014/main" id="{3C7A9A85-6AC0-38BA-C8C4-9B82A75E95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04888"/>
            <a:ext cx="2181225" cy="209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2246" name="AutoShape 40" descr="data:image/jpeg;base64,/9j/4AAQSkZJRgABAQAAAQABAAD/2wCEAAkGBhMSERUTExQVFBUVGBgaGBgYGBgYGhkbFxgYGhwYHBoYGyYeGhwjGhgYHy8gIycpLCwsFh4xNTAqNScrLCkBCQoKDgwOGg8PGCwcHBwpKSkpKSksLCksKSkpLCksKSkpKSwpLCksKSkpKSkpKSkpKSksKSwsKSkpLCwsLCkpKf/AABEIANwA5QMBIgACEQEDEQH/xAAcAAACAwEBAQEAAAAAAAAAAAACAwEEBQAGBwj/xAA6EAABAwIEBAQEBgIBBAMBAAABAhEhADEDEkFRBGFxgQUikaETMrHwBkLB0eHxUmIjBxQVcoKispL/xAAZAQADAQEBAAAAAAAAAAAAAAAAAQIDBAX/xAAjEQEBAAICAgICAwEAAAAAAAAAAQIRAyESMUFRBBMiYXEF/9oADAMBAAIRAxEAPwC+HALtO2wqUI1YE6gH7c12KflZxNgH9JoCuQZDKIHo2mv7iuIHN5dlbNPfX1oMssRabTzFq7C4ZQh3joX3hgPSoCSkkkwSOoYX7mi09CUlKpmTcBiX+nOoNwwsGOnc/SpxSkAgkpbT+B7dK7MSUgaDre89x60bM1WIAHAc2DFvpauUx5nm88v4NAkGc2UNsIOnrPvRt/qLaFjfc6USkJEvpbuOlLScsK2sOUP3vO9T8e1mEsC/2aLKopJRJIh46P63o2NJQXES/r7xQ4pIm4cOLltTG36UzMWJna2p1tI/aj4HB+IsYaS6mcvYAalho7M21MFYaQYPJoiNWfvTMQqmRI9JuQDWt/4VHy5j/wDyB+r0niPBcQDysv2P81XhYNs5eEfmS+awBMXFx01E0y3mce2pqThEGUgMJDS/QjWhUgO4vDBmGj/vU+jTjYzX2kX12AelLwszEFiHt9NqblNgohyZgvqbiuwlBobW12+zRsBKSFEAkBWnP9qFWGktbSAehDkS0WFMThkB4Ls8Jnme1GhIKjAfXX+qArEEHkB1Znhr+lT8AMktY5ocOQIBlyHntT15g9mj07QI0oF4dyTAb/4t3M0B2OslJkAcxmE6NUoAIClEPH9cjyFdhY6Vh0lwDsL/AHNScAAR8tMA4hn2A1At9ipUQ4Z/43g1DBixEyCNeut9qWEEPYCwf7ikFkjmG6X96E4iWInq9y/ZqEqfm7c9IbSKXhLVmhIA1Lh9dAIoCUIYkl3P+30Y866nYYfzb7P/ABXUwzsPDHPyswchoiO1EtgJHN0vJ3LfcVKU+Xdjf6x/dKQtnBJca3nntUpHhYpYMHZwZM/fWlpw8gZ1KAJIBdSmOg1IDsI0poxUlTO5FxyIvyEH0rlly7sbGwba6ft6DgnDO/d42cjTpRKPmbzEgCdEubPzZ42qCiS0m5n7sOVMSvza9mPsPuKYKxUkC2wOsPcCzy9tKNOIz6zpIhh+UVJzH5nDcmeRPpL0QwzfQ93O7j0nakYVLZQJIdw6Sw5Ro4k0fwQVORqCNR15/wA1CBHTdtZfqKJSlFgpn2H8/rvTAPhh1Re/N+WvXrWt+HcMBSmACcrBm35VmIJBsT3uNmtvWt4Ghgo7s/36VWE7KtQ8NLg9qYkteuSujC66ElcRwIxUlxIDg7H9q8oMAS41vfQTOj6CvY4vEEIUXgAnlavIoUTBYctQ3OxrLk9nClAkt8rWaxGsVA4dOcqjMBJ8rx9BvT1pzA+ZQH5iBN3uTGziZpQ4VCSwSkG4ix63rJRgxJZiNZ+/aiYqDFm2097USEsLASbsdb0hC0yynAu36kGW20oBq8JvKxAbr7dKj4pgFvoD2HIXqFKI+SSTdj7OH/SpSt1BJBJYqJhgxEOCzzA2FOBCnBFyR1Leu7e1AVeViMrhhr369aZhql1XYP8Ay19PejQhxMvZnfubCgElkgHaWFo29Pehw0hQzSDcgzdoNMUjSANLk7a0KCHJDRzuXLnrSAjgk2ID9umke9diJNnLAaXjUHTWuTihMq1dmdmFvu1NxSSHsbuAne22/rQAZ8Mku2jRXUo4uXkDaH+lRT2FRYMxAD9RoW2qeHQNGU8x79tHpHwy4Yu3+OurOxpqk5bFiROt+Z19NKkhf9tKhlDETsXDNYPT+GSGm5L7nmCTrelhDM7y12OvSOtQAkOYBfSPUigRIUQtlM2gYO82h7frTlYICWGsjXnzpAWwYsrfK5Yvvpr60aUEgHl2o3TMQgOJBcXDO1iPv9K5aiFOflCd9SdtYqUIDOQQdogk/ZvUFEOUsQ8Bi/N9HGlMCASBL87HtA9qEsxYlzsz8+9CkHNdkmwiedv1PamESNftvuaXYSvFY5WJLgdIuWrZ8LQ2GIZ5rHGEQoAEuee55mvRIQwFa8c7KmJonqAKlprUi/ED/wASxuG9Yrz+HhZb2Ny9+TamtXxvGASlJLZiSeYSLe9ZacZ+WnT2rHL2auoLHlSPLd1ElwZIeW5U1VwQWBZ2LT+rinYaCXCma32Gmlq4YAuXGjmIjSKgysoKSCVAKJvqBcF9OdFhoSAEhkhoYG3QBgWo9GZnZ+Rdze4gCh+JZ3D2Huxm37UB3EKh5ADnSBziRrXAqIF2j3JiixcMNDwdCD/VdgJJcXAJBN7anrQELUwmA2o2fapWBYEl5+xRqMEE8oHTahRhgkyY33m/IvamCllRU1g0qBETZjfrE0ScMAEksOcW5gPRY455tgI9DDG9ClYcEpUCLAtsdiXpAtSVAqAIbaSRzd/SiGIXALsqzwTOmU9+VTnvo7TE+tqPDQAPlE7aas96AhZayineHfo+ldXYiyGBIT6l/apoChh2JCrfTqdHoFAhksDEjNOjliP3tUjEZktJmdR2+hpo4cXIDnVhYadOtCQrWATdLSIBHdgS9LyJJBAGVkuoa6N9ZemYKC5ulrSz3Bt1965GULAcZTmMs0aEv6RDUAeGACXkGQDqweN6YlMksU/s/oP5oUg5YIJ/y05OeYaBRJxwEzoCSb8zP6CmYAo//IXcwLjS9LUCVuPmYZoIB5zrdt5p60EkkBjZ+XSNOtAFPc93P0PT2pGnEQo2LCJ3HKiXig2Ig/1fvS8XHIG5H5Q2/MzXYa4jM+0R1A3pbLbV8Lwc6gSITYHdv5PrW0lFK8O4XKgDW5q2EV1449JtLy1yRTSKRxWOMNBWbAP996d6hTtg+L8RmxClwAkNJF7lxtPtVDCxgGkG7EW096QvHOaXdRLRcmdr3vTNtidHcH9BFcPlu7a6WVCXJJ0Gwdp6tFH8BKoUymJbYNcsT9aq8IA5b5VeZN4Lsb/Td960uF8PGNiHRLT830LB3rSbpEpZoKQYsxbkztQAMke7gNG4EVtI8Dw2YFXfL2gCO25qrjeBrQXSM6eV7u+U3O8mruNLamiQ+4DzbpFqlOCxYgctI7VGNjhLnnpfn76UYPlBykFrGZ7VBlYmHqk+bRyZnUCP1oA7uMz85G2tEDILtNo0B0GvOaNaXBAjvrz1vNACpZDkhmeLvaRvQoU9mI3SbHUF6BwZygl51ZtGHb2o0KQtWZLgmIDAgS5ikCscsvDJYfMDtLN0mmIU4aYhyx7TG9GUPsQRp35fbVzF4Pl0El5mT3pgtfMpMm5J0Ds3N6mpxFgQpibyUhget6mgKS8MuFa2I+xQpQvMVEqKSAwDZUtcvqSb9BXFRIfzAxy+sAXo04im3bXTUwwg2pVKEEteX3dhaKWccKBCD8rMBZ2h201b1pwWIAJBEl+USTreowgA7MCqSX2AD+wo0YcJalbAAyB63sz6UaXBmdhaH9WHOiWWDCLvo/pd6AAZLgnduovoz350B2MSGYuXAAOu/O1I4nE+aSzOVAJDf6h/X9afgjNzysCZH8FqVxIYiYefKTB0B31o0SoXzAgjy3di4N53drVtfhzw44mJ8RQ8qIGxM/Ss7hOEVjYoQAXuoscqRuTZ20k177geBGGkISGADVrx4b7TaYjDpicF6enDp2XKl9TaupG2fiIYtXl/xd4iBlwXv5ldHgPpM+lej47ihhoUtVkgk1884/HOKp1FjiKsdoJSGvAauXny619tcI7hj5rkg8/LoGg3c1awyySUmH+Yka6AincJwoFiXO08mkQOYq2MJ9DsXHqe3uK58cemloSh8rNA2csdLVq/h8jNidBcTr7VmnD2bo20NFq1fBR5VGJMcwN+cmtsPaK1fhDpRAdKUMSiC66dpZH4h4MZhYuk5nsRZyNYcaVjYGIApQlSUgB29Rm/MxYv0rY8YL4kSUpEepubRWePNIfset3M/wAVzZd1UDgsoPazixGuouI6UzFQyTFrBnPWOZpanLWZxcu7G0UBAykiXJkF20bYTDdakzcFImLs9tOlSwVIPyxrGusUIUEgnT6Wgu4/uk8PjBXlSQ4JcS921oAsDCyJ+ZSy/wAymJOwgCJroWMxzTo8QdOXOuThkpYw5EtJDc+4oitls0NPZr9n9KQRiISqCEkpguNwDtsRXUvE4RaicpKByl66n2FbEST6kEG3IxP90BWXhp5ba9GqWMB3MKiIkNztfnQqxPy5WUXZxBa4fldvakkaEFjudXbpIsNq7FSrKxynyzBaWBl+vpRrQphYh5d+mtHjKUEksCpocNZ/5oMABEqAZnZmPTWlr4ZasXNmdKZYAX+ns/OrOGotuWcOGbXS2lQjDXPlDxDv7t+ho0YThP30LsaLB4XOr4aA5s4sBq76Vf4TwdeIAFBSRqSZ3htK9LwHhycMMkdTqTua1wwt9pvRPhXhQwksJJud/wBhWonDapSmjArqk0h2ElzQcYqaetYQGF68z+IfGPhjKk/8i7a5R/kW9udRlnqbOY7ZH4i8ROJifCTKUkZjHmUPyzdvqeVZ/hfCqutDP+UnMzGOoIa1qtcBwIZ1m9p7XNzerOJhJfKo8xLNl9tW7VyX+V3W3UnQOIwSR5WBBDOHF5LCdImoKmLsZuNG2mBUsz31kyd9m71HxWPJ9ZLzZr2e9NIcrMqZd7OQdfpzrd4bCypA2rM4JPxF3gMY6C52etoJrTjiaiiBqQKTxWNkQpWw/r3rS9FGJxWM61KA376ASOXvSinyi4O5LtFryHoEYmxPJ3qCw2JFgANH7+tc21hwcdjlWwMZQ5AIuZJNtqezeUvqRd235UlOOY/41TMgJA7qux2phxSPmDG2Zoc9dH0oDsNMAE5j2N7E6UCcZ1BIZxfl36012e0nUdr1GGWEEEAskD79qNhKvL/DMHPrQKwspe8EC4Jc6+hbrUqGaL6nYA6S5NQMIgXc7c2mZY8/pT3sJwkqAifUdudRUYyl6KA3/N7uIrqWgpDCe5s7FvaL661ywCHuRIv2tFnejxgoMR5WfVuUEneGrR4PgkEZiJM7X3ok2GbhAFyk87vyjQfzUJJC1FiBDGHcPHzRvArdHg2ExyDI+0j0NI/8SoEhTKR9adwsOTdBwPBZjmU7desWrf4bDSAAABVTCFWEKrSdOicU0vJRTcMmkcIgqLCrWMUiAZF61mTDLD4MHOuOK1VRiVg+M/i5GGTh4TYmJq3yo5qI15D2p5ZzGds/Ff8AHPHU4IAcHEV8qXvzOyRvXneH4VSicTFUHVJI10AbRogbUrgvDs+J8bFIWqXUSOhbYWFX1rIcXew2/a1ctyuV3V68Q4pZhDMYb/E85edqr4pJVYgMwB11JP3oaHGxEqUxeAOckyL8g+1L4nCztLI2BIdue1BH/GJD6m8u0aVTXi5nOYi4yuwLRqO7wZocXDYBASwgQWifbnTvCOG+PiBOgYk/62a+sjtSk3dFa3/BeEZBUbrns0e1afw6fg4ApyMF67McZJplapFNYP4j4mE4Y/8AY9BYer16HiFAObAV8+8Q4pWLjKUFOC4CW0EfMPesOfLU1PlphPkxBVoSnWbx+9nq1w2F/qB6F3g2uY1pXC4DaXiR+of61bTihniL2zC415iufFpRYoyguCp9A3TW1VsVQJGZBLFxBUxsbBjG1MXiqcFKVNq4ZtWAUbn250ZDg5iQ5DiW3huWoq6kXBYSlqKR82gKSAz8wAKsYng5JfykjQK19htVnwIeVcuCYPWf1p5wFA7/AHtWmOEs7K1jrwFAykpLbe7m/alqxDDwfubHpW9nhrja9Y/inCDDxUSQFAkOHLk2zXEP1HSlljr0Uu1cKgOT7D9K6rCbl+1jHeuqFM1w0gsDYD+9wav4HEQNOVZq1mASEhmISCZbcFrVH/dQGs14/eiULvGfinB4cpGKvLmdmBNmktpNbvAeIoxUheGtK0nVJcffWvln4y4I4qAtMqw3jdJZx1BD+teV8M8bxuHVnwVlJ1YweRFj3qby2V7P434fF+Rw7mWsp7+n6HThg8qZh8ISpq+d/hn/AKnpxCnD4kDDUY+IPlf/AGH5eojpX0TB4theD9uK2xzxzcvNwcv411n6+L8LHE8aMMZEX1NZHE+LIwkleIpki/8AG55VT8W4sYDqWWTv968q8JxviC+LxASWQDCDo8OeZqM+TxZ2TXTQ8R/EvEcWrLhqOFhaJSWUof7K/QRWj4V4UlLBiYe/PrAvVfgPDmnaxb9NQ/1r0KRlGgEk9p071nP5d1hlNASkJEWZrntBelYqSryyLSGc31a/0o1YkuTl5WuPakkvNyLPp0aymNaM3DhAQAIA0HWlLwiAYKGBsH00uIpgyk/4nm4NobedtjTFYCiWvpuT2/Wl/gVFYZUoAMomANS+v3tXr/B/CRhIb8xlR3Ij0Aig8G8ECPOoedoGiRy5862Qiunjw13WWSBR4sI61OFhv2ql4t4gEJKjZI012bma0tEjz34q8TyJGELrveEjpM/oaxvD/D3dRDKIdz9Q/wBadhYZxsRWIuCSQxcgDa8ARVnBQlrSS5zOTEb8o61xW+V221qaL+HIKU69D5QdW1/WhQhlFWig5EGQb31HKWo+Kwgz5AppBcj0G7b0oElJyjLmBAcWMsCNhsKKR2ONZOzB7b0GMhx5cqfRzeNL0OCWSHLmAXs4uR9aMYRLJF9Ye+vrR7DW8MBGGHZySYDBtParWelM0VBNbyamkU4Yk9OlZXjGK6y8wNes+9X0GvOLxXViEOMyjNoI58m2qeS/ByJHDBRJSVB2fKYJ+j9KmoVhk6qHQguGDfNY3gV1Y6n0byy/ElBYOUqlpAIT/tyqpxfjLghMNEWDjWq2JhKYgOCRyYnUluQFIxuBktLt7P6mq1HPcsvh3B/iNyUYgykMAqcp5Por60PG+DYeKSpPkUdRYnmP2akYnDK+Up6WIL7hX80rDWtDZZDWLv60XGX014fyeTiy3LpR4nwzEwpUl0/5JkfuO9fRf+mf4gUvDXgrJIw2KD/qX8vY268q834b4slasp8qtUm/7GvY+DsmzDoAPpWUwsye1l/0/wB3BePOb/tv+OeHp4nAUg3HmSdlC3rI715HwrhMrMC9la9nFz98q9jgYtYyOHOYqGQAlXud3itOTHdledjdRb4TAYGxBsdhy2NR5VlmKmUxLtLAl/anA6ByLFp+hq1wHBJHmV8xnpJPqxbtTxx2zyrN4lCdH0YhnJtt8tqHDgsHJPKJh39B0FejVwyFXAPYUr/xQCswrT9VtZ+cJwPBkqAzqnZgfvtWjwnhycOwfnc9JquXFWeFxVEgCuvHixkcv77vVX8PE2qwkb0vFZIYfNrVfE4oAFSiABJJgDrU7bRZxsdhdhXjvEeLPE4gYlOEg6fm0JkRsPXWl8f46eKV8PCJGFqqxXPP8v1poGXyt1b17Hk1cuefl1PTeTQ84HlCQTe8nmzNbahJcEKHlYvH6HvSeKSlaQSxsoaEAWalLSokAEEX3LgG5BsImoCU46rBiB8rW2YxZgTvQgh9nvtpvaoxcUiyvmLDp171XxUyQpgkWjk2sXc2pBZxcXkTsRGz2BFuWlXvDsEKVmnygsZAL/Vq858V1sHcltZc7Dqe7V7LgeFyISm5Ak1eGO6m5CIoVU5WFS1Jros0jar4hi5cJUsTAOz1hYBZiHp34i8QAWlF8skTBIuW5fWqmAssXCraPpznowFcmWW8tNtai8jFYaD0+xXVGAoZblM2EddN6imTyOLhu6Vcp2gva29Vk4eUgpBVmDiZyjWeZHrW1kLb7gt6xypKeD/5VSX8n0No3JqZWXiycThzs5Et9Ja7RVTFwcxy5WytNg5ILBthfqK3hwJkQ6nBghzLFhp2pY4MiAHaNrjciT+9PyHg8+vhiLsA+jl30Zn1rT4TjsbDy5FeWIUHHqZT6mr6/DlEhheXDAPz+9Ks8D4Nq1+cPr1/ipuSphr0v8L4jiEDOCkEflAP1piOIKsTKQQMoI8rpMx3ce9Hh4GUhJsQTuIYRp/dEgkGSGJDPETcDlvR212erO2YkFnOwVBbpvV1HFQOlZaV4ZJIKbNLy8u1K/8AJJDJcWjb9quZaRR/iP8AG+HwSUqWlSyskAJLWDkzs49af+Hv+pXB8SyRifDWfyYjJJ6KfKfXtXjvxx4WeJwWT86CVJ5uGKe4buBXyPEwVoJEggyLEHYiunjyln9sMsbb7frlCwb1e4TBACiiToK/Mn4R/wCpnE8GpKVKOLhWOGovH+puk9I5V998C8fw+Iwk42Ep0qEaEHVJ5jarvU6TJ3rKdn4vGMSpRZnd9N68X4lxS+MxXcjBB8qDAU35iNSbzavTfibgjiYRKSQ0qA/MB+16894dgMd4sznZ+72LVy8+VtmPw34sPHutHgeHyIdJZoDt6RNGnRjed36k9a7jUrI8hSFCCcv0cs9t9aElgBsznW1z6VHrqNNpGEQRMWYbb/SOdApAAfmdjDb3LxQJxHXYswkyAbw3L6jlTBhkgO6SNjF7RFBKqfzMxZQDHQs+qmpWMlxm7XueY/TTSrhQUjzSSXIf9Jen8JwKsVbWRBUeew3/AJpybKg/Dvh2Y/FUlgmEcy0nf+a9ThIqMPAAAADAWFMCK68MfGMqeUBKc3pWNxeOEJUsy3uf7rW405UhNzryrx/jvEDEWMIOyZLPJtps/q+1Ry56m1YY9spWGrEVLgq83K+pNrs1WOHwXRmKFiSGU9wW101BFXkcOEJ0GYNaX/qlpU03DkQ5y7ifrXJMftrSTgiykhWxyv1kc66mpKiSUqGzENbXm8zUUwzcPDLMGCou5DTzu1CcFwSpjJIj0j3pgJsxHRg7NIB+pi9MGJFntp7yHj9KRFYa1AOZBcuLCBE/Wo4bDKkkkKQ10uC/Q8+1OVikflJYP1Ow+9aatLCQXLBu9+jm9IAShKZIZyEgAz7d5qygJKXSAxdmaDLl970hQDOQlnDGCT6y/c0ScVYILODsDy8wcnSO1My+MxjkUCfMEKsA8pIuDDKas7EBSEqVJCRqwd32cm46VoDGU5iLOT7MBVHjRDkjkSWaGLaxFLSbWdxPGEn5Rq3f7sxrJ49KlhiTzm/7aVo8VgFbZIUlrhwd4ePqz1WyLAAUxVskNI6uWcVTDJWwPE8TDdOI+IkQFiVD/wBhr1E0HG+G4HEyoAn/ACSWV3P6GmY2ACSkhjJAkuIGaOwnY1UxcJWYsGI2g7MTqP2qojeumNxv4DxHfCKcQczlV+xr6L/0y8LxuFwlpxSBnUCEu7MGJcQ5i2wrz/h/ia0nzpzAXIbMOogGNq9j4V4vhKstIOxOU+imNX55eqvGTLVeuw8VxWOcHKohIs8gQw0veWenp44AFiCdgRVb4hKnLsASWn6x2pZOidJWg5nFpdw2m+77VyElhAJF2dV9hrp70SFFRCfczYzycfrW1wuGEhgG/XrSxx2Kw14QTLFJf+xO5/Spwi5yAOpwwZzYXHcmvUDCCgxAPWm8BwKMNRUBJi7sNhyqv1ltlo/DZIJUb6N7PV/A4XIGAYCtpJB50C+HBrfGSIstZxofi5bXpvFOKyvEPEEYKcy9YA1J2H708spJspNq/jPiPw03864Tr3PIVjcPgFKczgqm1xMnV/Y1ZwcFS1HExGzH0bYcgPqaEYyUnKkAPZ9ZcwOtcmV8u62nU0FJ1KWUIBk3kl2gUr4YJDFj+dizxYjcHUVYxMQmwJ6MexG1IxcWeWu/sKVhIwCJyqN7A/to711BiIBYqTf/ABcfT9a6kbOwk4YHmCQ8sOr5oMS1NZCi/wAxEgOw2EUssYJ8pFmdzN+QvTMNEk5Qlhd79hAHvShD4jGKUpcpTLFySG1G5LVwxgYKTlVBf2G7fvSsRaXGZSXeAWyv++1PSsMwEnUT3s1AQQMx8oDPPlhzbejxQdG03pHCETmIcdgOj31fUzTcVL+WdYs+0/b0wRj4BBGRknXbd/UAUnDSSZBnoodjppVjGKgUpyzqHeBvt1qEY2ZylMpZ7wTy5A0EpcRwiQDmkKuwuSeQc9KqHBL5iFBIsCZKpckCW0AO01tYvDCxbZjeb3tFV1YQsXLNz3YRd4gUFYy8bAuTqLbRM/d6p43AqYAKAJM6xqL3i9emVw2YM2m9nEnekfBSr5A+YO/LcN93o9IuG3lMbgShJUgFZ2Ll29ZNqdwfhasQstLpEiBfZ/W/KvTDgQlUKEh21In7dqbhcMyh5eheztdtQaRTj7J4TgMgCWVEhhyksOZrS4VbkPcfbnm9qahAADPIl9NZpONxAGtrEXs5tpb00o022soT/wAiVD8pV/8AYHnz9608PHry3EYwCktiMCcx7CZfVxV7C8SC0uCC1/vY1pjkHokeNISWIJrZ4Pi0Yg8ig+2teEwOIHxJLPrWr8AiR6il52B61UU/Dxorz3h/jRByYhcGyv3q+vEatcctlYqfiPxgYKCoSowkbn9hevJYGfExM+L5onYDQAGAK1fxJ4WFlONmIKAQZhjNjzqtw+HlDGXDA7jW/wC9Y8m7l36XNSC+IxI0uS8jblSBiusPAE6TpHse1SZe9+Ydx7/3Urw20/b3+5ppCUOYeAwbnfrahGEZBd9mi3uOXOpQoENrqD6aaUK3Ay3u4B9ZqQgpLkhTPoCB/wDqupC+PAYD4YYAf8ittjq2vOopdAoXJeE7wOxtU/8AcMLyNnJP6ikcRxgDkgkhQSAA5mHaYb2o0YKilnUh3gpT5X1A05UAn4KFlIIIafNodmL9HereEph5QAo6OebHRvSjVzMNo49ZpPD4cJhnkJN5czLk8qNAHEYrJUwC1GACGClGUj+dKbhpYAFlKKfN1aSD+WfsVy0TmAB5TpLbO9MCQQQddG9aAgpnRiHDaxIL3oVAqFhcGzxz6sNKJOMUgXU0EgD0YmL0t0ltG0jM51Y/u1APSvyuzjZm2Ek832pRwwScwu1nAHL+aZgpkg+VILqDSSZBJ2In1ol4ZMtG7PY85sKARghQUzhuQkly76Hs1NPCst3Lkew0b7vTkXNuWn90g47oKrpnrBIPK9MCUE3VYMAWYjY8g5amKVdIIeHcEmeljO1cQ7kgMR5f29noU4wykJUDO3s/3pQFXG4pSRmCwE2ZiXNu1v6qlxfFZg4JcaOx7jTvWkhTi0OZu7bNes/jUOBmsFAElP2ZLUJrMxNSX0NUE4a0LC0LyGzGUqB/IofbVtY2EQAJAeDLTyP3NVMfCYswKSwA/Z/3oZU7C8WBLK8qtiX9Fa/WtfgPGFIsXGxryvGcIFABiSJMn0LXpfC8ZiIANx/ip3A0m4jrS19Kmf29/ieI/EZksXrewuMcDpXhPBvGULZzkUQDlXHoflM7GvUcPiVWNa721cRbgjesjFLdLOadj8ZljU1n4GIFXJIcs558vsVVylAsIpBzOdQbhJJ5tNudMw8QE6xvBtQLLSU8r268zUhYADm3L2makIKiASzi+Vn15mhVguGIDgl3DdG3qvlxMzKUZewFpZ31a/eKcFs4zaO5sLj0cUqFXF4dWYlKASblSm6AMDHLnXVeEB4nmP1NdRoMvDcfNBDgNZo9P0aoUpiygTqG7bVOMv5Obv2U30oSjKQZJOpPTZqRQQVADODM7jfSrILNu9mljdmvVdeIyCpg5B02o8nkSqXUCSX5abUzNZKmNyLBrMBpd6r4WKsrIWUgOcqUycp/yzcnMbVyEZQW2Ud5tUcSkXbQe5AoJJSAfn8o/KkDzEgNN3tTlnMPLJDSdMpvbk0GkoxHY7Hm0gaUfD/O7XcHn809Y+tLZh4zEDBQLLWoIJS7K6gxCZmYqwoPhgODvp2dzVbH4k5HYO5FrXtT+DxCR1Le1HyEBJ1J0Idns315aVGEcpyhlJAAUnUAe3apxMXzpSwYlj0Y03hkjN0AFAcidixYCYI0LVA4djkBYmY216bPVbA4ssSw8uXu+/rTcbEOVt1N9vT1sK2DxTpDoYkqGVrAEgE7PHrQ8VhDOkEFpXqZSAB0u/an4SMwdUugfU0Iuv8A0EX2FKXpJCgVPEExpG/mtNJV8sAkDq6pbZgHetLCQ4zd2096UcADKANz7E0+9DTPxMBlQBy5w5kdqp8RwQyuCAOu/P2atfCwQsAlwwZgSAZaaHHwB6z6Uk+LDHBJPlbNu4uwencD4YoKBQrESXDgKUU3mH7Vt4eAmYF/2q/wHDpOUtJ17PUnMWbh8OUDKXZ3Oz3zNp/NXhiAOHcqcJE83/u3OnYeEJSwu3tXYSWPdn5VUx00qvhEusqUAT8rSQzmXveOQp2QC5zAyCw7Dl/NQ0n/ANyPX+q5GGHWP3cuTenCTDFmcFog+sXemFBILgSNnLa2feoVhsklz620jaq2Os5iOWbm7UAxai7NbkP1FdVEApLJUoBhGYnTm9dU+Qf/2Q==">
            <a:extLst>
              <a:ext uri="{FF2B5EF4-FFF2-40B4-BE49-F238E27FC236}">
                <a16:creationId xmlns:a16="http://schemas.microsoft.com/office/drawing/2014/main" id="{D60DE0B2-C051-82AC-79AC-63DDB6725A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04888"/>
            <a:ext cx="2181225" cy="209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2247" name="AutoShape 42" descr="data:image/jpeg;base64,/9j/4AAQSkZJRgABAQAAAQABAAD/2wCEAAkGBhMSERUTExQVFBUVGBgaGBgYGBgYGhkbFxgYGhwYHBoYGyYeGhwjGhgYHy8gIycpLCwsFh4xNTAqNScrLCkBCQoKDgwOGg8PGCwcHBwpKSkpKSksLCksKSkpLCksKSkpKSwpLCksKSkpKSkpKSkpKSksKSwsKSkpLCwsLCkpKf/AABEIANwA5QMBIgACEQEDEQH/xAAcAAACAwEBAQEAAAAAAAAAAAACAwEEBQAGBwj/xAA6EAABAwIEBAQEBgIBBAMBAAABAhEhADEDEkFRBGFxgQUikaETMrHwBkLB0eHxUmIjBxQVcoKispL/xAAZAQADAQEBAAAAAAAAAAAAAAAAAQIDBAX/xAAjEQEBAAICAgICAwEAAAAAAAAAAQIRAyESMUFRBBMiYXEF/9oADAMBAAIRAxEAPwC+HALtO2wqUI1YE6gH7c12KflZxNgH9JoCuQZDKIHo2mv7iuIHN5dlbNPfX1oMssRabTzFq7C4ZQh3joX3hgPSoCSkkkwSOoYX7mi09CUlKpmTcBiX+nOoNwwsGOnc/SpxSkAgkpbT+B7dK7MSUgaDre89x60bM1WIAHAc2DFvpauUx5nm88v4NAkGc2UNsIOnrPvRt/qLaFjfc6USkJEvpbuOlLScsK2sOUP3vO9T8e1mEsC/2aLKopJRJIh46P63o2NJQXES/r7xQ4pIm4cOLltTG36UzMWJna2p1tI/aj4HB+IsYaS6mcvYAalho7M21MFYaQYPJoiNWfvTMQqmRI9JuQDWt/4VHy5j/wDyB+r0niPBcQDysv2P81XhYNs5eEfmS+awBMXFx01E0y3mce2pqThEGUgMJDS/QjWhUgO4vDBmGj/vU+jTjYzX2kX12AelLwszEFiHt9NqblNgohyZgvqbiuwlBobW12+zRsBKSFEAkBWnP9qFWGktbSAehDkS0WFMThkB4Ls8Jnme1GhIKjAfXX+qArEEHkB1Znhr+lT8AMktY5ocOQIBlyHntT15g9mj07QI0oF4dyTAb/4t3M0B2OslJkAcxmE6NUoAIClEPH9cjyFdhY6Vh0lwDsL/AHNScAAR8tMA4hn2A1At9ipUQ4Z/43g1DBixEyCNeut9qWEEPYCwf7ikFkjmG6X96E4iWInq9y/ZqEqfm7c9IbSKXhLVmhIA1Lh9dAIoCUIYkl3P+30Y866nYYfzb7P/ABXUwzsPDHPyswchoiO1EtgJHN0vJ3LfcVKU+Xdjf6x/dKQtnBJca3nntUpHhYpYMHZwZM/fWlpw8gZ1KAJIBdSmOg1IDsI0poxUlTO5FxyIvyEH0rlly7sbGwba6ft6DgnDO/d42cjTpRKPmbzEgCdEubPzZ42qCiS0m5n7sOVMSvza9mPsPuKYKxUkC2wOsPcCzy9tKNOIz6zpIhh+UVJzH5nDcmeRPpL0QwzfQ93O7j0nakYVLZQJIdw6Sw5Ro4k0fwQVORqCNR15/wA1CBHTdtZfqKJSlFgpn2H8/rvTAPhh1Re/N+WvXrWt+HcMBSmACcrBm35VmIJBsT3uNmtvWt4Ghgo7s/36VWE7KtQ8NLg9qYkteuSujC66ElcRwIxUlxIDg7H9q8oMAS41vfQTOj6CvY4vEEIUXgAnlavIoUTBYctQ3OxrLk9nClAkt8rWaxGsVA4dOcqjMBJ8rx9BvT1pzA+ZQH5iBN3uTGziZpQ4VCSwSkG4ix63rJRgxJZiNZ+/aiYqDFm2097USEsLASbsdb0hC0yynAu36kGW20oBq8JvKxAbr7dKj4pgFvoD2HIXqFKI+SSTdj7OH/SpSt1BJBJYqJhgxEOCzzA2FOBCnBFyR1Leu7e1AVeViMrhhr369aZhql1XYP8Ay19PejQhxMvZnfubCgElkgHaWFo29Pehw0hQzSDcgzdoNMUjSANLk7a0KCHJDRzuXLnrSAjgk2ID9umke9diJNnLAaXjUHTWuTihMq1dmdmFvu1NxSSHsbuAne22/rQAZ8Mku2jRXUo4uXkDaH+lRT2FRYMxAD9RoW2qeHQNGU8x79tHpHwy4Yu3+OurOxpqk5bFiROt+Z19NKkhf9tKhlDETsXDNYPT+GSGm5L7nmCTrelhDM7y12OvSOtQAkOYBfSPUigRIUQtlM2gYO82h7frTlYICWGsjXnzpAWwYsrfK5Yvvpr60aUEgHl2o3TMQgOJBcXDO1iPv9K5aiFOflCd9SdtYqUIDOQQdogk/ZvUFEOUsQ8Bi/N9HGlMCASBL87HtA9qEsxYlzsz8+9CkHNdkmwiedv1PamESNftvuaXYSvFY5WJLgdIuWrZ8LQ2GIZ5rHGEQoAEuee55mvRIQwFa8c7KmJonqAKlprUi/ED/wASxuG9Yrz+HhZb2Ny9+TamtXxvGASlJLZiSeYSLe9ZacZ+WnT2rHL2auoLHlSPLd1ElwZIeW5U1VwQWBZ2LT+rinYaCXCma32Gmlq4YAuXGjmIjSKgysoKSCVAKJvqBcF9OdFhoSAEhkhoYG3QBgWo9GZnZ+Rdze4gCh+JZ3D2Huxm37UB3EKh5ADnSBziRrXAqIF2j3JiixcMNDwdCD/VdgJJcXAJBN7anrQELUwmA2o2fapWBYEl5+xRqMEE8oHTahRhgkyY33m/IvamCllRU1g0qBETZjfrE0ScMAEksOcW5gPRY455tgI9DDG9ClYcEpUCLAtsdiXpAtSVAqAIbaSRzd/SiGIXALsqzwTOmU9+VTnvo7TE+tqPDQAPlE7aas96AhZayineHfo+ldXYiyGBIT6l/apoChh2JCrfTqdHoFAhksDEjNOjliP3tUjEZktJmdR2+hpo4cXIDnVhYadOtCQrWATdLSIBHdgS9LyJJBAGVkuoa6N9ZemYKC5ulrSz3Bt1965GULAcZTmMs0aEv6RDUAeGACXkGQDqweN6YlMksU/s/oP5oUg5YIJ/y05OeYaBRJxwEzoCSb8zP6CmYAo//IXcwLjS9LUCVuPmYZoIB5zrdt5p60EkkBjZ+XSNOtAFPc93P0PT2pGnEQo2LCJ3HKiXig2Ig/1fvS8XHIG5H5Q2/MzXYa4jM+0R1A3pbLbV8Lwc6gSITYHdv5PrW0lFK8O4XKgDW5q2EV1449JtLy1yRTSKRxWOMNBWbAP996d6hTtg+L8RmxClwAkNJF7lxtPtVDCxgGkG7EW096QvHOaXdRLRcmdr3vTNtidHcH9BFcPlu7a6WVCXJJ0Gwdp6tFH8BKoUymJbYNcsT9aq8IA5b5VeZN4Lsb/Td960uF8PGNiHRLT830LB3rSbpEpZoKQYsxbkztQAMke7gNG4EVtI8Dw2YFXfL2gCO25qrjeBrQXSM6eV7u+U3O8mruNLamiQ+4DzbpFqlOCxYgctI7VGNjhLnnpfn76UYPlBykFrGZ7VBlYmHqk+bRyZnUCP1oA7uMz85G2tEDILtNo0B0GvOaNaXBAjvrz1vNACpZDkhmeLvaRvQoU9mI3SbHUF6BwZygl51ZtGHb2o0KQtWZLgmIDAgS5ikCscsvDJYfMDtLN0mmIU4aYhyx7TG9GUPsQRp35fbVzF4Pl0El5mT3pgtfMpMm5J0Ds3N6mpxFgQpibyUhget6mgKS8MuFa2I+xQpQvMVEqKSAwDZUtcvqSb9BXFRIfzAxy+sAXo04im3bXTUwwg2pVKEEteX3dhaKWccKBCD8rMBZ2h201b1pwWIAJBEl+USTreowgA7MCqSX2AD+wo0YcJalbAAyB63sz6UaXBmdhaH9WHOiWWDCLvo/pd6AAZLgnduovoz350B2MSGYuXAAOu/O1I4nE+aSzOVAJDf6h/X9afgjNzysCZH8FqVxIYiYefKTB0B31o0SoXzAgjy3di4N53drVtfhzw44mJ8RQ8qIGxM/Ss7hOEVjYoQAXuoscqRuTZ20k177geBGGkISGADVrx4b7TaYjDpicF6enDp2XKl9TaupG2fiIYtXl/xd4iBlwXv5ldHgPpM+lej47ihhoUtVkgk1884/HOKp1FjiKsdoJSGvAauXny619tcI7hj5rkg8/LoGg3c1awyySUmH+Yka6AincJwoFiXO08mkQOYq2MJ9DsXHqe3uK58cemloSh8rNA2csdLVq/h8jNidBcTr7VmnD2bo20NFq1fBR5VGJMcwN+cmtsPaK1fhDpRAdKUMSiC66dpZH4h4MZhYuk5nsRZyNYcaVjYGIApQlSUgB29Rm/MxYv0rY8YL4kSUpEepubRWePNIfset3M/wAVzZd1UDgsoPazixGuouI6UzFQyTFrBnPWOZpanLWZxcu7G0UBAykiXJkF20bYTDdakzcFImLs9tOlSwVIPyxrGusUIUEgnT6Wgu4/uk8PjBXlSQ4JcS921oAsDCyJ+ZSy/wAymJOwgCJroWMxzTo8QdOXOuThkpYw5EtJDc+4oitls0NPZr9n9KQRiISqCEkpguNwDtsRXUvE4RaicpKByl66n2FbEST6kEG3IxP90BWXhp5ba9GqWMB3MKiIkNztfnQqxPy5WUXZxBa4fldvakkaEFjudXbpIsNq7FSrKxynyzBaWBl+vpRrQphYh5d+mtHjKUEksCpocNZ/5oMABEqAZnZmPTWlr4ZasXNmdKZYAX+ns/OrOGotuWcOGbXS2lQjDXPlDxDv7t+ho0YThP30LsaLB4XOr4aA5s4sBq76Vf4TwdeIAFBSRqSZ3htK9LwHhycMMkdTqTua1wwt9pvRPhXhQwksJJud/wBhWonDapSmjArqk0h2ElzQcYqaetYQGF68z+IfGPhjKk/8i7a5R/kW9udRlnqbOY7ZH4i8ROJifCTKUkZjHmUPyzdvqeVZ/hfCqutDP+UnMzGOoIa1qtcBwIZ1m9p7XNzerOJhJfKo8xLNl9tW7VyX+V3W3UnQOIwSR5WBBDOHF5LCdImoKmLsZuNG2mBUsz31kyd9m71HxWPJ9ZLzZr2e9NIcrMqZd7OQdfpzrd4bCypA2rM4JPxF3gMY6C52etoJrTjiaiiBqQKTxWNkQpWw/r3rS9FGJxWM61KA376ASOXvSinyi4O5LtFryHoEYmxPJ3qCw2JFgANH7+tc21hwcdjlWwMZQ5AIuZJNtqezeUvqRd235UlOOY/41TMgJA7qux2phxSPmDG2Zoc9dH0oDsNMAE5j2N7E6UCcZ1BIZxfl36012e0nUdr1GGWEEEAskD79qNhKvL/DMHPrQKwspe8EC4Jc6+hbrUqGaL6nYA6S5NQMIgXc7c2mZY8/pT3sJwkqAifUdudRUYyl6KA3/N7uIrqWgpDCe5s7FvaL661ywCHuRIv2tFnejxgoMR5WfVuUEneGrR4PgkEZiJM7X3ok2GbhAFyk87vyjQfzUJJC1FiBDGHcPHzRvArdHg2ExyDI+0j0NI/8SoEhTKR9adwsOTdBwPBZjmU7desWrf4bDSAAABVTCFWEKrSdOicU0vJRTcMmkcIgqLCrWMUiAZF61mTDLD4MHOuOK1VRiVg+M/i5GGTh4TYmJq3yo5qI15D2p5ZzGds/Ff8AHPHU4IAcHEV8qXvzOyRvXneH4VSicTFUHVJI10AbRogbUrgvDs+J8bFIWqXUSOhbYWFX1rIcXew2/a1ctyuV3V68Q4pZhDMYb/E85edqr4pJVYgMwB11JP3oaHGxEqUxeAOckyL8g+1L4nCztLI2BIdue1BH/GJD6m8u0aVTXi5nOYi4yuwLRqO7wZocXDYBASwgQWifbnTvCOG+PiBOgYk/62a+sjtSk3dFa3/BeEZBUbrns0e1afw6fg4ApyMF67McZJplapFNYP4j4mE4Y/8AY9BYer16HiFAObAV8+8Q4pWLjKUFOC4CW0EfMPesOfLU1PlphPkxBVoSnWbx+9nq1w2F/qB6F3g2uY1pXC4DaXiR+of61bTihniL2zC415iufFpRYoyguCp9A3TW1VsVQJGZBLFxBUxsbBjG1MXiqcFKVNq4ZtWAUbn250ZDg5iQ5DiW3huWoq6kXBYSlqKR82gKSAz8wAKsYng5JfykjQK19htVnwIeVcuCYPWf1p5wFA7/AHtWmOEs7K1jrwFAykpLbe7m/alqxDDwfubHpW9nhrja9Y/inCDDxUSQFAkOHLk2zXEP1HSlljr0Uu1cKgOT7D9K6rCbl+1jHeuqFM1w0gsDYD+9wav4HEQNOVZq1mASEhmISCZbcFrVH/dQGs14/eiULvGfinB4cpGKvLmdmBNmktpNbvAeIoxUheGtK0nVJcffWvln4y4I4qAtMqw3jdJZx1BD+teV8M8bxuHVnwVlJ1YweRFj3qby2V7P434fF+Rw7mWsp7+n6HThg8qZh8ISpq+d/hn/AKnpxCnD4kDDUY+IPlf/AGH5eojpX0TB4theD9uK2xzxzcvNwcv411n6+L8LHE8aMMZEX1NZHE+LIwkleIpki/8AG55VT8W4sYDqWWTv968q8JxviC+LxASWQDCDo8OeZqM+TxZ2TXTQ8R/EvEcWrLhqOFhaJSWUof7K/QRWj4V4UlLBiYe/PrAvVfgPDmnaxb9NQ/1r0KRlGgEk9p071nP5d1hlNASkJEWZrntBelYqSryyLSGc31a/0o1YkuTl5WuPakkvNyLPp0aymNaM3DhAQAIA0HWlLwiAYKGBsH00uIpgyk/4nm4NobedtjTFYCiWvpuT2/Wl/gVFYZUoAMomANS+v3tXr/B/CRhIb8xlR3Ij0Aig8G8ECPOoedoGiRy5862Qiunjw13WWSBR4sI61OFhv2ql4t4gEJKjZI012bma0tEjz34q8TyJGELrveEjpM/oaxvD/D3dRDKIdz9Q/wBadhYZxsRWIuCSQxcgDa8ARVnBQlrSS5zOTEb8o61xW+V221qaL+HIKU69D5QdW1/WhQhlFWig5EGQb31HKWo+Kwgz5AppBcj0G7b0oElJyjLmBAcWMsCNhsKKR2ONZOzB7b0GMhx5cqfRzeNL0OCWSHLmAXs4uR9aMYRLJF9Ye+vrR7DW8MBGGHZySYDBtParWelM0VBNbyamkU4Yk9OlZXjGK6y8wNes+9X0GvOLxXViEOMyjNoI58m2qeS/ByJHDBRJSVB2fKYJ+j9KmoVhk6qHQguGDfNY3gV1Y6n0byy/ElBYOUqlpAIT/tyqpxfjLghMNEWDjWq2JhKYgOCRyYnUluQFIxuBktLt7P6mq1HPcsvh3B/iNyUYgykMAqcp5Por60PG+DYeKSpPkUdRYnmP2akYnDK+Up6WIL7hX80rDWtDZZDWLv60XGX014fyeTiy3LpR4nwzEwpUl0/5JkfuO9fRf+mf4gUvDXgrJIw2KD/qX8vY268q834b4slasp8qtUm/7GvY+DsmzDoAPpWUwsye1l/0/wB3BePOb/tv+OeHp4nAUg3HmSdlC3rI715HwrhMrMC9la9nFz98q9jgYtYyOHOYqGQAlXud3itOTHdledjdRb4TAYGxBsdhy2NR5VlmKmUxLtLAl/anA6ByLFp+hq1wHBJHmV8xnpJPqxbtTxx2zyrN4lCdH0YhnJtt8tqHDgsHJPKJh39B0FejVwyFXAPYUr/xQCswrT9VtZ+cJwPBkqAzqnZgfvtWjwnhycOwfnc9JquXFWeFxVEgCuvHixkcv77vVX8PE2qwkb0vFZIYfNrVfE4oAFSiABJJgDrU7bRZxsdhdhXjvEeLPE4gYlOEg6fm0JkRsPXWl8f46eKV8PCJGFqqxXPP8v1poGXyt1b17Hk1cuefl1PTeTQ84HlCQTe8nmzNbahJcEKHlYvH6HvSeKSlaQSxsoaEAWalLSokAEEX3LgG5BsImoCU46rBiB8rW2YxZgTvQgh9nvtpvaoxcUiyvmLDp171XxUyQpgkWjk2sXc2pBZxcXkTsRGz2BFuWlXvDsEKVmnygsZAL/Vq858V1sHcltZc7Dqe7V7LgeFyISm5Ak1eGO6m5CIoVU5WFS1Jros0jar4hi5cJUsTAOz1hYBZiHp34i8QAWlF8skTBIuW5fWqmAssXCraPpznowFcmWW8tNtai8jFYaD0+xXVGAoZblM2EddN6imTyOLhu6Vcp2gva29Vk4eUgpBVmDiZyjWeZHrW1kLb7gt6xypKeD/5VSX8n0No3JqZWXiycThzs5Et9Ja7RVTFwcxy5WytNg5ILBthfqK3hwJkQ6nBghzLFhp2pY4MiAHaNrjciT+9PyHg8+vhiLsA+jl30Zn1rT4TjsbDy5FeWIUHHqZT6mr6/DlEhheXDAPz+9Ks8D4Nq1+cPr1/ipuSphr0v8L4jiEDOCkEflAP1piOIKsTKQQMoI8rpMx3ce9Hh4GUhJsQTuIYRp/dEgkGSGJDPETcDlvR212erO2YkFnOwVBbpvV1HFQOlZaV4ZJIKbNLy8u1K/8AJJDJcWjb9quZaRR/iP8AG+HwSUqWlSyskAJLWDkzs49af+Hv+pXB8SyRifDWfyYjJJ6KfKfXtXjvxx4WeJwWT86CVJ5uGKe4buBXyPEwVoJEggyLEHYiunjyln9sMsbb7frlCwb1e4TBACiiToK/Mn4R/wCpnE8GpKVKOLhWOGovH+puk9I5V998C8fw+Iwk42Ep0qEaEHVJ5jarvU6TJ3rKdn4vGMSpRZnd9N68X4lxS+MxXcjBB8qDAU35iNSbzavTfibgjiYRKSQ0qA/MB+16894dgMd4sznZ+72LVy8+VtmPw34sPHutHgeHyIdJZoDt6RNGnRjed36k9a7jUrI8hSFCCcv0cs9t9aElgBsznW1z6VHrqNNpGEQRMWYbb/SOdApAAfmdjDb3LxQJxHXYswkyAbw3L6jlTBhkgO6SNjF7RFBKqfzMxZQDHQs+qmpWMlxm7XueY/TTSrhQUjzSSXIf9Jen8JwKsVbWRBUeew3/AJpybKg/Dvh2Y/FUlgmEcy0nf+a9ThIqMPAAAADAWFMCK68MfGMqeUBKc3pWNxeOEJUsy3uf7rW405UhNzryrx/jvEDEWMIOyZLPJtps/q+1Ry56m1YY9spWGrEVLgq83K+pNrs1WOHwXRmKFiSGU9wW101BFXkcOEJ0GYNaX/qlpU03DkQ5y7ifrXJMftrSTgiykhWxyv1kc66mpKiSUqGzENbXm8zUUwzcPDLMGCou5DTzu1CcFwSpjJIj0j3pgJsxHRg7NIB+pi9MGJFntp7yHj9KRFYa1AOZBcuLCBE/Wo4bDKkkkKQ10uC/Q8+1OVikflJYP1Ow+9aatLCQXLBu9+jm9IAShKZIZyEgAz7d5qygJKXSAxdmaDLl970hQDOQlnDGCT6y/c0ScVYILODsDy8wcnSO1My+MxjkUCfMEKsA8pIuDDKas7EBSEqVJCRqwd32cm46VoDGU5iLOT7MBVHjRDkjkSWaGLaxFLSbWdxPGEn5Rq3f7sxrJ49KlhiTzm/7aVo8VgFbZIUlrhwd4ePqz1WyLAAUxVskNI6uWcVTDJWwPE8TDdOI+IkQFiVD/wBhr1E0HG+G4HEyoAn/ACSWV3P6GmY2ACSkhjJAkuIGaOwnY1UxcJWYsGI2g7MTqP2qojeumNxv4DxHfCKcQczlV+xr6L/0y8LxuFwlpxSBnUCEu7MGJcQ5i2wrz/h/ia0nzpzAXIbMOogGNq9j4V4vhKstIOxOU+imNX55eqvGTLVeuw8VxWOcHKohIs8gQw0veWenp44AFiCdgRVb4hKnLsASWn6x2pZOidJWg5nFpdw2m+77VyElhAJF2dV9hrp70SFFRCfczYzycfrW1wuGEhgG/XrSxx2Kw14QTLFJf+xO5/Spwi5yAOpwwZzYXHcmvUDCCgxAPWm8BwKMNRUBJi7sNhyqv1ltlo/DZIJUb6N7PV/A4XIGAYCtpJB50C+HBrfGSIstZxofi5bXpvFOKyvEPEEYKcy9YA1J2H708spJspNq/jPiPw03864Tr3PIVjcPgFKczgqm1xMnV/Y1ZwcFS1HExGzH0bYcgPqaEYyUnKkAPZ9ZcwOtcmV8u62nU0FJ1KWUIBk3kl2gUr4YJDFj+dizxYjcHUVYxMQmwJ6MexG1IxcWeWu/sKVhIwCJyqN7A/to711BiIBYqTf/ABcfT9a6kbOwk4YHmCQ8sOr5oMS1NZCi/wAxEgOw2EUssYJ8pFmdzN+QvTMNEk5Qlhd79hAHvShD4jGKUpcpTLFySG1G5LVwxgYKTlVBf2G7fvSsRaXGZSXeAWyv++1PSsMwEnUT3s1AQQMx8oDPPlhzbejxQdG03pHCETmIcdgOj31fUzTcVL+WdYs+0/b0wRj4BBGRknXbd/UAUnDSSZBnoodjppVjGKgUpyzqHeBvt1qEY2ZylMpZ7wTy5A0EpcRwiQDmkKuwuSeQc9KqHBL5iFBIsCZKpckCW0AO01tYvDCxbZjeb3tFV1YQsXLNz3YRd4gUFYy8bAuTqLbRM/d6p43AqYAKAJM6xqL3i9emVw2YM2m9nEnekfBSr5A+YO/LcN93o9IuG3lMbgShJUgFZ2Ll29ZNqdwfhasQstLpEiBfZ/W/KvTDgQlUKEh21In7dqbhcMyh5eheztdtQaRTj7J4TgMgCWVEhhyksOZrS4VbkPcfbnm9qahAADPIl9NZpONxAGtrEXs5tpb00o022soT/wAiVD8pV/8AYHnz9608PHry3EYwCktiMCcx7CZfVxV7C8SC0uCC1/vY1pjkHokeNISWIJrZ4Pi0Yg8ig+2teEwOIHxJLPrWr8AiR6il52B61UU/Dxorz3h/jRByYhcGyv3q+vEatcctlYqfiPxgYKCoSowkbn9hevJYGfExM+L5onYDQAGAK1fxJ4WFlONmIKAQZhjNjzqtw+HlDGXDA7jW/wC9Y8m7l36XNSC+IxI0uS8jblSBiusPAE6TpHse1SZe9+Ydx7/3Urw20/b3+5ppCUOYeAwbnfrahGEZBd9mi3uOXOpQoENrqD6aaUK3Ay3u4B9ZqQgpLkhTPoCB/wDqupC+PAYD4YYAf8ittjq2vOopdAoXJeE7wOxtU/8AcMLyNnJP6ikcRxgDkgkhQSAA5mHaYb2o0YKilnUh3gpT5X1A05UAn4KFlIIIafNodmL9HereEph5QAo6OebHRvSjVzMNo49ZpPD4cJhnkJN5czLk8qNAHEYrJUwC1GACGClGUj+dKbhpYAFlKKfN1aSD+WfsVy0TmAB5TpLbO9MCQQQddG9aAgpnRiHDaxIL3oVAqFhcGzxz6sNKJOMUgXU0EgD0YmL0t0ltG0jM51Y/u1APSvyuzjZm2Ek832pRwwScwu1nAHL+aZgpkg+VILqDSSZBJ2In1ol4ZMtG7PY85sKARghQUzhuQkly76Hs1NPCst3Lkew0b7vTkXNuWn90g47oKrpnrBIPK9MCUE3VYMAWYjY8g5amKVdIIeHcEmeljO1cQ7kgMR5f29noU4wykJUDO3s/3pQFXG4pSRmCwE2ZiXNu1v6qlxfFZg4JcaOx7jTvWkhTi0OZu7bNes/jUOBmsFAElP2ZLUJrMxNSX0NUE4a0LC0LyGzGUqB/IofbVtY2EQAJAeDLTyP3NVMfCYswKSwA/Z/3oZU7C8WBLK8qtiX9Fa/WtfgPGFIsXGxryvGcIFABiSJMn0LXpfC8ZiIANx/ip3A0m4jrS19Kmf29/ieI/EZksXrewuMcDpXhPBvGULZzkUQDlXHoflM7GvUcPiVWNa721cRbgjesjFLdLOadj8ZljU1n4GIFXJIcs558vsVVylAsIpBzOdQbhJJ5tNudMw8QE6xvBtQLLSU8r268zUhYADm3L2makIKiASzi+Vn15mhVguGIDgl3DdG3qvlxMzKUZewFpZ31a/eKcFs4zaO5sLj0cUqFXF4dWYlKASblSm6AMDHLnXVeEB4nmP1NdRoMvDcfNBDgNZo9P0aoUpiygTqG7bVOMv5Obv2U30oSjKQZJOpPTZqRQQVADODM7jfSrILNu9mljdmvVdeIyCpg5B02o8nkSqXUCSX5abUzNZKmNyLBrMBpd6r4WKsrIWUgOcqUycp/yzcnMbVyEZQW2Ud5tUcSkXbQe5AoJJSAfn8o/KkDzEgNN3tTlnMPLJDSdMpvbk0GkoxHY7Hm0gaUfD/O7XcHn809Y+tLZh4zEDBQLLWoIJS7K6gxCZmYqwoPhgODvp2dzVbH4k5HYO5FrXtT+DxCR1Le1HyEBJ1J0Idns315aVGEcpyhlJAAUnUAe3apxMXzpSwYlj0Y03hkjN0AFAcidixYCYI0LVA4djkBYmY216bPVbA4ssSw8uXu+/rTcbEOVt1N9vT1sK2DxTpDoYkqGVrAEgE7PHrQ8VhDOkEFpXqZSAB0u/an4SMwdUugfU0Iuv8A0EX2FKXpJCgVPEExpG/mtNJV8sAkDq6pbZgHetLCQ4zd2096UcADKANz7E0+9DTPxMBlQBy5w5kdqp8RwQyuCAOu/P2atfCwQsAlwwZgSAZaaHHwB6z6Uk+LDHBJPlbNu4uwencD4YoKBQrESXDgKUU3mH7Vt4eAmYF/2q/wHDpOUtJ17PUnMWbh8OUDKXZ3Oz3zNp/NXhiAOHcqcJE83/u3OnYeEJSwu3tXYSWPdn5VUx00qvhEusqUAT8rSQzmXveOQp2QC5zAyCw7Dl/NQ0n/ANyPX+q5GGHWP3cuTenCTDFmcFog+sXemFBILgSNnLa2feoVhsklz620jaq2Os5iOWbm7UAxai7NbkP1FdVEApLJUoBhGYnTm9dU+Qf/2Q==">
            <a:extLst>
              <a:ext uri="{FF2B5EF4-FFF2-40B4-BE49-F238E27FC236}">
                <a16:creationId xmlns:a16="http://schemas.microsoft.com/office/drawing/2014/main" id="{2883F02B-E15C-EB16-CBD2-DF58410640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004888"/>
            <a:ext cx="2181225" cy="209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52248" name="Picture 44" descr="http://www.healthsystem.virginia.edu/Internet/Anesthesiology-Elective/images/anesth0007.jpg">
            <a:extLst>
              <a:ext uri="{FF2B5EF4-FFF2-40B4-BE49-F238E27FC236}">
                <a16:creationId xmlns:a16="http://schemas.microsoft.com/office/drawing/2014/main" id="{13760CE6-7BC9-E2EE-583E-0F5D42159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1143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B57E08B2-5AE8-D992-6CB2-0F9EA9805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914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dirty="0">
                <a:solidFill>
                  <a:schemeClr val="accent1">
                    <a:satMod val="150000"/>
                  </a:schemeClr>
                </a:solidFill>
              </a:rPr>
              <a:t>Život ohrožující diagnózy v </a:t>
            </a:r>
            <a:r>
              <a:rPr lang="cs-CZ" sz="3600" dirty="0" err="1">
                <a:solidFill>
                  <a:schemeClr val="accent1">
                    <a:satMod val="150000"/>
                  </a:schemeClr>
                </a:solidFill>
              </a:rPr>
              <a:t>obl</a:t>
            </a:r>
            <a:r>
              <a:rPr lang="cs-CZ" sz="3600" dirty="0">
                <a:solidFill>
                  <a:schemeClr val="accent1">
                    <a:satMod val="150000"/>
                  </a:schemeClr>
                </a:solidFill>
              </a:rPr>
              <a:t>. hrudníku</a:t>
            </a:r>
            <a:endParaRPr lang="en-US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1C64B2A1-30BF-4C35-8024-A0305B39E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cs-CZ"/>
              <a:t>Ten</a:t>
            </a:r>
            <a:r>
              <a:rPr lang="cs-CZ" altLang="cs-CZ"/>
              <a:t>zní</a:t>
            </a:r>
            <a:r>
              <a:rPr lang="en-US" altLang="cs-CZ"/>
              <a:t> pneumothorax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/>
              <a:t>Penetrující poranění hrudníku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/>
              <a:t>Srdeční tamponáda</a:t>
            </a:r>
            <a:endParaRPr lang="en-US" altLang="cs-CZ"/>
          </a:p>
          <a:p>
            <a:pPr eaLnBrk="1" hangingPunct="1">
              <a:lnSpc>
                <a:spcPct val="150000"/>
              </a:lnSpc>
            </a:pPr>
            <a:r>
              <a:rPr lang="cs-CZ" altLang="cs-CZ"/>
              <a:t>Vlající hrudník</a:t>
            </a:r>
            <a:endParaRPr lang="en-US" altLang="cs-CZ"/>
          </a:p>
          <a:p>
            <a:pPr eaLnBrk="1" hangingPunct="1">
              <a:lnSpc>
                <a:spcPct val="150000"/>
              </a:lnSpc>
            </a:pPr>
            <a:r>
              <a:rPr lang="cs-CZ" altLang="cs-CZ"/>
              <a:t>Masivní hemothorax</a:t>
            </a:r>
            <a:endParaRPr lang="en-US" altLang="cs-CZ"/>
          </a:p>
        </p:txBody>
      </p:sp>
      <p:sp>
        <p:nvSpPr>
          <p:cNvPr id="30725" name="Slide Number Placeholder 4">
            <a:extLst>
              <a:ext uri="{FF2B5EF4-FFF2-40B4-BE49-F238E27FC236}">
                <a16:creationId xmlns:a16="http://schemas.microsoft.com/office/drawing/2014/main" id="{8D00E9F6-B8B3-7C2E-7488-C3F68E3D7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54F3A4-AC4B-4DF1-954F-87CAC502C135}" type="slidenum">
              <a:rPr lang="en-US" altLang="cs-CZ">
                <a:solidFill>
                  <a:srgbClr val="FFFFFF"/>
                </a:solidFill>
                <a:latin typeface="Corbel" panose="020B0503020204020204" pitchFamily="34" charset="0"/>
              </a:rPr>
              <a:pPr eaLnBrk="1" hangingPunct="1"/>
              <a:t>43</a:t>
            </a:fld>
            <a:endParaRPr lang="en-US" altLang="cs-CZ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53253" name="AutoShape 6" descr="data:image/jpeg;base64,/9j/4AAQSkZJRgABAQAAAQABAAD/2wCEAAkGBhISEBIUExQUFRUUGBUXFxUVFBgUFBQVFxkXFhcXFBYXGyYeFxwlGRQUHy8gIycpLCwsFx40NTAqNSYrLCkBCQoKDgwOGg8PGikkHyQtKiwsKSktKi8sLCktKSwsLCwsLCkpLCwuLywpLCwpLCwpLSosLCksLCksKSkpLCwpLP/AABEIAQ4AugMBIgACEQEDEQH/xAAcAAEAAgMBAQEAAAAAAAAAAAAABQYDBAcCAQj/xABKEAACAQMBBAYFBgwFAQkAAAABAgADBBEhBRIxQQYTUWFxgQciMpGhFEJSYnKxIyRUgpKTssHR0uHwNERjg6LxFRYzQ0VTo8PT/8QAGwEBAAIDAQEAAAAAAAAAAAAAAAMEAQIFBgf/xAAwEQACAgEDAgQEBQUBAAAAAAAAAQIDEQQhMRJBBSJRYRNxkbEyocHR8BQjQoHhM//aAAwDAQACEQMRAD8A7fERMGBERAEREAREQBERAERMFzeJTxvMBnhn++HfANTZ22RWr3VIKQbZ6aEkjDdZSSsCOzAcDyklK/sS5o/K9pbqbjLUoda5fK1CbakVYA6JhCq454zzk7RrqwypDDtByPhAPcREAREQBERAEREAREQBERAEREAREQBERAEREAGQFDeIL8WYesDg+K68hwx3SfkJbru1Ki8gxx4H1h983gCsUq6CtehEKsKtAN65YOfk1JlbdI9XdQqg4+zniZLbOuagOR7Wg7mJOAG7ePHlNJCjXV6oQKadWiGcEk1S1vRZSwOg3UITTkoPEyw2NAb6DmMv7vVHxY+6S5XSZJiIiVzAiIgCIiAIiIAiIgCIiAIiIAiIgCIiAIiIAkFtxnWoppj1mXJ0zovA6eOJOyF20zmrSVNGAJzpqM4IGdOXxm0eTaPJV7Ovm4vQRuulSiN4A5qE29J1NQYOoVgowOCjnmW7YS5VmPtZ3TywBqB8cyppeM11dgqislaiCVUKz71tSf1yOLDeCg8lUDWW7YYwjZ1be9Y9vqrj4Ymzz0m03t2JKIiRkYiIgCIiAIiIAiIgCIiAIiIAiIgCIiAImG7vEpI1SowREBZmY4VQOJJld2F6SLG7rmjSqMH+ZvoUFXQk9XnjjB0OD3GbKEmspcGG0uS0SG29TLNRA0OWwc4PAaZ+MmZF7fplkQcBvjJ44OCBnzMR5Nk8MqFOqevvEYANTqUFyB6zFrWk5Ltn1iGYAHkoA5S39H8dWRpox1HPIB/fKdRB6++XKkUqlBAQOIa3o1CSTqTliAT80AcpbOjr6OBwyrebDX7pvjyks3lLD/ImYiJEQiIiAIiIAiIgCIiAIiIAiIgCIiAIiDAK76QLKrV2bdJSBLlNFAyXUMrMgHaVDDzn5+6sn10JBU5yMhgw5jmpHvn6ZvtqUaK71WrTpr21HVB72IE596Sui1Lqjf0FUMmGrbg9WtTY4NQ40LKTktzXezwE6Oi1Cg/hvuUtXRKS+JHlGx6MvSGboC2uD+HUEq+g65RxyOTgcRzGvbLvtdc0ammdPhpn4Z90/OFbfoVkq0WKMCGR14q37+wjmCRwMs3Sb0h3lzS3G3aFIgby0i2/U0GQznBC5HsgDjgk85bdC3ZmHH2I69bHo83JL7e6Xi3qXCqorAVKS0WVkVQnyehUbeqBSXJaq2OPuABuXQ7bFGutN6J0ZTvqeKkfNb6ytkeBM5BYdGmuQBSwgXc3mPsqGt7d8AcyXeocePYBOm9Edk0rVadOmMZcMahOSxPMnvwBoAMSCyFcYYi98vJfhK6eXL8PYvwifMz4rg8CDKBseoiIAiIgCIiAIiIAiIgCIiAIieKlUKCWIAAJJJwABqSTyEA9O4AJJAA1JOgA7ZzzpP6RmIKWei5Km6ZcoSOItwRiofrn1ewNPPSLphZ3aBDVukpZORTRAKw+aW3jvbh47umcjIxpNWnk7Nr/ACBqjkVKW6LpKHUAghqm9vndVOr9ojBGmNTMcnSqoVMfiWxb9sP7/oVXeDNvuTUfnUqk1Kh8WbJxoNBppN/Y3SEWbgN/hXytejjNPcbRnROCkZyce0N7icGa+1K9qKQwUFz84WrO1pgnPtVhv5C6YXIz2cJFUaT1t7dGcDU5AA8SdJjGD0MYQ1FXmi0n2awb1OxSmbii+GFtUYK2c71M+tTbPPKFdeEiNi7MbaF9To726HY5I+ZTUbzFc88DA7yJhu0q0gd7eAYBNf8AT0UZ7k3AB2KJPeh2sg2mu8MlqVYIfot6hJ/RDjznoI2t6d2LnH5nzm/SfA1bql2f17l22NYUrete0RSY0aNSitJQu9jNvSZ2z84mozksc6kyQtqgyVCkLlc6Y3V3hy9082t9W+VbRKkmmtakEyN5ADb0S+7+f1mcfOkLcdNbdLg0d598kKTugUw+QdwniDkY4YzON1pbyZ3qqZ2R6YLP89C1bf2pvMaSnAX28HG8fo6chnJ8u+RNFwpyh3G7V0944EdxmAknXmdSe86nPmZ5CkSo3nc7NdMa4dBcNj7X60br4Djs4MPpL+8cpJyh0q/DXBHAjQjvBHCWjY21usG4/tgZzw3x247e0f2N4yycvVaXozOPBKxETc54iIgCIiAIiIAiIgCcr6e9K/lDtQpMeopsRUI4V6inVe+mp48mI7BrPekPpUaSfJqTYq1Fy7DjRpHIJB5O2oXs9Y8hnltzVAGBoBoANAAOQE1e+x3fDNF1f3Zr5fv+xjubia1S5ZlVSzFVJKqSSqk8SBwExVKkxlsTdI9TGC7mTM6BszZ/VW6p84aufrHj7uHgJUuiNgatyGPs0hvnszwQfpHPlOhU6OKR75HY+xT1VmGoFM6SW29TYAajUeI7PEZHnKpsCnWeqEoMVqOKiDBwSDTZmUHkWC7o+1LxtAZLDtlKsrv5LeJUwT1VanUwDgkKwfGe8aS/o7E6rK29sN/ueZ8Xocb6roLLyl899ic2Bt6naOHHsMAGVMan5NbkEgf6q1B4luwyCpZetTZ+JcMx7SzZPxMkHWn1OWxo1M6aZ/F6IbHd1gqZ78zRW7NSomABqoAA5ZE8/ZZJtR7L/h7DQ6etQc2mm8p552k/4vbB2C31/vwm1UoZE16FPBHgJJLT0lw4NslkgrjKmZrW54YJBHAjiDMu0KEiEfdME8YqcTo2yNo9amToy6MOWe0dxm9KRsnaJpsGHAaMO1efmOI/rLsjggEag6g90mi8nndVR8Ke3DPsRE2KgiIgCIiAJobd2wlrb1K1Tgg4DizHRUXvLEDzm8TOU+kjborXIpKcpb8ddDXYYPD6CHHi7dkwy1pNO77VDt3+RVLq6dmd6h3qlRi9Ru1j2dwGAByAEjK1SZq9SabmZij3FUElhHgzwzTLuze6N7PFW4GfZT1z37pGB5kj4zfOEWHLpTZcejOzuotlyMM/rt25Psr5L8SZPWVzvKwIwRI9LpTxPh/GfXv1Tgcyq3k4c05tt8kdtqjrKDtqj+Mff94HkGEvd5eByJT+kKYuH8v2Ukc5uEHjvsXtNTG2yCmuHn6GrtK4RkAUjQpp2AW9uh/+Rannnt199EqXWXtFdMBsnP1Qf34ni9uFamADqCp4Hlb0EP8AzRx5d8kPR6o+Wp4N90n0lEbeuUt+lL64OdrtXZpq64Qyuucs55x1P7/Y6lTvcvulGGuAwwykdp5r7v6TNNNJX7QlqhwrEA4LDG6p001IJIBycA48dJPUnmHhFCbbNC+SQF7S1lovEzIS8o6TVl3TTNXZ9xgy5dHLzQ0zy9ZfsniPI/AiUFTutJ/Zl4VKsNSpz48iPMZEzF4ZjW0KcC9xPFGqGUMpyGAIPcZ7kx5fgREQBERAI/pBtdbW2q124U1JA+k3BEHezEDznB6rnHrHLHLMe12O8x1+sSZ1np3To1xToVLulb7rCqyPqXADBMjeGBvZOuclR2Sl1eidmf8A1S2/RH/6TGNzv+GSrqg5Szl+z4/0il1XmITo3RzoxYpWIa9s7lWR96kyDOFBbeV+sJTGMkjkD5V6lsKlWotWdH2eRnC12DUapU7p6gHFwQcgjNMjQjJPDdHWXiVKs+G8/PD+3JXG4S09D9kEUmr8C4ZVzw3ARn3sOP1ZVn0E6Ts1lo06VM4AWnTGnNiu83xYzSb2wWtRY4xSXcjjT5Np3nh5nhNS7snUZByD2HIloNCm2owJBbX2Zu5KZXvU4z4jgZAVVPL2I3Z9M74JkZ0ko72ai/SYH7JwAfev/KSNGyq7lRg/sjOGUfAjGsy29qSuMfv98nppVykmSQtcJda7FVvbgNTCjOcppg8re3p/tU2+HbN/olTalc02IGM4Jz2j46/fNjaln7RAwEZDujkotrdG8CDTJxzUg8xMlG29UEcRI/iWaVyjheZYKFtFeqjBvK6JSaWfWT9jo1g/Vs6ng7l0bkS+pQ9+9kjtDd0kxK9sW/FeiAcFlGGB58tc/wB6iblC7NM4ck0zwJ1NM/WPEp3nUczjGI85K862mSzNmR95Qm+J5uKORNiOEullTvaeDNjZtbE97SozRtnwZg6344F96N3Yw1Ps9ZfsniB4N+0JNyk7Outxkf6J1+ydG+Gv5ol1Emi8o8xrK+izPqfYiJsUhPhn2RfSfanye0r1R7SId37beqnI/PZYNoxcpKK7nHOlG0jWu7iprguVXuSn+DX37pb889sr1erNqucYHHAA8cSLuX5TMUe/orUIqK7G3szpBWtmdqLbjOu4XABZVJBO4T7JOBrx8Jj+VPUYs7M7HizEsx8SeM0Jmt21kjRMoRy5YWTcYZnRbumN4AfV/ZAnOXOk6LaXKsKbZ03Vb/iJXnwVb8rD+ZLWtuuPDjI7ad8gBUYJ7Z9u9ogKQOLDXuEgWYa98iKkK3LzMxV7zPqD55+A1PxCzbNwFXA5SKZwHLchoPLj8cjymveX3qkk4H3+HfOrp4qFfUzdxyfNqbTx1m6DvVGp400GLa3pkn9DexzDL2za2enqAdwHwAmnZLvgFlIIKHUaf4e3T4hAw7Qy9slUGBONqrOqWCKhYhx3f3Z5s9pm2rB/mHRv445/wJl4pOtRQykEMNOYIP8A1lEu6O8pkn0K2lus1BjpxXJ8cgf3/SOuXYzbHqj1LlFx2S+FK5zuMV55C8UDZ+qQM88ZzJLGkhq9fqyH+aNH+x9LP1TlvAtJVX0llHKsjvkh9p0+MgPnSzbQErlUYaDqad5iTFg+Rgy47Dr71BM8V9Q+K6fdg+co2zmls6OV9aifZceBG6fio982g9zmeIQ8mfQnIiJKcISh+le+xSt6I4u5qN9mkunPI9d09xl8nJPSRe79+y8qNOmnD5zZqNg+DU9O6YZ0fDa+vUL23/n+yj3TayLqHUyQuOMjn4yWJ7ePB5M9I2s8T6ITMm+W0lr2FX36CHmmUPlqPgwlNDaS4dBSrpWpniCGHmMH9ke+RzWxHd5YZZs16xPAFzyA/idJ6sdhuzB6xG79AE48zpn7pYrXZQGs8bRO4ukrtnPlcm+mJU+lwWgSVGjAEAcM6g45AZGfOUq4vDUYE6AcB2f1l66VW/WWqk8Q2PHOMa+R98o1xZFZtK6WOh8E1SWN+Sy2Vx6vAjJp/C3oJ8QobwcSQp1NJXPlrBVypUZTUkEHFvbqPDKqreDjsM27faQ7ZUti8laiHk47v7sm8zVQlK9Nhp6w9x0ninegzIlPrHRR2jy/vEjS3JUsHQScrntGfEGfNjVfwe5nWkxp9+6MFCf9tk88xndUDux+6YNmH8NWHIrRbzzWT7qae6XFycya2Nq8ORIG5XUyeuRIW8XWZ7lnT7HuxaWTYlXFwn1ldfHGGH3NKxaDWT+zW/C0D/qAeTK02XJDq45i/ky4xESY8wfDOG7dq79xc1NPXr1SCDkFVbq1PmtNTO4u2Bns17zOKf8Ad+6NNPxeuCQCR1T5Bb1iCMcckzDOz4TKMZylJ4KrcDWRzjWWiv0WvOVtcfqX/hI+p0Rvs/4W4/UVP5ZJE9TG+rH4l9UQuJ6VMyXXodffktx+pqfyzZpdELwf5a4/Uv8AyzOyM/1FS/yX1RErQ0k70JrdXdDPB1ZfhvD9mSW2ejtvQ6gGuaDV0LrTvFNHVdHXryBT3gcaHGjL2jOo+yqtrWQ1UZMHOo0YcyhGjDB5HnNJPKwVo6yrURcIvf07l7O0xTGMZPKRG065bljMy2jBjnIx4zxd3Sb600HW1n9immCSe0knAA4knQSsVIxUHn6kTtKwqXS0rWjjrKhLDOQBuA1N4kAkD1VGe1gOcrtWj1lMMBg8GXgVYHDKRyIIInYOjPRsWSVri5dWqspLsM7lKkmW3KZIyRxJOBk8tBOHXO2ahr17gaCu71CuNBvsSNO0Ajn5yaOjndFuHKOdLxeqq3En5ez9z3tRWNMArjBTXIP+Xt1Ax3qqN+fjlIkMRLI1wtRM1B1e8aZBzlM/J7cAb3LKCm2uNWI1xNatsPnyPP8AhK030vEjr6O2Mq8rHL4+bI23vyvGWzoXcipcgHkCfiB++QK7Gkz0ZtOprq/Igg+B/qBI8xyT2YaeDoFxV1nnZDg1Kx7OrT3Av/8AcRNW7qgDPLTAGpJPAKOZJmxs8dWhz7TEs2OGTy78AAfmyXuctx8uDduGkTd8Zt1riR9R8mbE1UcGS1Elet3BTbmjCofsrx++aNpSm4uCT2Ebo8B/E5+Ez7kdnmZelbIBn2aOxKu9b0jz3QD3lfVz8JvSc8vJdMmjFc+w2Pot9xnF7fa1x8nonr62TTpknrXySVGSfWna6qZUjtBHv0nE7ah+L0xg5VQhzoc0/wAGcjlqpmknujs+EqLcsr0/Uj7nbl1+UV/11T+aav8A25d/lNx+vq/zTPcW+sxpZEzbJ6OMIJcL6Bdt3f5Rcfr6n802ae17r8or/rqn80ybL2NVuH3bemapBwxXApp9uqfVB7hk90u+yfRUM5uqpYafg6Oaad4Z/bby3fjGc8FPUanTU7Sxn0S3K7f9JVrVKKpRFSrSVUptVBuq4wQxZaZ3lRid0lgpOg1wBjdodFb+5IeojDI0a4qAHGvzAWZRnlgceE6Xs7ZNG3Xdo00pr2IoXPjjjxPHtm1iMZ5OB/Xqt/2YJe73Zzi19GVc/wDiV6dMZ4Ukao2O5nKgHP1DLjsLotb2gPVKd5sb9RjvVHx9JuzuGAOQkvEYSK12rtu2m9ikelna3V2XUAnfumFMYOu4pD1DjmCAE/3BOLbcAUimNccfGXr0r7T3tohQdLekoxro9T1204Z3eq+E5zRV61X1RvO7KqjtdiFUe8ieg0cOipN99zzuol13Nemx0T0b9FBeVd6uqNRt+pO5x6yo1vQFPeHAqEpqxHNmxwGt7v8A0X2NQ5RXtydT1DlFPH/yzlOfJc6COgmyqFs13QpNUZ6Rtkql93cLi2pbppY1wVwTvc840ltnEukrJex2aZTqXlbTKCvoipc7u5I7uqB8zuazNS9E9uv+Yuz/ALlPHu6rWXiJB8OPoWXrL3/kym3/AEX6lVKFqioMZbDVF5E6AZB54Akby0986JIbaXRxahLIQjHjplG8RyPeJhw9C3Rru1v1/cplVSZ9o20kLzZ7Ujhxu9h4qfBh+/E1KlyFGmvfymmDrRs6l5TI77owOJ+H9ZktNZEpVLGT1hT0EYE10IsvR4fi1Pwb9ppIyO6Pf4an4H9ppIyc8xb/AOkvmz4Zy7aOz2S6uaLc3evTP0qdZi5x9mozL+j2zqU0NrbCoXKqtektQKcrvDgeBwRrqND285iSyT6TUfAnl8M5NSszVqmlRU1qg4qmCE76jn1U8znsBlv2T6NV0N0++P8A2aeUp+Dv7VT/AIjuMuNjs+lRQJSRKaDgqKFUeQmxMKPqWL/ErLNo7L8zFQtlRVVFCqowFUAKB2ADQTLETY5giIgCDEQD879P7stf3xJyetKjwRUQDy3cR6LrFam07YN80vU4ZyaaMw9zbpz3Tb2r0TuK9xdMFOGr1z5da+PhiWT0Z9E6tvfh6q6CjV3T2MWpD9ktO9ZOMaMJ74ORWm7s47l72EaPyzaPVipv9ZQ60sV3C3yaludXjUDc3c5555SekDsJ6RvNpBFcOKtDrWLZV2+TUipQfNATdB7wTJ6cE64iIgCIiAfMSJ2l0bo1ckDcbtUaH7S8D98l4gkhZKt5i8FBvNhtQPrLlfpqCV8/onx+Mz29woXORoM8ezWXciajbKolgxp08jnuj+E0cC+tflYsQ2TR3aFJeBCrnxIyfiTNuIm5zpPqbYiIg1EREAREQBERAEREAxJbKM4A1JJ8Scz2KYGuBPUTOQQOwq1I3m0glMq61aAqOXLCoxtqRUhfmYQquOeM85PSB2FXptebRVKW46VaAqPvlutY21JlbdOiYQquBx3c8TJ6YAiIgCIiAIiIAiIgCIiAIiIAiIgCIiAIiIAiIgCIiAQOwrlGvNpKtMIyVaAdwxJqk21JgzA6LhSF07JPSB2FdK15tJRTRTTq0AXXO9VLW1JgX7wG3RjkBJ6AIiIAiIgCIiAIiIAiIgCIiAIiIAiIgCIiAIiIAiIgEDsK937zaKdXTXqqtAbyLh6m9b0nzVOfWI3t0HsAHKT0+Bdf71n2AIiIAiIgCIiAIiIAiIgH/9k=">
            <a:extLst>
              <a:ext uri="{FF2B5EF4-FFF2-40B4-BE49-F238E27FC236}">
                <a16:creationId xmlns:a16="http://schemas.microsoft.com/office/drawing/2014/main" id="{9D39A475-E0F2-9A01-53BB-7FD977050E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3254" name="AutoShape 10" descr="data:image/jpeg;base64,/9j/4AAQSkZJRgABAQAAAQABAAD/2wCEAAkGBhISEBIUExQUFRUUGBUXFxUVFBgUFBQVFxkXFhcXFBYXGyYeFxwlGRQUHy8gIycpLCwsFx40NTAqNSYrLCkBCQoKDgwOGg8PGikkHyQtKiwsKSktKi8sLCktKSwsLCwsLCkpLCwuLywpLCwpLCwpLSosLCksLCksKSkpLCwpLP/AABEIAQ4AugMBIgACEQEDEQH/xAAcAAEAAgMBAQEAAAAAAAAAAAAABQYDBAcCAQj/xABKEAACAQMBBAYFBgwFAQkAAAABAgADBBEhBRIxQQYTUWFxgQciMpGhFEJSYnKxIyRUgpKTssHR0uHwNERjg6LxFRYzQ0VTo8PT/8QAGwEBAAIDAQEAAAAAAAAAAAAAAAMEAQIFBgf/xAAwEQACAgEDAgQEBQUBAAAAAAAAAQIDEQQhMRJBBSJRYRNxkbEyocHR8BQjQoHhM//aAAwDAQACEQMRAD8A7fERMGBERAEREAREQBERAERMFzeJTxvMBnhn++HfANTZ22RWr3VIKQbZ6aEkjDdZSSsCOzAcDyklK/sS5o/K9pbqbjLUoda5fK1CbakVYA6JhCq454zzk7RrqwypDDtByPhAPcREAREQBERAEREAREQBERAEREAREQBERAEREAGQFDeIL8WYesDg+K68hwx3SfkJbru1Ki8gxx4H1h983gCsUq6CtehEKsKtAN65YOfk1JlbdI9XdQqg4+zniZLbOuagOR7Wg7mJOAG7ePHlNJCjXV6oQKadWiGcEk1S1vRZSwOg3UITTkoPEyw2NAb6DmMv7vVHxY+6S5XSZJiIiVzAiIgCIiAIiIAiIgCIiAIiIAiIgCIiAIiIAkFtxnWoppj1mXJ0zovA6eOJOyF20zmrSVNGAJzpqM4IGdOXxm0eTaPJV7Ovm4vQRuulSiN4A5qE29J1NQYOoVgowOCjnmW7YS5VmPtZ3TywBqB8cyppeM11dgqislaiCVUKz71tSf1yOLDeCg8lUDWW7YYwjZ1be9Y9vqrj4Ymzz0m03t2JKIiRkYiIgCIiAIiIAiIgCIiAIiIAiIgCIiAImG7vEpI1SowREBZmY4VQOJJld2F6SLG7rmjSqMH+ZvoUFXQk9XnjjB0OD3GbKEmspcGG0uS0SG29TLNRA0OWwc4PAaZ+MmZF7fplkQcBvjJ44OCBnzMR5Nk8MqFOqevvEYANTqUFyB6zFrWk5Ltn1iGYAHkoA5S39H8dWRpox1HPIB/fKdRB6++XKkUqlBAQOIa3o1CSTqTliAT80AcpbOjr6OBwyrebDX7pvjyks3lLD/ImYiJEQiIiAIiIAiIgCIiAIiIAiIgCIiAIiDAK76QLKrV2bdJSBLlNFAyXUMrMgHaVDDzn5+6sn10JBU5yMhgw5jmpHvn6ZvtqUaK71WrTpr21HVB72IE596Sui1Lqjf0FUMmGrbg9WtTY4NQ40LKTktzXezwE6Oi1Cg/hvuUtXRKS+JHlGx6MvSGboC2uD+HUEq+g65RxyOTgcRzGvbLvtdc0ammdPhpn4Z90/OFbfoVkq0WKMCGR14q37+wjmCRwMs3Sb0h3lzS3G3aFIgby0i2/U0GQznBC5HsgDjgk85bdC3ZmHH2I69bHo83JL7e6Xi3qXCqorAVKS0WVkVQnyehUbeqBSXJaq2OPuABuXQ7bFGutN6J0ZTvqeKkfNb6ytkeBM5BYdGmuQBSwgXc3mPsqGt7d8AcyXeocePYBOm9Edk0rVadOmMZcMahOSxPMnvwBoAMSCyFcYYi98vJfhK6eXL8PYvwifMz4rg8CDKBseoiIAiIgCIiAIiIAiIgCIiAIieKlUKCWIAAJJJwABqSTyEA9O4AJJAA1JOgA7ZzzpP6RmIKWei5Km6ZcoSOItwRiofrn1ewNPPSLphZ3aBDVukpZORTRAKw+aW3jvbh47umcjIxpNWnk7Nr/ACBqjkVKW6LpKHUAghqm9vndVOr9ojBGmNTMcnSqoVMfiWxb9sP7/oVXeDNvuTUfnUqk1Kh8WbJxoNBppN/Y3SEWbgN/hXytejjNPcbRnROCkZyce0N7icGa+1K9qKQwUFz84WrO1pgnPtVhv5C6YXIz2cJFUaT1t7dGcDU5AA8SdJjGD0MYQ1FXmi0n2awb1OxSmbii+GFtUYK2c71M+tTbPPKFdeEiNi7MbaF9To726HY5I+ZTUbzFc88DA7yJhu0q0gd7eAYBNf8AT0UZ7k3AB2KJPeh2sg2mu8MlqVYIfot6hJ/RDjznoI2t6d2LnH5nzm/SfA1bql2f17l22NYUrete0RSY0aNSitJQu9jNvSZ2z84mozksc6kyQtqgyVCkLlc6Y3V3hy9082t9W+VbRKkmmtakEyN5ADb0S+7+f1mcfOkLcdNbdLg0d598kKTugUw+QdwniDkY4YzON1pbyZ3qqZ2R6YLP89C1bf2pvMaSnAX28HG8fo6chnJ8u+RNFwpyh3G7V0944EdxmAknXmdSe86nPmZ5CkSo3nc7NdMa4dBcNj7X60br4Djs4MPpL+8cpJyh0q/DXBHAjQjvBHCWjY21usG4/tgZzw3x247e0f2N4yycvVaXozOPBKxETc54iIgCIiAIiIAiIgCcr6e9K/lDtQpMeopsRUI4V6inVe+mp48mI7BrPekPpUaSfJqTYq1Fy7DjRpHIJB5O2oXs9Y8hnltzVAGBoBoANAAOQE1e+x3fDNF1f3Zr5fv+xjubia1S5ZlVSzFVJKqSSqk8SBwExVKkxlsTdI9TGC7mTM6BszZ/VW6p84aufrHj7uHgJUuiNgatyGPs0hvnszwQfpHPlOhU6OKR75HY+xT1VmGoFM6SW29TYAajUeI7PEZHnKpsCnWeqEoMVqOKiDBwSDTZmUHkWC7o+1LxtAZLDtlKsrv5LeJUwT1VanUwDgkKwfGe8aS/o7E6rK29sN/ueZ8Xocb6roLLyl899ic2Bt6naOHHsMAGVMan5NbkEgf6q1B4luwyCpZetTZ+JcMx7SzZPxMkHWn1OWxo1M6aZ/F6IbHd1gqZ78zRW7NSomABqoAA5ZE8/ZZJtR7L/h7DQ6etQc2mm8p552k/4vbB2C31/vwm1UoZE16FPBHgJJLT0lw4NslkgrjKmZrW54YJBHAjiDMu0KEiEfdME8YqcTo2yNo9amToy6MOWe0dxm9KRsnaJpsGHAaMO1efmOI/rLsjggEag6g90mi8nndVR8Ke3DPsRE2KgiIgCIiAJobd2wlrb1K1Tgg4DizHRUXvLEDzm8TOU+kjborXIpKcpb8ddDXYYPD6CHHi7dkwy1pNO77VDt3+RVLq6dmd6h3qlRi9Ru1j2dwGAByAEjK1SZq9SabmZij3FUElhHgzwzTLuze6N7PFW4GfZT1z37pGB5kj4zfOEWHLpTZcejOzuotlyMM/rt25Psr5L8SZPWVzvKwIwRI9LpTxPh/GfXv1Tgcyq3k4c05tt8kdtqjrKDtqj+Mff94HkGEvd5eByJT+kKYuH8v2Ukc5uEHjvsXtNTG2yCmuHn6GrtK4RkAUjQpp2AW9uh/+Rannnt199EqXWXtFdMBsnP1Qf34ni9uFamADqCp4Hlb0EP8AzRx5d8kPR6o+Wp4N90n0lEbeuUt+lL64OdrtXZpq64Qyuucs55x1P7/Y6lTvcvulGGuAwwykdp5r7v6TNNNJX7QlqhwrEA4LDG6p001IJIBycA48dJPUnmHhFCbbNC+SQF7S1lovEzIS8o6TVl3TTNXZ9xgy5dHLzQ0zy9ZfsniPI/AiUFTutJ/Zl4VKsNSpz48iPMZEzF4ZjW0KcC9xPFGqGUMpyGAIPcZ7kx5fgREQBERAI/pBtdbW2q124U1JA+k3BEHezEDznB6rnHrHLHLMe12O8x1+sSZ1np3To1xToVLulb7rCqyPqXADBMjeGBvZOuclR2Sl1eidmf8A1S2/RH/6TGNzv+GSrqg5Szl+z4/0il1XmITo3RzoxYpWIa9s7lWR96kyDOFBbeV+sJTGMkjkD5V6lsKlWotWdH2eRnC12DUapU7p6gHFwQcgjNMjQjJPDdHWXiVKs+G8/PD+3JXG4S09D9kEUmr8C4ZVzw3ARn3sOP1ZVn0E6Ts1lo06VM4AWnTGnNiu83xYzSb2wWtRY4xSXcjjT5Np3nh5nhNS7snUZByD2HIloNCm2owJBbX2Zu5KZXvU4z4jgZAVVPL2I3Z9M74JkZ0ko72ai/SYH7JwAfev/KSNGyq7lRg/sjOGUfAjGsy29qSuMfv98nppVykmSQtcJda7FVvbgNTCjOcppg8re3p/tU2+HbN/olTalc02IGM4Jz2j46/fNjaln7RAwEZDujkotrdG8CDTJxzUg8xMlG29UEcRI/iWaVyjheZYKFtFeqjBvK6JSaWfWT9jo1g/Vs6ng7l0bkS+pQ9+9kjtDd0kxK9sW/FeiAcFlGGB58tc/wB6iblC7NM4ck0zwJ1NM/WPEp3nUczjGI85K862mSzNmR95Qm+J5uKORNiOEullTvaeDNjZtbE97SozRtnwZg6344F96N3Yw1Ps9ZfsniB4N+0JNyk7Outxkf6J1+ydG+Gv5ol1Emi8o8xrK+izPqfYiJsUhPhn2RfSfanye0r1R7SId37beqnI/PZYNoxcpKK7nHOlG0jWu7iprguVXuSn+DX37pb889sr1erNqucYHHAA8cSLuX5TMUe/orUIqK7G3szpBWtmdqLbjOu4XABZVJBO4T7JOBrx8Jj+VPUYs7M7HizEsx8SeM0Jmt21kjRMoRy5YWTcYZnRbumN4AfV/ZAnOXOk6LaXKsKbZ03Vb/iJXnwVb8rD+ZLWtuuPDjI7ad8gBUYJ7Z9u9ogKQOLDXuEgWYa98iKkK3LzMxV7zPqD55+A1PxCzbNwFXA5SKZwHLchoPLj8cjymveX3qkk4H3+HfOrp4qFfUzdxyfNqbTx1m6DvVGp400GLa3pkn9DexzDL2za2enqAdwHwAmnZLvgFlIIKHUaf4e3T4hAw7Qy9slUGBONqrOqWCKhYhx3f3Z5s9pm2rB/mHRv445/wJl4pOtRQykEMNOYIP8A1lEu6O8pkn0K2lus1BjpxXJ8cgf3/SOuXYzbHqj1LlFx2S+FK5zuMV55C8UDZ+qQM88ZzJLGkhq9fqyH+aNH+x9LP1TlvAtJVX0llHKsjvkh9p0+MgPnSzbQErlUYaDqad5iTFg+Rgy47Dr71BM8V9Q+K6fdg+co2zmls6OV9aifZceBG6fio982g9zmeIQ8mfQnIiJKcISh+le+xSt6I4u5qN9mkunPI9d09xl8nJPSRe79+y8qNOmnD5zZqNg+DU9O6YZ0fDa+vUL23/n+yj3TayLqHUyQuOMjn4yWJ7ePB5M9I2s8T6ITMm+W0lr2FX36CHmmUPlqPgwlNDaS4dBSrpWpniCGHmMH9ke+RzWxHd5YZZs16xPAFzyA/idJ6sdhuzB6xG79AE48zpn7pYrXZQGs8bRO4ukrtnPlcm+mJU+lwWgSVGjAEAcM6g45AZGfOUq4vDUYE6AcB2f1l66VW/WWqk8Q2PHOMa+R98o1xZFZtK6WOh8E1SWN+Sy2Vx6vAjJp/C3oJ8QobwcSQp1NJXPlrBVypUZTUkEHFvbqPDKqreDjsM27faQ7ZUti8laiHk47v7sm8zVQlK9Nhp6w9x0ninegzIlPrHRR2jy/vEjS3JUsHQScrntGfEGfNjVfwe5nWkxp9+6MFCf9tk88xndUDux+6YNmH8NWHIrRbzzWT7qae6XFycya2Nq8ORIG5XUyeuRIW8XWZ7lnT7HuxaWTYlXFwn1ldfHGGH3NKxaDWT+zW/C0D/qAeTK02XJDq45i/ky4xESY8wfDOG7dq79xc1NPXr1SCDkFVbq1PmtNTO4u2Bns17zOKf8Ad+6NNPxeuCQCR1T5Bb1iCMcckzDOz4TKMZylJ4KrcDWRzjWWiv0WvOVtcfqX/hI+p0Rvs/4W4/UVP5ZJE9TG+rH4l9UQuJ6VMyXXodffktx+pqfyzZpdELwf5a4/Uv8AyzOyM/1FS/yX1RErQ0k70JrdXdDPB1ZfhvD9mSW2ejtvQ6gGuaDV0LrTvFNHVdHXryBT3gcaHGjL2jOo+yqtrWQ1UZMHOo0YcyhGjDB5HnNJPKwVo6yrURcIvf07l7O0xTGMZPKRG065bljMy2jBjnIx4zxd3Sb600HW1n9immCSe0knAA4knQSsVIxUHn6kTtKwqXS0rWjjrKhLDOQBuA1N4kAkD1VGe1gOcrtWj1lMMBg8GXgVYHDKRyIIInYOjPRsWSVri5dWqspLsM7lKkmW3KZIyRxJOBk8tBOHXO2ahr17gaCu71CuNBvsSNO0Ajn5yaOjndFuHKOdLxeqq3En5ez9z3tRWNMArjBTXIP+Xt1Ax3qqN+fjlIkMRLI1wtRM1B1e8aZBzlM/J7cAb3LKCm2uNWI1xNatsPnyPP8AhK030vEjr6O2Mq8rHL4+bI23vyvGWzoXcipcgHkCfiB++QK7Gkz0ZtOprq/Igg+B/qBI8xyT2YaeDoFxV1nnZDg1Kx7OrT3Av/8AcRNW7qgDPLTAGpJPAKOZJmxs8dWhz7TEs2OGTy78AAfmyXuctx8uDduGkTd8Zt1riR9R8mbE1UcGS1Elet3BTbmjCofsrx++aNpSm4uCT2Ebo8B/E5+Ez7kdnmZelbIBn2aOxKu9b0jz3QD3lfVz8JvSc8vJdMmjFc+w2Pot9xnF7fa1x8nonr62TTpknrXySVGSfWna6qZUjtBHv0nE7ah+L0xg5VQhzoc0/wAGcjlqpmknujs+EqLcsr0/Uj7nbl1+UV/11T+aav8A25d/lNx+vq/zTPcW+sxpZEzbJ6OMIJcL6Bdt3f5Rcfr6n802ae17r8or/rqn80ybL2NVuH3bemapBwxXApp9uqfVB7hk90u+yfRUM5uqpYafg6Oaad4Z/bby3fjGc8FPUanTU7Sxn0S3K7f9JVrVKKpRFSrSVUptVBuq4wQxZaZ3lRid0lgpOg1wBjdodFb+5IeojDI0a4qAHGvzAWZRnlgceE6Xs7ZNG3Xdo00pr2IoXPjjjxPHtm1iMZ5OB/Xqt/2YJe73Zzi19GVc/wDiV6dMZ4Ukao2O5nKgHP1DLjsLotb2gPVKd5sb9RjvVHx9JuzuGAOQkvEYSK12rtu2m9ikelna3V2XUAnfumFMYOu4pD1DjmCAE/3BOLbcAUimNccfGXr0r7T3tohQdLekoxro9T1204Z3eq+E5zRV61X1RvO7KqjtdiFUe8ieg0cOipN99zzuol13Nemx0T0b9FBeVd6uqNRt+pO5x6yo1vQFPeHAqEpqxHNmxwGt7v8A0X2NQ5RXtydT1DlFPH/yzlOfJc6COgmyqFs13QpNUZ6Rtkql93cLi2pbppY1wVwTvc840ltnEukrJex2aZTqXlbTKCvoipc7u5I7uqB8zuazNS9E9uv+Yuz/ALlPHu6rWXiJB8OPoWXrL3/kym3/AEX6lVKFqioMZbDVF5E6AZB54Akby0986JIbaXRxahLIQjHjplG8RyPeJhw9C3Rru1v1/cplVSZ9o20kLzZ7Ujhxu9h4qfBh+/E1KlyFGmvfymmDrRs6l5TI77owOJ+H9ZktNZEpVLGT1hT0EYE10IsvR4fi1Pwb9ppIyO6Pf4an4H9ppIyc8xb/AOkvmz4Zy7aOz2S6uaLc3evTP0qdZi5x9mozL+j2zqU0NrbCoXKqtektQKcrvDgeBwRrqND285iSyT6TUfAnl8M5NSszVqmlRU1qg4qmCE76jn1U8znsBlv2T6NV0N0++P8A2aeUp+Dv7VT/AIjuMuNjs+lRQJSRKaDgqKFUeQmxMKPqWL/ErLNo7L8zFQtlRVVFCqowFUAKB2ADQTLETY5giIgCDEQD879P7stf3xJyetKjwRUQDy3cR6LrFam07YN80vU4ZyaaMw9zbpz3Tb2r0TuK9xdMFOGr1z5da+PhiWT0Z9E6tvfh6q6CjV3T2MWpD9ktO9ZOMaMJ74ORWm7s47l72EaPyzaPVipv9ZQ60sV3C3yaludXjUDc3c5555SekDsJ6RvNpBFcOKtDrWLZV2+TUipQfNATdB7wTJ6cE64iIgCIiAfMSJ2l0bo1ckDcbtUaH7S8D98l4gkhZKt5i8FBvNhtQPrLlfpqCV8/onx+Mz29woXORoM8ezWXciajbKolgxp08jnuj+E0cC+tflYsQ2TR3aFJeBCrnxIyfiTNuIm5zpPqbYiIg1EREAREQBERAEREAxJbKM4A1JJ8Scz2KYGuBPUTOQQOwq1I3m0glMq61aAqOXLCoxtqRUhfmYQquOeM85PSB2FXptebRVKW46VaAqPvlutY21JlbdOiYQquBx3c8TJ6YAiIgCIiAIiIAiIgCIiAIiIAiIgCIiAIiIAiIgCIiAQOwrlGvNpKtMIyVaAdwxJqk21JgzA6LhSF07JPSB2FdK15tJRTRTTq0AXXO9VLW1JgX7wG3RjkBJ6AIiIAiIgCIiAIiIAiIgCIiAIiIAiIgCIiAIiIAiIgEDsK937zaKdXTXqqtAbyLh6m9b0nzVOfWI3t0HsAHKT0+Bdf71n2AIiIAiIgCIiAIiIAiIgH/9k=">
            <a:extLst>
              <a:ext uri="{FF2B5EF4-FFF2-40B4-BE49-F238E27FC236}">
                <a16:creationId xmlns:a16="http://schemas.microsoft.com/office/drawing/2014/main" id="{57B2A442-4AD7-EFFA-2EC0-603F699E5C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53255" name="Obrázek 7" descr="index.jpg">
            <a:extLst>
              <a:ext uri="{FF2B5EF4-FFF2-40B4-BE49-F238E27FC236}">
                <a16:creationId xmlns:a16="http://schemas.microsoft.com/office/drawing/2014/main" id="{F26712F9-5EAB-7EF3-5C55-5F6540D32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52600"/>
            <a:ext cx="1574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AutoShape 12" descr="data:image/jpeg;base64,/9j/4AAQSkZJRgABAQAAAQABAAD/2wCEAAkGBhQSERUUEhQVFRUVFBUVFxcXFBQUFhkXFxUVFBUYFhYXHCYeFxkjGRQUHy8gJCcpLCwsFR4xNTAqNSYrLCkBCQoKDgwOGg8PGikkHyQpLDQqLCosLCwpLSwsLCwsKSosKSwsLCwpLCwsLCwsLCwsLCwsLCwsLCwsLCwpKSksLP/AABEIAQUAwQMBIgACEQEDEQH/xAAcAAABBQEBAQAAAAAAAAAAAAAAAQQFBgcDAgj/xABEEAACAQIEAwUFBAcIAgEFAAABAgMAEQQSITEFBkEiUWFxgQcTMpGhQnKxwRQjUmKC0fAzU4OSorLh8RVDFiQ0c8LS/8QAGwEAAgMBAQEAAAAAAAAAAAAAAAQCAwUBBgf/xAAwEQACAgEDAgQFAwQDAAAAAAAAAQIDEQQSIQUxEyJBUWFxgZHRMqHhFCOxwSRS8P/aAAwDAQACEQMRAD8A3GkpaKACkopaAEopaSgBaKSloAKSoPj3OeGwjBJXJkO0aAu/hoNh52qLh9ogMkathpY1ldUVpCqkliBfJvbUVB2RXdl8NNbYsxiXCilqnc6c6+4P6Ph7GdhqdxGD1Pe3cPXzJzUFlnKaZ3TUILkmuN80QYX+0btHZF7Tn06DxNqYcM55jlYB0aIMbKWIPle21ZhiX93d3JaQ63Y3LHvJqLTicsjqiklnZVUDckmwtSL1Utx6iHQq/Cbk+ff0+h9EUV5hUhQDqQACfG1e60TyIlFFLQAlFFFABS0UlAC0UUUAFFJRQAtJS0lABRRTXiHFI4RdzvsBqx8gN6EsgOqhOM8fKEpCFLi2ZnPYW+wyjV21GgsBcXI6x3FOeMiNkj7QNu0bja+w61lnMXFJp5mlYlXIGirlByg9oEfat8wKlOue1tFum8OdijN4XuWTjfM+KgnjkMjNlbMy3srC9iuVezYi9athMUssayIbq6hlPeCLisFwWP8A0iIo5JdRcHqR1+VaP7LeMZoGwzHtwk5fuE308ifkRSFNnnafqei6roYwojOCXl4ePVPsyr+0OSSDioKswSVI3y3IUtqjafwCvPO8495DKrXKqjCxvbKQRfx0qV9s0QH6NINGBkHoCh/M1XMnvoU71uLeG/8AOq7eJSiPdOSnRVY/TKZrPMXH1wuEfEaGyjIP2mb4B8z8qyrhSlo5MTKQzuSTc6lmN/lXLmjmKTFR4fDZbLEL5r3zkDKpItplW/qa7TKBh0jUWIBLHvPd5Vy2e9/BL9yrp+jdEXuXmcv2X5InAcImx+K91FbUZmc3yom1z3+A61q/K/s5w2CYSDNJMBb3jna+hyqNF/HxqI9k8CL+kWIzn3Nx1y5MwNu7MzfKtBq/T1RUdz7mb1fXWztdMXiK4x7hRS0lNmCFLSUUAFFFFABRRRQAUUUtACUUUtABSUUtACVReIyv72XOAHXTN1K9LX2FiNqvdVfmvDgSRt1YMp8bWI/E0xp2lPkquWYlfw3DffwyqB2w2dfEgC49QTVR4vhzkuLhlN/EEVpPKy2V/Mn62qI5o4XGwdlIRjuOh8RTSf8AcFlLETJo8XkkzLprt3X3Hle/parbwXibxMMRERnXdTsw6g+BGnoD0qmYmK0rgagZbkbXuaf4Vm6X2rzuuXhXtR9z6L0n/l6NKz2LFzBxuXiMytInu0jUgIDfc3JuepsPlXTgOHDIwPdYVH4CKWQgfje1WzhvCTGljbv7/wCvrVNalOW5jVqr01fhQ4+BCLw7MdaeRcLPU1J4jExx9QSaYnjqjuq3ZGPcp8W2xZiiM4hgZoXWfDuY5UFrjZlvexHXroavPJftGTFEQ4gCLEdBsj/cvsf3apuI4+GFrf11qB43EL5kPW6sNCDYEajY/wAqFbsfl7FF+hWoj/cWJejPoWiqZ7Nec/0yExyn9fEAG/fXYP8AkfHzq50/GSkso8hdVKmbhLugpaSipFQUUUUAFFLRQAUlFLQAlLSUtACUUtJQAVVOaZiZQB/600+850/KrXVF4zjGZ5mj+IkhTv8AD2FtfvbL9aup4lkrs5WDvjMcII1ii1kaygfvW1J8Buf+aZ8Q4G0q5WfoMzbXPXyqKHG4cHGMRO2tsqaZnd93yL1OYkkmyjs37qo/GvapiZW/UhYV6GyyyeruLL/CFrluoUXwy/T6Kdq7F6w/IcLMFzrlvdrMMzHoo1qx4bk+KP7I7gLdKwtee8eDf9LmPgWzD1Ui1vSrfyx7YnRguLUEf3ka2t9+LYjxTKfA7UnuhJ5fc1JVamuOIvheiNMxXBFiTMoAtrtvVM45zDlBC2vV8w3H4MTDmR1KEfEGuvlm+yfBgD4VQudeGosRdAb3uLdbkKo8tzUbU8eUY6fqYuaV2Wylz8XZzq1N2xRqKhw8pdgEZiDpYE/0Nad8S4XPCgkcaE7C9xpc37rUnLTzb4PSV9VogsS457Dj9IPfXn/yBswOxG3juDUPHjSa7+8BqhwlHuOx1Nd64Jfl3jxweKixAOisFkHfG2jj5a+gr6VjcEAjUEXHkdRXyi2qt5V9H+z/ABxm4bhXO5hVT5p2D/trQ0suGjx/W60pRn9CwUUUU4efCiiigAooooAKKKWgBKWkpaAEoopaAEY6VmuIkCjM5KqiNLIRuAFJNvGxNv3mWtC4lPkidhuFNvM6D6msZ9onESuFKLoZ5RH/AIcQEj/Nmh/y1xy2ovor8SSRQuNcXkxk5kYWHwxoPhjQfCi/mepJPWmj4MruLedW7lPgJVDiWQlENs17WfdfOofmHiHvJGbckkk1mzk8nsNNTDbhdkQTJQFr01KIza9GTrhzwOOH8RlgbPDI8bftIxU27jbceBqyYf2iTWyzRwzDvIaFz1+KIhSfEqar0HCpWTOiFh+7qflvTrDcsYmQXSGQ/wADVNOa7ZK3RTZ+pLj6MtPDudMGshd4Z4yyhCFMcyWHgPdt+NWHE4TB46ImNlysLe9S4925FgJVPaS97doW6XNZtxPlbFYcFnjbILXcC6a7AnofA14w08mGKTRTKrm4/Vt2gLAkSKRYqb2sbg2NXK2cHiaM6zQVTW6qXPx5X3OnHeS8VhH7aFkJ0ddU+Y2qKa6Gzgg9xFq0fgHtKFsmIAiv9pVL4dvvxatF5pcfu1aZ+A4TGIHssbH4JUKvE3gGGhHhoR4VPwq7eclP9ZfpPLKJi8MMkmkaMb9bWHzNaDhfaTLwrCYbCCFTII85LXIyu7leosd+/apDFcvNhzaUBE6Srdoz8tVPnp4014zxPDzRJHJAr5Phe9mA62YdPDatfTaGpJOHm9zC13VLrnixYXoWXh3tRlkiDfowudD+sIF/KxP/AEe6uq+0WezM0Maois7Eu+iqLk7a1VeF4R2QOLqn2bm5I2uSad8ewQPC8WVa8nuTcX+yGRm+gpuzTVQWcGWr5yeMlt5G9pcPEmZFGSRdQpPxL3jxHdVxr5S9n+PbD46B1NrOPUHRh6jSvq2s3UVKGGuzH65Zyn6BRS0lLFoUUUtACUtFFABRRSUARfMctogP2mH07X5ViXOhMuLghGuSIMR+9Oxl/wBhiHoK2HmgklVG+Vj6khRWMzzCTiWIkGwmZV+7GfdqPLKgFUWvg09BHM8+yLdzTHBgcC2HVmM7JGWGpXU9o9y6afKsklFzV/5j4lJiZ5BGgyuio1hcALY79LkVV5+F5Xt3bikZyzI9VpqXVRmT5fL+oxi4SxXNY22vQ/DyK07lLCo+Efshmj+JT9pTr+ANj3rXNeA4TEaRSPG52RxmHzH86Z8HKTT7mf8A1WJNNPgrPJXEVQmKcERsQBICQUY7XYajzpxzRxDH4KUIcQ7xNrGxtqP2SQNx/wA1x5n5f/R3y7o2obv8D4ipOPiUM/D2ikbO8KMwDaMCqnKRr2gNr/Orq1KWam8NdvwRnthi9LMX3/JVcbzPipwYzMxRyMyCyqSNtBvXuDgBbpTnkfll5T71hofhv9T+VaXJwpII7kC9vCpVUSmsy5bENZ1GFUttaSRlM/BClccFj5sMxaCRoid7Hst4Mh7LDzFT/H8ULmqwEeVssas57lBPz7qYs0Tgt2SmjqSt8sllGh8t+1RNI8WojvpnAJhb7y6tF6Zl8BUzxXk/D4hfe4VlRm1ABDQufAqct/I+lZgOW5VF5FIPdoa78FgniZmwkxjluP1O/vR17BGV7dxpWvUSrlx9yy7p9dsd1b+jH3HMdicM2SdGUDQEarbwNMU5sAvckggqwta6sLMPkTVt4T7Q4MSvuMeixsdO1f3JPgxu0R8GuvitRvNXs8MYMuF7Ue7IRmKg6gi2622IJB6Vr1dRe3EjBu6diWHwyn8qcJZuJQQqMwaUWYagpe+byy3PpX1TXzly5E8MivHI0TG6lk0Njr8jV/4fzpiIsasLM00IZY5HbKWzMAbiwuACQNd9azrtbGyWEnhGsuj2wgp5Tys/Y06lpKKDNFpKWkoAWiiigApKK4Y7EZI2brsPM6D60AV3juOC+9mPwxA/KEGVvmVt61h/K92c7kk69bkn8zWh+07iwhwJjB7Ux92PK6ySn/KEH+LVd9nPEIIF7RzSyMDlVSxFrhfC+pPrS7SnJJvBt6JOFcppZzwi34+NcLh+1kSSdosyg2soZUNh3gE+pNUDm3hkmFxjhyLsS6kG4KMTb+XpTzm/HM8xaS99rbWA6AdK78/QJPBBiA7NJkCA96qCxuO8HT1qp4tUlHjb2NnbLS7HJ53p5/0SHs3xLe9ewupSzbb7rp3b1EcZBhmdTplY216X0+lqacm4xsK5mY3ULlA6NmAJv938aiDDLjpnlZiqMxOm9r71ZVW74quHdMWu1ENLN3WdmuDzxHjpPZDM56C5OvgKk+V+SZZpFknuq9F6kHofCpXg/AYovhXX9o6n/ir9y/EBrWlHp3hLdN5ZganrUr/JWsIleFcESKMGwFhoLDpVQ5z42BfparlxfHBYz4A/hWM8y4kyy5RqWa3r/RFOaaO1OcvQxbvPJRXqTXJvJ3/kGM07EQIcqqNC5B116Le/ia0+HlrDxJliiRB4KPx3NQfs5jCRtExH6o2Hcb65vy9KuW9Y9l8r3ub49DUVXg+VFJ49wUW0FZzxnhhQ3FwQbgjQ+h6Gtq4hhLgnrVG49gg5sNezcnz6UqzT09hlmPxJlKLIFuqhA1rE9rQyHqRffuFWvhXMUvCMScLNIs8Cgaoc5jDAHsX+JNdYzp1FjrVa5gwRjJNtKjOGY6NSRKrPGwNwrZWDZSEYG3QnbrXY5XKG5yjatk+37mr8ycBUp+l4OzRsA7opuLG9pIz1U6/UGxFVnAcbySyzjtAkMd7fEDY+ZFvWjknm39Al9xM6th3s2YHMsTSKCSbbxtcBh0IzDUayPP8AwJolzQf/AG8rq1riyNva40KnMGB2OhG9cshu80SzR6h0v+nt5T7M1/lvji4zDJMotmBuvcw0IqTqt+z7ANFgkzggv27EWNrBRodr5b+tWSm4NuKbPO6iMY2yjDtl4CilpKkUi0UlLQAVDcwT/Avm58lFh9T9KmKqvGMUDiHB2QRq33dZH/03qMuxKPcxr2ncVMuNMd9IFCfxnty/6my/wCmHKj5ZkbUWIOm/p41DY3FmWV5G3kd3Pm7Fj+NWLkskYmIi1862uLjfqKzrHlntNFWoV49kS3NsLe87QYE69rfXUE1Gq5ZFjJOVSSfC+4HibCp3njFs87lmDtewIFhYdw7qraSZb28PXv8Ayqt+VvA0v7lUXIsUfCg2GlkcAKsLhE1t8JtfuH4muPAsIRGqAXNr20ufntT6XDPPGqFiivYNc6HKRbX5bVyxeA90+VSfhF8rHYgG19L1do+oqiMtqzJ/Y83rNJPWWJN8Fr4Lw2JbGYjOdkBvbzt/1VlXhaDVCyabC1vkazHB46WPRSQt7nTMfHr3VYsHzQySdp1dSo27Nh5dGF9aVs1mp3+JKTz+xTPpaqW1Ibc58XaJ8jHQi6tbQ948/CqhykyTYwSS6RqSbnYW2v5tb5Vb+aJ4sVhZVBW63ykkXBXtX17xeqrw+L9HgMp+1YILXuBv/XjWxDqPi6NxfEu38i+l6Xu1OX+lcl5w8Sx4iNg36uU9pRptfKG8zbXretBVlYAqRa3SsYlLgZHWSMtawGoJ3FrXF708w3Hp4UI9+LjWx1IG2tiOtL6LT2yi9qyl6jGvrhXhuZq51B8NDVV4jgAswbpJdT57g/jUXgufrRgZJAba9km5O5B7q8//ACtHdc5IAObtKRr0F+n/ABXJyWSVWltSzjgrPNPCPi07xWXzwGORkNbTxfi6zuFAFviY36D/AJtWU8zwgYkN0ZrURaZOWY4bIxXsa1H2bcwJNE2BxGoCkxE6kxi5Kj96MksP3Sw+yKzHExWNOeE4kpd0LrLEySRuuykHrp1JG+nTrUk8PJbOKths9fT5n0xy1xNtcPObyxi6t/eR7Bx3kbH0PWp6sv4FzCMdh0mitHiIWAK/sSWPY8YnF8vhdd110HgnF1xMQddD8Lqd0cfEp/rUEUynkw5xcXyP6KKK6Vi0UUUAeWFZlzTjSMPxCQb/AK8A+keH+gmJ9K06so5ydV4bimG7NIp/xMRCb/JarmXUrMl80YwlXLkqD9YGJsFBO9thsD31T4lq6cDXLETSD7nsq3iDXudMcfeSEd51P5Cm7ALKVtfKUYDw1BFvMD517hxYBDHv1H11+X0pzxrBq0odQVLo1tdC62a3kRcUpubk0/Z4C67Y4r0/PBMwmzKr3Cm7DtAEZiCG36flXOPExliczi5PUE/Wmx4yskaK4RioXKySKr2IJCsp0NjfurumS32u7XQg2vYg1GmCi8vuVVpZ5/YcLETqjA+DAVyllZTdoxp1AB8NjSpCDs30/lXvMw0+Ly1Py3pprIxtXZnOTEQ+5lNtdwLCwBXtD53plxbAWGDiJ1OQnwzNmt8hXZbXe5C5opVNx1KGw12rziv1mLgF7aRgHu/VjX60vGKrUsFLh4e5Ltg88YxbxNIQ3aViq6a52UZ3/hWwHcTUHwXhrTObk2UXOvQEA7+dd+ITGSVQxJLak9SWYsfxHyqZx2EWCRZYlORjYgWOgFnUg9QRcd+vhXrLbI6XTR0lfEpRz837HmorxJ+JJcZJDD8LXLsSS2TSR9CNNbHyrpiOEqq3VpFObKSSGXy2+t6jeKcSCoWRhnYggpfKV3Op3N9PCwquTcflJ7RO99/xrxsVdLnJu1xskt0WyfmGUEZQr2PaTTON9RtfS9VLmfhTOo3BXUX6nqb07kxrPqrnyv8A1apGPGExq1h1BU7Ej4gPQg+tO12Shh4ySu0/jQcX3M6/TSeywsRpXWHGMgYKxAdcrAHRhcGx7xcA+lTXGOBrJdgMjWvuAL92u1VRWKmxp6Moz7GN56pbZlq5Y5ibCzLKt2Hwype2eMkZh4MLZlPQgGtt4TxMQzJiFbNBiAiuw0HaF4ZrdLg2Pccw+zXznDLYg1qns042JMPNgpNQFLx3/u2YZ1H3HIbyd67B4eCWqirI+Iu/Z/6Zu1FQPJvFTLBlc3khPu37zb4G9Vt6g1PUwZDWHgKWkpaDglZPzlhScFi07lkPrDiEb/Zc/wANaxVO45w4NLNEdplJHlMhgf8A1EH+KoSRbU8PJ88RC1qtmFk/+n0qrPIcoRlAMd1JtYk3PxeINxU9wqXNCR4Uljk9Xv8AImccNOHnVL5blNTp+1ofOrJx7Dl40VzdTZtQLjK+Um3kaohxBSdSdgbbX06j5E1ccVHIuS4DRlSA63IswupYbjW386WtWLI847iM9VXGahY+/v6nM8OSNzGcqlW3VRa41Vl7v+qkcxGoIJAtYqLEfM/8VH8RgvLmVrhlRgf4Rp6HT0p3g4kt2iSfA0Rk5Lk2a4+VMdqitqLA+F1pGjfob+v51weAbqSD5/Q17hBOzWPUGpFvZHR4C9g99dz3Drc+V65TKFkjcsAqCzMTb4QY7jvYgAgeNSEas1zfL2Qb6HS9vP8A7FceNYBEVCLk7Pc3sV7QIPc2ot5UadRncq585fb+TKu1E8S4wsMh5AFxGZdkKfIAA3+n1qwJYoFkW4ufhuDqeo6kDUGqrJKwGYgZT1A1F7ghj4/y8asvCuJO0SMy3CSJdhqdNNu6wHyrZ61XG6Cvrf6eH8MGbplKtuE1jPKK1xzDZJCImZ0BuLgqwvqeyd6jhLff5/z7qneaYmzhnFtLDe/ZJFm7ja1QD9/1/n31kRtVsU59/f8AJt6eEq4Jx5XsDQ9Vp0s/6gjZhKrDv+Eg2+lNEfu+VdcToFI2IHzBINcaaeGN+VrKPbThxlkNgetri9VjmbDZWVvC3XW2x1HdU7IKatwmTEBo1UkgixOy2PedutWQkoeZ9jF6ltUHKTxgrUL1N8ucbOFxEcw1921yv7SEZZE9ULCmHF+Grh5PdB87KBnI0UMdco77D8a4I1NRaksozabVOGfRn0Jy3xcRcRK5rpMEXN+0rrngf1vb/ErSq+fOBY/3mEw8gPbhvhXPUFSZcM3+U5f8Kt54VjhNDHKPtoreRI1Hob1dH2ErY45HdFJRUikWq1zZOoaO13kBIZE1cxvoxPRQDY3YgaVY2GlR03DURSFFrkk95J3JO5PiaovnKMG4o45OKyjH+Oezsy4qSZnESynPkAztnIHvNb2F2zHr8VdsFyjBFpeRvN7f7QKuPGpVWM5mAZNdSASBvp101/hqq4/jKE5kV8pt/wCt7XAGaxIsda85OzUWPKz9Cv8AqNTYtqk/oMcXy9hgf7JT11zH8TS++AUKgsANAOnlXrF8WBX3ljYdk/COnXWoX/yIVt7i97+BqmdNrxvz9RV02SklZn6jrERq9h8LC9rbHra22+tco42X4jlHeBf/AK9ab4nHKrb3BG/T5/ypo3E3Pw3t3m40/E/Snao2R+XxPT9OnqavIuV7E37xLaH52/KvOYdDr/WlRGFjKj4tyTprub6d1O7A9f69Kayetgm4+Yl8G7Zxs4GuU3F9O8U65ta0UViLMhYW6glgt791retMODwnMdzobaaX3179AdKccyfDHm3CDLsNCSxNulrW9aZ6c86yPwT/AMGJ1PGOPgMMLhgZZAgOkaOo3BGxDD5fOuaM8Rypqr9oJ17Larbe4Itby765zyNHIjJfZkHiOn+2nvGMO5XMRY6OL9dAG+a6/wAFS096ja4Wfpl3J6mGeF7Jo5cd4n78+801Pwi9wQALm+2n4VCZQdqk5XHZWTXMuZW+HqQVzdGBB30NMJYLXKm4G+lmX7w6edQv0ctM9vdejG9FdCcOPsNWTWu+HiLjJqTe6nprpYnoDp8q5St/3XmHEtGLDYfPztsfpVDcmuA1U51rNaz/AO9iTwnB1H9ob/ujQep3NTHvQosoAAGw0qFi4uHGtswPTcjrdd/leiXHAqSD1tWbdXZN+c8N1CFtuZWPI+HBsM5JaFCSbk2NyfnXUcl4N/8A1lfuuw/EmomDjABI10Nt1HS/UipjCcYHc3opb/bejw9THlORmwhdFcNj3hXJAiSdIJNJUTSQbNE4dWDL1sXG2zGtA5O4n7iBYcR2CrMEbeMqxzAZxopuSLNbYVU+CcZjMijOLkgWPZOumzWPWrjwEZpGRtRl6+BsfxpzTajUKajLn5jcbbXxLktGcd4+dFRv/wAbw/8Acx/5FpK2d0vb9y/LJQmorH4OWXQNkXwJB9SNT5C3nUtSVNxUu50oGJ4QIsSyfF2VcfYzqwIZSV1OqtuTo1ZJx3hIw80+HlZiLe8w0jucuQ9rUWN2KjJ4Mprduc8JZUxC7xGzf/jYi/yax8r1SfaPy6MVg/fRj9ZCGkW25XeZPkPeDxR/2qrlH0Q5p5qDT9DKOH4ywyE2QkEjUg220G5rrxPFEqXVDZLAkkWuSbHLsPrUUr16biBAZTfKwsQPDVfrVKim+R7UUqT3oksDOJkufjXW+5t/Lwp/DNpVX4diTHICNj/RFWRSBYj4W1H8qptjg2un2RceF8xwj9+319aco/gfSmqvXtJLUtk2MZJ/heOVdxt2icxvYA+ltfpS4/h8jRjEMeySYwv7CgXUt3XsdO61Q6yaDuvqPHperZgphJhyr/CVCMEGtwCUc+Nxv19abp1K0U4zist/qfw9kee6hp5Tbl6ehEcQjMeSWwygxuBe+4Kt9VY+tTWPxQeDLkF2IIbqo628CDUFOuW8MmupXwsVJBHgb39RT7h6SHCKTqinKxv2gdRt16Unrq/CsUvt8vQsi1OEJv5DGLBiXOhGqxsw8+yWA8LhvnUaEIBt8SbjrltrlPh3ai19KneFwGTEEagFXHZtfVQ+t9x2qhMbJlk0OoJtbzp+++UbIpdnFENHCLcoP3f0I3FkdNu6mnvPl0qQmCuNNDf5Hp/CfpUUxsfoR3GqJLk0G+Aem2P4lkyBrm+txuO7Xc+t67uLnL31AcVnzyt3DsjyFX1Rz3MLqSjjGOWOeJSq4VgwJ22s3fr0/CmaG21c1rolXpY4M6uO2OCxcrYyV8TBEJGs88SkE5ls0ig9lrja/Stj5BnkfE4gIbBC1tezlL6XQ6DbdSvkayD2fRZuJYW+yyiQ+UatIf8AZWx+yRL4jGk9DCPUh2Nd2pvkruSaL/7yX9lf8zf/AM0U9oqe1CmBKKWkqR08zQh1KsLqwIIOxB0Iqk8HBhlkwshPYIyMdTkOsb6722PlV4qoc+Yco0OJTdD7t/FH2+TD61xllf8A19zHPaRyUcFMZYltA72sNonNzk+4Rcqe643WqXKt6+jeLpHioQJBmSRTG694Ouh6MCAynobdL1g3MvL74KcxN2lPaje1g8ZJyt4HQgjoQRVMo+pp6e3K2SIpzmToDHYDQC9yTcncm/0qQ4RxEEZH9PA1GSJ1rm0TAe8CnLfKWsbX3tfvqMo71gthY9PPcuxaxPY26iuqteoXA8TDABjYjY/kaeDF20pKVbR6KnVwms5JJZQKsfBeMWjdRluddb6i1rC3XXr3VTle9PcLJYP9w29SF/OqpQ3LBOxRsXJYsZA0kYxGYakra+oCAWJ9TfyNe+ES3LRhiFfI6/s7i+YeBHSq7/5JrZQdLW/r51I8HxZvGwOqvl9JL2+Tg/MVfZHxdM894f4/h/5M+dbrbXpLn5NfwSGEnaLFMAbH7NgSCbFfO1stQXHZLSaEHXptrrVk5pwbxzK7dls+ViNhm+Eg+YHyqnY0EMc2upqPFlddnww/ozlOPEcl68nEyC510It5dR9RXHFd53+FvMbGkkam8km9+o/DapLlYGJyxyeWmtdv2VPz2FRGH4c0kcktwFjygk9WY6AeO59KdcQmyxAdXN/Qf800ZMsSdoHOSxA3FjlF9fM07WsI83qp77MHEV7SvAroBUiJb/ZjDfGO/SPDYhvIsnuR9Za2T2RQ3ixUv95iSB5Roo/EtWU8iR+5wWLxB0ztHCvkgM0n+r3Nbf7NuHGHhuHBFmdTK3nIS/4ED0qa7itj4ZZqWiipC4lFLSUAFR/MGB97hpU6lDb7w7S/UCpGkoOp4M64dLmgv3AN9Nfpp6U15j5YTH4fIxyupLI9r5HtqSBqUYWzAdwYajVxwVgJJIx8PvZVHkJHA/KnmAYg/wCk+akrf6fWq5Iaz6o+fuK8Lkw0rRTLlddxuLHUMp2ZSNQRvS4TirIhiNmhZs7RnbNlKhu+4vf0FbpzbyfHj4dbLIl8j2uUJ1IIGrRk7jpfMOoOF8V4TJh5WilXK67rvodmUjRlI1BG9Q7Dtc1csPv7fgjMVhshuhJQlspNrkA27QGxpxg+J/ZfUfUUsUpUkroSrKdAdGFiNfCmM0NjpQ0pdyK31PMSfWWwuDcd4/OnMOL0PcRb8x9arOFxzRnQ1Jx45H/cb6H+VUOprsP1a9YxIkWlp7wiW5KjcggefxL/AKlA/iqEdmXfbvGorvgsblYEG2vy7j87fKu1Rw9r7NYGZaiM1n2NGk4ms+GkC5nZ447gkkrIrWGp6a/Wq7x9VKq6ixZVv94Cx/CpblfER+8kEg7GUvp0Dab9LNUfxOK8Q8GcA+oP4GlKVtU636NFaahNYKoZOh/o03la+njaus62NNBJ2/LU+lMQjlnb7cRGnFGLS5V1tZQP68ab+fTSvSTD3hZlzDtaEkbg2Nx3HX0oRabfBhwW6TZ7hiudr9dO4an6V6la50uRsL6m3QaeFTgZMNhponV1xMhiy6AqYGXOb32JOQgjWpL2ccC95McTIoMWHIIB2efUxL4gWzt4JbrXUjs5YLDPwVliwfDV/tGYCS3SSVhJN/kXKv8AhVv0MQVQqiwUAAeAFh9KzX2Z8FM2Ilx0moXNFCTuWP8AbP8A/r6tWm1NClj5wJRS3orpUFFJRQAVyxcbMhCNlYiwa17eNu+u1FAGdYLl18O6g3PbNr7kZr5j509CFXbzJ/A/zq6vEDuKY4rhQY3G9cZarPcgo5SpzDyP9f1vTHmDlWDHR5XXUXykWEkZOt426C/2T2T4HWvWMxqxztF+yBf1F/oCKcRzW1B/6rjrlHnAKab4fJh3NfI8+CJLjPFewmUGwvsJV3jbz0PQmq0y99fTsjJKtjYGxXYEEHdSDcMp/ZIIrP8AmH2TxSXaH9Q3cA0kB/g1eL+EsPAVXj2Ho6nKxPv7/kxuTD91N3iIqz8b5PxWEBaSO8d7e9jPvIvVl+E+DAGoXMDvUgajLlDaHHOmx07qeYfiaH40+RtXB4Aa8LBauNI5GM0+GXbgHFIlOkhW6lSDvY22PgQD6Gn3HuIaEAiQHKbqbgEqFB9ctUKDCggnOFIK2Bvrc9NOlepoitxnU2NtDf5eFUuvMty9RjxpLGfQdSktrcAd5IqPnmABCm5O5r2MGpiL+9AYMAI7G5BGrX2AFN1iq1RwUznKzuc44qk8B7tVZ3YZ0K5IihZZLk5sxBGUAfOmRavWHw7SOqIpZ2ICqoJYk7AAak1JLJFtRWEOOH4GXFTJFGC8kjBVufxJ2UDUnoBWv4Pg9xDw/CHSxzSW77GadvvECw7gg76juWeWP/HQM8tjiZRkYCze7Un+xQj4pGNgxGn2erVqvJnLf6NGXkA9/LYv+6PsxjwHXvN6kUSlhbvsTXDeHJBEkUYsiKFUeXU+J39adUUlSFBaKSloAKKKKACiiigArxJIFBJ2AJPprXukIvoaAM3bhbSM0zaGRyx8r/yrhx7iSwouTXv1rSnwqkWIFqipeUMO3xJetGOpg/1oSdE0/KzNOG82BjYg3AufKrXgONBx3g0x535dMcbrh4gqvku4HasNWHqQKrfCZHj01rG1N0VZiK4PTaHp7uoc3JZLnMNcw0O1xpp3HvHgdKrHFuRsJPctAFY/bgb3LeZQAxn/ACjzFWTDT3QE/wBb00lxNjpr5UJi0tPOLawZlxf2VSrrhZVlH7EloJfQsfdv6MD4VUeI8FxGHbLPDLGR+2jL8jaxr6LwrOR2luPEU9iw5A/VnL4Asg/0EVankp3yifLHvPGjPX01jsDm/tIVk8WEcp+cqMfrTKOOBDph1Q/uw4cH5hLiu8HfEkz54gwcknwI7/dRm/AVNYLkHHSi/wCjtGv7cxWBfnKRf0ua23E8SY6Azf5pD+dR36LIxusLse82X/UxvXDuZMo3CvZSpI9/iA37kCFvnLJlUegarfDBhOFoSiKhItoc87/elIuF8FCjwrvLw3GkHIqx2HTtN8ztXPC+zOSQq0pJLMMxO9r60cnPKu7Hns7iONxL4iYDLCB7tOgZr2bzAGnnWo1WuUeVTgveAMCr7d4yk2+h+lWSpIosluYtFJRXSsWiiigAooooAKKKKACiiigAooooA8sgIsdaj5uAQsblB6CiiuNJ9ycLJQ/S8CpwKIfZrsnDIxsi/KiihJHXbN92zqcKvdXg4FaKK6QyBwK1wbg8ZPw/8+dFFcDLPUnD4wuigeldIsOoOw2vSUV0MndYQOle7UUUHBaKKKACiiigBKKKKAP/2Q==">
            <a:extLst>
              <a:ext uri="{FF2B5EF4-FFF2-40B4-BE49-F238E27FC236}">
                <a16:creationId xmlns:a16="http://schemas.microsoft.com/office/drawing/2014/main" id="{5B9BB6DA-371E-DE54-1AB1-4251A5DEF3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53257" name="Obrázek 9" descr="cardiac.jpg">
            <a:extLst>
              <a:ext uri="{FF2B5EF4-FFF2-40B4-BE49-F238E27FC236}">
                <a16:creationId xmlns:a16="http://schemas.microsoft.com/office/drawing/2014/main" id="{8AE8613A-A775-4296-51ED-71419F28C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19600"/>
            <a:ext cx="155733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>
            <a:extLst>
              <a:ext uri="{FF2B5EF4-FFF2-40B4-BE49-F238E27FC236}">
                <a16:creationId xmlns:a16="http://schemas.microsoft.com/office/drawing/2014/main" id="{590A992A-8BB8-884D-498D-49B1D7C5F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chemeClr val="accent1">
                    <a:satMod val="150000"/>
                  </a:schemeClr>
                </a:solidFill>
              </a:rPr>
              <a:t>Vyšetření oběhových funkcí</a:t>
            </a: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12BADBF-0797-F529-D337-B6ECB3104C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017713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3300"/>
              <a:t>Pulz na a. carotis </a:t>
            </a:r>
            <a:r>
              <a:rPr lang="en-US" altLang="cs-CZ" sz="3300"/>
              <a:t>(</a:t>
            </a:r>
            <a:r>
              <a:rPr lang="cs-CZ" altLang="cs-CZ" sz="3300"/>
              <a:t>hmatný X nehmatný</a:t>
            </a:r>
            <a:r>
              <a:rPr lang="en-US" altLang="cs-CZ" sz="3300"/>
              <a:t>)</a:t>
            </a:r>
            <a:endParaRPr lang="cs-CZ" altLang="cs-CZ" sz="3300"/>
          </a:p>
          <a:p>
            <a:pPr eaLnBrk="1" hangingPunct="1">
              <a:lnSpc>
                <a:spcPct val="80000"/>
              </a:lnSpc>
            </a:pPr>
            <a:endParaRPr lang="en-US" altLang="cs-CZ" sz="3300"/>
          </a:p>
          <a:p>
            <a:pPr eaLnBrk="1" hangingPunct="1">
              <a:lnSpc>
                <a:spcPct val="80000"/>
              </a:lnSpc>
            </a:pPr>
            <a:r>
              <a:rPr lang="cs-CZ" altLang="cs-CZ" sz="3300"/>
              <a:t>Kapilární návrat</a:t>
            </a:r>
          </a:p>
          <a:p>
            <a:pPr eaLnBrk="1" hangingPunct="1">
              <a:lnSpc>
                <a:spcPct val="80000"/>
              </a:lnSpc>
            </a:pPr>
            <a:endParaRPr lang="en-US" altLang="cs-CZ" sz="3300"/>
          </a:p>
          <a:p>
            <a:pPr eaLnBrk="1" hangingPunct="1">
              <a:lnSpc>
                <a:spcPct val="80000"/>
              </a:lnSpc>
            </a:pPr>
            <a:r>
              <a:rPr lang="cs-CZ" altLang="cs-CZ" sz="3300"/>
              <a:t>Barva kůže</a:t>
            </a:r>
          </a:p>
          <a:p>
            <a:pPr eaLnBrk="1" hangingPunct="1">
              <a:lnSpc>
                <a:spcPct val="80000"/>
              </a:lnSpc>
            </a:pPr>
            <a:endParaRPr lang="en-US" altLang="cs-CZ" sz="3300"/>
          </a:p>
          <a:p>
            <a:pPr eaLnBrk="1" hangingPunct="1">
              <a:lnSpc>
                <a:spcPct val="80000"/>
              </a:lnSpc>
            </a:pPr>
            <a:r>
              <a:rPr lang="cs-CZ" altLang="cs-CZ" sz="3300"/>
              <a:t>Teplota kůže</a:t>
            </a:r>
          </a:p>
          <a:p>
            <a:pPr eaLnBrk="1" hangingPunct="1">
              <a:lnSpc>
                <a:spcPct val="80000"/>
              </a:lnSpc>
            </a:pPr>
            <a:endParaRPr lang="en-US" altLang="cs-CZ" sz="3300"/>
          </a:p>
          <a:p>
            <a:pPr eaLnBrk="1" hangingPunct="1">
              <a:lnSpc>
                <a:spcPct val="80000"/>
              </a:lnSpc>
            </a:pPr>
            <a:r>
              <a:rPr lang="cs-CZ" altLang="cs-CZ" sz="3300"/>
              <a:t>Zdroj krvácení</a:t>
            </a:r>
            <a:endParaRPr lang="en-US" altLang="cs-CZ" sz="3300"/>
          </a:p>
        </p:txBody>
      </p:sp>
      <p:sp>
        <p:nvSpPr>
          <p:cNvPr id="4100" name="Slide Number Placeholder 5">
            <a:extLst>
              <a:ext uri="{FF2B5EF4-FFF2-40B4-BE49-F238E27FC236}">
                <a16:creationId xmlns:a16="http://schemas.microsoft.com/office/drawing/2014/main" id="{8B22DB62-8151-3AAB-682D-7BDBCDD8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CCF994-DD81-41B7-A9DE-A7752078EFFA}" type="slidenum">
              <a:rPr lang="en-US" altLang="cs-CZ">
                <a:solidFill>
                  <a:srgbClr val="FFFFFF"/>
                </a:solidFill>
                <a:latin typeface="Corbel" panose="020B0503020204020204" pitchFamily="34" charset="0"/>
              </a:rPr>
              <a:pPr eaLnBrk="1" hangingPunct="1"/>
              <a:t>44</a:t>
            </a:fld>
            <a:endParaRPr lang="en-US" altLang="cs-CZ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pic>
        <p:nvPicPr>
          <p:cNvPr id="54277" name="Picture 6" descr="u17161468.jpg">
            <a:extLst>
              <a:ext uri="{FF2B5EF4-FFF2-40B4-BE49-F238E27FC236}">
                <a16:creationId xmlns:a16="http://schemas.microsoft.com/office/drawing/2014/main" id="{D414FF55-A16A-5B2F-9CB0-72ED2F363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0"/>
            <a:ext cx="2066925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>
            <a:extLst>
              <a:ext uri="{FF2B5EF4-FFF2-40B4-BE49-F238E27FC236}">
                <a16:creationId xmlns:a16="http://schemas.microsoft.com/office/drawing/2014/main" id="{314464CD-FFD0-3764-78E5-BE1861E2B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199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>
                <a:solidFill>
                  <a:schemeClr val="accent1">
                    <a:satMod val="150000"/>
                  </a:schemeClr>
                </a:solidFill>
              </a:rPr>
              <a:t>Možnosti intervence</a:t>
            </a: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5771BC96-DD88-E160-366C-CADD7E6C3B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610600" cy="4724400"/>
          </a:xfrm>
        </p:spPr>
        <p:txBody>
          <a:bodyPr/>
          <a:lstStyle/>
          <a:p>
            <a:pPr eaLnBrk="1" hangingPunct="1"/>
            <a:endParaRPr lang="cs-CZ" altLang="cs-CZ" sz="280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800">
                <a:cs typeface="Arial" panose="020B0604020202020204" pitchFamily="34" charset="0"/>
              </a:rPr>
              <a:t>Absence pulzové aktivity -  ihned zahájit KPR</a:t>
            </a:r>
          </a:p>
          <a:p>
            <a:pPr eaLnBrk="1" hangingPunct="1"/>
            <a:endParaRPr lang="en-US" altLang="cs-CZ" sz="280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800">
                <a:cs typeface="Arial" panose="020B0604020202020204" pitchFamily="34" charset="0"/>
              </a:rPr>
              <a:t>Zástava krvácení – tlakový obvaz</a:t>
            </a:r>
            <a:endParaRPr lang="en-US" altLang="cs-CZ" sz="2800">
              <a:cs typeface="Arial" panose="020B0604020202020204" pitchFamily="34" charset="0"/>
            </a:endParaRPr>
          </a:p>
          <a:p>
            <a:pPr eaLnBrk="1" hangingPunct="1"/>
            <a:endParaRPr lang="cs-CZ" altLang="cs-CZ" sz="280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800">
                <a:cs typeface="Arial" panose="020B0604020202020204" pitchFamily="34" charset="0"/>
              </a:rPr>
              <a:t>Zajištění i.v. vstupu </a:t>
            </a:r>
            <a:r>
              <a:rPr lang="en-US" altLang="cs-CZ" sz="2800">
                <a:cs typeface="Arial" panose="020B0604020202020204" pitchFamily="34" charset="0"/>
              </a:rPr>
              <a:t>(2 </a:t>
            </a:r>
            <a:r>
              <a:rPr lang="cs-CZ" altLang="cs-CZ" sz="2800">
                <a:cs typeface="Arial" panose="020B0604020202020204" pitchFamily="34" charset="0"/>
              </a:rPr>
              <a:t>žilní vstupy - kanyla o průměru 1</a:t>
            </a:r>
            <a:r>
              <a:rPr lang="en-US" altLang="cs-CZ" sz="2800">
                <a:cs typeface="Arial" panose="020B0604020202020204" pitchFamily="34" charset="0"/>
              </a:rPr>
              <a:t>4/16G).</a:t>
            </a:r>
            <a:endParaRPr lang="cs-CZ" altLang="cs-CZ" sz="2800">
              <a:cs typeface="Arial" panose="020B0604020202020204" pitchFamily="34" charset="0"/>
            </a:endParaRPr>
          </a:p>
          <a:p>
            <a:pPr eaLnBrk="1" hangingPunct="1"/>
            <a:endParaRPr lang="en-US" altLang="cs-CZ" sz="2800"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800">
                <a:cs typeface="Arial" panose="020B0604020202020204" pitchFamily="34" charset="0"/>
              </a:rPr>
              <a:t>Resuscitace oběhu</a:t>
            </a:r>
            <a:endParaRPr lang="en-US" altLang="cs-CZ" sz="2800">
              <a:cs typeface="Arial" panose="020B0604020202020204" pitchFamily="34" charset="0"/>
            </a:endParaRPr>
          </a:p>
        </p:txBody>
      </p:sp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77DC30F7-3CAE-5BB7-4330-E16D3CA8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E38317-6C83-41D7-992C-F04AC79CF928}" type="slidenum">
              <a:rPr lang="en-US" altLang="cs-CZ">
                <a:solidFill>
                  <a:srgbClr val="FFFFFF"/>
                </a:solidFill>
                <a:latin typeface="Corbel" panose="020B0503020204020204" pitchFamily="34" charset="0"/>
              </a:rPr>
              <a:pPr eaLnBrk="1" hangingPunct="1"/>
              <a:t>45</a:t>
            </a:fld>
            <a:endParaRPr lang="en-US" altLang="cs-CZ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5EA452D5-E34D-522C-2725-9F89D1942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210425" cy="850900"/>
          </a:xfrm>
        </p:spPr>
        <p:txBody>
          <a:bodyPr lIns="90488" tIns="44450" rIns="90488" bIns="44450"/>
          <a:lstStyle/>
          <a:p>
            <a:pPr eaLnBrk="1" fontAlgn="auto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cs-CZ" sz="4000" dirty="0">
                <a:solidFill>
                  <a:schemeClr val="accent1">
                    <a:satMod val="150000"/>
                  </a:schemeClr>
                </a:solidFill>
              </a:rPr>
              <a:t>Vyšetření CNS</a:t>
            </a: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CEC8AF4-E608-E8B6-A9E4-78608CDEC6D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92125" y="1671638"/>
            <a:ext cx="5451475" cy="4881562"/>
          </a:xfrm>
        </p:spPr>
        <p:txBody>
          <a:bodyPr lIns="90488" tIns="44450" rIns="90488" bIns="44450"/>
          <a:lstStyle/>
          <a:p>
            <a:pPr eaLnBrk="1" hangingPunct="1">
              <a:buClr>
                <a:schemeClr val="folHlink"/>
              </a:buClr>
              <a:buFontTx/>
              <a:buNone/>
            </a:pPr>
            <a:r>
              <a:rPr lang="cs-CZ" altLang="cs-CZ" b="1">
                <a:solidFill>
                  <a:srgbClr val="FFC000"/>
                </a:solidFill>
              </a:rPr>
              <a:t>Cíle</a:t>
            </a:r>
            <a:endParaRPr lang="en-US" altLang="cs-CZ" b="1">
              <a:solidFill>
                <a:srgbClr val="FFC000"/>
              </a:solidFill>
            </a:endParaRPr>
          </a:p>
          <a:p>
            <a:pPr eaLnBrk="1" hangingPunct="1">
              <a:buClr>
                <a:schemeClr val="folHlink"/>
              </a:buClr>
            </a:pPr>
            <a:endParaRPr lang="cs-CZ" altLang="cs-CZ" sz="2400" b="1"/>
          </a:p>
          <a:p>
            <a:pPr eaLnBrk="1" hangingPunct="1">
              <a:buClr>
                <a:schemeClr val="folHlink"/>
              </a:buClr>
            </a:pPr>
            <a:r>
              <a:rPr lang="cs-CZ" altLang="cs-CZ" sz="2400" b="1"/>
              <a:t>Orientační neurologické vyšetření</a:t>
            </a:r>
            <a:endParaRPr lang="en-US" altLang="cs-CZ" sz="2400" b="1"/>
          </a:p>
          <a:p>
            <a:pPr lvl="1" eaLnBrk="1" hangingPunct="1">
              <a:buClr>
                <a:schemeClr val="folHlink"/>
              </a:buClr>
            </a:pPr>
            <a:r>
              <a:rPr lang="cs-CZ" altLang="cs-CZ" sz="2000" b="1"/>
              <a:t>Stav vědomí </a:t>
            </a:r>
          </a:p>
          <a:p>
            <a:pPr lvl="1" eaLnBrk="1" hangingPunct="1">
              <a:buClr>
                <a:schemeClr val="folHlink"/>
              </a:buClr>
            </a:pPr>
            <a:r>
              <a:rPr lang="cs-CZ" altLang="cs-CZ" sz="2000" b="1"/>
              <a:t>Verbální projev </a:t>
            </a:r>
          </a:p>
          <a:p>
            <a:pPr lvl="1" eaLnBrk="1" hangingPunct="1">
              <a:buClr>
                <a:schemeClr val="folHlink"/>
              </a:buClr>
            </a:pPr>
            <a:r>
              <a:rPr lang="cs-CZ" altLang="cs-CZ" sz="2000" b="1"/>
              <a:t>Reakce nabolest</a:t>
            </a:r>
            <a:endParaRPr lang="en-US" altLang="cs-CZ" sz="2000" b="1"/>
          </a:p>
          <a:p>
            <a:pPr lvl="1" eaLnBrk="1" hangingPunct="1">
              <a:buClr>
                <a:schemeClr val="folHlink"/>
              </a:buClr>
              <a:buFontTx/>
              <a:buChar char="•"/>
            </a:pPr>
            <a:r>
              <a:rPr lang="en-US" altLang="cs-CZ" sz="2000" b="1"/>
              <a:t>GCS </a:t>
            </a:r>
            <a:endParaRPr lang="cs-CZ" altLang="cs-CZ" sz="2000" b="1"/>
          </a:p>
          <a:p>
            <a:pPr lvl="1" eaLnBrk="1" hangingPunct="1">
              <a:buClr>
                <a:schemeClr val="folHlink"/>
              </a:buClr>
              <a:buFontTx/>
              <a:buChar char="•"/>
            </a:pPr>
            <a:r>
              <a:rPr lang="cs-CZ" altLang="cs-CZ" sz="2000" b="1"/>
              <a:t>Zornice</a:t>
            </a:r>
            <a:endParaRPr lang="en-US" altLang="cs-CZ" sz="2000" b="1"/>
          </a:p>
          <a:p>
            <a:pPr lvl="1" eaLnBrk="1" hangingPunct="1">
              <a:buClr>
                <a:schemeClr val="folHlink"/>
              </a:buClr>
              <a:buFontTx/>
              <a:buChar char="•"/>
            </a:pPr>
            <a:r>
              <a:rPr lang="en-US" altLang="cs-CZ" sz="2000" b="1"/>
              <a:t>Laterali</a:t>
            </a:r>
            <a:r>
              <a:rPr lang="cs-CZ" altLang="cs-CZ" sz="2000" b="1"/>
              <a:t>zace</a:t>
            </a:r>
          </a:p>
          <a:p>
            <a:pPr lvl="1" eaLnBrk="1" hangingPunct="1">
              <a:buClr>
                <a:schemeClr val="folHlink"/>
              </a:buClr>
              <a:buFontTx/>
              <a:buChar char="•"/>
            </a:pPr>
            <a:endParaRPr lang="cs-CZ" altLang="cs-CZ" sz="2000" b="1"/>
          </a:p>
          <a:p>
            <a:pPr lvl="1" eaLnBrk="1" hangingPunct="1">
              <a:buClr>
                <a:schemeClr val="folHlink"/>
              </a:buClr>
              <a:buFontTx/>
              <a:buChar char="•"/>
            </a:pPr>
            <a:endParaRPr lang="en-US" altLang="cs-CZ" sz="2000" b="1"/>
          </a:p>
          <a:p>
            <a:pPr eaLnBrk="1" hangingPunct="1">
              <a:buClr>
                <a:schemeClr val="folHlink"/>
              </a:buClr>
              <a:buFontTx/>
              <a:buChar char="•"/>
            </a:pPr>
            <a:r>
              <a:rPr lang="cs-CZ" altLang="cs-CZ" sz="2400" b="1"/>
              <a:t>Glykemie</a:t>
            </a:r>
            <a:endParaRPr lang="en-US" altLang="cs-CZ" sz="2400" b="1"/>
          </a:p>
        </p:txBody>
      </p:sp>
      <p:graphicFrame>
        <p:nvGraphicFramePr>
          <p:cNvPr id="56324" name="Object 0">
            <a:extLst>
              <a:ext uri="{FF2B5EF4-FFF2-40B4-BE49-F238E27FC236}">
                <a16:creationId xmlns:a16="http://schemas.microsoft.com/office/drawing/2014/main" id="{96EDE183-3307-4C0A-161C-F603CD562047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486400" y="2514600"/>
          <a:ext cx="3505200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lip" r:id="rId4" imgW="4335463" imgH="4716463" progId="">
                  <p:embed/>
                </p:oleObj>
              </mc:Choice>
              <mc:Fallback>
                <p:oleObj name="Clip" r:id="rId4" imgW="4335463" imgH="4716463" progId="">
                  <p:embed/>
                  <p:pic>
                    <p:nvPicPr>
                      <p:cNvPr id="56324" name="Object 0">
                        <a:extLst>
                          <a:ext uri="{FF2B5EF4-FFF2-40B4-BE49-F238E27FC236}">
                            <a16:creationId xmlns:a16="http://schemas.microsoft.com/office/drawing/2014/main" id="{96EDE183-3307-4C0A-161C-F603CD5620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14600"/>
                        <a:ext cx="3505200" cy="381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9FC2E4B3-6638-84E8-9140-ABCA9887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3BAAB6-6A23-4E34-8022-8880A9B77646}" type="slidenum">
              <a:rPr lang="en-US" altLang="cs-CZ">
                <a:solidFill>
                  <a:srgbClr val="FFFFFF"/>
                </a:solidFill>
                <a:latin typeface="Corbel" panose="020B0503020204020204" pitchFamily="34" charset="0"/>
              </a:rPr>
              <a:pPr eaLnBrk="1" hangingPunct="1"/>
              <a:t>47</a:t>
            </a:fld>
            <a:endParaRPr lang="en-US" altLang="cs-CZ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pic>
        <p:nvPicPr>
          <p:cNvPr id="57347" name="Picture 2">
            <a:extLst>
              <a:ext uri="{FF2B5EF4-FFF2-40B4-BE49-F238E27FC236}">
                <a16:creationId xmlns:a16="http://schemas.microsoft.com/office/drawing/2014/main" id="{DBC2E391-E088-65C7-49EA-7B058375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7163"/>
            <a:ext cx="8610600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BFA4C-569A-1D9C-09B7-0CB6B6F6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000" dirty="0"/>
              <a:t>Glasgow </a:t>
            </a:r>
            <a:r>
              <a:rPr lang="cs-CZ" sz="4000" dirty="0" err="1"/>
              <a:t>Coma</a:t>
            </a:r>
            <a:r>
              <a:rPr lang="cs-CZ" sz="4000" dirty="0"/>
              <a:t> </a:t>
            </a:r>
            <a:r>
              <a:rPr lang="cs-CZ" sz="4000" dirty="0" err="1"/>
              <a:t>Scale</a:t>
            </a:r>
            <a:r>
              <a:rPr lang="cs-CZ" sz="4000" dirty="0"/>
              <a:t> (GCS)</a:t>
            </a:r>
            <a:endParaRPr lang="en-US" sz="4000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AF57C9B7-2CA8-2A7A-8925-574AA46F80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00200"/>
          <a:ext cx="7467600" cy="504507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918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5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činnost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odpověď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</a:rPr>
                        <a:t>skóre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3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Otevření očí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spontánní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na výzvu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na algický podnět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neotvírá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8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Slovní odpověď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pacient orientovaný, konverzuje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pacient desorientovaný, komunikuje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neadekvátní či náhodně volená slova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nesrozumitelné zvuky, mumlání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žádné verbální projevy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8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Motorická odpověď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vyhoví příkazu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lokalizuje bolest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uhýbání od algického podnětu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flekční reakce na bolest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extenční reakce na bolest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00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bez motorické odpovědi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D521F8AB-46E8-8491-F3FF-D6BFE47C54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400" dirty="0">
                <a:solidFill>
                  <a:schemeClr val="accent1">
                    <a:satMod val="150000"/>
                  </a:schemeClr>
                </a:solidFill>
              </a:rPr>
              <a:t>Nikdy nezapomenout na záda</a:t>
            </a:r>
            <a:endParaRPr lang="en-US" sz="44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59395" name="Picture 4" descr="stabback">
            <a:extLst>
              <a:ext uri="{FF2B5EF4-FFF2-40B4-BE49-F238E27FC236}">
                <a16:creationId xmlns:a16="http://schemas.microsoft.com/office/drawing/2014/main" id="{76B0D083-6382-8350-C991-59BE259B63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2057400"/>
            <a:ext cx="4902200" cy="41354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58573-6B89-233A-DDB8-68293E7D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Mechanismus úrazu</a:t>
            </a:r>
            <a:endParaRPr lang="en-US" dirty="0"/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5F4B130F-6153-3800-50BF-49BACD047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cs-CZ" altLang="cs-CZ"/>
              <a:t>  Tupá poranění		X	Penetrující poranění</a:t>
            </a:r>
            <a:endParaRPr lang="en-US" altLang="cs-CZ"/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E836126E-4D70-AC12-34E4-D18AA0BF5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3519488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http://t2.gstatic.com/images?q=tbn:ANd9GcTD4g-ypwpLvTQ0YcUCgCj7sfd8D2LOop9tsbrXHe48Ie_XuFcO">
            <a:extLst>
              <a:ext uri="{FF2B5EF4-FFF2-40B4-BE49-F238E27FC236}">
                <a16:creationId xmlns:a16="http://schemas.microsoft.com/office/drawing/2014/main" id="{23FE1C11-C255-FB84-197A-57589B085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76600"/>
            <a:ext cx="33210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C64505A3-1A23-C903-0EBD-C46628506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rgbClr val="FF0000"/>
              </a:buClr>
              <a:defRPr/>
            </a:pPr>
            <a:r>
              <a:rPr lang="en-US" sz="4000" dirty="0" err="1">
                <a:latin typeface="Arial" charset="0"/>
                <a:cs typeface="Arial" charset="0"/>
              </a:rPr>
              <a:t>Úplné</a:t>
            </a:r>
            <a:r>
              <a:rPr lang="en-US" sz="4000" dirty="0">
                <a:latin typeface="Arial" charset="0"/>
                <a:cs typeface="Arial" charset="0"/>
              </a:rPr>
              <a:t> </a:t>
            </a:r>
            <a:r>
              <a:rPr lang="en-US" sz="4000" dirty="0" err="1">
                <a:latin typeface="Arial" charset="0"/>
                <a:cs typeface="Arial" charset="0"/>
              </a:rPr>
              <a:t>obnažení</a:t>
            </a:r>
            <a:r>
              <a:rPr lang="en-US" sz="4000" dirty="0">
                <a:latin typeface="Arial" charset="0"/>
                <a:cs typeface="Arial" charset="0"/>
              </a:rPr>
              <a:t> </a:t>
            </a:r>
            <a:r>
              <a:rPr lang="en-US" sz="4000" dirty="0" err="1">
                <a:latin typeface="Arial" charset="0"/>
                <a:cs typeface="Arial" charset="0"/>
              </a:rPr>
              <a:t>nemocného</a:t>
            </a:r>
            <a:endParaRPr lang="en-GB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A65139F-50D0-6734-740C-90242DFA6C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Tx/>
              <a:buNone/>
            </a:pPr>
            <a:r>
              <a:rPr lang="cs-CZ" altLang="cs-CZ" b="1">
                <a:solidFill>
                  <a:srgbClr val="FFC000"/>
                </a:solidFill>
              </a:rPr>
              <a:t>Cíle</a:t>
            </a:r>
            <a:endParaRPr lang="en-US" altLang="cs-CZ" b="1">
              <a:solidFill>
                <a:srgbClr val="FFC000"/>
              </a:solidFill>
            </a:endParaRPr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</a:pPr>
            <a:endParaRPr lang="cs-CZ" altLang="cs-CZ" sz="2800" b="1"/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</a:pPr>
            <a:r>
              <a:rPr lang="cs-CZ" altLang="cs-CZ" sz="2800" b="1"/>
              <a:t>Kompletně pacienta vysvléknout</a:t>
            </a:r>
            <a:endParaRPr lang="en-GB" altLang="cs-CZ" sz="2800" b="1"/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</a:pPr>
            <a:r>
              <a:rPr lang="en-GB" altLang="cs-CZ" sz="2800" b="1"/>
              <a:t>Preven</a:t>
            </a:r>
            <a:r>
              <a:rPr lang="cs-CZ" altLang="cs-CZ" sz="2800" b="1"/>
              <a:t>ce hypotermie</a:t>
            </a:r>
            <a:endParaRPr lang="en-GB" altLang="cs-CZ" sz="2800" b="1"/>
          </a:p>
          <a:p>
            <a:pPr eaLnBrk="1" hangingPunct="1">
              <a:lnSpc>
                <a:spcPct val="150000"/>
              </a:lnSpc>
              <a:buClr>
                <a:schemeClr val="folHlink"/>
              </a:buClr>
            </a:pPr>
            <a:r>
              <a:rPr lang="cs-CZ" altLang="cs-CZ" sz="2800" b="1"/>
              <a:t>Zachovat důstojnost</a:t>
            </a:r>
            <a:endParaRPr lang="en-GB" altLang="cs-CZ" sz="2800" b="1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90ECECF5-C7E1-CFAE-637F-445080DC4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24000"/>
            <a:ext cx="5181600" cy="49530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cs-CZ" sz="4400">
                <a:solidFill>
                  <a:srgbClr val="FFC000"/>
                </a:solidFill>
              </a:rPr>
              <a:t> </a:t>
            </a:r>
            <a:r>
              <a:rPr lang="cs-CZ" altLang="cs-CZ" sz="4400">
                <a:solidFill>
                  <a:srgbClr val="FFC000"/>
                </a:solidFill>
              </a:rPr>
              <a:t>Dobře sehraný trauma tým má zkompletované primární zhodnocení za méně než 10 minut.</a:t>
            </a:r>
            <a:endParaRPr lang="en-US" altLang="cs-CZ" sz="4400">
              <a:solidFill>
                <a:srgbClr val="FFC000"/>
              </a:solidFill>
            </a:endParaRPr>
          </a:p>
        </p:txBody>
      </p:sp>
      <p:sp>
        <p:nvSpPr>
          <p:cNvPr id="35844" name="Slide Number Placeholder 4">
            <a:extLst>
              <a:ext uri="{FF2B5EF4-FFF2-40B4-BE49-F238E27FC236}">
                <a16:creationId xmlns:a16="http://schemas.microsoft.com/office/drawing/2014/main" id="{F67E747D-889E-091E-37C6-09929EE8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30B214-EB67-40B9-8417-9AC29171ED04}" type="slidenum">
              <a:rPr lang="en-US" altLang="cs-CZ">
                <a:solidFill>
                  <a:srgbClr val="FFFFFF"/>
                </a:solidFill>
                <a:latin typeface="Corbel" panose="020B0503020204020204" pitchFamily="34" charset="0"/>
              </a:rPr>
              <a:pPr eaLnBrk="1" hangingPunct="1"/>
              <a:t>51</a:t>
            </a:fld>
            <a:endParaRPr lang="en-US" altLang="cs-CZ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pic>
        <p:nvPicPr>
          <p:cNvPr id="61444" name="Picture 6">
            <a:extLst>
              <a:ext uri="{FF2B5EF4-FFF2-40B4-BE49-F238E27FC236}">
                <a16:creationId xmlns:a16="http://schemas.microsoft.com/office/drawing/2014/main" id="{2A3B9D14-DD8B-B770-2AE1-6D02A4393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1219200"/>
            <a:ext cx="29146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0F01C-8930-73BD-628D-DB32F0493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Sekundární zhodnocení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62467" name="Zástupný symbol pro obsah 2">
            <a:extLst>
              <a:ext uri="{FF2B5EF4-FFF2-40B4-BE49-F238E27FC236}">
                <a16:creationId xmlns:a16="http://schemas.microsoft.com/office/drawing/2014/main" id="{B6154502-8354-A5C7-EEEA-2B243D24B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Sekundární zhodnocení není nikdy započato dříve než je kompletně dokončeno primární zhodnocení a na základě resuscitačního úsilí nedojde ke stabilizaci základních životních funkcí.</a:t>
            </a:r>
            <a:endParaRPr lang="en-US" altLang="cs-CZ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sah 2">
            <a:extLst>
              <a:ext uri="{FF2B5EF4-FFF2-40B4-BE49-F238E27FC236}">
                <a16:creationId xmlns:a16="http://schemas.microsoft.com/office/drawing/2014/main" id="{2D5F6F54-F4EA-AE45-FB8F-3D5E036DE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C000"/>
                </a:solidFill>
              </a:rPr>
              <a:t>Anamnéza</a:t>
            </a: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cs-CZ" altLang="cs-CZ"/>
              <a:t>		</a:t>
            </a:r>
            <a:r>
              <a:rPr lang="cs-CZ" altLang="cs-CZ" b="1">
                <a:solidFill>
                  <a:srgbClr val="00B050"/>
                </a:solidFill>
              </a:rPr>
              <a:t>A </a:t>
            </a:r>
            <a:r>
              <a:rPr lang="cs-CZ" altLang="cs-CZ" b="1"/>
              <a:t>-</a:t>
            </a:r>
            <a:r>
              <a:rPr lang="cs-CZ" altLang="cs-CZ" b="1">
                <a:solidFill>
                  <a:srgbClr val="00B050"/>
                </a:solidFill>
              </a:rPr>
              <a:t> </a:t>
            </a:r>
            <a:r>
              <a:rPr lang="cs-CZ" altLang="cs-CZ" b="1"/>
              <a:t>A</a:t>
            </a:r>
            <a:r>
              <a:rPr lang="cs-CZ" altLang="cs-CZ"/>
              <a:t>llergies</a:t>
            </a: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cs-CZ" altLang="cs-CZ"/>
              <a:t>		</a:t>
            </a:r>
            <a:r>
              <a:rPr lang="cs-CZ" altLang="cs-CZ" b="1">
                <a:solidFill>
                  <a:srgbClr val="00B050"/>
                </a:solidFill>
              </a:rPr>
              <a:t>M </a:t>
            </a:r>
            <a:r>
              <a:rPr lang="cs-CZ" altLang="cs-CZ" b="1"/>
              <a:t>– M</a:t>
            </a:r>
            <a:r>
              <a:rPr lang="cs-CZ" altLang="cs-CZ"/>
              <a:t>edications currently used</a:t>
            </a:r>
            <a:endParaRPr lang="cs-CZ" altLang="cs-CZ" b="1">
              <a:solidFill>
                <a:srgbClr val="00B050"/>
              </a:solidFill>
            </a:endParaRP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cs-CZ" altLang="cs-CZ" b="1">
                <a:solidFill>
                  <a:srgbClr val="00B050"/>
                </a:solidFill>
              </a:rPr>
              <a:t>		P</a:t>
            </a:r>
            <a:r>
              <a:rPr lang="cs-CZ" altLang="cs-CZ" b="1"/>
              <a:t> – P</a:t>
            </a:r>
            <a:r>
              <a:rPr lang="cs-CZ" altLang="cs-CZ"/>
              <a:t>ast illnesses / </a:t>
            </a:r>
            <a:r>
              <a:rPr lang="cs-CZ" altLang="cs-CZ" b="1"/>
              <a:t>P</a:t>
            </a:r>
            <a:r>
              <a:rPr lang="cs-CZ" altLang="cs-CZ"/>
              <a:t>regnancy </a:t>
            </a:r>
            <a:endParaRPr lang="cs-CZ" altLang="cs-CZ" b="1">
              <a:solidFill>
                <a:srgbClr val="00B050"/>
              </a:solidFill>
            </a:endParaRP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cs-CZ" altLang="cs-CZ" b="1">
                <a:solidFill>
                  <a:srgbClr val="00B050"/>
                </a:solidFill>
              </a:rPr>
              <a:t>		L </a:t>
            </a:r>
            <a:r>
              <a:rPr lang="cs-CZ" altLang="cs-CZ" b="1"/>
              <a:t>– L</a:t>
            </a:r>
            <a:r>
              <a:rPr lang="cs-CZ" altLang="cs-CZ"/>
              <a:t>ast meal</a:t>
            </a:r>
            <a:endParaRPr lang="cs-CZ" altLang="cs-CZ" b="1">
              <a:solidFill>
                <a:srgbClr val="00B050"/>
              </a:solidFill>
            </a:endParaRP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cs-CZ" altLang="cs-CZ" b="1">
                <a:solidFill>
                  <a:srgbClr val="00B050"/>
                </a:solidFill>
              </a:rPr>
              <a:t>		E</a:t>
            </a:r>
            <a:r>
              <a:rPr lang="cs-CZ" altLang="cs-CZ"/>
              <a:t> – </a:t>
            </a:r>
            <a:r>
              <a:rPr lang="cs-CZ" altLang="cs-CZ" b="1"/>
              <a:t>E</a:t>
            </a:r>
            <a:r>
              <a:rPr lang="cs-CZ" altLang="cs-CZ"/>
              <a:t>vents / </a:t>
            </a:r>
            <a:r>
              <a:rPr lang="cs-CZ" altLang="cs-CZ" b="1"/>
              <a:t>E</a:t>
            </a:r>
            <a:r>
              <a:rPr lang="cs-CZ" altLang="cs-CZ"/>
              <a:t>nvironment related to injury</a:t>
            </a:r>
            <a:endParaRPr lang="en-US" altLang="cs-CZ"/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cs-CZ" altLang="cs-CZ"/>
              <a:t>	</a:t>
            </a:r>
            <a:endParaRPr lang="en-US" alt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7964317-8108-8293-5F2C-E0471350B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Sekundární zhodnocení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sah 2">
            <a:extLst>
              <a:ext uri="{FF2B5EF4-FFF2-40B4-BE49-F238E27FC236}">
                <a16:creationId xmlns:a16="http://schemas.microsoft.com/office/drawing/2014/main" id="{95C85BE2-AC87-B497-25BF-A659666A5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solidFill>
                  <a:srgbClr val="FFC000"/>
                </a:solidFill>
              </a:rPr>
              <a:t>Fyzikální vyšetření</a:t>
            </a:r>
          </a:p>
          <a:p>
            <a:pPr lvl="2" eaLnBrk="1" hangingPunct="1"/>
            <a:r>
              <a:rPr lang="cs-CZ" altLang="cs-CZ"/>
              <a:t>Hlava</a:t>
            </a:r>
          </a:p>
          <a:p>
            <a:pPr lvl="2" eaLnBrk="1" hangingPunct="1"/>
            <a:r>
              <a:rPr lang="cs-CZ" altLang="cs-CZ"/>
              <a:t>Maxilofaciální struktury</a:t>
            </a:r>
          </a:p>
          <a:p>
            <a:pPr lvl="2" eaLnBrk="1" hangingPunct="1"/>
            <a:r>
              <a:rPr lang="cs-CZ" altLang="cs-CZ"/>
              <a:t>Krční páteř</a:t>
            </a:r>
          </a:p>
          <a:p>
            <a:pPr lvl="2" eaLnBrk="1" hangingPunct="1"/>
            <a:r>
              <a:rPr lang="cs-CZ" altLang="cs-CZ"/>
              <a:t>Hrudník</a:t>
            </a:r>
          </a:p>
          <a:p>
            <a:pPr lvl="2" eaLnBrk="1" hangingPunct="1"/>
            <a:r>
              <a:rPr lang="cs-CZ" altLang="cs-CZ"/>
              <a:t>Břicho</a:t>
            </a:r>
          </a:p>
          <a:p>
            <a:pPr lvl="2" eaLnBrk="1" hangingPunct="1"/>
            <a:r>
              <a:rPr lang="cs-CZ" altLang="cs-CZ"/>
              <a:t>Perineum / Rectum / Vagina</a:t>
            </a:r>
          </a:p>
          <a:p>
            <a:pPr lvl="2" eaLnBrk="1" hangingPunct="1"/>
            <a:r>
              <a:rPr lang="cs-CZ" altLang="cs-CZ"/>
              <a:t>Muskuloskeletální systém</a:t>
            </a:r>
          </a:p>
          <a:p>
            <a:pPr lvl="2" eaLnBrk="1" hangingPunct="1"/>
            <a:r>
              <a:rPr lang="cs-CZ" altLang="cs-CZ"/>
              <a:t>Neurologické vyšetření</a:t>
            </a:r>
            <a:endParaRPr lang="en-US" alt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23E729C-C1BE-6A76-ADED-32C59836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Sekundární zhodnocení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F4749-1418-8C53-ED56-0BC7D0B7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accent1">
                    <a:satMod val="150000"/>
                  </a:schemeClr>
                </a:solidFill>
              </a:rPr>
              <a:t>Radiolo</a:t>
            </a:r>
            <a:r>
              <a:rPr lang="cs-CZ" dirty="0" err="1">
                <a:solidFill>
                  <a:schemeClr val="accent1">
                    <a:satMod val="150000"/>
                  </a:schemeClr>
                </a:solidFill>
              </a:rPr>
              <a:t>gická</a:t>
            </a: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 vyšetření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A13433A4-1400-22AE-5B69-4615B2BBC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150" lvl="1" indent="-319088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</a:pPr>
            <a:endParaRPr lang="cs-CZ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8150" lvl="1" indent="-319088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RTG krční páteře</a:t>
            </a:r>
            <a:endParaRPr lang="en-US" alt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altLang="cs-CZ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FAST 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(Focused Assessment with Sonography for Trauma)</a:t>
            </a:r>
          </a:p>
          <a:p>
            <a:pPr eaLnBrk="1" hangingPunct="1"/>
            <a:endParaRPr lang="en-US" altLang="cs-CZ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Celotělové CT</a:t>
            </a:r>
          </a:p>
          <a:p>
            <a:pPr eaLnBrk="1" hangingPunct="1"/>
            <a:endParaRPr lang="en-US" altLang="cs-CZ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800">
                <a:latin typeface="Arial" panose="020B0604020202020204" pitchFamily="34" charset="0"/>
                <a:cs typeface="Arial" panose="020B0604020202020204" pitchFamily="34" charset="0"/>
              </a:rPr>
              <a:t>Cílené RTG </a:t>
            </a:r>
            <a:endParaRPr lang="en-US" altLang="cs-CZ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86A8C-AAF0-C2BE-148B-E6537614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Radiologické vyšetření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66563" name="Zástupný symbol pro obsah 2">
            <a:extLst>
              <a:ext uri="{FF2B5EF4-FFF2-40B4-BE49-F238E27FC236}">
                <a16:creationId xmlns:a16="http://schemas.microsoft.com/office/drawing/2014/main" id="{98C7EFEE-D2F3-3CA5-80F3-CFF003D43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785938"/>
            <a:ext cx="8229600" cy="5072062"/>
          </a:xfrm>
        </p:spPr>
        <p:txBody>
          <a:bodyPr/>
          <a:lstStyle/>
          <a:p>
            <a:pPr marL="117475" indent="0" eaLnBrk="1" hangingPunct="1">
              <a:buFont typeface="Wingdings 2" panose="05020102010507070707" pitchFamily="18" charset="2"/>
              <a:buNone/>
            </a:pPr>
            <a:r>
              <a:rPr lang="cs-CZ" altLang="cs-CZ">
                <a:solidFill>
                  <a:srgbClr val="FFC000"/>
                </a:solidFill>
              </a:rPr>
              <a:t>FAST </a:t>
            </a:r>
            <a:r>
              <a:rPr lang="cs-CZ" altLang="cs-CZ" sz="2000">
                <a:solidFill>
                  <a:srgbClr val="FFC000"/>
                </a:solidFill>
              </a:rPr>
              <a:t>(Focused Assessment with Sonography for Trauma)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endParaRPr lang="cs-CZ" altLang="cs-CZ" sz="2000"/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cs-CZ" altLang="cs-CZ" sz="1600">
                <a:solidFill>
                  <a:srgbClr val="92D050"/>
                </a:solidFill>
              </a:rPr>
              <a:t>Hodnotí přítomnost volné tekutiny v následujících prostorech: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cs-CZ" altLang="cs-CZ" sz="1600"/>
              <a:t>		1.)  Perihepatický + perirenální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cs-CZ" altLang="cs-CZ" sz="1600"/>
              <a:t>		2.)  Perisplenický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cs-CZ" altLang="cs-CZ" sz="1600"/>
              <a:t>		3.)  Malá pánev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cs-CZ" altLang="cs-CZ" sz="1600"/>
              <a:t>		4.)  Perikard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endParaRPr lang="cs-CZ" altLang="cs-CZ" sz="1600"/>
          </a:p>
          <a:p>
            <a:pPr lvl="2" eaLnBrk="1" hangingPunct="1"/>
            <a:r>
              <a:rPr lang="cs-CZ" altLang="cs-CZ" sz="1600">
                <a:solidFill>
                  <a:srgbClr val="92D050"/>
                </a:solidFill>
              </a:rPr>
              <a:t>Senzitivita</a:t>
            </a:r>
            <a:r>
              <a:rPr lang="cs-CZ" altLang="cs-CZ" sz="1600"/>
              <a:t>  </a:t>
            </a:r>
            <a:r>
              <a:rPr lang="cs-CZ" altLang="cs-CZ" sz="1600">
                <a:solidFill>
                  <a:srgbClr val="92D050"/>
                </a:solidFill>
              </a:rPr>
              <a:t>FAST: 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94%</a:t>
            </a:r>
            <a:r>
              <a:rPr lang="cs-CZ" altLang="cs-CZ" sz="160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 eaLnBrk="1" hangingPunct="1"/>
            <a:r>
              <a:rPr lang="cs-CZ" altLang="cs-CZ" sz="1600">
                <a:solidFill>
                  <a:srgbClr val="92D050"/>
                </a:solidFill>
              </a:rPr>
              <a:t>Negativní prediktivní hodnota FAST: 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97,8%</a:t>
            </a:r>
          </a:p>
          <a:p>
            <a:pPr lvl="2" eaLnBrk="1" hangingPunct="1"/>
            <a:r>
              <a:rPr lang="cs-CZ" altLang="cs-CZ" sz="1600">
                <a:solidFill>
                  <a:srgbClr val="92D050"/>
                </a:solidFill>
              </a:rPr>
              <a:t>Limitace FAST:</a:t>
            </a:r>
            <a:r>
              <a:rPr lang="cs-CZ" altLang="cs-CZ" sz="1600"/>
              <a:t> střevní poranění 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cs-CZ" altLang="cs-CZ" sz="1600"/>
              <a:t>		           poranění parenchymových orgánů bez hemoperitonea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cs-CZ" altLang="cs-CZ" sz="1600"/>
              <a:t>		           decelerační poranění aorty</a:t>
            </a:r>
          </a:p>
          <a:p>
            <a:pPr lvl="2" algn="r" eaLnBrk="1" hangingPunct="1">
              <a:buFont typeface="Arial" panose="020B0604020202020204" pitchFamily="34" charset="0"/>
              <a:buNone/>
            </a:pPr>
            <a:endParaRPr lang="cs-CZ" altLang="cs-CZ" sz="1600">
              <a:solidFill>
                <a:schemeClr val="tx2"/>
              </a:solidFill>
            </a:endParaRPr>
          </a:p>
          <a:p>
            <a:pPr lvl="2" algn="r" eaLnBrk="1" hangingPunct="1">
              <a:buFont typeface="Arial" panose="020B0604020202020204" pitchFamily="34" charset="0"/>
              <a:buNone/>
            </a:pPr>
            <a:endParaRPr lang="cs-CZ" altLang="cs-CZ" sz="800">
              <a:solidFill>
                <a:schemeClr val="tx2"/>
              </a:solidFill>
            </a:endParaRPr>
          </a:p>
          <a:p>
            <a:pPr lvl="2" algn="r" eaLnBrk="1" hangingPunct="1">
              <a:buFont typeface="Arial" panose="020B0604020202020204" pitchFamily="34" charset="0"/>
              <a:buNone/>
            </a:pPr>
            <a:r>
              <a:rPr lang="cs-CZ" altLang="cs-CZ" sz="800">
                <a:solidFill>
                  <a:schemeClr val="tx2"/>
                </a:solidFill>
              </a:rPr>
              <a:t>Zdroj: Yoshii H., Sato M., Yamamoto S.: Usefulness and Limitations of Ultrasonography in the initial Evaluation of Blunt Abdominal Trauma.  J Trauma. 1998:45:45-50</a:t>
            </a:r>
          </a:p>
        </p:txBody>
      </p:sp>
      <p:pic>
        <p:nvPicPr>
          <p:cNvPr id="66564" name="Picture 5" descr="http://www.trauma.org/images/image_library/pericpatient_thumb.jpg">
            <a:extLst>
              <a:ext uri="{FF2B5EF4-FFF2-40B4-BE49-F238E27FC236}">
                <a16:creationId xmlns:a16="http://schemas.microsoft.com/office/drawing/2014/main" id="{7534A834-313F-47B1-234F-F28DF2998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500438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71F987BE-9F0F-9F1A-F87B-68A58AE11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785926"/>
            <a:ext cx="7786742" cy="4911727"/>
          </a:xfrm>
          <a:ln>
            <a:miter lim="800000"/>
            <a:headEnd/>
            <a:tailEnd/>
          </a:ln>
        </p:spPr>
        <p:txBody>
          <a:bodyPr/>
          <a:lstStyle/>
          <a:p>
            <a:pPr marL="119062" indent="0" eaLnBrk="1" hangingPunct="1">
              <a:buFont typeface="Wingdings 2" panose="05020102010507070707" pitchFamily="18" charset="2"/>
              <a:buNone/>
              <a:defRPr/>
            </a:pPr>
            <a:r>
              <a:rPr lang="cs-CZ" dirty="0">
                <a:solidFill>
                  <a:srgbClr val="FFC000"/>
                </a:solidFill>
              </a:rPr>
              <a:t>Celotělové CT (trauma protokol)</a:t>
            </a:r>
          </a:p>
          <a:p>
            <a:pPr lvl="8">
              <a:defRPr/>
            </a:pPr>
            <a:endParaRPr lang="cs-CZ" dirty="0">
              <a:solidFill>
                <a:srgbClr val="92D050"/>
              </a:solidFill>
            </a:endParaRPr>
          </a:p>
          <a:p>
            <a:pPr lvl="8">
              <a:defRPr/>
            </a:pPr>
            <a:endParaRPr lang="cs-CZ" sz="2400" dirty="0">
              <a:solidFill>
                <a:srgbClr val="92D050"/>
              </a:solidFill>
            </a:endParaRPr>
          </a:p>
          <a:p>
            <a:pPr lvl="8">
              <a:defRPr/>
            </a:pPr>
            <a:r>
              <a:rPr lang="cs-CZ" sz="2400" dirty="0">
                <a:solidFill>
                  <a:srgbClr val="92D050"/>
                </a:solidFill>
              </a:rPr>
              <a:t>      Mozek, C páteř</a:t>
            </a:r>
            <a:r>
              <a:rPr lang="cs-CZ" sz="2400" dirty="0"/>
              <a:t> – </a:t>
            </a:r>
            <a:r>
              <a:rPr lang="cs-CZ" sz="2400" dirty="0">
                <a:solidFill>
                  <a:srgbClr val="FFC000"/>
                </a:solidFill>
              </a:rPr>
              <a:t>nativně</a:t>
            </a:r>
          </a:p>
          <a:p>
            <a:pPr lvl="1" eaLnBrk="1" hangingPunct="1">
              <a:defRPr/>
            </a:pPr>
            <a:endParaRPr lang="cs-CZ" sz="2000" dirty="0"/>
          </a:p>
          <a:p>
            <a:pPr lvl="8">
              <a:defRPr/>
            </a:pPr>
            <a:r>
              <a:rPr lang="cs-CZ" sz="2000" dirty="0">
                <a:solidFill>
                  <a:srgbClr val="92D050"/>
                </a:solidFill>
              </a:rPr>
              <a:t>        </a:t>
            </a:r>
            <a:r>
              <a:rPr lang="cs-CZ" sz="2400" dirty="0">
                <a:solidFill>
                  <a:srgbClr val="92D050"/>
                </a:solidFill>
              </a:rPr>
              <a:t>Hrudník, břicho, pánev</a:t>
            </a:r>
            <a:r>
              <a:rPr lang="cs-CZ" sz="2400" dirty="0"/>
              <a:t> </a:t>
            </a:r>
          </a:p>
          <a:p>
            <a:pPr marL="438150" lvl="2" indent="-319088" eaLnBrk="1" hangingPunct="1">
              <a:spcBef>
                <a:spcPct val="0"/>
              </a:spcBef>
              <a:buClr>
                <a:schemeClr val="accent1"/>
              </a:buClr>
              <a:buSzPct val="80000"/>
              <a:buFont typeface="Arial" charset="0"/>
              <a:buNone/>
              <a:defRPr/>
            </a:pPr>
            <a:r>
              <a:rPr lang="cs-CZ" sz="2000" dirty="0">
                <a:solidFill>
                  <a:srgbClr val="92D050"/>
                </a:solidFill>
              </a:rPr>
              <a:t>				</a:t>
            </a:r>
            <a:r>
              <a:rPr lang="cs-CZ" sz="2000" dirty="0">
                <a:solidFill>
                  <a:srgbClr val="FFC000"/>
                </a:solidFill>
              </a:rPr>
              <a:t>– i.v. kontrastní látka (trifázický protokol)</a:t>
            </a:r>
          </a:p>
          <a:p>
            <a:pPr eaLnBrk="1" hangingPunct="1">
              <a:defRPr/>
            </a:pPr>
            <a:endParaRPr lang="cs-CZ" sz="2000" dirty="0"/>
          </a:p>
          <a:p>
            <a:pPr lvl="8">
              <a:defRPr/>
            </a:pPr>
            <a:r>
              <a:rPr lang="cs-CZ" sz="2000" dirty="0"/>
              <a:t>         </a:t>
            </a:r>
            <a:r>
              <a:rPr lang="cs-CZ" sz="2400" dirty="0"/>
              <a:t>Délka vyšetření: </a:t>
            </a:r>
            <a:r>
              <a:rPr lang="cs-CZ" sz="2400" dirty="0">
                <a:solidFill>
                  <a:srgbClr val="92D050"/>
                </a:solidFill>
              </a:rPr>
              <a:t>12 minut </a:t>
            </a:r>
            <a:r>
              <a:rPr lang="cs-CZ" dirty="0"/>
              <a:t>	</a:t>
            </a:r>
            <a:r>
              <a:rPr lang="cs-CZ" sz="600" dirty="0"/>
              <a:t>		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cs-CZ" sz="1600" dirty="0"/>
              <a:t>			             	  (CT součástí haly urgentního příjmu)</a:t>
            </a:r>
          </a:p>
          <a:p>
            <a:pPr lvl="2" eaLnBrk="1" hangingPunct="1">
              <a:buFont typeface="Arial" charset="0"/>
              <a:buChar char="▪"/>
              <a:defRPr/>
            </a:pPr>
            <a:endParaRPr lang="cs-CZ" dirty="0"/>
          </a:p>
          <a:p>
            <a:pPr lvl="2" eaLnBrk="1" hangingPunct="1">
              <a:buFont typeface="Arial" charset="0"/>
              <a:buChar char="▪"/>
              <a:defRPr/>
            </a:pPr>
            <a:endParaRPr lang="cs-CZ" dirty="0"/>
          </a:p>
          <a:p>
            <a:pPr lvl="2" eaLnBrk="1" hangingPunct="1">
              <a:buFont typeface="Arial" charset="0"/>
              <a:buChar char="▪"/>
              <a:defRPr/>
            </a:pPr>
            <a:endParaRPr lang="en-US" dirty="0"/>
          </a:p>
        </p:txBody>
      </p:sp>
      <p:pic>
        <p:nvPicPr>
          <p:cNvPr id="67587" name="Picture 3">
            <a:extLst>
              <a:ext uri="{FF2B5EF4-FFF2-40B4-BE49-F238E27FC236}">
                <a16:creationId xmlns:a16="http://schemas.microsoft.com/office/drawing/2014/main" id="{C3F29841-A709-E501-1A43-0DB16572C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3857625"/>
            <a:ext cx="1076325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>
            <a:extLst>
              <a:ext uri="{FF2B5EF4-FFF2-40B4-BE49-F238E27FC236}">
                <a16:creationId xmlns:a16="http://schemas.microsoft.com/office/drawing/2014/main" id="{620B1410-5AD3-2C84-5061-E7F48C920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000500"/>
            <a:ext cx="1778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>
            <a:extLst>
              <a:ext uri="{FF2B5EF4-FFF2-40B4-BE49-F238E27FC236}">
                <a16:creationId xmlns:a16="http://schemas.microsoft.com/office/drawing/2014/main" id="{DAB69393-1514-735B-AC74-1714F2B25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428875"/>
            <a:ext cx="10477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6">
            <a:extLst>
              <a:ext uri="{FF2B5EF4-FFF2-40B4-BE49-F238E27FC236}">
                <a16:creationId xmlns:a16="http://schemas.microsoft.com/office/drawing/2014/main" id="{C762B0DA-5CF6-A7F3-9FEB-31B7CBE91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643188"/>
            <a:ext cx="86995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D492A0C1-8E3B-4F60-C434-1C5CD0C92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Radiologické vyšetření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>
            <a:extLst>
              <a:ext uri="{FF2B5EF4-FFF2-40B4-BE49-F238E27FC236}">
                <a16:creationId xmlns:a16="http://schemas.microsoft.com/office/drawing/2014/main" id="{1DBD0E82-8EE2-9146-19FB-F62F38588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00313"/>
            <a:ext cx="555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4">
            <a:extLst>
              <a:ext uri="{FF2B5EF4-FFF2-40B4-BE49-F238E27FC236}">
                <a16:creationId xmlns:a16="http://schemas.microsoft.com/office/drawing/2014/main" id="{E5C5018E-BA0F-1835-3E56-384740446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429000"/>
            <a:ext cx="37623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5">
            <a:extLst>
              <a:ext uri="{FF2B5EF4-FFF2-40B4-BE49-F238E27FC236}">
                <a16:creationId xmlns:a16="http://schemas.microsoft.com/office/drawing/2014/main" id="{3A51E3B1-ADD1-699A-A008-3588CCC91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929063"/>
            <a:ext cx="1000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7">
            <a:extLst>
              <a:ext uri="{FF2B5EF4-FFF2-40B4-BE49-F238E27FC236}">
                <a16:creationId xmlns:a16="http://schemas.microsoft.com/office/drawing/2014/main" id="{07AFC50B-C4C4-D3F9-55C6-3EC186AAC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000625"/>
            <a:ext cx="714375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8">
            <a:extLst>
              <a:ext uri="{FF2B5EF4-FFF2-40B4-BE49-F238E27FC236}">
                <a16:creationId xmlns:a16="http://schemas.microsoft.com/office/drawing/2014/main" id="{05EFA4B6-92BA-E73A-D686-B66E94164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429000"/>
            <a:ext cx="2635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6">
            <a:extLst>
              <a:ext uri="{FF2B5EF4-FFF2-40B4-BE49-F238E27FC236}">
                <a16:creationId xmlns:a16="http://schemas.microsoft.com/office/drawing/2014/main" id="{41A92298-B4BB-1EB1-CE25-6EB03A8CF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929313"/>
            <a:ext cx="7699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3895F2C-35F1-2A0D-723A-DFBD9D98E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4825"/>
            <a:ext cx="8472518" cy="4625975"/>
          </a:xfrm>
          <a:ln>
            <a:miter lim="800000"/>
            <a:headEnd/>
            <a:tailEnd/>
          </a:ln>
        </p:spPr>
        <p:txBody>
          <a:bodyPr/>
          <a:lstStyle/>
          <a:p>
            <a:pPr marL="119062" indent="0" eaLnBrk="1" hangingPunct="1">
              <a:buFont typeface="Wingdings 2" panose="05020102010507070707" pitchFamily="18" charset="2"/>
              <a:buNone/>
              <a:defRPr/>
            </a:pPr>
            <a:r>
              <a:rPr lang="cs-CZ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„Celotělový“ RTG</a:t>
            </a:r>
          </a:p>
          <a:p>
            <a:pPr eaLnBrk="1" hangingPunct="1"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lvl="5">
              <a:defRPr/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Anamnéza vysokoenergetického úrazu</a:t>
            </a:r>
          </a:p>
          <a:p>
            <a:pPr lvl="5">
              <a:defRPr/>
            </a:pPr>
            <a:endParaRPr lang="cs-CZ" sz="800" dirty="0">
              <a:latin typeface="Arial" pitchFamily="34" charset="0"/>
              <a:cs typeface="Arial" pitchFamily="34" charset="0"/>
            </a:endParaRPr>
          </a:p>
          <a:p>
            <a:pPr lvl="5">
              <a:defRPr/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Oběhově stabilní pacient</a:t>
            </a:r>
          </a:p>
          <a:p>
            <a:pPr lvl="5">
              <a:defRPr/>
            </a:pPr>
            <a:endParaRPr lang="cs-CZ" sz="800" dirty="0">
              <a:latin typeface="Arial" pitchFamily="34" charset="0"/>
              <a:cs typeface="Arial" pitchFamily="34" charset="0"/>
            </a:endParaRPr>
          </a:p>
          <a:p>
            <a:pPr lvl="5">
              <a:defRPr/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Negativní FAST </a:t>
            </a:r>
          </a:p>
          <a:p>
            <a:pPr lvl="5">
              <a:defRPr/>
            </a:pPr>
            <a:endParaRPr lang="cs-CZ" sz="800" dirty="0">
              <a:latin typeface="Arial" pitchFamily="34" charset="0"/>
              <a:cs typeface="Arial" pitchFamily="34" charset="0"/>
            </a:endParaRPr>
          </a:p>
          <a:p>
            <a:pPr lvl="5">
              <a:defRPr/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Klinické vyšetření „bez suspekce“ na nitrobřišní a nitrohrudní poranění</a:t>
            </a:r>
          </a:p>
          <a:p>
            <a:pPr lvl="5">
              <a:defRPr/>
            </a:pPr>
            <a:endParaRPr lang="cs-CZ" sz="800" dirty="0">
              <a:latin typeface="Arial" pitchFamily="34" charset="0"/>
              <a:cs typeface="Arial" pitchFamily="34" charset="0"/>
            </a:endParaRPr>
          </a:p>
          <a:p>
            <a:pPr lvl="5"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Při patologii doplnění cíleného CT</a:t>
            </a:r>
          </a:p>
          <a:p>
            <a:pPr lvl="5">
              <a:defRPr/>
            </a:pPr>
            <a:endParaRPr lang="cs-CZ" sz="800" dirty="0">
              <a:latin typeface="Arial" pitchFamily="34" charset="0"/>
              <a:cs typeface="Arial" pitchFamily="34" charset="0"/>
            </a:endParaRPr>
          </a:p>
          <a:p>
            <a:pPr lvl="5"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Délka vyšetření cca 25 min.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452A2118-4F8D-C4CC-4B62-E7CEC668A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Radiologické vyšetření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13399-3649-EE60-EDD7-2CC3622E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Radiologické vyšetření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D3566B3-4DFE-B6AA-F7AC-CDF474F83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8077200" cy="715963"/>
          </a:xfrm>
        </p:spPr>
        <p:txBody>
          <a:bodyPr/>
          <a:lstStyle/>
          <a:p>
            <a:pPr>
              <a:defRPr/>
            </a:pPr>
            <a:r>
              <a:rPr lang="cs-CZ" sz="3200" cap="none" dirty="0">
                <a:solidFill>
                  <a:schemeClr val="accent1">
                    <a:satMod val="150000"/>
                  </a:schemeClr>
                </a:solidFill>
              </a:rPr>
              <a:t>Benefity celotělového CT</a:t>
            </a:r>
            <a:endParaRPr lang="cs-CZ" sz="3200" cap="none" dirty="0">
              <a:latin typeface="Arial" charset="0"/>
            </a:endParaRPr>
          </a:p>
        </p:txBody>
      </p:sp>
      <p:sp>
        <p:nvSpPr>
          <p:cNvPr id="69636" name="Zástupný symbol pro obsah 5">
            <a:extLst>
              <a:ext uri="{FF2B5EF4-FFF2-40B4-BE49-F238E27FC236}">
                <a16:creationId xmlns:a16="http://schemas.microsoft.com/office/drawing/2014/main" id="{703CCD14-AC3C-EEF4-F591-6E0BCE8F3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00400" y="2449513"/>
            <a:ext cx="5486400" cy="3951287"/>
          </a:xfrm>
        </p:spPr>
        <p:txBody>
          <a:bodyPr/>
          <a:lstStyle/>
          <a:p>
            <a:pPr eaLnBrk="1" hangingPunct="1"/>
            <a:r>
              <a:rPr lang="cs-CZ" altLang="cs-CZ" sz="1600">
                <a:latin typeface="Arial" panose="020B0604020202020204" pitchFamily="34" charset="0"/>
              </a:rPr>
              <a:t>Nezávislost na osobě provádějící vyšetření</a:t>
            </a:r>
          </a:p>
          <a:p>
            <a:pPr eaLnBrk="1" hangingPunct="1"/>
            <a:endParaRPr lang="cs-CZ" altLang="cs-CZ" sz="160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1600">
                <a:solidFill>
                  <a:srgbClr val="54AC69"/>
                </a:solidFill>
                <a:latin typeface="Arial" panose="020B0604020202020204" pitchFamily="34" charset="0"/>
              </a:rPr>
              <a:t>Není limitováno lokalizací ran, podkožním emfyzémem, obezitou, plynem ve střevech</a:t>
            </a:r>
          </a:p>
          <a:p>
            <a:pPr eaLnBrk="1" hangingPunct="1"/>
            <a:endParaRPr lang="cs-CZ" altLang="cs-CZ" sz="1600">
              <a:solidFill>
                <a:srgbClr val="54AC69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1600">
                <a:latin typeface="Arial" panose="020B0604020202020204" pitchFamily="34" charset="0"/>
              </a:rPr>
              <a:t>Senzitivita k traumatu  hrudní aorty (95% zemře v místě nehody, 2 pacienti  na milion obyvatel se dostanou k ošetření )</a:t>
            </a:r>
          </a:p>
          <a:p>
            <a:pPr eaLnBrk="1" hangingPunct="1"/>
            <a:endParaRPr lang="cs-CZ" altLang="cs-CZ" sz="160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1600">
                <a:solidFill>
                  <a:srgbClr val="54AC69"/>
                </a:solidFill>
                <a:latin typeface="Arial" panose="020B0604020202020204" pitchFamily="34" charset="0"/>
              </a:rPr>
              <a:t>Senzitivita k poranění GIT (pankreas, duodenum) </a:t>
            </a:r>
          </a:p>
          <a:p>
            <a:pPr eaLnBrk="1" hangingPunct="1"/>
            <a:endParaRPr lang="cs-CZ" altLang="cs-CZ" sz="1600">
              <a:solidFill>
                <a:srgbClr val="54AC69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1600">
                <a:latin typeface="Arial" panose="020B0604020202020204" pitchFamily="34" charset="0"/>
              </a:rPr>
              <a:t>Lokalizace krvácení, určení rozsahu poranění parenchymových orgánů, nutné k rozhodnutí o operační / konzervativní léčbě</a:t>
            </a:r>
          </a:p>
          <a:p>
            <a:pPr eaLnBrk="1" hangingPunct="1"/>
            <a:endParaRPr lang="cs-CZ" altLang="cs-CZ" sz="160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1600">
                <a:solidFill>
                  <a:srgbClr val="54AC69"/>
                </a:solidFill>
                <a:latin typeface="Arial" panose="020B0604020202020204" pitchFamily="34" charset="0"/>
              </a:rPr>
              <a:t>V 5,1% poranění C páteře je RTG falešně negativní</a:t>
            </a:r>
          </a:p>
        </p:txBody>
      </p:sp>
      <p:pic>
        <p:nvPicPr>
          <p:cNvPr id="69637" name="Picture 2" descr="http://t0.gstatic.com/images?q=tbn:ANd9GcQ49XNCrWtcqQhwvrJLjdsZV-br9Y5_-PyN724VDRUm6KJtvfJuiQ">
            <a:extLst>
              <a:ext uri="{FF2B5EF4-FFF2-40B4-BE49-F238E27FC236}">
                <a16:creationId xmlns:a16="http://schemas.microsoft.com/office/drawing/2014/main" id="{16C19110-ACC2-6478-B4AD-8AB82D3DC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24384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D96874-72D8-CBDB-BAE4-D3DC348CA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Mechanismus úrazu</a:t>
            </a:r>
            <a:endParaRPr lang="en-US" dirty="0"/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A8C1C1CA-6966-CF06-2B2D-BC861BBE6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cs-CZ" altLang="cs-CZ">
                <a:solidFill>
                  <a:srgbClr val="FFC000"/>
                </a:solidFill>
              </a:rPr>
              <a:t>Pády</a:t>
            </a:r>
          </a:p>
          <a:p>
            <a:r>
              <a:rPr lang="cs-CZ" altLang="cs-CZ"/>
              <a:t>Z výše těla</a:t>
            </a:r>
            <a:endParaRPr lang="en-US" altLang="cs-CZ"/>
          </a:p>
        </p:txBody>
      </p:sp>
      <p:pic>
        <p:nvPicPr>
          <p:cNvPr id="15364" name="Picture 2" descr="http://www.uni-graz.at/communication/unizeit/archiv/vor1999/398/images/epilepsie.jpg">
            <a:extLst>
              <a:ext uri="{FF2B5EF4-FFF2-40B4-BE49-F238E27FC236}">
                <a16:creationId xmlns:a16="http://schemas.microsoft.com/office/drawing/2014/main" id="{866B4D05-09C8-385F-7451-6FE9374A0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36988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http://t3.gstatic.com/images?q=tbn:ANd9GcSl53oc-cjw1a9CDFzXULaTcTwJ0JN5rR_iQ4asezmW0GjWAUaz7w">
            <a:extLst>
              <a:ext uri="{FF2B5EF4-FFF2-40B4-BE49-F238E27FC236}">
                <a16:creationId xmlns:a16="http://schemas.microsoft.com/office/drawing/2014/main" id="{EEBE8F55-289D-7F2B-DF93-B1EC5E2CE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5607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27174-00B2-3C66-36CF-3E94DD7F4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>
                <a:solidFill>
                  <a:schemeClr val="accent1">
                    <a:satMod val="150000"/>
                  </a:schemeClr>
                </a:solidFill>
              </a:rPr>
              <a:t>Radiologické vyšetření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85A0713-40CA-17F6-7334-8FA46E0A3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98625"/>
            <a:ext cx="8077200" cy="715963"/>
          </a:xfrm>
        </p:spPr>
        <p:txBody>
          <a:bodyPr/>
          <a:lstStyle/>
          <a:p>
            <a:pPr>
              <a:defRPr/>
            </a:pPr>
            <a:r>
              <a:rPr lang="cs-CZ" sz="3200" cap="none" dirty="0">
                <a:solidFill>
                  <a:schemeClr val="accent1">
                    <a:satMod val="150000"/>
                  </a:schemeClr>
                </a:solidFill>
              </a:rPr>
              <a:t>Rizika celotělového CT</a:t>
            </a:r>
            <a:endParaRPr lang="cs-CZ" sz="3200" cap="none" dirty="0">
              <a:latin typeface="Arial" charset="0"/>
            </a:endParaRPr>
          </a:p>
        </p:txBody>
      </p:sp>
      <p:sp>
        <p:nvSpPr>
          <p:cNvPr id="70660" name="Zástupný symbol pro obsah 5">
            <a:extLst>
              <a:ext uri="{FF2B5EF4-FFF2-40B4-BE49-F238E27FC236}">
                <a16:creationId xmlns:a16="http://schemas.microsoft.com/office/drawing/2014/main" id="{F0C496D3-2602-1B22-738F-4A9D55538F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00400" y="2449513"/>
            <a:ext cx="5486400" cy="395128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cs-CZ" altLang="cs-CZ" sz="2000">
                <a:solidFill>
                  <a:srgbClr val="9A3130"/>
                </a:solidFill>
                <a:latin typeface="Arial" panose="020B0604020202020204" pitchFamily="34" charset="0"/>
              </a:rPr>
              <a:t>Radiační zátěž</a:t>
            </a:r>
          </a:p>
          <a:p>
            <a:pPr lvl="1" eaLnBrk="1" hangingPunct="1"/>
            <a:r>
              <a:rPr lang="cs-CZ" altLang="cs-CZ" sz="1400" i="1">
                <a:latin typeface="Arial" panose="020B0604020202020204" pitchFamily="34" charset="0"/>
              </a:rPr>
              <a:t>Pacient po absolvování celotělového CT má </a:t>
            </a:r>
            <a:r>
              <a:rPr lang="cs-CZ" altLang="cs-CZ" sz="1400" i="1">
                <a:solidFill>
                  <a:srgbClr val="92D050"/>
                </a:solidFill>
                <a:latin typeface="Arial" panose="020B0604020202020204" pitchFamily="34" charset="0"/>
              </a:rPr>
              <a:t>20 x</a:t>
            </a:r>
            <a:r>
              <a:rPr lang="cs-CZ" altLang="cs-CZ" sz="1400" i="1">
                <a:latin typeface="Arial" panose="020B0604020202020204" pitchFamily="34" charset="0"/>
              </a:rPr>
              <a:t> vyšší riziko úmrtí v důsledku radiační zátěže (27 mSv).</a:t>
            </a:r>
          </a:p>
          <a:p>
            <a:pPr eaLnBrk="1" hangingPunct="1"/>
            <a:endParaRPr lang="cs-CZ" altLang="cs-CZ" sz="1400" i="1">
              <a:latin typeface="Arial" panose="020B0604020202020204" pitchFamily="34" charset="0"/>
            </a:endParaRPr>
          </a:p>
          <a:p>
            <a:pPr lvl="1" eaLnBrk="1" hangingPunct="1"/>
            <a:r>
              <a:rPr lang="cs-CZ" altLang="cs-CZ" sz="1400" i="1">
                <a:solidFill>
                  <a:srgbClr val="92D050"/>
                </a:solidFill>
                <a:latin typeface="Arial" panose="020B0604020202020204" pitchFamily="34" charset="0"/>
              </a:rPr>
              <a:t>1 z 1250 </a:t>
            </a:r>
            <a:r>
              <a:rPr lang="cs-CZ" altLang="cs-CZ" sz="1400" i="1">
                <a:latin typeface="Arial" panose="020B0604020202020204" pitchFamily="34" charset="0"/>
              </a:rPr>
              <a:t>pacientů, kteří absolvovaly celotělové CT zemře na následek malignity v důsledku absorbované dávky záření.</a:t>
            </a:r>
          </a:p>
          <a:p>
            <a:pPr eaLnBrk="1" hangingPunct="1"/>
            <a:endParaRPr lang="cs-CZ" altLang="cs-CZ" sz="2000">
              <a:solidFill>
                <a:srgbClr val="9A313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000">
                <a:solidFill>
                  <a:srgbClr val="9A3130"/>
                </a:solidFill>
                <a:latin typeface="Arial" panose="020B0604020202020204" pitchFamily="34" charset="0"/>
              </a:rPr>
              <a:t>Kontrastem indukovaná nefropatie </a:t>
            </a:r>
          </a:p>
          <a:p>
            <a:pPr lvl="1" eaLnBrk="1" hangingPunct="1"/>
            <a:r>
              <a:rPr lang="cs-CZ" altLang="cs-CZ" sz="1400" i="1">
                <a:latin typeface="Arial" panose="020B0604020202020204" pitchFamily="34" charset="0"/>
              </a:rPr>
              <a:t>vznik u 2-10% pacientů po aplikaci i.v. kontrastní látky</a:t>
            </a:r>
          </a:p>
          <a:p>
            <a:pPr eaLnBrk="1" hangingPunct="1"/>
            <a:endParaRPr lang="cs-CZ" altLang="cs-CZ" sz="2000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 sz="2000">
                <a:solidFill>
                  <a:srgbClr val="9A3130"/>
                </a:solidFill>
                <a:latin typeface="Arial" panose="020B0604020202020204" pitchFamily="34" charset="0"/>
              </a:rPr>
              <a:t>Alergické reakce</a:t>
            </a:r>
          </a:p>
          <a:p>
            <a:pPr eaLnBrk="1" hangingPunct="1"/>
            <a:endParaRPr lang="cs-CZ" altLang="cs-CZ" sz="1600">
              <a:solidFill>
                <a:srgbClr val="54AC69"/>
              </a:solidFill>
              <a:latin typeface="Arial" panose="020B0604020202020204" pitchFamily="34" charset="0"/>
            </a:endParaRPr>
          </a:p>
        </p:txBody>
      </p:sp>
      <p:pic>
        <p:nvPicPr>
          <p:cNvPr id="70661" name="Picture 6" descr="http://upload.wikimedia.org/wikipedia/commons/thumb/3/3a/Ambox_emblem_minus.svg/200px-Ambox_emblem_minus.svg.png">
            <a:extLst>
              <a:ext uri="{FF2B5EF4-FFF2-40B4-BE49-F238E27FC236}">
                <a16:creationId xmlns:a16="http://schemas.microsoft.com/office/drawing/2014/main" id="{550BDADA-F982-1181-3860-2B37E0198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2786063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D25EAD14-40FE-67CA-0398-8FF71A9DBAC8}"/>
              </a:ext>
            </a:extLst>
          </p:cNvPr>
          <p:cNvGraphicFramePr>
            <a:graphicFrameLocks noGrp="1"/>
          </p:cNvGraphicFramePr>
          <p:nvPr/>
        </p:nvGraphicFramePr>
        <p:xfrm>
          <a:off x="990600" y="2209800"/>
          <a:ext cx="7081838" cy="3925887"/>
        </p:xfrm>
        <a:graphic>
          <a:graphicData uri="http://schemas.openxmlformats.org/drawingml/2006/table">
            <a:tbl>
              <a:tblPr/>
              <a:tblGrid>
                <a:gridCol w="1677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1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509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 vyšetření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typická efektivní dávka* [mSv]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počet úmrtí na </a:t>
                      </a:r>
                      <a:b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mil. obyvatel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přibližná doba pobytu v přírodním radiačním pozadí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počet vykouřených cigaret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počet ujetých km autem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9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RTG lebky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0,07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3,5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dní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9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RTG krční páteře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 měsíců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3.200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9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RTG hrudní páteře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3,5 měsíce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2.200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9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RTG bederní páteře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1,3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 měsíců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4.200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9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RTG hrudníku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0,02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 dny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1,4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64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9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RTG pánve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3,5 měsíce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2.200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9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celkem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3,772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31,6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 měsíců a 9 dní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266,4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12084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9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CT hlavy / 1 scan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2,3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115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 měsíců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7.400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9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CT hrudníku / 1 scan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3,2 roku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560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25.000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98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CT břicha a pánve / 1 scan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 roky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32.000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235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CT celotělové / 1 scan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3274" marR="73274" marT="36637" marB="36637" anchor="b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 – 27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Ž - 32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 let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 let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2200</a:t>
                      </a: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860.000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1.000.000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73274" marR="73274" marT="36637" marB="3663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F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94EDA9-7CE2-EA37-F783-72692D25A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Damage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surgery</a:t>
            </a:r>
            <a:r>
              <a:rPr lang="cs-CZ" dirty="0"/>
              <a:t> (DCS)</a:t>
            </a:r>
            <a:endParaRPr lang="en-US" dirty="0"/>
          </a:p>
        </p:txBody>
      </p:sp>
      <p:sp>
        <p:nvSpPr>
          <p:cNvPr id="71683" name="Zástupný symbol pro obsah 2">
            <a:extLst>
              <a:ext uri="{FF2B5EF4-FFF2-40B4-BE49-F238E27FC236}">
                <a16:creationId xmlns:a16="http://schemas.microsoft.com/office/drawing/2014/main" id="{5EF5A16A-A1BB-F864-0BDC-331357A21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854575"/>
          </a:xfrm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cs-CZ" altLang="cs-CZ"/>
              <a:t>„Damage control“</a:t>
            </a:r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 sz="2000"/>
          </a:p>
          <a:p>
            <a:pPr algn="ctr">
              <a:buFont typeface="Wingdings 2" panose="05020102010507070707" pitchFamily="18" charset="2"/>
              <a:buNone/>
            </a:pPr>
            <a:endParaRPr lang="cs-CZ" altLang="cs-CZ" sz="2800">
              <a:solidFill>
                <a:srgbClr val="FFC000"/>
              </a:solidFill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cs-CZ" altLang="cs-CZ" sz="2800">
                <a:solidFill>
                  <a:srgbClr val="FFC000"/>
                </a:solidFill>
              </a:rPr>
              <a:t>Dočasné život zachraňující operace u hemodynamicky nestabilních pacientů s polytraumatem.</a:t>
            </a:r>
            <a:endParaRPr lang="en-US" altLang="cs-CZ" sz="2800">
              <a:solidFill>
                <a:srgbClr val="FFC000"/>
              </a:solidFill>
            </a:endParaRPr>
          </a:p>
        </p:txBody>
      </p:sp>
      <p:pic>
        <p:nvPicPr>
          <p:cNvPr id="71684" name="Picture 34">
            <a:extLst>
              <a:ext uri="{FF2B5EF4-FFF2-40B4-BE49-F238E27FC236}">
                <a16:creationId xmlns:a16="http://schemas.microsoft.com/office/drawing/2014/main" id="{8872A548-002A-322F-5812-DCEA6F2F3FF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7"/>
          <a:stretch>
            <a:fillRect/>
          </a:stretch>
        </p:blipFill>
        <p:spPr bwMode="auto">
          <a:xfrm>
            <a:off x="2362200" y="2362200"/>
            <a:ext cx="4648200" cy="2819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8C2605-0247-093D-2A06-7D517D0BF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Damage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surgery</a:t>
            </a:r>
            <a:endParaRPr lang="en-US" dirty="0"/>
          </a:p>
        </p:txBody>
      </p:sp>
      <p:sp>
        <p:nvSpPr>
          <p:cNvPr id="68611" name="Zástupný symbol pro obsah 2">
            <a:extLst>
              <a:ext uri="{FF2B5EF4-FFF2-40B4-BE49-F238E27FC236}">
                <a16:creationId xmlns:a16="http://schemas.microsoft.com/office/drawing/2014/main" id="{77F42B08-D549-F25B-6F0E-6EF5D2202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25975"/>
          </a:xfrm>
        </p:spPr>
        <p:txBody>
          <a:bodyPr/>
          <a:lstStyle/>
          <a:p>
            <a:pPr marL="119062" indent="0">
              <a:buFont typeface="Wingdings 2" panose="05020102010507070707" pitchFamily="18" charset="2"/>
              <a:buNone/>
              <a:defRPr/>
            </a:pPr>
            <a:r>
              <a:rPr lang="cs-CZ" sz="4000" dirty="0">
                <a:solidFill>
                  <a:srgbClr val="FFC000"/>
                </a:solidFill>
                <a:cs typeface="Arial" charset="0"/>
              </a:rPr>
              <a:t>4 fáze ošetření</a:t>
            </a:r>
            <a:endParaRPr lang="cs-CZ" sz="4000" dirty="0">
              <a:cs typeface="Arial" charset="0"/>
            </a:endParaRPr>
          </a:p>
          <a:p>
            <a:pPr>
              <a:defRPr/>
            </a:pPr>
            <a:endParaRPr lang="cs-CZ" dirty="0">
              <a:cs typeface="Arial" charset="0"/>
            </a:endParaRPr>
          </a:p>
          <a:p>
            <a:pPr marL="766763" lvl="2" indent="0">
              <a:buFont typeface="Arial" charset="0"/>
              <a:buNone/>
              <a:defRPr/>
            </a:pPr>
            <a:r>
              <a:rPr lang="cs-CZ" sz="2800" dirty="0">
                <a:cs typeface="Arial" charset="0"/>
              </a:rPr>
              <a:t>1.) Rapidní transport</a:t>
            </a:r>
            <a:endParaRPr lang="en-US" sz="2800" dirty="0">
              <a:cs typeface="Arial" charset="0"/>
            </a:endParaRPr>
          </a:p>
        </p:txBody>
      </p:sp>
      <p:pic>
        <p:nvPicPr>
          <p:cNvPr id="72708" name="Picture 2" descr="http://t3.gstatic.com/images?q=tbn:ANd9GcQQtbJFc0VFr69tWvPgHUKr4JRw9cTCoVEsMbwOHvehdMYvlGJRWw">
            <a:extLst>
              <a:ext uri="{FF2B5EF4-FFF2-40B4-BE49-F238E27FC236}">
                <a16:creationId xmlns:a16="http://schemas.microsoft.com/office/drawing/2014/main" id="{71A6BE0C-BFDA-AC92-365A-1CB417D6F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81513"/>
            <a:ext cx="23637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4" descr="http://t0.gstatic.com/images?q=tbn:ANd9GcSlVX41y1b3p5JRmsgwtij3yCD9UbmEjRf7sCTUFXASL0dC56vs">
            <a:extLst>
              <a:ext uri="{FF2B5EF4-FFF2-40B4-BE49-F238E27FC236}">
                <a16:creationId xmlns:a16="http://schemas.microsoft.com/office/drawing/2014/main" id="{97E9982D-EF31-CF0C-045A-C781CD806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4433888"/>
            <a:ext cx="249713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F32257-54DE-B487-D609-721D8E14A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Damage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surgery</a:t>
            </a:r>
            <a:endParaRPr lang="en-US" dirty="0"/>
          </a:p>
        </p:txBody>
      </p:sp>
      <p:sp>
        <p:nvSpPr>
          <p:cNvPr id="69635" name="Zástupný symbol pro obsah 2">
            <a:extLst>
              <a:ext uri="{FF2B5EF4-FFF2-40B4-BE49-F238E27FC236}">
                <a16:creationId xmlns:a16="http://schemas.microsoft.com/office/drawing/2014/main" id="{07924D97-37DA-23D5-528B-93A795DA6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25975"/>
          </a:xfrm>
        </p:spPr>
        <p:txBody>
          <a:bodyPr/>
          <a:lstStyle/>
          <a:p>
            <a:pPr marL="119062" indent="0">
              <a:buFont typeface="Wingdings 2" panose="05020102010507070707" pitchFamily="18" charset="2"/>
              <a:buNone/>
              <a:defRPr/>
            </a:pPr>
            <a:r>
              <a:rPr lang="cs-CZ" sz="4000" dirty="0">
                <a:solidFill>
                  <a:srgbClr val="FFC000"/>
                </a:solidFill>
                <a:cs typeface="Arial" charset="0"/>
              </a:rPr>
              <a:t>4 fáze ošetření</a:t>
            </a:r>
          </a:p>
          <a:p>
            <a:pPr>
              <a:defRPr/>
            </a:pPr>
            <a:endParaRPr lang="cs-CZ" dirty="0">
              <a:cs typeface="Arial" charset="0"/>
            </a:endParaRPr>
          </a:p>
          <a:p>
            <a:pPr marL="766763" lvl="2" indent="0">
              <a:buFont typeface="Arial" charset="0"/>
              <a:buNone/>
              <a:defRPr/>
            </a:pPr>
            <a:r>
              <a:rPr lang="cs-CZ" sz="2800" dirty="0">
                <a:cs typeface="Arial" charset="0"/>
              </a:rPr>
              <a:t>2.) Urgentní zástava krvácení, dekontaminace </a:t>
            </a:r>
          </a:p>
          <a:p>
            <a:pPr lvl="2">
              <a:buFont typeface="Arial" charset="0"/>
              <a:buChar char="▪"/>
              <a:defRPr/>
            </a:pPr>
            <a:endParaRPr lang="cs-CZ" dirty="0">
              <a:cs typeface="Arial" charset="0"/>
            </a:endParaRPr>
          </a:p>
          <a:p>
            <a:pPr lvl="2">
              <a:buFont typeface="Arial" charset="0"/>
              <a:buChar char="▪"/>
              <a:defRPr/>
            </a:pPr>
            <a:endParaRPr lang="cs-CZ" dirty="0">
              <a:cs typeface="Arial" charset="0"/>
            </a:endParaRPr>
          </a:p>
          <a:p>
            <a:pPr lvl="2">
              <a:buFont typeface="Arial" charset="0"/>
              <a:buChar char="▪"/>
              <a:defRPr/>
            </a:pPr>
            <a:endParaRPr lang="cs-CZ" dirty="0">
              <a:cs typeface="Arial" charset="0"/>
            </a:endParaRPr>
          </a:p>
          <a:p>
            <a:pPr lvl="2">
              <a:buFont typeface="Arial" charset="0"/>
              <a:buChar char="▪"/>
              <a:defRPr/>
            </a:pPr>
            <a:endParaRPr lang="cs-CZ" dirty="0">
              <a:cs typeface="Arial" charset="0"/>
            </a:endParaRPr>
          </a:p>
          <a:p>
            <a:pPr lvl="2">
              <a:buFont typeface="Arial" charset="0"/>
              <a:buChar char="▪"/>
              <a:defRPr/>
            </a:pPr>
            <a:endParaRPr lang="cs-CZ" dirty="0">
              <a:cs typeface="Arial" charset="0"/>
            </a:endParaRPr>
          </a:p>
          <a:p>
            <a:pPr lvl="2">
              <a:buFont typeface="Arial" charset="0"/>
              <a:buNone/>
              <a:defRPr/>
            </a:pPr>
            <a:endParaRPr lang="cs-CZ" dirty="0">
              <a:solidFill>
                <a:srgbClr val="00B050"/>
              </a:solidFill>
              <a:cs typeface="Arial" charset="0"/>
            </a:endParaRPr>
          </a:p>
          <a:p>
            <a:pPr lvl="2" algn="ctr">
              <a:buFont typeface="Arial" charset="0"/>
              <a:buNone/>
              <a:defRPr/>
            </a:pPr>
            <a:r>
              <a:rPr lang="cs-CZ" dirty="0">
                <a:solidFill>
                  <a:srgbClr val="FFC000"/>
                </a:solidFill>
                <a:cs typeface="Arial" charset="0"/>
              </a:rPr>
              <a:t>Operace musí být hotova do 60 minut.</a:t>
            </a:r>
            <a:endParaRPr lang="en-US" dirty="0">
              <a:solidFill>
                <a:srgbClr val="FFC000"/>
              </a:solidFill>
              <a:cs typeface="Arial" charset="0"/>
            </a:endParaRPr>
          </a:p>
        </p:txBody>
      </p:sp>
      <p:pic>
        <p:nvPicPr>
          <p:cNvPr id="73732" name="Picture 2" descr="http://t3.gstatic.com/images?q=tbn:ANd9GcSHpgglhEUWuvel3mdq8DLsi54dbUuzgYVpy7tQnpDZr7_8zRCW">
            <a:extLst>
              <a:ext uri="{FF2B5EF4-FFF2-40B4-BE49-F238E27FC236}">
                <a16:creationId xmlns:a16="http://schemas.microsoft.com/office/drawing/2014/main" id="{BBB360A1-642F-2644-F27F-7788BE0DF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6" descr="http://t1.gstatic.com/images?q=tbn:ANd9GcQSkuq86IEnVnv8DS-wBCM48CgVGXFLpnlpfrMuEd2IrnZpOyGC">
            <a:extLst>
              <a:ext uri="{FF2B5EF4-FFF2-40B4-BE49-F238E27FC236}">
                <a16:creationId xmlns:a16="http://schemas.microsoft.com/office/drawing/2014/main" id="{AF11DA44-968C-7D4D-9913-3D8790F15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862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6">
            <a:extLst>
              <a:ext uri="{FF2B5EF4-FFF2-40B4-BE49-F238E27FC236}">
                <a16:creationId xmlns:a16="http://schemas.microsoft.com/office/drawing/2014/main" id="{07FCFA24-4405-6B05-FC71-E96367F45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27955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11D92A-84CD-5DC2-CC02-45F2BF25F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Damage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surgery</a:t>
            </a:r>
            <a:endParaRPr lang="en-US" dirty="0"/>
          </a:p>
        </p:txBody>
      </p:sp>
      <p:sp>
        <p:nvSpPr>
          <p:cNvPr id="70659" name="Zástupný symbol pro obsah 2">
            <a:extLst>
              <a:ext uri="{FF2B5EF4-FFF2-40B4-BE49-F238E27FC236}">
                <a16:creationId xmlns:a16="http://schemas.microsoft.com/office/drawing/2014/main" id="{E925B4F4-EC15-D591-F9B6-BF94A472C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25975"/>
          </a:xfrm>
        </p:spPr>
        <p:txBody>
          <a:bodyPr/>
          <a:lstStyle/>
          <a:p>
            <a:pPr marL="119062" indent="0">
              <a:buFont typeface="Wingdings 2" panose="05020102010507070707" pitchFamily="18" charset="2"/>
              <a:buNone/>
              <a:defRPr/>
            </a:pPr>
            <a:r>
              <a:rPr lang="cs-CZ" sz="4000" dirty="0">
                <a:solidFill>
                  <a:srgbClr val="FFC000"/>
                </a:solidFill>
                <a:cs typeface="Arial" charset="0"/>
              </a:rPr>
              <a:t>4 fáze ošetření:</a:t>
            </a:r>
          </a:p>
          <a:p>
            <a:pPr>
              <a:defRPr/>
            </a:pPr>
            <a:endParaRPr lang="cs-CZ" sz="2800" dirty="0">
              <a:cs typeface="Arial" charset="0"/>
            </a:endParaRPr>
          </a:p>
          <a:p>
            <a:pPr marL="766763" lvl="2" indent="0">
              <a:buFont typeface="Arial" charset="0"/>
              <a:buNone/>
              <a:defRPr/>
            </a:pPr>
            <a:r>
              <a:rPr lang="cs-CZ" sz="2800" dirty="0">
                <a:cs typeface="Arial" charset="0"/>
              </a:rPr>
              <a:t>3.) Resuscitační péče</a:t>
            </a:r>
          </a:p>
          <a:p>
            <a:pPr lvl="2">
              <a:buFont typeface="Arial" charset="0"/>
              <a:buChar char="▪"/>
              <a:defRPr/>
            </a:pPr>
            <a:endParaRPr lang="cs-CZ" sz="2800" dirty="0">
              <a:cs typeface="Arial" charset="0"/>
            </a:endParaRPr>
          </a:p>
          <a:p>
            <a:pPr lvl="2">
              <a:buFont typeface="Arial" charset="0"/>
              <a:buChar char="▪"/>
              <a:defRPr/>
            </a:pPr>
            <a:endParaRPr lang="cs-CZ" sz="2800" dirty="0">
              <a:cs typeface="Arial" charset="0"/>
            </a:endParaRPr>
          </a:p>
          <a:p>
            <a:pPr lvl="2">
              <a:buFont typeface="Arial" charset="0"/>
              <a:buChar char="▪"/>
              <a:defRPr/>
            </a:pPr>
            <a:endParaRPr lang="cs-CZ" sz="2800" dirty="0">
              <a:cs typeface="Arial" charset="0"/>
            </a:endParaRPr>
          </a:p>
          <a:p>
            <a:pPr lvl="2">
              <a:buFont typeface="Arial" charset="0"/>
              <a:buChar char="▪"/>
              <a:defRPr/>
            </a:pPr>
            <a:endParaRPr lang="cs-CZ" sz="2800" dirty="0">
              <a:cs typeface="Arial" charset="0"/>
            </a:endParaRPr>
          </a:p>
          <a:p>
            <a:pPr lvl="2">
              <a:buFont typeface="Arial" charset="0"/>
              <a:buChar char="▪"/>
              <a:defRPr/>
            </a:pPr>
            <a:endParaRPr lang="cs-CZ" sz="2800" dirty="0">
              <a:cs typeface="Arial" charset="0"/>
            </a:endParaRPr>
          </a:p>
          <a:p>
            <a:pPr lvl="2">
              <a:buFont typeface="Arial" charset="0"/>
              <a:buNone/>
              <a:defRPr/>
            </a:pPr>
            <a:r>
              <a:rPr lang="cs-CZ" sz="2800" dirty="0">
                <a:cs typeface="Arial" charset="0"/>
              </a:rPr>
              <a:t>		</a:t>
            </a:r>
            <a:r>
              <a:rPr lang="cs-CZ" dirty="0">
                <a:cs typeface="Arial" charset="0"/>
              </a:rPr>
              <a:t>do úpravy stavu pacienta 24-36 hod.</a:t>
            </a:r>
            <a:endParaRPr lang="en-US" dirty="0">
              <a:cs typeface="Arial" charset="0"/>
            </a:endParaRPr>
          </a:p>
        </p:txBody>
      </p:sp>
      <p:pic>
        <p:nvPicPr>
          <p:cNvPr id="74756" name="Picture 2" descr="http://t3.gstatic.com/images?q=tbn:ANd9GcQ_0yhS15BA_NYgWFMmPB9qRvbNv9S2LYaYJFPzlnmEbjMNcMGB">
            <a:extLst>
              <a:ext uri="{FF2B5EF4-FFF2-40B4-BE49-F238E27FC236}">
                <a16:creationId xmlns:a16="http://schemas.microsoft.com/office/drawing/2014/main" id="{CF1AA59A-25ED-B2F8-10DA-0D895224A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86200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97267F-CDC2-6350-7D92-CEE257576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Damage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</a:t>
            </a:r>
            <a:r>
              <a:rPr lang="cs-CZ" dirty="0" err="1"/>
              <a:t>surgery</a:t>
            </a:r>
            <a:endParaRPr lang="en-US" dirty="0"/>
          </a:p>
        </p:txBody>
      </p:sp>
      <p:sp>
        <p:nvSpPr>
          <p:cNvPr id="71683" name="Zástupný symbol pro obsah 2">
            <a:extLst>
              <a:ext uri="{FF2B5EF4-FFF2-40B4-BE49-F238E27FC236}">
                <a16:creationId xmlns:a16="http://schemas.microsoft.com/office/drawing/2014/main" id="{EA4FB1A7-CA54-E094-9AFA-DE1F8A40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458200" cy="4625975"/>
          </a:xfrm>
        </p:spPr>
        <p:txBody>
          <a:bodyPr/>
          <a:lstStyle/>
          <a:p>
            <a:pPr marL="119062" indent="0">
              <a:buFont typeface="Wingdings 2" panose="05020102010507070707" pitchFamily="18" charset="2"/>
              <a:buNone/>
              <a:defRPr/>
            </a:pPr>
            <a:r>
              <a:rPr lang="cs-CZ" sz="4000" dirty="0">
                <a:solidFill>
                  <a:srgbClr val="FFC000"/>
                </a:solidFill>
                <a:cs typeface="Arial" charset="0"/>
              </a:rPr>
              <a:t>4 fáze ošetření:</a:t>
            </a:r>
          </a:p>
          <a:p>
            <a:pPr>
              <a:defRPr/>
            </a:pPr>
            <a:endParaRPr lang="cs-CZ" dirty="0">
              <a:cs typeface="Arial" charset="0"/>
            </a:endParaRPr>
          </a:p>
          <a:p>
            <a:pPr marL="766763" lvl="2" indent="0">
              <a:buFont typeface="Arial" charset="0"/>
              <a:buNone/>
              <a:defRPr/>
            </a:pPr>
            <a:r>
              <a:rPr lang="cs-CZ" sz="2800" dirty="0">
                <a:cs typeface="Arial" charset="0"/>
              </a:rPr>
              <a:t>4.) Dokončení chirurgických výkonů</a:t>
            </a:r>
          </a:p>
          <a:p>
            <a:pPr lvl="2">
              <a:buFont typeface="Arial" charset="0"/>
              <a:buChar char="▪"/>
              <a:defRPr/>
            </a:pPr>
            <a:endParaRPr lang="cs-CZ" dirty="0">
              <a:cs typeface="Arial" charset="0"/>
            </a:endParaRPr>
          </a:p>
          <a:p>
            <a:pPr lvl="2">
              <a:buFont typeface="Arial" charset="0"/>
              <a:buChar char="▪"/>
              <a:defRPr/>
            </a:pPr>
            <a:endParaRPr lang="cs-CZ" dirty="0">
              <a:cs typeface="Arial" charset="0"/>
            </a:endParaRPr>
          </a:p>
          <a:p>
            <a:pPr lvl="2">
              <a:buFont typeface="Arial" charset="0"/>
              <a:buChar char="▪"/>
              <a:defRPr/>
            </a:pPr>
            <a:endParaRPr lang="cs-CZ" dirty="0">
              <a:cs typeface="Arial" charset="0"/>
            </a:endParaRPr>
          </a:p>
          <a:p>
            <a:pPr lvl="2">
              <a:buFont typeface="Arial" charset="0"/>
              <a:buChar char="▪"/>
              <a:defRPr/>
            </a:pPr>
            <a:endParaRPr lang="cs-CZ" dirty="0">
              <a:cs typeface="Arial" charset="0"/>
            </a:endParaRPr>
          </a:p>
          <a:p>
            <a:pPr lvl="2">
              <a:buFont typeface="Arial" charset="0"/>
              <a:buChar char="▪"/>
              <a:defRPr/>
            </a:pPr>
            <a:endParaRPr lang="cs-CZ" dirty="0">
              <a:cs typeface="Arial" charset="0"/>
            </a:endParaRPr>
          </a:p>
          <a:p>
            <a:pPr lvl="2">
              <a:buFont typeface="Arial" charset="0"/>
              <a:buChar char="▪"/>
              <a:defRPr/>
            </a:pPr>
            <a:endParaRPr lang="cs-CZ" dirty="0">
              <a:cs typeface="Arial" charset="0"/>
            </a:endParaRPr>
          </a:p>
          <a:p>
            <a:pPr lvl="3">
              <a:buFont typeface="Arial" charset="0"/>
              <a:buNone/>
              <a:defRPr/>
            </a:pPr>
            <a:r>
              <a:rPr lang="cs-CZ" dirty="0">
                <a:cs typeface="Arial" charset="0"/>
              </a:rPr>
              <a:t>Není-li pacient schopen definitivního výkonu vrací se do fáze 3.</a:t>
            </a:r>
            <a:endParaRPr lang="en-US" dirty="0">
              <a:cs typeface="Arial" charset="0"/>
            </a:endParaRPr>
          </a:p>
        </p:txBody>
      </p:sp>
      <p:pic>
        <p:nvPicPr>
          <p:cNvPr id="75780" name="Picture 2" descr="http://t2.gstatic.com/images?q=tbn:ANd9GcR2sEhj6FRQOLhAn5ZxBBBwurS4Gj5ydP1d3zpbOWfL6unpgQYX">
            <a:extLst>
              <a:ext uri="{FF2B5EF4-FFF2-40B4-BE49-F238E27FC236}">
                <a16:creationId xmlns:a16="http://schemas.microsoft.com/office/drawing/2014/main" id="{09D56337-88EC-125F-5D96-0308B1AB3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4" descr="http://t2.gstatic.com/images?q=tbn:ANd9GcSi61mWXAQrdhrkFf4fYNjgeZC2ixsnHGRRaeizo_ekpvvMArb4">
            <a:extLst>
              <a:ext uri="{FF2B5EF4-FFF2-40B4-BE49-F238E27FC236}">
                <a16:creationId xmlns:a16="http://schemas.microsoft.com/office/drawing/2014/main" id="{DB8191A2-DF75-B4BA-70B0-555445C38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1000"/>
            <a:ext cx="3124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A6E9B-A918-7FA4-5D71-EE206D6F7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8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Indikace k DCS</a:t>
            </a:r>
            <a:endParaRPr lang="en-US" dirty="0"/>
          </a:p>
        </p:txBody>
      </p:sp>
      <p:sp>
        <p:nvSpPr>
          <p:cNvPr id="76803" name="Zástupný symbol pro obsah 2">
            <a:extLst>
              <a:ext uri="{FF2B5EF4-FFF2-40B4-BE49-F238E27FC236}">
                <a16:creationId xmlns:a16="http://schemas.microsoft.com/office/drawing/2014/main" id="{710AFE12-06CA-C569-1D4E-4D22A924C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cs-CZ" altLang="cs-CZ"/>
              <a:t>Machanické parametry</a:t>
            </a:r>
            <a:endParaRPr lang="en-US" altLang="cs-CZ"/>
          </a:p>
        </p:txBody>
      </p:sp>
      <p:pic>
        <p:nvPicPr>
          <p:cNvPr id="76804" name="Picture 33">
            <a:extLst>
              <a:ext uri="{FF2B5EF4-FFF2-40B4-BE49-F238E27FC236}">
                <a16:creationId xmlns:a16="http://schemas.microsoft.com/office/drawing/2014/main" id="{41F37283-1D00-E08A-F235-8EE07883FAE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0"/>
            <a:ext cx="3124200" cy="3124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35">
            <a:extLst>
              <a:ext uri="{FF2B5EF4-FFF2-40B4-BE49-F238E27FC236}">
                <a16:creationId xmlns:a16="http://schemas.microsoft.com/office/drawing/2014/main" id="{5650E1D3-6944-4CFD-299C-53C712E5DD7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2438400" cy="23336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36">
            <a:extLst>
              <a:ext uri="{FF2B5EF4-FFF2-40B4-BE49-F238E27FC236}">
                <a16:creationId xmlns:a16="http://schemas.microsoft.com/office/drawing/2014/main" id="{834F1315-0EB4-3BB6-4014-70F9476E400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2743200" cy="1981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93095-22F0-952A-C60E-CBC46EDFF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Indikace k DCS</a:t>
            </a:r>
            <a:endParaRPr lang="en-US" dirty="0"/>
          </a:p>
        </p:txBody>
      </p:sp>
      <p:sp>
        <p:nvSpPr>
          <p:cNvPr id="77827" name="Zástupný symbol pro obsah 2">
            <a:extLst>
              <a:ext uri="{FF2B5EF4-FFF2-40B4-BE49-F238E27FC236}">
                <a16:creationId xmlns:a16="http://schemas.microsoft.com/office/drawing/2014/main" id="{27D7FE26-A426-A957-DD53-C578569B7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n-US" altLang="cs-CZ" b="1">
                <a:solidFill>
                  <a:srgbClr val="FFC000"/>
                </a:solidFill>
              </a:rPr>
              <a:t>P</a:t>
            </a:r>
            <a:r>
              <a:rPr lang="cs-CZ" altLang="cs-CZ" b="1">
                <a:solidFill>
                  <a:srgbClr val="FFC000"/>
                </a:solidFill>
              </a:rPr>
              <a:t>ředoperační indikace (rozhodnutí na UP)</a:t>
            </a:r>
          </a:p>
          <a:p>
            <a:pPr>
              <a:lnSpc>
                <a:spcPct val="150000"/>
              </a:lnSpc>
            </a:pPr>
            <a:r>
              <a:rPr lang="cs-CZ" altLang="cs-CZ" sz="2800"/>
              <a:t>Šok</a:t>
            </a:r>
          </a:p>
          <a:p>
            <a:pPr>
              <a:lnSpc>
                <a:spcPct val="150000"/>
              </a:lnSpc>
            </a:pPr>
            <a:r>
              <a:rPr lang="cs-CZ" altLang="cs-CZ" sz="2800"/>
              <a:t>Koagulopatie</a:t>
            </a:r>
          </a:p>
          <a:p>
            <a:pPr>
              <a:lnSpc>
                <a:spcPct val="150000"/>
              </a:lnSpc>
            </a:pPr>
            <a:r>
              <a:rPr lang="cs-CZ" altLang="cs-CZ" sz="2800"/>
              <a:t>Masivní volumová resuscitace (více než 10 ERY mas)</a:t>
            </a:r>
          </a:p>
          <a:p>
            <a:pPr>
              <a:lnSpc>
                <a:spcPct val="150000"/>
              </a:lnSpc>
            </a:pPr>
            <a:r>
              <a:rPr lang="cs-CZ" altLang="cs-CZ" sz="2800"/>
              <a:t>Acidosa (</a:t>
            </a:r>
            <a:r>
              <a:rPr lang="en-US" altLang="cs-CZ" sz="2800"/>
              <a:t>pH &lt; 7.15,  BE &lt; 8mmol/L</a:t>
            </a:r>
            <a:r>
              <a:rPr lang="cs-CZ" altLang="cs-CZ" sz="2800"/>
              <a:t>)</a:t>
            </a:r>
          </a:p>
          <a:p>
            <a:pPr>
              <a:lnSpc>
                <a:spcPct val="150000"/>
              </a:lnSpc>
            </a:pPr>
            <a:r>
              <a:rPr lang="cs-CZ" altLang="cs-CZ" sz="2800"/>
              <a:t>H</a:t>
            </a:r>
            <a:r>
              <a:rPr lang="en-US" altLang="cs-CZ" sz="2800"/>
              <a:t>ypotermi</a:t>
            </a:r>
            <a:r>
              <a:rPr lang="cs-CZ" altLang="cs-CZ" sz="2800"/>
              <a:t>e</a:t>
            </a:r>
            <a:r>
              <a:rPr lang="en-US" altLang="cs-CZ" sz="2800"/>
              <a:t> &lt; 35ºC</a:t>
            </a:r>
            <a:endParaRPr lang="cs-CZ" altLang="cs-CZ" sz="2800">
              <a:solidFill>
                <a:srgbClr val="FFC000"/>
              </a:solidFill>
            </a:endParaRPr>
          </a:p>
          <a:p>
            <a:pPr>
              <a:lnSpc>
                <a:spcPct val="150000"/>
              </a:lnSpc>
            </a:pPr>
            <a:r>
              <a:rPr lang="cs-CZ" altLang="cs-CZ" sz="2800"/>
              <a:t>ISS &gt; 35</a:t>
            </a:r>
            <a:endParaRPr lang="en-US" altLang="cs-CZ" sz="28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DC8DF-1125-AF2F-AE54-3999DDCB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Indikace k DCS</a:t>
            </a:r>
            <a:endParaRPr lang="en-US" dirty="0"/>
          </a:p>
        </p:txBody>
      </p:sp>
      <p:sp>
        <p:nvSpPr>
          <p:cNvPr id="78851" name="Zástupný symbol pro obsah 2">
            <a:extLst>
              <a:ext uri="{FF2B5EF4-FFF2-40B4-BE49-F238E27FC236}">
                <a16:creationId xmlns:a16="http://schemas.microsoft.com/office/drawing/2014/main" id="{8049CB4E-6FFA-49D8-4D2E-AE537A820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cs-CZ" altLang="cs-CZ" b="1">
                <a:solidFill>
                  <a:srgbClr val="FFC000"/>
                </a:solidFill>
              </a:rPr>
              <a:t>Peroperační indikace</a:t>
            </a:r>
          </a:p>
          <a:p>
            <a:endParaRPr lang="cs-CZ" altLang="cs-CZ"/>
          </a:p>
          <a:p>
            <a:pPr>
              <a:lnSpc>
                <a:spcPct val="150000"/>
              </a:lnSpc>
            </a:pPr>
            <a:r>
              <a:rPr lang="cs-CZ" altLang="cs-CZ"/>
              <a:t>Komplexní dutinová poranění</a:t>
            </a:r>
          </a:p>
          <a:p>
            <a:pPr>
              <a:spcBef>
                <a:spcPts val="1200"/>
              </a:spcBef>
            </a:pPr>
            <a:r>
              <a:rPr lang="cs-CZ" altLang="cs-CZ"/>
              <a:t>Pokračující krvácení vyžadující podání více než 8 ery mas</a:t>
            </a:r>
          </a:p>
          <a:p>
            <a:pPr>
              <a:lnSpc>
                <a:spcPct val="150000"/>
              </a:lnSpc>
            </a:pPr>
            <a:r>
              <a:rPr lang="cs-CZ" altLang="cs-CZ"/>
              <a:t>Nedostatek zkušeností</a:t>
            </a:r>
          </a:p>
          <a:p>
            <a:endParaRPr lang="en-US" altLang="cs-CZ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DB2302-DE87-B578-43CC-4767B39B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Damage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laparotomie</a:t>
            </a:r>
            <a:endParaRPr lang="en-US" dirty="0"/>
          </a:p>
        </p:txBody>
      </p:sp>
      <p:sp>
        <p:nvSpPr>
          <p:cNvPr id="79875" name="Zástupný symbol pro obsah 2">
            <a:extLst>
              <a:ext uri="{FF2B5EF4-FFF2-40B4-BE49-F238E27FC236}">
                <a16:creationId xmlns:a16="http://schemas.microsoft.com/office/drawing/2014/main" id="{C53FB345-435C-6621-C9BC-62AE21769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r>
              <a:rPr lang="cs-CZ" altLang="cs-CZ" sz="2800"/>
              <a:t>Střední / příčná laparotomie</a:t>
            </a:r>
          </a:p>
          <a:p>
            <a:r>
              <a:rPr lang="cs-CZ" altLang="cs-CZ" sz="2800"/>
              <a:t>Packing  – perihepaticky, perisplenicky, malá pánev</a:t>
            </a:r>
          </a:p>
          <a:p>
            <a:r>
              <a:rPr lang="cs-CZ" altLang="cs-CZ" sz="2800"/>
              <a:t>Při cévním poranění akutní naložení cévní svorky</a:t>
            </a:r>
          </a:p>
          <a:p>
            <a:r>
              <a:rPr lang="cs-CZ" altLang="cs-CZ" sz="2800"/>
              <a:t>Postupně identifikovat zdroj krvácení</a:t>
            </a:r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en-US" altLang="cs-CZ"/>
          </a:p>
        </p:txBody>
      </p:sp>
      <p:sp>
        <p:nvSpPr>
          <p:cNvPr id="79876" name="AutoShape 6" descr="data:image/jpeg;base64,/9j/4AAQSkZJRgABAQAAAQABAAD/2wCEAAkGBhQSEBIUExQQFBQUFBQUFBYQFRUSFBUQFBQVFRQUFRUXHSYeFxkjGRQUHy8gIycpLiwsFR4xNTAqNiYrLCkBCQoKDgwOGg8PGiwkHCUpNSwsLCwpKSopLCwqLC8sLCkpLCksKSksKSwsLCksLCksLCwsLCwsKSwsLCwsLCksKf/AABEIAOcA2wMBIgACEQEDEQH/xAAcAAACAgMBAQAAAAAAAAAAAAAABAMFAgYIAQf/xABTEAABAwIBBAoNCAcHAwUAAAABAAIDBBEhBQYSMRMzNUFRcXOSk7IHFBcYIlJUYXJ0gbPRIyUykaHB0tMVJEJTYpSxNEVjg6Ph8GS0whZEVYKi/8QAGgEAAgMBAQAAAAAAAAAAAAAAAAIBAwQFBv/EAC8RAAIBAwMCAwcEAwAAAAAAAAABAgMREiExQQRxE1FSBRQiMjNhoRUjYsFCcvH/2gAMAwEAAhEDEQA/AEOxt2NqOtoWzTNkLy5wu11hgbDBbB3Kck+O3p2axr3012Ety4+Vf1gos0s3qeSigc+mpXFwkLnOhjLnHZpBcuLbnUs8p4t3ZFOnOrK0SLuU5J8dvTs+KO5Tknx29Oz4q4kzSpNYpaXoYz/UL1mbtINdJSH/ACIj9miqvH7m39Pn6im7lOSfHb07PijuU5J8dvTs+KvHZAovJKP208Q/8UNzapPJaPoIvwo8fuHuE/UUfcpyT47enZ8UdynJPjt6dnxWzxZs0fklH0EP4VW12bdKDhS0luQi+5ql1u4q6GTdsiq7lOSfHb07PigdinJPjt6dnxTT8hUp1U1L0Mf4V7Bm3Skj9WpbcjH8FHj9yz9Ol6vwKdyjJPjt6dnxR3Kck+O3p2fFWU+bFJf+zUvQx/hXsWa1KDjTUvQx/hR4/cj9On6it7lGSfGb07PivD2Kck+O3p2fFXbc26PyWj6CL8KDmvSE27VpOgiH/ijx+5H6fP1fgpO5Tknx29Oz4o7lOSfHb07Pirl+ZtJ5NS9DGPuWFRmrTNiktTUmEbztEWvRNj9FTGsm9WxJ9FNK6d/wIt7DGTiAQ15BAIIfcEHEEEawve4tk/xJOeVsuZ+51F6rT+5YrdPlLzOa5NGh9xbJ/iSc8o7i2T/Ek55W+IRnLzDJmh9xbJ/iSc8o7i2T/Ek55W+IRnLzDJmh9xbJ/iSc8o7i2T/Ek55W+IRnLzDJmh9xbJ/iSc8o7i2T/Ek55W+IRnLzDJnz6s7DWT2xvIZJcNcfpneF/iufZxZzgN4ldd5R2mXk39Vy5Fq9sd6RVlNt7llNtnQ/YRHzXHyrusE9mU75vp+KT38qR7CW5cfKu6wTOZjr0NOPNJ7+VUVue5t6L6jLy6lhpb4lSQwYpvRsFmUTpTqW0QtJSjgCWdSjhI4k092KgmJQ9CYN+ZGIDbWo5qfzj2oc4hKSuN9Z9ii5fZh2qNIGxsnGUhOpRseCLLJmlwqCXfgndR4Ymy8NKBrKzjjceFS9rIKXK27FHSAb11EZCnXwKF8YQOpJkTJDfEhS1jrwy8nJ1CoSFHUyWilH+HJ1HKVuLNfCMZobnUXqtP7lit1U5obn0XqtP7litlre55eW4IQhQKCEIQAIQhAAhCEAL5R2mXk39Vy5Fq9sd6RXXWUdpl5N/VcuRavbHekVdS5LqXJ0P2Ety4+Vf1gn8wo/1GD/ADPfypDsJblx8q7rBWvY/HzfT8Unv5VVV57mzpHacuxssTFkRdStjwXhCptY1ZXYnI1LSlPvjSsjEkkaISE5WpKcnUFYyMVfUa0tjXFmdNFrJTsAS9PqKsKd3mRYSo3YYYMFg8qfY8FAWJ2jGtTAqGQKZwUbglZdEXexJ121S8m/qFWLkplFvyMvJv6pULctb0JM0Nz6L1Wm9yxW6qM0Nz6L1Wm9yxW61vc8s9wQhCgUEIQgAQhCABCEIAXyjtMvJv6rlyLV7Y70iuuso7TLyb+q5ci1e2O9Iq6lyXUuTofsJblx8q7rBWXY/dagp+KT38qrewkPmuPlXdYJjMCcGiiF9Rk99IfvVVXnubejV5y7G8xuXl1DTS4L17taqbNOOpk8paTfWZel5ZEjZbCJFKcFVTMuVYyuVfI/FVm6KsOUmDU9TpCmOBTED1KK5rcuQMEvIFk2bwVi5yuvoYYppi71DI5TualyMVS0aoHhOCXyiLwSj/Dk6hUpSOWK0Nhl4djf1SiO4zWg3mePm6iHBS03uWK3VRmfudReq0/uWK3Wt7nl3uCEIUEAhCEACEIQAIQhAC+Udpl5N/VcuRavbHekV11lHaZeTf1XLkWr2x3pFXUuS6lydEdhHcuPlX9YKszCfscEbrmxdIDfevK/FWfYQ3Mj5V3WCr8z470cY4TL716qq89zf0P1H2N3dXhrS7XbV50jFlvSfoh1zfUARbhF99V8dQR4LtWrj4EzSmNuIH13uFlep14xjyi6Mqjc9Jmq4FkZ8MUtwVOx5PJZVxluSpKmccawpqUk6Tr8Q1lBYWVH9FSB9jZQscdVjZD4zrQmKWccuC9NQAqiGpsstnB3wmyE8JMsjOqqsypoON9ANG+SvH1ZAVbWu09evhGH1pb3HjBRHxlpr2kt4bLW84a06D2j6TmOJ8zdE4KbQDNWrXxlI1Ud2yE69B39Cmjvcrl9jes0B830XqtP7pit1T5nbn0XqtN7iNXC1Pc8vLcEIQoFBCEIAEIQgAQhCAF8o7TLyb+q5ci1e2O9IrrrKO0y8m/quXItXtjvSKupcl1Lk6H7CW5cfKv6wSmZotSxefZPfSD7k32Ety4+Vf1glszW3pIf8z38iorc9zf0H1Jdi/NGH6/YsWZJVlTNwT1PGs6VzqynjqU7KEhSMyffWr4048ygkFtSZ0ytdRfYq48mNablSlg4kw9pJXj4LBLYbPzPaalBUzqYLOh1KR7lYo6FEpPJorZsmtJ4OLBLHJDRqLh9qs3qOyRosjJlNU0FhwqrniI1LaJY8FUV1h/skRepXRQTX31ho/JyX8R/VKamxKxqG/JSeg/qlMLY2jM4/N1F6rTe4jVwqjM0fN1F6rTe4YrKkrGSt0o3B7buF26rtcWuHscCPYtT3PLy3JUKt/8AUlNsL5tnh2KNxY9+l4LXggaLjbA3I+tEOc9K6B87aiB0LCA6Rrrta7DX9YRYLMskKsyhnPSwBhmqIYxI3SjL3WD2eM02317WZy0sUccklRAxkgvG5z2gPHC3zI1CzLJCqK/PCjgcGy1NOxxa14D3WJY7U4WuLHjUk2c1K2RkbqiBskgaWNLxpOD8WG3n89kahZlmhV7s4aa842aMdri89zjEDvvw1BeRZxUzmPe2eEtjY2SRwdcNjd9F5/hNsPagiwzlHaZeTf1XLkWr2x3pFdcVkodA9w1OjcRbEEFhII8y5Hq9sd6RVtLktpcnQ/YS3Lj5V/WCgzIi0aOIDgk+oyyH4qfsJH5rj5V/WC8zTFqSn/iY/wCyaUfD61XWjeMn9zX0UrVref8A02eiFgrJjtSr6N1wngs0TqVEM3wURCyBWcYurLXM/wApjFGALlV1dNe6arZ8LBVsmq5sN+5wFh50k3/ijRSi/mZYUBwU8hwSWS6tjhZrmk2vYG+HsTjkLYrl8zIS1Yk2U72KFxS2Gi7i8pVNWygE8KuJFU10QubpeTRHYppCb3Wc4vE+2+x4/wDyVk91zgE0yPwXDgZITxBjvvTxjk0hKs1CDk+EXeZ5/UKL1WnP+iw/etYyVLW09JPTsoZzJpVjopRJBoaU0sj4zbS0v2hrWz5obnUXqtN9kEatitTep5lvU+WSZiVcFPNTNax7JY6Mh1P4GjNBOwPcWyuN3uju4n6N2atSt8q5jS/JxROfKZqgVFVNVFpae12fIscyPQJBOjqH7OK326LoyZObPmdNmdWk0sRe6A0sFXA2ePY3McDI00/gu0joFoxFr2biQpck5FqKXYJBQGcdptpHRGWLSiljkke4hzzoujk073GI3wvoyPqRkwyZpFDmpNFDkmN7GudT1BkmsQQyNzJrNubXAL2tsEplbN6oAyhTtpGT9uyl8dSXxBsQeGNGyNPhjYtEluiCvod14QoyIyPmpzKqDNOdC7KipeyYuLbvpo2wSxv13xfFIy2vw9VsU3BmW90eSdkicDGxsVY0OAa6GNuyMZJY2kAma21r67rf17dTkycmLZQHyMvJv6rlyLV7Y70iuuso7TL6D+q5ci1e2O9Ip6XI9Lk6I7CI+a4+Vf1gpM12/N9K7lftmk+AUXYS3Lj5V/WClzNffJVOeU+rtiWwUtXU19ghPCvTf8l+bou6OSysmyKphkVjDIufFnpKivqMNcsjKoHyWQDdWZFGPmYObpFYTtsN7UdYJF+LfTrYtEJWbfxtrxGv2edQ1YdTu/sRZHlJw0r2BHgxuY0Yk/SO+npFV0GU42PcHz48EpjiY3AW+lYl31pp+VIf31P00f4k+LsUOSyeo02feS0rscEo6vivtsHSx/iWByhH+9g6WP8AEkal5F0cFySSuVNVyEqwlr4zqfD0sf4lWTyNJ+nF0kf4kqhLyLfFha10RRNtirCnj+TqHf4LxzmF33JIOb48XSR/iVhFUxtppBskOk5sthssZJOiQ0AB2JK1dND9y7OZ7Tqr3dqOrbSH8zx830XqtN7lit1RZr5QiZQ0jHywNeynga5rpYw5rmxMBBBdgbgqz/S0H7+m6aL8SGnc5bTuNISv6Wg/f03TRfiR+loP39N00X4kWZFmNIUMFZG++hJE8jWI5GPP1NJWp1+fhjFTZgJiqmRxi2D6YXM0lyf2BBU+1g4RcUWwUWzckKjmziDJJmkSPcJ2wQxxtZpOcYRIdFxfokW0nlz9EixvvJDJ2c0z5SHMLRoZRdseiwvHa1VHHE24do4NJB8LRwvfFGLJxZtaFrdJnmzQbpMmc0CkEk2jGxjXVUbHxFzdPSGkZRfRBDeLFMw54wPnbFj4Ur4Gv0orGaPTDmaIfsoHybvCc2xtrxFxxZGLLPKO0y8m/quXItXtjvSK66yifkZeTf1XLkWr2x3pFWUuSylydEdhEfNcfKu6wTOZkVslQjX4Ev19sSpXsI7lx8q7rBPZkD5ug3/Bl99MrqSvKSMvUyxs/wCSJonYp6K6Vp23AVmIrBcg9g2kRWJKsaaLDFKMKdifcK2CKKr0sYTvSjzr1/8A1Fz7LpuRqge3exx4MN7h3lD3Ig7KwpS0jSS50bydWlMIwCfMALkrN1JH+7j5jPgsaNm+5tgb/SlLzccDfojjCncUN6BCKu7iU1NH+7j5jfgq+aFl9rj5jfgrOZISi6TJmjFC0lOzxI+a34JGelZ4kfMb8FaOZhxpWdqa7EcULR0zLbXHzGfBXhoY+1HXjj2h5+gzfjvwedVUO+r+pH6s7kHe6W7otW7nC9saQgl5keaNHH+j6I6EeNLT/sg4mFhJvrOvfVt2lH4kfMaq7NDc+i9Vp/csVuq3uZZbkPaUfiR8xqO0o/Ej5jVMhQQYRQNabta1vogC/HbWFTuzOgIGkCTsVTFdwHhMqnukkJFrX0ibcAJ4cLtanTZanNRJBG2DTdPV3fIZS0iBtOG2GkdEnZACBg3RvbXeVfgaN+B+XNNp8ITSiUSRyskIjJbJHAKfFpboua5gOlcb51XWdLmq2NzXbLM547ZLi4RjZBVvEjw4BoAs9rSCLEW30rkrOGaqcwRthjDaekqJdkD3k9stMmhHokWADD4R131DfTOX54o5HBkegysqmVErhNMyNkZs2Qs09IMdqOj4Lddgm+In4izgzQjZE6MPls40hv4IcDRiFrLeDbHtdt+PCyYybm+2CQlj3bGXSPETmRENdIdJ2jJo6dtIk2v+0fMqyPLMxqpYI9h031D7PeZXsEUdLSPBazSsXnZQ3RaQLAnXrTbnpO6KSVrKe0MEc0oOmS8mWoikbG4OsG3pnOa43wcAcUWkS1I2zKG0y+g/quXItXtjvSK67ykPkpfMx4+prlyJV7Y70impck0+TojsI7mR8q7rBP5k7nU/oy++lVf2Edy4+Vd1gnsxR82098LNk+yaUK+j88jH1ey7jtBiFaA4JOjj8EJklclaHr97HpU0b0nJKs45VKYSjoTPkS8puDq9psFm9yWnmsMbe3Vq4FDdwjEgoQL3tAL3+gS52rhOoJ6RVuSALEB0R/hjj0dY/adcklPSXUMZLUhmdgUnhcKWUqButKWEjo8EnUainHHBJz4nBMhGYUg1cavqg/qz+Rf7u33KkpdYVxI79Wf5o5R9TXD7lu6J2m19jh+2Y/twl9/6M80Nz6L1Wm9wxW6qM0Nz6L1Wn9zGrdIzDLcEIQoFBJGigjc6YtjY4bJI6R2FtkDNkeScNEiFlz/CnQtGNUZqWta+aV1W6GtY6k0g1rBZzGhsQbe2joWedZcTv2TJXHimzaHZu0zhF8iw7Gxscdi5pELbaDLtPhNGi3A3HgrKpyBTyAh8THAvfI4OuLvluHlwFr6VjcG48y1KTLcjnO0J5Nk2SjFJA3CKenkbFsjzGWEvBLptI/saA1ftL1GXJmmRjJ3SjZ2mWobJaKKkc+YBrrRONK4WYx2DhbwrhOk/Maz8zdKnIVPIHB8TDd+mbXB09AREggg32MNb5x5ivIMmUz43aDIjHIwQkx/QMUZe0Rgg2s0vk9pK1yPKEgbTiaqtTPlmJnp5S+zWtZsETqhzGkeFsvh6I0tBrbm+NtmKPm+DEnbrE3uR2xLYk6jrSsV3RbZRPyUvnY8/W1y5Fq9sd6RXXWUdpl5N/VcuRavbHekU9LkelydEdhDcyPlXdYJrNF1slwn+CX7aiRK9hDcyPlXdYKbNncmL0ZP+4kVtPefYz1VecF/JF9Ru/wB+NMyqvpZcQm3PXMvoera1IZWqemp1Be5TcD8LKB5tpaA+JKVEF98jzjiTcjlA8/8APvUPQSNysyHlASOcG9skN8G8oDY73xsBjfjVxM0KuoHC5ts+twJf4Lb8NtZ47JySRS3oCWonOBiltKymlkSzTcpS4k0FFLqTLW4exK1DwhCyViCOWzlcX/VpfQl6rviqiNl1bNP6rJ6E3VcPuW7o18b7HF9sfQX+y/snzQ3PovVaf3LFbqozQ3PovVaf3LFbpWc6W4IQhQKC90ja1zbj1cXAvEIJC/H7DYL0uOGJw1Y6uLgXiFIXPdI8J+s+f4lBP/Pbf7yvEIAXyjtMvJv6rlyLV7Y70iuuso7TLyb+q5ci1e2O9Iq2lyW0uTojsI7lx8q7rBMZpH5rhuP2ZBbjqJEv2ENzI+Vd1gpc18cm0zRrOyH2CeW/9U6ljm35CYOdaEV6kWbYy3XqU7pcFJGNMaPB9qTqGGN1jq1g+ZcxHqG0nYlD8UxFIlmEHjWIlxUXH3HzIoZX8fsxP1LAyeZYF17oISsQ0Z8Im0+/jJ9HHeAOIKmmelqR3hnGY+k3RZ/QY+1TTFACsxxWVIzFYuxWcbrBAXJKh4AVY918VLUTXS+nb7gpSsJKVyRpIAtrVlQvvRSDfDJgea4/elhBojzkLOlGjHUN4YnuHGGEFa+klapY5vtWll09/JplnmhufReq03uWK3VRmhufReq03uGK3Qzky3BCEKBQQhCABCEIAEIQgBfKO0y8m/quXItXtjvSK66yjtMvJv6rlyLV7Y70irqXJdS5Oh+wluXHyr+sE/mC0GhiPA2QDi2aVIdhLcuPlX/1TeZLrZOgA39l+2eRVVXa5r6OGVRs2GmiueJYZTZptIOsYhT0ps8cSwygL4jWMFkWx1W/j1KRj8POMFKy51j/AHUMrL+F9algntxI4LhkOAGpRumtqw49X/PgsjILKMvvqtfzqBridJVXcRsrHm7jZrTi7hJJKlleoGSm5BdFgT4LDfE+fC31LJ90wmwNK8e9DTjqUc0llFguQTPsFPkynu4OOJ3uJLMZcFx3tXncruhgLW3OsqRIrkndEMDwlQZSaAwn/De0+e7HAf1Ts7baI9qq8pOOxSDgjfbmlNTeMrkVYqdNxfKLDM7c6i9Vp/csVwqnNAfN9F6rTe5YrZaXueae4IQhKKCEIQAIQhAAhCEAL5R2mXk39Vy5Fq9sd6RXXWUdpl5N/VcuRavbHekVdS5LqXJ0P2Ety4+Vf1gm8wm3ooL6hsvv5Ep2FB81x8o/+qyzfFZTU8cJoJnFmmNJs9KGm8j3AgbJcYOVVVXvY19LUjCcsnbQ2yM+H7FnINaoRlOrH93VHT0n5izOV6v/AOOqP5il/MVGEjc+op3vkS1TdE+a+I82+l6iK2I1H7FFNWVbjufUfzFL+Yl3PrDh+j57H/qKX8xGEi33ql6kNRzHVgstkVa1taP7vl/mKXD/AFF6BW+QTdPTfmKfDZHvVL1IbkeG/RAHEAEuZFC6Ouv/AGCXp6b8xYbBW+QS/wAxS/mI8NivqaXqGtksEsLudrFtfsWDqWtP/sJenpfxrLtat8gl89p6a5/1EeGw94peotaWG5Dv2RgBwlXEcdyFr7J6zAfo6cAf9RS/mJuPKVWP7vqP5il/MS4SGfU0raSRc1I8IKsy3FaOQjfjf7PAKhdlKrJ3OqOnpPzFFV1dW+Nzf0fOC5rm/wBopcCQRfbPOpUJXE95p2tkW2aB+b6L1Wm9wxW6rs26R8VFSxyDRfHTwseLg2eyJjXC4wNiCLjgVitD3ODLcEIQlFBCEIAEIQgAQhCAF8o7TLyb+q5ci1e2O9IrrrKO0y+g/quXIlUfDdxlXUuS6lyfQMzOy0aClEAgbJZznXLiDjvWV73wD/JW88oQrHBMsxQd8A/yVvPKO+Af5K3nlCFGEQwQd8A/yVvPKO+Af5K3nlCEYRDBB3wD/JW88o74B/kreeUIRhEMEHfAP8lbzyjvgH+St55QhGEQwQd8A/yVvPKO+Af5K3nlCEYRDBB3wD/JW88o74B/kreeUIRhEMEHfAP8lbzyjvgH+St55QhGEQwQd8A/yVvPKO+Af5K3nFCEYRIwiHfAP8lbzijvgH+St5xQhGEQwiHfAP8AJW84o74B/krecUIRhEMIh3wD/JW84o74B/krecUIRhEMIh3wD/JW84o74B/krecUIRhEMIkVT2e3Pa5vazRpNLfpnfBF9XnXyeQFxJ4TdCEyilsMklsf/9k=">
            <a:extLst>
              <a:ext uri="{FF2B5EF4-FFF2-40B4-BE49-F238E27FC236}">
                <a16:creationId xmlns:a16="http://schemas.microsoft.com/office/drawing/2014/main" id="{0CC66A8B-B3A8-307A-BFE4-2C95FEC4CB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9877" name="AutoShape 8" descr="data:image/jpeg;base64,/9j/4AAQSkZJRgABAQAAAQABAAD/2wCEAAkGBhQSEBIUExQQFBQUFBQUFBYQFRUSFBUQFBQVFRQUFRUXHSYeFxkjGRQUHy8gIycpLiwsFR4xNTAqNiYrLCkBCQoKDgwOGg8PGiwkHCUpNSwsLCwpKSopLCwqLC8sLCkpLCksKSksKSwsLCksLCksLCwsLCwsKSwsLCwsLCksKf/AABEIAOcA2wMBIgACEQEDEQH/xAAcAAACAgMBAQAAAAAAAAAAAAAABAMFAgYIAQf/xABTEAABAwIBBAoNCAcHAwUAAAABAAIDBBEhBQYSMRMzNUFRcXOSk7IHFBcYIlJUYXJ0gbPRIyUykaHB0tMVJEJTYpSxNEVjg6Ph8GS0whZEVYKi/8QAGgEAAgMBAQAAAAAAAAAAAAAAAAIBAwQFBv/EAC8RAAIBAwMCAwcEAwAAAAAAAAABAgMREiExQQRxE1FSBRQiMjNhoRUjYsFCcvH/2gAMAwEAAhEDEQA/AEOxt2NqOtoWzTNkLy5wu11hgbDBbB3Kck+O3p2axr3012Ety4+Vf1gos0s3qeSigc+mpXFwkLnOhjLnHZpBcuLbnUs8p4t3ZFOnOrK0SLuU5J8dvTs+KO5Tknx29Oz4q4kzSpNYpaXoYz/UL1mbtINdJSH/ACIj9miqvH7m39Pn6im7lOSfHb07PijuU5J8dvTs+KvHZAovJKP208Q/8UNzapPJaPoIvwo8fuHuE/UUfcpyT47enZ8UdynJPjt6dnxWzxZs0fklH0EP4VW12bdKDhS0luQi+5ql1u4q6GTdsiq7lOSfHb07PigdinJPjt6dnxTT8hUp1U1L0Mf4V7Bm3Skj9WpbcjH8FHj9yz9Ol6vwKdyjJPjt6dnxR3Kck+O3p2fFWU+bFJf+zUvQx/hXsWa1KDjTUvQx/hR4/cj9On6it7lGSfGb07PivD2Kck+O3p2fFXbc26PyWj6CL8KDmvSE27VpOgiH/ijx+5H6fP1fgpO5Tknx29Oz4o7lOSfHb07Pirl+ZtJ5NS9DGPuWFRmrTNiktTUmEbztEWvRNj9FTGsm9WxJ9FNK6d/wIt7DGTiAQ15BAIIfcEHEEEawve4tk/xJOeVsuZ+51F6rT+5YrdPlLzOa5NGh9xbJ/iSc8o7i2T/Ek55W+IRnLzDJmh9xbJ/iSc8o7i2T/Ek55W+IRnLzDJmh9xbJ/iSc8o7i2T/Ek55W+IRnLzDJmh9xbJ/iSc8o7i2T/Ek55W+IRnLzDJnz6s7DWT2xvIZJcNcfpneF/iufZxZzgN4ldd5R2mXk39Vy5Fq9sd6RVlNt7llNtnQ/YRHzXHyrusE9mU75vp+KT38qR7CW5cfKu6wTOZjr0NOPNJ7+VUVue5t6L6jLy6lhpb4lSQwYpvRsFmUTpTqW0QtJSjgCWdSjhI4k092KgmJQ9CYN+ZGIDbWo5qfzj2oc4hKSuN9Z9ii5fZh2qNIGxsnGUhOpRseCLLJmlwqCXfgndR4Ymy8NKBrKzjjceFS9rIKXK27FHSAb11EZCnXwKF8YQOpJkTJDfEhS1jrwy8nJ1CoSFHUyWilH+HJ1HKVuLNfCMZobnUXqtP7lit1U5obn0XqtP7litlre55eW4IQhQKCEIQAIQhAAhCEAL5R2mXk39Vy5Fq9sd6RXXWUdpl5N/VcuRavbHekVdS5LqXJ0P2Ety4+Vf1gn8wo/1GD/ADPfypDsJblx8q7rBWvY/HzfT8Unv5VVV57mzpHacuxssTFkRdStjwXhCptY1ZXYnI1LSlPvjSsjEkkaISE5WpKcnUFYyMVfUa0tjXFmdNFrJTsAS9PqKsKd3mRYSo3YYYMFg8qfY8FAWJ2jGtTAqGQKZwUbglZdEXexJ121S8m/qFWLkplFvyMvJv6pULctb0JM0Nz6L1Wm9yxW6qM0Nz6L1Wm9yxW61vc8s9wQhCgUEIQgAQhCABCEIAXyjtMvJv6rlyLV7Y70iuuso7TLyb+q5ci1e2O9Iq6lyXUuTofsJblx8q7rBWXY/dagp+KT38qrewkPmuPlXdYJjMCcGiiF9Rk99IfvVVXnubejV5y7G8xuXl1DTS4L17taqbNOOpk8paTfWZel5ZEjZbCJFKcFVTMuVYyuVfI/FVm6KsOUmDU9TpCmOBTED1KK5rcuQMEvIFk2bwVi5yuvoYYppi71DI5TualyMVS0aoHhOCXyiLwSj/Dk6hUpSOWK0Nhl4djf1SiO4zWg3mePm6iHBS03uWK3VRmfudReq0/uWK3Wt7nl3uCEIUEAhCEACEIQAIQhAC+Udpl5N/VcuRavbHekV11lHaZeTf1XLkWr2x3pFXUuS6lydEdhHcuPlX9YKszCfscEbrmxdIDfevK/FWfYQ3Mj5V3WCr8z470cY4TL716qq89zf0P1H2N3dXhrS7XbV50jFlvSfoh1zfUARbhF99V8dQR4LtWrj4EzSmNuIH13uFlep14xjyi6Mqjc9Jmq4FkZ8MUtwVOx5PJZVxluSpKmccawpqUk6Tr8Q1lBYWVH9FSB9jZQscdVjZD4zrQmKWccuC9NQAqiGpsstnB3wmyE8JMsjOqqsypoON9ANG+SvH1ZAVbWu09evhGH1pb3HjBRHxlpr2kt4bLW84a06D2j6TmOJ8zdE4KbQDNWrXxlI1Ud2yE69B39Cmjvcrl9jes0B830XqtP7pit1T5nbn0XqtN7iNXC1Pc8vLcEIQoFBCEIAEIQgAQhCAF8o7TLyb+q5ci1e2O9IrrrKO0y8m/quXItXtjvSKupcl1Lk6H7CW5cfKv6wSmZotSxefZPfSD7k32Ety4+Vf1glszW3pIf8z38iorc9zf0H1Jdi/NGH6/YsWZJVlTNwT1PGs6VzqynjqU7KEhSMyffWr4048ygkFtSZ0ytdRfYq48mNablSlg4kw9pJXj4LBLYbPzPaalBUzqYLOh1KR7lYo6FEpPJorZsmtJ4OLBLHJDRqLh9qs3qOyRosjJlNU0FhwqrniI1LaJY8FUV1h/skRepXRQTX31ho/JyX8R/VKamxKxqG/JSeg/qlMLY2jM4/N1F6rTe4jVwqjM0fN1F6rTe4YrKkrGSt0o3B7buF26rtcWuHscCPYtT3PLy3JUKt/8AUlNsL5tnh2KNxY9+l4LXggaLjbA3I+tEOc9K6B87aiB0LCA6Rrrta7DX9YRYLMskKsyhnPSwBhmqIYxI3SjL3WD2eM02317WZy0sUccklRAxkgvG5z2gPHC3zI1CzLJCqK/PCjgcGy1NOxxa14D3WJY7U4WuLHjUk2c1K2RkbqiBskgaWNLxpOD8WG3n89kahZlmhV7s4aa842aMdri89zjEDvvw1BeRZxUzmPe2eEtjY2SRwdcNjd9F5/hNsPagiwzlHaZeTf1XLkWr2x3pFdcVkodA9w1OjcRbEEFhII8y5Hq9sd6RVtLktpcnQ/YS3Lj5V/WCgzIi0aOIDgk+oyyH4qfsJH5rj5V/WC8zTFqSn/iY/wCyaUfD61XWjeMn9zX0UrVref8A02eiFgrJjtSr6N1wngs0TqVEM3wURCyBWcYurLXM/wApjFGALlV1dNe6arZ8LBVsmq5sN+5wFh50k3/ijRSi/mZYUBwU8hwSWS6tjhZrmk2vYG+HsTjkLYrl8zIS1Yk2U72KFxS2Gi7i8pVNWygE8KuJFU10QubpeTRHYppCb3Wc4vE+2+x4/wDyVk91zgE0yPwXDgZITxBjvvTxjk0hKs1CDk+EXeZ5/UKL1WnP+iw/etYyVLW09JPTsoZzJpVjopRJBoaU0sj4zbS0v2hrWz5obnUXqtN9kEatitTep5lvU+WSZiVcFPNTNax7JY6Mh1P4GjNBOwPcWyuN3uju4n6N2atSt8q5jS/JxROfKZqgVFVNVFpae12fIscyPQJBOjqH7OK326LoyZObPmdNmdWk0sRe6A0sFXA2ePY3McDI00/gu0joFoxFr2biQpck5FqKXYJBQGcdptpHRGWLSiljkke4hzzoujk073GI3wvoyPqRkwyZpFDmpNFDkmN7GudT1BkmsQQyNzJrNubXAL2tsEplbN6oAyhTtpGT9uyl8dSXxBsQeGNGyNPhjYtEluiCvod14QoyIyPmpzKqDNOdC7KipeyYuLbvpo2wSxv13xfFIy2vw9VsU3BmW90eSdkicDGxsVY0OAa6GNuyMZJY2kAma21r67rf17dTkycmLZQHyMvJv6rlyLV7Y70iuuso7TL6D+q5ci1e2O9Ip6XI9Lk6I7CI+a4+Vf1gpM12/N9K7lftmk+AUXYS3Lj5V/WClzNffJVOeU+rtiWwUtXU19ghPCvTf8l+bou6OSysmyKphkVjDIufFnpKivqMNcsjKoHyWQDdWZFGPmYObpFYTtsN7UdYJF+LfTrYtEJWbfxtrxGv2edQ1YdTu/sRZHlJw0r2BHgxuY0Yk/SO+npFV0GU42PcHz48EpjiY3AW+lYl31pp+VIf31P00f4k+LsUOSyeo02feS0rscEo6vivtsHSx/iWByhH+9g6WP8AEkal5F0cFySSuVNVyEqwlr4zqfD0sf4lWTyNJ+nF0kf4kqhLyLfFha10RRNtirCnj+TqHf4LxzmF33JIOb48XSR/iVhFUxtppBskOk5sthssZJOiQ0AB2JK1dND9y7OZ7Tqr3dqOrbSH8zx830XqtN7lit1RZr5QiZQ0jHywNeynga5rpYw5rmxMBBBdgbgqz/S0H7+m6aL8SGnc5bTuNISv6Wg/f03TRfiR+loP39N00X4kWZFmNIUMFZG++hJE8jWI5GPP1NJWp1+fhjFTZgJiqmRxi2D6YXM0lyf2BBU+1g4RcUWwUWzckKjmziDJJmkSPcJ2wQxxtZpOcYRIdFxfokW0nlz9EixvvJDJ2c0z5SHMLRoZRdseiwvHa1VHHE24do4NJB8LRwvfFGLJxZtaFrdJnmzQbpMmc0CkEk2jGxjXVUbHxFzdPSGkZRfRBDeLFMw54wPnbFj4Ur4Gv0orGaPTDmaIfsoHybvCc2xtrxFxxZGLLPKO0y8m/quXItXtjvSK66yifkZeTf1XLkWr2x3pFWUuSylydEdhEfNcfKu6wTOZkVslQjX4Ev19sSpXsI7lx8q7rBPZkD5ug3/Bl99MrqSvKSMvUyxs/wCSJonYp6K6Vp23AVmIrBcg9g2kRWJKsaaLDFKMKdifcK2CKKr0sYTvSjzr1/8A1Fz7LpuRqge3exx4MN7h3lD3Ig7KwpS0jSS50bydWlMIwCfMALkrN1JH+7j5jPgsaNm+5tgb/SlLzccDfojjCncUN6BCKu7iU1NH+7j5jfgq+aFl9rj5jfgrOZISi6TJmjFC0lOzxI+a34JGelZ4kfMb8FaOZhxpWdqa7EcULR0zLbXHzGfBXhoY+1HXjj2h5+gzfjvwedVUO+r+pH6s7kHe6W7otW7nC9saQgl5keaNHH+j6I6EeNLT/sg4mFhJvrOvfVt2lH4kfMaq7NDc+i9Vp/csVuq3uZZbkPaUfiR8xqO0o/Ej5jVMhQQYRQNabta1vogC/HbWFTuzOgIGkCTsVTFdwHhMqnukkJFrX0ibcAJ4cLtanTZanNRJBG2DTdPV3fIZS0iBtOG2GkdEnZACBg3RvbXeVfgaN+B+XNNp8ITSiUSRyskIjJbJHAKfFpboua5gOlcb51XWdLmq2NzXbLM547ZLi4RjZBVvEjw4BoAs9rSCLEW30rkrOGaqcwRthjDaekqJdkD3k9stMmhHokWADD4R131DfTOX54o5HBkegysqmVErhNMyNkZs2Qs09IMdqOj4Lddgm+In4izgzQjZE6MPls40hv4IcDRiFrLeDbHtdt+PCyYybm+2CQlj3bGXSPETmRENdIdJ2jJo6dtIk2v+0fMqyPLMxqpYI9h031D7PeZXsEUdLSPBazSsXnZQ3RaQLAnXrTbnpO6KSVrKe0MEc0oOmS8mWoikbG4OsG3pnOa43wcAcUWkS1I2zKG0y+g/quXItXtjvSK67ykPkpfMx4+prlyJV7Y70impck0+TojsI7mR8q7rBP5k7nU/oy++lVf2Edy4+Vd1gnsxR82098LNk+yaUK+j88jH1ey7jtBiFaA4JOjj8EJklclaHr97HpU0b0nJKs45VKYSjoTPkS8puDq9psFm9yWnmsMbe3Vq4FDdwjEgoQL3tAL3+gS52rhOoJ6RVuSALEB0R/hjj0dY/adcklPSXUMZLUhmdgUnhcKWUqButKWEjo8EnUainHHBJz4nBMhGYUg1cavqg/qz+Rf7u33KkpdYVxI79Wf5o5R9TXD7lu6J2m19jh+2Y/twl9/6M80Nz6L1Wm9wxW6qM0Nz6L1Wn9zGrdIzDLcEIQoFBJGigjc6YtjY4bJI6R2FtkDNkeScNEiFlz/CnQtGNUZqWta+aV1W6GtY6k0g1rBZzGhsQbe2joWedZcTv2TJXHimzaHZu0zhF8iw7Gxscdi5pELbaDLtPhNGi3A3HgrKpyBTyAh8THAvfI4OuLvluHlwFr6VjcG48y1KTLcjnO0J5Nk2SjFJA3CKenkbFsjzGWEvBLptI/saA1ftL1GXJmmRjJ3SjZ2mWobJaKKkc+YBrrRONK4WYx2DhbwrhOk/Maz8zdKnIVPIHB8TDd+mbXB09AREggg32MNb5x5ivIMmUz43aDIjHIwQkx/QMUZe0Rgg2s0vk9pK1yPKEgbTiaqtTPlmJnp5S+zWtZsETqhzGkeFsvh6I0tBrbm+NtmKPm+DEnbrE3uR2xLYk6jrSsV3RbZRPyUvnY8/W1y5Fq9sd6RXXWUdpl5N/VcuRavbHekU9LkelydEdhDcyPlXdYJrNF1slwn+CX7aiRK9hDcyPlXdYKbNncmL0ZP+4kVtPefYz1VecF/JF9Ru/wB+NMyqvpZcQm3PXMvoera1IZWqemp1Be5TcD8LKB5tpaA+JKVEF98jzjiTcjlA8/8APvUPQSNysyHlASOcG9skN8G8oDY73xsBjfjVxM0KuoHC5ts+twJf4Lb8NtZ47JySRS3oCWonOBiltKymlkSzTcpS4k0FFLqTLW4exK1DwhCyViCOWzlcX/VpfQl6rviqiNl1bNP6rJ6E3VcPuW7o18b7HF9sfQX+y/snzQ3PovVaf3LFbqozQ3PovVaf3LFbpWc6W4IQhQKC90ja1zbj1cXAvEIJC/H7DYL0uOGJw1Y6uLgXiFIXPdI8J+s+f4lBP/Pbf7yvEIAXyjtMvJv6rlyLV7Y70iuuso7TLyb+q5ci1e2O9Iq2lyW0uTojsI7lx8q7rBMZpH5rhuP2ZBbjqJEv2ENzI+Vd1gpc18cm0zRrOyH2CeW/9U6ljm35CYOdaEV6kWbYy3XqU7pcFJGNMaPB9qTqGGN1jq1g+ZcxHqG0nYlD8UxFIlmEHjWIlxUXH3HzIoZX8fsxP1LAyeZYF17oISsQ0Z8Im0+/jJ9HHeAOIKmmelqR3hnGY+k3RZ/QY+1TTFACsxxWVIzFYuxWcbrBAXJKh4AVY918VLUTXS+nb7gpSsJKVyRpIAtrVlQvvRSDfDJgea4/elhBojzkLOlGjHUN4YnuHGGEFa+klapY5vtWll09/JplnmhufReq03uWK3VRmhufReq03uGK3Qzky3BCEKBQQhCABCEIAEIQgBfKO0y8m/quXItXtjvSK66yjtMvJv6rlyLV7Y70irqXJdS5Oh+wluXHyr+sE/mC0GhiPA2QDi2aVIdhLcuPlX/1TeZLrZOgA39l+2eRVVXa5r6OGVRs2GmiueJYZTZptIOsYhT0ps8cSwygL4jWMFkWx1W/j1KRj8POMFKy51j/AHUMrL+F9algntxI4LhkOAGpRumtqw49X/PgsjILKMvvqtfzqBridJVXcRsrHm7jZrTi7hJJKlleoGSm5BdFgT4LDfE+fC31LJ90wmwNK8e9DTjqUc0llFguQTPsFPkynu4OOJ3uJLMZcFx3tXncruhgLW3OsqRIrkndEMDwlQZSaAwn/De0+e7HAf1Ts7baI9qq8pOOxSDgjfbmlNTeMrkVYqdNxfKLDM7c6i9Vp/csVwqnNAfN9F6rTe5YrZaXueae4IQhKKCEIQAIQhAAhCEAL5R2mXk39Vy5Fq9sd6RXXWUdpl5N/VcuRavbHekVdS5LqXJ0P2Ety4+Vf1gm8wm3ooL6hsvv5Ep2FB81x8o/+qyzfFZTU8cJoJnFmmNJs9KGm8j3AgbJcYOVVVXvY19LUjCcsnbQ2yM+H7FnINaoRlOrH93VHT0n5izOV6v/AOOqP5il/MVGEjc+op3vkS1TdE+a+I82+l6iK2I1H7FFNWVbjufUfzFL+Yl3PrDh+j57H/qKX8xGEi33ql6kNRzHVgstkVa1taP7vl/mKXD/AFF6BW+QTdPTfmKfDZHvVL1IbkeG/RAHEAEuZFC6Ouv/AGCXp6b8xYbBW+QS/wAxS/mI8NivqaXqGtksEsLudrFtfsWDqWtP/sJenpfxrLtat8gl89p6a5/1EeGw94peotaWG5Dv2RgBwlXEcdyFr7J6zAfo6cAf9RS/mJuPKVWP7vqP5il/MS4SGfU0raSRc1I8IKsy3FaOQjfjf7PAKhdlKrJ3OqOnpPzFFV1dW+Nzf0fOC5rm/wBopcCQRfbPOpUJXE95p2tkW2aB+b6L1Wm9wxW6rs26R8VFSxyDRfHTwseLg2eyJjXC4wNiCLjgVitD3ODLcEIQlFBCEIAEIQgAQhCAF8o7TLyb+q5ci1e2O9IrrrKO0y+g/quXIlUfDdxlXUuS6lyfQMzOy0aClEAgbJZznXLiDjvWV73wD/JW88oQrHBMsxQd8A/yVvPKO+Af5K3nlCFGEQwQd8A/yVvPKO+Af5K3nlCEYRDBB3wD/JW88o74B/kreeUIRhEMEHfAP8lbzyjvgH+St55QhGEQwQd8A/yVvPKO+Af5K3nlCEYRDBB3wD/JW88o74B/kreeUIRhEMEHfAP8lbzyjvgH+St55QhGEQwQd8A/yVvPKO+Af5K3nFCEYRIwiHfAP8lbzijvgH+St5xQhGEQwiHfAP8AJW84o74B/krecUIRhEMIh3wD/JW84o74B/krecUIRhEMIh3wD/JW84o74B/krecUIRhEMIkVT2e3Pa5vazRpNLfpnfBF9XnXyeQFxJ4TdCEyilsMklsf/9k=">
            <a:extLst>
              <a:ext uri="{FF2B5EF4-FFF2-40B4-BE49-F238E27FC236}">
                <a16:creationId xmlns:a16="http://schemas.microsoft.com/office/drawing/2014/main" id="{FBEF0866-89F2-DBCC-8D60-90E8AA7FF8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59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9878" name="AutoShape 10" descr="data:image/jpeg;base64,/9j/4AAQSkZJRgABAQAAAQABAAD/2wCEAAkGBhESDxQQERIUFBUVFRAVFRUUFBAUFxMVFRAVFhUYGBQYHCYeFxkjGRUYIDAgJDMpLCwsFx4xNTAqNScsLCkBCQoKBQUFDQUFDSkYEhgpKSkpKSkpKSkpKSkpKSkpKSkpKSkpKSkpKSkpKSkpKSkpKSkpKSkpKSkpKSkpKSkpKf/AABEIAMAAoAMBIgACEQEDEQH/xAAbAAEBAAMBAQEAAAAAAAAAAAAABQMEBgECB//EAEYQAAEDAgEHBwcKBAYDAAAAAAEAAgMEERIFBhMhMUGBIlFSYXGRoRQ0krGzwcIjJDJCU2JzdKLhQ2Ny0WSCk7K08CUzRP/EABQBAQAAAAAAAAAAAAAAAAAAAAD/xAAUEQEAAAAAAAAAAAAAAAAAAAAA/9oADAMBAAIRAxEAPwD9xWKWqY0sa5wBeS1gP1iGlxA/ytJ4LKoNSdJlOFm6CCaU9T5XtijPotmQXkQIgIsFLXMkLww3MbzG/bqeGgkdzh3rOgIiICIiAiIgIiICIsFTWsjLGuNjI7AzbrdhLrdzT3IM6IiDFDVMeXta4EsdheB9V2EOseuzgeKyqFR/J5SnZumhgmHW6Muhk/Toe9XUAqHkTl1dbNzSQwD+mKEOI9OV6uKFmYcVIJd80lRMesSTPLf04UF1ERBEzed8tWjmqvXTQn3q2oeQvOq8f4iI99DTq4UBFxGdeXcpRVJZTxuLA1pjwwOmEzi0kte8EYOUA23JsDiudi7SFxLQXCxsLi97G2sX39qD7REQEREBFjnc4McWDE4Alova5tqF91yuNzSy3lGWpwVMbsBY4vxQOhELwG2a1xPLuS4W5X0cWLcg7ZRcvWNRQjnqXn0aSc+5WlFy0fndCP5s7u6jmHxILSIiCHlkYK2jm6Tp6d3ZJFpG/rgb3q4FDzxOGmEu+GamlHY2dgd+hzlcQaWWq3Q00032cUsnoMLvcvnIFHoaSCE7Y4YWHtbG0HxBWlnqSaCVg/iaOLt0srIyO5xVsBB6iIgiZIPz6ub96ld304b8CtqJQC2Uqoc8NE7xqG/CraAiIgIi16quZHYvNgSxtzsxPdhYOLiBxQbCLXpa5kguw4hd4uNhLHFrhwcCFsICIiAoeVddfRjmFY7uia341cUOs15Tph0aetd3yUzfeguIiIJmctIZaKoiG18EzR2mN1vGy2cl1elgil+0jjf6bA73rZIUTMp3/j4G9Bpi/wBJ7ovgQbWXcmOnhwMeGOa+KRpc3E0ujeHtDmggltxuIK1qLOO0jYKpmgmdqaCcUUx/ky2Ad/SbO6t6trXrqCOaN0UrGvY4Wc1wBB4FBsBFzvktVSf+kuqoPsXuGnjH8qVxAkaOi835nblmnzqi8klqIjjMYw6MgteJTZrInsNixxcWixttQaOScpmTLFUAOQ2CCNp6boppTLwa6YN4FdUuTyfkzyWqomE4nOp6yJ7+nKXwzudxc2Q8V1iAiIg8c6wupeXaVj6SXSucxuHSOey2KPRWkDm3B1twA79iot1m+7d/dauWyRSzEFrToprF9iwHRusXXB5I39SDDkSjZHSxNic57Q0Pa530n6S73OOoa3F5PFU2uuLrVyVfyeK5aTo4rllg0nANbbAauZZnck33b+rrQZUREBcnlLKmjy1TsLeQ6nkjLug+WYOiB6neTuHbZdYuSyhkw1VRXNacLmxUccbuhKwyVDHcHSMPZdB1qFQ4M7IfJYqiQ4DKAGxgF0hlFw+NrALvcHAjVzLF5JVVeucupoD/AAY3fLSDmmlbqjH3IzfnduQZqzOO73QUrNPM3U/XhihP82WxsfuNu7qG1bWQsmOggEb3h7i6WRxa3C3FJI57g1tyQ0FxtckraoqKOKNscTGsY0Wa1oDQOwBZ0BERAU2tzfp5Zo53xAyRkFr9YOrYDb6YBNwDcA6wqSIImcRwy0UnRqg3hJTzR/EFbUPO8fNg/oT0b+6qjB8CVXwO3EcR/bagyEr4ti7PX+yaLnN/ADgsgQFpZbaTSzANa8mKazXmzXfJu5LjcWadh1jUt1Ts4nNFHUF7cTRBOXNBw4m6J1xfdcb0GbJI+bxDC1vycXJabtbyBqBubgbBtW2tLIjgaWEtFgYobAm9ho22F9+ret1Bjth7PV+y+wV6sZi5jbxHcg+7qJm3rfWSdKrkHCOKKL4Cq+B28gdg/vsUjM0g0gd05atx7TVSoNqgzfp4ZZJ44g2SQuLn6yeUbkC/0Wk67CwJN9qpIiAiIgIiICIiCJnj5m7rkpR31UStKHnLy3UsH2lTG4j7kLXTO4XY0cQrgQeoiIC08sUulp5Yi7DpI5WYj9XGwtvwvdbil5zZMgnpXx1BLYhZ7nAgYRGcdzcEEC17EEIJubGXbCKhqGGGoZG1rQeVHUNjYAXwSbHtsL2NnDeN66ZcHmvkF0raV7WGCkp3unp2PIM8z3teBJJbkxMIlcQwa9YvbYu7CD1ERB4VDzK8xj1W5VQO6pkBVwqHmucPlMB/hVM1h92XDO32vgguoiICIiAiIgIi8JQQqUabKMsn1aaNsDfxJcMsp4MEI4uV5c1m3V4KFtSY3yGokdORGA5xE8vINrjU2Msv1BdICg9REQFLzo8wqvy9T7FyqKXnR5hVfl6n2LkGTN/zOn/Bg9k1UFPze8zp/wAGD2TVQQEREBQZxocpMf8AUqozEfxobyRnjGZR/karpK5vOSsx0QqhG9hgljnAkAa4CKbC8kXOox47dRQdKi8uvUBERAREQFLznqzFQ1MjfpNhmLf6tGcPjZVFDzxF6Qs+0lpY/TqYwfC6Clk6iEUMcI2RsYwdjGho9SzfR7PV+yyLwoAK9WMHDq3erqWRAUvOjzCq/L1PsXKopedHmFV+XqfYuQZM3vM6f8GD2TVQU/N7zOn/AAYPZNVBAQosf0uz1/sgDla93r/Za+VqLTU8sP2kcjPTYW+9bgCIJ2btaZqOnmO2SGF57XRgnxJVFQ8zBaiYw/UfUR9mjqJGjwAVxAREQEREBQ86f/lb0qym/SXP+FXFFzjHLpPzcfspUFpERB4QvgG2o7Nx9yyLxzboPVLzo8wqvy9T7FyoNdbUeB5/3WnnBA6SjqI2Auc+CdrQLa3OicAO8oGb3mdP+DB7JqoLRyLE5lNCxwIc2KJrhq1ERtBHeFtONzYcT/3egHXqGzf19S+wEAsvUBERBEzW1NqGj6tXVj0pMfxK2oebJ5VZ+cl9lEriAiIgIiICiZzOs6k/Nw+McgVtQ87B8lC7oVVG7svO1vxILiIiAiIg+ZGXBGzr5utYaCF7I2MkkMr2tAc8hrS87yWtAA4LBl3KOgpZp7XMcb3NHScG8lvF1hxWnNVTxuoYnPDnSPcyZ2Ecsto5Xkjo3ewHUgpV8D3xuZHIYnEWbIGscWHnDXAg8Vna2wXNZRy5KyLKDg4YoZI2Ram6scEDgLb+VIdq6YIPUREBERBDzYHnR56yo42DG/CriiZpa4Hu6VTWu4eVSAeAVtAREQEREBQ89Dahkd0XQP7MFRG4nuCuKNnjFiydVgbfJ5yO0RkjxCCyix08wc1rxscA4dhFwsiAiIghZ4+a2Ox09G13U01cV0zkOGSjk6NU0X5tLDLFr4vA4hU8p5PZPC+GS+F4sbGxHMQdxBAIPOFztXWTsDaOspvLBLia18RiAlDG4vlIpHNwPsL8kkX1i2xBpzO0gljGvynKbGDrZA2Nz7dQFO4LuAuRzZpnPqpC+FsDaVrYoIGlrhGJmNke9xaLaQizdVwBfWbkrrkBERARFgragRxvkOxjXO9FpPuQScyR8whJ+tpH8JJnvH+5XVJzTgwZPpWdGnpwe3RNv4qsgIiICIiAsNZTh8b4zsc1zT2OaR71mRBJzUkLqClc4EOMEGIHaHCJoPiqyIgIiIBUbKrT5ZRnXqdUf8dyspZBEyQ0isrTY6301uv5qxWwlkQEREBR87nkZPqsIJJgmAsLm7oy0eJVhEGOCINaGjY0ADsAsPBZERAREQf/2Q==">
            <a:extLst>
              <a:ext uri="{FF2B5EF4-FFF2-40B4-BE49-F238E27FC236}">
                <a16:creationId xmlns:a16="http://schemas.microsoft.com/office/drawing/2014/main" id="{0C8C6A30-1BD7-2690-C99A-A64DDAF5BA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8300" y="150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9879" name="AutoShape 12" descr="data:image/jpeg;base64,/9j/4AAQSkZJRgABAQAAAQABAAD/2wCEAAkGBhESDxQQERIUFBUVFRAVFRUUFBAUFxMVFRAVFhUYGBQYHCYeFxkjGRUYIDAgJDMpLCwsFx4xNTAqNScsLCkBCQoKBQUFDQUFDSkYEhgpKSkpKSkpKSkpKSkpKSkpKSkpKSkpKSkpKSkpKSkpKSkpKSkpKSkpKSkpKSkpKSkpKf/AABEIAMAAoAMBIgACEQEDEQH/xAAbAAEBAAMBAQEAAAAAAAAAAAAABQMEBgECB//EAEYQAAEDAgEHBwcKBAYDAAAAAAEAAgMEERIFBhMhMUGBIlFSYXGRoRQ0krGzwcIjJDJCU2JzdKLhQ2Ny0WSCk7K08CUzRP/EABQBAQAAAAAAAAAAAAAAAAAAAAD/xAAUEQEAAAAAAAAAAAAAAAAAAAAA/9oADAMBAAIRAxEAPwD9xWKWqY0sa5wBeS1gP1iGlxA/ytJ4LKoNSdJlOFm6CCaU9T5XtijPotmQXkQIgIsFLXMkLww3MbzG/bqeGgkdzh3rOgIiICIiAiIgIiICIsFTWsjLGuNjI7AzbrdhLrdzT3IM6IiDFDVMeXta4EsdheB9V2EOseuzgeKyqFR/J5SnZumhgmHW6Muhk/Toe9XUAqHkTl1dbNzSQwD+mKEOI9OV6uKFmYcVIJd80lRMesSTPLf04UF1ERBEzed8tWjmqvXTQn3q2oeQvOq8f4iI99DTq4UBFxGdeXcpRVJZTxuLA1pjwwOmEzi0kte8EYOUA23JsDiudi7SFxLQXCxsLi97G2sX39qD7REQEREBFjnc4McWDE4Alova5tqF91yuNzSy3lGWpwVMbsBY4vxQOhELwG2a1xPLuS4W5X0cWLcg7ZRcvWNRQjnqXn0aSc+5WlFy0fndCP5s7u6jmHxILSIiCHlkYK2jm6Tp6d3ZJFpG/rgb3q4FDzxOGmEu+GamlHY2dgd+hzlcQaWWq3Q00032cUsnoMLvcvnIFHoaSCE7Y4YWHtbG0HxBWlnqSaCVg/iaOLt0srIyO5xVsBB6iIgiZIPz6ub96ld304b8CtqJQC2Uqoc8NE7xqG/CraAiIgIi16quZHYvNgSxtzsxPdhYOLiBxQbCLXpa5kguw4hd4uNhLHFrhwcCFsICIiAoeVddfRjmFY7uia341cUOs15Tph0aetd3yUzfeguIiIJmctIZaKoiG18EzR2mN1vGy2cl1elgil+0jjf6bA73rZIUTMp3/j4G9Bpi/wBJ7ovgQbWXcmOnhwMeGOa+KRpc3E0ujeHtDmggltxuIK1qLOO0jYKpmgmdqaCcUUx/ky2Ad/SbO6t6trXrqCOaN0UrGvY4Wc1wBB4FBsBFzvktVSf+kuqoPsXuGnjH8qVxAkaOi835nblmnzqi8klqIjjMYw6MgteJTZrInsNixxcWixttQaOScpmTLFUAOQ2CCNp6boppTLwa6YN4FdUuTyfkzyWqomE4nOp6yJ7+nKXwzudxc2Q8V1iAiIg8c6wupeXaVj6SXSucxuHSOey2KPRWkDm3B1twA79iot1m+7d/dauWyRSzEFrToprF9iwHRusXXB5I39SDDkSjZHSxNic57Q0Pa530n6S73OOoa3F5PFU2uuLrVyVfyeK5aTo4rllg0nANbbAauZZnck33b+rrQZUREBcnlLKmjy1TsLeQ6nkjLug+WYOiB6neTuHbZdYuSyhkw1VRXNacLmxUccbuhKwyVDHcHSMPZdB1qFQ4M7IfJYqiQ4DKAGxgF0hlFw+NrALvcHAjVzLF5JVVeucupoD/AAY3fLSDmmlbqjH3IzfnduQZqzOO73QUrNPM3U/XhihP82WxsfuNu7qG1bWQsmOggEb3h7i6WRxa3C3FJI57g1tyQ0FxtckraoqKOKNscTGsY0Wa1oDQOwBZ0BERAU2tzfp5Zo53xAyRkFr9YOrYDb6YBNwDcA6wqSIImcRwy0UnRqg3hJTzR/EFbUPO8fNg/oT0b+6qjB8CVXwO3EcR/bagyEr4ti7PX+yaLnN/ADgsgQFpZbaTSzANa8mKazXmzXfJu5LjcWadh1jUt1Ts4nNFHUF7cTRBOXNBw4m6J1xfdcb0GbJI+bxDC1vycXJabtbyBqBubgbBtW2tLIjgaWEtFgYobAm9ho22F9+ret1Bjth7PV+y+wV6sZi5jbxHcg+7qJm3rfWSdKrkHCOKKL4Cq+B28gdg/vsUjM0g0gd05atx7TVSoNqgzfp4ZZJ44g2SQuLn6yeUbkC/0Wk67CwJN9qpIiAiIgIiICIiCJnj5m7rkpR31UStKHnLy3UsH2lTG4j7kLXTO4XY0cQrgQeoiIC08sUulp5Yi7DpI5WYj9XGwtvwvdbil5zZMgnpXx1BLYhZ7nAgYRGcdzcEEC17EEIJubGXbCKhqGGGoZG1rQeVHUNjYAXwSbHtsL2NnDeN66ZcHmvkF0raV7WGCkp3unp2PIM8z3teBJJbkxMIlcQwa9YvbYu7CD1ERB4VDzK8xj1W5VQO6pkBVwqHmucPlMB/hVM1h92XDO32vgguoiICIiAiIgIi8JQQqUabKMsn1aaNsDfxJcMsp4MEI4uV5c1m3V4KFtSY3yGokdORGA5xE8vINrjU2Msv1BdICg9REQFLzo8wqvy9T7FyqKXnR5hVfl6n2LkGTN/zOn/Bg9k1UFPze8zp/wAGD2TVQQEREBQZxocpMf8AUqozEfxobyRnjGZR/karpK5vOSsx0QqhG9hgljnAkAa4CKbC8kXOox47dRQdKi8uvUBERAREQFLznqzFQ1MjfpNhmLf6tGcPjZVFDzxF6Qs+0lpY/TqYwfC6Clk6iEUMcI2RsYwdjGho9SzfR7PV+yyLwoAK9WMHDq3erqWRAUvOjzCq/L1PsXKopedHmFV+XqfYuQZM3vM6f8GD2TVQU/N7zOn/AAYPZNVBAQosf0uz1/sgDla93r/Za+VqLTU8sP2kcjPTYW+9bgCIJ2btaZqOnmO2SGF57XRgnxJVFQ8zBaiYw/UfUR9mjqJGjwAVxAREQEREBQ86f/lb0qym/SXP+FXFFzjHLpPzcfspUFpERB4QvgG2o7Nx9yyLxzboPVLzo8wqvy9T7FyoNdbUeB5/3WnnBA6SjqI2Auc+CdrQLa3OicAO8oGb3mdP+DB7JqoLRyLE5lNCxwIc2KJrhq1ERtBHeFtONzYcT/3egHXqGzf19S+wEAsvUBERBEzW1NqGj6tXVj0pMfxK2oebJ5VZ+cl9lEriAiIgIiICiZzOs6k/Nw+McgVtQ87B8lC7oVVG7svO1vxILiIiAiIg+ZGXBGzr5utYaCF7I2MkkMr2tAc8hrS87yWtAA4LBl3KOgpZp7XMcb3NHScG8lvF1hxWnNVTxuoYnPDnSPcyZ2Ecsto5Xkjo3ewHUgpV8D3xuZHIYnEWbIGscWHnDXAg8Vna2wXNZRy5KyLKDg4YoZI2Ram6scEDgLb+VIdq6YIPUREBERBDzYHnR56yo42DG/CriiZpa4Hu6VTWu4eVSAeAVtAREQEREBQ89Dahkd0XQP7MFRG4nuCuKNnjFiydVgbfJ5yO0RkjxCCyix08wc1rxscA4dhFwsiAiIghZ4+a2Ox09G13U01cV0zkOGSjk6NU0X5tLDLFr4vA4hU8p5PZPC+GS+F4sbGxHMQdxBAIPOFztXWTsDaOspvLBLia18RiAlDG4vlIpHNwPsL8kkX1i2xBpzO0gljGvynKbGDrZA2Nz7dQFO4LuAuRzZpnPqpC+FsDaVrYoIGlrhGJmNke9xaLaQizdVwBfWbkrrkBERARFgragRxvkOxjXO9FpPuQScyR8whJ+tpH8JJnvH+5XVJzTgwZPpWdGnpwe3RNv4qsgIiICIiAsNZTh8b4zsc1zT2OaR71mRBJzUkLqClc4EOMEGIHaHCJoPiqyIgIiIBUbKrT5ZRnXqdUf8dyspZBEyQ0isrTY6301uv5qxWwlkQEREBR87nkZPqsIJJgmAsLm7oy0eJVhEGOCINaGjY0ADsAsPBZERAREQf/2Q==">
            <a:extLst>
              <a:ext uri="{FF2B5EF4-FFF2-40B4-BE49-F238E27FC236}">
                <a16:creationId xmlns:a16="http://schemas.microsoft.com/office/drawing/2014/main" id="{87936BAF-FDB5-2576-1CEF-1ECFA7933D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0700" y="3032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9880" name="AutoShape 14" descr="data:image/jpeg;base64,/9j/4AAQSkZJRgABAQAAAQABAAD/2wCEAAkGBxQTEhQUExQVFRUXGBwYGBcYGBgYGBwdGBoYHBYYFxoYHCggHh0lGxcaITEkJSkrLi4uGh8zODMsNygtLisBCgoKBQUFDgUFDisZExkrKysrKysrKysrKysrKysrKysrKysrKysrKysrKysrKysrKysrKysrKysrKysrKysrK//AABEIAL8AyQMBIgACEQEDEQH/xAAbAAABBQEBAAAAAAAAAAAAAAACAAEEBQYDB//EADsQAAIBAgQDBgQFAwMFAQEAAAECEQADBBIhMQVBURMiYXGB8AYykaFCUrHB0RQjYjNykoKisuHxU0P/xAAUAQEAAAAAAAAAAAAAAAAAAAAA/8QAFBEBAAAAAAAAAAAAAAAAAAAAAP/aAAwDAQACEQMRAD8A9lFEE39+/wD5TlqQegRTenC/rSz+Hv3+9LNQILRUIfTWlmoBy6U5U+FGGpg/SgYoeVNk/Wnz+HKkWoHtik4mkx0pZ6BglNkp+0pZ6BFKWWnL0xegJNqB1p84p1eaAcv60SLpSZ65YjFqglj5DcnwAG+/KgK/dCgljAGpJ2qFaxNxmXLb/tmZZjlbYwQkbT1Ip1ttcYNcXKoMom5n8z+PQDb9JwagGDSy0Qaln9+/OgSDSizeP3FMp6UXaDrQDkpZf2oZNLMf09+/GgLJSyCnU0Dn39KAgopZKEe/fvalmoCy0gtJTpQZvSgMJSyUAY0+agMiaYrQD379KfPQFkpslJW9+lMx9+/SgIrTZf5pgxpi9A5T3786cLFMpqJxfF9nZd5AgbnkToCfKaBr14sxt2zqPmciQumw6t+lHhOHIhzas/Nm1bXx5elVeG4zaQC2ocgD5oiSdZ1Mmd5irPD49H0VtfynRvodeVBLK02X39/2ps3v370pZqB8lKKbN7+tKff0oHUe/rRev3oQ1NJ9zQF7/ilQxSAoOgNMTQxQ3YAJOwFB1pjTLQkUBZqcj3+lBFE1Ap9/Sn9/rXOKeDQGaY+/flQE+/WoHF+Iiyk7sdEHKep6Aakmgq+I8UIxlsAkW7ej+LXBpH+0AE+daYV5fw/HI16zdlSGd0GYEhm7wu98HSSDAI0AFbfhWPEi0x70EpO5A3U/5Lt4iDQXJpUKiuGMxa2xLtHIDck9ABqTQd2IEnQVkuJ8cS+3Z9ndfDD57igFWIIIUyZCTBmIPlVhicZ2gIYFLY3U/Pc5RH4V89/AVzwHDrDvnW12TDXuEgHpMROmmtAeJxPaclKaSpE6ci07cvDxNSLnCwEBXUjXLOn/AEnk3QinxHDWBBtQIOxkR1ynp1XY+FWLXMsA6TA8J5AUFQvE2KlApzfhaR3hPIfmGxHIzyq0wdtgoDGW5n7/AKaVW8TtBWGpUXGhWGuS5Bg+AYCD4+dMvGH7NCLDtcYQBKgZl0aW5AEHlQWt3EokZjuOhO0SdOWtdVIYAgyCAR78qq7GEutJusATuqTtyGY8vIetWNsAd1YgaQOXhQdI9+/Sny+Pv6UApZvP36UBzSmkRTZaB5oL6ypHUEUeWhigj8KulrVst82UBvMaH9KlA1C4WsKw6Ow+5P71NAoGJpE0iKaP5oCmmmhVunvaqzjHFRahVM3G2nYcpOo9BuaDvxLiaWl1OvITH16Csq/C8RibwuXMoUHZ5AYDYBQZKA6wYnSateDYYM9y65zQxyFhtl0dm5Zs2YDoFFReL3MSXXEWTZW2FiLjEGCZzTBAnQRBJ8KCKOGJh0ZsVazLm0NktlGZoAW3OYEzrqTJOtScRwnKq37TXkWRns3GnSYzyTKMuh0OwNSuE4zGXUIe2lvUw7SdOTBBBPrFWdvhSyGuE3W6vqP+lR3RQQsBxdzKKpuxs8ws/wCTxlI13GvhVT8QfDt7E3Edrz6SpRJW2q7yNQ7NIGuYDwrYqvLlFEVoMynDXtISudgu6OxuT4qT3v3HpFXOFsZWDAGGGs7jnB6/+/WpkVyxFgOjKdiCD5Ea0Heaj8QJFtiDBAkHyrMYXGZjg11L9rcQGTotvNmJ88mX1qx49xlbeW2pLOXUMEGYqu7ZuQJGmvWaDr8RYnLZUZZLER4FRmB8dVqvXG9l/eAL5rrqqAalWIzOvhmUnx8KpuM3cVdvK5ULZ0HZLrdUTMn8MmFkDbTfarrAFoa3hbItsqg57uujSR8slpg7x60B4/jDbFWSROXXQTqznQny0HieXbhWJC217O0we6S2V4BIG7vGw6elcMNwW6CXbK9xjJe67PB2BVAoXQSANP1q7wmDCSSSzHdm3Ph0A8BQDZwjZg73GZoIgaWxJGy+HUk/epefz+o/ilQ5fGg6TTg+/Kkw9/WnI/egY0OajNNQQMCYe8P8wf8AkqmppP6fzUKw8Ym6umqI8erKT/2ippoE1RBig7FV1A+Y9OgHjUP4gxhVQifO/ToNJPqYromXD2dTrqdTu0SdaBcW4n2QCLrcb5VAmJMBiBymqcYZgGLMGd5zZjK2yE7zAfiJ0EyACIrjasEzdukhyDczgwUVYzEAjTuhQAdvU1Sce4opRFae8URDMdy6+Uu0fMzfl5CDzoNJwPFm5gyCpW4yXJU7gy0/Yg+RFAjJdPboDlQBEEmGcfiCzBygwPGelV6EXMQClzIMv97VZRlYoJA2dlAE9FEzV7gLa3mRlWLNkkWz+ZtVkdVj6mgu7Z0HiKIGqr+ub+sNkA5VtB2blLEgCeulSnxffyKJP4jyG/1NBLmk1JR119609AxNcMdfNu27gSVUmPITXeq7jgzW+yGpvHswJ5HVz6IGPpQZdcJcxGKDWD2eGQbqdXdsxud7cD+4RIMkirROFiyNAFAOkdTqT4sTz9jQYewqKFUBVUAADQACje0CIIBHT373oMvftHy8RyG8D3/JtuFmbt4+Ftfokn/yrlirEuFiBP1Hv3MV34MJ7Zut5/okIP8AwNBZTTU5FNQODQ0UU0DxoCAp/fv6U+amn3796UCFDrRTTE0FTi2y4y0dBntup0/KyFYPL5jVpVTxO4f6nDATtcJ8u4J+pFWzGgoDxFRibhbMxACIiqWYx8xgDQA8zp3q4cdS61+2wtXLloLqFygjUk/MdycvoPGq2zi2Y3biGDcaSRuR3gPQKNvOm+JCws4NVdgS5eQTrCk+upFBwu4wPma6uU2tbpuDI2sEdp/jrA5HWJ5eafF3FziHUrnFkNOgOYuTlN1p0X5Ao6ADma9A+O+HJiL2GtEmUtB7hD7qSRbV1594MRO3Lesh8WZQjWbSkPcjVY1iYg9Z0noDppQaT4LW9fjOAjXnfOwIJi3CMDro5XLH+6eVegYriC2clq2pZ4yoo2EfmP4QOprzT4GuAKV2e2ZYcxmCkHSNBETzg+m2+CL6XFuXCR2zOwPgqmFCc8sCSeZmgvcHZ7JCztLtq7dW6DwGwFRuD8etYh3VDqm4g6iTqDsRII05g1XcbxTXSAo/sBijMGgu23Z2xz73dJ31MdRdcIwItIBABOpjQDTRR4Db70Hd7xLZF3jU9KG/iwrIh+ZzAHgBLE9BA36kVnvif4u/p2e3h8PcxV9VzOtsd1BuM7cjGoUamsxw97mNu28+JYXLwl0tqoW2iakISSx1gbDXyig9PFwHQESN45ecVkfizFv/AFNoWmAa0A8E/nJE6csqN6TV5Ys28HZgZm10BOZ2Y7AeJ6fxWR+IOHLfsf1F1Qt8YhVYQrFVZ1slRmB0ykGeutBpsVizcs2r6AhpB0OnOQY0InTzIPKrbCX86Buo9j6ivPhiXwwQWdLOVla3qflLZmXkpgTpodo2rY/D16UZd8p/XX9dfWgkYgDtQSBAE6iNgTp1Phy1NLgikWEnUkZj/wBRJJ+9ceMPC3IGpUW1O5lzEAeoNWVhMqgDkI+n/wAoCJ3pURpqBpoK6U/19+lA5Hv9KUUi1KaBjXLE31QS7Ko6sQP1qr43dW3Du10g90IhH6DUnTlVYlxx30wuUgTmu6nTnmdgR96CYcVmxJuJbe4ot5EaMolmJfV40gJqJ51Lu279zRmSyp3yyzmdNGIAH0NZO1x7F4lS1qIjuxJka8lA/wDKiPw3jHi495EIElWUOG02YHYepoNEvAlViQ0KFIAAmIn+TVbxjDzewduCYRtPVNT/AMTWi4eQbdsgR3B6TFQ7tmcWjanLa8ObNM/QUHn/AMehjjrpWSEtW1KqGBMhzGYGJ7+x8TtVf8PfCaZGvuznOT3Ijs11UMW1OYmYk7QfCrD4oUNjMSSAe+BDKCB/atgE6jTmZ5Dxqx+EbgZDnJAZyCRlAmAMwj8RAUHpIA1mgrfgawgxN+3c0ZEgHmcjs3zdYO3nWvOCS3hO3UEOtksAOZKkroNzJAFYTjnCzZxUd+3mzXAyA5jlUh1UxEnLziZY8quLPxfYxeACm52WJtKhFpmy5ri5Sg/yViB9T0oLg44C/YFoStuyCARzcxB00PdPTnVrxXit9Tbs2bSm9dDHVu5bUaZ30k77DeuPw85utcu3bWVzdbvBgygIFCgkaxGu3OaoPh3j7jE4h8Wkdq5W2wnu2l+TT8rTM9TQReGYu/hb74Nbtu9fuvmL5JDM8li0HTKo1BOwrY4bC2cIoRFXOZJaACSx77uQPGfKiv2P9G5hlR1QMAoYKO+AA0xVRxP4ZusvbNea5dU5zaj+y8EkoVjMRG2u4HlQDd+KLQdrt4hCARZDEKApkZ5J3beRy061w4RiRdt4c5863sR2jSZMTcNr0zovpWrvdi6gOiNKiVIDQPHoBXnnAkZMVYtJbuLYS89xXYQjAv2dtFnUqFulgfKKC54naYo6LMS2gGpCw36n9udSfhbidq2CLx7C4cq5boKAwPws3db0NWNy0qszEiOg7zHMygAAc5WKpb/xNh8zKUudw5Whc65gPlJUlZ6igunxXa3bIUBlF4lmWCoC23yyRzzAfbyq/UVkMPxrhr5Vy28zcgqzMSZyGpiX8F+F2T1up+ulBpGpRVAlyw/yY1geguodfIipSJcnuYoMOhRG+4IoLaKb0/WouDF0E9o9tl5ZVIMjrLGfSpWbw9/SgMrSiiNNQCVqBxhM1vs//wBCEPk3z/8AbNWJ9/tUC+Jv2xyRWc+Z7q/uaB+HcMt2Uy21ge9zUm4kgiunv376U1BmeAcRS0jWrzBXRiI118hzPh4g86HEfEmHW6GJhoyQWRTvPylgfrU/H4XMb4UKbjWxBaB3WBUrO/4SZO2YVnOCcMRe0QKO0t/KqZSHBAKuQYleR0Gx1oMx8Sur4u8RJFwK6AZQxzIokZhrJQ6dbfjVh8KBlLSW2kHukiNCRlEZhJUDqSfKPxaxbGKGVLltWSMrqVtJdBObK5BHdBZgAd560QxItS8k5SFYAzClRkOmoEGTzJzaCKC54vd7ZsJbbWbpViegE5ROxI0EiW3515rgcVcw93NbCkdqE76NDJIKqCOanmNfGt7bvlyCpbuZ3WJiQkdQJ3+/QgQuEcKstbtF0zpYUXS2+ZiZVJG5JMkjT70HTG8Vw62XCf1Flsy9rbVs9vdc5kTC5ATy0FaZ8TYuWE7ZgjKvduQNhMHaMp2I8aynF8Hh7mYkrafWCsCII5eU/WaouLHF4EqEft8IXDm0RyDCVB3AMydQPrQehdncsWWu2rNu5AkMt5kU9O4QSu8Rr6VPx74tbTl7dsrEmLzBvECbceGvWqK1xC3fS4LV5ba3MwdHZUuWzlMqyudw+oI61LxOIe6qZ+0de6wa01tUcKTlJDsGAJEkagkaGKBr1i8GNtkC2kyO9u0zPcdSTJLQJAyxlAq6vJ2mIQKO7aybDQSQ8HyCL/yFQMTxhwkiyzEnLL3bZUbvLFDmiF28qymH4LcFvEYu7jroN3vW1Q5D82UON+6YgDkNaDXfGWIK27dlDDu89CF70ka78/Qmsz8PcAupZvNZukBLgAWY2AzT1JzEHrHiam4XhQsYdHftLmIuiWe4zMQsyEE7aRPX1rU8KwJs4VEJliczHnmYltAeesa9PCgp+FItzEWu0Rc4W5mVgCZAUaA8tTr5dK0x4RZO9q3/AMFH7VR2iRirLj5e8jbbusoeu6wP90861Xv39KCrf4fw53tJ6CP0qPc+E8MTOQg+DMPprV6Kf37+1BU4LgSWmzI1wbSM5KnpIPnVn6mjpsnh9/8A1QMWpyabLSj3786BT79+dVNi5OMu9FtoPuzfvVrFVWBj+ov9Tl+yj6770FvSpe/f2oWFBW8YuG2UuryOVhvKtH7jSqbiOCNh1vWQFSNRoAM24Y7ZTIM8j1EVp8RYDqynnpy+tVnC1K5sO4EKO7/kp3097npQVj4JMTZZELPLZiGYLctvuWDEEyfp41iuM8KuWGAcE27gcKxIVpA/03CiInUMJmNhqT6Je4fcs5uwgiNFO66kxr8ymTvBHI1AxS2HBt3LS5Ce9mDGNNTE5kJPONetBhLN66l1ewBbI7OyxBZIU3AsEaFZ3zGY10q54txS1ZBmFtKBeVl0DK5kE8hEZY/x5TQjDLhLlw28xW/byWXeZRFJzpy11kGdo6VmvifDhreGVQuQPcVc2YwAEPhs0iOooM9w/BrxLHkdrcW3PecaEKRklRy7umsiK9BvI+FK4W+ouwC6XG0V0tCTn5BoAWPGfKBw/wCHxav2Shys5yOugQgydJkyI3mKkfFbu9i6loq9woqgTJhrgDpIOgOZZ/3eVBhfiL4Zdrhxd0KbV8sxyTmSW0WTuwAJ/natVh/i3+yq4mxezqgC3rWTVdlDI+zCftNTfh28MVhzh8hQgMsZoK3FzaDnl7sSd9N4M0nBeE3MVdW0T2ZZ2XMU+ULPegzmkCBMbzrGodODcSuYu7csW7dy2M4/u9sFRFykFn7nefvNAECdOVbrheBGJa1bDFsPhgEzMMrXCB0gDXTUHafzaDwn4fRbdzC2gSxuDt72UKIUggAbTlgR5mthYwq2rYS2CAABpE+eu5560FfjLQu4hVEkL83TTXT1geZn8NXN61mWKj4LCZcx5sZ9OQ/fzJqVHv6UFHcwcWLoAllOeY1LLDLJ9PQaVd2LuZVYcxP1FNcHKNDv/wC/fOoHASexCmZts1s+ORiAfUQaC1pTQqKTCgIUPqKQFP6/91AINPmpRThaBGqPBNGLxA6hNJ/xG/TkPrV4R79+VVWDwk3rlwbFoOv5QAPT5vWgs81KaILTZaBs361FxtiRmUd9dR49VPgdvWpSiRRZKALbSARzrhi8Ilz5hqNmBgjyO/SpSp786bJ40GP47wYhI1a3IY6aiPxQNnHJhA6jnWB+OOFFbtm8Lt5rAhEfKg7JiT3XMAEEnffSJ517aUrJ/FXAe1tNY07K5MZphWO2o8QInnI6UHlV9sUsMXuXCs5SpWASCJ13gkQOvPpL+ELwY3gc6L21tijatnYhiRrt3NuseVW+AxCphls5FW5aGQrmBICHSf8AInvT4iqmz8Om6XyuwOdLlwyYRE1BLGennqaDRYLgRvY171q4UtvC4nKABK97utushQCeU+NbHhmGRhlw2a3azszON3OxykyTqNztHXaBwfhr3k7PvJh5Jb8L3Gkl2IA0B+kab6jX4fDhAFUAKBAA2FAFiyqLlUQAPfrSuRpMRI9TIy/eupWqa/me51gwI29SDv6+lBZWsRmMAGOvKefrXcmgw+HhY/bT0rpkoIuPbuH0/bSq34XaO3HS6Tz/ABKh3589fOrLiKdwnp79mq74ZT/WnncB3nTIkeXlQXs0vf7U0aUlWKBZvf6fahzjp+n8U+Wi7PxoOc0m/eiJpAigTGoHBmJtgme8zNr0LGpPEL4S07n8KE/QV0wtvKir+VQPoNZoHzUYPv35UpoqCuvqbd0FV7raNAPWJMdfKpqmleQMCOojmD9qr8HdZW7O4ZbcagyOfj9etBZPQZqPf379xSVRQc5oL1oMpVhIIINSBFNpQYL4g4Lbd0WbaYlNUJ7qXUB/GBuyjXzEjwl/D3CS4Vs57Iyz93Ib7nQs8/8A8wICiNhWtu4dHEMqtzEjn1FdVUdPfv8AagC1pApr12JgT4Dn5eNG5gTp/J6VwvMx5em52/k0FZxO+4gHLqdN9egyg6/eu/DMNADMO9rHUDaOQ9AKkYXBgbgSQJgQND5z96mBR79+VAAbpTodaeKLQe/Ogi8USbbD3yqHwhSLl8afMh00H+mo0nxFWd7b0/aq7hzjtrg/OqOpncAZT9I+4oLAmkXrpFMFFAwaumY+FcwutPm8PvQZ74t4i9lFW0ctxycpyM8ZBJkKCYJhZ5ZqtsBiBdtpcX5XUMPUbem1dRaXMHjvAQD4bn7gU+HtqghQAN48yT+poIvGF/suOoj/AJECpmX3786It+1OrfzQAVo1FLN/FLPQM61D4jw8XUgyCDIYaEEbQamZ6LPQZ7h3FXtyl5JymC4Mj1Ow0jc1ejUDSiZ9KRbpQPbEUOU/ejZqbP79+9KAMtIT56UbNt798qYOKAcnhSZDyrpnpZqAUFMwoi+tOG6UAKNRvROKQanDe/fjQBFVGMtsL2HKg6O6kwflZCYJPLMqmfCrnPT5qAIpoNdM1ImgYbe/fOueU9D966gzRdoOtB//2Q==">
            <a:extLst>
              <a:ext uri="{FF2B5EF4-FFF2-40B4-BE49-F238E27FC236}">
                <a16:creationId xmlns:a16="http://schemas.microsoft.com/office/drawing/2014/main" id="{826EDC95-08F1-BB2A-9105-C94099D943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3100" y="4556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9881" name="AutoShape 16" descr="data:image/jpeg;base64,/9j/4AAQSkZJRgABAQAAAQABAAD/2wCEAAkGBxQTEhQUExQVFRUXGBwYGBcYGBgYGBwdGBoYHBYYFxoYHCggHh0lGxcaITEkJSkrLi4uGh8zODMsNygtLisBCgoKBQUFDgUFDisZExkrKysrKysrKysrKysrKysrKysrKysrKysrKysrKysrKysrKysrKysrKysrKysrKysrK//AABEIAL8AyQMBIgACEQEDEQH/xAAbAAABBQEBAAAAAAAAAAAAAAACAAEEBQYDB//EADsQAAIBAgQDBgQFAwMFAQEAAAECEQADBBIhMQVBURMiYXGB8AYykaFCUrHB0RQjYjNykoKisuHxU0P/xAAUAQEAAAAAAAAAAAAAAAAAAAAA/8QAFBEBAAAAAAAAAAAAAAAAAAAAAP/aAAwDAQACEQMRAD8A9lFEE39+/wD5TlqQegRTenC/rSz+Hv3+9LNQILRUIfTWlmoBy6U5U+FGGpg/SgYoeVNk/Wnz+HKkWoHtik4mkx0pZ6BglNkp+0pZ6BFKWWnL0xegJNqB1p84p1eaAcv60SLpSZ65YjFqglj5DcnwAG+/KgK/dCgljAGpJ2qFaxNxmXLb/tmZZjlbYwQkbT1Ip1ttcYNcXKoMom5n8z+PQDb9JwagGDSy0Qaln9+/OgSDSizeP3FMp6UXaDrQDkpZf2oZNLMf09+/GgLJSyCnU0Dn39KAgopZKEe/fvalmoCy0gtJTpQZvSgMJSyUAY0+agMiaYrQD379KfPQFkpslJW9+lMx9+/SgIrTZf5pgxpi9A5T3786cLFMpqJxfF9nZd5AgbnkToCfKaBr14sxt2zqPmciQumw6t+lHhOHIhzas/Nm1bXx5elVeG4zaQC2ocgD5oiSdZ1Mmd5irPD49H0VtfynRvodeVBLK02X39/2ps3v370pZqB8lKKbN7+tKff0oHUe/rRev3oQ1NJ9zQF7/ilQxSAoOgNMTQxQ3YAJOwFB1pjTLQkUBZqcj3+lBFE1Ap9/Sn9/rXOKeDQGaY+/flQE+/WoHF+Iiyk7sdEHKep6Aakmgq+I8UIxlsAkW7ej+LXBpH+0AE+daYV5fw/HI16zdlSGd0GYEhm7wu98HSSDAI0AFbfhWPEi0x70EpO5A3U/5Lt4iDQXJpUKiuGMxa2xLtHIDck9ABqTQd2IEnQVkuJ8cS+3Z9ndfDD57igFWIIIUyZCTBmIPlVhicZ2gIYFLY3U/Pc5RH4V89/AVzwHDrDvnW12TDXuEgHpMROmmtAeJxPaclKaSpE6ci07cvDxNSLnCwEBXUjXLOn/AEnk3QinxHDWBBtQIOxkR1ynp1XY+FWLXMsA6TA8J5AUFQvE2KlApzfhaR3hPIfmGxHIzyq0wdtgoDGW5n7/AKaVW8TtBWGpUXGhWGuS5Bg+AYCD4+dMvGH7NCLDtcYQBKgZl0aW5AEHlQWt3EokZjuOhO0SdOWtdVIYAgyCAR78qq7GEutJusATuqTtyGY8vIetWNsAd1YgaQOXhQdI9+/Sny+Pv6UApZvP36UBzSmkRTZaB5oL6ypHUEUeWhigj8KulrVst82UBvMaH9KlA1C4WsKw6Ow+5P71NAoGJpE0iKaP5oCmmmhVunvaqzjHFRahVM3G2nYcpOo9BuaDvxLiaWl1OvITH16Csq/C8RibwuXMoUHZ5AYDYBQZKA6wYnSateDYYM9y65zQxyFhtl0dm5Zs2YDoFFReL3MSXXEWTZW2FiLjEGCZzTBAnQRBJ8KCKOGJh0ZsVazLm0NktlGZoAW3OYEzrqTJOtScRwnKq37TXkWRns3GnSYzyTKMuh0OwNSuE4zGXUIe2lvUw7SdOTBBBPrFWdvhSyGuE3W6vqP+lR3RQQsBxdzKKpuxs8ws/wCTxlI13GvhVT8QfDt7E3Edrz6SpRJW2q7yNQ7NIGuYDwrYqvLlFEVoMynDXtISudgu6OxuT4qT3v3HpFXOFsZWDAGGGs7jnB6/+/WpkVyxFgOjKdiCD5Ea0Heaj8QJFtiDBAkHyrMYXGZjg11L9rcQGTotvNmJ88mX1qx49xlbeW2pLOXUMEGYqu7ZuQJGmvWaDr8RYnLZUZZLER4FRmB8dVqvXG9l/eAL5rrqqAalWIzOvhmUnx8KpuM3cVdvK5ULZ0HZLrdUTMn8MmFkDbTfarrAFoa3hbItsqg57uujSR8slpg7x60B4/jDbFWSROXXQTqznQny0HieXbhWJC217O0we6S2V4BIG7vGw6elcMNwW6CXbK9xjJe67PB2BVAoXQSANP1q7wmDCSSSzHdm3Ph0A8BQDZwjZg73GZoIgaWxJGy+HUk/epefz+o/ilQ5fGg6TTg+/Kkw9/WnI/egY0OajNNQQMCYe8P8wf8AkqmppP6fzUKw8Ym6umqI8erKT/2ippoE1RBig7FV1A+Y9OgHjUP4gxhVQifO/ToNJPqYromXD2dTrqdTu0SdaBcW4n2QCLrcb5VAmJMBiBymqcYZgGLMGd5zZjK2yE7zAfiJ0EyACIrjasEzdukhyDczgwUVYzEAjTuhQAdvU1Sce4opRFae8URDMdy6+Uu0fMzfl5CDzoNJwPFm5gyCpW4yXJU7gy0/Yg+RFAjJdPboDlQBEEmGcfiCzBygwPGelV6EXMQClzIMv97VZRlYoJA2dlAE9FEzV7gLa3mRlWLNkkWz+ZtVkdVj6mgu7Z0HiKIGqr+ub+sNkA5VtB2blLEgCeulSnxffyKJP4jyG/1NBLmk1JR119609AxNcMdfNu27gSVUmPITXeq7jgzW+yGpvHswJ5HVz6IGPpQZdcJcxGKDWD2eGQbqdXdsxud7cD+4RIMkirROFiyNAFAOkdTqT4sTz9jQYewqKFUBVUAADQACje0CIIBHT373oMvftHy8RyG8D3/JtuFmbt4+Ftfokn/yrlirEuFiBP1Hv3MV34MJ7Zut5/okIP8AwNBZTTU5FNQODQ0UU0DxoCAp/fv6U+amn3796UCFDrRTTE0FTi2y4y0dBntup0/KyFYPL5jVpVTxO4f6nDATtcJ8u4J+pFWzGgoDxFRibhbMxACIiqWYx8xgDQA8zp3q4cdS61+2wtXLloLqFygjUk/MdycvoPGq2zi2Y3biGDcaSRuR3gPQKNvOm+JCws4NVdgS5eQTrCk+upFBwu4wPma6uU2tbpuDI2sEdp/jrA5HWJ5eafF3FziHUrnFkNOgOYuTlN1p0X5Ao6ADma9A+O+HJiL2GtEmUtB7hD7qSRbV1594MRO3Lesh8WZQjWbSkPcjVY1iYg9Z0noDppQaT4LW9fjOAjXnfOwIJi3CMDro5XLH+6eVegYriC2clq2pZ4yoo2EfmP4QOprzT4GuAKV2e2ZYcxmCkHSNBETzg+m2+CL6XFuXCR2zOwPgqmFCc8sCSeZmgvcHZ7JCztLtq7dW6DwGwFRuD8etYh3VDqm4g6iTqDsRII05g1XcbxTXSAo/sBijMGgu23Z2xz73dJ31MdRdcIwItIBABOpjQDTRR4Db70Hd7xLZF3jU9KG/iwrIh+ZzAHgBLE9BA36kVnvif4u/p2e3h8PcxV9VzOtsd1BuM7cjGoUamsxw97mNu28+JYXLwl0tqoW2iakISSx1gbDXyig9PFwHQESN45ecVkfizFv/AFNoWmAa0A8E/nJE6csqN6TV5Ys28HZgZm10BOZ2Y7AeJ6fxWR+IOHLfsf1F1Qt8YhVYQrFVZ1slRmB0ykGeutBpsVizcs2r6AhpB0OnOQY0InTzIPKrbCX86Buo9j6ivPhiXwwQWdLOVla3qflLZmXkpgTpodo2rY/D16UZd8p/XX9dfWgkYgDtQSBAE6iNgTp1Phy1NLgikWEnUkZj/wBRJJ+9ceMPC3IGpUW1O5lzEAeoNWVhMqgDkI+n/wAoCJ3pURpqBpoK6U/19+lA5Hv9KUUi1KaBjXLE31QS7Ko6sQP1qr43dW3Du10g90IhH6DUnTlVYlxx30wuUgTmu6nTnmdgR96CYcVmxJuJbe4ot5EaMolmJfV40gJqJ51Lu279zRmSyp3yyzmdNGIAH0NZO1x7F4lS1qIjuxJka8lA/wDKiPw3jHi495EIElWUOG02YHYepoNEvAlViQ0KFIAAmIn+TVbxjDzewduCYRtPVNT/AMTWi4eQbdsgR3B6TFQ7tmcWjanLa8ObNM/QUHn/AMehjjrpWSEtW1KqGBMhzGYGJ7+x8TtVf8PfCaZGvuznOT3Ijs11UMW1OYmYk7QfCrD4oUNjMSSAe+BDKCB/atgE6jTmZ5Dxqx+EbgZDnJAZyCRlAmAMwj8RAUHpIA1mgrfgawgxN+3c0ZEgHmcjs3zdYO3nWvOCS3hO3UEOtksAOZKkroNzJAFYTjnCzZxUd+3mzXAyA5jlUh1UxEnLziZY8quLPxfYxeACm52WJtKhFpmy5ri5Sg/yViB9T0oLg44C/YFoStuyCARzcxB00PdPTnVrxXit9Tbs2bSm9dDHVu5bUaZ30k77DeuPw85utcu3bWVzdbvBgygIFCgkaxGu3OaoPh3j7jE4h8Wkdq5W2wnu2l+TT8rTM9TQReGYu/hb74Nbtu9fuvmL5JDM8li0HTKo1BOwrY4bC2cIoRFXOZJaACSx77uQPGfKiv2P9G5hlR1QMAoYKO+AA0xVRxP4ZusvbNea5dU5zaj+y8EkoVjMRG2u4HlQDd+KLQdrt4hCARZDEKApkZ5J3beRy061w4RiRdt4c5863sR2jSZMTcNr0zovpWrvdi6gOiNKiVIDQPHoBXnnAkZMVYtJbuLYS89xXYQjAv2dtFnUqFulgfKKC54naYo6LMS2gGpCw36n9udSfhbidq2CLx7C4cq5boKAwPws3db0NWNy0qszEiOg7zHMygAAc5WKpb/xNh8zKUudw5Whc65gPlJUlZ6igunxXa3bIUBlF4lmWCoC23yyRzzAfbyq/UVkMPxrhr5Vy28zcgqzMSZyGpiX8F+F2T1up+ulBpGpRVAlyw/yY1geguodfIipSJcnuYoMOhRG+4IoLaKb0/WouDF0E9o9tl5ZVIMjrLGfSpWbw9/SgMrSiiNNQCVqBxhM1vs//wBCEPk3z/8AbNWJ9/tUC+Jv2xyRWc+Z7q/uaB+HcMt2Uy21ge9zUm4kgiunv376U1BmeAcRS0jWrzBXRiI118hzPh4g86HEfEmHW6GJhoyQWRTvPylgfrU/H4XMb4UKbjWxBaB3WBUrO/4SZO2YVnOCcMRe0QKO0t/KqZSHBAKuQYleR0Gx1oMx8Sur4u8RJFwK6AZQxzIokZhrJQ6dbfjVh8KBlLSW2kHukiNCRlEZhJUDqSfKPxaxbGKGVLltWSMrqVtJdBObK5BHdBZgAd560QxItS8k5SFYAzClRkOmoEGTzJzaCKC54vd7ZsJbbWbpViegE5ROxI0EiW3515rgcVcw93NbCkdqE76NDJIKqCOanmNfGt7bvlyCpbuZ3WJiQkdQJ3+/QgQuEcKstbtF0zpYUXS2+ZiZVJG5JMkjT70HTG8Vw62XCf1Flsy9rbVs9vdc5kTC5ATy0FaZ8TYuWE7ZgjKvduQNhMHaMp2I8aynF8Hh7mYkrafWCsCII5eU/WaouLHF4EqEft8IXDm0RyDCVB3AMydQPrQehdncsWWu2rNu5AkMt5kU9O4QSu8Rr6VPx74tbTl7dsrEmLzBvECbceGvWqK1xC3fS4LV5ba3MwdHZUuWzlMqyudw+oI61LxOIe6qZ+0de6wa01tUcKTlJDsGAJEkagkaGKBr1i8GNtkC2kyO9u0zPcdSTJLQJAyxlAq6vJ2mIQKO7aybDQSQ8HyCL/yFQMTxhwkiyzEnLL3bZUbvLFDmiF28qymH4LcFvEYu7jroN3vW1Q5D82UON+6YgDkNaDXfGWIK27dlDDu89CF70ka78/Qmsz8PcAupZvNZukBLgAWY2AzT1JzEHrHiam4XhQsYdHftLmIuiWe4zMQsyEE7aRPX1rU8KwJs4VEJliczHnmYltAeesa9PCgp+FItzEWu0Rc4W5mVgCZAUaA8tTr5dK0x4RZO9q3/AMFH7VR2iRirLj5e8jbbusoeu6wP90861Xv39KCrf4fw53tJ6CP0qPc+E8MTOQg+DMPprV6Kf37+1BU4LgSWmzI1wbSM5KnpIPnVn6mjpsnh9/8A1QMWpyabLSj3786BT79+dVNi5OMu9FtoPuzfvVrFVWBj+ov9Tl+yj6770FvSpe/f2oWFBW8YuG2UuryOVhvKtH7jSqbiOCNh1vWQFSNRoAM24Y7ZTIM8j1EVp8RYDqynnpy+tVnC1K5sO4EKO7/kp3097npQVj4JMTZZELPLZiGYLctvuWDEEyfp41iuM8KuWGAcE27gcKxIVpA/03CiInUMJmNhqT6Je4fcs5uwgiNFO66kxr8ymTvBHI1AxS2HBt3LS5Ce9mDGNNTE5kJPONetBhLN66l1ewBbI7OyxBZIU3AsEaFZ3zGY10q54txS1ZBmFtKBeVl0DK5kE8hEZY/x5TQjDLhLlw28xW/byWXeZRFJzpy11kGdo6VmvifDhreGVQuQPcVc2YwAEPhs0iOooM9w/BrxLHkdrcW3PecaEKRklRy7umsiK9BvI+FK4W+ouwC6XG0V0tCTn5BoAWPGfKBw/wCHxav2Shys5yOugQgydJkyI3mKkfFbu9i6loq9woqgTJhrgDpIOgOZZ/3eVBhfiL4Zdrhxd0KbV8sxyTmSW0WTuwAJ/natVh/i3+yq4mxezqgC3rWTVdlDI+zCftNTfh28MVhzh8hQgMsZoK3FzaDnl7sSd9N4M0nBeE3MVdW0T2ZZ2XMU+ULPegzmkCBMbzrGodODcSuYu7csW7dy2M4/u9sFRFykFn7nefvNAECdOVbrheBGJa1bDFsPhgEzMMrXCB0gDXTUHafzaDwn4fRbdzC2gSxuDt72UKIUggAbTlgR5mthYwq2rYS2CAABpE+eu5560FfjLQu4hVEkL83TTXT1geZn8NXN61mWKj4LCZcx5sZ9OQ/fzJqVHv6UFHcwcWLoAllOeY1LLDLJ9PQaVd2LuZVYcxP1FNcHKNDv/wC/fOoHASexCmZts1s+ORiAfUQaC1pTQqKTCgIUPqKQFP6/91AINPmpRThaBGqPBNGLxA6hNJ/xG/TkPrV4R79+VVWDwk3rlwbFoOv5QAPT5vWgs81KaILTZaBs361FxtiRmUd9dR49VPgdvWpSiRRZKALbSARzrhi8Ilz5hqNmBgjyO/SpSp786bJ40GP47wYhI1a3IY6aiPxQNnHJhA6jnWB+OOFFbtm8Lt5rAhEfKg7JiT3XMAEEnffSJ517aUrJ/FXAe1tNY07K5MZphWO2o8QInnI6UHlV9sUsMXuXCs5SpWASCJ13gkQOvPpL+ELwY3gc6L21tijatnYhiRrt3NuseVW+AxCphls5FW5aGQrmBICHSf8AInvT4iqmz8Om6XyuwOdLlwyYRE1BLGennqaDRYLgRvY171q4UtvC4nKABK97utushQCeU+NbHhmGRhlw2a3azszON3OxykyTqNztHXaBwfhr3k7PvJh5Jb8L3Gkl2IA0B+kab6jX4fDhAFUAKBAA2FAFiyqLlUQAPfrSuRpMRI9TIy/eupWqa/me51gwI29SDv6+lBZWsRmMAGOvKefrXcmgw+HhY/bT0rpkoIuPbuH0/bSq34XaO3HS6Tz/ABKh3589fOrLiKdwnp79mq74ZT/WnncB3nTIkeXlQXs0vf7U0aUlWKBZvf6fahzjp+n8U+Wi7PxoOc0m/eiJpAigTGoHBmJtgme8zNr0LGpPEL4S07n8KE/QV0wtvKir+VQPoNZoHzUYPv35UpoqCuvqbd0FV7raNAPWJMdfKpqmleQMCOojmD9qr8HdZW7O4ZbcagyOfj9etBZPQZqPf379xSVRQc5oL1oMpVhIIINSBFNpQYL4g4Lbd0WbaYlNUJ7qXUB/GBuyjXzEjwl/D3CS4Vs57Iyz93Ib7nQs8/8A8wICiNhWtu4dHEMqtzEjn1FdVUdPfv8AagC1pApr12JgT4Dn5eNG5gTp/J6VwvMx5em52/k0FZxO+4gHLqdN9egyg6/eu/DMNADMO9rHUDaOQ9AKkYXBgbgSQJgQND5z96mBR79+VAAbpTodaeKLQe/Ogi8USbbD3yqHwhSLl8afMh00H+mo0nxFWd7b0/aq7hzjtrg/OqOpncAZT9I+4oLAmkXrpFMFFAwaumY+FcwutPm8PvQZ74t4i9lFW0ctxycpyM8ZBJkKCYJhZ5ZqtsBiBdtpcX5XUMPUbem1dRaXMHjvAQD4bn7gU+HtqghQAN48yT+poIvGF/suOoj/AJECpmX3786It+1OrfzQAVo1FLN/FLPQM61D4jw8XUgyCDIYaEEbQamZ6LPQZ7h3FXtyl5JymC4Mj1Ow0jc1ejUDSiZ9KRbpQPbEUOU/ejZqbP79+9KAMtIT56UbNt798qYOKAcnhSZDyrpnpZqAUFMwoi+tOG6UAKNRvROKQanDe/fjQBFVGMtsL2HKg6O6kwflZCYJPLMqmfCrnPT5qAIpoNdM1ImgYbe/fOueU9D966gzRdoOtB//2Q==">
            <a:extLst>
              <a:ext uri="{FF2B5EF4-FFF2-40B4-BE49-F238E27FC236}">
                <a16:creationId xmlns:a16="http://schemas.microsoft.com/office/drawing/2014/main" id="{43A8D877-FA2B-9702-CFE5-8C61741303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5500" y="6080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79882" name="Picture 17">
            <a:extLst>
              <a:ext uri="{FF2B5EF4-FFF2-40B4-BE49-F238E27FC236}">
                <a16:creationId xmlns:a16="http://schemas.microsoft.com/office/drawing/2014/main" id="{C52B6A13-A382-BAA5-0384-6E13ABC47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030413"/>
            <a:ext cx="2605088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3" name="Picture 18">
            <a:extLst>
              <a:ext uri="{FF2B5EF4-FFF2-40B4-BE49-F238E27FC236}">
                <a16:creationId xmlns:a16="http://schemas.microsoft.com/office/drawing/2014/main" id="{D31AEE29-B42A-6BB3-EAC8-352B32035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90738"/>
            <a:ext cx="2600325" cy="219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84" name="AutoShape 20" descr="data:image/jpeg;base64,/9j/4AAQSkZJRgABAQAAAQABAAD/2wCEAAkGBxQTEhQUEhQVFRQWGBcYGRYYGBYXHRgXGB8YFxgZFxcZHCggGBolHRQUIjEhJSkrLi4uFx8zODMsNygtLisBCgoKDg0OGxAQGywkICUsLCwsLDQsLCwsLCwsLC8sLCwsLCwsLCwtLCwsLCwsLCwsLCwsLCwsLCwsLCwsLCwsLP/AABEIAL8BBwMBIgACEQEDEQH/xAAbAAACAwEBAQAAAAAAAAAAAAAABQMEBgIHAf/EAEoQAAECBAIFBwcJBgYBBQAAAAECEQADEiEEMQUiQVFhBhMycYGRoRRCUlOxwdEHFSNikrLT4fAzcoKjwtIkY4OTovFDFjRz4vL/xAAaAQEAAwEBAQAAAAAAAAAAAAAAAgMEBQEG/8QAKREAAgIBAwMDBAMBAAAAAAAAAAECEQMEEiExMlEiQWETM3GxFIHwwf/aAAwDAQACEQMRAD8A9I5UzccmakYRyhUpaDqpIRMWQlE1yL83mU5EE2iAaaxwQkcwStKHWpUtZdX0LMEsCo1zbBgCm7RsIIAx+kNK49wZcg6syZVLoIeWJOJKKphJCqpicOrUYgmkkvF/RGksUualM6UEoKFGpKJguCWJK2pcNqsSLvx0MEAZfQ2Oxs6ZJM5HMoZRmJ5sjXoQRLKlEuELUsVpYLocWipI0lpFKKlSudJDFJlKRSoJmqKgyrpdCA16qgxDtGzggDOYjSmKEvDkSHWs/SAIWQEhaU7wqWSlRVrAtSQdjqcLpXSJkSkrlq5ymWFTeZNRW0qtJQ9KTrTTzjUarAC0bmCAMmNL44gth0gi90TLFw8sawqZ/wBoNVWwWgl6Sx9bGSCly5KCxCTISyAC6agucq5U1EafET0oSVLLJSHJjG4jlDOnL+jFEvYNp4qOzqiEpqJdiwSydOhf0TpDGzZprl82gS5tNSCkFbSDLrckuCqcnVLGkndFVXKDSHNLX5EUrABQghSip0rWEqpVqnVQgm4Cl7rxaw2MmsHP/W+JJmmSkOpQA4/CPPqIl/HldItcm5uIVzvlFVlqoqSE6tS2ZgH1aIdRkU8qlbE24xYl8qhtEPqxPXpMvg00EIE8p5e20dnlRJGZbtj3fHyQenyeB5BCnCcoZMxVKVXhkJwiW5FcoSj1RJBHCpgAcmKeI0vKQWUoAwtHii30L8ELU6bknJYMB01K9KG5eSX0p+BlBCdfKGWIhXylQNhbfEd8fJNYMj9h9BCdGmkqDpII3iPk7SigLR7vR59GY5gjLK5TlCtdLp2tn1jfGkw2ITMSFoIKVBwYRkn0PJ4pw5aJYIIIkVhBBBABBBBAHwloKg7bd0UdKaO56jWppIOT5FKnFwytVgb2UbXhfL5NgMecqUAUupJIYqSohqnY0hw93O+AHoWN42+GcdQmkaCpJPOKOotLkOoVt5z5BnZsyS8HzEx1Jikg5i9xXXbWDFglL7h3AOCY+wiHJ800macixCWId2A1ugHyzzveGEnAqSlCRNWKUgWCLtt10qPjsgC7BFTyRXr5ndJ/DiPESlIQpZnzWSCo2k5AP6vhAGb5S40zppkoOpL6XFW3uHi8fZEtMtLMMr+/wYd8KdGAgVqWoqWolQIRdwVF2S+b7YkxeKzc8PeYyOXNnXjj4UF0RNj9Jsk793t9w7IgwmGKhVM1lHIbB+fshTg8QFrKjdjqj+onZd2hyiYM1nsFh27+3uiKd9S5x2qkRz8Pc3fgL9/5mKM1CtgCesue5NvGG5xaW1Uk9QcdhLJ8YrT1KOSftFvug+2DSEJP3FCpJ2qUe2keF46TIAyHh7zEq0r+oPtREUKOak9yvjEC9MhnzSGINwdl49B0HjeclIWcyL9YjzvEyVN07bgAPzjd8kx/hUbnVFmLqZdelsT+S7pfFUIWt2CU2/eNhHn6cUVkkqck7bGNpyxlf4OaLtq5FtsYLByFUjXBG5QBhlPNAlsb+S4pD5jw94jkIVsUrvqHixgShQyUn/lEssL+oe/4RWazuUlRzAV1Fj3K+MXZGHvmx3G3d+RgkKUM0/ZL/eAiyMWltYN1hh33T4xNJFE5P2K+Lw5TrS7KGY2Hs3+2LGB0m6Qx/Wz3iIpkzak9huOzaOzuhNisQELChYE3HHYRsIdoXXQ8Ud6pmqmykzAwAfZ7R2OSO2IuT2NOHmiUr9nMLDgo5HtsDxbdFHC4rK+RbsOUdaS10H0klKgf3n97xJS90VvHw4Poz0KCK2jcTzkqWv0kg9pF/F4sxrOQ1ToIIIIHgQQQQAQQQQAQQQQAQQQQAQp5VTqcLN4gJ+0QD4Ew2hFy0/8Aan99H3hEZdrLMKvJFfKMghdk/wAfj+RhdpWaSyRmX7A9z3ROJrJB3N7AIzml8YoKcCxt1s5MYmd6C9xuicwplsANp/VzFvCTE8FHepy3UlOUZ7A4wKtbqz8BDqStRDpVbgLeBgeyjwOE4n6xH7stXvBiKZN3rX2sn2pEVJU5fpJPWCPG8WPKyOkluINu8W749sq20RzQc6j3A+yKqkq9LwI9kXyUq3dzHvEV5uGPmlusP4iIssixZjCtth/iPspj0nk3JowskZ2fvvHnuIw8xtnj8PfHoHJ9xhpTl7dXvMW4urMuvfoX5PnK5IOEnA+iD2uGjzrClbDIfxe6mPR+VSKsNOF+jsZ8xvjz3DypjDLx9w98MvVHug7H+SZCVel7T7WizLBzqPcBHMrDnziT1BvExaFKc2HY57zFaNMmfZc366uwJV7ExIrE/Wfrlq9zRArEq81L8VG3jEKjNPnJT1AnxtHtle2yPFLS9mSd6XAPWlX/AHFWZNcUzA4O3Z+R8Y7nzFMxUFdhb2wsxGIAFw3D8oiXRiMtGTiHSrMDPeBcHuhsqZn1f1Foy2CmKcKANItxAO/hD5M5wT1DxJj1Eckfc2/I2dVhgPRUpPjUPvQ9jMcgf2Mz/wCT+hEaeNsO1HDzqskvyEEEESKQggggAgivisaiWQFlqnaxNgwJJAZI1hcsLxURp+QRUlZUHSHShZAKlBAc06ty99l8rwAzghcdNyRmojoi6FhqiQmp06rsc2tfKPuG0zKWkqBIZBmEFJskOHLAh7GwvADCCFp05JbpG5UAChaS6RURrANbfuO6JEaWlGplHVSVHVXZIvU7ZEFxv2PAF6FfKeTXhZo3Cr7JCvdEvzzJpKisgJd3StJDFKTYh81JHX1GIsTpeQUGpRpUGJpUAKklWZGbbBe4tePGrVEoS2yTPMsWrYPOI90c43ChRCWsEk95A9hMarC8n8Kr6TyklCWuQEjWGrrKsbEZRfRoOUSTLlzVkhqlnmk26xVtzCSIzLDI60tbjqkeMYqSRMNNiACIbYHSoHSIB23YvuBzMO+WPJ8SMRLZTCahRpS9qSLVG56WdoyuKwnNLKkjJn7gb7YrcadM0wyb4qS6Gml4xS+iirippZ7Nqu4dcTS0E/8AkPFKQUN1+d3FoV4DGAgPt2/GGjgi9+OTdoy9nVHlnriSlSQGancUlvyMQzMTMHRIV1hj8Im5tWx1juUPcqBEgKyz3AMe1J90BSQun42dtSB2iPReTZKsNLUdg9mcYqXoSdNUzMnfce2PQdD4dMqSJYOQ8d8XYkzDrZxaST5K3KRMwyFhAclLR57h8TNGrRfifhHq2LkJmSyhbsoMWLeMYHSfJtcg6hqlk2I2cCI9yxfVEdFkiri2U5a1HpK7E+8xKZyUhyQB4nt29gj55KreB+tifeYE4Ri7Eq3m5/KKOTf6WcKxij0U0v5ync9SRfvjhZYOsnrP9KR+cTOA7MTtOwdZ848BCXSekQCQkurKrd1bhAkvg40npMJsMzbeb+CeyEeIKqw+d4nk4crWlRe5DP1i8WJmEKsQEpSVEgsAHJLtYDrjwn0Q60ZJZKfrJ9n/AOo7wyrlJ2GNHo7kpPPNlVKAl3BLliNw6hthkjkSioqVNVfYkAe14s+lJ+xk/lYoqmy9yLkth39NSlf0/wBMPogwWGEpCUJySGD++J41xVKjj5JbpuQQQQR6QCCCCAK+JwSFqSpYcpdt16SXG3ojOIxoyV6A2Zuci4z3HLdlHGlMPNVTzKwgipySWuLGkDWI3EtfbaKKdHYmkvOdTFhUoAPQwqAcsBNvmakk5WAYnRcpmoDdux2cu56Su+OkaPljJCRqlLbKVXUGyvZ97DdCvyDFUtzo3k1qcnXJSNTVSSpOTMEWZ7Tz8HiFLT9IAigBQSVAlTgki1sjd3vAFrEaKlLd0gO9xY3zyiSXgJaQoBCQFBlcRkx4NZt0KJOi8SCxn6us91OSVlbXFgxAtkzCLWCwU9KyVzXSEqASCbqJ1VENYBOrSLar5mALczR0olyhO09pNXbcA9YBj4nRcoeYPHPKp36X1s7DdFEYHEJ6M13ABqJsdZ1DVN7ptYWiMaOxJSxmgKAsqpSmIJIcFLK2F7bmaAG8jCoQSUpAJYE8Euw4AOq3E7zHc6clAdagkDaSAO8wlxGjsUUy6cSAwNctrLckj6YMtLBg4uWvEaJK5ZdSUJULc4ZK5z/6gmlYHFQEAIPlFxCFnDqQ62MwOEli4SbLLJORyMZPmVLKhSE5ZlzkN1vGNly7rXIlLE2TMAmgOhBHSSsZ84Yy0iYsKUDQxpY6wew6/j1xky9x2dG7xL/e4im4UoUw/XCGWA0gpFlh9xh9hMNLUCmagEEFlJN0kDYcj2wrlSkF0lQ7Qz/CKzU2m2j4rToB6LdWzq+Ec4fS81SwpCb7CInOClDpKBG/dwO8cYecl1DnKJQBfaRl27IlFNsrySjGLdDXR4nLA510E9nfuh7h8NT1xNh5IBFnO0mLBSBGxI4cpWyCYHHB4z3KHAzSk80etINyI1DAxXxEocX2NBrgQntlZ5OrETUEg2/W3fHJxy1We3ies+4RoeUylFeugAbwOlxJ2nhCaWJW0tv+D/rtjHJUzuY5KUU6KE+etQZIO7gOqKsvBHzu34PGil4hJICWpG2L2mMOh2CEZBS1s11XZzkLuw3xGuCe+mlRm1ougpFgpLnt2Rqfk1wwM/ETSLpShIO6p1K+6mEWJW4FFwkh1ENbcgbA7X4d2x+TfD0yZqvSmnuSlI9tUTxK5FOtlWJmvgggjYcMIIIIAIIIIAIIIIAXaX0snDh1pJTSpRpZ9UpsAWfpPnsiqOUiHIMtbhUxNqD+zf62ZawhvNKbBTXyBa/U/ZH0yxuG3YNucAKZXKJCiGlzCC1xzZAdQSH132jIHtiWXp2WSoAKISgzKhSQQLkBlOVcGhgopDOwcsMhfcONo+plgZADsgBPL5RoLDm1uVUgAylXrUgef9Ql8hk72iRGn0GWpYQtktq6lVyoekw6D57YaJlgZABuEfQgDICAFM3lFLSkkpW4JBTqVWIST0mZzm8czOUcsHorIKqQU0qO27JJpDJJux4Q3MsHMDuHXH3mxuGb5bd/XAFeZpCWkkElx9VR9gjn5zl7z9lfwi5BAGP5dczMwq1Aa6ShQUEKSpgpL6zA9GrbGPlSFAFlOLWWAQxAsFBmy2vHqml8Jz0ibK9ZLWjqKgQD4x5ZofGEMSBdCakqDg3U7jeIz5up1NC7g14Y60SkJCipJNKSoazO2w7SISzcIklj0T0Ve4nfDH5zpBQEpQlVipLg5uHL5frdEMqQpNs0HfFL8GyNpuTKSuT3+YCOuNXyHwxl1gAUtdX6zELtF4WqdLQWuodoFz4AxtcRLTLBpAFVy1sotxR5sx6zLS2P3CdiiSyf+uuK2KUoAmq/Z73iFWJYMm5NyeJivOkKzLvF5gSRT0npNctCVJmFyum4SbUqO0bxFvQfKKs0TWc9EjItsY5H28NqmeUCnnwaVKVlm7ZjvhPpjBqklK0EmUWUhXV7wYplNxlZtx4YZIbWqfszW8pkKUAwdO0ARjV4VBXSbXbcOp98ehYbEhQUDdj4GF2kdEIWhSQkAZkDVI21BQiU8d8leDVbFtMnLlioJTYDpKZ2HvMPdPGUpCFoBKpgzIqZKRSyRkC4zEI8fg58rUU6kHJYpqI2hQdiW2huAMWsJp1ATzQQJoS9lPqK3EG78DFC4tM3N72pRKk+WebJHRSQ97Pmz+cq2W4GN3yJk04OV9atX2lKI8GjB6a0gVhIUwAqZKQwFi5A8I9N0PIokSkejLQO0APFmFK2Z9dJ7En7suQQQRpOWEEEEAEEEEAEEEEAUdJ6OE4AFSks4txb4Quncmga6ZqkhTgBnCQTUAkOGCWFO4vvaGGk8LMWUGXMKAkkqAJFWWZGYsQ31nzAhcdDT7EYhTtrKdQqULVU9EWfVDDWfzUwBNj9AibMMwrzY00giySkBV9YXV9o3iXBaIMsrImHWCRZKRTTkzuGuQA1hbZFfE6InGyJygCoEuqYbBSi1yXBQQkjgDmI7xui5qiGmGkUWrmIemnV1ejkTWL6zZCAL3kavXzf5X9kHkavXzf5X9kKk6HxCQwnVElRKnUhiouVUiys8jlsizJwE8KmKVNepKwlLmlJUXTsB1bioMTVlYQBc8jV6+b/ACv7IPI1evm/yv7IVSdF4m4VNJGQ+kmawZNLkMUlJCi4urI2iVeip7inEKyU7k3UQwU17fVDAZi8AMPI1evm/wAr+yDyNXr5v8r+yKCtGTySTOIKlKNlLAQksUhIyUwrTceeDmkCOsHo6chaVGY4u4dZ80JGfTU4BqVuNr2Au+RK9fN/lfhx5dpzRxlYqcitYFQUDq2C3U/RyBURHqPMTfWp/wBv/wC0YL5QMPMRPlLrDrQQ9DB0Hbf68U5l6TboZVkryhKmW7pUtQIt5jfdyOyJJWDmM3PKAHFP9sQy0FYDqAawNOW9Cr5bo6XhGDia7bKXI8cozWdavz/v7HnI3DnygjnV9BRChRZmfNJh/j5KlVfTTTb/AC/7IW8msAtMozhMArdIFGx7k62biG9DIUT+riNWJVE4+rkpZePwfcHo4gOZsx/9P+yO8Rg1Mfppv8v+yL4yitjZrJVEykyun5OrIDk6y7lnNk5sBFfCYsIC5U0VSlWb0SQ9Q8Yt8o5gAkE+kr2JhTicQlQN933WjLN1I62CO7Ek/wDcmr5OKBKS7uhF94pT8DDXHYX0VM+3c+w8IQ8kTqyxuQB4q/KNBjjYg7QY1p8HHyKptfImx6FqSqWUM7AFgbnIvbhujHaQwMyWSFywZgYVyyyiNljbc9yOEbDR+M56WKFOR0hvbZwMVNM4ObMdbhJQ7JYEkZly9soonH3RswZXF1LgxuEVVOlIXcGYAosUlh0gE+cAH6Lvuj2bDz0rDoIIytsO4jYeBjzXkhgjMxYZZpEtarJQwyQUsQR55jZf+mECYmZLmzpS0t+z5pAUB5q0CXSodYcbGMSwrizzXSbml4Q9ghENBzWIViFqBKrGrazPSoZFL29JXAglaEmAEKxM1RORqWGsoeaobSlX8LbYuMI9eCE2E0RMTWVzisqIIsdUApUwdWRINvrbYhVoFYLpxExP7Ny6ySEVOCVKLuVkwA/ghEjRKwA2IUQKblU0mwZyTMYm75MfOqziIaJWGrxJNwQCVsSCJoHT+oq+53fYBooIW6GwCpVVcznCWuXcNUWck+lHyAGcEUNJ4WYso5uYUBJJUHIqyzI6iG+s+YELjofEWbEqdgFKc6xDiqnIW2BhrH0RAGgeCEWJ0TONkTyASHdSzYKUWzLgoISRwfOJMZoyaohpmqKNWpaXpptq9HImoX1myEAOY+PGfTojEJDCc5JUSpyliouVUiys8jlsizL0fPeYVTumlYSA7IKi6W/dD321cBADh4ITTNGzmKUzixe5UokOUkUkvsSR2vEczRU8gfTMoMxqX6NJTc2262ZqfYIAewRSRJnBKQJiCyUglSCoqUAxU4WBfqj7zc/1kr/aX+LAFyMN8qYARh1bpik94f8ApjW83P8AWSv9pf4sY35UJc3yeTWqWfpgzS1DzV75h2PEMnazRpHWaJmJILVJBNmI3/mPZEy1EhwLtn6Q3HjFbCTCnM9bWHAgPsjnEzi7JyfL4RhO8j0jREgnDy7Nqvk1zeLYkuhSeBb9d0RclJlWEl7wCO4mL8oZ9RjfHtR89ltZJfliqTi1KAZJiLGImNcMOuL+GTm3pL9pj5P2iBJGcx6ZakI596aiARvIPwiicHglGlJmIJyJYh+MXdPSWkoH+b/SqEeMwJNwojqp9Ebwd0Zsj9XQ6Onj6Ltmm5LyCikEuNYONoClMYd6UekkNkWfq2xleSSFlCRzqwUlQyl+ko7UblCNNiMMrbOXkXdMn8ONMeYnNyJrI78mERJWhZXh1Uq2pNwesP4vFLSuKxk2quew2pSlha228M5GGJc84rsEt/uRS0jLUEn6RR4EIf7sZLdVZ2NsXK65GXyRy2mYkVKUyUZ3aoqduukR6ZHlnyUylGbigJi06srISy95m9Jj0fyRfr5ndJ/DjTi7Tl637z/r9FyPkVkYVYIJnTCBsIlMeBZAMLZOglJL88ojUsqs9FNJc1u5Os+83eLDKO4ixUkLQpCslAg9RzhTL0EtIQkTjSgpKQytgSCDrsejazBzwjqfoVapqpnPEOQwZWrmHSa2quLs2qHBgDpXJ+WxAKgku6QEMXpzBT9URGrk5KIpK12KTmgHVFIuEuQwyJa0QSdEBKik4gVEgqAKgqyUp9Y+sEuol32NHZ0WkAjyg+aOkXSqgpHnZkmtt47YAZ6M0cmTVQSQps22bmG2CItC4agKabzgNLZ2sM3JuXB2bIIA70riJqAOaQFWJLglrpAYC5spRb6jbYpjSOIdJMpkuykhKyQHZwodKwKrDaBmIZ4rGIl9MtYnImwKU7OK098Uvn2S7a9gSTQsUhJKSVOLB0qD5apgCNOkJ/NrUZTLFDJpWXCmqG9ShwtfOxjg4/EpZ5VVllwFbOilg+txyOQvFqRpqUp+kGJB1SWbaSHABaz5xMjScolYqAoICip0gEuM1MDkcoAoYHGYlSgVoAS7EUqBZpYcEn0jMOWQA4xfOMV6iae2V+JH35xk+tl/bT8Y+/OUn1sv7afjAHPli/UTe+T+JB5Yv1E3vk/iR185SfWy/tp+MHzlJ9bL+2n4wBz5Yv1E3vk/iQeWL9RN75P4kdfOUn1sv7afjB85SfWy/tp+MAc+WL9RN75P4kY75TsSoyJLypiWnA3Mu7JXayzvjZ/OUn1sv7afjGH+VXGy1SZITMQfpXspJ81W4xDJ2s0aT70TGIxB2IVw6HZ53ZHeFCn/AGazu6HaOlEeGmpADqTbO4yPwhnhZiNq0PvqHYc4xHcb+Ta8jMarmFJEpagFG4Mp7gZusX4w3Ri1a30M3LfJ/EhNyMxkkJmHnEAmlwVJGT3F+vuh8rHyr/Sy/tp+Mbcfajhan7sihh8WoA/Qzekv1XpH/MiWZMe+XAs462tC6Vjkutpkvpq89O0vvititKJyrQ5t007bb49YRxynWBIB3Tf6VwmViQbcR7DDPTEgzZPNoIJrSoHf0gR3wuHJuaBUtSUjMuocfy74zTTbtHR004KFN82XeSBsrjNV9yXGtxZZJUbMkl2fZu2xldASVICQmWtWstTvLF7I9P6hh1pXFzRKX9GBZnK7h7ZJSbRfHiBgy1LM68iCSnP3e6FelS6Tt4GxhggTaTqywP3lKH3Q0JtL10l1I+wfBVcZWdaD5GfyTKbEYkXuhB7ir4x6cS1zHk3yWSlHEzwJik/RZpCfSHpBUelTtGFaFoXNWtK0qSQpMptYEOyZYfONWLtOXrvvP+v0MI5RMBdiCxYtdiMweMJk8m5etrFySXzYqsTd7kZswO6Pg5NIY6xcmoMEgJdwUpGxBdinaLRYZB5HwKByhKeT4sKyyTUkMGSWSLB2YUCkZDjHeN5PomFZJLqO0Ow1tXYaXUCz+aIAnxGipaiVEkKJdwR0mKQzj60QI0JLCrLW9iQ6LgAgmmnbVc55MREeI5OpUF65qIWyqUi6yFVKYXNmf0bQDk4i5cOoAEUJpLKKwCnakOwGyAL2jNGIkVUVa28u2ZYcHUo9sfY+aM0YmS9JJdnJZyQVGpR2qNTP9UR9gCfEYVExq0JU2VQBbv6h3COF4CUS5loJ3lI3k+1Sj2mLMEAVTo6Uf/Gjb5o86x7xHcnBy09FCUuALACwyieCAOebG4d0HNjcO6OoIA55sbh3Qc2Nw7o6ggDnmxuHdBzY3DujqCAOebG4d0Yv5TEDm5Fh+0Jy4fnG2jJ/KBJqly+BUfARDJ2s0aV1miYPDyLhxbI9Rt7R4wwSmlNxdGqeI2frhFdMxizWLjvAPtESIJUQTuY9YyjEdw2XInDCmYu1yBluDv4xpAgPkO4RQ5PYEypTF9bWY+a4FotrWxjbjVRSODqJbsjaF8oDnJgYZg5bwPgYh0nICk5AEXBbaLiJJ66V1bDb3j2kdgjmdMtHrETP6TSfJlqApNaAydgqD37TCPSKCE1KUSwu/B/hGk08r/CrI9NH3hGbkBU+ahDGh3WfqpJJHbZP8UZpx9SSOnpmo43J+X+kbnk7hqJSArNKEDtYFX/IqirypnAJQmzqVVs2W6w7m8MpmKTJlFcw9m0k7AN8ZWbilTVmZMy2DYBsEW5JJR2mPTQc5/UfT/p9lzKU7oz2nFBQu4/dUR4DOGmLxAYtbh+UZfHzST+jGZs6mOF8sdfJpLWnGLCJgBVJV0k1BwpFiAQdp27I9QrnjNMtY3hSkHsQQof8o85+TfBLOKEzJISvtB1faR3GPU41Ye05Wur6vBS8vbpypqf4a3/2ipu2OZulpaQC5U6glkgk1FmBTmDcZ74vxwuWCzgFi4cAsd4i0xitHKKSWDqcswpLmpVCSANhL912jpOn5Rpap1lIAKSOlSRnlqqCurjaLowUsFxLQ4ZjSNjEbN4HdB5DLcHm0OGY0pcNYMWswgCpN03LSunWPSchJYBBpUX3BQIJ4dUfMLp2UunpBy3RLVOBSSAz6ye+K2KxUlMxVchNlB5hCMwCai+TMbxWOkMMpX7GWSKQH5tilbqHAuUuE5nPjADrR2k5c8EylVAbWIz6+o90EVtA42XMC6JYlkEVAAC7e23cQdsEANYIqY7SCZRSCCagogC51aX+9FRXKGTrZ2TVlmmrmwR/Fa94AbQQpXp+WALKc1NYXpTW+dgQ7R3O03LQtSFAggpD8FEJBPCpSR2wAzghSnlDKLFlgXclPRZXNl7+luePiOUEs00pmF1JTkAxUpKbudlQPVADeCKszSMpJIVNlgixBWlweIeOfnWT61H2hAFyCKg0nK9NMfTpCX6R7EqPsEAWoq6QwYmopPWDx+Gcc/Ocv63ZLmH+mD5yRumf7U3+yDVhOjNK5PSyoguGzG0HYRvEPdF6Hky2UgOSAKjt25ZA2HdEs3FyzmiYf9Gd7aIrjFhB1UziN3NTfem/6ziEcaRdLPkkqbGyjFKeqJRPBForT1RMpKozKVZH9PHCZYIUhXST4jYf1xj6sflHyeHAWM0gg8U7e7Pv3x4ycXyJdNGjDjI/SJzys590d6ImrWkLmslPSAACQlAuCeJF+0RJprBCaiWhXR5xKlDeADbqJIB4PCjTelXJQjJ9Y7+HVFT9L3M1xTyJY15tv4PulMfz0x3+jT0U+/rivPxQZgf174VGduuN0GGwq5ymQCT3NxJ2DrjO22zpRhGK8JH2asrISgEqJYAb+rZGowvJKQlKKwpcwgOCT0uAGzrhpyc5NCUKlF1nNW4bk7hxjSy5ITkAP1tO2L4YuOTn6jWNusfT9lPROjUyUsAKizkcMgOAi/BBFyVGBu+WEEEEengQQQQAQQQQAQQQQByqWDmAeyKyNGygSqhJJLkkPe+T5ZnLfFuCAIVYRBIJQkkZGkW2W3RxiMBLWQVpBpIUOsXBO9uMWYIAhl4VCQyUJA3BIHHdvgThUAMEJAGykNvyiaCACCCCACCCCACCCCACCCCAIpkgG+R3j9XivNw56/1ui7BACabLj5KRmDtz8YcLlg5h4rHB3sbbjfxgemC0zpUplpCTrENbMDJ+s3jP4OQuYWSCVHcH790ehDkfLJda1K4ZQ7wWjZcoNLQBFDxyk+ToR1WPFGoK2YzRPI1SmVONI9FPvV8H642OA0XLlBkJA7PHieJeLsEWRgo9DJlzzydzCCFUvAzQZprqqqpBUoZtS7dAJYjVuatlogGjsR64jLzlG+dWQBtqNYHp2NomUjyCFKMFOFP0mSWJqUWNTmygyzRq1K3O146VKxHpp2l2DbKUpcEpNzchWT7aYAaQQpGGxCSGmJKecJL7EErURcE5lIZ8mApZzxKwuK1a5yCynLJpDW1TbWs97dRcUgOYIUTsJiFCUecAWlCgsgkJKzSyqGZQsoMWap+EfZ+ExDqMudnSBUAaQK3IAS1RKk8NQQA2ghX5PiPWp8zYBklltbaq932i1mDJxBSAVpSoLJKk+cglerSQ1klFztB3AkBpBFfCpmB+cIU5JDWYWYM3XtPiwIA//9k=">
            <a:extLst>
              <a:ext uri="{FF2B5EF4-FFF2-40B4-BE49-F238E27FC236}">
                <a16:creationId xmlns:a16="http://schemas.microsoft.com/office/drawing/2014/main" id="{DEC1A364-9801-E764-F835-FBFBD51866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77900" y="7604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79885" name="Picture 23">
            <a:extLst>
              <a:ext uri="{FF2B5EF4-FFF2-40B4-BE49-F238E27FC236}">
                <a16:creationId xmlns:a16="http://schemas.microsoft.com/office/drawing/2014/main" id="{5650FF2F-8E85-42E7-CF21-28595BE38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01838"/>
            <a:ext cx="2157413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35229A-039D-2CCB-D50F-D0DABDCB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Mechanismus úrazu</a:t>
            </a:r>
            <a:endParaRPr lang="en-US" dirty="0"/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6B36602E-E0ED-1345-4363-D44DB49FB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cs-CZ" altLang="cs-CZ">
                <a:solidFill>
                  <a:srgbClr val="FFC000"/>
                </a:solidFill>
              </a:rPr>
              <a:t>Pády</a:t>
            </a:r>
          </a:p>
          <a:p>
            <a:r>
              <a:rPr lang="cs-CZ" altLang="cs-CZ"/>
              <a:t>Z výše větší než 2 m</a:t>
            </a:r>
            <a:endParaRPr lang="en-US" altLang="cs-CZ"/>
          </a:p>
        </p:txBody>
      </p:sp>
      <p:pic>
        <p:nvPicPr>
          <p:cNvPr id="16388" name="Picture 2" descr="http://4.bp.blogspot.com/-2kJNmk5mz0s/TwX4LiOrcvI/AAAAAAAAANs/j_vRdNz8jeI/s1600/falling-down-stairs.jpg">
            <a:extLst>
              <a:ext uri="{FF2B5EF4-FFF2-40B4-BE49-F238E27FC236}">
                <a16:creationId xmlns:a16="http://schemas.microsoft.com/office/drawing/2014/main" id="{D12CC835-E2F6-2740-56E1-721FE4D1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34385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AutoShape 2" descr="data:image/jpeg;base64,/9j/4AAQSkZJRgABAQAAAQABAAD/2wCEAAkGBhQSEBQUExQVFRUWGBcYFxcYFxcXHxUdFRYYFRYXFhQYHCYgFxkjGhcVHy8gIycpLCwuFx8xNTAqNyYrLCkBCQoKBQUFDQUFDSkYEhgpKSkpKSkpKSkpKSkpKSkpKSkpKSkpKSkpKSkpKSkpKSkpKSkpKSkpKSkpKSkpKSkpKf/AABEIAMoA+gMBIgACEQEDEQH/xAAcAAABBAMBAAAAAAAAAAAAAAAFAwQGBwABAgj/xABKEAABAwIDAwYKCAQEBQUBAAABAgMRACEEEjEFQVEGEyJhcYEHIzJCcpGTobHRFBUzUlOyweFic5LwJEOC8URjg6LSNKOzwtMW/8QAFAEBAAAAAAAAAAAAAAAAAAAAAP/EABQRAQAAAAAAAAAAAAAAAAAAAAD/2gAMAwEAAhEDEQA/ALC2Rs9osNeKa+zb/wAtH3B1U++rWfwmvZo+VIbFPiGf5bf5BT8UCH1Yz+E17NHyrY2a1+E17NHypxWUDb6ta/Ca9mj5Vn1c1+C17NH/AI05rIoGv1a1+E17NHyrY2a1+E17NHypzWUDX6ta/Ca9mj5Vn1a1+C17NHyp1WooGp2a1+E17NHyrf1a1+E17NHyp1WqBm7s1qD4podfNo93RqsvCFh2w+kJQgDInRCU3zug7uIN6tV5EpIImRpx4iqn5fYRwKGIcGQuqypbkEoQ0kBOYi2YlSlECQJAk0EB2vlGgHqHDjFTzwNIbWtwKQhXRMZkpO9viOuq52su57/hVkeAlIV9IUdUhIH+u5/IKC0/q1r8Jr2aPlWfVrX4TXs0fKnFZQN/q1n8Fr2aP/Gs+rWvwWvZo+VOKwGgb/VrX4TXs0fKs+rGvwmvZo+VORWUDb6sZ/Ca9mj5Vn1Y1+E17NHypzW6BsNms/hNezR8qz6ua/Ca9mj/AMacVk0Db6ta/Ba9mj5Vn1a1+E17NHyp1FZQMndms5T4pr2aPlQbGPYdDjbRaQVuZohpMAJTJKjFhoO+pBizCFdlBXFA0A7aWyg4W8vNoSlYWsBtHjAAeiTFheohtRhAfd6CPtF+an7x6ql20trNsJSpxUZlobQAJKlLMAdQFyT1VENqHx7v8xf5jQWZsX7Br+W3+QUTTQ3Yv2DP8tv8iaIg0HQrdarKDc1lZWUGVlZWUGVlZWE0GVlZNaoNKqs/CmpXMslVpWqE26PQTIKgelcE+6rMNVpy+S2oIamVnMoLJMqVEeaAF5QkA8IjsCpMU0pxYQgFSlGwGpqz/Atgiw5iELW3mWhshIWCbEz0dbSPXUS5HlJxDqVhZQGXFKDYlSoGRIBSM0ZlpPDoyaWx2xubGfCpWw6ysQuSDrBIMnyTBvuB7KC/prk0hgHSpltSozKQgqiwkpBVA3CZpag6Brl10JSVHQAk9161NJYx8IbUsxCQTcxoJ/bvoIJtvwwNNK8UlLgB6Rki3FPEzGto7wJhyd5RtY1hLzRsrUTdJGoPCqS5abJL6udSnKSSVDKBlm8qPCN9SLwKYNxt/EiDkCBmncvNAjrKc/qFBb4NbmuM1ZNB1NbmuJrc0HVaJrK5mgSxp8WrsNQ3aWGU440oOKSlpeYoEQuxSJOtpNqmGOV4pfomoHtbbaGS2lWYqdWEJAE66qJ3AWoCKwlUZgDeRPEbx11E9pnx7vpr/MaK7VefLeXDqSlSlJzFQvlSoFQTOhOnZQLaR8e76a/zGgtfZAhhr+W3+QU/TTDZZ8S1/Lb/ACJp6DQKVuuU1ug3NZWgayg3WTWqyg3WVqayg3WVqsigw1UfhgxK0YVpSRzY50gQQDcHNMWAMJIjje9qtw1TvhkH+GQM+ZXOiRPkgpcy9HzbAid+Wgrnk1tQtvzMAoWlSvupULqJ4AhPdUkO0PoyCkrzFUROVIA3nQTIO+5tTDwe7FS881zgzJXiG2yOKUJW+v3oaHZNE/DBylQ/iQw2LNE84fvL0j/SJB6yeFAd5JbVxmCBddcS8h9CVIZdfWVKg2DTmVSAsJmU2F08KnXJzl8zjHlsZHWX0DMpp1IBgEA5SCZiQdBYzVH8muVCWW20uSQh2VRcltQulNxovMqNCYmbVp3lq+cZ9KCoUFSgCDkTGUISSDAy2IiDJJBmg9K5jTfHoQWlhyMhSc2aIAjUza1VrsLwvOPKyltowE5rLC1TIIbQCoLM+iBIoovlQp8F9RCcKhJOSUlLqkymcxACmwrNc2JSk6ahDsRypYQSHFFQhOgzFYgFMAW0ym5AuKmHgp5SIxAxKEpSghQcA85WYZVKVutCNNM1RbamDYZw6lqbbLrqy8c4CoSk+TJSlQbjoBKQjMZmAFUDxLeIbdGNYQGwIUA2haQmBvMZLjUA74ImRQeg5rAaSZezJSoaKAUP9QB/WuwaBQGt0mDXRNAoBXJrWatE0COP+yX6KvhUEdg6ibz6qnGPPinPQV+U1W21G3VJQG3MgC0qWPvpSZyzuE+ugJh1KUlS1JSlIklRAHv3k7qje0vtnPTX+Y0YxGDbeRkcSFJkGDxFwaCbQ+2c9NX5jQWtso+Ia/lt/kFPc1Ddlr8Q1/Lb/ImniVUDkKroKpBJrvNQKzWTSeesC6BWawGk81bCqDutzXANYFUHdYTXM1hNBhNU/wCF0/4VICCkB/UgDMSHsxAF4npSdc81b01UHheCvooJUCOdTCQIgQ9BvckiAd0pMReggXJ3GvMt88xOZl0KEXkuILQtvPlacajziiSSSSTqTqTvnrqT4PE8xgEERLrilb/N6KYj0D/XUYecKlEneaDirL8FfIZnHYbFKfCvKQhtaTBQQCtZSdDqgEEEfEVpVyeBXlEw3hMQy4vKtCl4ggj/ACwhAUoHeQUm2tx3BHNucjk4B9xpOIBQUILz5TlU0hzN4lCQTmdcSDp5usAqlmjlCHHQtwFOEwoCm2AfKKRlZbP3lkiSo6BK++T7TebyKffLanHVF5QWSchcSAlKW4g5GwlE9SribVptLHqcUJJyjyUwEhI4BCeinuHroCe2NsLxCAtR8Y6tRUBICUIAQ0gcEiXP6iTJNSTkwprFoSl5JKmwBCicpO9dt+VPk6DJpvqEYQ9ID+71eXILkkhvZyUupBU+Q8eKZHisp3EJMzxUrdagJck8WpEsKugCWT90DVruFx1TuSKk1VY+5jUYtbTrGJ5tJ8Q/hwshEHoKKEkIcH3kkEz77E2VtZt5PQWFKA6QgpMg5SchukZgR1aUBCsmtVug6msmuRWzQIYz7Nfoq/KarjFbRbbTmcUEyUpSLyoqIAAAHf2CrHxX2a/RV+U1WqmUrjMkGCCJEwRoRwoMx+0SyytxLSnVAdFIMQTYKVvgb6B4nE5lqURBKiY4SZqTMIJsJPv76juPSedc9NX5jQWfs1fiWv5aPyCnqV0N2ePENfy0fkFPG1UD1Kq6zUihVdFVB3mrrNSAVXWagVmszUlnrRXQLZ66z03C62XKBwF1mam4crfOUC2aqe8Ki2/oysgM88Mysp1l2RnOpCiowDaba1biVVVfhIwrr2HU2Ep+2SE3JOq+kqwCUgSeq9BXnKQhDWFa3pZCldRXcD15j31H6fbdxJW+syCJATBJGVIhMEgHQcB2CmNBlF+TD6w/kRo6ktrETKCQtY7CEX6pG+hFSfkDh/8AEFwz0IAj7zmYC/opXQFOVuz2ekoqyKAURZRKiNwGbKlJNgAKi+ztmFwoBOVKj5XYYP6095V7ULjykzISY9VjBMmLdXZTLZ2LCBOeCNxBIN9LaUGsQpIeVl8kEgdgsPhXonkjii5gMKo3Jabk9iQP0rzZMmeuvRfIdGXZ+GH/ACk/CaCRJpNrBIStSwLqM7rGMqlJ4FQieOUHWZ6SaUSaBQVua5FdUG60aysmgTf8lXYfhVW7TddQzLCEqWSm6vNEgqIG8wI76tRwWPYfhVbu4tDTanHFBKEiSTvkgQANT+9Bj+CU60tCFqbK0lOZOoB1HYdKCYjDFK1JJkgkTBvBiak301pppTrioQlJVOs2sBfUmB30BxSwtalAwFKJ9Zmgm+x8clbKMvmpQkza4SBRJugnJ5oJw6NJIBVEwTGsH+/dRltVA6CqzNrSYrYOtB0VV1mpMGsKqBQqrlSq4Uawmg6zVmekia0FUC+atzSINdZqBcGqM5f8sUqedaZUpac6wo5jGuiQLRarh21tHmMM87IGRtagTxCTl1/iivL7q5JJ30GOuSZ+JJ95rthCTOZRB3Wkd9Iil8IuFH0VfA0CShfWpbyXc5rD5963zHWGMOtXxcHvqJEVIGMQUsMA6I51UcMyFq+BHuoBGKT4xY1uT2zeffU45F+DH6Zhi866WwuzWUBROVRSorBi0iAAah+Cwqnnm2k+WtSUDtJypPZBHqr0XgMClhpDTdkNpCU9g3nrOp6yaCsMT4E3h9niWlD+JC0H3ZqtPY2ELLDbZIJQlKTGlgBaaUC67S5QOUqpVJpqhylkroHANdA0iF11moFJrc1xmrYNBitKrVzDodSULSFJPEA9hE76sqarDE4hxLTimkBbkEJCjAk2zW1I1igK4dCYCTcRF99t9R7aBAecAAgLVH9Rol9KcS0VICS5l6IVpmI3jq7KiTuKezHPdUnMY1M3980FiclkrGFbDhBWEiSkQNLW7Io82Kg3IXlaMQlTeTJzaE9LNMkjLpFtDvqRtbXVvAPu7qA0nWu+NDsNj88giOw04c2i2hJK1pSIBlSgkX6zQDtv8pkYPKVtuLC5AyZLRxzKH9ihCvCexAPMP+pq0f8AUoZy52yziEo5lxLmRXSymYzJMX0Oh0qFISRn6RMzAPm20FBYY8KTB/yH/wD2vV5daR4UGpuw+Ba8tHtkZ/hVYg+T0svS0+91UhjFkOoO4a0F07D5Zs4pRQlK0LuQlYEqAAJUCkkRfeZ6qLrxCUxmUkcJIHxqltg7d+i4kPJTzhyqTkKsoGYC8weE6VLnOXLTzY51PNrBMBKS8I6lZZGt7CgnatoNpBJcQInzhu76hWL8Iag4oJIyg9DoGTHmrnzSd4vamrfKNlwBCio3TAW1CTBBkkgBNhPeKiOLCec8keXuAk6266CX8t+UvPbIRdKVPLyrImAGlZlWN7nm4H8VU44RNpjrovt/bancrQPimirIBxV5au8+4ChjWEUUKXHRTEnrJsPj6qBIClMKmVdx9UX91cGifJlgLxKUHzkPDvLLke+KAWree2pFtJORCU74X/8AAlCfhUbKqKbbxEvq/hIHqoEMHjFtOIcbOVaFBSTwKTIN9a9CcmduDGYRp+AkqBCkjzVJJSoDqkSOoivOZqxvBlynKGXMNInMXESNxACwDxBAPeeFBa2aukqoHgtthSYVAULHdPDvp79YJFAUQacINBPrlApy1tZBFiKAoFV0lyh4xwrpONFAQ5ytpcocvGisOPtQEwqqyZxI6Wgy5iSSAABJJJJ4VN07SB9dU1j3g4HEK0JOh0vIoJW3jcygBF9Lga9ZtHfUZxm0my4shabqVvHE0yC8yMhMjLlO6wEUKd2IkKInQkeqgO+DjFZHFdIAEC3GJ+FWIy4DEVUXJXEQuLXH9xVkYXEnMDuoJJhzFVftkp+kOhamwc0gKzHygSMpkCxMf3FWGMRCSUhR6r1ANpshTiiUjd17hQCnMGkX5wJPoqv3Tef1rTQmZd0nzdRMJIMbxJvpatY7DHo5E776dX71xi8PKeiLzQI4htIHRXmIOkAXmCZPDhSjqWwTLsiYHQnibgC3m36zSBRKNIMe+K7wqSEwRe/fQaYCTqBJ7Ru3TSja0JnS2t/3pBflzMRu40m4nXp69QtQTHClo4bOgJDnNqBIiZSTBIMzdINxURxDj+Up50FKtTCUqPUpUSR1TFGdkshWHUQu6c3RgGYTIi+pv6qFuNkpIO+gCu7OWN09abj9qkLmBLez1CUkE5jA35gkQqd0cN/rSQ1CIECBA0306xrYTgrkklJFp1uoZhMeSf8AuoIjNFeSZ/xrPWqP6kkfrQqOyi2wsGsPNrSUiDObMk5LHpZRJJGsQZiIOlALw+GUtSUpBUpRAAFySbACu8Y5mcWeKlH1mijy1tKWG2YkFIcCXATuzJzHoyLx10Nw+BWtaUBKipRAAgiSbAUDjG4GG0LA80Zu2LH9KQ2djlMupcSYKTu3jQjvBIqZ7RZW2hQXswpTEZ+eWsJmwNrWtrwqFYzD5FkAgjcQQZG4mCYNBPFbSXmCkrPSuCDxEiKM7E2gopVnUo31N91V5s/lMpptKOaacyzCl85IB3dFYEa7t9PEcu3U+Szh09iFn4uGgsZSqXZXHSkWItNzVaK8IOJ0ysj/AKfzNcK5fYr/AJQ7GW/1BoLcVtWer+z11o7RAvJ7f2FVErl5iz56B2Msf/nXB5cYw/5w9kyP/pQXCvaBm/DWsXtGE2I9YNU4vlrjT/xC+4JHwTSKuV2MP/EvdyyPhQW99Zxv9Ue+qzXi8qlEpK4zdGSJ1AMjhr3UIXykxR1xL/tV/OiGDQpzyQVGCoxewEqJ7BMk0DnCu2SopJsCUixO+AaFvbVWVKOQCSTEaSdKK4UXEX7LzOkca1iR01SIOYz66AVsFwhy3CrC2c8SKgXJV/LiUSM02i1+oTVy7JWhxByJAWmAQQJBiQDFAlhVwMyj0QCYGptUZ2k0FOKPZw4AVOVKhBWBCfO0ISd47jPqqKY5ILzhAgSPyImOqZPfQRfaQUkJyAm5Gk002glQSSmZ3RRrbGKDKQZFzH60O2kcqJETaO+gGEnm7zMe+ksITBCiSeunJdOWTrE9hpBtZNz8qBtiD0+yKRcAvfWu8SRmpFY1kn5UBfYaMwcGaIAVpMwFddqRUCUmNaT2MgqdgR5KjedEifXApw4JSY13XoEBITBF9Kc7Wj6IJT0hkkwL2SDeZ4DupplVlg6waebTSoYODEQj3FI7xOa/YN1BFqcNNg60ihsnS/V8hvonsvAuc4jxa7qEdFV77rX7qBJtJT5K1DsJ/SnmF2s+2RlcNuMH4zRfFYQTCkCeyD86ZubNRulPfPxoHmI5dPOo5t9ph5MzCkRfj0SBN+FDk47Dny8OkD+GJ9+X41r6qJNiDYm8jQE/pTZ3Zzg1Sd1xfyhI06hQSvZWP2WEZVNxJnxjZVqALEZoFqKNcntlP+QWwT911SD/AEk/pVaqTBPEGOytCaCysV4LMKRLbjqf9SFj8on10Md8EpP2eJSfSbI96VH4VDmce42ZQpSfRUR8DRXB8tcW3o8o+kAr8woHWK8F2LT5JZX2Lg+pSRQt7kPjU/8ADrPo5V/kJo8z4TXx5aWl9ykn3GPdRbCeFFv/ADGVj0VBQ9RigrjE7Ndb8tpxHpIUn4ims1cuH8IODXq4pHpII96Zp21tHBvXSrDrPXkn/uvQUfRYIlOWdRVyHZrRuEJj+H5pqpsUQl9wlOYJWvo5omFGBmFxQZgSpIAkhQsCNRGhB40yewa8x6U3NyTJvqaWwzswTbT97VxiMcnOqCYkxIvE2mgY4FcLSeEGrz5O4ZtbaVa5ulmAymD5IJGsCwnhVDsHpCrf8G+1M7AQTdBy92ooJwtSQQFJGVUgkbidCe2ottdjK+4EiB0O/wAWi/eamaG5SesVEca3D6hAsE6eiLj3UAHaPRTOWf066DYlkhOl/wBwKk+0lJSLpkae6geObgKVaASaCPuaEnX9qb5swk/Kn7qgRIsNaZKxGYUDDGJ6evCmyk6yf2pfG+WOym6gL3oHeyzDyI4xw1EU+eJymNSOy9CcO5Ckkaggjuom87KSBrQJIB0OsdvvpzjUj6IdysqJF79JHGxsB2TFMxmi+v8AvT3EFX0NQIHkib8Fb+O7hpvmgjIotgOUWJw48W6tKfuk5kn/AEKke6hApRx2QBw/v9KCYYfwjKVAxDKF9aeif6VSPVFEGtoYF+yVlpR3KGXXtlP/AHVXoqw+SPJINpDryQVqFkkTzYPEHzz7tONA4/8A51QBU2pKwUwLxr16G3XQteFcZIzIIhSVXBglMxcbr1OVYcRpHWLe8UzfVkF1gD+Ige/T1g0EOxDjSkLlBkklMGQJi0kTu99dO7MYecKW+h0UwQbEkpgRHXGm+iWK2vgVKyqKQT5yZjuWhMetNbY2Gkgrwz+4jcsQdQVI07xQQ9WzeCvWP1FIO7OWN09l6kzvJ19NwnOOKDm+F/dQ9cixt1ftQAFJ4j9K5NSEgEQQD201cwKDujsPzoBEVyRRNWyvuqHfTV3ArGqT2i/woEmcY4i6FrT6KiPgaItJKpUoKUT0lH4k2PHU0OYELTI84fGieIKoICiJsYMSNYPVp6hQctNCdSO4H5Vw6hOY6and10s0oi4AJjfe8cONIKVczQCQasDwbYoh1QvCgCBOlzcCq+in2zsatBhKymbWJG+aD0i0+ebJSnMbgJmJvBue+ge0sKEYggSJSk8bmQb91AuT3K58tnMQuBboiTAvp66LsYouKCjqUose1XGgabSwgIlYJE8Tw6u+hOMwqcplII3g76kO0UJKfGOc2mR0gQNxtKhGk0P2jhElsiSUkXM6iBeRx6qCG4lgeaITuGlDjCrgAbrR1cKk7uDQEwkGAN8ntue+g3MpjoCOrj10Ee2k10x2UzIF/fRLayDnF93rvQ9SBeg03rRDOSOvdTFoXFEyInvoEZVHSmev3U+cQfoSpUZyyRP8Sose/ThekGwVAEyD1iKfq/8AQqCkmcqr8IK924RHHyt1BDgK3FbrVAS2ZhSkhZkEEFPbqFfKpA1tN06uuH/Ud3fQ5odERwHwpzh0nqoHmE2wUYhpSlLIS4nNJ3GyteonWksSiZ3m9yZnvofjxYz979BRBOGObNJ0iItQRotQLn1Cac7MUlDzclTYkZlGbCb2FzRV9hCE3zRmm3Em1aVhzzzRABVnSBmuD2jQigkCeUxb5oQoqWhJBO8qJF1TmTpuPGiOK2sM5bfw6yCYQot84HOBTAzA746VDPprOdKHsMAWgLozWvMhItEzutmOlSzbWNW9hQEhOcqTlKVCDY2mQRv010oI+1sXCYj7JcHghWb1tq6QjsppiORbl+bUlfV5KvUd9GdpckMMcOH1nK+lIU4oK1UYzzu1JvUewu0sU2Qkc64jzOgXAsbjnWVRp5sUDLE7Jda8ttSY4gx69KSS2ashrHupQglpxSVCVACSgncWVmT3HdTXPgMSYythZ4Esq/pVGbuJoK8xKBvj5UxWtNyonS0AXM75Iga+6p1tnkehIJbdKTBOVwQbXsrSoG4J76DbBkwPeQNL60k4vpHtNdJTupJaLntoBldta1jbKlaAmNequaCweS+KiCCISDbWbX/Qd5qcbMEqB4pTPbK927dVWclMRBI4x7v96tXk+4FExNkpG7WVaRuvvoH+MwCXU5VxEg3Ej+702xuD6BToIifdRd/B86jLYae6tP4GW8s7gJ/WghzuACUwkkgbzfjrxoEjZ6ACECBv1176nL2zAEwDOt+0zQAbMQhJyrKpMmToe4Cggu3mIWJgW/U0IcaF5O71VJ+UjIzp0Fv1oA8wmVSTMX7KBm0LijCW+iT2mhrbYzCNKkyGgBIAsD7hQDsM0VpmDN+O6iQYUcA5Ig5HCoEXAGeDANpJTfflildnytGZUA3t8Ndd1PMOoubOdDgIKQ6ZiNW1ZeiBaxUJNt2poK0NaroiuRQSFs+LRoLD4CsTtQJ92kXoU7iSUhIsAAO8CK4QmgLuoU6DlFs1hvJNHuZcTCVtrSoC6cqlEf0g0F2PiCXWwSLrRqP4hV6YolCjOZKpVBFwZWrLO66UzG6RffQVC9hHFaMvHsZd/VApBrY2JDjavo+IVkUlUFAEwZ3qtNWBjdunCOrS+HXg74xMR4tMZSgSZiQTrvoY34QmgsJShZBtC1JGXeDmgn3mga4VzHFaowZVwC3GklM7iRet4nZWPeKSrDMtgEHNzsqEHUQoSe2nGJ5Yc4QpOHQFIuFFRJSY9Ebt1D8XyuxRFl2tohI7TOU7qBvsza2OxZW026xKVHovCXCJ1IIVmA74qQbG2btFgnMrDOJtCAko0/iSgR6j2VEFYjI4tQVlcIKiU9Ekakkp66cbM2q6uBzzkkSRnXvE6TQWCNtFCTzzKmlGQknpIJ3S4gGB2gVW/KrZK2wtUJCS8SkpgylXOETBPAa3vRH6uWpSipZUDoFSqO8mjPJvZbSGnm1thYWW5tuSZI3m4nTqoK3w+3cQ30UurynVMykg28kyPdXTyiM0GJkW3g7qc7X2OWnygTE9EneNxPXHvmtYxEk7v70tQMUK40mvU9tLBMU2c1PbQcbMxSUzmjVJEz5qgrdxiO+mjpGYxpNcA1lAZ2G8EGatfkqUwFJUTmAzbrj/AH99U9s1RnWprydxi0iErUOxRG5PCgtopKkwmCbamN/GlnGCUQbGI43/AFvUCG1XgPtXP61fOlfrZ7J9q5p99XzoJWnAwnKTP70IVsgJkAlUmTpbsihOH2o9k+1c1++r501RtJ2/jXNfvq+dA05TbLBUiTGsdZnSo1jcCgKVJM5bi9hainKHGuHJK1m+9R+dA8XiFFapUryTvPCg4YwwKk5dN1TFGDARMaCfdUGwzyujc6cTR9OMXHlq/qNAW2TjOdbzEAaiNRbrNOdjYIYhlxD4iVRKejlBSoSSdxiL2MigLmNc++v+o/OiOxsc5fpruUT0jfXroK7xbWVxY4KUPUoim5FOMcsl1ZJuVKnruabk0Dvmv7312hu/zrhKjxrrMePCgMbM2ctahlHkwomRYA63I31bGE5WB9kLeiEOIC9LB1ZQCq2kSTHDjaqUQ6Z1OnGnmBxKxYKUAcsiTeF2kb6Cb+FR5PPshJkc1cD7uY5ZHZxioTjtQoGe4i+l54eqjXLvFLU40VKUTzQEkk2zG16jbLhgXOo30BvB40Jb5s78wO8jr14zuM0vjUJ5oBSiBbyNTY9elBg4cmp8gb6SZNBIXMa3nygBSspuIMx5vbXOBfQlecpKTEE3tbySItuoTh3Sl1EEi+4xuooy+oouom41JPnCgNs40FMgfCfd/dqdYLb/ADRIUiUqjQixHxsaGvukKABIsNCeukkPKl253bzwoCmPWHJXAWASADcREd2s1F8YxrW38UsEQpQkGbm999Ni+oz0jpxNAzdRTBep7acuOHifXTJZue2g/9k=">
            <a:extLst>
              <a:ext uri="{FF2B5EF4-FFF2-40B4-BE49-F238E27FC236}">
                <a16:creationId xmlns:a16="http://schemas.microsoft.com/office/drawing/2014/main" id="{EE0088F9-50CB-8DC0-CA64-86067F26FC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6390" name="AutoShape 4" descr="data:image/jpeg;base64,/9j/4AAQSkZJRgABAQAAAQABAAD/2wCEAAkGBhQSEBQUExQVFRUWGBcYFxcYFxcXHxUdFRYYFRYXFhQYHCYgFxkjGhcVHy8gIycpLCwuFx8xNTAqNyYrLCkBCQoKBQUFDQUFDSkYEhgpKSkpKSkpKSkpKSkpKSkpKSkpKSkpKSkpKSkpKSkpKSkpKSkpKSkpKSkpKSkpKSkpKf/AABEIAMoA+gMBIgACEQEDEQH/xAAcAAABBAMBAAAAAAAAAAAAAAAFAwQGBwABAgj/xABKEAABAwIDAwYKCAQEBQUBAAABAgMRACEEEjEFQVEGEyJhcYEHIzJCcpGTobHRFBUzUlOyweFic5LwJEOC8URjg6LSNKOzwtMW/8QAFAEBAAAAAAAAAAAAAAAAAAAAAP/EABQRAQAAAAAAAAAAAAAAAAAAAAD/2gAMAwEAAhEDEQA/ALC2Rs9osNeKa+zb/wAtH3B1U++rWfwmvZo+VIbFPiGf5bf5BT8UCH1Yz+E17NHyrY2a1+E17NHypxWUDb6ta/Ca9mj5Vn1c1+C17NH/AI05rIoGv1a1+E17NHyrY2a1+E17NHypzWUDX6ta/Ca9mj5Vn1a1+C17NHyp1WooGp2a1+E17NHyrf1a1+E17NHyp1WqBm7s1qD4podfNo93RqsvCFh2w+kJQgDInRCU3zug7uIN6tV5EpIImRpx4iqn5fYRwKGIcGQuqypbkEoQ0kBOYi2YlSlECQJAk0EB2vlGgHqHDjFTzwNIbWtwKQhXRMZkpO9viOuq52su57/hVkeAlIV9IUdUhIH+u5/IKC0/q1r8Jr2aPlWfVrX4TXs0fKnFZQN/q1n8Fr2aP/Gs+rWvwWvZo+VOKwGgb/VrX4TXs0fKs+rGvwmvZo+VORWUDb6sZ/Ca9mj5Vn1Y1+E17NHypzW6BsNms/hNezR8qz6ua/Ca9mj/AMacVk0Db6ta/Ba9mj5Vn1a1+E17NHyp1FZQMndms5T4pr2aPlQbGPYdDjbRaQVuZohpMAJTJKjFhoO+pBizCFdlBXFA0A7aWyg4W8vNoSlYWsBtHjAAeiTFheohtRhAfd6CPtF+an7x6ql20trNsJSpxUZlobQAJKlLMAdQFyT1VENqHx7v8xf5jQWZsX7Br+W3+QUTTQ3Yv2DP8tv8iaIg0HQrdarKDc1lZWUGVlZWUGVlZWE0GVlZNaoNKqs/CmpXMslVpWqE26PQTIKgelcE+6rMNVpy+S2oIamVnMoLJMqVEeaAF5QkA8IjsCpMU0pxYQgFSlGwGpqz/Atgiw5iELW3mWhshIWCbEz0dbSPXUS5HlJxDqVhZQGXFKDYlSoGRIBSM0ZlpPDoyaWx2xubGfCpWw6ysQuSDrBIMnyTBvuB7KC/prk0hgHSpltSozKQgqiwkpBVA3CZpag6Brl10JSVHQAk9161NJYx8IbUsxCQTcxoJ/bvoIJtvwwNNK8UlLgB6Rki3FPEzGto7wJhyd5RtY1hLzRsrUTdJGoPCqS5abJL6udSnKSSVDKBlm8qPCN9SLwKYNxt/EiDkCBmncvNAjrKc/qFBb4NbmuM1ZNB1NbmuJrc0HVaJrK5mgSxp8WrsNQ3aWGU440oOKSlpeYoEQuxSJOtpNqmGOV4pfomoHtbbaGS2lWYqdWEJAE66qJ3AWoCKwlUZgDeRPEbx11E9pnx7vpr/MaK7VefLeXDqSlSlJzFQvlSoFQTOhOnZQLaR8e76a/zGgtfZAhhr+W3+QU/TTDZZ8S1/Lb/ACJp6DQKVuuU1ug3NZWgayg3WTWqyg3WVqayg3WVqsigw1UfhgxK0YVpSRzY50gQQDcHNMWAMJIjje9qtw1TvhkH+GQM+ZXOiRPkgpcy9HzbAid+Wgrnk1tQtvzMAoWlSvupULqJ4AhPdUkO0PoyCkrzFUROVIA3nQTIO+5tTDwe7FS881zgzJXiG2yOKUJW+v3oaHZNE/DBylQ/iQw2LNE84fvL0j/SJB6yeFAd5JbVxmCBddcS8h9CVIZdfWVKg2DTmVSAsJmU2F08KnXJzl8zjHlsZHWX0DMpp1IBgEA5SCZiQdBYzVH8muVCWW20uSQh2VRcltQulNxovMqNCYmbVp3lq+cZ9KCoUFSgCDkTGUISSDAy2IiDJJBmg9K5jTfHoQWlhyMhSc2aIAjUza1VrsLwvOPKyltowE5rLC1TIIbQCoLM+iBIoovlQp8F9RCcKhJOSUlLqkymcxACmwrNc2JSk6ahDsRypYQSHFFQhOgzFYgFMAW0ym5AuKmHgp5SIxAxKEpSghQcA85WYZVKVutCNNM1RbamDYZw6lqbbLrqy8c4CoSk+TJSlQbjoBKQjMZmAFUDxLeIbdGNYQGwIUA2haQmBvMZLjUA74ImRQeg5rAaSZezJSoaKAUP9QB/WuwaBQGt0mDXRNAoBXJrWatE0COP+yX6KvhUEdg6ibz6qnGPPinPQV+U1W21G3VJQG3MgC0qWPvpSZyzuE+ugJh1KUlS1JSlIklRAHv3k7qje0vtnPTX+Y0YxGDbeRkcSFJkGDxFwaCbQ+2c9NX5jQWtso+Ia/lt/kFPc1Ddlr8Q1/Lb/ImniVUDkKroKpBJrvNQKzWTSeesC6BWawGk81bCqDutzXANYFUHdYTXM1hNBhNU/wCF0/4VICCkB/UgDMSHsxAF4npSdc81b01UHheCvooJUCOdTCQIgQ9BvckiAd0pMReggXJ3GvMt88xOZl0KEXkuILQtvPlacajziiSSSSTqTqTvnrqT4PE8xgEERLrilb/N6KYj0D/XUYecKlEneaDirL8FfIZnHYbFKfCvKQhtaTBQQCtZSdDqgEEEfEVpVyeBXlEw3hMQy4vKtCl4ggj/ACwhAUoHeQUm2tx3BHNucjk4B9xpOIBQUILz5TlU0hzN4lCQTmdcSDp5usAqlmjlCHHQtwFOEwoCm2AfKKRlZbP3lkiSo6BK++T7TebyKffLanHVF5QWSchcSAlKW4g5GwlE9SribVptLHqcUJJyjyUwEhI4BCeinuHroCe2NsLxCAtR8Y6tRUBICUIAQ0gcEiXP6iTJNSTkwprFoSl5JKmwBCicpO9dt+VPk6DJpvqEYQ9ID+71eXILkkhvZyUupBU+Q8eKZHisp3EJMzxUrdagJck8WpEsKugCWT90DVruFx1TuSKk1VY+5jUYtbTrGJ5tJ8Q/hwshEHoKKEkIcH3kkEz77E2VtZt5PQWFKA6QgpMg5SchukZgR1aUBCsmtVug6msmuRWzQIYz7Nfoq/KarjFbRbbTmcUEyUpSLyoqIAAAHf2CrHxX2a/RV+U1WqmUrjMkGCCJEwRoRwoMx+0SyytxLSnVAdFIMQTYKVvgb6B4nE5lqURBKiY4SZqTMIJsJPv76juPSedc9NX5jQWfs1fiWv5aPyCnqV0N2ePENfy0fkFPG1UD1Kq6zUihVdFVB3mrrNSAVXWagVmszUlnrRXQLZ66z03C62XKBwF1mam4crfOUC2aqe8Ki2/oysgM88Mysp1l2RnOpCiowDaba1biVVVfhIwrr2HU2Ep+2SE3JOq+kqwCUgSeq9BXnKQhDWFa3pZCldRXcD15j31H6fbdxJW+syCJATBJGVIhMEgHQcB2CmNBlF+TD6w/kRo6ktrETKCQtY7CEX6pG+hFSfkDh/8AEFwz0IAj7zmYC/opXQFOVuz2ekoqyKAURZRKiNwGbKlJNgAKi+ztmFwoBOVKj5XYYP6095V7ULjykzISY9VjBMmLdXZTLZ2LCBOeCNxBIN9LaUGsQpIeVl8kEgdgsPhXonkjii5gMKo3Jabk9iQP0rzZMmeuvRfIdGXZ+GH/ACk/CaCRJpNrBIStSwLqM7rGMqlJ4FQieOUHWZ6SaUSaBQVua5FdUG60aysmgTf8lXYfhVW7TddQzLCEqWSm6vNEgqIG8wI76tRwWPYfhVbu4tDTanHFBKEiSTvkgQANT+9Bj+CU60tCFqbK0lOZOoB1HYdKCYjDFK1JJkgkTBvBiak301pppTrioQlJVOs2sBfUmB30BxSwtalAwFKJ9Zmgm+x8clbKMvmpQkza4SBRJugnJ5oJw6NJIBVEwTGsH+/dRltVA6CqzNrSYrYOtB0VV1mpMGsKqBQqrlSq4Uawmg6zVmekia0FUC+atzSINdZqBcGqM5f8sUqedaZUpac6wo5jGuiQLRarh21tHmMM87IGRtagTxCTl1/iivL7q5JJ30GOuSZ+JJ95rthCTOZRB3Wkd9Iil8IuFH0VfA0CShfWpbyXc5rD5963zHWGMOtXxcHvqJEVIGMQUsMA6I51UcMyFq+BHuoBGKT4xY1uT2zeffU45F+DH6Zhi866WwuzWUBROVRSorBi0iAAah+Cwqnnm2k+WtSUDtJypPZBHqr0XgMClhpDTdkNpCU9g3nrOp6yaCsMT4E3h9niWlD+JC0H3ZqtPY2ELLDbZIJQlKTGlgBaaUC67S5QOUqpVJpqhylkroHANdA0iF11moFJrc1xmrYNBitKrVzDodSULSFJPEA9hE76sqarDE4hxLTimkBbkEJCjAk2zW1I1igK4dCYCTcRF99t9R7aBAecAAgLVH9Rol9KcS0VICS5l6IVpmI3jq7KiTuKezHPdUnMY1M3980FiclkrGFbDhBWEiSkQNLW7Io82Kg3IXlaMQlTeTJzaE9LNMkjLpFtDvqRtbXVvAPu7qA0nWu+NDsNj88giOw04c2i2hJK1pSIBlSgkX6zQDtv8pkYPKVtuLC5AyZLRxzKH9ihCvCexAPMP+pq0f8AUoZy52yziEo5lxLmRXSymYzJMX0Oh0qFISRn6RMzAPm20FBYY8KTB/yH/wD2vV5daR4UGpuw+Ba8tHtkZ/hVYg+T0svS0+91UhjFkOoO4a0F07D5Zs4pRQlK0LuQlYEqAAJUCkkRfeZ6qLrxCUxmUkcJIHxqltg7d+i4kPJTzhyqTkKsoGYC8weE6VLnOXLTzY51PNrBMBKS8I6lZZGt7CgnatoNpBJcQInzhu76hWL8Iag4oJIyg9DoGTHmrnzSd4vamrfKNlwBCio3TAW1CTBBkkgBNhPeKiOLCec8keXuAk6266CX8t+UvPbIRdKVPLyrImAGlZlWN7nm4H8VU44RNpjrovt/bancrQPimirIBxV5au8+4ChjWEUUKXHRTEnrJsPj6qBIClMKmVdx9UX91cGifJlgLxKUHzkPDvLLke+KAWree2pFtJORCU74X/8AAlCfhUbKqKbbxEvq/hIHqoEMHjFtOIcbOVaFBSTwKTIN9a9CcmduDGYRp+AkqBCkjzVJJSoDqkSOoivOZqxvBlynKGXMNInMXESNxACwDxBAPeeFBa2aukqoHgtthSYVAULHdPDvp79YJFAUQacINBPrlApy1tZBFiKAoFV0lyh4xwrpONFAQ5ytpcocvGisOPtQEwqqyZxI6Wgy5iSSAABJJJJ4VN07SB9dU1j3g4HEK0JOh0vIoJW3jcygBF9Lga9ZtHfUZxm0my4shabqVvHE0yC8yMhMjLlO6wEUKd2IkKInQkeqgO+DjFZHFdIAEC3GJ+FWIy4DEVUXJXEQuLXH9xVkYXEnMDuoJJhzFVftkp+kOhamwc0gKzHygSMpkCxMf3FWGMRCSUhR6r1ANpshTiiUjd17hQCnMGkX5wJPoqv3Tef1rTQmZd0nzdRMJIMbxJvpatY7DHo5E776dX71xi8PKeiLzQI4htIHRXmIOkAXmCZPDhSjqWwTLsiYHQnibgC3m36zSBRKNIMe+K7wqSEwRe/fQaYCTqBJ7Ru3TSja0JnS2t/3pBflzMRu40m4nXp69QtQTHClo4bOgJDnNqBIiZSTBIMzdINxURxDj+Up50FKtTCUqPUpUSR1TFGdkshWHUQu6c3RgGYTIi+pv6qFuNkpIO+gCu7OWN09abj9qkLmBLez1CUkE5jA35gkQqd0cN/rSQ1CIECBA0306xrYTgrkklJFp1uoZhMeSf8AuoIjNFeSZ/xrPWqP6kkfrQqOyi2wsGsPNrSUiDObMk5LHpZRJJGsQZiIOlALw+GUtSUpBUpRAAFySbACu8Y5mcWeKlH1mijy1tKWG2YkFIcCXATuzJzHoyLx10Nw+BWtaUBKipRAAgiSbAUDjG4GG0LA80Zu2LH9KQ2djlMupcSYKTu3jQjvBIqZ7RZW2hQXswpTEZ+eWsJmwNrWtrwqFYzD5FkAgjcQQZG4mCYNBPFbSXmCkrPSuCDxEiKM7E2gopVnUo31N91V5s/lMpptKOaacyzCl85IB3dFYEa7t9PEcu3U+Szh09iFn4uGgsZSqXZXHSkWItNzVaK8IOJ0ysj/AKfzNcK5fYr/AJQ7GW/1BoLcVtWer+z11o7RAvJ7f2FVErl5iz56B2Msf/nXB5cYw/5w9kyP/pQXCvaBm/DWsXtGE2I9YNU4vlrjT/xC+4JHwTSKuV2MP/EvdyyPhQW99Zxv9Ue+qzXi8qlEpK4zdGSJ1AMjhr3UIXykxR1xL/tV/OiGDQpzyQVGCoxewEqJ7BMk0DnCu2SopJsCUixO+AaFvbVWVKOQCSTEaSdKK4UXEX7LzOkca1iR01SIOYz66AVsFwhy3CrC2c8SKgXJV/LiUSM02i1+oTVy7JWhxByJAWmAQQJBiQDFAlhVwMyj0QCYGptUZ2k0FOKPZw4AVOVKhBWBCfO0ISd47jPqqKY5ILzhAgSPyImOqZPfQRfaQUkJyAm5Gk002glQSSmZ3RRrbGKDKQZFzH60O2kcqJETaO+gGEnm7zMe+ksITBCiSeunJdOWTrE9hpBtZNz8qBtiD0+yKRcAvfWu8SRmpFY1kn5UBfYaMwcGaIAVpMwFddqRUCUmNaT2MgqdgR5KjedEifXApw4JSY13XoEBITBF9Kc7Wj6IJT0hkkwL2SDeZ4DupplVlg6waebTSoYODEQj3FI7xOa/YN1BFqcNNg60ihsnS/V8hvonsvAuc4jxa7qEdFV77rX7qBJtJT5K1DsJ/SnmF2s+2RlcNuMH4zRfFYQTCkCeyD86ZubNRulPfPxoHmI5dPOo5t9ph5MzCkRfj0SBN+FDk47Dny8OkD+GJ9+X41r6qJNiDYm8jQE/pTZ3Zzg1Sd1xfyhI06hQSvZWP2WEZVNxJnxjZVqALEZoFqKNcntlP+QWwT911SD/AEk/pVaqTBPEGOytCaCysV4LMKRLbjqf9SFj8on10Md8EpP2eJSfSbI96VH4VDmce42ZQpSfRUR8DRXB8tcW3o8o+kAr8woHWK8F2LT5JZX2Lg+pSRQt7kPjU/8ADrPo5V/kJo8z4TXx5aWl9ykn3GPdRbCeFFv/ADGVj0VBQ9RigrjE7Ndb8tpxHpIUn4ims1cuH8IODXq4pHpII96Zp21tHBvXSrDrPXkn/uvQUfRYIlOWdRVyHZrRuEJj+H5pqpsUQl9wlOYJWvo5omFGBmFxQZgSpIAkhQsCNRGhB40yewa8x6U3NyTJvqaWwzswTbT97VxiMcnOqCYkxIvE2mgY4FcLSeEGrz5O4ZtbaVa5ulmAymD5IJGsCwnhVDsHpCrf8G+1M7AQTdBy92ooJwtSQQFJGVUgkbidCe2ottdjK+4EiB0O/wAWi/eamaG5SesVEca3D6hAsE6eiLj3UAHaPRTOWf066DYlkhOl/wBwKk+0lJSLpkae6geObgKVaASaCPuaEnX9qb5swk/Kn7qgRIsNaZKxGYUDDGJ6evCmyk6yf2pfG+WOym6gL3oHeyzDyI4xw1EU+eJymNSOy9CcO5Ckkaggjuom87KSBrQJIB0OsdvvpzjUj6IdysqJF79JHGxsB2TFMxmi+v8AvT3EFX0NQIHkib8Fb+O7hpvmgjIotgOUWJw48W6tKfuk5kn/AEKke6hApRx2QBw/v9KCYYfwjKVAxDKF9aeif6VSPVFEGtoYF+yVlpR3KGXXtlP/AHVXoqw+SPJINpDryQVqFkkTzYPEHzz7tONA4/8A51QBU2pKwUwLxr16G3XQteFcZIzIIhSVXBglMxcbr1OVYcRpHWLe8UzfVkF1gD+Ige/T1g0EOxDjSkLlBkklMGQJi0kTu99dO7MYecKW+h0UwQbEkpgRHXGm+iWK2vgVKyqKQT5yZjuWhMetNbY2Gkgrwz+4jcsQdQVI07xQQ9WzeCvWP1FIO7OWN09l6kzvJ19NwnOOKDm+F/dQ9cixt1ftQAFJ4j9K5NSEgEQQD201cwKDujsPzoBEVyRRNWyvuqHfTV3ArGqT2i/woEmcY4i6FrT6KiPgaItJKpUoKUT0lH4k2PHU0OYELTI84fGieIKoICiJsYMSNYPVp6hQctNCdSO4H5Vw6hOY6and10s0oi4AJjfe8cONIKVczQCQasDwbYoh1QvCgCBOlzcCq+in2zsatBhKymbWJG+aD0i0+ebJSnMbgJmJvBue+ge0sKEYggSJSk8bmQb91AuT3K58tnMQuBboiTAvp66LsYouKCjqUose1XGgabSwgIlYJE8Tw6u+hOMwqcplII3g76kO0UJKfGOc2mR0gQNxtKhGk0P2jhElsiSUkXM6iBeRx6qCG4lgeaITuGlDjCrgAbrR1cKk7uDQEwkGAN8ntue+g3MpjoCOrj10Ee2k10x2UzIF/fRLayDnF93rvQ9SBeg03rRDOSOvdTFoXFEyInvoEZVHSmev3U+cQfoSpUZyyRP8Sose/ThekGwVAEyD1iKfq/8AQqCkmcqr8IK924RHHyt1BDgK3FbrVAS2ZhSkhZkEEFPbqFfKpA1tN06uuH/Ud3fQ5odERwHwpzh0nqoHmE2wUYhpSlLIS4nNJ3GyteonWksSiZ3m9yZnvofjxYz979BRBOGObNJ0iItQRotQLn1Cac7MUlDzclTYkZlGbCb2FzRV9hCE3zRmm3Em1aVhzzzRABVnSBmuD2jQigkCeUxb5oQoqWhJBO8qJF1TmTpuPGiOK2sM5bfw6yCYQot84HOBTAzA746VDPprOdKHsMAWgLozWvMhItEzutmOlSzbWNW9hQEhOcqTlKVCDY2mQRv010oI+1sXCYj7JcHghWb1tq6QjsppiORbl+bUlfV5KvUd9GdpckMMcOH1nK+lIU4oK1UYzzu1JvUewu0sU2Qkc64jzOgXAsbjnWVRp5sUDLE7Jda8ttSY4gx69KSS2ashrHupQglpxSVCVACSgncWVmT3HdTXPgMSYythZ4Esq/pVGbuJoK8xKBvj5UxWtNyonS0AXM75Iga+6p1tnkehIJbdKTBOVwQbXsrSoG4J76DbBkwPeQNL60k4vpHtNdJTupJaLntoBldta1jbKlaAmNequaCweS+KiCCISDbWbX/Qd5qcbMEqB4pTPbK927dVWclMRBI4x7v96tXk+4FExNkpG7WVaRuvvoH+MwCXU5VxEg3Ej+702xuD6BToIifdRd/B86jLYae6tP4GW8s7gJ/WghzuACUwkkgbzfjrxoEjZ6ACECBv1176nL2zAEwDOt+0zQAbMQhJyrKpMmToe4Cggu3mIWJgW/U0IcaF5O71VJ+UjIzp0Fv1oA8wmVSTMX7KBm0LijCW+iT2mhrbYzCNKkyGgBIAsD7hQDsM0VpmDN+O6iQYUcA5Ig5HCoEXAGeDANpJTfflildnytGZUA3t8Ndd1PMOoubOdDgIKQ6ZiNW1ZeiBaxUJNt2poK0NaroiuRQSFs+LRoLD4CsTtQJ92kXoU7iSUhIsAAO8CK4QmgLuoU6DlFs1hvJNHuZcTCVtrSoC6cqlEf0g0F2PiCXWwSLrRqP4hV6YolCjOZKpVBFwZWrLO66UzG6RffQVC9hHFaMvHsZd/VApBrY2JDjavo+IVkUlUFAEwZ3qtNWBjdunCOrS+HXg74xMR4tMZSgSZiQTrvoY34QmgsJShZBtC1JGXeDmgn3mga4VzHFaowZVwC3GklM7iRet4nZWPeKSrDMtgEHNzsqEHUQoSe2nGJ5Yc4QpOHQFIuFFRJSY9Ebt1D8XyuxRFl2tohI7TOU7qBvsza2OxZW026xKVHovCXCJ1IIVmA74qQbG2btFgnMrDOJtCAko0/iSgR6j2VEFYjI4tQVlcIKiU9Ekakkp66cbM2q6uBzzkkSRnXvE6TQWCNtFCTzzKmlGQknpIJ3S4gGB2gVW/KrZK2wtUJCS8SkpgylXOETBPAa3vRH6uWpSipZUDoFSqO8mjPJvZbSGnm1thYWW5tuSZI3m4nTqoK3w+3cQ30UurynVMykg28kyPdXTyiM0GJkW3g7qc7X2OWnygTE9EneNxPXHvmtYxEk7v70tQMUK40mvU9tLBMU2c1PbQcbMxSUzmjVJEz5qgrdxiO+mjpGYxpNcA1lAZ2G8EGatfkqUwFJUTmAzbrj/AH99U9s1RnWprydxi0iErUOxRG5PCgtopKkwmCbamN/GlnGCUQbGI43/AFvUCG1XgPtXP61fOlfrZ7J9q5p99XzoJWnAwnKTP70IVsgJkAlUmTpbsihOH2o9k+1c1++r501RtJ2/jXNfvq+dA05TbLBUiTGsdZnSo1jcCgKVJM5bi9hainKHGuHJK1m+9R+dA8XiFFapUryTvPCg4YwwKk5dN1TFGDARMaCfdUGwzyujc6cTR9OMXHlq/qNAW2TjOdbzEAaiNRbrNOdjYIYhlxD4iVRKejlBSoSSdxiL2MigLmNc++v+o/OiOxsc5fpruUT0jfXroK7xbWVxY4KUPUoim5FOMcsl1ZJuVKnruabk0Dvmv7312hu/zrhKjxrrMePCgMbM2ctahlHkwomRYA63I31bGE5WB9kLeiEOIC9LB1ZQCq2kSTHDjaqUQ6Z1OnGnmBxKxYKUAcsiTeF2kb6Cb+FR5PPshJkc1cD7uY5ZHZxioTjtQoGe4i+l54eqjXLvFLU40VKUTzQEkk2zG16jbLhgXOo30BvB40Jb5s78wO8jr14zuM0vjUJ5oBSiBbyNTY9elBg4cmp8gb6SZNBIXMa3nygBSspuIMx5vbXOBfQlecpKTEE3tbySItuoTh3Sl1EEi+4xuooy+oouom41JPnCgNs40FMgfCfd/dqdYLb/ADRIUiUqjQixHxsaGvukKABIsNCeukkPKl253bzwoCmPWHJXAWASADcREd2s1F8YxrW38UsEQpQkGbm999Ni+oz0jpxNAzdRTBep7acuOHifXTJZue2g/9k=">
            <a:extLst>
              <a:ext uri="{FF2B5EF4-FFF2-40B4-BE49-F238E27FC236}">
                <a16:creationId xmlns:a16="http://schemas.microsoft.com/office/drawing/2014/main" id="{58C24EC8-FC3C-A4CE-76F1-AD3E52D018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6391" name="AutoShape 6" descr="data:image/jpeg;base64,/9j/4AAQSkZJRgABAQAAAQABAAD/2wCEAAkGBhQSEBQUExQVFRUWGBcYFxcYFxcXHxUdFRYYFRYXFhQYHCYgFxkjGhcVHy8gIycpLCwuFx8xNTAqNyYrLCkBCQoKBQUFDQUFDSkYEhgpKSkpKSkpKSkpKSkpKSkpKSkpKSkpKSkpKSkpKSkpKSkpKSkpKSkpKSkpKSkpKSkpKf/AABEIAMoA+gMBIgACEQEDEQH/xAAcAAABBAMBAAAAAAAAAAAAAAAFAwQGBwABAgj/xABKEAABAwIDAwYKCAQEBQUBAAABAgMRACEEEjEFQVEGEyJhcYEHIzJCcpGTobHRFBUzUlOyweFic5LwJEOC8URjg6LSNKOzwtMW/8QAFAEBAAAAAAAAAAAAAAAAAAAAAP/EABQRAQAAAAAAAAAAAAAAAAAAAAD/2gAMAwEAAhEDEQA/ALC2Rs9osNeKa+zb/wAtH3B1U++rWfwmvZo+VIbFPiGf5bf5BT8UCH1Yz+E17NHyrY2a1+E17NHypxWUDb6ta/Ca9mj5Vn1c1+C17NH/AI05rIoGv1a1+E17NHyrY2a1+E17NHypzWUDX6ta/Ca9mj5Vn1a1+C17NHyp1WooGp2a1+E17NHyrf1a1+E17NHyp1WqBm7s1qD4podfNo93RqsvCFh2w+kJQgDInRCU3zug7uIN6tV5EpIImRpx4iqn5fYRwKGIcGQuqypbkEoQ0kBOYi2YlSlECQJAk0EB2vlGgHqHDjFTzwNIbWtwKQhXRMZkpO9viOuq52su57/hVkeAlIV9IUdUhIH+u5/IKC0/q1r8Jr2aPlWfVrX4TXs0fKnFZQN/q1n8Fr2aP/Gs+rWvwWvZo+VOKwGgb/VrX4TXs0fKs+rGvwmvZo+VORWUDb6sZ/Ca9mj5Vn1Y1+E17NHypzW6BsNms/hNezR8qz6ua/Ca9mj/AMacVk0Db6ta/Ba9mj5Vn1a1+E17NHyp1FZQMndms5T4pr2aPlQbGPYdDjbRaQVuZohpMAJTJKjFhoO+pBizCFdlBXFA0A7aWyg4W8vNoSlYWsBtHjAAeiTFheohtRhAfd6CPtF+an7x6ql20trNsJSpxUZlobQAJKlLMAdQFyT1VENqHx7v8xf5jQWZsX7Br+W3+QUTTQ3Yv2DP8tv8iaIg0HQrdarKDc1lZWUGVlZWUGVlZWE0GVlZNaoNKqs/CmpXMslVpWqE26PQTIKgelcE+6rMNVpy+S2oIamVnMoLJMqVEeaAF5QkA8IjsCpMU0pxYQgFSlGwGpqz/Atgiw5iELW3mWhshIWCbEz0dbSPXUS5HlJxDqVhZQGXFKDYlSoGRIBSM0ZlpPDoyaWx2xubGfCpWw6ysQuSDrBIMnyTBvuB7KC/prk0hgHSpltSozKQgqiwkpBVA3CZpag6Brl10JSVHQAk9161NJYx8IbUsxCQTcxoJ/bvoIJtvwwNNK8UlLgB6Rki3FPEzGto7wJhyd5RtY1hLzRsrUTdJGoPCqS5abJL6udSnKSSVDKBlm8qPCN9SLwKYNxt/EiDkCBmncvNAjrKc/qFBb4NbmuM1ZNB1NbmuJrc0HVaJrK5mgSxp8WrsNQ3aWGU440oOKSlpeYoEQuxSJOtpNqmGOV4pfomoHtbbaGS2lWYqdWEJAE66qJ3AWoCKwlUZgDeRPEbx11E9pnx7vpr/MaK7VefLeXDqSlSlJzFQvlSoFQTOhOnZQLaR8e76a/zGgtfZAhhr+W3+QU/TTDZZ8S1/Lb/ACJp6DQKVuuU1ug3NZWgayg3WTWqyg3WVqayg3WVqsigw1UfhgxK0YVpSRzY50gQQDcHNMWAMJIjje9qtw1TvhkH+GQM+ZXOiRPkgpcy9HzbAid+Wgrnk1tQtvzMAoWlSvupULqJ4AhPdUkO0PoyCkrzFUROVIA3nQTIO+5tTDwe7FS881zgzJXiG2yOKUJW+v3oaHZNE/DBylQ/iQw2LNE84fvL0j/SJB6yeFAd5JbVxmCBddcS8h9CVIZdfWVKg2DTmVSAsJmU2F08KnXJzl8zjHlsZHWX0DMpp1IBgEA5SCZiQdBYzVH8muVCWW20uSQh2VRcltQulNxovMqNCYmbVp3lq+cZ9KCoUFSgCDkTGUISSDAy2IiDJJBmg9K5jTfHoQWlhyMhSc2aIAjUza1VrsLwvOPKyltowE5rLC1TIIbQCoLM+iBIoovlQp8F9RCcKhJOSUlLqkymcxACmwrNc2JSk6ahDsRypYQSHFFQhOgzFYgFMAW0ym5AuKmHgp5SIxAxKEpSghQcA85WYZVKVutCNNM1RbamDYZw6lqbbLrqy8c4CoSk+TJSlQbjoBKQjMZmAFUDxLeIbdGNYQGwIUA2haQmBvMZLjUA74ImRQeg5rAaSZezJSoaKAUP9QB/WuwaBQGt0mDXRNAoBXJrWatE0COP+yX6KvhUEdg6ibz6qnGPPinPQV+U1W21G3VJQG3MgC0qWPvpSZyzuE+ugJh1KUlS1JSlIklRAHv3k7qje0vtnPTX+Y0YxGDbeRkcSFJkGDxFwaCbQ+2c9NX5jQWtso+Ia/lt/kFPc1Ddlr8Q1/Lb/ImniVUDkKroKpBJrvNQKzWTSeesC6BWawGk81bCqDutzXANYFUHdYTXM1hNBhNU/wCF0/4VICCkB/UgDMSHsxAF4npSdc81b01UHheCvooJUCOdTCQIgQ9BvckiAd0pMReggXJ3GvMt88xOZl0KEXkuILQtvPlacajziiSSSSTqTqTvnrqT4PE8xgEERLrilb/N6KYj0D/XUYecKlEneaDirL8FfIZnHYbFKfCvKQhtaTBQQCtZSdDqgEEEfEVpVyeBXlEw3hMQy4vKtCl4ggj/ACwhAUoHeQUm2tx3BHNucjk4B9xpOIBQUILz5TlU0hzN4lCQTmdcSDp5usAqlmjlCHHQtwFOEwoCm2AfKKRlZbP3lkiSo6BK++T7TebyKffLanHVF5QWSchcSAlKW4g5GwlE9SribVptLHqcUJJyjyUwEhI4BCeinuHroCe2NsLxCAtR8Y6tRUBICUIAQ0gcEiXP6iTJNSTkwprFoSl5JKmwBCicpO9dt+VPk6DJpvqEYQ9ID+71eXILkkhvZyUupBU+Q8eKZHisp3EJMzxUrdagJck8WpEsKugCWT90DVruFx1TuSKk1VY+5jUYtbTrGJ5tJ8Q/hwshEHoKKEkIcH3kkEz77E2VtZt5PQWFKA6QgpMg5SchukZgR1aUBCsmtVug6msmuRWzQIYz7Nfoq/KarjFbRbbTmcUEyUpSLyoqIAAAHf2CrHxX2a/RV+U1WqmUrjMkGCCJEwRoRwoMx+0SyytxLSnVAdFIMQTYKVvgb6B4nE5lqURBKiY4SZqTMIJsJPv76juPSedc9NX5jQWfs1fiWv5aPyCnqV0N2ePENfy0fkFPG1UD1Kq6zUihVdFVB3mrrNSAVXWagVmszUlnrRXQLZ66z03C62XKBwF1mam4crfOUC2aqe8Ki2/oysgM88Mysp1l2RnOpCiowDaba1biVVVfhIwrr2HU2Ep+2SE3JOq+kqwCUgSeq9BXnKQhDWFa3pZCldRXcD15j31H6fbdxJW+syCJATBJGVIhMEgHQcB2CmNBlF+TD6w/kRo6ktrETKCQtY7CEX6pG+hFSfkDh/8AEFwz0IAj7zmYC/opXQFOVuz2ekoqyKAURZRKiNwGbKlJNgAKi+ztmFwoBOVKj5XYYP6095V7ULjykzISY9VjBMmLdXZTLZ2LCBOeCNxBIN9LaUGsQpIeVl8kEgdgsPhXonkjii5gMKo3Jabk9iQP0rzZMmeuvRfIdGXZ+GH/ACk/CaCRJpNrBIStSwLqM7rGMqlJ4FQieOUHWZ6SaUSaBQVua5FdUG60aysmgTf8lXYfhVW7TddQzLCEqWSm6vNEgqIG8wI76tRwWPYfhVbu4tDTanHFBKEiSTvkgQANT+9Bj+CU60tCFqbK0lOZOoB1HYdKCYjDFK1JJkgkTBvBiak301pppTrioQlJVOs2sBfUmB30BxSwtalAwFKJ9Zmgm+x8clbKMvmpQkza4SBRJugnJ5oJw6NJIBVEwTGsH+/dRltVA6CqzNrSYrYOtB0VV1mpMGsKqBQqrlSq4Uawmg6zVmekia0FUC+atzSINdZqBcGqM5f8sUqedaZUpac6wo5jGuiQLRarh21tHmMM87IGRtagTxCTl1/iivL7q5JJ30GOuSZ+JJ95rthCTOZRB3Wkd9Iil8IuFH0VfA0CShfWpbyXc5rD5963zHWGMOtXxcHvqJEVIGMQUsMA6I51UcMyFq+BHuoBGKT4xY1uT2zeffU45F+DH6Zhi866WwuzWUBROVRSorBi0iAAah+Cwqnnm2k+WtSUDtJypPZBHqr0XgMClhpDTdkNpCU9g3nrOp6yaCsMT4E3h9niWlD+JC0H3ZqtPY2ELLDbZIJQlKTGlgBaaUC67S5QOUqpVJpqhylkroHANdA0iF11moFJrc1xmrYNBitKrVzDodSULSFJPEA9hE76sqarDE4hxLTimkBbkEJCjAk2zW1I1igK4dCYCTcRF99t9R7aBAecAAgLVH9Rol9KcS0VICS5l6IVpmI3jq7KiTuKezHPdUnMY1M3980FiclkrGFbDhBWEiSkQNLW7Io82Kg3IXlaMQlTeTJzaE9LNMkjLpFtDvqRtbXVvAPu7qA0nWu+NDsNj88giOw04c2i2hJK1pSIBlSgkX6zQDtv8pkYPKVtuLC5AyZLRxzKH9ihCvCexAPMP+pq0f8AUoZy52yziEo5lxLmRXSymYzJMX0Oh0qFISRn6RMzAPm20FBYY8KTB/yH/wD2vV5daR4UGpuw+Ba8tHtkZ/hVYg+T0svS0+91UhjFkOoO4a0F07D5Zs4pRQlK0LuQlYEqAAJUCkkRfeZ6qLrxCUxmUkcJIHxqltg7d+i4kPJTzhyqTkKsoGYC8weE6VLnOXLTzY51PNrBMBKS8I6lZZGt7CgnatoNpBJcQInzhu76hWL8Iag4oJIyg9DoGTHmrnzSd4vamrfKNlwBCio3TAW1CTBBkkgBNhPeKiOLCec8keXuAk6266CX8t+UvPbIRdKVPLyrImAGlZlWN7nm4H8VU44RNpjrovt/bancrQPimirIBxV5au8+4ChjWEUUKXHRTEnrJsPj6qBIClMKmVdx9UX91cGifJlgLxKUHzkPDvLLke+KAWree2pFtJORCU74X/8AAlCfhUbKqKbbxEvq/hIHqoEMHjFtOIcbOVaFBSTwKTIN9a9CcmduDGYRp+AkqBCkjzVJJSoDqkSOoivOZqxvBlynKGXMNInMXESNxACwDxBAPeeFBa2aukqoHgtthSYVAULHdPDvp79YJFAUQacINBPrlApy1tZBFiKAoFV0lyh4xwrpONFAQ5ytpcocvGisOPtQEwqqyZxI6Wgy5iSSAABJJJJ4VN07SB9dU1j3g4HEK0JOh0vIoJW3jcygBF9Lga9ZtHfUZxm0my4shabqVvHE0yC8yMhMjLlO6wEUKd2IkKInQkeqgO+DjFZHFdIAEC3GJ+FWIy4DEVUXJXEQuLXH9xVkYXEnMDuoJJhzFVftkp+kOhamwc0gKzHygSMpkCxMf3FWGMRCSUhR6r1ANpshTiiUjd17hQCnMGkX5wJPoqv3Tef1rTQmZd0nzdRMJIMbxJvpatY7DHo5E776dX71xi8PKeiLzQI4htIHRXmIOkAXmCZPDhSjqWwTLsiYHQnibgC3m36zSBRKNIMe+K7wqSEwRe/fQaYCTqBJ7Ru3TSja0JnS2t/3pBflzMRu40m4nXp69QtQTHClo4bOgJDnNqBIiZSTBIMzdINxURxDj+Up50FKtTCUqPUpUSR1TFGdkshWHUQu6c3RgGYTIi+pv6qFuNkpIO+gCu7OWN09abj9qkLmBLez1CUkE5jA35gkQqd0cN/rSQ1CIECBA0306xrYTgrkklJFp1uoZhMeSf8AuoIjNFeSZ/xrPWqP6kkfrQqOyi2wsGsPNrSUiDObMk5LHpZRJJGsQZiIOlALw+GUtSUpBUpRAAFySbACu8Y5mcWeKlH1mijy1tKWG2YkFIcCXATuzJzHoyLx10Nw+BWtaUBKipRAAgiSbAUDjG4GG0LA80Zu2LH9KQ2djlMupcSYKTu3jQjvBIqZ7RZW2hQXswpTEZ+eWsJmwNrWtrwqFYzD5FkAgjcQQZG4mCYNBPFbSXmCkrPSuCDxEiKM7E2gopVnUo31N91V5s/lMpptKOaacyzCl85IB3dFYEa7t9PEcu3U+Szh09iFn4uGgsZSqXZXHSkWItNzVaK8IOJ0ysj/AKfzNcK5fYr/AJQ7GW/1BoLcVtWer+z11o7RAvJ7f2FVErl5iz56B2Msf/nXB5cYw/5w9kyP/pQXCvaBm/DWsXtGE2I9YNU4vlrjT/xC+4JHwTSKuV2MP/EvdyyPhQW99Zxv9Ue+qzXi8qlEpK4zdGSJ1AMjhr3UIXykxR1xL/tV/OiGDQpzyQVGCoxewEqJ7BMk0DnCu2SopJsCUixO+AaFvbVWVKOQCSTEaSdKK4UXEX7LzOkca1iR01SIOYz66AVsFwhy3CrC2c8SKgXJV/LiUSM02i1+oTVy7JWhxByJAWmAQQJBiQDFAlhVwMyj0QCYGptUZ2k0FOKPZw4AVOVKhBWBCfO0ISd47jPqqKY5ILzhAgSPyImOqZPfQRfaQUkJyAm5Gk002glQSSmZ3RRrbGKDKQZFzH60O2kcqJETaO+gGEnm7zMe+ksITBCiSeunJdOWTrE9hpBtZNz8qBtiD0+yKRcAvfWu8SRmpFY1kn5UBfYaMwcGaIAVpMwFddqRUCUmNaT2MgqdgR5KjedEifXApw4JSY13XoEBITBF9Kc7Wj6IJT0hkkwL2SDeZ4DupplVlg6waebTSoYODEQj3FI7xOa/YN1BFqcNNg60ihsnS/V8hvonsvAuc4jxa7qEdFV77rX7qBJtJT5K1DsJ/SnmF2s+2RlcNuMH4zRfFYQTCkCeyD86ZubNRulPfPxoHmI5dPOo5t9ph5MzCkRfj0SBN+FDk47Dny8OkD+GJ9+X41r6qJNiDYm8jQE/pTZ3Zzg1Sd1xfyhI06hQSvZWP2WEZVNxJnxjZVqALEZoFqKNcntlP+QWwT911SD/AEk/pVaqTBPEGOytCaCysV4LMKRLbjqf9SFj8on10Md8EpP2eJSfSbI96VH4VDmce42ZQpSfRUR8DRXB8tcW3o8o+kAr8woHWK8F2LT5JZX2Lg+pSRQt7kPjU/8ADrPo5V/kJo8z4TXx5aWl9ykn3GPdRbCeFFv/ADGVj0VBQ9RigrjE7Ndb8tpxHpIUn4ims1cuH8IODXq4pHpII96Zp21tHBvXSrDrPXkn/uvQUfRYIlOWdRVyHZrRuEJj+H5pqpsUQl9wlOYJWvo5omFGBmFxQZgSpIAkhQsCNRGhB40yewa8x6U3NyTJvqaWwzswTbT97VxiMcnOqCYkxIvE2mgY4FcLSeEGrz5O4ZtbaVa5ulmAymD5IJGsCwnhVDsHpCrf8G+1M7AQTdBy92ooJwtSQQFJGVUgkbidCe2ottdjK+4EiB0O/wAWi/eamaG5SesVEca3D6hAsE6eiLj3UAHaPRTOWf066DYlkhOl/wBwKk+0lJSLpkae6geObgKVaASaCPuaEnX9qb5swk/Kn7qgRIsNaZKxGYUDDGJ6evCmyk6yf2pfG+WOym6gL3oHeyzDyI4xw1EU+eJymNSOy9CcO5Ckkaggjuom87KSBrQJIB0OsdvvpzjUj6IdysqJF79JHGxsB2TFMxmi+v8AvT3EFX0NQIHkib8Fb+O7hpvmgjIotgOUWJw48W6tKfuk5kn/AEKke6hApRx2QBw/v9KCYYfwjKVAxDKF9aeif6VSPVFEGtoYF+yVlpR3KGXXtlP/AHVXoqw+SPJINpDryQVqFkkTzYPEHzz7tONA4/8A51QBU2pKwUwLxr16G3XQteFcZIzIIhSVXBglMxcbr1OVYcRpHWLe8UzfVkF1gD+Ige/T1g0EOxDjSkLlBkklMGQJi0kTu99dO7MYecKW+h0UwQbEkpgRHXGm+iWK2vgVKyqKQT5yZjuWhMetNbY2Gkgrwz+4jcsQdQVI07xQQ9WzeCvWP1FIO7OWN09l6kzvJ19NwnOOKDm+F/dQ9cixt1ftQAFJ4j9K5NSEgEQQD201cwKDujsPzoBEVyRRNWyvuqHfTV3ArGqT2i/woEmcY4i6FrT6KiPgaItJKpUoKUT0lH4k2PHU0OYELTI84fGieIKoICiJsYMSNYPVp6hQctNCdSO4H5Vw6hOY6and10s0oi4AJjfe8cONIKVczQCQasDwbYoh1QvCgCBOlzcCq+in2zsatBhKymbWJG+aD0i0+ebJSnMbgJmJvBue+ge0sKEYggSJSk8bmQb91AuT3K58tnMQuBboiTAvp66LsYouKCjqUose1XGgabSwgIlYJE8Tw6u+hOMwqcplII3g76kO0UJKfGOc2mR0gQNxtKhGk0P2jhElsiSUkXM6iBeRx6qCG4lgeaITuGlDjCrgAbrR1cKk7uDQEwkGAN8ntue+g3MpjoCOrj10Ee2k10x2UzIF/fRLayDnF93rvQ9SBeg03rRDOSOvdTFoXFEyInvoEZVHSmev3U+cQfoSpUZyyRP8Sose/ThekGwVAEyD1iKfq/8AQqCkmcqr8IK924RHHyt1BDgK3FbrVAS2ZhSkhZkEEFPbqFfKpA1tN06uuH/Ud3fQ5odERwHwpzh0nqoHmE2wUYhpSlLIS4nNJ3GyteonWksSiZ3m9yZnvofjxYz979BRBOGObNJ0iItQRotQLn1Cac7MUlDzclTYkZlGbCb2FzRV9hCE3zRmm3Em1aVhzzzRABVnSBmuD2jQigkCeUxb5oQoqWhJBO8qJF1TmTpuPGiOK2sM5bfw6yCYQot84HOBTAzA746VDPprOdKHsMAWgLozWvMhItEzutmOlSzbWNW9hQEhOcqTlKVCDY2mQRv010oI+1sXCYj7JcHghWb1tq6QjsppiORbl+bUlfV5KvUd9GdpckMMcOH1nK+lIU4oK1UYzzu1JvUewu0sU2Qkc64jzOgXAsbjnWVRp5sUDLE7Jda8ttSY4gx69KSS2ashrHupQglpxSVCVACSgncWVmT3HdTXPgMSYythZ4Esq/pVGbuJoK8xKBvj5UxWtNyonS0AXM75Iga+6p1tnkehIJbdKTBOVwQbXsrSoG4J76DbBkwPeQNL60k4vpHtNdJTupJaLntoBldta1jbKlaAmNequaCweS+KiCCISDbWbX/Qd5qcbMEqB4pTPbK927dVWclMRBI4x7v96tXk+4FExNkpG7WVaRuvvoH+MwCXU5VxEg3Ej+702xuD6BToIifdRd/B86jLYae6tP4GW8s7gJ/WghzuACUwkkgbzfjrxoEjZ6ACECBv1176nL2zAEwDOt+0zQAbMQhJyrKpMmToe4Cggu3mIWJgW/U0IcaF5O71VJ+UjIzp0Fv1oA8wmVSTMX7KBm0LijCW+iT2mhrbYzCNKkyGgBIAsD7hQDsM0VpmDN+O6iQYUcA5Ig5HCoEXAGeDANpJTfflildnytGZUA3t8Ndd1PMOoubOdDgIKQ6ZiNW1ZeiBaxUJNt2poK0NaroiuRQSFs+LRoLD4CsTtQJ92kXoU7iSUhIsAAO8CK4QmgLuoU6DlFs1hvJNHuZcTCVtrSoC6cqlEf0g0F2PiCXWwSLrRqP4hV6YolCjOZKpVBFwZWrLO66UzG6RffQVC9hHFaMvHsZd/VApBrY2JDjavo+IVkUlUFAEwZ3qtNWBjdunCOrS+HXg74xMR4tMZSgSZiQTrvoY34QmgsJShZBtC1JGXeDmgn3mga4VzHFaowZVwC3GklM7iRet4nZWPeKSrDMtgEHNzsqEHUQoSe2nGJ5Yc4QpOHQFIuFFRJSY9Ebt1D8XyuxRFl2tohI7TOU7qBvsza2OxZW026xKVHovCXCJ1IIVmA74qQbG2btFgnMrDOJtCAko0/iSgR6j2VEFYjI4tQVlcIKiU9Ekakkp66cbM2q6uBzzkkSRnXvE6TQWCNtFCTzzKmlGQknpIJ3S4gGB2gVW/KrZK2wtUJCS8SkpgylXOETBPAa3vRH6uWpSipZUDoFSqO8mjPJvZbSGnm1thYWW5tuSZI3m4nTqoK3w+3cQ30UurynVMykg28kyPdXTyiM0GJkW3g7qc7X2OWnygTE9EneNxPXHvmtYxEk7v70tQMUK40mvU9tLBMU2c1PbQcbMxSUzmjVJEz5qgrdxiO+mjpGYxpNcA1lAZ2G8EGatfkqUwFJUTmAzbrj/AH99U9s1RnWprydxi0iErUOxRG5PCgtopKkwmCbamN/GlnGCUQbGI43/AFvUCG1XgPtXP61fOlfrZ7J9q5p99XzoJWnAwnKTP70IVsgJkAlUmTpbsihOH2o9k+1c1++r501RtJ2/jXNfvq+dA05TbLBUiTGsdZnSo1jcCgKVJM5bi9hainKHGuHJK1m+9R+dA8XiFFapUryTvPCg4YwwKk5dN1TFGDARMaCfdUGwzyujc6cTR9OMXHlq/qNAW2TjOdbzEAaiNRbrNOdjYIYhlxD4iVRKejlBSoSSdxiL2MigLmNc++v+o/OiOxsc5fpruUT0jfXroK7xbWVxY4KUPUoim5FOMcsl1ZJuVKnruabk0Dvmv7312hu/zrhKjxrrMePCgMbM2ctahlHkwomRYA63I31bGE5WB9kLeiEOIC9LB1ZQCq2kSTHDjaqUQ6Z1OnGnmBxKxYKUAcsiTeF2kb6Cb+FR5PPshJkc1cD7uY5ZHZxioTjtQoGe4i+l54eqjXLvFLU40VKUTzQEkk2zG16jbLhgXOo30BvB40Jb5s78wO8jr14zuM0vjUJ5oBSiBbyNTY9elBg4cmp8gb6SZNBIXMa3nygBSspuIMx5vbXOBfQlecpKTEE3tbySItuoTh3Sl1EEi+4xuooy+oouom41JPnCgNs40FMgfCfd/dqdYLb/ADRIUiUqjQixHxsaGvukKABIsNCeukkPKl253bzwoCmPWHJXAWASADcREd2s1F8YxrW38UsEQpQkGbm999Ni+oz0jpxNAzdRTBep7acuOHifXTJZue2g/9k=">
            <a:extLst>
              <a:ext uri="{FF2B5EF4-FFF2-40B4-BE49-F238E27FC236}">
                <a16:creationId xmlns:a16="http://schemas.microsoft.com/office/drawing/2014/main" id="{37DCA753-FAFC-8FE7-A315-B66584A9CC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6392" name="AutoShape 8" descr="data:image/jpeg;base64,/9j/4AAQSkZJRgABAQAAAQABAAD/2wCEAAkGBhQSEBUUExQWFRUVFxoXGBcYGB4YGBkZGh0aGBcWGhgYHCYeGhojHBQYHy8gIycpLCwsFx4xNTAqNSYrLCkBCQoKDgwOGg8PGiwkHyQsKSwpLCwsLCksKSwsKSwsLCwpKSwsLCwsLCwsLCwsKSwpLCwsLCwpLCwsLCksLCwsKf/AABEIAOMA3gMBIgACEQEDEQH/xAAcAAACAgMBAQAAAAAAAAAAAAAEBQMGAAIHAQj/xAA/EAABAgQEBAQEBQMDAwQDAAABAhEAAwQhBRIxQQYiUWETcYGRMqGxwQcjQtHwFFLhYnKCFTPxJCWiskNjkv/EABkBAAMBAQEAAAAAAAAAAAAAAAECAwAEBf/EACsRAAICAgICAQIFBQEAAAAAAAABAhEDITFBBBITImEUMlFxkUKBscHhBf/aAAwDAQACEQMRAD8Aty6s7fOIsTmFdOt9mMbS1ixIe381tE1UkGnmFiLNpfbvHY2ToS8Pkg21i101cpPxhk+UVXAFZS/QxbjUAINndoVmDaWsSt8u0aVarjyiChSEpJG8SyqhyA2sKZkeaNkLvGSWzF4OmskB4zYtAvilzGviQSoBQNtA4gHNGRmEom3hr4sJXhgiY5AhZIZBXiRtngGetjEkubaEoIR4kaiod4h8SB1KYwaMHIn3iNdbe14BMzWPBpB9QDBU50kwItcQhVzGTVwaoJumZc+URqW5jWWu5jxBufOGAermQTSTWJJ6QFNP1iVEZgTDZlU4sWiAKOr3jQTRGa6QKNYXLXYPGGZAxmHSNFTmjUaypghttO3eDE3krHboPtASFuPeDaQAy1jqnt9vvDthEmG6K9YfrV+X/wCOva0V/DviPrFgBBl67du3aN2FjChU6P8Ax9o9pzzCPMOLp/n7RWuKOO5FBZQMybqJabW0BUo/D5XPaFAWsoZzre8F1YBSHjjcv8bj4pzU4yH+1ZfzchvlF8wP8SKOtSEpX4cx8olzGSpXdN2U/nCsbossjRXkYB9ILkLZ/wDaYgkKeChTUzWMH0cx2MDKl2s0S0i2IB6xpcGSJ6vWNZhOVLGMq5gzNEFZVBKUvu8Kgk/ixFMXA6agaxKhQMEyNc2sbA2jYl79o9f6RrMQhVzGsxcT5Br1jSahDP8AeDewMhkq1jdBv6xoFpyuBu0aylwzAbLN/WJkgkFmtApmXEbKnJAfeAa0S+ORqIISkNACqkFLR6qqbpGMtklVUAKN9ICqcUQk3KvRJhRVVRKlc2/WAZlSczOfcxrG9Q2ZKKbHzguhVYjsf5pA9dMGaxfr2iagWH3/AJ8oN2ZiiiLLPnDyQfyz5HrCSUGmq/3Q3pwWOjPuY3YRnhS7e3X7x8y8R4uqfUzZhKjmWo3L7lvkw9I+kKVZRun1MfOfGGEqp66fLP8AeVJI0KVHMkj0PyMJJ0ZCqWtWz+naHPB+GzKiqRLRuXUeiR8R9vnFh4DwvIgTFoLTDkUWJIQ6TprlLEFuu4seg8OcMy6Rc1UpV1mxLWS75ArXyvsI5PxC9qO38LL0Ui209aA72sQx17RMifyiBBMYXckC/c7xIGtY6P8A4jsOGiaXVM7l7/KM/wCqAHyMaCcSPhgT+lIVdiDtvG0B30NDiIXcaxFNWos7AD7wnrVqR8Dgs7pAUUjYmWTmUg7kd4KpMQTNISpQCsrkO41ILEagEa9COsT+SKl6lfhk4ew0WkKHLljRUtQFm/nrGJoQRyr+8eLoV9SodmeHEo8BO5aMlEK6vEIkn/UG2NojmSv48GwUH2FvrGsxdtHgEONyI2ExQ3BgWaj1dWNMp+kSSJiDc8vrEBqSX7R4VoULhvT9oexaC10aNcxjdQCRYOAPWBZYDWVb3jU0/cwP3DRLLrpCtVsehSdYIUuWoWXLV6wqGGpzAixBeIF4IAc+bQux0hPYb1K3iWG55xIWAc2l/PUbQKmkX4ize+l9v4IPmqmZnHXWxtAsqrWknQv1EMbQ5xWYETCf7m+QgigXzCBOIVF0slwzvEGHz1E2Ytt/mHrQt7phXhnxVeYhjsQwN94XGZ+ae4EF5/I6GF7H6J1Hsn1ilcTVYXV2lJUuWMoUhOZZBvc6JS6t+/WLXOqQgOQOja+kVeqr0+IyQBmKlFm1N/Q9y0N6JrZotraJaWjUoByqX2dKjs2gbr1hhST0yikmYVnpYDa+vce8I59Z1LDp7GwYn2T6xumuJAUAejkFtX/uJ6bbQr8fG3dIt8+SqsulNiSZmYgnoz/PtofbaCUTXby6xRcCrLs7guHDMxLZuibtfU8pi10k90gnUODtfrf+awXGiNBiMQEssXHzg6RWpNwQfKK/WXVZtNIjkkg94T1MPcUR4gDeEW3W4UO6VouIp1UmZTzErIIY3I5kkeffuxh1U4gU6RrR1edbFiGIO4vEZ+P7b4OiHkvGvXlDnD6nMgLl6G5ANx/iCaauINy9tIQCUqnOeSHRqpIL5e43bsdIYyMSlzUuQxO6fqRoYksjg/WY7wxmvbGMpmJMXALHXf6xCoBRDG5Ds32eIQkAgOAlvic3Hl9oJQin2LqY32/aOlPVo5JJp0RBF25SSOrH2VEK05QXJB7j7i0bpniz2b/kPYxgIyqZQA0FyA+zpvBbSVsKUm6RHOkMnNsdxEJfsQdH1+WsIcT4tmUqx/VykGSosJtMo5k91SluT6H3h+Wmy0rTMBSeZKjZwbghQsXBjRkmtM04uLqSIm7aQTRLdRvZtImS4STkcsMrMXJjJMzMsliCwdw14Zt0LqyCgp1pVMKi4JdId21iPDqlakzBNDNpZnjejmzBLWqZqknLtZu0QprPEp1KIKbHQ39DEwlcp8Qy5uRrn+XgWl4hkgHO4JNrPDahrpKklKySoknmHXYNCTGKeTnHhAWF27/+Ie1QNlgm4glWqCWYfE30gE5pJUqXodQREU+oKSygXH2jZOIh7pUm+33h1oLo1pkqUUlzcQ0TTMoMxfqb2gBK+dO9vr5RPickkIIJBHSBewVor+M4q02YFaBWVKf9o6m2p6GEtXiJ+LTQ79W/UQND02gbiBakVKidUkv3HXtyvudhAdSfy82w5T5XvudCYpfQ3QzmzG08z0PcvtYXN7GF1bUzMhUhR5QUlJu6Rc/8kvqGsInCiQ26WDddnv6XP9xiLLdxruP7undRYEeaYULGfDVdyJfz8ms/SzsVHYhtIuaasJmJUQ6Jgv2UHv3cDXsW1jmOFIKJ/hDRRzI/mhYbdCrpHV6Xh5M6k8NZzkEKCXsW/Sf7gx36CEnmhCovkeGKUl7LgKTUIUAQlJ6F8wbqCLEd4xM2AZpXL/7ks5dMyRp5jRo2lTQoOkhQ7fcbR34nCqR5+X3uxgJ0aiWl3AAJgUTo3EyLOCfJBTaCps42bbrY/wD9C8Dqw8pPiSzkJuQpshPTMLJPnHoXG6VxyZfEjNUdOLypQdhlFxDLX+XNl5Tv59R+4tDCbgi1JzSSCnYC7+h09IrNXRhQdIAUN9PTo0WDhXEVJlFCnBST7Ej/ADHnrFkwyp8He8mPNH2jyKq6Z4TmalUtrlV2A6nt6QBNEpSkzDyLcnkVnBKme525WDNYAM1ou/EdOZ1LNlqSFlUtYSGFiUl7nQNZ33jlciYkpSgcuUZQNw1m6xzeXN6O7wccXf6gXF8uZnVMQhRQz37B1Fn0iyfhOpUzDZilLKEidMEsPbKyVEAHbOpXzis8TeOsS5EsAeOrwjMYkpSRmUCbgBkubOwjqHCnDkiRSS5aWWEBgrqd1eZLn1h/Ftx9mQ831UvVA/jpKTdG2oKfdvqIkpph8J72FruPTcesSLxWSxQkcxzXCWy+bwMrlkrLAsOjPbeOt8HCiORiSlUylzUszggWLabxDTzEqplHMWu+b7wQisSaULWMqSGvdtoGloBpwAxQuziwYmJjAMjC5RSFhQzDVjb2ML6vBy+ZKhfr6wZW4GJLKzuFWFvXbygQompO+Vrfzyhgf2CqigWoOQQUXCm+JPQ9xG0icnUrPk0M1JmqF1gA6httxCBazJmqQNEmxIdooFG0ynSkpKCSC+o9donxIvLSx5neN01ynHNYnbSIpqVF2TzA27h7wLDWikcToKlZm5gz23tu1nAbWFtCAqUU6hvp2tdrXMW/iTBJqlrmpQ6SEmzEjKH0v322iny6VcmZzDlUNbWUHAsdHAG0NKSVbDGLfCNKeY3IrXTZlDTydiLnpEponDoJPbfr5lxfYODG0ySJjA67d+gv6iw6RCJM2UTlv99w/wBb7gxhQarKwUlPxpLpbqLsGt3AHVUXrh/ixLJClFJOrFmPnFWRiaj8Up/L39RuGsO+kQ1CEuZiTkI1JuD2U1idz12vHN5GBZVa5Orx/I+J0+GdcFYJwCVLKToFguD0zDf6wmxSUuUCQhSZgI5k/CpPUHcRQcN44SkssFLWcXT+4i94JxdLnIyqImJ87h/mI5MebJgdTWjqy4MefeJ7PafESUhUxNj+pI+qf2g5C3DpIUOov79INoZVMJak3JVu4dL6N1ihcS1apM0plzMxTzBaeUsbsfTbSPVweapOkeVm8JxVy0XITYkEyKjgfGSZiE+NyqVbOBbNoyhsX3H7PZASQCCCDoQbf49Y9GOWMkebLFKP3C/GhlgUwmclOyrHyF/tCmTIXdwW/SW33T36gxYeFqFSVmYtJSAlk5rOT2N9PrHPPNjlCW+NF44ZwnHXOx9iIWUHw0gqJyi4DdVXN2uw6kdIr9B+HCCozJpIJ2SznuVftDms4hkyWzrA6ExJhPFMqesS0qBUQSO7XPyv6R4snjnJJnrx+bHBuOgifgSPAEqWMgTdBGoV1vqS5BO7mE9NUtJJJJIe5DHfaLQZjaxyZXFBJUgtlKlDML2JN47cUJSTSRxTmk/qY0kKCkOXmFnLDLMF9ehEEInCVJUt1KAuyhlV5NCpFcEpCUvNAS2uUjuk7iD5uIgSAtRWQ7HMOZtGPWDLijIlrp6JlMCoMlYDA210gGqoc1MiSHS7MRdmgzF6dEyQElwksQBY9vrpAmMSFeBLTLVlUnRyxYBokMJ8QwqqQhkqKgCGY7b2MZUYitIAIDhvpGtbjNVLKUrS4u5I28xEM3iKWoAlJHbWHVgLDUkBCPEUdQ5FnMC4pMAWQUgggOSwJ+8byJiPA5XmJTseYk/veAMePPLVo6dGc/4hgi+XVtlF/i37Q8kLL3YDq7mK3VTWy30UYZYdUJWA6lBRew0PrDxQshvKmKlIVmIUh7E7A7HtFQxTh6YkKKQqZK1BYlSB3G4H9w9YtcuajKUG4PUvrFf4q4hq8NyGUvNKUksFB2KSHGx0WN9oTPCMoVJbXDKePlljlcXp8opU5V+/17hrxkvG1IYfF0Hq9tne++p6wNX44upEyaZckBGUqCEqTmKywIAJSC+9oaV3Ck6ncql50kA5g9tyCWsWcXERhKS1L+S04xluH8EUzHeUuhKdzv3HXQ6O+rNeEmL4ipaATbM4FmsNWGg1ZtvWNqiolPzqDD9IdRfRy7ebQrqKjOp9BsItejnZPQpRmGd8r3ysT5B7Xg1EtuZBKVC4ILH5QsRMHR/lBVJPIPXqIOnoXa2izYTxXMYpnJKin9YYEjv3vAOKYipZdRPNy9WHZ9gI8kIKhypUSWsAT5aQYjhOdOsSiXbVb2BsSyQYnDFDG24lsmeeRKMmKMMW2ZJZSFBw4620+vlF74bUkSh+ZnmgB0pKs2R2GbMnK4+EnQtreOe11NOpVeDMSxFwpwUlJPxJI1H8aJeHsTKKhKsxNiD6l/s8GX1Kk6Eg1B21Z04YoqVMskoQS4zHMkHdmskdhFnoJVRUAEVEm4ds5Km65QNIqUvFQZZKxmDPmGh/lveKdS4guXVImIKkrExJA030+3rHN+GgdK8qc9/6O1L4JSSnxVGYNVH4RbbUq+cDScDTKnImSxkKFBQNzbQgvqCHHrFmE90P1t+8eeA4+UVWKC4RJ5pvlmmKVR8GatStEKYaXIyi/mqOcow9A/T9TF8xym8SUJTkAkEkdtB739IVHAmAyqIbreKxm48Mi4p8orqqFShyNbY2PoYbFaUSJYm2BICgebU7xr/0aaep7vaJq0S0JlImMyiEh78w0vCydhonxjCROSgBWXKXH0gLiTxAJfhh21Gr6bGDcVw1UxctSF5chuOocP8ASFnENeqVNQcmZIDnz84UwsTxapcxMqZKYnU/4Ma1tLJJ+EDfT3gyZjsmdMCSnKrKFOQLesaKp862Tdh8rQxthVJVflnLkSbskAqJPklyPURHXYbPn5CJSyzuSgpA8gWJ9YtcrHKeWnL4xmAacpdh1IACvOIJvG0kAkImFt7J+8L7sNCGTwCpaMyysKJcIHhj3Wp29AYMpuEfAS/gmaoXZM0H2BQmGGAcYoqZ6pWUSzlCk3fNq40DFr+8WOZNQjVSR6wPdmqimyqmQtLoCZa3yqlnUKDuHO9vVrRXON5CJsjIbkEEHVndJHqD8hFyn0lNPrUqSBnQlZKkg3USjLmIDFgCb7+UI+PsCKUmdLACB/3Ej9JPwqHVJLeX0N2g8M4hX4PkUGNrR2jDCqYjKT8IAT5Nv1jnOKSHAcR0LgqjWmnE+ashBQ97kgb/ALQsBpujl3HuBCmqAwbxE5uzuQW6aAt5xWSY6b+ME1EwU60BrLBO5HKRbpc+8cxCTD88CSi09mwLG7v0i6SuDfDU01RKgAQkCxfYl3hRwVgX9TWykKLISfEWrolF9+pyj1jrGJU0lKx8U5R+I5glh/xEFOuRJOlZW8NzI5QkZT6efnDSRKJPKCSRte0OaWtpHaXKCj1Ice6oHxjiNUuYyGAADBLEfL6QXK+hfZJFf4jwlE6WETAXCWSpmKT1HrqN45vVUK6eYx8wRoodRHRcSxJc26j5xXsfCFSWUWU7pPyJ8mgwhKXBP5d7BsPxZWXKDY7bPr94O4folVNbLSHypUFLIGiUl7fRu8VinqAi5Oh07x0T8JuJaOnVNFTN8NaynKVJOSzuSsOxubG279M96OhOkdZlAa5g3RIP0hpRKSQxcdykgfSIqPFKaaQJU6WsqGYBExBJHUAF2t0gjEOWUpgzhu5ex+TwrZlsVVaxmd3zaAdNB5RGUndPuWgQU6kjl0ZiD06PHikhYCVE2IOUliG6KhEO4sKXVZXOZCcurXI84VV5kqXLTNYknNLfqOkT1FI2dSUBRUzg6n7NGs6klrWkqAzoum9x/iCxAOvw+aqqlTELZCbLT1GsA41jgk1HPLzJYB/PXsYLKpv9W4X+WRdPcbwPXY7L8VUqcjlBsWcfy8YwrmzaWoWpMtkra9mLdI0o6CYiZMVLdROUeQAb7QFjNDS3XJVzlV2V9toHwDFp0rxFAFYJCbuW1MH9jdWKZ/4hyE/CJi/JIA/+R+0K6v8AENSgyJLd1Kf5ACJuBsKpZ0hRnEBaVtd7ghxoIsMymo0DkSVeSPpmaE0PtlW4c4wmCqQqYyQSAFAEZS/KXPeO/wCFzpdUjOtAKxZQZ79fI6xxLEJ8kAtKYf6iBFj4E4wILO65dlJ/vl2HuLerdYD+xjsMlKRpYdGhTxtT5qCf1CH9AoFvKzwzpp6VoCk3Crg7NCvjXEES6GbnJ50mWkAO6lAkf/Un0gIHZxTE08kXrhSnSukQFjMUulQJJFiVJYdClSD6xRKqrSpHxD3joPAIE2UtQCgkGUm7XUmUhKyL/wCj5QyHn9yu/inhgFLLWkBkTAG6BQIt25RHKWjr/wCMlQJciTJSAc6lLVe/IwTroHWfYRx8IveLRVIlKVsv/wCFtECJ8wpKs2WWGSTYcx0FtUw7rsNVTrK0kmWrV9U9j2g/gmo/psIlKSnMpWZZHUrUW9khPtFgQfGkpzpAKgXES7srNxniUHHjsoc1gCoFg2g19I8pkJW93bWC8bwJUgqKeaWdRuP8QmkIKVASgSpVvToe27w3RxRTX0tD+jwVE5TXSkXUR06epjnXFciZKnFK7v8ACoaEdR+20dAk4omUhUtKsxJ5lbEjQDsHhROoP6xYlH4dVK/tG6vPpHPDzHjk0uD1of8Amr47l+YodFQOgqO9k9e5gnwwLNtt/NvvF5xrhBLPT/pDBCi9h0J+kU9VKoKylJzZmAa7+Wu8et42XFOP0PfZ5nkYcmN/UtGYYlYmoMsqSsKBSU/EC9iCLvHbMDxmoRTn+pmqnTQQVJUwyOOVIYAO1z3Jip8I8PGnBXMH5qgP+A6jYk79NIcGUCo8zhw4fUs7g7HziPkTUnSDhi1tlxk1qJiQoKHk+8azpIPeK/TVeVLAZy/9vMnuRv5wTLxRB0UDdravHLR0+4yJmIt8ST3uPPrAy6FKqgTM3MhJBHY9okJIIYkjftC5CR/V5wSVFOUjYDURhXslk1KzUqSpHK3Kv7QMBJnKWkkKILMdQQTpG2EVS1zp2dGXKbHqLtaFpoET1LXLISQbMderja5jCi7FsAlyHUgqcubl76feNOGccTISpK0uFHMD5MGiDEqWZJT+YsqDEA3I1+UMcAEtdKgcii6iQrW51g9mXBxmhxSZKBEtWXMz6befnHRKKlSqUlSpmbMkEWO43isVnB6kKVmWgJzMk76O56aNrFu4WwlUuQEzlDcpy3sWs/m5hox3TA20gOpwx3Gg7AD94BFF4C0zJYZST8tCD2Ii3VchJNhbb/ML59IDYCKuCoS2XfgriBJCUuyJmj/pXuk+Z+fnDbj6h8eiWgBylSVsNWS7kP2McrwqsNPNIV8CjfsdM32P+I63geKCpkLQr/uJSQo7lJBAV59e8crjWi19nCZtJKuxL27klvLrHTvwqpAKGYlfwKmvb4gClKkzAXs2b08nim1koEdmH8+UdJ/Cm1JMBAtNYeXhygPpCx0NJ2cp/FMrRWKlzF+IZYF9CcwK0hhYFlB26RSMh0/Ur/wBFp/Ek/8AutUNkzCAOwCQB5Bh7CEmFygZ8l9DNQ/k4/nrHWuCB06fRz0S0SpS0oloSEvobWg7CqyYhBMybnA6DSLQZdNMlIU8tOYcyM4Kn3tqA8L5WNUyJipWVv8Ajb07RFyrQwmnV5nEALUEq5VBIBUQf7XtAOJ4PJkZvBmLJUGdZBI6gZfr7QzxRcmWoGUMqiLq0YHoNnhHUVGc5Uh33jiy5b+mJ6njYKSnk64Ey0hLtc7n9oa0cwykAZQCq69z2D9htEwwFKpiVS15sjZw40F7No+nrBU2hCXUQwudYjlgoJLs6sOaWSTlLUVx/wBIKquCUuTb5k9BCNVcfETNSACl27PY/KJRifiiYFFSQOZCWDWLX6WgcISoch5txHZ42JQ3Lk87yvIeV1H8v+SzYdj6ZiSlRYnY6HyguUoOSAPMdOihv6RSKiQpBZQKTrcNDLDeISnlX5Zt/WOqv0OS+mWhVWHQAkgl2VqG7K+xiBCpSlJKHBdeveyle8erqwZQKT5ZdCT1AhXLxdKyQU5VJBCzpY21Gl2heQFtopy0qlyzzApuvuP8RtSy0GfNUNbA3f5bQPhuYTEgEGXk3N3Gh9jHuHpQ85aGzEsq+4tvpAMjfDq9ZE3xUZcmh2ULl/aEwwgTB4kheU3s/XQ9oYYfUqFNMM5ASUuFdCOsKxg+ZPjSJmXMGYG3aMgsgViS5SCiYCpg+br76wQrC0KlpmJUylAZgA7HXQaQHV4rlHhzElwwfqTBNbw9MSc0lbZmcEtt1hmLyLeJad0uNR/B8/rBPDVSJkgXcpsfLaDMWpMyD29/4IS8Mq8OcU5rKOXL0JGZJ8jzD0hnqVjLcaH02VAM1gpiQ/R7+0OJ0o3YHTbX0HaAJWAplodKW/uVqSdyVaku9/OGcuhFGxVXUgUHDQdwpjKpawAWWgWfRSdMp+nqINVg9tHfv9or+KUpkkzfhyOX6AaxOVMaOjK0cnqY6BwATLpQvKoomAhRSCooXLUpIJSA+VSCkOAWKL2Mc9XMC5IX1AV6EA/eOhfhziZ/ogk7TF/Ni3zibHZxn8RVf+61RuxmOLEWIB0NxCmjmHOggscwYjzsfdvaHX4kVaZ2K1C0vlzBJJ3UhKUKbs6TCWj+MHoQ3pF4kWyxYLxtkCkVCXmZm8RnWNjqWcEbg69onP4hmXNeWl0ZeYTFZyVPcgsnLbYBu0EzOB14gkzirJPUFZnAZa0KKCTlYOSm5Zw4d9TVpHDACkpXNZRPMClk5d+d9XDaDWJUneiluJfqCWqsHjJfwlOc25bUAbkM3R42wSv/ADFBEolGZntnD2v10gGfiUuTTpSmoAlJBAlyzlFrkcjl33Or3MEcNLliSZgXmKidiCnqCDfNHLUcUXI61PJ5M1HrssMhMuXmyJAzF1EbmF2PIXMlKybEbatt9I8patC5oSpYT1/btFnFdMp0vKyBAuQRe3QsfbeJ4YucveRbyMkYweOBypTqLPlUA1/pA9GvJMGfNY/p19IuHEeJU1WhUyWk/wBU7qL5QUgMyUAN36xUvEC/Mb/aPRp0eH7PG6LZiNdKqUhKVE5L5lqZSnGjdmFhFdn0ZG0B08gpU6jpBxrjofn3hYr11HgrPLwSyJUwJLKyj7xPSgIN+bP8VtR3hfMqOYEKjT/qiicn6T8oNNkVNtl44anvULD8ol2HTYX9IJp5yfDmqlhioqvtn79ITcAzrzzlICQLnfU2h8JiZlMTKGTPe4bme/0hTog9ESppTRkzwASWUNjdnhBPwZaUBVPMygs6XLehEPcQWPBl+OQHYKAun+W1hViGDKlsqTM5M2Zn1HQdYyHZqvEgvIlab5gL3u4vDesw6YABLOZJJJe+un3hMZ6Jq0pUGPUB2ieR/U09gfEQQ4e7ftDCmS8VSUJUqwVZ9gTt2B+phDiNOpM5JRYv9OZPrYj1iLC5wXLVLVuICnYgUjw5h+EslR6i4BfawvDyWhovZ0GkqguWFDmCh9doEmVYlDIQpKf0kAlJHRwLEaX6RW8D42lIllIQosTlSGsDsT0d2Z4hxTjicoNLSmWOvxK9zYexjLasDdOh1O4kTLRmVNYDq7nyBDn0ii8V8Zrqh4aeWW7/AOpfQnoO0LK6epaipaipXUl4XTYR6QLs6Rhpelln/Qj6CHPAWLpM9ckkgpIWi9iSCFButgR5GEGCTXo5f+0D2LfaF3D9TlrlB2dmPcFxE5LRZMh4wwkyK6ag3BUVpJOqVkqD97kekZgWCTKg5ZaQWGY+T/WGX4hS1KqJU5LOpGVTizpP3B+UWj8LsPXlmkoZJIILMHu4HbeHU3QjguR1glDPRLAmhKVBa1DKrQKUpYADMfjILnSKd+IWDpP50qy3cpGj6khtH19X3jrn/S3FxC+v4aSb5X6g3ftf+A9iYmtBbs+dKquzklubV9wR9bw9wGeUTFqTmEtfwoWcxfYkhn82vF84y/DSXOAqaVOVSR+ZKSGzAaqSkaLDMRv561AyPCIJSCToDsOsNJp8kpTcOCZJ8I5jrt6xauF+KwQJc4Og2Cjt2PaKt/1svdEtTbFFv3gmXi6Zn/4Uf8bfwxNuS6Jezjsu2JcMSFkKygHULGp9RFVxTh+W6hKUStNyHFy937xZeHscSseGUkAJsCNPWAsawGXMWVpJQvqCz+cVhL2K6nG0UGpxBSA27t37xDTTPEOtz12izTeFiousiwblFz3OzwFPwHw3KT+8V10Q+JoG8GWBclxdn+8YuYEsbAa2/wAwLUSCze5jSXKA1v5l4FALvwHPPg1CwCplWG5ZLt84e1KDOpx4f5ZVzAH6Qi4UMxNJMyJdRUSL7hre0O6uQqbKQArw5liPNriElydMFoHxecmXLlomAczAkhwCNTC2pw0yilUuZmQ5VlfXtaGuM1spJRLnBwofF0I+kIqvD1U5EyWsLlj9JJ0PlaAtBZ7KSKiZlTyKKSSYY4VMqJa/CmcwCXCvVmf1hVQq/qlrEo5FhLubb9RDzA6qcorROSxQ3N1d/wBozMjnVHU5Fg7b+UTcXUXJnAOVQ1b1t/OkRYNQGoqJclLutQSew/UfYGLRxzWS5lQadAGSUjIG+3s/rFmIjnGELufKDp67QupZRlzSk6hx/mCZsyFx8DZOQOeYCmGCp6oDWYWQIl+4YU9EOozD/wCRivKmNUG7GxB6EbiGvCs//wBKR0Uoe7RXsYVlmuNRC9FG9HWeGcZCglbJKk8q0liD2L9WcGOlUkxJSlSPhULft6G0cA4fxfKUzBpoofzcR1fhnGwkhJV+XMNjslWgPkdD6d4nwNyi6Cc8RzSTo0aFJB8/nBCDaNyKLVjw1ZzofiHT/X7a9mO0Vfi38PzVT0zJK0S81lhZZKdTnSRsenr5W5aLt11EeUicp8O2U/A/zl+jOO1tr5cgnG1s5jXcCzJCUtNkzUkkFSToRteK7icjw1lCjpoE29YuH4i4FNkvOlOZSzz3JMt7D/gduht0ioCUmaoLWrl3c6np1G8USXJzTVv1D+F561TXHwpDE9e0WpUx4W0aJchG4S5MJ8Yx7OrLKmFII17+cFUmUilijTGPEFfkQQCyj22gCYhcylzI5lAabxXq2oXlAzGYepgrBscMlCgCz62Ea+0TWS5W+AVedA/MSQT1P2MS0jZTmHfTQQHX4oqapyQpuv0jYVZmFKVLyIcPZ8o6tqYdtsCmky74NUK/ogZZyqUo5X0sdD5tDPEqdExcpKllExPMljqzZh3ELVYYEU0pEuYSAQQsDW77bFzBdWqUqoloX/3EstB+3y0iZ0rjZpjuJpTNTLmp/KUPiaz332hRimHply3RMzJ2D7e8HYpjKRMVLnozSFWCuh3hJicmUAPDmhQD2t0jdAZrgdIpQmLlryrCk5bt1JEW7Ba2ZMlkzUgKBa2/eKbh+HlUhUxCwFhRBS7OLNFowJavABXZRdx8vtGfAVyC8FUaZC6qrUR+ShkdityVew+sUCbihVOVNOqlFR9dvT7Q4rq9S6RS5RtMSMw6gF28wXHr3ikLrDFPbQHGmP8AHKe6ZydDq3Q/s/zEKptSOsP+GJBn0c8LHLKa/wDu/SO/7iKpVSChZSdvpsYF0rRns8mTniMR5HoibdhLPhsrw6XmPx/mDp+n9oVYwoLWVDQb7P0hngVYTI8O7BQsRmSdVOxBvaAsZmOpr+zAeQYfSNY3QLhNb4a7/CrXt0MdC4bxNj4J0UXSe51THNVS2h5g9Y4CSeZLMd7aH0/aAZHfOG8WK0hC/iSOU/3JH3H7d4sSF2jkmDY0VhKgWWgsfPZTdC31jpOE4kJsvNooWUOh7doXhjNB82XdwRAxTZvYjY9RBQDsYhVKObt7RvuBfcjpKwTs0mYElaRzpLMtJsFBPQ3tsXEcx4q4ONDO8VD/ANOpXKGJyH+xR+h301F7rxhJUiSqplZvGkh0lAD5X5grqgByejP1gjAcZlYhSDxAFZ5YExBDZnGoTqx1BHTWNb4YJ41JWjlVVSzagWWkAaXb5QoqsAnS9E5u7v8ASHnF3B66GcAgrVKmE+GoXP8AsU36h8xfqAvEmekOteQf/tUE/I83sIFZE9NUcslb2ITnT1HUtEaZ5fX5RYqmuyodRRMDsVSy4B2BCgCPZoXTJkqZZm+UOpy/qRJqtCvxzow9IeyMJE+RnBAUkt6d4XzsLVldLEfOCuHatUuYxuFWKd/beKeyfBSFXTJsG4hXSqyLBKHuk7d0xbk1cuapExKkqAuC/MPvEGP8GhcqXMQUzEqvmScqh/oY6mKxJo1qVklSfECdm5gPMaesKWScf2HVTjGSbME5GeRMNlAPltoYRVhpwXkKdwX1+8PKWhyAomLCkKDmV/3JiT05be5jKfBJSS8uSB3mHN6hA5R6vBtD02LqGkeSlcpbLvmTsbn5xaaKYfBRm5TlDjoel4U11IogZiXAYLSlm/0qSmyk+VxBdTh6ly0pvZi4u9vpeAw0UzhNT06wbgKLD0Biq1SWWoD+4/WMjIPRmX3BxlwFRTYqqmUeobT5CKrjyBnT6/Y/UmMjIbpC9g0uSOkTCnSxtGRkSCE4OWNuv2eNMXHPGRkN0ZAZTElGfzE+YHvrHsZGYS38PK/9RL7u/ex/aOjcMTSKhgbFJfu2kZGROZSPBdqUu/nHii5jIyM+BFyBqSCgvd0nX2+kVLC5QWimzXzJlIO3L4aSwbS97RkZGY6LJV4HJ8Cbyk8hN1KOz7mKOnDpYFpafYRkZGKYkRzaVGaXyi6iDbUZFFvcA+kbTaNF+RN+wjIyD0M0rYhraBAnISEsCbgEgfIxa8QpkSEDwkpQSLkAZj/y1+cexkFcnM0vci4dWTS1STcJGZI6K1cdDEOFpCZylAMVollR6kku40j2MiiMwpNQZE1SZTITmC2CQ2YAsbjubRHN4kqBpMZv9Kd9f0xkZE5DDHDsVmtnzc3VgemgZh8CdOkKuI8WmrlBKlOAuwYbAtoO594yMjP8rGx/nR//2Q==">
            <a:extLst>
              <a:ext uri="{FF2B5EF4-FFF2-40B4-BE49-F238E27FC236}">
                <a16:creationId xmlns:a16="http://schemas.microsoft.com/office/drawing/2014/main" id="{4DD56C88-334E-15E3-DFE8-6AE8AD9FB7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6393" name="AutoShape 10" descr="data:image/jpeg;base64,/9j/4AAQSkZJRgABAQAAAQABAAD/2wCEAAkGBhQSEBUUExQWFRUVFxoXGBcYGB4YGBkZGh0aGBcWGhgYHCYeGhojHBQYHy8gIycpLCwsFx4xNTAqNSYrLCkBCQoKDgwOGg8PGiwkHyQsKSwpLCwsLCksKSwsKSwsLCwpKSwsLCwsLCwsLCwsKSwpLCwsLCwpLCwsLCksLCwsKf/AABEIAOMA3gMBIgACEQEDEQH/xAAcAAACAgMBAQAAAAAAAAAAAAAEBQMGAAIHAQj/xAA/EAABAgQEBAQEBQMDAwQDAAABAhEAAwQhBRIxQQYiUWETcYGRMqGxwQcjQtHwFFLhYnKCFTPxJCWiskNjkv/EABkBAAMBAQEAAAAAAAAAAAAAAAECAwAEBf/EACsRAAICAgICAQIFBQEAAAAAAAABAhEDITFBBBITImEUMlFxkUKBscHhBf/aAAwDAQACEQMRAD8Aty6s7fOIsTmFdOt9mMbS1ixIe381tE1UkGnmFiLNpfbvHY2ToS8Pkg21i101cpPxhk+UVXAFZS/QxbjUAINndoVmDaWsSt8u0aVarjyiChSEpJG8SyqhyA2sKZkeaNkLvGSWzF4OmskB4zYtAvilzGviQSoBQNtA4gHNGRmEom3hr4sJXhgiY5AhZIZBXiRtngGetjEkubaEoIR4kaiod4h8SB1KYwaMHIn3iNdbe14BMzWPBpB9QDBU50kwItcQhVzGTVwaoJumZc+URqW5jWWu5jxBufOGAermQTSTWJJ6QFNP1iVEZgTDZlU4sWiAKOr3jQTRGa6QKNYXLXYPGGZAxmHSNFTmjUaypghttO3eDE3krHboPtASFuPeDaQAy1jqnt9vvDthEmG6K9YfrV+X/wCOva0V/DviPrFgBBl67du3aN2FjChU6P8Ax9o9pzzCPMOLp/n7RWuKOO5FBZQMybqJabW0BUo/D5XPaFAWsoZzre8F1YBSHjjcv8bj4pzU4yH+1ZfzchvlF8wP8SKOtSEpX4cx8olzGSpXdN2U/nCsbossjRXkYB9ILkLZ/wDaYgkKeChTUzWMH0cx2MDKl2s0S0i2IB6xpcGSJ6vWNZhOVLGMq5gzNEFZVBKUvu8Kgk/ixFMXA6agaxKhQMEyNc2sbA2jYl79o9f6RrMQhVzGsxcT5Br1jSahDP8AeDewMhkq1jdBv6xoFpyuBu0aylwzAbLN/WJkgkFmtApmXEbKnJAfeAa0S+ORqIISkNACqkFLR6qqbpGMtklVUAKN9ICqcUQk3KvRJhRVVRKlc2/WAZlSczOfcxrG9Q2ZKKbHzguhVYjsf5pA9dMGaxfr2iagWH3/AJ8oN2ZiiiLLPnDyQfyz5HrCSUGmq/3Q3pwWOjPuY3YRnhS7e3X7x8y8R4uqfUzZhKjmWo3L7lvkw9I+kKVZRun1MfOfGGEqp66fLP8AeVJI0KVHMkj0PyMJJ0ZCqWtWz+naHPB+GzKiqRLRuXUeiR8R9vnFh4DwvIgTFoLTDkUWJIQ6TprlLEFuu4seg8OcMy6Rc1UpV1mxLWS75ArXyvsI5PxC9qO38LL0Ui209aA72sQx17RMifyiBBMYXckC/c7xIGtY6P8A4jsOGiaXVM7l7/KM/wCqAHyMaCcSPhgT+lIVdiDtvG0B30NDiIXcaxFNWos7AD7wnrVqR8Dgs7pAUUjYmWTmUg7kd4KpMQTNISpQCsrkO41ILEagEa9COsT+SKl6lfhk4ew0WkKHLljRUtQFm/nrGJoQRyr+8eLoV9SodmeHEo8BO5aMlEK6vEIkn/UG2NojmSv48GwUH2FvrGsxdtHgEONyI2ExQ3BgWaj1dWNMp+kSSJiDc8vrEBqSX7R4VoULhvT9oexaC10aNcxjdQCRYOAPWBZYDWVb3jU0/cwP3DRLLrpCtVsehSdYIUuWoWXLV6wqGGpzAixBeIF4IAc+bQux0hPYb1K3iWG55xIWAc2l/PUbQKmkX4ize+l9v4IPmqmZnHXWxtAsqrWknQv1EMbQ5xWYETCf7m+QgigXzCBOIVF0slwzvEGHz1E2Ytt/mHrQt7phXhnxVeYhjsQwN94XGZ+ae4EF5/I6GF7H6J1Hsn1ilcTVYXV2lJUuWMoUhOZZBvc6JS6t+/WLXOqQgOQOja+kVeqr0+IyQBmKlFm1N/Q9y0N6JrZotraJaWjUoByqX2dKjs2gbr1hhST0yikmYVnpYDa+vce8I59Z1LDp7GwYn2T6xumuJAUAejkFtX/uJ6bbQr8fG3dIt8+SqsulNiSZmYgnoz/PtofbaCUTXby6xRcCrLs7guHDMxLZuibtfU8pi10k90gnUODtfrf+awXGiNBiMQEssXHzg6RWpNwQfKK/WXVZtNIjkkg94T1MPcUR4gDeEW3W4UO6VouIp1UmZTzErIIY3I5kkeffuxh1U4gU6RrR1edbFiGIO4vEZ+P7b4OiHkvGvXlDnD6nMgLl6G5ANx/iCaauINy9tIQCUqnOeSHRqpIL5e43bsdIYyMSlzUuQxO6fqRoYksjg/WY7wxmvbGMpmJMXALHXf6xCoBRDG5Ds32eIQkAgOAlvic3Hl9oJQin2LqY32/aOlPVo5JJp0RBF25SSOrH2VEK05QXJB7j7i0bpniz2b/kPYxgIyqZQA0FyA+zpvBbSVsKUm6RHOkMnNsdxEJfsQdH1+WsIcT4tmUqx/VykGSosJtMo5k91SluT6H3h+Wmy0rTMBSeZKjZwbghQsXBjRkmtM04uLqSIm7aQTRLdRvZtImS4STkcsMrMXJjJMzMsliCwdw14Zt0LqyCgp1pVMKi4JdId21iPDqlakzBNDNpZnjejmzBLWqZqknLtZu0QprPEp1KIKbHQ39DEwlcp8Qy5uRrn+XgWl4hkgHO4JNrPDahrpKklKySoknmHXYNCTGKeTnHhAWF27/+Ie1QNlgm4glWqCWYfE30gE5pJUqXodQREU+oKSygXH2jZOIh7pUm+33h1oLo1pkqUUlzcQ0TTMoMxfqb2gBK+dO9vr5RPickkIIJBHSBewVor+M4q02YFaBWVKf9o6m2p6GEtXiJ+LTQ79W/UQND02gbiBakVKidUkv3HXtyvudhAdSfy82w5T5XvudCYpfQ3QzmzG08z0PcvtYXN7GF1bUzMhUhR5QUlJu6Rc/8kvqGsInCiQ26WDddnv6XP9xiLLdxruP7undRYEeaYULGfDVdyJfz8ms/SzsVHYhtIuaasJmJUQ6Jgv2UHv3cDXsW1jmOFIKJ/hDRRzI/mhYbdCrpHV6Xh5M6k8NZzkEKCXsW/Sf7gx36CEnmhCovkeGKUl7LgKTUIUAQlJ6F8wbqCLEd4xM2AZpXL/7ks5dMyRp5jRo2lTQoOkhQ7fcbR34nCqR5+X3uxgJ0aiWl3AAJgUTo3EyLOCfJBTaCps42bbrY/wD9C8Dqw8pPiSzkJuQpshPTMLJPnHoXG6VxyZfEjNUdOLypQdhlFxDLX+XNl5Tv59R+4tDCbgi1JzSSCnYC7+h09IrNXRhQdIAUN9PTo0WDhXEVJlFCnBST7Ej/ADHnrFkwyp8He8mPNH2jyKq6Z4TmalUtrlV2A6nt6QBNEpSkzDyLcnkVnBKme525WDNYAM1ou/EdOZ1LNlqSFlUtYSGFiUl7nQNZ33jlciYkpSgcuUZQNw1m6xzeXN6O7wccXf6gXF8uZnVMQhRQz37B1Fn0iyfhOpUzDZilLKEidMEsPbKyVEAHbOpXzis8TeOsS5EsAeOrwjMYkpSRmUCbgBkubOwjqHCnDkiRSS5aWWEBgrqd1eZLn1h/Ftx9mQ831UvVA/jpKTdG2oKfdvqIkpph8J72FruPTcesSLxWSxQkcxzXCWy+bwMrlkrLAsOjPbeOt8HCiORiSlUylzUszggWLabxDTzEqplHMWu+b7wQisSaULWMqSGvdtoGloBpwAxQuziwYmJjAMjC5RSFhQzDVjb2ML6vBy+ZKhfr6wZW4GJLKzuFWFvXbygQompO+Vrfzyhgf2CqigWoOQQUXCm+JPQ9xG0icnUrPk0M1JmqF1gA6httxCBazJmqQNEmxIdooFG0ynSkpKCSC+o9donxIvLSx5neN01ynHNYnbSIpqVF2TzA27h7wLDWikcToKlZm5gz23tu1nAbWFtCAqUU6hvp2tdrXMW/iTBJqlrmpQ6SEmzEjKH0v322iny6VcmZzDlUNbWUHAsdHAG0NKSVbDGLfCNKeY3IrXTZlDTydiLnpEponDoJPbfr5lxfYODG0ySJjA67d+gv6iw6RCJM2UTlv99w/wBb7gxhQarKwUlPxpLpbqLsGt3AHVUXrh/ixLJClFJOrFmPnFWRiaj8Up/L39RuGsO+kQ1CEuZiTkI1JuD2U1idz12vHN5GBZVa5Orx/I+J0+GdcFYJwCVLKToFguD0zDf6wmxSUuUCQhSZgI5k/CpPUHcRQcN44SkssFLWcXT+4i94JxdLnIyqImJ87h/mI5MebJgdTWjqy4MefeJ7PafESUhUxNj+pI+qf2g5C3DpIUOov79INoZVMJak3JVu4dL6N1ihcS1apM0plzMxTzBaeUsbsfTbSPVweapOkeVm8JxVy0XITYkEyKjgfGSZiE+NyqVbOBbNoyhsX3H7PZASQCCCDoQbf49Y9GOWMkebLFKP3C/GhlgUwmclOyrHyF/tCmTIXdwW/SW33T36gxYeFqFSVmYtJSAlk5rOT2N9PrHPPNjlCW+NF44ZwnHXOx9iIWUHw0gqJyi4DdVXN2uw6kdIr9B+HCCozJpIJ2SznuVftDms4hkyWzrA6ExJhPFMqesS0qBUQSO7XPyv6R4snjnJJnrx+bHBuOgifgSPAEqWMgTdBGoV1vqS5BO7mE9NUtJJJJIe5DHfaLQZjaxyZXFBJUgtlKlDML2JN47cUJSTSRxTmk/qY0kKCkOXmFnLDLMF9ehEEInCVJUt1KAuyhlV5NCpFcEpCUvNAS2uUjuk7iD5uIgSAtRWQ7HMOZtGPWDLijIlrp6JlMCoMlYDA210gGqoc1MiSHS7MRdmgzF6dEyQElwksQBY9vrpAmMSFeBLTLVlUnRyxYBokMJ8QwqqQhkqKgCGY7b2MZUYitIAIDhvpGtbjNVLKUrS4u5I28xEM3iKWoAlJHbWHVgLDUkBCPEUdQ5FnMC4pMAWQUgggOSwJ+8byJiPA5XmJTseYk/veAMePPLVo6dGc/4hgi+XVtlF/i37Q8kLL3YDq7mK3VTWy30UYZYdUJWA6lBRew0PrDxQshvKmKlIVmIUh7E7A7HtFQxTh6YkKKQqZK1BYlSB3G4H9w9YtcuajKUG4PUvrFf4q4hq8NyGUvNKUksFB2KSHGx0WN9oTPCMoVJbXDKePlljlcXp8opU5V+/17hrxkvG1IYfF0Hq9tne++p6wNX44upEyaZckBGUqCEqTmKywIAJSC+9oaV3Ck6ncql50kA5g9tyCWsWcXERhKS1L+S04xluH8EUzHeUuhKdzv3HXQ6O+rNeEmL4ipaATbM4FmsNWGg1ZtvWNqiolPzqDD9IdRfRy7ebQrqKjOp9BsItejnZPQpRmGd8r3ysT5B7Xg1EtuZBKVC4ILH5QsRMHR/lBVJPIPXqIOnoXa2izYTxXMYpnJKin9YYEjv3vAOKYipZdRPNy9WHZ9gI8kIKhypUSWsAT5aQYjhOdOsSiXbVb2BsSyQYnDFDG24lsmeeRKMmKMMW2ZJZSFBw4620+vlF74bUkSh+ZnmgB0pKs2R2GbMnK4+EnQtreOe11NOpVeDMSxFwpwUlJPxJI1H8aJeHsTKKhKsxNiD6l/s8GX1Kk6Eg1B21Z04YoqVMskoQS4zHMkHdmskdhFnoJVRUAEVEm4ds5Km65QNIqUvFQZZKxmDPmGh/lveKdS4guXVImIKkrExJA030+3rHN+GgdK8qc9/6O1L4JSSnxVGYNVH4RbbUq+cDScDTKnImSxkKFBQNzbQgvqCHHrFmE90P1t+8eeA4+UVWKC4RJ5pvlmmKVR8GatStEKYaXIyi/mqOcow9A/T9TF8xym8SUJTkAkEkdtB739IVHAmAyqIbreKxm48Mi4p8orqqFShyNbY2PoYbFaUSJYm2BICgebU7xr/0aaep7vaJq0S0JlImMyiEh78w0vCydhonxjCROSgBWXKXH0gLiTxAJfhh21Gr6bGDcVw1UxctSF5chuOocP8ASFnENeqVNQcmZIDnz84UwsTxapcxMqZKYnU/4Ma1tLJJ+EDfT3gyZjsmdMCSnKrKFOQLesaKp862Tdh8rQxthVJVflnLkSbskAqJPklyPURHXYbPn5CJSyzuSgpA8gWJ9YtcrHKeWnL4xmAacpdh1IACvOIJvG0kAkImFt7J+8L7sNCGTwCpaMyysKJcIHhj3Wp29AYMpuEfAS/gmaoXZM0H2BQmGGAcYoqZ6pWUSzlCk3fNq40DFr+8WOZNQjVSR6wPdmqimyqmQtLoCZa3yqlnUKDuHO9vVrRXON5CJsjIbkEEHVndJHqD8hFyn0lNPrUqSBnQlZKkg3USjLmIDFgCb7+UI+PsCKUmdLACB/3Ej9JPwqHVJLeX0N2g8M4hX4PkUGNrR2jDCqYjKT8IAT5Nv1jnOKSHAcR0LgqjWmnE+ashBQ97kgb/ALQsBpujl3HuBCmqAwbxE5uzuQW6aAt5xWSY6b+ME1EwU60BrLBO5HKRbpc+8cxCTD88CSi09mwLG7v0i6SuDfDU01RKgAQkCxfYl3hRwVgX9TWykKLISfEWrolF9+pyj1jrGJU0lKx8U5R+I5glh/xEFOuRJOlZW8NzI5QkZT6efnDSRKJPKCSRte0OaWtpHaXKCj1Ice6oHxjiNUuYyGAADBLEfL6QXK+hfZJFf4jwlE6WETAXCWSpmKT1HrqN45vVUK6eYx8wRoodRHRcSxJc26j5xXsfCFSWUWU7pPyJ8mgwhKXBP5d7BsPxZWXKDY7bPr94O4folVNbLSHypUFLIGiUl7fRu8VinqAi5Oh07x0T8JuJaOnVNFTN8NaynKVJOSzuSsOxubG279M96OhOkdZlAa5g3RIP0hpRKSQxcdykgfSIqPFKaaQJU6WsqGYBExBJHUAF2t0gjEOWUpgzhu5ex+TwrZlsVVaxmd3zaAdNB5RGUndPuWgQU6kjl0ZiD06PHikhYCVE2IOUliG6KhEO4sKXVZXOZCcurXI84VV5kqXLTNYknNLfqOkT1FI2dSUBRUzg6n7NGs6klrWkqAzoum9x/iCxAOvw+aqqlTELZCbLT1GsA41jgk1HPLzJYB/PXsYLKpv9W4X+WRdPcbwPXY7L8VUqcjlBsWcfy8YwrmzaWoWpMtkra9mLdI0o6CYiZMVLdROUeQAb7QFjNDS3XJVzlV2V9toHwDFp0rxFAFYJCbuW1MH9jdWKZ/4hyE/CJi/JIA/+R+0K6v8AENSgyJLd1Kf5ACJuBsKpZ0hRnEBaVtd7ghxoIsMymo0DkSVeSPpmaE0PtlW4c4wmCqQqYyQSAFAEZS/KXPeO/wCFzpdUjOtAKxZQZ79fI6xxLEJ8kAtKYf6iBFj4E4wILO65dlJ/vl2HuLerdYD+xjsMlKRpYdGhTxtT5qCf1CH9AoFvKzwzpp6VoCk3Crg7NCvjXEES6GbnJ50mWkAO6lAkf/Un0gIHZxTE08kXrhSnSukQFjMUulQJJFiVJYdClSD6xRKqrSpHxD3joPAIE2UtQCgkGUm7XUmUhKyL/wCj5QyHn9yu/inhgFLLWkBkTAG6BQIt25RHKWjr/wCMlQJciTJSAc6lLVe/IwTroHWfYRx8IveLRVIlKVsv/wCFtECJ8wpKs2WWGSTYcx0FtUw7rsNVTrK0kmWrV9U9j2g/gmo/psIlKSnMpWZZHUrUW9khPtFgQfGkpzpAKgXES7srNxniUHHjsoc1gCoFg2g19I8pkJW93bWC8bwJUgqKeaWdRuP8QmkIKVASgSpVvToe27w3RxRTX0tD+jwVE5TXSkXUR06epjnXFciZKnFK7v8ACoaEdR+20dAk4omUhUtKsxJ5lbEjQDsHhROoP6xYlH4dVK/tG6vPpHPDzHjk0uD1of8Amr47l+YodFQOgqO9k9e5gnwwLNtt/NvvF5xrhBLPT/pDBCi9h0J+kU9VKoKylJzZmAa7+Wu8et42XFOP0PfZ5nkYcmN/UtGYYlYmoMsqSsKBSU/EC9iCLvHbMDxmoRTn+pmqnTQQVJUwyOOVIYAO1z3Jip8I8PGnBXMH5qgP+A6jYk79NIcGUCo8zhw4fUs7g7HziPkTUnSDhi1tlxk1qJiQoKHk+8azpIPeK/TVeVLAZy/9vMnuRv5wTLxRB0UDdravHLR0+4yJmIt8ST3uPPrAy6FKqgTM3MhJBHY9okJIIYkjftC5CR/V5wSVFOUjYDURhXslk1KzUqSpHK3Kv7QMBJnKWkkKILMdQQTpG2EVS1zp2dGXKbHqLtaFpoET1LXLISQbMderja5jCi7FsAlyHUgqcubl76feNOGccTISpK0uFHMD5MGiDEqWZJT+YsqDEA3I1+UMcAEtdKgcii6iQrW51g9mXBxmhxSZKBEtWXMz6befnHRKKlSqUlSpmbMkEWO43isVnB6kKVmWgJzMk76O56aNrFu4WwlUuQEzlDcpy3sWs/m5hox3TA20gOpwx3Gg7AD94BFF4C0zJYZST8tCD2Ii3VchJNhbb/ML59IDYCKuCoS2XfgriBJCUuyJmj/pXuk+Z+fnDbj6h8eiWgBylSVsNWS7kP2McrwqsNPNIV8CjfsdM32P+I63geKCpkLQr/uJSQo7lJBAV59e8crjWi19nCZtJKuxL27klvLrHTvwqpAKGYlfwKmvb4gClKkzAXs2b08nim1koEdmH8+UdJ/Cm1JMBAtNYeXhygPpCx0NJ2cp/FMrRWKlzF+IZYF9CcwK0hhYFlB26RSMh0/Ur/wBFp/Ek/8AutUNkzCAOwCQB5Bh7CEmFygZ8l9DNQ/k4/nrHWuCB06fRz0S0SpS0oloSEvobWg7CqyYhBMybnA6DSLQZdNMlIU8tOYcyM4Kn3tqA8L5WNUyJipWVv8Ajb07RFyrQwmnV5nEALUEq5VBIBUQf7XtAOJ4PJkZvBmLJUGdZBI6gZfr7QzxRcmWoGUMqiLq0YHoNnhHUVGc5Uh33jiy5b+mJ6njYKSnk64Ey0hLtc7n9oa0cwykAZQCq69z2D9htEwwFKpiVS15sjZw40F7No+nrBU2hCXUQwudYjlgoJLs6sOaWSTlLUVx/wBIKquCUuTb5k9BCNVcfETNSACl27PY/KJRifiiYFFSQOZCWDWLX6WgcISoch5txHZ42JQ3Lk87yvIeV1H8v+SzYdj6ZiSlRYnY6HyguUoOSAPMdOihv6RSKiQpBZQKTrcNDLDeISnlX5Zt/WOqv0OS+mWhVWHQAkgl2VqG7K+xiBCpSlJKHBdeveyle8erqwZQKT5ZdCT1AhXLxdKyQU5VJBCzpY21Gl2heQFtopy0qlyzzApuvuP8RtSy0GfNUNbA3f5bQPhuYTEgEGXk3N3Gh9jHuHpQ85aGzEsq+4tvpAMjfDq9ZE3xUZcmh2ULl/aEwwgTB4kheU3s/XQ9oYYfUqFNMM5ASUuFdCOsKxg+ZPjSJmXMGYG3aMgsgViS5SCiYCpg+br76wQrC0KlpmJUylAZgA7HXQaQHV4rlHhzElwwfqTBNbw9MSc0lbZmcEtt1hmLyLeJad0uNR/B8/rBPDVSJkgXcpsfLaDMWpMyD29/4IS8Mq8OcU5rKOXL0JGZJ8jzD0hnqVjLcaH02VAM1gpiQ/R7+0OJ0o3YHTbX0HaAJWAplodKW/uVqSdyVaku9/OGcuhFGxVXUgUHDQdwpjKpawAWWgWfRSdMp+nqINVg9tHfv9or+KUpkkzfhyOX6AaxOVMaOjK0cnqY6BwATLpQvKoomAhRSCooXLUpIJSA+VSCkOAWKL2Mc9XMC5IX1AV6EA/eOhfhziZ/ogk7TF/Ni3zibHZxn8RVf+61RuxmOLEWIB0NxCmjmHOggscwYjzsfdvaHX4kVaZ2K1C0vlzBJJ3UhKUKbs6TCWj+MHoQ3pF4kWyxYLxtkCkVCXmZm8RnWNjqWcEbg69onP4hmXNeWl0ZeYTFZyVPcgsnLbYBu0EzOB14gkzirJPUFZnAZa0KKCTlYOSm5Zw4d9TVpHDACkpXNZRPMClk5d+d9XDaDWJUneiluJfqCWqsHjJfwlOc25bUAbkM3R42wSv/ADFBEolGZntnD2v10gGfiUuTTpSmoAlJBAlyzlFrkcjl33Or3MEcNLliSZgXmKidiCnqCDfNHLUcUXI61PJ5M1HrssMhMuXmyJAzF1EbmF2PIXMlKybEbatt9I8patC5oSpYT1/btFnFdMp0vKyBAuQRe3QsfbeJ4YucveRbyMkYweOBypTqLPlUA1/pA9GvJMGfNY/p19IuHEeJU1WhUyWk/wBU7qL5QUgMyUAN36xUvEC/Mb/aPRp0eH7PG6LZiNdKqUhKVE5L5lqZSnGjdmFhFdn0ZG0B08gpU6jpBxrjofn3hYr11HgrPLwSyJUwJLKyj7xPSgIN+bP8VtR3hfMqOYEKjT/qiicn6T8oNNkVNtl44anvULD8ol2HTYX9IJp5yfDmqlhioqvtn79ITcAzrzzlICQLnfU2h8JiZlMTKGTPe4bme/0hTog9ESppTRkzwASWUNjdnhBPwZaUBVPMygs6XLehEPcQWPBl+OQHYKAun+W1hViGDKlsqTM5M2Zn1HQdYyHZqvEgvIlab5gL3u4vDesw6YABLOZJJJe+un3hMZ6Jq0pUGPUB2ieR/U09gfEQQ4e7ftDCmS8VSUJUqwVZ9gTt2B+phDiNOpM5JRYv9OZPrYj1iLC5wXLVLVuICnYgUjw5h+EslR6i4BfawvDyWhovZ0GkqguWFDmCh9doEmVYlDIQpKf0kAlJHRwLEaX6RW8D42lIllIQosTlSGsDsT0d2Z4hxTjicoNLSmWOvxK9zYexjLasDdOh1O4kTLRmVNYDq7nyBDn0ii8V8Zrqh4aeWW7/AOpfQnoO0LK6epaipaipXUl4XTYR6QLs6Rhpelln/Qj6CHPAWLpM9ckkgpIWi9iSCFButgR5GEGCTXo5f+0D2LfaF3D9TlrlB2dmPcFxE5LRZMh4wwkyK6ag3BUVpJOqVkqD97kekZgWCTKg5ZaQWGY+T/WGX4hS1KqJU5LOpGVTizpP3B+UWj8LsPXlmkoZJIILMHu4HbeHU3QjguR1glDPRLAmhKVBa1DKrQKUpYADMfjILnSKd+IWDpP50qy3cpGj6khtH19X3jrn/S3FxC+v4aSb5X6g3ftf+A9iYmtBbs+dKquzklubV9wR9bw9wGeUTFqTmEtfwoWcxfYkhn82vF84y/DSXOAqaVOVSR+ZKSGzAaqSkaLDMRv561AyPCIJSCToDsOsNJp8kpTcOCZJ8I5jrt6xauF+KwQJc4Og2Cjt2PaKt/1svdEtTbFFv3gmXi6Zn/4Uf8bfwxNuS6Jezjsu2JcMSFkKygHULGp9RFVxTh+W6hKUStNyHFy937xZeHscSseGUkAJsCNPWAsawGXMWVpJQvqCz+cVhL2K6nG0UGpxBSA27t37xDTTPEOtz12izTeFiousiwblFz3OzwFPwHw3KT+8V10Q+JoG8GWBclxdn+8YuYEsbAa2/wAwLUSCze5jSXKA1v5l4FALvwHPPg1CwCplWG5ZLt84e1KDOpx4f5ZVzAH6Qi4UMxNJMyJdRUSL7hre0O6uQqbKQArw5liPNriElydMFoHxecmXLlomAczAkhwCNTC2pw0yilUuZmQ5VlfXtaGuM1spJRLnBwofF0I+kIqvD1U5EyWsLlj9JJ0PlaAtBZ7KSKiZlTyKKSSYY4VMqJa/CmcwCXCvVmf1hVQq/qlrEo5FhLubb9RDzA6qcorROSxQ3N1d/wBozMjnVHU5Fg7b+UTcXUXJnAOVQ1b1t/OkRYNQGoqJclLutQSew/UfYGLRxzWS5lQadAGSUjIG+3s/rFmIjnGELufKDp67QupZRlzSk6hx/mCZsyFx8DZOQOeYCmGCp6oDWYWQIl+4YU9EOozD/wCRivKmNUG7GxB6EbiGvCs//wBKR0Uoe7RXsYVlmuNRC9FG9HWeGcZCglbJKk8q0liD2L9WcGOlUkxJSlSPhULft6G0cA4fxfKUzBpoofzcR1fhnGwkhJV+XMNjslWgPkdD6d4nwNyi6Cc8RzSTo0aFJB8/nBCDaNyKLVjw1ZzofiHT/X7a9mO0Vfi38PzVT0zJK0S81lhZZKdTnSRsenr5W5aLt11EeUicp8O2U/A/zl+jOO1tr5cgnG1s5jXcCzJCUtNkzUkkFSToRteK7icjw1lCjpoE29YuH4i4FNkvOlOZSzz3JMt7D/gduht0ioCUmaoLWrl3c6np1G8USXJzTVv1D+F561TXHwpDE9e0WpUx4W0aJchG4S5MJ8Yx7OrLKmFII17+cFUmUilijTGPEFfkQQCyj22gCYhcylzI5lAabxXq2oXlAzGYepgrBscMlCgCz62Ea+0TWS5W+AVedA/MSQT1P2MS0jZTmHfTQQHX4oqapyQpuv0jYVZmFKVLyIcPZ8o6tqYdtsCmky74NUK/ogZZyqUo5X0sdD5tDPEqdExcpKllExPMljqzZh3ELVYYEU0pEuYSAQQsDW77bFzBdWqUqoloX/3EstB+3y0iZ0rjZpjuJpTNTLmp/KUPiaz332hRimHply3RMzJ2D7e8HYpjKRMVLnozSFWCuh3hJicmUAPDmhQD2t0jdAZrgdIpQmLlryrCk5bt1JEW7Ba2ZMlkzUgKBa2/eKbh+HlUhUxCwFhRBS7OLNFowJavABXZRdx8vtGfAVyC8FUaZC6qrUR+ShkdityVew+sUCbihVOVNOqlFR9dvT7Q4rq9S6RS5RtMSMw6gF28wXHr3ikLrDFPbQHGmP8AHKe6ZydDq3Q/s/zEKptSOsP+GJBn0c8LHLKa/wDu/SO/7iKpVSChZSdvpsYF0rRns8mTniMR5HoibdhLPhsrw6XmPx/mDp+n9oVYwoLWVDQb7P0hngVYTI8O7BQsRmSdVOxBvaAsZmOpr+zAeQYfSNY3QLhNb4a7/CrXt0MdC4bxNj4J0UXSe51THNVS2h5g9Y4CSeZLMd7aH0/aAZHfOG8WK0hC/iSOU/3JH3H7d4sSF2jkmDY0VhKgWWgsfPZTdC31jpOE4kJsvNooWUOh7doXhjNB82XdwRAxTZvYjY9RBQDsYhVKObt7RvuBfcjpKwTs0mYElaRzpLMtJsFBPQ3tsXEcx4q4ONDO8VD/ANOpXKGJyH+xR+h301F7rxhJUiSqplZvGkh0lAD5X5grqgByejP1gjAcZlYhSDxAFZ5YExBDZnGoTqx1BHTWNb4YJ41JWjlVVSzagWWkAaXb5QoqsAnS9E5u7v8ASHnF3B66GcAgrVKmE+GoXP8AsU36h8xfqAvEmekOteQf/tUE/I83sIFZE9NUcslb2ITnT1HUtEaZ5fX5RYqmuyodRRMDsVSy4B2BCgCPZoXTJkqZZm+UOpy/qRJqtCvxzow9IeyMJE+RnBAUkt6d4XzsLVldLEfOCuHatUuYxuFWKd/beKeyfBSFXTJsG4hXSqyLBKHuk7d0xbk1cuapExKkqAuC/MPvEGP8GhcqXMQUzEqvmScqh/oY6mKxJo1qVklSfECdm5gPMaesKWScf2HVTjGSbME5GeRMNlAPltoYRVhpwXkKdwX1+8PKWhyAomLCkKDmV/3JiT05be5jKfBJSS8uSB3mHN6hA5R6vBtD02LqGkeSlcpbLvmTsbn5xaaKYfBRm5TlDjoel4U11IogZiXAYLSlm/0qSmyk+VxBdTh6ly0pvZi4u9vpeAw0UzhNT06wbgKLD0Biq1SWWoD+4/WMjIPRmX3BxlwFRTYqqmUeobT5CKrjyBnT6/Y/UmMjIbpC9g0uSOkTCnSxtGRkSCE4OWNuv2eNMXHPGRkN0ZAZTElGfzE+YHvrHsZGYS38PK/9RL7u/ex/aOjcMTSKhgbFJfu2kZGROZSPBdqUu/nHii5jIyM+BFyBqSCgvd0nX2+kVLC5QWimzXzJlIO3L4aSwbS97RkZGY6LJV4HJ8Cbyk8hN1KOz7mKOnDpYFpafYRkZGKYkRzaVGaXyi6iDbUZFFvcA+kbTaNF+RN+wjIyD0M0rYhraBAnISEsCbgEgfIxa8QpkSEDwkpQSLkAZj/y1+cexkFcnM0vci4dWTS1STcJGZI6K1cdDEOFpCZylAMVollR6kku40j2MiiMwpNQZE1SZTITmC2CQ2YAsbjubRHN4kqBpMZv9Kd9f0xkZE5DDHDsVmtnzc3VgemgZh8CdOkKuI8WmrlBKlOAuwYbAtoO594yMjP8rGx/nR//2Q==">
            <a:extLst>
              <a:ext uri="{FF2B5EF4-FFF2-40B4-BE49-F238E27FC236}">
                <a16:creationId xmlns:a16="http://schemas.microsoft.com/office/drawing/2014/main" id="{3D225967-D0DC-3A28-08D3-522BA9C65F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6394" name="AutoShape 12" descr="data:image/jpeg;base64,/9j/4AAQSkZJRgABAQAAAQABAAD/2wCEAAkGBhQSEBUUExQWFRUVFxoXGBcYGB4YGBkZGh0aGBcWGhgYHCYeGhojHBQYHy8gIycpLCwsFx4xNTAqNSYrLCkBCQoKDgwOGg8PGiwkHyQsKSwpLCwsLCksKSwsKSwsLCwpKSwsLCwsLCwsLCwsKSwpLCwsLCwpLCwsLCksLCwsKf/AABEIAOMA3gMBIgACEQEDEQH/xAAcAAACAgMBAQAAAAAAAAAAAAAEBQMGAAIHAQj/xAA/EAABAgQEBAQEBQMDAwQDAAABAhEAAwQhBRIxQQYiUWETcYGRMqGxwQcjQtHwFFLhYnKCFTPxJCWiskNjkv/EABkBAAMBAQEAAAAAAAAAAAAAAAECAwAEBf/EACsRAAICAgICAQIFBQEAAAAAAAABAhEDITFBBBITImEUMlFxkUKBscHhBf/aAAwDAQACEQMRAD8Aty6s7fOIsTmFdOt9mMbS1ixIe381tE1UkGnmFiLNpfbvHY2ToS8Pkg21i101cpPxhk+UVXAFZS/QxbjUAINndoVmDaWsSt8u0aVarjyiChSEpJG8SyqhyA2sKZkeaNkLvGSWzF4OmskB4zYtAvilzGviQSoBQNtA4gHNGRmEom3hr4sJXhgiY5AhZIZBXiRtngGetjEkubaEoIR4kaiod4h8SB1KYwaMHIn3iNdbe14BMzWPBpB9QDBU50kwItcQhVzGTVwaoJumZc+URqW5jWWu5jxBufOGAermQTSTWJJ6QFNP1iVEZgTDZlU4sWiAKOr3jQTRGa6QKNYXLXYPGGZAxmHSNFTmjUaypghttO3eDE3krHboPtASFuPeDaQAy1jqnt9vvDthEmG6K9YfrV+X/wCOva0V/DviPrFgBBl67du3aN2FjChU6P8Ax9o9pzzCPMOLp/n7RWuKOO5FBZQMybqJabW0BUo/D5XPaFAWsoZzre8F1YBSHjjcv8bj4pzU4yH+1ZfzchvlF8wP8SKOtSEpX4cx8olzGSpXdN2U/nCsbossjRXkYB9ILkLZ/wDaYgkKeChTUzWMH0cx2MDKl2s0S0i2IB6xpcGSJ6vWNZhOVLGMq5gzNEFZVBKUvu8Kgk/ixFMXA6agaxKhQMEyNc2sbA2jYl79o9f6RrMQhVzGsxcT5Br1jSahDP8AeDewMhkq1jdBv6xoFpyuBu0aylwzAbLN/WJkgkFmtApmXEbKnJAfeAa0S+ORqIISkNACqkFLR6qqbpGMtklVUAKN9ICqcUQk3KvRJhRVVRKlc2/WAZlSczOfcxrG9Q2ZKKbHzguhVYjsf5pA9dMGaxfr2iagWH3/AJ8oN2ZiiiLLPnDyQfyz5HrCSUGmq/3Q3pwWOjPuY3YRnhS7e3X7x8y8R4uqfUzZhKjmWo3L7lvkw9I+kKVZRun1MfOfGGEqp66fLP8AeVJI0KVHMkj0PyMJJ0ZCqWtWz+naHPB+GzKiqRLRuXUeiR8R9vnFh4DwvIgTFoLTDkUWJIQ6TprlLEFuu4seg8OcMy6Rc1UpV1mxLWS75ArXyvsI5PxC9qO38LL0Ui209aA72sQx17RMifyiBBMYXckC/c7xIGtY6P8A4jsOGiaXVM7l7/KM/wCqAHyMaCcSPhgT+lIVdiDtvG0B30NDiIXcaxFNWos7AD7wnrVqR8Dgs7pAUUjYmWTmUg7kd4KpMQTNISpQCsrkO41ILEagEa9COsT+SKl6lfhk4ew0WkKHLljRUtQFm/nrGJoQRyr+8eLoV9SodmeHEo8BO5aMlEK6vEIkn/UG2NojmSv48GwUH2FvrGsxdtHgEONyI2ExQ3BgWaj1dWNMp+kSSJiDc8vrEBqSX7R4VoULhvT9oexaC10aNcxjdQCRYOAPWBZYDWVb3jU0/cwP3DRLLrpCtVsehSdYIUuWoWXLV6wqGGpzAixBeIF4IAc+bQux0hPYb1K3iWG55xIWAc2l/PUbQKmkX4ize+l9v4IPmqmZnHXWxtAsqrWknQv1EMbQ5xWYETCf7m+QgigXzCBOIVF0slwzvEGHz1E2Ytt/mHrQt7phXhnxVeYhjsQwN94XGZ+ae4EF5/I6GF7H6J1Hsn1ilcTVYXV2lJUuWMoUhOZZBvc6JS6t+/WLXOqQgOQOja+kVeqr0+IyQBmKlFm1N/Q9y0N6JrZotraJaWjUoByqX2dKjs2gbr1hhST0yikmYVnpYDa+vce8I59Z1LDp7GwYn2T6xumuJAUAejkFtX/uJ6bbQr8fG3dIt8+SqsulNiSZmYgnoz/PtofbaCUTXby6xRcCrLs7guHDMxLZuibtfU8pi10k90gnUODtfrf+awXGiNBiMQEssXHzg6RWpNwQfKK/WXVZtNIjkkg94T1MPcUR4gDeEW3W4UO6VouIp1UmZTzErIIY3I5kkeffuxh1U4gU6RrR1edbFiGIO4vEZ+P7b4OiHkvGvXlDnD6nMgLl6G5ANx/iCaauINy9tIQCUqnOeSHRqpIL5e43bsdIYyMSlzUuQxO6fqRoYksjg/WY7wxmvbGMpmJMXALHXf6xCoBRDG5Ds32eIQkAgOAlvic3Hl9oJQin2LqY32/aOlPVo5JJp0RBF25SSOrH2VEK05QXJB7j7i0bpniz2b/kPYxgIyqZQA0FyA+zpvBbSVsKUm6RHOkMnNsdxEJfsQdH1+WsIcT4tmUqx/VykGSosJtMo5k91SluT6H3h+Wmy0rTMBSeZKjZwbghQsXBjRkmtM04uLqSIm7aQTRLdRvZtImS4STkcsMrMXJjJMzMsliCwdw14Zt0LqyCgp1pVMKi4JdId21iPDqlakzBNDNpZnjejmzBLWqZqknLtZu0QprPEp1KIKbHQ39DEwlcp8Qy5uRrn+XgWl4hkgHO4JNrPDahrpKklKySoknmHXYNCTGKeTnHhAWF27/+Ie1QNlgm4glWqCWYfE30gE5pJUqXodQREU+oKSygXH2jZOIh7pUm+33h1oLo1pkqUUlzcQ0TTMoMxfqb2gBK+dO9vr5RPickkIIJBHSBewVor+M4q02YFaBWVKf9o6m2p6GEtXiJ+LTQ79W/UQND02gbiBakVKidUkv3HXtyvudhAdSfy82w5T5XvudCYpfQ3QzmzG08z0PcvtYXN7GF1bUzMhUhR5QUlJu6Rc/8kvqGsInCiQ26WDddnv6XP9xiLLdxruP7undRYEeaYULGfDVdyJfz8ms/SzsVHYhtIuaasJmJUQ6Jgv2UHv3cDXsW1jmOFIKJ/hDRRzI/mhYbdCrpHV6Xh5M6k8NZzkEKCXsW/Sf7gx36CEnmhCovkeGKUl7LgKTUIUAQlJ6F8wbqCLEd4xM2AZpXL/7ks5dMyRp5jRo2lTQoOkhQ7fcbR34nCqR5+X3uxgJ0aiWl3AAJgUTo3EyLOCfJBTaCps42bbrY/wD9C8Dqw8pPiSzkJuQpshPTMLJPnHoXG6VxyZfEjNUdOLypQdhlFxDLX+XNl5Tv59R+4tDCbgi1JzSSCnYC7+h09IrNXRhQdIAUN9PTo0WDhXEVJlFCnBST7Ej/ADHnrFkwyp8He8mPNH2jyKq6Z4TmalUtrlV2A6nt6QBNEpSkzDyLcnkVnBKme525WDNYAM1ou/EdOZ1LNlqSFlUtYSGFiUl7nQNZ33jlciYkpSgcuUZQNw1m6xzeXN6O7wccXf6gXF8uZnVMQhRQz37B1Fn0iyfhOpUzDZilLKEidMEsPbKyVEAHbOpXzis8TeOsS5EsAeOrwjMYkpSRmUCbgBkubOwjqHCnDkiRSS5aWWEBgrqd1eZLn1h/Ftx9mQ831UvVA/jpKTdG2oKfdvqIkpph8J72FruPTcesSLxWSxQkcxzXCWy+bwMrlkrLAsOjPbeOt8HCiORiSlUylzUszggWLabxDTzEqplHMWu+b7wQisSaULWMqSGvdtoGloBpwAxQuziwYmJjAMjC5RSFhQzDVjb2ML6vBy+ZKhfr6wZW4GJLKzuFWFvXbygQompO+Vrfzyhgf2CqigWoOQQUXCm+JPQ9xG0icnUrPk0M1JmqF1gA6httxCBazJmqQNEmxIdooFG0ynSkpKCSC+o9donxIvLSx5neN01ynHNYnbSIpqVF2TzA27h7wLDWikcToKlZm5gz23tu1nAbWFtCAqUU6hvp2tdrXMW/iTBJqlrmpQ6SEmzEjKH0v322iny6VcmZzDlUNbWUHAsdHAG0NKSVbDGLfCNKeY3IrXTZlDTydiLnpEponDoJPbfr5lxfYODG0ySJjA67d+gv6iw6RCJM2UTlv99w/wBb7gxhQarKwUlPxpLpbqLsGt3AHVUXrh/ixLJClFJOrFmPnFWRiaj8Up/L39RuGsO+kQ1CEuZiTkI1JuD2U1idz12vHN5GBZVa5Orx/I+J0+GdcFYJwCVLKToFguD0zDf6wmxSUuUCQhSZgI5k/CpPUHcRQcN44SkssFLWcXT+4i94JxdLnIyqImJ87h/mI5MebJgdTWjqy4MefeJ7PafESUhUxNj+pI+qf2g5C3DpIUOov79INoZVMJak3JVu4dL6N1ihcS1apM0plzMxTzBaeUsbsfTbSPVweapOkeVm8JxVy0XITYkEyKjgfGSZiE+NyqVbOBbNoyhsX3H7PZASQCCCDoQbf49Y9GOWMkebLFKP3C/GhlgUwmclOyrHyF/tCmTIXdwW/SW33T36gxYeFqFSVmYtJSAlk5rOT2N9PrHPPNjlCW+NF44ZwnHXOx9iIWUHw0gqJyi4DdVXN2uw6kdIr9B+HCCozJpIJ2SznuVftDms4hkyWzrA6ExJhPFMqesS0qBUQSO7XPyv6R4snjnJJnrx+bHBuOgifgSPAEqWMgTdBGoV1vqS5BO7mE9NUtJJJJIe5DHfaLQZjaxyZXFBJUgtlKlDML2JN47cUJSTSRxTmk/qY0kKCkOXmFnLDLMF9ehEEInCVJUt1KAuyhlV5NCpFcEpCUvNAS2uUjuk7iD5uIgSAtRWQ7HMOZtGPWDLijIlrp6JlMCoMlYDA210gGqoc1MiSHS7MRdmgzF6dEyQElwksQBY9vrpAmMSFeBLTLVlUnRyxYBokMJ8QwqqQhkqKgCGY7b2MZUYitIAIDhvpGtbjNVLKUrS4u5I28xEM3iKWoAlJHbWHVgLDUkBCPEUdQ5FnMC4pMAWQUgggOSwJ+8byJiPA5XmJTseYk/veAMePPLVo6dGc/4hgi+XVtlF/i37Q8kLL3YDq7mK3VTWy30UYZYdUJWA6lBRew0PrDxQshvKmKlIVmIUh7E7A7HtFQxTh6YkKKQqZK1BYlSB3G4H9w9YtcuajKUG4PUvrFf4q4hq8NyGUvNKUksFB2KSHGx0WN9oTPCMoVJbXDKePlljlcXp8opU5V+/17hrxkvG1IYfF0Hq9tne++p6wNX44upEyaZckBGUqCEqTmKywIAJSC+9oaV3Ck6ncql50kA5g9tyCWsWcXERhKS1L+S04xluH8EUzHeUuhKdzv3HXQ6O+rNeEmL4ipaATbM4FmsNWGg1ZtvWNqiolPzqDD9IdRfRy7ebQrqKjOp9BsItejnZPQpRmGd8r3ysT5B7Xg1EtuZBKVC4ILH5QsRMHR/lBVJPIPXqIOnoXa2izYTxXMYpnJKin9YYEjv3vAOKYipZdRPNy9WHZ9gI8kIKhypUSWsAT5aQYjhOdOsSiXbVb2BsSyQYnDFDG24lsmeeRKMmKMMW2ZJZSFBw4620+vlF74bUkSh+ZnmgB0pKs2R2GbMnK4+EnQtreOe11NOpVeDMSxFwpwUlJPxJI1H8aJeHsTKKhKsxNiD6l/s8GX1Kk6Eg1B21Z04YoqVMskoQS4zHMkHdmskdhFnoJVRUAEVEm4ds5Km65QNIqUvFQZZKxmDPmGh/lveKdS4guXVImIKkrExJA030+3rHN+GgdK8qc9/6O1L4JSSnxVGYNVH4RbbUq+cDScDTKnImSxkKFBQNzbQgvqCHHrFmE90P1t+8eeA4+UVWKC4RJ5pvlmmKVR8GatStEKYaXIyi/mqOcow9A/T9TF8xym8SUJTkAkEkdtB739IVHAmAyqIbreKxm48Mi4p8orqqFShyNbY2PoYbFaUSJYm2BICgebU7xr/0aaep7vaJq0S0JlImMyiEh78w0vCydhonxjCROSgBWXKXH0gLiTxAJfhh21Gr6bGDcVw1UxctSF5chuOocP8ASFnENeqVNQcmZIDnz84UwsTxapcxMqZKYnU/4Ma1tLJJ+EDfT3gyZjsmdMCSnKrKFOQLesaKp862Tdh8rQxthVJVflnLkSbskAqJPklyPURHXYbPn5CJSyzuSgpA8gWJ9YtcrHKeWnL4xmAacpdh1IACvOIJvG0kAkImFt7J+8L7sNCGTwCpaMyysKJcIHhj3Wp29AYMpuEfAS/gmaoXZM0H2BQmGGAcYoqZ6pWUSzlCk3fNq40DFr+8WOZNQjVSR6wPdmqimyqmQtLoCZa3yqlnUKDuHO9vVrRXON5CJsjIbkEEHVndJHqD8hFyn0lNPrUqSBnQlZKkg3USjLmIDFgCb7+UI+PsCKUmdLACB/3Ej9JPwqHVJLeX0N2g8M4hX4PkUGNrR2jDCqYjKT8IAT5Nv1jnOKSHAcR0LgqjWmnE+ashBQ97kgb/ALQsBpujl3HuBCmqAwbxE5uzuQW6aAt5xWSY6b+ME1EwU60BrLBO5HKRbpc+8cxCTD88CSi09mwLG7v0i6SuDfDU01RKgAQkCxfYl3hRwVgX9TWykKLISfEWrolF9+pyj1jrGJU0lKx8U5R+I5glh/xEFOuRJOlZW8NzI5QkZT6efnDSRKJPKCSRte0OaWtpHaXKCj1Ice6oHxjiNUuYyGAADBLEfL6QXK+hfZJFf4jwlE6WETAXCWSpmKT1HrqN45vVUK6eYx8wRoodRHRcSxJc26j5xXsfCFSWUWU7pPyJ8mgwhKXBP5d7BsPxZWXKDY7bPr94O4folVNbLSHypUFLIGiUl7fRu8VinqAi5Oh07x0T8JuJaOnVNFTN8NaynKVJOSzuSsOxubG279M96OhOkdZlAa5g3RIP0hpRKSQxcdykgfSIqPFKaaQJU6WsqGYBExBJHUAF2t0gjEOWUpgzhu5ex+TwrZlsVVaxmd3zaAdNB5RGUndPuWgQU6kjl0ZiD06PHikhYCVE2IOUliG6KhEO4sKXVZXOZCcurXI84VV5kqXLTNYknNLfqOkT1FI2dSUBRUzg6n7NGs6klrWkqAzoum9x/iCxAOvw+aqqlTELZCbLT1GsA41jgk1HPLzJYB/PXsYLKpv9W4X+WRdPcbwPXY7L8VUqcjlBsWcfy8YwrmzaWoWpMtkra9mLdI0o6CYiZMVLdROUeQAb7QFjNDS3XJVzlV2V9toHwDFp0rxFAFYJCbuW1MH9jdWKZ/4hyE/CJi/JIA/+R+0K6v8AENSgyJLd1Kf5ACJuBsKpZ0hRnEBaVtd7ghxoIsMymo0DkSVeSPpmaE0PtlW4c4wmCqQqYyQSAFAEZS/KXPeO/wCFzpdUjOtAKxZQZ79fI6xxLEJ8kAtKYf6iBFj4E4wILO65dlJ/vl2HuLerdYD+xjsMlKRpYdGhTxtT5qCf1CH9AoFvKzwzpp6VoCk3Crg7NCvjXEES6GbnJ50mWkAO6lAkf/Un0gIHZxTE08kXrhSnSukQFjMUulQJJFiVJYdClSD6xRKqrSpHxD3joPAIE2UtQCgkGUm7XUmUhKyL/wCj5QyHn9yu/inhgFLLWkBkTAG6BQIt25RHKWjr/wCMlQJciTJSAc6lLVe/IwTroHWfYRx8IveLRVIlKVsv/wCFtECJ8wpKs2WWGSTYcx0FtUw7rsNVTrK0kmWrV9U9j2g/gmo/psIlKSnMpWZZHUrUW9khPtFgQfGkpzpAKgXES7srNxniUHHjsoc1gCoFg2g19I8pkJW93bWC8bwJUgqKeaWdRuP8QmkIKVASgSpVvToe27w3RxRTX0tD+jwVE5TXSkXUR06epjnXFciZKnFK7v8ACoaEdR+20dAk4omUhUtKsxJ5lbEjQDsHhROoP6xYlH4dVK/tG6vPpHPDzHjk0uD1of8Amr47l+YodFQOgqO9k9e5gnwwLNtt/NvvF5xrhBLPT/pDBCi9h0J+kU9VKoKylJzZmAa7+Wu8et42XFOP0PfZ5nkYcmN/UtGYYlYmoMsqSsKBSU/EC9iCLvHbMDxmoRTn+pmqnTQQVJUwyOOVIYAO1z3Jip8I8PGnBXMH5qgP+A6jYk79NIcGUCo8zhw4fUs7g7HziPkTUnSDhi1tlxk1qJiQoKHk+8azpIPeK/TVeVLAZy/9vMnuRv5wTLxRB0UDdravHLR0+4yJmIt8ST3uPPrAy6FKqgTM3MhJBHY9okJIIYkjftC5CR/V5wSVFOUjYDURhXslk1KzUqSpHK3Kv7QMBJnKWkkKILMdQQTpG2EVS1zp2dGXKbHqLtaFpoET1LXLISQbMderja5jCi7FsAlyHUgqcubl76feNOGccTISpK0uFHMD5MGiDEqWZJT+YsqDEA3I1+UMcAEtdKgcii6iQrW51g9mXBxmhxSZKBEtWXMz6befnHRKKlSqUlSpmbMkEWO43isVnB6kKVmWgJzMk76O56aNrFu4WwlUuQEzlDcpy3sWs/m5hox3TA20gOpwx3Gg7AD94BFF4C0zJYZST8tCD2Ii3VchJNhbb/ML59IDYCKuCoS2XfgriBJCUuyJmj/pXuk+Z+fnDbj6h8eiWgBylSVsNWS7kP2McrwqsNPNIV8CjfsdM32P+I63geKCpkLQr/uJSQo7lJBAV59e8crjWi19nCZtJKuxL27klvLrHTvwqpAKGYlfwKmvb4gClKkzAXs2b08nim1koEdmH8+UdJ/Cm1JMBAtNYeXhygPpCx0NJ2cp/FMrRWKlzF+IZYF9CcwK0hhYFlB26RSMh0/Ur/wBFp/Ek/8AutUNkzCAOwCQB5Bh7CEmFygZ8l9DNQ/k4/nrHWuCB06fRz0S0SpS0oloSEvobWg7CqyYhBMybnA6DSLQZdNMlIU8tOYcyM4Kn3tqA8L5WNUyJipWVv8Ajb07RFyrQwmnV5nEALUEq5VBIBUQf7XtAOJ4PJkZvBmLJUGdZBI6gZfr7QzxRcmWoGUMqiLq0YHoNnhHUVGc5Uh33jiy5b+mJ6njYKSnk64Ey0hLtc7n9oa0cwykAZQCq69z2D9htEwwFKpiVS15sjZw40F7No+nrBU2hCXUQwudYjlgoJLs6sOaWSTlLUVx/wBIKquCUuTb5k9BCNVcfETNSACl27PY/KJRifiiYFFSQOZCWDWLX6WgcISoch5txHZ42JQ3Lk87yvIeV1H8v+SzYdj6ZiSlRYnY6HyguUoOSAPMdOihv6RSKiQpBZQKTrcNDLDeISnlX5Zt/WOqv0OS+mWhVWHQAkgl2VqG7K+xiBCpSlJKHBdeveyle8erqwZQKT5ZdCT1AhXLxdKyQU5VJBCzpY21Gl2heQFtopy0qlyzzApuvuP8RtSy0GfNUNbA3f5bQPhuYTEgEGXk3N3Gh9jHuHpQ85aGzEsq+4tvpAMjfDq9ZE3xUZcmh2ULl/aEwwgTB4kheU3s/XQ9oYYfUqFNMM5ASUuFdCOsKxg+ZPjSJmXMGYG3aMgsgViS5SCiYCpg+br76wQrC0KlpmJUylAZgA7HXQaQHV4rlHhzElwwfqTBNbw9MSc0lbZmcEtt1hmLyLeJad0uNR/B8/rBPDVSJkgXcpsfLaDMWpMyD29/4IS8Mq8OcU5rKOXL0JGZJ8jzD0hnqVjLcaH02VAM1gpiQ/R7+0OJ0o3YHTbX0HaAJWAplodKW/uVqSdyVaku9/OGcuhFGxVXUgUHDQdwpjKpawAWWgWfRSdMp+nqINVg9tHfv9or+KUpkkzfhyOX6AaxOVMaOjK0cnqY6BwATLpQvKoomAhRSCooXLUpIJSA+VSCkOAWKL2Mc9XMC5IX1AV6EA/eOhfhziZ/ogk7TF/Ni3zibHZxn8RVf+61RuxmOLEWIB0NxCmjmHOggscwYjzsfdvaHX4kVaZ2K1C0vlzBJJ3UhKUKbs6TCWj+MHoQ3pF4kWyxYLxtkCkVCXmZm8RnWNjqWcEbg69onP4hmXNeWl0ZeYTFZyVPcgsnLbYBu0EzOB14gkzirJPUFZnAZa0KKCTlYOSm5Zw4d9TVpHDACkpXNZRPMClk5d+d9XDaDWJUneiluJfqCWqsHjJfwlOc25bUAbkM3R42wSv/ADFBEolGZntnD2v10gGfiUuTTpSmoAlJBAlyzlFrkcjl33Or3MEcNLliSZgXmKidiCnqCDfNHLUcUXI61PJ5M1HrssMhMuXmyJAzF1EbmF2PIXMlKybEbatt9I8patC5oSpYT1/btFnFdMp0vKyBAuQRe3QsfbeJ4YucveRbyMkYweOBypTqLPlUA1/pA9GvJMGfNY/p19IuHEeJU1WhUyWk/wBU7qL5QUgMyUAN36xUvEC/Mb/aPRp0eH7PG6LZiNdKqUhKVE5L5lqZSnGjdmFhFdn0ZG0B08gpU6jpBxrjofn3hYr11HgrPLwSyJUwJLKyj7xPSgIN+bP8VtR3hfMqOYEKjT/qiicn6T8oNNkVNtl44anvULD8ol2HTYX9IJp5yfDmqlhioqvtn79ITcAzrzzlICQLnfU2h8JiZlMTKGTPe4bme/0hTog9ESppTRkzwASWUNjdnhBPwZaUBVPMygs6XLehEPcQWPBl+OQHYKAun+W1hViGDKlsqTM5M2Zn1HQdYyHZqvEgvIlab5gL3u4vDesw6YABLOZJJJe+un3hMZ6Jq0pUGPUB2ieR/U09gfEQQ4e7ftDCmS8VSUJUqwVZ9gTt2B+phDiNOpM5JRYv9OZPrYj1iLC5wXLVLVuICnYgUjw5h+EslR6i4BfawvDyWhovZ0GkqguWFDmCh9doEmVYlDIQpKf0kAlJHRwLEaX6RW8D42lIllIQosTlSGsDsT0d2Z4hxTjicoNLSmWOvxK9zYexjLasDdOh1O4kTLRmVNYDq7nyBDn0ii8V8Zrqh4aeWW7/AOpfQnoO0LK6epaipaipXUl4XTYR6QLs6Rhpelln/Qj6CHPAWLpM9ckkgpIWi9iSCFButgR5GEGCTXo5f+0D2LfaF3D9TlrlB2dmPcFxE5LRZMh4wwkyK6ag3BUVpJOqVkqD97kekZgWCTKg5ZaQWGY+T/WGX4hS1KqJU5LOpGVTizpP3B+UWj8LsPXlmkoZJIILMHu4HbeHU3QjguR1glDPRLAmhKVBa1DKrQKUpYADMfjILnSKd+IWDpP50qy3cpGj6khtH19X3jrn/S3FxC+v4aSb5X6g3ftf+A9iYmtBbs+dKquzklubV9wR9bw9wGeUTFqTmEtfwoWcxfYkhn82vF84y/DSXOAqaVOVSR+ZKSGzAaqSkaLDMRv561AyPCIJSCToDsOsNJp8kpTcOCZJ8I5jrt6xauF+KwQJc4Og2Cjt2PaKt/1svdEtTbFFv3gmXi6Zn/4Uf8bfwxNuS6Jezjsu2JcMSFkKygHULGp9RFVxTh+W6hKUStNyHFy937xZeHscSseGUkAJsCNPWAsawGXMWVpJQvqCz+cVhL2K6nG0UGpxBSA27t37xDTTPEOtz12izTeFiousiwblFz3OzwFPwHw3KT+8V10Q+JoG8GWBclxdn+8YuYEsbAa2/wAwLUSCze5jSXKA1v5l4FALvwHPPg1CwCplWG5ZLt84e1KDOpx4f5ZVzAH6Qi4UMxNJMyJdRUSL7hre0O6uQqbKQArw5liPNriElydMFoHxecmXLlomAczAkhwCNTC2pw0yilUuZmQ5VlfXtaGuM1spJRLnBwofF0I+kIqvD1U5EyWsLlj9JJ0PlaAtBZ7KSKiZlTyKKSSYY4VMqJa/CmcwCXCvVmf1hVQq/qlrEo5FhLubb9RDzA6qcorROSxQ3N1d/wBozMjnVHU5Fg7b+UTcXUXJnAOVQ1b1t/OkRYNQGoqJclLutQSew/UfYGLRxzWS5lQadAGSUjIG+3s/rFmIjnGELufKDp67QupZRlzSk6hx/mCZsyFx8DZOQOeYCmGCp6oDWYWQIl+4YU9EOozD/wCRivKmNUG7GxB6EbiGvCs//wBKR0Uoe7RXsYVlmuNRC9FG9HWeGcZCglbJKk8q0liD2L9WcGOlUkxJSlSPhULft6G0cA4fxfKUzBpoofzcR1fhnGwkhJV+XMNjslWgPkdD6d4nwNyi6Cc8RzSTo0aFJB8/nBCDaNyKLVjw1ZzofiHT/X7a9mO0Vfi38PzVT0zJK0S81lhZZKdTnSRsenr5W5aLt11EeUicp8O2U/A/zl+jOO1tr5cgnG1s5jXcCzJCUtNkzUkkFSToRteK7icjw1lCjpoE29YuH4i4FNkvOlOZSzz3JMt7D/gduht0ioCUmaoLWrl3c6np1G8USXJzTVv1D+F561TXHwpDE9e0WpUx4W0aJchG4S5MJ8Yx7OrLKmFII17+cFUmUilijTGPEFfkQQCyj22gCYhcylzI5lAabxXq2oXlAzGYepgrBscMlCgCz62Ea+0TWS5W+AVedA/MSQT1P2MS0jZTmHfTQQHX4oqapyQpuv0jYVZmFKVLyIcPZ8o6tqYdtsCmky74NUK/ogZZyqUo5X0sdD5tDPEqdExcpKllExPMljqzZh3ELVYYEU0pEuYSAQQsDW77bFzBdWqUqoloX/3EstB+3y0iZ0rjZpjuJpTNTLmp/KUPiaz332hRimHply3RMzJ2D7e8HYpjKRMVLnozSFWCuh3hJicmUAPDmhQD2t0jdAZrgdIpQmLlryrCk5bt1JEW7Ba2ZMlkzUgKBa2/eKbh+HlUhUxCwFhRBS7OLNFowJavABXZRdx8vtGfAVyC8FUaZC6qrUR+ShkdityVew+sUCbihVOVNOqlFR9dvT7Q4rq9S6RS5RtMSMw6gF28wXHr3ikLrDFPbQHGmP8AHKe6ZydDq3Q/s/zEKptSOsP+GJBn0c8LHLKa/wDu/SO/7iKpVSChZSdvpsYF0rRns8mTniMR5HoibdhLPhsrw6XmPx/mDp+n9oVYwoLWVDQb7P0hngVYTI8O7BQsRmSdVOxBvaAsZmOpr+zAeQYfSNY3QLhNb4a7/CrXt0MdC4bxNj4J0UXSe51THNVS2h5g9Y4CSeZLMd7aH0/aAZHfOG8WK0hC/iSOU/3JH3H7d4sSF2jkmDY0VhKgWWgsfPZTdC31jpOE4kJsvNooWUOh7doXhjNB82XdwRAxTZvYjY9RBQDsYhVKObt7RvuBfcjpKwTs0mYElaRzpLMtJsFBPQ3tsXEcx4q4ONDO8VD/ANOpXKGJyH+xR+h301F7rxhJUiSqplZvGkh0lAD5X5grqgByejP1gjAcZlYhSDxAFZ5YExBDZnGoTqx1BHTWNb4YJ41JWjlVVSzagWWkAaXb5QoqsAnS9E5u7v8ASHnF3B66GcAgrVKmE+GoXP8AsU36h8xfqAvEmekOteQf/tUE/I83sIFZE9NUcslb2ITnT1HUtEaZ5fX5RYqmuyodRRMDsVSy4B2BCgCPZoXTJkqZZm+UOpy/qRJqtCvxzow9IeyMJE+RnBAUkt6d4XzsLVldLEfOCuHatUuYxuFWKd/beKeyfBSFXTJsG4hXSqyLBKHuk7d0xbk1cuapExKkqAuC/MPvEGP8GhcqXMQUzEqvmScqh/oY6mKxJo1qVklSfECdm5gPMaesKWScf2HVTjGSbME5GeRMNlAPltoYRVhpwXkKdwX1+8PKWhyAomLCkKDmV/3JiT05be5jKfBJSS8uSB3mHN6hA5R6vBtD02LqGkeSlcpbLvmTsbn5xaaKYfBRm5TlDjoel4U11IogZiXAYLSlm/0qSmyk+VxBdTh6ly0pvZi4u9vpeAw0UzhNT06wbgKLD0Biq1SWWoD+4/WMjIPRmX3BxlwFRTYqqmUeobT5CKrjyBnT6/Y/UmMjIbpC9g0uSOkTCnSxtGRkSCE4OWNuv2eNMXHPGRkN0ZAZTElGfzE+YHvrHsZGYS38PK/9RL7u/ex/aOjcMTSKhgbFJfu2kZGROZSPBdqUu/nHii5jIyM+BFyBqSCgvd0nX2+kVLC5QWimzXzJlIO3L4aSwbS97RkZGY6LJV4HJ8Cbyk8hN1KOz7mKOnDpYFpafYRkZGKYkRzaVGaXyi6iDbUZFFvcA+kbTaNF+RN+wjIyD0M0rYhraBAnISEsCbgEgfIxa8QpkSEDwkpQSLkAZj/y1+cexkFcnM0vci4dWTS1STcJGZI6K1cdDEOFpCZylAMVollR6kku40j2MiiMwpNQZE1SZTITmC2CQ2YAsbjubRHN4kqBpMZv9Kd9f0xkZE5DDHDsVmtnzc3VgemgZh8CdOkKuI8WmrlBKlOAuwYbAtoO594yMjP8rGx/nR//2Q==">
            <a:extLst>
              <a:ext uri="{FF2B5EF4-FFF2-40B4-BE49-F238E27FC236}">
                <a16:creationId xmlns:a16="http://schemas.microsoft.com/office/drawing/2014/main" id="{B8704B43-C722-CB61-731A-3C79E1062D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6395" name="Picture 16" descr="http://t0.gstatic.com/images?q=tbn:ANd9GcQpPJIe3dJdLzDcWyKUZ54DHHvQdlgeQH_bbpGCKTd9tHSAnnMn">
            <a:extLst>
              <a:ext uri="{FF2B5EF4-FFF2-40B4-BE49-F238E27FC236}">
                <a16:creationId xmlns:a16="http://schemas.microsoft.com/office/drawing/2014/main" id="{D754CF9E-DA32-917A-F209-09E85F67D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242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1E4A4-6EE2-A077-B153-F2815A049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Zástava krvácení</a:t>
            </a:r>
            <a:endParaRPr lang="en-US" dirty="0"/>
          </a:p>
        </p:txBody>
      </p:sp>
      <p:sp>
        <p:nvSpPr>
          <p:cNvPr id="80899" name="Zástupný symbol pro obsah 2">
            <a:extLst>
              <a:ext uri="{FF2B5EF4-FFF2-40B4-BE49-F238E27FC236}">
                <a16:creationId xmlns:a16="http://schemas.microsoft.com/office/drawing/2014/main" id="{8E272A79-7F97-5935-0DB9-A33539D97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cs-CZ" altLang="cs-CZ" b="1">
                <a:solidFill>
                  <a:srgbClr val="FFC000"/>
                </a:solidFill>
              </a:rPr>
              <a:t>Játra</a:t>
            </a:r>
          </a:p>
          <a:p>
            <a:r>
              <a:rPr lang="cs-CZ" altLang="cs-CZ"/>
              <a:t>Manuální komprese</a:t>
            </a:r>
          </a:p>
          <a:p>
            <a:r>
              <a:rPr lang="cs-CZ" altLang="cs-CZ"/>
              <a:t>Pringleho manévr</a:t>
            </a:r>
          </a:p>
          <a:p>
            <a:r>
              <a:rPr lang="cs-CZ" altLang="cs-CZ"/>
              <a:t>Mikuliczova tamponáda</a:t>
            </a:r>
          </a:p>
          <a:p>
            <a:r>
              <a:rPr lang="cs-CZ" altLang="cs-CZ"/>
              <a:t>Argonový laser</a:t>
            </a:r>
          </a:p>
          <a:p>
            <a:endParaRPr lang="en-US" altLang="cs-CZ" b="1">
              <a:solidFill>
                <a:srgbClr val="FFC000"/>
              </a:solidFill>
            </a:endParaRPr>
          </a:p>
        </p:txBody>
      </p:sp>
      <p:sp>
        <p:nvSpPr>
          <p:cNvPr id="80900" name="AutoShape 2" descr="data:image/jpeg;base64,/9j/4AAQSkZJRgABAQAAAQABAAD/2wCEAAkGBhQSERQTEhQUFRQWGB0aGBgYGRsdHRwgGRsdFx4cGSAdHCYgHBojHxkbHzAhIycpLCwsGR4xNTArNSYrLCkBCQoKDAwOFw8PFCwcHBwsLCkpLCwpKSwsLCwsKSksLCwsLCwsKSwsKSwsLCwsLCksKSksKSkpKSwsLCkpLCwsLP/AABEIAO4A1AMBIgACEQEDEQH/xAAbAAACAwEBAQAAAAAAAAAAAAAFBgADBAIBB//EAFMQAAICAAQDBAUEDAkKBgMAAAECAxEABBIhBTFBBhMiURQyYXGBI0KRoSQ0UlNicnOClLHB8BYzQ3SSsrPR0wdUg5Oio8LD1OEVJTVEY9KktMT/xAAVAQEBAAAAAAAAAAAAAAAAAAAAAf/EABQRAQAAAAAAAAAAAAAAAAAAAAD/2gAMAwEAAhEDEQA/APrnGeKSRvDHDGjvKzDxuUUBULndUYk7Vyxx6RnvvOV/18n/AE+OeLj7LyX40v8AZNg1gBHpGd+8ZX9Ik/6fE9Izv3jK/pEn/TYL4mAXeK8bzeXiMjQZY7qoUZiSyXYIoF5fzYYvPEM5SnuMt4qoekSXvv8A5t0Fn4YwdrM1qmjj3qMBzRAOudvRIRZ/Hmb2FAcGswndRwqCTpZFBO5IrSb8zVk/HAZRn85bDuMt4as+kSVvvX2t5UfjgVmO2c6TCH0eAkoHsZh9rrY/Y93upr8IYPvCWlkGqoyg1ACjZsWGvbYD6sI0r9/NPmFJVijGKhzXaqBBBJVI287jce4C+c7bTxKzNlofCisB6Q9kuAQoHo/rHUBRwSXjObJA9Hy93X2xId9rFjLVYvf3Gro4B5DLq8sdMWiSpn3J1GO1i36ks1310YLzZl44i4I71qjS1IOt99RvZgoYswF7IwuxgLsjxnNShykGXpHZLOYkAJQ6W0/Y24DArfmpx7muLZuMoDl8uTI2lQMxISTRJP2ryABJPkPOgSvDcmIokjUUEUAXz28z1bzPU2cB5+Lxx685KfAD3UCjm1tR0b7tI4AHTSimwLOA1elZ3/N8t+kyf9LielZ3/N8t+kyf9LgXBwh85b5vxA8ogzCJB0FCu9bzZx50FGNadkMvGtwxmF+jwnQw9u1KRt6pDA9QcBoObzv+b5b9Jf8A6bFWU4rm5I0kXL5fS6hh9kvyO4/9t5YofM5qSCTLmI96Q0ffeFY6YUJSNWoHSQSgX1gRsCGwwQQhFVRyUAD4CsAL9Lzv+bZf9Jb/AKfFWb4rnI43kbLQUiljWZa6UWa+x+e2DuMHH1vK5gecUn9Q4Afk+M5uVSy5aCgzKfsluaMVP8h5jGTKdrMxI8iLlovk3KEnMGiVq6+QvYmt+oONvZaS1lH/AM0p/pSu37f++AOTcQZzMQSbM8rSx3VOkh1krfPSzFSOhA8xYHMxxjNoupstBpsC/SG+cwUfyHKzjrM8VzcaM7ZaHSqlj9kHkBZ/kPZj3MZpZSmXQhm1K0mmiEVCH8VcixUKATZ1MRspqztVPWWkQc5F0D/SfJjkbG7c8AGz3beeFzG+VTUFVjU/3Ycj+S/+NvqxpXtTme97r0WPV4a+yNjrV3H8l5Rt9WF3tBJrzmdbpGI1+MaxH/8ArI94OD8i1n0HmuW+pc5/9cBsj41mj/7aLfzzFf8AJ69MV8T7QZqCF5pMrHojUs2nMWaG5oGIAn44y57wvJasyK+qloA2w1AEAEEAgkA+Imq8+e0vElk4dnQraj3LEbg7FasUfVsEWNrBrlghvxMQYmCgvFvtzJe+X+zwawE4t9uZL3zf2eDeAmJiYy8VzwhglmO4jRnP5qlv2YBSVu9zEzaCxldwh6J3TplkNnkQVzMq+wuRhmzK65VAO687HKir/Sdh7tXlWBPAOHPFHCDp1KyR3vyiRlcnf1mkMpB/CW8EBmgkrs/JmKbexQyiupNkbdSBgMPa8NHl5JA1M5CHc13bGmofdBNTA8wb6bYC5Xh57vvEIXSmpiCAylbJcA+3xUeoce6/tVxBjJl4CPUCyOPMmyBdHbTHMpPmR5DAs5dn0xBDGJnKgqNipY6gDd6QpCn3/QBrIvpjErjS07mVgijZVYaFA9pO1bktq88bcjkwcwkXNcuupvbLN4mNDYEKeQ2qY478BlJ8Aij0WdXJYx3i7cqBCsOdWT87bV2YhbujK4p5mMpB5jXuqn2qpCfm4DTxmYiMIhIeVhGpHMar1MPaqBm/NwmzS9/m4dPhy6B44AAaqMpEzA8tTFtK8/AhIrvDRjtfn2TUUNOkelDfKTMN3av/AKNUdj7CcZOFdo44xBFl9Lw90CrIVazZQINO+3dkWOZNXsRgHDLwhVAA6YsxXLOFAJ6mgOpPkPM4swExMTEwExXmIQ6sp5MCD8RWLMQ4BT7IT0zKdtSxvX48SAnn92sg+G3XDJnOHxygCWNJADYDqGAPmLB3wlrIY5VflpkMb0SaExMsRsCqDtLDfUkYd8rNqUHbAeZXJpEumNFRfuVUKPoG2AfF5Q+YhQkaVJmc+SQ+K/YNZj5c98Hp5Qo3wl57NFu/kAvWTGo5WkO8nPb5SVhAfO1OACopbK5uYjxSzL7w0mYsr8EWEfDDJxiQx54zAFhEmXtF9Y942bhGgEgFgZBtY2v44XyujI5YX/G5lGv7ob6CfeiIT8cEONS6M3JLRbu1yh0jctqlzMdKOrfKWB1IAwGqWHvOeSm5sQWkisayC1fKki6r3WOpwI7QZMRZDNKmUeJWja2DRUPDQsK90BS7A9PLDP8A+PR/c5j9Hn/w8Bu2PFteRzKrFPRjbxMmkDbrqIb6AcA1jExBiYAJxX7dyf8Apv6gwbwF4p9u5P3Tf1FwawEwD7YyAZbSeUkkaEeamRdY/oB8HMLva1zeWCi2DyOAeujLzV/tMmAI8KWofGQaYkk+eosx35APqryAGO8pECTvukjnbzN1ftCtWMeW2jijNsmo+JjZKrIApPmWJU+7G/hkdRi9ySSxHUkkn6zgEzjk59NoEEd2wOoXsJG5e4k/0feMWdnYrlkl00IgVGn5zudBcb0CapvxQdseZjgZlzQVSY6i0q5theXeSNttQJLLOj2dtSCw1HBPhkCjLQgCkkbXVndDSoDtudBS76gnngjjOxgwRwALczd1sB/FjxSUeZVlXRvvbC8MObzQiUdWYhVFE2x5cunUnoLOF6KdVzhULYy0SxIi9ZJakcCz9z3TWeQ1E7XgtHC2kyyIrTlTpQH1R9yhaq5iztZ9wAKTe0MPpMghBWXXMSS+yssUEaEHaqPfseVb9etsmYmjc5eEhHhFPII9RLSqH2aRSNOqRFAFkkMWAFA685qXPq4AHyrqA3TXl4JRyv8AzaRbF+zpjG3Ee9WI6Ss7GRmLMzJGIJO6LJyssWGksbQEkGwLAzlctN6axkIK2FjdmBuNUWwgBsOZLLGhuRzpMNWFslNGVmdwhA8KoBTqaIoXsKCm7oWfMY08K4jNNLIdJEWrwMR4SlAgqfnaufssg7isAbxMVrmFNURuSB7a517sWYCYmM+fzqwxtI3JQT9Av9QwJzfEM5o7xMuukbmPvLlry06NBb8EP+ccBk7RcLIJkVO8BUrJH0kjarQdAwItT0JqwGbFPAeOiLQksmpH/iZW2Eo6C6FTDcNGd7U0AOR3hnEUzUSuKIYWPiOY+BwHbJrDmO6dUfL5k6XRgCve0XDBTtTqhB/CVTzYkkXdouKOGSGHeeY1GDZofOkYdI0G58zSg2RgFnIQUjihPr0kX5ONgiv72mcTWPWSL2YYs7wmGBO7y8aRPmHEZZAA1bsxLc7WMORfI1jJw2AScQkYAaIFVFA5DQpjWvcz5kV7F8sFddp4RryUS7KHBA/EKAfUTjjPD/zDVz0tlxXvXNL9Xeavhi7jniz2VG/h/wCPV/hjFMfj4i4+5lBPujyw/bmRgLZ87MuYdg4EZdUVDz56Cx1HSF1WbXcix61AU9onk/8ADc0JbJWPZjptttyQuwOq7A25UTzx5ls8hm1ONBOvUz8tCHXYG2mvB50N63JxZ2pzivw/N1ViMir3FDkw+bVHb39bwDSMTEGJgAvE/t3J+6b+quDWAvE/t7J/iz/1UwawEwtdoYy+cyyD73If97lgfpXWPjhlwrcWcniMQAukj235NI7k7eXc6veowBDOQsYQoBDKCh09QFsla5WVAHIg/TjVkJiwlKsCmo6CATzAYm7pxqJ5e7nivKi5Q5A8XeFfZRRfpIW/px7lJmCgjToVbYUdRJGs1vXUc+dnlW4AOLJJGEQHxPFJv1WSd4YRsBy1SM5PmD05Gu6QTIoFaQEWroBBqI8utDly64w5l+9zyKKKoQT/AKJGc/7WYgPwxTxnNOcvP3bjvZF7uP7kPmSEjYPXiABUmrqjgKeyXD1dpc9qJMxaRSSSAJApSh6oqFYhdXZfejWGmOS2HmF351vR2NUcCuEImgxRgql1ttSxoiADrsNKfA40QqkdsbqMssYAJJumbSN2Y34fh7dwXeOIYmErMzkLFJvV/Y+YqTYDn3eYYfAYtbMI0UkSRRoYJNMRcd8XDMwJWwSrsUYmw21HrtZ2gyiiCF5WMav3iTchpXNAqzG7rQ5Qk3QAYn2Ux8RKBVzeXk1KSWKxSMhbqytGpBVtzubo0VvbAc5LOmfMIk6RyhRoXvETWbiMjSCh4dWy6V2pOZJ24XtGxsLGXTawWdRdbqiorM55ih4RQFk3gzDx3LOwbupRIqkKwy0pIB5gERmh7MZsnxNYmcsM7Nq2GrLTbCz5pe97nbkNsEZ8/HJ3ZEZQMpQtHrDSaEGphX3VqikdVjO+4GM3E+1MsawwKHWSUPISFLFQzMIkAogO+535CN+vLWmfywcP6LmtW5A9GnoagQdtFbhiK/c6M1xJswpCZKZ2qrkXul9zFyrFd7oA9dsFdpO84ysTkMx+UkYUAywsNwBYAaTujXVS3lg5n8z3cUkgGrQjNV1ekE1dGuXOsY+C8LaPVJMVaaSg2n1EVb0xpYHhWybIBJYmhsAD/wAoXGT3LZKEkz5hdLEC+6ibwtI/lYtUBILMduRoK+y+dUSShdkLLLGPwcwgmA8qDO6+e1e4t2oS0jI5iaAj3iaP9l/SfPCbwafQ+ULbH0YZd/ymTYobFc2WTUOW2/LDBxjOtI0aoQSpvfo1Hu/iCO9PksX4QJIOZ0/ZWXvkqSv8RoX9Ttgd2EBaBpW9aV9Z/OVXI+Ds/wBJxlyubZjGJGLSRvLASash4e+RmoAaiqoCQANV7Dlgh2KI9FAHQ/1lVx9TDBVMx1cRH4KD6Voj+1P0YH5QNNm5O6cxMZ3k1gAnSmWy0ZSjsQzOpP4m1Hcbci957MNt4Sp+AR0P+1HgdwPKs8ylJGjJM7BlCm9Po0VEMCCvhvlfKiKwDGeH5g85oW2ItoLNHmNpQKwJ7YZWcZLMF5kZe6a1EWm9vPWa3wQy+blexHmsq9Cz8k11ZFmpx1B3rpjB2xjzHoOY1yQle7NhY3B+BMpA3rocA1jExBiYALxL7eyn4s/6o8GsBeI/b2U/En/VHg1gJhZzE2nifqk3HCm1bavS2v3eEDbzwzYW1ZRxRy1bxxql/d1Mwr26BJ8L88AQhSnUb2JnJ8t0ZhXlsy8upPW8eZcGAEOQUClnYncEbbCtwQOtVXXpfpHfMTsFUMfK2tb+CpXxx6o1NNey0F+gWT/tV+acAr9mWT0g7kjupNTNvuZRD4jVeIZex5hTtQxrzGfhfNxQI4f0dWzMteKgAY4lJ/0jMBzHdjzGLeweX0wM1Aa3H+yiJX9IN8ScV5bOwJDmM9mSoSViVLdY0pIwo+dr0d4ABZMu2AKwZOlDyeB2Y7Bj4dZUVfViFUX5k10xkzPaaCHvWdgWRtL0QFXqqs76Y1NG6LDcnnhJ4/27zOYMeXgyz9/Ia7nUwWMqAxObkWqKgqxgU7AjWd9BtyvCmheJFAzmfZbSWQARQC6ZoowNMEQ5AqupzYwGniXEc7naAiVISdqBFgit5JtBIPPwQMOmogmxQyGYy9pBLIzgWuXjzUze4Ki5dFjUkVZ0qD12wyngrZoHvMzK0K+vIpMaHeyIAp1GiP4xmYCvCC1svsGcRITHwrLmQAHeMgRluXildhqe+oLNt05kAHe8QRdWYeHL8hpbN5l2J+5Gg6S/LZb544XjHFEAZo5UQj1mzUUYvfbTm8trPK+mx53yO8OlMu6CUyEUzAL356EEk93lI7BpAdRG/Oybh2fWM6sxLDAzfcnXKfYJZrZj02Tz+ACE7W8RVSVAkA53Ckw233bKZgsP9Ti3hX+VCeUDRl8vOau4MwxO/UxND3wH5mCjcJikBC5fNzg82mdkQj2q7pa7nYJXwxhzPYVHrvMjw1eQBZnYjoBtGNhY2DbWcBZJ2tzU4IRoMuNr0XLItmq8aqqNz9ZDy5bEYtg4WI0JF251FmOp3JHrOTuWrz5AAbDbAOfsRmEPeJnMuIwBUcpkZAKG0chbvYwTRpHA5bYu4d2h1GQd5FM0enWqSI7KCNnjYBRKho2NKyKRurbWRqmyKiZO8vRLIiuAxDBzcccsZBBWRTSGvWRmBsKMGexcdmcSBTLE7RNVlRyJ06iSdQ0sSxLcgTSqAtcT47FoYpLE0semRUDgm4isoBF2L0Ab8gcHeAyiLOZhTYDv3y2KtJhrvz9fWv5mA54yO5zRbbdVkJ3/APbyqxr2mKWQfm9cEuxq6VliJ9Rgv9BRl/1wnA7tqA0kNHY94nX52WmU+zbY+XxONXZyYLNmWPIqHP8ArJXP9fBVHZ1tU2ccctT/AK2cV7Kk/Xj3szQMF9PS2PsCzKn930Y87M+GOQVv3V/QoX9mKuzsgCz65REWSTQ7EAAHM5jUyk7WGZL/ADPMYCoRB2EzEGNgFZmJU6WbWpKyAeHpR9YgEio1GCnaqADh2ZIG/dkbkk0SD13F3e+/K98Z3aF9/TcsD4dtcbAFdgSTRc0W9bq97UBjNxmaNchmUXNxzWnhUOrNz331Enp9B86BDwMTExMFBeIfb2U/Jz/8rBrAXiH2/lPyc/8AysGsBMLSt/5i+17xD3fJTm/ftXxOGXCwzqOIvqBO8ena6IhnN+waQwvzIHXAFMwjAZh2ABq1N7Ui2L256tRPsI54o4hmSsWbbkoiL7g2D3ZJvy5DbmPjjbmHYwamFtQOlRd7g6R5np/djPmcjG+mOYBlmL6lf55I2Ug86S9vwb6YAYma7jh2addjGczp94eQKB8aGEXL8IUNDl4bQqgYSczGi+ETDUaDMQRENlHjlIOhKZeIZfu8lJNPKrZIKJpUAOt2QKDGG1VoeRNR2slivI4xcA4NJIrd+dGYzYL5hhXycZQClv1SqssK+Q7xqsHAbuFQR5WBe6jHez+GGMWTpY6lBJJNsAZZHNkb3elRgnkeDaby4YsxAkzco2Lk2FiXfwqaO3zUFc31Y44LMyRemZq2kZQkKACyCdtK7ASTGmPKl0A1oJwGh4nmHmzOVmjCKh73NzI5YOJQO7gh2B1lAsRJo0hqiykAR4jOM2VjVby1/JxqQBP3Z3Zjp+TyqELbC9ewAIIEluTyQ0mZpNEQSjMLTUmx0ZdRtDBsAGHjegQfVY4X4lF6SckxDS6FkzEUYBZ+keVjG1RKN2ul0kav41jjPxbMTZ+TQjFFicG428KspIoNREj2CpYqUU2qrI6syARzXG44VSJfsaIj5OGJbmceYCq3dqfMKW66lO2KY81OwPomWWLVzllNu21iyCSx/GlB5ctsbeE9mI4bJGt2NsTe9b2dRJc/hOWI8wNsGlTa+v0G+Quv3+jBAGPhWef182E/JRoOlfP7zzJHixwOw4ckyz5iU/hSSjnd0EkUdTsAOZ92GOSI6W00DR0lrIvluNtvZ78dzxMVbRp1EGibIHkT+v8AbgF+HsDk13MCMfNo0Y356mQtdnnfX6So4LCBQUhR+E1f1vf1wTCVfL/tR9n7cVyHxadJIKkk0COYtTd7m+XlflgBWf7LwTKRJGrA+dt08mJH0jCXxLMDLytCZJWMX2u4UysAb7yF13d4xUb9NBb1lGhcP3GuKploWkYqDuQCQAxomyeigAknoAThHysL5eJs1MCZprEYfwtW76n6oCSZG+5XSu5QYg05XXmoe+Z4m2MUKxaj451EfeMSBsqSEgLY0ljqPTfPIEfPjkBHpH5wUD+tjL2KkUxZdQpBTNOrE7aics8itXzSUcEr0YsMVdo5gJ81FfimdFQdTpWB9vprFUY4apUMDsfRYjR83WQH61xVwgRt6E0gQqfSWTWB67Salq/naDJ7avGvtBlissYVXPeJ3alQTTK40ayBsml5GN0KQ9axi4Bl0Kw94gkUZMNGjURuzGTZvDbAxCzyroCcA5ADpgB24gX0HMHSL0bGhfMYxQTZIgFoRCaUnSNIGrfYoRtW90NiLqwDT2kycHoM7xNJqCA6TNKasjmpcjr5YBzGJiYmAC8Q+38p+Tn/AOVg1gLn/t/K/kp/+Tg1gJhYdwOJMCL1d2v0xZhr+iMj87DPhXzGYCcS3BOruBt820zdE+y1035sMAWjJKIrE2JdOxIJCEkX71UE9D7tseSuHlQndAwA2oXT72Rv4lUe8A9cX5aD5WSSh0Ubfcjc+8k17lHwHZzO1lZzRBiV3TlZEZLKw5jmtb+W43wCv2ocSxZHJ81nl7xxsLRS89cxsQrD6MHMjEZAFP8ALsdX5CA6aHsdjy8pm3NXhbzrlM45BJ9FymkH2nSq+y9UEnQ+t5XhpB7jvRHWqOOHLxX90Rtfst0J9i+zAalkV5ZMzJtFlwyx3yBUfKye/YxjyCvWz4D53NNEhbRqmLCZoxzeeQaMvCfxQos/NESsdrwQ4qyRRxZcAsiBWcDdmCkBF9ryy6Rv63jwL9LMUcmafS8gYrEL8LyuRGz30SwIlPzYo2bcMcAOyPBjCXy6NrzUx1Z3MCwSWGvuYzzRabUSCCqsKp5VKtGS4ckSBEFKBWwAGwA6DYaQAAKFAAUBtl4DwvuogWtnbxMxFFix1Fj5FixYjpdA0oopCmpSHUCyQQdLWAas71RUcvbXTBHaoa/Z+9jr+vfHshYKNIVmsCiQKFi/PcCzVVyx3C2oWAw8wdjY89j+vlR64uAP731/XiDxFsfv1F778t+nnju/q+r2V50cUCRxGDQdwN9JqyKDVZNb3QPuxf7vq3HP3bcq9mKrxJbAIB3FiwQd+Vg7jnvdHHjs2oAC75n7npt539XXHvu8x765/Hc+zniD9/bW3t2O3LAKvauNxPDJ3TSRpTaPFRI7xqOlX5Sdw+miT3alQdBGLMnwItqzOcAeWtWg8kA3VQATyomiaBHVrdmfvB531+Hvqhz+Ne/ArtRnu5ysshJ8KFvfoBYjbbcKRWCFHI8XjgyYdr72bMSTJy5RSd0pckildEVL3NOTVKxDY/CO+mjzCMvdOI3YFfESnjQqel+DVf3pR54XuH8EAuFwG7nIQxMD1YW7fE7HDJ2Nb7ChFklAUJPUxs0Z+tTgoycJOQZfRo2YFhHw+MMAAb77fkTVfJ2dWwBs7XhzzD0jHyBP0DCfwPMLHH3Mscr95BA/yaM40dysWhtI8Pijc9L17cjQd5eVQy96FBIFN7zqG5+cWWx+EDI1eACztNFH6BmSunXoCmvLUpqrsDe99zz8sdpkspSqctmNCqqhWhlYAKxcdCb1G9+e13jJ2gngTIzRp3oJUAd5HIpNMOroCx2JsknngHXExMTABs99v5X8lP8ArhwZwFz32/lfyWY/XBg1gJhU4m5Gel0mj3EZBuuS5z9tfR7MNeFPicuniQ2JLRwoKF7uc2L+HP3XgGBpO7IsimssxOkDSu5H0Xz233wJ4kgeFgAShmEQPmskio/t0hia/FB5b435vLfJ9wtfxTaWazRACg87OzG997xmzjCSCBwGQPNDJpv7pw9N8TdeeAUsqGaTNkqKmzEMd9aZlY1tWwzB9v12R4bljLxvNPrYxwhLQHw6+7CqSPuqaT+ivlgTwbOd3RI1Hvy6rdFyuXhiVfeZXiHsq+mD/AoPQ4s/NI5kczM5Y9ToQlEHRe9Z1VdzvzJ3wGHK8U9MeaSMmxmHgU1ydC0QK+YjiEk/lcvmuL88FlzcGWQfJQIHIogUQyRgXz8KyKfx12xT2Q7PNlC0UkiyCNdRoEFZcxvILB30qg0kANplN4u7Mv3s2Zl53Kyr+LGRBX9KJz+cb8sEMGYLAEqqlttmbSOe5LBSTVk+2ul7XQ6zIwIAShVcze5vfb4dOp6SBw2y9DR9hHv/AO/Xfz7nLBGKAM4UlV9u5A86JFe3EFyr+9D39Rv5+/E2/euVe7lgH2bzuYkZxMpAX1SQBvfLkLsHfYEeQsYOkWNro3539e2KqE+f18h1+P7+3EI6/vvW56XtiuCFUB02LZmJN3ZbUbJPL9lYsrc7ih+3eud8r9m4wGNeKR973QY66ut/10NzRFk1YrntivM8ZRZ0hpizWdjyFqtkHpbr9IIvxVXkuARxSvL89wOZ5UunbzoCroXzNmyQ3BMjI+aeWVdtxZrcVYTTzFG7BF2WGyrGSQ1JGoJYAAmtRoWa2AJver+vCx/lDm+Qji2+VljTfyZ1Rx7RoZ/oOGq/jzHSjyH7/HCb2kn157LJdiNXlNfgp3Yv39/dDno8rwUQ7PfKy5qU34nCc9/k17snbfcqfKvYdsX9iX+RkX7mZ/8AbqX/AI8V9jlrKxs2zSapCK38W5rfzPS/W9uO+x616UPLMV/uIcAW4zJpy8zeUbn6FJwD4ZxGGCZ0kdVqGAam2UUrjQW9UN87STdODW+Cnag/YWZ/ISf1DjNlZu49NJF6ZdewskGKMgADcnYqOZ2HPAb145lzynhP+kT+/AbtlxSF8lMqyxliFAAdST415C8dxdo42BLxD1SSehIAJ0lgCyb+vVbqfnDFXaho3yMzIi14aYAfdqDXXANOJiYmADZ37fy35HMf1oMGcB859v5b8jmP60GDGAmFfOKDxNL6Rxn3UM2LPsFn6Rhowq51NXEgdWlVWHV7QozT1fTxaG/N8jgCkcxMcDObaQ9Aap0ZqFXSgDmT0GKc61aIrB0zRH3KzHT9BUj4Y3xoGkB+aigoOnivxe+th5eLzwPzy2w1AbzxSIbux4Y79/P4MPOsB89yvE0WWl7o5jKu0qIx33yPrMLvRqZdx5c75OscwYrCfmZqaSUeQjczpfxky7e44SpeFj/xBxtqkEqA++KXL+/b0b998N+SyobPSZtbAmyMRr8Jmbf3lQg8/AMBUjv3c1NpkmzLqrEXpA0xFqOx0rE5o+WPew2SC5YKurTbFbNmnkeUWTzY97uTzwK4dnCZ5FIbTl8zKuo8m7y80W5nZFZEuv5XoOTB2PhK5SEHnojB+EaKf6p+vEQbguzq08yRQPq8xf4XPl/2x2Jhq7vfVWquY2I35e0bdKHx6j+j6fd/fiSSkFaRiDzrbTQJ3s77gCh54qu/bsOfQ0OXuvl7MeFwSQCL5dNvK9/M8scuhKkA0SGojmLHMWd9z7MBuA9nmgbU7Atp0nTq8Vm7azV15VyGwoDAHC2/Pr5+y69p/v2x4B7707cvqvcEUPp649A2o1zrqRXKt+RIr4+ePOlgcx1HM7c+W+2AgXyH0Ajr7/f78Retbn+74869uPISSqll0kgWvMqSNxY2NcrHlj0rY+Hw3HP3c+eAgB2vmPefZ9ePm3FJtc+dkAB8MeWTa938R+GmSFiPwReHvj3FVy+XklY0FUmx7BZPtIAv4YR+zfDmeSBJF8VtmZlJ5O9hUI5aUox+Vx9Tvgh3yuXWMQx6LIXSCFNLQUm26WVHvI9hOMvZHnm/5xt7hDCP2YLgDny+Ivavb+94Edi94ZW+6nk/2aT/AIcFa+1AvKSr90An9Ngn7cZMzIO8zdoZEPdRsoAPNbawdiArqa68uuNnaM/JKPOaAfTPHf1XgTwzNMyTDucwSZ5SZY+7pqkZFKlnvZVVdx8zqOYZ8po7ypRUik2xY1qI8SoxJ5CtRHIsfnsdOvtMP/L5uXNeQr+UUb+XlXSq6YrHD4trTNpSaFpGOkA2CujVTjnq534uYFZePzZdcpOsbkM5Q92wKHZ0HhRlU0APLlzOwoHXExMTAB839v5b8hmP62XwYwHzY+z8v+QzH9fLYMYCYVY4u8zuZFDfUgJ6VBAQf98w9xPnhqwtdnmDZmdifEXlIHsEogJ//HT6/PAEMznmqJ4wSJFKgWLDMupTR2NFSD7x0vGXMsdeXRaIXMlCd+QieWhW1hlVd/uT1xu4ZToLFaJH0i+gLBT/AEWB+jGYGpYVbbS88nwBKj6pQfjgPn8sxTiWVY+JZM1mVFDpqkZB/SeX6Dhx7PN4U3H2nl+ftMv7Bhd4pkSkfDpWFMHjexdeJ9G+2zFc07EecZo0MMHBZwKJPLLwA+8PPY9+3XlgF2VtME8gBDMubffnZZcul31+RUe2664c+ERaYlHKr+izXP3AfDCWkmnKQLVB4smrAVzklMzgcvmlugH7H7IJpRbqwq3ty2A+jb96xEXRjbfoD+43/e8COO9oTC4iiTXKVLnUQqqAaZnLECtx1HrDfxAEvl4AihVLUPNrPPnd2b9pxj4j2egndXlS2HtI5cro71Z39p6HFGXsvm55Udp9JGohCo2I+d0FqDsCRd3g13YPMcxvdb3seXw+rHiRhQAoAFAAAACgNgK6e7HByy6tQHiquZqgdR25cz8fhgr2eNivhOliNjQNc6FXvV3t5Ys0/q8t66DfrjyvZv8AuenLmd8UyZgR6jI0ai9idtvbZ3PP+7AXOfZ/fy5g9OeOMvKSoZlKMRZXnXsJqiQfLz+OBfE+1mWy4HeSKL9UHbVyPhsjUfxb92Fvi/aDMZlSsI7iHcPPMNNDkSquAzfnhEB595ywRO0GbOezCwRse4gZZJmHWiHSMHlqYhXPkir98wQ4BGfsmUbMbRBVVoGgVW5FqCBz8Q5VQxQZuLLxGONXURqZDrVw0nMtIC4DSWbt9ySb5sAWLs1kjHlYxveny38geu3I/vWAp7N5uQ5YtKWJW93O9AXuRfWxdn6RWLuxiVlR7ZJj/vpP2Y0cYzISF2blpN7/AA8t9iTz2x72YgKZPLqfW7pS3vYBm+snBVfaAWcsn3WYT/YDS/8ALxV2d4nEsKQtIgliGiRSwDBl2JIJuj6wPUEHHfGrM+VVfWDSOPzYXT9cg+nFfCliXJQM6hgY1Y6hqJaQBidxu7ux95b24Av6Yn3af0hgJ2zzKHJyAMpNx7Aj76mOMvn8o9XAg1MFW408Vkix1oEEHyr2jGXtDFl3yTSRRIu8RBCKCLlQdOW3XkRysHAN2JiYmAEZr7fy/wDN8x/aZbBfAjM/b+X/AJvmP7TK4L4CHCl2UaNolkcBnMKuVAtguZd5iaG9MWr8w+3B/jma7vLTyDmkTt/RUn9mMfZnK92jpQpCiAjme7hjQ37mBFDywG5IAsgdaCaNJo0Nq07cuW19OWBHF2K5iaTUdMeSc6egLMTqG12RHR3+aPbjVNlyuVSNBpdtIAN8ydRvqaGon3HGDiuYJGc1eFlgjU1ZFsZT4drPrDpz2wF3a7Jd5lTENiANJ8tXyQPw16vhhUyXFe9y00ysoXMQd7F5qyd4Z4m8mjeTp0vyOHXjOSBh0IdPdo1AHahGyrfsBr6PZj5e3A4JMnmyIwxRswY9iaJJmjZRdBtJiGoCyFAvbAMucylSRRDfTOq17IcoEHwEjrt/2p+Veh6+79/qwm8PQSZ5CDa6DMCNtszJ3qA31C5ZQfxvbu3OikFSAQ1gg1R2og4CxW2sG+XKvft+/Llit4d1IJAHMAVe1DfoBd7ezyx5l2QrSadIJQaTQGmxQrkRy28vZgVxrtTFlqB8UjEhVAJYsOaqFtmNdFGw3agbwBbvN2sUPMtsep93X6PdgNxPtfBEQt63IGlFGpm36BQWZeXiVSB1IwCzHpGapp5Tl4jVIGUMRVi2JKxne/Dqba9ZHLZFkYcqAkKAvKdgm7SGrJLsfFsN3ZuQO5OxIqfjmdn2jiSBKu5TvX4kZJPPrIhugQMZj2ckfefMzMW+bF8iPLdk+WO9+tIedH1aN03FHDlF8bK1OsEMkwVhezSFo01D7mrG461jrhfEIpnkGYXMBY1BbvNCR36oQrGxOsg7RuWJ8uVlZ8rw/LZcuYIow6/xjihpvf5WU7i9tiS24Ok3gtlODSTFWYaFFEMVogjrFGeTeUkg1CvCi3eNnC+Cgy98Y+6jFd1CAFAq/lXUbd4bodVUDkSQN0naCEZlcqX+WZdQWjVbmi1UGIViATdKTgEviyuywo1sQgVtRLU0uY+US2Ykhe6KC7NDmaOHDMzJAiyPfhGgVfziBsOW+kHz6ezA3jOQX0jKoLJaR3O3RNTnpfOb6hg6rKbGxKkWOdHmNrNbG/iDgAvbNycq0Y5ykRj3yHQCB+M4wxqtChywtZn7Iz8UY3SC5X9/qoD73sjyOXbDNgBExvPx+SQSE/nyRAfVG314xJAG4dl1IYgxxnSvM0oeh7duVi+Vi7x5xCch+ISJzjy6IPxlWWU/VIhxuEcTLEkUyAR1pog2ApUDZgeRv4DnywGPhuW0i2KMxB3Hi8JoC+pGwsblmAAOlQB52qH2DIdt2i/tYxufne/F38HpABU98ybTn7B4vCvShyWwKsnA7j2SmTJv3sgemiAr8tHv032vbzrkBiIb8TExMVQjNfb+X/m+Y/tMrgvgRmft/L/zfMf2mVwXwAftefsKdfu07v8A1hEf/FilXfuXSqaaSZUZfm6mfSx/NBb3gDmcX9qBcCjzny4+nMRX9WKeGO3o8LstXKzm2shZHcqfoZdugJ8sBuObDKrAeoy3fTV4T8QG3v8AZgTxs+HMnUFPeZdLPIeOOr9njwSySAFo28Rk1OeoO+lxsNgLUfH2HAK2eCXXeoz5S+u/2MTz8jf0YBgdPsnfkYiK6etvfTy+vyx8/wCFQASZuEVp+TryAMIy5Pkd4GP69hv9DeLVIW3XTpF8rq2oezxAHz3HTCHl46zubVRpHgrpXy2Z5Dy6/R7KDT/kyuSNpWBUgCIgn7xGmXNezXDKw6+LDw+n1mrbez02okEmgKvl0vCr/k80pkQ5IAJcknlu7PfPzc++9sD+M8fkzbtFA3dZeO++zBrw6bJCX4S6721FY63twAgbONdrXeQ5bKLrl21tuqoDRDSEUVJ5iMHW3PwL4jn4LwJmLNDTsfDJmpRsRz0RItXGrV4F0pd7s2rEyfDYYYE70NFC38XlxZnnJ3OseuS/Nl50T3jAalFr5N8wSMz6jL4IEZhHGFFhTooSMVuybXal23Yid6BKVgAzcq2GnmoQxE+sqBF8T7b6bIrxNtWLeGw6K4lSRZdsn3rRKdldlEjEDSBRULvY9XluTj3s2yJHJL4VhVyEIIC6VUDw9FTYkctq6G8CVyatoiRp5Iibjy1lUkIO50kWsKmj4iIxsAp8KkJkcufRcrl3atah5+ngUCSdmPMWTpLDfVIDtdhv4DwZVSORkCtVpGAFWENvoRBspANFqsm96oAfwXhfeksxDKSO8kApZChsRxDpl0azZ9c2dwTqasFDuM8aXLqtq8ju2lI0ALMeZO5ACgbkkgcupAKdw/Luc9l55aDzTyMVBsL9jyqq2PWKqignkSDV4OdqYyMxlXqwRLF+c4SQfSIWHxGMMK3nssLsq7sevKF058uci/SOmAJ8XkC57Laqpo5QvvtB7rOpefli3jPGUgXwjVK5ARFALMxFAUeZoDYn5vMAFhv4rwiPMKFkB8LalZSQymitgjzBII5EEggg4p4Z2dhgbWqlpKrW51NR5hb2QHawoANDbAc9nuEGCMmQgzSHVIQb3qgoJ3KqNr2s2xFscFcTHE0oVSxNBQST7BucAsBy0GZYEjv833VjYhe8jyZo9DpjNHoTg4OCZegO4hoCgO7Wq8uXLC5w7h3eQZCKYErIjTSLuLkIEu9b+FpHYeTBTzAwX9ARSwTNzJpqwZFer5X3qud/b5YDT/B/Lj1YlQ+cfyZ+lKOA/azhpTLMRLMV1xeBmDA/LR9WUvt+Ngr6BNzTNMfxo42G3npVcCu1UU4yx7ySJl1w7LEyn+PjrcysPqwDTiYmJgBGZ+38v/N8x/aZbBfAjM/b8H83zH9plsF8AI7SnwwjzzMP1SB/+HFPCxrjhEo0tJlwALFiq1URysMv0DyxZ2k/9t/OU/U5xRkcypyyyZfesqpQVsvh1L7j5j2D2WG+AU4NG1LRtQ2pvlAf1D3t7MBeN5YmLPL5yRMtbUKi92+pWN4NZg90CU+9HTdmytBPfZavbgZxZCRnRuGOVRvcQJh4TVGio+rzwBiZz8otH1dQI573sK3sFQfzhhGv7OzOnbwx/AiTMDf3EfVhyLK4DOADJFZ6gAUxBJ6Ww6b1vhRMVZ3MhdvCp+LTZg377uunXpggdF2ezUl5aKX5BWYkDVGUDeIK8mpt6On5NQ+mrZbJYnk1hUBIyM2Y6CQ5ddOXSj4e8fxLSkDYsfMRk4tEWrKCL5hzumfmdayvaA9SD3kKkcqBU7XgpkXOWYJyQ8vIX0+PltRPt2CdnskRI8k2l8yx+UcC9j4gqXusSg6QvmCTZJJp7RZDXNDEDXeSi62OkpIXAPMEqGFjzPtwweiAyiQEVVEbdLo8vb0r9YOHtNYETLz7zSCK8OtGTVv5agfgMAJzixkd4UPcwErDGo2Zw2kNttqMnhToL1cz4buGcKMjyI5uiBmXF/KNpDiBCd1y6Bxt84sQf5TVtz/Dm9GAhUXG0bqnLV3TrJoFjYkLQ6Wcd8AnXU6odUcv2RG3UiYlmBHmG+pgOYOCjKqAKAoDkMe4mJgFrtZnAXhiutDd+7fcqgIUX0LMdvYknlgb2UzBbM97JFIiyoUyzHTTKKkdiL1gvSkahWmIHYtvh4ZkfS3zEmaVljDkSqw0969lFhLVvFGulCF9dmPQsGaM/EVzOUpyQHK6KGwaCU2T13j2rlZ9lAdxMTEwEwH7Wt9iSRjnNphH+mYRX8A5PwwYwG4t481lIuimSc+6Ne7A/pTqfzcBbKPsyEDksMh91tEq/UG+jACeJjKJ1fWrSHePmfGUUKAaaioG5Abm3hTS5NMwWGazKbk/JRe0Ralv3GRn36qFOLPSqDKzE0mrxChVWQCo3AHPqaNdQAwZLh0o1K0juANnLChvsVCjUzc7LbsW22xq7VR/YZ3J+Ug5kH+WiHPqdvPzxvykisqEHZ7I8z5nb9Y2AqumMnbIVlDX32D/APYjwB3ExMTACMz/AOoQfzfMf2mWwXwHzP8A6hB/Np/7TLYMYAJ2pXbL/l05e1XG3048yjaVl3ALpGfDvTFO7obX81SPfi3tKPk4j5ZiD65kT/ixVwmGNIsqVAAZUFgcyIiq3XsBF+7AWz7sXpqVI2INj1HcnY9evt0j2Y9zKE5oKa0SQODvuSrp0rkA5+nGjiRPyagWrvpf3UW+jw6fzsD80Audgc3bGRFPSjGrMvsNwg17/bgLez+YaXKZaR6BMQ178vDR3943/wC2FvJAelZkc60iyb5SZgefM0fL4DB3gKnu5grgqDImnnpdJJFblvuNBr49cLfB5dUmYbVrBa7A2NvK9+VVItc/7yNcylsvmtJotmMuq8tmuCiPcCvwA6VhtGUEiAPvt7sLPDYu89FT768uab8VB3cfl98hI6+He9zhxArBWCGEwuqLqZHsbknSQpO5N7Gq3PkMccZGpoE28UoNXvSKz2OuxC8sEiMY80vy0LGvnL8SA36kOA2KtCsKskT5aRVFBlEvctfgkUkzGGQesjADZxY8JPUoWvChFE2cbUd+9juzssUErEAIObSyrHux2XpsNLA1ZacOiuLplDC+e4vfFHGc8YcvLKACyIxUHqQNh8TQxsGBHagXB3fSWSOM/ivIob3eHUPeRgPOH5QwJDlt5Co1GQqAG0myzUKDliD5kmxyNCuOZwxy5JFBllEsoS9gX7lxR6hQrliQCAqnrQJzLTqzRmOySpY6i2oIxJGx82oC62Bo0KwB4spfMIhHOAqpPrBs1IFckdNCRtW+9ke0gX4BxJ5DKkjxyaCpWSMUrq62CBqbkQwsE3QwYwt9mEAmnryF1yv0jNA+7lhkwEwqcWnPeZ+RCQ0WWWJCOYkcPJS/hHVDXmaw14TJM2ql5Xso3EPEFUsSIYggoAWQrQhzXIKT0wBZMyndpG2VzCIgAVdAatI0gVG7XQ2xFzWVtNUhjZdl7zVG1VVDvApIwXymcSVA8bq6HkykEH4jbFrKCKO4wAWbgBZ2ljndWZNKnwkLzojYbA0QPZ7qydp8u65Mh2DkSwAGtyPSIud3vt0wVbs/BdqndnziLRn4mMrfxwG7VcPZMvffysvewDQ+g88xEB4tIfb2k4BqxMTEwAbMf+owfzaf65Mv/dgzgbxTs/DmGRpQ+pAQrJLJGaYgkXG62CVU0fLGUdjMv55n9LzX+NgLe1RrKs/3to5D7opUkP1KccZGAJk0VfDoI5+ayb/Tv4ee9bdK5exOWZSrekMpBBU5rMkEHmCO+3GOj2Ny/nmf0vNf42AnEc6CssllVhQOrMCACNYerFk6fCffjVm4gpywUUBLt/qpBjN/A+D7rNfpea/xsct2My5qzmTRsfZea2NVY+W2NEj4nAdcFhZVzAGmjNKV62Wa7PKhq1Cvrwo8MUMJgNgzR7eV5aFjfuLH3m/IYal7D5YGx6SDvuM3mr8RBb+W6kAnzoYqT/J7kxyWcXXLNZkcgFH8t9yqr7lA6YDJwbMBTkpGpR3Jyr3yWRShUewNocA9bSvWGG68AoexWXS9JzS3zrOZoXQCi6m32AHuAxZ/BKH75m/0zN/42AM3jxgDz/et8B/4Iw/fM5+mZv8AxsefwRh++Zz9MzX+NgDLAEEeeFFXmybIGVaCpCJD/FyBSVj1lbaCTxEElWQkgWLFFf4Ixffc5+mZn/FxXN2KgdSryZtlIog5vMkEe0d7gC2RzwlW6KkEqytVqRzBoke2xsQQRscYu1G2XL8xE8crDzWKRZGr26VJA8wMUjshF99zn6XmP8TEPZGL77nP0vMf4mA3CbvAyEC6vZtiCTp3FHcDy8+fMr3e3m49bLsmXLMOQpc3JXPyC/DBJOx0SgBZc2ANgBmp6AHIevyxSeweXsnXmbb1j6RLvSlN/F9ySvuNYCdjQSsrnmSgPv7tZH/3krj4YY7wCTshGOU2bHX7Zl67n53MnfHv8E0+/wCc/SZv/tgDZOFPgy1JE53BzWdSvJmldwffpiYe5jgl/BRPv+c/SZf/ALYpi7ExL6subHiLfbEvrNdn1tibP0nAXZvhmUeZrTTLWpnjLRuedW0ZDHkeZ6HHsXBT/JZzMha5a45Prljc/Xis9j03+Xzm4o/ZMvLy5+0/TiHsen3/ADn6RJ/f7cBeeETjlnJvzo4D+qJcCO02VnSAGTMLInfZex3QVt8zFVMrUP6JwR/gkv8AnOd/SJP78ct2OjJXXNmnCur6XncqSjB1sXvTKD8MAfxMTEwH/9k=">
            <a:extLst>
              <a:ext uri="{FF2B5EF4-FFF2-40B4-BE49-F238E27FC236}">
                <a16:creationId xmlns:a16="http://schemas.microsoft.com/office/drawing/2014/main" id="{D7277FF1-9B1D-E668-6087-52781FBC30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0901" name="AutoShape 4" descr="data:image/jpeg;base64,/9j/4AAQSkZJRgABAQAAAQABAAD/2wCEAAkGBhQSERQTEhQUFRQWGB0aGBgYGRsdHRwgGRsdFx4cGSAdHCYgHBojHxkbHzAhIycpLCwsGR4xNTArNSYrLCkBCQoKDAwOFw8PFCwcHBwsLCkpLCwpKSwsLCwsKSksLCwsLCwsKSwsKSwsLCwsLCksKSksKSkpKSwsLCkpLCwsLP/AABEIAO4A1AMBIgACEQEDEQH/xAAbAAACAwEBAQAAAAAAAAAAAAAFBgADBAIBB//EAFMQAAICAAQDBAUEDAkKBgMAAAECAxEABBIhBTFBBhMiURQyYXGBI0KRoSQ0UlNicnOClLHB8BYzQ3SSsrPR0wdUg5Oio8LD1OEVJTVEY9KktMT/xAAVAQEBAAAAAAAAAAAAAAAAAAAAAf/EABQRAQAAAAAAAAAAAAAAAAAAAAD/2gAMAwEAAhEDEQA/APrnGeKSRvDHDGjvKzDxuUUBULndUYk7Vyxx6RnvvOV/18n/AE+OeLj7LyX40v8AZNg1gBHpGd+8ZX9Ik/6fE9Izv3jK/pEn/TYL4mAXeK8bzeXiMjQZY7qoUZiSyXYIoF5fzYYvPEM5SnuMt4qoekSXvv8A5t0Fn4YwdrM1qmjj3qMBzRAOudvRIRZ/Hmb2FAcGswndRwqCTpZFBO5IrSb8zVk/HAZRn85bDuMt4as+kSVvvX2t5UfjgVmO2c6TCH0eAkoHsZh9rrY/Y93upr8IYPvCWlkGqoyg1ACjZsWGvbYD6sI0r9/NPmFJVijGKhzXaqBBBJVI287jce4C+c7bTxKzNlofCisB6Q9kuAQoHo/rHUBRwSXjObJA9Hy93X2xId9rFjLVYvf3Gro4B5DLq8sdMWiSpn3J1GO1i36ks1310YLzZl44i4I71qjS1IOt99RvZgoYswF7IwuxgLsjxnNShykGXpHZLOYkAJQ6W0/Y24DArfmpx7muLZuMoDl8uTI2lQMxISTRJP2ryABJPkPOgSvDcmIokjUUEUAXz28z1bzPU2cB5+Lxx685KfAD3UCjm1tR0b7tI4AHTSimwLOA1elZ3/N8t+kyf9LielZ3/N8t+kyf9LgXBwh85b5vxA8ogzCJB0FCu9bzZx50FGNadkMvGtwxmF+jwnQw9u1KRt6pDA9QcBoObzv+b5b9Jf8A6bFWU4rm5I0kXL5fS6hh9kvyO4/9t5YofM5qSCTLmI96Q0ffeFY6YUJSNWoHSQSgX1gRsCGwwQQhFVRyUAD4CsAL9Lzv+bZf9Jb/AKfFWb4rnI43kbLQUiljWZa6UWa+x+e2DuMHH1vK5gecUn9Q4Afk+M5uVSy5aCgzKfsluaMVP8h5jGTKdrMxI8iLlovk3KEnMGiVq6+QvYmt+oONvZaS1lH/AM0p/pSu37f++AOTcQZzMQSbM8rSx3VOkh1krfPSzFSOhA8xYHMxxjNoupstBpsC/SG+cwUfyHKzjrM8VzcaM7ZaHSqlj9kHkBZ/kPZj3MZpZSmXQhm1K0mmiEVCH8VcixUKATZ1MRspqztVPWWkQc5F0D/SfJjkbG7c8AGz3beeFzG+VTUFVjU/3Ycj+S/+NvqxpXtTme97r0WPV4a+yNjrV3H8l5Rt9WF3tBJrzmdbpGI1+MaxH/8ArI94OD8i1n0HmuW+pc5/9cBsj41mj/7aLfzzFf8AJ69MV8T7QZqCF5pMrHojUs2nMWaG5oGIAn44y57wvJasyK+qloA2w1AEAEEAgkA+Imq8+e0vElk4dnQraj3LEbg7FasUfVsEWNrBrlghvxMQYmCgvFvtzJe+X+zwawE4t9uZL3zf2eDeAmJiYy8VzwhglmO4jRnP5qlv2YBSVu9zEzaCxldwh6J3TplkNnkQVzMq+wuRhmzK65VAO687HKir/Sdh7tXlWBPAOHPFHCDp1KyR3vyiRlcnf1mkMpB/CW8EBmgkrs/JmKbexQyiupNkbdSBgMPa8NHl5JA1M5CHc13bGmofdBNTA8wb6bYC5Xh57vvEIXSmpiCAylbJcA+3xUeoce6/tVxBjJl4CPUCyOPMmyBdHbTHMpPmR5DAs5dn0xBDGJnKgqNipY6gDd6QpCn3/QBrIvpjErjS07mVgijZVYaFA9pO1bktq88bcjkwcwkXNcuupvbLN4mNDYEKeQ2qY478BlJ8Aij0WdXJYx3i7cqBCsOdWT87bV2YhbujK4p5mMpB5jXuqn2qpCfm4DTxmYiMIhIeVhGpHMar1MPaqBm/NwmzS9/m4dPhy6B44AAaqMpEzA8tTFtK8/AhIrvDRjtfn2TUUNOkelDfKTMN3av/AKNUdj7CcZOFdo44xBFl9Lw90CrIVazZQINO+3dkWOZNXsRgHDLwhVAA6YsxXLOFAJ6mgOpPkPM4swExMTEwExXmIQ6sp5MCD8RWLMQ4BT7IT0zKdtSxvX48SAnn92sg+G3XDJnOHxygCWNJADYDqGAPmLB3wlrIY5VflpkMb0SaExMsRsCqDtLDfUkYd8rNqUHbAeZXJpEumNFRfuVUKPoG2AfF5Q+YhQkaVJmc+SQ+K/YNZj5c98Hp5Qo3wl57NFu/kAvWTGo5WkO8nPb5SVhAfO1OACopbK5uYjxSzL7w0mYsr8EWEfDDJxiQx54zAFhEmXtF9Y942bhGgEgFgZBtY2v44XyujI5YX/G5lGv7ob6CfeiIT8cEONS6M3JLRbu1yh0jctqlzMdKOrfKWB1IAwGqWHvOeSm5sQWkisayC1fKki6r3WOpwI7QZMRZDNKmUeJWja2DRUPDQsK90BS7A9PLDP8A+PR/c5j9Hn/w8Bu2PFteRzKrFPRjbxMmkDbrqIb6AcA1jExBiYAJxX7dyf8Apv6gwbwF4p9u5P3Tf1FwawEwD7YyAZbSeUkkaEeamRdY/oB8HMLva1zeWCi2DyOAeujLzV/tMmAI8KWofGQaYkk+eosx35APqryAGO8pECTvukjnbzN1ftCtWMeW2jijNsmo+JjZKrIApPmWJU+7G/hkdRi9ySSxHUkkn6zgEzjk59NoEEd2wOoXsJG5e4k/0feMWdnYrlkl00IgVGn5zudBcb0CapvxQdseZjgZlzQVSY6i0q5theXeSNttQJLLOj2dtSCw1HBPhkCjLQgCkkbXVndDSoDtudBS76gnngjjOxgwRwALczd1sB/FjxSUeZVlXRvvbC8MObzQiUdWYhVFE2x5cunUnoLOF6KdVzhULYy0SxIi9ZJakcCz9z3TWeQ1E7XgtHC2kyyIrTlTpQH1R9yhaq5iztZ9wAKTe0MPpMghBWXXMSS+yssUEaEHaqPfseVb9etsmYmjc5eEhHhFPII9RLSqH2aRSNOqRFAFkkMWAFA685qXPq4AHyrqA3TXl4JRyv8AzaRbF+zpjG3Ee9WI6Ss7GRmLMzJGIJO6LJyssWGksbQEkGwLAzlctN6axkIK2FjdmBuNUWwgBsOZLLGhuRzpMNWFslNGVmdwhA8KoBTqaIoXsKCm7oWfMY08K4jNNLIdJEWrwMR4SlAgqfnaufssg7isAbxMVrmFNURuSB7a517sWYCYmM+fzqwxtI3JQT9Av9QwJzfEM5o7xMuukbmPvLlry06NBb8EP+ccBk7RcLIJkVO8BUrJH0kjarQdAwItT0JqwGbFPAeOiLQksmpH/iZW2Eo6C6FTDcNGd7U0AOR3hnEUzUSuKIYWPiOY+BwHbJrDmO6dUfL5k6XRgCve0XDBTtTqhB/CVTzYkkXdouKOGSGHeeY1GDZofOkYdI0G58zSg2RgFnIQUjihPr0kX5ONgiv72mcTWPWSL2YYs7wmGBO7y8aRPmHEZZAA1bsxLc7WMORfI1jJw2AScQkYAaIFVFA5DQpjWvcz5kV7F8sFddp4RryUS7KHBA/EKAfUTjjPD/zDVz0tlxXvXNL9Xeavhi7jniz2VG/h/wCPV/hjFMfj4i4+5lBPujyw/bmRgLZ87MuYdg4EZdUVDz56Cx1HSF1WbXcix61AU9onk/8ADc0JbJWPZjptttyQuwOq7A25UTzx5ls8hm1ONBOvUz8tCHXYG2mvB50N63JxZ2pzivw/N1ViMir3FDkw+bVHb39bwDSMTEGJgAvE/t3J+6b+quDWAvE/t7J/iz/1UwawEwtdoYy+cyyD73If97lgfpXWPjhlwrcWcniMQAukj235NI7k7eXc6veowBDOQsYQoBDKCh09QFsla5WVAHIg/TjVkJiwlKsCmo6CATzAYm7pxqJ5e7nivKi5Q5A8XeFfZRRfpIW/px7lJmCgjToVbYUdRJGs1vXUc+dnlW4AOLJJGEQHxPFJv1WSd4YRsBy1SM5PmD05Gu6QTIoFaQEWroBBqI8utDly64w5l+9zyKKKoQT/AKJGc/7WYgPwxTxnNOcvP3bjvZF7uP7kPmSEjYPXiABUmrqjgKeyXD1dpc9qJMxaRSSSAJApSh6oqFYhdXZfejWGmOS2HmF351vR2NUcCuEImgxRgql1ttSxoiADrsNKfA40QqkdsbqMssYAJJumbSN2Y34fh7dwXeOIYmErMzkLFJvV/Y+YqTYDn3eYYfAYtbMI0UkSRRoYJNMRcd8XDMwJWwSrsUYmw21HrtZ2gyiiCF5WMav3iTchpXNAqzG7rQ5Qk3QAYn2Ux8RKBVzeXk1KSWKxSMhbqytGpBVtzubo0VvbAc5LOmfMIk6RyhRoXvETWbiMjSCh4dWy6V2pOZJ24XtGxsLGXTawWdRdbqiorM55ih4RQFk3gzDx3LOwbupRIqkKwy0pIB5gERmh7MZsnxNYmcsM7Nq2GrLTbCz5pe97nbkNsEZ8/HJ3ZEZQMpQtHrDSaEGphX3VqikdVjO+4GM3E+1MsawwKHWSUPISFLFQzMIkAogO+535CN+vLWmfywcP6LmtW5A9GnoagQdtFbhiK/c6M1xJswpCZKZ2qrkXul9zFyrFd7oA9dsFdpO84ysTkMx+UkYUAywsNwBYAaTujXVS3lg5n8z3cUkgGrQjNV1ekE1dGuXOsY+C8LaPVJMVaaSg2n1EVb0xpYHhWybIBJYmhsAD/wAoXGT3LZKEkz5hdLEC+6ibwtI/lYtUBILMduRoK+y+dUSShdkLLLGPwcwgmA8qDO6+e1e4t2oS0jI5iaAj3iaP9l/SfPCbwafQ+ULbH0YZd/ymTYobFc2WTUOW2/LDBxjOtI0aoQSpvfo1Hu/iCO9PksX4QJIOZ0/ZWXvkqSv8RoX9Ttgd2EBaBpW9aV9Z/OVXI+Ds/wBJxlyubZjGJGLSRvLASash4e+RmoAaiqoCQANV7Dlgh2KI9FAHQ/1lVx9TDBVMx1cRH4KD6Voj+1P0YH5QNNm5O6cxMZ3k1gAnSmWy0ZSjsQzOpP4m1Hcbci957MNt4Sp+AR0P+1HgdwPKs8ylJGjJM7BlCm9Po0VEMCCvhvlfKiKwDGeH5g85oW2ItoLNHmNpQKwJ7YZWcZLMF5kZe6a1EWm9vPWa3wQy+blexHmsq9Cz8k11ZFmpx1B3rpjB2xjzHoOY1yQle7NhY3B+BMpA3rocA1jExBiYALxL7eyn4s/6o8GsBeI/b2U/En/VHg1gJhZzE2nifqk3HCm1bavS2v3eEDbzwzYW1ZRxRy1bxxql/d1Mwr26BJ8L88AQhSnUb2JnJ8t0ZhXlsy8upPW8eZcGAEOQUClnYncEbbCtwQOtVXXpfpHfMTsFUMfK2tb+CpXxx6o1NNey0F+gWT/tV+acAr9mWT0g7kjupNTNvuZRD4jVeIZex5hTtQxrzGfhfNxQI4f0dWzMteKgAY4lJ/0jMBzHdjzGLeweX0wM1Aa3H+yiJX9IN8ScV5bOwJDmM9mSoSViVLdY0pIwo+dr0d4ABZMu2AKwZOlDyeB2Y7Bj4dZUVfViFUX5k10xkzPaaCHvWdgWRtL0QFXqqs76Y1NG6LDcnnhJ4/27zOYMeXgyz9/Ia7nUwWMqAxObkWqKgqxgU7AjWd9BtyvCmheJFAzmfZbSWQARQC6ZoowNMEQ5AqupzYwGniXEc7naAiVISdqBFgit5JtBIPPwQMOmogmxQyGYy9pBLIzgWuXjzUze4Ki5dFjUkVZ0qD12wyngrZoHvMzK0K+vIpMaHeyIAp1GiP4xmYCvCC1svsGcRITHwrLmQAHeMgRluXildhqe+oLNt05kAHe8QRdWYeHL8hpbN5l2J+5Gg6S/LZb544XjHFEAZo5UQj1mzUUYvfbTm8trPK+mx53yO8OlMu6CUyEUzAL356EEk93lI7BpAdRG/Oybh2fWM6sxLDAzfcnXKfYJZrZj02Tz+ACE7W8RVSVAkA53Ckw233bKZgsP9Ti3hX+VCeUDRl8vOau4MwxO/UxND3wH5mCjcJikBC5fNzg82mdkQj2q7pa7nYJXwxhzPYVHrvMjw1eQBZnYjoBtGNhY2DbWcBZJ2tzU4IRoMuNr0XLItmq8aqqNz9ZDy5bEYtg4WI0JF251FmOp3JHrOTuWrz5AAbDbAOfsRmEPeJnMuIwBUcpkZAKG0chbvYwTRpHA5bYu4d2h1GQd5FM0enWqSI7KCNnjYBRKho2NKyKRurbWRqmyKiZO8vRLIiuAxDBzcccsZBBWRTSGvWRmBsKMGexcdmcSBTLE7RNVlRyJ06iSdQ0sSxLcgTSqAtcT47FoYpLE0semRUDgm4isoBF2L0Ab8gcHeAyiLOZhTYDv3y2KtJhrvz9fWv5mA54yO5zRbbdVkJ3/APbyqxr2mKWQfm9cEuxq6VliJ9Rgv9BRl/1wnA7tqA0kNHY94nX52WmU+zbY+XxONXZyYLNmWPIqHP8ArJXP9fBVHZ1tU2ccctT/AK2cV7Kk/Xj3szQMF9PS2PsCzKn930Y87M+GOQVv3V/QoX9mKuzsgCz65REWSTQ7EAAHM5jUyk7WGZL/ADPMYCoRB2EzEGNgFZmJU6WbWpKyAeHpR9YgEio1GCnaqADh2ZIG/dkbkk0SD13F3e+/K98Z3aF9/TcsD4dtcbAFdgSTRc0W9bq97UBjNxmaNchmUXNxzWnhUOrNz331Enp9B86BDwMTExMFBeIfb2U/Jz/8rBrAXiH2/lPyc/8AysGsBMLSt/5i+17xD3fJTm/ftXxOGXCwzqOIvqBO8ena6IhnN+waQwvzIHXAFMwjAZh2ABq1N7Ui2L256tRPsI54o4hmSsWbbkoiL7g2D3ZJvy5DbmPjjbmHYwamFtQOlRd7g6R5np/djPmcjG+mOYBlmL6lf55I2Ug86S9vwb6YAYma7jh2addjGczp94eQKB8aGEXL8IUNDl4bQqgYSczGi+ETDUaDMQRENlHjlIOhKZeIZfu8lJNPKrZIKJpUAOt2QKDGG1VoeRNR2slivI4xcA4NJIrd+dGYzYL5hhXycZQClv1SqssK+Q7xqsHAbuFQR5WBe6jHez+GGMWTpY6lBJJNsAZZHNkb3elRgnkeDaby4YsxAkzco2Lk2FiXfwqaO3zUFc31Y44LMyRemZq2kZQkKACyCdtK7ASTGmPKl0A1oJwGh4nmHmzOVmjCKh73NzI5YOJQO7gh2B1lAsRJo0hqiykAR4jOM2VjVby1/JxqQBP3Z3Zjp+TyqELbC9ewAIIEluTyQ0mZpNEQSjMLTUmx0ZdRtDBsAGHjegQfVY4X4lF6SckxDS6FkzEUYBZ+keVjG1RKN2ul0kav41jjPxbMTZ+TQjFFicG428KspIoNREj2CpYqUU2qrI6syARzXG44VSJfsaIj5OGJbmceYCq3dqfMKW66lO2KY81OwPomWWLVzllNu21iyCSx/GlB5ctsbeE9mI4bJGt2NsTe9b2dRJc/hOWI8wNsGlTa+v0G+Quv3+jBAGPhWef182E/JRoOlfP7zzJHixwOw4ckyz5iU/hSSjnd0EkUdTsAOZ92GOSI6W00DR0lrIvluNtvZ78dzxMVbRp1EGibIHkT+v8AbgF+HsDk13MCMfNo0Y356mQtdnnfX6So4LCBQUhR+E1f1vf1wTCVfL/tR9n7cVyHxadJIKkk0COYtTd7m+XlflgBWf7LwTKRJGrA+dt08mJH0jCXxLMDLytCZJWMX2u4UysAb7yF13d4xUb9NBb1lGhcP3GuKploWkYqDuQCQAxomyeigAknoAThHysL5eJs1MCZprEYfwtW76n6oCSZG+5XSu5QYg05XXmoe+Z4m2MUKxaj451EfeMSBsqSEgLY0ljqPTfPIEfPjkBHpH5wUD+tjL2KkUxZdQpBTNOrE7aics8itXzSUcEr0YsMVdo5gJ81FfimdFQdTpWB9vprFUY4apUMDsfRYjR83WQH61xVwgRt6E0gQqfSWTWB67Salq/naDJ7avGvtBlissYVXPeJ3alQTTK40ayBsml5GN0KQ9axi4Bl0Kw94gkUZMNGjURuzGTZvDbAxCzyroCcA5ADpgB24gX0HMHSL0bGhfMYxQTZIgFoRCaUnSNIGrfYoRtW90NiLqwDT2kycHoM7xNJqCA6TNKasjmpcjr5YBzGJiYmAC8Q+38p+Tn/AOVg1gLn/t/K/kp/+Tg1gJhYdwOJMCL1d2v0xZhr+iMj87DPhXzGYCcS3BOruBt820zdE+y1035sMAWjJKIrE2JdOxIJCEkX71UE9D7tseSuHlQndAwA2oXT72Rv4lUe8A9cX5aD5WSSh0Ubfcjc+8k17lHwHZzO1lZzRBiV3TlZEZLKw5jmtb+W43wCv2ocSxZHJ81nl7xxsLRS89cxsQrD6MHMjEZAFP8ALsdX5CA6aHsdjy8pm3NXhbzrlM45BJ9FymkH2nSq+y9UEnQ+t5XhpB7jvRHWqOOHLxX90Rtfst0J9i+zAalkV5ZMzJtFlwyx3yBUfKye/YxjyCvWz4D53NNEhbRqmLCZoxzeeQaMvCfxQos/NESsdrwQ4qyRRxZcAsiBWcDdmCkBF9ryy6Rv63jwL9LMUcmafS8gYrEL8LyuRGz30SwIlPzYo2bcMcAOyPBjCXy6NrzUx1Z3MCwSWGvuYzzRabUSCCqsKp5VKtGS4ckSBEFKBWwAGwA6DYaQAAKFAAUBtl4DwvuogWtnbxMxFFix1Fj5FixYjpdA0oopCmpSHUCyQQdLWAas71RUcvbXTBHaoa/Z+9jr+vfHshYKNIVmsCiQKFi/PcCzVVyx3C2oWAw8wdjY89j+vlR64uAP731/XiDxFsfv1F778t+nnju/q+r2V50cUCRxGDQdwN9JqyKDVZNb3QPuxf7vq3HP3bcq9mKrxJbAIB3FiwQd+Vg7jnvdHHjs2oAC75n7npt539XXHvu8x765/Hc+zniD9/bW3t2O3LAKvauNxPDJ3TSRpTaPFRI7xqOlX5Sdw+miT3alQdBGLMnwItqzOcAeWtWg8kA3VQATyomiaBHVrdmfvB531+Hvqhz+Ne/ArtRnu5ysshJ8KFvfoBYjbbcKRWCFHI8XjgyYdr72bMSTJy5RSd0pckildEVL3NOTVKxDY/CO+mjzCMvdOI3YFfESnjQqel+DVf3pR54XuH8EAuFwG7nIQxMD1YW7fE7HDJ2Nb7ChFklAUJPUxs0Z+tTgoycJOQZfRo2YFhHw+MMAAb77fkTVfJ2dWwBs7XhzzD0jHyBP0DCfwPMLHH3Mscr95BA/yaM40dysWhtI8Pijc9L17cjQd5eVQy96FBIFN7zqG5+cWWx+EDI1eACztNFH6BmSunXoCmvLUpqrsDe99zz8sdpkspSqctmNCqqhWhlYAKxcdCb1G9+e13jJ2gngTIzRp3oJUAd5HIpNMOroCx2JsknngHXExMTABs99v5X8lP8ArhwZwFz32/lfyWY/XBg1gJhU4m5Gel0mj3EZBuuS5z9tfR7MNeFPicuniQ2JLRwoKF7uc2L+HP3XgGBpO7IsimssxOkDSu5H0Xz233wJ4kgeFgAShmEQPmskio/t0hia/FB5b435vLfJ9wtfxTaWazRACg87OzG997xmzjCSCBwGQPNDJpv7pw9N8TdeeAUsqGaTNkqKmzEMd9aZlY1tWwzB9v12R4bljLxvNPrYxwhLQHw6+7CqSPuqaT+ivlgTwbOd3RI1Hvy6rdFyuXhiVfeZXiHsq+mD/AoPQ4s/NI5kczM5Y9ToQlEHRe9Z1VdzvzJ3wGHK8U9MeaSMmxmHgU1ydC0QK+YjiEk/lcvmuL88FlzcGWQfJQIHIogUQyRgXz8KyKfx12xT2Q7PNlC0UkiyCNdRoEFZcxvILB30qg0kANplN4u7Mv3s2Zl53Kyr+LGRBX9KJz+cb8sEMGYLAEqqlttmbSOe5LBSTVk+2ul7XQ6zIwIAShVcze5vfb4dOp6SBw2y9DR9hHv/AO/Xfz7nLBGKAM4UlV9u5A86JFe3EFyr+9D39Rv5+/E2/euVe7lgH2bzuYkZxMpAX1SQBvfLkLsHfYEeQsYOkWNro3539e2KqE+f18h1+P7+3EI6/vvW56XtiuCFUB02LZmJN3ZbUbJPL9lYsrc7ih+3eud8r9m4wGNeKR973QY66ut/10NzRFk1YrntivM8ZRZ0hpizWdjyFqtkHpbr9IIvxVXkuARxSvL89wOZ5UunbzoCroXzNmyQ3BMjI+aeWVdtxZrcVYTTzFG7BF2WGyrGSQ1JGoJYAAmtRoWa2AJver+vCx/lDm+Qji2+VljTfyZ1Rx7RoZ/oOGq/jzHSjyH7/HCb2kn157LJdiNXlNfgp3Yv39/dDno8rwUQ7PfKy5qU34nCc9/k17snbfcqfKvYdsX9iX+RkX7mZ/8AbqX/AI8V9jlrKxs2zSapCK38W5rfzPS/W9uO+x616UPLMV/uIcAW4zJpy8zeUbn6FJwD4ZxGGCZ0kdVqGAam2UUrjQW9UN87STdODW+Cnag/YWZ/ISf1DjNlZu49NJF6ZdewskGKMgADcnYqOZ2HPAb145lzynhP+kT+/AbtlxSF8lMqyxliFAAdST415C8dxdo42BLxD1SSehIAJ0lgCyb+vVbqfnDFXaho3yMzIi14aYAfdqDXXANOJiYmADZ37fy35HMf1oMGcB859v5b8jmP60GDGAmFfOKDxNL6Rxn3UM2LPsFn6Rhowq51NXEgdWlVWHV7QozT1fTxaG/N8jgCkcxMcDObaQ9Aap0ZqFXSgDmT0GKc61aIrB0zRH3KzHT9BUj4Y3xoGkB+aigoOnivxe+th5eLzwPzy2w1AbzxSIbux4Y79/P4MPOsB89yvE0WWl7o5jKu0qIx33yPrMLvRqZdx5c75OscwYrCfmZqaSUeQjczpfxky7e44SpeFj/xBxtqkEqA++KXL+/b0b998N+SyobPSZtbAmyMRr8Jmbf3lQg8/AMBUjv3c1NpkmzLqrEXpA0xFqOx0rE5o+WPew2SC5YKurTbFbNmnkeUWTzY97uTzwK4dnCZ5FIbTl8zKuo8m7y80W5nZFZEuv5XoOTB2PhK5SEHnojB+EaKf6p+vEQbguzq08yRQPq8xf4XPl/2x2Jhq7vfVWquY2I35e0bdKHx6j+j6fd/fiSSkFaRiDzrbTQJ3s77gCh54qu/bsOfQ0OXuvl7MeFwSQCL5dNvK9/M8scuhKkA0SGojmLHMWd9z7MBuA9nmgbU7Atp0nTq8Vm7azV15VyGwoDAHC2/Pr5+y69p/v2x4B7707cvqvcEUPp649A2o1zrqRXKt+RIr4+ePOlgcx1HM7c+W+2AgXyH0Ajr7/f78Retbn+74869uPISSqll0kgWvMqSNxY2NcrHlj0rY+Hw3HP3c+eAgB2vmPefZ9ePm3FJtc+dkAB8MeWTa938R+GmSFiPwReHvj3FVy+XklY0FUmx7BZPtIAv4YR+zfDmeSBJF8VtmZlJ5O9hUI5aUox+Vx9Tvgh3yuXWMQx6LIXSCFNLQUm26WVHvI9hOMvZHnm/5xt7hDCP2YLgDny+Ivavb+94Edi94ZW+6nk/2aT/AIcFa+1AvKSr90An9Ngn7cZMzIO8zdoZEPdRsoAPNbawdiArqa68uuNnaM/JKPOaAfTPHf1XgTwzNMyTDucwSZ5SZY+7pqkZFKlnvZVVdx8zqOYZ8po7ypRUik2xY1qI8SoxJ5CtRHIsfnsdOvtMP/L5uXNeQr+UUb+XlXSq6YrHD4trTNpSaFpGOkA2CujVTjnq534uYFZePzZdcpOsbkM5Q92wKHZ0HhRlU0APLlzOwoHXExMTAB839v5b8hmP62XwYwHzY+z8v+QzH9fLYMYCYVY4u8zuZFDfUgJ6VBAQf98w9xPnhqwtdnmDZmdifEXlIHsEogJ//HT6/PAEMznmqJ4wSJFKgWLDMupTR2NFSD7x0vGXMsdeXRaIXMlCd+QieWhW1hlVd/uT1xu4ZToLFaJH0i+gLBT/AEWB+jGYGpYVbbS88nwBKj6pQfjgPn8sxTiWVY+JZM1mVFDpqkZB/SeX6Dhx7PN4U3H2nl+ftMv7Bhd4pkSkfDpWFMHjexdeJ9G+2zFc07EecZo0MMHBZwKJPLLwA+8PPY9+3XlgF2VtME8gBDMubffnZZcul31+RUe2664c+ERaYlHKr+izXP3AfDCWkmnKQLVB4smrAVzklMzgcvmlugH7H7IJpRbqwq3ty2A+jb96xEXRjbfoD+43/e8COO9oTC4iiTXKVLnUQqqAaZnLECtx1HrDfxAEvl4AihVLUPNrPPnd2b9pxj4j2egndXlS2HtI5cro71Z39p6HFGXsvm55Udp9JGohCo2I+d0FqDsCRd3g13YPMcxvdb3seXw+rHiRhQAoAFAAAACgNgK6e7HByy6tQHiquZqgdR25cz8fhgr2eNivhOliNjQNc6FXvV3t5Ys0/q8t66DfrjyvZv8AuenLmd8UyZgR6jI0ai9idtvbZ3PP+7AXOfZ/fy5g9OeOMvKSoZlKMRZXnXsJqiQfLz+OBfE+1mWy4HeSKL9UHbVyPhsjUfxb92Fvi/aDMZlSsI7iHcPPMNNDkSquAzfnhEB595ywRO0GbOezCwRse4gZZJmHWiHSMHlqYhXPkir98wQ4BGfsmUbMbRBVVoGgVW5FqCBz8Q5VQxQZuLLxGONXURqZDrVw0nMtIC4DSWbt9ySb5sAWLs1kjHlYxveny38geu3I/vWAp7N5uQ5YtKWJW93O9AXuRfWxdn6RWLuxiVlR7ZJj/vpP2Y0cYzISF2blpN7/AA8t9iTz2x72YgKZPLqfW7pS3vYBm+snBVfaAWcsn3WYT/YDS/8ALxV2d4nEsKQtIgliGiRSwDBl2JIJuj6wPUEHHfGrM+VVfWDSOPzYXT9cg+nFfCliXJQM6hgY1Y6hqJaQBidxu7ux95b24Av6Yn3af0hgJ2zzKHJyAMpNx7Aj76mOMvn8o9XAg1MFW408Vkix1oEEHyr2jGXtDFl3yTSRRIu8RBCKCLlQdOW3XkRysHAN2JiYmAEZr7fy/wDN8x/aZbBfAjM/b+X/AJvmP7TK4L4CHCl2UaNolkcBnMKuVAtguZd5iaG9MWr8w+3B/jma7vLTyDmkTt/RUn9mMfZnK92jpQpCiAjme7hjQ37mBFDywG5IAsgdaCaNJo0Nq07cuW19OWBHF2K5iaTUdMeSc6egLMTqG12RHR3+aPbjVNlyuVSNBpdtIAN8ydRvqaGon3HGDiuYJGc1eFlgjU1ZFsZT4drPrDpz2wF3a7Jd5lTENiANJ8tXyQPw16vhhUyXFe9y00ysoXMQd7F5qyd4Z4m8mjeTp0vyOHXjOSBh0IdPdo1AHahGyrfsBr6PZj5e3A4JMnmyIwxRswY9iaJJmjZRdBtJiGoCyFAvbAMucylSRRDfTOq17IcoEHwEjrt/2p+Veh6+79/qwm8PQSZ5CDa6DMCNtszJ3qA31C5ZQfxvbu3OikFSAQ1gg1R2og4CxW2sG+XKvft+/Llit4d1IJAHMAVe1DfoBd7ezyx5l2QrSadIJQaTQGmxQrkRy28vZgVxrtTFlqB8UjEhVAJYsOaqFtmNdFGw3agbwBbvN2sUPMtsep93X6PdgNxPtfBEQt63IGlFGpm36BQWZeXiVSB1IwCzHpGapp5Tl4jVIGUMRVi2JKxne/Dqba9ZHLZFkYcqAkKAvKdgm7SGrJLsfFsN3ZuQO5OxIqfjmdn2jiSBKu5TvX4kZJPPrIhugQMZj2ckfefMzMW+bF8iPLdk+WO9+tIedH1aN03FHDlF8bK1OsEMkwVhezSFo01D7mrG461jrhfEIpnkGYXMBY1BbvNCR36oQrGxOsg7RuWJ8uVlZ8rw/LZcuYIow6/xjihpvf5WU7i9tiS24Ok3gtlODSTFWYaFFEMVogjrFGeTeUkg1CvCi3eNnC+Cgy98Y+6jFd1CAFAq/lXUbd4bodVUDkSQN0naCEZlcqX+WZdQWjVbmi1UGIViATdKTgEviyuywo1sQgVtRLU0uY+US2Ykhe6KC7NDmaOHDMzJAiyPfhGgVfziBsOW+kHz6ezA3jOQX0jKoLJaR3O3RNTnpfOb6hg6rKbGxKkWOdHmNrNbG/iDgAvbNycq0Y5ykRj3yHQCB+M4wxqtChywtZn7Iz8UY3SC5X9/qoD73sjyOXbDNgBExvPx+SQSE/nyRAfVG314xJAG4dl1IYgxxnSvM0oeh7duVi+Vi7x5xCch+ISJzjy6IPxlWWU/VIhxuEcTLEkUyAR1pog2ApUDZgeRv4DnywGPhuW0i2KMxB3Hi8JoC+pGwsblmAAOlQB52qH2DIdt2i/tYxufne/F38HpABU98ybTn7B4vCvShyWwKsnA7j2SmTJv3sgemiAr8tHv032vbzrkBiIb8TExMVQjNfb+X/m+Y/tMrgvgRmft/L/zfMf2mVwXwAftefsKdfu07v8A1hEf/FilXfuXSqaaSZUZfm6mfSx/NBb3gDmcX9qBcCjzny4+nMRX9WKeGO3o8LstXKzm2shZHcqfoZdugJ8sBuObDKrAeoy3fTV4T8QG3v8AZgTxs+HMnUFPeZdLPIeOOr9njwSySAFo28Rk1OeoO+lxsNgLUfH2HAK2eCXXeoz5S+u/2MTz8jf0YBgdPsnfkYiK6etvfTy+vyx8/wCFQASZuEVp+TryAMIy5Pkd4GP69hv9DeLVIW3XTpF8rq2oezxAHz3HTCHl46zubVRpHgrpXy2Z5Dy6/R7KDT/kyuSNpWBUgCIgn7xGmXNezXDKw6+LDw+n1mrbez02okEmgKvl0vCr/k80pkQ5IAJcknlu7PfPzc++9sD+M8fkzbtFA3dZeO++zBrw6bJCX4S6721FY63twAgbONdrXeQ5bKLrl21tuqoDRDSEUVJ5iMHW3PwL4jn4LwJmLNDTsfDJmpRsRz0RItXGrV4F0pd7s2rEyfDYYYE70NFC38XlxZnnJ3OseuS/Nl50T3jAalFr5N8wSMz6jL4IEZhHGFFhTooSMVuybXal23Yid6BKVgAzcq2GnmoQxE+sqBF8T7b6bIrxNtWLeGw6K4lSRZdsn3rRKdldlEjEDSBRULvY9XluTj3s2yJHJL4VhVyEIIC6VUDw9FTYkctq6G8CVyatoiRp5Iibjy1lUkIO50kWsKmj4iIxsAp8KkJkcufRcrl3atah5+ngUCSdmPMWTpLDfVIDtdhv4DwZVSORkCtVpGAFWENvoRBspANFqsm96oAfwXhfeksxDKSO8kApZChsRxDpl0azZ9c2dwTqasFDuM8aXLqtq8ju2lI0ALMeZO5ACgbkkgcupAKdw/Luc9l55aDzTyMVBsL9jyqq2PWKqignkSDV4OdqYyMxlXqwRLF+c4SQfSIWHxGMMK3nssLsq7sevKF058uci/SOmAJ8XkC57Laqpo5QvvtB7rOpefli3jPGUgXwjVK5ARFALMxFAUeZoDYn5vMAFhv4rwiPMKFkB8LalZSQymitgjzBII5EEggg4p4Z2dhgbWqlpKrW51NR5hb2QHawoANDbAc9nuEGCMmQgzSHVIQb3qgoJ3KqNr2s2xFscFcTHE0oVSxNBQST7BucAsBy0GZYEjv833VjYhe8jyZo9DpjNHoTg4OCZegO4hoCgO7Wq8uXLC5w7h3eQZCKYErIjTSLuLkIEu9b+FpHYeTBTzAwX9ARSwTNzJpqwZFer5X3qud/b5YDT/B/Lj1YlQ+cfyZ+lKOA/azhpTLMRLMV1xeBmDA/LR9WUvt+Ngr6BNzTNMfxo42G3npVcCu1UU4yx7ySJl1w7LEyn+PjrcysPqwDTiYmJgBGZ+38v/N8x/aZbBfAjM/b8H83zH9plsF8AI7SnwwjzzMP1SB/+HFPCxrjhEo0tJlwALFiq1URysMv0DyxZ2k/9t/OU/U5xRkcypyyyZfesqpQVsvh1L7j5j2D2WG+AU4NG1LRtQ2pvlAf1D3t7MBeN5YmLPL5yRMtbUKi92+pWN4NZg90CU+9HTdmytBPfZavbgZxZCRnRuGOVRvcQJh4TVGio+rzwBiZz8otH1dQI573sK3sFQfzhhGv7OzOnbwx/AiTMDf3EfVhyLK4DOADJFZ6gAUxBJ6Ww6b1vhRMVZ3MhdvCp+LTZg377uunXpggdF2ezUl5aKX5BWYkDVGUDeIK8mpt6On5NQ+mrZbJYnk1hUBIyM2Y6CQ5ddOXSj4e8fxLSkDYsfMRk4tEWrKCL5hzumfmdayvaA9SD3kKkcqBU7XgpkXOWYJyQ8vIX0+PltRPt2CdnskRI8k2l8yx+UcC9j4gqXusSg6QvmCTZJJp7RZDXNDEDXeSi62OkpIXAPMEqGFjzPtwweiAyiQEVVEbdLo8vb0r9YOHtNYETLz7zSCK8OtGTVv5agfgMAJzixkd4UPcwErDGo2Zw2kNttqMnhToL1cz4buGcKMjyI5uiBmXF/KNpDiBCd1y6Bxt84sQf5TVtz/Dm9GAhUXG0bqnLV3TrJoFjYkLQ6Wcd8AnXU6odUcv2RG3UiYlmBHmG+pgOYOCjKqAKAoDkMe4mJgFrtZnAXhiutDd+7fcqgIUX0LMdvYknlgb2UzBbM97JFIiyoUyzHTTKKkdiL1gvSkahWmIHYtvh4ZkfS3zEmaVljDkSqw0969lFhLVvFGulCF9dmPQsGaM/EVzOUpyQHK6KGwaCU2T13j2rlZ9lAdxMTEwEwH7Wt9iSRjnNphH+mYRX8A5PwwYwG4t481lIuimSc+6Ne7A/pTqfzcBbKPsyEDksMh91tEq/UG+jACeJjKJ1fWrSHePmfGUUKAaaioG5Abm3hTS5NMwWGazKbk/JRe0Ralv3GRn36qFOLPSqDKzE0mrxChVWQCo3AHPqaNdQAwZLh0o1K0juANnLChvsVCjUzc7LbsW22xq7VR/YZ3J+Ug5kH+WiHPqdvPzxvykisqEHZ7I8z5nb9Y2AqumMnbIVlDX32D/APYjwB3ExMTACMz/AOoQfzfMf2mWwXwHzP8A6hB/Np/7TLYMYAJ2pXbL/l05e1XG3048yjaVl3ALpGfDvTFO7obX81SPfi3tKPk4j5ZiD65kT/ixVwmGNIsqVAAZUFgcyIiq3XsBF+7AWz7sXpqVI2INj1HcnY9evt0j2Y9zKE5oKa0SQODvuSrp0rkA5+nGjiRPyagWrvpf3UW+jw6fzsD80Audgc3bGRFPSjGrMvsNwg17/bgLez+YaXKZaR6BMQ178vDR3943/wC2FvJAelZkc60iyb5SZgefM0fL4DB3gKnu5grgqDImnnpdJJFblvuNBr49cLfB5dUmYbVrBa7A2NvK9+VVItc/7yNcylsvmtJotmMuq8tmuCiPcCvwA6VhtGUEiAPvt7sLPDYu89FT768uab8VB3cfl98hI6+He9zhxArBWCGEwuqLqZHsbknSQpO5N7Gq3PkMccZGpoE28UoNXvSKz2OuxC8sEiMY80vy0LGvnL8SA36kOA2KtCsKskT5aRVFBlEvctfgkUkzGGQesjADZxY8JPUoWvChFE2cbUd+9juzssUErEAIObSyrHux2XpsNLA1ZacOiuLplDC+e4vfFHGc8YcvLKACyIxUHqQNh8TQxsGBHagXB3fSWSOM/ivIob3eHUPeRgPOH5QwJDlt5Co1GQqAG0myzUKDliD5kmxyNCuOZwxy5JFBllEsoS9gX7lxR6hQrliQCAqnrQJzLTqzRmOySpY6i2oIxJGx82oC62Bo0KwB4spfMIhHOAqpPrBs1IFckdNCRtW+9ke0gX4BxJ5DKkjxyaCpWSMUrq62CBqbkQwsE3QwYwt9mEAmnryF1yv0jNA+7lhkwEwqcWnPeZ+RCQ0WWWJCOYkcPJS/hHVDXmaw14TJM2ql5Xso3EPEFUsSIYggoAWQrQhzXIKT0wBZMyndpG2VzCIgAVdAatI0gVG7XQ2xFzWVtNUhjZdl7zVG1VVDvApIwXymcSVA8bq6HkykEH4jbFrKCKO4wAWbgBZ2ljndWZNKnwkLzojYbA0QPZ7qydp8u65Mh2DkSwAGtyPSIud3vt0wVbs/BdqndnziLRn4mMrfxwG7VcPZMvffysvewDQ+g88xEB4tIfb2k4BqxMTEwAbMf+owfzaf65Mv/dgzgbxTs/DmGRpQ+pAQrJLJGaYgkXG62CVU0fLGUdjMv55n9LzX+NgLe1RrKs/3to5D7opUkP1KccZGAJk0VfDoI5+ayb/Tv4ee9bdK5exOWZSrekMpBBU5rMkEHmCO+3GOj2Ny/nmf0vNf42AnEc6CssllVhQOrMCACNYerFk6fCffjVm4gpywUUBLt/qpBjN/A+D7rNfpea/xsct2My5qzmTRsfZea2NVY+W2NEj4nAdcFhZVzAGmjNKV62Wa7PKhq1Cvrwo8MUMJgNgzR7eV5aFjfuLH3m/IYal7D5YGx6SDvuM3mr8RBb+W6kAnzoYqT/J7kxyWcXXLNZkcgFH8t9yqr7lA6YDJwbMBTkpGpR3Jyr3yWRShUewNocA9bSvWGG68AoexWXS9JzS3zrOZoXQCi6m32AHuAxZ/BKH75m/0zN/42AM3jxgDz/et8B/4Iw/fM5+mZv8AxsefwRh++Zz9MzX+NgDLAEEeeFFXmybIGVaCpCJD/FyBSVj1lbaCTxEElWQkgWLFFf4Ixffc5+mZn/FxXN2KgdSryZtlIog5vMkEe0d7gC2RzwlW6KkEqytVqRzBoke2xsQQRscYu1G2XL8xE8crDzWKRZGr26VJA8wMUjshF99zn6XmP8TEPZGL77nP0vMf4mA3CbvAyEC6vZtiCTp3FHcDy8+fMr3e3m49bLsmXLMOQpc3JXPyC/DBJOx0SgBZc2ANgBmp6AHIevyxSeweXsnXmbb1j6RLvSlN/F9ySvuNYCdjQSsrnmSgPv7tZH/3krj4YY7wCTshGOU2bHX7Zl67n53MnfHv8E0+/wCc/SZv/tgDZOFPgy1JE53BzWdSvJmldwffpiYe5jgl/BRPv+c/SZf/ALYpi7ExL6subHiLfbEvrNdn1tibP0nAXZvhmUeZrTTLWpnjLRuedW0ZDHkeZ6HHsXBT/JZzMha5a45Prljc/Xis9j03+Xzm4o/ZMvLy5+0/TiHsen3/ADn6RJ/f7cBeeETjlnJvzo4D+qJcCO02VnSAGTMLInfZex3QVt8zFVMrUP6JwR/gkv8AnOd/SJP78ct2OjJXXNmnCur6XncqSjB1sXvTKD8MAfxMTEwH/9k=">
            <a:extLst>
              <a:ext uri="{FF2B5EF4-FFF2-40B4-BE49-F238E27FC236}">
                <a16:creationId xmlns:a16="http://schemas.microsoft.com/office/drawing/2014/main" id="{4BE61A9B-EF82-F501-4F58-98FB911B83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80902" name="Picture 6" descr="https://encrypted-tbn1.gstatic.com/images?q=tbn:ANd9GcTMFXn_ePMlMfus32HxZppcJdXSmZ1URMVuuAdkoVu3soXvoPCO">
            <a:extLst>
              <a:ext uri="{FF2B5EF4-FFF2-40B4-BE49-F238E27FC236}">
                <a16:creationId xmlns:a16="http://schemas.microsoft.com/office/drawing/2014/main" id="{A9376B18-CB69-0762-947F-AD970F2A2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98963"/>
            <a:ext cx="2667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AutoShape 8" descr="data:image/jpeg;base64,/9j/4AAQSkZJRgABAQAAAQABAAD/2wCEAAkGBhQSERQUExQVFRUWGBcXFxYWFRUXFxgVFBcVFxYVGBUYHCYeFxkkGhgYHy8gIycpLCwsFx4xNTAqNSYrLCkBCQoKDgwOGg8PGikkHyUsLiwpLSosKSwvLCksKSwsLCksLCwsLCwsLCwsKSwsLCwsKSksLCwsLCwsLCksLCwpLP/AABEIANIA8AMBIgACEQEDEQH/xAAbAAACAwEBAQAAAAAAAAAAAAAABQMEBgIBB//EAEIQAAEDAgQDBQYDBgUDBQEAAAEAAhEDBAUSITFBUWEGEyJxgTJCkaGx8FJi0RQjcoLB4QeSotLxM0ODFiRzwtMV/8QAGQEAAwEBAQAAAAAAAAAAAAAAAAIDBAEF/8QALBEAAwACAgEDAwIGAwAAAAAAAAECAxEhMRIiQVEEE2GR8DKBobHB8RRScf/aAAwDAQACEQMRAD8A+4oQhAAhCEACEIQAIQhAAheZly6ogDteFyrVLoBU62JALjYylsZGqFw65CQXGMRxSy57QAcUjtFFiZtKVcFSSsp2YxkVe9E6jLH8xI+KY9osbFvQqPJGha1v8T/7apk+NiOdPQ1FyCpA9fPLHtaDAmVo7PFi7gR56f3S+aGeNo0UoVSjXlWQ5Onsm0dIQhdOAhCEACEIQAIQhAAhCEACEIQAIQhAAhCjfUQB0XKN9aFBWuYSy5voStjqdl+regJfcYpHFKLvEkmucSKk7NMYdjy6xjqlNzi55pPWvSqVa6U3RqnEkMLrFeqQ3+LnYFV72+VTDMMddvyAkMMyRu6NCB+UHd3oErpJbZ2tI+if4VV89OroZdVYQ7mxjSXEdJ08yuu1+JZ69KhOgDnu03e9xy/BgB8nBTdlaJp96wjKWNFIx+ctaI9NukJVau/aLq7q8GlxbyhhLWDyytHxSVl3jMnju9jGxw0sqFpENc3MDwkDVumxj6FXXsNOHz4HQSRwPPy2lXalMSx50ZUYGk/gcDLHzw3I9QqhumsY4ktOQxUZodN87ByI1y+cLIqoo0h5h1zvrMR6iNx98E1p1ZEhY2xuzTqZRqN2/mpkzA5xOh4grQ212JEHR23R25C1Y8pGoHDXLpV2PUzSt01sztaOkIQnFBCEIAEIQgAQhCABCEIAF4SvVFUqIA8qVFTr3C8r10sublI2VmQurtJLy9Xt5dJLdXCi2a8cHlzdJdVrrytVVWpUU2zXMntSqll9fhs6/wBvNc4hf5dOP381YwLs26q5lWuIpE6AjQO3GfmeAB0nmUtUpW2cu9FbCcDq3TqZcCyg90F+oLtCQB+FpjzPrK+i2XZ1tKqANm0iQBpsQI8tojZdW1sG0mUHe1TqMLvLNDD6mNfNOrhoFwwc6Tweg8MH4grHkpt8mfeyC4b3bnVD7wpkjgDTzOmePs/JYhuN07KyqvOtSpFMAHUkMAAPITnPx5LYY5WIoyeLDHP/AKVb9QvkHbK4L6tFnBoc6OrnuAPwb/qVMcq9JiLspV8Wr1RnrVaj493M7KGyJaGAxESI4p5h9vqWt0HEDQEAb6cgPklIoDJB4/1T7s21xlwHsgjXbNmaDMHaB8CtiS9ir9KNDhXagd2KNUnM3/pVOvu68CdiNjPA6Has8bJbpUA8TQRqW/YIPUL5rimFtB8IJLxPdNlzoPvMA1cwn4LQ4Dd3FNrM9GuXs8Obu3/vGaRJjf8AqD0UcmJ9yiTc/J9Bt6+YdeIVui+Qs1//AGwdRRuGu0OtF/SRp0Vuj2hbxp1xz/cVI8xoq4vJdoz3o0DXLpJm9oKf4aw86Fb/AGqdvaCl+f1pVf8AataIsZIVFuM0j7x9WPH1ClbiNM7O+R/RdOFlCjFy08V0Kg5oA6QvMy9QAIQvCgDl7lSuKymrvSu5rJWykoiua6T3dwp7quk13cKLZqiSvd3CV16qluKyoVHqbNkyc1HpfdXMffzUtzWgJQWd9UbTmA8w48mD2teug9Uv5Y1PSGuB4aHu75+zS0tB0hpOXvI46/AdVrMXrC2pupPE02w85dYe4nIOe/iBE8OUnmtYsbaNOmZrsjwJ9k6OBHAA6jp5pdf0i51vSqEnvKrMzuLmAtDfkFOVv1s8zNle/E0OFWT3upNqEtqPpk1dATm8JDemXT15JpXuiWh59umCyq3jld70cRIBHSeKzuD4q97O9JmrSc8uG2YEkx6j5hNaWI97cPdTgEUQ4tdqHAkmJGx13+qlmw1vgpFrRD2nvQ6WNk/u2O02axzXiZ5k6ei+V9q2Ft/UBGwZA6Obn0/zL6rgdFla2D9nOfBnXwB+VjeoEfHMF86/xDtiy9p9aFPzJY+ox0noRueEKmNJZGkNL6KuWAOaedmbB7qVUkilR1zV3cAQM4Z+J+gjgDx4KOzwmnRpC4vZZTPsURIq1j5btZ8z0SzE+0FW9qClkLWQBRo05hsOGkDdxHwha0vHlnar7j8Z/mxriH+IHck07Omcu76zzNSoec7nT0AVih2re/IW1ozESKmZpEkAkEVMp578FHQwq2s2D9rirVERRDpayfxuGrnflBAHVSf+uadMfuqFBoH4abBt8U237vQv24a1jl1+R0y6qSP/AHVKCYkVXSCOYDzppv5K6zMYi6mfwtruj4ApPS7aVSAQ9jRAOmkA8dKe3krDO0Nd5jvhO4/eO1E8PAkWRe9/v9DO4f8A1HdOhU4V3n/w3X/5oe6qyC57i2QCclZsAmMxLmgQNz0S2lUqP/7zOG7ncf5EyoYFVeP+rTII5uggj/41aaT9xPF/Bcp3LhoXH4ngr9vcnmfiVTsuyjg1uauC7+FzvLXM0kxGsK/T7PVBtUafRw/qUxzRfoVuqsh0aqpRw6qNy0+p/wBqt06ThuB8UHCdr12uGjou104erh5XZUNZy4dRSuqiT3dZXryqkN7XUqZoxyVbu4Sa5rKe7rpXXqqTZuiSOq9VKz1JUelt3dx9/f36JC3RWvqkqfs1aF9V7uAAaP4hFSOk6D0S575Ou+5T7AqJZSZUPvZ3AGR4nGWjTYlugPApMj1OiFs196WPpuNMTLQKmU+yBAzOn3hJBG+iS4k81LOlUafFRdEjXVhkGfReZgGMLKhDHOLa5JAdmIOrhGk66xpxVijRYH3FBgDWPaHsAOYSAA7XrEp4VKfwYfqlK67EuG3r6Q7ynHIj58Fcw3FxTuKb2mAWGmR0IMfOErwy4NKoRAI2LTEH+/6J5eYbTezvGcpLeSp9xzxfKfuXnHOafLHw/dGpsalJlox7g4Atc2GiXFxecrWjcvL/AGepWU7X4rSt6rK9ek192GhlOlOZtISXh1Z2zqkkmPhO6s0e0RZTtyYcylWY5/NpktMg7tgkz0VHtFgLXtv2uk1GPNZr9yWTnB9WZm+nRThTLd/L/oxKmk1NfBmKFtXv6+ZzjVqHUkmGsYOJO1Ng+fUpldY3RsQadr+8rnw1LiNp3ZSHut+ZVW7xkGiKFo00aG73H26jgNXvdx6cBwSEsDII5tM8/EJ++qu3r/0eY8u+J+BjQw6rWaXGTOpPXzVIYS8PLOJBIA3n/n6rZYBct1Ebz5eccfv1rY1TaKtJzdw4D0OhH3yWXzez11KS0vYhtMDd3VIjeOHQlrwfVp+SstwjKM2uQ7ccrp9roPJaPs3RbFQaE94zK3lmjN8Q5ainhdMFpAhrpIEDRwMnSN/0KzXTVM8ylptGHw+jA3giDHkNweIWlwnFCZa2CAYmeG43849FN2hsmNaS2AWkEQNiSJiN5B280jwxxbUq66NeNf4xp8x81bFk5F8dm+snR58+KZ03rP4bcSBqnNJ63pkLkutK6ULCpQqIztHqEIXRTwqrcv0VlxS6+qaLjGkT39ZZ29rpniVdZu8rrPTN+KSvc1kur3IChvMRHDXy/Xgl5sK9XWA0beI6/wCUAxw0PryUy95JxrbPbrEfh9/L677bqq95J+/v79Beqdmax3ezro4/M/fyUbuysCXPcRzkAfRMtGavq4+Sph1Dv6opzodXEAk5RuABuTsPMrW1+1OQCkKDSwabzUjnAaWtMzxPoktpafs9JwpyalUlomZyt0iY0BJM9Gn1s2XdhrTXquLR/wBpsNlwMEnLAOoOpn+im58ns7kzRCXktt86NTaYdRrt7wMOVzWyKgh4y6QT0Ox6A7aHm6wtlvlrsDmFtTJVYSSGh2gIBkgSRxO/qU+GXeRznWlQQ7R9CrOVw5gyC13UespjfdqXPDmXdsQHtylzDJ09h7QYBc3eQRKnrJL4fBmrLGRc9i3tDZd1WzD2TrPQ7FMra37ynnpHWPExc0mftFoOL6Yg9RwKq9mGulzKelamCQzhVpjcDlUb8CFrVSl410QxU5r09k1HDmVKbzS0fqHsPvDeDPLh6ry3uDSrMqZ3PhjG5XkeJnihp02aTx9Sr9ywGLmhv/3Gc+Yjmll1SbWh1IAO1nnB4R5rnGPc10z0Gn9QlU9rtf5QlxzCW28APJzvc5rYAAoloczzcC4NPULO1w5xhgLjImBMRqJ5Tp9hazHKJqWwqPae/oEN0nxUHuIEcy12U/zFddn8H7y2c2qw08oLxVDgDnPCJ1+mim68S+KHa1Qvw+2rAAUqTydhpA6bnlCcWmCEP7y4ePAM2UGdp3PDl8fNZ92OVaTnUc7iARqHBoIIBGbcj0VyyuotKpdGc1WtMSfDAMa+ceim0zdLl9Gp7GXJfUrVY0a9ro/LlIOnMBwPoFunO9tnAZXMI38ZJB6QeKQdisLFtbta9v7yoSX9XOaHAE8DH0V+5rd3Ta8ycssdG5pzLfOAR81jyUm3+h51PypspY1dh+RxEAlneAmIBgz6ER8VnsKvAKdTXR1Xc7lrWtI1Ov4fiVbxeXtqsGvhETqC4vGQSOWaD0Ko1KAZ3babXP7vMHkDTO86STpMyekxzh8OtjSjX4TX0H6laO3esdhN4DDdWu/C7Q6eWh9FqbMlejLEySN6ZU7VXpKwFdHn0eoQhMIcPSbEqm6cVdln8WfukrorC5MxidbdI/2U1nRrlB25/wBunFMMQfJWi7JYe32zGn1P9vqoJbZXNlc+iSlY9lGx4miYBgtGxkcfVLMfwZlDIaeclzgxtMGJnZrXaECTsSQJ4ALd3lyBLuEaeQkz85WEbiX7RXbUdIayXUWkRmmWl88Y/TgNe2kuCOJuW69l3+fhFd+F1R7TKX81R1QD+XKASl76FRri6KWbWHgOaBPvZJ9qNJn1CfXV+Ckd9dwCfuTspOUc/wCVkXC1+iE17XcIL4c9pcJ2DmOjKSODmkwRycDxUuC2lIB1xcPyspFh4QXkyAdD0nTiOapXdwCxx2DXNE/xnLrHUz6JjcUReup09W0WQG0x4S9wGtR/Ea7DfeSJhccv+FFpf3Wsld9fp7ly/wATsb3xtp1840NUCplHHWBrAnfooKdGo2XW9U1wBBp1A3OByDxoR0OVb/CuxrGU2gwAAIAEAdNEq7Tdn2NhzZa8atqN0e09DxHNp0PJd+05XpYzU32jN4b2gax4DqZpP95jhl34EHZdY1R7tzLmgdiHCOB5JtaVKV0xzazGOfTkOnQtIGYFrvaDHDUa8ehSlrf2d/dvzGhVJ7tzokRuHDg4Tty102CTk8vS1yZsmFxyuh3h94ysTXY0tY+BVadm1HaSOO+h4ajnolxfAHUXl1NxBOvn6aAKTB3m2uH0omlVBBE8huPT5gdU6tavesNN5BezTN+Ju7T6iD6rTiae4ft/YZU+LRk6l64D94yQ7wu191wyuG3I/ZWfxg1rar3TzIb4muJd46Z9l28DrvqCtziWFk0niNQVZv8ABqN9ZUe8llRrS0OEZmOb4ZIO7DGs8gUuWJxtNLg1YvqMjb55Pn2K2DX2zblgymTmHPKNfP8AUBaf/D3sa6s1teqYpyHMbxdEgO5BumnH6mCj2HunuZbVC0US722OMOaCC4AHVpMdeMSvplBop5abBldSb4Wj2TTEDKPLQdNFlyZEp0n/AKNOS916fjkr1K+oafbFRjT1kyx/yIVHFcSytrUncHQ0mfZeDE9AZHwUmO3oa5lVmvhJjacnjg8tj81lcbx5j7g5Q53hiBxceYGpjoDuscy3whUtlyq21qZKfeF1NkOquDpLn+4wZdd3EwFapvaf3dJvd0QQQzclwEZnbn0ngPRHglo4UmhwjxPdEa+IwJjYx9Y4LQWlGB/f/gfVb8ePXLHUaL9K0Y+A4AjkRH908woEMAdqRofTQfJLbO3B+4+I2+Sd2rIWhC5HwMqKstVairLVdHm2eoQhMTI6uyzeMnQrS1Nlm8aboUl9FcfZiL6pD06wvGMjdTpvH6nl0WW7QVsrg7kdfI7/AA39FxQvVn3oX6lOb38j3GsWq1WvywGwYkHM/wAhplB25pU+5B7rL7IaQ34CB8j6rl151VStdNaN/wCmp3+aVvZHz4/fuizVrpDiV4XGG66/EzCm751V2VvH6czyCu4JhJquHdAxoDUOh/8AGOH8R15AbpkjkQ6fBTs6AZDCRMy7X3gPZE75ZM9T+VbDDuy+ZneUvC8ajkfMdeacYV2PpU2AFjPVrTqfMJg+x/ZBnp6MEZ2e7lJguA90jfTQwR1D6Nq1C0g7P433jSx4yvYYc3kQs/21xpjCcxhrd/XhHE8h1VvtGBbVm1wYa8Frzw8IzNcfQOHw5L5z2ip17qoXwG0hqxjnQ87jO4ERJGzZ0B5ko/A612ULbtRUp3IrsbDfZLJEuZmkEu/GJkcBJHEk/QHsZiFHPS1FTUEnLkqt0Eg+yZgR5jVfNHYNWDZ7mpA/KfoNVb7M4xUtqmdgc6kSBWa0ToPej8TRrzIHlEc2Ly9U9jrnhmnpmoP3dRuWvQOx4jlPFpHHqpLXEu8rMNOcwGV7TvA1aY4wCRPQK/2icK1Ft0wjvqLfHAnvaJIh4I3brIO2p2XuDWoztrN1D25SQYIzEQQeGunqpLKl6/czzjafh7F+6r5RlOpO45eZ4KlZUnVKjSIFOA2oR+EvIAZzIjfzXTHU+6dmcZB1bIa47bnoZ+C7/b5Y2nSZlLW5Qfcgw6RxdtO2sqTyXfXZumVK1KNBb5HM7v2XUjA5iNWkc9EuvO0AFRpO7CWkjY5hofIlUaeD1XHNUqOJIg5YAjlxJ8147s6A4u8ZcYkkg6DhrsN9ua4vp6fbGUMVYjizqhy0WmGkieAJ33PWf6KraYbVY05AyTudSdAAG6xpp/VaSlg53iPMR9P0Vqlhp5THP+hO/wAQtMY1HRRLQqsGu0DmOGm5LSD6zv0Ce2luCYI19QVPaW547cj/AH/Uq9RtgNh9/wBFZIWqSPbahATGk1Q02K1SanSMt1ssUgrAUVMKUKyMdHqEIXRDlwSLGaehT4pZilKQUtdDw9M+QdraWqVYbZ1RRa6MwMwBOYNkhunvDSdNdt+D3tk2Mx5T9/f9Vpuz2At7qnO4Ywf6RPzWc15Ernk+d/tDjOUgxwzAEebTqPguqeGveZc5rfI53fBsx6wvsB7PUzu0HzAP1UF/g0MPdjUagCN+Gi7oyrDO+zD4F2RqVPdNOmfaze2+CNHR7LfyiZ4ngt7RsqdszYDYep0CqWGPtLNocNCOIcNwRwKU47jzZYHvDROYyQPCzUn4x8V3ZeY1wuh6L81bgMHsU9+r4n5Aj1PRO69HMwg6giCOYPBY7sleh5LiR4pPnJkra0nLsi1wYLtA0vpMoO1dTqMGvFoksd6gQeoKMHwF1fWS2mPeGhfzyHg383HhzT3tJhYJFSCWjSoBu6lMuHpv5ZgN07tQ3KMsZYERtHCOiNcnfLSF9Ds3RpthtNrfJo+Z3KzPazs6xgNZjQHN1eQNXMHtA8yB4h5RxW6qPWc7VXoFB/8ACQOpcIaPUlDCG9mewN/dtaYkMf3cc6dYSQJ4B4JHQK5dYcGAspHwuMgAaNJGwOwHGRsSpsLswwBumuWJ3JaDJ+Z+KbstgAsc4eds2eKXYhssEmC4R9fvzTmhYtbwUz3ZQuKNxmErSNtkgpheGmuBUXedAaaPBSXYprwPXYK6cbZ01qmaFG1T02LqJUySm1WqbFzSpqw1qokZro6aFIFyAulQzsEIQg4Cq3tOQVaUdVshcZ1HzLtLhPeVGsHvuDfQ7n4Stnh9pAXBw6a2cjYQPN2/y+qa0KcBT8eS7vg8NNKsQL2yWkeSb1uiU3GEh58T3Ecgco+WvzXGEsw/aK6FXO2m17K4AGZsgNzbZnjSOm/TVIcHwQF7C45u9BhztSXtktcCebZ+S1vamkNKFEBogudG8cBPMnjyBSekzu6WUDW3cC0fkBDhH8phTLHGC1/2d/dHSJLOrZmB1bMeUHy+jYZiQe0a6rHswQ3dZwMim0+0PaL9wGn3SAQSeoHNe17C5tDMd8wbPbDXj+JnsnzBHkmQtJM31QghJ7Fxo1e59xwc6n+XLGZn8OsjlqOASSz7SVCIFOqemVvzJdAUrbtzS6tWIaQ0gNzSGN0LiXbFxIE8BAGu67sVSNMZxltJpc4wB8ydAAOJJ0AXzy4vqte5pOrNdTZmPd03Dw+y7xZho6pHw2HEnU4fh7rqoKrgcjSe7BBGvF8HYnYch5lPrzBWPpOYeI0PEOHsuHIg6rnY6aliuqIax/4f/sIKv99LQeYlKrGuX24nctG3MH+yuWr5pN6BKal/EQ3d5lGpgJbh2Kju2NGpc0H4x+qq9rKwFCpJgQJPIZmz8pSnD8R7sF7gGu5T7LeDSeEfWVweuGbu3pwJcdV66uFj2doy7UGegk/TRMbG7c866dJlAJofNrSVbpUyVDa0gAr9NqZIS6PadJXKVJc0qStMYqJGO7PWtUgCA1dQqJGZsAvUIXRQQhCABeFeoQBXNJdAKUhckLgyZG8KpWEBXCoKrUjHRnatjGZx1c4yT8gPQLL4rb5Hsdzlh9JcyfTOPgt9d0pCyPaCh+7qflyvH8hGb/SXKTReWXOyN0WtYHRBdUa4/nzSNeon4haW+iCvnNHEHUCfD3jXwHMaYcXaAFn5uEaTA1ELQVMWquAY2lULo9/IP8xa4/ILqfBxrk8vcQZQzcS/Zo3Lo1j+p2Cr4dgr7l+eqfCDIYNhy8z1OvKExwrswc/e1jmefgBuABwA+5Oq0lOkGNgCAhIHXwcULdtNoa0bJV2hxplCi5zj0A4lx0a0cyTovcdx1tBhJ1OzQPac47NaOf8AdfOsRp3NWoypcsLZd+7ZuxoJ4Hi/aSYOhgQuthEbZocOqZKAB90CfRMLN0Ux6pTcmKRHOB8SAmFB0Ugecn4lTPR1yZ7tQS8BjTBc5usTAacxMeTSkpwh9Itc7O4O1GeMzdJjQZRI1B34clobamK1yQdhTeZ5Hw7fyz8VqnYcy5tmTo7LE8WuGx9DwWa8rm9exC36jF0aQMTueM6+idWOHO0IIVO3syCaZGV7CR0In+y0GFggwVqXJ10hhY25A1TSjRXNvSV1jFRIy3YMYpQF6AulVIytni9QhdFBCEIAEIQgAQhCABckLpCAIionqdwUTmpGUTK1VqzHaGnFOp/A8fFpWrc1Z3tTRPcVYEnI6PMiAkpFJYj7M2QfXDzrkaI5Z3zr5gAj+YraVqYDTw0+ysl2bqCnVcDoHwW+bRBHnEH4rRYjibWsJJAHMmAlXQ9bbO8PxCQWuPiboTzHA+qp4l2ha05GS9/4W6n14NHUwldvRqV3Hu8zGHQvOhIk6MB2/iPpzWhwvBqdFsNA6niTzJ4ldW2cekKsOwBz6gr3EF49lu7WA7gcyeLuPkr+N2rX0XsOhiW8w5urXDyKu3V4G6bnl+vIJS9ufvNfEQQTykGB6cuvVHQLbZk73M7uQNO8yk9CANuni+SZ4rXFOkeg+QH6Kevhru9pgaNYIH35AfFcYrZF5a2NCQD6kSps3ea5JMCsQLeo86uhsGBoXMEkfHTyTS3tu6rw2cmVsidjqAfWPkpMNtoZl4PYI8wIP0Cu29OXAkbtE+bSsajZldFPF8KzEPaNRvpuOHw+itWtkC0SExNNdU6MeS3450tEXkPKVGFO1qA1dK6RFvYIQhdFBCEIAEIQgAQhCABCEIAEIQgDwhclq7Qg7shcxLsTtczY6j6hNoXD6UpWhlRlK2AAg6cZHMHmOSpYTggNxmqS4sbpmJcZcYkTtoD8VtO4VSth3izN3+o5JPEfzPLfwy0gaceY4FVLq4ImCAOZ4K06m4+6Z6kAa/8AC8p4RJl+sbN4eZ5ld0CaFlnYvq7S1h1n339ek89/JPLfDWsbAAAVqnThdplIjtlN9gCZUb8NBHqD8EwQhymHmyi2z2EbGR67/UqYW2s/fVWELihI55M5DV7C9QnFBCEIAEIQgAQhCABCEIAEIQgAQhCABCEIAEIQgAQhCABeL1CAPF6hCABCEIAEIQgAQhCABCEIAEIQgAQhCABCEIAEIQgAQhCAP//Z">
            <a:extLst>
              <a:ext uri="{FF2B5EF4-FFF2-40B4-BE49-F238E27FC236}">
                <a16:creationId xmlns:a16="http://schemas.microsoft.com/office/drawing/2014/main" id="{70A3CE92-F5B6-E202-3044-6621CF7AE0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0904" name="AutoShape 10" descr="data:image/jpeg;base64,/9j/4AAQSkZJRgABAQAAAQABAAD/2wCEAAkGBhQSERQUExQVFRUWGBcXFxYWFRUXFxgVFBcVFxYVGBUYHCYeFxkkGhgYHy8gIycpLCwsFx4xNTAqNSYrLCkBCQoKDgwOGg8PGikkHyUsLiwpLSosKSwvLCksKSwsLCksLCwsLCwsLCwsKSwsLCwsKSksLCwsLCwsLCksLCwpLP/AABEIANIA8AMBIgACEQEDEQH/xAAbAAACAwEBAQAAAAAAAAAAAAAABQMEBgIBB//EAEIQAAEDAgQDBQYDBgUDBQEAAAEAAhEDBAUSITFBUWEGEyJxgTJCkaGx8FJi0RQjcoLB4QeSotLxM0ODFiRzwtMV/8QAGQEAAwEBAQAAAAAAAAAAAAAAAAIDBAEF/8QALBEAAwACAgEDAwIGAwAAAAAAAAECAxEhMRIiQVEEE2GR8DKBobHB8RRScf/aAAwDAQACEQMRAD8A+4oQhAAhCEACEIQAIQhAAheZly6ogDteFyrVLoBU62JALjYylsZGqFw65CQXGMRxSy57QAcUjtFFiZtKVcFSSsp2YxkVe9E6jLH8xI+KY9osbFvQqPJGha1v8T/7apk+NiOdPQ1FyCpA9fPLHtaDAmVo7PFi7gR56f3S+aGeNo0UoVSjXlWQ5Onsm0dIQhdOAhCEACEIQAIQhAAhCEACEIQAIQhAAhCjfUQB0XKN9aFBWuYSy5voStjqdl+regJfcYpHFKLvEkmucSKk7NMYdjy6xjqlNzi55pPWvSqVa6U3RqnEkMLrFeqQ3+LnYFV72+VTDMMddvyAkMMyRu6NCB+UHd3oErpJbZ2tI+if4VV89OroZdVYQ7mxjSXEdJ08yuu1+JZ69KhOgDnu03e9xy/BgB8nBTdlaJp96wjKWNFIx+ctaI9NukJVau/aLq7q8GlxbyhhLWDyytHxSVl3jMnju9jGxw0sqFpENc3MDwkDVumxj6FXXsNOHz4HQSRwPPy2lXalMSx50ZUYGk/gcDLHzw3I9QqhumsY4ktOQxUZodN87ByI1y+cLIqoo0h5h1zvrMR6iNx98E1p1ZEhY2xuzTqZRqN2/mpkzA5xOh4grQ212JEHR23R25C1Y8pGoHDXLpV2PUzSt01sztaOkIQnFBCEIAEIQgAQhCABCEIAF4SvVFUqIA8qVFTr3C8r10sublI2VmQurtJLy9Xt5dJLdXCi2a8cHlzdJdVrrytVVWpUU2zXMntSqll9fhs6/wBvNc4hf5dOP381YwLs26q5lWuIpE6AjQO3GfmeAB0nmUtUpW2cu9FbCcDq3TqZcCyg90F+oLtCQB+FpjzPrK+i2XZ1tKqANm0iQBpsQI8tojZdW1sG0mUHe1TqMLvLNDD6mNfNOrhoFwwc6Tweg8MH4grHkpt8mfeyC4b3bnVD7wpkjgDTzOmePs/JYhuN07KyqvOtSpFMAHUkMAAPITnPx5LYY5WIoyeLDHP/AKVb9QvkHbK4L6tFnBoc6OrnuAPwb/qVMcq9JiLspV8Wr1RnrVaj493M7KGyJaGAxESI4p5h9vqWt0HEDQEAb6cgPklIoDJB4/1T7s21xlwHsgjXbNmaDMHaB8CtiS9ir9KNDhXagd2KNUnM3/pVOvu68CdiNjPA6Has8bJbpUA8TQRqW/YIPUL5rimFtB8IJLxPdNlzoPvMA1cwn4LQ4Dd3FNrM9GuXs8Obu3/vGaRJjf8AqD0UcmJ9yiTc/J9Bt6+YdeIVui+Qs1//AGwdRRuGu0OtF/SRp0Vuj2hbxp1xz/cVI8xoq4vJdoz3o0DXLpJm9oKf4aw86Fb/AGqdvaCl+f1pVf8AataIsZIVFuM0j7x9WPH1ClbiNM7O+R/RdOFlCjFy08V0Kg5oA6QvMy9QAIQvCgDl7lSuKymrvSu5rJWykoiua6T3dwp7quk13cKLZqiSvd3CV16qluKyoVHqbNkyc1HpfdXMffzUtzWgJQWd9UbTmA8w48mD2teug9Uv5Y1PSGuB4aHu75+zS0tB0hpOXvI46/AdVrMXrC2pupPE02w85dYe4nIOe/iBE8OUnmtYsbaNOmZrsjwJ9k6OBHAA6jp5pdf0i51vSqEnvKrMzuLmAtDfkFOVv1s8zNle/E0OFWT3upNqEtqPpk1dATm8JDemXT15JpXuiWh59umCyq3jld70cRIBHSeKzuD4q97O9JmrSc8uG2YEkx6j5hNaWI97cPdTgEUQ4tdqHAkmJGx13+qlmw1vgpFrRD2nvQ6WNk/u2O02axzXiZ5k6ei+V9q2Ft/UBGwZA6Obn0/zL6rgdFla2D9nOfBnXwB+VjeoEfHMF86/xDtiy9p9aFPzJY+ox0noRueEKmNJZGkNL6KuWAOaedmbB7qVUkilR1zV3cAQM4Z+J+gjgDx4KOzwmnRpC4vZZTPsURIq1j5btZ8z0SzE+0FW9qClkLWQBRo05hsOGkDdxHwha0vHlnar7j8Z/mxriH+IHck07Omcu76zzNSoec7nT0AVih2re/IW1ozESKmZpEkAkEVMp578FHQwq2s2D9rirVERRDpayfxuGrnflBAHVSf+uadMfuqFBoH4abBt8U237vQv24a1jl1+R0y6qSP/AHVKCYkVXSCOYDzppv5K6zMYi6mfwtruj4ApPS7aVSAQ9jRAOmkA8dKe3krDO0Nd5jvhO4/eO1E8PAkWRe9/v9DO4f8A1HdOhU4V3n/w3X/5oe6qyC57i2QCclZsAmMxLmgQNz0S2lUqP/7zOG7ncf5EyoYFVeP+rTII5uggj/41aaT9xPF/Bcp3LhoXH4ngr9vcnmfiVTsuyjg1uauC7+FzvLXM0kxGsK/T7PVBtUafRw/qUxzRfoVuqsh0aqpRw6qNy0+p/wBqt06ThuB8UHCdr12uGjou104erh5XZUNZy4dRSuqiT3dZXryqkN7XUqZoxyVbu4Sa5rKe7rpXXqqTZuiSOq9VKz1JUelt3dx9/f36JC3RWvqkqfs1aF9V7uAAaP4hFSOk6D0S575Ou+5T7AqJZSZUPvZ3AGR4nGWjTYlugPApMj1OiFs196WPpuNMTLQKmU+yBAzOn3hJBG+iS4k81LOlUafFRdEjXVhkGfReZgGMLKhDHOLa5JAdmIOrhGk66xpxVijRYH3FBgDWPaHsAOYSAA7XrEp4VKfwYfqlK67EuG3r6Q7ynHIj58Fcw3FxTuKb2mAWGmR0IMfOErwy4NKoRAI2LTEH+/6J5eYbTezvGcpLeSp9xzxfKfuXnHOafLHw/dGpsalJlox7g4Atc2GiXFxecrWjcvL/AGepWU7X4rSt6rK9ek192GhlOlOZtISXh1Z2zqkkmPhO6s0e0RZTtyYcylWY5/NpktMg7tgkz0VHtFgLXtv2uk1GPNZr9yWTnB9WZm+nRThTLd/L/oxKmk1NfBmKFtXv6+ZzjVqHUkmGsYOJO1Ng+fUpldY3RsQadr+8rnw1LiNp3ZSHut+ZVW7xkGiKFo00aG73H26jgNXvdx6cBwSEsDII5tM8/EJ++qu3r/0eY8u+J+BjQw6rWaXGTOpPXzVIYS8PLOJBIA3n/n6rZYBct1Ebz5eccfv1rY1TaKtJzdw4D0OhH3yWXzez11KS0vYhtMDd3VIjeOHQlrwfVp+SstwjKM2uQ7ccrp9roPJaPs3RbFQaE94zK3lmjN8Q5ainhdMFpAhrpIEDRwMnSN/0KzXTVM8ylptGHw+jA3giDHkNweIWlwnFCZa2CAYmeG43849FN2hsmNaS2AWkEQNiSJiN5B280jwxxbUq66NeNf4xp8x81bFk5F8dm+snR58+KZ03rP4bcSBqnNJ63pkLkutK6ULCpQqIztHqEIXRTwqrcv0VlxS6+qaLjGkT39ZZ29rpniVdZu8rrPTN+KSvc1kur3IChvMRHDXy/Xgl5sK9XWA0beI6/wCUAxw0PryUy95JxrbPbrEfh9/L677bqq95J+/v79Beqdmax3ezro4/M/fyUbuysCXPcRzkAfRMtGavq4+Sph1Dv6opzodXEAk5RuABuTsPMrW1+1OQCkKDSwabzUjnAaWtMzxPoktpafs9JwpyalUlomZyt0iY0BJM9Gn1s2XdhrTXquLR/wBpsNlwMEnLAOoOpn+im58ns7kzRCXktt86NTaYdRrt7wMOVzWyKgh4y6QT0Ox6A7aHm6wtlvlrsDmFtTJVYSSGh2gIBkgSRxO/qU+GXeRznWlQQ7R9CrOVw5gyC13UespjfdqXPDmXdsQHtylzDJ09h7QYBc3eQRKnrJL4fBmrLGRc9i3tDZd1WzD2TrPQ7FMra37ynnpHWPExc0mftFoOL6Yg9RwKq9mGulzKelamCQzhVpjcDlUb8CFrVSl410QxU5r09k1HDmVKbzS0fqHsPvDeDPLh6ry3uDSrMqZ3PhjG5XkeJnihp02aTx9Sr9ywGLmhv/3Gc+Yjmll1SbWh1IAO1nnB4R5rnGPc10z0Gn9QlU9rtf5QlxzCW28APJzvc5rYAAoloczzcC4NPULO1w5xhgLjImBMRqJ5Tp9hazHKJqWwqPae/oEN0nxUHuIEcy12U/zFddn8H7y2c2qw08oLxVDgDnPCJ1+mim68S+KHa1Qvw+2rAAUqTydhpA6bnlCcWmCEP7y4ePAM2UGdp3PDl8fNZ92OVaTnUc7iARqHBoIIBGbcj0VyyuotKpdGc1WtMSfDAMa+ceim0zdLl9Gp7GXJfUrVY0a9ro/LlIOnMBwPoFunO9tnAZXMI38ZJB6QeKQdisLFtbta9v7yoSX9XOaHAE8DH0V+5rd3Ta8ycssdG5pzLfOAR81jyUm3+h51PypspY1dh+RxEAlneAmIBgz6ER8VnsKvAKdTXR1Xc7lrWtI1Ov4fiVbxeXtqsGvhETqC4vGQSOWaD0Ko1KAZ3babXP7vMHkDTO86STpMyekxzh8OtjSjX4TX0H6laO3esdhN4DDdWu/C7Q6eWh9FqbMlejLEySN6ZU7VXpKwFdHn0eoQhMIcPSbEqm6cVdln8WfukrorC5MxidbdI/2U1nRrlB25/wBunFMMQfJWi7JYe32zGn1P9vqoJbZXNlc+iSlY9lGx4miYBgtGxkcfVLMfwZlDIaeclzgxtMGJnZrXaECTsSQJ4ALd3lyBLuEaeQkz85WEbiX7RXbUdIayXUWkRmmWl88Y/TgNe2kuCOJuW69l3+fhFd+F1R7TKX81R1QD+XKASl76FRri6KWbWHgOaBPvZJ9qNJn1CfXV+Ckd9dwCfuTspOUc/wCVkXC1+iE17XcIL4c9pcJ2DmOjKSODmkwRycDxUuC2lIB1xcPyspFh4QXkyAdD0nTiOapXdwCxx2DXNE/xnLrHUz6JjcUReup09W0WQG0x4S9wGtR/Ea7DfeSJhccv+FFpf3Wsld9fp7ly/wATsb3xtp1840NUCplHHWBrAnfooKdGo2XW9U1wBBp1A3OByDxoR0OVb/CuxrGU2gwAAIAEAdNEq7Tdn2NhzZa8atqN0e09DxHNp0PJd+05XpYzU32jN4b2gax4DqZpP95jhl34EHZdY1R7tzLmgdiHCOB5JtaVKV0xzazGOfTkOnQtIGYFrvaDHDUa8ehSlrf2d/dvzGhVJ7tzokRuHDg4Tty102CTk8vS1yZsmFxyuh3h94ysTXY0tY+BVadm1HaSOO+h4ajnolxfAHUXl1NxBOvn6aAKTB3m2uH0omlVBBE8huPT5gdU6tavesNN5BezTN+Ju7T6iD6rTiae4ft/YZU+LRk6l64D94yQ7wu191wyuG3I/ZWfxg1rar3TzIb4muJd46Z9l28DrvqCtziWFk0niNQVZv8ABqN9ZUe8llRrS0OEZmOb4ZIO7DGs8gUuWJxtNLg1YvqMjb55Pn2K2DX2zblgymTmHPKNfP8AUBaf/D3sa6s1teqYpyHMbxdEgO5BumnH6mCj2HunuZbVC0US722OMOaCC4AHVpMdeMSvplBop5abBldSb4Wj2TTEDKPLQdNFlyZEp0n/AKNOS916fjkr1K+oafbFRjT1kyx/yIVHFcSytrUncHQ0mfZeDE9AZHwUmO3oa5lVmvhJjacnjg8tj81lcbx5j7g5Q53hiBxceYGpjoDuscy3whUtlyq21qZKfeF1NkOquDpLn+4wZdd3EwFapvaf3dJvd0QQQzclwEZnbn0ngPRHglo4UmhwjxPdEa+IwJjYx9Y4LQWlGB/f/gfVb8ePXLHUaL9K0Y+A4AjkRH908woEMAdqRofTQfJLbO3B+4+I2+Sd2rIWhC5HwMqKstVairLVdHm2eoQhMTI6uyzeMnQrS1Nlm8aboUl9FcfZiL6pD06wvGMjdTpvH6nl0WW7QVsrg7kdfI7/AA39FxQvVn3oX6lOb38j3GsWq1WvywGwYkHM/wAhplB25pU+5B7rL7IaQ34CB8j6rl151VStdNaN/wCmp3+aVvZHz4/fuizVrpDiV4XGG66/EzCm751V2VvH6czyCu4JhJquHdAxoDUOh/8AGOH8R15AbpkjkQ6fBTs6AZDCRMy7X3gPZE75ZM9T+VbDDuy+ZneUvC8ajkfMdeacYV2PpU2AFjPVrTqfMJg+x/ZBnp6MEZ2e7lJguA90jfTQwR1D6Nq1C0g7P433jSx4yvYYc3kQs/21xpjCcxhrd/XhHE8h1VvtGBbVm1wYa8Frzw8IzNcfQOHw5L5z2ip17qoXwG0hqxjnQ87jO4ERJGzZ0B5ko/A612ULbtRUp3IrsbDfZLJEuZmkEu/GJkcBJHEk/QHsZiFHPS1FTUEnLkqt0Eg+yZgR5jVfNHYNWDZ7mpA/KfoNVb7M4xUtqmdgc6kSBWa0ToPej8TRrzIHlEc2Ly9U9jrnhmnpmoP3dRuWvQOx4jlPFpHHqpLXEu8rMNOcwGV7TvA1aY4wCRPQK/2icK1Ft0wjvqLfHAnvaJIh4I3brIO2p2XuDWoztrN1D25SQYIzEQQeGunqpLKl6/czzjafh7F+6r5RlOpO45eZ4KlZUnVKjSIFOA2oR+EvIAZzIjfzXTHU+6dmcZB1bIa47bnoZ+C7/b5Y2nSZlLW5Qfcgw6RxdtO2sqTyXfXZumVK1KNBb5HM7v2XUjA5iNWkc9EuvO0AFRpO7CWkjY5hofIlUaeD1XHNUqOJIg5YAjlxJ8147s6A4u8ZcYkkg6DhrsN9ua4vp6fbGUMVYjizqhy0WmGkieAJ33PWf6KraYbVY05AyTudSdAAG6xpp/VaSlg53iPMR9P0Vqlhp5THP+hO/wAQtMY1HRRLQqsGu0DmOGm5LSD6zv0Ce2luCYI19QVPaW547cj/AH/Uq9RtgNh9/wBFZIWqSPbahATGk1Q02K1SanSMt1ssUgrAUVMKUKyMdHqEIXRDlwSLGaehT4pZilKQUtdDw9M+QdraWqVYbZ1RRa6MwMwBOYNkhunvDSdNdt+D3tk2Mx5T9/f9Vpuz2At7qnO4Ywf6RPzWc15Ernk+d/tDjOUgxwzAEebTqPguqeGveZc5rfI53fBsx6wvsB7PUzu0HzAP1UF/g0MPdjUagCN+Gi7oyrDO+zD4F2RqVPdNOmfaze2+CNHR7LfyiZ4ngt7RsqdszYDYep0CqWGPtLNocNCOIcNwRwKU47jzZYHvDROYyQPCzUn4x8V3ZeY1wuh6L81bgMHsU9+r4n5Aj1PRO69HMwg6giCOYPBY7sleh5LiR4pPnJkra0nLsi1wYLtA0vpMoO1dTqMGvFoksd6gQeoKMHwF1fWS2mPeGhfzyHg383HhzT3tJhYJFSCWjSoBu6lMuHpv5ZgN07tQ3KMsZYERtHCOiNcnfLSF9Ds3RpthtNrfJo+Z3KzPazs6xgNZjQHN1eQNXMHtA8yB4h5RxW6qPWc7VXoFB/8ACQOpcIaPUlDCG9mewN/dtaYkMf3cc6dYSQJ4B4JHQK5dYcGAspHwuMgAaNJGwOwHGRsSpsLswwBumuWJ3JaDJ+Z+KbstgAsc4eds2eKXYhssEmC4R9fvzTmhYtbwUz3ZQuKNxmErSNtkgpheGmuBUXedAaaPBSXYprwPXYK6cbZ01qmaFG1T02LqJUySm1WqbFzSpqw1qokZro6aFIFyAulQzsEIQg4Cq3tOQVaUdVshcZ1HzLtLhPeVGsHvuDfQ7n4Stnh9pAXBw6a2cjYQPN2/y+qa0KcBT8eS7vg8NNKsQL2yWkeSb1uiU3GEh58T3Ecgco+WvzXGEsw/aK6FXO2m17K4AGZsgNzbZnjSOm/TVIcHwQF7C45u9BhztSXtktcCebZ+S1vamkNKFEBogudG8cBPMnjyBSekzu6WUDW3cC0fkBDhH8phTLHGC1/2d/dHSJLOrZmB1bMeUHy+jYZiQe0a6rHswQ3dZwMim0+0PaL9wGn3SAQSeoHNe17C5tDMd8wbPbDXj+JnsnzBHkmQtJM31QghJ7Fxo1e59xwc6n+XLGZn8OsjlqOASSz7SVCIFOqemVvzJdAUrbtzS6tWIaQ0gNzSGN0LiXbFxIE8BAGu67sVSNMZxltJpc4wB8ydAAOJJ0AXzy4vqte5pOrNdTZmPd03Dw+y7xZho6pHw2HEnU4fh7rqoKrgcjSe7BBGvF8HYnYch5lPrzBWPpOYeI0PEOHsuHIg6rnY6aliuqIax/4f/sIKv99LQeYlKrGuX24nctG3MH+yuWr5pN6BKal/EQ3d5lGpgJbh2Kju2NGpc0H4x+qq9rKwFCpJgQJPIZmz8pSnD8R7sF7gGu5T7LeDSeEfWVweuGbu3pwJcdV66uFj2doy7UGegk/TRMbG7c866dJlAJofNrSVbpUyVDa0gAr9NqZIS6PadJXKVJc0qStMYqJGO7PWtUgCA1dQqJGZsAvUIXRQQhCABeFeoQBXNJdAKUhckLgyZG8KpWEBXCoKrUjHRnatjGZx1c4yT8gPQLL4rb5Hsdzlh9JcyfTOPgt9d0pCyPaCh+7qflyvH8hGb/SXKTReWXOyN0WtYHRBdUa4/nzSNeon4haW+iCvnNHEHUCfD3jXwHMaYcXaAFn5uEaTA1ELQVMWquAY2lULo9/IP8xa4/ILqfBxrk8vcQZQzcS/Zo3Lo1j+p2Cr4dgr7l+eqfCDIYNhy8z1OvKExwrswc/e1jmefgBuABwA+5Oq0lOkGNgCAhIHXwcULdtNoa0bJV2hxplCi5zj0A4lx0a0cyTovcdx1tBhJ1OzQPac47NaOf8AdfOsRp3NWoypcsLZd+7ZuxoJ4Hi/aSYOhgQuthEbZocOqZKAB90CfRMLN0Ux6pTcmKRHOB8SAmFB0Ugecn4lTPR1yZ7tQS8BjTBc5usTAacxMeTSkpwh9Itc7O4O1GeMzdJjQZRI1B34clobamK1yQdhTeZ5Hw7fyz8VqnYcy5tmTo7LE8WuGx9DwWa8rm9exC36jF0aQMTueM6+idWOHO0IIVO3syCaZGV7CR0In+y0GFggwVqXJ10hhY25A1TSjRXNvSV1jFRIy3YMYpQF6AulVIytni9QhdFBCEIAEIQgAQhCABckLpCAIionqdwUTmpGUTK1VqzHaGnFOp/A8fFpWrc1Z3tTRPcVYEnI6PMiAkpFJYj7M2QfXDzrkaI5Z3zr5gAj+YraVqYDTw0+ysl2bqCnVcDoHwW+bRBHnEH4rRYjibWsJJAHMmAlXQ9bbO8PxCQWuPiboTzHA+qp4l2ha05GS9/4W6n14NHUwldvRqV3Hu8zGHQvOhIk6MB2/iPpzWhwvBqdFsNA6niTzJ4ldW2cekKsOwBz6gr3EF49lu7WA7gcyeLuPkr+N2rX0XsOhiW8w5urXDyKu3V4G6bnl+vIJS9ufvNfEQQTykGB6cuvVHQLbZk73M7uQNO8yk9CANuni+SZ4rXFOkeg+QH6Kevhru9pgaNYIH35AfFcYrZF5a2NCQD6kSps3ea5JMCsQLeo86uhsGBoXMEkfHTyTS3tu6rw2cmVsidjqAfWPkpMNtoZl4PYI8wIP0Cu29OXAkbtE+bSsajZldFPF8KzEPaNRvpuOHw+itWtkC0SExNNdU6MeS3450tEXkPKVGFO1qA1dK6RFvYIQhdFBCEIAEIQgAQhCABCEIAEIQgDwhclq7Qg7shcxLsTtczY6j6hNoXD6UpWhlRlK2AAg6cZHMHmOSpYTggNxmqS4sbpmJcZcYkTtoD8VtO4VSth3izN3+o5JPEfzPLfwy0gaceY4FVLq4ImCAOZ4K06m4+6Z6kAa/8AC8p4RJl+sbN4eZ5ld0CaFlnYvq7S1h1n339ek89/JPLfDWsbAAAVqnThdplIjtlN9gCZUb8NBHqD8EwQhymHmyi2z2EbGR67/UqYW2s/fVWELihI55M5DV7C9QnFBCEIAEIQgAQhCABCEIAEIQgAQhCABCEIAEIQgAQhCABeL1CAPF6hCABCEIAEIQgAQhCABCEIAEIQgAQhCABCEIAEIQgAQhCAP//Z">
            <a:extLst>
              <a:ext uri="{FF2B5EF4-FFF2-40B4-BE49-F238E27FC236}">
                <a16:creationId xmlns:a16="http://schemas.microsoft.com/office/drawing/2014/main" id="{C5327AE0-D92F-3C28-4E66-4518E4FD7E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0905" name="AutoShape 12" descr="data:image/jpeg;base64,/9j/4AAQSkZJRgABAQAAAQABAAD/2wCEAAkGBhQSERQUExQVFRUWGBcXFxYWFRUXFxgVFBcVFxYVGBUYHCYeFxkkGhgYHy8gIycpLCwsFx4xNTAqNSYrLCkBCQoKDgwOGg8PGikkHyUsLiwpLSosKSwvLCksKSwsLCksLCwsLCwsLCwsKSwsLCwsKSksLCwsLCwsLCksLCwpLP/AABEIANIA8AMBIgACEQEDEQH/xAAbAAACAwEBAQAAAAAAAAAAAAAABQMEBgIBB//EAEIQAAEDAgQDBQYDBgUDBQEAAAEAAhEDBAUSITFBUWEGEyJxgTJCkaGx8FJi0RQjcoLB4QeSotLxM0ODFiRzwtMV/8QAGQEAAwEBAQAAAAAAAAAAAAAAAAIDBAEF/8QALBEAAwACAgEDAwIGAwAAAAAAAAECAxEhMRIiQVEEE2GR8DKBobHB8RRScf/aAAwDAQACEQMRAD8A+4oQhAAhCEACEIQAIQhAAheZly6ogDteFyrVLoBU62JALjYylsZGqFw65CQXGMRxSy57QAcUjtFFiZtKVcFSSsp2YxkVe9E6jLH8xI+KY9osbFvQqPJGha1v8T/7apk+NiOdPQ1FyCpA9fPLHtaDAmVo7PFi7gR56f3S+aGeNo0UoVSjXlWQ5Onsm0dIQhdOAhCEACEIQAIQhAAhCEACEIQAIQhAAhCjfUQB0XKN9aFBWuYSy5voStjqdl+regJfcYpHFKLvEkmucSKk7NMYdjy6xjqlNzi55pPWvSqVa6U3RqnEkMLrFeqQ3+LnYFV72+VTDMMddvyAkMMyRu6NCB+UHd3oErpJbZ2tI+if4VV89OroZdVYQ7mxjSXEdJ08yuu1+JZ69KhOgDnu03e9xy/BgB8nBTdlaJp96wjKWNFIx+ctaI9NukJVau/aLq7q8GlxbyhhLWDyytHxSVl3jMnju9jGxw0sqFpENc3MDwkDVumxj6FXXsNOHz4HQSRwPPy2lXalMSx50ZUYGk/gcDLHzw3I9QqhumsY4ktOQxUZodN87ByI1y+cLIqoo0h5h1zvrMR6iNx98E1p1ZEhY2xuzTqZRqN2/mpkzA5xOh4grQ212JEHR23R25C1Y8pGoHDXLpV2PUzSt01sztaOkIQnFBCEIAEIQgAQhCABCEIAF4SvVFUqIA8qVFTr3C8r10sublI2VmQurtJLy9Xt5dJLdXCi2a8cHlzdJdVrrytVVWpUU2zXMntSqll9fhs6/wBvNc4hf5dOP381YwLs26q5lWuIpE6AjQO3GfmeAB0nmUtUpW2cu9FbCcDq3TqZcCyg90F+oLtCQB+FpjzPrK+i2XZ1tKqANm0iQBpsQI8tojZdW1sG0mUHe1TqMLvLNDD6mNfNOrhoFwwc6Tweg8MH4grHkpt8mfeyC4b3bnVD7wpkjgDTzOmePs/JYhuN07KyqvOtSpFMAHUkMAAPITnPx5LYY5WIoyeLDHP/AKVb9QvkHbK4L6tFnBoc6OrnuAPwb/qVMcq9JiLspV8Wr1RnrVaj493M7KGyJaGAxESI4p5h9vqWt0HEDQEAb6cgPklIoDJB4/1T7s21xlwHsgjXbNmaDMHaB8CtiS9ir9KNDhXagd2KNUnM3/pVOvu68CdiNjPA6Has8bJbpUA8TQRqW/YIPUL5rimFtB8IJLxPdNlzoPvMA1cwn4LQ4Dd3FNrM9GuXs8Obu3/vGaRJjf8AqD0UcmJ9yiTc/J9Bt6+YdeIVui+Qs1//AGwdRRuGu0OtF/SRp0Vuj2hbxp1xz/cVI8xoq4vJdoz3o0DXLpJm9oKf4aw86Fb/AGqdvaCl+f1pVf8AataIsZIVFuM0j7x9WPH1ClbiNM7O+R/RdOFlCjFy08V0Kg5oA6QvMy9QAIQvCgDl7lSuKymrvSu5rJWykoiua6T3dwp7quk13cKLZqiSvd3CV16qluKyoVHqbNkyc1HpfdXMffzUtzWgJQWd9UbTmA8w48mD2teug9Uv5Y1PSGuB4aHu75+zS0tB0hpOXvI46/AdVrMXrC2pupPE02w85dYe4nIOe/iBE8OUnmtYsbaNOmZrsjwJ9k6OBHAA6jp5pdf0i51vSqEnvKrMzuLmAtDfkFOVv1s8zNle/E0OFWT3upNqEtqPpk1dATm8JDemXT15JpXuiWh59umCyq3jld70cRIBHSeKzuD4q97O9JmrSc8uG2YEkx6j5hNaWI97cPdTgEUQ4tdqHAkmJGx13+qlmw1vgpFrRD2nvQ6WNk/u2O02axzXiZ5k6ei+V9q2Ft/UBGwZA6Obn0/zL6rgdFla2D9nOfBnXwB+VjeoEfHMF86/xDtiy9p9aFPzJY+ox0noRueEKmNJZGkNL6KuWAOaedmbB7qVUkilR1zV3cAQM4Z+J+gjgDx4KOzwmnRpC4vZZTPsURIq1j5btZ8z0SzE+0FW9qClkLWQBRo05hsOGkDdxHwha0vHlnar7j8Z/mxriH+IHck07Omcu76zzNSoec7nT0AVih2re/IW1ozESKmZpEkAkEVMp578FHQwq2s2D9rirVERRDpayfxuGrnflBAHVSf+uadMfuqFBoH4abBt8U237vQv24a1jl1+R0y6qSP/AHVKCYkVXSCOYDzppv5K6zMYi6mfwtruj4ApPS7aVSAQ9jRAOmkA8dKe3krDO0Nd5jvhO4/eO1E8PAkWRe9/v9DO4f8A1HdOhU4V3n/w3X/5oe6qyC57i2QCclZsAmMxLmgQNz0S2lUqP/7zOG7ncf5EyoYFVeP+rTII5uggj/41aaT9xPF/Bcp3LhoXH4ngr9vcnmfiVTsuyjg1uauC7+FzvLXM0kxGsK/T7PVBtUafRw/qUxzRfoVuqsh0aqpRw6qNy0+p/wBqt06ThuB8UHCdr12uGjou104erh5XZUNZy4dRSuqiT3dZXryqkN7XUqZoxyVbu4Sa5rKe7rpXXqqTZuiSOq9VKz1JUelt3dx9/f36JC3RWvqkqfs1aF9V7uAAaP4hFSOk6D0S575Ou+5T7AqJZSZUPvZ3AGR4nGWjTYlugPApMj1OiFs196WPpuNMTLQKmU+yBAzOn3hJBG+iS4k81LOlUafFRdEjXVhkGfReZgGMLKhDHOLa5JAdmIOrhGk66xpxVijRYH3FBgDWPaHsAOYSAA7XrEp4VKfwYfqlK67EuG3r6Q7ynHIj58Fcw3FxTuKb2mAWGmR0IMfOErwy4NKoRAI2LTEH+/6J5eYbTezvGcpLeSp9xzxfKfuXnHOafLHw/dGpsalJlox7g4Atc2GiXFxecrWjcvL/AGepWU7X4rSt6rK9ek192GhlOlOZtISXh1Z2zqkkmPhO6s0e0RZTtyYcylWY5/NpktMg7tgkz0VHtFgLXtv2uk1GPNZr9yWTnB9WZm+nRThTLd/L/oxKmk1NfBmKFtXv6+ZzjVqHUkmGsYOJO1Ng+fUpldY3RsQadr+8rnw1LiNp3ZSHut+ZVW7xkGiKFo00aG73H26jgNXvdx6cBwSEsDII5tM8/EJ++qu3r/0eY8u+J+BjQw6rWaXGTOpPXzVIYS8PLOJBIA3n/n6rZYBct1Ebz5eccfv1rY1TaKtJzdw4D0OhH3yWXzez11KS0vYhtMDd3VIjeOHQlrwfVp+SstwjKM2uQ7ccrp9roPJaPs3RbFQaE94zK3lmjN8Q5ainhdMFpAhrpIEDRwMnSN/0KzXTVM8ylptGHw+jA3giDHkNweIWlwnFCZa2CAYmeG43849FN2hsmNaS2AWkEQNiSJiN5B280jwxxbUq66NeNf4xp8x81bFk5F8dm+snR58+KZ03rP4bcSBqnNJ63pkLkutK6ULCpQqIztHqEIXRTwqrcv0VlxS6+qaLjGkT39ZZ29rpniVdZu8rrPTN+KSvc1kur3IChvMRHDXy/Xgl5sK9XWA0beI6/wCUAxw0PryUy95JxrbPbrEfh9/L677bqq95J+/v79Beqdmax3ezro4/M/fyUbuysCXPcRzkAfRMtGavq4+Sph1Dv6opzodXEAk5RuABuTsPMrW1+1OQCkKDSwabzUjnAaWtMzxPoktpafs9JwpyalUlomZyt0iY0BJM9Gn1s2XdhrTXquLR/wBpsNlwMEnLAOoOpn+im58ns7kzRCXktt86NTaYdRrt7wMOVzWyKgh4y6QT0Ox6A7aHm6wtlvlrsDmFtTJVYSSGh2gIBkgSRxO/qU+GXeRznWlQQ7R9CrOVw5gyC13UespjfdqXPDmXdsQHtylzDJ09h7QYBc3eQRKnrJL4fBmrLGRc9i3tDZd1WzD2TrPQ7FMra37ynnpHWPExc0mftFoOL6Yg9RwKq9mGulzKelamCQzhVpjcDlUb8CFrVSl410QxU5r09k1HDmVKbzS0fqHsPvDeDPLh6ry3uDSrMqZ3PhjG5XkeJnihp02aTx9Sr9ywGLmhv/3Gc+Yjmll1SbWh1IAO1nnB4R5rnGPc10z0Gn9QlU9rtf5QlxzCW28APJzvc5rYAAoloczzcC4NPULO1w5xhgLjImBMRqJ5Tp9hazHKJqWwqPae/oEN0nxUHuIEcy12U/zFddn8H7y2c2qw08oLxVDgDnPCJ1+mim68S+KHa1Qvw+2rAAUqTydhpA6bnlCcWmCEP7y4ePAM2UGdp3PDl8fNZ92OVaTnUc7iARqHBoIIBGbcj0VyyuotKpdGc1WtMSfDAMa+ceim0zdLl9Gp7GXJfUrVY0a9ro/LlIOnMBwPoFunO9tnAZXMI38ZJB6QeKQdisLFtbta9v7yoSX9XOaHAE8DH0V+5rd3Ta8ycssdG5pzLfOAR81jyUm3+h51PypspY1dh+RxEAlneAmIBgz6ER8VnsKvAKdTXR1Xc7lrWtI1Ov4fiVbxeXtqsGvhETqC4vGQSOWaD0Ko1KAZ3babXP7vMHkDTO86STpMyekxzh8OtjSjX4TX0H6laO3esdhN4DDdWu/C7Q6eWh9FqbMlejLEySN6ZU7VXpKwFdHn0eoQhMIcPSbEqm6cVdln8WfukrorC5MxidbdI/2U1nRrlB25/wBunFMMQfJWi7JYe32zGn1P9vqoJbZXNlc+iSlY9lGx4miYBgtGxkcfVLMfwZlDIaeclzgxtMGJnZrXaECTsSQJ4ALd3lyBLuEaeQkz85WEbiX7RXbUdIayXUWkRmmWl88Y/TgNe2kuCOJuW69l3+fhFd+F1R7TKX81R1QD+XKASl76FRri6KWbWHgOaBPvZJ9qNJn1CfXV+Ckd9dwCfuTspOUc/wCVkXC1+iE17XcIL4c9pcJ2DmOjKSODmkwRycDxUuC2lIB1xcPyspFh4QXkyAdD0nTiOapXdwCxx2DXNE/xnLrHUz6JjcUReup09W0WQG0x4S9wGtR/Ea7DfeSJhccv+FFpf3Wsld9fp7ly/wATsb3xtp1840NUCplHHWBrAnfooKdGo2XW9U1wBBp1A3OByDxoR0OVb/CuxrGU2gwAAIAEAdNEq7Tdn2NhzZa8atqN0e09DxHNp0PJd+05XpYzU32jN4b2gax4DqZpP95jhl34EHZdY1R7tzLmgdiHCOB5JtaVKV0xzazGOfTkOnQtIGYFrvaDHDUa8ehSlrf2d/dvzGhVJ7tzokRuHDg4Tty102CTk8vS1yZsmFxyuh3h94ysTXY0tY+BVadm1HaSOO+h4ajnolxfAHUXl1NxBOvn6aAKTB3m2uH0omlVBBE8huPT5gdU6tavesNN5BezTN+Ju7T6iD6rTiae4ft/YZU+LRk6l64D94yQ7wu191wyuG3I/ZWfxg1rar3TzIb4muJd46Z9l28DrvqCtziWFk0niNQVZv8ABqN9ZUe8llRrS0OEZmOb4ZIO7DGs8gUuWJxtNLg1YvqMjb55Pn2K2DX2zblgymTmHPKNfP8AUBaf/D3sa6s1teqYpyHMbxdEgO5BumnH6mCj2HunuZbVC0US722OMOaCC4AHVpMdeMSvplBop5abBldSb4Wj2TTEDKPLQdNFlyZEp0n/AKNOS916fjkr1K+oafbFRjT1kyx/yIVHFcSytrUncHQ0mfZeDE9AZHwUmO3oa5lVmvhJjacnjg8tj81lcbx5j7g5Q53hiBxceYGpjoDuscy3whUtlyq21qZKfeF1NkOquDpLn+4wZdd3EwFapvaf3dJvd0QQQzclwEZnbn0ngPRHglo4UmhwjxPdEa+IwJjYx9Y4LQWlGB/f/gfVb8ePXLHUaL9K0Y+A4AjkRH908woEMAdqRofTQfJLbO3B+4+I2+Sd2rIWhC5HwMqKstVairLVdHm2eoQhMTI6uyzeMnQrS1Nlm8aboUl9FcfZiL6pD06wvGMjdTpvH6nl0WW7QVsrg7kdfI7/AA39FxQvVn3oX6lOb38j3GsWq1WvywGwYkHM/wAhplB25pU+5B7rL7IaQ34CB8j6rl151VStdNaN/wCmp3+aVvZHz4/fuizVrpDiV4XGG66/EzCm751V2VvH6czyCu4JhJquHdAxoDUOh/8AGOH8R15AbpkjkQ6fBTs6AZDCRMy7X3gPZE75ZM9T+VbDDuy+ZneUvC8ajkfMdeacYV2PpU2AFjPVrTqfMJg+x/ZBnp6MEZ2e7lJguA90jfTQwR1D6Nq1C0g7P433jSx4yvYYc3kQs/21xpjCcxhrd/XhHE8h1VvtGBbVm1wYa8Frzw8IzNcfQOHw5L5z2ip17qoXwG0hqxjnQ87jO4ERJGzZ0B5ko/A612ULbtRUp3IrsbDfZLJEuZmkEu/GJkcBJHEk/QHsZiFHPS1FTUEnLkqt0Eg+yZgR5jVfNHYNWDZ7mpA/KfoNVb7M4xUtqmdgc6kSBWa0ToPej8TRrzIHlEc2Ly9U9jrnhmnpmoP3dRuWvQOx4jlPFpHHqpLXEu8rMNOcwGV7TvA1aY4wCRPQK/2icK1Ft0wjvqLfHAnvaJIh4I3brIO2p2XuDWoztrN1D25SQYIzEQQeGunqpLKl6/czzjafh7F+6r5RlOpO45eZ4KlZUnVKjSIFOA2oR+EvIAZzIjfzXTHU+6dmcZB1bIa47bnoZ+C7/b5Y2nSZlLW5Qfcgw6RxdtO2sqTyXfXZumVK1KNBb5HM7v2XUjA5iNWkc9EuvO0AFRpO7CWkjY5hofIlUaeD1XHNUqOJIg5YAjlxJ8147s6A4u8ZcYkkg6DhrsN9ua4vp6fbGUMVYjizqhy0WmGkieAJ33PWf6KraYbVY05AyTudSdAAG6xpp/VaSlg53iPMR9P0Vqlhp5THP+hO/wAQtMY1HRRLQqsGu0DmOGm5LSD6zv0Ce2luCYI19QVPaW547cj/AH/Uq9RtgNh9/wBFZIWqSPbahATGk1Q02K1SanSMt1ssUgrAUVMKUKyMdHqEIXRDlwSLGaehT4pZilKQUtdDw9M+QdraWqVYbZ1RRa6MwMwBOYNkhunvDSdNdt+D3tk2Mx5T9/f9Vpuz2At7qnO4Ywf6RPzWc15Ernk+d/tDjOUgxwzAEebTqPguqeGveZc5rfI53fBsx6wvsB7PUzu0HzAP1UF/g0MPdjUagCN+Gi7oyrDO+zD4F2RqVPdNOmfaze2+CNHR7LfyiZ4ngt7RsqdszYDYep0CqWGPtLNocNCOIcNwRwKU47jzZYHvDROYyQPCzUn4x8V3ZeY1wuh6L81bgMHsU9+r4n5Aj1PRO69HMwg6giCOYPBY7sleh5LiR4pPnJkra0nLsi1wYLtA0vpMoO1dTqMGvFoksd6gQeoKMHwF1fWS2mPeGhfzyHg383HhzT3tJhYJFSCWjSoBu6lMuHpv5ZgN07tQ3KMsZYERtHCOiNcnfLSF9Ds3RpthtNrfJo+Z3KzPazs6xgNZjQHN1eQNXMHtA8yB4h5RxW6qPWc7VXoFB/8ACQOpcIaPUlDCG9mewN/dtaYkMf3cc6dYSQJ4B4JHQK5dYcGAspHwuMgAaNJGwOwHGRsSpsLswwBumuWJ3JaDJ+Z+KbstgAsc4eds2eKXYhssEmC4R9fvzTmhYtbwUz3ZQuKNxmErSNtkgpheGmuBUXedAaaPBSXYprwPXYK6cbZ01qmaFG1T02LqJUySm1WqbFzSpqw1qokZro6aFIFyAulQzsEIQg4Cq3tOQVaUdVshcZ1HzLtLhPeVGsHvuDfQ7n4Stnh9pAXBw6a2cjYQPN2/y+qa0KcBT8eS7vg8NNKsQL2yWkeSb1uiU3GEh58T3Ecgco+WvzXGEsw/aK6FXO2m17K4AGZsgNzbZnjSOm/TVIcHwQF7C45u9BhztSXtktcCebZ+S1vamkNKFEBogudG8cBPMnjyBSekzu6WUDW3cC0fkBDhH8phTLHGC1/2d/dHSJLOrZmB1bMeUHy+jYZiQe0a6rHswQ3dZwMim0+0PaL9wGn3SAQSeoHNe17C5tDMd8wbPbDXj+JnsnzBHkmQtJM31QghJ7Fxo1e59xwc6n+XLGZn8OsjlqOASSz7SVCIFOqemVvzJdAUrbtzS6tWIaQ0gNzSGN0LiXbFxIE8BAGu67sVSNMZxltJpc4wB8ydAAOJJ0AXzy4vqte5pOrNdTZmPd03Dw+y7xZho6pHw2HEnU4fh7rqoKrgcjSe7BBGvF8HYnYch5lPrzBWPpOYeI0PEOHsuHIg6rnY6aliuqIax/4f/sIKv99LQeYlKrGuX24nctG3MH+yuWr5pN6BKal/EQ3d5lGpgJbh2Kju2NGpc0H4x+qq9rKwFCpJgQJPIZmz8pSnD8R7sF7gGu5T7LeDSeEfWVweuGbu3pwJcdV66uFj2doy7UGegk/TRMbG7c866dJlAJofNrSVbpUyVDa0gAr9NqZIS6PadJXKVJc0qStMYqJGO7PWtUgCA1dQqJGZsAvUIXRQQhCABeFeoQBXNJdAKUhckLgyZG8KpWEBXCoKrUjHRnatjGZx1c4yT8gPQLL4rb5Hsdzlh9JcyfTOPgt9d0pCyPaCh+7qflyvH8hGb/SXKTReWXOyN0WtYHRBdUa4/nzSNeon4haW+iCvnNHEHUCfD3jXwHMaYcXaAFn5uEaTA1ELQVMWquAY2lULo9/IP8xa4/ILqfBxrk8vcQZQzcS/Zo3Lo1j+p2Cr4dgr7l+eqfCDIYNhy8z1OvKExwrswc/e1jmefgBuABwA+5Oq0lOkGNgCAhIHXwcULdtNoa0bJV2hxplCi5zj0A4lx0a0cyTovcdx1tBhJ1OzQPac47NaOf8AdfOsRp3NWoypcsLZd+7ZuxoJ4Hi/aSYOhgQuthEbZocOqZKAB90CfRMLN0Ux6pTcmKRHOB8SAmFB0Ugecn4lTPR1yZ7tQS8BjTBc5usTAacxMeTSkpwh9Itc7O4O1GeMzdJjQZRI1B34clobamK1yQdhTeZ5Hw7fyz8VqnYcy5tmTo7LE8WuGx9DwWa8rm9exC36jF0aQMTueM6+idWOHO0IIVO3syCaZGV7CR0In+y0GFggwVqXJ10hhY25A1TSjRXNvSV1jFRIy3YMYpQF6AulVIytni9QhdFBCEIAEIQgAQhCABckLpCAIionqdwUTmpGUTK1VqzHaGnFOp/A8fFpWrc1Z3tTRPcVYEnI6PMiAkpFJYj7M2QfXDzrkaI5Z3zr5gAj+YraVqYDTw0+ysl2bqCnVcDoHwW+bRBHnEH4rRYjibWsJJAHMmAlXQ9bbO8PxCQWuPiboTzHA+qp4l2ha05GS9/4W6n14NHUwldvRqV3Hu8zGHQvOhIk6MB2/iPpzWhwvBqdFsNA6niTzJ4ldW2cekKsOwBz6gr3EF49lu7WA7gcyeLuPkr+N2rX0XsOhiW8w5urXDyKu3V4G6bnl+vIJS9ufvNfEQQTykGB6cuvVHQLbZk73M7uQNO8yk9CANuni+SZ4rXFOkeg+QH6Kevhru9pgaNYIH35AfFcYrZF5a2NCQD6kSps3ea5JMCsQLeo86uhsGBoXMEkfHTyTS3tu6rw2cmVsidjqAfWPkpMNtoZl4PYI8wIP0Cu29OXAkbtE+bSsajZldFPF8KzEPaNRvpuOHw+itWtkC0SExNNdU6MeS3450tEXkPKVGFO1qA1dK6RFvYIQhdFBCEIAEIQgAQhCABCEIAEIQgDwhclq7Qg7shcxLsTtczY6j6hNoXD6UpWhlRlK2AAg6cZHMHmOSpYTggNxmqS4sbpmJcZcYkTtoD8VtO4VSth3izN3+o5JPEfzPLfwy0gaceY4FVLq4ImCAOZ4K06m4+6Z6kAa/8AC8p4RJl+sbN4eZ5ld0CaFlnYvq7S1h1n339ek89/JPLfDWsbAAAVqnThdplIjtlN9gCZUb8NBHqD8EwQhymHmyi2z2EbGR67/UqYW2s/fVWELihI55M5DV7C9QnFBCEIAEIQgAQhCABCEIAEIQgAQhCABCEIAEIQgAQhCABeL1CAPF6hCABCEIAEIQgAQhCABCEIAEIQgAQhCABCEIAEIQgAQhCAP//Z">
            <a:extLst>
              <a:ext uri="{FF2B5EF4-FFF2-40B4-BE49-F238E27FC236}">
                <a16:creationId xmlns:a16="http://schemas.microsoft.com/office/drawing/2014/main" id="{759909CD-F88E-267F-2EE1-26E8DE6501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0906" name="AutoShape 14" descr="data:image/jpeg;base64,/9j/4AAQSkZJRgABAQAAAQABAAD/2wCEAAkGBhQSERQUExQVFRUWGBcXFxYWFRUXFxgVFBcVFxYVGBUYHCYeFxkkGhgYHy8gIycpLCwsFx4xNTAqNSYrLCkBCQoKDgwOGg8PGikkHyUsLiwpLSosKSwvLCksKSwsLCksLCwsLCwsLCwsKSwsLCwsKSksLCwsLCwsLCksLCwpLP/AABEIANIA8AMBIgACEQEDEQH/xAAbAAACAwEBAQAAAAAAAAAAAAAABQMEBgIBB//EAEIQAAEDAgQDBQYDBgUDBQEAAAEAAhEDBAUSITFBUWEGEyJxgTJCkaGx8FJi0RQjcoLB4QeSotLxM0ODFiRzwtMV/8QAGQEAAwEBAQAAAAAAAAAAAAAAAAIDBAEF/8QALBEAAwACAgEDAwIGAwAAAAAAAAECAxEhMRIiQVEEE2GR8DKBobHB8RRScf/aAAwDAQACEQMRAD8A+4oQhAAhCEACEIQAIQhAAheZly6ogDteFyrVLoBU62JALjYylsZGqFw65CQXGMRxSy57QAcUjtFFiZtKVcFSSsp2YxkVe9E6jLH8xI+KY9osbFvQqPJGha1v8T/7apk+NiOdPQ1FyCpA9fPLHtaDAmVo7PFi7gR56f3S+aGeNo0UoVSjXlWQ5Onsm0dIQhdOAhCEACEIQAIQhAAhCEACEIQAIQhAAhCjfUQB0XKN9aFBWuYSy5voStjqdl+regJfcYpHFKLvEkmucSKk7NMYdjy6xjqlNzi55pPWvSqVa6U3RqnEkMLrFeqQ3+LnYFV72+VTDMMddvyAkMMyRu6NCB+UHd3oErpJbZ2tI+if4VV89OroZdVYQ7mxjSXEdJ08yuu1+JZ69KhOgDnu03e9xy/BgB8nBTdlaJp96wjKWNFIx+ctaI9NukJVau/aLq7q8GlxbyhhLWDyytHxSVl3jMnju9jGxw0sqFpENc3MDwkDVumxj6FXXsNOHz4HQSRwPPy2lXalMSx50ZUYGk/gcDLHzw3I9QqhumsY4ktOQxUZodN87ByI1y+cLIqoo0h5h1zvrMR6iNx98E1p1ZEhY2xuzTqZRqN2/mpkzA5xOh4grQ212JEHR23R25C1Y8pGoHDXLpV2PUzSt01sztaOkIQnFBCEIAEIQgAQhCABCEIAF4SvVFUqIA8qVFTr3C8r10sublI2VmQurtJLy9Xt5dJLdXCi2a8cHlzdJdVrrytVVWpUU2zXMntSqll9fhs6/wBvNc4hf5dOP381YwLs26q5lWuIpE6AjQO3GfmeAB0nmUtUpW2cu9FbCcDq3TqZcCyg90F+oLtCQB+FpjzPrK+i2XZ1tKqANm0iQBpsQI8tojZdW1sG0mUHe1TqMLvLNDD6mNfNOrhoFwwc6Tweg8MH4grHkpt8mfeyC4b3bnVD7wpkjgDTzOmePs/JYhuN07KyqvOtSpFMAHUkMAAPITnPx5LYY5WIoyeLDHP/AKVb9QvkHbK4L6tFnBoc6OrnuAPwb/qVMcq9JiLspV8Wr1RnrVaj493M7KGyJaGAxESI4p5h9vqWt0HEDQEAb6cgPklIoDJB4/1T7s21xlwHsgjXbNmaDMHaB8CtiS9ir9KNDhXagd2KNUnM3/pVOvu68CdiNjPA6Has8bJbpUA8TQRqW/YIPUL5rimFtB8IJLxPdNlzoPvMA1cwn4LQ4Dd3FNrM9GuXs8Obu3/vGaRJjf8AqD0UcmJ9yiTc/J9Bt6+YdeIVui+Qs1//AGwdRRuGu0OtF/SRp0Vuj2hbxp1xz/cVI8xoq4vJdoz3o0DXLpJm9oKf4aw86Fb/AGqdvaCl+f1pVf8AataIsZIVFuM0j7x9WPH1ClbiNM7O+R/RdOFlCjFy08V0Kg5oA6QvMy9QAIQvCgDl7lSuKymrvSu5rJWykoiua6T3dwp7quk13cKLZqiSvd3CV16qluKyoVHqbNkyc1HpfdXMffzUtzWgJQWd9UbTmA8w48mD2teug9Uv5Y1PSGuB4aHu75+zS0tB0hpOXvI46/AdVrMXrC2pupPE02w85dYe4nIOe/iBE8OUnmtYsbaNOmZrsjwJ9k6OBHAA6jp5pdf0i51vSqEnvKrMzuLmAtDfkFOVv1s8zNle/E0OFWT3upNqEtqPpk1dATm8JDemXT15JpXuiWh59umCyq3jld70cRIBHSeKzuD4q97O9JmrSc8uG2YEkx6j5hNaWI97cPdTgEUQ4tdqHAkmJGx13+qlmw1vgpFrRD2nvQ6WNk/u2O02axzXiZ5k6ei+V9q2Ft/UBGwZA6Obn0/zL6rgdFla2D9nOfBnXwB+VjeoEfHMF86/xDtiy9p9aFPzJY+ox0noRueEKmNJZGkNL6KuWAOaedmbB7qVUkilR1zV3cAQM4Z+J+gjgDx4KOzwmnRpC4vZZTPsURIq1j5btZ8z0SzE+0FW9qClkLWQBRo05hsOGkDdxHwha0vHlnar7j8Z/mxriH+IHck07Omcu76zzNSoec7nT0AVih2re/IW1ozESKmZpEkAkEVMp578FHQwq2s2D9rirVERRDpayfxuGrnflBAHVSf+uadMfuqFBoH4abBt8U237vQv24a1jl1+R0y6qSP/AHVKCYkVXSCOYDzppv5K6zMYi6mfwtruj4ApPS7aVSAQ9jRAOmkA8dKe3krDO0Nd5jvhO4/eO1E8PAkWRe9/v9DO4f8A1HdOhU4V3n/w3X/5oe6qyC57i2QCclZsAmMxLmgQNz0S2lUqP/7zOG7ncf5EyoYFVeP+rTII5uggj/41aaT9xPF/Bcp3LhoXH4ngr9vcnmfiVTsuyjg1uauC7+FzvLXM0kxGsK/T7PVBtUafRw/qUxzRfoVuqsh0aqpRw6qNy0+p/wBqt06ThuB8UHCdr12uGjou104erh5XZUNZy4dRSuqiT3dZXryqkN7XUqZoxyVbu4Sa5rKe7rpXXqqTZuiSOq9VKz1JUelt3dx9/f36JC3RWvqkqfs1aF9V7uAAaP4hFSOk6D0S575Ou+5T7AqJZSZUPvZ3AGR4nGWjTYlugPApMj1OiFs196WPpuNMTLQKmU+yBAzOn3hJBG+iS4k81LOlUafFRdEjXVhkGfReZgGMLKhDHOLa5JAdmIOrhGk66xpxVijRYH3FBgDWPaHsAOYSAA7XrEp4VKfwYfqlK67EuG3r6Q7ynHIj58Fcw3FxTuKb2mAWGmR0IMfOErwy4NKoRAI2LTEH+/6J5eYbTezvGcpLeSp9xzxfKfuXnHOafLHw/dGpsalJlox7g4Atc2GiXFxecrWjcvL/AGepWU7X4rSt6rK9ek192GhlOlOZtISXh1Z2zqkkmPhO6s0e0RZTtyYcylWY5/NpktMg7tgkz0VHtFgLXtv2uk1GPNZr9yWTnB9WZm+nRThTLd/L/oxKmk1NfBmKFtXv6+ZzjVqHUkmGsYOJO1Ng+fUpldY3RsQadr+8rnw1LiNp3ZSHut+ZVW7xkGiKFo00aG73H26jgNXvdx6cBwSEsDII5tM8/EJ++qu3r/0eY8u+J+BjQw6rWaXGTOpPXzVIYS8PLOJBIA3n/n6rZYBct1Ebz5eccfv1rY1TaKtJzdw4D0OhH3yWXzez11KS0vYhtMDd3VIjeOHQlrwfVp+SstwjKM2uQ7ccrp9roPJaPs3RbFQaE94zK3lmjN8Q5ainhdMFpAhrpIEDRwMnSN/0KzXTVM8ylptGHw+jA3giDHkNweIWlwnFCZa2CAYmeG43849FN2hsmNaS2AWkEQNiSJiN5B280jwxxbUq66NeNf4xp8x81bFk5F8dm+snR58+KZ03rP4bcSBqnNJ63pkLkutK6ULCpQqIztHqEIXRTwqrcv0VlxS6+qaLjGkT39ZZ29rpniVdZu8rrPTN+KSvc1kur3IChvMRHDXy/Xgl5sK9XWA0beI6/wCUAxw0PryUy95JxrbPbrEfh9/L677bqq95J+/v79Beqdmax3ezro4/M/fyUbuysCXPcRzkAfRMtGavq4+Sph1Dv6opzodXEAk5RuABuTsPMrW1+1OQCkKDSwabzUjnAaWtMzxPoktpafs9JwpyalUlomZyt0iY0BJM9Gn1s2XdhrTXquLR/wBpsNlwMEnLAOoOpn+im58ns7kzRCXktt86NTaYdRrt7wMOVzWyKgh4y6QT0Ox6A7aHm6wtlvlrsDmFtTJVYSSGh2gIBkgSRxO/qU+GXeRznWlQQ7R9CrOVw5gyC13UespjfdqXPDmXdsQHtylzDJ09h7QYBc3eQRKnrJL4fBmrLGRc9i3tDZd1WzD2TrPQ7FMra37ynnpHWPExc0mftFoOL6Yg9RwKq9mGulzKelamCQzhVpjcDlUb8CFrVSl410QxU5r09k1HDmVKbzS0fqHsPvDeDPLh6ry3uDSrMqZ3PhjG5XkeJnihp02aTx9Sr9ywGLmhv/3Gc+Yjmll1SbWh1IAO1nnB4R5rnGPc10z0Gn9QlU9rtf5QlxzCW28APJzvc5rYAAoloczzcC4NPULO1w5xhgLjImBMRqJ5Tp9hazHKJqWwqPae/oEN0nxUHuIEcy12U/zFddn8H7y2c2qw08oLxVDgDnPCJ1+mim68S+KHa1Qvw+2rAAUqTydhpA6bnlCcWmCEP7y4ePAM2UGdp3PDl8fNZ92OVaTnUc7iARqHBoIIBGbcj0VyyuotKpdGc1WtMSfDAMa+ceim0zdLl9Gp7GXJfUrVY0a9ro/LlIOnMBwPoFunO9tnAZXMI38ZJB6QeKQdisLFtbta9v7yoSX9XOaHAE8DH0V+5rd3Ta8ycssdG5pzLfOAR81jyUm3+h51PypspY1dh+RxEAlneAmIBgz6ER8VnsKvAKdTXR1Xc7lrWtI1Ov4fiVbxeXtqsGvhETqC4vGQSOWaD0Ko1KAZ3babXP7vMHkDTO86STpMyekxzh8OtjSjX4TX0H6laO3esdhN4DDdWu/C7Q6eWh9FqbMlejLEySN6ZU7VXpKwFdHn0eoQhMIcPSbEqm6cVdln8WfukrorC5MxidbdI/2U1nRrlB25/wBunFMMQfJWi7JYe32zGn1P9vqoJbZXNlc+iSlY9lGx4miYBgtGxkcfVLMfwZlDIaeclzgxtMGJnZrXaECTsSQJ4ALd3lyBLuEaeQkz85WEbiX7RXbUdIayXUWkRmmWl88Y/TgNe2kuCOJuW69l3+fhFd+F1R7TKX81R1QD+XKASl76FRri6KWbWHgOaBPvZJ9qNJn1CfXV+Ckd9dwCfuTspOUc/wCVkXC1+iE17XcIL4c9pcJ2DmOjKSODmkwRycDxUuC2lIB1xcPyspFh4QXkyAdD0nTiOapXdwCxx2DXNE/xnLrHUz6JjcUReup09W0WQG0x4S9wGtR/Ea7DfeSJhccv+FFpf3Wsld9fp7ly/wATsb3xtp1840NUCplHHWBrAnfooKdGo2XW9U1wBBp1A3OByDxoR0OVb/CuxrGU2gwAAIAEAdNEq7Tdn2NhzZa8atqN0e09DxHNp0PJd+05XpYzU32jN4b2gax4DqZpP95jhl34EHZdY1R7tzLmgdiHCOB5JtaVKV0xzazGOfTkOnQtIGYFrvaDHDUa8ehSlrf2d/dvzGhVJ7tzokRuHDg4Tty102CTk8vS1yZsmFxyuh3h94ysTXY0tY+BVadm1HaSOO+h4ajnolxfAHUXl1NxBOvn6aAKTB3m2uH0omlVBBE8huPT5gdU6tavesNN5BezTN+Ju7T6iD6rTiae4ft/YZU+LRk6l64D94yQ7wu191wyuG3I/ZWfxg1rar3TzIb4muJd46Z9l28DrvqCtziWFk0niNQVZv8ABqN9ZUe8llRrS0OEZmOb4ZIO7DGs8gUuWJxtNLg1YvqMjb55Pn2K2DX2zblgymTmHPKNfP8AUBaf/D3sa6s1teqYpyHMbxdEgO5BumnH6mCj2HunuZbVC0US722OMOaCC4AHVpMdeMSvplBop5abBldSb4Wj2TTEDKPLQdNFlyZEp0n/AKNOS916fjkr1K+oafbFRjT1kyx/yIVHFcSytrUncHQ0mfZeDE9AZHwUmO3oa5lVmvhJjacnjg8tj81lcbx5j7g5Q53hiBxceYGpjoDuscy3whUtlyq21qZKfeF1NkOquDpLn+4wZdd3EwFapvaf3dJvd0QQQzclwEZnbn0ngPRHglo4UmhwjxPdEa+IwJjYx9Y4LQWlGB/f/gfVb8ePXLHUaL9K0Y+A4AjkRH908woEMAdqRofTQfJLbO3B+4+I2+Sd2rIWhC5HwMqKstVairLVdHm2eoQhMTI6uyzeMnQrS1Nlm8aboUl9FcfZiL6pD06wvGMjdTpvH6nl0WW7QVsrg7kdfI7/AA39FxQvVn3oX6lOb38j3GsWq1WvywGwYkHM/wAhplB25pU+5B7rL7IaQ34CB8j6rl151VStdNaN/wCmp3+aVvZHz4/fuizVrpDiV4XGG66/EzCm751V2VvH6czyCu4JhJquHdAxoDUOh/8AGOH8R15AbpkjkQ6fBTs6AZDCRMy7X3gPZE75ZM9T+VbDDuy+ZneUvC8ajkfMdeacYV2PpU2AFjPVrTqfMJg+x/ZBnp6MEZ2e7lJguA90jfTQwR1D6Nq1C0g7P433jSx4yvYYc3kQs/21xpjCcxhrd/XhHE8h1VvtGBbVm1wYa8Frzw8IzNcfQOHw5L5z2ip17qoXwG0hqxjnQ87jO4ERJGzZ0B5ko/A612ULbtRUp3IrsbDfZLJEuZmkEu/GJkcBJHEk/QHsZiFHPS1FTUEnLkqt0Eg+yZgR5jVfNHYNWDZ7mpA/KfoNVb7M4xUtqmdgc6kSBWa0ToPej8TRrzIHlEc2Ly9U9jrnhmnpmoP3dRuWvQOx4jlPFpHHqpLXEu8rMNOcwGV7TvA1aY4wCRPQK/2icK1Ft0wjvqLfHAnvaJIh4I3brIO2p2XuDWoztrN1D25SQYIzEQQeGunqpLKl6/czzjafh7F+6r5RlOpO45eZ4KlZUnVKjSIFOA2oR+EvIAZzIjfzXTHU+6dmcZB1bIa47bnoZ+C7/b5Y2nSZlLW5Qfcgw6RxdtO2sqTyXfXZumVK1KNBb5HM7v2XUjA5iNWkc9EuvO0AFRpO7CWkjY5hofIlUaeD1XHNUqOJIg5YAjlxJ8147s6A4u8ZcYkkg6DhrsN9ua4vp6fbGUMVYjizqhy0WmGkieAJ33PWf6KraYbVY05AyTudSdAAG6xpp/VaSlg53iPMR9P0Vqlhp5THP+hO/wAQtMY1HRRLQqsGu0DmOGm5LSD6zv0Ce2luCYI19QVPaW547cj/AH/Uq9RtgNh9/wBFZIWqSPbahATGk1Q02K1SanSMt1ssUgrAUVMKUKyMdHqEIXRDlwSLGaehT4pZilKQUtdDw9M+QdraWqVYbZ1RRa6MwMwBOYNkhunvDSdNdt+D3tk2Mx5T9/f9Vpuz2At7qnO4Ywf6RPzWc15Ernk+d/tDjOUgxwzAEebTqPguqeGveZc5rfI53fBsx6wvsB7PUzu0HzAP1UF/g0MPdjUagCN+Gi7oyrDO+zD4F2RqVPdNOmfaze2+CNHR7LfyiZ4ngt7RsqdszYDYep0CqWGPtLNocNCOIcNwRwKU47jzZYHvDROYyQPCzUn4x8V3ZeY1wuh6L81bgMHsU9+r4n5Aj1PRO69HMwg6giCOYPBY7sleh5LiR4pPnJkra0nLsi1wYLtA0vpMoO1dTqMGvFoksd6gQeoKMHwF1fWS2mPeGhfzyHg383HhzT3tJhYJFSCWjSoBu6lMuHpv5ZgN07tQ3KMsZYERtHCOiNcnfLSF9Ds3RpthtNrfJo+Z3KzPazs6xgNZjQHN1eQNXMHtA8yB4h5RxW6qPWc7VXoFB/8ACQOpcIaPUlDCG9mewN/dtaYkMf3cc6dYSQJ4B4JHQK5dYcGAspHwuMgAaNJGwOwHGRsSpsLswwBumuWJ3JaDJ+Z+KbstgAsc4eds2eKXYhssEmC4R9fvzTmhYtbwUz3ZQuKNxmErSNtkgpheGmuBUXedAaaPBSXYprwPXYK6cbZ01qmaFG1T02LqJUySm1WqbFzSpqw1qokZro6aFIFyAulQzsEIQg4Cq3tOQVaUdVshcZ1HzLtLhPeVGsHvuDfQ7n4Stnh9pAXBw6a2cjYQPN2/y+qa0KcBT8eS7vg8NNKsQL2yWkeSb1uiU3GEh58T3Ecgco+WvzXGEsw/aK6FXO2m17K4AGZsgNzbZnjSOm/TVIcHwQF7C45u9BhztSXtktcCebZ+S1vamkNKFEBogudG8cBPMnjyBSekzu6WUDW3cC0fkBDhH8phTLHGC1/2d/dHSJLOrZmB1bMeUHy+jYZiQe0a6rHswQ3dZwMim0+0PaL9wGn3SAQSeoHNe17C5tDMd8wbPbDXj+JnsnzBHkmQtJM31QghJ7Fxo1e59xwc6n+XLGZn8OsjlqOASSz7SVCIFOqemVvzJdAUrbtzS6tWIaQ0gNzSGN0LiXbFxIE8BAGu67sVSNMZxltJpc4wB8ydAAOJJ0AXzy4vqte5pOrNdTZmPd03Dw+y7xZho6pHw2HEnU4fh7rqoKrgcjSe7BBGvF8HYnYch5lPrzBWPpOYeI0PEOHsuHIg6rnY6aliuqIax/4f/sIKv99LQeYlKrGuX24nctG3MH+yuWr5pN6BKal/EQ3d5lGpgJbh2Kju2NGpc0H4x+qq9rKwFCpJgQJPIZmz8pSnD8R7sF7gGu5T7LeDSeEfWVweuGbu3pwJcdV66uFj2doy7UGegk/TRMbG7c866dJlAJofNrSVbpUyVDa0gAr9NqZIS6PadJXKVJc0qStMYqJGO7PWtUgCA1dQqJGZsAvUIXRQQhCABeFeoQBXNJdAKUhckLgyZG8KpWEBXCoKrUjHRnatjGZx1c4yT8gPQLL4rb5Hsdzlh9JcyfTOPgt9d0pCyPaCh+7qflyvH8hGb/SXKTReWXOyN0WtYHRBdUa4/nzSNeon4haW+iCvnNHEHUCfD3jXwHMaYcXaAFn5uEaTA1ELQVMWquAY2lULo9/IP8xa4/ILqfBxrk8vcQZQzcS/Zo3Lo1j+p2Cr4dgr7l+eqfCDIYNhy8z1OvKExwrswc/e1jmefgBuABwA+5Oq0lOkGNgCAhIHXwcULdtNoa0bJV2hxplCi5zj0A4lx0a0cyTovcdx1tBhJ1OzQPac47NaOf8AdfOsRp3NWoypcsLZd+7ZuxoJ4Hi/aSYOhgQuthEbZocOqZKAB90CfRMLN0Ux6pTcmKRHOB8SAmFB0Ugecn4lTPR1yZ7tQS8BjTBc5usTAacxMeTSkpwh9Itc7O4O1GeMzdJjQZRI1B34clobamK1yQdhTeZ5Hw7fyz8VqnYcy5tmTo7LE8WuGx9DwWa8rm9exC36jF0aQMTueM6+idWOHO0IIVO3syCaZGV7CR0In+y0GFggwVqXJ10hhY25A1TSjRXNvSV1jFRIy3YMYpQF6AulVIytni9QhdFBCEIAEIQgAQhCABckLpCAIionqdwUTmpGUTK1VqzHaGnFOp/A8fFpWrc1Z3tTRPcVYEnI6PMiAkpFJYj7M2QfXDzrkaI5Z3zr5gAj+YraVqYDTw0+ysl2bqCnVcDoHwW+bRBHnEH4rRYjibWsJJAHMmAlXQ9bbO8PxCQWuPiboTzHA+qp4l2ha05GS9/4W6n14NHUwldvRqV3Hu8zGHQvOhIk6MB2/iPpzWhwvBqdFsNA6niTzJ4ldW2cekKsOwBz6gr3EF49lu7WA7gcyeLuPkr+N2rX0XsOhiW8w5urXDyKu3V4G6bnl+vIJS9ufvNfEQQTykGB6cuvVHQLbZk73M7uQNO8yk9CANuni+SZ4rXFOkeg+QH6Kevhru9pgaNYIH35AfFcYrZF5a2NCQD6kSps3ea5JMCsQLeo86uhsGBoXMEkfHTyTS3tu6rw2cmVsidjqAfWPkpMNtoZl4PYI8wIP0Cu29OXAkbtE+bSsajZldFPF8KzEPaNRvpuOHw+itWtkC0SExNNdU6MeS3450tEXkPKVGFO1qA1dK6RFvYIQhdFBCEIAEIQgAQhCABCEIAEIQgDwhclq7Qg7shcxLsTtczY6j6hNoXD6UpWhlRlK2AAg6cZHMHmOSpYTggNxmqS4sbpmJcZcYkTtoD8VtO4VSth3izN3+o5JPEfzPLfwy0gaceY4FVLq4ImCAOZ4K06m4+6Z6kAa/8AC8p4RJl+sbN4eZ5ld0CaFlnYvq7S1h1n339ek89/JPLfDWsbAAAVqnThdplIjtlN9gCZUb8NBHqD8EwQhymHmyi2z2EbGR67/UqYW2s/fVWELihI55M5DV7C9QnFBCEIAEIQgAQhCABCEIAEIQgAQhCABCEIAEIQgAQhCABeL1CAPF6hCABCEIAEIQgAQhCABCEIAEIQgAQhCABCEIAEIQgAQhCAP//Z">
            <a:extLst>
              <a:ext uri="{FF2B5EF4-FFF2-40B4-BE49-F238E27FC236}">
                <a16:creationId xmlns:a16="http://schemas.microsoft.com/office/drawing/2014/main" id="{202141D6-F2B4-563E-F825-08262B85C3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80907" name="Picture 16" descr="https://encrypted-tbn3.gstatic.com/images?q=tbn:ANd9GcQ-_8rlNQYbobb6uGUvUfEvHDaaByExBYRzTMJy9xpBdWEuJDlZ0g">
            <a:extLst>
              <a:ext uri="{FF2B5EF4-FFF2-40B4-BE49-F238E27FC236}">
                <a16:creationId xmlns:a16="http://schemas.microsoft.com/office/drawing/2014/main" id="{D604EE3D-6246-127F-A1BF-54C73B417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7200"/>
            <a:ext cx="219075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8" name="Picture 34">
            <a:extLst>
              <a:ext uri="{FF2B5EF4-FFF2-40B4-BE49-F238E27FC236}">
                <a16:creationId xmlns:a16="http://schemas.microsoft.com/office/drawing/2014/main" id="{4F4F5476-E9A7-E059-C016-BFABCCCBF8BA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76600" cy="2184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62402-F43F-9C2A-9EF2-7BC9A39B0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Zástava krvácení</a:t>
            </a:r>
            <a:endParaRPr lang="en-US" dirty="0"/>
          </a:p>
        </p:txBody>
      </p:sp>
      <p:sp>
        <p:nvSpPr>
          <p:cNvPr id="81923" name="Zástupný symbol pro obsah 2">
            <a:extLst>
              <a:ext uri="{FF2B5EF4-FFF2-40B4-BE49-F238E27FC236}">
                <a16:creationId xmlns:a16="http://schemas.microsoft.com/office/drawing/2014/main" id="{55AD03DD-7067-01A2-3F8B-380FDF758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cs-CZ" altLang="cs-CZ" b="1">
                <a:solidFill>
                  <a:srgbClr val="FFC000"/>
                </a:solidFill>
              </a:rPr>
              <a:t>Slezina</a:t>
            </a:r>
          </a:p>
          <a:p>
            <a:pPr>
              <a:buFont typeface="Wingdings 2" panose="05020102010507070707" pitchFamily="18" charset="2"/>
              <a:buNone/>
            </a:pPr>
            <a:endParaRPr lang="cs-CZ" altLang="cs-CZ" b="1">
              <a:solidFill>
                <a:srgbClr val="FFC00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cs-CZ" altLang="cs-CZ" b="1">
              <a:solidFill>
                <a:srgbClr val="FFC00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cs-CZ" altLang="cs-CZ" b="1">
              <a:solidFill>
                <a:srgbClr val="FFC00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cs-CZ" altLang="cs-CZ" b="1">
                <a:solidFill>
                  <a:srgbClr val="FFC000"/>
                </a:solidFill>
              </a:rPr>
              <a:t>							</a:t>
            </a:r>
            <a:r>
              <a:rPr lang="cs-CZ" altLang="cs-CZ" b="1"/>
              <a:t>Splenektomie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cs-CZ" b="1">
              <a:solidFill>
                <a:srgbClr val="FFC000"/>
              </a:solidFill>
            </a:endParaRPr>
          </a:p>
        </p:txBody>
      </p:sp>
      <p:sp>
        <p:nvSpPr>
          <p:cNvPr id="81924" name="AutoShape 2" descr="data:image/jpeg;base64,/9j/4AAQSkZJRgABAQAAAQABAAD/2wCEAAkGBhQSERQUExQVFRQVFBQUFRYXGBUUFxcYFxYVFxQUFRUXHCYeFxkkGhQUHy8gJCcpLCwsFR4xNTAqNSYrLCkBCQoKDgwOFw8PGikfHBwsKSksLCkpKSksLCkpLCksKSksKSwsKSwpLCwpLCwsKSwpLCwpKSkpKSksKSksLCksLP/AABEIAMIBAwMBIgACEQEDEQH/xAAcAAABBQEBAQAAAAAAAAAAAAAEAAECAwUGBwj/xABCEAABAwIDBQYDBgQEBQUAAAABAAIRAyEEEjEFQVFhcQYTIoGRoTKx8BRCUsHR4QdysvEjM2KCFVOSouIkQ2Nzwv/EABkBAAMBAQEAAAAAAAAAAAAAAAECAwAEBf/EACkRAQEAAgICAQMDBAMAAAAAAAABAhEDIRIxQRMyUQRhkRQisfBScYH/2gAMAwEAAhEDEQA/AHqI3ZeIyvB3Gx80NUChSMGF4VdUjtaaC27XyYeoRrlIHU2VuzK+dgO8WPUKO1sKKjMhMAkT0BBK07p/3cRsrZr6hhosNToB1K6Cl2YEeJxJ5WHqtajTawBrQABoAqMRiDMafW4LqxwSy5KGp7JoiRYnS8m+vHgVX/wWm6QRl4FpN/IyiGMOu/X5WV1MzqFbxiflfy53aHZl8E0znA3aO/dYlLDluYEQZXemyC2pssVWlzbVAP8Aq5dU+P8Aa1yt9uc2eyDO9aQqoGnTRdNdEiVX5lNuqgB5qYTFIhRwgPeO5MHu7/xVkKOEHif/ALB/UfzQYWVJqgVIJgJ2hSCZxt5p5RBKUzinTErMYpSpOTSsBxKhUUy5JjLXWHSDGRKg8wFcTZUEStGD1BZUPsEU8ISu8AJg0DxJWVhtkvxeIAFqVP4n7geA4u/RX1y6tVbRaYLrud+Fg+I9Y/LiuywGAbTY1jRlptEAbzxc7qpZ5b6imM12Fo7AohoAp5uZJk87EJLaA5JKeh8q5l7VS4IusxDvavGrt019hYmHZdx+a0K1aXGOgXNYeqQQRuW/hPEAVTjm6XP0uYxNXaI0k9JRDaalIHNdkmkKEpUT+qINCynnPT0TZz9Qm1QB1WQqWVIKNqvG9YW1a5aIGpPsmjM8gFzo4kj1U2qumVaCujZNL6YVwYqKZVwesCXdqOHZBf1b/SP1VrXWSpb/AOb8gjASlPCVMakniBa1voeqanUnVPrRdk5SCY6lIGFmSlSzKAKSzE6omB3lSDU+Tj6IMQZvKk481FxkpVrLCgRJjcEz1FoKhiq0dUwKMTWyrJx9fK0vdoNBxO4I7u5MnVZPal7RTDZuXSBy4oW6mxntq9j9ngjv3CalWco3NaDHzHyXVQGagTKB7I4F9LDMzCHlmnAGSB1vJ/ZX1MWXTEHUEA5jwOlt/FQn5PRwrjgUyZptonR2Dnq7UG5aFUIKq1eHXoBM8FdVsoDu2k7wuYZhnVHBrRfjuA4ldfhaAa0DgAB5Lo4JfaXJr0maqTSn7tPlXZJUT5Uu7UgVMFNoAeIp2XOY1pLjO6y6qqxYW0cPDp4/NNjWrCLYU2PV9anKGLCCqToPYxhRA1QdN9kRmlORJ1RWYJtp4uPtb8lUUXQbDQOA9zc+5KIJAclWrAUnogg0hOFGkyynlRYxKk1sSpAJjZYCHNNN1DNJUmiSsKcxdUudN1JxkwmzAeiMCoVKkA+yDAm5uVY4yUgEWVvMAk6AErJ7M4L7bjM7xNOn4iNxgwxvrfyV3aLEZKJA+8cv6o7+HlYMw9Q6E1LnkGtge59VDly9RTGdbdnVgAoOiyNBA3BS+0zowuHUA+ik2q07iDwP1CnsdHJ5pK0NHBJEHPPQeJKKqOTYLDZ3/wCltzz4BeNjj5XTvt1BeycJkZJ+J1zyG4LTZUVZVtJi9PDHxmnLbtYAmIU00KmilCkwqITSjoFjtFnY6iHNI9EWKqC2ljqdJuao9rBxJj04oehYb2+yGqNWXju2LMzu5Y+pcQYyg8Ym/siaW0XvH+SW/wAzgfkE+4b6eU+BlEqdeu1gzOIaOJsudrNqvJdUe5jAbNbYnnY/NVVHAw+mTAtLvGT5nT1W+or/AE937/gfW7UCXBlN7hoHRAPME7kPtqvWxHdnIWNG4nWYgwOiufUYALZnkAxuHOBr5IyjiJkxcC8buhSean0vG9RjURjW/wDulo65o6AgrVpGuWw6s89Axp9Q2VUzatNrJLp46e5mFbT21QyZsxHKL/OEZlSXjy/4nawxBc48Ze90+pVlPw6EjoYQJ7V4aY8Q8m/qjKO0aL2y17Y52Pum/wCwuF/Cz7S/8bh5qD9qOEgVJIvBuhKm26QJAGe8S0j61RQo2sC3NfcSl8qP05PuiNLtQI8RHMEEFaOF7RUni0z5x8ll06YPhfBI/Fl8Q4gJ6eDDTLWtHSE0zpM+PD4dDSqtIkOB3qp9STyWSx0KwbQI1uqzPbnvHZ6HjVO6oBM2G9UsxAPKRv39FgbSxbsRWbQpaEwT8yeQv6I3KSbLMbvQ91I453d0xFNhl9Td0aN5XW7L2VSoU8jBG8zck8SeNkFs3Bik0U2Wa3fxO8nmVrUmLm8vK7qutJBisFIoinQVgZCeQoUNKSLyp0dM43KXEALYoMyAN53PWfzhCNIZ4nEAcSQB7rM25tbNDaT7Rcttvmx8gvO4ZJPKurPu+LoX1mggE3dZo1J4wB80SDC4fZ+0nteXuOaoW5JJJgSDA9B6KeM29X0a8NJ5NPsuvHKVO4WO2L02ZcPR7TV9HFs2EwBMzu8kUdr1Tq4+Vvkm8pAuFdS/FhupA6oDFdoqTea5qtiTv91U+nO5aZW/AeH5aeI7TEnwyOQge8T7rJxNQVDLmAni7xH3S7pOKR8ltHitrbQIHQQrmtI3lTp849k+cbgjpvQPEYLNvMaRuI3hCMpCQwDKHfd19J0WzCGxGEBvvGhHxeqW47dPFz+PVYT6UPhpJgwRo4EchqtqlRdBkOg7og85vogzs1+aQbnfafNF0xUbEvnlAKXxtW+txxj4/BPPiDWgAQBIjfu3X4qeyMMajS3Kwfie4SenLotehTeJAdvOoB15G1ptZPhNn5BGYm83480+r8lz5sZ9vti4vsuyDleCf5beoQdPZrmkNyTexG/rcfJdg3Dg705wreATatQw/UXD42wcDsgsDnuFyLgCPQNWuzEMNOO87sgDxRIH6dCrxSQrsCC6WktcPMHqELjfY48sy6yPXwjqbWurOa+PheLHd93SY4Iqg3MJGmvluXH7ZqP7wU6rgxs7ico55LwoVGuptYcNVquscxBIZO6JjcRYhDE+fHuNjaWLfQribsf09lsuoSARYGFx1TbFUtDcQLah1pBEx66LpsDjppMJnTd7a2R3qkzw3Jr2nUoevFFbDp0qdQmIc4RPC945FCM2tTcCM7bagmCENhNp06hcGEyzUmBI4jkjZKhca71rkdhmLmOze12v8JIMaGZ8l1WGqStEb0OpNskQpUynCeAhlSVoakiV5EMY+u7M45r+EDTlAUnAgmZkWPLkh6NXLpb2RTHTfj7rnxwjpuXaJJVOIpb0UXKYYCE8x1222Q3ZxLic0E77mPQqZ2ZUAkVndf2m60QxQe7ck730rc9zsHh8ZVaQHgVBoDcOPoOF/JXDapzkBhI6gGOMFRj+6qqYjI10iXQYm82iCntrYY459Vr7PxTKzZm0WAF83BwUnBA7NveI4I0fW9NO0MurpEsCuZS4BVkXReDacwjy/vuWy9NFfdQSIuo5JV+HaDJcYHHX+6Tsv3ZI52J5pJNtvoO+mOEJm0BKIbSlXZBA/JUAIKN1LuYVro3A+v7KBA5ot/6qywmIV7aY4CeKfu/NNIF0phVO36oo2VGIdzP180dBK5ftdhWnI7SfCTEk/V96H2pR+z5WUahmBmbrcgCQOJiT5I/tS9vcsnUOBH5g8LKrs/gS7NVd8TjI5DkpWdu7HOY8e/ln0tnYitZ7YEghzgGkRyFz5rraGEaKTaceFogceZnjzT0ad0SDwFvVNcXNeRzeI7NPLy4VIB01lCv7NVKZOU5hFiAZngRN110Tqlkmy3iP1LfbG2PR7txfJzEAOAJgx96CJnrou82LtDODyXK16Vp38ee5anZvES6NJbpzB/uhrVJnq9uzoVkUAsSnVh54wLcyT+gWzRNkyKyElJJEHiLTKMpvWYx6OouSRWjaYurmOAMm4ESNJ5TuQtJ/upVcTuH1wRoND/iQY4OZTbIAHil195g6fXVBVXF7i4wC4kmAAL8ANFUKk2V1JqEx0O1LqfCeuiFxWANnbgbyZgcVtsop+4g+0I2bhsc7KHpsgCNIClryU2YEh+YOMR8JggcI4KQpmboYzQZItaCixUyiQYJBHkRB9pVVNkKeLMQtWigpUnCI3jVRgpgLzoTqjpvgTNlINVTTKvplMxntSptTvVtCnrAmx/dEDMo30V/dI7YWHDqozxlEnxTBMSBbf+ijtTGZnEABrQfhGk6E2101RLpmuphC1qQKKe5DVDKGxjG25svvaRaNQZHVF7OwQp0wJuABEcrlXOMa/wB1aKX5fuFOXeSuV/tkMyiNff8AZS7oAWurcnokGn9FRFURxTGyteeKqEFYQuJdCI2FUDKzXEwIfPCMjiT7IbFi8cfoq/ZmB717W3iZPMDceSWja67ZLS894Rd0RybfKDzg36xuW8xsKjBYfKArXuW/dMxqJ0N3idEHieOoupPLHiHNMH64KzD4vot/FBu0MN3rYGIpt8Q/5jRrb8Q+tVx1N1/mocWflO/cdGUbjK+iRr3WdTrKxr1YmmkxyLoPWWyv7IujXCMLWvScNVYHTdAU6soqk6VgH0mWUhht6IwjKeU5pDhcCwBHI8dLRdM/FANytbfedSTuvubyR0wXFYfKWiRJFwJt6hC7R+KOH5cwpmrL+O+UJiXS5JVZ6IKTW3VVR0EBXUkQThWMKYC6TnXCILMyPwDsu/UEcNRBQVNslaeBqZQ6Zk2GkTBAJMGQJNt6MZdWxHdBzabpa4CbEcPCJPGOsLJfWtCsxD5JOtyeXshwUKxyyEwaG+JxsrGsvf64qnajw7wxqNLEhs+FpMa8+iFuoOM3e0P8N+YkbgGATrvcTyHzVrKcCFDCYbKIRLiEMZrscrvpEHglMBM06oesmIg+rN1XnhPUYqK7wBMlFiqeLrNl2vZ3ZfdsBI8Ruf0XOdldmmtVzn4GQfPcPrgu+DIS0tOhsVWgFX1qgaLrBxuLzmBp9WWCA8V2jDXlsExZJYG0cWzvXy5oM6Skn0Di+zvad+FxE1JiQKgETye3dMXnf5ld/tbsbSxTO+wxa2o4B1v8uoDcOH4Z+cg3BXmW2ca3EhtUNDa0RUA0c78bRuzaxudMWcANLsV25dhHta8k0SYI/DOsfPyXNnx37sfcXxy+KWP2dWoGKtN7IOpFj0doVRTrkle6teyrTHwvY8SNCHA8lw3az+H1NrDVw/gfP+X913Js6fJSw/Ubusj3DXpx1B11o0nDesbMWuyuBa4agiEQzEc7LsiVbtGqFoYWqLSucoYnmjaOJCYro9pOA+AGNR0gb9/VZ9LaGYX5jhpxKAxW1IETdBUMYGgcZKA4xvUq4gm2iFc+TMoGrj4aTOv7JU61glvtWzUH80Qw24oNripU6l40RTGmpb5JmvG9UNf8lbSasIsPhWivb6+v7IZj7JNqyhsdL3X+aam26i1yIDbSs2jYiuGtLjoB9BZlCuXnOdXXvcqeNGaAbjgoC2iX3TXUx0LbVSLt6EaSCmFc9T7JiDmPhUPqKo1CmaZ1ss2jFxkmfW49Cg3vL3Bg1JAtxKs2jiBcMnJf4omJtMW0hEdknt78Ofa3gJsDBgkTqVsr4wK9H2HshtCg1oG6XczxV9asG3JgKh+0YaYK5naW3JdDfEd7tR0CTGXIjS2jjp/RZGPxPd0nP/Cwu8wJHvCHp1i43MoHtlicuHDd9R7G+U5j7NCprQx5/tHEk1HEm9p6wJSXS4DsDVxLBWbo8ujyc5v5JLnvPjLrani4rbuyKmErupVNW3aRo5p+Fw5Eeh6IB9xmH+7rx8/n5Lv6dIbUwndGPteHBNI6F7N9M/lzjmvP7tJBGkgg26g8E+GW/fuFs09M/hN2wg/ZKp1k0XHdvNOfcLuMZX71/wDpFh+q8z/h32bl/wBpcJa2RS5nQv8ALTrPBelUIiy5+bGS2xXC29Vn7a7O0sS2HCHAeF41HLmFwO0uz1bDuhwzNmzxp+y9TATuaCIIBG+VLDlywPcZXkbKm5W9+QNV2e1+yDahLqbWgHcPCRzG5ZFDsXVf8MRcXN7artx5pULNMVodAO4zHODE+oVrqbJ+KIABkE+a6Gt2QdTAdVcABDcrNTrF4/VR/wCAUtSD0n5o3kgyufxGHc5kNbMXm1uXmp0Ku7eLLoDTAEAADgFm47ZeY5mQDvGgPPkUmPJLRttJ9Syem6boEZxZwhEUqqtsNDaZ8laa2l55oNmK3K81wAhbTSCTW8uaTavNBipm3+itBEEyLRqfkNToh2fUGUq8K3H7a1JiY4WFoAAF+CzKuKDfhJ0vbQ3t9cViYzHEb7zJOtp0RGSbbNLFyPmpjFzosXZuJB1Wk6sIn1/ssnl7EucDdPm+vkhXVI0uDP0UK/G3gdbEoyFv7OioYcAtdVORjpjQkxEjLMgw4G8SDZZeOx8uOQQOXTW/NB/aH1Ib4nWgC58lubO7NADPiHd238MjMep+78+iNsLsLsTs8/FOvLaQPjdx35W8/kur226gykKbm2AAYBqI0LTu6rKx/a5tNndYdsACAYgDoDclczWxLnmXOknjKHjv2W1rP2y8tyZjl4WnzICrpVCVmBzhunpdFYSt5KmOoVv4FskLnO3+LmvRpj7su9TlH9J9V0+yNZ4CV5/2gxXeY90bntYP9sA+8pMr7PHuux6ApUKTBo1jfWJJ9SUlazQdAmXmdOh4xt/C/ZqtPH4Q/wCDUIdbRrj8TSNwN7dRwU9vdlW459LF4eGsrOjED/lvAlz43yB6wd5Wd2U241odhq98PWsZ+446PB3Xj0B3Lr+zuxRhabml2bxlxO61mgDp812XC8eWvx/hLe4NbTbRptpsGUBoa0Dc0fXzVuBnyNh+ZQ9ZhLpOnHkr8LX8VtNEuXcCe2u1MVFhUlyaX2kCqMPWNNx5mR56+6lUqxpqqWs3lWwwtSzsWY+p3kcBdZeJw8LUAVVVu71XRMIltgPpqlzVuVMOChKmBS3jNKyKjJ1EoWpg27pHTT0K16uCKFfhTwQksHbM+wncfVRdhqgFhPSCtNuHPBXNwxO5UlreTBa2oPuu9CmL3/hd6FdPSwB3p8RgLWTbo+dc3TpvOoN95t809fZjHTMza/votF9CCod2lttbyrnxScww0G28CxHNTbUqnQEcgJ9V2+z9qtDctSkH8CAJ8wVqUtsNA8NED0HyCM8i3JwNDYVepBLHCdCRlHW62sJ2YYz/AD6kf6WCT5nd7rYdWqOMuPpZMKKpJaW5BK3aChhhkw9MOdvcZ9zqeggLncTtGpUeXudc+g5AcF0WP2W14JIuATbWwWHX2Q9ozN8TZNxfQwt1L4/JvDK4efxvSluMdoTPUKwVGnVg8pCGYy8KbFtyNMLZL+br/f5FCmw8W+6fuo0Mj69FW1v16fqraO/p/ZSvNi6v6Lmkts9fvHRbHEUi7jZeY7LPeYpk3L6zf+54/VekbSr9zg3O3tpuPnGVvuQvPOxdLPj8M3/5Wnyb4vyTW6xrl+Y+gpSVeZJcC7502Lhu9xFJm4vE9Bc+wK9QrVtB5rzPszihTxVJztM0E/zAt/Nel1qV16fN90c0WNMiJ14+wVbDlKg0EahTc6evzUdDa2cPU8Km6ogcG4wjaTFHw1TefSdOmru6slTarCbKkStDEKhyNc20IarThVgbDlVuVpVbgtTKnqtt09dyrpOuhtl4pBTFPkptCkGpwRhVvV7mqIpygICphAVBmBajnNTuaOC0FQ3DgblYGKxrU5CrCK8qcNUoTgIgiWSCOIhNTogCBfU35mT81YAnQ1N7N53x8d9M3GbHY+48LuI/MLCxWzX0zcSOI0XXEKDmLXGVpnZrXx24wPhGYJubKP8AV6xCK2ps9urbfXBPsXDHvG8hPr+wXPlx4y+nTP1PLZryulH8RMXkwuT8bmM8hLz8mrn/AOFuHzbQYfwMqO/7cv8A+ld/EzFzUpU+DXPP+45R7M90b/B2j/jV38KbW/8AU6T/AEhDk6wqU9vV8ydU50y4lnzcvXNnOmnTJucjf6Ukl6vP8OaC2pqjUklzQaNoIxiSSQtEM0SOoTpJ4VGpqqnpkk9aBXqtyZJaHBPSoapJJfkRzVYE6SpCmcp0/gPVJJGirraDqoOSSWntjJFJJUKScJJIgdSSSRCmKYpJIgydo6q3ZHxO6fkkko5qYvPe35/9Yf8A66f9K6X+DvxYj+Wn83JJKXN9p8fb0kpJJLhVf//Z">
            <a:extLst>
              <a:ext uri="{FF2B5EF4-FFF2-40B4-BE49-F238E27FC236}">
                <a16:creationId xmlns:a16="http://schemas.microsoft.com/office/drawing/2014/main" id="{943A661E-8B86-479A-23A7-92802BA1A1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1925" name="AutoShape 4" descr="data:image/jpeg;base64,/9j/4AAQSkZJRgABAQAAAQABAAD/2wCEAAkGBhQSERQUExQVFRQVFBQUFRYXGBUUFxcYFxYVFxQUFRUXHCYeFxkkGhQUHy8gJCcpLCwsFR4xNTAqNSYrLCkBCQoKDgwOFw8PGikfHBwsKSksLCkpKSksLCkpLCksKSksKSwsKSwpLCwpLCwsKSwpLCwpKSkpKSksKSksLCksLP/AABEIAMIBAwMBIgACEQEDEQH/xAAcAAABBQEBAQAAAAAAAAAAAAAEAAECAwUGBwj/xABCEAABAwIDBQYDBgQEBQUAAAABAAIRAyEEEjEFQVFhcQYTIoGRoTKx8BRCUsHR4QdysvEjM2KCFVOSouIkQ2Nzwv/EABkBAAMBAQEAAAAAAAAAAAAAAAECAwAEBf/EACkRAQEAAgICAQMDBAMAAAAAAAABAhEDIRIxQRMyUQRhkRQisfBScYH/2gAMAwEAAhEDEQA/AHqI3ZeIyvB3Gx80NUChSMGF4VdUjtaaC27XyYeoRrlIHU2VuzK+dgO8WPUKO1sKKjMhMAkT0BBK07p/3cRsrZr6hhosNToB1K6Cl2YEeJxJ5WHqtajTawBrQABoAqMRiDMafW4LqxwSy5KGp7JoiRYnS8m+vHgVX/wWm6QRl4FpN/IyiGMOu/X5WV1MzqFbxiflfy53aHZl8E0znA3aO/dYlLDluYEQZXemyC2pssVWlzbVAP8Aq5dU+P8Aa1yt9uc2eyDO9aQqoGnTRdNdEiVX5lNuqgB5qYTFIhRwgPeO5MHu7/xVkKOEHif/ALB/UfzQYWVJqgVIJgJ2hSCZxt5p5RBKUzinTErMYpSpOTSsBxKhUUy5JjLXWHSDGRKg8wFcTZUEStGD1BZUPsEU8ISu8AJg0DxJWVhtkvxeIAFqVP4n7geA4u/RX1y6tVbRaYLrud+Fg+I9Y/LiuywGAbTY1jRlptEAbzxc7qpZ5b6imM12Fo7AohoAp5uZJk87EJLaA5JKeh8q5l7VS4IusxDvavGrt019hYmHZdx+a0K1aXGOgXNYeqQQRuW/hPEAVTjm6XP0uYxNXaI0k9JRDaalIHNdkmkKEpUT+qINCynnPT0TZz9Qm1QB1WQqWVIKNqvG9YW1a5aIGpPsmjM8gFzo4kj1U2qumVaCujZNL6YVwYqKZVwesCXdqOHZBf1b/SP1VrXWSpb/AOb8gjASlPCVMakniBa1voeqanUnVPrRdk5SCY6lIGFmSlSzKAKSzE6omB3lSDU+Tj6IMQZvKk481FxkpVrLCgRJjcEz1FoKhiq0dUwKMTWyrJx9fK0vdoNBxO4I7u5MnVZPal7RTDZuXSBy4oW6mxntq9j9ngjv3CalWco3NaDHzHyXVQGagTKB7I4F9LDMzCHlmnAGSB1vJ/ZX1MWXTEHUEA5jwOlt/FQn5PRwrjgUyZptonR2Dnq7UG5aFUIKq1eHXoBM8FdVsoDu2k7wuYZhnVHBrRfjuA4ldfhaAa0DgAB5Lo4JfaXJr0maqTSn7tPlXZJUT5Uu7UgVMFNoAeIp2XOY1pLjO6y6qqxYW0cPDp4/NNjWrCLYU2PV9anKGLCCqToPYxhRA1QdN9kRmlORJ1RWYJtp4uPtb8lUUXQbDQOA9zc+5KIJAclWrAUnogg0hOFGkyynlRYxKk1sSpAJjZYCHNNN1DNJUmiSsKcxdUudN1JxkwmzAeiMCoVKkA+yDAm5uVY4yUgEWVvMAk6AErJ7M4L7bjM7xNOn4iNxgwxvrfyV3aLEZKJA+8cv6o7+HlYMw9Q6E1LnkGtge59VDly9RTGdbdnVgAoOiyNBA3BS+0zowuHUA+ik2q07iDwP1CnsdHJ5pK0NHBJEHPPQeJKKqOTYLDZ3/wCltzz4BeNjj5XTvt1BeycJkZJ+J1zyG4LTZUVZVtJi9PDHxmnLbtYAmIU00KmilCkwqITSjoFjtFnY6iHNI9EWKqC2ljqdJuao9rBxJj04oehYb2+yGqNWXju2LMzu5Y+pcQYyg8Ym/siaW0XvH+SW/wAzgfkE+4b6eU+BlEqdeu1gzOIaOJsudrNqvJdUe5jAbNbYnnY/NVVHAw+mTAtLvGT5nT1W+or/AE937/gfW7UCXBlN7hoHRAPME7kPtqvWxHdnIWNG4nWYgwOiufUYALZnkAxuHOBr5IyjiJkxcC8buhSean0vG9RjURjW/wDulo65o6AgrVpGuWw6s89Axp9Q2VUzatNrJLp46e5mFbT21QyZsxHKL/OEZlSXjy/4nawxBc48Ze90+pVlPw6EjoYQJ7V4aY8Q8m/qjKO0aL2y17Y52Pum/wCwuF/Cz7S/8bh5qD9qOEgVJIvBuhKm26QJAGe8S0j61RQo2sC3NfcSl8qP05PuiNLtQI8RHMEEFaOF7RUni0z5x8ll06YPhfBI/Fl8Q4gJ6eDDTLWtHSE0zpM+PD4dDSqtIkOB3qp9STyWSx0KwbQI1uqzPbnvHZ6HjVO6oBM2G9UsxAPKRv39FgbSxbsRWbQpaEwT8yeQv6I3KSbLMbvQ91I453d0xFNhl9Td0aN5XW7L2VSoU8jBG8zck8SeNkFs3Bik0U2Wa3fxO8nmVrUmLm8vK7qutJBisFIoinQVgZCeQoUNKSLyp0dM43KXEALYoMyAN53PWfzhCNIZ4nEAcSQB7rM25tbNDaT7Rcttvmx8gvO4ZJPKurPu+LoX1mggE3dZo1J4wB80SDC4fZ+0nteXuOaoW5JJJgSDA9B6KeM29X0a8NJ5NPsuvHKVO4WO2L02ZcPR7TV9HFs2EwBMzu8kUdr1Tq4+Vvkm8pAuFdS/FhupA6oDFdoqTea5qtiTv91U+nO5aZW/AeH5aeI7TEnwyOQge8T7rJxNQVDLmAni7xH3S7pOKR8ltHitrbQIHQQrmtI3lTp849k+cbgjpvQPEYLNvMaRuI3hCMpCQwDKHfd19J0WzCGxGEBvvGhHxeqW47dPFz+PVYT6UPhpJgwRo4EchqtqlRdBkOg7og85vogzs1+aQbnfafNF0xUbEvnlAKXxtW+txxj4/BPPiDWgAQBIjfu3X4qeyMMajS3Kwfie4SenLotehTeJAdvOoB15G1ptZPhNn5BGYm83480+r8lz5sZ9vti4vsuyDleCf5beoQdPZrmkNyTexG/rcfJdg3Dg705wreATatQw/UXD42wcDsgsDnuFyLgCPQNWuzEMNOO87sgDxRIH6dCrxSQrsCC6WktcPMHqELjfY48sy6yPXwjqbWurOa+PheLHd93SY4Iqg3MJGmvluXH7ZqP7wU6rgxs7ico55LwoVGuptYcNVquscxBIZO6JjcRYhDE+fHuNjaWLfQribsf09lsuoSARYGFx1TbFUtDcQLah1pBEx66LpsDjppMJnTd7a2R3qkzw3Jr2nUoevFFbDp0qdQmIc4RPC945FCM2tTcCM7bagmCENhNp06hcGEyzUmBI4jkjZKhca71rkdhmLmOze12v8JIMaGZ8l1WGqStEb0OpNskQpUynCeAhlSVoakiV5EMY+u7M45r+EDTlAUnAgmZkWPLkh6NXLpb2RTHTfj7rnxwjpuXaJJVOIpb0UXKYYCE8x1222Q3ZxLic0E77mPQqZ2ZUAkVndf2m60QxQe7ck730rc9zsHh8ZVaQHgVBoDcOPoOF/JXDapzkBhI6gGOMFRj+6qqYjI10iXQYm82iCntrYY459Vr7PxTKzZm0WAF83BwUnBA7NveI4I0fW9NO0MurpEsCuZS4BVkXReDacwjy/vuWy9NFfdQSIuo5JV+HaDJcYHHX+6Tsv3ZI52J5pJNtvoO+mOEJm0BKIbSlXZBA/JUAIKN1LuYVro3A+v7KBA5ot/6qywmIV7aY4CeKfu/NNIF0phVO36oo2VGIdzP180dBK5ftdhWnI7SfCTEk/V96H2pR+z5WUahmBmbrcgCQOJiT5I/tS9vcsnUOBH5g8LKrs/gS7NVd8TjI5DkpWdu7HOY8e/ln0tnYitZ7YEghzgGkRyFz5rraGEaKTaceFogceZnjzT0ad0SDwFvVNcXNeRzeI7NPLy4VIB01lCv7NVKZOU5hFiAZngRN110Tqlkmy3iP1LfbG2PR7txfJzEAOAJgx96CJnrou82LtDODyXK16Vp38ee5anZvES6NJbpzB/uhrVJnq9uzoVkUAsSnVh54wLcyT+gWzRNkyKyElJJEHiLTKMpvWYx6OouSRWjaYurmOAMm4ESNJ5TuQtJ/upVcTuH1wRoND/iQY4OZTbIAHil195g6fXVBVXF7i4wC4kmAAL8ANFUKk2V1JqEx0O1LqfCeuiFxWANnbgbyZgcVtsop+4g+0I2bhsc7KHpsgCNIClryU2YEh+YOMR8JggcI4KQpmboYzQZItaCixUyiQYJBHkRB9pVVNkKeLMQtWigpUnCI3jVRgpgLzoTqjpvgTNlINVTTKvplMxntSptTvVtCnrAmx/dEDMo30V/dI7YWHDqozxlEnxTBMSBbf+ijtTGZnEABrQfhGk6E2101RLpmuphC1qQKKe5DVDKGxjG25svvaRaNQZHVF7OwQp0wJuABEcrlXOMa/wB1aKX5fuFOXeSuV/tkMyiNff8AZS7oAWurcnokGn9FRFURxTGyteeKqEFYQuJdCI2FUDKzXEwIfPCMjiT7IbFi8cfoq/ZmB717W3iZPMDceSWja67ZLS894Rd0RybfKDzg36xuW8xsKjBYfKArXuW/dMxqJ0N3idEHieOoupPLHiHNMH64KzD4vot/FBu0MN3rYGIpt8Q/5jRrb8Q+tVx1N1/mocWflO/cdGUbjK+iRr3WdTrKxr1YmmkxyLoPWWyv7IujXCMLWvScNVYHTdAU6soqk6VgH0mWUhht6IwjKeU5pDhcCwBHI8dLRdM/FANytbfedSTuvubyR0wXFYfKWiRJFwJt6hC7R+KOH5cwpmrL+O+UJiXS5JVZ6IKTW3VVR0EBXUkQThWMKYC6TnXCILMyPwDsu/UEcNRBQVNslaeBqZQ6Zk2GkTBAJMGQJNt6MZdWxHdBzabpa4CbEcPCJPGOsLJfWtCsxD5JOtyeXshwUKxyyEwaG+JxsrGsvf64qnajw7wxqNLEhs+FpMa8+iFuoOM3e0P8N+YkbgGATrvcTyHzVrKcCFDCYbKIRLiEMZrscrvpEHglMBM06oesmIg+rN1XnhPUYqK7wBMlFiqeLrNl2vZ3ZfdsBI8Ruf0XOdldmmtVzn4GQfPcPrgu+DIS0tOhsVWgFX1qgaLrBxuLzmBp9WWCA8V2jDXlsExZJYG0cWzvXy5oM6Skn0Di+zvad+FxE1JiQKgETye3dMXnf5ld/tbsbSxTO+wxa2o4B1v8uoDcOH4Z+cg3BXmW2ca3EhtUNDa0RUA0c78bRuzaxudMWcANLsV25dhHta8k0SYI/DOsfPyXNnx37sfcXxy+KWP2dWoGKtN7IOpFj0doVRTrkle6teyrTHwvY8SNCHA8lw3az+H1NrDVw/gfP+X913Js6fJSw/Ubusj3DXpx1B11o0nDesbMWuyuBa4agiEQzEc7LsiVbtGqFoYWqLSucoYnmjaOJCYro9pOA+AGNR0gb9/VZ9LaGYX5jhpxKAxW1IETdBUMYGgcZKA4xvUq4gm2iFc+TMoGrj4aTOv7JU61glvtWzUH80Qw24oNripU6l40RTGmpb5JmvG9UNf8lbSasIsPhWivb6+v7IZj7JNqyhsdL3X+aam26i1yIDbSs2jYiuGtLjoB9BZlCuXnOdXXvcqeNGaAbjgoC2iX3TXUx0LbVSLt6EaSCmFc9T7JiDmPhUPqKo1CmaZ1ss2jFxkmfW49Cg3vL3Bg1JAtxKs2jiBcMnJf4omJtMW0hEdknt78Ofa3gJsDBgkTqVsr4wK9H2HshtCg1oG6XczxV9asG3JgKh+0YaYK5naW3JdDfEd7tR0CTGXIjS2jjp/RZGPxPd0nP/Cwu8wJHvCHp1i43MoHtlicuHDd9R7G+U5j7NCprQx5/tHEk1HEm9p6wJSXS4DsDVxLBWbo8ujyc5v5JLnvPjLrani4rbuyKmErupVNW3aRo5p+Fw5Eeh6IB9xmH+7rx8/n5Lv6dIbUwndGPteHBNI6F7N9M/lzjmvP7tJBGkgg26g8E+GW/fuFs09M/hN2wg/ZKp1k0XHdvNOfcLuMZX71/wDpFh+q8z/h32bl/wBpcJa2RS5nQv8ALTrPBelUIiy5+bGS2xXC29Vn7a7O0sS2HCHAeF41HLmFwO0uz1bDuhwzNmzxp+y9TATuaCIIBG+VLDlywPcZXkbKm5W9+QNV2e1+yDahLqbWgHcPCRzG5ZFDsXVf8MRcXN7artx5pULNMVodAO4zHODE+oVrqbJ+KIABkE+a6Gt2QdTAdVcABDcrNTrF4/VR/wCAUtSD0n5o3kgyufxGHc5kNbMXm1uXmp0Ku7eLLoDTAEAADgFm47ZeY5mQDvGgPPkUmPJLRttJ9Syem6boEZxZwhEUqqtsNDaZ8laa2l55oNmK3K81wAhbTSCTW8uaTavNBipm3+itBEEyLRqfkNToh2fUGUq8K3H7a1JiY4WFoAAF+CzKuKDfhJ0vbQ3t9cViYzHEb7zJOtp0RGSbbNLFyPmpjFzosXZuJB1Wk6sIn1/ssnl7EucDdPm+vkhXVI0uDP0UK/G3gdbEoyFv7OioYcAtdVORjpjQkxEjLMgw4G8SDZZeOx8uOQQOXTW/NB/aH1Ib4nWgC58lubO7NADPiHd238MjMep+78+iNsLsLsTs8/FOvLaQPjdx35W8/kur226gykKbm2AAYBqI0LTu6rKx/a5tNndYdsACAYgDoDclczWxLnmXOknjKHjv2W1rP2y8tyZjl4WnzICrpVCVmBzhunpdFYSt5KmOoVv4FskLnO3+LmvRpj7su9TlH9J9V0+yNZ4CV5/2gxXeY90bntYP9sA+8pMr7PHuux6ApUKTBo1jfWJJ9SUlazQdAmXmdOh4xt/C/ZqtPH4Q/wCDUIdbRrj8TSNwN7dRwU9vdlW459LF4eGsrOjED/lvAlz43yB6wd5Wd2U241odhq98PWsZ+446PB3Xj0B3Lr+zuxRhabml2bxlxO61mgDp812XC8eWvx/hLe4NbTbRptpsGUBoa0Dc0fXzVuBnyNh+ZQ9ZhLpOnHkr8LX8VtNEuXcCe2u1MVFhUlyaX2kCqMPWNNx5mR56+6lUqxpqqWs3lWwwtSzsWY+p3kcBdZeJw8LUAVVVu71XRMIltgPpqlzVuVMOChKmBS3jNKyKjJ1EoWpg27pHTT0K16uCKFfhTwQksHbM+wncfVRdhqgFhPSCtNuHPBXNwxO5UlreTBa2oPuu9CmL3/hd6FdPSwB3p8RgLWTbo+dc3TpvOoN95t809fZjHTMza/votF9CCod2lttbyrnxScww0G28CxHNTbUqnQEcgJ9V2+z9qtDctSkH8CAJ8wVqUtsNA8NED0HyCM8i3JwNDYVepBLHCdCRlHW62sJ2YYz/AD6kf6WCT5nd7rYdWqOMuPpZMKKpJaW5BK3aChhhkw9MOdvcZ9zqeggLncTtGpUeXudc+g5AcF0WP2W14JIuATbWwWHX2Q9ozN8TZNxfQwt1L4/JvDK4efxvSluMdoTPUKwVGnVg8pCGYy8KbFtyNMLZL+br/f5FCmw8W+6fuo0Mj69FW1v16fqraO/p/ZSvNi6v6Lmkts9fvHRbHEUi7jZeY7LPeYpk3L6zf+54/VekbSr9zg3O3tpuPnGVvuQvPOxdLPj8M3/5Wnyb4vyTW6xrl+Y+gpSVeZJcC7502Lhu9xFJm4vE9Bc+wK9QrVtB5rzPszihTxVJztM0E/zAt/Nel1qV16fN90c0WNMiJ14+wVbDlKg0EahTc6evzUdDa2cPU8Km6ogcG4wjaTFHw1TefSdOmru6slTarCbKkStDEKhyNc20IarThVgbDlVuVpVbgtTKnqtt09dyrpOuhtl4pBTFPkptCkGpwRhVvV7mqIpygICphAVBmBajnNTuaOC0FQ3DgblYGKxrU5CrCK8qcNUoTgIgiWSCOIhNTogCBfU35mT81YAnQ1N7N53x8d9M3GbHY+48LuI/MLCxWzX0zcSOI0XXEKDmLXGVpnZrXx24wPhGYJubKP8AV6xCK2ps9urbfXBPsXDHvG8hPr+wXPlx4y+nTP1PLZryulH8RMXkwuT8bmM8hLz8mrn/AOFuHzbQYfwMqO/7cv8A+ld/EzFzUpU+DXPP+45R7M90b/B2j/jV38KbW/8AU6T/AEhDk6wqU9vV8ydU50y4lnzcvXNnOmnTJucjf6Ukl6vP8OaC2pqjUklzQaNoIxiSSQtEM0SOoTpJ4VGpqqnpkk9aBXqtyZJaHBPSoapJJfkRzVYE6SpCmcp0/gPVJJGirraDqoOSSWntjJFJJUKScJJIgdSSSRCmKYpJIgydo6q3ZHxO6fkkko5qYvPe35/9Yf8A66f9K6X+DvxYj+Wn83JJKXN9p8fb0kpJJLhVf//Z">
            <a:extLst>
              <a:ext uri="{FF2B5EF4-FFF2-40B4-BE49-F238E27FC236}">
                <a16:creationId xmlns:a16="http://schemas.microsoft.com/office/drawing/2014/main" id="{0E6B6F62-55A5-EEB4-2670-7C39C2F0DB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1926" name="AutoShape 6" descr="data:image/jpeg;base64,/9j/4AAQSkZJRgABAQAAAQABAAD/2wCEAAkGBhQSERQUExQVFRQVFBQUFRYXGBUUFxcYFxYVFxQUFRUXHCYeFxkkGhQUHy8gJCcpLCwsFR4xNTAqNSYrLCkBCQoKDgwOFw8PGikfHBwsKSksLCkpKSksLCkpLCksKSksKSwsKSwpLCwpLCwsKSwpLCwpKSkpKSksKSksLCksLP/AABEIAMIBAwMBIgACEQEDEQH/xAAcAAABBQEBAQAAAAAAAAAAAAAEAAECAwUGBwj/xABCEAABAwIDBQYDBgQEBQUAAAABAAIRAyEEEjEFQVFhcQYTIoGRoTKx8BRCUsHR4QdysvEjM2KCFVOSouIkQ2Nzwv/EABkBAAMBAQEAAAAAAAAAAAAAAAECAwAEBf/EACkRAQEAAgICAQMDBAMAAAAAAAABAhEDIRIxQRMyUQRhkRQisfBScYH/2gAMAwEAAhEDEQA/AHqI3ZeIyvB3Gx80NUChSMGF4VdUjtaaC27XyYeoRrlIHU2VuzK+dgO8WPUKO1sKKjMhMAkT0BBK07p/3cRsrZr6hhosNToB1K6Cl2YEeJxJ5WHqtajTawBrQABoAqMRiDMafW4LqxwSy5KGp7JoiRYnS8m+vHgVX/wWm6QRl4FpN/IyiGMOu/X5WV1MzqFbxiflfy53aHZl8E0znA3aO/dYlLDluYEQZXemyC2pssVWlzbVAP8Aq5dU+P8Aa1yt9uc2eyDO9aQqoGnTRdNdEiVX5lNuqgB5qYTFIhRwgPeO5MHu7/xVkKOEHif/ALB/UfzQYWVJqgVIJgJ2hSCZxt5p5RBKUzinTErMYpSpOTSsBxKhUUy5JjLXWHSDGRKg8wFcTZUEStGD1BZUPsEU8ISu8AJg0DxJWVhtkvxeIAFqVP4n7geA4u/RX1y6tVbRaYLrud+Fg+I9Y/LiuywGAbTY1jRlptEAbzxc7qpZ5b6imM12Fo7AohoAp5uZJk87EJLaA5JKeh8q5l7VS4IusxDvavGrt019hYmHZdx+a0K1aXGOgXNYeqQQRuW/hPEAVTjm6XP0uYxNXaI0k9JRDaalIHNdkmkKEpUT+qINCynnPT0TZz9Qm1QB1WQqWVIKNqvG9YW1a5aIGpPsmjM8gFzo4kj1U2qumVaCujZNL6YVwYqKZVwesCXdqOHZBf1b/SP1VrXWSpb/AOb8gjASlPCVMakniBa1voeqanUnVPrRdk5SCY6lIGFmSlSzKAKSzE6omB3lSDU+Tj6IMQZvKk481FxkpVrLCgRJjcEz1FoKhiq0dUwKMTWyrJx9fK0vdoNBxO4I7u5MnVZPal7RTDZuXSBy4oW6mxntq9j9ngjv3CalWco3NaDHzHyXVQGagTKB7I4F9LDMzCHlmnAGSB1vJ/ZX1MWXTEHUEA5jwOlt/FQn5PRwrjgUyZptonR2Dnq7UG5aFUIKq1eHXoBM8FdVsoDu2k7wuYZhnVHBrRfjuA4ldfhaAa0DgAB5Lo4JfaXJr0maqTSn7tPlXZJUT5Uu7UgVMFNoAeIp2XOY1pLjO6y6qqxYW0cPDp4/NNjWrCLYU2PV9anKGLCCqToPYxhRA1QdN9kRmlORJ1RWYJtp4uPtb8lUUXQbDQOA9zc+5KIJAclWrAUnogg0hOFGkyynlRYxKk1sSpAJjZYCHNNN1DNJUmiSsKcxdUudN1JxkwmzAeiMCoVKkA+yDAm5uVY4yUgEWVvMAk6AErJ7M4L7bjM7xNOn4iNxgwxvrfyV3aLEZKJA+8cv6o7+HlYMw9Q6E1LnkGtge59VDly9RTGdbdnVgAoOiyNBA3BS+0zowuHUA+ik2q07iDwP1CnsdHJ5pK0NHBJEHPPQeJKKqOTYLDZ3/wCltzz4BeNjj5XTvt1BeycJkZJ+J1zyG4LTZUVZVtJi9PDHxmnLbtYAmIU00KmilCkwqITSjoFjtFnY6iHNI9EWKqC2ljqdJuao9rBxJj04oehYb2+yGqNWXju2LMzu5Y+pcQYyg8Ym/siaW0XvH+SW/wAzgfkE+4b6eU+BlEqdeu1gzOIaOJsudrNqvJdUe5jAbNbYnnY/NVVHAw+mTAtLvGT5nT1W+or/AE937/gfW7UCXBlN7hoHRAPME7kPtqvWxHdnIWNG4nWYgwOiufUYALZnkAxuHOBr5IyjiJkxcC8buhSean0vG9RjURjW/wDulo65o6AgrVpGuWw6s89Axp9Q2VUzatNrJLp46e5mFbT21QyZsxHKL/OEZlSXjy/4nawxBc48Ze90+pVlPw6EjoYQJ7V4aY8Q8m/qjKO0aL2y17Y52Pum/wCwuF/Cz7S/8bh5qD9qOEgVJIvBuhKm26QJAGe8S0j61RQo2sC3NfcSl8qP05PuiNLtQI8RHMEEFaOF7RUni0z5x8ll06YPhfBI/Fl8Q4gJ6eDDTLWtHSE0zpM+PD4dDSqtIkOB3qp9STyWSx0KwbQI1uqzPbnvHZ6HjVO6oBM2G9UsxAPKRv39FgbSxbsRWbQpaEwT8yeQv6I3KSbLMbvQ91I453d0xFNhl9Td0aN5XW7L2VSoU8jBG8zck8SeNkFs3Bik0U2Wa3fxO8nmVrUmLm8vK7qutJBisFIoinQVgZCeQoUNKSLyp0dM43KXEALYoMyAN53PWfzhCNIZ4nEAcSQB7rM25tbNDaT7Rcttvmx8gvO4ZJPKurPu+LoX1mggE3dZo1J4wB80SDC4fZ+0nteXuOaoW5JJJgSDA9B6KeM29X0a8NJ5NPsuvHKVO4WO2L02ZcPR7TV9HFs2EwBMzu8kUdr1Tq4+Vvkm8pAuFdS/FhupA6oDFdoqTea5qtiTv91U+nO5aZW/AeH5aeI7TEnwyOQge8T7rJxNQVDLmAni7xH3S7pOKR8ltHitrbQIHQQrmtI3lTp849k+cbgjpvQPEYLNvMaRuI3hCMpCQwDKHfd19J0WzCGxGEBvvGhHxeqW47dPFz+PVYT6UPhpJgwRo4EchqtqlRdBkOg7og85vogzs1+aQbnfafNF0xUbEvnlAKXxtW+txxj4/BPPiDWgAQBIjfu3X4qeyMMajS3Kwfie4SenLotehTeJAdvOoB15G1ptZPhNn5BGYm83480+r8lz5sZ9vti4vsuyDleCf5beoQdPZrmkNyTexG/rcfJdg3Dg705wreATatQw/UXD42wcDsgsDnuFyLgCPQNWuzEMNOO87sgDxRIH6dCrxSQrsCC6WktcPMHqELjfY48sy6yPXwjqbWurOa+PheLHd93SY4Iqg3MJGmvluXH7ZqP7wU6rgxs7ico55LwoVGuptYcNVquscxBIZO6JjcRYhDE+fHuNjaWLfQribsf09lsuoSARYGFx1TbFUtDcQLah1pBEx66LpsDjppMJnTd7a2R3qkzw3Jr2nUoevFFbDp0qdQmIc4RPC945FCM2tTcCM7bagmCENhNp06hcGEyzUmBI4jkjZKhca71rkdhmLmOze12v8JIMaGZ8l1WGqStEb0OpNskQpUynCeAhlSVoakiV5EMY+u7M45r+EDTlAUnAgmZkWPLkh6NXLpb2RTHTfj7rnxwjpuXaJJVOIpb0UXKYYCE8x1222Q3ZxLic0E77mPQqZ2ZUAkVndf2m60QxQe7ck730rc9zsHh8ZVaQHgVBoDcOPoOF/JXDapzkBhI6gGOMFRj+6qqYjI10iXQYm82iCntrYY459Vr7PxTKzZm0WAF83BwUnBA7NveI4I0fW9NO0MurpEsCuZS4BVkXReDacwjy/vuWy9NFfdQSIuo5JV+HaDJcYHHX+6Tsv3ZI52J5pJNtvoO+mOEJm0BKIbSlXZBA/JUAIKN1LuYVro3A+v7KBA5ot/6qywmIV7aY4CeKfu/NNIF0phVO36oo2VGIdzP180dBK5ftdhWnI7SfCTEk/V96H2pR+z5WUahmBmbrcgCQOJiT5I/tS9vcsnUOBH5g8LKrs/gS7NVd8TjI5DkpWdu7HOY8e/ln0tnYitZ7YEghzgGkRyFz5rraGEaKTaceFogceZnjzT0ad0SDwFvVNcXNeRzeI7NPLy4VIB01lCv7NVKZOU5hFiAZngRN110Tqlkmy3iP1LfbG2PR7txfJzEAOAJgx96CJnrou82LtDODyXK16Vp38ee5anZvES6NJbpzB/uhrVJnq9uzoVkUAsSnVh54wLcyT+gWzRNkyKyElJJEHiLTKMpvWYx6OouSRWjaYurmOAMm4ESNJ5TuQtJ/upVcTuH1wRoND/iQY4OZTbIAHil195g6fXVBVXF7i4wC4kmAAL8ANFUKk2V1JqEx0O1LqfCeuiFxWANnbgbyZgcVtsop+4g+0I2bhsc7KHpsgCNIClryU2YEh+YOMR8JggcI4KQpmboYzQZItaCixUyiQYJBHkRB9pVVNkKeLMQtWigpUnCI3jVRgpgLzoTqjpvgTNlINVTTKvplMxntSptTvVtCnrAmx/dEDMo30V/dI7YWHDqozxlEnxTBMSBbf+ijtTGZnEABrQfhGk6E2101RLpmuphC1qQKKe5DVDKGxjG25svvaRaNQZHVF7OwQp0wJuABEcrlXOMa/wB1aKX5fuFOXeSuV/tkMyiNff8AZS7oAWurcnokGn9FRFURxTGyteeKqEFYQuJdCI2FUDKzXEwIfPCMjiT7IbFi8cfoq/ZmB717W3iZPMDceSWja67ZLS894Rd0RybfKDzg36xuW8xsKjBYfKArXuW/dMxqJ0N3idEHieOoupPLHiHNMH64KzD4vot/FBu0MN3rYGIpt8Q/5jRrb8Q+tVx1N1/mocWflO/cdGUbjK+iRr3WdTrKxr1YmmkxyLoPWWyv7IujXCMLWvScNVYHTdAU6soqk6VgH0mWUhht6IwjKeU5pDhcCwBHI8dLRdM/FANytbfedSTuvubyR0wXFYfKWiRJFwJt6hC7R+KOH5cwpmrL+O+UJiXS5JVZ6IKTW3VVR0EBXUkQThWMKYC6TnXCILMyPwDsu/UEcNRBQVNslaeBqZQ6Zk2GkTBAJMGQJNt6MZdWxHdBzabpa4CbEcPCJPGOsLJfWtCsxD5JOtyeXshwUKxyyEwaG+JxsrGsvf64qnajw7wxqNLEhs+FpMa8+iFuoOM3e0P8N+YkbgGATrvcTyHzVrKcCFDCYbKIRLiEMZrscrvpEHglMBM06oesmIg+rN1XnhPUYqK7wBMlFiqeLrNl2vZ3ZfdsBI8Ruf0XOdldmmtVzn4GQfPcPrgu+DIS0tOhsVWgFX1qgaLrBxuLzmBp9WWCA8V2jDXlsExZJYG0cWzvXy5oM6Skn0Di+zvad+FxE1JiQKgETye3dMXnf5ld/tbsbSxTO+wxa2o4B1v8uoDcOH4Z+cg3BXmW2ca3EhtUNDa0RUA0c78bRuzaxudMWcANLsV25dhHta8k0SYI/DOsfPyXNnx37sfcXxy+KWP2dWoGKtN7IOpFj0doVRTrkle6teyrTHwvY8SNCHA8lw3az+H1NrDVw/gfP+X913Js6fJSw/Ubusj3DXpx1B11o0nDesbMWuyuBa4agiEQzEc7LsiVbtGqFoYWqLSucoYnmjaOJCYro9pOA+AGNR0gb9/VZ9LaGYX5jhpxKAxW1IETdBUMYGgcZKA4xvUq4gm2iFc+TMoGrj4aTOv7JU61glvtWzUH80Qw24oNripU6l40RTGmpb5JmvG9UNf8lbSasIsPhWivb6+v7IZj7JNqyhsdL3X+aam26i1yIDbSs2jYiuGtLjoB9BZlCuXnOdXXvcqeNGaAbjgoC2iX3TXUx0LbVSLt6EaSCmFc9T7JiDmPhUPqKo1CmaZ1ss2jFxkmfW49Cg3vL3Bg1JAtxKs2jiBcMnJf4omJtMW0hEdknt78Ofa3gJsDBgkTqVsr4wK9H2HshtCg1oG6XczxV9asG3JgKh+0YaYK5naW3JdDfEd7tR0CTGXIjS2jjp/RZGPxPd0nP/Cwu8wJHvCHp1i43MoHtlicuHDd9R7G+U5j7NCprQx5/tHEk1HEm9p6wJSXS4DsDVxLBWbo8ujyc5v5JLnvPjLrani4rbuyKmErupVNW3aRo5p+Fw5Eeh6IB9xmH+7rx8/n5Lv6dIbUwndGPteHBNI6F7N9M/lzjmvP7tJBGkgg26g8E+GW/fuFs09M/hN2wg/ZKp1k0XHdvNOfcLuMZX71/wDpFh+q8z/h32bl/wBpcJa2RS5nQv8ALTrPBelUIiy5+bGS2xXC29Vn7a7O0sS2HCHAeF41HLmFwO0uz1bDuhwzNmzxp+y9TATuaCIIBG+VLDlywPcZXkbKm5W9+QNV2e1+yDahLqbWgHcPCRzG5ZFDsXVf8MRcXN7artx5pULNMVodAO4zHODE+oVrqbJ+KIABkE+a6Gt2QdTAdVcABDcrNTrF4/VR/wCAUtSD0n5o3kgyufxGHc5kNbMXm1uXmp0Ku7eLLoDTAEAADgFm47ZeY5mQDvGgPPkUmPJLRttJ9Syem6boEZxZwhEUqqtsNDaZ8laa2l55oNmK3K81wAhbTSCTW8uaTavNBipm3+itBEEyLRqfkNToh2fUGUq8K3H7a1JiY4WFoAAF+CzKuKDfhJ0vbQ3t9cViYzHEb7zJOtp0RGSbbNLFyPmpjFzosXZuJB1Wk6sIn1/ssnl7EucDdPm+vkhXVI0uDP0UK/G3gdbEoyFv7OioYcAtdVORjpjQkxEjLMgw4G8SDZZeOx8uOQQOXTW/NB/aH1Ib4nWgC58lubO7NADPiHd238MjMep+78+iNsLsLsTs8/FOvLaQPjdx35W8/kur226gykKbm2AAYBqI0LTu6rKx/a5tNndYdsACAYgDoDclczWxLnmXOknjKHjv2W1rP2y8tyZjl4WnzICrpVCVmBzhunpdFYSt5KmOoVv4FskLnO3+LmvRpj7su9TlH9J9V0+yNZ4CV5/2gxXeY90bntYP9sA+8pMr7PHuux6ApUKTBo1jfWJJ9SUlazQdAmXmdOh4xt/C/ZqtPH4Q/wCDUIdbRrj8TSNwN7dRwU9vdlW459LF4eGsrOjED/lvAlz43yB6wd5Wd2U241odhq98PWsZ+446PB3Xj0B3Lr+zuxRhabml2bxlxO61mgDp812XC8eWvx/hLe4NbTbRptpsGUBoa0Dc0fXzVuBnyNh+ZQ9ZhLpOnHkr8LX8VtNEuXcCe2u1MVFhUlyaX2kCqMPWNNx5mR56+6lUqxpqqWs3lWwwtSzsWY+p3kcBdZeJw8LUAVVVu71XRMIltgPpqlzVuVMOChKmBS3jNKyKjJ1EoWpg27pHTT0K16uCKFfhTwQksHbM+wncfVRdhqgFhPSCtNuHPBXNwxO5UlreTBa2oPuu9CmL3/hd6FdPSwB3p8RgLWTbo+dc3TpvOoN95t809fZjHTMza/votF9CCod2lttbyrnxScww0G28CxHNTbUqnQEcgJ9V2+z9qtDctSkH8CAJ8wVqUtsNA8NED0HyCM8i3JwNDYVepBLHCdCRlHW62sJ2YYz/AD6kf6WCT5nd7rYdWqOMuPpZMKKpJaW5BK3aChhhkw9MOdvcZ9zqeggLncTtGpUeXudc+g5AcF0WP2W14JIuATbWwWHX2Q9ozN8TZNxfQwt1L4/JvDK4efxvSluMdoTPUKwVGnVg8pCGYy8KbFtyNMLZL+br/f5FCmw8W+6fuo0Mj69FW1v16fqraO/p/ZSvNi6v6Lmkts9fvHRbHEUi7jZeY7LPeYpk3L6zf+54/VekbSr9zg3O3tpuPnGVvuQvPOxdLPj8M3/5Wnyb4vyTW6xrl+Y+gpSVeZJcC7502Lhu9xFJm4vE9Bc+wK9QrVtB5rzPszihTxVJztM0E/zAt/Nel1qV16fN90c0WNMiJ14+wVbDlKg0EahTc6evzUdDa2cPU8Km6ogcG4wjaTFHw1TefSdOmru6slTarCbKkStDEKhyNc20IarThVgbDlVuVpVbgtTKnqtt09dyrpOuhtl4pBTFPkptCkGpwRhVvV7mqIpygICphAVBmBajnNTuaOC0FQ3DgblYGKxrU5CrCK8qcNUoTgIgiWSCOIhNTogCBfU35mT81YAnQ1N7N53x8d9M3GbHY+48LuI/MLCxWzX0zcSOI0XXEKDmLXGVpnZrXx24wPhGYJubKP8AV6xCK2ps9urbfXBPsXDHvG8hPr+wXPlx4y+nTP1PLZryulH8RMXkwuT8bmM8hLz8mrn/AOFuHzbQYfwMqO/7cv8A+ld/EzFzUpU+DXPP+45R7M90b/B2j/jV38KbW/8AU6T/AEhDk6wqU9vV8ydU50y4lnzcvXNnOmnTJucjf6Ukl6vP8OaC2pqjUklzQaNoIxiSSQtEM0SOoTpJ4VGpqqnpkk9aBXqtyZJaHBPSoapJJfkRzVYE6SpCmcp0/gPVJJGirraDqoOSSWntjJFJJUKScJJIgdSSSRCmKYpJIgydo6q3ZHxO6fkkko5qYvPe35/9Yf8A66f9K6X+DvxYj+Wn83JJKXN9p8fb0kpJJLhVf//Z">
            <a:extLst>
              <a:ext uri="{FF2B5EF4-FFF2-40B4-BE49-F238E27FC236}">
                <a16:creationId xmlns:a16="http://schemas.microsoft.com/office/drawing/2014/main" id="{0AC1BF96-2A49-A022-3674-7E01457442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1927" name="AutoShape 8" descr="data:image/jpeg;base64,/9j/4AAQSkZJRgABAQAAAQABAAD/2wCEAAkGBhQSERQUExQVFRQVFBQUFRYXGBUUFxcYFxYVFxQUFRUXHCYeFxkkGhQUHy8gJCcpLCwsFR4xNTAqNSYrLCkBCQoKDgwOFw8PGikfHBwsKSksLCkpKSksLCkpLCksKSksKSwsKSwpLCwpLCwsKSwpLCwpKSkpKSksKSksLCksLP/AABEIAMIBAwMBIgACEQEDEQH/xAAcAAABBQEBAQAAAAAAAAAAAAAEAAECAwUGBwj/xABCEAABAwIDBQYDBgQEBQUAAAABAAIRAyEEEjEFQVFhcQYTIoGRoTKx8BRCUsHR4QdysvEjM2KCFVOSouIkQ2Nzwv/EABkBAAMBAQEAAAAAAAAAAAAAAAECAwAEBf/EACkRAQEAAgICAQMDBAMAAAAAAAABAhEDIRIxQRMyUQRhkRQisfBScYH/2gAMAwEAAhEDEQA/AHqI3ZeIyvB3Gx80NUChSMGF4VdUjtaaC27XyYeoRrlIHU2VuzK+dgO8WPUKO1sKKjMhMAkT0BBK07p/3cRsrZr6hhosNToB1K6Cl2YEeJxJ5WHqtajTawBrQABoAqMRiDMafW4LqxwSy5KGp7JoiRYnS8m+vHgVX/wWm6QRl4FpN/IyiGMOu/X5WV1MzqFbxiflfy53aHZl8E0znA3aO/dYlLDluYEQZXemyC2pssVWlzbVAP8Aq5dU+P8Aa1yt9uc2eyDO9aQqoGnTRdNdEiVX5lNuqgB5qYTFIhRwgPeO5MHu7/xVkKOEHif/ALB/UfzQYWVJqgVIJgJ2hSCZxt5p5RBKUzinTErMYpSpOTSsBxKhUUy5JjLXWHSDGRKg8wFcTZUEStGD1BZUPsEU8ISu8AJg0DxJWVhtkvxeIAFqVP4n7geA4u/RX1y6tVbRaYLrud+Fg+I9Y/LiuywGAbTY1jRlptEAbzxc7qpZ5b6imM12Fo7AohoAp5uZJk87EJLaA5JKeh8q5l7VS4IusxDvavGrt019hYmHZdx+a0K1aXGOgXNYeqQQRuW/hPEAVTjm6XP0uYxNXaI0k9JRDaalIHNdkmkKEpUT+qINCynnPT0TZz9Qm1QB1WQqWVIKNqvG9YW1a5aIGpPsmjM8gFzo4kj1U2qumVaCujZNL6YVwYqKZVwesCXdqOHZBf1b/SP1VrXWSpb/AOb8gjASlPCVMakniBa1voeqanUnVPrRdk5SCY6lIGFmSlSzKAKSzE6omB3lSDU+Tj6IMQZvKk481FxkpVrLCgRJjcEz1FoKhiq0dUwKMTWyrJx9fK0vdoNBxO4I7u5MnVZPal7RTDZuXSBy4oW6mxntq9j9ngjv3CalWco3NaDHzHyXVQGagTKB7I4F9LDMzCHlmnAGSB1vJ/ZX1MWXTEHUEA5jwOlt/FQn5PRwrjgUyZptonR2Dnq7UG5aFUIKq1eHXoBM8FdVsoDu2k7wuYZhnVHBrRfjuA4ldfhaAa0DgAB5Lo4JfaXJr0maqTSn7tPlXZJUT5Uu7UgVMFNoAeIp2XOY1pLjO6y6qqxYW0cPDp4/NNjWrCLYU2PV9anKGLCCqToPYxhRA1QdN9kRmlORJ1RWYJtp4uPtb8lUUXQbDQOA9zc+5KIJAclWrAUnogg0hOFGkyynlRYxKk1sSpAJjZYCHNNN1DNJUmiSsKcxdUudN1JxkwmzAeiMCoVKkA+yDAm5uVY4yUgEWVvMAk6AErJ7M4L7bjM7xNOn4iNxgwxvrfyV3aLEZKJA+8cv6o7+HlYMw9Q6E1LnkGtge59VDly9RTGdbdnVgAoOiyNBA3BS+0zowuHUA+ik2q07iDwP1CnsdHJ5pK0NHBJEHPPQeJKKqOTYLDZ3/wCltzz4BeNjj5XTvt1BeycJkZJ+J1zyG4LTZUVZVtJi9PDHxmnLbtYAmIU00KmilCkwqITSjoFjtFnY6iHNI9EWKqC2ljqdJuao9rBxJj04oehYb2+yGqNWXju2LMzu5Y+pcQYyg8Ym/siaW0XvH+SW/wAzgfkE+4b6eU+BlEqdeu1gzOIaOJsudrNqvJdUe5jAbNbYnnY/NVVHAw+mTAtLvGT5nT1W+or/AE937/gfW7UCXBlN7hoHRAPME7kPtqvWxHdnIWNG4nWYgwOiufUYALZnkAxuHOBr5IyjiJkxcC8buhSean0vG9RjURjW/wDulo65o6AgrVpGuWw6s89Axp9Q2VUzatNrJLp46e5mFbT21QyZsxHKL/OEZlSXjy/4nawxBc48Ze90+pVlPw6EjoYQJ7V4aY8Q8m/qjKO0aL2y17Y52Pum/wCwuF/Cz7S/8bh5qD9qOEgVJIvBuhKm26QJAGe8S0j61RQo2sC3NfcSl8qP05PuiNLtQI8RHMEEFaOF7RUni0z5x8ll06YPhfBI/Fl8Q4gJ6eDDTLWtHSE0zpM+PD4dDSqtIkOB3qp9STyWSx0KwbQI1uqzPbnvHZ6HjVO6oBM2G9UsxAPKRv39FgbSxbsRWbQpaEwT8yeQv6I3KSbLMbvQ91I453d0xFNhl9Td0aN5XW7L2VSoU8jBG8zck8SeNkFs3Bik0U2Wa3fxO8nmVrUmLm8vK7qutJBisFIoinQVgZCeQoUNKSLyp0dM43KXEALYoMyAN53PWfzhCNIZ4nEAcSQB7rM25tbNDaT7Rcttvmx8gvO4ZJPKurPu+LoX1mggE3dZo1J4wB80SDC4fZ+0nteXuOaoW5JJJgSDA9B6KeM29X0a8NJ5NPsuvHKVO4WO2L02ZcPR7TV9HFs2EwBMzu8kUdr1Tq4+Vvkm8pAuFdS/FhupA6oDFdoqTea5qtiTv91U+nO5aZW/AeH5aeI7TEnwyOQge8T7rJxNQVDLmAni7xH3S7pOKR8ltHitrbQIHQQrmtI3lTp849k+cbgjpvQPEYLNvMaRuI3hCMpCQwDKHfd19J0WzCGxGEBvvGhHxeqW47dPFz+PVYT6UPhpJgwRo4EchqtqlRdBkOg7og85vogzs1+aQbnfafNF0xUbEvnlAKXxtW+txxj4/BPPiDWgAQBIjfu3X4qeyMMajS3Kwfie4SenLotehTeJAdvOoB15G1ptZPhNn5BGYm83480+r8lz5sZ9vti4vsuyDleCf5beoQdPZrmkNyTexG/rcfJdg3Dg705wreATatQw/UXD42wcDsgsDnuFyLgCPQNWuzEMNOO87sgDxRIH6dCrxSQrsCC6WktcPMHqELjfY48sy6yPXwjqbWurOa+PheLHd93SY4Iqg3MJGmvluXH7ZqP7wU6rgxs7ico55LwoVGuptYcNVquscxBIZO6JjcRYhDE+fHuNjaWLfQribsf09lsuoSARYGFx1TbFUtDcQLah1pBEx66LpsDjppMJnTd7a2R3qkzw3Jr2nUoevFFbDp0qdQmIc4RPC945FCM2tTcCM7bagmCENhNp06hcGEyzUmBI4jkjZKhca71rkdhmLmOze12v8JIMaGZ8l1WGqStEb0OpNskQpUynCeAhlSVoakiV5EMY+u7M45r+EDTlAUnAgmZkWPLkh6NXLpb2RTHTfj7rnxwjpuXaJJVOIpb0UXKYYCE8x1222Q3ZxLic0E77mPQqZ2ZUAkVndf2m60QxQe7ck730rc9zsHh8ZVaQHgVBoDcOPoOF/JXDapzkBhI6gGOMFRj+6qqYjI10iXQYm82iCntrYY459Vr7PxTKzZm0WAF83BwUnBA7NveI4I0fW9NO0MurpEsCuZS4BVkXReDacwjy/vuWy9NFfdQSIuo5JV+HaDJcYHHX+6Tsv3ZI52J5pJNtvoO+mOEJm0BKIbSlXZBA/JUAIKN1LuYVro3A+v7KBA5ot/6qywmIV7aY4CeKfu/NNIF0phVO36oo2VGIdzP180dBK5ftdhWnI7SfCTEk/V96H2pR+z5WUahmBmbrcgCQOJiT5I/tS9vcsnUOBH5g8LKrs/gS7NVd8TjI5DkpWdu7HOY8e/ln0tnYitZ7YEghzgGkRyFz5rraGEaKTaceFogceZnjzT0ad0SDwFvVNcXNeRzeI7NPLy4VIB01lCv7NVKZOU5hFiAZngRN110Tqlkmy3iP1LfbG2PR7txfJzEAOAJgx96CJnrou82LtDODyXK16Vp38ee5anZvES6NJbpzB/uhrVJnq9uzoVkUAsSnVh54wLcyT+gWzRNkyKyElJJEHiLTKMpvWYx6OouSRWjaYurmOAMm4ESNJ5TuQtJ/upVcTuH1wRoND/iQY4OZTbIAHil195g6fXVBVXF7i4wC4kmAAL8ANFUKk2V1JqEx0O1LqfCeuiFxWANnbgbyZgcVtsop+4g+0I2bhsc7KHpsgCNIClryU2YEh+YOMR8JggcI4KQpmboYzQZItaCixUyiQYJBHkRB9pVVNkKeLMQtWigpUnCI3jVRgpgLzoTqjpvgTNlINVTTKvplMxntSptTvVtCnrAmx/dEDMo30V/dI7YWHDqozxlEnxTBMSBbf+ijtTGZnEABrQfhGk6E2101RLpmuphC1qQKKe5DVDKGxjG25svvaRaNQZHVF7OwQp0wJuABEcrlXOMa/wB1aKX5fuFOXeSuV/tkMyiNff8AZS7oAWurcnokGn9FRFURxTGyteeKqEFYQuJdCI2FUDKzXEwIfPCMjiT7IbFi8cfoq/ZmB717W3iZPMDceSWja67ZLS894Rd0RybfKDzg36xuW8xsKjBYfKArXuW/dMxqJ0N3idEHieOoupPLHiHNMH64KzD4vot/FBu0MN3rYGIpt8Q/5jRrb8Q+tVx1N1/mocWflO/cdGUbjK+iRr3WdTrKxr1YmmkxyLoPWWyv7IujXCMLWvScNVYHTdAU6soqk6VgH0mWUhht6IwjKeU5pDhcCwBHI8dLRdM/FANytbfedSTuvubyR0wXFYfKWiRJFwJt6hC7R+KOH5cwpmrL+O+UJiXS5JVZ6IKTW3VVR0EBXUkQThWMKYC6TnXCILMyPwDsu/UEcNRBQVNslaeBqZQ6Zk2GkTBAJMGQJNt6MZdWxHdBzabpa4CbEcPCJPGOsLJfWtCsxD5JOtyeXshwUKxyyEwaG+JxsrGsvf64qnajw7wxqNLEhs+FpMa8+iFuoOM3e0P8N+YkbgGATrvcTyHzVrKcCFDCYbKIRLiEMZrscrvpEHglMBM06oesmIg+rN1XnhPUYqK7wBMlFiqeLrNl2vZ3ZfdsBI8Ruf0XOdldmmtVzn4GQfPcPrgu+DIS0tOhsVWgFX1qgaLrBxuLzmBp9WWCA8V2jDXlsExZJYG0cWzvXy5oM6Skn0Di+zvad+FxE1JiQKgETye3dMXnf5ld/tbsbSxTO+wxa2o4B1v8uoDcOH4Z+cg3BXmW2ca3EhtUNDa0RUA0c78bRuzaxudMWcANLsV25dhHta8k0SYI/DOsfPyXNnx37sfcXxy+KWP2dWoGKtN7IOpFj0doVRTrkle6teyrTHwvY8SNCHA8lw3az+H1NrDVw/gfP+X913Js6fJSw/Ubusj3DXpx1B11o0nDesbMWuyuBa4agiEQzEc7LsiVbtGqFoYWqLSucoYnmjaOJCYro9pOA+AGNR0gb9/VZ9LaGYX5jhpxKAxW1IETdBUMYGgcZKA4xvUq4gm2iFc+TMoGrj4aTOv7JU61glvtWzUH80Qw24oNripU6l40RTGmpb5JmvG9UNf8lbSasIsPhWivb6+v7IZj7JNqyhsdL3X+aam26i1yIDbSs2jYiuGtLjoB9BZlCuXnOdXXvcqeNGaAbjgoC2iX3TXUx0LbVSLt6EaSCmFc9T7JiDmPhUPqKo1CmaZ1ss2jFxkmfW49Cg3vL3Bg1JAtxKs2jiBcMnJf4omJtMW0hEdknt78Ofa3gJsDBgkTqVsr4wK9H2HshtCg1oG6XczxV9asG3JgKh+0YaYK5naW3JdDfEd7tR0CTGXIjS2jjp/RZGPxPd0nP/Cwu8wJHvCHp1i43MoHtlicuHDd9R7G+U5j7NCprQx5/tHEk1HEm9p6wJSXS4DsDVxLBWbo8ujyc5v5JLnvPjLrani4rbuyKmErupVNW3aRo5p+Fw5Eeh6IB9xmH+7rx8/n5Lv6dIbUwndGPteHBNI6F7N9M/lzjmvP7tJBGkgg26g8E+GW/fuFs09M/hN2wg/ZKp1k0XHdvNOfcLuMZX71/wDpFh+q8z/h32bl/wBpcJa2RS5nQv8ALTrPBelUIiy5+bGS2xXC29Vn7a7O0sS2HCHAeF41HLmFwO0uz1bDuhwzNmzxp+y9TATuaCIIBG+VLDlywPcZXkbKm5W9+QNV2e1+yDahLqbWgHcPCRzG5ZFDsXVf8MRcXN7artx5pULNMVodAO4zHODE+oVrqbJ+KIABkE+a6Gt2QdTAdVcABDcrNTrF4/VR/wCAUtSD0n5o3kgyufxGHc5kNbMXm1uXmp0Ku7eLLoDTAEAADgFm47ZeY5mQDvGgPPkUmPJLRttJ9Syem6boEZxZwhEUqqtsNDaZ8laa2l55oNmK3K81wAhbTSCTW8uaTavNBipm3+itBEEyLRqfkNToh2fUGUq8K3H7a1JiY4WFoAAF+CzKuKDfhJ0vbQ3t9cViYzHEb7zJOtp0RGSbbNLFyPmpjFzosXZuJB1Wk6sIn1/ssnl7EucDdPm+vkhXVI0uDP0UK/G3gdbEoyFv7OioYcAtdVORjpjQkxEjLMgw4G8SDZZeOx8uOQQOXTW/NB/aH1Ib4nWgC58lubO7NADPiHd238MjMep+78+iNsLsLsTs8/FOvLaQPjdx35W8/kur226gykKbm2AAYBqI0LTu6rKx/a5tNndYdsACAYgDoDclczWxLnmXOknjKHjv2W1rP2y8tyZjl4WnzICrpVCVmBzhunpdFYSt5KmOoVv4FskLnO3+LmvRpj7su9TlH9J9V0+yNZ4CV5/2gxXeY90bntYP9sA+8pMr7PHuux6ApUKTBo1jfWJJ9SUlazQdAmXmdOh4xt/C/ZqtPH4Q/wCDUIdbRrj8TSNwN7dRwU9vdlW459LF4eGsrOjED/lvAlz43yB6wd5Wd2U241odhq98PWsZ+446PB3Xj0B3Lr+zuxRhabml2bxlxO61mgDp812XC8eWvx/hLe4NbTbRptpsGUBoa0Dc0fXzVuBnyNh+ZQ9ZhLpOnHkr8LX8VtNEuXcCe2u1MVFhUlyaX2kCqMPWNNx5mR56+6lUqxpqqWs3lWwwtSzsWY+p3kcBdZeJw8LUAVVVu71XRMIltgPpqlzVuVMOChKmBS3jNKyKjJ1EoWpg27pHTT0K16uCKFfhTwQksHbM+wncfVRdhqgFhPSCtNuHPBXNwxO5UlreTBa2oPuu9CmL3/hd6FdPSwB3p8RgLWTbo+dc3TpvOoN95t809fZjHTMza/votF9CCod2lttbyrnxScww0G28CxHNTbUqnQEcgJ9V2+z9qtDctSkH8CAJ8wVqUtsNA8NED0HyCM8i3JwNDYVepBLHCdCRlHW62sJ2YYz/AD6kf6WCT5nd7rYdWqOMuPpZMKKpJaW5BK3aChhhkw9MOdvcZ9zqeggLncTtGpUeXudc+g5AcF0WP2W14JIuATbWwWHX2Q9ozN8TZNxfQwt1L4/JvDK4efxvSluMdoTPUKwVGnVg8pCGYy8KbFtyNMLZL+br/f5FCmw8W+6fuo0Mj69FW1v16fqraO/p/ZSvNi6v6Lmkts9fvHRbHEUi7jZeY7LPeYpk3L6zf+54/VekbSr9zg3O3tpuPnGVvuQvPOxdLPj8M3/5Wnyb4vyTW6xrl+Y+gpSVeZJcC7502Lhu9xFJm4vE9Bc+wK9QrVtB5rzPszihTxVJztM0E/zAt/Nel1qV16fN90c0WNMiJ14+wVbDlKg0EahTc6evzUdDa2cPU8Km6ogcG4wjaTFHw1TefSdOmru6slTarCbKkStDEKhyNc20IarThVgbDlVuVpVbgtTKnqtt09dyrpOuhtl4pBTFPkptCkGpwRhVvV7mqIpygICphAVBmBajnNTuaOC0FQ3DgblYGKxrU5CrCK8qcNUoTgIgiWSCOIhNTogCBfU35mT81YAnQ1N7N53x8d9M3GbHY+48LuI/MLCxWzX0zcSOI0XXEKDmLXGVpnZrXx24wPhGYJubKP8AV6xCK2ps9urbfXBPsXDHvG8hPr+wXPlx4y+nTP1PLZryulH8RMXkwuT8bmM8hLz8mrn/AOFuHzbQYfwMqO/7cv8A+ld/EzFzUpU+DXPP+45R7M90b/B2j/jV38KbW/8AU6T/AEhDk6wqU9vV8ydU50y4lnzcvXNnOmnTJucjf6Ukl6vP8OaC2pqjUklzQaNoIxiSSQtEM0SOoTpJ4VGpqqnpkk9aBXqtyZJaHBPSoapJJfkRzVYE6SpCmcp0/gPVJJGirraDqoOSSWntjJFJJUKScJJIgdSSSRCmKYpJIgydo6q3ZHxO6fkkko5qYvPe35/9Yf8A66f9K6X+DvxYj+Wn83JJKXN9p8fb0kpJJLhVf//Z">
            <a:extLst>
              <a:ext uri="{FF2B5EF4-FFF2-40B4-BE49-F238E27FC236}">
                <a16:creationId xmlns:a16="http://schemas.microsoft.com/office/drawing/2014/main" id="{9AFD5627-31DB-0688-2308-1EB7261E45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1928" name="AutoShape 10" descr="data:image/jpeg;base64,/9j/4AAQSkZJRgABAQAAAQABAAD/2wCEAAkGBhQSERQUExQVFRQVFBQUFRYXGBUUFxcYFxYVFxQUFRUXHCYeFxkkGhQUHy8gJCcpLCwsFR4xNTAqNSYrLCkBCQoKDgwOFw8PGikfHBwsKSksLCkpKSksLCkpLCksKSksKSwsKSwpLCwpLCwsKSwpLCwpKSkpKSksKSksLCksLP/AABEIAMIBAwMBIgACEQEDEQH/xAAcAAABBQEBAQAAAAAAAAAAAAAEAAECAwUGBwj/xABCEAABAwIDBQYDBgQEBQUAAAABAAIRAyEEEjEFQVFhcQYTIoGRoTKx8BRCUsHR4QdysvEjM2KCFVOSouIkQ2Nzwv/EABkBAAMBAQEAAAAAAAAAAAAAAAECAwAEBf/EACkRAQEAAgICAQMDBAMAAAAAAAABAhEDIRIxQRMyUQRhkRQisfBScYH/2gAMAwEAAhEDEQA/AHqI3ZeIyvB3Gx80NUChSMGF4VdUjtaaC27XyYeoRrlIHU2VuzK+dgO8WPUKO1sKKjMhMAkT0BBK07p/3cRsrZr6hhosNToB1K6Cl2YEeJxJ5WHqtajTawBrQABoAqMRiDMafW4LqxwSy5KGp7JoiRYnS8m+vHgVX/wWm6QRl4FpN/IyiGMOu/X5WV1MzqFbxiflfy53aHZl8E0znA3aO/dYlLDluYEQZXemyC2pssVWlzbVAP8Aq5dU+P8Aa1yt9uc2eyDO9aQqoGnTRdNdEiVX5lNuqgB5qYTFIhRwgPeO5MHu7/xVkKOEHif/ALB/UfzQYWVJqgVIJgJ2hSCZxt5p5RBKUzinTErMYpSpOTSsBxKhUUy5JjLXWHSDGRKg8wFcTZUEStGD1BZUPsEU8ISu8AJg0DxJWVhtkvxeIAFqVP4n7geA4u/RX1y6tVbRaYLrud+Fg+I9Y/LiuywGAbTY1jRlptEAbzxc7qpZ5b6imM12Fo7AohoAp5uZJk87EJLaA5JKeh8q5l7VS4IusxDvavGrt019hYmHZdx+a0K1aXGOgXNYeqQQRuW/hPEAVTjm6XP0uYxNXaI0k9JRDaalIHNdkmkKEpUT+qINCynnPT0TZz9Qm1QB1WQqWVIKNqvG9YW1a5aIGpPsmjM8gFzo4kj1U2qumVaCujZNL6YVwYqKZVwesCXdqOHZBf1b/SP1VrXWSpb/AOb8gjASlPCVMakniBa1voeqanUnVPrRdk5SCY6lIGFmSlSzKAKSzE6omB3lSDU+Tj6IMQZvKk481FxkpVrLCgRJjcEz1FoKhiq0dUwKMTWyrJx9fK0vdoNBxO4I7u5MnVZPal7RTDZuXSBy4oW6mxntq9j9ngjv3CalWco3NaDHzHyXVQGagTKB7I4F9LDMzCHlmnAGSB1vJ/ZX1MWXTEHUEA5jwOlt/FQn5PRwrjgUyZptonR2Dnq7UG5aFUIKq1eHXoBM8FdVsoDu2k7wuYZhnVHBrRfjuA4ldfhaAa0DgAB5Lo4JfaXJr0maqTSn7tPlXZJUT5Uu7UgVMFNoAeIp2XOY1pLjO6y6qqxYW0cPDp4/NNjWrCLYU2PV9anKGLCCqToPYxhRA1QdN9kRmlORJ1RWYJtp4uPtb8lUUXQbDQOA9zc+5KIJAclWrAUnogg0hOFGkyynlRYxKk1sSpAJjZYCHNNN1DNJUmiSsKcxdUudN1JxkwmzAeiMCoVKkA+yDAm5uVY4yUgEWVvMAk6AErJ7M4L7bjM7xNOn4iNxgwxvrfyV3aLEZKJA+8cv6o7+HlYMw9Q6E1LnkGtge59VDly9RTGdbdnVgAoOiyNBA3BS+0zowuHUA+ik2q07iDwP1CnsdHJ5pK0NHBJEHPPQeJKKqOTYLDZ3/wCltzz4BeNjj5XTvt1BeycJkZJ+J1zyG4LTZUVZVtJi9PDHxmnLbtYAmIU00KmilCkwqITSjoFjtFnY6iHNI9EWKqC2ljqdJuao9rBxJj04oehYb2+yGqNWXju2LMzu5Y+pcQYyg8Ym/siaW0XvH+SW/wAzgfkE+4b6eU+BlEqdeu1gzOIaOJsudrNqvJdUe5jAbNbYnnY/NVVHAw+mTAtLvGT5nT1W+or/AE937/gfW7UCXBlN7hoHRAPME7kPtqvWxHdnIWNG4nWYgwOiufUYALZnkAxuHOBr5IyjiJkxcC8buhSean0vG9RjURjW/wDulo65o6AgrVpGuWw6s89Axp9Q2VUzatNrJLp46e5mFbT21QyZsxHKL/OEZlSXjy/4nawxBc48Ze90+pVlPw6EjoYQJ7V4aY8Q8m/qjKO0aL2y17Y52Pum/wCwuF/Cz7S/8bh5qD9qOEgVJIvBuhKm26QJAGe8S0j61RQo2sC3NfcSl8qP05PuiNLtQI8RHMEEFaOF7RUni0z5x8ll06YPhfBI/Fl8Q4gJ6eDDTLWtHSE0zpM+PD4dDSqtIkOB3qp9STyWSx0KwbQI1uqzPbnvHZ6HjVO6oBM2G9UsxAPKRv39FgbSxbsRWbQpaEwT8yeQv6I3KSbLMbvQ91I453d0xFNhl9Td0aN5XW7L2VSoU8jBG8zck8SeNkFs3Bik0U2Wa3fxO8nmVrUmLm8vK7qutJBisFIoinQVgZCeQoUNKSLyp0dM43KXEALYoMyAN53PWfzhCNIZ4nEAcSQB7rM25tbNDaT7Rcttvmx8gvO4ZJPKurPu+LoX1mggE3dZo1J4wB80SDC4fZ+0nteXuOaoW5JJJgSDA9B6KeM29X0a8NJ5NPsuvHKVO4WO2L02ZcPR7TV9HFs2EwBMzu8kUdr1Tq4+Vvkm8pAuFdS/FhupA6oDFdoqTea5qtiTv91U+nO5aZW/AeH5aeI7TEnwyOQge8T7rJxNQVDLmAni7xH3S7pOKR8ltHitrbQIHQQrmtI3lTp849k+cbgjpvQPEYLNvMaRuI3hCMpCQwDKHfd19J0WzCGxGEBvvGhHxeqW47dPFz+PVYT6UPhpJgwRo4EchqtqlRdBkOg7og85vogzs1+aQbnfafNF0xUbEvnlAKXxtW+txxj4/BPPiDWgAQBIjfu3X4qeyMMajS3Kwfie4SenLotehTeJAdvOoB15G1ptZPhNn5BGYm83480+r8lz5sZ9vti4vsuyDleCf5beoQdPZrmkNyTexG/rcfJdg3Dg705wreATatQw/UXD42wcDsgsDnuFyLgCPQNWuzEMNOO87sgDxRIH6dCrxSQrsCC6WktcPMHqELjfY48sy6yPXwjqbWurOa+PheLHd93SY4Iqg3MJGmvluXH7ZqP7wU6rgxs7ico55LwoVGuptYcNVquscxBIZO6JjcRYhDE+fHuNjaWLfQribsf09lsuoSARYGFx1TbFUtDcQLah1pBEx66LpsDjppMJnTd7a2R3qkzw3Jr2nUoevFFbDp0qdQmIc4RPC945FCM2tTcCM7bagmCENhNp06hcGEyzUmBI4jkjZKhca71rkdhmLmOze12v8JIMaGZ8l1WGqStEb0OpNskQpUynCeAhlSVoakiV5EMY+u7M45r+EDTlAUnAgmZkWPLkh6NXLpb2RTHTfj7rnxwjpuXaJJVOIpb0UXKYYCE8x1222Q3ZxLic0E77mPQqZ2ZUAkVndf2m60QxQe7ck730rc9zsHh8ZVaQHgVBoDcOPoOF/JXDapzkBhI6gGOMFRj+6qqYjI10iXQYm82iCntrYY459Vr7PxTKzZm0WAF83BwUnBA7NveI4I0fW9NO0MurpEsCuZS4BVkXReDacwjy/vuWy9NFfdQSIuo5JV+HaDJcYHHX+6Tsv3ZI52J5pJNtvoO+mOEJm0BKIbSlXZBA/JUAIKN1LuYVro3A+v7KBA5ot/6qywmIV7aY4CeKfu/NNIF0phVO36oo2VGIdzP180dBK5ftdhWnI7SfCTEk/V96H2pR+z5WUahmBmbrcgCQOJiT5I/tS9vcsnUOBH5g8LKrs/gS7NVd8TjI5DkpWdu7HOY8e/ln0tnYitZ7YEghzgGkRyFz5rraGEaKTaceFogceZnjzT0ad0SDwFvVNcXNeRzeI7NPLy4VIB01lCv7NVKZOU5hFiAZngRN110Tqlkmy3iP1LfbG2PR7txfJzEAOAJgx96CJnrou82LtDODyXK16Vp38ee5anZvES6NJbpzB/uhrVJnq9uzoVkUAsSnVh54wLcyT+gWzRNkyKyElJJEHiLTKMpvWYx6OouSRWjaYurmOAMm4ESNJ5TuQtJ/upVcTuH1wRoND/iQY4OZTbIAHil195g6fXVBVXF7i4wC4kmAAL8ANFUKk2V1JqEx0O1LqfCeuiFxWANnbgbyZgcVtsop+4g+0I2bhsc7KHpsgCNIClryU2YEh+YOMR8JggcI4KQpmboYzQZItaCixUyiQYJBHkRB9pVVNkKeLMQtWigpUnCI3jVRgpgLzoTqjpvgTNlINVTTKvplMxntSptTvVtCnrAmx/dEDMo30V/dI7YWHDqozxlEnxTBMSBbf+ijtTGZnEABrQfhGk6E2101RLpmuphC1qQKKe5DVDKGxjG25svvaRaNQZHVF7OwQp0wJuABEcrlXOMa/wB1aKX5fuFOXeSuV/tkMyiNff8AZS7oAWurcnokGn9FRFURxTGyteeKqEFYQuJdCI2FUDKzXEwIfPCMjiT7IbFi8cfoq/ZmB717W3iZPMDceSWja67ZLS894Rd0RybfKDzg36xuW8xsKjBYfKArXuW/dMxqJ0N3idEHieOoupPLHiHNMH64KzD4vot/FBu0MN3rYGIpt8Q/5jRrb8Q+tVx1N1/mocWflO/cdGUbjK+iRr3WdTrKxr1YmmkxyLoPWWyv7IujXCMLWvScNVYHTdAU6soqk6VgH0mWUhht6IwjKeU5pDhcCwBHI8dLRdM/FANytbfedSTuvubyR0wXFYfKWiRJFwJt6hC7R+KOH5cwpmrL+O+UJiXS5JVZ6IKTW3VVR0EBXUkQThWMKYC6TnXCILMyPwDsu/UEcNRBQVNslaeBqZQ6Zk2GkTBAJMGQJNt6MZdWxHdBzabpa4CbEcPCJPGOsLJfWtCsxD5JOtyeXshwUKxyyEwaG+JxsrGsvf64qnajw7wxqNLEhs+FpMa8+iFuoOM3e0P8N+YkbgGATrvcTyHzVrKcCFDCYbKIRLiEMZrscrvpEHglMBM06oesmIg+rN1XnhPUYqK7wBMlFiqeLrNl2vZ3ZfdsBI8Ruf0XOdldmmtVzn4GQfPcPrgu+DIS0tOhsVWgFX1qgaLrBxuLzmBp9WWCA8V2jDXlsExZJYG0cWzvXy5oM6Skn0Di+zvad+FxE1JiQKgETye3dMXnf5ld/tbsbSxTO+wxa2o4B1v8uoDcOH4Z+cg3BXmW2ca3EhtUNDa0RUA0c78bRuzaxudMWcANLsV25dhHta8k0SYI/DOsfPyXNnx37sfcXxy+KWP2dWoGKtN7IOpFj0doVRTrkle6teyrTHwvY8SNCHA8lw3az+H1NrDVw/gfP+X913Js6fJSw/Ubusj3DXpx1B11o0nDesbMWuyuBa4agiEQzEc7LsiVbtGqFoYWqLSucoYnmjaOJCYro9pOA+AGNR0gb9/VZ9LaGYX5jhpxKAxW1IETdBUMYGgcZKA4xvUq4gm2iFc+TMoGrj4aTOv7JU61glvtWzUH80Qw24oNripU6l40RTGmpb5JmvG9UNf8lbSasIsPhWivb6+v7IZj7JNqyhsdL3X+aam26i1yIDbSs2jYiuGtLjoB9BZlCuXnOdXXvcqeNGaAbjgoC2iX3TXUx0LbVSLt6EaSCmFc9T7JiDmPhUPqKo1CmaZ1ss2jFxkmfW49Cg3vL3Bg1JAtxKs2jiBcMnJf4omJtMW0hEdknt78Ofa3gJsDBgkTqVsr4wK9H2HshtCg1oG6XczxV9asG3JgKh+0YaYK5naW3JdDfEd7tR0CTGXIjS2jjp/RZGPxPd0nP/Cwu8wJHvCHp1i43MoHtlicuHDd9R7G+U5j7NCprQx5/tHEk1HEm9p6wJSXS4DsDVxLBWbo8ujyc5v5JLnvPjLrani4rbuyKmErupVNW3aRo5p+Fw5Eeh6IB9xmH+7rx8/n5Lv6dIbUwndGPteHBNI6F7N9M/lzjmvP7tJBGkgg26g8E+GW/fuFs09M/hN2wg/ZKp1k0XHdvNOfcLuMZX71/wDpFh+q8z/h32bl/wBpcJa2RS5nQv8ALTrPBelUIiy5+bGS2xXC29Vn7a7O0sS2HCHAeF41HLmFwO0uz1bDuhwzNmzxp+y9TATuaCIIBG+VLDlywPcZXkbKm5W9+QNV2e1+yDahLqbWgHcPCRzG5ZFDsXVf8MRcXN7artx5pULNMVodAO4zHODE+oVrqbJ+KIABkE+a6Gt2QdTAdVcABDcrNTrF4/VR/wCAUtSD0n5o3kgyufxGHc5kNbMXm1uXmp0Ku7eLLoDTAEAADgFm47ZeY5mQDvGgPPkUmPJLRttJ9Syem6boEZxZwhEUqqtsNDaZ8laa2l55oNmK3K81wAhbTSCTW8uaTavNBipm3+itBEEyLRqfkNToh2fUGUq8K3H7a1JiY4WFoAAF+CzKuKDfhJ0vbQ3t9cViYzHEb7zJOtp0RGSbbNLFyPmpjFzosXZuJB1Wk6sIn1/ssnl7EucDdPm+vkhXVI0uDP0UK/G3gdbEoyFv7OioYcAtdVORjpjQkxEjLMgw4G8SDZZeOx8uOQQOXTW/NB/aH1Ib4nWgC58lubO7NADPiHd238MjMep+78+iNsLsLsTs8/FOvLaQPjdx35W8/kur226gykKbm2AAYBqI0LTu6rKx/a5tNndYdsACAYgDoDclczWxLnmXOknjKHjv2W1rP2y8tyZjl4WnzICrpVCVmBzhunpdFYSt5KmOoVv4FskLnO3+LmvRpj7su9TlH9J9V0+yNZ4CV5/2gxXeY90bntYP9sA+8pMr7PHuux6ApUKTBo1jfWJJ9SUlazQdAmXmdOh4xt/C/ZqtPH4Q/wCDUIdbRrj8TSNwN7dRwU9vdlW459LF4eGsrOjED/lvAlz43yB6wd5Wd2U241odhq98PWsZ+446PB3Xj0B3Lr+zuxRhabml2bxlxO61mgDp812XC8eWvx/hLe4NbTbRptpsGUBoa0Dc0fXzVuBnyNh+ZQ9ZhLpOnHkr8LX8VtNEuXcCe2u1MVFhUlyaX2kCqMPWNNx5mR56+6lUqxpqqWs3lWwwtSzsWY+p3kcBdZeJw8LUAVVVu71XRMIltgPpqlzVuVMOChKmBS3jNKyKjJ1EoWpg27pHTT0K16uCKFfhTwQksHbM+wncfVRdhqgFhPSCtNuHPBXNwxO5UlreTBa2oPuu9CmL3/hd6FdPSwB3p8RgLWTbo+dc3TpvOoN95t809fZjHTMza/votF9CCod2lttbyrnxScww0G28CxHNTbUqnQEcgJ9V2+z9qtDctSkH8CAJ8wVqUtsNA8NED0HyCM8i3JwNDYVepBLHCdCRlHW62sJ2YYz/AD6kf6WCT5nd7rYdWqOMuPpZMKKpJaW5BK3aChhhkw9MOdvcZ9zqeggLncTtGpUeXudc+g5AcF0WP2W14JIuATbWwWHX2Q9ozN8TZNxfQwt1L4/JvDK4efxvSluMdoTPUKwVGnVg8pCGYy8KbFtyNMLZL+br/f5FCmw8W+6fuo0Mj69FW1v16fqraO/p/ZSvNi6v6Lmkts9fvHRbHEUi7jZeY7LPeYpk3L6zf+54/VekbSr9zg3O3tpuPnGVvuQvPOxdLPj8M3/5Wnyb4vyTW6xrl+Y+gpSVeZJcC7502Lhu9xFJm4vE9Bc+wK9QrVtB5rzPszihTxVJztM0E/zAt/Nel1qV16fN90c0WNMiJ14+wVbDlKg0EahTc6evzUdDa2cPU8Km6ogcG4wjaTFHw1TefSdOmru6slTarCbKkStDEKhyNc20IarThVgbDlVuVpVbgtTKnqtt09dyrpOuhtl4pBTFPkptCkGpwRhVvV7mqIpygICphAVBmBajnNTuaOC0FQ3DgblYGKxrU5CrCK8qcNUoTgIgiWSCOIhNTogCBfU35mT81YAnQ1N7N53x8d9M3GbHY+48LuI/MLCxWzX0zcSOI0XXEKDmLXGVpnZrXx24wPhGYJubKP8AV6xCK2ps9urbfXBPsXDHvG8hPr+wXPlx4y+nTP1PLZryulH8RMXkwuT8bmM8hLz8mrn/AOFuHzbQYfwMqO/7cv8A+ld/EzFzUpU+DXPP+45R7M90b/B2j/jV38KbW/8AU6T/AEhDk6wqU9vV8ydU50y4lnzcvXNnOmnTJucjf6Ukl6vP8OaC2pqjUklzQaNoIxiSSQtEM0SOoTpJ4VGpqqnpkk9aBXqtyZJaHBPSoapJJfkRzVYE6SpCmcp0/gPVJJGirraDqoOSSWntjJFJJUKScJJIgdSSSRCmKYpJIgydo6q3ZHxO6fkkko5qYvPe35/9Yf8A66f9K6X+DvxYj+Wn83JJKXN9p8fb0kpJJLhVf//Z">
            <a:extLst>
              <a:ext uri="{FF2B5EF4-FFF2-40B4-BE49-F238E27FC236}">
                <a16:creationId xmlns:a16="http://schemas.microsoft.com/office/drawing/2014/main" id="{8DA028A4-E8E7-6CC9-BBDA-F8886EDAF8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81929" name="Picture 12" descr="https://encrypted-tbn3.gstatic.com/images?q=tbn:ANd9GcQVNmB_tLtgOZaaij6MnxsEaYqNXX5WdCCmg52BKfnHJejK5X3y">
            <a:extLst>
              <a:ext uri="{FF2B5EF4-FFF2-40B4-BE49-F238E27FC236}">
                <a16:creationId xmlns:a16="http://schemas.microsoft.com/office/drawing/2014/main" id="{C8DB00B2-6C3F-C97D-A957-7DD87EB9B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18573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Šipka doprava 10">
            <a:extLst>
              <a:ext uri="{FF2B5EF4-FFF2-40B4-BE49-F238E27FC236}">
                <a16:creationId xmlns:a16="http://schemas.microsoft.com/office/drawing/2014/main" id="{81DB018B-9B28-E9B2-7248-1E80FD96B115}"/>
              </a:ext>
            </a:extLst>
          </p:cNvPr>
          <p:cNvSpPr/>
          <p:nvPr/>
        </p:nvSpPr>
        <p:spPr>
          <a:xfrm>
            <a:off x="3276600" y="3505200"/>
            <a:ext cx="1828800" cy="1398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40EA4A-C3C6-BEE4-BC7E-293B67871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Zástava krvácení</a:t>
            </a:r>
            <a:endParaRPr lang="en-US" dirty="0"/>
          </a:p>
        </p:txBody>
      </p:sp>
      <p:sp>
        <p:nvSpPr>
          <p:cNvPr id="82947" name="Zástupný symbol pro obsah 2">
            <a:extLst>
              <a:ext uri="{FF2B5EF4-FFF2-40B4-BE49-F238E27FC236}">
                <a16:creationId xmlns:a16="http://schemas.microsoft.com/office/drawing/2014/main" id="{B5A5C640-B853-B241-C620-6DF06A7FA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cs-CZ" altLang="cs-CZ" b="1">
                <a:solidFill>
                  <a:schemeClr val="accent1"/>
                </a:solidFill>
              </a:rPr>
              <a:t>Ledvina</a:t>
            </a:r>
          </a:p>
          <a:p>
            <a:r>
              <a:rPr lang="cs-CZ" altLang="cs-CZ"/>
              <a:t>Nefrektomie</a:t>
            </a:r>
          </a:p>
          <a:p>
            <a:r>
              <a:rPr lang="cs-CZ" altLang="cs-CZ"/>
              <a:t>Retroperitoneální packing</a:t>
            </a:r>
            <a:endParaRPr lang="en-US" altLang="cs-CZ"/>
          </a:p>
        </p:txBody>
      </p:sp>
      <p:pic>
        <p:nvPicPr>
          <p:cNvPr id="82948" name="Picture 35">
            <a:extLst>
              <a:ext uri="{FF2B5EF4-FFF2-40B4-BE49-F238E27FC236}">
                <a16:creationId xmlns:a16="http://schemas.microsoft.com/office/drawing/2014/main" id="{77AF2B6B-C4A7-8198-C7E3-3BC52BF09E5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0831" r="14583" b="19444"/>
          <a:stretch>
            <a:fillRect/>
          </a:stretch>
        </p:blipFill>
        <p:spPr bwMode="auto">
          <a:xfrm>
            <a:off x="990600" y="3581400"/>
            <a:ext cx="3886200" cy="28813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9" name="Picture 36">
            <a:extLst>
              <a:ext uri="{FF2B5EF4-FFF2-40B4-BE49-F238E27FC236}">
                <a16:creationId xmlns:a16="http://schemas.microsoft.com/office/drawing/2014/main" id="{9CA90F3B-ADC0-880E-9F99-9C3EC062E33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1" t="15276" r="15625" b="37500"/>
          <a:stretch>
            <a:fillRect/>
          </a:stretch>
        </p:blipFill>
        <p:spPr bwMode="auto">
          <a:xfrm>
            <a:off x="4953000" y="3581400"/>
            <a:ext cx="3657600" cy="28924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9CB4A0-12EE-42BC-3967-418546E6D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Zástava krvácení</a:t>
            </a:r>
            <a:endParaRPr lang="en-US" dirty="0"/>
          </a:p>
        </p:txBody>
      </p:sp>
      <p:sp>
        <p:nvSpPr>
          <p:cNvPr id="83971" name="Zástupný symbol pro obsah 2">
            <a:extLst>
              <a:ext uri="{FF2B5EF4-FFF2-40B4-BE49-F238E27FC236}">
                <a16:creationId xmlns:a16="http://schemas.microsoft.com/office/drawing/2014/main" id="{E20D793D-3942-213E-A97C-CC9C1EC5B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4825"/>
            <a:ext cx="4800600" cy="4625975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cs-CZ" altLang="cs-CZ"/>
              <a:t>Gastrointestinální trakt</a:t>
            </a:r>
          </a:p>
          <a:p>
            <a:r>
              <a:rPr lang="cs-CZ" altLang="cs-CZ"/>
              <a:t>Sutura</a:t>
            </a:r>
          </a:p>
          <a:p>
            <a:r>
              <a:rPr lang="cs-CZ" altLang="cs-CZ"/>
              <a:t>Ošetření staplerem</a:t>
            </a:r>
          </a:p>
          <a:p>
            <a:r>
              <a:rPr lang="cs-CZ" altLang="cs-CZ"/>
              <a:t>Zevní drenáž</a:t>
            </a:r>
          </a:p>
          <a:p>
            <a:endParaRPr lang="cs-CZ" altLang="cs-CZ"/>
          </a:p>
          <a:p>
            <a:r>
              <a:rPr lang="cs-CZ" altLang="cs-CZ"/>
              <a:t>Cílem je vyřešit kontaminaci břišní dutiny</a:t>
            </a:r>
          </a:p>
          <a:p>
            <a:endParaRPr lang="cs-CZ" altLang="cs-CZ"/>
          </a:p>
          <a:p>
            <a:endParaRPr lang="en-US" altLang="cs-CZ"/>
          </a:p>
        </p:txBody>
      </p:sp>
      <p:pic>
        <p:nvPicPr>
          <p:cNvPr id="83972" name="Picture 33">
            <a:extLst>
              <a:ext uri="{FF2B5EF4-FFF2-40B4-BE49-F238E27FC236}">
                <a16:creationId xmlns:a16="http://schemas.microsoft.com/office/drawing/2014/main" id="{ABD082F1-6D0F-D796-E789-54631ADB2C3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/>
          <a:stretch>
            <a:fillRect/>
          </a:stretch>
        </p:blipFill>
        <p:spPr bwMode="auto">
          <a:xfrm>
            <a:off x="5943600" y="990600"/>
            <a:ext cx="2514600" cy="18224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3" name="Picture 36">
            <a:extLst>
              <a:ext uri="{FF2B5EF4-FFF2-40B4-BE49-F238E27FC236}">
                <a16:creationId xmlns:a16="http://schemas.microsoft.com/office/drawing/2014/main" id="{69878912-A2AE-4DBB-B7D4-0F3C5B2FA0A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r="5881" b="9064"/>
          <a:stretch>
            <a:fillRect/>
          </a:stretch>
        </p:blipFill>
        <p:spPr bwMode="auto">
          <a:xfrm>
            <a:off x="5943600" y="2852738"/>
            <a:ext cx="2514600" cy="19573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4" name="Picture 37">
            <a:extLst>
              <a:ext uri="{FF2B5EF4-FFF2-40B4-BE49-F238E27FC236}">
                <a16:creationId xmlns:a16="http://schemas.microsoft.com/office/drawing/2014/main" id="{5EAEDED8-41AE-248D-4148-C9D5753E6210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2045" r="14926" b="5963"/>
          <a:stretch>
            <a:fillRect/>
          </a:stretch>
        </p:blipFill>
        <p:spPr bwMode="auto">
          <a:xfrm>
            <a:off x="6172200" y="4814888"/>
            <a:ext cx="2133600" cy="20431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4BC343-9393-3A65-0DEC-4AFCF02E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Uzávěr břišní stěny</a:t>
            </a:r>
            <a:endParaRPr lang="en-US" dirty="0"/>
          </a:p>
        </p:txBody>
      </p:sp>
      <p:sp>
        <p:nvSpPr>
          <p:cNvPr id="84995" name="Zástupný symbol pro obsah 2">
            <a:extLst>
              <a:ext uri="{FF2B5EF4-FFF2-40B4-BE49-F238E27FC236}">
                <a16:creationId xmlns:a16="http://schemas.microsoft.com/office/drawing/2014/main" id="{A02FF92E-B65B-EE21-0FD7-7E00EC2B2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endParaRPr lang="cs-CZ" altLang="cs-CZ"/>
          </a:p>
          <a:p>
            <a:pPr algn="ctr">
              <a:buFont typeface="Wingdings 2" panose="05020102010507070707" pitchFamily="18" charset="2"/>
              <a:buNone/>
            </a:pPr>
            <a:r>
              <a:rPr lang="cs-CZ" altLang="cs-CZ"/>
              <a:t>Tdddm dm</a:t>
            </a:r>
            <a:endParaRPr lang="en-US" altLang="cs-CZ"/>
          </a:p>
        </p:txBody>
      </p:sp>
      <p:pic>
        <p:nvPicPr>
          <p:cNvPr id="84996" name="Picture 36">
            <a:extLst>
              <a:ext uri="{FF2B5EF4-FFF2-40B4-BE49-F238E27FC236}">
                <a16:creationId xmlns:a16="http://schemas.microsoft.com/office/drawing/2014/main" id="{84B36E0D-EF70-B250-9B23-A3F8ECF8384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4267200" cy="28606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6777D5-9B91-583E-C164-DF8D7DC1D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Uzávěr břišní stěny</a:t>
            </a:r>
            <a:endParaRPr lang="en-US" dirty="0"/>
          </a:p>
        </p:txBody>
      </p:sp>
      <p:sp>
        <p:nvSpPr>
          <p:cNvPr id="84995" name="Zástupný symbol pro obsah 2">
            <a:extLst>
              <a:ext uri="{FF2B5EF4-FFF2-40B4-BE49-F238E27FC236}">
                <a16:creationId xmlns:a16="http://schemas.microsoft.com/office/drawing/2014/main" id="{AF77D0DA-B1D5-0D5F-5335-EA83C140F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 indent="0">
              <a:buFont typeface="Wingdings 2" panose="05020102010507070707" pitchFamily="18" charset="2"/>
              <a:buNone/>
              <a:defRPr/>
            </a:pPr>
            <a:r>
              <a:rPr lang="cs-CZ" b="1" dirty="0">
                <a:solidFill>
                  <a:srgbClr val="FFC000"/>
                </a:solidFill>
              </a:rPr>
              <a:t>Dočasný uzávěr – </a:t>
            </a:r>
            <a:r>
              <a:rPr lang="cs-CZ" b="1" dirty="0" err="1">
                <a:solidFill>
                  <a:srgbClr val="FFC000"/>
                </a:solidFill>
              </a:rPr>
              <a:t>ethizip</a:t>
            </a:r>
            <a:r>
              <a:rPr lang="cs-CZ" b="1" dirty="0">
                <a:solidFill>
                  <a:srgbClr val="FFC000"/>
                </a:solidFill>
              </a:rPr>
              <a:t>, „</a:t>
            </a:r>
            <a:r>
              <a:rPr lang="cs-CZ" b="1" dirty="0" err="1">
                <a:solidFill>
                  <a:srgbClr val="FFC000"/>
                </a:solidFill>
              </a:rPr>
              <a:t>bogota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bag</a:t>
            </a:r>
            <a:r>
              <a:rPr lang="cs-CZ" b="1" dirty="0">
                <a:solidFill>
                  <a:srgbClr val="FFC000"/>
                </a:solidFill>
              </a:rPr>
              <a:t>“</a:t>
            </a:r>
          </a:p>
          <a:p>
            <a:pPr>
              <a:lnSpc>
                <a:spcPct val="150000"/>
              </a:lnSpc>
              <a:defRPr/>
            </a:pPr>
            <a:r>
              <a:rPr lang="cs-CZ" sz="2400" dirty="0"/>
              <a:t>Rychlý a jednoduchý</a:t>
            </a:r>
          </a:p>
          <a:p>
            <a:pPr>
              <a:lnSpc>
                <a:spcPct val="150000"/>
              </a:lnSpc>
              <a:defRPr/>
            </a:pPr>
            <a:r>
              <a:rPr lang="cs-CZ" sz="2400" dirty="0"/>
              <a:t>Prevence </a:t>
            </a:r>
            <a:r>
              <a:rPr lang="cs-CZ" sz="2400" dirty="0" err="1"/>
              <a:t>compartment</a:t>
            </a:r>
            <a:r>
              <a:rPr lang="cs-CZ" sz="2400" dirty="0"/>
              <a:t> syndromu</a:t>
            </a:r>
          </a:p>
          <a:p>
            <a:pPr>
              <a:lnSpc>
                <a:spcPct val="150000"/>
              </a:lnSpc>
              <a:defRPr/>
            </a:pPr>
            <a:r>
              <a:rPr lang="cs-CZ" sz="2400" dirty="0"/>
              <a:t>Prevence eviscerace</a:t>
            </a:r>
          </a:p>
          <a:p>
            <a:pPr>
              <a:lnSpc>
                <a:spcPct val="150000"/>
              </a:lnSpc>
              <a:defRPr/>
            </a:pPr>
            <a:r>
              <a:rPr lang="cs-CZ" sz="2400" dirty="0"/>
              <a:t>Minimální hmoždění fascie a kůže</a:t>
            </a:r>
          </a:p>
          <a:p>
            <a:pPr>
              <a:lnSpc>
                <a:spcPct val="150000"/>
              </a:lnSpc>
              <a:defRPr/>
            </a:pPr>
            <a:r>
              <a:rPr lang="cs-CZ" sz="2400" dirty="0"/>
              <a:t>V plánu </a:t>
            </a:r>
            <a:r>
              <a:rPr lang="cs-CZ" sz="2400" dirty="0" err="1"/>
              <a:t>reoperace</a:t>
            </a:r>
            <a:endParaRPr lang="cs-CZ" sz="2400" dirty="0"/>
          </a:p>
          <a:p>
            <a:pPr>
              <a:defRPr/>
            </a:pPr>
            <a:r>
              <a:rPr lang="cs-CZ" sz="2400" dirty="0"/>
              <a:t>Nutnost uzávěru rány nejlépe do </a:t>
            </a:r>
          </a:p>
          <a:p>
            <a:pPr marL="72000" indent="0">
              <a:buFont typeface="Wingdings 2" panose="05020102010507070707" pitchFamily="18" charset="2"/>
              <a:buNone/>
              <a:defRPr/>
            </a:pPr>
            <a:r>
              <a:rPr lang="cs-CZ" sz="2400" dirty="0"/>
              <a:t>      10 dnů, jinak nastává </a:t>
            </a:r>
            <a:r>
              <a:rPr lang="cs-CZ" sz="2400" dirty="0" err="1"/>
              <a:t>retrakce</a:t>
            </a:r>
            <a:r>
              <a:rPr lang="cs-CZ" sz="2400" dirty="0"/>
              <a:t> fascie</a:t>
            </a:r>
          </a:p>
          <a:p>
            <a:pPr marL="72000" indent="0">
              <a:buFont typeface="Wingdings 2" panose="05020102010507070707" pitchFamily="18" charset="2"/>
              <a:buNone/>
              <a:defRPr/>
            </a:pPr>
            <a:r>
              <a:rPr lang="cs-CZ" sz="2400" dirty="0"/>
              <a:t>      + adheze střev k břišní stěně</a:t>
            </a:r>
          </a:p>
          <a:p>
            <a:pPr marL="72000" indent="0">
              <a:buFont typeface="Wingdings 2" panose="05020102010507070707" pitchFamily="18" charset="2"/>
              <a:buNone/>
              <a:defRPr/>
            </a:pPr>
            <a:r>
              <a:rPr lang="cs-CZ" sz="2400" dirty="0"/>
              <a:t>       =&gt; nemožnost primárního uzávěru</a:t>
            </a:r>
            <a:endParaRPr lang="cs-CZ" dirty="0"/>
          </a:p>
          <a:p>
            <a:pPr>
              <a:defRPr/>
            </a:pPr>
            <a:endParaRPr lang="cs-CZ" dirty="0"/>
          </a:p>
        </p:txBody>
      </p:sp>
      <p:pic>
        <p:nvPicPr>
          <p:cNvPr id="86020" name="Picture 35">
            <a:extLst>
              <a:ext uri="{FF2B5EF4-FFF2-40B4-BE49-F238E27FC236}">
                <a16:creationId xmlns:a16="http://schemas.microsoft.com/office/drawing/2014/main" id="{3D829B26-FBC2-51A9-04AE-D0C6925266F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3019425" cy="2362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8111FE-E030-3868-CDBC-E7120BF0B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Uzávěr břišní stěny</a:t>
            </a:r>
            <a:endParaRPr lang="en-US" dirty="0"/>
          </a:p>
        </p:txBody>
      </p:sp>
      <p:sp>
        <p:nvSpPr>
          <p:cNvPr id="87043" name="Zástupný symbol pro obsah 2">
            <a:extLst>
              <a:ext uri="{FF2B5EF4-FFF2-40B4-BE49-F238E27FC236}">
                <a16:creationId xmlns:a16="http://schemas.microsoft.com/office/drawing/2014/main" id="{920DF219-58D8-5492-276C-6BBEDC79E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4825"/>
            <a:ext cx="3810000" cy="4625975"/>
          </a:xfrm>
        </p:spPr>
        <p:txBody>
          <a:bodyPr/>
          <a:lstStyle/>
          <a:p>
            <a:r>
              <a:rPr lang="cs-CZ" altLang="cs-CZ" b="1">
                <a:solidFill>
                  <a:srgbClr val="FFC000"/>
                </a:solidFill>
              </a:rPr>
              <a:t>Podtlakové krytí</a:t>
            </a:r>
          </a:p>
          <a:p>
            <a:r>
              <a:rPr lang="cs-CZ" altLang="cs-CZ" sz="2400"/>
              <a:t>Trvalé působení podtlaku 100-150 mm Hg</a:t>
            </a:r>
          </a:p>
          <a:p>
            <a:endParaRPr lang="cs-CZ" altLang="cs-CZ" sz="800"/>
          </a:p>
          <a:p>
            <a:r>
              <a:rPr lang="cs-CZ" altLang="cs-CZ" sz="2400"/>
              <a:t>Kontinuální derivace sekretu</a:t>
            </a:r>
          </a:p>
          <a:p>
            <a:endParaRPr lang="cs-CZ" altLang="cs-CZ" sz="800"/>
          </a:p>
          <a:p>
            <a:r>
              <a:rPr lang="cs-CZ" altLang="cs-CZ" sz="2400"/>
              <a:t>Prevence otoku</a:t>
            </a:r>
          </a:p>
          <a:p>
            <a:endParaRPr lang="cs-CZ" altLang="cs-CZ" sz="800"/>
          </a:p>
          <a:p>
            <a:r>
              <a:rPr lang="cs-CZ" altLang="cs-CZ" sz="2400"/>
              <a:t>Není adherence  ke střevu</a:t>
            </a:r>
          </a:p>
          <a:p>
            <a:endParaRPr lang="cs-CZ" altLang="cs-CZ" sz="800"/>
          </a:p>
          <a:p>
            <a:r>
              <a:rPr lang="cs-CZ" altLang="cs-CZ" sz="2400"/>
              <a:t>Riziko střevních píštělí u poraněného střeva</a:t>
            </a:r>
          </a:p>
          <a:p>
            <a:endParaRPr lang="cs-CZ" altLang="cs-CZ" sz="2400"/>
          </a:p>
        </p:txBody>
      </p:sp>
      <p:pic>
        <p:nvPicPr>
          <p:cNvPr id="87044" name="Picture 35">
            <a:extLst>
              <a:ext uri="{FF2B5EF4-FFF2-40B4-BE49-F238E27FC236}">
                <a16:creationId xmlns:a16="http://schemas.microsoft.com/office/drawing/2014/main" id="{77020E6B-8825-87BF-98C7-687A61BC48D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1568450"/>
            <a:ext cx="3390900" cy="23241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5" name="Picture 36">
            <a:extLst>
              <a:ext uri="{FF2B5EF4-FFF2-40B4-BE49-F238E27FC236}">
                <a16:creationId xmlns:a16="http://schemas.microsoft.com/office/drawing/2014/main" id="{61A8F265-E58D-0129-AA88-6C3796F07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33800"/>
            <a:ext cx="38989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51D7F-7FE7-8043-5505-A52C8AC5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/>
            </a:r>
            <a:br>
              <a:rPr lang="cs-CZ" dirty="0"/>
            </a:br>
            <a:r>
              <a:rPr lang="cs-CZ" dirty="0" err="1">
                <a:solidFill>
                  <a:srgbClr val="FFC000"/>
                </a:solidFill>
              </a:rPr>
              <a:t>Damage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control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orthopedics</a:t>
            </a:r>
            <a:r>
              <a:rPr lang="cs-CZ" dirty="0">
                <a:solidFill>
                  <a:srgbClr val="FFC000"/>
                </a:solidFill>
              </a:rPr>
              <a:t> (DCO)</a:t>
            </a:r>
            <a:br>
              <a:rPr lang="cs-CZ" dirty="0">
                <a:solidFill>
                  <a:srgbClr val="FFC000"/>
                </a:solidFill>
              </a:rPr>
            </a:b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40B396-7508-8BEC-7CA8-E35BBC6AD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119062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cs-CZ" sz="3800" b="1" dirty="0">
                <a:solidFill>
                  <a:srgbClr val="FFC000"/>
                </a:solidFill>
              </a:rPr>
              <a:t>Filosofie DCO u poranění končetin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Obnovení normální fyziologie pomocí obnovení anatomických poměrů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rgbClr val="00B0F0"/>
                </a:solidFill>
              </a:rPr>
              <a:t>„</a:t>
            </a:r>
            <a:r>
              <a:rPr lang="cs-CZ" dirty="0" err="1">
                <a:solidFill>
                  <a:srgbClr val="00B0F0"/>
                </a:solidFill>
              </a:rPr>
              <a:t>Too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sick</a:t>
            </a:r>
            <a:r>
              <a:rPr lang="cs-CZ" dirty="0">
                <a:solidFill>
                  <a:srgbClr val="00B0F0"/>
                </a:solidFill>
              </a:rPr>
              <a:t> not to fix </a:t>
            </a:r>
            <a:r>
              <a:rPr lang="cs-CZ" dirty="0" err="1">
                <a:solidFill>
                  <a:srgbClr val="00B0F0"/>
                </a:solidFill>
              </a:rPr>
              <a:t>the</a:t>
            </a:r>
            <a:r>
              <a:rPr lang="cs-CZ" dirty="0">
                <a:solidFill>
                  <a:srgbClr val="00B0F0"/>
                </a:solidFill>
              </a:rPr>
              <a:t> </a:t>
            </a:r>
            <a:r>
              <a:rPr lang="cs-CZ" dirty="0" err="1">
                <a:solidFill>
                  <a:srgbClr val="00B0F0"/>
                </a:solidFill>
              </a:rPr>
              <a:t>fractures</a:t>
            </a:r>
            <a:r>
              <a:rPr lang="cs-CZ" dirty="0">
                <a:solidFill>
                  <a:srgbClr val="00B0F0"/>
                </a:solidFill>
              </a:rPr>
              <a:t>“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>
              <a:solidFill>
                <a:srgbClr val="FFFF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>
                <a:solidFill>
                  <a:srgbClr val="FFFF00"/>
                </a:solidFill>
              </a:rPr>
              <a:t>Cíle </a:t>
            </a:r>
            <a:r>
              <a:rPr lang="cs-CZ" dirty="0" err="1">
                <a:solidFill>
                  <a:srgbClr val="FFFF00"/>
                </a:solidFill>
              </a:rPr>
              <a:t>Damage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control</a:t>
            </a:r>
            <a:r>
              <a:rPr lang="cs-CZ" dirty="0">
                <a:solidFill>
                  <a:srgbClr val="FFFF00"/>
                </a:solidFill>
              </a:rPr>
              <a:t>:</a:t>
            </a: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r>
              <a:rPr lang="cs-CZ" dirty="0"/>
              <a:t>Stabilizace fraktury</a:t>
            </a: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r>
              <a:rPr lang="cs-CZ" dirty="0"/>
              <a:t>Stavění krvácení</a:t>
            </a: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r>
              <a:rPr lang="cs-CZ" dirty="0"/>
              <a:t>Prevence  a terapie infekce a ischemie</a:t>
            </a: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r>
              <a:rPr lang="cs-CZ" dirty="0"/>
              <a:t>Obnovení integrity </a:t>
            </a:r>
            <a:r>
              <a:rPr lang="cs-CZ" dirty="0" err="1"/>
              <a:t>měkkotkáňového</a:t>
            </a:r>
            <a:r>
              <a:rPr lang="cs-CZ" dirty="0"/>
              <a:t> krytu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3">
            <a:extLst>
              <a:ext uri="{FF2B5EF4-FFF2-40B4-BE49-F238E27FC236}">
                <a16:creationId xmlns:a16="http://schemas.microsoft.com/office/drawing/2014/main" id="{645917B8-6F11-A376-7163-36DFAB282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6334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dirty="0">
                <a:solidFill>
                  <a:srgbClr val="FFC000"/>
                </a:solidFill>
              </a:rPr>
              <a:t>Stabilizační techniky DCO – kosti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BCD275C-FE53-4FE7-6F22-820176800379}"/>
              </a:ext>
            </a:extLst>
          </p:cNvPr>
          <p:cNvGraphicFramePr/>
          <p:nvPr/>
        </p:nvGraphicFramePr>
        <p:xfrm>
          <a:off x="609600" y="1371600"/>
          <a:ext cx="564028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9092" name="AutoShape 4" descr="data:image/jpeg;base64,/9j/4AAQSkZJRgABAQAAAQABAAD/2wCEAAkGBhQSEBQUEBQVFRQUFRUUFBQUFRUVFxUUFRQXFRYWFBUXHCYeFxojGRQUHy8gIycpLCwsFx4xNTAqNSYrLCkBCQoKDgwOGg8PGiokHyQwLCwtLDQ0LDAsLC8sLCwsLCwsLCwsLCwsLCwsLCwsLCwsLCwsLCwsLCwsLCwsLCkpLP/AABEIALcBEwMBIgACEQEDEQH/xAAcAAAABwEBAAAAAAAAAAAAAAAAAQIDBAUGBwj/xAA/EAABAwIDBQUGBQMDAwUAAAABAAIRAyEEEjEFQVFhcQYTIoGRMlKhsdHwB0JiweEUM3IjgvEkorIVNENzkv/EABoBAAEFAQAAAAAAAAAAAAAAAAABAgMEBQb/xAAyEQACAgECBQEGBQQDAAAAAAAAAQIRAwQhBRIxQVETFCIyYZGxQnGBodEVUuHxI8Hw/9oADAMBAAIRAxEAPwDq7UztHaTKFM1Kpho8ySdA0bynmrmvbjbHe4k0wfBR8A5v/OfXw/7eac3SLOi0z1OVQ7dxrtB2tqYgwTkp7qYOvN5/Mfhy3rM1qkynaqjVAors7THhjghywVAFTQhaHDVszAd2oWaYVP2ZiwDkeYaTY+6efI8U1oo6/E8sFOPVE6nisryPRWOHxXFU+1NmkeJpMckzhNtMu2oDYwDxhJRhxuXQv3YjNo4WvlB16qBtrbFJ9BzAYfIGU6iCD6Kn2vj2ugMnqeHKVWN1TlHuW8OB2nIsNm4HvDrA+K1fZ+qcJUz0XHQhzXHwvH6gOBuDuWc2M6MvNrv/AC/hXFRwAzEwN/JUM2eanUWbMccZwqStHUNjdoqeIAHsVPcO/wDwP5vnyVsuO4DHiozMwyNxuNCruj2txGUNFUtI0Lmsf8XCT5qbHrUvdydTF1HB2/fwPbx/DOjILBbJ7W4ltcf1NSlUoEEHLSyVAdzgQcpG4jmeC1VLtJh3aVAP8g4fEiFbjmxy6Mycmiz4/ig/v9iyRJuhimPH+m5rv8SD8k4VKVmmtmEiRlEUCBFEjSSlAIpKUURQAkpJSiklAgRRFGUkoAJJKUklABFJKUUkoEEFJKWUgoAKEEEEAPY/F91RqVPcY59+LWkj4wuKmqSSSZJMk8zcrpP4hY808Jlb/wDK8Md/iAXEeZAXLg/jv+ajkdPwbHyxeR9x9z1He4qzwuxnugu8I+JHTd5q1w+ymt9kX4m5/hUp6mENlub8nZmBh3RIa6OMFJpsc8w2Jgn0WzGHG9QquCAcXNFyIPlf7Kg9sdboj5L6MzeE2pUY2Dcb2nTy4KMBATuMpNDyGm0x0vcH0TTytGLtWUVBRbkuogpTAkuSpslEXUuNlgZWRr3Y+LiT8CrU0BVhskTrFjYZgBxkhaZn4bMdhKRo1Hd53bHxUIykuaHEAtaCy5sb81i8SK2Gq91WBa4aB41EzYjUcwSs7JhlGfOGHVYs2N44vfoS6FI0/CSSXHMSd5MkjlMIxebkRxv9fmmRjQ8iLHg7gY3+SdFXUGWxv4eYVRpvdmjGkqXQfZVOk/PXS3xTtGpP/P7qCCPFlOk2PThuNhuUltSOn8JklQ5bk5tQzv671abO7RVaVpzN918uA6HUKiFZONq8ZM8E6E5R3iyDLhhNVNJm92d2mp1LP8DuBPhPR27oVbrmDXcEbzMTfL7Jky2fdIu3yV/HrXVSRi5+ERbvG6+TOmEoiVhMHt2szSo5w4POf4ul3xTlbtDXcPbI/wAQ0H1hT+24/mU/6Rnvqv8A36G1JRFVvZ7FPqUA6oZOZwBOpAgX85HkrEq1CSlFSXczMuN45uD7bBFESgSkkp5EBESgSklAAlJKMlJJQACUklAlJJQACUglGUkoEBKCJEgDO/iUZw9Jv5nVvD5McD/5NWW2fswMhzoLuO5v+P1W/wC1uzO+wrvepkVWmYuwy71ZmHosc4LM185JJLodXweUXirumPUXz5Jwnio1MwEqpUkgLKTNlx3HSVFq1twud6LEYoMs4htiSTaGixJ6SPVOYJ7XMDmEFrrgjfOh+Ce4urEUop1e/gwoeTWrf/c9OOU3buG7vEugQKgFQf5ey/4wfNQCVuY2nFNGdFcqp+WEjfoeh+SIBKazMQOJA9TH7qRC3SPRmBZlpUxwYwejQE3tLZNLEMyV6bajd2YXB4tcLtPMFPi1uFvSyPMnnH207Rg9qfhSyCcLVc07mVfE3oHtEjqQVlMdsLFYb/3FJ2T3x42D/c3T4Ls+ZFmUM8EJF/DxHNi72cOo40cQdYnd0KkMxQ4x1t8dCt12v7P4AU3Va47lx0dRs97omBT9l58upGq5LUxrmEjKcomJgmN2YDQ+qpz0b7G3g4tjl8WxpjV10MTw4KNhqdQVSXOaWEuIEXbfwtDhuiTfkqvD7ZYdfDuv6ixUr+pB3jlEfcKt6UoWqNFZoZakn9GWv9bvbfjNh58FKGLuBaSDAOpjWOCqv6sHnYSPvVO0saCddZbEX4iITeX5D3T7lu0zccAg+rHVIo1/D0A+nzUnZuE7wEz4fmfokx4+dkGfKsMbaJeye0L6IDT42D8p1A/Sd3Q2WtwG0WVmZmTEwQRBBgGD6hY6tsm9jHG023xzWp2UKbKYZSMxcz7RO8kLS03qJ8snsYPEXp5x58a959f8k4lESilJJV4xAyURKIlJLkAHKSSiJSSUAGSkkoiUklABkpJKIlJJQAco0iUEATXtDgWnRwLT0Ig/Nc4c0ix1Fj1Fj8l0PMsNtYf9RVHCofjDh8HBZ2vi3BNG7wWdZJR+V/T/AGMMOiIDM+35fmiL404W6mwT9FkN+Z571kROoeyIOPwQqOGaTEjyMFwjfMDVSmANZlaIywIG7pCbyyJ3usY3DWOWiNr9DOovyP2Spm21uyJQit0kiu7TYI1KOYe1SJeLatjxt8xfqAsw0ggEaG4W+7qenDiFh8ZhxSqPptEBjiAOW74Qrujm2nFlfNBKXMu40pWxqWbE0G+9WpD1qNUNXnYrCZ8fQ/S/vD0pgv8AmAtFFTLKoN+EzuJqXQzqKKiHeJ5yZJzqDtnbLcNRdUfusB7zjoFV7f7V08MI9urEhgMQNxedw0tqfiudba7QVcU5oqu5hoENaCdw6CZMm44JyjYjdB7S2vUxFR1esZN2sb+VjeDR13qpDwTfefXmpFRrniKbXGYAgWhQ8TReyoyWEeINAdaRpadVMuW6EcZ1dOhVSg1x9n+VDrYUt9gkffBSMW4sFx7JHzT1RuqdLHF9SLHmlF2mWHYvC0cTUNHEOeyof7b2lsOI/KWuBuRcaaQtXifw5eHE0azSDuqNLT6tkH0C5tLmPDmmHAyCOIM+RXZOyfaIYvDhx/uN8NUcHRYxwIv6qrkwQ8Ghi1+eP4jHbX2DiqNN2ZoggjvGHMBMxMXb1I3q+wdQMptiwgfJa2VQ7UweVxdE03+1wa4m88iT6k8lV9BQ+EtvXSz0snVdxDa4cJCa7+HNLdxB9DdQadBuHbeoZNS2YjKWOgNa0+8DuNzPJOvqi4HUedilSoSTtGuLkWZICBVoywyURciKIoAEpJcgiKAAXJJKBCTCAAXJJKMhJKAClBCEEAS1ke0VDLinH32U3eYzMPwa1bABYvtzie7xFBx0dTe13QPEHyLlXzw58bRpcLlWoXzshNEGeCdcbR9/eibI05pUrAap0djd7ie8yzbiZn1n5+qZwxzmTZoNhxvr1ScU6SB5kcRp8/kmqlUmGU7QPE+//bw6p6afUdyOthe09sFpyUm5nWkmwb9TpZRcbsNrxnJIe65dcieYJ+inYXAARPHxfqi9/NM7TxF8s20tz/dOWRx3jsNWNS93qZLFAUnFryARz43BWp/D/FNp1alUtzDu8rCOJcCY8gm8JsikDmyC28+Iz1dKu8NTAvGo/wCFbesbVR6+f8FOWmtOOTp4X87fYvXdpTuYB1JP0TWJ7SvghoaCbAwSQeIBMHzVU9wAJ3D7smu7uCdSNPd6+Sh9pzeSKOg039pDr7HD3ZqtV7idfZBMmTJgklPM2Yxt2tGb3iJPx3dFKYCN3x/hKPlCR5sstnIkhpcGPeMEIZVkcOXDomcZh2vbDhbWd4O4jgQhnAfHK/396pyfCVCm7uy04Jqmtmc92riH+JrrljjTdA4GA7kDY+asabrDorHb1NtPD13tkOdD3njGVob5wPUqnwWJD2AgyF1Ony+pFM4LW6dYsjivLE4lqk7E21UwlYVadwbPYTDXt4HnvB3FNvppFBktjhb7CnaspRZ2vZW1KeJpNq0TLXcdWuGrXDcR/OhUpzJ1uN4N5XHuzm3amDq5m+JjoFSnucOInRwmx8jYrr2CxjK1NtSmczHiQfmCNxBkEblWnDlLEZWZrtHsHLSJp53hxDTTAznxGxaReAY1nqi7O4TvHhzh/bgmd7zoD0gnyWshM0cK1k5ABmJcY3k6lQ8quyx6r5aYohCEqEUJ5CIIRJZCKECCERCUQihAoghJhOEJJagBBCSQnCEkhACIQSoQQBKhYv8AE3D+Cg/g57PJzQ4fFi2kqk7W7HdicMWMjO1zXtkxJEgid1nFNZb0c1jzRk+hiNg4zMwscfEy4ne3+PorB2sLLYzDVsPVbma5jx4gDF/qCtFhMYK1POLECHN1g9d4WTqsDXvpbHXYdTjlPkUlYYguJ3CB8EWCEF3DMT9+ScNPTmf+EunSgeZKzy+5bCwSdBbn9FD/AKTNUnVosOZGsefyUg1jdo3C54TOieBAAA4JwxNx6CRT3AdZ+/uVIcYB+9yjmtCZrVSRw3RwtohbDXFyE4raDQ9oL2i5ABIEmYaBxKkjE2tqbb9d14VS7ZtIVO9yjMSHDiHAQIG7Uk81Jc0G7t2+4i8/sFI3G1VjYxlW9Eh2KcPagAAXm/DTkov9Y5xNi0CzTmkunXrab8k1XqDUCOZ+ZCJmJbybuJHBPtdkIo+WS22I6b/vkjOIi4UOri72vKmYPY+IqERTLWn8z/CAON7nyCSGCct0hMuqxY/iki12FsKljKdUYhodT9jLcEOMOzBwNiN3VYvtN2VOzazQxxfRqgljnAAgg+JjosSAWmd86WXUezmyzh6bmuIJc/N4ZiMoA16FDtVsEY3CupSA6z6bj+Wo3QnkQS08nFbunTxxSOK1uRZc0pR6HJmOBFtCkUbPcOMEfL9lHphzHFjwQ5pLXsO5zTBB85Tz3w9pBsZH7+q0LMxqiS9tr/VX/Y/tIcNULXmaLz4hrkPvt/cbx0VE5yR98UNWqY2+6O4B0xFwdCLiNUcLH/h9t0vYcPUN2DNTJ3smC3yJBHI8lsoVOUeV0Wou1YiERCXCKEgoghEQloigBuERanERQA0QiITiJADRRFOwkkJQGpQTsIkAKLkkvSHJtxTRTHfiRgiRTqjcCwi8uN3AdLm/MrIYEmm8upF2XRznz4hrAbw9BwldC7Y0s2G3EtcCJMA2I/dYptMloL4BgOI1E7vT5p6jzRpjVN45cyLKhtuk85XODH28Lj8joVPaQdCD0usWMF4uJdMdOMcP4U7D7MHnO7eSsvV6XHiXMmdTwzX5dTL05Jbdy+s25iTr803VxzRq4DzElUz9nX+yiGzxwWeox8nQ8kiwdtNk+02d1xb1TLtr0wPaDulx6701/wCnAflA6xPopOHwYA8kjUF5FqfyIztvt4PMe5Te4+pACp9odtWtMFjxwGWPWYWop4AHhCRtHYDXt8TA9ovEXHMfwpMcsV7xZUzRzNVCaT/IzeH2y97hDes893MrVbA7Jve7vMSMjNRSE5nf5T7A5a9FR7H7S4fCVw2BUa50d5Bz0STE38Lm9IcL6rpVOuHAFpDgbggyFtQx4mk4xORz6nVRk4zl9Kr6jtGjTZGRjGxpDQI8wE8MQoL3lNmsVLRQbb6lszEp9ldUTcSnmYxAhj/xE2Gadb+pYPBVIFT9NSIB6OAHmDxCyD6l2xoTC7HWe2qx1OoA5jwWuB3grke39mOw1fuzcA5mOP52bnddx5gqeEtqIpR3smNamziPpf8AZSaUOZ4YvBH09VGfhgFMmQtUStmbUdQqsq0/aYZvMERBB5EEhdf2RtZmIpNqUzY6iRLHb2u5/PVcPL+G/wCAVz2b2nUw1Zr2yW6PZ77TeMo5XB/lNyQ5lYkJtOjskoJmjXDmhzTIcAQeRuE5KqFsUiQQQAIRZUcIQgBJaklqWiQA3CItTqIhADWVBOZUEAIqUlGexWrmhMVKSQcUW08C2tTcx+8WPuuGjhzBWAxDO6ztq6sN4/NpHWf2XS8TShZPtPs6S2qBJaDmHyP3yT4OmRzVoy+GZfM6MzrkXs0aMH3r0VzTb4BA1uTrCpDXaCbkO4RYyeGka3CvcKZpsPFo+io8TXuxZu8AnU5x+SZGxQIa4sbLgPCOJmNfW/JN4F2cZnNLC05IMRIcQcpGumqsHUoukuG7TT4GfNY6lUao6h3zc17eCLlBdFpB039SpVPDRAm/DUDqm+7h0kT+reCBH3CJr3BxJaAAYad5H/CXlvoK8kujLClpwQceKQXwOl+SUDcT1TRldyu2l2epV/7jRPvjwu9d/mmNldnWUQ4U5kunPYOgCw0iFcVLdEhpg9Y+f0TvUmly3sM9KF89KyBTq1GukPeHaeI5muA97d8JClN2y8kgZcw/I8Zbj9QHxv0T72NKQcE0i4kcOY4HceakhnnF7Mbl0+DMv+SKHcFtVtQ5S11Op7jxrGuRw8Lx0vyCmEFY3tTh3dyIdkq03ipTMhpJaD7PONOa0HZTbZxVL/UYWVmAB4IgPt/cZyO8bjyhbGDL6kbZymu0q0+Tli7VWWQqEKPtPZtPEsDaw0u1wMOad8H9lMdRhNkKcodTEbY2UcI4NY5zqbgXNJiQRZwMWkTI4gprFU3ZWby7TS/rrxWt21svv6RbMOHiYeDtIPIiQsjisVVoOp0cSxzGuOVlQQ5r/wAoa5wtyvyU0cldSKULF4HZhLgAJNiD+WxuJjXmtns7siC5jqhJpgHM2IzmZbLpkM18OhlO7B2SGvAc0ggAkHmJkxrZbWlkA8UQN5sEsslixxpEZhgQLAWA5ck6HrOdsO/HdHA1YAqAVWhoL8ji0ZgHjxNbckC953Kw2bjHOaM8ZsrCY3yJkX00UI4tA9KDkw16WCgB4FGmwUsJADhDKgEcoARkQypyEUIAbyoJyEEAOlqbc1SS1ILE0fRCq0pVVj8BIKvnU0xUpJRrRyba+zixxBFr5TExO/71U3ZDwaTQCCW+0BukzpuC3mM2Q2oIc1ZzG9j3NOaiYKizw9WHLZd0Of2fJzVd7EKEkhJPeU7VWnq36IU8S12hHQ2PoVjTxSj1OuxZ4ZFaYRb96pOTkB09eCec1IUPQn6hyk5jbojIRAJrHBgxfelz8x53Cad9/NLabeYPxQhGh4sv8vv1R5OaSHJeZOVEe4ziMIHiHgEcDf0nRV9HYbWPHdvqM3wHkgdA6Y9VbAqO98GeenJPjklD4WRywY8vxxTJeF2g5hitL27ntALh/lpmHx6qR/W0naO9R9FAJmQmn05sSRrcGFYjrMi26lOXC9PN3TX5FtlBu0g9Lqm7YY408DVINzlaLAwS8XE7wJIKhYjC1w13dvzZhF7OaDrlMi8W3LL7UGIe00nOeGyHZKtxI0h2o+S0sGZZEYOt0ns06Vtea/Y3mwtvCnSoDGOyuNNgbiDenVBEhr3flqNsL2MStZhsbmgt8Ymzw60coEN8iTzXOeyxq0sLkrUg+mQctNxaTlJmHSIi5I33TBwD2Pz4V39KXbqb3upzuDwZgHSbgcErz475bGrh+qcHNR2/f9EddfXBGUtacoJ9qcuYES5o5TqPqs/jWOoPaabXFoGSGiRlBJBsYEeIcDIHArI9mcXiaWNdVxj2tbUY2kXl1MNeQQKYZlIBN3ep4reuxElthEmd9xfSQTfgLcU97MpRtrdURcNt5pIFQZcxhr/yE8CTdruRCj9ou0TqGHqVKceE5Gk3zPJgQOAuecKPtDAQ4lpLRBJJJl4BFnCIJv5SdITG2sG2thnUXWkZmu917ZLSePPkSkc2LyowdHthi2vzDEVcxM3cSDvu0+EjlC7F2d2x/U4anVgAub4gNA8WcBynTkQuCimRUP6XEHf7Oq6z+GDv+lqN92seniYw29FKRm0BSpTYSkAKlBJlCUAKQSZQQBOyI+7TsIQmEpHdTROoKTlR5Ug9IgjCIzh1NLUksTWPi0inxWyGv1Cz+0uxbXzHxW1LEh1JMaLMcrRy+tsWtQEAZmjcZIHQ6hR2VwbEFp4H9jvXU34UHUKsx3ZmlU1bB4hQZMEZl/Dr5Q67owY1SiFc43sXUbejUnk4T5XVRWwtamYq07b3Mk/9usKnLTTiamPW4p96G8qNg1RMqA6GUGm6gqupcu1sHoiLk8WymHCE1xoE7F95xMJqs8DL1PHSL9dyr3Yup/U5I/0y2xgXeL6zOgIiFKePEOehtbWU9wcXT8WMhkjNNx7Oh+hWOWdR8f5+HmnsoP3+yYa4AgaRflPP4o24m8GenC3EIpMHaY9mg7/mkYpjXNIc0ERvE69UnvEuoLenzCZddB3LfUr6mEc05mX5E/JQqtVz7BrgeQMg8uavHkfEqtx1L83AOB1nKReCL8fVWNMoTmoz+pX1eTLjxOeNXXb5GerbQa+W1Wh496A13nuPnfmrNu1HOZ4sRVDRA4AEQbkHpvR9msKx9V9SqwClRYari9rTL3OhjJO8GdxHhVHtXa78Syq9riKdFzIZYf3HFudwi5tBPMcFpeg1tZhviMZPeKfzZu9ibbq1KUVHB7JHdy0NeQ2069Rx1VljMNmYXG2mUE3lxjQcid/ksfsbtBTpYKnUqflHdZRcl7dAOEtDTfqmGbXxNZr8VBbSotd3LBOXO4ZC/wDXla5xnjYb1Ko7GVknzSuq/IoqImpU6uPUzBj4Lrv4b4WMK93vVSP/AMU2D5yuRbNPtE9PWP5K6T2d7QVaGHZTFNhF3XmZeS4zB5oyZY4kuYdp9Jk1Lax9joGVDKsy3tk6L0hPJ5An0KI9siAB3bcx/UY6xH7qP2vF5+5Y/pWq/t/dfyaZFCqNi9p21n929vd1NwmWu4hp3Hl8VeFqnhOM1cWUs2CeCXJkVMahBOQgnkJaBKyoglQoyYKEUJUIoQOEoQlIJAsTlQLEqUJQFjZYklidKKElDkyOWJt+HB1AKllqSaSShymUeL7MUKmrADxbY+oVJj+xDgJoVD0eM0+YhbU00ksTJY4y6os49Tkh8LOXYrDVqJ/1KZj3mX+BTLa7X2BvwNj6G66jVwwdqFS7R7IUav5QDxFlBLTRfQ0cXEX+IxD2CNPECfFAkg7piUgW136/RXWM7JVqf9t2YcH3+OqpcfSqUx46Tv8AbDh9fgq0sM/zNHFqcLWzqwPpkaeh/Ypoi0XDufpYjqnMJjWvaNx0IdYyORS6rFBJOJbjJS6MQdYShu6j5oqYtZKhQ07JLBVMSoxOpPTyCerusTwv+yapCWT5/unIOxW7Q2VUNGsyjEVXUzBMQ1jHNj1Mqm2Bsmo2rUp4pmRtek6k90y1zgQ6m9p0zSNOPVbOYVXtjZbcSDTc4tEBzXDc4HXmr+PVyupGJqOFwknLHafjsY3E0nUWVaD7kOaddHtPtN4gsLhzkcFt9l4wP2ZmdAAw7mQNCGMczTnlnzWW252cqsf3jSXjI0PMXzNEZjwkAeigUdv1G0DSBmm6x4sB3D9JJ8p5rQjJTj7pz+bDPDKpokYeg50ho0guI4BqutnbXqF2VzpkGDYGfuVn8M53etaLCQSAYkaxbgplMw4HgVX1C5nTNnhnuQtedzV0dsRLKkNducNHcP8AFPNxIJA1m4Iv5rPOq5v5VvsxgYy1734WMwOAg/FZs40rN+LJuKxBa5r22c0gg8xcfILqVN+ZoPvAH1E/uuTYq4AG9whdfZTgAcAB6WV7QX736GBx1JLH53/6G4QTsILSOcJwCMBEgoyQCIo0EDkEjyoIIBgyoZEEECWDIjDUEEBYqEIRIIECISHMRoIFTGjTSHMRoJrJUxpzEzXwTXC4HoggkJFJoz+0uyVOpq0KgxHY91Oe7qGPdcczfjp5I0FG4p9S7iyzjumVL2VaRPeMaRxY4fI/VHh9oMqWGo3QiQVbLiilaNXBnnKVMPFnRo/MCfJsfVJot8IHJBBUnszT/CO1HxHkPVNhvjPogggaOByzm1tgU8+aIDpkC3pCCCMU5RezEy4oTjUlY1/6CKY7ymZEQc2onfO/+VEcI1QQVtScnuVljjjjUFRY4Ci19gBI5aqXWwhZL6ZiLls2gmEEFBL4qLkPhstez1MYivQYdHOznpTlzgOsQutEoILR0cUoP8zmOOSbzRj2r7thSgggrhhn/9k=">
            <a:extLst>
              <a:ext uri="{FF2B5EF4-FFF2-40B4-BE49-F238E27FC236}">
                <a16:creationId xmlns:a16="http://schemas.microsoft.com/office/drawing/2014/main" id="{1F4C497B-C310-B36F-AB62-C09F43AF41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89093" name="AutoShape 6" descr="data:image/jpeg;base64,/9j/4AAQSkZJRgABAQAAAQABAAD/2wCEAAkGBhQSEBQUEBQVFRQUFRUUFBQUFRUVFxUUFRQXFRYWFBUXHCYeFxojGRQUHy8gIycpLCwsFx4xNTAqNSYrLCkBCQoKDgwOGg8PGiokHyQwLCwtLDQ0LDAsLC8sLCwsLCwsLCwsLCwsLCwsLCwsLCwsLCwsLCwsLCwsLCwsLCkpLP/AABEIALcBEwMBIgACEQEDEQH/xAAcAAAABwEBAAAAAAAAAAAAAAAAAQIDBAUGBwj/xAA/EAABAwIDBQUGBQMDAwUAAAABAAIRAyEEEjEFQVFhcQYTIoGRMlKhsdHwB0JiweEUM3IjgvEkorIVNENzkv/EABoBAAEFAQAAAAAAAAAAAAAAAAABAgMEBQb/xAAyEQACAgECBQEGBQQDAAAAAAAAAQIRAwQhBRIxQVETFCIyYZGxQnGBodEVUuHxI8Hw/9oADAMBAAIRAxEAPwDq7UztHaTKFM1Kpho8ySdA0bynmrmvbjbHe4k0wfBR8A5v/OfXw/7eac3SLOi0z1OVQ7dxrtB2tqYgwTkp7qYOvN5/Mfhy3rM1qkynaqjVAors7THhjghywVAFTQhaHDVszAd2oWaYVP2ZiwDkeYaTY+6efI8U1oo6/E8sFOPVE6nisryPRWOHxXFU+1NmkeJpMckzhNtMu2oDYwDxhJRhxuXQv3YjNo4WvlB16qBtrbFJ9BzAYfIGU6iCD6Kn2vj2ugMnqeHKVWN1TlHuW8OB2nIsNm4HvDrA+K1fZ+qcJUz0XHQhzXHwvH6gOBuDuWc2M6MvNrv/AC/hXFRwAzEwN/JUM2eanUWbMccZwqStHUNjdoqeIAHsVPcO/wDwP5vnyVsuO4DHiozMwyNxuNCruj2txGUNFUtI0Lmsf8XCT5qbHrUvdydTF1HB2/fwPbx/DOjILBbJ7W4ltcf1NSlUoEEHLSyVAdzgQcpG4jmeC1VLtJh3aVAP8g4fEiFbjmxy6Mycmiz4/ig/v9iyRJuhimPH+m5rv8SD8k4VKVmmtmEiRlEUCBFEjSSlAIpKUURQAkpJSiklAgRRFGUkoAJJKUklABFJKUUkoEEFJKWUgoAKEEEEAPY/F91RqVPcY59+LWkj4wuKmqSSSZJMk8zcrpP4hY808Jlb/wDK8Md/iAXEeZAXLg/jv+ajkdPwbHyxeR9x9z1He4qzwuxnugu8I+JHTd5q1w+ymt9kX4m5/hUp6mENlub8nZmBh3RIa6OMFJpsc8w2Jgn0WzGHG9QquCAcXNFyIPlf7Kg9sdboj5L6MzeE2pUY2Dcb2nTy4KMBATuMpNDyGm0x0vcH0TTytGLtWUVBRbkuogpTAkuSpslEXUuNlgZWRr3Y+LiT8CrU0BVhskTrFjYZgBxkhaZn4bMdhKRo1Hd53bHxUIykuaHEAtaCy5sb81i8SK2Gq91WBa4aB41EzYjUcwSs7JhlGfOGHVYs2N44vfoS6FI0/CSSXHMSd5MkjlMIxebkRxv9fmmRjQ8iLHg7gY3+SdFXUGWxv4eYVRpvdmjGkqXQfZVOk/PXS3xTtGpP/P7qCCPFlOk2PThuNhuUltSOn8JklQ5bk5tQzv671abO7RVaVpzN918uA6HUKiFZONq8ZM8E6E5R3iyDLhhNVNJm92d2mp1LP8DuBPhPR27oVbrmDXcEbzMTfL7Jky2fdIu3yV/HrXVSRi5+ERbvG6+TOmEoiVhMHt2szSo5w4POf4ul3xTlbtDXcPbI/wAQ0H1hT+24/mU/6Rnvqv8A36G1JRFVvZ7FPqUA6oZOZwBOpAgX85HkrEq1CSlFSXczMuN45uD7bBFESgSkkp5EBESgSklAAlJKMlJJQACUklAlJJQACUglGUkoEBKCJEgDO/iUZw9Jv5nVvD5McD/5NWW2fswMhzoLuO5v+P1W/wC1uzO+wrvepkVWmYuwy71ZmHosc4LM185JJLodXweUXirumPUXz5Jwnio1MwEqpUkgLKTNlx3HSVFq1twud6LEYoMs4htiSTaGixJ6SPVOYJ7XMDmEFrrgjfOh+Ce4urEUop1e/gwoeTWrf/c9OOU3buG7vEugQKgFQf5ey/4wfNQCVuY2nFNGdFcqp+WEjfoeh+SIBKazMQOJA9TH7qRC3SPRmBZlpUxwYwejQE3tLZNLEMyV6bajd2YXB4tcLtPMFPi1uFvSyPMnnH207Rg9qfhSyCcLVc07mVfE3oHtEjqQVlMdsLFYb/3FJ2T3x42D/c3T4Ls+ZFmUM8EJF/DxHNi72cOo40cQdYnd0KkMxQ4x1t8dCt12v7P4AU3Va47lx0dRs97omBT9l58upGq5LUxrmEjKcomJgmN2YDQ+qpz0b7G3g4tjl8WxpjV10MTw4KNhqdQVSXOaWEuIEXbfwtDhuiTfkqvD7ZYdfDuv6ixUr+pB3jlEfcKt6UoWqNFZoZakn9GWv9bvbfjNh58FKGLuBaSDAOpjWOCqv6sHnYSPvVO0saCddZbEX4iITeX5D3T7lu0zccAg+rHVIo1/D0A+nzUnZuE7wEz4fmfokx4+dkGfKsMbaJeye0L6IDT42D8p1A/Sd3Q2WtwG0WVmZmTEwQRBBgGD6hY6tsm9jHG023xzWp2UKbKYZSMxcz7RO8kLS03qJ8snsYPEXp5x58a959f8k4lESilJJV4xAyURKIlJLkAHKSSiJSSUAGSkkoiUklABkpJKIlJJQAco0iUEATXtDgWnRwLT0Ig/Nc4c0ix1Fj1Fj8l0PMsNtYf9RVHCofjDh8HBZ2vi3BNG7wWdZJR+V/T/AGMMOiIDM+35fmiL404W6mwT9FkN+Z571kROoeyIOPwQqOGaTEjyMFwjfMDVSmANZlaIywIG7pCbyyJ3usY3DWOWiNr9DOovyP2Spm21uyJQit0kiu7TYI1KOYe1SJeLatjxt8xfqAsw0ggEaG4W+7qenDiFh8ZhxSqPptEBjiAOW74Qrujm2nFlfNBKXMu40pWxqWbE0G+9WpD1qNUNXnYrCZ8fQ/S/vD0pgv8AmAtFFTLKoN+EzuJqXQzqKKiHeJ5yZJzqDtnbLcNRdUfusB7zjoFV7f7V08MI9urEhgMQNxedw0tqfiudba7QVcU5oqu5hoENaCdw6CZMm44JyjYjdB7S2vUxFR1esZN2sb+VjeDR13qpDwTfefXmpFRrniKbXGYAgWhQ8TReyoyWEeINAdaRpadVMuW6EcZ1dOhVSg1x9n+VDrYUt9gkffBSMW4sFx7JHzT1RuqdLHF9SLHmlF2mWHYvC0cTUNHEOeyof7b2lsOI/KWuBuRcaaQtXifw5eHE0azSDuqNLT6tkH0C5tLmPDmmHAyCOIM+RXZOyfaIYvDhx/uN8NUcHRYxwIv6qrkwQ8Ghi1+eP4jHbX2DiqNN2ZoggjvGHMBMxMXb1I3q+wdQMptiwgfJa2VQ7UweVxdE03+1wa4m88iT6k8lV9BQ+EtvXSz0snVdxDa4cJCa7+HNLdxB9DdQadBuHbeoZNS2YjKWOgNa0+8DuNzPJOvqi4HUedilSoSTtGuLkWZICBVoywyURciKIoAEpJcgiKAAXJJKBCTCAAXJJKMhJKAClBCEEAS1ke0VDLinH32U3eYzMPwa1bABYvtzie7xFBx0dTe13QPEHyLlXzw58bRpcLlWoXzshNEGeCdcbR9/eibI05pUrAap0djd7ie8yzbiZn1n5+qZwxzmTZoNhxvr1ScU6SB5kcRp8/kmqlUmGU7QPE+//bw6p6afUdyOthe09sFpyUm5nWkmwb9TpZRcbsNrxnJIe65dcieYJ+inYXAARPHxfqi9/NM7TxF8s20tz/dOWRx3jsNWNS93qZLFAUnFryARz43BWp/D/FNp1alUtzDu8rCOJcCY8gm8JsikDmyC28+Iz1dKu8NTAvGo/wCFbesbVR6+f8FOWmtOOTp4X87fYvXdpTuYB1JP0TWJ7SvghoaCbAwSQeIBMHzVU9wAJ3D7smu7uCdSNPd6+Sh9pzeSKOg039pDr7HD3ZqtV7idfZBMmTJgklPM2Yxt2tGb3iJPx3dFKYCN3x/hKPlCR5sstnIkhpcGPeMEIZVkcOXDomcZh2vbDhbWd4O4jgQhnAfHK/396pyfCVCm7uy04Jqmtmc92riH+JrrljjTdA4GA7kDY+asabrDorHb1NtPD13tkOdD3njGVob5wPUqnwWJD2AgyF1Ony+pFM4LW6dYsjivLE4lqk7E21UwlYVadwbPYTDXt4HnvB3FNvppFBktjhb7CnaspRZ2vZW1KeJpNq0TLXcdWuGrXDcR/OhUpzJ1uN4N5XHuzm3amDq5m+JjoFSnucOInRwmx8jYrr2CxjK1NtSmczHiQfmCNxBkEblWnDlLEZWZrtHsHLSJp53hxDTTAznxGxaReAY1nqi7O4TvHhzh/bgmd7zoD0gnyWshM0cK1k5ABmJcY3k6lQ8quyx6r5aYohCEqEUJ5CIIRJZCKECCERCUQihAoghJhOEJJagBBCSQnCEkhACIQSoQQBKhYv8AE3D+Cg/g57PJzQ4fFi2kqk7W7HdicMWMjO1zXtkxJEgid1nFNZb0c1jzRk+hiNg4zMwscfEy4ne3+PorB2sLLYzDVsPVbma5jx4gDF/qCtFhMYK1POLECHN1g9d4WTqsDXvpbHXYdTjlPkUlYYguJ3CB8EWCEF3DMT9+ScNPTmf+EunSgeZKzy+5bCwSdBbn9FD/AKTNUnVosOZGsefyUg1jdo3C54TOieBAAA4JwxNx6CRT3AdZ+/uVIcYB+9yjmtCZrVSRw3RwtohbDXFyE4raDQ9oL2i5ABIEmYaBxKkjE2tqbb9d14VS7ZtIVO9yjMSHDiHAQIG7Uk81Jc0G7t2+4i8/sFI3G1VjYxlW9Eh2KcPagAAXm/DTkov9Y5xNi0CzTmkunXrab8k1XqDUCOZ+ZCJmJbybuJHBPtdkIo+WS22I6b/vkjOIi4UOri72vKmYPY+IqERTLWn8z/CAON7nyCSGCct0hMuqxY/iki12FsKljKdUYhodT9jLcEOMOzBwNiN3VYvtN2VOzazQxxfRqgljnAAgg+JjosSAWmd86WXUezmyzh6bmuIJc/N4ZiMoA16FDtVsEY3CupSA6z6bj+Wo3QnkQS08nFbunTxxSOK1uRZc0pR6HJmOBFtCkUbPcOMEfL9lHphzHFjwQ5pLXsO5zTBB85Tz3w9pBsZH7+q0LMxqiS9tr/VX/Y/tIcNULXmaLz4hrkPvt/cbx0VE5yR98UNWqY2+6O4B0xFwdCLiNUcLH/h9t0vYcPUN2DNTJ3smC3yJBHI8lsoVOUeV0Wou1YiERCXCKEgoghEQloigBuERanERQA0QiITiJADRRFOwkkJQGpQTsIkAKLkkvSHJtxTRTHfiRgiRTqjcCwi8uN3AdLm/MrIYEmm8upF2XRznz4hrAbw9BwldC7Y0s2G3EtcCJMA2I/dYptMloL4BgOI1E7vT5p6jzRpjVN45cyLKhtuk85XODH28Lj8joVPaQdCD0usWMF4uJdMdOMcP4U7D7MHnO7eSsvV6XHiXMmdTwzX5dTL05Jbdy+s25iTr803VxzRq4DzElUz9nX+yiGzxwWeox8nQ8kiwdtNk+02d1xb1TLtr0wPaDulx6701/wCnAflA6xPopOHwYA8kjUF5FqfyIztvt4PMe5Te4+pACp9odtWtMFjxwGWPWYWop4AHhCRtHYDXt8TA9ovEXHMfwpMcsV7xZUzRzNVCaT/IzeH2y97hDes893MrVbA7Jve7vMSMjNRSE5nf5T7A5a9FR7H7S4fCVw2BUa50d5Bz0STE38Lm9IcL6rpVOuHAFpDgbggyFtQx4mk4xORz6nVRk4zl9Kr6jtGjTZGRjGxpDQI8wE8MQoL3lNmsVLRQbb6lszEp9ldUTcSnmYxAhj/xE2Gadb+pYPBVIFT9NSIB6OAHmDxCyD6l2xoTC7HWe2qx1OoA5jwWuB3grke39mOw1fuzcA5mOP52bnddx5gqeEtqIpR3smNamziPpf8AZSaUOZ4YvBH09VGfhgFMmQtUStmbUdQqsq0/aYZvMERBB5EEhdf2RtZmIpNqUzY6iRLHb2u5/PVcPL+G/wCAVz2b2nUw1Zr2yW6PZ77TeMo5XB/lNyQ5lYkJtOjskoJmjXDmhzTIcAQeRuE5KqFsUiQQQAIRZUcIQgBJaklqWiQA3CItTqIhADWVBOZUEAIqUlGexWrmhMVKSQcUW08C2tTcx+8WPuuGjhzBWAxDO6ztq6sN4/NpHWf2XS8TShZPtPs6S2qBJaDmHyP3yT4OmRzVoy+GZfM6MzrkXs0aMH3r0VzTb4BA1uTrCpDXaCbkO4RYyeGka3CvcKZpsPFo+io8TXuxZu8AnU5x+SZGxQIa4sbLgPCOJmNfW/JN4F2cZnNLC05IMRIcQcpGumqsHUoukuG7TT4GfNY6lUao6h3zc17eCLlBdFpB039SpVPDRAm/DUDqm+7h0kT+reCBH3CJr3BxJaAAYad5H/CXlvoK8kujLClpwQceKQXwOl+SUDcT1TRldyu2l2epV/7jRPvjwu9d/mmNldnWUQ4U5kunPYOgCw0iFcVLdEhpg9Y+f0TvUmly3sM9KF89KyBTq1GukPeHaeI5muA97d8JClN2y8kgZcw/I8Zbj9QHxv0T72NKQcE0i4kcOY4HceakhnnF7Mbl0+DMv+SKHcFtVtQ5S11Op7jxrGuRw8Lx0vyCmEFY3tTh3dyIdkq03ipTMhpJaD7PONOa0HZTbZxVL/UYWVmAB4IgPt/cZyO8bjyhbGDL6kbZymu0q0+Tli7VWWQqEKPtPZtPEsDaw0u1wMOad8H9lMdRhNkKcodTEbY2UcI4NY5zqbgXNJiQRZwMWkTI4gprFU3ZWby7TS/rrxWt21svv6RbMOHiYeDtIPIiQsjisVVoOp0cSxzGuOVlQQ5r/wAoa5wtyvyU0cldSKULF4HZhLgAJNiD+WxuJjXmtns7siC5jqhJpgHM2IzmZbLpkM18OhlO7B2SGvAc0ggAkHmJkxrZbWlkA8UQN5sEsslixxpEZhgQLAWA5ck6HrOdsO/HdHA1YAqAVWhoL8ji0ZgHjxNbckC953Kw2bjHOaM8ZsrCY3yJkX00UI4tA9KDkw16WCgB4FGmwUsJADhDKgEcoARkQypyEUIAbyoJyEEAOlqbc1SS1ILE0fRCq0pVVj8BIKvnU0xUpJRrRyba+zixxBFr5TExO/71U3ZDwaTQCCW+0BukzpuC3mM2Q2oIc1ZzG9j3NOaiYKizw9WHLZd0Of2fJzVd7EKEkhJPeU7VWnq36IU8S12hHQ2PoVjTxSj1OuxZ4ZFaYRb96pOTkB09eCec1IUPQn6hyk5jbojIRAJrHBgxfelz8x53Cad9/NLabeYPxQhGh4sv8vv1R5OaSHJeZOVEe4ziMIHiHgEcDf0nRV9HYbWPHdvqM3wHkgdA6Y9VbAqO98GeenJPjklD4WRywY8vxxTJeF2g5hitL27ntALh/lpmHx6qR/W0naO9R9FAJmQmn05sSRrcGFYjrMi26lOXC9PN3TX5FtlBu0g9Lqm7YY408DVINzlaLAwS8XE7wJIKhYjC1w13dvzZhF7OaDrlMi8W3LL7UGIe00nOeGyHZKtxI0h2o+S0sGZZEYOt0ns06Vtea/Y3mwtvCnSoDGOyuNNgbiDenVBEhr3flqNsL2MStZhsbmgt8Ymzw60coEN8iTzXOeyxq0sLkrUg+mQctNxaTlJmHSIi5I33TBwD2Pz4V39KXbqb3upzuDwZgHSbgcErz475bGrh+qcHNR2/f9EddfXBGUtacoJ9qcuYES5o5TqPqs/jWOoPaabXFoGSGiRlBJBsYEeIcDIHArI9mcXiaWNdVxj2tbUY2kXl1MNeQQKYZlIBN3ep4reuxElthEmd9xfSQTfgLcU97MpRtrdURcNt5pIFQZcxhr/yE8CTdruRCj9ou0TqGHqVKceE5Gk3zPJgQOAuecKPtDAQ4lpLRBJJJl4BFnCIJv5SdITG2sG2thnUXWkZmu917ZLSePPkSkc2LyowdHthi2vzDEVcxM3cSDvu0+EjlC7F2d2x/U4anVgAub4gNA8WcBynTkQuCimRUP6XEHf7Oq6z+GDv+lqN92seniYw29FKRm0BSpTYSkAKlBJlCUAKQSZQQBOyI+7TsIQmEpHdTROoKTlR5Ug9IgjCIzh1NLUksTWPi0inxWyGv1Cz+0uxbXzHxW1LEh1JMaLMcrRy+tsWtQEAZmjcZIHQ6hR2VwbEFp4H9jvXU34UHUKsx3ZmlU1bB4hQZMEZl/Dr5Q67owY1SiFc43sXUbejUnk4T5XVRWwtamYq07b3Mk/9usKnLTTiamPW4p96G8qNg1RMqA6GUGm6gqupcu1sHoiLk8WymHCE1xoE7F95xMJqs8DL1PHSL9dyr3Yup/U5I/0y2xgXeL6zOgIiFKePEOehtbWU9wcXT8WMhkjNNx7Oh+hWOWdR8f5+HmnsoP3+yYa4AgaRflPP4o24m8GenC3EIpMHaY9mg7/mkYpjXNIc0ERvE69UnvEuoLenzCZddB3LfUr6mEc05mX5E/JQqtVz7BrgeQMg8uavHkfEqtx1L83AOB1nKReCL8fVWNMoTmoz+pX1eTLjxOeNXXb5GerbQa+W1Wh496A13nuPnfmrNu1HOZ4sRVDRA4AEQbkHpvR9msKx9V9SqwClRYari9rTL3OhjJO8GdxHhVHtXa78Syq9riKdFzIZYf3HFudwi5tBPMcFpeg1tZhviMZPeKfzZu9ibbq1KUVHB7JHdy0NeQ2069Rx1VljMNmYXG2mUE3lxjQcid/ksfsbtBTpYKnUqflHdZRcl7dAOEtDTfqmGbXxNZr8VBbSotd3LBOXO4ZC/wDXla5xnjYb1Ko7GVknzSuq/IoqImpU6uPUzBj4Lrv4b4WMK93vVSP/AMU2D5yuRbNPtE9PWP5K6T2d7QVaGHZTFNhF3XmZeS4zB5oyZY4kuYdp9Jk1Lax9joGVDKsy3tk6L0hPJ5An0KI9siAB3bcx/UY6xH7qP2vF5+5Y/pWq/t/dfyaZFCqNi9p21n929vd1NwmWu4hp3Hl8VeFqnhOM1cWUs2CeCXJkVMahBOQgnkJaBKyoglQoyYKEUJUIoQOEoQlIJAsTlQLEqUJQFjZYklidKKElDkyOWJt+HB1AKllqSaSShymUeL7MUKmrADxbY+oVJj+xDgJoVD0eM0+YhbU00ksTJY4y6os49Tkh8LOXYrDVqJ/1KZj3mX+BTLa7X2BvwNj6G66jVwwdqFS7R7IUav5QDxFlBLTRfQ0cXEX+IxD2CNPECfFAkg7piUgW136/RXWM7JVqf9t2YcH3+OqpcfSqUx46Tv8AbDh9fgq0sM/zNHFqcLWzqwPpkaeh/Ypoi0XDufpYjqnMJjWvaNx0IdYyORS6rFBJOJbjJS6MQdYShu6j5oqYtZKhQ07JLBVMSoxOpPTyCerusTwv+yapCWT5/unIOxW7Q2VUNGsyjEVXUzBMQ1jHNj1Mqm2Bsmo2rUp4pmRtek6k90y1zgQ6m9p0zSNOPVbOYVXtjZbcSDTc4tEBzXDc4HXmr+PVyupGJqOFwknLHafjsY3E0nUWVaD7kOaddHtPtN4gsLhzkcFt9l4wP2ZmdAAw7mQNCGMczTnlnzWW252cqsf3jSXjI0PMXzNEZjwkAeigUdv1G0DSBmm6x4sB3D9JJ8p5rQjJTj7pz+bDPDKpokYeg50ho0guI4BqutnbXqF2VzpkGDYGfuVn8M53etaLCQSAYkaxbgplMw4HgVX1C5nTNnhnuQtedzV0dsRLKkNducNHcP8AFPNxIJA1m4Iv5rPOq5v5VvsxgYy1734WMwOAg/FZs40rN+LJuKxBa5r22c0gg8xcfILqVN+ZoPvAH1E/uuTYq4AG9whdfZTgAcAB6WV7QX736GBx1JLH53/6G4QTsILSOcJwCMBEgoyQCIo0EDkEjyoIIBgyoZEEECWDIjDUEEBYqEIRIIECISHMRoIFTGjTSHMRoJrJUxpzEzXwTXC4HoggkJFJoz+0uyVOpq0KgxHY91Oe7qGPdcczfjp5I0FG4p9S7iyzjumVL2VaRPeMaRxY4fI/VHh9oMqWGo3QiQVbLiilaNXBnnKVMPFnRo/MCfJsfVJot8IHJBBUnszT/CO1HxHkPVNhvjPogggaOByzm1tgU8+aIDpkC3pCCCMU5RezEy4oTjUlY1/6CKY7ymZEQc2onfO/+VEcI1QQVtScnuVljjjjUFRY4Ci19gBI5aqXWwhZL6ZiLls2gmEEFBL4qLkPhstez1MYivQYdHOznpTlzgOsQutEoILR0cUoP8zmOOSbzRj2r7thSgggrhhn/9k=">
            <a:extLst>
              <a:ext uri="{FF2B5EF4-FFF2-40B4-BE49-F238E27FC236}">
                <a16:creationId xmlns:a16="http://schemas.microsoft.com/office/drawing/2014/main" id="{38A08E86-E85F-2D87-19A8-B5B58382D6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89094" name="AutoShape 8" descr="data:image/jpeg;base64,/9j/4AAQSkZJRgABAQAAAQABAAD/2wCEAAkGBhQSEBQUEBQVFRQUFRUUFBQUFRUVFxUUFRQXFRYWFBUXHCYeFxojGRQUHy8gIycpLCwsFx4xNTAqNSYrLCkBCQoKDgwOGg8PGiokHyQwLCwtLDQ0LDAsLC8sLCwsLCwsLCwsLCwsLCwsLCwsLCwsLCwsLCwsLCwsLCwsLCkpLP/AABEIALcBEwMBIgACEQEDEQH/xAAcAAAABwEBAAAAAAAAAAAAAAAAAQIDBAUGBwj/xAA/EAABAwIDBQUGBQMDAwUAAAABAAIRAyEEEjEFQVFhcQYTIoGRMlKhsdHwB0JiweEUM3IjgvEkorIVNENzkv/EABoBAAEFAQAAAAAAAAAAAAAAAAABAgMEBQb/xAAyEQACAgECBQEGBQQDAAAAAAAAAQIRAwQhBRIxQVETFCIyYZGxQnGBodEVUuHxI8Hw/9oADAMBAAIRAxEAPwDq7UztHaTKFM1Kpho8ySdA0bynmrmvbjbHe4k0wfBR8A5v/OfXw/7eac3SLOi0z1OVQ7dxrtB2tqYgwTkp7qYOvN5/Mfhy3rM1qkynaqjVAors7THhjghywVAFTQhaHDVszAd2oWaYVP2ZiwDkeYaTY+6efI8U1oo6/E8sFOPVE6nisryPRWOHxXFU+1NmkeJpMckzhNtMu2oDYwDxhJRhxuXQv3YjNo4WvlB16qBtrbFJ9BzAYfIGU6iCD6Kn2vj2ugMnqeHKVWN1TlHuW8OB2nIsNm4HvDrA+K1fZ+qcJUz0XHQhzXHwvH6gOBuDuWc2M6MvNrv/AC/hXFRwAzEwN/JUM2eanUWbMccZwqStHUNjdoqeIAHsVPcO/wDwP5vnyVsuO4DHiozMwyNxuNCruj2txGUNFUtI0Lmsf8XCT5qbHrUvdydTF1HB2/fwPbx/DOjILBbJ7W4ltcf1NSlUoEEHLSyVAdzgQcpG4jmeC1VLtJh3aVAP8g4fEiFbjmxy6Mycmiz4/ig/v9iyRJuhimPH+m5rv8SD8k4VKVmmtmEiRlEUCBFEjSSlAIpKUURQAkpJSiklAgRRFGUkoAJJKUklABFJKUUkoEEFJKWUgoAKEEEEAPY/F91RqVPcY59+LWkj4wuKmqSSSZJMk8zcrpP4hY808Jlb/wDK8Md/iAXEeZAXLg/jv+ajkdPwbHyxeR9x9z1He4qzwuxnugu8I+JHTd5q1w+ymt9kX4m5/hUp6mENlub8nZmBh3RIa6OMFJpsc8w2Jgn0WzGHG9QquCAcXNFyIPlf7Kg9sdboj5L6MzeE2pUY2Dcb2nTy4KMBATuMpNDyGm0x0vcH0TTytGLtWUVBRbkuogpTAkuSpslEXUuNlgZWRr3Y+LiT8CrU0BVhskTrFjYZgBxkhaZn4bMdhKRo1Hd53bHxUIykuaHEAtaCy5sb81i8SK2Gq91WBa4aB41EzYjUcwSs7JhlGfOGHVYs2N44vfoS6FI0/CSSXHMSd5MkjlMIxebkRxv9fmmRjQ8iLHg7gY3+SdFXUGWxv4eYVRpvdmjGkqXQfZVOk/PXS3xTtGpP/P7qCCPFlOk2PThuNhuUltSOn8JklQ5bk5tQzv671abO7RVaVpzN918uA6HUKiFZONq8ZM8E6E5R3iyDLhhNVNJm92d2mp1LP8DuBPhPR27oVbrmDXcEbzMTfL7Jky2fdIu3yV/HrXVSRi5+ERbvG6+TOmEoiVhMHt2szSo5w4POf4ul3xTlbtDXcPbI/wAQ0H1hT+24/mU/6Rnvqv8A36G1JRFVvZ7FPqUA6oZOZwBOpAgX85HkrEq1CSlFSXczMuN45uD7bBFESgSkkp5EBESgSklAAlJKMlJJQACUklAlJJQACUglGUkoEBKCJEgDO/iUZw9Jv5nVvD5McD/5NWW2fswMhzoLuO5v+P1W/wC1uzO+wrvepkVWmYuwy71ZmHosc4LM185JJLodXweUXirumPUXz5Jwnio1MwEqpUkgLKTNlx3HSVFq1twud6LEYoMs4htiSTaGixJ6SPVOYJ7XMDmEFrrgjfOh+Ce4urEUop1e/gwoeTWrf/c9OOU3buG7vEugQKgFQf5ey/4wfNQCVuY2nFNGdFcqp+WEjfoeh+SIBKazMQOJA9TH7qRC3SPRmBZlpUxwYwejQE3tLZNLEMyV6bajd2YXB4tcLtPMFPi1uFvSyPMnnH207Rg9qfhSyCcLVc07mVfE3oHtEjqQVlMdsLFYb/3FJ2T3x42D/c3T4Ls+ZFmUM8EJF/DxHNi72cOo40cQdYnd0KkMxQ4x1t8dCt12v7P4AU3Va47lx0dRs97omBT9l58upGq5LUxrmEjKcomJgmN2YDQ+qpz0b7G3g4tjl8WxpjV10MTw4KNhqdQVSXOaWEuIEXbfwtDhuiTfkqvD7ZYdfDuv6ixUr+pB3jlEfcKt6UoWqNFZoZakn9GWv9bvbfjNh58FKGLuBaSDAOpjWOCqv6sHnYSPvVO0saCddZbEX4iITeX5D3T7lu0zccAg+rHVIo1/D0A+nzUnZuE7wEz4fmfokx4+dkGfKsMbaJeye0L6IDT42D8p1A/Sd3Q2WtwG0WVmZmTEwQRBBgGD6hY6tsm9jHG023xzWp2UKbKYZSMxcz7RO8kLS03qJ8snsYPEXp5x58a959f8k4lESilJJV4xAyURKIlJLkAHKSSiJSSUAGSkkoiUklABkpJKIlJJQAco0iUEATXtDgWnRwLT0Ig/Nc4c0ix1Fj1Fj8l0PMsNtYf9RVHCofjDh8HBZ2vi3BNG7wWdZJR+V/T/AGMMOiIDM+35fmiL404W6mwT9FkN+Z571kROoeyIOPwQqOGaTEjyMFwjfMDVSmANZlaIywIG7pCbyyJ3usY3DWOWiNr9DOovyP2Spm21uyJQit0kiu7TYI1KOYe1SJeLatjxt8xfqAsw0ggEaG4W+7qenDiFh8ZhxSqPptEBjiAOW74Qrujm2nFlfNBKXMu40pWxqWbE0G+9WpD1qNUNXnYrCZ8fQ/S/vD0pgv8AmAtFFTLKoN+EzuJqXQzqKKiHeJ5yZJzqDtnbLcNRdUfusB7zjoFV7f7V08MI9urEhgMQNxedw0tqfiudba7QVcU5oqu5hoENaCdw6CZMm44JyjYjdB7S2vUxFR1esZN2sb+VjeDR13qpDwTfefXmpFRrniKbXGYAgWhQ8TReyoyWEeINAdaRpadVMuW6EcZ1dOhVSg1x9n+VDrYUt9gkffBSMW4sFx7JHzT1RuqdLHF9SLHmlF2mWHYvC0cTUNHEOeyof7b2lsOI/KWuBuRcaaQtXifw5eHE0azSDuqNLT6tkH0C5tLmPDmmHAyCOIM+RXZOyfaIYvDhx/uN8NUcHRYxwIv6qrkwQ8Ghi1+eP4jHbX2DiqNN2ZoggjvGHMBMxMXb1I3q+wdQMptiwgfJa2VQ7UweVxdE03+1wa4m88iT6k8lV9BQ+EtvXSz0snVdxDa4cJCa7+HNLdxB9DdQadBuHbeoZNS2YjKWOgNa0+8DuNzPJOvqi4HUedilSoSTtGuLkWZICBVoywyURciKIoAEpJcgiKAAXJJKBCTCAAXJJKMhJKAClBCEEAS1ke0VDLinH32U3eYzMPwa1bABYvtzie7xFBx0dTe13QPEHyLlXzw58bRpcLlWoXzshNEGeCdcbR9/eibI05pUrAap0djd7ie8yzbiZn1n5+qZwxzmTZoNhxvr1ScU6SB5kcRp8/kmqlUmGU7QPE+//bw6p6afUdyOthe09sFpyUm5nWkmwb9TpZRcbsNrxnJIe65dcieYJ+inYXAARPHxfqi9/NM7TxF8s20tz/dOWRx3jsNWNS93qZLFAUnFryARz43BWp/D/FNp1alUtzDu8rCOJcCY8gm8JsikDmyC28+Iz1dKu8NTAvGo/wCFbesbVR6+f8FOWmtOOTp4X87fYvXdpTuYB1JP0TWJ7SvghoaCbAwSQeIBMHzVU9wAJ3D7smu7uCdSNPd6+Sh9pzeSKOg039pDr7HD3ZqtV7idfZBMmTJgklPM2Yxt2tGb3iJPx3dFKYCN3x/hKPlCR5sstnIkhpcGPeMEIZVkcOXDomcZh2vbDhbWd4O4jgQhnAfHK/396pyfCVCm7uy04Jqmtmc92riH+JrrljjTdA4GA7kDY+asabrDorHb1NtPD13tkOdD3njGVob5wPUqnwWJD2AgyF1Ony+pFM4LW6dYsjivLE4lqk7E21UwlYVadwbPYTDXt4HnvB3FNvppFBktjhb7CnaspRZ2vZW1KeJpNq0TLXcdWuGrXDcR/OhUpzJ1uN4N5XHuzm3amDq5m+JjoFSnucOInRwmx8jYrr2CxjK1NtSmczHiQfmCNxBkEblWnDlLEZWZrtHsHLSJp53hxDTTAznxGxaReAY1nqi7O4TvHhzh/bgmd7zoD0gnyWshM0cK1k5ABmJcY3k6lQ8quyx6r5aYohCEqEUJ5CIIRJZCKECCERCUQihAoghJhOEJJagBBCSQnCEkhACIQSoQQBKhYv8AE3D+Cg/g57PJzQ4fFi2kqk7W7HdicMWMjO1zXtkxJEgid1nFNZb0c1jzRk+hiNg4zMwscfEy4ne3+PorB2sLLYzDVsPVbma5jx4gDF/qCtFhMYK1POLECHN1g9d4WTqsDXvpbHXYdTjlPkUlYYguJ3CB8EWCEF3DMT9+ScNPTmf+EunSgeZKzy+5bCwSdBbn9FD/AKTNUnVosOZGsefyUg1jdo3C54TOieBAAA4JwxNx6CRT3AdZ+/uVIcYB+9yjmtCZrVSRw3RwtohbDXFyE4raDQ9oL2i5ABIEmYaBxKkjE2tqbb9d14VS7ZtIVO9yjMSHDiHAQIG7Uk81Jc0G7t2+4i8/sFI3G1VjYxlW9Eh2KcPagAAXm/DTkov9Y5xNi0CzTmkunXrab8k1XqDUCOZ+ZCJmJbybuJHBPtdkIo+WS22I6b/vkjOIi4UOri72vKmYPY+IqERTLWn8z/CAON7nyCSGCct0hMuqxY/iki12FsKljKdUYhodT9jLcEOMOzBwNiN3VYvtN2VOzazQxxfRqgljnAAgg+JjosSAWmd86WXUezmyzh6bmuIJc/N4ZiMoA16FDtVsEY3CupSA6z6bj+Wo3QnkQS08nFbunTxxSOK1uRZc0pR6HJmOBFtCkUbPcOMEfL9lHphzHFjwQ5pLXsO5zTBB85Tz3w9pBsZH7+q0LMxqiS9tr/VX/Y/tIcNULXmaLz4hrkPvt/cbx0VE5yR98UNWqY2+6O4B0xFwdCLiNUcLH/h9t0vYcPUN2DNTJ3smC3yJBHI8lsoVOUeV0Wou1YiERCXCKEgoghEQloigBuERanERQA0QiITiJADRRFOwkkJQGpQTsIkAKLkkvSHJtxTRTHfiRgiRTqjcCwi8uN3AdLm/MrIYEmm8upF2XRznz4hrAbw9BwldC7Y0s2G3EtcCJMA2I/dYptMloL4BgOI1E7vT5p6jzRpjVN45cyLKhtuk85XODH28Lj8joVPaQdCD0usWMF4uJdMdOMcP4U7D7MHnO7eSsvV6XHiXMmdTwzX5dTL05Jbdy+s25iTr803VxzRq4DzElUz9nX+yiGzxwWeox8nQ8kiwdtNk+02d1xb1TLtr0wPaDulx6701/wCnAflA6xPopOHwYA8kjUF5FqfyIztvt4PMe5Te4+pACp9odtWtMFjxwGWPWYWop4AHhCRtHYDXt8TA9ovEXHMfwpMcsV7xZUzRzNVCaT/IzeH2y97hDes893MrVbA7Jve7vMSMjNRSE5nf5T7A5a9FR7H7S4fCVw2BUa50d5Bz0STE38Lm9IcL6rpVOuHAFpDgbggyFtQx4mk4xORz6nVRk4zl9Kr6jtGjTZGRjGxpDQI8wE8MQoL3lNmsVLRQbb6lszEp9ldUTcSnmYxAhj/xE2Gadb+pYPBVIFT9NSIB6OAHmDxCyD6l2xoTC7HWe2qx1OoA5jwWuB3grke39mOw1fuzcA5mOP52bnddx5gqeEtqIpR3smNamziPpf8AZSaUOZ4YvBH09VGfhgFMmQtUStmbUdQqsq0/aYZvMERBB5EEhdf2RtZmIpNqUzY6iRLHb2u5/PVcPL+G/wCAVz2b2nUw1Zr2yW6PZ77TeMo5XB/lNyQ5lYkJtOjskoJmjXDmhzTIcAQeRuE5KqFsUiQQQAIRZUcIQgBJaklqWiQA3CItTqIhADWVBOZUEAIqUlGexWrmhMVKSQcUW08C2tTcx+8WPuuGjhzBWAxDO6ztq6sN4/NpHWf2XS8TShZPtPs6S2qBJaDmHyP3yT4OmRzVoy+GZfM6MzrkXs0aMH3r0VzTb4BA1uTrCpDXaCbkO4RYyeGka3CvcKZpsPFo+io8TXuxZu8AnU5x+SZGxQIa4sbLgPCOJmNfW/JN4F2cZnNLC05IMRIcQcpGumqsHUoukuG7TT4GfNY6lUao6h3zc17eCLlBdFpB039SpVPDRAm/DUDqm+7h0kT+reCBH3CJr3BxJaAAYad5H/CXlvoK8kujLClpwQceKQXwOl+SUDcT1TRldyu2l2epV/7jRPvjwu9d/mmNldnWUQ4U5kunPYOgCw0iFcVLdEhpg9Y+f0TvUmly3sM9KF89KyBTq1GukPeHaeI5muA97d8JClN2y8kgZcw/I8Zbj9QHxv0T72NKQcE0i4kcOY4HceakhnnF7Mbl0+DMv+SKHcFtVtQ5S11Op7jxrGuRw8Lx0vyCmEFY3tTh3dyIdkq03ipTMhpJaD7PONOa0HZTbZxVL/UYWVmAB4IgPt/cZyO8bjyhbGDL6kbZymu0q0+Tli7VWWQqEKPtPZtPEsDaw0u1wMOad8H9lMdRhNkKcodTEbY2UcI4NY5zqbgXNJiQRZwMWkTI4gprFU3ZWby7TS/rrxWt21svv6RbMOHiYeDtIPIiQsjisVVoOp0cSxzGuOVlQQ5r/wAoa5wtyvyU0cldSKULF4HZhLgAJNiD+WxuJjXmtns7siC5jqhJpgHM2IzmZbLpkM18OhlO7B2SGvAc0ggAkHmJkxrZbWlkA8UQN5sEsslixxpEZhgQLAWA5ck6HrOdsO/HdHA1YAqAVWhoL8ji0ZgHjxNbckC953Kw2bjHOaM8ZsrCY3yJkX00UI4tA9KDkw16WCgB4FGmwUsJADhDKgEcoARkQypyEUIAbyoJyEEAOlqbc1SS1ILE0fRCq0pVVj8BIKvnU0xUpJRrRyba+zixxBFr5TExO/71U3ZDwaTQCCW+0BukzpuC3mM2Q2oIc1ZzG9j3NOaiYKizw9WHLZd0Of2fJzVd7EKEkhJPeU7VWnq36IU8S12hHQ2PoVjTxSj1OuxZ4ZFaYRb96pOTkB09eCec1IUPQn6hyk5jbojIRAJrHBgxfelz8x53Cad9/NLabeYPxQhGh4sv8vv1R5OaSHJeZOVEe4ziMIHiHgEcDf0nRV9HYbWPHdvqM3wHkgdA6Y9VbAqO98GeenJPjklD4WRywY8vxxTJeF2g5hitL27ntALh/lpmHx6qR/W0naO9R9FAJmQmn05sSRrcGFYjrMi26lOXC9PN3TX5FtlBu0g9Lqm7YY408DVINzlaLAwS8XE7wJIKhYjC1w13dvzZhF7OaDrlMi8W3LL7UGIe00nOeGyHZKtxI0h2o+S0sGZZEYOt0ns06Vtea/Y3mwtvCnSoDGOyuNNgbiDenVBEhr3flqNsL2MStZhsbmgt8Ymzw60coEN8iTzXOeyxq0sLkrUg+mQctNxaTlJmHSIi5I33TBwD2Pz4V39KXbqb3upzuDwZgHSbgcErz475bGrh+qcHNR2/f9EddfXBGUtacoJ9qcuYES5o5TqPqs/jWOoPaabXFoGSGiRlBJBsYEeIcDIHArI9mcXiaWNdVxj2tbUY2kXl1MNeQQKYZlIBN3ep4reuxElthEmd9xfSQTfgLcU97MpRtrdURcNt5pIFQZcxhr/yE8CTdruRCj9ou0TqGHqVKceE5Gk3zPJgQOAuecKPtDAQ4lpLRBJJJl4BFnCIJv5SdITG2sG2thnUXWkZmu917ZLSePPkSkc2LyowdHthi2vzDEVcxM3cSDvu0+EjlC7F2d2x/U4anVgAub4gNA8WcBynTkQuCimRUP6XEHf7Oq6z+GDv+lqN92seniYw29FKRm0BSpTYSkAKlBJlCUAKQSZQQBOyI+7TsIQmEpHdTROoKTlR5Ug9IgjCIzh1NLUksTWPi0inxWyGv1Cz+0uxbXzHxW1LEh1JMaLMcrRy+tsWtQEAZmjcZIHQ6hR2VwbEFp4H9jvXU34UHUKsx3ZmlU1bB4hQZMEZl/Dr5Q67owY1SiFc43sXUbejUnk4T5XVRWwtamYq07b3Mk/9usKnLTTiamPW4p96G8qNg1RMqA6GUGm6gqupcu1sHoiLk8WymHCE1xoE7F95xMJqs8DL1PHSL9dyr3Yup/U5I/0y2xgXeL6zOgIiFKePEOehtbWU9wcXT8WMhkjNNx7Oh+hWOWdR8f5+HmnsoP3+yYa4AgaRflPP4o24m8GenC3EIpMHaY9mg7/mkYpjXNIc0ERvE69UnvEuoLenzCZddB3LfUr6mEc05mX5E/JQqtVz7BrgeQMg8uavHkfEqtx1L83AOB1nKReCL8fVWNMoTmoz+pX1eTLjxOeNXXb5GerbQa+W1Wh496A13nuPnfmrNu1HOZ4sRVDRA4AEQbkHpvR9msKx9V9SqwClRYari9rTL3OhjJO8GdxHhVHtXa78Syq9riKdFzIZYf3HFudwi5tBPMcFpeg1tZhviMZPeKfzZu9ibbq1KUVHB7JHdy0NeQ2069Rx1VljMNmYXG2mUE3lxjQcid/ksfsbtBTpYKnUqflHdZRcl7dAOEtDTfqmGbXxNZr8VBbSotd3LBOXO4ZC/wDXla5xnjYb1Ko7GVknzSuq/IoqImpU6uPUzBj4Lrv4b4WMK93vVSP/AMU2D5yuRbNPtE9PWP5K6T2d7QVaGHZTFNhF3XmZeS4zB5oyZY4kuYdp9Jk1Lax9joGVDKsy3tk6L0hPJ5An0KI9siAB3bcx/UY6xH7qP2vF5+5Y/pWq/t/dfyaZFCqNi9p21n929vd1NwmWu4hp3Hl8VeFqnhOM1cWUs2CeCXJkVMahBOQgnkJaBKyoglQoyYKEUJUIoQOEoQlIJAsTlQLEqUJQFjZYklidKKElDkyOWJt+HB1AKllqSaSShymUeL7MUKmrADxbY+oVJj+xDgJoVD0eM0+YhbU00ksTJY4y6os49Tkh8LOXYrDVqJ/1KZj3mX+BTLa7X2BvwNj6G66jVwwdqFS7R7IUav5QDxFlBLTRfQ0cXEX+IxD2CNPECfFAkg7piUgW136/RXWM7JVqf9t2YcH3+OqpcfSqUx46Tv8AbDh9fgq0sM/zNHFqcLWzqwPpkaeh/Ypoi0XDufpYjqnMJjWvaNx0IdYyORS6rFBJOJbjJS6MQdYShu6j5oqYtZKhQ07JLBVMSoxOpPTyCerusTwv+yapCWT5/unIOxW7Q2VUNGsyjEVXUzBMQ1jHNj1Mqm2Bsmo2rUp4pmRtek6k90y1zgQ6m9p0zSNOPVbOYVXtjZbcSDTc4tEBzXDc4HXmr+PVyupGJqOFwknLHafjsY3E0nUWVaD7kOaddHtPtN4gsLhzkcFt9l4wP2ZmdAAw7mQNCGMczTnlnzWW252cqsf3jSXjI0PMXzNEZjwkAeigUdv1G0DSBmm6x4sB3D9JJ8p5rQjJTj7pz+bDPDKpokYeg50ho0guI4BqutnbXqF2VzpkGDYGfuVn8M53etaLCQSAYkaxbgplMw4HgVX1C5nTNnhnuQtedzV0dsRLKkNducNHcP8AFPNxIJA1m4Iv5rPOq5v5VvsxgYy1734WMwOAg/FZs40rN+LJuKxBa5r22c0gg8xcfILqVN+ZoPvAH1E/uuTYq4AG9whdfZTgAcAB6WV7QX736GBx1JLH53/6G4QTsILSOcJwCMBEgoyQCIo0EDkEjyoIIBgyoZEEECWDIjDUEEBYqEIRIIECISHMRoIFTGjTSHMRoJrJUxpzEzXwTXC4HoggkJFJoz+0uyVOpq0KgxHY91Oe7qGPdcczfjp5I0FG4p9S7iyzjumVL2VaRPeMaRxY4fI/VHh9oMqWGo3QiQVbLiilaNXBnnKVMPFnRo/MCfJsfVJot8IHJBBUnszT/CO1HxHkPVNhvjPogggaOByzm1tgU8+aIDpkC3pCCCMU5RezEy4oTjUlY1/6CKY7ymZEQc2onfO/+VEcI1QQVtScnuVljjjjUFRY4Ci19gBI5aqXWwhZL6ZiLls2gmEEFBL4qLkPhstez1MYivQYdHOznpTlzgOsQutEoILR0cUoP8zmOOSbzRj2r7thSgggrhhn/9k=">
            <a:extLst>
              <a:ext uri="{FF2B5EF4-FFF2-40B4-BE49-F238E27FC236}">
                <a16:creationId xmlns:a16="http://schemas.microsoft.com/office/drawing/2014/main" id="{DFB6D121-DE14-0D7A-3747-7A5531D621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pic>
        <p:nvPicPr>
          <p:cNvPr id="89095" name="Picture 10" descr="http://www.sure-line.co.uk/wp-content/uploads/2012/03/Ferno-vacuum-splints.jpg">
            <a:extLst>
              <a:ext uri="{FF2B5EF4-FFF2-40B4-BE49-F238E27FC236}">
                <a16:creationId xmlns:a16="http://schemas.microsoft.com/office/drawing/2014/main" id="{A49C8FE5-16B3-9A3B-FB6D-BED6258B7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24400"/>
            <a:ext cx="2668587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12" descr="http://www.emswebstore.com/media/catalog/product/cache/1/image/5e06319eda06f020e43594a9c230972d/f/i/file_4_2.jpg">
            <a:extLst>
              <a:ext uri="{FF2B5EF4-FFF2-40B4-BE49-F238E27FC236}">
                <a16:creationId xmlns:a16="http://schemas.microsoft.com/office/drawing/2014/main" id="{EB7A4AF5-F5EE-003E-C113-06539C591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724400"/>
            <a:ext cx="3230562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13">
            <a:extLst>
              <a:ext uri="{FF2B5EF4-FFF2-40B4-BE49-F238E27FC236}">
                <a16:creationId xmlns:a16="http://schemas.microsoft.com/office/drawing/2014/main" id="{104145D9-D0A2-94C4-7039-27EC1F01C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84313"/>
            <a:ext cx="2009775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>
            <a:extLst>
              <a:ext uri="{FF2B5EF4-FFF2-40B4-BE49-F238E27FC236}">
                <a16:creationId xmlns:a16="http://schemas.microsoft.com/office/drawing/2014/main" id="{E551C8CB-2B02-F449-B283-5501F2C8F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>
              <a:defRPr/>
            </a:pPr>
            <a:r>
              <a:rPr lang="cs-CZ" sz="3600" dirty="0">
                <a:solidFill>
                  <a:srgbClr val="FFC000"/>
                </a:solidFill>
              </a:rPr>
              <a:t>Stabilizační techniky DCO – měkké tkáně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DD0D1E55-9F47-8A2A-2DCF-58AA9EF59C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5616" y="1052736"/>
          <a:ext cx="6264696" cy="344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0116" name="Picture 2" descr="http://ars.els-cdn.com/content/image/1-s2.0-S0002961000005080-gr1.gif">
            <a:extLst>
              <a:ext uri="{FF2B5EF4-FFF2-40B4-BE49-F238E27FC236}">
                <a16:creationId xmlns:a16="http://schemas.microsoft.com/office/drawing/2014/main" id="{6B58C713-8360-270F-F532-9538DB177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4191000"/>
            <a:ext cx="16922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6" descr="http://www.wilderness-survival.net/figures/fig4-2.gif">
            <a:extLst>
              <a:ext uri="{FF2B5EF4-FFF2-40B4-BE49-F238E27FC236}">
                <a16:creationId xmlns:a16="http://schemas.microsoft.com/office/drawing/2014/main" id="{C4F3ABE1-7D5A-3496-ECDE-64B6AA262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"/>
          <a:stretch>
            <a:fillRect/>
          </a:stretch>
        </p:blipFill>
        <p:spPr bwMode="auto">
          <a:xfrm>
            <a:off x="962025" y="4114800"/>
            <a:ext cx="1881188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8" descr="http://www.lecbarany.cz/images_obsah/produkty/600x600/957.jpg">
            <a:extLst>
              <a:ext uri="{FF2B5EF4-FFF2-40B4-BE49-F238E27FC236}">
                <a16:creationId xmlns:a16="http://schemas.microsoft.com/office/drawing/2014/main" id="{33FC10DA-7EDA-87CA-1B98-F55D8D3F5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3" y="4038600"/>
            <a:ext cx="25082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9" name="Picture 12" descr="https://www2.aofoundation.org/AOFileServerSurgery/MyPortalFiles?FilePath=/Surgery/en/_img/surgery/FurtherReading/PFxM2/4.3-3.gif">
            <a:extLst>
              <a:ext uri="{FF2B5EF4-FFF2-40B4-BE49-F238E27FC236}">
                <a16:creationId xmlns:a16="http://schemas.microsoft.com/office/drawing/2014/main" id="{65396F56-0FA3-7728-A189-A6888A493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157788"/>
            <a:ext cx="1655763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D0D1A2-BEE4-0679-B691-F18F99EA7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Mechanismus úrazu</a:t>
            </a:r>
            <a:endParaRPr lang="en-US" dirty="0"/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B6F411A3-3EDA-40CA-658E-C11D30AD0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cs-CZ" altLang="cs-CZ">
                <a:solidFill>
                  <a:srgbClr val="FFC000"/>
                </a:solidFill>
              </a:rPr>
              <a:t>Autonehody</a:t>
            </a:r>
            <a:endParaRPr lang="en-US" altLang="cs-CZ">
              <a:solidFill>
                <a:srgbClr val="FFC000"/>
              </a:solidFill>
            </a:endParaRPr>
          </a:p>
        </p:txBody>
      </p:sp>
      <p:pic>
        <p:nvPicPr>
          <p:cNvPr id="17412" name="Obrázek 3" descr="auto zdemolované.jpg">
            <a:extLst>
              <a:ext uri="{FF2B5EF4-FFF2-40B4-BE49-F238E27FC236}">
                <a16:creationId xmlns:a16="http://schemas.microsoft.com/office/drawing/2014/main" id="{BB10AE12-6AF7-B42B-A6D7-3FEE9F762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724400"/>
            <a:ext cx="25908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Obrázek 4" descr="auto zezadu.jpg">
            <a:extLst>
              <a:ext uri="{FF2B5EF4-FFF2-40B4-BE49-F238E27FC236}">
                <a16:creationId xmlns:a16="http://schemas.microsoft.com/office/drawing/2014/main" id="{9910CB65-8B96-3168-3088-27FD2A191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26670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Obrázek 5" descr="2 auta v sobě.bmp">
            <a:extLst>
              <a:ext uri="{FF2B5EF4-FFF2-40B4-BE49-F238E27FC236}">
                <a16:creationId xmlns:a16="http://schemas.microsoft.com/office/drawing/2014/main" id="{2D17E342-96A2-42D1-01E4-7F3280C0F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>
            <a:extLst>
              <a:ext uri="{FF2B5EF4-FFF2-40B4-BE49-F238E27FC236}">
                <a16:creationId xmlns:a16="http://schemas.microsoft.com/office/drawing/2014/main" id="{E1D7B1B7-20A7-C3F8-51AA-F26B9A71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solidFill>
                  <a:srgbClr val="FFFF00"/>
                </a:solidFill>
              </a:rPr>
              <a:t>DCO a zevní fixace</a:t>
            </a:r>
          </a:p>
        </p:txBody>
      </p:sp>
      <p:sp>
        <p:nvSpPr>
          <p:cNvPr id="91139" name="Zástupný symbol pro obsah 2">
            <a:extLst>
              <a:ext uri="{FF2B5EF4-FFF2-40B4-BE49-F238E27FC236}">
                <a16:creationId xmlns:a16="http://schemas.microsoft.com/office/drawing/2014/main" id="{B2AAC9A6-300C-B09A-BFCB-21A1EE527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endParaRPr lang="cs-CZ" altLang="cs-CZ" sz="2000"/>
          </a:p>
          <a:p>
            <a:r>
              <a:rPr lang="cs-CZ" altLang="cs-CZ" sz="2000"/>
              <a:t>Definitivní stabilizace skeletálních poranění  až v době zlepšování fyziologických parametrů</a:t>
            </a:r>
          </a:p>
          <a:p>
            <a:r>
              <a:rPr lang="cs-CZ" altLang="cs-CZ" sz="2000"/>
              <a:t>Eliminace  „second hit“ neprováděním velkých rekonstrukčních výkonu na skeletu</a:t>
            </a:r>
          </a:p>
          <a:p>
            <a:r>
              <a:rPr lang="cs-CZ" altLang="cs-CZ" sz="2000"/>
              <a:t>Stabilní zlomenina bez celkovém zánětlivé odpovědi (SIRS)</a:t>
            </a:r>
          </a:p>
          <a:p>
            <a:r>
              <a:rPr lang="cs-CZ" altLang="cs-CZ" sz="2000"/>
              <a:t>Významné snížení celkových komplikací  bez zvýšení rizika lokálních komplikací 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1000" i="1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cs-CZ" altLang="cs-CZ" sz="1000" i="1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cs-CZ" altLang="cs-CZ" sz="1000" i="1">
                <a:latin typeface="Arial" panose="020B0604020202020204" pitchFamily="34" charset="0"/>
              </a:rPr>
              <a:t>   </a:t>
            </a:r>
            <a:r>
              <a:rPr lang="en-US" altLang="cs-CZ" sz="1000" i="1">
                <a:latin typeface="Arial" panose="020B0604020202020204" pitchFamily="34" charset="0"/>
              </a:rPr>
              <a:t>Pape et al J Trauma 2002</a:t>
            </a:r>
            <a:endParaRPr lang="cs-CZ" altLang="cs-CZ" sz="1000"/>
          </a:p>
        </p:txBody>
      </p:sp>
      <p:pic>
        <p:nvPicPr>
          <p:cNvPr id="91140" name="Picture 2" descr="E:\Fotky\100_PANA\P1000468.JPG">
            <a:extLst>
              <a:ext uri="{FF2B5EF4-FFF2-40B4-BE49-F238E27FC236}">
                <a16:creationId xmlns:a16="http://schemas.microsoft.com/office/drawing/2014/main" id="{C3EDCCD0-4E65-F449-5151-17BC45420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29840" r="10481" b="6750"/>
          <a:stretch>
            <a:fillRect/>
          </a:stretch>
        </p:blipFill>
        <p:spPr bwMode="auto">
          <a:xfrm>
            <a:off x="827088" y="4581525"/>
            <a:ext cx="3313112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4" descr="Principles">
            <a:extLst>
              <a:ext uri="{FF2B5EF4-FFF2-40B4-BE49-F238E27FC236}">
                <a16:creationId xmlns:a16="http://schemas.microsoft.com/office/drawing/2014/main" id="{C528C315-6B4D-1571-B589-58B4E1109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076700"/>
            <a:ext cx="334327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>
            <a:extLst>
              <a:ext uri="{FF2B5EF4-FFF2-40B4-BE49-F238E27FC236}">
                <a16:creationId xmlns:a16="http://schemas.microsoft.com/office/drawing/2014/main" id="{CC3FE256-3403-AB93-4FB8-E3ACB3444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>
                <a:solidFill>
                  <a:srgbClr val="FFC000"/>
                </a:solidFill>
              </a:rPr>
              <a:t>Brzká stabilizace končetin vs. plíce</a:t>
            </a:r>
          </a:p>
        </p:txBody>
      </p:sp>
      <p:sp>
        <p:nvSpPr>
          <p:cNvPr id="92163" name="Zástupný symbol pro obsah 2">
            <a:extLst>
              <a:ext uri="{FF2B5EF4-FFF2-40B4-BE49-F238E27FC236}">
                <a16:creationId xmlns:a16="http://schemas.microsoft.com/office/drawing/2014/main" id="{A1383C3E-639E-73C8-43CC-EB129F5F7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Snížení rizika tukové embolie</a:t>
            </a:r>
          </a:p>
          <a:p>
            <a:r>
              <a:rPr lang="cs-CZ" altLang="cs-CZ"/>
              <a:t>Snížení bolestí a potřeby analgetik</a:t>
            </a:r>
          </a:p>
          <a:p>
            <a:r>
              <a:rPr lang="cs-CZ" altLang="cs-CZ"/>
              <a:t>Možnost polohování (nejen supinační poloha)</a:t>
            </a:r>
          </a:p>
          <a:p>
            <a:r>
              <a:rPr lang="cs-CZ" altLang="cs-CZ"/>
              <a:t>Méně plicních atelektází a plicních zkratů</a:t>
            </a:r>
          </a:p>
          <a:p>
            <a:endParaRPr lang="cs-CZ" altLang="cs-CZ"/>
          </a:p>
          <a:p>
            <a:endParaRPr lang="cs-CZ" altLang="cs-CZ"/>
          </a:p>
        </p:txBody>
      </p:sp>
      <p:pic>
        <p:nvPicPr>
          <p:cNvPr id="92164" name="Picture 2" descr="http://radiographics.rsna.org/content/19/suppl_1/S243/F3.large.jpg">
            <a:extLst>
              <a:ext uri="{FF2B5EF4-FFF2-40B4-BE49-F238E27FC236}">
                <a16:creationId xmlns:a16="http://schemas.microsoft.com/office/drawing/2014/main" id="{15B20D12-DFD5-F2B9-2338-E18534685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221163"/>
            <a:ext cx="4056062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>
            <a:extLst>
              <a:ext uri="{FF2B5EF4-FFF2-40B4-BE49-F238E27FC236}">
                <a16:creationId xmlns:a16="http://schemas.microsoft.com/office/drawing/2014/main" id="{9FC325D4-7422-4890-208B-7BB4C3EB9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800" dirty="0">
                <a:solidFill>
                  <a:srgbClr val="FFC000"/>
                </a:solidFill>
              </a:rPr>
              <a:t>Zhodnocení celkového stavu pacienta</a:t>
            </a:r>
          </a:p>
        </p:txBody>
      </p:sp>
      <p:sp>
        <p:nvSpPr>
          <p:cNvPr id="93187" name="Zástupný symbol pro obsah 2">
            <a:extLst>
              <a:ext uri="{FF2B5EF4-FFF2-40B4-BE49-F238E27FC236}">
                <a16:creationId xmlns:a16="http://schemas.microsoft.com/office/drawing/2014/main" id="{A68DAEFA-0C53-6D26-77CD-CE7FBACDB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862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altLang="cs-CZ" sz="2400"/>
              <a:t>Zhodnocení končetinového poranění</a:t>
            </a:r>
          </a:p>
          <a:p>
            <a:pPr>
              <a:lnSpc>
                <a:spcPct val="150000"/>
              </a:lnSpc>
            </a:pPr>
            <a:r>
              <a:rPr lang="cs-CZ" altLang="cs-CZ" sz="2400"/>
              <a:t>Vysoko/nízkoenergetické trauma</a:t>
            </a:r>
          </a:p>
          <a:p>
            <a:pPr>
              <a:lnSpc>
                <a:spcPct val="150000"/>
              </a:lnSpc>
            </a:pPr>
            <a:r>
              <a:rPr lang="cs-CZ" altLang="cs-CZ" sz="2400"/>
              <a:t>Neurovaskulární poranění</a:t>
            </a:r>
          </a:p>
          <a:p>
            <a:pPr>
              <a:lnSpc>
                <a:spcPct val="150000"/>
              </a:lnSpc>
            </a:pPr>
            <a:r>
              <a:rPr lang="cs-CZ" altLang="cs-CZ" sz="2400"/>
              <a:t>Kompartment syndrom</a:t>
            </a:r>
          </a:p>
          <a:p>
            <a:pPr>
              <a:lnSpc>
                <a:spcPct val="150000"/>
              </a:lnSpc>
            </a:pPr>
            <a:r>
              <a:rPr lang="cs-CZ" altLang="cs-CZ" sz="2400"/>
              <a:t>Integrita a rozsah poranění měkkých tkání</a:t>
            </a:r>
          </a:p>
          <a:p>
            <a:endParaRPr lang="cs-CZ" altLang="cs-CZ" sz="2800"/>
          </a:p>
        </p:txBody>
      </p:sp>
      <p:pic>
        <p:nvPicPr>
          <p:cNvPr id="93188" name="Picture 2" descr="E:\Fotky\100_PANA\P1000569.JPG">
            <a:extLst>
              <a:ext uri="{FF2B5EF4-FFF2-40B4-BE49-F238E27FC236}">
                <a16:creationId xmlns:a16="http://schemas.microsoft.com/office/drawing/2014/main" id="{D262C24B-79D3-8145-EF7C-2621DA95B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95800"/>
            <a:ext cx="279558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>
            <a:extLst>
              <a:ext uri="{FF2B5EF4-FFF2-40B4-BE49-F238E27FC236}">
                <a16:creationId xmlns:a16="http://schemas.microsoft.com/office/drawing/2014/main" id="{4FD6A9F0-7643-4119-CD21-4B9EA1CE0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rgbClr val="FFC000"/>
                </a:solidFill>
              </a:rPr>
              <a:t>Diagnostika</a:t>
            </a:r>
          </a:p>
        </p:txBody>
      </p:sp>
      <p:sp>
        <p:nvSpPr>
          <p:cNvPr id="94211" name="Zástupný symbol pro obsah 2">
            <a:extLst>
              <a:ext uri="{FF2B5EF4-FFF2-40B4-BE49-F238E27FC236}">
                <a16:creationId xmlns:a16="http://schemas.microsoft.com/office/drawing/2014/main" id="{22BFDFA9-AE34-829B-D4C5-AF684ED94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cs-CZ" altLang="cs-CZ" sz="2400"/>
              <a:t>Klinické zhodnocení pacienta</a:t>
            </a:r>
          </a:p>
          <a:p>
            <a:r>
              <a:rPr lang="cs-CZ" altLang="cs-CZ" sz="2400"/>
              <a:t>RTG (ER, sál)</a:t>
            </a:r>
          </a:p>
          <a:p>
            <a:r>
              <a:rPr lang="cs-CZ" altLang="cs-CZ" sz="2400"/>
              <a:t>CT (součást 3D CT)</a:t>
            </a:r>
          </a:p>
          <a:p>
            <a:r>
              <a:rPr lang="cs-CZ" altLang="cs-CZ" sz="2400"/>
              <a:t>USG</a:t>
            </a:r>
          </a:p>
          <a:p>
            <a:r>
              <a:rPr lang="cs-CZ" altLang="cs-CZ" sz="2400"/>
              <a:t>CT angiografie </a:t>
            </a:r>
          </a:p>
        </p:txBody>
      </p:sp>
      <p:pic>
        <p:nvPicPr>
          <p:cNvPr id="94212" name="Picture 2" descr="http://www.headache-solution-center.com/gfx/carotid-ultrasound.gif">
            <a:extLst>
              <a:ext uri="{FF2B5EF4-FFF2-40B4-BE49-F238E27FC236}">
                <a16:creationId xmlns:a16="http://schemas.microsoft.com/office/drawing/2014/main" id="{FF83B05D-A0A6-5627-DAE8-7B265AF23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2879725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2">
            <a:extLst>
              <a:ext uri="{FF2B5EF4-FFF2-40B4-BE49-F238E27FC236}">
                <a16:creationId xmlns:a16="http://schemas.microsoft.com/office/drawing/2014/main" id="{47CFD9E8-72E1-C455-DD5E-04CB6FBA3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2" t="17999" r="22527" b="14001"/>
          <a:stretch>
            <a:fillRect/>
          </a:stretch>
        </p:blipFill>
        <p:spPr bwMode="auto">
          <a:xfrm>
            <a:off x="3419475" y="3789363"/>
            <a:ext cx="273685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4" name="Picture 3">
            <a:extLst>
              <a:ext uri="{FF2B5EF4-FFF2-40B4-BE49-F238E27FC236}">
                <a16:creationId xmlns:a16="http://schemas.microsoft.com/office/drawing/2014/main" id="{68AF4043-3683-1D0E-CD30-2A906A528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4" t="17239" r="34407" b="12762"/>
          <a:stretch>
            <a:fillRect/>
          </a:stretch>
        </p:blipFill>
        <p:spPr bwMode="auto">
          <a:xfrm>
            <a:off x="6300788" y="2420938"/>
            <a:ext cx="251936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>
            <a:extLst>
              <a:ext uri="{FF2B5EF4-FFF2-40B4-BE49-F238E27FC236}">
                <a16:creationId xmlns:a16="http://schemas.microsoft.com/office/drawing/2014/main" id="{B3B91D9F-FE0C-27FB-6F08-DE3348631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FFC000"/>
                </a:solidFill>
              </a:rPr>
              <a:t>Terapie - Operační sál  (akutně)</a:t>
            </a:r>
          </a:p>
        </p:txBody>
      </p:sp>
      <p:sp>
        <p:nvSpPr>
          <p:cNvPr id="95235" name="Zástupný symbol pro obsah 2">
            <a:extLst>
              <a:ext uri="{FF2B5EF4-FFF2-40B4-BE49-F238E27FC236}">
                <a16:creationId xmlns:a16="http://schemas.microsoft.com/office/drawing/2014/main" id="{3F450935-86BB-00C0-3BA1-9E22A73BE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cs-CZ" altLang="cs-CZ" sz="2400"/>
              <a:t>Stabilizace fraktur/luxací zevními fixatéry</a:t>
            </a:r>
          </a:p>
          <a:p>
            <a:r>
              <a:rPr lang="cs-CZ" altLang="cs-CZ" sz="2400"/>
              <a:t>Vaskulární shunt/sutura/by-pass/ligtura</a:t>
            </a:r>
          </a:p>
          <a:p>
            <a:r>
              <a:rPr lang="cs-CZ" altLang="cs-CZ" sz="2400"/>
              <a:t>Irigace a debridement (jet lavage)</a:t>
            </a:r>
          </a:p>
          <a:p>
            <a:r>
              <a:rPr lang="cs-CZ" altLang="cs-CZ" sz="2400"/>
              <a:t>Obnovení integrity krytu / fasciotomie</a:t>
            </a:r>
          </a:p>
          <a:p>
            <a:r>
              <a:rPr lang="cs-CZ" altLang="cs-CZ" sz="2400"/>
              <a:t>Dokončení amputací</a:t>
            </a:r>
          </a:p>
          <a:p>
            <a:endParaRPr lang="cs-CZ" altLang="cs-CZ"/>
          </a:p>
        </p:txBody>
      </p:sp>
      <p:pic>
        <p:nvPicPr>
          <p:cNvPr id="95236" name="Picture 4" descr="PICT0664">
            <a:extLst>
              <a:ext uri="{FF2B5EF4-FFF2-40B4-BE49-F238E27FC236}">
                <a16:creationId xmlns:a16="http://schemas.microsoft.com/office/drawing/2014/main" id="{FACF467C-E652-D49C-B2B8-703372A0F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429000"/>
            <a:ext cx="230505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6" descr="PICT0663">
            <a:extLst>
              <a:ext uri="{FF2B5EF4-FFF2-40B4-BE49-F238E27FC236}">
                <a16:creationId xmlns:a16="http://schemas.microsoft.com/office/drawing/2014/main" id="{9D534DF7-ABEF-3CA4-14EE-0CE89B74E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941888"/>
            <a:ext cx="23050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5" descr="http://www.primary-surgery.org/ps/vol2/html/images/img-0054.png">
            <a:extLst>
              <a:ext uri="{FF2B5EF4-FFF2-40B4-BE49-F238E27FC236}">
                <a16:creationId xmlns:a16="http://schemas.microsoft.com/office/drawing/2014/main" id="{B62725EC-9A07-2DBE-7852-3197FF399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05038"/>
            <a:ext cx="30972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Picture 2" descr="E:\Fotky\100_PANA\P1000614.JPG">
            <a:extLst>
              <a:ext uri="{FF2B5EF4-FFF2-40B4-BE49-F238E27FC236}">
                <a16:creationId xmlns:a16="http://schemas.microsoft.com/office/drawing/2014/main" id="{118B1B68-79A1-42F5-66E5-A2EF577D7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29765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0" name="Picture 4" descr="https://www2.aofoundation.org/AOFileServerSurgery/MyPortalFiles?FilePath=/Surgery/en/_img/surgery/05-RedFix/33/E10_spanning_exfix/33_E10_i96L_external_fixator.jpg">
            <a:extLst>
              <a:ext uri="{FF2B5EF4-FFF2-40B4-BE49-F238E27FC236}">
                <a16:creationId xmlns:a16="http://schemas.microsoft.com/office/drawing/2014/main" id="{CBBF0CC6-4C14-CDE3-FE95-4900441E0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65625"/>
            <a:ext cx="30607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>
            <a:extLst>
              <a:ext uri="{FF2B5EF4-FFF2-40B4-BE49-F238E27FC236}">
                <a16:creationId xmlns:a16="http://schemas.microsoft.com/office/drawing/2014/main" id="{1AC93B7B-957D-7493-ABCA-34C938E82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rgbClr val="FFC000"/>
                </a:solidFill>
              </a:rPr>
              <a:t>Terapie – operační sál (</a:t>
            </a:r>
            <a:r>
              <a:rPr lang="cs-CZ" dirty="0" err="1">
                <a:solidFill>
                  <a:srgbClr val="FFC000"/>
                </a:solidFill>
              </a:rPr>
              <a:t>odloženě</a:t>
            </a:r>
            <a:r>
              <a:rPr lang="cs-CZ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96259" name="Zástupný symbol pro obsah 2">
            <a:extLst>
              <a:ext uri="{FF2B5EF4-FFF2-40B4-BE49-F238E27FC236}">
                <a16:creationId xmlns:a16="http://schemas.microsoft.com/office/drawing/2014/main" id="{5B5F54BD-2FBD-BD62-7373-12D1CA76D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/>
              <a:t>Konverze na vnitřní fixace</a:t>
            </a:r>
          </a:p>
          <a:p>
            <a:r>
              <a:rPr lang="cs-CZ" altLang="cs-CZ" sz="2400"/>
              <a:t>Uzávěr fasciotomií</a:t>
            </a:r>
          </a:p>
          <a:p>
            <a:r>
              <a:rPr lang="cs-CZ" altLang="cs-CZ" sz="2400"/>
              <a:t>Krytí defektů měkkých tkání 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400"/>
              <a:t>	(laloky/štěpy)</a:t>
            </a:r>
          </a:p>
          <a:p>
            <a:r>
              <a:rPr lang="cs-CZ" altLang="cs-CZ" sz="2400"/>
              <a:t>Rekonstrukční operace a terapie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400"/>
              <a:t>	 inf. komplikací</a:t>
            </a:r>
          </a:p>
          <a:p>
            <a:endParaRPr lang="cs-CZ" altLang="cs-CZ"/>
          </a:p>
        </p:txBody>
      </p:sp>
      <p:pic>
        <p:nvPicPr>
          <p:cNvPr id="96260" name="Picture 1" descr="D:\zaloha disk 03-2012\V.A.C\P1010065.JPG">
            <a:extLst>
              <a:ext uri="{FF2B5EF4-FFF2-40B4-BE49-F238E27FC236}">
                <a16:creationId xmlns:a16="http://schemas.microsoft.com/office/drawing/2014/main" id="{259B3132-583F-9145-1C58-427A34ACC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365625"/>
            <a:ext cx="29765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2" descr="http://ars.els-cdn.com/content/image/1-s2.0-S0020138310007266-gr1.jpg">
            <a:extLst>
              <a:ext uri="{FF2B5EF4-FFF2-40B4-BE49-F238E27FC236}">
                <a16:creationId xmlns:a16="http://schemas.microsoft.com/office/drawing/2014/main" id="{C0CCC583-723B-998A-CB86-289483416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9"/>
          <a:stretch>
            <a:fillRect/>
          </a:stretch>
        </p:blipFill>
        <p:spPr bwMode="auto">
          <a:xfrm>
            <a:off x="5219700" y="1989138"/>
            <a:ext cx="33559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>
            <a:extLst>
              <a:ext uri="{FF2B5EF4-FFF2-40B4-BE49-F238E27FC236}">
                <a16:creationId xmlns:a16="http://schemas.microsoft.com/office/drawing/2014/main" id="{686A1AB8-859E-F4B2-CF73-FBB9BB701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>
                <a:solidFill>
                  <a:srgbClr val="FFFF00"/>
                </a:solidFill>
              </a:rPr>
              <a:t>Amputace a polytrauma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88863D-2D5A-5D03-8291-83704F9D8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929187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buSzPct val="120000"/>
              <a:buFont typeface="Arial" pitchFamily="34" charset="0"/>
              <a:buNone/>
              <a:defRPr/>
            </a:pPr>
            <a:r>
              <a:rPr lang="cs-CZ" sz="6000" dirty="0">
                <a:solidFill>
                  <a:srgbClr val="FF0000"/>
                </a:solidFill>
              </a:rPr>
              <a:t>	</a:t>
            </a:r>
            <a:r>
              <a:rPr lang="cs-CZ" sz="7000" dirty="0">
                <a:solidFill>
                  <a:srgbClr val="FF0000"/>
                </a:solidFill>
              </a:rPr>
              <a:t>„</a:t>
            </a:r>
            <a:r>
              <a:rPr lang="cs-CZ" sz="7000" b="1" dirty="0" err="1">
                <a:solidFill>
                  <a:srgbClr val="FF0000"/>
                </a:solidFill>
              </a:rPr>
              <a:t>Life</a:t>
            </a:r>
            <a:r>
              <a:rPr lang="cs-CZ" sz="7000" b="1" dirty="0">
                <a:solidFill>
                  <a:srgbClr val="FF0000"/>
                </a:solidFill>
              </a:rPr>
              <a:t> </a:t>
            </a:r>
            <a:r>
              <a:rPr lang="cs-CZ" sz="7000" b="1" dirty="0" err="1">
                <a:solidFill>
                  <a:srgbClr val="FF0000"/>
                </a:solidFill>
              </a:rPr>
              <a:t>before</a:t>
            </a:r>
            <a:r>
              <a:rPr lang="cs-CZ" sz="7000" b="1" dirty="0">
                <a:solidFill>
                  <a:srgbClr val="FF0000"/>
                </a:solidFill>
              </a:rPr>
              <a:t> limb“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500" b="1" dirty="0"/>
              <a:t>Pomůcka </a:t>
            </a:r>
            <a:r>
              <a:rPr lang="cs-CZ" sz="4500" b="1" dirty="0" err="1"/>
              <a:t>skórovací</a:t>
            </a:r>
            <a:r>
              <a:rPr lang="cs-CZ" sz="4500" b="1" dirty="0"/>
              <a:t> systémy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4500" b="1" dirty="0"/>
              <a:t>MESS (</a:t>
            </a:r>
            <a:r>
              <a:rPr lang="cs-CZ" sz="4500" b="1" dirty="0" err="1"/>
              <a:t>Mangled</a:t>
            </a:r>
            <a:r>
              <a:rPr lang="cs-CZ" sz="4500" b="1" dirty="0"/>
              <a:t> Extremity </a:t>
            </a:r>
            <a:r>
              <a:rPr lang="cs-CZ" sz="4500" b="1" dirty="0" err="1"/>
              <a:t>Severity</a:t>
            </a:r>
            <a:r>
              <a:rPr lang="cs-CZ" sz="4500" b="1" dirty="0"/>
              <a:t> </a:t>
            </a:r>
            <a:r>
              <a:rPr lang="cs-CZ" sz="4500" b="1" dirty="0" err="1"/>
              <a:t>Score</a:t>
            </a:r>
            <a:r>
              <a:rPr lang="cs-CZ" sz="4500" b="1" dirty="0"/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4500" b="1" dirty="0">
                <a:solidFill>
                  <a:srgbClr val="FFFF00"/>
                </a:solidFill>
              </a:rPr>
              <a:t>	Poranění kostí a měkkých tkání</a:t>
            </a:r>
            <a:r>
              <a:rPr lang="cs-CZ" sz="4000" dirty="0"/>
              <a:t> 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     Nízkoenergetické  (bodnutí; jednoduchá </a:t>
            </a:r>
            <a:r>
              <a:rPr lang="cs-CZ" dirty="0" err="1"/>
              <a:t>fractura</a:t>
            </a:r>
            <a:r>
              <a:rPr lang="cs-CZ" dirty="0"/>
              <a:t>)	: 1 </a:t>
            </a:r>
            <a:br>
              <a:rPr lang="cs-CZ" dirty="0"/>
            </a:br>
            <a:r>
              <a:rPr lang="cs-CZ" dirty="0"/>
              <a:t>     </a:t>
            </a:r>
            <a:r>
              <a:rPr lang="cs-CZ" dirty="0" err="1"/>
              <a:t>Středněenergetické</a:t>
            </a:r>
            <a:r>
              <a:rPr lang="cs-CZ" dirty="0"/>
              <a:t> (otevřené a  mnohočetné fr./lux.)	: 2 </a:t>
            </a:r>
            <a:br>
              <a:rPr lang="cs-CZ" dirty="0"/>
            </a:br>
            <a:r>
              <a:rPr lang="cs-CZ" dirty="0"/>
              <a:t>     Vysokoenergetické (auto/</a:t>
            </a:r>
            <a:r>
              <a:rPr lang="cs-CZ" dirty="0" err="1"/>
              <a:t>motohavárie</a:t>
            </a:r>
            <a:r>
              <a:rPr lang="cs-CZ" dirty="0"/>
              <a:t>, pády)		: 3 </a:t>
            </a:r>
            <a:br>
              <a:rPr lang="cs-CZ" dirty="0"/>
            </a:br>
            <a:r>
              <a:rPr lang="cs-CZ" dirty="0"/>
              <a:t>     Extremně vysokoenergetické (pády/havárie + kont.)	: 4 </a:t>
            </a:r>
            <a:br>
              <a:rPr lang="cs-CZ" dirty="0"/>
            </a:br>
            <a:r>
              <a:rPr lang="cs-CZ" sz="4500" b="1" dirty="0">
                <a:solidFill>
                  <a:srgbClr val="FFFF00"/>
                </a:solidFill>
              </a:rPr>
              <a:t>Končetinová  ischemie</a:t>
            </a:r>
            <a:r>
              <a:rPr lang="cs-CZ" dirty="0"/>
              <a:t> </a:t>
            </a:r>
            <a:br>
              <a:rPr lang="cs-CZ" dirty="0"/>
            </a:br>
            <a:r>
              <a:rPr lang="cs-CZ" dirty="0"/>
              <a:t>     Slabší pulzace nebo bez pulzací ale normální </a:t>
            </a:r>
            <a:r>
              <a:rPr lang="cs-CZ" dirty="0" err="1"/>
              <a:t>perfuze</a:t>
            </a:r>
            <a:r>
              <a:rPr lang="cs-CZ" dirty="0"/>
              <a:t>	: 1* </a:t>
            </a:r>
            <a:br>
              <a:rPr lang="cs-CZ" dirty="0"/>
            </a:br>
            <a:r>
              <a:rPr lang="cs-CZ" dirty="0"/>
              <a:t>     Bez pulzací; parestezie, snížený kapilární návrat	: 2*  </a:t>
            </a:r>
            <a:br>
              <a:rPr lang="cs-CZ" dirty="0"/>
            </a:br>
            <a:r>
              <a:rPr lang="cs-CZ" dirty="0"/>
              <a:t>     Chladná, nehybná, necitlivá končetina		: 3* </a:t>
            </a:r>
            <a:br>
              <a:rPr lang="cs-CZ" dirty="0"/>
            </a:br>
            <a:r>
              <a:rPr lang="cs-CZ" sz="4500" b="1" dirty="0">
                <a:solidFill>
                  <a:srgbClr val="FFFF00"/>
                </a:solidFill>
              </a:rPr>
              <a:t>Šok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     Systolický tlak  &gt; 90 mm </a:t>
            </a:r>
            <a:r>
              <a:rPr lang="cs-CZ" dirty="0" err="1"/>
              <a:t>Hg</a:t>
            </a:r>
            <a:r>
              <a:rPr lang="cs-CZ" dirty="0"/>
              <a:t>			: 0 </a:t>
            </a:r>
            <a:br>
              <a:rPr lang="cs-CZ" dirty="0"/>
            </a:br>
            <a:r>
              <a:rPr lang="cs-CZ" dirty="0"/>
              <a:t>     Přechodní hypotenze			: 1 </a:t>
            </a:r>
            <a:br>
              <a:rPr lang="cs-CZ" dirty="0"/>
            </a:br>
            <a:r>
              <a:rPr lang="cs-CZ" dirty="0"/>
              <a:t>     Perzistentní hypotenze			: 2 </a:t>
            </a:r>
            <a:br>
              <a:rPr lang="cs-CZ" dirty="0"/>
            </a:br>
            <a:r>
              <a:rPr lang="cs-CZ" sz="4500" b="1" dirty="0">
                <a:solidFill>
                  <a:srgbClr val="FFFF00"/>
                </a:solidFill>
              </a:rPr>
              <a:t>Věk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     &lt; 30 let                                             			: 0 </a:t>
            </a:r>
            <a:br>
              <a:rPr lang="cs-CZ" dirty="0"/>
            </a:br>
            <a:r>
              <a:rPr lang="cs-CZ" dirty="0"/>
              <a:t>     30-50 let				: 1 </a:t>
            </a:r>
            <a:br>
              <a:rPr lang="cs-CZ" dirty="0"/>
            </a:br>
            <a:r>
              <a:rPr lang="cs-CZ" dirty="0"/>
              <a:t>     &gt; 50 let				: 2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MESS ≤ 6  - amputace není indikována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MESS &gt; 6  -  amputace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  <p:pic>
        <p:nvPicPr>
          <p:cNvPr id="97284" name="Picture 2" descr="http://www.josr-online.com/content/figures/1749-799X-4-4-1.jpg">
            <a:extLst>
              <a:ext uri="{FF2B5EF4-FFF2-40B4-BE49-F238E27FC236}">
                <a16:creationId xmlns:a16="http://schemas.microsoft.com/office/drawing/2014/main" id="{0AAD50A6-64F2-B7FB-99E0-977978C5F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268413"/>
            <a:ext cx="3421063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2" descr="E:\Fotky\100_PANA\P1000525.JPG">
            <a:extLst>
              <a:ext uri="{FF2B5EF4-FFF2-40B4-BE49-F238E27FC236}">
                <a16:creationId xmlns:a16="http://schemas.microsoft.com/office/drawing/2014/main" id="{2F6A16A8-8C0F-B650-3CB7-322ECDE15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57663"/>
            <a:ext cx="33845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>
            <a:extLst>
              <a:ext uri="{FF2B5EF4-FFF2-40B4-BE49-F238E27FC236}">
                <a16:creationId xmlns:a16="http://schemas.microsoft.com/office/drawing/2014/main" id="{2E904FB2-5651-D10B-F605-71ECA8D8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>
                <a:solidFill>
                  <a:srgbClr val="FFC000"/>
                </a:solidFill>
              </a:rPr>
              <a:t>Timing</a:t>
            </a:r>
            <a:r>
              <a:rPr lang="cs-CZ" dirty="0">
                <a:solidFill>
                  <a:srgbClr val="FFC000"/>
                </a:solidFill>
              </a:rPr>
              <a:t> ošetření fraktur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37AFF2-AD36-5059-A166-5D6ABCE4E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7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/>
              <a:t>   </a:t>
            </a:r>
            <a:r>
              <a:rPr lang="cs-CZ" sz="2000" b="1" dirty="0">
                <a:solidFill>
                  <a:srgbClr val="FFFF00"/>
                </a:solidFill>
              </a:rPr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>
                <a:solidFill>
                  <a:srgbClr val="FFFF00"/>
                </a:solidFill>
              </a:rPr>
              <a:t>	</a:t>
            </a:r>
            <a:r>
              <a:rPr lang="cs-CZ" sz="2400" b="1" dirty="0" err="1">
                <a:solidFill>
                  <a:srgbClr val="FFFF00"/>
                </a:solidFill>
              </a:rPr>
              <a:t>Emergentní</a:t>
            </a:r>
            <a:r>
              <a:rPr lang="cs-CZ" sz="2400" b="1" dirty="0">
                <a:solidFill>
                  <a:srgbClr val="FFFF00"/>
                </a:solidFill>
              </a:rPr>
              <a:t> fáze – resuscitační fáze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/>
              <a:t>Chirurgická stabilizace </a:t>
            </a:r>
            <a:r>
              <a:rPr lang="cs-CZ" sz="2000" dirty="0" err="1"/>
              <a:t>exsanguinujících</a:t>
            </a:r>
            <a:r>
              <a:rPr lang="cs-CZ" sz="2000" dirty="0"/>
              <a:t> pánevních </a:t>
            </a:r>
          </a:p>
          <a:p>
            <a:pPr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cs-CZ" sz="2000" dirty="0"/>
              <a:t> 	zlomenin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/>
              <a:t>Dokončení amputací – kontrola krvácení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>
                <a:solidFill>
                  <a:srgbClr val="FFFF00"/>
                </a:solidFill>
              </a:rPr>
              <a:t>	</a:t>
            </a:r>
            <a:r>
              <a:rPr lang="cs-CZ" sz="2400" b="1" dirty="0">
                <a:solidFill>
                  <a:srgbClr val="FFFF00"/>
                </a:solidFill>
              </a:rPr>
              <a:t>Urgentní fáze (do 12 hodin)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/>
              <a:t>Mnohočetné fraktury dlouhých kostí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/>
              <a:t>Debridement</a:t>
            </a:r>
            <a:r>
              <a:rPr lang="cs-CZ" sz="2000" dirty="0"/>
              <a:t> a stabilizace otevřených fraktur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 err="1"/>
              <a:t>Fasciotomie</a:t>
            </a:r>
            <a:r>
              <a:rPr lang="cs-CZ" sz="2000" dirty="0"/>
              <a:t> u </a:t>
            </a:r>
            <a:r>
              <a:rPr lang="cs-CZ" sz="2000" dirty="0" err="1"/>
              <a:t>kompartment</a:t>
            </a:r>
            <a:r>
              <a:rPr lang="cs-CZ" sz="2000" dirty="0"/>
              <a:t> syndromu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b="1" dirty="0">
                <a:solidFill>
                  <a:srgbClr val="FFFF00"/>
                </a:solidFill>
              </a:rPr>
              <a:t>	</a:t>
            </a:r>
            <a:r>
              <a:rPr lang="cs-CZ" sz="2400" b="1" dirty="0">
                <a:solidFill>
                  <a:srgbClr val="FFFF00"/>
                </a:solidFill>
              </a:rPr>
              <a:t>Elektivní fáze (nad 24 hodin)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/>
              <a:t>Ošetření fraktur horních končetin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/>
              <a:t>Konverze na vnitřní fixaci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/>
              <a:t>Ošetření </a:t>
            </a:r>
            <a:r>
              <a:rPr lang="cs-CZ" sz="2000" dirty="0" err="1"/>
              <a:t>nitrokloubních</a:t>
            </a:r>
            <a:r>
              <a:rPr lang="cs-CZ" sz="2000" dirty="0"/>
              <a:t> poranění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000" dirty="0"/>
              <a:t>Definitivní ošetření </a:t>
            </a:r>
            <a:r>
              <a:rPr lang="cs-CZ" sz="2000" dirty="0" err="1"/>
              <a:t>měkkotkáňových</a:t>
            </a:r>
            <a:r>
              <a:rPr lang="cs-CZ" sz="2000" dirty="0"/>
              <a:t> poranění</a:t>
            </a:r>
          </a:p>
        </p:txBody>
      </p:sp>
      <p:pic>
        <p:nvPicPr>
          <p:cNvPr id="98308" name="Picture 4" descr="http://www.ijoonline.com/articles/2011/45/3/images/IndianJOrthop_2011_45_3_243_80043_f2.jpg">
            <a:extLst>
              <a:ext uri="{FF2B5EF4-FFF2-40B4-BE49-F238E27FC236}">
                <a16:creationId xmlns:a16="http://schemas.microsoft.com/office/drawing/2014/main" id="{EF2F5463-E63D-C6AD-920C-28FD1924A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t="2039" r="66081"/>
          <a:stretch>
            <a:fillRect/>
          </a:stretch>
        </p:blipFill>
        <p:spPr bwMode="auto">
          <a:xfrm>
            <a:off x="6300788" y="1989138"/>
            <a:ext cx="2447925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6" descr="http://www.ijoonline.com/articles/2011/45/3/images/IndianJOrthop_2011_45_3_243_80043_f2.jpg">
            <a:extLst>
              <a:ext uri="{FF2B5EF4-FFF2-40B4-BE49-F238E27FC236}">
                <a16:creationId xmlns:a16="http://schemas.microsoft.com/office/drawing/2014/main" id="{E296374C-9E13-6C96-BED8-4933CEEE9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0" r="29555"/>
          <a:stretch>
            <a:fillRect/>
          </a:stretch>
        </p:blipFill>
        <p:spPr bwMode="auto">
          <a:xfrm>
            <a:off x="6300788" y="4365625"/>
            <a:ext cx="244792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32B13-B453-FA97-04B9-44CC4B593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Otázky?</a:t>
            </a:r>
            <a:endParaRPr lang="en-US" dirty="0"/>
          </a:p>
        </p:txBody>
      </p:sp>
      <p:sp>
        <p:nvSpPr>
          <p:cNvPr id="99331" name="Zástupný symbol pro obsah 2">
            <a:extLst>
              <a:ext uri="{FF2B5EF4-FFF2-40B4-BE49-F238E27FC236}">
                <a16:creationId xmlns:a16="http://schemas.microsoft.com/office/drawing/2014/main" id="{299A2FF8-4CBD-B843-DE7C-765F65CD6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99332" name="Picture 2" descr="http://t2.gstatic.com/images?q=tbn:ANd9GcQVOE0WHbedF81Zg0pcbGkNqreg3jOlu1U2JiJtFuZwCHnMzYqP">
            <a:extLst>
              <a:ext uri="{FF2B5EF4-FFF2-40B4-BE49-F238E27FC236}">
                <a16:creationId xmlns:a16="http://schemas.microsoft.com/office/drawing/2014/main" id="{7ED7FF54-C75A-23E5-9001-AD00D1680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27CF078-FCBC-6628-6299-3571ECFDEE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/>
              <a:t>Děkuji Vám za pozornost.</a:t>
            </a:r>
            <a:endParaRPr lang="en-US" dirty="0"/>
          </a:p>
        </p:txBody>
      </p:sp>
      <p:sp>
        <p:nvSpPr>
          <p:cNvPr id="100355" name="Podnadpis 4">
            <a:extLst>
              <a:ext uri="{FF2B5EF4-FFF2-40B4-BE49-F238E27FC236}">
                <a16:creationId xmlns:a16="http://schemas.microsoft.com/office/drawing/2014/main" id="{B96BF9E3-8C7F-F92F-5CC6-F4DC50319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D576A9-FCFE-D550-9AC5-D0C9C804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Mechanismus úrazu</a:t>
            </a:r>
            <a:endParaRPr lang="en-US" dirty="0"/>
          </a:p>
        </p:txBody>
      </p:sp>
      <p:pic>
        <p:nvPicPr>
          <p:cNvPr id="18435" name="Zástupný symbol pro obsah 3" descr="náraz na volant.bmp">
            <a:extLst>
              <a:ext uri="{FF2B5EF4-FFF2-40B4-BE49-F238E27FC236}">
                <a16:creationId xmlns:a16="http://schemas.microsoft.com/office/drawing/2014/main" id="{B436906F-96C3-5D41-E298-30B2D2C97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81200"/>
            <a:ext cx="2647950" cy="1724025"/>
          </a:xfrm>
        </p:spPr>
      </p:pic>
      <p:pic>
        <p:nvPicPr>
          <p:cNvPr id="18436" name="Obrázek 5" descr="coup countercup.bmp">
            <a:extLst>
              <a:ext uri="{FF2B5EF4-FFF2-40B4-BE49-F238E27FC236}">
                <a16:creationId xmlns:a16="http://schemas.microsoft.com/office/drawing/2014/main" id="{57A05C23-1D24-CB2C-FA8A-F4A31A23D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28416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Obrázek 6" descr="whiplash(4).jpg">
            <a:extLst>
              <a:ext uri="{FF2B5EF4-FFF2-40B4-BE49-F238E27FC236}">
                <a16:creationId xmlns:a16="http://schemas.microsoft.com/office/drawing/2014/main" id="{540760D6-5D6B-0391-EB89-24E4AF6A1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208438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Obrázek 7" descr="whiplash.bmp">
            <a:extLst>
              <a:ext uri="{FF2B5EF4-FFF2-40B4-BE49-F238E27FC236}">
                <a16:creationId xmlns:a16="http://schemas.microsoft.com/office/drawing/2014/main" id="{3CAAF684-87C9-8612-FE64-B32054033B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2" descr="http://t0.gstatic.com/images?q=tbn:ANd9GcSR78lIlB5GiN_UJJ13e27nNxgLRXGo9iSBRzWF1DkDOUy9fqzh">
            <a:extLst>
              <a:ext uri="{FF2B5EF4-FFF2-40B4-BE49-F238E27FC236}">
                <a16:creationId xmlns:a16="http://schemas.microsoft.com/office/drawing/2014/main" id="{46B11006-CD57-BBFE-1B93-CF76EB411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19600"/>
            <a:ext cx="2152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2944</TotalTime>
  <Words>2854</Words>
  <Application>Microsoft Office PowerPoint</Application>
  <PresentationFormat>Předvádění na obrazovce (4:3)</PresentationFormat>
  <Paragraphs>803</Paragraphs>
  <Slides>89</Slides>
  <Notes>16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89</vt:i4>
      </vt:variant>
    </vt:vector>
  </HeadingPairs>
  <TitlesOfParts>
    <vt:vector size="100" baseType="lpstr">
      <vt:lpstr>Arial</vt:lpstr>
      <vt:lpstr>Calibri</vt:lpstr>
      <vt:lpstr>Corbel</vt:lpstr>
      <vt:lpstr>Tahoma</vt:lpstr>
      <vt:lpstr>Times New Roman</vt:lpstr>
      <vt:lpstr>Wingdings</vt:lpstr>
      <vt:lpstr>Wingdings 2</vt:lpstr>
      <vt:lpstr>Wingdings 3</vt:lpstr>
      <vt:lpstr>Modul</vt:lpstr>
      <vt:lpstr>Graf</vt:lpstr>
      <vt:lpstr>Clip</vt:lpstr>
      <vt:lpstr>Trauma a polytrauma</vt:lpstr>
      <vt:lpstr>Epidemiologie úrazů</vt:lpstr>
      <vt:lpstr>Epidemiologie úrazů</vt:lpstr>
      <vt:lpstr>Epidemiologie úrazů</vt:lpstr>
      <vt:lpstr>Mechanismus úrazu</vt:lpstr>
      <vt:lpstr>Mechanismus úrazu</vt:lpstr>
      <vt:lpstr>Mechanismus úrazu</vt:lpstr>
      <vt:lpstr>Mechanismus úrazu</vt:lpstr>
      <vt:lpstr>Mechanismus úrazu</vt:lpstr>
      <vt:lpstr>Mechanismus úrazu</vt:lpstr>
      <vt:lpstr>Polytrauma - definice</vt:lpstr>
      <vt:lpstr>Trimodální distribuce úmrtí u polytraumat</vt:lpstr>
      <vt:lpstr>Letální triáda u polytraumat</vt:lpstr>
      <vt:lpstr>4 patologické cykly u polytraumat</vt:lpstr>
      <vt:lpstr>4 patologické cykly u polytraumat</vt:lpstr>
      <vt:lpstr>4 patologické cykly u polytraumat</vt:lpstr>
      <vt:lpstr>4 patologické cykly u polytraumat</vt:lpstr>
      <vt:lpstr>4 patologické cykly u polytraumat</vt:lpstr>
      <vt:lpstr>4 patologické cykly u polytraumat</vt:lpstr>
      <vt:lpstr>4 patologické cykly u polytraumat</vt:lpstr>
      <vt:lpstr>4 patologické cykly u polytraumat</vt:lpstr>
      <vt:lpstr>4 patologické cykly u polytraumat</vt:lpstr>
      <vt:lpstr>4 patologické cykly u polytraumat</vt:lpstr>
      <vt:lpstr>4 patologické cykly u polytraumat</vt:lpstr>
      <vt:lpstr>4 patologické cykly u polytraumat</vt:lpstr>
      <vt:lpstr>4 patologické cykly u polytraumat</vt:lpstr>
      <vt:lpstr>4 patologické cykly u polytraumat</vt:lpstr>
      <vt:lpstr>4 patologické cykly u polytraumat</vt:lpstr>
      <vt:lpstr>4 patologické cykly u polytraumat</vt:lpstr>
      <vt:lpstr>4 patologické cykly u polytraumat</vt:lpstr>
      <vt:lpstr>Koncept traumatologické péče</vt:lpstr>
      <vt:lpstr>Koncept traumatologické péče</vt:lpstr>
      <vt:lpstr>Koncept traumatologické péče</vt:lpstr>
      <vt:lpstr>Princip zajištění – koncept ATLS</vt:lpstr>
      <vt:lpstr>Krátké celkové zhodnocení</vt:lpstr>
      <vt:lpstr>Primární zhodnocení</vt:lpstr>
      <vt:lpstr> Kontrola a zajištění průchodnosti dýchacích cest</vt:lpstr>
      <vt:lpstr>Zajištění průchodnosti dýchacích cest</vt:lpstr>
      <vt:lpstr>Krk souvisí s hrudníkem</vt:lpstr>
      <vt:lpstr>Stabilizace krční páteře</vt:lpstr>
      <vt:lpstr>Vyšetření respirace</vt:lpstr>
      <vt:lpstr>Možnosti zajištění dýchání</vt:lpstr>
      <vt:lpstr>Život ohrožující diagnózy v obl. hrudníku</vt:lpstr>
      <vt:lpstr>Vyšetření oběhových funkcí</vt:lpstr>
      <vt:lpstr>Možnosti intervence</vt:lpstr>
      <vt:lpstr>Vyšetření CNS</vt:lpstr>
      <vt:lpstr>Prezentace aplikace PowerPoint</vt:lpstr>
      <vt:lpstr>Glasgow Coma Scale (GCS)</vt:lpstr>
      <vt:lpstr>Nikdy nezapomenout na záda</vt:lpstr>
      <vt:lpstr>Úplné obnažení nemocného</vt:lpstr>
      <vt:lpstr>Prezentace aplikace PowerPoint</vt:lpstr>
      <vt:lpstr>Sekundární zhodnocení</vt:lpstr>
      <vt:lpstr>Sekundární zhodnocení</vt:lpstr>
      <vt:lpstr>Sekundární zhodnocení</vt:lpstr>
      <vt:lpstr>Radiologická vyšetření</vt:lpstr>
      <vt:lpstr>Radiologické vyšetření</vt:lpstr>
      <vt:lpstr>Radiologické vyšetření</vt:lpstr>
      <vt:lpstr>Radiologické vyšetření</vt:lpstr>
      <vt:lpstr>Radiologické vyšetření</vt:lpstr>
      <vt:lpstr>Radiologické vyšetření</vt:lpstr>
      <vt:lpstr>Damage control surgery (DCS)</vt:lpstr>
      <vt:lpstr>Damage control surgery</vt:lpstr>
      <vt:lpstr>Damage control surgery</vt:lpstr>
      <vt:lpstr>Damage control surgery</vt:lpstr>
      <vt:lpstr>Damage control surgery</vt:lpstr>
      <vt:lpstr>Indikace k DCS</vt:lpstr>
      <vt:lpstr>Indikace k DCS</vt:lpstr>
      <vt:lpstr>Indikace k DCS</vt:lpstr>
      <vt:lpstr>Damage control laparotomie</vt:lpstr>
      <vt:lpstr>Zástava krvácení</vt:lpstr>
      <vt:lpstr>Zástava krvácení</vt:lpstr>
      <vt:lpstr>Zástava krvácení</vt:lpstr>
      <vt:lpstr>Zástava krvácení</vt:lpstr>
      <vt:lpstr>Uzávěr břišní stěny</vt:lpstr>
      <vt:lpstr>Uzávěr břišní stěny</vt:lpstr>
      <vt:lpstr>Uzávěr břišní stěny</vt:lpstr>
      <vt:lpstr> Damage control orthopedics (DCO) </vt:lpstr>
      <vt:lpstr>Stabilizační techniky DCO – kosti</vt:lpstr>
      <vt:lpstr>Stabilizační techniky DCO – měkké tkáně</vt:lpstr>
      <vt:lpstr>DCO a zevní fixace</vt:lpstr>
      <vt:lpstr>Brzká stabilizace končetin vs. plíce</vt:lpstr>
      <vt:lpstr>Zhodnocení celkového stavu pacienta</vt:lpstr>
      <vt:lpstr>Diagnostika</vt:lpstr>
      <vt:lpstr>Terapie - Operační sál  (akutně)</vt:lpstr>
      <vt:lpstr>Terapie – operační sál (odloženě)</vt:lpstr>
      <vt:lpstr>Amputace a polytrauma</vt:lpstr>
      <vt:lpstr>Timing ošetření fraktur</vt:lpstr>
      <vt:lpstr>Otázky?</vt:lpstr>
      <vt:lpstr>Děkuji Vám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for poly-trauma patient</dc:title>
  <dc:creator>Hany</dc:creator>
  <cp:lastModifiedBy>Pikula Radek</cp:lastModifiedBy>
  <cp:revision>230</cp:revision>
  <dcterms:created xsi:type="dcterms:W3CDTF">2011-01-09T18:37:03Z</dcterms:created>
  <dcterms:modified xsi:type="dcterms:W3CDTF">2023-04-24T09:36:18Z</dcterms:modified>
</cp:coreProperties>
</file>