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62"/>
  </p:notesMasterIdLst>
  <p:handoutMasterIdLst>
    <p:handoutMasterId r:id="rId63"/>
  </p:handoutMasterIdLst>
  <p:sldIdLst>
    <p:sldId id="962" r:id="rId2"/>
    <p:sldId id="960" r:id="rId3"/>
    <p:sldId id="991" r:id="rId4"/>
    <p:sldId id="994" r:id="rId5"/>
    <p:sldId id="993" r:id="rId6"/>
    <p:sldId id="992" r:id="rId7"/>
    <p:sldId id="987" r:id="rId8"/>
    <p:sldId id="988" r:id="rId9"/>
    <p:sldId id="1049" r:id="rId10"/>
    <p:sldId id="995" r:id="rId11"/>
    <p:sldId id="1042" r:id="rId12"/>
    <p:sldId id="285" r:id="rId13"/>
    <p:sldId id="618" r:id="rId14"/>
    <p:sldId id="625" r:id="rId15"/>
    <p:sldId id="1059" r:id="rId16"/>
    <p:sldId id="1011" r:id="rId17"/>
    <p:sldId id="1012" r:id="rId18"/>
    <p:sldId id="620" r:id="rId19"/>
    <p:sldId id="627" r:id="rId20"/>
    <p:sldId id="1013" r:id="rId21"/>
    <p:sldId id="621" r:id="rId22"/>
    <p:sldId id="996" r:id="rId23"/>
    <p:sldId id="1014" r:id="rId24"/>
    <p:sldId id="1018" r:id="rId25"/>
    <p:sldId id="1019" r:id="rId26"/>
    <p:sldId id="1021" r:id="rId27"/>
    <p:sldId id="997" r:id="rId28"/>
    <p:sldId id="1015" r:id="rId29"/>
    <p:sldId id="1034" r:id="rId30"/>
    <p:sldId id="1040" r:id="rId31"/>
    <p:sldId id="1000" r:id="rId32"/>
    <p:sldId id="1009" r:id="rId33"/>
    <p:sldId id="974" r:id="rId34"/>
    <p:sldId id="773" r:id="rId35"/>
    <p:sldId id="971" r:id="rId36"/>
    <p:sldId id="1010" r:id="rId37"/>
    <p:sldId id="1033" r:id="rId38"/>
    <p:sldId id="1035" r:id="rId39"/>
    <p:sldId id="1037" r:id="rId40"/>
    <p:sldId id="1036" r:id="rId41"/>
    <p:sldId id="1051" r:id="rId42"/>
    <p:sldId id="1054" r:id="rId43"/>
    <p:sldId id="1053" r:id="rId44"/>
    <p:sldId id="1055" r:id="rId45"/>
    <p:sldId id="998" r:id="rId46"/>
    <p:sldId id="1026" r:id="rId47"/>
    <p:sldId id="1038" r:id="rId48"/>
    <p:sldId id="1027" r:id="rId49"/>
    <p:sldId id="1044" r:id="rId50"/>
    <p:sldId id="1043" r:id="rId51"/>
    <p:sldId id="1046" r:id="rId52"/>
    <p:sldId id="1047" r:id="rId53"/>
    <p:sldId id="1048" r:id="rId54"/>
    <p:sldId id="1058" r:id="rId55"/>
    <p:sldId id="1056" r:id="rId56"/>
    <p:sldId id="1045" r:id="rId57"/>
    <p:sldId id="917" r:id="rId58"/>
    <p:sldId id="1039" r:id="rId59"/>
    <p:sldId id="1057" r:id="rId60"/>
    <p:sldId id="419" r:id="rId6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1FF"/>
    <a:srgbClr val="00287D"/>
    <a:srgbClr val="E7E7FF"/>
    <a:srgbClr val="E00E1D"/>
    <a:srgbClr val="F01928"/>
    <a:srgbClr val="BFDFFD"/>
    <a:srgbClr val="FFFFFF"/>
    <a:srgbClr val="0000DC"/>
    <a:srgbClr val="9100DC"/>
    <a:srgbClr val="5AC8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33E21A-CB2C-030E-8AD7-48D1D301CD3A}" v="15" dt="2023-02-22T07:07:25.2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86" autoAdjust="0"/>
    <p:restoredTop sz="96754" autoAdjust="0"/>
  </p:normalViewPr>
  <p:slideViewPr>
    <p:cSldViewPr snapToGrid="0">
      <p:cViewPr varScale="1">
        <p:scale>
          <a:sx n="89" d="100"/>
          <a:sy n="89" d="100"/>
        </p:scale>
        <p:origin x="96" y="9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69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EFAD43-9F2F-4E1D-AC80-6D10C68AFD48}" type="doc">
      <dgm:prSet loTypeId="urn:microsoft.com/office/officeart/2005/8/layout/vProcess5" loCatId="process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01A44F54-EDDB-4F37-B418-82EFBCB3DA7A}">
      <dgm:prSet custT="1"/>
      <dgm:spPr>
        <a:solidFill>
          <a:srgbClr val="00287D"/>
        </a:solidFill>
      </dgm:spPr>
      <dgm:t>
        <a:bodyPr/>
        <a:lstStyle/>
        <a:p>
          <a:r>
            <a:rPr lang="cs-CZ" sz="2800" b="1" i="0" dirty="0"/>
            <a:t>protiprávní jednání nebo opomenutí</a:t>
          </a:r>
        </a:p>
        <a:p>
          <a:r>
            <a:rPr lang="cs-CZ" sz="2100" b="0" i="0" dirty="0"/>
            <a:t> </a:t>
          </a:r>
          <a:endParaRPr lang="en-US" sz="2100" dirty="0"/>
        </a:p>
      </dgm:t>
    </dgm:pt>
    <dgm:pt modelId="{3BB21467-CF46-4B6C-B7FB-FC9255CC9BAB}" type="parTrans" cxnId="{BB002178-0C37-45B4-BCA1-5E36F7D32288}">
      <dgm:prSet/>
      <dgm:spPr/>
      <dgm:t>
        <a:bodyPr/>
        <a:lstStyle/>
        <a:p>
          <a:endParaRPr lang="en-US"/>
        </a:p>
      </dgm:t>
    </dgm:pt>
    <dgm:pt modelId="{6BE14BAB-7EFE-4B95-8A3F-0FD5565171DF}" type="sibTrans" cxnId="{BB002178-0C37-45B4-BCA1-5E36F7D32288}">
      <dgm:prSet/>
      <dgm:spPr/>
      <dgm:t>
        <a:bodyPr/>
        <a:lstStyle/>
        <a:p>
          <a:endParaRPr lang="en-US"/>
        </a:p>
      </dgm:t>
    </dgm:pt>
    <dgm:pt modelId="{21F7CF49-6C94-40C5-830C-0AE1FF39B6CE}">
      <dgm:prSet custT="1"/>
      <dgm:spPr>
        <a:solidFill>
          <a:srgbClr val="00287D"/>
        </a:solidFill>
      </dgm:spPr>
      <dgm:t>
        <a:bodyPr/>
        <a:lstStyle/>
        <a:p>
          <a:r>
            <a:rPr lang="cs-CZ" sz="2800" b="1" i="0" dirty="0"/>
            <a:t>škodlivý následek </a:t>
          </a:r>
        </a:p>
        <a:p>
          <a:r>
            <a:rPr lang="cs-CZ" sz="2100" b="0" i="0" dirty="0"/>
            <a:t>– porušení / ohrožení zákonem chráněného zájmu či hodnot</a:t>
          </a:r>
          <a:endParaRPr lang="en-US" sz="2100" dirty="0"/>
        </a:p>
      </dgm:t>
    </dgm:pt>
    <dgm:pt modelId="{F36BD903-FD7B-40CC-87FA-B5BD7641BDF7}" type="parTrans" cxnId="{9F9A3B28-A538-4476-ABAE-839A710521C0}">
      <dgm:prSet/>
      <dgm:spPr/>
      <dgm:t>
        <a:bodyPr/>
        <a:lstStyle/>
        <a:p>
          <a:endParaRPr lang="en-US"/>
        </a:p>
      </dgm:t>
    </dgm:pt>
    <dgm:pt modelId="{A0A49B6C-16AA-457E-B91E-E84786DE5165}" type="sibTrans" cxnId="{9F9A3B28-A538-4476-ABAE-839A710521C0}">
      <dgm:prSet/>
      <dgm:spPr/>
      <dgm:t>
        <a:bodyPr/>
        <a:lstStyle/>
        <a:p>
          <a:endParaRPr lang="en-US"/>
        </a:p>
      </dgm:t>
    </dgm:pt>
    <dgm:pt modelId="{D8F89101-B914-4396-96C5-F04164378493}">
      <dgm:prSet custT="1"/>
      <dgm:spPr>
        <a:solidFill>
          <a:srgbClr val="00287D"/>
        </a:solidFill>
      </dgm:spPr>
      <dgm:t>
        <a:bodyPr/>
        <a:lstStyle/>
        <a:p>
          <a:r>
            <a:rPr lang="cs-CZ" sz="2800" b="1" i="0" dirty="0"/>
            <a:t>kauzální nexus </a:t>
          </a:r>
        </a:p>
        <a:p>
          <a:pPr>
            <a:tabLst/>
          </a:pPr>
          <a:r>
            <a:rPr lang="cs-CZ" sz="2400" b="0" i="0" dirty="0"/>
            <a:t>mezi jednáním či opomenutím a škodlivým  následkem</a:t>
          </a:r>
          <a:endParaRPr lang="en-US" sz="2400" dirty="0"/>
        </a:p>
      </dgm:t>
    </dgm:pt>
    <dgm:pt modelId="{23A0E91B-4525-4DB6-8C34-DD26FACA0685}" type="parTrans" cxnId="{B3B8771F-392F-45C0-A8D4-3324890F64AE}">
      <dgm:prSet/>
      <dgm:spPr/>
      <dgm:t>
        <a:bodyPr/>
        <a:lstStyle/>
        <a:p>
          <a:endParaRPr lang="en-US"/>
        </a:p>
      </dgm:t>
    </dgm:pt>
    <dgm:pt modelId="{717420B5-8919-4788-9956-12F1938FFB7F}" type="sibTrans" cxnId="{B3B8771F-392F-45C0-A8D4-3324890F64AE}">
      <dgm:prSet/>
      <dgm:spPr/>
      <dgm:t>
        <a:bodyPr/>
        <a:lstStyle/>
        <a:p>
          <a:endParaRPr lang="en-US"/>
        </a:p>
      </dgm:t>
    </dgm:pt>
    <dgm:pt modelId="{EE8285DC-99CF-4F6C-BE9E-A1CB74837047}">
      <dgm:prSet/>
      <dgm:spPr>
        <a:solidFill>
          <a:srgbClr val="00287D"/>
        </a:solidFill>
      </dgm:spPr>
      <dgm:t>
        <a:bodyPr/>
        <a:lstStyle/>
        <a:p>
          <a:r>
            <a:rPr lang="cs-CZ" b="1" i="0" dirty="0"/>
            <a:t>zavinění </a:t>
          </a:r>
        </a:p>
        <a:p>
          <a:r>
            <a:rPr lang="cs-CZ" b="0" i="0" dirty="0"/>
            <a:t>– úmysl / nedbalost</a:t>
          </a:r>
          <a:endParaRPr lang="en-US" dirty="0"/>
        </a:p>
      </dgm:t>
    </dgm:pt>
    <dgm:pt modelId="{26243066-6412-499F-88E1-D4177C69EAEB}" type="parTrans" cxnId="{1890DD5F-94A6-4678-BB7C-773712823EBF}">
      <dgm:prSet/>
      <dgm:spPr/>
      <dgm:t>
        <a:bodyPr/>
        <a:lstStyle/>
        <a:p>
          <a:endParaRPr lang="en-US"/>
        </a:p>
      </dgm:t>
    </dgm:pt>
    <dgm:pt modelId="{97E7343E-33DC-436D-9A90-20EDD66C0CF7}" type="sibTrans" cxnId="{1890DD5F-94A6-4678-BB7C-773712823EBF}">
      <dgm:prSet/>
      <dgm:spPr/>
      <dgm:t>
        <a:bodyPr/>
        <a:lstStyle/>
        <a:p>
          <a:endParaRPr lang="en-US"/>
        </a:p>
      </dgm:t>
    </dgm:pt>
    <dgm:pt modelId="{ED128921-2573-41F7-9D3A-83BD6ECB47C7}" type="pres">
      <dgm:prSet presAssocID="{B2EFAD43-9F2F-4E1D-AC80-6D10C68AFD4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C5248D8-F0C7-467C-AB2E-5CA7CC28FF1B}" type="pres">
      <dgm:prSet presAssocID="{B2EFAD43-9F2F-4E1D-AC80-6D10C68AFD48}" presName="dummyMaxCanvas" presStyleCnt="0">
        <dgm:presLayoutVars/>
      </dgm:prSet>
      <dgm:spPr/>
    </dgm:pt>
    <dgm:pt modelId="{904BB779-5816-46A9-8229-7707CB3CEBEF}" type="pres">
      <dgm:prSet presAssocID="{B2EFAD43-9F2F-4E1D-AC80-6D10C68AFD48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AC6CB4F-7C2F-4E81-A4B0-DC3C8F79553D}" type="pres">
      <dgm:prSet presAssocID="{B2EFAD43-9F2F-4E1D-AC80-6D10C68AFD48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533B8AC-DBC4-4D0D-914D-97B571498145}" type="pres">
      <dgm:prSet presAssocID="{B2EFAD43-9F2F-4E1D-AC80-6D10C68AFD48}" presName="FourNodes_3" presStyleLbl="node1" presStyleIdx="2" presStyleCnt="4" custScaleX="10492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D522BC8-2CCA-4AE1-8067-B7B23B7592AE}" type="pres">
      <dgm:prSet presAssocID="{B2EFAD43-9F2F-4E1D-AC80-6D10C68AFD48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78B41A-9419-4FF6-A5F2-D011D11A2BF4}" type="pres">
      <dgm:prSet presAssocID="{B2EFAD43-9F2F-4E1D-AC80-6D10C68AFD48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CC27DF-1325-4206-B315-0ECACDBBD289}" type="pres">
      <dgm:prSet presAssocID="{B2EFAD43-9F2F-4E1D-AC80-6D10C68AFD48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213797B-AD71-4158-9D34-5F0AA37C3CE2}" type="pres">
      <dgm:prSet presAssocID="{B2EFAD43-9F2F-4E1D-AC80-6D10C68AFD48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508262-B313-4789-961C-3DE010616DB0}" type="pres">
      <dgm:prSet presAssocID="{B2EFAD43-9F2F-4E1D-AC80-6D10C68AFD48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99AD6A3-24E9-4301-B665-43C70FD109D9}" type="pres">
      <dgm:prSet presAssocID="{B2EFAD43-9F2F-4E1D-AC80-6D10C68AFD48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3E282A2-ED17-42FD-9D13-81E21E55B8A1}" type="pres">
      <dgm:prSet presAssocID="{B2EFAD43-9F2F-4E1D-AC80-6D10C68AFD48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B73287C-30A0-47D4-ABF0-206384FF1508}" type="pres">
      <dgm:prSet presAssocID="{B2EFAD43-9F2F-4E1D-AC80-6D10C68AFD48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3B8771F-392F-45C0-A8D4-3324890F64AE}" srcId="{B2EFAD43-9F2F-4E1D-AC80-6D10C68AFD48}" destId="{D8F89101-B914-4396-96C5-F04164378493}" srcOrd="2" destOrd="0" parTransId="{23A0E91B-4525-4DB6-8C34-DD26FACA0685}" sibTransId="{717420B5-8919-4788-9956-12F1938FFB7F}"/>
    <dgm:cxn modelId="{63715C63-1B9C-4582-8EBE-4AAC7C2DDC8C}" type="presOf" srcId="{D8F89101-B914-4396-96C5-F04164378493}" destId="{83E282A2-ED17-42FD-9D13-81E21E55B8A1}" srcOrd="1" destOrd="0" presId="urn:microsoft.com/office/officeart/2005/8/layout/vProcess5"/>
    <dgm:cxn modelId="{0F863DB9-4400-4CCD-A059-6BBD8BCC6DEB}" type="presOf" srcId="{D8F89101-B914-4396-96C5-F04164378493}" destId="{7533B8AC-DBC4-4D0D-914D-97B571498145}" srcOrd="0" destOrd="0" presId="urn:microsoft.com/office/officeart/2005/8/layout/vProcess5"/>
    <dgm:cxn modelId="{08959219-A58F-4F53-8D69-717AABEA45E4}" type="presOf" srcId="{21F7CF49-6C94-40C5-830C-0AE1FF39B6CE}" destId="{F99AD6A3-24E9-4301-B665-43C70FD109D9}" srcOrd="1" destOrd="0" presId="urn:microsoft.com/office/officeart/2005/8/layout/vProcess5"/>
    <dgm:cxn modelId="{F20E2755-91F8-4611-AF2F-E8E3F9B3E202}" type="presOf" srcId="{EE8285DC-99CF-4F6C-BE9E-A1CB74837047}" destId="{9D522BC8-2CCA-4AE1-8067-B7B23B7592AE}" srcOrd="0" destOrd="0" presId="urn:microsoft.com/office/officeart/2005/8/layout/vProcess5"/>
    <dgm:cxn modelId="{BB002178-0C37-45B4-BCA1-5E36F7D32288}" srcId="{B2EFAD43-9F2F-4E1D-AC80-6D10C68AFD48}" destId="{01A44F54-EDDB-4F37-B418-82EFBCB3DA7A}" srcOrd="0" destOrd="0" parTransId="{3BB21467-CF46-4B6C-B7FB-FC9255CC9BAB}" sibTransId="{6BE14BAB-7EFE-4B95-8A3F-0FD5565171DF}"/>
    <dgm:cxn modelId="{4AA8CC8E-ECB6-4F0A-BADC-9EA69F298359}" type="presOf" srcId="{A0A49B6C-16AA-457E-B91E-E84786DE5165}" destId="{A8CC27DF-1325-4206-B315-0ECACDBBD289}" srcOrd="0" destOrd="0" presId="urn:microsoft.com/office/officeart/2005/8/layout/vProcess5"/>
    <dgm:cxn modelId="{8C372942-ED03-4C6D-8BC9-E7D68242B934}" type="presOf" srcId="{01A44F54-EDDB-4F37-B418-82EFBCB3DA7A}" destId="{8B508262-B313-4789-961C-3DE010616DB0}" srcOrd="1" destOrd="0" presId="urn:microsoft.com/office/officeart/2005/8/layout/vProcess5"/>
    <dgm:cxn modelId="{F4433F7A-FDDC-4E8A-8AB5-364868328D21}" type="presOf" srcId="{717420B5-8919-4788-9956-12F1938FFB7F}" destId="{5213797B-AD71-4158-9D34-5F0AA37C3CE2}" srcOrd="0" destOrd="0" presId="urn:microsoft.com/office/officeart/2005/8/layout/vProcess5"/>
    <dgm:cxn modelId="{C37BD7F0-591A-4935-94E6-0FBAA164316A}" type="presOf" srcId="{21F7CF49-6C94-40C5-830C-0AE1FF39B6CE}" destId="{6AC6CB4F-7C2F-4E81-A4B0-DC3C8F79553D}" srcOrd="0" destOrd="0" presId="urn:microsoft.com/office/officeart/2005/8/layout/vProcess5"/>
    <dgm:cxn modelId="{4DFFF3C9-AC32-43F1-B9D4-DE62A889D205}" type="presOf" srcId="{EE8285DC-99CF-4F6C-BE9E-A1CB74837047}" destId="{CB73287C-30A0-47D4-ABF0-206384FF1508}" srcOrd="1" destOrd="0" presId="urn:microsoft.com/office/officeart/2005/8/layout/vProcess5"/>
    <dgm:cxn modelId="{1890DD5F-94A6-4678-BB7C-773712823EBF}" srcId="{B2EFAD43-9F2F-4E1D-AC80-6D10C68AFD48}" destId="{EE8285DC-99CF-4F6C-BE9E-A1CB74837047}" srcOrd="3" destOrd="0" parTransId="{26243066-6412-499F-88E1-D4177C69EAEB}" sibTransId="{97E7343E-33DC-436D-9A90-20EDD66C0CF7}"/>
    <dgm:cxn modelId="{8F3A9834-8B54-463C-8B2F-C4C573FBAE0C}" type="presOf" srcId="{B2EFAD43-9F2F-4E1D-AC80-6D10C68AFD48}" destId="{ED128921-2573-41F7-9D3A-83BD6ECB47C7}" srcOrd="0" destOrd="0" presId="urn:microsoft.com/office/officeart/2005/8/layout/vProcess5"/>
    <dgm:cxn modelId="{9F9A3B28-A538-4476-ABAE-839A710521C0}" srcId="{B2EFAD43-9F2F-4E1D-AC80-6D10C68AFD48}" destId="{21F7CF49-6C94-40C5-830C-0AE1FF39B6CE}" srcOrd="1" destOrd="0" parTransId="{F36BD903-FD7B-40CC-87FA-B5BD7641BDF7}" sibTransId="{A0A49B6C-16AA-457E-B91E-E84786DE5165}"/>
    <dgm:cxn modelId="{0F1F1CB3-0276-4901-B87C-EACD3E53ED45}" type="presOf" srcId="{6BE14BAB-7EFE-4B95-8A3F-0FD5565171DF}" destId="{6B78B41A-9419-4FF6-A5F2-D011D11A2BF4}" srcOrd="0" destOrd="0" presId="urn:microsoft.com/office/officeart/2005/8/layout/vProcess5"/>
    <dgm:cxn modelId="{6B5227AF-E626-4892-BA8E-7E18310D44E9}" type="presOf" srcId="{01A44F54-EDDB-4F37-B418-82EFBCB3DA7A}" destId="{904BB779-5816-46A9-8229-7707CB3CEBEF}" srcOrd="0" destOrd="0" presId="urn:microsoft.com/office/officeart/2005/8/layout/vProcess5"/>
    <dgm:cxn modelId="{EB1E6074-1970-43E5-AF94-049E577243C1}" type="presParOf" srcId="{ED128921-2573-41F7-9D3A-83BD6ECB47C7}" destId="{4C5248D8-F0C7-467C-AB2E-5CA7CC28FF1B}" srcOrd="0" destOrd="0" presId="urn:microsoft.com/office/officeart/2005/8/layout/vProcess5"/>
    <dgm:cxn modelId="{BFC26EE9-5BB3-4F7E-9485-8C6BC78A869F}" type="presParOf" srcId="{ED128921-2573-41F7-9D3A-83BD6ECB47C7}" destId="{904BB779-5816-46A9-8229-7707CB3CEBEF}" srcOrd="1" destOrd="0" presId="urn:microsoft.com/office/officeart/2005/8/layout/vProcess5"/>
    <dgm:cxn modelId="{6C6C7C87-0C78-4B0F-92A2-096ADE609BEF}" type="presParOf" srcId="{ED128921-2573-41F7-9D3A-83BD6ECB47C7}" destId="{6AC6CB4F-7C2F-4E81-A4B0-DC3C8F79553D}" srcOrd="2" destOrd="0" presId="urn:microsoft.com/office/officeart/2005/8/layout/vProcess5"/>
    <dgm:cxn modelId="{FB0071E6-54F6-42EF-B2A6-9D4D0E632482}" type="presParOf" srcId="{ED128921-2573-41F7-9D3A-83BD6ECB47C7}" destId="{7533B8AC-DBC4-4D0D-914D-97B571498145}" srcOrd="3" destOrd="0" presId="urn:microsoft.com/office/officeart/2005/8/layout/vProcess5"/>
    <dgm:cxn modelId="{CF5531B4-C3F6-4AB8-8B19-B736FFD995CE}" type="presParOf" srcId="{ED128921-2573-41F7-9D3A-83BD6ECB47C7}" destId="{9D522BC8-2CCA-4AE1-8067-B7B23B7592AE}" srcOrd="4" destOrd="0" presId="urn:microsoft.com/office/officeart/2005/8/layout/vProcess5"/>
    <dgm:cxn modelId="{2F29B0F7-E260-48F1-B965-471D19829DC7}" type="presParOf" srcId="{ED128921-2573-41F7-9D3A-83BD6ECB47C7}" destId="{6B78B41A-9419-4FF6-A5F2-D011D11A2BF4}" srcOrd="5" destOrd="0" presId="urn:microsoft.com/office/officeart/2005/8/layout/vProcess5"/>
    <dgm:cxn modelId="{D3224135-30FA-44F2-91EE-7F906ABF1932}" type="presParOf" srcId="{ED128921-2573-41F7-9D3A-83BD6ECB47C7}" destId="{A8CC27DF-1325-4206-B315-0ECACDBBD289}" srcOrd="6" destOrd="0" presId="urn:microsoft.com/office/officeart/2005/8/layout/vProcess5"/>
    <dgm:cxn modelId="{19FC2078-65BA-4481-98B1-3FC0CEA45B15}" type="presParOf" srcId="{ED128921-2573-41F7-9D3A-83BD6ECB47C7}" destId="{5213797B-AD71-4158-9D34-5F0AA37C3CE2}" srcOrd="7" destOrd="0" presId="urn:microsoft.com/office/officeart/2005/8/layout/vProcess5"/>
    <dgm:cxn modelId="{E821C98E-067F-473C-B668-E13DDF4DD31F}" type="presParOf" srcId="{ED128921-2573-41F7-9D3A-83BD6ECB47C7}" destId="{8B508262-B313-4789-961C-3DE010616DB0}" srcOrd="8" destOrd="0" presId="urn:microsoft.com/office/officeart/2005/8/layout/vProcess5"/>
    <dgm:cxn modelId="{22CDB59E-A4ED-4F70-A6F9-280E3C4D2EA7}" type="presParOf" srcId="{ED128921-2573-41F7-9D3A-83BD6ECB47C7}" destId="{F99AD6A3-24E9-4301-B665-43C70FD109D9}" srcOrd="9" destOrd="0" presId="urn:microsoft.com/office/officeart/2005/8/layout/vProcess5"/>
    <dgm:cxn modelId="{E06C0ED2-364C-4F92-90B9-5B6082B639D2}" type="presParOf" srcId="{ED128921-2573-41F7-9D3A-83BD6ECB47C7}" destId="{83E282A2-ED17-42FD-9D13-81E21E55B8A1}" srcOrd="10" destOrd="0" presId="urn:microsoft.com/office/officeart/2005/8/layout/vProcess5"/>
    <dgm:cxn modelId="{22EB7695-EE25-4D08-928D-0C9F1E68D5C4}" type="presParOf" srcId="{ED128921-2573-41F7-9D3A-83BD6ECB47C7}" destId="{CB73287C-30A0-47D4-ABF0-206384FF1508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E5E1F5-9E09-47A8-9DF9-FC0945194B72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CCD434-4AF2-4103-8BEC-229076E72A1D}">
      <dgm:prSet custT="1"/>
      <dgm:spPr>
        <a:solidFill>
          <a:srgbClr val="002060"/>
        </a:solidFill>
      </dgm:spPr>
      <dgm:t>
        <a:bodyPr/>
        <a:lstStyle/>
        <a:p>
          <a:pPr marL="0" indent="0">
            <a:lnSpc>
              <a:spcPct val="90000"/>
            </a:lnSpc>
            <a:spcAft>
              <a:spcPts val="0"/>
            </a:spcAft>
          </a:pPr>
          <a:r>
            <a:rPr lang="cs-CZ" sz="2200" b="1" u="sng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IV. ÚS 2741/17 </a:t>
          </a:r>
          <a:r>
            <a:rPr lang="cs-CZ" sz="2200" b="1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…. </a:t>
          </a:r>
          <a:r>
            <a:rPr lang="cs-CZ" sz="2200" b="1" u="sng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informace</a:t>
          </a:r>
          <a:r>
            <a:rPr lang="cs-CZ" sz="2200" b="1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, vyžadované orgány činnými v </a:t>
          </a:r>
          <a:r>
            <a:rPr lang="cs-CZ" sz="2200" b="1" dirty="0" err="1" smtClean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tr</a:t>
          </a:r>
          <a:r>
            <a:rPr lang="cs-CZ" sz="2200" b="1" dirty="0" smtClean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cs-CZ" sz="2200" b="1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řízení </a:t>
          </a:r>
          <a:r>
            <a:rPr lang="cs-CZ" sz="2200" b="1" u="sng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o pouhé totožnosti hospitalizovaných </a:t>
          </a:r>
          <a:r>
            <a:rPr lang="cs-CZ" sz="2200" b="1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osob na oddělení, </a:t>
          </a:r>
          <a:r>
            <a:rPr lang="cs-CZ" sz="2200" b="1" u="sng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nepodléhají zvláštní ochraně</a:t>
          </a:r>
          <a:r>
            <a:rPr lang="cs-CZ" sz="2200" b="1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 podle § 51 odst. 3 </a:t>
          </a:r>
          <a:r>
            <a:rPr lang="cs-CZ" sz="2200" b="1" dirty="0" smtClean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ZZS. </a:t>
          </a:r>
          <a:r>
            <a:rPr lang="cs-CZ" sz="2200" b="1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Na uvedené informace se tedy </a:t>
          </a:r>
          <a:r>
            <a:rPr lang="cs-CZ" sz="2200" b="1" u="sng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nevztahuje mlčenlivost</a:t>
          </a:r>
          <a:r>
            <a:rPr lang="cs-CZ" sz="2200" b="1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, a proto k jejich sdělení </a:t>
          </a:r>
          <a:r>
            <a:rPr lang="cs-CZ" sz="2200" b="1" u="sng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není třeba souhlasu soudu</a:t>
          </a:r>
          <a:r>
            <a:rPr lang="cs-CZ" sz="2200" b="1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 podle § 8/5 TŘ</a:t>
          </a:r>
          <a:r>
            <a:rPr lang="cs-CZ" sz="2200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en-US" sz="2200" dirty="0">
            <a:solidFill>
              <a:srgbClr val="FFFFEB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4319BC-2B91-4E1B-8655-97676B11D434}" type="parTrans" cxnId="{59A014CD-CF96-44F2-86A8-56E04F78D33C}">
      <dgm:prSet/>
      <dgm:spPr/>
      <dgm:t>
        <a:bodyPr/>
        <a:lstStyle/>
        <a:p>
          <a:endParaRPr lang="en-US"/>
        </a:p>
      </dgm:t>
    </dgm:pt>
    <dgm:pt modelId="{98AD4BA1-58C3-45C2-A462-EE7BD4C3D8E5}" type="sibTrans" cxnId="{59A014CD-CF96-44F2-86A8-56E04F78D33C}">
      <dgm:prSet/>
      <dgm:spPr/>
      <dgm:t>
        <a:bodyPr/>
        <a:lstStyle/>
        <a:p>
          <a:endParaRPr lang="en-US"/>
        </a:p>
      </dgm:t>
    </dgm:pt>
    <dgm:pt modelId="{B13F8E9E-D02A-423D-BE39-51C05E6AD121}">
      <dgm:prSet custT="1"/>
      <dgm:spPr>
        <a:solidFill>
          <a:srgbClr val="002060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cs-CZ" sz="2200" b="1" u="sng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II. ÚS 2050/14 </a:t>
          </a:r>
          <a:r>
            <a:rPr lang="cs-CZ" sz="2200" b="1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… </a:t>
          </a:r>
          <a:r>
            <a:rPr lang="cs-CZ" sz="2200" b="1" dirty="0" smtClean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podávání informací zjištěných </a:t>
          </a:r>
          <a:r>
            <a:rPr lang="cs-CZ" sz="2200" b="1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při poskytování ZS </a:t>
          </a:r>
          <a:r>
            <a:rPr lang="cs-CZ" sz="2200" b="1" dirty="0" smtClean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představuje </a:t>
          </a:r>
          <a:r>
            <a:rPr lang="cs-CZ" sz="2200" b="1" u="sng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natolik invazivní zásah do soukromí </a:t>
          </a:r>
          <a:r>
            <a:rPr lang="cs-CZ" sz="2200" b="1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jednotlivce, že je nezbytné, aby byl </a:t>
          </a:r>
          <a:r>
            <a:rPr lang="cs-CZ" sz="2200" b="1" u="sng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posouzen</a:t>
          </a:r>
          <a:r>
            <a:rPr lang="cs-CZ" sz="2200" b="1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 nezávislým a nestranným orgánem, kterým může být pouze </a:t>
          </a:r>
          <a:r>
            <a:rPr lang="cs-CZ" sz="2200" b="1" u="sng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soud</a:t>
          </a:r>
          <a:r>
            <a:rPr lang="cs-CZ" sz="2200" b="1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US" sz="2200" b="1" dirty="0">
            <a:solidFill>
              <a:srgbClr val="FFFFEB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2CB7EF-9E67-47A8-9F3C-C20689AE277B}" type="parTrans" cxnId="{2F0A25B3-EE61-4846-B0EE-2B4ED9737DFF}">
      <dgm:prSet/>
      <dgm:spPr/>
      <dgm:t>
        <a:bodyPr/>
        <a:lstStyle/>
        <a:p>
          <a:endParaRPr lang="en-US"/>
        </a:p>
      </dgm:t>
    </dgm:pt>
    <dgm:pt modelId="{CA64501C-DDCB-4FB5-AF84-9FE1ACD29138}" type="sibTrans" cxnId="{2F0A25B3-EE61-4846-B0EE-2B4ED9737DFF}">
      <dgm:prSet/>
      <dgm:spPr/>
      <dgm:t>
        <a:bodyPr/>
        <a:lstStyle/>
        <a:p>
          <a:endParaRPr lang="en-US"/>
        </a:p>
      </dgm:t>
    </dgm:pt>
    <dgm:pt modelId="{D2C50429-643E-4D14-A7FB-D85A0C3082D0}" type="pres">
      <dgm:prSet presAssocID="{BCE5E1F5-9E09-47A8-9DF9-FC0945194B7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E9B9D47-44C0-4E71-BBA4-143FA789BE49}" type="pres">
      <dgm:prSet presAssocID="{B4CCD434-4AF2-4103-8BEC-229076E72A1D}" presName="arrow" presStyleLbl="node1" presStyleIdx="0" presStyleCnt="2" custScaleX="121065" custScaleY="100097" custRadScaleRad="102432" custRadScaleInc="53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9F5878D-2B03-4063-8144-5A8BB3B6F1BE}" type="pres">
      <dgm:prSet presAssocID="{B13F8E9E-D02A-423D-BE39-51C05E6AD121}" presName="arrow" presStyleLbl="node1" presStyleIdx="1" presStyleCnt="2" custScaleX="115131" custScaleY="100097" custRadScaleRad="104075" custRadScaleInc="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9A014CD-CF96-44F2-86A8-56E04F78D33C}" srcId="{BCE5E1F5-9E09-47A8-9DF9-FC0945194B72}" destId="{B4CCD434-4AF2-4103-8BEC-229076E72A1D}" srcOrd="0" destOrd="0" parTransId="{A54319BC-2B91-4E1B-8655-97676B11D434}" sibTransId="{98AD4BA1-58C3-45C2-A462-EE7BD4C3D8E5}"/>
    <dgm:cxn modelId="{2F0A25B3-EE61-4846-B0EE-2B4ED9737DFF}" srcId="{BCE5E1F5-9E09-47A8-9DF9-FC0945194B72}" destId="{B13F8E9E-D02A-423D-BE39-51C05E6AD121}" srcOrd="1" destOrd="0" parTransId="{C72CB7EF-9E67-47A8-9F3C-C20689AE277B}" sibTransId="{CA64501C-DDCB-4FB5-AF84-9FE1ACD29138}"/>
    <dgm:cxn modelId="{CD52BC6C-4507-4B70-8D70-CEBB178CC670}" type="presOf" srcId="{B13F8E9E-D02A-423D-BE39-51C05E6AD121}" destId="{79F5878D-2B03-4063-8144-5A8BB3B6F1BE}" srcOrd="0" destOrd="0" presId="urn:microsoft.com/office/officeart/2005/8/layout/arrow5"/>
    <dgm:cxn modelId="{11B3F90D-FC37-44BD-90F9-05D2BF024EC1}" type="presOf" srcId="{BCE5E1F5-9E09-47A8-9DF9-FC0945194B72}" destId="{D2C50429-643E-4D14-A7FB-D85A0C3082D0}" srcOrd="0" destOrd="0" presId="urn:microsoft.com/office/officeart/2005/8/layout/arrow5"/>
    <dgm:cxn modelId="{4E78F39E-74B9-4707-8492-B73C5C9AAF25}" type="presOf" srcId="{B4CCD434-4AF2-4103-8BEC-229076E72A1D}" destId="{DE9B9D47-44C0-4E71-BBA4-143FA789BE49}" srcOrd="0" destOrd="0" presId="urn:microsoft.com/office/officeart/2005/8/layout/arrow5"/>
    <dgm:cxn modelId="{6AF6D570-132B-471E-A44D-31EF9CA13220}" type="presParOf" srcId="{D2C50429-643E-4D14-A7FB-D85A0C3082D0}" destId="{DE9B9D47-44C0-4E71-BBA4-143FA789BE49}" srcOrd="0" destOrd="0" presId="urn:microsoft.com/office/officeart/2005/8/layout/arrow5"/>
    <dgm:cxn modelId="{003D3E7E-BA4F-4613-8D05-E73615058C77}" type="presParOf" srcId="{D2C50429-643E-4D14-A7FB-D85A0C3082D0}" destId="{79F5878D-2B03-4063-8144-5A8BB3B6F1B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2232E2-9E5A-41B8-B97F-54766F12DE5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648EA3-F4C9-4E42-A04C-C7EFC058D6B9}">
      <dgm:prSet custT="1"/>
      <dgm:spPr/>
      <dgm:t>
        <a:bodyPr/>
        <a:lstStyle/>
        <a:p>
          <a:pPr>
            <a:lnSpc>
              <a:spcPct val="120000"/>
            </a:lnSpc>
            <a:spcAft>
              <a:spcPts val="0"/>
            </a:spcAft>
          </a:pPr>
          <a:r>
            <a:rPr lang="cs-CZ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Kdo se hodnověrným způsobem dozví, </a:t>
          </a:r>
        </a:p>
        <a:p>
          <a:pPr>
            <a:lnSpc>
              <a:spcPct val="120000"/>
            </a:lnSpc>
            <a:spcAft>
              <a:spcPts val="0"/>
            </a:spcAft>
          </a:pPr>
          <a:r>
            <a:rPr lang="cs-CZ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že jiný </a:t>
          </a:r>
          <a:r>
            <a:rPr lang="cs-CZ" sz="28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spáchal</a:t>
          </a:r>
          <a:r>
            <a:rPr lang="cs-CZ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>
            <a:lnSpc>
              <a:spcPct val="120000"/>
            </a:lnSpc>
            <a:spcAft>
              <a:spcPts val="0"/>
            </a:spcAft>
          </a:pPr>
          <a:r>
            <a:rPr lang="cs-CZ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trestný čin …. </a:t>
          </a:r>
        </a:p>
        <a:p>
          <a:pPr>
            <a:lnSpc>
              <a:spcPct val="120000"/>
            </a:lnSpc>
            <a:spcAft>
              <a:spcPts val="0"/>
            </a:spcAft>
          </a:pPr>
          <a:r>
            <a:rPr lang="cs-CZ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 takový TČ neoznámí bez odkladu </a:t>
          </a:r>
        </a:p>
        <a:p>
          <a:pPr>
            <a:lnSpc>
              <a:spcPct val="120000"/>
            </a:lnSpc>
            <a:spcAft>
              <a:spcPts val="0"/>
            </a:spcAft>
          </a:pPr>
          <a:r>
            <a:rPr lang="cs-CZ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státnímu zástupci </a:t>
          </a:r>
        </a:p>
        <a:p>
          <a:pPr>
            <a:lnSpc>
              <a:spcPct val="120000"/>
            </a:lnSpc>
            <a:spcAft>
              <a:spcPts val="0"/>
            </a:spcAft>
          </a:pPr>
          <a:r>
            <a:rPr lang="cs-CZ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nebo policejnímu orgánu </a:t>
          </a:r>
          <a:endParaRPr lang="en-US" sz="28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18D2BF-F954-4383-BC81-47D326E3353D}" type="parTrans" cxnId="{40A0FC1C-92E0-456A-ABAC-AE9ED024EBEC}">
      <dgm:prSet/>
      <dgm:spPr/>
      <dgm:t>
        <a:bodyPr/>
        <a:lstStyle/>
        <a:p>
          <a:endParaRPr lang="en-US"/>
        </a:p>
      </dgm:t>
    </dgm:pt>
    <dgm:pt modelId="{40D9BA95-976D-449A-BF07-557323B70C61}" type="sibTrans" cxnId="{40A0FC1C-92E0-456A-ABAC-AE9ED024EBEC}">
      <dgm:prSet/>
      <dgm:spPr/>
      <dgm:t>
        <a:bodyPr/>
        <a:lstStyle/>
        <a:p>
          <a:endParaRPr lang="en-US"/>
        </a:p>
      </dgm:t>
    </dgm:pt>
    <dgm:pt modelId="{799014DB-9903-49B0-8B9B-ABB9343EA6C5}">
      <dgm:prSet custT="1"/>
      <dgm:spPr/>
      <dgm:t>
        <a:bodyPr/>
        <a:lstStyle/>
        <a:p>
          <a:pPr>
            <a:lnSpc>
              <a:spcPct val="120000"/>
            </a:lnSpc>
            <a:spcAft>
              <a:spcPts val="0"/>
            </a:spcAft>
          </a:pPr>
          <a:r>
            <a:rPr lang="cs-CZ" sz="2400" dirty="0">
              <a:solidFill>
                <a:srgbClr val="00287D"/>
              </a:solidFill>
              <a:latin typeface="Arial" panose="020B0604020202020204" pitchFamily="34" charset="0"/>
              <a:cs typeface="Arial" panose="020B0604020202020204" pitchFamily="34" charset="0"/>
            </a:rPr>
            <a:t>vraždy, těžkého ublížení na zdraví, mučení a jiného nelidského a krutého zacházení, </a:t>
          </a:r>
        </a:p>
        <a:p>
          <a:pPr>
            <a:lnSpc>
              <a:spcPct val="120000"/>
            </a:lnSpc>
            <a:spcAft>
              <a:spcPts val="0"/>
            </a:spcAft>
          </a:pPr>
          <a:r>
            <a:rPr lang="cs-CZ" sz="2400" dirty="0">
              <a:solidFill>
                <a:srgbClr val="00287D"/>
              </a:solidFill>
              <a:latin typeface="Arial" panose="020B0604020202020204" pitchFamily="34" charset="0"/>
              <a:cs typeface="Arial" panose="020B0604020202020204" pitchFamily="34" charset="0"/>
            </a:rPr>
            <a:t>týrání svěřené osoby…</a:t>
          </a:r>
          <a:endParaRPr lang="en-US" sz="2400" dirty="0">
            <a:solidFill>
              <a:srgbClr val="00287D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A0E04C-80A1-4453-9C57-B22CABA716C0}" type="parTrans" cxnId="{B8ACC068-2845-4FF4-B694-0B740264BABB}">
      <dgm:prSet/>
      <dgm:spPr/>
      <dgm:t>
        <a:bodyPr/>
        <a:lstStyle/>
        <a:p>
          <a:endParaRPr lang="en-US"/>
        </a:p>
      </dgm:t>
    </dgm:pt>
    <dgm:pt modelId="{DA17A7D1-ABDB-4FD3-BC26-6CFD7A4D1989}" type="sibTrans" cxnId="{B8ACC068-2845-4FF4-B694-0B740264BABB}">
      <dgm:prSet/>
      <dgm:spPr/>
      <dgm:t>
        <a:bodyPr/>
        <a:lstStyle/>
        <a:p>
          <a:endParaRPr lang="en-US"/>
        </a:p>
      </dgm:t>
    </dgm:pt>
    <dgm:pt modelId="{290D7BA8-81FC-4671-A905-276E90F6B896}" type="pres">
      <dgm:prSet presAssocID="{D42232E2-9E5A-41B8-B97F-54766F12DE5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E6468203-BF96-4F4F-A2D8-305A4C93CA3D}" type="pres">
      <dgm:prSet presAssocID="{4E648EA3-F4C9-4E42-A04C-C7EFC058D6B9}" presName="thickLine" presStyleLbl="alignNode1" presStyleIdx="0" presStyleCnt="1"/>
      <dgm:spPr/>
    </dgm:pt>
    <dgm:pt modelId="{E574BADE-9A62-4319-B5B9-584FA5323ABD}" type="pres">
      <dgm:prSet presAssocID="{4E648EA3-F4C9-4E42-A04C-C7EFC058D6B9}" presName="horz1" presStyleCnt="0"/>
      <dgm:spPr/>
    </dgm:pt>
    <dgm:pt modelId="{D0690EA2-B425-4E8F-A1C1-A48A507CAEE6}" type="pres">
      <dgm:prSet presAssocID="{4E648EA3-F4C9-4E42-A04C-C7EFC058D6B9}" presName="tx1" presStyleLbl="revTx" presStyleIdx="0" presStyleCnt="2" custScaleX="756964" custScaleY="100196"/>
      <dgm:spPr/>
      <dgm:t>
        <a:bodyPr/>
        <a:lstStyle/>
        <a:p>
          <a:endParaRPr lang="cs-CZ"/>
        </a:p>
      </dgm:t>
    </dgm:pt>
    <dgm:pt modelId="{D54CD4B0-E392-4A24-B890-020F01A7D91B}" type="pres">
      <dgm:prSet presAssocID="{4E648EA3-F4C9-4E42-A04C-C7EFC058D6B9}" presName="vert1" presStyleCnt="0"/>
      <dgm:spPr/>
    </dgm:pt>
    <dgm:pt modelId="{8704FC5E-3149-42D6-86D4-7D91E465587D}" type="pres">
      <dgm:prSet presAssocID="{799014DB-9903-49B0-8B9B-ABB9343EA6C5}" presName="vertSpace2a" presStyleCnt="0"/>
      <dgm:spPr/>
    </dgm:pt>
    <dgm:pt modelId="{5C0F02D0-BC59-4CF1-823B-E575BF029757}" type="pres">
      <dgm:prSet presAssocID="{799014DB-9903-49B0-8B9B-ABB9343EA6C5}" presName="horz2" presStyleCnt="0"/>
      <dgm:spPr/>
    </dgm:pt>
    <dgm:pt modelId="{36EF5790-9CE8-4334-9697-11B419C9BE8F}" type="pres">
      <dgm:prSet presAssocID="{799014DB-9903-49B0-8B9B-ABB9343EA6C5}" presName="horzSpace2" presStyleCnt="0"/>
      <dgm:spPr/>
    </dgm:pt>
    <dgm:pt modelId="{8D8D1C41-D030-495B-BDD5-4FF0D86F5C7D}" type="pres">
      <dgm:prSet presAssocID="{799014DB-9903-49B0-8B9B-ABB9343EA6C5}" presName="tx2" presStyleLbl="revTx" presStyleIdx="1" presStyleCnt="2" custScaleX="117441" custScaleY="155372"/>
      <dgm:spPr/>
      <dgm:t>
        <a:bodyPr/>
        <a:lstStyle/>
        <a:p>
          <a:endParaRPr lang="cs-CZ"/>
        </a:p>
      </dgm:t>
    </dgm:pt>
    <dgm:pt modelId="{1F672EF8-69BA-4E87-BC08-951CFE0F3AA3}" type="pres">
      <dgm:prSet presAssocID="{799014DB-9903-49B0-8B9B-ABB9343EA6C5}" presName="vert2" presStyleCnt="0"/>
      <dgm:spPr/>
    </dgm:pt>
    <dgm:pt modelId="{E6626D42-12F5-4414-B29F-8F98E6D13B4E}" type="pres">
      <dgm:prSet presAssocID="{799014DB-9903-49B0-8B9B-ABB9343EA6C5}" presName="thinLine2b" presStyleLbl="callout" presStyleIdx="0" presStyleCnt="1"/>
      <dgm:spPr/>
    </dgm:pt>
    <dgm:pt modelId="{AA332612-A3C1-4B47-8C6E-33D93A66FBBD}" type="pres">
      <dgm:prSet presAssocID="{799014DB-9903-49B0-8B9B-ABB9343EA6C5}" presName="vertSpace2b" presStyleCnt="0"/>
      <dgm:spPr/>
    </dgm:pt>
  </dgm:ptLst>
  <dgm:cxnLst>
    <dgm:cxn modelId="{A66D9A53-FB18-4BD5-A501-F28A0E9D920F}" type="presOf" srcId="{4E648EA3-F4C9-4E42-A04C-C7EFC058D6B9}" destId="{D0690EA2-B425-4E8F-A1C1-A48A507CAEE6}" srcOrd="0" destOrd="0" presId="urn:microsoft.com/office/officeart/2008/layout/LinedList"/>
    <dgm:cxn modelId="{B8ACC068-2845-4FF4-B694-0B740264BABB}" srcId="{4E648EA3-F4C9-4E42-A04C-C7EFC058D6B9}" destId="{799014DB-9903-49B0-8B9B-ABB9343EA6C5}" srcOrd="0" destOrd="0" parTransId="{E8A0E04C-80A1-4453-9C57-B22CABA716C0}" sibTransId="{DA17A7D1-ABDB-4FD3-BC26-6CFD7A4D1989}"/>
    <dgm:cxn modelId="{81DBF3BC-E542-47DB-8A35-AC245E5FB1CD}" type="presOf" srcId="{D42232E2-9E5A-41B8-B97F-54766F12DE50}" destId="{290D7BA8-81FC-4671-A905-276E90F6B896}" srcOrd="0" destOrd="0" presId="urn:microsoft.com/office/officeart/2008/layout/LinedList"/>
    <dgm:cxn modelId="{40A0FC1C-92E0-456A-ABAC-AE9ED024EBEC}" srcId="{D42232E2-9E5A-41B8-B97F-54766F12DE50}" destId="{4E648EA3-F4C9-4E42-A04C-C7EFC058D6B9}" srcOrd="0" destOrd="0" parTransId="{6118D2BF-F954-4383-BC81-47D326E3353D}" sibTransId="{40D9BA95-976D-449A-BF07-557323B70C61}"/>
    <dgm:cxn modelId="{D16F90DF-18D9-4FF6-9962-82A38B7339CA}" type="presOf" srcId="{799014DB-9903-49B0-8B9B-ABB9343EA6C5}" destId="{8D8D1C41-D030-495B-BDD5-4FF0D86F5C7D}" srcOrd="0" destOrd="0" presId="urn:microsoft.com/office/officeart/2008/layout/LinedList"/>
    <dgm:cxn modelId="{F9BB1DAD-A2EF-47A1-8E43-916F8E44EE0A}" type="presParOf" srcId="{290D7BA8-81FC-4671-A905-276E90F6B896}" destId="{E6468203-BF96-4F4F-A2D8-305A4C93CA3D}" srcOrd="0" destOrd="0" presId="urn:microsoft.com/office/officeart/2008/layout/LinedList"/>
    <dgm:cxn modelId="{3ED1642D-B966-4100-AD84-F1516EB79DDF}" type="presParOf" srcId="{290D7BA8-81FC-4671-A905-276E90F6B896}" destId="{E574BADE-9A62-4319-B5B9-584FA5323ABD}" srcOrd="1" destOrd="0" presId="urn:microsoft.com/office/officeart/2008/layout/LinedList"/>
    <dgm:cxn modelId="{7FCBF8C3-5B25-4708-9E39-31A2222CA304}" type="presParOf" srcId="{E574BADE-9A62-4319-B5B9-584FA5323ABD}" destId="{D0690EA2-B425-4E8F-A1C1-A48A507CAEE6}" srcOrd="0" destOrd="0" presId="urn:microsoft.com/office/officeart/2008/layout/LinedList"/>
    <dgm:cxn modelId="{00593B11-D7FF-48A5-8608-247115B577C7}" type="presParOf" srcId="{E574BADE-9A62-4319-B5B9-584FA5323ABD}" destId="{D54CD4B0-E392-4A24-B890-020F01A7D91B}" srcOrd="1" destOrd="0" presId="urn:microsoft.com/office/officeart/2008/layout/LinedList"/>
    <dgm:cxn modelId="{13120D09-BCE2-42D7-86B0-2EBDFBD843F9}" type="presParOf" srcId="{D54CD4B0-E392-4A24-B890-020F01A7D91B}" destId="{8704FC5E-3149-42D6-86D4-7D91E465587D}" srcOrd="0" destOrd="0" presId="urn:microsoft.com/office/officeart/2008/layout/LinedList"/>
    <dgm:cxn modelId="{7C00EEC6-5043-4B78-BB88-CE3AA578F0A0}" type="presParOf" srcId="{D54CD4B0-E392-4A24-B890-020F01A7D91B}" destId="{5C0F02D0-BC59-4CF1-823B-E575BF029757}" srcOrd="1" destOrd="0" presId="urn:microsoft.com/office/officeart/2008/layout/LinedList"/>
    <dgm:cxn modelId="{4A19D14E-8142-4F5F-92B3-8ABE21AF9E08}" type="presParOf" srcId="{5C0F02D0-BC59-4CF1-823B-E575BF029757}" destId="{36EF5790-9CE8-4334-9697-11B419C9BE8F}" srcOrd="0" destOrd="0" presId="urn:microsoft.com/office/officeart/2008/layout/LinedList"/>
    <dgm:cxn modelId="{0DFFE610-BEA9-4B21-80FB-862E15C42239}" type="presParOf" srcId="{5C0F02D0-BC59-4CF1-823B-E575BF029757}" destId="{8D8D1C41-D030-495B-BDD5-4FF0D86F5C7D}" srcOrd="1" destOrd="0" presId="urn:microsoft.com/office/officeart/2008/layout/LinedList"/>
    <dgm:cxn modelId="{964253B2-A56D-4788-9731-F6B98846F179}" type="presParOf" srcId="{5C0F02D0-BC59-4CF1-823B-E575BF029757}" destId="{1F672EF8-69BA-4E87-BC08-951CFE0F3AA3}" srcOrd="2" destOrd="0" presId="urn:microsoft.com/office/officeart/2008/layout/LinedList"/>
    <dgm:cxn modelId="{4A1F9FA6-536F-443D-A35A-4BAEBC2D4988}" type="presParOf" srcId="{D54CD4B0-E392-4A24-B890-020F01A7D91B}" destId="{E6626D42-12F5-4414-B29F-8F98E6D13B4E}" srcOrd="2" destOrd="0" presId="urn:microsoft.com/office/officeart/2008/layout/LinedList"/>
    <dgm:cxn modelId="{A4786363-54A6-483E-9184-E5037653E974}" type="presParOf" srcId="{D54CD4B0-E392-4A24-B890-020F01A7D91B}" destId="{AA332612-A3C1-4B47-8C6E-33D93A66FBBD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2232E2-9E5A-41B8-B97F-54766F12DE5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648EA3-F4C9-4E42-A04C-C7EFC058D6B9}">
      <dgm:prSet custT="1"/>
      <dgm:spPr/>
      <dgm:t>
        <a:bodyPr/>
        <a:lstStyle/>
        <a:p>
          <a:pPr>
            <a:lnSpc>
              <a:spcPct val="120000"/>
            </a:lnSpc>
            <a:spcAft>
              <a:spcPts val="0"/>
            </a:spcAft>
          </a:pPr>
          <a:r>
            <a:rPr lang="cs-CZ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Kdo se hodnověrným způsobem dozví, </a:t>
          </a:r>
        </a:p>
        <a:p>
          <a:pPr>
            <a:lnSpc>
              <a:spcPct val="120000"/>
            </a:lnSpc>
            <a:spcAft>
              <a:spcPts val="0"/>
            </a:spcAft>
          </a:pPr>
          <a:r>
            <a:rPr lang="cs-CZ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že jiný </a:t>
          </a:r>
          <a:r>
            <a:rPr lang="cs-CZ" sz="28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připravuje</a:t>
          </a:r>
          <a:r>
            <a:rPr lang="cs-CZ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nebo </a:t>
          </a:r>
          <a:r>
            <a:rPr lang="cs-CZ" sz="28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páchá</a:t>
          </a:r>
          <a:r>
            <a:rPr lang="cs-CZ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trestný čin …. </a:t>
          </a:r>
        </a:p>
        <a:p>
          <a:pPr>
            <a:lnSpc>
              <a:spcPct val="120000"/>
            </a:lnSpc>
            <a:spcAft>
              <a:spcPts val="0"/>
            </a:spcAft>
          </a:pPr>
          <a:r>
            <a:rPr lang="cs-CZ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 spáchání nebo dokončení takového TČ nepřekazí … </a:t>
          </a:r>
        </a:p>
        <a:p>
          <a:pPr>
            <a:lnSpc>
              <a:spcPct val="120000"/>
            </a:lnSpc>
            <a:spcAft>
              <a:spcPts val="0"/>
            </a:spcAft>
          </a:pPr>
          <a:r>
            <a:rPr lang="cs-CZ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překazit TČ lze i jeho včasným oznámením státnímu zástupci nebo policejnímu orgánu</a:t>
          </a:r>
          <a:endParaRPr lang="en-US" sz="28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18D2BF-F954-4383-BC81-47D326E3353D}" type="parTrans" cxnId="{40A0FC1C-92E0-456A-ABAC-AE9ED024EBEC}">
      <dgm:prSet/>
      <dgm:spPr/>
      <dgm:t>
        <a:bodyPr/>
        <a:lstStyle/>
        <a:p>
          <a:endParaRPr lang="en-US"/>
        </a:p>
      </dgm:t>
    </dgm:pt>
    <dgm:pt modelId="{40D9BA95-976D-449A-BF07-557323B70C61}" type="sibTrans" cxnId="{40A0FC1C-92E0-456A-ABAC-AE9ED024EBEC}">
      <dgm:prSet/>
      <dgm:spPr/>
      <dgm:t>
        <a:bodyPr/>
        <a:lstStyle/>
        <a:p>
          <a:endParaRPr lang="en-US"/>
        </a:p>
      </dgm:t>
    </dgm:pt>
    <dgm:pt modelId="{799014DB-9903-49B0-8B9B-ABB9343EA6C5}">
      <dgm:prSet/>
      <dgm:spPr/>
      <dgm:t>
        <a:bodyPr/>
        <a:lstStyle/>
        <a:p>
          <a:pPr>
            <a:lnSpc>
              <a:spcPct val="110000"/>
            </a:lnSpc>
            <a:spcAft>
              <a:spcPts val="0"/>
            </a:spcAft>
            <a:buFont typeface="Wingdings" panose="05000000000000000000" pitchFamily="2" charset="2"/>
            <a:buNone/>
          </a:pPr>
          <a:r>
            <a:rPr lang="cs-CZ" dirty="0">
              <a:solidFill>
                <a:srgbClr val="00287D"/>
              </a:solidFill>
              <a:latin typeface="Arial" panose="020B0604020202020204" pitchFamily="34" charset="0"/>
              <a:cs typeface="Arial" panose="020B0604020202020204" pitchFamily="34" charset="0"/>
            </a:rPr>
            <a:t>vraždy, zabití, těžkého ublížení na zdraví, </a:t>
          </a:r>
        </a:p>
        <a:p>
          <a:pPr>
            <a:lnSpc>
              <a:spcPct val="110000"/>
            </a:lnSpc>
            <a:spcAft>
              <a:spcPts val="0"/>
            </a:spcAft>
            <a:buNone/>
          </a:pPr>
          <a:r>
            <a:rPr lang="cs-CZ" dirty="0">
              <a:solidFill>
                <a:srgbClr val="00287D"/>
              </a:solidFill>
              <a:latin typeface="Arial" panose="020B0604020202020204" pitchFamily="34" charset="0"/>
              <a:cs typeface="Arial" panose="020B0604020202020204" pitchFamily="34" charset="0"/>
            </a:rPr>
            <a:t>mučení a jiného nelidského a krutého zacházení, nedovoleného přerušení těhotenství bez souhlasu těhotné ženy, neoprávněného odebrání tkání a orgánů, znásilnění, pohlavního zneužití, týrání svěřené osoby, …</a:t>
          </a:r>
          <a:endParaRPr lang="en-US" dirty="0">
            <a:solidFill>
              <a:srgbClr val="00287D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A0E04C-80A1-4453-9C57-B22CABA716C0}" type="parTrans" cxnId="{B8ACC068-2845-4FF4-B694-0B740264BABB}">
      <dgm:prSet/>
      <dgm:spPr/>
      <dgm:t>
        <a:bodyPr/>
        <a:lstStyle/>
        <a:p>
          <a:endParaRPr lang="en-US"/>
        </a:p>
      </dgm:t>
    </dgm:pt>
    <dgm:pt modelId="{DA17A7D1-ABDB-4FD3-BC26-6CFD7A4D1989}" type="sibTrans" cxnId="{B8ACC068-2845-4FF4-B694-0B740264BABB}">
      <dgm:prSet/>
      <dgm:spPr/>
      <dgm:t>
        <a:bodyPr/>
        <a:lstStyle/>
        <a:p>
          <a:endParaRPr lang="en-US"/>
        </a:p>
      </dgm:t>
    </dgm:pt>
    <dgm:pt modelId="{290D7BA8-81FC-4671-A905-276E90F6B896}" type="pres">
      <dgm:prSet presAssocID="{D42232E2-9E5A-41B8-B97F-54766F12DE5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E6468203-BF96-4F4F-A2D8-305A4C93CA3D}" type="pres">
      <dgm:prSet presAssocID="{4E648EA3-F4C9-4E42-A04C-C7EFC058D6B9}" presName="thickLine" presStyleLbl="alignNode1" presStyleIdx="0" presStyleCnt="1"/>
      <dgm:spPr/>
    </dgm:pt>
    <dgm:pt modelId="{E574BADE-9A62-4319-B5B9-584FA5323ABD}" type="pres">
      <dgm:prSet presAssocID="{4E648EA3-F4C9-4E42-A04C-C7EFC058D6B9}" presName="horz1" presStyleCnt="0"/>
      <dgm:spPr/>
    </dgm:pt>
    <dgm:pt modelId="{D0690EA2-B425-4E8F-A1C1-A48A507CAEE6}" type="pres">
      <dgm:prSet presAssocID="{4E648EA3-F4C9-4E42-A04C-C7EFC058D6B9}" presName="tx1" presStyleLbl="revTx" presStyleIdx="0" presStyleCnt="2" custScaleX="736909" custScaleY="100196"/>
      <dgm:spPr/>
      <dgm:t>
        <a:bodyPr/>
        <a:lstStyle/>
        <a:p>
          <a:endParaRPr lang="cs-CZ"/>
        </a:p>
      </dgm:t>
    </dgm:pt>
    <dgm:pt modelId="{D54CD4B0-E392-4A24-B890-020F01A7D91B}" type="pres">
      <dgm:prSet presAssocID="{4E648EA3-F4C9-4E42-A04C-C7EFC058D6B9}" presName="vert1" presStyleCnt="0"/>
      <dgm:spPr/>
    </dgm:pt>
    <dgm:pt modelId="{8704FC5E-3149-42D6-86D4-7D91E465587D}" type="pres">
      <dgm:prSet presAssocID="{799014DB-9903-49B0-8B9B-ABB9343EA6C5}" presName="vertSpace2a" presStyleCnt="0"/>
      <dgm:spPr/>
    </dgm:pt>
    <dgm:pt modelId="{5C0F02D0-BC59-4CF1-823B-E575BF029757}" type="pres">
      <dgm:prSet presAssocID="{799014DB-9903-49B0-8B9B-ABB9343EA6C5}" presName="horz2" presStyleCnt="0"/>
      <dgm:spPr/>
    </dgm:pt>
    <dgm:pt modelId="{36EF5790-9CE8-4334-9697-11B419C9BE8F}" type="pres">
      <dgm:prSet presAssocID="{799014DB-9903-49B0-8B9B-ABB9343EA6C5}" presName="horzSpace2" presStyleCnt="0"/>
      <dgm:spPr/>
    </dgm:pt>
    <dgm:pt modelId="{8D8D1C41-D030-495B-BDD5-4FF0D86F5C7D}" type="pres">
      <dgm:prSet presAssocID="{799014DB-9903-49B0-8B9B-ABB9343EA6C5}" presName="tx2" presStyleLbl="revTx" presStyleIdx="1" presStyleCnt="2" custScaleX="145766" custScaleY="194650"/>
      <dgm:spPr/>
      <dgm:t>
        <a:bodyPr/>
        <a:lstStyle/>
        <a:p>
          <a:endParaRPr lang="cs-CZ"/>
        </a:p>
      </dgm:t>
    </dgm:pt>
    <dgm:pt modelId="{1F672EF8-69BA-4E87-BC08-951CFE0F3AA3}" type="pres">
      <dgm:prSet presAssocID="{799014DB-9903-49B0-8B9B-ABB9343EA6C5}" presName="vert2" presStyleCnt="0"/>
      <dgm:spPr/>
    </dgm:pt>
    <dgm:pt modelId="{E6626D42-12F5-4414-B29F-8F98E6D13B4E}" type="pres">
      <dgm:prSet presAssocID="{799014DB-9903-49B0-8B9B-ABB9343EA6C5}" presName="thinLine2b" presStyleLbl="callout" presStyleIdx="0" presStyleCnt="1"/>
      <dgm:spPr/>
    </dgm:pt>
    <dgm:pt modelId="{AA332612-A3C1-4B47-8C6E-33D93A66FBBD}" type="pres">
      <dgm:prSet presAssocID="{799014DB-9903-49B0-8B9B-ABB9343EA6C5}" presName="vertSpace2b" presStyleCnt="0"/>
      <dgm:spPr/>
    </dgm:pt>
  </dgm:ptLst>
  <dgm:cxnLst>
    <dgm:cxn modelId="{A66D9A53-FB18-4BD5-A501-F28A0E9D920F}" type="presOf" srcId="{4E648EA3-F4C9-4E42-A04C-C7EFC058D6B9}" destId="{D0690EA2-B425-4E8F-A1C1-A48A507CAEE6}" srcOrd="0" destOrd="0" presId="urn:microsoft.com/office/officeart/2008/layout/LinedList"/>
    <dgm:cxn modelId="{B8ACC068-2845-4FF4-B694-0B740264BABB}" srcId="{4E648EA3-F4C9-4E42-A04C-C7EFC058D6B9}" destId="{799014DB-9903-49B0-8B9B-ABB9343EA6C5}" srcOrd="0" destOrd="0" parTransId="{E8A0E04C-80A1-4453-9C57-B22CABA716C0}" sibTransId="{DA17A7D1-ABDB-4FD3-BC26-6CFD7A4D1989}"/>
    <dgm:cxn modelId="{81DBF3BC-E542-47DB-8A35-AC245E5FB1CD}" type="presOf" srcId="{D42232E2-9E5A-41B8-B97F-54766F12DE50}" destId="{290D7BA8-81FC-4671-A905-276E90F6B896}" srcOrd="0" destOrd="0" presId="urn:microsoft.com/office/officeart/2008/layout/LinedList"/>
    <dgm:cxn modelId="{40A0FC1C-92E0-456A-ABAC-AE9ED024EBEC}" srcId="{D42232E2-9E5A-41B8-B97F-54766F12DE50}" destId="{4E648EA3-F4C9-4E42-A04C-C7EFC058D6B9}" srcOrd="0" destOrd="0" parTransId="{6118D2BF-F954-4383-BC81-47D326E3353D}" sibTransId="{40D9BA95-976D-449A-BF07-557323B70C61}"/>
    <dgm:cxn modelId="{D16F90DF-18D9-4FF6-9962-82A38B7339CA}" type="presOf" srcId="{799014DB-9903-49B0-8B9B-ABB9343EA6C5}" destId="{8D8D1C41-D030-495B-BDD5-4FF0D86F5C7D}" srcOrd="0" destOrd="0" presId="urn:microsoft.com/office/officeart/2008/layout/LinedList"/>
    <dgm:cxn modelId="{F9BB1DAD-A2EF-47A1-8E43-916F8E44EE0A}" type="presParOf" srcId="{290D7BA8-81FC-4671-A905-276E90F6B896}" destId="{E6468203-BF96-4F4F-A2D8-305A4C93CA3D}" srcOrd="0" destOrd="0" presId="urn:microsoft.com/office/officeart/2008/layout/LinedList"/>
    <dgm:cxn modelId="{3ED1642D-B966-4100-AD84-F1516EB79DDF}" type="presParOf" srcId="{290D7BA8-81FC-4671-A905-276E90F6B896}" destId="{E574BADE-9A62-4319-B5B9-584FA5323ABD}" srcOrd="1" destOrd="0" presId="urn:microsoft.com/office/officeart/2008/layout/LinedList"/>
    <dgm:cxn modelId="{7FCBF8C3-5B25-4708-9E39-31A2222CA304}" type="presParOf" srcId="{E574BADE-9A62-4319-B5B9-584FA5323ABD}" destId="{D0690EA2-B425-4E8F-A1C1-A48A507CAEE6}" srcOrd="0" destOrd="0" presId="urn:microsoft.com/office/officeart/2008/layout/LinedList"/>
    <dgm:cxn modelId="{00593B11-D7FF-48A5-8608-247115B577C7}" type="presParOf" srcId="{E574BADE-9A62-4319-B5B9-584FA5323ABD}" destId="{D54CD4B0-E392-4A24-B890-020F01A7D91B}" srcOrd="1" destOrd="0" presId="urn:microsoft.com/office/officeart/2008/layout/LinedList"/>
    <dgm:cxn modelId="{13120D09-BCE2-42D7-86B0-2EBDFBD843F9}" type="presParOf" srcId="{D54CD4B0-E392-4A24-B890-020F01A7D91B}" destId="{8704FC5E-3149-42D6-86D4-7D91E465587D}" srcOrd="0" destOrd="0" presId="urn:microsoft.com/office/officeart/2008/layout/LinedList"/>
    <dgm:cxn modelId="{7C00EEC6-5043-4B78-BB88-CE3AA578F0A0}" type="presParOf" srcId="{D54CD4B0-E392-4A24-B890-020F01A7D91B}" destId="{5C0F02D0-BC59-4CF1-823B-E575BF029757}" srcOrd="1" destOrd="0" presId="urn:microsoft.com/office/officeart/2008/layout/LinedList"/>
    <dgm:cxn modelId="{4A19D14E-8142-4F5F-92B3-8ABE21AF9E08}" type="presParOf" srcId="{5C0F02D0-BC59-4CF1-823B-E575BF029757}" destId="{36EF5790-9CE8-4334-9697-11B419C9BE8F}" srcOrd="0" destOrd="0" presId="urn:microsoft.com/office/officeart/2008/layout/LinedList"/>
    <dgm:cxn modelId="{0DFFE610-BEA9-4B21-80FB-862E15C42239}" type="presParOf" srcId="{5C0F02D0-BC59-4CF1-823B-E575BF029757}" destId="{8D8D1C41-D030-495B-BDD5-4FF0D86F5C7D}" srcOrd="1" destOrd="0" presId="urn:microsoft.com/office/officeart/2008/layout/LinedList"/>
    <dgm:cxn modelId="{964253B2-A56D-4788-9731-F6B98846F179}" type="presParOf" srcId="{5C0F02D0-BC59-4CF1-823B-E575BF029757}" destId="{1F672EF8-69BA-4E87-BC08-951CFE0F3AA3}" srcOrd="2" destOrd="0" presId="urn:microsoft.com/office/officeart/2008/layout/LinedList"/>
    <dgm:cxn modelId="{4A1F9FA6-536F-443D-A35A-4BAEBC2D4988}" type="presParOf" srcId="{D54CD4B0-E392-4A24-B890-020F01A7D91B}" destId="{E6626D42-12F5-4414-B29F-8F98E6D13B4E}" srcOrd="2" destOrd="0" presId="urn:microsoft.com/office/officeart/2008/layout/LinedList"/>
    <dgm:cxn modelId="{A4786363-54A6-483E-9184-E5037653E974}" type="presParOf" srcId="{D54CD4B0-E392-4A24-B890-020F01A7D91B}" destId="{AA332612-A3C1-4B47-8C6E-33D93A66FBBD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EC9BC21-9686-4751-9CD8-85122FE8A89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8066C1B-3119-4DA4-846E-E09D171FC45C}">
      <dgm:prSet/>
      <dgm:spPr>
        <a:solidFill>
          <a:srgbClr val="002060"/>
        </a:solidFill>
      </dgm:spPr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cs-CZ" b="0" dirty="0"/>
            <a:t>Vyžadují-li to okolnosti případu nebo zvyklosti soukromého života,  je každý povinen počínat si při svém konání tak, aby nedošlo           k nedůvodné újmě na svobodě, životě, zdraví nebo na vlastnictví jiného. </a:t>
          </a:r>
          <a:endParaRPr lang="cs-CZ" dirty="0"/>
        </a:p>
      </dgm:t>
    </dgm:pt>
    <dgm:pt modelId="{3D6E2E39-7E6A-47E9-A901-FA959A2C62CB}" type="parTrans" cxnId="{EF131064-AB9C-491B-B454-81DA61028FC2}">
      <dgm:prSet/>
      <dgm:spPr/>
      <dgm:t>
        <a:bodyPr/>
        <a:lstStyle/>
        <a:p>
          <a:endParaRPr lang="cs-CZ"/>
        </a:p>
      </dgm:t>
    </dgm:pt>
    <dgm:pt modelId="{F8C43AB0-DDA9-4FD0-B7C8-DE0246423EB5}" type="sibTrans" cxnId="{EF131064-AB9C-491B-B454-81DA61028FC2}">
      <dgm:prSet/>
      <dgm:spPr/>
      <dgm:t>
        <a:bodyPr/>
        <a:lstStyle/>
        <a:p>
          <a:endParaRPr lang="cs-CZ"/>
        </a:p>
      </dgm:t>
    </dgm:pt>
    <dgm:pt modelId="{093614FA-35D6-4425-9F46-56DB245870E4}">
      <dgm:prSet custT="1"/>
      <dgm:spPr>
        <a:solidFill>
          <a:srgbClr val="002060"/>
        </a:solidFill>
      </dgm:spPr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cs-CZ" sz="2800" b="0" dirty="0"/>
            <a:t>Povinnost zakročit na ochranu práv jiného má každý, kdo má kontrolu nad nebezpečnou situací.</a:t>
          </a:r>
          <a:endParaRPr lang="cs-CZ" sz="2800" dirty="0"/>
        </a:p>
      </dgm:t>
    </dgm:pt>
    <dgm:pt modelId="{26076979-EFB8-42FB-80AD-CA0CFB0C05E4}" type="parTrans" cxnId="{035626D9-0F92-494E-83F9-C818D75C1EA3}">
      <dgm:prSet/>
      <dgm:spPr/>
      <dgm:t>
        <a:bodyPr/>
        <a:lstStyle/>
        <a:p>
          <a:endParaRPr lang="cs-CZ"/>
        </a:p>
      </dgm:t>
    </dgm:pt>
    <dgm:pt modelId="{912DF3ED-2C1B-423E-A6B1-D29DB49CE3C6}" type="sibTrans" cxnId="{035626D9-0F92-494E-83F9-C818D75C1EA3}">
      <dgm:prSet/>
      <dgm:spPr/>
      <dgm:t>
        <a:bodyPr/>
        <a:lstStyle/>
        <a:p>
          <a:endParaRPr lang="cs-CZ"/>
        </a:p>
      </dgm:t>
    </dgm:pt>
    <dgm:pt modelId="{E4F2F466-F6CA-4CEB-8EBA-AE2F54F6D807}" type="pres">
      <dgm:prSet presAssocID="{5EC9BC21-9686-4751-9CD8-85122FE8A89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55DC602-AB59-45D2-8491-3F59F28569F8}" type="pres">
      <dgm:prSet presAssocID="{08066C1B-3119-4DA4-846E-E09D171FC45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4FC581A-B0BA-4EE3-B025-0A56F8FC3E11}" type="pres">
      <dgm:prSet presAssocID="{F8C43AB0-DDA9-4FD0-B7C8-DE0246423EB5}" presName="spacer" presStyleCnt="0"/>
      <dgm:spPr/>
    </dgm:pt>
    <dgm:pt modelId="{89C7C6FA-BE86-4E37-8BDA-5BF4DB41EDD6}" type="pres">
      <dgm:prSet presAssocID="{093614FA-35D6-4425-9F46-56DB245870E4}" presName="parentText" presStyleLbl="node1" presStyleIdx="1" presStyleCnt="2" custLinFactNeighborX="-502" custLinFactNeighborY="-5092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FAAFB19-DA08-4691-AD7C-925BEC3A3637}" type="presOf" srcId="{08066C1B-3119-4DA4-846E-E09D171FC45C}" destId="{E55DC602-AB59-45D2-8491-3F59F28569F8}" srcOrd="0" destOrd="0" presId="urn:microsoft.com/office/officeart/2005/8/layout/vList2"/>
    <dgm:cxn modelId="{EF131064-AB9C-491B-B454-81DA61028FC2}" srcId="{5EC9BC21-9686-4751-9CD8-85122FE8A897}" destId="{08066C1B-3119-4DA4-846E-E09D171FC45C}" srcOrd="0" destOrd="0" parTransId="{3D6E2E39-7E6A-47E9-A901-FA959A2C62CB}" sibTransId="{F8C43AB0-DDA9-4FD0-B7C8-DE0246423EB5}"/>
    <dgm:cxn modelId="{72184057-38AB-4915-A502-0CD23C649754}" type="presOf" srcId="{5EC9BC21-9686-4751-9CD8-85122FE8A897}" destId="{E4F2F466-F6CA-4CEB-8EBA-AE2F54F6D807}" srcOrd="0" destOrd="0" presId="urn:microsoft.com/office/officeart/2005/8/layout/vList2"/>
    <dgm:cxn modelId="{7E700D84-CB2C-4353-BC7D-89FAC0788616}" type="presOf" srcId="{093614FA-35D6-4425-9F46-56DB245870E4}" destId="{89C7C6FA-BE86-4E37-8BDA-5BF4DB41EDD6}" srcOrd="0" destOrd="0" presId="urn:microsoft.com/office/officeart/2005/8/layout/vList2"/>
    <dgm:cxn modelId="{035626D9-0F92-494E-83F9-C818D75C1EA3}" srcId="{5EC9BC21-9686-4751-9CD8-85122FE8A897}" destId="{093614FA-35D6-4425-9F46-56DB245870E4}" srcOrd="1" destOrd="0" parTransId="{26076979-EFB8-42FB-80AD-CA0CFB0C05E4}" sibTransId="{912DF3ED-2C1B-423E-A6B1-D29DB49CE3C6}"/>
    <dgm:cxn modelId="{C41C160A-E1B6-41F5-90AD-480FA7563C78}" type="presParOf" srcId="{E4F2F466-F6CA-4CEB-8EBA-AE2F54F6D807}" destId="{E55DC602-AB59-45D2-8491-3F59F28569F8}" srcOrd="0" destOrd="0" presId="urn:microsoft.com/office/officeart/2005/8/layout/vList2"/>
    <dgm:cxn modelId="{BA306310-D987-4280-9C46-92C406D78EA1}" type="presParOf" srcId="{E4F2F466-F6CA-4CEB-8EBA-AE2F54F6D807}" destId="{44FC581A-B0BA-4EE3-B025-0A56F8FC3E11}" srcOrd="1" destOrd="0" presId="urn:microsoft.com/office/officeart/2005/8/layout/vList2"/>
    <dgm:cxn modelId="{30C4647A-68FA-434C-B6A8-D962DFAD45A2}" type="presParOf" srcId="{E4F2F466-F6CA-4CEB-8EBA-AE2F54F6D807}" destId="{89C7C6FA-BE86-4E37-8BDA-5BF4DB41EDD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4BB779-5816-46A9-8229-7707CB3CEBEF}">
      <dsp:nvSpPr>
        <dsp:cNvPr id="0" name=""/>
        <dsp:cNvSpPr/>
      </dsp:nvSpPr>
      <dsp:spPr>
        <a:xfrm>
          <a:off x="0" y="0"/>
          <a:ext cx="8941301" cy="1148939"/>
        </a:xfrm>
        <a:prstGeom prst="roundRect">
          <a:avLst>
            <a:gd name="adj" fmla="val 10000"/>
          </a:avLst>
        </a:prstGeom>
        <a:solidFill>
          <a:srgbClr val="00287D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i="0" kern="1200" dirty="0"/>
            <a:t>protiprávní jednání nebo opomenutí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b="0" i="0" kern="1200" dirty="0"/>
            <a:t> </a:t>
          </a:r>
          <a:endParaRPr lang="en-US" sz="2100" kern="1200" dirty="0"/>
        </a:p>
      </dsp:txBody>
      <dsp:txXfrm>
        <a:off x="33651" y="33651"/>
        <a:ext cx="7604422" cy="1081637"/>
      </dsp:txXfrm>
    </dsp:sp>
    <dsp:sp modelId="{6AC6CB4F-7C2F-4E81-A4B0-DC3C8F79553D}">
      <dsp:nvSpPr>
        <dsp:cNvPr id="0" name=""/>
        <dsp:cNvSpPr/>
      </dsp:nvSpPr>
      <dsp:spPr>
        <a:xfrm>
          <a:off x="748834" y="1357837"/>
          <a:ext cx="8941301" cy="1148939"/>
        </a:xfrm>
        <a:prstGeom prst="roundRect">
          <a:avLst>
            <a:gd name="adj" fmla="val 10000"/>
          </a:avLst>
        </a:prstGeom>
        <a:solidFill>
          <a:srgbClr val="00287D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i="0" kern="1200" dirty="0"/>
            <a:t>škodlivý následek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b="0" i="0" kern="1200" dirty="0"/>
            <a:t>– porušení / ohrožení zákonem chráněného zájmu či hodnot</a:t>
          </a:r>
          <a:endParaRPr lang="en-US" sz="2100" kern="1200" dirty="0"/>
        </a:p>
      </dsp:txBody>
      <dsp:txXfrm>
        <a:off x="782485" y="1391488"/>
        <a:ext cx="7378355" cy="1081637"/>
      </dsp:txXfrm>
    </dsp:sp>
    <dsp:sp modelId="{7533B8AC-DBC4-4D0D-914D-97B571498145}">
      <dsp:nvSpPr>
        <dsp:cNvPr id="0" name=""/>
        <dsp:cNvSpPr/>
      </dsp:nvSpPr>
      <dsp:spPr>
        <a:xfrm>
          <a:off x="1266401" y="2715674"/>
          <a:ext cx="9381481" cy="1148939"/>
        </a:xfrm>
        <a:prstGeom prst="roundRect">
          <a:avLst>
            <a:gd name="adj" fmla="val 10000"/>
          </a:avLst>
        </a:prstGeom>
        <a:solidFill>
          <a:srgbClr val="00287D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i="0" kern="1200" dirty="0"/>
            <a:t>kauzální nexus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cs-CZ" sz="2400" b="0" i="0" kern="1200" dirty="0"/>
            <a:t>mezi jednáním či opomenutím a škodlivým  následkem</a:t>
          </a:r>
          <a:endParaRPr lang="en-US" sz="2400" kern="1200" dirty="0"/>
        </a:p>
      </dsp:txBody>
      <dsp:txXfrm>
        <a:off x="1300052" y="2749325"/>
        <a:ext cx="7756631" cy="1081636"/>
      </dsp:txXfrm>
    </dsp:sp>
    <dsp:sp modelId="{9D522BC8-2CCA-4AE1-8067-B7B23B7592AE}">
      <dsp:nvSpPr>
        <dsp:cNvPr id="0" name=""/>
        <dsp:cNvSpPr/>
      </dsp:nvSpPr>
      <dsp:spPr>
        <a:xfrm>
          <a:off x="2235325" y="4073511"/>
          <a:ext cx="8941301" cy="1148939"/>
        </a:xfrm>
        <a:prstGeom prst="roundRect">
          <a:avLst>
            <a:gd name="adj" fmla="val 10000"/>
          </a:avLst>
        </a:prstGeom>
        <a:solidFill>
          <a:srgbClr val="00287D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i="0" kern="1200" dirty="0"/>
            <a:t>zavinění </a:t>
          </a:r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0" i="0" kern="1200" dirty="0"/>
            <a:t>– úmysl / nedbalost</a:t>
          </a:r>
          <a:endParaRPr lang="en-US" sz="2700" kern="1200" dirty="0"/>
        </a:p>
      </dsp:txBody>
      <dsp:txXfrm>
        <a:off x="2268976" y="4107162"/>
        <a:ext cx="7378355" cy="1081637"/>
      </dsp:txXfrm>
    </dsp:sp>
    <dsp:sp modelId="{6B78B41A-9419-4FF6-A5F2-D011D11A2BF4}">
      <dsp:nvSpPr>
        <dsp:cNvPr id="0" name=""/>
        <dsp:cNvSpPr/>
      </dsp:nvSpPr>
      <dsp:spPr>
        <a:xfrm>
          <a:off x="8194491" y="879982"/>
          <a:ext cx="746810" cy="74681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/>
        </a:p>
      </dsp:txBody>
      <dsp:txXfrm>
        <a:off x="8362523" y="879982"/>
        <a:ext cx="410746" cy="561975"/>
      </dsp:txXfrm>
    </dsp:sp>
    <dsp:sp modelId="{A8CC27DF-1325-4206-B315-0ECACDBBD289}">
      <dsp:nvSpPr>
        <dsp:cNvPr id="0" name=""/>
        <dsp:cNvSpPr/>
      </dsp:nvSpPr>
      <dsp:spPr>
        <a:xfrm>
          <a:off x="8943325" y="2237819"/>
          <a:ext cx="746810" cy="74681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/>
        </a:p>
      </dsp:txBody>
      <dsp:txXfrm>
        <a:off x="9111357" y="2237819"/>
        <a:ext cx="410746" cy="561975"/>
      </dsp:txXfrm>
    </dsp:sp>
    <dsp:sp modelId="{5213797B-AD71-4158-9D34-5F0AA37C3CE2}">
      <dsp:nvSpPr>
        <dsp:cNvPr id="0" name=""/>
        <dsp:cNvSpPr/>
      </dsp:nvSpPr>
      <dsp:spPr>
        <a:xfrm>
          <a:off x="9680982" y="3595656"/>
          <a:ext cx="746810" cy="74681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/>
        </a:p>
      </dsp:txBody>
      <dsp:txXfrm>
        <a:off x="9849014" y="3595656"/>
        <a:ext cx="410746" cy="5619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9B9D47-44C0-4E71-BBA4-143FA789BE49}">
      <dsp:nvSpPr>
        <dsp:cNvPr id="0" name=""/>
        <dsp:cNvSpPr/>
      </dsp:nvSpPr>
      <dsp:spPr>
        <a:xfrm rot="16200000">
          <a:off x="-575989" y="461"/>
          <a:ext cx="6754274" cy="5584459"/>
        </a:xfrm>
        <a:prstGeom prst="downArrow">
          <a:avLst>
            <a:gd name="adj1" fmla="val 50000"/>
            <a:gd name="adj2" fmla="val 35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cs-CZ" sz="2200" b="1" u="sng" kern="1200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IV. ÚS 2741/17 </a:t>
          </a:r>
          <a:r>
            <a:rPr lang="cs-CZ" sz="2200" b="1" kern="1200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…. </a:t>
          </a:r>
          <a:r>
            <a:rPr lang="cs-CZ" sz="2200" b="1" u="sng" kern="1200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informace</a:t>
          </a:r>
          <a:r>
            <a:rPr lang="cs-CZ" sz="2200" b="1" kern="1200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, vyžadované orgány činnými v </a:t>
          </a:r>
          <a:r>
            <a:rPr lang="cs-CZ" sz="2200" b="1" kern="1200" dirty="0" err="1" smtClean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tr</a:t>
          </a:r>
          <a:r>
            <a:rPr lang="cs-CZ" sz="2200" b="1" kern="1200" dirty="0" smtClean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cs-CZ" sz="2200" b="1" kern="1200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řízení </a:t>
          </a:r>
          <a:r>
            <a:rPr lang="cs-CZ" sz="2200" b="1" u="sng" kern="1200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o pouhé totožnosti hospitalizovaných </a:t>
          </a:r>
          <a:r>
            <a:rPr lang="cs-CZ" sz="2200" b="1" kern="1200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osob na oddělení, </a:t>
          </a:r>
          <a:r>
            <a:rPr lang="cs-CZ" sz="2200" b="1" u="sng" kern="1200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nepodléhají zvláštní ochraně</a:t>
          </a:r>
          <a:r>
            <a:rPr lang="cs-CZ" sz="2200" b="1" kern="1200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 podle § 51 odst. 3 </a:t>
          </a:r>
          <a:r>
            <a:rPr lang="cs-CZ" sz="2200" b="1" kern="1200" dirty="0" smtClean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ZZS. </a:t>
          </a:r>
          <a:r>
            <a:rPr lang="cs-CZ" sz="2200" b="1" kern="1200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Na uvedené informace se tedy </a:t>
          </a:r>
          <a:r>
            <a:rPr lang="cs-CZ" sz="2200" b="1" u="sng" kern="1200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nevztahuje mlčenlivost</a:t>
          </a:r>
          <a:r>
            <a:rPr lang="cs-CZ" sz="2200" b="1" kern="1200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, a proto k jejich sdělení </a:t>
          </a:r>
          <a:r>
            <a:rPr lang="cs-CZ" sz="2200" b="1" u="sng" kern="1200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není třeba souhlasu soudu</a:t>
          </a:r>
          <a:r>
            <a:rPr lang="cs-CZ" sz="2200" b="1" kern="1200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 podle § 8/5 TŘ</a:t>
          </a:r>
          <a:r>
            <a:rPr lang="cs-CZ" sz="2200" kern="1200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en-US" sz="2200" kern="1200" dirty="0">
            <a:solidFill>
              <a:srgbClr val="FFFFEB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8919" y="1104121"/>
        <a:ext cx="4607179" cy="3377137"/>
      </dsp:txXfrm>
    </dsp:sp>
    <dsp:sp modelId="{79F5878D-2B03-4063-8144-5A8BB3B6F1BE}">
      <dsp:nvSpPr>
        <dsp:cNvPr id="0" name=""/>
        <dsp:cNvSpPr/>
      </dsp:nvSpPr>
      <dsp:spPr>
        <a:xfrm rot="5400000">
          <a:off x="5599034" y="461"/>
          <a:ext cx="6423213" cy="5584459"/>
        </a:xfrm>
        <a:prstGeom prst="downArrow">
          <a:avLst>
            <a:gd name="adj1" fmla="val 50000"/>
            <a:gd name="adj2" fmla="val 35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cs-CZ" sz="2200" b="1" u="sng" kern="1200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II. ÚS 2050/14 </a:t>
          </a:r>
          <a:r>
            <a:rPr lang="cs-CZ" sz="2200" b="1" kern="1200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… </a:t>
          </a:r>
          <a:r>
            <a:rPr lang="cs-CZ" sz="2200" b="1" kern="1200" dirty="0" smtClean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podávání informací zjištěných </a:t>
          </a:r>
          <a:r>
            <a:rPr lang="cs-CZ" sz="2200" b="1" kern="1200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při poskytování ZS </a:t>
          </a:r>
          <a:r>
            <a:rPr lang="cs-CZ" sz="2200" b="1" kern="1200" dirty="0" smtClean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představuje </a:t>
          </a:r>
          <a:r>
            <a:rPr lang="cs-CZ" sz="2200" b="1" u="sng" kern="1200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natolik invazivní zásah do soukromí </a:t>
          </a:r>
          <a:r>
            <a:rPr lang="cs-CZ" sz="2200" b="1" kern="1200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jednotlivce, že je nezbytné, aby byl </a:t>
          </a:r>
          <a:r>
            <a:rPr lang="cs-CZ" sz="2200" b="1" u="sng" kern="1200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posouzen</a:t>
          </a:r>
          <a:r>
            <a:rPr lang="cs-CZ" sz="2200" b="1" kern="1200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 nezávislým a nestranným orgánem, kterým může být pouze </a:t>
          </a:r>
          <a:r>
            <a:rPr lang="cs-CZ" sz="2200" b="1" u="sng" kern="1200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soud</a:t>
          </a:r>
          <a:r>
            <a:rPr lang="cs-CZ" sz="2200" b="1" kern="1200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US" sz="2200" b="1" kern="1200" dirty="0">
            <a:solidFill>
              <a:srgbClr val="FFFFEB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6995691" y="1186887"/>
        <a:ext cx="4607179" cy="32116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468203-BF96-4F4F-A2D8-305A4C93CA3D}">
      <dsp:nvSpPr>
        <dsp:cNvPr id="0" name=""/>
        <dsp:cNvSpPr/>
      </dsp:nvSpPr>
      <dsp:spPr>
        <a:xfrm>
          <a:off x="0" y="2612"/>
          <a:ext cx="75185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690EA2-B425-4E8F-A1C1-A48A507CAEE6}">
      <dsp:nvSpPr>
        <dsp:cNvPr id="0" name=""/>
        <dsp:cNvSpPr/>
      </dsp:nvSpPr>
      <dsp:spPr>
        <a:xfrm>
          <a:off x="0" y="2612"/>
          <a:ext cx="4640860" cy="53509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120000"/>
            </a:lnSpc>
            <a:spcBef>
              <a:spcPct val="0"/>
            </a:spcBef>
            <a:spcAft>
              <a:spcPts val="0"/>
            </a:spcAft>
          </a:pPr>
          <a:r>
            <a:rPr lang="cs-CZ" sz="2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Kdo se hodnověrným způsobem dozví, </a:t>
          </a:r>
        </a:p>
        <a:p>
          <a:pPr lvl="0" algn="l" defTabSz="1244600">
            <a:lnSpc>
              <a:spcPct val="120000"/>
            </a:lnSpc>
            <a:spcBef>
              <a:spcPct val="0"/>
            </a:spcBef>
            <a:spcAft>
              <a:spcPts val="0"/>
            </a:spcAft>
          </a:pPr>
          <a:r>
            <a:rPr lang="cs-CZ" sz="2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že jiný </a:t>
          </a:r>
          <a:r>
            <a:rPr lang="cs-CZ" sz="2800" b="1" u="sng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spáchal</a:t>
          </a:r>
          <a:r>
            <a:rPr lang="cs-CZ" sz="28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lvl="0" algn="l" defTabSz="1244600">
            <a:lnSpc>
              <a:spcPct val="120000"/>
            </a:lnSpc>
            <a:spcBef>
              <a:spcPct val="0"/>
            </a:spcBef>
            <a:spcAft>
              <a:spcPts val="0"/>
            </a:spcAft>
          </a:pPr>
          <a:r>
            <a:rPr lang="cs-CZ" sz="2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trestný čin …. </a:t>
          </a:r>
        </a:p>
        <a:p>
          <a:pPr lvl="0" algn="l" defTabSz="1244600">
            <a:lnSpc>
              <a:spcPct val="120000"/>
            </a:lnSpc>
            <a:spcBef>
              <a:spcPct val="0"/>
            </a:spcBef>
            <a:spcAft>
              <a:spcPts val="0"/>
            </a:spcAft>
          </a:pPr>
          <a:r>
            <a:rPr lang="cs-CZ" sz="2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 takový TČ neoznámí bez odkladu </a:t>
          </a:r>
        </a:p>
        <a:p>
          <a:pPr lvl="0" algn="l" defTabSz="1244600">
            <a:lnSpc>
              <a:spcPct val="120000"/>
            </a:lnSpc>
            <a:spcBef>
              <a:spcPct val="0"/>
            </a:spcBef>
            <a:spcAft>
              <a:spcPts val="0"/>
            </a:spcAft>
          </a:pPr>
          <a:r>
            <a:rPr lang="cs-CZ" sz="2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státnímu zástupci </a:t>
          </a:r>
        </a:p>
        <a:p>
          <a:pPr lvl="0" algn="l" defTabSz="1244600">
            <a:lnSpc>
              <a:spcPct val="120000"/>
            </a:lnSpc>
            <a:spcBef>
              <a:spcPct val="0"/>
            </a:spcBef>
            <a:spcAft>
              <a:spcPts val="0"/>
            </a:spcAft>
          </a:pPr>
          <a:r>
            <a:rPr lang="cs-CZ" sz="2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nebo policejnímu orgánu </a:t>
          </a:r>
          <a:endParaRPr lang="en-US" sz="28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612"/>
        <a:ext cx="4640860" cy="5350975"/>
      </dsp:txXfrm>
    </dsp:sp>
    <dsp:sp modelId="{8D8D1C41-D030-495B-BDD5-4FF0D86F5C7D}">
      <dsp:nvSpPr>
        <dsp:cNvPr id="0" name=""/>
        <dsp:cNvSpPr/>
      </dsp:nvSpPr>
      <dsp:spPr>
        <a:xfrm>
          <a:off x="4686841" y="164027"/>
          <a:ext cx="2826068" cy="5015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120000"/>
            </a:lnSpc>
            <a:spcBef>
              <a:spcPct val="0"/>
            </a:spcBef>
            <a:spcAft>
              <a:spcPts val="0"/>
            </a:spcAft>
          </a:pPr>
          <a:r>
            <a:rPr lang="cs-CZ" sz="2400" kern="1200" dirty="0">
              <a:solidFill>
                <a:srgbClr val="00287D"/>
              </a:solidFill>
              <a:latin typeface="Arial" panose="020B0604020202020204" pitchFamily="34" charset="0"/>
              <a:cs typeface="Arial" panose="020B0604020202020204" pitchFamily="34" charset="0"/>
            </a:rPr>
            <a:t>vraždy, těžkého ublížení na zdraví, mučení a jiného nelidského a krutého zacházení, </a:t>
          </a:r>
        </a:p>
        <a:p>
          <a:pPr lvl="0" algn="l" defTabSz="1066800">
            <a:lnSpc>
              <a:spcPct val="120000"/>
            </a:lnSpc>
            <a:spcBef>
              <a:spcPct val="0"/>
            </a:spcBef>
            <a:spcAft>
              <a:spcPts val="0"/>
            </a:spcAft>
          </a:pPr>
          <a:r>
            <a:rPr lang="cs-CZ" sz="2400" kern="1200" dirty="0">
              <a:solidFill>
                <a:srgbClr val="00287D"/>
              </a:solidFill>
              <a:latin typeface="Arial" panose="020B0604020202020204" pitchFamily="34" charset="0"/>
              <a:cs typeface="Arial" panose="020B0604020202020204" pitchFamily="34" charset="0"/>
            </a:rPr>
            <a:t>týrání svěřené osoby…</a:t>
          </a:r>
          <a:endParaRPr lang="en-US" sz="2400" kern="1200" dirty="0">
            <a:solidFill>
              <a:srgbClr val="00287D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86841" y="164027"/>
        <a:ext cx="2826068" cy="5015867"/>
      </dsp:txXfrm>
    </dsp:sp>
    <dsp:sp modelId="{E6626D42-12F5-4414-B29F-8F98E6D13B4E}">
      <dsp:nvSpPr>
        <dsp:cNvPr id="0" name=""/>
        <dsp:cNvSpPr/>
      </dsp:nvSpPr>
      <dsp:spPr>
        <a:xfrm>
          <a:off x="4640860" y="5179894"/>
          <a:ext cx="24523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468203-BF96-4F4F-A2D8-305A4C93CA3D}">
      <dsp:nvSpPr>
        <dsp:cNvPr id="0" name=""/>
        <dsp:cNvSpPr/>
      </dsp:nvSpPr>
      <dsp:spPr>
        <a:xfrm>
          <a:off x="0" y="2722"/>
          <a:ext cx="77502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690EA2-B425-4E8F-A1C1-A48A507CAEE6}">
      <dsp:nvSpPr>
        <dsp:cNvPr id="0" name=""/>
        <dsp:cNvSpPr/>
      </dsp:nvSpPr>
      <dsp:spPr>
        <a:xfrm>
          <a:off x="0" y="2722"/>
          <a:ext cx="4333632" cy="5576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120000"/>
            </a:lnSpc>
            <a:spcBef>
              <a:spcPct val="0"/>
            </a:spcBef>
            <a:spcAft>
              <a:spcPts val="0"/>
            </a:spcAft>
          </a:pPr>
          <a:r>
            <a:rPr lang="cs-CZ" sz="2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Kdo se hodnověrným způsobem dozví, </a:t>
          </a:r>
        </a:p>
        <a:p>
          <a:pPr lvl="0" algn="l" defTabSz="1244600">
            <a:lnSpc>
              <a:spcPct val="120000"/>
            </a:lnSpc>
            <a:spcBef>
              <a:spcPct val="0"/>
            </a:spcBef>
            <a:spcAft>
              <a:spcPts val="0"/>
            </a:spcAft>
          </a:pPr>
          <a:r>
            <a:rPr lang="cs-CZ" sz="2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že jiný </a:t>
          </a:r>
          <a:r>
            <a:rPr lang="cs-CZ" sz="2800" b="1" u="sng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připravuje</a:t>
          </a:r>
          <a:r>
            <a:rPr lang="cs-CZ" sz="2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nebo </a:t>
          </a:r>
          <a:r>
            <a:rPr lang="cs-CZ" sz="2800" b="1" u="sng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páchá</a:t>
          </a:r>
          <a:r>
            <a:rPr lang="cs-CZ" sz="2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trestný čin …. </a:t>
          </a:r>
        </a:p>
        <a:p>
          <a:pPr lvl="0" algn="l" defTabSz="1244600">
            <a:lnSpc>
              <a:spcPct val="120000"/>
            </a:lnSpc>
            <a:spcBef>
              <a:spcPct val="0"/>
            </a:spcBef>
            <a:spcAft>
              <a:spcPts val="0"/>
            </a:spcAft>
          </a:pPr>
          <a:r>
            <a:rPr lang="cs-CZ" sz="2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 spáchání nebo dokončení takového TČ nepřekazí … </a:t>
          </a:r>
        </a:p>
        <a:p>
          <a:pPr lvl="0" algn="l" defTabSz="1244600">
            <a:lnSpc>
              <a:spcPct val="120000"/>
            </a:lnSpc>
            <a:spcBef>
              <a:spcPct val="0"/>
            </a:spcBef>
            <a:spcAft>
              <a:spcPts val="0"/>
            </a:spcAft>
          </a:pPr>
          <a:r>
            <a:rPr lang="cs-CZ" sz="2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překazit TČ lze i jeho včasným oznámením státnímu zástupci nebo policejnímu orgánu</a:t>
          </a:r>
          <a:endParaRPr lang="en-US" sz="28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722"/>
        <a:ext cx="4333632" cy="5576377"/>
      </dsp:txXfrm>
    </dsp:sp>
    <dsp:sp modelId="{8D8D1C41-D030-495B-BDD5-4FF0D86F5C7D}">
      <dsp:nvSpPr>
        <dsp:cNvPr id="0" name=""/>
        <dsp:cNvSpPr/>
      </dsp:nvSpPr>
      <dsp:spPr>
        <a:xfrm>
          <a:off x="4377738" y="138598"/>
          <a:ext cx="3364605" cy="52896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110000"/>
            </a:lnSpc>
            <a:spcBef>
              <a:spcPct val="0"/>
            </a:spcBef>
            <a:spcAft>
              <a:spcPts val="0"/>
            </a:spcAft>
            <a:buFont typeface="Wingdings" panose="05000000000000000000" pitchFamily="2" charset="2"/>
            <a:buNone/>
          </a:pPr>
          <a:r>
            <a:rPr lang="cs-CZ" sz="2300" kern="1200" dirty="0">
              <a:solidFill>
                <a:srgbClr val="00287D"/>
              </a:solidFill>
              <a:latin typeface="Arial" panose="020B0604020202020204" pitchFamily="34" charset="0"/>
              <a:cs typeface="Arial" panose="020B0604020202020204" pitchFamily="34" charset="0"/>
            </a:rPr>
            <a:t>vraždy, zabití, těžkého ublížení na zdraví, </a:t>
          </a:r>
        </a:p>
        <a:p>
          <a:pPr lvl="0" algn="l" defTabSz="1022350">
            <a:lnSpc>
              <a:spcPct val="11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2300" kern="1200" dirty="0">
              <a:solidFill>
                <a:srgbClr val="00287D"/>
              </a:solidFill>
              <a:latin typeface="Arial" panose="020B0604020202020204" pitchFamily="34" charset="0"/>
              <a:cs typeface="Arial" panose="020B0604020202020204" pitchFamily="34" charset="0"/>
            </a:rPr>
            <a:t>mučení a jiného nelidského a krutého zacházení, nedovoleného přerušení těhotenství bez souhlasu těhotné ženy, neoprávněného odebrání tkání a orgánů, znásilnění, pohlavního zneužití, týrání svěřené osoby, …</a:t>
          </a:r>
          <a:endParaRPr lang="en-US" sz="2300" kern="1200" dirty="0">
            <a:solidFill>
              <a:srgbClr val="00287D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77738" y="138598"/>
        <a:ext cx="3364605" cy="5289641"/>
      </dsp:txXfrm>
    </dsp:sp>
    <dsp:sp modelId="{E6626D42-12F5-4414-B29F-8F98E6D13B4E}">
      <dsp:nvSpPr>
        <dsp:cNvPr id="0" name=""/>
        <dsp:cNvSpPr/>
      </dsp:nvSpPr>
      <dsp:spPr>
        <a:xfrm>
          <a:off x="4333632" y="5428239"/>
          <a:ext cx="235232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5DC602-AB59-45D2-8491-3F59F28569F8}">
      <dsp:nvSpPr>
        <dsp:cNvPr id="0" name=""/>
        <dsp:cNvSpPr/>
      </dsp:nvSpPr>
      <dsp:spPr>
        <a:xfrm>
          <a:off x="0" y="40948"/>
          <a:ext cx="10753200" cy="199017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cs-CZ" sz="2700" b="0" kern="1200" dirty="0"/>
            <a:t>Vyžadují-li to okolnosti případu nebo zvyklosti soukromého života,  je každý povinen počínat si při svém konání tak, aby nedošlo           k nedůvodné újmě na svobodě, životě, zdraví nebo na vlastnictví jiného. </a:t>
          </a:r>
          <a:endParaRPr lang="cs-CZ" sz="2700" kern="1200" dirty="0"/>
        </a:p>
      </dsp:txBody>
      <dsp:txXfrm>
        <a:off x="97152" y="138100"/>
        <a:ext cx="10558896" cy="1795866"/>
      </dsp:txXfrm>
    </dsp:sp>
    <dsp:sp modelId="{89C7C6FA-BE86-4E37-8BDA-5BF4DB41EDD6}">
      <dsp:nvSpPr>
        <dsp:cNvPr id="0" name=""/>
        <dsp:cNvSpPr/>
      </dsp:nvSpPr>
      <dsp:spPr>
        <a:xfrm>
          <a:off x="0" y="2069282"/>
          <a:ext cx="10753200" cy="199017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cs-CZ" sz="2800" b="0" kern="1200" dirty="0"/>
            <a:t>Povinnost zakročit na ochranu práv jiného má každý, kdo má kontrolu nad nebezpečnou situací.</a:t>
          </a:r>
          <a:endParaRPr lang="cs-CZ" sz="2800" kern="1200" dirty="0"/>
        </a:p>
      </dsp:txBody>
      <dsp:txXfrm>
        <a:off x="97152" y="2166434"/>
        <a:ext cx="10558896" cy="17958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95130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0005F-9A34-4A3E-A4CD-675F06D55AE3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103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2" name="Nadpis 6">
            <a:extLst>
              <a:ext uri="{FF2B5EF4-FFF2-40B4-BE49-F238E27FC236}">
                <a16:creationId xmlns:a16="http://schemas.microsoft.com/office/drawing/2014/main" id="{F31C6098-45F4-4855-8153-FB7904CE4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14" name="Podnadpis 2">
            <a:extLst>
              <a:ext uri="{FF2B5EF4-FFF2-40B4-BE49-F238E27FC236}">
                <a16:creationId xmlns:a16="http://schemas.microsoft.com/office/drawing/2014/main" id="{6623C95A-60BE-40EB-9BC7-25260893E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3ED9AD50-BF30-4EA6-89AA-E16E1DFB0F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8A9C999D-0177-4D2E-B8A6-1E94C72C4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166C581-4BC7-43C0-A297-97463012AF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804A2AC6-8CD7-45FD-9072-6BC53E42A3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.</a:t>
            </a:r>
            <a:endParaRPr lang="cs-CZ" dirty="0"/>
          </a:p>
        </p:txBody>
      </p:sp>
      <p:sp>
        <p:nvSpPr>
          <p:cNvPr id="11" name="Rectangle 18">
            <a:extLst>
              <a:ext uri="{FF2B5EF4-FFF2-40B4-BE49-F238E27FC236}">
                <a16:creationId xmlns:a16="http://schemas.microsoft.com/office/drawing/2014/main" id="{CB7837D4-109B-4305-835D-58924C78A80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ástupný symbol pro obsah 12">
            <a:extLst>
              <a:ext uri="{FF2B5EF4-FFF2-40B4-BE49-F238E27FC236}">
                <a16:creationId xmlns:a16="http://schemas.microsoft.com/office/drawing/2014/main" id="{9547EBDF-D870-4615-B89A-66FC8E0A0F0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text 5">
            <a:extLst>
              <a:ext uri="{FF2B5EF4-FFF2-40B4-BE49-F238E27FC236}">
                <a16:creationId xmlns:a16="http://schemas.microsoft.com/office/drawing/2014/main" id="{FE825788-55A0-4392-9284-0099917A1B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Zástupný symbol pro text 13">
            <a:extLst>
              <a:ext uri="{FF2B5EF4-FFF2-40B4-BE49-F238E27FC236}">
                <a16:creationId xmlns:a16="http://schemas.microsoft.com/office/drawing/2014/main" id="{BB6DC7A3-6070-4788-8925-ECEF5D270E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4" name="Zástupný symbol pro text 5">
            <a:extLst>
              <a:ext uri="{FF2B5EF4-FFF2-40B4-BE49-F238E27FC236}">
                <a16:creationId xmlns:a16="http://schemas.microsoft.com/office/drawing/2014/main" id="{7B2FBDD4-6F42-4D3A-ABC8-DAF530179BD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Zástupný symbol pro text 13">
            <a:extLst>
              <a:ext uri="{FF2B5EF4-FFF2-40B4-BE49-F238E27FC236}">
                <a16:creationId xmlns:a16="http://schemas.microsoft.com/office/drawing/2014/main" id="{6559EC12-76DD-40DE-8DB8-8B359A47CC5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Zástupný symbol pro obsah 12">
            <a:extLst>
              <a:ext uri="{FF2B5EF4-FFF2-40B4-BE49-F238E27FC236}">
                <a16:creationId xmlns:a16="http://schemas.microsoft.com/office/drawing/2014/main" id="{137F4524-A39B-43FB-9E07-67C451992724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27" name="Obrázek 26">
            <a:extLst>
              <a:ext uri="{FF2B5EF4-FFF2-40B4-BE49-F238E27FC236}">
                <a16:creationId xmlns:a16="http://schemas.microsoft.com/office/drawing/2014/main" id="{6838A12A-82A1-4709-9D33-F39AFA8AFA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28" name="Rectangle 17">
            <a:extLst>
              <a:ext uri="{FF2B5EF4-FFF2-40B4-BE49-F238E27FC236}">
                <a16:creationId xmlns:a16="http://schemas.microsoft.com/office/drawing/2014/main" id="{DE0BEEF4-6DAC-4D6C-AD80-575053D4229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.</a:t>
            </a:r>
            <a:endParaRPr lang="cs-CZ" dirty="0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D54EEC6B-F6F3-491F-AF84-5FBBB3FC67C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693E3813-A8A0-4605-A751-A0C7062485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Rectangle 17">
            <a:extLst>
              <a:ext uri="{FF2B5EF4-FFF2-40B4-BE49-F238E27FC236}">
                <a16:creationId xmlns:a16="http://schemas.microsoft.com/office/drawing/2014/main" id="{77EDFCFB-BDDB-45EE-9574-EB8FA8F886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.</a:t>
            </a:r>
            <a:endParaRPr lang="cs-CZ" dirty="0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560DCD67-AE12-4FF8-B224-2C33488C5A4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rázek 7">
            <a:extLst>
              <a:ext uri="{FF2B5EF4-FFF2-40B4-BE49-F238E27FC236}">
                <a16:creationId xmlns:a16="http://schemas.microsoft.com/office/drawing/2014/main" id="{F4024E46-62E6-44CE-9E2C-14E827C7CC9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přidáte obrázek.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83CAA91-E696-4AD2-90D7-33C9838102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D1C4BF70-4C1E-4AF7-81E0-104F006A02E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cs-CZ"/>
              <a:t>.</a:t>
            </a:r>
            <a:endParaRPr lang="cs-CZ" dirty="0"/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3E5CFC32-FE61-424D-B52A-0545883D65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16480462-23C7-4E09-BE59-6229F8EBE2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1655828-74E8-4C8C-9A46-D37055D42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0" name="Zástupný symbol pro text 7">
            <a:extLst>
              <a:ext uri="{FF2B5EF4-FFF2-40B4-BE49-F238E27FC236}">
                <a16:creationId xmlns:a16="http://schemas.microsoft.com/office/drawing/2014/main" id="{75DC10B1-1F87-4724-A431-B37F17D5CC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Nadpis 12">
            <a:extLst>
              <a:ext uri="{FF2B5EF4-FFF2-40B4-BE49-F238E27FC236}">
                <a16:creationId xmlns:a16="http://schemas.microsoft.com/office/drawing/2014/main" id="{AC2C2C02-70BC-4CA2-A448-691E5EA52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B250CC6C-D8E6-4BFA-8121-125E87CAF9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4" name="Zástupný symbol pro zápatí 1">
            <a:extLst>
              <a:ext uri="{FF2B5EF4-FFF2-40B4-BE49-F238E27FC236}">
                <a16:creationId xmlns:a16="http://schemas.microsoft.com/office/drawing/2014/main" id="{7031899D-0AAE-4B99-AEF8-0822F14C8E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.</a:t>
            </a:r>
            <a:endParaRPr lang="cs-CZ" dirty="0"/>
          </a:p>
        </p:txBody>
      </p:sp>
      <p:sp>
        <p:nvSpPr>
          <p:cNvPr id="15" name="Zástupný symbol pro číslo snímku 2">
            <a:extLst>
              <a:ext uri="{FF2B5EF4-FFF2-40B4-BE49-F238E27FC236}">
                <a16:creationId xmlns:a16="http://schemas.microsoft.com/office/drawing/2014/main" id="{D92A2384-FACF-4740-A29F-249FD2ADBF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27385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9321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51BD-5252-4168-A69E-C6864AE2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48EEE-19C9-493B-836D-73B9E4A0B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A6BFE-11ED-4FB4-9F65-508B5B0F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3/15/2024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0F536E-BEFF-4E0D-B4EC-39DE28C6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E02AF-6FE1-4972-BD48-A82499AD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48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E02F8-47BB-4D30-8EFE-69C9222D9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4648" y="758952"/>
            <a:ext cx="6245352" cy="2240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44D33-6BF0-4205-A542-8537E3515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4647" y="3273551"/>
            <a:ext cx="6245351" cy="2240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6953A83-D2BE-4015-8D64-BE93DDFE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3/15/2024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A849E67-05F9-4033-B033-74D6B8C8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FAAC6AA-CFFB-438F-9327-DDB023E2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A4960CB-ABA7-4442-AB15-FE444F23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2505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 – inverz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6">
            <a:extLst>
              <a:ext uri="{FF2B5EF4-FFF2-40B4-BE49-F238E27FC236}">
                <a16:creationId xmlns:a16="http://schemas.microsoft.com/office/drawing/2014/main" id="{A863908E-35CD-40EF-A9BC-99C58ABB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B6C1BCC2-A34F-44AA-A794-995C12271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5A4303E-2B43-4D3D-A41D-FED699B967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3" name="Rectangle 17">
            <a:extLst>
              <a:ext uri="{FF2B5EF4-FFF2-40B4-BE49-F238E27FC236}">
                <a16:creationId xmlns:a16="http://schemas.microsoft.com/office/drawing/2014/main" id="{7870222A-3184-483B-8432-BC2DC27015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cs-CZ"/>
              <a:t>.</a:t>
            </a:r>
            <a:endParaRPr lang="cs-CZ" dirty="0"/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9151A81E-EB70-4E3D-8B26-0F63114D61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2">
            <a:extLst>
              <a:ext uri="{FF2B5EF4-FFF2-40B4-BE49-F238E27FC236}">
                <a16:creationId xmlns:a16="http://schemas.microsoft.com/office/drawing/2014/main" id="{FB42411C-CED0-4ED2-B4E8-5D353B0A3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21D70DC-2864-41C2-B8C6-05CA897F7C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2FD3E81E-40FE-4E13-9B11-5767EF4D1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2" name="Rectangle 17">
            <a:extLst>
              <a:ext uri="{FF2B5EF4-FFF2-40B4-BE49-F238E27FC236}">
                <a16:creationId xmlns:a16="http://schemas.microsoft.com/office/drawing/2014/main" id="{3B718662-BCEF-4F53-80CB-8B7864BBF9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.</a:t>
            </a:r>
            <a:endParaRPr lang="cs-CZ" dirty="0"/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817F25E5-B573-488B-992B-821062693C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1655828-74E8-4C8C-9A46-D37055D42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</p:txBody>
      </p:sp>
      <p:sp>
        <p:nvSpPr>
          <p:cNvPr id="11" name="Nadpis 12">
            <a:extLst>
              <a:ext uri="{FF2B5EF4-FFF2-40B4-BE49-F238E27FC236}">
                <a16:creationId xmlns:a16="http://schemas.microsoft.com/office/drawing/2014/main" id="{AC2C2C02-70BC-4CA2-A448-691E5EA52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62709"/>
            <a:ext cx="10753200" cy="913246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B250CC6C-D8E6-4BFA-8121-125E87CAF9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4" name="Zástupný symbol pro zápatí 1">
            <a:extLst>
              <a:ext uri="{FF2B5EF4-FFF2-40B4-BE49-F238E27FC236}">
                <a16:creationId xmlns:a16="http://schemas.microsoft.com/office/drawing/2014/main" id="{7031899D-0AAE-4B99-AEF8-0822F14C8E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.</a:t>
            </a:r>
            <a:endParaRPr lang="cs-CZ" dirty="0"/>
          </a:p>
        </p:txBody>
      </p:sp>
      <p:sp>
        <p:nvSpPr>
          <p:cNvPr id="15" name="Zástupný symbol pro číslo snímku 2">
            <a:extLst>
              <a:ext uri="{FF2B5EF4-FFF2-40B4-BE49-F238E27FC236}">
                <a16:creationId xmlns:a16="http://schemas.microsoft.com/office/drawing/2014/main" id="{D92A2384-FACF-4740-A29F-249FD2ADBF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75FAB1-F78E-457C-BDE7-228F8B021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9DBFA64-F8AE-43B0-9D3A-075CB1CAB9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BFA0B01-4F67-41A0-B55B-5A490E98B9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02154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D4C2477F-94C0-46AB-8F78-23BC6DD4FC0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Nadpis 12">
            <a:extLst>
              <a:ext uri="{FF2B5EF4-FFF2-40B4-BE49-F238E27FC236}">
                <a16:creationId xmlns:a16="http://schemas.microsoft.com/office/drawing/2014/main" id="{C4106739-3F30-4F60-A2E3-CF2394B80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3" name="Zástupný symbol pro text 7">
            <a:extLst>
              <a:ext uri="{FF2B5EF4-FFF2-40B4-BE49-F238E27FC236}">
                <a16:creationId xmlns:a16="http://schemas.microsoft.com/office/drawing/2014/main" id="{E339B93E-CBDC-488E-BF9A-45D7166AC8D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BFD74342-09BD-4472-B28E-114F4330F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AD2DE495-3325-41DE-A9F8-9591CFE84142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1764A665-A1E3-4A8F-B626-FB65BDBAFB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9" name="Rectangle 17">
            <a:extLst>
              <a:ext uri="{FF2B5EF4-FFF2-40B4-BE49-F238E27FC236}">
                <a16:creationId xmlns:a16="http://schemas.microsoft.com/office/drawing/2014/main" id="{ADC4F307-3DF9-4410-8992-A762F28776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.</a:t>
            </a:r>
            <a:endParaRPr lang="cs-CZ" dirty="0"/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437C06DE-EC9E-4277-9F01-ABCD1D7851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ástupný symbol pro obsah 12">
            <a:extLst>
              <a:ext uri="{FF2B5EF4-FFF2-40B4-BE49-F238E27FC236}">
                <a16:creationId xmlns:a16="http://schemas.microsoft.com/office/drawing/2014/main" id="{3CE5E861-D1D4-4121-A3EE-54C338DE09B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8" name="Nadpis 3">
            <a:extLst>
              <a:ext uri="{FF2B5EF4-FFF2-40B4-BE49-F238E27FC236}">
                <a16:creationId xmlns:a16="http://schemas.microsoft.com/office/drawing/2014/main" id="{F7E125D3-8983-4C68-BE8E-3E28EE043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9" name="Zástupný symbol pro text 13">
            <a:extLst>
              <a:ext uri="{FF2B5EF4-FFF2-40B4-BE49-F238E27FC236}">
                <a16:creationId xmlns:a16="http://schemas.microsoft.com/office/drawing/2014/main" id="{437D9636-8187-40FB-9014-91A485647AB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30" name="Obrázek 29">
            <a:extLst>
              <a:ext uri="{FF2B5EF4-FFF2-40B4-BE49-F238E27FC236}">
                <a16:creationId xmlns:a16="http://schemas.microsoft.com/office/drawing/2014/main" id="{338E8CF6-8E6E-495F-9305-499E00CAAB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31" name="Zástupný symbol pro obsah 2">
            <a:extLst>
              <a:ext uri="{FF2B5EF4-FFF2-40B4-BE49-F238E27FC236}">
                <a16:creationId xmlns:a16="http://schemas.microsoft.com/office/drawing/2014/main" id="{F1218642-4B36-47A8-993D-095CD9ED7856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id="{B6B70499-49FF-4F72-990E-E50DCAF4970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.</a:t>
            </a:r>
            <a:endParaRPr lang="cs-CZ" dirty="0"/>
          </a:p>
        </p:txBody>
      </p:sp>
      <p:sp>
        <p:nvSpPr>
          <p:cNvPr id="33" name="Rectangle 18">
            <a:extLst>
              <a:ext uri="{FF2B5EF4-FFF2-40B4-BE49-F238E27FC236}">
                <a16:creationId xmlns:a16="http://schemas.microsoft.com/office/drawing/2014/main" id="{306C7E2E-0F6D-4FCC-BEBB-E477C0EDE1A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8CE0E250-5D3F-4EB8-8C80-31815677104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Zástupný symbol pro text 5">
            <a:extLst>
              <a:ext uri="{FF2B5EF4-FFF2-40B4-BE49-F238E27FC236}">
                <a16:creationId xmlns:a16="http://schemas.microsoft.com/office/drawing/2014/main" id="{0F223511-4560-47CD-B05A-BADF3B3D147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4" name="Zástupný symbol pro text 5">
            <a:extLst>
              <a:ext uri="{FF2B5EF4-FFF2-40B4-BE49-F238E27FC236}">
                <a16:creationId xmlns:a16="http://schemas.microsoft.com/office/drawing/2014/main" id="{3AFBD400-6ACB-4E94-8A8F-EF5BE83952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Zástupný symbol pro text 5">
            <a:extLst>
              <a:ext uri="{FF2B5EF4-FFF2-40B4-BE49-F238E27FC236}">
                <a16:creationId xmlns:a16="http://schemas.microsoft.com/office/drawing/2014/main" id="{F6BCDF9B-5557-4C01-BFEA-AC54389E04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Zástupný symbol pro text 13">
            <a:extLst>
              <a:ext uri="{FF2B5EF4-FFF2-40B4-BE49-F238E27FC236}">
                <a16:creationId xmlns:a16="http://schemas.microsoft.com/office/drawing/2014/main" id="{978AEBEE-D3B8-4F1E-84B5-BAC5E748B03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7" name="Zástupný symbol pro text 13">
            <a:extLst>
              <a:ext uri="{FF2B5EF4-FFF2-40B4-BE49-F238E27FC236}">
                <a16:creationId xmlns:a16="http://schemas.microsoft.com/office/drawing/2014/main" id="{8BEF53DA-BDCC-402C-8853-0C952D6B00F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8" name="Zástupný symbol pro text 13">
            <a:extLst>
              <a:ext uri="{FF2B5EF4-FFF2-40B4-BE49-F238E27FC236}">
                <a16:creationId xmlns:a16="http://schemas.microsoft.com/office/drawing/2014/main" id="{1B869AE0-B815-43F3-9C57-774B126513C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9" name="Zástupný symbol pro obsah 12">
            <a:extLst>
              <a:ext uri="{FF2B5EF4-FFF2-40B4-BE49-F238E27FC236}">
                <a16:creationId xmlns:a16="http://schemas.microsoft.com/office/drawing/2014/main" id="{7EE296DF-188D-46CD-A248-5E32B38204A8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0" name="Zástupný symbol pro obsah 12">
            <a:extLst>
              <a:ext uri="{FF2B5EF4-FFF2-40B4-BE49-F238E27FC236}">
                <a16:creationId xmlns:a16="http://schemas.microsoft.com/office/drawing/2014/main" id="{86567007-60CB-42DC-93EA-A0AFB168C81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1" name="Zástupný symbol pro text 7">
            <a:extLst>
              <a:ext uri="{FF2B5EF4-FFF2-40B4-BE49-F238E27FC236}">
                <a16:creationId xmlns:a16="http://schemas.microsoft.com/office/drawing/2014/main" id="{F1BE8CEB-F37E-4115-BEAE-2A66158C12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2" name="Nadpis 12">
            <a:extLst>
              <a:ext uri="{FF2B5EF4-FFF2-40B4-BE49-F238E27FC236}">
                <a16:creationId xmlns:a16="http://schemas.microsoft.com/office/drawing/2014/main" id="{9063DEBF-5704-4C60-927D-4EE182D48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33" name="Obrázek 32">
            <a:extLst>
              <a:ext uri="{FF2B5EF4-FFF2-40B4-BE49-F238E27FC236}">
                <a16:creationId xmlns:a16="http://schemas.microsoft.com/office/drawing/2014/main" id="{C1E17AD7-C41E-4941-82E2-9E0085CDE6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34" name="Rectangle 17">
            <a:extLst>
              <a:ext uri="{FF2B5EF4-FFF2-40B4-BE49-F238E27FC236}">
                <a16:creationId xmlns:a16="http://schemas.microsoft.com/office/drawing/2014/main" id="{2019F1A4-69A0-4FF8-8995-9B76480FDF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.</a:t>
            </a:r>
            <a:endParaRPr lang="cs-CZ" dirty="0"/>
          </a:p>
        </p:txBody>
      </p:sp>
      <p:sp>
        <p:nvSpPr>
          <p:cNvPr id="35" name="Rectangle 18">
            <a:extLst>
              <a:ext uri="{FF2B5EF4-FFF2-40B4-BE49-F238E27FC236}">
                <a16:creationId xmlns:a16="http://schemas.microsoft.com/office/drawing/2014/main" id="{70B6F527-4F6F-407F-ACB8-3642D3D05B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6D2A4ADF-EE22-48A9-9D57-09381DE87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5327AD19-2866-498E-B141-60DB67C20A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F362095D-69A9-4E7E-B0AD-45833F6F096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816C4316-2D20-4A0F-97F8-1B81D6F3D2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Rectangle 17">
            <a:extLst>
              <a:ext uri="{FF2B5EF4-FFF2-40B4-BE49-F238E27FC236}">
                <a16:creationId xmlns:a16="http://schemas.microsoft.com/office/drawing/2014/main" id="{479503A6-16CC-4F01-AF35-CF704ACE78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.</a:t>
            </a:r>
            <a:endParaRPr lang="cs-CZ" dirty="0"/>
          </a:p>
        </p:txBody>
      </p:sp>
      <p:sp>
        <p:nvSpPr>
          <p:cNvPr id="17" name="Rectangle 18">
            <a:extLst>
              <a:ext uri="{FF2B5EF4-FFF2-40B4-BE49-F238E27FC236}">
                <a16:creationId xmlns:a16="http://schemas.microsoft.com/office/drawing/2014/main" id="{0C31BCEF-D9FF-4796-A774-A41223BD56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nadpis 1">
            <a:extLst>
              <a:ext uri="{FF2B5EF4-FFF2-40B4-BE49-F238E27FC236}">
                <a16:creationId xmlns:a16="http://schemas.microsoft.com/office/drawing/2014/main" id="{357E978C-D332-46B0-BCEB-191876BAE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7" name="Zástupný symbol pro text 4">
            <a:extLst>
              <a:ext uri="{FF2B5EF4-FFF2-40B4-BE49-F238E27FC236}">
                <a16:creationId xmlns:a16="http://schemas.microsoft.com/office/drawing/2014/main" id="{BF356BAA-D86E-48F6-AB0E-D85145D01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  <p:sp>
        <p:nvSpPr>
          <p:cNvPr id="8" name="Rectangle 17">
            <a:extLst>
              <a:ext uri="{FF2B5EF4-FFF2-40B4-BE49-F238E27FC236}">
                <a16:creationId xmlns:a16="http://schemas.microsoft.com/office/drawing/2014/main" id="{04A51A6C-23BF-41AD-B682-A75C089948D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.</a:t>
            </a:r>
            <a:endParaRPr lang="cs-CZ" dirty="0"/>
          </a:p>
        </p:txBody>
      </p:sp>
      <p:sp>
        <p:nvSpPr>
          <p:cNvPr id="9" name="Rectangle 18">
            <a:extLst>
              <a:ext uri="{FF2B5EF4-FFF2-40B4-BE49-F238E27FC236}">
                <a16:creationId xmlns:a16="http://schemas.microsoft.com/office/drawing/2014/main" id="{F8DFAB6E-B377-4196-8D95-E94BE6B31EB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95" r:id="rId5"/>
    <p:sldLayoutId id="2147483688" r:id="rId6"/>
    <p:sldLayoutId id="2147483674" r:id="rId7"/>
    <p:sldLayoutId id="2147483673" r:id="rId8"/>
    <p:sldLayoutId id="2147483676" r:id="rId9"/>
    <p:sldLayoutId id="2147483675" r:id="rId10"/>
    <p:sldLayoutId id="2147483677" r:id="rId11"/>
    <p:sldLayoutId id="2147483686" r:id="rId12"/>
    <p:sldLayoutId id="2147483694" r:id="rId13"/>
    <p:sldLayoutId id="2147483692" r:id="rId14"/>
    <p:sldLayoutId id="2147483693" r:id="rId15"/>
    <p:sldLayoutId id="2147483696" r:id="rId16"/>
    <p:sldLayoutId id="2147483697" r:id="rId17"/>
    <p:sldLayoutId id="2147483698" r:id="rId18"/>
    <p:sldLayoutId id="2147483699" r:id="rId19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1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soud.cz/Judikatura/ns_web.nsf/Edit/Rozhodovacicinnost~Metodikak%3F2958o.z.?Open&amp;area=Rozhodovac%C3%AD%20%C4%8Dinnost&amp;grp=Metodika%20k%20%C2%A7%202958%20o.z.&amp;lng=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0E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64066A-AC74-473E-9CE8-B1A4D7748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612572"/>
            <a:ext cx="11361600" cy="1587640"/>
          </a:xfrm>
        </p:spPr>
        <p:txBody>
          <a:bodyPr/>
          <a:lstStyle/>
          <a:p>
            <a:pPr algn="ctr"/>
            <a:r>
              <a:rPr lang="cs-CZ" sz="5400" dirty="0">
                <a:solidFill>
                  <a:schemeClr val="bg1"/>
                </a:solidFill>
              </a:rPr>
              <a:t/>
            </a:r>
            <a:br>
              <a:rPr lang="cs-CZ" sz="5400" dirty="0">
                <a:solidFill>
                  <a:schemeClr val="bg1"/>
                </a:solidFill>
              </a:rPr>
            </a:br>
            <a:r>
              <a:rPr lang="pl-PL" sz="5400" dirty="0">
                <a:solidFill>
                  <a:schemeClr val="bg1"/>
                </a:solidFill>
              </a:rPr>
              <a:t>Ochrana a podpora zdraví IV </a:t>
            </a:r>
            <a:endParaRPr lang="cs-CZ" sz="5400" dirty="0">
              <a:solidFill>
                <a:schemeClr val="bg1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196ACDA-FA5B-4DB2-B34C-65BD0D278B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5194169"/>
            <a:ext cx="11361600" cy="952106"/>
          </a:xfrm>
        </p:spPr>
        <p:txBody>
          <a:bodyPr/>
          <a:lstStyle/>
          <a:p>
            <a:pPr algn="just"/>
            <a:r>
              <a:rPr lang="pl-PL" sz="2400" dirty="0" smtClean="0">
                <a:solidFill>
                  <a:schemeClr val="bg1"/>
                </a:solidFill>
              </a:rPr>
              <a:t>VLOZ1044 </a:t>
            </a:r>
            <a:r>
              <a:rPr lang="pl-PL" sz="2400" dirty="0">
                <a:solidFill>
                  <a:schemeClr val="bg1"/>
                </a:solidFill>
              </a:rPr>
              <a:t>						</a:t>
            </a:r>
            <a:r>
              <a:rPr lang="pl-PL" sz="2400" dirty="0" smtClean="0">
                <a:solidFill>
                  <a:schemeClr val="bg1"/>
                </a:solidFill>
              </a:rPr>
              <a:t>Klára Látalová, </a:t>
            </a:r>
            <a:r>
              <a:rPr lang="pl-PL" dirty="0">
                <a:solidFill>
                  <a:schemeClr val="bg1"/>
                </a:solidFill>
              </a:rPr>
              <a:t>Petra </a:t>
            </a:r>
            <a:r>
              <a:rPr lang="pl-PL" dirty="0" smtClean="0">
                <a:solidFill>
                  <a:schemeClr val="bg1"/>
                </a:solidFill>
              </a:rPr>
              <a:t>Lančová </a:t>
            </a:r>
            <a:endParaRPr lang="pl-PL" sz="2400" dirty="0">
              <a:solidFill>
                <a:schemeClr val="bg1"/>
              </a:solidFill>
            </a:endParaRPr>
          </a:p>
          <a:p>
            <a:pPr algn="just"/>
            <a:r>
              <a:rPr lang="pl-PL" sz="2400" dirty="0">
                <a:solidFill>
                  <a:schemeClr val="bg1"/>
                </a:solidFill>
              </a:rPr>
              <a:t>jaro 2024								</a:t>
            </a:r>
            <a:endParaRPr lang="cs-CZ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6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956A26-37CE-4946-A8CB-D1643E485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38812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Stížnost </a:t>
            </a:r>
            <a:br>
              <a:rPr lang="cs-CZ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postup při poskytování zdravotních služeb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2C53B7D-2281-471D-BF40-30B366692F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1" dirty="0">
              <a:solidFill>
                <a:srgbClr val="002060"/>
              </a:solidFill>
            </a:endParaRPr>
          </a:p>
          <a:p>
            <a:r>
              <a:rPr lang="cs-CZ" sz="2800" i="1" dirty="0">
                <a:solidFill>
                  <a:srgbClr val="00287D"/>
                </a:solidFill>
              </a:rPr>
              <a:t>Zákon o zdravotních službách (§93 a násl.)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7B6C6AC-74D4-4FF6-B417-F8ACD7C7D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37384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F752B26-95A5-0AD9-2CA8-29EE8EF1AB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2EA6D15B-905B-620C-4670-FCED43D250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  <a:solidFill>
            <a:srgbClr val="EBF1FF">
              <a:alpha val="85000"/>
            </a:srgbClr>
          </a:solidFill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9485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37492" y="274638"/>
            <a:ext cx="10181493" cy="1138138"/>
          </a:xfrm>
        </p:spPr>
        <p:txBody>
          <a:bodyPr/>
          <a:lstStyle/>
          <a:p>
            <a:pPr lvl="0"/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Osoby oprávněné k podání stížnosti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37492" y="1628800"/>
            <a:ext cx="10689452" cy="4968850"/>
          </a:xfrm>
        </p:spPr>
        <p:txBody>
          <a:bodyPr>
            <a:normAutofit/>
          </a:bodyPr>
          <a:lstStyle/>
          <a:p>
            <a:pPr marL="447675" indent="-360363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pacient</a:t>
            </a:r>
          </a:p>
          <a:p>
            <a:pPr marL="447675" indent="-360363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zákonný zástupce nebo opatrovník pacienta</a:t>
            </a:r>
          </a:p>
          <a:p>
            <a:pPr marL="447675" indent="-360363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osoba blízká v případě, že pacient tak nemůže učinit s ohledem na svůj zdravotní stav nebo pokud zemřel</a:t>
            </a:r>
          </a:p>
          <a:p>
            <a:pPr marL="447675" indent="-360363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osoba zmocněná pacientem</a:t>
            </a:r>
          </a:p>
          <a:p>
            <a:pPr marL="447675" indent="-360363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stížnost, kterou podala jiná osoba, správní orgán posoudí jako </a:t>
            </a:r>
            <a:r>
              <a:rPr lang="cs-CZ" u="sng" dirty="0">
                <a:solidFill>
                  <a:srgbClr val="00287D"/>
                </a:solidFill>
              </a:rPr>
              <a:t>podnět</a:t>
            </a:r>
            <a:r>
              <a:rPr lang="cs-CZ" dirty="0">
                <a:solidFill>
                  <a:srgbClr val="00287D"/>
                </a:solidFill>
              </a:rPr>
              <a:t> k provedení kontroly</a:t>
            </a:r>
          </a:p>
          <a:p>
            <a:pPr marL="447675" indent="-360363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písemně vyrozumí, jak se stížností bylo naloženo</a:t>
            </a:r>
          </a:p>
        </p:txBody>
      </p:sp>
    </p:spTree>
    <p:extLst>
      <p:ext uri="{BB962C8B-B14F-4D97-AF65-F5344CB8AC3E}">
        <p14:creationId xmlns:p14="http://schemas.microsoft.com/office/powerpoint/2010/main" val="71017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F5859-95EC-44AA-83C1-F55BC0918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74638"/>
            <a:ext cx="9490800" cy="1143000"/>
          </a:xfrm>
        </p:spPr>
        <p:txBody>
          <a:bodyPr/>
          <a:lstStyle/>
          <a:p>
            <a:r>
              <a:rPr lang="cs-CZ" b="1" dirty="0">
                <a:solidFill>
                  <a:srgbClr val="0028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>
                <a:solidFill>
                  <a:srgbClr val="0028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Povinnosti poskytovatele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FC2448-A37D-446E-A9DF-B605350F4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navrhnout stěžovateli ústní projednání stížnosti, pokud je to </a:t>
            </a:r>
            <a:r>
              <a:rPr lang="cs-CZ" dirty="0" smtClean="0">
                <a:solidFill>
                  <a:srgbClr val="00287D"/>
                </a:solidFill>
              </a:rPr>
              <a:t>s </a:t>
            </a:r>
            <a:r>
              <a:rPr lang="cs-CZ" dirty="0">
                <a:solidFill>
                  <a:srgbClr val="00287D"/>
                </a:solidFill>
              </a:rPr>
              <a:t>ohledem na charakter stížnosti vhodné</a:t>
            </a:r>
          </a:p>
          <a:p>
            <a:pPr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 vyřídit stížnost do 30/60 dnů ode dne jejího obdržení; tuto lhůtu může odůvodněně prodloužit</a:t>
            </a:r>
          </a:p>
          <a:p>
            <a:pPr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do 5 dnů ode dne jejího obdržení prokazatelně postoupit věcně příslušnému subjektu</a:t>
            </a:r>
          </a:p>
          <a:p>
            <a:pPr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o prodloužení lhůty a postoupení stížnosti je povinen informovat stěžovatele</a:t>
            </a:r>
          </a:p>
        </p:txBody>
      </p:sp>
    </p:spTree>
    <p:extLst>
      <p:ext uri="{BB962C8B-B14F-4D97-AF65-F5344CB8AC3E}">
        <p14:creationId xmlns:p14="http://schemas.microsoft.com/office/powerpoint/2010/main" val="187047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F5859-95EC-44AA-83C1-F55BC0918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038" y="188640"/>
            <a:ext cx="9317442" cy="1152128"/>
          </a:xfrm>
        </p:spPr>
        <p:txBody>
          <a:bodyPr/>
          <a:lstStyle/>
          <a:p>
            <a: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Povinnosti poskytovatele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FC2448-A37D-446E-A9DF-B605350F4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038" y="1484784"/>
            <a:ext cx="10693894" cy="5112866"/>
          </a:xfrm>
        </p:spPr>
        <p:txBody>
          <a:bodyPr>
            <a:noAutofit/>
          </a:bodyPr>
          <a:lstStyle/>
          <a:p>
            <a:pPr marL="528637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vést evidenci o podání stížností a způsobu vyřízení</a:t>
            </a:r>
          </a:p>
          <a:p>
            <a:pPr marL="528637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umožnit stěžovateli nahlížet do konkrétního stížnostního spisu    a pořizovat z něj kopie</a:t>
            </a:r>
          </a:p>
          <a:p>
            <a:pPr marL="528637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poskytnout mu včasnou a nutnou součinnost správnímu orgánu </a:t>
            </a:r>
          </a:p>
          <a:p>
            <a:pPr marL="528637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lůžková péče</a:t>
            </a:r>
          </a:p>
          <a:p>
            <a:pPr marL="903288" indent="-457200"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287D"/>
                </a:solidFill>
              </a:rPr>
              <a:t>vypracovat postup pro vyřizování stížností</a:t>
            </a:r>
          </a:p>
          <a:p>
            <a:pPr marL="903288" indent="-457200"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287D"/>
                </a:solidFill>
              </a:rPr>
              <a:t>informaci o možnosti a postupu uveřejnit na veřejně přístupném místě a na webových stránkách</a:t>
            </a:r>
          </a:p>
        </p:txBody>
      </p:sp>
    </p:spTree>
    <p:extLst>
      <p:ext uri="{BB962C8B-B14F-4D97-AF65-F5344CB8AC3E}">
        <p14:creationId xmlns:p14="http://schemas.microsoft.com/office/powerpoint/2010/main" val="552160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F5859-95EC-44AA-83C1-F55BC0918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038" y="188640"/>
            <a:ext cx="9317442" cy="1152128"/>
          </a:xfrm>
        </p:spPr>
        <p:txBody>
          <a:bodyPr/>
          <a:lstStyle/>
          <a:p>
            <a: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Nemocniční ombudsman</a:t>
            </a:r>
            <a:endParaRPr lang="cs-CZ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FC2448-A37D-446E-A9DF-B605350F4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038" y="1484784"/>
            <a:ext cx="10693894" cy="5112866"/>
          </a:xfrm>
        </p:spPr>
        <p:txBody>
          <a:bodyPr>
            <a:noAutofit/>
          </a:bodyPr>
          <a:lstStyle/>
          <a:p>
            <a:pPr marL="528637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287D"/>
                </a:solidFill>
              </a:rPr>
              <a:t>Metodický pokyn MZ pro </a:t>
            </a:r>
            <a:r>
              <a:rPr lang="cs-CZ" dirty="0" err="1" smtClean="0">
                <a:solidFill>
                  <a:srgbClr val="00287D"/>
                </a:solidFill>
              </a:rPr>
              <a:t>přímořízené</a:t>
            </a:r>
            <a:r>
              <a:rPr lang="cs-CZ" dirty="0" smtClean="0">
                <a:solidFill>
                  <a:srgbClr val="00287D"/>
                </a:solidFill>
              </a:rPr>
              <a:t> organizace (FN)</a:t>
            </a:r>
          </a:p>
          <a:p>
            <a:pPr marL="528637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287D"/>
                </a:solidFill>
              </a:rPr>
              <a:t>Jednotný formalizovaný postup</a:t>
            </a:r>
          </a:p>
          <a:p>
            <a:pPr marL="528637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287D"/>
                </a:solidFill>
              </a:rPr>
              <a:t>„Most“ mezi pacienty a zdravotníky</a:t>
            </a:r>
          </a:p>
          <a:p>
            <a:pPr marL="528637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287D"/>
                </a:solidFill>
              </a:rPr>
              <a:t>Zdravý a spokojený pacient</a:t>
            </a:r>
            <a:endParaRPr lang="cs-CZ" dirty="0" smtClean="0">
              <a:solidFill>
                <a:srgbClr val="00287D"/>
              </a:solidFill>
            </a:endParaRPr>
          </a:p>
          <a:p>
            <a:pPr marL="528637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287D"/>
                </a:solidFill>
              </a:rPr>
              <a:t>Předcházení sporům</a:t>
            </a:r>
          </a:p>
          <a:p>
            <a:pPr marL="528637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dirty="0">
              <a:solidFill>
                <a:srgbClr val="0028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85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8FE964-A9F6-4BB4-B40D-4A070CCD9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Kazuistika I - Nemocnice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D79D88-7608-4070-A0B1-A712B67D9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715677"/>
            <a:ext cx="10753200" cy="4342639"/>
          </a:xfrm>
        </p:spPr>
        <p:txBody>
          <a:bodyPr/>
          <a:lstStyle/>
          <a:p>
            <a:pPr>
              <a:lnSpc>
                <a:spcPct val="12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stížnost manželky a rodičů zemřelého pacienta řediteli nemocnice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vyřízení stížnosti nemocnicí:</a:t>
            </a:r>
          </a:p>
          <a:p>
            <a:pPr marL="993775" indent="-4572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287D"/>
                </a:solidFill>
              </a:rPr>
              <a:t>stížnost podala oprávněná osoba </a:t>
            </a:r>
          </a:p>
          <a:p>
            <a:pPr marL="993775" indent="-4572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287D"/>
                </a:solidFill>
              </a:rPr>
              <a:t>vyjádření lékařek </a:t>
            </a:r>
            <a:r>
              <a:rPr lang="cs-CZ" i="1" dirty="0">
                <a:solidFill>
                  <a:srgbClr val="00287D"/>
                </a:solidFill>
              </a:rPr>
              <a:t>AB + CD </a:t>
            </a:r>
            <a:r>
              <a:rPr lang="cs-CZ" dirty="0">
                <a:solidFill>
                  <a:srgbClr val="00287D"/>
                </a:solidFill>
              </a:rPr>
              <a:t>ke zvolenému postupu</a:t>
            </a:r>
          </a:p>
          <a:p>
            <a:pPr marL="993775" indent="-457200">
              <a:lnSpc>
                <a:spcPct val="12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287D"/>
                </a:solidFill>
              </a:rPr>
              <a:t>posouzení nadřízeným lékařem</a:t>
            </a:r>
          </a:p>
          <a:p>
            <a:pPr marL="993775" indent="-457200">
              <a:lnSpc>
                <a:spcPct val="12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287D"/>
                </a:solidFill>
              </a:rPr>
              <a:t>závěr: „Stížnost </a:t>
            </a:r>
            <a:r>
              <a:rPr lang="cs-CZ" b="1" u="sng" dirty="0">
                <a:solidFill>
                  <a:srgbClr val="00287D"/>
                </a:solidFill>
              </a:rPr>
              <a:t>ne</a:t>
            </a:r>
            <a:r>
              <a:rPr lang="cs-CZ" b="1" dirty="0">
                <a:solidFill>
                  <a:srgbClr val="00287D"/>
                </a:solidFill>
              </a:rPr>
              <a:t>oprávněná</a:t>
            </a:r>
            <a:r>
              <a:rPr lang="cs-CZ" dirty="0">
                <a:solidFill>
                  <a:srgbClr val="00287D"/>
                </a:solidFill>
              </a:rPr>
              <a:t>, lékařka </a:t>
            </a:r>
            <a:r>
              <a:rPr lang="cs-CZ" i="1" dirty="0">
                <a:solidFill>
                  <a:srgbClr val="00287D"/>
                </a:solidFill>
              </a:rPr>
              <a:t>AB</a:t>
            </a:r>
            <a:r>
              <a:rPr lang="cs-CZ" dirty="0">
                <a:solidFill>
                  <a:srgbClr val="00287D"/>
                </a:solidFill>
              </a:rPr>
              <a:t> nepochybila“</a:t>
            </a:r>
          </a:p>
          <a:p>
            <a:pPr marL="536575" indent="0">
              <a:lnSpc>
                <a:spcPct val="120000"/>
              </a:lnSpc>
              <a:spcAft>
                <a:spcPts val="0"/>
              </a:spcAft>
              <a:buNone/>
            </a:pPr>
            <a:endParaRPr lang="cs-CZ" dirty="0">
              <a:solidFill>
                <a:srgbClr val="002060"/>
              </a:solidFill>
            </a:endParaRPr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7CA504D-F41A-48D8-98E4-238033BDC4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1267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8FE964-A9F6-4BB4-B40D-4A070CCD9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37328"/>
            <a:ext cx="10753200" cy="634248"/>
          </a:xfrm>
        </p:spPr>
        <p:txBody>
          <a:bodyPr/>
          <a:lstStyle/>
          <a:p>
            <a: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Kazuistika I – MZ, krajský úřad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D79D88-7608-4070-A0B1-A712B67D9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171576"/>
            <a:ext cx="11070371" cy="5238651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stížnost manželky a rodičů zemřelého pacienta k MZ</a:t>
            </a:r>
          </a:p>
          <a:p>
            <a:pPr marL="811213" indent="-368300">
              <a:lnSpc>
                <a:spcPct val="100000"/>
              </a:lnSpc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287D"/>
                </a:solidFill>
              </a:rPr>
              <a:t> </a:t>
            </a:r>
            <a:r>
              <a:rPr lang="cs-CZ" sz="2400" dirty="0">
                <a:solidFill>
                  <a:srgbClr val="00287D"/>
                </a:solidFill>
              </a:rPr>
              <a:t>postoupení příslušnému Krajskému úřadu</a:t>
            </a:r>
          </a:p>
          <a:p>
            <a:pPr>
              <a:lnSpc>
                <a:spcPct val="10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stížnost manželky a rodičů zemřelého pacienta Krajskému úřadu</a:t>
            </a:r>
          </a:p>
          <a:p>
            <a:pPr marL="811213" indent="-368300">
              <a:lnSpc>
                <a:spcPct val="100000"/>
              </a:lnSpc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0287D"/>
                </a:solidFill>
              </a:rPr>
              <a:t>lhůty k vyřízení – 30 / 90 /120 dnů</a:t>
            </a:r>
          </a:p>
          <a:p>
            <a:pPr marL="811213" indent="-368300">
              <a:lnSpc>
                <a:spcPct val="100000"/>
              </a:lnSpc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0287D"/>
                </a:solidFill>
              </a:rPr>
              <a:t>vypracovat postup pro vyřizování a určit pracoviště k přijímání stížností</a:t>
            </a:r>
          </a:p>
          <a:p>
            <a:pPr marL="811213" indent="-368300">
              <a:lnSpc>
                <a:spcPct val="100000"/>
              </a:lnSpc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0287D"/>
                </a:solidFill>
              </a:rPr>
              <a:t>uveřejnit postup a adresu určeného pracoviště na úřední desce</a:t>
            </a:r>
          </a:p>
          <a:p>
            <a:pPr marL="811213" indent="-368300">
              <a:lnSpc>
                <a:spcPct val="100000"/>
              </a:lnSpc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0287D"/>
                </a:solidFill>
              </a:rPr>
              <a:t>vést evidenci o podání stížností a o způsobu jejich vyřízení</a:t>
            </a:r>
          </a:p>
          <a:p>
            <a:pPr marL="811213" indent="-368300">
              <a:lnSpc>
                <a:spcPct val="100000"/>
              </a:lnSpc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0287D"/>
                </a:solidFill>
              </a:rPr>
              <a:t>umožnit stěžovateli nahlížet do spisu a pořizovat z něj kopie</a:t>
            </a:r>
          </a:p>
          <a:p>
            <a:pPr marL="811213" indent="-368300">
              <a:lnSpc>
                <a:spcPct val="100000"/>
              </a:lnSpc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0287D"/>
                </a:solidFill>
              </a:rPr>
              <a:t>ustanovil </a:t>
            </a:r>
            <a:r>
              <a:rPr lang="cs-CZ" sz="2400" u="sng" dirty="0">
                <a:solidFill>
                  <a:srgbClr val="00287D"/>
                </a:solidFill>
              </a:rPr>
              <a:t>„nezávislou odbornou komisi“</a:t>
            </a:r>
          </a:p>
          <a:p>
            <a:pPr marL="811213" indent="-368300">
              <a:lnSpc>
                <a:spcPct val="100000"/>
              </a:lnSpc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0287D"/>
                </a:solidFill>
              </a:rPr>
              <a:t>vyžádal </a:t>
            </a:r>
            <a:r>
              <a:rPr lang="cs-CZ" sz="2400" u="sng" dirty="0">
                <a:solidFill>
                  <a:srgbClr val="00287D"/>
                </a:solidFill>
              </a:rPr>
              <a:t>zdravotnickou dokumentaci </a:t>
            </a:r>
            <a:r>
              <a:rPr lang="cs-CZ" sz="2400" dirty="0">
                <a:solidFill>
                  <a:srgbClr val="00287D"/>
                </a:solidFill>
              </a:rPr>
              <a:t>od Nemocnice</a:t>
            </a:r>
          </a:p>
          <a:p>
            <a:pPr marL="811213" indent="-368300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0287D"/>
                </a:solidFill>
              </a:rPr>
              <a:t>vyžádal </a:t>
            </a:r>
            <a:r>
              <a:rPr lang="cs-CZ" sz="2400" u="sng" dirty="0">
                <a:solidFill>
                  <a:srgbClr val="00287D"/>
                </a:solidFill>
              </a:rPr>
              <a:t>stanovisko</a:t>
            </a:r>
            <a:r>
              <a:rPr lang="cs-CZ" sz="2400" dirty="0">
                <a:solidFill>
                  <a:srgbClr val="00287D"/>
                </a:solidFill>
              </a:rPr>
              <a:t> Nemocnice, </a:t>
            </a:r>
            <a:r>
              <a:rPr lang="cs-CZ" sz="2400" i="1" dirty="0">
                <a:solidFill>
                  <a:srgbClr val="00287D"/>
                </a:solidFill>
              </a:rPr>
              <a:t>MUDr. AB </a:t>
            </a:r>
            <a:r>
              <a:rPr lang="cs-CZ" sz="2400" dirty="0">
                <a:solidFill>
                  <a:srgbClr val="00287D"/>
                </a:solidFill>
              </a:rPr>
              <a:t>a </a:t>
            </a:r>
            <a:r>
              <a:rPr lang="cs-CZ" sz="2400" i="1" dirty="0">
                <a:solidFill>
                  <a:srgbClr val="00287D"/>
                </a:solidFill>
              </a:rPr>
              <a:t>MUDr.CD </a:t>
            </a:r>
            <a:r>
              <a:rPr lang="cs-CZ" sz="2400" dirty="0">
                <a:solidFill>
                  <a:srgbClr val="00287D"/>
                </a:solidFill>
              </a:rPr>
              <a:t>ke stížnosti</a:t>
            </a:r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7CA504D-F41A-48D8-98E4-238033BDC4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3825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811833-32FF-4202-842A-E3029FE2C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425" y="377072"/>
            <a:ext cx="10793690" cy="1008668"/>
          </a:xfrm>
        </p:spPr>
        <p:txBody>
          <a:bodyPr/>
          <a:lstStyle/>
          <a:p>
            <a:r>
              <a:rPr lang="cs-CZ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Nezávislý</a:t>
            </a:r>
            <a:r>
              <a:rPr lang="cs-CZ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odborník</a:t>
            </a:r>
            <a:r>
              <a:rPr lang="cs-CZ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Nezávislá</a:t>
            </a:r>
            <a:r>
              <a:rPr lang="cs-CZ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odborná</a:t>
            </a:r>
            <a:r>
              <a:rPr lang="cs-CZ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komise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8A54E1-BA2E-42FD-A880-6509DAF90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425" y="1753386"/>
            <a:ext cx="11010507" cy="4844264"/>
          </a:xfrm>
        </p:spPr>
        <p:txBody>
          <a:bodyPr/>
          <a:lstStyle/>
          <a:p>
            <a:pPr marL="363538" indent="-363538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287D"/>
                </a:solidFill>
              </a:rPr>
              <a:t>ustanovuje příslušný správní orgán</a:t>
            </a:r>
          </a:p>
          <a:p>
            <a:pPr marL="363538" indent="-363538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287D"/>
                </a:solidFill>
              </a:rPr>
              <a:t>pro posouzení případů</a:t>
            </a:r>
          </a:p>
          <a:p>
            <a:pPr marL="820737" indent="-45720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0287D"/>
                </a:solidFill>
              </a:rPr>
              <a:t>pochybnosti, zda byl při poskytování ZS dodržen správný postup</a:t>
            </a:r>
          </a:p>
          <a:p>
            <a:pPr marL="820737" indent="-45720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0287D"/>
                </a:solidFill>
              </a:rPr>
              <a:t>vyloučení příčinné souvislosti mezi nesprávným postupem          a újmou na zdraví pacientovi</a:t>
            </a:r>
          </a:p>
          <a:p>
            <a:pPr marL="363538" indent="-363538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287D"/>
                </a:solidFill>
              </a:rPr>
              <a:t>zákonem určené složení nezávislé odborné komise</a:t>
            </a:r>
          </a:p>
          <a:p>
            <a:pPr marL="363538" indent="-363538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287D"/>
                </a:solidFill>
              </a:rPr>
              <a:t>jednání je neveřejné</a:t>
            </a:r>
          </a:p>
        </p:txBody>
      </p:sp>
    </p:spTree>
    <p:extLst>
      <p:ext uri="{BB962C8B-B14F-4D97-AF65-F5344CB8AC3E}">
        <p14:creationId xmlns:p14="http://schemas.microsoft.com/office/powerpoint/2010/main" val="293036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E5A68B-B57C-4929-823B-4C53C38E4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74638"/>
            <a:ext cx="9490800" cy="1143000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Nezávislá</a:t>
            </a:r>
            <a:r>
              <a:rPr lang="cs-CZ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odborná</a:t>
            </a:r>
            <a:r>
              <a:rPr lang="cs-CZ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komise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14027B-EF37-498F-828C-D19149E0D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28637" indent="-457200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3300" dirty="0">
                <a:solidFill>
                  <a:srgbClr val="00287D"/>
                </a:solidFill>
              </a:rPr>
              <a:t>jednoznačné konstatování</a:t>
            </a:r>
            <a:r>
              <a:rPr lang="cs-CZ" sz="3000" dirty="0">
                <a:solidFill>
                  <a:srgbClr val="00287D"/>
                </a:solidFill>
              </a:rPr>
              <a:t>, zda </a:t>
            </a:r>
            <a:r>
              <a:rPr lang="cs-CZ" sz="3000" b="1" u="sng" dirty="0">
                <a:solidFill>
                  <a:srgbClr val="00287D"/>
                </a:solidFill>
              </a:rPr>
              <a:t>byl nebo nebyl </a:t>
            </a:r>
            <a:r>
              <a:rPr lang="cs-CZ" sz="3000" dirty="0">
                <a:solidFill>
                  <a:srgbClr val="00287D"/>
                </a:solidFill>
              </a:rPr>
              <a:t>při poskytování ZS </a:t>
            </a:r>
            <a:r>
              <a:rPr lang="cs-CZ" sz="3000" b="1" u="sng" dirty="0">
                <a:solidFill>
                  <a:srgbClr val="00287D"/>
                </a:solidFill>
              </a:rPr>
              <a:t>dodržen náležitý odborný postup</a:t>
            </a:r>
          </a:p>
          <a:p>
            <a:pPr marL="904875" indent="-457200">
              <a:lnSpc>
                <a:spcPct val="12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000" dirty="0">
                <a:solidFill>
                  <a:srgbClr val="00287D"/>
                </a:solidFill>
              </a:rPr>
              <a:t>nedodržení náležitého odborného postupu </a:t>
            </a:r>
          </a:p>
          <a:p>
            <a:pPr marL="1266825" indent="-457200">
              <a:lnSpc>
                <a:spcPct val="12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000" dirty="0">
                <a:solidFill>
                  <a:srgbClr val="00287D"/>
                </a:solidFill>
              </a:rPr>
              <a:t>jeho </a:t>
            </a:r>
            <a:r>
              <a:rPr lang="cs-CZ" sz="3000" b="1" dirty="0">
                <a:solidFill>
                  <a:srgbClr val="00287D"/>
                </a:solidFill>
              </a:rPr>
              <a:t>popis</a:t>
            </a:r>
          </a:p>
          <a:p>
            <a:pPr marL="1266825" indent="-457200">
              <a:lnSpc>
                <a:spcPct val="12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000" dirty="0">
                <a:solidFill>
                  <a:srgbClr val="00287D"/>
                </a:solidFill>
              </a:rPr>
              <a:t>konstatování, zda je / není dána </a:t>
            </a:r>
            <a:r>
              <a:rPr lang="cs-CZ" sz="3000" b="1" dirty="0">
                <a:solidFill>
                  <a:srgbClr val="00287D"/>
                </a:solidFill>
              </a:rPr>
              <a:t>příčinná souvislost </a:t>
            </a:r>
            <a:r>
              <a:rPr lang="cs-CZ" sz="3000" dirty="0">
                <a:solidFill>
                  <a:srgbClr val="00287D"/>
                </a:solidFill>
              </a:rPr>
              <a:t>mezi postupem a újmou na zdraví</a:t>
            </a:r>
          </a:p>
          <a:p>
            <a:pPr marL="1627188" indent="-457200">
              <a:lnSpc>
                <a:spcPct val="12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3000" dirty="0">
                <a:solidFill>
                  <a:srgbClr val="00287D"/>
                </a:solidFill>
              </a:rPr>
              <a:t>nebo poškozením zdraví s následkem smrti</a:t>
            </a:r>
          </a:p>
          <a:p>
            <a:pPr marL="1266825" indent="-457200">
              <a:lnSpc>
                <a:spcPct val="12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000" dirty="0">
                <a:solidFill>
                  <a:srgbClr val="00287D"/>
                </a:solidFill>
              </a:rPr>
              <a:t>návrh </a:t>
            </a:r>
            <a:r>
              <a:rPr lang="cs-CZ" sz="3000" b="1" dirty="0">
                <a:solidFill>
                  <a:srgbClr val="00287D"/>
                </a:solidFill>
              </a:rPr>
              <a:t>opatření</a:t>
            </a:r>
            <a:r>
              <a:rPr lang="cs-CZ" sz="3000" dirty="0">
                <a:solidFill>
                  <a:srgbClr val="00287D"/>
                </a:solidFill>
              </a:rPr>
              <a:t> směřujících k nápravě</a:t>
            </a:r>
            <a:endParaRPr lang="cs-CZ" dirty="0">
              <a:solidFill>
                <a:srgbClr val="0028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096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7C46BF9-2A5D-44FD-9C79-6CCB99709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5955"/>
            <a:ext cx="11050468" cy="4505367"/>
          </a:xfrm>
        </p:spPr>
        <p:txBody>
          <a:bodyPr/>
          <a:lstStyle/>
          <a:p>
            <a:pPr marL="541338" indent="-469900">
              <a:lnSpc>
                <a:spcPct val="12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rgbClr val="00287D"/>
                </a:solidFill>
              </a:rPr>
              <a:t>odpovědnost poskytovatele zdravotních služeb</a:t>
            </a:r>
          </a:p>
          <a:p>
            <a:pPr marL="541338" indent="-469900">
              <a:lnSpc>
                <a:spcPct val="12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rgbClr val="00287D"/>
                </a:solidFill>
              </a:rPr>
              <a:t>odpovědnost zdravotnického pracovníka</a:t>
            </a:r>
          </a:p>
          <a:p>
            <a:pPr marL="541338" indent="-469900">
              <a:lnSpc>
                <a:spcPct val="12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rgbClr val="00287D"/>
                </a:solidFill>
              </a:rPr>
              <a:t>stížnosti na </a:t>
            </a:r>
            <a:r>
              <a:rPr lang="cs-CZ" sz="3200" dirty="0">
                <a:solidFill>
                  <a:srgbClr val="00287D"/>
                </a:solidFill>
                <a:effectLst/>
              </a:rPr>
              <a:t>postup při poskytování zdravotních služeb</a:t>
            </a:r>
          </a:p>
          <a:p>
            <a:pPr marL="541338" indent="-469900">
              <a:lnSpc>
                <a:spcPct val="12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rgbClr val="00287D"/>
                </a:solidFill>
              </a:rPr>
              <a:t>průlomy do povinnosti mlčenlivosti (vybrané)</a:t>
            </a:r>
          </a:p>
          <a:p>
            <a:pPr marL="541338" indent="-469900">
              <a:lnSpc>
                <a:spcPct val="12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rgbClr val="00287D"/>
                </a:solidFill>
              </a:rPr>
              <a:t>kazuistiky, judikatura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C28EBE4-A800-4DDD-967B-30A0CE22DDA6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20725" y="1296001"/>
            <a:ext cx="10752138" cy="122252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C664534-2197-46DE-A539-BAE7834E3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Vymezení</a:t>
            </a:r>
            <a:r>
              <a:rPr lang="cs-CZ" u="sng" dirty="0">
                <a:solidFill>
                  <a:srgbClr val="FF0000"/>
                </a:solidFill>
              </a:rPr>
              <a:t> </a:t>
            </a:r>
            <a: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tématu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64FBEA-226E-47DC-A271-CB895D4F1E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60927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6E8A7D-25EA-48A6-A6FF-756C9208D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18474"/>
            <a:ext cx="10753200" cy="653102"/>
          </a:xfrm>
        </p:spPr>
        <p:txBody>
          <a:bodyPr/>
          <a:lstStyle/>
          <a:p>
            <a:r>
              <a:rPr lang="cs-CZ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Kazuistika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0993BC-E773-4927-AD4E-E760D090F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858" y="1314930"/>
            <a:ext cx="10753200" cy="4831346"/>
          </a:xfrm>
        </p:spPr>
        <p:txBody>
          <a:bodyPr/>
          <a:lstStyle/>
          <a:p>
            <a:pPr marL="358775" indent="-287338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u="sng" dirty="0">
                <a:solidFill>
                  <a:srgbClr val="00287D"/>
                </a:solidFill>
              </a:rPr>
              <a:t>závěr nezávislé odborné komise</a:t>
            </a:r>
            <a:r>
              <a:rPr lang="cs-CZ" dirty="0">
                <a:solidFill>
                  <a:srgbClr val="00287D"/>
                </a:solidFill>
              </a:rPr>
              <a:t>:</a:t>
            </a:r>
          </a:p>
          <a:p>
            <a:pPr marL="811213" indent="-368300"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800" dirty="0">
                <a:solidFill>
                  <a:srgbClr val="00287D"/>
                </a:solidFill>
              </a:rPr>
              <a:t>při poskytování ZS </a:t>
            </a:r>
            <a:r>
              <a:rPr lang="cs-CZ" sz="2800" i="1" dirty="0" err="1">
                <a:solidFill>
                  <a:srgbClr val="00287D"/>
                </a:solidFill>
              </a:rPr>
              <a:t>MUDr.AB</a:t>
            </a:r>
            <a:r>
              <a:rPr lang="cs-CZ" sz="2800" i="1" dirty="0">
                <a:solidFill>
                  <a:srgbClr val="00287D"/>
                </a:solidFill>
              </a:rPr>
              <a:t> </a:t>
            </a:r>
            <a:r>
              <a:rPr lang="cs-CZ" b="1" u="sng" dirty="0">
                <a:solidFill>
                  <a:srgbClr val="00287D"/>
                </a:solidFill>
              </a:rPr>
              <a:t>ne</a:t>
            </a:r>
            <a:r>
              <a:rPr lang="cs-CZ" u="sng" dirty="0">
                <a:solidFill>
                  <a:srgbClr val="00287D"/>
                </a:solidFill>
              </a:rPr>
              <a:t>byl</a:t>
            </a:r>
            <a:r>
              <a:rPr lang="cs-CZ" sz="2800" dirty="0">
                <a:solidFill>
                  <a:srgbClr val="00287D"/>
                </a:solidFill>
              </a:rPr>
              <a:t> </a:t>
            </a:r>
            <a:r>
              <a:rPr lang="cs-CZ" sz="2800" u="sng" dirty="0">
                <a:solidFill>
                  <a:srgbClr val="00287D"/>
                </a:solidFill>
              </a:rPr>
              <a:t>dodržen náležitý odborný postup </a:t>
            </a:r>
            <a:r>
              <a:rPr lang="cs-CZ" sz="2800" dirty="0">
                <a:solidFill>
                  <a:srgbClr val="00287D"/>
                </a:solidFill>
              </a:rPr>
              <a:t>(„postup non lege </a:t>
            </a:r>
            <a:r>
              <a:rPr lang="cs-CZ" sz="2800" dirty="0" err="1">
                <a:solidFill>
                  <a:srgbClr val="00287D"/>
                </a:solidFill>
              </a:rPr>
              <a:t>artis</a:t>
            </a:r>
            <a:r>
              <a:rPr lang="cs-CZ" sz="2800" dirty="0">
                <a:solidFill>
                  <a:srgbClr val="00287D"/>
                </a:solidFill>
              </a:rPr>
              <a:t>“) </a:t>
            </a:r>
            <a:endParaRPr lang="cs-CZ" dirty="0">
              <a:solidFill>
                <a:srgbClr val="00287D"/>
              </a:solidFill>
            </a:endParaRPr>
          </a:p>
          <a:p>
            <a:pPr marL="811213" indent="-368300"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287D"/>
                </a:solidFill>
              </a:rPr>
              <a:t>není možné jednoznačně prokázat příčinnou souvislost mezi chybným postupem </a:t>
            </a:r>
            <a:r>
              <a:rPr lang="cs-CZ" i="1" dirty="0">
                <a:solidFill>
                  <a:srgbClr val="00287D"/>
                </a:solidFill>
              </a:rPr>
              <a:t>MUDr. AB </a:t>
            </a:r>
            <a:r>
              <a:rPr lang="cs-CZ" dirty="0">
                <a:solidFill>
                  <a:srgbClr val="00287D"/>
                </a:solidFill>
              </a:rPr>
              <a:t>a smrtí pacienta</a:t>
            </a:r>
          </a:p>
          <a:p>
            <a:pPr marL="811213" indent="-368300">
              <a:lnSpc>
                <a:spcPct val="10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287D"/>
                </a:solidFill>
              </a:rPr>
              <a:t>nápravná opatření – organizace dozoru / dohledu nad neatestovanými lékaři v Nemocnici, doškolení </a:t>
            </a:r>
            <a:r>
              <a:rPr lang="cs-CZ" i="1" dirty="0" err="1">
                <a:solidFill>
                  <a:srgbClr val="00287D"/>
                </a:solidFill>
              </a:rPr>
              <a:t>MUDr.AB</a:t>
            </a:r>
            <a:endParaRPr lang="cs-CZ" i="1" dirty="0">
              <a:solidFill>
                <a:srgbClr val="00287D"/>
              </a:solidFill>
            </a:endParaRPr>
          </a:p>
          <a:p>
            <a:pPr marL="358775" indent="-287338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u="sng" dirty="0">
                <a:solidFill>
                  <a:srgbClr val="00287D"/>
                </a:solidFill>
              </a:rPr>
              <a:t>závěr Krajského úřadu</a:t>
            </a:r>
          </a:p>
          <a:p>
            <a:pPr marL="811213" indent="-3683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287D"/>
                </a:solidFill>
              </a:rPr>
              <a:t>stížnost oprávněná – postup non lege </a:t>
            </a:r>
            <a:r>
              <a:rPr lang="cs-CZ" dirty="0" err="1">
                <a:solidFill>
                  <a:srgbClr val="00287D"/>
                </a:solidFill>
              </a:rPr>
              <a:t>artis</a:t>
            </a:r>
            <a:endParaRPr lang="cs-CZ" dirty="0">
              <a:solidFill>
                <a:srgbClr val="00287D"/>
              </a:solidFill>
            </a:endParaRPr>
          </a:p>
          <a:p>
            <a:pPr marL="811213" indent="-3683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287D"/>
                </a:solidFill>
              </a:rPr>
              <a:t>úmrtí nenastalo v důsledku jednání </a:t>
            </a:r>
            <a:r>
              <a:rPr lang="cs-CZ" i="1" dirty="0">
                <a:solidFill>
                  <a:srgbClr val="00287D"/>
                </a:solidFill>
              </a:rPr>
              <a:t>MUDr. AB</a:t>
            </a:r>
          </a:p>
          <a:p>
            <a:pPr marL="442913" indent="0">
              <a:buNone/>
            </a:pP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E4FEE09-F69E-4D48-A89D-35E043A43F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4316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B9563C-7DAF-4539-B5AE-247EEF880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74638"/>
            <a:ext cx="9490800" cy="1143000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Způsoby</a:t>
            </a:r>
            <a:r>
              <a:rPr lang="cs-CZ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vyřízení</a:t>
            </a:r>
            <a:r>
              <a:rPr lang="cs-CZ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stížnosti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FFC386-FB63-4CB0-AE9E-421B0D966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8637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000" dirty="0">
                <a:solidFill>
                  <a:srgbClr val="00287D"/>
                </a:solidFill>
              </a:rPr>
              <a:t>uložení nápravných opatření s uvedením lhůty pro jejich splnění</a:t>
            </a:r>
          </a:p>
          <a:p>
            <a:pPr marL="528637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000" b="1" dirty="0" smtClean="0">
                <a:solidFill>
                  <a:srgbClr val="00287D"/>
                </a:solidFill>
              </a:rPr>
              <a:t>podání </a:t>
            </a:r>
            <a:r>
              <a:rPr lang="cs-CZ" sz="3000" b="1" dirty="0">
                <a:solidFill>
                  <a:srgbClr val="00287D"/>
                </a:solidFill>
              </a:rPr>
              <a:t>podnětu orgánu příslušnému podle jiných právních předpisů, příslušné komoře</a:t>
            </a:r>
          </a:p>
          <a:p>
            <a:pPr marL="528637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000" dirty="0">
                <a:solidFill>
                  <a:srgbClr val="00287D"/>
                </a:solidFill>
              </a:rPr>
              <a:t>obdobně postupuje poskytovatel</a:t>
            </a:r>
          </a:p>
          <a:p>
            <a:pPr marL="528637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000" dirty="0">
                <a:solidFill>
                  <a:srgbClr val="00287D"/>
                </a:solidFill>
              </a:rPr>
              <a:t>informace zdravotní pojišťovně pacienta</a:t>
            </a:r>
          </a:p>
          <a:p>
            <a:pPr marL="984250" indent="-447675" defTabSz="98425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0287D"/>
                </a:solidFill>
              </a:rPr>
              <a:t>o uložených nápravných opatřeních</a:t>
            </a:r>
          </a:p>
          <a:p>
            <a:pPr marL="984250" indent="-447675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0287D"/>
                </a:solidFill>
              </a:rPr>
              <a:t>o podání podnětu jinému orgánu</a:t>
            </a:r>
          </a:p>
        </p:txBody>
      </p:sp>
    </p:spTree>
    <p:extLst>
      <p:ext uri="{BB962C8B-B14F-4D97-AF65-F5344CB8AC3E}">
        <p14:creationId xmlns:p14="http://schemas.microsoft.com/office/powerpoint/2010/main" val="205872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956A26-37CE-4946-A8CB-D1643E485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97043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Stížnost </a:t>
            </a:r>
            <a:br>
              <a:rPr lang="cs-CZ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výkon povolání člena ČLK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2C53B7D-2281-471D-BF40-30B366692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323644"/>
            <a:ext cx="10515600" cy="1557868"/>
          </a:xfrm>
        </p:spPr>
        <p:txBody>
          <a:bodyPr/>
          <a:lstStyle/>
          <a:p>
            <a:endParaRPr lang="cs-CZ" i="1" dirty="0">
              <a:solidFill>
                <a:srgbClr val="002060"/>
              </a:solidFill>
            </a:endParaRPr>
          </a:p>
          <a:p>
            <a:r>
              <a:rPr lang="cs-CZ" sz="2800" i="1" dirty="0">
                <a:solidFill>
                  <a:srgbClr val="00287D"/>
                </a:solidFill>
              </a:rPr>
              <a:t>Zákon o České lékařské komoře, České stomatologické komoře   a České lékárnické komoře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7B6C6AC-74D4-4FF6-B417-F8ACD7C7D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727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E1FC0B-3DA9-4FA7-BC76-805E5A5A1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Osoby oprávněné k podání stížnosti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49DE19-7683-4231-B914-6E047B1DC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85360"/>
            <a:ext cx="10753200" cy="3946639"/>
          </a:xfrm>
        </p:spPr>
        <p:txBody>
          <a:bodyPr/>
          <a:lstStyle/>
          <a:p>
            <a:pPr marL="528637" indent="-457200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i="0" dirty="0" smtClean="0">
                <a:solidFill>
                  <a:srgbClr val="00287D"/>
                </a:solidFill>
                <a:effectLst/>
              </a:rPr>
              <a:t>stížnost </a:t>
            </a:r>
            <a:r>
              <a:rPr lang="cs-CZ" i="0" dirty="0">
                <a:solidFill>
                  <a:srgbClr val="00287D"/>
                </a:solidFill>
                <a:effectLst/>
              </a:rPr>
              <a:t>může podat </a:t>
            </a:r>
            <a:r>
              <a:rPr lang="cs-CZ" b="1" i="0" dirty="0">
                <a:solidFill>
                  <a:srgbClr val="00287D"/>
                </a:solidFill>
                <a:effectLst/>
              </a:rPr>
              <a:t>každý</a:t>
            </a:r>
            <a:r>
              <a:rPr lang="cs-CZ" i="0" dirty="0">
                <a:solidFill>
                  <a:srgbClr val="00287D"/>
                </a:solidFill>
                <a:effectLst/>
              </a:rPr>
              <a:t> </a:t>
            </a:r>
            <a:r>
              <a:rPr lang="cs-CZ" b="1" i="0" dirty="0">
                <a:solidFill>
                  <a:srgbClr val="00287D"/>
                </a:solidFill>
                <a:effectLst/>
              </a:rPr>
              <a:t>občan </a:t>
            </a:r>
            <a:r>
              <a:rPr lang="cs-CZ" i="0" dirty="0">
                <a:solidFill>
                  <a:srgbClr val="00287D"/>
                </a:solidFill>
                <a:effectLst/>
              </a:rPr>
              <a:t> x dle ZZS jiný okruh oprávněných</a:t>
            </a:r>
            <a:endParaRPr lang="cs-CZ" b="1" i="0" dirty="0">
              <a:solidFill>
                <a:srgbClr val="00287D"/>
              </a:solidFill>
              <a:effectLst/>
            </a:endParaRPr>
          </a:p>
          <a:p>
            <a:pPr marL="528637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i="0" dirty="0">
                <a:solidFill>
                  <a:srgbClr val="00287D"/>
                </a:solidFill>
                <a:effectLst/>
              </a:rPr>
              <a:t>na jednání </a:t>
            </a:r>
            <a:r>
              <a:rPr lang="cs-CZ" b="1" i="0" dirty="0">
                <a:solidFill>
                  <a:srgbClr val="00287D"/>
                </a:solidFill>
                <a:effectLst/>
              </a:rPr>
              <a:t>lékařů</a:t>
            </a:r>
            <a:r>
              <a:rPr lang="cs-CZ" i="0" dirty="0">
                <a:solidFill>
                  <a:srgbClr val="00287D"/>
                </a:solidFill>
                <a:effectLst/>
              </a:rPr>
              <a:t>, kteří jsou jejími členy</a:t>
            </a:r>
            <a:r>
              <a:rPr lang="cs-CZ" dirty="0">
                <a:solidFill>
                  <a:srgbClr val="00287D"/>
                </a:solidFill>
              </a:rPr>
              <a:t> </a:t>
            </a:r>
          </a:p>
          <a:p>
            <a:pPr marL="631825" indent="0">
              <a:lnSpc>
                <a:spcPct val="100000"/>
              </a:lnSpc>
              <a:spcAft>
                <a:spcPts val="1800"/>
              </a:spcAft>
              <a:buNone/>
            </a:pPr>
            <a:r>
              <a:rPr lang="cs-CZ" dirty="0">
                <a:solidFill>
                  <a:srgbClr val="00287D"/>
                </a:solidFill>
              </a:rPr>
              <a:t>= </a:t>
            </a:r>
            <a:r>
              <a:rPr lang="cs-CZ" i="0" dirty="0">
                <a:solidFill>
                  <a:srgbClr val="00287D"/>
                </a:solidFill>
                <a:effectLst/>
              </a:rPr>
              <a:t>profesně aktivní lékaři</a:t>
            </a:r>
          </a:p>
          <a:p>
            <a:pPr marL="528637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0287D"/>
                </a:solidFill>
                <a:effectLst/>
              </a:rPr>
              <a:t>souvislost</a:t>
            </a:r>
            <a:r>
              <a:rPr lang="cs-CZ" i="0" dirty="0">
                <a:solidFill>
                  <a:srgbClr val="00287D"/>
                </a:solidFill>
                <a:effectLst/>
              </a:rPr>
              <a:t> s výkonem lékařského povolání (ne jen náhrada škody</a:t>
            </a:r>
            <a:r>
              <a:rPr lang="cs-CZ" i="0" dirty="0" smtClean="0">
                <a:solidFill>
                  <a:srgbClr val="00287D"/>
                </a:solidFill>
                <a:effectLst/>
              </a:rPr>
              <a:t>)</a:t>
            </a:r>
          </a:p>
          <a:p>
            <a:pPr marL="528637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287D"/>
                </a:solidFill>
              </a:rPr>
              <a:t>Promlčecí lhůta 1 rok</a:t>
            </a:r>
            <a:endParaRPr lang="cs-CZ" dirty="0">
              <a:solidFill>
                <a:srgbClr val="00287D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4EA7159-2956-4175-8FF5-B020D3EA6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31723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D7E087-0388-46F0-9D60-439C2DAA2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56181"/>
            <a:ext cx="10753200" cy="615395"/>
          </a:xfrm>
        </p:spPr>
        <p:txBody>
          <a:bodyPr/>
          <a:lstStyle/>
          <a:p>
            <a:r>
              <a:rPr lang="cs-CZ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Působnost orgánů ČLK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A76DB6-46ED-4095-B9C8-22C97D1D1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27142"/>
            <a:ext cx="10950384" cy="4700858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0287D"/>
                </a:solidFill>
                <a:effectLst/>
              </a:rPr>
              <a:t>Revizní komise OS ČLK</a:t>
            </a:r>
          </a:p>
          <a:p>
            <a:pPr marL="811213" indent="-3683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b="0" i="0" dirty="0">
                <a:solidFill>
                  <a:srgbClr val="00287D"/>
                </a:solidFill>
                <a:effectLst/>
              </a:rPr>
              <a:t> provádí šetření před případným zahájením disciplinárního řízení</a:t>
            </a:r>
          </a:p>
          <a:p>
            <a:pPr marL="811213" indent="-36830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287D"/>
                </a:solidFill>
              </a:rPr>
              <a:t> podává </a:t>
            </a:r>
            <a:r>
              <a:rPr lang="cs-CZ" sz="2400" b="0" i="0" dirty="0">
                <a:solidFill>
                  <a:srgbClr val="00287D"/>
                </a:solidFill>
                <a:effectLst/>
              </a:rPr>
              <a:t>návrh na zahájení / </a:t>
            </a:r>
            <a:r>
              <a:rPr lang="cs-CZ" sz="2400" b="0" i="0" dirty="0" err="1" smtClean="0">
                <a:solidFill>
                  <a:srgbClr val="00287D"/>
                </a:solidFill>
                <a:effectLst/>
              </a:rPr>
              <a:t>nezáhájení</a:t>
            </a:r>
            <a:r>
              <a:rPr lang="cs-CZ" sz="2400" b="0" i="0" dirty="0" smtClean="0">
                <a:solidFill>
                  <a:srgbClr val="00287D"/>
                </a:solidFill>
                <a:effectLst/>
              </a:rPr>
              <a:t> </a:t>
            </a:r>
            <a:r>
              <a:rPr lang="cs-CZ" sz="2400" b="0" i="0" dirty="0">
                <a:solidFill>
                  <a:srgbClr val="00287D"/>
                </a:solidFill>
                <a:effectLst/>
              </a:rPr>
              <a:t>disciplinárního řízení čestné radě OS ČLK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0287D"/>
                </a:solidFill>
                <a:effectLst/>
              </a:rPr>
              <a:t>Čestná rada OS ČLK</a:t>
            </a:r>
          </a:p>
          <a:p>
            <a:pPr marL="811213" indent="-36830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287D"/>
                </a:solidFill>
              </a:rPr>
              <a:t>rozhoduje ve věci samé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0287D"/>
                </a:solidFill>
                <a:effectLst/>
              </a:rPr>
              <a:t>Čestná rada ČLK</a:t>
            </a:r>
          </a:p>
          <a:p>
            <a:pPr marL="811213" indent="-3683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287D"/>
                </a:solidFill>
              </a:rPr>
              <a:t>rozhoduje o námitkách stěžovatelů proti rozhodnutí </a:t>
            </a:r>
          </a:p>
          <a:p>
            <a:pPr marL="811213" indent="-3683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287D"/>
                </a:solidFill>
              </a:rPr>
              <a:t>o opravných prostředcích proti rozhodnutím </a:t>
            </a:r>
          </a:p>
          <a:p>
            <a:pPr marL="811213" indent="-3683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287D"/>
                </a:solidFill>
              </a:rPr>
              <a:t>proti rozhodnutí čestné rady ČLK je možné brojit správní žalobou u soudu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E525AD8-114D-4D7B-A31D-901A1F333D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09270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D016B3-594B-41AC-85E6-F23F84AAD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Sankce při disciplinárním provinění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51FBB3-BD40-43D5-B60F-E878C35C9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83703"/>
            <a:ext cx="10753200" cy="4487159"/>
          </a:xfrm>
        </p:spPr>
        <p:txBody>
          <a:bodyPr/>
          <a:lstStyle/>
          <a:p>
            <a:pPr marL="358775" indent="-287338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i="0" u="sng" dirty="0">
                <a:solidFill>
                  <a:srgbClr val="00287D"/>
                </a:solidFill>
                <a:effectLst/>
              </a:rPr>
              <a:t>Čestná rada OS ČLK </a:t>
            </a:r>
          </a:p>
          <a:p>
            <a:pPr marL="895350" indent="-263525">
              <a:lnSpc>
                <a:spcPct val="100000"/>
              </a:lnSpc>
              <a:spcAft>
                <a:spcPts val="600"/>
              </a:spcAft>
              <a:buFontTx/>
              <a:buChar char="-"/>
            </a:pPr>
            <a:r>
              <a:rPr lang="cs-CZ" dirty="0">
                <a:solidFill>
                  <a:srgbClr val="00287D"/>
                </a:solidFill>
              </a:rPr>
              <a:t>d</a:t>
            </a:r>
            <a:r>
              <a:rPr lang="cs-CZ" i="0" dirty="0">
                <a:solidFill>
                  <a:srgbClr val="00287D"/>
                </a:solidFill>
                <a:effectLst/>
              </a:rPr>
              <a:t>ůtka</a:t>
            </a:r>
          </a:p>
          <a:p>
            <a:pPr marL="895350" indent="-263525">
              <a:lnSpc>
                <a:spcPct val="100000"/>
              </a:lnSpc>
              <a:spcAft>
                <a:spcPts val="2400"/>
              </a:spcAft>
              <a:buFontTx/>
              <a:buChar char="-"/>
            </a:pPr>
            <a:r>
              <a:rPr lang="cs-CZ" i="0" dirty="0">
                <a:solidFill>
                  <a:srgbClr val="00287D"/>
                </a:solidFill>
                <a:effectLst/>
              </a:rPr>
              <a:t>pokuta od 2.000,- Kč do 20.000,- Kč</a:t>
            </a:r>
          </a:p>
          <a:p>
            <a:pPr marL="358775" indent="-287338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u="sng" dirty="0">
                <a:solidFill>
                  <a:srgbClr val="00287D"/>
                </a:solidFill>
              </a:rPr>
              <a:t>Čestná rada ČLK </a:t>
            </a:r>
          </a:p>
          <a:p>
            <a:pPr marL="895350" indent="-263525">
              <a:lnSpc>
                <a:spcPct val="100000"/>
              </a:lnSpc>
              <a:spcAft>
                <a:spcPts val="600"/>
              </a:spcAft>
              <a:buFontTx/>
              <a:buChar char="-"/>
            </a:pPr>
            <a:r>
              <a:rPr lang="cs-CZ" dirty="0">
                <a:solidFill>
                  <a:srgbClr val="00287D"/>
                </a:solidFill>
              </a:rPr>
              <a:t>pokuta od 3.000,- Kč do 30.000,- Kč</a:t>
            </a:r>
          </a:p>
          <a:p>
            <a:pPr marL="895350" indent="-263525">
              <a:lnSpc>
                <a:spcPct val="100000"/>
              </a:lnSpc>
              <a:spcAft>
                <a:spcPts val="600"/>
              </a:spcAft>
              <a:buFontTx/>
              <a:buChar char="-"/>
            </a:pPr>
            <a:r>
              <a:rPr lang="cs-CZ" dirty="0">
                <a:solidFill>
                  <a:srgbClr val="00287D"/>
                </a:solidFill>
              </a:rPr>
              <a:t>podmíněné vyloučení z komory se zkušební dobou v délce   od 1 do 3 let</a:t>
            </a:r>
          </a:p>
          <a:p>
            <a:pPr marL="895350" indent="-263525">
              <a:lnSpc>
                <a:spcPct val="100000"/>
              </a:lnSpc>
              <a:spcAft>
                <a:spcPts val="600"/>
              </a:spcAft>
              <a:buFontTx/>
              <a:buChar char="-"/>
            </a:pPr>
            <a:r>
              <a:rPr lang="cs-CZ" dirty="0">
                <a:solidFill>
                  <a:srgbClr val="00287D"/>
                </a:solidFill>
              </a:rPr>
              <a:t>vyloučení z komory = zákaz činnosti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77110F0-E736-45CC-A74C-D7706B4FE8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61449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6E8A7D-25EA-48A6-A6FF-756C9208D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Kazuistika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0993BC-E773-4927-AD4E-E760D090F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pPr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u="sng" dirty="0">
                <a:solidFill>
                  <a:srgbClr val="00287D"/>
                </a:solidFill>
              </a:rPr>
              <a:t>závěr Čestné rady ČLK:</a:t>
            </a:r>
          </a:p>
          <a:p>
            <a:pPr marL="442913" indent="0">
              <a:lnSpc>
                <a:spcPct val="110000"/>
              </a:lnSpc>
              <a:spcAft>
                <a:spcPts val="1200"/>
              </a:spcAft>
              <a:buNone/>
            </a:pPr>
            <a:r>
              <a:rPr lang="cs-CZ" dirty="0">
                <a:solidFill>
                  <a:srgbClr val="00287D"/>
                </a:solidFill>
              </a:rPr>
              <a:t>postup v rozporu s Doporučením představenstva ČLK k výkonu dohledu lékaře se specializovanou způsobilostí nad lékaři           s odbornou způsobilostí</a:t>
            </a:r>
          </a:p>
          <a:p>
            <a:pPr marL="811213" indent="-368300"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287D"/>
                </a:solidFill>
              </a:rPr>
              <a:t>p</a:t>
            </a:r>
            <a:r>
              <a:rPr lang="cs-CZ" sz="2800" dirty="0">
                <a:solidFill>
                  <a:srgbClr val="00287D"/>
                </a:solidFill>
              </a:rPr>
              <a:t>ostup </a:t>
            </a:r>
            <a:r>
              <a:rPr lang="cs-CZ" i="1" dirty="0" err="1">
                <a:solidFill>
                  <a:srgbClr val="00287D"/>
                </a:solidFill>
              </a:rPr>
              <a:t>MUDr.AB</a:t>
            </a:r>
            <a:r>
              <a:rPr lang="cs-CZ" i="1" dirty="0">
                <a:solidFill>
                  <a:srgbClr val="00287D"/>
                </a:solidFill>
              </a:rPr>
              <a:t> </a:t>
            </a:r>
            <a:r>
              <a:rPr lang="cs-CZ" dirty="0">
                <a:solidFill>
                  <a:srgbClr val="00287D"/>
                </a:solidFill>
              </a:rPr>
              <a:t>non lege </a:t>
            </a:r>
            <a:r>
              <a:rPr lang="cs-CZ" dirty="0" err="1">
                <a:solidFill>
                  <a:srgbClr val="00287D"/>
                </a:solidFill>
              </a:rPr>
              <a:t>artis</a:t>
            </a:r>
            <a:endParaRPr lang="cs-CZ" dirty="0">
              <a:solidFill>
                <a:srgbClr val="00287D"/>
              </a:solidFill>
            </a:endParaRPr>
          </a:p>
          <a:p>
            <a:pPr marL="1433513" indent="-442913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287D"/>
                </a:solidFill>
              </a:rPr>
              <a:t>pokuta 10.000,- Kč</a:t>
            </a:r>
          </a:p>
          <a:p>
            <a:pPr marL="811213" indent="-368300"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287D"/>
                </a:solidFill>
              </a:rPr>
              <a:t>postup </a:t>
            </a:r>
            <a:r>
              <a:rPr lang="cs-CZ" i="1" dirty="0">
                <a:solidFill>
                  <a:srgbClr val="00287D"/>
                </a:solidFill>
              </a:rPr>
              <a:t>MUDr.CD </a:t>
            </a:r>
            <a:r>
              <a:rPr lang="cs-CZ" dirty="0">
                <a:solidFill>
                  <a:srgbClr val="00287D"/>
                </a:solidFill>
              </a:rPr>
              <a:t>non lege </a:t>
            </a:r>
            <a:r>
              <a:rPr lang="cs-CZ" dirty="0" err="1">
                <a:solidFill>
                  <a:srgbClr val="00287D"/>
                </a:solidFill>
              </a:rPr>
              <a:t>artis</a:t>
            </a:r>
            <a:endParaRPr lang="cs-CZ" dirty="0">
              <a:solidFill>
                <a:srgbClr val="00287D"/>
              </a:solidFill>
            </a:endParaRPr>
          </a:p>
          <a:p>
            <a:pPr marL="1433513" indent="-442913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287D"/>
                </a:solidFill>
              </a:rPr>
              <a:t>pokuta 15.000,- Kč</a:t>
            </a:r>
          </a:p>
          <a:p>
            <a:pPr marL="442913" indent="0">
              <a:lnSpc>
                <a:spcPct val="100000"/>
              </a:lnSpc>
              <a:buNone/>
            </a:pP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E4FEE09-F69E-4D48-A89D-35E043A43F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88966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956A26-37CE-4946-A8CB-D1643E485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40385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Trestní řízení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2C53B7D-2281-471D-BF40-30B366692F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i="1" dirty="0">
                <a:solidFill>
                  <a:srgbClr val="00287D"/>
                </a:solidFill>
              </a:rPr>
              <a:t>Trestní zákoník</a:t>
            </a:r>
          </a:p>
          <a:p>
            <a:r>
              <a:rPr lang="cs-CZ" sz="2800" i="1" dirty="0">
                <a:solidFill>
                  <a:srgbClr val="00287D"/>
                </a:solidFill>
              </a:rPr>
              <a:t>Trestní řád</a:t>
            </a:r>
          </a:p>
          <a:p>
            <a:r>
              <a:rPr lang="cs-CZ" sz="2800" i="1" dirty="0">
                <a:solidFill>
                  <a:srgbClr val="00287D"/>
                </a:solidFill>
              </a:rPr>
              <a:t>Zákon o trestní odpovědnosti právnických osob a řízení proti nim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7B6C6AC-74D4-4FF6-B417-F8ACD7C7D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6383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E1FC0B-3DA9-4FA7-BC76-805E5A5A1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Povinnost Policie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49DE19-7683-4231-B914-6E047B1DC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2301"/>
            <a:ext cx="11072932" cy="4695699"/>
          </a:xfrm>
        </p:spPr>
        <p:txBody>
          <a:bodyPr/>
          <a:lstStyle/>
          <a:p>
            <a:pPr marL="541338" indent="-4572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287D"/>
                </a:solidFill>
                <a:effectLst/>
                <a:latin typeface="Arial" panose="020B0604020202020204" pitchFamily="34" charset="0"/>
              </a:rPr>
              <a:t>na základě vlastních poznatků, </a:t>
            </a:r>
            <a:r>
              <a:rPr lang="cs-CZ" b="0" i="0" u="sng" dirty="0">
                <a:solidFill>
                  <a:srgbClr val="00287D"/>
                </a:solidFill>
                <a:effectLst/>
                <a:latin typeface="Arial" panose="020B0604020202020204" pitchFamily="34" charset="0"/>
              </a:rPr>
              <a:t>trestních oznámení i podnětů </a:t>
            </a:r>
            <a:r>
              <a:rPr lang="cs-CZ" b="0" i="0" dirty="0">
                <a:solidFill>
                  <a:srgbClr val="00287D"/>
                </a:solidFill>
                <a:effectLst/>
                <a:latin typeface="Arial" panose="020B0604020202020204" pitchFamily="34" charset="0"/>
              </a:rPr>
              <a:t>jiných osob a orgánů, </a:t>
            </a:r>
          </a:p>
          <a:p>
            <a:pPr marL="442913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cs-CZ" b="0" i="0" dirty="0">
                <a:solidFill>
                  <a:srgbClr val="00287D"/>
                </a:solidFill>
                <a:effectLst/>
                <a:latin typeface="Arial" panose="020B0604020202020204" pitchFamily="34" charset="0"/>
              </a:rPr>
              <a:t>	na jejichž podkladě lze učinit závěr o podezření ze spáchání TČ,</a:t>
            </a:r>
          </a:p>
          <a:p>
            <a:pPr marL="442913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cs-CZ" b="0" i="0" dirty="0">
                <a:solidFill>
                  <a:srgbClr val="00287D"/>
                </a:solidFill>
                <a:effectLst/>
                <a:latin typeface="Arial" panose="020B0604020202020204" pitchFamily="34" charset="0"/>
              </a:rPr>
              <a:t>	učinit všechna potřebná </a:t>
            </a:r>
            <a:r>
              <a:rPr lang="cs-CZ" b="0" i="0" u="sng" dirty="0">
                <a:solidFill>
                  <a:srgbClr val="00287D"/>
                </a:solidFill>
                <a:effectLst/>
                <a:latin typeface="Arial" panose="020B0604020202020204" pitchFamily="34" charset="0"/>
              </a:rPr>
              <a:t>šetření a opatření </a:t>
            </a:r>
            <a:r>
              <a:rPr lang="cs-CZ" b="0" i="0" dirty="0">
                <a:solidFill>
                  <a:srgbClr val="00287D"/>
                </a:solidFill>
                <a:effectLst/>
                <a:latin typeface="Arial" panose="020B0604020202020204" pitchFamily="34" charset="0"/>
              </a:rPr>
              <a:t>k odhalení 	skutečností nasvědčujících tomu, že byl </a:t>
            </a:r>
            <a:r>
              <a:rPr lang="cs-CZ" b="0" i="0" u="sng" dirty="0">
                <a:solidFill>
                  <a:srgbClr val="00287D"/>
                </a:solidFill>
                <a:effectLst/>
                <a:latin typeface="Arial" panose="020B0604020202020204" pitchFamily="34" charset="0"/>
              </a:rPr>
              <a:t>spáchán trestný čin</a:t>
            </a:r>
            <a:r>
              <a:rPr lang="cs-CZ" b="0" i="0" dirty="0">
                <a:solidFill>
                  <a:srgbClr val="00287D"/>
                </a:solidFill>
                <a:effectLst/>
                <a:latin typeface="Arial" panose="020B0604020202020204" pitchFamily="34" charset="0"/>
              </a:rPr>
              <a:t>, a 	směřující ke </a:t>
            </a:r>
            <a:r>
              <a:rPr lang="cs-CZ" b="0" i="0" u="sng" dirty="0">
                <a:solidFill>
                  <a:srgbClr val="00287D"/>
                </a:solidFill>
                <a:effectLst/>
                <a:latin typeface="Arial" panose="020B0604020202020204" pitchFamily="34" charset="0"/>
              </a:rPr>
              <a:t>zjištění jeho pachatele</a:t>
            </a:r>
          </a:p>
          <a:p>
            <a:pPr marL="442913" indent="0">
              <a:lnSpc>
                <a:spcPct val="100000"/>
              </a:lnSpc>
              <a:spcAft>
                <a:spcPts val="1200"/>
              </a:spcAft>
              <a:buNone/>
            </a:pPr>
            <a:endParaRPr lang="cs-CZ" b="0" i="0" u="sng" dirty="0">
              <a:solidFill>
                <a:srgbClr val="00287D"/>
              </a:solidFill>
              <a:effectLst/>
              <a:latin typeface="Arial" panose="020B0604020202020204" pitchFamily="34" charset="0"/>
            </a:endParaRPr>
          </a:p>
          <a:p>
            <a:pPr marL="900113" indent="-45720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287D"/>
                </a:solidFill>
                <a:latin typeface="Arial" panose="020B0604020202020204" pitchFamily="34" charset="0"/>
              </a:rPr>
              <a:t>žádost o vydání </a:t>
            </a:r>
            <a:r>
              <a:rPr lang="cs-CZ" u="sng" dirty="0">
                <a:solidFill>
                  <a:srgbClr val="00287D"/>
                </a:solidFill>
                <a:latin typeface="Arial" panose="020B0604020202020204" pitchFamily="34" charset="0"/>
              </a:rPr>
              <a:t>zdravotnické dokumentace</a:t>
            </a:r>
          </a:p>
          <a:p>
            <a:pPr marL="900113" indent="-45720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287D"/>
                </a:solidFill>
                <a:latin typeface="Arial" panose="020B0604020202020204" pitchFamily="34" charset="0"/>
              </a:rPr>
              <a:t>výzva k </a:t>
            </a:r>
            <a:r>
              <a:rPr lang="cs-CZ" u="sng" dirty="0">
                <a:solidFill>
                  <a:srgbClr val="00287D"/>
                </a:solidFill>
                <a:latin typeface="Arial" panose="020B0604020202020204" pitchFamily="34" charset="0"/>
              </a:rPr>
              <a:t>podání vysvětlení </a:t>
            </a:r>
            <a:r>
              <a:rPr lang="cs-CZ" i="1" dirty="0" err="1">
                <a:solidFill>
                  <a:srgbClr val="00287D"/>
                </a:solidFill>
                <a:latin typeface="Arial" panose="020B0604020202020204" pitchFamily="34" charset="0"/>
              </a:rPr>
              <a:t>MUDr.AB</a:t>
            </a:r>
            <a:r>
              <a:rPr lang="cs-CZ" dirty="0">
                <a:solidFill>
                  <a:srgbClr val="00287D"/>
                </a:solidFill>
                <a:latin typeface="Arial" panose="020B0604020202020204" pitchFamily="34" charset="0"/>
              </a:rPr>
              <a:t>, </a:t>
            </a:r>
            <a:r>
              <a:rPr lang="cs-CZ" i="1" dirty="0">
                <a:solidFill>
                  <a:srgbClr val="00287D"/>
                </a:solidFill>
                <a:latin typeface="Arial" panose="020B0604020202020204" pitchFamily="34" charset="0"/>
              </a:rPr>
              <a:t>MUDr.CD</a:t>
            </a:r>
            <a:r>
              <a:rPr lang="cs-CZ" dirty="0">
                <a:solidFill>
                  <a:srgbClr val="00287D"/>
                </a:solidFill>
                <a:latin typeface="Arial" panose="020B0604020202020204" pitchFamily="34" charset="0"/>
              </a:rPr>
              <a:t>, primáře, managementem Nemocnice </a:t>
            </a:r>
            <a:endParaRPr lang="cs-CZ" dirty="0">
              <a:solidFill>
                <a:srgbClr val="00287D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4EA7159-2956-4175-8FF5-B020D3EA6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6175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tazník se souvislou výplní">
            <a:extLst>
              <a:ext uri="{FF2B5EF4-FFF2-40B4-BE49-F238E27FC236}">
                <a16:creationId xmlns:a16="http://schemas.microsoft.com/office/drawing/2014/main" id="{3432EBBC-E5D6-48A0-9717-0084B551B1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01882" y="816356"/>
            <a:ext cx="4740747" cy="5015644"/>
          </a:xfr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3B56AE-CEC5-47AE-A4A9-A8B3D2C00583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6" y="1300898"/>
            <a:ext cx="7830975" cy="4740747"/>
          </a:xfrm>
        </p:spPr>
        <p:txBody>
          <a:bodyPr>
            <a:normAutofit/>
          </a:bodyPr>
          <a:lstStyle/>
          <a:p>
            <a:pPr marL="442913" indent="0">
              <a:spcAft>
                <a:spcPts val="400"/>
              </a:spcAft>
              <a:buNone/>
            </a:pPr>
            <a:endParaRPr lang="cs-CZ" dirty="0"/>
          </a:p>
          <a:p>
            <a:pPr marL="442913" indent="0">
              <a:spcAft>
                <a:spcPts val="400"/>
              </a:spcAft>
              <a:buNone/>
            </a:pPr>
            <a:r>
              <a:rPr lang="cs-CZ" sz="4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Poskytnutí</a:t>
            </a:r>
            <a:r>
              <a:rPr lang="cs-CZ" sz="3600" b="1" dirty="0">
                <a:solidFill>
                  <a:srgbClr val="002060"/>
                </a:solidFill>
              </a:rPr>
              <a:t> </a:t>
            </a:r>
            <a:r>
              <a:rPr lang="cs-CZ" sz="4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zdravotnické</a:t>
            </a:r>
            <a:r>
              <a:rPr lang="cs-CZ" sz="3600" b="1" dirty="0">
                <a:solidFill>
                  <a:srgbClr val="002060"/>
                </a:solidFill>
              </a:rPr>
              <a:t> </a:t>
            </a:r>
            <a:r>
              <a:rPr lang="cs-CZ" sz="4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dokumentace?</a:t>
            </a:r>
            <a:r>
              <a:rPr lang="cs-CZ" sz="3600" b="1" dirty="0">
                <a:solidFill>
                  <a:srgbClr val="002060"/>
                </a:solidFill>
              </a:rPr>
              <a:t> </a:t>
            </a:r>
          </a:p>
          <a:p>
            <a:pPr marL="442913" indent="0">
              <a:spcAft>
                <a:spcPts val="400"/>
              </a:spcAft>
              <a:buNone/>
            </a:pPr>
            <a:endParaRPr lang="cs-CZ" sz="3600" b="1" dirty="0">
              <a:solidFill>
                <a:srgbClr val="002060"/>
              </a:solidFill>
            </a:endParaRPr>
          </a:p>
          <a:p>
            <a:pPr marL="442913" indent="0">
              <a:spcAft>
                <a:spcPts val="0"/>
              </a:spcAft>
              <a:buNone/>
            </a:pPr>
            <a:r>
              <a:rPr lang="cs-CZ" sz="4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Povinnost</a:t>
            </a:r>
            <a:r>
              <a:rPr lang="cs-CZ" sz="3600" b="1" dirty="0">
                <a:solidFill>
                  <a:srgbClr val="002060"/>
                </a:solidFill>
              </a:rPr>
              <a:t> </a:t>
            </a:r>
            <a:r>
              <a:rPr lang="cs-CZ" sz="4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mlčenlivosti</a:t>
            </a:r>
          </a:p>
          <a:p>
            <a:pPr marL="442913" indent="0">
              <a:spcAft>
                <a:spcPts val="0"/>
              </a:spcAft>
              <a:buNone/>
            </a:pPr>
            <a:r>
              <a:rPr lang="cs-CZ" sz="3600" b="1" dirty="0">
                <a:solidFill>
                  <a:srgbClr val="002060"/>
                </a:solidFill>
              </a:rPr>
              <a:t>X</a:t>
            </a:r>
          </a:p>
          <a:p>
            <a:pPr marL="442913" indent="0">
              <a:spcAft>
                <a:spcPts val="0"/>
              </a:spcAft>
              <a:buNone/>
            </a:pPr>
            <a:r>
              <a:rPr lang="cs-CZ" sz="4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Oznamovací</a:t>
            </a:r>
            <a:r>
              <a:rPr lang="cs-CZ" sz="3600" b="1" dirty="0">
                <a:solidFill>
                  <a:srgbClr val="002060"/>
                </a:solidFill>
              </a:rPr>
              <a:t> </a:t>
            </a:r>
            <a:r>
              <a:rPr lang="cs-CZ" sz="4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povinnost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2E2E501D-144F-4B24-B27E-6A61768CD5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/>
          <a:lstStyle/>
          <a:p>
            <a:r>
              <a:rPr lang="cs-CZ" sz="800" dirty="0">
                <a:solidFill>
                  <a:srgbClr val="EBF1FF"/>
                </a:solidFill>
              </a:rPr>
              <a:t>.</a:t>
            </a:r>
            <a:endParaRPr lang="en-US" sz="800" dirty="0">
              <a:solidFill>
                <a:srgbClr val="EBF1FF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0169B38-6870-4E43-9525-BB5C71DBC7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DE708CC-0C3F-4567-9698-B54C0F35BD31}" type="slidenum">
              <a:rPr lang="cs-CZ" altLang="cs-CZ" smtClean="0"/>
              <a:pPr>
                <a:spcAft>
                  <a:spcPts val="600"/>
                </a:spcAft>
              </a:pPr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3247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3C825AA5-DA32-461E-B942-48161C5423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/>
          <a:lstStyle/>
          <a:p>
            <a:r>
              <a:rPr lang="cs-CZ" dirty="0">
                <a:solidFill>
                  <a:srgbClr val="E7E7FF"/>
                </a:solidFill>
              </a:rPr>
              <a:t>          </a:t>
            </a:r>
            <a:r>
              <a:rPr lang="cs-CZ" sz="800" dirty="0">
                <a:solidFill>
                  <a:srgbClr val="E7E7FF"/>
                </a:solidFill>
              </a:rPr>
              <a:t>.</a:t>
            </a:r>
            <a:endParaRPr lang="en-US" dirty="0">
              <a:solidFill>
                <a:srgbClr val="E7E7FF"/>
              </a:solidFill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2C9028E-B1DA-4D82-8804-D9CFC0842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378000"/>
            <a:ext cx="11176627" cy="879550"/>
          </a:xfrm>
        </p:spPr>
        <p:txBody>
          <a:bodyPr anchor="t">
            <a:normAutofit/>
          </a:bodyPr>
          <a:lstStyle/>
          <a:p>
            <a: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Předpoklady vzniku odpovědnosti</a:t>
            </a:r>
            <a:endParaRPr lang="cs-CZ" u="sng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8CA8EFF-37C5-4678-B0FF-087388AEE4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3</a:t>
            </a:fld>
            <a:endParaRPr lang="cs-CZ" altLang="cs-CZ"/>
          </a:p>
        </p:txBody>
      </p:sp>
      <p:graphicFrame>
        <p:nvGraphicFramePr>
          <p:cNvPr id="7" name="Zástupný obsah 1">
            <a:extLst>
              <a:ext uri="{FF2B5EF4-FFF2-40B4-BE49-F238E27FC236}">
                <a16:creationId xmlns:a16="http://schemas.microsoft.com/office/drawing/2014/main" id="{3D80763C-6288-49A3-9E3B-D60A440D13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6062445"/>
              </p:ext>
            </p:extLst>
          </p:nvPr>
        </p:nvGraphicFramePr>
        <p:xfrm>
          <a:off x="540000" y="1423447"/>
          <a:ext cx="11176627" cy="5222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5622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55FD4641-FD84-452C-A152-27D8153F6611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15641" y="1400783"/>
            <a:ext cx="5421909" cy="4827217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cs-CZ" sz="2400" dirty="0">
                <a:solidFill>
                  <a:srgbClr val="00287D"/>
                </a:solidFill>
              </a:rPr>
              <a:t>§ 140 TZ Vražda</a:t>
            </a:r>
          </a:p>
          <a:p>
            <a:pPr>
              <a:spcAft>
                <a:spcPts val="1800"/>
              </a:spcAft>
            </a:pPr>
            <a:r>
              <a:rPr lang="cs-CZ" sz="2400" dirty="0">
                <a:solidFill>
                  <a:srgbClr val="00287D"/>
                </a:solidFill>
              </a:rPr>
              <a:t>§ 141 TZ Zabití</a:t>
            </a:r>
          </a:p>
          <a:p>
            <a:pPr>
              <a:spcAft>
                <a:spcPts val="1800"/>
              </a:spcAft>
            </a:pPr>
            <a:r>
              <a:rPr lang="cs-CZ" sz="2400" dirty="0">
                <a:solidFill>
                  <a:srgbClr val="00287D"/>
                </a:solidFill>
              </a:rPr>
              <a:t>§ 143 TZ Usmrcení z nedbalosti</a:t>
            </a:r>
          </a:p>
          <a:p>
            <a:pPr>
              <a:spcAft>
                <a:spcPts val="1800"/>
              </a:spcAft>
            </a:pPr>
            <a:r>
              <a:rPr lang="cs-CZ" sz="2400" dirty="0">
                <a:solidFill>
                  <a:srgbClr val="00287D"/>
                </a:solidFill>
              </a:rPr>
              <a:t>§ 144 TZ Účast na sebevraždě</a:t>
            </a:r>
          </a:p>
          <a:p>
            <a:pPr>
              <a:spcAft>
                <a:spcPts val="1800"/>
              </a:spcAft>
            </a:pPr>
            <a:r>
              <a:rPr lang="cs-CZ" sz="2400" dirty="0">
                <a:solidFill>
                  <a:srgbClr val="00287D"/>
                </a:solidFill>
              </a:rPr>
              <a:t>§ 145, 146 TZ (Těžké) ublížení na zdraví</a:t>
            </a:r>
          </a:p>
          <a:p>
            <a:pPr>
              <a:spcAft>
                <a:spcPts val="1800"/>
              </a:spcAft>
            </a:pPr>
            <a:r>
              <a:rPr lang="cs-CZ" sz="2400" dirty="0">
                <a:solidFill>
                  <a:srgbClr val="00287D"/>
                </a:solidFill>
              </a:rPr>
              <a:t>§ 147, 148 TZ (Těžké) ublížení na zdraví z nedbalosti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1107082-DFF9-4F37-8AFA-96BAAC140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999" y="311285"/>
            <a:ext cx="11259191" cy="860291"/>
          </a:xfrm>
        </p:spPr>
        <p:txBody>
          <a:bodyPr/>
          <a:lstStyle/>
          <a:p>
            <a:r>
              <a:rPr lang="cs-CZ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Trestné</a:t>
            </a:r>
            <a:r>
              <a:rPr lang="cs-CZ" dirty="0">
                <a:solidFill>
                  <a:srgbClr val="00287D"/>
                </a:solidFill>
              </a:rPr>
              <a:t> </a:t>
            </a:r>
            <a:r>
              <a:rPr lang="cs-CZ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činy</a:t>
            </a:r>
            <a:r>
              <a:rPr lang="cs-CZ" dirty="0">
                <a:solidFill>
                  <a:srgbClr val="00287D"/>
                </a:solidFill>
              </a:rPr>
              <a:t> </a:t>
            </a:r>
            <a:r>
              <a:rPr lang="cs-CZ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cs-CZ" dirty="0">
                <a:solidFill>
                  <a:srgbClr val="00287D"/>
                </a:solidFill>
              </a:rPr>
              <a:t> </a:t>
            </a:r>
            <a:r>
              <a:rPr lang="cs-CZ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zdravotnictví</a:t>
            </a:r>
            <a:r>
              <a:rPr lang="cs-CZ" dirty="0">
                <a:solidFill>
                  <a:srgbClr val="00287D"/>
                </a:solidFill>
              </a:rPr>
              <a:t> </a:t>
            </a:r>
            <a:r>
              <a:rPr lang="cs-CZ" sz="3200" b="0" dirty="0">
                <a:solidFill>
                  <a:srgbClr val="00287D"/>
                </a:solidFill>
              </a:rPr>
              <a:t>(vybrané)</a:t>
            </a:r>
            <a:endParaRPr lang="cs-CZ" dirty="0">
              <a:solidFill>
                <a:srgbClr val="00287D"/>
              </a:solidFill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E309BB2-2CCB-440C-97DA-63A77126945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cs-CZ" sz="800" dirty="0">
                <a:solidFill>
                  <a:srgbClr val="EBF1FF"/>
                </a:solidFill>
              </a:rPr>
              <a:t>.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98F4BD4-D9DE-498E-AFB6-0727D41531E2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1307939"/>
            <a:ext cx="5421910" cy="4920061"/>
          </a:xfrm>
        </p:spPr>
        <p:txBody>
          <a:bodyPr/>
          <a:lstStyle/>
          <a:p>
            <a:pPr marL="72000" indent="0">
              <a:spcAft>
                <a:spcPts val="1800"/>
              </a:spcAft>
              <a:buNone/>
            </a:pPr>
            <a:r>
              <a:rPr lang="cs-CZ" sz="2400" dirty="0">
                <a:solidFill>
                  <a:srgbClr val="00287D"/>
                </a:solidFill>
              </a:rPr>
              <a:t>§ 170 TZ Zbavení osobní svobody</a:t>
            </a:r>
          </a:p>
          <a:p>
            <a:pPr marL="72000" indent="0">
              <a:spcAft>
                <a:spcPts val="1800"/>
              </a:spcAft>
              <a:buNone/>
            </a:pPr>
            <a:r>
              <a:rPr lang="cs-CZ" sz="2400" dirty="0">
                <a:solidFill>
                  <a:srgbClr val="00287D"/>
                </a:solidFill>
              </a:rPr>
              <a:t>§ 171 TZ Omezení osobní svobody</a:t>
            </a:r>
          </a:p>
          <a:p>
            <a:pPr marL="7200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cs-CZ" sz="2400" dirty="0">
                <a:solidFill>
                  <a:srgbClr val="00287D"/>
                </a:solidFill>
              </a:rPr>
              <a:t>§ 180 TZ Neoprávněné nakládání s osobními údaji</a:t>
            </a:r>
          </a:p>
          <a:p>
            <a:pPr marL="7200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cs-CZ" sz="2400" dirty="0">
                <a:solidFill>
                  <a:srgbClr val="00287D"/>
                </a:solidFill>
              </a:rPr>
              <a:t>§ 181 TZ Poškození cizích práv</a:t>
            </a:r>
          </a:p>
          <a:p>
            <a:pPr marL="7200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cs-CZ" sz="2400" dirty="0">
                <a:solidFill>
                  <a:srgbClr val="00287D"/>
                </a:solidFill>
              </a:rPr>
              <a:t>§ 230 TZ Neoprávněný přístup k počítačovému systému</a:t>
            </a:r>
          </a:p>
          <a:p>
            <a:pPr marL="7200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cs-CZ" sz="2400" dirty="0">
                <a:solidFill>
                  <a:srgbClr val="00287D"/>
                </a:solidFill>
              </a:rPr>
              <a:t>§ 367 TZ Nepřekažení trestného činu</a:t>
            </a:r>
          </a:p>
          <a:p>
            <a:pPr marL="7200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cs-CZ" sz="2400" dirty="0">
                <a:solidFill>
                  <a:srgbClr val="00287D"/>
                </a:solidFill>
              </a:rPr>
              <a:t>§ 368 TZ Neoznámení trestného činu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cs-CZ" sz="2800" dirty="0">
              <a:solidFill>
                <a:srgbClr val="00287D"/>
              </a:solidFill>
            </a:endParaRPr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74414F-7E16-410D-9B76-53092DCCDC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06079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27C4E-2D96-4793-830E-CB10C8AE3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01" y="494522"/>
            <a:ext cx="10095380" cy="923116"/>
          </a:xfrm>
        </p:spPr>
        <p:txBody>
          <a:bodyPr/>
          <a:lstStyle/>
          <a:p>
            <a:r>
              <a:rPr lang="cs-CZ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Orgány činné v trestním řízení </a:t>
            </a:r>
            <a:r>
              <a:rPr lang="cs-CZ" sz="2400" dirty="0">
                <a:solidFill>
                  <a:srgbClr val="FF0000"/>
                </a:solidFill>
              </a:rPr>
              <a:t>(§ 8/1,5 TŘ)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868581-5B48-498E-A681-A6D6AFC26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928" y="1417638"/>
            <a:ext cx="11006272" cy="494584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Státní orgány, </a:t>
            </a:r>
            <a:r>
              <a:rPr lang="cs-CZ" b="1" dirty="0">
                <a:solidFill>
                  <a:srgbClr val="00287D"/>
                </a:solidFill>
              </a:rPr>
              <a:t>právnické a fyzické osoby jsou povinny</a:t>
            </a:r>
            <a:r>
              <a:rPr lang="cs-CZ" dirty="0">
                <a:solidFill>
                  <a:srgbClr val="00287D"/>
                </a:solidFill>
              </a:rPr>
              <a:t> bez zbytečného odkladu, a nestanoví-li zvláštní předpis jinak, i bez úplaty </a:t>
            </a:r>
            <a:r>
              <a:rPr lang="cs-CZ" b="1" dirty="0">
                <a:solidFill>
                  <a:srgbClr val="00287D"/>
                </a:solidFill>
              </a:rPr>
              <a:t>vyhovovat dožádáním orgánů činných  v trestním řízení</a:t>
            </a:r>
            <a:r>
              <a:rPr lang="cs-CZ" dirty="0">
                <a:solidFill>
                  <a:srgbClr val="00287D"/>
                </a:solidFill>
              </a:rPr>
              <a:t> při plnění jejich úkolů… </a:t>
            </a:r>
          </a:p>
          <a:p>
            <a:pPr marL="544513" indent="-473075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0287D"/>
                </a:solidFill>
              </a:rPr>
              <a:t>Nestanoví-li zvláštní zákon podmínky, za nichž lze pro účely trestního řízení sdělovat informace</a:t>
            </a:r>
            <a:r>
              <a:rPr lang="cs-CZ" dirty="0">
                <a:solidFill>
                  <a:srgbClr val="00287D"/>
                </a:solidFill>
              </a:rPr>
              <a:t>, které jsou podle takového zákona utajovány, nebo </a:t>
            </a:r>
            <a:r>
              <a:rPr lang="cs-CZ" b="1" dirty="0">
                <a:solidFill>
                  <a:srgbClr val="00287D"/>
                </a:solidFill>
              </a:rPr>
              <a:t>na něž se vztahuje povinnost mlčenlivosti, lze tyto informace pro </a:t>
            </a:r>
            <a:r>
              <a:rPr lang="cs-CZ" b="1" u="sng" dirty="0">
                <a:solidFill>
                  <a:srgbClr val="00287D"/>
                </a:solidFill>
              </a:rPr>
              <a:t>trestní řízení </a:t>
            </a:r>
            <a:r>
              <a:rPr lang="cs-CZ" b="1" dirty="0">
                <a:solidFill>
                  <a:srgbClr val="00287D"/>
                </a:solidFill>
              </a:rPr>
              <a:t>vyžadovat po </a:t>
            </a:r>
            <a:r>
              <a:rPr lang="cs-CZ" b="1" u="sng" dirty="0">
                <a:solidFill>
                  <a:srgbClr val="00287D"/>
                </a:solidFill>
              </a:rPr>
              <a:t>předchozím souhlasu soudce </a:t>
            </a:r>
            <a:r>
              <a:rPr lang="cs-CZ" b="1" dirty="0">
                <a:solidFill>
                  <a:srgbClr val="00287D"/>
                </a:solidFill>
              </a:rPr>
              <a:t>.</a:t>
            </a:r>
            <a:r>
              <a:rPr lang="cs-CZ" dirty="0">
                <a:solidFill>
                  <a:srgbClr val="00287D"/>
                </a:solidFill>
              </a:rPr>
              <a:t>..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6D107E2-E6F9-4756-9448-3D8830EB69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16501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C8775D-06B3-4E48-BCAA-E05BBF71C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1171" y="433633"/>
            <a:ext cx="3667027" cy="648718"/>
          </a:xfrm>
        </p:spPr>
        <p:txBody>
          <a:bodyPr>
            <a:noAutofit/>
          </a:bodyPr>
          <a:lstStyle/>
          <a:p>
            <a:r>
              <a:rPr lang="cs-CZ" sz="5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Judikatura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F6259972-C6CD-4B18-8E85-C942337026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8726748"/>
              </p:ext>
            </p:extLst>
          </p:nvPr>
        </p:nvGraphicFramePr>
        <p:xfrm>
          <a:off x="227763" y="838986"/>
          <a:ext cx="11518035" cy="5585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59669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6E9B680D-5922-4A28-9695-1EA022F47D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60536" y="584461"/>
            <a:ext cx="7060676" cy="271963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600" u="sng" dirty="0">
                <a:solidFill>
                  <a:srgbClr val="0028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</a:t>
            </a:r>
            <a:r>
              <a:rPr lang="cs-CZ" sz="2600" dirty="0">
                <a:solidFill>
                  <a:srgbClr val="0028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které podléhají povinnosti mlčenlivosti … , je nutné pro trestní stíhání vyžadovat </a:t>
            </a:r>
            <a:r>
              <a:rPr lang="cs-CZ" sz="2600" u="sng" dirty="0">
                <a:solidFill>
                  <a:srgbClr val="0028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souhlasem soudu </a:t>
            </a:r>
            <a:r>
              <a:rPr lang="cs-CZ" sz="2600" dirty="0">
                <a:solidFill>
                  <a:srgbClr val="0028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postupem podle § 8 odst. 5 </a:t>
            </a:r>
            <a:r>
              <a:rPr lang="cs-CZ" sz="2600" dirty="0" err="1">
                <a:solidFill>
                  <a:srgbClr val="0028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</a:t>
            </a:r>
            <a:r>
              <a:rPr lang="cs-CZ" sz="2600" dirty="0">
                <a:solidFill>
                  <a:srgbClr val="0028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ř. pouze tehdy, když se    na trestný čin </a:t>
            </a:r>
            <a:r>
              <a:rPr lang="cs-CZ" sz="2600" u="sng" dirty="0">
                <a:solidFill>
                  <a:srgbClr val="0028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nevztahuje oznamovací povinnost podle § 368 </a:t>
            </a:r>
            <a:r>
              <a:rPr lang="cs-CZ" sz="2600" u="sng" dirty="0" err="1">
                <a:solidFill>
                  <a:srgbClr val="0028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</a:t>
            </a:r>
            <a:r>
              <a:rPr lang="cs-CZ" sz="2600" u="sng" dirty="0">
                <a:solidFill>
                  <a:srgbClr val="0028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zákoníku</a:t>
            </a:r>
            <a:r>
              <a:rPr lang="cs-CZ" sz="2600" dirty="0">
                <a:solidFill>
                  <a:srgbClr val="0028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198734-5F7A-4D42-B3B7-5C00FAA378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60535" y="3652888"/>
            <a:ext cx="7258639" cy="28704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600" dirty="0">
                <a:solidFill>
                  <a:srgbClr val="0028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Dosažení účelu trestního řízení může být totiž spojeno s nezbytným zásahem  do osobnostních práv poškozeného … za předpokladu, že to </a:t>
            </a:r>
            <a:r>
              <a:rPr lang="cs-CZ" sz="2600" u="sng" dirty="0">
                <a:solidFill>
                  <a:srgbClr val="0028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vyžaduje veřejný zájem na objasnění trestného činu </a:t>
            </a:r>
            <a:r>
              <a:rPr lang="cs-CZ" sz="2600" dirty="0">
                <a:solidFill>
                  <a:srgbClr val="0028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na potrestání jeho pachatele.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C80CA74B-8B33-4415-81C4-7B8652AA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232" y="758825"/>
            <a:ext cx="4223208" cy="4754563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800" dirty="0">
                <a:solidFill>
                  <a:srgbClr val="FFFF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 7 </a:t>
            </a:r>
            <a:r>
              <a:rPr lang="cs-CZ" sz="4800" dirty="0" err="1">
                <a:solidFill>
                  <a:srgbClr val="FFFF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Tdo</a:t>
            </a:r>
            <a:r>
              <a:rPr lang="cs-CZ" sz="4800" dirty="0">
                <a:solidFill>
                  <a:srgbClr val="FFFF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1116/2012</a:t>
            </a:r>
          </a:p>
        </p:txBody>
      </p:sp>
    </p:spTree>
    <p:extLst>
      <p:ext uri="{BB962C8B-B14F-4D97-AF65-F5344CB8AC3E}">
        <p14:creationId xmlns:p14="http://schemas.microsoft.com/office/powerpoint/2010/main" val="225490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17C3785A-1C43-4E2E-9A40-2EDFDC02EC8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025999"/>
            <a:ext cx="5220000" cy="45719"/>
          </a:xfrm>
        </p:spPr>
        <p:txBody>
          <a:bodyPr/>
          <a:lstStyle/>
          <a:p>
            <a:r>
              <a:rPr lang="cs-CZ" sz="800" dirty="0"/>
              <a:t>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7056A47-32F3-4B29-8BB1-4EE3E7FA8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078" y="534200"/>
            <a:ext cx="10753200" cy="444371"/>
          </a:xfrm>
        </p:spPr>
        <p:txBody>
          <a:bodyPr/>
          <a:lstStyle/>
          <a:p>
            <a:r>
              <a:rPr lang="cs-CZ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Druhy</a:t>
            </a:r>
            <a:r>
              <a:rPr lang="cs-CZ" dirty="0">
                <a:solidFill>
                  <a:srgbClr val="00287D"/>
                </a:solidFill>
              </a:rPr>
              <a:t> </a:t>
            </a:r>
            <a:r>
              <a:rPr lang="cs-CZ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trestů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1ED87C0-3F1D-41E5-9080-A47FD5A22C0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867593"/>
            <a:ext cx="5220000" cy="110979"/>
          </a:xfrm>
        </p:spPr>
        <p:txBody>
          <a:bodyPr/>
          <a:lstStyle/>
          <a:p>
            <a:r>
              <a:rPr lang="cs-CZ" sz="800" dirty="0"/>
              <a:t>.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5ACDA7C-DAA4-4325-B3AE-111F701F3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11964"/>
            <a:ext cx="5219998" cy="4943725"/>
          </a:xfrm>
        </p:spPr>
        <p:txBody>
          <a:bodyPr/>
          <a:lstStyle/>
          <a:p>
            <a:pPr marL="72000" indent="0">
              <a:buNone/>
            </a:pPr>
            <a:r>
              <a:rPr lang="cs-CZ" i="1" dirty="0">
                <a:solidFill>
                  <a:srgbClr val="00287D"/>
                </a:solidFill>
              </a:rPr>
              <a:t>a)</a:t>
            </a:r>
            <a:r>
              <a:rPr lang="cs-CZ" dirty="0">
                <a:solidFill>
                  <a:srgbClr val="00287D"/>
                </a:solidFill>
              </a:rPr>
              <a:t> </a:t>
            </a:r>
            <a:r>
              <a:rPr lang="cs-CZ" b="1" dirty="0">
                <a:solidFill>
                  <a:srgbClr val="00287D"/>
                </a:solidFill>
              </a:rPr>
              <a:t>odnětí svobody</a:t>
            </a:r>
          </a:p>
          <a:p>
            <a:pPr marL="72000" indent="0">
              <a:buNone/>
            </a:pPr>
            <a:r>
              <a:rPr lang="cs-CZ" i="1" dirty="0">
                <a:solidFill>
                  <a:srgbClr val="00287D"/>
                </a:solidFill>
              </a:rPr>
              <a:t>b)</a:t>
            </a:r>
            <a:r>
              <a:rPr lang="cs-CZ" dirty="0">
                <a:solidFill>
                  <a:srgbClr val="00287D"/>
                </a:solidFill>
              </a:rPr>
              <a:t> domácí vězení</a:t>
            </a:r>
          </a:p>
          <a:p>
            <a:pPr marL="72000" indent="0">
              <a:buNone/>
            </a:pPr>
            <a:r>
              <a:rPr lang="cs-CZ" i="1" dirty="0">
                <a:solidFill>
                  <a:srgbClr val="00287D"/>
                </a:solidFill>
              </a:rPr>
              <a:t>c)</a:t>
            </a:r>
            <a:r>
              <a:rPr lang="cs-CZ" dirty="0">
                <a:solidFill>
                  <a:srgbClr val="00287D"/>
                </a:solidFill>
              </a:rPr>
              <a:t> obecně prospěšné práce</a:t>
            </a:r>
          </a:p>
          <a:p>
            <a:pPr marL="72000" indent="0">
              <a:buNone/>
            </a:pPr>
            <a:r>
              <a:rPr lang="cs-CZ" i="1" dirty="0">
                <a:solidFill>
                  <a:srgbClr val="00287D"/>
                </a:solidFill>
              </a:rPr>
              <a:t>d)</a:t>
            </a:r>
            <a:r>
              <a:rPr lang="cs-CZ" dirty="0">
                <a:solidFill>
                  <a:srgbClr val="00287D"/>
                </a:solidFill>
              </a:rPr>
              <a:t> propadnutí majetku</a:t>
            </a:r>
          </a:p>
          <a:p>
            <a:pPr marL="72000" indent="0">
              <a:buNone/>
            </a:pPr>
            <a:r>
              <a:rPr lang="cs-CZ" i="1" dirty="0">
                <a:solidFill>
                  <a:srgbClr val="00287D"/>
                </a:solidFill>
              </a:rPr>
              <a:t>e)</a:t>
            </a:r>
            <a:r>
              <a:rPr lang="cs-CZ" dirty="0">
                <a:solidFill>
                  <a:srgbClr val="00287D"/>
                </a:solidFill>
              </a:rPr>
              <a:t> </a:t>
            </a:r>
            <a:r>
              <a:rPr lang="cs-CZ" b="1" dirty="0">
                <a:solidFill>
                  <a:srgbClr val="00287D"/>
                </a:solidFill>
              </a:rPr>
              <a:t>peněžitý trest</a:t>
            </a:r>
          </a:p>
          <a:p>
            <a:pPr marL="72000" indent="0">
              <a:buNone/>
            </a:pPr>
            <a:r>
              <a:rPr lang="cs-CZ" i="1" dirty="0">
                <a:solidFill>
                  <a:srgbClr val="00287D"/>
                </a:solidFill>
              </a:rPr>
              <a:t>f)</a:t>
            </a:r>
            <a:r>
              <a:rPr lang="cs-CZ" dirty="0">
                <a:solidFill>
                  <a:srgbClr val="00287D"/>
                </a:solidFill>
              </a:rPr>
              <a:t> propadnutí věci</a:t>
            </a:r>
          </a:p>
          <a:p>
            <a:pPr marL="72000" indent="0">
              <a:buNone/>
            </a:pPr>
            <a:r>
              <a:rPr lang="cs-CZ" i="1" dirty="0">
                <a:solidFill>
                  <a:srgbClr val="00287D"/>
                </a:solidFill>
              </a:rPr>
              <a:t>g)</a:t>
            </a:r>
            <a:r>
              <a:rPr lang="cs-CZ" dirty="0">
                <a:solidFill>
                  <a:srgbClr val="00287D"/>
                </a:solidFill>
              </a:rPr>
              <a:t> </a:t>
            </a:r>
            <a:r>
              <a:rPr lang="cs-CZ" b="1" dirty="0">
                <a:solidFill>
                  <a:srgbClr val="00287D"/>
                </a:solidFill>
              </a:rPr>
              <a:t>zákaz činnosti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46D334B-E828-41E6-8496-5BD281940B70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096000" y="1311964"/>
            <a:ext cx="5375278" cy="4518307"/>
          </a:xfrm>
        </p:spPr>
        <p:txBody>
          <a:bodyPr/>
          <a:lstStyle/>
          <a:p>
            <a:pPr marL="72000" indent="0">
              <a:buNone/>
            </a:pPr>
            <a:r>
              <a:rPr lang="cs-CZ" i="1" dirty="0">
                <a:solidFill>
                  <a:srgbClr val="00287D"/>
                </a:solidFill>
              </a:rPr>
              <a:t>h) zákaz držení a chovu zvířat</a:t>
            </a:r>
          </a:p>
          <a:p>
            <a:pPr marL="72000" indent="0">
              <a:buNone/>
            </a:pPr>
            <a:r>
              <a:rPr lang="cs-CZ" i="1" dirty="0">
                <a:solidFill>
                  <a:srgbClr val="00287D"/>
                </a:solidFill>
              </a:rPr>
              <a:t>i) zákaz pobytu</a:t>
            </a:r>
          </a:p>
          <a:p>
            <a:pPr marL="72000" indent="0">
              <a:buNone/>
            </a:pPr>
            <a:r>
              <a:rPr lang="cs-CZ" i="1" dirty="0">
                <a:solidFill>
                  <a:srgbClr val="00287D"/>
                </a:solidFill>
              </a:rPr>
              <a:t>j) zákaz vstupu na sportovní kulturní a jiné </a:t>
            </a:r>
            <a:r>
              <a:rPr lang="cs-CZ" i="1" dirty="0" err="1">
                <a:solidFill>
                  <a:srgbClr val="00287D"/>
                </a:solidFill>
              </a:rPr>
              <a:t>společen</a:t>
            </a:r>
            <a:r>
              <a:rPr lang="cs-CZ" i="1" dirty="0">
                <a:solidFill>
                  <a:srgbClr val="00287D"/>
                </a:solidFill>
              </a:rPr>
              <a:t>. akce</a:t>
            </a:r>
          </a:p>
          <a:p>
            <a:pPr marL="72000" indent="0">
              <a:buNone/>
            </a:pPr>
            <a:r>
              <a:rPr lang="cs-CZ" i="1" dirty="0">
                <a:solidFill>
                  <a:srgbClr val="00287D"/>
                </a:solidFill>
              </a:rPr>
              <a:t>k) ztrátu čest. titulů/ vyznamenání</a:t>
            </a:r>
          </a:p>
          <a:p>
            <a:pPr marL="72000" indent="0">
              <a:buNone/>
            </a:pPr>
            <a:r>
              <a:rPr lang="cs-CZ" i="1" dirty="0">
                <a:solidFill>
                  <a:srgbClr val="00287D"/>
                </a:solidFill>
              </a:rPr>
              <a:t>l) ztrátu vojenské hodnosti</a:t>
            </a:r>
          </a:p>
          <a:p>
            <a:pPr marL="72000" indent="0">
              <a:buNone/>
            </a:pPr>
            <a:r>
              <a:rPr lang="cs-CZ" i="1" dirty="0">
                <a:solidFill>
                  <a:srgbClr val="00287D"/>
                </a:solidFill>
              </a:rPr>
              <a:t>m) vyhoštění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774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1161B7-79E2-4421-BE67-DC5AFB6A1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231" y="1008668"/>
            <a:ext cx="3930977" cy="462521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Neoznámení</a:t>
            </a:r>
            <a:r>
              <a:rPr lang="cs-CZ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trestného</a:t>
            </a:r>
            <a:br>
              <a:rPr lang="cs-CZ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činu</a:t>
            </a: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dirty="0">
                <a:solidFill>
                  <a:srgbClr val="FF0000"/>
                </a:solidFill>
              </a:rPr>
              <a:t>(§ 368 TZ)</a:t>
            </a:r>
          </a:p>
        </p:txBody>
      </p:sp>
      <p:graphicFrame>
        <p:nvGraphicFramePr>
          <p:cNvPr id="6" name="Zástupný obsah 2">
            <a:extLst>
              <a:ext uri="{FF2B5EF4-FFF2-40B4-BE49-F238E27FC236}">
                <a16:creationId xmlns:a16="http://schemas.microsoft.com/office/drawing/2014/main" id="{608D48C1-43FB-45DE-982D-8A87E83C8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4637903"/>
              </p:ext>
            </p:extLst>
          </p:nvPr>
        </p:nvGraphicFramePr>
        <p:xfrm>
          <a:off x="4381173" y="1150070"/>
          <a:ext cx="7518596" cy="535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Šipka: doprava 3">
            <a:extLst>
              <a:ext uri="{FF2B5EF4-FFF2-40B4-BE49-F238E27FC236}">
                <a16:creationId xmlns:a16="http://schemas.microsoft.com/office/drawing/2014/main" id="{D0F7A0D0-53F7-4954-9AA7-7DFC41D71BD9}"/>
              </a:ext>
            </a:extLst>
          </p:cNvPr>
          <p:cNvSpPr/>
          <p:nvPr/>
        </p:nvSpPr>
        <p:spPr>
          <a:xfrm>
            <a:off x="8117632" y="2416628"/>
            <a:ext cx="763803" cy="335903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59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1161B7-79E2-4421-BE67-DC5AFB6A1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494" y="964642"/>
            <a:ext cx="3832605" cy="466924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Nepřekažení</a:t>
            </a:r>
            <a:r>
              <a:rPr lang="cs-CZ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trestného činu </a:t>
            </a: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dirty="0">
                <a:solidFill>
                  <a:srgbClr val="FF0000"/>
                </a:solidFill>
              </a:rPr>
              <a:t>(§ 367 TZ)</a:t>
            </a:r>
          </a:p>
        </p:txBody>
      </p:sp>
      <p:graphicFrame>
        <p:nvGraphicFramePr>
          <p:cNvPr id="6" name="Zástupný obsah 2">
            <a:extLst>
              <a:ext uri="{FF2B5EF4-FFF2-40B4-BE49-F238E27FC236}">
                <a16:creationId xmlns:a16="http://schemas.microsoft.com/office/drawing/2014/main" id="{608D48C1-43FB-45DE-982D-8A87E83C8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1374237"/>
              </p:ext>
            </p:extLst>
          </p:nvPr>
        </p:nvGraphicFramePr>
        <p:xfrm>
          <a:off x="4230230" y="964642"/>
          <a:ext cx="7750276" cy="5581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Šipka: doprava 3">
            <a:extLst>
              <a:ext uri="{FF2B5EF4-FFF2-40B4-BE49-F238E27FC236}">
                <a16:creationId xmlns:a16="http://schemas.microsoft.com/office/drawing/2014/main" id="{0FCC4942-141C-4E71-9A78-345277C0537C}"/>
              </a:ext>
            </a:extLst>
          </p:cNvPr>
          <p:cNvSpPr/>
          <p:nvPr/>
        </p:nvSpPr>
        <p:spPr>
          <a:xfrm>
            <a:off x="7719782" y="3093097"/>
            <a:ext cx="763803" cy="335903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65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8FE964-A9F6-4BB4-B40D-4A070CCD9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16437"/>
            <a:ext cx="10753200" cy="612741"/>
          </a:xfrm>
        </p:spPr>
        <p:txBody>
          <a:bodyPr/>
          <a:lstStyle/>
          <a:p>
            <a:r>
              <a:rPr lang="cs-CZ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Kazuistika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– trestní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D79D88-7608-4070-A0B1-A712B67D9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545996"/>
            <a:ext cx="11070371" cy="4864231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manželka a rodiče zemřelého pacienta podali podnět k trestnímu stíhání na neznámého pachatele</a:t>
            </a:r>
          </a:p>
          <a:p>
            <a:pPr marL="895350" indent="-452438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287D"/>
                </a:solidFill>
              </a:rPr>
              <a:t>popis události</a:t>
            </a:r>
          </a:p>
          <a:p>
            <a:pPr marL="895350" indent="-452438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287D"/>
                </a:solidFill>
              </a:rPr>
              <a:t>doložena neúplná zdravotnická dokumentace</a:t>
            </a:r>
          </a:p>
          <a:p>
            <a:pPr marL="895350" indent="-452438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287D"/>
                </a:solidFill>
              </a:rPr>
              <a:t>vyjádření KÚ a ČLK ke stížnosti</a:t>
            </a:r>
          </a:p>
          <a:p>
            <a:pPr marL="895350" indent="-452438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287D"/>
                </a:solidFill>
              </a:rPr>
              <a:t>připravenost k součinnosti </a:t>
            </a:r>
          </a:p>
          <a:p>
            <a:pPr marL="895350" indent="-452438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287D"/>
                </a:solidFill>
              </a:rPr>
              <a:t>žádost o podání informace, jak bylo s podnětem naloženo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7CA504D-F41A-48D8-98E4-238033BDC4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37986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6E8A7D-25EA-48A6-A6FF-756C9208D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621" y="471341"/>
            <a:ext cx="11378151" cy="725863"/>
          </a:xfrm>
        </p:spPr>
        <p:txBody>
          <a:bodyPr/>
          <a:lstStyle/>
          <a:p>
            <a: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Kazuistika </a:t>
            </a:r>
            <a:r>
              <a:rPr lang="cs-CZ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cs-CZ" sz="3600" dirty="0" smtClean="0">
                <a:solidFill>
                  <a:srgbClr val="FF0000"/>
                </a:solidFill>
              </a:rPr>
              <a:t>–</a:t>
            </a:r>
            <a:r>
              <a:rPr lang="cs-CZ" sz="3600" dirty="0" smtClean="0">
                <a:solidFill>
                  <a:srgbClr val="00287D"/>
                </a:solidFill>
              </a:rPr>
              <a:t> </a:t>
            </a:r>
            <a:r>
              <a:rPr lang="cs-CZ" sz="3200" dirty="0">
                <a:solidFill>
                  <a:srgbClr val="FF0000"/>
                </a:solidFill>
              </a:rPr>
              <a:t>závěry orgánů činných v trestním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0993BC-E773-4927-AD4E-E760D090F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621" y="1084082"/>
            <a:ext cx="11192757" cy="5395918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u="sng" dirty="0">
                <a:solidFill>
                  <a:srgbClr val="00287D"/>
                </a:solidFill>
              </a:rPr>
              <a:t>Policie ČR</a:t>
            </a:r>
          </a:p>
          <a:p>
            <a:pPr marL="900112" indent="-45720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0287D"/>
                </a:solidFill>
              </a:rPr>
              <a:t>podání vysvětlení zúčastněných osob</a:t>
            </a:r>
          </a:p>
          <a:p>
            <a:pPr marL="900112" indent="-45720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0287D"/>
                </a:solidFill>
              </a:rPr>
              <a:t>ustanovení soudního znalce z oborou medicíny </a:t>
            </a:r>
            <a:r>
              <a:rPr lang="cs-CZ" sz="2400" dirty="0">
                <a:solidFill>
                  <a:srgbClr val="00287D"/>
                </a:solidFill>
              </a:rPr>
              <a:t>(posouzení ex ante)</a:t>
            </a:r>
          </a:p>
          <a:p>
            <a:pPr marL="1254125" indent="-358775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287D"/>
                </a:solidFill>
              </a:rPr>
              <a:t>jednoznačně přítomny změny v inferiorních svodech, které neodpovídají fyziologickému EKG mladého jinak zdravého jedince a spolu s klinickým obrazem bolesti na hrudi i při negativním troponinu je evidentní, že se může jednat o </a:t>
            </a:r>
            <a:r>
              <a:rPr lang="cs-CZ" sz="2400" u="sng" dirty="0">
                <a:solidFill>
                  <a:srgbClr val="00287D"/>
                </a:solidFill>
              </a:rPr>
              <a:t>akutní koronární syndrom </a:t>
            </a:r>
            <a:r>
              <a:rPr lang="cs-CZ" sz="2400" dirty="0">
                <a:solidFill>
                  <a:srgbClr val="00287D"/>
                </a:solidFill>
              </a:rPr>
              <a:t>(!)</a:t>
            </a:r>
          </a:p>
          <a:p>
            <a:pPr marL="900112" indent="-45720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0287D"/>
                </a:solidFill>
              </a:rPr>
              <a:t>prověřováním odůvodněný závěr, že byl spáchán trestný čin </a:t>
            </a:r>
          </a:p>
          <a:p>
            <a:pPr marL="900112" indent="-45720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b="0" i="0" dirty="0">
                <a:solidFill>
                  <a:srgbClr val="00287D"/>
                </a:solidFill>
                <a:effectLst/>
                <a:latin typeface="Arial" panose="020B0604020202020204" pitchFamily="34" charset="0"/>
              </a:rPr>
              <a:t>rozhodnutí o </a:t>
            </a:r>
            <a:r>
              <a:rPr lang="cs-CZ" b="0" i="0" u="sng" dirty="0">
                <a:solidFill>
                  <a:srgbClr val="00287D"/>
                </a:solidFill>
                <a:effectLst/>
                <a:latin typeface="Arial" panose="020B0604020202020204" pitchFamily="34" charset="0"/>
              </a:rPr>
              <a:t>zahájení trestního stíhání </a:t>
            </a:r>
            <a:r>
              <a:rPr lang="cs-CZ" b="0" i="0" dirty="0">
                <a:solidFill>
                  <a:srgbClr val="00287D"/>
                </a:solidFill>
                <a:effectLst/>
                <a:latin typeface="Arial" panose="020B0604020202020204" pitchFamily="34" charset="0"/>
              </a:rPr>
              <a:t>jako </a:t>
            </a:r>
            <a:r>
              <a:rPr lang="cs-CZ" b="0" i="0" u="sng" dirty="0">
                <a:solidFill>
                  <a:srgbClr val="00287D"/>
                </a:solidFill>
                <a:effectLst/>
                <a:latin typeface="Arial" panose="020B0604020202020204" pitchFamily="34" charset="0"/>
              </a:rPr>
              <a:t>obviněných </a:t>
            </a:r>
            <a:endParaRPr lang="cs-CZ" u="sng" dirty="0">
              <a:solidFill>
                <a:srgbClr val="00287D"/>
              </a:solidFill>
            </a:endParaRPr>
          </a:p>
          <a:p>
            <a:pPr marL="89535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cs-CZ" i="1" dirty="0">
                <a:solidFill>
                  <a:srgbClr val="00287D"/>
                </a:solidFill>
              </a:rPr>
              <a:t>MUDr</a:t>
            </a:r>
            <a:r>
              <a:rPr lang="cs-CZ" i="1" dirty="0" smtClean="0">
                <a:solidFill>
                  <a:srgbClr val="00287D"/>
                </a:solidFill>
              </a:rPr>
              <a:t>. AB</a:t>
            </a:r>
            <a:r>
              <a:rPr lang="cs-CZ" dirty="0">
                <a:solidFill>
                  <a:srgbClr val="00287D"/>
                </a:solidFill>
              </a:rPr>
              <a:t>, </a:t>
            </a:r>
            <a:r>
              <a:rPr lang="cs-CZ" i="1" dirty="0">
                <a:solidFill>
                  <a:srgbClr val="00287D"/>
                </a:solidFill>
              </a:rPr>
              <a:t>MUDr.CD </a:t>
            </a:r>
            <a:endParaRPr lang="cs-CZ" dirty="0">
              <a:solidFill>
                <a:srgbClr val="00287D"/>
              </a:solidFill>
              <a:highlight>
                <a:srgbClr val="FFFF00"/>
              </a:highlight>
            </a:endParaRPr>
          </a:p>
          <a:p>
            <a:pPr marL="900112" indent="-45720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0287D"/>
                </a:solidFill>
              </a:rPr>
              <a:t>zahájení vyšetřování – provedení vyšetřovacích úkonů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u="sng" dirty="0">
                <a:solidFill>
                  <a:srgbClr val="00287D"/>
                </a:solidFill>
              </a:rPr>
              <a:t>státní zástupce </a:t>
            </a:r>
            <a:r>
              <a:rPr lang="cs-CZ" dirty="0">
                <a:solidFill>
                  <a:srgbClr val="00287D"/>
                </a:solidFill>
              </a:rPr>
              <a:t>sepisuje a podává obžalobu</a:t>
            </a:r>
          </a:p>
          <a:p>
            <a:pPr marL="442913" indent="0">
              <a:lnSpc>
                <a:spcPct val="100000"/>
              </a:lnSpc>
              <a:buNone/>
            </a:pP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E4FEE09-F69E-4D48-A89D-35E043A43F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20229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79E23F-3CF5-4449-B9E9-830364E98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Soudní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0ED786-FE6E-4BFC-8811-20ECFDD07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725" indent="-457200">
              <a:lnSpc>
                <a:spcPct val="10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soud I. stupně (nalézací) – rozhodnutí o vině a trestu</a:t>
            </a:r>
          </a:p>
          <a:p>
            <a:pPr marL="720725" indent="-457200">
              <a:lnSpc>
                <a:spcPct val="10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soud II. stupně (odvolací) – řádný opravný prostředek</a:t>
            </a:r>
          </a:p>
          <a:p>
            <a:pPr marL="720725" indent="-457200">
              <a:lnSpc>
                <a:spcPct val="10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Nejvyšší soud (dovolací) – mimořádný opravný prostředek</a:t>
            </a:r>
          </a:p>
          <a:p>
            <a:pPr marL="720725" indent="-457200">
              <a:lnSpc>
                <a:spcPct val="10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Ústavní soud - </a:t>
            </a:r>
            <a:r>
              <a:rPr lang="cs-CZ" b="0" i="0" dirty="0">
                <a:solidFill>
                  <a:srgbClr val="00287D"/>
                </a:solidFill>
                <a:effectLst/>
                <a:latin typeface="arial" panose="020B0604020202020204" pitchFamily="34" charset="0"/>
              </a:rPr>
              <a:t>ochrana základních lidských práv </a:t>
            </a:r>
            <a:endParaRPr lang="cs-CZ" dirty="0">
              <a:solidFill>
                <a:srgbClr val="00287D"/>
              </a:solidFill>
            </a:endParaRPr>
          </a:p>
          <a:p>
            <a:pPr marL="720725" indent="-457200">
              <a:lnSpc>
                <a:spcPct val="10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ESLP - </a:t>
            </a:r>
            <a:r>
              <a:rPr lang="cs-CZ" b="0" i="0" dirty="0">
                <a:solidFill>
                  <a:srgbClr val="00287D"/>
                </a:solidFill>
                <a:effectLst/>
                <a:latin typeface="arial" panose="020B0604020202020204" pitchFamily="34" charset="0"/>
              </a:rPr>
              <a:t>mezinárodní soud (Štrasburk) - projednávání porušení Úmluvy o ochraně lidských práv a základních svobod</a:t>
            </a:r>
            <a:endParaRPr lang="cs-CZ" dirty="0">
              <a:solidFill>
                <a:srgbClr val="00287D"/>
              </a:solidFill>
            </a:endParaRPr>
          </a:p>
          <a:p>
            <a:pPr marL="72000" indent="0">
              <a:buNone/>
            </a:pPr>
            <a:endParaRPr lang="cs-CZ" dirty="0">
              <a:solidFill>
                <a:srgbClr val="00287D"/>
              </a:solidFill>
            </a:endParaRPr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29E8E57-A1FC-4893-B46E-C02E5D3E48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3523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364B89C-5549-466E-A969-A86E12F9D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5955"/>
            <a:ext cx="10753200" cy="4356045"/>
          </a:xfrm>
        </p:spPr>
        <p:txBody>
          <a:bodyPr/>
          <a:lstStyle/>
          <a:p>
            <a:pPr marL="528638" indent="-4572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287D"/>
                </a:solidFill>
                <a:effectLst/>
                <a:latin typeface="Arial" panose="020B0604020202020204" pitchFamily="34" charset="0"/>
              </a:rPr>
              <a:t>poskytovat zdravotní služby na </a:t>
            </a:r>
            <a:r>
              <a:rPr lang="cs-CZ" b="1" i="0" dirty="0">
                <a:solidFill>
                  <a:srgbClr val="00287D"/>
                </a:solidFill>
                <a:effectLst/>
                <a:latin typeface="Arial" panose="020B0604020202020204" pitchFamily="34" charset="0"/>
              </a:rPr>
              <a:t>náležité odborné úrovni</a:t>
            </a:r>
          </a:p>
          <a:p>
            <a:pPr marL="528638" indent="-4572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0287D"/>
                </a:solidFill>
                <a:effectLst/>
                <a:latin typeface="Arial" panose="020B0604020202020204" pitchFamily="34" charset="0"/>
              </a:rPr>
              <a:t>vytvořit podmínky </a:t>
            </a:r>
            <a:r>
              <a:rPr lang="cs-CZ" b="0" i="0" dirty="0">
                <a:solidFill>
                  <a:srgbClr val="00287D"/>
                </a:solidFill>
                <a:effectLst/>
                <a:latin typeface="Arial" panose="020B0604020202020204" pitchFamily="34" charset="0"/>
              </a:rPr>
              <a:t>a opatření k zajištění uplatňování práv</a:t>
            </a:r>
          </a:p>
          <a:p>
            <a:pPr marL="71438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cs-CZ" b="0" i="0" dirty="0">
                <a:solidFill>
                  <a:srgbClr val="00287D"/>
                </a:solidFill>
                <a:effectLst/>
                <a:latin typeface="Arial" panose="020B0604020202020204" pitchFamily="34" charset="0"/>
              </a:rPr>
              <a:t>    a povinností</a:t>
            </a:r>
          </a:p>
          <a:p>
            <a:pPr marL="895350" indent="-263525">
              <a:lnSpc>
                <a:spcPct val="100000"/>
              </a:lnSpc>
              <a:spcAft>
                <a:spcPts val="600"/>
              </a:spcAft>
              <a:buFontTx/>
              <a:buChar char="-"/>
            </a:pPr>
            <a:r>
              <a:rPr lang="cs-CZ" b="0" i="0" dirty="0">
                <a:solidFill>
                  <a:srgbClr val="00287D"/>
                </a:solidFill>
                <a:effectLst/>
                <a:latin typeface="Arial" panose="020B0604020202020204" pitchFamily="34" charset="0"/>
              </a:rPr>
              <a:t>pacientů </a:t>
            </a:r>
          </a:p>
          <a:p>
            <a:pPr marL="895350" indent="-263525">
              <a:lnSpc>
                <a:spcPct val="100000"/>
              </a:lnSpc>
              <a:spcAft>
                <a:spcPts val="600"/>
              </a:spcAft>
              <a:buFontTx/>
              <a:buChar char="-"/>
            </a:pPr>
            <a:r>
              <a:rPr lang="cs-CZ" b="0" i="0" dirty="0">
                <a:solidFill>
                  <a:srgbClr val="00287D"/>
                </a:solidFill>
                <a:effectLst/>
                <a:latin typeface="Arial" panose="020B0604020202020204" pitchFamily="34" charset="0"/>
              </a:rPr>
              <a:t>a dalších oprávněných osob</a:t>
            </a:r>
          </a:p>
          <a:p>
            <a:pPr marL="895350" indent="-263525">
              <a:lnSpc>
                <a:spcPct val="100000"/>
              </a:lnSpc>
              <a:spcAft>
                <a:spcPts val="600"/>
              </a:spcAft>
              <a:buFontTx/>
              <a:buChar char="-"/>
            </a:pPr>
            <a:r>
              <a:rPr lang="cs-CZ" b="1" i="0" dirty="0">
                <a:solidFill>
                  <a:srgbClr val="00287D"/>
                </a:solidFill>
                <a:effectLst/>
                <a:latin typeface="Arial" panose="020B0604020202020204" pitchFamily="34" charset="0"/>
              </a:rPr>
              <a:t>zdravotnických pracovníků </a:t>
            </a:r>
          </a:p>
          <a:p>
            <a:pPr marL="895350" indent="-263525">
              <a:lnSpc>
                <a:spcPct val="100000"/>
              </a:lnSpc>
              <a:spcAft>
                <a:spcPts val="1200"/>
              </a:spcAft>
              <a:buFontTx/>
              <a:buChar char="-"/>
            </a:pPr>
            <a:r>
              <a:rPr lang="cs-CZ" b="0" i="0" dirty="0">
                <a:solidFill>
                  <a:srgbClr val="00287D"/>
                </a:solidFill>
                <a:effectLst/>
                <a:latin typeface="Arial" panose="020B0604020202020204" pitchFamily="34" charset="0"/>
              </a:rPr>
              <a:t>a jiných odborných pracovníků </a:t>
            </a:r>
          </a:p>
          <a:p>
            <a:pPr marL="631825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cs-CZ" b="0" i="0" dirty="0">
                <a:solidFill>
                  <a:srgbClr val="00287D"/>
                </a:solidFill>
                <a:effectLst/>
                <a:latin typeface="Arial" panose="020B0604020202020204" pitchFamily="34" charset="0"/>
              </a:rPr>
              <a:t>při poskytování zdravotních služeb</a:t>
            </a:r>
            <a:endParaRPr lang="cs-CZ" dirty="0">
              <a:solidFill>
                <a:srgbClr val="00287D"/>
              </a:solidFill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7F97E98-0174-4670-A6E9-DF8B34D26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064" y="378000"/>
            <a:ext cx="10753200" cy="913246"/>
          </a:xfrm>
        </p:spPr>
        <p:txBody>
          <a:bodyPr/>
          <a:lstStyle/>
          <a:p>
            <a: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Povinnost poskytovatele (§ 45 a násl. ZZS)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D9A4FC2-8B3C-4699-9861-7219965F2B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5845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F89E60-909A-4C97-81D8-C726084F5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78730"/>
            <a:ext cx="10753200" cy="754144"/>
          </a:xfrm>
        </p:spPr>
        <p:txBody>
          <a:bodyPr/>
          <a:lstStyle/>
          <a:p>
            <a:r>
              <a:rPr lang="cs-CZ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Kazuistika I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– rozhodnutí soudu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0308B5-628B-44A1-B84A-0AF53EF63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272619"/>
            <a:ext cx="10677006" cy="4647414"/>
          </a:xfrm>
        </p:spPr>
        <p:txBody>
          <a:bodyPr/>
          <a:lstStyle/>
          <a:p>
            <a:pPr marL="358775" indent="-287338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Okresní soud: </a:t>
            </a:r>
          </a:p>
          <a:p>
            <a:pPr marL="610775" lvl="1" indent="-2873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přečin usmrcení z nedbalosti</a:t>
            </a:r>
          </a:p>
          <a:p>
            <a:pPr marL="610775" lvl="1" indent="-2873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trest odnětí svobody v trvání 12 měsíců podmíněně odložen na 18 měsíců</a:t>
            </a:r>
          </a:p>
          <a:p>
            <a:pPr marL="631825" lvl="2">
              <a:spcAft>
                <a:spcPts val="600"/>
              </a:spcAft>
            </a:pPr>
            <a:endParaRPr lang="cs-CZ" sz="2000" dirty="0">
              <a:solidFill>
                <a:srgbClr val="00287D"/>
              </a:solidFill>
            </a:endParaRPr>
          </a:p>
          <a:p>
            <a:pPr marL="358775" lvl="2" indent="-287338">
              <a:lnSpc>
                <a:spcPct val="100000"/>
              </a:lnSpc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87D"/>
                </a:solidFill>
                <a:ea typeface="+mn-ea"/>
                <a:cs typeface="+mn-cs"/>
              </a:rPr>
              <a:t>Krajský soud</a:t>
            </a:r>
          </a:p>
          <a:p>
            <a:pPr marL="631825" lvl="2">
              <a:spcAft>
                <a:spcPts val="600"/>
              </a:spcAft>
            </a:pPr>
            <a:r>
              <a:rPr lang="cs-CZ" sz="2000" dirty="0">
                <a:solidFill>
                  <a:srgbClr val="00287D"/>
                </a:solidFill>
              </a:rPr>
              <a:t>neatestovaná lékařka</a:t>
            </a:r>
          </a:p>
          <a:p>
            <a:pPr marL="631825" lvl="2">
              <a:spcAft>
                <a:spcPts val="600"/>
              </a:spcAft>
            </a:pPr>
            <a:r>
              <a:rPr lang="cs-CZ" sz="2000" dirty="0">
                <a:solidFill>
                  <a:srgbClr val="00287D"/>
                </a:solidFill>
              </a:rPr>
              <a:t>- zvýšen TOS o 6 měsíců, prodloužena zkušební doba o 6 měsíců</a:t>
            </a:r>
          </a:p>
          <a:p>
            <a:pPr marL="974725" lvl="2" indent="-342900">
              <a:spcAft>
                <a:spcPts val="600"/>
              </a:spcAft>
              <a:buFontTx/>
              <a:buChar char="-"/>
            </a:pPr>
            <a:endParaRPr lang="cs-CZ" sz="2000" dirty="0">
              <a:solidFill>
                <a:srgbClr val="00287D"/>
              </a:solidFill>
            </a:endParaRPr>
          </a:p>
          <a:p>
            <a:pPr marL="631825" lvl="2">
              <a:spcAft>
                <a:spcPts val="600"/>
              </a:spcAft>
            </a:pPr>
            <a:r>
              <a:rPr lang="cs-CZ" sz="2000" dirty="0">
                <a:solidFill>
                  <a:srgbClr val="00287D"/>
                </a:solidFill>
              </a:rPr>
              <a:t>dozorující lékařka</a:t>
            </a:r>
          </a:p>
          <a:p>
            <a:pPr marL="631825" lvl="2">
              <a:spcAft>
                <a:spcPts val="600"/>
              </a:spcAft>
            </a:pPr>
            <a:r>
              <a:rPr lang="cs-CZ" sz="2000" dirty="0">
                <a:solidFill>
                  <a:srgbClr val="00287D"/>
                </a:solidFill>
              </a:rPr>
              <a:t>- zvýšen TOS o </a:t>
            </a:r>
            <a:r>
              <a:rPr lang="cs-CZ" sz="2000" dirty="0" smtClean="0">
                <a:solidFill>
                  <a:srgbClr val="00287D"/>
                </a:solidFill>
              </a:rPr>
              <a:t>12 </a:t>
            </a:r>
            <a:r>
              <a:rPr lang="cs-CZ" sz="2000" dirty="0">
                <a:solidFill>
                  <a:srgbClr val="00287D"/>
                </a:solidFill>
              </a:rPr>
              <a:t>měsíců, prodloužena zkušební doba o 6</a:t>
            </a:r>
            <a:r>
              <a:rPr lang="cs-CZ" sz="2000" dirty="0" smtClean="0">
                <a:solidFill>
                  <a:srgbClr val="00287D"/>
                </a:solidFill>
              </a:rPr>
              <a:t> </a:t>
            </a:r>
            <a:r>
              <a:rPr lang="cs-CZ" sz="2000" dirty="0">
                <a:solidFill>
                  <a:srgbClr val="00287D"/>
                </a:solidFill>
              </a:rPr>
              <a:t>měsíců</a:t>
            </a:r>
          </a:p>
          <a:p>
            <a:pPr marL="631825" lvl="2">
              <a:spcAft>
                <a:spcPts val="600"/>
              </a:spcAft>
            </a:pPr>
            <a:endParaRPr lang="cs-CZ" sz="2000" dirty="0">
              <a:solidFill>
                <a:srgbClr val="00287D"/>
              </a:solidFill>
            </a:endParaRPr>
          </a:p>
          <a:p>
            <a:pPr marL="358775" indent="-287338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dirty="0">
              <a:solidFill>
                <a:srgbClr val="00287D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1DEFF2B-5087-4C7A-95A7-A1DA875463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40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80978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C3D09D-E5F6-5D3D-43F6-F33C5CE6A6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3EB341-731E-0C80-FB4E-0D0A571EE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14779"/>
            <a:ext cx="10204268" cy="856672"/>
          </a:xfrm>
        </p:spPr>
        <p:txBody>
          <a:bodyPr/>
          <a:lstStyle/>
          <a:p>
            <a: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Kazuistika II </a:t>
            </a: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popis případu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3900AC-5DB7-E6D9-323A-CBA84C16B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367246"/>
            <a:ext cx="10927080" cy="5230404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8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 letá žena omdlela na diskotéce, převezena sanitkou do nemocnice</a:t>
            </a:r>
          </a:p>
          <a:p>
            <a:pPr marL="342900" lvl="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2800" dirty="0">
                <a:solidFill>
                  <a:srgbClr val="0028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řijímající internista (přes upozornění RZS na možné zranění hlavy) neprovedl potřebná vyšetření (ani RTG) a neodhalil zlomeninu spánkové kosti, propustil do domácího ošetřování – předal matce, stav přičítal opilosti</a:t>
            </a:r>
          </a:p>
          <a:p>
            <a:pPr marL="342900" lvl="0" indent="-3429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Odpoledne</a:t>
            </a:r>
            <a:r>
              <a:rPr lang="cs-CZ" sz="2800" dirty="0">
                <a:solidFill>
                  <a:srgbClr val="0028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 nezlepšení stavu převezena do FN – zlomenina spánkové kosti, epidurální hematom, operace</a:t>
            </a:r>
          </a:p>
          <a:p>
            <a:pPr marL="342900" lvl="0" indent="-3429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Následek – trvalé ochrnutí a závislost na péči 3. osob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B7EB318-4F15-93D9-82A2-59E90FD5A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1D81239-F4AF-4AB0-9EF5-D2E9EBB18559}" type="slidenum">
              <a:rPr lang="cs-CZ" smtClean="0"/>
              <a:pPr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41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AF5D4B-10E6-AF59-932F-52C10E817C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365895-1BCD-340B-BA34-721157663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14779"/>
            <a:ext cx="10204268" cy="856672"/>
          </a:xfrm>
        </p:spPr>
        <p:txBody>
          <a:bodyPr/>
          <a:lstStyle/>
          <a:p>
            <a: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Kazuistika II </a:t>
            </a: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popis případu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21EE1F-CE10-2730-294D-E868E2019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367246"/>
            <a:ext cx="10927080" cy="5230404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Okresní soud uznal lékaře vinným – přečin těžkého ublížení na zdraví (§147 odst. 1, 2 TZ)</a:t>
            </a:r>
          </a:p>
          <a:p>
            <a:pPr marL="342900" lvl="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Neprovedl potřebná vyšetření, postup nekonzultoval se specialistou</a:t>
            </a:r>
          </a:p>
          <a:p>
            <a:pPr marL="342900" lvl="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Peněžitý trest 75.000 Kč a trest zákazu činnosti na odd. v režimu pohotovostní služby na 18 měsíců</a:t>
            </a:r>
          </a:p>
          <a:p>
            <a:pPr marL="342900" lvl="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dirty="0">
              <a:solidFill>
                <a:srgbClr val="00287D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187C058-CACD-9399-7E64-0C0862795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1D81239-F4AF-4AB0-9EF5-D2E9EBB18559}" type="slidenum">
              <a:rPr lang="cs-CZ" smtClean="0"/>
              <a:pPr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2513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20C540-F6A9-4BBC-F570-CC4CB602F5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777CCF-D95A-90F0-BD76-9717852A9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14779"/>
            <a:ext cx="10204268" cy="856672"/>
          </a:xfrm>
        </p:spPr>
        <p:txBody>
          <a:bodyPr/>
          <a:lstStyle/>
          <a:p>
            <a: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Kazuistika II </a:t>
            </a: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popis případu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2CB871-F365-06CF-A31B-71C12B7A7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367246"/>
            <a:ext cx="10927080" cy="5230404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Odvolacím soudem lékař zproštěn obžaloby (KS Ostrava 4 To 237/2022)</a:t>
            </a:r>
          </a:p>
          <a:p>
            <a:pPr marL="342900" lvl="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Nejasnosti ohledně poranění obličeje a vzniku boule</a:t>
            </a:r>
          </a:p>
          <a:p>
            <a:pPr marL="342900" lvl="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Chyběla příčinná souvislost – jednání lékaře x škodlivý následek</a:t>
            </a:r>
          </a:p>
          <a:p>
            <a:pPr marL="342900" lvl="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Postup lékaře nebyl non lege </a:t>
            </a:r>
            <a:r>
              <a:rPr lang="cs-CZ" dirty="0" err="1">
                <a:solidFill>
                  <a:srgbClr val="0028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artis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B10A140-CB08-CF42-093B-909C79190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1D81239-F4AF-4AB0-9EF5-D2E9EBB18559}" type="slidenum">
              <a:rPr lang="cs-CZ" smtClean="0"/>
              <a:pPr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1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2C67D6-17BA-0BBB-07BB-EA49B1E1BA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503DE7C-27AA-D463-DC93-E2E7EAC4E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Kazuistika I x Kazuistika II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2CF07AB-46D7-7F3E-A2F8-1DC3525A0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Postup non lege </a:t>
            </a:r>
            <a:r>
              <a:rPr lang="cs-CZ" dirty="0" err="1" smtClean="0"/>
              <a:t>artis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Příčinná souvislost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Dovozena trestní odpovědnost lékařek</a:t>
            </a:r>
          </a:p>
          <a:p>
            <a:pPr marL="72000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C9F6CB18-4A0B-4BC3-CDAE-F613F88CC182}"/>
              </a:ext>
            </a:extLst>
          </p:cNvPr>
          <p:cNvSpPr>
            <a:spLocks noGrp="1"/>
          </p:cNvSpPr>
          <p:nvPr>
            <p:ph idx="28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Postup lege </a:t>
            </a:r>
            <a:r>
              <a:rPr lang="cs-CZ" dirty="0" err="1" smtClean="0"/>
              <a:t>artis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Není příčinná souvislost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Neexistence trestní odpovědnosti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FC2DBB1-A93A-29E1-9916-6FDE92B682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1D81239-F4AF-4AB0-9EF5-D2E9EBB18559}" type="slidenum">
              <a:rPr lang="cs-CZ" smtClean="0"/>
              <a:pPr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493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956A26-37CE-4946-A8CB-D1643E485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1" y="1174045"/>
            <a:ext cx="11153466" cy="281093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4400" dirty="0">
                <a:solidFill>
                  <a:srgbClr val="FF0000"/>
                </a:solidFill>
              </a:rPr>
              <a:t>Náhrada škody / újmy na zdraví</a:t>
            </a:r>
            <a:br>
              <a:rPr lang="cs-CZ" sz="4400" dirty="0">
                <a:solidFill>
                  <a:srgbClr val="FF0000"/>
                </a:solidFill>
              </a:rPr>
            </a:br>
            <a:r>
              <a:rPr lang="cs-CZ" sz="4400" dirty="0">
                <a:solidFill>
                  <a:srgbClr val="FF0000"/>
                </a:solidFill>
              </a:rPr>
              <a:t/>
            </a:r>
            <a:br>
              <a:rPr lang="cs-CZ" sz="4400" dirty="0">
                <a:solidFill>
                  <a:srgbClr val="FF0000"/>
                </a:solidFill>
              </a:rPr>
            </a:br>
            <a:r>
              <a:rPr lang="cs-CZ" sz="4400" u="sng" dirty="0">
                <a:solidFill>
                  <a:srgbClr val="FF0000"/>
                </a:solidFill>
              </a:rPr>
              <a:t>Žaloba na náhradu škody / újmy na zdraví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2C53B7D-2281-471D-BF40-30B366692F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1" dirty="0">
              <a:solidFill>
                <a:srgbClr val="002060"/>
              </a:solidFill>
            </a:endParaRPr>
          </a:p>
          <a:p>
            <a:r>
              <a:rPr lang="cs-CZ" sz="2800" i="1" dirty="0">
                <a:solidFill>
                  <a:srgbClr val="FF0000"/>
                </a:solidFill>
              </a:rPr>
              <a:t>Občanský zákoník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7B6C6AC-74D4-4FF6-B417-F8ACD7C7D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27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2B8FBAA-82D6-47D5-9B59-6BAEA1147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831" y="1338607"/>
            <a:ext cx="11171394" cy="4713401"/>
          </a:xfrm>
        </p:spPr>
        <p:txBody>
          <a:bodyPr/>
          <a:lstStyle/>
          <a:p>
            <a:pPr marL="342900" lvl="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8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2400" dirty="0">
                <a:solidFill>
                  <a:srgbClr val="0028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acient propuštěn domů s doporučením návštěvy praktického lékaře během týdne – kontrola krevního tlaku a event. nastavení antihypertenzivní léčby</a:t>
            </a:r>
            <a:endParaRPr lang="cs-CZ" sz="2400" dirty="0">
              <a:solidFill>
                <a:srgbClr val="00287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8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2400" dirty="0">
                <a:solidFill>
                  <a:srgbClr val="0028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ásledující den v ranních hodinách se pacient dostavil k praktickému lékaři </a:t>
            </a:r>
          </a:p>
          <a:p>
            <a:pPr marL="342900" lvl="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8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převezen RZP do Nemocnice, kde:</a:t>
            </a:r>
          </a:p>
          <a:p>
            <a:pPr marL="358775" lv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cs-CZ" sz="2400" u="sng" dirty="0">
                <a:solidFill>
                  <a:srgbClr val="0028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Varianta 1</a:t>
            </a:r>
            <a:r>
              <a:rPr lang="cs-CZ" sz="2400" dirty="0">
                <a:solidFill>
                  <a:srgbClr val="0028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	</a:t>
            </a:r>
            <a:r>
              <a:rPr lang="cs-CZ" sz="2400" dirty="0">
                <a:solidFill>
                  <a:srgbClr val="0028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 10.20 hodin umírá</a:t>
            </a:r>
          </a:p>
          <a:p>
            <a:pPr marL="358775" lv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cs-CZ" sz="2400" u="sng" dirty="0">
                <a:solidFill>
                  <a:srgbClr val="0028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Varianta 2</a:t>
            </a:r>
            <a:r>
              <a:rPr lang="cs-CZ" sz="2400" dirty="0">
                <a:solidFill>
                  <a:srgbClr val="0028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	katetrizaci srdce s následným provedením tzv. angioplastiky</a:t>
            </a:r>
          </a:p>
          <a:p>
            <a:pPr marL="358775" lv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cs-CZ" sz="2400" dirty="0">
                <a:solidFill>
                  <a:srgbClr val="0028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		+ následně srdeční operace - koronární bypass </a:t>
            </a:r>
          </a:p>
          <a:p>
            <a:pPr marL="358775" lvl="0" indent="0">
              <a:lnSpc>
                <a:spcPct val="100000"/>
              </a:lnSpc>
              <a:spcAft>
                <a:spcPts val="600"/>
              </a:spcAft>
              <a:buNone/>
            </a:pPr>
            <a:endParaRPr lang="cs-CZ" sz="2400" dirty="0">
              <a:solidFill>
                <a:srgbClr val="00287D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01675" indent="-34290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28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„poškození“ vyzývají Nemocnici k úhradě škody, újmy na zdraví</a:t>
            </a:r>
          </a:p>
          <a:p>
            <a:pPr marL="701675" indent="-34290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28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Nemocnice nabízí výši odškodnění, kterou poškození neakceptují</a:t>
            </a:r>
          </a:p>
          <a:p>
            <a:pPr marL="358775" lvl="0" indent="0">
              <a:lnSpc>
                <a:spcPct val="100000"/>
              </a:lnSpc>
              <a:spcAft>
                <a:spcPts val="600"/>
              </a:spcAft>
              <a:buNone/>
            </a:pPr>
            <a:endParaRPr lang="cs-CZ" sz="2400" dirty="0">
              <a:solidFill>
                <a:srgbClr val="00287D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775" lvl="0" indent="0">
              <a:lnSpc>
                <a:spcPct val="100000"/>
              </a:lnSpc>
              <a:spcAft>
                <a:spcPts val="600"/>
              </a:spcAft>
              <a:buNone/>
            </a:pPr>
            <a:endParaRPr lang="cs-CZ" sz="2400" dirty="0">
              <a:solidFill>
                <a:srgbClr val="00287D"/>
              </a:solidFill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1A81435-76C9-4434-AD84-16634CF52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05353"/>
            <a:ext cx="10753200" cy="838985"/>
          </a:xfrm>
        </p:spPr>
        <p:txBody>
          <a:bodyPr/>
          <a:lstStyle/>
          <a:p>
            <a: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Kazuistika </a:t>
            </a:r>
            <a:r>
              <a:rPr lang="cs-CZ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popis případu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5F98C2A-FA52-481A-A95C-903A32E533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08822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54254F76-1A8C-428D-A073-F0BB01750A2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469622"/>
            <a:ext cx="5220000" cy="97191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0028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Varianta 1</a:t>
            </a:r>
          </a:p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0028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- osoby blízké pacienta</a:t>
            </a:r>
            <a:endParaRPr lang="cs-CZ" sz="2800" b="1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02E9BDB-CF08-4D4B-9F74-6BBD322B9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67303"/>
            <a:ext cx="10753200" cy="604273"/>
          </a:xfrm>
        </p:spPr>
        <p:txBody>
          <a:bodyPr/>
          <a:lstStyle/>
          <a:p>
            <a: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Náhrada újmy na zdraví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031FC7C-6030-4EFC-82E0-4ADEBC0CF29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469622"/>
            <a:ext cx="5220000" cy="97191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0028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Varianta 2</a:t>
            </a:r>
          </a:p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0028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pacient + osoby blízké</a:t>
            </a:r>
            <a:endParaRPr lang="cs-CZ" sz="2800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CD90A45-F898-477F-A951-2AD5036EA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328" y="2739586"/>
            <a:ext cx="5402670" cy="3092414"/>
          </a:xfrm>
        </p:spPr>
        <p:txBody>
          <a:bodyPr/>
          <a:lstStyle/>
          <a:p>
            <a:pPr marL="528638" indent="-45720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0287D"/>
                </a:solidFill>
              </a:rPr>
              <a:t>usmrcení </a:t>
            </a:r>
          </a:p>
          <a:p>
            <a:pPr marL="536575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cs-CZ" dirty="0">
                <a:solidFill>
                  <a:srgbClr val="00287D"/>
                </a:solidFill>
              </a:rPr>
              <a:t>- duševní útrapy osoby blízké</a:t>
            </a:r>
          </a:p>
          <a:p>
            <a:pPr marL="528638" indent="-45720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0287D"/>
                </a:solidFill>
                <a:effectLst/>
              </a:rPr>
              <a:t>náklady pohřbu </a:t>
            </a:r>
            <a:endParaRPr lang="pl-PL" dirty="0">
              <a:solidFill>
                <a:srgbClr val="00287D"/>
              </a:solidFill>
              <a:effectLst/>
            </a:endParaRPr>
          </a:p>
          <a:p>
            <a:pPr marL="528638" indent="-45720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0287D"/>
                </a:solidFill>
              </a:rPr>
              <a:t>náklady na výživu pozůstalým</a:t>
            </a:r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0B7DBA4-C7D5-48F0-9BB4-21AC398332B3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2739586"/>
            <a:ext cx="5805602" cy="3090683"/>
          </a:xfrm>
        </p:spPr>
        <p:txBody>
          <a:bodyPr/>
          <a:lstStyle/>
          <a:p>
            <a:pPr marL="536575" indent="-465138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dirty="0">
                <a:solidFill>
                  <a:srgbClr val="00287D"/>
                </a:solidFill>
              </a:rPr>
              <a:t>bolest</a:t>
            </a:r>
          </a:p>
          <a:p>
            <a:pPr marL="536575" indent="-465138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dirty="0">
                <a:solidFill>
                  <a:srgbClr val="00287D"/>
                </a:solidFill>
              </a:rPr>
              <a:t>ztížení společenského uplatnění</a:t>
            </a:r>
          </a:p>
          <a:p>
            <a:pPr marL="536575" indent="-465138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dirty="0">
                <a:solidFill>
                  <a:srgbClr val="00287D"/>
                </a:solidFill>
              </a:rPr>
              <a:t>náklady spojené s péčí o zdraví </a:t>
            </a:r>
          </a:p>
          <a:p>
            <a:pPr marL="528638" indent="-45720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0287D"/>
                </a:solidFill>
              </a:rPr>
              <a:t>náhrada za ztrátu na výdělku </a:t>
            </a:r>
            <a:endParaRPr lang="pl-PL" dirty="0">
              <a:solidFill>
                <a:srgbClr val="00287D"/>
              </a:solidFill>
            </a:endParaRPr>
          </a:p>
          <a:p>
            <a:pPr marL="528638" indent="-45720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0287D"/>
                </a:solidFill>
              </a:rPr>
              <a:t>náhrada za ztrátu na důchodu </a:t>
            </a:r>
            <a:endParaRPr lang="pl-PL" dirty="0">
              <a:solidFill>
                <a:srgbClr val="00287D"/>
              </a:solidFill>
            </a:endParaRPr>
          </a:p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AF18A40-1FF8-487D-8BDC-4FC87F1FE5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47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79287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6BE7C18-0581-4184-B4E4-DD183F4B1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pPr marL="358775" indent="-287338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Peněžitá náhrada</a:t>
            </a:r>
          </a:p>
          <a:p>
            <a:pPr marL="71437" indent="0">
              <a:lnSpc>
                <a:spcPct val="100000"/>
              </a:lnSpc>
              <a:spcAft>
                <a:spcPts val="0"/>
              </a:spcAft>
              <a:buNone/>
            </a:pPr>
            <a:endParaRPr lang="cs-CZ" dirty="0">
              <a:solidFill>
                <a:srgbClr val="00287D"/>
              </a:solidFill>
            </a:endParaRPr>
          </a:p>
          <a:p>
            <a:pPr marL="358775" indent="-287338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87D"/>
                </a:solidFill>
              </a:rPr>
              <a:t>Plné</a:t>
            </a:r>
            <a:r>
              <a:rPr lang="cs-CZ" dirty="0">
                <a:solidFill>
                  <a:srgbClr val="00287D"/>
                </a:solidFill>
              </a:rPr>
              <a:t> vyvážení vytrpěné </a:t>
            </a:r>
            <a:r>
              <a:rPr lang="cs-CZ" b="1" dirty="0">
                <a:solidFill>
                  <a:srgbClr val="00287D"/>
                </a:solidFill>
              </a:rPr>
              <a:t>bolesti a další majetkové újmy</a:t>
            </a:r>
            <a:r>
              <a:rPr lang="cs-CZ" dirty="0">
                <a:solidFill>
                  <a:srgbClr val="00287D"/>
                </a:solidFill>
              </a:rPr>
              <a:t>, </a:t>
            </a:r>
            <a:r>
              <a:rPr lang="cs-CZ" b="1" dirty="0">
                <a:solidFill>
                  <a:srgbClr val="00287D"/>
                </a:solidFill>
              </a:rPr>
              <a:t>ztížení společenského uplatnění</a:t>
            </a:r>
            <a:endParaRPr lang="cs-CZ" dirty="0">
              <a:solidFill>
                <a:srgbClr val="00287D"/>
              </a:solidFill>
            </a:endParaRPr>
          </a:p>
          <a:p>
            <a:pPr marL="358775" indent="-287338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dirty="0">
              <a:solidFill>
                <a:srgbClr val="00287D"/>
              </a:solidFill>
            </a:endParaRPr>
          </a:p>
          <a:p>
            <a:pPr marL="358775" indent="-287338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Pokud nelze – </a:t>
            </a:r>
            <a:r>
              <a:rPr lang="cs-CZ" b="1" dirty="0">
                <a:solidFill>
                  <a:srgbClr val="00287D"/>
                </a:solidFill>
              </a:rPr>
              <a:t>podle zásad slušnosti</a:t>
            </a:r>
          </a:p>
          <a:p>
            <a:pPr marL="358775" indent="-287338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287D"/>
              </a:solidFill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09E01BF-5A8E-48E0-87DB-F454598D8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Náhrada újmy na zdraví dle OZ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993D58D-82EF-4FF1-A175-B297262416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9804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D05FD6-2EA4-7C8F-B050-2065DDCA78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25FEF94-9425-63CC-610E-54D1BA223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pPr marL="358775" indent="-287338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87D"/>
                </a:solidFill>
              </a:rPr>
              <a:t>Dle Metodiky NS</a:t>
            </a:r>
          </a:p>
          <a:p>
            <a:pPr marL="358775" indent="-287338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287D"/>
                </a:solidFill>
                <a:hlinkClick r:id="rId2"/>
              </a:rPr>
              <a:t>https://www.nsoud.cz/Judikatura/ns_web.nsf/Edit/Rozhodovacicinnost~Metodikak%3F2958o.z.?Open&amp;area=Rozhodovac%C3%AD%20%C4%8Dinnost&amp;grp=Metodika%20k%20%C2%A7%202958%20o.z.&amp;lng=</a:t>
            </a:r>
            <a:endParaRPr lang="cs-CZ" sz="2000" b="1" dirty="0">
              <a:solidFill>
                <a:srgbClr val="00287D"/>
              </a:solidFill>
            </a:endParaRPr>
          </a:p>
          <a:p>
            <a:pPr marL="358775" indent="-287338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287D"/>
              </a:solidFill>
            </a:endParaRPr>
          </a:p>
          <a:p>
            <a:pPr marL="358775" indent="-287338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Nezávazná a podpůrná (?)</a:t>
            </a:r>
          </a:p>
          <a:p>
            <a:pPr marL="358775" indent="-287338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Pouze na bolestné a ZSÚ</a:t>
            </a:r>
          </a:p>
          <a:p>
            <a:pPr marL="358775" indent="-287338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Kritika</a:t>
            </a:r>
          </a:p>
          <a:p>
            <a:pPr marL="610775" lvl="1" indent="-28733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Nelze použít u </a:t>
            </a:r>
            <a:r>
              <a:rPr lang="cs-CZ" dirty="0" smtClean="0">
                <a:solidFill>
                  <a:srgbClr val="00287D"/>
                </a:solidFill>
              </a:rPr>
              <a:t>dětí, nepřehledný systém hodnocení, pouze subjektivní hodnocení poškozených, nelze hodnotit úroveň psychické újmy</a:t>
            </a:r>
            <a:endParaRPr lang="cs-CZ" dirty="0">
              <a:solidFill>
                <a:srgbClr val="00287D"/>
              </a:solidFill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1CF2200-A90E-4812-B7A3-B32839A7E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Náhrada újmy na zdraví dle OZ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2EC00FD-4DF7-BE98-2944-807072E005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413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A9D207A-682A-45AB-9FEA-411E2B4D2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0856115" cy="4139998"/>
          </a:xfrm>
        </p:spPr>
        <p:txBody>
          <a:bodyPr/>
          <a:lstStyle/>
          <a:p>
            <a:pPr marL="528638" indent="-457200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287D"/>
                </a:solidFill>
                <a:effectLst/>
                <a:latin typeface="Arial" panose="020B0604020202020204" pitchFamily="34" charset="0"/>
              </a:rPr>
              <a:t>poskytovat zdravotní služby, </a:t>
            </a:r>
          </a:p>
          <a:p>
            <a:pPr marL="442913" indent="0">
              <a:buNone/>
            </a:pPr>
            <a:r>
              <a:rPr lang="cs-CZ" b="0" i="0" dirty="0">
                <a:solidFill>
                  <a:srgbClr val="00287D"/>
                </a:solidFill>
                <a:effectLst/>
                <a:latin typeface="Arial" panose="020B0604020202020204" pitchFamily="34" charset="0"/>
              </a:rPr>
              <a:t>ke kterým získal </a:t>
            </a:r>
            <a:r>
              <a:rPr lang="cs-CZ" b="1" i="0" dirty="0">
                <a:solidFill>
                  <a:srgbClr val="00287D"/>
                </a:solidFill>
                <a:effectLst/>
                <a:latin typeface="Arial" panose="020B0604020202020204" pitchFamily="34" charset="0"/>
              </a:rPr>
              <a:t>odbornou</a:t>
            </a:r>
            <a:r>
              <a:rPr lang="cs-CZ" b="0" i="0" dirty="0">
                <a:solidFill>
                  <a:srgbClr val="00287D"/>
                </a:solidFill>
                <a:effectLst/>
                <a:latin typeface="Arial" panose="020B0604020202020204" pitchFamily="34" charset="0"/>
              </a:rPr>
              <a:t> nebo </a:t>
            </a:r>
            <a:r>
              <a:rPr lang="cs-CZ" b="1" i="0" dirty="0">
                <a:solidFill>
                  <a:srgbClr val="00287D"/>
                </a:solidFill>
                <a:effectLst/>
                <a:latin typeface="Arial" panose="020B0604020202020204" pitchFamily="34" charset="0"/>
              </a:rPr>
              <a:t>specializovanou způsobilost </a:t>
            </a:r>
            <a:r>
              <a:rPr lang="cs-CZ" b="0" i="0" dirty="0">
                <a:solidFill>
                  <a:srgbClr val="00287D"/>
                </a:solidFill>
                <a:effectLst/>
                <a:latin typeface="Arial" panose="020B0604020202020204" pitchFamily="34" charset="0"/>
              </a:rPr>
              <a:t>podle jiných právních předpisů, </a:t>
            </a:r>
          </a:p>
          <a:p>
            <a:pPr marL="442913" indent="0">
              <a:buNone/>
            </a:pPr>
            <a:r>
              <a:rPr lang="cs-CZ" b="1" i="0" dirty="0">
                <a:solidFill>
                  <a:srgbClr val="00287D"/>
                </a:solidFill>
                <a:effectLst/>
                <a:latin typeface="Arial" panose="020B0604020202020204" pitchFamily="34" charset="0"/>
              </a:rPr>
              <a:t>v rozsahu odpovídajícím jeho způsobilosti</a:t>
            </a:r>
            <a:r>
              <a:rPr lang="cs-CZ" b="0" i="0" dirty="0">
                <a:solidFill>
                  <a:srgbClr val="00287D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 marL="442913" indent="0">
              <a:buNone/>
            </a:pPr>
            <a:r>
              <a:rPr lang="cs-CZ" b="0" i="0" dirty="0">
                <a:solidFill>
                  <a:srgbClr val="00287D"/>
                </a:solidFill>
                <a:effectLst/>
                <a:latin typeface="Arial" panose="020B0604020202020204" pitchFamily="34" charset="0"/>
              </a:rPr>
              <a:t>zdravotnímu </a:t>
            </a:r>
            <a:r>
              <a:rPr lang="cs-CZ" b="1" i="0" dirty="0">
                <a:solidFill>
                  <a:srgbClr val="00287D"/>
                </a:solidFill>
                <a:effectLst/>
                <a:latin typeface="Arial" panose="020B0604020202020204" pitchFamily="34" charset="0"/>
              </a:rPr>
              <a:t>stavu pacienta</a:t>
            </a:r>
            <a:r>
              <a:rPr lang="cs-CZ" b="0" i="0" dirty="0">
                <a:solidFill>
                  <a:srgbClr val="00287D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 marL="442913" indent="0">
              <a:buNone/>
            </a:pPr>
            <a:r>
              <a:rPr lang="cs-CZ" b="1" i="0" dirty="0">
                <a:solidFill>
                  <a:srgbClr val="00287D"/>
                </a:solidFill>
                <a:effectLst/>
                <a:latin typeface="Arial" panose="020B0604020202020204" pitchFamily="34" charset="0"/>
              </a:rPr>
              <a:t>na náležité odborné úrovni </a:t>
            </a:r>
            <a:r>
              <a:rPr lang="cs-CZ" b="0" i="0" dirty="0">
                <a:solidFill>
                  <a:srgbClr val="00287D"/>
                </a:solidFill>
                <a:effectLst/>
                <a:latin typeface="Arial" panose="020B0604020202020204" pitchFamily="34" charset="0"/>
              </a:rPr>
              <a:t>a řídit se etickými principy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67285BC-C1D3-41CF-8B54-3C7AF6C25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Povinnost zdravotnického pracovníka </a:t>
            </a:r>
            <a:b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(§ 49 ZZS)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FB2698-0A33-43AB-BEE4-19BBD46DF9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42166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6DDD81-964A-B535-EA4D-E1D676E014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591BB127-1527-D75C-55CF-442D1C5E5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Náhrada újmy na zdraví dle OZ</a:t>
            </a: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A376CBA-28C1-81B8-185E-ED4822192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37144"/>
            <a:ext cx="10753200" cy="3794856"/>
          </a:xfrm>
        </p:spPr>
        <p:txBody>
          <a:bodyPr/>
          <a:lstStyle/>
          <a:p>
            <a:pPr marL="358775" indent="-287338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Bodové ohodnocení</a:t>
            </a:r>
          </a:p>
          <a:p>
            <a:pPr marL="358775" indent="-287338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Každému poškození zdraví dle části těla přiřazen určitý počet bodů</a:t>
            </a:r>
          </a:p>
          <a:p>
            <a:pPr marL="358775" indent="-287338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Hodnota bodu = </a:t>
            </a:r>
            <a:r>
              <a:rPr lang="cs-CZ" dirty="0"/>
              <a:t>1% výše průměrné hrubé měsíční nominální mzdy na přepočtené počty zaměstnanců v národním hospodářství za rok předcházející roku, v němž nárok na odškodnění vznikl</a:t>
            </a:r>
          </a:p>
          <a:p>
            <a:pPr marL="358775" indent="-287338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Může být </a:t>
            </a:r>
            <a:r>
              <a:rPr lang="cs-CZ" u="sng" dirty="0">
                <a:solidFill>
                  <a:srgbClr val="00287D"/>
                </a:solidFill>
              </a:rPr>
              <a:t>znalcem</a:t>
            </a:r>
            <a:r>
              <a:rPr lang="cs-CZ" dirty="0">
                <a:solidFill>
                  <a:srgbClr val="00287D"/>
                </a:solidFill>
              </a:rPr>
              <a:t> v odůvodněných případech navýšeno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AC26587-64F9-C286-938A-8467B8DF92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50</a:t>
            </a:fld>
            <a:endParaRPr lang="cs-CZ" alt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59D69DA-12FD-F9A9-C53F-AC42D9F260FD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0" y="1295400"/>
            <a:ext cx="5219700" cy="271463"/>
          </a:xfrm>
        </p:spPr>
        <p:txBody>
          <a:bodyPr/>
          <a:lstStyle/>
          <a:p>
            <a:r>
              <a:rPr lang="cs-CZ" dirty="0"/>
              <a:t>	</a:t>
            </a:r>
            <a:r>
              <a:rPr lang="cs-CZ" sz="3200" dirty="0">
                <a:solidFill>
                  <a:schemeClr val="tx2">
                    <a:lumMod val="75000"/>
                  </a:schemeClr>
                </a:solidFill>
              </a:rPr>
              <a:t>Bolestné</a:t>
            </a:r>
          </a:p>
        </p:txBody>
      </p:sp>
    </p:spTree>
    <p:extLst>
      <p:ext uri="{BB962C8B-B14F-4D97-AF65-F5344CB8AC3E}">
        <p14:creationId xmlns:p14="http://schemas.microsoft.com/office/powerpoint/2010/main" val="3906871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7BA354-272D-B809-61C9-645F777EDB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917ADB93-3D08-6F89-99E2-3E4AF876F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Náhrada újmy na zdraví dle OZ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00" y="1338607"/>
            <a:ext cx="6859743" cy="133860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999" y="3124617"/>
            <a:ext cx="6859743" cy="242924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999" y="5553860"/>
            <a:ext cx="6859743" cy="423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43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73B5DB-14EC-E506-8F6F-D2C42B33CA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067BF285-A299-8860-3F6A-C33AF9B71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141316"/>
            <a:ext cx="10753200" cy="369068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Mezinárodní klasifikace funkčních schopností, disability a zdraví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Procentuální vyjádření ztížení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0% - žádná obtíž - 100% - vyřazení ze všech životních sfér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Aktivity a participace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9 kapitol – učení, všeobecné úkoly, komunikace, pohyblivost, péče o sebe, život v domácnosti, mezilidské vztahy, hlavní oblasti života, „sociální“ život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5FE986F-820F-1C30-4CC6-140C7E48E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Náhrada újmy na zdraví dle OZ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EA5DC1-D6B2-C5C7-3835-E8A47E59A5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52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BCD945BF-4FB1-E578-738F-401DA270321D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66000" y="1340224"/>
            <a:ext cx="5219700" cy="271462"/>
          </a:xfrm>
        </p:spPr>
        <p:txBody>
          <a:bodyPr/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Ztížení společenského uplatnění</a:t>
            </a:r>
          </a:p>
        </p:txBody>
      </p:sp>
    </p:spTree>
    <p:extLst>
      <p:ext uri="{BB962C8B-B14F-4D97-AF65-F5344CB8AC3E}">
        <p14:creationId xmlns:p14="http://schemas.microsoft.com/office/powerpoint/2010/main" val="2894699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9B8430-E13B-872C-BDE8-F3266CB876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B1FC4AE1-07C3-82FE-5F5A-79A861502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141316"/>
            <a:ext cx="10753200" cy="369068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Výchozí rámcová částka = 400 násobek průměrné měsíční nominální mzdy na přepočtené počty zaměstnanců v národním hospodářství za kalendářní rok předcházející roku, v němž se ustálil zdravotní stav poškozeného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2023             16.141.200,- Kč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Může být </a:t>
            </a:r>
            <a:r>
              <a:rPr lang="cs-CZ" u="sng" dirty="0">
                <a:solidFill>
                  <a:srgbClr val="00287D"/>
                </a:solidFill>
              </a:rPr>
              <a:t>soudem</a:t>
            </a:r>
            <a:r>
              <a:rPr lang="cs-CZ" dirty="0">
                <a:solidFill>
                  <a:srgbClr val="00287D"/>
                </a:solidFill>
              </a:rPr>
              <a:t> navýšena/snížena – věk, mimořádné aktivity/ kariéra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4B78097-2C2A-B680-5310-662505158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Náhrada újmy na zdraví dle OZ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B9F3A77-3080-211C-D365-84A15524C2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53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DF61209D-3C68-3085-5C80-C5346FB099B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66000" y="1340224"/>
            <a:ext cx="5219700" cy="271462"/>
          </a:xfrm>
        </p:spPr>
        <p:txBody>
          <a:bodyPr/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Ztížení společenského uplatnění</a:t>
            </a:r>
          </a:p>
        </p:txBody>
      </p:sp>
      <p:sp>
        <p:nvSpPr>
          <p:cNvPr id="2" name="Šipka: doprava 1">
            <a:extLst>
              <a:ext uri="{FF2B5EF4-FFF2-40B4-BE49-F238E27FC236}">
                <a16:creationId xmlns:a16="http://schemas.microsoft.com/office/drawing/2014/main" id="{BABEFF90-8722-4241-C95D-357F26AFDF42}"/>
              </a:ext>
            </a:extLst>
          </p:cNvPr>
          <p:cNvSpPr/>
          <p:nvPr/>
        </p:nvSpPr>
        <p:spPr bwMode="auto">
          <a:xfrm>
            <a:off x="1932973" y="4861368"/>
            <a:ext cx="978408" cy="47456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6796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4128EE-6486-3ED1-119D-953DB18F99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D93EA32-9EA7-BC76-0463-234765696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831" y="1338607"/>
            <a:ext cx="11171394" cy="4713401"/>
          </a:xfrm>
        </p:spPr>
        <p:txBody>
          <a:bodyPr/>
          <a:lstStyle/>
          <a:p>
            <a:pPr marL="342900" lvl="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8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Nemocnice se omluvila a (prostřednictvím pojišťovny) uhradila pozůstalé manželce a </a:t>
            </a:r>
            <a:r>
              <a:rPr lang="cs-CZ" sz="2400" dirty="0" err="1">
                <a:solidFill>
                  <a:srgbClr val="0028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nezl</a:t>
            </a:r>
            <a:r>
              <a:rPr lang="cs-CZ" sz="2400" dirty="0">
                <a:solidFill>
                  <a:srgbClr val="0028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synovi pacienta (každému) 300.000,- </a:t>
            </a:r>
            <a:r>
              <a:rPr lang="cs-CZ" sz="2400" dirty="0" smtClean="0">
                <a:solidFill>
                  <a:srgbClr val="0028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Kč, další částky uhrazeny v průběhu soudního řízení</a:t>
            </a:r>
            <a:endParaRPr lang="cs-CZ" sz="2400" dirty="0">
              <a:solidFill>
                <a:srgbClr val="00287D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8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Manželka a syn zemřelého pacienta uplatnili nárok na náhradu újmy ve výši přes 28, 5 mil. Kč</a:t>
            </a:r>
          </a:p>
          <a:p>
            <a:pPr marL="342900" lvl="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8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Soudy přiznaly manželce z titulu nemajetkové újmy částku 1.250.000,- Kč za „duševní útrapy“, synovi 2.000.000,- Kč</a:t>
            </a:r>
          </a:p>
          <a:p>
            <a:pPr marL="342900" lvl="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8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Soudy odmítly zvýšit náhradu z důvodu zohlednění preventivně sankční funkce peněžité náhrady – jednalo se o exces v důsledku osobního selhání lékařek</a:t>
            </a:r>
          </a:p>
          <a:p>
            <a:pPr marL="342900" lvl="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87D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87D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87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775" indent="0">
              <a:lnSpc>
                <a:spcPct val="100000"/>
              </a:lnSpc>
              <a:spcAft>
                <a:spcPts val="600"/>
              </a:spcAft>
              <a:buNone/>
            </a:pPr>
            <a:endParaRPr lang="cs-CZ" sz="2400" dirty="0">
              <a:solidFill>
                <a:srgbClr val="00287D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775" lvl="0" indent="0">
              <a:lnSpc>
                <a:spcPct val="100000"/>
              </a:lnSpc>
              <a:spcAft>
                <a:spcPts val="600"/>
              </a:spcAft>
              <a:buNone/>
            </a:pPr>
            <a:endParaRPr lang="cs-CZ" sz="2400" dirty="0">
              <a:solidFill>
                <a:srgbClr val="00287D"/>
              </a:solidFill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6584F37-5588-0800-3A47-BEAD1AC6E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05353"/>
            <a:ext cx="10753200" cy="838985"/>
          </a:xfrm>
        </p:spPr>
        <p:txBody>
          <a:bodyPr/>
          <a:lstStyle/>
          <a:p>
            <a: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Kazuistika </a:t>
            </a:r>
            <a:r>
              <a:rPr lang="cs-CZ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popis případu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6F03C9B-B793-6AD3-64A5-F9E63F6FB4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0674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956A26-37CE-4946-A8CB-D1643E485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97043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Pracovněprávní odpovědnost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2C53B7D-2281-471D-BF40-30B366692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323644"/>
            <a:ext cx="10515600" cy="1557868"/>
          </a:xfrm>
        </p:spPr>
        <p:txBody>
          <a:bodyPr/>
          <a:lstStyle/>
          <a:p>
            <a:endParaRPr lang="cs-CZ" i="1" dirty="0">
              <a:solidFill>
                <a:srgbClr val="002060"/>
              </a:solidFill>
            </a:endParaRPr>
          </a:p>
          <a:p>
            <a:r>
              <a:rPr lang="cs-CZ" sz="2800" i="1" dirty="0">
                <a:solidFill>
                  <a:srgbClr val="00287D"/>
                </a:solidFill>
              </a:rPr>
              <a:t>Zákoník práce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7B6C6AC-74D4-4FF6-B417-F8ACD7C7D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55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800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43BFFF-4E21-256C-98C7-D75B2D21BE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30E2FD-AEAE-28EB-7004-95DD44FAB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Dopady do výkonu povolání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F0DA24-F036-0F6D-1CB9-2D824612E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08289"/>
            <a:ext cx="10753200" cy="4971711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uplatnění náhrady škody zaměstnavatele (</a:t>
            </a:r>
            <a:r>
              <a:rPr lang="cs-CZ" i="1" dirty="0">
                <a:solidFill>
                  <a:srgbClr val="00287D"/>
                </a:solidFill>
              </a:rPr>
              <a:t>Nemocnice</a:t>
            </a:r>
            <a:r>
              <a:rPr lang="cs-CZ" dirty="0">
                <a:solidFill>
                  <a:srgbClr val="00287D"/>
                </a:solidFill>
              </a:rPr>
              <a:t>) podle zákoníku práce (4,5 násobek příjmu)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výtka s upozorněním na možnost výpovědi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výpověď pro závažné porušení povinnosti vyplývající z právních předpisů vztahujících se k zaměstnancem vykonávané práci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odnětí dozoru / dohledu </a:t>
            </a:r>
            <a:r>
              <a:rPr lang="cs-CZ" i="1" dirty="0">
                <a:solidFill>
                  <a:srgbClr val="00287D"/>
                </a:solidFill>
              </a:rPr>
              <a:t>MUDr.CD </a:t>
            </a:r>
            <a:r>
              <a:rPr lang="cs-CZ" dirty="0">
                <a:solidFill>
                  <a:srgbClr val="00287D"/>
                </a:solidFill>
              </a:rPr>
              <a:t>lékařů ve specializační přípravě = snížení odměny za práci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prodloužení doby specializačního vzdělávání </a:t>
            </a:r>
            <a:r>
              <a:rPr lang="cs-CZ" i="1" dirty="0">
                <a:solidFill>
                  <a:srgbClr val="00287D"/>
                </a:solidFill>
              </a:rPr>
              <a:t>MUDr. AB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>
              <a:solidFill>
                <a:srgbClr val="00287D"/>
              </a:solidFill>
            </a:endParaRPr>
          </a:p>
          <a:p>
            <a:endParaRPr lang="cs-CZ" dirty="0">
              <a:solidFill>
                <a:srgbClr val="00287D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F24974E-1438-67B5-C13B-F39A2361BC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56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36556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A9D2B1-6DB0-444F-8E1D-F6A8A666E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14779"/>
            <a:ext cx="10204268" cy="856672"/>
          </a:xfrm>
        </p:spPr>
        <p:txBody>
          <a:bodyPr/>
          <a:lstStyle/>
          <a:p>
            <a: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Judikatura - 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CD50C2-A400-478B-A1F9-40FA1F437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367246"/>
            <a:ext cx="10927080" cy="523040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cs-CZ" u="sng" dirty="0">
                <a:solidFill>
                  <a:srgbClr val="FF0000"/>
                </a:solidFill>
              </a:rPr>
              <a:t>Náhrada škody způsobené splněním protiprávního příkazu nadřízeného (21 </a:t>
            </a:r>
            <a:r>
              <a:rPr lang="cs-CZ" u="sng" dirty="0" err="1">
                <a:solidFill>
                  <a:srgbClr val="FF0000"/>
                </a:solidFill>
              </a:rPr>
              <a:t>Cdo</a:t>
            </a:r>
            <a:r>
              <a:rPr lang="cs-CZ" u="sng" dirty="0">
                <a:solidFill>
                  <a:srgbClr val="FF0000"/>
                </a:solidFill>
              </a:rPr>
              <a:t> 3157/2017)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</a:rPr>
              <a:t>je-li zaměstnanci vydán pokyn, který není v souladu s právními předpisy, </a:t>
            </a:r>
            <a:r>
              <a:rPr lang="cs-CZ" sz="2400" u="sng" dirty="0">
                <a:solidFill>
                  <a:srgbClr val="002060"/>
                </a:solidFill>
              </a:rPr>
              <a:t>není zaměstnanec povinen takový pokyn splnit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</a:rPr>
              <a:t>splní-li zaměstnanec přesto takový pokyn a zaměstnavateli tím vznikne škoda, </a:t>
            </a:r>
            <a:r>
              <a:rPr lang="cs-CZ" sz="2400" u="sng" dirty="0">
                <a:solidFill>
                  <a:srgbClr val="002060"/>
                </a:solidFill>
              </a:rPr>
              <a:t>nelze protiprávní jednání zaměstnance</a:t>
            </a:r>
            <a:r>
              <a:rPr lang="cs-CZ" sz="2400" dirty="0">
                <a:solidFill>
                  <a:srgbClr val="002060"/>
                </a:solidFill>
              </a:rPr>
              <a:t> (zaviněné porušení pracovněprávních povinností) považovat </a:t>
            </a:r>
            <a:r>
              <a:rPr lang="cs-CZ" sz="2400" u="sng" dirty="0">
                <a:solidFill>
                  <a:srgbClr val="002060"/>
                </a:solidFill>
              </a:rPr>
              <a:t>za jedinou příčinu vzniku škody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2400" u="sng" dirty="0">
                <a:solidFill>
                  <a:srgbClr val="002060"/>
                </a:solidFill>
              </a:rPr>
              <a:t>příčinu</a:t>
            </a:r>
            <a:r>
              <a:rPr lang="cs-CZ" sz="2400" dirty="0">
                <a:solidFill>
                  <a:srgbClr val="002060"/>
                </a:solidFill>
              </a:rPr>
              <a:t> vzniku škody je třeba spatřovat rovněž (zároveň</a:t>
            </a:r>
            <a:r>
              <a:rPr lang="cs-CZ" sz="2400" u="sng" dirty="0">
                <a:solidFill>
                  <a:srgbClr val="002060"/>
                </a:solidFill>
              </a:rPr>
              <a:t>) v porušení povinností            ze strany zaměstnavatele</a:t>
            </a:r>
            <a:r>
              <a:rPr lang="cs-CZ" sz="2400" dirty="0">
                <a:solidFill>
                  <a:srgbClr val="002060"/>
                </a:solidFill>
              </a:rPr>
              <a:t> (tím, že nadřízený zaměstnanec vydal pokyn, který nebyl v souladu s právními předpisy)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</a:rPr>
              <a:t>poměrné omezení odpovědnosti zaměstnance z důvodu </a:t>
            </a:r>
            <a:r>
              <a:rPr lang="cs-CZ" sz="2400" u="sng" dirty="0">
                <a:solidFill>
                  <a:srgbClr val="002060"/>
                </a:solidFill>
              </a:rPr>
              <a:t>spoluodpovědnosti zaměstnavatele </a:t>
            </a:r>
            <a:r>
              <a:rPr lang="cs-CZ" sz="2400" dirty="0">
                <a:solidFill>
                  <a:srgbClr val="002060"/>
                </a:solidFill>
              </a:rPr>
              <a:t>ve smyslu ustanovení § 250 odst. 2 ZP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010A7E1-5E6E-4AC7-94A8-31F7503C4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1D81239-F4AF-4AB0-9EF5-D2E9EBB18559}" type="slidenum">
              <a:rPr lang="cs-CZ" smtClean="0"/>
              <a:pPr/>
              <a:t>57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18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4294967295"/>
          </p:nvPr>
        </p:nvSpPr>
        <p:spPr>
          <a:xfrm>
            <a:off x="720725" y="1296001"/>
            <a:ext cx="10752138" cy="179954"/>
          </a:xfrm>
        </p:spPr>
        <p:txBody>
          <a:bodyPr/>
          <a:lstStyle/>
          <a:p>
            <a:r>
              <a:rPr lang="cs-CZ" sz="8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Povinnost prevence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4071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Seznámit se s povinnostmi a dodržovat je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Dodržovat interní předpisy, které jsou v souladu s právními </a:t>
            </a:r>
            <a:r>
              <a:rPr lang="cs-CZ" dirty="0" smtClean="0">
                <a:solidFill>
                  <a:srgbClr val="00287D"/>
                </a:solidFill>
              </a:rPr>
              <a:t>předpisy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287D"/>
                </a:solidFill>
              </a:rPr>
              <a:t>Vést řádně zdravotnickou dokumentaci</a:t>
            </a:r>
            <a:endParaRPr lang="cs-CZ" dirty="0">
              <a:solidFill>
                <a:srgbClr val="00287D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</a:rPr>
              <a:t>Vznik 1 typu odpovědnosti nevylučuje vznik odpovědnosti jiného typu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59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84159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4F38C76D-96BF-435C-AE8D-FDBC009F1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23068"/>
            <a:ext cx="10753200" cy="3908932"/>
          </a:xfrm>
        </p:spPr>
        <p:txBody>
          <a:bodyPr/>
          <a:lstStyle/>
          <a:p>
            <a:pPr marL="536575" indent="-536575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8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Poskytování zdravotních služeb </a:t>
            </a:r>
            <a:r>
              <a:rPr lang="cs-CZ" u="sng" dirty="0">
                <a:solidFill>
                  <a:srgbClr val="0028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 náležit</a:t>
            </a:r>
            <a:r>
              <a:rPr lang="cs-CZ" u="sng" dirty="0">
                <a:solidFill>
                  <a:srgbClr val="0028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é odborné úrovni</a:t>
            </a:r>
            <a:r>
              <a:rPr lang="cs-CZ" dirty="0">
                <a:solidFill>
                  <a:srgbClr val="0028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dirty="0">
              <a:solidFill>
                <a:srgbClr val="00287D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6575" indent="-536575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dirty="0">
                <a:solidFill>
                  <a:srgbClr val="0028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= podle </a:t>
            </a:r>
            <a:r>
              <a:rPr lang="cs-CZ" b="1" dirty="0">
                <a:solidFill>
                  <a:srgbClr val="0028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pravidel vědy </a:t>
            </a:r>
            <a:r>
              <a:rPr lang="cs-CZ" dirty="0">
                <a:solidFill>
                  <a:srgbClr val="0028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cs-CZ" b="1" dirty="0">
                <a:solidFill>
                  <a:srgbClr val="0028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uznávaných medicínských postupů</a:t>
            </a:r>
            <a:r>
              <a:rPr lang="cs-CZ" dirty="0">
                <a:solidFill>
                  <a:srgbClr val="0028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marL="536575" indent="-536575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dirty="0">
                <a:solidFill>
                  <a:srgbClr val="0028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při respektování </a:t>
            </a:r>
            <a:r>
              <a:rPr lang="cs-CZ" b="1" dirty="0">
                <a:solidFill>
                  <a:srgbClr val="0028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individuality pacienta</a:t>
            </a:r>
            <a:r>
              <a:rPr lang="cs-CZ" dirty="0">
                <a:solidFill>
                  <a:srgbClr val="0028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           </a:t>
            </a:r>
          </a:p>
          <a:p>
            <a:pPr marL="536575" indent="-536575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dirty="0">
                <a:solidFill>
                  <a:srgbClr val="0028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s ohledem na </a:t>
            </a:r>
            <a:r>
              <a:rPr lang="cs-CZ" b="1" dirty="0">
                <a:solidFill>
                  <a:srgbClr val="0028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konkrétní podmínky </a:t>
            </a:r>
            <a:r>
              <a:rPr lang="cs-CZ" dirty="0">
                <a:solidFill>
                  <a:srgbClr val="0028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cs-CZ" b="1" dirty="0">
                <a:solidFill>
                  <a:srgbClr val="0028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objektivní možnosti.</a:t>
            </a:r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619E7AB-723A-487D-8BFC-46E65B399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07009"/>
            <a:ext cx="10753200" cy="768945"/>
          </a:xfrm>
        </p:spPr>
        <p:txBody>
          <a:bodyPr/>
          <a:lstStyle/>
          <a:p>
            <a: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Postup „lege </a:t>
            </a:r>
            <a:r>
              <a:rPr lang="cs-CZ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artis</a:t>
            </a:r>
            <a: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cs-CZ" dirty="0">
                <a:solidFill>
                  <a:srgbClr val="0028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>
                <a:solidFill>
                  <a:srgbClr val="0028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790AE6B-F3CE-4014-B788-35FA1DDBB7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71535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0E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449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2B8FBAA-82D6-47D5-9B59-6BAEA1147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831" y="1338607"/>
            <a:ext cx="11171394" cy="4465113"/>
          </a:xfrm>
        </p:spPr>
        <p:txBody>
          <a:bodyPr/>
          <a:lstStyle/>
          <a:p>
            <a:pPr marL="342900" lvl="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8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interní ambulance nemocnice se v 18:30 hodin dostavil pro diskomfortní pocit na </a:t>
            </a:r>
            <a:r>
              <a:rPr lang="cs-CZ" sz="2400" dirty="0">
                <a:solidFill>
                  <a:srgbClr val="0028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hrudi 45letý pacient </a:t>
            </a:r>
          </a:p>
          <a:p>
            <a:pPr marL="342900" lvl="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8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ambulanci v průběhu vyšetřování (min. 1x) zkolaboval </a:t>
            </a:r>
            <a:endParaRPr lang="cs-CZ" sz="2400" dirty="0">
              <a:solidFill>
                <a:srgbClr val="00287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8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službu konající </a:t>
            </a:r>
            <a:r>
              <a:rPr lang="cs-CZ" sz="2400" b="1" u="sng" dirty="0">
                <a:solidFill>
                  <a:srgbClr val="0028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</a:t>
            </a:r>
            <a:r>
              <a:rPr lang="cs-CZ" sz="2400" dirty="0">
                <a:solidFill>
                  <a:srgbClr val="0028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atestovaná lékařka </a:t>
            </a:r>
            <a:r>
              <a:rPr lang="cs-CZ" sz="2400" i="1" dirty="0">
                <a:solidFill>
                  <a:srgbClr val="0028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MUDr. AB </a:t>
            </a:r>
            <a:r>
              <a:rPr lang="cs-CZ" sz="2400" dirty="0">
                <a:solidFill>
                  <a:srgbClr val="0028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opakovaně pacienta vyšetřila  na EKG s vyhodnocením:</a:t>
            </a:r>
          </a:p>
          <a:p>
            <a:pPr marL="895350" lvl="0" indent="-452438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28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 akutních ischemických známek, bez průkazu akutního koronárního syndromu</a:t>
            </a:r>
            <a:endParaRPr lang="cs-CZ" sz="2400" dirty="0">
              <a:solidFill>
                <a:srgbClr val="00287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8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2400" dirty="0">
                <a:solidFill>
                  <a:srgbClr val="0028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acient propuštěn domů s doporučením návštěvy praktického lékaře během týdne za účelem kontroly krevního tlaku a event. nastavení antihypertenzivní léčby</a:t>
            </a:r>
            <a:endParaRPr lang="cs-CZ" sz="2400" dirty="0">
              <a:solidFill>
                <a:srgbClr val="00287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8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2400" dirty="0">
                <a:solidFill>
                  <a:srgbClr val="0028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ostup </a:t>
            </a:r>
            <a:r>
              <a:rPr lang="cs-CZ" sz="2400" i="1" dirty="0">
                <a:solidFill>
                  <a:srgbClr val="0028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MUDr. AB </a:t>
            </a:r>
            <a:r>
              <a:rPr lang="cs-CZ" sz="2400" b="1" dirty="0">
                <a:solidFill>
                  <a:srgbClr val="0028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konzultovala telefonicky </a:t>
            </a:r>
            <a:r>
              <a:rPr lang="cs-CZ" sz="2400" dirty="0">
                <a:solidFill>
                  <a:srgbClr val="0028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 vedoucí lékařkou služby </a:t>
            </a:r>
            <a:r>
              <a:rPr lang="cs-CZ" sz="2400" i="1" dirty="0">
                <a:solidFill>
                  <a:srgbClr val="0028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MUDr. CD</a:t>
            </a:r>
            <a:r>
              <a:rPr lang="cs-CZ" sz="2400" dirty="0">
                <a:solidFill>
                  <a:srgbClr val="0028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která pacienta ani jeho </a:t>
            </a:r>
            <a:r>
              <a:rPr lang="cs-CZ" sz="2400" b="1" dirty="0">
                <a:solidFill>
                  <a:srgbClr val="0028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EKG záznamy neviděla</a:t>
            </a:r>
            <a:r>
              <a:rPr lang="cs-CZ" sz="2400" dirty="0">
                <a:solidFill>
                  <a:srgbClr val="0028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ale postup dle popisu </a:t>
            </a:r>
            <a:r>
              <a:rPr lang="cs-CZ" sz="2400" i="1" dirty="0">
                <a:solidFill>
                  <a:srgbClr val="0028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MUDr. AB </a:t>
            </a:r>
            <a:r>
              <a:rPr lang="cs-CZ" sz="2400" dirty="0">
                <a:solidFill>
                  <a:srgbClr val="0028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odsouhlasila</a:t>
            </a:r>
            <a:endParaRPr lang="cs-CZ" sz="2400" dirty="0">
              <a:solidFill>
                <a:srgbClr val="00287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1A81435-76C9-4434-AD84-16634CF52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05353"/>
            <a:ext cx="10753200" cy="838985"/>
          </a:xfrm>
        </p:spPr>
        <p:txBody>
          <a:bodyPr/>
          <a:lstStyle/>
          <a:p>
            <a: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Kazuistika I</a:t>
            </a:r>
            <a: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popis případu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5F98C2A-FA52-481A-A95C-903A32E533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2245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07524AFA-7E78-402D-942A-BC2F83A38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8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2400" dirty="0">
                <a:solidFill>
                  <a:srgbClr val="0028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ásledující den se pacient dostavil k praktickému lékaři pro přetrvávající potíže</a:t>
            </a:r>
          </a:p>
          <a:p>
            <a:pPr marL="342900" lvl="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8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sz="2400" dirty="0">
                <a:solidFill>
                  <a:srgbClr val="0028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ambulanci praktického lékaře zkolaboval</a:t>
            </a:r>
          </a:p>
          <a:p>
            <a:pPr marL="342900" lvl="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8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převezen RZP do nemocnice, kde v 10:20 hodin </a:t>
            </a:r>
            <a:r>
              <a:rPr lang="cs-CZ" sz="2400" b="1" dirty="0">
                <a:solidFill>
                  <a:srgbClr val="0028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zemřel</a:t>
            </a:r>
          </a:p>
          <a:p>
            <a:pPr marL="342900" lvl="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8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sz="2400" dirty="0">
                <a:solidFill>
                  <a:srgbClr val="0028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ezprostřední příčina smrti: </a:t>
            </a:r>
          </a:p>
          <a:p>
            <a:pPr marL="811213" lvl="0" indent="-36830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rgbClr val="0028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akutní selhání srdce </a:t>
            </a:r>
            <a:r>
              <a:rPr lang="cs-CZ" sz="2400" dirty="0">
                <a:solidFill>
                  <a:srgbClr val="0028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při čerstvém uzávěru pravé věnčité tepny srdce rozpadlým aterosklerotickým plátem s nasedající krevní sraženinou</a:t>
            </a:r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417724B-6E2F-48BC-9717-EED74A133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Kazuistika</a:t>
            </a:r>
            <a: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– popis případu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41C3817-6389-4C52-8AB4-2841C794E6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50145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6BF0EA2B-59B0-9F81-146F-85E21B96C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Důsledky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BD6B51A-A6DA-AA10-78EF-478778950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8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1. Stížnost na poskytování zdravotních služeb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8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2. Správněprávní (disciplinární) odpovědnost - Stížnost ČLK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8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3. Trestněprávní odpovědnost – trestní řízení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8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4. Civilní odpovědnost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8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5. Pracovněprávní odpovědnost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15B9A8D-EA5B-375E-2345-7759E33193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79551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94EEA1FC-F0E7-4E0A-B47F-AE2894ABED08}" vid="{7A9D376A-24CE-43C6-8B04-4EECE7865B79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UNI MED">
    <a:dk1>
      <a:srgbClr val="000000"/>
    </a:dk1>
    <a:lt1>
      <a:srgbClr val="FFFFFF"/>
    </a:lt1>
    <a:dk2>
      <a:srgbClr val="0000DC"/>
    </a:dk2>
    <a:lt2>
      <a:srgbClr val="FFC000"/>
    </a:lt2>
    <a:accent1>
      <a:srgbClr val="0000DC"/>
    </a:accent1>
    <a:accent2>
      <a:srgbClr val="F01928"/>
    </a:accent2>
    <a:accent3>
      <a:srgbClr val="00AF3F"/>
    </a:accent3>
    <a:accent4>
      <a:srgbClr val="4BC8FF"/>
    </a:accent4>
    <a:accent5>
      <a:srgbClr val="FF7300"/>
    </a:accent5>
    <a:accent6>
      <a:srgbClr val="B9006E"/>
    </a:accent6>
    <a:hlink>
      <a:srgbClr val="0000DC"/>
    </a:hlink>
    <a:folHlink>
      <a:srgbClr val="5AC8AF"/>
    </a:folHlink>
  </a:clrScheme>
</a:themeOverride>
</file>

<file path=ppt/theme/themeOverride2.xml><?xml version="1.0" encoding="utf-8"?>
<a:themeOverride xmlns:a="http://schemas.openxmlformats.org/drawingml/2006/main">
  <a:clrScheme name="MUNI MED">
    <a:dk1>
      <a:srgbClr val="000000"/>
    </a:dk1>
    <a:lt1>
      <a:srgbClr val="FFFFFF"/>
    </a:lt1>
    <a:dk2>
      <a:srgbClr val="0000DC"/>
    </a:dk2>
    <a:lt2>
      <a:srgbClr val="FFC000"/>
    </a:lt2>
    <a:accent1>
      <a:srgbClr val="0000DC"/>
    </a:accent1>
    <a:accent2>
      <a:srgbClr val="F01928"/>
    </a:accent2>
    <a:accent3>
      <a:srgbClr val="00AF3F"/>
    </a:accent3>
    <a:accent4>
      <a:srgbClr val="4BC8FF"/>
    </a:accent4>
    <a:accent5>
      <a:srgbClr val="FF7300"/>
    </a:accent5>
    <a:accent6>
      <a:srgbClr val="B9006E"/>
    </a:accent6>
    <a:hlink>
      <a:srgbClr val="0000DC"/>
    </a:hlink>
    <a:folHlink>
      <a:srgbClr val="5AC8A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8047</TotalTime>
  <Words>3137</Words>
  <Application>Microsoft Office PowerPoint</Application>
  <PresentationFormat>Širokoúhlá obrazovka</PresentationFormat>
  <Paragraphs>441</Paragraphs>
  <Slides>60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60</vt:i4>
      </vt:variant>
    </vt:vector>
  </HeadingPairs>
  <TitlesOfParts>
    <vt:vector size="68" baseType="lpstr">
      <vt:lpstr>Arial</vt:lpstr>
      <vt:lpstr>Arial</vt:lpstr>
      <vt:lpstr>Calibri</vt:lpstr>
      <vt:lpstr>Courier New</vt:lpstr>
      <vt:lpstr>Tahoma</vt:lpstr>
      <vt:lpstr>Times New Roman</vt:lpstr>
      <vt:lpstr>Wingdings</vt:lpstr>
      <vt:lpstr>Prezentace_MU_CZ</vt:lpstr>
      <vt:lpstr> Ochrana a podpora zdraví IV </vt:lpstr>
      <vt:lpstr>Vymezení tématu </vt:lpstr>
      <vt:lpstr>Předpoklady vzniku odpovědnosti</vt:lpstr>
      <vt:lpstr>Povinnost poskytovatele (§ 45 a násl. ZZS)</vt:lpstr>
      <vt:lpstr>Povinnost zdravotnického pracovníka  (§ 49 ZZS)</vt:lpstr>
      <vt:lpstr>Postup „lege artis“ </vt:lpstr>
      <vt:lpstr>Kazuistika I – popis případu</vt:lpstr>
      <vt:lpstr>Kazuistika I – popis případu</vt:lpstr>
      <vt:lpstr>Důsledky</vt:lpstr>
      <vt:lpstr>Stížnost  na postup při poskytování zdravotních služeb</vt:lpstr>
      <vt:lpstr>Prezentace aplikace PowerPoint</vt:lpstr>
      <vt:lpstr> Osoby oprávněné k podání stížnosti</vt:lpstr>
      <vt:lpstr> Povinnosti poskytovatele</vt:lpstr>
      <vt:lpstr> Povinnosti poskytovatele</vt:lpstr>
      <vt:lpstr> Nemocniční ombudsman</vt:lpstr>
      <vt:lpstr>Kazuistika I - Nemocnice</vt:lpstr>
      <vt:lpstr>Kazuistika I – MZ, krajský úřad</vt:lpstr>
      <vt:lpstr>Nezávislý odborník Nezávislá odborná komise</vt:lpstr>
      <vt:lpstr> Nezávislá odborná komise</vt:lpstr>
      <vt:lpstr>Kazuistika</vt:lpstr>
      <vt:lpstr> Způsoby vyřízení stížnosti</vt:lpstr>
      <vt:lpstr>Stížnost  na výkon povolání člena ČLK</vt:lpstr>
      <vt:lpstr>Osoby oprávněné k podání stížnosti</vt:lpstr>
      <vt:lpstr>Působnost orgánů ČLK</vt:lpstr>
      <vt:lpstr>Sankce při disciplinárním provinění</vt:lpstr>
      <vt:lpstr>Kazuistika</vt:lpstr>
      <vt:lpstr>Trestní řízení</vt:lpstr>
      <vt:lpstr>Povinnost Policie ČR</vt:lpstr>
      <vt:lpstr>Prezentace aplikace PowerPoint</vt:lpstr>
      <vt:lpstr>Trestné činy ve zdravotnictví (vybrané)</vt:lpstr>
      <vt:lpstr>Orgány činné v trestním řízení (§ 8/1,5 TŘ)</vt:lpstr>
      <vt:lpstr>Judikatura</vt:lpstr>
      <vt:lpstr>NS 7 Tdo 1116/2012</vt:lpstr>
      <vt:lpstr>Druhy trestů </vt:lpstr>
      <vt:lpstr>Neoznámení trestného činu (§ 368 TZ)</vt:lpstr>
      <vt:lpstr>Nepřekažení trestného činu  (§ 367 TZ)</vt:lpstr>
      <vt:lpstr>Kazuistika – trestní řízení</vt:lpstr>
      <vt:lpstr>Kazuistika I – závěry orgánů činných v trestním řízení</vt:lpstr>
      <vt:lpstr>Soudní řízení</vt:lpstr>
      <vt:lpstr>Kazuistika I – rozhodnutí soudu</vt:lpstr>
      <vt:lpstr>Kazuistika II – popis případu</vt:lpstr>
      <vt:lpstr>Kazuistika II – popis případu</vt:lpstr>
      <vt:lpstr>Kazuistika II – popis případu</vt:lpstr>
      <vt:lpstr>Kazuistika I x Kazuistika II</vt:lpstr>
      <vt:lpstr>Náhrada škody / újmy na zdraví  Žaloba na náhradu škody / újmy na zdraví</vt:lpstr>
      <vt:lpstr>Kazuistika – popis případu</vt:lpstr>
      <vt:lpstr>Náhrada újmy na zdraví</vt:lpstr>
      <vt:lpstr>Náhrada újmy na zdraví dle OZ</vt:lpstr>
      <vt:lpstr>Náhrada újmy na zdraví dle OZ</vt:lpstr>
      <vt:lpstr>Náhrada újmy na zdraví dle OZ</vt:lpstr>
      <vt:lpstr>Náhrada újmy na zdraví dle OZ</vt:lpstr>
      <vt:lpstr>Náhrada újmy na zdraví dle OZ</vt:lpstr>
      <vt:lpstr>Náhrada újmy na zdraví dle OZ</vt:lpstr>
      <vt:lpstr>Kazuistika – popis případu</vt:lpstr>
      <vt:lpstr>Pracovněprávní odpovědnost</vt:lpstr>
      <vt:lpstr>Dopady do výkonu povolání</vt:lpstr>
      <vt:lpstr>Judikatura - NS</vt:lpstr>
      <vt:lpstr>Povinnost prevence</vt:lpstr>
      <vt:lpstr>Závěr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Jaroslav Divoký</dc:creator>
  <cp:lastModifiedBy>Klára Látalová</cp:lastModifiedBy>
  <cp:revision>261</cp:revision>
  <cp:lastPrinted>1601-01-01T00:00:00Z</cp:lastPrinted>
  <dcterms:created xsi:type="dcterms:W3CDTF">2019-09-09T09:10:28Z</dcterms:created>
  <dcterms:modified xsi:type="dcterms:W3CDTF">2024-03-15T13:54:47Z</dcterms:modified>
</cp:coreProperties>
</file>