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1" r:id="rId2"/>
  </p:sldMasterIdLst>
  <p:notesMasterIdLst>
    <p:notesMasterId r:id="rId48"/>
  </p:notesMasterIdLst>
  <p:sldIdLst>
    <p:sldId id="256" r:id="rId3"/>
    <p:sldId id="257" r:id="rId4"/>
    <p:sldId id="260" r:id="rId5"/>
    <p:sldId id="258" r:id="rId6"/>
    <p:sldId id="270" r:id="rId7"/>
    <p:sldId id="271" r:id="rId8"/>
    <p:sldId id="272" r:id="rId9"/>
    <p:sldId id="273" r:id="rId10"/>
    <p:sldId id="274" r:id="rId11"/>
    <p:sldId id="301" r:id="rId12"/>
    <p:sldId id="277" r:id="rId13"/>
    <p:sldId id="278" r:id="rId14"/>
    <p:sldId id="279" r:id="rId15"/>
    <p:sldId id="280" r:id="rId16"/>
    <p:sldId id="281" r:id="rId17"/>
    <p:sldId id="310" r:id="rId18"/>
    <p:sldId id="284" r:id="rId19"/>
    <p:sldId id="308" r:id="rId20"/>
    <p:sldId id="309" r:id="rId21"/>
    <p:sldId id="313" r:id="rId22"/>
    <p:sldId id="287" r:id="rId23"/>
    <p:sldId id="314" r:id="rId24"/>
    <p:sldId id="312" r:id="rId25"/>
    <p:sldId id="311" r:id="rId26"/>
    <p:sldId id="316" r:id="rId27"/>
    <p:sldId id="317" r:id="rId28"/>
    <p:sldId id="288" r:id="rId29"/>
    <p:sldId id="302" r:id="rId30"/>
    <p:sldId id="289" r:id="rId31"/>
    <p:sldId id="290" r:id="rId32"/>
    <p:sldId id="291" r:id="rId33"/>
    <p:sldId id="303" r:id="rId34"/>
    <p:sldId id="298" r:id="rId35"/>
    <p:sldId id="293" r:id="rId36"/>
    <p:sldId id="297" r:id="rId37"/>
    <p:sldId id="305" r:id="rId38"/>
    <p:sldId id="299" r:id="rId39"/>
    <p:sldId id="266" r:id="rId40"/>
    <p:sldId id="292" r:id="rId41"/>
    <p:sldId id="294" r:id="rId42"/>
    <p:sldId id="295" r:id="rId43"/>
    <p:sldId id="296" r:id="rId44"/>
    <p:sldId id="306" r:id="rId45"/>
    <p:sldId id="318" r:id="rId46"/>
    <p:sldId id="307" r:id="rId47"/>
  </p:sldIdLst>
  <p:sldSz cx="9144000" cy="6858000" type="screen4x3"/>
  <p:notesSz cx="6858000" cy="9144000"/>
  <p:defaultTextStyle>
    <a:defPPr>
      <a:defRPr lang="cs-CZ"/>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FFCC"/>
    <a:srgbClr val="CC3300"/>
    <a:srgbClr val="DDDDDD"/>
    <a:srgbClr val="FF0000"/>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ACC81-2C02-4864-A9FA-488FB285D5C4}" v="1" dt="2024-02-26T04:45:0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081" autoAdjust="0"/>
  </p:normalViewPr>
  <p:slideViewPr>
    <p:cSldViewPr showGuides="1">
      <p:cViewPr>
        <p:scale>
          <a:sx n="100" d="100"/>
          <a:sy n="100" d="100"/>
        </p:scale>
        <p:origin x="187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c:spPr>
          <c:explosion val="4"/>
          <c:dPt>
            <c:idx val="0"/>
            <c:bubble3D val="0"/>
            <c:spPr>
              <a:solidFill>
                <a:srgbClr val="FF6161"/>
              </a:solidFill>
              <a:ln w="19050">
                <a:solidFill>
                  <a:schemeClr val="lt1"/>
                </a:solidFill>
              </a:ln>
              <a:effectLst/>
            </c:spPr>
            <c:extLst>
              <c:ext xmlns:c16="http://schemas.microsoft.com/office/drawing/2014/chart" uri="{C3380CC4-5D6E-409C-BE32-E72D297353CC}">
                <c16:uniqueId val="{00000001-BDE0-4E2C-B1B6-A728DC339B6F}"/>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BDE0-4E2C-B1B6-A728DC339B6F}"/>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BDE0-4E2C-B1B6-A728DC339B6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DE0-4E2C-B1B6-A728DC339B6F}"/>
              </c:ext>
            </c:extLst>
          </c:dPt>
          <c:dLbls>
            <c:dLbl>
              <c:idx val="0"/>
              <c:layout>
                <c:manualLayout>
                  <c:x val="-2.3156167979002623E-3"/>
                  <c:y val="0.111550977417117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E0-4E2C-B1B6-A728DC339B6F}"/>
                </c:ext>
              </c:extLst>
            </c:dLbl>
            <c:dLbl>
              <c:idx val="1"/>
              <c:layout>
                <c:manualLayout>
                  <c:x val="2.8879641392502282E-2"/>
                  <c:y val="0.178438232372134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E0-4E2C-B1B6-A728DC339B6F}"/>
                </c:ext>
              </c:extLst>
            </c:dLbl>
            <c:dLbl>
              <c:idx val="2"/>
              <c:layout>
                <c:manualLayout>
                  <c:x val="-0.20735679127439949"/>
                  <c:y val="5.17639557112979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E0-4E2C-B1B6-A728DC339B6F}"/>
                </c:ext>
              </c:extLst>
            </c:dLbl>
            <c:dLbl>
              <c:idx val="3"/>
              <c:showLegendKey val="0"/>
              <c:showVal val="0"/>
              <c:showCatName val="1"/>
              <c:showSerName val="0"/>
              <c:showPercent val="1"/>
              <c:showBubbleSize val="0"/>
              <c:extLst>
                <c:ext xmlns:c15="http://schemas.microsoft.com/office/drawing/2012/chart" uri="{CE6537A1-D6FC-4f65-9D91-7224C49458BB}">
                  <c15:layout>
                    <c:manualLayout>
                      <c:w val="0.37981281806894751"/>
                      <c:h val="0.25636712310332066"/>
                    </c:manualLayout>
                  </c15:layout>
                </c:ext>
                <c:ext xmlns:c16="http://schemas.microsoft.com/office/drawing/2014/chart" uri="{C3380CC4-5D6E-409C-BE32-E72D297353CC}">
                  <c16:uniqueId val="{00000007-BDE0-4E2C-B1B6-A728DC339B6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List1!$I$5:$I$8</c:f>
              <c:strCache>
                <c:ptCount val="4"/>
                <c:pt idx="0">
                  <c:v>Blood 2.5 g</c:v>
                </c:pt>
                <c:pt idx="1">
                  <c:v>Intracellular ferritin 2 g</c:v>
                </c:pt>
                <c:pt idx="2">
                  <c:v>Protein bound (myoglobin) 0.4g</c:v>
                </c:pt>
                <c:pt idx="3">
                  <c:v>Plasma transferrin 4 mg</c:v>
                </c:pt>
              </c:strCache>
            </c:strRef>
          </c:cat>
          <c:val>
            <c:numRef>
              <c:f>List1!$J$5:$J$8</c:f>
              <c:numCache>
                <c:formatCode>General</c:formatCode>
                <c:ptCount val="4"/>
                <c:pt idx="0">
                  <c:v>2.5</c:v>
                </c:pt>
                <c:pt idx="1">
                  <c:v>2</c:v>
                </c:pt>
                <c:pt idx="2">
                  <c:v>0.4</c:v>
                </c:pt>
                <c:pt idx="3">
                  <c:v>4.0000000000000001E-3</c:v>
                </c:pt>
              </c:numCache>
            </c:numRef>
          </c:val>
          <c:extLst>
            <c:ext xmlns:c16="http://schemas.microsoft.com/office/drawing/2014/chart" uri="{C3380CC4-5D6E-409C-BE32-E72D297353CC}">
              <c16:uniqueId val="{00000008-BDE0-4E2C-B1B6-A728DC339B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8E31F6F-1CB0-4652-A7F7-64F62392A3B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200" smtClean="0"/>
            </a:lvl1pPr>
          </a:lstStyle>
          <a:p>
            <a:pPr>
              <a:defRPr/>
            </a:pPr>
            <a:endParaRPr lang="cs-CZ" altLang="cs-CZ"/>
          </a:p>
        </p:txBody>
      </p:sp>
      <p:sp>
        <p:nvSpPr>
          <p:cNvPr id="68611" name="Rectangle 3">
            <a:extLst>
              <a:ext uri="{FF2B5EF4-FFF2-40B4-BE49-F238E27FC236}">
                <a16:creationId xmlns:a16="http://schemas.microsoft.com/office/drawing/2014/main" id="{17932F93-37A1-4F7F-8D21-EEA430E8A2B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smtClean="0"/>
            </a:lvl1pPr>
          </a:lstStyle>
          <a:p>
            <a:pPr>
              <a:defRPr/>
            </a:pPr>
            <a:endParaRPr lang="cs-CZ" altLang="cs-CZ"/>
          </a:p>
        </p:txBody>
      </p:sp>
      <p:sp>
        <p:nvSpPr>
          <p:cNvPr id="4100" name="Rectangle 4">
            <a:extLst>
              <a:ext uri="{FF2B5EF4-FFF2-40B4-BE49-F238E27FC236}">
                <a16:creationId xmlns:a16="http://schemas.microsoft.com/office/drawing/2014/main" id="{72DC16E5-44C6-41D9-BE75-489F5F2FB7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6218AD1B-0E3B-4C16-89C1-2210E416FF4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68614" name="Rectangle 6">
            <a:extLst>
              <a:ext uri="{FF2B5EF4-FFF2-40B4-BE49-F238E27FC236}">
                <a16:creationId xmlns:a16="http://schemas.microsoft.com/office/drawing/2014/main" id="{18E93CF0-66FE-45C7-81EA-5FD037EEC0F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FontTx/>
              <a:buNone/>
              <a:defRPr sz="1200" smtClean="0"/>
            </a:lvl1pPr>
          </a:lstStyle>
          <a:p>
            <a:pPr>
              <a:defRPr/>
            </a:pPr>
            <a:endParaRPr lang="cs-CZ" altLang="cs-CZ"/>
          </a:p>
        </p:txBody>
      </p:sp>
      <p:sp>
        <p:nvSpPr>
          <p:cNvPr id="68615" name="Rectangle 7">
            <a:extLst>
              <a:ext uri="{FF2B5EF4-FFF2-40B4-BE49-F238E27FC236}">
                <a16:creationId xmlns:a16="http://schemas.microsoft.com/office/drawing/2014/main" id="{FFC200F4-8ABE-4958-9781-1B8CBFF9A9F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59DD0F8-C25D-41FB-BD70-38120FF3169E}"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62B4FED-A3B6-461C-AA8A-79CCCAD039E6}"/>
              </a:ext>
            </a:extLst>
          </p:cNvPr>
          <p:cNvSpPr>
            <a:spLocks noGrp="1" noChangeArrowheads="1"/>
          </p:cNvSpPr>
          <p:nvPr>
            <p:ph type="sldNum" sz="quarter" idx="5"/>
          </p:nvPr>
        </p:nvSpPr>
        <p:spPr>
          <a:noFill/>
        </p:spPr>
        <p:txBody>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fld id="{387BAF2A-2592-49A7-943D-9C7E47514777}" type="slidenum">
              <a:rPr lang="cs-CZ" altLang="cs-CZ" sz="1200"/>
              <a:pPr>
                <a:lnSpc>
                  <a:spcPct val="100000"/>
                </a:lnSpc>
                <a:spcBef>
                  <a:spcPct val="0"/>
                </a:spcBef>
                <a:buClrTx/>
                <a:buFontTx/>
                <a:buNone/>
              </a:pPr>
              <a:t>13</a:t>
            </a:fld>
            <a:endParaRPr lang="cs-CZ" altLang="cs-CZ" sz="1200"/>
          </a:p>
        </p:txBody>
      </p:sp>
      <p:sp>
        <p:nvSpPr>
          <p:cNvPr id="18435" name="Rectangle 2">
            <a:extLst>
              <a:ext uri="{FF2B5EF4-FFF2-40B4-BE49-F238E27FC236}">
                <a16:creationId xmlns:a16="http://schemas.microsoft.com/office/drawing/2014/main" id="{4B3C0E9E-5A81-484D-9E1A-47D0B758FA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97220E1-E3D7-48AC-9C7B-BC1B474DC080}"/>
              </a:ext>
            </a:extLst>
          </p:cNvPr>
          <p:cNvSpPr>
            <a:spLocks noGrp="1" noChangeArrowheads="1"/>
          </p:cNvSpPr>
          <p:nvPr>
            <p:ph type="body" idx="1"/>
          </p:nvPr>
        </p:nvSpPr>
        <p:spPr>
          <a:noFill/>
        </p:spPr>
        <p:txBody>
          <a:bodyPr/>
          <a:lstStyle/>
          <a:p>
            <a:pPr eaLnBrk="1" hangingPunct="1"/>
            <a:r>
              <a:rPr lang="en-US" altLang="cs-CZ" b="1"/>
              <a:t>G6PD deficienc</a:t>
            </a:r>
            <a:r>
              <a:rPr lang="en-US" altLang="cs-CZ" sz="1000"/>
              <a:t>  over 100 mutant forms identified. X-linked, drug senzitive variety most common (drugs which produce peroxide)</a:t>
            </a:r>
          </a:p>
          <a:p>
            <a:pPr eaLnBrk="1" hangingPunct="1"/>
            <a:r>
              <a:rPr lang="en-US" altLang="cs-CZ" b="1"/>
              <a:t>AIHA - autoimmune hemolytic anemia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3FDE9F6-9A7D-42B9-96BE-7D52FF71EDBE}"/>
              </a:ext>
            </a:extLst>
          </p:cNvPr>
          <p:cNvSpPr>
            <a:spLocks noGrp="1" noChangeArrowheads="1"/>
          </p:cNvSpPr>
          <p:nvPr>
            <p:ph type="sldNum" sz="quarter" idx="5"/>
          </p:nvPr>
        </p:nvSpPr>
        <p:spPr>
          <a:noFill/>
        </p:spPr>
        <p:txBody>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fld id="{601D9F05-7A18-4B63-812A-AD356E91C681}" type="slidenum">
              <a:rPr lang="cs-CZ" altLang="cs-CZ" sz="1200"/>
              <a:pPr>
                <a:lnSpc>
                  <a:spcPct val="100000"/>
                </a:lnSpc>
                <a:spcBef>
                  <a:spcPct val="0"/>
                </a:spcBef>
                <a:buClrTx/>
                <a:buFontTx/>
                <a:buNone/>
              </a:pPr>
              <a:t>21</a:t>
            </a:fld>
            <a:endParaRPr lang="cs-CZ" altLang="cs-CZ" sz="1200"/>
          </a:p>
        </p:txBody>
      </p:sp>
      <p:sp>
        <p:nvSpPr>
          <p:cNvPr id="27651" name="Rectangle 2">
            <a:extLst>
              <a:ext uri="{FF2B5EF4-FFF2-40B4-BE49-F238E27FC236}">
                <a16:creationId xmlns:a16="http://schemas.microsoft.com/office/drawing/2014/main" id="{E50B551B-670F-4512-93EE-244E5BA9701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75C9789-988E-42F8-B3CF-44D162BD44D7}"/>
              </a:ext>
            </a:extLst>
          </p:cNvPr>
          <p:cNvSpPr>
            <a:spLocks noGrp="1" noChangeArrowheads="1"/>
          </p:cNvSpPr>
          <p:nvPr>
            <p:ph type="body" idx="1"/>
          </p:nvPr>
        </p:nvSpPr>
        <p:spPr>
          <a:noFill/>
        </p:spPr>
        <p:txBody>
          <a:bodyPr/>
          <a:lstStyle/>
          <a:p>
            <a:pPr eaLnBrk="1" hangingPunct="1"/>
            <a:r>
              <a:rPr lang="en-US" altLang="cs-CZ" b="1"/>
              <a:t>Iron deficiency: </a:t>
            </a:r>
            <a:r>
              <a:rPr lang="en-US" altLang="cs-CZ"/>
              <a:t>Include = anemia of chronic blood loss; Hypochromic-microcytic anemia; Hypochromic anemia of pregnancy, infancy, and childhood) BLOOD LOSS leadind cause; DEFECT IN FE UTILIZATION – hemoglobinopaties, sideroblstic and myelodysplastic anemia HIGH RDW --- ringed sideroblasts in BM SIDEROBLASTIC ANEMIA associated with myelodysplastic sy.</a:t>
            </a:r>
          </a:p>
          <a:p>
            <a:pPr eaLnBrk="1" hangingPunct="1"/>
            <a:r>
              <a:rPr lang="en-US" altLang="cs-CZ" b="1"/>
              <a:t>Vitamin B12: </a:t>
            </a:r>
            <a:r>
              <a:rPr lang="en-US" altLang="cs-CZ"/>
              <a:t>RISK OF GASTRIC CANCER --- GI X-ray advised </a:t>
            </a:r>
          </a:p>
          <a:p>
            <a:pPr eaLnBrk="1" hangingPunct="1"/>
            <a:r>
              <a:rPr lang="en-US" altLang="cs-CZ"/>
              <a:t>	REQUIRES INTRINSIC FACTOR from gastric mucosa to absorb in the intestine</a:t>
            </a:r>
          </a:p>
          <a:p>
            <a:pPr eaLnBrk="1" hangingPunct="1"/>
            <a:r>
              <a:rPr lang="en-US" altLang="cs-CZ" b="1"/>
              <a:t>Folate </a:t>
            </a:r>
            <a:r>
              <a:rPr lang="en-US" altLang="cs-CZ"/>
              <a:t>PROLONGD COOKING DESTROYS FOLATE, Peaple who eat marginal diet = TEA-and –TOASTERS, CHRONIC ALCOHOLICS</a:t>
            </a:r>
            <a:br>
              <a:rPr lang="en-US" altLang="cs-CZ"/>
            </a:br>
            <a:r>
              <a:rPr lang="en-US" altLang="cs-CZ"/>
              <a:t> Defective DNA synthesis ---- RNA synthesis continue ---- increased cytoplasmatic volume and maturation ---- increased intramedullar cell death = inefective erythropoiesis</a:t>
            </a:r>
          </a:p>
          <a:p>
            <a:pPr eaLnBrk="1" hangingPunct="1"/>
            <a:r>
              <a:rPr lang="en-US" altLang="cs-CZ" b="1"/>
              <a:t>Chronic disease: </a:t>
            </a:r>
            <a:r>
              <a:rPr lang="en-US" altLang="cs-CZ"/>
              <a:t>JZ6]Kidney, endocrine – thyroid, pituitary, or protein depletion</a:t>
            </a:r>
          </a:p>
          <a:p>
            <a:pPr eaLnBrk="1" hangingPunct="1"/>
            <a:endParaRPr lang="en-US" altLang="cs-CZ" b="1"/>
          </a:p>
          <a:p>
            <a:pPr eaLnBrk="1" hangingPunct="1"/>
            <a:endParaRPr lang="en-US" altLang="cs-CZ"/>
          </a:p>
          <a:p>
            <a:pPr eaLnBrk="1" hangingPunct="1"/>
            <a:endParaRPr lang="en-US" altLang="cs-CZ"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20D65A8-BF93-44E5-BFC9-1F8B08807EAE}"/>
              </a:ext>
            </a:extLst>
          </p:cNvPr>
          <p:cNvSpPr>
            <a:spLocks noGrp="1" noChangeArrowheads="1"/>
          </p:cNvSpPr>
          <p:nvPr>
            <p:ph type="sldNum" sz="quarter" idx="5"/>
          </p:nvPr>
        </p:nvSpPr>
        <p:spPr>
          <a:noFill/>
        </p:spPr>
        <p:txBody>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fld id="{9BC9FB3F-5C43-4AFE-9D56-FE71E1060782}" type="slidenum">
              <a:rPr lang="cs-CZ" altLang="cs-CZ" sz="1200"/>
              <a:pPr>
                <a:lnSpc>
                  <a:spcPct val="100000"/>
                </a:lnSpc>
                <a:spcBef>
                  <a:spcPct val="0"/>
                </a:spcBef>
                <a:buClrTx/>
                <a:buFontTx/>
                <a:buNone/>
              </a:pPr>
              <a:t>36</a:t>
            </a:fld>
            <a:endParaRPr lang="cs-CZ" altLang="cs-CZ" sz="1200"/>
          </a:p>
        </p:txBody>
      </p:sp>
      <p:sp>
        <p:nvSpPr>
          <p:cNvPr id="38915" name="Rectangle 2">
            <a:extLst>
              <a:ext uri="{FF2B5EF4-FFF2-40B4-BE49-F238E27FC236}">
                <a16:creationId xmlns:a16="http://schemas.microsoft.com/office/drawing/2014/main" id="{E707B87A-8E3D-4163-853C-DC0393544BC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1EF02FF-5595-42EF-BE7C-3D42457C33FE}"/>
              </a:ext>
            </a:extLst>
          </p:cNvPr>
          <p:cNvSpPr>
            <a:spLocks noGrp="1" noChangeArrowheads="1"/>
          </p:cNvSpPr>
          <p:nvPr>
            <p:ph type="body" idx="1"/>
          </p:nvPr>
        </p:nvSpPr>
        <p:spPr>
          <a:noFill/>
        </p:spPr>
        <p:txBody>
          <a:bodyPr/>
          <a:lstStyle/>
          <a:p>
            <a:pPr eaLnBrk="1" hangingPunct="1"/>
            <a:r>
              <a:rPr lang="en-US" altLang="cs-CZ" sz="1000"/>
              <a:t>Hemoglobin (Hb) S arises from a mutation substituting thymine for adenine in the sixth codon of the beta-chain gene </a:t>
            </a:r>
            <a:r>
              <a:rPr lang="en-US" altLang="cs-CZ" sz="1000" i="1"/>
              <a:t>GAG</a:t>
            </a:r>
            <a:r>
              <a:rPr lang="en-US" altLang="cs-CZ" sz="1000"/>
              <a:t> to </a:t>
            </a:r>
            <a:r>
              <a:rPr lang="en-US" altLang="cs-CZ" sz="1000" i="1"/>
              <a:t>GTG.</a:t>
            </a:r>
            <a:r>
              <a:rPr lang="en-US" altLang="cs-CZ" sz="1000"/>
              <a:t> This causes coding of valine instead of glutamine in position 6 of the hemoglobin beta chain. The resulting hemoglobin has the physical properties of forming polymers under deoxy conditions. It also exhibits changes in solubility and molecular stability. These properties are responsible for the profound clinical expressions of the sickling syndromes. </a:t>
            </a:r>
          </a:p>
          <a:p>
            <a:pPr eaLnBrk="1" hangingPunct="1"/>
            <a:r>
              <a:rPr lang="en-US" altLang="cs-CZ" sz="1000"/>
              <a:t>Under deoxy conditions, Hb S undergoes marked decrease in solubility, increased viscosity, and polymer formation at concentrations exceeding 30 g/dL. It forms a gel-like substance containing hemoglobin crystals called tactoids. The gel-like form of hemoglobin is in equilibrium with its liquid soluble form. A number of factors influence this equilibrium, including the following: </a:t>
            </a:r>
          </a:p>
          <a:p>
            <a:pPr eaLnBrk="1" hangingPunct="1"/>
            <a:r>
              <a:rPr lang="en-US" altLang="cs-CZ" sz="1000"/>
              <a:t>Oxygen tension </a:t>
            </a:r>
          </a:p>
          <a:p>
            <a:pPr lvl="1" eaLnBrk="1" hangingPunct="1"/>
            <a:r>
              <a:rPr lang="en-US" altLang="cs-CZ" sz="1000"/>
              <a:t>Polymer formation occurs only in the deoxy state. </a:t>
            </a:r>
          </a:p>
          <a:p>
            <a:pPr lvl="1" eaLnBrk="1" hangingPunct="1"/>
            <a:r>
              <a:rPr lang="en-US" altLang="cs-CZ" sz="1000"/>
              <a:t>If oxygen is present, the liquid state prevails. </a:t>
            </a:r>
          </a:p>
          <a:p>
            <a:pPr eaLnBrk="1" hangingPunct="1"/>
            <a:r>
              <a:rPr lang="en-US" altLang="cs-CZ" sz="1000"/>
              <a:t>Concentration of Hb S </a:t>
            </a:r>
          </a:p>
          <a:p>
            <a:pPr lvl="1" eaLnBrk="1" hangingPunct="1"/>
            <a:r>
              <a:rPr lang="en-US" altLang="cs-CZ" sz="1000"/>
              <a:t>The normal cellular hemoglobin concentration is 30 g/dL. </a:t>
            </a:r>
          </a:p>
          <a:p>
            <a:pPr lvl="1" eaLnBrk="1" hangingPunct="1"/>
            <a:r>
              <a:rPr lang="en-US" altLang="cs-CZ" sz="1000"/>
              <a:t>Gelation of Hb S occurs at concentrations greater than 20.8 g/dL. </a:t>
            </a:r>
          </a:p>
          <a:p>
            <a:pPr eaLnBrk="1" hangingPunct="1"/>
            <a:r>
              <a:rPr lang="en-US" altLang="cs-CZ" sz="1000"/>
              <a:t>The presence of other hemoglobins </a:t>
            </a:r>
          </a:p>
          <a:p>
            <a:pPr lvl="1" eaLnBrk="1" hangingPunct="1"/>
            <a:r>
              <a:rPr lang="en-US" altLang="cs-CZ" sz="1000"/>
              <a:t>Hemoglobin A and hemoglobin F have an inhibitory effect on gelation. </a:t>
            </a:r>
          </a:p>
          <a:p>
            <a:pPr lvl="1" eaLnBrk="1" hangingPunct="1"/>
            <a:r>
              <a:rPr lang="en-US" altLang="cs-CZ" sz="1000"/>
              <a:t>These and other hemoglobin interactions affect the severity of clinical syndromes. </a:t>
            </a:r>
          </a:p>
          <a:p>
            <a:pPr lvl="1" eaLnBrk="1" hangingPunct="1"/>
            <a:r>
              <a:rPr lang="en-US" altLang="cs-CZ" sz="1000"/>
              <a:t>SS hemoglobin produces a more severe disease than SC, SD, SO Arab, and SA hemoglobin. </a:t>
            </a:r>
          </a:p>
          <a:p>
            <a:pPr eaLnBrk="1" hangingPunct="1"/>
            <a:endParaRPr lang="en-US" altLang="cs-CZ"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0569DCA-0431-4982-8393-24CD7C3D3F73}"/>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B4C72AC6-F480-4DCA-B7EB-63FED672135E}"/>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6" name="Oval 4">
              <a:extLst>
                <a:ext uri="{FF2B5EF4-FFF2-40B4-BE49-F238E27FC236}">
                  <a16:creationId xmlns:a16="http://schemas.microsoft.com/office/drawing/2014/main" id="{21754D65-D422-489D-AA6F-A677DA264516}"/>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7" name="Oval 5">
              <a:extLst>
                <a:ext uri="{FF2B5EF4-FFF2-40B4-BE49-F238E27FC236}">
                  <a16:creationId xmlns:a16="http://schemas.microsoft.com/office/drawing/2014/main" id="{949F594B-D1AD-4881-99AD-20C2CE002AD6}"/>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8" name="Oval 6">
              <a:extLst>
                <a:ext uri="{FF2B5EF4-FFF2-40B4-BE49-F238E27FC236}">
                  <a16:creationId xmlns:a16="http://schemas.microsoft.com/office/drawing/2014/main" id="{9A53191F-703C-48EF-882F-ADFA92C38200}"/>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9" name="Oval 7">
              <a:extLst>
                <a:ext uri="{FF2B5EF4-FFF2-40B4-BE49-F238E27FC236}">
                  <a16:creationId xmlns:a16="http://schemas.microsoft.com/office/drawing/2014/main" id="{7C561EB8-1FA0-47D8-B447-815E6CC174E5}"/>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10" name="Oval 8">
              <a:extLst>
                <a:ext uri="{FF2B5EF4-FFF2-40B4-BE49-F238E27FC236}">
                  <a16:creationId xmlns:a16="http://schemas.microsoft.com/office/drawing/2014/main" id="{660F7B67-36AF-451E-856D-6983EF0D2E8B}"/>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grpSp>
      <p:sp>
        <p:nvSpPr>
          <p:cNvPr id="3073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cs-CZ" altLang="cs-CZ" noProof="0"/>
              <a:t>Click to edit Master title style</a:t>
            </a:r>
          </a:p>
        </p:txBody>
      </p:sp>
      <p:sp>
        <p:nvSpPr>
          <p:cNvPr id="3073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cs-CZ" altLang="cs-CZ" noProof="0"/>
              <a:t>Click to edit Master subtitle style</a:t>
            </a:r>
          </a:p>
        </p:txBody>
      </p:sp>
      <p:sp>
        <p:nvSpPr>
          <p:cNvPr id="11" name="Rectangle 9">
            <a:extLst>
              <a:ext uri="{FF2B5EF4-FFF2-40B4-BE49-F238E27FC236}">
                <a16:creationId xmlns:a16="http://schemas.microsoft.com/office/drawing/2014/main" id="{93D69134-F877-4611-8EFA-31A7FB939A9C}"/>
              </a:ext>
            </a:extLst>
          </p:cNvPr>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000" smtClean="0"/>
            </a:lvl1pPr>
          </a:lstStyle>
          <a:p>
            <a:pPr>
              <a:defRPr/>
            </a:pPr>
            <a:endParaRPr lang="cs-CZ" altLang="cs-CZ"/>
          </a:p>
        </p:txBody>
      </p:sp>
      <p:sp>
        <p:nvSpPr>
          <p:cNvPr id="12" name="Rectangle 10">
            <a:extLst>
              <a:ext uri="{FF2B5EF4-FFF2-40B4-BE49-F238E27FC236}">
                <a16:creationId xmlns:a16="http://schemas.microsoft.com/office/drawing/2014/main" id="{ADF0A7EF-B18D-4F30-8D6B-5E6C925AAFE2}"/>
              </a:ext>
            </a:extLst>
          </p:cNvPr>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FontTx/>
              <a:buNone/>
              <a:defRPr sz="1000" smtClean="0"/>
            </a:lvl1pPr>
          </a:lstStyle>
          <a:p>
            <a:pPr>
              <a:defRPr/>
            </a:pPr>
            <a:endParaRPr lang="cs-CZ" altLang="cs-CZ"/>
          </a:p>
        </p:txBody>
      </p:sp>
      <p:sp>
        <p:nvSpPr>
          <p:cNvPr id="13" name="Rectangle 11">
            <a:extLst>
              <a:ext uri="{FF2B5EF4-FFF2-40B4-BE49-F238E27FC236}">
                <a16:creationId xmlns:a16="http://schemas.microsoft.com/office/drawing/2014/main" id="{CF34D11D-EC11-4C56-B0DF-D4AFB924A364}"/>
              </a:ext>
            </a:extLst>
          </p:cNvPr>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0C1E7CF7-A4A9-4EAF-9B42-99D62A5F0F7D}" type="slidenum">
              <a:rPr lang="cs-CZ" altLang="cs-CZ"/>
              <a:pPr/>
              <a:t>‹#›</a:t>
            </a:fld>
            <a:endParaRPr lang="cs-CZ" altLang="cs-CZ"/>
          </a:p>
        </p:txBody>
      </p:sp>
    </p:spTree>
    <p:extLst>
      <p:ext uri="{BB962C8B-B14F-4D97-AF65-F5344CB8AC3E}">
        <p14:creationId xmlns:p14="http://schemas.microsoft.com/office/powerpoint/2010/main" val="31116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57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05613" y="188913"/>
            <a:ext cx="2159000" cy="64801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323850" y="188913"/>
            <a:ext cx="6329363" cy="64801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233398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19113" y="1889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323850" y="1557338"/>
            <a:ext cx="4243388"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719638" y="1557338"/>
            <a:ext cx="4244975" cy="24796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719638" y="4189413"/>
            <a:ext cx="4244975" cy="24796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61076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a:extLst>
              <a:ext uri="{FF2B5EF4-FFF2-40B4-BE49-F238E27FC236}">
                <a16:creationId xmlns:a16="http://schemas.microsoft.com/office/drawing/2014/main" id="{CC10A00C-6E1B-47D2-A0FB-6D5FD332073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C7549860-D373-49FE-A5A5-30B85BCBC72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B8580E74-FB30-4F24-BBE7-50FF395D0B5B}"/>
              </a:ext>
            </a:extLst>
          </p:cNvPr>
          <p:cNvSpPr>
            <a:spLocks noGrp="1" noChangeArrowheads="1"/>
          </p:cNvSpPr>
          <p:nvPr>
            <p:ph type="sldNum" sz="quarter" idx="12"/>
          </p:nvPr>
        </p:nvSpPr>
        <p:spPr>
          <a:ln/>
        </p:spPr>
        <p:txBody>
          <a:bodyPr/>
          <a:lstStyle>
            <a:lvl1pPr>
              <a:defRPr/>
            </a:lvl1pPr>
          </a:lstStyle>
          <a:p>
            <a:fld id="{D87C5C1B-10A9-48B5-9391-B2F11DB0FB05}" type="slidenum">
              <a:rPr lang="cs-CZ" altLang="cs-CZ"/>
              <a:pPr/>
              <a:t>‹#›</a:t>
            </a:fld>
            <a:endParaRPr lang="cs-CZ" altLang="cs-CZ"/>
          </a:p>
        </p:txBody>
      </p:sp>
    </p:spTree>
    <p:extLst>
      <p:ext uri="{BB962C8B-B14F-4D97-AF65-F5344CB8AC3E}">
        <p14:creationId xmlns:p14="http://schemas.microsoft.com/office/powerpoint/2010/main" val="23285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4C47A416-1DC1-4852-A7CF-534CF01CFBA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AFBE80A4-DC21-4A2E-8CCA-8D353A5A525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F085FD06-3273-4ACF-9EF0-0F811CDC0859}"/>
              </a:ext>
            </a:extLst>
          </p:cNvPr>
          <p:cNvSpPr>
            <a:spLocks noGrp="1" noChangeArrowheads="1"/>
          </p:cNvSpPr>
          <p:nvPr>
            <p:ph type="sldNum" sz="quarter" idx="12"/>
          </p:nvPr>
        </p:nvSpPr>
        <p:spPr>
          <a:ln/>
        </p:spPr>
        <p:txBody>
          <a:bodyPr/>
          <a:lstStyle>
            <a:lvl1pPr>
              <a:defRPr/>
            </a:lvl1pPr>
          </a:lstStyle>
          <a:p>
            <a:fld id="{2074212E-C2CF-48E3-85A1-7FAA8157575F}" type="slidenum">
              <a:rPr lang="cs-CZ" altLang="cs-CZ"/>
              <a:pPr/>
              <a:t>‹#›</a:t>
            </a:fld>
            <a:endParaRPr lang="cs-CZ" altLang="cs-CZ"/>
          </a:p>
        </p:txBody>
      </p:sp>
    </p:spTree>
    <p:extLst>
      <p:ext uri="{BB962C8B-B14F-4D97-AF65-F5344CB8AC3E}">
        <p14:creationId xmlns:p14="http://schemas.microsoft.com/office/powerpoint/2010/main" val="4178875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4">
            <a:extLst>
              <a:ext uri="{FF2B5EF4-FFF2-40B4-BE49-F238E27FC236}">
                <a16:creationId xmlns:a16="http://schemas.microsoft.com/office/drawing/2014/main" id="{04FBF4FF-C1DD-4B71-A30B-8D49BBDF6DBF}"/>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357642D4-39AC-4144-B39C-1AB15F4299F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1DFB2DB-8D0A-4E95-A2BE-5182C0901E6B}"/>
              </a:ext>
            </a:extLst>
          </p:cNvPr>
          <p:cNvSpPr>
            <a:spLocks noGrp="1" noChangeArrowheads="1"/>
          </p:cNvSpPr>
          <p:nvPr>
            <p:ph type="sldNum" sz="quarter" idx="12"/>
          </p:nvPr>
        </p:nvSpPr>
        <p:spPr>
          <a:ln/>
        </p:spPr>
        <p:txBody>
          <a:bodyPr/>
          <a:lstStyle>
            <a:lvl1pPr>
              <a:defRPr/>
            </a:lvl1pPr>
          </a:lstStyle>
          <a:p>
            <a:fld id="{E5B11E6F-B254-496B-BCD7-3D510AF8E46B}" type="slidenum">
              <a:rPr lang="cs-CZ" altLang="cs-CZ"/>
              <a:pPr/>
              <a:t>‹#›</a:t>
            </a:fld>
            <a:endParaRPr lang="cs-CZ" altLang="cs-CZ"/>
          </a:p>
        </p:txBody>
      </p:sp>
    </p:spTree>
    <p:extLst>
      <p:ext uri="{BB962C8B-B14F-4D97-AF65-F5344CB8AC3E}">
        <p14:creationId xmlns:p14="http://schemas.microsoft.com/office/powerpoint/2010/main" val="31844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8C5C2C8-D829-4A11-AE7A-835A8FF1DB6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5665C46-9A63-4CFD-AE1D-574A8931A8B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04A7F1F-DA9B-4632-931B-A73ECA59D487}"/>
              </a:ext>
            </a:extLst>
          </p:cNvPr>
          <p:cNvSpPr>
            <a:spLocks noGrp="1" noChangeArrowheads="1"/>
          </p:cNvSpPr>
          <p:nvPr>
            <p:ph type="sldNum" sz="quarter" idx="12"/>
          </p:nvPr>
        </p:nvSpPr>
        <p:spPr>
          <a:ln/>
        </p:spPr>
        <p:txBody>
          <a:bodyPr/>
          <a:lstStyle>
            <a:lvl1pPr>
              <a:defRPr/>
            </a:lvl1pPr>
          </a:lstStyle>
          <a:p>
            <a:fld id="{BF1AE07B-C2D5-4A36-92A0-8900A2B5202D}" type="slidenum">
              <a:rPr lang="cs-CZ" altLang="cs-CZ"/>
              <a:pPr/>
              <a:t>‹#›</a:t>
            </a:fld>
            <a:endParaRPr lang="cs-CZ" altLang="cs-CZ"/>
          </a:p>
        </p:txBody>
      </p:sp>
    </p:spTree>
    <p:extLst>
      <p:ext uri="{BB962C8B-B14F-4D97-AF65-F5344CB8AC3E}">
        <p14:creationId xmlns:p14="http://schemas.microsoft.com/office/powerpoint/2010/main" val="103719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2BB875FF-DBBF-4C84-AC06-58C87EF0B07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04C9CFE9-E657-4C7C-9B4B-7243B50653C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1D22DDB9-2749-4BA0-95AE-5F4EBBE48F10}"/>
              </a:ext>
            </a:extLst>
          </p:cNvPr>
          <p:cNvSpPr>
            <a:spLocks noGrp="1" noChangeArrowheads="1"/>
          </p:cNvSpPr>
          <p:nvPr>
            <p:ph type="sldNum" sz="quarter" idx="12"/>
          </p:nvPr>
        </p:nvSpPr>
        <p:spPr>
          <a:ln/>
        </p:spPr>
        <p:txBody>
          <a:bodyPr/>
          <a:lstStyle>
            <a:lvl1pPr>
              <a:defRPr/>
            </a:lvl1pPr>
          </a:lstStyle>
          <a:p>
            <a:fld id="{063C1BFC-BF57-4B63-AE56-E29DF023A06D}" type="slidenum">
              <a:rPr lang="cs-CZ" altLang="cs-CZ"/>
              <a:pPr/>
              <a:t>‹#›</a:t>
            </a:fld>
            <a:endParaRPr lang="cs-CZ" altLang="cs-CZ"/>
          </a:p>
        </p:txBody>
      </p:sp>
    </p:spTree>
    <p:extLst>
      <p:ext uri="{BB962C8B-B14F-4D97-AF65-F5344CB8AC3E}">
        <p14:creationId xmlns:p14="http://schemas.microsoft.com/office/powerpoint/2010/main" val="22834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477C2D00-4E91-4BC2-AE6B-6F143023B7A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941ACACA-35F0-44CA-9B61-CE873183C00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92CB3295-E5FD-44E0-AD0A-DB84E0FF8197}"/>
              </a:ext>
            </a:extLst>
          </p:cNvPr>
          <p:cNvSpPr>
            <a:spLocks noGrp="1" noChangeArrowheads="1"/>
          </p:cNvSpPr>
          <p:nvPr>
            <p:ph type="sldNum" sz="quarter" idx="12"/>
          </p:nvPr>
        </p:nvSpPr>
        <p:spPr>
          <a:ln/>
        </p:spPr>
        <p:txBody>
          <a:bodyPr/>
          <a:lstStyle>
            <a:lvl1pPr>
              <a:defRPr/>
            </a:lvl1pPr>
          </a:lstStyle>
          <a:p>
            <a:fld id="{25709C1F-7401-4751-879C-72104BA9F74D}" type="slidenum">
              <a:rPr lang="cs-CZ" altLang="cs-CZ"/>
              <a:pPr/>
              <a:t>‹#›</a:t>
            </a:fld>
            <a:endParaRPr lang="cs-CZ" altLang="cs-CZ"/>
          </a:p>
        </p:txBody>
      </p:sp>
    </p:spTree>
    <p:extLst>
      <p:ext uri="{BB962C8B-B14F-4D97-AF65-F5344CB8AC3E}">
        <p14:creationId xmlns:p14="http://schemas.microsoft.com/office/powerpoint/2010/main" val="378751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9D390B-A3C7-48B9-9336-A71AEFBD3C6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9D660ABA-C24E-4647-ADF8-E08B5D2A39E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E7A9333A-0812-4B8B-BF9F-DF13047D2DB8}"/>
              </a:ext>
            </a:extLst>
          </p:cNvPr>
          <p:cNvSpPr>
            <a:spLocks noGrp="1" noChangeArrowheads="1"/>
          </p:cNvSpPr>
          <p:nvPr>
            <p:ph type="sldNum" sz="quarter" idx="12"/>
          </p:nvPr>
        </p:nvSpPr>
        <p:spPr>
          <a:ln/>
        </p:spPr>
        <p:txBody>
          <a:bodyPr/>
          <a:lstStyle>
            <a:lvl1pPr>
              <a:defRPr/>
            </a:lvl1pPr>
          </a:lstStyle>
          <a:p>
            <a:fld id="{88597B2D-D2B5-470C-8946-A22020DAF005}" type="slidenum">
              <a:rPr lang="cs-CZ" altLang="cs-CZ"/>
              <a:pPr/>
              <a:t>‹#›</a:t>
            </a:fld>
            <a:endParaRPr lang="cs-CZ" altLang="cs-CZ"/>
          </a:p>
        </p:txBody>
      </p:sp>
    </p:spTree>
    <p:extLst>
      <p:ext uri="{BB962C8B-B14F-4D97-AF65-F5344CB8AC3E}">
        <p14:creationId xmlns:p14="http://schemas.microsoft.com/office/powerpoint/2010/main" val="164496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4416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7D77E3AC-69C7-4AE6-9D54-6699ADCC022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DFBB0714-084E-49A6-8FFB-86BA842FD0E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8EC6FAE6-5A23-4634-BB8C-F50CDD05F3D1}"/>
              </a:ext>
            </a:extLst>
          </p:cNvPr>
          <p:cNvSpPr>
            <a:spLocks noGrp="1" noChangeArrowheads="1"/>
          </p:cNvSpPr>
          <p:nvPr>
            <p:ph type="sldNum" sz="quarter" idx="12"/>
          </p:nvPr>
        </p:nvSpPr>
        <p:spPr>
          <a:ln/>
        </p:spPr>
        <p:txBody>
          <a:bodyPr/>
          <a:lstStyle>
            <a:lvl1pPr>
              <a:defRPr/>
            </a:lvl1pPr>
          </a:lstStyle>
          <a:p>
            <a:fld id="{0334CA45-78B7-4B3C-8391-3815C70DA43E}" type="slidenum">
              <a:rPr lang="cs-CZ" altLang="cs-CZ"/>
              <a:pPr/>
              <a:t>‹#›</a:t>
            </a:fld>
            <a:endParaRPr lang="cs-CZ" altLang="cs-CZ"/>
          </a:p>
        </p:txBody>
      </p:sp>
    </p:spTree>
    <p:extLst>
      <p:ext uri="{BB962C8B-B14F-4D97-AF65-F5344CB8AC3E}">
        <p14:creationId xmlns:p14="http://schemas.microsoft.com/office/powerpoint/2010/main" val="5974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E7DB7D75-3855-4144-ABDC-CB8C04B756F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4CE22395-B703-45ED-9BFA-2B74FE58846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A62D9941-4268-4067-85CF-021D01773D5F}"/>
              </a:ext>
            </a:extLst>
          </p:cNvPr>
          <p:cNvSpPr>
            <a:spLocks noGrp="1" noChangeArrowheads="1"/>
          </p:cNvSpPr>
          <p:nvPr>
            <p:ph type="sldNum" sz="quarter" idx="12"/>
          </p:nvPr>
        </p:nvSpPr>
        <p:spPr>
          <a:ln/>
        </p:spPr>
        <p:txBody>
          <a:bodyPr/>
          <a:lstStyle>
            <a:lvl1pPr>
              <a:defRPr/>
            </a:lvl1pPr>
          </a:lstStyle>
          <a:p>
            <a:fld id="{CD2B849C-4830-448D-895E-9BA0F228EB44}" type="slidenum">
              <a:rPr lang="cs-CZ" altLang="cs-CZ"/>
              <a:pPr/>
              <a:t>‹#›</a:t>
            </a:fld>
            <a:endParaRPr lang="cs-CZ" altLang="cs-CZ"/>
          </a:p>
        </p:txBody>
      </p:sp>
    </p:spTree>
    <p:extLst>
      <p:ext uri="{BB962C8B-B14F-4D97-AF65-F5344CB8AC3E}">
        <p14:creationId xmlns:p14="http://schemas.microsoft.com/office/powerpoint/2010/main" val="394179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CE68E32-A87A-4ED5-B568-18E2338DF61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BBA13F74-26E3-4909-A6D3-9CD29898FBCE}"/>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69D0F6E-51A9-4CD1-9F44-C6BDABA97439}"/>
              </a:ext>
            </a:extLst>
          </p:cNvPr>
          <p:cNvSpPr>
            <a:spLocks noGrp="1" noChangeArrowheads="1"/>
          </p:cNvSpPr>
          <p:nvPr>
            <p:ph type="sldNum" sz="quarter" idx="12"/>
          </p:nvPr>
        </p:nvSpPr>
        <p:spPr>
          <a:ln/>
        </p:spPr>
        <p:txBody>
          <a:bodyPr/>
          <a:lstStyle>
            <a:lvl1pPr>
              <a:defRPr/>
            </a:lvl1pPr>
          </a:lstStyle>
          <a:p>
            <a:fld id="{7DFA5941-AAA9-4BF2-B457-7011C38F9FF0}" type="slidenum">
              <a:rPr lang="cs-CZ" altLang="cs-CZ"/>
              <a:pPr/>
              <a:t>‹#›</a:t>
            </a:fld>
            <a:endParaRPr lang="cs-CZ" altLang="cs-CZ"/>
          </a:p>
        </p:txBody>
      </p:sp>
    </p:spTree>
    <p:extLst>
      <p:ext uri="{BB962C8B-B14F-4D97-AF65-F5344CB8AC3E}">
        <p14:creationId xmlns:p14="http://schemas.microsoft.com/office/powerpoint/2010/main" val="2805639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60350"/>
            <a:ext cx="2057400" cy="5865813"/>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60350"/>
            <a:ext cx="6019800" cy="586581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1FA9CA1-84A0-4E9A-AFCA-9B82B2EB294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F21FBA27-32E1-4F88-9DC7-3FBA807F80F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0F6DA096-1E11-45AD-9B79-4BBA167359F7}"/>
              </a:ext>
            </a:extLst>
          </p:cNvPr>
          <p:cNvSpPr>
            <a:spLocks noGrp="1" noChangeArrowheads="1"/>
          </p:cNvSpPr>
          <p:nvPr>
            <p:ph type="sldNum" sz="quarter" idx="12"/>
          </p:nvPr>
        </p:nvSpPr>
        <p:spPr>
          <a:ln/>
        </p:spPr>
        <p:txBody>
          <a:bodyPr/>
          <a:lstStyle>
            <a:lvl1pPr>
              <a:defRPr/>
            </a:lvl1pPr>
          </a:lstStyle>
          <a:p>
            <a:fld id="{BF890435-8B92-4D5D-B164-DF15FBE72DCA}" type="slidenum">
              <a:rPr lang="cs-CZ" altLang="cs-CZ"/>
              <a:pPr/>
              <a:t>‹#›</a:t>
            </a:fld>
            <a:endParaRPr lang="cs-CZ" altLang="cs-CZ"/>
          </a:p>
        </p:txBody>
      </p:sp>
    </p:spTree>
    <p:extLst>
      <p:ext uri="{BB962C8B-B14F-4D97-AF65-F5344CB8AC3E}">
        <p14:creationId xmlns:p14="http://schemas.microsoft.com/office/powerpoint/2010/main" val="808916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350"/>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4C4ABBCC-2A81-4146-A200-6F09269B0B1E}"/>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5585194D-694A-4D15-929B-B9E63DD1E43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a:extLst>
              <a:ext uri="{FF2B5EF4-FFF2-40B4-BE49-F238E27FC236}">
                <a16:creationId xmlns:a16="http://schemas.microsoft.com/office/drawing/2014/main" id="{B3645103-E92A-4D3F-B62A-BE3249513BCD}"/>
              </a:ext>
            </a:extLst>
          </p:cNvPr>
          <p:cNvSpPr>
            <a:spLocks noGrp="1" noChangeArrowheads="1"/>
          </p:cNvSpPr>
          <p:nvPr>
            <p:ph type="sldNum" sz="quarter" idx="12"/>
          </p:nvPr>
        </p:nvSpPr>
        <p:spPr>
          <a:ln/>
        </p:spPr>
        <p:txBody>
          <a:bodyPr/>
          <a:lstStyle>
            <a:lvl1pPr>
              <a:defRPr/>
            </a:lvl1pPr>
          </a:lstStyle>
          <a:p>
            <a:fld id="{5DA2B3AB-3C28-4A05-8C83-81A0E5685526}" type="slidenum">
              <a:rPr lang="cs-CZ" altLang="cs-CZ"/>
              <a:pPr/>
              <a:t>‹#›</a:t>
            </a:fld>
            <a:endParaRPr lang="cs-CZ" altLang="cs-CZ"/>
          </a:p>
        </p:txBody>
      </p:sp>
    </p:spTree>
    <p:extLst>
      <p:ext uri="{BB962C8B-B14F-4D97-AF65-F5344CB8AC3E}">
        <p14:creationId xmlns:p14="http://schemas.microsoft.com/office/powerpoint/2010/main" val="6737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350"/>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a:extLst>
              <a:ext uri="{FF2B5EF4-FFF2-40B4-BE49-F238E27FC236}">
                <a16:creationId xmlns:a16="http://schemas.microsoft.com/office/drawing/2014/main" id="{25BAD0ED-8F63-4FC7-A07A-0656A21D2A5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E077C30C-8626-41F8-A4AB-2B8456442AEE}"/>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3AF8530F-EECF-4EE1-8053-03C880539452}"/>
              </a:ext>
            </a:extLst>
          </p:cNvPr>
          <p:cNvSpPr>
            <a:spLocks noGrp="1" noChangeArrowheads="1"/>
          </p:cNvSpPr>
          <p:nvPr>
            <p:ph type="sldNum" sz="quarter" idx="12"/>
          </p:nvPr>
        </p:nvSpPr>
        <p:spPr>
          <a:ln/>
        </p:spPr>
        <p:txBody>
          <a:bodyPr/>
          <a:lstStyle>
            <a:lvl1pPr>
              <a:defRPr/>
            </a:lvl1pPr>
          </a:lstStyle>
          <a:p>
            <a:fld id="{01D977BE-D1A2-4976-8F91-E7A0AF0B73C2}" type="slidenum">
              <a:rPr lang="cs-CZ" altLang="cs-CZ"/>
              <a:pPr/>
              <a:t>‹#›</a:t>
            </a:fld>
            <a:endParaRPr lang="cs-CZ" altLang="cs-CZ"/>
          </a:p>
        </p:txBody>
      </p:sp>
    </p:spTree>
    <p:extLst>
      <p:ext uri="{BB962C8B-B14F-4D97-AF65-F5344CB8AC3E}">
        <p14:creationId xmlns:p14="http://schemas.microsoft.com/office/powerpoint/2010/main" val="148813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Tree>
    <p:extLst>
      <p:ext uri="{BB962C8B-B14F-4D97-AF65-F5344CB8AC3E}">
        <p14:creationId xmlns:p14="http://schemas.microsoft.com/office/powerpoint/2010/main" val="418569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850" y="1557338"/>
            <a:ext cx="4243388"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19638" y="1557338"/>
            <a:ext cx="4244975"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57068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440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3235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14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00675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48952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CF8384B-B137-4B36-B1CF-2971C7C32142}"/>
              </a:ext>
            </a:extLst>
          </p:cNvPr>
          <p:cNvGrpSpPr>
            <a:grpSpLocks/>
          </p:cNvGrpSpPr>
          <p:nvPr/>
        </p:nvGrpSpPr>
        <p:grpSpPr bwMode="auto">
          <a:xfrm>
            <a:off x="1071563" y="304800"/>
            <a:ext cx="7615237" cy="1106488"/>
            <a:chOff x="675" y="192"/>
            <a:chExt cx="4797" cy="697"/>
          </a:xfrm>
        </p:grpSpPr>
        <p:sp>
          <p:nvSpPr>
            <p:cNvPr id="1029" name="Oval 3">
              <a:extLst>
                <a:ext uri="{FF2B5EF4-FFF2-40B4-BE49-F238E27FC236}">
                  <a16:creationId xmlns:a16="http://schemas.microsoft.com/office/drawing/2014/main" id="{671A05FC-F545-42BC-9075-55AC98D53924}"/>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1030" name="Oval 4">
              <a:extLst>
                <a:ext uri="{FF2B5EF4-FFF2-40B4-BE49-F238E27FC236}">
                  <a16:creationId xmlns:a16="http://schemas.microsoft.com/office/drawing/2014/main" id="{36EB6810-1538-4AB3-9022-F2470B42D91D}"/>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1031" name="Oval 5">
              <a:extLst>
                <a:ext uri="{FF2B5EF4-FFF2-40B4-BE49-F238E27FC236}">
                  <a16:creationId xmlns:a16="http://schemas.microsoft.com/office/drawing/2014/main" id="{F767D06F-8C6B-412D-A015-22A84188A860}"/>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1032" name="Oval 6">
              <a:extLst>
                <a:ext uri="{FF2B5EF4-FFF2-40B4-BE49-F238E27FC236}">
                  <a16:creationId xmlns:a16="http://schemas.microsoft.com/office/drawing/2014/main" id="{EFFAB7C6-8E0E-4F4E-8CCA-9D011F7EE6F3}"/>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1033" name="Oval 7">
              <a:extLst>
                <a:ext uri="{FF2B5EF4-FFF2-40B4-BE49-F238E27FC236}">
                  <a16:creationId xmlns:a16="http://schemas.microsoft.com/office/drawing/2014/main" id="{9006DB8E-1B76-4FF8-B627-F7A2C7093DA6}"/>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C7FC9877-7733-419C-82CB-ED221DF24337}"/>
              </a:ext>
            </a:extLst>
          </p:cNvPr>
          <p:cNvSpPr>
            <a:spLocks noGrp="1" noChangeArrowheads="1"/>
          </p:cNvSpPr>
          <p:nvPr>
            <p:ph type="body" idx="1"/>
          </p:nvPr>
        </p:nvSpPr>
        <p:spPr bwMode="auto">
          <a:xfrm>
            <a:off x="323850" y="1557338"/>
            <a:ext cx="8640763"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p>
        </p:txBody>
      </p:sp>
      <p:sp>
        <p:nvSpPr>
          <p:cNvPr id="1028" name="Rectangle 12">
            <a:extLst>
              <a:ext uri="{FF2B5EF4-FFF2-40B4-BE49-F238E27FC236}">
                <a16:creationId xmlns:a16="http://schemas.microsoft.com/office/drawing/2014/main" id="{F8AD1298-45C0-45BD-B838-81EF56B59BD8}"/>
              </a:ext>
            </a:extLst>
          </p:cNvPr>
          <p:cNvSpPr>
            <a:spLocks noGrp="1" noChangeArrowheads="1"/>
          </p:cNvSpPr>
          <p:nvPr>
            <p:ph type="title"/>
          </p:nvPr>
        </p:nvSpPr>
        <p:spPr bwMode="auto">
          <a:xfrm>
            <a:off x="5191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p>
        </p:txBody>
      </p:sp>
    </p:spTree>
  </p:cSld>
  <p:clrMap bg1="dk2" tx1="lt1" bg2="dk1" tx2="lt2" accent1="accent1" accent2="accent2" accent3="accent3" accent4="accent4" accent5="accent5" accent6="accent6" hlink="hlink" folHlink="folHlink"/>
  <p:sldLayoutIdLst>
    <p:sldLayoutId id="2147483721"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rtl="0" eaLnBrk="0" fontAlgn="base" hangingPunct="0">
        <a:spcBef>
          <a:spcPct val="0"/>
        </a:spcBef>
        <a:spcAft>
          <a:spcPct val="0"/>
        </a:spcAft>
        <a:defRPr sz="3800" b="1" u="sng" kern="1200">
          <a:solidFill>
            <a:srgbClr val="DDDDDD"/>
          </a:solidFill>
          <a:latin typeface="+mj-lt"/>
          <a:ea typeface="+mj-ea"/>
          <a:cs typeface="+mj-cs"/>
        </a:defRPr>
      </a:lvl1pPr>
      <a:lvl2pPr algn="l" rtl="0" eaLnBrk="0" fontAlgn="base" hangingPunct="0">
        <a:spcBef>
          <a:spcPct val="0"/>
        </a:spcBef>
        <a:spcAft>
          <a:spcPct val="0"/>
        </a:spcAft>
        <a:defRPr sz="3800" b="1" u="sng">
          <a:solidFill>
            <a:srgbClr val="DDDDDD"/>
          </a:solidFill>
          <a:latin typeface="Arial" panose="020B0604020202020204" pitchFamily="34" charset="0"/>
        </a:defRPr>
      </a:lvl2pPr>
      <a:lvl3pPr algn="l" rtl="0" eaLnBrk="0" fontAlgn="base" hangingPunct="0">
        <a:spcBef>
          <a:spcPct val="0"/>
        </a:spcBef>
        <a:spcAft>
          <a:spcPct val="0"/>
        </a:spcAft>
        <a:defRPr sz="3800" b="1" u="sng">
          <a:solidFill>
            <a:srgbClr val="DDDDDD"/>
          </a:solidFill>
          <a:latin typeface="Arial" panose="020B0604020202020204" pitchFamily="34" charset="0"/>
        </a:defRPr>
      </a:lvl3pPr>
      <a:lvl4pPr algn="l" rtl="0" eaLnBrk="0" fontAlgn="base" hangingPunct="0">
        <a:spcBef>
          <a:spcPct val="0"/>
        </a:spcBef>
        <a:spcAft>
          <a:spcPct val="0"/>
        </a:spcAft>
        <a:defRPr sz="3800" b="1" u="sng">
          <a:solidFill>
            <a:srgbClr val="DDDDDD"/>
          </a:solidFill>
          <a:latin typeface="Arial" panose="020B0604020202020204" pitchFamily="34" charset="0"/>
        </a:defRPr>
      </a:lvl4pPr>
      <a:lvl5pPr algn="l" rtl="0" eaLnBrk="0" fontAlgn="base" hangingPunct="0">
        <a:spcBef>
          <a:spcPct val="0"/>
        </a:spcBef>
        <a:spcAft>
          <a:spcPct val="0"/>
        </a:spcAft>
        <a:defRPr sz="3800" b="1" u="sng">
          <a:solidFill>
            <a:srgbClr val="DDDDDD"/>
          </a:solidFill>
          <a:latin typeface="Arial" panose="020B0604020202020204" pitchFamily="34" charset="0"/>
        </a:defRPr>
      </a:lvl5pPr>
      <a:lvl6pPr marL="457200" algn="l" rtl="0" fontAlgn="base">
        <a:spcBef>
          <a:spcPct val="0"/>
        </a:spcBef>
        <a:spcAft>
          <a:spcPct val="0"/>
        </a:spcAft>
        <a:defRPr sz="3800" b="1" u="sng">
          <a:solidFill>
            <a:srgbClr val="DDDDDD"/>
          </a:solidFill>
          <a:latin typeface="Arial" panose="020B0604020202020204" pitchFamily="34" charset="0"/>
        </a:defRPr>
      </a:lvl6pPr>
      <a:lvl7pPr marL="914400" algn="l" rtl="0" fontAlgn="base">
        <a:spcBef>
          <a:spcPct val="0"/>
        </a:spcBef>
        <a:spcAft>
          <a:spcPct val="0"/>
        </a:spcAft>
        <a:defRPr sz="3800" b="1" u="sng">
          <a:solidFill>
            <a:srgbClr val="DDDDDD"/>
          </a:solidFill>
          <a:latin typeface="Arial" panose="020B0604020202020204" pitchFamily="34" charset="0"/>
        </a:defRPr>
      </a:lvl7pPr>
      <a:lvl8pPr marL="1371600" algn="l" rtl="0" fontAlgn="base">
        <a:spcBef>
          <a:spcPct val="0"/>
        </a:spcBef>
        <a:spcAft>
          <a:spcPct val="0"/>
        </a:spcAft>
        <a:defRPr sz="3800" b="1" u="sng">
          <a:solidFill>
            <a:srgbClr val="DDDDDD"/>
          </a:solidFill>
          <a:latin typeface="Arial" panose="020B0604020202020204" pitchFamily="34" charset="0"/>
        </a:defRPr>
      </a:lvl8pPr>
      <a:lvl9pPr marL="1828800" algn="l" rtl="0" fontAlgn="base">
        <a:spcBef>
          <a:spcPct val="0"/>
        </a:spcBef>
        <a:spcAft>
          <a:spcPct val="0"/>
        </a:spcAft>
        <a:defRPr sz="3800" b="1" u="sng">
          <a:solidFill>
            <a:srgbClr val="DDDDDD"/>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D4D4083E-CD97-40B3-A335-DB2F720C424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p>
        </p:txBody>
      </p:sp>
      <p:sp>
        <p:nvSpPr>
          <p:cNvPr id="32772" name="Rectangle 4">
            <a:extLst>
              <a:ext uri="{FF2B5EF4-FFF2-40B4-BE49-F238E27FC236}">
                <a16:creationId xmlns:a16="http://schemas.microsoft.com/office/drawing/2014/main" id="{9751D3A0-E347-43E7-A83E-2EF1ADE2AD4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400" smtClean="0"/>
            </a:lvl1pPr>
          </a:lstStyle>
          <a:p>
            <a:pPr>
              <a:defRPr/>
            </a:pPr>
            <a:endParaRPr lang="cs-CZ" altLang="cs-CZ"/>
          </a:p>
        </p:txBody>
      </p:sp>
      <p:sp>
        <p:nvSpPr>
          <p:cNvPr id="32773" name="Rectangle 5">
            <a:extLst>
              <a:ext uri="{FF2B5EF4-FFF2-40B4-BE49-F238E27FC236}">
                <a16:creationId xmlns:a16="http://schemas.microsoft.com/office/drawing/2014/main" id="{42A5C640-C6A8-48F4-89DC-4900C6D103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FontTx/>
              <a:buNone/>
              <a:defRPr sz="1400" smtClean="0"/>
            </a:lvl1pPr>
          </a:lstStyle>
          <a:p>
            <a:pPr>
              <a:defRPr/>
            </a:pPr>
            <a:endParaRPr lang="cs-CZ" altLang="cs-CZ"/>
          </a:p>
        </p:txBody>
      </p:sp>
      <p:sp>
        <p:nvSpPr>
          <p:cNvPr id="32774" name="Rectangle 6">
            <a:extLst>
              <a:ext uri="{FF2B5EF4-FFF2-40B4-BE49-F238E27FC236}">
                <a16:creationId xmlns:a16="http://schemas.microsoft.com/office/drawing/2014/main" id="{2B009309-1421-4183-9BAB-46755622A79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267B1D8-F371-4D1C-88E9-089A4ED56EA2}" type="slidenum">
              <a:rPr lang="cs-CZ" altLang="cs-CZ"/>
              <a:pPr/>
              <a:t>‹#›</a:t>
            </a:fld>
            <a:endParaRPr lang="cs-CZ" altLang="cs-CZ"/>
          </a:p>
        </p:txBody>
      </p:sp>
      <p:grpSp>
        <p:nvGrpSpPr>
          <p:cNvPr id="2054" name="Group 7">
            <a:extLst>
              <a:ext uri="{FF2B5EF4-FFF2-40B4-BE49-F238E27FC236}">
                <a16:creationId xmlns:a16="http://schemas.microsoft.com/office/drawing/2014/main" id="{C1894D54-4A97-443C-915F-7F8326B62724}"/>
              </a:ext>
            </a:extLst>
          </p:cNvPr>
          <p:cNvGrpSpPr>
            <a:grpSpLocks/>
          </p:cNvGrpSpPr>
          <p:nvPr userDrawn="1"/>
        </p:nvGrpSpPr>
        <p:grpSpPr bwMode="auto">
          <a:xfrm>
            <a:off x="701675" y="260350"/>
            <a:ext cx="7615238" cy="1106488"/>
            <a:chOff x="675" y="192"/>
            <a:chExt cx="4797" cy="697"/>
          </a:xfrm>
        </p:grpSpPr>
        <p:sp>
          <p:nvSpPr>
            <p:cNvPr id="2056" name="Oval 8">
              <a:extLst>
                <a:ext uri="{FF2B5EF4-FFF2-40B4-BE49-F238E27FC236}">
                  <a16:creationId xmlns:a16="http://schemas.microsoft.com/office/drawing/2014/main" id="{1E6D62FF-FA92-4DFB-90E8-8C4B97735362}"/>
                </a:ext>
              </a:extLst>
            </p:cNvPr>
            <p:cNvSpPr>
              <a:spLocks noChangeArrowheads="1"/>
            </p:cNvSpPr>
            <p:nvPr/>
          </p:nvSpPr>
          <p:spPr bwMode="hidden">
            <a:xfrm flipH="1">
              <a:off x="3067" y="192"/>
              <a:ext cx="696"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2057" name="Oval 9">
              <a:extLst>
                <a:ext uri="{FF2B5EF4-FFF2-40B4-BE49-F238E27FC236}">
                  <a16:creationId xmlns:a16="http://schemas.microsoft.com/office/drawing/2014/main" id="{F4F7EE0F-A505-4CB8-8CAA-1C14D95257A6}"/>
                </a:ext>
              </a:extLst>
            </p:cNvPr>
            <p:cNvSpPr>
              <a:spLocks noChangeArrowheads="1"/>
            </p:cNvSpPr>
            <p:nvPr/>
          </p:nvSpPr>
          <p:spPr bwMode="hidden">
            <a:xfrm flipH="1">
              <a:off x="4777" y="192"/>
              <a:ext cx="695"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2058" name="Oval 10">
              <a:extLst>
                <a:ext uri="{FF2B5EF4-FFF2-40B4-BE49-F238E27FC236}">
                  <a16:creationId xmlns:a16="http://schemas.microsoft.com/office/drawing/2014/main" id="{8D208F3B-F3E8-4297-BC0C-049B56087804}"/>
                </a:ext>
              </a:extLst>
            </p:cNvPr>
            <p:cNvSpPr>
              <a:spLocks noChangeArrowheads="1"/>
            </p:cNvSpPr>
            <p:nvPr/>
          </p:nvSpPr>
          <p:spPr bwMode="hidden">
            <a:xfrm flipH="1">
              <a:off x="675" y="193"/>
              <a:ext cx="695"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2059" name="Oval 11">
              <a:extLst>
                <a:ext uri="{FF2B5EF4-FFF2-40B4-BE49-F238E27FC236}">
                  <a16:creationId xmlns:a16="http://schemas.microsoft.com/office/drawing/2014/main" id="{B2F4B271-F5F8-46C1-B659-23DF01A392AB}"/>
                </a:ext>
              </a:extLst>
            </p:cNvPr>
            <p:cNvSpPr>
              <a:spLocks noChangeArrowheads="1"/>
            </p:cNvSpPr>
            <p:nvPr/>
          </p:nvSpPr>
          <p:spPr bwMode="hidden">
            <a:xfrm flipH="1">
              <a:off x="3984" y="192"/>
              <a:ext cx="695" cy="696"/>
            </a:xfrm>
            <a:prstGeom prst="ellipse">
              <a:avLst/>
            </a:prstGeom>
            <a:noFill/>
            <a:ln w="28575">
              <a:solidFill>
                <a:srgbClr val="FFCC99"/>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sp>
          <p:nvSpPr>
            <p:cNvPr id="2060" name="Oval 12">
              <a:extLst>
                <a:ext uri="{FF2B5EF4-FFF2-40B4-BE49-F238E27FC236}">
                  <a16:creationId xmlns:a16="http://schemas.microsoft.com/office/drawing/2014/main" id="{F6BD91EA-753A-4B11-A4E5-61772719778F}"/>
                </a:ext>
              </a:extLst>
            </p:cNvPr>
            <p:cNvSpPr>
              <a:spLocks noChangeArrowheads="1"/>
            </p:cNvSpPr>
            <p:nvPr/>
          </p:nvSpPr>
          <p:spPr bwMode="hidden">
            <a:xfrm flipH="1">
              <a:off x="1486" y="192"/>
              <a:ext cx="695" cy="696"/>
            </a:xfrm>
            <a:prstGeom prst="ellipse">
              <a:avLst/>
            </a:prstGeom>
            <a:noFill/>
            <a:ln w="28575">
              <a:solidFill>
                <a:srgbClr val="FFCC99"/>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cs-CZ" altLang="cs-CZ" sz="2400">
                <a:latin typeface="Times New Roman" panose="02020603050405020304" pitchFamily="18" charset="0"/>
              </a:endParaRPr>
            </a:p>
          </p:txBody>
        </p:sp>
      </p:grpSp>
      <p:sp>
        <p:nvSpPr>
          <p:cNvPr id="2055" name="Rectangle 2">
            <a:extLst>
              <a:ext uri="{FF2B5EF4-FFF2-40B4-BE49-F238E27FC236}">
                <a16:creationId xmlns:a16="http://schemas.microsoft.com/office/drawing/2014/main" id="{ECA97CE6-7C20-4FAE-A4CA-097FF8D6A01A}"/>
              </a:ext>
            </a:extLst>
          </p:cNvPr>
          <p:cNvSpPr>
            <a:spLocks noGrp="1" noChangeArrowheads="1"/>
          </p:cNvSpPr>
          <p:nvPr>
            <p:ph type="title"/>
          </p:nvPr>
        </p:nvSpPr>
        <p:spPr bwMode="auto">
          <a:xfrm>
            <a:off x="457200"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lood17">
            <a:extLst>
              <a:ext uri="{FF2B5EF4-FFF2-40B4-BE49-F238E27FC236}">
                <a16:creationId xmlns:a16="http://schemas.microsoft.com/office/drawing/2014/main" id="{C84F680E-9861-4CCD-B7DC-80FBB0458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302250"/>
            <a:ext cx="20177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4F72B0EB-AC7D-49FF-9BF1-D8474EA01CC4}"/>
              </a:ext>
            </a:extLst>
          </p:cNvPr>
          <p:cNvSpPr>
            <a:spLocks noGrp="1" noChangeArrowheads="1"/>
          </p:cNvSpPr>
          <p:nvPr>
            <p:ph type="ctrTitle"/>
          </p:nvPr>
        </p:nvSpPr>
        <p:spPr/>
        <p:txBody>
          <a:bodyPr/>
          <a:lstStyle/>
          <a:p>
            <a:pPr eaLnBrk="1" hangingPunct="1"/>
            <a:r>
              <a:rPr lang="cs-CZ" altLang="cs-CZ"/>
              <a:t>Hematologie:  Anémie</a:t>
            </a:r>
          </a:p>
        </p:txBody>
      </p:sp>
      <p:sp>
        <p:nvSpPr>
          <p:cNvPr id="5124" name="Rectangle 3">
            <a:extLst>
              <a:ext uri="{FF2B5EF4-FFF2-40B4-BE49-F238E27FC236}">
                <a16:creationId xmlns:a16="http://schemas.microsoft.com/office/drawing/2014/main" id="{788035D5-4FE6-4202-93F5-5C4624628A29}"/>
              </a:ext>
            </a:extLst>
          </p:cNvPr>
          <p:cNvSpPr>
            <a:spLocks noGrp="1" noChangeArrowheads="1"/>
          </p:cNvSpPr>
          <p:nvPr>
            <p:ph type="subTitle" idx="1"/>
          </p:nvPr>
        </p:nvSpPr>
        <p:spPr/>
        <p:txBody>
          <a:bodyPr/>
          <a:lstStyle/>
          <a:p>
            <a:pPr eaLnBrk="1" hangingPunct="1"/>
            <a:r>
              <a:rPr lang="cs-CZ" altLang="cs-CZ" dirty="0"/>
              <a:t>Stanislav Matoušek</a:t>
            </a:r>
          </a:p>
          <a:p>
            <a:pPr eaLnBrk="1" hangingPunct="1"/>
            <a:r>
              <a:rPr lang="cs-CZ" altLang="cs-CZ" dirty="0"/>
              <a:t>Petr Müller</a:t>
            </a:r>
          </a:p>
        </p:txBody>
      </p:sp>
      <p:pic>
        <p:nvPicPr>
          <p:cNvPr id="5125" name="Picture 5" descr="images">
            <a:extLst>
              <a:ext uri="{FF2B5EF4-FFF2-40B4-BE49-F238E27FC236}">
                <a16:creationId xmlns:a16="http://schemas.microsoft.com/office/drawing/2014/main" id="{25D74DD7-82C4-4390-B88A-C095AFFAA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8913"/>
            <a:ext cx="180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60D4CFF-518C-4499-BCF8-0A67048826C1}"/>
              </a:ext>
            </a:extLst>
          </p:cNvPr>
          <p:cNvSpPr>
            <a:spLocks noGrp="1" noChangeArrowheads="1"/>
          </p:cNvSpPr>
          <p:nvPr>
            <p:ph type="title"/>
          </p:nvPr>
        </p:nvSpPr>
        <p:spPr/>
        <p:txBody>
          <a:bodyPr/>
          <a:lstStyle/>
          <a:p>
            <a:pPr eaLnBrk="1" hangingPunct="1"/>
            <a:r>
              <a:rPr lang="cs-CZ" altLang="cs-CZ" sz="4000"/>
              <a:t>Rozdělení anémií podle příčiny</a:t>
            </a:r>
          </a:p>
        </p:txBody>
      </p:sp>
      <p:sp>
        <p:nvSpPr>
          <p:cNvPr id="109571" name="Rectangle 3">
            <a:extLst>
              <a:ext uri="{FF2B5EF4-FFF2-40B4-BE49-F238E27FC236}">
                <a16:creationId xmlns:a16="http://schemas.microsoft.com/office/drawing/2014/main" id="{92708613-0068-4509-8155-2FC0B58B666C}"/>
              </a:ext>
            </a:extLst>
          </p:cNvPr>
          <p:cNvSpPr>
            <a:spLocks noGrp="1" noChangeArrowheads="1"/>
          </p:cNvSpPr>
          <p:nvPr>
            <p:ph type="body" idx="1"/>
          </p:nvPr>
        </p:nvSpPr>
        <p:spPr/>
        <p:txBody>
          <a:bodyPr/>
          <a:lstStyle/>
          <a:p>
            <a:pPr eaLnBrk="1" hangingPunct="1">
              <a:lnSpc>
                <a:spcPct val="90000"/>
              </a:lnSpc>
            </a:pPr>
            <a:r>
              <a:rPr lang="en-US" altLang="cs-CZ" sz="2400"/>
              <a:t> </a:t>
            </a:r>
            <a:r>
              <a:rPr lang="cs-CZ" altLang="cs-CZ" sz="2400" b="1">
                <a:solidFill>
                  <a:srgbClr val="FF0000"/>
                </a:solidFill>
              </a:rPr>
              <a:t>snížená produkce</a:t>
            </a:r>
            <a:endParaRPr lang="en-US" altLang="cs-CZ" sz="2400" b="1"/>
          </a:p>
          <a:p>
            <a:pPr lvl="1" eaLnBrk="1" hangingPunct="1">
              <a:lnSpc>
                <a:spcPct val="90000"/>
              </a:lnSpc>
            </a:pPr>
            <a:r>
              <a:rPr lang="cs-CZ" altLang="cs-CZ" sz="2000" b="1"/>
              <a:t>porucha kmenových buněk a diferenciace</a:t>
            </a:r>
            <a:endParaRPr lang="en-US" altLang="cs-CZ" sz="2000" b="1"/>
          </a:p>
          <a:p>
            <a:pPr lvl="1" eaLnBrk="1" hangingPunct="1">
              <a:lnSpc>
                <a:spcPct val="90000"/>
              </a:lnSpc>
            </a:pPr>
            <a:r>
              <a:rPr lang="cs-CZ" altLang="cs-CZ" sz="2000" b="1"/>
              <a:t>porucha syntézy DNA</a:t>
            </a:r>
            <a:endParaRPr lang="en-US" altLang="cs-CZ" sz="2000" b="1"/>
          </a:p>
          <a:p>
            <a:pPr lvl="1" eaLnBrk="1" hangingPunct="1">
              <a:lnSpc>
                <a:spcPct val="90000"/>
              </a:lnSpc>
            </a:pPr>
            <a:r>
              <a:rPr lang="cs-CZ" altLang="cs-CZ" sz="2000" b="1"/>
              <a:t>porucha syntézy hemoglobinu</a:t>
            </a:r>
            <a:endParaRPr lang="en-US" altLang="cs-CZ" sz="2000" b="1"/>
          </a:p>
          <a:p>
            <a:pPr lvl="1" eaLnBrk="1" hangingPunct="1">
              <a:lnSpc>
                <a:spcPct val="90000"/>
              </a:lnSpc>
            </a:pPr>
            <a:r>
              <a:rPr lang="cs-CZ" altLang="cs-CZ" sz="2000" b="1"/>
              <a:t>nedostatek erytropoetinu</a:t>
            </a:r>
          </a:p>
          <a:p>
            <a:pPr lvl="2" eaLnBrk="1" hangingPunct="1">
              <a:lnSpc>
                <a:spcPct val="90000"/>
              </a:lnSpc>
            </a:pPr>
            <a:r>
              <a:rPr lang="cs-CZ" altLang="cs-CZ" sz="1800"/>
              <a:t>kompletní ztráta erytropoezy má za výsledek pokles počtu erytrocytů</a:t>
            </a:r>
            <a:r>
              <a:rPr lang="en-US" altLang="cs-CZ" sz="1800"/>
              <a:t> 10% </a:t>
            </a:r>
            <a:r>
              <a:rPr lang="cs-CZ" altLang="cs-CZ" sz="1800"/>
              <a:t>za týden</a:t>
            </a:r>
            <a:endParaRPr lang="en-US" altLang="cs-CZ" sz="1800"/>
          </a:p>
          <a:p>
            <a:pPr eaLnBrk="1" hangingPunct="1">
              <a:lnSpc>
                <a:spcPct val="90000"/>
              </a:lnSpc>
            </a:pPr>
            <a:r>
              <a:rPr lang="cs-CZ" altLang="cs-CZ" sz="2400" b="1">
                <a:solidFill>
                  <a:srgbClr val="FF0000"/>
                </a:solidFill>
              </a:rPr>
              <a:t>zvýšená destrukce erytrocytů - hemolýza</a:t>
            </a:r>
            <a:r>
              <a:rPr lang="en-US" altLang="cs-CZ" sz="2400" b="1"/>
              <a:t> </a:t>
            </a:r>
          </a:p>
          <a:p>
            <a:pPr lvl="1" eaLnBrk="1" hangingPunct="1">
              <a:lnSpc>
                <a:spcPct val="90000"/>
              </a:lnSpc>
            </a:pPr>
            <a:r>
              <a:rPr lang="cs-CZ" altLang="cs-CZ" sz="2000" b="1"/>
              <a:t>defekt erytrocytů</a:t>
            </a:r>
            <a:endParaRPr lang="en-US" altLang="cs-CZ" sz="2000" b="1"/>
          </a:p>
          <a:p>
            <a:pPr lvl="1" eaLnBrk="1" hangingPunct="1">
              <a:lnSpc>
                <a:spcPct val="90000"/>
              </a:lnSpc>
            </a:pPr>
            <a:r>
              <a:rPr lang="cs-CZ" altLang="cs-CZ" sz="2000" b="1"/>
              <a:t>extraerytrocytární příčiny</a:t>
            </a:r>
            <a:r>
              <a:rPr lang="en-US" altLang="cs-CZ" sz="2000" b="1"/>
              <a:t> </a:t>
            </a:r>
          </a:p>
          <a:p>
            <a:pPr eaLnBrk="1" hangingPunct="1">
              <a:lnSpc>
                <a:spcPct val="90000"/>
              </a:lnSpc>
            </a:pPr>
            <a:r>
              <a:rPr lang="en-US" altLang="cs-CZ" sz="2400" b="1"/>
              <a:t> </a:t>
            </a:r>
            <a:r>
              <a:rPr lang="cs-CZ" altLang="cs-CZ" sz="2400" b="1">
                <a:solidFill>
                  <a:srgbClr val="FF0000"/>
                </a:solidFill>
              </a:rPr>
              <a:t>zvýšené ztráty krve - krvácení</a:t>
            </a:r>
            <a:endParaRPr lang="en-US" altLang="cs-CZ" sz="2400" b="1">
              <a:solidFill>
                <a:srgbClr val="FF0000"/>
              </a:solidFill>
            </a:endParaRPr>
          </a:p>
          <a:p>
            <a:pPr eaLnBrk="1" hangingPunct="1">
              <a:lnSpc>
                <a:spcPct val="90000"/>
              </a:lnSpc>
            </a:pPr>
            <a:r>
              <a:rPr lang="en-US" altLang="cs-CZ" sz="2400" b="1" i="1">
                <a:solidFill>
                  <a:srgbClr val="FF0000"/>
                </a:solidFill>
              </a:rPr>
              <a:t> </a:t>
            </a:r>
            <a:r>
              <a:rPr lang="cs-CZ" altLang="cs-CZ" sz="2400" b="1" i="1">
                <a:solidFill>
                  <a:srgbClr val="FF0000"/>
                </a:solidFill>
              </a:rPr>
              <a:t>maldistribuce</a:t>
            </a:r>
            <a:r>
              <a:rPr lang="en-US" altLang="cs-CZ" sz="2400" b="1"/>
              <a:t> (hyperslenism</a:t>
            </a:r>
            <a:r>
              <a:rPr lang="cs-CZ" altLang="cs-CZ" sz="2400" b="1"/>
              <a:t>us</a:t>
            </a:r>
            <a:r>
              <a:rPr lang="en-US" altLang="cs-CZ" sz="2400" b="1"/>
              <a:t>, pooling</a:t>
            </a:r>
            <a:r>
              <a:rPr lang="cs-CZ" altLang="cs-CZ" sz="2400" b="1"/>
              <a:t> ve slezině</a:t>
            </a:r>
            <a:r>
              <a:rPr lang="en-US" altLang="cs-CZ" sz="2400" b="1"/>
              <a:t>)</a:t>
            </a:r>
            <a:endParaRPr lang="en-US" altLang="cs-CZ" sz="2400" b="1">
              <a:solidFill>
                <a:srgbClr val="FF0000"/>
              </a:solidFill>
            </a:endParaRPr>
          </a:p>
          <a:p>
            <a:pPr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5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7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5475826-69E7-4495-8910-59D38B89096E}"/>
              </a:ext>
            </a:extLst>
          </p:cNvPr>
          <p:cNvSpPr>
            <a:spLocks noGrp="1" noChangeArrowheads="1"/>
          </p:cNvSpPr>
          <p:nvPr>
            <p:ph type="title"/>
          </p:nvPr>
        </p:nvSpPr>
        <p:spPr>
          <a:xfrm>
            <a:off x="698500" y="152400"/>
            <a:ext cx="7772400" cy="1143000"/>
          </a:xfrm>
        </p:spPr>
        <p:txBody>
          <a:bodyPr/>
          <a:lstStyle/>
          <a:p>
            <a:pPr eaLnBrk="1" hangingPunct="1"/>
            <a:r>
              <a:rPr lang="cs-CZ" altLang="cs-CZ"/>
              <a:t>Počet retikulocytů</a:t>
            </a:r>
            <a:endParaRPr lang="en-US" altLang="cs-CZ"/>
          </a:p>
        </p:txBody>
      </p:sp>
      <p:sp>
        <p:nvSpPr>
          <p:cNvPr id="81923" name="Rectangle 3">
            <a:extLst>
              <a:ext uri="{FF2B5EF4-FFF2-40B4-BE49-F238E27FC236}">
                <a16:creationId xmlns:a16="http://schemas.microsoft.com/office/drawing/2014/main" id="{CB0AB6A6-C0C3-40E6-9A03-269194AEC89B}"/>
              </a:ext>
            </a:extLst>
          </p:cNvPr>
          <p:cNvSpPr>
            <a:spLocks noGrp="1" noChangeArrowheads="1"/>
          </p:cNvSpPr>
          <p:nvPr>
            <p:ph type="body" idx="1"/>
          </p:nvPr>
        </p:nvSpPr>
        <p:spPr>
          <a:xfrm>
            <a:off x="0" y="1323975"/>
            <a:ext cx="9144000" cy="5534025"/>
          </a:xfrm>
        </p:spPr>
        <p:txBody>
          <a:bodyPr/>
          <a:lstStyle/>
          <a:p>
            <a:pPr eaLnBrk="1" hangingPunct="1">
              <a:lnSpc>
                <a:spcPct val="90000"/>
              </a:lnSpc>
            </a:pPr>
            <a:r>
              <a:rPr lang="cs-CZ" altLang="cs-CZ"/>
              <a:t>Denní náhrada erytrocytů</a:t>
            </a:r>
            <a:endParaRPr lang="en-US" altLang="cs-CZ"/>
          </a:p>
          <a:p>
            <a:pPr lvl="1" eaLnBrk="1" hangingPunct="1">
              <a:lnSpc>
                <a:spcPct val="90000"/>
              </a:lnSpc>
            </a:pPr>
            <a:r>
              <a:rPr lang="en-US" altLang="cs-CZ"/>
              <a:t>0.5 – 1.5% </a:t>
            </a:r>
            <a:r>
              <a:rPr lang="cs-CZ" altLang="cs-CZ"/>
              <a:t>celkového počtu</a:t>
            </a:r>
            <a:endParaRPr lang="en-US" altLang="cs-CZ"/>
          </a:p>
          <a:p>
            <a:pPr lvl="1" eaLnBrk="1" hangingPunct="1">
              <a:lnSpc>
                <a:spcPct val="90000"/>
              </a:lnSpc>
            </a:pPr>
            <a:r>
              <a:rPr lang="cs-CZ" altLang="cs-CZ"/>
              <a:t>Dozrávají během</a:t>
            </a:r>
            <a:r>
              <a:rPr lang="en-US" altLang="cs-CZ"/>
              <a:t> 1 </a:t>
            </a:r>
            <a:r>
              <a:rPr lang="cs-CZ" altLang="cs-CZ"/>
              <a:t>dne</a:t>
            </a:r>
            <a:r>
              <a:rPr lang="en-US" altLang="cs-CZ"/>
              <a:t> </a:t>
            </a:r>
            <a:r>
              <a:rPr lang="cs-CZ" altLang="cs-CZ"/>
              <a:t>v periferní krvi</a:t>
            </a:r>
            <a:endParaRPr lang="en-US" altLang="cs-CZ"/>
          </a:p>
          <a:p>
            <a:pPr eaLnBrk="1" hangingPunct="1">
              <a:lnSpc>
                <a:spcPct val="90000"/>
              </a:lnSpc>
            </a:pPr>
            <a:r>
              <a:rPr lang="cs-CZ" altLang="cs-CZ"/>
              <a:t>Kriterium aktivity kostní dřeně – </a:t>
            </a:r>
          </a:p>
          <a:p>
            <a:pPr eaLnBrk="1" hangingPunct="1">
              <a:lnSpc>
                <a:spcPct val="90000"/>
              </a:lnSpc>
            </a:pPr>
            <a:r>
              <a:rPr lang="cs-CZ" altLang="cs-CZ"/>
              <a:t>rozlišení anémií dle příčiny</a:t>
            </a:r>
            <a:endParaRPr lang="en-US" altLang="cs-CZ" u="sng"/>
          </a:p>
          <a:p>
            <a:pPr lvl="1" eaLnBrk="1" hangingPunct="1">
              <a:lnSpc>
                <a:spcPct val="90000"/>
              </a:lnSpc>
            </a:pPr>
            <a:r>
              <a:rPr lang="en-US" altLang="cs-CZ" u="sng">
                <a:solidFill>
                  <a:srgbClr val="FF0000"/>
                </a:solidFill>
              </a:rPr>
              <a:t>Reticulocyt</a:t>
            </a:r>
            <a:r>
              <a:rPr lang="cs-CZ" altLang="cs-CZ" u="sng">
                <a:solidFill>
                  <a:srgbClr val="FF0000"/>
                </a:solidFill>
              </a:rPr>
              <a:t>óza</a:t>
            </a:r>
            <a:endParaRPr lang="en-US" altLang="cs-CZ">
              <a:solidFill>
                <a:srgbClr val="FF0000"/>
              </a:solidFill>
            </a:endParaRPr>
          </a:p>
          <a:p>
            <a:pPr lvl="2" eaLnBrk="1" hangingPunct="1">
              <a:lnSpc>
                <a:spcPct val="90000"/>
              </a:lnSpc>
            </a:pPr>
            <a:r>
              <a:rPr lang="cs-CZ" altLang="cs-CZ"/>
              <a:t>odpověď na ztrátu krve</a:t>
            </a:r>
            <a:r>
              <a:rPr lang="en-US" altLang="cs-CZ"/>
              <a:t> (</a:t>
            </a:r>
            <a:r>
              <a:rPr lang="cs-CZ" altLang="cs-CZ"/>
              <a:t>hemolytické anémie</a:t>
            </a:r>
            <a:r>
              <a:rPr lang="en-US" altLang="cs-CZ"/>
              <a:t>, </a:t>
            </a:r>
            <a:r>
              <a:rPr lang="cs-CZ" altLang="cs-CZ"/>
              <a:t>vážné krvácení</a:t>
            </a:r>
            <a:r>
              <a:rPr lang="en-US" altLang="cs-CZ"/>
              <a:t>) </a:t>
            </a:r>
          </a:p>
          <a:p>
            <a:pPr lvl="2" eaLnBrk="1" hangingPunct="1">
              <a:lnSpc>
                <a:spcPct val="90000"/>
              </a:lnSpc>
            </a:pPr>
            <a:r>
              <a:rPr lang="cs-CZ" altLang="cs-CZ"/>
              <a:t>odpověď na terapii anémie</a:t>
            </a:r>
            <a:r>
              <a:rPr lang="en-US" altLang="cs-CZ"/>
              <a:t> (</a:t>
            </a:r>
            <a:r>
              <a:rPr lang="cs-CZ" altLang="cs-CZ"/>
              <a:t>např</a:t>
            </a:r>
            <a:r>
              <a:rPr lang="en-US" altLang="cs-CZ"/>
              <a:t>. </a:t>
            </a:r>
            <a:r>
              <a:rPr lang="cs-CZ" altLang="cs-CZ"/>
              <a:t>defic. </a:t>
            </a:r>
            <a:r>
              <a:rPr lang="en-US" altLang="cs-CZ"/>
              <a:t>B12 </a:t>
            </a:r>
            <a:r>
              <a:rPr lang="cs-CZ" altLang="cs-CZ"/>
              <a:t>nebo</a:t>
            </a:r>
            <a:r>
              <a:rPr lang="en-US" altLang="cs-CZ"/>
              <a:t> Fe)</a:t>
            </a:r>
            <a:endParaRPr lang="en-US" altLang="cs-CZ" u="sng"/>
          </a:p>
          <a:p>
            <a:pPr lvl="1" eaLnBrk="1" hangingPunct="1">
              <a:lnSpc>
                <a:spcPct val="90000"/>
              </a:lnSpc>
            </a:pPr>
            <a:r>
              <a:rPr lang="en-US" altLang="cs-CZ" u="sng">
                <a:solidFill>
                  <a:srgbClr val="FF0000"/>
                </a:solidFill>
              </a:rPr>
              <a:t>Reticulocytopeni</a:t>
            </a:r>
            <a:r>
              <a:rPr lang="cs-CZ" altLang="cs-CZ" u="sng">
                <a:solidFill>
                  <a:srgbClr val="FF0000"/>
                </a:solidFill>
              </a:rPr>
              <a:t>e</a:t>
            </a:r>
            <a:endParaRPr lang="en-US" altLang="cs-CZ">
              <a:solidFill>
                <a:srgbClr val="FF0000"/>
              </a:solidFill>
            </a:endParaRPr>
          </a:p>
          <a:p>
            <a:pPr lvl="2" eaLnBrk="1" hangingPunct="1">
              <a:lnSpc>
                <a:spcPct val="90000"/>
              </a:lnSpc>
            </a:pPr>
            <a:r>
              <a:rPr lang="cs-CZ" altLang="cs-CZ"/>
              <a:t>defekt erytropoezy</a:t>
            </a:r>
            <a:r>
              <a:rPr lang="en-US" altLang="cs-CZ"/>
              <a:t> </a:t>
            </a:r>
            <a:endParaRPr lang="en-US" altLang="cs-CZ" b="1"/>
          </a:p>
          <a:p>
            <a:pPr eaLnBrk="1" hangingPunct="1">
              <a:lnSpc>
                <a:spcPct val="90000"/>
              </a:lnSpc>
            </a:pPr>
            <a:endParaRPr lang="en-US" altLang="cs-CZ" b="1"/>
          </a:p>
          <a:p>
            <a:pPr eaLnBrk="1" hangingPunct="1">
              <a:lnSpc>
                <a:spcPct val="90000"/>
              </a:lnSpc>
              <a:buFontTx/>
              <a:buNone/>
            </a:pPr>
            <a:r>
              <a:rPr lang="en-US" altLang="cs-C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2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9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0EBBCC5-2292-45A1-B02F-5BCA487AE638}"/>
              </a:ext>
            </a:extLst>
          </p:cNvPr>
          <p:cNvSpPr>
            <a:spLocks noGrp="1" noChangeArrowheads="1"/>
          </p:cNvSpPr>
          <p:nvPr>
            <p:ph type="title"/>
          </p:nvPr>
        </p:nvSpPr>
        <p:spPr/>
        <p:txBody>
          <a:bodyPr/>
          <a:lstStyle/>
          <a:p>
            <a:pPr eaLnBrk="1" hangingPunct="1"/>
            <a:r>
              <a:rPr lang="cs-CZ" altLang="cs-CZ"/>
              <a:t>Anémie ze ztrát krve</a:t>
            </a:r>
            <a:r>
              <a:rPr lang="en-US" altLang="cs-CZ"/>
              <a:t> </a:t>
            </a:r>
          </a:p>
        </p:txBody>
      </p:sp>
      <p:sp>
        <p:nvSpPr>
          <p:cNvPr id="82947" name="Rectangle 3">
            <a:extLst>
              <a:ext uri="{FF2B5EF4-FFF2-40B4-BE49-F238E27FC236}">
                <a16:creationId xmlns:a16="http://schemas.microsoft.com/office/drawing/2014/main" id="{DFC9DC5D-835D-4461-8908-1859CA52D0A2}"/>
              </a:ext>
            </a:extLst>
          </p:cNvPr>
          <p:cNvSpPr>
            <a:spLocks noGrp="1" noChangeArrowheads="1"/>
          </p:cNvSpPr>
          <p:nvPr>
            <p:ph type="body" idx="1"/>
          </p:nvPr>
        </p:nvSpPr>
        <p:spPr/>
        <p:txBody>
          <a:bodyPr/>
          <a:lstStyle/>
          <a:p>
            <a:pPr eaLnBrk="1" hangingPunct="1"/>
            <a:r>
              <a:rPr lang="en-US" altLang="cs-CZ" b="1">
                <a:solidFill>
                  <a:srgbClr val="FF0000"/>
                </a:solidFill>
              </a:rPr>
              <a:t>A</a:t>
            </a:r>
            <a:r>
              <a:rPr lang="cs-CZ" altLang="cs-CZ" b="1">
                <a:solidFill>
                  <a:srgbClr val="FF0000"/>
                </a:solidFill>
              </a:rPr>
              <a:t>kutní</a:t>
            </a:r>
            <a:r>
              <a:rPr lang="en-US" altLang="cs-CZ"/>
              <a:t> </a:t>
            </a:r>
            <a:r>
              <a:rPr lang="cs-CZ" altLang="cs-CZ"/>
              <a:t>ztráta krve</a:t>
            </a:r>
            <a:r>
              <a:rPr lang="en-US" altLang="cs-CZ"/>
              <a:t> </a:t>
            </a:r>
          </a:p>
          <a:p>
            <a:pPr lvl="1" eaLnBrk="1" hangingPunct="1"/>
            <a:r>
              <a:rPr lang="cs-CZ" altLang="cs-CZ"/>
              <a:t>Krátce po masivnější ztrátě krve je</a:t>
            </a:r>
            <a:r>
              <a:rPr lang="en-US" altLang="cs-CZ"/>
              <a:t> Hb norm</a:t>
            </a:r>
            <a:r>
              <a:rPr lang="cs-CZ" altLang="cs-CZ"/>
              <a:t>ální</a:t>
            </a:r>
            <a:r>
              <a:rPr lang="en-US" altLang="cs-CZ"/>
              <a:t> </a:t>
            </a:r>
            <a:r>
              <a:rPr lang="cs-CZ" altLang="cs-CZ"/>
              <a:t>kvůli vazokonstrikci a faktu, že ledviny ještě nezačaly nahrazovat ztracený objem retencí vody a solutů</a:t>
            </a:r>
            <a:r>
              <a:rPr lang="en-US" altLang="cs-CZ"/>
              <a:t> </a:t>
            </a:r>
          </a:p>
          <a:p>
            <a:pPr lvl="1" eaLnBrk="1" hangingPunct="1"/>
            <a:r>
              <a:rPr lang="cs-CZ" altLang="cs-CZ"/>
              <a:t>Poté </a:t>
            </a:r>
            <a:r>
              <a:rPr lang="en-US" altLang="cs-CZ"/>
              <a:t>normochrom</a:t>
            </a:r>
            <a:r>
              <a:rPr lang="cs-CZ" altLang="cs-CZ"/>
              <a:t>ní</a:t>
            </a:r>
            <a:r>
              <a:rPr lang="en-US" altLang="cs-CZ"/>
              <a:t> – normocyt</a:t>
            </a:r>
            <a:r>
              <a:rPr lang="cs-CZ" altLang="cs-CZ"/>
              <a:t>ární anémie</a:t>
            </a:r>
            <a:endParaRPr lang="en-US" altLang="cs-CZ"/>
          </a:p>
          <a:p>
            <a:pPr eaLnBrk="1" hangingPunct="1"/>
            <a:r>
              <a:rPr lang="en-US" altLang="cs-CZ" b="1">
                <a:solidFill>
                  <a:srgbClr val="FF0000"/>
                </a:solidFill>
              </a:rPr>
              <a:t>Chr</a:t>
            </a:r>
            <a:r>
              <a:rPr lang="cs-CZ" altLang="cs-CZ" b="1">
                <a:solidFill>
                  <a:srgbClr val="FF0000"/>
                </a:solidFill>
              </a:rPr>
              <a:t>onická</a:t>
            </a:r>
            <a:r>
              <a:rPr lang="en-US" altLang="cs-CZ"/>
              <a:t> </a:t>
            </a:r>
            <a:r>
              <a:rPr lang="cs-CZ" altLang="cs-CZ"/>
              <a:t>ztráta krve</a:t>
            </a:r>
            <a:r>
              <a:rPr lang="en-US" altLang="cs-CZ"/>
              <a:t> </a:t>
            </a:r>
          </a:p>
          <a:p>
            <a:pPr lvl="1" eaLnBrk="1" hangingPunct="1"/>
            <a:r>
              <a:rPr lang="cs-CZ" altLang="cs-CZ"/>
              <a:t>Vede k nedostatku železa a anémii z nedostatku železa</a:t>
            </a: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067E7B1-9895-4082-8210-3056364623BD}"/>
              </a:ext>
            </a:extLst>
          </p:cNvPr>
          <p:cNvSpPr>
            <a:spLocks noGrp="1" noChangeArrowheads="1"/>
          </p:cNvSpPr>
          <p:nvPr>
            <p:ph type="title"/>
          </p:nvPr>
        </p:nvSpPr>
        <p:spPr>
          <a:xfrm>
            <a:off x="685800" y="53975"/>
            <a:ext cx="7772400" cy="1143000"/>
          </a:xfrm>
        </p:spPr>
        <p:txBody>
          <a:bodyPr/>
          <a:lstStyle/>
          <a:p>
            <a:pPr eaLnBrk="1" hangingPunct="1"/>
            <a:r>
              <a:rPr lang="cs-CZ" altLang="cs-CZ" sz="3600"/>
              <a:t>Zvýšená hemolýza</a:t>
            </a:r>
            <a:r>
              <a:rPr lang="en-US" altLang="cs-CZ" sz="3600"/>
              <a:t> (</a:t>
            </a:r>
            <a:r>
              <a:rPr lang="cs-CZ" altLang="cs-CZ" sz="3600"/>
              <a:t>destrukce erytrocytů</a:t>
            </a:r>
            <a:r>
              <a:rPr lang="en-US" altLang="cs-CZ" sz="3600"/>
              <a:t>)</a:t>
            </a:r>
          </a:p>
        </p:txBody>
      </p:sp>
      <p:sp>
        <p:nvSpPr>
          <p:cNvPr id="83971" name="Rectangle 3">
            <a:extLst>
              <a:ext uri="{FF2B5EF4-FFF2-40B4-BE49-F238E27FC236}">
                <a16:creationId xmlns:a16="http://schemas.microsoft.com/office/drawing/2014/main" id="{6EC49D7A-76B7-40D8-9CBD-FB88F33DB22A}"/>
              </a:ext>
            </a:extLst>
          </p:cNvPr>
          <p:cNvSpPr>
            <a:spLocks noGrp="1" noChangeArrowheads="1"/>
          </p:cNvSpPr>
          <p:nvPr>
            <p:ph type="body" idx="1"/>
          </p:nvPr>
        </p:nvSpPr>
        <p:spPr>
          <a:xfrm>
            <a:off x="0" y="2197100"/>
            <a:ext cx="9144000" cy="4660900"/>
          </a:xfrm>
        </p:spPr>
        <p:txBody>
          <a:bodyPr/>
          <a:lstStyle/>
          <a:p>
            <a:pPr eaLnBrk="1" hangingPunct="1">
              <a:buFontTx/>
              <a:buNone/>
            </a:pPr>
            <a:r>
              <a:rPr lang="en-US" altLang="cs-CZ" sz="2400" b="1">
                <a:solidFill>
                  <a:srgbClr val="FF0000"/>
                </a:solidFill>
              </a:rPr>
              <a:t>Extr</a:t>
            </a:r>
            <a:r>
              <a:rPr lang="cs-CZ" altLang="cs-CZ" sz="2400" b="1">
                <a:solidFill>
                  <a:srgbClr val="FF0000"/>
                </a:solidFill>
              </a:rPr>
              <a:t>aerytrocytární</a:t>
            </a:r>
            <a:r>
              <a:rPr lang="en-US" altLang="cs-CZ" sz="2400" b="1"/>
              <a:t> </a:t>
            </a:r>
            <a:r>
              <a:rPr lang="cs-CZ" altLang="cs-CZ" sz="2400" b="1"/>
              <a:t>příčiny</a:t>
            </a:r>
            <a:r>
              <a:rPr lang="en-US" altLang="cs-CZ" sz="2400" b="1"/>
              <a:t> </a:t>
            </a:r>
            <a:r>
              <a:rPr lang="en-US" altLang="cs-CZ" sz="2400"/>
              <a:t>(norm</a:t>
            </a:r>
            <a:r>
              <a:rPr lang="cs-CZ" altLang="cs-CZ" sz="2400"/>
              <a:t>ocytární </a:t>
            </a:r>
            <a:r>
              <a:rPr lang="en-US" altLang="cs-CZ" sz="2400"/>
              <a:t>–normochr</a:t>
            </a:r>
            <a:r>
              <a:rPr lang="cs-CZ" altLang="cs-CZ" sz="2400"/>
              <a:t>omní </a:t>
            </a:r>
            <a:r>
              <a:rPr lang="en-US" altLang="cs-CZ" sz="2400"/>
              <a:t> </a:t>
            </a:r>
            <a:r>
              <a:rPr lang="cs-CZ" altLang="cs-CZ" sz="2400"/>
              <a:t>erytrocyty</a:t>
            </a:r>
            <a:r>
              <a:rPr lang="en-US" altLang="cs-CZ" sz="2400"/>
              <a:t> )</a:t>
            </a:r>
          </a:p>
          <a:p>
            <a:pPr lvl="2" eaLnBrk="1" hangingPunct="1"/>
            <a:r>
              <a:rPr lang="en-US" altLang="cs-CZ" sz="2000"/>
              <a:t>Im</a:t>
            </a:r>
            <a:r>
              <a:rPr lang="cs-CZ" altLang="cs-CZ" sz="2000"/>
              <a:t>unologické abnormality</a:t>
            </a:r>
            <a:r>
              <a:rPr lang="en-US" altLang="cs-CZ" sz="2000"/>
              <a:t> (AIHA</a:t>
            </a:r>
            <a:r>
              <a:rPr lang="cs-CZ" altLang="cs-CZ" sz="2000"/>
              <a:t>, PNH, poléková</a:t>
            </a:r>
            <a:r>
              <a:rPr lang="en-US" altLang="cs-CZ" sz="2000"/>
              <a:t>)</a:t>
            </a:r>
          </a:p>
          <a:p>
            <a:pPr lvl="2" eaLnBrk="1" hangingPunct="1"/>
            <a:r>
              <a:rPr lang="cs-CZ" altLang="cs-CZ" sz="2000"/>
              <a:t>Fyzikální a chemické poškození erytrocytů</a:t>
            </a:r>
            <a:r>
              <a:rPr lang="en-US" altLang="cs-CZ" sz="2000"/>
              <a:t> (trauma, infe</a:t>
            </a:r>
            <a:r>
              <a:rPr lang="cs-CZ" altLang="cs-CZ" sz="2000"/>
              <a:t>kce malárie, umělá chlopeň, popáleniny, hadí jedy</a:t>
            </a:r>
            <a:r>
              <a:rPr lang="en-US" altLang="cs-CZ" sz="2000"/>
              <a:t>)</a:t>
            </a:r>
          </a:p>
          <a:p>
            <a:pPr eaLnBrk="1" hangingPunct="1">
              <a:buFontTx/>
              <a:buNone/>
            </a:pPr>
            <a:r>
              <a:rPr lang="cs-CZ" altLang="cs-CZ" sz="2400" b="1">
                <a:solidFill>
                  <a:srgbClr val="FF0000"/>
                </a:solidFill>
              </a:rPr>
              <a:t>Erytrocytární</a:t>
            </a:r>
            <a:r>
              <a:rPr lang="en-US" altLang="cs-CZ" sz="2400" b="1"/>
              <a:t> </a:t>
            </a:r>
            <a:r>
              <a:rPr lang="cs-CZ" altLang="cs-CZ" sz="2400" b="1"/>
              <a:t>příčiny</a:t>
            </a:r>
            <a:r>
              <a:rPr lang="en-US" altLang="cs-CZ" sz="2400" b="1"/>
              <a:t> </a:t>
            </a:r>
          </a:p>
          <a:p>
            <a:pPr lvl="2" eaLnBrk="1" hangingPunct="1"/>
            <a:r>
              <a:rPr lang="cs-CZ" altLang="cs-CZ"/>
              <a:t>Alterace membrány</a:t>
            </a:r>
            <a:r>
              <a:rPr lang="en-US" altLang="cs-CZ"/>
              <a:t> </a:t>
            </a:r>
          </a:p>
          <a:p>
            <a:pPr lvl="3" eaLnBrk="1" hangingPunct="1"/>
            <a:r>
              <a:rPr lang="cs-CZ" altLang="cs-CZ"/>
              <a:t>kongenitální</a:t>
            </a:r>
            <a:r>
              <a:rPr lang="en-US" altLang="cs-CZ"/>
              <a:t> (</a:t>
            </a:r>
            <a:r>
              <a:rPr lang="en-US" altLang="cs-CZ" sz="1600"/>
              <a:t>s</a:t>
            </a:r>
            <a:r>
              <a:rPr lang="cs-CZ" altLang="cs-CZ" sz="1600"/>
              <a:t>férocytóza</a:t>
            </a:r>
            <a:r>
              <a:rPr lang="en-US" altLang="cs-CZ" sz="1600"/>
              <a:t>, </a:t>
            </a:r>
            <a:r>
              <a:rPr lang="cs-CZ" altLang="cs-CZ" sz="1600"/>
              <a:t>elipso</a:t>
            </a:r>
            <a:r>
              <a:rPr lang="en-US" altLang="cs-CZ" sz="1600"/>
              <a:t>)</a:t>
            </a:r>
            <a:r>
              <a:rPr lang="en-US" altLang="cs-CZ"/>
              <a:t> </a:t>
            </a:r>
          </a:p>
          <a:p>
            <a:pPr lvl="3" eaLnBrk="1" hangingPunct="1"/>
            <a:r>
              <a:rPr lang="cs-CZ" altLang="cs-CZ"/>
              <a:t>získané</a:t>
            </a:r>
            <a:r>
              <a:rPr lang="en-US" altLang="cs-CZ"/>
              <a:t> (</a:t>
            </a:r>
            <a:r>
              <a:rPr lang="cs-CZ" altLang="cs-CZ"/>
              <a:t>PNH – paroxyzmální noční hemoglobinurie</a:t>
            </a:r>
            <a:r>
              <a:rPr lang="en-US" altLang="cs-CZ"/>
              <a:t>)</a:t>
            </a:r>
            <a:endParaRPr lang="en-US" altLang="cs-CZ" b="1"/>
          </a:p>
          <a:p>
            <a:pPr lvl="2" eaLnBrk="1" hangingPunct="1"/>
            <a:r>
              <a:rPr lang="en-US" altLang="cs-CZ" sz="2000"/>
              <a:t>Metabolic</a:t>
            </a:r>
            <a:r>
              <a:rPr lang="cs-CZ" altLang="cs-CZ" sz="2000"/>
              <a:t>ké enzymatické poruchy</a:t>
            </a:r>
            <a:r>
              <a:rPr lang="en-US" altLang="cs-CZ" sz="2000"/>
              <a:t> (</a:t>
            </a:r>
            <a:r>
              <a:rPr lang="cs-CZ" altLang="cs-CZ" sz="2000"/>
              <a:t>nedostatek </a:t>
            </a:r>
            <a:r>
              <a:rPr lang="en-US" altLang="cs-CZ" sz="2000"/>
              <a:t>G6PD</a:t>
            </a:r>
            <a:r>
              <a:rPr lang="cs-CZ" altLang="cs-CZ" sz="2000"/>
              <a:t> - není glutathion</a:t>
            </a:r>
            <a:r>
              <a:rPr lang="en-US" altLang="cs-CZ" sz="2000"/>
              <a:t>)</a:t>
            </a:r>
          </a:p>
          <a:p>
            <a:pPr lvl="2" eaLnBrk="1" hangingPunct="1"/>
            <a:r>
              <a:rPr lang="en-US" altLang="cs-CZ" sz="2000"/>
              <a:t>H</a:t>
            </a:r>
            <a:r>
              <a:rPr lang="cs-CZ" altLang="cs-CZ" sz="2000"/>
              <a:t>emoglobinopatie</a:t>
            </a:r>
            <a:r>
              <a:rPr lang="en-US" altLang="cs-CZ" sz="2000"/>
              <a:t> (</a:t>
            </a:r>
            <a:r>
              <a:rPr lang="cs-CZ" altLang="cs-CZ" sz="2000"/>
              <a:t>Srpkovitá</a:t>
            </a:r>
            <a:r>
              <a:rPr lang="en-US" altLang="cs-CZ" sz="2000"/>
              <a:t> </a:t>
            </a:r>
            <a:r>
              <a:rPr lang="cs-CZ" altLang="cs-CZ" sz="2000"/>
              <a:t>anémie</a:t>
            </a:r>
            <a:r>
              <a:rPr lang="en-US" altLang="cs-CZ" sz="2000"/>
              <a:t>, </a:t>
            </a:r>
            <a:r>
              <a:rPr lang="cs-CZ" altLang="cs-CZ" sz="2000"/>
              <a:t>talasémie</a:t>
            </a:r>
            <a:r>
              <a:rPr lang="en-US" altLang="cs-CZ" sz="2000"/>
              <a:t>)</a:t>
            </a:r>
          </a:p>
        </p:txBody>
      </p:sp>
      <p:sp>
        <p:nvSpPr>
          <p:cNvPr id="17412" name="Text Box 4">
            <a:extLst>
              <a:ext uri="{FF2B5EF4-FFF2-40B4-BE49-F238E27FC236}">
                <a16:creationId xmlns:a16="http://schemas.microsoft.com/office/drawing/2014/main" id="{0CE853C7-EFBE-4451-A8F6-AD7EAAB7263B}"/>
              </a:ext>
            </a:extLst>
          </p:cNvPr>
          <p:cNvSpPr txBox="1">
            <a:spLocks noChangeArrowheads="1"/>
          </p:cNvSpPr>
          <p:nvPr/>
        </p:nvSpPr>
        <p:spPr bwMode="auto">
          <a:xfrm>
            <a:off x="200025" y="1204913"/>
            <a:ext cx="8620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buClrTx/>
              <a:buFontTx/>
              <a:buNone/>
            </a:pPr>
            <a:r>
              <a:rPr lang="cs-CZ" altLang="cs-CZ" sz="2400">
                <a:latin typeface="Times New Roman" panose="02020603050405020304" pitchFamily="18" charset="0"/>
              </a:rPr>
              <a:t>retikulocytóza</a:t>
            </a:r>
            <a:r>
              <a:rPr lang="en-US" altLang="cs-CZ" sz="2400">
                <a:latin typeface="Times New Roman" panose="02020603050405020304" pitchFamily="18" charset="0"/>
              </a:rPr>
              <a:t>, LDH </a:t>
            </a:r>
            <a:r>
              <a:rPr lang="cs-CZ" altLang="cs-CZ" sz="2400">
                <a:latin typeface="Times New Roman" panose="02020603050405020304" pitchFamily="18" charset="0"/>
              </a:rPr>
              <a:t>zvýšeno</a:t>
            </a:r>
            <a:r>
              <a:rPr lang="en-US" altLang="cs-CZ" sz="2400">
                <a:latin typeface="Times New Roman" panose="02020603050405020304" pitchFamily="18" charset="0"/>
              </a:rPr>
              <a:t>, </a:t>
            </a:r>
            <a:r>
              <a:rPr lang="cs-CZ" altLang="cs-CZ" sz="2400">
                <a:latin typeface="Times New Roman" panose="02020603050405020304" pitchFamily="18" charset="0"/>
              </a:rPr>
              <a:t>akumulace nekonjugovaného hemoglobinu</a:t>
            </a:r>
            <a:endParaRPr lang="en-US" altLang="cs-CZ" sz="2400">
              <a:latin typeface="Times New Roman" panose="02020603050405020304" pitchFamily="18" charset="0"/>
            </a:endParaRPr>
          </a:p>
          <a:p>
            <a:pPr>
              <a:lnSpc>
                <a:spcPct val="100000"/>
              </a:lnSpc>
              <a:spcBef>
                <a:spcPct val="0"/>
              </a:spcBef>
              <a:buClrTx/>
              <a:buFontTx/>
              <a:buNone/>
            </a:pPr>
            <a:endParaRPr lang="en-US" altLang="cs-CZ"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9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9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7" name="Picture 21" descr="Fig. 1">
            <a:extLst>
              <a:ext uri="{FF2B5EF4-FFF2-40B4-BE49-F238E27FC236}">
                <a16:creationId xmlns:a16="http://schemas.microsoft.com/office/drawing/2014/main" id="{46687591-06A9-4A32-B7ED-8514012DC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1" r="-387" b="39101"/>
          <a:stretch/>
        </p:blipFill>
        <p:spPr bwMode="auto">
          <a:xfrm>
            <a:off x="3244823" y="3607822"/>
            <a:ext cx="589288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9479" name="Picture 23" descr="Fig. 1">
            <a:extLst>
              <a:ext uri="{FF2B5EF4-FFF2-40B4-BE49-F238E27FC236}">
                <a16:creationId xmlns:a16="http://schemas.microsoft.com/office/drawing/2014/main" id="{F426478C-09F2-40DC-A48E-B57564E55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14" t="63650" r="11015"/>
          <a:stretch/>
        </p:blipFill>
        <p:spPr bwMode="auto">
          <a:xfrm>
            <a:off x="105949" y="963700"/>
            <a:ext cx="5472608" cy="2492896"/>
          </a:xfrm>
          <a:prstGeom prst="rect">
            <a:avLst/>
          </a:prstGeom>
          <a:noFill/>
          <a:extLst>
            <a:ext uri="{909E8E84-426E-40DD-AFC4-6F175D3DCCD1}">
              <a14:hiddenFill xmlns:a14="http://schemas.microsoft.com/office/drawing/2010/main">
                <a:solidFill>
                  <a:srgbClr val="FFFFFF"/>
                </a:solidFill>
              </a14:hiddenFill>
            </a:ext>
          </a:extLst>
        </p:spPr>
      </p:pic>
      <p:sp>
        <p:nvSpPr>
          <p:cNvPr id="19466" name="Text Box 10">
            <a:extLst>
              <a:ext uri="{FF2B5EF4-FFF2-40B4-BE49-F238E27FC236}">
                <a16:creationId xmlns:a16="http://schemas.microsoft.com/office/drawing/2014/main" id="{10C8775E-535A-4F32-9B0D-8A2CF2F2C145}"/>
              </a:ext>
            </a:extLst>
          </p:cNvPr>
          <p:cNvSpPr txBox="1">
            <a:spLocks noChangeArrowheads="1"/>
          </p:cNvSpPr>
          <p:nvPr/>
        </p:nvSpPr>
        <p:spPr bwMode="auto">
          <a:xfrm>
            <a:off x="132631" y="3059668"/>
            <a:ext cx="17811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b="1" dirty="0">
                <a:solidFill>
                  <a:schemeClr val="tx1"/>
                </a:solidFill>
                <a:latin typeface="Calibri" panose="020F0502020204030204" pitchFamily="34" charset="0"/>
                <a:cs typeface="Calibri" panose="020F0502020204030204" pitchFamily="34" charset="0"/>
              </a:rPr>
              <a:t>INTRAVAS</a:t>
            </a:r>
            <a:r>
              <a:rPr lang="cs-CZ" altLang="cs-CZ" sz="1800" b="1" dirty="0">
                <a:solidFill>
                  <a:schemeClr val="tx1"/>
                </a:solidFill>
                <a:latin typeface="Calibri" panose="020F0502020204030204" pitchFamily="34" charset="0"/>
                <a:cs typeface="Calibri" panose="020F0502020204030204" pitchFamily="34" charset="0"/>
              </a:rPr>
              <a:t>C</a:t>
            </a:r>
            <a:r>
              <a:rPr lang="en-US" altLang="cs-CZ" sz="1800" b="1" dirty="0">
                <a:solidFill>
                  <a:schemeClr val="tx1"/>
                </a:solidFill>
                <a:latin typeface="Calibri" panose="020F0502020204030204" pitchFamily="34" charset="0"/>
                <a:cs typeface="Calibri" panose="020F0502020204030204" pitchFamily="34" charset="0"/>
              </a:rPr>
              <a:t>UL</a:t>
            </a:r>
            <a:r>
              <a:rPr lang="cs-CZ" altLang="cs-CZ" sz="1800" b="1" dirty="0">
                <a:solidFill>
                  <a:schemeClr val="tx1"/>
                </a:solidFill>
                <a:latin typeface="Calibri" panose="020F0502020204030204" pitchFamily="34" charset="0"/>
                <a:cs typeface="Calibri" panose="020F0502020204030204" pitchFamily="34" charset="0"/>
              </a:rPr>
              <a:t>A</a:t>
            </a:r>
            <a:r>
              <a:rPr lang="en-US" altLang="cs-CZ" sz="1800" b="1" dirty="0">
                <a:solidFill>
                  <a:schemeClr val="tx1"/>
                </a:solidFill>
                <a:latin typeface="Calibri" panose="020F0502020204030204" pitchFamily="34" charset="0"/>
                <a:cs typeface="Calibri" panose="020F0502020204030204" pitchFamily="34" charset="0"/>
              </a:rPr>
              <a:t>R</a:t>
            </a:r>
          </a:p>
        </p:txBody>
      </p:sp>
      <p:sp>
        <p:nvSpPr>
          <p:cNvPr id="23" name="TextovéPole 22">
            <a:extLst>
              <a:ext uri="{FF2B5EF4-FFF2-40B4-BE49-F238E27FC236}">
                <a16:creationId xmlns:a16="http://schemas.microsoft.com/office/drawing/2014/main" id="{DB6D0EC8-CEC8-4A02-9E63-E1E8434E5C70}"/>
              </a:ext>
            </a:extLst>
          </p:cNvPr>
          <p:cNvSpPr txBox="1"/>
          <p:nvPr/>
        </p:nvSpPr>
        <p:spPr>
          <a:xfrm>
            <a:off x="132630" y="284341"/>
            <a:ext cx="8111777" cy="400110"/>
          </a:xfrm>
          <a:prstGeom prst="rect">
            <a:avLst/>
          </a:prstGeom>
          <a:noFill/>
        </p:spPr>
        <p:txBody>
          <a:bodyPr wrap="square">
            <a:spAutoFit/>
          </a:bodyPr>
          <a:lstStyle/>
          <a:p>
            <a:r>
              <a:rPr lang="en-US" b="1" dirty="0"/>
              <a:t>Mechanisms of extravascular and intravascular hemolysis</a:t>
            </a:r>
            <a:endParaRPr lang="cs-CZ" b="1" dirty="0"/>
          </a:p>
        </p:txBody>
      </p:sp>
      <p:sp>
        <p:nvSpPr>
          <p:cNvPr id="24" name="Text Box 10">
            <a:extLst>
              <a:ext uri="{FF2B5EF4-FFF2-40B4-BE49-F238E27FC236}">
                <a16:creationId xmlns:a16="http://schemas.microsoft.com/office/drawing/2014/main" id="{B07F6FBB-50B4-451C-994F-AE7CEC382C64}"/>
              </a:ext>
            </a:extLst>
          </p:cNvPr>
          <p:cNvSpPr txBox="1">
            <a:spLocks noChangeArrowheads="1"/>
          </p:cNvSpPr>
          <p:nvPr/>
        </p:nvSpPr>
        <p:spPr bwMode="auto">
          <a:xfrm>
            <a:off x="6948264" y="3933056"/>
            <a:ext cx="18067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b="1" dirty="0">
                <a:solidFill>
                  <a:schemeClr val="tx1"/>
                </a:solidFill>
                <a:latin typeface="Calibri" panose="020F0502020204030204" pitchFamily="34" charset="0"/>
                <a:cs typeface="Calibri" panose="020F0502020204030204" pitchFamily="34" charset="0"/>
              </a:rPr>
              <a:t>EXTRAVASCULAR</a:t>
            </a:r>
          </a:p>
        </p:txBody>
      </p:sp>
      <p:sp>
        <p:nvSpPr>
          <p:cNvPr id="26" name="TextovéPole 25">
            <a:extLst>
              <a:ext uri="{FF2B5EF4-FFF2-40B4-BE49-F238E27FC236}">
                <a16:creationId xmlns:a16="http://schemas.microsoft.com/office/drawing/2014/main" id="{2387FA64-8AA2-42A3-8F7D-38A7C96B524B}"/>
              </a:ext>
            </a:extLst>
          </p:cNvPr>
          <p:cNvSpPr txBox="1"/>
          <p:nvPr/>
        </p:nvSpPr>
        <p:spPr>
          <a:xfrm>
            <a:off x="5699581" y="1387262"/>
            <a:ext cx="3192899" cy="1323439"/>
          </a:xfrm>
          <a:prstGeom prst="rect">
            <a:avLst/>
          </a:prstGeom>
          <a:noFill/>
        </p:spPr>
        <p:txBody>
          <a:bodyPr wrap="square">
            <a:spAutoFit/>
          </a:bodyPr>
          <a:lstStyle/>
          <a:p>
            <a:r>
              <a:rPr lang="cs-CZ" b="0" i="0" dirty="0" err="1">
                <a:solidFill>
                  <a:srgbClr val="333333"/>
                </a:solidFill>
                <a:effectLst/>
                <a:latin typeface="Calibri" panose="020F0502020204030204" pitchFamily="34" charset="0"/>
                <a:cs typeface="Calibri" panose="020F0502020204030204" pitchFamily="34" charset="0"/>
              </a:rPr>
              <a:t>paroxysmal</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nocturnal</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hemoglobinuria</a:t>
            </a:r>
            <a:r>
              <a:rPr lang="cs-CZ" b="0" i="0" dirty="0">
                <a:solidFill>
                  <a:srgbClr val="333333"/>
                </a:solidFill>
                <a:effectLst/>
                <a:latin typeface="Calibri" panose="020F0502020204030204" pitchFamily="34" charset="0"/>
                <a:cs typeface="Calibri" panose="020F0502020204030204" pitchFamily="34" charset="0"/>
              </a:rPr>
              <a:t> (PNH) and </a:t>
            </a:r>
            <a:r>
              <a:rPr lang="cs-CZ" b="0" i="0" dirty="0" err="1">
                <a:solidFill>
                  <a:srgbClr val="333333"/>
                </a:solidFill>
                <a:effectLst/>
                <a:latin typeface="Calibri" panose="020F0502020204030204" pitchFamily="34" charset="0"/>
                <a:cs typeface="Calibri" panose="020F0502020204030204" pitchFamily="34" charset="0"/>
              </a:rPr>
              <a:t>autoimmune</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hemolytic</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anemia</a:t>
            </a:r>
            <a:r>
              <a:rPr lang="cs-CZ" b="0" i="0" dirty="0">
                <a:solidFill>
                  <a:srgbClr val="333333"/>
                </a:solidFill>
                <a:effectLst/>
                <a:latin typeface="Calibri" panose="020F0502020204030204" pitchFamily="34" charset="0"/>
                <a:cs typeface="Calibri" panose="020F0502020204030204" pitchFamily="34" charset="0"/>
              </a:rPr>
              <a:t> (AIHA)</a:t>
            </a:r>
            <a:endParaRPr lang="cs-CZ"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57F2DBC-3385-4BD0-B194-1BD92BB56CAC}"/>
              </a:ext>
            </a:extLst>
          </p:cNvPr>
          <p:cNvSpPr txBox="1">
            <a:spLocks noChangeArrowheads="1"/>
          </p:cNvSpPr>
          <p:nvPr/>
        </p:nvSpPr>
        <p:spPr bwMode="auto">
          <a:xfrm>
            <a:off x="2438400" y="206375"/>
            <a:ext cx="5119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u="sng">
                <a:latin typeface="Times New Roman" panose="02020603050405020304" pitchFamily="18" charset="0"/>
              </a:rPr>
              <a:t>SYMPTOMY HEMOLÝZY</a:t>
            </a:r>
            <a:endParaRPr lang="en-US" altLang="cs-CZ" sz="3200">
              <a:latin typeface="Times New Roman" panose="02020603050405020304" pitchFamily="18" charset="0"/>
            </a:endParaRPr>
          </a:p>
        </p:txBody>
      </p:sp>
      <p:sp>
        <p:nvSpPr>
          <p:cNvPr id="20483" name="Text Box 3">
            <a:extLst>
              <a:ext uri="{FF2B5EF4-FFF2-40B4-BE49-F238E27FC236}">
                <a16:creationId xmlns:a16="http://schemas.microsoft.com/office/drawing/2014/main" id="{BE237291-BB44-4A2B-8D5B-F2708D1DE4D4}"/>
              </a:ext>
            </a:extLst>
          </p:cNvPr>
          <p:cNvSpPr txBox="1">
            <a:spLocks noChangeArrowheads="1"/>
          </p:cNvSpPr>
          <p:nvPr/>
        </p:nvSpPr>
        <p:spPr bwMode="auto">
          <a:xfrm>
            <a:off x="250825" y="1412875"/>
            <a:ext cx="247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a:solidFill>
                  <a:srgbClr val="FFCC00"/>
                </a:solidFill>
                <a:latin typeface="Times New Roman" panose="02020603050405020304" pitchFamily="18" charset="0"/>
              </a:rPr>
              <a:t>Ztráta erytrocytů</a:t>
            </a:r>
            <a:endParaRPr lang="en-US" altLang="cs-CZ" sz="2400" b="1">
              <a:solidFill>
                <a:srgbClr val="FFCC00"/>
              </a:solidFill>
              <a:latin typeface="Times New Roman" panose="02020603050405020304" pitchFamily="18" charset="0"/>
            </a:endParaRPr>
          </a:p>
        </p:txBody>
      </p:sp>
      <p:sp>
        <p:nvSpPr>
          <p:cNvPr id="20484" name="Text Box 4">
            <a:extLst>
              <a:ext uri="{FF2B5EF4-FFF2-40B4-BE49-F238E27FC236}">
                <a16:creationId xmlns:a16="http://schemas.microsoft.com/office/drawing/2014/main" id="{151D0C25-C830-4028-B4D6-920E87878E16}"/>
              </a:ext>
            </a:extLst>
          </p:cNvPr>
          <p:cNvSpPr txBox="1">
            <a:spLocks noChangeArrowheads="1"/>
          </p:cNvSpPr>
          <p:nvPr/>
        </p:nvSpPr>
        <p:spPr bwMode="auto">
          <a:xfrm>
            <a:off x="533400" y="21336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2400" b="1" i="1">
                <a:solidFill>
                  <a:srgbClr val="FF3300"/>
                </a:solidFill>
                <a:latin typeface="Times New Roman" panose="02020603050405020304" pitchFamily="18" charset="0"/>
              </a:rPr>
              <a:t>anemi</a:t>
            </a:r>
            <a:r>
              <a:rPr lang="cs-CZ" altLang="cs-CZ" sz="2400" b="1" i="1">
                <a:solidFill>
                  <a:srgbClr val="FF3300"/>
                </a:solidFill>
                <a:latin typeface="Times New Roman" panose="02020603050405020304" pitchFamily="18" charset="0"/>
              </a:rPr>
              <a:t>a</a:t>
            </a:r>
            <a:endParaRPr lang="en-US" altLang="cs-CZ" sz="2400">
              <a:solidFill>
                <a:srgbClr val="FF3300"/>
              </a:solidFill>
              <a:latin typeface="Times New Roman" panose="02020603050405020304" pitchFamily="18" charset="0"/>
            </a:endParaRPr>
          </a:p>
        </p:txBody>
      </p:sp>
      <p:sp>
        <p:nvSpPr>
          <p:cNvPr id="20485" name="Text Box 5">
            <a:extLst>
              <a:ext uri="{FF2B5EF4-FFF2-40B4-BE49-F238E27FC236}">
                <a16:creationId xmlns:a16="http://schemas.microsoft.com/office/drawing/2014/main" id="{6B396C0F-7EA2-4C7C-974F-05AD0F5B5053}"/>
              </a:ext>
            </a:extLst>
          </p:cNvPr>
          <p:cNvSpPr txBox="1">
            <a:spLocks noChangeArrowheads="1"/>
          </p:cNvSpPr>
          <p:nvPr/>
        </p:nvSpPr>
        <p:spPr bwMode="auto">
          <a:xfrm>
            <a:off x="1600200" y="2868613"/>
            <a:ext cx="240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a:latin typeface="Times New Roman" panose="02020603050405020304" pitchFamily="18" charset="0"/>
              </a:rPr>
              <a:t>Aktivace kostní dřeně</a:t>
            </a:r>
            <a:endParaRPr lang="en-US" altLang="cs-CZ">
              <a:latin typeface="Times New Roman" panose="02020603050405020304" pitchFamily="18" charset="0"/>
            </a:endParaRPr>
          </a:p>
        </p:txBody>
      </p:sp>
      <p:sp>
        <p:nvSpPr>
          <p:cNvPr id="20486" name="Line 6">
            <a:extLst>
              <a:ext uri="{FF2B5EF4-FFF2-40B4-BE49-F238E27FC236}">
                <a16:creationId xmlns:a16="http://schemas.microsoft.com/office/drawing/2014/main" id="{330C1110-753D-4FEE-876C-87A4386CC334}"/>
              </a:ext>
            </a:extLst>
          </p:cNvPr>
          <p:cNvSpPr>
            <a:spLocks noChangeShapeType="1"/>
          </p:cNvSpPr>
          <p:nvPr/>
        </p:nvSpPr>
        <p:spPr bwMode="auto">
          <a:xfrm>
            <a:off x="1143000" y="182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87" name="Line 7">
            <a:extLst>
              <a:ext uri="{FF2B5EF4-FFF2-40B4-BE49-F238E27FC236}">
                <a16:creationId xmlns:a16="http://schemas.microsoft.com/office/drawing/2014/main" id="{5645F19A-603B-469E-9EDE-798BE7BD4D24}"/>
              </a:ext>
            </a:extLst>
          </p:cNvPr>
          <p:cNvSpPr>
            <a:spLocks noChangeShapeType="1"/>
          </p:cNvSpPr>
          <p:nvPr/>
        </p:nvSpPr>
        <p:spPr bwMode="auto">
          <a:xfrm>
            <a:off x="1981200" y="18288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88" name="Text Box 8">
            <a:extLst>
              <a:ext uri="{FF2B5EF4-FFF2-40B4-BE49-F238E27FC236}">
                <a16:creationId xmlns:a16="http://schemas.microsoft.com/office/drawing/2014/main" id="{A7E34612-4016-4FC3-9767-D82E7BAFDC7B}"/>
              </a:ext>
            </a:extLst>
          </p:cNvPr>
          <p:cNvSpPr txBox="1">
            <a:spLocks noChangeArrowheads="1"/>
          </p:cNvSpPr>
          <p:nvPr/>
        </p:nvSpPr>
        <p:spPr bwMode="auto">
          <a:xfrm>
            <a:off x="1403350" y="371633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i="1">
                <a:solidFill>
                  <a:srgbClr val="FF3300"/>
                </a:solidFill>
                <a:latin typeface="Times New Roman" panose="02020603050405020304" pitchFamily="18" charset="0"/>
              </a:rPr>
              <a:t>retikulocytóza</a:t>
            </a:r>
            <a:endParaRPr lang="en-US" altLang="cs-CZ" sz="2400">
              <a:solidFill>
                <a:srgbClr val="FF3300"/>
              </a:solidFill>
              <a:latin typeface="Times New Roman" panose="02020603050405020304" pitchFamily="18" charset="0"/>
            </a:endParaRPr>
          </a:p>
        </p:txBody>
      </p:sp>
      <p:sp>
        <p:nvSpPr>
          <p:cNvPr id="20489" name="Line 9">
            <a:extLst>
              <a:ext uri="{FF2B5EF4-FFF2-40B4-BE49-F238E27FC236}">
                <a16:creationId xmlns:a16="http://schemas.microsoft.com/office/drawing/2014/main" id="{2BF48320-5F09-4EC0-9D4E-322D0B9F2825}"/>
              </a:ext>
            </a:extLst>
          </p:cNvPr>
          <p:cNvSpPr>
            <a:spLocks noChangeShapeType="1"/>
          </p:cNvSpPr>
          <p:nvPr/>
        </p:nvSpPr>
        <p:spPr bwMode="auto">
          <a:xfrm>
            <a:off x="1981200" y="3276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0" name="Text Box 10">
            <a:extLst>
              <a:ext uri="{FF2B5EF4-FFF2-40B4-BE49-F238E27FC236}">
                <a16:creationId xmlns:a16="http://schemas.microsoft.com/office/drawing/2014/main" id="{43DA3B9B-777F-4718-9701-8E9B2FB1AC74}"/>
              </a:ext>
            </a:extLst>
          </p:cNvPr>
          <p:cNvSpPr txBox="1">
            <a:spLocks noChangeArrowheads="1"/>
          </p:cNvSpPr>
          <p:nvPr/>
        </p:nvSpPr>
        <p:spPr bwMode="auto">
          <a:xfrm>
            <a:off x="3886200" y="1420813"/>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a:latin typeface="Times New Roman" panose="02020603050405020304" pitchFamily="18" charset="0"/>
              </a:rPr>
              <a:t>volný</a:t>
            </a:r>
            <a:r>
              <a:rPr lang="en-US" altLang="cs-CZ">
                <a:latin typeface="Times New Roman" panose="02020603050405020304" pitchFamily="18" charset="0"/>
              </a:rPr>
              <a:t> Hb </a:t>
            </a:r>
          </a:p>
        </p:txBody>
      </p:sp>
      <p:sp>
        <p:nvSpPr>
          <p:cNvPr id="20491" name="Text Box 11">
            <a:extLst>
              <a:ext uri="{FF2B5EF4-FFF2-40B4-BE49-F238E27FC236}">
                <a16:creationId xmlns:a16="http://schemas.microsoft.com/office/drawing/2014/main" id="{356B7938-F33E-44CC-BA1E-6583901F3FC0}"/>
              </a:ext>
            </a:extLst>
          </p:cNvPr>
          <p:cNvSpPr txBox="1">
            <a:spLocks noChangeArrowheads="1"/>
          </p:cNvSpPr>
          <p:nvPr/>
        </p:nvSpPr>
        <p:spPr bwMode="auto">
          <a:xfrm>
            <a:off x="6051550" y="1371600"/>
            <a:ext cx="2327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2400" b="1" i="1">
                <a:solidFill>
                  <a:srgbClr val="FF3300"/>
                </a:solidFill>
                <a:latin typeface="Times New Roman" panose="02020603050405020304" pitchFamily="18" charset="0"/>
              </a:rPr>
              <a:t>hemoglobin</a:t>
            </a:r>
            <a:r>
              <a:rPr lang="cs-CZ" altLang="cs-CZ" sz="2400" b="1" i="1">
                <a:solidFill>
                  <a:srgbClr val="FF3300"/>
                </a:solidFill>
                <a:latin typeface="Times New Roman" panose="02020603050405020304" pitchFamily="18" charset="0"/>
              </a:rPr>
              <a:t>émie</a:t>
            </a:r>
            <a:r>
              <a:rPr lang="en-US" altLang="cs-CZ">
                <a:latin typeface="Times New Roman" panose="02020603050405020304" pitchFamily="18" charset="0"/>
              </a:rPr>
              <a:t>,</a:t>
            </a:r>
          </a:p>
          <a:p>
            <a:pPr>
              <a:lnSpc>
                <a:spcPct val="100000"/>
              </a:lnSpc>
              <a:spcBef>
                <a:spcPct val="0"/>
              </a:spcBef>
              <a:buClrTx/>
              <a:buFontTx/>
              <a:buNone/>
            </a:pPr>
            <a:r>
              <a:rPr lang="cs-CZ" altLang="cs-CZ">
                <a:latin typeface="Times New Roman" panose="02020603050405020304" pitchFamily="18" charset="0"/>
              </a:rPr>
              <a:t>Pokles haptoglobinu</a:t>
            </a:r>
          </a:p>
          <a:p>
            <a:pPr>
              <a:lnSpc>
                <a:spcPct val="100000"/>
              </a:lnSpc>
              <a:spcBef>
                <a:spcPct val="0"/>
              </a:spcBef>
              <a:buClrTx/>
              <a:buFontTx/>
              <a:buNone/>
            </a:pPr>
            <a:r>
              <a:rPr lang="en-US" altLang="cs-CZ">
                <a:latin typeface="Times New Roman" panose="02020603050405020304" pitchFamily="18" charset="0"/>
              </a:rPr>
              <a:t>hemoglobinu</a:t>
            </a:r>
            <a:r>
              <a:rPr lang="cs-CZ" altLang="cs-CZ">
                <a:latin typeface="Times New Roman" panose="02020603050405020304" pitchFamily="18" charset="0"/>
              </a:rPr>
              <a:t>rie</a:t>
            </a:r>
            <a:endParaRPr lang="en-US" altLang="cs-CZ">
              <a:latin typeface="Times New Roman" panose="02020603050405020304" pitchFamily="18" charset="0"/>
            </a:endParaRPr>
          </a:p>
          <a:p>
            <a:pPr>
              <a:lnSpc>
                <a:spcPct val="100000"/>
              </a:lnSpc>
              <a:spcBef>
                <a:spcPct val="0"/>
              </a:spcBef>
              <a:buClrTx/>
              <a:buFontTx/>
              <a:buNone/>
            </a:pPr>
            <a:r>
              <a:rPr lang="en-US" altLang="cs-CZ">
                <a:latin typeface="Times New Roman" panose="02020603050405020304" pitchFamily="18" charset="0"/>
              </a:rPr>
              <a:t>hemoside</a:t>
            </a:r>
            <a:r>
              <a:rPr lang="cs-CZ" altLang="cs-CZ">
                <a:latin typeface="Times New Roman" panose="02020603050405020304" pitchFamily="18" charset="0"/>
              </a:rPr>
              <a:t>rinurie</a:t>
            </a:r>
            <a:endParaRPr lang="en-US" altLang="cs-CZ">
              <a:latin typeface="Times New Roman" panose="02020603050405020304" pitchFamily="18" charset="0"/>
            </a:endParaRPr>
          </a:p>
        </p:txBody>
      </p:sp>
      <p:sp>
        <p:nvSpPr>
          <p:cNvPr id="20492" name="Line 12">
            <a:extLst>
              <a:ext uri="{FF2B5EF4-FFF2-40B4-BE49-F238E27FC236}">
                <a16:creationId xmlns:a16="http://schemas.microsoft.com/office/drawing/2014/main" id="{7386B32B-DE73-4592-B647-92AF4C7C5350}"/>
              </a:ext>
            </a:extLst>
          </p:cNvPr>
          <p:cNvSpPr>
            <a:spLocks noChangeShapeType="1"/>
          </p:cNvSpPr>
          <p:nvPr/>
        </p:nvSpPr>
        <p:spPr bwMode="auto">
          <a:xfrm flipV="1">
            <a:off x="5257800" y="1295400"/>
            <a:ext cx="12192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3" name="Text Box 13">
            <a:extLst>
              <a:ext uri="{FF2B5EF4-FFF2-40B4-BE49-F238E27FC236}">
                <a16:creationId xmlns:a16="http://schemas.microsoft.com/office/drawing/2014/main" id="{7AA5359C-0EDD-4F9A-8E6B-B212E2D636AF}"/>
              </a:ext>
            </a:extLst>
          </p:cNvPr>
          <p:cNvSpPr txBox="1">
            <a:spLocks noChangeArrowheads="1"/>
          </p:cNvSpPr>
          <p:nvPr/>
        </p:nvSpPr>
        <p:spPr bwMode="auto">
          <a:xfrm>
            <a:off x="6613525" y="955675"/>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u="sng">
                <a:solidFill>
                  <a:schemeClr val="accent2"/>
                </a:solidFill>
                <a:latin typeface="Times New Roman" panose="02020603050405020304" pitchFamily="18" charset="0"/>
              </a:rPr>
              <a:t>intravaskulární</a:t>
            </a:r>
            <a:endParaRPr lang="en-US" altLang="cs-CZ" sz="2400" b="1">
              <a:solidFill>
                <a:schemeClr val="accent2"/>
              </a:solidFill>
              <a:latin typeface="Times New Roman" panose="02020603050405020304" pitchFamily="18" charset="0"/>
            </a:endParaRPr>
          </a:p>
        </p:txBody>
      </p:sp>
      <p:sp>
        <p:nvSpPr>
          <p:cNvPr id="20494" name="Text Box 14">
            <a:extLst>
              <a:ext uri="{FF2B5EF4-FFF2-40B4-BE49-F238E27FC236}">
                <a16:creationId xmlns:a16="http://schemas.microsoft.com/office/drawing/2014/main" id="{028DBCBD-C579-4010-B822-F28FA8877018}"/>
              </a:ext>
            </a:extLst>
          </p:cNvPr>
          <p:cNvSpPr txBox="1">
            <a:spLocks noChangeArrowheads="1"/>
          </p:cNvSpPr>
          <p:nvPr/>
        </p:nvSpPr>
        <p:spPr bwMode="auto">
          <a:xfrm>
            <a:off x="3733800" y="4903788"/>
            <a:ext cx="3449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a:latin typeface="Times New Roman" panose="02020603050405020304" pitchFamily="18" charset="0"/>
              </a:rPr>
              <a:t>Zvýšená produkce</a:t>
            </a:r>
            <a:r>
              <a:rPr lang="en-US" altLang="cs-CZ">
                <a:latin typeface="Times New Roman" panose="02020603050405020304" pitchFamily="18" charset="0"/>
              </a:rPr>
              <a:t> </a:t>
            </a:r>
            <a:r>
              <a:rPr lang="en-US" altLang="cs-CZ" sz="2400" b="1" i="1">
                <a:solidFill>
                  <a:srgbClr val="FF3300"/>
                </a:solidFill>
                <a:latin typeface="Times New Roman" panose="02020603050405020304" pitchFamily="18" charset="0"/>
              </a:rPr>
              <a:t>bili</a:t>
            </a:r>
            <a:r>
              <a:rPr lang="cs-CZ" altLang="cs-CZ" sz="2400" b="1" i="1">
                <a:solidFill>
                  <a:srgbClr val="FF3300"/>
                </a:solidFill>
                <a:latin typeface="Times New Roman" panose="02020603050405020304" pitchFamily="18" charset="0"/>
              </a:rPr>
              <a:t>rubinu</a:t>
            </a:r>
            <a:r>
              <a:rPr lang="en-US" altLang="cs-CZ">
                <a:latin typeface="Times New Roman" panose="02020603050405020304" pitchFamily="18" charset="0"/>
              </a:rPr>
              <a:t> </a:t>
            </a:r>
            <a:br>
              <a:rPr lang="en-US" altLang="cs-CZ">
                <a:latin typeface="Times New Roman" panose="02020603050405020304" pitchFamily="18" charset="0"/>
              </a:rPr>
            </a:br>
            <a:r>
              <a:rPr lang="cs-CZ" altLang="cs-CZ">
                <a:latin typeface="Times New Roman" panose="02020603050405020304" pitchFamily="18" charset="0"/>
              </a:rPr>
              <a:t>žloutenka (ikterus)</a:t>
            </a:r>
            <a:endParaRPr lang="en-US" altLang="cs-CZ">
              <a:latin typeface="Times New Roman" panose="02020603050405020304" pitchFamily="18" charset="0"/>
            </a:endParaRPr>
          </a:p>
        </p:txBody>
      </p:sp>
      <p:sp>
        <p:nvSpPr>
          <p:cNvPr id="20495" name="Text Box 15">
            <a:extLst>
              <a:ext uri="{FF2B5EF4-FFF2-40B4-BE49-F238E27FC236}">
                <a16:creationId xmlns:a16="http://schemas.microsoft.com/office/drawing/2014/main" id="{21327B2F-65A2-4A38-BCBA-4CD94725A160}"/>
              </a:ext>
            </a:extLst>
          </p:cNvPr>
          <p:cNvSpPr txBox="1">
            <a:spLocks noChangeArrowheads="1"/>
          </p:cNvSpPr>
          <p:nvPr/>
        </p:nvSpPr>
        <p:spPr bwMode="auto">
          <a:xfrm>
            <a:off x="4211638" y="4508500"/>
            <a:ext cx="224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2400" b="1" u="sng">
                <a:solidFill>
                  <a:schemeClr val="accent2"/>
                </a:solidFill>
                <a:latin typeface="Times New Roman" panose="02020603050405020304" pitchFamily="18" charset="0"/>
              </a:rPr>
              <a:t>extra</a:t>
            </a:r>
            <a:r>
              <a:rPr lang="cs-CZ" altLang="cs-CZ" sz="2400" b="1" u="sng">
                <a:solidFill>
                  <a:schemeClr val="accent2"/>
                </a:solidFill>
                <a:latin typeface="Times New Roman" panose="02020603050405020304" pitchFamily="18" charset="0"/>
              </a:rPr>
              <a:t>vaskulární</a:t>
            </a:r>
            <a:endParaRPr lang="en-US" altLang="cs-CZ" sz="2400" b="1">
              <a:solidFill>
                <a:schemeClr val="accent2"/>
              </a:solidFill>
              <a:latin typeface="Times New Roman" panose="02020603050405020304" pitchFamily="18" charset="0"/>
            </a:endParaRPr>
          </a:p>
        </p:txBody>
      </p:sp>
      <p:sp>
        <p:nvSpPr>
          <p:cNvPr id="20496" name="Line 16">
            <a:extLst>
              <a:ext uri="{FF2B5EF4-FFF2-40B4-BE49-F238E27FC236}">
                <a16:creationId xmlns:a16="http://schemas.microsoft.com/office/drawing/2014/main" id="{6C58A380-A18B-48B9-B904-DBC7743FA20D}"/>
              </a:ext>
            </a:extLst>
          </p:cNvPr>
          <p:cNvSpPr>
            <a:spLocks noChangeShapeType="1"/>
          </p:cNvSpPr>
          <p:nvPr/>
        </p:nvSpPr>
        <p:spPr bwMode="auto">
          <a:xfrm>
            <a:off x="4419600" y="1905000"/>
            <a:ext cx="685800" cy="2590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7" name="Line 17">
            <a:extLst>
              <a:ext uri="{FF2B5EF4-FFF2-40B4-BE49-F238E27FC236}">
                <a16:creationId xmlns:a16="http://schemas.microsoft.com/office/drawing/2014/main" id="{107D708D-BB84-4EA6-80EC-D83030227C9D}"/>
              </a:ext>
            </a:extLst>
          </p:cNvPr>
          <p:cNvSpPr>
            <a:spLocks noChangeShapeType="1"/>
          </p:cNvSpPr>
          <p:nvPr/>
        </p:nvSpPr>
        <p:spPr bwMode="auto">
          <a:xfrm flipV="1">
            <a:off x="3492500" y="16287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8" name="Text Box 18">
            <a:extLst>
              <a:ext uri="{FF2B5EF4-FFF2-40B4-BE49-F238E27FC236}">
                <a16:creationId xmlns:a16="http://schemas.microsoft.com/office/drawing/2014/main" id="{92565EC7-1243-4948-A2C7-9FF419426D4D}"/>
              </a:ext>
            </a:extLst>
          </p:cNvPr>
          <p:cNvSpPr txBox="1">
            <a:spLocks noChangeArrowheads="1"/>
          </p:cNvSpPr>
          <p:nvPr/>
        </p:nvSpPr>
        <p:spPr bwMode="auto">
          <a:xfrm>
            <a:off x="6172200" y="2998788"/>
            <a:ext cx="229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i="1">
                <a:solidFill>
                  <a:srgbClr val="FF3300"/>
                </a:solidFill>
                <a:latin typeface="Times New Roman" panose="02020603050405020304" pitchFamily="18" charset="0"/>
              </a:rPr>
              <a:t>Poškození ledvin</a:t>
            </a:r>
            <a:endParaRPr lang="en-US" altLang="cs-CZ" sz="2400" b="1" i="1">
              <a:solidFill>
                <a:srgbClr val="FF3300"/>
              </a:solidFill>
              <a:latin typeface="Times New Roman" panose="02020603050405020304" pitchFamily="18" charset="0"/>
            </a:endParaRPr>
          </a:p>
        </p:txBody>
      </p:sp>
      <p:sp>
        <p:nvSpPr>
          <p:cNvPr id="20499" name="Line 19">
            <a:extLst>
              <a:ext uri="{FF2B5EF4-FFF2-40B4-BE49-F238E27FC236}">
                <a16:creationId xmlns:a16="http://schemas.microsoft.com/office/drawing/2014/main" id="{BFE7A0F4-58B6-4AFA-9D2B-E6566818DF75}"/>
              </a:ext>
            </a:extLst>
          </p:cNvPr>
          <p:cNvSpPr>
            <a:spLocks noChangeShapeType="1"/>
          </p:cNvSpPr>
          <p:nvPr/>
        </p:nvSpPr>
        <p:spPr bwMode="auto">
          <a:xfrm>
            <a:off x="6934200" y="2438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0500" name="Picture 20" descr="kidney">
            <a:extLst>
              <a:ext uri="{FF2B5EF4-FFF2-40B4-BE49-F238E27FC236}">
                <a16:creationId xmlns:a16="http://schemas.microsoft.com/office/drawing/2014/main" id="{9251505D-C3E0-4BD9-B4DE-EE1444C05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352800"/>
            <a:ext cx="13192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 Box 21">
            <a:extLst>
              <a:ext uri="{FF2B5EF4-FFF2-40B4-BE49-F238E27FC236}">
                <a16:creationId xmlns:a16="http://schemas.microsoft.com/office/drawing/2014/main" id="{216D6BFC-91E7-43E4-883C-F8C0DAFAB3DC}"/>
              </a:ext>
            </a:extLst>
          </p:cNvPr>
          <p:cNvSpPr txBox="1">
            <a:spLocks noChangeArrowheads="1"/>
          </p:cNvSpPr>
          <p:nvPr/>
        </p:nvSpPr>
        <p:spPr bwMode="auto">
          <a:xfrm>
            <a:off x="4267200" y="5954713"/>
            <a:ext cx="197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i="1">
                <a:solidFill>
                  <a:srgbClr val="FF3300"/>
                </a:solidFill>
                <a:latin typeface="Times New Roman" panose="02020603050405020304" pitchFamily="18" charset="0"/>
              </a:rPr>
              <a:t>splenomegalie</a:t>
            </a:r>
            <a:endParaRPr lang="en-US" altLang="cs-CZ" sz="2400">
              <a:solidFill>
                <a:srgbClr val="FF3300"/>
              </a:solidFill>
              <a:latin typeface="Times New Roman" panose="02020603050405020304" pitchFamily="18" charset="0"/>
            </a:endParaRPr>
          </a:p>
        </p:txBody>
      </p:sp>
      <p:pic>
        <p:nvPicPr>
          <p:cNvPr id="20502" name="Picture 22" descr="spleen">
            <a:extLst>
              <a:ext uri="{FF2B5EF4-FFF2-40B4-BE49-F238E27FC236}">
                <a16:creationId xmlns:a16="http://schemas.microsoft.com/office/drawing/2014/main" id="{26CA6F92-7AA0-4D83-A836-91B0240AE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1481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Line 23">
            <a:extLst>
              <a:ext uri="{FF2B5EF4-FFF2-40B4-BE49-F238E27FC236}">
                <a16:creationId xmlns:a16="http://schemas.microsoft.com/office/drawing/2014/main" id="{7C70E1A5-D221-4DD0-9A80-F6E6667F3638}"/>
              </a:ext>
            </a:extLst>
          </p:cNvPr>
          <p:cNvSpPr>
            <a:spLocks noChangeShapeType="1"/>
          </p:cNvSpPr>
          <p:nvPr/>
        </p:nvSpPr>
        <p:spPr bwMode="auto">
          <a:xfrm>
            <a:off x="4724400" y="4953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0504" name="Picture 24" descr="Reticulocyte-(counter-stain">
            <a:extLst>
              <a:ext uri="{FF2B5EF4-FFF2-40B4-BE49-F238E27FC236}">
                <a16:creationId xmlns:a16="http://schemas.microsoft.com/office/drawing/2014/main" id="{CCFF5FD0-DBB6-479B-A12A-37A97925A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149725"/>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87824A63-5FF2-42F1-ADEE-8FB65C9E705B}"/>
              </a:ext>
            </a:extLst>
          </p:cNvPr>
          <p:cNvSpPr txBox="1">
            <a:spLocks noChangeArrowheads="1"/>
          </p:cNvSpPr>
          <p:nvPr/>
        </p:nvSpPr>
        <p:spPr bwMode="auto">
          <a:xfrm>
            <a:off x="92985" y="0"/>
            <a:ext cx="4371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800" b="1" u="sng" dirty="0">
                <a:solidFill>
                  <a:schemeClr val="tx1"/>
                </a:solidFill>
                <a:latin typeface="Times New Roman" panose="02020603050405020304" pitchFamily="18" charset="0"/>
              </a:rPr>
              <a:t>TESTS FOR HEMOLYSIS</a:t>
            </a:r>
            <a:endParaRPr lang="en-US" altLang="cs-CZ" sz="2800" u="sng" dirty="0">
              <a:solidFill>
                <a:schemeClr val="tx1"/>
              </a:solidFill>
              <a:latin typeface="Times New Roman" panose="02020603050405020304" pitchFamily="18" charset="0"/>
            </a:endParaRPr>
          </a:p>
        </p:txBody>
      </p:sp>
      <p:pic>
        <p:nvPicPr>
          <p:cNvPr id="21511" name="Picture 7">
            <a:extLst>
              <a:ext uri="{FF2B5EF4-FFF2-40B4-BE49-F238E27FC236}">
                <a16:creationId xmlns:a16="http://schemas.microsoft.com/office/drawing/2014/main" id="{6CBF11F0-00E9-4190-8BFA-711AA99A0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67186"/>
            <a:ext cx="6617866" cy="6190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1C2D9769-7247-4CD9-97C7-9E0F792F7785}"/>
              </a:ext>
            </a:extLst>
          </p:cNvPr>
          <p:cNvSpPr txBox="1">
            <a:spLocks noChangeArrowheads="1"/>
          </p:cNvSpPr>
          <p:nvPr/>
        </p:nvSpPr>
        <p:spPr bwMode="auto">
          <a:xfrm>
            <a:off x="2093913" y="134938"/>
            <a:ext cx="2543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800" b="1" u="sng">
                <a:latin typeface="Times New Roman" panose="02020603050405020304" pitchFamily="18" charset="0"/>
              </a:rPr>
              <a:t>Testy hemolýzy</a:t>
            </a:r>
            <a:endParaRPr lang="en-US" altLang="cs-CZ" sz="2800" b="1" u="sng">
              <a:latin typeface="Times New Roman" panose="02020603050405020304" pitchFamily="18" charset="0"/>
            </a:endParaRPr>
          </a:p>
        </p:txBody>
      </p:sp>
      <p:sp>
        <p:nvSpPr>
          <p:cNvPr id="23555" name="Rectangle 3">
            <a:extLst>
              <a:ext uri="{FF2B5EF4-FFF2-40B4-BE49-F238E27FC236}">
                <a16:creationId xmlns:a16="http://schemas.microsoft.com/office/drawing/2014/main" id="{66E9930F-5612-42DD-8023-77E2D0BC16D3}"/>
              </a:ext>
            </a:extLst>
          </p:cNvPr>
          <p:cNvSpPr>
            <a:spLocks noChangeArrowheads="1"/>
          </p:cNvSpPr>
          <p:nvPr/>
        </p:nvSpPr>
        <p:spPr bwMode="auto">
          <a:xfrm>
            <a:off x="700088" y="1038225"/>
            <a:ext cx="74628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2400" b="1" u="sng">
                <a:solidFill>
                  <a:srgbClr val="FF3300"/>
                </a:solidFill>
                <a:latin typeface="Times New Roman" panose="02020603050405020304" pitchFamily="18" charset="0"/>
              </a:rPr>
              <a:t>Testy osmotické rezistence</a:t>
            </a:r>
          </a:p>
          <a:p>
            <a:pPr>
              <a:lnSpc>
                <a:spcPct val="100000"/>
              </a:lnSpc>
              <a:spcBef>
                <a:spcPct val="0"/>
              </a:spcBef>
              <a:buClrTx/>
              <a:buFontTx/>
              <a:buNone/>
            </a:pPr>
            <a:r>
              <a:rPr lang="cs-CZ" altLang="cs-CZ" sz="2400" b="1">
                <a:latin typeface="Times New Roman" panose="02020603050405020304" pitchFamily="18" charset="0"/>
              </a:rPr>
              <a:t>Erytrocyty přežívají pouze v izotonickém prostředí ale</a:t>
            </a:r>
          </a:p>
          <a:p>
            <a:pPr>
              <a:lnSpc>
                <a:spcPct val="100000"/>
              </a:lnSpc>
              <a:spcBef>
                <a:spcPct val="0"/>
              </a:spcBef>
              <a:buClrTx/>
              <a:buFontTx/>
              <a:buNone/>
            </a:pPr>
            <a:r>
              <a:rPr lang="cs-CZ" altLang="cs-CZ" sz="2400" b="1">
                <a:latin typeface="Times New Roman" panose="02020603050405020304" pitchFamily="18" charset="0"/>
              </a:rPr>
              <a:t>mají jistou toleranci ke změnám tonicity. </a:t>
            </a:r>
          </a:p>
          <a:p>
            <a:pPr>
              <a:lnSpc>
                <a:spcPct val="100000"/>
              </a:lnSpc>
              <a:spcBef>
                <a:spcPct val="0"/>
              </a:spcBef>
              <a:buClrTx/>
              <a:buFontTx/>
              <a:buNone/>
            </a:pPr>
            <a:endParaRPr lang="cs-CZ" altLang="cs-CZ" sz="2400" b="1">
              <a:latin typeface="Times New Roman" panose="02020603050405020304" pitchFamily="18" charset="0"/>
            </a:endParaRPr>
          </a:p>
          <a:p>
            <a:pPr>
              <a:lnSpc>
                <a:spcPct val="100000"/>
              </a:lnSpc>
              <a:spcBef>
                <a:spcPct val="0"/>
              </a:spcBef>
              <a:buClrTx/>
              <a:buFontTx/>
              <a:buNone/>
            </a:pPr>
            <a:r>
              <a:rPr lang="cs-CZ" altLang="cs-CZ" sz="2400" b="1">
                <a:latin typeface="Times New Roman" panose="02020603050405020304" pitchFamily="18" charset="0"/>
              </a:rPr>
              <a:t>Erytrocyty u některých hemolytických stavů mají sníže-</a:t>
            </a:r>
          </a:p>
          <a:p>
            <a:pPr>
              <a:lnSpc>
                <a:spcPct val="100000"/>
              </a:lnSpc>
              <a:spcBef>
                <a:spcPct val="0"/>
              </a:spcBef>
              <a:buClrTx/>
              <a:buFontTx/>
              <a:buNone/>
            </a:pPr>
            <a:r>
              <a:rPr lang="cs-CZ" altLang="cs-CZ" sz="2400" b="1">
                <a:latin typeface="Times New Roman" panose="02020603050405020304" pitchFamily="18" charset="0"/>
              </a:rPr>
              <a:t>nou toleranci ke změnám osmotického tlaku </a:t>
            </a:r>
          </a:p>
          <a:p>
            <a:pPr>
              <a:lnSpc>
                <a:spcPct val="100000"/>
              </a:lnSpc>
              <a:spcBef>
                <a:spcPct val="0"/>
              </a:spcBef>
              <a:buClrTx/>
              <a:buFontTx/>
              <a:buNone/>
            </a:pPr>
            <a:endParaRPr lang="cs-CZ" altLang="cs-CZ" sz="2400" b="1">
              <a:latin typeface="Times New Roman" panose="02020603050405020304" pitchFamily="18" charset="0"/>
            </a:endParaRPr>
          </a:p>
          <a:p>
            <a:pPr>
              <a:lnSpc>
                <a:spcPct val="100000"/>
              </a:lnSpc>
              <a:spcBef>
                <a:spcPct val="0"/>
              </a:spcBef>
              <a:buClrTx/>
              <a:buFontTx/>
              <a:buNone/>
            </a:pPr>
            <a:endParaRPr lang="cs-CZ" altLang="cs-CZ" sz="2400" b="1">
              <a:latin typeface="Times New Roman" panose="02020603050405020304" pitchFamily="18" charset="0"/>
            </a:endParaRPr>
          </a:p>
          <a:p>
            <a:pPr>
              <a:lnSpc>
                <a:spcPct val="100000"/>
              </a:lnSpc>
              <a:spcBef>
                <a:spcPct val="0"/>
              </a:spcBef>
              <a:buClrTx/>
              <a:buFontTx/>
              <a:buNone/>
            </a:pPr>
            <a:r>
              <a:rPr lang="cs-CZ" altLang="cs-CZ" sz="2400" b="1" u="sng">
                <a:solidFill>
                  <a:srgbClr val="FF3300"/>
                </a:solidFill>
                <a:latin typeface="Times New Roman" panose="02020603050405020304" pitchFamily="18" charset="0"/>
              </a:rPr>
              <a:t>Speciální testy</a:t>
            </a:r>
          </a:p>
          <a:p>
            <a:pPr>
              <a:lnSpc>
                <a:spcPct val="100000"/>
              </a:lnSpc>
              <a:spcBef>
                <a:spcPct val="0"/>
              </a:spcBef>
              <a:buClrTx/>
              <a:buFontTx/>
              <a:buNone/>
            </a:pPr>
            <a:r>
              <a:rPr lang="cs-CZ" altLang="cs-CZ" sz="2400" b="1">
                <a:latin typeface="Times New Roman" panose="02020603050405020304" pitchFamily="18" charset="0"/>
              </a:rPr>
              <a:t>membránové vlastnosti (electroforéza proteinů)</a:t>
            </a:r>
          </a:p>
          <a:p>
            <a:pPr>
              <a:lnSpc>
                <a:spcPct val="100000"/>
              </a:lnSpc>
              <a:spcBef>
                <a:spcPct val="0"/>
              </a:spcBef>
              <a:buClrTx/>
              <a:buFontTx/>
              <a:buNone/>
            </a:pPr>
            <a:r>
              <a:rPr lang="cs-CZ" altLang="cs-CZ" sz="2400" b="1">
                <a:latin typeface="Times New Roman" panose="02020603050405020304" pitchFamily="18" charset="0"/>
              </a:rPr>
              <a:t>vlastnosti hemoglobinu</a:t>
            </a:r>
          </a:p>
          <a:p>
            <a:pPr>
              <a:lnSpc>
                <a:spcPct val="100000"/>
              </a:lnSpc>
              <a:spcBef>
                <a:spcPct val="0"/>
              </a:spcBef>
              <a:buClrTx/>
              <a:buFontTx/>
              <a:buNone/>
            </a:pPr>
            <a:r>
              <a:rPr lang="cs-CZ" altLang="cs-CZ" sz="2400" b="1">
                <a:latin typeface="Times New Roman" panose="02020603050405020304" pitchFamily="18" charset="0"/>
              </a:rPr>
              <a:t>genetické testování</a:t>
            </a:r>
            <a:endParaRPr lang="cs-CZ" altLang="cs-CZ" sz="2400" u="sng">
              <a:latin typeface="Times New Roman" panose="02020603050405020304" pitchFamily="18" charset="0"/>
            </a:endParaRPr>
          </a:p>
        </p:txBody>
      </p:sp>
      <p:pic>
        <p:nvPicPr>
          <p:cNvPr id="23556" name="Picture 4" descr="rbc skeleton 2">
            <a:extLst>
              <a:ext uri="{FF2B5EF4-FFF2-40B4-BE49-F238E27FC236}">
                <a16:creationId xmlns:a16="http://schemas.microsoft.com/office/drawing/2014/main" id="{036A50C6-EC01-44DB-AE26-B87180907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4419600"/>
            <a:ext cx="30099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9DE139CC-A0A4-4AF3-A390-D41B65E2AFF6}"/>
              </a:ext>
            </a:extLst>
          </p:cNvPr>
          <p:cNvSpPr>
            <a:spLocks noGrp="1"/>
          </p:cNvSpPr>
          <p:nvPr>
            <p:ph type="title"/>
          </p:nvPr>
        </p:nvSpPr>
        <p:spPr/>
        <p:txBody>
          <a:bodyPr/>
          <a:lstStyle/>
          <a:p>
            <a:pPr eaLnBrk="1" hangingPunct="1"/>
            <a:r>
              <a:rPr lang="cs-CZ" altLang="cs-CZ" sz="3600" b="0"/>
              <a:t>Paroxysmální noční hemoglobinurie</a:t>
            </a:r>
          </a:p>
        </p:txBody>
      </p:sp>
      <p:pic>
        <p:nvPicPr>
          <p:cNvPr id="24579" name="Picture 2" descr="Molecular and cellular differences between PIGA- and PIGT-PNH.&#10;(A) In he...">
            <a:extLst>
              <a:ext uri="{FF2B5EF4-FFF2-40B4-BE49-F238E27FC236}">
                <a16:creationId xmlns:a16="http://schemas.microsoft.com/office/drawing/2014/main" id="{015D7F5D-DF17-4DD1-A50E-29E321738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831532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73237344-49CF-4777-9B2C-2A2A2C1EEB84}"/>
              </a:ext>
            </a:extLst>
          </p:cNvPr>
          <p:cNvSpPr txBox="1"/>
          <p:nvPr/>
        </p:nvSpPr>
        <p:spPr>
          <a:xfrm>
            <a:off x="2258080" y="1403350"/>
            <a:ext cx="4572000" cy="307777"/>
          </a:xfrm>
          <a:prstGeom prst="rect">
            <a:avLst/>
          </a:prstGeom>
          <a:noFill/>
        </p:spPr>
        <p:txBody>
          <a:bodyPr wrap="square">
            <a:spAutoFit/>
          </a:bodyPr>
          <a:lstStyle/>
          <a:p>
            <a:r>
              <a:rPr lang="cs-CZ" sz="1400" b="1" dirty="0" err="1"/>
              <a:t>Complement</a:t>
            </a:r>
            <a:r>
              <a:rPr lang="cs-CZ" sz="1400" b="1" dirty="0"/>
              <a:t> </a:t>
            </a:r>
            <a:r>
              <a:rPr lang="cs-CZ" sz="1400" b="1" dirty="0" err="1"/>
              <a:t>decay-accelerating</a:t>
            </a:r>
            <a:r>
              <a:rPr lang="cs-CZ" sz="1400" b="1" dirty="0"/>
              <a:t> </a:t>
            </a:r>
            <a:r>
              <a:rPr lang="cs-CZ" sz="1400" b="1" dirty="0" err="1"/>
              <a:t>factor</a:t>
            </a:r>
            <a:endParaRPr lang="cs-CZ" sz="1400" b="1" dirty="0"/>
          </a:p>
        </p:txBody>
      </p:sp>
      <p:sp>
        <p:nvSpPr>
          <p:cNvPr id="6" name="TextovéPole 5">
            <a:extLst>
              <a:ext uri="{FF2B5EF4-FFF2-40B4-BE49-F238E27FC236}">
                <a16:creationId xmlns:a16="http://schemas.microsoft.com/office/drawing/2014/main" id="{6FDD840D-2B2E-4253-81B3-4F02AE3FA799}"/>
              </a:ext>
            </a:extLst>
          </p:cNvPr>
          <p:cNvSpPr txBox="1"/>
          <p:nvPr/>
        </p:nvSpPr>
        <p:spPr>
          <a:xfrm>
            <a:off x="2699792" y="1747828"/>
            <a:ext cx="1061864" cy="307777"/>
          </a:xfrm>
          <a:prstGeom prst="rect">
            <a:avLst/>
          </a:prstGeom>
          <a:noFill/>
        </p:spPr>
        <p:txBody>
          <a:bodyPr wrap="square">
            <a:spAutoFit/>
          </a:bodyPr>
          <a:lstStyle>
            <a:defPPr>
              <a:defRPr lang="cs-CZ"/>
            </a:defPPr>
            <a:lvl1pPr>
              <a:defRPr sz="1400" b="1"/>
            </a:lvl1pPr>
          </a:lstStyle>
          <a:p>
            <a:r>
              <a:rPr lang="en-US" dirty="0" err="1"/>
              <a:t>protectin</a:t>
            </a:r>
            <a:r>
              <a:rPr lang="en-US" dirty="0"/>
              <a:t> </a:t>
            </a:r>
            <a:endParaRPr lang="cs-CZ" dirty="0"/>
          </a:p>
        </p:txBody>
      </p:sp>
      <p:sp>
        <p:nvSpPr>
          <p:cNvPr id="7" name="TextovéPole 6">
            <a:extLst>
              <a:ext uri="{FF2B5EF4-FFF2-40B4-BE49-F238E27FC236}">
                <a16:creationId xmlns:a16="http://schemas.microsoft.com/office/drawing/2014/main" id="{903CE51E-FAFE-42B4-8715-C11B06005657}"/>
              </a:ext>
            </a:extLst>
          </p:cNvPr>
          <p:cNvSpPr txBox="1"/>
          <p:nvPr/>
        </p:nvSpPr>
        <p:spPr>
          <a:xfrm>
            <a:off x="1691680" y="3399932"/>
            <a:ext cx="4572000" cy="307777"/>
          </a:xfrm>
          <a:prstGeom prst="rect">
            <a:avLst/>
          </a:prstGeom>
          <a:noFill/>
        </p:spPr>
        <p:txBody>
          <a:bodyPr wrap="square">
            <a:spAutoFit/>
          </a:bodyPr>
          <a:lstStyle/>
          <a:p>
            <a:r>
              <a:rPr lang="cs-CZ" sz="1400" b="1" dirty="0"/>
              <a:t> </a:t>
            </a:r>
            <a:r>
              <a:rPr lang="cs-CZ" sz="1400" b="1" dirty="0" err="1"/>
              <a:t>phosphatidylinositol</a:t>
            </a:r>
            <a:r>
              <a:rPr lang="cs-CZ" sz="1400" b="1" dirty="0"/>
              <a:t> </a:t>
            </a:r>
            <a:r>
              <a:rPr lang="cs-CZ" sz="1400" b="1" dirty="0" err="1"/>
              <a:t>glycan</a:t>
            </a:r>
            <a:r>
              <a:rPr lang="cs-CZ" sz="1400" b="1" dirty="0"/>
              <a:t> A (PIGA)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62DD347C-991F-4B1B-9F53-035568F4C908}"/>
              </a:ext>
            </a:extLst>
          </p:cNvPr>
          <p:cNvSpPr>
            <a:spLocks noGrp="1"/>
          </p:cNvSpPr>
          <p:nvPr>
            <p:ph type="title"/>
          </p:nvPr>
        </p:nvSpPr>
        <p:spPr/>
        <p:txBody>
          <a:bodyPr/>
          <a:lstStyle/>
          <a:p>
            <a:pPr eaLnBrk="1" hangingPunct="1"/>
            <a:endParaRPr lang="cs-CZ" altLang="cs-CZ"/>
          </a:p>
        </p:txBody>
      </p:sp>
      <p:sp>
        <p:nvSpPr>
          <p:cNvPr id="25603" name="Zástupný symbol pro obsah 2">
            <a:extLst>
              <a:ext uri="{FF2B5EF4-FFF2-40B4-BE49-F238E27FC236}">
                <a16:creationId xmlns:a16="http://schemas.microsoft.com/office/drawing/2014/main" id="{772CC1E5-C26A-4A46-830B-BD65EF210122}"/>
              </a:ext>
            </a:extLst>
          </p:cNvPr>
          <p:cNvSpPr>
            <a:spLocks noGrp="1"/>
          </p:cNvSpPr>
          <p:nvPr>
            <p:ph idx="1"/>
          </p:nvPr>
        </p:nvSpPr>
        <p:spPr>
          <a:xfrm>
            <a:off x="6372225" y="1600200"/>
            <a:ext cx="2771775" cy="4525963"/>
          </a:xfrm>
        </p:spPr>
        <p:txBody>
          <a:bodyPr/>
          <a:lstStyle/>
          <a:p>
            <a:pPr marL="0" indent="0" eaLnBrk="1" hangingPunct="1">
              <a:buFontTx/>
              <a:buNone/>
            </a:pPr>
            <a:r>
              <a:rPr lang="cs-CZ" altLang="cs-CZ"/>
              <a:t>Paroxysmální</a:t>
            </a:r>
          </a:p>
          <a:p>
            <a:pPr marL="0" indent="0" eaLnBrk="1" hangingPunct="1">
              <a:buFontTx/>
              <a:buNone/>
            </a:pPr>
            <a:r>
              <a:rPr lang="cs-CZ" altLang="cs-CZ"/>
              <a:t>noční</a:t>
            </a:r>
          </a:p>
          <a:p>
            <a:pPr marL="0" indent="0" eaLnBrk="1" hangingPunct="1">
              <a:buFontTx/>
              <a:buNone/>
            </a:pPr>
            <a:r>
              <a:rPr lang="cs-CZ" altLang="cs-CZ"/>
              <a:t>hemoglobin-</a:t>
            </a:r>
          </a:p>
          <a:p>
            <a:pPr marL="0" indent="0" eaLnBrk="1" hangingPunct="1">
              <a:buFontTx/>
              <a:buNone/>
            </a:pPr>
            <a:r>
              <a:rPr lang="cs-CZ" altLang="cs-CZ"/>
              <a:t>urie</a:t>
            </a:r>
            <a:endParaRPr lang="en-US" altLang="cs-CZ"/>
          </a:p>
          <a:p>
            <a:pPr marL="0" indent="0" eaLnBrk="1" hangingPunct="1">
              <a:buFontTx/>
              <a:buNone/>
            </a:pPr>
            <a:endParaRPr lang="en-US" altLang="cs-CZ" sz="1000"/>
          </a:p>
          <a:p>
            <a:pPr marL="0" indent="0" eaLnBrk="1" hangingPunct="1">
              <a:buFontTx/>
              <a:buNone/>
            </a:pPr>
            <a:endParaRPr lang="en-US" altLang="cs-CZ" sz="1000"/>
          </a:p>
          <a:p>
            <a:pPr marL="0" indent="0" eaLnBrk="1" hangingPunct="1">
              <a:buFontTx/>
              <a:buNone/>
            </a:pPr>
            <a:endParaRPr lang="en-US" altLang="cs-CZ" sz="1000"/>
          </a:p>
          <a:p>
            <a:pPr marL="0" indent="0" eaLnBrk="1" hangingPunct="1">
              <a:buFontTx/>
              <a:buNone/>
            </a:pPr>
            <a:r>
              <a:rPr lang="en-US" altLang="cs-CZ" sz="1000"/>
              <a:t>From: </a:t>
            </a:r>
            <a:r>
              <a:rPr lang="cs-CZ" altLang="cs-CZ" sz="1000"/>
              <a:t>Fattizzo B, Serpenti F, Giannotta JA, Barcellini W. Difficult Cases of Paroxysmal Nocturnal Hemoglobinuria: Diagnosis and Therapeutic Novelties. </a:t>
            </a:r>
            <a:r>
              <a:rPr lang="cs-CZ" altLang="cs-CZ" sz="1000" i="1"/>
              <a:t>J Clin Med</a:t>
            </a:r>
            <a:r>
              <a:rPr lang="cs-CZ" altLang="cs-CZ" sz="1000"/>
              <a:t>. 2021;10(5):948. Published 2021 Mar 1. doi:10.3390/jcm10050948</a:t>
            </a:r>
            <a:endParaRPr lang="en-US" altLang="cs-CZ" sz="1000"/>
          </a:p>
        </p:txBody>
      </p:sp>
      <p:pic>
        <p:nvPicPr>
          <p:cNvPr id="25604" name="Picture 2" descr="https://www.mdpi.com/jcm/jcm-10-00948/article_deploy/html/images/jcm-10-00948-g001.png">
            <a:extLst>
              <a:ext uri="{FF2B5EF4-FFF2-40B4-BE49-F238E27FC236}">
                <a16:creationId xmlns:a16="http://schemas.microsoft.com/office/drawing/2014/main" id="{145B0DCE-C56D-4F46-911A-DE56BBB52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038638"/>
            <a:ext cx="5430838" cy="722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Jcm 10 00948 g001">
            <a:extLst>
              <a:ext uri="{FF2B5EF4-FFF2-40B4-BE49-F238E27FC236}">
                <a16:creationId xmlns:a16="http://schemas.microsoft.com/office/drawing/2014/main" id="{831DCD06-A4C6-482A-9B3F-95C82CF28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5986463" cy="704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06FA80E-CF95-4A4C-919B-83F4EEB6FA47}"/>
              </a:ext>
            </a:extLst>
          </p:cNvPr>
          <p:cNvSpPr>
            <a:spLocks noGrp="1" noChangeArrowheads="1"/>
          </p:cNvSpPr>
          <p:nvPr>
            <p:ph type="title"/>
          </p:nvPr>
        </p:nvSpPr>
        <p:spPr/>
        <p:txBody>
          <a:bodyPr/>
          <a:lstStyle/>
          <a:p>
            <a:pPr algn="ctr" eaLnBrk="1" hangingPunct="1"/>
            <a:r>
              <a:rPr lang="cs-CZ" altLang="cs-CZ"/>
              <a:t>HEMATOLOGIE</a:t>
            </a:r>
          </a:p>
        </p:txBody>
      </p:sp>
      <p:sp>
        <p:nvSpPr>
          <p:cNvPr id="6147" name="Rectangle 3">
            <a:extLst>
              <a:ext uri="{FF2B5EF4-FFF2-40B4-BE49-F238E27FC236}">
                <a16:creationId xmlns:a16="http://schemas.microsoft.com/office/drawing/2014/main" id="{7204FCD7-AA65-4930-9657-84C84E367685}"/>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800"/>
              <a:t>.</a:t>
            </a:r>
          </a:p>
        </p:txBody>
      </p:sp>
      <p:pic>
        <p:nvPicPr>
          <p:cNvPr id="33805" name="Picture 13" descr="hemolyticanemia40x01small">
            <a:extLst>
              <a:ext uri="{FF2B5EF4-FFF2-40B4-BE49-F238E27FC236}">
                <a16:creationId xmlns:a16="http://schemas.microsoft.com/office/drawing/2014/main" id="{F44862DB-87D5-474F-81BC-6291E963B2D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115888"/>
            <a:ext cx="2087563" cy="151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3818" name="Group 26">
            <a:extLst>
              <a:ext uri="{FF2B5EF4-FFF2-40B4-BE49-F238E27FC236}">
                <a16:creationId xmlns:a16="http://schemas.microsoft.com/office/drawing/2014/main" id="{3FAF5EB1-866B-4880-897B-606A61EAF245}"/>
              </a:ext>
            </a:extLst>
          </p:cNvPr>
          <p:cNvGrpSpPr>
            <a:grpSpLocks/>
          </p:cNvGrpSpPr>
          <p:nvPr/>
        </p:nvGrpSpPr>
        <p:grpSpPr bwMode="auto">
          <a:xfrm>
            <a:off x="1476375" y="1341438"/>
            <a:ext cx="3527425" cy="3175000"/>
            <a:chOff x="930" y="845"/>
            <a:chExt cx="2222" cy="2000"/>
          </a:xfrm>
        </p:grpSpPr>
        <p:sp>
          <p:nvSpPr>
            <p:cNvPr id="6158" name="Oval 18">
              <a:extLst>
                <a:ext uri="{FF2B5EF4-FFF2-40B4-BE49-F238E27FC236}">
                  <a16:creationId xmlns:a16="http://schemas.microsoft.com/office/drawing/2014/main" id="{413E08D9-5E48-42AF-9CB8-AF29F95524F0}"/>
                </a:ext>
              </a:extLst>
            </p:cNvPr>
            <p:cNvSpPr>
              <a:spLocks noChangeArrowheads="1"/>
            </p:cNvSpPr>
            <p:nvPr/>
          </p:nvSpPr>
          <p:spPr bwMode="auto">
            <a:xfrm>
              <a:off x="930" y="845"/>
              <a:ext cx="2222" cy="2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6159" name="Rectangle 22">
              <a:extLst>
                <a:ext uri="{FF2B5EF4-FFF2-40B4-BE49-F238E27FC236}">
                  <a16:creationId xmlns:a16="http://schemas.microsoft.com/office/drawing/2014/main" id="{31C6A82F-99A3-44D6-A8F8-962E575EF5B4}"/>
                </a:ext>
              </a:extLst>
            </p:cNvPr>
            <p:cNvSpPr>
              <a:spLocks noChangeArrowheads="1"/>
            </p:cNvSpPr>
            <p:nvPr/>
          </p:nvSpPr>
          <p:spPr bwMode="auto">
            <a:xfrm>
              <a:off x="1247" y="1296"/>
              <a:ext cx="1406"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cs-CZ" altLang="cs-CZ" sz="2400" b="1" u="sng">
                  <a:solidFill>
                    <a:srgbClr val="FF0000"/>
                  </a:solidFill>
                </a:rPr>
                <a:t>Anémie apod.</a:t>
              </a:r>
            </a:p>
            <a:p>
              <a:pPr eaLnBrk="1" hangingPunct="1">
                <a:lnSpc>
                  <a:spcPct val="100000"/>
                </a:lnSpc>
                <a:spcBef>
                  <a:spcPct val="0"/>
                </a:spcBef>
                <a:buClrTx/>
                <a:buFontTx/>
                <a:buNone/>
              </a:pPr>
              <a:r>
                <a:rPr lang="cs-CZ" altLang="cs-CZ">
                  <a:solidFill>
                    <a:srgbClr val="FF0000"/>
                  </a:solidFill>
                </a:rPr>
                <a:t>(nedostatek elementů)</a:t>
              </a:r>
            </a:p>
            <a:p>
              <a:pPr eaLnBrk="1" hangingPunct="1">
                <a:lnSpc>
                  <a:spcPct val="100000"/>
                </a:lnSpc>
                <a:spcBef>
                  <a:spcPct val="0"/>
                </a:spcBef>
                <a:buClrTx/>
                <a:buFontTx/>
                <a:buNone/>
              </a:pPr>
              <a:r>
                <a:rPr lang="cs-CZ" altLang="cs-CZ">
                  <a:solidFill>
                    <a:srgbClr val="FF0000"/>
                  </a:solidFill>
                </a:rPr>
                <a:t>trombocytopenie</a:t>
              </a:r>
            </a:p>
          </p:txBody>
        </p:sp>
      </p:grpSp>
      <p:grpSp>
        <p:nvGrpSpPr>
          <p:cNvPr id="33819" name="Group 27">
            <a:extLst>
              <a:ext uri="{FF2B5EF4-FFF2-40B4-BE49-F238E27FC236}">
                <a16:creationId xmlns:a16="http://schemas.microsoft.com/office/drawing/2014/main" id="{3DDD7004-EB59-4999-82F1-584B71C302BB}"/>
              </a:ext>
            </a:extLst>
          </p:cNvPr>
          <p:cNvGrpSpPr>
            <a:grpSpLocks/>
          </p:cNvGrpSpPr>
          <p:nvPr/>
        </p:nvGrpSpPr>
        <p:grpSpPr bwMode="auto">
          <a:xfrm>
            <a:off x="4337050" y="115888"/>
            <a:ext cx="4806950" cy="4400550"/>
            <a:chOff x="2732" y="73"/>
            <a:chExt cx="3028" cy="2772"/>
          </a:xfrm>
        </p:grpSpPr>
        <p:pic>
          <p:nvPicPr>
            <p:cNvPr id="6155" name="Picture 15" descr="leucemia_fig_2">
              <a:extLst>
                <a:ext uri="{FF2B5EF4-FFF2-40B4-BE49-F238E27FC236}">
                  <a16:creationId xmlns:a16="http://schemas.microsoft.com/office/drawing/2014/main" id="{0F3AF970-A999-4AB5-B66B-5D5142746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 y="73"/>
              <a:ext cx="1319" cy="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6" name="Oval 17">
              <a:extLst>
                <a:ext uri="{FF2B5EF4-FFF2-40B4-BE49-F238E27FC236}">
                  <a16:creationId xmlns:a16="http://schemas.microsoft.com/office/drawing/2014/main" id="{EA6CE495-0D24-47DD-8F17-393137694F49}"/>
                </a:ext>
              </a:extLst>
            </p:cNvPr>
            <p:cNvSpPr>
              <a:spLocks noChangeArrowheads="1"/>
            </p:cNvSpPr>
            <p:nvPr/>
          </p:nvSpPr>
          <p:spPr bwMode="auto">
            <a:xfrm>
              <a:off x="2732" y="890"/>
              <a:ext cx="2144" cy="1955"/>
            </a:xfrm>
            <a:prstGeom prst="ellipse">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endParaRPr lang="cs-CZ" altLang="cs-CZ" sz="2400" b="1">
                <a:solidFill>
                  <a:srgbClr val="FFFF66"/>
                </a:solidFill>
                <a:latin typeface="Times New Roman" panose="02020603050405020304" pitchFamily="18" charset="0"/>
              </a:endParaRPr>
            </a:p>
          </p:txBody>
        </p:sp>
        <p:sp>
          <p:nvSpPr>
            <p:cNvPr id="6157" name="Rectangle 23">
              <a:extLst>
                <a:ext uri="{FF2B5EF4-FFF2-40B4-BE49-F238E27FC236}">
                  <a16:creationId xmlns:a16="http://schemas.microsoft.com/office/drawing/2014/main" id="{EB4DCA67-B905-4B51-A379-DC0A74AA84E7}"/>
                </a:ext>
              </a:extLst>
            </p:cNvPr>
            <p:cNvSpPr>
              <a:spLocks noChangeArrowheads="1"/>
            </p:cNvSpPr>
            <p:nvPr/>
          </p:nvSpPr>
          <p:spPr bwMode="auto">
            <a:xfrm>
              <a:off x="3198" y="1207"/>
              <a:ext cx="1634" cy="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cs-CZ" altLang="cs-CZ" sz="2400" b="1" u="sng">
                  <a:solidFill>
                    <a:srgbClr val="FFFF66"/>
                  </a:solidFill>
                </a:rPr>
                <a:t>Leukémie apod.</a:t>
              </a:r>
              <a:endParaRPr lang="en-US" altLang="cs-CZ" sz="2400" b="1" u="sng">
                <a:solidFill>
                  <a:srgbClr val="FFFF66"/>
                </a:solidFill>
              </a:endParaRPr>
            </a:p>
            <a:p>
              <a:pPr eaLnBrk="1" hangingPunct="1">
                <a:lnSpc>
                  <a:spcPct val="100000"/>
                </a:lnSpc>
                <a:spcBef>
                  <a:spcPct val="0"/>
                </a:spcBef>
                <a:buClrTx/>
                <a:buFontTx/>
                <a:buNone/>
              </a:pPr>
              <a:r>
                <a:rPr lang="cs-CZ" altLang="cs-CZ" sz="1800">
                  <a:solidFill>
                    <a:srgbClr val="FFFF66"/>
                  </a:solidFill>
                </a:rPr>
                <a:t>(onkologická – lymfo-</a:t>
              </a:r>
            </a:p>
            <a:p>
              <a:pPr eaLnBrk="1" hangingPunct="1">
                <a:lnSpc>
                  <a:spcPct val="100000"/>
                </a:lnSpc>
                <a:spcBef>
                  <a:spcPct val="0"/>
                </a:spcBef>
                <a:buClrTx/>
                <a:buFontTx/>
                <a:buNone/>
              </a:pPr>
              <a:r>
                <a:rPr lang="cs-CZ" altLang="cs-CZ" sz="1800">
                  <a:solidFill>
                    <a:srgbClr val="FFFF66"/>
                  </a:solidFill>
                </a:rPr>
                <a:t> a myeloproliferativní</a:t>
              </a:r>
            </a:p>
            <a:p>
              <a:pPr eaLnBrk="1" hangingPunct="1">
                <a:lnSpc>
                  <a:spcPct val="100000"/>
                </a:lnSpc>
                <a:spcBef>
                  <a:spcPct val="0"/>
                </a:spcBef>
                <a:buClrTx/>
                <a:buFontTx/>
                <a:buNone/>
              </a:pPr>
              <a:r>
                <a:rPr lang="cs-CZ" altLang="cs-CZ" sz="1800">
                  <a:solidFill>
                    <a:srgbClr val="FFFF66"/>
                  </a:solidFill>
                </a:rPr>
                <a:t>onemocnění)</a:t>
              </a:r>
            </a:p>
            <a:p>
              <a:pPr eaLnBrk="1" hangingPunct="1">
                <a:lnSpc>
                  <a:spcPct val="100000"/>
                </a:lnSpc>
                <a:spcBef>
                  <a:spcPct val="0"/>
                </a:spcBef>
                <a:buClrTx/>
                <a:buFontTx/>
                <a:buNone/>
              </a:pPr>
              <a:r>
                <a:rPr lang="cs-CZ" altLang="cs-CZ" sz="1800">
                  <a:solidFill>
                    <a:srgbClr val="FFFF66"/>
                  </a:solidFill>
                </a:rPr>
                <a:t>Chronická myeloidní</a:t>
              </a:r>
            </a:p>
            <a:p>
              <a:pPr eaLnBrk="1" hangingPunct="1">
                <a:lnSpc>
                  <a:spcPct val="100000"/>
                </a:lnSpc>
                <a:spcBef>
                  <a:spcPct val="0"/>
                </a:spcBef>
                <a:buClrTx/>
                <a:buFontTx/>
                <a:buNone/>
              </a:pPr>
              <a:r>
                <a:rPr lang="cs-CZ" altLang="cs-CZ" sz="1800">
                  <a:solidFill>
                    <a:srgbClr val="FFFF66"/>
                  </a:solidFill>
                </a:rPr>
                <a:t>leukémie</a:t>
              </a:r>
              <a:endParaRPr lang="en-US" altLang="cs-CZ" sz="1800">
                <a:solidFill>
                  <a:srgbClr val="FFFF66"/>
                </a:solidFill>
              </a:endParaRPr>
            </a:p>
          </p:txBody>
        </p:sp>
      </p:grpSp>
      <p:grpSp>
        <p:nvGrpSpPr>
          <p:cNvPr id="33820" name="Group 28">
            <a:extLst>
              <a:ext uri="{FF2B5EF4-FFF2-40B4-BE49-F238E27FC236}">
                <a16:creationId xmlns:a16="http://schemas.microsoft.com/office/drawing/2014/main" id="{00BF125F-9840-4BF0-BC42-01960C93199D}"/>
              </a:ext>
            </a:extLst>
          </p:cNvPr>
          <p:cNvGrpSpPr>
            <a:grpSpLocks/>
          </p:cNvGrpSpPr>
          <p:nvPr/>
        </p:nvGrpSpPr>
        <p:grpSpPr bwMode="auto">
          <a:xfrm>
            <a:off x="611188" y="3646488"/>
            <a:ext cx="5640387" cy="3238500"/>
            <a:chOff x="385" y="2297"/>
            <a:chExt cx="3553" cy="2040"/>
          </a:xfrm>
        </p:grpSpPr>
        <p:sp>
          <p:nvSpPr>
            <p:cNvPr id="6152" name="Oval 19">
              <a:extLst>
                <a:ext uri="{FF2B5EF4-FFF2-40B4-BE49-F238E27FC236}">
                  <a16:creationId xmlns:a16="http://schemas.microsoft.com/office/drawing/2014/main" id="{BAFB8A2D-210A-4FCA-B988-5F130416064D}"/>
                </a:ext>
              </a:extLst>
            </p:cNvPr>
            <p:cNvSpPr>
              <a:spLocks noChangeArrowheads="1"/>
            </p:cNvSpPr>
            <p:nvPr/>
          </p:nvSpPr>
          <p:spPr bwMode="auto">
            <a:xfrm>
              <a:off x="1791" y="2297"/>
              <a:ext cx="2147" cy="1950"/>
            </a:xfrm>
            <a:prstGeom prst="ellipse">
              <a:avLst/>
            </a:prstGeom>
            <a:noFill/>
            <a:ln w="9525">
              <a:solidFill>
                <a:srgbClr val="CCE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6153" name="Rectangle 24">
              <a:extLst>
                <a:ext uri="{FF2B5EF4-FFF2-40B4-BE49-F238E27FC236}">
                  <a16:creationId xmlns:a16="http://schemas.microsoft.com/office/drawing/2014/main" id="{C756D614-504E-4D0C-8910-32145F1D4819}"/>
                </a:ext>
              </a:extLst>
            </p:cNvPr>
            <p:cNvSpPr>
              <a:spLocks noChangeArrowheads="1"/>
            </p:cNvSpPr>
            <p:nvPr/>
          </p:nvSpPr>
          <p:spPr bwMode="auto">
            <a:xfrm>
              <a:off x="2109" y="2791"/>
              <a:ext cx="1668" cy="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50000"/>
                </a:spcBef>
                <a:buClrTx/>
                <a:buFontTx/>
                <a:buNone/>
              </a:pPr>
              <a:r>
                <a:rPr lang="cs-CZ" altLang="cs-CZ" sz="1800" b="1" u="sng">
                  <a:solidFill>
                    <a:srgbClr val="CCECFF"/>
                  </a:solidFill>
                </a:rPr>
                <a:t>Poruchy srážlivosti</a:t>
              </a:r>
            </a:p>
            <a:p>
              <a:pPr>
                <a:lnSpc>
                  <a:spcPct val="100000"/>
                </a:lnSpc>
                <a:spcBef>
                  <a:spcPct val="50000"/>
                </a:spcBef>
                <a:buClrTx/>
                <a:buFontTx/>
                <a:buNone/>
              </a:pPr>
              <a:r>
                <a:rPr lang="cs-CZ" altLang="cs-CZ" sz="1800">
                  <a:solidFill>
                    <a:srgbClr val="CCECFF"/>
                  </a:solidFill>
                </a:rPr>
                <a:t>Primární hemostáza</a:t>
              </a:r>
            </a:p>
            <a:p>
              <a:pPr>
                <a:lnSpc>
                  <a:spcPct val="100000"/>
                </a:lnSpc>
                <a:spcBef>
                  <a:spcPct val="50000"/>
                </a:spcBef>
                <a:buClrTx/>
                <a:buFontTx/>
                <a:buNone/>
              </a:pPr>
              <a:r>
                <a:rPr lang="cs-CZ" altLang="cs-CZ" sz="1800">
                  <a:solidFill>
                    <a:srgbClr val="CCECFF"/>
                  </a:solidFill>
                </a:rPr>
                <a:t>Sekundární hemostáza</a:t>
              </a:r>
            </a:p>
            <a:p>
              <a:pPr>
                <a:lnSpc>
                  <a:spcPct val="100000"/>
                </a:lnSpc>
                <a:spcBef>
                  <a:spcPct val="50000"/>
                </a:spcBef>
                <a:buClrTx/>
                <a:buFontTx/>
                <a:buNone/>
              </a:pPr>
              <a:r>
                <a:rPr lang="cs-CZ" altLang="cs-CZ" sz="1800">
                  <a:solidFill>
                    <a:srgbClr val="CCECFF"/>
                  </a:solidFill>
                </a:rPr>
                <a:t>Krvácivé stavy/ trombo-</a:t>
              </a:r>
            </a:p>
            <a:p>
              <a:pPr>
                <a:lnSpc>
                  <a:spcPct val="100000"/>
                </a:lnSpc>
                <a:spcBef>
                  <a:spcPct val="50000"/>
                </a:spcBef>
                <a:buClrTx/>
                <a:buFontTx/>
                <a:buNone/>
              </a:pPr>
              <a:r>
                <a:rPr lang="cs-CZ" altLang="cs-CZ" sz="1800">
                  <a:solidFill>
                    <a:srgbClr val="CCECFF"/>
                  </a:solidFill>
                </a:rPr>
                <a:t>embolické stavy</a:t>
              </a:r>
            </a:p>
            <a:p>
              <a:pPr>
                <a:lnSpc>
                  <a:spcPct val="100000"/>
                </a:lnSpc>
                <a:spcBef>
                  <a:spcPct val="50000"/>
                </a:spcBef>
                <a:buClrTx/>
                <a:buFontTx/>
                <a:buNone/>
              </a:pPr>
              <a:endParaRPr lang="en-US" altLang="cs-CZ" sz="1800" b="1" u="sng">
                <a:solidFill>
                  <a:srgbClr val="CCECFF"/>
                </a:solidFill>
              </a:endParaRPr>
            </a:p>
          </p:txBody>
        </p:sp>
        <p:pic>
          <p:nvPicPr>
            <p:cNvPr id="6154" name="Picture 25">
              <a:extLst>
                <a:ext uri="{FF2B5EF4-FFF2-40B4-BE49-F238E27FC236}">
                  <a16:creationId xmlns:a16="http://schemas.microsoft.com/office/drawing/2014/main" id="{48C36028-632C-4595-9ECE-2CBAFD823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3369"/>
              <a:ext cx="1458" cy="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8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4">
            <a:extLst>
              <a:ext uri="{FF2B5EF4-FFF2-40B4-BE49-F238E27FC236}">
                <a16:creationId xmlns:a16="http://schemas.microsoft.com/office/drawing/2014/main" id="{DF0890F5-61E4-4F6F-9D49-94F6E66E0F22}"/>
              </a:ext>
            </a:extLst>
          </p:cNvPr>
          <p:cNvSpPr/>
          <p:nvPr/>
        </p:nvSpPr>
        <p:spPr>
          <a:xfrm>
            <a:off x="3204918" y="2311743"/>
            <a:ext cx="50521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rgbClr val="9A5C00"/>
                </a:solidFill>
              </a:rPr>
              <a:t>C3b</a:t>
            </a:r>
            <a:endParaRPr lang="cs-CZ" b="1" dirty="0">
              <a:solidFill>
                <a:srgbClr val="9A5C00"/>
              </a:solidFill>
            </a:endParaRPr>
          </a:p>
        </p:txBody>
      </p:sp>
      <p:sp>
        <p:nvSpPr>
          <p:cNvPr id="3" name="Flowchart: Delay 6">
            <a:extLst>
              <a:ext uri="{FF2B5EF4-FFF2-40B4-BE49-F238E27FC236}">
                <a16:creationId xmlns:a16="http://schemas.microsoft.com/office/drawing/2014/main" id="{123B7027-BD62-42F5-9E77-C99349D99D20}"/>
              </a:ext>
            </a:extLst>
          </p:cNvPr>
          <p:cNvSpPr/>
          <p:nvPr/>
        </p:nvSpPr>
        <p:spPr>
          <a:xfrm>
            <a:off x="3995936" y="2974737"/>
            <a:ext cx="62180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C5b</a:t>
            </a:r>
            <a:endParaRPr lang="cs-CZ" sz="1600" b="1">
              <a:solidFill>
                <a:srgbClr val="9A5C00"/>
              </a:solidFill>
            </a:endParaRPr>
          </a:p>
        </p:txBody>
      </p:sp>
      <p:sp>
        <p:nvSpPr>
          <p:cNvPr id="4" name="Flowchart: Delay 9">
            <a:extLst>
              <a:ext uri="{FF2B5EF4-FFF2-40B4-BE49-F238E27FC236}">
                <a16:creationId xmlns:a16="http://schemas.microsoft.com/office/drawing/2014/main" id="{FF5934E2-1202-4560-BB39-BF4322AEE085}"/>
              </a:ext>
            </a:extLst>
          </p:cNvPr>
          <p:cNvSpPr/>
          <p:nvPr/>
        </p:nvSpPr>
        <p:spPr>
          <a:xfrm flipH="1">
            <a:off x="3260903" y="2974738"/>
            <a:ext cx="61916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C5a</a:t>
            </a:r>
            <a:endParaRPr lang="cs-CZ" sz="1600" b="1">
              <a:solidFill>
                <a:srgbClr val="9A5C00"/>
              </a:solidFill>
            </a:endParaRPr>
          </a:p>
        </p:txBody>
      </p:sp>
      <p:sp>
        <p:nvSpPr>
          <p:cNvPr id="5" name="Arc 10">
            <a:extLst>
              <a:ext uri="{FF2B5EF4-FFF2-40B4-BE49-F238E27FC236}">
                <a16:creationId xmlns:a16="http://schemas.microsoft.com/office/drawing/2014/main" id="{54162274-7DE2-4EDD-B010-88B2BFAC7803}"/>
              </a:ext>
            </a:extLst>
          </p:cNvPr>
          <p:cNvSpPr/>
          <p:nvPr/>
        </p:nvSpPr>
        <p:spPr>
          <a:xfrm>
            <a:off x="2253022" y="2632319"/>
            <a:ext cx="1623526" cy="1149341"/>
          </a:xfrm>
          <a:prstGeom prst="arc">
            <a:avLst>
              <a:gd name="adj1" fmla="val 12092972"/>
              <a:gd name="adj2" fmla="val 20426697"/>
            </a:avLst>
          </a:prstGeom>
          <a:ln w="38100">
            <a:solidFill>
              <a:srgbClr val="FF99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Rectangle: Rounded Corners 11">
            <a:extLst>
              <a:ext uri="{FF2B5EF4-FFF2-40B4-BE49-F238E27FC236}">
                <a16:creationId xmlns:a16="http://schemas.microsoft.com/office/drawing/2014/main" id="{99BDE273-F804-4E32-9ECC-EF69786073AB}"/>
              </a:ext>
            </a:extLst>
          </p:cNvPr>
          <p:cNvSpPr/>
          <p:nvPr/>
        </p:nvSpPr>
        <p:spPr>
          <a:xfrm>
            <a:off x="1873988" y="2979498"/>
            <a:ext cx="884332" cy="297441"/>
          </a:xfrm>
          <a:prstGeom prst="roundRect">
            <a:avLst>
              <a:gd name="adj" fmla="val 50000"/>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a:t>
            </a:r>
            <a:endParaRPr lang="cs-CZ" sz="1600" b="1">
              <a:solidFill>
                <a:srgbClr val="9A5C00"/>
              </a:solidFill>
            </a:endParaRPr>
          </a:p>
        </p:txBody>
      </p:sp>
      <p:sp>
        <p:nvSpPr>
          <p:cNvPr id="7" name="Freeform: Shape 12">
            <a:extLst>
              <a:ext uri="{FF2B5EF4-FFF2-40B4-BE49-F238E27FC236}">
                <a16:creationId xmlns:a16="http://schemas.microsoft.com/office/drawing/2014/main" id="{40517AE8-6C18-4C85-B9EA-0618531B354A}"/>
              </a:ext>
            </a:extLst>
          </p:cNvPr>
          <p:cNvSpPr/>
          <p:nvPr/>
        </p:nvSpPr>
        <p:spPr>
          <a:xfrm rot="16200000">
            <a:off x="1313159" y="2700316"/>
            <a:ext cx="453405" cy="889489"/>
          </a:xfrm>
          <a:custGeom>
            <a:avLst/>
            <a:gdLst>
              <a:gd name="connsiteX0" fmla="*/ 253024 w 515296"/>
              <a:gd name="connsiteY0" fmla="*/ 0 h 851772"/>
              <a:gd name="connsiteX1" fmla="*/ 354443 w 515296"/>
              <a:gd name="connsiteY1" fmla="*/ 101419 h 851772"/>
              <a:gd name="connsiteX2" fmla="*/ 354443 w 515296"/>
              <a:gd name="connsiteY2" fmla="*/ 526578 h 851772"/>
              <a:gd name="connsiteX3" fmla="*/ 357936 w 515296"/>
              <a:gd name="connsiteY3" fmla="*/ 527237 h 851772"/>
              <a:gd name="connsiteX4" fmla="*/ 515296 w 515296"/>
              <a:gd name="connsiteY4" fmla="*/ 748905 h 851772"/>
              <a:gd name="connsiteX5" fmla="*/ 510062 w 515296"/>
              <a:gd name="connsiteY5" fmla="*/ 797389 h 851772"/>
              <a:gd name="connsiteX6" fmla="*/ 499208 w 515296"/>
              <a:gd name="connsiteY6" fmla="*/ 830038 h 851772"/>
              <a:gd name="connsiteX7" fmla="*/ 480815 w 515296"/>
              <a:gd name="connsiteY7" fmla="*/ 798398 h 851772"/>
              <a:gd name="connsiteX8" fmla="*/ 267169 w 515296"/>
              <a:gd name="connsiteY8" fmla="*/ 692331 h 851772"/>
              <a:gd name="connsiteX9" fmla="*/ 29769 w 515296"/>
              <a:gd name="connsiteY9" fmla="*/ 839263 h 851772"/>
              <a:gd name="connsiteX10" fmla="*/ 25610 w 515296"/>
              <a:gd name="connsiteY10" fmla="*/ 851772 h 851772"/>
              <a:gd name="connsiteX11" fmla="*/ 20248 w 515296"/>
              <a:gd name="connsiteY11" fmla="*/ 842547 h 851772"/>
              <a:gd name="connsiteX12" fmla="*/ 0 w 515296"/>
              <a:gd name="connsiteY12" fmla="*/ 748905 h 851772"/>
              <a:gd name="connsiteX13" fmla="*/ 75464 w 515296"/>
              <a:gd name="connsiteY13" fmla="*/ 578794 h 851772"/>
              <a:gd name="connsiteX14" fmla="*/ 151824 w 515296"/>
              <a:gd name="connsiteY14" fmla="*/ 530722 h 851772"/>
              <a:gd name="connsiteX15" fmla="*/ 151605 w 515296"/>
              <a:gd name="connsiteY15" fmla="*/ 529638 h 851772"/>
              <a:gd name="connsiteX16" fmla="*/ 151605 w 515296"/>
              <a:gd name="connsiteY16" fmla="*/ 101419 h 851772"/>
              <a:gd name="connsiteX17" fmla="*/ 253024 w 515296"/>
              <a:gd name="connsiteY17" fmla="*/ 0 h 85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296" h="851772">
                <a:moveTo>
                  <a:pt x="253024" y="0"/>
                </a:moveTo>
                <a:cubicBezTo>
                  <a:pt x="309036" y="0"/>
                  <a:pt x="354443" y="45407"/>
                  <a:pt x="354443" y="101419"/>
                </a:cubicBezTo>
                <a:lnTo>
                  <a:pt x="354443" y="526578"/>
                </a:lnTo>
                <a:lnTo>
                  <a:pt x="357936" y="527237"/>
                </a:lnTo>
                <a:cubicBezTo>
                  <a:pt x="450410" y="563758"/>
                  <a:pt x="515296" y="649256"/>
                  <a:pt x="515296" y="748905"/>
                </a:cubicBezTo>
                <a:cubicBezTo>
                  <a:pt x="515296" y="765513"/>
                  <a:pt x="513494" y="781728"/>
                  <a:pt x="510062" y="797389"/>
                </a:cubicBezTo>
                <a:lnTo>
                  <a:pt x="499208" y="830038"/>
                </a:lnTo>
                <a:lnTo>
                  <a:pt x="480815" y="798398"/>
                </a:lnTo>
                <a:cubicBezTo>
                  <a:pt x="434514" y="734405"/>
                  <a:pt x="356104" y="692331"/>
                  <a:pt x="267169" y="692331"/>
                </a:cubicBezTo>
                <a:cubicBezTo>
                  <a:pt x="160448" y="692331"/>
                  <a:pt x="68882" y="752917"/>
                  <a:pt x="29769" y="839263"/>
                </a:cubicBezTo>
                <a:lnTo>
                  <a:pt x="25610" y="851772"/>
                </a:lnTo>
                <a:lnTo>
                  <a:pt x="20248" y="842547"/>
                </a:lnTo>
                <a:cubicBezTo>
                  <a:pt x="7210" y="813765"/>
                  <a:pt x="0" y="782121"/>
                  <a:pt x="0" y="748905"/>
                </a:cubicBezTo>
                <a:cubicBezTo>
                  <a:pt x="0" y="682473"/>
                  <a:pt x="28839" y="622329"/>
                  <a:pt x="75464" y="578794"/>
                </a:cubicBezTo>
                <a:lnTo>
                  <a:pt x="151824" y="530722"/>
                </a:lnTo>
                <a:lnTo>
                  <a:pt x="151605" y="529638"/>
                </a:lnTo>
                <a:lnTo>
                  <a:pt x="151605" y="101419"/>
                </a:lnTo>
                <a:cubicBezTo>
                  <a:pt x="151605" y="45407"/>
                  <a:pt x="197012" y="0"/>
                  <a:pt x="253024"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8" name="TextBox 13">
            <a:extLst>
              <a:ext uri="{FF2B5EF4-FFF2-40B4-BE49-F238E27FC236}">
                <a16:creationId xmlns:a16="http://schemas.microsoft.com/office/drawing/2014/main" id="{A9375926-F8B2-4D01-8A26-91EB557F6B12}"/>
              </a:ext>
            </a:extLst>
          </p:cNvPr>
          <p:cNvSpPr txBox="1"/>
          <p:nvPr/>
        </p:nvSpPr>
        <p:spPr>
          <a:xfrm>
            <a:off x="3416409" y="953287"/>
            <a:ext cx="4908717" cy="1169551"/>
          </a:xfrm>
          <a:prstGeom prst="rect">
            <a:avLst/>
          </a:prstGeom>
          <a:noFill/>
        </p:spPr>
        <p:txBody>
          <a:bodyPr wrap="square" rtlCol="0">
            <a:spAutoFit/>
          </a:bodyPr>
          <a:lstStyle/>
          <a:p>
            <a:pPr algn="just"/>
            <a:r>
              <a:rPr lang="en-US" sz="1400" dirty="0" err="1"/>
              <a:t>Eculi</a:t>
            </a:r>
            <a:r>
              <a:rPr lang="cs-CZ" sz="1400" dirty="0" err="1"/>
              <a:t>zumab</a:t>
            </a:r>
            <a:r>
              <a:rPr lang="cs-CZ" sz="1400" dirty="0"/>
              <a:t> </a:t>
            </a:r>
            <a:r>
              <a:rPr lang="cs-CZ" sz="1400" dirty="0" err="1"/>
              <a:t>is</a:t>
            </a:r>
            <a:r>
              <a:rPr lang="cs-CZ" sz="1400" dirty="0"/>
              <a:t> </a:t>
            </a:r>
            <a:r>
              <a:rPr lang="cs-CZ" sz="1400" dirty="0" err="1"/>
              <a:t>humanized</a:t>
            </a:r>
            <a:r>
              <a:rPr lang="cs-CZ" sz="1400" dirty="0"/>
              <a:t> </a:t>
            </a:r>
            <a:r>
              <a:rPr lang="cs-CZ" sz="1400" dirty="0" err="1"/>
              <a:t>therapeutical</a:t>
            </a:r>
            <a:r>
              <a:rPr lang="cs-CZ" sz="1400" dirty="0"/>
              <a:t> </a:t>
            </a:r>
            <a:r>
              <a:rPr lang="cs-CZ" sz="1400" dirty="0" err="1"/>
              <a:t>antibody</a:t>
            </a:r>
            <a:r>
              <a:rPr lang="cs-CZ" sz="1400" dirty="0"/>
              <a:t> </a:t>
            </a:r>
            <a:r>
              <a:rPr lang="cs-CZ" sz="1400" dirty="0" err="1"/>
              <a:t>that</a:t>
            </a:r>
            <a:r>
              <a:rPr lang="cs-CZ" sz="1400" dirty="0"/>
              <a:t> </a:t>
            </a:r>
            <a:r>
              <a:rPr lang="cs-CZ" sz="1400" dirty="0" err="1"/>
              <a:t>binds</a:t>
            </a:r>
            <a:r>
              <a:rPr lang="cs-CZ" sz="1400" dirty="0"/>
              <a:t> C5 </a:t>
            </a:r>
            <a:r>
              <a:rPr lang="cs-CZ" sz="1400" dirty="0" err="1"/>
              <a:t>complement</a:t>
            </a:r>
            <a:r>
              <a:rPr lang="cs-CZ" sz="1400" dirty="0"/>
              <a:t> and </a:t>
            </a:r>
            <a:r>
              <a:rPr lang="cs-CZ" sz="1400" dirty="0" err="1"/>
              <a:t>prevents</a:t>
            </a:r>
            <a:r>
              <a:rPr lang="cs-CZ" sz="1400" dirty="0"/>
              <a:t> </a:t>
            </a:r>
            <a:r>
              <a:rPr lang="cs-CZ" sz="1400" dirty="0" err="1"/>
              <a:t>its</a:t>
            </a:r>
            <a:r>
              <a:rPr lang="cs-CZ" sz="1400" dirty="0"/>
              <a:t> </a:t>
            </a:r>
            <a:r>
              <a:rPr lang="cs-CZ" sz="1400" dirty="0" err="1"/>
              <a:t>cleavage</a:t>
            </a:r>
            <a:r>
              <a:rPr lang="cs-CZ" sz="1400" dirty="0"/>
              <a:t> by C3b. It </a:t>
            </a:r>
            <a:r>
              <a:rPr lang="cs-CZ" sz="1400" dirty="0" err="1"/>
              <a:t>is</a:t>
            </a:r>
            <a:r>
              <a:rPr lang="cs-CZ" sz="1400" dirty="0"/>
              <a:t> </a:t>
            </a:r>
            <a:r>
              <a:rPr lang="cs-CZ" sz="1400" dirty="0" err="1"/>
              <a:t>used</a:t>
            </a:r>
            <a:r>
              <a:rPr lang="cs-CZ" sz="1400" dirty="0"/>
              <a:t> to </a:t>
            </a:r>
            <a:r>
              <a:rPr lang="cs-CZ" sz="1400" dirty="0" err="1"/>
              <a:t>treat</a:t>
            </a:r>
            <a:r>
              <a:rPr lang="cs-CZ" sz="1400" dirty="0"/>
              <a:t> </a:t>
            </a:r>
            <a:r>
              <a:rPr lang="cs-CZ" sz="1400" dirty="0" err="1"/>
              <a:t>paroxysmal</a:t>
            </a:r>
            <a:r>
              <a:rPr lang="cs-CZ" sz="1400" dirty="0"/>
              <a:t> </a:t>
            </a:r>
            <a:r>
              <a:rPr lang="cs-CZ" sz="1400" dirty="0" err="1"/>
              <a:t>nocturnal</a:t>
            </a:r>
            <a:r>
              <a:rPr lang="cs-CZ" sz="1400" dirty="0"/>
              <a:t> </a:t>
            </a:r>
            <a:r>
              <a:rPr lang="cs-CZ" sz="1400" dirty="0" err="1"/>
              <a:t>hemoglobinuria</a:t>
            </a:r>
            <a:r>
              <a:rPr lang="cs-CZ" sz="1400" dirty="0"/>
              <a:t> (PNH), </a:t>
            </a:r>
            <a:r>
              <a:rPr lang="cs-CZ" sz="1400" dirty="0" err="1"/>
              <a:t>atypical</a:t>
            </a:r>
            <a:r>
              <a:rPr lang="cs-CZ" sz="1400" dirty="0"/>
              <a:t> </a:t>
            </a:r>
            <a:r>
              <a:rPr lang="cs-CZ" sz="1400" dirty="0" err="1"/>
              <a:t>hemolytic</a:t>
            </a:r>
            <a:r>
              <a:rPr lang="cs-CZ" sz="1400" dirty="0"/>
              <a:t> </a:t>
            </a:r>
            <a:r>
              <a:rPr lang="cs-CZ" sz="1400" dirty="0" err="1"/>
              <a:t>uremic</a:t>
            </a:r>
            <a:r>
              <a:rPr lang="cs-CZ" sz="1400" dirty="0"/>
              <a:t> syndrome (</a:t>
            </a:r>
            <a:r>
              <a:rPr lang="cs-CZ" sz="1400" dirty="0" err="1"/>
              <a:t>aHUS</a:t>
            </a:r>
            <a:r>
              <a:rPr lang="cs-CZ" sz="1400" dirty="0"/>
              <a:t>), and </a:t>
            </a:r>
            <a:r>
              <a:rPr lang="cs-CZ" sz="1400" dirty="0" err="1"/>
              <a:t>neuromyelitis</a:t>
            </a:r>
            <a:r>
              <a:rPr lang="cs-CZ" sz="1400" dirty="0"/>
              <a:t> </a:t>
            </a:r>
            <a:r>
              <a:rPr lang="cs-CZ" sz="1400" dirty="0" err="1"/>
              <a:t>optica</a:t>
            </a:r>
            <a:r>
              <a:rPr lang="cs-CZ" sz="1400" dirty="0"/>
              <a:t>.</a:t>
            </a:r>
          </a:p>
          <a:p>
            <a:endParaRPr lang="cs-CZ" sz="1400" dirty="0"/>
          </a:p>
        </p:txBody>
      </p:sp>
      <p:pic>
        <p:nvPicPr>
          <p:cNvPr id="9" name="Picture 2">
            <a:extLst>
              <a:ext uri="{FF2B5EF4-FFF2-40B4-BE49-F238E27FC236}">
                <a16:creationId xmlns:a16="http://schemas.microsoft.com/office/drawing/2014/main" id="{440FF73A-4CCD-41A8-B629-36F6A781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9" y="775283"/>
            <a:ext cx="2027042" cy="13360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Box 16">
            <a:extLst>
              <a:ext uri="{FF2B5EF4-FFF2-40B4-BE49-F238E27FC236}">
                <a16:creationId xmlns:a16="http://schemas.microsoft.com/office/drawing/2014/main" id="{1535741D-1665-496E-92BA-A3766780F7C4}"/>
              </a:ext>
            </a:extLst>
          </p:cNvPr>
          <p:cNvSpPr txBox="1"/>
          <p:nvPr/>
        </p:nvSpPr>
        <p:spPr>
          <a:xfrm>
            <a:off x="905814" y="2332031"/>
            <a:ext cx="1264320" cy="369332"/>
          </a:xfrm>
          <a:prstGeom prst="rect">
            <a:avLst/>
          </a:prstGeom>
          <a:noFill/>
        </p:spPr>
        <p:txBody>
          <a:bodyPr wrap="none" rtlCol="0">
            <a:spAutoFit/>
          </a:bodyPr>
          <a:lstStyle/>
          <a:p>
            <a:r>
              <a:rPr lang="cs-CZ" b="1" dirty="0" err="1">
                <a:solidFill>
                  <a:srgbClr val="0070C0"/>
                </a:solidFill>
              </a:rPr>
              <a:t>Eculizumab</a:t>
            </a:r>
            <a:endParaRPr lang="cs-CZ" b="1" dirty="0">
              <a:solidFill>
                <a:srgbClr val="0070C0"/>
              </a:solidFill>
            </a:endParaRPr>
          </a:p>
        </p:txBody>
      </p:sp>
      <p:pic>
        <p:nvPicPr>
          <p:cNvPr id="78850" name="Picture 2">
            <a:extLst>
              <a:ext uri="{FF2B5EF4-FFF2-40B4-BE49-F238E27FC236}">
                <a16:creationId xmlns:a16="http://schemas.microsoft.com/office/drawing/2014/main" id="{0109450F-EA96-432F-81E2-A12C0683D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6" y="5187354"/>
            <a:ext cx="5237388" cy="1638732"/>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a:extLst>
              <a:ext uri="{FF2B5EF4-FFF2-40B4-BE49-F238E27FC236}">
                <a16:creationId xmlns:a16="http://schemas.microsoft.com/office/drawing/2014/main" id="{689F9844-4A4A-43B8-8631-2247BE9E3754}"/>
              </a:ext>
            </a:extLst>
          </p:cNvPr>
          <p:cNvSpPr txBox="1">
            <a:spLocks/>
          </p:cNvSpPr>
          <p:nvPr/>
        </p:nvSpPr>
        <p:spPr>
          <a:xfrm>
            <a:off x="251520" y="0"/>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sz="3600" b="0" dirty="0"/>
              <a:t>PNH treatment</a:t>
            </a:r>
            <a:endParaRPr lang="cs-CZ" altLang="cs-CZ" sz="3600" b="0" dirty="0"/>
          </a:p>
        </p:txBody>
      </p:sp>
      <p:sp>
        <p:nvSpPr>
          <p:cNvPr id="14" name="TextovéPole 13">
            <a:extLst>
              <a:ext uri="{FF2B5EF4-FFF2-40B4-BE49-F238E27FC236}">
                <a16:creationId xmlns:a16="http://schemas.microsoft.com/office/drawing/2014/main" id="{7EE49743-8739-42B7-B71A-B886331D525F}"/>
              </a:ext>
            </a:extLst>
          </p:cNvPr>
          <p:cNvSpPr txBox="1"/>
          <p:nvPr/>
        </p:nvSpPr>
        <p:spPr>
          <a:xfrm>
            <a:off x="5220072" y="5178289"/>
            <a:ext cx="4067944" cy="1169551"/>
          </a:xfrm>
          <a:prstGeom prst="rect">
            <a:avLst/>
          </a:prstGeom>
          <a:noFill/>
        </p:spPr>
        <p:txBody>
          <a:bodyPr wrap="square">
            <a:spAutoFit/>
          </a:bodyPr>
          <a:lstStyle/>
          <a:p>
            <a:pPr marL="285750" indent="-285750">
              <a:buFont typeface="Arial" panose="020B0604020202020204" pitchFamily="34" charset="0"/>
              <a:buChar char="•"/>
            </a:pPr>
            <a:r>
              <a:rPr lang="en-US" sz="1400" b="0" i="0" dirty="0" err="1">
                <a:solidFill>
                  <a:srgbClr val="202122"/>
                </a:solidFill>
                <a:effectLst/>
                <a:latin typeface="Arial" panose="020B0604020202020204" pitchFamily="34" charset="0"/>
              </a:rPr>
              <a:t>Pegcetacoplan</a:t>
            </a:r>
            <a:r>
              <a:rPr lang="en-US" sz="1400" b="0" i="0" dirty="0">
                <a:solidFill>
                  <a:srgbClr val="202122"/>
                </a:solidFill>
                <a:effectLst/>
                <a:latin typeface="Arial" panose="020B0604020202020204" pitchFamily="34" charset="0"/>
              </a:rPr>
              <a:t> binds to complement protein C3 and its activation fragment C3b </a:t>
            </a:r>
          </a:p>
          <a:p>
            <a:pPr marL="285750" indent="-285750">
              <a:buFont typeface="Arial" panose="020B0604020202020204" pitchFamily="34" charset="0"/>
              <a:buChar char="•"/>
            </a:pPr>
            <a:r>
              <a:rPr lang="en-US" sz="1400" b="0" i="0" dirty="0">
                <a:solidFill>
                  <a:srgbClr val="202122"/>
                </a:solidFill>
                <a:effectLst/>
                <a:latin typeface="Arial" panose="020B0604020202020204" pitchFamily="34" charset="0"/>
              </a:rPr>
              <a:t>regulating the cleavage of C3 and the generation of downstream effectors of complement activation</a:t>
            </a:r>
            <a:endParaRPr lang="cs-CZ" sz="1400" dirty="0"/>
          </a:p>
        </p:txBody>
      </p:sp>
      <p:sp>
        <p:nvSpPr>
          <p:cNvPr id="15" name="TextBox 16">
            <a:extLst>
              <a:ext uri="{FF2B5EF4-FFF2-40B4-BE49-F238E27FC236}">
                <a16:creationId xmlns:a16="http://schemas.microsoft.com/office/drawing/2014/main" id="{0291B0E6-2281-40A7-AD67-C23C529FC2D1}"/>
              </a:ext>
            </a:extLst>
          </p:cNvPr>
          <p:cNvSpPr txBox="1"/>
          <p:nvPr/>
        </p:nvSpPr>
        <p:spPr>
          <a:xfrm>
            <a:off x="273654" y="4525288"/>
            <a:ext cx="2066591" cy="400110"/>
          </a:xfrm>
          <a:prstGeom prst="rect">
            <a:avLst/>
          </a:prstGeom>
          <a:noFill/>
        </p:spPr>
        <p:txBody>
          <a:bodyPr wrap="none" rtlCol="0">
            <a:spAutoFit/>
          </a:bodyPr>
          <a:lstStyle/>
          <a:p>
            <a:r>
              <a:rPr lang="cs-CZ" b="1" dirty="0" err="1">
                <a:solidFill>
                  <a:srgbClr val="0070C0"/>
                </a:solidFill>
              </a:rPr>
              <a:t>Pegcetacoplan</a:t>
            </a:r>
            <a:r>
              <a:rPr lang="cs-CZ" b="1" dirty="0">
                <a:solidFill>
                  <a:srgbClr val="0070C0"/>
                </a:solidFill>
              </a:rPr>
              <a:t> </a:t>
            </a:r>
          </a:p>
        </p:txBody>
      </p:sp>
      <p:sp>
        <p:nvSpPr>
          <p:cNvPr id="16" name="Ovál 15">
            <a:extLst>
              <a:ext uri="{FF2B5EF4-FFF2-40B4-BE49-F238E27FC236}">
                <a16:creationId xmlns:a16="http://schemas.microsoft.com/office/drawing/2014/main" id="{82AD033A-865F-468A-9532-0B89C634449D}"/>
              </a:ext>
            </a:extLst>
          </p:cNvPr>
          <p:cNvSpPr/>
          <p:nvPr/>
        </p:nvSpPr>
        <p:spPr bwMode="auto">
          <a:xfrm>
            <a:off x="4437721" y="4245964"/>
            <a:ext cx="360040" cy="2880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600" b="1" dirty="0">
                <a:solidFill>
                  <a:schemeClr val="lt1"/>
                </a:solidFill>
                <a:latin typeface="+mn-lt"/>
              </a:rPr>
              <a:t>PC</a:t>
            </a:r>
            <a:endParaRPr lang="cs-CZ" sz="1600" b="1" dirty="0">
              <a:solidFill>
                <a:schemeClr val="lt1"/>
              </a:solidFill>
              <a:latin typeface="+mn-lt"/>
            </a:endParaRPr>
          </a:p>
        </p:txBody>
      </p:sp>
      <p:sp>
        <p:nvSpPr>
          <p:cNvPr id="18" name="Flowchart: Delay 4">
            <a:extLst>
              <a:ext uri="{FF2B5EF4-FFF2-40B4-BE49-F238E27FC236}">
                <a16:creationId xmlns:a16="http://schemas.microsoft.com/office/drawing/2014/main" id="{E81B4F6B-EC2B-4C6E-9910-F9E83604C9BA}"/>
              </a:ext>
            </a:extLst>
          </p:cNvPr>
          <p:cNvSpPr/>
          <p:nvPr/>
        </p:nvSpPr>
        <p:spPr>
          <a:xfrm>
            <a:off x="4768813" y="4227847"/>
            <a:ext cx="50521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rgbClr val="9A5C00"/>
                </a:solidFill>
              </a:rPr>
              <a:t>C3b</a:t>
            </a:r>
            <a:endParaRPr lang="cs-CZ" b="1" dirty="0">
              <a:solidFill>
                <a:srgbClr val="9A5C00"/>
              </a:solidFill>
            </a:endParaRPr>
          </a:p>
        </p:txBody>
      </p:sp>
      <p:sp>
        <p:nvSpPr>
          <p:cNvPr id="19" name="Rectangle: Rounded Corners 11">
            <a:extLst>
              <a:ext uri="{FF2B5EF4-FFF2-40B4-BE49-F238E27FC236}">
                <a16:creationId xmlns:a16="http://schemas.microsoft.com/office/drawing/2014/main" id="{846F5F18-8E15-4A3F-AC31-7837E7EA53B1}"/>
              </a:ext>
            </a:extLst>
          </p:cNvPr>
          <p:cNvSpPr/>
          <p:nvPr/>
        </p:nvSpPr>
        <p:spPr>
          <a:xfrm>
            <a:off x="3291889" y="4302691"/>
            <a:ext cx="884332" cy="297441"/>
          </a:xfrm>
          <a:prstGeom prst="roundRect">
            <a:avLst>
              <a:gd name="adj" fmla="val 50000"/>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rgbClr val="9A5C00"/>
                </a:solidFill>
              </a:rPr>
              <a:t>C3</a:t>
            </a:r>
            <a:endParaRPr lang="cs-CZ" sz="1600" b="1" dirty="0">
              <a:solidFill>
                <a:srgbClr val="9A5C00"/>
              </a:solidFill>
            </a:endParaRPr>
          </a:p>
        </p:txBody>
      </p:sp>
      <p:sp>
        <p:nvSpPr>
          <p:cNvPr id="20" name="Ovál 19">
            <a:extLst>
              <a:ext uri="{FF2B5EF4-FFF2-40B4-BE49-F238E27FC236}">
                <a16:creationId xmlns:a16="http://schemas.microsoft.com/office/drawing/2014/main" id="{3B057BBF-CC04-4151-9E7A-09B7082D84BD}"/>
              </a:ext>
            </a:extLst>
          </p:cNvPr>
          <p:cNvSpPr/>
          <p:nvPr/>
        </p:nvSpPr>
        <p:spPr bwMode="auto">
          <a:xfrm>
            <a:off x="3530113" y="4533996"/>
            <a:ext cx="360040" cy="2880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600" b="1" dirty="0">
                <a:solidFill>
                  <a:schemeClr val="lt1"/>
                </a:solidFill>
                <a:latin typeface="+mn-lt"/>
              </a:rPr>
              <a:t>PC</a:t>
            </a:r>
            <a:endParaRPr lang="cs-CZ" sz="1600" b="1" dirty="0">
              <a:solidFill>
                <a:schemeClr val="lt1"/>
              </a:solidFill>
              <a:latin typeface="+mn-lt"/>
            </a:endParaRPr>
          </a:p>
        </p:txBody>
      </p:sp>
    </p:spTree>
    <p:extLst>
      <p:ext uri="{BB962C8B-B14F-4D97-AF65-F5344CB8AC3E}">
        <p14:creationId xmlns:p14="http://schemas.microsoft.com/office/powerpoint/2010/main" val="74888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1599E4-8D2A-452E-8B62-E00EA4FF10EE}"/>
              </a:ext>
            </a:extLst>
          </p:cNvPr>
          <p:cNvSpPr>
            <a:spLocks noGrp="1" noChangeArrowheads="1"/>
          </p:cNvSpPr>
          <p:nvPr>
            <p:ph type="title"/>
          </p:nvPr>
        </p:nvSpPr>
        <p:spPr>
          <a:xfrm>
            <a:off x="685800" y="254000"/>
            <a:ext cx="7772400" cy="1143000"/>
          </a:xfrm>
        </p:spPr>
        <p:txBody>
          <a:bodyPr/>
          <a:lstStyle/>
          <a:p>
            <a:pPr eaLnBrk="1" hangingPunct="1"/>
            <a:r>
              <a:rPr lang="cs-CZ" altLang="cs-CZ"/>
              <a:t>Nedostatečná erytropoeza </a:t>
            </a:r>
            <a:r>
              <a:rPr lang="en-US" altLang="cs-CZ"/>
              <a:t> </a:t>
            </a:r>
          </a:p>
        </p:txBody>
      </p:sp>
      <p:sp>
        <p:nvSpPr>
          <p:cNvPr id="93187" name="Rectangle 3">
            <a:extLst>
              <a:ext uri="{FF2B5EF4-FFF2-40B4-BE49-F238E27FC236}">
                <a16:creationId xmlns:a16="http://schemas.microsoft.com/office/drawing/2014/main" id="{A6C23E22-EA0A-484B-9036-364410D31E72}"/>
              </a:ext>
            </a:extLst>
          </p:cNvPr>
          <p:cNvSpPr>
            <a:spLocks noGrp="1" noChangeArrowheads="1"/>
          </p:cNvSpPr>
          <p:nvPr>
            <p:ph type="body" idx="1"/>
          </p:nvPr>
        </p:nvSpPr>
        <p:spPr>
          <a:xfrm>
            <a:off x="685800" y="1698625"/>
            <a:ext cx="7772400" cy="4654550"/>
          </a:xfrm>
        </p:spPr>
        <p:txBody>
          <a:bodyPr/>
          <a:lstStyle/>
          <a:p>
            <a:pPr eaLnBrk="1" hangingPunct="1"/>
            <a:r>
              <a:rPr lang="cs-CZ" altLang="cs-CZ" sz="2800" b="1">
                <a:solidFill>
                  <a:srgbClr val="FF0000"/>
                </a:solidFill>
              </a:rPr>
              <a:t>Sideropenie –</a:t>
            </a:r>
            <a:r>
              <a:rPr lang="en-US" altLang="cs-CZ" sz="2800" b="1"/>
              <a:t> </a:t>
            </a:r>
            <a:r>
              <a:rPr lang="cs-CZ" altLang="cs-CZ" sz="2800" b="1"/>
              <a:t>nedostatek železa</a:t>
            </a:r>
            <a:r>
              <a:rPr lang="en-US" altLang="cs-CZ" sz="2800" b="1"/>
              <a:t> </a:t>
            </a:r>
          </a:p>
          <a:p>
            <a:pPr lvl="1" eaLnBrk="1" hangingPunct="1"/>
            <a:r>
              <a:rPr lang="cs-CZ" altLang="cs-CZ" sz="2400"/>
              <a:t>mikrocytární</a:t>
            </a:r>
            <a:r>
              <a:rPr lang="en-US" altLang="cs-CZ" sz="2400"/>
              <a:t>-</a:t>
            </a:r>
            <a:r>
              <a:rPr lang="cs-CZ" altLang="cs-CZ" sz="2400"/>
              <a:t> anizocytóza</a:t>
            </a:r>
            <a:r>
              <a:rPr lang="en-US" altLang="cs-CZ" sz="2400"/>
              <a:t>, </a:t>
            </a:r>
            <a:r>
              <a:rPr lang="en-US" altLang="cs-CZ" sz="2400">
                <a:cs typeface="Times New Roman" panose="02020603050405020304" pitchFamily="18" charset="0"/>
              </a:rPr>
              <a:t>↓</a:t>
            </a:r>
            <a:r>
              <a:rPr lang="en-US" altLang="cs-CZ" sz="2400"/>
              <a:t> reti</a:t>
            </a:r>
            <a:r>
              <a:rPr lang="cs-CZ" altLang="cs-CZ" sz="2400"/>
              <a:t>kulocyty</a:t>
            </a:r>
            <a:r>
              <a:rPr lang="en-US" altLang="cs-CZ" sz="2400"/>
              <a:t> </a:t>
            </a:r>
            <a:endParaRPr lang="en-US" altLang="cs-CZ" sz="2400" b="1"/>
          </a:p>
          <a:p>
            <a:pPr eaLnBrk="1" hangingPunct="1"/>
            <a:r>
              <a:rPr lang="cs-CZ" altLang="cs-CZ" sz="2800" b="1">
                <a:solidFill>
                  <a:srgbClr val="FF0000"/>
                </a:solidFill>
              </a:rPr>
              <a:t>Megaloblastová</a:t>
            </a:r>
            <a:r>
              <a:rPr lang="cs-CZ" altLang="cs-CZ" sz="2800" b="1"/>
              <a:t> anémie – nedostatek v</a:t>
            </a:r>
            <a:r>
              <a:rPr lang="en-US" altLang="cs-CZ" sz="2800" b="1"/>
              <a:t>itam</a:t>
            </a:r>
            <a:r>
              <a:rPr lang="cs-CZ" altLang="cs-CZ" sz="2800" b="1"/>
              <a:t>ínu</a:t>
            </a:r>
            <a:r>
              <a:rPr lang="en-US" altLang="cs-CZ" sz="2800" b="1"/>
              <a:t> </a:t>
            </a:r>
            <a:r>
              <a:rPr lang="en-US" altLang="cs-CZ" sz="2800" b="1">
                <a:solidFill>
                  <a:srgbClr val="FF0000"/>
                </a:solidFill>
              </a:rPr>
              <a:t>B</a:t>
            </a:r>
            <a:r>
              <a:rPr lang="en-US" altLang="cs-CZ" sz="2800" b="1" baseline="-25000">
                <a:solidFill>
                  <a:srgbClr val="FF0000"/>
                </a:solidFill>
              </a:rPr>
              <a:t>12</a:t>
            </a:r>
            <a:r>
              <a:rPr lang="en-US" altLang="cs-CZ" sz="2800" b="1"/>
              <a:t> </a:t>
            </a:r>
            <a:r>
              <a:rPr lang="cs-CZ" altLang="cs-CZ" sz="2800" b="1"/>
              <a:t>nebo</a:t>
            </a:r>
            <a:r>
              <a:rPr lang="en-US" altLang="cs-CZ" sz="2800" b="1"/>
              <a:t> </a:t>
            </a:r>
            <a:r>
              <a:rPr lang="en-US" altLang="cs-CZ" sz="2800" b="1">
                <a:solidFill>
                  <a:srgbClr val="FF0000"/>
                </a:solidFill>
              </a:rPr>
              <a:t>Fol</a:t>
            </a:r>
            <a:r>
              <a:rPr lang="cs-CZ" altLang="cs-CZ" sz="2800" b="1">
                <a:solidFill>
                  <a:srgbClr val="FF0000"/>
                </a:solidFill>
              </a:rPr>
              <a:t>átu</a:t>
            </a:r>
            <a:r>
              <a:rPr lang="en-US" altLang="cs-CZ" sz="2800" b="1"/>
              <a:t> </a:t>
            </a:r>
          </a:p>
          <a:p>
            <a:pPr lvl="1" eaLnBrk="1" hangingPunct="1"/>
            <a:r>
              <a:rPr lang="en-US" altLang="cs-CZ" sz="2400"/>
              <a:t>macrocyt</a:t>
            </a:r>
            <a:r>
              <a:rPr lang="cs-CZ" altLang="cs-CZ" sz="2400"/>
              <a:t>ární</a:t>
            </a:r>
            <a:r>
              <a:rPr lang="en-US" altLang="cs-CZ" sz="2400"/>
              <a:t>-ani</a:t>
            </a:r>
            <a:r>
              <a:rPr lang="cs-CZ" altLang="cs-CZ" sz="2400"/>
              <a:t>zocytóza</a:t>
            </a:r>
            <a:endParaRPr lang="en-US" altLang="cs-CZ" sz="2400" b="1"/>
          </a:p>
          <a:p>
            <a:pPr eaLnBrk="1" hangingPunct="1"/>
            <a:r>
              <a:rPr lang="cs-CZ" altLang="cs-CZ" sz="2800" b="1">
                <a:solidFill>
                  <a:srgbClr val="FF0000"/>
                </a:solidFill>
              </a:rPr>
              <a:t>selhání kostní dřeně</a:t>
            </a:r>
            <a:r>
              <a:rPr lang="en-US" altLang="cs-CZ" sz="2800" b="1">
                <a:solidFill>
                  <a:srgbClr val="FF0000"/>
                </a:solidFill>
              </a:rPr>
              <a:t>  </a:t>
            </a:r>
            <a:r>
              <a:rPr lang="en-US" altLang="cs-CZ" sz="2800" b="1"/>
              <a:t>- </a:t>
            </a:r>
            <a:r>
              <a:rPr lang="cs-CZ" altLang="cs-CZ" sz="2800"/>
              <a:t>aplastická anémie</a:t>
            </a:r>
            <a:r>
              <a:rPr lang="en-US" altLang="cs-CZ" sz="2800"/>
              <a:t>, myelo</a:t>
            </a:r>
            <a:r>
              <a:rPr lang="cs-CZ" altLang="cs-CZ" sz="2800"/>
              <a:t>dysplastický syndrom</a:t>
            </a:r>
            <a:r>
              <a:rPr lang="en-US" altLang="cs-CZ" sz="2800"/>
              <a:t>, </a:t>
            </a:r>
            <a:r>
              <a:rPr lang="cs-CZ" altLang="cs-CZ" sz="2800"/>
              <a:t>leukémie</a:t>
            </a:r>
            <a:endParaRPr lang="en-US" altLang="cs-CZ" sz="2800" b="1"/>
          </a:p>
          <a:p>
            <a:pPr lvl="1" eaLnBrk="1" hangingPunct="1"/>
            <a:r>
              <a:rPr lang="en-US" altLang="cs-CZ" sz="2400"/>
              <a:t>normocyt</a:t>
            </a:r>
            <a:r>
              <a:rPr lang="cs-CZ" altLang="cs-CZ" sz="2400"/>
              <a:t>ární, normochromní</a:t>
            </a:r>
            <a:endParaRPr lang="en-US" altLang="cs-CZ" sz="2400"/>
          </a:p>
          <a:p>
            <a:pPr lvl="1" eaLnBrk="1" hangingPunct="1"/>
            <a:r>
              <a:rPr lang="cs-CZ" altLang="cs-CZ" sz="2400"/>
              <a:t>hypoplázie kostní dřeně</a:t>
            </a:r>
            <a:r>
              <a:rPr lang="en-US" altLang="cs-CZ" sz="2400"/>
              <a:t> </a:t>
            </a:r>
            <a:endParaRPr lang="en-US" altLang="cs-CZ"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1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70C8E3-887F-46B9-AFE4-4E91118304B3}"/>
              </a:ext>
            </a:extLst>
          </p:cNvPr>
          <p:cNvSpPr>
            <a:spLocks noGrp="1"/>
          </p:cNvSpPr>
          <p:nvPr>
            <p:ph type="ctrTitle"/>
          </p:nvPr>
        </p:nvSpPr>
        <p:spPr>
          <a:xfrm>
            <a:off x="107504" y="260648"/>
            <a:ext cx="4248472" cy="722461"/>
          </a:xfrm>
        </p:spPr>
        <p:txBody>
          <a:bodyPr/>
          <a:lstStyle/>
          <a:p>
            <a:r>
              <a:rPr lang="en-US" sz="4000" dirty="0"/>
              <a:t>Iron metabolism</a:t>
            </a:r>
            <a:endParaRPr lang="cs-CZ" sz="4000" dirty="0"/>
          </a:p>
        </p:txBody>
      </p:sp>
      <p:pic>
        <p:nvPicPr>
          <p:cNvPr id="61442" name="Picture 2">
            <a:extLst>
              <a:ext uri="{FF2B5EF4-FFF2-40B4-BE49-F238E27FC236}">
                <a16:creationId xmlns:a16="http://schemas.microsoft.com/office/drawing/2014/main" id="{AFE9D6E3-B819-4BCD-819A-A0F3F724A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594" y="588409"/>
            <a:ext cx="2136669" cy="236071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E4ADE3C9-1A83-4DA1-BA7C-51EAA1E8BDE7}"/>
              </a:ext>
            </a:extLst>
          </p:cNvPr>
          <p:cNvSpPr txBox="1"/>
          <p:nvPr/>
        </p:nvSpPr>
        <p:spPr>
          <a:xfrm>
            <a:off x="323528" y="1196752"/>
            <a:ext cx="5760640" cy="1015663"/>
          </a:xfrm>
          <a:prstGeom prst="rect">
            <a:avLst/>
          </a:prstGeom>
          <a:noFill/>
        </p:spPr>
        <p:txBody>
          <a:bodyPr wrap="square">
            <a:spAutoFit/>
          </a:bodyPr>
          <a:lstStyle/>
          <a:p>
            <a:r>
              <a:rPr lang="en-US" dirty="0"/>
              <a:t>Iron is an essential </a:t>
            </a:r>
            <a:r>
              <a:rPr lang="en-US" dirty="0" err="1"/>
              <a:t>bioelement</a:t>
            </a:r>
            <a:r>
              <a:rPr lang="en-US" dirty="0"/>
              <a:t> for most forms of life, from bacteria to mammals due to its ability to mediate electron transfer.</a:t>
            </a:r>
            <a:endParaRPr lang="cs-CZ" dirty="0"/>
          </a:p>
        </p:txBody>
      </p:sp>
      <p:sp>
        <p:nvSpPr>
          <p:cNvPr id="5" name="TextovéPole 4">
            <a:extLst>
              <a:ext uri="{FF2B5EF4-FFF2-40B4-BE49-F238E27FC236}">
                <a16:creationId xmlns:a16="http://schemas.microsoft.com/office/drawing/2014/main" id="{AE6E5956-9029-4A9A-AF0A-380736CC02F5}"/>
              </a:ext>
            </a:extLst>
          </p:cNvPr>
          <p:cNvSpPr txBox="1"/>
          <p:nvPr/>
        </p:nvSpPr>
        <p:spPr>
          <a:xfrm>
            <a:off x="698703" y="2371540"/>
            <a:ext cx="2351926" cy="707886"/>
          </a:xfrm>
          <a:prstGeom prst="rect">
            <a:avLst/>
          </a:prstGeom>
          <a:noFill/>
        </p:spPr>
        <p:txBody>
          <a:bodyPr wrap="none" rtlCol="0">
            <a:spAutoFit/>
          </a:bodyPr>
          <a:lstStyle/>
          <a:p>
            <a:r>
              <a:rPr lang="en-US" dirty="0"/>
              <a:t>Fe</a:t>
            </a:r>
            <a:r>
              <a:rPr lang="en-US" baseline="30000" dirty="0"/>
              <a:t>2+  </a:t>
            </a:r>
            <a:r>
              <a:rPr lang="en-US" dirty="0"/>
              <a:t>(f</a:t>
            </a:r>
            <a:r>
              <a:rPr lang="cs-CZ" dirty="0" err="1"/>
              <a:t>errous</a:t>
            </a:r>
            <a:r>
              <a:rPr lang="cs-CZ" dirty="0"/>
              <a:t> </a:t>
            </a:r>
            <a:r>
              <a:rPr lang="cs-CZ" dirty="0" err="1"/>
              <a:t>state</a:t>
            </a:r>
            <a:r>
              <a:rPr lang="en-US" dirty="0"/>
              <a:t>)</a:t>
            </a:r>
            <a:endParaRPr lang="cs-CZ" dirty="0"/>
          </a:p>
          <a:p>
            <a:endParaRPr lang="cs-CZ" dirty="0"/>
          </a:p>
        </p:txBody>
      </p:sp>
      <p:sp>
        <p:nvSpPr>
          <p:cNvPr id="8" name="TextovéPole 7">
            <a:extLst>
              <a:ext uri="{FF2B5EF4-FFF2-40B4-BE49-F238E27FC236}">
                <a16:creationId xmlns:a16="http://schemas.microsoft.com/office/drawing/2014/main" id="{DF5FCE76-A421-480E-AA2E-CEDB1DA63812}"/>
              </a:ext>
            </a:extLst>
          </p:cNvPr>
          <p:cNvSpPr txBox="1"/>
          <p:nvPr/>
        </p:nvSpPr>
        <p:spPr>
          <a:xfrm>
            <a:off x="3802072" y="2415171"/>
            <a:ext cx="2113079" cy="400110"/>
          </a:xfrm>
          <a:prstGeom prst="rect">
            <a:avLst/>
          </a:prstGeom>
          <a:noFill/>
        </p:spPr>
        <p:txBody>
          <a:bodyPr wrap="none" rtlCol="0">
            <a:spAutoFit/>
          </a:bodyPr>
          <a:lstStyle/>
          <a:p>
            <a:r>
              <a:rPr lang="en-US" dirty="0"/>
              <a:t>Fe</a:t>
            </a:r>
            <a:r>
              <a:rPr lang="en-US" baseline="30000" dirty="0"/>
              <a:t>3+</a:t>
            </a:r>
            <a:r>
              <a:rPr lang="en-US" dirty="0"/>
              <a:t> (f</a:t>
            </a:r>
            <a:r>
              <a:rPr lang="cs-CZ" dirty="0"/>
              <a:t>e</a:t>
            </a:r>
            <a:r>
              <a:rPr lang="en-US" dirty="0"/>
              <a:t>r</a:t>
            </a:r>
            <a:r>
              <a:rPr lang="cs-CZ" dirty="0"/>
              <a:t>r</a:t>
            </a:r>
            <a:r>
              <a:rPr lang="en-US" dirty="0" err="1"/>
              <a:t>ic</a:t>
            </a:r>
            <a:r>
              <a:rPr lang="cs-CZ" dirty="0"/>
              <a:t> </a:t>
            </a:r>
            <a:r>
              <a:rPr lang="cs-CZ" dirty="0" err="1"/>
              <a:t>state</a:t>
            </a:r>
            <a:r>
              <a:rPr lang="en-US" dirty="0"/>
              <a:t>)</a:t>
            </a:r>
            <a:endParaRPr lang="cs-CZ" dirty="0"/>
          </a:p>
        </p:txBody>
      </p:sp>
      <p:cxnSp>
        <p:nvCxnSpPr>
          <p:cNvPr id="11" name="Přímá spojnice se šipkou 10">
            <a:extLst>
              <a:ext uri="{FF2B5EF4-FFF2-40B4-BE49-F238E27FC236}">
                <a16:creationId xmlns:a16="http://schemas.microsoft.com/office/drawing/2014/main" id="{841CAA2B-B68A-4113-9471-40949D54BFAB}"/>
              </a:ext>
            </a:extLst>
          </p:cNvPr>
          <p:cNvCxnSpPr>
            <a:cxnSpLocks/>
          </p:cNvCxnSpPr>
          <p:nvPr/>
        </p:nvCxnSpPr>
        <p:spPr bwMode="auto">
          <a:xfrm>
            <a:off x="3108909" y="2617471"/>
            <a:ext cx="58979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ovéPole 14">
            <a:extLst>
              <a:ext uri="{FF2B5EF4-FFF2-40B4-BE49-F238E27FC236}">
                <a16:creationId xmlns:a16="http://schemas.microsoft.com/office/drawing/2014/main" id="{08108906-A89C-4C3B-A29E-BAE768C46C2D}"/>
              </a:ext>
            </a:extLst>
          </p:cNvPr>
          <p:cNvSpPr txBox="1"/>
          <p:nvPr/>
        </p:nvSpPr>
        <p:spPr>
          <a:xfrm>
            <a:off x="6948264" y="2949128"/>
            <a:ext cx="1854999" cy="276999"/>
          </a:xfrm>
          <a:prstGeom prst="rect">
            <a:avLst/>
          </a:prstGeom>
          <a:noFill/>
        </p:spPr>
        <p:txBody>
          <a:bodyPr wrap="square">
            <a:spAutoFit/>
          </a:bodyPr>
          <a:lstStyle/>
          <a:p>
            <a:r>
              <a:rPr lang="cs-CZ" sz="1200" b="1" dirty="0" err="1"/>
              <a:t>Structure</a:t>
            </a:r>
            <a:r>
              <a:rPr lang="cs-CZ" sz="1200" b="1" dirty="0"/>
              <a:t> </a:t>
            </a:r>
            <a:r>
              <a:rPr lang="cs-CZ" sz="1200" b="1" dirty="0" err="1"/>
              <a:t>of</a:t>
            </a:r>
            <a:r>
              <a:rPr lang="cs-CZ" sz="1200" b="1" dirty="0"/>
              <a:t> Heme b</a:t>
            </a:r>
          </a:p>
        </p:txBody>
      </p:sp>
      <p:sp>
        <p:nvSpPr>
          <p:cNvPr id="17" name="TextovéPole 16">
            <a:extLst>
              <a:ext uri="{FF2B5EF4-FFF2-40B4-BE49-F238E27FC236}">
                <a16:creationId xmlns:a16="http://schemas.microsoft.com/office/drawing/2014/main" id="{FBAF7526-C31B-4504-9011-2A9FF141C1CD}"/>
              </a:ext>
            </a:extLst>
          </p:cNvPr>
          <p:cNvSpPr txBox="1"/>
          <p:nvPr/>
        </p:nvSpPr>
        <p:spPr>
          <a:xfrm>
            <a:off x="213104" y="3312039"/>
            <a:ext cx="6381402" cy="646331"/>
          </a:xfrm>
          <a:prstGeom prst="rect">
            <a:avLst/>
          </a:prstGeom>
          <a:noFill/>
        </p:spPr>
        <p:txBody>
          <a:bodyPr wrap="square">
            <a:spAutoFit/>
          </a:bodyPr>
          <a:lstStyle/>
          <a:p>
            <a:r>
              <a:rPr lang="en-US" sz="1800" dirty="0"/>
              <a:t>Because of its toxicity, free soluble iron is kept in low concentration in the body</a:t>
            </a:r>
            <a:endParaRPr lang="cs-CZ" sz="1800" dirty="0"/>
          </a:p>
        </p:txBody>
      </p:sp>
      <p:graphicFrame>
        <p:nvGraphicFramePr>
          <p:cNvPr id="18" name="Graf 17">
            <a:extLst>
              <a:ext uri="{FF2B5EF4-FFF2-40B4-BE49-F238E27FC236}">
                <a16:creationId xmlns:a16="http://schemas.microsoft.com/office/drawing/2014/main" id="{D22DFDF9-D4EF-4F56-A32F-D27226651406}"/>
              </a:ext>
            </a:extLst>
          </p:cNvPr>
          <p:cNvGraphicFramePr>
            <a:graphicFrameLocks/>
          </p:cNvGraphicFramePr>
          <p:nvPr/>
        </p:nvGraphicFramePr>
        <p:xfrm>
          <a:off x="1691680" y="4077073"/>
          <a:ext cx="4104456" cy="2675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96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AD5ED74-4EE7-4229-9FBC-25D003232C05}"/>
              </a:ext>
            </a:extLst>
          </p:cNvPr>
          <p:cNvSpPr txBox="1"/>
          <p:nvPr/>
        </p:nvSpPr>
        <p:spPr>
          <a:xfrm>
            <a:off x="-36512" y="116632"/>
            <a:ext cx="3024336" cy="60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4000" b="1" u="sng">
                <a:solidFill>
                  <a:srgbClr val="FF0000"/>
                </a:solidFill>
                <a:latin typeface="+mj-lt"/>
                <a:ea typeface="+mj-ea"/>
                <a:cs typeface="+mj-cs"/>
              </a:defRPr>
            </a:lvl1pPr>
            <a:lvl2pPr>
              <a:defRPr sz="4400" b="1" u="sng">
                <a:solidFill>
                  <a:srgbClr val="FF0000"/>
                </a:solidFill>
              </a:defRPr>
            </a:lvl2pPr>
            <a:lvl3pPr>
              <a:defRPr sz="4400" b="1" u="sng">
                <a:solidFill>
                  <a:srgbClr val="FF0000"/>
                </a:solidFill>
              </a:defRPr>
            </a:lvl3pPr>
            <a:lvl4pPr>
              <a:defRPr sz="4400" b="1" u="sng">
                <a:solidFill>
                  <a:srgbClr val="FF0000"/>
                </a:solidFill>
              </a:defRPr>
            </a:lvl4pPr>
            <a:lvl5pPr>
              <a:defRPr sz="4400" b="1" u="sng">
                <a:solidFill>
                  <a:srgbClr val="FF0000"/>
                </a:solidFill>
              </a:defRPr>
            </a:lvl5pPr>
            <a:lvl6pPr marL="457200" fontAlgn="base">
              <a:spcBef>
                <a:spcPct val="0"/>
              </a:spcBef>
              <a:spcAft>
                <a:spcPct val="0"/>
              </a:spcAft>
              <a:defRPr sz="4400" b="1" u="sng">
                <a:solidFill>
                  <a:srgbClr val="FF0000"/>
                </a:solidFill>
              </a:defRPr>
            </a:lvl6pPr>
            <a:lvl7pPr marL="914400" fontAlgn="base">
              <a:spcBef>
                <a:spcPct val="0"/>
              </a:spcBef>
              <a:spcAft>
                <a:spcPct val="0"/>
              </a:spcAft>
              <a:defRPr sz="4400" b="1" u="sng">
                <a:solidFill>
                  <a:srgbClr val="FF0000"/>
                </a:solidFill>
              </a:defRPr>
            </a:lvl7pPr>
            <a:lvl8pPr marL="1371600" fontAlgn="base">
              <a:spcBef>
                <a:spcPct val="0"/>
              </a:spcBef>
              <a:spcAft>
                <a:spcPct val="0"/>
              </a:spcAft>
              <a:defRPr sz="4400" b="1" u="sng">
                <a:solidFill>
                  <a:srgbClr val="FF0000"/>
                </a:solidFill>
              </a:defRPr>
            </a:lvl8pPr>
            <a:lvl9pPr marL="1828800" fontAlgn="base">
              <a:spcBef>
                <a:spcPct val="0"/>
              </a:spcBef>
              <a:spcAft>
                <a:spcPct val="0"/>
              </a:spcAft>
              <a:defRPr sz="4400" b="1" u="sng">
                <a:solidFill>
                  <a:srgbClr val="FF0000"/>
                </a:solidFill>
              </a:defRPr>
            </a:lvl9pPr>
          </a:lstStyle>
          <a:p>
            <a:r>
              <a:rPr lang="en-US" sz="2800" dirty="0"/>
              <a:t>Iron transport</a:t>
            </a:r>
            <a:endParaRPr lang="cs-CZ" sz="2800" dirty="0"/>
          </a:p>
        </p:txBody>
      </p:sp>
      <p:pic>
        <p:nvPicPr>
          <p:cNvPr id="76802" name="Picture 2" descr="Non-heme iron transport across an intestinal enterocyte. Ferric iron... |  Download Scientific Diagram">
            <a:extLst>
              <a:ext uri="{FF2B5EF4-FFF2-40B4-BE49-F238E27FC236}">
                <a16:creationId xmlns:a16="http://schemas.microsoft.com/office/drawing/2014/main" id="{50F5AF01-E26C-41B8-BAFA-0279AEC530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57"/>
          <a:stretch/>
        </p:blipFill>
        <p:spPr bwMode="auto">
          <a:xfrm>
            <a:off x="35496" y="1196752"/>
            <a:ext cx="5904656" cy="5369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33823F2-4346-4293-B5AA-8893A66BBB64}"/>
              </a:ext>
            </a:extLst>
          </p:cNvPr>
          <p:cNvSpPr txBox="1"/>
          <p:nvPr/>
        </p:nvSpPr>
        <p:spPr>
          <a:xfrm>
            <a:off x="683568" y="6502637"/>
            <a:ext cx="6480719" cy="338554"/>
          </a:xfrm>
          <a:prstGeom prst="rect">
            <a:avLst/>
          </a:prstGeom>
          <a:noFill/>
        </p:spPr>
        <p:txBody>
          <a:bodyPr wrap="square">
            <a:spAutoFit/>
          </a:bodyPr>
          <a:lstStyle/>
          <a:p>
            <a:r>
              <a:rPr lang="en-US" sz="1600" dirty="0"/>
              <a:t>* there is no physiologic regulatory mechanism for excreting iron</a:t>
            </a:r>
            <a:endParaRPr lang="cs-CZ" sz="1600" dirty="0"/>
          </a:p>
        </p:txBody>
      </p:sp>
      <p:sp>
        <p:nvSpPr>
          <p:cNvPr id="8" name="TextovéPole 7">
            <a:extLst>
              <a:ext uri="{FF2B5EF4-FFF2-40B4-BE49-F238E27FC236}">
                <a16:creationId xmlns:a16="http://schemas.microsoft.com/office/drawing/2014/main" id="{045E54A9-2503-4AB2-B1FE-EDD3BACAEB7F}"/>
              </a:ext>
            </a:extLst>
          </p:cNvPr>
          <p:cNvSpPr txBox="1"/>
          <p:nvPr/>
        </p:nvSpPr>
        <p:spPr>
          <a:xfrm>
            <a:off x="251520" y="722105"/>
            <a:ext cx="6048672" cy="369332"/>
          </a:xfrm>
          <a:prstGeom prst="rect">
            <a:avLst/>
          </a:prstGeom>
          <a:noFill/>
        </p:spPr>
        <p:txBody>
          <a:bodyPr wrap="square">
            <a:spAutoFit/>
          </a:bodyPr>
          <a:lstStyle/>
          <a:p>
            <a:r>
              <a:rPr lang="en-US" sz="1800" dirty="0"/>
              <a:t>absorption of dietary iron is relatively low (5-35%) </a:t>
            </a:r>
            <a:endParaRPr lang="cs-CZ" sz="1800" dirty="0"/>
          </a:p>
        </p:txBody>
      </p:sp>
      <p:pic>
        <p:nvPicPr>
          <p:cNvPr id="9" name="Picture 2" descr="Non-heme iron transport across an intestinal enterocyte. Ferric iron... |  Download Scientific Diagram">
            <a:extLst>
              <a:ext uri="{FF2B5EF4-FFF2-40B4-BE49-F238E27FC236}">
                <a16:creationId xmlns:a16="http://schemas.microsoft.com/office/drawing/2014/main" id="{3B990F9A-A708-4ECF-954C-6594FE277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63" b="11457"/>
          <a:stretch/>
        </p:blipFill>
        <p:spPr bwMode="auto">
          <a:xfrm flipH="1">
            <a:off x="5649819" y="1196751"/>
            <a:ext cx="1156730" cy="5369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bdélník: se zakulacenými rohy 6">
            <a:extLst>
              <a:ext uri="{FF2B5EF4-FFF2-40B4-BE49-F238E27FC236}">
                <a16:creationId xmlns:a16="http://schemas.microsoft.com/office/drawing/2014/main" id="{A98313E2-12F1-4D74-B8F0-C28401B51AD3}"/>
              </a:ext>
            </a:extLst>
          </p:cNvPr>
          <p:cNvSpPr/>
          <p:nvPr/>
        </p:nvSpPr>
        <p:spPr bwMode="auto">
          <a:xfrm>
            <a:off x="5674940" y="2316916"/>
            <a:ext cx="720080" cy="1008112"/>
          </a:xfrm>
          <a:prstGeom prst="roundRect">
            <a:avLst>
              <a:gd name="adj" fmla="val 29240"/>
            </a:avLst>
          </a:prstGeom>
          <a:gradFill>
            <a:gsLst>
              <a:gs pos="0">
                <a:srgbClr val="00355C"/>
              </a:gs>
              <a:gs pos="74000">
                <a:srgbClr val="0070C0"/>
              </a:gs>
            </a:gsLst>
            <a:lin ang="10800000" scaled="0"/>
          </a:gra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dirty="0">
              <a:ln>
                <a:noFill/>
              </a:ln>
              <a:solidFill>
                <a:schemeClr val="tx1"/>
              </a:solidFill>
              <a:effectLst/>
              <a:latin typeface="Arial" panose="020B0604020202020204" pitchFamily="34" charset="0"/>
            </a:endParaRPr>
          </a:p>
        </p:txBody>
      </p:sp>
      <p:pic>
        <p:nvPicPr>
          <p:cNvPr id="11" name="Picture 2">
            <a:extLst>
              <a:ext uri="{FF2B5EF4-FFF2-40B4-BE49-F238E27FC236}">
                <a16:creationId xmlns:a16="http://schemas.microsoft.com/office/drawing/2014/main" id="{15E11EBB-3478-46F1-813F-3C342AA08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499" y="1105010"/>
            <a:ext cx="924962" cy="102195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B7B8CC4A-EB42-4AE8-A2DC-AF62436C6B3E}"/>
              </a:ext>
            </a:extLst>
          </p:cNvPr>
          <p:cNvCxnSpPr>
            <a:cxnSpLocks/>
          </p:cNvCxnSpPr>
          <p:nvPr/>
        </p:nvCxnSpPr>
        <p:spPr bwMode="auto">
          <a:xfrm>
            <a:off x="6034980" y="3140968"/>
            <a:ext cx="0" cy="740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ovéPole 15">
            <a:extLst>
              <a:ext uri="{FF2B5EF4-FFF2-40B4-BE49-F238E27FC236}">
                <a16:creationId xmlns:a16="http://schemas.microsoft.com/office/drawing/2014/main" id="{34058481-C48D-4A18-8B6E-A8858324A0D1}"/>
              </a:ext>
            </a:extLst>
          </p:cNvPr>
          <p:cNvSpPr txBox="1"/>
          <p:nvPr/>
        </p:nvSpPr>
        <p:spPr>
          <a:xfrm>
            <a:off x="6017472" y="3325028"/>
            <a:ext cx="1250500" cy="430887"/>
          </a:xfrm>
          <a:prstGeom prst="rect">
            <a:avLst/>
          </a:prstGeom>
          <a:noFill/>
        </p:spPr>
        <p:txBody>
          <a:bodyPr wrap="square">
            <a:spAutoFit/>
          </a:bodyPr>
          <a:lstStyle/>
          <a:p>
            <a:r>
              <a:rPr lang="cs-CZ" sz="1100" b="1" i="1" dirty="0"/>
              <a:t>heme </a:t>
            </a:r>
            <a:r>
              <a:rPr lang="cs-CZ" sz="1100" b="1" i="1" dirty="0" err="1"/>
              <a:t>carrier</a:t>
            </a:r>
            <a:r>
              <a:rPr lang="cs-CZ" sz="1100" b="1" i="1" dirty="0"/>
              <a:t> protein 1</a:t>
            </a:r>
          </a:p>
        </p:txBody>
      </p:sp>
      <p:cxnSp>
        <p:nvCxnSpPr>
          <p:cNvPr id="18" name="Přímá spojnice se šipkou 17">
            <a:extLst>
              <a:ext uri="{FF2B5EF4-FFF2-40B4-BE49-F238E27FC236}">
                <a16:creationId xmlns:a16="http://schemas.microsoft.com/office/drawing/2014/main" id="{9F1AD7C3-D281-4601-BE1E-0BDAEF1D20DD}"/>
              </a:ext>
            </a:extLst>
          </p:cNvPr>
          <p:cNvCxnSpPr>
            <a:cxnSpLocks/>
          </p:cNvCxnSpPr>
          <p:nvPr/>
        </p:nvCxnSpPr>
        <p:spPr bwMode="auto">
          <a:xfrm>
            <a:off x="6034980" y="1916470"/>
            <a:ext cx="0" cy="740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ovéPole 16">
            <a:extLst>
              <a:ext uri="{FF2B5EF4-FFF2-40B4-BE49-F238E27FC236}">
                <a16:creationId xmlns:a16="http://schemas.microsoft.com/office/drawing/2014/main" id="{03665591-88E8-4D72-BFF1-85A1BC1E910F}"/>
              </a:ext>
            </a:extLst>
          </p:cNvPr>
          <p:cNvSpPr txBox="1"/>
          <p:nvPr/>
        </p:nvSpPr>
        <p:spPr>
          <a:xfrm>
            <a:off x="5796136" y="2780928"/>
            <a:ext cx="562975" cy="261610"/>
          </a:xfrm>
          <a:prstGeom prst="rect">
            <a:avLst/>
          </a:prstGeom>
          <a:noFill/>
        </p:spPr>
        <p:txBody>
          <a:bodyPr wrap="none" rtlCol="0">
            <a:spAutoFit/>
          </a:bodyPr>
          <a:lstStyle/>
          <a:p>
            <a:r>
              <a:rPr lang="en-US" sz="1100" b="1" dirty="0">
                <a:solidFill>
                  <a:schemeClr val="bg1"/>
                </a:solidFill>
              </a:rPr>
              <a:t>HCP1</a:t>
            </a:r>
            <a:endParaRPr lang="cs-CZ" sz="1100" b="1" dirty="0">
              <a:solidFill>
                <a:schemeClr val="bg1"/>
              </a:solidFill>
            </a:endParaRPr>
          </a:p>
        </p:txBody>
      </p:sp>
      <p:sp>
        <p:nvSpPr>
          <p:cNvPr id="19" name="Ovál 18">
            <a:extLst>
              <a:ext uri="{FF2B5EF4-FFF2-40B4-BE49-F238E27FC236}">
                <a16:creationId xmlns:a16="http://schemas.microsoft.com/office/drawing/2014/main" id="{861B652E-16E7-41A2-BB98-F6F8AC640CE8}"/>
              </a:ext>
            </a:extLst>
          </p:cNvPr>
          <p:cNvSpPr/>
          <p:nvPr/>
        </p:nvSpPr>
        <p:spPr bwMode="auto">
          <a:xfrm>
            <a:off x="5986684" y="1505810"/>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1" name="Ovál 20">
            <a:extLst>
              <a:ext uri="{FF2B5EF4-FFF2-40B4-BE49-F238E27FC236}">
                <a16:creationId xmlns:a16="http://schemas.microsoft.com/office/drawing/2014/main" id="{5568D00F-46E6-4F98-931D-A333E6D318FC}"/>
              </a:ext>
            </a:extLst>
          </p:cNvPr>
          <p:cNvSpPr/>
          <p:nvPr/>
        </p:nvSpPr>
        <p:spPr bwMode="auto">
          <a:xfrm>
            <a:off x="6074569" y="4018508"/>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2" name="Ovál 21">
            <a:extLst>
              <a:ext uri="{FF2B5EF4-FFF2-40B4-BE49-F238E27FC236}">
                <a16:creationId xmlns:a16="http://schemas.microsoft.com/office/drawing/2014/main" id="{8D2406E6-6657-46E5-8DE7-45FC835CB337}"/>
              </a:ext>
            </a:extLst>
          </p:cNvPr>
          <p:cNvSpPr/>
          <p:nvPr/>
        </p:nvSpPr>
        <p:spPr bwMode="auto">
          <a:xfrm>
            <a:off x="5879554" y="4077072"/>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3" name="Ovál 22">
            <a:extLst>
              <a:ext uri="{FF2B5EF4-FFF2-40B4-BE49-F238E27FC236}">
                <a16:creationId xmlns:a16="http://schemas.microsoft.com/office/drawing/2014/main" id="{B359C454-ED42-4C56-A4D1-C3F65D64CF74}"/>
              </a:ext>
            </a:extLst>
          </p:cNvPr>
          <p:cNvSpPr/>
          <p:nvPr/>
        </p:nvSpPr>
        <p:spPr bwMode="auto">
          <a:xfrm>
            <a:off x="6156176" y="4227850"/>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6" name="TextovéPole 25">
            <a:extLst>
              <a:ext uri="{FF2B5EF4-FFF2-40B4-BE49-F238E27FC236}">
                <a16:creationId xmlns:a16="http://schemas.microsoft.com/office/drawing/2014/main" id="{EEFCA68F-041D-42CE-97AD-844BFF91D175}"/>
              </a:ext>
            </a:extLst>
          </p:cNvPr>
          <p:cNvSpPr txBox="1"/>
          <p:nvPr/>
        </p:nvSpPr>
        <p:spPr>
          <a:xfrm>
            <a:off x="6660888" y="973281"/>
            <a:ext cx="2527893" cy="830997"/>
          </a:xfrm>
          <a:prstGeom prst="rect">
            <a:avLst/>
          </a:prstGeom>
          <a:noFill/>
        </p:spPr>
        <p:txBody>
          <a:bodyPr wrap="square">
            <a:spAutoFit/>
          </a:bodyPr>
          <a:lstStyle/>
          <a:p>
            <a:r>
              <a:rPr lang="en-US" sz="1200" b="0" i="0" dirty="0">
                <a:solidFill>
                  <a:srgbClr val="202122"/>
                </a:solidFill>
                <a:effectLst/>
                <a:latin typeface="Arial" panose="020B0604020202020204" pitchFamily="34" charset="0"/>
              </a:rPr>
              <a:t>absorption from diet is enhanced in the presence of vitamin C and diminished by excess calcium, zinc, or manganese</a:t>
            </a:r>
            <a:endParaRPr lang="cs-CZ" sz="1200" dirty="0"/>
          </a:p>
        </p:txBody>
      </p:sp>
      <p:sp>
        <p:nvSpPr>
          <p:cNvPr id="28" name="TextovéPole 27">
            <a:extLst>
              <a:ext uri="{FF2B5EF4-FFF2-40B4-BE49-F238E27FC236}">
                <a16:creationId xmlns:a16="http://schemas.microsoft.com/office/drawing/2014/main" id="{F63694E2-DC2D-43CB-871B-F9189996457D}"/>
              </a:ext>
            </a:extLst>
          </p:cNvPr>
          <p:cNvSpPr txBox="1"/>
          <p:nvPr/>
        </p:nvSpPr>
        <p:spPr>
          <a:xfrm>
            <a:off x="6771649" y="4352500"/>
            <a:ext cx="2306370" cy="646331"/>
          </a:xfrm>
          <a:prstGeom prst="rect">
            <a:avLst/>
          </a:prstGeom>
          <a:noFill/>
        </p:spPr>
        <p:txBody>
          <a:bodyPr wrap="square">
            <a:spAutoFit/>
          </a:bodyPr>
          <a:lstStyle>
            <a:defPPr>
              <a:defRPr lang="cs-CZ"/>
            </a:defPPr>
            <a:lvl1pPr>
              <a:defRPr sz="1200" b="0" i="0">
                <a:solidFill>
                  <a:srgbClr val="202122"/>
                </a:solidFill>
                <a:effectLst/>
              </a:defRPr>
            </a:lvl1pPr>
          </a:lstStyle>
          <a:p>
            <a:r>
              <a:rPr lang="en-US" dirty="0"/>
              <a:t> enterocytes synthesize more </a:t>
            </a:r>
            <a:r>
              <a:rPr lang="en-US" dirty="0" err="1"/>
              <a:t>Dcytb</a:t>
            </a:r>
            <a:r>
              <a:rPr lang="en-US" dirty="0"/>
              <a:t>, DMT1 and </a:t>
            </a:r>
            <a:r>
              <a:rPr lang="en-US" dirty="0" err="1"/>
              <a:t>ferroportin</a:t>
            </a:r>
            <a:r>
              <a:rPr lang="en-US" dirty="0"/>
              <a:t> in response to iron deficiency</a:t>
            </a:r>
            <a:endParaRPr lang="cs-CZ" dirty="0"/>
          </a:p>
        </p:txBody>
      </p:sp>
    </p:spTree>
    <p:extLst>
      <p:ext uri="{BB962C8B-B14F-4D97-AF65-F5344CB8AC3E}">
        <p14:creationId xmlns:p14="http://schemas.microsoft.com/office/powerpoint/2010/main" val="49182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54A88C3-C9B1-4270-B260-D9BBA28C9184}"/>
              </a:ext>
            </a:extLst>
          </p:cNvPr>
          <p:cNvPicPr>
            <a:picLocks noChangeAspect="1"/>
          </p:cNvPicPr>
          <p:nvPr/>
        </p:nvPicPr>
        <p:blipFill>
          <a:blip r:embed="rId2"/>
          <a:stretch>
            <a:fillRect/>
          </a:stretch>
        </p:blipFill>
        <p:spPr>
          <a:xfrm>
            <a:off x="611560" y="1340768"/>
            <a:ext cx="6769666" cy="4824536"/>
          </a:xfrm>
          <a:prstGeom prst="rect">
            <a:avLst/>
          </a:prstGeom>
          <a:ln>
            <a:noFill/>
          </a:ln>
          <a:effectLst>
            <a:softEdge rad="112500"/>
          </a:effectLst>
        </p:spPr>
      </p:pic>
      <p:sp>
        <p:nvSpPr>
          <p:cNvPr id="4" name="TextovéPole 3">
            <a:extLst>
              <a:ext uri="{FF2B5EF4-FFF2-40B4-BE49-F238E27FC236}">
                <a16:creationId xmlns:a16="http://schemas.microsoft.com/office/drawing/2014/main" id="{3AD5ED74-4EE7-4229-9FBC-25D003232C05}"/>
              </a:ext>
            </a:extLst>
          </p:cNvPr>
          <p:cNvSpPr txBox="1"/>
          <p:nvPr/>
        </p:nvSpPr>
        <p:spPr>
          <a:xfrm>
            <a:off x="251520" y="3199"/>
            <a:ext cx="5328592" cy="53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4000" b="1" u="sng">
                <a:solidFill>
                  <a:srgbClr val="FF0000"/>
                </a:solidFill>
                <a:latin typeface="+mj-lt"/>
                <a:ea typeface="+mj-ea"/>
                <a:cs typeface="+mj-cs"/>
              </a:defRPr>
            </a:lvl1pPr>
            <a:lvl2pPr>
              <a:defRPr sz="4400" b="1" u="sng">
                <a:solidFill>
                  <a:srgbClr val="FF0000"/>
                </a:solidFill>
              </a:defRPr>
            </a:lvl2pPr>
            <a:lvl3pPr>
              <a:defRPr sz="4400" b="1" u="sng">
                <a:solidFill>
                  <a:srgbClr val="FF0000"/>
                </a:solidFill>
              </a:defRPr>
            </a:lvl3pPr>
            <a:lvl4pPr>
              <a:defRPr sz="4400" b="1" u="sng">
                <a:solidFill>
                  <a:srgbClr val="FF0000"/>
                </a:solidFill>
              </a:defRPr>
            </a:lvl4pPr>
            <a:lvl5pPr>
              <a:defRPr sz="4400" b="1" u="sng">
                <a:solidFill>
                  <a:srgbClr val="FF0000"/>
                </a:solidFill>
              </a:defRPr>
            </a:lvl5pPr>
            <a:lvl6pPr marL="457200" fontAlgn="base">
              <a:spcBef>
                <a:spcPct val="0"/>
              </a:spcBef>
              <a:spcAft>
                <a:spcPct val="0"/>
              </a:spcAft>
              <a:defRPr sz="4400" b="1" u="sng">
                <a:solidFill>
                  <a:srgbClr val="FF0000"/>
                </a:solidFill>
              </a:defRPr>
            </a:lvl6pPr>
            <a:lvl7pPr marL="914400" fontAlgn="base">
              <a:spcBef>
                <a:spcPct val="0"/>
              </a:spcBef>
              <a:spcAft>
                <a:spcPct val="0"/>
              </a:spcAft>
              <a:defRPr sz="4400" b="1" u="sng">
                <a:solidFill>
                  <a:srgbClr val="FF0000"/>
                </a:solidFill>
              </a:defRPr>
            </a:lvl7pPr>
            <a:lvl8pPr marL="1371600" fontAlgn="base">
              <a:spcBef>
                <a:spcPct val="0"/>
              </a:spcBef>
              <a:spcAft>
                <a:spcPct val="0"/>
              </a:spcAft>
              <a:defRPr sz="4400" b="1" u="sng">
                <a:solidFill>
                  <a:srgbClr val="FF0000"/>
                </a:solidFill>
              </a:defRPr>
            </a:lvl8pPr>
            <a:lvl9pPr marL="1828800" fontAlgn="base">
              <a:spcBef>
                <a:spcPct val="0"/>
              </a:spcBef>
              <a:spcAft>
                <a:spcPct val="0"/>
              </a:spcAft>
              <a:defRPr sz="4400" b="1" u="sng">
                <a:solidFill>
                  <a:srgbClr val="FF0000"/>
                </a:solidFill>
              </a:defRPr>
            </a:lvl9pPr>
          </a:lstStyle>
          <a:p>
            <a:r>
              <a:rPr lang="en-US" sz="2800" dirty="0"/>
              <a:t>C</a:t>
            </a:r>
            <a:r>
              <a:rPr lang="cs-CZ" sz="2800" dirty="0" err="1"/>
              <a:t>ellular</a:t>
            </a:r>
            <a:r>
              <a:rPr lang="cs-CZ" sz="2800" dirty="0"/>
              <a:t> iron </a:t>
            </a:r>
            <a:r>
              <a:rPr lang="cs-CZ" sz="2800" dirty="0" err="1"/>
              <a:t>homeostasis</a:t>
            </a:r>
            <a:endParaRPr lang="cs-CZ" sz="2800" dirty="0"/>
          </a:p>
        </p:txBody>
      </p:sp>
      <p:sp>
        <p:nvSpPr>
          <p:cNvPr id="7" name="TextovéPole 6">
            <a:extLst>
              <a:ext uri="{FF2B5EF4-FFF2-40B4-BE49-F238E27FC236}">
                <a16:creationId xmlns:a16="http://schemas.microsoft.com/office/drawing/2014/main" id="{07A826D7-70D9-4682-8F8D-3E6195756688}"/>
              </a:ext>
            </a:extLst>
          </p:cNvPr>
          <p:cNvSpPr txBox="1"/>
          <p:nvPr/>
        </p:nvSpPr>
        <p:spPr>
          <a:xfrm>
            <a:off x="0" y="6324416"/>
            <a:ext cx="4662534" cy="461665"/>
          </a:xfrm>
          <a:prstGeom prst="rect">
            <a:avLst/>
          </a:prstGeom>
          <a:noFill/>
        </p:spPr>
        <p:txBody>
          <a:bodyPr wrap="square">
            <a:spAutoFit/>
          </a:bodyPr>
          <a:lstStyle/>
          <a:p>
            <a:r>
              <a:rPr lang="en-US" sz="1200" b="1" dirty="0"/>
              <a:t>Cellular uptake primarily through receptor-mediated endocytosis via transferrin receptor TFR1, TRF2 and GAPDH </a:t>
            </a:r>
            <a:endParaRPr lang="cs-CZ" sz="1200" b="1" dirty="0"/>
          </a:p>
        </p:txBody>
      </p:sp>
      <p:cxnSp>
        <p:nvCxnSpPr>
          <p:cNvPr id="8" name="Přímá spojnice se šipkou 7">
            <a:extLst>
              <a:ext uri="{FF2B5EF4-FFF2-40B4-BE49-F238E27FC236}">
                <a16:creationId xmlns:a16="http://schemas.microsoft.com/office/drawing/2014/main" id="{0E3B8408-8C39-4258-B85D-B2AC8D2B84AC}"/>
              </a:ext>
            </a:extLst>
          </p:cNvPr>
          <p:cNvCxnSpPr>
            <a:cxnSpLocks/>
          </p:cNvCxnSpPr>
          <p:nvPr/>
        </p:nvCxnSpPr>
        <p:spPr bwMode="auto">
          <a:xfrm flipV="1">
            <a:off x="1043608" y="5229200"/>
            <a:ext cx="1296144" cy="10247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ovéPole 14">
            <a:extLst>
              <a:ext uri="{FF2B5EF4-FFF2-40B4-BE49-F238E27FC236}">
                <a16:creationId xmlns:a16="http://schemas.microsoft.com/office/drawing/2014/main" id="{7B1CC04B-4D30-4868-ABF2-01F95B2A920F}"/>
              </a:ext>
            </a:extLst>
          </p:cNvPr>
          <p:cNvSpPr txBox="1"/>
          <p:nvPr/>
        </p:nvSpPr>
        <p:spPr>
          <a:xfrm>
            <a:off x="107504" y="936961"/>
            <a:ext cx="1387931" cy="1015663"/>
          </a:xfrm>
          <a:prstGeom prst="rect">
            <a:avLst/>
          </a:prstGeom>
          <a:noFill/>
        </p:spPr>
        <p:txBody>
          <a:bodyPr wrap="square">
            <a:spAutoFit/>
          </a:bodyPr>
          <a:lstStyle/>
          <a:p>
            <a:r>
              <a:rPr lang="en-US" sz="1200" b="1" dirty="0" err="1"/>
              <a:t>Alternatively,divalent</a:t>
            </a:r>
            <a:r>
              <a:rPr lang="en-US" sz="1200" b="1" dirty="0"/>
              <a:t> iron can enter the cell directly via DMT1, ZIP14</a:t>
            </a:r>
            <a:endParaRPr lang="cs-CZ" sz="1200" b="1" dirty="0"/>
          </a:p>
        </p:txBody>
      </p:sp>
      <p:sp>
        <p:nvSpPr>
          <p:cNvPr id="17" name="TextovéPole 16">
            <a:extLst>
              <a:ext uri="{FF2B5EF4-FFF2-40B4-BE49-F238E27FC236}">
                <a16:creationId xmlns:a16="http://schemas.microsoft.com/office/drawing/2014/main" id="{04B2B0EB-CE5F-4361-A29C-CD4EDB6BF4F9}"/>
              </a:ext>
            </a:extLst>
          </p:cNvPr>
          <p:cNvSpPr txBox="1"/>
          <p:nvPr/>
        </p:nvSpPr>
        <p:spPr>
          <a:xfrm>
            <a:off x="1637658" y="4031486"/>
            <a:ext cx="4662534" cy="261610"/>
          </a:xfrm>
          <a:prstGeom prst="rect">
            <a:avLst/>
          </a:prstGeom>
          <a:noFill/>
        </p:spPr>
        <p:txBody>
          <a:bodyPr wrap="square">
            <a:spAutoFit/>
          </a:bodyPr>
          <a:lstStyle/>
          <a:p>
            <a:r>
              <a:rPr lang="cs-CZ" sz="1100" b="1" dirty="0"/>
              <a:t>~0.001 </a:t>
            </a:r>
            <a:r>
              <a:rPr lang="cs-CZ" sz="1100" b="1" dirty="0" err="1"/>
              <a:t>mM</a:t>
            </a:r>
            <a:endParaRPr lang="cs-CZ" sz="1100" b="1" dirty="0"/>
          </a:p>
        </p:txBody>
      </p:sp>
      <p:sp>
        <p:nvSpPr>
          <p:cNvPr id="21" name="TextovéPole 20">
            <a:extLst>
              <a:ext uri="{FF2B5EF4-FFF2-40B4-BE49-F238E27FC236}">
                <a16:creationId xmlns:a16="http://schemas.microsoft.com/office/drawing/2014/main" id="{FB2846A2-5AF5-494D-A1B5-41C0FEC81D09}"/>
              </a:ext>
            </a:extLst>
          </p:cNvPr>
          <p:cNvSpPr txBox="1"/>
          <p:nvPr/>
        </p:nvSpPr>
        <p:spPr>
          <a:xfrm>
            <a:off x="6193094" y="5295708"/>
            <a:ext cx="2376264" cy="646331"/>
          </a:xfrm>
          <a:prstGeom prst="rect">
            <a:avLst/>
          </a:prstGeom>
          <a:noFill/>
        </p:spPr>
        <p:txBody>
          <a:bodyPr wrap="square">
            <a:spAutoFit/>
          </a:bodyPr>
          <a:lstStyle>
            <a:defPPr>
              <a:defRPr lang="cs-CZ"/>
            </a:defPPr>
            <a:lvl1pPr>
              <a:defRPr sz="1200" b="1"/>
            </a:lvl1pPr>
          </a:lstStyle>
          <a:p>
            <a:r>
              <a:rPr lang="en-US" dirty="0"/>
              <a:t>iron-responsive element-binding proteins, also known as IRE-BP, IRBP, IRP and IFR</a:t>
            </a:r>
            <a:endParaRPr lang="cs-CZ" dirty="0"/>
          </a:p>
        </p:txBody>
      </p:sp>
      <p:cxnSp>
        <p:nvCxnSpPr>
          <p:cNvPr id="22" name="Přímá spojnice se šipkou 21">
            <a:extLst>
              <a:ext uri="{FF2B5EF4-FFF2-40B4-BE49-F238E27FC236}">
                <a16:creationId xmlns:a16="http://schemas.microsoft.com/office/drawing/2014/main" id="{03D23FC9-77A1-4901-999E-47A4B4E46879}"/>
              </a:ext>
            </a:extLst>
          </p:cNvPr>
          <p:cNvCxnSpPr>
            <a:cxnSpLocks/>
          </p:cNvCxnSpPr>
          <p:nvPr/>
        </p:nvCxnSpPr>
        <p:spPr bwMode="auto">
          <a:xfrm flipH="1" flipV="1">
            <a:off x="5940152" y="4797152"/>
            <a:ext cx="648072" cy="4320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3" name="Obrázek 22">
            <a:extLst>
              <a:ext uri="{FF2B5EF4-FFF2-40B4-BE49-F238E27FC236}">
                <a16:creationId xmlns:a16="http://schemas.microsoft.com/office/drawing/2014/main" id="{97D1F799-48A2-45E4-B454-0626468CF0BD}"/>
              </a:ext>
            </a:extLst>
          </p:cNvPr>
          <p:cNvPicPr>
            <a:picLocks noChangeAspect="1"/>
          </p:cNvPicPr>
          <p:nvPr/>
        </p:nvPicPr>
        <p:blipFill rotWithShape="1">
          <a:blip r:embed="rId3"/>
          <a:srcRect b="50000"/>
          <a:stretch/>
        </p:blipFill>
        <p:spPr>
          <a:xfrm>
            <a:off x="4992404" y="6085408"/>
            <a:ext cx="3390591" cy="646331"/>
          </a:xfrm>
          <a:prstGeom prst="rect">
            <a:avLst/>
          </a:prstGeom>
          <a:ln>
            <a:noFill/>
          </a:ln>
          <a:effectLst>
            <a:softEdge rad="0"/>
          </a:effectLst>
        </p:spPr>
      </p:pic>
      <p:sp>
        <p:nvSpPr>
          <p:cNvPr id="27" name="TextovéPole 26">
            <a:extLst>
              <a:ext uri="{FF2B5EF4-FFF2-40B4-BE49-F238E27FC236}">
                <a16:creationId xmlns:a16="http://schemas.microsoft.com/office/drawing/2014/main" id="{185C1527-0F7F-4818-8EDB-DEE638F9779E}"/>
              </a:ext>
            </a:extLst>
          </p:cNvPr>
          <p:cNvSpPr txBox="1"/>
          <p:nvPr/>
        </p:nvSpPr>
        <p:spPr>
          <a:xfrm>
            <a:off x="7596336" y="2017919"/>
            <a:ext cx="1712650" cy="461665"/>
          </a:xfrm>
          <a:prstGeom prst="rect">
            <a:avLst/>
          </a:prstGeom>
          <a:noFill/>
        </p:spPr>
        <p:txBody>
          <a:bodyPr wrap="square">
            <a:spAutoFit/>
          </a:bodyPr>
          <a:lstStyle>
            <a:defPPr>
              <a:defRPr lang="cs-CZ"/>
            </a:defPPr>
            <a:lvl1pPr>
              <a:defRPr sz="1200" b="1"/>
            </a:lvl1pPr>
          </a:lstStyle>
          <a:p>
            <a:r>
              <a:rPr lang="cs-CZ" dirty="0"/>
              <a:t>iron </a:t>
            </a:r>
            <a:r>
              <a:rPr lang="cs-CZ" dirty="0" err="1"/>
              <a:t>exporter</a:t>
            </a:r>
            <a:endParaRPr lang="en-US" dirty="0"/>
          </a:p>
          <a:p>
            <a:r>
              <a:rPr lang="cs-CZ" dirty="0"/>
              <a:t> </a:t>
            </a:r>
            <a:r>
              <a:rPr lang="cs-CZ" dirty="0" err="1"/>
              <a:t>ferroportin</a:t>
            </a:r>
            <a:r>
              <a:rPr lang="en-US" dirty="0"/>
              <a:t> </a:t>
            </a:r>
            <a:r>
              <a:rPr lang="en-US" dirty="0" err="1"/>
              <a:t>Fpn</a:t>
            </a:r>
            <a:endParaRPr lang="cs-CZ" dirty="0"/>
          </a:p>
        </p:txBody>
      </p:sp>
      <p:cxnSp>
        <p:nvCxnSpPr>
          <p:cNvPr id="28" name="Přímá spojnice se šipkou 27">
            <a:extLst>
              <a:ext uri="{FF2B5EF4-FFF2-40B4-BE49-F238E27FC236}">
                <a16:creationId xmlns:a16="http://schemas.microsoft.com/office/drawing/2014/main" id="{14759762-1B2E-4BF6-868E-98F66FC0EA7E}"/>
              </a:ext>
            </a:extLst>
          </p:cNvPr>
          <p:cNvCxnSpPr>
            <a:cxnSpLocks/>
          </p:cNvCxnSpPr>
          <p:nvPr/>
        </p:nvCxnSpPr>
        <p:spPr bwMode="auto">
          <a:xfrm flipV="1">
            <a:off x="6084168" y="2239174"/>
            <a:ext cx="1512168" cy="3817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TextovéPole 31">
            <a:extLst>
              <a:ext uri="{FF2B5EF4-FFF2-40B4-BE49-F238E27FC236}">
                <a16:creationId xmlns:a16="http://schemas.microsoft.com/office/drawing/2014/main" id="{8BB3C074-C93B-400F-B904-1CDF621B4C32}"/>
              </a:ext>
            </a:extLst>
          </p:cNvPr>
          <p:cNvSpPr txBox="1"/>
          <p:nvPr/>
        </p:nvSpPr>
        <p:spPr>
          <a:xfrm>
            <a:off x="6699100" y="1128318"/>
            <a:ext cx="2411760" cy="646331"/>
          </a:xfrm>
          <a:prstGeom prst="rect">
            <a:avLst/>
          </a:prstGeom>
          <a:noFill/>
        </p:spPr>
        <p:txBody>
          <a:bodyPr wrap="square">
            <a:spAutoFit/>
          </a:bodyPr>
          <a:lstStyle>
            <a:defPPr>
              <a:defRPr lang="cs-CZ"/>
            </a:defPPr>
            <a:lvl1pPr>
              <a:defRPr sz="1200" b="1"/>
            </a:lvl1pPr>
          </a:lstStyle>
          <a:p>
            <a:r>
              <a:rPr lang="en-US" dirty="0"/>
              <a:t>Hepcidin causes the internalization of </a:t>
            </a:r>
            <a:r>
              <a:rPr lang="en-US" dirty="0" err="1"/>
              <a:t>ferroportin</a:t>
            </a:r>
            <a:r>
              <a:rPr lang="en-US" dirty="0"/>
              <a:t>, decreasing iron export.</a:t>
            </a:r>
            <a:endParaRPr lang="cs-CZ" dirty="0"/>
          </a:p>
        </p:txBody>
      </p:sp>
    </p:spTree>
    <p:extLst>
      <p:ext uri="{BB962C8B-B14F-4D97-AF65-F5344CB8AC3E}">
        <p14:creationId xmlns:p14="http://schemas.microsoft.com/office/powerpoint/2010/main" val="115418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0684AAB9-C74F-4E61-9900-93D7367E0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 t="1333" r="1199" b="1333"/>
          <a:stretch/>
        </p:blipFill>
        <p:spPr bwMode="auto">
          <a:xfrm>
            <a:off x="395536" y="836712"/>
            <a:ext cx="8148358" cy="577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20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24454A8D-B4FA-4734-8930-FE55F724DA2C}"/>
              </a:ext>
            </a:extLst>
          </p:cNvPr>
          <p:cNvSpPr>
            <a:spLocks noGrp="1"/>
          </p:cNvSpPr>
          <p:nvPr>
            <p:ph type="title"/>
          </p:nvPr>
        </p:nvSpPr>
        <p:spPr>
          <a:xfrm>
            <a:off x="78186" y="116632"/>
            <a:ext cx="2883260" cy="436072"/>
          </a:xfrm>
        </p:spPr>
        <p:txBody>
          <a:bodyPr/>
          <a:lstStyle/>
          <a:p>
            <a:pPr algn="ctr" eaLnBrk="1" hangingPunct="1"/>
            <a:r>
              <a:rPr lang="en-US" altLang="cs-CZ" sz="2800" dirty="0"/>
              <a:t>HEPCIDIN</a:t>
            </a:r>
            <a:endParaRPr lang="cs-CZ" altLang="cs-CZ" sz="2800" dirty="0"/>
          </a:p>
        </p:txBody>
      </p:sp>
      <p:pic>
        <p:nvPicPr>
          <p:cNvPr id="32774" name="Picture 6">
            <a:extLst>
              <a:ext uri="{FF2B5EF4-FFF2-40B4-BE49-F238E27FC236}">
                <a16:creationId xmlns:a16="http://schemas.microsoft.com/office/drawing/2014/main" id="{1E8DF061-0136-4877-8FC5-E64EBC6B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06086"/>
            <a:ext cx="7668344" cy="5735282"/>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1BA34CA6-5AEA-430C-B638-C9CF5770420C}"/>
              </a:ext>
            </a:extLst>
          </p:cNvPr>
          <p:cNvSpPr txBox="1"/>
          <p:nvPr/>
        </p:nvSpPr>
        <p:spPr>
          <a:xfrm>
            <a:off x="7164288" y="1916832"/>
            <a:ext cx="1853952" cy="1277273"/>
          </a:xfrm>
          <a:prstGeom prst="rect">
            <a:avLst/>
          </a:prstGeom>
          <a:noFill/>
        </p:spPr>
        <p:txBody>
          <a:bodyPr wrap="square">
            <a:spAutoFit/>
          </a:bodyPr>
          <a:lstStyle/>
          <a:p>
            <a:r>
              <a:rPr lang="en-US" sz="1100" b="1" dirty="0"/>
              <a:t>Erythroferrone is a protein hormone encoded in humans by the ERFE gene. Erythroferrone is produced by erythroblasts</a:t>
            </a:r>
            <a:endParaRPr lang="cs-CZ" sz="1100" b="1" dirty="0"/>
          </a:p>
        </p:txBody>
      </p:sp>
      <p:cxnSp>
        <p:nvCxnSpPr>
          <p:cNvPr id="5" name="Přímá spojnice 4">
            <a:extLst>
              <a:ext uri="{FF2B5EF4-FFF2-40B4-BE49-F238E27FC236}">
                <a16:creationId xmlns:a16="http://schemas.microsoft.com/office/drawing/2014/main" id="{E56380E5-3D42-4297-AB70-AB23BAEB372E}"/>
              </a:ext>
            </a:extLst>
          </p:cNvPr>
          <p:cNvCxnSpPr>
            <a:cxnSpLocks/>
          </p:cNvCxnSpPr>
          <p:nvPr/>
        </p:nvCxnSpPr>
        <p:spPr bwMode="auto">
          <a:xfrm flipH="1" flipV="1">
            <a:off x="6444208" y="1916832"/>
            <a:ext cx="720080" cy="144016"/>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339E008-92EC-4985-9153-E440251DFAEA}"/>
              </a:ext>
            </a:extLst>
          </p:cNvPr>
          <p:cNvSpPr>
            <a:spLocks noGrp="1" noChangeArrowheads="1"/>
          </p:cNvSpPr>
          <p:nvPr>
            <p:ph type="title"/>
          </p:nvPr>
        </p:nvSpPr>
        <p:spPr/>
        <p:txBody>
          <a:bodyPr/>
          <a:lstStyle/>
          <a:p>
            <a:pPr eaLnBrk="1" hangingPunct="1"/>
            <a:r>
              <a:rPr lang="cs-CZ" altLang="cs-CZ">
                <a:solidFill>
                  <a:srgbClr val="FF3300"/>
                </a:solidFill>
              </a:rPr>
              <a:t>Ukazatele hladiny železa</a:t>
            </a:r>
          </a:p>
        </p:txBody>
      </p:sp>
      <p:sp>
        <p:nvSpPr>
          <p:cNvPr id="95235" name="Rectangle 3">
            <a:extLst>
              <a:ext uri="{FF2B5EF4-FFF2-40B4-BE49-F238E27FC236}">
                <a16:creationId xmlns:a16="http://schemas.microsoft.com/office/drawing/2014/main" id="{B9FC937C-D2D0-4129-B8B9-6A11D3C621CD}"/>
              </a:ext>
            </a:extLst>
          </p:cNvPr>
          <p:cNvSpPr>
            <a:spLocks noGrp="1" noChangeArrowheads="1"/>
          </p:cNvSpPr>
          <p:nvPr>
            <p:ph type="body" idx="1"/>
          </p:nvPr>
        </p:nvSpPr>
        <p:spPr>
          <a:xfrm>
            <a:off x="685800" y="1981200"/>
            <a:ext cx="8172450" cy="4114800"/>
          </a:xfrm>
        </p:spPr>
        <p:txBody>
          <a:bodyPr/>
          <a:lstStyle/>
          <a:p>
            <a:pPr eaLnBrk="1" hangingPunct="1"/>
            <a:r>
              <a:rPr lang="cs-CZ" altLang="cs-CZ" b="1"/>
              <a:t>koncentrace železa v séru (age , sex)</a:t>
            </a:r>
          </a:p>
          <a:p>
            <a:pPr eaLnBrk="1" hangingPunct="1"/>
            <a:r>
              <a:rPr lang="cs-CZ" altLang="cs-CZ" b="1"/>
              <a:t>TIBC (total iron binding capacity Fe)</a:t>
            </a:r>
          </a:p>
          <a:p>
            <a:pPr eaLnBrk="1" hangingPunct="1">
              <a:buFontTx/>
              <a:buNone/>
            </a:pPr>
            <a:r>
              <a:rPr lang="cs-CZ" altLang="cs-CZ" b="1"/>
              <a:t>= hladina transferinu</a:t>
            </a:r>
          </a:p>
          <a:p>
            <a:pPr eaLnBrk="1" hangingPunct="1"/>
            <a:r>
              <a:rPr lang="cs-CZ" altLang="cs-CZ" b="1"/>
              <a:t>saturace transferinu (N 20-55 %)</a:t>
            </a:r>
          </a:p>
          <a:p>
            <a:pPr eaLnBrk="1" hangingPunct="1"/>
            <a:r>
              <a:rPr lang="cs-CZ" altLang="cs-CZ" b="1"/>
              <a:t>sérový ferritin</a:t>
            </a:r>
          </a:p>
          <a:p>
            <a:pPr eaLnBrk="1" hangingPunct="1"/>
            <a:r>
              <a:rPr lang="cs-CZ" altLang="cs-CZ" b="1"/>
              <a:t>serový (solubilní) transferinový receptor (sTfR)</a:t>
            </a:r>
            <a:endParaRPr lang="en-US" altLang="cs-CZ" b="1"/>
          </a:p>
          <a:p>
            <a:pPr eaLnBrk="1" hangingPunct="1"/>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a:extLst>
              <a:ext uri="{FF2B5EF4-FFF2-40B4-BE49-F238E27FC236}">
                <a16:creationId xmlns:a16="http://schemas.microsoft.com/office/drawing/2014/main" id="{D378357C-EFBB-4EF4-816A-F8086F6DAF8B}"/>
              </a:ext>
            </a:extLst>
          </p:cNvPr>
          <p:cNvSpPr>
            <a:spLocks noChangeArrowheads="1"/>
          </p:cNvSpPr>
          <p:nvPr/>
        </p:nvSpPr>
        <p:spPr bwMode="auto">
          <a:xfrm>
            <a:off x="755650" y="1916113"/>
            <a:ext cx="5832475" cy="4465637"/>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699" name="Rectangle 8">
            <a:extLst>
              <a:ext uri="{FF2B5EF4-FFF2-40B4-BE49-F238E27FC236}">
                <a16:creationId xmlns:a16="http://schemas.microsoft.com/office/drawing/2014/main" id="{193346C8-A004-40EA-A945-935F025C787E}"/>
              </a:ext>
            </a:extLst>
          </p:cNvPr>
          <p:cNvSpPr>
            <a:spLocks noChangeArrowheads="1"/>
          </p:cNvSpPr>
          <p:nvPr/>
        </p:nvSpPr>
        <p:spPr bwMode="auto">
          <a:xfrm>
            <a:off x="7235825" y="2133600"/>
            <a:ext cx="1512888" cy="4248150"/>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grpSp>
        <p:nvGrpSpPr>
          <p:cNvPr id="29700" name="Group 30">
            <a:extLst>
              <a:ext uri="{FF2B5EF4-FFF2-40B4-BE49-F238E27FC236}">
                <a16:creationId xmlns:a16="http://schemas.microsoft.com/office/drawing/2014/main" id="{AF762939-7A7A-4CE2-A47A-0E1739D16830}"/>
              </a:ext>
            </a:extLst>
          </p:cNvPr>
          <p:cNvGrpSpPr>
            <a:grpSpLocks/>
          </p:cNvGrpSpPr>
          <p:nvPr/>
        </p:nvGrpSpPr>
        <p:grpSpPr bwMode="auto">
          <a:xfrm>
            <a:off x="2195513" y="3213100"/>
            <a:ext cx="2232025" cy="2303463"/>
            <a:chOff x="1474" y="2024"/>
            <a:chExt cx="1406" cy="1451"/>
          </a:xfrm>
        </p:grpSpPr>
        <p:sp>
          <p:nvSpPr>
            <p:cNvPr id="29728" name="Oval 9">
              <a:extLst>
                <a:ext uri="{FF2B5EF4-FFF2-40B4-BE49-F238E27FC236}">
                  <a16:creationId xmlns:a16="http://schemas.microsoft.com/office/drawing/2014/main" id="{7EE207A9-9668-40BF-A258-790243298D59}"/>
                </a:ext>
              </a:extLst>
            </p:cNvPr>
            <p:cNvSpPr>
              <a:spLocks noChangeArrowheads="1"/>
            </p:cNvSpPr>
            <p:nvPr/>
          </p:nvSpPr>
          <p:spPr bwMode="auto">
            <a:xfrm>
              <a:off x="1474" y="2024"/>
              <a:ext cx="1406" cy="1451"/>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9" name="AutoShape 10">
              <a:extLst>
                <a:ext uri="{FF2B5EF4-FFF2-40B4-BE49-F238E27FC236}">
                  <a16:creationId xmlns:a16="http://schemas.microsoft.com/office/drawing/2014/main" id="{5E40E866-6993-4808-AB64-7B03BF1DEC7E}"/>
                </a:ext>
              </a:extLst>
            </p:cNvPr>
            <p:cNvSpPr>
              <a:spLocks noChangeArrowheads="1"/>
            </p:cNvSpPr>
            <p:nvPr/>
          </p:nvSpPr>
          <p:spPr bwMode="auto">
            <a:xfrm>
              <a:off x="2382" y="236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0" name="AutoShape 11">
              <a:extLst>
                <a:ext uri="{FF2B5EF4-FFF2-40B4-BE49-F238E27FC236}">
                  <a16:creationId xmlns:a16="http://schemas.microsoft.com/office/drawing/2014/main" id="{65679A3A-68C5-46FE-96AF-687C7AB01CC7}"/>
                </a:ext>
              </a:extLst>
            </p:cNvPr>
            <p:cNvSpPr>
              <a:spLocks noChangeArrowheads="1"/>
            </p:cNvSpPr>
            <p:nvPr/>
          </p:nvSpPr>
          <p:spPr bwMode="auto">
            <a:xfrm>
              <a:off x="2155" y="2588"/>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1" name="AutoShape 12">
              <a:extLst>
                <a:ext uri="{FF2B5EF4-FFF2-40B4-BE49-F238E27FC236}">
                  <a16:creationId xmlns:a16="http://schemas.microsoft.com/office/drawing/2014/main" id="{42D88A5E-95AA-4006-8E79-4785BD2DF9D2}"/>
                </a:ext>
              </a:extLst>
            </p:cNvPr>
            <p:cNvSpPr>
              <a:spLocks noChangeArrowheads="1"/>
            </p:cNvSpPr>
            <p:nvPr/>
          </p:nvSpPr>
          <p:spPr bwMode="auto">
            <a:xfrm>
              <a:off x="2110" y="230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2" name="AutoShape 13">
              <a:extLst>
                <a:ext uri="{FF2B5EF4-FFF2-40B4-BE49-F238E27FC236}">
                  <a16:creationId xmlns:a16="http://schemas.microsoft.com/office/drawing/2014/main" id="{ABF29E0D-C972-4CCE-9B9F-5F782E0107B0}"/>
                </a:ext>
              </a:extLst>
            </p:cNvPr>
            <p:cNvSpPr>
              <a:spLocks noChangeArrowheads="1"/>
            </p:cNvSpPr>
            <p:nvPr/>
          </p:nvSpPr>
          <p:spPr bwMode="auto">
            <a:xfrm>
              <a:off x="2518" y="2634"/>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3" name="AutoShape 14">
              <a:extLst>
                <a:ext uri="{FF2B5EF4-FFF2-40B4-BE49-F238E27FC236}">
                  <a16:creationId xmlns:a16="http://schemas.microsoft.com/office/drawing/2014/main" id="{1391EC7F-CE70-418A-8C0B-5CD4C0959683}"/>
                </a:ext>
              </a:extLst>
            </p:cNvPr>
            <p:cNvSpPr>
              <a:spLocks noChangeArrowheads="1"/>
            </p:cNvSpPr>
            <p:nvPr/>
          </p:nvSpPr>
          <p:spPr bwMode="auto">
            <a:xfrm>
              <a:off x="2308" y="286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4" name="AutoShape 15">
              <a:extLst>
                <a:ext uri="{FF2B5EF4-FFF2-40B4-BE49-F238E27FC236}">
                  <a16:creationId xmlns:a16="http://schemas.microsoft.com/office/drawing/2014/main" id="{4FF30D8E-8056-4585-B552-F8B2FB86BADE}"/>
                </a:ext>
              </a:extLst>
            </p:cNvPr>
            <p:cNvSpPr>
              <a:spLocks noChangeArrowheads="1"/>
            </p:cNvSpPr>
            <p:nvPr/>
          </p:nvSpPr>
          <p:spPr bwMode="auto">
            <a:xfrm>
              <a:off x="1838" y="2153"/>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5" name="AutoShape 16">
              <a:extLst>
                <a:ext uri="{FF2B5EF4-FFF2-40B4-BE49-F238E27FC236}">
                  <a16:creationId xmlns:a16="http://schemas.microsoft.com/office/drawing/2014/main" id="{EAC036DD-EFAF-4DE0-A95E-AE57A0B0C4EA}"/>
                </a:ext>
              </a:extLst>
            </p:cNvPr>
            <p:cNvSpPr>
              <a:spLocks noChangeArrowheads="1"/>
            </p:cNvSpPr>
            <p:nvPr/>
          </p:nvSpPr>
          <p:spPr bwMode="auto">
            <a:xfrm>
              <a:off x="1837" y="238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6" name="AutoShape 17">
              <a:extLst>
                <a:ext uri="{FF2B5EF4-FFF2-40B4-BE49-F238E27FC236}">
                  <a16:creationId xmlns:a16="http://schemas.microsoft.com/office/drawing/2014/main" id="{820C9770-3077-4139-AB7F-A516989F9419}"/>
                </a:ext>
              </a:extLst>
            </p:cNvPr>
            <p:cNvSpPr>
              <a:spLocks noChangeArrowheads="1"/>
            </p:cNvSpPr>
            <p:nvPr/>
          </p:nvSpPr>
          <p:spPr bwMode="auto">
            <a:xfrm>
              <a:off x="1565" y="252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7" name="AutoShape 18">
              <a:extLst>
                <a:ext uri="{FF2B5EF4-FFF2-40B4-BE49-F238E27FC236}">
                  <a16:creationId xmlns:a16="http://schemas.microsoft.com/office/drawing/2014/main" id="{BFB93D92-4A95-4A4B-BFDD-8C24ED10DE37}"/>
                </a:ext>
              </a:extLst>
            </p:cNvPr>
            <p:cNvSpPr>
              <a:spLocks noChangeArrowheads="1"/>
            </p:cNvSpPr>
            <p:nvPr/>
          </p:nvSpPr>
          <p:spPr bwMode="auto">
            <a:xfrm>
              <a:off x="1883" y="2724"/>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38" name="AutoShape 19">
              <a:extLst>
                <a:ext uri="{FF2B5EF4-FFF2-40B4-BE49-F238E27FC236}">
                  <a16:creationId xmlns:a16="http://schemas.microsoft.com/office/drawing/2014/main" id="{86ABC62D-09FC-4A69-AE79-91F37AC89695}"/>
                </a:ext>
              </a:extLst>
            </p:cNvPr>
            <p:cNvSpPr>
              <a:spLocks noChangeArrowheads="1"/>
            </p:cNvSpPr>
            <p:nvPr/>
          </p:nvSpPr>
          <p:spPr bwMode="auto">
            <a:xfrm>
              <a:off x="1855" y="299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endParaRPr lang="cs-CZ" altLang="cs-CZ"/>
            </a:p>
          </p:txBody>
        </p:sp>
        <p:sp>
          <p:nvSpPr>
            <p:cNvPr id="29739" name="AutoShape 20">
              <a:extLst>
                <a:ext uri="{FF2B5EF4-FFF2-40B4-BE49-F238E27FC236}">
                  <a16:creationId xmlns:a16="http://schemas.microsoft.com/office/drawing/2014/main" id="{AA54708C-5C60-4731-B8AB-D26025AAA919}"/>
                </a:ext>
              </a:extLst>
            </p:cNvPr>
            <p:cNvSpPr>
              <a:spLocks noChangeArrowheads="1"/>
            </p:cNvSpPr>
            <p:nvPr/>
          </p:nvSpPr>
          <p:spPr bwMode="auto">
            <a:xfrm>
              <a:off x="2173" y="314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grpSp>
      <p:sp>
        <p:nvSpPr>
          <p:cNvPr id="29701" name="Text Box 21">
            <a:extLst>
              <a:ext uri="{FF2B5EF4-FFF2-40B4-BE49-F238E27FC236}">
                <a16:creationId xmlns:a16="http://schemas.microsoft.com/office/drawing/2014/main" id="{2D9091BD-CB5D-446C-BBE1-06FCF9C2447A}"/>
              </a:ext>
            </a:extLst>
          </p:cNvPr>
          <p:cNvSpPr txBox="1">
            <a:spLocks noChangeArrowheads="1"/>
          </p:cNvSpPr>
          <p:nvPr/>
        </p:nvSpPr>
        <p:spPr bwMode="auto">
          <a:xfrm>
            <a:off x="2411413" y="2492375"/>
            <a:ext cx="18732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b="1"/>
              <a:t>Ferritin</a:t>
            </a:r>
          </a:p>
          <a:p>
            <a:pPr eaLnBrk="1" hangingPunct="1">
              <a:spcBef>
                <a:spcPct val="50000"/>
              </a:spcBef>
              <a:buFont typeface="Wingdings" panose="05000000000000000000" pitchFamily="2" charset="2"/>
              <a:buNone/>
            </a:pPr>
            <a:r>
              <a:rPr lang="cs-CZ" altLang="cs-CZ" sz="1600"/>
              <a:t>zásobárna </a:t>
            </a:r>
          </a:p>
        </p:txBody>
      </p:sp>
      <p:sp>
        <p:nvSpPr>
          <p:cNvPr id="29702" name="Text Box 22">
            <a:extLst>
              <a:ext uri="{FF2B5EF4-FFF2-40B4-BE49-F238E27FC236}">
                <a16:creationId xmlns:a16="http://schemas.microsoft.com/office/drawing/2014/main" id="{823D51F8-E804-4FBF-9889-30364DF5ACDA}"/>
              </a:ext>
            </a:extLst>
          </p:cNvPr>
          <p:cNvSpPr txBox="1">
            <a:spLocks noChangeArrowheads="1"/>
          </p:cNvSpPr>
          <p:nvPr/>
        </p:nvSpPr>
        <p:spPr bwMode="auto">
          <a:xfrm>
            <a:off x="2555875" y="1484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b="1" u="sng"/>
              <a:t>Tělo - buňka</a:t>
            </a:r>
          </a:p>
        </p:txBody>
      </p:sp>
      <p:sp>
        <p:nvSpPr>
          <p:cNvPr id="29703" name="Text Box 23">
            <a:extLst>
              <a:ext uri="{FF2B5EF4-FFF2-40B4-BE49-F238E27FC236}">
                <a16:creationId xmlns:a16="http://schemas.microsoft.com/office/drawing/2014/main" id="{D383B157-1B40-4C61-8F90-7A0103DB680B}"/>
              </a:ext>
            </a:extLst>
          </p:cNvPr>
          <p:cNvSpPr txBox="1">
            <a:spLocks noChangeArrowheads="1"/>
          </p:cNvSpPr>
          <p:nvPr/>
        </p:nvSpPr>
        <p:spPr bwMode="auto">
          <a:xfrm>
            <a:off x="6372225" y="1484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b="1" u="sng"/>
              <a:t>Krevní plazma</a:t>
            </a:r>
          </a:p>
        </p:txBody>
      </p:sp>
      <p:sp>
        <p:nvSpPr>
          <p:cNvPr id="29704" name="Rectangle 25">
            <a:extLst>
              <a:ext uri="{FF2B5EF4-FFF2-40B4-BE49-F238E27FC236}">
                <a16:creationId xmlns:a16="http://schemas.microsoft.com/office/drawing/2014/main" id="{5F077AC8-725A-461C-8DB1-2B66353F0CB5}"/>
              </a:ext>
            </a:extLst>
          </p:cNvPr>
          <p:cNvSpPr>
            <a:spLocks noGrp="1" noChangeArrowheads="1"/>
          </p:cNvSpPr>
          <p:nvPr>
            <p:ph type="title"/>
          </p:nvPr>
        </p:nvSpPr>
        <p:spPr/>
        <p:txBody>
          <a:bodyPr/>
          <a:lstStyle/>
          <a:p>
            <a:pPr eaLnBrk="1" hangingPunct="1"/>
            <a:r>
              <a:rPr lang="cs-CZ" altLang="cs-CZ" b="0"/>
              <a:t>Ukazatele železa</a:t>
            </a:r>
          </a:p>
        </p:txBody>
      </p:sp>
      <p:sp>
        <p:nvSpPr>
          <p:cNvPr id="29705" name="Freeform 29">
            <a:extLst>
              <a:ext uri="{FF2B5EF4-FFF2-40B4-BE49-F238E27FC236}">
                <a16:creationId xmlns:a16="http://schemas.microsoft.com/office/drawing/2014/main" id="{A07009CE-9476-450E-80F4-EA4C5AEA05C2}"/>
              </a:ext>
            </a:extLst>
          </p:cNvPr>
          <p:cNvSpPr>
            <a:spLocks/>
          </p:cNvSpPr>
          <p:nvPr/>
        </p:nvSpPr>
        <p:spPr bwMode="auto">
          <a:xfrm>
            <a:off x="7308850" y="2781300"/>
            <a:ext cx="1368425" cy="1368425"/>
          </a:xfrm>
          <a:custGeom>
            <a:avLst/>
            <a:gdLst>
              <a:gd name="T0" fmla="*/ 16842 w 650"/>
              <a:gd name="T1" fmla="*/ 735926 h 688"/>
              <a:gd name="T2" fmla="*/ 113685 w 650"/>
              <a:gd name="T3" fmla="*/ 1095933 h 688"/>
              <a:gd name="T4" fmla="*/ 303159 w 650"/>
              <a:gd name="T5" fmla="*/ 1276931 h 688"/>
              <a:gd name="T6" fmla="*/ 591581 w 650"/>
              <a:gd name="T7" fmla="*/ 1368425 h 688"/>
              <a:gd name="T8" fmla="*/ 1067372 w 650"/>
              <a:gd name="T9" fmla="*/ 1276931 h 688"/>
              <a:gd name="T10" fmla="*/ 1258951 w 650"/>
              <a:gd name="T11" fmla="*/ 1006429 h 688"/>
              <a:gd name="T12" fmla="*/ 1353688 w 650"/>
              <a:gd name="T13" fmla="*/ 735926 h 688"/>
              <a:gd name="T14" fmla="*/ 1353688 w 650"/>
              <a:gd name="T15" fmla="*/ 554928 h 688"/>
              <a:gd name="T16" fmla="*/ 1258951 w 650"/>
              <a:gd name="T17" fmla="*/ 646422 h 688"/>
              <a:gd name="T18" fmla="*/ 1067372 w 650"/>
              <a:gd name="T19" fmla="*/ 646422 h 688"/>
              <a:gd name="T20" fmla="*/ 877897 w 650"/>
              <a:gd name="T21" fmla="*/ 554928 h 688"/>
              <a:gd name="T22" fmla="*/ 781055 w 650"/>
              <a:gd name="T23" fmla="*/ 375919 h 688"/>
              <a:gd name="T24" fmla="*/ 781055 w 650"/>
              <a:gd name="T25" fmla="*/ 103427 h 688"/>
              <a:gd name="T26" fmla="*/ 781055 w 650"/>
              <a:gd name="T27" fmla="*/ 13923 h 688"/>
              <a:gd name="T28" fmla="*/ 686318 w 650"/>
              <a:gd name="T29" fmla="*/ 13923 h 688"/>
              <a:gd name="T30" fmla="*/ 591581 w 650"/>
              <a:gd name="T31" fmla="*/ 13923 h 688"/>
              <a:gd name="T32" fmla="*/ 591581 w 650"/>
              <a:gd name="T33" fmla="*/ 103427 h 688"/>
              <a:gd name="T34" fmla="*/ 591581 w 650"/>
              <a:gd name="T35" fmla="*/ 284426 h 688"/>
              <a:gd name="T36" fmla="*/ 494738 w 650"/>
              <a:gd name="T37" fmla="*/ 465424 h 688"/>
              <a:gd name="T38" fmla="*/ 303159 w 650"/>
              <a:gd name="T39" fmla="*/ 554928 h 688"/>
              <a:gd name="T40" fmla="*/ 113685 w 650"/>
              <a:gd name="T41" fmla="*/ 554928 h 688"/>
              <a:gd name="T42" fmla="*/ 16842 w 650"/>
              <a:gd name="T43" fmla="*/ 465424 h 688"/>
              <a:gd name="T44" fmla="*/ 16842 w 650"/>
              <a:gd name="T45" fmla="*/ 646422 h 688"/>
              <a:gd name="T46" fmla="*/ 16842 w 650"/>
              <a:gd name="T47" fmla="*/ 735926 h 6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0" h="688">
                <a:moveTo>
                  <a:pt x="8" y="370"/>
                </a:moveTo>
                <a:cubicBezTo>
                  <a:pt x="16" y="408"/>
                  <a:pt x="31" y="506"/>
                  <a:pt x="54" y="551"/>
                </a:cubicBezTo>
                <a:cubicBezTo>
                  <a:pt x="77" y="596"/>
                  <a:pt x="106" y="619"/>
                  <a:pt x="144" y="642"/>
                </a:cubicBezTo>
                <a:cubicBezTo>
                  <a:pt x="182" y="665"/>
                  <a:pt x="221" y="688"/>
                  <a:pt x="281" y="688"/>
                </a:cubicBezTo>
                <a:cubicBezTo>
                  <a:pt x="341" y="688"/>
                  <a:pt x="454" y="672"/>
                  <a:pt x="507" y="642"/>
                </a:cubicBezTo>
                <a:cubicBezTo>
                  <a:pt x="560" y="612"/>
                  <a:pt x="575" y="551"/>
                  <a:pt x="598" y="506"/>
                </a:cubicBezTo>
                <a:cubicBezTo>
                  <a:pt x="621" y="461"/>
                  <a:pt x="636" y="408"/>
                  <a:pt x="643" y="370"/>
                </a:cubicBezTo>
                <a:cubicBezTo>
                  <a:pt x="650" y="332"/>
                  <a:pt x="650" y="286"/>
                  <a:pt x="643" y="279"/>
                </a:cubicBezTo>
                <a:cubicBezTo>
                  <a:pt x="636" y="272"/>
                  <a:pt x="621" y="317"/>
                  <a:pt x="598" y="325"/>
                </a:cubicBezTo>
                <a:cubicBezTo>
                  <a:pt x="575" y="333"/>
                  <a:pt x="537" y="333"/>
                  <a:pt x="507" y="325"/>
                </a:cubicBezTo>
                <a:cubicBezTo>
                  <a:pt x="477" y="317"/>
                  <a:pt x="440" y="302"/>
                  <a:pt x="417" y="279"/>
                </a:cubicBezTo>
                <a:cubicBezTo>
                  <a:pt x="394" y="256"/>
                  <a:pt x="379" y="227"/>
                  <a:pt x="371" y="189"/>
                </a:cubicBezTo>
                <a:cubicBezTo>
                  <a:pt x="363" y="151"/>
                  <a:pt x="371" y="82"/>
                  <a:pt x="371" y="52"/>
                </a:cubicBezTo>
                <a:cubicBezTo>
                  <a:pt x="371" y="22"/>
                  <a:pt x="378" y="14"/>
                  <a:pt x="371" y="7"/>
                </a:cubicBezTo>
                <a:cubicBezTo>
                  <a:pt x="364" y="0"/>
                  <a:pt x="341" y="7"/>
                  <a:pt x="326" y="7"/>
                </a:cubicBezTo>
                <a:cubicBezTo>
                  <a:pt x="311" y="7"/>
                  <a:pt x="288" y="0"/>
                  <a:pt x="281" y="7"/>
                </a:cubicBezTo>
                <a:cubicBezTo>
                  <a:pt x="274" y="14"/>
                  <a:pt x="281" y="29"/>
                  <a:pt x="281" y="52"/>
                </a:cubicBezTo>
                <a:cubicBezTo>
                  <a:pt x="281" y="75"/>
                  <a:pt x="289" y="113"/>
                  <a:pt x="281" y="143"/>
                </a:cubicBezTo>
                <a:cubicBezTo>
                  <a:pt x="273" y="173"/>
                  <a:pt x="258" y="211"/>
                  <a:pt x="235" y="234"/>
                </a:cubicBezTo>
                <a:cubicBezTo>
                  <a:pt x="212" y="257"/>
                  <a:pt x="174" y="272"/>
                  <a:pt x="144" y="279"/>
                </a:cubicBezTo>
                <a:cubicBezTo>
                  <a:pt x="114" y="286"/>
                  <a:pt x="77" y="286"/>
                  <a:pt x="54" y="279"/>
                </a:cubicBezTo>
                <a:cubicBezTo>
                  <a:pt x="31" y="272"/>
                  <a:pt x="16" y="226"/>
                  <a:pt x="8" y="234"/>
                </a:cubicBezTo>
                <a:cubicBezTo>
                  <a:pt x="0" y="242"/>
                  <a:pt x="8" y="302"/>
                  <a:pt x="8" y="325"/>
                </a:cubicBezTo>
                <a:cubicBezTo>
                  <a:pt x="8" y="348"/>
                  <a:pt x="0" y="332"/>
                  <a:pt x="8" y="370"/>
                </a:cubicBezTo>
                <a:close/>
              </a:path>
            </a:pathLst>
          </a:custGeom>
          <a:solidFill>
            <a:srgbClr val="33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9706" name="Group 70">
            <a:extLst>
              <a:ext uri="{FF2B5EF4-FFF2-40B4-BE49-F238E27FC236}">
                <a16:creationId xmlns:a16="http://schemas.microsoft.com/office/drawing/2014/main" id="{5A47813A-5CEB-4AFA-91C7-FA3A820884E9}"/>
              </a:ext>
            </a:extLst>
          </p:cNvPr>
          <p:cNvGrpSpPr>
            <a:grpSpLocks/>
          </p:cNvGrpSpPr>
          <p:nvPr/>
        </p:nvGrpSpPr>
        <p:grpSpPr bwMode="auto">
          <a:xfrm>
            <a:off x="7812088" y="5589588"/>
            <a:ext cx="503237" cy="501650"/>
            <a:chOff x="1474" y="2024"/>
            <a:chExt cx="1406" cy="1451"/>
          </a:xfrm>
        </p:grpSpPr>
        <p:sp>
          <p:nvSpPr>
            <p:cNvPr id="29716" name="Oval 71">
              <a:extLst>
                <a:ext uri="{FF2B5EF4-FFF2-40B4-BE49-F238E27FC236}">
                  <a16:creationId xmlns:a16="http://schemas.microsoft.com/office/drawing/2014/main" id="{5ACCAFD6-ADB2-45AB-A120-FF33F4539982}"/>
                </a:ext>
              </a:extLst>
            </p:cNvPr>
            <p:cNvSpPr>
              <a:spLocks noChangeArrowheads="1"/>
            </p:cNvSpPr>
            <p:nvPr/>
          </p:nvSpPr>
          <p:spPr bwMode="auto">
            <a:xfrm>
              <a:off x="1474" y="2024"/>
              <a:ext cx="1406" cy="1451"/>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17" name="AutoShape 72">
              <a:extLst>
                <a:ext uri="{FF2B5EF4-FFF2-40B4-BE49-F238E27FC236}">
                  <a16:creationId xmlns:a16="http://schemas.microsoft.com/office/drawing/2014/main" id="{16EBAEB7-4C9E-434B-96E6-7058622265E1}"/>
                </a:ext>
              </a:extLst>
            </p:cNvPr>
            <p:cNvSpPr>
              <a:spLocks noChangeArrowheads="1"/>
            </p:cNvSpPr>
            <p:nvPr/>
          </p:nvSpPr>
          <p:spPr bwMode="auto">
            <a:xfrm>
              <a:off x="2382" y="236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18" name="AutoShape 73">
              <a:extLst>
                <a:ext uri="{FF2B5EF4-FFF2-40B4-BE49-F238E27FC236}">
                  <a16:creationId xmlns:a16="http://schemas.microsoft.com/office/drawing/2014/main" id="{2EF6A04D-015E-4A33-BF2B-6C37255FB383}"/>
                </a:ext>
              </a:extLst>
            </p:cNvPr>
            <p:cNvSpPr>
              <a:spLocks noChangeArrowheads="1"/>
            </p:cNvSpPr>
            <p:nvPr/>
          </p:nvSpPr>
          <p:spPr bwMode="auto">
            <a:xfrm>
              <a:off x="2155" y="2588"/>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19" name="AutoShape 74">
              <a:extLst>
                <a:ext uri="{FF2B5EF4-FFF2-40B4-BE49-F238E27FC236}">
                  <a16:creationId xmlns:a16="http://schemas.microsoft.com/office/drawing/2014/main" id="{0B524154-842A-495E-B4BC-85875C1524CA}"/>
                </a:ext>
              </a:extLst>
            </p:cNvPr>
            <p:cNvSpPr>
              <a:spLocks noChangeArrowheads="1"/>
            </p:cNvSpPr>
            <p:nvPr/>
          </p:nvSpPr>
          <p:spPr bwMode="auto">
            <a:xfrm>
              <a:off x="2110" y="230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0" name="AutoShape 75">
              <a:extLst>
                <a:ext uri="{FF2B5EF4-FFF2-40B4-BE49-F238E27FC236}">
                  <a16:creationId xmlns:a16="http://schemas.microsoft.com/office/drawing/2014/main" id="{880666B8-8953-4E09-9353-11065A2046AB}"/>
                </a:ext>
              </a:extLst>
            </p:cNvPr>
            <p:cNvSpPr>
              <a:spLocks noChangeArrowheads="1"/>
            </p:cNvSpPr>
            <p:nvPr/>
          </p:nvSpPr>
          <p:spPr bwMode="auto">
            <a:xfrm>
              <a:off x="2518" y="2634"/>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1" name="AutoShape 76">
              <a:extLst>
                <a:ext uri="{FF2B5EF4-FFF2-40B4-BE49-F238E27FC236}">
                  <a16:creationId xmlns:a16="http://schemas.microsoft.com/office/drawing/2014/main" id="{700F3B7E-B734-4AE0-B234-CFEA4EB6D680}"/>
                </a:ext>
              </a:extLst>
            </p:cNvPr>
            <p:cNvSpPr>
              <a:spLocks noChangeArrowheads="1"/>
            </p:cNvSpPr>
            <p:nvPr/>
          </p:nvSpPr>
          <p:spPr bwMode="auto">
            <a:xfrm>
              <a:off x="2308" y="286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2" name="AutoShape 77">
              <a:extLst>
                <a:ext uri="{FF2B5EF4-FFF2-40B4-BE49-F238E27FC236}">
                  <a16:creationId xmlns:a16="http://schemas.microsoft.com/office/drawing/2014/main" id="{11857373-7E5C-4785-B7B0-805A8F2329B6}"/>
                </a:ext>
              </a:extLst>
            </p:cNvPr>
            <p:cNvSpPr>
              <a:spLocks noChangeArrowheads="1"/>
            </p:cNvSpPr>
            <p:nvPr/>
          </p:nvSpPr>
          <p:spPr bwMode="auto">
            <a:xfrm>
              <a:off x="1838" y="2153"/>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3" name="AutoShape 78">
              <a:extLst>
                <a:ext uri="{FF2B5EF4-FFF2-40B4-BE49-F238E27FC236}">
                  <a16:creationId xmlns:a16="http://schemas.microsoft.com/office/drawing/2014/main" id="{86B905DF-DF51-44EE-BF88-50FE4C3D4DAE}"/>
                </a:ext>
              </a:extLst>
            </p:cNvPr>
            <p:cNvSpPr>
              <a:spLocks noChangeArrowheads="1"/>
            </p:cNvSpPr>
            <p:nvPr/>
          </p:nvSpPr>
          <p:spPr bwMode="auto">
            <a:xfrm>
              <a:off x="1837" y="2380"/>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4" name="AutoShape 79">
              <a:extLst>
                <a:ext uri="{FF2B5EF4-FFF2-40B4-BE49-F238E27FC236}">
                  <a16:creationId xmlns:a16="http://schemas.microsoft.com/office/drawing/2014/main" id="{8088788F-A469-44CA-A538-E1F3217AE354}"/>
                </a:ext>
              </a:extLst>
            </p:cNvPr>
            <p:cNvSpPr>
              <a:spLocks noChangeArrowheads="1"/>
            </p:cNvSpPr>
            <p:nvPr/>
          </p:nvSpPr>
          <p:spPr bwMode="auto">
            <a:xfrm>
              <a:off x="1565" y="252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5" name="AutoShape 80">
              <a:extLst>
                <a:ext uri="{FF2B5EF4-FFF2-40B4-BE49-F238E27FC236}">
                  <a16:creationId xmlns:a16="http://schemas.microsoft.com/office/drawing/2014/main" id="{CC296F98-5BE4-4C2D-BF16-3221A32F8B45}"/>
                </a:ext>
              </a:extLst>
            </p:cNvPr>
            <p:cNvSpPr>
              <a:spLocks noChangeArrowheads="1"/>
            </p:cNvSpPr>
            <p:nvPr/>
          </p:nvSpPr>
          <p:spPr bwMode="auto">
            <a:xfrm>
              <a:off x="1883" y="2724"/>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26" name="AutoShape 81">
              <a:extLst>
                <a:ext uri="{FF2B5EF4-FFF2-40B4-BE49-F238E27FC236}">
                  <a16:creationId xmlns:a16="http://schemas.microsoft.com/office/drawing/2014/main" id="{2CD76918-99C2-444D-9E7D-F28245A5D8A0}"/>
                </a:ext>
              </a:extLst>
            </p:cNvPr>
            <p:cNvSpPr>
              <a:spLocks noChangeArrowheads="1"/>
            </p:cNvSpPr>
            <p:nvPr/>
          </p:nvSpPr>
          <p:spPr bwMode="auto">
            <a:xfrm>
              <a:off x="1855" y="299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endParaRPr lang="cs-CZ" altLang="cs-CZ"/>
            </a:p>
          </p:txBody>
        </p:sp>
        <p:sp>
          <p:nvSpPr>
            <p:cNvPr id="29727" name="AutoShape 82">
              <a:extLst>
                <a:ext uri="{FF2B5EF4-FFF2-40B4-BE49-F238E27FC236}">
                  <a16:creationId xmlns:a16="http://schemas.microsoft.com/office/drawing/2014/main" id="{705A5805-3E5B-4D21-A9E8-E373D17A56D7}"/>
                </a:ext>
              </a:extLst>
            </p:cNvPr>
            <p:cNvSpPr>
              <a:spLocks noChangeArrowheads="1"/>
            </p:cNvSpPr>
            <p:nvPr/>
          </p:nvSpPr>
          <p:spPr bwMode="auto">
            <a:xfrm>
              <a:off x="2173" y="3146"/>
              <a:ext cx="259" cy="227"/>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grpSp>
      <p:sp>
        <p:nvSpPr>
          <p:cNvPr id="29707" name="AutoShape 83">
            <a:extLst>
              <a:ext uri="{FF2B5EF4-FFF2-40B4-BE49-F238E27FC236}">
                <a16:creationId xmlns:a16="http://schemas.microsoft.com/office/drawing/2014/main" id="{03F4A9AA-10E4-4E9E-B5B4-878F61D001AE}"/>
              </a:ext>
            </a:extLst>
          </p:cNvPr>
          <p:cNvSpPr>
            <a:spLocks noChangeArrowheads="1"/>
          </p:cNvSpPr>
          <p:nvPr/>
        </p:nvSpPr>
        <p:spPr bwMode="auto">
          <a:xfrm>
            <a:off x="7380288" y="2924175"/>
            <a:ext cx="504825" cy="433388"/>
          </a:xfrm>
          <a:prstGeom prst="irregularSeal1">
            <a:avLst/>
          </a:prstGeom>
          <a:solidFill>
            <a:srgbClr val="CC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08" name="Text Box 84">
            <a:extLst>
              <a:ext uri="{FF2B5EF4-FFF2-40B4-BE49-F238E27FC236}">
                <a16:creationId xmlns:a16="http://schemas.microsoft.com/office/drawing/2014/main" id="{60E97775-0A7E-4E77-B8E5-69AEE3B532BF}"/>
              </a:ext>
            </a:extLst>
          </p:cNvPr>
          <p:cNvSpPr txBox="1">
            <a:spLocks noChangeArrowheads="1"/>
          </p:cNvSpPr>
          <p:nvPr/>
        </p:nvSpPr>
        <p:spPr bwMode="auto">
          <a:xfrm>
            <a:off x="6948488" y="5157788"/>
            <a:ext cx="180022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400"/>
              <a:t>Ferritin v séru</a:t>
            </a:r>
          </a:p>
        </p:txBody>
      </p:sp>
      <p:sp>
        <p:nvSpPr>
          <p:cNvPr id="29709" name="AutoShape 85">
            <a:extLst>
              <a:ext uri="{FF2B5EF4-FFF2-40B4-BE49-F238E27FC236}">
                <a16:creationId xmlns:a16="http://schemas.microsoft.com/office/drawing/2014/main" id="{C2C238C4-0707-4059-A2BA-DCD16CB982F2}"/>
              </a:ext>
            </a:extLst>
          </p:cNvPr>
          <p:cNvSpPr>
            <a:spLocks noChangeArrowheads="1"/>
          </p:cNvSpPr>
          <p:nvPr/>
        </p:nvSpPr>
        <p:spPr bwMode="auto">
          <a:xfrm rot="864438">
            <a:off x="4643438" y="4873625"/>
            <a:ext cx="2808287" cy="860425"/>
          </a:xfrm>
          <a:prstGeom prst="leftRightArrow">
            <a:avLst>
              <a:gd name="adj1" fmla="val 50000"/>
              <a:gd name="adj2" fmla="val 65277"/>
            </a:avLst>
          </a:prstGeom>
          <a:solidFill>
            <a:srgbClr val="DDDDDD"/>
          </a:solidFill>
          <a:ln w="3810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29710" name="Line 86">
            <a:extLst>
              <a:ext uri="{FF2B5EF4-FFF2-40B4-BE49-F238E27FC236}">
                <a16:creationId xmlns:a16="http://schemas.microsoft.com/office/drawing/2014/main" id="{FBE763DE-16CD-4001-93A5-9C20FC82EDC7}"/>
              </a:ext>
            </a:extLst>
          </p:cNvPr>
          <p:cNvSpPr>
            <a:spLocks noChangeShapeType="1"/>
          </p:cNvSpPr>
          <p:nvPr/>
        </p:nvSpPr>
        <p:spPr bwMode="auto">
          <a:xfrm>
            <a:off x="6877050" y="2924175"/>
            <a:ext cx="503238"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1" name="Text Box 87">
            <a:extLst>
              <a:ext uri="{FF2B5EF4-FFF2-40B4-BE49-F238E27FC236}">
                <a16:creationId xmlns:a16="http://schemas.microsoft.com/office/drawing/2014/main" id="{E2262199-14D9-44D8-BE58-2DB79C90EA9B}"/>
              </a:ext>
            </a:extLst>
          </p:cNvPr>
          <p:cNvSpPr txBox="1">
            <a:spLocks noChangeArrowheads="1"/>
          </p:cNvSpPr>
          <p:nvPr/>
        </p:nvSpPr>
        <p:spPr bwMode="auto">
          <a:xfrm>
            <a:off x="6084888" y="2341563"/>
            <a:ext cx="165576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400"/>
              <a:t>Sérové</a:t>
            </a:r>
          </a:p>
          <a:p>
            <a:pPr eaLnBrk="1" hangingPunct="1">
              <a:spcBef>
                <a:spcPct val="50000"/>
              </a:spcBef>
              <a:buFont typeface="Wingdings" panose="05000000000000000000" pitchFamily="2" charset="2"/>
              <a:buNone/>
            </a:pPr>
            <a:r>
              <a:rPr lang="cs-CZ" altLang="cs-CZ" sz="1400"/>
              <a:t>železo</a:t>
            </a:r>
          </a:p>
        </p:txBody>
      </p:sp>
      <p:sp>
        <p:nvSpPr>
          <p:cNvPr id="29712" name="Text Box 88">
            <a:extLst>
              <a:ext uri="{FF2B5EF4-FFF2-40B4-BE49-F238E27FC236}">
                <a16:creationId xmlns:a16="http://schemas.microsoft.com/office/drawing/2014/main" id="{A8331ADC-4E22-4845-BA6F-2D03B50D0CB3}"/>
              </a:ext>
            </a:extLst>
          </p:cNvPr>
          <p:cNvSpPr txBox="1">
            <a:spLocks noChangeArrowheads="1"/>
          </p:cNvSpPr>
          <p:nvPr/>
        </p:nvSpPr>
        <p:spPr bwMode="auto">
          <a:xfrm>
            <a:off x="6877050" y="4141788"/>
            <a:ext cx="1798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a:solidFill>
                  <a:schemeClr val="accent2"/>
                </a:solidFill>
              </a:rPr>
              <a:t>Transferin</a:t>
            </a:r>
          </a:p>
        </p:txBody>
      </p:sp>
      <p:sp>
        <p:nvSpPr>
          <p:cNvPr id="29713" name="Line 89">
            <a:extLst>
              <a:ext uri="{FF2B5EF4-FFF2-40B4-BE49-F238E27FC236}">
                <a16:creationId xmlns:a16="http://schemas.microsoft.com/office/drawing/2014/main" id="{15A93A98-74CB-4749-A6E3-42188CE59E5E}"/>
              </a:ext>
            </a:extLst>
          </p:cNvPr>
          <p:cNvSpPr>
            <a:spLocks noChangeShapeType="1"/>
          </p:cNvSpPr>
          <p:nvPr/>
        </p:nvSpPr>
        <p:spPr bwMode="auto">
          <a:xfrm flipH="1">
            <a:off x="7667625" y="2492375"/>
            <a:ext cx="3603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4" name="Line 90">
            <a:extLst>
              <a:ext uri="{FF2B5EF4-FFF2-40B4-BE49-F238E27FC236}">
                <a16:creationId xmlns:a16="http://schemas.microsoft.com/office/drawing/2014/main" id="{7B9B6DF6-12EE-4886-B648-9592866B8FA3}"/>
              </a:ext>
            </a:extLst>
          </p:cNvPr>
          <p:cNvSpPr>
            <a:spLocks noChangeShapeType="1"/>
          </p:cNvSpPr>
          <p:nvPr/>
        </p:nvSpPr>
        <p:spPr bwMode="auto">
          <a:xfrm>
            <a:off x="8027988" y="2492375"/>
            <a:ext cx="288925"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5" name="Text Box 91">
            <a:extLst>
              <a:ext uri="{FF2B5EF4-FFF2-40B4-BE49-F238E27FC236}">
                <a16:creationId xmlns:a16="http://schemas.microsoft.com/office/drawing/2014/main" id="{96C04A93-1B07-42D6-A5ED-F75A64E01EA8}"/>
              </a:ext>
            </a:extLst>
          </p:cNvPr>
          <p:cNvSpPr txBox="1">
            <a:spLocks noChangeArrowheads="1"/>
          </p:cNvSpPr>
          <p:nvPr/>
        </p:nvSpPr>
        <p:spPr bwMode="auto">
          <a:xfrm>
            <a:off x="7235825" y="2133600"/>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a:solidFill>
                  <a:schemeClr val="accent2"/>
                </a:solidFill>
              </a:rPr>
              <a:t>TIBC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0C09E55-A4CF-472F-84E9-7AF07049B287}"/>
              </a:ext>
            </a:extLst>
          </p:cNvPr>
          <p:cNvSpPr>
            <a:spLocks noGrp="1" noChangeArrowheads="1"/>
          </p:cNvSpPr>
          <p:nvPr>
            <p:ph type="title"/>
          </p:nvPr>
        </p:nvSpPr>
        <p:spPr>
          <a:xfrm>
            <a:off x="685800" y="65088"/>
            <a:ext cx="7772400" cy="1143000"/>
          </a:xfrm>
        </p:spPr>
        <p:txBody>
          <a:bodyPr/>
          <a:lstStyle/>
          <a:p>
            <a:pPr eaLnBrk="1" hangingPunct="1"/>
            <a:r>
              <a:rPr lang="cs-CZ" altLang="cs-CZ" b="0"/>
              <a:t>Ukazatele metabolismu železa</a:t>
            </a:r>
            <a:endParaRPr lang="en-US" altLang="cs-CZ" b="0"/>
          </a:p>
        </p:txBody>
      </p:sp>
      <p:sp>
        <p:nvSpPr>
          <p:cNvPr id="96259" name="Rectangle 3">
            <a:extLst>
              <a:ext uri="{FF2B5EF4-FFF2-40B4-BE49-F238E27FC236}">
                <a16:creationId xmlns:a16="http://schemas.microsoft.com/office/drawing/2014/main" id="{B437A634-EFBD-4449-9DF7-2DCD9107EBAF}"/>
              </a:ext>
            </a:extLst>
          </p:cNvPr>
          <p:cNvSpPr>
            <a:spLocks noGrp="1" noChangeArrowheads="1"/>
          </p:cNvSpPr>
          <p:nvPr>
            <p:ph type="body" idx="1"/>
          </p:nvPr>
        </p:nvSpPr>
        <p:spPr>
          <a:xfrm>
            <a:off x="169863" y="1171575"/>
            <a:ext cx="8974137" cy="5522913"/>
          </a:xfrm>
        </p:spPr>
        <p:txBody>
          <a:bodyPr/>
          <a:lstStyle/>
          <a:p>
            <a:pPr eaLnBrk="1" hangingPunct="1">
              <a:lnSpc>
                <a:spcPct val="90000"/>
              </a:lnSpc>
              <a:buFontTx/>
              <a:buNone/>
            </a:pPr>
            <a:r>
              <a:rPr lang="cs-CZ" altLang="cs-CZ" sz="2400" b="1" u="sng"/>
              <a:t>Sérové železo</a:t>
            </a:r>
            <a:r>
              <a:rPr lang="en-US" altLang="cs-CZ" sz="2400" b="1" u="sng"/>
              <a:t> ( SI) </a:t>
            </a:r>
          </a:p>
          <a:p>
            <a:pPr eaLnBrk="1" hangingPunct="1">
              <a:lnSpc>
                <a:spcPct val="90000"/>
              </a:lnSpc>
            </a:pPr>
            <a:r>
              <a:rPr lang="en-US" altLang="cs-CZ" sz="2400"/>
              <a:t>F: 600-1400 </a:t>
            </a:r>
            <a:r>
              <a:rPr lang="en-US" altLang="cs-CZ" sz="2400">
                <a:latin typeface="Symbol" panose="05050102010706020507" pitchFamily="18" charset="2"/>
              </a:rPr>
              <a:t>m</a:t>
            </a:r>
            <a:r>
              <a:rPr lang="en-US" altLang="cs-CZ" sz="2400"/>
              <a:t>g/L, 11-25</a:t>
            </a:r>
            <a:r>
              <a:rPr lang="en-US" altLang="cs-CZ" sz="2400">
                <a:latin typeface="Symbol" panose="05050102010706020507" pitchFamily="18" charset="2"/>
              </a:rPr>
              <a:t>m</a:t>
            </a:r>
            <a:r>
              <a:rPr lang="en-US" altLang="cs-CZ" sz="2400"/>
              <a:t>mol/L; M: 750-1500 </a:t>
            </a:r>
            <a:r>
              <a:rPr lang="en-US" altLang="cs-CZ" sz="2400">
                <a:latin typeface="Symbol" panose="05050102010706020507" pitchFamily="18" charset="2"/>
              </a:rPr>
              <a:t>m</a:t>
            </a:r>
            <a:r>
              <a:rPr lang="en-US" altLang="cs-CZ" sz="2400"/>
              <a:t>g/L, 13-27</a:t>
            </a:r>
            <a:r>
              <a:rPr lang="en-US" altLang="cs-CZ" sz="2400">
                <a:latin typeface="Symbol" panose="05050102010706020507" pitchFamily="18" charset="2"/>
              </a:rPr>
              <a:t>m</a:t>
            </a:r>
            <a:r>
              <a:rPr lang="en-US" altLang="cs-CZ" sz="2400"/>
              <a:t>mol/L</a:t>
            </a:r>
          </a:p>
          <a:p>
            <a:pPr eaLnBrk="1" hangingPunct="1">
              <a:lnSpc>
                <a:spcPct val="90000"/>
              </a:lnSpc>
            </a:pPr>
            <a:r>
              <a:rPr lang="cs-CZ" altLang="cs-CZ" sz="2400"/>
              <a:t>Sníženo</a:t>
            </a:r>
            <a:r>
              <a:rPr lang="en-US" altLang="cs-CZ" sz="2400"/>
              <a:t> </a:t>
            </a:r>
            <a:r>
              <a:rPr lang="cs-CZ" altLang="cs-CZ" sz="2400"/>
              <a:t>při nedostatku </a:t>
            </a:r>
            <a:r>
              <a:rPr lang="en-US" altLang="cs-CZ" sz="2400"/>
              <a:t>Fe </a:t>
            </a:r>
            <a:r>
              <a:rPr lang="cs-CZ" altLang="cs-CZ" sz="2400"/>
              <a:t>a chronických chorobách</a:t>
            </a:r>
            <a:endParaRPr lang="en-US" altLang="cs-CZ" sz="2400"/>
          </a:p>
          <a:p>
            <a:pPr eaLnBrk="1" hangingPunct="1">
              <a:lnSpc>
                <a:spcPct val="90000"/>
              </a:lnSpc>
            </a:pPr>
            <a:r>
              <a:rPr lang="cs-CZ" altLang="cs-CZ" sz="2400"/>
              <a:t>Zvýšeno při hemolytických anémiích a</a:t>
            </a:r>
            <a:r>
              <a:rPr lang="en-US" altLang="cs-CZ" sz="2400"/>
              <a:t> </a:t>
            </a:r>
            <a:r>
              <a:rPr lang="cs-CZ" altLang="cs-CZ" sz="2400"/>
              <a:t>hemochromatóze</a:t>
            </a:r>
            <a:endParaRPr lang="en-US" altLang="cs-CZ" sz="2400" b="1" u="sng"/>
          </a:p>
          <a:p>
            <a:pPr eaLnBrk="1" hangingPunct="1">
              <a:lnSpc>
                <a:spcPct val="90000"/>
              </a:lnSpc>
              <a:buFontTx/>
              <a:buNone/>
            </a:pPr>
            <a:r>
              <a:rPr lang="cs-CZ" altLang="cs-CZ" sz="2400" b="1" u="sng"/>
              <a:t>Celková vazebná kapacita železa</a:t>
            </a:r>
            <a:r>
              <a:rPr lang="en-US" altLang="cs-CZ" sz="2400" b="1" u="sng"/>
              <a:t> (TIBC) </a:t>
            </a:r>
          </a:p>
          <a:p>
            <a:pPr eaLnBrk="1" hangingPunct="1">
              <a:lnSpc>
                <a:spcPct val="90000"/>
              </a:lnSpc>
            </a:pPr>
            <a:r>
              <a:rPr lang="en-US" altLang="cs-CZ" sz="2400"/>
              <a:t>2500 – 4500 </a:t>
            </a:r>
            <a:r>
              <a:rPr lang="en-US" altLang="cs-CZ" sz="2400">
                <a:latin typeface="Symbol" panose="05050102010706020507" pitchFamily="18" charset="2"/>
              </a:rPr>
              <a:t>m</a:t>
            </a:r>
            <a:r>
              <a:rPr lang="en-US" altLang="cs-CZ" sz="2400"/>
              <a:t>g/L , 45-82 </a:t>
            </a:r>
            <a:r>
              <a:rPr lang="en-US" altLang="cs-CZ" sz="2400">
                <a:latin typeface="Symbol" panose="05050102010706020507" pitchFamily="18" charset="2"/>
              </a:rPr>
              <a:t>m</a:t>
            </a:r>
            <a:r>
              <a:rPr lang="en-US" altLang="cs-CZ" sz="2400"/>
              <a:t>mol/L</a:t>
            </a:r>
          </a:p>
          <a:p>
            <a:pPr eaLnBrk="1" hangingPunct="1">
              <a:lnSpc>
                <a:spcPct val="90000"/>
              </a:lnSpc>
            </a:pPr>
            <a:r>
              <a:rPr lang="cs-CZ" altLang="cs-CZ" sz="2400"/>
              <a:t>Zvýšena u nedostatku</a:t>
            </a:r>
            <a:r>
              <a:rPr lang="en-US" altLang="cs-CZ" sz="2400"/>
              <a:t> Fe</a:t>
            </a:r>
          </a:p>
          <a:p>
            <a:pPr eaLnBrk="1" hangingPunct="1">
              <a:lnSpc>
                <a:spcPct val="90000"/>
              </a:lnSpc>
            </a:pPr>
            <a:r>
              <a:rPr lang="cs-CZ" altLang="cs-CZ" sz="2400"/>
              <a:t>Sníženo při chronických chorobách</a:t>
            </a:r>
            <a:endParaRPr lang="en-US" altLang="cs-CZ" sz="2400" b="1" u="sng"/>
          </a:p>
          <a:p>
            <a:pPr eaLnBrk="1" hangingPunct="1">
              <a:lnSpc>
                <a:spcPct val="90000"/>
              </a:lnSpc>
              <a:buFontTx/>
              <a:buNone/>
            </a:pPr>
            <a:r>
              <a:rPr lang="en-US" altLang="cs-CZ" sz="2400" b="1" u="sng"/>
              <a:t>S</a:t>
            </a:r>
            <a:r>
              <a:rPr lang="cs-CZ" altLang="cs-CZ" sz="2400" b="1" u="sng"/>
              <a:t>érový</a:t>
            </a:r>
            <a:r>
              <a:rPr lang="en-US" altLang="cs-CZ" sz="2400" b="1" u="sng"/>
              <a:t> ferritin </a:t>
            </a:r>
            <a:r>
              <a:rPr lang="en-US" altLang="cs-CZ" sz="2400"/>
              <a:t>(30-300 ng/mL)</a:t>
            </a:r>
          </a:p>
          <a:p>
            <a:pPr eaLnBrk="1" hangingPunct="1">
              <a:lnSpc>
                <a:spcPct val="90000"/>
              </a:lnSpc>
            </a:pPr>
            <a:r>
              <a:rPr lang="cs-CZ" altLang="cs-CZ" sz="2400"/>
              <a:t>Velmi blízce reflektuje celkové zásoby</a:t>
            </a:r>
            <a:r>
              <a:rPr lang="en-US" altLang="cs-CZ" sz="2400"/>
              <a:t> Fe</a:t>
            </a:r>
            <a:r>
              <a:rPr lang="cs-CZ" altLang="cs-CZ" sz="2400"/>
              <a:t> v organismu</a:t>
            </a:r>
            <a:endParaRPr lang="en-US" altLang="cs-CZ" sz="2400"/>
          </a:p>
          <a:p>
            <a:pPr eaLnBrk="1" hangingPunct="1">
              <a:lnSpc>
                <a:spcPct val="90000"/>
              </a:lnSpc>
            </a:pPr>
            <a:r>
              <a:rPr lang="cs-CZ" altLang="cs-CZ" sz="2400"/>
              <a:t>snížení </a:t>
            </a:r>
            <a:r>
              <a:rPr lang="en-US" altLang="cs-CZ" sz="2400"/>
              <a:t>&lt;12 ng/mL </a:t>
            </a:r>
            <a:r>
              <a:rPr lang="cs-CZ" altLang="cs-CZ" sz="2400"/>
              <a:t> - nedostatek </a:t>
            </a:r>
            <a:r>
              <a:rPr lang="en-US" altLang="cs-CZ" sz="2400"/>
              <a:t>Fe</a:t>
            </a:r>
          </a:p>
          <a:p>
            <a:pPr eaLnBrk="1" hangingPunct="1">
              <a:lnSpc>
                <a:spcPct val="90000"/>
              </a:lnSpc>
            </a:pPr>
            <a:r>
              <a:rPr lang="cs-CZ" altLang="cs-CZ" sz="2400"/>
              <a:t>zvýšení</a:t>
            </a:r>
            <a:r>
              <a:rPr lang="en-US" altLang="cs-CZ" sz="2400"/>
              <a:t> </a:t>
            </a:r>
            <a:r>
              <a:rPr lang="cs-CZ" altLang="cs-CZ" sz="2400"/>
              <a:t>při přetížení </a:t>
            </a:r>
            <a:r>
              <a:rPr lang="en-US" altLang="cs-CZ" sz="2400"/>
              <a:t>Fe, </a:t>
            </a:r>
            <a:r>
              <a:rPr lang="cs-CZ" altLang="cs-CZ" sz="2400"/>
              <a:t>poškození jater</a:t>
            </a:r>
            <a:r>
              <a:rPr lang="en-US" altLang="cs-CZ" sz="2400"/>
              <a:t>, tumor</a:t>
            </a:r>
            <a:r>
              <a:rPr lang="cs-CZ" altLang="cs-CZ" sz="2400"/>
              <a:t>ech</a:t>
            </a:r>
            <a:r>
              <a:rPr lang="en-US" altLang="cs-CZ" sz="2400"/>
              <a:t> (</a:t>
            </a:r>
            <a:r>
              <a:rPr lang="cs-CZ" altLang="cs-CZ" sz="2400"/>
              <a:t>protein akutní fáze</a:t>
            </a:r>
            <a:r>
              <a:rPr lang="en-US" altLang="cs-CZ" sz="2400"/>
              <a:t>) </a:t>
            </a:r>
            <a:endParaRPr lang="en-US" altLang="cs-CZ" sz="2400" b="1"/>
          </a:p>
          <a:p>
            <a:pPr eaLnBrk="1" hangingPunct="1">
              <a:lnSpc>
                <a:spcPct val="90000"/>
              </a:lnSpc>
              <a:buFontTx/>
              <a:buNone/>
            </a:pPr>
            <a:endParaRPr lang="en-US" altLang="cs-CZ" sz="24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25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625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2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8650293-B833-4510-8716-AF656F3C655F}"/>
              </a:ext>
            </a:extLst>
          </p:cNvPr>
          <p:cNvSpPr>
            <a:spLocks noGrp="1" noChangeArrowheads="1"/>
          </p:cNvSpPr>
          <p:nvPr>
            <p:ph type="title"/>
          </p:nvPr>
        </p:nvSpPr>
        <p:spPr/>
        <p:txBody>
          <a:bodyPr/>
          <a:lstStyle/>
          <a:p>
            <a:pPr eaLnBrk="1" hangingPunct="1"/>
            <a:r>
              <a:rPr lang="cs-CZ" altLang="cs-CZ" sz="3400"/>
              <a:t>Klinické příznaky hematologického onemocnění</a:t>
            </a:r>
          </a:p>
        </p:txBody>
      </p:sp>
      <p:sp>
        <p:nvSpPr>
          <p:cNvPr id="44035" name="Rectangle 3">
            <a:extLst>
              <a:ext uri="{FF2B5EF4-FFF2-40B4-BE49-F238E27FC236}">
                <a16:creationId xmlns:a16="http://schemas.microsoft.com/office/drawing/2014/main" id="{83C083D4-5571-411C-8C50-E575F7AE5CB7}"/>
              </a:ext>
            </a:extLst>
          </p:cNvPr>
          <p:cNvSpPr>
            <a:spLocks noGrp="1" noChangeArrowheads="1"/>
          </p:cNvSpPr>
          <p:nvPr>
            <p:ph type="body" idx="1"/>
          </p:nvPr>
        </p:nvSpPr>
        <p:spPr/>
        <p:txBody>
          <a:bodyPr/>
          <a:lstStyle/>
          <a:p>
            <a:pPr eaLnBrk="1" hangingPunct="1">
              <a:lnSpc>
                <a:spcPct val="90000"/>
              </a:lnSpc>
            </a:pPr>
            <a:r>
              <a:rPr lang="cs-CZ" altLang="cs-CZ" sz="2400"/>
              <a:t> </a:t>
            </a:r>
            <a:r>
              <a:rPr lang="cs-CZ" altLang="cs-CZ" sz="2400" u="sng"/>
              <a:t>Anémie</a:t>
            </a:r>
          </a:p>
          <a:p>
            <a:pPr lvl="1" eaLnBrk="1" hangingPunct="1">
              <a:lnSpc>
                <a:spcPct val="90000"/>
              </a:lnSpc>
            </a:pPr>
            <a:r>
              <a:rPr lang="cs-CZ" altLang="cs-CZ" sz="2000"/>
              <a:t>	→ známky hypoxie – únava, slabost, pocit nedostatku dechu</a:t>
            </a:r>
          </a:p>
          <a:p>
            <a:pPr lvl="1" eaLnBrk="1" hangingPunct="1">
              <a:lnSpc>
                <a:spcPct val="90000"/>
              </a:lnSpc>
            </a:pPr>
            <a:r>
              <a:rPr lang="cs-CZ" altLang="cs-CZ" sz="2000"/>
              <a:t>  →  známky nízké hladiny hemoglobinu - bledost</a:t>
            </a:r>
          </a:p>
          <a:p>
            <a:pPr lvl="1" eaLnBrk="1" hangingPunct="1">
              <a:lnSpc>
                <a:spcPct val="90000"/>
              </a:lnSpc>
            </a:pPr>
            <a:r>
              <a:rPr lang="cs-CZ" altLang="cs-CZ" sz="2000"/>
              <a:t>	→ kardiovaskulární symptomy – palpitace</a:t>
            </a:r>
          </a:p>
          <a:p>
            <a:pPr eaLnBrk="1" hangingPunct="1">
              <a:lnSpc>
                <a:spcPct val="90000"/>
              </a:lnSpc>
            </a:pPr>
            <a:endParaRPr lang="en-US" altLang="cs-CZ" sz="2400"/>
          </a:p>
          <a:p>
            <a:pPr eaLnBrk="1" hangingPunct="1">
              <a:lnSpc>
                <a:spcPct val="90000"/>
              </a:lnSpc>
            </a:pPr>
            <a:r>
              <a:rPr lang="cs-CZ" altLang="cs-CZ" sz="2400"/>
              <a:t> </a:t>
            </a:r>
            <a:r>
              <a:rPr lang="cs-CZ" altLang="cs-CZ" sz="2400" u="sng"/>
              <a:t>Polycytémie</a:t>
            </a:r>
            <a:r>
              <a:rPr lang="cs-CZ" altLang="cs-CZ" sz="2400"/>
              <a:t> → hyperviskozita krve → riziko trombózy</a:t>
            </a:r>
          </a:p>
          <a:p>
            <a:pPr eaLnBrk="1" hangingPunct="1">
              <a:lnSpc>
                <a:spcPct val="90000"/>
              </a:lnSpc>
            </a:pPr>
            <a:endParaRPr lang="cs-CZ" altLang="cs-CZ" sz="2400"/>
          </a:p>
          <a:p>
            <a:pPr eaLnBrk="1" hangingPunct="1">
              <a:lnSpc>
                <a:spcPct val="90000"/>
              </a:lnSpc>
            </a:pPr>
            <a:r>
              <a:rPr lang="en-US" altLang="cs-CZ" sz="2400"/>
              <a:t> </a:t>
            </a:r>
            <a:r>
              <a:rPr lang="cs-CZ" altLang="cs-CZ" sz="2400" u="sng"/>
              <a:t>Krvácení</a:t>
            </a:r>
            <a:r>
              <a:rPr lang="cs-CZ" altLang="cs-CZ" sz="2400"/>
              <a:t>, spontánní krvácení, neustávající krvácení  </a:t>
            </a:r>
          </a:p>
          <a:p>
            <a:pPr eaLnBrk="1" hangingPunct="1">
              <a:lnSpc>
                <a:spcPct val="90000"/>
              </a:lnSpc>
            </a:pPr>
            <a:endParaRPr lang="cs-CZ" altLang="cs-CZ" sz="2400"/>
          </a:p>
          <a:p>
            <a:pPr eaLnBrk="1" hangingPunct="1">
              <a:lnSpc>
                <a:spcPct val="90000"/>
              </a:lnSpc>
            </a:pPr>
            <a:r>
              <a:rPr lang="cs-CZ" altLang="cs-CZ" sz="2400"/>
              <a:t> </a:t>
            </a:r>
            <a:r>
              <a:rPr lang="cs-CZ" altLang="cs-CZ" sz="2400" u="sng"/>
              <a:t>Trombóza → embolie</a:t>
            </a:r>
            <a:r>
              <a:rPr lang="cs-CZ" altLang="cs-CZ" sz="2400"/>
              <a:t> – symptomy závisí na lokalizaci – DVT - HŽT, plicní embolie </a:t>
            </a:r>
            <a:endParaRPr lang="en-US" altLang="cs-CZ" sz="2400"/>
          </a:p>
          <a:p>
            <a:pPr eaLnBrk="1" hangingPunct="1">
              <a:lnSpc>
                <a:spcPct val="90000"/>
              </a:lnSpc>
            </a:pPr>
            <a:r>
              <a:rPr lang="cs-CZ" altLang="cs-CZ" sz="2400" u="sng"/>
              <a:t>Časté infekce</a:t>
            </a:r>
          </a:p>
          <a:p>
            <a:pPr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0619C40-C144-4755-AFB6-319DB673E8AA}"/>
              </a:ext>
            </a:extLst>
          </p:cNvPr>
          <p:cNvSpPr>
            <a:spLocks noGrp="1" noChangeArrowheads="1"/>
          </p:cNvSpPr>
          <p:nvPr>
            <p:ph type="title"/>
          </p:nvPr>
        </p:nvSpPr>
        <p:spPr>
          <a:xfrm>
            <a:off x="685800" y="65088"/>
            <a:ext cx="7772400" cy="1143000"/>
          </a:xfrm>
        </p:spPr>
        <p:txBody>
          <a:bodyPr/>
          <a:lstStyle/>
          <a:p>
            <a:pPr eaLnBrk="1" hangingPunct="1"/>
            <a:r>
              <a:rPr lang="cs-CZ" altLang="cs-CZ" b="0"/>
              <a:t>Ukazatele metabolismu železa</a:t>
            </a:r>
            <a:endParaRPr lang="en-US" altLang="cs-CZ" b="0"/>
          </a:p>
        </p:txBody>
      </p:sp>
      <p:sp>
        <p:nvSpPr>
          <p:cNvPr id="97283" name="Rectangle 3">
            <a:extLst>
              <a:ext uri="{FF2B5EF4-FFF2-40B4-BE49-F238E27FC236}">
                <a16:creationId xmlns:a16="http://schemas.microsoft.com/office/drawing/2014/main" id="{88D386DF-3441-45B6-A45C-9CF197F667B7}"/>
              </a:ext>
            </a:extLst>
          </p:cNvPr>
          <p:cNvSpPr>
            <a:spLocks noGrp="1" noChangeArrowheads="1"/>
          </p:cNvSpPr>
          <p:nvPr>
            <p:ph type="body" idx="1"/>
          </p:nvPr>
        </p:nvSpPr>
        <p:spPr>
          <a:xfrm>
            <a:off x="192088" y="1535113"/>
            <a:ext cx="8951912" cy="4560887"/>
          </a:xfrm>
        </p:spPr>
        <p:txBody>
          <a:bodyPr/>
          <a:lstStyle/>
          <a:p>
            <a:pPr eaLnBrk="1" hangingPunct="1">
              <a:buFontTx/>
              <a:buNone/>
            </a:pPr>
            <a:r>
              <a:rPr lang="en-US" altLang="cs-CZ" sz="2800" b="1" u="sng"/>
              <a:t>S</a:t>
            </a:r>
            <a:r>
              <a:rPr lang="cs-CZ" altLang="cs-CZ" sz="2800" b="1" u="sng"/>
              <a:t>érový transferinový receptor</a:t>
            </a:r>
            <a:endParaRPr lang="en-US" altLang="cs-CZ" sz="2800"/>
          </a:p>
          <a:p>
            <a:pPr eaLnBrk="1" hangingPunct="1"/>
            <a:r>
              <a:rPr lang="cs-CZ" altLang="cs-CZ" sz="2800"/>
              <a:t>Zvyšuje se při zvýšení</a:t>
            </a:r>
            <a:r>
              <a:rPr lang="en-US" altLang="cs-CZ" sz="2800"/>
              <a:t> erytropo</a:t>
            </a:r>
            <a:r>
              <a:rPr lang="cs-CZ" altLang="cs-CZ" sz="2800"/>
              <a:t>ezy</a:t>
            </a:r>
            <a:r>
              <a:rPr lang="en-US" altLang="cs-CZ" sz="2800"/>
              <a:t> </a:t>
            </a:r>
            <a:r>
              <a:rPr lang="cs-CZ" altLang="cs-CZ" sz="2800"/>
              <a:t>a v časné fázi nedostatku</a:t>
            </a:r>
            <a:r>
              <a:rPr lang="en-US" altLang="cs-CZ" sz="2800"/>
              <a:t> Fe </a:t>
            </a:r>
            <a:endParaRPr lang="en-US" altLang="cs-CZ" sz="2800" b="1" u="sng"/>
          </a:p>
          <a:p>
            <a:pPr eaLnBrk="1" hangingPunct="1">
              <a:buFontTx/>
              <a:buNone/>
            </a:pPr>
            <a:r>
              <a:rPr lang="cs-CZ" altLang="cs-CZ" sz="2800" b="1" u="sng"/>
              <a:t>Erytrocytárni</a:t>
            </a:r>
            <a:r>
              <a:rPr lang="en-US" altLang="cs-CZ" sz="2800" b="1" u="sng"/>
              <a:t> ferritin</a:t>
            </a:r>
            <a:endParaRPr lang="en-US" altLang="cs-CZ" sz="2800"/>
          </a:p>
          <a:p>
            <a:pPr eaLnBrk="1" hangingPunct="1"/>
            <a:r>
              <a:rPr lang="cs-CZ" altLang="cs-CZ" sz="2800"/>
              <a:t>Stav zásob v průběhu posledních</a:t>
            </a:r>
            <a:r>
              <a:rPr lang="en-US" altLang="cs-CZ" sz="2800"/>
              <a:t> 3 </a:t>
            </a:r>
            <a:r>
              <a:rPr lang="cs-CZ" altLang="cs-CZ" sz="2800"/>
              <a:t>měsíců</a:t>
            </a:r>
            <a:r>
              <a:rPr lang="en-US" altLang="cs-CZ" sz="2800"/>
              <a:t> (Fe </a:t>
            </a:r>
            <a:r>
              <a:rPr lang="cs-CZ" altLang="cs-CZ" sz="2800"/>
              <a:t>deficit</a:t>
            </a:r>
            <a:r>
              <a:rPr lang="en-US" altLang="cs-CZ" sz="2800"/>
              <a:t>/</a:t>
            </a:r>
            <a:r>
              <a:rPr lang="cs-CZ" altLang="cs-CZ" sz="2800"/>
              <a:t>přetížení</a:t>
            </a:r>
            <a:r>
              <a:rPr lang="en-US" altLang="cs-CZ" sz="2800"/>
              <a:t>)</a:t>
            </a:r>
          </a:p>
          <a:p>
            <a:pPr eaLnBrk="1" hangingPunct="1"/>
            <a:r>
              <a:rPr lang="cs-CZ" altLang="cs-CZ" sz="2800"/>
              <a:t>není ovlivněn akutní nemocí nebo funkcí jater </a:t>
            </a:r>
            <a:endParaRPr lang="en-US" altLang="cs-CZ" sz="2800" b="1" u="sng"/>
          </a:p>
          <a:p>
            <a:pPr eaLnBrk="1" hangingPunct="1">
              <a:buFontTx/>
              <a:buNone/>
            </a:pPr>
            <a:r>
              <a:rPr lang="cs-CZ" altLang="cs-CZ" sz="2800" b="1" u="sng"/>
              <a:t>Volný erytrocytární porfirin</a:t>
            </a:r>
            <a:endParaRPr lang="en-US" altLang="cs-CZ" sz="2800"/>
          </a:p>
          <a:p>
            <a:pPr eaLnBrk="1" hangingPunct="1"/>
            <a:r>
              <a:rPr lang="cs-CZ" altLang="cs-CZ" sz="2800"/>
              <a:t>zvýšený při poruchách syntézy hemu</a:t>
            </a:r>
            <a:r>
              <a:rPr lang="en-US" altLang="cs-CZ"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66822347-1A3B-4FFE-8A31-100FFC0F41FD}"/>
              </a:ext>
            </a:extLst>
          </p:cNvPr>
          <p:cNvSpPr>
            <a:spLocks noChangeArrowheads="1"/>
          </p:cNvSpPr>
          <p:nvPr/>
        </p:nvSpPr>
        <p:spPr bwMode="auto">
          <a:xfrm>
            <a:off x="2921000" y="762000"/>
            <a:ext cx="2743200" cy="495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71" name="Rectangle 3">
            <a:extLst>
              <a:ext uri="{FF2B5EF4-FFF2-40B4-BE49-F238E27FC236}">
                <a16:creationId xmlns:a16="http://schemas.microsoft.com/office/drawing/2014/main" id="{F974FEC5-CC06-45E2-8DA8-DA06F58F3FBA}"/>
              </a:ext>
            </a:extLst>
          </p:cNvPr>
          <p:cNvSpPr>
            <a:spLocks noChangeArrowheads="1"/>
          </p:cNvSpPr>
          <p:nvPr/>
        </p:nvSpPr>
        <p:spPr bwMode="auto">
          <a:xfrm>
            <a:off x="5664200" y="457200"/>
            <a:ext cx="1425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anémie</a:t>
            </a:r>
            <a:endParaRPr lang="en-US" altLang="cs-CZ" sz="3200" b="1">
              <a:latin typeface="Times New Roman" panose="02020603050405020304" pitchFamily="18" charset="0"/>
              <a:sym typeface="Symbol" panose="05050102010706020507" pitchFamily="18" charset="2"/>
            </a:endParaRPr>
          </a:p>
        </p:txBody>
      </p:sp>
      <p:sp>
        <p:nvSpPr>
          <p:cNvPr id="32772" name="Line 4">
            <a:extLst>
              <a:ext uri="{FF2B5EF4-FFF2-40B4-BE49-F238E27FC236}">
                <a16:creationId xmlns:a16="http://schemas.microsoft.com/office/drawing/2014/main" id="{AD0688D1-8097-444F-9934-F410D9A936BD}"/>
              </a:ext>
            </a:extLst>
          </p:cNvPr>
          <p:cNvSpPr>
            <a:spLocks noChangeShapeType="1"/>
          </p:cNvSpPr>
          <p:nvPr/>
        </p:nvSpPr>
        <p:spPr bwMode="auto">
          <a:xfrm>
            <a:off x="177800" y="16764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3" name="Line 5">
            <a:extLst>
              <a:ext uri="{FF2B5EF4-FFF2-40B4-BE49-F238E27FC236}">
                <a16:creationId xmlns:a16="http://schemas.microsoft.com/office/drawing/2014/main" id="{A1B5DAE0-EBCF-450C-87B8-59D630199783}"/>
              </a:ext>
            </a:extLst>
          </p:cNvPr>
          <p:cNvSpPr>
            <a:spLocks noChangeShapeType="1"/>
          </p:cNvSpPr>
          <p:nvPr/>
        </p:nvSpPr>
        <p:spPr bwMode="auto">
          <a:xfrm>
            <a:off x="177800" y="44196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4" name="Rectangle 6">
            <a:extLst>
              <a:ext uri="{FF2B5EF4-FFF2-40B4-BE49-F238E27FC236}">
                <a16:creationId xmlns:a16="http://schemas.microsoft.com/office/drawing/2014/main" id="{AA01EDF3-E402-4B4C-9D62-1EA103321D6B}"/>
              </a:ext>
            </a:extLst>
          </p:cNvPr>
          <p:cNvSpPr>
            <a:spLocks noChangeArrowheads="1"/>
          </p:cNvSpPr>
          <p:nvPr/>
        </p:nvSpPr>
        <p:spPr bwMode="auto">
          <a:xfrm>
            <a:off x="482600" y="5334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solidFill>
                  <a:srgbClr val="FF3300"/>
                </a:solidFill>
                <a:latin typeface="Times New Roman" panose="02020603050405020304" pitchFamily="18" charset="0"/>
                <a:sym typeface="Symbol" panose="05050102010706020507" pitchFamily="18" charset="2"/>
              </a:rPr>
              <a:t>Manifestní</a:t>
            </a:r>
          </a:p>
        </p:txBody>
      </p:sp>
      <p:sp>
        <p:nvSpPr>
          <p:cNvPr id="32775" name="Rectangle 7">
            <a:extLst>
              <a:ext uri="{FF2B5EF4-FFF2-40B4-BE49-F238E27FC236}">
                <a16:creationId xmlns:a16="http://schemas.microsoft.com/office/drawing/2014/main" id="{08E8C11A-408F-45D4-999A-A8FE30F05F93}"/>
              </a:ext>
            </a:extLst>
          </p:cNvPr>
          <p:cNvSpPr>
            <a:spLocks noChangeArrowheads="1"/>
          </p:cNvSpPr>
          <p:nvPr/>
        </p:nvSpPr>
        <p:spPr bwMode="auto">
          <a:xfrm>
            <a:off x="482600" y="2133600"/>
            <a:ext cx="264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solidFill>
                  <a:srgbClr val="FF3300"/>
                </a:solidFill>
                <a:latin typeface="Times New Roman" panose="02020603050405020304" pitchFamily="18" charset="0"/>
                <a:sym typeface="Symbol" panose="05050102010706020507" pitchFamily="18" charset="2"/>
              </a:rPr>
              <a:t>Latentní</a:t>
            </a:r>
            <a:br>
              <a:rPr lang="cs-CZ" altLang="cs-CZ" sz="3200" b="1">
                <a:solidFill>
                  <a:srgbClr val="FF3300"/>
                </a:solidFill>
                <a:latin typeface="Times New Roman" panose="02020603050405020304" pitchFamily="18" charset="0"/>
                <a:sym typeface="Symbol" panose="05050102010706020507" pitchFamily="18" charset="2"/>
              </a:rPr>
            </a:br>
            <a:r>
              <a:rPr lang="cs-CZ" altLang="cs-CZ" sz="2800" b="1">
                <a:latin typeface="Times New Roman" panose="02020603050405020304" pitchFamily="18" charset="0"/>
                <a:sym typeface="Symbol" panose="05050102010706020507" pitchFamily="18" charset="2"/>
              </a:rPr>
              <a:t>chybí sérové Fe</a:t>
            </a:r>
          </a:p>
          <a:p>
            <a:pPr>
              <a:lnSpc>
                <a:spcPct val="100000"/>
              </a:lnSpc>
              <a:spcBef>
                <a:spcPct val="0"/>
              </a:spcBef>
              <a:buClrTx/>
              <a:buFontTx/>
              <a:buNone/>
            </a:pPr>
            <a:r>
              <a:rPr lang="cs-CZ" altLang="cs-CZ" sz="2800" b="1">
                <a:latin typeface="Times New Roman" panose="02020603050405020304" pitchFamily="18" charset="0"/>
                <a:sym typeface="Symbol" panose="05050102010706020507" pitchFamily="18" charset="2"/>
              </a:rPr>
              <a:t>pro erytropoezu</a:t>
            </a:r>
          </a:p>
        </p:txBody>
      </p:sp>
      <p:sp>
        <p:nvSpPr>
          <p:cNvPr id="32776" name="Rectangle 8">
            <a:extLst>
              <a:ext uri="{FF2B5EF4-FFF2-40B4-BE49-F238E27FC236}">
                <a16:creationId xmlns:a16="http://schemas.microsoft.com/office/drawing/2014/main" id="{E4E02C8B-C0EB-4F3F-8CE8-B5392CBFA349}"/>
              </a:ext>
            </a:extLst>
          </p:cNvPr>
          <p:cNvSpPr>
            <a:spLocks noChangeArrowheads="1"/>
          </p:cNvSpPr>
          <p:nvPr/>
        </p:nvSpPr>
        <p:spPr bwMode="auto">
          <a:xfrm>
            <a:off x="330200" y="4572000"/>
            <a:ext cx="2713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solidFill>
                  <a:srgbClr val="FF3300"/>
                </a:solidFill>
                <a:latin typeface="Times New Roman" panose="02020603050405020304" pitchFamily="18" charset="0"/>
                <a:sym typeface="Symbol" panose="05050102010706020507" pitchFamily="18" charset="2"/>
              </a:rPr>
              <a:t>Prelatentní</a:t>
            </a:r>
            <a:br>
              <a:rPr lang="cs-CZ" altLang="cs-CZ" sz="3200" b="1">
                <a:solidFill>
                  <a:srgbClr val="FF3300"/>
                </a:solidFill>
                <a:latin typeface="Times New Roman" panose="02020603050405020304" pitchFamily="18" charset="0"/>
                <a:sym typeface="Symbol" panose="05050102010706020507" pitchFamily="18" charset="2"/>
              </a:rPr>
            </a:br>
            <a:r>
              <a:rPr lang="cs-CZ" altLang="cs-CZ" sz="2800" b="1">
                <a:latin typeface="Times New Roman" panose="02020603050405020304" pitchFamily="18" charset="0"/>
                <a:sym typeface="Symbol" panose="05050102010706020507" pitchFamily="18" charset="2"/>
              </a:rPr>
              <a:t>chybí zásobní Fe</a:t>
            </a:r>
            <a:endParaRPr lang="cs-CZ" altLang="cs-CZ" sz="3200" b="1">
              <a:latin typeface="Times New Roman" panose="02020603050405020304" pitchFamily="18" charset="0"/>
              <a:sym typeface="Symbol" panose="05050102010706020507" pitchFamily="18" charset="2"/>
            </a:endParaRPr>
          </a:p>
        </p:txBody>
      </p:sp>
      <p:sp>
        <p:nvSpPr>
          <p:cNvPr id="32777" name="Rectangle 9">
            <a:extLst>
              <a:ext uri="{FF2B5EF4-FFF2-40B4-BE49-F238E27FC236}">
                <a16:creationId xmlns:a16="http://schemas.microsoft.com/office/drawing/2014/main" id="{EB49D3C2-4966-4DE2-A25F-557B1E3984DC}"/>
              </a:ext>
            </a:extLst>
          </p:cNvPr>
          <p:cNvSpPr>
            <a:spLocks noChangeArrowheads="1"/>
          </p:cNvSpPr>
          <p:nvPr/>
        </p:nvSpPr>
        <p:spPr bwMode="auto">
          <a:xfrm>
            <a:off x="5664200" y="2133600"/>
            <a:ext cx="28479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sérové Fe</a:t>
            </a:r>
          </a:p>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sat. transferinu</a:t>
            </a:r>
          </a:p>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sTfR</a:t>
            </a:r>
            <a:endParaRPr lang="en-US" altLang="cs-CZ" sz="3200" b="1" i="1">
              <a:latin typeface="Times New Roman" panose="02020603050405020304" pitchFamily="18" charset="0"/>
              <a:sym typeface="Symbol" panose="05050102010706020507" pitchFamily="18" charset="2"/>
            </a:endParaRPr>
          </a:p>
        </p:txBody>
      </p:sp>
      <p:sp>
        <p:nvSpPr>
          <p:cNvPr id="32778" name="Rectangle 10">
            <a:extLst>
              <a:ext uri="{FF2B5EF4-FFF2-40B4-BE49-F238E27FC236}">
                <a16:creationId xmlns:a16="http://schemas.microsoft.com/office/drawing/2014/main" id="{8A71F0DE-B366-4E13-86C4-57768496546C}"/>
              </a:ext>
            </a:extLst>
          </p:cNvPr>
          <p:cNvSpPr>
            <a:spLocks noChangeArrowheads="1"/>
          </p:cNvSpPr>
          <p:nvPr/>
        </p:nvSpPr>
        <p:spPr bwMode="auto">
          <a:xfrm>
            <a:off x="5664200" y="4724400"/>
            <a:ext cx="30845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sérový ferritin</a:t>
            </a:r>
          </a:p>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TIBC/transferin</a:t>
            </a:r>
          </a:p>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Fe (sideroblasty)</a:t>
            </a:r>
          </a:p>
          <a:p>
            <a:pPr>
              <a:lnSpc>
                <a:spcPct val="100000"/>
              </a:lnSpc>
              <a:spcBef>
                <a:spcPct val="0"/>
              </a:spcBef>
              <a:buClrTx/>
              <a:buFontTx/>
              <a:buNone/>
            </a:pPr>
            <a:r>
              <a:rPr lang="cs-CZ" altLang="cs-CZ" sz="3200" b="1">
                <a:latin typeface="Times New Roman" panose="02020603050405020304" pitchFamily="18" charset="0"/>
                <a:sym typeface="Symbol" panose="05050102010706020507" pitchFamily="18" charset="2"/>
              </a:rPr>
              <a:t> v dřeni</a:t>
            </a:r>
            <a:endParaRPr lang="en-US" altLang="cs-CZ" sz="3200" b="1">
              <a:latin typeface="Times New Roman" panose="02020603050405020304" pitchFamily="18" charset="0"/>
              <a:sym typeface="Symbol" panose="05050102010706020507" pitchFamily="18" charset="2"/>
            </a:endParaRPr>
          </a:p>
        </p:txBody>
      </p:sp>
      <p:sp>
        <p:nvSpPr>
          <p:cNvPr id="32779" name="AutoShape 11">
            <a:extLst>
              <a:ext uri="{FF2B5EF4-FFF2-40B4-BE49-F238E27FC236}">
                <a16:creationId xmlns:a16="http://schemas.microsoft.com/office/drawing/2014/main" id="{ED11D3E4-48D8-408A-88A3-2D014F2C3822}"/>
              </a:ext>
            </a:extLst>
          </p:cNvPr>
          <p:cNvSpPr>
            <a:spLocks noChangeArrowheads="1"/>
          </p:cNvSpPr>
          <p:nvPr/>
        </p:nvSpPr>
        <p:spPr bwMode="auto">
          <a:xfrm>
            <a:off x="5511800" y="52578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0" name="AutoShape 12">
            <a:extLst>
              <a:ext uri="{FF2B5EF4-FFF2-40B4-BE49-F238E27FC236}">
                <a16:creationId xmlns:a16="http://schemas.microsoft.com/office/drawing/2014/main" id="{6A7543E8-D1B1-434D-A33E-7F631E100483}"/>
              </a:ext>
            </a:extLst>
          </p:cNvPr>
          <p:cNvSpPr>
            <a:spLocks noChangeArrowheads="1"/>
          </p:cNvSpPr>
          <p:nvPr/>
        </p:nvSpPr>
        <p:spPr bwMode="auto">
          <a:xfrm rot="10793741">
            <a:off x="5511800" y="5867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1" name="AutoShape 13">
            <a:extLst>
              <a:ext uri="{FF2B5EF4-FFF2-40B4-BE49-F238E27FC236}">
                <a16:creationId xmlns:a16="http://schemas.microsoft.com/office/drawing/2014/main" id="{6F7FCE8C-147D-4E28-92E9-01EBF4247CF4}"/>
              </a:ext>
            </a:extLst>
          </p:cNvPr>
          <p:cNvSpPr>
            <a:spLocks noChangeArrowheads="1"/>
          </p:cNvSpPr>
          <p:nvPr/>
        </p:nvSpPr>
        <p:spPr bwMode="auto">
          <a:xfrm rot="10793741">
            <a:off x="5511800" y="4724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2" name="AutoShape 14">
            <a:extLst>
              <a:ext uri="{FF2B5EF4-FFF2-40B4-BE49-F238E27FC236}">
                <a16:creationId xmlns:a16="http://schemas.microsoft.com/office/drawing/2014/main" id="{3F1C5002-1C1E-4C37-A11A-E165BF61AB3F}"/>
              </a:ext>
            </a:extLst>
          </p:cNvPr>
          <p:cNvSpPr>
            <a:spLocks noChangeArrowheads="1"/>
          </p:cNvSpPr>
          <p:nvPr/>
        </p:nvSpPr>
        <p:spPr bwMode="auto">
          <a:xfrm rot="10793741">
            <a:off x="5511800" y="26670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3" name="AutoShape 15">
            <a:extLst>
              <a:ext uri="{FF2B5EF4-FFF2-40B4-BE49-F238E27FC236}">
                <a16:creationId xmlns:a16="http://schemas.microsoft.com/office/drawing/2014/main" id="{EDC60C6F-37E4-464A-AF16-3262B9D25784}"/>
              </a:ext>
            </a:extLst>
          </p:cNvPr>
          <p:cNvSpPr>
            <a:spLocks noChangeArrowheads="1"/>
          </p:cNvSpPr>
          <p:nvPr/>
        </p:nvSpPr>
        <p:spPr bwMode="auto">
          <a:xfrm rot="10793741">
            <a:off x="5511800" y="2057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4" name="AutoShape 16">
            <a:extLst>
              <a:ext uri="{FF2B5EF4-FFF2-40B4-BE49-F238E27FC236}">
                <a16:creationId xmlns:a16="http://schemas.microsoft.com/office/drawing/2014/main" id="{60C82CAD-9498-47BF-ACD2-C390434583E4}"/>
              </a:ext>
            </a:extLst>
          </p:cNvPr>
          <p:cNvSpPr>
            <a:spLocks noChangeArrowheads="1"/>
          </p:cNvSpPr>
          <p:nvPr/>
        </p:nvSpPr>
        <p:spPr bwMode="auto">
          <a:xfrm>
            <a:off x="4064000" y="838200"/>
            <a:ext cx="457200" cy="838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32785" name="AutoShape 17">
            <a:extLst>
              <a:ext uri="{FF2B5EF4-FFF2-40B4-BE49-F238E27FC236}">
                <a16:creationId xmlns:a16="http://schemas.microsoft.com/office/drawing/2014/main" id="{5DE7D108-E4C3-48A9-B572-8738F95D4DFA}"/>
              </a:ext>
            </a:extLst>
          </p:cNvPr>
          <p:cNvSpPr>
            <a:spLocks noChangeArrowheads="1"/>
          </p:cNvSpPr>
          <p:nvPr/>
        </p:nvSpPr>
        <p:spPr bwMode="auto">
          <a:xfrm>
            <a:off x="5521325" y="323215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FA8A86-724D-44F2-81EF-38AD770B5E05}"/>
              </a:ext>
            </a:extLst>
          </p:cNvPr>
          <p:cNvSpPr>
            <a:spLocks noGrp="1" noChangeArrowheads="1"/>
          </p:cNvSpPr>
          <p:nvPr>
            <p:ph type="title"/>
          </p:nvPr>
        </p:nvSpPr>
        <p:spPr/>
        <p:txBody>
          <a:bodyPr/>
          <a:lstStyle/>
          <a:p>
            <a:pPr eaLnBrk="1" hangingPunct="1"/>
            <a:r>
              <a:rPr lang="cs-CZ" altLang="cs-CZ"/>
              <a:t>Příčiny anémie</a:t>
            </a:r>
          </a:p>
        </p:txBody>
      </p:sp>
      <p:graphicFrame>
        <p:nvGraphicFramePr>
          <p:cNvPr id="113785" name="Group 121">
            <a:extLst>
              <a:ext uri="{FF2B5EF4-FFF2-40B4-BE49-F238E27FC236}">
                <a16:creationId xmlns:a16="http://schemas.microsoft.com/office/drawing/2014/main" id="{A8A6DC14-DD49-476F-8875-E3B6A62CBABB}"/>
              </a:ext>
            </a:extLst>
          </p:cNvPr>
          <p:cNvGraphicFramePr>
            <a:graphicFrameLocks noGrp="1"/>
          </p:cNvGraphicFramePr>
          <p:nvPr>
            <p:ph idx="1"/>
          </p:nvPr>
        </p:nvGraphicFramePr>
        <p:xfrm>
          <a:off x="457200" y="1600200"/>
          <a:ext cx="8229600" cy="5280024"/>
        </p:xfrm>
        <a:graphic>
          <a:graphicData uri="http://schemas.openxmlformats.org/drawingml/2006/table">
            <a:tbl>
              <a:tblPr/>
              <a:tblGrid>
                <a:gridCol w="2057400">
                  <a:extLst>
                    <a:ext uri="{9D8B030D-6E8A-4147-A177-3AD203B41FA5}">
                      <a16:colId xmlns:a16="http://schemas.microsoft.com/office/drawing/2014/main" val="3988873634"/>
                    </a:ext>
                  </a:extLst>
                </a:gridCol>
                <a:gridCol w="2057400">
                  <a:extLst>
                    <a:ext uri="{9D8B030D-6E8A-4147-A177-3AD203B41FA5}">
                      <a16:colId xmlns:a16="http://schemas.microsoft.com/office/drawing/2014/main" val="2515067414"/>
                    </a:ext>
                  </a:extLst>
                </a:gridCol>
                <a:gridCol w="2057400">
                  <a:extLst>
                    <a:ext uri="{9D8B030D-6E8A-4147-A177-3AD203B41FA5}">
                      <a16:colId xmlns:a16="http://schemas.microsoft.com/office/drawing/2014/main" val="352888445"/>
                    </a:ext>
                  </a:extLst>
                </a:gridCol>
                <a:gridCol w="2057400">
                  <a:extLst>
                    <a:ext uri="{9D8B030D-6E8A-4147-A177-3AD203B41FA5}">
                      <a16:colId xmlns:a16="http://schemas.microsoft.com/office/drawing/2014/main" val="1530073440"/>
                    </a:ext>
                  </a:extLst>
                </a:gridCol>
              </a:tblGrid>
              <a:tr h="106686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bg2"/>
                        </a:solidFill>
                        <a:effectLst/>
                        <a:latin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Anémie chronických chorob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Anémie z nedostatku železa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Myelodys-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plastický syndrom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9377537"/>
                  </a:ext>
                </a:extLst>
              </a:tr>
              <a:tr h="75252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Sérové Fe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rgbClr val="FF0000"/>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rgbClr val="FF0000"/>
                          </a:solidFill>
                          <a:effectLst/>
                          <a:latin typeface="Arial" panose="020B0604020202020204" pitchFamily="34" charset="0"/>
                          <a:cs typeface="Arial" panose="020B0604020202020204" pitchFamily="34" charset="0"/>
                        </a:rPr>
                        <a:t>↓↓↓</a:t>
                      </a:r>
                      <a:endParaRPr kumimoji="0" lang="cs-CZ" altLang="cs-CZ" sz="2800" b="0" i="0" u="none" strike="noStrike" cap="none" normalizeH="0" baseline="0">
                        <a:ln>
                          <a:noFill/>
                        </a:ln>
                        <a:solidFill>
                          <a:srgbClr val="FF0000"/>
                        </a:solidFill>
                        <a:effectLst/>
                        <a:latin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accent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7680558"/>
                  </a:ext>
                </a:extLst>
              </a:tr>
              <a:tr h="944937">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Transferin/TIBC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accent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1633991"/>
                  </a:ext>
                </a:extLst>
              </a:tr>
              <a:tr h="75410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Ferritin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rgbClr val="FF0000"/>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7719704"/>
                  </a:ext>
                </a:extLst>
              </a:tr>
              <a:tr h="100590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Kostní dřeň</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Fe++ v M</a:t>
                      </a:r>
                      <a:r>
                        <a:rPr kumimoji="0" lang="ru-RU" altLang="cs-CZ" sz="2800" b="0" i="0" u="none" strike="noStrike" cap="none" normalizeH="0" baseline="0">
                          <a:ln>
                            <a:noFill/>
                          </a:ln>
                          <a:solidFill>
                            <a:schemeClr val="bg2"/>
                          </a:solidFill>
                          <a:effectLst/>
                          <a:latin typeface="Arial" panose="020B0604020202020204" pitchFamily="34" charset="0"/>
                          <a:cs typeface="Arial" panose="020B0604020202020204" pitchFamily="34" charset="0"/>
                        </a:rPr>
                        <a:t>Ф</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Chybí Fe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Okrouhlé sideroblasty –zásoby Fe </a:t>
                      </a:r>
                      <a:r>
                        <a:rPr kumimoji="0" lang="cs-CZ" altLang="cs-CZ" sz="2000" b="0" i="0" u="none" strike="noStrike" cap="none" normalizeH="0" baseline="0">
                          <a:ln>
                            <a:noFill/>
                          </a:ln>
                          <a:solidFill>
                            <a:schemeClr val="bg2"/>
                          </a:solidFill>
                          <a:effectLst/>
                          <a:latin typeface="Arial" panose="020B0604020202020204" pitchFamily="34" charset="0"/>
                          <a:cs typeface="Arial" panose="020B0604020202020204"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0952695"/>
                  </a:ext>
                </a:extLst>
              </a:tr>
              <a:tr h="75569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a:ln>
                            <a:noFill/>
                          </a:ln>
                          <a:solidFill>
                            <a:schemeClr val="bg2"/>
                          </a:solidFill>
                          <a:effectLst/>
                          <a:latin typeface="Arial" panose="020B0604020202020204" pitchFamily="34" charset="0"/>
                        </a:rPr>
                        <a:t>Dg. vodítka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Základní onemocnění</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Příznaky </a:t>
                      </a:r>
                      <a:r>
                        <a:rPr kumimoji="0" lang="cs-CZ" altLang="cs-CZ" sz="2000" b="0" i="0" u="none" strike="noStrike" cap="none" normalizeH="0" baseline="0">
                          <a:ln>
                            <a:noFill/>
                          </a:ln>
                          <a:solidFill>
                            <a:schemeClr val="bg2"/>
                          </a:solidFill>
                          <a:effectLst/>
                          <a:latin typeface="Arial" panose="020B0604020202020204" pitchFamily="34" charset="0"/>
                          <a:cs typeface="Arial" panose="020B0604020202020204" pitchFamily="34" charset="0"/>
                        </a:rPr>
                        <a:t>↓ Fe</a:t>
                      </a:r>
                      <a:r>
                        <a:rPr kumimoji="0" lang="cs-CZ" altLang="cs-CZ" sz="2000" b="0" i="0" u="none" strike="noStrike" cap="none" normalizeH="0" baseline="0">
                          <a:ln>
                            <a:noFill/>
                          </a:ln>
                          <a:solidFill>
                            <a:schemeClr val="bg2"/>
                          </a:solidFill>
                          <a:effectLst/>
                          <a:latin typeface="Arial" panose="020B0604020202020204" pitchFamily="34" charset="0"/>
                        </a:rPr>
                        <a:t> ?krvácení?</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000" b="0" i="0" u="none" strike="noStrike" cap="none" normalizeH="0" baseline="0">
                          <a:ln>
                            <a:noFill/>
                          </a:ln>
                          <a:solidFill>
                            <a:schemeClr val="bg2"/>
                          </a:solidFill>
                          <a:effectLst/>
                          <a:latin typeface="Arial" panose="020B0604020202020204" pitchFamily="34" charset="0"/>
                        </a:rPr>
                        <a:t>Dyshemato- poeza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472776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2B1F7EB-20D9-48BA-896C-D7AD36B7C9ED}"/>
              </a:ext>
            </a:extLst>
          </p:cNvPr>
          <p:cNvSpPr>
            <a:spLocks noGrp="1" noChangeArrowheads="1"/>
          </p:cNvSpPr>
          <p:nvPr>
            <p:ph type="title"/>
          </p:nvPr>
        </p:nvSpPr>
        <p:spPr/>
        <p:txBody>
          <a:bodyPr/>
          <a:lstStyle/>
          <a:p>
            <a:pPr eaLnBrk="1" hangingPunct="1"/>
            <a:r>
              <a:rPr lang="cs-CZ" altLang="cs-CZ"/>
              <a:t>Krevní nátěr</a:t>
            </a:r>
            <a:endParaRPr lang="en-US" altLang="cs-CZ"/>
          </a:p>
        </p:txBody>
      </p:sp>
      <p:sp>
        <p:nvSpPr>
          <p:cNvPr id="105475" name="Rectangle 3">
            <a:extLst>
              <a:ext uri="{FF2B5EF4-FFF2-40B4-BE49-F238E27FC236}">
                <a16:creationId xmlns:a16="http://schemas.microsoft.com/office/drawing/2014/main" id="{0484784D-2DDA-4A3C-A921-1DF330B19D8B}"/>
              </a:ext>
            </a:extLst>
          </p:cNvPr>
          <p:cNvSpPr>
            <a:spLocks noGrp="1" noChangeArrowheads="1"/>
          </p:cNvSpPr>
          <p:nvPr>
            <p:ph type="body" idx="1"/>
          </p:nvPr>
        </p:nvSpPr>
        <p:spPr/>
        <p:txBody>
          <a:bodyPr/>
          <a:lstStyle/>
          <a:p>
            <a:pPr eaLnBrk="1" hangingPunct="1"/>
            <a:r>
              <a:rPr lang="en-US" altLang="cs-CZ" b="1">
                <a:solidFill>
                  <a:srgbClr val="FF0000"/>
                </a:solidFill>
              </a:rPr>
              <a:t>Mor</a:t>
            </a:r>
            <a:r>
              <a:rPr lang="cs-CZ" altLang="cs-CZ" b="1">
                <a:solidFill>
                  <a:srgbClr val="FF0000"/>
                </a:solidFill>
              </a:rPr>
              <a:t>f</a:t>
            </a:r>
            <a:r>
              <a:rPr lang="en-US" altLang="cs-CZ" b="1">
                <a:solidFill>
                  <a:srgbClr val="FF0000"/>
                </a:solidFill>
              </a:rPr>
              <a:t>olog</a:t>
            </a:r>
            <a:r>
              <a:rPr lang="cs-CZ" altLang="cs-CZ" b="1">
                <a:solidFill>
                  <a:srgbClr val="FF0000"/>
                </a:solidFill>
              </a:rPr>
              <a:t>ie</a:t>
            </a:r>
            <a:r>
              <a:rPr lang="en-US" altLang="cs-CZ"/>
              <a:t> </a:t>
            </a:r>
            <a:r>
              <a:rPr lang="cs-CZ" altLang="cs-CZ"/>
              <a:t>krevních elementů</a:t>
            </a:r>
            <a:endParaRPr lang="en-US" altLang="cs-CZ" u="sng"/>
          </a:p>
          <a:p>
            <a:pPr lvl="1" eaLnBrk="1" hangingPunct="1"/>
            <a:r>
              <a:rPr lang="en-US" altLang="cs-CZ" u="sng"/>
              <a:t>Ani</a:t>
            </a:r>
            <a:r>
              <a:rPr lang="cs-CZ" altLang="cs-CZ" u="sng"/>
              <a:t>z</a:t>
            </a:r>
            <a:r>
              <a:rPr lang="en-US" altLang="cs-CZ" u="sng"/>
              <a:t>ocyt</a:t>
            </a:r>
            <a:r>
              <a:rPr lang="cs-CZ" altLang="cs-CZ" u="sng"/>
              <a:t>óza</a:t>
            </a:r>
            <a:r>
              <a:rPr lang="en-US" altLang="cs-CZ"/>
              <a:t> = </a:t>
            </a:r>
            <a:r>
              <a:rPr lang="cs-CZ" altLang="cs-CZ"/>
              <a:t>rozdíly ve velikosti</a:t>
            </a:r>
            <a:endParaRPr lang="en-US" altLang="cs-CZ" u="sng"/>
          </a:p>
          <a:p>
            <a:pPr lvl="1" eaLnBrk="1" hangingPunct="1"/>
            <a:r>
              <a:rPr lang="en-US" altLang="cs-CZ" u="sng"/>
              <a:t>Poikilocy</a:t>
            </a:r>
            <a:r>
              <a:rPr lang="cs-CZ" altLang="cs-CZ" u="sng"/>
              <a:t>tóza</a:t>
            </a:r>
            <a:r>
              <a:rPr lang="en-US" altLang="cs-CZ"/>
              <a:t> = </a:t>
            </a:r>
            <a:r>
              <a:rPr lang="cs-CZ" altLang="cs-CZ"/>
              <a:t>rozdíly ve tvaru</a:t>
            </a:r>
            <a:r>
              <a:rPr lang="en-US" altLang="cs-CZ"/>
              <a:t> (schistocyt</a:t>
            </a:r>
            <a:r>
              <a:rPr lang="cs-CZ" altLang="cs-CZ"/>
              <a:t>y </a:t>
            </a:r>
            <a:r>
              <a:rPr lang="en-US" altLang="cs-CZ"/>
              <a:t>=fragment</a:t>
            </a:r>
            <a:r>
              <a:rPr lang="cs-CZ" altLang="cs-CZ"/>
              <a:t>y erytrocytů</a:t>
            </a:r>
            <a:r>
              <a:rPr lang="en-US" altLang="cs-CZ"/>
              <a:t>; ovalocytes; s</a:t>
            </a:r>
            <a:r>
              <a:rPr lang="cs-CZ" altLang="cs-CZ"/>
              <a:t>férocyty</a:t>
            </a:r>
            <a:r>
              <a:rPr lang="en-US" altLang="cs-CZ"/>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ypochrom iron deficiency">
            <a:extLst>
              <a:ext uri="{FF2B5EF4-FFF2-40B4-BE49-F238E27FC236}">
                <a16:creationId xmlns:a16="http://schemas.microsoft.com/office/drawing/2014/main" id="{B6A6142C-E94E-4329-8FC9-D4E56CFC0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133600"/>
            <a:ext cx="6097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normal">
            <a:extLst>
              <a:ext uri="{FF2B5EF4-FFF2-40B4-BE49-F238E27FC236}">
                <a16:creationId xmlns:a16="http://schemas.microsoft.com/office/drawing/2014/main" id="{C771DFA9-3DCD-44AA-AF7E-9BA99F29D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11613"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egalo">
            <a:extLst>
              <a:ext uri="{FF2B5EF4-FFF2-40B4-BE49-F238E27FC236}">
                <a16:creationId xmlns:a16="http://schemas.microsoft.com/office/drawing/2014/main" id="{598A4385-F7CC-447D-8EBD-63EDFECC1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844675"/>
            <a:ext cx="6442075"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normal">
            <a:extLst>
              <a:ext uri="{FF2B5EF4-FFF2-40B4-BE49-F238E27FC236}">
                <a16:creationId xmlns:a16="http://schemas.microsoft.com/office/drawing/2014/main" id="{5313EEE9-ED6E-486D-B120-F4629F9A8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11613"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8B02967-3E84-4665-932B-9C2F6F5EE0B7}"/>
              </a:ext>
            </a:extLst>
          </p:cNvPr>
          <p:cNvSpPr>
            <a:spLocks noGrp="1" noChangeArrowheads="1"/>
          </p:cNvSpPr>
          <p:nvPr>
            <p:ph type="title"/>
          </p:nvPr>
        </p:nvSpPr>
        <p:spPr/>
        <p:txBody>
          <a:bodyPr/>
          <a:lstStyle/>
          <a:p>
            <a:pPr eaLnBrk="1" hangingPunct="1"/>
            <a:r>
              <a:rPr lang="cs-CZ" altLang="cs-CZ"/>
              <a:t>Srpkovitá anémie</a:t>
            </a:r>
            <a:endParaRPr lang="en-US" altLang="cs-CZ"/>
          </a:p>
        </p:txBody>
      </p:sp>
      <p:pic>
        <p:nvPicPr>
          <p:cNvPr id="37891" name="Picture 3" descr="SCD_1000x">
            <a:extLst>
              <a:ext uri="{FF2B5EF4-FFF2-40B4-BE49-F238E27FC236}">
                <a16:creationId xmlns:a16="http://schemas.microsoft.com/office/drawing/2014/main" id="{D9062E5B-D670-4B61-9F4E-F73F2D8410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4488" y="2105025"/>
            <a:ext cx="5938837"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C480C99-11CA-443F-AF8B-81186E31CBE3}"/>
              </a:ext>
            </a:extLst>
          </p:cNvPr>
          <p:cNvSpPr>
            <a:spLocks noGrp="1" noChangeArrowheads="1"/>
          </p:cNvSpPr>
          <p:nvPr>
            <p:ph type="title"/>
          </p:nvPr>
        </p:nvSpPr>
        <p:spPr>
          <a:xfrm>
            <a:off x="698500" y="133350"/>
            <a:ext cx="7772400" cy="452438"/>
          </a:xfrm>
        </p:spPr>
        <p:txBody>
          <a:bodyPr/>
          <a:lstStyle/>
          <a:p>
            <a:pPr eaLnBrk="1" hangingPunct="1"/>
            <a:r>
              <a:rPr lang="cs-CZ" altLang="cs-CZ" sz="2800"/>
              <a:t>Různé tvary erytrocytů</a:t>
            </a:r>
            <a:r>
              <a:rPr lang="en-US" altLang="cs-CZ" sz="2800"/>
              <a:t> </a:t>
            </a:r>
          </a:p>
        </p:txBody>
      </p:sp>
      <p:graphicFrame>
        <p:nvGraphicFramePr>
          <p:cNvPr id="106526" name="Group 30">
            <a:extLst>
              <a:ext uri="{FF2B5EF4-FFF2-40B4-BE49-F238E27FC236}">
                <a16:creationId xmlns:a16="http://schemas.microsoft.com/office/drawing/2014/main" id="{3CF8FBB4-7B90-43F2-8AFF-126FF9985DCA}"/>
              </a:ext>
            </a:extLst>
          </p:cNvPr>
          <p:cNvGraphicFramePr>
            <a:graphicFrameLocks noGrp="1"/>
          </p:cNvGraphicFramePr>
          <p:nvPr>
            <p:ph type="tbl" idx="1"/>
          </p:nvPr>
        </p:nvGraphicFramePr>
        <p:xfrm>
          <a:off x="263525" y="841375"/>
          <a:ext cx="8277225" cy="5686427"/>
        </p:xfrm>
        <a:graphic>
          <a:graphicData uri="http://schemas.openxmlformats.org/drawingml/2006/table">
            <a:tbl>
              <a:tblPr/>
              <a:tblGrid>
                <a:gridCol w="2151063">
                  <a:extLst>
                    <a:ext uri="{9D8B030D-6E8A-4147-A177-3AD203B41FA5}">
                      <a16:colId xmlns:a16="http://schemas.microsoft.com/office/drawing/2014/main" val="237210599"/>
                    </a:ext>
                  </a:extLst>
                </a:gridCol>
                <a:gridCol w="6126162">
                  <a:extLst>
                    <a:ext uri="{9D8B030D-6E8A-4147-A177-3AD203B41FA5}">
                      <a16:colId xmlns:a16="http://schemas.microsoft.com/office/drawing/2014/main" val="1861048557"/>
                    </a:ext>
                  </a:extLst>
                </a:gridCol>
              </a:tblGrid>
              <a:tr h="103346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férocyty</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Ztráta centrálního projasnění, barví se tmavěji, často mikrocytární. </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Heredit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ární</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s</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fé</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rocyt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óza</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 </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některé získané</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hemolytic</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ké</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an</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émie</a:t>
                      </a:r>
                      <a:endParaRPr kumimoji="0" lang="en-US"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endParaRP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3477096"/>
                  </a:ext>
                </a:extLst>
              </a:tr>
              <a:tr h="91440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erčíkovité buňky</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Hypochrom</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ní s</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centr</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álním</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"t</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erčíkem“</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hemoglobin</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Choroby jater</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thalas</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é</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mi</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hemoglobin D, postsplenectom</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ii</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032526"/>
                  </a:ext>
                </a:extLst>
              </a:tr>
              <a:tr h="94773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Eliptocyt</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y</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Oválné až doutníkovité</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Heredit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ární</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elliptocyt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óza</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některé</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an</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émie</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zvláště nědostatek</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vitam</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ínu</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B-12 and fol</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á</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u</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8415059"/>
                  </a:ext>
                </a:extLst>
              </a:tr>
              <a:tr h="103346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Schistocyt</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y</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Fragm</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entované</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přilbovité nebo</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trojúhelníkovité</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Microangiopat</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ické</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an</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émie</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umělé srdeční chlopně</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ur</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émie</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malign</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í</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hyperten</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ze</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331593"/>
                  </a:ext>
                </a:extLst>
              </a:tr>
              <a:tr h="103505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Stomatocyte</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Erytrocyty mají štěrbinovitou oblast centrálního projasnění</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Choroby jater</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akutní alkoholizmus</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malign</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ity</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heredit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ární</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stomatocyt</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óza</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and ar</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tefakt</a:t>
                      </a:r>
                      <a:endParaRPr kumimoji="0" lang="en-US"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endParaRP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5858915"/>
                  </a:ext>
                </a:extLst>
              </a:tr>
              <a:tr h="72231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a:t>
                      </a:r>
                      <a:r>
                        <a:rPr kumimoji="0" lang="cs-CZ"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rpky</a:t>
                      </a:r>
                      <a:endPar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Podlouhlé buňky se zašpičatělými konci</a:t>
                      </a: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 Hemoglobin S a</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 některé typy</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hemoglobin</a:t>
                      </a:r>
                      <a:r>
                        <a:rPr kumimoji="0" lang="cs-CZ" altLang="cs-CZ" sz="1800" b="0" i="0" u="none" strike="noStrike" cap="none" normalizeH="0" baseline="0">
                          <a:ln>
                            <a:noFill/>
                          </a:ln>
                          <a:solidFill>
                            <a:schemeClr val="bg2"/>
                          </a:solidFill>
                          <a:effectLst/>
                          <a:latin typeface="Arial" panose="020B0604020202020204" pitchFamily="34" charset="0"/>
                          <a:cs typeface="Arial" panose="020B0604020202020204" pitchFamily="34" charset="0"/>
                        </a:rPr>
                        <a:t>u</a:t>
                      </a:r>
                      <a:r>
                        <a:rPr kumimoji="0" lang="en-US" altLang="cs-CZ" sz="1800" b="0" i="0" u="none" strike="noStrike" cap="none" normalizeH="0" baseline="0">
                          <a:ln>
                            <a:noFill/>
                          </a:ln>
                          <a:solidFill>
                            <a:schemeClr val="bg2"/>
                          </a:solidFill>
                          <a:effectLst/>
                          <a:latin typeface="Arial" panose="020B0604020202020204" pitchFamily="34" charset="0"/>
                          <a:cs typeface="Times New Roman" panose="02020603050405020304" pitchFamily="18" charset="0"/>
                        </a:rPr>
                        <a:t> C a l.</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5137062"/>
                  </a:ext>
                </a:extLst>
              </a:tr>
            </a:tbl>
          </a:graphicData>
        </a:graphic>
      </p:graphicFrame>
      <p:sp>
        <p:nvSpPr>
          <p:cNvPr id="39962" name="Text Box 26">
            <a:extLst>
              <a:ext uri="{FF2B5EF4-FFF2-40B4-BE49-F238E27FC236}">
                <a16:creationId xmlns:a16="http://schemas.microsoft.com/office/drawing/2014/main" id="{FECF7358-0C74-49EB-8036-45BE4125FE0D}"/>
              </a:ext>
            </a:extLst>
          </p:cNvPr>
          <p:cNvSpPr txBox="1">
            <a:spLocks noChangeArrowheads="1"/>
          </p:cNvSpPr>
          <p:nvPr/>
        </p:nvSpPr>
        <p:spPr bwMode="auto">
          <a:xfrm>
            <a:off x="247650" y="6108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endParaRPr lang="cs-CZ" altLang="cs-CZ" sz="2400" b="1">
              <a:latin typeface="Times New Roman" panose="02020603050405020304" pitchFamily="18" charset="0"/>
            </a:endParaRPr>
          </a:p>
        </p:txBody>
      </p:sp>
      <p:sp>
        <p:nvSpPr>
          <p:cNvPr id="39963" name="Text Box 27">
            <a:extLst>
              <a:ext uri="{FF2B5EF4-FFF2-40B4-BE49-F238E27FC236}">
                <a16:creationId xmlns:a16="http://schemas.microsoft.com/office/drawing/2014/main" id="{0527B604-BC23-46FA-89D7-C83505D9CA83}"/>
              </a:ext>
            </a:extLst>
          </p:cNvPr>
          <p:cNvSpPr txBox="1">
            <a:spLocks noChangeArrowheads="1"/>
          </p:cNvSpPr>
          <p:nvPr/>
        </p:nvSpPr>
        <p:spPr bwMode="auto">
          <a:xfrm>
            <a:off x="317500" y="5005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endParaRPr lang="cs-CZ" altLang="cs-CZ" sz="2400" b="1">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4B93DE5-99A0-4A9C-82A9-94BA42436E92}"/>
              </a:ext>
            </a:extLst>
          </p:cNvPr>
          <p:cNvSpPr>
            <a:spLocks noGrp="1" noChangeArrowheads="1"/>
          </p:cNvSpPr>
          <p:nvPr>
            <p:ph type="title"/>
          </p:nvPr>
        </p:nvSpPr>
        <p:spPr/>
        <p:txBody>
          <a:bodyPr/>
          <a:lstStyle/>
          <a:p>
            <a:pPr eaLnBrk="1" hangingPunct="1"/>
            <a:r>
              <a:rPr lang="cs-CZ" altLang="cs-CZ"/>
              <a:t>Krevní obraz – kdy?</a:t>
            </a:r>
            <a:endParaRPr lang="en-US" altLang="cs-CZ"/>
          </a:p>
        </p:txBody>
      </p:sp>
      <p:sp>
        <p:nvSpPr>
          <p:cNvPr id="64515" name="Rectangle 3">
            <a:extLst>
              <a:ext uri="{FF2B5EF4-FFF2-40B4-BE49-F238E27FC236}">
                <a16:creationId xmlns:a16="http://schemas.microsoft.com/office/drawing/2014/main" id="{C76A1412-0D70-4B15-9B49-65B14494D0CF}"/>
              </a:ext>
            </a:extLst>
          </p:cNvPr>
          <p:cNvSpPr>
            <a:spLocks noGrp="1" noChangeArrowheads="1"/>
          </p:cNvSpPr>
          <p:nvPr>
            <p:ph type="body" idx="1"/>
          </p:nvPr>
        </p:nvSpPr>
        <p:spPr/>
        <p:txBody>
          <a:bodyPr/>
          <a:lstStyle/>
          <a:p>
            <a:pPr eaLnBrk="1" hangingPunct="1"/>
            <a:r>
              <a:rPr lang="en-US" altLang="cs-CZ" b="1" dirty="0" err="1">
                <a:solidFill>
                  <a:srgbClr val="FFCC00"/>
                </a:solidFill>
              </a:rPr>
              <a:t>suspe</a:t>
            </a:r>
            <a:r>
              <a:rPr lang="cs-CZ" altLang="cs-CZ" b="1" dirty="0" err="1">
                <a:solidFill>
                  <a:srgbClr val="FFCC00"/>
                </a:solidFill>
              </a:rPr>
              <a:t>ktní</a:t>
            </a:r>
            <a:r>
              <a:rPr lang="en-US" altLang="cs-CZ" dirty="0"/>
              <a:t> </a:t>
            </a:r>
            <a:r>
              <a:rPr lang="en-US" altLang="cs-CZ" dirty="0" err="1"/>
              <a:t>hematologi</a:t>
            </a:r>
            <a:r>
              <a:rPr lang="cs-CZ" altLang="cs-CZ" dirty="0" err="1"/>
              <a:t>cké</a:t>
            </a:r>
            <a:r>
              <a:rPr lang="cs-CZ" altLang="cs-CZ" dirty="0"/>
              <a:t>, </a:t>
            </a:r>
            <a:r>
              <a:rPr lang="cs-CZ" altLang="cs-CZ" dirty="0" err="1"/>
              <a:t>neoplastické</a:t>
            </a:r>
            <a:r>
              <a:rPr lang="en-US" altLang="cs-CZ" dirty="0"/>
              <a:t>, </a:t>
            </a:r>
            <a:r>
              <a:rPr lang="cs-CZ" altLang="cs-CZ" dirty="0"/>
              <a:t>zánětlivé nebo infekční onemocnění</a:t>
            </a:r>
            <a:endParaRPr lang="en-US" altLang="cs-CZ" dirty="0"/>
          </a:p>
          <a:p>
            <a:pPr eaLnBrk="1" hangingPunct="1"/>
            <a:r>
              <a:rPr lang="en-US" altLang="cs-CZ" b="1" dirty="0">
                <a:solidFill>
                  <a:srgbClr val="FFCC00"/>
                </a:solidFill>
              </a:rPr>
              <a:t>screening</a:t>
            </a:r>
            <a:r>
              <a:rPr lang="en-US" altLang="cs-CZ" dirty="0"/>
              <a:t> </a:t>
            </a:r>
            <a:r>
              <a:rPr lang="cs-CZ" altLang="cs-CZ" dirty="0"/>
              <a:t>kojenců</a:t>
            </a:r>
            <a:r>
              <a:rPr lang="en-US" altLang="cs-CZ" dirty="0"/>
              <a:t> (&lt;1</a:t>
            </a:r>
            <a:r>
              <a:rPr lang="cs-CZ" altLang="cs-CZ" dirty="0"/>
              <a:t> </a:t>
            </a:r>
            <a:r>
              <a:rPr lang="en-US" altLang="cs-CZ" dirty="0"/>
              <a:t>yr.), </a:t>
            </a:r>
            <a:r>
              <a:rPr lang="cs-CZ" altLang="cs-CZ" dirty="0"/>
              <a:t>těhotných</a:t>
            </a:r>
            <a:r>
              <a:rPr lang="en-US" altLang="cs-CZ" dirty="0"/>
              <a:t>, </a:t>
            </a:r>
            <a:r>
              <a:rPr lang="cs-CZ" altLang="cs-CZ" dirty="0"/>
              <a:t>starších pacientů a pacientů s hematolog. abnormalitami</a:t>
            </a:r>
            <a:endParaRPr lang="en-US" altLang="cs-CZ" dirty="0"/>
          </a:p>
          <a:p>
            <a:pPr eaLnBrk="1" hangingPunct="1"/>
            <a:r>
              <a:rPr lang="en-US" altLang="cs-CZ" dirty="0" err="1"/>
              <a:t>ruti</a:t>
            </a:r>
            <a:r>
              <a:rPr lang="cs-CZ" altLang="cs-CZ" dirty="0" err="1"/>
              <a:t>nní</a:t>
            </a:r>
            <a:r>
              <a:rPr lang="cs-CZ" altLang="cs-CZ" dirty="0"/>
              <a:t> evaluace pacienta, příjem do nemocnice</a:t>
            </a:r>
            <a:endParaRPr lang="en-US"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DE6B057-27E6-4036-BC5E-016624AF2F70}"/>
              </a:ext>
            </a:extLst>
          </p:cNvPr>
          <p:cNvSpPr>
            <a:spLocks noGrp="1" noChangeArrowheads="1"/>
          </p:cNvSpPr>
          <p:nvPr>
            <p:ph type="title"/>
          </p:nvPr>
        </p:nvSpPr>
        <p:spPr>
          <a:xfrm>
            <a:off x="685800" y="360363"/>
            <a:ext cx="7772400" cy="1143000"/>
          </a:xfrm>
          <a:noFill/>
        </p:spPr>
        <p:txBody>
          <a:bodyPr/>
          <a:lstStyle/>
          <a:p>
            <a:pPr eaLnBrk="1" hangingPunct="1"/>
            <a:r>
              <a:rPr lang="en-US" altLang="cs-CZ" sz="4000"/>
              <a:t>Microcytic Hypochromic Anemia (MCV&lt;83; MCHC&lt;31) </a:t>
            </a:r>
          </a:p>
        </p:txBody>
      </p:sp>
      <p:graphicFrame>
        <p:nvGraphicFramePr>
          <p:cNvPr id="99331" name="Group 3">
            <a:extLst>
              <a:ext uri="{FF2B5EF4-FFF2-40B4-BE49-F238E27FC236}">
                <a16:creationId xmlns:a16="http://schemas.microsoft.com/office/drawing/2014/main" id="{F0A1BC09-17FF-44BF-9D93-BA10CDC08F74}"/>
              </a:ext>
            </a:extLst>
          </p:cNvPr>
          <p:cNvGraphicFramePr>
            <a:graphicFrameLocks noGrp="1"/>
          </p:cNvGraphicFramePr>
          <p:nvPr/>
        </p:nvGraphicFramePr>
        <p:xfrm>
          <a:off x="4692650" y="1824038"/>
          <a:ext cx="4127500" cy="3116348"/>
        </p:xfrm>
        <a:graphic>
          <a:graphicData uri="http://schemas.openxmlformats.org/drawingml/2006/table">
            <a:tbl>
              <a:tblPr/>
              <a:tblGrid>
                <a:gridCol w="2051050">
                  <a:extLst>
                    <a:ext uri="{9D8B030D-6E8A-4147-A177-3AD203B41FA5}">
                      <a16:colId xmlns:a16="http://schemas.microsoft.com/office/drawing/2014/main" val="3879321178"/>
                    </a:ext>
                  </a:extLst>
                </a:gridCol>
                <a:gridCol w="2076450">
                  <a:extLst>
                    <a:ext uri="{9D8B030D-6E8A-4147-A177-3AD203B41FA5}">
                      <a16:colId xmlns:a16="http://schemas.microsoft.com/office/drawing/2014/main" val="1895707426"/>
                    </a:ext>
                  </a:extLst>
                </a:gridCol>
              </a:tblGrid>
              <a:tr h="1085739">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Lead poisoning</a:t>
                      </a:r>
                    </a:p>
                  </a:txBody>
                  <a:tcPr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Basophilic stippling of RBCs</a:t>
                      </a:r>
                    </a:p>
                  </a:txBody>
                  <a:tcPr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7846163"/>
                  </a:ext>
                </a:extLst>
              </a:tr>
              <a:tr h="94478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Sideroblastic</a:t>
                      </a:r>
                    </a:p>
                  </a:txBody>
                  <a:tcPr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Ring sideroblasts in marrow</a:t>
                      </a:r>
                    </a:p>
                  </a:txBody>
                  <a:tcPr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7168717"/>
                  </a:ext>
                </a:extLst>
              </a:tr>
              <a:tr h="1085739">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Hemoglobi-nopaties</a:t>
                      </a:r>
                    </a:p>
                  </a:txBody>
                  <a:tcPr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 electrophoresis</a:t>
                      </a:r>
                    </a:p>
                  </a:txBody>
                  <a:tcPr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8205460"/>
                  </a:ext>
                </a:extLst>
              </a:tr>
            </a:tbl>
          </a:graphicData>
        </a:graphic>
      </p:graphicFrame>
      <p:graphicFrame>
        <p:nvGraphicFramePr>
          <p:cNvPr id="99345" name="Group 17">
            <a:extLst>
              <a:ext uri="{FF2B5EF4-FFF2-40B4-BE49-F238E27FC236}">
                <a16:creationId xmlns:a16="http://schemas.microsoft.com/office/drawing/2014/main" id="{9ABCE035-055B-4AAF-AC6A-0EF8DBAE67B5}"/>
              </a:ext>
            </a:extLst>
          </p:cNvPr>
          <p:cNvGraphicFramePr>
            <a:graphicFrameLocks noGrp="1"/>
          </p:cNvGraphicFramePr>
          <p:nvPr/>
        </p:nvGraphicFramePr>
        <p:xfrm>
          <a:off x="0" y="1824038"/>
          <a:ext cx="4616452" cy="4064268"/>
        </p:xfrm>
        <a:graphic>
          <a:graphicData uri="http://schemas.openxmlformats.org/drawingml/2006/table">
            <a:tbl>
              <a:tblPr/>
              <a:tblGrid>
                <a:gridCol w="2274731">
                  <a:extLst>
                    <a:ext uri="{9D8B030D-6E8A-4147-A177-3AD203B41FA5}">
                      <a16:colId xmlns:a16="http://schemas.microsoft.com/office/drawing/2014/main" val="3651472357"/>
                    </a:ext>
                  </a:extLst>
                </a:gridCol>
                <a:gridCol w="208268">
                  <a:extLst>
                    <a:ext uri="{9D8B030D-6E8A-4147-A177-3AD203B41FA5}">
                      <a16:colId xmlns:a16="http://schemas.microsoft.com/office/drawing/2014/main" val="4077847832"/>
                    </a:ext>
                  </a:extLst>
                </a:gridCol>
                <a:gridCol w="2133453">
                  <a:extLst>
                    <a:ext uri="{9D8B030D-6E8A-4147-A177-3AD203B41FA5}">
                      <a16:colId xmlns:a16="http://schemas.microsoft.com/office/drawing/2014/main" val="1678987619"/>
                    </a:ext>
                  </a:extLst>
                </a:gridCol>
              </a:tblGrid>
              <a:tr h="944732">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Iron deficiency</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13" marB="45713"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Responsive to iron therapy</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945304"/>
                  </a:ext>
                </a:extLst>
              </a:tr>
              <a:tr h="944732">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Chronic inflammation</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13" marB="45713"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Unresponsive to iron therapy</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495230"/>
                  </a:ext>
                </a:extLst>
              </a:tr>
              <a:tr h="949177">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major</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13" marB="45713"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Reticulocytosis and indirect bilirubinemia</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6534025"/>
                  </a:ext>
                </a:extLst>
              </a:tr>
              <a:tr h="1225359">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minor</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13" marB="45713"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Elevation of fetal hemoglobin, target cells, and poikilocytosis</a:t>
                      </a:r>
                    </a:p>
                  </a:txBody>
                  <a:tcPr marL="91434" marR="91434" marT="45713" marB="4571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079782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54D66D0-FEE7-4F74-AAD1-4C6C4B0DA066}"/>
              </a:ext>
            </a:extLst>
          </p:cNvPr>
          <p:cNvSpPr>
            <a:spLocks noGrp="1" noChangeArrowheads="1"/>
          </p:cNvSpPr>
          <p:nvPr>
            <p:ph type="title"/>
          </p:nvPr>
        </p:nvSpPr>
        <p:spPr/>
        <p:txBody>
          <a:bodyPr/>
          <a:lstStyle/>
          <a:p>
            <a:pPr eaLnBrk="1" hangingPunct="1"/>
            <a:r>
              <a:rPr lang="cs-CZ" altLang="cs-CZ" b="0"/>
              <a:t>Anémie</a:t>
            </a:r>
          </a:p>
        </p:txBody>
      </p:sp>
      <p:sp>
        <p:nvSpPr>
          <p:cNvPr id="34819" name="Rectangle 3">
            <a:extLst>
              <a:ext uri="{FF2B5EF4-FFF2-40B4-BE49-F238E27FC236}">
                <a16:creationId xmlns:a16="http://schemas.microsoft.com/office/drawing/2014/main" id="{215C52EC-E3AF-47B6-86F9-46BFA9D63B38}"/>
              </a:ext>
            </a:extLst>
          </p:cNvPr>
          <p:cNvSpPr>
            <a:spLocks noGrp="1" noChangeArrowheads="1"/>
          </p:cNvSpPr>
          <p:nvPr>
            <p:ph type="body" sz="half" idx="1"/>
          </p:nvPr>
        </p:nvSpPr>
        <p:spPr>
          <a:xfrm>
            <a:off x="457200" y="1600200"/>
            <a:ext cx="4041775" cy="4525963"/>
          </a:xfrm>
        </p:spPr>
        <p:txBody>
          <a:bodyPr/>
          <a:lstStyle/>
          <a:p>
            <a:pPr eaLnBrk="1" hangingPunct="1"/>
            <a:r>
              <a:rPr lang="cs-CZ" altLang="cs-CZ" sz="2800"/>
              <a:t>Hb </a:t>
            </a:r>
          </a:p>
          <a:p>
            <a:pPr lvl="2" eaLnBrk="1" hangingPunct="1">
              <a:buFontTx/>
              <a:buNone/>
            </a:pPr>
            <a:r>
              <a:rPr lang="en-US" altLang="cs-CZ" sz="2000"/>
              <a:t>M: &lt; </a:t>
            </a:r>
            <a:r>
              <a:rPr lang="cs-CZ" altLang="cs-CZ" sz="2000"/>
              <a:t>135</a:t>
            </a:r>
            <a:r>
              <a:rPr lang="en-US" altLang="cs-CZ" sz="2000"/>
              <a:t> </a:t>
            </a:r>
            <a:r>
              <a:rPr lang="cs-CZ" altLang="cs-CZ" sz="2000"/>
              <a:t> g/L</a:t>
            </a:r>
          </a:p>
          <a:p>
            <a:pPr lvl="2" eaLnBrk="1" hangingPunct="1">
              <a:buFontTx/>
              <a:buNone/>
            </a:pPr>
            <a:r>
              <a:rPr lang="en-US" altLang="cs-CZ" sz="2000"/>
              <a:t>F:  &lt; </a:t>
            </a:r>
            <a:r>
              <a:rPr lang="cs-CZ" altLang="cs-CZ" sz="2000"/>
              <a:t>120</a:t>
            </a:r>
            <a:r>
              <a:rPr lang="en-US" altLang="cs-CZ" sz="2000"/>
              <a:t> </a:t>
            </a:r>
            <a:r>
              <a:rPr lang="cs-CZ" altLang="cs-CZ" sz="2000"/>
              <a:t> g/L        </a:t>
            </a:r>
          </a:p>
          <a:p>
            <a:pPr eaLnBrk="1" hangingPunct="1"/>
            <a:r>
              <a:rPr lang="cs-CZ" altLang="cs-CZ" sz="2800"/>
              <a:t>Hct  </a:t>
            </a:r>
          </a:p>
          <a:p>
            <a:pPr lvl="2" eaLnBrk="1" hangingPunct="1">
              <a:buFontTx/>
              <a:buNone/>
            </a:pPr>
            <a:r>
              <a:rPr lang="en-US" altLang="cs-CZ" sz="2000"/>
              <a:t>M: &lt; </a:t>
            </a:r>
            <a:r>
              <a:rPr lang="cs-CZ" altLang="cs-CZ" sz="2000"/>
              <a:t>40  %</a:t>
            </a:r>
          </a:p>
          <a:p>
            <a:pPr lvl="2" eaLnBrk="1" hangingPunct="1">
              <a:buFontTx/>
              <a:buNone/>
            </a:pPr>
            <a:r>
              <a:rPr lang="en-US" altLang="cs-CZ" sz="2000"/>
              <a:t>F:  &lt; </a:t>
            </a:r>
            <a:r>
              <a:rPr lang="cs-CZ" altLang="cs-CZ" sz="2000"/>
              <a:t>37  %               </a:t>
            </a:r>
          </a:p>
          <a:p>
            <a:pPr eaLnBrk="1" hangingPunct="1"/>
            <a:r>
              <a:rPr lang="cs-CZ" altLang="cs-CZ" sz="2800"/>
              <a:t>Ery </a:t>
            </a:r>
          </a:p>
          <a:p>
            <a:pPr lvl="2" eaLnBrk="1" hangingPunct="1">
              <a:buFontTx/>
              <a:buNone/>
            </a:pPr>
            <a:r>
              <a:rPr lang="en-US" altLang="cs-CZ" sz="2000"/>
              <a:t>M: &lt; </a:t>
            </a:r>
            <a:r>
              <a:rPr lang="cs-CZ" altLang="cs-CZ" sz="2000"/>
              <a:t>4,3  * 10</a:t>
            </a:r>
            <a:r>
              <a:rPr lang="cs-CZ" altLang="cs-CZ" sz="2000" baseline="30000"/>
              <a:t>12  </a:t>
            </a:r>
            <a:r>
              <a:rPr lang="cs-CZ" altLang="cs-CZ" sz="2000"/>
              <a:t>/L</a:t>
            </a:r>
          </a:p>
          <a:p>
            <a:pPr lvl="2" eaLnBrk="1" hangingPunct="1">
              <a:buFontTx/>
              <a:buNone/>
            </a:pPr>
            <a:r>
              <a:rPr lang="en-US" altLang="cs-CZ" sz="2000"/>
              <a:t>F:  &lt; </a:t>
            </a:r>
            <a:r>
              <a:rPr lang="cs-CZ" altLang="cs-CZ" sz="2000"/>
              <a:t>3,9  * 10</a:t>
            </a:r>
            <a:r>
              <a:rPr lang="cs-CZ" altLang="cs-CZ" sz="2000" baseline="30000"/>
              <a:t>12</a:t>
            </a:r>
            <a:r>
              <a:rPr lang="cs-CZ" altLang="cs-CZ" sz="2000"/>
              <a:t> /L      </a:t>
            </a:r>
          </a:p>
          <a:p>
            <a:pPr eaLnBrk="1" hangingPunct="1">
              <a:buFontTx/>
              <a:buNone/>
            </a:pPr>
            <a:endParaRPr lang="cs-CZ" altLang="cs-CZ" sz="2800"/>
          </a:p>
        </p:txBody>
      </p:sp>
      <p:pic>
        <p:nvPicPr>
          <p:cNvPr id="8196" name="Picture 4" descr="images2">
            <a:extLst>
              <a:ext uri="{FF2B5EF4-FFF2-40B4-BE49-F238E27FC236}">
                <a16:creationId xmlns:a16="http://schemas.microsoft.com/office/drawing/2014/main" id="{68E3FCAA-4652-4732-B241-9C6A6179C15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1854200"/>
            <a:ext cx="1087438" cy="114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6" descr="haematocrit">
            <a:extLst>
              <a:ext uri="{FF2B5EF4-FFF2-40B4-BE49-F238E27FC236}">
                <a16:creationId xmlns:a16="http://schemas.microsoft.com/office/drawing/2014/main" id="{0811C2C6-1134-4FAA-A893-8925445D24B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54763" y="2619375"/>
            <a:ext cx="1227137" cy="1722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8" descr="HEME002">
            <a:extLst>
              <a:ext uri="{FF2B5EF4-FFF2-40B4-BE49-F238E27FC236}">
                <a16:creationId xmlns:a16="http://schemas.microsoft.com/office/drawing/2014/main" id="{001DFDD1-4C7D-46CE-B607-AC14D6450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652963"/>
            <a:ext cx="1536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8" name="Group 12">
            <a:extLst>
              <a:ext uri="{FF2B5EF4-FFF2-40B4-BE49-F238E27FC236}">
                <a16:creationId xmlns:a16="http://schemas.microsoft.com/office/drawing/2014/main" id="{BEE9D947-9D8C-403B-BB9D-3C8ED9A01EBF}"/>
              </a:ext>
            </a:extLst>
          </p:cNvPr>
          <p:cNvGrpSpPr>
            <a:grpSpLocks/>
          </p:cNvGrpSpPr>
          <p:nvPr/>
        </p:nvGrpSpPr>
        <p:grpSpPr bwMode="auto">
          <a:xfrm>
            <a:off x="2268538" y="5949950"/>
            <a:ext cx="6192837" cy="574675"/>
            <a:chOff x="1066" y="3612"/>
            <a:chExt cx="3901" cy="362"/>
          </a:xfrm>
        </p:grpSpPr>
        <p:sp>
          <p:nvSpPr>
            <p:cNvPr id="8200" name="Text Box 10">
              <a:extLst>
                <a:ext uri="{FF2B5EF4-FFF2-40B4-BE49-F238E27FC236}">
                  <a16:creationId xmlns:a16="http://schemas.microsoft.com/office/drawing/2014/main" id="{2530E43B-F3D6-4123-A304-3173DA5E5B33}"/>
                </a:ext>
              </a:extLst>
            </p:cNvPr>
            <p:cNvSpPr txBox="1">
              <a:spLocks noChangeArrowheads="1"/>
            </p:cNvSpPr>
            <p:nvPr/>
          </p:nvSpPr>
          <p:spPr bwMode="auto">
            <a:xfrm>
              <a:off x="1066" y="3657"/>
              <a:ext cx="39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cs-CZ" sz="2400"/>
                <a:t>Z</a:t>
              </a:r>
              <a:r>
                <a:rPr lang="cs-CZ" altLang="cs-CZ" sz="2400"/>
                <a:t>ákl.  kritérium:  Hb</a:t>
              </a:r>
              <a:r>
                <a:rPr lang="en-US" altLang="cs-CZ" sz="2400"/>
                <a:t>&lt; 120 g/L</a:t>
              </a:r>
              <a:endParaRPr lang="cs-CZ" altLang="cs-CZ" sz="2400"/>
            </a:p>
          </p:txBody>
        </p:sp>
        <p:sp>
          <p:nvSpPr>
            <p:cNvPr id="8201" name="Rectangle 11">
              <a:extLst>
                <a:ext uri="{FF2B5EF4-FFF2-40B4-BE49-F238E27FC236}">
                  <a16:creationId xmlns:a16="http://schemas.microsoft.com/office/drawing/2014/main" id="{BC401227-B960-462E-A5A6-6CF208EB2BEE}"/>
                </a:ext>
              </a:extLst>
            </p:cNvPr>
            <p:cNvSpPr>
              <a:spLocks noChangeArrowheads="1"/>
            </p:cNvSpPr>
            <p:nvPr/>
          </p:nvSpPr>
          <p:spPr bwMode="auto">
            <a:xfrm>
              <a:off x="1066" y="3612"/>
              <a:ext cx="2812" cy="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4653EB0-2FB5-43AF-A29B-08D99CB6282B}"/>
              </a:ext>
            </a:extLst>
          </p:cNvPr>
          <p:cNvSpPr>
            <a:spLocks noGrp="1" noChangeArrowheads="1"/>
          </p:cNvSpPr>
          <p:nvPr>
            <p:ph type="title"/>
          </p:nvPr>
        </p:nvSpPr>
        <p:spPr>
          <a:noFill/>
        </p:spPr>
        <p:txBody>
          <a:bodyPr/>
          <a:lstStyle/>
          <a:p>
            <a:pPr eaLnBrk="1" hangingPunct="1"/>
            <a:r>
              <a:rPr lang="en-US" altLang="cs-CZ" sz="4000"/>
              <a:t>Microcytic Hypochromic Anemia (MCV&lt;83; MCHC&lt;31) </a:t>
            </a:r>
          </a:p>
        </p:txBody>
      </p:sp>
      <p:graphicFrame>
        <p:nvGraphicFramePr>
          <p:cNvPr id="101379" name="Group 3">
            <a:extLst>
              <a:ext uri="{FF2B5EF4-FFF2-40B4-BE49-F238E27FC236}">
                <a16:creationId xmlns:a16="http://schemas.microsoft.com/office/drawing/2014/main" id="{25329DA6-97E8-4D2A-908F-2AE003C2BD5E}"/>
              </a:ext>
            </a:extLst>
          </p:cNvPr>
          <p:cNvGraphicFramePr>
            <a:graphicFrameLocks noGrp="1"/>
          </p:cNvGraphicFramePr>
          <p:nvPr/>
        </p:nvGraphicFramePr>
        <p:xfrm>
          <a:off x="284163" y="2687638"/>
          <a:ext cx="8535987" cy="1402040"/>
        </p:xfrm>
        <a:graphic>
          <a:graphicData uri="http://schemas.openxmlformats.org/drawingml/2006/table">
            <a:tbl>
              <a:tblPr/>
              <a:tblGrid>
                <a:gridCol w="2066925">
                  <a:extLst>
                    <a:ext uri="{9D8B030D-6E8A-4147-A177-3AD203B41FA5}">
                      <a16:colId xmlns:a16="http://schemas.microsoft.com/office/drawing/2014/main" val="4039155487"/>
                    </a:ext>
                  </a:extLst>
                </a:gridCol>
                <a:gridCol w="1347787">
                  <a:extLst>
                    <a:ext uri="{9D8B030D-6E8A-4147-A177-3AD203B41FA5}">
                      <a16:colId xmlns:a16="http://schemas.microsoft.com/office/drawing/2014/main" val="3510998680"/>
                    </a:ext>
                  </a:extLst>
                </a:gridCol>
                <a:gridCol w="1706563">
                  <a:extLst>
                    <a:ext uri="{9D8B030D-6E8A-4147-A177-3AD203B41FA5}">
                      <a16:colId xmlns:a16="http://schemas.microsoft.com/office/drawing/2014/main" val="1617915244"/>
                    </a:ext>
                  </a:extLst>
                </a:gridCol>
                <a:gridCol w="1708150">
                  <a:extLst>
                    <a:ext uri="{9D8B030D-6E8A-4147-A177-3AD203B41FA5}">
                      <a16:colId xmlns:a16="http://schemas.microsoft.com/office/drawing/2014/main" val="3484748942"/>
                    </a:ext>
                  </a:extLst>
                </a:gridCol>
                <a:gridCol w="1706562">
                  <a:extLst>
                    <a:ext uri="{9D8B030D-6E8A-4147-A177-3AD203B41FA5}">
                      <a16:colId xmlns:a16="http://schemas.microsoft.com/office/drawing/2014/main" val="1915911367"/>
                    </a:ext>
                  </a:extLst>
                </a:gridCol>
              </a:tblGrid>
              <a:tr h="106655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Serum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Total Iron-Binding Capacity (TIBC)</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Bone Marrow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Comment</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917750"/>
                  </a:ext>
                </a:extLst>
              </a:tr>
              <a:tr h="33520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710" marB="45710"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3467343"/>
                  </a:ext>
                </a:extLst>
              </a:tr>
            </a:tbl>
          </a:graphicData>
        </a:graphic>
      </p:graphicFrame>
      <p:graphicFrame>
        <p:nvGraphicFramePr>
          <p:cNvPr id="101399" name="Group 23">
            <a:extLst>
              <a:ext uri="{FF2B5EF4-FFF2-40B4-BE49-F238E27FC236}">
                <a16:creationId xmlns:a16="http://schemas.microsoft.com/office/drawing/2014/main" id="{021975CD-BFE5-4608-955C-B3EB29613101}"/>
              </a:ext>
            </a:extLst>
          </p:cNvPr>
          <p:cNvGraphicFramePr>
            <a:graphicFrameLocks noGrp="1"/>
          </p:cNvGraphicFramePr>
          <p:nvPr/>
        </p:nvGraphicFramePr>
        <p:xfrm>
          <a:off x="284163" y="3946525"/>
          <a:ext cx="8535987" cy="2225675"/>
        </p:xfrm>
        <a:graphic>
          <a:graphicData uri="http://schemas.openxmlformats.org/drawingml/2006/table">
            <a:tbl>
              <a:tblPr/>
              <a:tblGrid>
                <a:gridCol w="2051050">
                  <a:extLst>
                    <a:ext uri="{9D8B030D-6E8A-4147-A177-3AD203B41FA5}">
                      <a16:colId xmlns:a16="http://schemas.microsoft.com/office/drawing/2014/main" val="4003298701"/>
                    </a:ext>
                  </a:extLst>
                </a:gridCol>
                <a:gridCol w="1363662">
                  <a:extLst>
                    <a:ext uri="{9D8B030D-6E8A-4147-A177-3AD203B41FA5}">
                      <a16:colId xmlns:a16="http://schemas.microsoft.com/office/drawing/2014/main" val="818291068"/>
                    </a:ext>
                  </a:extLst>
                </a:gridCol>
                <a:gridCol w="1706563">
                  <a:extLst>
                    <a:ext uri="{9D8B030D-6E8A-4147-A177-3AD203B41FA5}">
                      <a16:colId xmlns:a16="http://schemas.microsoft.com/office/drawing/2014/main" val="4122344577"/>
                    </a:ext>
                  </a:extLst>
                </a:gridCol>
                <a:gridCol w="1706562">
                  <a:extLst>
                    <a:ext uri="{9D8B030D-6E8A-4147-A177-3AD203B41FA5}">
                      <a16:colId xmlns:a16="http://schemas.microsoft.com/office/drawing/2014/main" val="3051373497"/>
                    </a:ext>
                  </a:extLst>
                </a:gridCol>
                <a:gridCol w="1708150">
                  <a:extLst>
                    <a:ext uri="{9D8B030D-6E8A-4147-A177-3AD203B41FA5}">
                      <a16:colId xmlns:a16="http://schemas.microsoft.com/office/drawing/2014/main" val="1463085123"/>
                    </a:ext>
                  </a:extLst>
                </a:gridCol>
              </a:tblGrid>
              <a:tr h="82319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Lead poisoning</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Basophilic stippling of RBCs</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7520255"/>
                  </a:ext>
                </a:extLst>
              </a:tr>
              <a:tr h="82319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Sideroblastic</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Ring sideroblasts in marrow</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5603241"/>
                  </a:ext>
                </a:extLst>
              </a:tr>
              <a:tr h="57928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Hemoglobinopaties</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 electrophoresis</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2461185"/>
                  </a:ext>
                </a:extLst>
              </a:tr>
            </a:tbl>
          </a:graphicData>
        </a:graphic>
      </p:graphicFrame>
      <p:grpSp>
        <p:nvGrpSpPr>
          <p:cNvPr id="101425" name="Group 49">
            <a:extLst>
              <a:ext uri="{FF2B5EF4-FFF2-40B4-BE49-F238E27FC236}">
                <a16:creationId xmlns:a16="http://schemas.microsoft.com/office/drawing/2014/main" id="{B54C6D81-2652-4B6E-8B7A-BBA2FF842AF8}"/>
              </a:ext>
            </a:extLst>
          </p:cNvPr>
          <p:cNvGrpSpPr>
            <a:grpSpLocks/>
          </p:cNvGrpSpPr>
          <p:nvPr/>
        </p:nvGrpSpPr>
        <p:grpSpPr bwMode="auto">
          <a:xfrm>
            <a:off x="2732088" y="5637213"/>
            <a:ext cx="3687762" cy="422275"/>
            <a:chOff x="1721" y="3551"/>
            <a:chExt cx="2323" cy="266"/>
          </a:xfrm>
        </p:grpSpPr>
        <p:sp>
          <p:nvSpPr>
            <p:cNvPr id="43066" name="Rectangle 50">
              <a:extLst>
                <a:ext uri="{FF2B5EF4-FFF2-40B4-BE49-F238E27FC236}">
                  <a16:creationId xmlns:a16="http://schemas.microsoft.com/office/drawing/2014/main" id="{35F074C2-5226-4682-834F-F233E52B7432}"/>
                </a:ext>
              </a:extLst>
            </p:cNvPr>
            <p:cNvSpPr>
              <a:spLocks noChangeArrowheads="1"/>
            </p:cNvSpPr>
            <p:nvPr/>
          </p:nvSpPr>
          <p:spPr bwMode="auto">
            <a:xfrm>
              <a:off x="1721" y="3551"/>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3067" name="Rectangle 51">
              <a:extLst>
                <a:ext uri="{FF2B5EF4-FFF2-40B4-BE49-F238E27FC236}">
                  <a16:creationId xmlns:a16="http://schemas.microsoft.com/office/drawing/2014/main" id="{5E6623CB-04CF-4D1E-BDD9-EEB3D9A3F2F7}"/>
                </a:ext>
              </a:extLst>
            </p:cNvPr>
            <p:cNvSpPr>
              <a:spLocks noChangeArrowheads="1"/>
            </p:cNvSpPr>
            <p:nvPr/>
          </p:nvSpPr>
          <p:spPr bwMode="auto">
            <a:xfrm>
              <a:off x="2619" y="3551"/>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3068" name="Text Box 52">
              <a:extLst>
                <a:ext uri="{FF2B5EF4-FFF2-40B4-BE49-F238E27FC236}">
                  <a16:creationId xmlns:a16="http://schemas.microsoft.com/office/drawing/2014/main" id="{9C4E0165-B0C9-4023-8FC9-3B37FA32EAB6}"/>
                </a:ext>
              </a:extLst>
            </p:cNvPr>
            <p:cNvSpPr txBox="1">
              <a:spLocks noChangeArrowheads="1"/>
            </p:cNvSpPr>
            <p:nvPr/>
          </p:nvSpPr>
          <p:spPr bwMode="auto">
            <a:xfrm>
              <a:off x="3742" y="3559"/>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grpSp>
        <p:nvGrpSpPr>
          <p:cNvPr id="101429" name="Group 53">
            <a:extLst>
              <a:ext uri="{FF2B5EF4-FFF2-40B4-BE49-F238E27FC236}">
                <a16:creationId xmlns:a16="http://schemas.microsoft.com/office/drawing/2014/main" id="{46515518-AC36-4809-A47B-F7E5D24DF582}"/>
              </a:ext>
            </a:extLst>
          </p:cNvPr>
          <p:cNvGrpSpPr>
            <a:grpSpLocks/>
          </p:cNvGrpSpPr>
          <p:nvPr/>
        </p:nvGrpSpPr>
        <p:grpSpPr bwMode="auto">
          <a:xfrm>
            <a:off x="2640013" y="4090988"/>
            <a:ext cx="3814762" cy="422275"/>
            <a:chOff x="1663" y="2577"/>
            <a:chExt cx="2403" cy="266"/>
          </a:xfrm>
        </p:grpSpPr>
        <p:sp>
          <p:nvSpPr>
            <p:cNvPr id="43063" name="Rectangle 54">
              <a:extLst>
                <a:ext uri="{FF2B5EF4-FFF2-40B4-BE49-F238E27FC236}">
                  <a16:creationId xmlns:a16="http://schemas.microsoft.com/office/drawing/2014/main" id="{AFF7FEFC-8B73-4D3E-9FB0-5193124F8D84}"/>
                </a:ext>
              </a:extLst>
            </p:cNvPr>
            <p:cNvSpPr>
              <a:spLocks noChangeArrowheads="1"/>
            </p:cNvSpPr>
            <p:nvPr/>
          </p:nvSpPr>
          <p:spPr bwMode="auto">
            <a:xfrm>
              <a:off x="1663" y="257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3064" name="Rectangle 55">
              <a:extLst>
                <a:ext uri="{FF2B5EF4-FFF2-40B4-BE49-F238E27FC236}">
                  <a16:creationId xmlns:a16="http://schemas.microsoft.com/office/drawing/2014/main" id="{CA0F1406-9926-4BFF-A1A5-EB0EF6F2E3CF}"/>
                </a:ext>
              </a:extLst>
            </p:cNvPr>
            <p:cNvSpPr>
              <a:spLocks noChangeArrowheads="1"/>
            </p:cNvSpPr>
            <p:nvPr/>
          </p:nvSpPr>
          <p:spPr bwMode="auto">
            <a:xfrm>
              <a:off x="2619" y="257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3065" name="Text Box 56">
              <a:extLst>
                <a:ext uri="{FF2B5EF4-FFF2-40B4-BE49-F238E27FC236}">
                  <a16:creationId xmlns:a16="http://schemas.microsoft.com/office/drawing/2014/main" id="{1A385773-5DF2-4E7C-A97D-D5AC6ED18F9C}"/>
                </a:ext>
              </a:extLst>
            </p:cNvPr>
            <p:cNvSpPr txBox="1">
              <a:spLocks noChangeArrowheads="1"/>
            </p:cNvSpPr>
            <p:nvPr/>
          </p:nvSpPr>
          <p:spPr bwMode="auto">
            <a:xfrm>
              <a:off x="3764" y="2593"/>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grpSp>
        <p:nvGrpSpPr>
          <p:cNvPr id="101433" name="Group 57">
            <a:extLst>
              <a:ext uri="{FF2B5EF4-FFF2-40B4-BE49-F238E27FC236}">
                <a16:creationId xmlns:a16="http://schemas.microsoft.com/office/drawing/2014/main" id="{9587E9F9-26F5-456E-9707-1707774F74BB}"/>
              </a:ext>
            </a:extLst>
          </p:cNvPr>
          <p:cNvGrpSpPr>
            <a:grpSpLocks/>
          </p:cNvGrpSpPr>
          <p:nvPr/>
        </p:nvGrpSpPr>
        <p:grpSpPr bwMode="auto">
          <a:xfrm>
            <a:off x="2898775" y="4918075"/>
            <a:ext cx="3694113" cy="436563"/>
            <a:chOff x="1826" y="3098"/>
            <a:chExt cx="2327" cy="275"/>
          </a:xfrm>
        </p:grpSpPr>
        <p:sp>
          <p:nvSpPr>
            <p:cNvPr id="43060" name="Rectangle 58">
              <a:extLst>
                <a:ext uri="{FF2B5EF4-FFF2-40B4-BE49-F238E27FC236}">
                  <a16:creationId xmlns:a16="http://schemas.microsoft.com/office/drawing/2014/main" id="{E5D769CA-33AE-4042-841A-A1A43CB6C0D7}"/>
                </a:ext>
              </a:extLst>
            </p:cNvPr>
            <p:cNvSpPr>
              <a:spLocks noChangeArrowheads="1"/>
            </p:cNvSpPr>
            <p:nvPr/>
          </p:nvSpPr>
          <p:spPr bwMode="auto">
            <a:xfrm>
              <a:off x="2619" y="3098"/>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3061" name="AutoShape 59">
              <a:extLst>
                <a:ext uri="{FF2B5EF4-FFF2-40B4-BE49-F238E27FC236}">
                  <a16:creationId xmlns:a16="http://schemas.microsoft.com/office/drawing/2014/main" id="{96E564F0-3549-4141-A1BD-00517CA0933A}"/>
                </a:ext>
              </a:extLst>
            </p:cNvPr>
            <p:cNvSpPr>
              <a:spLocks noChangeArrowheads="1"/>
            </p:cNvSpPr>
            <p:nvPr/>
          </p:nvSpPr>
          <p:spPr bwMode="auto">
            <a:xfrm flipV="1">
              <a:off x="1826" y="3125"/>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3062" name="Text Box 60">
              <a:extLst>
                <a:ext uri="{FF2B5EF4-FFF2-40B4-BE49-F238E27FC236}">
                  <a16:creationId xmlns:a16="http://schemas.microsoft.com/office/drawing/2014/main" id="{14DB4A6E-3CC2-4A42-8EEA-261B73988B07}"/>
                </a:ext>
              </a:extLst>
            </p:cNvPr>
            <p:cNvSpPr txBox="1">
              <a:spLocks noChangeArrowheads="1"/>
            </p:cNvSpPr>
            <p:nvPr/>
          </p:nvSpPr>
          <p:spPr bwMode="auto">
            <a:xfrm>
              <a:off x="3665" y="3113"/>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1429"/>
                                        </p:tgtEl>
                                        <p:attrNameLst>
                                          <p:attrName>style.visibility</p:attrName>
                                        </p:attrNameLst>
                                      </p:cBhvr>
                                      <p:to>
                                        <p:strVal val="visible"/>
                                      </p:to>
                                    </p:set>
                                    <p:anim calcmode="lin" valueType="num">
                                      <p:cBhvr additive="base">
                                        <p:cTn id="7" dur="500" fill="hold"/>
                                        <p:tgtEl>
                                          <p:spTgt spid="101429"/>
                                        </p:tgtEl>
                                        <p:attrNameLst>
                                          <p:attrName>ppt_x</p:attrName>
                                        </p:attrNameLst>
                                      </p:cBhvr>
                                      <p:tavLst>
                                        <p:tav tm="0">
                                          <p:val>
                                            <p:strVal val="#ppt_x"/>
                                          </p:val>
                                        </p:tav>
                                        <p:tav tm="100000">
                                          <p:val>
                                            <p:strVal val="#ppt_x"/>
                                          </p:val>
                                        </p:tav>
                                      </p:tavLst>
                                    </p:anim>
                                    <p:anim calcmode="lin" valueType="num">
                                      <p:cBhvr additive="base">
                                        <p:cTn id="8" dur="500" fill="hold"/>
                                        <p:tgtEl>
                                          <p:spTgt spid="10142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1433"/>
                                        </p:tgtEl>
                                        <p:attrNameLst>
                                          <p:attrName>style.visibility</p:attrName>
                                        </p:attrNameLst>
                                      </p:cBhvr>
                                      <p:to>
                                        <p:strVal val="visible"/>
                                      </p:to>
                                    </p:set>
                                    <p:anim calcmode="lin" valueType="num">
                                      <p:cBhvr additive="base">
                                        <p:cTn id="13" dur="500" fill="hold"/>
                                        <p:tgtEl>
                                          <p:spTgt spid="101433"/>
                                        </p:tgtEl>
                                        <p:attrNameLst>
                                          <p:attrName>ppt_x</p:attrName>
                                        </p:attrNameLst>
                                      </p:cBhvr>
                                      <p:tavLst>
                                        <p:tav tm="0">
                                          <p:val>
                                            <p:strVal val="#ppt_x"/>
                                          </p:val>
                                        </p:tav>
                                        <p:tav tm="100000">
                                          <p:val>
                                            <p:strVal val="#ppt_x"/>
                                          </p:val>
                                        </p:tav>
                                      </p:tavLst>
                                    </p:anim>
                                    <p:anim calcmode="lin" valueType="num">
                                      <p:cBhvr additive="base">
                                        <p:cTn id="14" dur="500" fill="hold"/>
                                        <p:tgtEl>
                                          <p:spTgt spid="10143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01425"/>
                                        </p:tgtEl>
                                        <p:attrNameLst>
                                          <p:attrName>style.visibility</p:attrName>
                                        </p:attrNameLst>
                                      </p:cBhvr>
                                      <p:to>
                                        <p:strVal val="visible"/>
                                      </p:to>
                                    </p:set>
                                    <p:anim calcmode="lin" valueType="num">
                                      <p:cBhvr additive="base">
                                        <p:cTn id="19" dur="500" fill="hold"/>
                                        <p:tgtEl>
                                          <p:spTgt spid="101425"/>
                                        </p:tgtEl>
                                        <p:attrNameLst>
                                          <p:attrName>ppt_x</p:attrName>
                                        </p:attrNameLst>
                                      </p:cBhvr>
                                      <p:tavLst>
                                        <p:tav tm="0">
                                          <p:val>
                                            <p:strVal val="#ppt_x"/>
                                          </p:val>
                                        </p:tav>
                                        <p:tav tm="100000">
                                          <p:val>
                                            <p:strVal val="#ppt_x"/>
                                          </p:val>
                                        </p:tav>
                                      </p:tavLst>
                                    </p:anim>
                                    <p:anim calcmode="lin" valueType="num">
                                      <p:cBhvr additive="base">
                                        <p:cTn id="20" dur="500" fill="hold"/>
                                        <p:tgtEl>
                                          <p:spTgt spid="1014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400E1A8-9E84-40B8-835F-5D28CEF39721}"/>
              </a:ext>
            </a:extLst>
          </p:cNvPr>
          <p:cNvSpPr>
            <a:spLocks noGrp="1" noChangeArrowheads="1"/>
          </p:cNvSpPr>
          <p:nvPr>
            <p:ph type="title"/>
          </p:nvPr>
        </p:nvSpPr>
        <p:spPr>
          <a:xfrm>
            <a:off x="55563" y="-14288"/>
            <a:ext cx="9144000" cy="1143001"/>
          </a:xfrm>
        </p:spPr>
        <p:txBody>
          <a:bodyPr/>
          <a:lstStyle/>
          <a:p>
            <a:pPr eaLnBrk="1" hangingPunct="1"/>
            <a:r>
              <a:rPr lang="en-US" altLang="cs-CZ" sz="3200"/>
              <a:t>Microcytic Hypochromic Anemia (MCV&lt;83</a:t>
            </a:r>
            <a:r>
              <a:rPr lang="cs-CZ" altLang="cs-CZ" sz="3200"/>
              <a:t>fL</a:t>
            </a:r>
            <a:r>
              <a:rPr lang="en-US" altLang="cs-CZ" sz="3200"/>
              <a:t>; MCHC&lt;31</a:t>
            </a:r>
            <a:r>
              <a:rPr lang="cs-CZ" altLang="cs-CZ" sz="3200"/>
              <a:t>pg</a:t>
            </a:r>
            <a:r>
              <a:rPr lang="en-US" altLang="cs-CZ" sz="3200"/>
              <a:t>) </a:t>
            </a:r>
          </a:p>
        </p:txBody>
      </p:sp>
      <p:graphicFrame>
        <p:nvGraphicFramePr>
          <p:cNvPr id="102403" name="Group 3">
            <a:extLst>
              <a:ext uri="{FF2B5EF4-FFF2-40B4-BE49-F238E27FC236}">
                <a16:creationId xmlns:a16="http://schemas.microsoft.com/office/drawing/2014/main" id="{7433D838-779D-4D02-BCA5-773BF7951E3A}"/>
              </a:ext>
            </a:extLst>
          </p:cNvPr>
          <p:cNvGraphicFramePr>
            <a:graphicFrameLocks noGrp="1"/>
          </p:cNvGraphicFramePr>
          <p:nvPr>
            <p:ph type="tbl" idx="1"/>
          </p:nvPr>
        </p:nvGraphicFramePr>
        <p:xfrm>
          <a:off x="334963" y="1160463"/>
          <a:ext cx="8675689" cy="5735691"/>
        </p:xfrm>
        <a:graphic>
          <a:graphicData uri="http://schemas.openxmlformats.org/drawingml/2006/table">
            <a:tbl>
              <a:tblPr/>
              <a:tblGrid>
                <a:gridCol w="1730312">
                  <a:extLst>
                    <a:ext uri="{9D8B030D-6E8A-4147-A177-3AD203B41FA5}">
                      <a16:colId xmlns:a16="http://schemas.microsoft.com/office/drawing/2014/main" val="4264550496"/>
                    </a:ext>
                  </a:extLst>
                </a:gridCol>
                <a:gridCol w="1730312">
                  <a:extLst>
                    <a:ext uri="{9D8B030D-6E8A-4147-A177-3AD203B41FA5}">
                      <a16:colId xmlns:a16="http://schemas.microsoft.com/office/drawing/2014/main" val="1640128172"/>
                    </a:ext>
                  </a:extLst>
                </a:gridCol>
                <a:gridCol w="1728724">
                  <a:extLst>
                    <a:ext uri="{9D8B030D-6E8A-4147-A177-3AD203B41FA5}">
                      <a16:colId xmlns:a16="http://schemas.microsoft.com/office/drawing/2014/main" val="2080850628"/>
                    </a:ext>
                  </a:extLst>
                </a:gridCol>
                <a:gridCol w="1627128">
                  <a:extLst>
                    <a:ext uri="{9D8B030D-6E8A-4147-A177-3AD203B41FA5}">
                      <a16:colId xmlns:a16="http://schemas.microsoft.com/office/drawing/2014/main" val="3467076040"/>
                    </a:ext>
                  </a:extLst>
                </a:gridCol>
                <a:gridCol w="208274">
                  <a:extLst>
                    <a:ext uri="{9D8B030D-6E8A-4147-A177-3AD203B41FA5}">
                      <a16:colId xmlns:a16="http://schemas.microsoft.com/office/drawing/2014/main" val="571971333"/>
                    </a:ext>
                  </a:extLst>
                </a:gridCol>
                <a:gridCol w="1650939">
                  <a:extLst>
                    <a:ext uri="{9D8B030D-6E8A-4147-A177-3AD203B41FA5}">
                      <a16:colId xmlns:a16="http://schemas.microsoft.com/office/drawing/2014/main" val="956680285"/>
                    </a:ext>
                  </a:extLst>
                </a:gridCol>
              </a:tblGrid>
              <a:tr h="984141">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Serum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Total Iron-Binding Capacity (TIBC)</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Bone Marrow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Comment</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5786903"/>
                  </a:ext>
                </a:extLst>
              </a:tr>
              <a:tr h="33524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632448"/>
                  </a:ext>
                </a:extLst>
              </a:tr>
              <a:tr h="684137">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Iron deficiency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Responsive to iron therapy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0042747"/>
                  </a:ext>
                </a:extLst>
              </a:tr>
              <a:tr h="33524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4272498"/>
                  </a:ext>
                </a:extLst>
              </a:tr>
              <a:tr h="80953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Chronic inflammation</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Unresponsive to iron therapy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547875"/>
                  </a:ext>
                </a:extLst>
              </a:tr>
              <a:tr h="1131762">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major</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Reticulocytosis and indirect bilirubinemia</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894496"/>
                  </a:ext>
                </a:extLst>
              </a:tr>
              <a:tr h="1455576">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minor</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Elevation of A of fetal hemoglobin, target cells, and poikilocytosis</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1365243"/>
                  </a:ext>
                </a:extLst>
              </a:tr>
            </a:tbl>
          </a:graphicData>
        </a:graphic>
      </p:graphicFrame>
      <p:grpSp>
        <p:nvGrpSpPr>
          <p:cNvPr id="102461" name="Group 61">
            <a:extLst>
              <a:ext uri="{FF2B5EF4-FFF2-40B4-BE49-F238E27FC236}">
                <a16:creationId xmlns:a16="http://schemas.microsoft.com/office/drawing/2014/main" id="{8992BB5D-06EF-4A85-BE91-49E49BB121A8}"/>
              </a:ext>
            </a:extLst>
          </p:cNvPr>
          <p:cNvGrpSpPr>
            <a:grpSpLocks/>
          </p:cNvGrpSpPr>
          <p:nvPr/>
        </p:nvGrpSpPr>
        <p:grpSpPr bwMode="auto">
          <a:xfrm>
            <a:off x="2805113" y="4549775"/>
            <a:ext cx="3984625" cy="422275"/>
            <a:chOff x="1767" y="2866"/>
            <a:chExt cx="2510" cy="266"/>
          </a:xfrm>
        </p:grpSpPr>
        <p:sp>
          <p:nvSpPr>
            <p:cNvPr id="44106" name="AutoShape 62">
              <a:extLst>
                <a:ext uri="{FF2B5EF4-FFF2-40B4-BE49-F238E27FC236}">
                  <a16:creationId xmlns:a16="http://schemas.microsoft.com/office/drawing/2014/main" id="{5278B93E-E174-4DBF-8092-48FE79F7C243}"/>
                </a:ext>
              </a:extLst>
            </p:cNvPr>
            <p:cNvSpPr>
              <a:spLocks noChangeArrowheads="1"/>
            </p:cNvSpPr>
            <p:nvPr/>
          </p:nvSpPr>
          <p:spPr bwMode="auto">
            <a:xfrm flipV="1">
              <a:off x="1767" y="2875"/>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4107" name="Rectangle 63">
              <a:extLst>
                <a:ext uri="{FF2B5EF4-FFF2-40B4-BE49-F238E27FC236}">
                  <a16:creationId xmlns:a16="http://schemas.microsoft.com/office/drawing/2014/main" id="{7C158768-413B-43E8-A200-3E6D525F70D4}"/>
                </a:ext>
              </a:extLst>
            </p:cNvPr>
            <p:cNvSpPr>
              <a:spLocks noChangeArrowheads="1"/>
            </p:cNvSpPr>
            <p:nvPr/>
          </p:nvSpPr>
          <p:spPr bwMode="auto">
            <a:xfrm>
              <a:off x="2691" y="2866"/>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4108" name="Text Box 64">
              <a:extLst>
                <a:ext uri="{FF2B5EF4-FFF2-40B4-BE49-F238E27FC236}">
                  <a16:creationId xmlns:a16="http://schemas.microsoft.com/office/drawing/2014/main" id="{A012EE3B-7496-4AFC-AE51-D7ABD1EF6397}"/>
                </a:ext>
              </a:extLst>
            </p:cNvPr>
            <p:cNvSpPr txBox="1">
              <a:spLocks noChangeArrowheads="1"/>
            </p:cNvSpPr>
            <p:nvPr/>
          </p:nvSpPr>
          <p:spPr bwMode="auto">
            <a:xfrm>
              <a:off x="3789" y="2874"/>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grpSp>
        <p:nvGrpSpPr>
          <p:cNvPr id="102465" name="Group 65">
            <a:extLst>
              <a:ext uri="{FF2B5EF4-FFF2-40B4-BE49-F238E27FC236}">
                <a16:creationId xmlns:a16="http://schemas.microsoft.com/office/drawing/2014/main" id="{317A6A5F-D26A-4847-B25C-C0D42E49173E}"/>
              </a:ext>
            </a:extLst>
          </p:cNvPr>
          <p:cNvGrpSpPr>
            <a:grpSpLocks/>
          </p:cNvGrpSpPr>
          <p:nvPr/>
        </p:nvGrpSpPr>
        <p:grpSpPr bwMode="auto">
          <a:xfrm>
            <a:off x="2574925" y="5741988"/>
            <a:ext cx="4067175" cy="423862"/>
            <a:chOff x="1622" y="3617"/>
            <a:chExt cx="2562" cy="267"/>
          </a:xfrm>
        </p:grpSpPr>
        <p:sp>
          <p:nvSpPr>
            <p:cNvPr id="44103" name="Rectangle 66">
              <a:extLst>
                <a:ext uri="{FF2B5EF4-FFF2-40B4-BE49-F238E27FC236}">
                  <a16:creationId xmlns:a16="http://schemas.microsoft.com/office/drawing/2014/main" id="{C64CB08C-E19E-4D7A-9E77-0705219D7C95}"/>
                </a:ext>
              </a:extLst>
            </p:cNvPr>
            <p:cNvSpPr>
              <a:spLocks noChangeArrowheads="1"/>
            </p:cNvSpPr>
            <p:nvPr/>
          </p:nvSpPr>
          <p:spPr bwMode="auto">
            <a:xfrm>
              <a:off x="1622" y="361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4104" name="Rectangle 67">
              <a:extLst>
                <a:ext uri="{FF2B5EF4-FFF2-40B4-BE49-F238E27FC236}">
                  <a16:creationId xmlns:a16="http://schemas.microsoft.com/office/drawing/2014/main" id="{06660339-69FB-42AE-B1D3-4D7522A9086E}"/>
                </a:ext>
              </a:extLst>
            </p:cNvPr>
            <p:cNvSpPr>
              <a:spLocks noChangeArrowheads="1"/>
            </p:cNvSpPr>
            <p:nvPr/>
          </p:nvSpPr>
          <p:spPr bwMode="auto">
            <a:xfrm>
              <a:off x="2691" y="3618"/>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US" altLang="cs-CZ" sz="2400" b="1">
                  <a:latin typeface="Times New Roman" panose="02020603050405020304" pitchFamily="18" charset="0"/>
                </a:rPr>
                <a:t>N</a:t>
              </a:r>
              <a:endParaRPr lang="cs-CZ" altLang="cs-CZ" sz="2400" b="1">
                <a:latin typeface="Times New Roman" panose="02020603050405020304" pitchFamily="18" charset="0"/>
              </a:endParaRPr>
            </a:p>
          </p:txBody>
        </p:sp>
        <p:sp>
          <p:nvSpPr>
            <p:cNvPr id="44105" name="Text Box 68">
              <a:extLst>
                <a:ext uri="{FF2B5EF4-FFF2-40B4-BE49-F238E27FC236}">
                  <a16:creationId xmlns:a16="http://schemas.microsoft.com/office/drawing/2014/main" id="{84FE70BB-CC27-40DB-AB9D-DE48D18FE29A}"/>
                </a:ext>
              </a:extLst>
            </p:cNvPr>
            <p:cNvSpPr txBox="1">
              <a:spLocks noChangeArrowheads="1"/>
            </p:cNvSpPr>
            <p:nvPr/>
          </p:nvSpPr>
          <p:spPr bwMode="auto">
            <a:xfrm>
              <a:off x="3882" y="3625"/>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grpSp>
        <p:nvGrpSpPr>
          <p:cNvPr id="102469" name="Group 69">
            <a:extLst>
              <a:ext uri="{FF2B5EF4-FFF2-40B4-BE49-F238E27FC236}">
                <a16:creationId xmlns:a16="http://schemas.microsoft.com/office/drawing/2014/main" id="{9D21FBC0-FF78-413F-A5EC-B6AB262A2089}"/>
              </a:ext>
            </a:extLst>
          </p:cNvPr>
          <p:cNvGrpSpPr>
            <a:grpSpLocks/>
          </p:cNvGrpSpPr>
          <p:nvPr/>
        </p:nvGrpSpPr>
        <p:grpSpPr bwMode="auto">
          <a:xfrm>
            <a:off x="2803525" y="3490913"/>
            <a:ext cx="3840163" cy="396875"/>
            <a:chOff x="1766" y="2199"/>
            <a:chExt cx="2419" cy="250"/>
          </a:xfrm>
        </p:grpSpPr>
        <p:sp>
          <p:nvSpPr>
            <p:cNvPr id="44100" name="AutoShape 70">
              <a:extLst>
                <a:ext uri="{FF2B5EF4-FFF2-40B4-BE49-F238E27FC236}">
                  <a16:creationId xmlns:a16="http://schemas.microsoft.com/office/drawing/2014/main" id="{4F831FCE-5F07-488F-9C93-8BBB7044A7FD}"/>
                </a:ext>
              </a:extLst>
            </p:cNvPr>
            <p:cNvSpPr>
              <a:spLocks noChangeArrowheads="1"/>
            </p:cNvSpPr>
            <p:nvPr/>
          </p:nvSpPr>
          <p:spPr bwMode="auto">
            <a:xfrm>
              <a:off x="1766" y="2200"/>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4101" name="AutoShape 71">
              <a:extLst>
                <a:ext uri="{FF2B5EF4-FFF2-40B4-BE49-F238E27FC236}">
                  <a16:creationId xmlns:a16="http://schemas.microsoft.com/office/drawing/2014/main" id="{E1E934D9-D17A-4320-88AC-54A2A7AA932C}"/>
                </a:ext>
              </a:extLst>
            </p:cNvPr>
            <p:cNvSpPr>
              <a:spLocks noChangeArrowheads="1"/>
            </p:cNvSpPr>
            <p:nvPr/>
          </p:nvSpPr>
          <p:spPr bwMode="auto">
            <a:xfrm>
              <a:off x="2836" y="2200"/>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4102" name="Text Box 72">
              <a:extLst>
                <a:ext uri="{FF2B5EF4-FFF2-40B4-BE49-F238E27FC236}">
                  <a16:creationId xmlns:a16="http://schemas.microsoft.com/office/drawing/2014/main" id="{DF29821E-7E7B-4AA3-8427-F1AD04A03003}"/>
                </a:ext>
              </a:extLst>
            </p:cNvPr>
            <p:cNvSpPr txBox="1">
              <a:spLocks noChangeArrowheads="1"/>
            </p:cNvSpPr>
            <p:nvPr/>
          </p:nvSpPr>
          <p:spPr bwMode="auto">
            <a:xfrm>
              <a:off x="3883" y="2199"/>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a:t>
              </a:r>
              <a:endParaRPr lang="cs-CZ" altLang="cs-CZ" b="1">
                <a:cs typeface="Times New Roman" panose="02020603050405020304" pitchFamily="18" charset="0"/>
              </a:endParaRPr>
            </a:p>
          </p:txBody>
        </p:sp>
      </p:grpSp>
      <p:grpSp>
        <p:nvGrpSpPr>
          <p:cNvPr id="102473" name="Group 73">
            <a:extLst>
              <a:ext uri="{FF2B5EF4-FFF2-40B4-BE49-F238E27FC236}">
                <a16:creationId xmlns:a16="http://schemas.microsoft.com/office/drawing/2014/main" id="{A4E51B35-279D-4A3F-B545-59E840C0ACF2}"/>
              </a:ext>
            </a:extLst>
          </p:cNvPr>
          <p:cNvGrpSpPr>
            <a:grpSpLocks/>
          </p:cNvGrpSpPr>
          <p:nvPr/>
        </p:nvGrpSpPr>
        <p:grpSpPr bwMode="auto">
          <a:xfrm>
            <a:off x="2803525" y="2447925"/>
            <a:ext cx="3762375" cy="396875"/>
            <a:chOff x="1766" y="1542"/>
            <a:chExt cx="2370" cy="250"/>
          </a:xfrm>
        </p:grpSpPr>
        <p:sp>
          <p:nvSpPr>
            <p:cNvPr id="44097" name="AutoShape 74">
              <a:extLst>
                <a:ext uri="{FF2B5EF4-FFF2-40B4-BE49-F238E27FC236}">
                  <a16:creationId xmlns:a16="http://schemas.microsoft.com/office/drawing/2014/main" id="{AB8E15FD-337A-400F-A7E1-15942CE748D0}"/>
                </a:ext>
              </a:extLst>
            </p:cNvPr>
            <p:cNvSpPr>
              <a:spLocks noChangeArrowheads="1"/>
            </p:cNvSpPr>
            <p:nvPr/>
          </p:nvSpPr>
          <p:spPr bwMode="auto">
            <a:xfrm>
              <a:off x="1766" y="1543"/>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4098" name="AutoShape 75">
              <a:extLst>
                <a:ext uri="{FF2B5EF4-FFF2-40B4-BE49-F238E27FC236}">
                  <a16:creationId xmlns:a16="http://schemas.microsoft.com/office/drawing/2014/main" id="{A939C135-435C-4E03-B227-9564E80FA74C}"/>
                </a:ext>
              </a:extLst>
            </p:cNvPr>
            <p:cNvSpPr>
              <a:spLocks noChangeArrowheads="1"/>
            </p:cNvSpPr>
            <p:nvPr/>
          </p:nvSpPr>
          <p:spPr bwMode="auto">
            <a:xfrm flipV="1">
              <a:off x="2836" y="1543"/>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44099" name="Text Box 76">
              <a:extLst>
                <a:ext uri="{FF2B5EF4-FFF2-40B4-BE49-F238E27FC236}">
                  <a16:creationId xmlns:a16="http://schemas.microsoft.com/office/drawing/2014/main" id="{10EA78BD-935E-42B9-A7A4-BDAE55E9D086}"/>
                </a:ext>
              </a:extLst>
            </p:cNvPr>
            <p:cNvSpPr txBox="1">
              <a:spLocks noChangeArrowheads="1"/>
            </p:cNvSpPr>
            <p:nvPr/>
          </p:nvSpPr>
          <p:spPr bwMode="auto">
            <a:xfrm>
              <a:off x="3931" y="15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b="1">
                  <a:cs typeface="Times New Roman" panose="02020603050405020304" pitchFamily="18" charset="0"/>
                </a:rPr>
                <a:t>0</a:t>
              </a:r>
              <a:endParaRPr lang="cs-CZ" altLang="cs-CZ" b="1">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2473"/>
                                        </p:tgtEl>
                                        <p:attrNameLst>
                                          <p:attrName>style.visibility</p:attrName>
                                        </p:attrNameLst>
                                      </p:cBhvr>
                                      <p:to>
                                        <p:strVal val="visible"/>
                                      </p:to>
                                    </p:set>
                                    <p:anim calcmode="lin" valueType="num">
                                      <p:cBhvr additive="base">
                                        <p:cTn id="7" dur="500" fill="hold"/>
                                        <p:tgtEl>
                                          <p:spTgt spid="102473"/>
                                        </p:tgtEl>
                                        <p:attrNameLst>
                                          <p:attrName>ppt_x</p:attrName>
                                        </p:attrNameLst>
                                      </p:cBhvr>
                                      <p:tavLst>
                                        <p:tav tm="0">
                                          <p:val>
                                            <p:strVal val="#ppt_x"/>
                                          </p:val>
                                        </p:tav>
                                        <p:tav tm="100000">
                                          <p:val>
                                            <p:strVal val="#ppt_x"/>
                                          </p:val>
                                        </p:tav>
                                      </p:tavLst>
                                    </p:anim>
                                    <p:anim calcmode="lin" valueType="num">
                                      <p:cBhvr additive="base">
                                        <p:cTn id="8" dur="500" fill="hold"/>
                                        <p:tgtEl>
                                          <p:spTgt spid="10247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2469"/>
                                        </p:tgtEl>
                                        <p:attrNameLst>
                                          <p:attrName>style.visibility</p:attrName>
                                        </p:attrNameLst>
                                      </p:cBhvr>
                                      <p:to>
                                        <p:strVal val="visible"/>
                                      </p:to>
                                    </p:set>
                                    <p:anim calcmode="lin" valueType="num">
                                      <p:cBhvr additive="base">
                                        <p:cTn id="13" dur="500" fill="hold"/>
                                        <p:tgtEl>
                                          <p:spTgt spid="102469"/>
                                        </p:tgtEl>
                                        <p:attrNameLst>
                                          <p:attrName>ppt_x</p:attrName>
                                        </p:attrNameLst>
                                      </p:cBhvr>
                                      <p:tavLst>
                                        <p:tav tm="0">
                                          <p:val>
                                            <p:strVal val="#ppt_x"/>
                                          </p:val>
                                        </p:tav>
                                        <p:tav tm="100000">
                                          <p:val>
                                            <p:strVal val="#ppt_x"/>
                                          </p:val>
                                        </p:tav>
                                      </p:tavLst>
                                    </p:anim>
                                    <p:anim calcmode="lin" valueType="num">
                                      <p:cBhvr additive="base">
                                        <p:cTn id="14" dur="500" fill="hold"/>
                                        <p:tgtEl>
                                          <p:spTgt spid="10246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02461"/>
                                        </p:tgtEl>
                                        <p:attrNameLst>
                                          <p:attrName>style.visibility</p:attrName>
                                        </p:attrNameLst>
                                      </p:cBhvr>
                                      <p:to>
                                        <p:strVal val="visible"/>
                                      </p:to>
                                    </p:set>
                                    <p:anim calcmode="lin" valueType="num">
                                      <p:cBhvr additive="base">
                                        <p:cTn id="19" dur="500" fill="hold"/>
                                        <p:tgtEl>
                                          <p:spTgt spid="102461"/>
                                        </p:tgtEl>
                                        <p:attrNameLst>
                                          <p:attrName>ppt_x</p:attrName>
                                        </p:attrNameLst>
                                      </p:cBhvr>
                                      <p:tavLst>
                                        <p:tav tm="0">
                                          <p:val>
                                            <p:strVal val="#ppt_x"/>
                                          </p:val>
                                        </p:tav>
                                        <p:tav tm="100000">
                                          <p:val>
                                            <p:strVal val="#ppt_x"/>
                                          </p:val>
                                        </p:tav>
                                      </p:tavLst>
                                    </p:anim>
                                    <p:anim calcmode="lin" valueType="num">
                                      <p:cBhvr additive="base">
                                        <p:cTn id="20" dur="500" fill="hold"/>
                                        <p:tgtEl>
                                          <p:spTgt spid="10246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02465"/>
                                        </p:tgtEl>
                                        <p:attrNameLst>
                                          <p:attrName>style.visibility</p:attrName>
                                        </p:attrNameLst>
                                      </p:cBhvr>
                                      <p:to>
                                        <p:strVal val="visible"/>
                                      </p:to>
                                    </p:set>
                                    <p:anim calcmode="lin" valueType="num">
                                      <p:cBhvr additive="base">
                                        <p:cTn id="25" dur="500" fill="hold"/>
                                        <p:tgtEl>
                                          <p:spTgt spid="102465"/>
                                        </p:tgtEl>
                                        <p:attrNameLst>
                                          <p:attrName>ppt_x</p:attrName>
                                        </p:attrNameLst>
                                      </p:cBhvr>
                                      <p:tavLst>
                                        <p:tav tm="0">
                                          <p:val>
                                            <p:strVal val="#ppt_x"/>
                                          </p:val>
                                        </p:tav>
                                        <p:tav tm="100000">
                                          <p:val>
                                            <p:strVal val="#ppt_x"/>
                                          </p:val>
                                        </p:tav>
                                      </p:tavLst>
                                    </p:anim>
                                    <p:anim calcmode="lin" valueType="num">
                                      <p:cBhvr additive="base">
                                        <p:cTn id="26" dur="500" fill="hold"/>
                                        <p:tgtEl>
                                          <p:spTgt spid="1024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A0E565E-DFD7-48B6-BA76-30E5DBEB5926}"/>
              </a:ext>
            </a:extLst>
          </p:cNvPr>
          <p:cNvSpPr>
            <a:spLocks noGrp="1" noChangeArrowheads="1"/>
          </p:cNvSpPr>
          <p:nvPr>
            <p:ph type="title"/>
          </p:nvPr>
        </p:nvSpPr>
        <p:spPr>
          <a:xfrm>
            <a:off x="685800" y="153988"/>
            <a:ext cx="7772400" cy="1143000"/>
          </a:xfrm>
        </p:spPr>
        <p:txBody>
          <a:bodyPr/>
          <a:lstStyle/>
          <a:p>
            <a:pPr eaLnBrk="1" hangingPunct="1"/>
            <a:r>
              <a:rPr lang="en-US" altLang="cs-CZ"/>
              <a:t>Macrocytic Anemia (MCV, &gt;95</a:t>
            </a:r>
            <a:r>
              <a:rPr lang="cs-CZ" altLang="cs-CZ"/>
              <a:t> fL</a:t>
            </a:r>
            <a:r>
              <a:rPr lang="en-US" altLang="cs-CZ"/>
              <a:t>)</a:t>
            </a:r>
          </a:p>
        </p:txBody>
      </p:sp>
      <p:sp>
        <p:nvSpPr>
          <p:cNvPr id="45059" name="Rectangle 3">
            <a:extLst>
              <a:ext uri="{FF2B5EF4-FFF2-40B4-BE49-F238E27FC236}">
                <a16:creationId xmlns:a16="http://schemas.microsoft.com/office/drawing/2014/main" id="{62CDF413-3B61-4DD6-98BB-0C9F257F3C95}"/>
              </a:ext>
            </a:extLst>
          </p:cNvPr>
          <p:cNvSpPr>
            <a:spLocks noChangeArrowheads="1"/>
          </p:cNvSpPr>
          <p:nvPr/>
        </p:nvSpPr>
        <p:spPr bwMode="auto">
          <a:xfrm>
            <a:off x="914400"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endParaRPr lang="cs-CZ" altLang="cs-CZ" sz="2400">
              <a:latin typeface="Times New Roman" panose="02020603050405020304" pitchFamily="18" charset="0"/>
            </a:endParaRPr>
          </a:p>
        </p:txBody>
      </p:sp>
      <p:graphicFrame>
        <p:nvGraphicFramePr>
          <p:cNvPr id="103428" name="Group 4">
            <a:extLst>
              <a:ext uri="{FF2B5EF4-FFF2-40B4-BE49-F238E27FC236}">
                <a16:creationId xmlns:a16="http://schemas.microsoft.com/office/drawing/2014/main" id="{55415FB5-F625-46EA-B387-A63B3D89C617}"/>
              </a:ext>
            </a:extLst>
          </p:cNvPr>
          <p:cNvGraphicFramePr>
            <a:graphicFrameLocks noGrp="1"/>
          </p:cNvGraphicFramePr>
          <p:nvPr/>
        </p:nvGraphicFramePr>
        <p:xfrm>
          <a:off x="0" y="1628775"/>
          <a:ext cx="8967788" cy="5064127"/>
        </p:xfrm>
        <a:graphic>
          <a:graphicData uri="http://schemas.openxmlformats.org/drawingml/2006/table">
            <a:tbl>
              <a:tblPr/>
              <a:tblGrid>
                <a:gridCol w="2695575">
                  <a:extLst>
                    <a:ext uri="{9D8B030D-6E8A-4147-A177-3AD203B41FA5}">
                      <a16:colId xmlns:a16="http://schemas.microsoft.com/office/drawing/2014/main" val="3706050618"/>
                    </a:ext>
                  </a:extLst>
                </a:gridCol>
                <a:gridCol w="6272213">
                  <a:extLst>
                    <a:ext uri="{9D8B030D-6E8A-4147-A177-3AD203B41FA5}">
                      <a16:colId xmlns:a16="http://schemas.microsoft.com/office/drawing/2014/main" val="4137863319"/>
                    </a:ext>
                  </a:extLst>
                </a:gridCol>
              </a:tblGrid>
              <a:tr h="657225">
                <a:tc rowSpan="4">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Megaloblastic bone marrow</a:t>
                      </a:r>
                    </a:p>
                  </a:txBody>
                  <a:tcPr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Deficiency of vitamin B-12</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6947090"/>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Deficiency of folic acid</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9589459"/>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Drugs affecting DNA synthesis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4956166"/>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Inherited disorders of DNA synthesis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5677"/>
                  </a:ext>
                </a:extLst>
              </a:tr>
              <a:tr h="485775">
                <a:tc rowSpan="5">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Nonmegaloblastic bone marrow</a:t>
                      </a:r>
                    </a:p>
                  </a:txBody>
                  <a:tcPr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Liver disease</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7467248"/>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Hypothyroidism and hypopituitarism</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3944755"/>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Accelerated erythropoiesis (reticulocytes)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7568408"/>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Hypoplastic and aplastic anemia</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173262"/>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Infiltrated bone marrow</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64389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C948F26A-5692-4039-93BB-86F97352BA80}"/>
              </a:ext>
            </a:extLst>
          </p:cNvPr>
          <p:cNvSpPr>
            <a:spLocks noGrp="1"/>
          </p:cNvSpPr>
          <p:nvPr>
            <p:ph type="title"/>
          </p:nvPr>
        </p:nvSpPr>
        <p:spPr/>
        <p:txBody>
          <a:bodyPr/>
          <a:lstStyle/>
          <a:p>
            <a:pPr eaLnBrk="1" hangingPunct="1"/>
            <a:r>
              <a:rPr lang="cs-CZ" altLang="cs-CZ" b="0"/>
              <a:t>Absorpce vit. B12</a:t>
            </a:r>
          </a:p>
        </p:txBody>
      </p:sp>
      <p:pic>
        <p:nvPicPr>
          <p:cNvPr id="46083" name="Picture 2" descr="Vitamin B12 Digestion, Absorption and Metabolism - YouTube">
            <a:extLst>
              <a:ext uri="{FF2B5EF4-FFF2-40B4-BE49-F238E27FC236}">
                <a16:creationId xmlns:a16="http://schemas.microsoft.com/office/drawing/2014/main" id="{B7761F95-4B96-4D92-BFC0-670AACF95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12875"/>
            <a:ext cx="90900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itamin B12 deficiency | Nature Reviews Disease Primers">
            <a:extLst>
              <a:ext uri="{FF2B5EF4-FFF2-40B4-BE49-F238E27FC236}">
                <a16:creationId xmlns:a16="http://schemas.microsoft.com/office/drawing/2014/main" id="{31294C24-BF3A-484F-951D-89D46410A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 t="1242" r="1176" b="10230"/>
          <a:stretch/>
        </p:blipFill>
        <p:spPr bwMode="auto">
          <a:xfrm>
            <a:off x="143508" y="1196752"/>
            <a:ext cx="8856984" cy="5131023"/>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00DABB8D-5DA2-4193-8ACD-98D20DBCB745}"/>
              </a:ext>
            </a:extLst>
          </p:cNvPr>
          <p:cNvSpPr txBox="1">
            <a:spLocks/>
          </p:cNvSpPr>
          <p:nvPr/>
        </p:nvSpPr>
        <p:spPr>
          <a:xfrm>
            <a:off x="457200" y="260350"/>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b="0" dirty="0"/>
              <a:t>The role of vit. B12 and folate</a:t>
            </a:r>
            <a:endParaRPr lang="cs-CZ" altLang="cs-CZ" b="0" dirty="0"/>
          </a:p>
        </p:txBody>
      </p:sp>
    </p:spTree>
    <p:extLst>
      <p:ext uri="{BB962C8B-B14F-4D97-AF65-F5344CB8AC3E}">
        <p14:creationId xmlns:p14="http://schemas.microsoft.com/office/powerpoint/2010/main" val="2094325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a:extLst>
              <a:ext uri="{FF2B5EF4-FFF2-40B4-BE49-F238E27FC236}">
                <a16:creationId xmlns:a16="http://schemas.microsoft.com/office/drawing/2014/main" id="{1BA83F18-83A5-49A1-87A0-0DB6645DAC88}"/>
              </a:ext>
            </a:extLst>
          </p:cNvPr>
          <p:cNvSpPr>
            <a:spLocks noGrp="1"/>
          </p:cNvSpPr>
          <p:nvPr>
            <p:ph type="title"/>
          </p:nvPr>
        </p:nvSpPr>
        <p:spPr/>
        <p:txBody>
          <a:bodyPr/>
          <a:lstStyle/>
          <a:p>
            <a:pPr eaLnBrk="1" hangingPunct="1"/>
            <a:r>
              <a:rPr lang="en-US" altLang="cs-CZ" b="0"/>
              <a:t>Lack of vit. B12 - causes</a:t>
            </a:r>
            <a:endParaRPr lang="cs-CZ" altLang="cs-CZ" b="0"/>
          </a:p>
        </p:txBody>
      </p:sp>
      <p:sp>
        <p:nvSpPr>
          <p:cNvPr id="47107" name="Zástupný symbol pro obsah 2">
            <a:extLst>
              <a:ext uri="{FF2B5EF4-FFF2-40B4-BE49-F238E27FC236}">
                <a16:creationId xmlns:a16="http://schemas.microsoft.com/office/drawing/2014/main" id="{2339877C-A6A0-46D4-8DD7-20306F518EBC}"/>
              </a:ext>
            </a:extLst>
          </p:cNvPr>
          <p:cNvSpPr>
            <a:spLocks noGrp="1"/>
          </p:cNvSpPr>
          <p:nvPr>
            <p:ph idx="1"/>
          </p:nvPr>
        </p:nvSpPr>
        <p:spPr/>
        <p:txBody>
          <a:bodyPr/>
          <a:lstStyle/>
          <a:p>
            <a:pPr eaLnBrk="1" hangingPunct="1"/>
            <a:r>
              <a:rPr lang="en-US" altLang="cs-CZ"/>
              <a:t>Not enough ingestion – strict vegans if they do not take care</a:t>
            </a:r>
          </a:p>
          <a:p>
            <a:pPr eaLnBrk="1" hangingPunct="1"/>
            <a:r>
              <a:rPr lang="en-US" altLang="cs-CZ"/>
              <a:t>Autoimmune inflammation of gastric mucosa (atrophic gastritis) leading to deficiency in intrinsic factor </a:t>
            </a:r>
          </a:p>
          <a:p>
            <a:pPr eaLnBrk="1" hangingPunct="1"/>
            <a:r>
              <a:rPr lang="en-US" altLang="cs-CZ"/>
              <a:t>Diseases of terminal ileum (celiac disease, Crohn disease)</a:t>
            </a:r>
            <a:endParaRPr lang="cs-CZ" alt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69D838B-C007-42D8-B2F6-2FFF3BFF0D6A}"/>
              </a:ext>
            </a:extLst>
          </p:cNvPr>
          <p:cNvSpPr>
            <a:spLocks noGrp="1" noChangeArrowheads="1"/>
          </p:cNvSpPr>
          <p:nvPr>
            <p:ph type="body" idx="1"/>
          </p:nvPr>
        </p:nvSpPr>
        <p:spPr>
          <a:xfrm>
            <a:off x="457200" y="1600200"/>
            <a:ext cx="8229600" cy="5068888"/>
          </a:xfrm>
        </p:spPr>
        <p:txBody>
          <a:bodyPr/>
          <a:lstStyle/>
          <a:p>
            <a:pPr algn="ctr" eaLnBrk="1" hangingPunct="1">
              <a:buFontTx/>
              <a:buNone/>
            </a:pPr>
            <a:r>
              <a:rPr lang="cs-CZ" altLang="cs-CZ"/>
              <a:t>     málo hemoglobinu       bledost </a:t>
            </a:r>
          </a:p>
          <a:p>
            <a:pPr algn="ctr" eaLnBrk="1" hangingPunct="1">
              <a:buFontTx/>
              <a:buNone/>
            </a:pPr>
            <a:endParaRPr lang="cs-CZ" altLang="cs-CZ"/>
          </a:p>
          <a:p>
            <a:pPr algn="ctr" eaLnBrk="1" hangingPunct="1">
              <a:buFontTx/>
              <a:buNone/>
            </a:pPr>
            <a:r>
              <a:rPr lang="cs-CZ" altLang="cs-CZ"/>
              <a:t>špatná dodávka kyslíku do tkání  </a:t>
            </a:r>
          </a:p>
          <a:p>
            <a:pPr algn="ctr" eaLnBrk="1" hangingPunct="1">
              <a:buFontTx/>
              <a:buNone/>
            </a:pPr>
            <a:endParaRPr lang="cs-CZ" altLang="cs-CZ"/>
          </a:p>
          <a:p>
            <a:pPr algn="ctr" eaLnBrk="1" hangingPunct="1">
              <a:buFontTx/>
              <a:buNone/>
            </a:pPr>
            <a:r>
              <a:rPr lang="cs-CZ" altLang="cs-CZ"/>
              <a:t>tkáňová hypoxie </a:t>
            </a:r>
          </a:p>
          <a:p>
            <a:pPr algn="ctr" eaLnBrk="1" hangingPunct="1">
              <a:buFontTx/>
              <a:buNone/>
            </a:pPr>
            <a:endParaRPr lang="cs-CZ" altLang="cs-CZ"/>
          </a:p>
          <a:p>
            <a:pPr algn="ctr" eaLnBrk="1" hangingPunct="1">
              <a:buFontTx/>
              <a:buNone/>
            </a:pPr>
            <a:r>
              <a:rPr lang="cs-CZ" altLang="cs-CZ"/>
              <a:t>únava, dyspnoe, </a:t>
            </a:r>
          </a:p>
          <a:p>
            <a:pPr algn="ctr" eaLnBrk="1" hangingPunct="1">
              <a:buFontTx/>
              <a:buNone/>
            </a:pPr>
            <a:r>
              <a:rPr lang="cs-CZ" altLang="cs-CZ"/>
              <a:t>palpitace, hyperkinetická cirkulace</a:t>
            </a:r>
          </a:p>
        </p:txBody>
      </p:sp>
      <p:sp>
        <p:nvSpPr>
          <p:cNvPr id="9219" name="AutoShape 3">
            <a:extLst>
              <a:ext uri="{FF2B5EF4-FFF2-40B4-BE49-F238E27FC236}">
                <a16:creationId xmlns:a16="http://schemas.microsoft.com/office/drawing/2014/main" id="{0172FBBE-4633-4BA5-81BE-221ABECBECD3}"/>
              </a:ext>
            </a:extLst>
          </p:cNvPr>
          <p:cNvSpPr>
            <a:spLocks noChangeArrowheads="1"/>
          </p:cNvSpPr>
          <p:nvPr/>
        </p:nvSpPr>
        <p:spPr bwMode="auto">
          <a:xfrm>
            <a:off x="4343400" y="2349500"/>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9220" name="AutoShape 4">
            <a:extLst>
              <a:ext uri="{FF2B5EF4-FFF2-40B4-BE49-F238E27FC236}">
                <a16:creationId xmlns:a16="http://schemas.microsoft.com/office/drawing/2014/main" id="{5A218191-82B0-4D28-9545-4922472BF7CC}"/>
              </a:ext>
            </a:extLst>
          </p:cNvPr>
          <p:cNvSpPr>
            <a:spLocks noChangeArrowheads="1"/>
          </p:cNvSpPr>
          <p:nvPr/>
        </p:nvSpPr>
        <p:spPr bwMode="auto">
          <a:xfrm>
            <a:off x="4427538" y="3429000"/>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9221" name="AutoShape 5">
            <a:extLst>
              <a:ext uri="{FF2B5EF4-FFF2-40B4-BE49-F238E27FC236}">
                <a16:creationId xmlns:a16="http://schemas.microsoft.com/office/drawing/2014/main" id="{220CD795-A250-4CD7-BA27-E8F488ACBF8E}"/>
              </a:ext>
            </a:extLst>
          </p:cNvPr>
          <p:cNvSpPr>
            <a:spLocks noChangeArrowheads="1"/>
          </p:cNvSpPr>
          <p:nvPr/>
        </p:nvSpPr>
        <p:spPr bwMode="auto">
          <a:xfrm>
            <a:off x="4457700" y="4724400"/>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9222" name="Rectangle 6">
            <a:extLst>
              <a:ext uri="{FF2B5EF4-FFF2-40B4-BE49-F238E27FC236}">
                <a16:creationId xmlns:a16="http://schemas.microsoft.com/office/drawing/2014/main" id="{B65D5D28-193D-4487-8956-F2BF61BA4290}"/>
              </a:ext>
            </a:extLst>
          </p:cNvPr>
          <p:cNvSpPr>
            <a:spLocks noGrp="1" noChangeArrowheads="1"/>
          </p:cNvSpPr>
          <p:nvPr>
            <p:ph type="title"/>
          </p:nvPr>
        </p:nvSpPr>
        <p:spPr/>
        <p:txBody>
          <a:bodyPr/>
          <a:lstStyle/>
          <a:p>
            <a:pPr eaLnBrk="1" hangingPunct="1"/>
            <a:r>
              <a:rPr lang="cs-CZ" altLang="cs-CZ" b="0"/>
              <a:t>Patofyziologie anémie</a:t>
            </a:r>
          </a:p>
        </p:txBody>
      </p:sp>
      <p:sp>
        <p:nvSpPr>
          <p:cNvPr id="9223" name="AutoShape 8">
            <a:extLst>
              <a:ext uri="{FF2B5EF4-FFF2-40B4-BE49-F238E27FC236}">
                <a16:creationId xmlns:a16="http://schemas.microsoft.com/office/drawing/2014/main" id="{94CB1A64-34BF-4163-9E8B-8A2FD1793E28}"/>
              </a:ext>
            </a:extLst>
          </p:cNvPr>
          <p:cNvSpPr>
            <a:spLocks noChangeArrowheads="1"/>
          </p:cNvSpPr>
          <p:nvPr/>
        </p:nvSpPr>
        <p:spPr bwMode="auto">
          <a:xfrm rot="-5400000">
            <a:off x="5694363" y="1717675"/>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2857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endParaRPr lang="cs-CZ" alt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C3E5A66-5559-4E06-B040-C977C260073A}"/>
              </a:ext>
            </a:extLst>
          </p:cNvPr>
          <p:cNvSpPr>
            <a:spLocks noGrp="1" noChangeArrowheads="1"/>
          </p:cNvSpPr>
          <p:nvPr>
            <p:ph type="title"/>
          </p:nvPr>
        </p:nvSpPr>
        <p:spPr/>
        <p:txBody>
          <a:bodyPr/>
          <a:lstStyle/>
          <a:p>
            <a:pPr eaLnBrk="1" hangingPunct="1"/>
            <a:r>
              <a:rPr lang="cs-CZ" altLang="cs-CZ"/>
              <a:t>Příčiny hypoxie</a:t>
            </a:r>
          </a:p>
        </p:txBody>
      </p:sp>
      <p:sp>
        <p:nvSpPr>
          <p:cNvPr id="75779" name="Rectangle 3">
            <a:extLst>
              <a:ext uri="{FF2B5EF4-FFF2-40B4-BE49-F238E27FC236}">
                <a16:creationId xmlns:a16="http://schemas.microsoft.com/office/drawing/2014/main" id="{18FF6134-A729-44E9-B29A-984FA16BDF97}"/>
              </a:ext>
            </a:extLst>
          </p:cNvPr>
          <p:cNvSpPr>
            <a:spLocks noGrp="1" noChangeArrowheads="1"/>
          </p:cNvSpPr>
          <p:nvPr>
            <p:ph type="body" idx="1"/>
          </p:nvPr>
        </p:nvSpPr>
        <p:spPr/>
        <p:txBody>
          <a:bodyPr/>
          <a:lstStyle/>
          <a:p>
            <a:pPr eaLnBrk="1" hangingPunct="1"/>
            <a:r>
              <a:rPr lang="cs-CZ" altLang="cs-CZ"/>
              <a:t>Výšková hypoxie – nedostatek O</a:t>
            </a:r>
            <a:r>
              <a:rPr lang="cs-CZ" altLang="cs-CZ" baseline="-25000"/>
              <a:t>2</a:t>
            </a:r>
            <a:r>
              <a:rPr lang="cs-CZ" altLang="cs-CZ"/>
              <a:t> ve vdechovaném vzduchu = nízký pO</a:t>
            </a:r>
            <a:r>
              <a:rPr lang="cs-CZ" altLang="cs-CZ" baseline="-25000"/>
              <a:t>2</a:t>
            </a:r>
            <a:endParaRPr lang="cs-CZ" altLang="cs-CZ"/>
          </a:p>
          <a:p>
            <a:pPr eaLnBrk="1" hangingPunct="1"/>
            <a:r>
              <a:rPr lang="cs-CZ" altLang="cs-CZ"/>
              <a:t>Respirační selhání</a:t>
            </a:r>
            <a:r>
              <a:rPr lang="cs-CZ" altLang="cs-CZ" u="sng"/>
              <a:t> </a:t>
            </a:r>
            <a:r>
              <a:rPr lang="cs-CZ" altLang="cs-CZ"/>
              <a:t>– </a:t>
            </a:r>
            <a:r>
              <a:rPr lang="cs-CZ" altLang="cs-CZ">
                <a:solidFill>
                  <a:schemeClr val="hlink"/>
                </a:solidFill>
              </a:rPr>
              <a:t>hypoxická hypoxie</a:t>
            </a:r>
          </a:p>
          <a:p>
            <a:pPr eaLnBrk="1" hangingPunct="1"/>
            <a:r>
              <a:rPr lang="cs-CZ" altLang="cs-CZ"/>
              <a:t>Nedostatek hemoglobinu – </a:t>
            </a:r>
            <a:r>
              <a:rPr lang="cs-CZ" altLang="cs-CZ">
                <a:solidFill>
                  <a:schemeClr val="hlink"/>
                </a:solidFill>
              </a:rPr>
              <a:t>transportní = anemická hypoxie</a:t>
            </a:r>
          </a:p>
          <a:p>
            <a:pPr eaLnBrk="1" hangingPunct="1"/>
            <a:r>
              <a:rPr lang="cs-CZ" altLang="cs-CZ"/>
              <a:t>Porucha cirkulace – </a:t>
            </a:r>
            <a:r>
              <a:rPr lang="cs-CZ" altLang="cs-CZ">
                <a:solidFill>
                  <a:schemeClr val="hlink"/>
                </a:solidFill>
              </a:rPr>
              <a:t>cirkulační hypoxie</a:t>
            </a:r>
          </a:p>
          <a:p>
            <a:pPr eaLnBrk="1" hangingPunct="1"/>
            <a:r>
              <a:rPr lang="cs-CZ" altLang="cs-CZ"/>
              <a:t>Porucha oxidace v mitochondriích – </a:t>
            </a:r>
            <a:r>
              <a:rPr lang="cs-CZ" altLang="cs-CZ">
                <a:solidFill>
                  <a:schemeClr val="hlink"/>
                </a:solidFill>
              </a:rPr>
              <a:t>histotoxická hypoxie</a:t>
            </a:r>
            <a:endParaRPr lang="cs-CZ" altLang="cs-CZ" u="sng" baseline="-25000">
              <a:solidFill>
                <a:schemeClr val="hlink"/>
              </a:solidFill>
            </a:endParaRPr>
          </a:p>
          <a:p>
            <a:pPr eaLnBrk="1" hangingPunct="1">
              <a:buFont typeface="Wingdings" panose="05000000000000000000" pitchFamily="2" charset="2"/>
              <a:buNone/>
            </a:pPr>
            <a:endParaRPr lang="cs-CZ" altLang="cs-CZ" baseline="-25000">
              <a:solidFill>
                <a:schemeClr val="hlink"/>
              </a:solidFill>
            </a:endParaRPr>
          </a:p>
          <a:p>
            <a:pPr eaLnBrk="1" hangingPunct="1"/>
            <a:endParaRPr lang="cs-CZ" altLang="cs-CZ"/>
          </a:p>
          <a:p>
            <a:pPr eaLnBrk="1" hangingPunct="1"/>
            <a:endParaRPr lang="cs-CZ" altLang="cs-CZ" baseline="-25000"/>
          </a:p>
          <a:p>
            <a:pPr eaLnBrk="1" hangingPunct="1"/>
            <a:endParaRPr lang="cs-CZ" altLang="cs-CZ"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17D3B1A-8BEB-4D47-82C6-AC3582ACDADF}"/>
              </a:ext>
            </a:extLst>
          </p:cNvPr>
          <p:cNvSpPr>
            <a:spLocks noGrp="1" noChangeArrowheads="1"/>
          </p:cNvSpPr>
          <p:nvPr>
            <p:ph type="title"/>
          </p:nvPr>
        </p:nvSpPr>
        <p:spPr/>
        <p:txBody>
          <a:bodyPr/>
          <a:lstStyle/>
          <a:p>
            <a:pPr eaLnBrk="1" hangingPunct="1"/>
            <a:r>
              <a:rPr lang="cs-CZ" altLang="cs-CZ"/>
              <a:t>Laboratorní vyšetření</a:t>
            </a:r>
          </a:p>
        </p:txBody>
      </p:sp>
      <p:sp>
        <p:nvSpPr>
          <p:cNvPr id="76803" name="Rectangle 3">
            <a:extLst>
              <a:ext uri="{FF2B5EF4-FFF2-40B4-BE49-F238E27FC236}">
                <a16:creationId xmlns:a16="http://schemas.microsoft.com/office/drawing/2014/main" id="{E85FEBB8-6065-4290-89F3-2688AB9C4CBD}"/>
              </a:ext>
            </a:extLst>
          </p:cNvPr>
          <p:cNvSpPr>
            <a:spLocks noGrp="1" noChangeArrowheads="1"/>
          </p:cNvSpPr>
          <p:nvPr>
            <p:ph type="body" idx="1"/>
          </p:nvPr>
        </p:nvSpPr>
        <p:spPr/>
        <p:txBody>
          <a:bodyPr/>
          <a:lstStyle/>
          <a:p>
            <a:pPr eaLnBrk="1" hangingPunct="1">
              <a:lnSpc>
                <a:spcPct val="90000"/>
              </a:lnSpc>
            </a:pPr>
            <a:r>
              <a:rPr lang="cs-CZ" altLang="cs-CZ" sz="2800"/>
              <a:t>Základní:</a:t>
            </a:r>
          </a:p>
          <a:p>
            <a:pPr lvl="1" eaLnBrk="1" hangingPunct="1">
              <a:lnSpc>
                <a:spcPct val="90000"/>
              </a:lnSpc>
            </a:pPr>
            <a:r>
              <a:rPr lang="cs-CZ" altLang="cs-CZ" sz="2400"/>
              <a:t>Krevní obraz</a:t>
            </a:r>
          </a:p>
          <a:p>
            <a:pPr eaLnBrk="1" hangingPunct="1">
              <a:lnSpc>
                <a:spcPct val="90000"/>
              </a:lnSpc>
            </a:pPr>
            <a:r>
              <a:rPr lang="cs-CZ" altLang="cs-CZ" sz="2800"/>
              <a:t>Doplňková:</a:t>
            </a:r>
          </a:p>
          <a:p>
            <a:pPr lvl="1" eaLnBrk="1" hangingPunct="1">
              <a:lnSpc>
                <a:spcPct val="90000"/>
              </a:lnSpc>
            </a:pPr>
            <a:r>
              <a:rPr lang="cs-CZ" altLang="cs-CZ" sz="2400"/>
              <a:t>testy na metabolismus železa</a:t>
            </a:r>
          </a:p>
          <a:p>
            <a:pPr lvl="1" eaLnBrk="1" hangingPunct="1">
              <a:lnSpc>
                <a:spcPct val="90000"/>
              </a:lnSpc>
            </a:pPr>
            <a:r>
              <a:rPr lang="cs-CZ" altLang="cs-CZ" sz="2400"/>
              <a:t>hladina Erytropoetinu</a:t>
            </a:r>
          </a:p>
          <a:p>
            <a:pPr lvl="1" eaLnBrk="1" hangingPunct="1">
              <a:lnSpc>
                <a:spcPct val="90000"/>
              </a:lnSpc>
            </a:pPr>
            <a:r>
              <a:rPr lang="cs-CZ" altLang="cs-CZ" sz="2400"/>
              <a:t>Detekce protilátek proti vlastním krvinkám – Coombsův test </a:t>
            </a:r>
          </a:p>
          <a:p>
            <a:pPr lvl="1" eaLnBrk="1" hangingPunct="1">
              <a:lnSpc>
                <a:spcPct val="90000"/>
              </a:lnSpc>
            </a:pPr>
            <a:r>
              <a:rPr lang="cs-CZ" altLang="cs-CZ" sz="2400"/>
              <a:t>Test osmotické rezistence erytrocytů</a:t>
            </a:r>
          </a:p>
          <a:p>
            <a:pPr lvl="1" eaLnBrk="1" hangingPunct="1">
              <a:lnSpc>
                <a:spcPct val="90000"/>
              </a:lnSpc>
            </a:pPr>
            <a:r>
              <a:rPr lang="cs-CZ" altLang="cs-CZ" sz="2400"/>
              <a:t>Hamův test (rezistence na kys. prostředí)</a:t>
            </a:r>
          </a:p>
          <a:p>
            <a:pPr lvl="1" eaLnBrk="1" hangingPunct="1">
              <a:lnSpc>
                <a:spcPct val="90000"/>
              </a:lnSpc>
            </a:pPr>
            <a:r>
              <a:rPr lang="cs-CZ" altLang="cs-CZ" sz="2400"/>
              <a:t>Mikroskopické zhodnocení krevního nátěru</a:t>
            </a:r>
          </a:p>
          <a:p>
            <a:pPr lvl="1" eaLnBrk="1" hangingPunct="1">
              <a:lnSpc>
                <a:spcPct val="90000"/>
              </a:lnSpc>
            </a:pPr>
            <a:r>
              <a:rPr lang="cs-CZ" altLang="cs-CZ" sz="2400" b="1"/>
              <a:t>Sternální punkce- aspirace kostní dřeně</a:t>
            </a:r>
          </a:p>
          <a:p>
            <a:pPr lvl="1" eaLnBrk="1" hangingPunct="1">
              <a:lnSpc>
                <a:spcPct val="90000"/>
              </a:lnSpc>
            </a:pPr>
            <a:endParaRPr lang="cs-CZ" altLang="cs-CZ" sz="2400"/>
          </a:p>
          <a:p>
            <a:pPr lvl="1"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8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45433F7-3FCA-4C49-9737-9512AB69A422}"/>
              </a:ext>
            </a:extLst>
          </p:cNvPr>
          <p:cNvSpPr>
            <a:spLocks noGrp="1" noChangeArrowheads="1"/>
          </p:cNvSpPr>
          <p:nvPr>
            <p:ph type="title"/>
          </p:nvPr>
        </p:nvSpPr>
        <p:spPr/>
        <p:txBody>
          <a:bodyPr/>
          <a:lstStyle/>
          <a:p>
            <a:pPr eaLnBrk="1" hangingPunct="1"/>
            <a:r>
              <a:rPr lang="cs-CZ" altLang="cs-CZ" sz="4000"/>
              <a:t>Rozdělení anémií dle morfologie (KO) </a:t>
            </a:r>
          </a:p>
        </p:txBody>
      </p:sp>
      <p:sp>
        <p:nvSpPr>
          <p:cNvPr id="12291" name="Rectangle 3">
            <a:extLst>
              <a:ext uri="{FF2B5EF4-FFF2-40B4-BE49-F238E27FC236}">
                <a16:creationId xmlns:a16="http://schemas.microsoft.com/office/drawing/2014/main" id="{E9DF8E32-073A-4CE6-B463-73B173E43D22}"/>
              </a:ext>
            </a:extLst>
          </p:cNvPr>
          <p:cNvSpPr>
            <a:spLocks noGrp="1" noChangeArrowheads="1"/>
          </p:cNvSpPr>
          <p:nvPr>
            <p:ph type="body" idx="1"/>
          </p:nvPr>
        </p:nvSpPr>
        <p:spPr/>
        <p:txBody>
          <a:bodyPr/>
          <a:lstStyle/>
          <a:p>
            <a:pPr eaLnBrk="1" hangingPunct="1"/>
            <a:r>
              <a:rPr lang="cs-CZ" altLang="cs-CZ"/>
              <a:t>podle MCV </a:t>
            </a:r>
          </a:p>
          <a:p>
            <a:pPr lvl="1" eaLnBrk="1" hangingPunct="1"/>
            <a:r>
              <a:rPr lang="cs-CZ" altLang="cs-CZ"/>
              <a:t>mikrocytární  - př. nedostatek železa</a:t>
            </a:r>
          </a:p>
          <a:p>
            <a:pPr lvl="1" eaLnBrk="1" hangingPunct="1"/>
            <a:r>
              <a:rPr lang="cs-CZ" altLang="cs-CZ"/>
              <a:t>normocytární  - př. krvácení</a:t>
            </a:r>
          </a:p>
          <a:p>
            <a:pPr lvl="1" eaLnBrk="1" hangingPunct="1"/>
            <a:r>
              <a:rPr lang="cs-CZ" altLang="cs-CZ"/>
              <a:t>makrocytární (megaloblastové) - perniciózní</a:t>
            </a:r>
          </a:p>
          <a:p>
            <a:pPr eaLnBrk="1" hangingPunct="1"/>
            <a:r>
              <a:rPr lang="cs-CZ" altLang="cs-CZ"/>
              <a:t>podle MCHC (barvy)</a:t>
            </a:r>
          </a:p>
          <a:p>
            <a:pPr lvl="1" eaLnBrk="1" hangingPunct="1"/>
            <a:r>
              <a:rPr lang="cs-CZ" altLang="cs-CZ"/>
              <a:t>hypochromní – nedostatek železa</a:t>
            </a:r>
          </a:p>
          <a:p>
            <a:pPr lvl="1" eaLnBrk="1" hangingPunct="1"/>
            <a:r>
              <a:rPr lang="cs-CZ" altLang="cs-CZ"/>
              <a:t>normochromní</a:t>
            </a:r>
          </a:p>
          <a:p>
            <a:pPr lvl="1" eaLnBrk="1" hangingPunct="1"/>
            <a:endParaRPr lang="cs-CZ"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a:extLst>
              <a:ext uri="{FF2B5EF4-FFF2-40B4-BE49-F238E27FC236}">
                <a16:creationId xmlns:a16="http://schemas.microsoft.com/office/drawing/2014/main" id="{818EFD78-F64C-4B4C-A811-8F0327412C9D}"/>
              </a:ext>
            </a:extLst>
          </p:cNvPr>
          <p:cNvSpPr>
            <a:spLocks noChangeArrowheads="1"/>
          </p:cNvSpPr>
          <p:nvPr/>
        </p:nvSpPr>
        <p:spPr bwMode="auto">
          <a:xfrm>
            <a:off x="2286000" y="228600"/>
            <a:ext cx="1219200" cy="1143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15" name="Oval 3">
            <a:extLst>
              <a:ext uri="{FF2B5EF4-FFF2-40B4-BE49-F238E27FC236}">
                <a16:creationId xmlns:a16="http://schemas.microsoft.com/office/drawing/2014/main" id="{E7FED22A-BA7D-49EF-B5F3-C9293D67D4C6}"/>
              </a:ext>
            </a:extLst>
          </p:cNvPr>
          <p:cNvSpPr>
            <a:spLocks noChangeArrowheads="1"/>
          </p:cNvSpPr>
          <p:nvPr/>
        </p:nvSpPr>
        <p:spPr bwMode="auto">
          <a:xfrm>
            <a:off x="2286000" y="1676400"/>
            <a:ext cx="1143000" cy="10668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16" name="Oval 4">
            <a:extLst>
              <a:ext uri="{FF2B5EF4-FFF2-40B4-BE49-F238E27FC236}">
                <a16:creationId xmlns:a16="http://schemas.microsoft.com/office/drawing/2014/main" id="{836FD3AF-9659-4C2A-BC6C-1E1A48ABA6E1}"/>
              </a:ext>
            </a:extLst>
          </p:cNvPr>
          <p:cNvSpPr>
            <a:spLocks noChangeArrowheads="1"/>
          </p:cNvSpPr>
          <p:nvPr/>
        </p:nvSpPr>
        <p:spPr bwMode="auto">
          <a:xfrm>
            <a:off x="2438400" y="2971800"/>
            <a:ext cx="914400" cy="9144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17" name="Line 5">
            <a:extLst>
              <a:ext uri="{FF2B5EF4-FFF2-40B4-BE49-F238E27FC236}">
                <a16:creationId xmlns:a16="http://schemas.microsoft.com/office/drawing/2014/main" id="{A37990EA-7867-4E23-8AD1-59B82688A7A9}"/>
              </a:ext>
            </a:extLst>
          </p:cNvPr>
          <p:cNvSpPr>
            <a:spLocks noChangeShapeType="1"/>
          </p:cNvSpPr>
          <p:nvPr/>
        </p:nvSpPr>
        <p:spPr bwMode="auto">
          <a:xfrm>
            <a:off x="1295400" y="3962400"/>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8" name="Line 6">
            <a:extLst>
              <a:ext uri="{FF2B5EF4-FFF2-40B4-BE49-F238E27FC236}">
                <a16:creationId xmlns:a16="http://schemas.microsoft.com/office/drawing/2014/main" id="{7F515E3E-BCF2-406D-AD66-7244E04B3D7B}"/>
              </a:ext>
            </a:extLst>
          </p:cNvPr>
          <p:cNvSpPr>
            <a:spLocks noChangeShapeType="1"/>
          </p:cNvSpPr>
          <p:nvPr/>
        </p:nvSpPr>
        <p:spPr bwMode="auto">
          <a:xfrm>
            <a:off x="1295400" y="4953000"/>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9" name="Oval 7">
            <a:extLst>
              <a:ext uri="{FF2B5EF4-FFF2-40B4-BE49-F238E27FC236}">
                <a16:creationId xmlns:a16="http://schemas.microsoft.com/office/drawing/2014/main" id="{A1A3503E-92D1-4BDC-B3A9-86846D8C20CF}"/>
              </a:ext>
            </a:extLst>
          </p:cNvPr>
          <p:cNvSpPr>
            <a:spLocks noChangeArrowheads="1"/>
          </p:cNvSpPr>
          <p:nvPr/>
        </p:nvSpPr>
        <p:spPr bwMode="auto">
          <a:xfrm>
            <a:off x="1676400" y="4038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20" name="Oval 8">
            <a:extLst>
              <a:ext uri="{FF2B5EF4-FFF2-40B4-BE49-F238E27FC236}">
                <a16:creationId xmlns:a16="http://schemas.microsoft.com/office/drawing/2014/main" id="{EF8709B1-58A3-4A0B-B6EF-932FE90A94DC}"/>
              </a:ext>
            </a:extLst>
          </p:cNvPr>
          <p:cNvSpPr>
            <a:spLocks noChangeArrowheads="1"/>
          </p:cNvSpPr>
          <p:nvPr/>
        </p:nvSpPr>
        <p:spPr bwMode="auto">
          <a:xfrm>
            <a:off x="6400800" y="4038600"/>
            <a:ext cx="914400" cy="9144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21" name="Oval 9">
            <a:extLst>
              <a:ext uri="{FF2B5EF4-FFF2-40B4-BE49-F238E27FC236}">
                <a16:creationId xmlns:a16="http://schemas.microsoft.com/office/drawing/2014/main" id="{20F2027A-3A55-48A2-8D65-22E2E0A031FB}"/>
              </a:ext>
            </a:extLst>
          </p:cNvPr>
          <p:cNvSpPr>
            <a:spLocks noChangeArrowheads="1"/>
          </p:cNvSpPr>
          <p:nvPr/>
        </p:nvSpPr>
        <p:spPr bwMode="auto">
          <a:xfrm>
            <a:off x="7391400" y="4114800"/>
            <a:ext cx="762000" cy="762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22" name="Oval 10">
            <a:extLst>
              <a:ext uri="{FF2B5EF4-FFF2-40B4-BE49-F238E27FC236}">
                <a16:creationId xmlns:a16="http://schemas.microsoft.com/office/drawing/2014/main" id="{BCAA8A33-7776-456D-AA98-4F629DD0B865}"/>
              </a:ext>
            </a:extLst>
          </p:cNvPr>
          <p:cNvSpPr>
            <a:spLocks noChangeArrowheads="1"/>
          </p:cNvSpPr>
          <p:nvPr/>
        </p:nvSpPr>
        <p:spPr bwMode="auto">
          <a:xfrm>
            <a:off x="2895600" y="43434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23" name="Line 11">
            <a:extLst>
              <a:ext uri="{FF2B5EF4-FFF2-40B4-BE49-F238E27FC236}">
                <a16:creationId xmlns:a16="http://schemas.microsoft.com/office/drawing/2014/main" id="{431B04BB-F7D2-40AD-8A75-6B4D09661775}"/>
              </a:ext>
            </a:extLst>
          </p:cNvPr>
          <p:cNvSpPr>
            <a:spLocks noChangeShapeType="1"/>
          </p:cNvSpPr>
          <p:nvPr/>
        </p:nvSpPr>
        <p:spPr bwMode="auto">
          <a:xfrm flipH="1">
            <a:off x="1905000" y="457200"/>
            <a:ext cx="0" cy="3352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4" name="Line 12">
            <a:extLst>
              <a:ext uri="{FF2B5EF4-FFF2-40B4-BE49-F238E27FC236}">
                <a16:creationId xmlns:a16="http://schemas.microsoft.com/office/drawing/2014/main" id="{860ED18A-2D32-4BBB-A900-AD0E87C99AC6}"/>
              </a:ext>
            </a:extLst>
          </p:cNvPr>
          <p:cNvSpPr>
            <a:spLocks noChangeShapeType="1"/>
          </p:cNvSpPr>
          <p:nvPr/>
        </p:nvSpPr>
        <p:spPr bwMode="auto">
          <a:xfrm>
            <a:off x="3810000" y="4572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5" name="Text Box 13">
            <a:extLst>
              <a:ext uri="{FF2B5EF4-FFF2-40B4-BE49-F238E27FC236}">
                <a16:creationId xmlns:a16="http://schemas.microsoft.com/office/drawing/2014/main" id="{62C31799-27E2-41FF-B4B7-DF0BFAD3F847}"/>
              </a:ext>
            </a:extLst>
          </p:cNvPr>
          <p:cNvSpPr txBox="1">
            <a:spLocks noChangeArrowheads="1"/>
          </p:cNvSpPr>
          <p:nvPr/>
        </p:nvSpPr>
        <p:spPr bwMode="auto">
          <a:xfrm>
            <a:off x="4251325" y="419100"/>
            <a:ext cx="315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800">
                <a:latin typeface="Times New Roman" panose="02020603050405020304" pitchFamily="18" charset="0"/>
              </a:rPr>
              <a:t>kmenové buňky</a:t>
            </a:r>
            <a:r>
              <a:rPr lang="en-US" altLang="cs-CZ" sz="1800">
                <a:latin typeface="Times New Roman" panose="02020603050405020304" pitchFamily="18" charset="0"/>
              </a:rPr>
              <a:t>,</a:t>
            </a:r>
            <a:r>
              <a:rPr lang="cs-CZ" altLang="cs-CZ" sz="1800">
                <a:latin typeface="Times New Roman" panose="02020603050405020304" pitchFamily="18" charset="0"/>
              </a:rPr>
              <a:t> růstové faktory</a:t>
            </a:r>
            <a:endParaRPr lang="en-US" altLang="cs-CZ" sz="1800">
              <a:latin typeface="Times New Roman" panose="02020603050405020304" pitchFamily="18" charset="0"/>
            </a:endParaRPr>
          </a:p>
        </p:txBody>
      </p:sp>
      <p:sp>
        <p:nvSpPr>
          <p:cNvPr id="13326" name="Text Box 14">
            <a:extLst>
              <a:ext uri="{FF2B5EF4-FFF2-40B4-BE49-F238E27FC236}">
                <a16:creationId xmlns:a16="http://schemas.microsoft.com/office/drawing/2014/main" id="{5590A4E5-CACD-4551-977A-0F931B9E2845}"/>
              </a:ext>
            </a:extLst>
          </p:cNvPr>
          <p:cNvSpPr txBox="1">
            <a:spLocks noChangeArrowheads="1"/>
          </p:cNvSpPr>
          <p:nvPr/>
        </p:nvSpPr>
        <p:spPr bwMode="auto">
          <a:xfrm>
            <a:off x="4267200" y="1093788"/>
            <a:ext cx="484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800">
                <a:latin typeface="Times New Roman" panose="02020603050405020304" pitchFamily="18" charset="0"/>
              </a:rPr>
              <a:t>dělení buněk, syntéza DNA</a:t>
            </a:r>
            <a:r>
              <a:rPr lang="en-US" altLang="cs-CZ" sz="1800">
                <a:latin typeface="Times New Roman" panose="02020603050405020304" pitchFamily="18" charset="0"/>
              </a:rPr>
              <a:t>: vitam</a:t>
            </a:r>
            <a:r>
              <a:rPr lang="cs-CZ" altLang="cs-CZ" sz="1800">
                <a:latin typeface="Times New Roman" panose="02020603050405020304" pitchFamily="18" charset="0"/>
              </a:rPr>
              <a:t>í</a:t>
            </a:r>
            <a:r>
              <a:rPr lang="en-US" altLang="cs-CZ" sz="1800">
                <a:latin typeface="Times New Roman" panose="02020603050405020304" pitchFamily="18" charset="0"/>
              </a:rPr>
              <a:t>n B</a:t>
            </a:r>
            <a:r>
              <a:rPr lang="en-US" altLang="cs-CZ" sz="1800" baseline="-25000">
                <a:latin typeface="Times New Roman" panose="02020603050405020304" pitchFamily="18" charset="0"/>
              </a:rPr>
              <a:t>12</a:t>
            </a:r>
            <a:r>
              <a:rPr lang="en-US" altLang="cs-CZ" sz="1800">
                <a:latin typeface="Times New Roman" panose="02020603050405020304" pitchFamily="18" charset="0"/>
              </a:rPr>
              <a:t>, </a:t>
            </a:r>
            <a:r>
              <a:rPr lang="cs-CZ" altLang="cs-CZ" sz="1800">
                <a:latin typeface="Times New Roman" panose="02020603050405020304" pitchFamily="18" charset="0"/>
              </a:rPr>
              <a:t>k. listová</a:t>
            </a:r>
            <a:endParaRPr lang="en-US" altLang="cs-CZ" sz="1800">
              <a:latin typeface="Times New Roman" panose="02020603050405020304" pitchFamily="18" charset="0"/>
            </a:endParaRPr>
          </a:p>
        </p:txBody>
      </p:sp>
      <p:sp>
        <p:nvSpPr>
          <p:cNvPr id="13327" name="Text Box 15">
            <a:extLst>
              <a:ext uri="{FF2B5EF4-FFF2-40B4-BE49-F238E27FC236}">
                <a16:creationId xmlns:a16="http://schemas.microsoft.com/office/drawing/2014/main" id="{3B0F674C-2ECC-4663-9FBD-6D928C1B77C7}"/>
              </a:ext>
            </a:extLst>
          </p:cNvPr>
          <p:cNvSpPr txBox="1">
            <a:spLocks noChangeArrowheads="1"/>
          </p:cNvSpPr>
          <p:nvPr/>
        </p:nvSpPr>
        <p:spPr bwMode="auto">
          <a:xfrm>
            <a:off x="4267200" y="7127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800">
                <a:latin typeface="Times New Roman" panose="02020603050405020304" pitchFamily="18" charset="0"/>
              </a:rPr>
              <a:t>erytropoetin</a:t>
            </a:r>
          </a:p>
        </p:txBody>
      </p:sp>
      <p:sp>
        <p:nvSpPr>
          <p:cNvPr id="13328" name="Text Box 16">
            <a:extLst>
              <a:ext uri="{FF2B5EF4-FFF2-40B4-BE49-F238E27FC236}">
                <a16:creationId xmlns:a16="http://schemas.microsoft.com/office/drawing/2014/main" id="{4770155F-08EB-4FCD-BB1D-7FEDFAC90F3C}"/>
              </a:ext>
            </a:extLst>
          </p:cNvPr>
          <p:cNvSpPr txBox="1">
            <a:spLocks noChangeArrowheads="1"/>
          </p:cNvSpPr>
          <p:nvPr/>
        </p:nvSpPr>
        <p:spPr bwMode="auto">
          <a:xfrm>
            <a:off x="4279900" y="1550988"/>
            <a:ext cx="404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800">
                <a:latin typeface="Times New Roman" panose="02020603050405020304" pitchFamily="18" charset="0"/>
              </a:rPr>
              <a:t>syntéza hemoglobinu</a:t>
            </a:r>
            <a:r>
              <a:rPr lang="en-US" altLang="cs-CZ" sz="1800">
                <a:latin typeface="Times New Roman" panose="02020603050405020304" pitchFamily="18" charset="0"/>
              </a:rPr>
              <a:t>: globin, por</a:t>
            </a:r>
            <a:r>
              <a:rPr lang="cs-CZ" altLang="cs-CZ" sz="1800">
                <a:latin typeface="Times New Roman" panose="02020603050405020304" pitchFamily="18" charset="0"/>
              </a:rPr>
              <a:t>f</a:t>
            </a:r>
            <a:r>
              <a:rPr lang="en-US" altLang="cs-CZ" sz="1800">
                <a:latin typeface="Times New Roman" panose="02020603050405020304" pitchFamily="18" charset="0"/>
              </a:rPr>
              <a:t>yrin, Fe</a:t>
            </a:r>
          </a:p>
        </p:txBody>
      </p:sp>
      <p:sp>
        <p:nvSpPr>
          <p:cNvPr id="13329" name="Text Box 17">
            <a:extLst>
              <a:ext uri="{FF2B5EF4-FFF2-40B4-BE49-F238E27FC236}">
                <a16:creationId xmlns:a16="http://schemas.microsoft.com/office/drawing/2014/main" id="{F5D4361F-D271-47A6-9D34-641B8FF63A84}"/>
              </a:ext>
            </a:extLst>
          </p:cNvPr>
          <p:cNvSpPr txBox="1">
            <a:spLocks noChangeArrowheads="1"/>
          </p:cNvSpPr>
          <p:nvPr/>
        </p:nvSpPr>
        <p:spPr bwMode="auto">
          <a:xfrm>
            <a:off x="4203700" y="2084388"/>
            <a:ext cx="124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800">
                <a:latin typeface="Times New Roman" panose="02020603050405020304" pitchFamily="18" charset="0"/>
              </a:rPr>
              <a:t>jiné faktory</a:t>
            </a:r>
            <a:endParaRPr lang="en-US" altLang="cs-CZ" sz="1800">
              <a:latin typeface="Times New Roman" panose="02020603050405020304" pitchFamily="18" charset="0"/>
            </a:endParaRPr>
          </a:p>
        </p:txBody>
      </p:sp>
      <p:sp>
        <p:nvSpPr>
          <p:cNvPr id="13330" name="Text Box 18">
            <a:extLst>
              <a:ext uri="{FF2B5EF4-FFF2-40B4-BE49-F238E27FC236}">
                <a16:creationId xmlns:a16="http://schemas.microsoft.com/office/drawing/2014/main" id="{E7B0B779-7EF4-466E-9B91-462D62A10423}"/>
              </a:ext>
            </a:extLst>
          </p:cNvPr>
          <p:cNvSpPr txBox="1">
            <a:spLocks noChangeArrowheads="1"/>
          </p:cNvSpPr>
          <p:nvPr/>
        </p:nvSpPr>
        <p:spPr bwMode="auto">
          <a:xfrm>
            <a:off x="228600" y="609600"/>
            <a:ext cx="1528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600">
                <a:latin typeface="Times New Roman" panose="02020603050405020304" pitchFamily="18" charset="0"/>
              </a:rPr>
              <a:t>KOSTNÍ DŘEŇ</a:t>
            </a:r>
            <a:endParaRPr lang="en-US" altLang="cs-CZ" sz="1600">
              <a:latin typeface="Times New Roman" panose="02020603050405020304" pitchFamily="18" charset="0"/>
            </a:endParaRPr>
          </a:p>
        </p:txBody>
      </p:sp>
      <p:sp>
        <p:nvSpPr>
          <p:cNvPr id="13331" name="Text Box 19">
            <a:extLst>
              <a:ext uri="{FF2B5EF4-FFF2-40B4-BE49-F238E27FC236}">
                <a16:creationId xmlns:a16="http://schemas.microsoft.com/office/drawing/2014/main" id="{86D406F3-6384-4058-8267-0125294A9ED9}"/>
              </a:ext>
            </a:extLst>
          </p:cNvPr>
          <p:cNvSpPr txBox="1">
            <a:spLocks noChangeArrowheads="1"/>
          </p:cNvSpPr>
          <p:nvPr/>
        </p:nvSpPr>
        <p:spPr bwMode="auto">
          <a:xfrm>
            <a:off x="641350" y="5073650"/>
            <a:ext cx="1811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cs-CZ" altLang="cs-CZ" sz="1600">
                <a:latin typeface="Times New Roman" panose="02020603050405020304" pitchFamily="18" charset="0"/>
              </a:rPr>
              <a:t>PERIFERNÍ KREV</a:t>
            </a:r>
            <a:endParaRPr lang="en-US" altLang="cs-CZ" sz="1600">
              <a:latin typeface="Times New Roman" panose="02020603050405020304" pitchFamily="18" charset="0"/>
            </a:endParaRPr>
          </a:p>
        </p:txBody>
      </p:sp>
      <p:sp>
        <p:nvSpPr>
          <p:cNvPr id="13332" name="Line 20">
            <a:extLst>
              <a:ext uri="{FF2B5EF4-FFF2-40B4-BE49-F238E27FC236}">
                <a16:creationId xmlns:a16="http://schemas.microsoft.com/office/drawing/2014/main" id="{24A91E46-D409-488B-9E1F-6BDCFAE331D4}"/>
              </a:ext>
            </a:extLst>
          </p:cNvPr>
          <p:cNvSpPr>
            <a:spLocks noChangeShapeType="1"/>
          </p:cNvSpPr>
          <p:nvPr/>
        </p:nvSpPr>
        <p:spPr bwMode="auto">
          <a:xfrm>
            <a:off x="4114800" y="609600"/>
            <a:ext cx="0" cy="2667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33" name="Oval 21">
            <a:extLst>
              <a:ext uri="{FF2B5EF4-FFF2-40B4-BE49-F238E27FC236}">
                <a16:creationId xmlns:a16="http://schemas.microsoft.com/office/drawing/2014/main" id="{43096E95-1FE6-4B1E-AE41-4287A3428D12}"/>
              </a:ext>
            </a:extLst>
          </p:cNvPr>
          <p:cNvSpPr>
            <a:spLocks noChangeArrowheads="1"/>
          </p:cNvSpPr>
          <p:nvPr/>
        </p:nvSpPr>
        <p:spPr bwMode="auto">
          <a:xfrm>
            <a:off x="3048000" y="47244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34" name="Oval 22">
            <a:extLst>
              <a:ext uri="{FF2B5EF4-FFF2-40B4-BE49-F238E27FC236}">
                <a16:creationId xmlns:a16="http://schemas.microsoft.com/office/drawing/2014/main" id="{04E1274E-D814-4B40-992D-A522DFE04841}"/>
              </a:ext>
            </a:extLst>
          </p:cNvPr>
          <p:cNvSpPr>
            <a:spLocks noChangeArrowheads="1"/>
          </p:cNvSpPr>
          <p:nvPr/>
        </p:nvSpPr>
        <p:spPr bwMode="auto">
          <a:xfrm>
            <a:off x="3200400" y="5181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35" name="Text Box 23">
            <a:extLst>
              <a:ext uri="{FF2B5EF4-FFF2-40B4-BE49-F238E27FC236}">
                <a16:creationId xmlns:a16="http://schemas.microsoft.com/office/drawing/2014/main" id="{7AD83BAE-84CF-43E3-A02E-05567C8E4322}"/>
              </a:ext>
            </a:extLst>
          </p:cNvPr>
          <p:cNvSpPr txBox="1">
            <a:spLocks noChangeArrowheads="1"/>
          </p:cNvSpPr>
          <p:nvPr/>
        </p:nvSpPr>
        <p:spPr bwMode="auto">
          <a:xfrm>
            <a:off x="2992438" y="5946775"/>
            <a:ext cx="1173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400">
                <a:latin typeface="Times New Roman" panose="02020603050405020304" pitchFamily="18" charset="0"/>
              </a:rPr>
              <a:t> </a:t>
            </a:r>
            <a:r>
              <a:rPr lang="cs-CZ" altLang="cs-CZ" b="1">
                <a:solidFill>
                  <a:srgbClr val="009900"/>
                </a:solidFill>
                <a:latin typeface="Times New Roman" panose="02020603050405020304" pitchFamily="18" charset="0"/>
              </a:rPr>
              <a:t>krvácení</a:t>
            </a:r>
            <a:endParaRPr lang="en-US" altLang="cs-CZ">
              <a:solidFill>
                <a:srgbClr val="009900"/>
              </a:solidFill>
              <a:latin typeface="Times New Roman" panose="02020603050405020304" pitchFamily="18" charset="0"/>
            </a:endParaRPr>
          </a:p>
        </p:txBody>
      </p:sp>
      <p:sp>
        <p:nvSpPr>
          <p:cNvPr id="13336" name="Text Box 24">
            <a:extLst>
              <a:ext uri="{FF2B5EF4-FFF2-40B4-BE49-F238E27FC236}">
                <a16:creationId xmlns:a16="http://schemas.microsoft.com/office/drawing/2014/main" id="{7FBE698B-2B22-4E19-8DF0-9E74ABF48382}"/>
              </a:ext>
            </a:extLst>
          </p:cNvPr>
          <p:cNvSpPr txBox="1">
            <a:spLocks noChangeArrowheads="1"/>
          </p:cNvSpPr>
          <p:nvPr/>
        </p:nvSpPr>
        <p:spPr bwMode="auto">
          <a:xfrm>
            <a:off x="4114800" y="3230563"/>
            <a:ext cx="197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400">
                <a:latin typeface="Times New Roman" panose="02020603050405020304" pitchFamily="18" charset="0"/>
              </a:rPr>
              <a:t> </a:t>
            </a:r>
            <a:r>
              <a:rPr lang="cs-CZ" altLang="cs-CZ" sz="2400" b="1">
                <a:solidFill>
                  <a:srgbClr val="FFCC00"/>
                </a:solidFill>
                <a:latin typeface="Times New Roman" panose="02020603050405020304" pitchFamily="18" charset="0"/>
              </a:rPr>
              <a:t>PRODUKCE</a:t>
            </a:r>
            <a:endParaRPr lang="en-US" altLang="cs-CZ" sz="2400">
              <a:solidFill>
                <a:srgbClr val="FFCC00"/>
              </a:solidFill>
              <a:latin typeface="Times New Roman" panose="02020603050405020304" pitchFamily="18" charset="0"/>
            </a:endParaRPr>
          </a:p>
        </p:txBody>
      </p:sp>
      <p:sp>
        <p:nvSpPr>
          <p:cNvPr id="13337" name="Freeform 25">
            <a:extLst>
              <a:ext uri="{FF2B5EF4-FFF2-40B4-BE49-F238E27FC236}">
                <a16:creationId xmlns:a16="http://schemas.microsoft.com/office/drawing/2014/main" id="{7F3C060C-A2C7-4734-B350-E149A1D40117}"/>
              </a:ext>
            </a:extLst>
          </p:cNvPr>
          <p:cNvSpPr>
            <a:spLocks/>
          </p:cNvSpPr>
          <p:nvPr/>
        </p:nvSpPr>
        <p:spPr bwMode="auto">
          <a:xfrm>
            <a:off x="4038600" y="4305300"/>
            <a:ext cx="957263" cy="800100"/>
          </a:xfrm>
          <a:custGeom>
            <a:avLst/>
            <a:gdLst>
              <a:gd name="T0" fmla="*/ 580635 w 488"/>
              <a:gd name="T1" fmla="*/ 76200 h 504"/>
              <a:gd name="T2" fmla="*/ 957263 w 488"/>
              <a:gd name="T3" fmla="*/ 304800 h 504"/>
              <a:gd name="T4" fmla="*/ 580635 w 488"/>
              <a:gd name="T5" fmla="*/ 762000 h 504"/>
              <a:gd name="T6" fmla="*/ 204007 w 488"/>
              <a:gd name="T7" fmla="*/ 533400 h 504"/>
              <a:gd name="T8" fmla="*/ 15693 w 488"/>
              <a:gd name="T9" fmla="*/ 304800 h 504"/>
              <a:gd name="T10" fmla="*/ 109850 w 488"/>
              <a:gd name="T11" fmla="*/ 152400 h 504"/>
              <a:gd name="T12" fmla="*/ 109850 w 488"/>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8" h="504">
                <a:moveTo>
                  <a:pt x="296" y="48"/>
                </a:moveTo>
                <a:cubicBezTo>
                  <a:pt x="392" y="84"/>
                  <a:pt x="488" y="120"/>
                  <a:pt x="488" y="192"/>
                </a:cubicBezTo>
                <a:cubicBezTo>
                  <a:pt x="488" y="264"/>
                  <a:pt x="360" y="456"/>
                  <a:pt x="296" y="480"/>
                </a:cubicBezTo>
                <a:cubicBezTo>
                  <a:pt x="232" y="504"/>
                  <a:pt x="152" y="384"/>
                  <a:pt x="104" y="336"/>
                </a:cubicBezTo>
                <a:cubicBezTo>
                  <a:pt x="56" y="288"/>
                  <a:pt x="16" y="232"/>
                  <a:pt x="8" y="192"/>
                </a:cubicBezTo>
                <a:cubicBezTo>
                  <a:pt x="0" y="152"/>
                  <a:pt x="48" y="128"/>
                  <a:pt x="56" y="96"/>
                </a:cubicBezTo>
                <a:cubicBezTo>
                  <a:pt x="64" y="64"/>
                  <a:pt x="48" y="1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38" name="Text Box 26">
            <a:extLst>
              <a:ext uri="{FF2B5EF4-FFF2-40B4-BE49-F238E27FC236}">
                <a16:creationId xmlns:a16="http://schemas.microsoft.com/office/drawing/2014/main" id="{6CBAC4CD-A592-4A4E-B679-671D844B1706}"/>
              </a:ext>
            </a:extLst>
          </p:cNvPr>
          <p:cNvSpPr txBox="1">
            <a:spLocks noChangeArrowheads="1"/>
          </p:cNvSpPr>
          <p:nvPr/>
        </p:nvSpPr>
        <p:spPr bwMode="auto">
          <a:xfrm>
            <a:off x="3851275" y="38608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400">
                <a:latin typeface="Times New Roman" panose="02020603050405020304" pitchFamily="18" charset="0"/>
              </a:rPr>
              <a:t> </a:t>
            </a:r>
            <a:r>
              <a:rPr lang="cs-CZ" altLang="cs-CZ" b="1">
                <a:solidFill>
                  <a:srgbClr val="009900"/>
                </a:solidFill>
                <a:latin typeface="Times New Roman" panose="02020603050405020304" pitchFamily="18" charset="0"/>
              </a:rPr>
              <a:t>hemolýza</a:t>
            </a:r>
            <a:endParaRPr lang="en-US" altLang="cs-CZ">
              <a:solidFill>
                <a:srgbClr val="009900"/>
              </a:solidFill>
              <a:latin typeface="Times New Roman" panose="02020603050405020304" pitchFamily="18" charset="0"/>
            </a:endParaRPr>
          </a:p>
        </p:txBody>
      </p:sp>
      <p:sp>
        <p:nvSpPr>
          <p:cNvPr id="13339" name="Text Box 27">
            <a:extLst>
              <a:ext uri="{FF2B5EF4-FFF2-40B4-BE49-F238E27FC236}">
                <a16:creationId xmlns:a16="http://schemas.microsoft.com/office/drawing/2014/main" id="{939C6456-5AFE-4A85-A39A-49FD51A5D503}"/>
              </a:ext>
            </a:extLst>
          </p:cNvPr>
          <p:cNvSpPr txBox="1">
            <a:spLocks noChangeArrowheads="1"/>
          </p:cNvSpPr>
          <p:nvPr/>
        </p:nvSpPr>
        <p:spPr bwMode="auto">
          <a:xfrm>
            <a:off x="3924300" y="5300663"/>
            <a:ext cx="150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400">
                <a:latin typeface="Times New Roman" panose="02020603050405020304" pitchFamily="18" charset="0"/>
              </a:rPr>
              <a:t> </a:t>
            </a:r>
            <a:r>
              <a:rPr lang="cs-CZ" altLang="cs-CZ" sz="2400" b="1">
                <a:solidFill>
                  <a:srgbClr val="FFCC00"/>
                </a:solidFill>
                <a:latin typeface="Times New Roman" panose="02020603050405020304" pitchFamily="18" charset="0"/>
              </a:rPr>
              <a:t>ZTRÁTY</a:t>
            </a:r>
            <a:endParaRPr lang="en-US" altLang="cs-CZ" sz="2400">
              <a:solidFill>
                <a:srgbClr val="FFCC00"/>
              </a:solidFill>
              <a:latin typeface="Times New Roman" panose="02020603050405020304" pitchFamily="18" charset="0"/>
            </a:endParaRPr>
          </a:p>
        </p:txBody>
      </p:sp>
      <p:sp>
        <p:nvSpPr>
          <p:cNvPr id="13340" name="Text Box 28">
            <a:extLst>
              <a:ext uri="{FF2B5EF4-FFF2-40B4-BE49-F238E27FC236}">
                <a16:creationId xmlns:a16="http://schemas.microsoft.com/office/drawing/2014/main" id="{2FE8DD2F-0F8F-4045-9CBD-7F548C5BA916}"/>
              </a:ext>
            </a:extLst>
          </p:cNvPr>
          <p:cNvSpPr txBox="1">
            <a:spLocks noChangeArrowheads="1"/>
          </p:cNvSpPr>
          <p:nvPr/>
        </p:nvSpPr>
        <p:spPr bwMode="auto">
          <a:xfrm>
            <a:off x="5683250" y="5072063"/>
            <a:ext cx="289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400">
                <a:latin typeface="Times New Roman" panose="02020603050405020304" pitchFamily="18" charset="0"/>
              </a:rPr>
              <a:t> </a:t>
            </a:r>
            <a:r>
              <a:rPr lang="cs-CZ" altLang="cs-CZ" sz="2400">
                <a:solidFill>
                  <a:srgbClr val="FF3300"/>
                </a:solidFill>
                <a:latin typeface="Times New Roman" panose="02020603050405020304" pitchFamily="18" charset="0"/>
              </a:rPr>
              <a:t>ERYTROCYTY -KO</a:t>
            </a:r>
            <a:endParaRPr lang="en-US" altLang="cs-CZ" sz="2400">
              <a:solidFill>
                <a:srgbClr val="FF3300"/>
              </a:solidFill>
              <a:latin typeface="Times New Roman" panose="02020603050405020304" pitchFamily="18" charset="0"/>
            </a:endParaRPr>
          </a:p>
        </p:txBody>
      </p:sp>
      <p:sp>
        <p:nvSpPr>
          <p:cNvPr id="13341" name="Line 29">
            <a:extLst>
              <a:ext uri="{FF2B5EF4-FFF2-40B4-BE49-F238E27FC236}">
                <a16:creationId xmlns:a16="http://schemas.microsoft.com/office/drawing/2014/main" id="{516924EC-5C30-46B8-9348-737B60E3DFDB}"/>
              </a:ext>
            </a:extLst>
          </p:cNvPr>
          <p:cNvSpPr>
            <a:spLocks noChangeShapeType="1"/>
          </p:cNvSpPr>
          <p:nvPr/>
        </p:nvSpPr>
        <p:spPr bwMode="auto">
          <a:xfrm>
            <a:off x="2895600" y="14478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2" name="Line 30">
            <a:extLst>
              <a:ext uri="{FF2B5EF4-FFF2-40B4-BE49-F238E27FC236}">
                <a16:creationId xmlns:a16="http://schemas.microsoft.com/office/drawing/2014/main" id="{610D6D28-3373-4B0A-9ECD-6FF6C2E93686}"/>
              </a:ext>
            </a:extLst>
          </p:cNvPr>
          <p:cNvSpPr>
            <a:spLocks noChangeShapeType="1"/>
          </p:cNvSpPr>
          <p:nvPr/>
        </p:nvSpPr>
        <p:spPr bwMode="auto">
          <a:xfrm>
            <a:off x="289560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3" name="Line 31">
            <a:extLst>
              <a:ext uri="{FF2B5EF4-FFF2-40B4-BE49-F238E27FC236}">
                <a16:creationId xmlns:a16="http://schemas.microsoft.com/office/drawing/2014/main" id="{68A438DE-7683-4315-A264-D346A4A02636}"/>
              </a:ext>
            </a:extLst>
          </p:cNvPr>
          <p:cNvSpPr>
            <a:spLocks noChangeShapeType="1"/>
          </p:cNvSpPr>
          <p:nvPr/>
        </p:nvSpPr>
        <p:spPr bwMode="auto">
          <a:xfrm>
            <a:off x="2667000" y="4267200"/>
            <a:ext cx="2895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4" name="Oval 32">
            <a:extLst>
              <a:ext uri="{FF2B5EF4-FFF2-40B4-BE49-F238E27FC236}">
                <a16:creationId xmlns:a16="http://schemas.microsoft.com/office/drawing/2014/main" id="{84DFF485-F55F-403E-ADA0-B8040369AAB1}"/>
              </a:ext>
            </a:extLst>
          </p:cNvPr>
          <p:cNvSpPr>
            <a:spLocks noChangeArrowheads="1"/>
          </p:cNvSpPr>
          <p:nvPr/>
        </p:nvSpPr>
        <p:spPr bwMode="auto">
          <a:xfrm>
            <a:off x="8229600" y="4114800"/>
            <a:ext cx="914400" cy="762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45" name="Oval 33">
            <a:extLst>
              <a:ext uri="{FF2B5EF4-FFF2-40B4-BE49-F238E27FC236}">
                <a16:creationId xmlns:a16="http://schemas.microsoft.com/office/drawing/2014/main" id="{D476441A-5499-469E-B455-6C1FAA568AEA}"/>
              </a:ext>
            </a:extLst>
          </p:cNvPr>
          <p:cNvSpPr>
            <a:spLocks noChangeArrowheads="1"/>
          </p:cNvSpPr>
          <p:nvPr/>
        </p:nvSpPr>
        <p:spPr bwMode="auto">
          <a:xfrm>
            <a:off x="5562600" y="4038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cs-CZ" altLang="cs-CZ"/>
          </a:p>
        </p:txBody>
      </p:sp>
      <p:sp>
        <p:nvSpPr>
          <p:cNvPr id="13346" name="Text Box 34">
            <a:extLst>
              <a:ext uri="{FF2B5EF4-FFF2-40B4-BE49-F238E27FC236}">
                <a16:creationId xmlns:a16="http://schemas.microsoft.com/office/drawing/2014/main" id="{6117B92D-6BD6-4F0E-A3ED-3BF3B63AFD11}"/>
              </a:ext>
            </a:extLst>
          </p:cNvPr>
          <p:cNvSpPr txBox="1">
            <a:spLocks noChangeArrowheads="1"/>
          </p:cNvSpPr>
          <p:nvPr/>
        </p:nvSpPr>
        <p:spPr bwMode="auto">
          <a:xfrm>
            <a:off x="5638800" y="5589588"/>
            <a:ext cx="3505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US" altLang="cs-CZ" sz="1600" b="1">
                <a:solidFill>
                  <a:srgbClr val="FF3300"/>
                </a:solidFill>
                <a:latin typeface="Times New Roman" panose="02020603050405020304" pitchFamily="18" charset="0"/>
              </a:rPr>
              <a:t>hemoglobin, </a:t>
            </a:r>
            <a:r>
              <a:rPr lang="cs-CZ" altLang="cs-CZ" sz="1600" b="1">
                <a:solidFill>
                  <a:srgbClr val="FF3300"/>
                </a:solidFill>
                <a:latin typeface="Times New Roman" panose="02020603050405020304" pitchFamily="18" charset="0"/>
              </a:rPr>
              <a:t>počet B-Ery,</a:t>
            </a:r>
          </a:p>
          <a:p>
            <a:pPr>
              <a:lnSpc>
                <a:spcPct val="100000"/>
              </a:lnSpc>
              <a:spcBef>
                <a:spcPct val="0"/>
              </a:spcBef>
              <a:buClrTx/>
              <a:buFontTx/>
              <a:buNone/>
            </a:pPr>
            <a:r>
              <a:rPr lang="en-US" altLang="cs-CZ" sz="1600" b="1">
                <a:solidFill>
                  <a:srgbClr val="FF3300"/>
                </a:solidFill>
                <a:latin typeface="Times New Roman" panose="02020603050405020304" pitchFamily="18" charset="0"/>
              </a:rPr>
              <a:t>hematokrit</a:t>
            </a:r>
          </a:p>
          <a:p>
            <a:pPr>
              <a:lnSpc>
                <a:spcPct val="100000"/>
              </a:lnSpc>
              <a:spcBef>
                <a:spcPct val="0"/>
              </a:spcBef>
              <a:buClrTx/>
              <a:buFontTx/>
              <a:buNone/>
            </a:pPr>
            <a:r>
              <a:rPr lang="en-US" altLang="cs-CZ" sz="1600" b="1">
                <a:solidFill>
                  <a:srgbClr val="FF3300"/>
                </a:solidFill>
                <a:latin typeface="Times New Roman" panose="02020603050405020304" pitchFamily="18" charset="0"/>
              </a:rPr>
              <a:t>MCV, MCH, MCHC</a:t>
            </a:r>
          </a:p>
          <a:p>
            <a:pPr>
              <a:lnSpc>
                <a:spcPct val="100000"/>
              </a:lnSpc>
              <a:spcBef>
                <a:spcPct val="0"/>
              </a:spcBef>
              <a:buClrTx/>
              <a:buFontTx/>
              <a:buNone/>
            </a:pPr>
            <a:r>
              <a:rPr lang="cs-CZ" altLang="cs-CZ" sz="1600" b="1">
                <a:solidFill>
                  <a:srgbClr val="FF3300"/>
                </a:solidFill>
                <a:latin typeface="Times New Roman" panose="02020603050405020304" pitchFamily="18" charset="0"/>
              </a:rPr>
              <a:t>tvar  etc</a:t>
            </a:r>
            <a:r>
              <a:rPr lang="en-US" altLang="cs-CZ" sz="1600" b="1">
                <a:solidFill>
                  <a:srgbClr val="FF3300"/>
                </a:solidFill>
                <a:latin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Watermark">
  <a:themeElements>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fontScheme name="Watermark">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1037</TotalTime>
  <Words>2348</Words>
  <Application>Microsoft Office PowerPoint</Application>
  <PresentationFormat>On-screen Show (4:3)</PresentationFormat>
  <Paragraphs>423</Paragraphs>
  <Slides>45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Symbol</vt:lpstr>
      <vt:lpstr>Times New Roman</vt:lpstr>
      <vt:lpstr>Wingdings</vt:lpstr>
      <vt:lpstr>Watermark</vt:lpstr>
      <vt:lpstr>Custom Design</vt:lpstr>
      <vt:lpstr>Hematologie:  Anémie</vt:lpstr>
      <vt:lpstr>HEMATOLOGIE</vt:lpstr>
      <vt:lpstr>Klinické příznaky hematologického onemocnění</vt:lpstr>
      <vt:lpstr>Anémie</vt:lpstr>
      <vt:lpstr>Patofyziologie anémie</vt:lpstr>
      <vt:lpstr>Příčiny hypoxie</vt:lpstr>
      <vt:lpstr>Laboratorní vyšetření</vt:lpstr>
      <vt:lpstr>Rozdělení anémií dle morfologie (KO) </vt:lpstr>
      <vt:lpstr>PowerPoint Presentation</vt:lpstr>
      <vt:lpstr>Rozdělení anémií podle příčiny</vt:lpstr>
      <vt:lpstr>Počet retikulocytů</vt:lpstr>
      <vt:lpstr>Anémie ze ztrát krve </vt:lpstr>
      <vt:lpstr>Zvýšená hemolýza (destrukce erytrocytů)</vt:lpstr>
      <vt:lpstr>PowerPoint Presentation</vt:lpstr>
      <vt:lpstr>PowerPoint Presentation</vt:lpstr>
      <vt:lpstr>PowerPoint Presentation</vt:lpstr>
      <vt:lpstr>PowerPoint Presentation</vt:lpstr>
      <vt:lpstr>Paroxysmální noční hemoglobinurie</vt:lpstr>
      <vt:lpstr>PowerPoint Presentation</vt:lpstr>
      <vt:lpstr>PowerPoint Presentation</vt:lpstr>
      <vt:lpstr>Nedostatečná erytropoeza  </vt:lpstr>
      <vt:lpstr>Iron metabolism</vt:lpstr>
      <vt:lpstr>PowerPoint Presentation</vt:lpstr>
      <vt:lpstr>PowerPoint Presentation</vt:lpstr>
      <vt:lpstr>PowerPoint Presentation</vt:lpstr>
      <vt:lpstr>HEPCIDIN</vt:lpstr>
      <vt:lpstr>Ukazatele hladiny železa</vt:lpstr>
      <vt:lpstr>Ukazatele železa</vt:lpstr>
      <vt:lpstr>Ukazatele metabolismu železa</vt:lpstr>
      <vt:lpstr>Ukazatele metabolismu železa</vt:lpstr>
      <vt:lpstr>PowerPoint Presentation</vt:lpstr>
      <vt:lpstr>Příčiny anémie</vt:lpstr>
      <vt:lpstr>Krevní nátěr</vt:lpstr>
      <vt:lpstr>PowerPoint Presentation</vt:lpstr>
      <vt:lpstr>PowerPoint Presentation</vt:lpstr>
      <vt:lpstr>Srpkovitá anémie</vt:lpstr>
      <vt:lpstr>Různé tvary erytrocytů </vt:lpstr>
      <vt:lpstr>Krevní obraz – kdy?</vt:lpstr>
      <vt:lpstr>Microcytic Hypochromic Anemia (MCV&lt;83; MCHC&lt;31) </vt:lpstr>
      <vt:lpstr>Microcytic Hypochromic Anemia (MCV&lt;83; MCHC&lt;31) </vt:lpstr>
      <vt:lpstr>Microcytic Hypochromic Anemia (MCV&lt;83fL; MCHC&lt;31pg) </vt:lpstr>
      <vt:lpstr>Macrocytic Anemia (MCV, &gt;95 fL)</vt:lpstr>
      <vt:lpstr>Absorpce vit. B12</vt:lpstr>
      <vt:lpstr>PowerPoint Presentation</vt:lpstr>
      <vt:lpstr>Lack of vit. B12 - causes</vt:lpstr>
    </vt:vector>
  </TitlesOfParts>
  <Company>ÚPF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vyšetření  v hematologii</dc:title>
  <dc:creator>Laboratoř biokybernetiky</dc:creator>
  <cp:lastModifiedBy>Petr Muller</cp:lastModifiedBy>
  <cp:revision>14</cp:revision>
  <dcterms:created xsi:type="dcterms:W3CDTF">2005-10-05T13:09:08Z</dcterms:created>
  <dcterms:modified xsi:type="dcterms:W3CDTF">2024-02-26T05:58:06Z</dcterms:modified>
</cp:coreProperties>
</file>