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79" r:id="rId2"/>
    <p:sldId id="257" r:id="rId3"/>
    <p:sldId id="258" r:id="rId4"/>
    <p:sldId id="259" r:id="rId5"/>
    <p:sldId id="264" r:id="rId6"/>
    <p:sldId id="267" r:id="rId7"/>
    <p:sldId id="260" r:id="rId8"/>
    <p:sldId id="277" r:id="rId9"/>
    <p:sldId id="268" r:id="rId10"/>
    <p:sldId id="261" r:id="rId11"/>
    <p:sldId id="262" r:id="rId12"/>
    <p:sldId id="275" r:id="rId13"/>
    <p:sldId id="276" r:id="rId14"/>
    <p:sldId id="263" r:id="rId15"/>
    <p:sldId id="273" r:id="rId16"/>
    <p:sldId id="278" r:id="rId17"/>
  </p:sldIdLst>
  <p:sldSz cx="9144000" cy="6858000" type="screen4x3"/>
  <p:notesSz cx="9144000" cy="6858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0000"/>
    <a:srgbClr val="FF0066"/>
    <a:srgbClr val="CC6600"/>
    <a:srgbClr val="FF33CC"/>
    <a:srgbClr val="FFCC00"/>
    <a:srgbClr val="000099"/>
    <a:srgbClr val="0066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625" autoAdjust="0"/>
  </p:normalViewPr>
  <p:slideViewPr>
    <p:cSldViewPr>
      <p:cViewPr varScale="1">
        <p:scale>
          <a:sx n="103" d="100"/>
          <a:sy n="103" d="100"/>
        </p:scale>
        <p:origin x="96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FACBB68A-94CD-42A3-8895-014C58FF950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0C4FD07C-66D4-4441-9E47-B021755D625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1600" y="0"/>
            <a:ext cx="3962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CD43A8AE-778A-4FEE-A67C-889BBBB2414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77000"/>
            <a:ext cx="3962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C75F18E1-1135-479A-87E9-24399743BCB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1600" y="6477000"/>
            <a:ext cx="3962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F7B2083-0751-4727-BFA9-EE06D496BEE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FE8B5BDF-2278-4021-B3E9-5F05099ABB4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96995D5D-445B-4D5E-8F0B-6FF6FB7C3FF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962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88317334-A76F-4257-8F6D-02F604860EFE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2844800" y="533400"/>
            <a:ext cx="3454400" cy="2590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B0223B7F-3AF0-4875-89C6-F8EEDD39CF3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76600"/>
            <a:ext cx="67056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noProof="0"/>
              <a:t>Klepnutím lze upravit styly předlohy textu</a:t>
            </a:r>
          </a:p>
          <a:p>
            <a:pPr lvl="1"/>
            <a:r>
              <a:rPr lang="cs-CZ" altLang="cs-CZ" noProof="0"/>
              <a:t>Druhá úroveň</a:t>
            </a:r>
          </a:p>
          <a:p>
            <a:pPr lvl="2"/>
            <a:r>
              <a:rPr lang="cs-CZ" altLang="cs-CZ" noProof="0"/>
              <a:t>Třetí úroveň</a:t>
            </a:r>
          </a:p>
          <a:p>
            <a:pPr lvl="3"/>
            <a:r>
              <a:rPr lang="cs-CZ" altLang="cs-CZ" noProof="0"/>
              <a:t>Čtvrtá úroveň</a:t>
            </a:r>
          </a:p>
          <a:p>
            <a:pPr lvl="4"/>
            <a:r>
              <a:rPr lang="cs-CZ" altLang="cs-CZ" noProof="0"/>
              <a:t>Pátá úroveň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E9827951-8E6C-420F-956E-A174846E121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77000"/>
            <a:ext cx="3962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D4846551-E2B4-479B-AC95-B75CE3D49E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477000"/>
            <a:ext cx="3962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EAD3DB7-FB7D-47EC-A715-A031B282F3C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1F8B1387-6632-469D-A590-69318D2141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4C59B07-6996-47B4-AF08-01CF1977D580}" type="slidenum">
              <a:rPr lang="cs-CZ" altLang="cs-CZ" sz="1200" smtClean="0">
                <a:latin typeface="Times New Roman" panose="02020603050405020304" pitchFamily="18" charset="0"/>
              </a:rPr>
              <a:pPr/>
              <a:t>2</a:t>
            </a:fld>
            <a:endParaRPr lang="cs-CZ" altLang="cs-CZ" sz="1200">
              <a:latin typeface="Times New Roman" panose="02020603050405020304" pitchFamily="18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3D4722FB-333C-440B-A891-83D89CFAD55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ABD1D50E-F9E0-4822-B5D3-72BD6B627B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535C2620-2858-4B22-B559-4FEBF91899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B773EA7-BBA9-4022-BFB9-0D6C63443FEF}" type="slidenum">
              <a:rPr lang="cs-CZ" altLang="cs-CZ" sz="1200" smtClean="0">
                <a:latin typeface="Times New Roman" panose="02020603050405020304" pitchFamily="18" charset="0"/>
              </a:rPr>
              <a:pPr/>
              <a:t>14</a:t>
            </a:fld>
            <a:endParaRPr lang="cs-CZ" altLang="cs-CZ" sz="1200">
              <a:latin typeface="Times New Roman" panose="02020603050405020304" pitchFamily="18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FB32C923-0573-458E-93E1-E8957F41A63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B2F0C3E8-BA9F-4CF0-B65D-D1DC890584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C5A5F19D-DCA2-4277-8A32-13B90F2206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6986D67-D226-4AC6-A5AF-79B33121C4D1}" type="slidenum">
              <a:rPr lang="cs-CZ" altLang="cs-CZ" sz="1200" smtClean="0">
                <a:latin typeface="Times New Roman" panose="02020603050405020304" pitchFamily="18" charset="0"/>
              </a:rPr>
              <a:pPr/>
              <a:t>15</a:t>
            </a:fld>
            <a:endParaRPr lang="cs-CZ" altLang="cs-CZ" sz="1200">
              <a:latin typeface="Times New Roman" panose="02020603050405020304" pitchFamily="18" charset="0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21FC8BB4-E998-4791-B4DB-9E86334A0EF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B9DA3797-F3C3-4697-AF03-CB7B5ED344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D116924F-C2CE-40DD-8090-7A054945CF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3345D0A-4F5B-464D-959F-C7D749C4FE53}" type="slidenum">
              <a:rPr lang="cs-CZ" altLang="cs-CZ" sz="1200" smtClean="0">
                <a:latin typeface="Times New Roman" panose="02020603050405020304" pitchFamily="18" charset="0"/>
              </a:rPr>
              <a:pPr/>
              <a:t>3</a:t>
            </a:fld>
            <a:endParaRPr lang="cs-CZ" altLang="cs-CZ" sz="1200">
              <a:latin typeface="Times New Roman" panose="02020603050405020304" pitchFamily="18" charset="0"/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F3AB8654-BAD3-487D-89AA-40F196B725A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02430B6E-50DD-4ED4-A6D7-474811CC54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0E8B7892-5319-40EB-BD5F-BCE9AE5F84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AEA45BC-310C-47F6-BB33-96E1B1942A35}" type="slidenum">
              <a:rPr lang="cs-CZ" altLang="cs-CZ" sz="1200" smtClean="0">
                <a:latin typeface="Times New Roman" panose="02020603050405020304" pitchFamily="18" charset="0"/>
              </a:rPr>
              <a:pPr/>
              <a:t>4</a:t>
            </a:fld>
            <a:endParaRPr lang="cs-CZ" altLang="cs-CZ" sz="1200">
              <a:latin typeface="Times New Roman" panose="02020603050405020304" pitchFamily="18" charset="0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AADAACF3-8681-4201-844A-38F1A77E78F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2B8BFDB2-5691-4805-B3EB-690FB7A79B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6EA98AA9-9468-48F6-9C75-03A777215E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4027AB7-7EAB-44BB-8B6C-71B6AF0AD311}" type="slidenum">
              <a:rPr lang="cs-CZ" altLang="cs-CZ" sz="1200" smtClean="0">
                <a:latin typeface="Times New Roman" panose="02020603050405020304" pitchFamily="18" charset="0"/>
              </a:rPr>
              <a:pPr/>
              <a:t>5</a:t>
            </a:fld>
            <a:endParaRPr lang="cs-CZ" altLang="cs-CZ" sz="1200">
              <a:latin typeface="Times New Roman" panose="02020603050405020304" pitchFamily="18" charset="0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54E3756-5764-475D-88A5-AC34E643732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F6D35D54-440C-4B5A-9B84-A6947436EF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72A71CA9-F6F7-4EAD-8D5F-C03C679BD0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92BCBDE-E2FF-43B8-BBF5-52F1EE451647}" type="slidenum">
              <a:rPr lang="cs-CZ" altLang="cs-CZ" sz="1200" smtClean="0">
                <a:latin typeface="Times New Roman" panose="02020603050405020304" pitchFamily="18" charset="0"/>
              </a:rPr>
              <a:pPr/>
              <a:t>6</a:t>
            </a:fld>
            <a:endParaRPr lang="cs-CZ" altLang="cs-CZ" sz="1200">
              <a:latin typeface="Times New Roman" panose="02020603050405020304" pitchFamily="18" charset="0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3B3F81CA-3279-4151-91EC-20365428F23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62BBE756-FCA5-4C06-8074-96ED558E84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F32A3321-DE42-425C-B425-D36223F346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F1CFF68-1B02-413C-BF13-F7E332CB1807}" type="slidenum">
              <a:rPr lang="cs-CZ" altLang="cs-CZ" sz="1200" smtClean="0">
                <a:latin typeface="Times New Roman" panose="02020603050405020304" pitchFamily="18" charset="0"/>
              </a:rPr>
              <a:pPr/>
              <a:t>7</a:t>
            </a:fld>
            <a:endParaRPr lang="cs-CZ" altLang="cs-CZ" sz="1200">
              <a:latin typeface="Times New Roman" panose="02020603050405020304" pitchFamily="18" charset="0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17EC6ABB-95E7-46E4-A344-5EBFE58804A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9C808D11-205C-44AA-B617-0F81A18E30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849FDB62-4461-48A5-A0C2-1548FE6795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CA07F24-6ED2-48E1-BA20-DD426C89F768}" type="slidenum">
              <a:rPr lang="cs-CZ" altLang="cs-CZ" sz="1200" smtClean="0">
                <a:latin typeface="Times New Roman" panose="02020603050405020304" pitchFamily="18" charset="0"/>
              </a:rPr>
              <a:pPr/>
              <a:t>9</a:t>
            </a:fld>
            <a:endParaRPr lang="cs-CZ" altLang="cs-CZ" sz="1200">
              <a:latin typeface="Times New Roman" panose="02020603050405020304" pitchFamily="18" charset="0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D292DE89-9933-499D-A7F1-EAB476654E4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7A0C3780-AFF3-48EA-961A-34D38D4958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3BE06937-DEC4-44F7-9FA9-134C292852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726D706-6E48-4266-9B1B-D8FB42FA18CF}" type="slidenum">
              <a:rPr lang="cs-CZ" altLang="cs-CZ" sz="1200" smtClean="0">
                <a:latin typeface="Times New Roman" panose="02020603050405020304" pitchFamily="18" charset="0"/>
              </a:rPr>
              <a:pPr/>
              <a:t>10</a:t>
            </a:fld>
            <a:endParaRPr lang="cs-CZ" altLang="cs-CZ" sz="1200">
              <a:latin typeface="Times New Roman" panose="02020603050405020304" pitchFamily="18" charset="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74E5C1AD-B8DD-40AF-936C-D5D0E289254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799D0D9E-0A88-4345-B559-1386327CB4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191D3E08-6E08-497B-8092-44D6EF4B61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8BED70B-14A6-4609-94FB-985CC27AC349}" type="slidenum">
              <a:rPr lang="cs-CZ" altLang="cs-CZ" sz="1200" smtClean="0">
                <a:latin typeface="Times New Roman" panose="02020603050405020304" pitchFamily="18" charset="0"/>
              </a:rPr>
              <a:pPr/>
              <a:t>11</a:t>
            </a:fld>
            <a:endParaRPr lang="cs-CZ" altLang="cs-CZ" sz="1200">
              <a:latin typeface="Times New Roman" panose="02020603050405020304" pitchFamily="18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FB4EFBE4-A5A6-4F7A-96B8-B0548C459F8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548EC222-00F8-4A72-AF7E-D59741C9B6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67D263-E568-4B19-A40C-15A9D98658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5F6BD51-0DCC-4804-ADD4-DD829EB570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8D64F3F-D05A-49FE-B03F-ECE5FDA74A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FBFA4-2F7E-4256-805D-9EC97BD5734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60282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C9D0F98-ECB0-417B-8CCF-AD250CBC59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45D91B-48AD-4EE9-824E-41A1491779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F2A446A-11CC-4714-85EC-6C47DE8247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75780-C717-474D-BB93-16C9601F3C4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49572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A3CFF4-6794-45D2-A9FD-7799CEFEB4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3191FAB-A1B8-4F4D-A3AC-71B7F1369A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934A8B7-F1B9-4CC3-AA96-63B7ECCD57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EB89F-72FB-42E7-BA34-259D263B279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05490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11701F7-0C3E-4FDE-A9C9-DDAD4562E7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4B64445-BA6B-40FB-B114-DC2A7701E3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A55AAA9-4313-480C-BE48-7D34460492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39E5E-4AC1-442A-9ED9-49135F4ED72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00542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833F070-02FC-4890-83F2-B3871C1088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FE3A5DC-6C3B-42D1-A385-023BA4C783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38E0E4A-AEC3-406D-AA02-D2142B9C82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295F9-4C30-4450-BEBC-345701BD5CB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25900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405C70-1305-4EEF-A8AF-6849C70C0D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BEF26C-B215-4A08-8743-B738E2C7F7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2D08D1-40A8-4FC8-A49A-FD89EB7054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C405C6-5EF4-4F1E-BBFB-6D7A114F1D0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08766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59C2DB9-8EE5-4BA9-9A71-EACB74253E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3FFE297-AE12-4282-8CFB-B25B1B91E0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59FF23F-4AC2-4985-AD9C-00D317090F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A5D4B-55B4-4BA3-8EE4-9AEFF005E81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16548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DECFF9B-4CDF-490A-89E0-3A4F097F17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68FCA64-97D0-41A3-A5DF-FF443F1B04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D20A3AE-0D2B-4DE0-9770-BE012E5CD6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6BBD6-50F5-4ACA-B182-93243EE9CAC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8267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4E92C01-6A9B-499E-A129-FC339E4047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FB29EFE-D215-41F2-879C-0C46339C37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F062102-B57A-425F-827C-7C2F8EF288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DDFD4-8AAE-4F93-AD26-4DF3B3A4126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49132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2F902E-761C-4BC9-A29A-33EAD0FBB1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22EDB6-5F35-44B9-A8FC-784D19EF85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D41CDA-336D-4699-AC34-1ED6237FED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95E22-03FA-49E3-940E-71FA07E6704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69121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B03FAD-D745-46F5-B8A8-DCC1F22F1D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AC311A-DDEA-4D58-824E-A6457CF65D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C472CF-5370-45AE-86DA-8CCFF863DF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0760E-7E0B-4961-9AFD-2EF8FCE47A1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8077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2C6D141-0559-40B8-9611-D1B1FD15CA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9D889FD-5351-42A4-AACA-914304362A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F356311-3A9A-4669-A90E-1773E4563FD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DCA263A-9F1D-4213-9FC7-7B5043E680F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2596003-01D7-414E-8D60-B80EEFA1115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7816671-45AE-4AB7-90D7-07E20853BB9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Skupina 7">
            <a:extLst>
              <a:ext uri="{FF2B5EF4-FFF2-40B4-BE49-F238E27FC236}">
                <a16:creationId xmlns:a16="http://schemas.microsoft.com/office/drawing/2014/main" id="{EF6F55C5-740E-47CA-BD2A-902084E4A730}"/>
              </a:ext>
            </a:extLst>
          </p:cNvPr>
          <p:cNvGrpSpPr>
            <a:grpSpLocks/>
          </p:cNvGrpSpPr>
          <p:nvPr/>
        </p:nvGrpSpPr>
        <p:grpSpPr bwMode="auto">
          <a:xfrm>
            <a:off x="2987675" y="1052513"/>
            <a:ext cx="5995988" cy="5037137"/>
            <a:chOff x="1187450" y="836613"/>
            <a:chExt cx="5995988" cy="5037137"/>
          </a:xfrm>
        </p:grpSpPr>
        <p:pic>
          <p:nvPicPr>
            <p:cNvPr id="6156" name="Picture 2">
              <a:extLst>
                <a:ext uri="{FF2B5EF4-FFF2-40B4-BE49-F238E27FC236}">
                  <a16:creationId xmlns:a16="http://schemas.microsoft.com/office/drawing/2014/main" id="{65B3A1A4-FACC-4B12-B6DD-6C4ED8145F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450" y="836613"/>
              <a:ext cx="5995988" cy="5037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7" name="Text Box 3">
              <a:extLst>
                <a:ext uri="{FF2B5EF4-FFF2-40B4-BE49-F238E27FC236}">
                  <a16:creationId xmlns:a16="http://schemas.microsoft.com/office/drawing/2014/main" id="{119C83E0-B36F-4A81-85F9-408338A572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856854">
              <a:off x="3154704" y="2773364"/>
              <a:ext cx="29559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sulcus hypothalamicus</a:t>
              </a:r>
            </a:p>
          </p:txBody>
        </p:sp>
        <p:sp>
          <p:nvSpPr>
            <p:cNvPr id="6158" name="Line 4">
              <a:extLst>
                <a:ext uri="{FF2B5EF4-FFF2-40B4-BE49-F238E27FC236}">
                  <a16:creationId xmlns:a16="http://schemas.microsoft.com/office/drawing/2014/main" id="{1D799745-72E2-4EEB-8355-CED01E587F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44889" y="1765932"/>
              <a:ext cx="55562" cy="54927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159" name="Line 5">
              <a:extLst>
                <a:ext uri="{FF2B5EF4-FFF2-40B4-BE49-F238E27FC236}">
                  <a16:creationId xmlns:a16="http://schemas.microsoft.com/office/drawing/2014/main" id="{57581849-E0FE-4719-9543-72A9F90970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406751" y="2911475"/>
              <a:ext cx="100013" cy="50482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160" name="Text Box 6">
              <a:extLst>
                <a:ext uri="{FF2B5EF4-FFF2-40B4-BE49-F238E27FC236}">
                  <a16:creationId xmlns:a16="http://schemas.microsoft.com/office/drawing/2014/main" id="{764B6C5B-1467-413F-A821-E5EE1C22F0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1025" y="2689225"/>
              <a:ext cx="531813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b="1">
                  <a:solidFill>
                    <a:srgbClr val="CC0000"/>
                  </a:solidFill>
                  <a:latin typeface="Arial" panose="020B0604020202020204" pitchFamily="34" charset="0"/>
                </a:rPr>
                <a:t>B</a:t>
              </a:r>
            </a:p>
          </p:txBody>
        </p:sp>
        <p:sp>
          <p:nvSpPr>
            <p:cNvPr id="6161" name="Text Box 7">
              <a:extLst>
                <a:ext uri="{FF2B5EF4-FFF2-40B4-BE49-F238E27FC236}">
                  <a16:creationId xmlns:a16="http://schemas.microsoft.com/office/drawing/2014/main" id="{657E2C06-1B16-4C2A-9F82-84678E6E6E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3438" y="1874838"/>
              <a:ext cx="531812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b="1">
                  <a:solidFill>
                    <a:schemeClr val="accent2"/>
                  </a:solidFill>
                  <a:latin typeface="Arial" panose="020B0604020202020204" pitchFamily="34" charset="0"/>
                </a:rPr>
                <a:t>A</a:t>
              </a:r>
            </a:p>
          </p:txBody>
        </p:sp>
      </p:grpSp>
      <p:sp>
        <p:nvSpPr>
          <p:cNvPr id="9" name="Text Box 6">
            <a:extLst>
              <a:ext uri="{FF2B5EF4-FFF2-40B4-BE49-F238E27FC236}">
                <a16:creationId xmlns:a16="http://schemas.microsoft.com/office/drawing/2014/main" id="{D7FE2AE6-89CB-4FE6-9320-EC8E41A1F6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8925" y="274638"/>
            <a:ext cx="3028950" cy="5191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altLang="cs-CZ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DIENCEPHALON</a:t>
            </a: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19E99995-BC2D-4323-A030-05483BB1F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63" y="3429000"/>
            <a:ext cx="1582737" cy="369888"/>
          </a:xfrm>
          <a:prstGeom prst="rect">
            <a:avLst/>
          </a:prstGeom>
          <a:noFill/>
          <a:ln w="25400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altLang="cs-CZ" sz="1800" b="1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hypothalamus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FCD1CB60-2F36-4157-948D-F91655D7B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63" y="1774825"/>
            <a:ext cx="1736725" cy="646113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altLang="cs-CZ" sz="1800" b="1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thalamus</a:t>
            </a:r>
          </a:p>
          <a:p>
            <a:pPr>
              <a:defRPr/>
            </a:pPr>
            <a:r>
              <a:rPr lang="cs-CZ" altLang="cs-CZ" sz="1800" b="1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(metathalamus)</a:t>
            </a: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95FCEBBF-F524-4788-B348-BDDC21128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63" y="1246188"/>
            <a:ext cx="1389062" cy="368300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altLang="cs-CZ" sz="1800" b="1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epithalamus</a:t>
            </a:r>
          </a:p>
        </p:txBody>
      </p:sp>
      <p:sp>
        <p:nvSpPr>
          <p:cNvPr id="13" name="Text Box 12">
            <a:extLst>
              <a:ext uri="{FF2B5EF4-FFF2-40B4-BE49-F238E27FC236}">
                <a16:creationId xmlns:a16="http://schemas.microsoft.com/office/drawing/2014/main" id="{2981AEA6-BD2F-43B6-AA93-81C4026067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63" y="3933825"/>
            <a:ext cx="1441450" cy="368300"/>
          </a:xfrm>
          <a:prstGeom prst="rect">
            <a:avLst/>
          </a:prstGeom>
          <a:noFill/>
          <a:ln w="25400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altLang="cs-CZ" sz="1800" b="1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subthalamus</a:t>
            </a: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65BD1D4C-5ABA-49F7-8DBA-051B436B02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3813" y="2601913"/>
            <a:ext cx="17494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altLang="cs-CZ" sz="1800" b="1" dirty="0" err="1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sulcus</a:t>
            </a:r>
            <a:r>
              <a:rPr lang="cs-CZ" altLang="cs-CZ" sz="18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</a:p>
          <a:p>
            <a:pPr>
              <a:defRPr/>
            </a:pPr>
            <a:r>
              <a:rPr lang="cs-CZ" altLang="cs-CZ" sz="1800" b="1" dirty="0" err="1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hypothalamicus</a:t>
            </a:r>
            <a:endParaRPr lang="cs-CZ" altLang="cs-CZ" sz="1800" b="1" dirty="0">
              <a:solidFill>
                <a:srgbClr val="CC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6153" name="Group 10">
            <a:extLst>
              <a:ext uri="{FF2B5EF4-FFF2-40B4-BE49-F238E27FC236}">
                <a16:creationId xmlns:a16="http://schemas.microsoft.com/office/drawing/2014/main" id="{668C7A0A-425C-4D50-A0F7-8CFA4E83C8B2}"/>
              </a:ext>
            </a:extLst>
          </p:cNvPr>
          <p:cNvGrpSpPr>
            <a:grpSpLocks/>
          </p:cNvGrpSpPr>
          <p:nvPr/>
        </p:nvGrpSpPr>
        <p:grpSpPr bwMode="auto">
          <a:xfrm>
            <a:off x="722313" y="2555875"/>
            <a:ext cx="838200" cy="762000"/>
            <a:chOff x="1632" y="2352"/>
            <a:chExt cx="528" cy="480"/>
          </a:xfrm>
        </p:grpSpPr>
        <p:sp>
          <p:nvSpPr>
            <p:cNvPr id="6154" name="Line 8">
              <a:extLst>
                <a:ext uri="{FF2B5EF4-FFF2-40B4-BE49-F238E27FC236}">
                  <a16:creationId xmlns:a16="http://schemas.microsoft.com/office/drawing/2014/main" id="{FB84195E-A13C-4F6D-A6B8-0F78628879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32" y="2352"/>
              <a:ext cx="528" cy="240"/>
            </a:xfrm>
            <a:prstGeom prst="line">
              <a:avLst/>
            </a:prstGeom>
            <a:noFill/>
            <a:ln w="57150">
              <a:solidFill>
                <a:srgbClr val="33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155" name="Line 9">
              <a:extLst>
                <a:ext uri="{FF2B5EF4-FFF2-40B4-BE49-F238E27FC236}">
                  <a16:creationId xmlns:a16="http://schemas.microsoft.com/office/drawing/2014/main" id="{986B8D6F-5B16-4726-BF45-C8BF011BC6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2592"/>
              <a:ext cx="528" cy="240"/>
            </a:xfrm>
            <a:prstGeom prst="line">
              <a:avLst/>
            </a:prstGeom>
            <a:noFill/>
            <a:ln w="57150">
              <a:solidFill>
                <a:srgbClr val="33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>
            <a:extLst>
              <a:ext uri="{FF2B5EF4-FFF2-40B4-BE49-F238E27FC236}">
                <a16:creationId xmlns:a16="http://schemas.microsoft.com/office/drawing/2014/main" id="{C38DFAE2-B977-45A5-9615-1A8B267CAB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76200"/>
            <a:ext cx="4276725" cy="5191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altLang="cs-CZ" sz="28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JÁDRA HYPOTHALAMU</a:t>
            </a:r>
          </a:p>
        </p:txBody>
      </p:sp>
      <p:sp>
        <p:nvSpPr>
          <p:cNvPr id="14339" name="Text Box 3">
            <a:extLst>
              <a:ext uri="{FF2B5EF4-FFF2-40B4-BE49-F238E27FC236}">
                <a16:creationId xmlns:a16="http://schemas.microsoft.com/office/drawing/2014/main" id="{DC1A3C4D-265E-4ECD-A8D6-4D544BCCE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609600"/>
            <a:ext cx="1114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přední</a:t>
            </a:r>
          </a:p>
        </p:txBody>
      </p:sp>
      <p:sp>
        <p:nvSpPr>
          <p:cNvPr id="14340" name="Text Box 4">
            <a:extLst>
              <a:ext uri="{FF2B5EF4-FFF2-40B4-BE49-F238E27FC236}">
                <a16:creationId xmlns:a16="http://schemas.microsoft.com/office/drawing/2014/main" id="{6F0FCB28-E77B-40FF-A45D-C4246FE7B7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609600"/>
            <a:ext cx="1200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střední</a:t>
            </a:r>
          </a:p>
        </p:txBody>
      </p:sp>
      <p:sp>
        <p:nvSpPr>
          <p:cNvPr id="14341" name="Text Box 5">
            <a:extLst>
              <a:ext uri="{FF2B5EF4-FFF2-40B4-BE49-F238E27FC236}">
                <a16:creationId xmlns:a16="http://schemas.microsoft.com/office/drawing/2014/main" id="{38C8289F-F559-494D-AD2A-CA5D7D5CF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609600"/>
            <a:ext cx="962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zadní</a:t>
            </a:r>
          </a:p>
        </p:txBody>
      </p:sp>
      <p:grpSp>
        <p:nvGrpSpPr>
          <p:cNvPr id="14348" name="Group 12">
            <a:extLst>
              <a:ext uri="{FF2B5EF4-FFF2-40B4-BE49-F238E27FC236}">
                <a16:creationId xmlns:a16="http://schemas.microsoft.com/office/drawing/2014/main" id="{FBDF02E8-FC27-41BB-94D9-AF421A01C0A7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1066800"/>
            <a:ext cx="4114800" cy="1752600"/>
            <a:chOff x="1632" y="1296"/>
            <a:chExt cx="1872" cy="528"/>
          </a:xfrm>
        </p:grpSpPr>
        <p:sp>
          <p:nvSpPr>
            <p:cNvPr id="22559" name="Rectangle 6">
              <a:extLst>
                <a:ext uri="{FF2B5EF4-FFF2-40B4-BE49-F238E27FC236}">
                  <a16:creationId xmlns:a16="http://schemas.microsoft.com/office/drawing/2014/main" id="{C75E437E-9EDC-4FA8-8A8D-722EE865D8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1296"/>
              <a:ext cx="624" cy="528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22560" name="Rectangle 7">
              <a:extLst>
                <a:ext uri="{FF2B5EF4-FFF2-40B4-BE49-F238E27FC236}">
                  <a16:creationId xmlns:a16="http://schemas.microsoft.com/office/drawing/2014/main" id="{68EFFF22-D868-4BAE-AF39-F9837DCCB4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1296"/>
              <a:ext cx="624" cy="528"/>
            </a:xfrm>
            <a:prstGeom prst="rect">
              <a:avLst/>
            </a:prstGeom>
            <a:solidFill>
              <a:srgbClr val="FF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22561" name="Rectangle 8">
              <a:extLst>
                <a:ext uri="{FF2B5EF4-FFF2-40B4-BE49-F238E27FC236}">
                  <a16:creationId xmlns:a16="http://schemas.microsoft.com/office/drawing/2014/main" id="{8BDDC56A-1CC2-414C-84C2-47800C12C6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1296"/>
              <a:ext cx="624" cy="52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</p:grpSp>
      <p:sp>
        <p:nvSpPr>
          <p:cNvPr id="14350" name="Text Box 14">
            <a:extLst>
              <a:ext uri="{FF2B5EF4-FFF2-40B4-BE49-F238E27FC236}">
                <a16:creationId xmlns:a16="http://schemas.microsoft.com/office/drawing/2014/main" id="{2DF7194B-6DC5-44BC-8957-37D36B78D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525" y="1847850"/>
            <a:ext cx="1489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rostrálně</a:t>
            </a:r>
          </a:p>
        </p:txBody>
      </p:sp>
      <p:sp>
        <p:nvSpPr>
          <p:cNvPr id="14351" name="Text Box 15">
            <a:extLst>
              <a:ext uri="{FF2B5EF4-FFF2-40B4-BE49-F238E27FC236}">
                <a16:creationId xmlns:a16="http://schemas.microsoft.com/office/drawing/2014/main" id="{E0C8D594-E84F-45EA-A082-7365AF2342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7325" y="1847850"/>
            <a:ext cx="1436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dorzálně</a:t>
            </a:r>
          </a:p>
        </p:txBody>
      </p:sp>
      <p:grpSp>
        <p:nvGrpSpPr>
          <p:cNvPr id="14374" name="Group 38">
            <a:extLst>
              <a:ext uri="{FF2B5EF4-FFF2-40B4-BE49-F238E27FC236}">
                <a16:creationId xmlns:a16="http://schemas.microsoft.com/office/drawing/2014/main" id="{BFB67B3F-5C06-4EE2-8E8C-A2279FDF14B8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3962400"/>
            <a:ext cx="3886200" cy="1905000"/>
            <a:chOff x="1632" y="2496"/>
            <a:chExt cx="2448" cy="1200"/>
          </a:xfrm>
        </p:grpSpPr>
        <p:sp>
          <p:nvSpPr>
            <p:cNvPr id="22557" name="Rectangle 10">
              <a:extLst>
                <a:ext uri="{FF2B5EF4-FFF2-40B4-BE49-F238E27FC236}">
                  <a16:creationId xmlns:a16="http://schemas.microsoft.com/office/drawing/2014/main" id="{3E6B5B34-C6C8-43F2-98FA-033EA454AA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2496"/>
              <a:ext cx="432" cy="1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22558" name="Rectangle 23">
              <a:extLst>
                <a:ext uri="{FF2B5EF4-FFF2-40B4-BE49-F238E27FC236}">
                  <a16:creationId xmlns:a16="http://schemas.microsoft.com/office/drawing/2014/main" id="{FA987517-102B-456F-B654-F97C0436AE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3648" y="2496"/>
              <a:ext cx="432" cy="1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</p:grpSp>
      <p:sp>
        <p:nvSpPr>
          <p:cNvPr id="14361" name="Text Box 25">
            <a:extLst>
              <a:ext uri="{FF2B5EF4-FFF2-40B4-BE49-F238E27FC236}">
                <a16:creationId xmlns:a16="http://schemas.microsoft.com/office/drawing/2014/main" id="{DCC149DF-DB7D-4F8A-8ABE-92DBBEC6A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4495800"/>
            <a:ext cx="692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3600" b="1">
                <a:latin typeface="Arial" panose="020B0604020202020204" pitchFamily="34" charset="0"/>
              </a:rPr>
              <a:t>III.</a:t>
            </a:r>
          </a:p>
        </p:txBody>
      </p:sp>
      <p:sp>
        <p:nvSpPr>
          <p:cNvPr id="14362" name="Text Box 26">
            <a:extLst>
              <a:ext uri="{FF2B5EF4-FFF2-40B4-BE49-F238E27FC236}">
                <a16:creationId xmlns:a16="http://schemas.microsoft.com/office/drawing/2014/main" id="{FF68731E-9AFC-4B35-B2CC-F1B60DF4F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3200400"/>
            <a:ext cx="4352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PERIVENTRIKULÁRNÍ ŘADA</a:t>
            </a:r>
          </a:p>
        </p:txBody>
      </p:sp>
      <p:grpSp>
        <p:nvGrpSpPr>
          <p:cNvPr id="14373" name="Group 37">
            <a:extLst>
              <a:ext uri="{FF2B5EF4-FFF2-40B4-BE49-F238E27FC236}">
                <a16:creationId xmlns:a16="http://schemas.microsoft.com/office/drawing/2014/main" id="{41BAAE1D-8907-40DC-B22A-9042B3806CE7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5486400"/>
            <a:ext cx="3200400" cy="838200"/>
            <a:chOff x="1824" y="3456"/>
            <a:chExt cx="2016" cy="528"/>
          </a:xfrm>
        </p:grpSpPr>
        <p:sp>
          <p:nvSpPr>
            <p:cNvPr id="22555" name="Line 29">
              <a:extLst>
                <a:ext uri="{FF2B5EF4-FFF2-40B4-BE49-F238E27FC236}">
                  <a16:creationId xmlns:a16="http://schemas.microsoft.com/office/drawing/2014/main" id="{291032EE-AF13-4ABB-94E1-2210F37D6D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824" y="3456"/>
              <a:ext cx="192" cy="52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2556" name="Line 30">
              <a:extLst>
                <a:ext uri="{FF2B5EF4-FFF2-40B4-BE49-F238E27FC236}">
                  <a16:creationId xmlns:a16="http://schemas.microsoft.com/office/drawing/2014/main" id="{E2D4EFD5-3CA8-4833-8C9D-3C82BB9BDB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48" y="3456"/>
              <a:ext cx="192" cy="52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4367" name="Text Box 31">
            <a:extLst>
              <a:ext uri="{FF2B5EF4-FFF2-40B4-BE49-F238E27FC236}">
                <a16:creationId xmlns:a16="http://schemas.microsoft.com/office/drawing/2014/main" id="{2376E830-1530-40B9-B086-BE5DD772D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6248400"/>
            <a:ext cx="2624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MEDIÁLNÍ ŘADA</a:t>
            </a:r>
          </a:p>
        </p:txBody>
      </p:sp>
      <p:grpSp>
        <p:nvGrpSpPr>
          <p:cNvPr id="14376" name="Group 40">
            <a:extLst>
              <a:ext uri="{FF2B5EF4-FFF2-40B4-BE49-F238E27FC236}">
                <a16:creationId xmlns:a16="http://schemas.microsoft.com/office/drawing/2014/main" id="{72995082-C4B6-4216-9669-89486460945D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3960813"/>
            <a:ext cx="8769350" cy="1906587"/>
            <a:chOff x="96" y="2495"/>
            <a:chExt cx="5524" cy="1201"/>
          </a:xfrm>
        </p:grpSpPr>
        <p:grpSp>
          <p:nvGrpSpPr>
            <p:cNvPr id="22550" name="Group 39">
              <a:extLst>
                <a:ext uri="{FF2B5EF4-FFF2-40B4-BE49-F238E27FC236}">
                  <a16:creationId xmlns:a16="http://schemas.microsoft.com/office/drawing/2014/main" id="{822638BB-D479-445E-A885-5D92147066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6" y="2495"/>
              <a:ext cx="3599" cy="1201"/>
              <a:chOff x="1056" y="2495"/>
              <a:chExt cx="3599" cy="1201"/>
            </a:xfrm>
          </p:grpSpPr>
          <p:sp>
            <p:nvSpPr>
              <p:cNvPr id="22553" name="Rectangle 9">
                <a:extLst>
                  <a:ext uri="{FF2B5EF4-FFF2-40B4-BE49-F238E27FC236}">
                    <a16:creationId xmlns:a16="http://schemas.microsoft.com/office/drawing/2014/main" id="{7AB6D7B8-27E1-4489-96BF-B3CE0EFA89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2496"/>
                <a:ext cx="432" cy="12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22554" name="Rectangle 22">
                <a:extLst>
                  <a:ext uri="{FF2B5EF4-FFF2-40B4-BE49-F238E27FC236}">
                    <a16:creationId xmlns:a16="http://schemas.microsoft.com/office/drawing/2014/main" id="{7E888DD4-FB10-42E3-A5E2-D27E17C30E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4223" y="2495"/>
                <a:ext cx="432" cy="12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2551" name="Text Box 32">
              <a:extLst>
                <a:ext uri="{FF2B5EF4-FFF2-40B4-BE49-F238E27FC236}">
                  <a16:creationId xmlns:a16="http://schemas.microsoft.com/office/drawing/2014/main" id="{BC1FB4EE-902A-42FB-A67E-CEC0A31D4A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2832"/>
              <a:ext cx="1204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2400" b="1">
                  <a:latin typeface="Arial" panose="020B0604020202020204" pitchFamily="34" charset="0"/>
                </a:rPr>
                <a:t>LATERÁLNÍ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2400" b="1">
                  <a:latin typeface="Arial" panose="020B0604020202020204" pitchFamily="34" charset="0"/>
                </a:rPr>
                <a:t>ŘADA</a:t>
              </a:r>
            </a:p>
          </p:txBody>
        </p:sp>
        <p:sp>
          <p:nvSpPr>
            <p:cNvPr id="22552" name="Text Box 33">
              <a:extLst>
                <a:ext uri="{FF2B5EF4-FFF2-40B4-BE49-F238E27FC236}">
                  <a16:creationId xmlns:a16="http://schemas.microsoft.com/office/drawing/2014/main" id="{672E565C-AE34-46C7-96AA-BAB63FBD0C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2832"/>
              <a:ext cx="1204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2400" b="1">
                  <a:latin typeface="Arial" panose="020B0604020202020204" pitchFamily="34" charset="0"/>
                </a:rPr>
                <a:t>LATERÁLNÍ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2400" b="1">
                  <a:latin typeface="Arial" panose="020B0604020202020204" pitchFamily="34" charset="0"/>
                </a:rPr>
                <a:t>ŘADA</a:t>
              </a:r>
            </a:p>
          </p:txBody>
        </p:sp>
      </p:grpSp>
      <p:grpSp>
        <p:nvGrpSpPr>
          <p:cNvPr id="14371" name="Group 35">
            <a:extLst>
              <a:ext uri="{FF2B5EF4-FFF2-40B4-BE49-F238E27FC236}">
                <a16:creationId xmlns:a16="http://schemas.microsoft.com/office/drawing/2014/main" id="{495ED8F4-1DD5-4EDD-A613-60836FDBA210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3960813"/>
            <a:ext cx="2057400" cy="2211387"/>
            <a:chOff x="2208" y="2495"/>
            <a:chExt cx="1296" cy="1393"/>
          </a:xfrm>
        </p:grpSpPr>
        <p:sp>
          <p:nvSpPr>
            <p:cNvPr id="22547" name="Rectangle 11">
              <a:extLst>
                <a:ext uri="{FF2B5EF4-FFF2-40B4-BE49-F238E27FC236}">
                  <a16:creationId xmlns:a16="http://schemas.microsoft.com/office/drawing/2014/main" id="{2CA36EDD-A0E7-42B4-AB92-2C52C0C0C9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2496"/>
              <a:ext cx="432" cy="1200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22548" name="Rectangle 24">
              <a:extLst>
                <a:ext uri="{FF2B5EF4-FFF2-40B4-BE49-F238E27FC236}">
                  <a16:creationId xmlns:a16="http://schemas.microsoft.com/office/drawing/2014/main" id="{5B841071-DBDF-44BC-A590-A80463F0B47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3071" y="2495"/>
              <a:ext cx="432" cy="1200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22549" name="AutoShape 34">
              <a:extLst>
                <a:ext uri="{FF2B5EF4-FFF2-40B4-BE49-F238E27FC236}">
                  <a16:creationId xmlns:a16="http://schemas.microsoft.com/office/drawing/2014/main" id="{4CE41F48-85F3-4E8B-B975-704B38FA855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688" y="3072"/>
              <a:ext cx="336" cy="1296"/>
            </a:xfrm>
            <a:prstGeom prst="flowChartDelay">
              <a:avLst/>
            </a:prstGeom>
            <a:solidFill>
              <a:srgbClr val="CC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</p:grpSp>
      <p:grpSp>
        <p:nvGrpSpPr>
          <p:cNvPr id="14372" name="Group 36">
            <a:extLst>
              <a:ext uri="{FF2B5EF4-FFF2-40B4-BE49-F238E27FC236}">
                <a16:creationId xmlns:a16="http://schemas.microsoft.com/office/drawing/2014/main" id="{6547818B-0951-4888-9C48-2BDDF335042B}"/>
              </a:ext>
            </a:extLst>
          </p:cNvPr>
          <p:cNvGrpSpPr>
            <a:grpSpLocks/>
          </p:cNvGrpSpPr>
          <p:nvPr/>
        </p:nvGrpSpPr>
        <p:grpSpPr bwMode="auto">
          <a:xfrm>
            <a:off x="3810000" y="3657600"/>
            <a:ext cx="1371600" cy="685800"/>
            <a:chOff x="2400" y="2304"/>
            <a:chExt cx="864" cy="432"/>
          </a:xfrm>
        </p:grpSpPr>
        <p:sp>
          <p:nvSpPr>
            <p:cNvPr id="22545" name="Line 27">
              <a:extLst>
                <a:ext uri="{FF2B5EF4-FFF2-40B4-BE49-F238E27FC236}">
                  <a16:creationId xmlns:a16="http://schemas.microsoft.com/office/drawing/2014/main" id="{4FB18DD2-782D-4D95-962F-2D52702CB5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00" y="2304"/>
              <a:ext cx="0" cy="43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2546" name="Line 28">
              <a:extLst>
                <a:ext uri="{FF2B5EF4-FFF2-40B4-BE49-F238E27FC236}">
                  <a16:creationId xmlns:a16="http://schemas.microsoft.com/office/drawing/2014/main" id="{6EE55FE0-3603-4211-8E42-7546590181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64" y="2304"/>
              <a:ext cx="0" cy="43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  <p:bldP spid="14339" grpId="0" autoUpdateAnimBg="0"/>
      <p:bldP spid="14340" grpId="0" autoUpdateAnimBg="0"/>
      <p:bldP spid="14341" grpId="0" autoUpdateAnimBg="0"/>
      <p:bldP spid="14350" grpId="0" autoUpdateAnimBg="0"/>
      <p:bldP spid="14351" grpId="0" autoUpdateAnimBg="0"/>
      <p:bldP spid="14361" grpId="0" autoUpdateAnimBg="0"/>
      <p:bldP spid="14362" grpId="0" autoUpdateAnimBg="0"/>
      <p:bldP spid="14367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7" descr="diencephHypothNcl">
            <a:extLst>
              <a:ext uri="{FF2B5EF4-FFF2-40B4-BE49-F238E27FC236}">
                <a16:creationId xmlns:a16="http://schemas.microsoft.com/office/drawing/2014/main" id="{348ACDFE-63E6-431A-80EE-890DCE0CC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338" y="0"/>
            <a:ext cx="42513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bdélník 1">
            <a:extLst>
              <a:ext uri="{FF2B5EF4-FFF2-40B4-BE49-F238E27FC236}">
                <a16:creationId xmlns:a16="http://schemas.microsoft.com/office/drawing/2014/main" id="{35A297EC-D76F-4521-95A6-9A94F24CD7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692150"/>
            <a:ext cx="890905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2400" b="1">
                <a:cs typeface="Times New Roman" panose="02020603050405020304" pitchFamily="18" charset="0"/>
              </a:rPr>
              <a:t>JÁDRA PŘEDNÍHO HYPOTHALAMU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en-US" sz="2400" b="1"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2400" b="1" i="1">
                <a:solidFill>
                  <a:srgbClr val="990000"/>
                </a:solidFill>
                <a:cs typeface="Times New Roman" panose="02020603050405020304" pitchFamily="18" charset="0"/>
              </a:rPr>
              <a:t>Ncl. suprachiasmaticus</a:t>
            </a:r>
            <a:r>
              <a:rPr lang="cs-CZ" altLang="en-US" sz="2400" b="1" i="1">
                <a:cs typeface="Times New Roman" panose="02020603050405020304" pitchFamily="18" charset="0"/>
              </a:rPr>
              <a:t> – aferentace z retiny - generátor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2400" b="1" i="1">
                <a:cs typeface="Times New Roman" panose="02020603050405020304" pitchFamily="18" charset="0"/>
              </a:rPr>
              <a:t>cirkadiálních rytmů 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en-US" sz="2400" b="1" i="1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2400" b="1" i="1">
                <a:solidFill>
                  <a:srgbClr val="990000"/>
                </a:solidFill>
                <a:cs typeface="Times New Roman" panose="02020603050405020304" pitchFamily="18" charset="0"/>
              </a:rPr>
              <a:t>Ncl. preopticus </a:t>
            </a:r>
            <a:r>
              <a:rPr lang="cs-CZ" altLang="en-US" sz="2400" b="1" i="1">
                <a:cs typeface="Times New Roman" panose="02020603050405020304" pitchFamily="18" charset="0"/>
              </a:rPr>
              <a:t>– rozdílná strukturální stavbou u žen a mužů –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2400" b="1" i="1">
                <a:cs typeface="Times New Roman" panose="02020603050405020304" pitchFamily="18" charset="0"/>
              </a:rPr>
              <a:t>řízení sexuálního chování jedince, chování spojené s mateřstvím;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2400" b="1" i="1">
                <a:cs typeface="Times New Roman" panose="02020603050405020304" pitchFamily="18" charset="0"/>
              </a:rPr>
              <a:t>regulaci tělesné teploty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en-US" sz="2400" b="1" i="1"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2400" b="1" i="1">
                <a:solidFill>
                  <a:srgbClr val="990000"/>
                </a:solidFill>
                <a:cs typeface="Times New Roman" panose="02020603050405020304" pitchFamily="18" charset="0"/>
              </a:rPr>
              <a:t>Ncl. supraopticus a paraventricularis (magnocelulární složka) </a:t>
            </a:r>
            <a:r>
              <a:rPr lang="cs-CZ" altLang="en-US" sz="2400" b="1" i="1">
                <a:cs typeface="Times New Roman" panose="02020603050405020304" pitchFamily="18" charset="0"/>
              </a:rPr>
              <a:t>–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2400" b="1" i="1">
                <a:cs typeface="Times New Roman" panose="02020603050405020304" pitchFamily="18" charset="0"/>
              </a:rPr>
              <a:t>tractus hypothalamo-hypophysialis – transport hormonů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2400" b="1" i="1">
                <a:cs typeface="Times New Roman" panose="02020603050405020304" pitchFamily="18" charset="0"/>
              </a:rPr>
              <a:t>do neurohypofýzy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en-US" sz="2400" b="1" i="1">
              <a:solidFill>
                <a:srgbClr val="990000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2400" b="1" i="1">
                <a:solidFill>
                  <a:srgbClr val="990000"/>
                </a:solidFill>
                <a:cs typeface="Times New Roman" panose="02020603050405020304" pitchFamily="18" charset="0"/>
              </a:rPr>
              <a:t>Ncl. paraventricularis (parvocelulární složka)</a:t>
            </a:r>
            <a:r>
              <a:rPr lang="cs-CZ" altLang="en-US" sz="2400" b="1" i="1">
                <a:cs typeface="Times New Roman" panose="02020603050405020304" pitchFamily="18" charset="0"/>
              </a:rPr>
              <a:t> - </a:t>
            </a:r>
            <a:r>
              <a:rPr lang="pt-BR" altLang="en-US" sz="2400" b="1" i="1">
                <a:cs typeface="Times New Roman" panose="02020603050405020304" pitchFamily="18" charset="0"/>
              </a:rPr>
              <a:t>kapilár</a:t>
            </a:r>
            <a:r>
              <a:rPr lang="cs-CZ" altLang="en-US" sz="2400" b="1" i="1">
                <a:cs typeface="Times New Roman" panose="02020603050405020304" pitchFamily="18" charset="0"/>
              </a:rPr>
              <a:t>y</a:t>
            </a:r>
            <a:r>
              <a:rPr lang="pt-BR" altLang="en-US" sz="2400" b="1" i="1">
                <a:cs typeface="Times New Roman" panose="02020603050405020304" pitchFamily="18" charset="0"/>
              </a:rPr>
              <a:t> v eminentia </a:t>
            </a:r>
            <a:endParaRPr lang="cs-CZ" altLang="en-US" sz="2400" b="1" i="1"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BR" altLang="en-US" sz="2400" b="1" i="1">
                <a:cs typeface="Times New Roman" panose="02020603050405020304" pitchFamily="18" charset="0"/>
              </a:rPr>
              <a:t>medialis</a:t>
            </a:r>
            <a:r>
              <a:rPr lang="cs-CZ" altLang="en-US" sz="2400" b="1" i="1">
                <a:cs typeface="Times New Roman" panose="02020603050405020304" pitchFamily="18" charset="0"/>
              </a:rPr>
              <a:t> – kontrola adehypofýzy - hypofyziální portální systém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bdélník 2">
            <a:extLst>
              <a:ext uri="{FF2B5EF4-FFF2-40B4-BE49-F238E27FC236}">
                <a16:creationId xmlns:a16="http://schemas.microsoft.com/office/drawing/2014/main" id="{71CEA48E-D980-4886-ACA4-91F46FF90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650875"/>
            <a:ext cx="8964612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2400" b="1">
                <a:cs typeface="Times New Roman" panose="02020603050405020304" pitchFamily="18" charset="0"/>
              </a:rPr>
              <a:t>JÁDRA STŘEDNÍHO HYPOTHALAMU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en-US" sz="2400" b="1"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2400" b="1" i="1">
                <a:solidFill>
                  <a:srgbClr val="990000"/>
                </a:solidFill>
                <a:cs typeface="Times New Roman" panose="02020603050405020304" pitchFamily="18" charset="0"/>
              </a:rPr>
              <a:t>Ncl. arcuatus </a:t>
            </a:r>
            <a:r>
              <a:rPr lang="cs-CZ" altLang="en-US" sz="2400" b="1" i="1">
                <a:cs typeface="Times New Roman" panose="02020603050405020304" pitchFamily="18" charset="0"/>
              </a:rPr>
              <a:t>- </a:t>
            </a:r>
            <a:r>
              <a:rPr lang="pt-BR" altLang="en-US" sz="2400" b="1" i="1">
                <a:cs typeface="Times New Roman" panose="02020603050405020304" pitchFamily="18" charset="0"/>
              </a:rPr>
              <a:t>kapilár</a:t>
            </a:r>
            <a:r>
              <a:rPr lang="cs-CZ" altLang="en-US" sz="2400" b="1" i="1">
                <a:cs typeface="Times New Roman" panose="02020603050405020304" pitchFamily="18" charset="0"/>
              </a:rPr>
              <a:t>y</a:t>
            </a:r>
            <a:r>
              <a:rPr lang="pt-BR" altLang="en-US" sz="2400" b="1" i="1">
                <a:cs typeface="Times New Roman" panose="02020603050405020304" pitchFamily="18" charset="0"/>
              </a:rPr>
              <a:t> v eminentia</a:t>
            </a:r>
            <a:r>
              <a:rPr lang="cs-CZ" altLang="en-US" sz="2400" b="1" i="1">
                <a:cs typeface="Times New Roman" panose="02020603050405020304" pitchFamily="18" charset="0"/>
              </a:rPr>
              <a:t> </a:t>
            </a:r>
            <a:r>
              <a:rPr lang="pt-BR" altLang="en-US" sz="2400" b="1" i="1">
                <a:cs typeface="Times New Roman" panose="02020603050405020304" pitchFamily="18" charset="0"/>
              </a:rPr>
              <a:t>medialis</a:t>
            </a:r>
            <a:r>
              <a:rPr lang="cs-CZ" altLang="en-US" sz="2400" b="1" i="1">
                <a:cs typeface="Times New Roman" panose="02020603050405020304" pitchFamily="18" charset="0"/>
              </a:rPr>
              <a:t> – kontrola adehypofýzy - hypofyziální portální systém 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en-US" sz="2400" b="1" i="1"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2400" b="1" i="1">
                <a:solidFill>
                  <a:srgbClr val="990000"/>
                </a:solidFill>
                <a:cs typeface="Times New Roman" panose="02020603050405020304" pitchFamily="18" charset="0"/>
              </a:rPr>
              <a:t>Ncl. ventromedialis </a:t>
            </a:r>
            <a:r>
              <a:rPr lang="cs-CZ" altLang="en-US" sz="2400" b="1" i="1">
                <a:cs typeface="Times New Roman" panose="02020603050405020304" pitchFamily="18" charset="0"/>
              </a:rPr>
              <a:t>- řízení příjmu potravy (apestat)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2400" b="1" i="1">
                <a:solidFill>
                  <a:srgbClr val="990000"/>
                </a:solidFill>
                <a:cs typeface="Times New Roman" panose="02020603050405020304" pitchFamily="18" charset="0"/>
              </a:rPr>
              <a:t>Ncl. tuberales </a:t>
            </a:r>
            <a:r>
              <a:rPr lang="cs-CZ" altLang="en-US" sz="2400" b="1" i="1">
                <a:cs typeface="Times New Roman" panose="02020603050405020304" pitchFamily="18" charset="0"/>
              </a:rPr>
              <a:t>- </a:t>
            </a:r>
            <a:r>
              <a:rPr lang="pt-BR" altLang="en-US" sz="2400" b="1" i="1">
                <a:cs typeface="Times New Roman" panose="02020603050405020304" pitchFamily="18" charset="0"/>
              </a:rPr>
              <a:t>kapilár</a:t>
            </a:r>
            <a:r>
              <a:rPr lang="cs-CZ" altLang="en-US" sz="2400" b="1" i="1">
                <a:cs typeface="Times New Roman" panose="02020603050405020304" pitchFamily="18" charset="0"/>
              </a:rPr>
              <a:t>y</a:t>
            </a:r>
            <a:r>
              <a:rPr lang="pt-BR" altLang="en-US" sz="2400" b="1" i="1">
                <a:cs typeface="Times New Roman" panose="02020603050405020304" pitchFamily="18" charset="0"/>
              </a:rPr>
              <a:t> v eminentia</a:t>
            </a:r>
            <a:r>
              <a:rPr lang="cs-CZ" altLang="en-US" sz="2400" b="1" i="1">
                <a:cs typeface="Times New Roman" panose="02020603050405020304" pitchFamily="18" charset="0"/>
              </a:rPr>
              <a:t> </a:t>
            </a:r>
            <a:r>
              <a:rPr lang="pt-BR" altLang="en-US" sz="2400" b="1" i="1">
                <a:cs typeface="Times New Roman" panose="02020603050405020304" pitchFamily="18" charset="0"/>
              </a:rPr>
              <a:t>medialis</a:t>
            </a:r>
            <a:r>
              <a:rPr lang="cs-CZ" altLang="en-US" sz="2400" b="1" i="1">
                <a:cs typeface="Times New Roman" panose="02020603050405020304" pitchFamily="18" charset="0"/>
              </a:rPr>
              <a:t> – kontrola adehypofýzy - hypofyziální portální systém </a:t>
            </a:r>
            <a:endParaRPr lang="cs-CZ" altLang="en-US" sz="2400" b="1" i="1">
              <a:solidFill>
                <a:srgbClr val="990000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en-US" sz="2400" b="1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0" descr="diencephHypofysialTr">
            <a:extLst>
              <a:ext uri="{FF2B5EF4-FFF2-40B4-BE49-F238E27FC236}">
                <a16:creationId xmlns:a16="http://schemas.microsoft.com/office/drawing/2014/main" id="{D10215E5-3403-4928-A9FC-CF06D27FD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38113"/>
            <a:ext cx="7561262" cy="66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60" descr="diencephPortal">
            <a:extLst>
              <a:ext uri="{FF2B5EF4-FFF2-40B4-BE49-F238E27FC236}">
                <a16:creationId xmlns:a16="http://schemas.microsoft.com/office/drawing/2014/main" id="{ACC1BAEE-58D0-4159-94F9-6D36E5F2F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608013"/>
            <a:ext cx="6408737" cy="624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61">
            <a:extLst>
              <a:ext uri="{FF2B5EF4-FFF2-40B4-BE49-F238E27FC236}">
                <a16:creationId xmlns:a16="http://schemas.microsoft.com/office/drawing/2014/main" id="{5375F798-14A8-459F-8D68-847D12F97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115888"/>
            <a:ext cx="5846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>
                <a:latin typeface="Arial" panose="020B0604020202020204" pitchFamily="34" charset="0"/>
              </a:rPr>
              <a:t>Hypothalamo-hypofyziální portální systém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9ECAABD8-62D1-4DEE-A7E0-9CA8A7163810}"/>
              </a:ext>
            </a:extLst>
          </p:cNvPr>
          <p:cNvSpPr txBox="1"/>
          <p:nvPr/>
        </p:nvSpPr>
        <p:spPr>
          <a:xfrm>
            <a:off x="1423988" y="4797425"/>
            <a:ext cx="915987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600" b="1" dirty="0" err="1">
                <a:solidFill>
                  <a:schemeClr val="accent1">
                    <a:lumMod val="50000"/>
                  </a:schemeClr>
                </a:solidFill>
              </a:rPr>
              <a:t>liberiny</a:t>
            </a:r>
            <a:endParaRPr 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725" name="TextovéPole 4">
            <a:extLst>
              <a:ext uri="{FF2B5EF4-FFF2-40B4-BE49-F238E27FC236}">
                <a16:creationId xmlns:a16="http://schemas.microsoft.com/office/drawing/2014/main" id="{5AF57C71-4633-4C5E-B163-E8198795D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4797425"/>
            <a:ext cx="846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 b="1">
                <a:solidFill>
                  <a:srgbClr val="990000"/>
                </a:solidFill>
                <a:latin typeface="Arial" panose="020B0604020202020204" pitchFamily="34" charset="0"/>
              </a:rPr>
              <a:t>statiny</a:t>
            </a:r>
            <a:endParaRPr lang="en-US" altLang="cs-CZ" sz="1600" b="1">
              <a:solidFill>
                <a:srgbClr val="99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5">
            <a:extLst>
              <a:ext uri="{FF2B5EF4-FFF2-40B4-BE49-F238E27FC236}">
                <a16:creationId xmlns:a16="http://schemas.microsoft.com/office/drawing/2014/main" id="{2A3FEC9E-FF23-4B3C-8C38-BC18864BF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333375"/>
            <a:ext cx="47942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002060"/>
                </a:solidFill>
              </a:rPr>
              <a:t>HYPOTHALAMUS – rekapitulace</a:t>
            </a:r>
          </a:p>
        </p:txBody>
      </p:sp>
      <p:sp>
        <p:nvSpPr>
          <p:cNvPr id="32771" name="TextovéPole 2">
            <a:extLst>
              <a:ext uri="{FF2B5EF4-FFF2-40B4-BE49-F238E27FC236}">
                <a16:creationId xmlns:a16="http://schemas.microsoft.com/office/drawing/2014/main" id="{2D3F6799-8E35-49C6-B22F-A41405F77A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44675"/>
            <a:ext cx="50276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002060"/>
                </a:solidFill>
              </a:rPr>
              <a:t>Základní rozložení jaderných skupin</a:t>
            </a:r>
          </a:p>
        </p:txBody>
      </p:sp>
      <p:sp>
        <p:nvSpPr>
          <p:cNvPr id="32772" name="Obdélník 3">
            <a:extLst>
              <a:ext uri="{FF2B5EF4-FFF2-40B4-BE49-F238E27FC236}">
                <a16:creationId xmlns:a16="http://schemas.microsoft.com/office/drawing/2014/main" id="{54C2DC60-CEBB-407D-BC34-B9ADAB9E8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525713"/>
            <a:ext cx="8839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2400" b="1">
                <a:solidFill>
                  <a:srgbClr val="002060"/>
                </a:solidFill>
              </a:rPr>
              <a:t>Základní jádra předního a středního hypothalamu a jejich funkce</a:t>
            </a:r>
          </a:p>
        </p:txBody>
      </p:sp>
      <p:sp>
        <p:nvSpPr>
          <p:cNvPr id="32773" name="Text Box 61">
            <a:extLst>
              <a:ext uri="{FF2B5EF4-FFF2-40B4-BE49-F238E27FC236}">
                <a16:creationId xmlns:a16="http://schemas.microsoft.com/office/drawing/2014/main" id="{11083CBB-6BDD-4742-89AA-FDDDAF766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63" y="4622800"/>
            <a:ext cx="58102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FF0000"/>
                </a:solidFill>
              </a:rPr>
              <a:t>Hypothalamo-hypofyziální portální systém</a:t>
            </a:r>
          </a:p>
        </p:txBody>
      </p:sp>
      <p:sp>
        <p:nvSpPr>
          <p:cNvPr id="32774" name="TextovéPole 5">
            <a:extLst>
              <a:ext uri="{FF2B5EF4-FFF2-40B4-BE49-F238E27FC236}">
                <a16:creationId xmlns:a16="http://schemas.microsoft.com/office/drawing/2014/main" id="{C86ACE02-0DCE-4386-BACC-47BDAA36C8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3206750"/>
            <a:ext cx="46069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002060"/>
                </a:solidFill>
              </a:rPr>
              <a:t>Spojení </a:t>
            </a:r>
            <a:r>
              <a:rPr lang="cs-CZ" altLang="cs-CZ" sz="2400" b="1" dirty="0" err="1">
                <a:solidFill>
                  <a:srgbClr val="002060"/>
                </a:solidFill>
              </a:rPr>
              <a:t>hypothalamu</a:t>
            </a:r>
            <a:r>
              <a:rPr lang="cs-CZ" altLang="cs-CZ" sz="2400" b="1" dirty="0">
                <a:solidFill>
                  <a:srgbClr val="002060"/>
                </a:solidFill>
              </a:rPr>
              <a:t> a hypofýzy: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24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 err="1">
                <a:solidFill>
                  <a:srgbClr val="FF0000"/>
                </a:solidFill>
              </a:rPr>
              <a:t>Tr</a:t>
            </a:r>
            <a:r>
              <a:rPr lang="cs-CZ" altLang="cs-CZ" sz="2400" b="1" dirty="0">
                <a:solidFill>
                  <a:srgbClr val="FF0000"/>
                </a:solidFill>
              </a:rPr>
              <a:t>. </a:t>
            </a:r>
            <a:r>
              <a:rPr lang="cs-CZ" altLang="cs-CZ" sz="2400" b="1" dirty="0" err="1">
                <a:solidFill>
                  <a:srgbClr val="FF0000"/>
                </a:solidFill>
              </a:rPr>
              <a:t>hypothalamo-hypofysialis</a:t>
            </a:r>
            <a:r>
              <a:rPr lang="cs-CZ" altLang="cs-CZ" sz="2400" b="1" dirty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>
            <a:extLst>
              <a:ext uri="{FF2B5EF4-FFF2-40B4-BE49-F238E27FC236}">
                <a16:creationId xmlns:a16="http://schemas.microsoft.com/office/drawing/2014/main" id="{11350A30-135F-4033-A905-A4A7A3573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9600" y="100013"/>
            <a:ext cx="3287713" cy="523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altLang="cs-CZ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JÁDRA THALAMU</a:t>
            </a:r>
          </a:p>
        </p:txBody>
      </p:sp>
      <p:pic>
        <p:nvPicPr>
          <p:cNvPr id="7171" name="Picture 48" descr="ThalNclPopis">
            <a:extLst>
              <a:ext uri="{FF2B5EF4-FFF2-40B4-BE49-F238E27FC236}">
                <a16:creationId xmlns:a16="http://schemas.microsoft.com/office/drawing/2014/main" id="{0EAF5352-9A9C-4EA0-B9D0-0671E83AB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35013"/>
            <a:ext cx="8066088" cy="579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49">
            <a:extLst>
              <a:ext uri="{FF2B5EF4-FFF2-40B4-BE49-F238E27FC236}">
                <a16:creationId xmlns:a16="http://schemas.microsoft.com/office/drawing/2014/main" id="{03072065-C407-48A1-8F5D-F82BCD98E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735013"/>
            <a:ext cx="2663825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7173" name="Text Box 50">
            <a:extLst>
              <a:ext uri="{FF2B5EF4-FFF2-40B4-BE49-F238E27FC236}">
                <a16:creationId xmlns:a16="http://schemas.microsoft.com/office/drawing/2014/main" id="{732621C1-DEEB-4ED3-B487-0120286E5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2155825"/>
            <a:ext cx="2355850" cy="338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 b="1">
                <a:latin typeface="Arial" panose="020B0604020202020204" pitchFamily="34" charset="0"/>
              </a:rPr>
              <a:t>ostatní mediální jádra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>
            <a:extLst>
              <a:ext uri="{FF2B5EF4-FFF2-40B4-BE49-F238E27FC236}">
                <a16:creationId xmlns:a16="http://schemas.microsoft.com/office/drawing/2014/main" id="{BF69F48B-43F6-46A5-91F4-4643EF90E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663" y="274638"/>
            <a:ext cx="7102475" cy="5191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altLang="cs-CZ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FUNKČNÍ ROZDĚLENÍ JADER THALAMU</a:t>
            </a:r>
          </a:p>
        </p:txBody>
      </p:sp>
      <p:sp>
        <p:nvSpPr>
          <p:cNvPr id="8195" name="Text Box 3">
            <a:extLst>
              <a:ext uri="{FF2B5EF4-FFF2-40B4-BE49-F238E27FC236}">
                <a16:creationId xmlns:a16="http://schemas.microsoft.com/office/drawing/2014/main" id="{9A900780-DF24-4470-AE74-1791204AC0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908175"/>
            <a:ext cx="3295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altLang="cs-CZ" sz="3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specifická jádra</a:t>
            </a:r>
          </a:p>
        </p:txBody>
      </p:sp>
      <p:sp>
        <p:nvSpPr>
          <p:cNvPr id="8196" name="Text Box 4">
            <a:extLst>
              <a:ext uri="{FF2B5EF4-FFF2-40B4-BE49-F238E27FC236}">
                <a16:creationId xmlns:a16="http://schemas.microsoft.com/office/drawing/2014/main" id="{671748A9-2717-4E87-B300-C5E4AEAB7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392488"/>
            <a:ext cx="3752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altLang="cs-CZ" sz="3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nespecifická jádra</a:t>
            </a:r>
          </a:p>
        </p:txBody>
      </p:sp>
      <p:sp>
        <p:nvSpPr>
          <p:cNvPr id="8197" name="Text Box 5">
            <a:extLst>
              <a:ext uri="{FF2B5EF4-FFF2-40B4-BE49-F238E27FC236}">
                <a16:creationId xmlns:a16="http://schemas.microsoft.com/office/drawing/2014/main" id="{39C03285-7E2D-4B00-BD39-695B6957A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876800"/>
            <a:ext cx="3143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altLang="cs-CZ" sz="3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asociační jádra</a:t>
            </a:r>
          </a:p>
        </p:txBody>
      </p:sp>
      <p:sp>
        <p:nvSpPr>
          <p:cNvPr id="8198" name="Text Box 6">
            <a:extLst>
              <a:ext uri="{FF2B5EF4-FFF2-40B4-BE49-F238E27FC236}">
                <a16:creationId xmlns:a16="http://schemas.microsoft.com/office/drawing/2014/main" id="{A774E18D-D546-44D1-92E7-58CCE5427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2057400"/>
            <a:ext cx="2889250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altLang="cs-CZ" sz="2800" b="1">
                <a:solidFill>
                  <a:schemeClr val="accent2"/>
                </a:solidFill>
              </a:rPr>
              <a:t>somatosenzorická</a:t>
            </a:r>
          </a:p>
        </p:txBody>
      </p:sp>
      <p:sp>
        <p:nvSpPr>
          <p:cNvPr id="8199" name="Text Box 7">
            <a:extLst>
              <a:ext uri="{FF2B5EF4-FFF2-40B4-BE49-F238E27FC236}">
                <a16:creationId xmlns:a16="http://schemas.microsoft.com/office/drawing/2014/main" id="{FAD2AA5E-4981-46F4-8CC1-8675E1E25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1524000"/>
            <a:ext cx="1801813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altLang="cs-CZ" sz="2800" b="1">
                <a:solidFill>
                  <a:schemeClr val="accent2"/>
                </a:solidFill>
              </a:rPr>
              <a:t>senzorická</a:t>
            </a:r>
          </a:p>
        </p:txBody>
      </p:sp>
      <p:sp>
        <p:nvSpPr>
          <p:cNvPr id="8200" name="Text Box 8">
            <a:extLst>
              <a:ext uri="{FF2B5EF4-FFF2-40B4-BE49-F238E27FC236}">
                <a16:creationId xmlns:a16="http://schemas.microsoft.com/office/drawing/2014/main" id="{9BBA807B-78B5-4A85-81E1-36DB8D55B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2590800"/>
            <a:ext cx="1744663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altLang="cs-CZ" sz="2800" b="1">
                <a:solidFill>
                  <a:srgbClr val="FF0000"/>
                </a:solidFill>
              </a:rPr>
              <a:t>motorická</a:t>
            </a:r>
          </a:p>
        </p:txBody>
      </p:sp>
      <p:sp>
        <p:nvSpPr>
          <p:cNvPr id="8201" name="Line 9">
            <a:extLst>
              <a:ext uri="{FF2B5EF4-FFF2-40B4-BE49-F238E27FC236}">
                <a16:creationId xmlns:a16="http://schemas.microsoft.com/office/drawing/2014/main" id="{1FCEAB5B-51B9-453B-A36E-8150635FC64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2860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8203" name="Line 11">
            <a:extLst>
              <a:ext uri="{FF2B5EF4-FFF2-40B4-BE49-F238E27FC236}">
                <a16:creationId xmlns:a16="http://schemas.microsoft.com/office/drawing/2014/main" id="{606F4044-C948-4027-9B66-B77DE78E7FCD}"/>
              </a:ext>
            </a:extLst>
          </p:cNvPr>
          <p:cNvSpPr>
            <a:spLocks noChangeShapeType="1"/>
          </p:cNvSpPr>
          <p:nvPr/>
        </p:nvSpPr>
        <p:spPr bwMode="auto">
          <a:xfrm rot="-1835927">
            <a:off x="4495800" y="2057400"/>
            <a:ext cx="8382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8205" name="Line 13">
            <a:extLst>
              <a:ext uri="{FF2B5EF4-FFF2-40B4-BE49-F238E27FC236}">
                <a16:creationId xmlns:a16="http://schemas.microsoft.com/office/drawing/2014/main" id="{1BDBBE4D-DEF1-4EAD-9D38-F821788F25FB}"/>
              </a:ext>
            </a:extLst>
          </p:cNvPr>
          <p:cNvSpPr>
            <a:spLocks noChangeShapeType="1"/>
          </p:cNvSpPr>
          <p:nvPr/>
        </p:nvSpPr>
        <p:spPr bwMode="auto">
          <a:xfrm rot="1835927" flipV="1">
            <a:off x="4495800" y="2514600"/>
            <a:ext cx="8382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195" grpId="0" autoUpdateAnimBg="0"/>
      <p:bldP spid="8196" grpId="0" autoUpdateAnimBg="0"/>
      <p:bldP spid="8197" grpId="0" autoUpdateAnimBg="0"/>
      <p:bldP spid="8198" grpId="0" autoUpdateAnimBg="0"/>
      <p:bldP spid="8199" grpId="0" autoUpdateAnimBg="0"/>
      <p:bldP spid="820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>
            <a:extLst>
              <a:ext uri="{FF2B5EF4-FFF2-40B4-BE49-F238E27FC236}">
                <a16:creationId xmlns:a16="http://schemas.microsoft.com/office/drawing/2014/main" id="{EA28EB3D-23AD-4BD6-92DF-22696AFDD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150813"/>
            <a:ext cx="8621712" cy="9461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altLang="cs-CZ" sz="28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AFERENTACE KORTEXU PŘES </a:t>
            </a:r>
          </a:p>
          <a:p>
            <a:pPr algn="ctr">
              <a:defRPr/>
            </a:pPr>
            <a:r>
              <a:rPr lang="cs-CZ" altLang="cs-CZ" sz="28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SPECIFICKÁ A NESPECIFICKÁ JÁDRA THALAMU</a:t>
            </a:r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2710F4F5-0AEE-4DC0-B566-0619BFF5D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676400"/>
            <a:ext cx="7467600" cy="457200"/>
          </a:xfrm>
          <a:prstGeom prst="rect">
            <a:avLst/>
          </a:prstGeom>
          <a:gradFill rotWithShape="0">
            <a:gsLst>
              <a:gs pos="0">
                <a:srgbClr val="C0C0C0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9223" name="Line 7">
            <a:extLst>
              <a:ext uri="{FF2B5EF4-FFF2-40B4-BE49-F238E27FC236}">
                <a16:creationId xmlns:a16="http://schemas.microsoft.com/office/drawing/2014/main" id="{1AE5577D-602C-4C2D-8950-655BE30FBB96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3276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grpSp>
        <p:nvGrpSpPr>
          <p:cNvPr id="9239" name="Group 23">
            <a:extLst>
              <a:ext uri="{FF2B5EF4-FFF2-40B4-BE49-F238E27FC236}">
                <a16:creationId xmlns:a16="http://schemas.microsoft.com/office/drawing/2014/main" id="{3ED9FF63-0A88-407B-AD99-AE694349354B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3352800"/>
            <a:ext cx="4419600" cy="1676400"/>
            <a:chOff x="1392" y="2112"/>
            <a:chExt cx="2784" cy="1056"/>
          </a:xfrm>
        </p:grpSpPr>
        <p:sp>
          <p:nvSpPr>
            <p:cNvPr id="11281" name="Oval 3">
              <a:extLst>
                <a:ext uri="{FF2B5EF4-FFF2-40B4-BE49-F238E27FC236}">
                  <a16:creationId xmlns:a16="http://schemas.microsoft.com/office/drawing/2014/main" id="{D105114F-0F47-4ED2-B4EC-7B0427F2D34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90603">
              <a:off x="1392" y="2256"/>
              <a:ext cx="2784" cy="91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11282" name="Line 8">
              <a:extLst>
                <a:ext uri="{FF2B5EF4-FFF2-40B4-BE49-F238E27FC236}">
                  <a16:creationId xmlns:a16="http://schemas.microsoft.com/office/drawing/2014/main" id="{4349F7CB-59BB-4800-B4B8-43CF818FBA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112"/>
              <a:ext cx="288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283" name="Line 9">
              <a:extLst>
                <a:ext uri="{FF2B5EF4-FFF2-40B4-BE49-F238E27FC236}">
                  <a16:creationId xmlns:a16="http://schemas.microsoft.com/office/drawing/2014/main" id="{EC59C03B-EA32-4983-AB9A-2FBAB02BA8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76" y="2448"/>
              <a:ext cx="432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284" name="Line 10">
              <a:extLst>
                <a:ext uri="{FF2B5EF4-FFF2-40B4-BE49-F238E27FC236}">
                  <a16:creationId xmlns:a16="http://schemas.microsoft.com/office/drawing/2014/main" id="{65687BD6-2CA7-4085-BC5D-C096B5EAD7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2448"/>
              <a:ext cx="1872" cy="7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9227" name="Oval 11">
            <a:extLst>
              <a:ext uri="{FF2B5EF4-FFF2-40B4-BE49-F238E27FC236}">
                <a16:creationId xmlns:a16="http://schemas.microsoft.com/office/drawing/2014/main" id="{D42CC4BF-1325-4740-82B6-53D91E2CC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495800"/>
            <a:ext cx="381000" cy="3810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9228" name="Oval 12">
            <a:extLst>
              <a:ext uri="{FF2B5EF4-FFF2-40B4-BE49-F238E27FC236}">
                <a16:creationId xmlns:a16="http://schemas.microsoft.com/office/drawing/2014/main" id="{AD47FEE7-59BC-4B20-832F-3A3BDE297F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4191000"/>
            <a:ext cx="381000" cy="381000"/>
          </a:xfrm>
          <a:prstGeom prst="ellipse">
            <a:avLst/>
          </a:prstGeom>
          <a:solidFill>
            <a:srgbClr val="9966FF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9229" name="Line 13">
            <a:extLst>
              <a:ext uri="{FF2B5EF4-FFF2-40B4-BE49-F238E27FC236}">
                <a16:creationId xmlns:a16="http://schemas.microsoft.com/office/drawing/2014/main" id="{34C033FE-16D3-4221-B073-E45ED1A4837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05300" y="4953000"/>
            <a:ext cx="0" cy="1447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9230" name="Freeform 14">
            <a:extLst>
              <a:ext uri="{FF2B5EF4-FFF2-40B4-BE49-F238E27FC236}">
                <a16:creationId xmlns:a16="http://schemas.microsoft.com/office/drawing/2014/main" id="{EC2F7665-6550-4C41-9BBB-14A7B5C849A0}"/>
              </a:ext>
            </a:extLst>
          </p:cNvPr>
          <p:cNvSpPr>
            <a:spLocks/>
          </p:cNvSpPr>
          <p:nvPr/>
        </p:nvSpPr>
        <p:spPr bwMode="auto">
          <a:xfrm>
            <a:off x="4303713" y="4648200"/>
            <a:ext cx="612775" cy="1477963"/>
          </a:xfrm>
          <a:custGeom>
            <a:avLst/>
            <a:gdLst>
              <a:gd name="T0" fmla="*/ 0 w 386"/>
              <a:gd name="T1" fmla="*/ 2147483646 h 931"/>
              <a:gd name="T2" fmla="*/ 2147483646 w 386"/>
              <a:gd name="T3" fmla="*/ 2147483646 h 931"/>
              <a:gd name="T4" fmla="*/ 2147483646 w 386"/>
              <a:gd name="T5" fmla="*/ 0 h 93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6" h="931">
                <a:moveTo>
                  <a:pt x="0" y="931"/>
                </a:moveTo>
                <a:lnTo>
                  <a:pt x="385" y="620"/>
                </a:lnTo>
                <a:lnTo>
                  <a:pt x="386" y="0"/>
                </a:lnTo>
              </a:path>
            </a:pathLst>
          </a:custGeom>
          <a:noFill/>
          <a:ln w="57150">
            <a:solidFill>
              <a:srgbClr val="99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9231" name="Line 15">
            <a:extLst>
              <a:ext uri="{FF2B5EF4-FFF2-40B4-BE49-F238E27FC236}">
                <a16:creationId xmlns:a16="http://schemas.microsoft.com/office/drawing/2014/main" id="{9F6B3425-F069-4465-823C-7D8FFBF6DE3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05300" y="2133600"/>
            <a:ext cx="0" cy="23622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9232" name="Line 16">
            <a:extLst>
              <a:ext uri="{FF2B5EF4-FFF2-40B4-BE49-F238E27FC236}">
                <a16:creationId xmlns:a16="http://schemas.microsoft.com/office/drawing/2014/main" id="{EB438A90-9E45-4F5F-A848-2454100A936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14900" y="2133600"/>
            <a:ext cx="0" cy="2362200"/>
          </a:xfrm>
          <a:prstGeom prst="line">
            <a:avLst/>
          </a:prstGeom>
          <a:noFill/>
          <a:ln w="57150">
            <a:solidFill>
              <a:srgbClr val="99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9221" name="Text Box 5">
            <a:extLst>
              <a:ext uri="{FF2B5EF4-FFF2-40B4-BE49-F238E27FC236}">
                <a16:creationId xmlns:a16="http://schemas.microsoft.com/office/drawing/2014/main" id="{325390FD-7084-4695-BE67-F54D64802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676400"/>
            <a:ext cx="1504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/>
              <a:t>KORTEX</a:t>
            </a:r>
          </a:p>
        </p:txBody>
      </p:sp>
      <p:sp>
        <p:nvSpPr>
          <p:cNvPr id="9234" name="Text Box 18">
            <a:extLst>
              <a:ext uri="{FF2B5EF4-FFF2-40B4-BE49-F238E27FC236}">
                <a16:creationId xmlns:a16="http://schemas.microsoft.com/office/drawing/2014/main" id="{E304000B-F7CB-4F8E-8B95-E5E74148B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25" y="5527675"/>
            <a:ext cx="2325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altLang="cs-CZ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specifická dráha</a:t>
            </a:r>
          </a:p>
        </p:txBody>
      </p:sp>
      <p:sp>
        <p:nvSpPr>
          <p:cNvPr id="9235" name="Text Box 19">
            <a:extLst>
              <a:ext uri="{FF2B5EF4-FFF2-40B4-BE49-F238E27FC236}">
                <a16:creationId xmlns:a16="http://schemas.microsoft.com/office/drawing/2014/main" id="{A19A95F5-A854-433F-A17A-616B4C9E4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5562600"/>
            <a:ext cx="2630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altLang="cs-CZ" b="1">
                <a:solidFill>
                  <a:srgbClr val="99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nespecifická dráha</a:t>
            </a:r>
          </a:p>
        </p:txBody>
      </p:sp>
      <p:sp>
        <p:nvSpPr>
          <p:cNvPr id="9236" name="Text Box 20">
            <a:extLst>
              <a:ext uri="{FF2B5EF4-FFF2-40B4-BE49-F238E27FC236}">
                <a16:creationId xmlns:a16="http://schemas.microsoft.com/office/drawing/2014/main" id="{9EA2ABCF-4C83-40EB-81C6-D57940FB4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038600"/>
            <a:ext cx="1946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/>
              <a:t>THALAMUS</a:t>
            </a:r>
          </a:p>
        </p:txBody>
      </p:sp>
      <p:sp>
        <p:nvSpPr>
          <p:cNvPr id="9238" name="AutoShape 22">
            <a:extLst>
              <a:ext uri="{FF2B5EF4-FFF2-40B4-BE49-F238E27FC236}">
                <a16:creationId xmlns:a16="http://schemas.microsoft.com/office/drawing/2014/main" id="{41C21A20-29AA-4533-AEBF-CFAAE5725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371600"/>
            <a:ext cx="914400" cy="914400"/>
          </a:xfrm>
          <a:prstGeom prst="irregularSeal1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  <p:bldP spid="9222" grpId="0" animBg="1"/>
      <p:bldP spid="9227" grpId="0" animBg="1"/>
      <p:bldP spid="9228" grpId="0" animBg="1"/>
      <p:bldP spid="9221" grpId="0" autoUpdateAnimBg="0"/>
      <p:bldP spid="9234" grpId="0" autoUpdateAnimBg="0"/>
      <p:bldP spid="9235" grpId="0" autoUpdateAnimBg="0"/>
      <p:bldP spid="9236" grpId="0" autoUpdateAnimBg="0"/>
      <p:bldP spid="92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4" descr="ThalNclBezPopis">
            <a:extLst>
              <a:ext uri="{FF2B5EF4-FFF2-40B4-BE49-F238E27FC236}">
                <a16:creationId xmlns:a16="http://schemas.microsoft.com/office/drawing/2014/main" id="{16C15BEA-5C12-476A-937E-E8F852708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765175"/>
            <a:ext cx="7200900" cy="469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4">
            <a:extLst>
              <a:ext uri="{FF2B5EF4-FFF2-40B4-BE49-F238E27FC236}">
                <a16:creationId xmlns:a16="http://schemas.microsoft.com/office/drawing/2014/main" id="{480CDF09-9D8E-415F-8055-AD6BEA989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188913"/>
            <a:ext cx="5521325" cy="5191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800" b="1">
                <a:solidFill>
                  <a:srgbClr val="000099"/>
                </a:solidFill>
                <a:latin typeface="Arial" panose="020B0604020202020204" pitchFamily="34" charset="0"/>
              </a:rPr>
              <a:t>SPECIFICKÁ JÁDRA THALAMU</a:t>
            </a:r>
          </a:p>
        </p:txBody>
      </p:sp>
      <p:sp>
        <p:nvSpPr>
          <p:cNvPr id="13316" name="Line 34">
            <a:extLst>
              <a:ext uri="{FF2B5EF4-FFF2-40B4-BE49-F238E27FC236}">
                <a16:creationId xmlns:a16="http://schemas.microsoft.com/office/drawing/2014/main" id="{FD210778-E2CD-462F-B5F4-4EBA1DE05492}"/>
              </a:ext>
            </a:extLst>
          </p:cNvPr>
          <p:cNvSpPr>
            <a:spLocks noChangeShapeType="1"/>
          </p:cNvSpPr>
          <p:nvPr/>
        </p:nvSpPr>
        <p:spPr bwMode="auto">
          <a:xfrm rot="3061800">
            <a:off x="6371431" y="4796632"/>
            <a:ext cx="7921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515" name="Text Box 35">
            <a:extLst>
              <a:ext uri="{FF2B5EF4-FFF2-40B4-BE49-F238E27FC236}">
                <a16:creationId xmlns:a16="http://schemas.microsoft.com/office/drawing/2014/main" id="{9B59BCC0-D872-461A-8259-663393F8E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5300663"/>
            <a:ext cx="1657350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0" rIns="1800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 b="1">
                <a:latin typeface="Arial" panose="020B0604020202020204" pitchFamily="34" charset="0"/>
              </a:rPr>
              <a:t>somatosenzor. inf.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b="1">
                <a:latin typeface="Arial" panose="020B0604020202020204" pitchFamily="34" charset="0"/>
              </a:rPr>
              <a:t>tr. spinothal. a LM</a:t>
            </a:r>
          </a:p>
        </p:txBody>
      </p:sp>
      <p:sp>
        <p:nvSpPr>
          <p:cNvPr id="20516" name="Text Box 36">
            <a:extLst>
              <a:ext uri="{FF2B5EF4-FFF2-40B4-BE49-F238E27FC236}">
                <a16:creationId xmlns:a16="http://schemas.microsoft.com/office/drawing/2014/main" id="{06FE3D63-A60E-423C-8499-86FEF64B6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6092825"/>
            <a:ext cx="1800225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0" rIns="1800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 b="1">
                <a:latin typeface="Arial" panose="020B0604020202020204" pitchFamily="34" charset="0"/>
              </a:rPr>
              <a:t>somatosenzor. inf.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b="1">
                <a:latin typeface="Arial" panose="020B0604020202020204" pitchFamily="34" charset="0"/>
              </a:rPr>
              <a:t>z trigem. systému</a:t>
            </a:r>
          </a:p>
        </p:txBody>
      </p:sp>
      <p:sp>
        <p:nvSpPr>
          <p:cNvPr id="13319" name="Line 37">
            <a:extLst>
              <a:ext uri="{FF2B5EF4-FFF2-40B4-BE49-F238E27FC236}">
                <a16:creationId xmlns:a16="http://schemas.microsoft.com/office/drawing/2014/main" id="{854DA295-2431-47F6-9DEE-FA2700EAF7EB}"/>
              </a:ext>
            </a:extLst>
          </p:cNvPr>
          <p:cNvSpPr>
            <a:spLocks noChangeShapeType="1"/>
          </p:cNvSpPr>
          <p:nvPr/>
        </p:nvSpPr>
        <p:spPr bwMode="auto">
          <a:xfrm rot="4387333">
            <a:off x="5211763" y="5453063"/>
            <a:ext cx="7620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518" name="Text Box 38">
            <a:extLst>
              <a:ext uri="{FF2B5EF4-FFF2-40B4-BE49-F238E27FC236}">
                <a16:creationId xmlns:a16="http://schemas.microsoft.com/office/drawing/2014/main" id="{A13409E7-B5A5-415E-8615-96C93747D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4652963"/>
            <a:ext cx="122396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0" rIns="1800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 b="1">
                <a:latin typeface="Arial" panose="020B0604020202020204" pitchFamily="34" charset="0"/>
              </a:rPr>
              <a:t>z cerebella</a:t>
            </a:r>
          </a:p>
        </p:txBody>
      </p:sp>
      <p:sp>
        <p:nvSpPr>
          <p:cNvPr id="20519" name="Text Box 39">
            <a:extLst>
              <a:ext uri="{FF2B5EF4-FFF2-40B4-BE49-F238E27FC236}">
                <a16:creationId xmlns:a16="http://schemas.microsoft.com/office/drawing/2014/main" id="{5016F9DC-2061-4DC7-A4EB-0740CE40FE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3500438"/>
            <a:ext cx="1143000" cy="638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0" rIns="1800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 b="1">
                <a:latin typeface="Arial" panose="020B0604020202020204" pitchFamily="34" charset="0"/>
              </a:rPr>
              <a:t>z globus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b="1">
                <a:latin typeface="Arial" panose="020B0604020202020204" pitchFamily="34" charset="0"/>
              </a:rPr>
              <a:t>pallidus a SN</a:t>
            </a:r>
          </a:p>
        </p:txBody>
      </p:sp>
      <p:sp>
        <p:nvSpPr>
          <p:cNvPr id="20520" name="Text Box 40">
            <a:extLst>
              <a:ext uri="{FF2B5EF4-FFF2-40B4-BE49-F238E27FC236}">
                <a16:creationId xmlns:a16="http://schemas.microsoft.com/office/drawing/2014/main" id="{AF08B7EE-6C6D-4325-863C-1072B304A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6188" y="2035175"/>
            <a:ext cx="13716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0" rIns="1800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 b="1">
                <a:latin typeface="Arial" panose="020B0604020202020204" pitchFamily="34" charset="0"/>
              </a:rPr>
              <a:t>ncl. post.</a:t>
            </a:r>
          </a:p>
        </p:txBody>
      </p:sp>
      <p:sp>
        <p:nvSpPr>
          <p:cNvPr id="13323" name="Oval 41">
            <a:extLst>
              <a:ext uri="{FF2B5EF4-FFF2-40B4-BE49-F238E27FC236}">
                <a16:creationId xmlns:a16="http://schemas.microsoft.com/office/drawing/2014/main" id="{7D757794-0E88-4AAF-9C42-55A7FC19BA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5825" y="2636838"/>
            <a:ext cx="381000" cy="990600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3324" name="Line 42">
            <a:extLst>
              <a:ext uri="{FF2B5EF4-FFF2-40B4-BE49-F238E27FC236}">
                <a16:creationId xmlns:a16="http://schemas.microsoft.com/office/drawing/2014/main" id="{380513A0-68EC-495B-801F-1BF1EDF061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24750" y="2276475"/>
            <a:ext cx="3810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512" name="Text Box 32">
            <a:extLst>
              <a:ext uri="{FF2B5EF4-FFF2-40B4-BE49-F238E27FC236}">
                <a16:creationId xmlns:a16="http://schemas.microsoft.com/office/drawing/2014/main" id="{D2E6C7B5-19A9-408E-A87E-56D481B0A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5695950"/>
            <a:ext cx="2159000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0" rIns="1800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 b="1">
                <a:latin typeface="Arial" panose="020B0604020202020204" pitchFamily="34" charset="0"/>
              </a:rPr>
              <a:t>ncl. corporis geniculati lat. (radiatio optica)</a:t>
            </a:r>
          </a:p>
        </p:txBody>
      </p:sp>
      <p:sp>
        <p:nvSpPr>
          <p:cNvPr id="13326" name="Line 45">
            <a:extLst>
              <a:ext uri="{FF2B5EF4-FFF2-40B4-BE49-F238E27FC236}">
                <a16:creationId xmlns:a16="http://schemas.microsoft.com/office/drawing/2014/main" id="{5A6C1D81-FE8C-404F-94BF-40E7A9C70945}"/>
              </a:ext>
            </a:extLst>
          </p:cNvPr>
          <p:cNvSpPr>
            <a:spLocks noChangeShapeType="1"/>
          </p:cNvSpPr>
          <p:nvPr/>
        </p:nvSpPr>
        <p:spPr bwMode="auto">
          <a:xfrm>
            <a:off x="7308850" y="4365625"/>
            <a:ext cx="287338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526" name="Text Box 46">
            <a:extLst>
              <a:ext uri="{FF2B5EF4-FFF2-40B4-BE49-F238E27FC236}">
                <a16:creationId xmlns:a16="http://schemas.microsoft.com/office/drawing/2014/main" id="{F501CFB9-9813-41A7-A20C-341A5A559A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6900" y="4868863"/>
            <a:ext cx="2197100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0" rIns="1800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 b="1">
                <a:latin typeface="Arial" panose="020B0604020202020204" pitchFamily="34" charset="0"/>
              </a:rPr>
              <a:t>ncl. corporis geniculati med. (radiatio acustica)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0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0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0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20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20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5" grpId="0" autoUpdateAnimBg="0"/>
      <p:bldP spid="20516" grpId="0"/>
      <p:bldP spid="20518" grpId="0"/>
      <p:bldP spid="20519" grpId="0" animBg="1"/>
      <p:bldP spid="20520" grpId="0"/>
      <p:bldP spid="20512" grpId="0"/>
      <p:bldP spid="205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 descr="ThalNclBezPopis">
            <a:extLst>
              <a:ext uri="{FF2B5EF4-FFF2-40B4-BE49-F238E27FC236}">
                <a16:creationId xmlns:a16="http://schemas.microsoft.com/office/drawing/2014/main" id="{BBF4B840-0601-4783-9027-8D9F0C3C6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196975"/>
            <a:ext cx="74168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Text Box 2">
            <a:extLst>
              <a:ext uri="{FF2B5EF4-FFF2-40B4-BE49-F238E27FC236}">
                <a16:creationId xmlns:a16="http://schemas.microsoft.com/office/drawing/2014/main" id="{2B660699-A0FE-4AA3-B836-58BB25813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875" y="46038"/>
            <a:ext cx="6015038" cy="5191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altLang="cs-CZ" sz="28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NESPECIFICKÁ JÁDRA THALAMU</a:t>
            </a:r>
          </a:p>
        </p:txBody>
      </p:sp>
      <p:sp>
        <p:nvSpPr>
          <p:cNvPr id="26628" name="Text Box 4">
            <a:extLst>
              <a:ext uri="{FF2B5EF4-FFF2-40B4-BE49-F238E27FC236}">
                <a16:creationId xmlns:a16="http://schemas.microsoft.com/office/drawing/2014/main" id="{DDD2DCC8-E514-4317-A39A-DF669BAC0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1341438"/>
            <a:ext cx="2678113" cy="274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0" rIns="1800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Arial" panose="020B0604020202020204" pitchFamily="34" charset="0"/>
              </a:rPr>
              <a:t>ncll. paraventriculares</a:t>
            </a:r>
          </a:p>
        </p:txBody>
      </p:sp>
      <p:sp>
        <p:nvSpPr>
          <p:cNvPr id="26629" name="Text Box 5">
            <a:extLst>
              <a:ext uri="{FF2B5EF4-FFF2-40B4-BE49-F238E27FC236}">
                <a16:creationId xmlns:a16="http://schemas.microsoft.com/office/drawing/2014/main" id="{8221B288-3F57-4E8B-B8D0-7F32176F01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836613"/>
            <a:ext cx="2532063" cy="274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0" rIns="1800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Arial" panose="020B0604020202020204" pitchFamily="34" charset="0"/>
              </a:rPr>
              <a:t>ncll. intralaminares</a:t>
            </a:r>
          </a:p>
        </p:txBody>
      </p:sp>
      <p:sp>
        <p:nvSpPr>
          <p:cNvPr id="26630" name="Text Box 6">
            <a:extLst>
              <a:ext uri="{FF2B5EF4-FFF2-40B4-BE49-F238E27FC236}">
                <a16:creationId xmlns:a16="http://schemas.microsoft.com/office/drawing/2014/main" id="{5A964E33-2FA0-496D-98AB-DA60FD649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5734050"/>
            <a:ext cx="18716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0" rIns="1800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 b="1">
                <a:solidFill>
                  <a:srgbClr val="800080"/>
                </a:solidFill>
                <a:latin typeface="Arial" panose="020B0604020202020204" pitchFamily="34" charset="0"/>
              </a:rPr>
              <a:t>ncl. reticularis th.</a:t>
            </a:r>
          </a:p>
        </p:txBody>
      </p:sp>
      <p:sp>
        <p:nvSpPr>
          <p:cNvPr id="15367" name="Line 9">
            <a:extLst>
              <a:ext uri="{FF2B5EF4-FFF2-40B4-BE49-F238E27FC236}">
                <a16:creationId xmlns:a16="http://schemas.microsoft.com/office/drawing/2014/main" id="{643A447A-F3B4-4397-AB9C-D50B2749B9A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11638" y="1196975"/>
            <a:ext cx="936625" cy="792163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368" name="Line 10">
            <a:extLst>
              <a:ext uri="{FF2B5EF4-FFF2-40B4-BE49-F238E27FC236}">
                <a16:creationId xmlns:a16="http://schemas.microsoft.com/office/drawing/2014/main" id="{0FA931E0-AB91-4427-A2E6-4FC4D5635E2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2000" y="1125538"/>
            <a:ext cx="647700" cy="1439862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369" name="Text Box 11">
            <a:extLst>
              <a:ext uri="{FF2B5EF4-FFF2-40B4-BE49-F238E27FC236}">
                <a16:creationId xmlns:a16="http://schemas.microsoft.com/office/drawing/2014/main" id="{27B47F64-CC91-4D2B-98C8-1631343DDD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6308725"/>
            <a:ext cx="2879725" cy="274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0" rIns="1800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Arial" panose="020B0604020202020204" pitchFamily="34" charset="0"/>
              </a:rPr>
              <a:t>CM= ncl. centromedianus</a:t>
            </a:r>
          </a:p>
        </p:txBody>
      </p:sp>
      <p:sp>
        <p:nvSpPr>
          <p:cNvPr id="15370" name="Line 12">
            <a:extLst>
              <a:ext uri="{FF2B5EF4-FFF2-40B4-BE49-F238E27FC236}">
                <a16:creationId xmlns:a16="http://schemas.microsoft.com/office/drawing/2014/main" id="{C13BE99B-2BE2-4F6B-B778-3D49A5C9FAD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92725" y="1700213"/>
            <a:ext cx="574675" cy="360362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nimBg="1" autoUpdateAnimBg="0"/>
      <p:bldP spid="26629" grpId="0" animBg="1" autoUpdateAnimBg="0"/>
      <p:bldP spid="26630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Text Box 7">
            <a:extLst>
              <a:ext uri="{FF2B5EF4-FFF2-40B4-BE49-F238E27FC236}">
                <a16:creationId xmlns:a16="http://schemas.microsoft.com/office/drawing/2014/main" id="{542BB3E3-4B87-496D-B448-E715CD697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733800"/>
            <a:ext cx="22098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0" rIns="1800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800" b="1">
                <a:latin typeface="Arial" panose="020B0604020202020204" pitchFamily="34" charset="0"/>
              </a:rPr>
              <a:t>ncl. anterior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800" b="1">
                <a:latin typeface="Arial" panose="020B0604020202020204" pitchFamily="34" charset="0"/>
              </a:rPr>
              <a:t>thalami</a:t>
            </a:r>
            <a:endParaRPr lang="cs-CZ" altLang="cs-CZ" sz="2800" b="1"/>
          </a:p>
        </p:txBody>
      </p:sp>
      <p:sp>
        <p:nvSpPr>
          <p:cNvPr id="10242" name="Text Box 2">
            <a:extLst>
              <a:ext uri="{FF2B5EF4-FFF2-40B4-BE49-F238E27FC236}">
                <a16:creationId xmlns:a16="http://schemas.microsoft.com/office/drawing/2014/main" id="{53E6ADB7-5C56-4043-BF02-C34C2969E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227013"/>
            <a:ext cx="7439025" cy="5191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altLang="cs-CZ" sz="28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FUNKCE ASOCIAČNÍCH JADER THALAMU</a:t>
            </a:r>
          </a:p>
        </p:txBody>
      </p:sp>
      <p:grpSp>
        <p:nvGrpSpPr>
          <p:cNvPr id="10259" name="Group 19">
            <a:extLst>
              <a:ext uri="{FF2B5EF4-FFF2-40B4-BE49-F238E27FC236}">
                <a16:creationId xmlns:a16="http://schemas.microsoft.com/office/drawing/2014/main" id="{E5FCAF2B-0E41-45FD-849F-EE27C4B7A9AA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3048000"/>
            <a:ext cx="5105400" cy="1981200"/>
            <a:chOff x="1488" y="2400"/>
            <a:chExt cx="2784" cy="1056"/>
          </a:xfrm>
        </p:grpSpPr>
        <p:sp>
          <p:nvSpPr>
            <p:cNvPr id="17425" name="Oval 3">
              <a:extLst>
                <a:ext uri="{FF2B5EF4-FFF2-40B4-BE49-F238E27FC236}">
                  <a16:creationId xmlns:a16="http://schemas.microsoft.com/office/drawing/2014/main" id="{9839DDA2-4DE5-4E7E-A395-2D9BC5182CB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90603">
              <a:off x="1488" y="2544"/>
              <a:ext cx="2784" cy="91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17426" name="Line 4">
              <a:extLst>
                <a:ext uri="{FF2B5EF4-FFF2-40B4-BE49-F238E27FC236}">
                  <a16:creationId xmlns:a16="http://schemas.microsoft.com/office/drawing/2014/main" id="{96898FB3-65D2-46AD-8AEF-46A962CA74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6" y="2400"/>
              <a:ext cx="288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7427" name="Line 5">
              <a:extLst>
                <a:ext uri="{FF2B5EF4-FFF2-40B4-BE49-F238E27FC236}">
                  <a16:creationId xmlns:a16="http://schemas.microsoft.com/office/drawing/2014/main" id="{5CB087B4-D3AF-4540-AC2C-01206A446E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72" y="2736"/>
              <a:ext cx="432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7428" name="Line 6">
              <a:extLst>
                <a:ext uri="{FF2B5EF4-FFF2-40B4-BE49-F238E27FC236}">
                  <a16:creationId xmlns:a16="http://schemas.microsoft.com/office/drawing/2014/main" id="{C11A1D82-DF22-4CC7-879B-3044FE1105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2736"/>
              <a:ext cx="1872" cy="7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7429" name="Oval 13">
              <a:extLst>
                <a:ext uri="{FF2B5EF4-FFF2-40B4-BE49-F238E27FC236}">
                  <a16:creationId xmlns:a16="http://schemas.microsoft.com/office/drawing/2014/main" id="{276ABE73-02D7-44EC-A99B-D0E09528C5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2544"/>
              <a:ext cx="336" cy="240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</p:grpSp>
      <p:sp>
        <p:nvSpPr>
          <p:cNvPr id="10249" name="Rectangle 9">
            <a:extLst>
              <a:ext uri="{FF2B5EF4-FFF2-40B4-BE49-F238E27FC236}">
                <a16:creationId xmlns:a16="http://schemas.microsoft.com/office/drawing/2014/main" id="{A987D5B6-9943-41E4-BAEF-7C89A6783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1295400"/>
            <a:ext cx="1828800" cy="4572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rgbClr val="FFFFFF"/>
              </a:gs>
            </a:gsLst>
            <a:lin ang="540000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grpSp>
        <p:nvGrpSpPr>
          <p:cNvPr id="10263" name="Group 23">
            <a:extLst>
              <a:ext uri="{FF2B5EF4-FFF2-40B4-BE49-F238E27FC236}">
                <a16:creationId xmlns:a16="http://schemas.microsoft.com/office/drawing/2014/main" id="{D3A84F8C-AA86-48DF-999E-58E59ABA4BED}"/>
              </a:ext>
            </a:extLst>
          </p:cNvPr>
          <p:cNvGrpSpPr>
            <a:grpSpLocks/>
          </p:cNvGrpSpPr>
          <p:nvPr/>
        </p:nvGrpSpPr>
        <p:grpSpPr bwMode="auto">
          <a:xfrm>
            <a:off x="2303463" y="1676400"/>
            <a:ext cx="1735137" cy="1676400"/>
            <a:chOff x="1451" y="1056"/>
            <a:chExt cx="1093" cy="1056"/>
          </a:xfrm>
        </p:grpSpPr>
        <p:sp>
          <p:nvSpPr>
            <p:cNvPr id="17423" name="Line 14">
              <a:extLst>
                <a:ext uri="{FF2B5EF4-FFF2-40B4-BE49-F238E27FC236}">
                  <a16:creationId xmlns:a16="http://schemas.microsoft.com/office/drawing/2014/main" id="{9190187B-CF40-4F7B-8980-8241767BD41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978715">
              <a:off x="1451" y="1114"/>
              <a:ext cx="406" cy="957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7424" name="Line 15">
              <a:extLst>
                <a:ext uri="{FF2B5EF4-FFF2-40B4-BE49-F238E27FC236}">
                  <a16:creationId xmlns:a16="http://schemas.microsoft.com/office/drawing/2014/main" id="{7DB2656C-1F8B-4B20-A18C-66E876B67D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20" y="1056"/>
              <a:ext cx="624" cy="1056"/>
            </a:xfrm>
            <a:prstGeom prst="line">
              <a:avLst/>
            </a:prstGeom>
            <a:noFill/>
            <a:ln w="57150">
              <a:solidFill>
                <a:srgbClr val="800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0256" name="Text Box 16">
            <a:extLst>
              <a:ext uri="{FF2B5EF4-FFF2-40B4-BE49-F238E27FC236}">
                <a16:creationId xmlns:a16="http://schemas.microsoft.com/office/drawing/2014/main" id="{84290C47-95E3-4D33-A425-174F2F434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295400"/>
            <a:ext cx="962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/>
              <a:t>kortex</a:t>
            </a:r>
          </a:p>
        </p:txBody>
      </p:sp>
      <p:sp>
        <p:nvSpPr>
          <p:cNvPr id="10248" name="Rectangle 8">
            <a:extLst>
              <a:ext uri="{FF2B5EF4-FFF2-40B4-BE49-F238E27FC236}">
                <a16:creationId xmlns:a16="http://schemas.microsoft.com/office/drawing/2014/main" id="{B07F7B22-FC76-4C4B-911F-A862307AC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295400"/>
            <a:ext cx="1828800" cy="4572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rgbClr val="FFFFFF"/>
              </a:gs>
            </a:gsLst>
            <a:lin ang="540000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0250" name="Oval 10">
            <a:extLst>
              <a:ext uri="{FF2B5EF4-FFF2-40B4-BE49-F238E27FC236}">
                <a16:creationId xmlns:a16="http://schemas.microsoft.com/office/drawing/2014/main" id="{F7AD4C5A-3C5C-4253-ADED-4DA8171A72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371600"/>
            <a:ext cx="685800" cy="304800"/>
          </a:xfrm>
          <a:prstGeom prst="ellipse">
            <a:avLst/>
          </a:prstGeom>
          <a:solidFill>
            <a:srgbClr val="99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0257" name="Text Box 17">
            <a:extLst>
              <a:ext uri="{FF2B5EF4-FFF2-40B4-BE49-F238E27FC236}">
                <a16:creationId xmlns:a16="http://schemas.microsoft.com/office/drawing/2014/main" id="{91C7E115-2338-4F30-9904-CBCDF1283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295400"/>
            <a:ext cx="962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/>
              <a:t>kortex</a:t>
            </a:r>
          </a:p>
        </p:txBody>
      </p:sp>
      <p:sp>
        <p:nvSpPr>
          <p:cNvPr id="10262" name="Oval 22">
            <a:extLst>
              <a:ext uri="{FF2B5EF4-FFF2-40B4-BE49-F238E27FC236}">
                <a16:creationId xmlns:a16="http://schemas.microsoft.com/office/drawing/2014/main" id="{35D39F54-A511-4C3F-9E73-692237CD36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1371600"/>
            <a:ext cx="685800" cy="304800"/>
          </a:xfrm>
          <a:prstGeom prst="ellipse">
            <a:avLst/>
          </a:prstGeom>
          <a:solidFill>
            <a:srgbClr val="FF33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grpSp>
        <p:nvGrpSpPr>
          <p:cNvPr id="10267" name="Group 27">
            <a:extLst>
              <a:ext uri="{FF2B5EF4-FFF2-40B4-BE49-F238E27FC236}">
                <a16:creationId xmlns:a16="http://schemas.microsoft.com/office/drawing/2014/main" id="{B49BEE70-D4DF-423D-A009-FC2B7070CF9B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1752600"/>
            <a:ext cx="1735138" cy="1676400"/>
            <a:chOff x="3648" y="1104"/>
            <a:chExt cx="1093" cy="1056"/>
          </a:xfrm>
        </p:grpSpPr>
        <p:sp>
          <p:nvSpPr>
            <p:cNvPr id="17421" name="Line 25">
              <a:extLst>
                <a:ext uri="{FF2B5EF4-FFF2-40B4-BE49-F238E27FC236}">
                  <a16:creationId xmlns:a16="http://schemas.microsoft.com/office/drawing/2014/main" id="{57A8DC2E-AA4C-4C21-9203-1EF0C0941A8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978715">
              <a:off x="3648" y="1162"/>
              <a:ext cx="406" cy="957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7422" name="Line 26">
              <a:extLst>
                <a:ext uri="{FF2B5EF4-FFF2-40B4-BE49-F238E27FC236}">
                  <a16:creationId xmlns:a16="http://schemas.microsoft.com/office/drawing/2014/main" id="{8C64A8F9-AE64-4FA1-8F39-02C0B9A224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17" y="1104"/>
              <a:ext cx="624" cy="1056"/>
            </a:xfrm>
            <a:prstGeom prst="line">
              <a:avLst/>
            </a:prstGeom>
            <a:noFill/>
            <a:ln w="57150">
              <a:solidFill>
                <a:srgbClr val="80008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1" dur="5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6" dur="5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 autoUpdateAnimBg="0"/>
      <p:bldP spid="10242" grpId="0" autoUpdateAnimBg="0"/>
      <p:bldP spid="10249" grpId="0" animBg="1"/>
      <p:bldP spid="10256" grpId="0" autoUpdateAnimBg="0"/>
      <p:bldP spid="10248" grpId="0" animBg="1"/>
      <p:bldP spid="10250" grpId="0" animBg="1"/>
      <p:bldP spid="10257" grpId="0" autoUpdateAnimBg="0"/>
      <p:bldP spid="1026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5">
            <a:extLst>
              <a:ext uri="{FF2B5EF4-FFF2-40B4-BE49-F238E27FC236}">
                <a16:creationId xmlns:a16="http://schemas.microsoft.com/office/drawing/2014/main" id="{77538548-BFD2-41F3-ABC5-6086C6983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0513" y="333375"/>
            <a:ext cx="390683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002060"/>
                </a:solidFill>
              </a:rPr>
              <a:t>THALAMUS – rekapitulace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EA4A18C2-3E9E-4006-A7A5-952052947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" y="1985963"/>
            <a:ext cx="87280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002060"/>
                </a:solidFill>
              </a:rPr>
              <a:t>Funkční rozdělení jader thalamu a jejich obecná charakteristika</a:t>
            </a:r>
          </a:p>
        </p:txBody>
      </p:sp>
      <p:sp>
        <p:nvSpPr>
          <p:cNvPr id="19460" name="TextovéPole 3">
            <a:extLst>
              <a:ext uri="{FF2B5EF4-FFF2-40B4-BE49-F238E27FC236}">
                <a16:creationId xmlns:a16="http://schemas.microsoft.com/office/drawing/2014/main" id="{5C4E9085-A263-43A4-B8A0-C1078F5A6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311275"/>
            <a:ext cx="71183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002060"/>
                </a:solidFill>
              </a:rPr>
              <a:t>Zejména projekce aferentací do kortexu telencefala</a:t>
            </a:r>
          </a:p>
        </p:txBody>
      </p:sp>
      <p:sp>
        <p:nvSpPr>
          <p:cNvPr id="19461" name="TextovéPole 4">
            <a:extLst>
              <a:ext uri="{FF2B5EF4-FFF2-40B4-BE49-F238E27FC236}">
                <a16:creationId xmlns:a16="http://schemas.microsoft.com/office/drawing/2014/main" id="{D2F4F866-D416-435D-A0DE-7E722C9F2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" y="2659063"/>
            <a:ext cx="9153525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002060"/>
                </a:solidFill>
              </a:rPr>
              <a:t>Jádra pro projekci senzorických a somatosenzorických informací,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002060"/>
                </a:solidFill>
              </a:rPr>
              <a:t>rozdíl ve spinální a trigeminální aferentaci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2" descr="ThalNclBezPopis">
            <a:extLst>
              <a:ext uri="{FF2B5EF4-FFF2-40B4-BE49-F238E27FC236}">
                <a16:creationId xmlns:a16="http://schemas.microsoft.com/office/drawing/2014/main" id="{B1BE4014-9F13-4FBD-A170-13349C5C4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98563"/>
            <a:ext cx="8496300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3">
            <a:extLst>
              <a:ext uri="{FF2B5EF4-FFF2-40B4-BE49-F238E27FC236}">
                <a16:creationId xmlns:a16="http://schemas.microsoft.com/office/drawing/2014/main" id="{12EE8F13-1E4A-4D94-93CF-3CE31B8D0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2138" y="46038"/>
            <a:ext cx="5364162" cy="5191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altLang="cs-CZ" sz="28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ASOCIAČNÍ JÁDRA THALAMU</a:t>
            </a:r>
          </a:p>
        </p:txBody>
      </p:sp>
      <p:sp>
        <p:nvSpPr>
          <p:cNvPr id="27652" name="Text Box 4">
            <a:extLst>
              <a:ext uri="{FF2B5EF4-FFF2-40B4-BE49-F238E27FC236}">
                <a16:creationId xmlns:a16="http://schemas.microsoft.com/office/drawing/2014/main" id="{C552E266-2089-41E9-82B8-DB3D58BD7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3716338"/>
            <a:ext cx="1371600" cy="274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0" rIns="1800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Arial" panose="020B0604020202020204" pitchFamily="34" charset="0"/>
              </a:rPr>
              <a:t>pulvinar</a:t>
            </a:r>
          </a:p>
        </p:txBody>
      </p:sp>
      <p:sp>
        <p:nvSpPr>
          <p:cNvPr id="27654" name="AutoShape 6">
            <a:extLst>
              <a:ext uri="{FF2B5EF4-FFF2-40B4-BE49-F238E27FC236}">
                <a16:creationId xmlns:a16="http://schemas.microsoft.com/office/drawing/2014/main" id="{76CAFC8E-AB1B-47E4-A0C4-899F458AA1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2708275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27655" name="AutoShape 7">
            <a:extLst>
              <a:ext uri="{FF2B5EF4-FFF2-40B4-BE49-F238E27FC236}">
                <a16:creationId xmlns:a16="http://schemas.microsoft.com/office/drawing/2014/main" id="{B4F28DAE-A2EB-42FB-8253-F4E4ACE8D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3141663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27658" name="AutoShape 10">
            <a:extLst>
              <a:ext uri="{FF2B5EF4-FFF2-40B4-BE49-F238E27FC236}">
                <a16:creationId xmlns:a16="http://schemas.microsoft.com/office/drawing/2014/main" id="{C47BCDFE-38D8-490F-9A55-AB73CA19FA9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174206" y="1010444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27659" name="Text Box 11">
            <a:extLst>
              <a:ext uri="{FF2B5EF4-FFF2-40B4-BE49-F238E27FC236}">
                <a16:creationId xmlns:a16="http://schemas.microsoft.com/office/drawing/2014/main" id="{E9CF79BD-E77C-4295-A9FD-D71326BFF8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484313"/>
            <a:ext cx="1654175" cy="274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0" rIns="1800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Arial" panose="020B0604020202020204" pitchFamily="34" charset="0"/>
              </a:rPr>
              <a:t>ncl. anterior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nimBg="1" autoUpdateAnimBg="0"/>
      <p:bldP spid="27654" grpId="0" animBg="1"/>
      <p:bldP spid="27655" grpId="0" animBg="1"/>
      <p:bldP spid="27658" grpId="0" animBg="1"/>
      <p:bldP spid="27659" grpId="0" animBg="1" autoUpdateAnimBg="0"/>
    </p:bld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ýchozí návrh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1020</TotalTime>
  <Words>346</Words>
  <Application>Microsoft Office PowerPoint</Application>
  <PresentationFormat>Předvádění na obrazovce (4:3)</PresentationFormat>
  <Paragraphs>111</Paragraphs>
  <Slides>16</Slides>
  <Notes>11</Notes>
  <HiddenSlides>1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Times New Roman</vt:lpstr>
      <vt:lpstr>Allegro BT</vt:lpstr>
      <vt:lpstr>Výchozí návrh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MULF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 nadpisu</dc:title>
  <dc:creator>Petr Dubový</dc:creator>
  <cp:lastModifiedBy>Petr Dubový</cp:lastModifiedBy>
  <cp:revision>44</cp:revision>
  <cp:lastPrinted>2000-11-17T22:33:56Z</cp:lastPrinted>
  <dcterms:created xsi:type="dcterms:W3CDTF">2000-11-17T19:47:18Z</dcterms:created>
  <dcterms:modified xsi:type="dcterms:W3CDTF">2022-03-29T10:32:31Z</dcterms:modified>
</cp:coreProperties>
</file>