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30" r:id="rId2"/>
    <p:sldId id="300" r:id="rId3"/>
    <p:sldId id="270" r:id="rId4"/>
    <p:sldId id="269" r:id="rId5"/>
    <p:sldId id="271" r:id="rId6"/>
    <p:sldId id="272" r:id="rId7"/>
    <p:sldId id="273" r:id="rId8"/>
    <p:sldId id="274" r:id="rId9"/>
    <p:sldId id="276" r:id="rId10"/>
    <p:sldId id="267" r:id="rId11"/>
    <p:sldId id="305" r:id="rId12"/>
    <p:sldId id="324" r:id="rId13"/>
    <p:sldId id="325" r:id="rId14"/>
    <p:sldId id="282" r:id="rId15"/>
    <p:sldId id="292" r:id="rId16"/>
    <p:sldId id="304" r:id="rId17"/>
    <p:sldId id="308" r:id="rId18"/>
    <p:sldId id="309" r:id="rId19"/>
    <p:sldId id="299" r:id="rId20"/>
    <p:sldId id="260" r:id="rId21"/>
    <p:sldId id="317" r:id="rId22"/>
    <p:sldId id="319" r:id="rId23"/>
    <p:sldId id="264" r:id="rId24"/>
    <p:sldId id="329" r:id="rId25"/>
    <p:sldId id="311" r:id="rId26"/>
    <p:sldId id="323" r:id="rId27"/>
    <p:sldId id="326" r:id="rId28"/>
    <p:sldId id="328" r:id="rId29"/>
    <p:sldId id="327" r:id="rId30"/>
    <p:sldId id="312" r:id="rId31"/>
    <p:sldId id="322" r:id="rId32"/>
    <p:sldId id="313" r:id="rId33"/>
    <p:sldId id="331" r:id="rId34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CCFF"/>
    <a:srgbClr val="FF33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92" d="100"/>
          <a:sy n="92" d="100"/>
        </p:scale>
        <p:origin x="4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2F2A7B1-AE43-41E5-B42E-23EBBD593F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7FE477B-EF9E-4077-ADD2-9DD07E8D79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E6A25EBB-4CD4-4297-8F09-3043F49C1BD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6CBE15E-743D-4F1E-85C2-484D74566B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110CAFA9-D8CF-48E8-B1FD-679E71282C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F759E5A-B89D-4E7C-815E-CEF83F9848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5B8EF6EE-D06B-49E2-B939-A2E9D6E0E6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1C2FF40-16D5-411F-803A-EDD8BA89B82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8C2F2DA2-E097-42E5-A353-C7DA7E01CB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/>
              <a:t>Klepnutím lze upravit styly předlohy textu.</a:t>
            </a:r>
          </a:p>
          <a:p>
            <a:pPr lvl="1"/>
            <a:r>
              <a:rPr lang="cs-CZ" altLang="en-US" noProof="0"/>
              <a:t>Druhá úroveň</a:t>
            </a:r>
          </a:p>
          <a:p>
            <a:pPr lvl="2"/>
            <a:r>
              <a:rPr lang="cs-CZ" altLang="en-US" noProof="0"/>
              <a:t>Třetí úroveň</a:t>
            </a:r>
          </a:p>
          <a:p>
            <a:pPr lvl="3"/>
            <a:r>
              <a:rPr lang="cs-CZ" altLang="en-US" noProof="0"/>
              <a:t>Čtvrtá úroveň</a:t>
            </a:r>
          </a:p>
          <a:p>
            <a:pPr lvl="4"/>
            <a:r>
              <a:rPr lang="cs-CZ" altLang="en-US" noProof="0"/>
              <a:t>Pátá úroveň</a:t>
            </a:r>
          </a:p>
        </p:txBody>
      </p:sp>
      <p:sp>
        <p:nvSpPr>
          <p:cNvPr id="49158" name="Rectangle 6">
            <a:extLst>
              <a:ext uri="{FF2B5EF4-FFF2-40B4-BE49-F238E27FC236}">
                <a16:creationId xmlns:a16="http://schemas.microsoft.com/office/drawing/2014/main" id="{1DE02EAD-2F81-426B-B77E-FB7CB980D5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9159" name="Rectangle 7">
            <a:extLst>
              <a:ext uri="{FF2B5EF4-FFF2-40B4-BE49-F238E27FC236}">
                <a16:creationId xmlns:a16="http://schemas.microsoft.com/office/drawing/2014/main" id="{185B9179-CA7A-4BD6-B8AE-33A5508622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D40B4BBE-FA9B-4D7D-B397-EE15C2E4915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39E466D0-EB21-4BAA-B887-40BB09837C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62168C-2051-4EAE-8C39-7F2FE2E12A28}" type="slidenum">
              <a:rPr lang="cs-CZ" altLang="en-US" smtClean="0"/>
              <a:pPr>
                <a:spcBef>
                  <a:spcPct val="0"/>
                </a:spcBef>
              </a:pPr>
              <a:t>2</a:t>
            </a:fld>
            <a:endParaRPr lang="cs-CZ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C1058AF-68DD-4D16-A15C-CC587CEC830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00860E9-915F-4539-948E-4589F96FA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25EF4ED5-75AF-4563-9E54-F4AD5A058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E6970F-64E3-42FF-BDDA-FE35092D3DAF}" type="slidenum">
              <a:rPr lang="cs-CZ" altLang="en-US" smtClean="0"/>
              <a:pPr>
                <a:spcBef>
                  <a:spcPct val="0"/>
                </a:spcBef>
              </a:pPr>
              <a:t>11</a:t>
            </a:fld>
            <a:endParaRPr lang="cs-CZ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C5E4D9B-BAEE-4D0A-8395-9C7BD50D90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AEE5E36-66C4-41C0-A920-CF2AEB0D4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F952AE6-9732-453C-B247-AB6DF7A733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0DC4FB-12F3-4F18-AAE8-EA77E9CD21B8}" type="slidenum">
              <a:rPr lang="cs-CZ" altLang="en-US" smtClean="0"/>
              <a:pPr>
                <a:spcBef>
                  <a:spcPct val="0"/>
                </a:spcBef>
              </a:pPr>
              <a:t>14</a:t>
            </a:fld>
            <a:endParaRPr lang="cs-CZ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A31DF38-62C1-4750-8079-979301AF87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E4A7F8A-2F62-4C28-8D2C-736E8C2D4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5D7A1187-6569-4B95-A194-B71451DA3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E0340E-AF74-46FE-8C77-C132895EA454}" type="slidenum">
              <a:rPr lang="cs-CZ" altLang="en-US" smtClean="0"/>
              <a:pPr>
                <a:spcBef>
                  <a:spcPct val="0"/>
                </a:spcBef>
              </a:pPr>
              <a:t>15</a:t>
            </a:fld>
            <a:endParaRPr lang="cs-CZ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806860C-CAAF-41DE-B356-A3327BB5EA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B2F770A-B610-4393-B6EF-D79CFA80A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58E08D81-EB8B-4061-88DD-56425F1812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B8CC19-8E08-4D83-8987-91FD550A6342}" type="slidenum">
              <a:rPr lang="cs-CZ" altLang="en-US" smtClean="0"/>
              <a:pPr>
                <a:spcBef>
                  <a:spcPct val="0"/>
                </a:spcBef>
              </a:pPr>
              <a:t>16</a:t>
            </a:fld>
            <a:endParaRPr lang="cs-CZ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C8A05F5-E166-4163-A692-1E80F0D7A8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76A95EE-890B-4FF0-9104-C0D71B9A4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AC44FF5-531F-4325-8A84-FE7596224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F67AE6-FD16-44C3-8540-10FE4559E7FE}" type="slidenum">
              <a:rPr lang="cs-CZ" altLang="en-US" smtClean="0"/>
              <a:pPr>
                <a:spcBef>
                  <a:spcPct val="0"/>
                </a:spcBef>
              </a:pPr>
              <a:t>18</a:t>
            </a:fld>
            <a:endParaRPr lang="cs-CZ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5B96E41C-64E5-4F1E-9AB5-CB98D85C91F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180ACF6-892D-4494-9CBF-29C6A563F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en-US">
                <a:latin typeface="Arial" panose="020B0604020202020204" pitchFamily="34" charset="0"/>
              </a:rPr>
              <a:t>MDN- ncl. dorsomedialis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E02B791-FF81-42EF-BF74-917C0ACC3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2481D7-F79F-4BF4-A02D-A80F4467416C}" type="slidenum">
              <a:rPr lang="cs-CZ" altLang="en-US" smtClean="0"/>
              <a:pPr>
                <a:spcBef>
                  <a:spcPct val="0"/>
                </a:spcBef>
              </a:pPr>
              <a:t>19</a:t>
            </a:fld>
            <a:endParaRPr lang="cs-CZ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FFF28A58-4849-4EC9-A1B3-22C6C312E3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4832E12-94C0-4A86-89C1-537823235C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25426600-9F21-4184-8A25-22BA3AB0B3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FEB094-EF4F-43E8-8CFA-A23031E272E9}" type="slidenum">
              <a:rPr lang="cs-CZ" altLang="en-US" smtClean="0"/>
              <a:pPr>
                <a:spcBef>
                  <a:spcPct val="0"/>
                </a:spcBef>
              </a:pPr>
              <a:t>20</a:t>
            </a:fld>
            <a:endParaRPr lang="cs-CZ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1FE2AD3-AEDC-448B-8BCC-51ABE0FCD5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9AF37E1-F704-48D3-84A3-DA254173E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D5BD5E8-EB4D-4625-A039-011A3B3B5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FD6E8D-47CD-4D20-A9AD-AF15AF537834}" type="slidenum">
              <a:rPr lang="cs-CZ" altLang="cs-CZ" sz="1200" b="0" smtClean="0"/>
              <a:pPr/>
              <a:t>21</a:t>
            </a:fld>
            <a:endParaRPr lang="cs-CZ" altLang="cs-CZ" sz="1200" b="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331DD52-E100-4E26-B7F3-EBB32A10D7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E9C4AD8-8FD5-4CED-A8B8-51E922D47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670D2F7-571A-4B34-BF4B-1A03F5B9FA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AB7D99-80ED-425C-AB8F-468DEB68E110}" type="slidenum">
              <a:rPr lang="cs-CZ" altLang="en-US" sz="1200" b="0" smtClean="0"/>
              <a:pPr/>
              <a:t>22</a:t>
            </a:fld>
            <a:endParaRPr lang="cs-CZ" altLang="en-US" sz="1200" b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989E679-5927-4851-B4DF-BE86AAF591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38394426-3C7D-40D2-9343-78AC89866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3BB4D7A-CA52-4193-841F-EFF566D21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4E9C7D-1652-4331-B359-E1AEE6A14213}" type="slidenum">
              <a:rPr lang="cs-CZ" altLang="en-US" smtClean="0"/>
              <a:pPr>
                <a:spcBef>
                  <a:spcPct val="0"/>
                </a:spcBef>
              </a:pPr>
              <a:t>25</a:t>
            </a:fld>
            <a:endParaRPr lang="cs-CZ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27EBB086-2D9D-4664-9D10-0B9F99DF8D1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945DDAFF-59F6-43B2-9A1A-C490B7E7B8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B97AEF3-2AB4-4F42-9F6B-112A146ED6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B6FBA4-D1B4-4D83-A017-196FDA572FF8}" type="slidenum">
              <a:rPr lang="cs-CZ" altLang="en-US" smtClean="0"/>
              <a:pPr>
                <a:spcBef>
                  <a:spcPct val="0"/>
                </a:spcBef>
              </a:pPr>
              <a:t>3</a:t>
            </a:fld>
            <a:endParaRPr lang="cs-CZ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A9D3713-429B-46CB-9328-9F22B90E67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53118BA-EAB5-49C4-A6DA-69AE3E7B6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5215E71-84E9-446F-888C-2A184BE03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500231-41E3-42F3-8718-143D981EFBB4}" type="slidenum">
              <a:rPr lang="cs-CZ" altLang="en-US" smtClean="0"/>
              <a:pPr>
                <a:spcBef>
                  <a:spcPct val="0"/>
                </a:spcBef>
              </a:pPr>
              <a:t>30</a:t>
            </a:fld>
            <a:endParaRPr lang="cs-CZ" altLang="en-US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5C2BF7C5-28A1-4F29-8E18-360A7470E3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80EA59A-4700-49B8-AF43-AD727DFC2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9FF4981D-86F2-49D5-99B8-99DB642F4B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BD4342-0D34-4614-A8E9-F0334ED22568}" type="slidenum">
              <a:rPr lang="cs-CZ" altLang="en-US" smtClean="0"/>
              <a:pPr>
                <a:spcBef>
                  <a:spcPct val="0"/>
                </a:spcBef>
              </a:pPr>
              <a:t>4</a:t>
            </a:fld>
            <a:endParaRPr lang="cs-CZ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71FE819-8E33-4EAB-B45F-04A6D7715A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D753EDD-43E8-44C0-B70A-957AD7B93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F01DD441-9466-47B8-ABCF-0AAA8200C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C2E2C5-0E69-4A39-AB83-8B5721F4516C}" type="slidenum">
              <a:rPr lang="cs-CZ" altLang="en-US" smtClean="0"/>
              <a:pPr>
                <a:spcBef>
                  <a:spcPct val="0"/>
                </a:spcBef>
              </a:pPr>
              <a:t>5</a:t>
            </a:fld>
            <a:endParaRPr lang="cs-CZ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1E37E1B6-F9D2-4346-9D4D-F3898DDC94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3239270-9AB8-40F2-8D98-00A6B552E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E812AA4-A5D5-4929-A5C1-0AE40C951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D2B4F3-EBF5-4F92-9D70-9751F582F443}" type="slidenum">
              <a:rPr lang="cs-CZ" altLang="en-US" smtClean="0"/>
              <a:pPr>
                <a:spcBef>
                  <a:spcPct val="0"/>
                </a:spcBef>
              </a:pPr>
              <a:t>6</a:t>
            </a:fld>
            <a:endParaRPr lang="cs-CZ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344B9EC-DF73-4E9B-8141-9E6E2B4F24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20C98E2-E02D-447F-8764-F2A6FC63A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6B14FA3-4D7D-4FB1-9475-F4E263EC3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CF863B-8940-46B2-BEBC-0702E4E98DC7}" type="slidenum">
              <a:rPr lang="cs-CZ" altLang="en-US" smtClean="0"/>
              <a:pPr>
                <a:spcBef>
                  <a:spcPct val="0"/>
                </a:spcBef>
              </a:pPr>
              <a:t>7</a:t>
            </a:fld>
            <a:endParaRPr lang="cs-CZ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0B18E94-7046-401B-8411-1EA9A77663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D04DB53-B6B6-4CFD-9F64-FC324AE42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4BA2EEE-1132-467D-A816-C7470BF2F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7FDFFA-E328-4086-862A-0A91A6539EA7}" type="slidenum">
              <a:rPr lang="cs-CZ" altLang="en-US" smtClean="0"/>
              <a:pPr>
                <a:spcBef>
                  <a:spcPct val="0"/>
                </a:spcBef>
              </a:pPr>
              <a:t>8</a:t>
            </a:fld>
            <a:endParaRPr lang="cs-CZ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C129611-6EC8-4E9B-814A-1EC5111449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D39D586-C532-4B19-B78D-2E8BE724A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716E1F4-1895-4BE7-94AE-3AB312AC10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198E4-401D-4B0D-ABDF-F03CB904BCF7}" type="slidenum">
              <a:rPr lang="cs-CZ" altLang="en-US" smtClean="0"/>
              <a:pPr>
                <a:spcBef>
                  <a:spcPct val="0"/>
                </a:spcBef>
              </a:pPr>
              <a:t>9</a:t>
            </a:fld>
            <a:endParaRPr lang="cs-CZ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C484807-1130-4C1D-9900-FBEB4389618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9F0A71E-04C7-4D37-91A1-09EA7708B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21BF821-9318-44FF-BC14-00F2F5C21D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CBB59A-94B8-4143-922C-4ED5E4ABDB13}" type="slidenum">
              <a:rPr lang="cs-CZ" altLang="en-US" smtClean="0"/>
              <a:pPr>
                <a:spcBef>
                  <a:spcPct val="0"/>
                </a:spcBef>
              </a:pPr>
              <a:t>10</a:t>
            </a:fld>
            <a:endParaRPr lang="cs-CZ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A600104-C78A-4587-AC0C-30703DE4F95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6A709FD-B6D5-48E5-A0C5-802E566C6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4E686-B957-4C3A-A577-F4BC3BA82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47002A-343C-4D48-AE5E-F9F738643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6936B1-0295-4126-B0E2-D608CB442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6704-8655-45D5-B041-FB784E59EF4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44382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2DC989-63F1-498D-8DA5-D08240D64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1572BF-C414-43D6-B7C3-7FDC7BCCEE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CEE052-F5C5-41AF-822D-96C352079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A2FC1-8DE9-462E-AAE4-01AC624F152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85420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67489D-4949-4558-AA1A-844FDF7FA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51EE92-59C3-4F05-9E0E-3E2E8B99E0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C0E575-83FA-4D14-B727-947BE612C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55E08-A051-491C-B1CA-8C63D54C3A0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636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18740-344D-41D5-9C48-CC1DD676B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8AA36-B781-4F1F-B37A-CB15A196D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D85609-71F7-4F79-8858-8F44B43B2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21B9-6134-499A-B11A-84C997D22B8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456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D90FDF-0032-4270-A607-9EE026E72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0CFA40-9006-4DFA-AE18-F9FF1B566E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717D34-E595-44E6-AFF2-1FB3C9923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CCA76-90F9-43F1-B638-7585F5A2067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0098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18F82-8C9C-48BC-88FD-EF07B172CA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874C7-7581-47BD-B040-ECD09402B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4AC852-9EAC-49C6-80DF-DEA135E10C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85BC-85DF-4B90-9E4B-44214DDEC2B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7799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07C59-F7C8-4285-A0DF-853C64F7C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19F557-BB20-4502-8554-B9C1DEDBB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65F0F85-28D9-4457-898E-50A3C7124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E86FD-8346-42EB-B9B4-8BE8566BC86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6734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DBAB14-D447-4277-96E0-71E060D59E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CD682F-FE1F-4EE9-BED5-7695F1CA65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DC7ECF-FB3F-4FEB-BBE6-D89CD49F7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CE12A-D9EB-46CF-B3B5-6E29B683AE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838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A93972-4F4D-416C-9C26-7108EE34B4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6D0249-6C4D-4C54-AD5B-8A70549EA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2DA007-7853-4B55-B549-6C066A8A8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1B006-D570-4EAA-B47C-28C20192F2E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396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55C1B-101E-4BF0-A8A3-783689A97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65EC0-F3A3-43E8-8EA0-0E22BF1F82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A8AEBC-0052-4A50-96F5-1ACC67C8B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F7E8-DA94-4CEA-A29A-99646F085C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9812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4B3DCB-D266-4BF8-8EC2-D8525126CC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F74DBF-514C-479E-8593-2C50D6472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4E9E2-B59E-450A-A39A-FA75C40D4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51C97-9CD7-44D6-BE3A-5E43367EE21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4126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5F833A-AB4F-4960-873D-34549ECBC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CE1FE3F-A789-4E9B-9B56-25E8EEA18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78B0B3-4C53-4820-A27D-B2F2A5A359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CC5432-4656-44AD-B2D6-1EC1C83390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DA668F-C650-466C-AAFF-360354C8A35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F06C3BDC-756A-4D14-950E-72C00604FD4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tleby.com/107/illus751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5ED46AA-EB97-4B26-A0B6-A5F33F3739A3}"/>
              </a:ext>
            </a:extLst>
          </p:cNvPr>
          <p:cNvSpPr txBox="1"/>
          <p:nvPr/>
        </p:nvSpPr>
        <p:spPr>
          <a:xfrm>
            <a:off x="3491880" y="380326"/>
            <a:ext cx="2384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Telencephalon</a:t>
            </a:r>
            <a:endParaRPr lang="cs-CZ" sz="280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ANd9GcQq-CzjKT2zjU-tTdHBssMjyVltasNjrR2e9ztHOPrstNWs390rdw">
            <a:extLst>
              <a:ext uri="{FF2B5EF4-FFF2-40B4-BE49-F238E27FC236}">
                <a16:creationId xmlns:a16="http://schemas.microsoft.com/office/drawing/2014/main" id="{FDD2233B-BEBD-4FE7-9D44-B6DB1BB0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27" y="1628800"/>
            <a:ext cx="5210545" cy="40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98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TelenCortex">
            <a:extLst>
              <a:ext uri="{FF2B5EF4-FFF2-40B4-BE49-F238E27FC236}">
                <a16:creationId xmlns:a16="http://schemas.microsoft.com/office/drawing/2014/main" id="{324FBF49-6228-4E02-82CA-4D96EE82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3511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16" name="Group 72">
            <a:extLst>
              <a:ext uri="{FF2B5EF4-FFF2-40B4-BE49-F238E27FC236}">
                <a16:creationId xmlns:a16="http://schemas.microsoft.com/office/drawing/2014/main" id="{831716E5-C717-4762-93AA-4279FD0F765C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15888"/>
          <a:ext cx="8497888" cy="3384550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5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Brodmannova</a:t>
                      </a:r>
                      <a:r>
                        <a:rPr kumimoji="0" lang="cs-CZ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area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Kortikální lokalizace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Funkční zapojení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3, 1, 2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gyrus postcentralis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prim. somatosenzorický kortex (S-I)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a4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gyrus precentralis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prim. motorický kortex (M1)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a6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g. </a:t>
                      </a:r>
                      <a:r>
                        <a:rPr kumimoji="0" lang="cs-CZ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front.sup</a:t>
                      </a: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 na med. ploše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zadní část front. </a:t>
                      </a:r>
                      <a:r>
                        <a:rPr kumimoji="0" lang="cs-CZ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gyrů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sek. motorický kortex (M-II) a premotorický kortex (pM)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a41, 42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gyri temporales transversi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(Heschlovy závity)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prim.a sek. sluchový kortex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a17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kůra paralelně se sulcus calcarinus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prim. zrakový kortex (V-I)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1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a18, 19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kůra paralelně s a17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sek. zrakový kortex (V-II)</a:t>
                      </a:r>
                      <a:endParaRPr kumimoji="0" lang="cs-CZ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a43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kaudální část </a:t>
                      </a:r>
                      <a:r>
                        <a:rPr kumimoji="0" lang="cs-CZ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gyrus</a:t>
                      </a: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postcentralis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chuťový kortex</a:t>
                      </a:r>
                      <a:endParaRPr kumimoji="0" lang="cs-CZ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604" name="Picture 2" descr="Kopie cor4">
            <a:extLst>
              <a:ext uri="{FF2B5EF4-FFF2-40B4-BE49-F238E27FC236}">
                <a16:creationId xmlns:a16="http://schemas.microsoft.com/office/drawing/2014/main" id="{00EE7AA0-AB58-4B1F-95E8-980570D6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72" b="50000"/>
          <a:stretch>
            <a:fillRect/>
          </a:stretch>
        </p:blipFill>
        <p:spPr bwMode="auto">
          <a:xfrm>
            <a:off x="28575" y="3429000"/>
            <a:ext cx="4614863" cy="3444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05" name="Picture 2" descr="Kopie cor4">
            <a:extLst>
              <a:ext uri="{FF2B5EF4-FFF2-40B4-BE49-F238E27FC236}">
                <a16:creationId xmlns:a16="http://schemas.microsoft.com/office/drawing/2014/main" id="{EC604C45-5495-405A-8266-3CCF3F7B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4" t="54201"/>
          <a:stretch>
            <a:fillRect/>
          </a:stretch>
        </p:blipFill>
        <p:spPr bwMode="auto">
          <a:xfrm>
            <a:off x="4500563" y="3429000"/>
            <a:ext cx="4622800" cy="3444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48236B48-A111-482B-991C-90DE543D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117475"/>
            <a:ext cx="447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en-US" sz="2400" dirty="0">
                <a:solidFill>
                  <a:srgbClr val="C00000"/>
                </a:solidFill>
                <a:latin typeface="Times New Roman" panose="02020603050405020304" pitchFamily="18" charset="0"/>
              </a:rPr>
              <a:t>KORTIKÁLNÍ OBLASTI ŘEČI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D53B1BC8-72C9-494C-9098-D6080AAE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076700"/>
            <a:ext cx="88392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 u="sng">
                <a:solidFill>
                  <a:srgbClr val="CC0000"/>
                </a:solidFill>
              </a:rPr>
              <a:t>Brocova (motorická) kortikální oblast</a:t>
            </a:r>
            <a:r>
              <a:rPr lang="cs-CZ" altLang="en-US" sz="2400">
                <a:solidFill>
                  <a:srgbClr val="CC0000"/>
                </a:solidFill>
              </a:rPr>
              <a:t> - g. front. inf. a44, 45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>
                <a:solidFill>
                  <a:srgbClr val="CC0000"/>
                </a:solidFill>
              </a:rPr>
              <a:t>u praváků v L-hemisféře, u leváků v P-hemisféře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solidFill>
                  <a:srgbClr val="CC0000"/>
                </a:solidFill>
              </a:rPr>
              <a:t> nutná normální funkce M-I, M-II a PM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solidFill>
                  <a:srgbClr val="CC0000"/>
                </a:solidFill>
              </a:rPr>
              <a:t> léze - </a:t>
            </a:r>
            <a:r>
              <a:rPr lang="cs-CZ" altLang="en-US" sz="2400" u="sng">
                <a:solidFill>
                  <a:srgbClr val="CC0000"/>
                </a:solidFill>
              </a:rPr>
              <a:t>expresivní afasie</a:t>
            </a:r>
            <a:r>
              <a:rPr lang="cs-CZ" altLang="en-US" sz="2400">
                <a:solidFill>
                  <a:srgbClr val="CC0000"/>
                </a:solidFill>
              </a:rPr>
              <a:t> - porucha schopnosti mluvit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>
                <a:solidFill>
                  <a:srgbClr val="CC0000"/>
                </a:solidFill>
              </a:rPr>
              <a:t>  při zachování schopnosti rozumět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B4BF2037-194A-4A7D-B4B1-F5C9BCDE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412875"/>
            <a:ext cx="89535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 u="sng">
                <a:solidFill>
                  <a:srgbClr val="3333CC"/>
                </a:solidFill>
              </a:rPr>
              <a:t>Wernickeova (senzorická) kortikální oblast</a:t>
            </a:r>
            <a:r>
              <a:rPr lang="cs-CZ" altLang="en-US" sz="2400">
                <a:solidFill>
                  <a:srgbClr val="3333CC"/>
                </a:solidFill>
              </a:rPr>
              <a:t> - a 22,39,40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>
                <a:solidFill>
                  <a:srgbClr val="3333CC"/>
                </a:solidFill>
              </a:rPr>
              <a:t>v dominantní hemisféře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solidFill>
                  <a:srgbClr val="3333CC"/>
                </a:solidFill>
              </a:rPr>
              <a:t> podmínkou je normální funkce vizuálního a sluchového kortexu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solidFill>
                  <a:srgbClr val="3333CC"/>
                </a:solidFill>
              </a:rPr>
              <a:t> léze - </a:t>
            </a:r>
            <a:r>
              <a:rPr lang="cs-CZ" altLang="en-US" sz="2400" u="sng">
                <a:solidFill>
                  <a:srgbClr val="3333CC"/>
                </a:solidFill>
              </a:rPr>
              <a:t>receptivní afasie</a:t>
            </a:r>
            <a:r>
              <a:rPr lang="cs-CZ" altLang="en-US" sz="2400">
                <a:solidFill>
                  <a:srgbClr val="3333CC"/>
                </a:solidFill>
              </a:rPr>
              <a:t> - postižený nerozumí řeči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recortex">
            <a:extLst>
              <a:ext uri="{FF2B5EF4-FFF2-40B4-BE49-F238E27FC236}">
                <a16:creationId xmlns:a16="http://schemas.microsoft.com/office/drawing/2014/main" id="{3E96AE47-6906-484A-9151-EA63A67F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913"/>
            <a:ext cx="7129463" cy="67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TelenFornixAmygd">
            <a:extLst>
              <a:ext uri="{FF2B5EF4-FFF2-40B4-BE49-F238E27FC236}">
                <a16:creationId xmlns:a16="http://schemas.microsoft.com/office/drawing/2014/main" id="{81C31A6F-881C-47D8-8612-A96DA432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8604250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0620A2FC-C24E-4ABF-AB34-995E91EF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115888"/>
            <a:ext cx="478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990000"/>
                </a:solidFill>
                <a:latin typeface="Times New Roman" panose="02020603050405020304" pitchFamily="18" charset="0"/>
              </a:rPr>
              <a:t>Papezův okruh (James Papez 1939)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FE9A9787-40B1-45BF-A3BE-81BF03B41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143000"/>
            <a:ext cx="317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2400" b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nemá specifickou funkci</a:t>
            </a:r>
          </a:p>
        </p:txBody>
      </p:sp>
      <p:sp>
        <p:nvSpPr>
          <p:cNvPr id="39940" name="Oval 4">
            <a:extLst>
              <a:ext uri="{FF2B5EF4-FFF2-40B4-BE49-F238E27FC236}">
                <a16:creationId xmlns:a16="http://schemas.microsoft.com/office/drawing/2014/main" id="{F4B4B241-2DC3-4275-A742-DE7C6B835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276600"/>
            <a:ext cx="7620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9941" name="Oval 5">
            <a:extLst>
              <a:ext uri="{FF2B5EF4-FFF2-40B4-BE49-F238E27FC236}">
                <a16:creationId xmlns:a16="http://schemas.microsoft.com/office/drawing/2014/main" id="{DC80C0E9-B428-412F-8D09-698870A2D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47800"/>
            <a:ext cx="1752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400" b="0">
                <a:latin typeface="Times New Roman" panose="02020603050405020304" pitchFamily="18" charset="0"/>
              </a:rPr>
              <a:t>ncl. anterior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400" b="0">
                <a:latin typeface="Times New Roman" panose="02020603050405020304" pitchFamily="18" charset="0"/>
              </a:rPr>
              <a:t>thalami</a:t>
            </a:r>
          </a:p>
        </p:txBody>
      </p:sp>
      <p:sp>
        <p:nvSpPr>
          <p:cNvPr id="39942" name="AutoShape 6">
            <a:extLst>
              <a:ext uri="{FF2B5EF4-FFF2-40B4-BE49-F238E27FC236}">
                <a16:creationId xmlns:a16="http://schemas.microsoft.com/office/drawing/2014/main" id="{2EB52959-9064-4CA2-80A3-F45CDF5C5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81600"/>
            <a:ext cx="3429000" cy="762000"/>
          </a:xfrm>
          <a:prstGeom prst="plus">
            <a:avLst>
              <a:gd name="adj" fmla="val 25000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400" b="0">
                <a:latin typeface="Times New Roman" panose="02020603050405020304" pitchFamily="18" charset="0"/>
              </a:rPr>
              <a:t>gyrus parahippocampalis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400" b="0">
                <a:latin typeface="Times New Roman" panose="02020603050405020304" pitchFamily="18" charset="0"/>
              </a:rPr>
              <a:t>hippocampus</a:t>
            </a: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DC71A18C-2A2F-481C-B3AA-888D5009D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2128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ncl. mamillaris</a:t>
            </a:r>
          </a:p>
        </p:txBody>
      </p:sp>
      <p:grpSp>
        <p:nvGrpSpPr>
          <p:cNvPr id="39944" name="Group 8">
            <a:extLst>
              <a:ext uri="{FF2B5EF4-FFF2-40B4-BE49-F238E27FC236}">
                <a16:creationId xmlns:a16="http://schemas.microsoft.com/office/drawing/2014/main" id="{1454A870-DEDE-4F13-BE0E-1EC1DA1C13AA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372100" y="3238500"/>
            <a:ext cx="2362200" cy="457200"/>
            <a:chOff x="3096" y="2196"/>
            <a:chExt cx="1488" cy="288"/>
          </a:xfrm>
        </p:grpSpPr>
        <p:sp>
          <p:nvSpPr>
            <p:cNvPr id="30735" name="AutoShape 9">
              <a:extLst>
                <a:ext uri="{FF2B5EF4-FFF2-40B4-BE49-F238E27FC236}">
                  <a16:creationId xmlns:a16="http://schemas.microsoft.com/office/drawing/2014/main" id="{EB70BBE5-00AB-4B55-A00A-6FD772F1F0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696" y="1596"/>
              <a:ext cx="288" cy="1488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30736" name="Text Box 10">
              <a:extLst>
                <a:ext uri="{FF2B5EF4-FFF2-40B4-BE49-F238E27FC236}">
                  <a16:creationId xmlns:a16="http://schemas.microsoft.com/office/drawing/2014/main" id="{F8913F62-B6A0-4162-883C-D24EC293B8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" y="2196"/>
              <a:ext cx="11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2400" b="0">
                  <a:latin typeface="Times New Roman" panose="02020603050405020304" pitchFamily="18" charset="0"/>
                </a:rPr>
                <a:t>gyrus cinguli</a:t>
              </a:r>
            </a:p>
          </p:txBody>
        </p:sp>
      </p:grpSp>
      <p:sp>
        <p:nvSpPr>
          <p:cNvPr id="39947" name="Line 11">
            <a:extLst>
              <a:ext uri="{FF2B5EF4-FFF2-40B4-BE49-F238E27FC236}">
                <a16:creationId xmlns:a16="http://schemas.microsoft.com/office/drawing/2014/main" id="{1967CF2C-B173-435A-98E8-0753891550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209800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2B1CC5CA-CAE4-472D-B782-2BD2ED839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33600"/>
            <a:ext cx="333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tr. mammilo-thalamicus</a:t>
            </a:r>
          </a:p>
        </p:txBody>
      </p:sp>
      <p:sp>
        <p:nvSpPr>
          <p:cNvPr id="39949" name="Line 13">
            <a:extLst>
              <a:ext uri="{FF2B5EF4-FFF2-40B4-BE49-F238E27FC236}">
                <a16:creationId xmlns:a16="http://schemas.microsoft.com/office/drawing/2014/main" id="{8927941A-5550-4553-A340-0F729E3C3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2133600"/>
            <a:ext cx="9144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2AFE62A0-16D9-4765-9C7D-4453CD915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657600"/>
            <a:ext cx="13716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51" name="Line 15">
            <a:extLst>
              <a:ext uri="{FF2B5EF4-FFF2-40B4-BE49-F238E27FC236}">
                <a16:creationId xmlns:a16="http://schemas.microsoft.com/office/drawing/2014/main" id="{E349DEC5-03D9-4224-B45D-9091809285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24200" y="3962400"/>
            <a:ext cx="10668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2E7CE8DF-51AB-4DAD-8839-1DC0EED0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958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fornix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0" grpId="0" animBg="1"/>
      <p:bldP spid="39941" grpId="0" animBg="1" autoUpdateAnimBg="0"/>
      <p:bldP spid="39942" grpId="0" animBg="1" autoUpdateAnimBg="0"/>
      <p:bldP spid="39943" grpId="0" autoUpdateAnimBg="0"/>
      <p:bldP spid="39948" grpId="0" autoUpdateAnimBg="0"/>
      <p:bldP spid="3995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apez">
            <a:extLst>
              <a:ext uri="{FF2B5EF4-FFF2-40B4-BE49-F238E27FC236}">
                <a16:creationId xmlns:a16="http://schemas.microsoft.com/office/drawing/2014/main" id="{9FF24A58-2208-472B-94AF-C3B355EB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667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0FDA9D32-D3D4-4FE8-8D99-4D09425B9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15888"/>
            <a:ext cx="814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SOUČASNÉ POJETÍ LIMBICKÉHO PŘEDNÍHO MOZKU</a:t>
            </a: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E8832663-F1BF-4EEB-B297-6921F7FD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634413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latin typeface="Times New Roman" panose="02020603050405020304" pitchFamily="18" charset="0"/>
              </a:rPr>
              <a:t>  basomediální telencefalon, struktury diencefala a  mesencefala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    pro emoční a motivační aspekty chování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E8BCF7B9-60C7-4370-B7ED-A70CC1D0C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2917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altLang="en-US" sz="2400" u="sng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Pravidelné struktury</a:t>
            </a:r>
            <a:endParaRPr lang="cs-CZ" altLang="en-US" sz="240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5717" name="Text Box 5">
            <a:extLst>
              <a:ext uri="{FF2B5EF4-FFF2-40B4-BE49-F238E27FC236}">
                <a16:creationId xmlns:a16="http://schemas.microsoft.com/office/drawing/2014/main" id="{CF0D8A6F-C368-4ED4-BF84-0C1783172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2784475"/>
            <a:ext cx="6413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latin typeface="Times New Roman" panose="02020603050405020304" pitchFamily="18" charset="0"/>
              </a:rPr>
              <a:t> g. cinguli, g. parahippocampalis, hippocampus</a:t>
            </a:r>
          </a:p>
        </p:txBody>
      </p:sp>
      <p:sp>
        <p:nvSpPr>
          <p:cNvPr id="115718" name="Text Box 6">
            <a:extLst>
              <a:ext uri="{FF2B5EF4-FFF2-40B4-BE49-F238E27FC236}">
                <a16:creationId xmlns:a16="http://schemas.microsoft.com/office/drawing/2014/main" id="{74CA557A-7845-42A7-8485-5A37382FB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454400"/>
            <a:ext cx="59150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latin typeface="Times New Roman" panose="02020603050405020304" pitchFamily="18" charset="0"/>
              </a:rPr>
              <a:t> septum, amygdalární jádra, hypothalamus</a:t>
            </a:r>
          </a:p>
        </p:txBody>
      </p:sp>
      <p:sp>
        <p:nvSpPr>
          <p:cNvPr id="115719" name="Text Box 7">
            <a:extLst>
              <a:ext uri="{FF2B5EF4-FFF2-40B4-BE49-F238E27FC236}">
                <a16:creationId xmlns:a16="http://schemas.microsoft.com/office/drawing/2014/main" id="{EB66AE68-2242-4186-A18A-7668CA77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124325"/>
            <a:ext cx="8967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latin typeface="Times New Roman" panose="02020603050405020304" pitchFamily="18" charset="0"/>
              </a:rPr>
              <a:t> neokortikální oblasti předního mozku  - bazální frontotemporální </a:t>
            </a:r>
          </a:p>
        </p:txBody>
      </p:sp>
      <p:sp>
        <p:nvSpPr>
          <p:cNvPr id="115720" name="Text Box 8">
            <a:extLst>
              <a:ext uri="{FF2B5EF4-FFF2-40B4-BE49-F238E27FC236}">
                <a16:creationId xmlns:a16="http://schemas.microsoft.com/office/drawing/2014/main" id="{E0EBAA69-7594-47A8-8583-305E50CFE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795838"/>
            <a:ext cx="7480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en-US" sz="2400">
                <a:latin typeface="Times New Roman" panose="02020603050405020304" pitchFamily="18" charset="0"/>
              </a:rPr>
              <a:t> oblasti, olfaktorní kortex, ventrální striatum (pallidum)</a:t>
            </a:r>
          </a:p>
        </p:txBody>
      </p:sp>
      <p:sp>
        <p:nvSpPr>
          <p:cNvPr id="115721" name="Text Box 9">
            <a:extLst>
              <a:ext uri="{FF2B5EF4-FFF2-40B4-BE49-F238E27FC236}">
                <a16:creationId xmlns:a16="http://schemas.microsoft.com/office/drawing/2014/main" id="{DBE8C151-31E8-40B5-95C5-83737B032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5465763"/>
            <a:ext cx="5349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latin typeface="Times New Roman" panose="02020603050405020304" pitchFamily="18" charset="0"/>
              </a:rPr>
              <a:t> ncl. anterior et dorso-medialis thalami</a:t>
            </a:r>
            <a:endParaRPr lang="cs-CZ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115722" name="Text Box 10">
            <a:extLst>
              <a:ext uri="{FF2B5EF4-FFF2-40B4-BE49-F238E27FC236}">
                <a16:creationId xmlns:a16="http://schemas.microsoft.com/office/drawing/2014/main" id="{3FB1831D-0298-4814-BFFA-E2B97297E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6137275"/>
            <a:ext cx="1654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cs-CZ" altLang="en-US" sz="2400">
                <a:latin typeface="Times New Roman" panose="02020603050405020304" pitchFamily="18" charset="0"/>
              </a:rPr>
              <a:t> habenulla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17" grpId="0" autoUpdateAnimBg="0"/>
      <p:bldP spid="115718" grpId="0" autoUpdateAnimBg="0"/>
      <p:bldP spid="115719" grpId="0" autoUpdateAnimBg="0"/>
      <p:bldP spid="115720" grpId="0" autoUpdateAnimBg="0"/>
      <p:bldP spid="115721" grpId="0" autoUpdateAnimBg="0"/>
      <p:bldP spid="1157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Limbic1">
            <a:extLst>
              <a:ext uri="{FF2B5EF4-FFF2-40B4-BE49-F238E27FC236}">
                <a16:creationId xmlns:a16="http://schemas.microsoft.com/office/drawing/2014/main" id="{F8E24B3B-5468-43A6-8E76-C3BC41E6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4305" r="1962" b="2374"/>
          <a:stretch>
            <a:fillRect/>
          </a:stretch>
        </p:blipFill>
        <p:spPr bwMode="auto">
          <a:xfrm>
            <a:off x="0" y="885825"/>
            <a:ext cx="9144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>
            <a:extLst>
              <a:ext uri="{FF2B5EF4-FFF2-40B4-BE49-F238E27FC236}">
                <a16:creationId xmlns:a16="http://schemas.microsoft.com/office/drawing/2014/main" id="{72AB9997-0660-416D-895E-B16A4A6F0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276475"/>
            <a:ext cx="288925" cy="288925"/>
          </a:xfrm>
          <a:prstGeom prst="triangle">
            <a:avLst>
              <a:gd name="adj" fmla="val 50000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A131C3BE-C156-4F10-A218-6992915875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6013" y="2349500"/>
            <a:ext cx="1439862" cy="0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2FEEF559-3E62-4D3A-9DAC-AA39726F7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700213"/>
            <a:ext cx="212725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990000"/>
                </a:solidFill>
              </a:rPr>
              <a:t>vzpomínka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990000"/>
                </a:solidFill>
              </a:rPr>
              <a:t>na poslech hudby</a:t>
            </a:r>
          </a:p>
        </p:txBody>
      </p:sp>
      <p:sp>
        <p:nvSpPr>
          <p:cNvPr id="35846" name="AutoShape 6">
            <a:extLst>
              <a:ext uri="{FF2B5EF4-FFF2-40B4-BE49-F238E27FC236}">
                <a16:creationId xmlns:a16="http://schemas.microsoft.com/office/drawing/2014/main" id="{D1769E44-7A86-46F7-9415-37E9B743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557338"/>
            <a:ext cx="288925" cy="2889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7F89EACF-787F-4B4B-8082-CAC855DC0B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63713" y="1628775"/>
            <a:ext cx="143986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AA9D1D41-B01F-4E30-952E-D429D85ED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5" y="1268413"/>
            <a:ext cx="215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accent2"/>
                </a:solidFill>
              </a:rPr>
              <a:t>představa strachu</a:t>
            </a:r>
          </a:p>
        </p:txBody>
      </p:sp>
      <p:sp>
        <p:nvSpPr>
          <p:cNvPr id="35849" name="AutoShape 9">
            <a:extLst>
              <a:ext uri="{FF2B5EF4-FFF2-40B4-BE49-F238E27FC236}">
                <a16:creationId xmlns:a16="http://schemas.microsoft.com/office/drawing/2014/main" id="{E8350EEB-2C1F-4A93-AEB3-4B84928F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41438"/>
            <a:ext cx="288925" cy="288925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35850" name="Line 10">
            <a:extLst>
              <a:ext uri="{FF2B5EF4-FFF2-40B4-BE49-F238E27FC236}">
                <a16:creationId xmlns:a16="http://schemas.microsoft.com/office/drawing/2014/main" id="{0DF8F0F2-BC8C-42FA-AC55-B7C1BFA0B53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8400" y="692150"/>
            <a:ext cx="935038" cy="6492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747" name="Text Box 11">
            <a:extLst>
              <a:ext uri="{FF2B5EF4-FFF2-40B4-BE49-F238E27FC236}">
                <a16:creationId xmlns:a16="http://schemas.microsoft.com/office/drawing/2014/main" id="{CB50FD9A-6299-46C0-A0BF-A623A995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0350"/>
            <a:ext cx="266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en-US" sz="1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představa bolesti zubů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D4D788E2-A633-4791-A15C-82A134EB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43013"/>
            <a:ext cx="8251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0"/>
              <a:t>ncl. </a:t>
            </a:r>
            <a:r>
              <a:rPr lang="en-GB" altLang="en-US" sz="2000" b="0"/>
              <a:t>caudat</a:t>
            </a:r>
            <a:r>
              <a:rPr lang="cs-CZ" altLang="en-US" sz="2000" b="0"/>
              <a:t>us</a:t>
            </a:r>
            <a:r>
              <a:rPr lang="en-GB" altLang="en-US" sz="2000" b="0"/>
              <a:t>, putamen, globus pallidus, claustrum a</a:t>
            </a:r>
            <a:r>
              <a:rPr lang="cs-CZ" altLang="en-US" sz="2000" b="0"/>
              <a:t> </a:t>
            </a:r>
            <a:r>
              <a:rPr lang="en-GB" altLang="en-US" sz="2000" b="0"/>
              <a:t>amygdal</a:t>
            </a:r>
            <a:r>
              <a:rPr lang="cs-CZ" altLang="en-US" sz="2000" b="0"/>
              <a:t>ární</a:t>
            </a:r>
            <a:r>
              <a:rPr lang="en-GB" altLang="en-US" sz="2000" b="0"/>
              <a:t> </a:t>
            </a:r>
            <a:r>
              <a:rPr lang="cs-CZ" altLang="en-US" sz="2000" b="0"/>
              <a:t>jádra</a:t>
            </a:r>
            <a:r>
              <a:rPr lang="en-GB" altLang="en-US" sz="2000" b="0"/>
              <a:t> </a:t>
            </a:r>
            <a:endParaRPr lang="cs-CZ" altLang="en-US" sz="2000" b="0"/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5A54EE51-9F8C-4058-A1E0-95785210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4813"/>
            <a:ext cx="301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solidFill>
                  <a:srgbClr val="990000"/>
                </a:solidFill>
              </a:rPr>
              <a:t>BAZÁLNÍ GANGLIA</a:t>
            </a:r>
          </a:p>
        </p:txBody>
      </p:sp>
      <p:sp>
        <p:nvSpPr>
          <p:cNvPr id="37892" name="Text Box 6">
            <a:extLst>
              <a:ext uri="{FF2B5EF4-FFF2-40B4-BE49-F238E27FC236}">
                <a16:creationId xmlns:a16="http://schemas.microsoft.com/office/drawing/2014/main" id="{F41FCFF5-8C36-4AD5-A81C-F3851655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003425"/>
            <a:ext cx="6932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3300"/>
                </a:solidFill>
              </a:rPr>
              <a:t>funkčně:</a:t>
            </a:r>
            <a:r>
              <a:rPr lang="cs-CZ" altLang="en-US" sz="2000" b="0"/>
              <a:t> + </a:t>
            </a:r>
            <a:r>
              <a:rPr lang="en-GB" altLang="en-US" sz="2000" b="0"/>
              <a:t>thalamus, substantia nigra a </a:t>
            </a:r>
            <a:r>
              <a:rPr lang="cs-CZ" altLang="en-US" sz="2000" b="0"/>
              <a:t>ncl. </a:t>
            </a:r>
            <a:r>
              <a:rPr lang="en-GB" altLang="en-US" sz="2000" b="0"/>
              <a:t>subthalamicus </a:t>
            </a:r>
            <a:endParaRPr lang="cs-CZ" altLang="en-US" sz="2000" b="0"/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8EC76FBE-603F-4062-836B-E1C2B5D7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65425"/>
            <a:ext cx="6002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0"/>
              <a:t>ncl. </a:t>
            </a:r>
            <a:r>
              <a:rPr lang="en-GB" altLang="en-US" sz="2000" b="0"/>
              <a:t>caudat</a:t>
            </a:r>
            <a:r>
              <a:rPr lang="cs-CZ" altLang="en-US" sz="2000" b="0"/>
              <a:t>us +</a:t>
            </a:r>
            <a:r>
              <a:rPr lang="en-GB" altLang="en-US" sz="2000" b="0"/>
              <a:t> putamen</a:t>
            </a:r>
            <a:r>
              <a:rPr lang="cs-CZ" altLang="en-US" sz="2000" b="0"/>
              <a:t> =</a:t>
            </a:r>
            <a:r>
              <a:rPr lang="en-GB" altLang="en-US" sz="2000" b="0"/>
              <a:t> </a:t>
            </a:r>
            <a:r>
              <a:rPr lang="en-GB" altLang="en-US" sz="2000">
                <a:solidFill>
                  <a:srgbClr val="FF3300"/>
                </a:solidFill>
              </a:rPr>
              <a:t>neostriatum (striatum</a:t>
            </a:r>
            <a:r>
              <a:rPr lang="cs-CZ" altLang="en-US" sz="2000">
                <a:solidFill>
                  <a:srgbClr val="FF3300"/>
                </a:solidFill>
              </a:rPr>
              <a:t>)</a:t>
            </a:r>
            <a:r>
              <a:rPr lang="cs-CZ" altLang="en-US" sz="2000" b="0"/>
              <a:t> </a:t>
            </a:r>
          </a:p>
        </p:txBody>
      </p:sp>
      <p:sp>
        <p:nvSpPr>
          <p:cNvPr id="37894" name="Text Box 8">
            <a:extLst>
              <a:ext uri="{FF2B5EF4-FFF2-40B4-BE49-F238E27FC236}">
                <a16:creationId xmlns:a16="http://schemas.microsoft.com/office/drawing/2014/main" id="{88A82B99-0C75-4D89-A786-E923A0D36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5838"/>
            <a:ext cx="717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/>
              <a:t>globus pallidus </a:t>
            </a:r>
            <a:r>
              <a:rPr lang="cs-CZ" altLang="en-US" sz="2000" b="0"/>
              <a:t>(ext. + int. segment) = </a:t>
            </a:r>
            <a:r>
              <a:rPr lang="en-GB" altLang="en-US" sz="2000" b="0">
                <a:solidFill>
                  <a:schemeClr val="accent2"/>
                </a:solidFill>
              </a:rPr>
              <a:t>paleostriatum (pallidum</a:t>
            </a:r>
            <a:r>
              <a:rPr lang="cs-CZ" altLang="en-US" sz="2000" b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7895" name="Text Box 9">
            <a:extLst>
              <a:ext uri="{FF2B5EF4-FFF2-40B4-BE49-F238E27FC236}">
                <a16:creationId xmlns:a16="http://schemas.microsoft.com/office/drawing/2014/main" id="{92D02D59-1B76-4267-80E2-B3299A013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87838"/>
            <a:ext cx="530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0"/>
              <a:t>globus pallidus </a:t>
            </a:r>
            <a:r>
              <a:rPr lang="cs-CZ" altLang="en-US" sz="2000" b="0"/>
              <a:t>+ </a:t>
            </a:r>
            <a:r>
              <a:rPr lang="en-GB" altLang="en-US" sz="2000" b="0"/>
              <a:t>putamen</a:t>
            </a:r>
            <a:r>
              <a:rPr lang="cs-CZ" altLang="en-US" sz="2000" b="0"/>
              <a:t> = </a:t>
            </a:r>
            <a:r>
              <a:rPr lang="cs-CZ" altLang="en-US" sz="2000">
                <a:solidFill>
                  <a:schemeClr val="hlink"/>
                </a:solidFill>
              </a:rPr>
              <a:t>ncl. </a:t>
            </a:r>
            <a:r>
              <a:rPr lang="en-GB" altLang="en-US" sz="2000">
                <a:solidFill>
                  <a:schemeClr val="hlink"/>
                </a:solidFill>
              </a:rPr>
              <a:t>lentiform</a:t>
            </a:r>
            <a:r>
              <a:rPr lang="cs-CZ" altLang="en-US" sz="2000">
                <a:solidFill>
                  <a:schemeClr val="hlink"/>
                </a:solidFill>
              </a:rPr>
              <a:t>is</a:t>
            </a:r>
            <a:r>
              <a:rPr lang="cs-CZ" altLang="en-US" sz="20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D17E78CE-3FE6-44FC-9624-EBC3E20B2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262063"/>
            <a:ext cx="790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/>
              <a:t>paleocortex, archicortex (allocortex</a:t>
            </a:r>
            <a:r>
              <a:rPr lang="cs-CZ" altLang="zh-CN" sz="1800" b="0"/>
              <a:t>) – neurony uspořádány do 3-5 vrstev </a:t>
            </a:r>
            <a:endParaRPr lang="cs-CZ" altLang="en-US" sz="1800" b="0"/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FEFDBD93-7F72-45D3-A7D2-44C5134AD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73250"/>
            <a:ext cx="608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/>
              <a:t>neocortex (isocortex</a:t>
            </a:r>
            <a:r>
              <a:rPr lang="cs-CZ" altLang="zh-CN" sz="1800" b="0"/>
              <a:t>) – neurony uspořádány do 6 vrstev </a:t>
            </a:r>
            <a:endParaRPr lang="cs-CZ" altLang="en-US" sz="1800" b="0"/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1502C701-39B7-4716-BA65-AD6CD1F56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86025"/>
            <a:ext cx="530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/>
              <a:t>peripaleokortex et periarchikortex</a:t>
            </a:r>
            <a:r>
              <a:rPr lang="cs-CZ" altLang="zh-CN" sz="1800" b="0"/>
              <a:t> = mesocortex</a:t>
            </a:r>
            <a:endParaRPr lang="cs-CZ" altLang="en-US" sz="1800" b="0"/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9D6ABF99-553B-4D51-84B9-3D847E13B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04813"/>
            <a:ext cx="445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800" dirty="0">
                <a:solidFill>
                  <a:srgbClr val="990000"/>
                </a:solidFill>
                <a:latin typeface="Times New Roman" panose="02020603050405020304" pitchFamily="18" charset="0"/>
              </a:rPr>
              <a:t>Kortex </a:t>
            </a:r>
            <a:r>
              <a:rPr lang="cs-CZ" altLang="en-US" sz="28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telencefala</a:t>
            </a:r>
            <a:r>
              <a:rPr lang="cs-CZ" altLang="en-US" sz="2800" dirty="0">
                <a:solidFill>
                  <a:srgbClr val="990000"/>
                </a:solidFill>
                <a:latin typeface="Times New Roman" panose="02020603050405020304" pitchFamily="18" charset="0"/>
              </a:rPr>
              <a:t> - termíny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5AD8F67-BAA3-4D10-AD73-889CF189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95500"/>
            <a:ext cx="2009775" cy="425450"/>
          </a:xfrm>
          <a:prstGeom prst="rect">
            <a:avLst/>
          </a:prstGeom>
          <a:noFill/>
          <a:ln w="28575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CC00CC"/>
                </a:solidFill>
                <a:latin typeface="Times New Roman" panose="02020603050405020304" pitchFamily="18" charset="0"/>
              </a:rPr>
              <a:t>Corpus striatum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FA95384-5AC7-46C5-8ADC-6D0B4A37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19200"/>
            <a:ext cx="2663825" cy="406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accent2"/>
                </a:solidFill>
                <a:latin typeface="Times New Roman" panose="02020603050405020304" pitchFamily="18" charset="0"/>
              </a:rPr>
              <a:t>striatum (neostriatum)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49413D3B-B3AF-4792-B4E5-CFE47AB0D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79500"/>
            <a:ext cx="1608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cs-CZ" altLang="en-US" sz="2000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ncl. caudatus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64288648-6AFF-4A31-90D9-1BF595901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3462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putamen</a:t>
            </a:r>
            <a:endParaRPr lang="cs-CZ" altLang="en-US" sz="2000">
              <a:latin typeface="Times New Roman" panose="02020603050405020304" pitchFamily="18" charset="0"/>
            </a:endParaRP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AD33D927-A34C-412E-A7FC-2FA91322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22413"/>
            <a:ext cx="183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2000">
                <a:solidFill>
                  <a:srgbClr val="99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ncl. accumbens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EF846875-48D5-4F2A-99AE-D2CAB048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076325"/>
            <a:ext cx="2078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3366FF"/>
                </a:solidFill>
                <a:latin typeface="Times New Roman" panose="02020603050405020304" pitchFamily="18" charset="0"/>
              </a:rPr>
              <a:t>dorzální striatum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3A17115C-4AD6-41C3-AD6E-3EAA410A5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524000"/>
            <a:ext cx="216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9933FF"/>
                </a:solidFill>
                <a:latin typeface="Times New Roman" panose="02020603050405020304" pitchFamily="18" charset="0"/>
              </a:rPr>
              <a:t>ventrální striatum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E78B519B-3713-4414-BA56-62AB5BD2E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2967038" cy="711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globus pallidus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(pallidum, paleostriatum)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D9E1CEC3-102C-4BA9-874E-52BD81F43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00400"/>
            <a:ext cx="21415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2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med. (interní) seg.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E1706F46-6EDB-4E91-822D-0623A8DA6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590800"/>
            <a:ext cx="1985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200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lat. (externí) seg.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8B0C58DC-DFF6-4839-8E85-F246C9B42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947988"/>
            <a:ext cx="177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66"/>
                </a:solidFill>
                <a:latin typeface="Times New Roman" panose="02020603050405020304" pitchFamily="18" charset="0"/>
              </a:rPr>
              <a:t>dorz. pallidum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6CC62DFF-C9F8-42C8-B272-81B0C87B5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717925"/>
            <a:ext cx="1860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6600"/>
                </a:solidFill>
                <a:latin typeface="Times New Roman" panose="02020603050405020304" pitchFamily="18" charset="0"/>
              </a:rPr>
              <a:t>ventr. pallidum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D6EBC403-995A-4422-80BB-AD0115C7B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038600"/>
            <a:ext cx="1938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substantia nigra</a:t>
            </a:r>
            <a:endParaRPr lang="cs-CZ" altLang="en-US" sz="2000">
              <a:latin typeface="Times New Roman" panose="02020603050405020304" pitchFamily="18" charset="0"/>
            </a:endParaRP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CE06949F-719F-4638-A891-A79A60001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76800"/>
            <a:ext cx="219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ncl. subthalamicus</a:t>
            </a:r>
          </a:p>
        </p:txBody>
      </p:sp>
      <p:sp>
        <p:nvSpPr>
          <p:cNvPr id="6161" name="Text Box 17">
            <a:extLst>
              <a:ext uri="{FF2B5EF4-FFF2-40B4-BE49-F238E27FC236}">
                <a16:creationId xmlns:a16="http://schemas.microsoft.com/office/drawing/2014/main" id="{76AD0B73-A573-468E-B799-8E6D851A0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572000"/>
            <a:ext cx="1770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pars compacta</a:t>
            </a:r>
            <a:endParaRPr lang="cs-CZ" altLang="en-US" sz="2000">
              <a:latin typeface="Times New Roman" panose="02020603050405020304" pitchFamily="18" charset="0"/>
            </a:endParaRPr>
          </a:p>
        </p:txBody>
      </p:sp>
      <p:sp>
        <p:nvSpPr>
          <p:cNvPr id="6162" name="Text Box 18">
            <a:extLst>
              <a:ext uri="{FF2B5EF4-FFF2-40B4-BE49-F238E27FC236}">
                <a16:creationId xmlns:a16="http://schemas.microsoft.com/office/drawing/2014/main" id="{393E873C-0A08-4D65-ADAB-6890C35D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38600"/>
            <a:ext cx="1838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20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pars reticularis</a:t>
            </a:r>
          </a:p>
        </p:txBody>
      </p:sp>
      <p:sp>
        <p:nvSpPr>
          <p:cNvPr id="39954" name="Text Box 19">
            <a:extLst>
              <a:ext uri="{FF2B5EF4-FFF2-40B4-BE49-F238E27FC236}">
                <a16:creationId xmlns:a16="http://schemas.microsoft.com/office/drawing/2014/main" id="{4932B5D2-E192-4EF8-8B04-2A7B5175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5888"/>
            <a:ext cx="742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990000"/>
                </a:solidFill>
                <a:latin typeface="Times New Roman" panose="02020603050405020304" pitchFamily="18" charset="0"/>
              </a:rPr>
              <a:t>BAZÁLNÍ GANGLIA A SOUVÍSEJÍCÍ STRUKTURY</a:t>
            </a:r>
          </a:p>
        </p:txBody>
      </p:sp>
      <p:sp>
        <p:nvSpPr>
          <p:cNvPr id="6164" name="Line 20">
            <a:extLst>
              <a:ext uri="{FF2B5EF4-FFF2-40B4-BE49-F238E27FC236}">
                <a16:creationId xmlns:a16="http://schemas.microsoft.com/office/drawing/2014/main" id="{CD1FD901-77AA-4700-AF45-FF3E382EB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600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5" name="Line 21">
            <a:extLst>
              <a:ext uri="{FF2B5EF4-FFF2-40B4-BE49-F238E27FC236}">
                <a16:creationId xmlns:a16="http://schemas.microsoft.com/office/drawing/2014/main" id="{B0195011-B383-4078-B218-31B60BBD12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2438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6" name="Line 22">
            <a:extLst>
              <a:ext uri="{FF2B5EF4-FFF2-40B4-BE49-F238E27FC236}">
                <a16:creationId xmlns:a16="http://schemas.microsoft.com/office/drawing/2014/main" id="{2E07D229-AA8C-4956-BD9A-83F602C4EF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2319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7" name="Line 23">
            <a:extLst>
              <a:ext uri="{FF2B5EF4-FFF2-40B4-BE49-F238E27FC236}">
                <a16:creationId xmlns:a16="http://schemas.microsoft.com/office/drawing/2014/main" id="{200EE625-EF19-45DD-B72A-33EB65D7299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605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8" name="Line 24">
            <a:extLst>
              <a:ext uri="{FF2B5EF4-FFF2-40B4-BE49-F238E27FC236}">
                <a16:creationId xmlns:a16="http://schemas.microsoft.com/office/drawing/2014/main" id="{CB7A32F6-4581-46F2-8A3C-A7B8B8B0D8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14605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69" name="Line 25">
            <a:extLst>
              <a:ext uri="{FF2B5EF4-FFF2-40B4-BE49-F238E27FC236}">
                <a16:creationId xmlns:a16="http://schemas.microsoft.com/office/drawing/2014/main" id="{CB1E52F2-E2DE-4BEC-85C8-7529B2BE7E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048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0" name="Line 26">
            <a:extLst>
              <a:ext uri="{FF2B5EF4-FFF2-40B4-BE49-F238E27FC236}">
                <a16:creationId xmlns:a16="http://schemas.microsoft.com/office/drawing/2014/main" id="{93856FDE-D3A1-4964-A866-7C3A5E104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8603C576-6498-4FDC-9A4C-9CA8D7E58002}"/>
              </a:ext>
            </a:extLst>
          </p:cNvPr>
          <p:cNvSpPr>
            <a:spLocks/>
          </p:cNvSpPr>
          <p:nvPr/>
        </p:nvSpPr>
        <p:spPr bwMode="auto">
          <a:xfrm>
            <a:off x="7181850" y="2805113"/>
            <a:ext cx="76200" cy="762000"/>
          </a:xfrm>
          <a:prstGeom prst="rightBrace">
            <a:avLst>
              <a:gd name="adj1" fmla="val 8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6172" name="Line 28">
            <a:extLst>
              <a:ext uri="{FF2B5EF4-FFF2-40B4-BE49-F238E27FC236}">
                <a16:creationId xmlns:a16="http://schemas.microsoft.com/office/drawing/2014/main" id="{93E91AFD-8CBB-40A2-8CE2-2BD9CED61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173" name="Line 29">
            <a:extLst>
              <a:ext uri="{FF2B5EF4-FFF2-40B4-BE49-F238E27FC236}">
                <a16:creationId xmlns:a16="http://schemas.microsoft.com/office/drawing/2014/main" id="{58DE99A9-8C8A-48C7-9A4A-9C8DEB9E3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267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utoUpdateAnimBg="0"/>
      <p:bldP spid="6149" grpId="0" autoUpdateAnimBg="0"/>
      <p:bldP spid="6150" grpId="0" autoUpdateAnimBg="0"/>
      <p:bldP spid="6151" grpId="0" autoUpdateAnimBg="0"/>
      <p:bldP spid="6152" grpId="0" autoUpdateAnimBg="0"/>
      <p:bldP spid="6153" grpId="0" animBg="1" autoUpdateAnimBg="0"/>
      <p:bldP spid="6154" grpId="0" autoUpdateAnimBg="0"/>
      <p:bldP spid="6155" grpId="0" autoUpdateAnimBg="0"/>
      <p:bldP spid="6156" grpId="0" autoUpdateAnimBg="0"/>
      <p:bldP spid="6157" grpId="0" autoUpdateAnimBg="0"/>
      <p:bldP spid="6158" grpId="0" autoUpdateAnimBg="0"/>
      <p:bldP spid="6159" grpId="0" autoUpdateAnimBg="0"/>
      <p:bldP spid="6161" grpId="0" autoUpdateAnimBg="0"/>
      <p:bldP spid="6162" grpId="0" autoUpdateAnimBg="0"/>
      <p:bldP spid="61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Kopie fig12">
            <a:extLst>
              <a:ext uri="{FF2B5EF4-FFF2-40B4-BE49-F238E27FC236}">
                <a16:creationId xmlns:a16="http://schemas.microsoft.com/office/drawing/2014/main" id="{2306F0C2-DFC5-4634-84A0-8B4570BB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931"/>
          <a:stretch>
            <a:fillRect/>
          </a:stretch>
        </p:blipFill>
        <p:spPr bwMode="auto">
          <a:xfrm>
            <a:off x="3992563" y="152400"/>
            <a:ext cx="4999037" cy="6629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904F993E-D85E-4DE8-9F93-828538D54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333375"/>
            <a:ext cx="37068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990000"/>
                </a:solidFill>
              </a:rPr>
              <a:t>VENTRÁLNÍ PALIDUM 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990000"/>
                </a:solidFill>
              </a:rPr>
              <a:t>VENTRÁLNÍ STRIATUM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ccumbDrogy">
            <a:extLst>
              <a:ext uri="{FF2B5EF4-FFF2-40B4-BE49-F238E27FC236}">
                <a16:creationId xmlns:a16="http://schemas.microsoft.com/office/drawing/2014/main" id="{E2B90815-D924-46FD-8435-F2453CDC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2754" r="5292"/>
          <a:stretch>
            <a:fillRect/>
          </a:stretch>
        </p:blipFill>
        <p:spPr bwMode="auto">
          <a:xfrm>
            <a:off x="0" y="476250"/>
            <a:ext cx="4908550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NclAccumbDrogy">
            <a:extLst>
              <a:ext uri="{FF2B5EF4-FFF2-40B4-BE49-F238E27FC236}">
                <a16:creationId xmlns:a16="http://schemas.microsoft.com/office/drawing/2014/main" id="{A190AFF8-7935-4199-8315-43DE19DC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412875"/>
            <a:ext cx="41957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083A3B5A-A904-485B-BA7D-D3E55207D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524000"/>
            <a:ext cx="2270125" cy="74771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cortex</a:t>
            </a:r>
            <a:endParaRPr lang="cs-CZ" altLang="en-US" sz="2000">
              <a:latin typeface="Times New Roman" panose="02020603050405020304" pitchFamily="18" charset="0"/>
            </a:endParaRPr>
          </a:p>
        </p:txBody>
      </p:sp>
      <p:sp>
        <p:nvSpPr>
          <p:cNvPr id="46083" name="AutoShape 4">
            <a:extLst>
              <a:ext uri="{FF2B5EF4-FFF2-40B4-BE49-F238E27FC236}">
                <a16:creationId xmlns:a16="http://schemas.microsoft.com/office/drawing/2014/main" id="{80FD6733-AC5A-4F6D-8B61-8B943D96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3200400"/>
            <a:ext cx="1747838" cy="990600"/>
          </a:xfrm>
          <a:prstGeom prst="roundRect">
            <a:avLst>
              <a:gd name="adj" fmla="val 16667"/>
            </a:avLst>
          </a:prstGeom>
          <a:solidFill>
            <a:srgbClr val="FF6699"/>
          </a:soli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en-US">
                <a:latin typeface="Times New Roman" panose="02020603050405020304" pitchFamily="18" charset="0"/>
              </a:rPr>
              <a:t>striatum</a:t>
            </a:r>
            <a:endParaRPr lang="cs-CZ" altLang="en-US" sz="2000">
              <a:latin typeface="Times New Roman" panose="02020603050405020304" pitchFamily="18" charset="0"/>
            </a:endParaRPr>
          </a:p>
        </p:txBody>
      </p:sp>
      <p:sp>
        <p:nvSpPr>
          <p:cNvPr id="46084" name="AutoShape 5">
            <a:extLst>
              <a:ext uri="{FF2B5EF4-FFF2-40B4-BE49-F238E27FC236}">
                <a16:creationId xmlns:a16="http://schemas.microsoft.com/office/drawing/2014/main" id="{541E0086-8E5B-48D1-8258-8B0C340AB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4389438"/>
            <a:ext cx="2025650" cy="10207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6699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en-US">
                <a:latin typeface="Times New Roman" panose="02020603050405020304" pitchFamily="18" charset="0"/>
              </a:rPr>
              <a:t>pallidum</a:t>
            </a:r>
          </a:p>
        </p:txBody>
      </p:sp>
      <p:sp>
        <p:nvSpPr>
          <p:cNvPr id="46085" name="AutoShape 6">
            <a:extLst>
              <a:ext uri="{FF2B5EF4-FFF2-40B4-BE49-F238E27FC236}">
                <a16:creationId xmlns:a16="http://schemas.microsoft.com/office/drawing/2014/main" id="{7EF216B5-99DE-4BF5-9FC2-BCE181EF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971800"/>
            <a:ext cx="1949450" cy="11128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50000">
                <a:srgbClr val="FF6699"/>
              </a:gs>
              <a:gs pos="100000">
                <a:srgbClr val="FFFFFF"/>
              </a:gs>
            </a:gsLst>
            <a:lin ang="5400000" scaled="1"/>
          </a:gradFill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cs-CZ" altLang="en-US">
                <a:latin typeface="Times New Roman" panose="02020603050405020304" pitchFamily="18" charset="0"/>
              </a:rPr>
              <a:t>thalamus</a:t>
            </a:r>
          </a:p>
        </p:txBody>
      </p:sp>
      <p:sp>
        <p:nvSpPr>
          <p:cNvPr id="46086" name="Line 7">
            <a:extLst>
              <a:ext uri="{FF2B5EF4-FFF2-40B4-BE49-F238E27FC236}">
                <a16:creationId xmlns:a16="http://schemas.microsoft.com/office/drawing/2014/main" id="{16F0E995-25C2-4E51-A6E6-5679ACC25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2800" y="2286000"/>
            <a:ext cx="685800" cy="9144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7" name="Line 8">
            <a:extLst>
              <a:ext uri="{FF2B5EF4-FFF2-40B4-BE49-F238E27FC236}">
                <a16:creationId xmlns:a16="http://schemas.microsoft.com/office/drawing/2014/main" id="{66CC5021-1ACB-4663-8F21-59EA957B5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962400"/>
            <a:ext cx="457200" cy="3667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8" name="Line 9">
            <a:extLst>
              <a:ext uri="{FF2B5EF4-FFF2-40B4-BE49-F238E27FC236}">
                <a16:creationId xmlns:a16="http://schemas.microsoft.com/office/drawing/2014/main" id="{87117968-9101-4969-97AE-BF03AD00E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038600"/>
            <a:ext cx="458788" cy="2746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9" name="Line 10">
            <a:extLst>
              <a:ext uri="{FF2B5EF4-FFF2-40B4-BE49-F238E27FC236}">
                <a16:creationId xmlns:a16="http://schemas.microsoft.com/office/drawing/2014/main" id="{3D2726AD-7DBF-4EB8-8787-31C119A0B7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286000"/>
            <a:ext cx="639763" cy="64135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0" name="Text Box 11">
            <a:extLst>
              <a:ext uri="{FF2B5EF4-FFF2-40B4-BE49-F238E27FC236}">
                <a16:creationId xmlns:a16="http://schemas.microsoft.com/office/drawing/2014/main" id="{C0796F1B-41B5-46D0-976B-D26959A0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2286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990000"/>
                </a:solidFill>
              </a:rPr>
              <a:t>SPOJE BG (obecně)</a:t>
            </a:r>
          </a:p>
        </p:txBody>
      </p:sp>
      <p:sp>
        <p:nvSpPr>
          <p:cNvPr id="46091" name="Rectangle 12">
            <a:extLst>
              <a:ext uri="{FF2B5EF4-FFF2-40B4-BE49-F238E27FC236}">
                <a16:creationId xmlns:a16="http://schemas.microsoft.com/office/drawing/2014/main" id="{4D9AC82B-BB38-44F3-8B6B-2A3162B7F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8363" y="1524000"/>
            <a:ext cx="2270125" cy="747713"/>
          </a:xfrm>
          <a:prstGeom prst="rect">
            <a:avLst/>
          </a:prstGeom>
          <a:gradFill rotWithShape="0">
            <a:gsLst>
              <a:gs pos="0">
                <a:srgbClr val="FF0066"/>
              </a:gs>
              <a:gs pos="50000">
                <a:srgbClr val="FFFFFF"/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en-US" sz="3600">
                <a:latin typeface="Times New Roman" panose="02020603050405020304" pitchFamily="18" charset="0"/>
              </a:rPr>
              <a:t>cortex</a:t>
            </a:r>
            <a:endParaRPr lang="cs-CZ" altLang="en-US" sz="2000">
              <a:latin typeface="Times New Roman" panose="02020603050405020304" pitchFamily="18" charset="0"/>
            </a:endParaRPr>
          </a:p>
        </p:txBody>
      </p:sp>
      <p:sp>
        <p:nvSpPr>
          <p:cNvPr id="46092" name="Text Box 13">
            <a:extLst>
              <a:ext uri="{FF2B5EF4-FFF2-40B4-BE49-F238E27FC236}">
                <a16:creationId xmlns:a16="http://schemas.microsoft.com/office/drawing/2014/main" id="{F1520EF3-FC98-4B8B-BA41-7B56432DC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311400"/>
            <a:ext cx="44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+</a:t>
            </a:r>
            <a:endParaRPr lang="cs-CZ" altLang="en-US" sz="2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3" name="Text Box 14">
            <a:extLst>
              <a:ext uri="{FF2B5EF4-FFF2-40B4-BE49-F238E27FC236}">
                <a16:creationId xmlns:a16="http://schemas.microsoft.com/office/drawing/2014/main" id="{D8573ED5-87C2-4346-AF74-FB2134D3E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5814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endParaRPr lang="cs-CZ" altLang="en-US" sz="28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4" name="Text Box 15">
            <a:extLst>
              <a:ext uri="{FF2B5EF4-FFF2-40B4-BE49-F238E27FC236}">
                <a16:creationId xmlns:a16="http://schemas.microsoft.com/office/drawing/2014/main" id="{226C1BA4-C045-49AB-A6DE-D99736FA0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581400"/>
            <a:ext cx="33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6095" name="Text Box 17">
            <a:extLst>
              <a:ext uri="{FF2B5EF4-FFF2-40B4-BE49-F238E27FC236}">
                <a16:creationId xmlns:a16="http://schemas.microsoft.com/office/drawing/2014/main" id="{3D167B91-0F24-4F71-A0BD-26F464B6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276475"/>
            <a:ext cx="444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3600">
                <a:solidFill>
                  <a:srgbClr val="FF0066"/>
                </a:solidFill>
                <a:latin typeface="Times New Roman" panose="02020603050405020304" pitchFamily="18" charset="0"/>
              </a:rPr>
              <a:t>+</a:t>
            </a:r>
            <a:endParaRPr lang="cs-CZ" altLang="en-US" sz="2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6" name="TextovéPole 1">
            <a:extLst>
              <a:ext uri="{FF2B5EF4-FFF2-40B4-BE49-F238E27FC236}">
                <a16:creationId xmlns:a16="http://schemas.microsoft.com/office/drawing/2014/main" id="{BD11E68D-465B-4B4B-9434-B416FE7D8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500438"/>
            <a:ext cx="174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Times New Roman" panose="02020603050405020304" pitchFamily="18" charset="0"/>
              </a:rPr>
              <a:t>Aktivace inhib. 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Times New Roman" panose="02020603050405020304" pitchFamily="18" charset="0"/>
              </a:rPr>
              <a:t>Zvýší inhibiční efekt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Times New Roman" panose="02020603050405020304" pitchFamily="18" charset="0"/>
              </a:rPr>
              <a:t>na pallidum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6097" name="TextovéPole 2">
            <a:extLst>
              <a:ext uri="{FF2B5EF4-FFF2-40B4-BE49-F238E27FC236}">
                <a16:creationId xmlns:a16="http://schemas.microsoft.com/office/drawing/2014/main" id="{35EA657C-EE43-4EBD-923F-1EB1D0590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784725"/>
            <a:ext cx="2593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Times New Roman" panose="02020603050405020304" pitchFamily="18" charset="0"/>
              </a:rPr>
              <a:t>Pallidum méně inhibuje VA/VL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6098" name="TextovéPole 3">
            <a:extLst>
              <a:ext uri="{FF2B5EF4-FFF2-40B4-BE49-F238E27FC236}">
                <a16:creationId xmlns:a16="http://schemas.microsoft.com/office/drawing/2014/main" id="{D1ECDD55-F1B1-4079-AC11-74094A0AC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6325" y="3267075"/>
            <a:ext cx="17097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Times New Roman" panose="02020603050405020304" pitchFamily="18" charset="0"/>
              </a:rPr>
              <a:t>VA/VL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400">
                <a:latin typeface="Times New Roman" panose="02020603050405020304" pitchFamily="18" charset="0"/>
              </a:rPr>
              <a:t>Více aktivují kortex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bdélník 1">
            <a:extLst>
              <a:ext uri="{FF2B5EF4-FFF2-40B4-BE49-F238E27FC236}">
                <a16:creationId xmlns:a16="http://schemas.microsoft.com/office/drawing/2014/main" id="{882A06BF-C5C5-4A9C-AD65-AAADEAD4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868363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Times New Roman" panose="02020603050405020304" pitchFamily="18" charset="0"/>
              </a:rPr>
              <a:t>hypokinetické a hyperkinetické poruchy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47107" name="TextovéPole 2">
            <a:extLst>
              <a:ext uri="{FF2B5EF4-FFF2-40B4-BE49-F238E27FC236}">
                <a16:creationId xmlns:a16="http://schemas.microsoft.com/office/drawing/2014/main" id="{4AB97E69-F006-4024-9279-8E4CA923D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34938"/>
            <a:ext cx="30400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solidFill>
                  <a:srgbClr val="990000"/>
                </a:solidFill>
              </a:rPr>
              <a:t>Poruchy funkce BG</a:t>
            </a:r>
            <a:endParaRPr lang="en-US" altLang="en-US" sz="2400">
              <a:solidFill>
                <a:srgbClr val="990000"/>
              </a:solidFill>
            </a:endParaRPr>
          </a:p>
        </p:txBody>
      </p:sp>
      <p:sp>
        <p:nvSpPr>
          <p:cNvPr id="47108" name="Obdélník 3">
            <a:extLst>
              <a:ext uri="{FF2B5EF4-FFF2-40B4-BE49-F238E27FC236}">
                <a16:creationId xmlns:a16="http://schemas.microsoft.com/office/drawing/2014/main" id="{6CFA6A8A-E9EE-4226-8297-E26413C0C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554163"/>
            <a:ext cx="581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Times New Roman" panose="02020603050405020304" pitchFamily="18" charset="0"/>
              </a:rPr>
              <a:t>hypokinetické poruchy </a:t>
            </a:r>
            <a:r>
              <a:rPr lang="cs-CZ" altLang="en-US" sz="2000" b="0">
                <a:latin typeface="Times New Roman" panose="02020603050405020304" pitchFamily="18" charset="0"/>
              </a:rPr>
              <a:t>- motorická chudost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47109" name="Obdélník 4">
            <a:extLst>
              <a:ext uri="{FF2B5EF4-FFF2-40B4-BE49-F238E27FC236}">
                <a16:creationId xmlns:a16="http://schemas.microsoft.com/office/drawing/2014/main" id="{82D81D6E-8691-431F-959D-AD31B618D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101850"/>
            <a:ext cx="8863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Times New Roman" panose="02020603050405020304" pitchFamily="18" charset="0"/>
              </a:rPr>
              <a:t>hyperkinetické poruchy (dyskineze) – </a:t>
            </a:r>
            <a:r>
              <a:rPr lang="cs-CZ" altLang="en-US" sz="2000" b="0">
                <a:latin typeface="Times New Roman" panose="02020603050405020304" pitchFamily="18" charset="0"/>
              </a:rPr>
              <a:t>nadmíra pohybů nebo zaujímání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0">
                <a:latin typeface="Times New Roman" panose="02020603050405020304" pitchFamily="18" charset="0"/>
              </a:rPr>
              <a:t>nepřirozených postur, hyperkinetickými symptomy - třes, chorea, dystonie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47110" name="Obdélník 7">
            <a:extLst>
              <a:ext uri="{FF2B5EF4-FFF2-40B4-BE49-F238E27FC236}">
                <a16:creationId xmlns:a16="http://schemas.microsoft.com/office/drawing/2014/main" id="{6FD54136-03BF-439C-A28F-4E8FADF86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3821113"/>
            <a:ext cx="892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 b="0">
                <a:latin typeface="Times New Roman" panose="02020603050405020304" pitchFamily="18" charset="0"/>
              </a:rPr>
              <a:t>třes u parkinsoniků – pomalý a klidový (počítání bankovek nebo žmoulání kuličky)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47111" name="Obdélník 8">
            <a:extLst>
              <a:ext uri="{FF2B5EF4-FFF2-40B4-BE49-F238E27FC236}">
                <a16:creationId xmlns:a16="http://schemas.microsoft.com/office/drawing/2014/main" id="{2273BC76-76E1-4A1F-97DE-D4ABBF1E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959100"/>
            <a:ext cx="8350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Times New Roman" panose="02020603050405020304" pitchFamily="18" charset="0"/>
              </a:rPr>
              <a:t>Dyskineze – </a:t>
            </a:r>
            <a:r>
              <a:rPr lang="cs-CZ" altLang="en-US" sz="2000" b="0">
                <a:latin typeface="Times New Roman" panose="02020603050405020304" pitchFamily="18" charset="0"/>
              </a:rPr>
              <a:t>mimovolní, spontánní, rychlé a přitom nepravidelné svalové záškuby postihující končetiny nebo jiné části těla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47112" name="Obdélník 9">
            <a:extLst>
              <a:ext uri="{FF2B5EF4-FFF2-40B4-BE49-F238E27FC236}">
                <a16:creationId xmlns:a16="http://schemas.microsoft.com/office/drawing/2014/main" id="{F426152B-7CF8-4DC8-9AD8-752EF6AF1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365625"/>
            <a:ext cx="8863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2000">
                <a:latin typeface="Times New Roman" panose="02020603050405020304" pitchFamily="18" charset="0"/>
              </a:rPr>
              <a:t>Dystonie - </a:t>
            </a:r>
            <a:r>
              <a:rPr lang="cs-CZ" altLang="en-US" sz="2000" b="0">
                <a:latin typeface="Times New Roman" panose="02020603050405020304" pitchFamily="18" charset="0"/>
              </a:rPr>
              <a:t>mimovolní stahy jednoho nebo skupiny svalů působící záškuby, neúčelné repetitivní pohyby nebo abnormální držení části těla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0" descr="image751">
            <a:hlinkClick r:id="rId3"/>
            <a:extLst>
              <a:ext uri="{FF2B5EF4-FFF2-40B4-BE49-F238E27FC236}">
                <a16:creationId xmlns:a16="http://schemas.microsoft.com/office/drawing/2014/main" id="{28DB6F38-8D50-4BED-B9B3-36E21869C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3460750"/>
            <a:ext cx="554513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2">
            <a:extLst>
              <a:ext uri="{FF2B5EF4-FFF2-40B4-BE49-F238E27FC236}">
                <a16:creationId xmlns:a16="http://schemas.microsoft.com/office/drawing/2014/main" id="{831AB8AF-7CA5-4295-9B24-52ED3FF1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88913"/>
            <a:ext cx="335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BÍLÁ HMOTA TELENCEFALA</a:t>
            </a:r>
            <a:endParaRPr lang="cs-CZ" altLang="en-US" sz="1800" b="0"/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21D8F93A-7EB5-4EEC-B87D-180907365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908050"/>
            <a:ext cx="467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 i="1" dirty="0">
                <a:solidFill>
                  <a:schemeClr val="accent2"/>
                </a:solidFill>
              </a:rPr>
              <a:t>Dráhy asociační, projekční a komisurální</a:t>
            </a:r>
            <a:r>
              <a:rPr lang="cs-CZ" altLang="zh-CN" sz="1800" b="0" i="1" dirty="0">
                <a:solidFill>
                  <a:schemeClr val="accent2"/>
                </a:solidFill>
              </a:rPr>
              <a:t> </a:t>
            </a:r>
            <a:endParaRPr lang="cs-CZ" altLang="en-US" sz="1800" b="0" i="1" dirty="0">
              <a:solidFill>
                <a:schemeClr val="accent2"/>
              </a:solidFill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4A68FEBA-B2D1-4D99-8955-80883D41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773238"/>
            <a:ext cx="729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rgbClr val="990033"/>
                </a:solidFill>
              </a:rPr>
              <a:t>Asociační dráhy</a:t>
            </a:r>
            <a:r>
              <a:rPr lang="cs-CZ" altLang="zh-CN" sz="1800"/>
              <a:t>  </a:t>
            </a:r>
            <a:r>
              <a:rPr lang="cs-CZ" altLang="zh-CN" sz="1800" b="0"/>
              <a:t>-  propojují různě vzdálené korové oblasti hemisféry</a:t>
            </a:r>
            <a:endParaRPr lang="cs-CZ" altLang="en-US" sz="1800" b="0"/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AD42EBFB-71B3-40D2-B4F0-1D813A0B1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473325"/>
            <a:ext cx="382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rgbClr val="990033"/>
                </a:solidFill>
              </a:rPr>
              <a:t>fasciculus longitudinalis superior</a:t>
            </a:r>
            <a:endParaRPr lang="cs-CZ" altLang="en-US" sz="1800" b="0">
              <a:solidFill>
                <a:srgbClr val="990033"/>
              </a:solidFill>
            </a:endParaRPr>
          </a:p>
        </p:txBody>
      </p:sp>
      <p:sp>
        <p:nvSpPr>
          <p:cNvPr id="48135" name="Text Box 6">
            <a:extLst>
              <a:ext uri="{FF2B5EF4-FFF2-40B4-BE49-F238E27FC236}">
                <a16:creationId xmlns:a16="http://schemas.microsoft.com/office/drawing/2014/main" id="{9D77AF73-25EC-42B9-9BFA-2475BFBB6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2981325"/>
            <a:ext cx="376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rgbClr val="990033"/>
                </a:solidFill>
              </a:rPr>
              <a:t>fasciculus longitudinalis inferior</a:t>
            </a:r>
            <a:r>
              <a:rPr lang="cs-CZ" altLang="zh-CN" sz="1800" b="0">
                <a:solidFill>
                  <a:srgbClr val="990033"/>
                </a:solidFill>
              </a:rPr>
              <a:t> </a:t>
            </a:r>
            <a:endParaRPr lang="cs-CZ" altLang="en-US" sz="1800" b="0">
              <a:solidFill>
                <a:srgbClr val="990033"/>
              </a:solidFill>
            </a:endParaRPr>
          </a:p>
        </p:txBody>
      </p:sp>
      <p:sp>
        <p:nvSpPr>
          <p:cNvPr id="48136" name="Text Box 7">
            <a:extLst>
              <a:ext uri="{FF2B5EF4-FFF2-40B4-BE49-F238E27FC236}">
                <a16:creationId xmlns:a16="http://schemas.microsoft.com/office/drawing/2014/main" id="{62181A33-E053-4F36-B4D4-4273EFDA1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3997325"/>
            <a:ext cx="2508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rgbClr val="990033"/>
                </a:solidFill>
              </a:rPr>
              <a:t>fasciculus uncinatus</a:t>
            </a:r>
            <a:r>
              <a:rPr lang="cs-CZ" altLang="zh-CN" sz="1800" b="0">
                <a:solidFill>
                  <a:srgbClr val="990033"/>
                </a:solidFill>
              </a:rPr>
              <a:t> </a:t>
            </a:r>
            <a:endParaRPr lang="cs-CZ" altLang="en-US" sz="1800" b="0">
              <a:solidFill>
                <a:srgbClr val="990033"/>
              </a:solidFill>
            </a:endParaRPr>
          </a:p>
        </p:txBody>
      </p:sp>
      <p:sp>
        <p:nvSpPr>
          <p:cNvPr id="48137" name="Text Box 8">
            <a:extLst>
              <a:ext uri="{FF2B5EF4-FFF2-40B4-BE49-F238E27FC236}">
                <a16:creationId xmlns:a16="http://schemas.microsoft.com/office/drawing/2014/main" id="{06D73DE0-233E-434A-9010-8D0219FA4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4505325"/>
            <a:ext cx="352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rgbClr val="990033"/>
                </a:solidFill>
              </a:rPr>
              <a:t>fasciculi occipitales verticales</a:t>
            </a:r>
            <a:r>
              <a:rPr lang="cs-CZ" altLang="zh-CN" sz="1800" b="0">
                <a:solidFill>
                  <a:srgbClr val="990033"/>
                </a:solidFill>
              </a:rPr>
              <a:t> </a:t>
            </a:r>
            <a:endParaRPr lang="cs-CZ" altLang="en-US" sz="1800" b="0">
              <a:solidFill>
                <a:srgbClr val="990033"/>
              </a:solidFill>
            </a:endParaRPr>
          </a:p>
        </p:txBody>
      </p:sp>
      <p:sp>
        <p:nvSpPr>
          <p:cNvPr id="48138" name="Text Box 9">
            <a:extLst>
              <a:ext uri="{FF2B5EF4-FFF2-40B4-BE49-F238E27FC236}">
                <a16:creationId xmlns:a16="http://schemas.microsoft.com/office/drawing/2014/main" id="{67A3C706-2CB5-4B9A-B7A8-EB90FBEB6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5013325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rgbClr val="990033"/>
                </a:solidFill>
              </a:rPr>
              <a:t>cingulum</a:t>
            </a:r>
            <a:r>
              <a:rPr lang="cs-CZ" altLang="zh-CN" sz="1800" b="0">
                <a:solidFill>
                  <a:srgbClr val="990033"/>
                </a:solidFill>
              </a:rPr>
              <a:t> </a:t>
            </a:r>
            <a:endParaRPr lang="cs-CZ" altLang="en-US" sz="1800" b="0">
              <a:solidFill>
                <a:srgbClr val="990033"/>
              </a:solidFill>
            </a:endParaRPr>
          </a:p>
        </p:txBody>
      </p:sp>
      <p:sp>
        <p:nvSpPr>
          <p:cNvPr id="48139" name="Picture 10" descr="image751">
            <a:hlinkClick r:id="rId3"/>
            <a:extLst>
              <a:ext uri="{FF2B5EF4-FFF2-40B4-BE49-F238E27FC236}">
                <a16:creationId xmlns:a16="http://schemas.microsoft.com/office/drawing/2014/main" id="{DA4318EE-241D-4D4C-9C73-17B740BA8B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8863" y="3357563"/>
            <a:ext cx="554513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48140" name="Text Box 11">
            <a:extLst>
              <a:ext uri="{FF2B5EF4-FFF2-40B4-BE49-F238E27FC236}">
                <a16:creationId xmlns:a16="http://schemas.microsoft.com/office/drawing/2014/main" id="{32AB80F0-BFD3-433B-A187-A3CB95C28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3489325"/>
            <a:ext cx="412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rgbClr val="990033"/>
                </a:solidFill>
              </a:rPr>
              <a:t>fasciculus occipitofrontalis superior</a:t>
            </a:r>
            <a:endParaRPr lang="cs-CZ" altLang="en-US" sz="1800" b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Obrázek 1">
            <a:extLst>
              <a:ext uri="{FF2B5EF4-FFF2-40B4-BE49-F238E27FC236}">
                <a16:creationId xmlns:a16="http://schemas.microsoft.com/office/drawing/2014/main" id="{7F65A86D-F5E2-4B26-9B1A-371F05F53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981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Obrázek 2">
            <a:extLst>
              <a:ext uri="{FF2B5EF4-FFF2-40B4-BE49-F238E27FC236}">
                <a16:creationId xmlns:a16="http://schemas.microsoft.com/office/drawing/2014/main" id="{D376579D-18A4-41D3-BCF9-E38DD67FF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41750"/>
            <a:ext cx="52673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ovéPole 1">
            <a:extLst>
              <a:ext uri="{FF2B5EF4-FFF2-40B4-BE49-F238E27FC236}">
                <a16:creationId xmlns:a16="http://schemas.microsoft.com/office/drawing/2014/main" id="{3F4E0F88-9A18-4FF3-B9E6-D3636F37E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88913"/>
            <a:ext cx="7888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/>
              <a:t>Traktografie - Diffusion Tensor Imaging (DTI) </a:t>
            </a:r>
          </a:p>
        </p:txBody>
      </p:sp>
      <p:pic>
        <p:nvPicPr>
          <p:cNvPr id="82947" name="Picture 2" descr="Screen Shot 2014-03-27 at 14.37.21.png">
            <a:extLst>
              <a:ext uri="{FF2B5EF4-FFF2-40B4-BE49-F238E27FC236}">
                <a16:creationId xmlns:a16="http://schemas.microsoft.com/office/drawing/2014/main" id="{B610B3B6-7E69-4DC7-84FE-25D9386A7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14388"/>
            <a:ext cx="8074025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www.intechopen.com/source/html/43881/media/image3.png">
            <a:extLst>
              <a:ext uri="{FF2B5EF4-FFF2-40B4-BE49-F238E27FC236}">
                <a16:creationId xmlns:a16="http://schemas.microsoft.com/office/drawing/2014/main" id="{54E5EF3A-91D4-4E74-8175-E236A45A9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069388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ovéPole 1">
            <a:extLst>
              <a:ext uri="{FF2B5EF4-FFF2-40B4-BE49-F238E27FC236}">
                <a16:creationId xmlns:a16="http://schemas.microsoft.com/office/drawing/2014/main" id="{68BCB0F9-A10F-476C-9E34-C50BED0C3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75" y="188913"/>
            <a:ext cx="7888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/>
              <a:t>Traktografie - Diffusion Tensor Imaging (DTI)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radiologykey.com/wp-content/uploads/2016/08/DA2C2FF25-1.jpg">
            <a:extLst>
              <a:ext uri="{FF2B5EF4-FFF2-40B4-BE49-F238E27FC236}">
                <a16:creationId xmlns:a16="http://schemas.microsoft.com/office/drawing/2014/main" id="{CC56BF6B-67E6-42BC-B467-7DDBEACD3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467100"/>
            <a:ext cx="4762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4" descr="http://radiologykey.com/wp-content/uploads/2016/08/DA2C2FF24-1.jpg">
            <a:extLst>
              <a:ext uri="{FF2B5EF4-FFF2-40B4-BE49-F238E27FC236}">
                <a16:creationId xmlns:a16="http://schemas.microsoft.com/office/drawing/2014/main" id="{CE4F1F8A-9719-402E-8E89-8A5312EE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200"/>
            <a:ext cx="4762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emisfera">
            <a:extLst>
              <a:ext uri="{FF2B5EF4-FFF2-40B4-BE49-F238E27FC236}">
                <a16:creationId xmlns:a16="http://schemas.microsoft.com/office/drawing/2014/main" id="{1436E8B6-DAE6-4DBA-A56B-CAAAC42D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2549525"/>
            <a:ext cx="5795963" cy="43354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5" descr="obr32">
            <a:extLst>
              <a:ext uri="{FF2B5EF4-FFF2-40B4-BE49-F238E27FC236}">
                <a16:creationId xmlns:a16="http://schemas.microsoft.com/office/drawing/2014/main" id="{6741BCC9-0E33-4206-BD5A-0760D409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32363" cy="302260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88E172FF-D1DA-4F75-A22D-D5D70E57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8929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>
                <a:solidFill>
                  <a:schemeClr val="accent2"/>
                </a:solidFill>
              </a:rPr>
              <a:t>Projekční dráhy</a:t>
            </a:r>
            <a:r>
              <a:rPr lang="cs-CZ" altLang="zh-CN" sz="1800" b="0">
                <a:solidFill>
                  <a:schemeClr val="accent2"/>
                </a:solidFill>
              </a:rPr>
              <a:t> - svazky axonů,  tvoří spojení kůry telencefala a níže uložených struktur </a:t>
            </a:r>
            <a:endParaRPr lang="cs-CZ" altLang="en-US" sz="1800" b="0">
              <a:solidFill>
                <a:schemeClr val="accent2"/>
              </a:solidFill>
            </a:endParaRP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915A1F52-C889-46A0-87B5-CB450DC0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125538"/>
            <a:ext cx="268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/>
              <a:t>krátké projekční dráhy</a:t>
            </a:r>
            <a:r>
              <a:rPr lang="cs-CZ" altLang="zh-CN" sz="1800" b="0"/>
              <a:t> </a:t>
            </a:r>
            <a:endParaRPr lang="cs-CZ" altLang="en-US" sz="1800" b="0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103B3BF0-0622-45DB-A22A-DE61F0155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744663"/>
            <a:ext cx="445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/>
              <a:t>dlouhé projekční dráhy</a:t>
            </a:r>
            <a:r>
              <a:rPr lang="cs-CZ" altLang="zh-CN" sz="1800" b="0"/>
              <a:t> - </a:t>
            </a:r>
            <a:r>
              <a:rPr lang="cs-CZ" altLang="zh-CN" sz="1800" b="0" i="1" u="sng">
                <a:solidFill>
                  <a:srgbClr val="990033"/>
                </a:solidFill>
              </a:rPr>
              <a:t>capsula interna</a:t>
            </a:r>
            <a:endParaRPr lang="cs-CZ" altLang="en-US" sz="1800" b="0" i="1" u="sng">
              <a:solidFill>
                <a:srgbClr val="990033"/>
              </a:solidFill>
            </a:endParaRPr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7CBF7EB5-748F-46E8-8C71-3663F9C0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25663"/>
            <a:ext cx="573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800" b="0"/>
              <a:t>crus anterius, genu et crus posterius capsulae internae</a:t>
            </a:r>
            <a:endParaRPr lang="cs-CZ" altLang="en-US" sz="1800" b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apsula">
            <a:extLst>
              <a:ext uri="{FF2B5EF4-FFF2-40B4-BE49-F238E27FC236}">
                <a16:creationId xmlns:a16="http://schemas.microsoft.com/office/drawing/2014/main" id="{903D5D4A-25BC-40F9-98FF-300FE5A8F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88"/>
            <a:ext cx="76327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251" name="Přímá spojnice 2">
            <a:extLst>
              <a:ext uri="{FF2B5EF4-FFF2-40B4-BE49-F238E27FC236}">
                <a16:creationId xmlns:a16="http://schemas.microsoft.com/office/drawing/2014/main" id="{9E2B7F84-7811-43E1-AFC6-2469EBD167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476250"/>
            <a:ext cx="1008063" cy="0"/>
          </a:xfrm>
          <a:prstGeom prst="lin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52" name="Přímá spojnice 4">
            <a:extLst>
              <a:ext uri="{FF2B5EF4-FFF2-40B4-BE49-F238E27FC236}">
                <a16:creationId xmlns:a16="http://schemas.microsoft.com/office/drawing/2014/main" id="{8828494B-97D0-4739-81CE-B2D743E8B6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50" y="3068638"/>
            <a:ext cx="1008063" cy="0"/>
          </a:xfrm>
          <a:prstGeom prst="lin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53" name="Přímá spojnice 5">
            <a:extLst>
              <a:ext uri="{FF2B5EF4-FFF2-40B4-BE49-F238E27FC236}">
                <a16:creationId xmlns:a16="http://schemas.microsoft.com/office/drawing/2014/main" id="{DAF8B645-3B9B-47D6-BCF3-28CB038BD2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50" y="3644900"/>
            <a:ext cx="1008063" cy="0"/>
          </a:xfrm>
          <a:prstGeom prst="lin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54" name="Přímá spojnice 6">
            <a:extLst>
              <a:ext uri="{FF2B5EF4-FFF2-40B4-BE49-F238E27FC236}">
                <a16:creationId xmlns:a16="http://schemas.microsoft.com/office/drawing/2014/main" id="{9F877AF8-B0C2-4CC8-8445-3C446F76CF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11638" y="6308725"/>
            <a:ext cx="1008062" cy="0"/>
          </a:xfrm>
          <a:prstGeom prst="lin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55" name="Přímá spojnice 7">
            <a:extLst>
              <a:ext uri="{FF2B5EF4-FFF2-40B4-BE49-F238E27FC236}">
                <a16:creationId xmlns:a16="http://schemas.microsoft.com/office/drawing/2014/main" id="{87F7F4B3-D5FD-4CB5-90C6-D3C30320D72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1500" y="4941888"/>
            <a:ext cx="1008063" cy="0"/>
          </a:xfrm>
          <a:prstGeom prst="lin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256" name="Přímá spojnice 8">
            <a:extLst>
              <a:ext uri="{FF2B5EF4-FFF2-40B4-BE49-F238E27FC236}">
                <a16:creationId xmlns:a16="http://schemas.microsoft.com/office/drawing/2014/main" id="{509F8BAD-E98B-4A78-8266-FB647C09C0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51500" y="5516563"/>
            <a:ext cx="1008063" cy="0"/>
          </a:xfrm>
          <a:prstGeom prst="line">
            <a:avLst/>
          </a:prstGeom>
          <a:noFill/>
          <a:ln w="38100" algn="ctr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67366F46-6CDF-4196-A57F-2B66F6B31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9144000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990033"/>
                </a:solidFill>
              </a:rPr>
              <a:t>crus anterius</a:t>
            </a:r>
            <a:r>
              <a:rPr lang="cs-CZ" altLang="en-US" sz="1800" b="0"/>
              <a:t> - vlákna </a:t>
            </a:r>
            <a:r>
              <a:rPr lang="cs-CZ" altLang="en-US" sz="1800" b="0" u="sng"/>
              <a:t>tr. fronto-pontinus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b="0">
              <a:solidFill>
                <a:srgbClr val="99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990033"/>
                </a:solidFill>
              </a:rPr>
              <a:t>genu</a:t>
            </a:r>
            <a:r>
              <a:rPr lang="cs-CZ" altLang="en-US" sz="1800" b="0"/>
              <a:t> - </a:t>
            </a:r>
            <a:r>
              <a:rPr lang="cs-CZ" altLang="en-US" sz="1800" b="0" u="sng"/>
              <a:t>tr. cortico-nuclearis</a:t>
            </a:r>
            <a:r>
              <a:rPr lang="cs-CZ" altLang="en-US" sz="1800" b="0"/>
              <a:t>, z area 4 kontralaterálně na motoneurony kraniálních nervů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b="0">
              <a:solidFill>
                <a:srgbClr val="990033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>
              <a:solidFill>
                <a:srgbClr val="990033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990033"/>
                </a:solidFill>
              </a:rPr>
              <a:t>crus posterius</a:t>
            </a:r>
            <a:r>
              <a:rPr lang="cs-CZ" altLang="en-US" sz="1800" b="0"/>
              <a:t> - </a:t>
            </a:r>
            <a:r>
              <a:rPr lang="cs-CZ" altLang="en-US" sz="1800" u="sng"/>
              <a:t>tr. cortico-spinalis</a:t>
            </a:r>
            <a:r>
              <a:rPr lang="cs-CZ" altLang="en-US" sz="1800"/>
              <a:t> </a:t>
            </a:r>
            <a:r>
              <a:rPr lang="cs-CZ" altLang="en-US" sz="1800" b="0"/>
              <a:t>v somatotopickém uspořádání,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en-US" sz="1800" b="0"/>
              <a:t>	             t</a:t>
            </a:r>
            <a:r>
              <a:rPr lang="cs-CZ" altLang="en-US" sz="1800" u="sng"/>
              <a:t>r. parieto- , temporo-, occipito-pontinus</a:t>
            </a:r>
            <a:r>
              <a:rPr lang="cs-CZ" altLang="en-US" sz="1800"/>
              <a:t>,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en-US" sz="1800"/>
              <a:t>                           </a:t>
            </a:r>
            <a:r>
              <a:rPr lang="cs-CZ" altLang="en-US" sz="1800" u="sng"/>
              <a:t>radiatio optica, radiatio acustica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7950CBC2-7604-45E6-8B45-81A5109F3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5" y="188913"/>
            <a:ext cx="236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zh-CN" sz="1800" i="1" dirty="0">
                <a:solidFill>
                  <a:srgbClr val="990033"/>
                </a:solidFill>
              </a:rPr>
              <a:t>CAPSULA INTERNA</a:t>
            </a:r>
            <a:endParaRPr lang="cs-CZ" altLang="en-US" sz="1800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68F2EDA-4389-4824-ABA0-4867016E1C34}"/>
              </a:ext>
            </a:extLst>
          </p:cNvPr>
          <p:cNvSpPr txBox="1"/>
          <p:nvPr/>
        </p:nvSpPr>
        <p:spPr>
          <a:xfrm>
            <a:off x="3847282" y="260648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Rekapitulace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00ACEA3-CD80-4E3C-A644-64437FED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09" y="980728"/>
            <a:ext cx="809978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400" b="0" dirty="0"/>
              <a:t>Obecně rozložení bílé a šedé hmoty, kortex z fylogenetického hlediska, jeho rozložení na schématu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zh-CN" sz="1400" b="0" dirty="0"/>
              <a:t>frontálního řezu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dirty="0"/>
              <a:t>Zevní popis </a:t>
            </a:r>
            <a:r>
              <a:rPr lang="cs-CZ" altLang="en-US" sz="1400" b="0" dirty="0" err="1"/>
              <a:t>telencephala</a:t>
            </a:r>
            <a:r>
              <a:rPr lang="cs-CZ" altLang="en-US" sz="1400" b="0" dirty="0"/>
              <a:t>, </a:t>
            </a:r>
            <a:r>
              <a:rPr lang="cs-CZ" altLang="en-US" sz="1400" b="0" dirty="0" err="1"/>
              <a:t>gyri</a:t>
            </a:r>
            <a:r>
              <a:rPr lang="cs-CZ" altLang="en-US" sz="1400" b="0" dirty="0"/>
              <a:t> a sulci, subkortikální struktury, základní </a:t>
            </a:r>
            <a:r>
              <a:rPr lang="cs-CZ" altLang="en-US" sz="1400" b="0" dirty="0" err="1"/>
              <a:t>Brodmannovy</a:t>
            </a:r>
            <a:r>
              <a:rPr lang="cs-CZ" altLang="en-US" sz="1400" b="0" dirty="0"/>
              <a:t> arei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dirty="0"/>
              <a:t>Kortikální oblasti řeči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dirty="0" err="1"/>
              <a:t>Papezův</a:t>
            </a:r>
            <a:r>
              <a:rPr lang="cs-CZ" altLang="en-US" sz="1400" b="0" dirty="0"/>
              <a:t> okruh, současné pojetí limbického předního mozku, struktury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dirty="0"/>
              <a:t>Bazální ganglia, jejich popis a rozdělení podle nové koncepce, základní okruh spojení a funkce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dirty="0"/>
              <a:t>Dráhy asociační, projekční a komisurální, </a:t>
            </a:r>
            <a:r>
              <a:rPr lang="cs-CZ" altLang="en-US" sz="1400" b="0" dirty="0" err="1"/>
              <a:t>traktografie</a:t>
            </a:r>
            <a:r>
              <a:rPr lang="cs-CZ" altLang="en-US" sz="1400" b="0" dirty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Capsula</a:t>
            </a:r>
            <a:r>
              <a:rPr lang="cs-CZ" altLang="en-US" sz="1400" dirty="0"/>
              <a:t> interna-popis a základní dráhy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92253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emdorsnew">
            <a:extLst>
              <a:ext uri="{FF2B5EF4-FFF2-40B4-BE49-F238E27FC236}">
                <a16:creationId xmlns:a16="http://schemas.microsoft.com/office/drawing/2014/main" id="{4EA79756-10E3-496A-BB5C-F9D853FAB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836613"/>
            <a:ext cx="4122737" cy="525621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5" descr="obr31">
            <a:extLst>
              <a:ext uri="{FF2B5EF4-FFF2-40B4-BE49-F238E27FC236}">
                <a16:creationId xmlns:a16="http://schemas.microsoft.com/office/drawing/2014/main" id="{56143B7B-0134-44E8-A469-F609A218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341438"/>
            <a:ext cx="5003800" cy="40767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rnx%20med3">
            <a:extLst>
              <a:ext uri="{FF2B5EF4-FFF2-40B4-BE49-F238E27FC236}">
                <a16:creationId xmlns:a16="http://schemas.microsoft.com/office/drawing/2014/main" id="{D98C7474-A5A8-499A-98DF-19BA8971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2708275"/>
            <a:ext cx="5610225" cy="40671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5" descr="obr34">
            <a:extLst>
              <a:ext uri="{FF2B5EF4-FFF2-40B4-BE49-F238E27FC236}">
                <a16:creationId xmlns:a16="http://schemas.microsoft.com/office/drawing/2014/main" id="{C613F347-8F6C-45EA-A874-84F3E9B4E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4450"/>
            <a:ext cx="5003800" cy="32385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obr33">
            <a:extLst>
              <a:ext uri="{FF2B5EF4-FFF2-40B4-BE49-F238E27FC236}">
                <a16:creationId xmlns:a16="http://schemas.microsoft.com/office/drawing/2014/main" id="{3F8CF7E7-6BD8-4238-A13C-6AB4FE43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092950" cy="62198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obr37">
            <a:extLst>
              <a:ext uri="{FF2B5EF4-FFF2-40B4-BE49-F238E27FC236}">
                <a16:creationId xmlns:a16="http://schemas.microsoft.com/office/drawing/2014/main" id="{1ECA2FD4-7301-4FD5-8109-3FD5AC4C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675"/>
            <a:ext cx="9144000" cy="57086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br38">
            <a:extLst>
              <a:ext uri="{FF2B5EF4-FFF2-40B4-BE49-F238E27FC236}">
                <a16:creationId xmlns:a16="http://schemas.microsoft.com/office/drawing/2014/main" id="{6ECCDE1D-B48A-49A5-8B37-008B2957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9144000" cy="57975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5">
            <a:extLst>
              <a:ext uri="{FF2B5EF4-FFF2-40B4-BE49-F238E27FC236}">
                <a16:creationId xmlns:a16="http://schemas.microsoft.com/office/drawing/2014/main" id="{03C1C9B1-5C97-4FAF-8458-9A87637E5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6563"/>
            <a:ext cx="26797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Gyrus </a:t>
            </a:r>
            <a:r>
              <a:rPr lang="cs-CZ" altLang="en-US" sz="1700"/>
              <a:t>parahi</a:t>
            </a:r>
            <a:r>
              <a:rPr lang="cs-CZ" altLang="en-US" sz="1800"/>
              <a:t>ppocampalis</a:t>
            </a:r>
          </a:p>
        </p:txBody>
      </p:sp>
      <p:cxnSp>
        <p:nvCxnSpPr>
          <p:cNvPr id="18436" name="Přímá spojnice se šipkou 2">
            <a:extLst>
              <a:ext uri="{FF2B5EF4-FFF2-40B4-BE49-F238E27FC236}">
                <a16:creationId xmlns:a16="http://schemas.microsoft.com/office/drawing/2014/main" id="{9D901FBF-711F-4BBC-A91F-F1AE4A11D15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76375" y="5229225"/>
            <a:ext cx="1008063" cy="5032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br41">
            <a:extLst>
              <a:ext uri="{FF2B5EF4-FFF2-40B4-BE49-F238E27FC236}">
                <a16:creationId xmlns:a16="http://schemas.microsoft.com/office/drawing/2014/main" id="{AD9F2E7B-46B6-4979-8268-17E0E89B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863"/>
            <a:ext cx="7129462" cy="68151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5">
            <a:extLst>
              <a:ext uri="{FF2B5EF4-FFF2-40B4-BE49-F238E27FC236}">
                <a16:creationId xmlns:a16="http://schemas.microsoft.com/office/drawing/2014/main" id="{E4B4C660-1B92-457B-A2C1-65494DC7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4149725"/>
            <a:ext cx="1438275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800"/>
              <a:t>Gyrus parahippocampalis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7A0B8B65-1092-41D0-AC31-C6970F9F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76475"/>
            <a:ext cx="1223962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FA479DDF-5D37-4C72-BC70-F2238D9C2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276475"/>
            <a:ext cx="49530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800"/>
              <a:t>Uncus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792</Words>
  <Application>Microsoft Office PowerPoint</Application>
  <PresentationFormat>Předvádění na obrazovce (4:3)</PresentationFormat>
  <Paragraphs>183</Paragraphs>
  <Slides>33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LF MU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DUBOVÝ</dc:creator>
  <cp:lastModifiedBy>Petr Dubový</cp:lastModifiedBy>
  <cp:revision>66</cp:revision>
  <dcterms:created xsi:type="dcterms:W3CDTF">2001-11-04T08:59:08Z</dcterms:created>
  <dcterms:modified xsi:type="dcterms:W3CDTF">2018-10-19T06:31:07Z</dcterms:modified>
</cp:coreProperties>
</file>