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59"/>
  </p:notesMasterIdLst>
  <p:handoutMasterIdLst>
    <p:handoutMasterId r:id="rId60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</p:sldIdLst>
  <p:sldSz cx="12192000" cy="6858000"/>
  <p:notesSz cx="6858000" cy="91440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39" d="100"/>
          <a:sy n="39" d="100"/>
        </p:scale>
        <p:origin x="72" y="942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tags" Target="tags/tag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A630110-CE86-4DE1-B372-B9C81ACC2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E4916A-DD37-4377-9F7C-C746289EBC55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AC3BF10-6EEE-4D9C-94EF-71D780CBC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E3561C1-57B7-4410-BD7B-86674B230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64338D8-F5A7-4B31-A961-C45A4FF9B6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CA7FA0-A423-45A7-9D52-99E8A0839ABB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55DE8C54-D164-47A0-9B96-D7BB807E8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EE2EC3F-92B8-4D1C-A435-F9FCFAED36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1B432F8F-A7D4-4854-9094-7CC11E0079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7718B9-9C87-4307-9778-FD1CF29106E5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4CD8817-BD95-4C75-909D-62699F1AFD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D69961E-5578-4248-B90F-1DFADC7A2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71F4D2C2-08A2-4342-AF48-4BDFBCED88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90CB02-961C-4A00-AF80-89F691BF4E83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DEDC430-9D58-49BA-B37D-69834F6AEB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EE7960D-45D0-479C-9EFF-072E3616A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4706A93-2251-4AD4-9BBE-0016C56DFB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795AF-E172-4905-A7F5-31532B1CF083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6639D0E-D343-4124-9A4F-FAFAF962B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07FF7A5-8EBC-45BF-8C4A-5F621967E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4CDE2C2-DCB4-4C90-93A7-CC68A1A421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B6C7E-A31C-4266-A0C9-D513096599F3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A69B8C1-1DEF-4C7C-987A-FD747E91D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723A1D1-AFBE-4987-B199-545728F98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EE6159E-FC1C-4CC5-9AB1-C8B5500DDA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1E5FB1-B037-408E-8CAC-0C40F9D17FAD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DAF2381-02B7-4842-A81F-998E0E063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CF2C29A-1B16-4017-A880-143AAC37E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E64329CB-5268-48EA-8F18-744CEE69A1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5F2713-18DC-4A4D-A9B1-0CC3E2501963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A2C1B41-60E5-4D30-9AC8-E2C97FB8D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2D487B1-887D-4551-B443-5083D3E2E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CD01D68D-657E-4500-B5F8-FA1AC3EE67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81F893-179A-44FB-B242-E36579598F9E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6316CC0-A960-4FF3-A8CF-982672843A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49FDFCC-8531-41DF-A6F3-8EA4C1E95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1219CC7C-0D7C-4C64-9C89-B3BC446DF7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97817B-BE0D-41D1-B786-25EDD52F7C1C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FB124798-EEC4-4454-9BAE-0D667E1A0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D789A78-54F2-4C51-A54E-4CEE34335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01342D9A-FAB0-4B2E-A7C4-B0813DA481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0FDA2F-6AD8-4EF1-8B63-D07B6FA83841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F6B049DC-A380-4579-9C70-675206858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B9C3E384-EEA6-4296-BABB-566C0170D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B0EACEB-D49F-4209-BAA4-D5DF43AD3B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D037EB-EB58-4086-A083-9318B2162020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567A7A4-2D60-4D4F-A30B-3FB4DE57F3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32BB6E0-6A2B-4B98-BF14-35047A612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F48EC531-6927-4AE8-810A-2346679E95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94C230-CB60-42BE-9C84-39DE7284DBCF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1F09EE3E-285D-4AFA-9E5A-466D021702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09148FE5-CF63-428C-976B-F748F4D30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E32AEE42-9281-4328-BDEC-2F576C8E42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A1A078-8C3B-4F2C-8E64-F832CD051FDF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FA2DB55-BEC0-4FA7-A754-163FE5957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0D54DED-8C47-420F-9538-2458B1731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FD85525D-C7C1-47DE-9E16-1D83D6EC5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1A1228-D71A-47C9-A6FC-11535A832E47}" type="slidenum">
              <a:rPr lang="cs-CZ" altLang="cs-CZ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30875B1-9BF7-4E9F-85A9-647575E426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4AC535C1-9983-4758-9126-C524ABA60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CD3F1C8C-E4F5-4E11-B433-CEBB1A709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14DE53-9B06-4944-9AA7-EDE91B67FA61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CB9467F8-37A0-47F3-9DE8-14951ED33C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24054E2D-FAD7-425C-B67E-19978FC78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D28EA6C-9545-42C7-8983-5AC869B18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1F6DCA-2203-4926-8AAC-8C34BD6F7EBF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668923A-CBA3-459F-BADD-32C48394D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03A0C7E-A94B-453C-BF99-F8C97F2B7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6632C7AF-4E98-4ECF-913B-94EC7D9ED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E39D97-8FDA-4E70-B94B-51BCB57E1EAC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C8160A97-4577-442B-A2C6-3907B2DE1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E6DF74B-9F72-4A32-A51A-61F16EBA7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EFB212A1-F748-412D-8650-4B0FC53719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541800-B87D-4EE6-99AF-D50ABF10C16A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EE3958F-A388-43BA-BBDC-AFF6B78E92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AE24487-843C-40BE-811E-E06FC03BA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7753C715-3FA1-4133-AFFB-259C73B0B3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886287-64B3-40DB-8037-58F9490992F6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159FC6B4-DB73-49C6-8C6F-072F82648F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84A80D83-D2A6-4433-A615-720708CDC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E3C50DD1-C8D1-4154-9B89-F572DD179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D0EC7-6D7D-4B2E-BAB7-F74CA8DCD572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907CBB17-5D3C-468F-AEF3-2732706CA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029149D-0122-4E3F-A864-EFF28D83D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D9A71DA7-34A3-45A4-9C54-E0D14FC54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2EA47-8D66-494E-A7CA-F6313E5C0A84}" type="slidenum">
              <a:rPr lang="cs-CZ" altLang="cs-CZ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FA729683-681C-41AC-B42D-3035E8A943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3CA1420-7518-49B7-989D-93600FFF6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1B0811E-EAD5-41A6-B136-553FD970B8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48FABF-78A5-45CE-B032-1B803FC91531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4867EA6-CA3F-4D2A-A8BE-106E4D1F6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DBA1CC58-A370-48B5-B702-2D51C71AF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CE4B62F6-17C2-4D1A-A4E9-3EC1BB624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EB1D20-B241-464C-819A-3F99CAD16BB2}" type="slidenum">
              <a:rPr lang="cs-CZ" altLang="cs-CZ"/>
              <a:pPr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99E8713-09C0-43EF-AC84-AF5D4DDE8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95227664-FD97-469F-B6AE-56C390D12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47DF62FB-6154-43C1-82AC-AAFC4A0EB5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611161-42C5-484E-A160-F7A196E3F1B5}" type="slidenum">
              <a:rPr lang="cs-CZ" altLang="cs-CZ"/>
              <a:pPr>
                <a:spcBef>
                  <a:spcPct val="0"/>
                </a:spcBef>
              </a:pPr>
              <a:t>33</a:t>
            </a:fld>
            <a:endParaRPr lang="cs-CZ" altLang="cs-CZ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05323600-5A2C-45D9-BA37-99EBFB4E8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52F241C-0E9D-4A71-B216-B06B2D358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BA345A2F-E64F-436B-820D-0732455E2D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D30D6C-1521-4953-B778-FD0EFFD04C77}" type="slidenum">
              <a:rPr lang="cs-CZ" altLang="cs-CZ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2FAAA4C-EDE1-443E-99A6-16BC0B783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552685F0-3150-44E2-A3DE-F0B16C7599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EC2BF0C-1BCC-49E0-A9AC-34AA97E48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F55BE2-4EFE-450B-806A-619F3E07B9AD}" type="slidenum">
              <a:rPr lang="cs-CZ" altLang="cs-CZ"/>
              <a:pPr>
                <a:spcBef>
                  <a:spcPct val="0"/>
                </a:spcBef>
              </a:pPr>
              <a:t>35</a:t>
            </a:fld>
            <a:endParaRPr lang="cs-CZ" altLang="cs-CZ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71EF868A-987D-4ECB-9117-7F8522A2D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972295A5-7D08-46DB-9E1E-48BEB677A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E06B92AF-A237-4821-BFFC-F3754A31DC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52AC2E-3C87-44E1-A673-1696A9E3913F}" type="slidenum">
              <a:rPr lang="cs-CZ" altLang="cs-CZ"/>
              <a:pPr>
                <a:spcBef>
                  <a:spcPct val="0"/>
                </a:spcBef>
              </a:pPr>
              <a:t>36</a:t>
            </a:fld>
            <a:endParaRPr lang="cs-CZ" altLang="cs-CZ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4C73AB01-D76A-4D3B-A1A2-6C01D4BB49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C4A453D4-4C0F-4467-BEE5-2E0944DE3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FB27008F-02C8-4A06-A78F-C774CB3267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EEA045-23FF-454D-8BAC-39D95807256A}" type="slidenum">
              <a:rPr lang="cs-CZ" altLang="cs-CZ"/>
              <a:pPr>
                <a:spcBef>
                  <a:spcPct val="0"/>
                </a:spcBef>
              </a:pPr>
              <a:t>37</a:t>
            </a:fld>
            <a:endParaRPr lang="cs-CZ" altLang="cs-CZ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D21BEA4C-43C3-4375-9162-0AFB0B73B9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0BA6B183-33B2-4702-BC67-D6453FE8E9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C87D985B-27A7-4CAB-926C-4C35F4B423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59EB58-9375-4C12-85AC-0968F58C4B27}" type="slidenum">
              <a:rPr lang="cs-CZ" altLang="cs-CZ"/>
              <a:pPr>
                <a:spcBef>
                  <a:spcPct val="0"/>
                </a:spcBef>
              </a:pPr>
              <a:t>38</a:t>
            </a:fld>
            <a:endParaRPr lang="cs-CZ" altLang="cs-CZ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C78ABBA3-8E47-4363-8AD0-FC0C89BEAA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224ACFB-6A41-4E13-B4C3-A0D0BD966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DF864551-FD3A-4972-AA6C-83F09FC26B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7E38ED-8419-4E2C-ABAB-87C0F1ED6D40}" type="slidenum">
              <a:rPr lang="cs-CZ" altLang="cs-CZ"/>
              <a:pPr>
                <a:spcBef>
                  <a:spcPct val="0"/>
                </a:spcBef>
              </a:pPr>
              <a:t>39</a:t>
            </a:fld>
            <a:endParaRPr lang="cs-CZ" altLang="cs-CZ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C4CC687-F969-4153-B9FE-99B5BA79C8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351A0C6-3990-49EB-A878-B8A0D3D9F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F1CECF90-995E-454A-A985-25DC9BC84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D1B66B-CCC0-40BA-B303-B893E2083EEB}" type="slidenum">
              <a:rPr lang="cs-CZ" altLang="cs-CZ"/>
              <a:pPr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2BF8217-5E2E-4C60-8CC2-73D597338C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7D06F1F9-513D-4C2B-A4DF-82F5A65E79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5D4B348B-2F10-43C0-8663-2242F62665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2C5B2F-B9AE-4F73-8142-F349AE7A042C}" type="slidenum">
              <a:rPr lang="cs-CZ" altLang="cs-CZ"/>
              <a:pPr>
                <a:spcBef>
                  <a:spcPct val="0"/>
                </a:spcBef>
              </a:pPr>
              <a:t>41</a:t>
            </a:fld>
            <a:endParaRPr lang="cs-CZ" altLang="cs-CZ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221D2BD0-BDA6-44E8-B4AE-1331B4A6DE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FE443E48-1C93-464A-8EF7-7A0344FCA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6250758-7A6A-44B9-9025-EF218E9C40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555043-8FA2-4DD7-BFD1-562834131CDE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DF484CB-A683-40E4-A1C2-B2B36B9BE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5E3B811-E030-4530-810B-CC05D2FDA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450A3038-32B0-4F8D-8F6B-9F82AEB66F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4F3F48-1979-4358-BE8F-4B3D4E21FE34}" type="slidenum">
              <a:rPr lang="cs-CZ" altLang="cs-CZ"/>
              <a:pPr>
                <a:spcBef>
                  <a:spcPct val="0"/>
                </a:spcBef>
              </a:pPr>
              <a:t>42</a:t>
            </a:fld>
            <a:endParaRPr lang="cs-CZ" altLang="cs-CZ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36502290-F976-47A1-9DFD-A01C1BDF42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8C0ACE76-24AB-43F7-BC5E-1E8BF18178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37017E30-5250-4D4A-B29D-92FE1C9DB5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31FFC6-74E7-4563-BB1C-67B9BBD39DCD}" type="slidenum">
              <a:rPr lang="cs-CZ" altLang="cs-CZ"/>
              <a:pPr>
                <a:spcBef>
                  <a:spcPct val="0"/>
                </a:spcBef>
              </a:pPr>
              <a:t>43</a:t>
            </a:fld>
            <a:endParaRPr lang="cs-CZ" altLang="cs-CZ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1D660C9C-724C-432C-8EA2-B270135217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7FAD8E83-889F-47D2-950E-AA419DC49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69808F62-7AF8-43CC-846B-91FCC0610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3D4AF2-BC3A-4E6F-BC55-5988DED0E2D6}" type="slidenum">
              <a:rPr lang="cs-CZ" altLang="cs-CZ"/>
              <a:pPr>
                <a:spcBef>
                  <a:spcPct val="0"/>
                </a:spcBef>
              </a:pPr>
              <a:t>44</a:t>
            </a:fld>
            <a:endParaRPr lang="cs-CZ" altLang="cs-CZ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FB1F404D-9488-4B0E-8F09-9FD63282D9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8D50A067-5767-4D5B-A1B1-CB14B35FD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C88C6B63-F179-4279-A2D8-114FE3DB6E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09485A-4D17-402B-9BAD-D19D6643F487}" type="slidenum">
              <a:rPr lang="cs-CZ" altLang="cs-CZ"/>
              <a:pPr>
                <a:spcBef>
                  <a:spcPct val="0"/>
                </a:spcBef>
              </a:pPr>
              <a:t>46</a:t>
            </a:fld>
            <a:endParaRPr lang="cs-CZ" altLang="cs-CZ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AF4D58E7-A75E-4E25-A7D0-0AEBB6397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2257CB2A-14FE-4D0A-A8BF-7539E957A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CF513135-8530-466C-B115-F502D44E84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6532DD-6A13-40F4-BE43-364E3157B8B4}" type="slidenum">
              <a:rPr lang="cs-CZ" altLang="cs-CZ"/>
              <a:pPr>
                <a:spcBef>
                  <a:spcPct val="0"/>
                </a:spcBef>
              </a:pPr>
              <a:t>47</a:t>
            </a:fld>
            <a:endParaRPr lang="cs-CZ" altLang="cs-CZ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F973D592-ACDC-4D83-9D72-99740B63ED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709653D0-1077-4351-9473-3BDAB7E9A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F6DBF73A-D56A-4743-BBAB-E4ADA8EEBB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9A581B-7171-481A-B56C-CA42FF4C33C5}" type="slidenum">
              <a:rPr lang="cs-CZ" altLang="cs-CZ"/>
              <a:pPr>
                <a:spcBef>
                  <a:spcPct val="0"/>
                </a:spcBef>
              </a:pPr>
              <a:t>48</a:t>
            </a:fld>
            <a:endParaRPr lang="cs-CZ" altLang="cs-CZ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78913828-0D37-4A47-909A-7BA171F0F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F2C853E5-CD42-4DA6-9CDE-35B8CAF7B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FFD6B1FA-78F7-4777-A5A6-0780F4069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B5AB2F-DC14-4600-8753-1F139E6D3E9A}" type="slidenum">
              <a:rPr lang="cs-CZ" altLang="cs-CZ"/>
              <a:pPr>
                <a:spcBef>
                  <a:spcPct val="0"/>
                </a:spcBef>
              </a:pPr>
              <a:t>49</a:t>
            </a:fld>
            <a:endParaRPr lang="cs-CZ" altLang="cs-CZ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3FA33434-863B-4699-9B11-01B5E7497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4329646A-E57B-49B5-9360-CC515EEED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934835D8-3DF7-4AA0-AF82-0CF6A53DB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20408F-9076-4A59-9F06-5CC44E39B247}" type="slidenum">
              <a:rPr lang="cs-CZ" altLang="cs-CZ"/>
              <a:pPr>
                <a:spcBef>
                  <a:spcPct val="0"/>
                </a:spcBef>
              </a:pPr>
              <a:t>50</a:t>
            </a:fld>
            <a:endParaRPr lang="cs-CZ" altLang="cs-CZ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C2884229-4D34-4D20-A8FB-B6FCB680F9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07E8E9C7-22CC-463C-BC85-1C46BD343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65A66409-3429-4E7C-B10B-B9B120BE3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30AC18-DE4E-4E23-A22F-8696E7ABE9A4}" type="slidenum">
              <a:rPr lang="cs-CZ" altLang="cs-CZ"/>
              <a:pPr>
                <a:spcBef>
                  <a:spcPct val="0"/>
                </a:spcBef>
              </a:pPr>
              <a:t>51</a:t>
            </a:fld>
            <a:endParaRPr lang="cs-CZ" altLang="cs-CZ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6ED7A32B-BC04-4C1B-B6EA-0138CD92AE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8F086089-B64D-4889-A1EA-7E1914F15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F86CDE2A-3902-414F-97F7-9F0CFF5D1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B2BACF-3DF6-49E8-A5B8-6264E619B162}" type="slidenum">
              <a:rPr lang="cs-CZ" altLang="cs-CZ"/>
              <a:pPr>
                <a:spcBef>
                  <a:spcPct val="0"/>
                </a:spcBef>
              </a:pPr>
              <a:t>52</a:t>
            </a:fld>
            <a:endParaRPr lang="cs-CZ" altLang="cs-CZ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24F514A2-920F-494D-90F8-FBFD0FA6A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7C3CE2C6-A8DC-4804-85A4-0E0172D66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FC987F00-255D-404A-8611-B1890B318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330D61-1135-450D-AC49-5F09B7FED1F8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4AF19B9-BEB4-42C6-A640-C82DA30552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6B0F9465-D9A1-4A32-AF82-AE18FD50F3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777A96F2-E27B-4ED8-A341-943D5DAEB7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CEFE4C-781A-45CE-AD74-686D22BC2FBF}" type="slidenum">
              <a:rPr lang="cs-CZ" altLang="cs-CZ"/>
              <a:pPr>
                <a:spcBef>
                  <a:spcPct val="0"/>
                </a:spcBef>
              </a:pPr>
              <a:t>53</a:t>
            </a:fld>
            <a:endParaRPr lang="cs-CZ" altLang="cs-CZ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87A554CA-BFE2-441C-B358-46B8BB2400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D110FFDA-16F7-438F-943F-5B5785684A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BB36C55A-3075-40E7-90BF-2F81E6906E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12ECF0-B7B3-4575-A07C-8D92827B8BED}" type="slidenum">
              <a:rPr lang="cs-CZ" altLang="cs-CZ"/>
              <a:pPr>
                <a:spcBef>
                  <a:spcPct val="0"/>
                </a:spcBef>
              </a:pPr>
              <a:t>54</a:t>
            </a:fld>
            <a:endParaRPr lang="cs-CZ" altLang="cs-CZ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8FC02EDF-F02B-48CB-8D23-D79D8986F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E85B5337-89B6-4A19-94B8-B74E96434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7B6B68A5-7698-43DD-B548-AA12D721C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8FF141-0F8B-4D2C-B345-3B8237BF372C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1BC78DF-A55C-4A80-92C6-2E4CAFD994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6E52758-17F7-4ECB-9152-16F1B0113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9FF0C2B-59F4-426D-8CBC-40C4277E9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1A8505-0004-47AC-B2D8-64CDFE32561D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2F17D18-5A29-45AF-87CE-D08EF5BF51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FE18A68E-7D5C-4A13-A9ED-4D72AEBCA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F407AFF-4403-4EA5-97AD-721A83A95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AE27F0-0548-4CCC-8960-2CE8C9492D02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90BFD69-6524-473F-AF54-9D838236A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53873C0-4409-4906-A0F0-46C5C70B51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1B20CBC-EC3D-409A-B77C-1488C9088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DB80DC-5ADE-42B9-83D5-0197655DA364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1DD481A-A474-47AB-8E91-DA6FDF69B8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8101ACF-CE6C-4C8E-AF58-1C4CAB9EC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2B8ADD-CED2-454A-8FB6-8E1B8E951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79FC0C-9753-4BBE-A723-333EDAD87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FFA2BE-957B-459B-9F8A-086DAC08C7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74BD6-EF31-4D76-815B-D911882242E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4675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4706F-4075-47DC-8164-26465C10D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B7610B-1FF1-47F4-89B0-CFA81E421F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FBDC06-EC1F-414B-841B-75C37A70D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8908D-A6E6-47B2-A83B-98F44FB4D3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570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9CBD23B-DB47-4B2C-9016-B0B534DC61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612E20A-B99E-4E58-89B7-48DD1BA3E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5CE6F2F-99A1-49A4-962F-C38DAEE7F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22430-423E-4E3E-9CE2-D9A36EC7CD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9698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DDBB65-E268-4A69-A7BA-E678F6C08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5796E10-D037-4D34-A4C3-83F6B5732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54C8139-9DD5-425E-8CFF-98BA0E2E52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19E48-AEC0-47A0-9881-160E5CF1A5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3268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C32289B-3790-42BD-9CF5-33800761BE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C66E63-761C-4213-9234-BF28DDE5C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BB0BDB-B797-45D5-B445-4929388D5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50CA2-5D51-43A8-BEB8-7583A13A697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8742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57B2A2-3E9F-46E6-AD0E-3BC9EC2513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14A9A-DE65-4EB1-A8B9-C2F118ED1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C8ABC-81AB-44A3-ADB3-F2B107F2B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8C9FE-6EF2-46C6-AC23-B9435F92C9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39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hyperlink" Target="http://www.medicom.cz/medical/cz/mdlx.ht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6.jpeg"/><Relationship Id="rId4" Type="http://schemas.openxmlformats.org/officeDocument/2006/relationships/image" Target="http://www.ump.com/articles/cusa/Figure3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eles.com/catalog/otoscope.html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z="1200" dirty="0"/>
              <a:t>Biofyzikální ústav Lékařské fakulty </a:t>
            </a:r>
            <a:r>
              <a:rPr lang="en-GB" altLang="cs-CZ" sz="1200" dirty="0"/>
              <a:t>Masaryk</a:t>
            </a:r>
            <a:r>
              <a:rPr lang="cs-CZ" altLang="cs-CZ" sz="1200" dirty="0"/>
              <a:t>ovy univerzity, </a:t>
            </a:r>
            <a:r>
              <a:rPr lang="en-GB" altLang="cs-CZ" sz="1200" dirty="0"/>
              <a:t>Brno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/>
              <a:t>Přednášky z lékařské biofyziky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b="1" dirty="0"/>
              <a:t>Endoskopy, zařízení pro chirurgické odstraňování tkání a </a:t>
            </a:r>
            <a:r>
              <a:rPr lang="cs-CZ" altLang="cs-CZ" b="1" dirty="0" err="1"/>
              <a:t>litotriptory</a:t>
            </a:r>
            <a:endParaRPr lang="cs-CZ" altLang="cs-CZ" b="1" dirty="0"/>
          </a:p>
          <a:p>
            <a:endParaRPr lang="en-GB" dirty="0"/>
          </a:p>
        </p:txBody>
      </p:sp>
      <p:pic>
        <p:nvPicPr>
          <p:cNvPr id="6" name="Picture 6" descr="shock%20shoulder">
            <a:extLst>
              <a:ext uri="{FF2B5EF4-FFF2-40B4-BE49-F238E27FC236}">
                <a16:creationId xmlns:a16="http://schemas.microsoft.com/office/drawing/2014/main" id="{F1E198E7-41C1-498E-916B-3C3B14E1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58" y="250355"/>
            <a:ext cx="237648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chlinge">
            <a:extLst>
              <a:ext uri="{FF2B5EF4-FFF2-40B4-BE49-F238E27FC236}">
                <a16:creationId xmlns:a16="http://schemas.microsoft.com/office/drawing/2014/main" id="{A46C40ED-FD94-4BF1-9805-9CE2756D7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/>
          <a:stretch>
            <a:fillRect/>
          </a:stretch>
        </p:blipFill>
        <p:spPr bwMode="auto">
          <a:xfrm>
            <a:off x="9053583" y="923540"/>
            <a:ext cx="2141537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48" descr="rubinovylaser">
            <a:extLst>
              <a:ext uri="{FF2B5EF4-FFF2-40B4-BE49-F238E27FC236}">
                <a16:creationId xmlns:a16="http://schemas.microsoft.com/office/drawing/2014/main" id="{BF5908A8-9FC5-4B55-927F-0F538E8E84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282761"/>
              </p:ext>
            </p:extLst>
          </p:nvPr>
        </p:nvGraphicFramePr>
        <p:xfrm>
          <a:off x="9053583" y="4861344"/>
          <a:ext cx="2520950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Rastrový obrázek" r:id="rId6" imgW="6163535" imgH="4334480" progId="Paint.Picture">
                  <p:embed/>
                </p:oleObj>
              </mc:Choice>
              <mc:Fallback>
                <p:oleObj name="Rastrový obrázek" r:id="rId6" imgW="6163535" imgH="4334480" progId="Paint.Picture">
                  <p:embed/>
                  <p:pic>
                    <p:nvPicPr>
                      <p:cNvPr id="7175" name="Object 48" descr="rubinovylaser">
                        <a:extLst>
                          <a:ext uri="{FF2B5EF4-FFF2-40B4-BE49-F238E27FC236}">
                            <a16:creationId xmlns:a16="http://schemas.microsoft.com/office/drawing/2014/main" id="{D2E0CD92-6371-4FBF-B441-84BBBCF366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3583" y="4861344"/>
                        <a:ext cx="2520950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>
            <a:extLst>
              <a:ext uri="{FF2B5EF4-FFF2-40B4-BE49-F238E27FC236}">
                <a16:creationId xmlns:a16="http://schemas.microsoft.com/office/drawing/2014/main" id="{BC23D6CC-1E78-43A7-901F-81DF26EB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11ACF4-9EB8-41D7-8A78-1B28AA2F478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/>
          </a:p>
        </p:txBody>
      </p:sp>
      <p:pic>
        <p:nvPicPr>
          <p:cNvPr id="25603" name="Picture 5" descr="Rektoskop">
            <a:extLst>
              <a:ext uri="{FF2B5EF4-FFF2-40B4-BE49-F238E27FC236}">
                <a16:creationId xmlns:a16="http://schemas.microsoft.com/office/drawing/2014/main" id="{87D55FC1-B90F-41E5-B954-114A93313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88" y="1139944"/>
            <a:ext cx="63373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cystoskop">
            <a:extLst>
              <a:ext uri="{FF2B5EF4-FFF2-40B4-BE49-F238E27FC236}">
                <a16:creationId xmlns:a16="http://schemas.microsoft.com/office/drawing/2014/main" id="{C56FF6D3-0582-450D-BC62-917CF65BB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5234" y="3852972"/>
            <a:ext cx="5329237" cy="276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25605" name="Text Box 10">
            <a:extLst>
              <a:ext uri="{FF2B5EF4-FFF2-40B4-BE49-F238E27FC236}">
                <a16:creationId xmlns:a16="http://schemas.microsoft.com/office/drawing/2014/main" id="{DEA6F858-1B3B-48CC-9965-F98F863F3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00" y="2648224"/>
            <a:ext cx="2160588" cy="51911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dirty="0"/>
              <a:t>rektoskop</a:t>
            </a:r>
          </a:p>
        </p:txBody>
      </p:sp>
      <p:sp>
        <p:nvSpPr>
          <p:cNvPr id="25606" name="Text Box 11">
            <a:extLst>
              <a:ext uri="{FF2B5EF4-FFF2-40B4-BE49-F238E27FC236}">
                <a16:creationId xmlns:a16="http://schemas.microsoft.com/office/drawing/2014/main" id="{13BD4C5B-C206-4747-B5E3-8875B2E41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5975" y="5960887"/>
            <a:ext cx="2232025" cy="51911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dirty="0"/>
              <a:t>cystoskop</a:t>
            </a:r>
          </a:p>
        </p:txBody>
      </p:sp>
      <p:sp>
        <p:nvSpPr>
          <p:cNvPr id="25607" name="Rectangle 12">
            <a:extLst>
              <a:ext uri="{FF2B5EF4-FFF2-40B4-BE49-F238E27FC236}">
                <a16:creationId xmlns:a16="http://schemas.microsoft.com/office/drawing/2014/main" id="{7D5065DB-26AF-4233-8C83-E9430A69C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107" y="373062"/>
            <a:ext cx="8229600" cy="679451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Endoskopy s pevným tubusem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335522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7">
            <a:extLst>
              <a:ext uri="{FF2B5EF4-FFF2-40B4-BE49-F238E27FC236}">
                <a16:creationId xmlns:a16="http://schemas.microsoft.com/office/drawing/2014/main" id="{DB3B0C54-3AB4-4851-8CDC-2378A5B7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533548-8186-441F-ACB3-E14B57F7C73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48A9680-9CFC-43FA-82FF-03E6934F7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970338" cy="850900"/>
          </a:xfrm>
        </p:spPr>
        <p:txBody>
          <a:bodyPr/>
          <a:lstStyle/>
          <a:p>
            <a:pPr eaLnBrk="1" hangingPunct="1"/>
            <a:r>
              <a:rPr lang="cs-CZ" altLang="cs-CZ" dirty="0"/>
              <a:t>Fibroskopy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9033D1E-D929-4AEC-A4FF-43F3E704786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65200" y="3248024"/>
            <a:ext cx="10575130" cy="1584325"/>
          </a:xfrm>
        </p:spPr>
        <p:txBody>
          <a:bodyPr/>
          <a:lstStyle/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Vláknová optika,</a:t>
            </a:r>
            <a:r>
              <a:rPr lang="en-GB" altLang="cs-CZ" sz="2000" b="1" dirty="0"/>
              <a:t> </a:t>
            </a:r>
            <a:r>
              <a:rPr lang="cs-CZ" altLang="cs-CZ" sz="2000" b="1" dirty="0"/>
              <a:t>úplný odraz,</a:t>
            </a:r>
            <a:r>
              <a:rPr lang="en-GB" altLang="cs-CZ" sz="2000" b="1" dirty="0"/>
              <a:t> </a:t>
            </a:r>
            <a:r>
              <a:rPr lang="cs-CZ" altLang="cs-CZ" sz="2000" b="1" dirty="0"/>
              <a:t>mezní úhel</a:t>
            </a:r>
            <a:r>
              <a:rPr lang="en-GB" altLang="cs-CZ" sz="2000" b="1" dirty="0"/>
              <a:t>.</a:t>
            </a:r>
          </a:p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Nejmenší světelné ztráty jsou typické pro dvouvrstevná optická vlákna vyrobená ze skla nebo plastu</a:t>
            </a:r>
            <a:r>
              <a:rPr lang="en-GB" altLang="cs-CZ" sz="2000" dirty="0"/>
              <a:t>. </a:t>
            </a:r>
            <a:r>
              <a:rPr lang="cs-CZ" altLang="cs-CZ" sz="2000" dirty="0"/>
              <a:t>Jádro má vyšší index lomu (</a:t>
            </a:r>
            <a:r>
              <a:rPr lang="en-GB" altLang="cs-CZ" sz="2000" dirty="0">
                <a:cs typeface="Times New Roman" panose="02020603050405020304" pitchFamily="18" charset="0"/>
              </a:rPr>
              <a:t>n</a:t>
            </a:r>
            <a:r>
              <a:rPr lang="en-GB" altLang="cs-CZ" sz="2000" baseline="-30000" dirty="0">
                <a:cs typeface="Times New Roman" panose="02020603050405020304" pitchFamily="18" charset="0"/>
              </a:rPr>
              <a:t>1</a:t>
            </a:r>
            <a:r>
              <a:rPr lang="cs-CZ" altLang="cs-CZ" sz="2000" dirty="0">
                <a:cs typeface="Times New Roman" panose="02020603050405020304" pitchFamily="18" charset="0"/>
              </a:rPr>
              <a:t>)</a:t>
            </a:r>
            <a:r>
              <a:rPr lang="en-GB" altLang="cs-CZ" sz="2000" dirty="0"/>
              <a:t> </a:t>
            </a:r>
            <a:r>
              <a:rPr lang="cs-CZ" altLang="cs-CZ" sz="2000" dirty="0"/>
              <a:t>než obal (</a:t>
            </a:r>
            <a:r>
              <a:rPr lang="en-GB" altLang="cs-CZ" sz="2000" dirty="0">
                <a:cs typeface="Times New Roman" panose="02020603050405020304" pitchFamily="18" charset="0"/>
              </a:rPr>
              <a:t>n</a:t>
            </a:r>
            <a:r>
              <a:rPr lang="en-GB" altLang="cs-CZ" sz="2000" baseline="-30000" dirty="0">
                <a:cs typeface="Times New Roman" panose="02020603050405020304" pitchFamily="18" charset="0"/>
              </a:rPr>
              <a:t>2</a:t>
            </a:r>
            <a:r>
              <a:rPr lang="cs-CZ" altLang="cs-CZ" sz="2000" dirty="0">
                <a:cs typeface="Times New Roman" panose="02020603050405020304" pitchFamily="18" charset="0"/>
              </a:rPr>
              <a:t>)</a:t>
            </a:r>
            <a:r>
              <a:rPr lang="en-GB" altLang="cs-CZ" sz="2000" dirty="0">
                <a:cs typeface="Times New Roman" panose="02020603050405020304" pitchFamily="18" charset="0"/>
              </a:rPr>
              <a:t>. </a:t>
            </a:r>
            <a:r>
              <a:rPr lang="cs-CZ" altLang="cs-CZ" sz="2000" dirty="0">
                <a:cs typeface="Times New Roman" panose="02020603050405020304" pitchFamily="18" charset="0"/>
              </a:rPr>
              <a:t>Úplný odraz nastává, když</a:t>
            </a:r>
            <a:r>
              <a:rPr lang="en-GB" altLang="cs-CZ" sz="2000" dirty="0">
                <a:cs typeface="Times New Roman" panose="02020603050405020304" pitchFamily="18" charset="0"/>
              </a:rPr>
              <a:t> </a:t>
            </a:r>
            <a:r>
              <a:rPr lang="en-GB" altLang="cs-CZ" sz="2000" dirty="0" err="1">
                <a:cs typeface="Times New Roman" panose="02020603050405020304" pitchFamily="18" charset="0"/>
              </a:rPr>
              <a:t>sin</a:t>
            </a:r>
            <a:r>
              <a:rPr lang="en-GB" altLang="cs-CZ" sz="2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GB" altLang="cs-CZ" sz="2000" dirty="0">
                <a:cs typeface="Times New Roman" panose="02020603050405020304" pitchFamily="18" charset="0"/>
              </a:rPr>
              <a:t> &lt; (n</a:t>
            </a:r>
            <a:r>
              <a:rPr lang="en-GB" altLang="cs-CZ" sz="2000" baseline="-30000" dirty="0">
                <a:cs typeface="Times New Roman" panose="02020603050405020304" pitchFamily="18" charset="0"/>
              </a:rPr>
              <a:t>1</a:t>
            </a:r>
            <a:r>
              <a:rPr lang="en-GB" altLang="cs-CZ" sz="2000" baseline="30000" dirty="0">
                <a:cs typeface="Times New Roman" panose="02020603050405020304" pitchFamily="18" charset="0"/>
              </a:rPr>
              <a:t>2</a:t>
            </a:r>
            <a:r>
              <a:rPr lang="en-GB" altLang="cs-CZ" sz="2000" dirty="0">
                <a:cs typeface="Times New Roman" panose="02020603050405020304" pitchFamily="18" charset="0"/>
              </a:rPr>
              <a:t> - n</a:t>
            </a:r>
            <a:r>
              <a:rPr lang="en-GB" altLang="cs-CZ" sz="2000" baseline="-30000" dirty="0">
                <a:cs typeface="Times New Roman" panose="02020603050405020304" pitchFamily="18" charset="0"/>
              </a:rPr>
              <a:t>2</a:t>
            </a:r>
            <a:r>
              <a:rPr lang="en-GB" altLang="cs-CZ" sz="2000" baseline="30000" dirty="0">
                <a:cs typeface="Times New Roman" panose="02020603050405020304" pitchFamily="18" charset="0"/>
              </a:rPr>
              <a:t>2</a:t>
            </a:r>
            <a:r>
              <a:rPr lang="en-GB" altLang="cs-CZ" sz="2000" dirty="0">
                <a:cs typeface="Times New Roman" panose="02020603050405020304" pitchFamily="18" charset="0"/>
              </a:rPr>
              <a:t>)</a:t>
            </a:r>
            <a:r>
              <a:rPr lang="en-GB" altLang="cs-CZ" sz="2000" baseline="30000" dirty="0">
                <a:cs typeface="Times New Roman" panose="02020603050405020304" pitchFamily="18" charset="0"/>
              </a:rPr>
              <a:t>1/2</a:t>
            </a:r>
            <a:r>
              <a:rPr lang="en-GB" altLang="cs-CZ" sz="2000" dirty="0">
                <a:cs typeface="Times New Roman" panose="02020603050405020304" pitchFamily="18" charset="0"/>
              </a:rPr>
              <a:t>. </a:t>
            </a:r>
            <a:r>
              <a:rPr lang="cs-CZ" altLang="cs-CZ" sz="2000" dirty="0">
                <a:cs typeface="Times New Roman" panose="02020603050405020304" pitchFamily="18" charset="0"/>
              </a:rPr>
              <a:t>Vlákna tvoří svazky sloužící pro osvětlení a přenos obrazu</a:t>
            </a:r>
            <a:r>
              <a:rPr lang="en-GB" altLang="cs-CZ" sz="2000" dirty="0"/>
              <a:t>. </a:t>
            </a:r>
          </a:p>
        </p:txBody>
      </p:sp>
      <p:pic>
        <p:nvPicPr>
          <p:cNvPr id="27653" name="Picture 4" descr="312">
            <a:extLst>
              <a:ext uri="{FF2B5EF4-FFF2-40B4-BE49-F238E27FC236}">
                <a16:creationId xmlns:a16="http://schemas.microsoft.com/office/drawing/2014/main" id="{B63FB97F-B3D0-498D-BD4E-A2A14900436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3255" y="4832349"/>
            <a:ext cx="4537075" cy="155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27654" name="Rectangle 8">
            <a:extLst>
              <a:ext uri="{FF2B5EF4-FFF2-40B4-BE49-F238E27FC236}">
                <a16:creationId xmlns:a16="http://schemas.microsoft.com/office/drawing/2014/main" id="{EDB6B4F9-6323-4BEA-8C0E-7DA7C5620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200" y="1020904"/>
            <a:ext cx="5905500" cy="1938992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 průdušnice a průdušky (bronchoskopie)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 sliznice jícnu (</a:t>
            </a:r>
            <a:r>
              <a:rPr lang="cs-CZ" altLang="cs-CZ" sz="2400" dirty="0" err="1"/>
              <a:t>ezofagoskopie</a:t>
            </a:r>
            <a:r>
              <a:rPr lang="cs-CZ" altLang="cs-CZ" sz="2400" dirty="0"/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 sliznice žaludku a dvanáctníku (</a:t>
            </a:r>
            <a:r>
              <a:rPr lang="cs-CZ" altLang="cs-CZ" sz="2400" dirty="0" err="1"/>
              <a:t>gastroduodenoskopie</a:t>
            </a:r>
            <a:r>
              <a:rPr lang="cs-CZ" altLang="cs-CZ" sz="2400" dirty="0"/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 dirty="0"/>
              <a:t> tlusté střevo (kolonoskopie)</a:t>
            </a:r>
          </a:p>
        </p:txBody>
      </p:sp>
      <p:pic>
        <p:nvPicPr>
          <p:cNvPr id="27655" name="Picture 6" descr="Fiber Optic Diagram">
            <a:extLst>
              <a:ext uri="{FF2B5EF4-FFF2-40B4-BE49-F238E27FC236}">
                <a16:creationId xmlns:a16="http://schemas.microsoft.com/office/drawing/2014/main" id="{8A296D4B-FD3C-43D4-A3E3-C09B8F5CE77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4176" y="333218"/>
            <a:ext cx="3084403" cy="2313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27656" name="Rectangle 9">
            <a:extLst>
              <a:ext uri="{FF2B5EF4-FFF2-40B4-BE49-F238E27FC236}">
                <a16:creationId xmlns:a16="http://schemas.microsoft.com/office/drawing/2014/main" id="{DBAA2D85-BA6B-496F-BF37-5CF5379AF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855" y="4941888"/>
            <a:ext cx="5493845" cy="1323439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000" dirty="0"/>
              <a:t>Ve svazku přenášejícím obraz jsou vlákna uspořádána stejně na vstupu i výstupu svazku</a:t>
            </a:r>
            <a:r>
              <a:rPr lang="en-GB" altLang="cs-CZ" sz="2000" dirty="0"/>
              <a:t>. </a:t>
            </a:r>
            <a:r>
              <a:rPr lang="cs-CZ" altLang="cs-CZ" sz="2000" dirty="0"/>
              <a:t>Ztráty světelného signálu</a:t>
            </a:r>
            <a:r>
              <a:rPr lang="en-GB" altLang="cs-CZ" sz="2000" dirty="0"/>
              <a:t>: 0,001 - 0,005 dB </a:t>
            </a:r>
            <a:r>
              <a:rPr lang="cs-CZ" altLang="cs-CZ" sz="2000" dirty="0"/>
              <a:t>na</a:t>
            </a:r>
            <a:r>
              <a:rPr lang="en-GB" altLang="cs-CZ" sz="2000" dirty="0"/>
              <a:t> 1 m </a:t>
            </a:r>
            <a:r>
              <a:rPr lang="cs-CZ" altLang="cs-CZ" sz="2000" dirty="0"/>
              <a:t>délky</a:t>
            </a:r>
            <a:r>
              <a:rPr lang="en-GB" altLang="cs-CZ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671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5">
            <a:extLst>
              <a:ext uri="{FF2B5EF4-FFF2-40B4-BE49-F238E27FC236}">
                <a16:creationId xmlns:a16="http://schemas.microsoft.com/office/drawing/2014/main" id="{B9DA26C2-F76C-44F6-AB45-59158953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1E161E-E711-498B-A05D-1899E8B7E5C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AC64537-4E56-4CFB-8415-8FBFD4356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21812"/>
            <a:ext cx="3242441" cy="706437"/>
          </a:xfrm>
        </p:spPr>
        <p:txBody>
          <a:bodyPr/>
          <a:lstStyle/>
          <a:p>
            <a:pPr eaLnBrk="1" hangingPunct="1"/>
            <a:r>
              <a:rPr lang="cs-CZ" altLang="cs-CZ" dirty="0"/>
              <a:t>Fibroskopy</a:t>
            </a:r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15ED4AC7-7482-48A0-8A46-FEDCDBEBE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0827" y="1367825"/>
            <a:ext cx="10205545" cy="56165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Fibroskopy umožňují odebírat vzorky tkání a provádět drobné chirurgické výkony</a:t>
            </a:r>
            <a:r>
              <a:rPr lang="en-GB" altLang="cs-CZ" sz="2400" dirty="0"/>
              <a:t>. </a:t>
            </a:r>
            <a:r>
              <a:rPr lang="cs-CZ" altLang="cs-CZ" sz="2400" dirty="0"/>
              <a:t>Jsou ohebné, takže s nimi lze vyšetřovat i části těla nepřístupné pro endoskopy s pevnými tubusy</a:t>
            </a:r>
            <a:r>
              <a:rPr lang="en-GB" altLang="cs-CZ" sz="2400" dirty="0"/>
              <a:t>. </a:t>
            </a:r>
            <a:r>
              <a:rPr lang="cs-CZ" altLang="cs-CZ" sz="2400" dirty="0"/>
              <a:t>Délka</a:t>
            </a:r>
            <a:r>
              <a:rPr lang="en-GB" altLang="cs-CZ" sz="2400" dirty="0"/>
              <a:t> 130 - 140 cm.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 ohebném kabelu endoskopu se nacházejí</a:t>
            </a:r>
            <a:r>
              <a:rPr lang="en-GB" altLang="cs-CZ" sz="2400" dirty="0"/>
              <a:t>: </a:t>
            </a:r>
          </a:p>
          <a:p>
            <a:pPr lvl="2">
              <a:lnSpc>
                <a:spcPct val="100000"/>
              </a:lnSpc>
            </a:pPr>
            <a:r>
              <a:rPr lang="en-GB" altLang="cs-CZ" sz="2000" dirty="0"/>
              <a:t>3 </a:t>
            </a:r>
            <a:r>
              <a:rPr lang="cs-CZ" altLang="cs-CZ" sz="2000" dirty="0"/>
              <a:t>svazky optických vláken</a:t>
            </a:r>
            <a:r>
              <a:rPr lang="en-GB" altLang="cs-CZ" sz="2000" dirty="0"/>
              <a:t> (2 </a:t>
            </a:r>
            <a:r>
              <a:rPr lang="cs-CZ" altLang="cs-CZ" sz="2000" dirty="0"/>
              <a:t>pro osvětlení</a:t>
            </a:r>
            <a:r>
              <a:rPr lang="en-GB" altLang="cs-CZ" sz="2000" dirty="0"/>
              <a:t>, 1 </a:t>
            </a:r>
            <a:r>
              <a:rPr lang="cs-CZ" altLang="cs-CZ" sz="2000" dirty="0"/>
              <a:t>pro přenos obrazu</a:t>
            </a:r>
            <a:r>
              <a:rPr lang="en-GB" altLang="cs-CZ" sz="2000" dirty="0"/>
              <a:t>),</a:t>
            </a:r>
          </a:p>
          <a:p>
            <a:pPr lvl="2">
              <a:lnSpc>
                <a:spcPct val="100000"/>
              </a:lnSpc>
            </a:pPr>
            <a:r>
              <a:rPr lang="cs-CZ" altLang="cs-CZ" sz="2000" dirty="0"/>
              <a:t>trubice pro vodu a/nebo vzduch</a:t>
            </a:r>
            <a:r>
              <a:rPr lang="en-GB" altLang="cs-CZ" sz="2000" dirty="0"/>
              <a:t>, </a:t>
            </a:r>
          </a:p>
          <a:p>
            <a:pPr lvl="2">
              <a:lnSpc>
                <a:spcPct val="100000"/>
              </a:lnSpc>
            </a:pPr>
            <a:r>
              <a:rPr lang="cs-CZ" altLang="cs-CZ" sz="2000" dirty="0"/>
              <a:t>kanál pro zavádění chirurgických nástrojů a</a:t>
            </a:r>
            <a:r>
              <a:rPr lang="en-GB" altLang="cs-CZ" sz="2000" dirty="0"/>
              <a:t> </a:t>
            </a:r>
          </a:p>
          <a:p>
            <a:pPr lvl="2">
              <a:lnSpc>
                <a:spcPct val="100000"/>
              </a:lnSpc>
            </a:pPr>
            <a:r>
              <a:rPr lang="cs-CZ" altLang="cs-CZ" sz="2000" dirty="0"/>
              <a:t>ovládací táhla umožňující pohyb distálního konce endoskopu s </a:t>
            </a:r>
            <a:r>
              <a:rPr lang="cs-CZ" altLang="cs-CZ" sz="2000" b="1" dirty="0"/>
              <a:t>objektivem</a:t>
            </a:r>
            <a:r>
              <a:rPr lang="cs-CZ" altLang="cs-CZ" sz="2000" dirty="0"/>
              <a:t>, jenž poskytuje ostrý obraz ze vzdálenosti</a:t>
            </a:r>
            <a:r>
              <a:rPr lang="en-GB" altLang="cs-CZ" sz="2000" dirty="0"/>
              <a:t> 3 - 100 mm.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Proximální konec endoskopu je vybaven </a:t>
            </a:r>
            <a:r>
              <a:rPr lang="cs-CZ" altLang="cs-CZ" sz="2400" b="1" dirty="0"/>
              <a:t>okulárem </a:t>
            </a:r>
            <a:r>
              <a:rPr lang="cs-CZ" altLang="cs-CZ" sz="2400" dirty="0"/>
              <a:t>zabudovaným</a:t>
            </a:r>
            <a:r>
              <a:rPr lang="en-GB" altLang="cs-CZ" sz="2400" dirty="0"/>
              <a:t> </a:t>
            </a:r>
            <a:r>
              <a:rPr lang="cs-CZ" altLang="cs-CZ" sz="2400" dirty="0"/>
              <a:t>do tuhé části endoskopu</a:t>
            </a:r>
            <a:r>
              <a:rPr lang="en-GB" altLang="cs-CZ" sz="2400" dirty="0"/>
              <a:t>. </a:t>
            </a:r>
            <a:r>
              <a:rPr lang="cs-CZ" altLang="cs-CZ" sz="2400" dirty="0"/>
              <a:t>Zde se nachází o ovládací zařízení pro manipulaci s distálním koncem endoskopu</a:t>
            </a:r>
            <a:r>
              <a:rPr lang="en-GB" altLang="cs-CZ" sz="2400" dirty="0"/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Součástí zařízení je též výkonný zdroj světla, vzduchový kompresor, vodní čerpadlo a vývěva</a:t>
            </a:r>
            <a:r>
              <a:rPr lang="en-GB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2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7">
            <a:extLst>
              <a:ext uri="{FF2B5EF4-FFF2-40B4-BE49-F238E27FC236}">
                <a16:creationId xmlns:a16="http://schemas.microsoft.com/office/drawing/2014/main" id="{AC4DF958-A48D-494E-8A72-1A8AE625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6B1034-CE76-4679-B022-78592C745D4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9A42868-1AA1-4B37-BE77-27864B94B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3415862" cy="833491"/>
          </a:xfrm>
        </p:spPr>
        <p:txBody>
          <a:bodyPr/>
          <a:lstStyle/>
          <a:p>
            <a:pPr eaLnBrk="1" hangingPunct="1"/>
            <a:r>
              <a:rPr lang="cs-CZ" altLang="cs-CZ" dirty="0"/>
              <a:t>Fibroskopy</a:t>
            </a:r>
          </a:p>
        </p:txBody>
      </p:sp>
      <p:pic>
        <p:nvPicPr>
          <p:cNvPr id="31748" name="Picture 6" descr="schlinge">
            <a:extLst>
              <a:ext uri="{FF2B5EF4-FFF2-40B4-BE49-F238E27FC236}">
                <a16:creationId xmlns:a16="http://schemas.microsoft.com/office/drawing/2014/main" id="{DEC46745-144C-4F9A-8DE7-3BE5C2A7169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9"/>
          <a:stretch>
            <a:fillRect/>
          </a:stretch>
        </p:blipFill>
        <p:spPr>
          <a:xfrm>
            <a:off x="7967662" y="1743191"/>
            <a:ext cx="3194323" cy="39003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31749" name="Text Box 8">
            <a:extLst>
              <a:ext uri="{FF2B5EF4-FFF2-40B4-BE49-F238E27FC236}">
                <a16:creationId xmlns:a16="http://schemas.microsoft.com/office/drawing/2014/main" id="{6FBBA6C6-4751-420E-BA8D-986F4DB5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6021388"/>
            <a:ext cx="5183188" cy="707886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cs-CZ" altLang="cs-CZ" sz="2000" b="1" dirty="0"/>
              <a:t>Čelo </a:t>
            </a:r>
            <a:r>
              <a:rPr lang="cs-CZ" altLang="cs-CZ" sz="2000" b="1" dirty="0" err="1"/>
              <a:t>kolonoskopu</a:t>
            </a:r>
            <a:endParaRPr lang="cs-CZ" altLang="cs-CZ" sz="2000" b="1" dirty="0"/>
          </a:p>
          <a:p>
            <a:pPr algn="r" eaLnBrk="1" hangingPunct="1">
              <a:spcBef>
                <a:spcPts val="0"/>
              </a:spcBef>
              <a:buFontTx/>
              <a:buNone/>
            </a:pPr>
            <a:r>
              <a:rPr lang="en-GB" altLang="cs-CZ" sz="2000" dirty="0"/>
              <a:t>www.endoscopy.ru/diler/ pentaxvideo.html. </a:t>
            </a:r>
          </a:p>
        </p:txBody>
      </p:sp>
      <p:sp>
        <p:nvSpPr>
          <p:cNvPr id="31750" name="Line 9">
            <a:extLst>
              <a:ext uri="{FF2B5EF4-FFF2-40B4-BE49-F238E27FC236}">
                <a16:creationId xmlns:a16="http://schemas.microsoft.com/office/drawing/2014/main" id="{A1A35877-8D15-4B32-8625-8D6D0B00DA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8525" y="5734050"/>
            <a:ext cx="863600" cy="4318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400"/>
          </a:p>
        </p:txBody>
      </p:sp>
      <p:pic>
        <p:nvPicPr>
          <p:cNvPr id="31751" name="Picture 17" descr="ENDO">
            <a:extLst>
              <a:ext uri="{FF2B5EF4-FFF2-40B4-BE49-F238E27FC236}">
                <a16:creationId xmlns:a16="http://schemas.microsoft.com/office/drawing/2014/main" id="{E2E5BC39-8608-450C-A072-27188FE39E3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53" y="1229710"/>
            <a:ext cx="6806692" cy="40883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5">
            <a:extLst>
              <a:ext uri="{FF2B5EF4-FFF2-40B4-BE49-F238E27FC236}">
                <a16:creationId xmlns:a16="http://schemas.microsoft.com/office/drawing/2014/main" id="{9B76F6A4-6DF5-4BD2-A20D-5AB72102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F172B2-C4A9-4D6C-A84A-3D5D688E9CA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22B896F-C997-48F7-88B1-FC1F34846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chemeClr val="tx1"/>
                </a:solidFill>
              </a:rPr>
              <a:t>Fibroskopy</a:t>
            </a:r>
          </a:p>
        </p:txBody>
      </p:sp>
      <p:pic>
        <p:nvPicPr>
          <p:cNvPr id="33796" name="Picture 5">
            <a:extLst>
              <a:ext uri="{FF2B5EF4-FFF2-40B4-BE49-F238E27FC236}">
                <a16:creationId xmlns:a16="http://schemas.microsoft.com/office/drawing/2014/main" id="{6A53B2E8-D884-419B-8735-F173D44E5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-1"/>
            <a:ext cx="5187621" cy="310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fiberscope">
            <a:extLst>
              <a:ext uri="{FF2B5EF4-FFF2-40B4-BE49-F238E27FC236}">
                <a16:creationId xmlns:a16="http://schemas.microsoft.com/office/drawing/2014/main" id="{6C28E932-077C-4D91-B3A1-C113AC57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85" y="3115497"/>
            <a:ext cx="70183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5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5">
            <a:extLst>
              <a:ext uri="{FF2B5EF4-FFF2-40B4-BE49-F238E27FC236}">
                <a16:creationId xmlns:a16="http://schemas.microsoft.com/office/drawing/2014/main" id="{75E5B911-F3C4-4FCE-B62D-DC55FE76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E710D5-745C-410F-B070-953A886271B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65200A67-0AE9-48DA-B8D5-E5D008657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602" y="390252"/>
            <a:ext cx="4259262" cy="713334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Videoendoskop</a:t>
            </a:r>
            <a:endParaRPr lang="cs-CZ" altLang="cs-CZ" dirty="0"/>
          </a:p>
        </p:txBody>
      </p:sp>
      <p:sp>
        <p:nvSpPr>
          <p:cNvPr id="35844" name="Text Box 9">
            <a:extLst>
              <a:ext uri="{FF2B5EF4-FFF2-40B4-BE49-F238E27FC236}">
                <a16:creationId xmlns:a16="http://schemas.microsoft.com/office/drawing/2014/main" id="{574132E5-47A5-4F6B-B2A6-ED6ECB988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8664" y="5805488"/>
            <a:ext cx="4498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/>
              <a:t>http://www.bethesda.de/kliniken/medizinische-klinik-ii---gastroenterologie/endoskopien-spiegelungen/index.php</a:t>
            </a:r>
            <a:endParaRPr lang="cs-CZ" altLang="cs-CZ" sz="2000"/>
          </a:p>
        </p:txBody>
      </p:sp>
      <p:sp>
        <p:nvSpPr>
          <p:cNvPr id="35845" name="Rectangle 10">
            <a:extLst>
              <a:ext uri="{FF2B5EF4-FFF2-40B4-BE49-F238E27FC236}">
                <a16:creationId xmlns:a16="http://schemas.microsoft.com/office/drawing/2014/main" id="{4C6985A7-F7EC-4724-8A4F-85294FAB7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3" y="3017292"/>
            <a:ext cx="3649662" cy="194468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cs-CZ" sz="2200" b="1" dirty="0" err="1">
                <a:cs typeface="Times New Roman" panose="02020603050405020304" pitchFamily="18" charset="0"/>
              </a:rPr>
              <a:t>Videoendos</a:t>
            </a:r>
            <a:r>
              <a:rPr lang="cs-CZ" altLang="cs-CZ" sz="2200" b="1" dirty="0">
                <a:cs typeface="Times New Roman" panose="02020603050405020304" pitchFamily="18" charset="0"/>
              </a:rPr>
              <a:t>kopie</a:t>
            </a:r>
            <a:r>
              <a:rPr lang="en-GB" altLang="cs-CZ" sz="2200" dirty="0">
                <a:cs typeface="Times New Roman" panose="02020603050405020304" pitchFamily="18" charset="0"/>
              </a:rPr>
              <a:t> </a:t>
            </a:r>
            <a:r>
              <a:rPr lang="en-GB" altLang="cs-CZ" sz="2200" dirty="0"/>
              <a:t>– </a:t>
            </a:r>
            <a:r>
              <a:rPr lang="cs-CZ" altLang="cs-CZ" sz="2200" dirty="0"/>
              <a:t>moderní endoskopy s videokamerami. Obraz je pozorován na monitoru nebo obrazovce PC</a:t>
            </a:r>
            <a:r>
              <a:rPr lang="en-GB" altLang="cs-CZ" sz="2200" dirty="0"/>
              <a:t>. </a:t>
            </a:r>
            <a:endParaRPr lang="en-GB" altLang="cs-CZ" sz="2400" dirty="0"/>
          </a:p>
        </p:txBody>
      </p:sp>
      <p:pic>
        <p:nvPicPr>
          <p:cNvPr id="35846" name="Picture 12" descr="http://www.bethesda.de/images/39drstier004ret_480.jpg">
            <a:extLst>
              <a:ext uri="{FF2B5EF4-FFF2-40B4-BE49-F238E27FC236}">
                <a16:creationId xmlns:a16="http://schemas.microsoft.com/office/drawing/2014/main" id="{E1F39381-A0E3-418E-9DB6-1EBC1275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166" y="1194293"/>
            <a:ext cx="6160426" cy="440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8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4A6D3067-75CB-425D-85A1-9DE26AFB4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469976"/>
            <a:ext cx="4598234" cy="451576"/>
          </a:xfrm>
        </p:spPr>
        <p:txBody>
          <a:bodyPr/>
          <a:lstStyle/>
          <a:p>
            <a:r>
              <a:rPr lang="cs-CZ" altLang="cs-CZ" dirty="0"/>
              <a:t>Endoskopická kapsle</a:t>
            </a:r>
          </a:p>
        </p:txBody>
      </p:sp>
      <p:sp>
        <p:nvSpPr>
          <p:cNvPr id="37891" name="Zástupný symbol pro číslo snímku 3">
            <a:extLst>
              <a:ext uri="{FF2B5EF4-FFF2-40B4-BE49-F238E27FC236}">
                <a16:creationId xmlns:a16="http://schemas.microsoft.com/office/drawing/2014/main" id="{311752DB-1C1D-4B01-9563-A954FCD4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1C5D98-B6BE-42E2-A0E3-C0A26B19E9C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/>
          </a:p>
        </p:txBody>
      </p:sp>
      <p:pic>
        <p:nvPicPr>
          <p:cNvPr id="37892" name="Picture 2" descr="http://medicalartbank.com/wp-content/uploads/2013/10/Capsule_endoscopy_medical_illustration.jpg">
            <a:extLst>
              <a:ext uri="{FF2B5EF4-FFF2-40B4-BE49-F238E27FC236}">
                <a16:creationId xmlns:a16="http://schemas.microsoft.com/office/drawing/2014/main" id="{FC67BDA6-3FC7-4CED-999F-C1B6E4A53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31" y="370835"/>
            <a:ext cx="6268932" cy="626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572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5">
            <a:extLst>
              <a:ext uri="{FF2B5EF4-FFF2-40B4-BE49-F238E27FC236}">
                <a16:creationId xmlns:a16="http://schemas.microsoft.com/office/drawing/2014/main" id="{3D4B19C2-FD85-4E3C-B459-456C538E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2148FE-A5D4-45E7-8DCA-20F818706D2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768B4DD-BAED-42D2-AF4C-AB9C01C6C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154" y="329598"/>
            <a:ext cx="2159876" cy="561975"/>
          </a:xfrm>
        </p:spPr>
        <p:txBody>
          <a:bodyPr/>
          <a:lstStyle/>
          <a:p>
            <a:pPr eaLnBrk="1" hangingPunct="1"/>
            <a:r>
              <a:rPr lang="cs-CZ" altLang="cs-CZ" dirty="0"/>
              <a:t>Laser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BC77800F-7F33-4A3D-90F4-2D5E0F41E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2338" y="1236008"/>
            <a:ext cx="10720572" cy="5391386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i="1" dirty="0" err="1"/>
              <a:t>L</a:t>
            </a:r>
            <a:r>
              <a:rPr lang="cs-CZ" altLang="cs-CZ" sz="2400" i="1" dirty="0" err="1"/>
              <a:t>ight</a:t>
            </a:r>
            <a:r>
              <a:rPr lang="cs-CZ" altLang="cs-CZ" sz="2400" i="1" dirty="0"/>
              <a:t> </a:t>
            </a:r>
            <a:r>
              <a:rPr lang="cs-CZ" altLang="cs-CZ" sz="2400" b="1" i="1" dirty="0" err="1"/>
              <a:t>A</a:t>
            </a:r>
            <a:r>
              <a:rPr lang="cs-CZ" altLang="cs-CZ" sz="2400" i="1" dirty="0" err="1"/>
              <a:t>mplification</a:t>
            </a:r>
            <a:r>
              <a:rPr lang="cs-CZ" altLang="cs-CZ" sz="2400" i="1" dirty="0"/>
              <a:t> by </a:t>
            </a:r>
            <a:r>
              <a:rPr lang="cs-CZ" altLang="cs-CZ" sz="2400" b="1" i="1" dirty="0" err="1"/>
              <a:t>S</a:t>
            </a:r>
            <a:r>
              <a:rPr lang="cs-CZ" altLang="cs-CZ" sz="2400" i="1" dirty="0" err="1"/>
              <a:t>timulated</a:t>
            </a:r>
            <a:r>
              <a:rPr lang="cs-CZ" altLang="cs-CZ" sz="2400" i="1" dirty="0"/>
              <a:t> </a:t>
            </a:r>
            <a:r>
              <a:rPr lang="cs-CZ" altLang="cs-CZ" sz="2400" b="1" i="1" dirty="0" err="1"/>
              <a:t>E</a:t>
            </a:r>
            <a:r>
              <a:rPr lang="cs-CZ" altLang="cs-CZ" sz="2400" i="1" dirty="0" err="1"/>
              <a:t>mission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of</a:t>
            </a:r>
            <a:r>
              <a:rPr lang="cs-CZ" altLang="cs-CZ" sz="2400" i="1" dirty="0"/>
              <a:t> </a:t>
            </a:r>
            <a:r>
              <a:rPr lang="cs-CZ" altLang="cs-CZ" sz="2400" b="1" i="1" dirty="0" err="1"/>
              <a:t>R</a:t>
            </a:r>
            <a:r>
              <a:rPr lang="cs-CZ" altLang="cs-CZ" sz="2400" i="1" dirty="0" err="1"/>
              <a:t>adiation</a:t>
            </a:r>
            <a:r>
              <a:rPr lang="cs-CZ" altLang="cs-CZ" sz="2400" i="1" dirty="0"/>
              <a:t> – zesílení světla stimulovanou emisí záření</a:t>
            </a:r>
            <a:r>
              <a:rPr lang="cs-CZ" altLang="cs-CZ" sz="2400" dirty="0"/>
              <a:t>. První rubínový laser zkonstruován T.H. </a:t>
            </a:r>
            <a:r>
              <a:rPr lang="cs-CZ" altLang="cs-CZ" sz="2400" dirty="0" err="1"/>
              <a:t>Maimannem</a:t>
            </a:r>
            <a:r>
              <a:rPr lang="cs-CZ" altLang="cs-CZ" sz="2400" dirty="0"/>
              <a:t> v r. 1960.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Hlavní části laseru:</a:t>
            </a:r>
          </a:p>
          <a:p>
            <a:pPr lvl="2">
              <a:lnSpc>
                <a:spcPct val="100000"/>
              </a:lnSpc>
            </a:pPr>
            <a:r>
              <a:rPr lang="cs-CZ" altLang="cs-CZ" sz="2000" b="1" dirty="0"/>
              <a:t>Aktivní prostředí</a:t>
            </a:r>
          </a:p>
          <a:p>
            <a:pPr lvl="2">
              <a:lnSpc>
                <a:spcPct val="100000"/>
              </a:lnSpc>
            </a:pPr>
            <a:r>
              <a:rPr lang="cs-CZ" altLang="cs-CZ" sz="2000" b="1" dirty="0"/>
              <a:t>Optický rezonátor</a:t>
            </a:r>
          </a:p>
          <a:p>
            <a:pPr lvl="2">
              <a:lnSpc>
                <a:spcPct val="100000"/>
              </a:lnSpc>
            </a:pPr>
            <a:r>
              <a:rPr lang="cs-CZ" altLang="cs-CZ" sz="2000" b="1" dirty="0"/>
              <a:t>Zdroj excitační energie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Princip laseru: střídající se excitace a </a:t>
            </a:r>
            <a:r>
              <a:rPr lang="cs-CZ" altLang="cs-CZ" sz="2400" dirty="0" err="1"/>
              <a:t>deexcitace</a:t>
            </a:r>
            <a:r>
              <a:rPr lang="cs-CZ" altLang="cs-CZ" sz="2400" dirty="0"/>
              <a:t>.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Elektrony v atomech aktivního prostředí jsou </a:t>
            </a:r>
            <a:r>
              <a:rPr lang="cs-CZ" altLang="cs-CZ" sz="2000" dirty="0">
                <a:solidFill>
                  <a:srgbClr val="FF0066"/>
                </a:solidFill>
              </a:rPr>
              <a:t>excitovány</a:t>
            </a:r>
            <a:r>
              <a:rPr lang="cs-CZ" altLang="cs-CZ" sz="2000" dirty="0"/>
              <a:t> (do vyššího energetického stavu) zdrojem excitační energie („optické čerpání“).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Po </a:t>
            </a:r>
            <a:r>
              <a:rPr lang="cs-CZ" altLang="cs-CZ" sz="2000" dirty="0" err="1">
                <a:solidFill>
                  <a:srgbClr val="FF0066"/>
                </a:solidFill>
              </a:rPr>
              <a:t>deexcitaci</a:t>
            </a:r>
            <a:r>
              <a:rPr lang="cs-CZ" altLang="cs-CZ" sz="2000" dirty="0"/>
              <a:t> budicím fotonem vznikají nové fotony o téže energii a proces se opakuje – nastává zesílení.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U takzvaných </a:t>
            </a:r>
            <a:r>
              <a:rPr lang="cs-CZ" altLang="cs-CZ" sz="2000" dirty="0" err="1"/>
              <a:t>tříhladinových</a:t>
            </a:r>
            <a:r>
              <a:rPr lang="cs-CZ" altLang="cs-CZ" sz="2000" dirty="0"/>
              <a:t> laserů je třetí energetická hladina široká, takže pro optické čerpání není nutno používat monochromatické (tj. </a:t>
            </a:r>
            <a:r>
              <a:rPr lang="cs-CZ" altLang="cs-CZ" sz="2000" dirty="0" err="1"/>
              <a:t>monoenergetické</a:t>
            </a:r>
            <a:r>
              <a:rPr lang="cs-CZ" altLang="cs-CZ" sz="2000" dirty="0"/>
              <a:t>) světlo. Protože rozdíl mezi druhou a třetí energetickou hladinou je malý, přeskok elektronů na druhou energetickou hladinu je spontánní („tepelný“) – elektrony čekají na této hladině na budicí foton.</a:t>
            </a:r>
          </a:p>
        </p:txBody>
      </p:sp>
    </p:spTree>
    <p:extLst>
      <p:ext uri="{BB962C8B-B14F-4D97-AF65-F5344CB8AC3E}">
        <p14:creationId xmlns:p14="http://schemas.microsoft.com/office/powerpoint/2010/main" val="317684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7">
            <a:extLst>
              <a:ext uri="{FF2B5EF4-FFF2-40B4-BE49-F238E27FC236}">
                <a16:creationId xmlns:a16="http://schemas.microsoft.com/office/drawing/2014/main" id="{86272475-F0B8-4870-8658-6AB24B77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C181DA-454C-473C-8DF0-ADB20490875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8CAA842-CDF5-417D-B186-422FA82F0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663520"/>
            <a:ext cx="3529012" cy="1143000"/>
          </a:xfrm>
        </p:spPr>
        <p:txBody>
          <a:bodyPr/>
          <a:lstStyle/>
          <a:p>
            <a:pPr eaLnBrk="1" hangingPunct="1"/>
            <a:r>
              <a:rPr lang="en-GB" altLang="cs-CZ" dirty="0"/>
              <a:t>T</a:t>
            </a:r>
            <a:r>
              <a:rPr lang="cs-CZ" altLang="cs-CZ" dirty="0" err="1"/>
              <a:t>říhladinový</a:t>
            </a:r>
            <a:r>
              <a:rPr lang="cs-CZ" altLang="cs-CZ" dirty="0"/>
              <a:t> laser</a:t>
            </a:r>
            <a:endParaRPr lang="en-GB" altLang="cs-CZ" dirty="0"/>
          </a:p>
        </p:txBody>
      </p:sp>
      <p:pic>
        <p:nvPicPr>
          <p:cNvPr id="40964" name="Picture 16">
            <a:extLst>
              <a:ext uri="{FF2B5EF4-FFF2-40B4-BE49-F238E27FC236}">
                <a16:creationId xmlns:a16="http://schemas.microsoft.com/office/drawing/2014/main" id="{A259912E-37A6-4A3E-B4AB-162107D2636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0502" y="72313"/>
            <a:ext cx="5376880" cy="25645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40965" name="Text Box 8">
            <a:extLst>
              <a:ext uri="{FF2B5EF4-FFF2-40B4-BE49-F238E27FC236}">
                <a16:creationId xmlns:a16="http://schemas.microsoft.com/office/drawing/2014/main" id="{3C3CDCD9-AE4D-4D3E-A95E-1E9BC7E51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532" y="3968915"/>
            <a:ext cx="2821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600" dirty="0"/>
              <a:t>http://www.llnl.gov/nif/library/aboutlasers/Ruby%20cutaway.GIF</a:t>
            </a:r>
          </a:p>
        </p:txBody>
      </p:sp>
      <p:pic>
        <p:nvPicPr>
          <p:cNvPr id="40966" name="Picture 18" descr="rubinovylaser">
            <a:extLst>
              <a:ext uri="{FF2B5EF4-FFF2-40B4-BE49-F238E27FC236}">
                <a16:creationId xmlns:a16="http://schemas.microsoft.com/office/drawing/2014/main" id="{35D8BA46-36CA-4E29-95AD-23E77179E86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4731" y="2636837"/>
            <a:ext cx="5345341" cy="39824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981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5">
            <a:extLst>
              <a:ext uri="{FF2B5EF4-FFF2-40B4-BE49-F238E27FC236}">
                <a16:creationId xmlns:a16="http://schemas.microsoft.com/office/drawing/2014/main" id="{AD762577-70EC-4ACB-893B-370FCF8D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20C85F-E9CB-432D-BFBA-E45BCF21C34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pic>
        <p:nvPicPr>
          <p:cNvPr id="43011" name="Picture 5" descr="laser1">
            <a:extLst>
              <a:ext uri="{FF2B5EF4-FFF2-40B4-BE49-F238E27FC236}">
                <a16:creationId xmlns:a16="http://schemas.microsoft.com/office/drawing/2014/main" id="{C7107EBE-2918-4C86-AF70-9D8B14D9D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97" y="465541"/>
            <a:ext cx="4227841" cy="281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7" descr="laser2">
            <a:extLst>
              <a:ext uri="{FF2B5EF4-FFF2-40B4-BE49-F238E27FC236}">
                <a16:creationId xmlns:a16="http://schemas.microsoft.com/office/drawing/2014/main" id="{11BA3D2B-66BF-40E4-896D-449E04A2D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99" y="466791"/>
            <a:ext cx="4227841" cy="280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9" descr="laser3">
            <a:extLst>
              <a:ext uri="{FF2B5EF4-FFF2-40B4-BE49-F238E27FC236}">
                <a16:creationId xmlns:a16="http://schemas.microsoft.com/office/drawing/2014/main" id="{57C548E5-D4C5-48AE-BFE1-56A51DF77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97" y="3741738"/>
            <a:ext cx="4156403" cy="275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1" descr="laser4">
            <a:extLst>
              <a:ext uri="{FF2B5EF4-FFF2-40B4-BE49-F238E27FC236}">
                <a16:creationId xmlns:a16="http://schemas.microsoft.com/office/drawing/2014/main" id="{BA862C07-B89A-4276-9992-648C221C7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3716339"/>
            <a:ext cx="4156402" cy="275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30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>
            <a:extLst>
              <a:ext uri="{FF2B5EF4-FFF2-40B4-BE49-F238E27FC236}">
                <a16:creationId xmlns:a16="http://schemas.microsoft.com/office/drawing/2014/main" id="{7877B4AC-83DA-4BA2-B136-702864F2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4CF10F-4F7E-4291-A1D9-F0F0B9305CF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2FAB83D-5DBB-442D-87CC-5D2B22ADA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4662745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Obsah přednášky</a:t>
            </a:r>
            <a:endParaRPr lang="en-GB" altLang="cs-CZ" dirty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1D79474-0F99-48AC-8060-6FD3765BB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39614" y="1600200"/>
            <a:ext cx="9217572" cy="4852988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Tato přednáška se zabývá následujícími biomedicínskými zařízeními: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Endoskopy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Lasery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Elektrochirurgickými přístroji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Ultrazvukovými chirurgickými přístroji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Kryochirurgickými zařízeními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/>
              <a:t>„Vodním“ a plazmovým skalpelem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dirty="0" err="1"/>
              <a:t>Litotriptory</a:t>
            </a:r>
            <a:endParaRPr lang="cs-CZ" altLang="cs-CZ" sz="24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90793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>
            <a:extLst>
              <a:ext uri="{FF2B5EF4-FFF2-40B4-BE49-F238E27FC236}">
                <a16:creationId xmlns:a16="http://schemas.microsoft.com/office/drawing/2014/main" id="{1BCD1517-091F-42A3-A00F-F299DC4B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563832-A7B2-4E0F-92D9-8A8C4DAFB12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F5D3833-56E5-4565-A0A4-E22C3DE8D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9145" y="317288"/>
            <a:ext cx="2485697" cy="633412"/>
          </a:xfrm>
        </p:spPr>
        <p:txBody>
          <a:bodyPr/>
          <a:lstStyle/>
          <a:p>
            <a:pPr eaLnBrk="1" hangingPunct="1"/>
            <a:r>
              <a:rPr lang="cs-CZ" altLang="cs-CZ" dirty="0"/>
              <a:t>Lasery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470DA231-2002-4BCE-8D6B-C97583C0F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9145" y="1125538"/>
            <a:ext cx="10494579" cy="55435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Pevné l.</a:t>
            </a:r>
            <a:r>
              <a:rPr lang="cs-CZ" altLang="cs-CZ" sz="2400" dirty="0"/>
              <a:t> (kompaktní, polovodičové): rubínový laser (694,3 </a:t>
            </a:r>
            <a:r>
              <a:rPr lang="cs-CZ" altLang="cs-CZ" sz="2400" dirty="0" err="1"/>
              <a:t>nm</a:t>
            </a:r>
            <a:r>
              <a:rPr lang="cs-CZ" altLang="cs-CZ" sz="2400" dirty="0"/>
              <a:t>), </a:t>
            </a:r>
            <a:r>
              <a:rPr lang="cs-CZ" altLang="cs-CZ" sz="2400" dirty="0" err="1"/>
              <a:t>neodymový</a:t>
            </a:r>
            <a:r>
              <a:rPr lang="cs-CZ" altLang="cs-CZ" sz="2400" dirty="0"/>
              <a:t> (1,06 µm),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Polovodičové l. </a:t>
            </a:r>
            <a:r>
              <a:rPr lang="cs-CZ" altLang="cs-CZ" sz="2400" dirty="0"/>
              <a:t>– založeny na principu elektroluminiscence. 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Kapalinové l.</a:t>
            </a:r>
            <a:r>
              <a:rPr lang="cs-CZ" altLang="cs-CZ" sz="2400" dirty="0"/>
              <a:t> Jako aktivní prostředí se používá roztok organického barviva. Výhoda: lze je naladit na různé vlnové délky (od blízké oblasti IR přes VIS po UV).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Plynové l.</a:t>
            </a:r>
            <a:r>
              <a:rPr lang="cs-CZ" altLang="cs-CZ" sz="2400" dirty="0"/>
              <a:t>. Důležité pro lékařství. Helium-neonový laser (1,06 µm) a iontové lasery (argonový a kryptonový). CO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-N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-He-laser atd. 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Plazmové l</a:t>
            </a:r>
            <a:r>
              <a:rPr lang="cs-CZ" altLang="cs-CZ" sz="2400" dirty="0"/>
              <a:t>. Aktivním prostředím je plazma, např. plně ionizovaný uhlík – vyzařují měkké rentgenové záření.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Lasery mohou pracovat ve dvou režimech: </a:t>
            </a:r>
            <a:r>
              <a:rPr lang="cs-CZ" altLang="cs-CZ" sz="2400" b="1" dirty="0"/>
              <a:t>spojitě </a:t>
            </a:r>
            <a:r>
              <a:rPr lang="cs-CZ" altLang="cs-CZ" sz="2400" dirty="0"/>
              <a:t>a</a:t>
            </a:r>
            <a:r>
              <a:rPr lang="cs-CZ" altLang="cs-CZ" sz="2400" b="1" dirty="0"/>
              <a:t> pulzně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Výkony laserů sahají od 10</a:t>
            </a:r>
            <a:r>
              <a:rPr lang="cs-CZ" altLang="cs-CZ" sz="2400" baseline="30000" dirty="0"/>
              <a:t>-3</a:t>
            </a:r>
            <a:r>
              <a:rPr lang="cs-CZ" altLang="cs-CZ" sz="2400" dirty="0"/>
              <a:t> po 10</a:t>
            </a:r>
            <a:r>
              <a:rPr lang="cs-CZ" altLang="cs-CZ" sz="2400" baseline="30000" dirty="0"/>
              <a:t>4</a:t>
            </a:r>
            <a:r>
              <a:rPr lang="cs-CZ" altLang="cs-CZ" sz="2400" dirty="0"/>
              <a:t> W. </a:t>
            </a:r>
            <a:r>
              <a:rPr lang="cs-CZ" altLang="cs-CZ" sz="2400" dirty="0" err="1"/>
              <a:t>Nízkovýkonové</a:t>
            </a:r>
            <a:r>
              <a:rPr lang="cs-CZ" altLang="cs-CZ" sz="2400" dirty="0"/>
              <a:t> lasery (soft-lasery) se používají hlavně ve fyzikální terapii. Lasery s vysokým výkonem se používají jako chirurgické nástroje (laserový skalpel).</a:t>
            </a:r>
          </a:p>
        </p:txBody>
      </p:sp>
    </p:spTree>
    <p:extLst>
      <p:ext uri="{BB962C8B-B14F-4D97-AF65-F5344CB8AC3E}">
        <p14:creationId xmlns:p14="http://schemas.microsoft.com/office/powerpoint/2010/main" val="5900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>
            <a:extLst>
              <a:ext uri="{FF2B5EF4-FFF2-40B4-BE49-F238E27FC236}">
                <a16:creationId xmlns:a16="http://schemas.microsoft.com/office/drawing/2014/main" id="{49E93A55-1C7D-4F5F-B93C-0E39653A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B6346F-8D5B-414A-AAA6-EC8E6C0F897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C73365-54F1-4F68-BE77-E4846A81A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55786"/>
            <a:ext cx="6544097" cy="690146"/>
          </a:xfrm>
        </p:spPr>
        <p:txBody>
          <a:bodyPr/>
          <a:lstStyle/>
          <a:p>
            <a:pPr eaLnBrk="1" hangingPunct="1"/>
            <a:r>
              <a:rPr lang="cs-CZ" altLang="cs-CZ" dirty="0"/>
              <a:t>Účinky laserového záření</a:t>
            </a:r>
            <a:endParaRPr lang="en-GB" altLang="cs-CZ" dirty="0"/>
          </a:p>
        </p:txBody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7DB36928-69AC-4FF4-B2DB-EAC2B9BDA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1" y="1268415"/>
            <a:ext cx="10937420" cy="485313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Laserové světlo je </a:t>
            </a:r>
            <a:r>
              <a:rPr lang="cs-CZ" altLang="cs-CZ" sz="2200" dirty="0">
                <a:solidFill>
                  <a:srgbClr val="FF0000"/>
                </a:solidFill>
              </a:rPr>
              <a:t>monochromatické</a:t>
            </a:r>
            <a:r>
              <a:rPr lang="cs-CZ" altLang="cs-CZ" sz="2200" dirty="0"/>
              <a:t> a </a:t>
            </a:r>
            <a:r>
              <a:rPr lang="cs-CZ" altLang="cs-CZ" sz="2200" dirty="0">
                <a:solidFill>
                  <a:srgbClr val="FF0000"/>
                </a:solidFill>
              </a:rPr>
              <a:t>koherentní</a:t>
            </a:r>
            <a:r>
              <a:rPr lang="cs-CZ" altLang="cs-CZ" sz="2200" dirty="0"/>
              <a:t>. To umožňuje soustředit laserový paprsek na malou plochu a dosáhnout výkonové hustoty, která umožňuje použít tento chirurgický nástroj i v </a:t>
            </a:r>
            <a:r>
              <a:rPr lang="cs-CZ" altLang="cs-CZ" sz="2200" dirty="0" err="1">
                <a:solidFill>
                  <a:srgbClr val="FF0000"/>
                </a:solidFill>
              </a:rPr>
              <a:t>mikrochirugii</a:t>
            </a:r>
            <a:r>
              <a:rPr lang="cs-CZ" altLang="cs-CZ" sz="2200" dirty="0"/>
              <a:t>. Laserový paprsek může být zaměřován pomocí zrcadel, čoček nebo optických vláken. Fotony se absorbují v povrchové vrstvě tkání.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>
                <a:solidFill>
                  <a:srgbClr val="FF0000"/>
                </a:solidFill>
              </a:rPr>
              <a:t>Tepelné účinky </a:t>
            </a:r>
            <a:r>
              <a:rPr lang="cs-CZ" altLang="cs-CZ" sz="2200" dirty="0"/>
              <a:t>závisejí na výkonové hustotě světla a jeho vlnové délce. Využívají se hlavně v chirurgii a mikrochirurgii.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 err="1">
                <a:solidFill>
                  <a:srgbClr val="FF0000"/>
                </a:solidFill>
              </a:rPr>
              <a:t>Neteplné</a:t>
            </a:r>
            <a:r>
              <a:rPr lang="cs-CZ" altLang="cs-CZ" sz="2200" dirty="0">
                <a:solidFill>
                  <a:srgbClr val="FF0000"/>
                </a:solidFill>
              </a:rPr>
              <a:t> účinky</a:t>
            </a:r>
            <a:r>
              <a:rPr lang="cs-CZ" altLang="cs-CZ" sz="2200" dirty="0"/>
              <a:t> jsou typické pro soft-lasery, málo závisejí na vlnové délce – jsou založené na molekulárních účincích (uvádí se působení na enzymy dýchacího řetězce, zvyšování replikace mitochondriální DNA, zvyšování enzymové aktivity). Dochází též k ovlivňování membránových potenciálů, patrně prostřednictvím změn propustnosti membrán pro ionty Na</a:t>
            </a:r>
            <a:r>
              <a:rPr lang="cs-CZ" altLang="cs-CZ" sz="2200" baseline="30000" dirty="0"/>
              <a:t>+</a:t>
            </a:r>
            <a:r>
              <a:rPr lang="cs-CZ" altLang="cs-CZ" sz="2200" dirty="0"/>
              <a:t>, K</a:t>
            </a:r>
            <a:r>
              <a:rPr lang="cs-CZ" altLang="cs-CZ" sz="2200" baseline="30000" dirty="0"/>
              <a:t>+</a:t>
            </a:r>
            <a:r>
              <a:rPr lang="cs-CZ" altLang="cs-CZ" sz="2200" dirty="0"/>
              <a:t> a Ca</a:t>
            </a:r>
            <a:r>
              <a:rPr lang="cs-CZ" altLang="cs-CZ" sz="2200" baseline="30000" dirty="0"/>
              <a:t>++</a:t>
            </a:r>
            <a:r>
              <a:rPr lang="cs-CZ" altLang="cs-CZ" sz="2200" dirty="0"/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Laserové světlo má též </a:t>
            </a:r>
            <a:r>
              <a:rPr lang="cs-CZ" altLang="cs-CZ" sz="2200" dirty="0">
                <a:solidFill>
                  <a:srgbClr val="FF0000"/>
                </a:solidFill>
              </a:rPr>
              <a:t>fotodynamické účinky</a:t>
            </a:r>
            <a:r>
              <a:rPr lang="cs-CZ" altLang="cs-CZ" sz="2200" dirty="0"/>
              <a:t> – chemické změny neaktivních látek ozářených laserovým světlem určité vlnové délky mohou vést k tvorbě biologicky aktivních (cytotoxických) sloučenin.</a:t>
            </a:r>
          </a:p>
        </p:txBody>
      </p:sp>
    </p:spTree>
    <p:extLst>
      <p:ext uri="{BB962C8B-B14F-4D97-AF65-F5344CB8AC3E}">
        <p14:creationId xmlns:p14="http://schemas.microsoft.com/office/powerpoint/2010/main" val="83652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>
            <a:extLst>
              <a:ext uri="{FF2B5EF4-FFF2-40B4-BE49-F238E27FC236}">
                <a16:creationId xmlns:a16="http://schemas.microsoft.com/office/drawing/2014/main" id="{E12797C7-7513-4B0B-A1FA-2CD1E52A4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C52984-FCB8-4B33-AAB6-FAD337B3F08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61AC63A-27C1-4FFB-91AA-C14FD64CF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404811"/>
            <a:ext cx="5184775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Laserová terapie –</a:t>
            </a:r>
            <a:r>
              <a:rPr lang="en-US" altLang="cs-CZ" dirty="0"/>
              <a:t> </a:t>
            </a:r>
            <a:r>
              <a:rPr lang="cs-CZ" altLang="cs-CZ" dirty="0"/>
              <a:t>bezpečnost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1A2261A-2C7B-46E5-B44A-F85748FB9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0" y="1835387"/>
            <a:ext cx="11273752" cy="43926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 </a:t>
            </a:r>
            <a:r>
              <a:rPr lang="cs-CZ" altLang="cs-CZ" sz="2400" b="1" dirty="0"/>
              <a:t>neinvazivní fototerapii</a:t>
            </a:r>
            <a:r>
              <a:rPr lang="cs-CZ" altLang="cs-CZ" sz="2400" dirty="0"/>
              <a:t> se používají výkony pod 500 </a:t>
            </a:r>
            <a:r>
              <a:rPr lang="cs-CZ" altLang="cs-CZ" sz="2400" dirty="0" err="1"/>
              <a:t>mW</a:t>
            </a:r>
            <a:r>
              <a:rPr lang="cs-CZ" altLang="cs-CZ" sz="2400" dirty="0"/>
              <a:t>. Lasery se dělí do tříd:</a:t>
            </a:r>
            <a:r>
              <a:rPr lang="cs-CZ" altLang="cs-CZ" sz="28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II (výkon do 1 </a:t>
            </a:r>
            <a:r>
              <a:rPr lang="cs-CZ" altLang="cs-CZ" sz="2000" dirty="0" err="1"/>
              <a:t>mW</a:t>
            </a:r>
            <a:r>
              <a:rPr lang="cs-CZ" altLang="cs-CZ" sz="2000" dirty="0"/>
              <a:t>),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 err="1"/>
              <a:t>IIIa</a:t>
            </a:r>
            <a:r>
              <a:rPr lang="cs-CZ" altLang="cs-CZ" sz="2000" dirty="0"/>
              <a:t> (výkon do 5 </a:t>
            </a:r>
            <a:r>
              <a:rPr lang="cs-CZ" altLang="cs-CZ" sz="2000" dirty="0" err="1"/>
              <a:t>mW</a:t>
            </a:r>
            <a:r>
              <a:rPr lang="cs-CZ" altLang="cs-CZ" sz="2000" dirty="0"/>
              <a:t>)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 err="1"/>
              <a:t>IIIb</a:t>
            </a:r>
            <a:r>
              <a:rPr lang="cs-CZ" altLang="cs-CZ" sz="2000" dirty="0"/>
              <a:t> (výkon do 500 </a:t>
            </a:r>
            <a:r>
              <a:rPr lang="cs-CZ" altLang="cs-CZ" sz="2000" dirty="0" err="1"/>
              <a:t>mW</a:t>
            </a:r>
            <a:r>
              <a:rPr lang="cs-CZ" altLang="cs-CZ" sz="2000" dirty="0"/>
              <a:t>). 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Chirurgie: Výkonové lasery třídy IV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Bezpečnost:</a:t>
            </a:r>
            <a:r>
              <a:rPr lang="cs-CZ" altLang="cs-CZ" sz="2400" dirty="0"/>
              <a:t>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9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Nálepky na laserech musí označovat třídu, 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Od třídy </a:t>
            </a:r>
            <a:r>
              <a:rPr lang="cs-CZ" altLang="cs-CZ" sz="2000" dirty="0" err="1"/>
              <a:t>IIIb</a:t>
            </a:r>
            <a:r>
              <a:rPr lang="cs-CZ" altLang="cs-CZ" sz="2000" dirty="0"/>
              <a:t> též varování před poškozením očí fokusovaným paprskem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dirty="0"/>
              <a:t>Zdravotnický personál stejně jako pacienti musí mít brýle, které absorbují laserové světlo dané vlnové délky.</a:t>
            </a:r>
          </a:p>
        </p:txBody>
      </p:sp>
      <p:pic>
        <p:nvPicPr>
          <p:cNvPr id="49157" name="Picture 5" descr="Care and handling">
            <a:extLst>
              <a:ext uri="{FF2B5EF4-FFF2-40B4-BE49-F238E27FC236}">
                <a16:creationId xmlns:a16="http://schemas.microsoft.com/office/drawing/2014/main" id="{1874DADA-E45F-47BB-A0DE-5ED0DB58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31" y="2782832"/>
            <a:ext cx="2801171" cy="183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87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5">
            <a:extLst>
              <a:ext uri="{FF2B5EF4-FFF2-40B4-BE49-F238E27FC236}">
                <a16:creationId xmlns:a16="http://schemas.microsoft.com/office/drawing/2014/main" id="{68C1B0B8-4485-4CE9-8837-367E575C4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FFBD38-BB49-4BFD-82B0-87BB89A42BE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B9392EC-11F7-4C85-A006-98AA3AA14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7278372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Terapie pomocí soft-laserů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55AB45F-E825-44B3-9244-49398AEBD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6856" y="1916113"/>
            <a:ext cx="9648496" cy="43926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800" dirty="0"/>
              <a:t>Povrchové aplikace – krátké vlnové délky, hlubší aplikace – dlouhé vlnové délky (blízká IR oblast).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800" i="1" dirty="0"/>
              <a:t>laserová pera </a:t>
            </a:r>
            <a:r>
              <a:rPr lang="cs-CZ" altLang="cs-CZ" sz="2800" dirty="0"/>
              <a:t>jsou jednoduchá zařízení založená na laserových diodách, napájená bateriemi, s konstantním nastavením výkonu. </a:t>
            </a:r>
            <a:endParaRPr lang="cs-CZ" altLang="cs-CZ" sz="28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800" b="1" dirty="0"/>
              <a:t>Malé lasery</a:t>
            </a:r>
            <a:r>
              <a:rPr lang="cs-CZ" altLang="cs-CZ" sz="2800" dirty="0"/>
              <a:t> (kapesní) s výměnnými hlavicemi, mohou pracovat s různými frekvencemi impulsů. </a:t>
            </a:r>
            <a:endParaRPr lang="cs-CZ" altLang="cs-CZ" sz="28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800" b="1" dirty="0"/>
              <a:t>Stolní lasery</a:t>
            </a:r>
            <a:r>
              <a:rPr lang="cs-CZ" altLang="cs-CZ" sz="2800" dirty="0"/>
              <a:t> – uživatelský komfort, četné funkce a aplikace. </a:t>
            </a:r>
          </a:p>
        </p:txBody>
      </p:sp>
    </p:spTree>
    <p:extLst>
      <p:ext uri="{BB962C8B-B14F-4D97-AF65-F5344CB8AC3E}">
        <p14:creationId xmlns:p14="http://schemas.microsoft.com/office/powerpoint/2010/main" val="130094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5">
            <a:extLst>
              <a:ext uri="{FF2B5EF4-FFF2-40B4-BE49-F238E27FC236}">
                <a16:creationId xmlns:a16="http://schemas.microsoft.com/office/drawing/2014/main" id="{CC8CCF56-D982-4797-9899-FD00B717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2F4EA0-06C3-4C37-AF2F-ACF9B15FBCA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/>
          </a:p>
        </p:txBody>
      </p:sp>
      <p:pic>
        <p:nvPicPr>
          <p:cNvPr id="53251" name="Picture 7" descr="medius-laser">
            <a:extLst>
              <a:ext uri="{FF2B5EF4-FFF2-40B4-BE49-F238E27FC236}">
                <a16:creationId xmlns:a16="http://schemas.microsoft.com/office/drawing/2014/main" id="{CA3E29B1-78D3-4772-B9B5-70F155A9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42" y="2926869"/>
            <a:ext cx="4532092" cy="355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1" descr="mdlx_s">
            <a:hlinkClick r:id="rId4"/>
            <a:extLst>
              <a:ext uri="{FF2B5EF4-FFF2-40B4-BE49-F238E27FC236}">
                <a16:creationId xmlns:a16="http://schemas.microsoft.com/office/drawing/2014/main" id="{143BD353-45E3-4012-B8F1-416FDED8C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31" y="466725"/>
            <a:ext cx="4698781" cy="352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 Box 12">
            <a:extLst>
              <a:ext uri="{FF2B5EF4-FFF2-40B4-BE49-F238E27FC236}">
                <a16:creationId xmlns:a16="http://schemas.microsoft.com/office/drawing/2014/main" id="{95B0608A-151B-46A7-A38A-846698BB4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8" y="333375"/>
            <a:ext cx="2736850" cy="457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Laserové pero</a:t>
            </a:r>
            <a:endParaRPr lang="en-GB" altLang="cs-CZ" sz="2400"/>
          </a:p>
        </p:txBody>
      </p:sp>
      <p:sp>
        <p:nvSpPr>
          <p:cNvPr id="53254" name="Text Box 13">
            <a:extLst>
              <a:ext uri="{FF2B5EF4-FFF2-40B4-BE49-F238E27FC236}">
                <a16:creationId xmlns:a16="http://schemas.microsoft.com/office/drawing/2014/main" id="{EF287B79-0807-44A7-847B-6B13A68D4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5934075"/>
            <a:ext cx="2446338" cy="457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Stolní soft-laser</a:t>
            </a:r>
            <a:endParaRPr lang="en-GB" altLang="cs-CZ" sz="2400"/>
          </a:p>
        </p:txBody>
      </p:sp>
    </p:spTree>
    <p:extLst>
      <p:ext uri="{BB962C8B-B14F-4D97-AF65-F5344CB8AC3E}">
        <p14:creationId xmlns:p14="http://schemas.microsoft.com/office/powerpoint/2010/main" val="979494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5">
            <a:extLst>
              <a:ext uri="{FF2B5EF4-FFF2-40B4-BE49-F238E27FC236}">
                <a16:creationId xmlns:a16="http://schemas.microsoft.com/office/drawing/2014/main" id="{791C2DB0-AF5B-4DC4-96A1-612736DC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2433D7-5A01-43D9-95CF-AAAD52D413B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02BF323-B637-48FF-BA3C-3341FFEF5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1697" y="495218"/>
            <a:ext cx="8229600" cy="993775"/>
          </a:xfrm>
        </p:spPr>
        <p:txBody>
          <a:bodyPr/>
          <a:lstStyle/>
          <a:p>
            <a:pPr eaLnBrk="1" hangingPunct="1"/>
            <a:r>
              <a:rPr lang="cs-CZ" altLang="cs-CZ" dirty="0"/>
              <a:t>Terapie pomocí s</a:t>
            </a:r>
            <a:r>
              <a:rPr lang="en-GB" altLang="cs-CZ" dirty="0"/>
              <a:t>oft-laser</a:t>
            </a:r>
            <a:r>
              <a:rPr lang="cs-CZ" altLang="cs-CZ" dirty="0"/>
              <a:t>ů</a:t>
            </a:r>
            <a:br>
              <a:rPr lang="cs-CZ" altLang="cs-CZ" dirty="0">
                <a:solidFill>
                  <a:schemeClr val="tx1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                      - udávané účinky:</a:t>
            </a:r>
            <a:endParaRPr lang="en-GB" altLang="cs-CZ" sz="2400" dirty="0">
              <a:solidFill>
                <a:schemeClr val="tx1"/>
              </a:solidFill>
            </a:endParaRPr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3D9727D3-A7C5-4EA9-B32A-F5AA6174B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7029" y="1836975"/>
            <a:ext cx="10515599" cy="43910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Analgetický: </a:t>
            </a:r>
            <a:r>
              <a:rPr lang="cs-CZ" altLang="cs-CZ" sz="2400" dirty="0"/>
              <a:t>zvyšování parciálního tlaku</a:t>
            </a:r>
            <a:r>
              <a:rPr lang="cs-CZ" altLang="cs-CZ" sz="2400" b="1" dirty="0"/>
              <a:t> </a:t>
            </a:r>
            <a:r>
              <a:rPr lang="cs-CZ" altLang="cs-CZ" sz="2400" dirty="0"/>
              <a:t>O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, zvýšení klidového potenciálu </a:t>
            </a:r>
            <a:r>
              <a:rPr lang="cs-CZ" altLang="cs-CZ" sz="2400" dirty="0">
                <a:sym typeface="Symbol" panose="05050102010706020507" pitchFamily="18" charset="2"/>
              </a:rPr>
              <a:t></a:t>
            </a:r>
            <a:r>
              <a:rPr lang="cs-CZ" altLang="cs-CZ" sz="2400" dirty="0"/>
              <a:t> snížení excitability.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Protizánětlivý:</a:t>
            </a:r>
            <a:r>
              <a:rPr lang="cs-CZ" altLang="cs-CZ" sz="2400" dirty="0"/>
              <a:t> měl by být způsoben aktivací monocytů a makrofágů, zvýšenou fagocytózou, zvýšenou proliferací lymfocytů. </a:t>
            </a: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 err="1"/>
              <a:t>Biostimulační</a:t>
            </a:r>
            <a:r>
              <a:rPr lang="cs-CZ" altLang="cs-CZ" sz="2400" b="1" dirty="0"/>
              <a:t>:</a:t>
            </a:r>
            <a:r>
              <a:rPr lang="cs-CZ" altLang="cs-CZ" sz="2400" dirty="0"/>
              <a:t> uvádí se zvýšená syntéza kolagenu, lepší krevní zásobení, rychlejší regenerace některých tkání.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Oblasti použití: laryngologie, zubní lékařství, ortopedie a gynekologie. </a:t>
            </a:r>
            <a:r>
              <a:rPr lang="cs-CZ" altLang="cs-CZ" sz="2400" i="1" dirty="0"/>
              <a:t>Jen zřídka se laser užívá pro </a:t>
            </a:r>
            <a:r>
              <a:rPr lang="cs-CZ" altLang="cs-CZ" sz="2400" i="1" dirty="0" err="1"/>
              <a:t>monoterapii</a:t>
            </a:r>
            <a:r>
              <a:rPr lang="cs-CZ" altLang="cs-CZ" sz="2400" i="1" dirty="0"/>
              <a:t>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Názor biofyziků: většinou jde o </a:t>
            </a:r>
            <a:r>
              <a:rPr lang="cs-CZ" altLang="cs-CZ" sz="2400" b="1" dirty="0"/>
              <a:t>placebový</a:t>
            </a:r>
            <a:r>
              <a:rPr lang="cs-CZ" altLang="cs-CZ" sz="2400" dirty="0"/>
              <a:t> účinek, specifické působení soft-laserů je z vědeckého hlediska málo průkazné.</a:t>
            </a:r>
          </a:p>
        </p:txBody>
      </p:sp>
    </p:spTree>
    <p:extLst>
      <p:ext uri="{BB962C8B-B14F-4D97-AF65-F5344CB8AC3E}">
        <p14:creationId xmlns:p14="http://schemas.microsoft.com/office/powerpoint/2010/main" val="31751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4">
            <a:extLst>
              <a:ext uri="{FF2B5EF4-FFF2-40B4-BE49-F238E27FC236}">
                <a16:creationId xmlns:a16="http://schemas.microsoft.com/office/drawing/2014/main" id="{1D595EAB-84FB-4D60-8709-F24ED4E4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8634BE-F89F-41AF-A505-C83A65A3BA1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pic>
        <p:nvPicPr>
          <p:cNvPr id="57347" name="Picture 5" descr="laser1">
            <a:extLst>
              <a:ext uri="{FF2B5EF4-FFF2-40B4-BE49-F238E27FC236}">
                <a16:creationId xmlns:a16="http://schemas.microsoft.com/office/drawing/2014/main" id="{829A669A-F453-4180-AEF8-277D429F4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21" y="263751"/>
            <a:ext cx="4769809" cy="635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7" descr="Photo of Laser Surgeon">
            <a:extLst>
              <a:ext uri="{FF2B5EF4-FFF2-40B4-BE49-F238E27FC236}">
                <a16:creationId xmlns:a16="http://schemas.microsoft.com/office/drawing/2014/main" id="{D95F4BF2-110A-4065-8924-127A1F42582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6" y="404814"/>
            <a:ext cx="3389886" cy="35996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57349" name="Text Box 11">
            <a:extLst>
              <a:ext uri="{FF2B5EF4-FFF2-40B4-BE49-F238E27FC236}">
                <a16:creationId xmlns:a16="http://schemas.microsoft.com/office/drawing/2014/main" id="{0F771224-A6EC-4F53-97BD-B70B457BE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0944" y="3765332"/>
            <a:ext cx="431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4000" dirty="0">
                <a:solidFill>
                  <a:srgbClr val="FF0000"/>
                </a:solidFill>
              </a:rPr>
              <a:t>?</a:t>
            </a:r>
            <a:endParaRPr lang="en-GB" altLang="cs-CZ" sz="4000" dirty="0">
              <a:solidFill>
                <a:srgbClr val="FF0000"/>
              </a:solidFill>
            </a:endParaRPr>
          </a:p>
        </p:txBody>
      </p:sp>
      <p:sp>
        <p:nvSpPr>
          <p:cNvPr id="57350" name="Text Box 12">
            <a:extLst>
              <a:ext uri="{FF2B5EF4-FFF2-40B4-BE49-F238E27FC236}">
                <a16:creationId xmlns:a16="http://schemas.microsoft.com/office/drawing/2014/main" id="{CE97DEEB-0E2B-41F4-8CAF-CE72DE299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722" y="5786452"/>
            <a:ext cx="3024584" cy="83099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Chirurgická laserová jednotka</a:t>
            </a:r>
            <a:endParaRPr lang="en-GB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161810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5">
            <a:extLst>
              <a:ext uri="{FF2B5EF4-FFF2-40B4-BE49-F238E27FC236}">
                <a16:creationId xmlns:a16="http://schemas.microsoft.com/office/drawing/2014/main" id="{76C0317B-341D-4640-A26B-7C13D8B1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9896B5-DA79-4B47-8A88-94BB93C696A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A263E2C-0693-4C97-92DB-B8E28AC1B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014" y="260350"/>
            <a:ext cx="8902974" cy="717112"/>
          </a:xfrm>
        </p:spPr>
        <p:txBody>
          <a:bodyPr/>
          <a:lstStyle/>
          <a:p>
            <a:pPr eaLnBrk="1" hangingPunct="1"/>
            <a:r>
              <a:rPr lang="cs-CZ" altLang="cs-CZ" dirty="0"/>
              <a:t>Aplikace laserů s vysokým výkonem</a:t>
            </a:r>
            <a:endParaRPr lang="en-GB" altLang="cs-CZ" dirty="0"/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41B1DBC0-0621-45BA-929B-8DBA1F698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0014" y="1412875"/>
            <a:ext cx="10747985" cy="5111750"/>
          </a:xfrm>
        </p:spPr>
        <p:txBody>
          <a:bodyPr/>
          <a:lstStyle/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Všeobecná chirurgie</a:t>
            </a:r>
            <a:r>
              <a:rPr lang="cs-CZ" altLang="cs-CZ" sz="2000" dirty="0"/>
              <a:t>: </a:t>
            </a:r>
          </a:p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Laser může být použit jako skalpel s bezkontaktním řezem. Cévy jsou koagulovány, takže řez málo krvácí. Rychlost řezu závisí na intenzitě (výkonové hustotě) a na vlastnostech tkáně. Nejčastěji používané lasery jsou infračervené, zejména CO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laser (10,6 </a:t>
            </a:r>
            <a:r>
              <a:rPr lang="cs-CZ" altLang="cs-CZ" sz="2000" dirty="0">
                <a:latin typeface="Symbol" panose="05050102010706020507" pitchFamily="18" charset="2"/>
              </a:rPr>
              <a:t>m</a:t>
            </a:r>
            <a:r>
              <a:rPr lang="cs-CZ" altLang="cs-CZ" sz="2000" dirty="0"/>
              <a:t>m) nebo </a:t>
            </a:r>
            <a:r>
              <a:rPr lang="cs-CZ" altLang="cs-CZ" sz="2000" dirty="0" err="1"/>
              <a:t>Nd:YAG</a:t>
            </a:r>
            <a:r>
              <a:rPr lang="cs-CZ" altLang="cs-CZ" sz="2000" dirty="0"/>
              <a:t> laser (1,064 </a:t>
            </a:r>
            <a:r>
              <a:rPr lang="cs-CZ" altLang="cs-CZ" sz="2000" dirty="0">
                <a:latin typeface="Symbol" panose="05050102010706020507" pitchFamily="18" charset="2"/>
              </a:rPr>
              <a:t>m</a:t>
            </a:r>
            <a:r>
              <a:rPr lang="cs-CZ" altLang="cs-CZ" sz="2000" dirty="0"/>
              <a:t>m). </a:t>
            </a:r>
          </a:p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Oftalmologie:</a:t>
            </a:r>
          </a:p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Vedle svého využití v mnoha optických vyšetřovacích přístrojích, jsou lasery používány zejména pro </a:t>
            </a:r>
            <a:r>
              <a:rPr lang="cs-CZ" altLang="cs-CZ" sz="2000" b="1" dirty="0" err="1"/>
              <a:t>fotokoagulaci</a:t>
            </a:r>
            <a:r>
              <a:rPr lang="cs-CZ" altLang="cs-CZ" sz="2000" b="1" dirty="0"/>
              <a:t> sítnice </a:t>
            </a:r>
            <a:r>
              <a:rPr lang="cs-CZ" altLang="cs-CZ" sz="2000" dirty="0"/>
              <a:t>a tzv. </a:t>
            </a:r>
            <a:r>
              <a:rPr lang="cs-CZ" altLang="cs-CZ" sz="2000" b="1" dirty="0" err="1"/>
              <a:t>fotoablaci</a:t>
            </a:r>
            <a:r>
              <a:rPr lang="cs-CZ" altLang="cs-CZ" sz="2000" b="1" dirty="0"/>
              <a:t> rohovky </a:t>
            </a:r>
            <a:r>
              <a:rPr lang="cs-CZ" altLang="cs-CZ" sz="2000" dirty="0"/>
              <a:t>za účelem odstranění refrakčních vad. </a:t>
            </a:r>
          </a:p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Lasery používané pro </a:t>
            </a:r>
            <a:r>
              <a:rPr lang="cs-CZ" altLang="cs-CZ" sz="2000" b="1" dirty="0" err="1"/>
              <a:t>fotokoagulaci</a:t>
            </a:r>
            <a:r>
              <a:rPr lang="cs-CZ" altLang="cs-CZ" sz="2000" dirty="0"/>
              <a:t> jsou především </a:t>
            </a:r>
            <a:r>
              <a:rPr lang="cs-CZ" altLang="cs-CZ" sz="2000" dirty="0" err="1"/>
              <a:t>Nd:YAG</a:t>
            </a:r>
            <a:r>
              <a:rPr lang="cs-CZ" altLang="cs-CZ" sz="2000" dirty="0"/>
              <a:t> se zeleným světlem 532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 a nastavitelným výkonem do 1,5 W. </a:t>
            </a:r>
          </a:p>
          <a:p>
            <a:pPr marL="6350" indent="9525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Pro odstraňování refrakčních vad rohovky – </a:t>
            </a:r>
            <a:r>
              <a:rPr lang="cs-CZ" altLang="cs-CZ" sz="2000" b="1" dirty="0" err="1"/>
              <a:t>fotoablaci</a:t>
            </a:r>
            <a:r>
              <a:rPr lang="cs-CZ" altLang="cs-CZ" sz="2000" dirty="0"/>
              <a:t> – se používají </a:t>
            </a:r>
            <a:r>
              <a:rPr lang="cs-CZ" altLang="cs-CZ" sz="2000" dirty="0" err="1"/>
              <a:t>excimerové</a:t>
            </a:r>
            <a:r>
              <a:rPr lang="cs-CZ" altLang="cs-CZ" sz="2000" dirty="0"/>
              <a:t> (</a:t>
            </a:r>
            <a:r>
              <a:rPr lang="cs-CZ" altLang="cs-CZ" sz="2000" i="1" dirty="0" err="1"/>
              <a:t>excited</a:t>
            </a:r>
            <a:r>
              <a:rPr lang="cs-CZ" altLang="cs-CZ" sz="2000" i="1" dirty="0"/>
              <a:t> </a:t>
            </a:r>
            <a:r>
              <a:rPr lang="cs-CZ" altLang="cs-CZ" sz="2000" i="1" dirty="0" err="1"/>
              <a:t>dimers</a:t>
            </a:r>
            <a:r>
              <a:rPr lang="cs-CZ" altLang="cs-CZ" sz="2000" dirty="0"/>
              <a:t>) </a:t>
            </a:r>
            <a:r>
              <a:rPr lang="cs-CZ" altLang="cs-CZ" sz="2000" dirty="0" err="1"/>
              <a:t>ArF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KrF</a:t>
            </a:r>
            <a:r>
              <a:rPr lang="cs-CZ" altLang="cs-CZ" sz="2000" dirty="0"/>
              <a:t> lasery. Emitují UV záření o vlnové délce 193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. Způsobují fotochemickou ablaci makromolekul kolagenu v rohovce (každý impuls odstraňuje vrstvu tkáně o tloušťce 0,1 – 0,5 </a:t>
            </a:r>
            <a:r>
              <a:rPr lang="cs-CZ" altLang="cs-CZ" sz="2000" dirty="0">
                <a:latin typeface="Symbol" panose="05050102010706020507" pitchFamily="18" charset="2"/>
              </a:rPr>
              <a:t>m</a:t>
            </a:r>
            <a:r>
              <a:rPr lang="cs-CZ" altLang="cs-CZ" sz="2000" dirty="0"/>
              <a:t>m). Cílem je změnit zakřivení rohovky a tím i její lámavost, což vede ke zlepšení vidění pacienta. </a:t>
            </a:r>
          </a:p>
        </p:txBody>
      </p:sp>
    </p:spTree>
    <p:extLst>
      <p:ext uri="{BB962C8B-B14F-4D97-AF65-F5344CB8AC3E}">
        <p14:creationId xmlns:p14="http://schemas.microsoft.com/office/powerpoint/2010/main" val="109107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5">
            <a:extLst>
              <a:ext uri="{FF2B5EF4-FFF2-40B4-BE49-F238E27FC236}">
                <a16:creationId xmlns:a16="http://schemas.microsoft.com/office/drawing/2014/main" id="{7BCDEE92-65F9-47AE-B067-D2D9F990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4A7D6D-070B-4C02-B04E-769649C0F29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35D5ECA2-2236-4D5D-85BE-24FF215ED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83050" y="6400800"/>
            <a:ext cx="3708400" cy="16839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1200" dirty="0">
                <a:solidFill>
                  <a:schemeClr val="tx1"/>
                </a:solidFill>
              </a:rPr>
              <a:t>http://www.dekamela.com/lasertessuto/fig5.gif</a:t>
            </a:r>
          </a:p>
        </p:txBody>
      </p:sp>
      <p:pic>
        <p:nvPicPr>
          <p:cNvPr id="61444" name="Picture 9" descr="vykonlaser">
            <a:extLst>
              <a:ext uri="{FF2B5EF4-FFF2-40B4-BE49-F238E27FC236}">
                <a16:creationId xmlns:a16="http://schemas.microsoft.com/office/drawing/2014/main" id="{8AEAED8D-2124-49D7-9DF4-05F734BA75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0550" y="252248"/>
            <a:ext cx="8643602" cy="60247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601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číslo snímku 5">
            <a:extLst>
              <a:ext uri="{FF2B5EF4-FFF2-40B4-BE49-F238E27FC236}">
                <a16:creationId xmlns:a16="http://schemas.microsoft.com/office/drawing/2014/main" id="{3A693FB5-C335-43D7-A603-98D99C00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B8E6E0-EA92-45DE-ADDE-46ED76D003F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E15307B-8CB6-409D-B4A3-9FA11F644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513" y="394924"/>
            <a:ext cx="9327887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Aplikace laserů s vysokým výkonem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7422D47-9C60-483D-9B31-008FE30EF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3379" y="1304925"/>
            <a:ext cx="10867695" cy="42481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dirty="0"/>
              <a:t>V </a:t>
            </a:r>
            <a:r>
              <a:rPr lang="cs-CZ" altLang="cs-CZ" b="1" dirty="0"/>
              <a:t>zubním lékařství</a:t>
            </a:r>
            <a:r>
              <a:rPr lang="cs-CZ" altLang="cs-CZ" dirty="0"/>
              <a:t> se používají </a:t>
            </a:r>
            <a:r>
              <a:rPr lang="cs-CZ" altLang="cs-CZ" dirty="0" err="1"/>
              <a:t>neodymové</a:t>
            </a:r>
            <a:r>
              <a:rPr lang="cs-CZ" altLang="cs-CZ" dirty="0"/>
              <a:t> a erbiové YAG lasery. </a:t>
            </a:r>
            <a:r>
              <a:rPr lang="cs-CZ" altLang="cs-CZ" dirty="0" err="1"/>
              <a:t>Nd:YAG</a:t>
            </a:r>
            <a:r>
              <a:rPr lang="cs-CZ" altLang="cs-CZ" dirty="0"/>
              <a:t> laser (1,064 </a:t>
            </a:r>
            <a:r>
              <a:rPr lang="cs-CZ" altLang="cs-CZ" dirty="0">
                <a:latin typeface="Symbol" panose="05050102010706020507" pitchFamily="18" charset="2"/>
              </a:rPr>
              <a:t>m</a:t>
            </a:r>
            <a:r>
              <a:rPr lang="cs-CZ" altLang="cs-CZ" dirty="0"/>
              <a:t>m) se používá v ústní chirurgii a </a:t>
            </a:r>
            <a:r>
              <a:rPr lang="cs-CZ" altLang="cs-CZ" dirty="0" err="1"/>
              <a:t>endodoncii</a:t>
            </a:r>
            <a:r>
              <a:rPr lang="cs-CZ" altLang="cs-CZ" dirty="0"/>
              <a:t>. </a:t>
            </a:r>
            <a:r>
              <a:rPr lang="cs-CZ" altLang="cs-CZ" dirty="0" err="1"/>
              <a:t>Er:YAG</a:t>
            </a:r>
            <a:r>
              <a:rPr lang="cs-CZ" altLang="cs-CZ" dirty="0"/>
              <a:t> laser (2,940 </a:t>
            </a:r>
            <a:r>
              <a:rPr lang="cs-CZ" altLang="cs-CZ" dirty="0">
                <a:latin typeface="Symbol" panose="05050102010706020507" pitchFamily="18" charset="2"/>
              </a:rPr>
              <a:t>m</a:t>
            </a:r>
            <a:r>
              <a:rPr lang="cs-CZ" altLang="cs-CZ" dirty="0"/>
              <a:t>m) je využíván pro přesnou preparaci zubní skloviny a dentinu.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100000"/>
              </a:lnSpc>
            </a:pPr>
            <a:r>
              <a:rPr lang="cs-CZ" altLang="cs-CZ" dirty="0"/>
              <a:t>V </a:t>
            </a:r>
            <a:r>
              <a:rPr lang="cs-CZ" altLang="cs-CZ" b="1" dirty="0"/>
              <a:t>dermatologii</a:t>
            </a:r>
            <a:r>
              <a:rPr lang="cs-CZ" altLang="cs-CZ" dirty="0"/>
              <a:t> se používá rubínový laser (690 </a:t>
            </a:r>
            <a:r>
              <a:rPr lang="cs-CZ" altLang="cs-CZ" dirty="0" err="1"/>
              <a:t>nm</a:t>
            </a:r>
            <a:r>
              <a:rPr lang="cs-CZ" altLang="cs-CZ" dirty="0"/>
              <a:t>) nebo jiné typy laserů včetně </a:t>
            </a:r>
            <a:r>
              <a:rPr lang="cs-CZ" altLang="cs-CZ" dirty="0" err="1"/>
              <a:t>Nd:YAG</a:t>
            </a:r>
            <a:r>
              <a:rPr lang="cs-CZ" altLang="cs-CZ" dirty="0"/>
              <a:t> a alexandritového (nastavitelný od 720 do 830 </a:t>
            </a:r>
            <a:r>
              <a:rPr lang="cs-CZ" altLang="cs-CZ" dirty="0" err="1"/>
              <a:t>nm</a:t>
            </a:r>
            <a:r>
              <a:rPr lang="cs-CZ" altLang="cs-CZ" dirty="0"/>
              <a:t>, světlo je dobře pohlcováno melaninem v kůži). Hlavní aplikaci představuje </a:t>
            </a:r>
            <a:r>
              <a:rPr lang="cs-CZ" altLang="cs-CZ" dirty="0" err="1"/>
              <a:t>fotokoagulace</a:t>
            </a:r>
            <a:r>
              <a:rPr lang="cs-CZ" altLang="cs-CZ" dirty="0"/>
              <a:t> varikózních žil, odstraňování bradavic, tetování a vrásek i depilace.</a:t>
            </a:r>
          </a:p>
        </p:txBody>
      </p:sp>
    </p:spTree>
    <p:extLst>
      <p:ext uri="{BB962C8B-B14F-4D97-AF65-F5344CB8AC3E}">
        <p14:creationId xmlns:p14="http://schemas.microsoft.com/office/powerpoint/2010/main" val="154037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5">
            <a:extLst>
              <a:ext uri="{FF2B5EF4-FFF2-40B4-BE49-F238E27FC236}">
                <a16:creationId xmlns:a16="http://schemas.microsoft.com/office/drawing/2014/main" id="{274F4334-6B92-4FAE-89C9-C6649DA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534648-2757-4A17-B6C4-3B6EB55AE16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F429EFCA-CA7D-459A-BFA2-A51F468DA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1446" y="260350"/>
            <a:ext cx="3343713" cy="706438"/>
          </a:xfrm>
        </p:spPr>
        <p:txBody>
          <a:bodyPr/>
          <a:lstStyle/>
          <a:p>
            <a:pPr eaLnBrk="1" hangingPunct="1"/>
            <a:r>
              <a:rPr lang="cs-CZ" altLang="cs-CZ" dirty="0"/>
              <a:t>Endoskopie</a:t>
            </a:r>
            <a:endParaRPr lang="en-GB" altLang="cs-CZ" dirty="0"/>
          </a:p>
        </p:txBody>
      </p:sp>
      <p:sp>
        <p:nvSpPr>
          <p:cNvPr id="330755" name="Rectangle 3">
            <a:extLst>
              <a:ext uri="{FF2B5EF4-FFF2-40B4-BE49-F238E27FC236}">
                <a16:creationId xmlns:a16="http://schemas.microsoft.com/office/drawing/2014/main" id="{F361C184-9F67-4BB2-BA98-A1F6D87E2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8568" y="1178472"/>
            <a:ext cx="10184524" cy="5419178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Endoskopy </a:t>
            </a:r>
            <a:r>
              <a:rPr lang="cs-CZ" altLang="cs-CZ" sz="2400" dirty="0"/>
              <a:t>jsou přístroje pro vizuální vyšetřování tělesných dutin</a:t>
            </a:r>
            <a:r>
              <a:rPr lang="en-GB" altLang="cs-CZ" sz="2400" dirty="0"/>
              <a:t>. </a:t>
            </a:r>
            <a:r>
              <a:rPr lang="cs-CZ" altLang="cs-CZ" sz="2400" dirty="0"/>
              <a:t>Jsou založeny převážně na odrazu a lomu světla</a:t>
            </a:r>
            <a:r>
              <a:rPr lang="en-GB" altLang="cs-CZ" sz="24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Do těla jsou zaváděny buď přirozenými tělesnými otvory (dutinou nosní, hrtanem, hltanem, dýchacími cestami, močovou trubicí, pochvou, konečníkem)</a:t>
            </a:r>
            <a:r>
              <a:rPr lang="en-GB" altLang="cs-CZ" sz="2400" dirty="0"/>
              <a:t> </a:t>
            </a:r>
            <a:r>
              <a:rPr lang="cs-CZ" altLang="cs-CZ" sz="2400" dirty="0"/>
              <a:t>nebo chirurgickým řezem</a:t>
            </a:r>
            <a:r>
              <a:rPr lang="en-GB" altLang="cs-CZ" sz="2400" dirty="0"/>
              <a:t> (</a:t>
            </a:r>
            <a:r>
              <a:rPr lang="cs-CZ" altLang="cs-CZ" sz="2400" dirty="0"/>
              <a:t>do břišní dutiny, hrudníku, kloubů, mozku</a:t>
            </a:r>
            <a:r>
              <a:rPr lang="en-GB" altLang="cs-CZ" sz="2400" dirty="0"/>
              <a:t>)</a:t>
            </a:r>
            <a:r>
              <a:rPr lang="cs-CZ" altLang="cs-CZ" sz="2400" dirty="0"/>
              <a:t>.</a:t>
            </a:r>
            <a:endParaRPr lang="en-GB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Endoskopy můžeme rozdělovat podle tří hledisek</a:t>
            </a:r>
            <a:r>
              <a:rPr lang="en-GB" altLang="cs-CZ" sz="2400" dirty="0"/>
              <a:t>:</a:t>
            </a:r>
            <a:r>
              <a:rPr lang="cs-CZ" altLang="cs-CZ" sz="2400" dirty="0"/>
              <a:t> složitosti, způsobu osvětlení a způsobu pozorování</a:t>
            </a:r>
            <a:r>
              <a:rPr lang="en-GB" altLang="cs-CZ" sz="24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Podle složitosti (a konstrukce) rozlišujeme</a:t>
            </a:r>
            <a:r>
              <a:rPr lang="en-GB" altLang="cs-CZ" sz="2400" dirty="0"/>
              <a:t>:</a:t>
            </a: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Endoskopická zrcadla</a:t>
            </a:r>
            <a:endParaRPr lang="en-GB" altLang="cs-CZ" sz="20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Endoskopy s pevnými tubusy</a:t>
            </a:r>
            <a:endParaRPr lang="en-GB" altLang="cs-CZ" sz="20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Fibroskopy a </a:t>
            </a:r>
            <a:r>
              <a:rPr lang="cs-CZ" altLang="cs-CZ" sz="2000" dirty="0" err="1">
                <a:cs typeface="Times New Roman" panose="02020603050405020304" pitchFamily="18" charset="0"/>
              </a:rPr>
              <a:t>videoendoskopy</a:t>
            </a:r>
            <a:endParaRPr lang="cs-CZ" altLang="cs-CZ" sz="2000" dirty="0"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buFontTx/>
              <a:buChar char="•"/>
            </a:pPr>
            <a:r>
              <a:rPr lang="cs-CZ" altLang="cs-CZ" sz="2000" dirty="0">
                <a:cs typeface="Times New Roman" panose="02020603050405020304" pitchFamily="18" charset="0"/>
              </a:rPr>
              <a:t>Endoskopické kapsle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Endoskopy se také používají pro drobné chirurgické výkony, protože mohou být také vybaveny malými chirurgickými nástroji</a:t>
            </a:r>
            <a:r>
              <a:rPr lang="en-GB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3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číslo snímku 7">
            <a:extLst>
              <a:ext uri="{FF2B5EF4-FFF2-40B4-BE49-F238E27FC236}">
                <a16:creationId xmlns:a16="http://schemas.microsoft.com/office/drawing/2014/main" id="{DC1A792B-BC2A-4060-A3D5-5B6E46EE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EB2DB4-3C61-415B-8A0B-F5973F02302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pic>
        <p:nvPicPr>
          <p:cNvPr id="65539" name="Picture 5" descr="laser">
            <a:extLst>
              <a:ext uri="{FF2B5EF4-FFF2-40B4-BE49-F238E27FC236}">
                <a16:creationId xmlns:a16="http://schemas.microsoft.com/office/drawing/2014/main" id="{99CB7626-3AAB-42F8-B5BA-C177590C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5"/>
          <a:stretch>
            <a:fillRect/>
          </a:stretch>
        </p:blipFill>
        <p:spPr bwMode="auto">
          <a:xfrm>
            <a:off x="6459538" y="857635"/>
            <a:ext cx="3751261" cy="298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7" descr="wart_laser">
            <a:extLst>
              <a:ext uri="{FF2B5EF4-FFF2-40B4-BE49-F238E27FC236}">
                <a16:creationId xmlns:a16="http://schemas.microsoft.com/office/drawing/2014/main" id="{589D558D-ADBF-46A5-AF3E-987C142D7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4724400"/>
            <a:ext cx="18494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16">
            <a:extLst>
              <a:ext uri="{FF2B5EF4-FFF2-40B4-BE49-F238E27FC236}">
                <a16:creationId xmlns:a16="http://schemas.microsoft.com/office/drawing/2014/main" id="{4C2FBC77-7C4C-4606-B390-F83D261BF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4691063" cy="1143000"/>
          </a:xfrm>
        </p:spPr>
        <p:txBody>
          <a:bodyPr/>
          <a:lstStyle/>
          <a:p>
            <a:pPr eaLnBrk="1" hangingPunct="1"/>
            <a:r>
              <a:rPr lang="cs-CZ" altLang="cs-CZ"/>
              <a:t>Aplikace laseru</a:t>
            </a:r>
            <a:endParaRPr lang="en-GB" altLang="cs-CZ"/>
          </a:p>
        </p:txBody>
      </p:sp>
      <p:pic>
        <p:nvPicPr>
          <p:cNvPr id="65542" name="Picture 9" descr="ph_resurf1_lg">
            <a:extLst>
              <a:ext uri="{FF2B5EF4-FFF2-40B4-BE49-F238E27FC236}">
                <a16:creationId xmlns:a16="http://schemas.microsoft.com/office/drawing/2014/main" id="{D1472B31-36E4-40E9-A0CD-82501930F6B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9" y="1038225"/>
            <a:ext cx="4575533" cy="32499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65543" name="Text Box 20">
            <a:extLst>
              <a:ext uri="{FF2B5EF4-FFF2-40B4-BE49-F238E27FC236}">
                <a16:creationId xmlns:a16="http://schemas.microsoft.com/office/drawing/2014/main" id="{CC0C453A-A52C-46C7-AD8D-244B0ECCC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1132" y="4001158"/>
            <a:ext cx="2303463" cy="83099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Odstraňování zubního kazu</a:t>
            </a:r>
            <a:endParaRPr lang="en-GB" altLang="cs-CZ" sz="2400" dirty="0"/>
          </a:p>
        </p:txBody>
      </p:sp>
      <p:sp>
        <p:nvSpPr>
          <p:cNvPr id="65544" name="Text Box 21">
            <a:extLst>
              <a:ext uri="{FF2B5EF4-FFF2-40B4-BE49-F238E27FC236}">
                <a16:creationId xmlns:a16="http://schemas.microsoft.com/office/drawing/2014/main" id="{36AC9AB2-6954-45B8-8D7D-215D9926F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96" y="4427113"/>
            <a:ext cx="2089150" cy="83099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Odstraňování vrásek</a:t>
            </a:r>
            <a:endParaRPr lang="en-GB" altLang="cs-CZ" sz="2400" dirty="0"/>
          </a:p>
        </p:txBody>
      </p:sp>
      <p:sp>
        <p:nvSpPr>
          <p:cNvPr id="65545" name="Text Box 22">
            <a:extLst>
              <a:ext uri="{FF2B5EF4-FFF2-40B4-BE49-F238E27FC236}">
                <a16:creationId xmlns:a16="http://schemas.microsoft.com/office/drawing/2014/main" id="{2B7785B5-787E-4B63-808F-603AE51E5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5516564"/>
            <a:ext cx="2663825" cy="830997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Odstraňování bradavic</a:t>
            </a:r>
            <a:endParaRPr lang="en-GB" altLang="cs-CZ" sz="2400"/>
          </a:p>
        </p:txBody>
      </p:sp>
    </p:spTree>
    <p:extLst>
      <p:ext uri="{BB962C8B-B14F-4D97-AF65-F5344CB8AC3E}">
        <p14:creationId xmlns:p14="http://schemas.microsoft.com/office/powerpoint/2010/main" val="1875435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číslo snímku 5">
            <a:extLst>
              <a:ext uri="{FF2B5EF4-FFF2-40B4-BE49-F238E27FC236}">
                <a16:creationId xmlns:a16="http://schemas.microsoft.com/office/drawing/2014/main" id="{302ADE75-7A06-4112-B511-5B188867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FFD12F-4F25-4B26-97A2-D3FB44BF784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90AF5CB3-4CED-4FFB-BAA9-28B1EF8EC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6309"/>
            <a:ext cx="4293476" cy="629251"/>
          </a:xfrm>
        </p:spPr>
        <p:txBody>
          <a:bodyPr/>
          <a:lstStyle/>
          <a:p>
            <a:pPr eaLnBrk="1" hangingPunct="1"/>
            <a:r>
              <a:rPr lang="en-GB" altLang="cs-CZ" dirty="0" err="1"/>
              <a:t>Ele</a:t>
            </a:r>
            <a:r>
              <a:rPr lang="cs-CZ" altLang="cs-CZ" dirty="0" err="1"/>
              <a:t>ktrochirurgie</a:t>
            </a:r>
            <a:endParaRPr lang="en-GB" altLang="cs-CZ" dirty="0"/>
          </a:p>
        </p:txBody>
      </p:sp>
      <p:sp>
        <p:nvSpPr>
          <p:cNvPr id="355331" name="Rectangle 3">
            <a:extLst>
              <a:ext uri="{FF2B5EF4-FFF2-40B4-BE49-F238E27FC236}">
                <a16:creationId xmlns:a16="http://schemas.microsoft.com/office/drawing/2014/main" id="{68B6AF72-B962-4F27-BFB0-39BA5F49B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4607" y="1341439"/>
            <a:ext cx="10058400" cy="5183187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U těchto metod se využívá </a:t>
            </a:r>
            <a:r>
              <a:rPr lang="cs-CZ" altLang="cs-CZ" sz="2400" b="1" dirty="0"/>
              <a:t>tepelných účinků</a:t>
            </a:r>
            <a:r>
              <a:rPr lang="cs-CZ" altLang="cs-CZ" sz="2400" dirty="0"/>
              <a:t> vysokofrekvenčních elektrických proudů. Elektrody s hrotem nebo ostrým břitem (elektrokautery) umožňují v místě kontaktu dosahovat vysokých hustot proudu. Tepelné účinky jsou tak velké, že dochází k vypařování vody v buňkách, což vyvolává jejich destrukci. Vysoké teploty vyvolávají koagulaci tkání a krve, takže nedochází ke krvácení.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Pracovní frekvence elektrochirurgických zařízení je přibližně 3 MHz, výkon je nastavitelný až do 500 W a liší se podle účelu chirurgické intervence (50 W se používá v oční chirurgii a stomatochirurgii, vyšší výkony v hrudní či abdominální chirurgii a v traumatologii).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Elektrochirurgická zařízení jsou vybavena elektrodami pro </a:t>
            </a:r>
            <a:r>
              <a:rPr lang="cs-CZ" altLang="cs-CZ" sz="2400" b="1" dirty="0"/>
              <a:t>elektrokoagulaci, </a:t>
            </a:r>
            <a:r>
              <a:rPr lang="cs-CZ" altLang="cs-CZ" sz="2400" dirty="0"/>
              <a:t>které slouží k zástavě krvácení v důsledku koagulace krevních bílkovin.</a:t>
            </a:r>
          </a:p>
        </p:txBody>
      </p:sp>
    </p:spTree>
    <p:extLst>
      <p:ext uri="{BB962C8B-B14F-4D97-AF65-F5344CB8AC3E}">
        <p14:creationId xmlns:p14="http://schemas.microsoft.com/office/powerpoint/2010/main" val="3205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číslo snímku 7">
            <a:extLst>
              <a:ext uri="{FF2B5EF4-FFF2-40B4-BE49-F238E27FC236}">
                <a16:creationId xmlns:a16="http://schemas.microsoft.com/office/drawing/2014/main" id="{C3A5EC17-2016-4495-AAC6-C6CE395E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903C4C-3B87-480C-AA48-213E8B7EE55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400"/>
          </a:p>
        </p:txBody>
      </p:sp>
      <p:sp>
        <p:nvSpPr>
          <p:cNvPr id="69635" name="Rectangle 46">
            <a:extLst>
              <a:ext uri="{FF2B5EF4-FFF2-40B4-BE49-F238E27FC236}">
                <a16:creationId xmlns:a16="http://schemas.microsoft.com/office/drawing/2014/main" id="{72C089FA-6F31-4B50-B1AD-3A1FEA727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Elektrochirurgie</a:t>
            </a:r>
            <a:endParaRPr lang="en-GB" altLang="cs-CZ"/>
          </a:p>
        </p:txBody>
      </p:sp>
      <p:pic>
        <p:nvPicPr>
          <p:cNvPr id="69636" name="Picture 40" descr="22330089[1]">
            <a:extLst>
              <a:ext uri="{FF2B5EF4-FFF2-40B4-BE49-F238E27FC236}">
                <a16:creationId xmlns:a16="http://schemas.microsoft.com/office/drawing/2014/main" id="{FAC08861-CB55-4455-BD4B-BC3CC3E6C0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6966" y="1012845"/>
            <a:ext cx="3594209" cy="51133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69637" name="Text Box 21">
            <a:extLst>
              <a:ext uri="{FF2B5EF4-FFF2-40B4-BE49-F238E27FC236}">
                <a16:creationId xmlns:a16="http://schemas.microsoft.com/office/drawing/2014/main" id="{32DE372B-5047-4A23-9BC7-E582B2117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29972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en-GB" altLang="cs-CZ" sz="2400">
              <a:solidFill>
                <a:srgbClr val="FFFFCC"/>
              </a:solidFill>
            </a:endParaRPr>
          </a:p>
        </p:txBody>
      </p:sp>
      <p:sp>
        <p:nvSpPr>
          <p:cNvPr id="69638" name="Text Box 48">
            <a:extLst>
              <a:ext uri="{FF2B5EF4-FFF2-40B4-BE49-F238E27FC236}">
                <a16:creationId xmlns:a16="http://schemas.microsoft.com/office/drawing/2014/main" id="{C1F3DEFF-6092-4ABA-8244-B4D1F0D1E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516" y="4236066"/>
            <a:ext cx="2447925" cy="6090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/>
              <a:t>Elektrochirurgická jednotka </a:t>
            </a:r>
            <a:endParaRPr lang="en-GB" altLang="cs-CZ" sz="2000" dirty="0"/>
          </a:p>
        </p:txBody>
      </p:sp>
      <p:sp>
        <p:nvSpPr>
          <p:cNvPr id="69639" name="Text Box 49">
            <a:extLst>
              <a:ext uri="{FF2B5EF4-FFF2-40B4-BE49-F238E27FC236}">
                <a16:creationId xmlns:a16="http://schemas.microsoft.com/office/drawing/2014/main" id="{C7193F1C-133E-4F91-B2F4-8BDF0FB88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279671"/>
            <a:ext cx="3024187" cy="10156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Hrotová elektroda pro odstraňování kožních defektů</a:t>
            </a:r>
            <a:endParaRPr lang="en-GB" altLang="cs-CZ" sz="2000" dirty="0"/>
          </a:p>
        </p:txBody>
      </p:sp>
      <p:pic>
        <p:nvPicPr>
          <p:cNvPr id="69640" name="Picture 50" descr="13-1">
            <a:extLst>
              <a:ext uri="{FF2B5EF4-FFF2-40B4-BE49-F238E27FC236}">
                <a16:creationId xmlns:a16="http://schemas.microsoft.com/office/drawing/2014/main" id="{57B1CCC4-1158-41EB-A47D-F7940B64440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64" b="36450"/>
          <a:stretch>
            <a:fillRect/>
          </a:stretch>
        </p:blipFill>
        <p:spPr>
          <a:xfrm>
            <a:off x="6383339" y="1012845"/>
            <a:ext cx="4454140" cy="30940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57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číslo snímku 5">
            <a:extLst>
              <a:ext uri="{FF2B5EF4-FFF2-40B4-BE49-F238E27FC236}">
                <a16:creationId xmlns:a16="http://schemas.microsoft.com/office/drawing/2014/main" id="{757DD492-D6A8-443D-BE70-583EED9D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1FACAF-C83F-45D4-9712-2C67D4BEEA2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400"/>
          </a:p>
        </p:txBody>
      </p:sp>
      <p:sp>
        <p:nvSpPr>
          <p:cNvPr id="71683" name="Rectangle 5">
            <a:extLst>
              <a:ext uri="{FF2B5EF4-FFF2-40B4-BE49-F238E27FC236}">
                <a16:creationId xmlns:a16="http://schemas.microsoft.com/office/drawing/2014/main" id="{4F10C5A4-9708-42C7-9DFA-17D28A99F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400" y="439231"/>
            <a:ext cx="4535772" cy="451576"/>
          </a:xfrm>
        </p:spPr>
        <p:txBody>
          <a:bodyPr/>
          <a:lstStyle/>
          <a:p>
            <a:pPr eaLnBrk="1" hangingPunct="1"/>
            <a:r>
              <a:rPr lang="en-GB" altLang="cs-CZ" dirty="0" err="1"/>
              <a:t>Ele</a:t>
            </a:r>
            <a:r>
              <a:rPr lang="cs-CZ" altLang="cs-CZ" dirty="0" err="1"/>
              <a:t>ktrochirurgie</a:t>
            </a:r>
            <a:endParaRPr lang="en-GB" altLang="cs-CZ" dirty="0"/>
          </a:p>
        </p:txBody>
      </p:sp>
      <p:pic>
        <p:nvPicPr>
          <p:cNvPr id="71684" name="Picture 4" descr="F321446">
            <a:extLst>
              <a:ext uri="{FF2B5EF4-FFF2-40B4-BE49-F238E27FC236}">
                <a16:creationId xmlns:a16="http://schemas.microsoft.com/office/drawing/2014/main" id="{048C447D-C37B-4DBE-A5DF-06D790A97F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6579" y="1379208"/>
            <a:ext cx="4341402" cy="52203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71685" name="Text Box 7">
            <a:extLst>
              <a:ext uri="{FF2B5EF4-FFF2-40B4-BE49-F238E27FC236}">
                <a16:creationId xmlns:a16="http://schemas.microsoft.com/office/drawing/2014/main" id="{3C3D88C8-F9CD-4A22-AD10-A32D19046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946" y="4425950"/>
            <a:ext cx="3222625" cy="1584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cs-CZ" altLang="cs-CZ" sz="2000" b="1" dirty="0"/>
              <a:t>Tzv. </a:t>
            </a:r>
            <a:r>
              <a:rPr lang="en-GB" altLang="cs-CZ" sz="2000" b="1" dirty="0"/>
              <a:t>Whipple</a:t>
            </a:r>
            <a:r>
              <a:rPr lang="cs-CZ" altLang="cs-CZ" sz="2000" b="1" dirty="0" err="1"/>
              <a:t>ův</a:t>
            </a:r>
            <a:r>
              <a:rPr lang="cs-CZ" altLang="cs-CZ" sz="2000" b="1" dirty="0"/>
              <a:t> postup. Přetětí krku pankreatu pomocí elektrokauteru</a:t>
            </a:r>
            <a:r>
              <a:rPr lang="en-GB" altLang="cs-CZ" sz="1600" dirty="0"/>
              <a:t>.</a:t>
            </a:r>
            <a:endParaRPr lang="en-GB" altLang="cs-CZ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833080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číslo snímku 6">
            <a:extLst>
              <a:ext uri="{FF2B5EF4-FFF2-40B4-BE49-F238E27FC236}">
                <a16:creationId xmlns:a16="http://schemas.microsoft.com/office/drawing/2014/main" id="{2DD3DA27-0A91-4958-98AB-7389B6B6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A1A42F-E9F6-4698-A048-257CF211894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400"/>
          </a:p>
        </p:txBody>
      </p:sp>
      <p:sp>
        <p:nvSpPr>
          <p:cNvPr id="73731" name="Rectangle 23">
            <a:extLst>
              <a:ext uri="{FF2B5EF4-FFF2-40B4-BE49-F238E27FC236}">
                <a16:creationId xmlns:a16="http://schemas.microsoft.com/office/drawing/2014/main" id="{94F39BF3-4F4E-47C3-AA5C-88A516C58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75" y="331549"/>
            <a:ext cx="8229600" cy="650678"/>
          </a:xfrm>
        </p:spPr>
        <p:txBody>
          <a:bodyPr/>
          <a:lstStyle/>
          <a:p>
            <a:pPr eaLnBrk="1" hangingPunct="1"/>
            <a:r>
              <a:rPr lang="cs-CZ" altLang="cs-CZ" dirty="0"/>
              <a:t>Endoskopická </a:t>
            </a:r>
            <a:r>
              <a:rPr lang="cs-CZ" altLang="cs-CZ" dirty="0" err="1"/>
              <a:t>elekrochirurgie</a:t>
            </a:r>
            <a:endParaRPr lang="en-GB" altLang="cs-CZ" dirty="0"/>
          </a:p>
        </p:txBody>
      </p:sp>
      <p:pic>
        <p:nvPicPr>
          <p:cNvPr id="73732" name="Picture 20" descr="eq-repro-3[1]">
            <a:extLst>
              <a:ext uri="{FF2B5EF4-FFF2-40B4-BE49-F238E27FC236}">
                <a16:creationId xmlns:a16="http://schemas.microsoft.com/office/drawing/2014/main" id="{4AB99BBD-F1E4-48B3-B1A4-CD43B3CB2F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876" y="1557338"/>
            <a:ext cx="3028074" cy="32219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pic>
        <p:nvPicPr>
          <p:cNvPr id="73733" name="Picture 22" descr="shared_1210_GC-27[1]">
            <a:extLst>
              <a:ext uri="{FF2B5EF4-FFF2-40B4-BE49-F238E27FC236}">
                <a16:creationId xmlns:a16="http://schemas.microsoft.com/office/drawing/2014/main" id="{CE5A6F17-8D51-42EF-A025-94F1D36AF4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0577" y="1275050"/>
            <a:ext cx="6314966" cy="495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73734" name="Text Box 26">
            <a:extLst>
              <a:ext uri="{FF2B5EF4-FFF2-40B4-BE49-F238E27FC236}">
                <a16:creationId xmlns:a16="http://schemas.microsoft.com/office/drawing/2014/main" id="{A4443B77-61F7-4DE8-867E-D648A348E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9" y="4788723"/>
            <a:ext cx="2447925" cy="1200329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Odstranění tzv. polypu ze střevní sliznice</a:t>
            </a:r>
            <a:endParaRPr lang="en-GB" altLang="cs-CZ" sz="2400" dirty="0"/>
          </a:p>
        </p:txBody>
      </p:sp>
      <p:sp>
        <p:nvSpPr>
          <p:cNvPr id="73735" name="Text Box 27">
            <a:extLst>
              <a:ext uri="{FF2B5EF4-FFF2-40B4-BE49-F238E27FC236}">
                <a16:creationId xmlns:a16="http://schemas.microsoft.com/office/drawing/2014/main" id="{611530FB-27CF-4B4D-9432-8A06AF440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1" y="4868863"/>
            <a:ext cx="3979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endParaRPr lang="en-GB" altLang="cs-CZ" sz="2400">
              <a:solidFill>
                <a:srgbClr val="FFFFCC"/>
              </a:solidFill>
            </a:endParaRPr>
          </a:p>
        </p:txBody>
      </p:sp>
      <p:sp>
        <p:nvSpPr>
          <p:cNvPr id="73736" name="Text Box 28">
            <a:extLst>
              <a:ext uri="{FF2B5EF4-FFF2-40B4-BE49-F238E27FC236}">
                <a16:creationId xmlns:a16="http://schemas.microsoft.com/office/drawing/2014/main" id="{DF23C300-B325-469D-982D-E3CA94247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85045"/>
            <a:ext cx="2952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Odstranění malého nádoru žaludku</a:t>
            </a:r>
            <a:endParaRPr lang="en-GB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23202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číslo snímku 5">
            <a:extLst>
              <a:ext uri="{FF2B5EF4-FFF2-40B4-BE49-F238E27FC236}">
                <a16:creationId xmlns:a16="http://schemas.microsoft.com/office/drawing/2014/main" id="{B751E0B0-7B89-4D3A-B935-C76DF9FC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5AD6A2-0038-4856-AC86-EE9B6A86A69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4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4B3BB22-31D7-4BB4-AC61-29208875B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404811"/>
            <a:ext cx="5901517" cy="766765"/>
          </a:xfrm>
        </p:spPr>
        <p:txBody>
          <a:bodyPr/>
          <a:lstStyle/>
          <a:p>
            <a:pPr eaLnBrk="1" hangingPunct="1"/>
            <a:r>
              <a:rPr lang="cs-CZ" altLang="cs-CZ" dirty="0"/>
              <a:t>Ultrazvukové nástroje</a:t>
            </a:r>
            <a:endParaRPr lang="en-GB" altLang="cs-CZ" dirty="0"/>
          </a:p>
        </p:txBody>
      </p:sp>
      <p:sp>
        <p:nvSpPr>
          <p:cNvPr id="361475" name="Rectangle 3">
            <a:extLst>
              <a:ext uri="{FF2B5EF4-FFF2-40B4-BE49-F238E27FC236}">
                <a16:creationId xmlns:a16="http://schemas.microsoft.com/office/drawing/2014/main" id="{C04D8EE6-F65D-4BE3-949C-17DD1AF3A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0123" y="1552195"/>
            <a:ext cx="10541876" cy="4333600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Ultrazvuk o vysoké intenzitě</a:t>
            </a:r>
            <a:r>
              <a:rPr lang="en-GB" altLang="cs-CZ" sz="2400" dirty="0"/>
              <a:t> (50-1000 W·cm</a:t>
            </a:r>
            <a:r>
              <a:rPr lang="en-GB" altLang="cs-CZ" sz="2400" baseline="30000" dirty="0"/>
              <a:t>-2</a:t>
            </a:r>
            <a:r>
              <a:rPr lang="en-GB" altLang="cs-CZ" sz="2400" dirty="0"/>
              <a:t>) </a:t>
            </a:r>
            <a:r>
              <a:rPr lang="cs-CZ" altLang="cs-CZ" sz="2400" dirty="0"/>
              <a:t>může být v chirurgii použit pro selektivní rozrušování tkání</a:t>
            </a:r>
            <a:r>
              <a:rPr lang="en-GB" altLang="cs-CZ" sz="2400" dirty="0"/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1. </a:t>
            </a:r>
            <a:r>
              <a:rPr lang="en-GB" altLang="cs-CZ" sz="2400" dirty="0" err="1">
                <a:solidFill>
                  <a:srgbClr val="FF0000"/>
                </a:solidFill>
              </a:rPr>
              <a:t>Fo</a:t>
            </a:r>
            <a:r>
              <a:rPr lang="cs-CZ" altLang="cs-CZ" sz="2400" dirty="0" err="1">
                <a:solidFill>
                  <a:srgbClr val="FF0000"/>
                </a:solidFill>
              </a:rPr>
              <a:t>kusovaný</a:t>
            </a:r>
            <a:r>
              <a:rPr lang="cs-CZ" altLang="cs-CZ" sz="2400" dirty="0">
                <a:solidFill>
                  <a:srgbClr val="FF0000"/>
                </a:solidFill>
              </a:rPr>
              <a:t> ultrazvuk o vysoké frekvenci</a:t>
            </a:r>
            <a:r>
              <a:rPr lang="en-GB" altLang="cs-CZ" sz="2400" dirty="0">
                <a:solidFill>
                  <a:srgbClr val="FF0000"/>
                </a:solidFill>
              </a:rPr>
              <a:t> (1-3 MHz)</a:t>
            </a:r>
            <a:r>
              <a:rPr lang="en-GB" altLang="cs-CZ" sz="2400" dirty="0"/>
              <a:t> </a:t>
            </a:r>
            <a:r>
              <a:rPr lang="cs-CZ" altLang="cs-CZ" sz="2400" dirty="0"/>
              <a:t>pro selektivní rozrušování struktur měkkých tkání</a:t>
            </a:r>
            <a:r>
              <a:rPr lang="en-GB" altLang="cs-CZ" sz="2400" dirty="0"/>
              <a:t>. </a:t>
            </a:r>
            <a:r>
              <a:rPr lang="cs-CZ" altLang="cs-CZ" sz="2400" dirty="0"/>
              <a:t>Tato zařízení jsou klinicky testována např. pro odstraňování nádorů prsu</a:t>
            </a:r>
            <a:r>
              <a:rPr lang="en-GB" altLang="cs-CZ" sz="2400" dirty="0"/>
              <a:t>.</a:t>
            </a:r>
            <a:r>
              <a:rPr lang="en-GB" altLang="cs-CZ" sz="2400" dirty="0">
                <a:solidFill>
                  <a:srgbClr val="FF0066"/>
                </a:solidFill>
              </a:rPr>
              <a:t> </a:t>
            </a:r>
            <a:endParaRPr lang="cs-CZ" altLang="cs-CZ" sz="2400" dirty="0">
              <a:solidFill>
                <a:srgbClr val="FF0066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GB" altLang="cs-CZ" sz="2400" dirty="0"/>
              <a:t>2. </a:t>
            </a:r>
            <a:r>
              <a:rPr lang="cs-CZ" altLang="cs-CZ" sz="2400" dirty="0">
                <a:solidFill>
                  <a:srgbClr val="FF0000"/>
                </a:solidFill>
              </a:rPr>
              <a:t>Nízkofrekvenční ultrazvuk</a:t>
            </a:r>
            <a:r>
              <a:rPr lang="en-GB" altLang="cs-CZ" sz="2400" dirty="0">
                <a:solidFill>
                  <a:srgbClr val="FF0000"/>
                </a:solidFill>
              </a:rPr>
              <a:t> (20</a:t>
            </a:r>
            <a:r>
              <a:rPr lang="cs-CZ" altLang="cs-CZ" sz="2400" dirty="0">
                <a:solidFill>
                  <a:srgbClr val="FF0000"/>
                </a:solidFill>
              </a:rPr>
              <a:t> - 50</a:t>
            </a:r>
            <a:r>
              <a:rPr lang="en-GB" altLang="cs-CZ" sz="2400" dirty="0">
                <a:solidFill>
                  <a:srgbClr val="FF0000"/>
                </a:solidFill>
              </a:rPr>
              <a:t> kHz)</a:t>
            </a:r>
            <a:r>
              <a:rPr lang="en-GB" altLang="cs-CZ" sz="2400" dirty="0"/>
              <a:t> </a:t>
            </a:r>
            <a:r>
              <a:rPr lang="cs-CZ" altLang="cs-CZ" sz="2400" dirty="0"/>
              <a:t>je relativně běžně využíván v chirurgii</a:t>
            </a:r>
            <a:r>
              <a:rPr lang="en-GB" altLang="cs-CZ" sz="2400" dirty="0"/>
              <a:t>. </a:t>
            </a:r>
            <a:r>
              <a:rPr lang="cs-CZ" altLang="cs-CZ" sz="2400" dirty="0"/>
              <a:t>Ultrazvuk vytvářený piezoelektrickými nebo magnetostrikčními generátory je emitován do tkáně pomocí speciálních vlnovodů schopných zesílit amplitudu ultrazvukových kmitů až desetinásobně</a:t>
            </a:r>
            <a:r>
              <a:rPr lang="en-GB" altLang="cs-CZ" sz="2400" dirty="0"/>
              <a:t>. </a:t>
            </a:r>
            <a:r>
              <a:rPr lang="cs-CZ" altLang="cs-CZ" sz="2400" dirty="0"/>
              <a:t>Ocelový nástroj s ostřím nebo měnitelný hrot je připevněn ke konci vlnovodu</a:t>
            </a:r>
            <a:r>
              <a:rPr lang="en-GB" altLang="cs-CZ" sz="2400" dirty="0"/>
              <a:t>. </a:t>
            </a:r>
            <a:r>
              <a:rPr lang="cs-CZ" altLang="cs-CZ" sz="2400" dirty="0"/>
              <a:t>Hrotový nástroj může být </a:t>
            </a:r>
            <a:r>
              <a:rPr lang="cs-CZ" altLang="cs-CZ" sz="2400" b="1" dirty="0"/>
              <a:t>dutý</a:t>
            </a:r>
            <a:r>
              <a:rPr lang="cs-CZ" altLang="cs-CZ" sz="2400" dirty="0"/>
              <a:t>, což umožňuje odsávat (aspirovat) rozrušenou tkáň</a:t>
            </a:r>
            <a:r>
              <a:rPr lang="en-GB" altLang="cs-C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14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číslo snímku 6">
            <a:extLst>
              <a:ext uri="{FF2B5EF4-FFF2-40B4-BE49-F238E27FC236}">
                <a16:creationId xmlns:a16="http://schemas.microsoft.com/office/drawing/2014/main" id="{9AC7AEB9-D0EF-42E8-8D7A-4AC4F4F4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ACA3C0-E894-4F20-93F6-AF09180C5FB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400"/>
          </a:p>
        </p:txBody>
      </p:sp>
      <p:sp>
        <p:nvSpPr>
          <p:cNvPr id="77827" name="Rectangle 16">
            <a:extLst>
              <a:ext uri="{FF2B5EF4-FFF2-40B4-BE49-F238E27FC236}">
                <a16:creationId xmlns:a16="http://schemas.microsoft.com/office/drawing/2014/main" id="{889D5F67-DE45-4082-BBB8-928B18283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634" y="384173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dirty="0"/>
              <a:t>Ultrazvukové nástroje</a:t>
            </a:r>
            <a:endParaRPr lang="en-GB" altLang="cs-CZ" dirty="0"/>
          </a:p>
        </p:txBody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477A33D-41BD-45FB-93F6-F79DC1ABA98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87487" y="1557338"/>
            <a:ext cx="4614863" cy="2620962"/>
          </a:xfrm>
        </p:spPr>
        <p:txBody>
          <a:bodyPr/>
          <a:lstStyle/>
          <a:p>
            <a:pPr marL="0" indent="17463" algn="r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Aspirátor.</a:t>
            </a:r>
            <a:r>
              <a:rPr lang="cs-CZ" altLang="cs-CZ" sz="2000" dirty="0"/>
              <a:t> Akustický vibrátor se vlivem akustických kmitů zkracuje a prodlužuje</a:t>
            </a:r>
            <a:r>
              <a:rPr lang="en-GB" altLang="cs-CZ" sz="2000" dirty="0"/>
              <a:t>. </a:t>
            </a:r>
            <a:r>
              <a:rPr lang="cs-CZ" altLang="cs-CZ" sz="2000" dirty="0"/>
              <a:t>Amplituda pohybu hrotu je přibližně</a:t>
            </a:r>
            <a:r>
              <a:rPr lang="en-GB" altLang="cs-CZ" sz="2000" dirty="0"/>
              <a:t> 200 </a:t>
            </a:r>
            <a:r>
              <a:rPr lang="el-GR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GB" altLang="cs-CZ" sz="2000" dirty="0"/>
              <a:t>m. </a:t>
            </a:r>
            <a:r>
              <a:rPr lang="cs-CZ" altLang="cs-CZ" sz="2000" dirty="0"/>
              <a:t>Hrot se pohybuje s velkou rychlostí i zrychlením, což spolu s kavitací způsobuje rozrušování přiléhající tkáně</a:t>
            </a:r>
            <a:r>
              <a:rPr lang="en-GB" altLang="cs-CZ" sz="2000" dirty="0"/>
              <a:t>. </a:t>
            </a:r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BB253728-0036-4316-A695-09FA6D55C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0"/>
            <a:ext cx="51482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endParaRPr lang="cs-CZ" altLang="cs-CZ" sz="2400">
              <a:solidFill>
                <a:srgbClr val="FFFFCC"/>
              </a:solidFill>
            </a:endParaRPr>
          </a:p>
        </p:txBody>
      </p:sp>
      <p:pic>
        <p:nvPicPr>
          <p:cNvPr id="77830" name="Picture 4" descr="Figure3.jpg (17806 bytes)">
            <a:extLst>
              <a:ext uri="{FF2B5EF4-FFF2-40B4-BE49-F238E27FC236}">
                <a16:creationId xmlns:a16="http://schemas.microsoft.com/office/drawing/2014/main" id="{9225680A-09A2-4A69-BEAE-018B844D9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150355"/>
            <a:ext cx="4429671" cy="309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15" descr="Figure1.jpg (5443 bytes)">
            <a:extLst>
              <a:ext uri="{FF2B5EF4-FFF2-40B4-BE49-F238E27FC236}">
                <a16:creationId xmlns:a16="http://schemas.microsoft.com/office/drawing/2014/main" id="{891B4A95-1B29-4DF6-8F7E-BA951710913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519" y="4476749"/>
            <a:ext cx="4904516" cy="17512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77832" name="Text Box 18">
            <a:extLst>
              <a:ext uri="{FF2B5EF4-FFF2-40B4-BE49-F238E27FC236}">
                <a16:creationId xmlns:a16="http://schemas.microsoft.com/office/drawing/2014/main" id="{BD2BD7DD-B322-430A-A5B6-B60DADF21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4690654"/>
            <a:ext cx="4684001" cy="1323439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CUSA </a:t>
            </a:r>
            <a:r>
              <a:rPr lang="cs-CZ" altLang="cs-CZ" sz="2000" i="1" dirty="0"/>
              <a:t>(</a:t>
            </a:r>
            <a:r>
              <a:rPr lang="en-GB" altLang="cs-CZ" sz="2000" i="1" dirty="0" err="1"/>
              <a:t>Cavitational</a:t>
            </a:r>
            <a:r>
              <a:rPr lang="en-GB" altLang="cs-CZ" sz="2000" i="1" dirty="0"/>
              <a:t> Ultrasonic Surgical Aspirator</a:t>
            </a:r>
            <a:r>
              <a:rPr lang="cs-CZ" altLang="cs-CZ" sz="2000" i="1" dirty="0"/>
              <a:t>)</a:t>
            </a:r>
            <a:r>
              <a:rPr lang="en-GB" altLang="cs-CZ" sz="2000" dirty="0"/>
              <a:t>. </a:t>
            </a:r>
            <a:r>
              <a:rPr lang="cs-CZ" altLang="cs-CZ" sz="2000" dirty="0"/>
              <a:t>Modifikovaná sonda s protaženým kanálem vibrujícího hrotu pro laparoskopickou chirurgii</a:t>
            </a:r>
            <a:r>
              <a:rPr lang="en-GB" altLang="cs-CZ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53776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číslo snímku 7">
            <a:extLst>
              <a:ext uri="{FF2B5EF4-FFF2-40B4-BE49-F238E27FC236}">
                <a16:creationId xmlns:a16="http://schemas.microsoft.com/office/drawing/2014/main" id="{CDD9FC24-0DF1-421B-BA06-37B5FBDE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4C10FC-F2CA-4A0C-BC96-CA2B090D96F4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400"/>
          </a:p>
        </p:txBody>
      </p:sp>
      <p:sp>
        <p:nvSpPr>
          <p:cNvPr id="79875" name="Rectangle 8">
            <a:extLst>
              <a:ext uri="{FF2B5EF4-FFF2-40B4-BE49-F238E27FC236}">
                <a16:creationId xmlns:a16="http://schemas.microsoft.com/office/drawing/2014/main" id="{A0D4771C-8048-4D0A-8E29-575893F61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74638"/>
            <a:ext cx="5897900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Ultrazvukové nástroje</a:t>
            </a:r>
            <a:endParaRPr lang="en-GB" altLang="cs-CZ" dirty="0"/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E6A59ED6-EC24-446E-B999-13DE247434F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79053" y="2009527"/>
            <a:ext cx="5732847" cy="398938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Zdroj nízkofrekvenčního intenzivního ultrazvuku - </a:t>
            </a:r>
            <a:r>
              <a:rPr lang="cs-CZ" altLang="cs-CZ" sz="2800" b="1" dirty="0"/>
              <a:t>f</a:t>
            </a:r>
            <a:r>
              <a:rPr lang="en-GB" altLang="cs-CZ" sz="2800" b="1" dirty="0"/>
              <a:t>a</a:t>
            </a:r>
            <a:r>
              <a:rPr lang="cs-CZ" altLang="cs-CZ" sz="2800" b="1" dirty="0"/>
              <a:t>k</a:t>
            </a:r>
            <a:r>
              <a:rPr lang="en-GB" altLang="cs-CZ" sz="2800" b="1" dirty="0" err="1"/>
              <a:t>oemul</a:t>
            </a:r>
            <a:r>
              <a:rPr lang="cs-CZ" altLang="cs-CZ" sz="2800" b="1" dirty="0" err="1"/>
              <a:t>gátor</a:t>
            </a:r>
            <a:r>
              <a:rPr lang="en-GB" altLang="cs-CZ" sz="2800" dirty="0"/>
              <a:t> </a:t>
            </a:r>
            <a:r>
              <a:rPr lang="cs-CZ" altLang="cs-CZ" sz="2800" dirty="0"/>
              <a:t>- je nenahraditelnou pomůckou v oční chirurgii při extrakci zakalené čočky (katarakty)</a:t>
            </a:r>
            <a:r>
              <a:rPr lang="en-GB" altLang="cs-CZ" sz="2800" dirty="0"/>
              <a:t>. </a:t>
            </a:r>
            <a:r>
              <a:rPr lang="cs-CZ" altLang="cs-CZ" sz="2800" dirty="0"/>
              <a:t>Emulgovaná čočka je okamžitě odsávána (aspirována)</a:t>
            </a:r>
            <a:r>
              <a:rPr lang="en-GB" altLang="cs-CZ" sz="2800" dirty="0"/>
              <a:t>.</a:t>
            </a:r>
          </a:p>
        </p:txBody>
      </p:sp>
      <p:pic>
        <p:nvPicPr>
          <p:cNvPr id="79877" name="Picture 4" descr="phaco[1]">
            <a:extLst>
              <a:ext uri="{FF2B5EF4-FFF2-40B4-BE49-F238E27FC236}">
                <a16:creationId xmlns:a16="http://schemas.microsoft.com/office/drawing/2014/main" id="{0D2EC26D-492D-4082-ABBB-3380694B733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754" y="427583"/>
            <a:ext cx="3961466" cy="31638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pic>
        <p:nvPicPr>
          <p:cNvPr id="79878" name="Picture 7" descr="pic01[1]">
            <a:extLst>
              <a:ext uri="{FF2B5EF4-FFF2-40B4-BE49-F238E27FC236}">
                <a16:creationId xmlns:a16="http://schemas.microsoft.com/office/drawing/2014/main" id="{07B48AB1-B549-4A30-AA78-0C3EB1450CD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3881" y="3862006"/>
            <a:ext cx="3859213" cy="27159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4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číslo snímku 5">
            <a:extLst>
              <a:ext uri="{FF2B5EF4-FFF2-40B4-BE49-F238E27FC236}">
                <a16:creationId xmlns:a16="http://schemas.microsoft.com/office/drawing/2014/main" id="{B674A849-AD93-4B79-B952-F1146A75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71A926-8245-4420-862D-2BF9E7F8984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4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E9689468-5B85-4AB4-9F65-5FAA8843A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4926" y="378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Ultrazvukové nástroje</a:t>
            </a:r>
            <a:r>
              <a:rPr lang="en-GB" altLang="cs-CZ" dirty="0"/>
              <a:t> </a:t>
            </a:r>
            <a:r>
              <a:rPr lang="cs-CZ" altLang="cs-CZ" dirty="0"/>
              <a:t>v zubním lékařství</a:t>
            </a:r>
            <a:endParaRPr lang="en-GB" altLang="cs-CZ" dirty="0"/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2FB89F8-787B-4C2D-B3B7-ECD017C03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3586" y="1341438"/>
            <a:ext cx="9900745" cy="49974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Hlavní aplikační oblast</a:t>
            </a:r>
            <a:r>
              <a:rPr lang="en-GB" altLang="cs-CZ" sz="2400" dirty="0"/>
              <a:t>: </a:t>
            </a:r>
            <a:r>
              <a:rPr lang="cs-CZ" altLang="cs-CZ" sz="2400" dirty="0"/>
              <a:t>odstraňování zubního kamene</a:t>
            </a:r>
            <a:r>
              <a:rPr lang="en-GB" altLang="cs-CZ" sz="2400" dirty="0"/>
              <a:t>. </a:t>
            </a:r>
            <a:r>
              <a:rPr lang="en-GB" altLang="cs-CZ" sz="2400" dirty="0">
                <a:solidFill>
                  <a:srgbClr val="FF0000"/>
                </a:solidFill>
              </a:rPr>
              <a:t>Ultra</a:t>
            </a:r>
            <a:r>
              <a:rPr lang="cs-CZ" altLang="cs-CZ" sz="2400" dirty="0">
                <a:solidFill>
                  <a:srgbClr val="FF0000"/>
                </a:solidFill>
              </a:rPr>
              <a:t>zvukové nástroje pro odstraňování zubního kamene</a:t>
            </a:r>
            <a:r>
              <a:rPr lang="en-GB" altLang="cs-CZ" sz="2400" dirty="0"/>
              <a:t> </a:t>
            </a:r>
            <a:r>
              <a:rPr lang="cs-CZ" altLang="cs-CZ" sz="2400" dirty="0"/>
              <a:t>jsou rychlé a účinné</a:t>
            </a:r>
            <a:r>
              <a:rPr lang="en-GB" altLang="cs-CZ" sz="2400" dirty="0"/>
              <a:t>. </a:t>
            </a:r>
            <a:r>
              <a:rPr lang="cs-CZ" altLang="cs-CZ" sz="2400" dirty="0"/>
              <a:t>Tvoří je dvě hlavní části</a:t>
            </a:r>
            <a:r>
              <a:rPr lang="en-GB" altLang="cs-CZ" sz="2400" dirty="0"/>
              <a:t>: </a:t>
            </a:r>
            <a:r>
              <a:rPr lang="cs-CZ" altLang="cs-CZ" sz="2400" dirty="0"/>
              <a:t>zdroj elektrických kmitů potřebných pro buzení magnetostrikčního nebo piezoelektrického měniče – zdroje ultrazvuku - a</a:t>
            </a:r>
            <a:r>
              <a:rPr lang="en-GB" altLang="cs-CZ" sz="2400" dirty="0"/>
              <a:t> </a:t>
            </a:r>
            <a:r>
              <a:rPr lang="cs-CZ" altLang="cs-CZ" sz="2400" dirty="0"/>
              <a:t>vlastní nástroj s měničem pracujícím s frekvencí kolem </a:t>
            </a:r>
            <a:r>
              <a:rPr lang="en-GB" altLang="cs-CZ" sz="2400" dirty="0"/>
              <a:t>40 kHz. </a:t>
            </a:r>
            <a:r>
              <a:rPr lang="cs-CZ" altLang="cs-CZ" sz="2400" dirty="0"/>
              <a:t>K měniči jsou připojeny různě tvarované pracovní koncovky</a:t>
            </a:r>
            <a:r>
              <a:rPr lang="en-GB" altLang="cs-CZ" sz="2400" dirty="0"/>
              <a:t>. </a:t>
            </a:r>
            <a:r>
              <a:rPr lang="cs-CZ" altLang="cs-CZ" sz="2400" dirty="0"/>
              <a:t>Některá zařízení jsou vybavena vodním sprejem (oplachování a chlazení)</a:t>
            </a:r>
            <a:r>
              <a:rPr lang="en-GB" altLang="cs-CZ" sz="2400" dirty="0"/>
              <a:t>. </a:t>
            </a:r>
            <a:endParaRPr lang="cs-CZ" altLang="cs-CZ" sz="24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GB" altLang="cs-CZ" sz="2400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Mechanismus ultrazvukového odstraňování zubního kamene</a:t>
            </a:r>
            <a:r>
              <a:rPr lang="en-GB" altLang="cs-CZ" sz="2400" dirty="0"/>
              <a:t>:</a:t>
            </a:r>
            <a:endParaRPr lang="en-GB" altLang="cs-CZ" sz="2400" b="1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Přímý účinek ultrazvukových kmitů koncovky na usazeniny</a:t>
            </a:r>
            <a:endParaRPr lang="en-GB" altLang="cs-CZ" sz="2000" b="1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Ultrazvuková kavitace</a:t>
            </a:r>
            <a:endParaRPr lang="en-GB" altLang="cs-CZ" sz="2000" b="1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Ultrazvukové </a:t>
            </a:r>
            <a:r>
              <a:rPr lang="cs-CZ" altLang="cs-CZ" sz="2000" b="1" dirty="0" err="1"/>
              <a:t>mikroproudění</a:t>
            </a:r>
            <a:endParaRPr lang="en-GB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01015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číslo snímku 6">
            <a:extLst>
              <a:ext uri="{FF2B5EF4-FFF2-40B4-BE49-F238E27FC236}">
                <a16:creationId xmlns:a16="http://schemas.microsoft.com/office/drawing/2014/main" id="{324E0F59-3455-4EF1-AFD6-40AF9816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416B54-3A2E-4AD2-B71F-A9E07439F10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cs-CZ" altLang="cs-CZ" sz="1400"/>
          </a:p>
        </p:txBody>
      </p:sp>
      <p:sp>
        <p:nvSpPr>
          <p:cNvPr id="83971" name="Rectangle 8">
            <a:extLst>
              <a:ext uri="{FF2B5EF4-FFF2-40B4-BE49-F238E27FC236}">
                <a16:creationId xmlns:a16="http://schemas.microsoft.com/office/drawing/2014/main" id="{5B98DB1B-1C51-41EC-BD75-D0CD2887B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2236" y="1729773"/>
            <a:ext cx="3433553" cy="2989372"/>
          </a:xfrm>
          <a:solidFill>
            <a:schemeClr val="bg1">
              <a:alpha val="70195"/>
            </a:schemeClr>
          </a:solidFill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0" dirty="0">
                <a:solidFill>
                  <a:schemeClr val="tx1"/>
                </a:solidFill>
              </a:rPr>
              <a:t>Schématické znázornění UZ odstraňovače zubního kamene</a:t>
            </a:r>
            <a:r>
              <a:rPr lang="en-GB" altLang="cs-CZ" sz="2400" b="0" dirty="0">
                <a:solidFill>
                  <a:schemeClr val="tx1"/>
                </a:solidFill>
              </a:rPr>
              <a:t> (</a:t>
            </a:r>
            <a:r>
              <a:rPr lang="cs-CZ" altLang="cs-CZ" sz="2400" b="0" dirty="0">
                <a:solidFill>
                  <a:schemeClr val="tx1"/>
                </a:solidFill>
              </a:rPr>
              <a:t>nahoře s magnetostrikčním, dole s piezoelektrickým měničem</a:t>
            </a:r>
            <a:r>
              <a:rPr lang="en-GB" altLang="cs-CZ" sz="2400" b="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83972" name="Picture 11" descr="UZ odstraňovač kamene2">
            <a:extLst>
              <a:ext uri="{FF2B5EF4-FFF2-40B4-BE49-F238E27FC236}">
                <a16:creationId xmlns:a16="http://schemas.microsoft.com/office/drawing/2014/main" id="{EBBCB807-256B-4381-A2AA-5869CB77E27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1" y="906655"/>
            <a:ext cx="5285910" cy="27087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83973" name="Rectangle 10">
            <a:extLst>
              <a:ext uri="{FF2B5EF4-FFF2-40B4-BE49-F238E27FC236}">
                <a16:creationId xmlns:a16="http://schemas.microsoft.com/office/drawing/2014/main" id="{08C6D23F-0686-4CC8-8073-F53446EBB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00" y="244859"/>
            <a:ext cx="965550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Ultrazvukové nástroje</a:t>
            </a:r>
            <a:r>
              <a:rPr lang="en-GB" altLang="cs-CZ" sz="3600" b="1" dirty="0">
                <a:solidFill>
                  <a:schemeClr val="tx2"/>
                </a:solidFill>
              </a:rPr>
              <a:t> </a:t>
            </a:r>
            <a:r>
              <a:rPr lang="cs-CZ" altLang="cs-CZ" sz="3600" b="1" dirty="0">
                <a:solidFill>
                  <a:schemeClr val="tx2"/>
                </a:solidFill>
              </a:rPr>
              <a:t>v zubním lékařství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  <p:pic>
        <p:nvPicPr>
          <p:cNvPr id="83974" name="Picture 15" descr="descaler">
            <a:extLst>
              <a:ext uri="{FF2B5EF4-FFF2-40B4-BE49-F238E27FC236}">
                <a16:creationId xmlns:a16="http://schemas.microsoft.com/office/drawing/2014/main" id="{04D5C9FB-224A-4E9A-8159-8C73603A82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3629" y="3775624"/>
            <a:ext cx="7044286" cy="27229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6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5">
            <a:extLst>
              <a:ext uri="{FF2B5EF4-FFF2-40B4-BE49-F238E27FC236}">
                <a16:creationId xmlns:a16="http://schemas.microsoft.com/office/drawing/2014/main" id="{B8C29DDE-05AE-4EEF-9A58-8F3C467B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84C673-2820-4645-841A-BA463B3F7B5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EFECF99-AFDA-4D46-9340-E508732C6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5063" y="340927"/>
            <a:ext cx="8229600" cy="647702"/>
          </a:xfrm>
        </p:spPr>
        <p:txBody>
          <a:bodyPr/>
          <a:lstStyle/>
          <a:p>
            <a:pPr eaLnBrk="1" hangingPunct="1"/>
            <a:r>
              <a:rPr lang="cs-CZ" altLang="cs-CZ" dirty="0"/>
              <a:t>Způsob osvětlení a pozorování</a:t>
            </a:r>
            <a:endParaRPr lang="en-GB" altLang="cs-CZ" dirty="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6BA2A3A0-B20D-434C-A123-3267D324E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6649" y="1299580"/>
            <a:ext cx="10363200" cy="492842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Osvětlení</a:t>
            </a:r>
            <a:r>
              <a:rPr lang="cs-CZ" altLang="cs-CZ" sz="2400" dirty="0"/>
              <a:t> může být: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Vnitřní: </a:t>
            </a:r>
            <a:r>
              <a:rPr lang="cs-CZ" altLang="cs-CZ" sz="2000" dirty="0"/>
              <a:t>zdroj světla je součástí zařízení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20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Vnější:</a:t>
            </a:r>
            <a:r>
              <a:rPr lang="cs-CZ" altLang="cs-CZ" sz="2000" dirty="0"/>
              <a:t> vyšetřovaná dutina je osvětlena vnějším zdrojem (typicky endoskopická zrcadla).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U endoskopů s vnitřním osvětlením může být zdroj světla přímo v tělesné dutině (</a:t>
            </a:r>
            <a:r>
              <a:rPr lang="cs-CZ" altLang="cs-CZ" sz="2400" i="1" dirty="0"/>
              <a:t>distální osvětlení</a:t>
            </a:r>
            <a:r>
              <a:rPr lang="cs-CZ" altLang="cs-CZ" sz="2400" dirty="0"/>
              <a:t>) nebo mimo ni (světlo je do ní zaváděno optickým systémem, </a:t>
            </a:r>
            <a:r>
              <a:rPr lang="cs-CZ" altLang="cs-CZ" sz="2400" i="1" dirty="0"/>
              <a:t>proximální osvětlení</a:t>
            </a:r>
            <a:r>
              <a:rPr lang="cs-CZ" altLang="cs-CZ" sz="2400" dirty="0"/>
              <a:t>).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Pozorování</a:t>
            </a:r>
            <a:r>
              <a:rPr lang="cs-CZ" altLang="cs-CZ" sz="2400" dirty="0"/>
              <a:t> dutiny může být: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8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Přímé - </a:t>
            </a:r>
            <a:r>
              <a:rPr lang="cs-CZ" altLang="cs-CZ" sz="2000" dirty="0"/>
              <a:t>lékař používá své vlastní oči i za pomoci nějakého optického systému. </a:t>
            </a:r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20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000" b="1" dirty="0"/>
              <a:t>Nepřímé,</a:t>
            </a:r>
            <a:r>
              <a:rPr lang="cs-CZ" altLang="cs-CZ" sz="2000" dirty="0"/>
              <a:t> jestliže je obraz snímán digitální videokamerou a pozorován na monitoru.</a:t>
            </a:r>
          </a:p>
        </p:txBody>
      </p:sp>
    </p:spTree>
    <p:extLst>
      <p:ext uri="{BB962C8B-B14F-4D97-AF65-F5344CB8AC3E}">
        <p14:creationId xmlns:p14="http://schemas.microsoft.com/office/powerpoint/2010/main" val="431218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číslo snímku 5">
            <a:extLst>
              <a:ext uri="{FF2B5EF4-FFF2-40B4-BE49-F238E27FC236}">
                <a16:creationId xmlns:a16="http://schemas.microsoft.com/office/drawing/2014/main" id="{34988CCF-E25C-40A8-BCF9-90D1FCBC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CF0BF7-9581-4B23-A547-51C18A821B3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cs-CZ" altLang="cs-CZ" sz="1400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88559FC-D2FB-4AC7-9E34-599DA9A6F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Poněkud jednodušší a levnější alternativou ultrazvukových nástrojů pro odstraňování zubního kamene je </a:t>
            </a:r>
            <a:r>
              <a:rPr lang="cs-CZ" altLang="cs-CZ" sz="2400" b="1" dirty="0"/>
              <a:t>odstraňovač zvukový</a:t>
            </a:r>
            <a:r>
              <a:rPr lang="cs-CZ" altLang="cs-CZ" sz="2400" dirty="0"/>
              <a:t>. Kmity o frekvenci slyšitelného zvuku se získávají mechanicky pomocí nevyvážené vzduchové </a:t>
            </a:r>
            <a:r>
              <a:rPr lang="cs-CZ" altLang="cs-CZ" sz="2400" dirty="0" err="1"/>
              <a:t>turbínky</a:t>
            </a:r>
            <a:r>
              <a:rPr lang="cs-CZ" altLang="cs-CZ" sz="2400" dirty="0"/>
              <a:t>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Dalšími nástroji využívajícími ultrazvukových kmitů jsou </a:t>
            </a:r>
            <a:r>
              <a:rPr lang="cs-CZ" altLang="cs-CZ" sz="2400" b="1" dirty="0"/>
              <a:t>endodontické nástroje pro rozšiřování kořenových kanálků</a:t>
            </a:r>
            <a:r>
              <a:rPr lang="cs-CZ" altLang="cs-CZ" sz="2400" dirty="0"/>
              <a:t>. Na rozdíl od rotačních kořenových nástrojů kmitají podélně s frekvencí 30 - 50 kHz. Mají podobu buď tenké ocelové spirálky nebo jsou mírně kónické a pokryté drobnými diamanty. Hlavním účinným mechanismem je mechanická abraze stěn kořenového kanálku zesílená ultrazvukovou kavitací</a:t>
            </a:r>
            <a:r>
              <a:rPr lang="en-GB" altLang="cs-CZ" sz="2400" dirty="0"/>
              <a:t>.</a:t>
            </a: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239FC4D7-FA66-449B-B6FE-8D2184B46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00" y="348210"/>
            <a:ext cx="920180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b="1" dirty="0">
                <a:solidFill>
                  <a:schemeClr val="tx2"/>
                </a:solidFill>
              </a:rPr>
              <a:t>Ultrazvukové nástroje</a:t>
            </a:r>
            <a:r>
              <a:rPr lang="en-GB" altLang="cs-CZ" sz="3600" b="1" dirty="0">
                <a:solidFill>
                  <a:schemeClr val="tx2"/>
                </a:solidFill>
              </a:rPr>
              <a:t> </a:t>
            </a:r>
            <a:r>
              <a:rPr lang="cs-CZ" altLang="cs-CZ" sz="3600" b="1" dirty="0">
                <a:solidFill>
                  <a:schemeClr val="tx2"/>
                </a:solidFill>
              </a:rPr>
              <a:t>v zubním lékařství</a:t>
            </a:r>
            <a:endParaRPr lang="en-GB" altLang="cs-CZ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09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číslo snímku 5">
            <a:extLst>
              <a:ext uri="{FF2B5EF4-FFF2-40B4-BE49-F238E27FC236}">
                <a16:creationId xmlns:a16="http://schemas.microsoft.com/office/drawing/2014/main" id="{29B090C8-E5A6-41B6-973E-AC61C08D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CB4512-186F-45E5-A4BD-30E91C492F6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cs-CZ" altLang="cs-CZ" sz="14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E48FB0AE-2F98-4BCC-9FEE-02DACEF453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93481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dirty="0"/>
              <a:t>Kryochirurgie</a:t>
            </a:r>
            <a:endParaRPr lang="en-GB" altLang="cs-CZ" dirty="0"/>
          </a:p>
        </p:txBody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CCA68E9C-41ED-4725-AFDE-0DBA1FB96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6650" y="1471066"/>
            <a:ext cx="10237076" cy="5256212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Teploty od -25 °C do -190 °C vytvářejí ledové krystalky uvnitř buněk i v mezibuněčném prostoru. K lýze buněk dochází při tání ledu.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Výhodou je </a:t>
            </a:r>
            <a:r>
              <a:rPr lang="cs-CZ" altLang="cs-CZ" sz="2400" b="1" dirty="0"/>
              <a:t>omezení destrukce tkáně </a:t>
            </a:r>
            <a:r>
              <a:rPr lang="cs-CZ" altLang="cs-CZ" sz="2400" dirty="0"/>
              <a:t>pouze na zmrzlou oblast a šetření blízké zdravé tkáně. Zmrazování má </a:t>
            </a:r>
            <a:r>
              <a:rPr lang="cs-CZ" altLang="cs-CZ" sz="2400" b="1" dirty="0"/>
              <a:t>anestetický</a:t>
            </a:r>
            <a:r>
              <a:rPr lang="cs-CZ" altLang="cs-CZ" sz="2400" dirty="0"/>
              <a:t> účinek, takže tyto zákroky jsou jen málo bolestivé. Rána prakticky </a:t>
            </a:r>
            <a:r>
              <a:rPr lang="cs-CZ" altLang="cs-CZ" sz="2400" b="1" dirty="0"/>
              <a:t>nekrvácí</a:t>
            </a:r>
            <a:r>
              <a:rPr lang="cs-CZ" altLang="cs-CZ" sz="2400" dirty="0"/>
              <a:t>. Zmražená tkáň se někdy přichytí k nástroji, což lze využít k její </a:t>
            </a:r>
            <a:r>
              <a:rPr lang="cs-CZ" altLang="cs-CZ" sz="2400" b="1" dirty="0"/>
              <a:t>extrakci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kryoextrakce</a:t>
            </a:r>
            <a:r>
              <a:rPr lang="cs-CZ" altLang="cs-CZ" sz="2400" dirty="0"/>
              <a:t> oční čočky při operaci zákalu). Aplikace nacházíme v oční chirurgii, urologii, onkologii, gynekologii a plastické chirurgii.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Kryochirurgická zařízení používají pro dosažení nízkých teplot kapalný dusík (-196 °C) nebo jiné plyny. Vlastní kryochirurgický nástroj – </a:t>
            </a:r>
            <a:r>
              <a:rPr lang="cs-CZ" altLang="cs-CZ" sz="2400" dirty="0" err="1">
                <a:solidFill>
                  <a:srgbClr val="FF0000"/>
                </a:solidFill>
              </a:rPr>
              <a:t>kryokauter</a:t>
            </a:r>
            <a:r>
              <a:rPr lang="cs-CZ" altLang="cs-CZ" sz="2400" dirty="0">
                <a:solidFill>
                  <a:srgbClr val="FF0066"/>
                </a:solidFill>
              </a:rPr>
              <a:t> </a:t>
            </a:r>
            <a:r>
              <a:rPr lang="cs-CZ" altLang="cs-CZ" sz="2400" dirty="0"/>
              <a:t>– má mrazicí část na distálním konci. Tato část je měnitelná a má různý tvar podle druhu zákroku. Pro kontrolu teploty se používají digitální teploměry.</a:t>
            </a:r>
          </a:p>
        </p:txBody>
      </p:sp>
    </p:spTree>
    <p:extLst>
      <p:ext uri="{BB962C8B-B14F-4D97-AF65-F5344CB8AC3E}">
        <p14:creationId xmlns:p14="http://schemas.microsoft.com/office/powerpoint/2010/main" val="168761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číslo snímku 7">
            <a:extLst>
              <a:ext uri="{FF2B5EF4-FFF2-40B4-BE49-F238E27FC236}">
                <a16:creationId xmlns:a16="http://schemas.microsoft.com/office/drawing/2014/main" id="{D3DCD1DF-09B8-4202-9EB2-7ED82790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D6B78D-A1F8-4D16-849E-EB89626E67D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cs-CZ" altLang="cs-CZ" sz="1400"/>
          </a:p>
        </p:txBody>
      </p:sp>
      <p:sp>
        <p:nvSpPr>
          <p:cNvPr id="90115" name="Rectangle 8">
            <a:extLst>
              <a:ext uri="{FF2B5EF4-FFF2-40B4-BE49-F238E27FC236}">
                <a16:creationId xmlns:a16="http://schemas.microsoft.com/office/drawing/2014/main" id="{FDCD311D-25E0-4864-91CD-0D1F6BE13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</a:t>
            </a:r>
            <a:r>
              <a:rPr lang="en-GB" altLang="cs-CZ"/>
              <a:t>ryo</a:t>
            </a:r>
            <a:r>
              <a:rPr lang="cs-CZ" altLang="cs-CZ"/>
              <a:t>chirurgie</a:t>
            </a:r>
            <a:endParaRPr lang="en-GB" altLang="cs-CZ"/>
          </a:p>
        </p:txBody>
      </p:sp>
      <p:pic>
        <p:nvPicPr>
          <p:cNvPr id="90116" name="Picture 7" descr="CO2-N2Oimage017l[1]">
            <a:extLst>
              <a:ext uri="{FF2B5EF4-FFF2-40B4-BE49-F238E27FC236}">
                <a16:creationId xmlns:a16="http://schemas.microsoft.com/office/drawing/2014/main" id="{7B0989A9-1715-4549-A193-F20AF5FDF9D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1529" y="693736"/>
            <a:ext cx="3671887" cy="3671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90117" name="Text Box 10">
            <a:extLst>
              <a:ext uri="{FF2B5EF4-FFF2-40B4-BE49-F238E27FC236}">
                <a16:creationId xmlns:a16="http://schemas.microsoft.com/office/drawing/2014/main" id="{B458E181-63BA-42E4-A185-99E368DA0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4724401"/>
            <a:ext cx="5205302" cy="1368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/>
              <a:t>Kryochirurgické vybavení pro práci s oxidem dusným</a:t>
            </a:r>
            <a:r>
              <a:rPr lang="en-GB" altLang="cs-CZ" sz="2800" dirty="0"/>
              <a:t> (N</a:t>
            </a:r>
            <a:r>
              <a:rPr lang="en-GB" altLang="cs-CZ" sz="2800" baseline="-25000" dirty="0"/>
              <a:t>2</a:t>
            </a:r>
            <a:r>
              <a:rPr lang="en-GB" altLang="cs-CZ" sz="2800" dirty="0"/>
              <a:t>O) a</a:t>
            </a:r>
            <a:r>
              <a:rPr lang="cs-CZ" altLang="cs-CZ" sz="2800" dirty="0"/>
              <a:t> oxidem uhličitým</a:t>
            </a:r>
            <a:r>
              <a:rPr lang="en-GB" altLang="cs-CZ" sz="2800" dirty="0"/>
              <a:t> (CO</a:t>
            </a:r>
            <a:r>
              <a:rPr lang="en-GB" altLang="cs-CZ" sz="2800" baseline="-25000" dirty="0"/>
              <a:t>2</a:t>
            </a:r>
            <a:r>
              <a:rPr lang="en-GB" altLang="cs-CZ" sz="2800" dirty="0"/>
              <a:t>)</a:t>
            </a:r>
          </a:p>
        </p:txBody>
      </p:sp>
      <p:pic>
        <p:nvPicPr>
          <p:cNvPr id="90118" name="Picture 11" descr="13-3">
            <a:extLst>
              <a:ext uri="{FF2B5EF4-FFF2-40B4-BE49-F238E27FC236}">
                <a16:creationId xmlns:a16="http://schemas.microsoft.com/office/drawing/2014/main" id="{0227B42A-3371-4F79-85C4-657F91B48A1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8782" y="960283"/>
            <a:ext cx="3537825" cy="57250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118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číslo snímku 6">
            <a:extLst>
              <a:ext uri="{FF2B5EF4-FFF2-40B4-BE49-F238E27FC236}">
                <a16:creationId xmlns:a16="http://schemas.microsoft.com/office/drawing/2014/main" id="{EFDB07F3-6740-4C2F-B361-C1B3AD13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8328A5-248A-4A33-AABA-274C356A7C6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cs-CZ" altLang="cs-CZ" sz="1400"/>
          </a:p>
        </p:txBody>
      </p:sp>
      <p:sp>
        <p:nvSpPr>
          <p:cNvPr id="92163" name="Rectangle 8">
            <a:extLst>
              <a:ext uri="{FF2B5EF4-FFF2-40B4-BE49-F238E27FC236}">
                <a16:creationId xmlns:a16="http://schemas.microsoft.com/office/drawing/2014/main" id="{9DC12BC7-2303-48AA-BE3F-BF4354C67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000" y="476673"/>
            <a:ext cx="8215117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Kryochirurgie (tekutým dusíkem)</a:t>
            </a:r>
            <a:endParaRPr lang="en-GB" altLang="cs-CZ" dirty="0"/>
          </a:p>
        </p:txBody>
      </p:sp>
      <p:pic>
        <p:nvPicPr>
          <p:cNvPr id="92164" name="Picture 4" descr="cry-ac_with_flyout[1]">
            <a:extLst>
              <a:ext uri="{FF2B5EF4-FFF2-40B4-BE49-F238E27FC236}">
                <a16:creationId xmlns:a16="http://schemas.microsoft.com/office/drawing/2014/main" id="{0F3CB773-9091-4871-9B55-CC6F620621A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6" y="1412875"/>
            <a:ext cx="6481763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056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číslo snímku 6">
            <a:extLst>
              <a:ext uri="{FF2B5EF4-FFF2-40B4-BE49-F238E27FC236}">
                <a16:creationId xmlns:a16="http://schemas.microsoft.com/office/drawing/2014/main" id="{17A07049-4EA4-4265-B649-D8368888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4BD7B6-A077-483A-BE4C-A3B8B749B27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cs-CZ" altLang="cs-CZ" sz="1400"/>
          </a:p>
        </p:txBody>
      </p:sp>
      <p:sp>
        <p:nvSpPr>
          <p:cNvPr id="94211" name="Rectangle 5">
            <a:extLst>
              <a:ext uri="{FF2B5EF4-FFF2-40B4-BE49-F238E27FC236}">
                <a16:creationId xmlns:a16="http://schemas.microsoft.com/office/drawing/2014/main" id="{1229AA37-A49F-43B5-8E57-BA0F49F32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274639"/>
            <a:ext cx="9381890" cy="777875"/>
          </a:xfrm>
        </p:spPr>
        <p:txBody>
          <a:bodyPr/>
          <a:lstStyle/>
          <a:p>
            <a:pPr eaLnBrk="1" hangingPunct="1"/>
            <a:r>
              <a:rPr lang="cs-CZ" altLang="cs-CZ" dirty="0"/>
              <a:t>Vodní paprsek jako chirurgický nástroj</a:t>
            </a:r>
            <a:endParaRPr lang="en-GB" altLang="cs-CZ" dirty="0"/>
          </a:p>
        </p:txBody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556E9AF2-45EF-4107-A0B7-2D93EFA829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92102" y="1584150"/>
            <a:ext cx="5265135" cy="4895850"/>
          </a:xfrm>
          <a:noFill/>
        </p:spPr>
        <p:txBody>
          <a:bodyPr/>
          <a:lstStyle/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Zařízení se skládá z tlakového čerpadla</a:t>
            </a:r>
            <a:r>
              <a:rPr lang="en-GB" altLang="cs-CZ" sz="2000" dirty="0"/>
              <a:t>, </a:t>
            </a:r>
            <a:r>
              <a:rPr lang="cs-CZ" altLang="cs-CZ" sz="2000" dirty="0"/>
              <a:t>vysokotlaké trubice a pracovní části produkující na konci vodní paprsek o průměru</a:t>
            </a:r>
            <a:r>
              <a:rPr lang="en-GB" altLang="cs-CZ" sz="2000" dirty="0"/>
              <a:t> 0</a:t>
            </a:r>
            <a:r>
              <a:rPr lang="cs-CZ" altLang="cs-CZ" sz="2000" dirty="0"/>
              <a:t>,</a:t>
            </a:r>
            <a:r>
              <a:rPr lang="en-GB" altLang="cs-CZ" sz="2000" dirty="0"/>
              <a:t>1 mm. </a:t>
            </a:r>
            <a:endParaRPr lang="cs-CZ" altLang="cs-CZ" sz="2000" dirty="0"/>
          </a:p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Obvykle se využívají tlaky v rozsahu od </a:t>
            </a:r>
            <a:r>
              <a:rPr lang="en-GB" altLang="cs-CZ" sz="2000" dirty="0"/>
              <a:t>1</a:t>
            </a:r>
            <a:r>
              <a:rPr lang="cs-CZ" altLang="cs-CZ" sz="2000" dirty="0"/>
              <a:t>,</a:t>
            </a:r>
            <a:r>
              <a:rPr lang="en-GB" altLang="cs-CZ" sz="2000" dirty="0"/>
              <a:t>5 </a:t>
            </a:r>
            <a:r>
              <a:rPr lang="cs-CZ" altLang="cs-CZ" sz="2000" dirty="0"/>
              <a:t>do</a:t>
            </a:r>
            <a:r>
              <a:rPr lang="en-GB" altLang="cs-CZ" sz="2000" dirty="0"/>
              <a:t> 5</a:t>
            </a:r>
            <a:r>
              <a:rPr lang="cs-CZ" altLang="cs-CZ" sz="2000" dirty="0"/>
              <a:t>,</a:t>
            </a:r>
            <a:r>
              <a:rPr lang="en-GB" altLang="cs-CZ" sz="2000" dirty="0"/>
              <a:t>0 MPa. </a:t>
            </a:r>
            <a:endParaRPr lang="cs-CZ" altLang="cs-CZ" sz="2000" dirty="0"/>
          </a:p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Řezné plochy jsou hladké</a:t>
            </a:r>
            <a:r>
              <a:rPr lang="en-GB" altLang="cs-CZ" sz="2000" dirty="0"/>
              <a:t>. </a:t>
            </a:r>
            <a:endParaRPr lang="cs-CZ" altLang="cs-CZ" sz="2000" dirty="0"/>
          </a:p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Paprsek je tvořen sterilním izotonickým roztokem</a:t>
            </a:r>
            <a:r>
              <a:rPr lang="en-GB" altLang="cs-CZ" sz="2000" b="1" dirty="0"/>
              <a:t>, </a:t>
            </a:r>
            <a:r>
              <a:rPr lang="cs-CZ" altLang="cs-CZ" sz="2000" b="1" dirty="0"/>
              <a:t>někdy s přidanými léčivy pro omezení krvácení a proti infekci</a:t>
            </a:r>
            <a:r>
              <a:rPr lang="en-GB" altLang="cs-CZ" sz="2000" b="1" dirty="0"/>
              <a:t>. </a:t>
            </a:r>
            <a:endParaRPr lang="cs-CZ" altLang="cs-CZ" sz="2000" b="1" dirty="0"/>
          </a:p>
          <a:p>
            <a:pPr marL="0" indent="17463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Uvádí se, že řez je výborně kontrolovatelný</a:t>
            </a:r>
            <a:r>
              <a:rPr lang="en-GB" altLang="cs-CZ" sz="2000" dirty="0"/>
              <a:t>, </a:t>
            </a:r>
            <a:r>
              <a:rPr lang="cs-CZ" altLang="cs-CZ" sz="2000" dirty="0"/>
              <a:t>což je významné zejména při chirurgii mozku a parenchymatózních orgánů, jako jsou játra nebo slezina</a:t>
            </a:r>
            <a:r>
              <a:rPr lang="en-GB" altLang="cs-CZ" sz="2000" dirty="0"/>
              <a:t>.</a:t>
            </a:r>
          </a:p>
        </p:txBody>
      </p:sp>
      <p:pic>
        <p:nvPicPr>
          <p:cNvPr id="94213" name="Picture 4" descr="expansionseffekt_e[1]">
            <a:extLst>
              <a:ext uri="{FF2B5EF4-FFF2-40B4-BE49-F238E27FC236}">
                <a16:creationId xmlns:a16="http://schemas.microsoft.com/office/drawing/2014/main" id="{AB76EABC-F392-4E3D-8B32-FDACD3D69B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8" y="908050"/>
            <a:ext cx="4032250" cy="364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pic>
        <p:nvPicPr>
          <p:cNvPr id="94214" name="Picture 7" descr="http://www.thejgo.org/article/viewFile/297/html/2124">
            <a:extLst>
              <a:ext uri="{FF2B5EF4-FFF2-40B4-BE49-F238E27FC236}">
                <a16:creationId xmlns:a16="http://schemas.microsoft.com/office/drawing/2014/main" id="{C1BE5008-CE61-4CCC-BD25-DDD374B7F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4641850"/>
            <a:ext cx="295751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053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1">
            <a:extLst>
              <a:ext uri="{FF2B5EF4-FFF2-40B4-BE49-F238E27FC236}">
                <a16:creationId xmlns:a16="http://schemas.microsoft.com/office/drawing/2014/main" id="{63CC12F6-B4F6-483A-A00C-0F2E973A5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Plazmový skalpel</a:t>
            </a:r>
          </a:p>
        </p:txBody>
      </p:sp>
      <p:sp>
        <p:nvSpPr>
          <p:cNvPr id="96259" name="Zástupný symbol pro číslo snímku 4">
            <a:extLst>
              <a:ext uri="{FF2B5EF4-FFF2-40B4-BE49-F238E27FC236}">
                <a16:creationId xmlns:a16="http://schemas.microsoft.com/office/drawing/2014/main" id="{E6C6CFEE-CDC8-401E-AEFE-D74386ACCC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5500A3-7902-461B-992B-4B41879CAB5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cs-CZ" altLang="cs-CZ" sz="1400"/>
          </a:p>
        </p:txBody>
      </p:sp>
      <p:pic>
        <p:nvPicPr>
          <p:cNvPr id="96260" name="Picture 2" descr="VÃ½sledek obrÃ¡zku pro plasma scalpel">
            <a:extLst>
              <a:ext uri="{FF2B5EF4-FFF2-40B4-BE49-F238E27FC236}">
                <a16:creationId xmlns:a16="http://schemas.microsoft.com/office/drawing/2014/main" id="{588AD0F6-83F3-42D4-807F-2C8DA1E1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047694"/>
            <a:ext cx="6101419" cy="343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4" descr="VÃ½sledek obrÃ¡zku pro plasma jet">
            <a:extLst>
              <a:ext uri="{FF2B5EF4-FFF2-40B4-BE49-F238E27FC236}">
                <a16:creationId xmlns:a16="http://schemas.microsoft.com/office/drawing/2014/main" id="{6A33061D-59BB-422B-A28C-EC1E4E7B3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12" y="4450717"/>
            <a:ext cx="5226888" cy="180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ovéPole 1">
            <a:extLst>
              <a:ext uri="{FF2B5EF4-FFF2-40B4-BE49-F238E27FC236}">
                <a16:creationId xmlns:a16="http://schemas.microsoft.com/office/drawing/2014/main" id="{204AC52E-2B55-4C3F-A445-7D6B2DC2D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2276476"/>
            <a:ext cx="284266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dirty="0">
                <a:solidFill>
                  <a:schemeClr val="tx1"/>
                </a:solidFill>
              </a:rPr>
              <a:t>Proud plynu odnáší rozžhavenou plasmu od hrotové elektrody</a:t>
            </a:r>
          </a:p>
        </p:txBody>
      </p:sp>
    </p:spTree>
    <p:extLst>
      <p:ext uri="{BB962C8B-B14F-4D97-AF65-F5344CB8AC3E}">
        <p14:creationId xmlns:p14="http://schemas.microsoft.com/office/powerpoint/2010/main" val="498969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číslo snímku 5">
            <a:extLst>
              <a:ext uri="{FF2B5EF4-FFF2-40B4-BE49-F238E27FC236}">
                <a16:creationId xmlns:a16="http://schemas.microsoft.com/office/drawing/2014/main" id="{08FF28B1-7DE8-4610-B088-A2318E16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443D63-EE5B-45BD-80B7-CC0E9A642A3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cs-CZ" altLang="cs-CZ" sz="14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F66D10C-43A7-4D7C-8D65-71D12CAF9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Litotripse</a:t>
            </a:r>
            <a:endParaRPr lang="cs-CZ" altLang="cs-CZ" dirty="0"/>
          </a:p>
        </p:txBody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0B8601D0-8C94-4608-9AF5-25C3F639E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2262" y="1196976"/>
            <a:ext cx="9951353" cy="5400675"/>
          </a:xfrm>
          <a:noFill/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Počátkem osmdesátých let byla zavedena do klinické praxe </a:t>
            </a:r>
            <a:r>
              <a:rPr lang="cs-CZ" altLang="cs-CZ" sz="2400" dirty="0" err="1">
                <a:solidFill>
                  <a:srgbClr val="FF0000"/>
                </a:solidFill>
              </a:rPr>
              <a:t>mimotělová</a:t>
            </a:r>
            <a:r>
              <a:rPr lang="cs-CZ" altLang="cs-CZ" sz="2400" dirty="0">
                <a:solidFill>
                  <a:srgbClr val="FF0000"/>
                </a:solidFill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</a:rPr>
              <a:t>litotripse</a:t>
            </a:r>
            <a:r>
              <a:rPr lang="cs-CZ" altLang="cs-CZ" sz="2400" dirty="0">
                <a:solidFill>
                  <a:srgbClr val="FF0000"/>
                </a:solidFill>
              </a:rPr>
              <a:t> rázovými vlnami </a:t>
            </a:r>
            <a:r>
              <a:rPr lang="cs-CZ" altLang="cs-CZ" sz="2400" dirty="0"/>
              <a:t>(</a:t>
            </a:r>
            <a:r>
              <a:rPr lang="cs-CZ" altLang="cs-CZ" sz="2400" i="1" dirty="0" err="1"/>
              <a:t>extracorporeal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shock-wave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lithotripsy</a:t>
            </a:r>
            <a:r>
              <a:rPr lang="cs-CZ" altLang="cs-CZ" sz="2400" dirty="0"/>
              <a:t>, ESWL). K rozrušování kaménků (dnes téměř výhradně jen ledvinových) dochází účinkem mnohočetných </a:t>
            </a:r>
            <a:r>
              <a:rPr lang="cs-CZ" altLang="cs-CZ" sz="2400" dirty="0">
                <a:solidFill>
                  <a:srgbClr val="FF0000"/>
                </a:solidFill>
              </a:rPr>
              <a:t>rázových vln</a:t>
            </a:r>
            <a:r>
              <a:rPr lang="cs-CZ" altLang="cs-CZ" sz="2400" dirty="0"/>
              <a:t> – silných impulsů akustického tlaku. Drť odchází z těla přirozenými vývodnými cestami. Jde o jednu z tzv. minimálně invazivních metod.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Na akustických rozhraních nastává v důsledku rozdílu akustických impedancí rychlý nástup tlakového gradientu. Jestliže tlaková síla překoná mechanický odpor kamene, dochází k jeho postupné fragmentaci. K tomu jsou nutné tlaky kolem 10</a:t>
            </a:r>
            <a:r>
              <a:rPr lang="cs-CZ" altLang="cs-CZ" sz="2400" baseline="30000" dirty="0"/>
              <a:t>8</a:t>
            </a:r>
            <a:r>
              <a:rPr lang="cs-CZ" altLang="cs-CZ" sz="2400" dirty="0"/>
              <a:t> Pa. Je nutno aplikovat 50 až 4000, v průměru 1000, rázových vln (synchronně s tepovou frekvencí).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Hlavní části </a:t>
            </a:r>
            <a:r>
              <a:rPr lang="cs-CZ" altLang="cs-CZ" sz="2400" dirty="0" err="1"/>
              <a:t>litotriptoru</a:t>
            </a:r>
            <a:r>
              <a:rPr lang="cs-CZ" altLang="cs-CZ" sz="2400" dirty="0"/>
              <a:t>: zdroj rázových vln, fokusující zařízení, vazebné prostředí, zařízení pro přesné zaměření kamene (ultrasonograf nebo </a:t>
            </a:r>
            <a:r>
              <a:rPr lang="cs-CZ" altLang="cs-CZ" sz="2400" dirty="0" err="1"/>
              <a:t>rtg</a:t>
            </a:r>
            <a:r>
              <a:rPr lang="cs-CZ" altLang="cs-CZ" sz="2400" dirty="0"/>
              <a:t> přístroj).</a:t>
            </a:r>
          </a:p>
        </p:txBody>
      </p:sp>
    </p:spTree>
    <p:extLst>
      <p:ext uri="{BB962C8B-B14F-4D97-AF65-F5344CB8AC3E}">
        <p14:creationId xmlns:p14="http://schemas.microsoft.com/office/powerpoint/2010/main" val="29842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číslo snímku 6">
            <a:extLst>
              <a:ext uri="{FF2B5EF4-FFF2-40B4-BE49-F238E27FC236}">
                <a16:creationId xmlns:a16="http://schemas.microsoft.com/office/drawing/2014/main" id="{3F109BB2-55A9-4E37-9F37-48F74E62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2901CD-2EE2-47BE-B430-23C24054267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cs-CZ" altLang="cs-CZ" sz="14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D6C4D281-C43B-46BB-8F56-EC83AFC1E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7482" y="331786"/>
            <a:ext cx="4546600" cy="981075"/>
          </a:xfrm>
        </p:spPr>
        <p:txBody>
          <a:bodyPr/>
          <a:lstStyle/>
          <a:p>
            <a:pPr eaLnBrk="1" hangingPunct="1"/>
            <a:r>
              <a:rPr lang="en-GB" altLang="cs-CZ" sz="3600" dirty="0" err="1"/>
              <a:t>Litotrips</a:t>
            </a:r>
            <a:r>
              <a:rPr lang="cs-CZ" altLang="cs-CZ" sz="3600" dirty="0"/>
              <a:t>e</a:t>
            </a:r>
            <a:br>
              <a:rPr lang="en-GB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časový průběh rázové vlny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grpSp>
        <p:nvGrpSpPr>
          <p:cNvPr id="99332" name="Group 6">
            <a:extLst>
              <a:ext uri="{FF2B5EF4-FFF2-40B4-BE49-F238E27FC236}">
                <a16:creationId xmlns:a16="http://schemas.microsoft.com/office/drawing/2014/main" id="{A7A5D103-7656-42BE-B798-B4EE7CDFCCD8}"/>
              </a:ext>
            </a:extLst>
          </p:cNvPr>
          <p:cNvGrpSpPr>
            <a:grpSpLocks/>
          </p:cNvGrpSpPr>
          <p:nvPr/>
        </p:nvGrpSpPr>
        <p:grpSpPr bwMode="auto">
          <a:xfrm>
            <a:off x="4866290" y="614252"/>
            <a:ext cx="5102773" cy="5911962"/>
            <a:chOff x="2517" y="845"/>
            <a:chExt cx="2710" cy="3266"/>
          </a:xfrm>
        </p:grpSpPr>
        <p:pic>
          <p:nvPicPr>
            <p:cNvPr id="99333" name="Picture 3">
              <a:extLst>
                <a:ext uri="{FF2B5EF4-FFF2-40B4-BE49-F238E27FC236}">
                  <a16:creationId xmlns:a16="http://schemas.microsoft.com/office/drawing/2014/main" id="{2EAD7F9D-9FFD-48EB-90A9-56AF29EF6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5" b="601"/>
            <a:stretch>
              <a:fillRect/>
            </a:stretch>
          </p:blipFill>
          <p:spPr bwMode="auto">
            <a:xfrm>
              <a:off x="2517" y="845"/>
              <a:ext cx="2710" cy="3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4" name="Text Box 4">
              <a:extLst>
                <a:ext uri="{FF2B5EF4-FFF2-40B4-BE49-F238E27FC236}">
                  <a16:creationId xmlns:a16="http://schemas.microsoft.com/office/drawing/2014/main" id="{F83212BC-9CB4-4788-A9F7-0782C37F3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2659"/>
              <a:ext cx="4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GB" altLang="cs-CZ" sz="1800"/>
            </a:p>
          </p:txBody>
        </p:sp>
        <p:sp>
          <p:nvSpPr>
            <p:cNvPr id="99335" name="Rectangle 5">
              <a:extLst>
                <a:ext uri="{FF2B5EF4-FFF2-40B4-BE49-F238E27FC236}">
                  <a16:creationId xmlns:a16="http://schemas.microsoft.com/office/drawing/2014/main" id="{E470F2CF-5813-4F19-ABC5-036E13FFF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981"/>
              <a:ext cx="636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Ø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Char char="•"/>
              </a:pPr>
              <a:endParaRPr lang="cs-CZ" altLang="cs-CZ" sz="2400">
                <a:solidFill>
                  <a:srgbClr val="FF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71694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číslo snímku 5">
            <a:extLst>
              <a:ext uri="{FF2B5EF4-FFF2-40B4-BE49-F238E27FC236}">
                <a16:creationId xmlns:a16="http://schemas.microsoft.com/office/drawing/2014/main" id="{CA8F3E25-2A89-4503-BFE0-76B6046B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BC896B-B77C-474D-B0E0-9C3D3A5B53F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cs-CZ" altLang="cs-CZ" sz="14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0D684891-6E86-42E5-BDCD-003F830FD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2415" y="351361"/>
            <a:ext cx="4043363" cy="13541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3600" dirty="0" err="1"/>
              <a:t>Litotrips</a:t>
            </a:r>
            <a:r>
              <a:rPr lang="cs-CZ" altLang="cs-CZ" sz="3600" dirty="0"/>
              <a:t>e</a:t>
            </a:r>
            <a:r>
              <a:rPr lang="en-GB" altLang="cs-CZ" sz="3600" dirty="0"/>
              <a:t> </a:t>
            </a: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generování rázových vln a jejich fokusace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pic>
        <p:nvPicPr>
          <p:cNvPr id="101380" name="Picture 3" descr="emsepict">
            <a:extLst>
              <a:ext uri="{FF2B5EF4-FFF2-40B4-BE49-F238E27FC236}">
                <a16:creationId xmlns:a16="http://schemas.microsoft.com/office/drawing/2014/main" id="{32A31216-A5DD-4459-AE09-545244D5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33376"/>
            <a:ext cx="4479162" cy="345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4" descr="Schematic Diagram of Electrohydraulic Lithotripter">
            <a:extLst>
              <a:ext uri="{FF2B5EF4-FFF2-40B4-BE49-F238E27FC236}">
                <a16:creationId xmlns:a16="http://schemas.microsoft.com/office/drawing/2014/main" id="{5D54CE20-D91B-4134-9CEB-75B3BF6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99" y="1700214"/>
            <a:ext cx="2916239" cy="27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2" name="Picture 5">
            <a:extLst>
              <a:ext uri="{FF2B5EF4-FFF2-40B4-BE49-F238E27FC236}">
                <a16:creationId xmlns:a16="http://schemas.microsoft.com/office/drawing/2014/main" id="{A1B68B15-33B1-4434-9363-0B0D82EB5B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4" y="3860801"/>
            <a:ext cx="2916239" cy="2857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01383" name="Line 6">
            <a:extLst>
              <a:ext uri="{FF2B5EF4-FFF2-40B4-BE49-F238E27FC236}">
                <a16:creationId xmlns:a16="http://schemas.microsoft.com/office/drawing/2014/main" id="{4734716C-E24B-4C20-A3E8-53B0E63A1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938" y="3789363"/>
            <a:ext cx="1223962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1384" name="Line 7">
            <a:extLst>
              <a:ext uri="{FF2B5EF4-FFF2-40B4-BE49-F238E27FC236}">
                <a16:creationId xmlns:a16="http://schemas.microsoft.com/office/drawing/2014/main" id="{FAD1E07B-0086-4460-B141-B238D551FD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16501" y="3933825"/>
            <a:ext cx="1223963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400"/>
          </a:p>
        </p:txBody>
      </p:sp>
      <p:sp>
        <p:nvSpPr>
          <p:cNvPr id="101385" name="Text Box 8">
            <a:extLst>
              <a:ext uri="{FF2B5EF4-FFF2-40B4-BE49-F238E27FC236}">
                <a16:creationId xmlns:a16="http://schemas.microsoft.com/office/drawing/2014/main" id="{924BC012-5301-4CE9-AD1A-F002BFA2E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4652964"/>
            <a:ext cx="3167062" cy="16160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Elipsoidní kovová zrcadla. Rázové vlny vznikají v jednom ohnisku a odrážejí se do druhého ohniska.</a:t>
            </a:r>
            <a:endParaRPr lang="en-GB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3406251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číslo snímku 5">
            <a:extLst>
              <a:ext uri="{FF2B5EF4-FFF2-40B4-BE49-F238E27FC236}">
                <a16:creationId xmlns:a16="http://schemas.microsoft.com/office/drawing/2014/main" id="{AE4EBF77-5FAD-4634-8B32-0425D94F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AFF510-AF3B-4DC4-8AB0-88A7195A5EAC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cs-CZ" altLang="cs-CZ" sz="14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616ECFB2-61D6-4E46-980F-9D0AEC02D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4897438" cy="451576"/>
          </a:xfrm>
        </p:spPr>
        <p:txBody>
          <a:bodyPr/>
          <a:lstStyle/>
          <a:p>
            <a:pPr eaLnBrk="1" hangingPunct="1"/>
            <a:r>
              <a:rPr lang="en-GB" altLang="cs-CZ" sz="3600" dirty="0" err="1"/>
              <a:t>Litotrips</a:t>
            </a:r>
            <a:r>
              <a:rPr lang="cs-CZ" altLang="cs-CZ" sz="3600" dirty="0"/>
              <a:t>e</a:t>
            </a:r>
            <a:r>
              <a:rPr lang="en-GB" altLang="cs-CZ" sz="3600" dirty="0"/>
              <a:t> </a:t>
            </a: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en-GB" altLang="cs-CZ" sz="2000" dirty="0" err="1">
                <a:solidFill>
                  <a:schemeClr val="tx1"/>
                </a:solidFill>
              </a:rPr>
              <a:t>Destru</a:t>
            </a:r>
            <a:r>
              <a:rPr lang="cs-CZ" altLang="cs-CZ" sz="2000" dirty="0" err="1">
                <a:solidFill>
                  <a:schemeClr val="tx1"/>
                </a:solidFill>
              </a:rPr>
              <a:t>kce</a:t>
            </a:r>
            <a:r>
              <a:rPr lang="cs-CZ" altLang="cs-CZ" sz="2000" dirty="0">
                <a:solidFill>
                  <a:schemeClr val="tx1"/>
                </a:solidFill>
              </a:rPr>
              <a:t> ledvinového kamene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EDA4BE09-2904-46BB-A7D2-B0D77FBFB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76938" y="6570664"/>
            <a:ext cx="4691062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cs-CZ" sz="1200"/>
              <a:t>http://www.nlm.nih.gov/medlineplus/ency/imagepages/19246.htm</a:t>
            </a:r>
          </a:p>
        </p:txBody>
      </p:sp>
      <p:pic>
        <p:nvPicPr>
          <p:cNvPr id="103429" name="Picture 4" descr="Lithotripsy procedure">
            <a:extLst>
              <a:ext uri="{FF2B5EF4-FFF2-40B4-BE49-F238E27FC236}">
                <a16:creationId xmlns:a16="http://schemas.microsoft.com/office/drawing/2014/main" id="{2E6B6DA7-9E2F-43AC-821E-B08111831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7" y="998195"/>
            <a:ext cx="6017533" cy="481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430" name="Přímá spojovací čára 6">
            <a:extLst>
              <a:ext uri="{FF2B5EF4-FFF2-40B4-BE49-F238E27FC236}">
                <a16:creationId xmlns:a16="http://schemas.microsoft.com/office/drawing/2014/main" id="{7295F350-69FF-4939-9CD6-E81CB00886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88104" y="5000680"/>
            <a:ext cx="12954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64677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>
            <a:extLst>
              <a:ext uri="{FF2B5EF4-FFF2-40B4-BE49-F238E27FC236}">
                <a16:creationId xmlns:a16="http://schemas.microsoft.com/office/drawing/2014/main" id="{07B8C329-C07B-4AAD-9920-365697FD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E5DA4F-CF7C-4AD0-AFD7-0FDA7361FBA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76E6E927-D5B7-4731-9878-A703D705A7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5975131" cy="706437"/>
          </a:xfrm>
        </p:spPr>
        <p:txBody>
          <a:bodyPr/>
          <a:lstStyle/>
          <a:p>
            <a:pPr eaLnBrk="1" hangingPunct="1"/>
            <a:r>
              <a:rPr lang="cs-CZ" altLang="cs-CZ" dirty="0">
                <a:cs typeface="Times New Roman" panose="02020603050405020304" pitchFamily="18" charset="0"/>
              </a:rPr>
              <a:t>Endoskopická zrcadla</a:t>
            </a:r>
            <a:endParaRPr lang="en-GB" altLang="cs-CZ" dirty="0">
              <a:cs typeface="Times New Roman" panose="02020603050405020304" pitchFamily="18" charset="0"/>
            </a:endParaRPr>
          </a:p>
        </p:txBody>
      </p:sp>
      <p:sp>
        <p:nvSpPr>
          <p:cNvPr id="244739" name="Rectangle 3">
            <a:extLst>
              <a:ext uri="{FF2B5EF4-FFF2-40B4-BE49-F238E27FC236}">
                <a16:creationId xmlns:a16="http://schemas.microsoft.com/office/drawing/2014/main" id="{E2ADF1BB-DED4-4EBB-8B33-8DC7156FFF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0" y="1457325"/>
            <a:ext cx="10897344" cy="464918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Laryngoskop</a:t>
            </a:r>
            <a:r>
              <a:rPr lang="cs-CZ" altLang="cs-CZ" sz="2400" dirty="0"/>
              <a:t>. Zrcadlo připomínající lžíci používané pro pozorování nosohltanu a zadní části dutiny nosní.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Otoskop</a:t>
            </a:r>
            <a:r>
              <a:rPr lang="cs-CZ" altLang="cs-CZ" sz="2400" dirty="0"/>
              <a:t>. Nálevkovitý endoskop vkládaný do vnějšího zvukovodu pro vyšetření jeho distální části a ušního bubínku.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Rinoskop</a:t>
            </a:r>
            <a:r>
              <a:rPr lang="cs-CZ" altLang="cs-CZ" sz="2400" dirty="0"/>
              <a:t>. Nástroj ve tvaru kleští s vnitřními konkávními odrážejícími plochami – pro vyšetřování přední části nosní dutiny.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Oční zrcátko</a:t>
            </a:r>
            <a:r>
              <a:rPr lang="cs-CZ" altLang="cs-CZ" sz="2400" dirty="0"/>
              <a:t>. Ploché nebo konkávní zrcadlo s otvorem uprostřed. Slouží pro vybavení tzv. červeného reflexu – odrazu světla od sítnice.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Sítnice je vyšetřována přímou oftalmoskopií – </a:t>
            </a:r>
            <a:r>
              <a:rPr lang="cs-CZ" altLang="cs-CZ" sz="2400" b="1" dirty="0"/>
              <a:t>oftalmoskop </a:t>
            </a:r>
            <a:r>
              <a:rPr lang="cs-CZ" altLang="cs-CZ" sz="2400" dirty="0"/>
              <a:t>je malý průhledový endoskop se zdrojem světla a korekcí refrakční vady lékaře.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Vaginální zrcadla </a:t>
            </a:r>
            <a:r>
              <a:rPr lang="cs-CZ" altLang="cs-CZ" sz="2400" dirty="0"/>
              <a:t>(kolposkop, </a:t>
            </a:r>
            <a:r>
              <a:rPr lang="cs-CZ" altLang="cs-CZ" sz="2400" dirty="0" err="1"/>
              <a:t>speculum</a:t>
            </a:r>
            <a:r>
              <a:rPr lang="cs-CZ" altLang="cs-CZ" sz="2400" dirty="0"/>
              <a:t>). Nástroj ve tvaru kleští s vnitřními konkávními odrážejícími plochami – pro vyšetřování pochvy a děložního čípku.</a:t>
            </a:r>
          </a:p>
        </p:txBody>
      </p:sp>
    </p:spTree>
    <p:extLst>
      <p:ext uri="{BB962C8B-B14F-4D97-AF65-F5344CB8AC3E}">
        <p14:creationId xmlns:p14="http://schemas.microsoft.com/office/powerpoint/2010/main" val="103613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číslo snímku 5">
            <a:extLst>
              <a:ext uri="{FF2B5EF4-FFF2-40B4-BE49-F238E27FC236}">
                <a16:creationId xmlns:a16="http://schemas.microsoft.com/office/drawing/2014/main" id="{54BC3873-0A82-4653-B599-6E30A671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FC60E9-3753-4D36-88E7-856A487A3D95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cs-CZ" altLang="cs-CZ" sz="14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38D904E0-C377-4254-8BA2-70DD9420B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319" y="378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dirty="0" err="1"/>
              <a:t>Litotripse</a:t>
            </a:r>
            <a:r>
              <a:rPr lang="en-GB" altLang="cs-CZ" dirty="0"/>
              <a:t> (</a:t>
            </a:r>
            <a:r>
              <a:rPr lang="cs-CZ" altLang="cs-CZ" dirty="0"/>
              <a:t>začátky – Mnichov - Německo</a:t>
            </a:r>
            <a:r>
              <a:rPr lang="en-GB" altLang="cs-CZ" dirty="0"/>
              <a:t>)</a:t>
            </a:r>
          </a:p>
        </p:txBody>
      </p:sp>
      <p:pic>
        <p:nvPicPr>
          <p:cNvPr id="105476" name="Picture 3" descr="sv3053052">
            <a:extLst>
              <a:ext uri="{FF2B5EF4-FFF2-40B4-BE49-F238E27FC236}">
                <a16:creationId xmlns:a16="http://schemas.microsoft.com/office/drawing/2014/main" id="{76808D6A-9369-4D97-8546-C3F9C4A05E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0138" y="1337443"/>
            <a:ext cx="7294127" cy="50499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426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číslo snímku 5">
            <a:extLst>
              <a:ext uri="{FF2B5EF4-FFF2-40B4-BE49-F238E27FC236}">
                <a16:creationId xmlns:a16="http://schemas.microsoft.com/office/drawing/2014/main" id="{1DEE4747-9472-4378-B18F-05CCD1E9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5A2BDC-F357-4F97-86B6-63BBAAB8AF0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cs-CZ" altLang="cs-CZ" sz="14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6E0CBA67-ADD5-4E8C-8206-1014CAFA5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49964" y="6499226"/>
            <a:ext cx="4618037" cy="3587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GB" altLang="cs-CZ" sz="1200" dirty="0">
                <a:solidFill>
                  <a:schemeClr val="tx1"/>
                </a:solidFill>
              </a:rPr>
              <a:t>www.uni-duesseldorf.de/.../</a:t>
            </a:r>
            <a:r>
              <a:rPr lang="en-GB" altLang="cs-CZ" sz="1200" dirty="0" err="1">
                <a:solidFill>
                  <a:schemeClr val="tx1"/>
                </a:solidFill>
              </a:rPr>
              <a:t>Urologie</a:t>
            </a:r>
            <a:r>
              <a:rPr lang="en-GB" altLang="cs-CZ" sz="1200" dirty="0">
                <a:solidFill>
                  <a:schemeClr val="tx1"/>
                </a:solidFill>
              </a:rPr>
              <a:t>/ </a:t>
            </a:r>
            <a:r>
              <a:rPr lang="en-GB" altLang="cs-CZ" sz="1200" dirty="0" err="1">
                <a:solidFill>
                  <a:schemeClr val="tx1"/>
                </a:solidFill>
              </a:rPr>
              <a:t>Klinik</a:t>
            </a:r>
            <a:r>
              <a:rPr lang="en-GB" altLang="cs-CZ" sz="1200" dirty="0">
                <a:solidFill>
                  <a:schemeClr val="tx1"/>
                </a:solidFill>
              </a:rPr>
              <a:t>/lithotry.htm.</a:t>
            </a:r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0C73201E-68E6-4EB0-A14C-A5A316B44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0" y="315914"/>
            <a:ext cx="82296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3600" b="1" dirty="0" err="1">
                <a:solidFill>
                  <a:schemeClr val="tx2"/>
                </a:solidFill>
              </a:rPr>
              <a:t>Litotripse</a:t>
            </a:r>
            <a:r>
              <a:rPr lang="cs-CZ" altLang="cs-CZ" sz="3600" b="1" dirty="0">
                <a:solidFill>
                  <a:schemeClr val="tx2"/>
                </a:solidFill>
              </a:rPr>
              <a:t> - </a:t>
            </a:r>
            <a:r>
              <a:rPr lang="cs-CZ" altLang="cs-CZ" sz="3600" b="1" dirty="0" err="1">
                <a:solidFill>
                  <a:schemeClr val="tx2"/>
                </a:solidFill>
              </a:rPr>
              <a:t>litotriptor</a:t>
            </a:r>
            <a:r>
              <a:rPr lang="cs-CZ" altLang="cs-CZ" sz="3600" b="1" dirty="0">
                <a:solidFill>
                  <a:schemeClr val="tx2"/>
                </a:solidFill>
              </a:rPr>
              <a:t> v klinické praxi</a:t>
            </a:r>
          </a:p>
        </p:txBody>
      </p:sp>
      <p:pic>
        <p:nvPicPr>
          <p:cNvPr id="107525" name="Picture 4" descr="ESWL">
            <a:extLst>
              <a:ext uri="{FF2B5EF4-FFF2-40B4-BE49-F238E27FC236}">
                <a16:creationId xmlns:a16="http://schemas.microsoft.com/office/drawing/2014/main" id="{A8931AB0-098A-4517-9230-F85E9283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37" y="1135117"/>
            <a:ext cx="7724176" cy="51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355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číslo snímku 6">
            <a:extLst>
              <a:ext uri="{FF2B5EF4-FFF2-40B4-BE49-F238E27FC236}">
                <a16:creationId xmlns:a16="http://schemas.microsoft.com/office/drawing/2014/main" id="{33A1387C-9599-4221-A0F2-E295F367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34BE05-FB42-4E12-80A4-A96064D4B01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cs-CZ" altLang="cs-CZ" sz="14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4DD232DA-F303-4BF4-B995-AEEFF4951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634" y="297904"/>
            <a:ext cx="8229600" cy="683171"/>
          </a:xfrm>
        </p:spPr>
        <p:txBody>
          <a:bodyPr/>
          <a:lstStyle/>
          <a:p>
            <a:pPr eaLnBrk="1" hangingPunct="1"/>
            <a:r>
              <a:rPr lang="en-GB" altLang="cs-CZ" dirty="0" err="1"/>
              <a:t>Litotrips</a:t>
            </a:r>
            <a:r>
              <a:rPr lang="cs-CZ" altLang="cs-CZ" dirty="0"/>
              <a:t>e</a:t>
            </a:r>
            <a:r>
              <a:rPr lang="en-GB" altLang="cs-CZ" sz="2000" dirty="0"/>
              <a:t> </a:t>
            </a:r>
            <a:r>
              <a:rPr lang="en-GB" altLang="cs-CZ" sz="2000" dirty="0">
                <a:solidFill>
                  <a:schemeClr val="tx1"/>
                </a:solidFill>
              </a:rPr>
              <a:t>– </a:t>
            </a:r>
            <a:r>
              <a:rPr lang="cs-CZ" altLang="cs-CZ" sz="2000" dirty="0">
                <a:solidFill>
                  <a:schemeClr val="tx1"/>
                </a:solidFill>
              </a:rPr>
              <a:t>český </a:t>
            </a:r>
            <a:r>
              <a:rPr lang="cs-CZ" altLang="cs-CZ" sz="2000" dirty="0" err="1">
                <a:solidFill>
                  <a:schemeClr val="tx1"/>
                </a:solidFill>
              </a:rPr>
              <a:t>litotriptor</a:t>
            </a:r>
            <a:r>
              <a:rPr lang="en-GB" altLang="cs-CZ" sz="2000" dirty="0">
                <a:solidFill>
                  <a:schemeClr val="tx1"/>
                </a:solidFill>
              </a:rPr>
              <a:t> MEDILIT M</a:t>
            </a:r>
            <a:r>
              <a:rPr lang="cs-CZ" altLang="cs-CZ" sz="2000" dirty="0">
                <a:solidFill>
                  <a:schemeClr val="tx1"/>
                </a:solidFill>
              </a:rPr>
              <a:t>8</a:t>
            </a:r>
            <a:endParaRPr lang="en-GB" altLang="cs-CZ" sz="2000" dirty="0">
              <a:solidFill>
                <a:schemeClr val="tx1"/>
              </a:solidFill>
            </a:endParaRPr>
          </a:p>
        </p:txBody>
      </p:sp>
      <p:pic>
        <p:nvPicPr>
          <p:cNvPr id="109572" name="Picture 6" descr="http://www.medipo.cz/Obrazky/Lito/obr_1_stul_s_pristavky.jpg">
            <a:extLst>
              <a:ext uri="{FF2B5EF4-FFF2-40B4-BE49-F238E27FC236}">
                <a16:creationId xmlns:a16="http://schemas.microsoft.com/office/drawing/2014/main" id="{A5F61A68-633F-453A-856C-1E17AE7823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3197" y="981075"/>
            <a:ext cx="5694648" cy="5703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0200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číslo snímku 5">
            <a:extLst>
              <a:ext uri="{FF2B5EF4-FFF2-40B4-BE49-F238E27FC236}">
                <a16:creationId xmlns:a16="http://schemas.microsoft.com/office/drawing/2014/main" id="{F76398E0-960F-4A62-BE27-E87A46A1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51CD25-F984-4792-9951-24DE415CCD5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cs-CZ" altLang="cs-CZ" sz="14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08D95750-EBE1-4953-A71F-CE38385650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4830" y="403224"/>
            <a:ext cx="4465638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Léčba rázovými vlnami </a:t>
            </a:r>
            <a:r>
              <a:rPr lang="cs-CZ" altLang="cs-CZ" sz="2000" b="0" dirty="0">
                <a:solidFill>
                  <a:schemeClr val="tx1"/>
                </a:solidFill>
              </a:rPr>
              <a:t>(</a:t>
            </a:r>
            <a:r>
              <a:rPr lang="en-GB" altLang="cs-CZ" sz="2000" b="0" dirty="0">
                <a:solidFill>
                  <a:schemeClr val="tx1"/>
                </a:solidFill>
              </a:rPr>
              <a:t>ESWT – extracorporeal shock-wave therapy</a:t>
            </a:r>
            <a:r>
              <a:rPr lang="cs-CZ" altLang="cs-CZ" sz="2000" b="0" dirty="0">
                <a:solidFill>
                  <a:schemeClr val="tx1"/>
                </a:solidFill>
              </a:rPr>
              <a:t>)</a:t>
            </a:r>
            <a:endParaRPr lang="en-GB" altLang="cs-CZ" sz="2000" b="0" dirty="0">
              <a:solidFill>
                <a:schemeClr val="tx1"/>
              </a:solidFill>
            </a:endParaRPr>
          </a:p>
        </p:txBody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C3FFFBAC-46C2-462A-A9DA-AB47776A1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8089" y="5373689"/>
            <a:ext cx="4465637" cy="108108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Léčba kalcifikací v rameni, rozbíjení ostruhy kosti patní</a:t>
            </a:r>
            <a:br>
              <a:rPr lang="en-GB" altLang="cs-CZ" sz="2000" dirty="0"/>
            </a:br>
            <a:r>
              <a:rPr lang="en-GB" altLang="cs-CZ" sz="2000" b="1" dirty="0"/>
              <a:t>www.physio-chelsea.co.uk/ shockwave.htm</a:t>
            </a:r>
            <a:r>
              <a:rPr lang="en-GB" altLang="cs-CZ" sz="2000" dirty="0"/>
              <a:t>.</a:t>
            </a:r>
          </a:p>
        </p:txBody>
      </p:sp>
      <p:pic>
        <p:nvPicPr>
          <p:cNvPr id="111621" name="Picture 4" descr="shock%20shoulder">
            <a:extLst>
              <a:ext uri="{FF2B5EF4-FFF2-40B4-BE49-F238E27FC236}">
                <a16:creationId xmlns:a16="http://schemas.microsoft.com/office/drawing/2014/main" id="{4959E9C2-1D13-4F39-BD93-8E6206D82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50" y="1870842"/>
            <a:ext cx="3681417" cy="350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5" descr="heel%20shock">
            <a:extLst>
              <a:ext uri="{FF2B5EF4-FFF2-40B4-BE49-F238E27FC236}">
                <a16:creationId xmlns:a16="http://schemas.microsoft.com/office/drawing/2014/main" id="{0F7FE2CF-C3D3-4E6A-B94F-26DE53E4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99" y="3500439"/>
            <a:ext cx="3525783" cy="333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Text Box 6">
            <a:extLst>
              <a:ext uri="{FF2B5EF4-FFF2-40B4-BE49-F238E27FC236}">
                <a16:creationId xmlns:a16="http://schemas.microsoft.com/office/drawing/2014/main" id="{03E5ECC4-2703-4EAE-9CCD-EE1D033D7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417" y="692832"/>
            <a:ext cx="4377121" cy="255454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altLang="cs-CZ" sz="2000" dirty="0"/>
              <a:t>Rázové vlny o energii </a:t>
            </a:r>
            <a:r>
              <a:rPr lang="en-GB" altLang="cs-CZ" sz="2000" dirty="0"/>
              <a:t>1</a:t>
            </a:r>
            <a:r>
              <a:rPr lang="cs-CZ" altLang="cs-CZ" sz="2000" dirty="0"/>
              <a:t>,</a:t>
            </a:r>
            <a:r>
              <a:rPr lang="en-GB" altLang="cs-CZ" sz="2000" dirty="0"/>
              <a:t>2</a:t>
            </a:r>
            <a:r>
              <a:rPr lang="cs-CZ" altLang="cs-CZ" sz="2000" dirty="0"/>
              <a:t> až </a:t>
            </a:r>
            <a:r>
              <a:rPr lang="en-GB" altLang="cs-CZ" sz="2000" dirty="0"/>
              <a:t>40 </a:t>
            </a:r>
            <a:r>
              <a:rPr lang="en-GB" altLang="cs-CZ" sz="2000" dirty="0" err="1"/>
              <a:t>mJ</a:t>
            </a:r>
            <a:r>
              <a:rPr lang="en-GB" altLang="cs-CZ" sz="2000" dirty="0"/>
              <a:t> </a:t>
            </a:r>
            <a:r>
              <a:rPr lang="cs-CZ" altLang="cs-CZ" sz="2000" dirty="0"/>
              <a:t>mají v ohnisku hustotu energie</a:t>
            </a:r>
            <a:r>
              <a:rPr lang="en-GB" altLang="cs-CZ" sz="2000" dirty="0"/>
              <a:t> 0</a:t>
            </a:r>
            <a:r>
              <a:rPr lang="cs-CZ" altLang="cs-CZ" sz="2000" dirty="0"/>
              <a:t>,</a:t>
            </a:r>
            <a:r>
              <a:rPr lang="en-GB" altLang="cs-CZ" sz="2000" dirty="0"/>
              <a:t>14 </a:t>
            </a:r>
            <a:r>
              <a:rPr lang="cs-CZ" altLang="cs-CZ" sz="2000" dirty="0"/>
              <a:t>až</a:t>
            </a:r>
            <a:r>
              <a:rPr lang="en-GB" altLang="cs-CZ" sz="2000" dirty="0"/>
              <a:t> 1</a:t>
            </a:r>
            <a:r>
              <a:rPr lang="cs-CZ" altLang="cs-CZ" sz="2000" dirty="0"/>
              <a:t>,</a:t>
            </a:r>
            <a:r>
              <a:rPr lang="en-GB" altLang="cs-CZ" sz="2000" dirty="0"/>
              <a:t>8 </a:t>
            </a:r>
            <a:r>
              <a:rPr lang="en-GB" altLang="cs-CZ" sz="2000" dirty="0" err="1"/>
              <a:t>mJ</a:t>
            </a:r>
            <a:r>
              <a:rPr lang="en-GB" altLang="cs-CZ" sz="2000" dirty="0"/>
              <a:t>/mm</a:t>
            </a:r>
            <a:r>
              <a:rPr lang="en-GB" altLang="cs-CZ" sz="2000" baseline="30000" dirty="0"/>
              <a:t>2</a:t>
            </a:r>
            <a:r>
              <a:rPr lang="en-GB" altLang="cs-CZ" sz="2000" dirty="0"/>
              <a:t>. T</a:t>
            </a:r>
            <a:r>
              <a:rPr lang="cs-CZ" altLang="cs-CZ" sz="2000" dirty="0" err="1"/>
              <a:t>ato</a:t>
            </a:r>
            <a:r>
              <a:rPr lang="cs-CZ" altLang="cs-CZ" sz="2000" dirty="0"/>
              <a:t> energie postačuje pro proniknutí rázových vln do hloubky</a:t>
            </a:r>
            <a:r>
              <a:rPr lang="en-GB" altLang="cs-CZ" sz="2000" dirty="0"/>
              <a:t> max. 60</a:t>
            </a:r>
            <a:r>
              <a:rPr lang="cs-CZ" altLang="cs-CZ" sz="2000" dirty="0"/>
              <a:t> </a:t>
            </a:r>
            <a:r>
              <a:rPr lang="en-GB" altLang="cs-CZ" sz="2000" dirty="0"/>
              <a:t>mm. </a:t>
            </a:r>
            <a:r>
              <a:rPr lang="cs-CZ" altLang="cs-CZ" sz="2000" dirty="0"/>
              <a:t>Frekvenci lze měnit od </a:t>
            </a:r>
            <a:r>
              <a:rPr lang="en-GB" altLang="cs-CZ" sz="2000" dirty="0"/>
              <a:t>1 </a:t>
            </a:r>
            <a:r>
              <a:rPr lang="cs-CZ" altLang="cs-CZ" sz="2000" dirty="0"/>
              <a:t>d</a:t>
            </a:r>
            <a:r>
              <a:rPr lang="en-GB" altLang="cs-CZ" sz="2000" dirty="0"/>
              <a:t>o 4 Hz. </a:t>
            </a:r>
            <a:r>
              <a:rPr lang="cs-CZ" altLang="cs-CZ" sz="2000" dirty="0"/>
              <a:t>Tlak v ohnisku dosahuje </a:t>
            </a:r>
            <a:r>
              <a:rPr lang="en-GB" altLang="cs-CZ" sz="2000" dirty="0"/>
              <a:t>10</a:t>
            </a:r>
            <a:r>
              <a:rPr lang="cs-CZ" altLang="cs-CZ" sz="2000" dirty="0"/>
              <a:t>x</a:t>
            </a:r>
            <a:r>
              <a:rPr lang="en-GB" altLang="cs-CZ" sz="2000" dirty="0"/>
              <a:t> </a:t>
            </a:r>
            <a:r>
              <a:rPr lang="cs-CZ" altLang="cs-CZ" sz="2000" dirty="0"/>
              <a:t>až </a:t>
            </a:r>
            <a:r>
              <a:rPr lang="en-GB" altLang="cs-CZ" sz="2000" dirty="0"/>
              <a:t>100</a:t>
            </a:r>
            <a:r>
              <a:rPr lang="cs-CZ" altLang="cs-CZ" sz="2000" dirty="0"/>
              <a:t>x nižších hodnot než při ESWL</a:t>
            </a:r>
            <a:r>
              <a:rPr lang="en-GB" alt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71022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číslo snímku 5">
            <a:extLst>
              <a:ext uri="{FF2B5EF4-FFF2-40B4-BE49-F238E27FC236}">
                <a16:creationId xmlns:a16="http://schemas.microsoft.com/office/drawing/2014/main" id="{9B5F9EBB-C3EC-435C-94C6-6085EAAF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50018F-3A6A-499B-A050-4B4B313933FC}" type="slidenum">
              <a:rPr lang="en-GB" altLang="cs-CZ" sz="1400">
                <a:solidFill>
                  <a:schemeClr val="tx1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GB" altLang="cs-CZ" sz="1400" dirty="0">
              <a:solidFill>
                <a:schemeClr val="tx1"/>
              </a:solidFill>
            </a:endParaRPr>
          </a:p>
        </p:txBody>
      </p:sp>
      <p:sp>
        <p:nvSpPr>
          <p:cNvPr id="400386" name="Rectangle 2">
            <a:extLst>
              <a:ext uri="{FF2B5EF4-FFF2-40B4-BE49-F238E27FC236}">
                <a16:creationId xmlns:a16="http://schemas.microsoft.com/office/drawing/2014/main" id="{0B71ED0B-A836-4290-9ED1-6405020DF3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40690" y="3921126"/>
            <a:ext cx="4032250" cy="11525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800" dirty="0">
                <a:latin typeface="Courier New" panose="02070309020205020404" pitchFamily="49" charset="0"/>
              </a:rPr>
              <a:t>Poslední revize a ozvučení</a:t>
            </a:r>
            <a:r>
              <a:rPr lang="en-GB" altLang="cs-CZ" sz="2800" dirty="0">
                <a:latin typeface="Courier New" panose="02070309020205020404" pitchFamily="49" charset="0"/>
              </a:rPr>
              <a:t>:</a:t>
            </a:r>
            <a:br>
              <a:rPr lang="cs-CZ" altLang="cs-CZ" sz="2800" dirty="0">
                <a:latin typeface="Courier New" panose="02070309020205020404" pitchFamily="49" charset="0"/>
              </a:rPr>
            </a:br>
            <a:r>
              <a:rPr lang="cs-CZ" altLang="cs-CZ" sz="2800" dirty="0">
                <a:solidFill>
                  <a:schemeClr val="tx1"/>
                </a:solidFill>
                <a:latin typeface="Courier New" panose="02070309020205020404" pitchFamily="49" charset="0"/>
              </a:rPr>
              <a:t>duben</a:t>
            </a:r>
            <a:r>
              <a:rPr lang="en-GB" altLang="cs-CZ" sz="2800" b="1" dirty="0">
                <a:solidFill>
                  <a:schemeClr val="tx1"/>
                </a:solidFill>
                <a:latin typeface="Courier New" panose="02070309020205020404" pitchFamily="49" charset="0"/>
              </a:rPr>
              <a:t> 20</a:t>
            </a:r>
            <a:r>
              <a:rPr lang="cs-CZ" altLang="cs-CZ" sz="2800" b="1" dirty="0">
                <a:solidFill>
                  <a:schemeClr val="tx1"/>
                </a:solidFill>
                <a:latin typeface="Courier New" panose="02070309020205020404" pitchFamily="49" charset="0"/>
              </a:rPr>
              <a:t>21</a:t>
            </a:r>
            <a:endParaRPr lang="en-GB" altLang="cs-CZ" sz="2800" b="1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400387" name="Rectangle 3">
            <a:extLst>
              <a:ext uri="{FF2B5EF4-FFF2-40B4-BE49-F238E27FC236}">
                <a16:creationId xmlns:a16="http://schemas.microsoft.com/office/drawing/2014/main" id="{1ADA3215-DC2D-4FA7-AA82-A1E058EB8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103" y="1242957"/>
            <a:ext cx="3287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cs-CZ" sz="2400" dirty="0">
                <a:solidFill>
                  <a:schemeClr val="tx2"/>
                </a:solidFill>
                <a:latin typeface="Courier New" panose="02070309020205020404" pitchFamily="49" charset="0"/>
              </a:rPr>
              <a:t>Autor: </a:t>
            </a:r>
            <a:br>
              <a:rPr lang="en-GB" altLang="cs-CZ" sz="2400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GB" altLang="cs-CZ" sz="2400" b="1" dirty="0">
                <a:solidFill>
                  <a:schemeClr val="tx1"/>
                </a:solidFill>
                <a:latin typeface="Courier New" panose="02070309020205020404" pitchFamily="49" charset="0"/>
              </a:rPr>
              <a:t>Vojtěch Mornstein</a:t>
            </a:r>
            <a:br>
              <a:rPr lang="en-GB" altLang="cs-CZ" sz="2400" dirty="0">
                <a:solidFill>
                  <a:schemeClr val="tx2"/>
                </a:solidFill>
              </a:rPr>
            </a:br>
            <a:endParaRPr lang="en-GB" altLang="cs-CZ" sz="2400" dirty="0">
              <a:solidFill>
                <a:schemeClr val="tx2"/>
              </a:solidFill>
            </a:endParaRPr>
          </a:p>
        </p:txBody>
      </p:sp>
      <p:sp>
        <p:nvSpPr>
          <p:cNvPr id="400388" name="Rectangle 4">
            <a:extLst>
              <a:ext uri="{FF2B5EF4-FFF2-40B4-BE49-F238E27FC236}">
                <a16:creationId xmlns:a16="http://schemas.microsoft.com/office/drawing/2014/main" id="{4849F0BF-BD82-4792-A848-929B6EAAA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410" y="3013501"/>
            <a:ext cx="4017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tx2"/>
                </a:solidFill>
                <a:latin typeface="Courier New" panose="02070309020205020404" pitchFamily="49" charset="0"/>
              </a:rPr>
              <a:t>Obsahová spolupráce</a:t>
            </a:r>
            <a:r>
              <a:rPr lang="en-GB" altLang="cs-CZ" sz="2400" dirty="0">
                <a:solidFill>
                  <a:schemeClr val="tx2"/>
                </a:solidFill>
                <a:latin typeface="Courier New" panose="02070309020205020404" pitchFamily="49" charset="0"/>
              </a:rPr>
              <a:t>: </a:t>
            </a:r>
            <a:br>
              <a:rPr lang="en-GB" altLang="cs-CZ" sz="2400" dirty="0">
                <a:solidFill>
                  <a:schemeClr val="tx2"/>
                </a:solidFill>
                <a:latin typeface="Courier New" panose="02070309020205020404" pitchFamily="49" charset="0"/>
              </a:rPr>
            </a:br>
            <a:r>
              <a:rPr lang="en-GB" altLang="cs-CZ" sz="2400" b="1" dirty="0">
                <a:solidFill>
                  <a:schemeClr val="tx1"/>
                </a:solidFill>
                <a:latin typeface="Courier New" panose="02070309020205020404" pitchFamily="49" charset="0"/>
              </a:rPr>
              <a:t>Carmel J. Caruana</a:t>
            </a:r>
            <a:endParaRPr lang="en-GB" altLang="cs-CZ" sz="240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50"/>
                            </p:stCondLst>
                            <p:childTnLst>
                              <p:par>
                                <p:cTn id="2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50"/>
                            </p:stCondLst>
                            <p:childTnLst>
                              <p:par>
                                <p:cTn id="28" presetID="2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2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7" dur="500" fill="hold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2" dur="500" fill="hold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44" presetID="19" presetClass="exit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9700"/>
                            </p:stCondLst>
                            <p:childTnLst>
                              <p:par>
                                <p:cTn id="49" presetID="50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700"/>
                            </p:stCondLst>
                            <p:childTnLst>
                              <p:par>
                                <p:cTn id="55" presetID="4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 tmFilter="0,0; .5, 0; 1, 1"/>
                                        <p:tgtEl>
                                          <p:spTgt spid="400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6" grpId="0"/>
      <p:bldP spid="400386" grpId="1"/>
      <p:bldP spid="400386" grpId="2"/>
      <p:bldP spid="400387" grpId="0"/>
      <p:bldP spid="400387" grpId="1"/>
      <p:bldP spid="400387" grpId="2"/>
      <p:bldP spid="400388" grpId="0"/>
      <p:bldP spid="400388" grpId="1"/>
      <p:bldP spid="40038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6">
            <a:extLst>
              <a:ext uri="{FF2B5EF4-FFF2-40B4-BE49-F238E27FC236}">
                <a16:creationId xmlns:a16="http://schemas.microsoft.com/office/drawing/2014/main" id="{2FEC06E1-297E-4AA6-8B2D-C77DFEFA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72E0EC-76F7-43C4-BB00-8DFE1636F45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/>
          </a:p>
        </p:txBody>
      </p:sp>
      <p:pic>
        <p:nvPicPr>
          <p:cNvPr id="17411" name="Picture 10" descr="Ophthalmoscope">
            <a:hlinkClick r:id="rId3"/>
            <a:extLst>
              <a:ext uri="{FF2B5EF4-FFF2-40B4-BE49-F238E27FC236}">
                <a16:creationId xmlns:a16="http://schemas.microsoft.com/office/drawing/2014/main" id="{7140EC41-6F12-4394-9D18-415F0D99C2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4183" y="400845"/>
            <a:ext cx="4197350" cy="6237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7412" name="Rectangle 2">
            <a:extLst>
              <a:ext uri="{FF2B5EF4-FFF2-40B4-BE49-F238E27FC236}">
                <a16:creationId xmlns:a16="http://schemas.microsoft.com/office/drawing/2014/main" id="{C989CCB6-3FF0-4C12-AA9B-9DF865A78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00" y="274638"/>
            <a:ext cx="5466100" cy="571500"/>
          </a:xfrm>
        </p:spPr>
        <p:txBody>
          <a:bodyPr/>
          <a:lstStyle/>
          <a:p>
            <a:pPr eaLnBrk="1" hangingPunct="1"/>
            <a:r>
              <a:rPr lang="cs-CZ" altLang="cs-CZ" dirty="0"/>
              <a:t>Endoskopická zrcadla</a:t>
            </a:r>
            <a:endParaRPr lang="en-GB" altLang="cs-CZ" dirty="0"/>
          </a:p>
        </p:txBody>
      </p:sp>
      <p:pic>
        <p:nvPicPr>
          <p:cNvPr id="17413" name="Picture 5" descr="ant%20rhino">
            <a:extLst>
              <a:ext uri="{FF2B5EF4-FFF2-40B4-BE49-F238E27FC236}">
                <a16:creationId xmlns:a16="http://schemas.microsoft.com/office/drawing/2014/main" id="{9B94F47A-8121-47E0-90E7-750646B12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39" y="1124608"/>
            <a:ext cx="3192574" cy="239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2">
            <a:extLst>
              <a:ext uri="{FF2B5EF4-FFF2-40B4-BE49-F238E27FC236}">
                <a16:creationId xmlns:a16="http://schemas.microsoft.com/office/drawing/2014/main" id="{1C624F8A-6D25-4868-A44A-EF0A3B6C7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860800"/>
            <a:ext cx="2124075" cy="457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laryngoskop</a:t>
            </a:r>
          </a:p>
        </p:txBody>
      </p:sp>
      <p:sp>
        <p:nvSpPr>
          <p:cNvPr id="17415" name="Text Box 13">
            <a:extLst>
              <a:ext uri="{FF2B5EF4-FFF2-40B4-BE49-F238E27FC236}">
                <a16:creationId xmlns:a16="http://schemas.microsoft.com/office/drawing/2014/main" id="{6768CA23-F628-4C05-ADE7-0E2E9E50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1916113"/>
            <a:ext cx="1368425" cy="4572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rinoskop</a:t>
            </a:r>
          </a:p>
        </p:txBody>
      </p:sp>
      <p:sp>
        <p:nvSpPr>
          <p:cNvPr id="17416" name="Text Box 14">
            <a:extLst>
              <a:ext uri="{FF2B5EF4-FFF2-40B4-BE49-F238E27FC236}">
                <a16:creationId xmlns:a16="http://schemas.microsoft.com/office/drawing/2014/main" id="{3E105467-A48F-44DF-A17E-5C490DF4B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977" y="5896800"/>
            <a:ext cx="172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/>
              <a:t>otoskop</a:t>
            </a:r>
          </a:p>
        </p:txBody>
      </p:sp>
      <p:pic>
        <p:nvPicPr>
          <p:cNvPr id="17417" name="Picture 7" descr="grand2">
            <a:extLst>
              <a:ext uri="{FF2B5EF4-FFF2-40B4-BE49-F238E27FC236}">
                <a16:creationId xmlns:a16="http://schemas.microsoft.com/office/drawing/2014/main" id="{7C510AC9-102B-418D-8582-81D812B6D13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lum bright="-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004" y="3748088"/>
            <a:ext cx="2335213" cy="2801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pic>
        <p:nvPicPr>
          <p:cNvPr id="17418" name="Picture 11" descr="http://www.physiologie-online.com/ana_media/Larynx-Laryngoskopie.jpg">
            <a:extLst>
              <a:ext uri="{FF2B5EF4-FFF2-40B4-BE49-F238E27FC236}">
                <a16:creationId xmlns:a16="http://schemas.microsoft.com/office/drawing/2014/main" id="{9A4FE8DF-119D-40EF-8AD2-F9B5A3644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20" y="4339732"/>
            <a:ext cx="2857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19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6">
            <a:extLst>
              <a:ext uri="{FF2B5EF4-FFF2-40B4-BE49-F238E27FC236}">
                <a16:creationId xmlns:a16="http://schemas.microsoft.com/office/drawing/2014/main" id="{136FE739-B6C8-4E2E-9C90-BA22C226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972EEB-609A-4FFE-A3F4-381D930DFE1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60EE116F-4C29-4C11-A17C-56B4BB8A0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020" y="388183"/>
            <a:ext cx="5659779" cy="451576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Endoskopická zrcadla</a:t>
            </a:r>
            <a:endParaRPr lang="en-GB" altLang="cs-CZ" dirty="0"/>
          </a:p>
        </p:txBody>
      </p:sp>
      <p:pic>
        <p:nvPicPr>
          <p:cNvPr id="19460" name="Picture 6" descr="Oftalmoskop Riester Pen-scope">
            <a:extLst>
              <a:ext uri="{FF2B5EF4-FFF2-40B4-BE49-F238E27FC236}">
                <a16:creationId xmlns:a16="http://schemas.microsoft.com/office/drawing/2014/main" id="{D95F65B6-8B7F-4698-9490-3450322FF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1355642"/>
            <a:ext cx="2305050" cy="358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Disposable Graves Vaginal Speculum">
            <a:extLst>
              <a:ext uri="{FF2B5EF4-FFF2-40B4-BE49-F238E27FC236}">
                <a16:creationId xmlns:a16="http://schemas.microsoft.com/office/drawing/2014/main" id="{2D79F1AD-D89F-4936-9831-7822886004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1352" y="1411295"/>
            <a:ext cx="3998748" cy="36337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  <p:sp>
        <p:nvSpPr>
          <p:cNvPr id="19462" name="Text Box 14">
            <a:extLst>
              <a:ext uri="{FF2B5EF4-FFF2-40B4-BE49-F238E27FC236}">
                <a16:creationId xmlns:a16="http://schemas.microsoft.com/office/drawing/2014/main" id="{B30142D0-F3BC-4FC0-9B82-341A57B42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5229225"/>
            <a:ext cx="2305050" cy="52322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dirty="0"/>
              <a:t>oftalmoskop</a:t>
            </a:r>
          </a:p>
        </p:txBody>
      </p:sp>
      <p:sp>
        <p:nvSpPr>
          <p:cNvPr id="19463" name="Text Box 15">
            <a:extLst>
              <a:ext uri="{FF2B5EF4-FFF2-40B4-BE49-F238E27FC236}">
                <a16:creationId xmlns:a16="http://schemas.microsoft.com/office/drawing/2014/main" id="{81F60132-B787-46B1-8DCF-EEF609EF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49" y="5275263"/>
            <a:ext cx="2933481" cy="52322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dirty="0"/>
              <a:t>V</a:t>
            </a:r>
            <a:r>
              <a:rPr lang="en-GB" altLang="cs-CZ" sz="2800" dirty="0" err="1"/>
              <a:t>agin</a:t>
            </a:r>
            <a:r>
              <a:rPr lang="cs-CZ" altLang="cs-CZ" sz="2800" dirty="0" err="1"/>
              <a:t>ální</a:t>
            </a:r>
            <a:r>
              <a:rPr lang="cs-CZ" altLang="cs-CZ" sz="2800" dirty="0"/>
              <a:t> zrcadla</a:t>
            </a:r>
            <a:endParaRPr lang="en-GB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5038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5">
            <a:extLst>
              <a:ext uri="{FF2B5EF4-FFF2-40B4-BE49-F238E27FC236}">
                <a16:creationId xmlns:a16="http://schemas.microsoft.com/office/drawing/2014/main" id="{4C36ECBF-6B56-4BE3-8F44-B436ADFF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7A1756-9DE3-4F34-82F1-7F97CCA9241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 dirty="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9F8E63E-F71B-48E4-B263-805223C31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33375"/>
            <a:ext cx="8229600" cy="633413"/>
          </a:xfrm>
        </p:spPr>
        <p:txBody>
          <a:bodyPr/>
          <a:lstStyle/>
          <a:p>
            <a:pPr eaLnBrk="1" hangingPunct="1"/>
            <a:r>
              <a:rPr lang="cs-CZ" altLang="cs-CZ" dirty="0"/>
              <a:t>Endoskopy s pevným tubusem</a:t>
            </a:r>
            <a:endParaRPr lang="en-GB" altLang="cs-CZ" dirty="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405340C-EE79-4319-9B6C-8F392FCD0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5172" y="1475025"/>
            <a:ext cx="8641655" cy="47529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Pevné kovové trubice s optickým systémem a zabudovaným světelným zdrojem (proximálním nebo distálním). Nevýhody: poměrně velké ztráty světla a tuhost trubice.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b="1" dirty="0"/>
              <a:t>Cystoskop</a:t>
            </a:r>
            <a:r>
              <a:rPr lang="cs-CZ" altLang="cs-CZ" sz="2400" dirty="0"/>
              <a:t> – močový měchýř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b="1" dirty="0"/>
              <a:t>Rektoskop – </a:t>
            </a:r>
            <a:r>
              <a:rPr lang="cs-CZ" altLang="cs-CZ" sz="2400" dirty="0"/>
              <a:t>rektum a </a:t>
            </a:r>
            <a:r>
              <a:rPr lang="cs-CZ" altLang="cs-CZ" sz="2400" dirty="0" err="1"/>
              <a:t>sigmoideum</a:t>
            </a:r>
            <a:endParaRPr lang="cs-CZ" altLang="cs-CZ" sz="2400" dirty="0"/>
          </a:p>
          <a:p>
            <a:pPr lvl="1" eaLnBrk="1" hangingPunct="1">
              <a:lnSpc>
                <a:spcPct val="100000"/>
              </a:lnSpc>
              <a:buFontTx/>
              <a:buNone/>
            </a:pP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Endoskopy zaváděné chirurgicky: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b="1" dirty="0"/>
              <a:t>Laparoskop</a:t>
            </a:r>
            <a:r>
              <a:rPr lang="cs-CZ" altLang="cs-CZ" sz="2400" dirty="0"/>
              <a:t> – dutina břišní.</a:t>
            </a:r>
          </a:p>
          <a:p>
            <a:pPr lvl="1" eaLnBrk="1" hangingPunct="1">
              <a:lnSpc>
                <a:spcPct val="100000"/>
              </a:lnSpc>
            </a:pPr>
            <a:r>
              <a:rPr lang="cs-CZ" altLang="cs-CZ" sz="2400" b="1" dirty="0"/>
              <a:t>Artroskop – klouby</a:t>
            </a:r>
            <a:r>
              <a:rPr lang="cs-CZ" altLang="cs-CZ" sz="2400" dirty="0"/>
              <a:t> (zejména kolenní).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64894537-3624-493C-890E-1947DE5BF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3933825"/>
            <a:ext cx="648176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endParaRPr lang="cs-CZ" altLang="cs-CZ" sz="2400">
              <a:solidFill>
                <a:srgbClr val="FFFFCC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E05965A-AEC6-49A7-B809-542998EEC6B3}"/>
              </a:ext>
            </a:extLst>
          </p:cNvPr>
          <p:cNvSpPr txBox="1"/>
          <p:nvPr/>
        </p:nvSpPr>
        <p:spPr>
          <a:xfrm>
            <a:off x="8077200" y="2723733"/>
            <a:ext cx="3682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Podle Wikipedie zkonstruoval první endoskop s pevným tubusem -  gastroskop sloužící k  vyšetření žaludku - slavný lékař Adolph </a:t>
            </a: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</a:rPr>
              <a:t>Kussmaul</a:t>
            </a:r>
            <a:r>
              <a:rPr lang="cs-CZ" sz="2000" dirty="0">
                <a:solidFill>
                  <a:schemeClr val="accent1">
                    <a:lumMod val="50000"/>
                  </a:schemeClr>
                </a:solidFill>
              </a:rPr>
              <a:t> v roce 1868. Traduje se že prvním vyšetřeným pacientem byl cirkusový polykač mečů. 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0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6">
            <a:extLst>
              <a:ext uri="{FF2B5EF4-FFF2-40B4-BE49-F238E27FC236}">
                <a16:creationId xmlns:a16="http://schemas.microsoft.com/office/drawing/2014/main" id="{843EC300-70A3-4240-835C-555A5F99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8F16C3-3698-4247-BB33-EEF212ED605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6ACAD9D-236F-4BE0-9266-E8A5440B86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000" y="378000"/>
            <a:ext cx="7719807" cy="451576"/>
          </a:xfrm>
        </p:spPr>
        <p:txBody>
          <a:bodyPr/>
          <a:lstStyle/>
          <a:p>
            <a:pPr eaLnBrk="1" hangingPunct="1"/>
            <a:r>
              <a:rPr lang="cs-CZ" altLang="cs-CZ" dirty="0"/>
              <a:t>Endoskopy s pevným tubusem</a:t>
            </a:r>
            <a:endParaRPr lang="en-GB" altLang="cs-CZ" dirty="0"/>
          </a:p>
        </p:txBody>
      </p:sp>
      <p:pic>
        <p:nvPicPr>
          <p:cNvPr id="23556" name="Picture 6" descr="311">
            <a:extLst>
              <a:ext uri="{FF2B5EF4-FFF2-40B4-BE49-F238E27FC236}">
                <a16:creationId xmlns:a16="http://schemas.microsoft.com/office/drawing/2014/main" id="{070B6DB9-8E06-431B-95CF-5D8061F909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5819" y="1891862"/>
            <a:ext cx="10149106" cy="36050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0195"/>
                  </a:scheme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977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UNI-endoskopie a invazivní metody-21[2022112214545134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AB2800-9959-43A3-AFA0-8D9683547C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105</TotalTime>
  <Words>3142</Words>
  <Application>Microsoft Office PowerPoint</Application>
  <PresentationFormat>Širokoúhlá obrazovka</PresentationFormat>
  <Paragraphs>337</Paragraphs>
  <Slides>54</Slides>
  <Notes>51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2" baseType="lpstr">
      <vt:lpstr>Arial</vt:lpstr>
      <vt:lpstr>Courier New</vt:lpstr>
      <vt:lpstr>Symbol</vt:lpstr>
      <vt:lpstr>Tahoma</vt:lpstr>
      <vt:lpstr>Times New Roman</vt:lpstr>
      <vt:lpstr>Wingdings</vt:lpstr>
      <vt:lpstr>Presentation_MU_EN</vt:lpstr>
      <vt:lpstr>Rastrový obrázek</vt:lpstr>
      <vt:lpstr>Přednášky z lékařské biofyziky</vt:lpstr>
      <vt:lpstr>Obsah přednášky</vt:lpstr>
      <vt:lpstr>Endoskopie</vt:lpstr>
      <vt:lpstr>Způsob osvětlení a pozorování</vt:lpstr>
      <vt:lpstr>Endoskopická zrcadla</vt:lpstr>
      <vt:lpstr>Endoskopická zrcadla</vt:lpstr>
      <vt:lpstr>Endoskopická zrcadla</vt:lpstr>
      <vt:lpstr>Endoskopy s pevným tubusem</vt:lpstr>
      <vt:lpstr>Endoskopy s pevným tubusem</vt:lpstr>
      <vt:lpstr>Endoskopy s pevným tubusem</vt:lpstr>
      <vt:lpstr>Fibroskopy</vt:lpstr>
      <vt:lpstr>Fibroskopy</vt:lpstr>
      <vt:lpstr>Fibroskopy</vt:lpstr>
      <vt:lpstr>Fibroskopy</vt:lpstr>
      <vt:lpstr>Videoendoskop</vt:lpstr>
      <vt:lpstr>Endoskopická kapsle</vt:lpstr>
      <vt:lpstr>Laser</vt:lpstr>
      <vt:lpstr>Tříhladinový laser</vt:lpstr>
      <vt:lpstr>Prezentace aplikace PowerPoint</vt:lpstr>
      <vt:lpstr>Lasery</vt:lpstr>
      <vt:lpstr>Účinky laserového záření</vt:lpstr>
      <vt:lpstr>Laserová terapie – bezpečnost</vt:lpstr>
      <vt:lpstr>Terapie pomocí soft-laserů</vt:lpstr>
      <vt:lpstr>Prezentace aplikace PowerPoint</vt:lpstr>
      <vt:lpstr>Terapie pomocí soft-laserů                       - udávané účinky:</vt:lpstr>
      <vt:lpstr>Prezentace aplikace PowerPoint</vt:lpstr>
      <vt:lpstr>Aplikace laserů s vysokým výkonem</vt:lpstr>
      <vt:lpstr>http://www.dekamela.com/lasertessuto/fig5.gif</vt:lpstr>
      <vt:lpstr>Aplikace laserů s vysokým výkonem</vt:lpstr>
      <vt:lpstr>Aplikace laseru</vt:lpstr>
      <vt:lpstr>Elektrochirurgie</vt:lpstr>
      <vt:lpstr>Elektrochirurgie</vt:lpstr>
      <vt:lpstr>Elektrochirurgie</vt:lpstr>
      <vt:lpstr>Endoskopická elekrochirurgie</vt:lpstr>
      <vt:lpstr>Ultrazvukové nástroje</vt:lpstr>
      <vt:lpstr>Ultrazvukové nástroje</vt:lpstr>
      <vt:lpstr>Ultrazvukové nástroje</vt:lpstr>
      <vt:lpstr>Ultrazvukové nástroje v zubním lékařství</vt:lpstr>
      <vt:lpstr>Schématické znázornění UZ odstraňovače zubního kamene (nahoře s magnetostrikčním, dole s piezoelektrickým měničem)</vt:lpstr>
      <vt:lpstr>Prezentace aplikace PowerPoint</vt:lpstr>
      <vt:lpstr>Kryochirurgie</vt:lpstr>
      <vt:lpstr>Kryochirurgie</vt:lpstr>
      <vt:lpstr>Kryochirurgie (tekutým dusíkem)</vt:lpstr>
      <vt:lpstr>Vodní paprsek jako chirurgický nástroj</vt:lpstr>
      <vt:lpstr>Plazmový skalpel</vt:lpstr>
      <vt:lpstr>Litotripse</vt:lpstr>
      <vt:lpstr>Litotripse časový průběh rázové vlny</vt:lpstr>
      <vt:lpstr>Litotripse  generování rázových vln a jejich fokusace</vt:lpstr>
      <vt:lpstr>Litotripse  Destrukce ledvinového kamene</vt:lpstr>
      <vt:lpstr>Litotripse (začátky – Mnichov - Německo)</vt:lpstr>
      <vt:lpstr>www.uni-duesseldorf.de/.../Urologie/ Klinik/lithotry.htm.</vt:lpstr>
      <vt:lpstr>Litotripse – český litotriptor MEDILIT M8</vt:lpstr>
      <vt:lpstr>Léčba rázovými vlnami (ESWT – extracorporeal shock-wave therapy)</vt:lpstr>
      <vt:lpstr>Poslední revize a ozvučení: duben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Mornstein</dc:creator>
  <cp:lastModifiedBy>ucitel</cp:lastModifiedBy>
  <cp:revision>12</cp:revision>
  <cp:lastPrinted>1601-01-01T00:00:00Z</cp:lastPrinted>
  <dcterms:created xsi:type="dcterms:W3CDTF">2021-04-15T06:21:30Z</dcterms:created>
  <dcterms:modified xsi:type="dcterms:W3CDTF">2022-11-22T13:54:52Z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