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69" r:id="rId4"/>
    <p:sldId id="270" r:id="rId5"/>
    <p:sldId id="273" r:id="rId6"/>
    <p:sldId id="261" r:id="rId7"/>
    <p:sldId id="265" r:id="rId8"/>
    <p:sldId id="262" r:id="rId9"/>
    <p:sldId id="263" r:id="rId10"/>
    <p:sldId id="257" r:id="rId11"/>
    <p:sldId id="260" r:id="rId12"/>
    <p:sldId id="272" r:id="rId13"/>
    <p:sldId id="271" r:id="rId14"/>
    <p:sldId id="267" r:id="rId15"/>
    <p:sldId id="268" r:id="rId16"/>
  </p:sldIdLst>
  <p:sldSz cx="9144000" cy="6858000" type="screen4x3"/>
  <p:notesSz cx="6858000" cy="9144000"/>
  <p:custDataLst>
    <p:tags r:id="rId18"/>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60" autoAdjust="0"/>
  </p:normalViewPr>
  <p:slideViewPr>
    <p:cSldViewPr snapToGrid="0">
      <p:cViewPr varScale="1">
        <p:scale>
          <a:sx n="74" d="100"/>
          <a:sy n="74" d="100"/>
        </p:scale>
        <p:origin x="-1974" y="-96"/>
      </p:cViewPr>
      <p:guideLst>
        <p:guide orient="horz" pos="2160"/>
        <p:guide pos="2880"/>
      </p:guideLst>
    </p:cSldViewPr>
  </p:slid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ltLang="cs-CZ"/>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ltLang="cs-CZ"/>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ltLang="cs-CZ"/>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1016270-5105-4018-A35C-953C276409F4}" type="slidenum">
              <a:rPr lang="cs-CZ" altLang="cs-CZ"/>
              <a:pPr>
                <a:defRPr/>
              </a:pPr>
              <a:t>‹#›</a:t>
            </a:fld>
            <a:endParaRPr lang="cs-CZ" altLang="cs-CZ"/>
          </a:p>
        </p:txBody>
      </p:sp>
    </p:spTree>
    <p:extLst>
      <p:ext uri="{BB962C8B-B14F-4D97-AF65-F5344CB8AC3E}">
        <p14:creationId xmlns:p14="http://schemas.microsoft.com/office/powerpoint/2010/main" val="1213343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a:t>
            </a:fld>
            <a:endParaRPr lang="cs-CZ" altLang="cs-CZ"/>
          </a:p>
        </p:txBody>
      </p:sp>
    </p:spTree>
    <p:extLst>
      <p:ext uri="{BB962C8B-B14F-4D97-AF65-F5344CB8AC3E}">
        <p14:creationId xmlns:p14="http://schemas.microsoft.com/office/powerpoint/2010/main" val="2503313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u="none" strike="noStrike" kern="1200" baseline="0" noProof="0" dirty="0">
                <a:solidFill>
                  <a:schemeClr val="tx1"/>
                </a:solidFill>
                <a:latin typeface="+mj-lt"/>
                <a:ea typeface="+mn-ea"/>
                <a:cs typeface="+mn-cs"/>
              </a:rPr>
              <a:t>     </a:t>
            </a:r>
            <a:r>
              <a:rPr lang="en-GB" sz="1200" b="0" i="0" u="none" strike="noStrike" kern="1200" baseline="0" noProof="0" dirty="0">
                <a:solidFill>
                  <a:schemeClr val="tx1"/>
                </a:solidFill>
                <a:latin typeface="+mj-lt"/>
                <a:ea typeface="+mn-ea"/>
                <a:cs typeface="+mn-cs"/>
              </a:rPr>
              <a:t>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a:solidFill>
                  <a:schemeClr val="tx1"/>
                </a:solidFill>
                <a:latin typeface="+mj-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a:solidFill>
                  <a:schemeClr val="tx1"/>
                </a:solidFill>
                <a:latin typeface="+mj-lt"/>
                <a:ea typeface="+mn-ea"/>
                <a:cs typeface="+mn-cs"/>
              </a:rPr>
              <a:t>edema</a:t>
            </a:r>
            <a:r>
              <a:rPr lang="en-GB" sz="1200" b="0" i="0" u="none" strike="noStrike" kern="1200" baseline="0" dirty="0">
                <a:solidFill>
                  <a:schemeClr val="tx1"/>
                </a:solidFill>
                <a:latin typeface="+mj-lt"/>
                <a:ea typeface="+mn-ea"/>
                <a:cs typeface="+mn-cs"/>
              </a:rPr>
              <a:t> occurs.</a:t>
            </a:r>
          </a:p>
          <a:p>
            <a:endParaRPr lang="en-GB" sz="1200" b="0" i="0" u="none" strike="noStrike" kern="1200" baseline="0" dirty="0">
              <a:solidFill>
                <a:schemeClr val="tx1"/>
              </a:solidFill>
              <a:latin typeface="Arial" charset="0"/>
              <a:ea typeface="+mn-ea"/>
              <a:cs typeface="+mn-cs"/>
            </a:endParaRPr>
          </a:p>
          <a:p>
            <a:r>
              <a:rPr lang="en-GB" sz="1200" b="1" i="0" u="none" strike="noStrike" kern="1200" baseline="0" noProof="0" dirty="0">
                <a:solidFill>
                  <a:schemeClr val="tx1"/>
                </a:solidFill>
                <a:latin typeface="Arial" charset="0"/>
                <a:ea typeface="+mn-ea"/>
                <a:cs typeface="+mn-cs"/>
              </a:rPr>
              <a:t>Causes of </a:t>
            </a:r>
            <a:r>
              <a:rPr lang="en-GB" sz="1200" b="1" i="0" u="none" strike="noStrike" kern="1200" baseline="0" noProof="0" dirty="0" err="1">
                <a:solidFill>
                  <a:schemeClr val="tx1"/>
                </a:solidFill>
                <a:latin typeface="Arial" charset="0"/>
                <a:ea typeface="+mn-ea"/>
                <a:cs typeface="+mn-cs"/>
              </a:rPr>
              <a:t>edema</a:t>
            </a:r>
            <a:r>
              <a:rPr lang="en-GB" sz="1200" b="0" i="0" u="none" strike="noStrike" kern="1200" baseline="0" noProof="0" dirty="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a:solidFill>
                  <a:schemeClr val="tx1"/>
                </a:solidFill>
                <a:latin typeface="Arial" charset="0"/>
                <a:ea typeface="+mn-ea"/>
                <a:cs typeface="+mn-cs"/>
              </a:rPr>
              <a:t> 1) </a:t>
            </a:r>
            <a:r>
              <a:rPr lang="en-GB" sz="1200" b="0" i="1" u="none" strike="noStrike" kern="1200" baseline="0" noProof="0" dirty="0">
                <a:solidFill>
                  <a:schemeClr val="tx1"/>
                </a:solidFill>
                <a:latin typeface="Arial" charset="0"/>
                <a:ea typeface="+mn-ea"/>
                <a:cs typeface="+mn-cs"/>
              </a:rPr>
              <a:t>Increased capillary pressure </a:t>
            </a:r>
            <a:r>
              <a:rPr lang="en-GB" sz="1200" b="0" i="0" u="none" strike="noStrike" kern="1200" baseline="0" noProof="0" dirty="0">
                <a:solidFill>
                  <a:schemeClr val="tx1"/>
                </a:solidFill>
                <a:latin typeface="Arial" charset="0"/>
                <a:ea typeface="+mn-ea"/>
                <a:cs typeface="+mn-cs"/>
              </a:rPr>
              <a:t>(</a:t>
            </a:r>
            <a:r>
              <a:rPr lang="en-GB" sz="1200" b="0" i="0" u="none" strike="noStrike" kern="1200" baseline="0" noProof="0" dirty="0">
                <a:solidFill>
                  <a:schemeClr val="tx1"/>
                </a:solidFill>
                <a:latin typeface="Arial" charset="0"/>
                <a:ea typeface="+mn-ea"/>
                <a:cs typeface="+mn-cs"/>
                <a:sym typeface="Symbol"/>
              </a:rPr>
              <a:t></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 </a:t>
            </a:r>
            <a:r>
              <a:rPr lang="en-US" sz="1200" b="0" i="0" u="none" strike="noStrike" kern="1200" baseline="0" noProof="0" dirty="0">
                <a:solidFill>
                  <a:schemeClr val="tx1"/>
                </a:solidFill>
                <a:latin typeface="Arial" charset="0"/>
                <a:ea typeface="+mn-ea"/>
                <a:cs typeface="+mn-cs"/>
              </a:rPr>
              <a:t>due to </a:t>
            </a:r>
            <a:r>
              <a:rPr lang="en-US" sz="1200" b="0" i="1" u="none" strike="noStrike" kern="1200" baseline="0" noProof="0" dirty="0" err="1">
                <a:solidFill>
                  <a:schemeClr val="tx1"/>
                </a:solidFill>
                <a:latin typeface="Arial" charset="0"/>
                <a:ea typeface="+mn-ea"/>
                <a:cs typeface="+mn-cs"/>
              </a:rPr>
              <a:t>precapillary</a:t>
            </a:r>
            <a:r>
              <a:rPr lang="en-US" sz="1200" b="0" i="1" u="none" strike="noStrike" kern="1200" baseline="0" noProof="0" dirty="0">
                <a:solidFill>
                  <a:schemeClr val="tx1"/>
                </a:solidFill>
                <a:latin typeface="Arial" charset="0"/>
                <a:ea typeface="+mn-ea"/>
                <a:cs typeface="+mn-cs"/>
              </a:rPr>
              <a:t> vasodilation </a:t>
            </a:r>
            <a:r>
              <a:rPr lang="en-US" sz="1200" b="0" i="0" u="none" strike="noStrike" kern="1200" baseline="0" noProof="0" dirty="0">
                <a:solidFill>
                  <a:schemeClr val="tx1"/>
                </a:solidFill>
                <a:latin typeface="Arial" charset="0"/>
                <a:ea typeface="+mn-ea"/>
                <a:cs typeface="+mn-cs"/>
              </a:rPr>
              <a:t>or </a:t>
            </a:r>
            <a:r>
              <a:rPr lang="en-US" sz="1200" b="0" i="1" u="none" strike="noStrike" kern="1200" baseline="0" noProof="0" dirty="0">
                <a:solidFill>
                  <a:schemeClr val="tx1"/>
                </a:solidFill>
                <a:latin typeface="Arial" charset="0"/>
                <a:ea typeface="+mn-ea"/>
                <a:cs typeface="+mn-cs"/>
              </a:rPr>
              <a:t>increased venous pressure </a:t>
            </a:r>
            <a:r>
              <a:rPr lang="en-US" sz="1200" b="0" i="0" u="none" strike="noStrike" kern="1200" baseline="0" noProof="0" dirty="0">
                <a:solidFill>
                  <a:schemeClr val="tx1"/>
                </a:solidFill>
                <a:latin typeface="Arial" charset="0"/>
                <a:ea typeface="+mn-ea"/>
                <a:cs typeface="+mn-cs"/>
              </a:rPr>
              <a:t>caused, for example, by venous thrombosis or cardiac insufficiency (</a:t>
            </a:r>
            <a:r>
              <a:rPr lang="en-US" sz="1200" b="0" i="1" u="none" strike="noStrike" kern="1200" baseline="0" noProof="0" dirty="0">
                <a:solidFill>
                  <a:schemeClr val="tx1"/>
                </a:solidFill>
                <a:latin typeface="Arial" charset="0"/>
                <a:ea typeface="+mn-ea"/>
                <a:cs typeface="+mn-cs"/>
              </a:rPr>
              <a:t>cardiac edema</a:t>
            </a:r>
            <a:r>
              <a:rPr lang="en-US" sz="1200" b="0" i="0" u="none" strike="noStrike" kern="1200" baseline="0" noProof="0" dirty="0">
                <a:solidFill>
                  <a:schemeClr val="tx1"/>
                </a:solidFill>
                <a:latin typeface="Arial" charset="0"/>
                <a:ea typeface="+mn-ea"/>
                <a:cs typeface="+mn-cs"/>
              </a:rPr>
              <a:t>).</a:t>
            </a:r>
            <a:endParaRPr lang="cs-CZ" sz="1200" b="0" i="0" u="none" strike="noStrike" kern="1200" baseline="0" noProof="0" dirty="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a:solidFill>
                  <a:schemeClr val="tx1"/>
                </a:solidFill>
                <a:latin typeface="Arial" charset="0"/>
                <a:ea typeface="+mn-ea"/>
                <a:cs typeface="+mn-cs"/>
              </a:rPr>
              <a:t> 2)</a:t>
            </a:r>
            <a:r>
              <a:rPr lang="cs-CZ" sz="1200" b="0" i="0" u="none" strike="noStrike" kern="1200" baseline="0" noProof="0" dirty="0">
                <a:solidFill>
                  <a:schemeClr val="tx1"/>
                </a:solidFill>
                <a:latin typeface="Arial" charset="0"/>
                <a:ea typeface="+mn-ea"/>
                <a:cs typeface="+mn-cs"/>
              </a:rPr>
              <a:t>	</a:t>
            </a:r>
            <a:r>
              <a:rPr lang="en-GB" sz="1200" b="0" i="1" u="none" strike="noStrike" kern="1200" baseline="0" noProof="0" dirty="0">
                <a:solidFill>
                  <a:schemeClr val="tx1"/>
                </a:solidFill>
                <a:latin typeface="Arial" charset="0"/>
                <a:ea typeface="+mn-ea"/>
                <a:cs typeface="+mn-cs"/>
              </a:rPr>
              <a:t>Decreased concentration of plasma proteins</a:t>
            </a:r>
            <a:r>
              <a:rPr lang="en-GB" sz="1200" b="0" i="0" u="none" strike="noStrike" kern="1200" baseline="0" noProof="0" dirty="0">
                <a:solidFill>
                  <a:schemeClr val="tx1"/>
                </a:solidFill>
                <a:latin typeface="Arial" charset="0"/>
                <a:ea typeface="+mn-ea"/>
                <a:cs typeface="+mn-cs"/>
              </a:rPr>
              <a:t>, especially albumin, leading to a drop in </a:t>
            </a:r>
            <a:r>
              <a:rPr lang="en-GB" altLang="cs-CZ" sz="1200" b="0" noProof="0" dirty="0">
                <a:sym typeface="Symbol" pitchFamily="18" charset="2"/>
              </a:rPr>
              <a:t></a:t>
            </a:r>
            <a:r>
              <a:rPr lang="en-GB" altLang="cs-CZ" sz="1200" b="0" baseline="-25000" noProof="0" dirty="0">
                <a:sym typeface="Symbol" pitchFamily="18" charset="2"/>
              </a:rPr>
              <a:t>c</a:t>
            </a:r>
            <a:r>
              <a:rPr lang="en-GB" sz="1200" b="0" i="0" u="none" strike="noStrike" kern="1200" baseline="0" noProof="0" dirty="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a:solidFill>
                  <a:schemeClr val="tx1"/>
                </a:solidFill>
                <a:latin typeface="Arial" charset="0"/>
                <a:ea typeface="+mn-ea"/>
                <a:cs typeface="+mn-cs"/>
              </a:rPr>
              <a:t>hunger </a:t>
            </a:r>
            <a:r>
              <a:rPr lang="en-GB" sz="1200" b="0" i="1" u="none" strike="noStrike" kern="1200" baseline="0" noProof="0" dirty="0" err="1">
                <a:solidFill>
                  <a:schemeClr val="tx1"/>
                </a:solidFill>
                <a:latin typeface="Arial" charset="0"/>
                <a:ea typeface="+mn-ea"/>
                <a:cs typeface="+mn-cs"/>
              </a:rPr>
              <a:t>edema</a:t>
            </a:r>
            <a:r>
              <a:rPr lang="en-GB" sz="1200" b="0" i="0" u="none" strike="noStrike" kern="1200" baseline="0" noProof="0" dirty="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a:solidFill>
                  <a:schemeClr val="tx1"/>
                </a:solidFill>
                <a:latin typeface="Arial" charset="0"/>
                <a:ea typeface="+mn-ea"/>
                <a:cs typeface="+mn-cs"/>
              </a:rPr>
              <a:t> 3)	</a:t>
            </a:r>
            <a:r>
              <a:rPr lang="en-GB" altLang="cs-CZ" sz="1200" i="1" dirty="0"/>
              <a:t>Increased capillary permeability </a:t>
            </a:r>
            <a:r>
              <a:rPr lang="en-GB" sz="1200" b="0" i="1" u="none" strike="noStrike" kern="1200" baseline="0" noProof="0" dirty="0">
                <a:solidFill>
                  <a:schemeClr val="tx1"/>
                </a:solidFill>
                <a:latin typeface="Arial" charset="0"/>
                <a:ea typeface="+mn-ea"/>
                <a:cs typeface="+mn-cs"/>
              </a:rPr>
              <a:t>for proteins </a:t>
            </a:r>
            <a:r>
              <a:rPr lang="en-GB" sz="1200" b="0" i="0" u="none" strike="noStrike" kern="1200" baseline="0" noProof="0" dirty="0">
                <a:solidFill>
                  <a:schemeClr val="tx1"/>
                </a:solidFill>
                <a:latin typeface="Arial" charset="0"/>
                <a:ea typeface="+mn-ea"/>
                <a:cs typeface="+mn-cs"/>
              </a:rPr>
              <a:t>(</a:t>
            </a:r>
            <a:r>
              <a:rPr lang="en-GB" sz="1200" b="0" i="0" kern="1200" noProof="0" dirty="0">
                <a:solidFill>
                  <a:schemeClr val="tx1"/>
                </a:solidFill>
                <a:effectLst/>
                <a:latin typeface="Arial" charset="0"/>
                <a:ea typeface="+mn-ea"/>
                <a:cs typeface="+mn-cs"/>
              </a:rPr>
              <a:t>σ↓)</a:t>
            </a:r>
            <a:r>
              <a:rPr lang="en-GB" sz="1200" b="0" i="0" u="none" strike="noStrike" kern="1200" baseline="0" noProof="0" dirty="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a:solidFill>
                  <a:schemeClr val="tx1"/>
                </a:solidFill>
                <a:latin typeface="Arial" charset="0"/>
                <a:ea typeface="+mn-ea"/>
                <a:cs typeface="+mn-cs"/>
              </a:rPr>
              <a:t> 4)	</a:t>
            </a:r>
            <a:r>
              <a:rPr lang="en-GB" sz="1200" b="0" i="1" u="none" strike="noStrike" kern="1200" baseline="0" noProof="0" dirty="0">
                <a:solidFill>
                  <a:schemeClr val="tx1"/>
                </a:solidFill>
                <a:latin typeface="Arial" charset="0"/>
                <a:ea typeface="+mn-ea"/>
                <a:cs typeface="+mn-cs"/>
              </a:rPr>
              <a:t>Decreased lymph drainage </a:t>
            </a:r>
            <a:r>
              <a:rPr lang="en-GB" sz="1200" b="0" i="0" u="none" strike="noStrike" kern="1200" baseline="0" noProof="0" dirty="0">
                <a:solidFill>
                  <a:schemeClr val="tx1"/>
                </a:solidFill>
                <a:latin typeface="Arial" charset="0"/>
                <a:ea typeface="+mn-ea"/>
                <a:cs typeface="+mn-cs"/>
              </a:rPr>
              <a:t>due, e.g., to lymph tract compression (</a:t>
            </a:r>
            <a:r>
              <a:rPr lang="en-GB" sz="1200" b="0" i="0" u="none" strike="noStrike" kern="1200" baseline="0" noProof="0" dirty="0" err="1">
                <a:solidFill>
                  <a:schemeClr val="tx1"/>
                </a:solidFill>
                <a:latin typeface="Arial" charset="0"/>
                <a:ea typeface="+mn-ea"/>
                <a:cs typeface="+mn-cs"/>
              </a:rPr>
              <a:t>tumors</a:t>
            </a:r>
            <a:r>
              <a:rPr lang="en-GB" sz="1200" b="0" i="0" u="none" strike="noStrike" kern="1200" baseline="0" noProof="0" dirty="0">
                <a:solidFill>
                  <a:schemeClr val="tx1"/>
                </a:solidFill>
                <a:latin typeface="Arial" charset="0"/>
                <a:ea typeface="+mn-ea"/>
                <a:cs typeface="+mn-cs"/>
              </a:rPr>
              <a:t>), severance (surgery), obliteration (radiation therapy) or obstruction (</a:t>
            </a:r>
            <a:r>
              <a:rPr lang="en-GB" sz="1200" b="0" i="0" u="none" strike="noStrike" kern="1200" baseline="0" noProof="0" dirty="0" err="1">
                <a:solidFill>
                  <a:schemeClr val="tx1"/>
                </a:solidFill>
                <a:latin typeface="Arial" charset="0"/>
                <a:ea typeface="+mn-ea"/>
                <a:cs typeface="+mn-cs"/>
              </a:rPr>
              <a:t>bilharziosis</a:t>
            </a:r>
            <a:r>
              <a:rPr lang="en-GB" sz="1200" b="0" i="0" u="none" strike="noStrike" kern="1200" baseline="0" noProof="0" dirty="0">
                <a:solidFill>
                  <a:schemeClr val="tx1"/>
                </a:solidFill>
                <a:latin typeface="Arial" charset="0"/>
                <a:ea typeface="+mn-ea"/>
                <a:cs typeface="+mn-cs"/>
              </a:rPr>
              <a:t>).</a:t>
            </a:r>
          </a:p>
          <a:p>
            <a:endParaRPr lang="en-GB" sz="1200" b="0" i="0" u="none" strike="noStrike" kern="1200" baseline="0" dirty="0">
              <a:solidFill>
                <a:schemeClr val="tx1"/>
              </a:solidFill>
              <a:latin typeface="Arial" charset="0"/>
              <a:ea typeface="+mn-ea"/>
              <a:cs typeface="+mn-cs"/>
            </a:endParaRPr>
          </a:p>
          <a:p>
            <a:pPr algn="just"/>
            <a:r>
              <a:rPr lang="en-GB" sz="1200" b="0" i="0" u="none" strike="noStrike" kern="1200" baseline="0" dirty="0">
                <a:solidFill>
                  <a:schemeClr val="tx1"/>
                </a:solidFill>
                <a:latin typeface="Arial" charset="0"/>
                <a:ea typeface="+mn-ea"/>
                <a:cs typeface="+mn-cs"/>
              </a:rPr>
              <a:t>Note: </a:t>
            </a:r>
            <a:r>
              <a:rPr lang="en-GB" sz="1200" b="0" i="1" u="none" strike="noStrike" kern="1200" baseline="0" dirty="0">
                <a:solidFill>
                  <a:schemeClr val="tx1"/>
                </a:solidFill>
                <a:latin typeface="Arial" charset="0"/>
                <a:ea typeface="+mn-ea"/>
                <a:cs typeface="+mn-cs"/>
              </a:rPr>
              <a:t>Increased hydrostatic pressure </a:t>
            </a:r>
            <a:r>
              <a:rPr lang="en-GB" sz="1200" b="0" i="0" u="none" strike="noStrike" kern="1200" baseline="0" dirty="0">
                <a:solidFill>
                  <a:schemeClr val="tx1"/>
                </a:solidFill>
                <a:latin typeface="Arial" charset="0"/>
                <a:ea typeface="+mn-ea"/>
                <a:cs typeface="+mn-cs"/>
              </a:rPr>
              <a:t>promotes formation of </a:t>
            </a:r>
            <a:r>
              <a:rPr lang="en-GB" sz="1200" b="0" i="0" u="none" strike="noStrike" kern="1200" baseline="0" dirty="0" err="1">
                <a:solidFill>
                  <a:schemeClr val="tx1"/>
                </a:solidFill>
                <a:latin typeface="Arial" charset="0"/>
                <a:ea typeface="+mn-ea"/>
                <a:cs typeface="+mn-cs"/>
              </a:rPr>
              <a:t>edema</a:t>
            </a:r>
            <a:r>
              <a:rPr lang="en-GB" sz="1200" b="0" i="0" u="none" strike="noStrike" kern="1200" baseline="0" dirty="0">
                <a:solidFill>
                  <a:schemeClr val="tx1"/>
                </a:solidFill>
                <a:latin typeface="Arial" charset="0"/>
                <a:ea typeface="+mn-ea"/>
                <a:cs typeface="+mn-cs"/>
              </a:rPr>
              <a:t> in lower regions of the body (e.g., in the ankles).</a:t>
            </a:r>
            <a:endParaRPr lang="en-GB"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11</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noProof="0" dirty="0"/>
              <a:t>     </a:t>
            </a:r>
            <a:r>
              <a:rPr lang="en-GB" noProof="0" dirty="0"/>
              <a:t>The pressure gradients across the wall of capillary are substantially different especially in </a:t>
            </a:r>
            <a:r>
              <a:rPr lang="cs-CZ" noProof="0" dirty="0" err="1"/>
              <a:t>the</a:t>
            </a:r>
            <a:r>
              <a:rPr lang="cs-CZ" noProof="0" dirty="0"/>
              <a:t> </a:t>
            </a:r>
            <a:r>
              <a:rPr lang="en-GB" noProof="0" dirty="0"/>
              <a:t>kidneys</a:t>
            </a:r>
            <a:r>
              <a:rPr lang="en-GB" baseline="0" noProof="0" dirty="0"/>
              <a:t> and lungs. Look at the figure and text on the slide to understand the </a:t>
            </a:r>
            <a:r>
              <a:rPr lang="en-GB" noProof="0" dirty="0"/>
              <a:t>related differences in glomerular and pulmonary</a:t>
            </a:r>
            <a:r>
              <a:rPr lang="en-GB" baseline="0" noProof="0" dirty="0"/>
              <a:t> </a:t>
            </a:r>
            <a:r>
              <a:rPr lang="en-GB" noProof="0" dirty="0"/>
              <a:t>microcirculation.</a:t>
            </a:r>
            <a:endParaRPr lang="cs-CZ" noProof="0" dirty="0"/>
          </a:p>
          <a:p>
            <a:pPr algn="just"/>
            <a:endParaRPr lang="cs-CZ" baseline="0" noProof="0" dirty="0"/>
          </a:p>
          <a:p>
            <a:pPr algn="just"/>
            <a:r>
              <a:rPr lang="en-GB" baseline="0" noProof="0" dirty="0"/>
              <a:t>Difference of hydrostatic pressures in lungs is </a:t>
            </a:r>
            <a:r>
              <a:rPr lang="en-GB" baseline="0" noProof="0" dirty="0">
                <a:sym typeface="Symbol"/>
              </a:rPr>
              <a:t> 10.5 mmHg</a:t>
            </a:r>
            <a:r>
              <a:rPr lang="en-GB" baseline="0" noProof="0" dirty="0"/>
              <a:t> (</a:t>
            </a:r>
            <a:r>
              <a:rPr lang="en-GB" baseline="0" noProof="0" dirty="0" err="1"/>
              <a:t>Silbernagl</a:t>
            </a:r>
            <a:r>
              <a:rPr lang="en-GB" baseline="0" noProof="0" dirty="0"/>
              <a:t> p. 208, Boron p. 684)</a:t>
            </a:r>
            <a:r>
              <a:rPr lang="cs-CZ" baseline="0" noProof="0" dirty="0"/>
              <a:t>. </a:t>
            </a:r>
            <a:r>
              <a:rPr lang="en-GB" baseline="0" noProof="0" dirty="0"/>
              <a:t>Difference of oncotic  pressures in lungs is </a:t>
            </a:r>
            <a:r>
              <a:rPr lang="en-GB" baseline="0" noProof="0" dirty="0">
                <a:sym typeface="Symbol"/>
              </a:rPr>
              <a:t> 13 mmHg</a:t>
            </a:r>
            <a:r>
              <a:rPr lang="en-GB" baseline="0" noProof="0" dirty="0"/>
              <a:t> </a:t>
            </a:r>
            <a:r>
              <a:rPr lang="cs-CZ" baseline="0" noProof="0" dirty="0"/>
              <a:t> </a:t>
            </a:r>
            <a:r>
              <a:rPr lang="en-GB" baseline="0" noProof="0" dirty="0"/>
              <a:t>(</a:t>
            </a:r>
            <a:r>
              <a:rPr lang="cs-CZ" baseline="0" noProof="0" dirty="0" err="1"/>
              <a:t>Ward</a:t>
            </a:r>
            <a:r>
              <a:rPr lang="cs-CZ" baseline="0" noProof="0" dirty="0"/>
              <a:t>, </a:t>
            </a:r>
            <a:r>
              <a:rPr lang="en-GB" baseline="0" noProof="0" dirty="0" err="1"/>
              <a:t>Základy</a:t>
            </a:r>
            <a:r>
              <a:rPr lang="en-GB" baseline="0" noProof="0" dirty="0"/>
              <a:t> </a:t>
            </a:r>
            <a:r>
              <a:rPr lang="en-GB" baseline="0" noProof="0" dirty="0" err="1"/>
              <a:t>fyziologie</a:t>
            </a:r>
            <a:r>
              <a:rPr lang="en-GB" baseline="0" noProof="0" dirty="0"/>
              <a:t> p. 55)</a:t>
            </a:r>
            <a:r>
              <a:rPr lang="cs-CZ" baseline="0" noProof="0" dirty="0"/>
              <a:t>. </a:t>
            </a:r>
            <a:r>
              <a:rPr lang="en-GB" baseline="0" noProof="0" dirty="0"/>
              <a:t>At the pulmonary capillary level, the balance between hydrostatic pressure and oncotic pressure results in a small net movement of fluid out of the vessel and into the interstitial space</a:t>
            </a:r>
            <a:r>
              <a:rPr lang="cs-CZ" baseline="0" noProof="0" dirty="0"/>
              <a:t> </a:t>
            </a:r>
            <a:r>
              <a:rPr lang="en-GB" baseline="0" noProof="0" dirty="0"/>
              <a:t>(Berne p. 487)</a:t>
            </a:r>
            <a:r>
              <a:rPr lang="cs-CZ" baseline="0" noProof="0" dirty="0"/>
              <a:t>.  </a:t>
            </a:r>
            <a:r>
              <a:rPr lang="en-GB" baseline="0" noProof="0" dirty="0"/>
              <a:t>Reflection coefficient (mostly about 0.9) must be therefore equal or slightly lower then 0.8 in lungs! </a:t>
            </a:r>
            <a:r>
              <a:rPr lang="cs-CZ" baseline="0" noProof="0" dirty="0"/>
              <a:t> </a:t>
            </a:r>
          </a:p>
          <a:p>
            <a:pPr algn="just"/>
            <a:endParaRPr lang="cs-CZ" baseline="0"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12</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a:solidFill>
                  <a:schemeClr val="tx1"/>
                </a:solidFill>
                <a:latin typeface="Arial" charset="0"/>
                <a:ea typeface="+mn-ea"/>
                <a:cs typeface="+mn-cs"/>
              </a:rPr>
              <a:t>Net diffusion </a:t>
            </a:r>
            <a:r>
              <a:rPr lang="en-GB" sz="1200" b="0" i="0" u="none" strike="noStrike" kern="1200" baseline="0" noProof="0" dirty="0">
                <a:solidFill>
                  <a:schemeClr val="tx1"/>
                </a:solidFill>
                <a:latin typeface="Arial" charset="0"/>
                <a:ea typeface="+mn-ea"/>
                <a:cs typeface="+mn-cs"/>
              </a:rPr>
              <a:t>of a substance occurs if its plasma and interstitial concentrations are different.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13</a:t>
            </a:fld>
            <a:endParaRPr lang="cs-CZ" altLang="cs-CZ"/>
          </a:p>
        </p:txBody>
      </p:sp>
    </p:spTree>
    <p:extLst>
      <p:ext uri="{BB962C8B-B14F-4D97-AF65-F5344CB8AC3E}">
        <p14:creationId xmlns:p14="http://schemas.microsoft.com/office/powerpoint/2010/main" val="121782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14</a:t>
            </a:fld>
            <a:endParaRPr lang="cs-CZ" altLang="cs-CZ"/>
          </a:p>
        </p:txBody>
      </p:sp>
    </p:spTree>
    <p:extLst>
      <p:ext uri="{BB962C8B-B14F-4D97-AF65-F5344CB8AC3E}">
        <p14:creationId xmlns:p14="http://schemas.microsoft.com/office/powerpoint/2010/main" val="1822231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7F2CD2F6-132F-41BE-BA7B-BFD509C2782D}" type="slidenum">
              <a:rPr lang="cs-CZ" altLang="cs-CZ" smtClean="0"/>
              <a:pPr/>
              <a:t>15</a:t>
            </a:fld>
            <a:endParaRPr lang="cs-CZ" altLang="cs-CZ"/>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a:t>Microcirculation </a:t>
            </a:r>
            <a:endParaRPr lang="en-GB" sz="1200" b="1" i="0" u="none" strike="noStrike" kern="1200" baseline="0" noProof="0" dirty="0">
              <a:solidFill>
                <a:schemeClr val="tx1"/>
              </a:solidFill>
              <a:latin typeface="Arial" charset="0"/>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a:solidFill>
                  <a:schemeClr val="tx1"/>
                </a:solidFill>
                <a:latin typeface="Arial" charset="0"/>
                <a:ea typeface="+mn-ea"/>
                <a:cs typeface="+mn-cs"/>
              </a:rPr>
              <a:t>     The most purposeful function of the circulation is microcirculation: It allows </a:t>
            </a:r>
            <a:r>
              <a:rPr lang="en-GB" sz="1200" b="0" i="1" u="none" strike="noStrike" kern="1200" baseline="0" noProof="0" dirty="0">
                <a:solidFill>
                  <a:schemeClr val="tx1"/>
                </a:solidFill>
                <a:latin typeface="Arial" charset="0"/>
                <a:ea typeface="+mn-ea"/>
                <a:cs typeface="+mn-cs"/>
              </a:rPr>
              <a:t>transport of nutrients to the tissues and removal of cell excreta</a:t>
            </a:r>
            <a:r>
              <a:rPr lang="en-GB" sz="1200" b="0" i="0" u="none" strike="noStrike" kern="1200" baseline="0" noProof="0" dirty="0">
                <a:solidFill>
                  <a:schemeClr val="tx1"/>
                </a:solidFill>
                <a:latin typeface="Arial" charset="0"/>
                <a:ea typeface="+mn-ea"/>
                <a:cs typeface="+mn-cs"/>
              </a:rPr>
              <a:t>. The principal parts of circulatory system where the microcirculation occurs are </a:t>
            </a:r>
            <a:r>
              <a:rPr lang="en-GB" altLang="cs-CZ" noProof="0" dirty="0"/>
              <a:t>arterioles, capillaries and venules. </a:t>
            </a:r>
            <a:r>
              <a:rPr lang="en-GB" sz="1200" b="0" i="0" u="none" strike="noStrike" kern="1200" baseline="0" dirty="0">
                <a:solidFill>
                  <a:schemeClr val="tx1"/>
                </a:solidFill>
                <a:latin typeface="Arial" charset="0"/>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a:solidFill>
                <a:schemeClr val="tx1"/>
              </a:solidFill>
              <a:latin typeface="Arial" charset="0"/>
              <a:ea typeface="+mn-ea"/>
              <a:cs typeface="+mn-cs"/>
            </a:endParaRPr>
          </a:p>
          <a:p>
            <a:pPr algn="just" eaLnBrk="1" hangingPunct="1">
              <a:spcBef>
                <a:spcPct val="0"/>
              </a:spcBef>
            </a:pPr>
            <a:r>
              <a:rPr lang="en-GB" sz="1200" b="1" i="0" kern="1200" noProof="0" dirty="0">
                <a:solidFill>
                  <a:schemeClr val="tx1"/>
                </a:solidFill>
                <a:effectLst/>
                <a:latin typeface="Arial" charset="0"/>
                <a:ea typeface="+mn-ea"/>
                <a:cs typeface="+mn-cs"/>
              </a:rPr>
              <a:t>Arterioles</a:t>
            </a:r>
            <a:r>
              <a:rPr lang="en-GB" sz="1200" b="0" i="0" kern="1200" noProof="0" dirty="0">
                <a:solidFill>
                  <a:schemeClr val="tx1"/>
                </a:solidFill>
                <a:effectLst/>
                <a:latin typeface="Arial" charset="0"/>
                <a:ea typeface="+mn-ea"/>
                <a:cs typeface="+mn-cs"/>
              </a:rPr>
              <a:t> are the </a:t>
            </a:r>
            <a:r>
              <a:rPr lang="en-GB" sz="1200" b="0" i="0" u="none" kern="1200" noProof="0" dirty="0">
                <a:solidFill>
                  <a:schemeClr val="tx1"/>
                </a:solidFill>
                <a:effectLst/>
                <a:latin typeface="Arial" charset="0"/>
                <a:ea typeface="+mn-ea"/>
                <a:cs typeface="+mn-cs"/>
              </a:rPr>
              <a:t>small-diameter blood vessels (20-50 </a:t>
            </a:r>
            <a:r>
              <a:rPr lang="en-GB" sz="1200" b="0" i="0" u="none" kern="1200" noProof="0" dirty="0">
                <a:solidFill>
                  <a:schemeClr val="tx1"/>
                </a:solidFill>
                <a:effectLst/>
                <a:latin typeface="Arial" charset="0"/>
                <a:ea typeface="+mn-ea"/>
                <a:cs typeface="+mn-cs"/>
                <a:sym typeface="Symbol"/>
              </a:rPr>
              <a:t>m) </a:t>
            </a:r>
            <a:r>
              <a:rPr lang="en-GB" sz="1200" b="0" i="0" u="none" kern="1200" noProof="0" dirty="0">
                <a:solidFill>
                  <a:schemeClr val="tx1"/>
                </a:solidFill>
                <a:effectLst/>
                <a:latin typeface="Arial" charset="0"/>
                <a:ea typeface="+mn-ea"/>
                <a:cs typeface="+mn-cs"/>
              </a:rPr>
              <a:t>that extend and branch out from an</a:t>
            </a:r>
            <a:r>
              <a:rPr lang="en-GB" sz="1200" b="0" i="0" u="none" kern="1200" baseline="0" noProof="0" dirty="0">
                <a:solidFill>
                  <a:schemeClr val="tx1"/>
                </a:solidFill>
                <a:effectLst/>
                <a:latin typeface="Arial" charset="0"/>
                <a:ea typeface="+mn-ea"/>
                <a:cs typeface="+mn-cs"/>
              </a:rPr>
              <a:t> </a:t>
            </a:r>
            <a:r>
              <a:rPr lang="en-GB" sz="1200" b="0" i="0" u="none" strike="noStrike" kern="1200" noProof="0" dirty="0">
                <a:solidFill>
                  <a:schemeClr val="tx1"/>
                </a:solidFill>
                <a:effectLst/>
                <a:latin typeface="Arial" charset="0"/>
                <a:ea typeface="+mn-ea"/>
                <a:cs typeface="+mn-cs"/>
              </a:rPr>
              <a:t>artery</a:t>
            </a:r>
            <a:r>
              <a:rPr lang="en-GB" sz="1200" b="0" i="0" u="none" kern="1200" noProof="0" dirty="0">
                <a:solidFill>
                  <a:schemeClr val="tx1"/>
                </a:solidFill>
                <a:effectLst/>
                <a:latin typeface="Arial" charset="0"/>
                <a:ea typeface="+mn-ea"/>
                <a:cs typeface="+mn-cs"/>
              </a:rPr>
              <a:t> and lead to capillaries</a:t>
            </a:r>
            <a:r>
              <a:rPr lang="en-GB" sz="1200" b="0" i="0" u="none" strike="noStrike" kern="1200" noProof="0" dirty="0">
                <a:solidFill>
                  <a:schemeClr val="tx1"/>
                </a:solidFill>
                <a:effectLst/>
                <a:latin typeface="Arial" charset="0"/>
                <a:ea typeface="+mn-ea"/>
                <a:cs typeface="+mn-cs"/>
              </a:rPr>
              <a:t>. </a:t>
            </a:r>
            <a:r>
              <a:rPr lang="en-GB" sz="1200" b="0" i="0" u="none" kern="1200" noProof="0" dirty="0">
                <a:solidFill>
                  <a:schemeClr val="tx1"/>
                </a:solidFill>
                <a:effectLst/>
                <a:latin typeface="Arial" charset="0"/>
                <a:ea typeface="+mn-ea"/>
                <a:cs typeface="+mn-cs"/>
              </a:rPr>
              <a:t>Arterioles have continuous muscular walls (usually only one to two layers of smooth muscle</a:t>
            </a:r>
            <a:r>
              <a:rPr lang="en-GB" sz="1200" b="0" i="0" kern="1200" noProof="0" dirty="0">
                <a:solidFill>
                  <a:schemeClr val="tx1"/>
                </a:solidFill>
                <a:effectLst/>
                <a:latin typeface="Arial" charset="0"/>
                <a:ea typeface="+mn-ea"/>
                <a:cs typeface="+mn-cs"/>
              </a:rPr>
              <a:t>) and are the primary site of vascular resistance. </a:t>
            </a:r>
          </a:p>
          <a:p>
            <a:pPr algn="just"/>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The terminal parts</a:t>
            </a:r>
            <a:r>
              <a:rPr lang="en-GB" sz="1200" b="0" i="0" kern="1200" baseline="0" noProof="0" dirty="0">
                <a:solidFill>
                  <a:schemeClr val="tx1"/>
                </a:solidFill>
                <a:effectLst/>
                <a:latin typeface="Arial" charset="0"/>
                <a:ea typeface="+mn-ea"/>
                <a:cs typeface="+mn-cs"/>
              </a:rPr>
              <a:t> of arterioles </a:t>
            </a:r>
            <a:r>
              <a:rPr lang="en-GB" sz="1200" b="0" i="0" kern="1200" dirty="0">
                <a:solidFill>
                  <a:schemeClr val="tx1"/>
                </a:solidFill>
                <a:effectLst/>
                <a:latin typeface="Arial" charset="0"/>
                <a:ea typeface="+mn-ea"/>
                <a:cs typeface="+mn-cs"/>
              </a:rPr>
              <a:t>that connect arterioles to the capillary networks </a:t>
            </a:r>
            <a:r>
              <a:rPr lang="en-GB" sz="1200" b="0" i="0" kern="1200" baseline="0" noProof="0" dirty="0">
                <a:solidFill>
                  <a:schemeClr val="tx1"/>
                </a:solidFill>
                <a:effectLst/>
                <a:latin typeface="Arial" charset="0"/>
                <a:ea typeface="+mn-ea"/>
                <a:cs typeface="+mn-cs"/>
              </a:rPr>
              <a:t>are called metarterioles. </a:t>
            </a:r>
            <a:r>
              <a:rPr lang="en-GB" sz="1200" b="0" i="0" kern="1200" noProof="0" dirty="0">
                <a:solidFill>
                  <a:schemeClr val="tx1"/>
                </a:solidFill>
                <a:effectLst/>
                <a:latin typeface="Arial" charset="0"/>
                <a:ea typeface="+mn-ea"/>
                <a:cs typeface="+mn-cs"/>
              </a:rPr>
              <a:t>Metarterioles do not have a true tunica media (muscle layer is not continuous but rather irregularly interrupted). </a:t>
            </a:r>
            <a:r>
              <a:rPr lang="en-GB" sz="1200" b="0" i="0" u="none" strike="noStrike" kern="1200" baseline="0" dirty="0">
                <a:solidFill>
                  <a:schemeClr val="tx1"/>
                </a:solidFill>
                <a:latin typeface="Arial" charset="0"/>
                <a:ea typeface="+mn-ea"/>
                <a:cs typeface="+mn-cs"/>
              </a:rPr>
              <a:t>At the point where each true capillary originates from a metarteriole, a smooth muscle fibre usually encircles the capillary. This muscle fibre is called </a:t>
            </a:r>
            <a:r>
              <a:rPr lang="en-GB" sz="1200" b="0" i="1" u="none" strike="noStrike" kern="1200" baseline="0" dirty="0">
                <a:solidFill>
                  <a:schemeClr val="tx1"/>
                </a:solidFill>
                <a:latin typeface="Arial" charset="0"/>
                <a:ea typeface="+mn-ea"/>
                <a:cs typeface="+mn-cs"/>
              </a:rPr>
              <a:t>precapillary sphincter.</a:t>
            </a:r>
            <a:r>
              <a:rPr lang="en-GB" sz="1200" b="0" i="0" kern="1200" noProof="0" dirty="0">
                <a:solidFill>
                  <a:schemeClr val="tx1"/>
                </a:solidFill>
                <a:effectLst/>
                <a:latin typeface="Arial" charset="0"/>
                <a:ea typeface="+mn-ea"/>
                <a:cs typeface="+mn-cs"/>
              </a:rPr>
              <a:t> Precapillary sphincters regulate the flow </a:t>
            </a:r>
            <a:r>
              <a:rPr lang="en-GB" sz="1200" b="0" i="0" kern="1200" dirty="0">
                <a:solidFill>
                  <a:schemeClr val="tx1"/>
                </a:solidFill>
                <a:effectLst/>
                <a:latin typeface="Arial" charset="0"/>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a:solidFill>
                  <a:schemeClr val="tx1"/>
                </a:solidFill>
                <a:effectLst/>
                <a:latin typeface="Arial" charset="0"/>
                <a:ea typeface="+mn-ea"/>
                <a:cs typeface="+mn-cs"/>
              </a:rPr>
              <a:t>thoroughfare channel</a:t>
            </a:r>
            <a:r>
              <a:rPr lang="en-GB" sz="1200" b="0" i="0" kern="1200" dirty="0">
                <a:solidFill>
                  <a:schemeClr val="tx1"/>
                </a:solidFill>
                <a:effectLst/>
                <a:latin typeface="Arial" charset="0"/>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a:solidFill>
                  <a:schemeClr val="tx1"/>
                </a:solidFill>
                <a:effectLst/>
                <a:latin typeface="Arial" charset="0"/>
                <a:ea typeface="+mn-ea"/>
                <a:cs typeface="+mn-cs"/>
              </a:rPr>
              <a:t>     Precapillary sphincters are controlled predominately by the concentration</a:t>
            </a:r>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O</a:t>
            </a:r>
            <a:r>
              <a:rPr lang="en-GB" sz="1200" b="0" i="0" kern="1200" baseline="-25000" noProof="0" dirty="0">
                <a:solidFill>
                  <a:schemeClr val="tx1"/>
                </a:solidFill>
                <a:effectLst/>
                <a:latin typeface="Arial" charset="0"/>
                <a:ea typeface="+mn-ea"/>
                <a:cs typeface="+mn-cs"/>
              </a:rPr>
              <a:t>2</a:t>
            </a:r>
            <a:r>
              <a:rPr lang="en-GB" sz="1200" b="0" i="0" kern="1200" baseline="0" noProof="0" dirty="0">
                <a:solidFill>
                  <a:schemeClr val="tx1"/>
                </a:solidFill>
                <a:effectLst/>
                <a:latin typeface="Arial" charset="0"/>
                <a:ea typeface="+mn-ea"/>
                <a:cs typeface="+mn-cs"/>
              </a:rPr>
              <a:t> in</a:t>
            </a:r>
            <a:r>
              <a:rPr lang="en-GB" sz="1200" b="0" i="0" kern="1200" noProof="0" dirty="0">
                <a:solidFill>
                  <a:schemeClr val="tx1"/>
                </a:solidFill>
                <a:effectLst/>
                <a:latin typeface="Arial" charset="0"/>
                <a:ea typeface="+mn-ea"/>
                <a:cs typeface="+mn-cs"/>
              </a:rPr>
              <a:t> the tissue. The reduction of O</a:t>
            </a:r>
            <a:r>
              <a:rPr lang="en-GB" sz="1200" b="0" i="0" kern="1200" baseline="-25000" noProof="0" dirty="0">
                <a:solidFill>
                  <a:schemeClr val="tx1"/>
                </a:solidFill>
                <a:effectLst/>
                <a:latin typeface="Arial" charset="0"/>
                <a:ea typeface="+mn-ea"/>
                <a:cs typeface="+mn-cs"/>
              </a:rPr>
              <a:t>2 </a:t>
            </a:r>
            <a:r>
              <a:rPr lang="en-GB" sz="1200" b="0" i="0" kern="1200" baseline="0" noProof="0" dirty="0">
                <a:solidFill>
                  <a:schemeClr val="tx1"/>
                </a:solidFill>
                <a:effectLst/>
                <a:latin typeface="Arial" charset="0"/>
                <a:ea typeface="+mn-ea"/>
                <a:cs typeface="+mn-cs"/>
              </a:rPr>
              <a:t>concentration, </a:t>
            </a:r>
            <a:r>
              <a:rPr lang="en-GB" sz="1200" b="0" i="0" kern="1200" noProof="0" dirty="0">
                <a:solidFill>
                  <a:schemeClr val="tx1"/>
                </a:solidFill>
                <a:effectLst/>
                <a:latin typeface="Arial" charset="0"/>
                <a:ea typeface="+mn-ea"/>
                <a:cs typeface="+mn-cs"/>
              </a:rPr>
              <a:t>high levels of CO</a:t>
            </a:r>
            <a:r>
              <a:rPr lang="en-GB" sz="1200" b="0" i="0" kern="1200" baseline="-25000" noProof="0" dirty="0">
                <a:solidFill>
                  <a:schemeClr val="tx1"/>
                </a:solidFill>
                <a:effectLst/>
                <a:latin typeface="Arial" charset="0"/>
                <a:ea typeface="+mn-ea"/>
                <a:cs typeface="+mn-cs"/>
              </a:rPr>
              <a:t>2</a:t>
            </a:r>
            <a:r>
              <a:rPr lang="en-GB" sz="1200" b="0" i="0" kern="1200" noProof="0" dirty="0">
                <a:solidFill>
                  <a:schemeClr val="tx1"/>
                </a:solidFill>
                <a:effectLst/>
                <a:latin typeface="Arial" charset="0"/>
                <a:ea typeface="+mn-ea"/>
                <a:cs typeface="+mn-cs"/>
              </a:rPr>
              <a:t> and associated acidosis cause the sphincter to open. When the tissue no longer needs freshly oxygenated blood and </a:t>
            </a:r>
            <a:r>
              <a:rPr lang="en-GB" sz="1200" b="0" i="0" kern="1200" dirty="0">
                <a:solidFill>
                  <a:schemeClr val="tx1"/>
                </a:solidFill>
                <a:effectLst/>
                <a:latin typeface="Arial" charset="0"/>
                <a:ea typeface="+mn-ea"/>
                <a:cs typeface="+mn-cs"/>
              </a:rPr>
              <a:t>the balance is returned, the sphincter closes to allow other tissues to receive blood.</a:t>
            </a:r>
          </a:p>
          <a:p>
            <a:pPr algn="just" eaLnBrk="1" hangingPunct="1">
              <a:spcBef>
                <a:spcPct val="0"/>
              </a:spcBef>
            </a:pPr>
            <a:endParaRPr lang="en-GB" altLang="cs-CZ" sz="1200" b="0" i="0" kern="1200" dirty="0">
              <a:solidFill>
                <a:schemeClr val="tx1"/>
              </a:solidFill>
              <a:effectLst/>
              <a:latin typeface="Arial" charset="0"/>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a:solidFill>
                  <a:schemeClr val="tx1"/>
                </a:solidFill>
                <a:effectLst/>
                <a:latin typeface="Arial" charset="0"/>
                <a:ea typeface="+mn-ea"/>
                <a:cs typeface="+mn-cs"/>
              </a:rPr>
              <a:t>Capillaries</a:t>
            </a:r>
            <a:r>
              <a:rPr lang="en-GB" sz="1200" b="0" i="0" kern="1200" dirty="0">
                <a:solidFill>
                  <a:schemeClr val="tx1"/>
                </a:solidFill>
                <a:effectLst/>
                <a:latin typeface="Arial" charset="0"/>
                <a:ea typeface="+mn-ea"/>
                <a:cs typeface="+mn-cs"/>
              </a:rPr>
              <a:t> are the smallest blood vessels in the body </a:t>
            </a:r>
            <a:r>
              <a:rPr lang="en-GB" sz="1200" b="0" i="0" u="none" kern="1200" dirty="0">
                <a:solidFill>
                  <a:schemeClr val="tx1"/>
                </a:solidFill>
                <a:effectLst/>
                <a:latin typeface="Arial" charset="0"/>
                <a:ea typeface="+mn-ea"/>
                <a:cs typeface="+mn-cs"/>
              </a:rPr>
              <a:t>(diameter 4-9 </a:t>
            </a:r>
            <a:r>
              <a:rPr lang="en-GB" sz="1200" b="0" i="0" u="none" kern="1200" dirty="0">
                <a:solidFill>
                  <a:schemeClr val="tx1"/>
                </a:solidFill>
                <a:effectLst/>
                <a:latin typeface="Arial" charset="0"/>
                <a:ea typeface="+mn-ea"/>
                <a:cs typeface="+mn-cs"/>
                <a:sym typeface="Symbol"/>
              </a:rPr>
              <a:t>m)</a:t>
            </a:r>
            <a:r>
              <a:rPr lang="en-GB" sz="1200" b="0" i="0" kern="1200" dirty="0">
                <a:solidFill>
                  <a:schemeClr val="tx1"/>
                </a:solidFill>
                <a:effectLst/>
                <a:latin typeface="Arial" charset="0"/>
                <a:ea typeface="+mn-ea"/>
                <a:cs typeface="+mn-cs"/>
              </a:rPr>
              <a:t>: they convey blood between the arterioles and venules. These </a:t>
            </a:r>
            <a:r>
              <a:rPr lang="en-GB" sz="1200" b="0" i="0" kern="1200" dirty="0" err="1">
                <a:solidFill>
                  <a:schemeClr val="tx1"/>
                </a:solidFill>
                <a:effectLst/>
                <a:latin typeface="Arial" charset="0"/>
                <a:ea typeface="+mn-ea"/>
                <a:cs typeface="+mn-cs"/>
              </a:rPr>
              <a:t>microvessels</a:t>
            </a:r>
            <a:r>
              <a:rPr lang="en-GB" sz="1200" b="0" i="0" kern="1200" dirty="0">
                <a:solidFill>
                  <a:schemeClr val="tx1"/>
                </a:solidFill>
                <a:effectLst/>
                <a:latin typeface="Arial" charset="0"/>
                <a:ea typeface="+mn-ea"/>
                <a:cs typeface="+mn-cs"/>
              </a:rPr>
              <a:t> are the site of exchange of many substances with the interstitial space surrounding them. Substances which exit include water (proximal portion), </a:t>
            </a:r>
            <a:r>
              <a:rPr lang="en-GB" sz="1200" b="0" i="0" u="none" strike="noStrike" kern="1200" dirty="0">
                <a:solidFill>
                  <a:schemeClr val="tx1"/>
                </a:solidFill>
                <a:effectLst/>
                <a:latin typeface="Arial" charset="0"/>
                <a:ea typeface="+mn-ea"/>
                <a:cs typeface="+mn-cs"/>
              </a:rPr>
              <a:t>oxygen</a:t>
            </a:r>
            <a:r>
              <a:rPr lang="en-GB" sz="1200" b="0" i="0" kern="1200" dirty="0">
                <a:solidFill>
                  <a:schemeClr val="tx1"/>
                </a:solidFill>
                <a:effectLst/>
                <a:latin typeface="Arial" charset="0"/>
                <a:ea typeface="+mn-ea"/>
                <a:cs typeface="+mn-cs"/>
              </a:rPr>
              <a:t>, and </a:t>
            </a:r>
            <a:r>
              <a:rPr lang="en-GB" sz="1200" b="0" i="0" u="none" strike="noStrike" kern="1200" dirty="0">
                <a:solidFill>
                  <a:schemeClr val="tx1"/>
                </a:solidFill>
                <a:effectLst/>
                <a:latin typeface="Arial" charset="0"/>
                <a:ea typeface="+mn-ea"/>
                <a:cs typeface="+mn-cs"/>
              </a:rPr>
              <a:t>glucose</a:t>
            </a:r>
            <a:r>
              <a:rPr lang="en-GB" sz="1200" b="0" i="0" kern="1200" dirty="0">
                <a:solidFill>
                  <a:schemeClr val="tx1"/>
                </a:solidFill>
                <a:effectLst/>
                <a:latin typeface="Arial" charset="0"/>
                <a:ea typeface="+mn-ea"/>
                <a:cs typeface="+mn-cs"/>
              </a:rPr>
              <a:t>; substances which enter include </a:t>
            </a:r>
            <a:r>
              <a:rPr lang="en-GB" sz="1200" b="0" i="0" u="none" strike="noStrike" kern="1200" dirty="0">
                <a:solidFill>
                  <a:schemeClr val="tx1"/>
                </a:solidFill>
                <a:effectLst/>
                <a:latin typeface="Arial" charset="0"/>
                <a:ea typeface="+mn-ea"/>
                <a:cs typeface="+mn-cs"/>
              </a:rPr>
              <a:t>water</a:t>
            </a:r>
            <a:r>
              <a:rPr lang="en-GB" sz="1200" b="0" i="0" kern="1200" dirty="0">
                <a:solidFill>
                  <a:schemeClr val="tx1"/>
                </a:solidFill>
                <a:effectLst/>
                <a:latin typeface="Arial" charset="0"/>
                <a:ea typeface="+mn-ea"/>
                <a:cs typeface="+mn-cs"/>
              </a:rPr>
              <a:t> (distal portion), </a:t>
            </a:r>
            <a:r>
              <a:rPr lang="en-GB" sz="1200" b="0" i="0" u="none" strike="noStrike" kern="1200" dirty="0">
                <a:solidFill>
                  <a:schemeClr val="tx1"/>
                </a:solidFill>
                <a:effectLst/>
                <a:latin typeface="Arial" charset="0"/>
                <a:ea typeface="+mn-ea"/>
                <a:cs typeface="+mn-cs"/>
              </a:rPr>
              <a:t>carbon dioxide</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uric acid</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lactic acid</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urea</a:t>
            </a:r>
            <a:r>
              <a:rPr lang="en-GB" sz="1200" b="0" i="0" kern="1200" dirty="0">
                <a:solidFill>
                  <a:schemeClr val="tx1"/>
                </a:solidFill>
                <a:effectLst/>
                <a:latin typeface="Arial" charset="0"/>
                <a:ea typeface="+mn-ea"/>
                <a:cs typeface="+mn-cs"/>
              </a:rPr>
              <a:t> and </a:t>
            </a:r>
            <a:r>
              <a:rPr lang="en-GB" sz="1200" b="0" i="0" u="none" strike="noStrike" kern="1200" dirty="0" err="1">
                <a:solidFill>
                  <a:schemeClr val="tx1"/>
                </a:solidFill>
                <a:effectLst/>
                <a:latin typeface="Arial" charset="0"/>
                <a:ea typeface="+mn-ea"/>
                <a:cs typeface="+mn-cs"/>
              </a:rPr>
              <a:t>creatinine</a:t>
            </a:r>
            <a:r>
              <a:rPr lang="en-GB" sz="1200" b="0" i="0" kern="1200" dirty="0">
                <a:solidFill>
                  <a:schemeClr val="tx1"/>
                </a:solidFill>
                <a:effectLst/>
                <a:latin typeface="Arial" charset="0"/>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a:solidFill>
                <a:schemeClr val="tx1"/>
              </a:solidFill>
              <a:effectLst/>
              <a:latin typeface="Arial" charset="0"/>
              <a:ea typeface="+mn-ea"/>
              <a:cs typeface="+mn-cs"/>
            </a:endParaRPr>
          </a:p>
          <a:p>
            <a:pPr algn="just" eaLnBrk="1" hangingPunct="1">
              <a:spcBef>
                <a:spcPct val="0"/>
              </a:spcBef>
            </a:pPr>
            <a:r>
              <a:rPr lang="en-GB" altLang="cs-CZ" sz="1200" b="1" i="0" kern="1200" noProof="0" dirty="0">
                <a:solidFill>
                  <a:schemeClr val="tx1"/>
                </a:solidFill>
                <a:effectLst/>
                <a:latin typeface="Arial" charset="0"/>
                <a:ea typeface="+mn-ea"/>
                <a:cs typeface="+mn-cs"/>
              </a:rPr>
              <a:t>Venules</a:t>
            </a:r>
            <a:r>
              <a:rPr lang="en-GB" sz="1200" b="0" i="0" u="none" strike="noStrike" kern="1200" baseline="0" noProof="0" dirty="0">
                <a:solidFill>
                  <a:schemeClr val="tx1"/>
                </a:solidFill>
                <a:latin typeface="Arial" charset="0"/>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a:p>
          <a:p>
            <a:pPr marL="0" indent="0">
              <a:buFont typeface="Symbol"/>
              <a:buNone/>
            </a:pPr>
            <a:endParaRPr lang="cs-CZ" dirty="0"/>
          </a:p>
          <a:p>
            <a:pPr marL="0" indent="0">
              <a:buFont typeface="Symbol"/>
              <a:buNone/>
            </a:pPr>
            <a:r>
              <a:rPr lang="cs-CZ" dirty="0"/>
              <a:t>Pozn.:</a:t>
            </a:r>
          </a:p>
          <a:p>
            <a:pPr marL="171450" indent="-171450" algn="just">
              <a:buFont typeface="Symbol"/>
              <a:buChar char="·"/>
            </a:pPr>
            <a:r>
              <a:rPr lang="cs-CZ" dirty="0"/>
              <a:t>Průtok krve jednotlivými tkáněmi je regulován tak, aby byl zajištěn „minimální“, avšak funkčně dostatečný průtok pro výživu tkání a odvod odpadních produktů. Kdyby to tak nebylo,</a:t>
            </a:r>
            <a:r>
              <a:rPr lang="cs-CZ" baseline="0" dirty="0"/>
              <a:t> musel by být celkový průtok tkáněmi a srdeční výdej několikanásobně větší.</a:t>
            </a:r>
          </a:p>
          <a:p>
            <a:pPr marL="171450" indent="-171450" algn="just">
              <a:buFont typeface="Symbol"/>
              <a:buChar char="·"/>
            </a:pPr>
            <a:r>
              <a:rPr lang="cs-CZ" baseline="0" dirty="0"/>
              <a:t>Průtok v jednotlivých kapilárách není kontinuální, ale přerušovaný. Celkový, střední průtok kapilárním řečištěm je pak dán procentem kapilár, které jsou v daném okamžiku otevřené a toto procento se mění v závislosti na metabolickém obratu tkáně.</a:t>
            </a:r>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2</a:t>
            </a:fld>
            <a:endParaRPr lang="cs-CZ" altLang="cs-CZ"/>
          </a:p>
        </p:txBody>
      </p:sp>
    </p:spTree>
    <p:extLst>
      <p:ext uri="{BB962C8B-B14F-4D97-AF65-F5344CB8AC3E}">
        <p14:creationId xmlns:p14="http://schemas.microsoft.com/office/powerpoint/2010/main" val="372779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kern="1200" noProof="0" dirty="0">
                <a:solidFill>
                  <a:schemeClr val="tx1"/>
                </a:solidFill>
                <a:effectLst/>
                <a:latin typeface="Arial" charset="0"/>
                <a:ea typeface="+mn-ea"/>
                <a:cs typeface="+mn-cs"/>
              </a:rPr>
              <a:t>Structure of vessel wall</a:t>
            </a:r>
          </a:p>
          <a:p>
            <a:r>
              <a:rPr lang="en-GB" sz="1200" b="0" i="0" kern="1200" noProof="0" dirty="0">
                <a:solidFill>
                  <a:schemeClr val="tx1"/>
                </a:solidFill>
                <a:effectLst/>
                <a:latin typeface="Arial" charset="0"/>
                <a:ea typeface="+mn-ea"/>
                <a:cs typeface="+mn-cs"/>
              </a:rPr>
              <a:t>The </a:t>
            </a:r>
            <a:r>
              <a:rPr lang="en-GB" sz="1200" b="0" i="1" kern="1200" noProof="0" dirty="0">
                <a:solidFill>
                  <a:schemeClr val="tx1"/>
                </a:solidFill>
                <a:effectLst/>
                <a:latin typeface="Arial" charset="0"/>
                <a:ea typeface="+mn-ea"/>
                <a:cs typeface="+mn-cs"/>
              </a:rPr>
              <a:t>arteries</a:t>
            </a:r>
            <a:r>
              <a:rPr lang="en-GB" sz="1200" b="0" i="0" kern="1200" noProof="0" dirty="0">
                <a:solidFill>
                  <a:schemeClr val="tx1"/>
                </a:solidFill>
                <a:effectLst/>
                <a:latin typeface="Arial" charset="0"/>
                <a:ea typeface="+mn-ea"/>
                <a:cs typeface="+mn-cs"/>
              </a:rPr>
              <a:t>  and </a:t>
            </a:r>
            <a:r>
              <a:rPr lang="en-GB" sz="1200" b="0" i="1" kern="1200" noProof="0" dirty="0">
                <a:solidFill>
                  <a:schemeClr val="tx1"/>
                </a:solidFill>
                <a:effectLst/>
                <a:latin typeface="Arial" charset="0"/>
                <a:ea typeface="+mn-ea"/>
                <a:cs typeface="+mn-cs"/>
              </a:rPr>
              <a:t>veins</a:t>
            </a:r>
            <a:r>
              <a:rPr lang="en-GB" sz="1200" b="0" i="0" kern="1200" noProof="0" dirty="0">
                <a:solidFill>
                  <a:schemeClr val="tx1"/>
                </a:solidFill>
                <a:effectLst/>
                <a:latin typeface="Arial" charset="0"/>
                <a:ea typeface="+mn-ea"/>
                <a:cs typeface="+mn-cs"/>
              </a:rPr>
              <a:t> have three layers:</a:t>
            </a:r>
          </a:p>
          <a:p>
            <a:pPr algn="just"/>
            <a:r>
              <a:rPr lang="en-GB" sz="1200" b="0" i="0" kern="120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rPr>
              <a:t> The inner layer (</a:t>
            </a:r>
            <a:r>
              <a:rPr lang="en-GB" sz="1200" b="0" i="1" kern="1200" noProof="0" dirty="0">
                <a:solidFill>
                  <a:schemeClr val="tx1"/>
                </a:solidFill>
                <a:effectLst/>
                <a:latin typeface="Arial" charset="0"/>
                <a:ea typeface="+mn-ea"/>
                <a:cs typeface="+mn-cs"/>
              </a:rPr>
              <a:t>tunica intima</a:t>
            </a:r>
            <a:r>
              <a:rPr lang="en-GB" sz="1200" b="0" i="0" kern="1200" noProof="0" dirty="0">
                <a:solidFill>
                  <a:schemeClr val="tx1"/>
                </a:solidFill>
                <a:effectLst/>
                <a:latin typeface="Arial" charset="0"/>
                <a:ea typeface="+mn-ea"/>
                <a:cs typeface="+mn-cs"/>
              </a:rPr>
              <a:t>) is the thinnest layer. It is a single layer of flat cells glued by a polysaccharide intercellular matrix, surrounded by a thin layer of </a:t>
            </a:r>
            <a:r>
              <a:rPr lang="en-GB" sz="1200" b="0" i="0" kern="1200" noProof="0" dirty="0" err="1">
                <a:solidFill>
                  <a:schemeClr val="tx1"/>
                </a:solidFill>
                <a:effectLst/>
                <a:latin typeface="Arial" charset="0"/>
                <a:ea typeface="+mn-ea"/>
                <a:cs typeface="+mn-cs"/>
              </a:rPr>
              <a:t>subendothelial</a:t>
            </a:r>
            <a:r>
              <a:rPr lang="en-GB" sz="1200" b="0" i="0" kern="1200" noProof="0" dirty="0">
                <a:solidFill>
                  <a:schemeClr val="tx1"/>
                </a:solidFill>
                <a:effectLst/>
                <a:latin typeface="Arial" charset="0"/>
                <a:ea typeface="+mn-ea"/>
                <a:cs typeface="+mn-cs"/>
              </a:rPr>
              <a:t> connective tissue interlaced with a number of circularly arranged elastic bands called the </a:t>
            </a:r>
            <a:r>
              <a:rPr lang="en-GB" sz="1200" b="0" i="1" kern="1200" noProof="0" dirty="0">
                <a:solidFill>
                  <a:schemeClr val="tx1"/>
                </a:solidFill>
                <a:effectLst/>
                <a:latin typeface="Arial" charset="0"/>
                <a:ea typeface="+mn-ea"/>
                <a:cs typeface="+mn-cs"/>
              </a:rPr>
              <a:t>internal elastic lamina</a:t>
            </a:r>
            <a:r>
              <a:rPr lang="en-GB" sz="1200" b="0" i="0" kern="1200" noProof="0" dirty="0">
                <a:solidFill>
                  <a:schemeClr val="tx1"/>
                </a:solidFill>
                <a:effectLst/>
                <a:latin typeface="Arial" charset="0"/>
                <a:ea typeface="+mn-ea"/>
                <a:cs typeface="+mn-cs"/>
              </a:rPr>
              <a:t>. A thin membrane of elastic </a:t>
            </a:r>
            <a:r>
              <a:rPr lang="en-GB" sz="1200" b="0" i="0" kern="1200" noProof="0" dirty="0" err="1">
                <a:solidFill>
                  <a:schemeClr val="tx1"/>
                </a:solidFill>
                <a:effectLst/>
                <a:latin typeface="Arial" charset="0"/>
                <a:ea typeface="+mn-ea"/>
                <a:cs typeface="+mn-cs"/>
              </a:rPr>
              <a:t>fibers</a:t>
            </a:r>
            <a:r>
              <a:rPr lang="en-GB" sz="1200" b="0" i="0" kern="1200" noProof="0" dirty="0">
                <a:solidFill>
                  <a:schemeClr val="tx1"/>
                </a:solidFill>
                <a:effectLst/>
                <a:latin typeface="Arial" charset="0"/>
                <a:ea typeface="+mn-ea"/>
                <a:cs typeface="+mn-cs"/>
              </a:rPr>
              <a:t> in the tunica intima run parallel to the vessel.</a:t>
            </a:r>
          </a:p>
          <a:p>
            <a:pPr algn="just"/>
            <a:r>
              <a:rPr lang="en-GB" sz="1200" b="0" i="0" kern="1200" noProof="0" dirty="0">
                <a:solidFill>
                  <a:schemeClr val="tx1"/>
                </a:solidFill>
                <a:effectLst/>
                <a:latin typeface="Arial" charset="0"/>
                <a:ea typeface="+mn-ea"/>
                <a:cs typeface="+mn-cs"/>
                <a:sym typeface="Symbol"/>
              </a:rPr>
              <a:t>      </a:t>
            </a:r>
            <a:r>
              <a:rPr lang="en-GB" sz="1200" b="0" i="0" kern="1200" noProof="0" dirty="0">
                <a:solidFill>
                  <a:schemeClr val="tx1"/>
                </a:solidFill>
                <a:effectLst/>
                <a:latin typeface="Arial" charset="0"/>
                <a:ea typeface="+mn-ea"/>
                <a:cs typeface="+mn-cs"/>
              </a:rPr>
              <a:t>The middle layer (</a:t>
            </a:r>
            <a:r>
              <a:rPr lang="en-GB" sz="1200" b="0" i="1" kern="1200" noProof="0" dirty="0">
                <a:solidFill>
                  <a:schemeClr val="tx1"/>
                </a:solidFill>
                <a:effectLst/>
                <a:latin typeface="Arial" charset="0"/>
                <a:ea typeface="+mn-ea"/>
                <a:cs typeface="+mn-cs"/>
              </a:rPr>
              <a:t>tunica</a:t>
            </a:r>
            <a:r>
              <a:rPr lang="en-GB" sz="1200" b="0" i="1" kern="1200" baseline="0" noProof="0" dirty="0">
                <a:solidFill>
                  <a:schemeClr val="tx1"/>
                </a:solidFill>
                <a:effectLst/>
                <a:latin typeface="Arial" charset="0"/>
                <a:ea typeface="+mn-ea"/>
                <a:cs typeface="+mn-cs"/>
              </a:rPr>
              <a:t> media</a:t>
            </a:r>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is the thickest layer in arteries. It consists of circularly arranged elastic </a:t>
            </a:r>
            <a:r>
              <a:rPr lang="en-GB" sz="1200" b="0" i="0" kern="1200" noProof="0" dirty="0" err="1">
                <a:solidFill>
                  <a:schemeClr val="tx1"/>
                </a:solidFill>
                <a:effectLst/>
                <a:latin typeface="Arial" charset="0"/>
                <a:ea typeface="+mn-ea"/>
                <a:cs typeface="+mn-cs"/>
              </a:rPr>
              <a:t>fiber</a:t>
            </a:r>
            <a:r>
              <a:rPr lang="en-GB" sz="1200" b="0" i="0" kern="1200" noProof="0" dirty="0">
                <a:solidFill>
                  <a:schemeClr val="tx1"/>
                </a:solidFill>
                <a:effectLst/>
                <a:latin typeface="Arial" charset="0"/>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a:solidFill>
                  <a:schemeClr val="tx1"/>
                </a:solidFill>
                <a:effectLst/>
                <a:latin typeface="Arial" charset="0"/>
                <a:ea typeface="+mn-ea"/>
                <a:cs typeface="+mn-cs"/>
              </a:rPr>
              <a:t>caliber</a:t>
            </a:r>
            <a:r>
              <a:rPr lang="en-GB" sz="1200" b="0" i="0" kern="1200" noProof="0" dirty="0">
                <a:solidFill>
                  <a:schemeClr val="tx1"/>
                </a:solidFill>
                <a:effectLst/>
                <a:latin typeface="Arial" charset="0"/>
                <a:ea typeface="+mn-ea"/>
                <a:cs typeface="+mn-cs"/>
              </a:rPr>
              <a:t> of the vessel. Veins don't have the external elastic lamina, but only an internal one. The tunica media is thicker in the arteries than in the veins.</a:t>
            </a:r>
          </a:p>
          <a:p>
            <a:r>
              <a:rPr lang="en-GB" sz="1200" b="0" i="0" kern="1200" noProof="0" dirty="0">
                <a:solidFill>
                  <a:schemeClr val="tx1"/>
                </a:solidFill>
                <a:effectLst/>
                <a:latin typeface="Arial" charset="0"/>
                <a:ea typeface="+mn-ea"/>
                <a:cs typeface="+mn-cs"/>
                <a:sym typeface="Symbol"/>
              </a:rPr>
              <a:t>    </a:t>
            </a:r>
            <a:r>
              <a:rPr lang="en-GB" sz="1200" b="0" i="0" kern="1200" baseline="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a:solidFill>
                  <a:schemeClr val="tx1"/>
                </a:solidFill>
                <a:effectLst/>
                <a:latin typeface="Arial" charset="0"/>
                <a:ea typeface="+mn-ea"/>
                <a:cs typeface="+mn-cs"/>
              </a:rPr>
              <a:t>vasorum</a:t>
            </a:r>
            <a:r>
              <a:rPr lang="en-GB" sz="1200" b="0" i="0" kern="1200" noProof="0" dirty="0">
                <a:solidFill>
                  <a:schemeClr val="tx1"/>
                </a:solidFill>
                <a:effectLst/>
                <a:latin typeface="Arial" charset="0"/>
                <a:ea typeface="+mn-ea"/>
                <a:cs typeface="+mn-cs"/>
              </a:rPr>
              <a:t>) in the larger blood vessels.</a:t>
            </a:r>
          </a:p>
          <a:p>
            <a:endParaRPr lang="en-GB" sz="1200" b="0" i="0" kern="1200" dirty="0">
              <a:solidFill>
                <a:schemeClr val="tx1"/>
              </a:solidFill>
              <a:effectLst/>
              <a:latin typeface="Arial" charset="0"/>
              <a:ea typeface="+mn-ea"/>
              <a:cs typeface="+mn-cs"/>
            </a:endParaRPr>
          </a:p>
          <a:p>
            <a:pPr algn="just"/>
            <a:r>
              <a:rPr lang="en-GB" sz="1200" b="0" i="1" u="none" strike="noStrike" kern="1200" noProof="0" dirty="0">
                <a:solidFill>
                  <a:schemeClr val="tx1"/>
                </a:solidFill>
                <a:effectLst/>
                <a:latin typeface="Arial" charset="0"/>
                <a:ea typeface="+mn-ea"/>
                <a:cs typeface="+mn-cs"/>
              </a:rPr>
              <a:t>Capillaries</a:t>
            </a:r>
            <a:r>
              <a:rPr lang="en-GB" sz="1200" b="0" i="0" kern="1200" noProof="0" dirty="0">
                <a:solidFill>
                  <a:schemeClr val="tx1"/>
                </a:solidFill>
                <a:effectLst/>
                <a:latin typeface="Arial" charset="0"/>
                <a:ea typeface="+mn-ea"/>
                <a:cs typeface="+mn-cs"/>
              </a:rPr>
              <a:t> consist of a single layer of </a:t>
            </a:r>
            <a:r>
              <a:rPr lang="en-GB" sz="1200" b="0" i="1" kern="1200" noProof="0" dirty="0">
                <a:solidFill>
                  <a:schemeClr val="tx1"/>
                </a:solidFill>
                <a:effectLst/>
                <a:latin typeface="Arial" charset="0"/>
                <a:ea typeface="+mn-ea"/>
                <a:cs typeface="+mn-cs"/>
              </a:rPr>
              <a:t>endothelial cells</a:t>
            </a:r>
            <a:r>
              <a:rPr lang="en-GB" sz="1200" b="0" i="0" kern="1200" noProof="0" dirty="0">
                <a:solidFill>
                  <a:schemeClr val="tx1"/>
                </a:solidFill>
                <a:effectLst/>
                <a:latin typeface="Arial" charset="0"/>
                <a:ea typeface="+mn-ea"/>
                <a:cs typeface="+mn-cs"/>
              </a:rPr>
              <a:t> with a supporting </a:t>
            </a:r>
            <a:r>
              <a:rPr lang="en-GB" sz="1200" b="0" i="0" kern="1200" noProof="0" dirty="0" err="1">
                <a:solidFill>
                  <a:schemeClr val="tx1"/>
                </a:solidFill>
                <a:effectLst/>
                <a:latin typeface="Arial" charset="0"/>
                <a:ea typeface="+mn-ea"/>
                <a:cs typeface="+mn-cs"/>
              </a:rPr>
              <a:t>subendothelium</a:t>
            </a:r>
            <a:r>
              <a:rPr lang="en-GB" sz="1200" b="0" i="0" kern="1200" noProof="0" dirty="0">
                <a:solidFill>
                  <a:schemeClr val="tx1"/>
                </a:solidFill>
                <a:effectLst/>
                <a:latin typeface="Arial" charset="0"/>
                <a:ea typeface="+mn-ea"/>
                <a:cs typeface="+mn-cs"/>
              </a:rPr>
              <a:t> consisting of a </a:t>
            </a:r>
            <a:r>
              <a:rPr lang="en-GB" sz="1200" b="0" i="1" kern="1200" noProof="0" dirty="0">
                <a:solidFill>
                  <a:schemeClr val="tx1"/>
                </a:solidFill>
                <a:effectLst/>
                <a:latin typeface="Arial" charset="0"/>
                <a:ea typeface="+mn-ea"/>
                <a:cs typeface="+mn-cs"/>
              </a:rPr>
              <a:t>basement membrane </a:t>
            </a:r>
            <a:r>
              <a:rPr lang="en-GB" sz="1200" b="0" i="0" kern="1200" noProof="0" dirty="0">
                <a:solidFill>
                  <a:schemeClr val="tx1"/>
                </a:solidFill>
                <a:effectLst/>
                <a:latin typeface="Arial" charset="0"/>
                <a:ea typeface="+mn-ea"/>
                <a:cs typeface="+mn-cs"/>
              </a:rPr>
              <a:t> and </a:t>
            </a:r>
            <a:r>
              <a:rPr lang="en-GB" sz="1200" b="0" i="1" kern="1200" noProof="0" dirty="0">
                <a:solidFill>
                  <a:schemeClr val="tx1"/>
                </a:solidFill>
                <a:effectLst/>
                <a:latin typeface="Arial" charset="0"/>
                <a:ea typeface="+mn-ea"/>
                <a:cs typeface="+mn-cs"/>
              </a:rPr>
              <a:t>connective tissue</a:t>
            </a:r>
            <a:r>
              <a:rPr lang="en-GB" sz="1200" b="0" i="0" kern="1200" noProof="0" dirty="0">
                <a:solidFill>
                  <a:schemeClr val="tx1"/>
                </a:solidFill>
                <a:effectLst/>
                <a:latin typeface="Arial" charset="0"/>
                <a:ea typeface="+mn-ea"/>
                <a:cs typeface="+mn-cs"/>
              </a:rPr>
              <a:t>. </a:t>
            </a:r>
            <a:r>
              <a:rPr lang="en-GB" altLang="cs-CZ" noProof="0" dirty="0"/>
              <a:t>Length of the capillaries is most often between 0.5  and 1 mm. T</a:t>
            </a:r>
            <a:r>
              <a:rPr lang="en-GB" altLang="cs-CZ" baseline="0" noProof="0" dirty="0"/>
              <a:t>he basic characteristics of the capillaries allowing the efficient exchange of solutes between the capillary and interstitial space are summarised</a:t>
            </a:r>
            <a:r>
              <a:rPr lang="cs-CZ" altLang="cs-CZ" baseline="0" noProof="0" dirty="0"/>
              <a:t> on </a:t>
            </a:r>
            <a:r>
              <a:rPr lang="en-GB" altLang="cs-CZ" baseline="0" noProof="0" dirty="0"/>
              <a:t>the slide.</a:t>
            </a:r>
            <a:endParaRPr lang="en-GB" altLang="cs-CZ" noProof="0" dirty="0"/>
          </a:p>
          <a:p>
            <a:endParaRPr lang="cs-CZ" sz="1200" b="0" i="0" kern="1200" dirty="0">
              <a:solidFill>
                <a:schemeClr val="tx1"/>
              </a:solidFill>
              <a:effectLst/>
              <a:latin typeface="Arial" charset="0"/>
              <a:ea typeface="+mn-ea"/>
              <a:cs typeface="+mn-cs"/>
            </a:endParaRPr>
          </a:p>
          <a:p>
            <a:r>
              <a:rPr lang="cs-CZ" sz="1200" b="0" i="0" kern="1200" dirty="0" err="1">
                <a:solidFill>
                  <a:schemeClr val="tx1"/>
                </a:solidFill>
                <a:effectLst/>
                <a:latin typeface="Arial" charset="0"/>
                <a:ea typeface="+mn-ea"/>
                <a:cs typeface="+mn-cs"/>
              </a:rPr>
              <a:t>Note</a:t>
            </a:r>
            <a:r>
              <a:rPr lang="cs-CZ" sz="1200" b="0" i="0" kern="120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The total length of capillaries in the human body is estimated at 96 000 km</a:t>
            </a:r>
            <a:r>
              <a:rPr lang="cs-CZ" sz="1200" b="0" i="0" kern="1200" dirty="0">
                <a:solidFill>
                  <a:schemeClr val="tx1"/>
                </a:solidFill>
                <a:effectLst/>
                <a:latin typeface="Arial" charset="0"/>
                <a:ea typeface="+mn-ea"/>
                <a:cs typeface="+mn-cs"/>
              </a:rPr>
              <a: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3</a:t>
            </a:fld>
            <a:endParaRPr lang="cs-CZ" altLang="cs-CZ"/>
          </a:p>
        </p:txBody>
      </p:sp>
    </p:spTree>
    <p:extLst>
      <p:ext uri="{BB962C8B-B14F-4D97-AF65-F5344CB8AC3E}">
        <p14:creationId xmlns:p14="http://schemas.microsoft.com/office/powerpoint/2010/main" val="323636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Aft>
                <a:spcPts val="0"/>
              </a:spcAft>
            </a:pPr>
            <a:r>
              <a:rPr lang="en-GB" sz="1200" b="1" i="0" u="none" strike="noStrike" kern="1200" baseline="0" noProof="0" dirty="0">
                <a:solidFill>
                  <a:schemeClr val="tx1"/>
                </a:solidFill>
                <a:latin typeface="Arial" charset="0"/>
                <a:ea typeface="+mn-ea"/>
                <a:cs typeface="+mn-cs"/>
              </a:rPr>
              <a:t>Passageways allowing transport of fluid and solutes through capillary wall </a:t>
            </a:r>
          </a:p>
          <a:p>
            <a:pPr>
              <a:spcBef>
                <a:spcPts val="600"/>
              </a:spcBef>
            </a:pPr>
            <a:r>
              <a:rPr lang="en-GB" sz="1200" b="0" i="1" u="none" strike="noStrike" kern="1200" baseline="0" dirty="0">
                <a:solidFill>
                  <a:schemeClr val="tx1"/>
                </a:solidFill>
                <a:latin typeface="Arial" charset="0"/>
                <a:ea typeface="+mn-ea"/>
                <a:cs typeface="+mn-cs"/>
              </a:rPr>
              <a:t>    </a:t>
            </a:r>
            <a:endParaRPr lang="cs-CZ" sz="1200" b="0" i="1" u="none" strike="noStrike" kern="1200" baseline="0" dirty="0">
              <a:solidFill>
                <a:schemeClr val="tx1"/>
              </a:solidFill>
              <a:latin typeface="Arial" charset="0"/>
              <a:ea typeface="+mn-ea"/>
              <a:cs typeface="+mn-cs"/>
            </a:endParaRPr>
          </a:p>
          <a:p>
            <a:pPr algn="just">
              <a:spcBef>
                <a:spcPts val="600"/>
              </a:spcBef>
            </a:pPr>
            <a:r>
              <a:rPr lang="en-GB" sz="1200" b="1" i="1" u="none" strike="noStrike" kern="1200" baseline="0" noProof="0" dirty="0">
                <a:solidFill>
                  <a:schemeClr val="tx1"/>
                </a:solidFill>
                <a:latin typeface="Arial" charset="0"/>
                <a:ea typeface="+mn-ea"/>
                <a:cs typeface="+mn-cs"/>
              </a:rPr>
              <a:t>Intercellular clefts. </a:t>
            </a:r>
            <a:r>
              <a:rPr lang="en-GB" sz="1200" b="0" i="0" u="none" strike="noStrike" kern="1200" baseline="0" noProof="0" dirty="0">
                <a:solidFill>
                  <a:schemeClr val="tx1"/>
                </a:solidFill>
                <a:latin typeface="Arial" charset="0"/>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a:solidFill>
                  <a:schemeClr val="tx1"/>
                </a:solidFill>
                <a:latin typeface="Arial" charset="0"/>
                <a:ea typeface="+mn-ea"/>
                <a:cs typeface="+mn-cs"/>
              </a:rPr>
              <a:t>nanometers</a:t>
            </a:r>
            <a:r>
              <a:rPr lang="en-GB" sz="1200" b="0" i="0" u="none" strike="noStrike" kern="1200" baseline="0" noProof="0" dirty="0">
                <a:solidFill>
                  <a:schemeClr val="tx1"/>
                </a:solidFill>
                <a:latin typeface="Arial" charset="0"/>
                <a:ea typeface="+mn-ea"/>
                <a:cs typeface="+mn-cs"/>
              </a:rPr>
              <a:t>.</a:t>
            </a:r>
          </a:p>
          <a:p>
            <a:pPr algn="just"/>
            <a:r>
              <a:rPr lang="en-GB" alt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a:solidFill>
                  <a:schemeClr val="tx1"/>
                </a:solidFill>
                <a:latin typeface="Arial" charset="0"/>
                <a:ea typeface="+mn-ea"/>
                <a:cs typeface="+mn-cs"/>
              </a:rPr>
              <a:t>continuous capillaries</a:t>
            </a:r>
            <a:r>
              <a:rPr lang="en-GB" sz="1200" b="0" i="0" u="none" strike="noStrike" kern="1200" baseline="0" noProof="0" dirty="0">
                <a:solidFill>
                  <a:schemeClr val="tx1"/>
                </a:solidFill>
                <a:latin typeface="Arial" charset="0"/>
                <a:ea typeface="+mn-ea"/>
                <a:cs typeface="+mn-cs"/>
              </a:rPr>
              <a:t>, e.g. in the brain or skeletal muscle.</a:t>
            </a:r>
          </a:p>
          <a:p>
            <a:pPr algn="just"/>
            <a:endParaRPr lang="cs-CZ" sz="1200" b="1" i="1" u="none" strike="noStrike" kern="1200" baseline="0" dirty="0">
              <a:solidFill>
                <a:schemeClr val="tx1"/>
              </a:solidFill>
              <a:latin typeface="Arial" charset="0"/>
              <a:ea typeface="+mn-ea"/>
              <a:cs typeface="+mn-cs"/>
            </a:endParaRPr>
          </a:p>
          <a:p>
            <a:pPr algn="just"/>
            <a:r>
              <a:rPr lang="en-GB" sz="1200" b="1" i="1" u="none" strike="noStrike" kern="1200" baseline="0" dirty="0">
                <a:solidFill>
                  <a:schemeClr val="tx1"/>
                </a:solidFill>
                <a:latin typeface="Arial" charset="0"/>
                <a:ea typeface="+mn-ea"/>
                <a:cs typeface="+mn-cs"/>
              </a:rPr>
              <a:t>Fenestrations. </a:t>
            </a:r>
            <a:r>
              <a:rPr lang="en-GB" sz="1200" b="0" i="0" u="none" strike="noStrike" kern="1200" baseline="0" dirty="0">
                <a:solidFill>
                  <a:schemeClr val="tx1"/>
                </a:solidFill>
                <a:latin typeface="Arial" charset="0"/>
                <a:ea typeface="+mn-ea"/>
                <a:cs typeface="+mn-cs"/>
              </a:rPr>
              <a:t>Passageways </a:t>
            </a:r>
            <a:r>
              <a:rPr lang="en-GB" sz="1200" b="0" i="0" u="none" strike="noStrike" kern="1200" baseline="0" noProof="0" dirty="0">
                <a:solidFill>
                  <a:schemeClr val="tx1"/>
                </a:solidFill>
                <a:latin typeface="Arial" charset="0"/>
                <a:ea typeface="+mn-ea"/>
                <a:cs typeface="+mn-cs"/>
              </a:rPr>
              <a:t>through endothelial cells </a:t>
            </a:r>
            <a:r>
              <a:rPr lang="en-GB" sz="1200" b="0" i="0" kern="1200" dirty="0">
                <a:solidFill>
                  <a:schemeClr val="tx1"/>
                </a:solidFill>
                <a:effectLst/>
                <a:latin typeface="Arial" charset="0"/>
                <a:ea typeface="+mn-ea"/>
                <a:cs typeface="+mn-cs"/>
              </a:rPr>
              <a:t>allowing the exchange of larger molecules. </a:t>
            </a:r>
            <a:r>
              <a:rPr lang="en-GB" sz="1200" b="0" i="1" kern="1200" dirty="0">
                <a:solidFill>
                  <a:schemeClr val="tx1"/>
                </a:solidFill>
                <a:effectLst/>
                <a:latin typeface="Arial" charset="0"/>
                <a:ea typeface="+mn-ea"/>
                <a:cs typeface="+mn-cs"/>
              </a:rPr>
              <a:t>Fenestrated capillaries </a:t>
            </a:r>
            <a:r>
              <a:rPr lang="en-GB" sz="1200" b="0" i="0" kern="1200" dirty="0">
                <a:solidFill>
                  <a:schemeClr val="tx1"/>
                </a:solidFill>
                <a:effectLst/>
                <a:latin typeface="Arial" charset="0"/>
                <a:ea typeface="+mn-ea"/>
                <a:cs typeface="+mn-cs"/>
              </a:rPr>
              <a:t>are “leakier” than continuous capillaries and can be found e.g. in kidneys where </a:t>
            </a:r>
            <a:r>
              <a:rPr lang="en-GB" sz="1200" b="0" i="0" u="none" strike="noStrike" kern="1200" baseline="0" dirty="0">
                <a:solidFill>
                  <a:schemeClr val="tx1"/>
                </a:solidFill>
                <a:latin typeface="Arial" charset="0"/>
                <a:ea typeface="+mn-ea"/>
                <a:cs typeface="+mn-cs"/>
              </a:rPr>
              <a:t>numerous small oval windows called </a:t>
            </a:r>
            <a:r>
              <a:rPr lang="en-GB" sz="1200" b="0" i="1" u="none" strike="noStrike" kern="1200" baseline="0" dirty="0">
                <a:solidFill>
                  <a:schemeClr val="tx1"/>
                </a:solidFill>
                <a:latin typeface="Arial" charset="0"/>
                <a:ea typeface="+mn-ea"/>
                <a:cs typeface="+mn-cs"/>
              </a:rPr>
              <a:t>fenestrae </a:t>
            </a:r>
            <a:r>
              <a:rPr lang="en-GB" sz="1200" b="0" i="0" u="none" strike="noStrike" kern="1200" baseline="0" dirty="0">
                <a:solidFill>
                  <a:schemeClr val="tx1"/>
                </a:solidFill>
                <a:latin typeface="Arial" charset="0"/>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a:solidFill>
                  <a:schemeClr val="tx1"/>
                </a:solidFill>
                <a:latin typeface="Arial" charset="0"/>
                <a:ea typeface="+mn-ea"/>
                <a:cs typeface="+mn-cs"/>
              </a:rPr>
              <a:t>fenestrated capillaries </a:t>
            </a:r>
            <a:r>
              <a:rPr lang="en-GB" sz="1200" b="0" i="0" u="none" strike="noStrike" kern="1200" baseline="0" dirty="0">
                <a:solidFill>
                  <a:schemeClr val="tx1"/>
                </a:solidFill>
                <a:latin typeface="Arial" charset="0"/>
                <a:ea typeface="+mn-ea"/>
                <a:cs typeface="+mn-cs"/>
              </a:rPr>
              <a:t>are also present in the endocrine glands, intestines or pancreas</a:t>
            </a:r>
            <a:r>
              <a:rPr lang="en-GB" sz="1200" b="0" i="0" kern="1200" dirty="0">
                <a:solidFill>
                  <a:schemeClr val="tx1"/>
                </a:solidFill>
                <a:effectLst/>
                <a:latin typeface="Arial" charset="0"/>
                <a:ea typeface="+mn-ea"/>
                <a:cs typeface="+mn-cs"/>
              </a:rPr>
              <a:t>.</a:t>
            </a:r>
            <a:endParaRPr lang="en-GB" sz="1200" b="0" i="0" u="none" strike="noStrike" kern="1200" baseline="0" dirty="0">
              <a:solidFill>
                <a:schemeClr val="tx1"/>
              </a:solidFill>
              <a:latin typeface="Arial" charset="0"/>
              <a:ea typeface="+mn-ea"/>
              <a:cs typeface="+mn-cs"/>
            </a:endParaRPr>
          </a:p>
          <a:p>
            <a:pPr algn="just"/>
            <a:r>
              <a:rPr lang="en-GB" sz="1200" b="0" i="0" u="none" strike="noStrike" kern="1200" baseline="0" dirty="0">
                <a:solidFill>
                  <a:schemeClr val="tx1"/>
                </a:solidFill>
                <a:latin typeface="Arial" charset="0"/>
                <a:ea typeface="+mn-ea"/>
                <a:cs typeface="+mn-cs"/>
              </a:rPr>
              <a:t>     </a:t>
            </a:r>
          </a:p>
          <a:p>
            <a:pPr algn="just"/>
            <a:r>
              <a:rPr lang="en-GB" sz="1200" b="0" i="0" u="none" strike="noStrike" kern="1200" baseline="0" dirty="0">
                <a:solidFill>
                  <a:schemeClr val="tx1"/>
                </a:solidFill>
                <a:latin typeface="Arial" charset="0"/>
                <a:ea typeface="+mn-ea"/>
                <a:cs typeface="+mn-cs"/>
              </a:rPr>
              <a:t>Note: A special type of </a:t>
            </a:r>
            <a:r>
              <a:rPr lang="en-GB" sz="1200" b="0" i="1" u="none" strike="noStrike" kern="1200" baseline="0" dirty="0">
                <a:solidFill>
                  <a:schemeClr val="tx1"/>
                </a:solidFill>
                <a:latin typeface="Arial" charset="0"/>
                <a:ea typeface="+mn-ea"/>
                <a:cs typeface="+mn-cs"/>
              </a:rPr>
              <a:t>large pores </a:t>
            </a:r>
            <a:r>
              <a:rPr lang="en-GB" sz="1200" b="0" i="0" u="none" strike="noStrike" kern="1200" baseline="0" dirty="0">
                <a:solidFill>
                  <a:schemeClr val="tx1"/>
                </a:solidFill>
                <a:latin typeface="Arial" charset="0"/>
                <a:ea typeface="+mn-ea"/>
                <a:cs typeface="+mn-cs"/>
              </a:rPr>
              <a:t>between </a:t>
            </a:r>
            <a:r>
              <a:rPr lang="en-GB" sz="1200" b="0" i="0" u="none" strike="noStrike" kern="1200" baseline="0" noProof="0" dirty="0">
                <a:solidFill>
                  <a:schemeClr val="tx1"/>
                </a:solidFill>
                <a:latin typeface="Arial" charset="0"/>
                <a:ea typeface="+mn-ea"/>
                <a:cs typeface="+mn-cs"/>
              </a:rPr>
              <a:t>endothelial cells can be found is </a:t>
            </a:r>
            <a:r>
              <a:rPr lang="en-GB" sz="1200" b="0" i="1" kern="1200" dirty="0">
                <a:solidFill>
                  <a:schemeClr val="tx1"/>
                </a:solidFill>
                <a:effectLst/>
                <a:latin typeface="Arial" charset="0"/>
                <a:ea typeface="+mn-ea"/>
                <a:cs typeface="+mn-cs"/>
              </a:rPr>
              <a:t>sinusoidal capillaries</a:t>
            </a:r>
            <a:r>
              <a:rPr lang="en-GB" sz="1200" b="0" i="0" kern="1200" dirty="0">
                <a:solidFill>
                  <a:schemeClr val="tx1"/>
                </a:solidFill>
                <a:effectLst/>
                <a:latin typeface="Arial" charset="0"/>
                <a:ea typeface="+mn-ea"/>
                <a:cs typeface="+mn-cs"/>
              </a:rPr>
              <a:t> or </a:t>
            </a:r>
            <a:r>
              <a:rPr lang="en-GB" sz="1200" b="0" i="1" kern="1200" dirty="0">
                <a:solidFill>
                  <a:schemeClr val="tx1"/>
                </a:solidFill>
                <a:effectLst/>
                <a:latin typeface="Arial" charset="0"/>
                <a:ea typeface="+mn-ea"/>
                <a:cs typeface="+mn-cs"/>
              </a:rPr>
              <a:t>discontinuous capillaries</a:t>
            </a:r>
            <a:r>
              <a:rPr lang="en-GB" sz="1200" b="0" i="0" kern="1200" dirty="0">
                <a:solidFill>
                  <a:schemeClr val="tx1"/>
                </a:solidFill>
                <a:effectLst/>
                <a:latin typeface="Arial" charset="0"/>
                <a:ea typeface="+mn-ea"/>
                <a:cs typeface="+mn-cs"/>
              </a:rPr>
              <a:t>. In </a:t>
            </a:r>
            <a:r>
              <a:rPr lang="en-GB" sz="1200" b="0" i="0" u="none" strike="noStrike" kern="1200" baseline="0" dirty="0">
                <a:solidFill>
                  <a:schemeClr val="tx1"/>
                </a:solidFill>
                <a:latin typeface="Arial" charset="0"/>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a:solidFill>
                <a:schemeClr val="tx1"/>
              </a:solidFill>
              <a:latin typeface="Arial" charset="0"/>
              <a:ea typeface="+mn-ea"/>
              <a:cs typeface="+mn-cs"/>
            </a:endParaRPr>
          </a:p>
          <a:p>
            <a:pPr algn="just"/>
            <a:r>
              <a:rPr lang="en-GB" sz="1200" b="1" i="1" u="none" strike="noStrike" kern="1200" baseline="0" noProof="0" dirty="0" err="1">
                <a:solidFill>
                  <a:schemeClr val="tx1"/>
                </a:solidFill>
                <a:latin typeface="Arial" charset="0"/>
                <a:ea typeface="+mn-ea"/>
                <a:cs typeface="+mn-cs"/>
              </a:rPr>
              <a:t>Plasmalemmal</a:t>
            </a:r>
            <a:r>
              <a:rPr lang="en-GB" sz="1200" b="1" i="1" u="none" strike="noStrike" kern="1200" baseline="0" noProof="0" dirty="0">
                <a:solidFill>
                  <a:schemeClr val="tx1"/>
                </a:solidFill>
                <a:latin typeface="Arial" charset="0"/>
                <a:ea typeface="+mn-ea"/>
                <a:cs typeface="+mn-cs"/>
              </a:rPr>
              <a:t> vesicles. </a:t>
            </a:r>
            <a:r>
              <a:rPr lang="en-GB" sz="1200" b="0" i="0" u="none" strike="noStrike" kern="1200" baseline="0" noProof="0" dirty="0">
                <a:solidFill>
                  <a:schemeClr val="tx1"/>
                </a:solidFill>
                <a:latin typeface="Arial" charset="0"/>
                <a:ea typeface="+mn-ea"/>
                <a:cs typeface="+mn-cs"/>
              </a:rPr>
              <a:t>The </a:t>
            </a:r>
            <a:r>
              <a:rPr lang="en-GB" sz="1200" b="0" i="0" kern="1200" noProof="0" dirty="0">
                <a:solidFill>
                  <a:schemeClr val="tx1"/>
                </a:solidFill>
                <a:effectLst/>
                <a:latin typeface="Arial" charset="0"/>
                <a:ea typeface="+mn-ea"/>
                <a:cs typeface="+mn-cs"/>
              </a:rPr>
              <a:t>larger molecules such as albumin and other large proteins pass </a:t>
            </a:r>
            <a:r>
              <a:rPr lang="en-GB" sz="1200" b="0" i="0" kern="1200" noProof="0" dirty="0">
                <a:solidFill>
                  <a:schemeClr val="tx1"/>
                </a:solidFill>
                <a:effectLst/>
              </a:rPr>
              <a:t>through the endothelial cells by means of </a:t>
            </a:r>
            <a:r>
              <a:rPr lang="en-GB" sz="1200" b="0" i="0" kern="1200" noProof="0" dirty="0" err="1">
                <a:solidFill>
                  <a:schemeClr val="tx1"/>
                </a:solidFill>
                <a:effectLst/>
              </a:rPr>
              <a:t>plasmalemmal</a:t>
            </a:r>
            <a:r>
              <a:rPr lang="en-GB" sz="1200" b="0" i="0" kern="1200" noProof="0" dirty="0">
                <a:solidFill>
                  <a:schemeClr val="tx1"/>
                </a:solidFill>
                <a:effectLst/>
              </a:rPr>
              <a:t> vesicles. </a:t>
            </a:r>
            <a:r>
              <a:rPr lang="en-GB" sz="1200" b="0" i="0" u="none" strike="noStrike" kern="1200" baseline="0" noProof="0" dirty="0">
                <a:solidFill>
                  <a:schemeClr val="tx1"/>
                </a:solidFill>
              </a:rPr>
              <a:t>These form at one surface of the cell by imbibing small packets of plasma or extracellular fluid. </a:t>
            </a:r>
            <a:r>
              <a:rPr lang="en-GB" sz="1200" b="0" i="0" kern="1200" dirty="0">
                <a:solidFill>
                  <a:schemeClr val="tx1"/>
                </a:solidFill>
                <a:effectLst/>
              </a:rPr>
              <a:t>This transport process is called </a:t>
            </a:r>
            <a:r>
              <a:rPr lang="en-GB" sz="1200" b="0" i="0" kern="1200" dirty="0" err="1">
                <a:solidFill>
                  <a:schemeClr val="tx1"/>
                </a:solidFill>
                <a:effectLst/>
              </a:rPr>
              <a:t>transcytosis</a:t>
            </a:r>
            <a:r>
              <a:rPr lang="en-GB" sz="1200" b="0" i="0" kern="1200" dirty="0">
                <a:solidFill>
                  <a:schemeClr val="tx1"/>
                </a:solidFill>
                <a:effectLst/>
              </a:rPr>
              <a:t>.</a:t>
            </a:r>
            <a:endParaRPr lang="en-GB"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4</a:t>
            </a:fld>
            <a:endParaRPr lang="cs-CZ" altLang="cs-CZ"/>
          </a:p>
        </p:txBody>
      </p:sp>
    </p:spTree>
    <p:extLst>
      <p:ext uri="{BB962C8B-B14F-4D97-AF65-F5344CB8AC3E}">
        <p14:creationId xmlns:p14="http://schemas.microsoft.com/office/powerpoint/2010/main" val="322975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a:latin typeface="Arial" charset="0"/>
              </a:rPr>
              <a:t>Movement of fluid across capillary wall</a:t>
            </a:r>
          </a:p>
          <a:p>
            <a:pPr algn="just"/>
            <a:r>
              <a:rPr lang="cs-CZ" sz="1200" b="0" i="0" u="none" strike="noStrike" kern="1200" baseline="0" noProof="0" dirty="0">
                <a:solidFill>
                  <a:schemeClr val="tx1"/>
                </a:solidFill>
              </a:rPr>
              <a:t>     </a:t>
            </a:r>
            <a:r>
              <a:rPr lang="en-GB" sz="1200" b="0" i="0" u="none" strike="noStrike" kern="1200" baseline="0" noProof="0" dirty="0">
                <a:solidFill>
                  <a:schemeClr val="tx1"/>
                </a:solidFill>
              </a:rPr>
              <a:t>By far the most important means by which fluid is transferred between the capillary and the interstitial space is </a:t>
            </a:r>
            <a:r>
              <a:rPr lang="en-GB" sz="1200" b="0" i="1" u="none" strike="noStrike" kern="1200" baseline="0" noProof="0" dirty="0">
                <a:solidFill>
                  <a:schemeClr val="tx1"/>
                </a:solidFill>
              </a:rPr>
              <a:t>diffusion</a:t>
            </a:r>
            <a:r>
              <a:rPr lang="en-GB" sz="1200" b="0" i="0" u="none" strike="noStrike" kern="1200" baseline="0" noProof="0" dirty="0">
                <a:solidFill>
                  <a:schemeClr val="tx1"/>
                </a:solidFill>
              </a:rPr>
              <a:t>. </a:t>
            </a:r>
            <a:r>
              <a:rPr lang="en-GB" sz="1200" b="0" i="1" u="none" strike="noStrike" kern="1200" baseline="0" noProof="0" dirty="0">
                <a:solidFill>
                  <a:schemeClr val="tx1"/>
                </a:solidFill>
              </a:rPr>
              <a:t>Diffusion results from thermal motion of the water molecules. </a:t>
            </a:r>
            <a:r>
              <a:rPr lang="en-GB" sz="1200" b="0" i="0" u="none" strike="noStrike" kern="1200" baseline="0" noProof="0" dirty="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a:solidFill>
                <a:schemeClr val="tx1"/>
              </a:solidFill>
            </a:endParaRPr>
          </a:p>
          <a:p>
            <a:pPr algn="just"/>
            <a:r>
              <a:rPr lang="cs-CZ" sz="1200" b="0" i="0" u="none" strike="noStrike" kern="1200" baseline="0" noProof="0" dirty="0">
                <a:solidFill>
                  <a:schemeClr val="tx1"/>
                </a:solidFill>
              </a:rPr>
              <a:t>     </a:t>
            </a:r>
            <a:r>
              <a:rPr lang="en-GB" sz="1200" b="0" i="0" u="none" strike="noStrike" kern="1200" baseline="0" noProof="0" dirty="0">
                <a:solidFill>
                  <a:schemeClr val="tx1"/>
                </a:solidFill>
              </a:rPr>
              <a:t>The hydrostatic pressure in the capillaries tends to force the fluid through the capillary gaps into the interstitial spaces, causing </a:t>
            </a:r>
            <a:r>
              <a:rPr lang="en-GB" sz="1200" b="0" i="1" u="none" strike="noStrike" kern="1200" baseline="0" noProof="0" dirty="0">
                <a:solidFill>
                  <a:schemeClr val="tx1"/>
                </a:solidFill>
              </a:rPr>
              <a:t>filtration</a:t>
            </a:r>
            <a:r>
              <a:rPr lang="en-GB" sz="1200" b="0" i="0" u="none" strike="noStrike" kern="1200" baseline="0" noProof="0" dirty="0">
                <a:solidFill>
                  <a:schemeClr val="tx1"/>
                </a:solidFill>
              </a:rPr>
              <a:t>. Conversely, osmotic pressure induced by the plasma proteins (</a:t>
            </a:r>
            <a:r>
              <a:rPr lang="en-GB" sz="1200" b="0" i="1" u="none" strike="noStrike" kern="1200" baseline="0" noProof="0" dirty="0">
                <a:solidFill>
                  <a:schemeClr val="tx1"/>
                </a:solidFill>
              </a:rPr>
              <a:t>colloid osmotic pressure</a:t>
            </a:r>
            <a:r>
              <a:rPr lang="en-GB" sz="1200" b="0" i="0" u="none" strike="noStrike" kern="1200" baseline="0" noProof="0" dirty="0">
                <a:solidFill>
                  <a:schemeClr val="tx1"/>
                </a:solidFill>
              </a:rPr>
              <a:t>) tends to cause fluid movement by osmosis from the interstitial spaces into the capillaries, leading to resorption. </a:t>
            </a:r>
            <a:r>
              <a:rPr lang="en-GB" sz="1200" b="0" i="0" u="none" strike="noStrike" kern="1200" baseline="0" dirty="0">
                <a:solidFill>
                  <a:schemeClr val="tx1"/>
                </a:solidFill>
              </a:rPr>
              <a:t>This osmotic </a:t>
            </a:r>
            <a:r>
              <a:rPr lang="en-GB" sz="1200" b="0" i="0" u="none" strike="noStrike" kern="1200" baseline="0" noProof="0" dirty="0">
                <a:solidFill>
                  <a:schemeClr val="tx1"/>
                </a:solidFill>
              </a:rPr>
              <a:t>pressure </a:t>
            </a:r>
            <a:r>
              <a:rPr lang="en-GB" sz="1200" b="0" i="0" u="none" strike="noStrike" kern="1200" baseline="0" dirty="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6</a:t>
            </a:fld>
            <a:endParaRPr lang="cs-CZ" altLang="cs-CZ"/>
          </a:p>
        </p:txBody>
      </p:sp>
    </p:spTree>
    <p:extLst>
      <p:ext uri="{BB962C8B-B14F-4D97-AF65-F5344CB8AC3E}">
        <p14:creationId xmlns:p14="http://schemas.microsoft.com/office/powerpoint/2010/main" val="98942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a:solidFill>
                  <a:schemeClr val="tx1"/>
                </a:solidFill>
                <a:effectLst/>
                <a:latin typeface="Arial" charset="0"/>
                <a:ea typeface="+mn-ea"/>
                <a:cs typeface="+mn-cs"/>
              </a:rPr>
              <a:t>Osmosis</a:t>
            </a:r>
            <a:r>
              <a:rPr lang="en-US" sz="1200" b="0" i="0" kern="1200" dirty="0">
                <a:solidFill>
                  <a:schemeClr val="tx1"/>
                </a:solidFill>
                <a:effectLst/>
                <a:latin typeface="Arial" charset="0"/>
                <a:ea typeface="+mn-ea"/>
                <a:cs typeface="+mn-cs"/>
              </a:rPr>
              <a:t> occurs </a:t>
            </a:r>
            <a:r>
              <a:rPr lang="en-GB" sz="1200" b="0" i="0" kern="1200" dirty="0">
                <a:solidFill>
                  <a:schemeClr val="tx1"/>
                </a:solidFill>
                <a:effectLst/>
                <a:latin typeface="Arial" charset="0"/>
                <a:ea typeface="+mn-ea"/>
                <a:cs typeface="+mn-cs"/>
              </a:rPr>
              <a:t>when two solutions containing different concentrations of </a:t>
            </a:r>
            <a:r>
              <a:rPr lang="en-GB" sz="1200" b="0" i="1" kern="1200" dirty="0">
                <a:solidFill>
                  <a:schemeClr val="tx1"/>
                </a:solidFill>
                <a:effectLst/>
                <a:latin typeface="Arial" charset="0"/>
                <a:ea typeface="+mn-ea"/>
                <a:cs typeface="+mn-cs"/>
              </a:rPr>
              <a:t>solute</a:t>
            </a:r>
            <a:r>
              <a:rPr lang="en-GB" sz="1200" b="0" i="0" kern="1200" dirty="0">
                <a:solidFill>
                  <a:schemeClr val="tx1"/>
                </a:solidFill>
                <a:effectLst/>
                <a:latin typeface="Arial" charset="0"/>
                <a:ea typeface="+mn-ea"/>
                <a:cs typeface="+mn-cs"/>
              </a:rPr>
              <a:t> are separated by a selectively permeable membrane.</a:t>
            </a:r>
            <a:r>
              <a:rPr lang="en-GB" sz="1200" b="0" i="1" kern="1200" dirty="0">
                <a:solidFill>
                  <a:schemeClr val="tx1"/>
                </a:solidFill>
                <a:effectLst/>
                <a:latin typeface="Arial" charset="0"/>
                <a:ea typeface="+mn-ea"/>
                <a:cs typeface="+mn-cs"/>
              </a:rPr>
              <a:t> Solvent </a:t>
            </a:r>
            <a:r>
              <a:rPr lang="en-GB" sz="1200" b="0" i="0" kern="1200" dirty="0">
                <a:solidFill>
                  <a:schemeClr val="tx1"/>
                </a:solidFill>
                <a:effectLst/>
                <a:latin typeface="Arial" charset="0"/>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a:solidFill>
                  <a:schemeClr val="tx1"/>
                </a:solidFill>
                <a:effectLst/>
                <a:latin typeface="Arial" charset="0"/>
                <a:ea typeface="+mn-ea"/>
                <a:cs typeface="+mn-cs"/>
              </a:rPr>
              <a:t>(the same concentration of solute on both sides</a:t>
            </a:r>
            <a:r>
              <a:rPr lang="en-GB" sz="1200" b="0" i="0" kern="1200" dirty="0">
                <a:solidFill>
                  <a:schemeClr val="tx1"/>
                </a:solidFill>
                <a:effectLst/>
                <a:latin typeface="Arial" charset="0"/>
                <a:ea typeface="+mn-ea"/>
                <a:cs typeface="+mn-cs"/>
              </a:rPr>
              <a:t>) is attained.</a:t>
            </a:r>
            <a:endParaRPr lang="en-GB" dirty="0"/>
          </a:p>
          <a:p>
            <a:pPr algn="just"/>
            <a:endParaRPr lang="en-GB" sz="1200" b="1" i="0" kern="1200" noProof="0" dirty="0">
              <a:solidFill>
                <a:schemeClr val="tx1"/>
              </a:solidFill>
              <a:effectLst/>
              <a:latin typeface="Arial" charset="0"/>
              <a:ea typeface="+mn-ea"/>
              <a:cs typeface="+mn-cs"/>
            </a:endParaRPr>
          </a:p>
          <a:p>
            <a:pPr algn="just"/>
            <a:r>
              <a:rPr lang="en-GB" sz="1200" b="1" i="0" kern="1200" noProof="0" dirty="0">
                <a:solidFill>
                  <a:schemeClr val="tx1"/>
                </a:solidFill>
                <a:effectLst/>
                <a:latin typeface="Arial" charset="0"/>
                <a:ea typeface="+mn-ea"/>
                <a:cs typeface="+mn-cs"/>
              </a:rPr>
              <a:t>Osmotic pressure</a:t>
            </a:r>
            <a:r>
              <a:rPr lang="en-GB" sz="1200" b="0" i="0" kern="1200" noProof="0" dirty="0">
                <a:solidFill>
                  <a:schemeClr val="tx1"/>
                </a:solidFill>
                <a:effectLst/>
                <a:latin typeface="Arial" charset="0"/>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a:solidFill>
                  <a:schemeClr val="tx1"/>
                </a:solidFill>
                <a:effectLst/>
                <a:latin typeface="Arial" charset="0"/>
                <a:ea typeface="+mn-ea"/>
                <a:cs typeface="+mn-cs"/>
              </a:rPr>
              <a:t>Therefore, in the figure above, the osmotic pressure is equal to the hydrostatic pressure difference </a:t>
            </a:r>
            <a:r>
              <a:rPr lang="cs-CZ" sz="1200" b="0" i="0" kern="1200" noProof="0" dirty="0">
                <a:solidFill>
                  <a:schemeClr val="tx1"/>
                </a:solidFill>
                <a:effectLst/>
                <a:latin typeface="Arial" charset="0"/>
                <a:ea typeface="+mn-ea"/>
                <a:cs typeface="+mn-cs"/>
              </a:rPr>
              <a:t>(blue </a:t>
            </a:r>
            <a:r>
              <a:rPr lang="en-GB" sz="1200" b="0" i="0" kern="1200" noProof="0" dirty="0">
                <a:solidFill>
                  <a:schemeClr val="tx1"/>
                </a:solidFill>
                <a:effectLst/>
                <a:latin typeface="Arial" charset="0"/>
                <a:ea typeface="+mn-ea"/>
                <a:cs typeface="+mn-cs"/>
              </a:rPr>
              <a:t>arrow)</a:t>
            </a:r>
            <a:r>
              <a:rPr lang="cs-CZ" sz="1200" b="0" i="0" kern="1200" noProof="0" dirty="0">
                <a:solidFill>
                  <a:schemeClr val="tx1"/>
                </a:solidFill>
                <a:effectLst/>
                <a:latin typeface="Arial" charset="0"/>
                <a:ea typeface="+mn-ea"/>
                <a:cs typeface="+mn-cs"/>
              </a:rPr>
              <a:t> </a:t>
            </a:r>
            <a:r>
              <a:rPr lang="en-US" sz="1200" b="0" i="0" kern="1200" noProof="0" dirty="0">
                <a:solidFill>
                  <a:schemeClr val="tx1"/>
                </a:solidFill>
                <a:effectLst/>
                <a:latin typeface="Arial" charset="0"/>
                <a:ea typeface="+mn-ea"/>
                <a:cs typeface="+mn-cs"/>
              </a:rPr>
              <a:t>given by the different levels of solution on both sides of the tube.</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7</a:t>
            </a:fld>
            <a:endParaRPr lang="cs-CZ" altLang="cs-CZ"/>
          </a:p>
        </p:txBody>
      </p:sp>
    </p:spTree>
    <p:extLst>
      <p:ext uri="{BB962C8B-B14F-4D97-AF65-F5344CB8AC3E}">
        <p14:creationId xmlns:p14="http://schemas.microsoft.com/office/powerpoint/2010/main" val="1750030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a:latin typeface="Arial Black" pitchFamily="34" charset="0"/>
              </a:rPr>
              <a:t>Pressure gradients across the wall of</a:t>
            </a:r>
            <a:r>
              <a:rPr lang="en-GB" altLang="cs-CZ" sz="1200" b="1" baseline="0" noProof="0" dirty="0">
                <a:latin typeface="Arial Black" pitchFamily="34" charset="0"/>
              </a:rPr>
              <a:t> capillary</a:t>
            </a:r>
            <a:endParaRPr lang="en-GB" sz="1200" b="0" i="0" u="none" strike="noStrike" kern="1200" baseline="0" noProof="0" dirty="0">
              <a:solidFill>
                <a:schemeClr val="tx1"/>
              </a:solidFill>
              <a:latin typeface="Arial" charset="0"/>
              <a:ea typeface="+mn-ea"/>
              <a:cs typeface="+mn-cs"/>
            </a:endParaRPr>
          </a:p>
          <a:p>
            <a:pPr algn="just"/>
            <a:r>
              <a:rPr lang="cs-CZ" sz="1200" b="0" i="0" u="none" strike="noStrike" kern="1200" baseline="0" dirty="0">
                <a:solidFill>
                  <a:schemeClr val="tx1"/>
                </a:solidFill>
                <a:latin typeface="Arial" charset="0"/>
                <a:ea typeface="+mn-ea"/>
                <a:cs typeface="+mn-cs"/>
              </a:rPr>
              <a:t>     </a:t>
            </a:r>
            <a:r>
              <a:rPr lang="en-GB" sz="1200" b="0" i="0" u="none" strike="noStrike" kern="1200" baseline="0" dirty="0">
                <a:solidFill>
                  <a:schemeClr val="tx1"/>
                </a:solidFill>
                <a:latin typeface="Arial" charset="0"/>
                <a:ea typeface="+mn-ea"/>
                <a:cs typeface="+mn-cs"/>
              </a:rPr>
              <a:t>There are four primary forces that determine </a:t>
            </a:r>
            <a:r>
              <a:rPr lang="en-GB" sz="1200" b="0" i="0" u="none" strike="noStrike" kern="1200" baseline="0" noProof="0" dirty="0">
                <a:solidFill>
                  <a:schemeClr val="tx1"/>
                </a:solidFill>
                <a:latin typeface="Arial" charset="0"/>
                <a:ea typeface="+mn-ea"/>
                <a:cs typeface="+mn-cs"/>
              </a:rPr>
              <a:t>whether fluid will move out from the capillary into </a:t>
            </a:r>
            <a:r>
              <a:rPr lang="en-GB" sz="1200" b="0" i="0" u="none" strike="noStrike" kern="1200" baseline="0" dirty="0">
                <a:solidFill>
                  <a:schemeClr val="tx1"/>
                </a:solidFill>
                <a:latin typeface="Arial" charset="0"/>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a:solidFill>
                <a:schemeClr val="tx1"/>
              </a:solidFill>
              <a:latin typeface="Arial" charset="0"/>
              <a:ea typeface="+mn-ea"/>
              <a:cs typeface="+mn-cs"/>
            </a:endParaRPr>
          </a:p>
          <a:p>
            <a:pPr algn="just"/>
            <a:endParaRPr lang="en-GB" sz="1200" b="0" i="0" u="none" strike="noStrike" kern="1200" baseline="0" dirty="0">
              <a:solidFill>
                <a:schemeClr val="tx1"/>
              </a:solidFill>
              <a:latin typeface="Arial" charset="0"/>
              <a:ea typeface="+mn-ea"/>
              <a:cs typeface="+mn-cs"/>
            </a:endParaRPr>
          </a:p>
          <a:p>
            <a:r>
              <a:rPr lang="en-GB" sz="1200" b="0" i="0" u="none" strike="noStrike" kern="1200" baseline="0" dirty="0">
                <a:solidFill>
                  <a:schemeClr val="tx1"/>
                </a:solidFill>
                <a:latin typeface="Arial" charset="0"/>
                <a:ea typeface="+mn-ea"/>
                <a:cs typeface="+mn-cs"/>
              </a:rPr>
              <a:t>     1. The </a:t>
            </a:r>
            <a:r>
              <a:rPr lang="en-GB" sz="1200" b="0" i="1" u="none" strike="noStrike" kern="1200" baseline="0" dirty="0">
                <a:solidFill>
                  <a:schemeClr val="tx1"/>
                </a:solidFill>
                <a:latin typeface="Arial" charset="0"/>
                <a:ea typeface="+mn-ea"/>
                <a:cs typeface="+mn-cs"/>
              </a:rPr>
              <a:t>capillary pressure </a:t>
            </a:r>
            <a:r>
              <a:rPr lang="en-GB" sz="1200" b="0" i="0" u="none" strike="noStrike" kern="1200" baseline="0" dirty="0">
                <a:solidFill>
                  <a:schemeClr val="tx1"/>
                </a:solidFill>
                <a:latin typeface="Arial" charset="0"/>
                <a:ea typeface="+mn-ea"/>
                <a:cs typeface="+mn-cs"/>
              </a:rPr>
              <a:t>(P</a:t>
            </a:r>
            <a:r>
              <a:rPr lang="en-GB" sz="1200" b="0" i="0" u="none" strike="noStrike" kern="1200" baseline="-25000" dirty="0">
                <a:solidFill>
                  <a:schemeClr val="tx1"/>
                </a:solidFill>
                <a:latin typeface="Arial" charset="0"/>
                <a:ea typeface="+mn-ea"/>
                <a:cs typeface="+mn-cs"/>
              </a:rPr>
              <a:t>c</a:t>
            </a:r>
            <a:r>
              <a:rPr lang="en-GB" sz="1200" b="0" i="0" u="none" strike="noStrike" kern="1200" baseline="0" dirty="0">
                <a:solidFill>
                  <a:schemeClr val="tx1"/>
                </a:solidFill>
                <a:latin typeface="Arial" charset="0"/>
                <a:ea typeface="+mn-ea"/>
                <a:cs typeface="+mn-cs"/>
              </a:rPr>
              <a:t>), which tends to force fluid </a:t>
            </a:r>
            <a:r>
              <a:rPr lang="en-GB" sz="1200" b="0" i="1" u="none" strike="noStrike" kern="1200" baseline="0" dirty="0">
                <a:solidFill>
                  <a:schemeClr val="tx1"/>
                </a:solidFill>
                <a:latin typeface="Arial" charset="0"/>
                <a:ea typeface="+mn-ea"/>
                <a:cs typeface="+mn-cs"/>
              </a:rPr>
              <a:t>outward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2. The </a:t>
            </a:r>
            <a:r>
              <a:rPr lang="en-GB" sz="1200" b="0" i="1" u="none" strike="noStrike" kern="1200" baseline="0" dirty="0">
                <a:solidFill>
                  <a:schemeClr val="tx1"/>
                </a:solidFill>
                <a:latin typeface="Arial" charset="0"/>
                <a:ea typeface="+mn-ea"/>
                <a:cs typeface="+mn-cs"/>
              </a:rPr>
              <a:t>interstitial fluid pressure </a:t>
            </a:r>
            <a:r>
              <a:rPr lang="en-GB" sz="1200" b="0" i="0" u="none" strike="noStrike" kern="1200" baseline="0" dirty="0">
                <a:solidFill>
                  <a:schemeClr val="tx1"/>
                </a:solidFill>
                <a:latin typeface="Arial" charset="0"/>
                <a:ea typeface="+mn-ea"/>
                <a:cs typeface="+mn-cs"/>
              </a:rPr>
              <a:t>(P</a:t>
            </a:r>
            <a:r>
              <a:rPr lang="en-GB" sz="1200" b="0" i="0" u="none" strike="noStrike" kern="1200" baseline="-25000" dirty="0">
                <a:solidFill>
                  <a:schemeClr val="tx1"/>
                </a:solidFill>
                <a:latin typeface="Arial" charset="0"/>
                <a:ea typeface="+mn-ea"/>
                <a:cs typeface="+mn-cs"/>
              </a:rPr>
              <a:t>i</a:t>
            </a:r>
            <a:r>
              <a:rPr lang="en-GB" sz="1200" b="0" i="0" u="none" strike="noStrike" kern="1200" baseline="0" dirty="0">
                <a:solidFill>
                  <a:schemeClr val="tx1"/>
                </a:solidFill>
                <a:latin typeface="Arial" charset="0"/>
                <a:ea typeface="+mn-ea"/>
                <a:cs typeface="+mn-cs"/>
              </a:rPr>
              <a:t>), which tends to force fluid </a:t>
            </a:r>
            <a:r>
              <a:rPr lang="en-GB" sz="1200" b="0" i="1" u="none" strike="noStrike" kern="1200" baseline="0" dirty="0">
                <a:solidFill>
                  <a:schemeClr val="tx1"/>
                </a:solidFill>
                <a:latin typeface="Arial" charset="0"/>
                <a:ea typeface="+mn-ea"/>
                <a:cs typeface="+mn-cs"/>
              </a:rPr>
              <a:t>inward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3. The </a:t>
            </a:r>
            <a:r>
              <a:rPr lang="en-GB" sz="1200" b="0" i="1" u="none" strike="noStrike" kern="1200" baseline="0" dirty="0">
                <a:solidFill>
                  <a:schemeClr val="tx1"/>
                </a:solidFill>
                <a:latin typeface="Arial" charset="0"/>
                <a:ea typeface="+mn-ea"/>
                <a:cs typeface="+mn-cs"/>
              </a:rPr>
              <a:t>capillary</a:t>
            </a:r>
            <a:r>
              <a:rPr lang="en-GB" sz="1200" b="0" i="0" u="none" strike="noStrike" kern="1200" baseline="0" dirty="0">
                <a:solidFill>
                  <a:schemeClr val="tx1"/>
                </a:solidFill>
                <a:latin typeface="Arial" charset="0"/>
                <a:ea typeface="+mn-ea"/>
                <a:cs typeface="+mn-cs"/>
              </a:rPr>
              <a:t> </a:t>
            </a:r>
            <a:r>
              <a:rPr lang="en-GB" sz="1200" b="0" i="1" u="none" strike="noStrike" kern="1200" baseline="0" dirty="0">
                <a:solidFill>
                  <a:schemeClr val="tx1"/>
                </a:solidFill>
                <a:latin typeface="Arial" charset="0"/>
                <a:ea typeface="+mn-ea"/>
                <a:cs typeface="+mn-cs"/>
              </a:rPr>
              <a:t>plasma colloid osmotic pressure </a:t>
            </a:r>
            <a:r>
              <a:rPr lang="en-GB" sz="1200" b="0" i="0" u="none" strike="noStrike" kern="1200" baseline="0" dirty="0">
                <a:solidFill>
                  <a:schemeClr val="tx1"/>
                </a:solidFill>
                <a:latin typeface="Arial" charset="0"/>
                <a:ea typeface="+mn-ea"/>
                <a:cs typeface="+mn-cs"/>
              </a:rPr>
              <a:t>(</a:t>
            </a:r>
            <a:r>
              <a:rPr lang="en-GB" altLang="cs-CZ" sz="1200" b="0" dirty="0">
                <a:sym typeface="Symbol" pitchFamily="18" charset="2"/>
              </a:rPr>
              <a:t></a:t>
            </a:r>
            <a:r>
              <a:rPr lang="en-GB" altLang="cs-CZ" sz="1200" b="0" baseline="-25000" dirty="0">
                <a:sym typeface="Symbol" pitchFamily="18" charset="2"/>
              </a:rPr>
              <a:t>c</a:t>
            </a:r>
            <a:r>
              <a:rPr lang="en-GB" sz="1200" b="0" i="0" u="none" strike="noStrike" kern="1200" baseline="0" dirty="0">
                <a:solidFill>
                  <a:schemeClr val="tx1"/>
                </a:solidFill>
                <a:latin typeface="Arial" charset="0"/>
                <a:ea typeface="+mn-ea"/>
                <a:cs typeface="+mn-cs"/>
              </a:rPr>
              <a:t>), which tends to cause osmosis of fluid </a:t>
            </a:r>
            <a:r>
              <a:rPr lang="en-GB" sz="1200" b="0" i="1" u="none" strike="noStrike" kern="1200" baseline="0" dirty="0">
                <a:solidFill>
                  <a:schemeClr val="tx1"/>
                </a:solidFill>
                <a:latin typeface="Arial" charset="0"/>
                <a:ea typeface="+mn-ea"/>
                <a:cs typeface="+mn-cs"/>
              </a:rPr>
              <a:t>inward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4. The </a:t>
            </a:r>
            <a:r>
              <a:rPr lang="en-GB" sz="1200" b="0" i="1" u="none" strike="noStrike" kern="1200" baseline="0" dirty="0">
                <a:solidFill>
                  <a:schemeClr val="tx1"/>
                </a:solidFill>
                <a:latin typeface="Arial" charset="0"/>
                <a:ea typeface="+mn-ea"/>
                <a:cs typeface="+mn-cs"/>
              </a:rPr>
              <a:t>interstitial fluid colloid osmotic pressure </a:t>
            </a:r>
            <a:r>
              <a:rPr lang="en-GB" sz="1200" b="0" i="0" u="none" strike="noStrike" kern="1200" baseline="0" dirty="0">
                <a:solidFill>
                  <a:schemeClr val="tx1"/>
                </a:solidFill>
                <a:latin typeface="Arial" charset="0"/>
                <a:ea typeface="+mn-ea"/>
                <a:cs typeface="+mn-cs"/>
              </a:rPr>
              <a:t>(</a:t>
            </a:r>
            <a:r>
              <a:rPr lang="en-GB" altLang="cs-CZ" sz="1200" b="0" dirty="0">
                <a:sym typeface="Symbol" pitchFamily="18" charset="2"/>
              </a:rPr>
              <a:t></a:t>
            </a:r>
            <a:r>
              <a:rPr lang="en-GB" altLang="cs-CZ" sz="1200" b="0" baseline="-25000" dirty="0">
                <a:sym typeface="Symbol" pitchFamily="18" charset="2"/>
              </a:rPr>
              <a:t>i</a:t>
            </a:r>
            <a:r>
              <a:rPr lang="en-GB" sz="1200" b="0" i="0" u="none" strike="noStrike" kern="1200" baseline="0" dirty="0">
                <a:solidFill>
                  <a:schemeClr val="tx1"/>
                </a:solidFill>
                <a:latin typeface="Arial" charset="0"/>
                <a:ea typeface="+mn-ea"/>
                <a:cs typeface="+mn-cs"/>
              </a:rPr>
              <a:t>), which tends to cause osmosis of fluid </a:t>
            </a:r>
            <a:r>
              <a:rPr lang="en-GB" sz="1200" b="0" i="1" u="none" strike="noStrike" kern="1200" baseline="0" dirty="0">
                <a:solidFill>
                  <a:schemeClr val="tx1"/>
                </a:solidFill>
                <a:latin typeface="Arial" charset="0"/>
                <a:ea typeface="+mn-ea"/>
                <a:cs typeface="+mn-cs"/>
              </a:rPr>
              <a:t>outward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a:t>
            </a:r>
          </a:p>
          <a:p>
            <a:pPr algn="just"/>
            <a:r>
              <a:rPr lang="en-GB" sz="1200" b="0" i="0" u="none" strike="noStrike" kern="1200" baseline="0" noProof="0" dirty="0">
                <a:solidFill>
                  <a:schemeClr val="tx1"/>
                </a:solidFill>
                <a:latin typeface="Arial" charset="0"/>
                <a:ea typeface="+mn-ea"/>
                <a:cs typeface="+mn-cs"/>
              </a:rPr>
              <a:t>     Note that 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 decreases from </a:t>
            </a:r>
            <a:r>
              <a:rPr lang="en-GB" sz="1200" b="0" i="0" u="none" strike="noStrike" kern="1200" baseline="0" noProof="0" dirty="0">
                <a:solidFill>
                  <a:schemeClr val="tx1"/>
                </a:solidFill>
                <a:latin typeface="Arial" charset="0"/>
                <a:ea typeface="+mn-ea"/>
                <a:cs typeface="+mn-cs"/>
                <a:sym typeface="Symbol"/>
              </a:rPr>
              <a:t>37 mmHg at the arterial end of the capillary to 17 mmHg at the venous end of the capillary. It is also worth noting that, </a:t>
            </a:r>
            <a:r>
              <a:rPr lang="en-GB" altLang="cs-CZ" sz="1200" b="0" baseline="0" noProof="0" dirty="0">
                <a:sym typeface="Symbol" pitchFamily="18" charset="2"/>
              </a:rPr>
              <a:t>in majority of cases, </a:t>
            </a:r>
            <a:r>
              <a:rPr lang="en-GB" altLang="cs-CZ" sz="1200" b="0" noProof="0" dirty="0">
                <a:sym typeface="Symbol" pitchFamily="18" charset="2"/>
              </a:rPr>
              <a:t></a:t>
            </a:r>
            <a:r>
              <a:rPr lang="en-GB" altLang="cs-CZ" sz="1200" b="0" baseline="-25000" noProof="0" dirty="0">
                <a:sym typeface="Symbol" pitchFamily="18" charset="2"/>
              </a:rPr>
              <a:t>c  </a:t>
            </a:r>
            <a:r>
              <a:rPr lang="en-GB" altLang="cs-CZ" sz="1200" b="0" baseline="0" noProof="0" dirty="0">
                <a:sym typeface="Symbol" pitchFamily="18" charset="2"/>
              </a:rPr>
              <a:t>is nearly constant (</a:t>
            </a:r>
            <a:r>
              <a:rPr lang="en-GB" sz="1200" b="0" i="0" u="none" strike="noStrike" kern="1200" baseline="0" noProof="0" dirty="0">
                <a:solidFill>
                  <a:schemeClr val="tx1"/>
                </a:solidFill>
                <a:latin typeface="Arial" charset="0"/>
                <a:ea typeface="+mn-ea"/>
                <a:cs typeface="+mn-cs"/>
                <a:sym typeface="Symbol"/>
              </a:rPr>
              <a:t>25 mmHg) along the capillary and </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i </a:t>
            </a:r>
            <a:r>
              <a:rPr lang="en-GB" sz="1200" b="0" i="0" u="none" strike="noStrike" kern="1200" baseline="0" noProof="0" dirty="0">
                <a:solidFill>
                  <a:schemeClr val="tx1"/>
                </a:solidFill>
                <a:latin typeface="Arial" charset="0"/>
                <a:ea typeface="+mn-ea"/>
                <a:cs typeface="+mn-cs"/>
              </a:rPr>
              <a:t>as well as </a:t>
            </a:r>
            <a:r>
              <a:rPr lang="en-GB" altLang="cs-CZ" sz="1200" b="0" noProof="0" dirty="0">
                <a:sym typeface="Symbol" pitchFamily="18" charset="2"/>
              </a:rPr>
              <a:t></a:t>
            </a:r>
            <a:r>
              <a:rPr lang="en-GB" altLang="cs-CZ" sz="1200" b="0" baseline="-25000" noProof="0" dirty="0">
                <a:sym typeface="Symbol" pitchFamily="18" charset="2"/>
              </a:rPr>
              <a:t>i</a:t>
            </a:r>
            <a:r>
              <a:rPr lang="en-GB" altLang="cs-CZ" sz="1200" b="0" baseline="0" noProof="0" dirty="0">
                <a:sym typeface="Symbol" pitchFamily="18" charset="2"/>
              </a:rPr>
              <a:t> are very small.</a:t>
            </a:r>
            <a:endParaRPr lang="en-GB" sz="1200" b="0" i="0" u="none" strike="noStrike" kern="1200" baseline="0" noProof="0" dirty="0">
              <a:solidFill>
                <a:schemeClr val="tx1"/>
              </a:solidFill>
              <a:latin typeface="Arial" charset="0"/>
              <a:ea typeface="+mn-ea"/>
              <a:cs typeface="+mn-cs"/>
            </a:endParaRPr>
          </a:p>
          <a:p>
            <a:r>
              <a:rPr lang="en-GB" sz="1200" b="0" i="0" u="none" strike="noStrike" kern="1200" baseline="0" dirty="0">
                <a:solidFill>
                  <a:schemeClr val="tx1"/>
                </a:solidFill>
                <a:latin typeface="Arial" charset="0"/>
                <a:ea typeface="+mn-ea"/>
                <a:cs typeface="+mn-cs"/>
              </a:rPr>
              <a:t>     </a:t>
            </a:r>
            <a:endParaRPr lang="en-GB"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8</a:t>
            </a:fld>
            <a:endParaRPr lang="cs-CZ" altLang="cs-CZ"/>
          </a:p>
        </p:txBody>
      </p:sp>
    </p:spTree>
    <p:extLst>
      <p:ext uri="{BB962C8B-B14F-4D97-AF65-F5344CB8AC3E}">
        <p14:creationId xmlns:p14="http://schemas.microsoft.com/office/powerpoint/2010/main" val="3432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a:solidFill>
                  <a:schemeClr val="tx1"/>
                </a:solidFill>
                <a:latin typeface="Arial" charset="0"/>
                <a:ea typeface="+mn-ea"/>
                <a:cs typeface="+mn-cs"/>
              </a:rPr>
              <a:t>Exchange of fluid via capillaries</a:t>
            </a:r>
          </a:p>
          <a:p>
            <a:pPr algn="just"/>
            <a:r>
              <a:rPr lang="en-GB" sz="1200" b="0" i="0" u="none" strike="noStrike" kern="1200" baseline="0" dirty="0">
                <a:solidFill>
                  <a:schemeClr val="tx1"/>
                </a:solidFill>
                <a:latin typeface="Arial" charset="0"/>
                <a:ea typeface="+mn-ea"/>
                <a:cs typeface="+mn-cs"/>
              </a:rPr>
              <a:t>     If the sum of the Starling forces, the </a:t>
            </a:r>
            <a:r>
              <a:rPr lang="en-GB" sz="1200" b="0" i="1" u="none" strike="noStrike" kern="1200" baseline="0" dirty="0">
                <a:solidFill>
                  <a:schemeClr val="tx1"/>
                </a:solidFill>
                <a:latin typeface="Arial" charset="0"/>
                <a:ea typeface="+mn-ea"/>
                <a:cs typeface="+mn-cs"/>
              </a:rPr>
              <a:t>effective filtration pressure</a:t>
            </a:r>
            <a:r>
              <a:rPr lang="en-GB" sz="1200" b="0" i="0" u="none" strike="noStrike" kern="1200" baseline="0" dirty="0">
                <a:solidFill>
                  <a:schemeClr val="tx1"/>
                </a:solidFill>
                <a:latin typeface="Arial" charset="0"/>
                <a:ea typeface="+mn-ea"/>
                <a:cs typeface="+mn-cs"/>
              </a:rPr>
              <a:t>, is positive, there will be a net </a:t>
            </a:r>
            <a:r>
              <a:rPr lang="en-GB" sz="1200" b="0" i="1" u="none" strike="noStrike" kern="1200" baseline="0" dirty="0">
                <a:solidFill>
                  <a:schemeClr val="tx1"/>
                </a:solidFill>
                <a:latin typeface="Arial" charset="0"/>
                <a:ea typeface="+mn-ea"/>
                <a:cs typeface="+mn-cs"/>
              </a:rPr>
              <a:t>fluid filtration </a:t>
            </a:r>
            <a:r>
              <a:rPr lang="en-GB" sz="1200" b="0" i="0" u="none" strike="noStrike" kern="1200" baseline="0" dirty="0">
                <a:solidFill>
                  <a:schemeClr val="tx1"/>
                </a:solidFill>
                <a:latin typeface="Arial" charset="0"/>
                <a:ea typeface="+mn-ea"/>
                <a:cs typeface="+mn-cs"/>
              </a:rPr>
              <a:t>across the capillaries. If the sum of the </a:t>
            </a:r>
            <a:r>
              <a:rPr lang="en-GB" sz="1200" b="0" i="0" u="none" strike="noStrike" kern="1200" baseline="0" noProof="0" dirty="0">
                <a:solidFill>
                  <a:schemeClr val="tx1"/>
                </a:solidFill>
                <a:latin typeface="Arial" charset="0"/>
                <a:ea typeface="+mn-ea"/>
                <a:cs typeface="+mn-cs"/>
              </a:rPr>
              <a:t>Starling forces is negative, there will be a net </a:t>
            </a:r>
            <a:r>
              <a:rPr lang="en-GB" sz="1200" b="0" i="1" u="none" strike="noStrike" kern="1200" baseline="0" noProof="0" dirty="0">
                <a:solidFill>
                  <a:schemeClr val="tx1"/>
                </a:solidFill>
                <a:latin typeface="Arial" charset="0"/>
                <a:ea typeface="+mn-ea"/>
                <a:cs typeface="+mn-cs"/>
              </a:rPr>
              <a:t>fluid absorption </a:t>
            </a:r>
            <a:r>
              <a:rPr lang="en-GB" sz="1200" b="0" i="0" u="none" strike="noStrike" kern="1200" baseline="0" noProof="0" dirty="0">
                <a:solidFill>
                  <a:schemeClr val="tx1"/>
                </a:solidFill>
                <a:latin typeface="Arial" charset="0"/>
                <a:ea typeface="+mn-ea"/>
                <a:cs typeface="+mn-cs"/>
              </a:rPr>
              <a:t>from the interstitial spaces into the capillaries. The effective filtration pressure (</a:t>
            </a:r>
            <a:r>
              <a:rPr lang="en-GB" sz="1200" b="0" i="0" u="none" strike="noStrike" kern="1200" baseline="0" noProof="0" dirty="0" err="1">
                <a:solidFill>
                  <a:schemeClr val="tx1"/>
                </a:solidFill>
                <a:latin typeface="Arial" charset="0"/>
                <a:ea typeface="+mn-ea"/>
                <a:cs typeface="+mn-cs"/>
              </a:rPr>
              <a:t>P</a:t>
            </a:r>
            <a:r>
              <a:rPr lang="en-GB" sz="1200" b="0" i="0" u="none" strike="noStrike" kern="1200" baseline="-25000" noProof="0" dirty="0" err="1">
                <a:solidFill>
                  <a:schemeClr val="tx1"/>
                </a:solidFill>
                <a:latin typeface="Arial" charset="0"/>
                <a:ea typeface="+mn-ea"/>
                <a:cs typeface="+mn-cs"/>
              </a:rPr>
              <a:t>eff</a:t>
            </a:r>
            <a:r>
              <a:rPr lang="en-GB" sz="1200" b="0" i="0" u="none" strike="noStrike" kern="1200" baseline="0" noProof="0" dirty="0">
                <a:solidFill>
                  <a:schemeClr val="tx1"/>
                </a:solidFill>
                <a:latin typeface="Arial" charset="0"/>
                <a:ea typeface="+mn-ea"/>
                <a:cs typeface="+mn-cs"/>
              </a:rPr>
              <a:t>) at a given point of </a:t>
            </a:r>
            <a:r>
              <a:rPr lang="cs-CZ" sz="1200" b="0" i="0" u="none" strike="noStrike" kern="1200" baseline="0" noProof="0" dirty="0" err="1">
                <a:solidFill>
                  <a:schemeClr val="tx1"/>
                </a:solidFill>
                <a:latin typeface="Arial" charset="0"/>
                <a:ea typeface="+mn-ea"/>
                <a:cs typeface="+mn-cs"/>
              </a:rPr>
              <a:t>the</a:t>
            </a:r>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capillary can be calculated from the hydrostatic pressure difference (P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i</a:t>
            </a:r>
            <a:r>
              <a:rPr lang="en-GB" sz="1200" b="0" i="0" u="none" strike="noStrike" kern="1200" baseline="0" noProof="0" dirty="0">
                <a:solidFill>
                  <a:schemeClr val="tx1"/>
                </a:solidFill>
                <a:latin typeface="Arial" charset="0"/>
                <a:ea typeface="+mn-ea"/>
                <a:cs typeface="+mn-cs"/>
              </a:rPr>
              <a:t>) and oncotic pressure difference (</a:t>
            </a:r>
            <a:r>
              <a:rPr lang="en-GB" altLang="cs-CZ" sz="1200" b="0" noProof="0" dirty="0">
                <a:sym typeface="Symbol" pitchFamily="18" charset="2"/>
              </a:rPr>
              <a:t></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a:t>
            </a:r>
            <a:r>
              <a:rPr lang="en-GB" altLang="cs-CZ" sz="1200" b="0" noProof="0" dirty="0">
                <a:sym typeface="Symbol" pitchFamily="18" charset="2"/>
              </a:rPr>
              <a:t></a:t>
            </a:r>
            <a:r>
              <a:rPr lang="en-GB" sz="1200" b="0" i="0" u="none" strike="noStrike" kern="1200" baseline="-25000" noProof="0" dirty="0">
                <a:solidFill>
                  <a:schemeClr val="tx1"/>
                </a:solidFill>
                <a:latin typeface="Arial" charset="0"/>
                <a:ea typeface="+mn-ea"/>
                <a:cs typeface="+mn-cs"/>
              </a:rPr>
              <a:t>i</a:t>
            </a:r>
            <a:r>
              <a:rPr lang="en-GB" sz="1200" b="0" i="0" u="none" strike="noStrike" kern="1200" baseline="0" noProof="0" dirty="0">
                <a:solidFill>
                  <a:schemeClr val="tx1"/>
                </a:solidFill>
                <a:latin typeface="Arial" charset="0"/>
                <a:ea typeface="+mn-ea"/>
                <a:cs typeface="+mn-cs"/>
              </a:rPr>
              <a:t>) across the capillary wall according to the relation: </a:t>
            </a:r>
          </a:p>
          <a:p>
            <a:pPr algn="ctr"/>
            <a:endParaRPr lang="cs-CZ" altLang="cs-CZ" sz="1200" b="1" i="0" u="none" strike="noStrike" kern="1200" baseline="0" dirty="0">
              <a:solidFill>
                <a:schemeClr val="tx1"/>
              </a:solidFill>
              <a:latin typeface="Arial" charset="0"/>
              <a:ea typeface="+mn-ea"/>
              <a:cs typeface="+mn-cs"/>
            </a:endParaRPr>
          </a:p>
          <a:p>
            <a:pPr algn="ctr"/>
            <a:r>
              <a:rPr lang="cs-CZ" altLang="cs-CZ" sz="1200" b="1" dirty="0" err="1">
                <a:latin typeface="Times New Roman" pitchFamily="18" charset="0"/>
              </a:rPr>
              <a:t>P</a:t>
            </a:r>
            <a:r>
              <a:rPr lang="cs-CZ" altLang="cs-CZ" sz="1200" b="1" baseline="-25000" dirty="0" err="1">
                <a:latin typeface="Times New Roman" pitchFamily="18" charset="0"/>
              </a:rPr>
              <a:t>eff</a:t>
            </a:r>
            <a:r>
              <a:rPr lang="cs-CZ" altLang="cs-CZ" sz="1200" b="1" dirty="0">
                <a:latin typeface="Times New Roman" pitchFamily="18" charset="0"/>
              </a:rPr>
              <a:t>=(</a:t>
            </a:r>
            <a:r>
              <a:rPr lang="en-GB" sz="1200" b="1" i="0" u="none" strike="noStrike" kern="1200" baseline="0" dirty="0">
                <a:solidFill>
                  <a:schemeClr val="tx1"/>
                </a:solidFill>
                <a:latin typeface="Arial" charset="0"/>
                <a:ea typeface="+mn-ea"/>
                <a:cs typeface="+mn-cs"/>
              </a:rPr>
              <a:t>P</a:t>
            </a:r>
            <a:r>
              <a:rPr lang="en-GB" sz="1200" b="1" i="0" u="none" strike="noStrike" kern="1200" baseline="-25000" dirty="0">
                <a:solidFill>
                  <a:schemeClr val="tx1"/>
                </a:solidFill>
                <a:latin typeface="Arial" charset="0"/>
                <a:ea typeface="+mn-ea"/>
                <a:cs typeface="+mn-cs"/>
              </a:rPr>
              <a:t>c</a:t>
            </a:r>
            <a:r>
              <a:rPr lang="en-GB" sz="1200" b="1" i="0" u="none" strike="noStrike" kern="1200" baseline="0" dirty="0">
                <a:solidFill>
                  <a:schemeClr val="tx1"/>
                </a:solidFill>
                <a:latin typeface="Arial" charset="0"/>
                <a:ea typeface="+mn-ea"/>
                <a:cs typeface="+mn-cs"/>
              </a:rPr>
              <a:t>-P</a:t>
            </a:r>
            <a:r>
              <a:rPr lang="en-GB" altLang="cs-CZ" sz="1200" b="1" i="0" baseline="-25000" dirty="0">
                <a:latin typeface="Times New Roman" pitchFamily="18" charset="0"/>
              </a:rPr>
              <a:t>i</a:t>
            </a:r>
            <a:r>
              <a:rPr lang="cs-CZ" altLang="cs-CZ" sz="1200" b="1" i="0" baseline="0" dirty="0">
                <a:latin typeface="Times New Roman" pitchFamily="18" charset="0"/>
              </a:rPr>
              <a:t>)</a:t>
            </a:r>
            <a:r>
              <a:rPr lang="en-GB" altLang="cs-CZ" sz="1200" b="1" dirty="0">
                <a:latin typeface="Times New Roman" pitchFamily="18" charset="0"/>
              </a:rPr>
              <a:t> − </a:t>
            </a:r>
            <a:r>
              <a:rPr lang="cs-CZ" altLang="cs-CZ" sz="1200" b="1" dirty="0">
                <a:latin typeface="Times New Roman" pitchFamily="18" charset="0"/>
              </a:rPr>
              <a:t>(</a:t>
            </a:r>
            <a:r>
              <a:rPr lang="en-GB" altLang="cs-CZ" sz="1200" b="1" dirty="0">
                <a:sym typeface="Symbol" pitchFamily="18" charset="2"/>
              </a:rPr>
              <a:t></a:t>
            </a:r>
            <a:r>
              <a:rPr lang="en-GB" altLang="cs-CZ" sz="1200" b="1" i="0" baseline="-25000" dirty="0">
                <a:latin typeface="Times New Roman" pitchFamily="18" charset="0"/>
              </a:rPr>
              <a:t>c</a:t>
            </a:r>
            <a:r>
              <a:rPr lang="en-GB" altLang="cs-CZ" sz="1200" b="1" dirty="0">
                <a:latin typeface="Times New Roman" pitchFamily="18" charset="0"/>
              </a:rPr>
              <a:t> − </a:t>
            </a:r>
            <a:r>
              <a:rPr lang="en-GB" altLang="cs-CZ" sz="1200" b="1" dirty="0">
                <a:sym typeface="Symbol" pitchFamily="18" charset="2"/>
              </a:rPr>
              <a:t></a:t>
            </a:r>
            <a:r>
              <a:rPr lang="en-GB" altLang="cs-CZ" sz="1200" b="1" i="0" baseline="-25000" dirty="0">
                <a:latin typeface="Times New Roman" pitchFamily="18" charset="0"/>
              </a:rPr>
              <a:t>i</a:t>
            </a:r>
            <a:r>
              <a:rPr lang="cs-CZ" altLang="cs-CZ" sz="1200" b="1" i="0" baseline="0" dirty="0">
                <a:latin typeface="Times New Roman" pitchFamily="18" charset="0"/>
              </a:rPr>
              <a:t>)</a:t>
            </a:r>
            <a:r>
              <a:rPr lang="en-GB" altLang="cs-CZ" sz="1200" b="1" dirty="0">
                <a:latin typeface="Times New Roman" pitchFamily="18" charset="0"/>
              </a:rPr>
              <a:t> </a:t>
            </a:r>
            <a:r>
              <a:rPr lang="cs-CZ" altLang="cs-CZ" sz="1200" b="1" dirty="0">
                <a:latin typeface="Times New Roman" pitchFamily="18" charset="0"/>
              </a:rPr>
              <a:t>.</a:t>
            </a:r>
          </a:p>
          <a:p>
            <a:pPr algn="ctr"/>
            <a:endParaRPr lang="en-GB" altLang="cs-CZ" sz="1200" b="1" dirty="0">
              <a:latin typeface="Times New Roman" pitchFamily="18" charset="0"/>
            </a:endParaRPr>
          </a:p>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Normally, </a:t>
            </a:r>
            <a:r>
              <a:rPr lang="cs-CZ" sz="1200" b="0" i="0" u="none" strike="noStrike" kern="1200" baseline="0" noProof="0" dirty="0">
                <a:solidFill>
                  <a:schemeClr val="tx1"/>
                </a:solidFill>
                <a:latin typeface="Arial" charset="0"/>
                <a:ea typeface="+mn-ea"/>
                <a:cs typeface="+mn-cs"/>
              </a:rPr>
              <a:t>a</a:t>
            </a:r>
            <a:r>
              <a:rPr lang="en-GB" sz="1200" b="0" i="0" u="none" strike="noStrike" kern="1200" baseline="0" noProof="0" dirty="0">
                <a:solidFill>
                  <a:schemeClr val="tx1"/>
                </a:solidFill>
                <a:latin typeface="Arial" charset="0"/>
                <a:ea typeface="+mn-ea"/>
                <a:cs typeface="+mn-cs"/>
              </a:rPr>
              <a:t>bout 20 L/day of fluid is filtered (excluding the kidneys) into the </a:t>
            </a:r>
            <a:r>
              <a:rPr lang="en-GB" sz="1200" b="0" i="0" u="none" strike="noStrike" kern="1200" baseline="0" noProof="0" dirty="0" err="1">
                <a:solidFill>
                  <a:schemeClr val="tx1"/>
                </a:solidFill>
                <a:latin typeface="Arial" charset="0"/>
                <a:ea typeface="+mn-ea"/>
                <a:cs typeface="+mn-cs"/>
              </a:rPr>
              <a:t>interstitium</a:t>
            </a:r>
            <a:r>
              <a:rPr lang="en-GB" sz="1200" b="0" i="0" u="none" strike="noStrike" kern="1200" baseline="0" noProof="0" dirty="0">
                <a:solidFill>
                  <a:schemeClr val="tx1"/>
                </a:solidFill>
                <a:latin typeface="Arial" charset="0"/>
                <a:ea typeface="+mn-ea"/>
                <a:cs typeface="+mn-cs"/>
              </a:rPr>
              <a:t> from the body’s exchange vessels. About 18 L/day of this fluid is thought to be reabsorbed by the</a:t>
            </a:r>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venous limb of these vessels. The remaining 2 L/day or so make up the </a:t>
            </a:r>
            <a:r>
              <a:rPr lang="en-GB" sz="1200" b="0" i="1" u="none" strike="noStrike" kern="1200" baseline="0" noProof="0" dirty="0">
                <a:solidFill>
                  <a:schemeClr val="tx1"/>
                </a:solidFill>
                <a:latin typeface="Arial" charset="0"/>
                <a:ea typeface="+mn-ea"/>
                <a:cs typeface="+mn-cs"/>
              </a:rPr>
              <a:t>lymph flow </a:t>
            </a:r>
            <a:r>
              <a:rPr lang="en-GB" sz="1200" b="0" i="0" u="none" strike="noStrike" kern="1200" baseline="0" noProof="0" dirty="0">
                <a:solidFill>
                  <a:schemeClr val="tx1"/>
                </a:solidFill>
                <a:latin typeface="Arial" charset="0"/>
                <a:ea typeface="+mn-ea"/>
                <a:cs typeface="+mn-cs"/>
              </a:rPr>
              <a:t>and thereby return to the bloodstream (through left an right </a:t>
            </a:r>
            <a:r>
              <a:rPr lang="en-GB" sz="1200" b="0" i="0" u="none" strike="noStrike" kern="1200" baseline="0" dirty="0" err="1">
                <a:solidFill>
                  <a:schemeClr val="tx1"/>
                </a:solidFill>
                <a:latin typeface="Arial" charset="0"/>
                <a:ea typeface="+mn-ea"/>
                <a:cs typeface="+mn-cs"/>
              </a:rPr>
              <a:t>subclavian</a:t>
            </a:r>
            <a:r>
              <a:rPr lang="en-GB" sz="1200" b="0" i="0" u="none" strike="noStrike" kern="1200" baseline="0" dirty="0">
                <a:solidFill>
                  <a:schemeClr val="tx1"/>
                </a:solidFill>
                <a:latin typeface="Arial" charset="0"/>
                <a:ea typeface="+mn-ea"/>
                <a:cs typeface="+mn-cs"/>
              </a:rPr>
              <a:t> vein</a:t>
            </a:r>
            <a:r>
              <a:rPr lang="en-GB" sz="1200" b="0" i="0" u="none" strike="noStrike" kern="1200" baseline="0" noProof="0" dirty="0">
                <a:solidFill>
                  <a:schemeClr val="tx1"/>
                </a:solidFill>
                <a:latin typeface="Arial" charset="0"/>
                <a:ea typeface="+mn-ea"/>
                <a:cs typeface="+mn-cs"/>
              </a:rPr>
              <a:t>). </a:t>
            </a:r>
            <a:endParaRPr lang="en-GB" sz="1200" b="0" i="0" u="none" strike="noStrike" kern="1200" baseline="0" dirty="0">
              <a:solidFill>
                <a:schemeClr val="tx1"/>
              </a:solidFill>
              <a:latin typeface="Arial" charset="0"/>
              <a:ea typeface="+mn-ea"/>
              <a:cs typeface="+mn-cs"/>
            </a:endParaRPr>
          </a:p>
          <a:p>
            <a:endParaRPr lang="cs-CZ" sz="1200" b="0" i="0" u="none" strike="noStrike" kern="1200" baseline="0" dirty="0">
              <a:solidFill>
                <a:schemeClr val="tx1"/>
              </a:solidFill>
              <a:latin typeface="Arial" charset="0"/>
              <a:ea typeface="+mn-ea"/>
              <a:cs typeface="+mn-cs"/>
            </a:endParaRPr>
          </a:p>
          <a:p>
            <a:endParaRPr lang="cs-CZ" sz="1200" b="0" i="0" u="none" strike="noStrike" kern="1200" baseline="0" dirty="0">
              <a:solidFill>
                <a:schemeClr val="tx1"/>
              </a:solidFill>
              <a:latin typeface="Arial" charset="0"/>
              <a:ea typeface="+mn-ea"/>
              <a:cs typeface="+mn-cs"/>
            </a:endParaRPr>
          </a:p>
          <a:p>
            <a:r>
              <a:rPr lang="en-GB" sz="1200" b="1" i="0" u="none" strike="noStrike" kern="1200" baseline="0" noProof="0" dirty="0">
                <a:solidFill>
                  <a:schemeClr val="tx1"/>
                </a:solidFill>
                <a:latin typeface="Arial" charset="0"/>
                <a:ea typeface="+mn-ea"/>
                <a:cs typeface="+mn-cs"/>
              </a:rPr>
              <a:t>Lymphatic System</a:t>
            </a:r>
          </a:p>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The lymphatic system </a:t>
            </a:r>
            <a:r>
              <a:rPr lang="en-US" sz="1200" b="0" i="0" u="none" strike="noStrike" kern="1200" baseline="0" dirty="0">
                <a:solidFill>
                  <a:schemeClr val="tx1"/>
                </a:solidFill>
                <a:latin typeface="Arial" charset="0"/>
                <a:ea typeface="+mn-ea"/>
                <a:cs typeface="+mn-cs"/>
              </a:rPr>
              <a:t>represents an accessory route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through which fluid can flow from the interstitial</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spaces into the blood. Most important, the </a:t>
            </a:r>
            <a:r>
              <a:rPr lang="en-US" sz="1200" b="0" i="0" u="none" strike="noStrike" kern="1200" baseline="0" dirty="0" err="1">
                <a:solidFill>
                  <a:schemeClr val="tx1"/>
                </a:solidFill>
                <a:latin typeface="Arial" charset="0"/>
                <a:ea typeface="+mn-ea"/>
                <a:cs typeface="+mn-cs"/>
              </a:rPr>
              <a:t>lymphatics</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can carry proteins and large particulate matter away</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from the tissue spaces, neither of which can be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removed by absorption directly into the blood capillaries.</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This return of proteins to the blood from the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interstitial spaces is an essential function without</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which we would die within about 24 hours.</a:t>
            </a:r>
            <a:endParaRPr lang="cs-CZ" sz="1200" b="0" i="0" u="none" strike="noStrike" kern="1200" baseline="0" dirty="0">
              <a:solidFill>
                <a:schemeClr val="tx1"/>
              </a:solidFill>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a:p>
          <a:p>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9</a:t>
            </a:fld>
            <a:endParaRPr lang="cs-CZ" altLang="cs-CZ"/>
          </a:p>
        </p:txBody>
      </p:sp>
    </p:spTree>
    <p:extLst>
      <p:ext uri="{BB962C8B-B14F-4D97-AF65-F5344CB8AC3E}">
        <p14:creationId xmlns:p14="http://schemas.microsoft.com/office/powerpoint/2010/main" val="323501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 In most tissues, the mean </a:t>
            </a:r>
            <a:r>
              <a:rPr lang="en-GB" altLang="cs-CZ" sz="1200" b="0" noProof="0" dirty="0" err="1">
                <a:latin typeface="Times New Roman" pitchFamily="18" charset="0"/>
              </a:rPr>
              <a:t>P</a:t>
            </a:r>
            <a:r>
              <a:rPr lang="en-GB" altLang="cs-CZ" sz="1200" b="0" baseline="-25000" noProof="0" dirty="0" err="1">
                <a:latin typeface="Times New Roman" pitchFamily="18" charset="0"/>
              </a:rPr>
              <a:t>eff</a:t>
            </a:r>
            <a:r>
              <a:rPr lang="en-GB" sz="1200" b="0" i="0" u="none" strike="noStrike" kern="1200" baseline="0" noProof="0" dirty="0">
                <a:solidFill>
                  <a:schemeClr val="tx1"/>
                </a:solidFill>
                <a:latin typeface="Arial" charset="0"/>
                <a:ea typeface="+mn-ea"/>
                <a:cs typeface="+mn-cs"/>
              </a:rPr>
              <a:t> along the capillaries is slightly positive under normal conditions, resulting in a net filtration of fluid into the interstitial space. Except for </a:t>
            </a:r>
            <a:r>
              <a:rPr lang="en-GB" altLang="cs-CZ" sz="1200" b="0" noProof="0" dirty="0" err="1">
                <a:latin typeface="Times New Roman" pitchFamily="18" charset="0"/>
              </a:rPr>
              <a:t>P</a:t>
            </a:r>
            <a:r>
              <a:rPr lang="en-GB" altLang="cs-CZ" sz="1200" b="0" baseline="-25000" noProof="0" dirty="0" err="1">
                <a:latin typeface="Times New Roman" pitchFamily="18" charset="0"/>
              </a:rPr>
              <a:t>eff</a:t>
            </a:r>
            <a:r>
              <a:rPr lang="en-GB" altLang="cs-CZ" sz="1200" b="0" baseline="0" noProof="0" dirty="0">
                <a:latin typeface="Times New Roman" pitchFamily="18" charset="0"/>
              </a:rPr>
              <a:t>,</a:t>
            </a:r>
            <a:r>
              <a:rPr lang="en-GB" sz="1200" b="0" i="0" u="none" strike="noStrike" kern="1200" baseline="0" noProof="0" dirty="0">
                <a:solidFill>
                  <a:schemeClr val="tx1"/>
                </a:solidFill>
                <a:latin typeface="Arial" charset="0"/>
                <a:ea typeface="+mn-ea"/>
                <a:cs typeface="+mn-cs"/>
              </a:rPr>
              <a:t> the rate of fluid filtration in a tissue is also dependent </a:t>
            </a:r>
            <a:r>
              <a:rPr lang="en-GB" sz="1200" b="0" i="0" u="none" strike="noStrike" kern="1200" baseline="0" dirty="0">
                <a:solidFill>
                  <a:schemeClr val="tx1"/>
                </a:solidFill>
                <a:latin typeface="Arial" charset="0"/>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a:solidFill>
                  <a:schemeClr val="tx1"/>
                </a:solidFill>
                <a:effectLst/>
                <a:latin typeface="Arial" charset="0"/>
                <a:ea typeface="+mn-ea"/>
                <a:cs typeface="+mn-cs"/>
              </a:rPr>
              <a:t>These factors are involved in the </a:t>
            </a:r>
            <a:r>
              <a:rPr lang="en-GB" sz="1200" b="0" i="1" kern="1200" dirty="0">
                <a:solidFill>
                  <a:schemeClr val="tx1"/>
                </a:solidFill>
                <a:effectLst/>
                <a:latin typeface="Arial" charset="0"/>
                <a:ea typeface="+mn-ea"/>
                <a:cs typeface="+mn-cs"/>
              </a:rPr>
              <a:t>Starling equation</a:t>
            </a:r>
            <a:r>
              <a:rPr lang="en-GB" sz="1200" b="0" i="0" kern="1200" dirty="0">
                <a:solidFill>
                  <a:schemeClr val="tx1"/>
                </a:solidFill>
                <a:effectLst/>
                <a:latin typeface="Arial" charset="0"/>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a:solidFill>
                <a:schemeClr val="tx1"/>
              </a:solidFill>
              <a:effectLst/>
              <a:latin typeface="Arial" charset="0"/>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a:t>
            </a:r>
            <a:r>
              <a:rPr lang="en-GB" sz="1200" b="0" i="0" kern="1200" dirty="0" err="1">
                <a:solidFill>
                  <a:schemeClr val="tx1"/>
                </a:solidFill>
                <a:effectLst/>
                <a:latin typeface="Arial" charset="0"/>
                <a:ea typeface="+mn-ea"/>
                <a:cs typeface="+mn-cs"/>
              </a:rPr>
              <a:t>J</a:t>
            </a:r>
            <a:r>
              <a:rPr lang="en-GB" sz="1200" b="0" i="0" kern="1200" baseline="-25000" dirty="0" err="1">
                <a:solidFill>
                  <a:schemeClr val="tx1"/>
                </a:solidFill>
                <a:effectLst/>
                <a:latin typeface="Arial" charset="0"/>
                <a:ea typeface="+mn-ea"/>
                <a:cs typeface="+mn-cs"/>
              </a:rPr>
              <a:t>v</a:t>
            </a:r>
            <a:r>
              <a:rPr lang="en-GB" sz="1200" b="0" i="0" kern="1200" dirty="0">
                <a:solidFill>
                  <a:schemeClr val="tx1"/>
                </a:solidFill>
                <a:effectLst/>
                <a:latin typeface="Arial" charset="0"/>
                <a:ea typeface="+mn-ea"/>
                <a:cs typeface="+mn-cs"/>
              </a:rPr>
              <a:t> = </a:t>
            </a:r>
            <a:r>
              <a:rPr lang="en-GB" sz="1200" b="0" i="0" kern="1200" dirty="0" err="1">
                <a:solidFill>
                  <a:schemeClr val="tx1"/>
                </a:solidFill>
                <a:effectLst/>
                <a:latin typeface="Arial" charset="0"/>
                <a:ea typeface="+mn-ea"/>
                <a:cs typeface="+mn-cs"/>
              </a:rPr>
              <a:t>K</a:t>
            </a:r>
            <a:r>
              <a:rPr lang="en-GB" sz="1200" b="0" i="0" kern="1200" baseline="-25000" dirty="0" err="1">
                <a:solidFill>
                  <a:schemeClr val="tx1"/>
                </a:solidFill>
                <a:effectLst/>
                <a:latin typeface="Arial" charset="0"/>
                <a:ea typeface="+mn-ea"/>
                <a:cs typeface="+mn-cs"/>
              </a:rPr>
              <a:t>f</a:t>
            </a:r>
            <a:r>
              <a:rPr lang="en-GB" sz="1200" b="0" i="0" kern="1200" dirty="0">
                <a:solidFill>
                  <a:schemeClr val="tx1"/>
                </a:solidFill>
                <a:effectLst/>
                <a:latin typeface="Arial" charset="0"/>
                <a:ea typeface="+mn-ea"/>
                <a:cs typeface="+mn-cs"/>
              </a:rPr>
              <a:t>(P</a:t>
            </a:r>
            <a:r>
              <a:rPr lang="en-GB" sz="1200" b="0" i="0" kern="1200" baseline="-25000" dirty="0">
                <a:solidFill>
                  <a:schemeClr val="tx1"/>
                </a:solidFill>
                <a:effectLst/>
                <a:latin typeface="Arial" charset="0"/>
                <a:ea typeface="+mn-ea"/>
                <a:cs typeface="+mn-cs"/>
              </a:rPr>
              <a:t>c</a:t>
            </a:r>
            <a:r>
              <a:rPr lang="en-GB" sz="1200" b="0" i="0" kern="1200" dirty="0">
                <a:solidFill>
                  <a:schemeClr val="tx1"/>
                </a:solidFill>
                <a:effectLst/>
                <a:latin typeface="Arial" charset="0"/>
                <a:ea typeface="+mn-ea"/>
                <a:cs typeface="+mn-cs"/>
              </a:rPr>
              <a:t> − P</a:t>
            </a:r>
            <a:r>
              <a:rPr lang="en-GB" sz="1200" b="0" i="0" kern="1200" baseline="-25000" dirty="0">
                <a:solidFill>
                  <a:schemeClr val="tx1"/>
                </a:solidFill>
                <a:effectLst/>
                <a:latin typeface="Arial" charset="0"/>
                <a:ea typeface="+mn-ea"/>
                <a:cs typeface="+mn-cs"/>
              </a:rPr>
              <a:t>i</a:t>
            </a:r>
            <a:r>
              <a:rPr lang="en-GB" sz="1200" b="0" i="0" kern="1200" dirty="0">
                <a:solidFill>
                  <a:schemeClr val="tx1"/>
                </a:solidFill>
                <a:effectLst/>
                <a:latin typeface="Arial" charset="0"/>
                <a:ea typeface="+mn-ea"/>
                <a:cs typeface="+mn-cs"/>
              </a:rPr>
              <a:t>) − σ(</a:t>
            </a:r>
            <a:r>
              <a:rPr lang="en-GB" altLang="cs-CZ" sz="1200" b="0" dirty="0">
                <a:sym typeface="Symbol" pitchFamily="18" charset="2"/>
              </a:rPr>
              <a:t></a:t>
            </a:r>
            <a:r>
              <a:rPr lang="en-GB" sz="1200" b="0" i="0" kern="1200" baseline="-25000" dirty="0">
                <a:solidFill>
                  <a:schemeClr val="tx1"/>
                </a:solidFill>
                <a:effectLst/>
                <a:latin typeface="Arial" charset="0"/>
                <a:ea typeface="+mn-ea"/>
                <a:cs typeface="+mn-cs"/>
              </a:rPr>
              <a:t>c</a:t>
            </a:r>
            <a:r>
              <a:rPr lang="en-GB" sz="1200" b="0" i="0" kern="1200" dirty="0">
                <a:solidFill>
                  <a:schemeClr val="tx1"/>
                </a:solidFill>
                <a:effectLst/>
                <a:latin typeface="Arial" charset="0"/>
                <a:ea typeface="+mn-ea"/>
                <a:cs typeface="+mn-cs"/>
              </a:rPr>
              <a:t> − </a:t>
            </a:r>
            <a:r>
              <a:rPr lang="en-GB" altLang="cs-CZ" sz="1200" b="0" dirty="0">
                <a:sym typeface="Symbol" pitchFamily="18" charset="2"/>
              </a:rPr>
              <a:t></a:t>
            </a:r>
            <a:r>
              <a:rPr lang="en-GB" sz="1200" b="0" i="0" kern="1200" baseline="-25000" dirty="0">
                <a:solidFill>
                  <a:schemeClr val="tx1"/>
                </a:solidFill>
                <a:effectLst/>
                <a:latin typeface="Arial" charset="0"/>
                <a:ea typeface="+mn-ea"/>
                <a:cs typeface="+mn-cs"/>
              </a:rPr>
              <a:t>t</a:t>
            </a:r>
            <a:r>
              <a:rPr lang="en-GB" sz="1200" b="0" i="0" kern="1200" dirty="0">
                <a:solidFill>
                  <a:schemeClr val="tx1"/>
                </a:solidFill>
                <a:effectLst/>
                <a:latin typeface="Arial" charset="0"/>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by means of c</a:t>
            </a:r>
            <a:r>
              <a:rPr lang="en-GB" sz="1200" b="0" i="1" u="none" strike="noStrike" kern="1200" baseline="0" dirty="0">
                <a:solidFill>
                  <a:schemeClr val="tx1"/>
                </a:solidFill>
                <a:latin typeface="Arial" charset="0"/>
                <a:ea typeface="+mn-ea"/>
                <a:cs typeface="+mn-cs"/>
              </a:rPr>
              <a:t>apillary filtration coefficient </a:t>
            </a:r>
            <a:r>
              <a:rPr lang="en-GB" sz="1200" b="0" i="0" u="none" strike="noStrike" kern="1200" baseline="0" dirty="0">
                <a:solidFill>
                  <a:schemeClr val="tx1"/>
                </a:solidFill>
                <a:latin typeface="Arial" charset="0"/>
                <a:ea typeface="+mn-ea"/>
                <a:cs typeface="+mn-cs"/>
              </a:rPr>
              <a:t>(</a:t>
            </a:r>
            <a:r>
              <a:rPr lang="en-GB" sz="1200" b="0" i="0" u="none" strike="noStrike" kern="1200" baseline="0" dirty="0" err="1">
                <a:solidFill>
                  <a:schemeClr val="tx1"/>
                </a:solidFill>
                <a:latin typeface="Arial" charset="0"/>
                <a:ea typeface="+mn-ea"/>
                <a:cs typeface="+mn-cs"/>
              </a:rPr>
              <a:t>K</a:t>
            </a:r>
            <a:r>
              <a:rPr lang="en-GB" sz="1200" b="0" i="0" u="none" strike="noStrike" kern="1200" baseline="-25000" dirty="0" err="1">
                <a:solidFill>
                  <a:schemeClr val="tx1"/>
                </a:solidFill>
                <a:latin typeface="Arial" charset="0"/>
                <a:ea typeface="+mn-ea"/>
                <a:cs typeface="+mn-cs"/>
              </a:rPr>
              <a:t>f</a:t>
            </a:r>
            <a:r>
              <a:rPr lang="en-GB" sz="1200" b="0" i="0" u="none" strike="noStrike" kern="1200" baseline="0" dirty="0">
                <a:solidFill>
                  <a:schemeClr val="tx1"/>
                </a:solidFill>
                <a:latin typeface="Arial" charset="0"/>
                <a:ea typeface="+mn-ea"/>
                <a:cs typeface="+mn-cs"/>
              </a:rPr>
              <a:t>) and </a:t>
            </a:r>
            <a:r>
              <a:rPr lang="en-GB" sz="1200" b="0" i="1" u="none" strike="noStrike" kern="1200" baseline="0" noProof="0" dirty="0">
                <a:solidFill>
                  <a:schemeClr val="tx1"/>
                </a:solidFill>
                <a:latin typeface="Arial" charset="0"/>
                <a:ea typeface="+mn-ea"/>
                <a:cs typeface="+mn-cs"/>
              </a:rPr>
              <a:t>reflection coefficient for proteins </a:t>
            </a:r>
            <a:r>
              <a:rPr lang="en-GB" sz="1200" b="0" i="0" u="none" strike="noStrike" kern="1200" baseline="0" noProof="0" dirty="0">
                <a:solidFill>
                  <a:schemeClr val="tx1"/>
                </a:solidFill>
                <a:latin typeface="Arial" charset="0"/>
                <a:ea typeface="+mn-ea"/>
                <a:cs typeface="+mn-cs"/>
              </a:rPr>
              <a:t>(</a:t>
            </a:r>
            <a:r>
              <a:rPr lang="en-GB" altLang="cs-CZ" sz="1200" b="0" noProof="0" dirty="0">
                <a:latin typeface="Times New Roman" pitchFamily="18" charset="0"/>
                <a:sym typeface="Symbol"/>
              </a:rPr>
              <a:t>, between</a:t>
            </a:r>
            <a:r>
              <a:rPr lang="en-GB" altLang="cs-CZ" sz="1200" b="0" baseline="0" noProof="0" dirty="0">
                <a:latin typeface="Times New Roman" pitchFamily="18" charset="0"/>
                <a:sym typeface="Symbol"/>
              </a:rPr>
              <a:t> 0 and 1</a:t>
            </a:r>
            <a:r>
              <a:rPr lang="en-GB" altLang="cs-CZ" sz="1200" b="0" noProof="0" dirty="0">
                <a:latin typeface="Times New Roman" pitchFamily="18" charset="0"/>
                <a:sym typeface="Symbol"/>
              </a:rPr>
              <a:t>).  is </a:t>
            </a:r>
            <a:r>
              <a:rPr lang="en-GB" altLang="cs-CZ" sz="1200" b="0" baseline="0" noProof="0" dirty="0">
                <a:latin typeface="Times New Roman" pitchFamily="18" charset="0"/>
                <a:sym typeface="Symbol"/>
              </a:rPr>
              <a:t>1 if </a:t>
            </a:r>
            <a:r>
              <a:rPr lang="en-GB" sz="1200" b="0" i="0" u="none" strike="noStrike" kern="1200" baseline="0" noProof="0" dirty="0">
                <a:solidFill>
                  <a:schemeClr val="tx1"/>
                </a:solidFill>
                <a:latin typeface="Arial" charset="0"/>
                <a:ea typeface="+mn-ea"/>
                <a:cs typeface="+mn-cs"/>
              </a:rPr>
              <a:t>capillary membrane is not permeable to </a:t>
            </a:r>
            <a:r>
              <a:rPr lang="cs-CZ" sz="1200" b="0" i="0" u="none" strike="noStrike" kern="1200" baseline="0" noProof="0" dirty="0">
                <a:solidFill>
                  <a:schemeClr val="tx1"/>
                </a:solidFill>
                <a:latin typeface="Arial" charset="0"/>
                <a:ea typeface="+mn-ea"/>
                <a:cs typeface="+mn-cs"/>
              </a:rPr>
              <a:t>plasma </a:t>
            </a:r>
            <a:r>
              <a:rPr lang="en-GB" sz="1200" b="0" i="0" u="none" strike="noStrike" kern="1200" baseline="0" noProof="0" dirty="0">
                <a:solidFill>
                  <a:schemeClr val="tx1"/>
                </a:solidFill>
                <a:latin typeface="Arial" charset="0"/>
                <a:ea typeface="+mn-ea"/>
                <a:cs typeface="+mn-cs"/>
              </a:rPr>
              <a:t>proteins and decreases with an increase of membrane permeability to </a:t>
            </a:r>
            <a:r>
              <a:rPr lang="cs-CZ" sz="1200" b="0" i="0" u="none" strike="noStrike" kern="1200" baseline="0" noProof="0" dirty="0">
                <a:solidFill>
                  <a:schemeClr val="tx1"/>
                </a:solidFill>
                <a:latin typeface="Arial" charset="0"/>
                <a:ea typeface="+mn-ea"/>
                <a:cs typeface="+mn-cs"/>
              </a:rPr>
              <a:t>these </a:t>
            </a:r>
            <a:r>
              <a:rPr lang="en-GB" sz="1200" b="0" i="0" u="none" strike="noStrike" kern="1200" baseline="0" noProof="0" dirty="0">
                <a:solidFill>
                  <a:schemeClr val="tx1"/>
                </a:solidFill>
                <a:latin typeface="Arial" charset="0"/>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a:solidFill>
                  <a:schemeClr val="tx1"/>
                </a:solidFill>
                <a:effectLst/>
                <a:latin typeface="Arial" charset="0"/>
                <a:ea typeface="+mn-ea"/>
                <a:cs typeface="+mn-cs"/>
              </a:rPr>
              <a:t>Note: In some sources like Text of Medical Physiology (</a:t>
            </a:r>
            <a:r>
              <a:rPr lang="en-GB" sz="1200" kern="1200" noProof="0" dirty="0" err="1">
                <a:solidFill>
                  <a:schemeClr val="tx1"/>
                </a:solidFill>
                <a:effectLst/>
                <a:latin typeface="Arial" charset="0"/>
                <a:ea typeface="+mn-ea"/>
                <a:cs typeface="+mn-cs"/>
              </a:rPr>
              <a:t>Guiton</a:t>
            </a:r>
            <a:r>
              <a:rPr lang="en-GB" sz="1200" kern="1200" noProof="0" dirty="0">
                <a:solidFill>
                  <a:schemeClr val="tx1"/>
                </a:solidFill>
                <a:effectLst/>
                <a:latin typeface="Arial" charset="0"/>
                <a:ea typeface="+mn-ea"/>
                <a:cs typeface="+mn-cs"/>
              </a:rPr>
              <a:t> and Hall) or Atlas of physiology (</a:t>
            </a:r>
            <a:r>
              <a:rPr lang="en-GB" sz="1200" kern="1200" noProof="0" dirty="0" err="1">
                <a:solidFill>
                  <a:schemeClr val="tx1"/>
                </a:solidFill>
                <a:effectLst/>
                <a:latin typeface="Arial" charset="0"/>
                <a:ea typeface="+mn-ea"/>
                <a:cs typeface="+mn-cs"/>
              </a:rPr>
              <a:t>Silbernagel&amp;Despopoulos</a:t>
            </a:r>
            <a:r>
              <a:rPr lang="en-GB" sz="1200" kern="1200" noProof="0" dirty="0">
                <a:solidFill>
                  <a:schemeClr val="tx1"/>
                </a:solidFill>
                <a:effectLst/>
                <a:latin typeface="Arial" charset="0"/>
                <a:ea typeface="+mn-ea"/>
                <a:cs typeface="+mn-cs"/>
              </a:rPr>
              <a:t>) the </a:t>
            </a:r>
            <a:r>
              <a:rPr lang="en-GB" sz="1200" i="1" kern="1200" noProof="0" dirty="0">
                <a:solidFill>
                  <a:schemeClr val="tx1"/>
                </a:solidFill>
                <a:effectLst/>
                <a:latin typeface="Arial" charset="0"/>
                <a:ea typeface="+mn-ea"/>
                <a:cs typeface="+mn-cs"/>
              </a:rPr>
              <a:t>reflection coefficient </a:t>
            </a:r>
            <a:r>
              <a:rPr lang="en-GB" sz="1200" kern="1200" noProof="0" dirty="0">
                <a:solidFill>
                  <a:schemeClr val="tx1"/>
                </a:solidFill>
                <a:effectLst/>
                <a:latin typeface="Arial" charset="0"/>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a:solidFill>
                  <a:schemeClr val="tx1"/>
                </a:solidFill>
                <a:effectLst/>
                <a:latin typeface="Arial" charset="0"/>
                <a:ea typeface="+mn-ea"/>
                <a:cs typeface="+mn-cs"/>
              </a:rPr>
              <a:t>Medical Physiology by </a:t>
            </a:r>
            <a:r>
              <a:rPr lang="en-GB" sz="1200" kern="1200" noProof="0" dirty="0">
                <a:solidFill>
                  <a:schemeClr val="tx1"/>
                </a:solidFill>
                <a:effectLst/>
                <a:latin typeface="Arial" charset="0"/>
                <a:ea typeface="+mn-ea"/>
                <a:cs typeface="+mn-cs"/>
              </a:rPr>
              <a:t>Boron, which is the recommended source for the study of General </a:t>
            </a:r>
            <a:r>
              <a:rPr lang="en-GB" sz="1200" kern="1200" dirty="0">
                <a:solidFill>
                  <a:schemeClr val="tx1"/>
                </a:solidFill>
                <a:effectLst/>
                <a:latin typeface="Arial" charset="0"/>
                <a:ea typeface="+mn-ea"/>
                <a:cs typeface="+mn-cs"/>
              </a:rPr>
              <a:t>Medicine in our school. Nevertheless, both descriptions are compatible. </a:t>
            </a:r>
          </a:p>
          <a:p>
            <a:endParaRPr lang="en-GB" dirty="0"/>
          </a:p>
          <a:p>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10</a:t>
            </a:fld>
            <a:endParaRPr lang="cs-CZ" altLang="cs-CZ"/>
          </a:p>
        </p:txBody>
      </p:sp>
    </p:spTree>
    <p:extLst>
      <p:ext uri="{BB962C8B-B14F-4D97-AF65-F5344CB8AC3E}">
        <p14:creationId xmlns:p14="http://schemas.microsoft.com/office/powerpoint/2010/main" val="13258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94BF2AD-BD7D-4158-B2B1-E22680B6D594}" type="slidenum">
              <a:rPr lang="en-GB" altLang="cs-CZ"/>
              <a:pPr>
                <a:defRPr/>
              </a:pPr>
              <a:t>‹#›</a:t>
            </a:fld>
            <a:endParaRPr lang="en-GB" altLang="cs-CZ"/>
          </a:p>
        </p:txBody>
      </p:sp>
    </p:spTree>
    <p:extLst>
      <p:ext uri="{BB962C8B-B14F-4D97-AF65-F5344CB8AC3E}">
        <p14:creationId xmlns:p14="http://schemas.microsoft.com/office/powerpoint/2010/main" val="256714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C77B108E-BE20-4410-A3B3-CEC7FEC224BB}" type="slidenum">
              <a:rPr lang="en-GB" altLang="cs-CZ"/>
              <a:pPr>
                <a:defRPr/>
              </a:pPr>
              <a:t>‹#›</a:t>
            </a:fld>
            <a:endParaRPr lang="en-GB" altLang="cs-CZ"/>
          </a:p>
        </p:txBody>
      </p:sp>
    </p:spTree>
    <p:extLst>
      <p:ext uri="{BB962C8B-B14F-4D97-AF65-F5344CB8AC3E}">
        <p14:creationId xmlns:p14="http://schemas.microsoft.com/office/powerpoint/2010/main" val="356959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F1ED012-4967-4B32-9A68-8A9D54B85FE7}" type="slidenum">
              <a:rPr lang="en-GB" altLang="cs-CZ"/>
              <a:pPr>
                <a:defRPr/>
              </a:pPr>
              <a:t>‹#›</a:t>
            </a:fld>
            <a:endParaRPr lang="en-GB" altLang="cs-CZ"/>
          </a:p>
        </p:txBody>
      </p:sp>
    </p:spTree>
    <p:extLst>
      <p:ext uri="{BB962C8B-B14F-4D97-AF65-F5344CB8AC3E}">
        <p14:creationId xmlns:p14="http://schemas.microsoft.com/office/powerpoint/2010/main" val="298995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3F3128D0-DE68-4C71-AE55-68CDD459F909}" type="slidenum">
              <a:rPr lang="en-GB" altLang="cs-CZ"/>
              <a:pPr>
                <a:defRPr/>
              </a:pPr>
              <a:t>‹#›</a:t>
            </a:fld>
            <a:endParaRPr lang="en-GB" altLang="cs-CZ"/>
          </a:p>
        </p:txBody>
      </p:sp>
    </p:spTree>
    <p:extLst>
      <p:ext uri="{BB962C8B-B14F-4D97-AF65-F5344CB8AC3E}">
        <p14:creationId xmlns:p14="http://schemas.microsoft.com/office/powerpoint/2010/main" val="88042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496CDE01-106C-4F80-842E-CACF3B6D5B84}" type="slidenum">
              <a:rPr lang="en-GB" altLang="cs-CZ"/>
              <a:pPr>
                <a:defRPr/>
              </a:pPr>
              <a:t>‹#›</a:t>
            </a:fld>
            <a:endParaRPr lang="en-GB" altLang="cs-CZ"/>
          </a:p>
        </p:txBody>
      </p:sp>
    </p:spTree>
    <p:extLst>
      <p:ext uri="{BB962C8B-B14F-4D97-AF65-F5344CB8AC3E}">
        <p14:creationId xmlns:p14="http://schemas.microsoft.com/office/powerpoint/2010/main" val="90192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89FBC33E-9EEB-448F-AF15-3B3D9477D2F5}" type="slidenum">
              <a:rPr lang="en-GB" altLang="cs-CZ"/>
              <a:pPr>
                <a:defRPr/>
              </a:pPr>
              <a:t>‹#›</a:t>
            </a:fld>
            <a:endParaRPr lang="en-GB" altLang="cs-CZ"/>
          </a:p>
        </p:txBody>
      </p:sp>
    </p:spTree>
    <p:extLst>
      <p:ext uri="{BB962C8B-B14F-4D97-AF65-F5344CB8AC3E}">
        <p14:creationId xmlns:p14="http://schemas.microsoft.com/office/powerpoint/2010/main" val="142351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683DCDC4-6432-4C28-817D-4D10DC8EFAD5}" type="slidenum">
              <a:rPr lang="en-GB" altLang="cs-CZ"/>
              <a:pPr>
                <a:defRPr/>
              </a:pPr>
              <a:t>‹#›</a:t>
            </a:fld>
            <a:endParaRPr lang="en-GB" altLang="cs-CZ"/>
          </a:p>
        </p:txBody>
      </p:sp>
    </p:spTree>
    <p:extLst>
      <p:ext uri="{BB962C8B-B14F-4D97-AF65-F5344CB8AC3E}">
        <p14:creationId xmlns:p14="http://schemas.microsoft.com/office/powerpoint/2010/main" val="56374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F7FE2900-6FAC-4FA9-A9AF-D4065FBBDF97}" type="slidenum">
              <a:rPr lang="en-GB" altLang="cs-CZ"/>
              <a:pPr>
                <a:defRPr/>
              </a:pPr>
              <a:t>‹#›</a:t>
            </a:fld>
            <a:endParaRPr lang="en-GB" altLang="cs-CZ"/>
          </a:p>
        </p:txBody>
      </p:sp>
    </p:spTree>
    <p:extLst>
      <p:ext uri="{BB962C8B-B14F-4D97-AF65-F5344CB8AC3E}">
        <p14:creationId xmlns:p14="http://schemas.microsoft.com/office/powerpoint/2010/main" val="2684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34B42646-3496-4A17-B2FD-2F7FE0E42191}" type="slidenum">
              <a:rPr lang="en-GB" altLang="cs-CZ"/>
              <a:pPr>
                <a:defRPr/>
              </a:pPr>
              <a:t>‹#›</a:t>
            </a:fld>
            <a:endParaRPr lang="en-GB" altLang="cs-CZ"/>
          </a:p>
        </p:txBody>
      </p:sp>
    </p:spTree>
    <p:extLst>
      <p:ext uri="{BB962C8B-B14F-4D97-AF65-F5344CB8AC3E}">
        <p14:creationId xmlns:p14="http://schemas.microsoft.com/office/powerpoint/2010/main" val="384281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7908EE44-CE8C-46E3-BF0C-E8249F8B59E8}" type="slidenum">
              <a:rPr lang="en-GB" altLang="cs-CZ"/>
              <a:pPr>
                <a:defRPr/>
              </a:pPr>
              <a:t>‹#›</a:t>
            </a:fld>
            <a:endParaRPr lang="en-GB" altLang="cs-CZ"/>
          </a:p>
        </p:txBody>
      </p:sp>
    </p:spTree>
    <p:extLst>
      <p:ext uri="{BB962C8B-B14F-4D97-AF65-F5344CB8AC3E}">
        <p14:creationId xmlns:p14="http://schemas.microsoft.com/office/powerpoint/2010/main" val="269760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D878886-BEEF-4037-A478-EF9A96800E08}" type="slidenum">
              <a:rPr lang="en-GB" altLang="cs-CZ"/>
              <a:pPr>
                <a:defRPr/>
              </a:pPr>
              <a:t>‹#›</a:t>
            </a:fld>
            <a:endParaRPr lang="en-GB" altLang="cs-CZ"/>
          </a:p>
        </p:txBody>
      </p:sp>
    </p:spTree>
    <p:extLst>
      <p:ext uri="{BB962C8B-B14F-4D97-AF65-F5344CB8AC3E}">
        <p14:creationId xmlns:p14="http://schemas.microsoft.com/office/powerpoint/2010/main" val="268840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ADC7B32-72D1-49DE-9CEB-7C2E8859D1A0}"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a:t>
            </a:r>
            <a:r>
              <a:rPr lang="cs-CZ" altLang="cs-CZ" dirty="0">
                <a:solidFill>
                  <a:srgbClr val="FF0066"/>
                </a:solidFill>
                <a:effectLst>
                  <a:outerShdw blurRad="38100" dist="38100" dir="2700000" algn="tl">
                    <a:srgbClr val="000000"/>
                  </a:outerShdw>
                </a:effectLst>
              </a:rPr>
              <a:t>K</a:t>
            </a:r>
            <a:r>
              <a:rPr lang="en-GB" altLang="cs-CZ" dirty="0">
                <a:solidFill>
                  <a:srgbClr val="FF0066"/>
                </a:solidFill>
                <a:effectLst>
                  <a:outerShdw blurRad="38100" dist="38100" dir="2700000" algn="tl">
                    <a:srgbClr val="000000"/>
                  </a:outerShdw>
                </a:effectLst>
              </a:rPr>
              <a:t>ROCIR</a:t>
            </a:r>
            <a:r>
              <a:rPr lang="cs-CZ" altLang="cs-CZ" dirty="0">
                <a:solidFill>
                  <a:srgbClr val="FF0066"/>
                </a:solidFill>
                <a:effectLst>
                  <a:outerShdw blurRad="38100" dist="38100" dir="2700000" algn="tl">
                    <a:srgbClr val="000000"/>
                  </a:outerShdw>
                </a:effectLst>
              </a:rPr>
              <a:t>KULACE</a:t>
            </a:r>
            <a:endParaRPr lang="en-GB" altLang="cs-CZ" dirty="0">
              <a:solidFill>
                <a:srgbClr val="FF0066"/>
              </a:solidFill>
              <a:effectLst>
                <a:outerShdw blurRad="38100" dist="38100" dir="2700000" algn="tl">
                  <a:srgbClr val="000000"/>
                </a:outerShdw>
              </a:effectLst>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ChangeArrowheads="1"/>
          </p:cNvSpPr>
          <p:nvPr/>
        </p:nvSpPr>
        <p:spPr bwMode="auto">
          <a:xfrm>
            <a:off x="2449513" y="3651250"/>
            <a:ext cx="4392612" cy="1857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a:t>
            </a:r>
            <a:r>
              <a:rPr lang="en-GB" altLang="cs-CZ"/>
              <a:t>-</a:t>
            </a:r>
            <a:r>
              <a:rPr lang="en-GB" altLang="cs-CZ" sz="2000"/>
              <a:t> </a:t>
            </a:r>
            <a:r>
              <a:rPr lang="cs-CZ" altLang="cs-CZ" sz="2000">
                <a:latin typeface="Times New Roman" pitchFamily="18" charset="0"/>
              </a:rPr>
              <a:t>kapilární hydrostatický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sz="2000" b="1">
                <a:latin typeface="Times New Roman" pitchFamily="18" charset="0"/>
              </a:rPr>
              <a:t> </a:t>
            </a:r>
            <a:r>
              <a:rPr lang="cs-CZ" altLang="cs-CZ" sz="2000" b="1">
                <a:latin typeface="Times New Roman" pitchFamily="18" charset="0"/>
              </a:rPr>
              <a:t> </a:t>
            </a:r>
            <a:r>
              <a:rPr lang="en-GB" altLang="cs-CZ"/>
              <a:t>-</a:t>
            </a:r>
            <a:r>
              <a:rPr lang="cs-CZ" altLang="cs-CZ" sz="2000" b="1">
                <a:latin typeface="Times New Roman" pitchFamily="18" charset="0"/>
              </a:rPr>
              <a:t> </a:t>
            </a:r>
            <a:r>
              <a:rPr lang="cs-CZ" altLang="cs-CZ" sz="2000">
                <a:latin typeface="Times New Roman" pitchFamily="18" charset="0"/>
              </a:rPr>
              <a:t>intersticiální hydrostatický tlak</a:t>
            </a:r>
            <a:endParaRPr lang="en-GB" altLang="cs-CZ" sz="2000">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a:t>
            </a:r>
            <a:r>
              <a:rPr lang="cs-CZ" altLang="cs-CZ"/>
              <a:t>-</a:t>
            </a:r>
            <a:r>
              <a:rPr lang="en-GB" altLang="cs-CZ"/>
              <a:t> </a:t>
            </a:r>
            <a:r>
              <a:rPr lang="cs-CZ" altLang="cs-CZ">
                <a:latin typeface="Times New Roman" pitchFamily="18" charset="0"/>
              </a:rPr>
              <a:t>k</a:t>
            </a:r>
            <a:r>
              <a:rPr lang="en-GB" altLang="cs-CZ">
                <a:latin typeface="Times New Roman" pitchFamily="18" charset="0"/>
              </a:rPr>
              <a:t>apil</a:t>
            </a:r>
            <a:r>
              <a:rPr lang="cs-CZ" altLang="cs-CZ">
                <a:latin typeface="Times New Roman" pitchFamily="18" charset="0"/>
              </a:rPr>
              <a:t>ární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 intersticiální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reflexní koeficient</a:t>
            </a:r>
            <a:endParaRPr lang="en-GB" altLang="cs-CZ">
              <a:latin typeface="Times New Roman" pitchFamily="18" charset="0"/>
            </a:endParaRPr>
          </a:p>
        </p:txBody>
      </p:sp>
      <p:sp>
        <p:nvSpPr>
          <p:cNvPr id="22530" name="Text Box 9"/>
          <p:cNvSpPr txBox="1">
            <a:spLocks noChangeArrowheads="1"/>
          </p:cNvSpPr>
          <p:nvPr/>
        </p:nvSpPr>
        <p:spPr bwMode="auto">
          <a:xfrm>
            <a:off x="2689225" y="392113"/>
            <a:ext cx="3838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latin typeface="Arial Black" pitchFamily="34" charset="0"/>
              </a:rPr>
              <a:t>STARLING</a:t>
            </a:r>
            <a:r>
              <a:rPr lang="cs-CZ" altLang="cs-CZ" sz="2400" b="1">
                <a:latin typeface="Arial Black" pitchFamily="34" charset="0"/>
              </a:rPr>
              <a:t>ŮV  VZTAH</a:t>
            </a:r>
            <a:endParaRPr lang="en-GB" altLang="cs-CZ" sz="2400" b="1">
              <a:latin typeface="Arial Black" pitchFamily="34" charset="0"/>
            </a:endParaRPr>
          </a:p>
        </p:txBody>
      </p:sp>
      <p:grpSp>
        <p:nvGrpSpPr>
          <p:cNvPr id="22531" name="Group 10"/>
          <p:cNvGrpSpPr>
            <a:grpSpLocks/>
          </p:cNvGrpSpPr>
          <p:nvPr/>
        </p:nvGrpSpPr>
        <p:grpSpPr bwMode="auto">
          <a:xfrm>
            <a:off x="1962150" y="1123950"/>
            <a:ext cx="5329238" cy="863600"/>
            <a:chOff x="1292" y="890"/>
            <a:chExt cx="3357" cy="544"/>
          </a:xfrm>
        </p:grpSpPr>
        <p:sp>
          <p:nvSpPr>
            <p:cNvPr id="22534"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2535"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2532" name="Rectangle 11"/>
          <p:cNvSpPr>
            <a:spLocks noChangeArrowheads="1"/>
          </p:cNvSpPr>
          <p:nvPr/>
        </p:nvSpPr>
        <p:spPr bwMode="auto">
          <a:xfrm>
            <a:off x="2414588" y="2789238"/>
            <a:ext cx="569436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400">
                <a:latin typeface="Times New Roman" pitchFamily="18" charset="0"/>
              </a:rPr>
              <a:t> kapilární filtrační koeficient</a:t>
            </a:r>
            <a:r>
              <a:rPr lang="en-GB" altLang="cs-CZ"/>
              <a:t> </a:t>
            </a:r>
          </a:p>
        </p:txBody>
      </p:sp>
      <p:sp>
        <p:nvSpPr>
          <p:cNvPr id="22533" name="Text Box 12"/>
          <p:cNvSpPr txBox="1">
            <a:spLocks noChangeArrowheads="1"/>
          </p:cNvSpPr>
          <p:nvPr/>
        </p:nvSpPr>
        <p:spPr bwMode="auto">
          <a:xfrm>
            <a:off x="2281238" y="2281238"/>
            <a:ext cx="625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cs-CZ" altLang="cs-CZ" sz="2000"/>
              <a:t>  </a:t>
            </a:r>
            <a:r>
              <a:rPr lang="cs-CZ" altLang="cs-CZ" sz="2000">
                <a:latin typeface="Times New Roman" pitchFamily="18" charset="0"/>
              </a:rPr>
              <a:t>TOK TEKUTINY PŘES KAPILÁRU</a:t>
            </a:r>
            <a:endParaRPr lang="en-GB" altLang="cs-CZ" sz="200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7"/>
          <p:cNvSpPr txBox="1">
            <a:spLocks noChangeArrowheads="1"/>
          </p:cNvSpPr>
          <p:nvPr/>
        </p:nvSpPr>
        <p:spPr bwMode="auto">
          <a:xfrm>
            <a:off x="1138238" y="555625"/>
            <a:ext cx="688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PŘÍČINY ZVÝŠENÉHO OBJEMU INTERSTICIÁLNÍ TEKUTINY A OTOKŮ</a:t>
            </a:r>
          </a:p>
        </p:txBody>
      </p:sp>
      <p:sp>
        <p:nvSpPr>
          <p:cNvPr id="23554" name="Rectangle 9"/>
          <p:cNvSpPr>
            <a:spLocks noChangeArrowheads="1"/>
          </p:cNvSpPr>
          <p:nvPr/>
        </p:nvSpPr>
        <p:spPr bwMode="auto">
          <a:xfrm>
            <a:off x="1966913"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55"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973263"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Line 13"/>
          <p:cNvSpPr>
            <a:spLocks noChangeShapeType="1"/>
          </p:cNvSpPr>
          <p:nvPr/>
        </p:nvSpPr>
        <p:spPr bwMode="auto">
          <a:xfrm flipV="1">
            <a:off x="4119563"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3557" name="Rectangle 14"/>
          <p:cNvSpPr>
            <a:spLocks noChangeArrowheads="1"/>
          </p:cNvSpPr>
          <p:nvPr/>
        </p:nvSpPr>
        <p:spPr bwMode="auto">
          <a:xfrm>
            <a:off x="6043613"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8" name="Rectangle 16"/>
          <p:cNvSpPr>
            <a:spLocks noChangeArrowheads="1"/>
          </p:cNvSpPr>
          <p:nvPr/>
        </p:nvSpPr>
        <p:spPr bwMode="auto">
          <a:xfrm>
            <a:off x="2078038"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9" name="Rectangle 17"/>
          <p:cNvSpPr>
            <a:spLocks noChangeArrowheads="1"/>
          </p:cNvSpPr>
          <p:nvPr/>
        </p:nvSpPr>
        <p:spPr bwMode="auto">
          <a:xfrm>
            <a:off x="2198688"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0" name="Group 25"/>
          <p:cNvGrpSpPr>
            <a:grpSpLocks/>
          </p:cNvGrpSpPr>
          <p:nvPr/>
        </p:nvGrpSpPr>
        <p:grpSpPr bwMode="auto">
          <a:xfrm>
            <a:off x="3287713" y="3587750"/>
            <a:ext cx="581025" cy="523875"/>
            <a:chOff x="808" y="2044"/>
            <a:chExt cx="366" cy="330"/>
          </a:xfrm>
        </p:grpSpPr>
        <p:sp>
          <p:nvSpPr>
            <p:cNvPr id="23579"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80"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3561" name="Group 28"/>
          <p:cNvGrpSpPr>
            <a:grpSpLocks/>
          </p:cNvGrpSpPr>
          <p:nvPr/>
        </p:nvGrpSpPr>
        <p:grpSpPr bwMode="auto">
          <a:xfrm>
            <a:off x="1608138" y="5518150"/>
            <a:ext cx="581025" cy="523875"/>
            <a:chOff x="782" y="2498"/>
            <a:chExt cx="366" cy="330"/>
          </a:xfrm>
        </p:grpSpPr>
        <p:sp>
          <p:nvSpPr>
            <p:cNvPr id="23577"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8"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3562" name="Group 32"/>
          <p:cNvGrpSpPr>
            <a:grpSpLocks/>
          </p:cNvGrpSpPr>
          <p:nvPr/>
        </p:nvGrpSpPr>
        <p:grpSpPr bwMode="auto">
          <a:xfrm>
            <a:off x="1582738" y="4911725"/>
            <a:ext cx="2555875" cy="622300"/>
            <a:chOff x="1006" y="3496"/>
            <a:chExt cx="1610" cy="392"/>
          </a:xfrm>
        </p:grpSpPr>
        <p:sp>
          <p:nvSpPr>
            <p:cNvPr id="23572"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3"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dirty="0"/>
                <a:t>Increased capillary permeability</a:t>
              </a:r>
              <a:endParaRPr lang="cs-CZ" altLang="cs-CZ" sz="1000" dirty="0"/>
            </a:p>
          </p:txBody>
        </p:sp>
        <p:grpSp>
          <p:nvGrpSpPr>
            <p:cNvPr id="23574" name="Group 29"/>
            <p:cNvGrpSpPr>
              <a:grpSpLocks/>
            </p:cNvGrpSpPr>
            <p:nvPr/>
          </p:nvGrpSpPr>
          <p:grpSpPr bwMode="auto">
            <a:xfrm>
              <a:off x="1006" y="3496"/>
              <a:ext cx="366" cy="330"/>
              <a:chOff x="760" y="2962"/>
              <a:chExt cx="366" cy="330"/>
            </a:xfrm>
          </p:grpSpPr>
          <p:sp>
            <p:nvSpPr>
              <p:cNvPr id="23575"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6"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3563" name="Rectangle 27"/>
          <p:cNvSpPr>
            <a:spLocks noChangeArrowheads="1"/>
          </p:cNvSpPr>
          <p:nvPr/>
        </p:nvSpPr>
        <p:spPr bwMode="auto">
          <a:xfrm>
            <a:off x="2033588"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4" name="Group 26"/>
          <p:cNvGrpSpPr>
            <a:grpSpLocks/>
          </p:cNvGrpSpPr>
          <p:nvPr/>
        </p:nvGrpSpPr>
        <p:grpSpPr bwMode="auto">
          <a:xfrm>
            <a:off x="3287712" y="2841625"/>
            <a:ext cx="581025" cy="523875"/>
            <a:chOff x="1032" y="1440"/>
            <a:chExt cx="366" cy="330"/>
          </a:xfrm>
        </p:grpSpPr>
        <p:sp>
          <p:nvSpPr>
            <p:cNvPr id="23570"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1"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3565" name="Rectangle 30"/>
          <p:cNvSpPr>
            <a:spLocks noChangeArrowheads="1"/>
          </p:cNvSpPr>
          <p:nvPr/>
        </p:nvSpPr>
        <p:spPr bwMode="auto">
          <a:xfrm>
            <a:off x="2097088"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1"/>
          <p:cNvSpPr txBox="1">
            <a:spLocks noChangeArrowheads="1"/>
          </p:cNvSpPr>
          <p:nvPr/>
        </p:nvSpPr>
        <p:spPr bwMode="auto">
          <a:xfrm>
            <a:off x="2144713"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000"/>
              <a:t>      Reduced lymph draiage</a:t>
            </a:r>
          </a:p>
        </p:txBody>
      </p:sp>
      <p:grpSp>
        <p:nvGrpSpPr>
          <p:cNvPr id="23567" name="Group 33"/>
          <p:cNvGrpSpPr>
            <a:grpSpLocks/>
          </p:cNvGrpSpPr>
          <p:nvPr/>
        </p:nvGrpSpPr>
        <p:grpSpPr bwMode="auto">
          <a:xfrm>
            <a:off x="3968750" y="5829300"/>
            <a:ext cx="3017838" cy="419100"/>
            <a:chOff x="1292" y="890"/>
            <a:chExt cx="3357" cy="544"/>
          </a:xfrm>
        </p:grpSpPr>
        <p:sp>
          <p:nvSpPr>
            <p:cNvPr id="23568"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69"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9" r="44736" b="10211"/>
          <a:stretch/>
        </p:blipFill>
        <p:spPr bwMode="auto">
          <a:xfrm>
            <a:off x="812799" y="1099067"/>
            <a:ext cx="4195299" cy="365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a:latin typeface="Arial Black" pitchFamily="34" charset="0"/>
              </a:rPr>
              <a:t>SPECIÁLNÍ PŘÍPADY</a:t>
            </a:r>
          </a:p>
        </p:txBody>
      </p:sp>
      <p:sp>
        <p:nvSpPr>
          <p:cNvPr id="32" name="TextovéPole 31"/>
          <p:cNvSpPr txBox="1"/>
          <p:nvPr/>
        </p:nvSpPr>
        <p:spPr>
          <a:xfrm>
            <a:off x="741082" y="693584"/>
            <a:ext cx="4391357" cy="400110"/>
          </a:xfrm>
          <a:prstGeom prst="rect">
            <a:avLst/>
          </a:prstGeom>
          <a:noFill/>
        </p:spPr>
        <p:txBody>
          <a:bodyPr wrap="square" rtlCol="0">
            <a:spAutoFit/>
          </a:bodyPr>
          <a:lstStyle/>
          <a:p>
            <a:r>
              <a:rPr lang="cs-CZ" sz="2000" b="1" dirty="0"/>
              <a:t>G</a:t>
            </a:r>
            <a:r>
              <a:rPr lang="en-AU" sz="2000" b="1" dirty="0" err="1"/>
              <a:t>lomerular</a:t>
            </a:r>
            <a:r>
              <a:rPr lang="cs-CZ" sz="2000" b="1" dirty="0"/>
              <a:t>ní</a:t>
            </a:r>
            <a:r>
              <a:rPr lang="en-AU" sz="2000" b="1" dirty="0"/>
              <a:t> </a:t>
            </a:r>
            <a:r>
              <a:rPr lang="cs-CZ" sz="2000" b="1" dirty="0"/>
              <a:t>mikrocirkulace</a:t>
            </a:r>
            <a:endParaRPr lang="en-AU" sz="2000" b="1" dirty="0"/>
          </a:p>
        </p:txBody>
      </p:sp>
      <p:sp>
        <p:nvSpPr>
          <p:cNvPr id="33" name="TextovéPole 32"/>
          <p:cNvSpPr txBox="1"/>
          <p:nvPr/>
        </p:nvSpPr>
        <p:spPr>
          <a:xfrm>
            <a:off x="812800" y="4913205"/>
            <a:ext cx="4195298" cy="400110"/>
          </a:xfrm>
          <a:prstGeom prst="rect">
            <a:avLst/>
          </a:prstGeom>
          <a:noFill/>
        </p:spPr>
        <p:txBody>
          <a:bodyPr wrap="square" rtlCol="0">
            <a:spAutoFit/>
          </a:bodyPr>
          <a:lstStyle/>
          <a:p>
            <a:r>
              <a:rPr lang="cs-CZ" sz="2000" b="1" dirty="0"/>
              <a:t>Pulmonální mikrocirkulace</a:t>
            </a:r>
            <a:endParaRPr lang="en-AU" sz="2000" b="1" dirty="0"/>
          </a:p>
        </p:txBody>
      </p:sp>
      <p:sp>
        <p:nvSpPr>
          <p:cNvPr id="34" name="Ovál 33"/>
          <p:cNvSpPr/>
          <p:nvPr/>
        </p:nvSpPr>
        <p:spPr>
          <a:xfrm>
            <a:off x="561506" y="82163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5" name="Ovál 34"/>
          <p:cNvSpPr/>
          <p:nvPr/>
        </p:nvSpPr>
        <p:spPr>
          <a:xfrm>
            <a:off x="569906" y="505918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6" name="TextovéPole 35"/>
          <p:cNvSpPr txBox="1"/>
          <p:nvPr/>
        </p:nvSpPr>
        <p:spPr>
          <a:xfrm>
            <a:off x="1613649" y="2635925"/>
            <a:ext cx="3227294" cy="646331"/>
          </a:xfrm>
          <a:prstGeom prst="rect">
            <a:avLst/>
          </a:prstGeom>
          <a:solidFill>
            <a:srgbClr val="0000FF"/>
          </a:solidFill>
        </p:spPr>
        <p:txBody>
          <a:bodyPr wrap="square" rtlCol="0">
            <a:spAutoFit/>
          </a:bodyPr>
          <a:lstStyle/>
          <a:p>
            <a:pPr algn="ctr"/>
            <a:r>
              <a:rPr lang="cs-CZ" b="1" dirty="0">
                <a:solidFill>
                  <a:srgbClr val="FF3399"/>
                </a:solidFill>
              </a:rPr>
              <a:t>Efektivní filtrační tlak (</a:t>
            </a:r>
            <a:r>
              <a:rPr lang="cs-CZ" b="1" dirty="0" err="1">
                <a:solidFill>
                  <a:srgbClr val="FF3399"/>
                </a:solidFill>
              </a:rPr>
              <a:t>P</a:t>
            </a:r>
            <a:r>
              <a:rPr lang="cs-CZ" b="1" baseline="-25000" dirty="0" err="1">
                <a:solidFill>
                  <a:srgbClr val="FF3399"/>
                </a:solidFill>
              </a:rPr>
              <a:t>eff</a:t>
            </a:r>
            <a:r>
              <a:rPr lang="cs-CZ" b="1" dirty="0">
                <a:solidFill>
                  <a:srgbClr val="FF3399"/>
                </a:solidFill>
              </a:rPr>
              <a:t>)       </a:t>
            </a:r>
            <a:r>
              <a:rPr lang="cs-CZ" b="1" dirty="0" err="1">
                <a:solidFill>
                  <a:srgbClr val="FF3399"/>
                </a:solidFill>
              </a:rPr>
              <a:t>P</a:t>
            </a:r>
            <a:r>
              <a:rPr lang="cs-CZ" b="1" baseline="-25000" dirty="0" err="1">
                <a:solidFill>
                  <a:srgbClr val="FF3399"/>
                </a:solidFill>
              </a:rPr>
              <a:t>eff</a:t>
            </a:r>
            <a:r>
              <a:rPr lang="cs-CZ" b="1" baseline="-25000" dirty="0">
                <a:solidFill>
                  <a:srgbClr val="FF3399"/>
                </a:solidFill>
              </a:rPr>
              <a:t> </a:t>
            </a:r>
            <a:r>
              <a:rPr lang="cs-CZ" b="1" dirty="0">
                <a:solidFill>
                  <a:srgbClr val="FF3399"/>
                </a:solidFill>
              </a:rPr>
              <a:t>= P</a:t>
            </a:r>
            <a:r>
              <a:rPr lang="cs-CZ" b="1" baseline="-25000" dirty="0">
                <a:solidFill>
                  <a:srgbClr val="FF3399"/>
                </a:solidFill>
              </a:rPr>
              <a:t>GC </a:t>
            </a:r>
            <a:r>
              <a:rPr lang="cs-CZ" b="1" dirty="0">
                <a:solidFill>
                  <a:srgbClr val="FF3399"/>
                </a:solidFill>
              </a:rPr>
              <a:t>- P</a:t>
            </a:r>
            <a:r>
              <a:rPr lang="cs-CZ" b="1" baseline="-25000" dirty="0">
                <a:solidFill>
                  <a:srgbClr val="FF3399"/>
                </a:solidFill>
              </a:rPr>
              <a:t>BC</a:t>
            </a:r>
            <a:r>
              <a:rPr lang="cs-CZ" b="1" dirty="0">
                <a:solidFill>
                  <a:srgbClr val="FF3399"/>
                </a:solidFill>
              </a:rPr>
              <a:t> - </a:t>
            </a:r>
            <a:r>
              <a:rPr lang="en-GB" b="1" dirty="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0" name="TextovéPole 9"/>
          <p:cNvSpPr txBox="1"/>
          <p:nvPr/>
        </p:nvSpPr>
        <p:spPr>
          <a:xfrm>
            <a:off x="5199529" y="995564"/>
            <a:ext cx="3693646" cy="3877985"/>
          </a:xfrm>
          <a:prstGeom prst="rect">
            <a:avLst/>
          </a:prstGeom>
          <a:noFill/>
        </p:spPr>
        <p:txBody>
          <a:bodyPr wrap="square" rtlCol="0">
            <a:spAutoFit/>
          </a:bodyPr>
          <a:lstStyle/>
          <a:p>
            <a:pPr algn="just"/>
            <a:r>
              <a:rPr lang="cs-CZ" sz="1850" dirty="0"/>
              <a:t>Glomerulární hydrostatický tlak (P</a:t>
            </a:r>
            <a:r>
              <a:rPr lang="cs-CZ" sz="1850" baseline="-25000" dirty="0"/>
              <a:t>GC</a:t>
            </a:r>
            <a:r>
              <a:rPr lang="cs-CZ" sz="1850" dirty="0"/>
              <a:t>) je </a:t>
            </a:r>
            <a:r>
              <a:rPr lang="cs-CZ" sz="1850" dirty="0">
                <a:sym typeface="Symbol"/>
              </a:rPr>
              <a:t></a:t>
            </a:r>
            <a:r>
              <a:rPr lang="cs-CZ" sz="1850" dirty="0"/>
              <a:t>45 </a:t>
            </a:r>
            <a:r>
              <a:rPr lang="cs-CZ" sz="1850" dirty="0" err="1"/>
              <a:t>mmHg</a:t>
            </a:r>
            <a:r>
              <a:rPr lang="cs-CZ" sz="1850" dirty="0"/>
              <a:t> a tlak v </a:t>
            </a:r>
            <a:r>
              <a:rPr lang="cs-CZ" sz="1850" dirty="0" err="1"/>
              <a:t>Bowmanově</a:t>
            </a:r>
            <a:r>
              <a:rPr lang="cs-CZ" sz="1850" dirty="0"/>
              <a:t> pouzdře (P</a:t>
            </a:r>
            <a:r>
              <a:rPr lang="cs-CZ" sz="1850" baseline="-25000" dirty="0"/>
              <a:t>BC</a:t>
            </a:r>
            <a:r>
              <a:rPr lang="cs-CZ" sz="1850" dirty="0"/>
              <a:t>) </a:t>
            </a:r>
            <a:r>
              <a:rPr lang="cs-CZ" sz="1850" dirty="0">
                <a:sym typeface="Symbol"/>
              </a:rPr>
              <a:t></a:t>
            </a:r>
            <a:r>
              <a:rPr lang="cs-CZ" sz="1850" dirty="0"/>
              <a:t>10 </a:t>
            </a:r>
            <a:r>
              <a:rPr lang="cs-CZ" sz="1850" dirty="0" err="1"/>
              <a:t>mmHg</a:t>
            </a:r>
            <a:r>
              <a:rPr lang="cs-CZ" sz="1850" dirty="0"/>
              <a:t>. Efektivní filtrační tlak (</a:t>
            </a:r>
            <a:r>
              <a:rPr lang="cs-CZ" sz="1850" dirty="0" err="1"/>
              <a:t>P</a:t>
            </a:r>
            <a:r>
              <a:rPr lang="cs-CZ" sz="1850" baseline="-25000" dirty="0" err="1"/>
              <a:t>eff</a:t>
            </a:r>
            <a:r>
              <a:rPr lang="cs-CZ" sz="1850" dirty="0"/>
              <a:t>) na arteriálním konci kapilár je </a:t>
            </a:r>
            <a:r>
              <a:rPr lang="cs-CZ" sz="1850" dirty="0">
                <a:sym typeface="Symbol"/>
              </a:rPr>
              <a:t></a:t>
            </a:r>
            <a:r>
              <a:rPr lang="cs-CZ" sz="1850" dirty="0"/>
              <a:t>10 </a:t>
            </a:r>
            <a:r>
              <a:rPr lang="cs-CZ" sz="1850" dirty="0" err="1"/>
              <a:t>mmHg</a:t>
            </a:r>
            <a:r>
              <a:rPr lang="cs-CZ" sz="1850" dirty="0"/>
              <a:t> (červená plocha). Plazmatická</a:t>
            </a:r>
            <a:r>
              <a:rPr lang="cs-CZ" sz="1600" dirty="0"/>
              <a:t> </a:t>
            </a:r>
            <a:r>
              <a:rPr lang="cs-CZ" sz="1850" dirty="0"/>
              <a:t>koncentrace proteinů a glomerulární </a:t>
            </a:r>
            <a:r>
              <a:rPr lang="cs-CZ" sz="1850" dirty="0" err="1"/>
              <a:t>onkotický</a:t>
            </a:r>
            <a:r>
              <a:rPr lang="cs-CZ" sz="1850" dirty="0"/>
              <a:t> tlak </a:t>
            </a:r>
            <a:r>
              <a:rPr lang="cs-CZ" sz="2400" dirty="0"/>
              <a:t>(</a:t>
            </a:r>
            <a:r>
              <a:rPr lang="cs-CZ" sz="2000" dirty="0">
                <a:sym typeface="Symbol"/>
              </a:rPr>
              <a:t></a:t>
            </a:r>
            <a:r>
              <a:rPr lang="cs-CZ" sz="2000" baseline="-25000" dirty="0">
                <a:sym typeface="Symbol"/>
              </a:rPr>
              <a:t>GS</a:t>
            </a:r>
            <a:r>
              <a:rPr lang="cs-CZ" sz="2400" dirty="0">
                <a:sym typeface="Symbol"/>
              </a:rPr>
              <a:t>)</a:t>
            </a:r>
            <a:r>
              <a:rPr lang="cs-CZ" sz="1850" dirty="0"/>
              <a:t> však kvůli vysoké filtrační frakci podél kapiláry narůstají z 25 na  35 </a:t>
            </a:r>
            <a:r>
              <a:rPr lang="cs-CZ" sz="1850" dirty="0" err="1"/>
              <a:t>mmHg</a:t>
            </a:r>
            <a:r>
              <a:rPr lang="cs-CZ" sz="1850" dirty="0"/>
              <a:t>, čímž </a:t>
            </a:r>
            <a:r>
              <a:rPr lang="cs-CZ" sz="1850" dirty="0" err="1"/>
              <a:t>P</a:t>
            </a:r>
            <a:r>
              <a:rPr lang="cs-CZ" sz="1850" baseline="-25000" dirty="0" err="1"/>
              <a:t>eff</a:t>
            </a:r>
            <a:r>
              <a:rPr lang="cs-CZ" sz="1850" baseline="-25000" dirty="0"/>
              <a:t> </a:t>
            </a:r>
            <a:r>
              <a:rPr lang="cs-CZ" sz="1850" dirty="0"/>
              <a:t>klesá až k nulové hodnotě (nulová filtrace).  </a:t>
            </a:r>
          </a:p>
        </p:txBody>
      </p:sp>
      <p:sp>
        <p:nvSpPr>
          <p:cNvPr id="12" name="TextovéPole 11"/>
          <p:cNvSpPr txBox="1"/>
          <p:nvPr/>
        </p:nvSpPr>
        <p:spPr>
          <a:xfrm>
            <a:off x="1698336" y="3389146"/>
            <a:ext cx="2884123" cy="338554"/>
          </a:xfrm>
          <a:prstGeom prst="rect">
            <a:avLst/>
          </a:prstGeom>
          <a:noFill/>
        </p:spPr>
        <p:txBody>
          <a:bodyPr wrap="none" rtlCol="0">
            <a:spAutoFit/>
          </a:bodyPr>
          <a:lstStyle/>
          <a:p>
            <a:r>
              <a:rPr lang="en-GB" sz="1600" dirty="0">
                <a:solidFill>
                  <a:schemeClr val="bg1"/>
                </a:solidFill>
              </a:rPr>
              <a:t>P</a:t>
            </a:r>
            <a:r>
              <a:rPr lang="cs-CZ" sz="1600" baseline="-25000" dirty="0">
                <a:solidFill>
                  <a:schemeClr val="bg1"/>
                </a:solidFill>
              </a:rPr>
              <a:t>GC </a:t>
            </a:r>
            <a:r>
              <a:rPr lang="cs-CZ" sz="1600" dirty="0">
                <a:solidFill>
                  <a:schemeClr val="bg1"/>
                </a:solidFill>
              </a:rPr>
              <a:t>– </a:t>
            </a:r>
            <a:r>
              <a:rPr lang="cs-CZ" sz="1400" dirty="0">
                <a:solidFill>
                  <a:schemeClr val="bg1"/>
                </a:solidFill>
              </a:rPr>
              <a:t>glomerulární kapilární tlak</a:t>
            </a:r>
            <a:endParaRPr lang="en-GB" sz="1400" dirty="0">
              <a:solidFill>
                <a:schemeClr val="bg1"/>
              </a:solidFill>
            </a:endParaRPr>
          </a:p>
        </p:txBody>
      </p:sp>
      <p:sp>
        <p:nvSpPr>
          <p:cNvPr id="13" name="TextovéPole 12"/>
          <p:cNvSpPr txBox="1"/>
          <p:nvPr/>
        </p:nvSpPr>
        <p:spPr>
          <a:xfrm>
            <a:off x="1698336" y="3691743"/>
            <a:ext cx="2977097" cy="338554"/>
          </a:xfrm>
          <a:prstGeom prst="rect">
            <a:avLst/>
          </a:prstGeom>
          <a:noFill/>
        </p:spPr>
        <p:txBody>
          <a:bodyPr wrap="none" rtlCol="0">
            <a:spAutoFit/>
          </a:bodyPr>
          <a:lstStyle/>
          <a:p>
            <a:r>
              <a:rPr lang="en-GB" sz="1600" dirty="0">
                <a:solidFill>
                  <a:schemeClr val="bg1"/>
                </a:solidFill>
              </a:rPr>
              <a:t>P</a:t>
            </a:r>
            <a:r>
              <a:rPr lang="cs-CZ" sz="1600" baseline="-25000" dirty="0">
                <a:solidFill>
                  <a:schemeClr val="bg1"/>
                </a:solidFill>
              </a:rPr>
              <a:t>BC </a:t>
            </a:r>
            <a:r>
              <a:rPr lang="cs-CZ" sz="1600" dirty="0">
                <a:solidFill>
                  <a:schemeClr val="bg1"/>
                </a:solidFill>
              </a:rPr>
              <a:t>– </a:t>
            </a:r>
            <a:r>
              <a:rPr lang="cs-CZ" sz="1400" dirty="0">
                <a:solidFill>
                  <a:schemeClr val="bg1"/>
                </a:solidFill>
              </a:rPr>
              <a:t>tlak</a:t>
            </a:r>
            <a:r>
              <a:rPr lang="en-GB" sz="1400" dirty="0">
                <a:solidFill>
                  <a:schemeClr val="bg1"/>
                </a:solidFill>
              </a:rPr>
              <a:t> </a:t>
            </a:r>
            <a:r>
              <a:rPr lang="cs-CZ" sz="1400" dirty="0">
                <a:solidFill>
                  <a:schemeClr val="bg1"/>
                </a:solidFill>
              </a:rPr>
              <a:t>v </a:t>
            </a:r>
            <a:r>
              <a:rPr lang="en-GB" sz="1400" dirty="0">
                <a:solidFill>
                  <a:schemeClr val="bg1"/>
                </a:solidFill>
              </a:rPr>
              <a:t> Bowman</a:t>
            </a:r>
            <a:r>
              <a:rPr lang="cs-CZ" sz="1400" dirty="0" err="1">
                <a:solidFill>
                  <a:schemeClr val="bg1"/>
                </a:solidFill>
              </a:rPr>
              <a:t>ově</a:t>
            </a:r>
            <a:r>
              <a:rPr lang="cs-CZ" sz="1400" dirty="0">
                <a:solidFill>
                  <a:schemeClr val="bg1"/>
                </a:solidFill>
              </a:rPr>
              <a:t> pouzdře</a:t>
            </a:r>
            <a:endParaRPr lang="en-GB" sz="1400" dirty="0">
              <a:solidFill>
                <a:schemeClr val="bg1"/>
              </a:solidFill>
            </a:endParaRPr>
          </a:p>
        </p:txBody>
      </p:sp>
      <p:sp>
        <p:nvSpPr>
          <p:cNvPr id="17" name="TextovéPole 16"/>
          <p:cNvSpPr txBox="1"/>
          <p:nvPr/>
        </p:nvSpPr>
        <p:spPr>
          <a:xfrm>
            <a:off x="561505" y="5228907"/>
            <a:ext cx="8331669" cy="1500411"/>
          </a:xfrm>
          <a:prstGeom prst="rect">
            <a:avLst/>
          </a:prstGeom>
          <a:noFill/>
        </p:spPr>
        <p:txBody>
          <a:bodyPr wrap="square" rtlCol="0">
            <a:spAutoFit/>
          </a:bodyPr>
          <a:lstStyle/>
          <a:p>
            <a:pPr algn="just"/>
            <a:r>
              <a:rPr lang="cs-CZ" dirty="0"/>
              <a:t>Rozdíly hydrostatických a osmotických tlaků v plicních kapilárách jsou za fyziologických podmínek malé (</a:t>
            </a:r>
            <a:r>
              <a:rPr lang="cs-CZ" dirty="0">
                <a:sym typeface="Symbol"/>
              </a:rPr>
              <a:t></a:t>
            </a:r>
            <a:r>
              <a:rPr lang="cs-CZ" dirty="0"/>
              <a:t>10 </a:t>
            </a:r>
            <a:r>
              <a:rPr lang="cs-CZ" dirty="0" err="1"/>
              <a:t>mmHg</a:t>
            </a:r>
            <a:r>
              <a:rPr lang="cs-CZ" dirty="0"/>
              <a:t>) a přibližně stejné. Tím  je zajištěna rovnováha mezi </a:t>
            </a:r>
            <a:r>
              <a:rPr lang="cs-CZ" sz="1850" dirty="0"/>
              <a:t>filtrací a reabsorpcí. Zvýšená filtrace do </a:t>
            </a:r>
            <a:r>
              <a:rPr lang="cs-CZ" sz="1850" dirty="0" err="1"/>
              <a:t>intersticia</a:t>
            </a:r>
            <a:r>
              <a:rPr lang="cs-CZ" sz="1850" dirty="0"/>
              <a:t> je pak vyrovnána zvýšeným odtokem intersticiální tekutiny do plicních lymfatických cév.</a:t>
            </a:r>
          </a:p>
        </p:txBody>
      </p:sp>
    </p:spTree>
    <p:extLst>
      <p:ext uri="{BB962C8B-B14F-4D97-AF65-F5344CB8AC3E}">
        <p14:creationId xmlns:p14="http://schemas.microsoft.com/office/powerpoint/2010/main" val="2844806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5"/>
          <p:cNvSpPr txBox="1">
            <a:spLocks noChangeArrowheads="1"/>
          </p:cNvSpPr>
          <p:nvPr/>
        </p:nvSpPr>
        <p:spPr bwMode="auto">
          <a:xfrm>
            <a:off x="471488" y="2078038"/>
            <a:ext cx="83804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DIFUZE</a:t>
            </a:r>
            <a:r>
              <a:rPr lang="cs-CZ" altLang="cs-CZ" sz="2400" b="1">
                <a:latin typeface="Times New Roman" pitchFamily="18" charset="0"/>
              </a:rPr>
              <a:t> </a:t>
            </a:r>
            <a:r>
              <a:rPr lang="cs-CZ" altLang="cs-CZ" sz="2400" b="1"/>
              <a:t>–</a:t>
            </a:r>
            <a:r>
              <a:rPr lang="cs-CZ" altLang="cs-CZ" sz="2400" b="1">
                <a:latin typeface="Times New Roman" pitchFamily="18" charset="0"/>
              </a:rPr>
              <a:t> </a:t>
            </a:r>
            <a:r>
              <a:rPr lang="cs-CZ" altLang="cs-CZ" sz="2400"/>
              <a:t>existuje-li pro danou látku rozdíl koncentrací mezi plazmou a intersticiem, probíhá její difuze. Látky rozpustné v tucích </a:t>
            </a:r>
            <a:r>
              <a:rPr lang="en-GB" altLang="cs-CZ" sz="2400"/>
              <a:t>(O</a:t>
            </a:r>
            <a:r>
              <a:rPr lang="en-GB" altLang="cs-CZ" sz="2400" baseline="-25000"/>
              <a:t>2 </a:t>
            </a:r>
            <a:r>
              <a:rPr lang="en-GB" altLang="cs-CZ" sz="2400"/>
              <a:t>,CO</a:t>
            </a:r>
            <a:r>
              <a:rPr lang="en-GB" altLang="cs-CZ" sz="2400" baseline="-25000"/>
              <a:t>2</a:t>
            </a:r>
            <a:r>
              <a:rPr lang="en-GB" altLang="cs-CZ" sz="2400"/>
              <a:t>) </a:t>
            </a:r>
            <a:r>
              <a:rPr lang="cs-CZ" altLang="cs-CZ" sz="2400"/>
              <a:t>prochází kapilární stěnou přímo, avšak látky nerozpustné v tucích (ionty, močovina, glukóza) prochází kapilární stěnu skrze mezibuněčné štěrbiny, buněčné póry a fenestrace.</a:t>
            </a:r>
            <a:endParaRPr lang="en-GB" altLang="cs-CZ" sz="2400"/>
          </a:p>
        </p:txBody>
      </p:sp>
      <p:sp>
        <p:nvSpPr>
          <p:cNvPr id="24578" name="Text Box 6"/>
          <p:cNvSpPr txBox="1">
            <a:spLocks noChangeArrowheads="1"/>
          </p:cNvSpPr>
          <p:nvPr/>
        </p:nvSpPr>
        <p:spPr bwMode="auto">
          <a:xfrm>
            <a:off x="471488" y="4770438"/>
            <a:ext cx="82661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SOLVENT DRAG</a:t>
            </a:r>
            <a:r>
              <a:rPr lang="cs-CZ" altLang="cs-CZ" sz="2400" b="1">
                <a:latin typeface="Times New Roman" pitchFamily="18" charset="0"/>
              </a:rPr>
              <a:t> </a:t>
            </a:r>
            <a:r>
              <a:rPr lang="cs-CZ" altLang="cs-CZ" sz="2400" b="1"/>
              <a:t>– </a:t>
            </a:r>
            <a:r>
              <a:rPr lang="cs-CZ" altLang="cs-CZ" sz="2400"/>
              <a:t>během průchodu plazmatické tekutiny stěnou kapiláry jsou strhávány i rozpuštěné částice.</a:t>
            </a:r>
            <a:endParaRPr lang="en-GB" altLang="cs-CZ" sz="2000"/>
          </a:p>
        </p:txBody>
      </p:sp>
      <p:sp>
        <p:nvSpPr>
          <p:cNvPr id="24579" name="Text Box 7"/>
          <p:cNvSpPr txBox="1">
            <a:spLocks noChangeArrowheads="1"/>
          </p:cNvSpPr>
          <p:nvPr/>
        </p:nvSpPr>
        <p:spPr bwMode="auto">
          <a:xfrm>
            <a:off x="912813" y="485775"/>
            <a:ext cx="7273925" cy="120015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cs typeface="Times New Roman" pitchFamily="18" charset="0"/>
              </a:rPr>
              <a:t>TRANSPORT ROZPUŠŤENÝCH LÁTEK PŘES KAPILÁRNÍ STĚNU</a:t>
            </a:r>
          </a:p>
          <a:p>
            <a:pPr algn="ctr"/>
            <a:endParaRPr lang="en-GB" altLang="cs-CZ" sz="2400" b="1">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5"/>
          <p:cNvSpPr txBox="1">
            <a:spLocks noChangeArrowheads="1"/>
          </p:cNvSpPr>
          <p:nvPr/>
        </p:nvSpPr>
        <p:spPr bwMode="auto">
          <a:xfrm>
            <a:off x="57150" y="1352550"/>
            <a:ext cx="9144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310063" algn="l"/>
                <a:tab pos="4659313" algn="l"/>
              </a:tabLst>
              <a:defRPr>
                <a:solidFill>
                  <a:schemeClr val="tx1"/>
                </a:solidFill>
                <a:latin typeface="Arial" charset="0"/>
              </a:defRPr>
            </a:lvl1pPr>
            <a:lvl2pPr marL="742950" indent="-285750">
              <a:tabLst>
                <a:tab pos="4310063" algn="l"/>
                <a:tab pos="4659313" algn="l"/>
              </a:tabLst>
              <a:defRPr>
                <a:solidFill>
                  <a:schemeClr val="tx1"/>
                </a:solidFill>
                <a:latin typeface="Arial" charset="0"/>
              </a:defRPr>
            </a:lvl2pPr>
            <a:lvl3pPr marL="1143000" indent="-228600">
              <a:tabLst>
                <a:tab pos="4310063" algn="l"/>
                <a:tab pos="4659313" algn="l"/>
              </a:tabLst>
              <a:defRPr>
                <a:solidFill>
                  <a:schemeClr val="tx1"/>
                </a:solidFill>
                <a:latin typeface="Arial" charset="0"/>
              </a:defRPr>
            </a:lvl3pPr>
            <a:lvl4pPr marL="1600200" indent="-228600">
              <a:tabLst>
                <a:tab pos="4310063" algn="l"/>
                <a:tab pos="4659313" algn="l"/>
              </a:tabLst>
              <a:defRPr>
                <a:solidFill>
                  <a:schemeClr val="tx1"/>
                </a:solidFill>
                <a:latin typeface="Arial" charset="0"/>
              </a:defRPr>
            </a:lvl4pPr>
            <a:lvl5pPr marL="2057400" indent="-228600">
              <a:tabLst>
                <a:tab pos="4310063" algn="l"/>
                <a:tab pos="4659313" algn="l"/>
              </a:tabLst>
              <a:defRPr>
                <a:solidFill>
                  <a:schemeClr val="tx1"/>
                </a:solidFill>
                <a:latin typeface="Arial" charset="0"/>
              </a:defRPr>
            </a:lvl5pPr>
            <a:lvl6pPr marL="2514600" indent="-228600" fontAlgn="base">
              <a:spcBef>
                <a:spcPct val="0"/>
              </a:spcBef>
              <a:spcAft>
                <a:spcPct val="0"/>
              </a:spcAft>
              <a:tabLst>
                <a:tab pos="4310063" algn="l"/>
                <a:tab pos="4659313" algn="l"/>
              </a:tabLst>
              <a:defRPr>
                <a:solidFill>
                  <a:schemeClr val="tx1"/>
                </a:solidFill>
                <a:latin typeface="Arial" charset="0"/>
              </a:defRPr>
            </a:lvl6pPr>
            <a:lvl7pPr marL="2971800" indent="-228600" fontAlgn="base">
              <a:spcBef>
                <a:spcPct val="0"/>
              </a:spcBef>
              <a:spcAft>
                <a:spcPct val="0"/>
              </a:spcAft>
              <a:tabLst>
                <a:tab pos="4310063" algn="l"/>
                <a:tab pos="4659313" algn="l"/>
              </a:tabLst>
              <a:defRPr>
                <a:solidFill>
                  <a:schemeClr val="tx1"/>
                </a:solidFill>
                <a:latin typeface="Arial" charset="0"/>
              </a:defRPr>
            </a:lvl7pPr>
            <a:lvl8pPr marL="3429000" indent="-228600" fontAlgn="base">
              <a:spcBef>
                <a:spcPct val="0"/>
              </a:spcBef>
              <a:spcAft>
                <a:spcPct val="0"/>
              </a:spcAft>
              <a:tabLst>
                <a:tab pos="4310063" algn="l"/>
                <a:tab pos="4659313" algn="l"/>
              </a:tabLst>
              <a:defRPr>
                <a:solidFill>
                  <a:schemeClr val="tx1"/>
                </a:solidFill>
                <a:latin typeface="Arial" charset="0"/>
              </a:defRPr>
            </a:lvl8pPr>
            <a:lvl9pPr marL="3886200" indent="-228600" fontAlgn="base">
              <a:spcBef>
                <a:spcPct val="0"/>
              </a:spcBef>
              <a:spcAft>
                <a:spcPct val="0"/>
              </a:spcAft>
              <a:tabLst>
                <a:tab pos="4310063" algn="l"/>
                <a:tab pos="4659313" algn="l"/>
              </a:tabLst>
              <a:defRPr>
                <a:solidFill>
                  <a:schemeClr val="tx1"/>
                </a:solidFill>
                <a:latin typeface="Arial" charset="0"/>
              </a:defRPr>
            </a:lvl9pPr>
          </a:lstStyle>
          <a:p>
            <a:pPr eaLnBrk="0" hangingPunct="0"/>
            <a:r>
              <a:rPr lang="cs-CZ" altLang="cs-CZ" sz="2000" b="1" dirty="0"/>
              <a:t>Čtyři síly známé jako </a:t>
            </a:r>
            <a:r>
              <a:rPr lang="cs-CZ" altLang="cs-CZ" sz="2000" b="1" dirty="0" err="1"/>
              <a:t>Starlingovy</a:t>
            </a:r>
            <a:r>
              <a:rPr lang="cs-CZ" altLang="cs-CZ" sz="2000" b="1" dirty="0"/>
              <a:t> síly určují průtok tekutiny přes kapilární membránu</a:t>
            </a:r>
            <a:r>
              <a:rPr lang="en-GB" altLang="cs-CZ" sz="2000" b="1" dirty="0"/>
              <a:t>.</a:t>
            </a:r>
          </a:p>
          <a:p>
            <a:pPr eaLnBrk="0" hangingPunct="0"/>
            <a:endParaRPr lang="en-GB" altLang="cs-CZ" sz="2000" dirty="0"/>
          </a:p>
          <a:p>
            <a:pPr eaLnBrk="0" hangingPunct="0"/>
            <a:r>
              <a:rPr lang="en-US" altLang="cs-CZ" sz="2000" b="1" dirty="0"/>
              <a:t>P</a:t>
            </a:r>
            <a:r>
              <a:rPr lang="en-US" altLang="cs-CZ" sz="2000" b="1" baseline="-25000" dirty="0"/>
              <a:t>c</a:t>
            </a:r>
            <a:r>
              <a:rPr lang="en-US" altLang="cs-CZ" sz="2000" dirty="0"/>
              <a:t>= </a:t>
            </a:r>
            <a:r>
              <a:rPr lang="cs-CZ" altLang="cs-CZ" sz="2000" dirty="0"/>
              <a:t>K</a:t>
            </a:r>
            <a:r>
              <a:rPr lang="en-US" altLang="cs-CZ" sz="2000" dirty="0" err="1"/>
              <a:t>apil</a:t>
            </a:r>
            <a:r>
              <a:rPr lang="cs-CZ" altLang="cs-CZ" sz="2000" dirty="0" err="1"/>
              <a:t>ární</a:t>
            </a:r>
            <a:r>
              <a:rPr lang="cs-CZ" altLang="cs-CZ" sz="2000" dirty="0"/>
              <a:t> tlak </a:t>
            </a:r>
            <a:r>
              <a:rPr lang="en-US" altLang="cs-CZ" sz="2000" dirty="0">
                <a:sym typeface="Wingdings" pitchFamily="2" charset="2"/>
              </a:rPr>
              <a:t> </a:t>
            </a:r>
            <a:r>
              <a:rPr lang="cs-CZ" altLang="cs-CZ" sz="2000" dirty="0">
                <a:sym typeface="Wingdings" pitchFamily="2" charset="2"/>
              </a:rPr>
              <a:t>Vytlačuje tekutinu z kapiláry do </a:t>
            </a:r>
            <a:r>
              <a:rPr lang="cs-CZ" altLang="cs-CZ" sz="2000" dirty="0" err="1">
                <a:sym typeface="Wingdings" pitchFamily="2" charset="2"/>
              </a:rPr>
              <a:t>intersticia</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cs-CZ" altLang="cs-CZ" sz="2000" b="1" dirty="0">
                <a:sym typeface="Wingdings" pitchFamily="2" charset="2"/>
              </a:rPr>
              <a:t> </a:t>
            </a:r>
            <a:r>
              <a:rPr lang="en-US" altLang="cs-CZ" sz="2000" dirty="0">
                <a:sym typeface="Wingdings" pitchFamily="2" charset="2"/>
              </a:rPr>
              <a:t>= </a:t>
            </a:r>
            <a:r>
              <a:rPr lang="cs-CZ" altLang="cs-CZ" sz="2000" dirty="0"/>
              <a:t>Intersticiální</a:t>
            </a:r>
            <a:r>
              <a:rPr lang="en-US" altLang="cs-CZ" sz="2000" dirty="0">
                <a:sym typeface="Wingdings" pitchFamily="2" charset="2"/>
              </a:rPr>
              <a:t> </a:t>
            </a:r>
            <a:r>
              <a:rPr lang="cs-CZ" altLang="cs-CZ" sz="2000" dirty="0">
                <a:sym typeface="Wingdings" pitchFamily="2" charset="2"/>
              </a:rPr>
              <a:t>tlak </a:t>
            </a:r>
            <a:r>
              <a:rPr lang="en-US" altLang="cs-CZ" sz="2000" dirty="0">
                <a:sym typeface="Wingdings" pitchFamily="2" charset="2"/>
              </a:rPr>
              <a:t> </a:t>
            </a:r>
            <a:r>
              <a:rPr lang="cs-CZ" altLang="cs-CZ" sz="2000" dirty="0">
                <a:sym typeface="Wingdings" pitchFamily="2" charset="2"/>
              </a:rPr>
              <a:t>Vytlačuje tekutinu z </a:t>
            </a:r>
            <a:r>
              <a:rPr lang="cs-CZ" altLang="cs-CZ" sz="2000" dirty="0" err="1">
                <a:sym typeface="Wingdings" pitchFamily="2" charset="2"/>
              </a:rPr>
              <a:t>intersticia</a:t>
            </a:r>
            <a:r>
              <a:rPr lang="cs-CZ" altLang="cs-CZ" sz="2000" dirty="0">
                <a:sym typeface="Wingdings" pitchFamily="2" charset="2"/>
              </a:rPr>
              <a:t> do kapiláry</a:t>
            </a:r>
            <a:r>
              <a:rPr lang="en-US" altLang="cs-CZ" sz="2000" dirty="0">
                <a:sym typeface="Wingdings" pitchFamily="2" charset="2"/>
              </a:rPr>
              <a:t>.</a:t>
            </a:r>
          </a:p>
          <a:p>
            <a:pPr eaLnBrk="0" hangingPunct="0"/>
            <a:endParaRPr lang="cs-CZ" altLang="cs-CZ" sz="2000" b="1" dirty="0">
              <a:cs typeface="Arial" charset="0"/>
              <a:sym typeface="Wingdings" pitchFamily="2" charset="2"/>
            </a:endParaRPr>
          </a:p>
          <a:p>
            <a:pPr indent="-457200" eaLnBrk="0" hangingPunct="0"/>
            <a:r>
              <a:rPr lang="el-GR" altLang="cs-CZ" sz="20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a:t>
            </a:r>
            <a:r>
              <a:rPr lang="cs-CZ" altLang="cs-CZ" sz="2000" dirty="0"/>
              <a:t>K</a:t>
            </a:r>
            <a:r>
              <a:rPr lang="en-US" altLang="cs-CZ" sz="2000" dirty="0" err="1"/>
              <a:t>apil</a:t>
            </a:r>
            <a:r>
              <a:rPr lang="cs-CZ" altLang="cs-CZ" sz="2000" dirty="0" err="1"/>
              <a:t>ární</a:t>
            </a:r>
            <a:r>
              <a:rPr lang="en-US" altLang="cs-CZ" sz="2000" dirty="0">
                <a:cs typeface="Arial" charset="0"/>
                <a:sym typeface="Wingdings" pitchFamily="2" charset="2"/>
              </a:rPr>
              <a:t> </a:t>
            </a:r>
            <a:r>
              <a:rPr lang="cs-CZ" altLang="cs-CZ" sz="2000" dirty="0" err="1">
                <a:cs typeface="Arial" charset="0"/>
                <a:sym typeface="Wingdings" pitchFamily="2" charset="2"/>
              </a:rPr>
              <a:t>onkotický</a:t>
            </a:r>
            <a:r>
              <a:rPr lang="cs-CZ" altLang="cs-CZ" sz="2000" dirty="0">
                <a:cs typeface="Arial" charset="0"/>
                <a:sym typeface="Wingdings" pitchFamily="2" charset="2"/>
              </a:rPr>
              <a:t> tlak </a:t>
            </a:r>
            <a:r>
              <a:rPr lang="en-US" altLang="cs-CZ" sz="2000" dirty="0">
                <a:cs typeface="Arial" charset="0"/>
                <a:sym typeface="Wingdings" pitchFamily="2" charset="2"/>
              </a:rPr>
              <a:t> </a:t>
            </a:r>
            <a:r>
              <a:rPr lang="cs-CZ" altLang="cs-CZ" sz="2000" dirty="0">
                <a:cs typeface="Arial" charset="0"/>
                <a:sym typeface="Wingdings" pitchFamily="2" charset="2"/>
              </a:rPr>
              <a:t>Způsobuje osmózu tekutiny z </a:t>
            </a:r>
            <a:r>
              <a:rPr lang="cs-CZ" altLang="cs-CZ" sz="2000" dirty="0" err="1">
                <a:cs typeface="Arial" charset="0"/>
                <a:sym typeface="Wingdings" pitchFamily="2" charset="2"/>
              </a:rPr>
              <a:t>intersticia</a:t>
            </a:r>
            <a:r>
              <a:rPr lang="cs-CZ" altLang="cs-CZ" sz="2000" dirty="0">
                <a:cs typeface="Arial" charset="0"/>
                <a:sym typeface="Wingdings" pitchFamily="2" charset="2"/>
              </a:rPr>
              <a:t>                                                         	do kapiláry.</a:t>
            </a:r>
            <a:r>
              <a:rPr lang="en-GB" altLang="cs-CZ" sz="2000" dirty="0">
                <a:cs typeface="Arial" charset="0"/>
                <a:sym typeface="Wingdings" pitchFamily="2" charset="2"/>
              </a:rPr>
              <a:t>                                               			</a:t>
            </a:r>
            <a:endParaRPr lang="en-US" altLang="cs-CZ" sz="2000" dirty="0">
              <a:cs typeface="Arial" charset="0"/>
              <a:sym typeface="Wingdings" pitchFamily="2" charset="2"/>
            </a:endParaRPr>
          </a:p>
          <a:p>
            <a:pPr eaLnBrk="0" hangingPunct="0"/>
            <a:r>
              <a:rPr lang="el-GR" altLang="cs-CZ" sz="2000" b="1" dirty="0">
                <a:latin typeface="Times New Roman" pitchFamily="18" charset="0"/>
                <a:cs typeface="Arial" charset="0"/>
                <a:sym typeface="Symbol" pitchFamily="18" charset="2"/>
              </a:rPr>
              <a:t></a:t>
            </a:r>
            <a:r>
              <a:rPr lang="cs-CZ" altLang="cs-CZ" sz="2000" b="1" baseline="-25000" dirty="0">
                <a:cs typeface="Arial" charset="0"/>
                <a:sym typeface="Wingdings" pitchFamily="2" charset="2"/>
              </a:rPr>
              <a:t>i</a:t>
            </a:r>
            <a:r>
              <a:rPr lang="en-US" altLang="cs-CZ" sz="2000" dirty="0">
                <a:cs typeface="Arial" charset="0"/>
                <a:sym typeface="Wingdings" pitchFamily="2" charset="2"/>
              </a:rPr>
              <a:t> </a:t>
            </a:r>
            <a:r>
              <a:rPr lang="en-US" altLang="cs-CZ" sz="2000" dirty="0">
                <a:sym typeface="Wingdings" pitchFamily="2" charset="2"/>
              </a:rPr>
              <a:t>= </a:t>
            </a:r>
            <a:r>
              <a:rPr lang="cs-CZ" altLang="cs-CZ" sz="2000" dirty="0"/>
              <a:t>Intersticiální </a:t>
            </a:r>
            <a:r>
              <a:rPr lang="cs-CZ" altLang="cs-CZ" sz="2000" dirty="0" err="1"/>
              <a:t>onkotický</a:t>
            </a:r>
            <a:r>
              <a:rPr lang="cs-CZ" altLang="cs-CZ" sz="2000" dirty="0"/>
              <a:t> tlak</a:t>
            </a:r>
            <a:r>
              <a:rPr lang="en-US" altLang="cs-CZ" sz="2000" dirty="0">
                <a:sym typeface="Wingdings" pitchFamily="2" charset="2"/>
              </a:rPr>
              <a:t>  </a:t>
            </a:r>
            <a:r>
              <a:rPr lang="cs-CZ" altLang="cs-CZ" sz="2000" dirty="0">
                <a:sym typeface="Wingdings" pitchFamily="2" charset="2"/>
              </a:rPr>
              <a:t>Způsobuje osmózu tekutiny z kapiláry 		do </a:t>
            </a:r>
            <a:r>
              <a:rPr lang="cs-CZ" altLang="cs-CZ" sz="2000" dirty="0" err="1">
                <a:sym typeface="Wingdings" pitchFamily="2" charset="2"/>
              </a:rPr>
              <a:t>intersticia</a:t>
            </a:r>
            <a:r>
              <a:rPr lang="cs-CZ" altLang="cs-CZ" sz="2000" dirty="0">
                <a:sym typeface="Wingdings" pitchFamily="2" charset="2"/>
              </a:rPr>
              <a:t>.</a:t>
            </a:r>
          </a:p>
          <a:p>
            <a:pPr eaLnBrk="0" hangingPunct="0"/>
            <a:r>
              <a:rPr lang="cs-CZ" altLang="cs-CZ" sz="2000" dirty="0">
                <a:sym typeface="Wingdings" pitchFamily="2" charset="2"/>
              </a:rPr>
              <a:t>       </a:t>
            </a:r>
          </a:p>
          <a:p>
            <a:pPr eaLnBrk="0" hangingPunct="0"/>
            <a:r>
              <a:rPr lang="cs-CZ" altLang="cs-CZ" sz="2000" dirty="0">
                <a:sym typeface="Wingdings" pitchFamily="2" charset="2"/>
              </a:rPr>
              <a:t>                             Efektivní filtrační tlak</a:t>
            </a:r>
            <a:r>
              <a:rPr lang="en-US" altLang="cs-CZ" sz="2000" dirty="0">
                <a:sym typeface="Wingdings" pitchFamily="2" charset="2"/>
              </a:rPr>
              <a:t> = ((P</a:t>
            </a:r>
            <a:r>
              <a:rPr lang="en-US" altLang="cs-CZ" sz="2000" baseline="-25000" dirty="0">
                <a:sym typeface="Wingdings" pitchFamily="2" charset="2"/>
              </a:rPr>
              <a:t>c</a:t>
            </a:r>
            <a:r>
              <a:rPr lang="en-US" altLang="cs-CZ" sz="2000" dirty="0">
                <a:sym typeface="Wingdings" pitchFamily="2" charset="2"/>
              </a:rPr>
              <a:t>-P</a:t>
            </a:r>
            <a:r>
              <a:rPr lang="en-US" altLang="cs-CZ" sz="2000" baseline="-25000" dirty="0">
                <a:sym typeface="Wingdings" pitchFamily="2" charset="2"/>
              </a:rPr>
              <a:t>i</a:t>
            </a:r>
            <a:r>
              <a:rPr lang="en-US" altLang="cs-CZ" sz="2000" dirty="0">
                <a:sym typeface="Wingdings" pitchFamily="2" charset="2"/>
              </a:rPr>
              <a:t>) – (</a:t>
            </a:r>
            <a:r>
              <a:rPr lang="el-GR" altLang="cs-CZ" sz="2000" dirty="0">
                <a:sym typeface="Symbol" pitchFamily="18" charset="2"/>
              </a:rPr>
              <a:t></a:t>
            </a:r>
            <a:r>
              <a:rPr lang="en-US" altLang="cs-CZ" sz="2000" baseline="-25000" dirty="0">
                <a:sym typeface="Wingdings" pitchFamily="2" charset="2"/>
              </a:rPr>
              <a:t>c</a:t>
            </a:r>
            <a:r>
              <a:rPr lang="en-US" altLang="cs-CZ" sz="2000" dirty="0">
                <a:sym typeface="Wingdings" pitchFamily="2" charset="2"/>
              </a:rPr>
              <a:t>- </a:t>
            </a:r>
            <a:r>
              <a:rPr lang="el-GR" altLang="cs-CZ" sz="2000" dirty="0">
                <a:sym typeface="Symbol" pitchFamily="18" charset="2"/>
              </a:rPr>
              <a:t></a:t>
            </a:r>
            <a:r>
              <a:rPr lang="el-GR" altLang="cs-CZ" sz="2000" dirty="0">
                <a:sym typeface="Wingdings" pitchFamily="2" charset="2"/>
              </a:rPr>
              <a:t> </a:t>
            </a:r>
            <a:r>
              <a:rPr lang="en-US" altLang="cs-CZ" sz="2000" baseline="-25000" dirty="0" err="1">
                <a:sym typeface="Wingdings" pitchFamily="2" charset="2"/>
              </a:rPr>
              <a:t>i</a:t>
            </a:r>
            <a:r>
              <a:rPr lang="en-US" altLang="cs-CZ" sz="2000" dirty="0">
                <a:sym typeface="Wingdings" pitchFamily="2" charset="2"/>
              </a:rPr>
              <a:t>))</a:t>
            </a:r>
            <a:endParaRPr lang="cs-CZ" altLang="cs-CZ" sz="2000" dirty="0">
              <a:sym typeface="Wingdings" pitchFamily="2" charset="2"/>
            </a:endParaRPr>
          </a:p>
          <a:p>
            <a:pPr eaLnBrk="0" hangingPunct="0"/>
            <a:endParaRPr lang="cs-CZ" altLang="cs-CZ" sz="2000" dirty="0">
              <a:sym typeface="Wingdings" pitchFamily="2" charset="2"/>
            </a:endParaRPr>
          </a:p>
          <a:p>
            <a:pPr eaLnBrk="0" hangingPunct="0"/>
            <a:r>
              <a:rPr lang="cs-CZ" altLang="cs-CZ" sz="2000" b="1" dirty="0"/>
              <a:t>Difuze je hlavní mechanizmus zodpovědný za transport rozpuštěných látek mezi kapilárou a cílovými buňkami.</a:t>
            </a:r>
          </a:p>
          <a:p>
            <a:pPr eaLnBrk="0" hangingPunct="0"/>
            <a:endParaRPr lang="en-US" altLang="cs-CZ" sz="2000" dirty="0">
              <a:sym typeface="Wingdings" pitchFamily="2" charset="2"/>
            </a:endParaRPr>
          </a:p>
        </p:txBody>
      </p:sp>
      <p:sp>
        <p:nvSpPr>
          <p:cNvPr id="25602" name="Text Box 6"/>
          <p:cNvSpPr txBox="1">
            <a:spLocks noChangeArrowheads="1"/>
          </p:cNvSpPr>
          <p:nvPr/>
        </p:nvSpPr>
        <p:spPr bwMode="auto">
          <a:xfrm>
            <a:off x="323850" y="460375"/>
            <a:ext cx="8569325" cy="579438"/>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3200" b="1">
                <a:latin typeface="Times New Roman" pitchFamily="18" charset="0"/>
              </a:rPr>
              <a:t>!!!  NEZAPOMENOUT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4"/>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PŘÍČINY VZNIKU OTOKŮ:</a:t>
            </a:r>
          </a:p>
          <a:p>
            <a:pPr eaLnBrk="0" hangingPunct="0"/>
            <a:endParaRPr lang="en-US" altLang="cs-CZ" sz="2400" b="1" dirty="0"/>
          </a:p>
          <a:p>
            <a:pPr eaLnBrk="0" hangingPunct="0"/>
            <a:endParaRPr lang="en-US" altLang="cs-CZ" sz="2400" b="1" dirty="0"/>
          </a:p>
          <a:p>
            <a:pPr eaLnBrk="0" hangingPunct="0"/>
            <a:r>
              <a:rPr lang="en-US" altLang="cs-CZ" sz="2400" dirty="0"/>
              <a:t>  </a:t>
            </a:r>
            <a:r>
              <a:rPr lang="cs-CZ" altLang="cs-CZ" sz="2400" b="1" dirty="0"/>
              <a:t>Kapilární tlak</a:t>
            </a:r>
            <a:r>
              <a:rPr lang="cs-CZ" altLang="cs-CZ" sz="2400" dirty="0"/>
              <a:t> -</a:t>
            </a:r>
            <a:r>
              <a:rPr lang="cs-CZ" altLang="cs-CZ" sz="2400" dirty="0" err="1"/>
              <a:t>P</a:t>
            </a:r>
            <a:r>
              <a:rPr lang="cs-CZ" altLang="cs-CZ" sz="2400" baseline="-25000" dirty="0" err="1"/>
              <a:t>c</a:t>
            </a:r>
            <a:r>
              <a:rPr lang="cs-CZ" altLang="cs-CZ" sz="2400" dirty="0"/>
              <a:t> (zvýšený krevní tlak, srdeční selhání)</a:t>
            </a:r>
          </a:p>
          <a:p>
            <a:pPr eaLnBrk="0" hangingPunct="0"/>
            <a:endParaRPr lang="cs-CZ" altLang="cs-CZ" sz="2400" dirty="0"/>
          </a:p>
          <a:p>
            <a:pPr eaLnBrk="0" hangingPunct="0"/>
            <a:r>
              <a:rPr lang="cs-CZ" altLang="cs-CZ" sz="2400" dirty="0"/>
              <a:t>  </a:t>
            </a:r>
            <a:r>
              <a:rPr lang="cs-CZ" altLang="cs-CZ" sz="2400" b="1" dirty="0"/>
              <a:t>Plazmatické bílkoviny</a:t>
            </a:r>
            <a:r>
              <a:rPr lang="cs-CZ" altLang="cs-CZ" sz="2400" dirty="0">
                <a:sym typeface="Wingdings" pitchFamily="2" charset="2"/>
              </a:rPr>
              <a:t> (nefrotický syndrom, cirhóza jater)</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t>Kapilární permeabilita</a:t>
            </a:r>
            <a:r>
              <a:rPr lang="cs-CZ" altLang="cs-CZ" sz="2400" dirty="0"/>
              <a:t> -</a:t>
            </a:r>
            <a:r>
              <a:rPr lang="cs-CZ" altLang="cs-CZ" sz="2400" b="1" dirty="0">
                <a:sym typeface="Wingdings" pitchFamily="2" charset="2"/>
              </a:rPr>
              <a:t> </a:t>
            </a:r>
            <a:r>
              <a:rPr lang="cs-CZ" altLang="cs-CZ" sz="2400" dirty="0" err="1">
                <a:sym typeface="Wingdings" pitchFamily="2" charset="2"/>
              </a:rPr>
              <a:t>K</a:t>
            </a:r>
            <a:r>
              <a:rPr lang="cs-CZ" altLang="cs-CZ" sz="2400" baseline="-25000" dirty="0" err="1">
                <a:sym typeface="Wingdings" pitchFamily="2" charset="2"/>
              </a:rPr>
              <a:t>f</a:t>
            </a:r>
            <a:r>
              <a:rPr lang="cs-CZ" altLang="cs-CZ" dirty="0">
                <a:sym typeface="Wingdings" pitchFamily="2" charset="2"/>
              </a:rPr>
              <a:t> </a:t>
            </a:r>
            <a:r>
              <a:rPr lang="cs-CZ" altLang="cs-CZ" sz="2400" dirty="0">
                <a:sym typeface="Wingdings" pitchFamily="2" charset="2"/>
              </a:rPr>
              <a:t>(infekce, záněty, poranění)</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sym typeface="Wingdings" pitchFamily="2" charset="2"/>
              </a:rPr>
              <a:t>Odtok lymfy </a:t>
            </a:r>
            <a:r>
              <a:rPr lang="cs-CZ" altLang="cs-CZ" sz="2400" dirty="0"/>
              <a:t>-</a:t>
            </a:r>
            <a:r>
              <a:rPr lang="cs-CZ" altLang="cs-CZ" dirty="0">
                <a:sym typeface="Wingdings" pitchFamily="2" charset="2"/>
              </a:rPr>
              <a:t> </a:t>
            </a:r>
            <a:r>
              <a:rPr lang="cs-CZ" altLang="cs-CZ" sz="2400" dirty="0">
                <a:sym typeface="Wingdings" pitchFamily="2" charset="2"/>
              </a:rPr>
              <a:t> (blokáda lymfatických cév)</a:t>
            </a:r>
          </a:p>
          <a:p>
            <a:pPr eaLnBrk="0" hangingPunct="0"/>
            <a:endParaRPr lang="cs-CZ" altLang="cs-CZ" sz="2400" dirty="0">
              <a:sym typeface="Wingdings" pitchFamily="2" charset="2"/>
            </a:endParaRPr>
          </a:p>
        </p:txBody>
      </p:sp>
      <p:sp>
        <p:nvSpPr>
          <p:cNvPr id="26626" name="AutoShape 15"/>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7" name="AutoShape 16"/>
          <p:cNvSpPr>
            <a:spLocks noChangeArrowheads="1"/>
          </p:cNvSpPr>
          <p:nvPr/>
        </p:nvSpPr>
        <p:spPr bwMode="auto">
          <a:xfrm>
            <a:off x="273050" y="2974975"/>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8" name="AutoShape 17"/>
          <p:cNvSpPr>
            <a:spLocks noChangeArrowheads="1"/>
          </p:cNvSpPr>
          <p:nvPr/>
        </p:nvSpPr>
        <p:spPr bwMode="auto">
          <a:xfrm>
            <a:off x="311150" y="3660775"/>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50" name="AutoShape 18"/>
          <p:cNvSpPr>
            <a:spLocks noChangeArrowheads="1"/>
          </p:cNvSpPr>
          <p:nvPr/>
        </p:nvSpPr>
        <p:spPr bwMode="auto">
          <a:xfrm>
            <a:off x="311150" y="4418013"/>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p:spPr>
        <p:txBody>
          <a:bodyPr vert="eaVert" wrap="none" anchor="ctr"/>
          <a:lstStyle/>
          <a:p>
            <a:pPr>
              <a:defRPr/>
            </a:pP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884863"/>
            <a:ext cx="71278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dirty="0"/>
              <a:t>Hlavní funkcí mikrocirkulace je umožnit transport látek (voda, plyny, </a:t>
            </a:r>
            <a:r>
              <a:rPr lang="en-US" altLang="cs-CZ" dirty="0"/>
              <a:t> </a:t>
            </a:r>
            <a:r>
              <a:rPr lang="cs-CZ" altLang="cs-CZ" dirty="0"/>
              <a:t>glukóza, bílkoviny aj.) mezi cévním systémem a tkáněmi</a:t>
            </a:r>
            <a:r>
              <a:rPr lang="en-US" altLang="cs-CZ" dirty="0"/>
              <a:t>.</a:t>
            </a:r>
            <a:r>
              <a:rPr lang="en-US" altLang="cs-CZ" dirty="0">
                <a:solidFill>
                  <a:srgbClr val="FF0066"/>
                </a:solidFill>
              </a:rPr>
              <a:t> </a:t>
            </a:r>
          </a:p>
        </p:txBody>
      </p:sp>
      <p:sp>
        <p:nvSpPr>
          <p:cNvPr id="15366" name="Rectangle 14"/>
          <p:cNvSpPr>
            <a:spLocks noChangeArrowheads="1"/>
          </p:cNvSpPr>
          <p:nvPr/>
        </p:nvSpPr>
        <p:spPr bwMode="auto">
          <a:xfrm>
            <a:off x="2052638" y="5143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FUNKČNÍ ANATOMIE</a:t>
            </a:r>
            <a:endParaRPr lang="en-GB" altLang="cs-CZ" sz="2400" b="1" dirty="0">
              <a:latin typeface="Times New Roman" pitchFamily="18" charset="0"/>
            </a:endParaRPr>
          </a:p>
        </p:txBody>
      </p:sp>
      <p:sp>
        <p:nvSpPr>
          <p:cNvPr id="15367" name="Text Box 12"/>
          <p:cNvSpPr txBox="1">
            <a:spLocks noChangeArrowheads="1"/>
          </p:cNvSpPr>
          <p:nvPr/>
        </p:nvSpPr>
        <p:spPr bwMode="auto">
          <a:xfrm>
            <a:off x="971550" y="1279525"/>
            <a:ext cx="7129463" cy="708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r>
              <a:rPr lang="en-GB" altLang="cs-CZ" sz="2000" b="1" dirty="0" err="1"/>
              <a:t>Mi</a:t>
            </a:r>
            <a:r>
              <a:rPr lang="cs-CZ" altLang="cs-CZ" sz="2000" b="1"/>
              <a:t>k</a:t>
            </a:r>
            <a:r>
              <a:rPr lang="en-GB" altLang="cs-CZ" sz="2000" b="1"/>
              <a:t>rocir</a:t>
            </a:r>
            <a:r>
              <a:rPr lang="cs-CZ" altLang="cs-CZ" sz="2000" b="1"/>
              <a:t>kulace označuje oběh krve v nejmenších cévách  lidského těla – arteriolách, kapilárách a venulách.</a:t>
            </a:r>
            <a:endParaRPr lang="en-GB" altLang="cs-CZ" sz="2000" b="1"/>
          </a:p>
        </p:txBody>
      </p:sp>
      <p:pic>
        <p:nvPicPr>
          <p:cNvPr id="9"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42975" y="20775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STRUKT</a:t>
            </a:r>
            <a:r>
              <a:rPr lang="en-US" altLang="cs-CZ" sz="2400" b="1">
                <a:solidFill>
                  <a:schemeClr val="tx2"/>
                </a:solidFill>
                <a:effectLst>
                  <a:outerShdw blurRad="38100" dist="38100" dir="2700000" algn="tl">
                    <a:srgbClr val="FFFFFF"/>
                  </a:outerShdw>
                </a:effectLst>
                <a:latin typeface="Times New Roman" pitchFamily="18" charset="0"/>
                <a:cs typeface="Times New Roman" pitchFamily="18" charset="0"/>
              </a:rPr>
              <a:t>Ů</a:t>
            </a:r>
            <a:r>
              <a:rPr lang="cs-CZ" altLang="cs-CZ" sz="2400" b="1">
                <a:solidFill>
                  <a:schemeClr val="tx2"/>
                </a:solidFill>
                <a:effectLst>
                  <a:outerShdw blurRad="38100" dist="38100" dir="2700000" algn="tl">
                    <a:srgbClr val="FFFFFF"/>
                  </a:outerShdw>
                </a:effectLst>
                <a:latin typeface="Times New Roman" pitchFamily="18" charset="0"/>
                <a:cs typeface="Times New Roman" pitchFamily="18" charset="0"/>
              </a:rPr>
              <a:t>RA STĚNY CÉV</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6386" name="Picture 3"/>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87" name="AutoShape 4"/>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88" name="AutoShape 5"/>
          <p:cNvSpPr>
            <a:spLocks noChangeArrowheads="1"/>
          </p:cNvSpPr>
          <p:nvPr/>
        </p:nvSpPr>
        <p:spPr bwMode="auto">
          <a:xfrm>
            <a:off x="5219700" y="271145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Celková plocha kapilárních stěn u dospělého člověka přesahuje  5</a:t>
            </a:r>
            <a:r>
              <a:rPr lang="en-GB" altLang="cs-CZ"/>
              <a:t>00 m</a:t>
            </a:r>
            <a:r>
              <a:rPr lang="en-GB" altLang="cs-CZ" baseline="30000"/>
              <a:t>2</a:t>
            </a:r>
            <a:r>
              <a:rPr lang="cs-CZ" altLang="cs-CZ"/>
              <a:t>.</a:t>
            </a:r>
            <a:endParaRPr lang="en-US" altLang="cs-CZ"/>
          </a:p>
          <a:p>
            <a:pPr algn="ctr"/>
            <a:endParaRPr lang="cs-CZ" altLang="cs-CZ"/>
          </a:p>
        </p:txBody>
      </p:sp>
      <p:sp>
        <p:nvSpPr>
          <p:cNvPr id="16389" name="AutoShape 6"/>
          <p:cNvSpPr>
            <a:spLocks noChangeArrowheads="1"/>
          </p:cNvSpPr>
          <p:nvPr/>
        </p:nvSpPr>
        <p:spPr bwMode="auto">
          <a:xfrm>
            <a:off x="5207000" y="170815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Kapilární stěna je asi</a:t>
            </a:r>
            <a:r>
              <a:rPr lang="en-GB" altLang="cs-CZ"/>
              <a:t> 1 </a:t>
            </a:r>
            <a:r>
              <a:rPr lang="en-GB" altLang="cs-CZ">
                <a:sym typeface="Symbol" pitchFamily="18" charset="2"/>
              </a:rPr>
              <a:t>m </a:t>
            </a:r>
            <a:r>
              <a:rPr lang="cs-CZ" altLang="cs-CZ">
                <a:sym typeface="Symbol" pitchFamily="18" charset="2"/>
              </a:rPr>
              <a:t>silná</a:t>
            </a:r>
            <a:r>
              <a:rPr lang="en-GB" altLang="cs-CZ">
                <a:sym typeface="Symbol" pitchFamily="18" charset="2"/>
              </a:rPr>
              <a:t>.</a:t>
            </a:r>
          </a:p>
          <a:p>
            <a:pPr algn="ctr"/>
            <a:endParaRPr lang="en-GB" altLang="cs-CZ"/>
          </a:p>
        </p:txBody>
      </p:sp>
      <p:sp>
        <p:nvSpPr>
          <p:cNvPr id="16390" name="AutoShape 7"/>
          <p:cNvSpPr>
            <a:spLocks noChangeArrowheads="1"/>
          </p:cNvSpPr>
          <p:nvPr/>
        </p:nvSpPr>
        <p:spPr bwMode="auto">
          <a:xfrm>
            <a:off x="5207000" y="410845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Rychlost krevního toku v kapilárách je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6391" name="Group 8"/>
          <p:cNvGrpSpPr>
            <a:grpSpLocks/>
          </p:cNvGrpSpPr>
          <p:nvPr/>
        </p:nvGrpSpPr>
        <p:grpSpPr bwMode="auto">
          <a:xfrm>
            <a:off x="4883150" y="1482725"/>
            <a:ext cx="581025" cy="523875"/>
            <a:chOff x="1032" y="1440"/>
            <a:chExt cx="366" cy="330"/>
          </a:xfrm>
        </p:grpSpPr>
        <p:sp>
          <p:nvSpPr>
            <p:cNvPr id="16402" name="AutoShape 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3" name="Text Box 1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6392" name="Group 11"/>
          <p:cNvGrpSpPr>
            <a:grpSpLocks/>
          </p:cNvGrpSpPr>
          <p:nvPr/>
        </p:nvGrpSpPr>
        <p:grpSpPr bwMode="auto">
          <a:xfrm>
            <a:off x="4921250" y="2486025"/>
            <a:ext cx="581025" cy="523875"/>
            <a:chOff x="1032" y="1440"/>
            <a:chExt cx="366" cy="330"/>
          </a:xfrm>
        </p:grpSpPr>
        <p:sp>
          <p:nvSpPr>
            <p:cNvPr id="16400" name="AutoShape 1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1" name="Text Box 1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6393" name="Group 14"/>
          <p:cNvGrpSpPr>
            <a:grpSpLocks/>
          </p:cNvGrpSpPr>
          <p:nvPr/>
        </p:nvGrpSpPr>
        <p:grpSpPr bwMode="auto">
          <a:xfrm>
            <a:off x="4921250" y="3870325"/>
            <a:ext cx="581025" cy="523875"/>
            <a:chOff x="1032" y="1440"/>
            <a:chExt cx="366" cy="330"/>
          </a:xfrm>
        </p:grpSpPr>
        <p:sp>
          <p:nvSpPr>
            <p:cNvPr id="16398" name="AutoShape 1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9" name="Text Box 1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6394" name="AutoShape 17"/>
          <p:cNvSpPr>
            <a:spLocks noChangeArrowheads="1"/>
          </p:cNvSpPr>
          <p:nvPr/>
        </p:nvSpPr>
        <p:spPr bwMode="auto">
          <a:xfrm>
            <a:off x="5232400" y="5157788"/>
            <a:ext cx="3175000" cy="735012"/>
          </a:xfrm>
          <a:prstGeom prst="wedgeRoundRectCallout">
            <a:avLst>
              <a:gd name="adj1" fmla="val 13199"/>
              <a:gd name="adj2" fmla="val -10690"/>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Tranzitní doba pro průchod krve kapilárou je </a:t>
            </a:r>
            <a:r>
              <a:rPr lang="en-GB" altLang="cs-CZ"/>
              <a:t>1</a:t>
            </a:r>
            <a:r>
              <a:rPr lang="cs-CZ" altLang="cs-CZ" sz="1200"/>
              <a:t> </a:t>
            </a:r>
            <a:r>
              <a:rPr lang="cs-CZ" altLang="cs-CZ"/>
              <a:t>-</a:t>
            </a:r>
            <a:r>
              <a:rPr lang="en-GB" altLang="cs-CZ" sz="1200"/>
              <a:t> </a:t>
            </a:r>
            <a:r>
              <a:rPr lang="en-GB" altLang="cs-CZ"/>
              <a:t>2</a:t>
            </a:r>
            <a:r>
              <a:rPr lang="cs-CZ" altLang="cs-CZ"/>
              <a:t> s.</a:t>
            </a:r>
            <a:endParaRPr lang="en-GB" altLang="cs-CZ">
              <a:sym typeface="Symbol" pitchFamily="18" charset="2"/>
            </a:endParaRPr>
          </a:p>
          <a:p>
            <a:pPr algn="ctr"/>
            <a:endParaRPr lang="en-GB" altLang="cs-CZ"/>
          </a:p>
        </p:txBody>
      </p:sp>
      <p:grpSp>
        <p:nvGrpSpPr>
          <p:cNvPr id="16395" name="Group 18"/>
          <p:cNvGrpSpPr>
            <a:grpSpLocks/>
          </p:cNvGrpSpPr>
          <p:nvPr/>
        </p:nvGrpSpPr>
        <p:grpSpPr bwMode="auto">
          <a:xfrm>
            <a:off x="4946650" y="4919663"/>
            <a:ext cx="581025" cy="523875"/>
            <a:chOff x="1032" y="1440"/>
            <a:chExt cx="366" cy="330"/>
          </a:xfrm>
        </p:grpSpPr>
        <p:sp>
          <p:nvSpPr>
            <p:cNvPr id="1639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7410" name="Text Box 5"/>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7411" name="Text Box 6"/>
          <p:cNvSpPr txBox="1">
            <a:spLocks noChangeArrowheads="1"/>
          </p:cNvSpPr>
          <p:nvPr/>
        </p:nvSpPr>
        <p:spPr bwMode="auto">
          <a:xfrm>
            <a:off x="6042024" y="4929187"/>
            <a:ext cx="152082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a:solidFill>
                  <a:srgbClr val="FF0066"/>
                </a:solidFill>
                <a:latin typeface="Comic Sans MS" pitchFamily="66" charset="0"/>
              </a:rPr>
              <a:t>Fenestrace</a:t>
            </a:r>
            <a:endParaRPr lang="en-GB" altLang="cs-CZ" dirty="0">
              <a:solidFill>
                <a:srgbClr val="FF0066"/>
              </a:solidFill>
              <a:latin typeface="Comic Sans MS" pitchFamily="66" charset="0"/>
            </a:endParaRPr>
          </a:p>
        </p:txBody>
      </p:sp>
      <p:sp>
        <p:nvSpPr>
          <p:cNvPr id="17412" name="Text Box 7"/>
          <p:cNvSpPr txBox="1">
            <a:spLocks noChangeArrowheads="1"/>
          </p:cNvSpPr>
          <p:nvPr/>
        </p:nvSpPr>
        <p:spPr bwMode="auto">
          <a:xfrm>
            <a:off x="3302000" y="1296988"/>
            <a:ext cx="21463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endParaRPr lang="en-GB" altLang="cs-CZ">
              <a:solidFill>
                <a:srgbClr val="FF0066"/>
              </a:solidFill>
              <a:latin typeface="Comic Sans MS" pitchFamily="66" charset="0"/>
            </a:endParaRPr>
          </a:p>
        </p:txBody>
      </p:sp>
      <p:sp>
        <p:nvSpPr>
          <p:cNvPr id="17413" name="Text Box 8"/>
          <p:cNvSpPr txBox="1">
            <a:spLocks noChangeArrowheads="1"/>
          </p:cNvSpPr>
          <p:nvPr/>
        </p:nvSpPr>
        <p:spPr bwMode="auto">
          <a:xfrm>
            <a:off x="3451225" y="5872163"/>
            <a:ext cx="21732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r>
              <a:rPr lang="en-GB" altLang="cs-CZ">
                <a:solidFill>
                  <a:srgbClr val="FF0066"/>
                </a:solidFill>
                <a:latin typeface="Comic Sans MS" pitchFamily="66" charset="0"/>
              </a:rPr>
              <a:t> </a:t>
            </a:r>
          </a:p>
        </p:txBody>
      </p:sp>
      <p:sp>
        <p:nvSpPr>
          <p:cNvPr id="17414" name="Text Box 9"/>
          <p:cNvSpPr txBox="1">
            <a:spLocks noChangeArrowheads="1"/>
          </p:cNvSpPr>
          <p:nvPr/>
        </p:nvSpPr>
        <p:spPr bwMode="auto">
          <a:xfrm>
            <a:off x="801688" y="1390650"/>
            <a:ext cx="2078037"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a:t>
            </a:r>
            <a:r>
              <a:rPr lang="cs-CZ" altLang="cs-CZ">
                <a:solidFill>
                  <a:srgbClr val="FF0066"/>
                </a:solidFill>
                <a:latin typeface="Comic Sans MS" pitchFamily="66" charset="0"/>
              </a:rPr>
              <a:t>zální membrána</a:t>
            </a:r>
            <a:endParaRPr lang="en-GB" altLang="cs-CZ">
              <a:solidFill>
                <a:srgbClr val="FF0066"/>
              </a:solidFill>
              <a:latin typeface="Comic Sans MS" pitchFamily="66" charset="0"/>
            </a:endParaRPr>
          </a:p>
        </p:txBody>
      </p:sp>
      <p:sp>
        <p:nvSpPr>
          <p:cNvPr id="17415" name="Text Box 10"/>
          <p:cNvSpPr txBox="1">
            <a:spLocks noChangeArrowheads="1"/>
          </p:cNvSpPr>
          <p:nvPr/>
        </p:nvSpPr>
        <p:spPr bwMode="auto">
          <a:xfrm>
            <a:off x="1120775" y="2501900"/>
            <a:ext cx="8191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Jádro</a:t>
            </a:r>
            <a:endParaRPr lang="en-GB" altLang="cs-CZ">
              <a:solidFill>
                <a:srgbClr val="FF0066"/>
              </a:solidFill>
              <a:latin typeface="Comic Sans MS" pitchFamily="66" charset="0"/>
            </a:endParaRPr>
          </a:p>
        </p:txBody>
      </p:sp>
      <p:sp>
        <p:nvSpPr>
          <p:cNvPr id="17416" name="Text Box 11"/>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7417" name="Line 12"/>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7418" name="Line 13"/>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0494" name="Rectangle 14"/>
          <p:cNvSpPr>
            <a:spLocks noChangeArrowheads="1"/>
          </p:cNvSpPr>
          <p:nvPr/>
        </p:nvSpPr>
        <p:spPr bwMode="auto">
          <a:xfrm>
            <a:off x="1216025"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p:spPr>
        <p:txBody>
          <a:bodyPr anchor="ctr">
            <a:spAutoFit/>
          </a:bodyPr>
          <a:lstStyle/>
          <a:p>
            <a:pPr algn="ctr">
              <a:spcBef>
                <a:spcPct val="20000"/>
              </a:spcBef>
              <a:defRPr/>
            </a:pPr>
            <a:r>
              <a:rPr lang="en-US" altLang="cs-CZ" sz="2400" b="1">
                <a:solidFill>
                  <a:schemeClr val="tx2"/>
                </a:solidFill>
                <a:effectLst>
                  <a:outerShdw blurRad="38100" dist="38100" dir="2700000" algn="tl">
                    <a:srgbClr val="FFFFFF"/>
                  </a:outerShdw>
                </a:effectLst>
                <a:latin typeface="Times New Roman" pitchFamily="18" charset="0"/>
              </a:rPr>
              <a:t>U</a:t>
            </a:r>
            <a:r>
              <a:rPr lang="cs-CZ" altLang="cs-CZ" sz="2400" b="1">
                <a:solidFill>
                  <a:schemeClr val="tx2"/>
                </a:solidFill>
                <a:effectLst>
                  <a:outerShdw blurRad="38100" dist="38100" dir="2700000" algn="tl">
                    <a:srgbClr val="FFFFFF"/>
                  </a:outerShdw>
                </a:effectLst>
                <a:latin typeface="Times New Roman" pitchFamily="18" charset="0"/>
              </a:rPr>
              <a:t>LTRASTRUKTÚRA KAPILÁRY</a:t>
            </a:r>
            <a:endParaRPr lang="en-GB" altLang="cs-CZ" sz="2400" b="1">
              <a:solidFill>
                <a:schemeClr val="tx2"/>
              </a:solidFill>
              <a:effectLst>
                <a:outerShdw blurRad="38100" dist="38100" dir="2700000" algn="tl">
                  <a:srgbClr val="FFFFFF"/>
                </a:outerShdw>
              </a:effectLst>
              <a:latin typeface="Times New Roman" pitchFamily="18" charset="0"/>
            </a:endParaRPr>
          </a:p>
        </p:txBody>
      </p:sp>
      <p:sp>
        <p:nvSpPr>
          <p:cNvPr id="17420" name="Text Box 15"/>
          <p:cNvSpPr txBox="1">
            <a:spLocks noChangeArrowheads="1"/>
          </p:cNvSpPr>
          <p:nvPr/>
        </p:nvSpPr>
        <p:spPr bwMode="auto">
          <a:xfrm>
            <a:off x="90488" y="5300663"/>
            <a:ext cx="2627312"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Mezibuněčné štěrbiny</a:t>
            </a:r>
            <a:endParaRPr lang="en-GB" altLang="cs-CZ">
              <a:solidFill>
                <a:srgbClr val="FF0066"/>
              </a:solidFill>
              <a:latin typeface="Comic Sans MS" pitchFamily="66" charset="0"/>
            </a:endParaRPr>
          </a:p>
        </p:txBody>
      </p:sp>
      <p:sp>
        <p:nvSpPr>
          <p:cNvPr id="17421" name="Text Box 16"/>
          <p:cNvSpPr txBox="1">
            <a:spLocks noChangeArrowheads="1"/>
          </p:cNvSpPr>
          <p:nvPr/>
        </p:nvSpPr>
        <p:spPr bwMode="auto">
          <a:xfrm>
            <a:off x="908050" y="3070225"/>
            <a:ext cx="106838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Vezikuly</a:t>
            </a:r>
            <a:endParaRPr lang="en-GB" altLang="cs-CZ">
              <a:solidFill>
                <a:srgbClr val="FF0066"/>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2"/>
          <p:cNvSpPr>
            <a:spLocks noGrp="1"/>
          </p:cNvSpPr>
          <p:nvPr>
            <p:ph idx="1"/>
          </p:nvPr>
        </p:nvSpPr>
        <p:spPr>
          <a:xfrm>
            <a:off x="712653" y="4286250"/>
            <a:ext cx="7756429" cy="2359249"/>
          </a:xfrm>
          <a:solidFill>
            <a:schemeClr val="bg1"/>
          </a:solidFill>
        </p:spPr>
        <p:txBody>
          <a:bodyPr/>
          <a:lstStyle/>
          <a:p>
            <a:pPr marL="180975" indent="-180975" algn="just">
              <a:spcAft>
                <a:spcPts val="600"/>
              </a:spcAft>
            </a:pPr>
            <a:r>
              <a:rPr lang="cs-CZ" sz="1500" b="1" dirty="0" smtClean="0"/>
              <a:t>Kapiláry se souvislým endotelem </a:t>
            </a:r>
            <a:r>
              <a:rPr lang="cs-CZ" sz="1500" dirty="0" smtClean="0"/>
              <a:t>jsou např. v mozku, kůži nebo svalové tkáni a slouží k transportu vody, glukózy, iontů a malých částic (šířka štěrbiny je 6 až 7 nanometrů).</a:t>
            </a:r>
          </a:p>
          <a:p>
            <a:pPr marL="180975" indent="-180975" algn="just">
              <a:spcAft>
                <a:spcPts val="600"/>
              </a:spcAft>
            </a:pPr>
            <a:r>
              <a:rPr lang="cs-CZ" sz="1500" b="1" dirty="0" smtClean="0"/>
              <a:t>Kapiláry s </a:t>
            </a:r>
            <a:r>
              <a:rPr lang="cs-CZ" sz="1500" b="1" dirty="0" err="1" smtClean="0"/>
              <a:t>fenestrovaným</a:t>
            </a:r>
            <a:r>
              <a:rPr lang="cs-CZ" sz="1500" b="1" dirty="0" smtClean="0"/>
              <a:t> endotelem</a:t>
            </a:r>
            <a:r>
              <a:rPr lang="cs-CZ" sz="1500" b="1" dirty="0" smtClean="0"/>
              <a:t> </a:t>
            </a:r>
            <a:r>
              <a:rPr lang="cs-CZ" sz="1500" dirty="0" smtClean="0"/>
              <a:t>lze nalézt v ledvinách, střevech, pankreatu a žlázách s vnitřní sekrecí a umožnují transport i větších molekul (průměr fenestrací je 70 - 80 nanometrů).</a:t>
            </a:r>
          </a:p>
          <a:p>
            <a:pPr marL="180975" indent="-180975" algn="just">
              <a:spcAft>
                <a:spcPts val="600"/>
              </a:spcAft>
            </a:pPr>
            <a:r>
              <a:rPr lang="cs-CZ" sz="1500" b="1" dirty="0" smtClean="0"/>
              <a:t>Kapiláry s nespojitým endotelem</a:t>
            </a:r>
            <a:r>
              <a:rPr lang="cs-CZ" sz="1500" b="1" dirty="0" smtClean="0"/>
              <a:t> </a:t>
            </a:r>
            <a:r>
              <a:rPr lang="cs-CZ" sz="1500" dirty="0" smtClean="0"/>
              <a:t>jsou např. v játrech nebo kostní dřeni. Obsahují široce otevřené póry, takže téměř všechny rozpuštěné látky plazmy včetně plazmatických bílkovin a dokonce i buněk mohou přecházet do intersticiálního prostoru.</a:t>
            </a:r>
            <a:endParaRPr lang="cs-CZ" sz="1500" dirty="0"/>
          </a:p>
        </p:txBody>
      </p:sp>
      <p:pic>
        <p:nvPicPr>
          <p:cNvPr id="5" name="Picture 2" descr="The left panel shows the structure of a continuous capillary, the middle panel shows a fenestrated capillary, and the right panel shows a sinusoid capill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653" y="1095376"/>
            <a:ext cx="7756429" cy="292417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6"/>
          <p:cNvSpPr>
            <a:spLocks noChangeArrowheads="1"/>
          </p:cNvSpPr>
          <p:nvPr/>
        </p:nvSpPr>
        <p:spPr bwMode="auto">
          <a:xfrm>
            <a:off x="1222374" y="339726"/>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dirty="0" smtClean="0">
                <a:solidFill>
                  <a:schemeClr val="tx2"/>
                </a:solidFill>
                <a:effectLst>
                  <a:outerShdw blurRad="38100" dist="38100" dir="2700000" algn="tl">
                    <a:srgbClr val="FFFFFF"/>
                  </a:outerShdw>
                </a:effectLst>
                <a:latin typeface="Times New Roman" pitchFamily="18" charset="0"/>
              </a:rPr>
              <a:t>TYPY KAPILÁR</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Tree>
    <p:extLst>
      <p:ext uri="{BB962C8B-B14F-4D97-AF65-F5344CB8AC3E}">
        <p14:creationId xmlns:p14="http://schemas.microsoft.com/office/powerpoint/2010/main" val="1413400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latin typeface="Times New Roman" pitchFamily="18" charset="0"/>
              </a:rPr>
              <a:t>POHYB TEKUTINY PŘES KAPILÁRNÍ STĚNU</a:t>
            </a:r>
            <a:endParaRPr lang="en-GB" altLang="cs-CZ" sz="2400" b="1">
              <a:latin typeface="Times New Roman" pitchFamily="18" charset="0"/>
            </a:endParaRPr>
          </a:p>
        </p:txBody>
      </p:sp>
      <p:grpSp>
        <p:nvGrpSpPr>
          <p:cNvPr id="18434" name="Group 3"/>
          <p:cNvGrpSpPr>
            <a:grpSpLocks/>
          </p:cNvGrpSpPr>
          <p:nvPr/>
        </p:nvGrpSpPr>
        <p:grpSpPr bwMode="auto">
          <a:xfrm>
            <a:off x="2195513" y="1484313"/>
            <a:ext cx="4824412" cy="4021137"/>
            <a:chOff x="2381" y="1532"/>
            <a:chExt cx="3039" cy="2533"/>
          </a:xfrm>
        </p:grpSpPr>
        <p:pic>
          <p:nvPicPr>
            <p:cNvPr id="18445"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6"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18435" name="AutoShape 7"/>
          <p:cNvSpPr>
            <a:spLocks noChangeArrowheads="1"/>
          </p:cNvSpPr>
          <p:nvPr/>
        </p:nvSpPr>
        <p:spPr bwMode="auto">
          <a:xfrm>
            <a:off x="5168900" y="3035300"/>
            <a:ext cx="1574800" cy="319088"/>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6" name="Text Box 10"/>
          <p:cNvSpPr txBox="1">
            <a:spLocks noChangeArrowheads="1"/>
          </p:cNvSpPr>
          <p:nvPr/>
        </p:nvSpPr>
        <p:spPr bwMode="auto">
          <a:xfrm>
            <a:off x="5537200" y="2997200"/>
            <a:ext cx="1206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filtrace</a:t>
            </a:r>
            <a:endParaRPr lang="en-GB" altLang="cs-CZ"/>
          </a:p>
        </p:txBody>
      </p:sp>
      <p:sp>
        <p:nvSpPr>
          <p:cNvPr id="18437"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38"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9" name="Text Box 14"/>
          <p:cNvSpPr txBox="1">
            <a:spLocks noChangeArrowheads="1"/>
          </p:cNvSpPr>
          <p:nvPr/>
        </p:nvSpPr>
        <p:spPr bwMode="auto">
          <a:xfrm>
            <a:off x="5486400" y="3975100"/>
            <a:ext cx="93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difuze</a:t>
            </a:r>
            <a:endParaRPr lang="en-GB" altLang="cs-CZ" b="1"/>
          </a:p>
        </p:txBody>
      </p:sp>
      <p:sp>
        <p:nvSpPr>
          <p:cNvPr id="18" name="AutoShape 12"/>
          <p:cNvSpPr>
            <a:spLocks noChangeArrowheads="1"/>
          </p:cNvSpPr>
          <p:nvPr/>
        </p:nvSpPr>
        <p:spPr bwMode="auto">
          <a:xfrm>
            <a:off x="939800" y="3492500"/>
            <a:ext cx="2189163" cy="685800"/>
          </a:xfrm>
          <a:prstGeom prst="wedgeRoundRectCallout">
            <a:avLst>
              <a:gd name="adj1" fmla="val 82634"/>
              <a:gd name="adj2" fmla="val -2338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onkotického tlaku</a:t>
            </a:r>
            <a:endParaRPr lang="cs-CZ" altLang="cs-CZ">
              <a:sym typeface="Symbol" pitchFamily="18" charset="2"/>
            </a:endParaRPr>
          </a:p>
          <a:p>
            <a:pPr algn="ctr"/>
            <a:endParaRPr lang="en-GB" altLang="cs-CZ"/>
          </a:p>
        </p:txBody>
      </p:sp>
      <p:sp>
        <p:nvSpPr>
          <p:cNvPr id="19" name="AutoShape 12"/>
          <p:cNvSpPr>
            <a:spLocks noChangeArrowheads="1"/>
          </p:cNvSpPr>
          <p:nvPr/>
        </p:nvSpPr>
        <p:spPr bwMode="auto">
          <a:xfrm>
            <a:off x="482600" y="2692400"/>
            <a:ext cx="2627313" cy="700088"/>
          </a:xfrm>
          <a:prstGeom prst="wedgeRoundRectCallout">
            <a:avLst>
              <a:gd name="adj1" fmla="val 73486"/>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hydrostatického tlaku</a:t>
            </a:r>
            <a:endParaRPr lang="cs-CZ" altLang="cs-CZ">
              <a:sym typeface="Symbol" pitchFamily="18" charset="2"/>
            </a:endParaRPr>
          </a:p>
          <a:p>
            <a:pPr algn="ctr"/>
            <a:endParaRPr lang="en-GB" altLang="cs-CZ"/>
          </a:p>
        </p:txBody>
      </p:sp>
      <p:sp>
        <p:nvSpPr>
          <p:cNvPr id="18442" name="Text Box 5"/>
          <p:cNvSpPr txBox="1">
            <a:spLocks noChangeArrowheads="1"/>
          </p:cNvSpPr>
          <p:nvPr/>
        </p:nvSpPr>
        <p:spPr bwMode="auto">
          <a:xfrm>
            <a:off x="609600" y="5722938"/>
            <a:ext cx="79121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a:sym typeface="Symbol" pitchFamily="18" charset="2"/>
              </a:rPr>
              <a:t>K difuzi, filtraci a resorpci plazmatické tekutiny přes kapilární stěnu dochází prostřednictvím mezibuněčných štěrbin, buněčných pórů a fenestrací.</a:t>
            </a:r>
            <a:endParaRPr lang="en-GB" altLang="cs-CZ"/>
          </a:p>
          <a:p>
            <a:pPr algn="ctr"/>
            <a:endParaRPr lang="en-GB" altLang="cs-CZ"/>
          </a:p>
        </p:txBody>
      </p:sp>
      <p:sp>
        <p:nvSpPr>
          <p:cNvPr id="18443" name="AutoShape 7"/>
          <p:cNvSpPr>
            <a:spLocks noChangeArrowheads="1"/>
          </p:cNvSpPr>
          <p:nvPr/>
        </p:nvSpPr>
        <p:spPr bwMode="auto">
          <a:xfrm>
            <a:off x="4903788" y="3519488"/>
            <a:ext cx="1574800" cy="319087"/>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44" name="Text Box 9"/>
          <p:cNvSpPr txBox="1">
            <a:spLocks noChangeArrowheads="1"/>
          </p:cNvSpPr>
          <p:nvPr/>
        </p:nvSpPr>
        <p:spPr bwMode="auto">
          <a:xfrm>
            <a:off x="5156200" y="3475038"/>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69938"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5"/>
          <p:cNvSpPr>
            <a:spLocks noChangeArrowheads="1"/>
          </p:cNvSpPr>
          <p:nvPr/>
        </p:nvSpPr>
        <p:spPr bwMode="auto">
          <a:xfrm>
            <a:off x="763588" y="3159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solidFill>
                  <a:schemeClr val="tx2"/>
                </a:solidFill>
                <a:latin typeface="Arial Black" pitchFamily="34" charset="0"/>
              </a:rPr>
              <a:t>OSMOTICKÝ TLAK</a:t>
            </a:r>
            <a:endParaRPr lang="en-GB" altLang="cs-CZ" sz="2400" b="1">
              <a:solidFill>
                <a:schemeClr val="tx2"/>
              </a:solidFill>
              <a:latin typeface="Arial Black" pitchFamily="34" charset="0"/>
            </a:endParaRPr>
          </a:p>
        </p:txBody>
      </p:sp>
      <p:sp>
        <p:nvSpPr>
          <p:cNvPr id="19459" name="Rectangle 10"/>
          <p:cNvSpPr>
            <a:spLocks noChangeArrowheads="1"/>
          </p:cNvSpPr>
          <p:nvPr/>
        </p:nvSpPr>
        <p:spPr bwMode="auto">
          <a:xfrm>
            <a:off x="2003425"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0" name="AutoShape 6"/>
          <p:cNvSpPr>
            <a:spLocks noChangeArrowheads="1"/>
          </p:cNvSpPr>
          <p:nvPr/>
        </p:nvSpPr>
        <p:spPr bwMode="auto">
          <a:xfrm>
            <a:off x="2268538" y="4968875"/>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1" name="AutoShape 8"/>
          <p:cNvSpPr>
            <a:spLocks noChangeArrowheads="1"/>
          </p:cNvSpPr>
          <p:nvPr/>
        </p:nvSpPr>
        <p:spPr bwMode="auto">
          <a:xfrm>
            <a:off x="1897063" y="3789363"/>
            <a:ext cx="1098550" cy="5873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2" name="Text Box 7"/>
          <p:cNvSpPr txBox="1">
            <a:spLocks noChangeArrowheads="1"/>
          </p:cNvSpPr>
          <p:nvPr/>
        </p:nvSpPr>
        <p:spPr bwMode="auto">
          <a:xfrm>
            <a:off x="1747838" y="3819525"/>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19463" name="Line 13"/>
          <p:cNvSpPr>
            <a:spLocks noChangeShapeType="1"/>
          </p:cNvSpPr>
          <p:nvPr/>
        </p:nvSpPr>
        <p:spPr bwMode="auto">
          <a:xfrm>
            <a:off x="2368550" y="4376738"/>
            <a:ext cx="0" cy="720725"/>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4" name="Rectangle 14"/>
          <p:cNvSpPr>
            <a:spLocks noChangeArrowheads="1"/>
          </p:cNvSpPr>
          <p:nvPr/>
        </p:nvSpPr>
        <p:spPr bwMode="auto">
          <a:xfrm>
            <a:off x="6354763" y="4168775"/>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5" name="AutoShape 15"/>
          <p:cNvSpPr>
            <a:spLocks noChangeArrowheads="1"/>
          </p:cNvSpPr>
          <p:nvPr/>
        </p:nvSpPr>
        <p:spPr bwMode="auto">
          <a:xfrm>
            <a:off x="6619875" y="4792663"/>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6" name="AutoShape 17"/>
          <p:cNvSpPr>
            <a:spLocks noChangeArrowheads="1"/>
          </p:cNvSpPr>
          <p:nvPr/>
        </p:nvSpPr>
        <p:spPr bwMode="auto">
          <a:xfrm>
            <a:off x="6235700" y="3730625"/>
            <a:ext cx="1098550" cy="6762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7" name="Line 19"/>
          <p:cNvSpPr>
            <a:spLocks noChangeShapeType="1"/>
          </p:cNvSpPr>
          <p:nvPr/>
        </p:nvSpPr>
        <p:spPr bwMode="auto">
          <a:xfrm>
            <a:off x="6719888" y="4406900"/>
            <a:ext cx="0" cy="514350"/>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8" name="AutoShape 20"/>
          <p:cNvSpPr>
            <a:spLocks noChangeArrowheads="1"/>
          </p:cNvSpPr>
          <p:nvPr/>
        </p:nvSpPr>
        <p:spPr bwMode="auto">
          <a:xfrm flipH="1">
            <a:off x="6592888" y="5265738"/>
            <a:ext cx="376237"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9" name="Line 21"/>
          <p:cNvSpPr>
            <a:spLocks noChangeShapeType="1"/>
          </p:cNvSpPr>
          <p:nvPr/>
        </p:nvSpPr>
        <p:spPr bwMode="auto">
          <a:xfrm flipV="1">
            <a:off x="6850063"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70" name="AutoShape 23"/>
          <p:cNvSpPr>
            <a:spLocks noChangeArrowheads="1"/>
          </p:cNvSpPr>
          <p:nvPr/>
        </p:nvSpPr>
        <p:spPr bwMode="auto">
          <a:xfrm>
            <a:off x="6248400" y="5778500"/>
            <a:ext cx="1171575"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1" name="Text Box 24"/>
          <p:cNvSpPr txBox="1">
            <a:spLocks noChangeArrowheads="1"/>
          </p:cNvSpPr>
          <p:nvPr/>
        </p:nvSpPr>
        <p:spPr bwMode="auto">
          <a:xfrm>
            <a:off x="6227763" y="5811838"/>
            <a:ext cx="127793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hydrost.</a:t>
            </a:r>
            <a:r>
              <a:rPr lang="en-GB" altLang="cs-CZ" sz="1600" b="1"/>
              <a:t> </a:t>
            </a:r>
            <a:r>
              <a:rPr lang="cs-CZ" altLang="cs-CZ" sz="1600" b="1"/>
              <a:t>     tlak</a:t>
            </a:r>
            <a:endParaRPr lang="en-GB" altLang="cs-CZ" sz="1600" b="1"/>
          </a:p>
        </p:txBody>
      </p:sp>
      <p:sp>
        <p:nvSpPr>
          <p:cNvPr id="19472" name="Rectangle 27"/>
          <p:cNvSpPr>
            <a:spLocks noChangeArrowheads="1"/>
          </p:cNvSpPr>
          <p:nvPr/>
        </p:nvSpPr>
        <p:spPr bwMode="auto">
          <a:xfrm>
            <a:off x="1001713" y="1016000"/>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3" name="Rectangle 28"/>
          <p:cNvSpPr>
            <a:spLocks noChangeArrowheads="1"/>
          </p:cNvSpPr>
          <p:nvPr/>
        </p:nvSpPr>
        <p:spPr bwMode="auto">
          <a:xfrm>
            <a:off x="3192463" y="1000125"/>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4" name="Text Box 26"/>
          <p:cNvSpPr txBox="1">
            <a:spLocks noChangeArrowheads="1"/>
          </p:cNvSpPr>
          <p:nvPr/>
        </p:nvSpPr>
        <p:spPr bwMode="auto">
          <a:xfrm>
            <a:off x="695325" y="1001713"/>
            <a:ext cx="1465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hypotonický  roztok</a:t>
            </a:r>
          </a:p>
        </p:txBody>
      </p:sp>
      <p:sp>
        <p:nvSpPr>
          <p:cNvPr id="19475" name="Text Box 29"/>
          <p:cNvSpPr txBox="1">
            <a:spLocks noChangeArrowheads="1"/>
          </p:cNvSpPr>
          <p:nvPr/>
        </p:nvSpPr>
        <p:spPr bwMode="auto">
          <a:xfrm>
            <a:off x="2843213" y="987425"/>
            <a:ext cx="1465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hypertonický  roztok</a:t>
            </a:r>
          </a:p>
        </p:txBody>
      </p:sp>
      <p:sp>
        <p:nvSpPr>
          <p:cNvPr id="19476" name="Rectangle 31"/>
          <p:cNvSpPr>
            <a:spLocks noChangeArrowheads="1"/>
          </p:cNvSpPr>
          <p:nvPr/>
        </p:nvSpPr>
        <p:spPr bwMode="auto">
          <a:xfrm>
            <a:off x="827088" y="5935663"/>
            <a:ext cx="3338512" cy="334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7" name="Text Box 30"/>
          <p:cNvSpPr txBox="1">
            <a:spLocks noChangeArrowheads="1"/>
          </p:cNvSpPr>
          <p:nvPr/>
        </p:nvSpPr>
        <p:spPr bwMode="auto">
          <a:xfrm>
            <a:off x="1576388" y="5876925"/>
            <a:ext cx="26114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Selektivně propustná membrána</a:t>
            </a:r>
          </a:p>
        </p:txBody>
      </p:sp>
      <p:sp>
        <p:nvSpPr>
          <p:cNvPr id="19478" name="Text Box 7"/>
          <p:cNvSpPr txBox="1">
            <a:spLocks noChangeArrowheads="1"/>
          </p:cNvSpPr>
          <p:nvPr/>
        </p:nvSpPr>
        <p:spPr bwMode="auto">
          <a:xfrm>
            <a:off x="6088063" y="3792538"/>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24" name="TextovéPole 23"/>
          <p:cNvSpPr txBox="1"/>
          <p:nvPr/>
        </p:nvSpPr>
        <p:spPr>
          <a:xfrm>
            <a:off x="6056778" y="2649996"/>
            <a:ext cx="1408617" cy="646331"/>
          </a:xfrm>
          <a:prstGeom prst="rect">
            <a:avLst/>
          </a:prstGeom>
          <a:noFill/>
        </p:spPr>
        <p:txBody>
          <a:bodyPr wrap="square" rtlCol="0">
            <a:spAutoFit/>
          </a:bodyPr>
          <a:lstStyle/>
          <a:p>
            <a:pPr algn="ctr"/>
            <a:r>
              <a:rPr lang="cs-CZ" dirty="0"/>
              <a:t>ustálený stav</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5"/>
          <p:cNvSpPr>
            <a:spLocks noChangeArrowheads="1"/>
          </p:cNvSpPr>
          <p:nvPr/>
        </p:nvSpPr>
        <p:spPr bwMode="auto">
          <a:xfrm>
            <a:off x="1979613" y="140652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2" name="Text Box 2"/>
          <p:cNvSpPr txBox="1">
            <a:spLocks noChangeArrowheads="1"/>
          </p:cNvSpPr>
          <p:nvPr/>
        </p:nvSpPr>
        <p:spPr bwMode="auto">
          <a:xfrm>
            <a:off x="898525" y="309563"/>
            <a:ext cx="72739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TLAKOVÝ GRADIENT PODÉL SVALOVÉ KAPILÁRY</a:t>
            </a:r>
          </a:p>
        </p:txBody>
      </p:sp>
      <p:sp>
        <p:nvSpPr>
          <p:cNvPr id="20483" name="Text Box 9"/>
          <p:cNvSpPr txBox="1">
            <a:spLocks noChangeArrowheads="1"/>
          </p:cNvSpPr>
          <p:nvPr/>
        </p:nvSpPr>
        <p:spPr bwMode="auto">
          <a:xfrm>
            <a:off x="1198563" y="5616575"/>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a:t>KAPILÁRNÍ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c</a:t>
            </a:r>
            <a:r>
              <a:rPr lang="en-GB" altLang="cs-CZ" b="1"/>
              <a:t> = 25 mmHg</a:t>
            </a:r>
          </a:p>
        </p:txBody>
      </p:sp>
      <p:sp>
        <p:nvSpPr>
          <p:cNvPr id="20484" name="Text Box 10"/>
          <p:cNvSpPr txBox="1">
            <a:spLocks noChangeArrowheads="1"/>
          </p:cNvSpPr>
          <p:nvPr/>
        </p:nvSpPr>
        <p:spPr bwMode="auto">
          <a:xfrm>
            <a:off x="1211263" y="5165725"/>
            <a:ext cx="66690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CIÁLNÍ HYDROSTATICKÝ TLAK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0485" name="Rectangle 3"/>
          <p:cNvSpPr>
            <a:spLocks noChangeArrowheads="1"/>
          </p:cNvSpPr>
          <p:nvPr/>
        </p:nvSpPr>
        <p:spPr bwMode="auto">
          <a:xfrm>
            <a:off x="2770188" y="198278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0486" name="Rectangle 4"/>
          <p:cNvSpPr>
            <a:spLocks noChangeArrowheads="1"/>
          </p:cNvSpPr>
          <p:nvPr/>
        </p:nvSpPr>
        <p:spPr bwMode="auto">
          <a:xfrm>
            <a:off x="6011863" y="198278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7" name="Rectangle 5"/>
          <p:cNvSpPr>
            <a:spLocks noChangeArrowheads="1"/>
          </p:cNvSpPr>
          <p:nvPr/>
        </p:nvSpPr>
        <p:spPr bwMode="auto">
          <a:xfrm>
            <a:off x="3130550" y="291941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8" name="Text Box 7"/>
          <p:cNvSpPr txBox="1">
            <a:spLocks noChangeArrowheads="1"/>
          </p:cNvSpPr>
          <p:nvPr/>
        </p:nvSpPr>
        <p:spPr bwMode="auto">
          <a:xfrm>
            <a:off x="2733675" y="349567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0489" name="Text Box 8"/>
          <p:cNvSpPr txBox="1">
            <a:spLocks noChangeArrowheads="1"/>
          </p:cNvSpPr>
          <p:nvPr/>
        </p:nvSpPr>
        <p:spPr bwMode="auto">
          <a:xfrm>
            <a:off x="5940425" y="349567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0490" name="Text Box 11"/>
          <p:cNvSpPr txBox="1">
            <a:spLocks noChangeArrowheads="1"/>
          </p:cNvSpPr>
          <p:nvPr/>
        </p:nvSpPr>
        <p:spPr bwMode="auto">
          <a:xfrm>
            <a:off x="3660775" y="2305050"/>
            <a:ext cx="2024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a:t>
            </a:r>
            <a:r>
              <a:rPr lang="cs-CZ" altLang="cs-CZ" b="1"/>
              <a:t>CIUM</a:t>
            </a:r>
            <a:endParaRPr lang="en-GB" altLang="cs-CZ" b="1"/>
          </a:p>
        </p:txBody>
      </p:sp>
      <p:sp>
        <p:nvSpPr>
          <p:cNvPr id="20491" name="Text Box 12"/>
          <p:cNvSpPr txBox="1">
            <a:spLocks noChangeArrowheads="1"/>
          </p:cNvSpPr>
          <p:nvPr/>
        </p:nvSpPr>
        <p:spPr bwMode="auto">
          <a:xfrm>
            <a:off x="2484438" y="14351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a:t>
            </a:r>
            <a:r>
              <a:rPr lang="cs-CZ" altLang="cs-CZ"/>
              <a:t>a</a:t>
            </a:r>
            <a:endParaRPr lang="en-GB" altLang="cs-CZ"/>
          </a:p>
        </p:txBody>
      </p:sp>
      <p:sp>
        <p:nvSpPr>
          <p:cNvPr id="20492" name="Text Box 13"/>
          <p:cNvSpPr txBox="1">
            <a:spLocks noChangeArrowheads="1"/>
          </p:cNvSpPr>
          <p:nvPr/>
        </p:nvSpPr>
        <p:spPr bwMode="auto">
          <a:xfrm>
            <a:off x="5753100" y="1435100"/>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a:t>
            </a:r>
            <a:r>
              <a:rPr lang="cs-CZ" altLang="cs-CZ"/>
              <a:t>enula</a:t>
            </a:r>
            <a:endParaRPr lang="en-GB" altLang="cs-CZ"/>
          </a:p>
        </p:txBody>
      </p:sp>
      <p:sp>
        <p:nvSpPr>
          <p:cNvPr id="20493" name="Line 17"/>
          <p:cNvSpPr>
            <a:spLocks noChangeShapeType="1"/>
          </p:cNvSpPr>
          <p:nvPr/>
        </p:nvSpPr>
        <p:spPr bwMode="auto">
          <a:xfrm>
            <a:off x="3271838" y="303212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4" name="Line 18"/>
          <p:cNvSpPr>
            <a:spLocks noChangeShapeType="1"/>
          </p:cNvSpPr>
          <p:nvPr/>
        </p:nvSpPr>
        <p:spPr bwMode="auto">
          <a:xfrm>
            <a:off x="3575050" y="302736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5" name="Line 19"/>
          <p:cNvSpPr>
            <a:spLocks noChangeShapeType="1"/>
          </p:cNvSpPr>
          <p:nvPr/>
        </p:nvSpPr>
        <p:spPr bwMode="auto">
          <a:xfrm>
            <a:off x="3870325" y="302260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6" name="Line 20"/>
          <p:cNvSpPr>
            <a:spLocks noChangeShapeType="1"/>
          </p:cNvSpPr>
          <p:nvPr/>
        </p:nvSpPr>
        <p:spPr bwMode="auto">
          <a:xfrm>
            <a:off x="4187825" y="301148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7" name="Line 21"/>
          <p:cNvSpPr>
            <a:spLocks noChangeShapeType="1"/>
          </p:cNvSpPr>
          <p:nvPr/>
        </p:nvSpPr>
        <p:spPr bwMode="auto">
          <a:xfrm flipH="1" flipV="1">
            <a:off x="5868988" y="298608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8" name="Line 22"/>
          <p:cNvSpPr>
            <a:spLocks noChangeShapeType="1"/>
          </p:cNvSpPr>
          <p:nvPr/>
        </p:nvSpPr>
        <p:spPr bwMode="auto">
          <a:xfrm flipH="1" flipV="1">
            <a:off x="5565775" y="297815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9" name="Line 23"/>
          <p:cNvSpPr>
            <a:spLocks noChangeShapeType="1"/>
          </p:cNvSpPr>
          <p:nvPr/>
        </p:nvSpPr>
        <p:spPr bwMode="auto">
          <a:xfrm flipH="1" flipV="1">
            <a:off x="5270500" y="297338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0" name="Line 24"/>
          <p:cNvSpPr>
            <a:spLocks noChangeShapeType="1"/>
          </p:cNvSpPr>
          <p:nvPr/>
        </p:nvSpPr>
        <p:spPr bwMode="auto">
          <a:xfrm flipH="1" flipV="1">
            <a:off x="4953000" y="298132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1" name="Text Box 26"/>
          <p:cNvSpPr txBox="1">
            <a:spLocks noChangeArrowheads="1"/>
          </p:cNvSpPr>
          <p:nvPr/>
        </p:nvSpPr>
        <p:spPr bwMode="auto">
          <a:xfrm>
            <a:off x="3481388" y="341947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a:t>
            </a:r>
            <a:r>
              <a:rPr lang="cs-CZ" altLang="cs-CZ"/>
              <a:t>ce</a:t>
            </a:r>
            <a:endParaRPr lang="en-GB" altLang="cs-CZ"/>
          </a:p>
        </p:txBody>
      </p:sp>
      <p:sp>
        <p:nvSpPr>
          <p:cNvPr id="20502" name="Text Box 27"/>
          <p:cNvSpPr txBox="1">
            <a:spLocks noChangeArrowheads="1"/>
          </p:cNvSpPr>
          <p:nvPr/>
        </p:nvSpPr>
        <p:spPr bwMode="auto">
          <a:xfrm>
            <a:off x="4791075" y="3427413"/>
            <a:ext cx="11477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
        <p:nvSpPr>
          <p:cNvPr id="20503" name="AutoShape 29"/>
          <p:cNvSpPr>
            <a:spLocks noChangeArrowheads="1"/>
          </p:cNvSpPr>
          <p:nvPr/>
        </p:nvSpPr>
        <p:spPr bwMode="auto">
          <a:xfrm>
            <a:off x="114300" y="2266950"/>
            <a:ext cx="2557463" cy="1231900"/>
          </a:xfrm>
          <a:prstGeom prst="wedgeRoundRectCallout">
            <a:avLst>
              <a:gd name="adj1" fmla="val 68356"/>
              <a:gd name="adj2" fmla="val 13273"/>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 </a:t>
            </a:r>
          </a:p>
          <a:p>
            <a:pPr algn="ctr"/>
            <a:r>
              <a:rPr lang="cs-CZ" altLang="cs-CZ" sz="1400" b="1" dirty="0" err="1"/>
              <a:t>P</a:t>
            </a:r>
            <a:r>
              <a:rPr lang="cs-CZ" altLang="cs-CZ" sz="1400" b="1" baseline="-25000" dirty="0" err="1"/>
              <a:t>c</a:t>
            </a:r>
            <a:r>
              <a:rPr lang="cs-CZ" altLang="cs-CZ" sz="1400" dirty="0"/>
              <a:t>- </a:t>
            </a:r>
            <a:r>
              <a:rPr lang="cs-CZ" altLang="cs-CZ" sz="1400" b="1" dirty="0" err="1"/>
              <a:t>P</a:t>
            </a:r>
            <a:r>
              <a:rPr lang="cs-CZ" altLang="cs-CZ" sz="1400" b="1" baseline="-25000" dirty="0" err="1"/>
              <a:t>i</a:t>
            </a:r>
            <a:r>
              <a:rPr lang="cs-CZ" altLang="cs-CZ" sz="1400" baseline="-25000" dirty="0"/>
              <a:t> </a:t>
            </a:r>
            <a:r>
              <a:rPr lang="cs-CZ" altLang="cs-CZ" sz="1400" dirty="0"/>
              <a:t>= 36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tlaků</a:t>
            </a:r>
            <a:r>
              <a:rPr lang="en-GB" altLang="cs-CZ" sz="1400" dirty="0"/>
              <a:t>:</a:t>
            </a:r>
            <a:r>
              <a:rPr lang="cs-CZ" altLang="cs-CZ" sz="1400" dirty="0"/>
              <a:t> </a:t>
            </a:r>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4" name="AutoShape 30"/>
          <p:cNvSpPr>
            <a:spLocks noChangeArrowheads="1"/>
          </p:cNvSpPr>
          <p:nvPr/>
        </p:nvSpPr>
        <p:spPr bwMode="auto">
          <a:xfrm flipH="1">
            <a:off x="6472238" y="2343150"/>
            <a:ext cx="2628900" cy="1231900"/>
          </a:xfrm>
          <a:prstGeom prst="wedgeRoundRectCallout">
            <a:avLst>
              <a:gd name="adj1" fmla="val 68417"/>
              <a:gd name="adj2" fmla="val 631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a:t>
            </a:r>
            <a:r>
              <a:rPr lang="en-GB" altLang="cs-CZ" sz="1400" dirty="0"/>
              <a:t> </a:t>
            </a:r>
            <a:r>
              <a:rPr lang="cs-CZ" altLang="cs-CZ" sz="1400" dirty="0"/>
              <a:t> </a:t>
            </a:r>
            <a:r>
              <a:rPr lang="cs-CZ" altLang="cs-CZ" sz="1400" b="1" dirty="0" err="1"/>
              <a:t>P</a:t>
            </a:r>
            <a:r>
              <a:rPr lang="cs-CZ" altLang="cs-CZ" sz="1400" b="1" baseline="-25000" dirty="0" err="1"/>
              <a:t>c</a:t>
            </a:r>
            <a:r>
              <a:rPr lang="cs-CZ" altLang="cs-CZ" sz="1400" b="1" baseline="-25000" dirty="0"/>
              <a:t> </a:t>
            </a:r>
            <a:r>
              <a:rPr lang="cs-CZ" altLang="cs-CZ" sz="1400" dirty="0"/>
              <a:t>- </a:t>
            </a:r>
            <a:r>
              <a:rPr lang="cs-CZ" altLang="cs-CZ" sz="1400" b="1" dirty="0" err="1"/>
              <a:t>P</a:t>
            </a:r>
            <a:r>
              <a:rPr lang="cs-CZ" altLang="cs-CZ" sz="1400" b="1" baseline="-25000" dirty="0" err="1"/>
              <a:t>i</a:t>
            </a:r>
            <a:r>
              <a:rPr lang="cs-CZ" altLang="cs-CZ" sz="1400" b="1" baseline="-25000" dirty="0"/>
              <a:t> </a:t>
            </a:r>
            <a:r>
              <a:rPr lang="cs-CZ" altLang="cs-CZ" sz="1400" dirty="0"/>
              <a:t>= 16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tlaků</a:t>
            </a:r>
            <a:r>
              <a:rPr lang="en-GB" altLang="cs-CZ" sz="1400" dirty="0"/>
              <a:t>:</a:t>
            </a:r>
            <a:endParaRPr lang="cs-CZ" altLang="cs-CZ" sz="1400" dirty="0"/>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5" name="Text Box 31"/>
          <p:cNvSpPr txBox="1">
            <a:spLocks noChangeArrowheads="1"/>
          </p:cNvSpPr>
          <p:nvPr/>
        </p:nvSpPr>
        <p:spPr bwMode="auto">
          <a:xfrm>
            <a:off x="1203325" y="4713288"/>
            <a:ext cx="66675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KÁPILÁRNÍ  HYDROSTATICKÝ TLAK</a:t>
            </a:r>
            <a:r>
              <a:rPr lang="en-GB" altLang="cs-CZ"/>
              <a:t> </a:t>
            </a:r>
            <a:r>
              <a:rPr lang="cs-CZ" altLang="cs-CZ"/>
              <a:t>  </a:t>
            </a:r>
            <a:r>
              <a:rPr lang="cs-CZ" altLang="cs-CZ" b="1"/>
              <a:t>P</a:t>
            </a:r>
            <a:r>
              <a:rPr lang="cs-CZ" altLang="cs-CZ" b="1" baseline="-25000"/>
              <a:t>c </a:t>
            </a:r>
            <a:r>
              <a:rPr lang="en-GB" altLang="cs-CZ" b="1"/>
              <a:t>= </a:t>
            </a:r>
            <a:r>
              <a:rPr lang="cs-CZ" altLang="cs-CZ" b="1"/>
              <a:t>37 až 17 </a:t>
            </a:r>
            <a:r>
              <a:rPr lang="en-GB" altLang="cs-CZ" b="1"/>
              <a:t>mmHg</a:t>
            </a:r>
          </a:p>
        </p:txBody>
      </p:sp>
      <p:sp>
        <p:nvSpPr>
          <p:cNvPr id="20506" name="Text Box 32"/>
          <p:cNvSpPr txBox="1">
            <a:spLocks noChangeArrowheads="1"/>
          </p:cNvSpPr>
          <p:nvPr/>
        </p:nvSpPr>
        <p:spPr bwMode="auto">
          <a:xfrm>
            <a:off x="1211263" y="6078538"/>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CIÁLNÍ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0507" name="Text Box 33"/>
          <p:cNvSpPr txBox="1">
            <a:spLocks noChangeArrowheads="1"/>
          </p:cNvSpPr>
          <p:nvPr/>
        </p:nvSpPr>
        <p:spPr bwMode="auto">
          <a:xfrm>
            <a:off x="4197350" y="37687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0508" name="Text Box 34"/>
          <p:cNvSpPr txBox="1">
            <a:spLocks noChangeArrowheads="1"/>
          </p:cNvSpPr>
          <p:nvPr/>
        </p:nvSpPr>
        <p:spPr bwMode="auto">
          <a:xfrm>
            <a:off x="2701925" y="253206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09" name="Text Box 35"/>
          <p:cNvSpPr txBox="1">
            <a:spLocks noChangeArrowheads="1"/>
          </p:cNvSpPr>
          <p:nvPr/>
        </p:nvSpPr>
        <p:spPr bwMode="auto">
          <a:xfrm>
            <a:off x="5980113" y="26035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10" name="Text Box 36"/>
          <p:cNvSpPr txBox="1">
            <a:spLocks noChangeArrowheads="1"/>
          </p:cNvSpPr>
          <p:nvPr/>
        </p:nvSpPr>
        <p:spPr bwMode="auto">
          <a:xfrm>
            <a:off x="4194175" y="28511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
        <p:nvSpPr>
          <p:cNvPr id="20511" name="Text Box 37"/>
          <p:cNvSpPr txBox="1">
            <a:spLocks noChangeArrowheads="1"/>
          </p:cNvSpPr>
          <p:nvPr/>
        </p:nvSpPr>
        <p:spPr bwMode="auto">
          <a:xfrm>
            <a:off x="4192588" y="40116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220788" y="1828800"/>
            <a:ext cx="6675437"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ext Box 7"/>
          <p:cNvSpPr txBox="1">
            <a:spLocks noChangeArrowheads="1"/>
          </p:cNvSpPr>
          <p:nvPr/>
        </p:nvSpPr>
        <p:spPr bwMode="auto">
          <a:xfrm>
            <a:off x="912813" y="307975"/>
            <a:ext cx="7273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VÝMĚNA TEKUTIN V KAPILÁRÁCH</a:t>
            </a:r>
            <a:endParaRPr lang="en-GB" altLang="cs-CZ" sz="2400" b="1">
              <a:latin typeface="Arial Black" pitchFamily="34" charset="0"/>
            </a:endParaRPr>
          </a:p>
        </p:txBody>
      </p:sp>
      <p:sp>
        <p:nvSpPr>
          <p:cNvPr id="21507" name="Rectangle 13"/>
          <p:cNvSpPr>
            <a:spLocks noChangeArrowheads="1"/>
          </p:cNvSpPr>
          <p:nvPr/>
        </p:nvSpPr>
        <p:spPr bwMode="auto">
          <a:xfrm>
            <a:off x="1250037" y="1257028"/>
            <a:ext cx="690921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cs-CZ" altLang="cs-CZ" sz="2400" dirty="0">
                <a:latin typeface="Times New Roman" pitchFamily="18" charset="0"/>
              </a:rPr>
              <a:t>  </a:t>
            </a:r>
            <a:r>
              <a:rPr lang="cs-CZ" altLang="cs-CZ" sz="2000" b="1" dirty="0">
                <a:latin typeface="Times New Roman" pitchFamily="18" charset="0"/>
              </a:rPr>
              <a:t>efektivní (čistý) filtrační tlak</a:t>
            </a:r>
            <a:r>
              <a:rPr lang="en-GB" altLang="cs-CZ" sz="2000" b="1" dirty="0">
                <a:latin typeface="Times New Roman" pitchFamily="18" charset="0"/>
              </a:rPr>
              <a:t> </a:t>
            </a:r>
          </a:p>
        </p:txBody>
      </p:sp>
      <p:sp>
        <p:nvSpPr>
          <p:cNvPr id="21508" name="AutoShape 36"/>
          <p:cNvSpPr>
            <a:spLocks noChangeArrowheads="1"/>
          </p:cNvSpPr>
          <p:nvPr/>
        </p:nvSpPr>
        <p:spPr bwMode="auto">
          <a:xfrm>
            <a:off x="119956" y="822325"/>
            <a:ext cx="2540000" cy="393700"/>
          </a:xfrm>
          <a:prstGeom prst="wedgeRoundRectCallout">
            <a:avLst>
              <a:gd name="adj1" fmla="val 22815"/>
              <a:gd name="adj2" fmla="val 10242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 </a:t>
            </a:r>
          </a:p>
        </p:txBody>
      </p:sp>
      <p:sp>
        <p:nvSpPr>
          <p:cNvPr id="21509" name="AutoShape 36"/>
          <p:cNvSpPr>
            <a:spLocks noChangeArrowheads="1"/>
          </p:cNvSpPr>
          <p:nvPr/>
        </p:nvSpPr>
        <p:spPr bwMode="auto">
          <a:xfrm>
            <a:off x="2923481" y="841375"/>
            <a:ext cx="2260600" cy="377825"/>
          </a:xfrm>
          <a:prstGeom prst="wedgeRoundRectCallout">
            <a:avLst>
              <a:gd name="adj1" fmla="val -21204"/>
              <a:gd name="adj2" fmla="val 106227"/>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err="1"/>
              <a:t>onkotických</a:t>
            </a:r>
            <a:r>
              <a:rPr lang="cs-CZ" altLang="cs-CZ" sz="1400" dirty="0"/>
              <a:t> tlaků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892550f8-c4dd-472f-8f09-a6a76ad6238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2760</TotalTime>
  <Words>2378</Words>
  <Application>Microsoft Office PowerPoint</Application>
  <PresentationFormat>Předvádění na obrazovce (4:3)</PresentationFormat>
  <Paragraphs>221</Paragraphs>
  <Slides>15</Slides>
  <Notes>14</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Výchozí návrh</vt:lpstr>
      <vt:lpstr>MIKROCIRKULACE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doc. Pásek</cp:lastModifiedBy>
  <cp:revision>99</cp:revision>
  <dcterms:created xsi:type="dcterms:W3CDTF">2011-09-25T15:54:15Z</dcterms:created>
  <dcterms:modified xsi:type="dcterms:W3CDTF">2024-03-27T11:13:40Z</dcterms:modified>
</cp:coreProperties>
</file>