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56" r:id="rId2"/>
    <p:sldId id="339" r:id="rId3"/>
    <p:sldId id="340" r:id="rId4"/>
    <p:sldId id="341" r:id="rId5"/>
    <p:sldId id="342" r:id="rId6"/>
    <p:sldId id="343" r:id="rId7"/>
    <p:sldId id="344" r:id="rId8"/>
    <p:sldId id="345" r:id="rId9"/>
    <p:sldId id="346" r:id="rId10"/>
    <p:sldId id="347" r:id="rId11"/>
    <p:sldId id="381" r:id="rId12"/>
    <p:sldId id="348" r:id="rId13"/>
    <p:sldId id="349" r:id="rId14"/>
    <p:sldId id="353" r:id="rId15"/>
    <p:sldId id="382" r:id="rId16"/>
    <p:sldId id="355" r:id="rId17"/>
    <p:sldId id="356" r:id="rId18"/>
    <p:sldId id="357" r:id="rId19"/>
    <p:sldId id="358" r:id="rId20"/>
    <p:sldId id="359" r:id="rId21"/>
    <p:sldId id="383" r:id="rId22"/>
    <p:sldId id="360" r:id="rId23"/>
    <p:sldId id="361" r:id="rId24"/>
    <p:sldId id="384" r:id="rId25"/>
    <p:sldId id="385" r:id="rId26"/>
    <p:sldId id="364" r:id="rId27"/>
    <p:sldId id="365" r:id="rId28"/>
    <p:sldId id="366" r:id="rId29"/>
    <p:sldId id="367" r:id="rId30"/>
    <p:sldId id="368" r:id="rId31"/>
    <p:sldId id="369" r:id="rId32"/>
    <p:sldId id="370" r:id="rId33"/>
    <p:sldId id="371" r:id="rId34"/>
    <p:sldId id="372" r:id="rId35"/>
    <p:sldId id="373" r:id="rId36"/>
    <p:sldId id="374" r:id="rId37"/>
    <p:sldId id="375" r:id="rId38"/>
    <p:sldId id="376" r:id="rId39"/>
    <p:sldId id="377" r:id="rId40"/>
    <p:sldId id="378" r:id="rId41"/>
    <p:sldId id="379" r:id="rId42"/>
    <p:sldId id="294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20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91BE8F-012C-4F0D-A71C-A00D0DBC5E06}" type="datetimeFigureOut">
              <a:rPr lang="cs-CZ" smtClean="0"/>
              <a:t>22. 2. 2024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22C8A-98E4-48BD-91FE-1FBBC91B80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2427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22. 2. 2024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38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22. 2. 2024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5127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22. 2. 2024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1612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62833-5F46-4566-8B57-DC6B4EE142A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02475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5F686-DEE5-4645-9B78-B62A81C9F1A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88732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22. 2. 2024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7000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22. 2. 2024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687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22. 2. 2024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5676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22. 2. 2024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587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22. 2. 2024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1271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22. 2. 2024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669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14A03A5-1F30-4CD0-BDCF-8EABB86E4BD1}" type="datetimeFigureOut">
              <a:rPr lang="cs-CZ" smtClean="0"/>
              <a:t>22. 2. 2024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2327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22. 2. 2024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7318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14A03A5-1F30-4CD0-BDCF-8EABB86E4BD1}" type="datetimeFigureOut">
              <a:rPr lang="cs-CZ" smtClean="0"/>
              <a:t>22. 2. 2024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194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4" r:id="rId12"/>
    <p:sldLayoutId id="2147483675" r:id="rId13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145A1C-25A0-4C65-AC00-4641579A36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050" y="269095"/>
            <a:ext cx="10436085" cy="3566160"/>
          </a:xfrm>
        </p:spPr>
        <p:txBody>
          <a:bodyPr>
            <a:normAutofit/>
          </a:bodyPr>
          <a:lstStyle/>
          <a:p>
            <a:r>
              <a:rPr lang="cs-CZ" sz="4800" b="1" dirty="0"/>
              <a:t/>
            </a:r>
            <a:br>
              <a:rPr lang="cs-CZ" sz="4800" b="1" dirty="0"/>
            </a:br>
            <a:r>
              <a:rPr lang="cs-CZ" sz="4800" b="1" dirty="0"/>
              <a:t/>
            </a:r>
            <a:br>
              <a:rPr lang="cs-CZ" sz="4800" b="1" dirty="0"/>
            </a:br>
            <a:r>
              <a:rPr lang="cs-CZ" sz="4800" b="1" dirty="0"/>
              <a:t>Kardiovaskulární patologie </a:t>
            </a:r>
            <a:r>
              <a:rPr lang="cs-CZ" sz="4800" b="1" dirty="0" smtClean="0"/>
              <a:t>II: patologie cév.</a:t>
            </a:r>
            <a:endParaRPr lang="cs-CZ" sz="4800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C5D0F01-F7FE-4B54-B292-9A09A8C480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/>
              <a:t>Markéta Hermanová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40026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>
                <a:solidFill>
                  <a:schemeClr val="tx1"/>
                </a:solidFill>
                <a:latin typeface="+mn-lt"/>
              </a:rPr>
              <a:t>Morfologie aterosklerózy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82070" y="1989138"/>
            <a:ext cx="8604930" cy="5097462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sz="6400" b="1" dirty="0" smtClean="0"/>
              <a:t>Lipoidní skvrny </a:t>
            </a:r>
          </a:p>
          <a:p>
            <a:pPr>
              <a:lnSpc>
                <a:spcPct val="80000"/>
              </a:lnSpc>
              <a:defRPr/>
            </a:pPr>
            <a:endParaRPr lang="cs-CZ" altLang="cs-CZ" sz="6400" b="1" dirty="0" smtClean="0"/>
          </a:p>
          <a:p>
            <a:pPr>
              <a:lnSpc>
                <a:spcPct val="80000"/>
              </a:lnSpc>
              <a:defRPr/>
            </a:pPr>
            <a:r>
              <a:rPr lang="cs-CZ" altLang="cs-CZ" sz="6400" b="1" dirty="0" smtClean="0"/>
              <a:t>Aterosklerotické </a:t>
            </a:r>
            <a:r>
              <a:rPr lang="cs-CZ" altLang="cs-CZ" sz="6400" b="1" dirty="0"/>
              <a:t>(fibrózní a ateromové) </a:t>
            </a:r>
            <a:r>
              <a:rPr lang="cs-CZ" altLang="cs-CZ" sz="6400" b="1" dirty="0" smtClean="0"/>
              <a:t>pláty</a:t>
            </a:r>
            <a:endParaRPr lang="cs-CZ" altLang="cs-CZ" sz="64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6400" dirty="0" err="1" smtClean="0"/>
              <a:t>Hladkosvalové</a:t>
            </a:r>
            <a:r>
              <a:rPr lang="cs-CZ" altLang="cs-CZ" sz="6400" dirty="0" smtClean="0"/>
              <a:t> buňky, buňky zánětu, makrofágy a pěnité buňky</a:t>
            </a:r>
            <a:endParaRPr lang="cs-CZ" altLang="cs-CZ" sz="6400" dirty="0"/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6400" dirty="0" smtClean="0"/>
              <a:t>Proteiny ECM (</a:t>
            </a:r>
            <a:r>
              <a:rPr lang="cs-CZ" altLang="cs-CZ" sz="6400" dirty="0"/>
              <a:t>kolagen, elastin, proteoglykany</a:t>
            </a:r>
            <a:r>
              <a:rPr lang="cs-CZ" altLang="cs-CZ" sz="6400" dirty="0" smtClean="0"/>
              <a:t>)</a:t>
            </a:r>
            <a:endParaRPr lang="cs-CZ" altLang="cs-CZ" sz="64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6400" dirty="0" smtClean="0"/>
              <a:t>Lipidy </a:t>
            </a:r>
            <a:r>
              <a:rPr lang="cs-CZ" altLang="cs-CZ" sz="6400" dirty="0"/>
              <a:t>(intra- </a:t>
            </a:r>
            <a:r>
              <a:rPr lang="cs-CZ" altLang="cs-CZ" sz="6400" dirty="0" smtClean="0"/>
              <a:t>a </a:t>
            </a:r>
            <a:r>
              <a:rPr lang="cs-CZ" altLang="cs-CZ" sz="6400" dirty="0" err="1" smtClean="0"/>
              <a:t>extracellulárně</a:t>
            </a:r>
            <a:r>
              <a:rPr lang="cs-CZ" altLang="cs-CZ" sz="6400" dirty="0" smtClean="0"/>
              <a:t>) </a:t>
            </a:r>
            <a:endParaRPr lang="cs-CZ" altLang="cs-CZ" sz="64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6400" dirty="0"/>
          </a:p>
          <a:p>
            <a:pPr>
              <a:lnSpc>
                <a:spcPct val="80000"/>
              </a:lnSpc>
              <a:defRPr/>
            </a:pPr>
            <a:r>
              <a:rPr lang="cs-CZ" altLang="cs-CZ" sz="6400" b="1" dirty="0" smtClean="0"/>
              <a:t>Komplikované </a:t>
            </a:r>
            <a:r>
              <a:rPr lang="cs-CZ" altLang="cs-CZ" sz="6400" b="1" dirty="0"/>
              <a:t>léze </a:t>
            </a:r>
            <a:r>
              <a:rPr lang="cs-CZ" altLang="cs-CZ" sz="6400" dirty="0"/>
              <a:t>(</a:t>
            </a:r>
            <a:r>
              <a:rPr lang="cs-CZ" altLang="cs-CZ" sz="6400" dirty="0" err="1"/>
              <a:t>ulcerované</a:t>
            </a:r>
            <a:r>
              <a:rPr lang="cs-CZ" altLang="cs-CZ" sz="6400" dirty="0"/>
              <a:t>, s trombózami,  kalcifikované, krvácením do plátu)</a:t>
            </a:r>
            <a:r>
              <a:rPr lang="cs-CZ" altLang="cs-CZ" sz="6400" b="1" dirty="0"/>
              <a:t> </a:t>
            </a:r>
            <a:endParaRPr lang="cs-CZ" altLang="cs-CZ" sz="64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6400" dirty="0" smtClean="0"/>
              <a:t>Ruptura, ulcerace a eroze, trombóza</a:t>
            </a:r>
            <a:endParaRPr lang="cs-CZ" altLang="cs-CZ" sz="64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6400" dirty="0" smtClean="0"/>
              <a:t>Krvácení do plátu</a:t>
            </a:r>
            <a:endParaRPr lang="cs-CZ" altLang="cs-CZ" sz="64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6400" dirty="0" smtClean="0"/>
              <a:t>Embolizace ateromových či trombotických hmot</a:t>
            </a:r>
            <a:endParaRPr lang="cs-CZ" altLang="cs-CZ" sz="64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6400" dirty="0" smtClean="0"/>
              <a:t>Formace AS aneuryzmatu</a:t>
            </a:r>
            <a:endParaRPr lang="cs-CZ" altLang="cs-CZ" sz="6400" dirty="0"/>
          </a:p>
          <a:p>
            <a:pPr eaLnBrk="1" hangingPunct="1">
              <a:lnSpc>
                <a:spcPct val="80000"/>
              </a:lnSpc>
              <a:defRPr/>
            </a:pPr>
            <a:endParaRPr lang="cs-CZ" altLang="cs-CZ" sz="45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1800" dirty="0"/>
          </a:p>
          <a:p>
            <a:pPr eaLnBrk="1" hangingPunct="1">
              <a:lnSpc>
                <a:spcPct val="80000"/>
              </a:lnSpc>
              <a:defRPr/>
            </a:pPr>
            <a:endParaRPr lang="cs-CZ" altLang="cs-CZ" sz="18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8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cs-CZ" altLang="cs-CZ" sz="8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sz="800" dirty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800" dirty="0"/>
          </a:p>
        </p:txBody>
      </p:sp>
    </p:spTree>
    <p:extLst>
      <p:ext uri="{BB962C8B-B14F-4D97-AF65-F5344CB8AC3E}">
        <p14:creationId xmlns:p14="http://schemas.microsoft.com/office/powerpoint/2010/main" val="106474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55"/>
          <a:stretch/>
        </p:blipFill>
        <p:spPr>
          <a:xfrm>
            <a:off x="302301" y="286603"/>
            <a:ext cx="11529141" cy="5910090"/>
          </a:xfrm>
        </p:spPr>
      </p:pic>
    </p:spTree>
    <p:extLst>
      <p:ext uri="{BB962C8B-B14F-4D97-AF65-F5344CB8AC3E}">
        <p14:creationId xmlns:p14="http://schemas.microsoft.com/office/powerpoint/2010/main" val="299366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>
                <a:solidFill>
                  <a:schemeClr val="tx1"/>
                </a:solidFill>
                <a:latin typeface="+mn-lt"/>
              </a:rPr>
              <a:t>Konsekvence aterosklerózy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cs-CZ" altLang="cs-CZ" sz="2400" dirty="0" smtClean="0"/>
              <a:t>Progresivní zúžení lumen, okluze menších arterií </a:t>
            </a:r>
            <a:r>
              <a:rPr lang="cs-CZ" altLang="cs-CZ" sz="2400" dirty="0" smtClean="0">
                <a:latin typeface="Garamond" panose="02020404030301010803" pitchFamily="18" charset="0"/>
              </a:rPr>
              <a:t>→ </a:t>
            </a:r>
            <a:r>
              <a:rPr lang="cs-CZ" altLang="cs-CZ" sz="2400" dirty="0" smtClean="0"/>
              <a:t>ischémie </a:t>
            </a:r>
            <a:r>
              <a:rPr lang="cs-CZ" altLang="cs-CZ" sz="2400" dirty="0">
                <a:latin typeface="Garamond" panose="02020404030301010803" pitchFamily="18" charset="0"/>
              </a:rPr>
              <a:t>→</a:t>
            </a:r>
            <a:r>
              <a:rPr lang="cs-CZ" altLang="cs-CZ" sz="2400" dirty="0" smtClean="0"/>
              <a:t> </a:t>
            </a:r>
            <a:r>
              <a:rPr lang="cs-CZ" altLang="cs-CZ" sz="2400" dirty="0"/>
              <a:t>hypoxie </a:t>
            </a:r>
            <a:r>
              <a:rPr lang="cs-CZ" altLang="cs-CZ" sz="2400" dirty="0">
                <a:latin typeface="Garamond" panose="02020404030301010803" pitchFamily="18" charset="0"/>
              </a:rPr>
              <a:t>→ </a:t>
            </a:r>
            <a:r>
              <a:rPr lang="cs-CZ" altLang="cs-CZ" sz="2400" dirty="0" smtClean="0"/>
              <a:t>infarkt</a:t>
            </a:r>
            <a:endParaRPr lang="cs-CZ" altLang="cs-CZ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Akutní </a:t>
            </a:r>
            <a:r>
              <a:rPr lang="cs-CZ" altLang="cs-CZ" sz="2400" dirty="0" err="1" smtClean="0"/>
              <a:t>aterotrombotická</a:t>
            </a:r>
            <a:r>
              <a:rPr lang="cs-CZ" altLang="cs-CZ" sz="2400" dirty="0" smtClean="0"/>
              <a:t> okluze</a:t>
            </a:r>
            <a:endParaRPr lang="cs-CZ" altLang="cs-CZ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Embolizace ateromových hmot s okluzí </a:t>
            </a:r>
            <a:r>
              <a:rPr lang="cs-CZ" altLang="cs-CZ" sz="2400" dirty="0" err="1" smtClean="0"/>
              <a:t>distálnější</a:t>
            </a:r>
            <a:r>
              <a:rPr lang="cs-CZ" altLang="cs-CZ" sz="2400" dirty="0" smtClean="0"/>
              <a:t> tepny</a:t>
            </a:r>
            <a:endParaRPr lang="cs-CZ" altLang="cs-CZ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Ruptura abdominálního aterosklerotického aneuryzmatu</a:t>
            </a:r>
            <a:endParaRPr lang="cs-CZ" altLang="cs-CZ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err="1" smtClean="0"/>
              <a:t>Vazokontrikce</a:t>
            </a:r>
            <a:endParaRPr lang="cs-CZ" altLang="cs-CZ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270150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>
                <a:solidFill>
                  <a:schemeClr val="tx1"/>
                </a:solidFill>
                <a:latin typeface="+mn-lt"/>
              </a:rPr>
              <a:t>Klinické konsekvence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cs-CZ" altLang="cs-CZ" dirty="0" smtClean="0"/>
              <a:t>Infarkt mozku – </a:t>
            </a:r>
            <a:r>
              <a:rPr lang="cs-CZ" altLang="cs-CZ" dirty="0" err="1" smtClean="0"/>
              <a:t>encefalomalacie</a:t>
            </a:r>
            <a:endParaRPr lang="cs-CZ" altLang="cs-CZ" dirty="0" smtClean="0"/>
          </a:p>
          <a:p>
            <a:pPr eaLnBrk="1" hangingPunct="1">
              <a:defRPr/>
            </a:pPr>
            <a:endParaRPr lang="cs-CZ" altLang="cs-CZ" dirty="0" smtClean="0"/>
          </a:p>
          <a:p>
            <a:pPr eaLnBrk="1" hangingPunct="1">
              <a:defRPr/>
            </a:pPr>
            <a:r>
              <a:rPr lang="cs-CZ" altLang="cs-CZ" dirty="0" smtClean="0"/>
              <a:t>Infarkt myokardu</a:t>
            </a:r>
          </a:p>
          <a:p>
            <a:pPr eaLnBrk="1" hangingPunct="1">
              <a:defRPr/>
            </a:pPr>
            <a:endParaRPr lang="cs-CZ" altLang="cs-CZ" dirty="0" smtClean="0"/>
          </a:p>
          <a:p>
            <a:pPr eaLnBrk="1" hangingPunct="1">
              <a:defRPr/>
            </a:pPr>
            <a:r>
              <a:rPr lang="cs-CZ" altLang="cs-CZ" dirty="0" smtClean="0"/>
              <a:t>Periferní vaskulární onemocnění (DK; klaudikace, gangrény)</a:t>
            </a:r>
          </a:p>
          <a:p>
            <a:pPr eaLnBrk="1" hangingPunct="1">
              <a:defRPr/>
            </a:pPr>
            <a:endParaRPr lang="cs-CZ" altLang="cs-CZ" dirty="0" smtClean="0"/>
          </a:p>
          <a:p>
            <a:pPr eaLnBrk="1" hangingPunct="1">
              <a:defRPr/>
            </a:pPr>
            <a:r>
              <a:rPr lang="cs-CZ" altLang="cs-CZ" dirty="0" smtClean="0"/>
              <a:t>Gangrény</a:t>
            </a:r>
          </a:p>
          <a:p>
            <a:pPr eaLnBrk="1" hangingPunct="1">
              <a:defRPr/>
            </a:pPr>
            <a:r>
              <a:rPr lang="cs-CZ" altLang="cs-CZ" dirty="0" smtClean="0"/>
              <a:t> </a:t>
            </a:r>
          </a:p>
          <a:p>
            <a:pPr eaLnBrk="1" hangingPunct="1">
              <a:defRPr/>
            </a:pPr>
            <a:r>
              <a:rPr lang="cs-CZ" altLang="cs-CZ" dirty="0" smtClean="0"/>
              <a:t>AS aneuryzma břišní aorty</a:t>
            </a:r>
          </a:p>
          <a:p>
            <a:pPr eaLnBrk="1" hangingPunct="1">
              <a:defRPr/>
            </a:pPr>
            <a:endParaRPr lang="cs-CZ" altLang="cs-CZ" dirty="0"/>
          </a:p>
          <a:p>
            <a:pPr eaLnBrk="1" hangingPunct="1">
              <a:defRPr/>
            </a:pPr>
            <a:r>
              <a:rPr lang="cs-CZ" altLang="cs-CZ" dirty="0" smtClean="0"/>
              <a:t>Embolizace ateromových hmot AS plátu karotidy </a:t>
            </a:r>
          </a:p>
        </p:txBody>
      </p:sp>
    </p:spTree>
    <p:extLst>
      <p:ext uri="{BB962C8B-B14F-4D97-AF65-F5344CB8AC3E}">
        <p14:creationId xmlns:p14="http://schemas.microsoft.com/office/powerpoint/2010/main" val="303423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>
                <a:solidFill>
                  <a:schemeClr val="tx1"/>
                </a:solidFill>
                <a:latin typeface="+mn-lt"/>
              </a:rPr>
              <a:t>Cévní postižení při diabetu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>
                <a:solidFill>
                  <a:schemeClr val="hlink"/>
                </a:solidFill>
              </a:rPr>
              <a:t>Akcelerovaná ateroskleróza/</a:t>
            </a:r>
            <a:r>
              <a:rPr lang="cs-CZ" altLang="cs-CZ" sz="2400" dirty="0" err="1" smtClean="0">
                <a:solidFill>
                  <a:schemeClr val="hlink"/>
                </a:solidFill>
              </a:rPr>
              <a:t>makroangiopatie</a:t>
            </a:r>
            <a:endParaRPr lang="cs-CZ" altLang="cs-CZ" sz="2400" dirty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b="1" dirty="0" err="1" smtClean="0">
                <a:solidFill>
                  <a:schemeClr val="hlink"/>
                </a:solidFill>
              </a:rPr>
              <a:t>Microangiopatie</a:t>
            </a:r>
            <a:r>
              <a:rPr lang="cs-CZ" altLang="cs-CZ" sz="2400" b="1" dirty="0" smtClean="0">
                <a:solidFill>
                  <a:schemeClr val="hlink"/>
                </a:solidFill>
              </a:rPr>
              <a:t>: postižení ledvin, periferních nervů a retiny </a:t>
            </a:r>
          </a:p>
          <a:p>
            <a:pPr>
              <a:defRPr/>
            </a:pPr>
            <a:r>
              <a:rPr lang="cs-CZ" altLang="cs-CZ" sz="2400" dirty="0" smtClean="0"/>
              <a:t>(abnormální </a:t>
            </a:r>
            <a:r>
              <a:rPr lang="cs-CZ" altLang="cs-CZ" sz="2400" dirty="0" err="1" smtClean="0"/>
              <a:t>glykosylace</a:t>
            </a:r>
            <a:r>
              <a:rPr lang="cs-CZ" altLang="cs-CZ" sz="2400" dirty="0" smtClean="0"/>
              <a:t> proteinů cévní stěny</a:t>
            </a:r>
            <a:r>
              <a:rPr lang="cs-CZ" altLang="cs-CZ" sz="2400" dirty="0">
                <a:latin typeface="Garamond" panose="02020404030301010803" pitchFamily="18" charset="0"/>
              </a:rPr>
              <a:t> →</a:t>
            </a:r>
            <a:r>
              <a:rPr lang="cs-CZ" altLang="cs-CZ" sz="2400" dirty="0" smtClean="0"/>
              <a:t> její ztluštění a zvýšená permeabilita </a:t>
            </a:r>
            <a:r>
              <a:rPr lang="cs-CZ" altLang="cs-CZ" sz="2400" dirty="0">
                <a:latin typeface="Garamond" panose="02020404030301010803" pitchFamily="18" charset="0"/>
              </a:rPr>
              <a:t>→</a:t>
            </a:r>
            <a:r>
              <a:rPr lang="cs-CZ" altLang="cs-CZ" sz="2400" dirty="0" smtClean="0"/>
              <a:t> mikro-albuminurie; </a:t>
            </a:r>
            <a:r>
              <a:rPr lang="cs-CZ" altLang="cs-CZ" sz="2400" dirty="0" err="1" smtClean="0"/>
              <a:t>mikoraneuryzmata</a:t>
            </a:r>
            <a:r>
              <a:rPr lang="cs-CZ" altLang="cs-CZ" sz="2400" dirty="0" smtClean="0"/>
              <a:t>; kapilární trombózy </a:t>
            </a:r>
            <a:r>
              <a:rPr lang="cs-CZ" altLang="cs-CZ" sz="2400" dirty="0"/>
              <a:t>(retina); </a:t>
            </a:r>
            <a:r>
              <a:rPr lang="cs-CZ" altLang="cs-CZ" sz="2400" dirty="0" smtClean="0"/>
              <a:t>poškození cév zásobujících nervy)</a:t>
            </a:r>
            <a:endParaRPr lang="cs-CZ" altLang="cs-CZ" sz="2400" dirty="0"/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cs-CZ" altLang="cs-CZ" sz="2400" dirty="0" smtClean="0">
                <a:solidFill>
                  <a:schemeClr val="hlink"/>
                </a:solidFill>
              </a:rPr>
              <a:t> Diabetická retinopatie</a:t>
            </a:r>
            <a:endParaRPr lang="cs-CZ" altLang="cs-CZ" sz="2400" dirty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cs-CZ" altLang="cs-CZ" sz="2400" dirty="0" smtClean="0">
                <a:solidFill>
                  <a:schemeClr val="hlink"/>
                </a:solidFill>
              </a:rPr>
              <a:t> Diabetická </a:t>
            </a:r>
            <a:r>
              <a:rPr lang="cs-CZ" altLang="cs-CZ" sz="2400" dirty="0" err="1" smtClean="0">
                <a:solidFill>
                  <a:schemeClr val="hlink"/>
                </a:solidFill>
              </a:rPr>
              <a:t>glomeruloskleróza</a:t>
            </a:r>
            <a:endParaRPr lang="cs-CZ" altLang="cs-CZ" sz="2400" dirty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cs-CZ" altLang="cs-CZ" sz="2400" dirty="0" smtClean="0">
                <a:solidFill>
                  <a:schemeClr val="hlink"/>
                </a:solidFill>
              </a:rPr>
              <a:t> Periferní neuropatie</a:t>
            </a:r>
            <a:endParaRPr lang="cs-CZ" altLang="cs-CZ" sz="2400" dirty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>
                <a:solidFill>
                  <a:schemeClr val="hlink"/>
                </a:solidFill>
              </a:rPr>
              <a:t>Komplikace: gangréna, selhání ledvin, slepota</a:t>
            </a:r>
            <a:endParaRPr lang="cs-CZ" altLang="cs-CZ" sz="2400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96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0" y="805999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latin typeface="+mn-lt"/>
              </a:rPr>
              <a:t>Aneuryzma: </a:t>
            </a:r>
            <a:br>
              <a:rPr lang="cs-CZ" dirty="0" smtClean="0">
                <a:latin typeface="+mn-lt"/>
              </a:rPr>
            </a:br>
            <a:r>
              <a:rPr lang="cs-CZ" sz="2700" dirty="0" smtClean="0">
                <a:latin typeface="+mn-lt"/>
              </a:rPr>
              <a:t>lokalizovaná, permanentní, abnormální dilatace krevních cév – vakovité rozšíření tepny</a:t>
            </a:r>
            <a:r>
              <a:rPr lang="cs-CZ" altLang="cs-CZ" sz="2700" dirty="0">
                <a:solidFill>
                  <a:srgbClr val="F80012"/>
                </a:solidFill>
              </a:rPr>
              <a:t/>
            </a:r>
            <a:br>
              <a:rPr lang="cs-CZ" altLang="cs-CZ" sz="2700" dirty="0">
                <a:solidFill>
                  <a:srgbClr val="F80012"/>
                </a:solidFill>
              </a:rPr>
            </a:br>
            <a:endParaRPr lang="cs-CZ" sz="2700" dirty="0">
              <a:latin typeface="+mn-lt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54" b="35339"/>
          <a:stretch/>
        </p:blipFill>
        <p:spPr>
          <a:xfrm>
            <a:off x="195943" y="1948999"/>
            <a:ext cx="11269733" cy="364353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8890907" y="5407871"/>
            <a:ext cx="18526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Nepravé aneuryzma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88203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19943" y="-109084"/>
            <a:ext cx="10972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800" dirty="0" smtClean="0">
                <a:solidFill>
                  <a:schemeClr val="tx1"/>
                </a:solidFill>
                <a:latin typeface="+mn-lt"/>
              </a:rPr>
              <a:t>Aneuryzmata:</a:t>
            </a:r>
            <a:endParaRPr lang="cs-CZ" altLang="cs-CZ" sz="280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216128" name="Group 6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9033516"/>
              </p:ext>
            </p:extLst>
          </p:nvPr>
        </p:nvGraphicFramePr>
        <p:xfrm>
          <a:off x="1719943" y="1102179"/>
          <a:ext cx="8229600" cy="5108890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310164455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519191524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458781662"/>
                    </a:ext>
                  </a:extLst>
                </a:gridCol>
              </a:tblGrid>
              <a:tr h="6722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Lokalizace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Klinické projevy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164969"/>
                  </a:ext>
                </a:extLst>
              </a:tr>
              <a:tr h="644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Aterosklerotické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Dolní třetina aorty a </a:t>
                      </a:r>
                      <a:r>
                        <a:rPr kumimoji="0" lang="cs-CZ" alt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ilické</a:t>
                      </a: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tepny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Abdominální  masa, ischémie DK, ruptura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577348"/>
                  </a:ext>
                </a:extLst>
              </a:tr>
              <a:tr h="8230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Disekující</a:t>
                      </a: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aneuryzma (nepravé)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Aorta a </a:t>
                      </a:r>
                      <a:r>
                        <a:rPr kumimoji="0" lang="cs-CZ" alt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a</a:t>
                      </a: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její hlavní větve (intramurální krvácení)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hypertenze, </a:t>
                      </a:r>
                      <a:r>
                        <a:rPr kumimoji="0" lang="cs-CZ" altLang="cs-CZ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Marfanův</a:t>
                      </a:r>
                      <a:r>
                        <a:rPr kumimoji="0" lang="cs-CZ" alt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kumimoji="0" lang="cs-CZ" altLang="cs-CZ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sy</a:t>
                      </a:r>
                      <a:r>
                        <a:rPr kumimoji="0" lang="cs-CZ" alt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, </a:t>
                      </a:r>
                      <a:r>
                        <a:rPr kumimoji="0" lang="cs-CZ" altLang="cs-CZ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Ehlers-Danlosův</a:t>
                      </a:r>
                      <a:r>
                        <a:rPr kumimoji="0" lang="cs-CZ" alt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kumimoji="0" lang="cs-CZ" altLang="cs-CZ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sy</a:t>
                      </a:r>
                      <a:r>
                        <a:rPr kumimoji="0" lang="cs-CZ" alt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, cystická  </a:t>
                      </a:r>
                      <a:r>
                        <a:rPr kumimoji="0" lang="cs-CZ" altLang="cs-CZ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medionekróza</a:t>
                      </a:r>
                      <a:r>
                        <a:rPr kumimoji="0" lang="cs-CZ" alt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(</a:t>
                      </a:r>
                      <a:r>
                        <a:rPr kumimoji="0" lang="cs-CZ" altLang="cs-CZ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Erdheim</a:t>
                      </a:r>
                      <a:r>
                        <a:rPr kumimoji="0" lang="cs-CZ" alt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)*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Ztráta pulsu na periferii, </a:t>
                      </a:r>
                      <a:r>
                        <a:rPr kumimoji="0" lang="cs-CZ" alt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hemoperikard</a:t>
                      </a: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, ruptura zevní či vnitřní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1540785"/>
                  </a:ext>
                </a:extLst>
              </a:tr>
              <a:tr h="6462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„</a:t>
                      </a:r>
                      <a:r>
                        <a:rPr kumimoji="0" lang="cs-CZ" altLang="cs-CZ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Borůvkovité</a:t>
                      </a: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“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Willisův</a:t>
                      </a: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okruh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Subarachnoideální</a:t>
                      </a: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krvácení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4314415"/>
                  </a:ext>
                </a:extLst>
              </a:tr>
              <a:tr h="64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Mikroaneuryzmata</a:t>
                      </a:r>
                      <a:endParaRPr kumimoji="0" lang="cs-CZ" alt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Intracerebrální</a:t>
                      </a: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kapiláry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Intracerebrální</a:t>
                      </a: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krvácení, asociované s hypertenzí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540098"/>
                  </a:ext>
                </a:extLst>
              </a:tr>
              <a:tr h="644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Syfilitické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Ascendentní aorta a oblouk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Inkompetence aorty, ruptura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4953509"/>
                  </a:ext>
                </a:extLst>
              </a:tr>
              <a:tr h="871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Mykotické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Kořen aorty (z endokarditidy)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Jiné cévy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Trombóza nebo ruptura, infarkt mozku nebo krvácení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1823615"/>
                  </a:ext>
                </a:extLst>
              </a:tr>
            </a:tbl>
          </a:graphicData>
        </a:graphic>
      </p:graphicFrame>
      <p:sp>
        <p:nvSpPr>
          <p:cNvPr id="2" name="TextovéPole 1"/>
          <p:cNvSpPr txBox="1"/>
          <p:nvPr/>
        </p:nvSpPr>
        <p:spPr>
          <a:xfrm>
            <a:off x="5657850" y="6351814"/>
            <a:ext cx="6376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*hromadění kyselých mukopolysacharidů v medii aorty, se zánikem elastických vláken a hladké svaloviny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45227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6" descr="_aorta-abd-aneurysm-330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2313" y="260351"/>
            <a:ext cx="3986212" cy="6037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2" name="Picture 9" descr="_aneurysm-circ-willis-331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0464" y="260351"/>
            <a:ext cx="4206875" cy="6048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3" name="Text Box 10"/>
          <p:cNvSpPr txBox="1">
            <a:spLocks noChangeArrowheads="1"/>
          </p:cNvSpPr>
          <p:nvPr/>
        </p:nvSpPr>
        <p:spPr bwMode="auto">
          <a:xfrm>
            <a:off x="1992313" y="6308725"/>
            <a:ext cx="345331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cs-CZ" altLang="cs-CZ" b="1" dirty="0"/>
              <a:t>AS </a:t>
            </a:r>
            <a:r>
              <a:rPr lang="cs-CZ" altLang="cs-CZ" b="1" dirty="0" smtClean="0"/>
              <a:t>aneuryzma abdominální aorty</a:t>
            </a:r>
            <a:endParaRPr lang="cs-CZ" altLang="cs-CZ" b="1" dirty="0"/>
          </a:p>
        </p:txBody>
      </p:sp>
      <p:sp>
        <p:nvSpPr>
          <p:cNvPr id="22534" name="Text Box 11"/>
          <p:cNvSpPr txBox="1">
            <a:spLocks noChangeArrowheads="1"/>
          </p:cNvSpPr>
          <p:nvPr/>
        </p:nvSpPr>
        <p:spPr bwMode="auto">
          <a:xfrm>
            <a:off x="6240463" y="6308725"/>
            <a:ext cx="44491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cs-CZ" altLang="cs-CZ" b="1" dirty="0" smtClean="0"/>
              <a:t>„</a:t>
            </a:r>
            <a:r>
              <a:rPr lang="cs-CZ" altLang="cs-CZ" b="1" dirty="0" err="1" smtClean="0"/>
              <a:t>Borůvkovité</a:t>
            </a:r>
            <a:r>
              <a:rPr lang="cs-CZ" altLang="cs-CZ" b="1" dirty="0" smtClean="0"/>
              <a:t>“ aneuryzma </a:t>
            </a:r>
            <a:r>
              <a:rPr lang="cs-CZ" altLang="cs-CZ" b="1" dirty="0" err="1" smtClean="0"/>
              <a:t>Willisova</a:t>
            </a:r>
            <a:r>
              <a:rPr lang="cs-CZ" altLang="cs-CZ" b="1" dirty="0" smtClean="0"/>
              <a:t> okruhu</a:t>
            </a:r>
            <a:endParaRPr lang="cs-CZ" altLang="cs-CZ" b="1" dirty="0"/>
          </a:p>
        </p:txBody>
      </p:sp>
    </p:spTree>
    <p:extLst>
      <p:ext uri="{BB962C8B-B14F-4D97-AF65-F5344CB8AC3E}">
        <p14:creationId xmlns:p14="http://schemas.microsoft.com/office/powerpoint/2010/main" val="178653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isekce aor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4" y="1484313"/>
            <a:ext cx="7272337" cy="50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703324" y="549276"/>
            <a:ext cx="5778890" cy="707886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cs-CZ" altLang="cs-CZ" sz="4000" dirty="0" err="1" smtClean="0">
                <a:latin typeface="+mn-lt"/>
              </a:rPr>
              <a:t>Disekující</a:t>
            </a:r>
            <a:r>
              <a:rPr lang="cs-CZ" altLang="cs-CZ" sz="4000" dirty="0" smtClean="0">
                <a:latin typeface="+mn-lt"/>
              </a:rPr>
              <a:t> aneuryzma aorty</a:t>
            </a:r>
            <a:endParaRPr lang="cs-CZ" altLang="cs-CZ" sz="4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9680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>
                <a:solidFill>
                  <a:schemeClr val="tx1"/>
                </a:solidFill>
                <a:latin typeface="+mn-lt"/>
              </a:rPr>
              <a:t>Patogeneze vaskulitid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7280" y="1845733"/>
            <a:ext cx="10389870" cy="4416273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 smtClean="0">
                <a:solidFill>
                  <a:schemeClr val="hlink"/>
                </a:solidFill>
              </a:rPr>
              <a:t>Infekční</a:t>
            </a:r>
            <a:endParaRPr lang="cs-CZ" altLang="cs-CZ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smtClean="0">
                <a:solidFill>
                  <a:schemeClr val="hlink"/>
                </a:solidFill>
              </a:rPr>
              <a:t>Bakteriální </a:t>
            </a:r>
            <a:endParaRPr lang="cs-CZ" altLang="cs-CZ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err="1" smtClean="0">
                <a:solidFill>
                  <a:schemeClr val="hlink"/>
                </a:solidFill>
              </a:rPr>
              <a:t>Rickettsiové</a:t>
            </a:r>
            <a:endParaRPr lang="cs-CZ" altLang="cs-CZ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err="1" smtClean="0">
                <a:solidFill>
                  <a:schemeClr val="hlink"/>
                </a:solidFill>
              </a:rPr>
              <a:t>Spirochetové</a:t>
            </a:r>
            <a:r>
              <a:rPr lang="cs-CZ" altLang="cs-CZ" dirty="0" smtClean="0">
                <a:solidFill>
                  <a:schemeClr val="hlink"/>
                </a:solidFill>
              </a:rPr>
              <a:t> </a:t>
            </a:r>
            <a:r>
              <a:rPr lang="cs-CZ" altLang="cs-CZ" dirty="0"/>
              <a:t>(</a:t>
            </a:r>
            <a:r>
              <a:rPr lang="cs-CZ" altLang="cs-CZ" dirty="0" smtClean="0"/>
              <a:t>syfilis</a:t>
            </a:r>
            <a:r>
              <a:rPr lang="cs-CZ" altLang="cs-CZ" dirty="0"/>
              <a:t>) 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smtClean="0">
                <a:solidFill>
                  <a:schemeClr val="hlink"/>
                </a:solidFill>
              </a:rPr>
              <a:t>Mykotické </a:t>
            </a:r>
            <a:r>
              <a:rPr lang="cs-CZ" altLang="cs-CZ" dirty="0"/>
              <a:t>(</a:t>
            </a:r>
            <a:r>
              <a:rPr lang="cs-CZ" altLang="cs-CZ" dirty="0" smtClean="0"/>
              <a:t>aspergilóza, </a:t>
            </a:r>
            <a:r>
              <a:rPr lang="cs-CZ" altLang="cs-CZ" smtClean="0"/>
              <a:t>mukormykóza</a:t>
            </a:r>
            <a:r>
              <a:rPr lang="cs-CZ" altLang="cs-CZ" dirty="0" smtClean="0"/>
              <a:t>)</a:t>
            </a:r>
            <a:r>
              <a:rPr lang="cs-CZ" altLang="cs-CZ" dirty="0"/>
              <a:t>→</a:t>
            </a:r>
            <a:r>
              <a:rPr lang="cs-CZ" altLang="cs-CZ" dirty="0" smtClean="0"/>
              <a:t>mykotické aneuryzma, trombóza, infarkt </a:t>
            </a:r>
            <a:endParaRPr lang="cs-CZ" altLang="cs-CZ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smtClean="0">
                <a:solidFill>
                  <a:schemeClr val="hlink"/>
                </a:solidFill>
              </a:rPr>
              <a:t>Virové </a:t>
            </a:r>
            <a:r>
              <a:rPr lang="cs-CZ" altLang="cs-CZ" dirty="0"/>
              <a:t>(herpes </a:t>
            </a:r>
            <a:r>
              <a:rPr lang="cs-CZ" altLang="cs-CZ" dirty="0" err="1"/>
              <a:t>zoster</a:t>
            </a:r>
            <a:r>
              <a:rPr lang="cs-CZ" altLang="cs-CZ" dirty="0"/>
              <a:t>, </a:t>
            </a:r>
            <a:r>
              <a:rPr lang="cs-CZ" altLang="cs-CZ" dirty="0" err="1"/>
              <a:t>varicella</a:t>
            </a:r>
            <a:r>
              <a:rPr lang="cs-CZ" altLang="cs-CZ" dirty="0"/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 smtClean="0">
                <a:solidFill>
                  <a:schemeClr val="hlink"/>
                </a:solidFill>
              </a:rPr>
              <a:t>Imunologické</a:t>
            </a:r>
            <a:endParaRPr lang="cs-CZ" altLang="cs-CZ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 smtClean="0">
                <a:solidFill>
                  <a:schemeClr val="hlink"/>
                </a:solidFill>
              </a:rPr>
              <a:t>Idiopatické/(imunologické)</a:t>
            </a:r>
            <a:endParaRPr lang="cs-CZ" altLang="cs-CZ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err="1" smtClean="0">
                <a:solidFill>
                  <a:schemeClr val="hlink"/>
                </a:solidFill>
              </a:rPr>
              <a:t>Obrovskobuněčná</a:t>
            </a:r>
            <a:r>
              <a:rPr lang="cs-CZ" altLang="cs-CZ" dirty="0" smtClean="0">
                <a:solidFill>
                  <a:schemeClr val="hlink"/>
                </a:solidFill>
              </a:rPr>
              <a:t> temporální arteritis</a:t>
            </a:r>
            <a:endParaRPr lang="cs-CZ" altLang="cs-CZ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err="1" smtClean="0">
                <a:solidFill>
                  <a:schemeClr val="hlink"/>
                </a:solidFill>
              </a:rPr>
              <a:t>Takayasu</a:t>
            </a:r>
            <a:r>
              <a:rPr lang="cs-CZ" altLang="cs-CZ" dirty="0" smtClean="0">
                <a:solidFill>
                  <a:schemeClr val="hlink"/>
                </a:solidFill>
              </a:rPr>
              <a:t>-ova </a:t>
            </a:r>
            <a:r>
              <a:rPr lang="cs-CZ" altLang="cs-CZ" dirty="0">
                <a:solidFill>
                  <a:schemeClr val="hlink"/>
                </a:solidFill>
              </a:rPr>
              <a:t>arteritis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err="1">
                <a:solidFill>
                  <a:schemeClr val="hlink"/>
                </a:solidFill>
              </a:rPr>
              <a:t>Polyarteritis</a:t>
            </a:r>
            <a:r>
              <a:rPr lang="cs-CZ" altLang="cs-CZ" dirty="0">
                <a:solidFill>
                  <a:schemeClr val="hlink"/>
                </a:solidFill>
              </a:rPr>
              <a:t> </a:t>
            </a:r>
            <a:r>
              <a:rPr lang="cs-CZ" altLang="cs-CZ" dirty="0" err="1" smtClean="0">
                <a:solidFill>
                  <a:schemeClr val="hlink"/>
                </a:solidFill>
              </a:rPr>
              <a:t>nodosa</a:t>
            </a:r>
            <a:r>
              <a:rPr lang="cs-CZ" altLang="cs-CZ" dirty="0" smtClean="0">
                <a:solidFill>
                  <a:schemeClr val="hlink"/>
                </a:solidFill>
              </a:rPr>
              <a:t> (PAN) </a:t>
            </a:r>
            <a:endParaRPr lang="cs-CZ" altLang="cs-CZ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82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97280" y="743803"/>
            <a:ext cx="10058400" cy="145075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4000" b="1" dirty="0">
                <a:solidFill>
                  <a:schemeClr val="tx1"/>
                </a:solidFill>
                <a:latin typeface="+mn-lt"/>
              </a:rPr>
              <a:t>Arterioskleróza:</a:t>
            </a: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 „ztvrdnutí arterií“, ztluštění arteriální stěny a ztráta její elasticity </a:t>
            </a:r>
            <a:br>
              <a:rPr lang="cs-CZ" altLang="cs-CZ" sz="4000" dirty="0">
                <a:solidFill>
                  <a:schemeClr val="tx1"/>
                </a:solidFill>
                <a:latin typeface="+mn-lt"/>
              </a:rPr>
            </a:br>
            <a:endParaRPr lang="cs-CZ" altLang="cs-CZ" sz="40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8923" y="1535491"/>
            <a:ext cx="10058400" cy="4023360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buNone/>
              <a:defRPr/>
            </a:pPr>
            <a:endParaRPr lang="cs-CZ" altLang="cs-CZ" dirty="0" smtClean="0"/>
          </a:p>
          <a:p>
            <a:pPr eaLnBrk="1" hangingPunct="1">
              <a:buFontTx/>
              <a:buChar char="-"/>
              <a:defRPr/>
            </a:pPr>
            <a:r>
              <a:rPr lang="cs-CZ" altLang="cs-CZ" b="1" dirty="0" smtClean="0"/>
              <a:t> </a:t>
            </a:r>
            <a:r>
              <a:rPr lang="cs-CZ" altLang="cs-CZ" b="1" dirty="0" err="1" smtClean="0"/>
              <a:t>Arterioloskleróza</a:t>
            </a:r>
            <a:r>
              <a:rPr lang="cs-CZ" altLang="cs-CZ" b="1" dirty="0" smtClean="0"/>
              <a:t> </a:t>
            </a:r>
          </a:p>
          <a:p>
            <a:pPr marL="0" indent="0" eaLnBrk="1" hangingPunct="1">
              <a:buNone/>
              <a:defRPr/>
            </a:pPr>
            <a:r>
              <a:rPr lang="cs-CZ" altLang="cs-CZ" b="1" dirty="0"/>
              <a:t> </a:t>
            </a:r>
            <a:r>
              <a:rPr lang="cs-CZ" altLang="cs-CZ" b="1" dirty="0" smtClean="0"/>
              <a:t>  </a:t>
            </a:r>
            <a:r>
              <a:rPr lang="cs-CZ" altLang="cs-CZ" dirty="0" smtClean="0"/>
              <a:t>(nemoc malých tepen a arteriol, ve vztahu k hypertenzi a diabetu – součást  </a:t>
            </a:r>
          </a:p>
          <a:p>
            <a:pPr marL="0" indent="0" eaLnBrk="1" hangingPunct="1">
              <a:buNone/>
              <a:defRPr/>
            </a:pPr>
            <a:r>
              <a:rPr lang="cs-CZ" altLang="cs-CZ" dirty="0"/>
              <a:t> </a:t>
            </a:r>
            <a:r>
              <a:rPr lang="cs-CZ" altLang="cs-CZ" dirty="0" smtClean="0"/>
              <a:t>  diabetické </a:t>
            </a:r>
            <a:r>
              <a:rPr lang="cs-CZ" altLang="cs-CZ" dirty="0" err="1" smtClean="0"/>
              <a:t>mikroangiopatie</a:t>
            </a:r>
            <a:r>
              <a:rPr lang="cs-CZ" altLang="cs-CZ" dirty="0" smtClean="0"/>
              <a:t>)</a:t>
            </a:r>
          </a:p>
          <a:p>
            <a:pPr marL="0" indent="0" eaLnBrk="1" hangingPunct="1">
              <a:buNone/>
              <a:defRPr/>
            </a:pPr>
            <a:endParaRPr lang="cs-CZ" altLang="cs-CZ" dirty="0" smtClean="0"/>
          </a:p>
          <a:p>
            <a:pPr eaLnBrk="1" hangingPunct="1">
              <a:buFontTx/>
              <a:buChar char="-"/>
              <a:defRPr/>
            </a:pPr>
            <a:r>
              <a:rPr lang="cs-CZ" altLang="cs-CZ" b="1" dirty="0" smtClean="0"/>
              <a:t> </a:t>
            </a:r>
            <a:r>
              <a:rPr lang="cs-CZ" altLang="cs-CZ" b="1" dirty="0" err="1" smtClean="0"/>
              <a:t>Mönckenbergova</a:t>
            </a:r>
            <a:r>
              <a:rPr lang="cs-CZ" altLang="cs-CZ" b="1" dirty="0" smtClean="0"/>
              <a:t> </a:t>
            </a:r>
            <a:r>
              <a:rPr lang="cs-CZ" altLang="cs-CZ" b="1" dirty="0" err="1" smtClean="0"/>
              <a:t>mediokalcinóza</a:t>
            </a:r>
            <a:r>
              <a:rPr lang="cs-CZ" altLang="cs-CZ" b="1" dirty="0" smtClean="0"/>
              <a:t> </a:t>
            </a:r>
            <a:endParaRPr lang="cs-CZ" altLang="cs-CZ" b="1" dirty="0" smtClean="0"/>
          </a:p>
          <a:p>
            <a:pPr marL="0" indent="0" eaLnBrk="1" hangingPunct="1">
              <a:buNone/>
              <a:defRPr/>
            </a:pPr>
            <a:r>
              <a:rPr lang="cs-CZ" altLang="cs-CZ" b="1" dirty="0"/>
              <a:t> </a:t>
            </a:r>
            <a:r>
              <a:rPr lang="cs-CZ" altLang="cs-CZ" b="1" dirty="0" smtClean="0"/>
              <a:t>  </a:t>
            </a:r>
            <a:r>
              <a:rPr lang="cs-CZ" altLang="cs-CZ" dirty="0" smtClean="0"/>
              <a:t>(onemocnění muskulárních tepen, s kalcifikací </a:t>
            </a:r>
            <a:r>
              <a:rPr lang="cs-CZ" altLang="cs-CZ" dirty="0" err="1" smtClean="0"/>
              <a:t>medie</a:t>
            </a:r>
            <a:r>
              <a:rPr lang="cs-CZ" altLang="cs-CZ" dirty="0" smtClean="0"/>
              <a:t>, starší  lidé) </a:t>
            </a:r>
          </a:p>
          <a:p>
            <a:pPr marL="0" indent="0" eaLnBrk="1" hangingPunct="1">
              <a:buNone/>
              <a:defRPr/>
            </a:pPr>
            <a:endParaRPr lang="cs-CZ" altLang="cs-CZ" dirty="0" smtClean="0"/>
          </a:p>
          <a:p>
            <a:pPr eaLnBrk="1" hangingPunct="1">
              <a:buFontTx/>
              <a:buChar char="-"/>
              <a:defRPr/>
            </a:pPr>
            <a:r>
              <a:rPr lang="cs-CZ" altLang="cs-CZ" sz="3600" b="1" dirty="0" smtClean="0">
                <a:solidFill>
                  <a:schemeClr val="hlink"/>
                </a:solidFill>
              </a:rPr>
              <a:t> </a:t>
            </a:r>
            <a:r>
              <a:rPr lang="cs-CZ" altLang="cs-CZ" sz="3500" b="1" dirty="0" smtClean="0"/>
              <a:t>Ateroskleróza</a:t>
            </a:r>
            <a:r>
              <a:rPr lang="cs-CZ" altLang="cs-CZ" sz="3500" b="1" dirty="0" smtClean="0">
                <a:solidFill>
                  <a:schemeClr val="hlink"/>
                </a:solidFill>
              </a:rPr>
              <a:t> </a:t>
            </a:r>
            <a:endParaRPr lang="cs-CZ" altLang="cs-CZ" sz="3500" b="1" dirty="0">
              <a:solidFill>
                <a:schemeClr val="hlink"/>
              </a:solidFill>
            </a:endParaRPr>
          </a:p>
          <a:p>
            <a:pPr eaLnBrk="1" hangingPunct="1">
              <a:buFontTx/>
              <a:buNone/>
              <a:defRPr/>
            </a:pPr>
            <a:endParaRPr lang="cs-CZ" altLang="cs-CZ" sz="3600" b="1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03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>
                <a:solidFill>
                  <a:schemeClr val="tx1"/>
                </a:solidFill>
                <a:latin typeface="+mn-lt"/>
              </a:rPr>
              <a:t>Imunologicky podmíněné vaskulitidy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54430" y="2082499"/>
            <a:ext cx="10058400" cy="402336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b="1" dirty="0" err="1" smtClean="0">
                <a:solidFill>
                  <a:schemeClr val="hlink"/>
                </a:solidFill>
              </a:rPr>
              <a:t>Imunokomplexové</a:t>
            </a:r>
            <a:endParaRPr lang="cs-CZ" altLang="cs-CZ" sz="24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 smtClean="0"/>
              <a:t>Infekcí indukované </a:t>
            </a:r>
            <a:r>
              <a:rPr lang="cs-CZ" altLang="cs-CZ" sz="1600" dirty="0"/>
              <a:t>(hepatitis B </a:t>
            </a:r>
            <a:r>
              <a:rPr lang="cs-CZ" altLang="cs-CZ" sz="1600" dirty="0" smtClean="0"/>
              <a:t>a </a:t>
            </a:r>
            <a:r>
              <a:rPr lang="cs-CZ" altLang="cs-CZ" sz="1600" dirty="0"/>
              <a:t>C virus</a:t>
            </a:r>
            <a:r>
              <a:rPr lang="cs-CZ" altLang="cs-CZ" sz="1600" dirty="0" smtClean="0"/>
              <a:t>); PAN</a:t>
            </a:r>
            <a:endParaRPr lang="cs-CZ" altLang="cs-CZ" sz="16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 err="1" smtClean="0"/>
              <a:t>Henoch-Schönleinova</a:t>
            </a:r>
            <a:r>
              <a:rPr lang="cs-CZ" altLang="cs-CZ" sz="1600" dirty="0" smtClean="0"/>
              <a:t> </a:t>
            </a:r>
            <a:r>
              <a:rPr lang="cs-CZ" altLang="cs-CZ" sz="1600" dirty="0"/>
              <a:t>purpura (IgA+C3, </a:t>
            </a:r>
            <a:r>
              <a:rPr lang="cs-CZ" altLang="cs-CZ" sz="1600" dirty="0" smtClean="0"/>
              <a:t>malé cévy; kůže, ledviny, GIT, klouby))</a:t>
            </a:r>
            <a:endParaRPr lang="cs-CZ" altLang="cs-CZ" sz="16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 smtClean="0"/>
              <a:t>Při systémových onemocněních (SLE a revmatoidní artritida)</a:t>
            </a:r>
            <a:endParaRPr lang="cs-CZ" altLang="cs-CZ" sz="16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 smtClean="0"/>
              <a:t>Léky indukované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 err="1" smtClean="0"/>
              <a:t>Kryoglobulinová</a:t>
            </a:r>
            <a:r>
              <a:rPr lang="cs-CZ" altLang="cs-CZ" sz="1600" dirty="0" smtClean="0"/>
              <a:t> vaskulitida</a:t>
            </a:r>
            <a:endParaRPr lang="cs-CZ" altLang="cs-CZ" sz="16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 smtClean="0"/>
              <a:t>Reakce na cizorodé bílkoviny </a:t>
            </a:r>
            <a:endParaRPr lang="cs-CZ" altLang="cs-CZ" sz="1600" dirty="0"/>
          </a:p>
        </p:txBody>
      </p:sp>
    </p:spTree>
    <p:extLst>
      <p:ext uri="{BB962C8B-B14F-4D97-AF65-F5344CB8AC3E}">
        <p14:creationId xmlns:p14="http://schemas.microsoft.com/office/powerpoint/2010/main" val="45578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solidFill>
                  <a:schemeClr val="tx1"/>
                </a:solidFill>
                <a:latin typeface="+mn-lt"/>
              </a:rPr>
              <a:t>Imunologicky podmíněné vaskulitidy</a:t>
            </a:r>
            <a:endParaRPr lang="cs-CZ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79" y="1845734"/>
            <a:ext cx="10773591" cy="402336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b="1" dirty="0" smtClean="0">
                <a:solidFill>
                  <a:schemeClr val="hlink"/>
                </a:solidFill>
              </a:rPr>
              <a:t>Asociované s autoprotilátkami proti cytoplazmě </a:t>
            </a:r>
            <a:r>
              <a:rPr lang="cs-CZ" altLang="cs-CZ" b="1" dirty="0" err="1" smtClean="0">
                <a:solidFill>
                  <a:schemeClr val="hlink"/>
                </a:solidFill>
              </a:rPr>
              <a:t>neutrofilů</a:t>
            </a:r>
            <a:r>
              <a:rPr lang="cs-CZ" altLang="cs-CZ" b="1" dirty="0" smtClean="0">
                <a:solidFill>
                  <a:schemeClr val="hlink"/>
                </a:solidFill>
              </a:rPr>
              <a:t> (ANCA+)</a:t>
            </a:r>
            <a:endParaRPr lang="cs-CZ" altLang="cs-CZ" b="1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 smtClean="0"/>
              <a:t>Granulomatóza s </a:t>
            </a:r>
            <a:r>
              <a:rPr lang="cs-CZ" altLang="cs-CZ" dirty="0" err="1" smtClean="0"/>
              <a:t>polyangiitidou</a:t>
            </a:r>
            <a:r>
              <a:rPr lang="cs-CZ" altLang="cs-CZ" dirty="0" smtClean="0"/>
              <a:t>/</a:t>
            </a:r>
            <a:r>
              <a:rPr lang="cs-CZ" altLang="cs-CZ" dirty="0" err="1" smtClean="0"/>
              <a:t>Wegenerova</a:t>
            </a:r>
            <a:r>
              <a:rPr lang="cs-CZ" altLang="cs-CZ" dirty="0" smtClean="0"/>
              <a:t> granulomatóza (</a:t>
            </a:r>
            <a:r>
              <a:rPr lang="cs-CZ" altLang="cs-CZ" dirty="0" err="1" smtClean="0"/>
              <a:t>cANCA</a:t>
            </a:r>
            <a:r>
              <a:rPr lang="cs-CZ" altLang="cs-CZ" dirty="0" smtClean="0"/>
              <a:t>+) </a:t>
            </a:r>
            <a:endParaRPr lang="cs-CZ" altLang="cs-CZ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 err="1"/>
              <a:t>Churgův-Straussův</a:t>
            </a:r>
            <a:r>
              <a:rPr lang="cs-CZ" altLang="cs-CZ" dirty="0"/>
              <a:t> syndrom (</a:t>
            </a:r>
            <a:r>
              <a:rPr lang="cs-CZ" altLang="cs-CZ" dirty="0" err="1"/>
              <a:t>pANCA</a:t>
            </a:r>
            <a:r>
              <a:rPr lang="cs-CZ" altLang="cs-CZ" dirty="0"/>
              <a:t>+, postižení plic)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 smtClean="0"/>
              <a:t>Mikroskopická </a:t>
            </a:r>
            <a:r>
              <a:rPr lang="cs-CZ" altLang="cs-CZ" dirty="0" err="1" smtClean="0"/>
              <a:t>polyangiitida</a:t>
            </a:r>
            <a:r>
              <a:rPr lang="cs-CZ" altLang="cs-CZ" dirty="0" smtClean="0"/>
              <a:t> </a:t>
            </a:r>
            <a:r>
              <a:rPr lang="cs-CZ" altLang="cs-CZ" dirty="0"/>
              <a:t>(</a:t>
            </a:r>
            <a:r>
              <a:rPr lang="cs-CZ" altLang="cs-CZ" dirty="0" smtClean="0"/>
              <a:t>mikroskopická </a:t>
            </a:r>
            <a:r>
              <a:rPr lang="cs-CZ" altLang="cs-CZ" dirty="0" err="1" smtClean="0"/>
              <a:t>polyarteritida</a:t>
            </a:r>
            <a:r>
              <a:rPr lang="cs-CZ" altLang="cs-CZ" dirty="0" smtClean="0"/>
              <a:t>)</a:t>
            </a:r>
            <a:endParaRPr lang="cs-CZ" altLang="cs-CZ" dirty="0"/>
          </a:p>
          <a:p>
            <a:pPr>
              <a:lnSpc>
                <a:spcPct val="80000"/>
              </a:lnSpc>
              <a:buFontTx/>
              <a:buChar char="-"/>
              <a:defRPr/>
            </a:pPr>
            <a:endParaRPr lang="cs-CZ" altLang="cs-CZ" dirty="0"/>
          </a:p>
          <a:p>
            <a:pPr>
              <a:lnSpc>
                <a:spcPct val="80000"/>
              </a:lnSpc>
              <a:defRPr/>
            </a:pPr>
            <a:r>
              <a:rPr lang="cs-CZ" altLang="cs-CZ" b="1" dirty="0" smtClean="0">
                <a:solidFill>
                  <a:schemeClr val="hlink"/>
                </a:solidFill>
              </a:rPr>
              <a:t>Autoimunitní</a:t>
            </a:r>
            <a:endParaRPr lang="cs-CZ" altLang="cs-CZ" b="1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 err="1" smtClean="0"/>
              <a:t>Good-Pasturův</a:t>
            </a:r>
            <a:r>
              <a:rPr lang="cs-CZ" altLang="cs-CZ" dirty="0" smtClean="0"/>
              <a:t> syndrom (autoprotilátky proti BM kapilár v ledvinách a plicích)</a:t>
            </a:r>
            <a:endParaRPr lang="cs-CZ" altLang="cs-CZ" dirty="0"/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 err="1" smtClean="0"/>
              <a:t>Kawasakiho</a:t>
            </a:r>
            <a:r>
              <a:rPr lang="cs-CZ" altLang="cs-CZ" dirty="0" smtClean="0"/>
              <a:t> nemoc (autoprotilátky proti endoteliím; </a:t>
            </a:r>
            <a:r>
              <a:rPr lang="cs-CZ" altLang="cs-CZ" dirty="0" err="1" smtClean="0"/>
              <a:t>mukokutánní</a:t>
            </a:r>
            <a:r>
              <a:rPr lang="cs-CZ" altLang="cs-CZ" dirty="0" smtClean="0"/>
              <a:t> uzlinový syndrom + postižení koronárních arterií – IM, ruptury aneuryzmat koronárních tepen)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dirty="0"/>
          </a:p>
          <a:p>
            <a:pPr>
              <a:lnSpc>
                <a:spcPct val="80000"/>
              </a:lnSpc>
              <a:defRPr/>
            </a:pPr>
            <a:r>
              <a:rPr lang="cs-CZ" altLang="cs-CZ" dirty="0" smtClean="0">
                <a:solidFill>
                  <a:schemeClr val="tx1"/>
                </a:solidFill>
              </a:rPr>
              <a:t>+ vaskulitidy při </a:t>
            </a:r>
            <a:r>
              <a:rPr lang="cs-CZ" altLang="cs-CZ" dirty="0" err="1" smtClean="0">
                <a:solidFill>
                  <a:schemeClr val="tx1"/>
                </a:solidFill>
              </a:rPr>
              <a:t>rejekcích</a:t>
            </a:r>
            <a:r>
              <a:rPr lang="cs-CZ" altLang="cs-CZ" dirty="0" smtClean="0">
                <a:solidFill>
                  <a:schemeClr val="tx1"/>
                </a:solidFill>
              </a:rPr>
              <a:t> transplantovaných </a:t>
            </a:r>
            <a:r>
              <a:rPr lang="cs-CZ" altLang="cs-CZ" dirty="0" smtClean="0">
                <a:solidFill>
                  <a:schemeClr val="tx1"/>
                </a:solidFill>
              </a:rPr>
              <a:t>orgánů, </a:t>
            </a:r>
            <a:r>
              <a:rPr lang="cs-CZ" altLang="cs-CZ" dirty="0" smtClean="0">
                <a:solidFill>
                  <a:schemeClr val="tx1"/>
                </a:solidFill>
              </a:rPr>
              <a:t>při IBD (UC a MC),…</a:t>
            </a:r>
            <a:endParaRPr lang="cs-CZ" altLang="cs-CZ" dirty="0">
              <a:solidFill>
                <a:schemeClr val="tx1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321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417638"/>
            <a:ext cx="8229600" cy="6119812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cs-CZ" altLang="cs-CZ" sz="2400" b="1" dirty="0" smtClean="0">
                <a:solidFill>
                  <a:schemeClr val="hlink"/>
                </a:solidFill>
              </a:rPr>
              <a:t>Vaskulitidy postihující velké cévy</a:t>
            </a:r>
            <a:endParaRPr lang="cs-CZ" altLang="cs-CZ" sz="2400" b="1" dirty="0">
              <a:solidFill>
                <a:schemeClr val="hlink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cs-CZ" altLang="cs-CZ" b="1" dirty="0" err="1" smtClean="0"/>
              <a:t>Obrovskobuněčná</a:t>
            </a:r>
            <a:r>
              <a:rPr lang="cs-CZ" altLang="cs-CZ" b="1" dirty="0" smtClean="0"/>
              <a:t> temporální arteritis </a:t>
            </a:r>
            <a:endParaRPr lang="cs-CZ" altLang="cs-CZ" b="1" dirty="0"/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cs-CZ" altLang="cs-CZ" dirty="0" smtClean="0"/>
              <a:t>(</a:t>
            </a:r>
            <a:r>
              <a:rPr lang="cs-CZ" altLang="cs-CZ" dirty="0" err="1" smtClean="0"/>
              <a:t>granulomatózní</a:t>
            </a:r>
            <a:r>
              <a:rPr lang="cs-CZ" altLang="cs-CZ" dirty="0" smtClean="0"/>
              <a:t>, postihuje extrakraniální větve a. </a:t>
            </a:r>
            <a:r>
              <a:rPr lang="cs-CZ" altLang="cs-CZ" dirty="0" err="1" smtClean="0"/>
              <a:t>carotis</a:t>
            </a:r>
            <a:r>
              <a:rPr lang="cs-CZ" altLang="cs-CZ" dirty="0" smtClean="0"/>
              <a:t>, a. </a:t>
            </a:r>
            <a:r>
              <a:rPr lang="cs-CZ" altLang="cs-CZ" dirty="0" err="1" smtClean="0"/>
              <a:t>temporalis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superficialis</a:t>
            </a:r>
            <a:r>
              <a:rPr lang="cs-CZ" altLang="cs-CZ" dirty="0" smtClean="0"/>
              <a:t> + často asociace s </a:t>
            </a:r>
            <a:r>
              <a:rPr lang="cs-CZ" altLang="cs-CZ" dirty="0" err="1" smtClean="0"/>
              <a:t>polymyalgia</a:t>
            </a:r>
            <a:r>
              <a:rPr lang="cs-CZ" altLang="cs-CZ" dirty="0" smtClean="0"/>
              <a:t> </a:t>
            </a:r>
            <a:r>
              <a:rPr lang="cs-CZ" altLang="cs-CZ" dirty="0" err="1"/>
              <a:t>rheumatica</a:t>
            </a:r>
            <a:r>
              <a:rPr lang="cs-CZ" altLang="cs-CZ" dirty="0"/>
              <a:t>)</a:t>
            </a:r>
            <a:r>
              <a:rPr lang="cs-CZ" altLang="cs-CZ" b="1" dirty="0"/>
              <a:t> 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b="1" dirty="0"/>
              <a:t>                                                                                    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cs-CZ" altLang="cs-CZ" b="1" dirty="0" err="1" smtClean="0"/>
              <a:t>Takayasuova</a:t>
            </a:r>
            <a:r>
              <a:rPr lang="cs-CZ" altLang="cs-CZ" b="1" dirty="0" smtClean="0"/>
              <a:t> </a:t>
            </a:r>
            <a:r>
              <a:rPr lang="cs-CZ" altLang="cs-CZ" b="1" dirty="0"/>
              <a:t>arteritis 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dirty="0" smtClean="0"/>
              <a:t>(</a:t>
            </a:r>
            <a:r>
              <a:rPr lang="cs-CZ" altLang="cs-CZ" dirty="0" err="1" smtClean="0"/>
              <a:t>granulomatózní</a:t>
            </a:r>
            <a:r>
              <a:rPr lang="cs-CZ" altLang="cs-CZ" dirty="0" smtClean="0"/>
              <a:t>, postihuje aortu a hlavní větve; </a:t>
            </a:r>
            <a:r>
              <a:rPr lang="cs-CZ" altLang="cs-CZ" dirty="0" err="1" smtClean="0"/>
              <a:t>bezpulsová</a:t>
            </a:r>
            <a:r>
              <a:rPr lang="cs-CZ" altLang="cs-CZ" dirty="0" smtClean="0"/>
              <a:t> nemoc)</a:t>
            </a:r>
            <a:endParaRPr lang="cs-CZ" altLang="cs-CZ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dirty="0"/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cs-CZ" altLang="cs-CZ" sz="2400" b="1" dirty="0" smtClean="0">
                <a:solidFill>
                  <a:schemeClr val="hlink"/>
                </a:solidFill>
              </a:rPr>
              <a:t>Postižení cév středního kalibru</a:t>
            </a:r>
            <a:endParaRPr lang="cs-CZ" altLang="cs-CZ" sz="2400" b="1" dirty="0">
              <a:solidFill>
                <a:schemeClr val="hlink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cs-CZ" altLang="cs-CZ" b="1" dirty="0" err="1"/>
              <a:t>Polyarteritis</a:t>
            </a:r>
            <a:r>
              <a:rPr lang="cs-CZ" altLang="cs-CZ" b="1" dirty="0"/>
              <a:t> </a:t>
            </a:r>
            <a:r>
              <a:rPr lang="cs-CZ" altLang="cs-CZ" b="1" dirty="0" err="1"/>
              <a:t>nodosa</a:t>
            </a:r>
            <a:r>
              <a:rPr lang="cs-CZ" altLang="cs-CZ" b="1" dirty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dirty="0" smtClean="0"/>
              <a:t>(nekrotizující, </a:t>
            </a:r>
            <a:r>
              <a:rPr lang="cs-CZ" altLang="cs-CZ" dirty="0" err="1" smtClean="0"/>
              <a:t>transmurální</a:t>
            </a:r>
            <a:r>
              <a:rPr lang="cs-CZ" altLang="cs-CZ" dirty="0" smtClean="0"/>
              <a:t>, segmentální; koexistují různá stádia; postihuje různé orgány s </a:t>
            </a:r>
            <a:r>
              <a:rPr lang="cs-CZ" altLang="cs-CZ" dirty="0" err="1" smtClean="0"/>
              <a:t>vyjímkou</a:t>
            </a:r>
            <a:r>
              <a:rPr lang="cs-CZ" altLang="cs-CZ" dirty="0" smtClean="0"/>
              <a:t> plic) </a:t>
            </a:r>
            <a:endParaRPr lang="cs-CZ" altLang="cs-CZ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5701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19943" y="1855788"/>
            <a:ext cx="8229600" cy="452596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b="1" dirty="0" smtClean="0">
                <a:solidFill>
                  <a:schemeClr val="hlink"/>
                </a:solidFill>
              </a:rPr>
              <a:t>Vaskulitidy cév malého kalibru</a:t>
            </a:r>
            <a:endParaRPr lang="cs-CZ" altLang="cs-CZ" sz="24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b="1" dirty="0" err="1" smtClean="0"/>
              <a:t>Polyangiitida</a:t>
            </a:r>
            <a:r>
              <a:rPr lang="cs-CZ" altLang="cs-CZ" b="1" dirty="0" smtClean="0"/>
              <a:t> s granulomatózou/</a:t>
            </a:r>
            <a:r>
              <a:rPr lang="cs-CZ" altLang="cs-CZ" b="1" dirty="0" err="1" smtClean="0"/>
              <a:t>Wegenerova</a:t>
            </a:r>
            <a:r>
              <a:rPr lang="cs-CZ" altLang="cs-CZ" b="1" dirty="0" smtClean="0"/>
              <a:t> granulomatóza (</a:t>
            </a:r>
            <a:r>
              <a:rPr lang="cs-CZ" altLang="cs-CZ" b="1" dirty="0" err="1" smtClean="0"/>
              <a:t>cANCA</a:t>
            </a:r>
            <a:r>
              <a:rPr lang="cs-CZ" altLang="cs-CZ" b="1" dirty="0" smtClean="0"/>
              <a:t>+)</a:t>
            </a:r>
            <a:endParaRPr lang="cs-CZ" altLang="cs-CZ" b="1" dirty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b="1" dirty="0"/>
              <a:t>     </a:t>
            </a:r>
            <a:r>
              <a:rPr lang="cs-CZ" altLang="cs-CZ" dirty="0"/>
              <a:t>(M</a:t>
            </a:r>
            <a:r>
              <a:rPr lang="en-US" altLang="cs-CZ" dirty="0" smtClean="0"/>
              <a:t>&gt;</a:t>
            </a:r>
            <a:r>
              <a:rPr lang="cs-CZ" altLang="cs-CZ" dirty="0" smtClean="0"/>
              <a:t>Ž; </a:t>
            </a:r>
            <a:r>
              <a:rPr lang="cs-CZ" altLang="cs-CZ" dirty="0">
                <a:solidFill>
                  <a:schemeClr val="tx1"/>
                </a:solidFill>
              </a:rPr>
              <a:t>nekrotizující vaskulitida </a:t>
            </a:r>
            <a:r>
              <a:rPr lang="cs-CZ" altLang="cs-CZ" dirty="0" smtClean="0">
                <a:solidFill>
                  <a:schemeClr val="tx1"/>
                </a:solidFill>
              </a:rPr>
              <a:t>+ nekrotizující granulomy </a:t>
            </a:r>
            <a:r>
              <a:rPr lang="cs-CZ" altLang="cs-CZ" dirty="0">
                <a:solidFill>
                  <a:schemeClr val="tx1"/>
                </a:solidFill>
              </a:rPr>
              <a:t>horních cest dýchacích + nekrotizující </a:t>
            </a:r>
            <a:r>
              <a:rPr lang="cs-CZ" altLang="cs-CZ" dirty="0" smtClean="0">
                <a:solidFill>
                  <a:schemeClr val="tx1"/>
                </a:solidFill>
              </a:rPr>
              <a:t>glomerulonefritida) </a:t>
            </a:r>
            <a:r>
              <a:rPr lang="cs-CZ" altLang="cs-CZ" dirty="0" smtClean="0"/>
              <a:t> </a:t>
            </a:r>
            <a:endParaRPr lang="cs-CZ" altLang="cs-CZ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b="1" dirty="0" err="1" smtClean="0"/>
              <a:t>Churgův-Straussův</a:t>
            </a:r>
            <a:r>
              <a:rPr lang="cs-CZ" altLang="cs-CZ" b="1" dirty="0" smtClean="0"/>
              <a:t> syndrom (</a:t>
            </a:r>
            <a:r>
              <a:rPr lang="cs-CZ" altLang="cs-CZ" b="1" dirty="0" err="1" smtClean="0"/>
              <a:t>pANCA</a:t>
            </a:r>
            <a:r>
              <a:rPr lang="cs-CZ" altLang="cs-CZ" b="1" dirty="0" smtClean="0"/>
              <a:t>+)</a:t>
            </a:r>
            <a:endParaRPr lang="cs-CZ" altLang="cs-CZ" b="1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b="1" dirty="0"/>
              <a:t>       </a:t>
            </a:r>
            <a:r>
              <a:rPr lang="cs-CZ" altLang="cs-CZ" dirty="0"/>
              <a:t>(</a:t>
            </a:r>
            <a:r>
              <a:rPr lang="cs-CZ" altLang="cs-CZ" dirty="0" smtClean="0"/>
              <a:t>alergická granulomatóza a </a:t>
            </a:r>
            <a:r>
              <a:rPr lang="cs-CZ" altLang="cs-CZ" dirty="0" err="1" smtClean="0"/>
              <a:t>angiitida</a:t>
            </a:r>
            <a:r>
              <a:rPr lang="cs-CZ" altLang="cs-CZ" dirty="0" smtClean="0"/>
              <a:t>: nekrotizující vaskulitida, nekrotizující granulomy </a:t>
            </a:r>
            <a:r>
              <a:rPr lang="cs-CZ" altLang="cs-CZ" dirty="0"/>
              <a:t>+ </a:t>
            </a:r>
            <a:r>
              <a:rPr lang="cs-CZ" altLang="cs-CZ" dirty="0" smtClean="0"/>
              <a:t>alergická </a:t>
            </a:r>
            <a:r>
              <a:rPr lang="cs-CZ" altLang="cs-CZ" dirty="0" err="1" smtClean="0"/>
              <a:t>rinitis</a:t>
            </a:r>
            <a:r>
              <a:rPr lang="cs-CZ" altLang="cs-CZ" dirty="0"/>
              <a:t>, </a:t>
            </a:r>
            <a:r>
              <a:rPr lang="cs-CZ" altLang="cs-CZ" dirty="0" err="1"/>
              <a:t>asthma</a:t>
            </a:r>
            <a:r>
              <a:rPr lang="cs-CZ" altLang="cs-CZ" dirty="0"/>
              <a:t> </a:t>
            </a:r>
            <a:r>
              <a:rPr lang="cs-CZ" altLang="cs-CZ" dirty="0" err="1"/>
              <a:t>bronchiale</a:t>
            </a:r>
            <a:r>
              <a:rPr lang="cs-CZ" altLang="cs-CZ" dirty="0"/>
              <a:t>, </a:t>
            </a:r>
            <a:r>
              <a:rPr lang="cs-CZ" altLang="cs-CZ" dirty="0" err="1" smtClean="0"/>
              <a:t>eosinofilie</a:t>
            </a:r>
            <a:r>
              <a:rPr lang="cs-CZ" altLang="cs-CZ" dirty="0" smtClean="0"/>
              <a:t>)</a:t>
            </a:r>
            <a:endParaRPr lang="cs-CZ" altLang="cs-CZ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b="1" dirty="0" smtClean="0"/>
              <a:t>Mikroskopická </a:t>
            </a:r>
            <a:r>
              <a:rPr lang="cs-CZ" altLang="cs-CZ" b="1" dirty="0" err="1" smtClean="0"/>
              <a:t>polyangitis</a:t>
            </a:r>
            <a:r>
              <a:rPr lang="cs-CZ" altLang="cs-CZ" b="1" dirty="0" smtClean="0"/>
              <a:t>/</a:t>
            </a:r>
            <a:r>
              <a:rPr lang="cs-CZ" altLang="cs-CZ" b="1" dirty="0" err="1" smtClean="0"/>
              <a:t>polyarteritis</a:t>
            </a:r>
            <a:r>
              <a:rPr lang="cs-CZ" altLang="cs-CZ" b="1" dirty="0" smtClean="0"/>
              <a:t>, hypersensitivní, </a:t>
            </a:r>
            <a:r>
              <a:rPr lang="cs-CZ" altLang="cs-CZ" b="1" dirty="0" err="1" smtClean="0"/>
              <a:t>leukocytoklastická</a:t>
            </a:r>
            <a:r>
              <a:rPr lang="cs-CZ" altLang="cs-CZ" b="1" dirty="0" smtClean="0"/>
              <a:t> (</a:t>
            </a:r>
            <a:r>
              <a:rPr lang="cs-CZ" altLang="cs-CZ" b="1" dirty="0" err="1" smtClean="0"/>
              <a:t>imunokomplexové</a:t>
            </a:r>
            <a:r>
              <a:rPr lang="cs-CZ" altLang="cs-CZ" b="1" dirty="0" smtClean="0"/>
              <a:t> nebo ANCA+)  </a:t>
            </a:r>
            <a:endParaRPr lang="cs-CZ" altLang="cs-CZ" b="1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altLang="cs-CZ" b="1" dirty="0"/>
              <a:t>      </a:t>
            </a:r>
            <a:r>
              <a:rPr lang="cs-CZ" altLang="cs-CZ" dirty="0"/>
              <a:t>(</a:t>
            </a:r>
            <a:r>
              <a:rPr lang="cs-CZ" altLang="cs-CZ" dirty="0" smtClean="0"/>
              <a:t>nekrotizující vaskulitida, purpura kůže a </a:t>
            </a:r>
            <a:r>
              <a:rPr lang="cs-CZ" altLang="cs-CZ" dirty="0" err="1" smtClean="0"/>
              <a:t>sliznic+často</a:t>
            </a:r>
            <a:r>
              <a:rPr lang="cs-CZ" altLang="cs-CZ" dirty="0" smtClean="0"/>
              <a:t> nekrotizující glomerulonefritida, plicní kapilaritida; léze stejného stáří) </a:t>
            </a:r>
            <a:endParaRPr lang="cs-CZ" altLang="cs-CZ" dirty="0"/>
          </a:p>
          <a:p>
            <a:pPr eaLnBrk="1" hangingPunct="1"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39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idx="4294967295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cs-CZ" altLang="cs-CZ" sz="1800" b="1" dirty="0">
                <a:solidFill>
                  <a:schemeClr val="tx1"/>
                </a:solidFill>
              </a:rPr>
              <a:t>ORL:	- </a:t>
            </a:r>
            <a:r>
              <a:rPr lang="cs-CZ" altLang="cs-CZ" sz="1600" u="sng" dirty="0">
                <a:solidFill>
                  <a:schemeClr val="tx1"/>
                </a:solidFill>
              </a:rPr>
              <a:t>opakované záněty HCD, DCD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cs-CZ" altLang="cs-CZ" sz="1600" dirty="0">
                <a:solidFill>
                  <a:schemeClr val="tx1"/>
                </a:solidFill>
              </a:rPr>
              <a:t>		- hojné </a:t>
            </a:r>
            <a:r>
              <a:rPr lang="cs-CZ" altLang="cs-CZ" sz="1600" dirty="0" err="1">
                <a:solidFill>
                  <a:schemeClr val="tx1"/>
                </a:solidFill>
              </a:rPr>
              <a:t>plazmocyty</a:t>
            </a:r>
            <a:r>
              <a:rPr lang="cs-CZ" altLang="cs-CZ" sz="1600" dirty="0">
                <a:solidFill>
                  <a:schemeClr val="tx1"/>
                </a:solidFill>
              </a:rPr>
              <a:t> + eozinofily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cs-CZ" altLang="cs-CZ" sz="1000" dirty="0">
              <a:solidFill>
                <a:schemeClr val="tx1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cs-CZ" altLang="cs-CZ" sz="1800" b="1" dirty="0">
                <a:solidFill>
                  <a:schemeClr val="tx1"/>
                </a:solidFill>
              </a:rPr>
              <a:t>LEDVINY: </a:t>
            </a:r>
            <a:r>
              <a:rPr lang="cs-CZ" altLang="cs-CZ" sz="1600" dirty="0">
                <a:solidFill>
                  <a:schemeClr val="tx1"/>
                </a:solidFill>
              </a:rPr>
              <a:t>- </a:t>
            </a:r>
            <a:r>
              <a:rPr lang="cs-CZ" altLang="cs-CZ" sz="1600" u="sng" dirty="0">
                <a:solidFill>
                  <a:schemeClr val="tx1"/>
                </a:solidFill>
              </a:rPr>
              <a:t>glomerulonefritidy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cs-CZ" altLang="cs-CZ" sz="1000" b="1" dirty="0">
              <a:solidFill>
                <a:schemeClr val="tx1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cs-CZ" altLang="cs-CZ" sz="1800" b="1" dirty="0">
                <a:solidFill>
                  <a:schemeClr val="tx1"/>
                </a:solidFill>
              </a:rPr>
              <a:t>Plíce:	</a:t>
            </a:r>
            <a:r>
              <a:rPr lang="cs-CZ" altLang="cs-CZ" sz="1600" dirty="0">
                <a:solidFill>
                  <a:schemeClr val="tx1"/>
                </a:solidFill>
              </a:rPr>
              <a:t>- měnlivý obraz plicních chorob + </a:t>
            </a:r>
            <a:r>
              <a:rPr lang="cs-CZ" altLang="cs-CZ" sz="1600" u="sng" dirty="0">
                <a:solidFill>
                  <a:schemeClr val="tx1"/>
                </a:solidFill>
              </a:rPr>
              <a:t>hemoptýza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cs-CZ" altLang="cs-CZ" sz="1000" b="1" u="sng" dirty="0">
              <a:solidFill>
                <a:schemeClr val="tx1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cs-CZ" altLang="cs-CZ" sz="1800" b="1" dirty="0">
                <a:solidFill>
                  <a:schemeClr val="tx1"/>
                </a:solidFill>
              </a:rPr>
              <a:t>Kůže:	</a:t>
            </a:r>
            <a:r>
              <a:rPr lang="cs-CZ" altLang="cs-CZ" sz="1600" dirty="0">
                <a:solidFill>
                  <a:schemeClr val="tx1"/>
                </a:solidFill>
              </a:rPr>
              <a:t>- ulcerace, nekrózy, petechie-purpura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cs-CZ" altLang="cs-CZ" sz="1000" b="1" dirty="0">
              <a:solidFill>
                <a:schemeClr val="tx1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cs-CZ" altLang="cs-CZ" sz="1800" b="1" dirty="0">
                <a:solidFill>
                  <a:schemeClr val="tx1"/>
                </a:solidFill>
              </a:rPr>
              <a:t>GIT:	</a:t>
            </a:r>
            <a:r>
              <a:rPr lang="cs-CZ" altLang="cs-CZ" sz="1800" dirty="0">
                <a:solidFill>
                  <a:schemeClr val="tx1"/>
                </a:solidFill>
              </a:rPr>
              <a:t>- ischemické ulcerace (</a:t>
            </a:r>
            <a:r>
              <a:rPr lang="cs-CZ" altLang="cs-CZ" sz="1400" dirty="0">
                <a:solidFill>
                  <a:schemeClr val="tx1"/>
                </a:solidFill>
              </a:rPr>
              <a:t>ostré ulcerace bez HP, s minimálním zánětem</a:t>
            </a:r>
            <a:r>
              <a:rPr lang="cs-CZ" altLang="cs-CZ" sz="1800" dirty="0">
                <a:solidFill>
                  <a:schemeClr val="tx1"/>
                </a:solidFill>
              </a:rPr>
              <a:t>)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cs-CZ" altLang="cs-CZ" sz="1000" b="1" dirty="0">
              <a:solidFill>
                <a:schemeClr val="tx1"/>
              </a:solidFill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cs-CZ" altLang="cs-CZ" sz="1600" b="1" dirty="0">
                <a:solidFill>
                  <a:schemeClr val="tx1"/>
                </a:solidFill>
              </a:rPr>
              <a:t>Chronické onemocnění s povšechným chátráním – klinicky </a:t>
            </a:r>
            <a:r>
              <a:rPr lang="cs-CZ" altLang="cs-CZ" sz="1600" b="1" u="sng" dirty="0">
                <a:solidFill>
                  <a:schemeClr val="tx1"/>
                </a:solidFill>
              </a:rPr>
              <a:t>imponuje jako tumor</a:t>
            </a:r>
            <a:r>
              <a:rPr lang="cs-CZ" altLang="cs-CZ" sz="1600" b="1" dirty="0">
                <a:solidFill>
                  <a:schemeClr val="tx1"/>
                </a:solidFill>
              </a:rPr>
              <a:t>!!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cs-CZ" altLang="cs-CZ" sz="24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02" name="Rectangle 10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3200" dirty="0">
                <a:solidFill>
                  <a:schemeClr val="tx1"/>
                </a:solidFill>
              </a:rPr>
              <a:t>Kdy pomyslet na systémovou vaskulitidu??!!!</a:t>
            </a:r>
          </a:p>
        </p:txBody>
      </p:sp>
    </p:spTree>
    <p:extLst>
      <p:ext uri="{BB962C8B-B14F-4D97-AF65-F5344CB8AC3E}">
        <p14:creationId xmlns:p14="http://schemas.microsoft.com/office/powerpoint/2010/main" val="16461807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44223" y="1906362"/>
            <a:ext cx="8291513" cy="4525963"/>
          </a:xfrm>
        </p:spPr>
        <p:txBody>
          <a:bodyPr/>
          <a:lstStyle/>
          <a:p>
            <a:pPr lvl="2" algn="ctr" eaLnBrk="1" hangingPunct="1">
              <a:buFont typeface="Arial" charset="0"/>
              <a:buChar char="•"/>
              <a:defRPr/>
            </a:pPr>
            <a:r>
              <a:rPr lang="cs-CZ" sz="2000" b="1" dirty="0"/>
              <a:t> horečka, nevolnost, myalgie, artralgie</a:t>
            </a:r>
          </a:p>
          <a:p>
            <a:pPr lvl="2" algn="ctr" eaLnBrk="1" hangingPunct="1">
              <a:buFont typeface="Arial" charset="0"/>
              <a:buChar char="•"/>
              <a:defRPr/>
            </a:pPr>
            <a:r>
              <a:rPr lang="cs-CZ" sz="2000" b="1" dirty="0"/>
              <a:t> na kůži purpura</a:t>
            </a:r>
          </a:p>
          <a:p>
            <a:pPr lvl="2" algn="ctr" eaLnBrk="1" hangingPunct="1">
              <a:buFont typeface="Arial" charset="0"/>
              <a:buChar char="•"/>
              <a:defRPr/>
            </a:pPr>
            <a:r>
              <a:rPr lang="cs-CZ" sz="2000" b="1" dirty="0"/>
              <a:t> projevy nefritidy</a:t>
            </a:r>
          </a:p>
          <a:p>
            <a:pPr lvl="2" algn="ctr" eaLnBrk="1" hangingPunct="1">
              <a:buFont typeface="Arial" charset="0"/>
              <a:buChar char="•"/>
              <a:defRPr/>
            </a:pPr>
            <a:r>
              <a:rPr lang="cs-CZ" sz="2000" b="1" dirty="0"/>
              <a:t> bolesti břicha</a:t>
            </a:r>
          </a:p>
          <a:p>
            <a:pPr lvl="2" algn="ctr" eaLnBrk="1" hangingPunct="1">
              <a:buFont typeface="Arial" charset="0"/>
              <a:buNone/>
              <a:defRPr/>
            </a:pPr>
            <a:endParaRPr lang="cs-CZ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lvl="2" algn="ctr" eaLnBrk="1" hangingPunct="1">
              <a:buFont typeface="Arial" charset="0"/>
              <a:buNone/>
              <a:defRPr/>
            </a:pPr>
            <a:endParaRPr lang="cs-CZ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lvl="2" algn="ctr" eaLnBrk="1" hangingPunct="1">
              <a:buFont typeface="Arial" charset="0"/>
              <a:buNone/>
              <a:defRPr/>
            </a:pPr>
            <a:endParaRPr lang="cs-CZ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lvl="2" algn="ctr" eaLnBrk="1" hangingPunct="1">
              <a:buFont typeface="Arial" charset="0"/>
              <a:buNone/>
              <a:defRPr/>
            </a:pPr>
            <a:r>
              <a:rPr lang="cs-CZ" sz="1600" dirty="0"/>
              <a:t>celková schvácenost (~ těžká chřipka, ale trvá dlouho a nereaguje na běžnou </a:t>
            </a:r>
            <a:r>
              <a:rPr lang="cs-CZ" sz="1600" dirty="0" err="1"/>
              <a:t>th</a:t>
            </a:r>
            <a:r>
              <a:rPr lang="cs-CZ" sz="1600" dirty="0"/>
              <a:t>.)</a:t>
            </a:r>
          </a:p>
          <a:p>
            <a:pPr lvl="2" algn="ctr" eaLnBrk="1" hangingPunct="1">
              <a:buFont typeface="Arial" charset="0"/>
              <a:buNone/>
              <a:defRPr/>
            </a:pPr>
            <a:r>
              <a:rPr lang="cs-CZ" sz="1600" dirty="0"/>
              <a:t>klinický průběh má sinusový charakter (vzplanutí --- remise --- vzplanutí--)</a:t>
            </a:r>
          </a:p>
          <a:p>
            <a:pPr lvl="2" algn="ctr" eaLnBrk="1" hangingPunct="1">
              <a:buFont typeface="Arial" charset="0"/>
              <a:buNone/>
              <a:defRPr/>
            </a:pPr>
            <a:endParaRPr lang="cs-CZ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75517"/>
            <a:ext cx="10058400" cy="1450757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dirty="0">
                <a:solidFill>
                  <a:schemeClr val="tx1"/>
                </a:solidFill>
              </a:rPr>
              <a:t>Jak vypadá pacient s vaskulitidou??!!!</a:t>
            </a:r>
          </a:p>
        </p:txBody>
      </p:sp>
      <p:sp>
        <p:nvSpPr>
          <p:cNvPr id="7" name="Šrafovaná šipka doprava 6"/>
          <p:cNvSpPr/>
          <p:nvPr/>
        </p:nvSpPr>
        <p:spPr>
          <a:xfrm rot="5400000">
            <a:off x="5845969" y="3534569"/>
            <a:ext cx="785812" cy="285750"/>
          </a:xfrm>
          <a:prstGeom prst="striped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02569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 descr="D:\SCContent\9781416031215\graphics\fullsize\S9781416031215-011-f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15"/>
          <a:stretch>
            <a:fillRect/>
          </a:stretch>
        </p:blipFill>
        <p:spPr bwMode="auto">
          <a:xfrm>
            <a:off x="1520826" y="1071564"/>
            <a:ext cx="9147175" cy="4816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2881313" y="3714750"/>
            <a:ext cx="1143000" cy="357188"/>
          </a:xfrm>
          <a:prstGeom prst="rect">
            <a:avLst/>
          </a:prstGeom>
          <a:solidFill>
            <a:srgbClr val="FFFF9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cs-CZ" altLang="cs-CZ" sz="1600" dirty="0">
                <a:latin typeface="Verdana" panose="020B0604030504040204" pitchFamily="34" charset="0"/>
              </a:rPr>
              <a:t>PAN</a:t>
            </a:r>
          </a:p>
        </p:txBody>
      </p:sp>
      <p:sp>
        <p:nvSpPr>
          <p:cNvPr id="7" name="Obdélník 6"/>
          <p:cNvSpPr/>
          <p:nvPr/>
        </p:nvSpPr>
        <p:spPr>
          <a:xfrm>
            <a:off x="4095751" y="3714750"/>
            <a:ext cx="1285875" cy="357188"/>
          </a:xfrm>
          <a:prstGeom prst="rect">
            <a:avLst/>
          </a:prstGeom>
          <a:solidFill>
            <a:srgbClr val="FFFF9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cs-CZ" altLang="cs-CZ" sz="1600" dirty="0" err="1">
                <a:latin typeface="Verdana" panose="020B0604030504040204" pitchFamily="34" charset="0"/>
              </a:rPr>
              <a:t>Kawasaki</a:t>
            </a:r>
            <a:endParaRPr lang="cs-CZ" altLang="cs-CZ" sz="1600" dirty="0">
              <a:latin typeface="Verdana" panose="020B060403050404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881189" y="5000625"/>
            <a:ext cx="1838325" cy="660400"/>
          </a:xfrm>
          <a:prstGeom prst="rect">
            <a:avLst/>
          </a:prstGeom>
          <a:solidFill>
            <a:srgbClr val="FFFF9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cs-CZ" altLang="cs-CZ" sz="1600" dirty="0" err="1">
                <a:latin typeface="Verdana" panose="020B0604030504040204" pitchFamily="34" charset="0"/>
              </a:rPr>
              <a:t>Giant</a:t>
            </a:r>
            <a:r>
              <a:rPr lang="cs-CZ" altLang="cs-CZ" sz="1600" dirty="0">
                <a:latin typeface="Verdana" panose="020B0604030504040204" pitchFamily="34" charset="0"/>
              </a:rPr>
              <a:t>-cell a., </a:t>
            </a:r>
            <a:r>
              <a:rPr lang="cs-CZ" altLang="cs-CZ" sz="1600" dirty="0" err="1">
                <a:latin typeface="Verdana" panose="020B0604030504040204" pitchFamily="34" charset="0"/>
              </a:rPr>
              <a:t>Takayasu</a:t>
            </a:r>
            <a:endParaRPr lang="cs-CZ" altLang="cs-CZ" sz="1600" dirty="0">
              <a:latin typeface="Verdana" panose="020B0604030504040204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5953125" y="3357564"/>
            <a:ext cx="1143000" cy="357187"/>
          </a:xfrm>
          <a:prstGeom prst="rect">
            <a:avLst/>
          </a:prstGeom>
          <a:solidFill>
            <a:srgbClr val="FFFF9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cs-CZ" altLang="cs-CZ" sz="1000" b="1" i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Microscop</a:t>
            </a:r>
            <a:r>
              <a:rPr lang="cs-CZ" altLang="cs-CZ" sz="10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cs-CZ" altLang="cs-CZ" sz="1000" b="1" i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polyangiits</a:t>
            </a:r>
            <a:endParaRPr lang="cs-CZ" altLang="cs-CZ" sz="1000" b="1" i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7239000" y="3357564"/>
            <a:ext cx="1214438" cy="357187"/>
          </a:xfrm>
          <a:prstGeom prst="rect">
            <a:avLst/>
          </a:prstGeom>
          <a:solidFill>
            <a:srgbClr val="FFFF9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cs-CZ" altLang="cs-CZ" sz="1600" dirty="0" err="1">
                <a:latin typeface="Verdana" panose="020B0604030504040204" pitchFamily="34" charset="0"/>
              </a:rPr>
              <a:t>Wegener</a:t>
            </a:r>
            <a:endParaRPr lang="cs-CZ" altLang="cs-CZ" sz="1600" dirty="0">
              <a:latin typeface="Verdana" panose="020B0604030504040204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8667750" y="3357564"/>
            <a:ext cx="1143000" cy="357187"/>
          </a:xfrm>
          <a:prstGeom prst="rect">
            <a:avLst/>
          </a:prstGeom>
          <a:solidFill>
            <a:srgbClr val="FFFF9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cs-CZ" altLang="cs-CZ" sz="1200" b="1" i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Churg-Strauss</a:t>
            </a:r>
            <a:r>
              <a:rPr lang="cs-CZ" altLang="cs-CZ" sz="12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cs-CZ" altLang="cs-CZ" sz="1200" b="1" i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sy</a:t>
            </a:r>
            <a:endParaRPr lang="cs-CZ" altLang="cs-CZ" sz="1200" b="1" i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99558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err="1" smtClean="0">
                <a:solidFill>
                  <a:schemeClr val="tx1"/>
                </a:solidFill>
                <a:latin typeface="+mn-lt"/>
              </a:rPr>
              <a:t>Polyarteritis</a:t>
            </a:r>
            <a:r>
              <a:rPr lang="cs-CZ" altLang="cs-CZ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cs-CZ" altLang="cs-CZ" dirty="0" err="1" smtClean="0">
                <a:solidFill>
                  <a:schemeClr val="tx1"/>
                </a:solidFill>
                <a:latin typeface="+mn-lt"/>
              </a:rPr>
              <a:t>nodosa</a:t>
            </a:r>
            <a:endParaRPr lang="cs-CZ" altLang="cs-CZ" dirty="0" smtClean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1747" name="Picture 7" descr="01194+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09"/>
          <a:stretch>
            <a:fillRect/>
          </a:stretch>
        </p:blipFill>
        <p:spPr>
          <a:xfrm>
            <a:off x="1981200" y="2395539"/>
            <a:ext cx="4038600" cy="2935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48" name="Picture 8" descr="01195+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13"/>
          <a:stretch>
            <a:fillRect/>
          </a:stretch>
        </p:blipFill>
        <p:spPr>
          <a:xfrm>
            <a:off x="6172200" y="2395539"/>
            <a:ext cx="4038600" cy="2935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564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err="1" smtClean="0">
                <a:solidFill>
                  <a:schemeClr val="tx1"/>
                </a:solidFill>
                <a:latin typeface="+mn-lt"/>
              </a:rPr>
              <a:t>Polyarteritis</a:t>
            </a:r>
            <a:r>
              <a:rPr lang="cs-CZ" altLang="cs-CZ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cs-CZ" altLang="cs-CZ" dirty="0" err="1" smtClean="0">
                <a:solidFill>
                  <a:schemeClr val="tx1"/>
                </a:solidFill>
                <a:latin typeface="+mn-lt"/>
              </a:rPr>
              <a:t>nodosa</a:t>
            </a:r>
            <a:endParaRPr lang="cs-CZ" altLang="cs-CZ" dirty="0" smtClean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2771" name="Picture 6" descr="01527+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0" b="6728"/>
          <a:stretch>
            <a:fillRect/>
          </a:stretch>
        </p:blipFill>
        <p:spPr>
          <a:xfrm>
            <a:off x="2976564" y="1600201"/>
            <a:ext cx="6237287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429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4000" dirty="0" err="1">
                <a:solidFill>
                  <a:schemeClr val="tx1"/>
                </a:solidFill>
                <a:latin typeface="+mn-lt"/>
              </a:rPr>
              <a:t>Thrombangiitis</a:t>
            </a: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altLang="cs-CZ" sz="4000" dirty="0" err="1">
                <a:solidFill>
                  <a:schemeClr val="tx1"/>
                </a:solidFill>
                <a:latin typeface="+mn-lt"/>
              </a:rPr>
              <a:t>obliterans</a:t>
            </a: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 </a:t>
            </a:r>
            <a:br>
              <a:rPr lang="cs-CZ" altLang="cs-CZ" sz="4000" dirty="0">
                <a:solidFill>
                  <a:schemeClr val="tx1"/>
                </a:solidFill>
                <a:latin typeface="+mn-lt"/>
              </a:rPr>
            </a:b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(</a:t>
            </a:r>
            <a:r>
              <a:rPr lang="cs-CZ" altLang="cs-CZ" sz="4000" dirty="0" err="1" smtClean="0">
                <a:solidFill>
                  <a:schemeClr val="tx1"/>
                </a:solidFill>
                <a:latin typeface="+mn-lt"/>
              </a:rPr>
              <a:t>Bürgerova</a:t>
            </a:r>
            <a:r>
              <a:rPr lang="cs-CZ" altLang="cs-CZ" sz="4000" dirty="0" smtClean="0">
                <a:solidFill>
                  <a:schemeClr val="tx1"/>
                </a:solidFill>
                <a:latin typeface="+mn-lt"/>
              </a:rPr>
              <a:t> choroba)</a:t>
            </a:r>
            <a:endParaRPr lang="cs-CZ" altLang="cs-CZ" sz="4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7280" y="1927376"/>
            <a:ext cx="10058400" cy="402336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dirty="0" smtClean="0"/>
              <a:t>Segmentální, </a:t>
            </a:r>
            <a:r>
              <a:rPr lang="cs-CZ" altLang="cs-CZ" sz="2800" dirty="0" err="1" smtClean="0"/>
              <a:t>trombozující</a:t>
            </a:r>
            <a:r>
              <a:rPr lang="cs-CZ" altLang="cs-CZ" sz="2800" dirty="0" smtClean="0"/>
              <a:t>, chronický zánět arterií malého a středního kalibru</a:t>
            </a:r>
            <a:endParaRPr lang="cs-CZ" altLang="cs-CZ" sz="28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dirty="0" smtClean="0"/>
              <a:t>A. </a:t>
            </a:r>
            <a:r>
              <a:rPr lang="cs-CZ" altLang="cs-CZ" sz="2800" dirty="0" err="1" smtClean="0"/>
              <a:t>tibial</a:t>
            </a:r>
            <a:r>
              <a:rPr lang="cs-CZ" altLang="cs-CZ" sz="2800" dirty="0" smtClean="0"/>
              <a:t> a </a:t>
            </a:r>
            <a:r>
              <a:rPr lang="cs-CZ" altLang="cs-CZ" sz="2800" dirty="0" err="1" smtClean="0"/>
              <a:t>radialis</a:t>
            </a:r>
            <a:r>
              <a:rPr lang="cs-CZ" altLang="cs-CZ" sz="2800" dirty="0" smtClean="0"/>
              <a:t> </a:t>
            </a:r>
            <a:r>
              <a:rPr lang="cs-CZ" altLang="cs-CZ" sz="2800" dirty="0"/>
              <a:t>(</a:t>
            </a:r>
            <a:r>
              <a:rPr lang="cs-CZ" altLang="cs-CZ" sz="2800" dirty="0" smtClean="0"/>
              <a:t>extenze na žíly a nervy DK, cévně-nervový svazek ve vazivové tkáni)</a:t>
            </a:r>
            <a:endParaRPr lang="cs-CZ" altLang="cs-CZ" sz="28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dirty="0" smtClean="0"/>
              <a:t>Postižení kuřáci</a:t>
            </a:r>
            <a:endParaRPr lang="cs-CZ" altLang="cs-CZ" sz="28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dirty="0"/>
              <a:t>HLA-A9 </a:t>
            </a:r>
            <a:r>
              <a:rPr lang="cs-CZ" altLang="cs-CZ" sz="2800" dirty="0" smtClean="0"/>
              <a:t>a </a:t>
            </a:r>
            <a:r>
              <a:rPr lang="cs-CZ" altLang="cs-CZ" sz="2800" dirty="0"/>
              <a:t>HLA-B5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238442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>
                <a:solidFill>
                  <a:schemeClr val="tx1"/>
                </a:solidFill>
                <a:latin typeface="+mn-lt"/>
              </a:rPr>
              <a:t>Ateroskleróza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 smtClean="0"/>
              <a:t>Postihuje velké (elastické) a středně velké (muskulární tepny)</a:t>
            </a:r>
            <a:endParaRPr lang="cs-CZ" altLang="cs-CZ" sz="2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 err="1" smtClean="0"/>
              <a:t>Elevované</a:t>
            </a:r>
            <a:r>
              <a:rPr lang="cs-CZ" altLang="cs-CZ" sz="2400" dirty="0" smtClean="0"/>
              <a:t> léze: </a:t>
            </a:r>
            <a:r>
              <a:rPr lang="cs-CZ" altLang="cs-CZ" sz="2400" b="1" dirty="0" smtClean="0"/>
              <a:t>lipoidní skvrny, aterosklerotické </a:t>
            </a:r>
            <a:r>
              <a:rPr lang="cs-CZ" altLang="cs-CZ" sz="2400" b="1" dirty="0"/>
              <a:t>(</a:t>
            </a:r>
            <a:r>
              <a:rPr lang="cs-CZ" altLang="cs-CZ" sz="2400" b="1" dirty="0" smtClean="0"/>
              <a:t>fibrózní a ateromové) pláty a komplikované léze </a:t>
            </a:r>
            <a:r>
              <a:rPr lang="cs-CZ" altLang="cs-CZ" sz="2400" dirty="0" smtClean="0"/>
              <a:t>(</a:t>
            </a:r>
            <a:r>
              <a:rPr lang="cs-CZ" altLang="cs-CZ" sz="2400" dirty="0" err="1" smtClean="0"/>
              <a:t>ulcerované</a:t>
            </a:r>
            <a:r>
              <a:rPr lang="cs-CZ" altLang="cs-CZ" sz="2400" dirty="0" smtClean="0"/>
              <a:t>, s trombózami,  kalcifikované, krvácením do plátu)</a:t>
            </a:r>
            <a:r>
              <a:rPr lang="cs-CZ" altLang="cs-CZ" sz="2400" b="1" dirty="0" smtClean="0"/>
              <a:t> </a:t>
            </a:r>
            <a:endParaRPr lang="cs-CZ" altLang="cs-CZ" sz="2400" b="1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2400" b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 smtClean="0"/>
              <a:t>Ateroskleróza – hlavní příčina ischemické choroby (př. infarkt myokardu) </a:t>
            </a:r>
            <a:endParaRPr lang="cs-CZ" altLang="cs-CZ" sz="2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 smtClean="0"/>
              <a:t>Rizikové faktory: </a:t>
            </a:r>
            <a:r>
              <a:rPr lang="cs-CZ" altLang="cs-CZ" sz="2400" dirty="0" smtClean="0">
                <a:latin typeface="Garamond" panose="02020404030301010803" pitchFamily="18" charset="0"/>
              </a:rPr>
              <a:t>↑</a:t>
            </a:r>
            <a:r>
              <a:rPr lang="cs-CZ" altLang="cs-CZ" sz="2400" dirty="0" smtClean="0"/>
              <a:t>věk, mužské pohlaví, genetická predispozice, hypertenze, kouření, diabetes, zánět, infekce (</a:t>
            </a:r>
            <a:r>
              <a:rPr lang="cs-CZ" altLang="cs-CZ" sz="2400" dirty="0"/>
              <a:t>CMV, </a:t>
            </a:r>
            <a:r>
              <a:rPr lang="cs-CZ" altLang="cs-CZ" sz="2400" dirty="0" err="1"/>
              <a:t>chlamydia</a:t>
            </a:r>
            <a:r>
              <a:rPr lang="cs-CZ" altLang="cs-CZ" sz="2400" dirty="0"/>
              <a:t> </a:t>
            </a:r>
            <a:r>
              <a:rPr lang="cs-CZ" altLang="cs-CZ" sz="2400" dirty="0" err="1"/>
              <a:t>pn</a:t>
            </a:r>
            <a:r>
              <a:rPr lang="cs-CZ" altLang="cs-CZ" sz="2400" dirty="0"/>
              <a:t>., influenza,…), </a:t>
            </a:r>
            <a:r>
              <a:rPr lang="cs-CZ" altLang="cs-CZ" sz="2400" dirty="0" smtClean="0"/>
              <a:t>metabolický syndrom, </a:t>
            </a:r>
            <a:r>
              <a:rPr lang="cs-CZ" altLang="cs-CZ" sz="2400" dirty="0" err="1" smtClean="0"/>
              <a:t>hyperhomocysteinémie</a:t>
            </a:r>
            <a:r>
              <a:rPr lang="cs-CZ" altLang="cs-CZ" sz="2400" dirty="0" smtClean="0"/>
              <a:t>, faktory ovlivňující hemostázu,…. </a:t>
            </a:r>
            <a:endParaRPr lang="cs-CZ" altLang="cs-CZ" sz="2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/>
              <a:t>↑</a:t>
            </a:r>
            <a:r>
              <a:rPr lang="cs-CZ" altLang="cs-CZ" sz="2400" dirty="0" smtClean="0"/>
              <a:t>LDL (</a:t>
            </a:r>
            <a:r>
              <a:rPr lang="cs-CZ" altLang="cs-CZ" sz="2400" dirty="0" err="1" smtClean="0"/>
              <a:t>aterogenní</a:t>
            </a:r>
            <a:r>
              <a:rPr lang="cs-CZ" altLang="cs-CZ" sz="2400" dirty="0" smtClean="0"/>
              <a:t>), </a:t>
            </a:r>
            <a:r>
              <a:rPr lang="cs-CZ" altLang="cs-CZ" sz="2400" dirty="0"/>
              <a:t>cholesterol, </a:t>
            </a:r>
            <a:r>
              <a:rPr lang="cs-CZ" altLang="cs-CZ" sz="2400" dirty="0" smtClean="0"/>
              <a:t>fibrinogen; </a:t>
            </a:r>
            <a:r>
              <a:rPr lang="cs-CZ" altLang="cs-CZ" sz="2400" dirty="0"/>
              <a:t>↓HDL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352662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err="1" smtClean="0">
                <a:solidFill>
                  <a:schemeClr val="tx1"/>
                </a:solidFill>
                <a:latin typeface="+mn-lt"/>
              </a:rPr>
              <a:t>Raynaudův</a:t>
            </a:r>
            <a:r>
              <a:rPr lang="cs-CZ" altLang="cs-CZ" dirty="0" smtClean="0">
                <a:solidFill>
                  <a:schemeClr val="tx1"/>
                </a:solidFill>
                <a:latin typeface="+mn-lt"/>
              </a:rPr>
              <a:t> fenomén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7280" y="1968198"/>
            <a:ext cx="10058400" cy="402336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Paroxyzmální zblednutí a bolesti akrálních částí těla, zejména prstů na rukou a nohou, méně často uší a nosu</a:t>
            </a: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Chladem indukovaný spasmus drobných arterií a arteriol</a:t>
            </a: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Porucha je funkční; při dlouhodobém průběhu fibróza intimy a </a:t>
            </a:r>
            <a:r>
              <a:rPr lang="cs-CZ" altLang="cs-CZ" sz="2400" dirty="0" err="1" smtClean="0"/>
              <a:t>medie</a:t>
            </a:r>
            <a:r>
              <a:rPr lang="cs-CZ" altLang="cs-CZ" sz="2400" dirty="0" smtClean="0"/>
              <a:t>, atrofie, ulcerace gangrény</a:t>
            </a: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Primární, obvykle nekomplikovaný</a:t>
            </a: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 smtClean="0"/>
              <a:t>Sekundární (u </a:t>
            </a:r>
            <a:r>
              <a:rPr lang="cs-CZ" altLang="cs-CZ" sz="2400" dirty="0"/>
              <a:t>SLE, </a:t>
            </a:r>
            <a:r>
              <a:rPr lang="cs-CZ" altLang="cs-CZ" sz="2400" dirty="0" smtClean="0"/>
              <a:t>sklerodermie, AS, </a:t>
            </a:r>
            <a:r>
              <a:rPr lang="cs-CZ" altLang="cs-CZ" sz="2400" dirty="0" err="1" smtClean="0"/>
              <a:t>Bürgerovy</a:t>
            </a:r>
            <a:r>
              <a:rPr lang="cs-CZ" altLang="cs-CZ" sz="2400" dirty="0" smtClean="0"/>
              <a:t> nemoci), závažnější </a:t>
            </a: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298864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>
                <a:solidFill>
                  <a:schemeClr val="tx1"/>
                </a:solidFill>
                <a:latin typeface="+mn-lt"/>
              </a:rPr>
              <a:t>Venózní trombóza: </a:t>
            </a:r>
            <a:r>
              <a:rPr lang="cs-CZ" altLang="cs-CZ" sz="3600" dirty="0" smtClean="0">
                <a:solidFill>
                  <a:schemeClr val="tx1"/>
                </a:solidFill>
                <a:latin typeface="+mn-lt"/>
              </a:rPr>
              <a:t>predisponující faktory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 smtClean="0"/>
              <a:t>Imobilita (po operacích, při srdečním selhání, dlouhodobé upoutání na lůžko, fraktury, dlouhé lety,…)</a:t>
            </a:r>
            <a:endParaRPr lang="cs-CZ" altLang="cs-CZ" sz="2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 smtClean="0"/>
              <a:t>Malignity </a:t>
            </a:r>
            <a:r>
              <a:rPr lang="cs-CZ" altLang="cs-CZ" sz="2400" dirty="0"/>
              <a:t>(</a:t>
            </a:r>
            <a:r>
              <a:rPr lang="cs-CZ" altLang="cs-CZ" sz="2400" dirty="0" err="1" smtClean="0"/>
              <a:t>tromophlebitis</a:t>
            </a:r>
            <a:r>
              <a:rPr lang="cs-CZ" altLang="cs-CZ" sz="2400" dirty="0" smtClean="0"/>
              <a:t> </a:t>
            </a:r>
            <a:r>
              <a:rPr lang="cs-CZ" altLang="cs-CZ" sz="2400" dirty="0" err="1"/>
              <a:t>migrans</a:t>
            </a:r>
            <a:r>
              <a:rPr lang="cs-CZ" altLang="cs-CZ" sz="2400" dirty="0"/>
              <a:t>: </a:t>
            </a:r>
            <a:r>
              <a:rPr lang="cs-CZ" altLang="cs-CZ" sz="2400" dirty="0" smtClean="0"/>
              <a:t>superficiální žilní tromby)</a:t>
            </a:r>
            <a:endParaRPr lang="cs-CZ" altLang="cs-CZ" sz="2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 smtClean="0"/>
              <a:t>Těhotenství a porod</a:t>
            </a:r>
            <a:endParaRPr lang="cs-CZ" altLang="cs-CZ" sz="2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 smtClean="0"/>
              <a:t>Terapie estrogeny (antikoncepce, hormonální léčba rakoviny (př. prostaty),…)</a:t>
            </a:r>
            <a:endParaRPr lang="cs-CZ" altLang="cs-CZ" sz="2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dirty="0" smtClean="0"/>
              <a:t>Hematologické poruchy </a:t>
            </a:r>
            <a:r>
              <a:rPr lang="cs-CZ" altLang="cs-CZ" sz="2400" dirty="0"/>
              <a:t>(</a:t>
            </a:r>
            <a:r>
              <a:rPr lang="cs-CZ" altLang="cs-CZ" sz="2400" dirty="0" smtClean="0"/>
              <a:t>polycytémie, Leidenská mutace (faktor V) a deficit antitrombin III,…) </a:t>
            </a:r>
            <a:endParaRPr lang="cs-CZ" altLang="cs-CZ" sz="2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409405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3200" dirty="0" smtClean="0">
                <a:solidFill>
                  <a:schemeClr val="tx1"/>
                </a:solidFill>
                <a:latin typeface="+mn-lt"/>
              </a:rPr>
              <a:t>Tromboflebitida a </a:t>
            </a:r>
            <a:r>
              <a:rPr lang="cs-CZ" altLang="cs-CZ" sz="3200" dirty="0" err="1" smtClean="0">
                <a:solidFill>
                  <a:schemeClr val="tx1"/>
                </a:solidFill>
                <a:latin typeface="+mn-lt"/>
              </a:rPr>
              <a:t>flebotrombóza</a:t>
            </a:r>
            <a:endParaRPr lang="cs-CZ" altLang="cs-CZ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7908" y="2082498"/>
            <a:ext cx="10058400" cy="402336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400" dirty="0" smtClean="0"/>
              <a:t>Hluboká venózní trombóza dolních končetin: 90 % trombóz a tromboflebitid</a:t>
            </a:r>
            <a:endParaRPr lang="cs-CZ" altLang="cs-CZ" sz="2400" dirty="0"/>
          </a:p>
          <a:p>
            <a:pPr eaLnBrk="1" hangingPunct="1">
              <a:defRPr/>
            </a:pPr>
            <a:r>
              <a:rPr lang="cs-CZ" altLang="cs-CZ" sz="2400" dirty="0"/>
              <a:t>+ </a:t>
            </a:r>
            <a:r>
              <a:rPr lang="cs-CZ" altLang="cs-CZ" sz="2400" dirty="0" err="1" smtClean="0"/>
              <a:t>periprostatické</a:t>
            </a:r>
            <a:r>
              <a:rPr lang="cs-CZ" altLang="cs-CZ" sz="2400" dirty="0" smtClean="0"/>
              <a:t> venózní plexy, pánevní žíly, venózní splavy </a:t>
            </a:r>
            <a:r>
              <a:rPr lang="cs-CZ" altLang="cs-CZ" sz="2400" dirty="0" err="1" smtClean="0"/>
              <a:t>kalvy</a:t>
            </a:r>
            <a:r>
              <a:rPr lang="cs-CZ" altLang="cs-CZ" sz="2400" dirty="0" smtClean="0"/>
              <a:t> </a:t>
            </a:r>
            <a:endParaRPr lang="cs-CZ" altLang="cs-CZ" sz="2400" dirty="0"/>
          </a:p>
          <a:p>
            <a:pPr eaLnBrk="1" hangingPunct="1">
              <a:defRPr/>
            </a:pPr>
            <a:endParaRPr lang="cs-CZ" altLang="cs-CZ" sz="2400" b="1" dirty="0" smtClean="0">
              <a:solidFill>
                <a:schemeClr val="hlink"/>
              </a:solidFill>
            </a:endParaRPr>
          </a:p>
          <a:p>
            <a:pPr eaLnBrk="1" hangingPunct="1">
              <a:defRPr/>
            </a:pPr>
            <a:r>
              <a:rPr lang="cs-CZ" altLang="cs-CZ" sz="3200" b="1" dirty="0" smtClean="0">
                <a:solidFill>
                  <a:schemeClr val="hlink"/>
                </a:solidFill>
              </a:rPr>
              <a:t>Embolizace do plícnice!!!!!!</a:t>
            </a:r>
            <a:endParaRPr lang="cs-CZ" altLang="cs-CZ" sz="3200" b="1" dirty="0">
              <a:solidFill>
                <a:schemeClr val="hlink"/>
              </a:solidFill>
            </a:endParaRPr>
          </a:p>
          <a:p>
            <a:pPr eaLnBrk="1" hangingPunct="1">
              <a:defRPr/>
            </a:pPr>
            <a:endParaRPr lang="cs-CZ" altLang="cs-CZ" sz="3200" b="1" dirty="0">
              <a:solidFill>
                <a:schemeClr val="hlink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 eaLnBrk="1" hangingPunct="1">
              <a:defRPr/>
            </a:pPr>
            <a:r>
              <a:rPr lang="cs-CZ" altLang="cs-CZ" sz="2400" dirty="0" err="1" smtClean="0"/>
              <a:t>Flebotrombóza</a:t>
            </a:r>
            <a:r>
              <a:rPr lang="cs-CZ" altLang="cs-CZ" sz="2400" dirty="0" smtClean="0"/>
              <a:t> často v terénu zánětu (tromboflebitida).</a:t>
            </a:r>
            <a:endParaRPr lang="cs-CZ" altLang="cs-CZ" sz="2400" dirty="0"/>
          </a:p>
          <a:p>
            <a:pPr eaLnBrk="1" hangingPunct="1">
              <a:defRPr/>
            </a:pPr>
            <a:endParaRPr lang="cs-CZ" altLang="cs-CZ" sz="2400" dirty="0"/>
          </a:p>
          <a:p>
            <a:pPr eaLnBrk="1" hangingPunct="1">
              <a:defRPr/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354536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>
                <a:latin typeface="+mn-lt"/>
              </a:rPr>
              <a:t>Žilní varixy 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7279" y="1737359"/>
            <a:ext cx="10414363" cy="4524647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cs-CZ" altLang="cs-CZ" sz="16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600" b="1" dirty="0" smtClean="0">
                <a:solidFill>
                  <a:schemeClr val="hlink"/>
                </a:solidFill>
              </a:rPr>
              <a:t>Varixy žil</a:t>
            </a:r>
            <a:endParaRPr lang="cs-CZ" altLang="cs-CZ" sz="16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1600" dirty="0"/>
              <a:t>- </a:t>
            </a:r>
            <a:r>
              <a:rPr lang="cs-CZ" altLang="cs-CZ" sz="1600" dirty="0" smtClean="0"/>
              <a:t>Rozšíření, prodloužené, </a:t>
            </a:r>
            <a:r>
              <a:rPr lang="cs-CZ" altLang="cs-CZ" sz="1600" dirty="0" err="1" smtClean="0"/>
              <a:t>vintué</a:t>
            </a:r>
            <a:r>
              <a:rPr lang="cs-CZ" altLang="cs-CZ" sz="1600" dirty="0" smtClean="0"/>
              <a:t> žíly</a:t>
            </a:r>
            <a:endParaRPr lang="cs-CZ" altLang="cs-CZ" sz="16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 smtClean="0"/>
              <a:t>Zvýšení </a:t>
            </a:r>
            <a:r>
              <a:rPr lang="cs-CZ" altLang="cs-CZ" sz="1600" dirty="0" err="1" smtClean="0"/>
              <a:t>intraluminálního</a:t>
            </a:r>
            <a:r>
              <a:rPr lang="cs-CZ" altLang="cs-CZ" sz="1600" dirty="0" smtClean="0"/>
              <a:t> tlaku krve, oslabení žilní stěny</a:t>
            </a:r>
            <a:endParaRPr lang="cs-CZ" altLang="cs-CZ" sz="16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 smtClean="0"/>
              <a:t>Povrchové žíly DK </a:t>
            </a:r>
            <a:r>
              <a:rPr lang="cs-CZ" altLang="cs-CZ" sz="1600" dirty="0" err="1" smtClean="0"/>
              <a:t>nejčatěji</a:t>
            </a:r>
            <a:endParaRPr lang="cs-CZ" altLang="cs-CZ" sz="16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 smtClean="0"/>
              <a:t>Familiárně, v těhotenství</a:t>
            </a:r>
            <a:endParaRPr lang="cs-CZ" altLang="cs-CZ" sz="16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 smtClean="0"/>
              <a:t>Dilatace, </a:t>
            </a:r>
            <a:r>
              <a:rPr lang="cs-CZ" altLang="cs-CZ" sz="1600" dirty="0" err="1" smtClean="0"/>
              <a:t>stáza</a:t>
            </a:r>
            <a:r>
              <a:rPr lang="cs-CZ" altLang="cs-CZ" sz="1600" dirty="0" smtClean="0"/>
              <a:t>, kongesce, edém, bolest, trombóza, </a:t>
            </a:r>
            <a:r>
              <a:rPr lang="cs-CZ" altLang="cs-CZ" sz="1600" dirty="0" err="1"/>
              <a:t>stasis</a:t>
            </a:r>
            <a:r>
              <a:rPr lang="cs-CZ" altLang="cs-CZ" sz="1600" dirty="0"/>
              <a:t> dermatitis, </a:t>
            </a:r>
            <a:r>
              <a:rPr lang="cs-CZ" altLang="cs-CZ" sz="1600" dirty="0" smtClean="0"/>
              <a:t>bércové vředy</a:t>
            </a:r>
            <a:r>
              <a:rPr lang="cs-CZ" altLang="cs-CZ" sz="1600" b="1" dirty="0" smtClean="0">
                <a:solidFill>
                  <a:schemeClr val="hlink"/>
                </a:solidFill>
              </a:rPr>
              <a:t>   </a:t>
            </a:r>
            <a:endParaRPr lang="cs-CZ" altLang="cs-CZ" sz="16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16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600" b="1" dirty="0" smtClean="0">
                <a:solidFill>
                  <a:schemeClr val="hlink"/>
                </a:solidFill>
              </a:rPr>
              <a:t>Ostatní varikozity</a:t>
            </a:r>
            <a:endParaRPr lang="cs-CZ" altLang="cs-CZ" sz="16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b="1" dirty="0" smtClean="0">
                <a:solidFill>
                  <a:schemeClr val="hlink"/>
                </a:solidFill>
              </a:rPr>
              <a:t>Jícnové varixy </a:t>
            </a:r>
            <a:r>
              <a:rPr lang="cs-CZ" altLang="cs-CZ" sz="1600" dirty="0" smtClean="0"/>
              <a:t>(u cirhózy jater, při portální hypertenzi – </a:t>
            </a:r>
            <a:r>
              <a:rPr lang="cs-CZ" altLang="cs-CZ" sz="1600" dirty="0" err="1" smtClean="0"/>
              <a:t>portokavální</a:t>
            </a:r>
            <a:r>
              <a:rPr lang="cs-CZ" altLang="cs-CZ" sz="1600" dirty="0" smtClean="0"/>
              <a:t> anastomóza; komplikující ruptura s masivním krvácením)</a:t>
            </a:r>
            <a:endParaRPr lang="cs-CZ" altLang="cs-CZ" sz="16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b="1" dirty="0" smtClean="0">
                <a:solidFill>
                  <a:schemeClr val="hlink"/>
                </a:solidFill>
              </a:rPr>
              <a:t>Hemoroidy </a:t>
            </a:r>
            <a:r>
              <a:rPr lang="cs-CZ" altLang="cs-CZ" sz="1600" dirty="0" smtClean="0"/>
              <a:t>(varikózně rozšířené žíly hemoroidálního plexu v </a:t>
            </a:r>
            <a:r>
              <a:rPr lang="cs-CZ" altLang="cs-CZ" sz="1600" dirty="0" err="1" smtClean="0"/>
              <a:t>submukóze</a:t>
            </a:r>
            <a:r>
              <a:rPr lang="cs-CZ" altLang="cs-CZ" sz="1600" dirty="0" smtClean="0"/>
              <a:t> </a:t>
            </a:r>
            <a:r>
              <a:rPr lang="cs-CZ" altLang="cs-CZ" sz="1600" dirty="0" err="1" smtClean="0"/>
              <a:t>anorektální</a:t>
            </a:r>
            <a:r>
              <a:rPr lang="cs-CZ" altLang="cs-CZ" sz="1600" dirty="0" smtClean="0"/>
              <a:t> oblasti)</a:t>
            </a:r>
            <a:endParaRPr lang="cs-CZ" altLang="cs-CZ" sz="16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16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600" b="1" dirty="0" smtClean="0">
                <a:solidFill>
                  <a:schemeClr val="hlink"/>
                </a:solidFill>
              </a:rPr>
              <a:t>Syndrom </a:t>
            </a:r>
            <a:r>
              <a:rPr lang="cs-CZ" altLang="cs-CZ" sz="1600" b="1" dirty="0" err="1" smtClean="0">
                <a:solidFill>
                  <a:schemeClr val="hlink"/>
                </a:solidFill>
              </a:rPr>
              <a:t>vena</a:t>
            </a:r>
            <a:r>
              <a:rPr lang="cs-CZ" altLang="cs-CZ" sz="1600" b="1" dirty="0" smtClean="0">
                <a:solidFill>
                  <a:schemeClr val="hlink"/>
                </a:solidFill>
              </a:rPr>
              <a:t> </a:t>
            </a:r>
            <a:r>
              <a:rPr lang="cs-CZ" altLang="cs-CZ" sz="1600" b="1" dirty="0" err="1" smtClean="0">
                <a:solidFill>
                  <a:schemeClr val="hlink"/>
                </a:solidFill>
              </a:rPr>
              <a:t>cava</a:t>
            </a:r>
            <a:r>
              <a:rPr lang="cs-CZ" altLang="cs-CZ" sz="1600" b="1" dirty="0" smtClean="0">
                <a:solidFill>
                  <a:schemeClr val="hlink"/>
                </a:solidFill>
              </a:rPr>
              <a:t> superior a </a:t>
            </a:r>
            <a:r>
              <a:rPr lang="cs-CZ" altLang="cs-CZ" sz="1600" b="1" dirty="0" err="1" smtClean="0">
                <a:solidFill>
                  <a:schemeClr val="hlink"/>
                </a:solidFill>
              </a:rPr>
              <a:t>inferior</a:t>
            </a:r>
            <a:r>
              <a:rPr lang="cs-CZ" altLang="cs-CZ" sz="1600" b="1" dirty="0" smtClean="0">
                <a:solidFill>
                  <a:schemeClr val="hlink"/>
                </a:solidFill>
              </a:rPr>
              <a:t> </a:t>
            </a:r>
            <a:endParaRPr lang="cs-CZ" altLang="cs-CZ" sz="16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 smtClean="0"/>
              <a:t>Při nádorech utlačujících </a:t>
            </a:r>
            <a:r>
              <a:rPr lang="cs-CZ" altLang="cs-CZ" sz="1600" dirty="0" err="1" smtClean="0"/>
              <a:t>vena</a:t>
            </a:r>
            <a:r>
              <a:rPr lang="cs-CZ" altLang="cs-CZ" sz="1600" dirty="0" smtClean="0"/>
              <a:t> </a:t>
            </a:r>
            <a:r>
              <a:rPr lang="cs-CZ" altLang="cs-CZ" sz="1600" dirty="0" err="1" smtClean="0"/>
              <a:t>cava</a:t>
            </a:r>
            <a:r>
              <a:rPr lang="cs-CZ" altLang="cs-CZ" sz="1600" dirty="0" smtClean="0"/>
              <a:t> superior nebo </a:t>
            </a:r>
            <a:r>
              <a:rPr lang="cs-CZ" altLang="cs-CZ" sz="1600" dirty="0" err="1" smtClean="0"/>
              <a:t>inferior</a:t>
            </a:r>
            <a:endParaRPr lang="cs-CZ" altLang="cs-CZ" sz="16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1600" dirty="0"/>
          </a:p>
        </p:txBody>
      </p:sp>
    </p:spTree>
    <p:extLst>
      <p:ext uri="{BB962C8B-B14F-4D97-AF65-F5344CB8AC3E}">
        <p14:creationId xmlns:p14="http://schemas.microsoft.com/office/powerpoint/2010/main" val="337898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4000" dirty="0" smtClean="0">
                <a:solidFill>
                  <a:schemeClr val="tx1"/>
                </a:solidFill>
                <a:latin typeface="+mn-lt"/>
              </a:rPr>
              <a:t>Vaskulární nádory</a:t>
            </a:r>
            <a:endParaRPr lang="cs-CZ" altLang="cs-CZ" sz="4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 dirty="0" smtClean="0">
                <a:solidFill>
                  <a:schemeClr val="hlink"/>
                </a:solidFill>
              </a:rPr>
              <a:t>Benigní</a:t>
            </a:r>
          </a:p>
          <a:p>
            <a:pPr eaLnBrk="1" hangingPunct="1">
              <a:defRPr/>
            </a:pPr>
            <a:r>
              <a:rPr lang="cs-CZ" altLang="cs-CZ" b="1" dirty="0" smtClean="0">
                <a:solidFill>
                  <a:schemeClr val="hlink"/>
                </a:solidFill>
              </a:rPr>
              <a:t>Intermediální malignity</a:t>
            </a:r>
          </a:p>
          <a:p>
            <a:pPr eaLnBrk="1" hangingPunct="1">
              <a:defRPr/>
            </a:pPr>
            <a:r>
              <a:rPr lang="cs-CZ" altLang="cs-CZ" b="1" dirty="0" err="1" smtClean="0">
                <a:solidFill>
                  <a:schemeClr val="hlink"/>
                </a:solidFill>
              </a:rPr>
              <a:t>Malignaní</a:t>
            </a:r>
            <a:endParaRPr lang="cs-CZ" altLang="cs-CZ" b="1" dirty="0" smtClean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17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133475" y="0"/>
            <a:ext cx="10058400" cy="1450757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3600" dirty="0" smtClean="0">
                <a:solidFill>
                  <a:schemeClr val="tx1"/>
                </a:solidFill>
                <a:latin typeface="+mn-lt"/>
              </a:rPr>
              <a:t>Benigní vaskulární nádory a </a:t>
            </a:r>
            <a:r>
              <a:rPr lang="cs-CZ" altLang="cs-CZ" sz="3600" dirty="0" err="1" smtClean="0">
                <a:solidFill>
                  <a:schemeClr val="tx1"/>
                </a:solidFill>
                <a:latin typeface="+mn-lt"/>
              </a:rPr>
              <a:t>pseudotumorózní</a:t>
            </a:r>
            <a:r>
              <a:rPr lang="cs-CZ" altLang="cs-CZ" sz="3600" dirty="0" smtClean="0">
                <a:solidFill>
                  <a:schemeClr val="tx1"/>
                </a:solidFill>
                <a:latin typeface="+mn-lt"/>
              </a:rPr>
              <a:t> léze</a:t>
            </a:r>
            <a:endParaRPr lang="cs-CZ" altLang="cs-CZ" sz="4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755321"/>
            <a:ext cx="8362950" cy="499745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 smtClean="0">
                <a:solidFill>
                  <a:schemeClr val="hlink"/>
                </a:solidFill>
              </a:rPr>
              <a:t>Hemangiom</a:t>
            </a:r>
            <a:endParaRPr lang="cs-CZ" altLang="cs-CZ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smtClean="0"/>
              <a:t>Kapilární</a:t>
            </a:r>
            <a:endParaRPr lang="cs-CZ" altLang="cs-CZ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smtClean="0"/>
              <a:t>Kavernózní</a:t>
            </a:r>
            <a:endParaRPr lang="cs-CZ" altLang="cs-CZ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smtClean="0"/>
              <a:t>Pyogenní granulom </a:t>
            </a:r>
            <a:r>
              <a:rPr lang="cs-CZ" altLang="cs-CZ" dirty="0"/>
              <a:t>(</a:t>
            </a:r>
            <a:r>
              <a:rPr lang="cs-CZ" altLang="cs-CZ" dirty="0" smtClean="0"/>
              <a:t>lobulární kapilární hemangiom)</a:t>
            </a:r>
            <a:endParaRPr lang="cs-CZ" altLang="cs-CZ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 err="1" smtClean="0">
                <a:solidFill>
                  <a:schemeClr val="hlink"/>
                </a:solidFill>
              </a:rPr>
              <a:t>Lymphangiom</a:t>
            </a:r>
            <a:endParaRPr lang="cs-CZ" altLang="cs-CZ" b="1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Kapilární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Kavernózní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 smtClean="0">
                <a:solidFill>
                  <a:schemeClr val="hlink"/>
                </a:solidFill>
              </a:rPr>
              <a:t>Vaskulární </a:t>
            </a:r>
            <a:r>
              <a:rPr lang="cs-CZ" altLang="cs-CZ" b="1" dirty="0" err="1" smtClean="0">
                <a:solidFill>
                  <a:schemeClr val="hlink"/>
                </a:solidFill>
              </a:rPr>
              <a:t>ektázie</a:t>
            </a:r>
            <a:endParaRPr lang="cs-CZ" altLang="cs-CZ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err="1"/>
              <a:t>Nevus</a:t>
            </a:r>
            <a:r>
              <a:rPr lang="cs-CZ" altLang="cs-CZ" dirty="0"/>
              <a:t> </a:t>
            </a:r>
            <a:r>
              <a:rPr lang="cs-CZ" altLang="cs-CZ" dirty="0" err="1"/>
              <a:t>flammeus</a:t>
            </a:r>
            <a:endParaRPr lang="cs-CZ" altLang="cs-CZ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err="1" smtClean="0"/>
              <a:t>Pavoučkovité</a:t>
            </a:r>
            <a:r>
              <a:rPr lang="cs-CZ" altLang="cs-CZ" dirty="0" smtClean="0"/>
              <a:t> névy</a:t>
            </a:r>
            <a:endParaRPr lang="cs-CZ" altLang="cs-CZ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smtClean="0"/>
              <a:t>Hereditární hemoragická </a:t>
            </a:r>
            <a:r>
              <a:rPr lang="cs-CZ" altLang="cs-CZ" dirty="0" err="1" smtClean="0"/>
              <a:t>teleangiektázi</a:t>
            </a:r>
            <a:r>
              <a:rPr lang="cs-CZ" altLang="cs-CZ" dirty="0" smtClean="0"/>
              <a:t> (</a:t>
            </a:r>
            <a:r>
              <a:rPr lang="cs-CZ" altLang="cs-CZ" dirty="0" err="1" smtClean="0"/>
              <a:t>Osler</a:t>
            </a:r>
            <a:r>
              <a:rPr lang="cs-CZ" altLang="cs-CZ" dirty="0" smtClean="0"/>
              <a:t>-Weber-</a:t>
            </a:r>
            <a:r>
              <a:rPr lang="cs-CZ" altLang="cs-CZ" dirty="0" err="1" smtClean="0"/>
              <a:t>Rendu</a:t>
            </a:r>
            <a:r>
              <a:rPr lang="cs-CZ" altLang="cs-CZ" dirty="0" smtClean="0"/>
              <a:t> nemoc)</a:t>
            </a:r>
            <a:endParaRPr lang="cs-CZ" altLang="cs-CZ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 smtClean="0">
                <a:solidFill>
                  <a:schemeClr val="hlink"/>
                </a:solidFill>
              </a:rPr>
              <a:t>Reaktivní vaskulární proliferace</a:t>
            </a:r>
            <a:endParaRPr lang="cs-CZ" altLang="cs-CZ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dirty="0" smtClean="0"/>
              <a:t>bacilární </a:t>
            </a:r>
            <a:r>
              <a:rPr lang="cs-CZ" altLang="cs-CZ" dirty="0" err="1" smtClean="0"/>
              <a:t>angiomatóza</a:t>
            </a:r>
            <a:r>
              <a:rPr lang="cs-CZ" altLang="cs-CZ" dirty="0" smtClean="0"/>
              <a:t> </a:t>
            </a:r>
            <a:r>
              <a:rPr lang="cs-CZ" altLang="cs-CZ" dirty="0"/>
              <a:t>(</a:t>
            </a:r>
            <a:r>
              <a:rPr lang="cs-CZ" altLang="cs-CZ" dirty="0" smtClean="0"/>
              <a:t>oportunní infekce </a:t>
            </a:r>
            <a:r>
              <a:rPr lang="cs-CZ" altLang="cs-CZ" dirty="0" err="1" smtClean="0"/>
              <a:t>imunokompromitovaných</a:t>
            </a:r>
            <a:r>
              <a:rPr lang="cs-CZ" altLang="cs-CZ" dirty="0" smtClean="0"/>
              <a:t> pacientů; </a:t>
            </a:r>
            <a:r>
              <a:rPr lang="cs-CZ" altLang="cs-CZ" dirty="0"/>
              <a:t>G- </a:t>
            </a:r>
            <a:r>
              <a:rPr lang="cs-CZ" altLang="cs-CZ" dirty="0" err="1"/>
              <a:t>Bartonella</a:t>
            </a:r>
            <a:r>
              <a:rPr lang="cs-CZ" altLang="cs-CZ" dirty="0"/>
              <a:t> </a:t>
            </a:r>
            <a:r>
              <a:rPr lang="cs-CZ" altLang="cs-CZ" dirty="0" err="1"/>
              <a:t>henselae</a:t>
            </a:r>
            <a:r>
              <a:rPr lang="cs-CZ" altLang="cs-CZ" dirty="0"/>
              <a:t>, B </a:t>
            </a:r>
            <a:r>
              <a:rPr lang="cs-CZ" altLang="cs-CZ" dirty="0" err="1"/>
              <a:t>quintana</a:t>
            </a:r>
            <a:r>
              <a:rPr lang="cs-CZ" altLang="cs-CZ" dirty="0" smtClean="0"/>
              <a:t>,…</a:t>
            </a:r>
            <a:endParaRPr lang="cs-CZ" altLang="cs-CZ" dirty="0"/>
          </a:p>
          <a:p>
            <a:pPr eaLnBrk="1" hangingPunct="1">
              <a:lnSpc>
                <a:spcPct val="80000"/>
              </a:lnSpc>
              <a:defRPr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28244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072787" y="-4653"/>
            <a:ext cx="10058400" cy="1450757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3200" dirty="0" smtClean="0">
                <a:solidFill>
                  <a:schemeClr val="tx1"/>
                </a:solidFill>
                <a:latin typeface="+mn-lt"/>
              </a:rPr>
              <a:t>Kapilární hemangiom</a:t>
            </a:r>
            <a:endParaRPr lang="cs-CZ" altLang="cs-CZ" sz="32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096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1" y="2349500"/>
            <a:ext cx="7129463" cy="45085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1557339"/>
            <a:ext cx="345757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3789363"/>
            <a:ext cx="345598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9"/>
          <p:cNvSpPr>
            <a:spLocks noChangeShapeType="1"/>
          </p:cNvSpPr>
          <p:nvPr/>
        </p:nvSpPr>
        <p:spPr bwMode="auto">
          <a:xfrm flipH="1">
            <a:off x="6024563" y="3068639"/>
            <a:ext cx="1871662" cy="7207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cs-CZ" sz="4000" b="1" i="1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>
            <a:off x="7104063" y="3068639"/>
            <a:ext cx="792162" cy="172878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cs-CZ" sz="4000" b="1" i="1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7896225" y="2852738"/>
            <a:ext cx="338138" cy="457200"/>
          </a:xfrm>
          <a:prstGeom prst="rect">
            <a:avLst/>
          </a:prstGeom>
          <a:solidFill>
            <a:srgbClr val="FFFF00">
              <a:alpha val="64999"/>
            </a:srgbClr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sz="2400" b="1" i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</a:t>
            </a:r>
          </a:p>
        </p:txBody>
      </p:sp>
      <p:sp>
        <p:nvSpPr>
          <p:cNvPr id="40969" name="Rectangle 6"/>
          <p:cNvSpPr>
            <a:spLocks noChangeArrowheads="1"/>
          </p:cNvSpPr>
          <p:nvPr/>
        </p:nvSpPr>
        <p:spPr bwMode="auto">
          <a:xfrm>
            <a:off x="3143250" y="6027738"/>
            <a:ext cx="2160588" cy="825500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>
                <a:solidFill>
                  <a:schemeClr val="bg2"/>
                </a:solidFill>
                <a:latin typeface="Verdana" panose="020B0604030504040204" pitchFamily="34" charset="0"/>
              </a:rPr>
              <a:t>1 - capillaries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>
                <a:solidFill>
                  <a:schemeClr val="bg2"/>
                </a:solidFill>
                <a:latin typeface="Verdana" panose="020B0604030504040204" pitchFamily="34" charset="0"/>
              </a:rPr>
              <a:t>2 - endothelium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>
                <a:solidFill>
                  <a:schemeClr val="bg2"/>
                </a:solidFill>
                <a:latin typeface="Verdana" panose="020B0604030504040204" pitchFamily="34" charset="0"/>
              </a:rPr>
              <a:t>3 – red blood cells</a:t>
            </a:r>
          </a:p>
        </p:txBody>
      </p:sp>
      <p:cxnSp>
        <p:nvCxnSpPr>
          <p:cNvPr id="40970" name="Přímá spojovací šipka 10"/>
          <p:cNvCxnSpPr>
            <a:cxnSpLocks noChangeShapeType="1"/>
          </p:cNvCxnSpPr>
          <p:nvPr/>
        </p:nvCxnSpPr>
        <p:spPr bwMode="auto">
          <a:xfrm flipH="1">
            <a:off x="8904289" y="3213100"/>
            <a:ext cx="504825" cy="1150938"/>
          </a:xfrm>
          <a:prstGeom prst="straightConnector1">
            <a:avLst/>
          </a:prstGeom>
          <a:noFill/>
          <a:ln w="222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9264650" y="2781300"/>
            <a:ext cx="338138" cy="457200"/>
          </a:xfrm>
          <a:prstGeom prst="rect">
            <a:avLst/>
          </a:prstGeom>
          <a:solidFill>
            <a:srgbClr val="FFFF00">
              <a:alpha val="64999"/>
            </a:srgbClr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sz="2400" b="1" i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</a:t>
            </a:r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 flipH="1">
            <a:off x="8328026" y="4797426"/>
            <a:ext cx="1368425" cy="1444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cs-CZ" sz="4000" b="1" i="1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9696450" y="4508500"/>
            <a:ext cx="338138" cy="457200"/>
          </a:xfrm>
          <a:prstGeom prst="rect">
            <a:avLst/>
          </a:prstGeom>
          <a:solidFill>
            <a:srgbClr val="FFFF00">
              <a:alpha val="64999"/>
            </a:srgbClr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sz="2400" b="1" i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80790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129937" y="77320"/>
            <a:ext cx="10058400" cy="1450757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3200" dirty="0" smtClean="0">
                <a:solidFill>
                  <a:schemeClr val="tx1"/>
                </a:solidFill>
                <a:latin typeface="+mn-lt"/>
              </a:rPr>
              <a:t>Kavernózní hemangiom</a:t>
            </a:r>
            <a:endParaRPr lang="cs-CZ" altLang="cs-CZ" sz="320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41987" name="Object 2"/>
          <p:cNvGraphicFramePr>
            <a:graphicFrameLocks noChangeAspect="1"/>
          </p:cNvGraphicFramePr>
          <p:nvPr/>
        </p:nvGraphicFramePr>
        <p:xfrm>
          <a:off x="1847850" y="1628776"/>
          <a:ext cx="2451100" cy="453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1" name="Rastrový obrázek" r:id="rId3" imgW="1952898" imgH="4019048" progId="Paint.Picture">
                  <p:embed/>
                </p:oleObj>
              </mc:Choice>
              <mc:Fallback>
                <p:oleObj name="Rastrový obrázek" r:id="rId3" imgW="1952898" imgH="4019048" progId="Paint.Picture">
                  <p:embed/>
                  <p:pic>
                    <p:nvPicPr>
                      <p:cNvPr id="4198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850" y="1628776"/>
                        <a:ext cx="2451100" cy="453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988" name="Picture 14" descr="kavernózní ham"/>
          <p:cNvPicPr>
            <a:picLocks noGrp="1" noChangeAspect="1" noChangeArrowheads="1"/>
          </p:cNvPicPr>
          <p:nvPr>
            <p:ph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67214" y="1628776"/>
            <a:ext cx="6035675" cy="4525963"/>
          </a:xfrm>
        </p:spPr>
      </p:pic>
      <p:sp>
        <p:nvSpPr>
          <p:cNvPr id="41989" name="Rectangle 6"/>
          <p:cNvSpPr>
            <a:spLocks noChangeArrowheads="1"/>
          </p:cNvSpPr>
          <p:nvPr/>
        </p:nvSpPr>
        <p:spPr bwMode="auto">
          <a:xfrm>
            <a:off x="4367214" y="5589589"/>
            <a:ext cx="3419475" cy="581025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>
                <a:latin typeface="Verdana" panose="020B0604030504040204" pitchFamily="34" charset="0"/>
              </a:rPr>
              <a:t>1 septa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>
                <a:latin typeface="Verdana" panose="020B0604030504040204" pitchFamily="34" charset="0"/>
              </a:rPr>
              <a:t>2 vascular spaces</a:t>
            </a: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5232400" y="3213100"/>
            <a:ext cx="338138" cy="457200"/>
          </a:xfrm>
          <a:prstGeom prst="rect">
            <a:avLst/>
          </a:prstGeom>
          <a:solidFill>
            <a:srgbClr val="FFFF00">
              <a:alpha val="64999"/>
            </a:srgbClr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sz="2400" b="1" i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9191625" y="1989138"/>
            <a:ext cx="338138" cy="457200"/>
          </a:xfrm>
          <a:prstGeom prst="rect">
            <a:avLst/>
          </a:prstGeom>
          <a:solidFill>
            <a:srgbClr val="FFFF00">
              <a:alpha val="64999"/>
            </a:srgbClr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sz="2400" b="1" i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</a:t>
            </a: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6886576" y="2349501"/>
            <a:ext cx="341313" cy="460375"/>
          </a:xfrm>
          <a:prstGeom prst="rect">
            <a:avLst/>
          </a:prstGeom>
          <a:solidFill>
            <a:srgbClr val="FFFF00">
              <a:alpha val="64999"/>
            </a:srgbClr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sz="2400" b="1" i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7161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2800" b="1" dirty="0" smtClean="0">
                <a:solidFill>
                  <a:schemeClr val="tx1"/>
                </a:solidFill>
              </a:rPr>
              <a:t>Vaskulární nádory intermediální malignity </a:t>
            </a:r>
            <a:endParaRPr lang="cs-CZ" altLang="cs-CZ" sz="2800" b="1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cs-CZ" altLang="cs-CZ" sz="2400" b="1" dirty="0" err="1" smtClean="0">
                <a:solidFill>
                  <a:schemeClr val="tx1"/>
                </a:solidFill>
              </a:rPr>
              <a:t>Kaposiho</a:t>
            </a:r>
            <a:r>
              <a:rPr lang="cs-CZ" altLang="cs-CZ" sz="2400" b="1" dirty="0" smtClean="0">
                <a:solidFill>
                  <a:schemeClr val="tx1"/>
                </a:solidFill>
              </a:rPr>
              <a:t> sarkom</a:t>
            </a:r>
          </a:p>
          <a:p>
            <a:pPr eaLnBrk="1" hangingPunct="1">
              <a:defRPr/>
            </a:pPr>
            <a:r>
              <a:rPr lang="cs-CZ" altLang="cs-CZ" sz="2400" b="1" dirty="0" err="1" smtClean="0">
                <a:solidFill>
                  <a:schemeClr val="tx1"/>
                </a:solidFill>
              </a:rPr>
              <a:t>Hemangioendoteliom</a:t>
            </a:r>
            <a:endParaRPr lang="cs-CZ" altLang="cs-CZ" sz="2400" b="1" dirty="0">
              <a:solidFill>
                <a:schemeClr val="tx1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sz="2400" b="1" dirty="0">
              <a:solidFill>
                <a:schemeClr val="tx1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altLang="cs-CZ" sz="2800" b="1" dirty="0" smtClean="0">
                <a:solidFill>
                  <a:schemeClr val="tx1"/>
                </a:solidFill>
              </a:rPr>
              <a:t>Maligní nádory</a:t>
            </a:r>
            <a:endParaRPr lang="cs-CZ" altLang="cs-CZ" sz="2800" b="1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cs-CZ" altLang="cs-CZ" sz="2400" b="1" dirty="0" err="1" smtClean="0">
                <a:solidFill>
                  <a:schemeClr val="tx1"/>
                </a:solidFill>
              </a:rPr>
              <a:t>Angiosarkom</a:t>
            </a:r>
            <a:endParaRPr lang="cs-CZ" altLang="cs-CZ" sz="2400" b="1" dirty="0">
              <a:solidFill>
                <a:schemeClr val="tx1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altLang="cs-CZ" sz="2400" b="1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8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219745" y="694817"/>
            <a:ext cx="10058400" cy="1450757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4400" dirty="0" err="1" smtClean="0">
                <a:solidFill>
                  <a:schemeClr val="tx1"/>
                </a:solidFill>
                <a:latin typeface="+mn-lt"/>
              </a:rPr>
              <a:t>Kaposiho</a:t>
            </a:r>
            <a:r>
              <a:rPr lang="cs-CZ" altLang="cs-CZ" sz="4400" dirty="0" smtClean="0">
                <a:solidFill>
                  <a:schemeClr val="tx1"/>
                </a:solidFill>
                <a:latin typeface="+mn-lt"/>
              </a:rPr>
              <a:t> sarkom</a:t>
            </a:r>
            <a:r>
              <a:rPr lang="cs-CZ" altLang="cs-CZ" sz="440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cs-CZ" altLang="cs-CZ" b="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cs-CZ" altLang="cs-CZ" b="0" dirty="0" smtClean="0">
                <a:solidFill>
                  <a:schemeClr val="tx1"/>
                </a:solidFill>
                <a:latin typeface="+mn-lt"/>
              </a:rPr>
            </a:br>
            <a:endParaRPr lang="cs-CZ" altLang="cs-CZ" b="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7280" y="1845734"/>
            <a:ext cx="10896056" cy="4023360"/>
          </a:xfrm>
        </p:spPr>
        <p:txBody>
          <a:bodyPr>
            <a:normAutofit/>
          </a:bodyPr>
          <a:lstStyle/>
          <a:p>
            <a:pPr marL="182563" indent="-182563">
              <a:defRPr/>
            </a:pPr>
            <a:r>
              <a:rPr lang="cs-CZ" altLang="cs-CZ" b="1" dirty="0" smtClean="0"/>
              <a:t> </a:t>
            </a:r>
            <a:r>
              <a:rPr lang="cs-CZ" altLang="cs-CZ" sz="2400" b="1" dirty="0" smtClean="0"/>
              <a:t>klasický </a:t>
            </a:r>
            <a:r>
              <a:rPr lang="cs-CZ" altLang="cs-CZ" sz="2400" dirty="0" smtClean="0"/>
              <a:t>–</a:t>
            </a:r>
            <a:r>
              <a:rPr lang="cs-CZ" altLang="cs-CZ" sz="2400" b="1" dirty="0" smtClean="0"/>
              <a:t> </a:t>
            </a:r>
            <a:r>
              <a:rPr lang="cs-CZ" altLang="cs-CZ" sz="2400" dirty="0" smtClean="0"/>
              <a:t>chronický, středomořský výskyt, židé, obvykle </a:t>
            </a:r>
            <a:r>
              <a:rPr lang="cs-CZ" altLang="cs-CZ" sz="2400" dirty="0"/>
              <a:t>(90%) </a:t>
            </a:r>
            <a:r>
              <a:rPr lang="cs-CZ" altLang="cs-CZ" sz="2400" dirty="0" smtClean="0"/>
              <a:t>na kůži</a:t>
            </a:r>
            <a:endParaRPr lang="cs-CZ" altLang="cs-CZ" sz="2400" dirty="0"/>
          </a:p>
          <a:p>
            <a:pPr marL="182563" indent="-182563">
              <a:buNone/>
              <a:defRPr/>
            </a:pPr>
            <a:endParaRPr lang="cs-CZ" altLang="cs-CZ" sz="2400" dirty="0"/>
          </a:p>
          <a:p>
            <a:pPr marL="182563" indent="-182563">
              <a:defRPr/>
            </a:pPr>
            <a:r>
              <a:rPr lang="cs-CZ" altLang="cs-CZ" sz="2400" b="1" dirty="0"/>
              <a:t> </a:t>
            </a:r>
            <a:r>
              <a:rPr lang="cs-CZ" altLang="cs-CZ" sz="2400" b="1" dirty="0" smtClean="0"/>
              <a:t>endemický</a:t>
            </a:r>
            <a:r>
              <a:rPr lang="cs-CZ" altLang="cs-CZ" sz="2400" dirty="0" smtClean="0"/>
              <a:t> </a:t>
            </a:r>
            <a:r>
              <a:rPr lang="cs-CZ" altLang="cs-CZ" sz="2400" dirty="0"/>
              <a:t>– </a:t>
            </a:r>
            <a:r>
              <a:rPr lang="cs-CZ" altLang="cs-CZ" sz="2400" dirty="0" smtClean="0"/>
              <a:t>jihoafrické děti, agresivní, lymfadenopatický</a:t>
            </a:r>
            <a:endParaRPr lang="cs-CZ" altLang="cs-CZ" sz="2400" dirty="0"/>
          </a:p>
          <a:p>
            <a:pPr marL="182563" indent="-182563">
              <a:buNone/>
              <a:defRPr/>
            </a:pPr>
            <a:endParaRPr lang="cs-CZ" altLang="cs-CZ" sz="2400" dirty="0"/>
          </a:p>
          <a:p>
            <a:pPr marL="182563" indent="-182563">
              <a:defRPr/>
            </a:pPr>
            <a:r>
              <a:rPr lang="cs-CZ" altLang="cs-CZ" sz="2400" b="1" dirty="0"/>
              <a:t> </a:t>
            </a:r>
            <a:r>
              <a:rPr lang="cs-CZ" altLang="cs-CZ" sz="2400" b="1" dirty="0" err="1" smtClean="0"/>
              <a:t>imunosuprimovaných</a:t>
            </a:r>
            <a:r>
              <a:rPr lang="cs-CZ" altLang="cs-CZ" sz="2400" b="1" dirty="0" smtClean="0"/>
              <a:t> (</a:t>
            </a:r>
            <a:r>
              <a:rPr lang="cs-CZ" altLang="cs-CZ" sz="2400" b="1" dirty="0" err="1" smtClean="0"/>
              <a:t>postransplantační</a:t>
            </a:r>
            <a:r>
              <a:rPr lang="cs-CZ" altLang="cs-CZ" sz="2400" b="1" dirty="0" smtClean="0"/>
              <a:t>)</a:t>
            </a:r>
          </a:p>
          <a:p>
            <a:pPr marL="182563" indent="-182563">
              <a:defRPr/>
            </a:pPr>
            <a:endParaRPr lang="cs-CZ" altLang="cs-CZ" sz="2400" dirty="0"/>
          </a:p>
          <a:p>
            <a:pPr marL="182563" indent="-182563">
              <a:defRPr/>
            </a:pPr>
            <a:r>
              <a:rPr lang="cs-CZ" altLang="cs-CZ" sz="2400" b="1" dirty="0"/>
              <a:t> AIDS </a:t>
            </a:r>
            <a:r>
              <a:rPr lang="cs-CZ" altLang="cs-CZ" sz="2400" b="1" dirty="0" smtClean="0"/>
              <a:t>asociovaný</a:t>
            </a:r>
            <a:endParaRPr lang="cs-CZ" alt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80531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>
                <a:solidFill>
                  <a:schemeClr val="tx1"/>
                </a:solidFill>
                <a:latin typeface="+mn-lt"/>
              </a:rPr>
              <a:t>Ateroskleróza</a:t>
            </a:r>
          </a:p>
        </p:txBody>
      </p:sp>
      <p:pic>
        <p:nvPicPr>
          <p:cNvPr id="7171" name="Picture 7" descr="_aorta-fatty-streaks-1-330c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20926" y="1628775"/>
            <a:ext cx="3451225" cy="4464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2" name="Picture 8" descr="CV01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11900" y="1628776"/>
            <a:ext cx="3265488" cy="4968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8121" name="Text Box 9"/>
          <p:cNvSpPr txBox="1">
            <a:spLocks noChangeArrowheads="1"/>
          </p:cNvSpPr>
          <p:nvPr/>
        </p:nvSpPr>
        <p:spPr bwMode="auto">
          <a:xfrm>
            <a:off x="2403475" y="6053138"/>
            <a:ext cx="161839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altLang="cs-CZ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Lipoidní skvrny</a:t>
            </a:r>
            <a:endParaRPr lang="cs-CZ" altLang="cs-CZ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174" name="Text Box 10"/>
          <p:cNvSpPr txBox="1">
            <a:spLocks noChangeArrowheads="1"/>
          </p:cNvSpPr>
          <p:nvPr/>
        </p:nvSpPr>
        <p:spPr bwMode="auto">
          <a:xfrm>
            <a:off x="6435725" y="619760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18123" name="Text Box 11"/>
          <p:cNvSpPr txBox="1">
            <a:spLocks noChangeArrowheads="1"/>
          </p:cNvSpPr>
          <p:nvPr/>
        </p:nvSpPr>
        <p:spPr bwMode="auto">
          <a:xfrm>
            <a:off x="6311900" y="6237288"/>
            <a:ext cx="31947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altLang="cs-CZ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Aterosklerotické pláty (fibrózní)</a:t>
            </a:r>
            <a:endParaRPr lang="cs-CZ" altLang="cs-CZ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693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4400" dirty="0" err="1">
                <a:solidFill>
                  <a:schemeClr val="tx1"/>
                </a:solidFill>
                <a:latin typeface="+mn-lt"/>
              </a:rPr>
              <a:t>Kaposiho</a:t>
            </a:r>
            <a:r>
              <a:rPr lang="cs-CZ" altLang="cs-CZ" sz="4400" dirty="0">
                <a:solidFill>
                  <a:schemeClr val="tx1"/>
                </a:solidFill>
                <a:latin typeface="+mn-lt"/>
              </a:rPr>
              <a:t> sarkom</a:t>
            </a:r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82563" indent="-182563">
              <a:defRPr/>
            </a:pPr>
            <a:r>
              <a:rPr lang="cs-CZ" altLang="cs-CZ" dirty="0" smtClean="0"/>
              <a:t> HHV-8, </a:t>
            </a:r>
            <a:r>
              <a:rPr lang="cs-CZ" altLang="cs-CZ" dirty="0" err="1" smtClean="0"/>
              <a:t>hyperproliferace</a:t>
            </a:r>
            <a:r>
              <a:rPr lang="cs-CZ" altLang="cs-CZ" dirty="0" smtClean="0"/>
              <a:t> endoteliálních buněk, inhibice </a:t>
            </a:r>
            <a:r>
              <a:rPr lang="cs-CZ" altLang="cs-CZ" dirty="0" err="1" smtClean="0"/>
              <a:t>apoptózy</a:t>
            </a:r>
            <a:endParaRPr lang="cs-CZ" altLang="cs-CZ" dirty="0" smtClean="0"/>
          </a:p>
          <a:p>
            <a:pPr marL="182563" indent="-182563">
              <a:buNone/>
              <a:defRPr/>
            </a:pPr>
            <a:endParaRPr lang="cs-CZ" altLang="cs-CZ" dirty="0" smtClean="0"/>
          </a:p>
          <a:p>
            <a:pPr marL="182563" indent="-182563">
              <a:defRPr/>
            </a:pPr>
            <a:r>
              <a:rPr lang="cs-CZ" altLang="cs-CZ" b="1" dirty="0" smtClean="0"/>
              <a:t> makro</a:t>
            </a:r>
            <a:r>
              <a:rPr lang="cs-CZ" altLang="cs-CZ" dirty="0" smtClean="0"/>
              <a:t>: červené a červenofialové skvrny, plaky a </a:t>
            </a:r>
            <a:r>
              <a:rPr lang="cs-CZ" altLang="cs-CZ" dirty="0" err="1" smtClean="0"/>
              <a:t>noduly</a:t>
            </a:r>
            <a:endParaRPr lang="cs-CZ" altLang="cs-CZ" dirty="0" smtClean="0"/>
          </a:p>
          <a:p>
            <a:pPr marL="182563" indent="-182563">
              <a:buNone/>
              <a:defRPr/>
            </a:pPr>
            <a:endParaRPr lang="cs-CZ" altLang="cs-CZ" dirty="0" smtClean="0"/>
          </a:p>
          <a:p>
            <a:pPr marL="182563" indent="-182563">
              <a:defRPr/>
            </a:pPr>
            <a:r>
              <a:rPr lang="cs-CZ" altLang="cs-CZ" b="1" dirty="0" smtClean="0"/>
              <a:t> mikro</a:t>
            </a:r>
            <a:r>
              <a:rPr lang="cs-CZ" altLang="cs-CZ" dirty="0" smtClean="0"/>
              <a:t>: </a:t>
            </a:r>
            <a:r>
              <a:rPr lang="cs-CZ" altLang="cs-CZ" dirty="0" err="1" smtClean="0"/>
              <a:t>nepravidlené</a:t>
            </a:r>
            <a:r>
              <a:rPr lang="cs-CZ" altLang="cs-CZ" dirty="0" smtClean="0"/>
              <a:t> krevní prostory, zduřelé endotelie, </a:t>
            </a:r>
            <a:r>
              <a:rPr lang="cs-CZ" altLang="cs-CZ" dirty="0" err="1" smtClean="0"/>
              <a:t>perivaskulární</a:t>
            </a:r>
            <a:r>
              <a:rPr lang="cs-CZ" altLang="cs-CZ" dirty="0" smtClean="0"/>
              <a:t> agregáty </a:t>
            </a:r>
            <a:r>
              <a:rPr lang="cs-CZ" altLang="cs-CZ" dirty="0" err="1" smtClean="0"/>
              <a:t>vřetenitých</a:t>
            </a:r>
            <a:r>
              <a:rPr lang="cs-CZ" altLang="cs-CZ" dirty="0" smtClean="0"/>
              <a:t> buněk</a:t>
            </a:r>
            <a:endParaRPr lang="cs-CZ" altLang="cs-CZ" b="1" dirty="0" smtClean="0"/>
          </a:p>
        </p:txBody>
      </p:sp>
    </p:spTree>
    <p:extLst>
      <p:ext uri="{BB962C8B-B14F-4D97-AF65-F5344CB8AC3E}">
        <p14:creationId xmlns:p14="http://schemas.microsoft.com/office/powerpoint/2010/main" val="290259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/>
          <p:cNvSpPr>
            <a:spLocks noGrp="1"/>
          </p:cNvSpPr>
          <p:nvPr>
            <p:ph type="title" idx="4294967295"/>
          </p:nvPr>
        </p:nvSpPr>
        <p:spPr>
          <a:xfrm>
            <a:off x="1774826" y="131482"/>
            <a:ext cx="10058400" cy="145075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4000" dirty="0" err="1">
                <a:solidFill>
                  <a:schemeClr val="tx1"/>
                </a:solidFill>
                <a:latin typeface="+mn-lt"/>
              </a:rPr>
              <a:t>Kaposi</a:t>
            </a: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altLang="cs-CZ" sz="4000" dirty="0" smtClean="0">
                <a:solidFill>
                  <a:schemeClr val="tx1"/>
                </a:solidFill>
                <a:latin typeface="+mn-lt"/>
              </a:rPr>
              <a:t>sarkom</a:t>
            </a:r>
            <a:endParaRPr lang="cs-CZ" altLang="cs-CZ" sz="4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6083" name="Text Box 7"/>
          <p:cNvSpPr txBox="1">
            <a:spLocks noChangeArrowheads="1"/>
          </p:cNvSpPr>
          <p:nvPr/>
        </p:nvSpPr>
        <p:spPr bwMode="auto">
          <a:xfrm>
            <a:off x="2063750" y="1773238"/>
            <a:ext cx="76327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</a:pPr>
            <a:endParaRPr lang="cs-CZ" altLang="cs-CZ" sz="10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 i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46084" name="Picture 5" descr="11 - Kaposi mak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3"/>
          <a:stretch>
            <a:fillRect/>
          </a:stretch>
        </p:blipFill>
        <p:spPr bwMode="auto">
          <a:xfrm>
            <a:off x="1774826" y="1697038"/>
            <a:ext cx="7345363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73441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BF25419-EE1A-4895-8FCD-808DA3068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                                                                                       </a:t>
            </a:r>
            <a:r>
              <a:rPr lang="cs-CZ" sz="4400" i="1" dirty="0"/>
              <a:t>Děkuji za pozornost….</a:t>
            </a:r>
          </a:p>
        </p:txBody>
      </p:sp>
    </p:spTree>
    <p:extLst>
      <p:ext uri="{BB962C8B-B14F-4D97-AF65-F5344CB8AC3E}">
        <p14:creationId xmlns:p14="http://schemas.microsoft.com/office/powerpoint/2010/main" val="3514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70" name="Rectangle 10"/>
          <p:cNvSpPr>
            <a:spLocks noGrp="1" noRot="1" noChangeArrowheads="1"/>
          </p:cNvSpPr>
          <p:nvPr>
            <p:ph type="title"/>
          </p:nvPr>
        </p:nvSpPr>
        <p:spPr>
          <a:xfrm>
            <a:off x="1847851" y="274639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dirty="0" smtClean="0">
                <a:solidFill>
                  <a:schemeClr val="tx1"/>
                </a:solidFill>
                <a:latin typeface="+mn-lt"/>
              </a:rPr>
              <a:t>AS – komplikované léze</a:t>
            </a:r>
          </a:p>
        </p:txBody>
      </p:sp>
      <p:pic>
        <p:nvPicPr>
          <p:cNvPr id="8195" name="Picture 6" descr="_ath-obliterating-330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3" r="9483" b="25894"/>
          <a:stretch>
            <a:fillRect/>
          </a:stretch>
        </p:blipFill>
        <p:spPr>
          <a:xfrm>
            <a:off x="1847851" y="1052514"/>
            <a:ext cx="6264275" cy="3081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6" name="Picture 9" descr="_aorta-heavy-athero-330d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1" r="8264"/>
          <a:stretch>
            <a:fillRect/>
          </a:stretch>
        </p:blipFill>
        <p:spPr>
          <a:xfrm>
            <a:off x="4943476" y="4086226"/>
            <a:ext cx="4962525" cy="2771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260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9" descr="obr0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66989" y="836614"/>
            <a:ext cx="3697287" cy="2917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0" name="Picture 10" descr="obr0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72264" y="877889"/>
            <a:ext cx="3671887" cy="2897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1" name="Picture 11" descr="obr0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66989" y="3940176"/>
            <a:ext cx="3698875" cy="2917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2" name="Picture 12" descr="CV12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72264" y="3933826"/>
            <a:ext cx="3671887" cy="2411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3" name="Text Box 13"/>
          <p:cNvSpPr txBox="1">
            <a:spLocks noChangeArrowheads="1"/>
          </p:cNvSpPr>
          <p:nvPr/>
        </p:nvSpPr>
        <p:spPr bwMode="auto">
          <a:xfrm>
            <a:off x="2619375" y="3317875"/>
            <a:ext cx="21686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cs-CZ" altLang="cs-CZ" b="1" dirty="0"/>
              <a:t>AS </a:t>
            </a:r>
            <a:r>
              <a:rPr lang="cs-CZ" altLang="cs-CZ" b="1" dirty="0" smtClean="0"/>
              <a:t>koronární arterie</a:t>
            </a:r>
            <a:endParaRPr lang="cs-CZ" altLang="cs-CZ" dirty="0"/>
          </a:p>
        </p:txBody>
      </p:sp>
      <p:sp>
        <p:nvSpPr>
          <p:cNvPr id="9224" name="Text Box 14"/>
          <p:cNvSpPr txBox="1">
            <a:spLocks noChangeArrowheads="1"/>
          </p:cNvSpPr>
          <p:nvPr/>
        </p:nvSpPr>
        <p:spPr bwMode="auto">
          <a:xfrm>
            <a:off x="6672264" y="3429000"/>
            <a:ext cx="17075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cs-CZ" altLang="cs-CZ" b="1" dirty="0"/>
              <a:t>AS </a:t>
            </a:r>
            <a:r>
              <a:rPr lang="cs-CZ" altLang="cs-CZ" b="1" dirty="0" smtClean="0"/>
              <a:t>fibrózní plát</a:t>
            </a:r>
            <a:endParaRPr lang="cs-CZ" altLang="cs-CZ" b="1" dirty="0"/>
          </a:p>
        </p:txBody>
      </p:sp>
      <p:sp>
        <p:nvSpPr>
          <p:cNvPr id="9225" name="Text Box 15"/>
          <p:cNvSpPr txBox="1">
            <a:spLocks noChangeArrowheads="1"/>
          </p:cNvSpPr>
          <p:nvPr/>
        </p:nvSpPr>
        <p:spPr bwMode="auto">
          <a:xfrm>
            <a:off x="2566988" y="6491288"/>
            <a:ext cx="35050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cs-CZ" altLang="cs-CZ" b="1" dirty="0" smtClean="0"/>
              <a:t>Cholesterolové krystaly v AS plátu</a:t>
            </a:r>
            <a:endParaRPr lang="cs-CZ" altLang="cs-CZ" b="1" dirty="0"/>
          </a:p>
        </p:txBody>
      </p:sp>
      <p:sp>
        <p:nvSpPr>
          <p:cNvPr id="9226" name="Text Box 16"/>
          <p:cNvSpPr txBox="1">
            <a:spLocks noChangeArrowheads="1"/>
          </p:cNvSpPr>
          <p:nvPr/>
        </p:nvSpPr>
        <p:spPr bwMode="auto">
          <a:xfrm>
            <a:off x="6672264" y="5949951"/>
            <a:ext cx="22493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cs-CZ" altLang="cs-CZ" b="1" dirty="0" smtClean="0"/>
              <a:t>Krvácení do AS plátu</a:t>
            </a:r>
            <a:endParaRPr lang="cs-CZ" altLang="cs-CZ" b="1" dirty="0"/>
          </a:p>
        </p:txBody>
      </p:sp>
    </p:spTree>
    <p:extLst>
      <p:ext uri="{BB962C8B-B14F-4D97-AF65-F5344CB8AC3E}">
        <p14:creationId xmlns:p14="http://schemas.microsoft.com/office/powerpoint/2010/main" val="81382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>
                <a:solidFill>
                  <a:schemeClr val="tx1"/>
                </a:solidFill>
                <a:latin typeface="+mn-lt"/>
              </a:rPr>
              <a:t>Patogeneze aterosklerózy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7279" y="1845734"/>
            <a:ext cx="10234749" cy="444893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b="1" dirty="0" smtClean="0">
                <a:solidFill>
                  <a:schemeClr val="hlink"/>
                </a:solidFill>
              </a:rPr>
              <a:t>Poškození endotelu</a:t>
            </a:r>
            <a:endParaRPr lang="cs-CZ" altLang="cs-CZ" sz="18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 smtClean="0"/>
              <a:t> vlivy mechanické (poranění intimy) 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/>
              <a:t> </a:t>
            </a:r>
            <a:r>
              <a:rPr lang="cs-CZ" altLang="cs-CZ" sz="1800" dirty="0" smtClean="0"/>
              <a:t>vlivy </a:t>
            </a:r>
            <a:r>
              <a:rPr lang="cs-CZ" altLang="cs-CZ" sz="1800" dirty="0" err="1" smtClean="0"/>
              <a:t>hemodynamické</a:t>
            </a:r>
            <a:r>
              <a:rPr lang="cs-CZ" altLang="cs-CZ" sz="1800" dirty="0" smtClean="0"/>
              <a:t> (hypertenze, turbulence,..) 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/>
              <a:t> </a:t>
            </a:r>
            <a:r>
              <a:rPr lang="cs-CZ" altLang="cs-CZ" sz="1800" dirty="0" smtClean="0"/>
              <a:t>vlivy součástí krevní plazmy (</a:t>
            </a:r>
            <a:r>
              <a:rPr lang="cs-CZ" altLang="cs-CZ" sz="1800" dirty="0" err="1" smtClean="0"/>
              <a:t>hypercholesteroĺémie</a:t>
            </a:r>
            <a:r>
              <a:rPr lang="cs-CZ" altLang="cs-CZ" sz="1800" dirty="0" smtClean="0"/>
              <a:t>, cirkulující </a:t>
            </a:r>
            <a:r>
              <a:rPr lang="cs-CZ" altLang="cs-CZ" sz="1800" dirty="0" err="1" smtClean="0"/>
              <a:t>imunokomplexy</a:t>
            </a:r>
            <a:r>
              <a:rPr lang="cs-CZ" altLang="cs-CZ" sz="1800" dirty="0" smtClean="0"/>
              <a:t>, chemické součásti cigaretového kouře, cirkulující </a:t>
            </a:r>
            <a:r>
              <a:rPr lang="cs-CZ" altLang="cs-CZ" sz="1800" dirty="0" err="1" smtClean="0"/>
              <a:t>vazoaktivní</a:t>
            </a:r>
            <a:r>
              <a:rPr lang="cs-CZ" altLang="cs-CZ" sz="1800" dirty="0" smtClean="0"/>
              <a:t> aminy, infekční agens, ,….) </a:t>
            </a:r>
            <a:endParaRPr lang="cs-CZ" altLang="cs-CZ" sz="18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 smtClean="0"/>
              <a:t> Dysfunkce endotelu: zvýšená vaskulární permeabilita, adheze leukocytů, </a:t>
            </a:r>
            <a:r>
              <a:rPr lang="cs-CZ" altLang="cs-CZ" sz="1800" dirty="0" err="1" smtClean="0"/>
              <a:t>trombotizace</a:t>
            </a:r>
            <a:r>
              <a:rPr lang="cs-CZ" altLang="cs-CZ" sz="1800" dirty="0" smtClean="0"/>
              <a:t>   </a:t>
            </a:r>
            <a:endParaRPr lang="cs-CZ" altLang="cs-CZ" sz="1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b="1" dirty="0" err="1" smtClean="0">
                <a:solidFill>
                  <a:schemeClr val="hlink"/>
                </a:solidFill>
              </a:rPr>
              <a:t>Insudace</a:t>
            </a:r>
            <a:r>
              <a:rPr lang="cs-CZ" altLang="cs-CZ" sz="1800" b="1" dirty="0" smtClean="0">
                <a:solidFill>
                  <a:schemeClr val="hlink"/>
                </a:solidFill>
              </a:rPr>
              <a:t> lipoproteinů </a:t>
            </a:r>
            <a:endParaRPr lang="cs-CZ" altLang="cs-CZ" sz="18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b="1" dirty="0" smtClean="0">
                <a:solidFill>
                  <a:schemeClr val="hlink"/>
                </a:solidFill>
              </a:rPr>
              <a:t>Buněčná reakce v místě poškození</a:t>
            </a:r>
            <a:endParaRPr lang="cs-CZ" altLang="cs-CZ" sz="18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 smtClean="0"/>
              <a:t>Adheze monocytů k endotelu, jejich migrace do intimy a transformace v makrofágy a pěnité buňky (s fagocytovanými tuky) </a:t>
            </a:r>
            <a:endParaRPr lang="cs-CZ" altLang="cs-CZ" sz="18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 smtClean="0"/>
              <a:t>Adheze destiček</a:t>
            </a:r>
            <a:endParaRPr lang="cs-CZ" altLang="cs-CZ" sz="18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 smtClean="0"/>
              <a:t>Migrace </a:t>
            </a:r>
            <a:r>
              <a:rPr lang="cs-CZ" altLang="cs-CZ" sz="1800" dirty="0" err="1" smtClean="0"/>
              <a:t>hladkosvalových</a:t>
            </a:r>
            <a:r>
              <a:rPr lang="cs-CZ" altLang="cs-CZ" sz="1800" dirty="0" smtClean="0"/>
              <a:t> buněk z </a:t>
            </a:r>
            <a:r>
              <a:rPr lang="cs-CZ" altLang="cs-CZ" sz="1800" dirty="0" err="1" smtClean="0"/>
              <a:t>medie</a:t>
            </a:r>
            <a:r>
              <a:rPr lang="cs-CZ" altLang="cs-CZ" sz="1800" dirty="0" smtClean="0"/>
              <a:t> do intimy (nebo jejich tvorba z cirkulujících prekurzorů) </a:t>
            </a:r>
            <a:endParaRPr lang="cs-CZ" altLang="cs-CZ" sz="18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 smtClean="0"/>
              <a:t>Proliferace </a:t>
            </a:r>
            <a:r>
              <a:rPr lang="cs-CZ" altLang="cs-CZ" sz="1800" dirty="0" err="1" smtClean="0"/>
              <a:t>hladkosvalových</a:t>
            </a:r>
            <a:r>
              <a:rPr lang="cs-CZ" altLang="cs-CZ" sz="1800" dirty="0" smtClean="0"/>
              <a:t> </a:t>
            </a:r>
            <a:r>
              <a:rPr lang="cs-CZ" altLang="cs-CZ" sz="1800" dirty="0" err="1" smtClean="0"/>
              <a:t>bunek</a:t>
            </a:r>
            <a:r>
              <a:rPr lang="cs-CZ" altLang="cs-CZ" sz="1800" dirty="0" smtClean="0"/>
              <a:t> a produkce proteinů ECM (kolagen, </a:t>
            </a:r>
            <a:r>
              <a:rPr lang="cs-CZ" altLang="cs-CZ" sz="1800" dirty="0"/>
              <a:t>elastin, </a:t>
            </a:r>
            <a:r>
              <a:rPr lang="cs-CZ" altLang="cs-CZ" sz="1800" dirty="0" smtClean="0"/>
              <a:t>proteoglykany)</a:t>
            </a:r>
            <a:endParaRPr lang="cs-CZ" altLang="cs-CZ" sz="18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 smtClean="0"/>
              <a:t>Akumulace lipidů (extra- a intracelulárně (v makrofázích a </a:t>
            </a:r>
            <a:r>
              <a:rPr lang="cs-CZ" altLang="cs-CZ" sz="1800" dirty="0" err="1" smtClean="0"/>
              <a:t>hladkosvalových</a:t>
            </a:r>
            <a:r>
              <a:rPr lang="cs-CZ" altLang="cs-CZ" sz="1800" dirty="0" smtClean="0"/>
              <a:t> buňkách)</a:t>
            </a:r>
            <a:endParaRPr lang="cs-CZ" altLang="cs-CZ" sz="18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cs-CZ" altLang="cs-CZ" sz="1800" dirty="0"/>
          </a:p>
          <a:p>
            <a:pPr eaLnBrk="1" hangingPunct="1">
              <a:lnSpc>
                <a:spcPct val="80000"/>
              </a:lnSpc>
              <a:defRPr/>
            </a:pP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180733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sah 5" descr="3 - patogeneze aterosklerózy.emf"/>
          <p:cNvPicPr>
            <a:picLocks noChangeAspect="1"/>
          </p:cNvPicPr>
          <p:nvPr/>
        </p:nvPicPr>
        <p:blipFill>
          <a:blip r:embed="rId2"/>
          <a:srcRect l="20923" t="39006" r="22309" b="46091"/>
          <a:stretch>
            <a:fillRect/>
          </a:stretch>
        </p:blipFill>
        <p:spPr>
          <a:xfrm>
            <a:off x="7483475" y="2895600"/>
            <a:ext cx="2844800" cy="127635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6" name="Zástupný symbol pro obsah 5" descr="3 - patogeneze aterosklerózy.emf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20708" r="23020" b="80106"/>
          <a:stretch>
            <a:fillRect/>
          </a:stretch>
        </p:blipFill>
        <p:spPr>
          <a:xfrm>
            <a:off x="1709738" y="2466975"/>
            <a:ext cx="2819400" cy="1703388"/>
          </a:xfr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9" name="Zástupný symbol pro obsah 5" descr="3 - patogeneze aterosklerózy.emf"/>
          <p:cNvPicPr>
            <a:picLocks noChangeAspect="1"/>
          </p:cNvPicPr>
          <p:nvPr/>
        </p:nvPicPr>
        <p:blipFill>
          <a:blip r:embed="rId2"/>
          <a:srcRect l="20708" t="19782" r="23020" b="62223"/>
          <a:stretch>
            <a:fillRect/>
          </a:stretch>
        </p:blipFill>
        <p:spPr>
          <a:xfrm>
            <a:off x="4676775" y="1247776"/>
            <a:ext cx="2819400" cy="154146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0" name="Zástupný symbol pro obsah 5" descr="3 - patogeneze aterosklerózy.emf"/>
          <p:cNvPicPr>
            <a:picLocks noChangeAspect="1"/>
          </p:cNvPicPr>
          <p:nvPr/>
        </p:nvPicPr>
        <p:blipFill>
          <a:blip r:embed="rId2"/>
          <a:srcRect l="21255" t="75924" r="22325" b="5931"/>
          <a:stretch>
            <a:fillRect/>
          </a:stretch>
        </p:blipFill>
        <p:spPr>
          <a:xfrm>
            <a:off x="3086100" y="4713288"/>
            <a:ext cx="2827338" cy="155416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7" name="Zástupný symbol pro obsah 5" descr="3 - patogeneze aterosklerózy.emf"/>
          <p:cNvPicPr>
            <a:picLocks noChangeAspect="1"/>
          </p:cNvPicPr>
          <p:nvPr/>
        </p:nvPicPr>
        <p:blipFill>
          <a:blip r:embed="rId2"/>
          <a:srcRect l="20788" t="54714" r="22809" b="26349"/>
          <a:stretch>
            <a:fillRect/>
          </a:stretch>
        </p:blipFill>
        <p:spPr>
          <a:xfrm>
            <a:off x="6134100" y="4649789"/>
            <a:ext cx="2827338" cy="162242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1" name="Obdélník 10"/>
          <p:cNvSpPr/>
          <p:nvPr/>
        </p:nvSpPr>
        <p:spPr>
          <a:xfrm>
            <a:off x="2857501" y="3697288"/>
            <a:ext cx="1406525" cy="4365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40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4762501" y="4730751"/>
            <a:ext cx="188913" cy="174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40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9229726" y="2911475"/>
            <a:ext cx="176213" cy="146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40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6323013" y="2498726"/>
            <a:ext cx="239712" cy="263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40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7967664" y="4662489"/>
            <a:ext cx="200025" cy="314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40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Šipka doleva 20"/>
          <p:cNvSpPr/>
          <p:nvPr/>
        </p:nvSpPr>
        <p:spPr>
          <a:xfrm>
            <a:off x="5924550" y="5438775"/>
            <a:ext cx="209550" cy="16033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40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Šipka ohnutá nahoru 21"/>
          <p:cNvSpPr/>
          <p:nvPr/>
        </p:nvSpPr>
        <p:spPr>
          <a:xfrm rot="5400000" flipH="1">
            <a:off x="3572670" y="1343820"/>
            <a:ext cx="600075" cy="1589087"/>
          </a:xfrm>
          <a:prstGeom prst="bentUpArrow">
            <a:avLst>
              <a:gd name="adj1" fmla="val 11194"/>
              <a:gd name="adj2" fmla="val 16040"/>
              <a:gd name="adj3" fmla="val 238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40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Šipka ohnutá nahoru 22"/>
          <p:cNvSpPr/>
          <p:nvPr/>
        </p:nvSpPr>
        <p:spPr>
          <a:xfrm rot="10800000" flipH="1">
            <a:off x="7515225" y="1866900"/>
            <a:ext cx="1771650" cy="971550"/>
          </a:xfrm>
          <a:prstGeom prst="bentUpArrow">
            <a:avLst>
              <a:gd name="adj1" fmla="val 8199"/>
              <a:gd name="adj2" fmla="val 16040"/>
              <a:gd name="adj3" fmla="val 238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40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Šipka ohnutá nahoru 23"/>
          <p:cNvSpPr/>
          <p:nvPr/>
        </p:nvSpPr>
        <p:spPr>
          <a:xfrm rot="5400000" flipV="1">
            <a:off x="8385969" y="4766469"/>
            <a:ext cx="1420812" cy="247650"/>
          </a:xfrm>
          <a:prstGeom prst="bentUpArrow">
            <a:avLst>
              <a:gd name="adj1" fmla="val 29039"/>
              <a:gd name="adj2" fmla="val 42439"/>
              <a:gd name="adj3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40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7848601" y="4668838"/>
            <a:ext cx="161925" cy="3413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40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6448426" y="1257300"/>
            <a:ext cx="66675" cy="114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40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4754" name="Nadpis 1"/>
          <p:cNvSpPr>
            <a:spLocks noGrp="1"/>
          </p:cNvSpPr>
          <p:nvPr>
            <p:ph type="title" idx="4294967295"/>
          </p:nvPr>
        </p:nvSpPr>
        <p:spPr>
          <a:xfrm>
            <a:off x="787037" y="-211820"/>
            <a:ext cx="10058400" cy="1450757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4000" dirty="0" smtClean="0">
                <a:solidFill>
                  <a:schemeClr val="tx1"/>
                </a:solidFill>
                <a:latin typeface="+mn-lt"/>
              </a:rPr>
              <a:t>Patogeneze aterosklerózy</a:t>
            </a:r>
            <a:endParaRPr lang="cs-CZ" altLang="cs-CZ" sz="32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456222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Nadpis 1"/>
          <p:cNvSpPr>
            <a:spLocks noGrp="1"/>
          </p:cNvSpPr>
          <p:nvPr>
            <p:ph type="title" idx="4294967295"/>
          </p:nvPr>
        </p:nvSpPr>
        <p:spPr>
          <a:xfrm>
            <a:off x="1981200" y="274638"/>
            <a:ext cx="8229600" cy="4889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2800" dirty="0" smtClean="0">
                <a:solidFill>
                  <a:schemeClr val="tx1"/>
                </a:solidFill>
                <a:latin typeface="+mn-lt"/>
              </a:rPr>
              <a:t>Ateroskleróza – buněčné interakce v AS plátu</a:t>
            </a:r>
            <a:endParaRPr lang="cs-CZ" altLang="cs-CZ" sz="28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2291" name="Zástupný symbol pro obsah 3" descr="4 - buněčné interakce při ateroskleróze.emf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5" b="7652"/>
          <a:stretch>
            <a:fillRect/>
          </a:stretch>
        </p:blipFill>
        <p:spPr>
          <a:xfrm>
            <a:off x="2033589" y="955675"/>
            <a:ext cx="7807325" cy="5691188"/>
          </a:xfrm>
        </p:spPr>
      </p:pic>
      <p:sp>
        <p:nvSpPr>
          <p:cNvPr id="4" name="Elipsa 3"/>
          <p:cNvSpPr/>
          <p:nvPr/>
        </p:nvSpPr>
        <p:spPr>
          <a:xfrm>
            <a:off x="4008438" y="4292601"/>
            <a:ext cx="1079500" cy="36036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40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40463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905</TotalTime>
  <Words>1598</Words>
  <Application>Microsoft Office PowerPoint</Application>
  <PresentationFormat>Širokoúhlá obrazovka</PresentationFormat>
  <Paragraphs>319</Paragraphs>
  <Slides>42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51" baseType="lpstr">
      <vt:lpstr>Arial</vt:lpstr>
      <vt:lpstr>Calibri</vt:lpstr>
      <vt:lpstr>Calibri Light</vt:lpstr>
      <vt:lpstr>Garamond</vt:lpstr>
      <vt:lpstr>Times New Roman</vt:lpstr>
      <vt:lpstr>Verdana</vt:lpstr>
      <vt:lpstr>Wingdings</vt:lpstr>
      <vt:lpstr>Retrospektiva</vt:lpstr>
      <vt:lpstr>Rastrový obrázek</vt:lpstr>
      <vt:lpstr>  Kardiovaskulární patologie II: patologie cév.</vt:lpstr>
      <vt:lpstr>Arterioskleróza: „ztvrdnutí arterií“, ztluštění arteriální stěny a ztráta její elasticity  </vt:lpstr>
      <vt:lpstr>Ateroskleróza</vt:lpstr>
      <vt:lpstr>Ateroskleróza</vt:lpstr>
      <vt:lpstr>AS – komplikované léze</vt:lpstr>
      <vt:lpstr>Prezentace aplikace PowerPoint</vt:lpstr>
      <vt:lpstr>Patogeneze aterosklerózy</vt:lpstr>
      <vt:lpstr>Patogeneze aterosklerózy</vt:lpstr>
      <vt:lpstr>Ateroskleróza – buněčné interakce v AS plátu</vt:lpstr>
      <vt:lpstr>Morfologie aterosklerózy</vt:lpstr>
      <vt:lpstr>Prezentace aplikace PowerPoint</vt:lpstr>
      <vt:lpstr>Konsekvence aterosklerózy</vt:lpstr>
      <vt:lpstr>Klinické konsekvence</vt:lpstr>
      <vt:lpstr>Cévní postižení při diabetu</vt:lpstr>
      <vt:lpstr>Aneuryzma:  lokalizovaná, permanentní, abnormální dilatace krevních cév – vakovité rozšíření tepny </vt:lpstr>
      <vt:lpstr>Aneuryzmata:</vt:lpstr>
      <vt:lpstr>Prezentace aplikace PowerPoint</vt:lpstr>
      <vt:lpstr>Prezentace aplikace PowerPoint</vt:lpstr>
      <vt:lpstr>Patogeneze vaskulitid</vt:lpstr>
      <vt:lpstr>Imunologicky podmíněné vaskulitidy</vt:lpstr>
      <vt:lpstr>Imunologicky podmíněné vaskulitidy</vt:lpstr>
      <vt:lpstr>Prezentace aplikace PowerPoint</vt:lpstr>
      <vt:lpstr>Prezentace aplikace PowerPoint</vt:lpstr>
      <vt:lpstr>Kdy pomyslet na systémovou vaskulitidu??!!!</vt:lpstr>
      <vt:lpstr>Jak vypadá pacient s vaskulitidou??!!!</vt:lpstr>
      <vt:lpstr>Prezentace aplikace PowerPoint</vt:lpstr>
      <vt:lpstr>Polyarteritis nodosa</vt:lpstr>
      <vt:lpstr>Polyarteritis nodosa</vt:lpstr>
      <vt:lpstr>Thrombangiitis obliterans  (Bürgerova choroba)</vt:lpstr>
      <vt:lpstr>Raynaudův fenomén</vt:lpstr>
      <vt:lpstr>Venózní trombóza: predisponující faktory</vt:lpstr>
      <vt:lpstr>Tromboflebitida a flebotrombóza</vt:lpstr>
      <vt:lpstr>Žilní varixy </vt:lpstr>
      <vt:lpstr>Vaskulární nádory</vt:lpstr>
      <vt:lpstr>Benigní vaskulární nádory a pseudotumorózní léze</vt:lpstr>
      <vt:lpstr>Kapilární hemangiom</vt:lpstr>
      <vt:lpstr>Kavernózní hemangiom</vt:lpstr>
      <vt:lpstr>Prezentace aplikace PowerPoint</vt:lpstr>
      <vt:lpstr>Kaposiho sarkom  </vt:lpstr>
      <vt:lpstr>Kaposiho sarkom</vt:lpstr>
      <vt:lpstr>Kaposi sarkom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problematiky: charakteristika oboru patologie v praxi.  Druhy vyšetření v patologii.</dc:title>
  <dc:creator>OLYMPUS</dc:creator>
  <cp:lastModifiedBy>OLYMPUS</cp:lastModifiedBy>
  <cp:revision>154</cp:revision>
  <dcterms:created xsi:type="dcterms:W3CDTF">2017-08-15T07:48:05Z</dcterms:created>
  <dcterms:modified xsi:type="dcterms:W3CDTF">2024-02-22T13:58:28Z</dcterms:modified>
</cp:coreProperties>
</file>