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95" r:id="rId3"/>
    <p:sldId id="300" r:id="rId4"/>
    <p:sldId id="301" r:id="rId5"/>
    <p:sldId id="298" r:id="rId6"/>
    <p:sldId id="299" r:id="rId7"/>
    <p:sldId id="304" r:id="rId8"/>
    <p:sldId id="328" r:id="rId9"/>
    <p:sldId id="326" r:id="rId10"/>
    <p:sldId id="327" r:id="rId11"/>
    <p:sldId id="296" r:id="rId12"/>
    <p:sldId id="297" r:id="rId13"/>
    <p:sldId id="302" r:id="rId14"/>
    <p:sldId id="303" r:id="rId15"/>
    <p:sldId id="305" r:id="rId16"/>
    <p:sldId id="329" r:id="rId17"/>
    <p:sldId id="306" r:id="rId18"/>
    <p:sldId id="307" r:id="rId19"/>
    <p:sldId id="308" r:id="rId20"/>
    <p:sldId id="309" r:id="rId21"/>
    <p:sldId id="330" r:id="rId22"/>
    <p:sldId id="310" r:id="rId23"/>
    <p:sldId id="331" r:id="rId24"/>
    <p:sldId id="311" r:id="rId25"/>
    <p:sldId id="312" r:id="rId26"/>
    <p:sldId id="313" r:id="rId27"/>
    <p:sldId id="319" r:id="rId28"/>
    <p:sldId id="320" r:id="rId29"/>
    <p:sldId id="335" r:id="rId30"/>
    <p:sldId id="336" r:id="rId31"/>
    <p:sldId id="321" r:id="rId32"/>
    <p:sldId id="322" r:id="rId33"/>
    <p:sldId id="324" r:id="rId34"/>
    <p:sldId id="334" r:id="rId35"/>
    <p:sldId id="332" r:id="rId36"/>
    <p:sldId id="333" r:id="rId37"/>
    <p:sldId id="337" r:id="rId38"/>
    <p:sldId id="341" r:id="rId39"/>
    <p:sldId id="342" r:id="rId40"/>
    <p:sldId id="29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Patologie </a:t>
            </a:r>
            <a:r>
              <a:rPr lang="cs-CZ" sz="4800" b="1"/>
              <a:t>nervového systému</a:t>
            </a: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18A06-A916-4912-846F-1CFA22C2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Defekty neurální trubice</a:t>
            </a:r>
          </a:p>
        </p:txBody>
      </p:sp>
      <p:pic>
        <p:nvPicPr>
          <p:cNvPr id="26627" name="Zástupný symbol pro obsah 3">
            <a:extLst>
              <a:ext uri="{FF2B5EF4-FFF2-40B4-BE49-F238E27FC236}">
                <a16:creationId xmlns:a16="http://schemas.microsoft.com/office/drawing/2014/main" id="{F8D9D7C7-4183-4E4B-840A-6D02EAFDE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523" y="1873705"/>
            <a:ext cx="8596313" cy="4752975"/>
          </a:xfrm>
        </p:spPr>
      </p:pic>
    </p:spTree>
    <p:extLst>
      <p:ext uri="{BB962C8B-B14F-4D97-AF65-F5344CB8AC3E}">
        <p14:creationId xmlns:p14="http://schemas.microsoft.com/office/powerpoint/2010/main" val="330341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367BF-0527-4CD3-98AC-179EE1B7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263" y="30684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CNS trauma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4DEBBB-6467-4683-BF1A-1E8E3E5F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93" y="1880056"/>
            <a:ext cx="11783786" cy="4708522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cs-CZ" sz="2400" b="1" dirty="0">
                <a:solidFill>
                  <a:schemeClr val="tx1"/>
                </a:solidFill>
              </a:rPr>
              <a:t>Primární poškození:</a:t>
            </a:r>
          </a:p>
          <a:p>
            <a:pPr>
              <a:buFontTx/>
              <a:buChar char="-"/>
              <a:defRPr/>
            </a:pPr>
            <a:r>
              <a:rPr lang="cs-CZ" sz="1800" b="1" dirty="0">
                <a:solidFill>
                  <a:schemeClr val="tx1"/>
                </a:solidFill>
              </a:rPr>
              <a:t>Komoce </a:t>
            </a:r>
          </a:p>
          <a:p>
            <a:pPr marL="0" indent="0">
              <a:buNone/>
              <a:defRPr/>
            </a:pPr>
            <a:r>
              <a:rPr lang="cs-CZ" sz="1800" dirty="0">
                <a:solidFill>
                  <a:schemeClr val="tx1"/>
                </a:solidFill>
              </a:rPr>
              <a:t>   (dočasná, traumatická porucha vědomí provázená ante- i retrográdní amnézií, neurologickými dysfunkcemi, přechodnými poruchami dýchání) </a:t>
            </a:r>
          </a:p>
          <a:p>
            <a:pPr>
              <a:buFontTx/>
              <a:buChar char="-"/>
              <a:defRPr/>
            </a:pPr>
            <a:r>
              <a:rPr lang="cs-CZ" sz="1800" b="1" dirty="0">
                <a:solidFill>
                  <a:schemeClr val="tx1"/>
                </a:solidFill>
              </a:rPr>
              <a:t>Fraktury lebky </a:t>
            </a:r>
            <a:r>
              <a:rPr lang="cs-CZ" sz="1800" dirty="0">
                <a:solidFill>
                  <a:schemeClr val="tx1"/>
                </a:solidFill>
              </a:rPr>
              <a:t>(lineární, vpáčené, terasovité, diastatické; nepřímé fraktury </a:t>
            </a:r>
            <a:r>
              <a:rPr lang="cs-CZ" sz="1800" dirty="0" err="1">
                <a:solidFill>
                  <a:schemeClr val="tx1"/>
                </a:solidFill>
              </a:rPr>
              <a:t>baze</a:t>
            </a:r>
            <a:r>
              <a:rPr lang="cs-CZ" sz="1800" dirty="0">
                <a:solidFill>
                  <a:schemeClr val="tx1"/>
                </a:solidFill>
              </a:rPr>
              <a:t> lební)</a:t>
            </a:r>
          </a:p>
          <a:p>
            <a:pPr>
              <a:buFontTx/>
              <a:buChar char="-"/>
              <a:defRPr/>
            </a:pPr>
            <a:r>
              <a:rPr lang="cs-CZ" sz="1800" b="1" dirty="0" err="1">
                <a:solidFill>
                  <a:schemeClr val="tx1"/>
                </a:solidFill>
              </a:rPr>
              <a:t>Parenchymální</a:t>
            </a:r>
            <a:r>
              <a:rPr lang="cs-CZ" sz="1800" b="1" dirty="0">
                <a:solidFill>
                  <a:schemeClr val="tx1"/>
                </a:solidFill>
              </a:rPr>
              <a:t> poškození </a:t>
            </a:r>
          </a:p>
          <a:p>
            <a:pPr marL="0" indent="0">
              <a:buNone/>
              <a:defRPr/>
            </a:pPr>
            <a:r>
              <a:rPr lang="cs-CZ" sz="1800" dirty="0">
                <a:solidFill>
                  <a:schemeClr val="tx1"/>
                </a:solidFill>
              </a:rPr>
              <a:t>    - </a:t>
            </a:r>
            <a:r>
              <a:rPr lang="cs-CZ" sz="1800" b="1" dirty="0">
                <a:solidFill>
                  <a:schemeClr val="tx1"/>
                </a:solidFill>
              </a:rPr>
              <a:t>kontuze</a:t>
            </a:r>
            <a:r>
              <a:rPr lang="cs-CZ" sz="1800" dirty="0">
                <a:solidFill>
                  <a:schemeClr val="tx1"/>
                </a:solidFill>
              </a:rPr>
              <a:t> (povrchová traumatická </a:t>
            </a:r>
            <a:r>
              <a:rPr lang="cs-CZ" sz="1800" dirty="0" err="1">
                <a:solidFill>
                  <a:schemeClr val="tx1"/>
                </a:solidFill>
              </a:rPr>
              <a:t>encefalomalacie</a:t>
            </a:r>
            <a:r>
              <a:rPr lang="cs-CZ" sz="1800" dirty="0">
                <a:solidFill>
                  <a:schemeClr val="tx1"/>
                </a:solidFill>
              </a:rPr>
              <a:t> v místě nárazu a kontralaterálně + </a:t>
            </a:r>
            <a:r>
              <a:rPr lang="cs-CZ" sz="1800" dirty="0" err="1">
                <a:solidFill>
                  <a:schemeClr val="tx1"/>
                </a:solidFill>
              </a:rPr>
              <a:t>herniační</a:t>
            </a:r>
            <a:r>
              <a:rPr lang="cs-CZ" sz="1800" dirty="0">
                <a:solidFill>
                  <a:schemeClr val="tx1"/>
                </a:solidFill>
              </a:rPr>
              <a:t> kontuzní ložiska)</a:t>
            </a:r>
          </a:p>
          <a:p>
            <a:pPr marL="0" indent="0">
              <a:buNone/>
              <a:defRPr/>
            </a:pPr>
            <a:r>
              <a:rPr lang="cs-CZ" sz="1800" dirty="0">
                <a:solidFill>
                  <a:schemeClr val="tx1"/>
                </a:solidFill>
              </a:rPr>
              <a:t>    - </a:t>
            </a:r>
            <a:r>
              <a:rPr lang="cs-CZ" sz="1800" b="1" dirty="0">
                <a:solidFill>
                  <a:schemeClr val="tx1"/>
                </a:solidFill>
              </a:rPr>
              <a:t>lacerace</a:t>
            </a:r>
            <a:r>
              <a:rPr lang="cs-CZ" sz="1800" dirty="0">
                <a:solidFill>
                  <a:schemeClr val="tx1"/>
                </a:solidFill>
              </a:rPr>
              <a:t> (roztržení mozkové tkáně (corpus </a:t>
            </a:r>
            <a:r>
              <a:rPr lang="cs-CZ" sz="1800" dirty="0" err="1">
                <a:solidFill>
                  <a:schemeClr val="tx1"/>
                </a:solidFill>
              </a:rPr>
              <a:t>callosum</a:t>
            </a:r>
            <a:r>
              <a:rPr lang="cs-CZ" sz="1800" dirty="0">
                <a:solidFill>
                  <a:schemeClr val="tx1"/>
                </a:solidFill>
              </a:rPr>
              <a:t>, mozkový kmen nejčastěji))</a:t>
            </a:r>
          </a:p>
          <a:p>
            <a:pPr>
              <a:buFontTx/>
              <a:buChar char="-"/>
              <a:defRPr/>
            </a:pPr>
            <a:r>
              <a:rPr lang="cs-CZ" sz="1800" b="1" dirty="0">
                <a:solidFill>
                  <a:schemeClr val="tx1"/>
                </a:solidFill>
              </a:rPr>
              <a:t>Vaskulární poškození </a:t>
            </a:r>
          </a:p>
          <a:p>
            <a:pPr marL="0" indent="0">
              <a:buNone/>
              <a:defRPr/>
            </a:pPr>
            <a:r>
              <a:rPr lang="cs-CZ" sz="1800" dirty="0">
                <a:solidFill>
                  <a:schemeClr val="tx1"/>
                </a:solidFill>
              </a:rPr>
              <a:t>    (epidurální, subdurální, </a:t>
            </a:r>
            <a:r>
              <a:rPr lang="cs-CZ" sz="1800" dirty="0" err="1">
                <a:solidFill>
                  <a:schemeClr val="tx1"/>
                </a:solidFill>
              </a:rPr>
              <a:t>intraparenchymatózní</a:t>
            </a:r>
            <a:r>
              <a:rPr lang="cs-CZ" sz="1800" dirty="0">
                <a:solidFill>
                  <a:schemeClr val="tx1"/>
                </a:solidFill>
              </a:rPr>
              <a:t> a </a:t>
            </a:r>
            <a:r>
              <a:rPr lang="cs-CZ" sz="1800" dirty="0" err="1">
                <a:solidFill>
                  <a:schemeClr val="tx1"/>
                </a:solidFill>
              </a:rPr>
              <a:t>subarachnoideální</a:t>
            </a:r>
            <a:r>
              <a:rPr lang="cs-CZ" sz="1800" dirty="0">
                <a:solidFill>
                  <a:schemeClr val="tx1"/>
                </a:solidFill>
              </a:rPr>
              <a:t> krvácení; rozvoj aneuryzmat a patologických komunikací po traumatickém poškození cévní stěny)</a:t>
            </a:r>
          </a:p>
          <a:p>
            <a:pPr>
              <a:buFontTx/>
              <a:buChar char="-"/>
              <a:defRPr/>
            </a:pPr>
            <a:r>
              <a:rPr lang="cs-CZ" sz="1800" b="1" dirty="0">
                <a:solidFill>
                  <a:schemeClr val="tx1"/>
                </a:solidFill>
              </a:rPr>
              <a:t>Difúzní </a:t>
            </a:r>
            <a:r>
              <a:rPr lang="cs-CZ" sz="1800" b="1" dirty="0" err="1">
                <a:solidFill>
                  <a:schemeClr val="tx1"/>
                </a:solidFill>
              </a:rPr>
              <a:t>axonální</a:t>
            </a:r>
            <a:r>
              <a:rPr lang="cs-CZ" sz="1800" b="1" dirty="0">
                <a:solidFill>
                  <a:schemeClr val="tx1"/>
                </a:solidFill>
              </a:rPr>
              <a:t> poškození </a:t>
            </a:r>
            <a:r>
              <a:rPr lang="cs-CZ" sz="1800" dirty="0">
                <a:solidFill>
                  <a:schemeClr val="tx1"/>
                </a:solidFill>
              </a:rPr>
              <a:t>(v důsledku </a:t>
            </a:r>
            <a:r>
              <a:rPr lang="cs-CZ" sz="1800" dirty="0" err="1">
                <a:solidFill>
                  <a:schemeClr val="tx1"/>
                </a:solidFill>
              </a:rPr>
              <a:t>axonálního</a:t>
            </a:r>
            <a:r>
              <a:rPr lang="cs-CZ" sz="1800" dirty="0">
                <a:solidFill>
                  <a:schemeClr val="tx1"/>
                </a:solidFill>
              </a:rPr>
              <a:t> otoku a drobných hemoragií)</a:t>
            </a:r>
          </a:p>
          <a:p>
            <a:pPr>
              <a:defRPr/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Sekundární poškození:</a:t>
            </a:r>
          </a:p>
          <a:p>
            <a:pPr>
              <a:buFontTx/>
              <a:buChar char="-"/>
              <a:defRPr/>
            </a:pPr>
            <a:r>
              <a:rPr lang="cs-CZ" sz="1800" b="1" dirty="0">
                <a:solidFill>
                  <a:schemeClr val="tx1"/>
                </a:solidFill>
              </a:rPr>
              <a:t>Intrakraniální hematomy, </a:t>
            </a:r>
            <a:r>
              <a:rPr lang="cs-CZ" sz="1800" b="1" dirty="0" err="1">
                <a:solidFill>
                  <a:schemeClr val="tx1"/>
                </a:solidFill>
              </a:rPr>
              <a:t>herniace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  <a:r>
              <a:rPr lang="cs-CZ" sz="1800" b="1" dirty="0" err="1">
                <a:solidFill>
                  <a:schemeClr val="tx1"/>
                </a:solidFill>
              </a:rPr>
              <a:t>infarzace</a:t>
            </a:r>
            <a:r>
              <a:rPr lang="cs-CZ" sz="1800" b="1" dirty="0">
                <a:solidFill>
                  <a:schemeClr val="tx1"/>
                </a:solidFill>
              </a:rPr>
              <a:t>, infekce, </a:t>
            </a:r>
            <a:r>
              <a:rPr lang="cs-CZ" sz="1800" b="1" dirty="0" err="1">
                <a:solidFill>
                  <a:schemeClr val="tx1"/>
                </a:solidFill>
              </a:rPr>
              <a:t>mokové</a:t>
            </a:r>
            <a:r>
              <a:rPr lang="cs-CZ" sz="1800" b="1" dirty="0">
                <a:solidFill>
                  <a:schemeClr val="tx1"/>
                </a:solidFill>
              </a:rPr>
              <a:t> píštěle</a:t>
            </a:r>
          </a:p>
          <a:p>
            <a:pPr>
              <a:buFontTx/>
              <a:buChar char="-"/>
              <a:defRPr/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Komplikace:</a:t>
            </a:r>
          </a:p>
          <a:p>
            <a:pPr>
              <a:buFontTx/>
              <a:buChar char="-"/>
              <a:defRPr/>
            </a:pPr>
            <a:r>
              <a:rPr lang="cs-CZ" sz="1800" b="1" dirty="0">
                <a:solidFill>
                  <a:schemeClr val="tx1"/>
                </a:solidFill>
              </a:rPr>
              <a:t>epilepsie, perzistující vegetativní stav, posttraumatická demence</a:t>
            </a:r>
          </a:p>
          <a:p>
            <a:pPr marL="0" indent="0">
              <a:buNone/>
              <a:defRPr/>
            </a:pPr>
            <a:endParaRPr lang="cs-CZ" sz="2800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sz="2800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45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symbol pro obsah 3">
            <a:extLst>
              <a:ext uri="{FF2B5EF4-FFF2-40B4-BE49-F238E27FC236}">
                <a16:creationId xmlns:a16="http://schemas.microsoft.com/office/drawing/2014/main" id="{00F11F34-B1A3-425B-B5E9-4633B75CD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0080" y="519114"/>
            <a:ext cx="8162925" cy="6122987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0B503C4-2030-4CCC-A34D-7656041531A2}"/>
              </a:ext>
            </a:extLst>
          </p:cNvPr>
          <p:cNvSpPr txBox="1"/>
          <p:nvPr/>
        </p:nvSpPr>
        <p:spPr>
          <a:xfrm>
            <a:off x="2637065" y="734786"/>
            <a:ext cx="32837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600" dirty="0"/>
              <a:t>Střelná poranění</a:t>
            </a:r>
          </a:p>
        </p:txBody>
      </p:sp>
    </p:spTree>
    <p:extLst>
      <p:ext uri="{BB962C8B-B14F-4D97-AF65-F5344CB8AC3E}">
        <p14:creationId xmlns:p14="http://schemas.microsoft.com/office/powerpoint/2010/main" val="135350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6F43C-4119-473B-A12A-282896DD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>
                <a:solidFill>
                  <a:schemeClr val="tx1"/>
                </a:solidFill>
                <a:latin typeface="+mn-lt"/>
              </a:rPr>
              <a:t>Míšná</a:t>
            </a:r>
            <a:r>
              <a:rPr lang="cs-CZ" sz="3200" dirty="0">
                <a:solidFill>
                  <a:schemeClr val="tx1"/>
                </a:solidFill>
                <a:latin typeface="+mn-lt"/>
              </a:rPr>
              <a:t> traumata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282213-4F60-4310-86D7-5E4F8AD05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6128" cy="472651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2400" b="1" dirty="0">
                <a:solidFill>
                  <a:srgbClr val="FFC000"/>
                </a:solidFill>
              </a:rPr>
              <a:t>Otevřená</a:t>
            </a:r>
          </a:p>
          <a:p>
            <a:pPr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FFC000"/>
                </a:solidFill>
              </a:rPr>
              <a:t>Uzavřená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Primární poškození: kontuze, přerušení nervu, hemoragická nekróza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Sekundární poškození: hematom, infarkt, infekce, edém</a:t>
            </a:r>
          </a:p>
          <a:p>
            <a:pPr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FFC000"/>
                </a:solidFill>
              </a:rPr>
              <a:t>Komplikace: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Degenerace poškozených nervů (ascendentně i  descendentně)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Posttraumatická </a:t>
            </a:r>
            <a:r>
              <a:rPr lang="cs-CZ" sz="1800" dirty="0" err="1"/>
              <a:t>syringomyelii</a:t>
            </a:r>
            <a:endParaRPr lang="cs-CZ" sz="1800" dirty="0"/>
          </a:p>
          <a:p>
            <a:pPr>
              <a:buFontTx/>
              <a:buChar char="-"/>
              <a:defRPr/>
            </a:pPr>
            <a:r>
              <a:rPr lang="cs-CZ" sz="1800" dirty="0" err="1"/>
              <a:t>Systemové</a:t>
            </a:r>
            <a:r>
              <a:rPr lang="cs-CZ" sz="1800" dirty="0"/>
              <a:t> následky paraplegie při transverzální míšní lézi (infekce močových cest a respiračního traktu, dekubity, svalová atrofie)</a:t>
            </a:r>
            <a:endParaRPr lang="cs-CZ" sz="2400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BE9F996-454C-4AC3-9C82-79377926FF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solidFill>
                  <a:srgbClr val="FFC000"/>
                </a:solidFill>
              </a:rPr>
              <a:t>Komprese míšních kořenů:</a:t>
            </a:r>
          </a:p>
          <a:p>
            <a:pPr>
              <a:buFontTx/>
              <a:buChar char="-"/>
              <a:defRPr/>
            </a:pPr>
            <a:r>
              <a:rPr lang="cs-CZ" dirty="0"/>
              <a:t> prolaps/výhřez intervertebrální ploténky</a:t>
            </a:r>
          </a:p>
          <a:p>
            <a:pPr>
              <a:buFontTx/>
              <a:buChar char="-"/>
              <a:defRPr/>
            </a:pPr>
            <a:r>
              <a:rPr lang="cs-CZ" dirty="0"/>
              <a:t> nádor</a:t>
            </a:r>
          </a:p>
          <a:p>
            <a:pPr>
              <a:buFontTx/>
              <a:buChar char="-"/>
              <a:defRPr/>
            </a:pPr>
            <a:r>
              <a:rPr lang="cs-CZ" dirty="0"/>
              <a:t> skeletální abnormity</a:t>
            </a:r>
          </a:p>
          <a:p>
            <a:pPr>
              <a:buFontTx/>
              <a:buChar char="-"/>
              <a:defRPr/>
            </a:pPr>
            <a:r>
              <a:rPr lang="cs-CZ" dirty="0"/>
              <a:t> infekce (</a:t>
            </a:r>
            <a:r>
              <a:rPr lang="cs-CZ" dirty="0" err="1"/>
              <a:t>tbs</a:t>
            </a:r>
            <a:r>
              <a:rPr lang="cs-CZ" dirty="0"/>
              <a:t> s destrukcí </a:t>
            </a:r>
            <a:r>
              <a:rPr lang="cs-CZ" dirty="0" err="1"/>
              <a:t>obratlu</a:t>
            </a:r>
            <a:r>
              <a:rPr lang="cs-CZ" dirty="0"/>
              <a:t>, absces)</a:t>
            </a:r>
          </a:p>
          <a:p>
            <a:pPr>
              <a:buFontTx/>
              <a:buChar char="-"/>
              <a:defRPr/>
            </a:pPr>
            <a:r>
              <a:rPr lang="cs-CZ" dirty="0"/>
              <a:t> vaskulární malformace (arteriovenózní  </a:t>
            </a:r>
          </a:p>
          <a:p>
            <a:pPr marL="0" indent="0">
              <a:buNone/>
              <a:defRPr/>
            </a:pPr>
            <a:r>
              <a:rPr lang="cs-CZ" dirty="0"/>
              <a:t>   malformace (AVM), </a:t>
            </a:r>
            <a:r>
              <a:rPr lang="cs-CZ" dirty="0" err="1"/>
              <a:t>kavernomy</a:t>
            </a:r>
            <a:r>
              <a:rPr lang="cs-CZ" dirty="0"/>
              <a:t> </a:t>
            </a:r>
            <a:r>
              <a:rPr lang="cs-CZ" dirty="0">
                <a:latin typeface="Garamond" panose="02020404030301010803" pitchFamily="18" charset="0"/>
              </a:rPr>
              <a:t>→</a:t>
            </a:r>
            <a:r>
              <a:rPr lang="cs-CZ" dirty="0"/>
              <a:t> krvácení)</a:t>
            </a:r>
          </a:p>
          <a:p>
            <a:pPr>
              <a:buFontTx/>
              <a:buChar char="-"/>
              <a:defRPr/>
            </a:pPr>
            <a:r>
              <a:rPr lang="cs-CZ" dirty="0"/>
              <a:t> trauma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224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E8A81-9FA4-4FF2-A488-65B61B94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62071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Prolaps intervertebrálního disku</a:t>
            </a:r>
          </a:p>
        </p:txBody>
      </p:sp>
      <p:pic>
        <p:nvPicPr>
          <p:cNvPr id="12291" name="Zástupný symbol pro obsah 3">
            <a:extLst>
              <a:ext uri="{FF2B5EF4-FFF2-40B4-BE49-F238E27FC236}">
                <a16:creationId xmlns:a16="http://schemas.microsoft.com/office/drawing/2014/main" id="{AFAE6EED-6476-4047-A564-328A96980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89138"/>
            <a:ext cx="8229600" cy="3600450"/>
          </a:xfrm>
        </p:spPr>
      </p:pic>
    </p:spTree>
    <p:extLst>
      <p:ext uri="{BB962C8B-B14F-4D97-AF65-F5344CB8AC3E}">
        <p14:creationId xmlns:p14="http://schemas.microsoft.com/office/powerpoint/2010/main" val="295358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EDDE0A5-393A-42AA-AAE4-0BFECBBF1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930532"/>
              </p:ext>
            </p:extLst>
          </p:nvPr>
        </p:nvGraphicFramePr>
        <p:xfrm>
          <a:off x="179613" y="470128"/>
          <a:ext cx="11707586" cy="458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505">
                  <a:extLst>
                    <a:ext uri="{9D8B030D-6E8A-4147-A177-3AD203B41FA5}">
                      <a16:colId xmlns:a16="http://schemas.microsoft.com/office/drawing/2014/main" val="2522245190"/>
                    </a:ext>
                  </a:extLst>
                </a:gridCol>
                <a:gridCol w="446337">
                  <a:extLst>
                    <a:ext uri="{9D8B030D-6E8A-4147-A177-3AD203B41FA5}">
                      <a16:colId xmlns:a16="http://schemas.microsoft.com/office/drawing/2014/main" val="2403126483"/>
                    </a:ext>
                  </a:extLst>
                </a:gridCol>
                <a:gridCol w="3107130">
                  <a:extLst>
                    <a:ext uri="{9D8B030D-6E8A-4147-A177-3AD203B41FA5}">
                      <a16:colId xmlns:a16="http://schemas.microsoft.com/office/drawing/2014/main" val="925438905"/>
                    </a:ext>
                  </a:extLst>
                </a:gridCol>
                <a:gridCol w="3553095">
                  <a:extLst>
                    <a:ext uri="{9D8B030D-6E8A-4147-A177-3AD203B41FA5}">
                      <a16:colId xmlns:a16="http://schemas.microsoft.com/office/drawing/2014/main" val="1176736346"/>
                    </a:ext>
                  </a:extLst>
                </a:gridCol>
                <a:gridCol w="2341519">
                  <a:extLst>
                    <a:ext uri="{9D8B030D-6E8A-4147-A177-3AD203B41FA5}">
                      <a16:colId xmlns:a16="http://schemas.microsoft.com/office/drawing/2014/main" val="3594029657"/>
                    </a:ext>
                  </a:extLst>
                </a:gridCol>
              </a:tblGrid>
              <a:tr h="370789">
                <a:tc gridSpan="5">
                  <a:txBody>
                    <a:bodyPr/>
                    <a:lstStyle/>
                    <a:p>
                      <a:r>
                        <a:rPr lang="cs-CZ" sz="1800" dirty="0"/>
                        <a:t>Hlavní příčiny cévních mozkových příhod</a:t>
                      </a:r>
                    </a:p>
                  </a:txBody>
                  <a:tcPr marL="91436" marR="91436" marT="45714" marB="45714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068404"/>
                  </a:ext>
                </a:extLst>
              </a:tr>
              <a:tr h="375562">
                <a:tc>
                  <a:txBody>
                    <a:bodyPr/>
                    <a:lstStyle/>
                    <a:p>
                      <a:r>
                        <a:rPr lang="cs-CZ" sz="1800" b="1" dirty="0"/>
                        <a:t>Příčina</a:t>
                      </a:r>
                    </a:p>
                  </a:txBody>
                  <a:tcPr marL="91436" marR="91436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%</a:t>
                      </a:r>
                    </a:p>
                  </a:txBody>
                  <a:tcPr marL="91436" marR="91436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Klinické projevy</a:t>
                      </a:r>
                    </a:p>
                  </a:txBody>
                  <a:tcPr marL="91436" marR="91436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Patogeneze</a:t>
                      </a:r>
                    </a:p>
                  </a:txBody>
                  <a:tcPr marL="91436" marR="91436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Predisponující faktory</a:t>
                      </a:r>
                    </a:p>
                  </a:txBody>
                  <a:tcPr marL="91436" marR="91436" marT="45714" marB="4571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3219"/>
                  </a:ext>
                </a:extLst>
              </a:tr>
              <a:tr h="1178757">
                <a:tc>
                  <a:txBody>
                    <a:bodyPr/>
                    <a:lstStyle/>
                    <a:p>
                      <a:r>
                        <a:rPr lang="cs-CZ" sz="1800" b="1" dirty="0"/>
                        <a:t>Mozkový infarkt</a:t>
                      </a:r>
                    </a:p>
                    <a:p>
                      <a:r>
                        <a:rPr lang="cs-CZ" sz="1800" b="1" dirty="0"/>
                        <a:t>/</a:t>
                      </a:r>
                      <a:r>
                        <a:rPr lang="cs-CZ" sz="1800" b="1" dirty="0" err="1"/>
                        <a:t>encefalomalacie</a:t>
                      </a:r>
                      <a:endParaRPr lang="cs-CZ" sz="1800" b="0" dirty="0"/>
                    </a:p>
                    <a:p>
                      <a:r>
                        <a:rPr lang="cs-CZ" sz="1800" b="0" dirty="0"/>
                        <a:t>(ischemická nekróza )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82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Obvykle pomalý rozvoj klinické symptomatologie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Hypoperfúze</a:t>
                      </a:r>
                      <a:r>
                        <a:rPr lang="cs-CZ" sz="1800" dirty="0"/>
                        <a:t> (u AS) </a:t>
                      </a:r>
                    </a:p>
                    <a:p>
                      <a:r>
                        <a:rPr lang="cs-CZ" sz="1800" dirty="0"/>
                        <a:t>Embolizace (tromby, ateromové hmoty, tuková a vzduchová embolie)</a:t>
                      </a:r>
                    </a:p>
                    <a:p>
                      <a:r>
                        <a:rPr lang="cs-CZ" sz="1800" dirty="0"/>
                        <a:t>Trombóza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Ateroskleróza</a:t>
                      </a:r>
                    </a:p>
                    <a:p>
                      <a:r>
                        <a:rPr lang="cs-CZ" sz="1800" dirty="0"/>
                        <a:t>Hypertenze</a:t>
                      </a:r>
                    </a:p>
                    <a:p>
                      <a:r>
                        <a:rPr lang="cs-CZ" sz="1800" dirty="0"/>
                        <a:t>Diabetes </a:t>
                      </a:r>
                      <a:r>
                        <a:rPr lang="cs-CZ" sz="1800" dirty="0" err="1"/>
                        <a:t>mellitus</a:t>
                      </a:r>
                      <a:endParaRPr lang="cs-CZ" sz="1800" dirty="0"/>
                    </a:p>
                    <a:p>
                      <a:r>
                        <a:rPr lang="cs-CZ" sz="1800" dirty="0"/>
                        <a:t>Nemoci srdce (endokarditida, trombóza v síních)</a:t>
                      </a: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val="3554668122"/>
                  </a:ext>
                </a:extLst>
              </a:tr>
              <a:tr h="914378">
                <a:tc>
                  <a:txBody>
                    <a:bodyPr/>
                    <a:lstStyle/>
                    <a:p>
                      <a:r>
                        <a:rPr lang="cs-CZ" sz="1800" b="1" dirty="0" err="1"/>
                        <a:t>Intracerebrální</a:t>
                      </a:r>
                      <a:r>
                        <a:rPr lang="cs-CZ" sz="1800" b="1" dirty="0"/>
                        <a:t> krvácení 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15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Náhle vzniklá symptomatologie </a:t>
                      </a:r>
                    </a:p>
                    <a:p>
                      <a:r>
                        <a:rPr lang="cs-CZ" sz="1800" dirty="0"/>
                        <a:t>Zvýšení intrakraniálního tlaku 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Ruptura arterioly či </a:t>
                      </a:r>
                      <a:r>
                        <a:rPr lang="cs-CZ" sz="1800" dirty="0" err="1"/>
                        <a:t>mikroaneuryzmatu</a:t>
                      </a:r>
                      <a:endParaRPr lang="cs-CZ" sz="18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Hypertenze</a:t>
                      </a:r>
                    </a:p>
                    <a:p>
                      <a:r>
                        <a:rPr lang="cs-CZ" sz="1800" dirty="0"/>
                        <a:t>Vaskulární malformace</a:t>
                      </a:r>
                    </a:p>
                    <a:p>
                      <a:r>
                        <a:rPr lang="cs-CZ" sz="1800" dirty="0"/>
                        <a:t>(AVM, </a:t>
                      </a:r>
                      <a:r>
                        <a:rPr lang="cs-CZ" sz="1800" dirty="0" err="1"/>
                        <a:t>kavernomy</a:t>
                      </a:r>
                      <a:r>
                        <a:rPr lang="cs-CZ" sz="1800" dirty="0"/>
                        <a:t>)</a:t>
                      </a: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val="3615066434"/>
                  </a:ext>
                </a:extLst>
              </a:tr>
              <a:tr h="1188695">
                <a:tc>
                  <a:txBody>
                    <a:bodyPr/>
                    <a:lstStyle/>
                    <a:p>
                      <a:r>
                        <a:rPr lang="cs-CZ" sz="1800" b="1" dirty="0" err="1"/>
                        <a:t>Subarachnoideální</a:t>
                      </a:r>
                      <a:r>
                        <a:rPr lang="cs-CZ" sz="1800" b="1" dirty="0"/>
                        <a:t> krvácení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Náhle vzniklá bolest hlavy</a:t>
                      </a:r>
                    </a:p>
                    <a:p>
                      <a:r>
                        <a:rPr lang="cs-CZ" sz="1800" dirty="0"/>
                        <a:t>Meningeální příznaky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Ruptura vakovitého aneuryzmatu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</a:rPr>
                        <a:t>Willis</a:t>
                      </a:r>
                      <a:r>
                        <a:rPr lang="cs-CZ" sz="1800" dirty="0" err="1"/>
                        <a:t>ova</a:t>
                      </a:r>
                      <a:r>
                        <a:rPr lang="cs-CZ" sz="1800" dirty="0"/>
                        <a:t> okruhu</a:t>
                      </a:r>
                    </a:p>
                    <a:p>
                      <a:r>
                        <a:rPr lang="cs-CZ" sz="1800" dirty="0"/>
                        <a:t>Trauma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Hypertenze</a:t>
                      </a:r>
                    </a:p>
                    <a:p>
                      <a:r>
                        <a:rPr lang="cs-CZ" sz="1800" dirty="0"/>
                        <a:t>Koarktace aorty</a:t>
                      </a: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val="2114752785"/>
                  </a:ext>
                </a:extLst>
              </a:tr>
            </a:tbl>
          </a:graphicData>
        </a:graphic>
      </p:graphicFrame>
      <p:sp>
        <p:nvSpPr>
          <p:cNvPr id="14372" name="TextovéPole 4">
            <a:extLst>
              <a:ext uri="{FF2B5EF4-FFF2-40B4-BE49-F238E27FC236}">
                <a16:creationId xmlns:a16="http://schemas.microsoft.com/office/drawing/2014/main" id="{D12C8F44-AB9A-4531-A492-768AA03E5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18" y="5224691"/>
            <a:ext cx="10466613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Hypoxické poškození CNS: ischémie – hypoxie 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Globální ischémie – mozková smrt (nejtěžší následek)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Lokální ischémie – mozkový infarkt/</a:t>
            </a:r>
            <a:r>
              <a:rPr lang="cs-CZ" altLang="cs-CZ" sz="2400" b="1" dirty="0" err="1"/>
              <a:t>encefalomalacie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8579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57857-7743-4D8B-B303-8A59867D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36" y="286603"/>
            <a:ext cx="11372850" cy="1450757"/>
          </a:xfrm>
        </p:spPr>
        <p:txBody>
          <a:bodyPr/>
          <a:lstStyle/>
          <a:p>
            <a:r>
              <a:rPr lang="cs-CZ" b="1" dirty="0"/>
              <a:t>Mozkový infarkt – </a:t>
            </a:r>
            <a:r>
              <a:rPr lang="cs-CZ" b="1" dirty="0" err="1"/>
              <a:t>encefalomalacie</a:t>
            </a:r>
            <a:br>
              <a:rPr lang="cs-CZ" b="1" dirty="0"/>
            </a:br>
            <a:r>
              <a:rPr lang="cs-CZ" sz="3200" b="1" dirty="0"/>
              <a:t>Míšní infarkty: </a:t>
            </a:r>
            <a:r>
              <a:rPr lang="cs-CZ" sz="2000" b="1" dirty="0"/>
              <a:t>vzácně, střední torakální oblast (při AS, kompresi míchy, cévních poruchách, disekci, embolizaci)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BB00AD-8E16-48D7-AD46-F2DF21D5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40666"/>
          </a:xfrm>
        </p:spPr>
        <p:txBody>
          <a:bodyPr>
            <a:normAutofit fontScale="85000" lnSpcReduction="20000"/>
          </a:bodyPr>
          <a:lstStyle/>
          <a:p>
            <a:r>
              <a:rPr lang="cs-CZ" sz="2200" b="1" dirty="0"/>
              <a:t>Infarkt = ischemická nekróza </a:t>
            </a:r>
          </a:p>
          <a:p>
            <a:r>
              <a:rPr lang="cs-CZ" dirty="0"/>
              <a:t>- při uzávěru přívodné arterie</a:t>
            </a:r>
          </a:p>
          <a:p>
            <a:r>
              <a:rPr lang="cs-CZ" dirty="0"/>
              <a:t>- hemoragická </a:t>
            </a:r>
            <a:r>
              <a:rPr lang="cs-CZ" dirty="0" err="1"/>
              <a:t>infarzace</a:t>
            </a:r>
            <a:r>
              <a:rPr lang="cs-CZ" dirty="0"/>
              <a:t> mozkové tkáně následkem venózní okluze (př. trombóza splavů) </a:t>
            </a:r>
          </a:p>
          <a:p>
            <a:r>
              <a:rPr lang="cs-CZ" dirty="0"/>
              <a:t>- při zánětlivých trombózách drobných cév mnohočetné ischemické infarkty</a:t>
            </a:r>
          </a:p>
          <a:p>
            <a:endParaRPr lang="cs-CZ" dirty="0"/>
          </a:p>
          <a:p>
            <a:r>
              <a:rPr lang="cs-CZ" b="1" dirty="0"/>
              <a:t>Kolikvační nekróza/</a:t>
            </a:r>
            <a:r>
              <a:rPr lang="cs-CZ" b="1" dirty="0" err="1"/>
              <a:t>encefalomalacie</a:t>
            </a:r>
            <a:r>
              <a:rPr lang="cs-CZ" b="1" dirty="0"/>
              <a:t> </a:t>
            </a:r>
          </a:p>
          <a:p>
            <a:r>
              <a:rPr lang="cs-CZ" dirty="0"/>
              <a:t>- bílá </a:t>
            </a:r>
            <a:r>
              <a:rPr lang="cs-CZ" dirty="0" err="1"/>
              <a:t>encefalomalacie</a:t>
            </a:r>
            <a:endParaRPr lang="cs-CZ" dirty="0"/>
          </a:p>
          <a:p>
            <a:r>
              <a:rPr lang="cs-CZ" dirty="0"/>
              <a:t>- červená </a:t>
            </a:r>
            <a:r>
              <a:rPr lang="cs-CZ" dirty="0" err="1"/>
              <a:t>encefalomalacie</a:t>
            </a:r>
            <a:r>
              <a:rPr lang="cs-CZ" dirty="0"/>
              <a:t> (hemoragického charakteru)</a:t>
            </a:r>
          </a:p>
          <a:p>
            <a:endParaRPr lang="cs-CZ" dirty="0"/>
          </a:p>
          <a:p>
            <a:r>
              <a:rPr lang="cs-CZ" dirty="0"/>
              <a:t>Reparací </a:t>
            </a:r>
            <a:r>
              <a:rPr lang="cs-CZ" dirty="0" err="1"/>
              <a:t>encefalomalatického</a:t>
            </a:r>
            <a:r>
              <a:rPr lang="cs-CZ" dirty="0"/>
              <a:t> ložiska vzniká </a:t>
            </a:r>
            <a:r>
              <a:rPr lang="cs-CZ" b="1" dirty="0" err="1"/>
              <a:t>postmalatická</a:t>
            </a:r>
            <a:r>
              <a:rPr lang="cs-CZ" b="1" dirty="0"/>
              <a:t> </a:t>
            </a:r>
            <a:r>
              <a:rPr lang="cs-CZ" b="1" dirty="0" err="1"/>
              <a:t>pseudocysta</a:t>
            </a:r>
            <a:r>
              <a:rPr lang="cs-CZ" b="1" dirty="0"/>
              <a:t> </a:t>
            </a:r>
            <a:r>
              <a:rPr lang="cs-CZ" dirty="0"/>
              <a:t>(viz prezentace v praktických cvičeních)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E28ACF-48DB-42FF-A0BA-91515B59960D}"/>
              </a:ext>
            </a:extLst>
          </p:cNvPr>
          <p:cNvSpPr txBox="1"/>
          <p:nvPr/>
        </p:nvSpPr>
        <p:spPr>
          <a:xfrm>
            <a:off x="1374865" y="5594774"/>
            <a:ext cx="953677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/>
              <a:t>Chronické ischemické změny </a:t>
            </a:r>
            <a:r>
              <a:rPr lang="cs-CZ" dirty="0"/>
              <a:t>(při AS změnách drobných cév, při mnohočetné </a:t>
            </a:r>
            <a:r>
              <a:rPr lang="cs-CZ" dirty="0" err="1"/>
              <a:t>tromembolizaci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Hydrocephalus</a:t>
            </a:r>
            <a:r>
              <a:rPr lang="cs-CZ" dirty="0"/>
              <a:t> e </a:t>
            </a:r>
            <a:r>
              <a:rPr lang="cs-CZ" dirty="0" err="1"/>
              <a:t>vacuo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Status </a:t>
            </a:r>
            <a:r>
              <a:rPr lang="cs-CZ" dirty="0" err="1"/>
              <a:t>lacunaris</a:t>
            </a:r>
            <a:r>
              <a:rPr lang="cs-CZ" dirty="0"/>
              <a:t> bazálních ganglií (drobné </a:t>
            </a:r>
            <a:r>
              <a:rPr lang="cs-CZ" dirty="0" err="1"/>
              <a:t>postamaltické</a:t>
            </a:r>
            <a:r>
              <a:rPr lang="cs-CZ" dirty="0"/>
              <a:t> </a:t>
            </a:r>
            <a:r>
              <a:rPr lang="cs-CZ" dirty="0" err="1"/>
              <a:t>pseudocysty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Status </a:t>
            </a:r>
            <a:r>
              <a:rPr lang="cs-CZ" dirty="0" err="1"/>
              <a:t>cribrosus</a:t>
            </a:r>
            <a:r>
              <a:rPr lang="cs-CZ" dirty="0"/>
              <a:t> bazálních ganglií (rozšířené </a:t>
            </a:r>
            <a:r>
              <a:rPr lang="cs-CZ" dirty="0" err="1"/>
              <a:t>perivaskulární</a:t>
            </a:r>
            <a:r>
              <a:rPr lang="cs-CZ" dirty="0"/>
              <a:t> prostory)..provázeno i proliferací glie   </a:t>
            </a:r>
          </a:p>
        </p:txBody>
      </p:sp>
    </p:spTree>
    <p:extLst>
      <p:ext uri="{BB962C8B-B14F-4D97-AF65-F5344CB8AC3E}">
        <p14:creationId xmlns:p14="http://schemas.microsoft.com/office/powerpoint/2010/main" val="184850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C5E91-E2FB-4DFB-96DB-BEC29988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b="1" dirty="0">
                <a:solidFill>
                  <a:schemeClr val="tx1"/>
                </a:solidFill>
              </a:rPr>
              <a:t>CNS infekce: bakteriální infekce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C4F095-260D-4FB7-BC84-1514CFBCE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69"/>
            <a:ext cx="10340884" cy="4808159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2400" dirty="0"/>
              <a:t>Přímým šířením infekce z okolí, hematogenně nebo přímo při otevřeném traumatu.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r>
              <a:rPr lang="cs-CZ" sz="2400" b="1" dirty="0"/>
              <a:t>Meningitidy – záněty mozkových obalů:</a:t>
            </a:r>
          </a:p>
          <a:p>
            <a:pPr marL="0" indent="0">
              <a:buNone/>
              <a:defRPr/>
            </a:pPr>
            <a:r>
              <a:rPr lang="cs-CZ" sz="2400" i="1" dirty="0" err="1"/>
              <a:t>Pachymeningitidy</a:t>
            </a:r>
            <a:r>
              <a:rPr lang="cs-CZ" sz="2400" i="1" dirty="0"/>
              <a:t> </a:t>
            </a:r>
            <a:r>
              <a:rPr lang="cs-CZ" sz="2400" dirty="0"/>
              <a:t>(tvrdé pleny; ve formě epidurálního či subdurálního abscesu)</a:t>
            </a:r>
          </a:p>
          <a:p>
            <a:pPr marL="0" indent="0">
              <a:buNone/>
              <a:defRPr/>
            </a:pPr>
            <a:r>
              <a:rPr lang="cs-CZ" sz="2400" i="1" dirty="0" err="1"/>
              <a:t>Leptomeningitidy</a:t>
            </a:r>
            <a:r>
              <a:rPr lang="cs-CZ" sz="2400" dirty="0"/>
              <a:t> (měkké pleny; akutní (pyogenní bakterie – hnisavé meningitidy) a chronické (tbc)) 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Komplikace:</a:t>
            </a:r>
            <a:r>
              <a:rPr lang="cs-CZ" sz="2400" dirty="0"/>
              <a:t> hydrocefalus, cerebrální </a:t>
            </a:r>
            <a:r>
              <a:rPr lang="cs-CZ" sz="2400" dirty="0" err="1"/>
              <a:t>thromboflebitida</a:t>
            </a:r>
            <a:r>
              <a:rPr lang="cs-CZ" sz="2400" dirty="0"/>
              <a:t>, mozkový infarkt, absces, sepse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Etiologická agens: </a:t>
            </a:r>
          </a:p>
          <a:p>
            <a:pPr>
              <a:defRPr/>
            </a:pPr>
            <a:r>
              <a:rPr lang="cs-CZ" sz="1800" i="1" dirty="0"/>
              <a:t>- E. coli, Streptococcus </a:t>
            </a:r>
            <a:r>
              <a:rPr lang="cs-CZ" sz="1800" i="1" dirty="0" err="1"/>
              <a:t>agalactiae</a:t>
            </a:r>
            <a:r>
              <a:rPr lang="cs-CZ" sz="1800" i="1" dirty="0"/>
              <a:t>, </a:t>
            </a:r>
            <a:r>
              <a:rPr lang="cs-CZ" sz="1800" i="1" dirty="0" err="1"/>
              <a:t>Listeria</a:t>
            </a:r>
            <a:r>
              <a:rPr lang="cs-CZ" sz="1800" i="1" dirty="0"/>
              <a:t> </a:t>
            </a:r>
            <a:r>
              <a:rPr lang="cs-CZ" sz="1800" i="1" dirty="0" err="1"/>
              <a:t>monocytogenes</a:t>
            </a:r>
            <a:r>
              <a:rPr lang="cs-CZ" sz="1800" i="1" dirty="0"/>
              <a:t> </a:t>
            </a:r>
            <a:r>
              <a:rPr lang="cs-CZ" sz="1800" dirty="0"/>
              <a:t>(u novorozenců) </a:t>
            </a:r>
          </a:p>
          <a:p>
            <a:pPr>
              <a:defRPr/>
            </a:pPr>
            <a:r>
              <a:rPr lang="cs-CZ" sz="1800" i="1" dirty="0"/>
              <a:t>- </a:t>
            </a:r>
            <a:r>
              <a:rPr lang="cs-CZ" sz="1800" i="1" dirty="0" err="1"/>
              <a:t>Neisseria</a:t>
            </a:r>
            <a:r>
              <a:rPr lang="cs-CZ" sz="1800" i="1" dirty="0"/>
              <a:t> meningitis </a:t>
            </a:r>
            <a:r>
              <a:rPr lang="cs-CZ" sz="1800" dirty="0"/>
              <a:t>(2-18 let), </a:t>
            </a:r>
            <a:r>
              <a:rPr lang="cs-CZ" sz="1800" i="1" dirty="0"/>
              <a:t>Streptococcus </a:t>
            </a:r>
            <a:r>
              <a:rPr lang="cs-CZ" sz="1800" i="1" dirty="0" err="1"/>
              <a:t>pneumoniae</a:t>
            </a:r>
            <a:r>
              <a:rPr lang="cs-CZ" sz="1800" i="1" dirty="0"/>
              <a:t> </a:t>
            </a:r>
            <a:r>
              <a:rPr lang="cs-CZ" sz="1800" dirty="0"/>
              <a:t>(nad 30 let)</a:t>
            </a:r>
          </a:p>
          <a:p>
            <a:pPr>
              <a:defRPr/>
            </a:pPr>
            <a:r>
              <a:rPr lang="cs-CZ" sz="1800" dirty="0"/>
              <a:t>- </a:t>
            </a:r>
            <a:r>
              <a:rPr lang="cs-CZ" sz="1800" i="1" dirty="0" err="1"/>
              <a:t>Borrelia</a:t>
            </a:r>
            <a:r>
              <a:rPr lang="cs-CZ" sz="1800" i="1" dirty="0"/>
              <a:t> </a:t>
            </a:r>
            <a:r>
              <a:rPr lang="cs-CZ" sz="1800" i="1" dirty="0" err="1"/>
              <a:t>burgdorferi</a:t>
            </a:r>
            <a:r>
              <a:rPr lang="cs-CZ" sz="1800" i="1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neuroborelióza</a:t>
            </a:r>
            <a:r>
              <a:rPr lang="cs-CZ" sz="1800" dirty="0"/>
              <a:t>) </a:t>
            </a:r>
          </a:p>
          <a:p>
            <a:pPr>
              <a:defRPr/>
            </a:pPr>
            <a:r>
              <a:rPr lang="cs-CZ" sz="1800" dirty="0"/>
              <a:t>- BK (tbc meningitida, bazilární), </a:t>
            </a:r>
            <a:r>
              <a:rPr lang="cs-CZ" sz="1800" i="1" dirty="0"/>
              <a:t>Treponema </a:t>
            </a:r>
            <a:r>
              <a:rPr lang="cs-CZ" sz="1800" i="1" dirty="0" err="1"/>
              <a:t>palllidum</a:t>
            </a:r>
            <a:r>
              <a:rPr lang="cs-CZ" sz="1800" i="1" dirty="0"/>
              <a:t> </a:t>
            </a:r>
            <a:r>
              <a:rPr lang="cs-CZ" sz="1800" dirty="0"/>
              <a:t>(u syfilis; CNS – </a:t>
            </a:r>
            <a:r>
              <a:rPr lang="cs-CZ" sz="1800" dirty="0" err="1"/>
              <a:t>paralysis</a:t>
            </a:r>
            <a:r>
              <a:rPr lang="cs-CZ" sz="1800" dirty="0"/>
              <a:t> </a:t>
            </a:r>
            <a:r>
              <a:rPr lang="cs-CZ" sz="1800" dirty="0" err="1"/>
              <a:t>progressiva</a:t>
            </a:r>
            <a:r>
              <a:rPr lang="cs-CZ" sz="1800" dirty="0"/>
              <a:t> </a:t>
            </a:r>
            <a:r>
              <a:rPr lang="cs-CZ" sz="1400" dirty="0"/>
              <a:t>(atrofie kortexu, arteritida, </a:t>
            </a:r>
            <a:r>
              <a:rPr lang="cs-CZ" sz="1400" dirty="0" err="1"/>
              <a:t>ependymitida</a:t>
            </a:r>
            <a:r>
              <a:rPr lang="cs-CZ" sz="1400" dirty="0"/>
              <a:t>) </a:t>
            </a:r>
            <a:r>
              <a:rPr lang="cs-CZ" sz="1800" dirty="0"/>
              <a:t>a tabes dorsalis)</a:t>
            </a:r>
          </a:p>
          <a:p>
            <a:pPr>
              <a:defRPr/>
            </a:pPr>
            <a:r>
              <a:rPr lang="cs-CZ" sz="1800" dirty="0"/>
              <a:t>- </a:t>
            </a:r>
            <a:r>
              <a:rPr lang="cs-CZ" sz="1800" dirty="0" err="1"/>
              <a:t>Riskettsie</a:t>
            </a:r>
            <a:r>
              <a:rPr lang="cs-CZ" sz="1800" dirty="0"/>
              <a:t>: skvrnitý tyfus, encefalitis Skalistých hor  </a:t>
            </a:r>
          </a:p>
        </p:txBody>
      </p:sp>
    </p:spTree>
    <p:extLst>
      <p:ext uri="{BB962C8B-B14F-4D97-AF65-F5344CB8AC3E}">
        <p14:creationId xmlns:p14="http://schemas.microsoft.com/office/powerpoint/2010/main" val="191966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>
            <a:extLst>
              <a:ext uri="{FF2B5EF4-FFF2-40B4-BE49-F238E27FC236}">
                <a16:creationId xmlns:a16="http://schemas.microsoft.com/office/drawing/2014/main" id="{EAC43AD6-FA3A-41DF-A77B-44EBFF622C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Hnisavá meningitida</a:t>
            </a:r>
          </a:p>
        </p:txBody>
      </p:sp>
      <p:pic>
        <p:nvPicPr>
          <p:cNvPr id="16387" name="Picture 6" descr="01">
            <a:extLst>
              <a:ext uri="{FF2B5EF4-FFF2-40B4-BE49-F238E27FC236}">
                <a16:creationId xmlns:a16="http://schemas.microsoft.com/office/drawing/2014/main" id="{832A3813-CE15-463E-806C-748D8644F6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7489" y="1978701"/>
            <a:ext cx="5277982" cy="41556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648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E658546E-4303-45CA-96B4-70D75324AB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Mozkový absces</a:t>
            </a:r>
          </a:p>
        </p:txBody>
      </p:sp>
      <p:pic>
        <p:nvPicPr>
          <p:cNvPr id="17411" name="Picture 5" descr="SurgicalPathologyOfTheNervousSystem_121-3">
            <a:extLst>
              <a:ext uri="{FF2B5EF4-FFF2-40B4-BE49-F238E27FC236}">
                <a16:creationId xmlns:a16="http://schemas.microsoft.com/office/drawing/2014/main" id="{C6D57532-836D-46EA-A059-B09EAA7176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365" y="1796143"/>
            <a:ext cx="67802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4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meninges">
            <a:extLst>
              <a:ext uri="{FF2B5EF4-FFF2-40B4-BE49-F238E27FC236}">
                <a16:creationId xmlns:a16="http://schemas.microsoft.com/office/drawing/2014/main" id="{238CA91F-2FF6-49CC-A182-475F4EB2B5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221" y="543032"/>
            <a:ext cx="10657793" cy="566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65C26-8557-487F-BBF5-2DBD2158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316" y="42953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  <a:latin typeface="+mn-lt"/>
              </a:rPr>
              <a:t>CNS infekce: virové infekce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C87965-37FE-4090-A0E9-20A5DFA56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691" y="1846943"/>
            <a:ext cx="8578850" cy="4782457"/>
          </a:xfr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dirty="0"/>
              <a:t>Šíření infekce do CNS hematogenně a retrográdním </a:t>
            </a:r>
            <a:r>
              <a:rPr lang="cs-CZ" dirty="0" err="1"/>
              <a:t>axonálním</a:t>
            </a:r>
            <a:r>
              <a:rPr lang="cs-CZ" dirty="0"/>
              <a:t> transportem.</a:t>
            </a:r>
          </a:p>
          <a:p>
            <a:pPr>
              <a:defRPr/>
            </a:pPr>
            <a:r>
              <a:rPr lang="cs-CZ" altLang="cs-CZ" dirty="0"/>
              <a:t>Infekce CNS časté u </a:t>
            </a:r>
            <a:r>
              <a:rPr lang="cs-CZ" altLang="cs-CZ" dirty="0" err="1"/>
              <a:t>imunosuprimovaných</a:t>
            </a:r>
            <a:r>
              <a:rPr lang="cs-CZ" altLang="cs-CZ" dirty="0"/>
              <a:t> pacientů!</a:t>
            </a:r>
          </a:p>
          <a:p>
            <a:pPr>
              <a:defRPr/>
            </a:pPr>
            <a:endParaRPr lang="cs-CZ" altLang="cs-CZ" b="1" dirty="0"/>
          </a:p>
          <a:p>
            <a:pPr marL="0" indent="0">
              <a:buNone/>
              <a:defRPr/>
            </a:pPr>
            <a:r>
              <a:rPr lang="cs-CZ" b="1" dirty="0"/>
              <a:t>  Virové meningitidy/akutní aseptické meningitidy: </a:t>
            </a:r>
            <a:r>
              <a:rPr lang="cs-CZ" dirty="0"/>
              <a:t>méně závažné než bakteriální, </a:t>
            </a:r>
            <a:r>
              <a:rPr lang="cs-CZ" dirty="0" err="1"/>
              <a:t>self</a:t>
            </a:r>
            <a:r>
              <a:rPr lang="cs-CZ" dirty="0"/>
              <a:t>-limited</a:t>
            </a:r>
          </a:p>
          <a:p>
            <a:pPr>
              <a:defRPr/>
            </a:pPr>
            <a:r>
              <a:rPr lang="cs-CZ" dirty="0"/>
              <a:t> (enteroviry, influenza viry, …)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Virové encefalitidy: </a:t>
            </a:r>
            <a:r>
              <a:rPr lang="cs-CZ" dirty="0"/>
              <a:t>mohou mít fatální průběh, závažné následky (klíšťata a komáři jako přenašeči)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Reaktivace latentní virové infekce </a:t>
            </a:r>
            <a:r>
              <a:rPr lang="cs-CZ" dirty="0"/>
              <a:t>(př. Herpes </a:t>
            </a:r>
            <a:r>
              <a:rPr lang="cs-CZ" dirty="0" err="1"/>
              <a:t>zoster</a:t>
            </a:r>
            <a:r>
              <a:rPr lang="cs-CZ" dirty="0"/>
              <a:t>) s následným poškozením CNS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b="1" i="1" dirty="0"/>
              <a:t>Poškození CNS u HIV infekce</a:t>
            </a:r>
            <a:r>
              <a:rPr lang="cs-CZ" b="1" dirty="0"/>
              <a:t>: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Mozková HIV infekce (způsobuje progresivní demenci)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Mnohočetné oportunní infekce (př. </a:t>
            </a:r>
            <a:r>
              <a:rPr lang="cs-CZ" sz="1800" i="1" dirty="0" err="1"/>
              <a:t>Toxoplasma</a:t>
            </a:r>
            <a:r>
              <a:rPr lang="cs-CZ" sz="1800" i="1" dirty="0"/>
              <a:t> </a:t>
            </a:r>
            <a:r>
              <a:rPr lang="cs-CZ" sz="1800" i="1" dirty="0" err="1"/>
              <a:t>gondii</a:t>
            </a:r>
            <a:r>
              <a:rPr lang="cs-CZ" sz="1800" dirty="0"/>
              <a:t>, mykózy (</a:t>
            </a:r>
            <a:r>
              <a:rPr lang="cs-CZ" sz="1800" i="1" dirty="0" err="1"/>
              <a:t>Cryptococcus</a:t>
            </a:r>
            <a:r>
              <a:rPr lang="cs-CZ" sz="1800" i="1" dirty="0"/>
              <a:t> </a:t>
            </a:r>
            <a:r>
              <a:rPr lang="cs-CZ" sz="1800" i="1" dirty="0" err="1"/>
              <a:t>neoformans</a:t>
            </a:r>
            <a:r>
              <a:rPr lang="cs-CZ" sz="1800" i="1" dirty="0"/>
              <a:t>, Candida </a:t>
            </a:r>
            <a:r>
              <a:rPr lang="cs-CZ" sz="1800" i="1" dirty="0" err="1"/>
              <a:t>albicans</a:t>
            </a:r>
            <a:r>
              <a:rPr lang="cs-CZ" sz="1800" dirty="0"/>
              <a:t>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Ostatní virové infekce (př. CMV, HSV-1, -2)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Primární lymfom mozku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143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4F185-5E1A-4F5C-8052-6AB1BA93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Virové encefalitidy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502EA2-5689-49ED-A207-34A0CD2A12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Klíšťová encefalitida</a:t>
            </a:r>
          </a:p>
          <a:p>
            <a:pPr>
              <a:buFontTx/>
              <a:buChar char="-"/>
            </a:pPr>
            <a:r>
              <a:rPr lang="cs-CZ" dirty="0"/>
              <a:t>Přenašeč klíště, rezervoár drobní hlodavci</a:t>
            </a:r>
          </a:p>
          <a:p>
            <a:pPr>
              <a:buFontTx/>
              <a:buChar char="-"/>
            </a:pPr>
            <a:r>
              <a:rPr lang="cs-CZ" dirty="0"/>
              <a:t>Formy: meningeální, </a:t>
            </a:r>
            <a:r>
              <a:rPr lang="cs-CZ" dirty="0" err="1"/>
              <a:t>meningoencefalická</a:t>
            </a:r>
            <a:r>
              <a:rPr lang="cs-CZ" dirty="0"/>
              <a:t>, </a:t>
            </a:r>
            <a:r>
              <a:rPr lang="cs-CZ" dirty="0" err="1"/>
              <a:t>encefalomyelitická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 Histologicky: </a:t>
            </a:r>
            <a:r>
              <a:rPr lang="cs-CZ" dirty="0" err="1"/>
              <a:t>lymfoplazmocytární</a:t>
            </a:r>
            <a:r>
              <a:rPr lang="cs-CZ" dirty="0"/>
              <a:t> </a:t>
            </a:r>
            <a:r>
              <a:rPr lang="cs-CZ" dirty="0" err="1"/>
              <a:t>perivaskulární</a:t>
            </a:r>
            <a:r>
              <a:rPr lang="cs-CZ" dirty="0"/>
              <a:t> infiltráty, </a:t>
            </a:r>
            <a:r>
              <a:rPr lang="cs-CZ" dirty="0" err="1"/>
              <a:t>panencefalitida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+ další typy encefalitid přenášených členovci po celém světě</a:t>
            </a:r>
          </a:p>
          <a:p>
            <a:pPr>
              <a:buFontTx/>
              <a:buChar char="-"/>
            </a:pPr>
            <a:r>
              <a:rPr lang="cs-CZ" dirty="0" err="1"/>
              <a:t>Flaviviry</a:t>
            </a:r>
            <a:r>
              <a:rPr lang="cs-CZ" dirty="0"/>
              <a:t>/arboviry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Poliomyelitis </a:t>
            </a:r>
            <a:r>
              <a:rPr lang="cs-CZ" b="1" dirty="0" err="1"/>
              <a:t>acuta</a:t>
            </a:r>
            <a:r>
              <a:rPr lang="cs-CZ" b="1" dirty="0"/>
              <a:t> </a:t>
            </a:r>
            <a:r>
              <a:rPr lang="cs-CZ" b="1" dirty="0" err="1"/>
              <a:t>anterior</a:t>
            </a: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 </a:t>
            </a:r>
            <a:r>
              <a:rPr lang="cs-CZ" dirty="0"/>
              <a:t>Infekce alimentárně, u většiny infekce zastavena v enterální fázi</a:t>
            </a:r>
          </a:p>
          <a:p>
            <a:pPr>
              <a:buFontTx/>
              <a:buChar char="-"/>
            </a:pPr>
            <a:r>
              <a:rPr lang="cs-CZ" dirty="0"/>
              <a:t> Afinita k motoneuronů, jejich regresivní změny a zánik s následným neurologickým postižením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B47F20F-87C5-4BE0-A9D2-E56F443C62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Rabies (vzteklina, </a:t>
            </a:r>
            <a:r>
              <a:rPr lang="cs-CZ" b="1" dirty="0" err="1"/>
              <a:t>lyssavirová</a:t>
            </a:r>
            <a:r>
              <a:rPr lang="cs-CZ" b="1" dirty="0"/>
              <a:t> infekce)</a:t>
            </a:r>
          </a:p>
          <a:p>
            <a:pPr>
              <a:buFontTx/>
              <a:buChar char="-"/>
            </a:pPr>
            <a:r>
              <a:rPr lang="cs-CZ" dirty="0"/>
              <a:t> Přenašeči masožravé šelmy, býložravci výjimečně, netopýři; </a:t>
            </a:r>
            <a:r>
              <a:rPr lang="cs-CZ" dirty="0" err="1"/>
              <a:t>infaustní</a:t>
            </a:r>
            <a:r>
              <a:rPr lang="cs-CZ" dirty="0"/>
              <a:t> prognóza při propuknutí onemocnění</a:t>
            </a:r>
          </a:p>
          <a:p>
            <a:pPr>
              <a:buFontTx/>
              <a:buChar char="-"/>
            </a:pPr>
            <a:r>
              <a:rPr lang="cs-CZ" dirty="0"/>
              <a:t> Virus retrográdním </a:t>
            </a:r>
            <a:r>
              <a:rPr lang="cs-CZ" dirty="0" err="1"/>
              <a:t>axonálním</a:t>
            </a:r>
            <a:r>
              <a:rPr lang="cs-CZ" dirty="0"/>
              <a:t> prouděním postupuje do míchy a spinálních ganglií; v cytoplazmě </a:t>
            </a:r>
            <a:r>
              <a:rPr lang="cs-CZ" dirty="0" err="1"/>
              <a:t>oxyfilní</a:t>
            </a:r>
            <a:r>
              <a:rPr lang="cs-CZ" dirty="0"/>
              <a:t> inkluze - </a:t>
            </a:r>
            <a:r>
              <a:rPr lang="cs-CZ" dirty="0" err="1"/>
              <a:t>Negriho</a:t>
            </a:r>
            <a:r>
              <a:rPr lang="cs-CZ" dirty="0"/>
              <a:t> tělíska 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Herpetická encefalitida </a:t>
            </a:r>
          </a:p>
          <a:p>
            <a:pPr>
              <a:buFontTx/>
              <a:buChar char="-"/>
            </a:pPr>
            <a:r>
              <a:rPr lang="cs-CZ" b="1" dirty="0"/>
              <a:t> </a:t>
            </a:r>
            <a:r>
              <a:rPr lang="cs-CZ" dirty="0"/>
              <a:t>HSV-1 (dospělí – často s následky) </a:t>
            </a:r>
          </a:p>
          <a:p>
            <a:pPr>
              <a:buFontTx/>
              <a:buChar char="-"/>
            </a:pPr>
            <a:r>
              <a:rPr lang="cs-CZ" dirty="0"/>
              <a:t> HSV-2 (novorozenci, často fatální)</a:t>
            </a:r>
          </a:p>
          <a:p>
            <a:pPr>
              <a:buFontTx/>
              <a:buChar char="-"/>
            </a:pPr>
            <a:r>
              <a:rPr lang="cs-CZ" dirty="0"/>
              <a:t> nekrotizující encefalitida + teratogenní působení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519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C6931-8B8E-4218-9F8F-459FA9AE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065" y="55044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sz="3200" dirty="0">
                <a:solidFill>
                  <a:srgbClr val="FF0000"/>
                </a:solidFill>
              </a:rPr>
            </a:br>
            <a:br>
              <a:rPr lang="cs-CZ" sz="3200" dirty="0">
                <a:solidFill>
                  <a:srgbClr val="FF0000"/>
                </a:solidFill>
              </a:rPr>
            </a:br>
            <a:r>
              <a:rPr lang="cs-CZ" sz="3200" dirty="0">
                <a:solidFill>
                  <a:schemeClr val="tx1"/>
                </a:solidFill>
                <a:latin typeface="+mn-lt"/>
              </a:rPr>
              <a:t>Infekce CNS: přenos </a:t>
            </a:r>
            <a:r>
              <a:rPr lang="cs-CZ" sz="3200" dirty="0" err="1">
                <a:solidFill>
                  <a:schemeClr val="tx1"/>
                </a:solidFill>
                <a:latin typeface="+mn-lt"/>
              </a:rPr>
              <a:t>transplacentárně</a:t>
            </a:r>
            <a:r>
              <a:rPr lang="cs-CZ" sz="3200" dirty="0">
                <a:solidFill>
                  <a:schemeClr val="tx1"/>
                </a:solidFill>
                <a:latin typeface="+mn-lt"/>
              </a:rPr>
              <a:t>  </a:t>
            </a:r>
            <a:br>
              <a:rPr lang="cs-CZ" sz="3200" dirty="0">
                <a:solidFill>
                  <a:srgbClr val="FF0000"/>
                </a:solidFill>
              </a:rPr>
            </a:br>
            <a:r>
              <a:rPr lang="cs-CZ" sz="2200" dirty="0">
                <a:solidFill>
                  <a:schemeClr val="tx1"/>
                </a:solidFill>
              </a:rPr>
              <a:t>Infekce embryonálně a časně fetálně teratogenní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68AC8C-32E7-4F9C-A078-A80BE9E15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577649" cy="44815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900" b="1" dirty="0"/>
              <a:t>T </a:t>
            </a:r>
            <a:r>
              <a:rPr lang="cs-CZ" sz="1900" dirty="0"/>
              <a:t>toxoplazmóza</a:t>
            </a:r>
          </a:p>
          <a:p>
            <a:pPr>
              <a:defRPr/>
            </a:pPr>
            <a:endParaRPr lang="cs-CZ" sz="1900" dirty="0"/>
          </a:p>
          <a:p>
            <a:pPr>
              <a:defRPr/>
            </a:pPr>
            <a:r>
              <a:rPr lang="cs-CZ" sz="1900" b="1" dirty="0"/>
              <a:t>O</a:t>
            </a:r>
            <a:r>
              <a:rPr lang="cs-CZ" sz="1900" dirty="0"/>
              <a:t> </a:t>
            </a:r>
            <a:r>
              <a:rPr lang="cs-CZ" sz="1900" dirty="0" err="1"/>
              <a:t>other</a:t>
            </a:r>
            <a:r>
              <a:rPr lang="cs-CZ" sz="1900" dirty="0"/>
              <a:t> (</a:t>
            </a:r>
            <a:r>
              <a:rPr lang="cs-CZ" sz="1900" i="1" dirty="0" err="1"/>
              <a:t>Listeria</a:t>
            </a:r>
            <a:r>
              <a:rPr lang="cs-CZ" sz="1900" i="1" dirty="0"/>
              <a:t> </a:t>
            </a:r>
            <a:r>
              <a:rPr lang="cs-CZ" sz="1900" i="1" dirty="0" err="1"/>
              <a:t>monocytogenes</a:t>
            </a:r>
            <a:r>
              <a:rPr lang="cs-CZ" sz="1900" dirty="0"/>
              <a:t>, </a:t>
            </a:r>
            <a:r>
              <a:rPr lang="cs-CZ" sz="1900" dirty="0" err="1"/>
              <a:t>Cochaxie</a:t>
            </a:r>
            <a:r>
              <a:rPr lang="cs-CZ" sz="1900" dirty="0"/>
              <a:t>, plísně, bakterie,…)</a:t>
            </a:r>
          </a:p>
          <a:p>
            <a:pPr>
              <a:defRPr/>
            </a:pPr>
            <a:endParaRPr lang="cs-CZ" sz="1900" dirty="0"/>
          </a:p>
          <a:p>
            <a:pPr>
              <a:defRPr/>
            </a:pPr>
            <a:r>
              <a:rPr lang="cs-CZ" sz="1900" b="1" dirty="0"/>
              <a:t>R</a:t>
            </a:r>
            <a:r>
              <a:rPr lang="cs-CZ" sz="1900" dirty="0"/>
              <a:t> rubeola (zarděnky)</a:t>
            </a:r>
          </a:p>
          <a:p>
            <a:pPr>
              <a:defRPr/>
            </a:pPr>
            <a:endParaRPr lang="cs-CZ" sz="1900" dirty="0"/>
          </a:p>
          <a:p>
            <a:pPr>
              <a:defRPr/>
            </a:pPr>
            <a:r>
              <a:rPr lang="cs-CZ" sz="1900" b="1" dirty="0"/>
              <a:t>C</a:t>
            </a:r>
            <a:r>
              <a:rPr lang="cs-CZ" sz="1900" dirty="0"/>
              <a:t> CMV </a:t>
            </a:r>
          </a:p>
          <a:p>
            <a:pPr>
              <a:defRPr/>
            </a:pPr>
            <a:endParaRPr lang="cs-CZ" sz="1900" dirty="0"/>
          </a:p>
          <a:p>
            <a:pPr>
              <a:defRPr/>
            </a:pPr>
            <a:r>
              <a:rPr lang="cs-CZ" sz="1900" b="1" dirty="0"/>
              <a:t>H</a:t>
            </a:r>
            <a:r>
              <a:rPr lang="cs-CZ" sz="1900" dirty="0"/>
              <a:t> Herpes simplex (v 1. trimestru teratogenní; infekce v průběhu porodu – nekrotizující encefalitida)</a:t>
            </a:r>
          </a:p>
          <a:p>
            <a:pPr>
              <a:defRPr/>
            </a:pPr>
            <a:endParaRPr lang="cs-CZ" sz="1900" dirty="0"/>
          </a:p>
          <a:p>
            <a:pPr>
              <a:defRPr/>
            </a:pPr>
            <a:r>
              <a:rPr lang="cs-CZ" sz="1900" b="1" dirty="0"/>
              <a:t>S</a:t>
            </a:r>
            <a:r>
              <a:rPr lang="cs-CZ" sz="1900" dirty="0"/>
              <a:t> syfilis</a:t>
            </a:r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31665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419748-9C36-4C15-B980-C68BF191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2884"/>
            <a:ext cx="10274354" cy="43909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sz="3400" b="1" dirty="0"/>
          </a:p>
          <a:p>
            <a:pPr>
              <a:defRPr/>
            </a:pPr>
            <a:r>
              <a:rPr lang="cs-CZ" sz="3400" b="1" dirty="0" err="1"/>
              <a:t>Prionózy</a:t>
            </a:r>
            <a:r>
              <a:rPr lang="cs-CZ" sz="3400" b="1" dirty="0"/>
              <a:t>: </a:t>
            </a:r>
          </a:p>
          <a:p>
            <a:pPr marL="0" indent="0">
              <a:buNone/>
              <a:defRPr/>
            </a:pPr>
            <a:r>
              <a:rPr lang="cs-CZ" b="1" dirty="0"/>
              <a:t>- </a:t>
            </a:r>
            <a:r>
              <a:rPr lang="cs-CZ" dirty="0"/>
              <a:t>rychle progredující neurodegenerativní onemocnění - subakutní spongiformní encefalopatie</a:t>
            </a:r>
          </a:p>
          <a:p>
            <a:pPr>
              <a:buFontTx/>
              <a:buChar char="-"/>
              <a:defRPr/>
            </a:pPr>
            <a:r>
              <a:rPr lang="cs-CZ" dirty="0"/>
              <a:t>původcem </a:t>
            </a:r>
            <a:r>
              <a:rPr lang="cs-CZ" b="1" dirty="0" err="1"/>
              <a:t>priony</a:t>
            </a:r>
            <a:r>
              <a:rPr lang="cs-CZ" b="1" dirty="0"/>
              <a:t> = patogenní proteiny </a:t>
            </a:r>
            <a:r>
              <a:rPr lang="cs-CZ" dirty="0"/>
              <a:t>– abnormálně konformované formy proteinů (</a:t>
            </a:r>
            <a:r>
              <a:rPr lang="cs-CZ" dirty="0" err="1"/>
              <a:t>PrP</a:t>
            </a:r>
            <a:r>
              <a:rPr lang="cs-CZ" sz="2400" dirty="0" err="1"/>
              <a:t>c</a:t>
            </a:r>
            <a:r>
              <a:rPr lang="cs-CZ" sz="2400" dirty="0"/>
              <a:t> </a:t>
            </a:r>
            <a:r>
              <a:rPr lang="cs-CZ" sz="2100" dirty="0"/>
              <a:t>→</a:t>
            </a:r>
            <a:r>
              <a:rPr lang="cs-CZ" sz="2100" dirty="0" err="1"/>
              <a:t>PrPsc</a:t>
            </a:r>
            <a:r>
              <a:rPr lang="cs-CZ" sz="2100" dirty="0"/>
              <a:t>)</a:t>
            </a:r>
          </a:p>
          <a:p>
            <a:pPr>
              <a:buFontTx/>
              <a:buChar char="-"/>
              <a:defRPr/>
            </a:pPr>
            <a:r>
              <a:rPr lang="cs-CZ" dirty="0"/>
              <a:t>formy: sporadické, familiární (mutace v </a:t>
            </a:r>
            <a:r>
              <a:rPr lang="cs-CZ" dirty="0" err="1"/>
              <a:t>PrPc</a:t>
            </a:r>
            <a:r>
              <a:rPr lang="cs-CZ" dirty="0"/>
              <a:t>) či přenosné (infekční)</a:t>
            </a:r>
          </a:p>
          <a:p>
            <a:pPr>
              <a:buFontTx/>
              <a:buChar char="-"/>
              <a:defRPr/>
            </a:pPr>
            <a:r>
              <a:rPr lang="cs-CZ" dirty="0"/>
              <a:t>př. </a:t>
            </a:r>
            <a:r>
              <a:rPr lang="cs-CZ" dirty="0" err="1"/>
              <a:t>Creutzfeldt</a:t>
            </a:r>
            <a:r>
              <a:rPr lang="cs-CZ" dirty="0"/>
              <a:t>-Jakob nemoc, varianta CJD (bovinní spongiformní encefalopatie - nemoc šílených krav), kuru, progresivní cerebelární ataxie, fatální familiární insomnie </a:t>
            </a:r>
          </a:p>
          <a:p>
            <a:pPr>
              <a:buFontTx/>
              <a:buChar char="-"/>
              <a:defRPr/>
            </a:pPr>
            <a:endParaRPr lang="cs-CZ" dirty="0"/>
          </a:p>
          <a:p>
            <a:pPr>
              <a:buFontTx/>
              <a:buChar char="-"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b="1" dirty="0"/>
              <a:t>Subakutní </a:t>
            </a:r>
            <a:r>
              <a:rPr lang="cs-CZ" b="1" dirty="0" err="1"/>
              <a:t>sklerozující</a:t>
            </a:r>
            <a:r>
              <a:rPr lang="cs-CZ" b="1" dirty="0"/>
              <a:t> </a:t>
            </a:r>
            <a:r>
              <a:rPr lang="cs-CZ" b="1" dirty="0" err="1"/>
              <a:t>panencefalitida</a:t>
            </a:r>
            <a:r>
              <a:rPr lang="cs-CZ" dirty="0"/>
              <a:t>: fatální onemocnění, v důsledku reaktivace viru spalniček (obdobně i u zarděnek) 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b="1" dirty="0"/>
              <a:t>Progresivní multifokální </a:t>
            </a:r>
            <a:r>
              <a:rPr lang="cs-CZ" b="1" dirty="0" err="1"/>
              <a:t>leukencefalopatie</a:t>
            </a:r>
            <a:r>
              <a:rPr lang="cs-CZ" dirty="0"/>
              <a:t>: JC </a:t>
            </a:r>
            <a:r>
              <a:rPr lang="cs-CZ" dirty="0" err="1"/>
              <a:t>polyomavirus</a:t>
            </a:r>
            <a:r>
              <a:rPr lang="cs-CZ" dirty="0"/>
              <a:t>, oportunní infekce u </a:t>
            </a:r>
            <a:r>
              <a:rPr lang="cs-CZ" dirty="0" err="1"/>
              <a:t>imunosuprimovaných</a:t>
            </a:r>
            <a:r>
              <a:rPr lang="cs-CZ" dirty="0"/>
              <a:t>, demyelinizace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AA89458-DC63-48ED-99BB-4869DCD51917}"/>
              </a:ext>
            </a:extLst>
          </p:cNvPr>
          <p:cNvSpPr/>
          <p:nvPr/>
        </p:nvSpPr>
        <p:spPr>
          <a:xfrm>
            <a:off x="1097280" y="803985"/>
            <a:ext cx="9818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/>
              <a:t>Mykotické infekce: </a:t>
            </a:r>
            <a:r>
              <a:rPr lang="cs-CZ" i="1" dirty="0" err="1"/>
              <a:t>Cryptococcus</a:t>
            </a:r>
            <a:r>
              <a:rPr lang="cs-CZ" i="1" dirty="0"/>
              <a:t> </a:t>
            </a:r>
            <a:r>
              <a:rPr lang="cs-CZ" i="1" dirty="0" err="1"/>
              <a:t>neoformans</a:t>
            </a:r>
            <a:r>
              <a:rPr lang="cs-CZ" i="1" dirty="0"/>
              <a:t>, </a:t>
            </a:r>
            <a:r>
              <a:rPr lang="cs-CZ" i="1" dirty="0" err="1"/>
              <a:t>Aspergillus</a:t>
            </a:r>
            <a:r>
              <a:rPr lang="cs-CZ" i="1" dirty="0"/>
              <a:t> </a:t>
            </a:r>
            <a:r>
              <a:rPr lang="cs-CZ" i="1" dirty="0" err="1"/>
              <a:t>fumigatus</a:t>
            </a:r>
            <a:r>
              <a:rPr lang="cs-CZ" i="1" dirty="0"/>
              <a:t>, Candida </a:t>
            </a:r>
            <a:r>
              <a:rPr lang="cs-CZ" i="1" dirty="0" err="1"/>
              <a:t>albicans</a:t>
            </a:r>
            <a:r>
              <a:rPr lang="cs-CZ" i="1" dirty="0"/>
              <a:t>,…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Parazitární infekce: </a:t>
            </a:r>
            <a:r>
              <a:rPr lang="cs-CZ" i="1" dirty="0" err="1"/>
              <a:t>Toxoplasma</a:t>
            </a:r>
            <a:r>
              <a:rPr lang="cs-CZ" i="1" dirty="0"/>
              <a:t> </a:t>
            </a:r>
            <a:r>
              <a:rPr lang="cs-CZ" i="1" dirty="0" err="1"/>
              <a:t>gondii</a:t>
            </a:r>
            <a:r>
              <a:rPr lang="cs-CZ" i="1" dirty="0"/>
              <a:t>, </a:t>
            </a:r>
            <a:r>
              <a:rPr lang="cs-CZ" i="1" dirty="0" err="1"/>
              <a:t>Plasmodium</a:t>
            </a:r>
            <a:r>
              <a:rPr lang="cs-CZ" i="1" dirty="0"/>
              <a:t> </a:t>
            </a:r>
            <a:r>
              <a:rPr lang="cs-CZ" i="1" dirty="0" err="1"/>
              <a:t>falciparum</a:t>
            </a:r>
            <a:r>
              <a:rPr lang="cs-CZ" i="1" dirty="0"/>
              <a:t>, Trypanosoma </a:t>
            </a:r>
            <a:r>
              <a:rPr lang="cs-CZ" i="1" dirty="0" err="1"/>
              <a:t>rhodesiense</a:t>
            </a:r>
            <a:r>
              <a:rPr lang="cs-CZ" dirty="0"/>
              <a:t>…….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448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>
            <a:extLst>
              <a:ext uri="{FF2B5EF4-FFF2-40B4-BE49-F238E27FC236}">
                <a16:creationId xmlns:a16="http://schemas.microsoft.com/office/drawing/2014/main" id="{CC52E55C-17E6-40DA-8B6E-9EF7111E68F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5788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Subakutní spongiformní encefalopatie; </a:t>
            </a:r>
            <a:br>
              <a:rPr lang="cs-CZ" sz="2800" b="1" dirty="0">
                <a:solidFill>
                  <a:schemeClr val="tx1"/>
                </a:solidFill>
              </a:rPr>
            </a:br>
            <a:r>
              <a:rPr lang="cs-CZ" altLang="cs-CZ" sz="2800" b="1" dirty="0" err="1">
                <a:solidFill>
                  <a:schemeClr val="tx1"/>
                </a:solidFill>
              </a:rPr>
              <a:t>Creutzfeldt</a:t>
            </a:r>
            <a:r>
              <a:rPr lang="cs-CZ" altLang="cs-CZ" sz="2800" b="1" dirty="0">
                <a:solidFill>
                  <a:schemeClr val="tx1"/>
                </a:solidFill>
              </a:rPr>
              <a:t> - Jacob, vakuolární transformace neuronů</a:t>
            </a:r>
          </a:p>
        </p:txBody>
      </p:sp>
      <p:pic>
        <p:nvPicPr>
          <p:cNvPr id="20483" name="Picture 6" descr="SurgicalPathologyOfTheNervousSystem_425-8">
            <a:extLst>
              <a:ext uri="{FF2B5EF4-FFF2-40B4-BE49-F238E27FC236}">
                <a16:creationId xmlns:a16="http://schemas.microsoft.com/office/drawing/2014/main" id="{C6E35BDC-56D0-45F0-B43E-407A9E8F21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1600201"/>
            <a:ext cx="68389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52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BB85C-A2E2-4116-951F-BE6B8D01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0" y="40498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Demyelinizační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E4C801-CF61-4919-8752-BDB2A5CC2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170" y="1819071"/>
            <a:ext cx="10301591" cy="4931925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cs-CZ" sz="2400" dirty="0"/>
              <a:t>Poškození myelinu → poruchy vedení vzruchu → neurologická symptomatologie </a:t>
            </a:r>
          </a:p>
          <a:p>
            <a:pPr marL="0" indent="0">
              <a:buNone/>
              <a:defRPr/>
            </a:pPr>
            <a:r>
              <a:rPr lang="cs-CZ" sz="2400" dirty="0"/>
              <a:t>Destrukce myelinu nejčastěji zánětlivým procesem primární – poškození axonů sekundární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r>
              <a:rPr lang="cs-CZ" sz="2400" b="1" dirty="0" err="1"/>
              <a:t>Sclerosis</a:t>
            </a:r>
            <a:r>
              <a:rPr lang="cs-CZ" sz="2400" b="1" dirty="0"/>
              <a:t> multiplex (roztroušená skleróza): 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 nejčastější demyelinizační onemocnění, autoimunitní, probíhá v atakách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 vysoká incidence v severský zemích (nedostatek vitamínu D?)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 klinicky: slabost končetin, parestézie, poruchy zraku, diplopie, </a:t>
            </a:r>
            <a:r>
              <a:rPr lang="cs-CZ" sz="2400" dirty="0" err="1"/>
              <a:t>vertigo</a:t>
            </a:r>
            <a:r>
              <a:rPr lang="cs-CZ" sz="2400" dirty="0"/>
              <a:t>, inkontinence,…. </a:t>
            </a:r>
          </a:p>
          <a:p>
            <a:pPr>
              <a:buFontTx/>
              <a:buChar char="-"/>
              <a:defRPr/>
            </a:pP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 err="1"/>
              <a:t>Neuromyelitis</a:t>
            </a:r>
            <a:r>
              <a:rPr lang="cs-CZ" sz="2400" dirty="0"/>
              <a:t> </a:t>
            </a:r>
            <a:r>
              <a:rPr lang="cs-CZ" sz="2400" dirty="0" err="1"/>
              <a:t>optica</a:t>
            </a:r>
            <a:r>
              <a:rPr lang="cs-CZ" sz="2400" dirty="0"/>
              <a:t>: bilaterální neuritida optického nervu a demyelinizace míchy </a:t>
            </a:r>
          </a:p>
          <a:p>
            <a:pPr>
              <a:buFontTx/>
              <a:buChar char="-"/>
              <a:defRPr/>
            </a:pP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Demyelinizace u </a:t>
            </a:r>
            <a:r>
              <a:rPr lang="cs-CZ" sz="2400" b="1" dirty="0" err="1"/>
              <a:t>postvakcinační</a:t>
            </a:r>
            <a:r>
              <a:rPr lang="cs-CZ" sz="2400" b="1" dirty="0"/>
              <a:t> a </a:t>
            </a:r>
            <a:r>
              <a:rPr lang="cs-CZ" sz="2400" b="1" dirty="0" err="1"/>
              <a:t>postinfekční</a:t>
            </a:r>
            <a:r>
              <a:rPr lang="cs-CZ" sz="2400" b="1" dirty="0"/>
              <a:t> encefalomyelitidy</a:t>
            </a:r>
            <a:r>
              <a:rPr lang="cs-CZ" sz="2400" dirty="0"/>
              <a:t>, </a:t>
            </a:r>
            <a:r>
              <a:rPr lang="cs-CZ" sz="2400" b="1" dirty="0"/>
              <a:t>akutní hemoragická encefalopatie </a:t>
            </a:r>
            <a:r>
              <a:rPr lang="cs-CZ" sz="2400" dirty="0"/>
              <a:t>(po chřipce, neštovicích, spalničkách,…), </a:t>
            </a:r>
            <a:r>
              <a:rPr lang="cs-CZ" sz="2400" b="1" dirty="0"/>
              <a:t>progresivní multifokální </a:t>
            </a:r>
            <a:r>
              <a:rPr lang="cs-CZ" sz="2400" b="1" dirty="0" err="1"/>
              <a:t>leukencefalopatie</a:t>
            </a:r>
            <a:r>
              <a:rPr lang="cs-CZ" sz="2400" dirty="0"/>
              <a:t> (oportunní infekce JC </a:t>
            </a:r>
            <a:r>
              <a:rPr lang="cs-CZ" sz="2400" dirty="0" err="1"/>
              <a:t>polyomavirem</a:t>
            </a:r>
            <a:r>
              <a:rPr lang="cs-CZ" sz="2400" dirty="0"/>
              <a:t> u </a:t>
            </a:r>
            <a:r>
              <a:rPr lang="cs-CZ" sz="2400" dirty="0" err="1"/>
              <a:t>imunosuprimovaných</a:t>
            </a:r>
            <a:r>
              <a:rPr lang="cs-CZ" sz="2400" dirty="0"/>
              <a:t>). 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2400" b="1" dirty="0" err="1"/>
              <a:t>Leukodystrofie</a:t>
            </a:r>
            <a:r>
              <a:rPr lang="cs-CZ" sz="2400" dirty="0"/>
              <a:t> – vzácné vrození poruchy syntézy myelinu  </a:t>
            </a:r>
          </a:p>
        </p:txBody>
      </p:sp>
    </p:spTree>
    <p:extLst>
      <p:ext uri="{BB962C8B-B14F-4D97-AF65-F5344CB8AC3E}">
        <p14:creationId xmlns:p14="http://schemas.microsoft.com/office/powerpoint/2010/main" val="166308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07D45-3E2D-4497-AE54-88357903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651" y="50087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Metabolická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CC493E-B708-4258-AE56-15921057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617" y="1840624"/>
            <a:ext cx="8323634" cy="460881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sz="2400" b="1" dirty="0"/>
              <a:t>Hypoglykémie</a:t>
            </a:r>
            <a:r>
              <a:rPr lang="cs-CZ" sz="2400" dirty="0"/>
              <a:t> (u DM) může způsobit ireverzibilní </a:t>
            </a:r>
            <a:r>
              <a:rPr lang="cs-CZ" sz="2400" dirty="0" err="1"/>
              <a:t>neuronální</a:t>
            </a:r>
            <a:r>
              <a:rPr lang="cs-CZ" sz="2400" dirty="0"/>
              <a:t> poškození a zánik neuronů</a:t>
            </a:r>
            <a:endParaRPr lang="cs-CZ" dirty="0"/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CNS toxiny:</a:t>
            </a:r>
          </a:p>
          <a:p>
            <a:pPr>
              <a:defRPr/>
            </a:pPr>
            <a:r>
              <a:rPr lang="cs-CZ" dirty="0"/>
              <a:t>metanol, etanol, těžké kovy a některé průmyslové chemikálie</a:t>
            </a:r>
          </a:p>
          <a:p>
            <a:pPr>
              <a:defRPr/>
            </a:pPr>
            <a:r>
              <a:rPr lang="cs-CZ" dirty="0"/>
              <a:t>léky (postižení </a:t>
            </a:r>
            <a:r>
              <a:rPr lang="cs-CZ" dirty="0" err="1"/>
              <a:t>neuronálního</a:t>
            </a:r>
            <a:r>
              <a:rPr lang="cs-CZ" dirty="0"/>
              <a:t> vývoje (př. některá antiepileptika - </a:t>
            </a:r>
            <a:r>
              <a:rPr lang="cs-CZ" dirty="0" err="1"/>
              <a:t>fenytoin</a:t>
            </a:r>
            <a:r>
              <a:rPr lang="cs-CZ" dirty="0"/>
              <a:t>), postižení zralých struktur CNS (př. </a:t>
            </a:r>
            <a:r>
              <a:rPr lang="cs-CZ" dirty="0" err="1"/>
              <a:t>vincristin</a:t>
            </a:r>
            <a:r>
              <a:rPr lang="cs-CZ" dirty="0"/>
              <a:t>)</a:t>
            </a:r>
          </a:p>
          <a:p>
            <a:pPr>
              <a:buFontTx/>
              <a:buChar char="-"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Deficity nutrice: </a:t>
            </a:r>
            <a:r>
              <a:rPr lang="cs-CZ" dirty="0" err="1"/>
              <a:t>malnutrition</a:t>
            </a:r>
            <a:r>
              <a:rPr lang="cs-CZ" dirty="0"/>
              <a:t>, deficity vitamínů </a:t>
            </a:r>
          </a:p>
          <a:p>
            <a:pPr marL="0" indent="0">
              <a:buNone/>
              <a:defRPr/>
            </a:pPr>
            <a:r>
              <a:rPr lang="cs-CZ" dirty="0"/>
              <a:t> (B1 (u alkoholiků; petechie v mozkovém kmeni), B12 (u syndromu perniciózní anémie; demyelinizace zadních provazců)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Vrozená metabolická onemocnění: </a:t>
            </a:r>
            <a:r>
              <a:rPr lang="cs-CZ" sz="2400" dirty="0" err="1"/>
              <a:t>lysosomální</a:t>
            </a:r>
            <a:r>
              <a:rPr lang="cs-CZ" sz="2400" dirty="0"/>
              <a:t> onemocnění (</a:t>
            </a:r>
            <a:r>
              <a:rPr lang="cs-CZ" sz="2400" dirty="0" err="1"/>
              <a:t>tezaurizmózy</a:t>
            </a:r>
            <a:r>
              <a:rPr lang="cs-CZ" sz="2400" dirty="0"/>
              <a:t> – střádání v neuronech) v důsledku deficitů </a:t>
            </a:r>
            <a:r>
              <a:rPr lang="cs-CZ" sz="2400" dirty="0" err="1"/>
              <a:t>lysosomálních</a:t>
            </a:r>
            <a:r>
              <a:rPr lang="cs-CZ" sz="2400" dirty="0"/>
              <a:t> enzymů</a:t>
            </a:r>
            <a:r>
              <a:rPr lang="cs-CZ" dirty="0"/>
              <a:t> (</a:t>
            </a:r>
            <a:r>
              <a:rPr lang="cs-CZ" dirty="0" err="1"/>
              <a:t>sfingolipidózy</a:t>
            </a:r>
            <a:r>
              <a:rPr lang="cs-CZ" dirty="0"/>
              <a:t>, </a:t>
            </a:r>
            <a:r>
              <a:rPr lang="cs-CZ" dirty="0" err="1"/>
              <a:t>mukopolysacharidózy</a:t>
            </a:r>
            <a:r>
              <a:rPr lang="cs-CZ" dirty="0"/>
              <a:t>, </a:t>
            </a:r>
            <a:r>
              <a:rPr lang="cs-CZ" dirty="0" err="1"/>
              <a:t>ceroidolipofuscinózy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1004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74F87-3F16-497A-ACD4-1FEB7A20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466" y="49253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Neurodegenerativní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584572-82F1-46B3-A35C-43117F537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466" y="1859264"/>
            <a:ext cx="10147806" cy="49987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1400" dirty="0"/>
              <a:t>Charakterizované progresivní ztrátou neuronů, obvykle ve funkčně příbuzných oblastech CNS</a:t>
            </a:r>
          </a:p>
          <a:p>
            <a:pPr>
              <a:lnSpc>
                <a:spcPct val="100000"/>
              </a:lnSpc>
              <a:defRPr/>
            </a:pPr>
            <a:endParaRPr lang="cs-CZ" sz="1400" dirty="0"/>
          </a:p>
          <a:p>
            <a:pPr>
              <a:lnSpc>
                <a:spcPct val="100000"/>
              </a:lnSpc>
              <a:defRPr/>
            </a:pPr>
            <a:r>
              <a:rPr lang="cs-CZ" sz="1400" dirty="0"/>
              <a:t>Etiologicky často neobjasněné, některé hereditární.</a:t>
            </a:r>
          </a:p>
          <a:p>
            <a:pPr>
              <a:lnSpc>
                <a:spcPct val="100000"/>
              </a:lnSpc>
              <a:defRPr/>
            </a:pPr>
            <a:endParaRPr lang="cs-CZ" sz="1400" dirty="0"/>
          </a:p>
          <a:p>
            <a:pPr>
              <a:lnSpc>
                <a:spcPct val="100000"/>
              </a:lnSpc>
              <a:defRPr/>
            </a:pPr>
            <a:r>
              <a:rPr lang="cs-CZ" sz="1400" dirty="0"/>
              <a:t>Často spojené s akumulací abnormální </a:t>
            </a:r>
            <a:r>
              <a:rPr lang="cs-CZ" sz="1400" dirty="0" err="1"/>
              <a:t>bílkoviných</a:t>
            </a:r>
            <a:r>
              <a:rPr lang="cs-CZ" sz="1400" dirty="0"/>
              <a:t> agregátů ve formě inkluzí.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1400" dirty="0"/>
              <a:t>  Klinické projevy: </a:t>
            </a:r>
          </a:p>
          <a:p>
            <a:pPr>
              <a:lnSpc>
                <a:spcPct val="100000"/>
              </a:lnSpc>
              <a:defRPr/>
            </a:pPr>
            <a:r>
              <a:rPr lang="cs-CZ" sz="1400" dirty="0"/>
              <a:t>- </a:t>
            </a:r>
            <a:r>
              <a:rPr lang="cs-CZ" sz="1200" dirty="0"/>
              <a:t>demence </a:t>
            </a:r>
          </a:p>
          <a:p>
            <a:pPr>
              <a:lnSpc>
                <a:spcPct val="100000"/>
              </a:lnSpc>
              <a:defRPr/>
            </a:pPr>
            <a:r>
              <a:rPr lang="cs-CZ" sz="1200" dirty="0"/>
              <a:t>- </a:t>
            </a:r>
            <a:r>
              <a:rPr lang="cs-CZ" sz="1200" dirty="0" err="1"/>
              <a:t>hypokinetické</a:t>
            </a:r>
            <a:r>
              <a:rPr lang="cs-CZ" sz="1200" dirty="0"/>
              <a:t> poruchy (př. Parkinsonova nemoc) </a:t>
            </a:r>
          </a:p>
          <a:p>
            <a:pPr>
              <a:lnSpc>
                <a:spcPct val="100000"/>
              </a:lnSpc>
              <a:defRPr/>
            </a:pPr>
            <a:r>
              <a:rPr lang="cs-CZ" sz="1200" dirty="0"/>
              <a:t>- hyperkinetické poruchy (př. </a:t>
            </a:r>
            <a:r>
              <a:rPr lang="cs-CZ" sz="1200" dirty="0" err="1"/>
              <a:t>Huntigtonova</a:t>
            </a:r>
            <a:r>
              <a:rPr lang="cs-CZ" sz="1200" dirty="0"/>
              <a:t> </a:t>
            </a:r>
            <a:r>
              <a:rPr lang="cs-CZ" sz="1200" dirty="0" err="1"/>
              <a:t>neomoc</a:t>
            </a:r>
            <a:r>
              <a:rPr lang="cs-CZ" sz="1200" dirty="0"/>
              <a:t>) </a:t>
            </a:r>
          </a:p>
          <a:p>
            <a:pPr>
              <a:lnSpc>
                <a:spcPct val="100000"/>
              </a:lnSpc>
              <a:defRPr/>
            </a:pPr>
            <a:r>
              <a:rPr lang="cs-CZ" sz="1200" dirty="0"/>
              <a:t>- </a:t>
            </a:r>
            <a:r>
              <a:rPr lang="cs-CZ" sz="1200" dirty="0" err="1"/>
              <a:t>spinocerebelární</a:t>
            </a:r>
            <a:r>
              <a:rPr lang="cs-CZ" sz="1200" dirty="0"/>
              <a:t> ataxie </a:t>
            </a:r>
          </a:p>
          <a:p>
            <a:pPr>
              <a:lnSpc>
                <a:spcPct val="100000"/>
              </a:lnSpc>
              <a:defRPr/>
            </a:pPr>
            <a:r>
              <a:rPr lang="cs-CZ" sz="1200" dirty="0"/>
              <a:t>- onemocnění motorických neuronů (př. amyotrofická laterální skleróza, spinální svalová atrofie) </a:t>
            </a:r>
          </a:p>
          <a:p>
            <a:pPr>
              <a:lnSpc>
                <a:spcPct val="100000"/>
              </a:lnSpc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endParaRPr lang="cs-CZ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92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Zástupný symbol pro obsah 3">
            <a:extLst>
              <a:ext uri="{FF2B5EF4-FFF2-40B4-BE49-F238E27FC236}">
                <a16:creationId xmlns:a16="http://schemas.microsoft.com/office/drawing/2014/main" id="{CA47545F-1AE0-4C59-9FF2-90B467F84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11126"/>
            <a:ext cx="3575050" cy="6746875"/>
          </a:xfrm>
        </p:spPr>
      </p:pic>
      <p:sp>
        <p:nvSpPr>
          <p:cNvPr id="29699" name="TextovéPole 4">
            <a:extLst>
              <a:ext uri="{FF2B5EF4-FFF2-40B4-BE49-F238E27FC236}">
                <a16:creationId xmlns:a16="http://schemas.microsoft.com/office/drawing/2014/main" id="{E64E2618-5D30-421C-B575-90F276F91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419101"/>
            <a:ext cx="2851825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/>
              <a:t>Motorická dráha</a:t>
            </a:r>
          </a:p>
        </p:txBody>
      </p:sp>
      <p:sp>
        <p:nvSpPr>
          <p:cNvPr id="29700" name="TextovéPole 5">
            <a:extLst>
              <a:ext uri="{FF2B5EF4-FFF2-40B4-BE49-F238E27FC236}">
                <a16:creationId xmlns:a16="http://schemas.microsoft.com/office/drawing/2014/main" id="{55EB9F43-4627-4E81-9909-51380C6E0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311150"/>
            <a:ext cx="1902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Horní motoneuron</a:t>
            </a:r>
          </a:p>
        </p:txBody>
      </p:sp>
      <p:sp>
        <p:nvSpPr>
          <p:cNvPr id="29701" name="TextovéPole 6">
            <a:extLst>
              <a:ext uri="{FF2B5EF4-FFF2-40B4-BE49-F238E27FC236}">
                <a16:creationId xmlns:a16="http://schemas.microsoft.com/office/drawing/2014/main" id="{E76A4884-09DE-4049-A8D1-AE048F947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08500"/>
            <a:ext cx="187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Dolní motoneuron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23E29CC-7F08-4408-8CED-E72ABA1E9F61}"/>
              </a:ext>
            </a:extLst>
          </p:cNvPr>
          <p:cNvCxnSpPr>
            <a:stCxn id="29700" idx="3"/>
          </p:cNvCxnSpPr>
          <p:nvPr/>
        </p:nvCxnSpPr>
        <p:spPr>
          <a:xfrm flipV="1">
            <a:off x="3436418" y="311150"/>
            <a:ext cx="1854721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2680AEB-1D8F-479E-AE65-624399429F45}"/>
              </a:ext>
            </a:extLst>
          </p:cNvPr>
          <p:cNvCxnSpPr>
            <a:stCxn id="29701" idx="1"/>
          </p:cNvCxnSpPr>
          <p:nvPr/>
        </p:nvCxnSpPr>
        <p:spPr>
          <a:xfrm flipH="1">
            <a:off x="6024563" y="4693166"/>
            <a:ext cx="1117600" cy="10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90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6B175-362F-4A00-B8A6-62700550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D6BAE8-7A00-4911-AF64-724CB8CEA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Parkinsonova nemoc </a:t>
            </a:r>
          </a:p>
          <a:p>
            <a:pPr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zánik neuronů pigmentovaných jader mozkového kmene → relativní deficit dopaminu</a:t>
            </a:r>
          </a:p>
          <a:p>
            <a:pPr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tremor, </a:t>
            </a:r>
            <a:r>
              <a:rPr lang="cs-CZ" dirty="0" err="1">
                <a:solidFill>
                  <a:schemeClr val="tx1"/>
                </a:solidFill>
              </a:rPr>
              <a:t>bradykineze</a:t>
            </a:r>
            <a:r>
              <a:rPr lang="cs-CZ" dirty="0">
                <a:solidFill>
                  <a:schemeClr val="tx1"/>
                </a:solidFill>
              </a:rPr>
              <a:t>, rigidita; manifestace mezi 45-60 lety</a:t>
            </a:r>
          </a:p>
          <a:p>
            <a:pPr>
              <a:buFontTx/>
              <a:buChar char="-"/>
              <a:defRPr/>
            </a:pPr>
            <a:endParaRPr 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Amyotrofická laterální skleróza</a:t>
            </a:r>
          </a:p>
          <a:p>
            <a:pPr>
              <a:buFontTx/>
              <a:buChar char="-"/>
              <a:defRPr/>
            </a:pPr>
            <a:r>
              <a:rPr lang="cs-CZ" dirty="0"/>
              <a:t> Sporadické (80 %) i familiární formy (20 %)</a:t>
            </a:r>
          </a:p>
          <a:p>
            <a:pPr>
              <a:buFontTx/>
              <a:buChar char="-"/>
              <a:defRPr/>
            </a:pPr>
            <a:r>
              <a:rPr lang="cs-CZ" dirty="0"/>
              <a:t> Zánik horních i dolních motoneuronů </a:t>
            </a:r>
          </a:p>
          <a:p>
            <a:pPr>
              <a:buFontTx/>
              <a:buChar char="-"/>
              <a:defRPr/>
            </a:pPr>
            <a:r>
              <a:rPr lang="cs-CZ" dirty="0"/>
              <a:t> Denervace svalů, asymetrická slabost </a:t>
            </a:r>
            <a:r>
              <a:rPr lang="cs-CZ" altLang="cs-CZ" dirty="0"/>
              <a:t>horních končetin, bulbární symptomatologie, </a:t>
            </a:r>
            <a:r>
              <a:rPr lang="cs-CZ" altLang="cs-CZ" dirty="0" err="1"/>
              <a:t>infaustní</a:t>
            </a:r>
            <a:r>
              <a:rPr lang="cs-CZ" altLang="cs-CZ" dirty="0"/>
              <a:t> prognóza </a:t>
            </a:r>
          </a:p>
          <a:p>
            <a:pPr>
              <a:buFontTx/>
              <a:buChar char="-"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84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F3B3A55-D8E4-4CD6-92CE-C1A81D128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026077"/>
              </p:ext>
            </p:extLst>
          </p:nvPr>
        </p:nvGraphicFramePr>
        <p:xfrm>
          <a:off x="367393" y="81642"/>
          <a:ext cx="11536134" cy="6206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578">
                  <a:extLst>
                    <a:ext uri="{9D8B030D-6E8A-4147-A177-3AD203B41FA5}">
                      <a16:colId xmlns:a16="http://schemas.microsoft.com/office/drawing/2014/main" val="2488040855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val="764981832"/>
                    </a:ext>
                  </a:extLst>
                </a:gridCol>
                <a:gridCol w="4090306">
                  <a:extLst>
                    <a:ext uri="{9D8B030D-6E8A-4147-A177-3AD203B41FA5}">
                      <a16:colId xmlns:a16="http://schemas.microsoft.com/office/drawing/2014/main" val="1329880266"/>
                    </a:ext>
                  </a:extLst>
                </a:gridCol>
              </a:tblGrid>
              <a:tr h="401509">
                <a:tc gridSpan="3">
                  <a:txBody>
                    <a:bodyPr/>
                    <a:lstStyle/>
                    <a:p>
                      <a:r>
                        <a:rPr lang="cs-CZ" sz="1800" dirty="0"/>
                        <a:t>Intrakraniální krvácení</a:t>
                      </a:r>
                    </a:p>
                  </a:txBody>
                  <a:tcPr marL="91443" marR="91443" marT="45733" marB="45733"/>
                </a:tc>
                <a:tc hMerge="1"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33" marB="45733"/>
                </a:tc>
                <a:tc hMerge="1"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4254054660"/>
                  </a:ext>
                </a:extLst>
              </a:tr>
              <a:tr h="401509">
                <a:tc>
                  <a:txBody>
                    <a:bodyPr/>
                    <a:lstStyle/>
                    <a:p>
                      <a:r>
                        <a:rPr lang="cs-CZ" sz="1800" b="1" dirty="0"/>
                        <a:t>Lokalizace</a:t>
                      </a:r>
                    </a:p>
                  </a:txBody>
                  <a:tcPr marL="91443" marR="91443" marT="45733" marB="4573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Mechanismus</a:t>
                      </a:r>
                    </a:p>
                  </a:txBody>
                  <a:tcPr marL="91443" marR="91443" marT="45733" marB="4573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Klinické projevy</a:t>
                      </a:r>
                    </a:p>
                  </a:txBody>
                  <a:tcPr marL="91443" marR="91443" marT="45733" marB="4573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95088"/>
                  </a:ext>
                </a:extLst>
              </a:tr>
              <a:tr h="989766">
                <a:tc>
                  <a:txBody>
                    <a:bodyPr/>
                    <a:lstStyle/>
                    <a:p>
                      <a:r>
                        <a:rPr lang="cs-CZ" sz="1800" dirty="0" err="1"/>
                        <a:t>Extradurálně</a:t>
                      </a:r>
                      <a:endParaRPr lang="cs-CZ" sz="1800" dirty="0"/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Ruptura arterií při traumatické ruptuře lebky</a:t>
                      </a: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Krátký bezpříznakový interval s následných rychlým nárůstem intrakraniálního tlaku</a:t>
                      </a:r>
                    </a:p>
                  </a:txBody>
                  <a:tcPr marL="91443" marR="91443" marT="45733" marB="45733"/>
                </a:tc>
                <a:extLst>
                  <a:ext uri="{0D108BD9-81ED-4DB2-BD59-A6C34878D82A}">
                    <a16:rowId xmlns:a16="http://schemas.microsoft.com/office/drawing/2014/main" val="2723822753"/>
                  </a:ext>
                </a:extLst>
              </a:tr>
              <a:tr h="2177452">
                <a:tc>
                  <a:txBody>
                    <a:bodyPr/>
                    <a:lstStyle/>
                    <a:p>
                      <a:r>
                        <a:rPr lang="cs-CZ" sz="1800" dirty="0"/>
                        <a:t>Subdurálně</a:t>
                      </a: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Ruptura venózních splavů nebo menších přemosťujících vén, traumaticky, při působení torzních sil</a:t>
                      </a: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Akutní subdurální hematom: akutní symptomatologie s rychlým nárůstem intrakraniálního tlaku.</a:t>
                      </a:r>
                    </a:p>
                    <a:p>
                      <a:r>
                        <a:rPr lang="cs-CZ" sz="1800" dirty="0"/>
                        <a:t>Chronický subdurální hematom: poruchy paměti, vědomí, změny osobnosti, často u starších</a:t>
                      </a:r>
                    </a:p>
                    <a:p>
                      <a:r>
                        <a:rPr lang="cs-CZ" sz="1800" dirty="0"/>
                        <a:t>(</a:t>
                      </a:r>
                      <a:r>
                        <a:rPr lang="cs-CZ" sz="1800" dirty="0">
                          <a:latin typeface="Garamond" panose="02020404030301010803" pitchFamily="18" charset="0"/>
                        </a:rPr>
                        <a:t>↑</a:t>
                      </a:r>
                      <a:r>
                        <a:rPr lang="cs-CZ" sz="1800" dirty="0"/>
                        <a:t>SH při tlakovém gradientu směrem do hematomu (viz organizace hematomu)) </a:t>
                      </a:r>
                    </a:p>
                  </a:txBody>
                  <a:tcPr marL="91443" marR="91443" marT="45733" marB="45733"/>
                </a:tc>
                <a:extLst>
                  <a:ext uri="{0D108BD9-81ED-4DB2-BD59-A6C34878D82A}">
                    <a16:rowId xmlns:a16="http://schemas.microsoft.com/office/drawing/2014/main" val="1473946505"/>
                  </a:ext>
                </a:extLst>
              </a:tr>
              <a:tr h="664641">
                <a:tc>
                  <a:txBody>
                    <a:bodyPr/>
                    <a:lstStyle/>
                    <a:p>
                      <a:r>
                        <a:rPr lang="cs-CZ" sz="1800" dirty="0" err="1"/>
                        <a:t>Subarachnoideálně</a:t>
                      </a:r>
                      <a:endParaRPr lang="cs-CZ" sz="1800" dirty="0"/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Ruptura arteriální stěny při vakovitém aneuryzmatu </a:t>
                      </a:r>
                      <a:r>
                        <a:rPr lang="cs-CZ" sz="1800" dirty="0" err="1"/>
                        <a:t>Willisova</a:t>
                      </a:r>
                      <a:r>
                        <a:rPr lang="cs-CZ" sz="1800" dirty="0"/>
                        <a:t> okruhu (kongenitálním); traumaticky.</a:t>
                      </a: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Meningeální dráždění s rychlým nárůstem intrakraniálního tlaku</a:t>
                      </a:r>
                    </a:p>
                  </a:txBody>
                  <a:tcPr marL="91443" marR="91443" marT="45733" marB="45733"/>
                </a:tc>
                <a:extLst>
                  <a:ext uri="{0D108BD9-81ED-4DB2-BD59-A6C34878D82A}">
                    <a16:rowId xmlns:a16="http://schemas.microsoft.com/office/drawing/2014/main" val="1561592063"/>
                  </a:ext>
                </a:extLst>
              </a:tr>
              <a:tr h="989766">
                <a:tc>
                  <a:txBody>
                    <a:bodyPr/>
                    <a:lstStyle/>
                    <a:p>
                      <a:r>
                        <a:rPr lang="cs-CZ" sz="1800" dirty="0" err="1"/>
                        <a:t>Intrahemisfericky</a:t>
                      </a:r>
                      <a:r>
                        <a:rPr lang="cs-CZ" sz="1800" dirty="0"/>
                        <a:t>/</a:t>
                      </a:r>
                    </a:p>
                    <a:p>
                      <a:r>
                        <a:rPr lang="cs-CZ" sz="1800" dirty="0" err="1"/>
                        <a:t>intracerebrálně</a:t>
                      </a:r>
                      <a:endParaRPr lang="cs-CZ" sz="1800" dirty="0"/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Kontuze mozku</a:t>
                      </a:r>
                    </a:p>
                    <a:p>
                      <a:r>
                        <a:rPr lang="cs-CZ" sz="1800" dirty="0"/>
                        <a:t>Ruptura drobné arterie </a:t>
                      </a:r>
                      <a:r>
                        <a:rPr lang="cs-CZ" sz="1800" dirty="0" err="1"/>
                        <a:t>intracerebrálně</a:t>
                      </a:r>
                      <a:r>
                        <a:rPr lang="cs-CZ" sz="1800" dirty="0"/>
                        <a:t> (u hypertoniků)</a:t>
                      </a:r>
                    </a:p>
                    <a:p>
                      <a:r>
                        <a:rPr lang="cs-CZ" sz="1800" dirty="0" err="1"/>
                        <a:t>Prokrvácení</a:t>
                      </a:r>
                      <a:r>
                        <a:rPr lang="cs-CZ" sz="1800" dirty="0"/>
                        <a:t> mozkového infarktu/</a:t>
                      </a:r>
                      <a:r>
                        <a:rPr lang="cs-CZ" sz="1800" dirty="0" err="1"/>
                        <a:t>encefalomalacie</a:t>
                      </a:r>
                      <a:endParaRPr lang="cs-CZ" sz="1800" dirty="0"/>
                    </a:p>
                    <a:p>
                      <a:r>
                        <a:rPr lang="cs-CZ" sz="1800" dirty="0" err="1"/>
                        <a:t>Prokrvácení</a:t>
                      </a:r>
                      <a:r>
                        <a:rPr lang="cs-CZ" sz="1800" dirty="0"/>
                        <a:t> nádoru mozku</a:t>
                      </a:r>
                    </a:p>
                    <a:p>
                      <a:r>
                        <a:rPr lang="cs-CZ" sz="1800" dirty="0"/>
                        <a:t>Krvácení při amyloidové </a:t>
                      </a:r>
                      <a:r>
                        <a:rPr lang="cs-CZ" sz="1800" dirty="0" err="1"/>
                        <a:t>angiopatiii</a:t>
                      </a:r>
                      <a:r>
                        <a:rPr lang="cs-CZ" sz="1800" dirty="0"/>
                        <a:t> </a:t>
                      </a: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Často fatální.</a:t>
                      </a:r>
                    </a:p>
                    <a:p>
                      <a:r>
                        <a:rPr lang="cs-CZ" sz="1800" dirty="0"/>
                        <a:t>Zvýšení intrakraniálního tlaku, fokální deficity, křeče.</a:t>
                      </a:r>
                    </a:p>
                  </a:txBody>
                  <a:tcPr marL="91443" marR="91443" marT="45733" marB="45733"/>
                </a:tc>
                <a:extLst>
                  <a:ext uri="{0D108BD9-81ED-4DB2-BD59-A6C34878D82A}">
                    <a16:rowId xmlns:a16="http://schemas.microsoft.com/office/drawing/2014/main" val="4182764524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B466B259-940C-4988-AF76-5D283EADB9B3}"/>
              </a:ext>
            </a:extLst>
          </p:cNvPr>
          <p:cNvSpPr txBox="1"/>
          <p:nvPr/>
        </p:nvSpPr>
        <p:spPr>
          <a:xfrm>
            <a:off x="3861707" y="6425293"/>
            <a:ext cx="81898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purpura </a:t>
            </a:r>
            <a:r>
              <a:rPr lang="cs-CZ" dirty="0" err="1"/>
              <a:t>cerebri</a:t>
            </a:r>
            <a:r>
              <a:rPr lang="cs-CZ" dirty="0"/>
              <a:t> (tečkovité krvácení např. při vaskulitidách, </a:t>
            </a:r>
            <a:r>
              <a:rPr lang="cs-CZ" dirty="0" err="1"/>
              <a:t>DIK..při</a:t>
            </a:r>
            <a:r>
              <a:rPr lang="cs-CZ" dirty="0"/>
              <a:t> poškození kapilár</a:t>
            </a:r>
          </a:p>
        </p:txBody>
      </p:sp>
    </p:spTree>
    <p:extLst>
      <p:ext uri="{BB962C8B-B14F-4D97-AF65-F5344CB8AC3E}">
        <p14:creationId xmlns:p14="http://schemas.microsoft.com/office/powerpoint/2010/main" val="1026362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0AAE04C9-AE02-4F10-93CD-3EA4AF188F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+mn-lt"/>
              </a:rPr>
              <a:t>Spinální svalová atrofie (SMA)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1EBC501A-2678-4BD1-9AE4-1B045947D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994028" cy="43591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AR; SMN1 (</a:t>
            </a:r>
            <a:r>
              <a:rPr lang="cs-CZ" altLang="cs-CZ" sz="2800" dirty="0" err="1"/>
              <a:t>survival</a:t>
            </a:r>
            <a:r>
              <a:rPr lang="cs-CZ" altLang="cs-CZ" sz="2800" dirty="0"/>
              <a:t> motor neuron gene) – 95% SMA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1/6000-10000; 2-3% přenašeči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2. nejčastější dědičné onemocnění po cystické fibróze (</a:t>
            </a:r>
            <a:r>
              <a:rPr lang="cs-CZ" altLang="cs-CZ" sz="2800" dirty="0" err="1"/>
              <a:t>mukoviscidóze</a:t>
            </a:r>
            <a:r>
              <a:rPr lang="cs-CZ" altLang="cs-CZ" sz="2800" dirty="0"/>
              <a:t>)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Ztráta motoneuronů – svalová slabost a denervační atrofie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Klinické formy/podle závažnosti fenotypu: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200" dirty="0"/>
              <a:t>Typ I (</a:t>
            </a:r>
            <a:r>
              <a:rPr lang="cs-CZ" altLang="cs-CZ" sz="2200" dirty="0" err="1"/>
              <a:t>Werdnig</a:t>
            </a:r>
            <a:r>
              <a:rPr lang="cs-CZ" altLang="cs-CZ" sz="2200" dirty="0"/>
              <a:t>-Hoffmann, juvenilní, těžké časné postižení)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200" dirty="0"/>
              <a:t>Typ II (intermediální)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200" dirty="0"/>
              <a:t>Typ III (mírná)</a:t>
            </a:r>
          </a:p>
        </p:txBody>
      </p:sp>
      <p:sp>
        <p:nvSpPr>
          <p:cNvPr id="220164" name="AutoShape 4">
            <a:extLst>
              <a:ext uri="{FF2B5EF4-FFF2-40B4-BE49-F238E27FC236}">
                <a16:creationId xmlns:a16="http://schemas.microsoft.com/office/drawing/2014/main" id="{32BC9C54-FD3F-456C-AF70-7BA370887FA1}"/>
              </a:ext>
            </a:extLst>
          </p:cNvPr>
          <p:cNvSpPr>
            <a:spLocks/>
          </p:cNvSpPr>
          <p:nvPr/>
        </p:nvSpPr>
        <p:spPr bwMode="auto">
          <a:xfrm>
            <a:off x="5880100" y="5496862"/>
            <a:ext cx="152400" cy="647700"/>
          </a:xfrm>
          <a:prstGeom prst="rightBrace">
            <a:avLst>
              <a:gd name="adj1" fmla="val 35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0165" name="Text Box 5">
            <a:extLst>
              <a:ext uri="{FF2B5EF4-FFF2-40B4-BE49-F238E27FC236}">
                <a16:creationId xmlns:a16="http://schemas.microsoft.com/office/drawing/2014/main" id="{18964C5D-E5C8-4F8C-9F12-7E3D6DE4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5620657"/>
            <a:ext cx="2318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dirty="0" err="1"/>
              <a:t>Kugelberg-Welander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337706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483A2-4C9A-48F2-9E6F-20B2CA76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63" y="541811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Demence</a:t>
            </a:r>
            <a:br>
              <a:rPr lang="cs-CZ" sz="3600" dirty="0">
                <a:solidFill>
                  <a:schemeClr val="tx1"/>
                </a:solidFill>
                <a:latin typeface="+mn-lt"/>
              </a:rPr>
            </a:br>
            <a:r>
              <a:rPr lang="cs-CZ" sz="3600" dirty="0">
                <a:solidFill>
                  <a:schemeClr val="tx1"/>
                </a:solidFill>
                <a:latin typeface="+mn-lt"/>
              </a:rPr>
              <a:t>- </a:t>
            </a:r>
            <a:r>
              <a:rPr lang="cs-CZ" sz="2200" dirty="0">
                <a:solidFill>
                  <a:schemeClr val="tx1"/>
                </a:solidFill>
                <a:latin typeface="+mn-lt"/>
              </a:rPr>
              <a:t>získané poškození intelektu, osobnosti a rozumu, bez poruchy vědomí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691C46-4CAD-4473-960E-44F2C5491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963" y="1801543"/>
            <a:ext cx="8229600" cy="45323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Onemocnění vyúsťující v demenci: </a:t>
            </a:r>
          </a:p>
          <a:p>
            <a:pPr>
              <a:defRPr/>
            </a:pPr>
            <a:r>
              <a:rPr lang="cs-CZ" sz="1800" dirty="0"/>
              <a:t>Primární neurodegenerativní onemocnění </a:t>
            </a:r>
          </a:p>
          <a:p>
            <a:pPr>
              <a:buFontTx/>
              <a:buChar char="-"/>
              <a:defRPr/>
            </a:pPr>
            <a:r>
              <a:rPr lang="cs-CZ" sz="1800" b="1" dirty="0"/>
              <a:t>Alzheimerova nemoc</a:t>
            </a:r>
            <a:r>
              <a:rPr lang="cs-CZ" sz="1800" dirty="0"/>
              <a:t> (</a:t>
            </a:r>
            <a:r>
              <a:rPr lang="cs-CZ" sz="1800" dirty="0" err="1"/>
              <a:t>presenilní</a:t>
            </a:r>
            <a:r>
              <a:rPr lang="cs-CZ" sz="1800" dirty="0"/>
              <a:t> demence)</a:t>
            </a:r>
          </a:p>
          <a:p>
            <a:pPr>
              <a:buFontTx/>
              <a:buChar char="-"/>
              <a:defRPr/>
            </a:pPr>
            <a:r>
              <a:rPr lang="cs-CZ" sz="1800" b="1" dirty="0"/>
              <a:t>Pickova nemoc</a:t>
            </a:r>
            <a:r>
              <a:rPr lang="cs-CZ" sz="1800" dirty="0"/>
              <a:t> (</a:t>
            </a:r>
            <a:r>
              <a:rPr lang="cs-CZ" sz="1800" dirty="0" err="1"/>
              <a:t>frontotemporální</a:t>
            </a:r>
            <a:r>
              <a:rPr lang="cs-CZ" sz="1800" dirty="0"/>
              <a:t> demence) </a:t>
            </a:r>
          </a:p>
          <a:p>
            <a:pPr>
              <a:buFontTx/>
              <a:buChar char="-"/>
              <a:defRPr/>
            </a:pPr>
            <a:r>
              <a:rPr lang="cs-CZ" sz="1800" b="1" dirty="0" err="1"/>
              <a:t>Huntingtonova</a:t>
            </a:r>
            <a:r>
              <a:rPr lang="cs-CZ" sz="1800" b="1" dirty="0"/>
              <a:t> nemoc</a:t>
            </a:r>
            <a:r>
              <a:rPr lang="cs-CZ" sz="1800" dirty="0"/>
              <a:t> (AD, úbytek neuronů n. </a:t>
            </a:r>
            <a:r>
              <a:rPr lang="cs-CZ" sz="1800" dirty="0" err="1"/>
              <a:t>caudatus</a:t>
            </a:r>
            <a:r>
              <a:rPr lang="cs-CZ" sz="1800" dirty="0"/>
              <a:t> a </a:t>
            </a:r>
            <a:r>
              <a:rPr lang="cs-CZ" sz="1800" dirty="0" err="1"/>
              <a:t>putamen</a:t>
            </a:r>
            <a:r>
              <a:rPr lang="cs-CZ" sz="1800" dirty="0"/>
              <a:t>), chorea, demence)</a:t>
            </a:r>
          </a:p>
          <a:p>
            <a:pPr>
              <a:buFontTx/>
              <a:buChar char="-"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Cerebrovaskulární onemocnění (př. demence po vícečetných </a:t>
            </a:r>
            <a:r>
              <a:rPr lang="cs-CZ" sz="1800" dirty="0" err="1"/>
              <a:t>encefalomalaciích</a:t>
            </a:r>
            <a:r>
              <a:rPr lang="cs-CZ" sz="1800" dirty="0"/>
              <a:t>)  </a:t>
            </a:r>
          </a:p>
          <a:p>
            <a:pPr>
              <a:defRPr/>
            </a:pPr>
            <a:r>
              <a:rPr lang="cs-CZ" sz="1800" dirty="0"/>
              <a:t>Infekce (př. CJD, syfilis, HIV)</a:t>
            </a:r>
          </a:p>
          <a:p>
            <a:pPr>
              <a:defRPr/>
            </a:pPr>
            <a:r>
              <a:rPr lang="cs-CZ" sz="1800" dirty="0"/>
              <a:t>Ložiskové léze (př. tumory, hematomy)</a:t>
            </a:r>
          </a:p>
          <a:p>
            <a:pPr>
              <a:defRPr/>
            </a:pPr>
            <a:r>
              <a:rPr lang="cs-CZ" sz="1800" dirty="0"/>
              <a:t>Hydrocefalus</a:t>
            </a:r>
          </a:p>
          <a:p>
            <a:pPr>
              <a:defRPr/>
            </a:pPr>
            <a:r>
              <a:rPr lang="cs-CZ" sz="1800" dirty="0"/>
              <a:t>Toxiny, léky</a:t>
            </a:r>
          </a:p>
          <a:p>
            <a:pPr>
              <a:defRPr/>
            </a:pPr>
            <a:r>
              <a:rPr lang="cs-CZ" sz="1800" dirty="0"/>
              <a:t>Endokrinopatie a metabolická onemocnění (př. </a:t>
            </a:r>
            <a:r>
              <a:rPr lang="cs-CZ" sz="1800" dirty="0" err="1"/>
              <a:t>hypothyreoidism</a:t>
            </a:r>
            <a:r>
              <a:rPr lang="cs-CZ" sz="1800" dirty="0"/>
              <a:t>, </a:t>
            </a:r>
            <a:r>
              <a:rPr lang="cs-CZ" sz="1800" dirty="0" err="1"/>
              <a:t>hypoparathyreoidism</a:t>
            </a:r>
            <a:r>
              <a:rPr lang="cs-CZ" sz="1800" dirty="0"/>
              <a:t>, jaterní </a:t>
            </a:r>
            <a:r>
              <a:rPr lang="cs-CZ" sz="1800" dirty="0" err="1"/>
              <a:t>elhání</a:t>
            </a:r>
            <a:r>
              <a:rPr lang="cs-CZ" sz="1800" dirty="0"/>
              <a:t>,..)</a:t>
            </a:r>
          </a:p>
          <a:p>
            <a:pPr>
              <a:defRPr/>
            </a:pPr>
            <a:r>
              <a:rPr lang="cs-CZ" sz="1800" dirty="0"/>
              <a:t>Deficity vitamínů (př. B1, B12)</a:t>
            </a:r>
          </a:p>
          <a:p>
            <a:pPr>
              <a:defRPr/>
            </a:pPr>
            <a:r>
              <a:rPr lang="cs-CZ" sz="1800" dirty="0" err="1"/>
              <a:t>Paraneoplastické</a:t>
            </a:r>
            <a:r>
              <a:rPr lang="cs-CZ" sz="1800" dirty="0"/>
              <a:t> syndromy (př. limbická encefalitida)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9796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>
            <a:extLst>
              <a:ext uri="{FF2B5EF4-FFF2-40B4-BE49-F238E27FC236}">
                <a16:creationId xmlns:a16="http://schemas.microsoft.com/office/drawing/2014/main" id="{FAFD2F30-E17E-4896-8BBE-1F4FE04602C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7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Alzheimerova choroba</a:t>
            </a:r>
          </a:p>
        </p:txBody>
      </p:sp>
      <p:pic>
        <p:nvPicPr>
          <p:cNvPr id="31747" name="Picture 6" descr="01">
            <a:extLst>
              <a:ext uri="{FF2B5EF4-FFF2-40B4-BE49-F238E27FC236}">
                <a16:creationId xmlns:a16="http://schemas.microsoft.com/office/drawing/2014/main" id="{9CD82A0F-E09D-47DE-9051-C0F427260D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6450" y="1150938"/>
            <a:ext cx="5499100" cy="4310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F6FC6F0-C855-4286-8AA8-CB584A68D7C3}"/>
              </a:ext>
            </a:extLst>
          </p:cNvPr>
          <p:cNvSpPr txBox="1"/>
          <p:nvPr/>
        </p:nvSpPr>
        <p:spPr>
          <a:xfrm>
            <a:off x="2221497" y="5461000"/>
            <a:ext cx="7989303" cy="1200329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dirty="0"/>
              <a:t>Sporadické a familiární případy, nejčastější příčina demence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Kortikální atrofie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Amyloidová </a:t>
            </a:r>
            <a:r>
              <a:rPr lang="cs-CZ" dirty="0" err="1"/>
              <a:t>angiopatie</a:t>
            </a:r>
            <a:r>
              <a:rPr lang="cs-CZ" dirty="0"/>
              <a:t>, neurochemické abnormality (změny neurotransmiterů), </a:t>
            </a:r>
          </a:p>
          <a:p>
            <a:pPr>
              <a:defRPr/>
            </a:pPr>
            <a:r>
              <a:rPr lang="cs-CZ" dirty="0"/>
              <a:t>     ztráta neuronů, senilní drúzy</a:t>
            </a:r>
          </a:p>
        </p:txBody>
      </p:sp>
    </p:spTree>
    <p:extLst>
      <p:ext uri="{BB962C8B-B14F-4D97-AF65-F5344CB8AC3E}">
        <p14:creationId xmlns:p14="http://schemas.microsoft.com/office/powerpoint/2010/main" val="2863530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B91A5-19BC-40F7-9480-B2AE604F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Nádory CNS: klinicko-patologické znaky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A7DFD-74A3-4BD5-82CD-25C3A13E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1"/>
                </a:solidFill>
              </a:rPr>
              <a:t>Nádory CNS nemetastazují mimo CNS </a:t>
            </a:r>
          </a:p>
          <a:p>
            <a:pPr>
              <a:buFontTx/>
              <a:buChar char="-"/>
              <a:defRPr/>
            </a:pPr>
            <a:r>
              <a:rPr lang="cs-CZ" dirty="0"/>
              <a:t> Infiltrace přilehlých tkání a šíření likvorovými cestami</a:t>
            </a:r>
          </a:p>
          <a:p>
            <a:pPr marL="0" indent="0">
              <a:buNone/>
              <a:defRPr/>
            </a:pPr>
            <a:r>
              <a:rPr lang="cs-CZ" dirty="0"/>
              <a:t> </a:t>
            </a:r>
          </a:p>
          <a:p>
            <a:pPr>
              <a:defRPr/>
            </a:pPr>
            <a:r>
              <a:rPr lang="cs-CZ" sz="2400" b="1" dirty="0">
                <a:solidFill>
                  <a:schemeClr val="accent1"/>
                </a:solidFill>
              </a:rPr>
              <a:t>Projevy mozkových nádorů:</a:t>
            </a:r>
          </a:p>
          <a:p>
            <a:pPr>
              <a:buFontTx/>
              <a:buChar char="-"/>
              <a:defRPr/>
            </a:pPr>
            <a:r>
              <a:rPr lang="cs-CZ" dirty="0"/>
              <a:t> Symptomatologie závislá na lokalizaci tumoru</a:t>
            </a:r>
          </a:p>
          <a:p>
            <a:pPr marL="0" indent="0">
              <a:buNone/>
              <a:defRPr/>
            </a:pPr>
            <a:r>
              <a:rPr lang="cs-CZ" dirty="0"/>
              <a:t>   př. epilepsie u nádorů temporálního laloku, paraplegie u spinálních nádorů,…</a:t>
            </a:r>
            <a:endParaRPr lang="cs-CZ" sz="2400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Vazogenní</a:t>
            </a:r>
            <a:r>
              <a:rPr lang="cs-CZ" dirty="0"/>
              <a:t> edém v okolí tumoru CNS, krvácení do nádoru</a:t>
            </a:r>
          </a:p>
          <a:p>
            <a:pPr>
              <a:buFontTx/>
              <a:buChar char="-"/>
              <a:defRPr/>
            </a:pPr>
            <a:r>
              <a:rPr lang="cs-CZ" dirty="0"/>
              <a:t> Zvýšení intrakraniálního tlaku</a:t>
            </a:r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Herniace</a:t>
            </a:r>
            <a:r>
              <a:rPr lang="cs-CZ" dirty="0"/>
              <a:t>, </a:t>
            </a:r>
            <a:r>
              <a:rPr lang="cs-CZ" dirty="0" err="1"/>
              <a:t>konusy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/>
              <a:t> Hydrocefalus u nádorů zadní jámy (př. meduloblastom mozečku)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18DE154-28FD-4BAB-8B19-CB040D1D2D0A}"/>
              </a:ext>
            </a:extLst>
          </p:cNvPr>
          <p:cNvSpPr txBox="1"/>
          <p:nvPr/>
        </p:nvSpPr>
        <p:spPr>
          <a:xfrm>
            <a:off x="5369668" y="6400800"/>
            <a:ext cx="640117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viz přednáška Klasifikace nádorů a prezentace praktických cvičení!</a:t>
            </a:r>
          </a:p>
        </p:txBody>
      </p:sp>
    </p:spTree>
    <p:extLst>
      <p:ext uri="{BB962C8B-B14F-4D97-AF65-F5344CB8AC3E}">
        <p14:creationId xmlns:p14="http://schemas.microsoft.com/office/powerpoint/2010/main" val="1229324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FA1FD0E-3698-4336-B024-0515AD103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555275"/>
              </p:ext>
            </p:extLst>
          </p:nvPr>
        </p:nvGraphicFramePr>
        <p:xfrm>
          <a:off x="651753" y="321014"/>
          <a:ext cx="10836613" cy="579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839">
                  <a:extLst>
                    <a:ext uri="{9D8B030D-6E8A-4147-A177-3AD203B41FA5}">
                      <a16:colId xmlns:a16="http://schemas.microsoft.com/office/drawing/2014/main" val="3302619975"/>
                    </a:ext>
                  </a:extLst>
                </a:gridCol>
                <a:gridCol w="6745774">
                  <a:extLst>
                    <a:ext uri="{9D8B030D-6E8A-4147-A177-3AD203B41FA5}">
                      <a16:colId xmlns:a16="http://schemas.microsoft.com/office/drawing/2014/main" val="2748627624"/>
                    </a:ext>
                  </a:extLst>
                </a:gridCol>
              </a:tblGrid>
              <a:tr h="700026">
                <a:tc>
                  <a:txBody>
                    <a:bodyPr/>
                    <a:lstStyle/>
                    <a:p>
                      <a:r>
                        <a:rPr lang="cs-CZ" sz="2800" dirty="0"/>
                        <a:t>Tkáň původu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Nádor</a:t>
                      </a:r>
                    </a:p>
                  </a:txBody>
                  <a:tcPr marL="91437" marR="91437" marT="45719" marB="45719"/>
                </a:tc>
                <a:extLst>
                  <a:ext uri="{0D108BD9-81ED-4DB2-BD59-A6C34878D82A}">
                    <a16:rowId xmlns:a16="http://schemas.microsoft.com/office/drawing/2014/main" val="1629692528"/>
                  </a:ext>
                </a:extLst>
              </a:tr>
              <a:tr h="1456708">
                <a:tc>
                  <a:txBody>
                    <a:bodyPr/>
                    <a:lstStyle/>
                    <a:p>
                      <a:r>
                        <a:rPr lang="cs-CZ" sz="1800" dirty="0" err="1"/>
                        <a:t>Gliální</a:t>
                      </a:r>
                      <a:r>
                        <a:rPr lang="cs-CZ" sz="1800" dirty="0"/>
                        <a:t> buňky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Astrocytom (</a:t>
                      </a:r>
                      <a:r>
                        <a:rPr lang="cs-CZ" sz="1800" dirty="0" err="1"/>
                        <a:t>low</a:t>
                      </a:r>
                      <a:r>
                        <a:rPr lang="cs-CZ" sz="1800" dirty="0"/>
                        <a:t> grade a </a:t>
                      </a:r>
                      <a:r>
                        <a:rPr lang="cs-CZ" sz="1800" dirty="0" err="1"/>
                        <a:t>high</a:t>
                      </a:r>
                      <a:r>
                        <a:rPr lang="cs-CZ" sz="1800" dirty="0"/>
                        <a:t> grade)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/>
                        <a:t>Oligodendrogliom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low</a:t>
                      </a:r>
                      <a:r>
                        <a:rPr lang="cs-CZ" sz="1800" dirty="0"/>
                        <a:t> grade a </a:t>
                      </a:r>
                      <a:r>
                        <a:rPr lang="cs-CZ" sz="1800" dirty="0" err="1"/>
                        <a:t>high</a:t>
                      </a:r>
                      <a:r>
                        <a:rPr lang="cs-CZ" sz="1800" dirty="0"/>
                        <a:t> grade)</a:t>
                      </a:r>
                    </a:p>
                    <a:p>
                      <a:r>
                        <a:rPr lang="cs-CZ" sz="1800" dirty="0"/>
                        <a:t>Glioblastom (</a:t>
                      </a:r>
                      <a:r>
                        <a:rPr lang="cs-CZ" sz="1800" dirty="0" err="1"/>
                        <a:t>high</a:t>
                      </a:r>
                      <a:r>
                        <a:rPr lang="cs-CZ" sz="1800" dirty="0"/>
                        <a:t> grade)</a:t>
                      </a:r>
                    </a:p>
                    <a:p>
                      <a:r>
                        <a:rPr lang="cs-CZ" sz="1800" dirty="0"/>
                        <a:t>(</a:t>
                      </a:r>
                      <a:r>
                        <a:rPr lang="cs-CZ" sz="1800" dirty="0" err="1"/>
                        <a:t>Ependymom</a:t>
                      </a:r>
                      <a:r>
                        <a:rPr lang="cs-CZ" sz="1800" dirty="0"/>
                        <a:t>)</a:t>
                      </a:r>
                    </a:p>
                  </a:txBody>
                  <a:tcPr marL="91437" marR="91437" marT="45719" marB="45719"/>
                </a:tc>
                <a:extLst>
                  <a:ext uri="{0D108BD9-81ED-4DB2-BD59-A6C34878D82A}">
                    <a16:rowId xmlns:a16="http://schemas.microsoft.com/office/drawing/2014/main" val="2847765843"/>
                  </a:ext>
                </a:extLst>
              </a:tr>
              <a:tr h="1401931">
                <a:tc>
                  <a:txBody>
                    <a:bodyPr/>
                    <a:lstStyle/>
                    <a:p>
                      <a:r>
                        <a:rPr lang="cs-CZ" sz="1800" dirty="0"/>
                        <a:t>Primitivní buňky </a:t>
                      </a:r>
                      <a:r>
                        <a:rPr lang="cs-CZ" sz="1800" dirty="0" err="1"/>
                        <a:t>neuroektodermálního</a:t>
                      </a:r>
                      <a:r>
                        <a:rPr lang="cs-CZ" sz="1800" dirty="0"/>
                        <a:t> původu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Medulloblastom</a:t>
                      </a:r>
                      <a:r>
                        <a:rPr lang="cs-CZ" sz="1800" dirty="0"/>
                        <a:t> </a:t>
                      </a:r>
                      <a:r>
                        <a:rPr lang="cs-CZ" sz="1600" dirty="0"/>
                        <a:t>(CNS; centrální nervový systém, mozeček)</a:t>
                      </a:r>
                    </a:p>
                    <a:p>
                      <a:r>
                        <a:rPr lang="cs-CZ" sz="1800" dirty="0"/>
                        <a:t>Neuroblastom </a:t>
                      </a:r>
                      <a:r>
                        <a:rPr lang="cs-CZ" sz="1600" dirty="0"/>
                        <a:t>(PNS; periferní nervový systém, nadledviny, sympatikus)</a:t>
                      </a:r>
                    </a:p>
                    <a:p>
                      <a:r>
                        <a:rPr lang="cs-CZ" sz="1800" dirty="0"/>
                        <a:t>Retinoblastom        </a:t>
                      </a:r>
                    </a:p>
                    <a:p>
                      <a:r>
                        <a:rPr lang="cs-CZ" sz="1800" dirty="0"/>
                        <a:t>                         …..</a:t>
                      </a:r>
                      <a:r>
                        <a:rPr lang="cs-CZ" sz="1800" i="1" dirty="0"/>
                        <a:t>embryonální nádory dětského věku, agresivní</a:t>
                      </a:r>
                    </a:p>
                  </a:txBody>
                  <a:tcPr marL="91437" marR="91437" marT="45719" marB="45719"/>
                </a:tc>
                <a:extLst>
                  <a:ext uri="{0D108BD9-81ED-4DB2-BD59-A6C34878D82A}">
                    <a16:rowId xmlns:a16="http://schemas.microsoft.com/office/drawing/2014/main" val="1995173912"/>
                  </a:ext>
                </a:extLst>
              </a:tr>
              <a:tr h="350013">
                <a:tc>
                  <a:txBody>
                    <a:bodyPr/>
                    <a:lstStyle/>
                    <a:p>
                      <a:r>
                        <a:rPr lang="cs-CZ" sz="1800" dirty="0"/>
                        <a:t>Mozkové a míšní obaly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Meningiom (většina grade I (benigní), vzácněji maligní formy</a:t>
                      </a:r>
                    </a:p>
                  </a:txBody>
                  <a:tcPr marL="91437" marR="91437" marT="45719" marB="45719"/>
                </a:tc>
                <a:extLst>
                  <a:ext uri="{0D108BD9-81ED-4DB2-BD59-A6C34878D82A}">
                    <a16:rowId xmlns:a16="http://schemas.microsoft.com/office/drawing/2014/main" val="647499348"/>
                  </a:ext>
                </a:extLst>
              </a:tr>
              <a:tr h="350013">
                <a:tc>
                  <a:txBody>
                    <a:bodyPr/>
                    <a:lstStyle/>
                    <a:p>
                      <a:r>
                        <a:rPr lang="cs-CZ" sz="1800" dirty="0" err="1"/>
                        <a:t>Chorioidální</a:t>
                      </a:r>
                      <a:r>
                        <a:rPr lang="cs-CZ" sz="1800" dirty="0"/>
                        <a:t> plexus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Papiloma</a:t>
                      </a:r>
                      <a:r>
                        <a:rPr lang="cs-CZ" sz="1800" dirty="0"/>
                        <a:t> karcinom </a:t>
                      </a:r>
                    </a:p>
                  </a:txBody>
                  <a:tcPr marL="91437" marR="91437" marT="45719" marB="45719"/>
                </a:tc>
                <a:extLst>
                  <a:ext uri="{0D108BD9-81ED-4DB2-BD59-A6C34878D82A}">
                    <a16:rowId xmlns:a16="http://schemas.microsoft.com/office/drawing/2014/main" val="3999691521"/>
                  </a:ext>
                </a:extLst>
              </a:tr>
              <a:tr h="754926">
                <a:tc>
                  <a:txBody>
                    <a:bodyPr/>
                    <a:lstStyle/>
                    <a:p>
                      <a:r>
                        <a:rPr lang="cs-CZ" sz="1800" dirty="0"/>
                        <a:t>Obaly periferních nervů 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Schwanoma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neurinom</a:t>
                      </a:r>
                      <a:r>
                        <a:rPr lang="cs-CZ" sz="1800" dirty="0"/>
                        <a:t>), neurofibrom</a:t>
                      </a:r>
                    </a:p>
                    <a:p>
                      <a:r>
                        <a:rPr lang="cs-CZ" sz="1800" dirty="0"/>
                        <a:t>Maligní </a:t>
                      </a:r>
                      <a:r>
                        <a:rPr lang="cs-CZ" sz="1800" dirty="0" err="1"/>
                        <a:t>schwanom</a:t>
                      </a:r>
                      <a:r>
                        <a:rPr lang="cs-CZ" sz="1800" dirty="0"/>
                        <a:t>, </a:t>
                      </a:r>
                      <a:r>
                        <a:rPr lang="cs-CZ" sz="1800" dirty="0" err="1"/>
                        <a:t>neurofibrosarkom</a:t>
                      </a:r>
                      <a:endParaRPr lang="cs-CZ" sz="1800" dirty="0"/>
                    </a:p>
                  </a:txBody>
                  <a:tcPr marL="91437" marR="91437" marT="45719" marB="45719"/>
                </a:tc>
                <a:extLst>
                  <a:ext uri="{0D108BD9-81ED-4DB2-BD59-A6C34878D82A}">
                    <a16:rowId xmlns:a16="http://schemas.microsoft.com/office/drawing/2014/main" val="1777196155"/>
                  </a:ext>
                </a:extLst>
              </a:tr>
              <a:tr h="754884">
                <a:tc>
                  <a:txBody>
                    <a:bodyPr/>
                    <a:lstStyle/>
                    <a:p>
                      <a:r>
                        <a:rPr lang="cs-CZ" sz="1800" dirty="0"/>
                        <a:t>ANS; autonomní nervový systém (sympatikus, parasympatikus)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Paragangliom</a:t>
                      </a:r>
                      <a:r>
                        <a:rPr lang="cs-CZ" sz="1800" dirty="0"/>
                        <a:t>, </a:t>
                      </a:r>
                      <a:r>
                        <a:rPr lang="cs-CZ" sz="1800" dirty="0" err="1"/>
                        <a:t>chemodektom</a:t>
                      </a:r>
                      <a:r>
                        <a:rPr lang="cs-CZ" sz="1800" dirty="0"/>
                        <a:t>, </a:t>
                      </a:r>
                      <a:r>
                        <a:rPr lang="cs-CZ" sz="1800" dirty="0" err="1"/>
                        <a:t>feochromocytom</a:t>
                      </a:r>
                      <a:endParaRPr lang="cs-CZ" sz="1800" dirty="0"/>
                    </a:p>
                  </a:txBody>
                  <a:tcPr marL="91437" marR="91437" marT="45719" marB="45719"/>
                </a:tc>
                <a:extLst>
                  <a:ext uri="{0D108BD9-81ED-4DB2-BD59-A6C34878D82A}">
                    <a16:rowId xmlns:a16="http://schemas.microsoft.com/office/drawing/2014/main" val="4179320929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DE7A61A4-061D-4118-A4FA-FBFE8BE91457}"/>
              </a:ext>
            </a:extLst>
          </p:cNvPr>
          <p:cNvSpPr txBox="1"/>
          <p:nvPr/>
        </p:nvSpPr>
        <p:spPr>
          <a:xfrm>
            <a:off x="4403386" y="5934670"/>
            <a:ext cx="778861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+ smíšené </a:t>
            </a:r>
            <a:r>
              <a:rPr lang="cs-CZ" dirty="0" err="1"/>
              <a:t>glioneuronální</a:t>
            </a:r>
            <a:r>
              <a:rPr lang="cs-CZ" dirty="0"/>
              <a:t> nádory (často asociované s epilepsií)</a:t>
            </a:r>
          </a:p>
          <a:p>
            <a:r>
              <a:rPr lang="cs-CZ" dirty="0"/>
              <a:t>+ pineální nádory</a:t>
            </a:r>
          </a:p>
          <a:p>
            <a:r>
              <a:rPr lang="cs-CZ" altLang="cs-CZ" b="1" dirty="0"/>
              <a:t>+ sekundární, metastatické nádory </a:t>
            </a:r>
            <a:r>
              <a:rPr lang="cs-CZ" altLang="cs-CZ" dirty="0"/>
              <a:t>(ca plic, prsu, melanom, renální karcinom,…) </a:t>
            </a:r>
          </a:p>
        </p:txBody>
      </p:sp>
    </p:spTree>
    <p:extLst>
      <p:ext uri="{BB962C8B-B14F-4D97-AF65-F5344CB8AC3E}">
        <p14:creationId xmlns:p14="http://schemas.microsoft.com/office/powerpoint/2010/main" val="2539407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146448-1F36-4A2C-AE31-87C0EC46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736" y="55923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Epilepsie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98A978-BF5F-4659-955E-B1B45D17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595" y="1838427"/>
            <a:ext cx="10282137" cy="50895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/>
              <a:t>Epileptické záchvaty (křeče, poruchy vědomí, psychické, </a:t>
            </a:r>
            <a:r>
              <a:rPr lang="cs-CZ" dirty="0" err="1"/>
              <a:t>somatosenzorické</a:t>
            </a:r>
            <a:r>
              <a:rPr lang="cs-CZ" dirty="0"/>
              <a:t> a vegetativní poruchy) - paroxyzmální neurologické dysfunkce zapříčiněné abnormálními výboji neuronů.</a:t>
            </a:r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FFC000"/>
                </a:solidFill>
              </a:rPr>
              <a:t>Generalizovaná epilepsie</a:t>
            </a:r>
            <a:endParaRPr lang="cs-CZ" sz="1800" dirty="0"/>
          </a:p>
          <a:p>
            <a:pPr>
              <a:buFontTx/>
              <a:buChar char="-"/>
              <a:defRPr/>
            </a:pPr>
            <a:r>
              <a:rPr lang="cs-CZ" sz="1800" dirty="0"/>
              <a:t> Často idiopatická, bez asociace se strukturálními abnormitami mozku 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FFC000"/>
                </a:solidFill>
              </a:rPr>
              <a:t>Fokální epilepsie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Asociovaná se strukturálními abnormitami mozku – s </a:t>
            </a:r>
            <a:r>
              <a:rPr lang="cs-CZ" sz="1800" dirty="0" err="1"/>
              <a:t>epileptogenní</a:t>
            </a:r>
            <a:r>
              <a:rPr lang="cs-CZ" sz="1800" dirty="0"/>
              <a:t> lézí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Malformace kortikálního vývoje, nádory (tzv. LEATS), </a:t>
            </a:r>
            <a:r>
              <a:rPr lang="cs-CZ" sz="1800" dirty="0" err="1"/>
              <a:t>gliální</a:t>
            </a:r>
            <a:r>
              <a:rPr lang="cs-CZ" sz="1800" dirty="0"/>
              <a:t> jizvy, vaskulární abnormity, hipokampální skleróza,….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Chirurgická léčba některých případů (resekce </a:t>
            </a:r>
            <a:r>
              <a:rPr lang="cs-CZ" sz="1800" dirty="0" err="1"/>
              <a:t>epileptogenního</a:t>
            </a:r>
            <a:r>
              <a:rPr lang="cs-CZ" sz="1800" dirty="0"/>
              <a:t> ložiska)</a:t>
            </a:r>
          </a:p>
          <a:p>
            <a:pPr>
              <a:buFontTx/>
              <a:buChar char="-"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FFC000"/>
                </a:solidFill>
              </a:rPr>
              <a:t>Provokované záchvaty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Výboje při akutním poškození mozku (úraz hlavy, alkohol, hypoglykémie,…)</a:t>
            </a:r>
          </a:p>
          <a:p>
            <a:pPr>
              <a:buFontTx/>
              <a:buChar char="-"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659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1">
            <a:extLst>
              <a:ext uri="{FF2B5EF4-FFF2-40B4-BE49-F238E27FC236}">
                <a16:creationId xmlns:a16="http://schemas.microsoft.com/office/drawing/2014/main" id="{38271FC1-9240-4BC1-B74F-CF86D5939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274638"/>
            <a:ext cx="3609975" cy="588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2" descr="5258-08-IIa-100x">
            <a:extLst>
              <a:ext uri="{FF2B5EF4-FFF2-40B4-BE49-F238E27FC236}">
                <a16:creationId xmlns:a16="http://schemas.microsoft.com/office/drawing/2014/main" id="{D03BC481-5AFF-45BD-8E1A-5ADDCF22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77814"/>
            <a:ext cx="44259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ovéPole 5">
            <a:extLst>
              <a:ext uri="{FF2B5EF4-FFF2-40B4-BE49-F238E27FC236}">
                <a16:creationId xmlns:a16="http://schemas.microsoft.com/office/drawing/2014/main" id="{01358258-EBDA-4AB9-99C3-5784A64E0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171" y="6229421"/>
            <a:ext cx="1964210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Normální kortex</a:t>
            </a:r>
          </a:p>
        </p:txBody>
      </p:sp>
      <p:sp>
        <p:nvSpPr>
          <p:cNvPr id="24581" name="TextovéPole 6">
            <a:extLst>
              <a:ext uri="{FF2B5EF4-FFF2-40B4-BE49-F238E27FC236}">
                <a16:creationId xmlns:a16="http://schemas.microsoft.com/office/drawing/2014/main" id="{537FE2D0-0483-4DC2-945D-98E243A77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131" y="6229421"/>
            <a:ext cx="2911887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Fokální kortikální dysplazie</a:t>
            </a:r>
          </a:p>
        </p:txBody>
      </p:sp>
    </p:spTree>
    <p:extLst>
      <p:ext uri="{BB962C8B-B14F-4D97-AF65-F5344CB8AC3E}">
        <p14:creationId xmlns:p14="http://schemas.microsoft.com/office/powerpoint/2010/main" val="2204497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29C3CA15-873E-47BC-A47B-02CF110A7AD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Onemocnění periferních nervů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A8CA10AF-71B5-4FE2-B059-F5C21992125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97280" y="1845735"/>
            <a:ext cx="4846320" cy="445778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Inflamatorní neuropatie </a:t>
            </a: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(př. </a:t>
            </a:r>
            <a:r>
              <a:rPr lang="cs-CZ" altLang="cs-CZ" dirty="0" err="1">
                <a:solidFill>
                  <a:schemeClr val="tx1"/>
                </a:solidFill>
              </a:rPr>
              <a:t>Guillain-Barré</a:t>
            </a:r>
            <a:r>
              <a:rPr lang="cs-CZ" altLang="cs-CZ" dirty="0">
                <a:solidFill>
                  <a:schemeClr val="tx1"/>
                </a:solidFill>
              </a:rPr>
              <a:t> syndrome – autoimunitní </a:t>
            </a:r>
            <a:r>
              <a:rPr lang="cs-CZ" altLang="cs-CZ" dirty="0" err="1">
                <a:solidFill>
                  <a:schemeClr val="tx1"/>
                </a:solidFill>
              </a:rPr>
              <a:t>demyelinazační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polyradiculoneuropatie</a:t>
            </a:r>
            <a:r>
              <a:rPr lang="cs-CZ" altLang="cs-CZ" dirty="0">
                <a:solidFill>
                  <a:schemeClr val="tx1"/>
                </a:solidFill>
              </a:rPr>
              <a:t>; </a:t>
            </a:r>
            <a:r>
              <a:rPr lang="cs-CZ" altLang="cs-CZ" dirty="0" err="1">
                <a:solidFill>
                  <a:schemeClr val="tx1"/>
                </a:solidFill>
              </a:rPr>
              <a:t>postinfekční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postvakcinační</a:t>
            </a:r>
            <a:r>
              <a:rPr lang="cs-CZ" altLang="cs-CZ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Infekční polyneuropatie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(př. herpes </a:t>
            </a:r>
            <a:r>
              <a:rPr lang="cs-CZ" altLang="cs-CZ" dirty="0" err="1">
                <a:solidFill>
                  <a:schemeClr val="tx1"/>
                </a:solidFill>
              </a:rPr>
              <a:t>zoster</a:t>
            </a:r>
            <a:r>
              <a:rPr lang="cs-CZ" altLang="cs-CZ" dirty="0">
                <a:solidFill>
                  <a:schemeClr val="tx1"/>
                </a:solidFill>
              </a:rPr>
              <a:t> – pásový opar, lepra (postižení </a:t>
            </a:r>
            <a:r>
              <a:rPr lang="cs-CZ" altLang="cs-CZ" dirty="0" err="1">
                <a:solidFill>
                  <a:schemeClr val="tx1"/>
                </a:solidFill>
              </a:rPr>
              <a:t>schwannových</a:t>
            </a:r>
            <a:r>
              <a:rPr lang="cs-CZ" altLang="cs-CZ" dirty="0">
                <a:solidFill>
                  <a:schemeClr val="tx1"/>
                </a:solidFill>
              </a:rPr>
              <a:t> buněk), diftérie (exotoxin - demyelinizace))</a:t>
            </a:r>
          </a:p>
          <a:p>
            <a:pPr eaLnBrk="1" hangingPunct="1">
              <a:defRPr/>
            </a:pPr>
            <a:endParaRPr lang="cs-CZ" altLang="cs-CZ" b="1" dirty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 Metabolické a toxické neuropatie</a:t>
            </a:r>
            <a:endParaRPr lang="cs-CZ" altLang="cs-CZ" dirty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altLang="cs-CZ" dirty="0">
                <a:solidFill>
                  <a:schemeClr val="tx1"/>
                </a:solidFill>
              </a:rPr>
              <a:t>(př. diabetická polyneuropatie)</a:t>
            </a:r>
          </a:p>
          <a:p>
            <a:pPr eaLnBrk="1" hangingPunct="1">
              <a:defRPr/>
            </a:pPr>
            <a:endParaRPr lang="cs-CZ" altLang="cs-CZ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Traumatické neuropatie</a:t>
            </a:r>
          </a:p>
          <a:p>
            <a:pPr eaLnBrk="1" hangingPunct="1">
              <a:defRPr/>
            </a:pPr>
            <a:endParaRPr lang="cs-CZ" altLang="cs-CZ" b="1" dirty="0">
              <a:solidFill>
                <a:schemeClr val="hlink"/>
              </a:solidFill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D66D6D7-DDF4-48DF-8B35-46E8D1D1C5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Hereditární neuropatie</a:t>
            </a: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Hereditární senzomotorické neuropatie (HSMN I-III,….demyelinizační i </a:t>
            </a:r>
            <a:r>
              <a:rPr lang="cs-CZ" altLang="cs-CZ" dirty="0" err="1">
                <a:solidFill>
                  <a:schemeClr val="tx1"/>
                </a:solidFill>
              </a:rPr>
              <a:t>axonální</a:t>
            </a:r>
            <a:r>
              <a:rPr lang="cs-CZ" altLang="cs-CZ" dirty="0">
                <a:solidFill>
                  <a:schemeClr val="tx1"/>
                </a:solidFill>
              </a:rPr>
              <a:t> formy)</a:t>
            </a: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Hereditární senzorické a autonomní neuropatie (</a:t>
            </a:r>
            <a:r>
              <a:rPr lang="cs-CZ" altLang="cs-CZ" dirty="0" err="1">
                <a:solidFill>
                  <a:schemeClr val="tx1"/>
                </a:solidFill>
              </a:rPr>
              <a:t>HSANs</a:t>
            </a:r>
            <a:r>
              <a:rPr lang="cs-CZ" altLang="cs-CZ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Familiární amyloidové polyneuropatie</a:t>
            </a: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Periferní neuropatie u vrozených metabolických poruch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586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303CED43-D2A5-455E-95AA-F02B52973AF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80012"/>
                </a:solidFill>
              </a:rPr>
              <a:t>HSMN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613748C2-AA1A-45D6-9FC2-31D9989E5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HSMN - Charcot-Marie-Tooth</a:t>
            </a:r>
            <a:r>
              <a:rPr lang="cs-CZ" altLang="cs-CZ"/>
              <a:t> (peripheral myelin protein 22, myelin, connexin,…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/>
              <a:t>Demyelinating neuropathy; usually AD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/>
              <a:t>Repetitive de- and remyelinations (onion bulbs – Schwann cell hyperplasia)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/>
              <a:t>Slowly progressive, progressive muscular atrophy (legs) , uscle weakness, pes cavus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HSMN II </a:t>
            </a:r>
            <a:r>
              <a:rPr lang="cs-CZ" altLang="cs-CZ"/>
              <a:t>(kinesin family member KIF1B)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/>
              <a:t>Axonal form – loss of myelinated axons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HSMN III – Dejerine-Sottas neuropathy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/>
              <a:t>AR, genetically heterogeneous (the same genes as in HSMN I)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/>
              <a:t>Enlarged peripheral nerves, trunk and limb muscles affected</a:t>
            </a:r>
          </a:p>
        </p:txBody>
      </p:sp>
    </p:spTree>
    <p:extLst>
      <p:ext uri="{BB962C8B-B14F-4D97-AF65-F5344CB8AC3E}">
        <p14:creationId xmlns:p14="http://schemas.microsoft.com/office/powerpoint/2010/main" val="2428991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B1F6F1C4-2250-4936-903B-A528125B67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>
                <a:solidFill>
                  <a:srgbClr val="F80012"/>
                </a:solidFill>
              </a:rPr>
              <a:t>Acquired metabolic and toxic neuropathies</a:t>
            </a:r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854B12CD-FA18-499D-8809-B677E777E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err="1">
                <a:solidFill>
                  <a:schemeClr val="hlink"/>
                </a:solidFill>
              </a:rPr>
              <a:t>Peripheral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neuropathy</a:t>
            </a:r>
            <a:r>
              <a:rPr lang="cs-CZ" altLang="cs-CZ" sz="1600" b="1" dirty="0">
                <a:solidFill>
                  <a:schemeClr val="hlink"/>
                </a:solidFill>
              </a:rPr>
              <a:t> in </a:t>
            </a:r>
            <a:r>
              <a:rPr lang="cs-CZ" altLang="cs-CZ" sz="1600" b="1" dirty="0" err="1">
                <a:solidFill>
                  <a:schemeClr val="hlink"/>
                </a:solidFill>
              </a:rPr>
              <a:t>adult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onset</a:t>
            </a:r>
            <a:r>
              <a:rPr lang="cs-CZ" altLang="cs-CZ" sz="1600" b="1" dirty="0">
                <a:solidFill>
                  <a:schemeClr val="hlink"/>
                </a:solidFill>
              </a:rPr>
              <a:t> diabetes </a:t>
            </a:r>
            <a:r>
              <a:rPr lang="cs-CZ" altLang="cs-CZ" sz="1600" b="1" dirty="0" err="1">
                <a:solidFill>
                  <a:schemeClr val="hlink"/>
                </a:solidFill>
              </a:rPr>
              <a:t>mellitus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polyol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pathway</a:t>
            </a:r>
            <a:r>
              <a:rPr lang="cs-CZ" altLang="cs-CZ" sz="1600" dirty="0"/>
              <a:t> and </a:t>
            </a:r>
            <a:r>
              <a:rPr lang="cs-CZ" altLang="cs-CZ" sz="1600" dirty="0" err="1"/>
              <a:t>nonenzymatic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glycation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proteins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involved</a:t>
            </a:r>
            <a:r>
              <a:rPr lang="cs-CZ" altLang="cs-CZ" sz="1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Distal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symmetric</a:t>
            </a:r>
            <a:r>
              <a:rPr lang="cs-CZ" altLang="cs-CZ" sz="1600" dirty="0"/>
              <a:t> sensory </a:t>
            </a:r>
            <a:r>
              <a:rPr lang="cs-CZ" altLang="cs-CZ" sz="1600" dirty="0" err="1"/>
              <a:t>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sensorimotor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neuropathy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Autonomic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neuropathy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Focal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multifocal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asymmetric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neuropathy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Loss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small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myelinated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fibers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also</a:t>
            </a:r>
            <a:r>
              <a:rPr lang="cs-CZ" altLang="cs-CZ" sz="1600" dirty="0"/>
              <a:t> </a:t>
            </a:r>
            <a:r>
              <a:rPr lang="cs-CZ" altLang="cs-CZ" sz="1600" dirty="0" err="1"/>
              <a:t>unmyelinated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fibers</a:t>
            </a:r>
            <a:r>
              <a:rPr lang="cs-CZ" altLang="cs-CZ" sz="1600" dirty="0"/>
              <a:t> 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Thickening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endoneurial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arterioles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err="1">
                <a:solidFill>
                  <a:schemeClr val="hlink"/>
                </a:solidFill>
              </a:rPr>
              <a:t>Metabolic</a:t>
            </a:r>
            <a:r>
              <a:rPr lang="cs-CZ" altLang="cs-CZ" sz="1600" b="1" dirty="0">
                <a:solidFill>
                  <a:schemeClr val="hlink"/>
                </a:solidFill>
              </a:rPr>
              <a:t> and </a:t>
            </a:r>
            <a:r>
              <a:rPr lang="cs-CZ" altLang="cs-CZ" sz="1600" b="1" dirty="0" err="1">
                <a:solidFill>
                  <a:schemeClr val="hlink"/>
                </a:solidFill>
              </a:rPr>
              <a:t>nutritional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neuropathies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Uremic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neuropathy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Chronic</a:t>
            </a:r>
            <a:r>
              <a:rPr lang="cs-CZ" altLang="cs-CZ" sz="1600" dirty="0"/>
              <a:t> liver </a:t>
            </a:r>
            <a:r>
              <a:rPr lang="cs-CZ" altLang="cs-CZ" sz="1600" dirty="0" err="1"/>
              <a:t>disease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respiratory</a:t>
            </a:r>
            <a:r>
              <a:rPr lang="cs-CZ" altLang="cs-CZ" sz="1600" dirty="0"/>
              <a:t> </a:t>
            </a:r>
            <a:r>
              <a:rPr lang="cs-CZ" altLang="cs-CZ" sz="1600" dirty="0" err="1"/>
              <a:t>insuf</a:t>
            </a:r>
            <a:r>
              <a:rPr lang="cs-CZ" altLang="cs-CZ" sz="1600" dirty="0"/>
              <a:t>., </a:t>
            </a:r>
            <a:r>
              <a:rPr lang="cs-CZ" altLang="cs-CZ" sz="1600" dirty="0" err="1"/>
              <a:t>thyroid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dysfunction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Thiamine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deficiency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neuropathic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beriberi</a:t>
            </a:r>
            <a:r>
              <a:rPr lang="cs-CZ" altLang="cs-CZ" sz="1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Avitaminosis</a:t>
            </a:r>
            <a:r>
              <a:rPr lang="cs-CZ" altLang="cs-CZ" sz="1600" dirty="0"/>
              <a:t> B</a:t>
            </a:r>
            <a:r>
              <a:rPr lang="cs-CZ" altLang="cs-CZ" sz="1600" baseline="-25000" dirty="0"/>
              <a:t>12</a:t>
            </a:r>
            <a:r>
              <a:rPr lang="cs-CZ" altLang="cs-CZ" sz="1600" dirty="0"/>
              <a:t>, B</a:t>
            </a:r>
            <a:r>
              <a:rPr lang="cs-CZ" altLang="cs-CZ" sz="1600" baseline="-25000" dirty="0"/>
              <a:t>6</a:t>
            </a:r>
            <a:r>
              <a:rPr lang="cs-CZ" altLang="cs-CZ" sz="1600" dirty="0"/>
              <a:t>, and E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err="1">
                <a:solidFill>
                  <a:schemeClr val="hlink"/>
                </a:solidFill>
              </a:rPr>
              <a:t>Neuropathies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associated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with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malignancy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Brachial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plexopathy</a:t>
            </a:r>
            <a:r>
              <a:rPr lang="cs-CZ" altLang="cs-CZ" sz="1600" dirty="0"/>
              <a:t> (apex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a </a:t>
            </a:r>
            <a:r>
              <a:rPr lang="cs-CZ" altLang="cs-CZ" sz="1600" dirty="0" err="1"/>
              <a:t>lung</a:t>
            </a:r>
            <a:r>
              <a:rPr lang="cs-CZ" altLang="cs-CZ" sz="1600" dirty="0"/>
              <a:t>), </a:t>
            </a:r>
            <a:r>
              <a:rPr lang="cs-CZ" altLang="cs-CZ" sz="1600" dirty="0" err="1"/>
              <a:t>obturator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palsy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pelvic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tumors</a:t>
            </a:r>
            <a:r>
              <a:rPr lang="cs-CZ" altLang="cs-CZ" sz="1600" dirty="0"/>
              <a:t>), </a:t>
            </a:r>
            <a:r>
              <a:rPr lang="cs-CZ" altLang="cs-CZ" sz="1600" dirty="0" err="1"/>
              <a:t>cranial</a:t>
            </a:r>
            <a:r>
              <a:rPr lang="cs-CZ" altLang="cs-CZ" sz="1600" dirty="0"/>
              <a:t> verve </a:t>
            </a:r>
            <a:r>
              <a:rPr lang="cs-CZ" altLang="cs-CZ" sz="1600" dirty="0" err="1"/>
              <a:t>palsies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intracranial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tumors</a:t>
            </a:r>
            <a:r>
              <a:rPr lang="cs-CZ" altLang="cs-CZ" sz="1600" dirty="0"/>
              <a:t>,….)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Paraneoplastic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effect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small</a:t>
            </a:r>
            <a:r>
              <a:rPr lang="cs-CZ" altLang="cs-CZ" sz="1600" dirty="0"/>
              <a:t> cell ca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lungs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plasmocytoma</a:t>
            </a:r>
            <a:r>
              <a:rPr lang="cs-CZ" altLang="cs-CZ" sz="1600" dirty="0"/>
              <a:t>)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err="1">
                <a:solidFill>
                  <a:schemeClr val="hlink"/>
                </a:solidFill>
              </a:rPr>
              <a:t>Toxic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neuropathies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Heavy</a:t>
            </a:r>
            <a:r>
              <a:rPr lang="cs-CZ" altLang="cs-CZ" sz="1600" dirty="0"/>
              <a:t> metals, </a:t>
            </a:r>
            <a:r>
              <a:rPr lang="cs-CZ" altLang="cs-CZ" sz="1600" dirty="0" err="1"/>
              <a:t>lead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arsenic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47969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_aneurysm-circ-willis-331f">
            <a:extLst>
              <a:ext uri="{FF2B5EF4-FFF2-40B4-BE49-F238E27FC236}">
                <a16:creationId xmlns:a16="http://schemas.microsoft.com/office/drawing/2014/main" id="{95290695-05B1-4DF7-B806-0CF919AA93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274638"/>
            <a:ext cx="4103688" cy="5910262"/>
          </a:xfrm>
          <a:solidFill>
            <a:schemeClr val="tx1"/>
          </a:solidFill>
        </p:spPr>
      </p:pic>
      <p:sp>
        <p:nvSpPr>
          <p:cNvPr id="10243" name="TextovéPole 4">
            <a:extLst>
              <a:ext uri="{FF2B5EF4-FFF2-40B4-BE49-F238E27FC236}">
                <a16:creationId xmlns:a16="http://schemas.microsoft.com/office/drawing/2014/main" id="{A702857C-6B5F-403F-83F7-2C81C273C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4" y="5404303"/>
            <a:ext cx="387330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Vakovité aneuryzma </a:t>
            </a:r>
            <a:r>
              <a:rPr lang="cs-CZ" altLang="cs-CZ" sz="1800" b="1" dirty="0" err="1"/>
              <a:t>Willisova</a:t>
            </a:r>
            <a:r>
              <a:rPr lang="cs-CZ" altLang="cs-CZ" sz="1800" b="1" dirty="0"/>
              <a:t> okruhu</a:t>
            </a:r>
          </a:p>
        </p:txBody>
      </p:sp>
    </p:spTree>
    <p:extLst>
      <p:ext uri="{BB962C8B-B14F-4D97-AF65-F5344CB8AC3E}">
        <p14:creationId xmlns:p14="http://schemas.microsoft.com/office/powerpoint/2010/main" val="2184481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4AE3A-9685-4B38-ACC2-D875C2A94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233" y="42352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  <a:latin typeface="+mn-lt"/>
              </a:rPr>
              <a:t>Edém mozku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B04436-59FB-43FD-BDD5-4BDB72F3D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233" y="1881138"/>
            <a:ext cx="9282791" cy="45259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Difúzní edém mozku: </a:t>
            </a:r>
            <a:r>
              <a:rPr lang="cs-CZ" dirty="0">
                <a:solidFill>
                  <a:schemeClr val="tx1"/>
                </a:solidFill>
              </a:rPr>
              <a:t>příčiny </a:t>
            </a:r>
            <a:r>
              <a:rPr lang="cs-CZ" dirty="0" err="1">
                <a:solidFill>
                  <a:schemeClr val="tx1"/>
                </a:solidFill>
              </a:rPr>
              <a:t>vazogenní</a:t>
            </a:r>
            <a:r>
              <a:rPr lang="cs-CZ" dirty="0">
                <a:solidFill>
                  <a:schemeClr val="tx1"/>
                </a:solidFill>
              </a:rPr>
              <a:t> a cytotoxické</a:t>
            </a:r>
          </a:p>
          <a:p>
            <a:pPr>
              <a:defRPr/>
            </a:pPr>
            <a:endParaRPr 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Fokální edém mozku: </a:t>
            </a:r>
            <a:r>
              <a:rPr lang="cs-CZ" dirty="0">
                <a:solidFill>
                  <a:schemeClr val="tx1"/>
                </a:solidFill>
              </a:rPr>
              <a:t>v okolí mozkového abscesu, hematomů, nádorů a jiných lézí</a:t>
            </a:r>
          </a:p>
          <a:p>
            <a:pPr>
              <a:defRPr/>
            </a:pPr>
            <a:endParaRPr 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b="1" dirty="0" err="1">
                <a:solidFill>
                  <a:schemeClr val="tx1"/>
                </a:solidFill>
              </a:rPr>
              <a:t>Interstitiální</a:t>
            </a:r>
            <a:r>
              <a:rPr lang="cs-CZ" b="1" dirty="0">
                <a:solidFill>
                  <a:schemeClr val="tx1"/>
                </a:solidFill>
              </a:rPr>
              <a:t> edém: </a:t>
            </a:r>
            <a:r>
              <a:rPr lang="cs-CZ" dirty="0">
                <a:solidFill>
                  <a:schemeClr val="tx1"/>
                </a:solidFill>
              </a:rPr>
              <a:t>při pronikání </a:t>
            </a:r>
            <a:r>
              <a:rPr lang="cs-CZ" dirty="0" err="1">
                <a:solidFill>
                  <a:schemeClr val="tx1"/>
                </a:solidFill>
              </a:rPr>
              <a:t>likvoru</a:t>
            </a:r>
            <a:r>
              <a:rPr lang="cs-CZ" dirty="0">
                <a:solidFill>
                  <a:schemeClr val="tx1"/>
                </a:solidFill>
              </a:rPr>
              <a:t> do bílé hmoty, např. u hydrocefalu</a:t>
            </a:r>
          </a:p>
          <a:p>
            <a:pPr>
              <a:defRPr/>
            </a:pPr>
            <a:endParaRPr lang="cs-CZ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Konsekvence: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 Zvýšení intrakraniálního tlaku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Herniace</a:t>
            </a:r>
            <a:r>
              <a:rPr lang="cs-CZ" sz="1800" dirty="0">
                <a:solidFill>
                  <a:schemeClr val="tx1"/>
                </a:solidFill>
              </a:rPr>
              <a:t> a </a:t>
            </a:r>
            <a:r>
              <a:rPr lang="cs-CZ" sz="1800" dirty="0" err="1">
                <a:solidFill>
                  <a:schemeClr val="tx1"/>
                </a:solidFill>
              </a:rPr>
              <a:t>konusy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 Snížení </a:t>
            </a:r>
            <a:r>
              <a:rPr lang="cs-CZ" sz="1800" dirty="0" err="1">
                <a:solidFill>
                  <a:schemeClr val="tx1"/>
                </a:solidFill>
              </a:rPr>
              <a:t>perfúze</a:t>
            </a:r>
            <a:r>
              <a:rPr lang="cs-CZ" sz="1800" dirty="0">
                <a:solidFill>
                  <a:schemeClr val="tx1"/>
                </a:solidFill>
              </a:rPr>
              <a:t>, ischémie, hypoxie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 Epilepsie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 Systémové působení</a:t>
            </a:r>
          </a:p>
          <a:p>
            <a:pPr>
              <a:defRPr/>
            </a:pP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9B28B2-F857-4A4F-8CFB-D09C1C3D42A9}"/>
              </a:ext>
            </a:extLst>
          </p:cNvPr>
          <p:cNvSpPr txBox="1"/>
          <p:nvPr/>
        </p:nvSpPr>
        <p:spPr>
          <a:xfrm>
            <a:off x="5225143" y="4044915"/>
            <a:ext cx="5073055" cy="2362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1900" b="1" dirty="0"/>
              <a:t>Klinické projevy zvýšeného </a:t>
            </a:r>
            <a:r>
              <a:rPr lang="cs-CZ" sz="1900" b="1" dirty="0" err="1"/>
              <a:t>intrakraniálníh</a:t>
            </a:r>
            <a:r>
              <a:rPr lang="cs-CZ" sz="1900" b="1" dirty="0"/>
              <a:t> tlaku: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700" dirty="0"/>
              <a:t>Edém optických papil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700" dirty="0"/>
              <a:t>Nauzea a zvracení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700" dirty="0"/>
              <a:t>Bolest hlavy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700" dirty="0"/>
              <a:t>Poruchy vědomí</a:t>
            </a:r>
          </a:p>
        </p:txBody>
      </p:sp>
    </p:spTree>
    <p:extLst>
      <p:ext uri="{BB962C8B-B14F-4D97-AF65-F5344CB8AC3E}">
        <p14:creationId xmlns:p14="http://schemas.microsoft.com/office/powerpoint/2010/main" val="162567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BCF61-A5FD-41C0-9AA0-E47BF935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580" y="-146104"/>
            <a:ext cx="10058400" cy="145075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Intrakraniální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herniace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195" name="Zástupný symbol pro obsah 3">
            <a:extLst>
              <a:ext uri="{FF2B5EF4-FFF2-40B4-BE49-F238E27FC236}">
                <a16:creationId xmlns:a16="http://schemas.microsoft.com/office/drawing/2014/main" id="{5F6ADE39-E129-4DCE-9D11-569E42B4A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0"/>
          <a:stretch>
            <a:fillRect/>
          </a:stretch>
        </p:blipFill>
        <p:spPr>
          <a:xfrm>
            <a:off x="4025900" y="1416051"/>
            <a:ext cx="4140200" cy="5300663"/>
          </a:xfr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C0CFCFD3-6DE2-47D9-B120-3A57C33502CD}"/>
              </a:ext>
            </a:extLst>
          </p:cNvPr>
          <p:cNvCxnSpPr/>
          <p:nvPr/>
        </p:nvCxnSpPr>
        <p:spPr>
          <a:xfrm flipV="1">
            <a:off x="3159578" y="5355770"/>
            <a:ext cx="2620736" cy="179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E878AA-10BC-4946-B840-E420265C99A1}"/>
              </a:ext>
            </a:extLst>
          </p:cNvPr>
          <p:cNvSpPr txBox="1"/>
          <p:nvPr/>
        </p:nvSpPr>
        <p:spPr>
          <a:xfrm>
            <a:off x="326571" y="4935221"/>
            <a:ext cx="43433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Okcipitální </a:t>
            </a:r>
            <a:r>
              <a:rPr lang="cs-CZ" b="1" dirty="0" err="1"/>
              <a:t>konus</a:t>
            </a:r>
            <a:r>
              <a:rPr lang="cs-CZ" dirty="0"/>
              <a:t>/do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magnum</a:t>
            </a:r>
            <a:r>
              <a:rPr lang="cs-CZ" dirty="0"/>
              <a:t>:</a:t>
            </a:r>
          </a:p>
          <a:p>
            <a:r>
              <a:rPr lang="cs-CZ" dirty="0"/>
              <a:t>Tonsily mozečku, s útlakem mozkového kmene – centrum životně důležitých </a:t>
            </a:r>
            <a:r>
              <a:rPr lang="cs-CZ" dirty="0" err="1"/>
              <a:t>fcí</a:t>
            </a:r>
            <a:r>
              <a:rPr lang="cs-CZ" dirty="0"/>
              <a:t> –dýchání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8C3A7-83FA-4920-8A3D-A47384435269}"/>
              </a:ext>
            </a:extLst>
          </p:cNvPr>
          <p:cNvSpPr txBox="1"/>
          <p:nvPr/>
        </p:nvSpPr>
        <p:spPr>
          <a:xfrm>
            <a:off x="9152165" y="2912220"/>
            <a:ext cx="2656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Interhemisferální</a:t>
            </a:r>
            <a:r>
              <a:rPr lang="cs-CZ" dirty="0"/>
              <a:t> </a:t>
            </a:r>
            <a:r>
              <a:rPr lang="cs-CZ" dirty="0" err="1"/>
              <a:t>herniace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Transtentoriální</a:t>
            </a:r>
            <a:r>
              <a:rPr lang="cs-CZ" dirty="0"/>
              <a:t> </a:t>
            </a:r>
            <a:r>
              <a:rPr lang="cs-CZ" dirty="0" err="1"/>
              <a:t>herniace</a:t>
            </a:r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20C8CCC-0AAE-46F1-80C8-0500E89A065F}"/>
              </a:ext>
            </a:extLst>
          </p:cNvPr>
          <p:cNvCxnSpPr/>
          <p:nvPr/>
        </p:nvCxnSpPr>
        <p:spPr>
          <a:xfrm flipH="1" flipV="1">
            <a:off x="6310993" y="2824843"/>
            <a:ext cx="2677886" cy="253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5C91CE2-24D4-4F2C-9B04-6C3C2C4AEDC2}"/>
              </a:ext>
            </a:extLst>
          </p:cNvPr>
          <p:cNvCxnSpPr/>
          <p:nvPr/>
        </p:nvCxnSpPr>
        <p:spPr>
          <a:xfrm flipH="1" flipV="1">
            <a:off x="6604907" y="4498521"/>
            <a:ext cx="2383972" cy="547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5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617AD-076B-4DE4-AEDE-0C402B08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06" y="541791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cs-CZ" dirty="0" err="1">
                <a:solidFill>
                  <a:schemeClr val="tx1"/>
                </a:solidFill>
                <a:latin typeface="+mn-lt"/>
              </a:rPr>
              <a:t>Hydrocephalus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315" name="Zástupný symbol pro obsah 3">
            <a:extLst>
              <a:ext uri="{FF2B5EF4-FFF2-40B4-BE49-F238E27FC236}">
                <a16:creationId xmlns:a16="http://schemas.microsoft.com/office/drawing/2014/main" id="{F0EE7722-58FC-48CE-8DBD-C026A48F9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2566" y="468312"/>
            <a:ext cx="7067550" cy="3976688"/>
          </a:xfrm>
        </p:spPr>
      </p:pic>
      <p:sp>
        <p:nvSpPr>
          <p:cNvPr id="13316" name="TextovéPole 4">
            <a:extLst>
              <a:ext uri="{FF2B5EF4-FFF2-40B4-BE49-F238E27FC236}">
                <a16:creationId xmlns:a16="http://schemas.microsoft.com/office/drawing/2014/main" id="{ACC61235-7B66-4320-ACD8-3A4EB4DB5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06" y="4635728"/>
            <a:ext cx="11454493" cy="2031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/>
              <a:t>Hromadění mozkomíšního moku/</a:t>
            </a:r>
            <a:r>
              <a:rPr lang="cs-CZ" altLang="cs-CZ" sz="1800" dirty="0" err="1"/>
              <a:t>likvoru</a:t>
            </a:r>
            <a:r>
              <a:rPr lang="cs-CZ" altLang="cs-CZ" sz="1800" dirty="0"/>
              <a:t> v komorovém systému (celém či jeho části)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/>
              <a:t>Hydrocefalus nekomunikující (při obstrukci likvorových </a:t>
            </a:r>
            <a:r>
              <a:rPr lang="cs-CZ" altLang="cs-CZ" sz="1800" dirty="0" err="1"/>
              <a:t>cev</a:t>
            </a:r>
            <a:r>
              <a:rPr lang="cs-CZ" altLang="cs-CZ" sz="1800" dirty="0"/>
              <a:t>, vrozený či získaný (např. po zánětu, </a:t>
            </a:r>
            <a:r>
              <a:rPr lang="cs-CZ" altLang="cs-CZ" sz="1800" dirty="0" err="1"/>
              <a:t>intraventrikulárním</a:t>
            </a:r>
            <a:r>
              <a:rPr lang="cs-CZ" altLang="cs-CZ" sz="1800" dirty="0"/>
              <a:t> hematomu - </a:t>
            </a:r>
            <a:r>
              <a:rPr lang="cs-CZ" altLang="cs-CZ" sz="1800" dirty="0" err="1"/>
              <a:t>hemocefalu</a:t>
            </a:r>
            <a:r>
              <a:rPr lang="cs-CZ" altLang="cs-CZ" sz="1800" dirty="0"/>
              <a:t>))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/>
              <a:t>Hydrocefalus komunikující (pří zvýšené tvorbě či snížení absorpci </a:t>
            </a:r>
            <a:r>
              <a:rPr lang="cs-CZ" altLang="cs-CZ" sz="1800" dirty="0" err="1"/>
              <a:t>likvoru</a:t>
            </a:r>
            <a:r>
              <a:rPr lang="cs-CZ" altLang="cs-CZ" sz="1800" dirty="0"/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/>
              <a:t>U dospělých vede k ireverzibilnímu poškození mozku a jeho atrofii 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/>
              <a:t>U dětí s nesrostlými lebečními kostmi se zvětšuje celá hlava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/>
              <a:t>Hydrocefalus e </a:t>
            </a:r>
            <a:r>
              <a:rPr lang="cs-CZ" altLang="cs-CZ" sz="1800" dirty="0" err="1"/>
              <a:t>vacuo</a:t>
            </a:r>
            <a:r>
              <a:rPr lang="cs-CZ" altLang="cs-CZ" sz="1800" dirty="0"/>
              <a:t>: rozšíření komorového systému u atrofie mozku (staří, neurodegenerativní nemoci,…) </a:t>
            </a:r>
          </a:p>
        </p:txBody>
      </p:sp>
    </p:spTree>
    <p:extLst>
      <p:ext uri="{BB962C8B-B14F-4D97-AF65-F5344CB8AC3E}">
        <p14:creationId xmlns:p14="http://schemas.microsoft.com/office/powerpoint/2010/main" val="1273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Zástupný symbol pro obsah 10">
            <a:extLst>
              <a:ext uri="{FF2B5EF4-FFF2-40B4-BE49-F238E27FC236}">
                <a16:creationId xmlns:a16="http://schemas.microsoft.com/office/drawing/2014/main" id="{D996A54E-5C87-4C7D-A79C-E9B83DECE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1064" y="4200525"/>
            <a:ext cx="5819775" cy="2586038"/>
          </a:xfrm>
        </p:spPr>
      </p:pic>
      <p:pic>
        <p:nvPicPr>
          <p:cNvPr id="27651" name="Obrázek 11">
            <a:extLst>
              <a:ext uri="{FF2B5EF4-FFF2-40B4-BE49-F238E27FC236}">
                <a16:creationId xmlns:a16="http://schemas.microsoft.com/office/drawing/2014/main" id="{A1DF490B-687F-418B-852C-8668B7EE4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396649"/>
            <a:ext cx="6402388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F70FD44-927B-4F30-BE65-C0EDBFBA4567}"/>
              </a:ext>
            </a:extLst>
          </p:cNvPr>
          <p:cNvSpPr txBox="1"/>
          <p:nvPr/>
        </p:nvSpPr>
        <p:spPr>
          <a:xfrm>
            <a:off x="734787" y="4200525"/>
            <a:ext cx="3848328" cy="175432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/>
              <a:t>Arnold-</a:t>
            </a:r>
            <a:r>
              <a:rPr lang="cs-CZ" b="1" dirty="0" err="1"/>
              <a:t>Chiariho</a:t>
            </a:r>
            <a:r>
              <a:rPr lang="cs-CZ" b="1" dirty="0"/>
              <a:t> malformace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cs-CZ" dirty="0"/>
              <a:t>Postihuje mozeček, mozkový kmen a prodlouženou míchu</a:t>
            </a:r>
          </a:p>
          <a:p>
            <a:pPr marL="342900" indent="-342900">
              <a:buFontTx/>
              <a:buAutoNum type="arabicPeriod"/>
              <a:defRPr/>
            </a:pPr>
            <a:r>
              <a:rPr lang="cs-CZ" dirty="0"/>
              <a:t>Tonzily </a:t>
            </a:r>
            <a:r>
              <a:rPr lang="cs-CZ" dirty="0" err="1"/>
              <a:t>mozešku</a:t>
            </a:r>
            <a:r>
              <a:rPr lang="cs-CZ" dirty="0"/>
              <a:t> jsou vysunuty níže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cs-CZ" dirty="0"/>
              <a:t>Komunikující hydrocefalus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cs-CZ" dirty="0"/>
              <a:t>Často </a:t>
            </a:r>
            <a:r>
              <a:rPr lang="cs-CZ" dirty="0" err="1"/>
              <a:t>myelomeningokéla</a:t>
            </a:r>
            <a:r>
              <a:rPr lang="cs-CZ" dirty="0"/>
              <a:t> </a:t>
            </a:r>
          </a:p>
        </p:txBody>
      </p:sp>
      <p:sp>
        <p:nvSpPr>
          <p:cNvPr id="27653" name="TextovéPole 13">
            <a:extLst>
              <a:ext uri="{FF2B5EF4-FFF2-40B4-BE49-F238E27FC236}">
                <a16:creationId xmlns:a16="http://schemas.microsoft.com/office/drawing/2014/main" id="{9B303D38-8C8D-42F0-BEC6-58148E7C0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64" y="299585"/>
            <a:ext cx="4223886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/>
              <a:t>Malformace zadní jámy</a:t>
            </a:r>
            <a:endParaRPr lang="cs-CZ" altLang="cs-CZ" sz="1800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E1800C4A-2E2D-4426-8512-427E3E5FF63F}"/>
              </a:ext>
            </a:extLst>
          </p:cNvPr>
          <p:cNvCxnSpPr>
            <a:cxnSpLocks/>
          </p:cNvCxnSpPr>
          <p:nvPr/>
        </p:nvCxnSpPr>
        <p:spPr>
          <a:xfrm>
            <a:off x="4460650" y="540566"/>
            <a:ext cx="1006022" cy="82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1D776A34-BED1-4298-866D-27ACCB50390E}"/>
              </a:ext>
            </a:extLst>
          </p:cNvPr>
          <p:cNvCxnSpPr>
            <a:cxnSpLocks/>
            <a:stCxn id="27653" idx="2"/>
            <a:endCxn id="13" idx="0"/>
          </p:cNvCxnSpPr>
          <p:nvPr/>
        </p:nvCxnSpPr>
        <p:spPr>
          <a:xfrm>
            <a:off x="2348707" y="822805"/>
            <a:ext cx="310244" cy="337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E22912E-6B8A-4F73-B3E6-4ABBF8D993AF}"/>
              </a:ext>
            </a:extLst>
          </p:cNvPr>
          <p:cNvSpPr txBox="1"/>
          <p:nvPr/>
        </p:nvSpPr>
        <p:spPr>
          <a:xfrm>
            <a:off x="4583115" y="647891"/>
            <a:ext cx="5694636" cy="1477328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cs-CZ" b="1" dirty="0"/>
              <a:t>Dandy-</a:t>
            </a:r>
            <a:r>
              <a:rPr lang="cs-CZ" b="1" dirty="0" err="1"/>
              <a:t>Walkerova</a:t>
            </a:r>
            <a:r>
              <a:rPr lang="cs-CZ" b="1" dirty="0"/>
              <a:t> malformace</a:t>
            </a:r>
          </a:p>
          <a:p>
            <a:pPr marL="342900" indent="-342900">
              <a:buAutoNum type="arabicPeriod"/>
            </a:pPr>
            <a:r>
              <a:rPr lang="cs-CZ" dirty="0"/>
              <a:t>Cystická dilatace 4. komory</a:t>
            </a:r>
          </a:p>
          <a:p>
            <a:pPr marL="342900" indent="-342900">
              <a:buAutoNum type="arabicPeriod"/>
            </a:pPr>
            <a:r>
              <a:rPr lang="cs-CZ" dirty="0" err="1"/>
              <a:t>Hypogeneze</a:t>
            </a:r>
            <a:r>
              <a:rPr lang="cs-CZ" dirty="0"/>
              <a:t> nebo ageneze </a:t>
            </a:r>
            <a:r>
              <a:rPr lang="cs-CZ" dirty="0" err="1"/>
              <a:t>vermis</a:t>
            </a:r>
            <a:r>
              <a:rPr lang="cs-CZ" dirty="0"/>
              <a:t> </a:t>
            </a:r>
            <a:r>
              <a:rPr lang="cs-CZ" dirty="0" err="1"/>
              <a:t>cerebelli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dirty="0" err="1"/>
              <a:t>Hydrocephalus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dirty="0" err="1"/>
              <a:t>Anomalie</a:t>
            </a:r>
            <a:r>
              <a:rPr lang="cs-CZ" dirty="0"/>
              <a:t> </a:t>
            </a:r>
            <a:r>
              <a:rPr lang="cs-CZ" dirty="0" err="1"/>
              <a:t>corpusa</a:t>
            </a:r>
            <a:r>
              <a:rPr lang="cs-CZ" dirty="0"/>
              <a:t> </a:t>
            </a:r>
            <a:r>
              <a:rPr lang="cs-CZ" dirty="0" err="1"/>
              <a:t>callosum</a:t>
            </a:r>
            <a:r>
              <a:rPr lang="cs-CZ" dirty="0"/>
              <a:t>, </a:t>
            </a:r>
            <a:r>
              <a:rPr lang="cs-CZ" dirty="0" err="1"/>
              <a:t>heterotopie</a:t>
            </a:r>
            <a:r>
              <a:rPr lang="cs-CZ" dirty="0"/>
              <a:t> šedé hmoty,…</a:t>
            </a:r>
          </a:p>
        </p:txBody>
      </p:sp>
    </p:spTree>
    <p:extLst>
      <p:ext uri="{BB962C8B-B14F-4D97-AF65-F5344CB8AC3E}">
        <p14:creationId xmlns:p14="http://schemas.microsoft.com/office/powerpoint/2010/main" val="14208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E8060-C31F-495D-BEB2-A55D4DD3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Kongenitální abnormity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C36AA3-CC6D-4F51-9984-DA0A2F51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53949"/>
            <a:ext cx="10058400" cy="4023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Příčiny: 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Genetické faktory (tuberózní skleróza (AD), stenóza </a:t>
            </a:r>
            <a:r>
              <a:rPr lang="cs-CZ" sz="1800" dirty="0" err="1"/>
              <a:t>akveduktu</a:t>
            </a:r>
            <a:r>
              <a:rPr lang="cs-CZ" sz="1800" dirty="0"/>
              <a:t> (X-vázaná), Downův syndrom (</a:t>
            </a:r>
            <a:r>
              <a:rPr lang="cs-CZ" sz="1800" dirty="0" err="1"/>
              <a:t>trisomie</a:t>
            </a:r>
            <a:r>
              <a:rPr lang="cs-CZ" sz="1800" dirty="0"/>
              <a:t> 21))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</a:t>
            </a:r>
            <a:r>
              <a:rPr lang="cs-CZ" sz="1800" dirty="0" err="1"/>
              <a:t>Maternální</a:t>
            </a:r>
            <a:r>
              <a:rPr lang="cs-CZ" sz="1800" dirty="0"/>
              <a:t> infekce (př. zarděnky, CMV)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Iradiace in </a:t>
            </a:r>
            <a:r>
              <a:rPr lang="cs-CZ" sz="1800" dirty="0" err="1"/>
              <a:t>utero</a:t>
            </a:r>
            <a:endParaRPr lang="cs-CZ" sz="1800" dirty="0"/>
          </a:p>
          <a:p>
            <a:pPr>
              <a:buFontTx/>
              <a:buChar char="-"/>
              <a:defRPr/>
            </a:pPr>
            <a:r>
              <a:rPr lang="cs-CZ" sz="1800" dirty="0"/>
              <a:t> Toxické, př. fetální alkoholový syndrom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Dietní faktory (př. nedostatek kyseliny listové – defekty neurální trubice)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Metabolické (př. Fenylketonurie)   </a:t>
            </a:r>
          </a:p>
          <a:p>
            <a:pPr>
              <a:buFontTx/>
              <a:buChar char="-"/>
              <a:defRPr/>
            </a:pPr>
            <a:endParaRPr lang="cs-CZ" sz="1800" dirty="0"/>
          </a:p>
          <a:p>
            <a:pPr>
              <a:defRPr/>
            </a:pPr>
            <a:endParaRPr lang="cs-CZ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470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637</TotalTime>
  <Words>2668</Words>
  <Application>Microsoft Office PowerPoint</Application>
  <PresentationFormat>Širokoúhlá obrazovka</PresentationFormat>
  <Paragraphs>456</Paragraphs>
  <Slides>40</Slides>
  <Notes>0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Garamond</vt:lpstr>
      <vt:lpstr>Wingdings</vt:lpstr>
      <vt:lpstr>Retrospektiva</vt:lpstr>
      <vt:lpstr>Patologie nervového systému</vt:lpstr>
      <vt:lpstr>Prezentace aplikace PowerPoint</vt:lpstr>
      <vt:lpstr>Prezentace aplikace PowerPoint</vt:lpstr>
      <vt:lpstr>Prezentace aplikace PowerPoint</vt:lpstr>
      <vt:lpstr>Edém mozku</vt:lpstr>
      <vt:lpstr>Intrakraniální herniace</vt:lpstr>
      <vt:lpstr>Hydrocephalus</vt:lpstr>
      <vt:lpstr>Prezentace aplikace PowerPoint</vt:lpstr>
      <vt:lpstr>Kongenitální abnormity</vt:lpstr>
      <vt:lpstr>Defekty neurální trubice</vt:lpstr>
      <vt:lpstr>CNS trauma</vt:lpstr>
      <vt:lpstr>Prezentace aplikace PowerPoint</vt:lpstr>
      <vt:lpstr>Míšná traumata</vt:lpstr>
      <vt:lpstr>Prolaps intervertebrálního disku</vt:lpstr>
      <vt:lpstr>Prezentace aplikace PowerPoint</vt:lpstr>
      <vt:lpstr>Mozkový infarkt – encefalomalacie Míšní infarkty: vzácně, střední torakální oblast (při AS, kompresi míchy, cévních poruchách, disekci, embolizaci) </vt:lpstr>
      <vt:lpstr>CNS infekce: bakteriální infekce</vt:lpstr>
      <vt:lpstr>Hnisavá meningitida</vt:lpstr>
      <vt:lpstr>Mozkový absces</vt:lpstr>
      <vt:lpstr>CNS infekce: virové infekce</vt:lpstr>
      <vt:lpstr>Virové encefalitidy</vt:lpstr>
      <vt:lpstr>  Infekce CNS: přenos transplacentárně   Infekce embryonálně a časně fetálně teratogenní </vt:lpstr>
      <vt:lpstr>Prezentace aplikace PowerPoint</vt:lpstr>
      <vt:lpstr>Subakutní spongiformní encefalopatie;  Creutzfeldt - Jacob, vakuolární transformace neuronů</vt:lpstr>
      <vt:lpstr>Demyelinizační onemocnění</vt:lpstr>
      <vt:lpstr>Metabolická onemocnění</vt:lpstr>
      <vt:lpstr>Neurodegenerativní onemocnění</vt:lpstr>
      <vt:lpstr>Prezentace aplikace PowerPoint</vt:lpstr>
      <vt:lpstr>Prezentace aplikace PowerPoint</vt:lpstr>
      <vt:lpstr>Spinální svalová atrofie (SMA)</vt:lpstr>
      <vt:lpstr>Demence - získané poškození intelektu, osobnosti a rozumu, bez poruchy vědomí</vt:lpstr>
      <vt:lpstr>Alzheimerova choroba</vt:lpstr>
      <vt:lpstr>Nádory CNS: klinicko-patologické znaky</vt:lpstr>
      <vt:lpstr>Prezentace aplikace PowerPoint</vt:lpstr>
      <vt:lpstr>Epilepsie</vt:lpstr>
      <vt:lpstr>Prezentace aplikace PowerPoint</vt:lpstr>
      <vt:lpstr>Onemocnění periferních nervů</vt:lpstr>
      <vt:lpstr>HSMN</vt:lpstr>
      <vt:lpstr>Acquired metabolic and toxic neuropathies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114</cp:revision>
  <dcterms:created xsi:type="dcterms:W3CDTF">2017-08-15T07:48:05Z</dcterms:created>
  <dcterms:modified xsi:type="dcterms:W3CDTF">2017-09-21T04:54:06Z</dcterms:modified>
</cp:coreProperties>
</file>