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5" r:id="rId7"/>
    <p:sldId id="266" r:id="rId8"/>
    <p:sldId id="260" r:id="rId9"/>
    <p:sldId id="268" r:id="rId10"/>
    <p:sldId id="26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0" d="100"/>
          <a:sy n="70" d="100"/>
        </p:scale>
        <p:origin x="408" y="-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08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73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26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93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71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69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09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9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99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38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8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12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Case report – </a:t>
            </a:r>
            <a:r>
              <a:rPr lang="cs-CZ" dirty="0" err="1" smtClean="0"/>
              <a:t>pancreatic</a:t>
            </a:r>
            <a:r>
              <a:rPr lang="cs-CZ" dirty="0" smtClean="0"/>
              <a:t>  </a:t>
            </a:r>
            <a:r>
              <a:rPr lang="cs-CZ" dirty="0" err="1" smtClean="0"/>
              <a:t>cancer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T.Rohan</a:t>
            </a:r>
            <a:endParaRPr lang="cs-CZ" dirty="0" smtClean="0"/>
          </a:p>
          <a:p>
            <a:r>
              <a:rPr lang="cs-CZ" dirty="0" smtClean="0"/>
              <a:t>Department </a:t>
            </a:r>
            <a:r>
              <a:rPr lang="cs-CZ" dirty="0" err="1" smtClean="0"/>
              <a:t>of</a:t>
            </a:r>
            <a:r>
              <a:rPr lang="cs-CZ" dirty="0" smtClean="0"/>
              <a:t> Radiology and </a:t>
            </a:r>
            <a:r>
              <a:rPr lang="cs-CZ" dirty="0" err="1" smtClean="0"/>
              <a:t>Nuclear</a:t>
            </a:r>
            <a:r>
              <a:rPr lang="cs-CZ" dirty="0" smtClean="0"/>
              <a:t> </a:t>
            </a:r>
            <a:r>
              <a:rPr lang="cs-CZ" dirty="0" err="1" smtClean="0"/>
              <a:t>Medicine</a:t>
            </a:r>
            <a:r>
              <a:rPr lang="cs-CZ" dirty="0" smtClean="0"/>
              <a:t> University </a:t>
            </a:r>
            <a:r>
              <a:rPr lang="cs-CZ" dirty="0" err="1" smtClean="0"/>
              <a:t>Hospital</a:t>
            </a:r>
            <a:r>
              <a:rPr lang="cs-CZ" dirty="0" smtClean="0"/>
              <a:t> </a:t>
            </a:r>
            <a:r>
              <a:rPr lang="cs-CZ" dirty="0" smtClean="0"/>
              <a:t>Brno </a:t>
            </a:r>
            <a:r>
              <a:rPr lang="cs-CZ" dirty="0" smtClean="0"/>
              <a:t>and </a:t>
            </a:r>
            <a:r>
              <a:rPr lang="cs-CZ" dirty="0" err="1" smtClean="0"/>
              <a:t>Faculty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Medicine</a:t>
            </a:r>
            <a:r>
              <a:rPr lang="cs-CZ" dirty="0" smtClean="0"/>
              <a:t> </a:t>
            </a:r>
            <a:r>
              <a:rPr lang="cs-CZ" smtClean="0"/>
              <a:t>Masaryk University</a:t>
            </a:r>
            <a:endParaRPr lang="cs-CZ" dirty="0"/>
          </a:p>
        </p:txBody>
      </p:sp>
      <p:pic>
        <p:nvPicPr>
          <p:cNvPr id="4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28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Summary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err="1" smtClean="0"/>
              <a:t>Pancreas</a:t>
            </a:r>
            <a:r>
              <a:rPr lang="cs-CZ" b="1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not </a:t>
            </a:r>
            <a:r>
              <a:rPr lang="cs-CZ" b="1" dirty="0" err="1" smtClean="0"/>
              <a:t>always</a:t>
            </a:r>
            <a:r>
              <a:rPr lang="cs-CZ" b="1" dirty="0" smtClean="0"/>
              <a:t> </a:t>
            </a:r>
            <a:r>
              <a:rPr lang="cs-CZ" b="1" dirty="0" err="1" smtClean="0"/>
              <a:t>visible</a:t>
            </a:r>
            <a:r>
              <a:rPr lang="cs-CZ" b="1" dirty="0" smtClean="0"/>
              <a:t> on </a:t>
            </a:r>
            <a:r>
              <a:rPr lang="cs-CZ" b="1" dirty="0" err="1" smtClean="0"/>
              <a:t>ultrasound</a:t>
            </a:r>
            <a:r>
              <a:rPr lang="cs-CZ" b="1" dirty="0" smtClean="0"/>
              <a:t> (</a:t>
            </a:r>
            <a:r>
              <a:rPr lang="cs-CZ" b="1" dirty="0" err="1" smtClean="0"/>
              <a:t>visibility</a:t>
            </a:r>
            <a:r>
              <a:rPr lang="cs-CZ" b="1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limited in </a:t>
            </a:r>
            <a:r>
              <a:rPr lang="cs-CZ" b="1" dirty="0" err="1" smtClean="0"/>
              <a:t>obese</a:t>
            </a:r>
            <a:r>
              <a:rPr lang="cs-CZ" b="1" dirty="0" smtClean="0"/>
              <a:t> patiens and </a:t>
            </a:r>
            <a:r>
              <a:rPr lang="cs-CZ" b="1" dirty="0" err="1" smtClean="0"/>
              <a:t>due</a:t>
            </a:r>
            <a:r>
              <a:rPr lang="cs-CZ" b="1" dirty="0" smtClean="0"/>
              <a:t> to </a:t>
            </a:r>
            <a:r>
              <a:rPr lang="cs-CZ" b="1" dirty="0" err="1" smtClean="0"/>
              <a:t>gas</a:t>
            </a:r>
            <a:r>
              <a:rPr lang="cs-CZ" b="1" dirty="0" smtClean="0"/>
              <a:t> in </a:t>
            </a:r>
            <a:r>
              <a:rPr lang="cs-CZ" b="1" dirty="0" err="1" smtClean="0"/>
              <a:t>stomach</a:t>
            </a:r>
            <a:r>
              <a:rPr lang="cs-CZ" b="1" dirty="0" smtClean="0"/>
              <a:t> and </a:t>
            </a:r>
            <a:r>
              <a:rPr lang="cs-CZ" b="1" dirty="0" err="1" smtClean="0"/>
              <a:t>transverse</a:t>
            </a:r>
            <a:r>
              <a:rPr lang="cs-CZ" b="1" dirty="0" smtClean="0"/>
              <a:t> </a:t>
            </a:r>
            <a:r>
              <a:rPr lang="cs-CZ" b="1" dirty="0" err="1" smtClean="0"/>
              <a:t>colon</a:t>
            </a:r>
            <a:r>
              <a:rPr lang="cs-CZ" b="1" dirty="0" smtClean="0"/>
              <a:t>).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err="1" smtClean="0"/>
              <a:t>If</a:t>
            </a:r>
            <a:r>
              <a:rPr lang="cs-CZ" b="1" dirty="0" smtClean="0"/>
              <a:t> </a:t>
            </a:r>
            <a:r>
              <a:rPr lang="cs-CZ" b="1" dirty="0" err="1" smtClean="0"/>
              <a:t>pancreatic</a:t>
            </a:r>
            <a:r>
              <a:rPr lang="cs-CZ" b="1" dirty="0" smtClean="0"/>
              <a:t> tumor </a:t>
            </a:r>
            <a:r>
              <a:rPr lang="cs-CZ" b="1" dirty="0" err="1" smtClean="0"/>
              <a:t>is</a:t>
            </a:r>
            <a:r>
              <a:rPr lang="cs-CZ" b="1" dirty="0" smtClean="0"/>
              <a:t> </a:t>
            </a:r>
            <a:r>
              <a:rPr lang="cs-CZ" b="1" dirty="0" err="1" smtClean="0"/>
              <a:t>suspected</a:t>
            </a:r>
            <a:r>
              <a:rPr lang="cs-CZ" b="1" dirty="0" smtClean="0"/>
              <a:t>, CT </a:t>
            </a:r>
            <a:r>
              <a:rPr lang="cs-CZ" b="1" dirty="0" err="1" smtClean="0"/>
              <a:t>with</a:t>
            </a:r>
            <a:r>
              <a:rPr lang="cs-CZ" b="1" dirty="0" smtClean="0"/>
              <a:t> </a:t>
            </a:r>
            <a:r>
              <a:rPr lang="cs-CZ" b="1" dirty="0" err="1" smtClean="0"/>
              <a:t>intravenous</a:t>
            </a:r>
            <a:r>
              <a:rPr lang="cs-CZ" b="1" dirty="0" smtClean="0"/>
              <a:t> </a:t>
            </a:r>
            <a:r>
              <a:rPr lang="cs-CZ" b="1" dirty="0" err="1" smtClean="0"/>
              <a:t>contrast</a:t>
            </a:r>
            <a:r>
              <a:rPr lang="cs-CZ" b="1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</a:t>
            </a:r>
            <a:r>
              <a:rPr lang="cs-CZ" b="1" dirty="0" err="1" smtClean="0"/>
              <a:t>indicated</a:t>
            </a:r>
            <a:r>
              <a:rPr lang="cs-CZ" b="1" dirty="0" smtClean="0"/>
              <a:t>. 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CT </a:t>
            </a:r>
            <a:r>
              <a:rPr lang="cs-CZ" b="1" dirty="0" err="1" smtClean="0"/>
              <a:t>is</a:t>
            </a:r>
            <a:r>
              <a:rPr lang="cs-CZ" b="1" dirty="0" smtClean="0"/>
              <a:t> </a:t>
            </a:r>
            <a:r>
              <a:rPr lang="cs-CZ" b="1" dirty="0" err="1" smtClean="0"/>
              <a:t>suitable</a:t>
            </a:r>
            <a:r>
              <a:rPr lang="cs-CZ" b="1" dirty="0" smtClean="0"/>
              <a:t> </a:t>
            </a:r>
            <a:r>
              <a:rPr lang="cs-CZ" b="1" dirty="0" err="1" smtClean="0"/>
              <a:t>method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staging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pancreatic</a:t>
            </a:r>
            <a:r>
              <a:rPr lang="cs-CZ" b="1" dirty="0" smtClean="0"/>
              <a:t> </a:t>
            </a:r>
            <a:r>
              <a:rPr lang="cs-CZ" b="1" dirty="0" err="1" smtClean="0"/>
              <a:t>cancer</a:t>
            </a:r>
            <a:r>
              <a:rPr lang="cs-CZ" b="1" dirty="0" smtClean="0"/>
              <a:t>. </a:t>
            </a:r>
            <a:endParaRPr lang="cs-CZ" b="1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err="1" smtClean="0"/>
              <a:t>Intravenous</a:t>
            </a:r>
            <a:r>
              <a:rPr lang="cs-CZ" b="1" dirty="0" smtClean="0"/>
              <a:t> </a:t>
            </a:r>
            <a:r>
              <a:rPr lang="cs-CZ" b="1" dirty="0" err="1" smtClean="0"/>
              <a:t>contrast</a:t>
            </a:r>
            <a:r>
              <a:rPr lang="cs-CZ" b="1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</a:t>
            </a:r>
            <a:r>
              <a:rPr lang="cs-CZ" b="1" dirty="0" err="1" smtClean="0"/>
              <a:t>necessary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characterisation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liver </a:t>
            </a:r>
            <a:r>
              <a:rPr lang="cs-CZ" b="1" dirty="0" err="1" smtClean="0"/>
              <a:t>tumors</a:t>
            </a:r>
            <a:r>
              <a:rPr lang="cs-CZ" b="1" dirty="0" smtClean="0"/>
              <a:t> on CT. </a:t>
            </a:r>
            <a:endParaRPr lang="cs-CZ" sz="1600" b="1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209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Male, </a:t>
            </a:r>
            <a:r>
              <a:rPr lang="cs-CZ" dirty="0" smtClean="0"/>
              <a:t>56 </a:t>
            </a:r>
            <a:r>
              <a:rPr lang="cs-CZ" dirty="0" err="1" smtClean="0"/>
              <a:t>years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err="1" smtClean="0"/>
              <a:t>Emergency</a:t>
            </a:r>
            <a:r>
              <a:rPr lang="cs-CZ" dirty="0" smtClean="0"/>
              <a:t> department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Pain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 </a:t>
            </a:r>
            <a:r>
              <a:rPr lang="cs-CZ" dirty="0" err="1" smtClean="0"/>
              <a:t>the</a:t>
            </a:r>
            <a:r>
              <a:rPr lang="cs-CZ" dirty="0" smtClean="0"/>
              <a:t> epigastrium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meal</a:t>
            </a:r>
            <a:r>
              <a:rPr lang="cs-CZ" dirty="0" smtClean="0"/>
              <a:t> 5 </a:t>
            </a:r>
            <a:r>
              <a:rPr lang="cs-CZ" dirty="0" err="1" smtClean="0"/>
              <a:t>weeks</a:t>
            </a:r>
            <a:r>
              <a:rPr lang="cs-CZ" dirty="0" smtClean="0"/>
              <a:t> ago, 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stopped</a:t>
            </a:r>
            <a:r>
              <a:rPr lang="cs-CZ" dirty="0" smtClean="0"/>
              <a:t>.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week</a:t>
            </a:r>
            <a:r>
              <a:rPr lang="cs-CZ" dirty="0" smtClean="0"/>
              <a:t> ago </a:t>
            </a:r>
            <a:r>
              <a:rPr lang="cs-CZ" dirty="0" err="1" smtClean="0"/>
              <a:t>wandering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r>
              <a:rPr lang="cs-CZ" dirty="0" smtClean="0"/>
              <a:t> </a:t>
            </a:r>
            <a:r>
              <a:rPr lang="cs-CZ" dirty="0" err="1" smtClean="0"/>
              <a:t>off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whole</a:t>
            </a:r>
            <a:r>
              <a:rPr lang="cs-CZ" dirty="0" smtClean="0"/>
              <a:t> abdomen. </a:t>
            </a:r>
            <a:r>
              <a:rPr lang="cs-CZ" dirty="0" err="1" smtClean="0"/>
              <a:t>Visited</a:t>
            </a:r>
            <a:r>
              <a:rPr lang="cs-CZ" dirty="0" smtClean="0"/>
              <a:t> </a:t>
            </a:r>
            <a:r>
              <a:rPr lang="cs-CZ" dirty="0" err="1" smtClean="0"/>
              <a:t>general</a:t>
            </a:r>
            <a:r>
              <a:rPr lang="cs-CZ" dirty="0" smtClean="0"/>
              <a:t> </a:t>
            </a:r>
            <a:r>
              <a:rPr lang="cs-CZ" dirty="0" err="1" smtClean="0"/>
              <a:t>practitioner</a:t>
            </a:r>
            <a:r>
              <a:rPr lang="cs-CZ" dirty="0" smtClean="0"/>
              <a:t>,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recommended</a:t>
            </a:r>
            <a:r>
              <a:rPr lang="cs-CZ" dirty="0" smtClean="0"/>
              <a:t> </a:t>
            </a:r>
            <a:r>
              <a:rPr lang="cs-CZ" dirty="0" err="1" smtClean="0"/>
              <a:t>him</a:t>
            </a:r>
            <a:r>
              <a:rPr lang="cs-CZ" dirty="0" smtClean="0"/>
              <a:t> to visit </a:t>
            </a:r>
            <a:r>
              <a:rPr lang="cs-CZ" dirty="0" err="1" smtClean="0"/>
              <a:t>hospital</a:t>
            </a:r>
            <a:r>
              <a:rPr lang="cs-CZ" dirty="0" smtClean="0"/>
              <a:t>.  </a:t>
            </a:r>
            <a:r>
              <a:rPr lang="cs-CZ" dirty="0" err="1" smtClean="0"/>
              <a:t>Today</a:t>
            </a:r>
            <a:r>
              <a:rPr lang="cs-CZ" dirty="0" smtClean="0"/>
              <a:t> -  severe </a:t>
            </a:r>
            <a:r>
              <a:rPr lang="cs-CZ" dirty="0" err="1" smtClean="0"/>
              <a:t>pain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epigastrium, </a:t>
            </a:r>
            <a:r>
              <a:rPr lang="cs-CZ" dirty="0" err="1" smtClean="0"/>
              <a:t>newly</a:t>
            </a:r>
            <a:r>
              <a:rPr lang="cs-CZ" dirty="0" smtClean="0"/>
              <a:t> developer </a:t>
            </a:r>
            <a:r>
              <a:rPr lang="cs-CZ" dirty="0" err="1" smtClean="0"/>
              <a:t>lubar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r>
              <a:rPr lang="cs-CZ" dirty="0" smtClean="0"/>
              <a:t> and </a:t>
            </a:r>
            <a:r>
              <a:rPr lang="cs-CZ" dirty="0" err="1" smtClean="0"/>
              <a:t>pain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left</a:t>
            </a:r>
            <a:r>
              <a:rPr lang="cs-CZ" dirty="0" smtClean="0"/>
              <a:t> hypogastrium. </a:t>
            </a:r>
          </a:p>
          <a:p>
            <a:pPr marL="0" indent="0">
              <a:buNone/>
            </a:pPr>
            <a:r>
              <a:rPr lang="cs-CZ" dirty="0" err="1" smtClean="0"/>
              <a:t>Clinical</a:t>
            </a:r>
            <a:r>
              <a:rPr lang="cs-CZ" dirty="0" smtClean="0"/>
              <a:t> </a:t>
            </a:r>
            <a:r>
              <a:rPr lang="cs-CZ" dirty="0" err="1" smtClean="0"/>
              <a:t>findings</a:t>
            </a:r>
            <a:r>
              <a:rPr lang="cs-CZ" dirty="0" smtClean="0"/>
              <a:t>: </a:t>
            </a:r>
            <a:r>
              <a:rPr lang="cs-CZ" dirty="0" err="1" smtClean="0"/>
              <a:t>peritoneal</a:t>
            </a:r>
            <a:r>
              <a:rPr lang="cs-CZ" dirty="0" smtClean="0"/>
              <a:t> </a:t>
            </a:r>
            <a:r>
              <a:rPr lang="cs-CZ" dirty="0" err="1" smtClean="0"/>
              <a:t>sigs</a:t>
            </a:r>
            <a:r>
              <a:rPr lang="cs-CZ" dirty="0" smtClean="0"/>
              <a:t> not </a:t>
            </a:r>
            <a:r>
              <a:rPr lang="cs-CZ" dirty="0" err="1" smtClean="0"/>
              <a:t>present</a:t>
            </a:r>
            <a:r>
              <a:rPr lang="cs-CZ" dirty="0" smtClean="0"/>
              <a:t>, </a:t>
            </a:r>
            <a:r>
              <a:rPr lang="cs-CZ" dirty="0" err="1" smtClean="0"/>
              <a:t>liveer</a:t>
            </a:r>
            <a:r>
              <a:rPr lang="cs-CZ" dirty="0" smtClean="0"/>
              <a:t> and spleen not </a:t>
            </a:r>
            <a:r>
              <a:rPr lang="cs-CZ" dirty="0" err="1" smtClean="0"/>
              <a:t>palpable</a:t>
            </a:r>
            <a:r>
              <a:rPr lang="cs-CZ" dirty="0" smtClean="0"/>
              <a:t>, </a:t>
            </a:r>
            <a:r>
              <a:rPr lang="cs-CZ" dirty="0" err="1" smtClean="0"/>
              <a:t>tapottment</a:t>
            </a:r>
            <a:r>
              <a:rPr lang="cs-CZ" dirty="0" smtClean="0"/>
              <a:t> negative, </a:t>
            </a:r>
            <a:r>
              <a:rPr lang="cs-CZ" dirty="0" err="1" smtClean="0"/>
              <a:t>peristaltis</a:t>
            </a:r>
            <a:r>
              <a:rPr lang="cs-CZ" dirty="0" smtClean="0"/>
              <a:t> </a:t>
            </a:r>
            <a:r>
              <a:rPr lang="cs-CZ" dirty="0" err="1" smtClean="0"/>
              <a:t>audible</a:t>
            </a:r>
            <a:endParaRPr lang="cs-CZ" dirty="0"/>
          </a:p>
          <a:p>
            <a:pPr marL="0" indent="0">
              <a:buNone/>
            </a:pPr>
            <a:r>
              <a:rPr lang="cs-CZ" dirty="0" err="1" smtClean="0"/>
              <a:t>Anamnesis</a:t>
            </a:r>
            <a:r>
              <a:rPr lang="cs-CZ" dirty="0" smtClean="0"/>
              <a:t>: diabetes </a:t>
            </a:r>
            <a:r>
              <a:rPr lang="cs-CZ" dirty="0" err="1" smtClean="0"/>
              <a:t>mellitus</a:t>
            </a:r>
            <a:r>
              <a:rPr lang="cs-CZ" dirty="0" smtClean="0"/>
              <a:t> 1st type, </a:t>
            </a:r>
            <a:r>
              <a:rPr lang="cs-CZ" dirty="0" err="1" smtClean="0"/>
              <a:t>former</a:t>
            </a:r>
            <a:r>
              <a:rPr lang="cs-CZ" dirty="0" smtClean="0"/>
              <a:t> </a:t>
            </a:r>
            <a:r>
              <a:rPr lang="cs-CZ" dirty="0" err="1" smtClean="0"/>
              <a:t>smoker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X-</a:t>
            </a:r>
            <a:r>
              <a:rPr lang="cs-CZ" dirty="0" err="1" smtClean="0"/>
              <a:t>ray</a:t>
            </a:r>
            <a:r>
              <a:rPr lang="cs-CZ" dirty="0" smtClean="0"/>
              <a:t> and </a:t>
            </a:r>
            <a:r>
              <a:rPr lang="cs-CZ" dirty="0" err="1" smtClean="0"/>
              <a:t>ultrasound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abdomen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indicated</a:t>
            </a:r>
            <a:endParaRPr lang="cs-CZ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55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Abdominal</a:t>
            </a:r>
            <a:r>
              <a:rPr lang="cs-CZ" dirty="0" smtClean="0"/>
              <a:t> </a:t>
            </a:r>
            <a:r>
              <a:rPr lang="cs-CZ" dirty="0" err="1" smtClean="0"/>
              <a:t>ultrasound</a:t>
            </a:r>
            <a:r>
              <a:rPr lang="cs-CZ" dirty="0" smtClean="0"/>
              <a:t> – </a:t>
            </a:r>
            <a:r>
              <a:rPr lang="cs-CZ" dirty="0" err="1" smtClean="0"/>
              <a:t>request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Results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tests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not </a:t>
            </a:r>
            <a:r>
              <a:rPr lang="cs-CZ" dirty="0" err="1" smtClean="0"/>
              <a:t>available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ultrasound</a:t>
            </a:r>
            <a:r>
              <a:rPr lang="cs-CZ" dirty="0" smtClean="0"/>
              <a:t> </a:t>
            </a:r>
            <a:r>
              <a:rPr lang="cs-CZ" dirty="0" err="1" smtClean="0"/>
              <a:t>examination</a:t>
            </a:r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36173"/>
            <a:ext cx="7419975" cy="354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2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Abdominal</a:t>
            </a:r>
            <a:r>
              <a:rPr lang="cs-CZ" dirty="0"/>
              <a:t> </a:t>
            </a:r>
            <a:r>
              <a:rPr lang="cs-CZ" dirty="0" err="1"/>
              <a:t>ultrasound</a:t>
            </a:r>
            <a:r>
              <a:rPr lang="cs-CZ" dirty="0"/>
              <a:t> – </a:t>
            </a:r>
            <a:r>
              <a:rPr lang="cs-CZ" dirty="0" err="1" smtClean="0"/>
              <a:t>summary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6259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2 </a:t>
            </a:r>
            <a:r>
              <a:rPr lang="cs-CZ" dirty="0" err="1" smtClean="0"/>
              <a:t>hypo-isoechoic</a:t>
            </a:r>
            <a:r>
              <a:rPr lang="cs-CZ" dirty="0" smtClean="0"/>
              <a:t> liver </a:t>
            </a:r>
            <a:r>
              <a:rPr lang="cs-CZ" dirty="0" err="1" smtClean="0"/>
              <a:t>tumors</a:t>
            </a:r>
            <a:r>
              <a:rPr lang="cs-CZ" dirty="0" smtClean="0"/>
              <a:t> </a:t>
            </a:r>
            <a:r>
              <a:rPr lang="cs-CZ" dirty="0" smtClean="0"/>
              <a:t>(image) –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ground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weight</a:t>
            </a:r>
            <a:r>
              <a:rPr lang="cs-CZ" dirty="0" smtClean="0"/>
              <a:t> </a:t>
            </a:r>
            <a:r>
              <a:rPr lang="cs-CZ" dirty="0" err="1" smtClean="0"/>
              <a:t>loss</a:t>
            </a:r>
            <a:r>
              <a:rPr lang="cs-CZ" dirty="0" smtClean="0"/>
              <a:t> (</a:t>
            </a:r>
            <a:r>
              <a:rPr lang="cs-CZ" dirty="0" err="1" smtClean="0"/>
              <a:t>patient</a:t>
            </a:r>
            <a:r>
              <a:rPr lang="cs-CZ" dirty="0" smtClean="0"/>
              <a:t> </a:t>
            </a:r>
            <a:r>
              <a:rPr lang="cs-CZ" dirty="0" err="1" smtClean="0"/>
              <a:t>asked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ultrasound</a:t>
            </a:r>
            <a:r>
              <a:rPr lang="cs-CZ" dirty="0" smtClean="0"/>
              <a:t> </a:t>
            </a:r>
            <a:r>
              <a:rPr lang="cs-CZ" dirty="0" err="1" smtClean="0"/>
              <a:t>examination</a:t>
            </a:r>
            <a:r>
              <a:rPr lang="cs-CZ" dirty="0" smtClean="0"/>
              <a:t>) </a:t>
            </a:r>
            <a:r>
              <a:rPr lang="cs-CZ" dirty="0" err="1" smtClean="0"/>
              <a:t>metastasis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considered</a:t>
            </a:r>
            <a:r>
              <a:rPr lang="cs-CZ" dirty="0" smtClean="0"/>
              <a:t>, but </a:t>
            </a:r>
            <a:r>
              <a:rPr lang="cs-CZ" dirty="0" err="1" smtClean="0"/>
              <a:t>benign</a:t>
            </a:r>
            <a:r>
              <a:rPr lang="cs-CZ" dirty="0" smtClean="0"/>
              <a:t> </a:t>
            </a:r>
            <a:r>
              <a:rPr lang="cs-CZ" dirty="0" smtClean="0"/>
              <a:t>etiology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possible</a:t>
            </a:r>
            <a:r>
              <a:rPr lang="cs-CZ" dirty="0" smtClean="0"/>
              <a:t>.  </a:t>
            </a:r>
            <a:r>
              <a:rPr lang="cs-CZ" dirty="0" err="1" smtClean="0"/>
              <a:t>Because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emergency</a:t>
            </a:r>
            <a:r>
              <a:rPr lang="cs-CZ" dirty="0" smtClean="0"/>
              <a:t> </a:t>
            </a:r>
            <a:r>
              <a:rPr lang="cs-CZ" dirty="0" err="1" smtClean="0"/>
              <a:t>examination</a:t>
            </a:r>
            <a:r>
              <a:rPr lang="cs-CZ" dirty="0" smtClean="0"/>
              <a:t> </a:t>
            </a:r>
            <a:r>
              <a:rPr lang="cs-CZ" dirty="0" err="1" smtClean="0"/>
              <a:t>contrast</a:t>
            </a:r>
            <a:r>
              <a:rPr lang="cs-CZ" dirty="0" smtClean="0"/>
              <a:t> agent </a:t>
            </a:r>
            <a:r>
              <a:rPr lang="cs-CZ" dirty="0" err="1" smtClean="0"/>
              <a:t>was</a:t>
            </a:r>
            <a:r>
              <a:rPr lang="cs-CZ" dirty="0" smtClean="0"/>
              <a:t> not </a:t>
            </a:r>
            <a:r>
              <a:rPr lang="cs-CZ" dirty="0" err="1" smtClean="0"/>
              <a:t>administered</a:t>
            </a:r>
            <a:r>
              <a:rPr lang="cs-CZ" dirty="0" smtClean="0"/>
              <a:t> and </a:t>
            </a:r>
            <a:r>
              <a:rPr lang="cs-CZ" dirty="0" err="1" smtClean="0"/>
              <a:t>therefore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etiology </a:t>
            </a:r>
            <a:r>
              <a:rPr lang="cs-CZ" dirty="0" err="1" smtClean="0"/>
              <a:t>could</a:t>
            </a:r>
            <a:r>
              <a:rPr lang="cs-CZ" dirty="0" smtClean="0"/>
              <a:t> not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specified</a:t>
            </a:r>
            <a:r>
              <a:rPr lang="cs-CZ" dirty="0" smtClean="0"/>
              <a:t>. </a:t>
            </a:r>
            <a:r>
              <a:rPr lang="cs-CZ" dirty="0" err="1" smtClean="0"/>
              <a:t>Pancreas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not </a:t>
            </a:r>
            <a:r>
              <a:rPr lang="cs-CZ" dirty="0" err="1" smtClean="0"/>
              <a:t>visible</a:t>
            </a:r>
            <a:r>
              <a:rPr lang="cs-CZ" dirty="0" smtClean="0"/>
              <a:t> </a:t>
            </a:r>
            <a:r>
              <a:rPr lang="cs-CZ" dirty="0" err="1" smtClean="0"/>
              <a:t>due</a:t>
            </a:r>
            <a:r>
              <a:rPr lang="cs-CZ" dirty="0" smtClean="0"/>
              <a:t> to </a:t>
            </a:r>
            <a:r>
              <a:rPr lang="cs-CZ" dirty="0" err="1" smtClean="0"/>
              <a:t>artefacts</a:t>
            </a:r>
            <a:r>
              <a:rPr lang="cs-CZ" dirty="0" smtClean="0"/>
              <a:t> (</a:t>
            </a:r>
            <a:r>
              <a:rPr lang="cs-CZ" dirty="0" err="1" smtClean="0"/>
              <a:t>gas</a:t>
            </a:r>
            <a:r>
              <a:rPr lang="cs-CZ" dirty="0" smtClean="0"/>
              <a:t>)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bowels</a:t>
            </a:r>
            <a:r>
              <a:rPr lang="cs-CZ" dirty="0" smtClean="0"/>
              <a:t>. </a:t>
            </a:r>
            <a:endParaRPr lang="cs-CZ" dirty="0" smtClean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427" y="3785038"/>
            <a:ext cx="4542123" cy="307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04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Abdominal</a:t>
            </a:r>
            <a:r>
              <a:rPr lang="cs-CZ" dirty="0" smtClean="0"/>
              <a:t> X-</a:t>
            </a:r>
            <a:r>
              <a:rPr lang="cs-CZ" dirty="0" err="1" smtClean="0"/>
              <a:t>ray</a:t>
            </a:r>
            <a:r>
              <a:rPr lang="cs-CZ" dirty="0" smtClean="0"/>
              <a:t> - </a:t>
            </a:r>
            <a:r>
              <a:rPr lang="cs-CZ" dirty="0" err="1" smtClean="0"/>
              <a:t>summary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No </a:t>
            </a:r>
            <a:r>
              <a:rPr lang="cs-CZ" dirty="0" err="1" smtClean="0"/>
              <a:t>signs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pneumoperitoneum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bowel</a:t>
            </a:r>
            <a:r>
              <a:rPr lang="cs-CZ" dirty="0" smtClean="0"/>
              <a:t> </a:t>
            </a:r>
            <a:r>
              <a:rPr lang="cs-CZ" dirty="0" err="1" smtClean="0"/>
              <a:t>obstruction</a:t>
            </a:r>
            <a:r>
              <a:rPr lang="cs-CZ" dirty="0" smtClean="0"/>
              <a:t>. </a:t>
            </a:r>
            <a:endParaRPr lang="cs-CZ" dirty="0" smtClean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563" y="2540969"/>
            <a:ext cx="4070775" cy="403876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2199" y="2540969"/>
            <a:ext cx="4244393" cy="403876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350071" y="6511255"/>
            <a:ext cx="407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UPRIGHT </a:t>
            </a:r>
            <a:r>
              <a:rPr lang="cs-CZ" dirty="0" smtClean="0"/>
              <a:t>– </a:t>
            </a:r>
            <a:r>
              <a:rPr lang="cs-CZ" dirty="0" smtClean="0"/>
              <a:t>no </a:t>
            </a:r>
            <a:r>
              <a:rPr lang="cs-CZ" dirty="0" err="1" smtClean="0"/>
              <a:t>pneumoperitoneum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366337" y="6511853"/>
            <a:ext cx="457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SUPINE </a:t>
            </a:r>
            <a:r>
              <a:rPr lang="cs-CZ" dirty="0" smtClean="0"/>
              <a:t>– </a:t>
            </a:r>
            <a:r>
              <a:rPr lang="cs-CZ" dirty="0" smtClean="0"/>
              <a:t>no </a:t>
            </a:r>
            <a:r>
              <a:rPr lang="cs-CZ" dirty="0" err="1" smtClean="0"/>
              <a:t>dilation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bowel</a:t>
            </a:r>
            <a:r>
              <a:rPr lang="cs-CZ" dirty="0" smtClean="0"/>
              <a:t> </a:t>
            </a:r>
            <a:r>
              <a:rPr lang="cs-CZ" dirty="0" err="1" smtClean="0"/>
              <a:t>loops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18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Blood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Bi-celk</a:t>
            </a:r>
            <a:r>
              <a:rPr lang="cs-CZ" dirty="0"/>
              <a:t>. 5.7 </a:t>
            </a:r>
            <a:r>
              <a:rPr lang="cs-CZ" dirty="0" err="1"/>
              <a:t>umol</a:t>
            </a:r>
            <a:r>
              <a:rPr lang="cs-CZ" dirty="0"/>
              <a:t>/l, ALT 0.36 </a:t>
            </a:r>
            <a:r>
              <a:rPr lang="cs-CZ" dirty="0" err="1"/>
              <a:t>ukat</a:t>
            </a:r>
            <a:r>
              <a:rPr lang="cs-CZ" dirty="0"/>
              <a:t>/l, AST 0.31 </a:t>
            </a:r>
            <a:r>
              <a:rPr lang="cs-CZ" dirty="0" err="1"/>
              <a:t>ukat</a:t>
            </a:r>
            <a:r>
              <a:rPr lang="cs-CZ" dirty="0"/>
              <a:t>/l, GGT 0.76 </a:t>
            </a:r>
            <a:r>
              <a:rPr lang="cs-CZ" dirty="0" err="1"/>
              <a:t>ukat</a:t>
            </a:r>
            <a:r>
              <a:rPr lang="cs-CZ" dirty="0"/>
              <a:t>/l, ALP 1.21 </a:t>
            </a:r>
            <a:r>
              <a:rPr lang="cs-CZ" dirty="0" err="1"/>
              <a:t>ukat</a:t>
            </a:r>
            <a:r>
              <a:rPr lang="cs-CZ" dirty="0"/>
              <a:t>/l, AMS 0.63 </a:t>
            </a:r>
            <a:r>
              <a:rPr lang="cs-CZ" dirty="0" err="1"/>
              <a:t>ukat</a:t>
            </a:r>
            <a:r>
              <a:rPr lang="cs-CZ" dirty="0"/>
              <a:t>/l,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Glukóza </a:t>
            </a:r>
            <a:r>
              <a:rPr lang="cs-CZ" dirty="0"/>
              <a:t>13.3 </a:t>
            </a:r>
            <a:r>
              <a:rPr lang="cs-CZ" dirty="0" err="1"/>
              <a:t>mmol</a:t>
            </a:r>
            <a:r>
              <a:rPr lang="cs-CZ" dirty="0"/>
              <a:t>/l, CRP </a:t>
            </a:r>
            <a:r>
              <a:rPr lang="cs-CZ" dirty="0" err="1" smtClean="0"/>
              <a:t>less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/>
              <a:t>1.0,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Urea </a:t>
            </a:r>
            <a:r>
              <a:rPr lang="cs-CZ" dirty="0"/>
              <a:t>3.3 </a:t>
            </a:r>
            <a:r>
              <a:rPr lang="cs-CZ" dirty="0" err="1"/>
              <a:t>mmol</a:t>
            </a:r>
            <a:r>
              <a:rPr lang="cs-CZ" dirty="0"/>
              <a:t>/l, </a:t>
            </a:r>
            <a:r>
              <a:rPr lang="cs-CZ" dirty="0" err="1"/>
              <a:t>Kreat</a:t>
            </a:r>
            <a:r>
              <a:rPr lang="cs-CZ" dirty="0"/>
              <a:t>. 70 </a:t>
            </a:r>
            <a:r>
              <a:rPr lang="cs-CZ" dirty="0" err="1" smtClean="0"/>
              <a:t>umol</a:t>
            </a:r>
            <a:r>
              <a:rPr lang="cs-CZ" dirty="0" smtClean="0"/>
              <a:t>/l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Clical</a:t>
            </a:r>
            <a:r>
              <a:rPr lang="cs-CZ" b="1" dirty="0" smtClean="0"/>
              <a:t> </a:t>
            </a:r>
            <a:r>
              <a:rPr lang="cs-CZ" b="1" dirty="0" err="1" smtClean="0"/>
              <a:t>signs</a:t>
            </a:r>
            <a:r>
              <a:rPr lang="cs-CZ" b="1" dirty="0" smtClean="0"/>
              <a:t> + X-</a:t>
            </a:r>
            <a:r>
              <a:rPr lang="cs-CZ" b="1" dirty="0" err="1" smtClean="0"/>
              <a:t>ray</a:t>
            </a:r>
            <a:r>
              <a:rPr lang="cs-CZ" b="1" dirty="0" smtClean="0"/>
              <a:t> + </a:t>
            </a:r>
            <a:r>
              <a:rPr lang="cs-CZ" b="1" dirty="0" err="1" smtClean="0"/>
              <a:t>Ultrasound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abdomen + </a:t>
            </a:r>
            <a:r>
              <a:rPr lang="cs-CZ" b="1" dirty="0" err="1" smtClean="0"/>
              <a:t>blood</a:t>
            </a:r>
            <a:r>
              <a:rPr lang="cs-CZ" b="1" dirty="0" smtClean="0"/>
              <a:t> test </a:t>
            </a:r>
            <a:r>
              <a:rPr lang="cs-CZ" b="1" dirty="0" err="1" smtClean="0"/>
              <a:t>does</a:t>
            </a:r>
            <a:r>
              <a:rPr lang="cs-CZ" b="1" dirty="0" smtClean="0"/>
              <a:t> not </a:t>
            </a:r>
            <a:r>
              <a:rPr lang="cs-CZ" b="1" dirty="0" err="1" smtClean="0"/>
              <a:t>indicate</a:t>
            </a:r>
            <a:r>
              <a:rPr lang="cs-CZ" b="1" dirty="0" smtClean="0"/>
              <a:t> </a:t>
            </a:r>
            <a:r>
              <a:rPr lang="cs-CZ" b="1" dirty="0" err="1" smtClean="0"/>
              <a:t>acute</a:t>
            </a:r>
            <a:r>
              <a:rPr lang="cs-CZ" b="1" dirty="0" smtClean="0"/>
              <a:t> abdomen.</a:t>
            </a:r>
            <a:endParaRPr lang="cs-CZ" b="1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252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weight</a:t>
            </a:r>
            <a:r>
              <a:rPr lang="cs-CZ" dirty="0" smtClean="0"/>
              <a:t> </a:t>
            </a:r>
            <a:r>
              <a:rPr lang="cs-CZ" dirty="0" err="1" smtClean="0"/>
              <a:t>loss</a:t>
            </a:r>
            <a:r>
              <a:rPr lang="cs-CZ" dirty="0" smtClean="0"/>
              <a:t> and liver tumor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err="1" smtClean="0"/>
              <a:t>Oncomarkers</a:t>
            </a:r>
            <a:r>
              <a:rPr lang="cs-CZ" dirty="0" smtClean="0"/>
              <a:t> (</a:t>
            </a:r>
            <a:r>
              <a:rPr lang="cs-CZ" dirty="0" err="1" smtClean="0"/>
              <a:t>elevation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smtClean="0"/>
              <a:t>CA19-9 </a:t>
            </a:r>
            <a:r>
              <a:rPr lang="cs-CZ" dirty="0"/>
              <a:t>4238 </a:t>
            </a:r>
            <a:r>
              <a:rPr lang="cs-CZ" dirty="0" err="1" smtClean="0"/>
              <a:t>kU</a:t>
            </a:r>
            <a:r>
              <a:rPr lang="cs-CZ" dirty="0" smtClean="0"/>
              <a:t>/l – </a:t>
            </a:r>
            <a:r>
              <a:rPr lang="cs-CZ" dirty="0" err="1" smtClean="0"/>
              <a:t>suspecte</a:t>
            </a:r>
            <a:r>
              <a:rPr lang="cs-CZ" dirty="0" err="1" smtClean="0"/>
              <a:t>d</a:t>
            </a:r>
            <a:r>
              <a:rPr lang="cs-CZ" dirty="0" smtClean="0"/>
              <a:t> tumor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pancreatobiliary</a:t>
            </a:r>
            <a:r>
              <a:rPr lang="cs-CZ" dirty="0" smtClean="0"/>
              <a:t> </a:t>
            </a:r>
            <a:r>
              <a:rPr lang="cs-CZ" dirty="0" err="1" smtClean="0"/>
              <a:t>origin</a:t>
            </a:r>
            <a:r>
              <a:rPr lang="cs-CZ" dirty="0" smtClean="0"/>
              <a:t>)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Deterioration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tests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following</a:t>
            </a:r>
            <a:r>
              <a:rPr lang="cs-CZ" dirty="0" smtClean="0"/>
              <a:t> 10 </a:t>
            </a:r>
            <a:r>
              <a:rPr lang="cs-CZ" dirty="0" err="1" smtClean="0"/>
              <a:t>days</a:t>
            </a:r>
            <a:r>
              <a:rPr lang="cs-CZ" dirty="0" smtClean="0"/>
              <a:t>: </a:t>
            </a:r>
            <a:r>
              <a:rPr lang="cs-CZ" dirty="0" err="1"/>
              <a:t>Bi-celk</a:t>
            </a:r>
            <a:r>
              <a:rPr lang="cs-CZ" dirty="0"/>
              <a:t>. </a:t>
            </a:r>
            <a:r>
              <a:rPr lang="cs-CZ" dirty="0" smtClean="0"/>
              <a:t>94.1 </a:t>
            </a:r>
            <a:r>
              <a:rPr lang="cs-CZ" dirty="0" err="1"/>
              <a:t>umol</a:t>
            </a:r>
            <a:r>
              <a:rPr lang="cs-CZ" dirty="0"/>
              <a:t>/l, ALT </a:t>
            </a:r>
            <a:r>
              <a:rPr lang="cs-CZ" dirty="0" smtClean="0"/>
              <a:t>11.33 </a:t>
            </a:r>
            <a:r>
              <a:rPr lang="cs-CZ" dirty="0" err="1"/>
              <a:t>ukat</a:t>
            </a:r>
            <a:r>
              <a:rPr lang="cs-CZ" dirty="0"/>
              <a:t>/l, AST </a:t>
            </a:r>
            <a:r>
              <a:rPr lang="cs-CZ" dirty="0" smtClean="0"/>
              <a:t>8.59 </a:t>
            </a:r>
            <a:r>
              <a:rPr lang="cs-CZ" dirty="0" err="1"/>
              <a:t>ukat</a:t>
            </a:r>
            <a:r>
              <a:rPr lang="cs-CZ" dirty="0"/>
              <a:t>/l, GGT </a:t>
            </a:r>
            <a:r>
              <a:rPr lang="cs-CZ" dirty="0" smtClean="0"/>
              <a:t>27.25 </a:t>
            </a:r>
            <a:r>
              <a:rPr lang="cs-CZ" dirty="0" err="1"/>
              <a:t>ukat</a:t>
            </a:r>
            <a:r>
              <a:rPr lang="cs-CZ" dirty="0"/>
              <a:t>/l, ALP </a:t>
            </a:r>
            <a:r>
              <a:rPr lang="cs-CZ" dirty="0" smtClean="0"/>
              <a:t>8.26 </a:t>
            </a:r>
            <a:r>
              <a:rPr lang="cs-CZ" dirty="0" err="1" smtClean="0"/>
              <a:t>ukat</a:t>
            </a:r>
            <a:r>
              <a:rPr lang="cs-CZ" dirty="0" smtClean="0"/>
              <a:t>/l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CT </a:t>
            </a:r>
            <a:r>
              <a:rPr lang="cs-CZ" b="1" dirty="0" err="1" smtClean="0"/>
              <a:t>focused</a:t>
            </a:r>
            <a:r>
              <a:rPr lang="cs-CZ" b="1" dirty="0" smtClean="0"/>
              <a:t> on pankreas and liver </a:t>
            </a:r>
            <a:r>
              <a:rPr lang="cs-CZ" b="1" dirty="0" err="1" smtClean="0"/>
              <a:t>tumors</a:t>
            </a:r>
            <a:r>
              <a:rPr lang="cs-CZ" b="1" dirty="0" smtClean="0"/>
              <a:t> </a:t>
            </a:r>
            <a:r>
              <a:rPr lang="cs-CZ" b="1" dirty="0" err="1" smtClean="0"/>
              <a:t>was</a:t>
            </a:r>
            <a:r>
              <a:rPr lang="cs-CZ" b="1" dirty="0" smtClean="0"/>
              <a:t> </a:t>
            </a:r>
            <a:r>
              <a:rPr lang="cs-CZ" b="1" dirty="0" err="1" smtClean="0"/>
              <a:t>indicated</a:t>
            </a:r>
            <a:r>
              <a:rPr lang="cs-CZ" b="1" dirty="0" smtClean="0"/>
              <a:t>. </a:t>
            </a:r>
            <a:endParaRPr lang="cs-CZ" b="1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526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abdomen - </a:t>
            </a:r>
            <a:r>
              <a:rPr lang="cs-CZ" dirty="0" err="1" smtClean="0"/>
              <a:t>summary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6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300" dirty="0" smtClean="0"/>
              <a:t>Tumor </a:t>
            </a:r>
            <a:r>
              <a:rPr lang="cs-CZ" sz="1300" dirty="0" err="1" smtClean="0"/>
              <a:t>of</a:t>
            </a:r>
            <a:r>
              <a:rPr lang="cs-CZ" sz="1300" dirty="0" smtClean="0"/>
              <a:t> </a:t>
            </a:r>
            <a:r>
              <a:rPr lang="cs-CZ" sz="1300" dirty="0" err="1" smtClean="0"/>
              <a:t>pancreatic</a:t>
            </a:r>
            <a:r>
              <a:rPr lang="cs-CZ" sz="1300" dirty="0" smtClean="0"/>
              <a:t> </a:t>
            </a:r>
            <a:r>
              <a:rPr lang="cs-CZ" sz="1300" dirty="0" err="1" smtClean="0"/>
              <a:t>head</a:t>
            </a:r>
            <a:r>
              <a:rPr lang="cs-CZ" sz="1300" dirty="0" smtClean="0"/>
              <a:t> </a:t>
            </a:r>
            <a:r>
              <a:rPr lang="cs-CZ" sz="1300" dirty="0" err="1" smtClean="0"/>
              <a:t>infiltrating</a:t>
            </a:r>
            <a:r>
              <a:rPr lang="cs-CZ" sz="1300" dirty="0" smtClean="0"/>
              <a:t> </a:t>
            </a:r>
            <a:r>
              <a:rPr lang="cs-CZ" sz="1300" dirty="0" err="1" smtClean="0"/>
              <a:t>the</a:t>
            </a:r>
            <a:r>
              <a:rPr lang="cs-CZ" sz="1300" dirty="0" smtClean="0"/>
              <a:t> duodenum, in </a:t>
            </a:r>
            <a:r>
              <a:rPr lang="cs-CZ" sz="1300" dirty="0" err="1" smtClean="0"/>
              <a:t>close</a:t>
            </a:r>
            <a:r>
              <a:rPr lang="cs-CZ" sz="1300" dirty="0" smtClean="0"/>
              <a:t> </a:t>
            </a:r>
            <a:r>
              <a:rPr lang="cs-CZ" sz="1300" dirty="0" err="1" smtClean="0"/>
              <a:t>contact</a:t>
            </a:r>
            <a:r>
              <a:rPr lang="cs-CZ" sz="1300" dirty="0" smtClean="0"/>
              <a:t> </a:t>
            </a:r>
            <a:r>
              <a:rPr lang="cs-CZ" sz="1300" dirty="0" err="1" smtClean="0"/>
              <a:t>with</a:t>
            </a:r>
            <a:r>
              <a:rPr lang="cs-CZ" sz="1300" dirty="0" smtClean="0"/>
              <a:t> </a:t>
            </a:r>
            <a:r>
              <a:rPr lang="cs-CZ" sz="1300" dirty="0" err="1" smtClean="0"/>
              <a:t>inferior</a:t>
            </a:r>
            <a:r>
              <a:rPr lang="cs-CZ" sz="1300" dirty="0" smtClean="0"/>
              <a:t> </a:t>
            </a:r>
            <a:r>
              <a:rPr lang="cs-CZ" sz="1300" dirty="0" err="1" smtClean="0"/>
              <a:t>vena</a:t>
            </a:r>
            <a:r>
              <a:rPr lang="cs-CZ" sz="1300" dirty="0" smtClean="0"/>
              <a:t> </a:t>
            </a:r>
            <a:r>
              <a:rPr lang="cs-CZ" sz="1300" dirty="0" err="1" smtClean="0"/>
              <a:t>cava</a:t>
            </a:r>
            <a:r>
              <a:rPr lang="cs-CZ" sz="1300" dirty="0" smtClean="0"/>
              <a:t>. </a:t>
            </a:r>
            <a:r>
              <a:rPr lang="cs-CZ" sz="1300" dirty="0" err="1" smtClean="0"/>
              <a:t>Regional</a:t>
            </a:r>
            <a:r>
              <a:rPr lang="cs-CZ" sz="1300" dirty="0" smtClean="0"/>
              <a:t> </a:t>
            </a:r>
            <a:r>
              <a:rPr lang="cs-CZ" sz="1300" dirty="0" err="1" smtClean="0"/>
              <a:t>lymfadenopathy</a:t>
            </a:r>
            <a:r>
              <a:rPr lang="cs-CZ" sz="1300" dirty="0" smtClean="0"/>
              <a:t>. </a:t>
            </a:r>
            <a:endParaRPr lang="cs-CZ" sz="1300" dirty="0"/>
          </a:p>
          <a:p>
            <a:pPr marL="0" indent="0">
              <a:buNone/>
            </a:pPr>
            <a:r>
              <a:rPr lang="cs-CZ" sz="1300" dirty="0" err="1" smtClean="0"/>
              <a:t>Two</a:t>
            </a:r>
            <a:r>
              <a:rPr lang="cs-CZ" sz="1300" dirty="0" smtClean="0"/>
              <a:t> liver </a:t>
            </a:r>
            <a:r>
              <a:rPr lang="cs-CZ" sz="1300" dirty="0" err="1" smtClean="0"/>
              <a:t>tumors</a:t>
            </a:r>
            <a:r>
              <a:rPr lang="cs-CZ" sz="1300" dirty="0" smtClean="0"/>
              <a:t> </a:t>
            </a:r>
            <a:r>
              <a:rPr lang="cs-CZ" sz="1300" dirty="0" err="1" smtClean="0"/>
              <a:t>characterised</a:t>
            </a:r>
            <a:r>
              <a:rPr lang="cs-CZ" sz="1300" dirty="0" smtClean="0"/>
              <a:t> </a:t>
            </a:r>
            <a:r>
              <a:rPr lang="cs-CZ" sz="1300" dirty="0" err="1" smtClean="0"/>
              <a:t>like</a:t>
            </a:r>
            <a:r>
              <a:rPr lang="cs-CZ" sz="1300" dirty="0" smtClean="0"/>
              <a:t> </a:t>
            </a:r>
            <a:r>
              <a:rPr lang="cs-CZ" sz="1300" dirty="0" err="1" smtClean="0"/>
              <a:t>hemangiomas</a:t>
            </a:r>
            <a:r>
              <a:rPr lang="cs-CZ" sz="1300" dirty="0"/>
              <a:t>.</a:t>
            </a:r>
            <a:endParaRPr lang="cs-CZ" sz="1300" dirty="0" smtClean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469900" y="5180809"/>
            <a:ext cx="2260600" cy="8524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300" dirty="0" err="1" smtClean="0"/>
              <a:t>Abdominal</a:t>
            </a:r>
            <a:r>
              <a:rPr lang="cs-CZ" sz="1300" dirty="0" smtClean="0"/>
              <a:t> CT in </a:t>
            </a:r>
            <a:r>
              <a:rPr lang="cs-CZ" sz="1300" dirty="0" err="1" smtClean="0"/>
              <a:t>arterial</a:t>
            </a:r>
            <a:r>
              <a:rPr lang="cs-CZ" sz="1300" dirty="0" smtClean="0"/>
              <a:t> </a:t>
            </a:r>
            <a:r>
              <a:rPr lang="cs-CZ" sz="1300" dirty="0" err="1" smtClean="0"/>
              <a:t>phase</a:t>
            </a:r>
            <a:r>
              <a:rPr lang="cs-CZ" sz="1300" dirty="0" smtClean="0"/>
              <a:t> – tumor </a:t>
            </a:r>
            <a:r>
              <a:rPr lang="cs-CZ" sz="1300" dirty="0" err="1" smtClean="0"/>
              <a:t>with</a:t>
            </a:r>
            <a:r>
              <a:rPr lang="cs-CZ" sz="1300" dirty="0" smtClean="0"/>
              <a:t>  </a:t>
            </a:r>
            <a:r>
              <a:rPr lang="cs-CZ" sz="1300" dirty="0" err="1" smtClean="0"/>
              <a:t>granular</a:t>
            </a:r>
            <a:r>
              <a:rPr lang="cs-CZ" sz="1300" dirty="0" smtClean="0"/>
              <a:t> </a:t>
            </a:r>
            <a:r>
              <a:rPr lang="cs-CZ" sz="1300" dirty="0" err="1" smtClean="0"/>
              <a:t>enhancement</a:t>
            </a:r>
            <a:r>
              <a:rPr lang="cs-CZ" sz="1300" dirty="0" smtClean="0"/>
              <a:t> on </a:t>
            </a:r>
            <a:r>
              <a:rPr lang="cs-CZ" sz="1300" dirty="0" err="1" smtClean="0"/>
              <a:t>the</a:t>
            </a:r>
            <a:r>
              <a:rPr lang="cs-CZ" sz="1300" dirty="0" smtClean="0"/>
              <a:t> </a:t>
            </a:r>
            <a:r>
              <a:rPr lang="cs-CZ" sz="1300" dirty="0" err="1" smtClean="0"/>
              <a:t>periphery</a:t>
            </a:r>
            <a:r>
              <a:rPr lang="cs-CZ" sz="1300" dirty="0" smtClean="0"/>
              <a:t> – </a:t>
            </a:r>
            <a:r>
              <a:rPr lang="cs-CZ" sz="1300" dirty="0" err="1" smtClean="0"/>
              <a:t>typical</a:t>
            </a:r>
            <a:r>
              <a:rPr lang="cs-CZ" sz="1300" dirty="0" smtClean="0"/>
              <a:t> </a:t>
            </a:r>
            <a:r>
              <a:rPr lang="cs-CZ" sz="1300" dirty="0" err="1" smtClean="0"/>
              <a:t>of</a:t>
            </a:r>
            <a:r>
              <a:rPr lang="cs-CZ" sz="1300" dirty="0" smtClean="0"/>
              <a:t> </a:t>
            </a:r>
            <a:r>
              <a:rPr lang="cs-CZ" sz="1300" dirty="0" err="1" smtClean="0"/>
              <a:t>hemangioma</a:t>
            </a:r>
            <a:endParaRPr lang="cs-CZ" sz="1300" dirty="0" smtClean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752856" y="6015229"/>
            <a:ext cx="10542151" cy="842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dirty="0" smtClean="0"/>
              <a:t>CT  </a:t>
            </a:r>
            <a:r>
              <a:rPr lang="cs-CZ" sz="2400" b="1" dirty="0" err="1" smtClean="0"/>
              <a:t>with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intravenous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contrast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is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suitable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method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for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diagnosis</a:t>
            </a:r>
            <a:r>
              <a:rPr lang="cs-CZ" sz="2400" b="1" dirty="0" smtClean="0"/>
              <a:t> and </a:t>
            </a:r>
            <a:r>
              <a:rPr lang="cs-CZ" sz="2400" b="1" dirty="0" err="1" smtClean="0"/>
              <a:t>staging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pancreatic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cancer</a:t>
            </a:r>
            <a:r>
              <a:rPr lang="cs-CZ" sz="2400" b="1" dirty="0" smtClean="0"/>
              <a:t>. </a:t>
            </a:r>
            <a:endParaRPr lang="cs-CZ" sz="2400" b="1" dirty="0" smtClean="0"/>
          </a:p>
          <a:p>
            <a:pPr marL="0" indent="0" algn="ctr">
              <a:buNone/>
            </a:pPr>
            <a:r>
              <a:rPr lang="cs-CZ" sz="2400" b="1" dirty="0" err="1" smtClean="0"/>
              <a:t>Intravenous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contrast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is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necessary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for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characterisation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smtClean="0"/>
              <a:t>liver </a:t>
            </a:r>
            <a:r>
              <a:rPr lang="cs-CZ" sz="2400" b="1" dirty="0" err="1" smtClean="0"/>
              <a:t>tumors</a:t>
            </a:r>
            <a:r>
              <a:rPr lang="cs-CZ" sz="2400" b="1" dirty="0" smtClean="0"/>
              <a:t> on CT.  </a:t>
            </a:r>
            <a:endParaRPr lang="cs-CZ" sz="1300" b="1" dirty="0" smtClean="0"/>
          </a:p>
          <a:p>
            <a:pPr marL="0" indent="0">
              <a:buNone/>
            </a:pPr>
            <a:endParaRPr lang="cs-CZ" sz="13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3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" y="2553378"/>
            <a:ext cx="2260600" cy="262743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3699" y="2553378"/>
            <a:ext cx="2438401" cy="2629361"/>
          </a:xfrm>
          <a:prstGeom prst="rect">
            <a:avLst/>
          </a:prstGeom>
        </p:spPr>
      </p:pic>
      <p:sp>
        <p:nvSpPr>
          <p:cNvPr id="14" name="Zástupný symbol pro obsah 2"/>
          <p:cNvSpPr txBox="1">
            <a:spLocks/>
          </p:cNvSpPr>
          <p:nvPr/>
        </p:nvSpPr>
        <p:spPr>
          <a:xfrm>
            <a:off x="9283699" y="5180810"/>
            <a:ext cx="2260600" cy="852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300" dirty="0" err="1" smtClean="0"/>
              <a:t>Abdominal</a:t>
            </a:r>
            <a:r>
              <a:rPr lang="cs-CZ" sz="1300" dirty="0" smtClean="0"/>
              <a:t> CT in </a:t>
            </a:r>
            <a:r>
              <a:rPr lang="cs-CZ" sz="1300" dirty="0" err="1" smtClean="0"/>
              <a:t>portal</a:t>
            </a:r>
            <a:r>
              <a:rPr lang="cs-CZ" sz="1300" dirty="0" smtClean="0"/>
              <a:t> </a:t>
            </a:r>
            <a:r>
              <a:rPr lang="cs-CZ" sz="1300" dirty="0" err="1" smtClean="0"/>
              <a:t>phase</a:t>
            </a:r>
            <a:r>
              <a:rPr lang="cs-CZ" sz="1300" dirty="0" smtClean="0"/>
              <a:t> – </a:t>
            </a:r>
            <a:r>
              <a:rPr lang="cs-CZ" sz="1300" dirty="0" err="1" smtClean="0"/>
              <a:t>voluminous</a:t>
            </a:r>
            <a:r>
              <a:rPr lang="cs-CZ" sz="1300" dirty="0" smtClean="0"/>
              <a:t> </a:t>
            </a:r>
            <a:r>
              <a:rPr lang="cs-CZ" sz="1300" dirty="0" err="1" smtClean="0"/>
              <a:t>gall</a:t>
            </a:r>
            <a:r>
              <a:rPr lang="cs-CZ" sz="1300" dirty="0" smtClean="0"/>
              <a:t> </a:t>
            </a:r>
            <a:r>
              <a:rPr lang="cs-CZ" sz="1300" dirty="0" err="1" smtClean="0"/>
              <a:t>bladder</a:t>
            </a:r>
            <a:r>
              <a:rPr lang="cs-CZ" sz="1300" dirty="0" smtClean="0"/>
              <a:t> </a:t>
            </a:r>
            <a:r>
              <a:rPr lang="cs-CZ" sz="1300" dirty="0" err="1" smtClean="0"/>
              <a:t>is</a:t>
            </a:r>
            <a:r>
              <a:rPr lang="cs-CZ" sz="1300" dirty="0" smtClean="0"/>
              <a:t> </a:t>
            </a:r>
            <a:r>
              <a:rPr lang="cs-CZ" sz="1300" dirty="0" err="1" smtClean="0"/>
              <a:t>one</a:t>
            </a:r>
            <a:r>
              <a:rPr lang="cs-CZ" sz="1300" dirty="0" smtClean="0"/>
              <a:t> </a:t>
            </a:r>
            <a:r>
              <a:rPr lang="cs-CZ" sz="1300" dirty="0" err="1" smtClean="0"/>
              <a:t>of</a:t>
            </a:r>
            <a:r>
              <a:rPr lang="cs-CZ" sz="1300" dirty="0" smtClean="0"/>
              <a:t> </a:t>
            </a:r>
            <a:r>
              <a:rPr lang="cs-CZ" sz="1300" dirty="0" err="1" smtClean="0"/>
              <a:t>thee</a:t>
            </a:r>
            <a:r>
              <a:rPr lang="cs-CZ" sz="1300" dirty="0" smtClean="0"/>
              <a:t> </a:t>
            </a:r>
            <a:r>
              <a:rPr lang="cs-CZ" sz="1300" dirty="0" err="1" smtClean="0"/>
              <a:t>typical</a:t>
            </a:r>
            <a:r>
              <a:rPr lang="cs-CZ" sz="1300" dirty="0" smtClean="0"/>
              <a:t> </a:t>
            </a:r>
            <a:r>
              <a:rPr lang="cs-CZ" sz="1300" dirty="0" err="1" smtClean="0"/>
              <a:t>signs</a:t>
            </a:r>
            <a:r>
              <a:rPr lang="cs-CZ" sz="1300" dirty="0" smtClean="0"/>
              <a:t> </a:t>
            </a:r>
            <a:r>
              <a:rPr lang="cs-CZ" sz="1300" dirty="0" err="1" smtClean="0"/>
              <a:t>of</a:t>
            </a:r>
            <a:r>
              <a:rPr lang="cs-CZ" sz="1300" dirty="0" smtClean="0"/>
              <a:t> </a:t>
            </a:r>
            <a:r>
              <a:rPr lang="cs-CZ" sz="1300" dirty="0" err="1" smtClean="0"/>
              <a:t>pancreatic</a:t>
            </a:r>
            <a:r>
              <a:rPr lang="cs-CZ" sz="1300" dirty="0" smtClean="0"/>
              <a:t> </a:t>
            </a:r>
            <a:r>
              <a:rPr lang="cs-CZ" sz="1300" dirty="0" err="1" smtClean="0"/>
              <a:t>head</a:t>
            </a:r>
            <a:r>
              <a:rPr lang="cs-CZ" sz="1300" dirty="0" smtClean="0"/>
              <a:t> tumor. </a:t>
            </a:r>
            <a:r>
              <a:rPr lang="cs-CZ" sz="1300" dirty="0" err="1" smtClean="0"/>
              <a:t>Width</a:t>
            </a:r>
            <a:r>
              <a:rPr lang="cs-CZ" sz="1300" dirty="0" smtClean="0"/>
              <a:t> </a:t>
            </a:r>
            <a:r>
              <a:rPr lang="cs-CZ" sz="1300" dirty="0" err="1" smtClean="0"/>
              <a:t>of</a:t>
            </a:r>
            <a:r>
              <a:rPr lang="cs-CZ" sz="1300" dirty="0" smtClean="0"/>
              <a:t> </a:t>
            </a:r>
            <a:r>
              <a:rPr lang="cs-CZ" sz="1300" dirty="0" err="1" smtClean="0"/>
              <a:t>gallbladder</a:t>
            </a:r>
            <a:r>
              <a:rPr lang="cs-CZ" sz="1300" dirty="0" smtClean="0"/>
              <a:t> </a:t>
            </a:r>
            <a:r>
              <a:rPr lang="cs-CZ" sz="1300" dirty="0" err="1" smtClean="0"/>
              <a:t>is</a:t>
            </a:r>
            <a:r>
              <a:rPr lang="cs-CZ" sz="1300" dirty="0" smtClean="0"/>
              <a:t> </a:t>
            </a:r>
            <a:r>
              <a:rPr lang="cs-CZ" sz="1300" dirty="0" err="1" smtClean="0"/>
              <a:t>normally</a:t>
            </a:r>
            <a:r>
              <a:rPr lang="cs-CZ" sz="1300" dirty="0" smtClean="0"/>
              <a:t>  up to 4 cm (in </a:t>
            </a:r>
            <a:r>
              <a:rPr lang="cs-CZ" sz="1300" dirty="0" err="1" smtClean="0"/>
              <a:t>the</a:t>
            </a:r>
            <a:r>
              <a:rPr lang="cs-CZ" sz="1300" dirty="0" smtClean="0"/>
              <a:t> image </a:t>
            </a:r>
            <a:r>
              <a:rPr lang="cs-CZ" sz="1300" dirty="0" err="1" smtClean="0"/>
              <a:t>is</a:t>
            </a:r>
            <a:r>
              <a:rPr lang="cs-CZ" sz="1300" dirty="0" smtClean="0"/>
              <a:t> 4,5 cm).</a:t>
            </a:r>
            <a:endParaRPr lang="cs-CZ" sz="1300" dirty="0" smtClean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6699" y="2553378"/>
            <a:ext cx="3733801" cy="2615631"/>
          </a:xfrm>
          <a:prstGeom prst="rect">
            <a:avLst/>
          </a:prstGeom>
        </p:spPr>
      </p:pic>
      <p:sp>
        <p:nvSpPr>
          <p:cNvPr id="16" name="Zástupný symbol pro obsah 2"/>
          <p:cNvSpPr txBox="1">
            <a:spLocks/>
          </p:cNvSpPr>
          <p:nvPr/>
        </p:nvSpPr>
        <p:spPr>
          <a:xfrm>
            <a:off x="2806698" y="5165008"/>
            <a:ext cx="6416842" cy="8682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300" dirty="0" err="1" smtClean="0"/>
              <a:t>Abdominal</a:t>
            </a:r>
            <a:r>
              <a:rPr lang="cs-CZ" sz="1300" dirty="0" smtClean="0"/>
              <a:t> CT in </a:t>
            </a:r>
            <a:r>
              <a:rPr lang="cs-CZ" sz="1300" dirty="0" err="1" smtClean="0"/>
              <a:t>arterial</a:t>
            </a:r>
            <a:r>
              <a:rPr lang="cs-CZ" sz="1300" dirty="0" smtClean="0"/>
              <a:t> CT (</a:t>
            </a:r>
            <a:r>
              <a:rPr lang="cs-CZ" sz="1300" dirty="0" err="1" smtClean="0"/>
              <a:t>right</a:t>
            </a:r>
            <a:r>
              <a:rPr lang="cs-CZ" sz="1300" dirty="0" smtClean="0"/>
              <a:t>) and </a:t>
            </a:r>
            <a:r>
              <a:rPr lang="cs-CZ" sz="1300" dirty="0" err="1" smtClean="0"/>
              <a:t>portal</a:t>
            </a:r>
            <a:r>
              <a:rPr lang="cs-CZ" sz="1300" dirty="0" smtClean="0"/>
              <a:t> </a:t>
            </a:r>
            <a:r>
              <a:rPr lang="cs-CZ" sz="1300" dirty="0" err="1" smtClean="0"/>
              <a:t>phase</a:t>
            </a:r>
            <a:r>
              <a:rPr lang="cs-CZ" sz="1300" dirty="0" smtClean="0"/>
              <a:t> (</a:t>
            </a:r>
            <a:r>
              <a:rPr lang="cs-CZ" sz="1300" dirty="0" err="1" smtClean="0"/>
              <a:t>left</a:t>
            </a:r>
            <a:r>
              <a:rPr lang="cs-CZ" sz="1300" dirty="0" smtClean="0"/>
              <a:t>) </a:t>
            </a:r>
            <a:r>
              <a:rPr lang="cs-CZ" sz="1300" dirty="0" smtClean="0"/>
              <a:t>– </a:t>
            </a:r>
            <a:r>
              <a:rPr lang="cs-CZ" sz="1300" dirty="0" err="1" smtClean="0"/>
              <a:t>hypodense</a:t>
            </a:r>
            <a:r>
              <a:rPr lang="cs-CZ" sz="1300" dirty="0" smtClean="0"/>
              <a:t> tumor </a:t>
            </a:r>
            <a:r>
              <a:rPr lang="cs-CZ" sz="1300" dirty="0" err="1" smtClean="0"/>
              <a:t>of</a:t>
            </a:r>
            <a:r>
              <a:rPr lang="cs-CZ" sz="1300" dirty="0" smtClean="0"/>
              <a:t> </a:t>
            </a:r>
            <a:r>
              <a:rPr lang="cs-CZ" sz="1300" dirty="0" err="1" smtClean="0"/>
              <a:t>pancreatic</a:t>
            </a:r>
            <a:r>
              <a:rPr lang="cs-CZ" sz="1300" dirty="0" smtClean="0"/>
              <a:t> </a:t>
            </a:r>
            <a:r>
              <a:rPr lang="cs-CZ" sz="1300" dirty="0" err="1" smtClean="0"/>
              <a:t>head</a:t>
            </a:r>
            <a:r>
              <a:rPr lang="cs-CZ" sz="1300" dirty="0" smtClean="0"/>
              <a:t> </a:t>
            </a:r>
            <a:r>
              <a:rPr lang="cs-CZ" sz="1300" dirty="0" err="1" smtClean="0"/>
              <a:t>bulging</a:t>
            </a:r>
            <a:r>
              <a:rPr lang="cs-CZ" sz="1300" dirty="0" smtClean="0"/>
              <a:t> </a:t>
            </a:r>
            <a:r>
              <a:rPr lang="cs-CZ" sz="1300" dirty="0" err="1" smtClean="0"/>
              <a:t>into</a:t>
            </a:r>
            <a:r>
              <a:rPr lang="cs-CZ" sz="1300" dirty="0" smtClean="0"/>
              <a:t> </a:t>
            </a:r>
            <a:r>
              <a:rPr lang="cs-CZ" sz="1300" dirty="0" err="1" smtClean="0"/>
              <a:t>the</a:t>
            </a:r>
            <a:r>
              <a:rPr lang="cs-CZ" sz="1300" dirty="0" smtClean="0"/>
              <a:t> duodenum (in duodenum </a:t>
            </a:r>
            <a:r>
              <a:rPr lang="cs-CZ" sz="1300" dirty="0" err="1" smtClean="0"/>
              <a:t>is</a:t>
            </a:r>
            <a:r>
              <a:rPr lang="cs-CZ" sz="1300" dirty="0" smtClean="0"/>
              <a:t> positive </a:t>
            </a:r>
            <a:r>
              <a:rPr lang="cs-CZ" sz="1300" dirty="0" err="1" smtClean="0"/>
              <a:t>perorally</a:t>
            </a:r>
            <a:r>
              <a:rPr lang="cs-CZ" sz="1300" dirty="0" smtClean="0"/>
              <a:t> </a:t>
            </a:r>
            <a:r>
              <a:rPr lang="cs-CZ" sz="1300" dirty="0" err="1" smtClean="0"/>
              <a:t>administered</a:t>
            </a:r>
            <a:r>
              <a:rPr lang="cs-CZ" sz="1300" dirty="0" smtClean="0"/>
              <a:t> </a:t>
            </a:r>
            <a:r>
              <a:rPr lang="cs-CZ" sz="1300" dirty="0" err="1" smtClean="0"/>
              <a:t>contrast</a:t>
            </a:r>
            <a:r>
              <a:rPr lang="cs-CZ" sz="1300" dirty="0" smtClean="0"/>
              <a:t>). </a:t>
            </a:r>
            <a:r>
              <a:rPr lang="cs-CZ" sz="1300" dirty="0" err="1" smtClean="0"/>
              <a:t>Portal</a:t>
            </a:r>
            <a:r>
              <a:rPr lang="cs-CZ" sz="1300" dirty="0" smtClean="0"/>
              <a:t> </a:t>
            </a:r>
            <a:r>
              <a:rPr lang="cs-CZ" sz="1300" dirty="0" err="1" smtClean="0"/>
              <a:t>vein</a:t>
            </a:r>
            <a:r>
              <a:rPr lang="cs-CZ" sz="1300" dirty="0" smtClean="0"/>
              <a:t> (</a:t>
            </a:r>
            <a:r>
              <a:rPr lang="cs-CZ" sz="1300" dirty="0" err="1" smtClean="0"/>
              <a:t>asterixis</a:t>
            </a:r>
            <a:r>
              <a:rPr lang="cs-CZ" sz="1300" dirty="0" smtClean="0"/>
              <a:t>) and superior </a:t>
            </a:r>
            <a:r>
              <a:rPr lang="cs-CZ" sz="1300" dirty="0" err="1" smtClean="0"/>
              <a:t>mesenteric</a:t>
            </a:r>
            <a:r>
              <a:rPr lang="cs-CZ" sz="1300" dirty="0" smtClean="0"/>
              <a:t> </a:t>
            </a:r>
            <a:r>
              <a:rPr lang="cs-CZ" sz="1300" dirty="0" err="1" smtClean="0"/>
              <a:t>artery</a:t>
            </a:r>
            <a:r>
              <a:rPr lang="cs-CZ" sz="1300" dirty="0" smtClean="0"/>
              <a:t>  (</a:t>
            </a:r>
            <a:r>
              <a:rPr lang="cs-CZ" sz="1300" dirty="0" err="1" smtClean="0"/>
              <a:t>circle</a:t>
            </a:r>
            <a:r>
              <a:rPr lang="cs-CZ" sz="1300" dirty="0" smtClean="0"/>
              <a:t>) </a:t>
            </a:r>
            <a:r>
              <a:rPr lang="cs-CZ" sz="1300" dirty="0" err="1" smtClean="0"/>
              <a:t>without</a:t>
            </a:r>
            <a:r>
              <a:rPr lang="cs-CZ" sz="1300" dirty="0" smtClean="0"/>
              <a:t> </a:t>
            </a:r>
            <a:r>
              <a:rPr lang="cs-CZ" sz="1300" dirty="0" err="1" smtClean="0"/>
              <a:t>signs</a:t>
            </a:r>
            <a:r>
              <a:rPr lang="cs-CZ" sz="1300" dirty="0" smtClean="0"/>
              <a:t> </a:t>
            </a:r>
            <a:r>
              <a:rPr lang="cs-CZ" sz="1300" dirty="0" err="1" smtClean="0"/>
              <a:t>of</a:t>
            </a:r>
            <a:r>
              <a:rPr lang="cs-CZ" sz="1300" dirty="0" smtClean="0"/>
              <a:t> </a:t>
            </a:r>
            <a:r>
              <a:rPr lang="cs-CZ" sz="1300" dirty="0" err="1" smtClean="0"/>
              <a:t>infiltration</a:t>
            </a:r>
            <a:r>
              <a:rPr lang="cs-CZ" sz="1300" dirty="0" smtClean="0"/>
              <a:t>. </a:t>
            </a:r>
            <a:r>
              <a:rPr lang="cs-CZ" sz="1300" dirty="0" err="1" smtClean="0"/>
              <a:t>Borderline</a:t>
            </a:r>
            <a:r>
              <a:rPr lang="cs-CZ" sz="1300" dirty="0" smtClean="0"/>
              <a:t> </a:t>
            </a:r>
            <a:r>
              <a:rPr lang="cs-CZ" sz="1300" dirty="0" err="1" smtClean="0"/>
              <a:t>width</a:t>
            </a:r>
            <a:r>
              <a:rPr lang="cs-CZ" sz="1300" dirty="0" smtClean="0"/>
              <a:t> </a:t>
            </a:r>
            <a:r>
              <a:rPr lang="cs-CZ" sz="1300" dirty="0" err="1" smtClean="0"/>
              <a:t>of</a:t>
            </a:r>
            <a:r>
              <a:rPr lang="cs-CZ" sz="1300" dirty="0" smtClean="0"/>
              <a:t> </a:t>
            </a:r>
            <a:r>
              <a:rPr lang="cs-CZ" sz="1300" dirty="0" err="1" smtClean="0"/>
              <a:t>ductus</a:t>
            </a:r>
            <a:r>
              <a:rPr lang="cs-CZ" sz="1300" dirty="0" smtClean="0"/>
              <a:t> </a:t>
            </a:r>
            <a:r>
              <a:rPr lang="cs-CZ" sz="1300" dirty="0" err="1" smtClean="0"/>
              <a:t>hepatocholedochus</a:t>
            </a:r>
            <a:r>
              <a:rPr lang="cs-CZ" sz="1300" dirty="0" smtClean="0"/>
              <a:t> (</a:t>
            </a:r>
            <a:r>
              <a:rPr lang="cs-CZ" sz="1300" dirty="0" err="1" smtClean="0"/>
              <a:t>width</a:t>
            </a:r>
            <a:r>
              <a:rPr lang="cs-CZ" sz="1300" dirty="0" smtClean="0"/>
              <a:t> </a:t>
            </a:r>
            <a:r>
              <a:rPr lang="cs-CZ" sz="1300" dirty="0" smtClean="0"/>
              <a:t>7 mm, </a:t>
            </a:r>
            <a:r>
              <a:rPr lang="cs-CZ" sz="1300" dirty="0" err="1" smtClean="0"/>
              <a:t>normally</a:t>
            </a:r>
            <a:r>
              <a:rPr lang="cs-CZ" sz="1300" dirty="0" smtClean="0"/>
              <a:t> up to </a:t>
            </a:r>
            <a:r>
              <a:rPr lang="cs-CZ" sz="1300" dirty="0" smtClean="0"/>
              <a:t>7 mm</a:t>
            </a:r>
            <a:r>
              <a:rPr lang="cs-CZ" sz="1300" dirty="0" smtClean="0"/>
              <a:t>).</a:t>
            </a:r>
            <a:r>
              <a:rPr lang="cs-CZ" sz="1300" dirty="0" err="1" smtClean="0"/>
              <a:t>Regional</a:t>
            </a:r>
            <a:r>
              <a:rPr lang="cs-CZ" sz="1300" dirty="0" smtClean="0"/>
              <a:t> </a:t>
            </a:r>
            <a:r>
              <a:rPr lang="cs-CZ" sz="1300" dirty="0" err="1" smtClean="0"/>
              <a:t>lymfadenopathy</a:t>
            </a:r>
            <a:r>
              <a:rPr lang="cs-CZ" sz="1300" dirty="0" smtClean="0"/>
              <a:t> (triangle). </a:t>
            </a:r>
            <a:r>
              <a:rPr lang="cs-CZ" sz="1300" dirty="0" err="1" smtClean="0"/>
              <a:t>Bilateral</a:t>
            </a:r>
            <a:r>
              <a:rPr lang="cs-CZ" sz="1300" dirty="0" smtClean="0"/>
              <a:t> </a:t>
            </a:r>
            <a:r>
              <a:rPr lang="cs-CZ" sz="1300" dirty="0" err="1" smtClean="0"/>
              <a:t>parapelvic</a:t>
            </a:r>
            <a:r>
              <a:rPr lang="cs-CZ" sz="1300" dirty="0" smtClean="0"/>
              <a:t> </a:t>
            </a:r>
            <a:r>
              <a:rPr lang="cs-CZ" sz="1300" dirty="0" err="1" smtClean="0"/>
              <a:t>cysts</a:t>
            </a:r>
            <a:r>
              <a:rPr lang="cs-CZ" sz="1300" dirty="0" smtClean="0"/>
              <a:t> </a:t>
            </a:r>
            <a:r>
              <a:rPr lang="cs-CZ" sz="1300" dirty="0" err="1" smtClean="0"/>
              <a:t>of</a:t>
            </a:r>
            <a:r>
              <a:rPr lang="cs-CZ" sz="1300" dirty="0" smtClean="0"/>
              <a:t> </a:t>
            </a:r>
            <a:r>
              <a:rPr lang="cs-CZ" sz="1300" dirty="0" err="1" smtClean="0"/>
              <a:t>the</a:t>
            </a:r>
            <a:r>
              <a:rPr lang="cs-CZ" sz="1300" dirty="0" smtClean="0"/>
              <a:t> </a:t>
            </a:r>
            <a:r>
              <a:rPr lang="cs-CZ" sz="1300" dirty="0" err="1" smtClean="0"/>
              <a:t>kidneys</a:t>
            </a:r>
            <a:r>
              <a:rPr lang="cs-CZ" sz="1300" dirty="0" smtClean="0"/>
              <a:t>. </a:t>
            </a:r>
            <a:endParaRPr lang="cs-CZ" sz="1300" dirty="0" smtClean="0"/>
          </a:p>
        </p:txBody>
      </p:sp>
      <p:sp>
        <p:nvSpPr>
          <p:cNvPr id="17" name="Pěticípá hvězda 16"/>
          <p:cNvSpPr/>
          <p:nvPr/>
        </p:nvSpPr>
        <p:spPr>
          <a:xfrm>
            <a:off x="4528821" y="3403599"/>
            <a:ext cx="76200" cy="889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 flipH="1">
            <a:off x="4743451" y="3469640"/>
            <a:ext cx="45719" cy="609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7"/>
          <a:srcRect l="6377" r="28311"/>
          <a:stretch/>
        </p:blipFill>
        <p:spPr>
          <a:xfrm>
            <a:off x="6600656" y="2553378"/>
            <a:ext cx="2622884" cy="2611630"/>
          </a:xfrm>
          <a:prstGeom prst="rect">
            <a:avLst/>
          </a:prstGeom>
        </p:spPr>
      </p:pic>
      <p:sp>
        <p:nvSpPr>
          <p:cNvPr id="21" name="Rovnoramenný trojúhelník 20"/>
          <p:cNvSpPr/>
          <p:nvPr/>
        </p:nvSpPr>
        <p:spPr>
          <a:xfrm>
            <a:off x="8434316" y="4264926"/>
            <a:ext cx="45719" cy="4776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Pěticípá hvězda 17"/>
          <p:cNvSpPr/>
          <p:nvPr/>
        </p:nvSpPr>
        <p:spPr>
          <a:xfrm>
            <a:off x="7912099" y="3711331"/>
            <a:ext cx="139702" cy="12406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8480035" y="438690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Rovnoramenný trojúhelník 23"/>
          <p:cNvSpPr/>
          <p:nvPr/>
        </p:nvSpPr>
        <p:spPr>
          <a:xfrm>
            <a:off x="11178842" y="3944224"/>
            <a:ext cx="45719" cy="4776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84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Follow</a:t>
            </a:r>
            <a:r>
              <a:rPr lang="cs-CZ" dirty="0" smtClean="0"/>
              <a:t>-up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Presentation</a:t>
            </a:r>
            <a:r>
              <a:rPr lang="cs-CZ" dirty="0" smtClean="0"/>
              <a:t> on tumor </a:t>
            </a:r>
            <a:r>
              <a:rPr lang="cs-CZ" dirty="0" err="1" smtClean="0"/>
              <a:t>board</a:t>
            </a:r>
            <a:r>
              <a:rPr lang="cs-CZ" dirty="0" smtClean="0"/>
              <a:t>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Tumor </a:t>
            </a:r>
            <a:r>
              <a:rPr lang="cs-CZ" dirty="0" err="1" smtClean="0"/>
              <a:t>board</a:t>
            </a:r>
            <a:r>
              <a:rPr lang="cs-CZ" dirty="0" smtClean="0"/>
              <a:t> </a:t>
            </a:r>
            <a:r>
              <a:rPr lang="cs-CZ" dirty="0" err="1" smtClean="0"/>
              <a:t>recommends</a:t>
            </a:r>
            <a:r>
              <a:rPr lang="cs-CZ" dirty="0" smtClean="0"/>
              <a:t> </a:t>
            </a:r>
            <a:r>
              <a:rPr lang="cs-CZ" dirty="0" err="1" smtClean="0"/>
              <a:t>surgical</a:t>
            </a:r>
            <a:r>
              <a:rPr lang="cs-CZ" dirty="0" smtClean="0"/>
              <a:t> </a:t>
            </a:r>
            <a:r>
              <a:rPr lang="cs-CZ" dirty="0" err="1" smtClean="0"/>
              <a:t>revision</a:t>
            </a:r>
            <a:r>
              <a:rPr lang="cs-CZ" dirty="0" smtClean="0"/>
              <a:t>, </a:t>
            </a:r>
            <a:r>
              <a:rPr lang="cs-CZ" dirty="0" err="1" smtClean="0"/>
              <a:t>becasue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no </a:t>
            </a:r>
            <a:r>
              <a:rPr lang="cs-CZ" dirty="0" err="1" smtClean="0"/>
              <a:t>signs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distant</a:t>
            </a:r>
            <a:r>
              <a:rPr lang="cs-CZ" dirty="0" smtClean="0"/>
              <a:t> </a:t>
            </a:r>
            <a:r>
              <a:rPr lang="cs-CZ" dirty="0" err="1" smtClean="0"/>
              <a:t>metastasis</a:t>
            </a:r>
            <a:r>
              <a:rPr lang="cs-CZ" dirty="0" smtClean="0"/>
              <a:t> and </a:t>
            </a:r>
            <a:r>
              <a:rPr lang="cs-CZ" dirty="0" err="1" smtClean="0"/>
              <a:t>infiltration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portal</a:t>
            </a:r>
            <a:r>
              <a:rPr lang="cs-CZ" dirty="0" smtClean="0"/>
              <a:t> </a:t>
            </a:r>
            <a:r>
              <a:rPr lang="cs-CZ" dirty="0" err="1" smtClean="0"/>
              <a:t>vein</a:t>
            </a:r>
            <a:r>
              <a:rPr lang="cs-CZ" dirty="0" smtClean="0"/>
              <a:t> and superior </a:t>
            </a:r>
            <a:r>
              <a:rPr lang="cs-CZ" dirty="0" err="1" smtClean="0"/>
              <a:t>mesenteric</a:t>
            </a:r>
            <a:r>
              <a:rPr lang="cs-CZ" dirty="0" smtClean="0"/>
              <a:t> </a:t>
            </a:r>
            <a:r>
              <a:rPr lang="cs-CZ" dirty="0" err="1" smtClean="0"/>
              <a:t>artery</a:t>
            </a:r>
            <a:r>
              <a:rPr lang="cs-CZ" dirty="0" smtClean="0"/>
              <a:t> on CT.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But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surgery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tumor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found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curatively</a:t>
            </a:r>
            <a:r>
              <a:rPr lang="cs-CZ" dirty="0" smtClean="0"/>
              <a:t> </a:t>
            </a:r>
            <a:r>
              <a:rPr lang="cs-CZ" dirty="0" err="1" smtClean="0"/>
              <a:t>unresectable</a:t>
            </a:r>
            <a:r>
              <a:rPr lang="cs-CZ" dirty="0" smtClean="0"/>
              <a:t>, sample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histopathology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taken</a:t>
            </a:r>
            <a:r>
              <a:rPr lang="cs-CZ" dirty="0" smtClean="0"/>
              <a:t> (</a:t>
            </a:r>
            <a:r>
              <a:rPr lang="cs-CZ" dirty="0" err="1" smtClean="0"/>
              <a:t>low</a:t>
            </a:r>
            <a:r>
              <a:rPr lang="cs-CZ" dirty="0" smtClean="0"/>
              <a:t> grade </a:t>
            </a:r>
            <a:r>
              <a:rPr lang="cs-CZ" dirty="0" err="1" smtClean="0"/>
              <a:t>adenocarcinoma</a:t>
            </a:r>
            <a:r>
              <a:rPr lang="cs-CZ" dirty="0" smtClean="0"/>
              <a:t>) and paliative bypass </a:t>
            </a:r>
            <a:r>
              <a:rPr lang="cs-CZ" dirty="0" err="1" smtClean="0"/>
              <a:t>surgery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performed</a:t>
            </a:r>
            <a:r>
              <a:rPr lang="cs-CZ" dirty="0" smtClean="0"/>
              <a:t> (</a:t>
            </a:r>
            <a:r>
              <a:rPr lang="cs-CZ" dirty="0" err="1" smtClean="0"/>
              <a:t>Roux</a:t>
            </a:r>
            <a:r>
              <a:rPr lang="cs-CZ" dirty="0" smtClean="0"/>
              <a:t> en </a:t>
            </a:r>
            <a:r>
              <a:rPr lang="cs-CZ" dirty="0" smtClean="0"/>
              <a:t>Y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choledochojejunal</a:t>
            </a:r>
            <a:r>
              <a:rPr lang="cs-CZ" dirty="0" smtClean="0"/>
              <a:t> </a:t>
            </a:r>
            <a:r>
              <a:rPr lang="cs-CZ" dirty="0" err="1" smtClean="0"/>
              <a:t>anastomosis</a:t>
            </a:r>
            <a:r>
              <a:rPr lang="cs-CZ" dirty="0" smtClean="0"/>
              <a:t>, </a:t>
            </a:r>
            <a:r>
              <a:rPr lang="cs-CZ" dirty="0" err="1" smtClean="0"/>
              <a:t>gastroenteroanastomosis</a:t>
            </a:r>
            <a:r>
              <a:rPr lang="cs-CZ" dirty="0" smtClean="0"/>
              <a:t> and </a:t>
            </a:r>
            <a:r>
              <a:rPr lang="cs-CZ" dirty="0" err="1" smtClean="0"/>
              <a:t>enteroenteroanastomosis</a:t>
            </a:r>
            <a:r>
              <a:rPr lang="cs-CZ" dirty="0" smtClean="0"/>
              <a:t>).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Paliative </a:t>
            </a:r>
            <a:r>
              <a:rPr lang="cs-CZ" dirty="0" err="1" smtClean="0"/>
              <a:t>chemotherapy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indicated</a:t>
            </a:r>
            <a:r>
              <a:rPr lang="cs-CZ" dirty="0" smtClean="0"/>
              <a:t>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6080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676</Words>
  <Application>Microsoft Office PowerPoint</Application>
  <PresentationFormat>Širokoúhlá obrazovka</PresentationFormat>
  <Paragraphs>62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Case report – pancreatic  cancer</vt:lpstr>
      <vt:lpstr>Male, 56 years old</vt:lpstr>
      <vt:lpstr>Abdominal ultrasound – request</vt:lpstr>
      <vt:lpstr>Abdominal ultrasound – summary</vt:lpstr>
      <vt:lpstr>Abdominal X-ray - summary</vt:lpstr>
      <vt:lpstr>Blood test</vt:lpstr>
      <vt:lpstr>Evaluation of weight loss and liver tumor</vt:lpstr>
      <vt:lpstr>CT of the abdomen - summary</vt:lpstr>
      <vt:lpstr>Follow-up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Kazuistika žlučník</dc:title>
  <dc:creator>Rohan Tomáš</dc:creator>
  <cp:lastModifiedBy>Rohan Tomáš</cp:lastModifiedBy>
  <cp:revision>40</cp:revision>
  <dcterms:created xsi:type="dcterms:W3CDTF">2020-05-05T07:41:23Z</dcterms:created>
  <dcterms:modified xsi:type="dcterms:W3CDTF">2020-09-10T13:24:57Z</dcterms:modified>
</cp:coreProperties>
</file>