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"/>
  </p:notesMasterIdLst>
  <p:handoutMasterIdLst>
    <p:handoutMasterId r:id="rId6"/>
  </p:handoutMasterIdLst>
  <p:sldIdLst>
    <p:sldId id="288" r:id="rId2"/>
    <p:sldId id="289" r:id="rId3"/>
    <p:sldId id="290" r:id="rId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00FF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79" d="100"/>
          <a:sy n="79" d="100"/>
        </p:scale>
        <p:origin x="126" y="22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890088" cy="226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59F203-74D7-444B-BF61-95A819D36F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Physiology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8AD60A-F679-40CE-BB8A-8819878042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EB028AD-55F2-4512-8D83-D0C77508D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Ankle</a:t>
            </a:r>
            <a:r>
              <a:rPr lang="cs-CZ" dirty="0"/>
              <a:t> – </a:t>
            </a:r>
            <a:r>
              <a:rPr lang="cs-CZ" dirty="0" err="1"/>
              <a:t>Brachial</a:t>
            </a:r>
            <a:r>
              <a:rPr lang="cs-CZ" dirty="0"/>
              <a:t> index (ABI)</a:t>
            </a:r>
            <a:r>
              <a:rPr lang="en-US" dirty="0"/>
              <a:t>.</a:t>
            </a:r>
            <a:br>
              <a:rPr lang="en-US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6963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B017724-0CC5-4109-B4C6-A401E2E2E0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Physiology department</a:t>
            </a:r>
          </a:p>
          <a:p>
            <a:endParaRPr lang="en-US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EC1249-F51F-48AC-9CBA-00E9C90BF9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39F35467-0AFD-4626-936F-B16D8AFBA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Ankle</a:t>
            </a:r>
            <a:r>
              <a:rPr lang="cs-CZ" sz="4000" dirty="0"/>
              <a:t> – </a:t>
            </a:r>
            <a:r>
              <a:rPr lang="cs-CZ" dirty="0" err="1"/>
              <a:t>Brachial</a:t>
            </a:r>
            <a:r>
              <a:rPr lang="cs-CZ" dirty="0"/>
              <a:t> Index 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6CB9CDBD-4916-45D0-90B9-664AB94B1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3331"/>
            <a:ext cx="7695867" cy="3692802"/>
          </a:xfrm>
        </p:spPr>
        <p:txBody>
          <a:bodyPr/>
          <a:lstStyle/>
          <a:p>
            <a:pPr algn="just"/>
            <a:r>
              <a:rPr lang="en-US" sz="1600" dirty="0"/>
              <a:t>The Ankle</a:t>
            </a:r>
            <a:r>
              <a:rPr lang="cs-CZ" sz="1600" dirty="0"/>
              <a:t> – </a:t>
            </a:r>
            <a:r>
              <a:rPr lang="cs-CZ" sz="1600" dirty="0" err="1"/>
              <a:t>Brachial</a:t>
            </a:r>
            <a:r>
              <a:rPr lang="cs-CZ" sz="1600" dirty="0"/>
              <a:t> </a:t>
            </a:r>
            <a:r>
              <a:rPr lang="en-US" sz="1600" dirty="0"/>
              <a:t>Index (ABI) is a non-invasive diagnostic method providing information about the ratio of arterial pressures in the upper and lower extremities.</a:t>
            </a:r>
            <a:r>
              <a:rPr lang="cs-CZ" sz="1600" dirty="0"/>
              <a:t> </a:t>
            </a:r>
          </a:p>
          <a:p>
            <a:pPr algn="just"/>
            <a:r>
              <a:rPr lang="en-US" sz="1600" dirty="0">
                <a:solidFill>
                  <a:schemeClr val="tx2"/>
                </a:solidFill>
              </a:rPr>
              <a:t>Under physiological conditions in the lying position, blood pressure in the upper and lower limbs has the same value.</a:t>
            </a:r>
            <a:endParaRPr lang="cs-CZ" sz="1600" dirty="0">
              <a:solidFill>
                <a:schemeClr val="tx2"/>
              </a:solidFill>
            </a:endParaRPr>
          </a:p>
          <a:p>
            <a:pPr algn="just"/>
            <a:r>
              <a:rPr lang="en-US" sz="1400" dirty="0"/>
              <a:t>ABI is a quick and easy way to detect peripheral artery disease (Peripheral artery disease = PAD</a:t>
            </a:r>
            <a:r>
              <a:rPr lang="cs-CZ" sz="1400" dirty="0"/>
              <a:t>)</a:t>
            </a:r>
            <a:r>
              <a:rPr lang="en-US" sz="1400" dirty="0"/>
              <a:t>. </a:t>
            </a:r>
          </a:p>
          <a:p>
            <a:pPr algn="just"/>
            <a:r>
              <a:rPr lang="en-US" sz="1400" dirty="0"/>
              <a:t>PAD is a common circulatory problem in which narrowing of the arteries reduces blood flow to the extremities, usually the legs. It is commonly caused by atherosclerosis.</a:t>
            </a:r>
          </a:p>
          <a:p>
            <a:pPr algn="just"/>
            <a:r>
              <a:rPr lang="en-US" sz="1400" dirty="0"/>
              <a:t>The ABI index is determined separately for each lower limb. </a:t>
            </a:r>
          </a:p>
          <a:p>
            <a:pPr lvl="1" algn="just"/>
            <a:r>
              <a:rPr lang="en-US" sz="1200" dirty="0">
                <a:solidFill>
                  <a:schemeClr val="tx2"/>
                </a:solidFill>
              </a:rPr>
              <a:t>the normal value of the ABI index is 1</a:t>
            </a:r>
            <a:r>
              <a:rPr lang="cs-CZ" sz="1200" dirty="0">
                <a:solidFill>
                  <a:schemeClr val="tx2"/>
                </a:solidFill>
              </a:rPr>
              <a:t>.00</a:t>
            </a:r>
            <a:r>
              <a:rPr lang="en-US" sz="1200" dirty="0">
                <a:solidFill>
                  <a:schemeClr val="tx2"/>
                </a:solidFill>
              </a:rPr>
              <a:t> – 1.29</a:t>
            </a:r>
          </a:p>
          <a:p>
            <a:pPr lvl="1" algn="just"/>
            <a:r>
              <a:rPr lang="en-US" sz="1200" dirty="0"/>
              <a:t>the cut-off value of the ABI index</a:t>
            </a:r>
            <a:r>
              <a:rPr lang="cs-CZ" sz="1200" dirty="0"/>
              <a:t> </a:t>
            </a:r>
            <a:r>
              <a:rPr lang="en-US" sz="1200" dirty="0"/>
              <a:t> is 0.91 – 0.99</a:t>
            </a:r>
          </a:p>
          <a:p>
            <a:pPr lvl="1" algn="just"/>
            <a:r>
              <a:rPr lang="en-US" sz="1200" dirty="0"/>
              <a:t>the clearly </a:t>
            </a:r>
            <a:r>
              <a:rPr lang="en-US" sz="1200" dirty="0">
                <a:solidFill>
                  <a:srgbClr val="F01928"/>
                </a:solidFill>
              </a:rPr>
              <a:t>pathological ABI value </a:t>
            </a:r>
            <a:r>
              <a:rPr lang="en-US" sz="1200" dirty="0"/>
              <a:t>(indicative of the presence of </a:t>
            </a:r>
            <a:r>
              <a:rPr lang="cs-CZ" sz="1200" dirty="0"/>
              <a:t>PAD</a:t>
            </a:r>
            <a:r>
              <a:rPr lang="en-US" sz="1200" dirty="0"/>
              <a:t>) is </a:t>
            </a:r>
            <a:r>
              <a:rPr lang="en-US" sz="1200" dirty="0">
                <a:solidFill>
                  <a:srgbClr val="F01928"/>
                </a:solidFill>
              </a:rPr>
              <a:t>below 0.9</a:t>
            </a:r>
            <a:endParaRPr lang="cs-CZ" sz="1600" dirty="0">
              <a:solidFill>
                <a:srgbClr val="F01928"/>
              </a:solidFill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D449DD-8DB1-495C-B05F-C56B31F300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782"/>
          <a:stretch/>
        </p:blipFill>
        <p:spPr>
          <a:xfrm>
            <a:off x="8563358" y="1270000"/>
            <a:ext cx="3286406" cy="46736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479AF589-33E1-4DA7-8D70-6813A2CD20C0}"/>
                  </a:ext>
                </a:extLst>
              </p:cNvPr>
              <p:cNvSpPr txBox="1"/>
              <p:nvPr/>
            </p:nvSpPr>
            <p:spPr>
              <a:xfrm>
                <a:off x="1122183" y="5287493"/>
                <a:ext cx="6713184" cy="6384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1" i="0" smtClean="0">
                          <a:latin typeface="Cambria Math" panose="02040503050406030204" pitchFamily="18" charset="0"/>
                        </a:rPr>
                        <m:t>𝐀𝐁𝐈</m:t>
                      </m:r>
                      <m:r>
                        <a:rPr lang="cs-CZ" sz="20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Systolic</m:t>
                          </m:r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pressure</m:t>
                          </m:r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in</m:t>
                          </m:r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the</m:t>
                          </m:r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lower</m:t>
                          </m:r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limb</m:t>
                          </m:r>
                          <m:r>
                            <a:rPr lang="cs-CZ" sz="20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000" smtClean="0">
                              <a:solidFill>
                                <a:srgbClr val="F01928"/>
                              </a:solidFill>
                              <a:latin typeface="Cambria Math" panose="02040503050406030204" pitchFamily="18" charset="0"/>
                            </a:rPr>
                            <m:t>Higher</m:t>
                          </m:r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systolic</m:t>
                          </m:r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pressure</m:t>
                          </m:r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from</m:t>
                          </m:r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both</m:t>
                          </m:r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upper</m:t>
                          </m:r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extremities</m:t>
                          </m:r>
                          <m:r>
                            <a:rPr lang="cs-CZ" sz="20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cs-CZ" sz="2000" dirty="0" err="1">
                  <a:latin typeface="+mn-lt"/>
                </a:endParaRPr>
              </a:p>
            </p:txBody>
          </p:sp>
        </mc:Choice>
        <mc:Fallback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479AF589-33E1-4DA7-8D70-6813A2CD20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2183" y="5287493"/>
                <a:ext cx="6713184" cy="6384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050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DA0CB66-E42A-4314-B322-6A7430DE32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Physiology department</a:t>
            </a:r>
          </a:p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05BF8B-0CF9-4F6C-9A81-4F13EDB586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4A61CA-0E66-4642-B897-B19B8440F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Preparation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ABI </a:t>
            </a:r>
            <a:r>
              <a:rPr lang="cs-CZ" dirty="0" err="1"/>
              <a:t>measurements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41269DE-8D4C-4A0C-8392-E9B0E3315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977" y="1303906"/>
            <a:ext cx="10753200" cy="1626931"/>
          </a:xfrm>
        </p:spPr>
        <p:txBody>
          <a:bodyPr/>
          <a:lstStyle/>
          <a:p>
            <a:pPr algn="just"/>
            <a:r>
              <a:rPr lang="en-US" sz="1400" dirty="0"/>
              <a:t>Measurements must be taken with the patient in a supine position in order to obtain comparable pressure conditions for the upper and lower extremities. </a:t>
            </a:r>
          </a:p>
          <a:p>
            <a:pPr algn="just"/>
            <a:r>
              <a:rPr lang="en-US" sz="1400" dirty="0"/>
              <a:t>The legs must not be crossed.</a:t>
            </a:r>
          </a:p>
          <a:p>
            <a:pPr algn="just"/>
            <a:r>
              <a:rPr lang="en-US" sz="1400" dirty="0"/>
              <a:t>Before starting the measurement, the patient must lie still for about 5 minutes.</a:t>
            </a:r>
          </a:p>
          <a:p>
            <a:pPr algn="just"/>
            <a:r>
              <a:rPr lang="cs-CZ" sz="1400" dirty="0" err="1"/>
              <a:t>Put</a:t>
            </a:r>
            <a:r>
              <a:rPr lang="cs-CZ" sz="1400" dirty="0"/>
              <a:t> on </a:t>
            </a:r>
            <a:r>
              <a:rPr lang="cs-CZ" sz="1400" dirty="0" err="1"/>
              <a:t>the</a:t>
            </a:r>
            <a:r>
              <a:rPr lang="en-US" sz="1400" dirty="0"/>
              <a:t> individual cuffs according to their </a:t>
            </a:r>
            <a:r>
              <a:rPr lang="en-US" sz="1400" dirty="0" err="1"/>
              <a:t>colour</a:t>
            </a:r>
            <a:r>
              <a:rPr lang="en-US" sz="1400" dirty="0"/>
              <a:t> coding </a:t>
            </a:r>
            <a:r>
              <a:rPr lang="cs-CZ" sz="1400" dirty="0"/>
              <a:t>on </a:t>
            </a:r>
            <a:r>
              <a:rPr lang="cs-CZ" sz="1400" dirty="0" err="1"/>
              <a:t>the</a:t>
            </a:r>
            <a:r>
              <a:rPr lang="cs-CZ" sz="1400" dirty="0"/>
              <a:t> air </a:t>
            </a:r>
            <a:r>
              <a:rPr lang="cs-CZ" sz="1400" dirty="0" err="1"/>
              <a:t>connection</a:t>
            </a:r>
            <a:r>
              <a:rPr lang="cs-CZ" sz="1400" dirty="0"/>
              <a:t> </a:t>
            </a:r>
            <a:r>
              <a:rPr lang="cs-CZ" sz="1400" dirty="0" err="1"/>
              <a:t>hoses</a:t>
            </a:r>
            <a:r>
              <a:rPr lang="cs-CZ" sz="1400" dirty="0"/>
              <a:t>: </a:t>
            </a:r>
            <a:r>
              <a:rPr lang="en-US" sz="1400" dirty="0"/>
              <a:t> red – right arm </a:t>
            </a:r>
            <a:r>
              <a:rPr lang="cs-CZ" sz="1400" dirty="0" err="1"/>
              <a:t>above</a:t>
            </a:r>
            <a:r>
              <a:rPr lang="cs-CZ" sz="1400" dirty="0"/>
              <a:t>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elbow</a:t>
            </a:r>
            <a:r>
              <a:rPr lang="cs-CZ" sz="1400" dirty="0"/>
              <a:t>,</a:t>
            </a:r>
            <a:r>
              <a:rPr lang="en-US" sz="1400" dirty="0"/>
              <a:t> yellow – left arm </a:t>
            </a:r>
            <a:r>
              <a:rPr lang="cs-CZ" sz="1400" dirty="0" err="1"/>
              <a:t>above</a:t>
            </a:r>
            <a:r>
              <a:rPr lang="cs-CZ" sz="1400" dirty="0"/>
              <a:t>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elbow</a:t>
            </a:r>
            <a:r>
              <a:rPr lang="en-US" sz="1400" dirty="0"/>
              <a:t>, green – left leg above the ankle, black – right leg above the ankle.</a:t>
            </a:r>
          </a:p>
          <a:p>
            <a:pPr algn="just"/>
            <a:endParaRPr lang="en-US" sz="1400" dirty="0"/>
          </a:p>
          <a:p>
            <a:pPr algn="just"/>
            <a:endParaRPr lang="en-US" sz="1400" dirty="0"/>
          </a:p>
          <a:p>
            <a:pPr algn="just"/>
            <a:endParaRPr lang="en-US" sz="1400" dirty="0"/>
          </a:p>
          <a:p>
            <a:pPr algn="just"/>
            <a:endParaRPr lang="cs-CZ" sz="1400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E45187AA-6A64-46CA-85F2-CEB46200A521}"/>
              </a:ext>
            </a:extLst>
          </p:cNvPr>
          <p:cNvSpPr txBox="1">
            <a:spLocks/>
          </p:cNvSpPr>
          <p:nvPr/>
        </p:nvSpPr>
        <p:spPr>
          <a:xfrm>
            <a:off x="718800" y="3445401"/>
            <a:ext cx="5742960" cy="10622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400" kern="0" dirty="0"/>
              <a:t>Attach the upper arm cuffs so that the lower edge of the cuff is about 2-3 cm above the elbow socket. The cuff must be positioned so that the marking </a:t>
            </a:r>
            <a:r>
              <a:rPr lang="cs-CZ" sz="1400" kern="0" dirty="0"/>
              <a:t>(</a:t>
            </a:r>
            <a:r>
              <a:rPr lang="cs-CZ" sz="1400" kern="0" dirty="0" err="1"/>
              <a:t>white</a:t>
            </a:r>
            <a:r>
              <a:rPr lang="cs-CZ" sz="1400" kern="0" dirty="0"/>
              <a:t> stripe) </a:t>
            </a:r>
            <a:r>
              <a:rPr lang="en-US" sz="1400" kern="0" dirty="0"/>
              <a:t>is located above the brachial artery</a:t>
            </a:r>
            <a:r>
              <a:rPr lang="cs-CZ" sz="1400" kern="0" dirty="0"/>
              <a:t>.</a:t>
            </a:r>
            <a:endParaRPr lang="en-US" sz="1400" kern="0" dirty="0"/>
          </a:p>
          <a:p>
            <a:pPr algn="just"/>
            <a:endParaRPr lang="cs-CZ" sz="1400" kern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62B1D42-89CB-4DDB-89AD-AFA4EB01D8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219" y="3211562"/>
            <a:ext cx="3950804" cy="1515819"/>
          </a:xfrm>
          <a:prstGeom prst="rect">
            <a:avLst/>
          </a:prstGeom>
        </p:spPr>
      </p:pic>
      <p:sp>
        <p:nvSpPr>
          <p:cNvPr id="11" name="Zástupný obsah 4">
            <a:extLst>
              <a:ext uri="{FF2B5EF4-FFF2-40B4-BE49-F238E27FC236}">
                <a16:creationId xmlns:a16="http://schemas.microsoft.com/office/drawing/2014/main" id="{1ED7A126-C6A8-4DD6-9EE4-69EFAC87C565}"/>
              </a:ext>
            </a:extLst>
          </p:cNvPr>
          <p:cNvSpPr txBox="1">
            <a:spLocks/>
          </p:cNvSpPr>
          <p:nvPr/>
        </p:nvSpPr>
        <p:spPr>
          <a:xfrm>
            <a:off x="718800" y="4977124"/>
            <a:ext cx="5145553" cy="69259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400" kern="0" dirty="0"/>
              <a:t>Fit the ankle cuff so that the bottom edge of the cuff is about 1-2 cm above the ankle. Place the cuff so that the white </a:t>
            </a:r>
            <a:r>
              <a:rPr lang="cs-CZ" sz="1400" kern="0" dirty="0"/>
              <a:t>stripe</a:t>
            </a:r>
            <a:r>
              <a:rPr lang="en-US" sz="1400" kern="0" dirty="0"/>
              <a:t> is located on the posterior tibial artery</a:t>
            </a:r>
            <a:r>
              <a:rPr lang="cs-CZ" sz="1400" kern="0" dirty="0"/>
              <a:t>.</a:t>
            </a:r>
            <a:endParaRPr lang="en-US" sz="1400" kern="0" dirty="0"/>
          </a:p>
          <a:p>
            <a:pPr algn="just"/>
            <a:endParaRPr lang="en-US" sz="1400" kern="0" dirty="0"/>
          </a:p>
          <a:p>
            <a:pPr algn="just"/>
            <a:endParaRPr lang="cs-CZ" sz="1400" kern="0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51EDDFC7-6181-4A56-8E87-293A8743521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760" y="4780830"/>
            <a:ext cx="4138379" cy="1455532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7B2D33F4-8A5D-4AF8-B9C2-C34200400AF0}"/>
              </a:ext>
            </a:extLst>
          </p:cNvPr>
          <p:cNvSpPr txBox="1"/>
          <p:nvPr/>
        </p:nvSpPr>
        <p:spPr>
          <a:xfrm>
            <a:off x="8260888" y="3391455"/>
            <a:ext cx="11737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1200" dirty="0" err="1">
                <a:latin typeface="+mn-lt"/>
              </a:rPr>
              <a:t>Brachial</a:t>
            </a:r>
            <a:r>
              <a:rPr lang="cs-CZ" sz="1200" dirty="0">
                <a:latin typeface="+mn-lt"/>
              </a:rPr>
              <a:t> </a:t>
            </a:r>
            <a:r>
              <a:rPr lang="cs-CZ" sz="1200" dirty="0" err="1">
                <a:latin typeface="+mn-lt"/>
              </a:rPr>
              <a:t>artery</a:t>
            </a:r>
            <a:endParaRPr lang="cs-CZ" sz="1200" dirty="0">
              <a:latin typeface="+mn-lt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06F085B-B6EC-4470-B49A-00889FB4B371}"/>
              </a:ext>
            </a:extLst>
          </p:cNvPr>
          <p:cNvSpPr txBox="1"/>
          <p:nvPr/>
        </p:nvSpPr>
        <p:spPr>
          <a:xfrm>
            <a:off x="9052131" y="4252811"/>
            <a:ext cx="9605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1200" dirty="0" err="1">
                <a:latin typeface="+mn-lt"/>
              </a:rPr>
              <a:t>white</a:t>
            </a:r>
            <a:r>
              <a:rPr lang="cs-CZ" sz="1200" dirty="0">
                <a:latin typeface="+mn-lt"/>
              </a:rPr>
              <a:t> stripe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A40CFBB-4A10-4641-BC85-320560EBD449}"/>
              </a:ext>
            </a:extLst>
          </p:cNvPr>
          <p:cNvSpPr txBox="1"/>
          <p:nvPr/>
        </p:nvSpPr>
        <p:spPr>
          <a:xfrm>
            <a:off x="8530949" y="5270622"/>
            <a:ext cx="1420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1200" dirty="0">
                <a:latin typeface="+mn-lt"/>
              </a:rPr>
              <a:t>a. </a:t>
            </a:r>
            <a:r>
              <a:rPr lang="cs-CZ" sz="1200" dirty="0" err="1">
                <a:latin typeface="+mn-lt"/>
              </a:rPr>
              <a:t>tibialis</a:t>
            </a:r>
            <a:r>
              <a:rPr lang="cs-CZ" sz="1200" dirty="0">
                <a:latin typeface="+mn-lt"/>
              </a:rPr>
              <a:t> </a:t>
            </a:r>
            <a:r>
              <a:rPr lang="cs-CZ" sz="1200" dirty="0" err="1">
                <a:latin typeface="+mn-lt"/>
              </a:rPr>
              <a:t>posterior</a:t>
            </a:r>
            <a:endParaRPr lang="cs-CZ" sz="1200" dirty="0">
              <a:latin typeface="+mn-lt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2E6E2A1A-8E38-4D48-9AC8-E96FAD3F0EDE}"/>
              </a:ext>
            </a:extLst>
          </p:cNvPr>
          <p:cNvSpPr txBox="1"/>
          <p:nvPr/>
        </p:nvSpPr>
        <p:spPr>
          <a:xfrm>
            <a:off x="7780628" y="4977124"/>
            <a:ext cx="9605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1200" dirty="0" err="1">
                <a:latin typeface="+mn-lt"/>
              </a:rPr>
              <a:t>white</a:t>
            </a:r>
            <a:r>
              <a:rPr lang="cs-CZ" sz="1200" dirty="0">
                <a:latin typeface="+mn-lt"/>
              </a:rPr>
              <a:t> stripe</a:t>
            </a:r>
          </a:p>
        </p:txBody>
      </p:sp>
    </p:spTree>
    <p:extLst>
      <p:ext uri="{BB962C8B-B14F-4D97-AF65-F5344CB8AC3E}">
        <p14:creationId xmlns:p14="http://schemas.microsoft.com/office/powerpoint/2010/main" val="1698712487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6BC89E16-269B-4875-A8A3-7D5D981D44E5}" vid="{F6D460A2-5B48-45E1-BFF4-0DDF8E264AE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prezentace-med-en-v9</Template>
  <TotalTime>4443</TotalTime>
  <Words>361</Words>
  <Application>Microsoft Office PowerPoint</Application>
  <PresentationFormat>Širokoúhlá obrazovka</PresentationFormat>
  <Paragraphs>30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Cambria Math</vt:lpstr>
      <vt:lpstr>Tahoma</vt:lpstr>
      <vt:lpstr>Wingdings</vt:lpstr>
      <vt:lpstr>Presentation_MU_EN</vt:lpstr>
      <vt:lpstr>Ankle – Brachial index (ABI). </vt:lpstr>
      <vt:lpstr>Ankle – Brachial Index </vt:lpstr>
      <vt:lpstr>Preparation of ABI measurements</vt:lpstr>
    </vt:vector>
  </TitlesOfParts>
  <Company>IBA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Respiratory system. Compendium.</dc:title>
  <dc:creator>Ksenia Budinskaya</dc:creator>
  <cp:lastModifiedBy>Zuzana Nováková</cp:lastModifiedBy>
  <cp:revision>69</cp:revision>
  <cp:lastPrinted>1601-01-01T00:00:00Z</cp:lastPrinted>
  <dcterms:created xsi:type="dcterms:W3CDTF">2020-11-05T09:58:03Z</dcterms:created>
  <dcterms:modified xsi:type="dcterms:W3CDTF">2024-03-07T11:14:40Z</dcterms:modified>
</cp:coreProperties>
</file>