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0" r:id="rId6"/>
    <p:sldId id="269" r:id="rId7"/>
    <p:sldId id="259"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4" autoAdjust="0"/>
    <p:restoredTop sz="94660"/>
  </p:normalViewPr>
  <p:slideViewPr>
    <p:cSldViewPr snapToGrid="0">
      <p:cViewPr varScale="1">
        <p:scale>
          <a:sx n="77" d="100"/>
          <a:sy n="77" d="100"/>
        </p:scale>
        <p:origin x="126"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7F3D55-F5A9-460F-A471-2057C3EC2CAB}"/>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C08B2B7-CFC4-4F1E-B572-9D6228BF1C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8B5D074E-C21E-48A4-A26E-79193D42A035}"/>
              </a:ext>
            </a:extLst>
          </p:cNvPr>
          <p:cNvSpPr>
            <a:spLocks noGrp="1"/>
          </p:cNvSpPr>
          <p:nvPr>
            <p:ph type="dt" sz="half" idx="10"/>
          </p:nvPr>
        </p:nvSpPr>
        <p:spPr/>
        <p:txBody>
          <a:bodyPr/>
          <a:lstStyle/>
          <a:p>
            <a:fld id="{564284AF-8177-40D7-94AF-FBDF2FC53838}" type="datetimeFigureOut">
              <a:rPr lang="cs-CZ" smtClean="0"/>
              <a:t>18.04.2024</a:t>
            </a:fld>
            <a:endParaRPr lang="cs-CZ"/>
          </a:p>
        </p:txBody>
      </p:sp>
      <p:sp>
        <p:nvSpPr>
          <p:cNvPr id="5" name="Zástupný symbol pro zápatí 4">
            <a:extLst>
              <a:ext uri="{FF2B5EF4-FFF2-40B4-BE49-F238E27FC236}">
                <a16:creationId xmlns:a16="http://schemas.microsoft.com/office/drawing/2014/main" id="{7626BCB5-D0CA-495E-8A6A-9D441A2D72D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BD4697C-B29A-4043-8761-F7C9883AD45B}"/>
              </a:ext>
            </a:extLst>
          </p:cNvPr>
          <p:cNvSpPr>
            <a:spLocks noGrp="1"/>
          </p:cNvSpPr>
          <p:nvPr>
            <p:ph type="sldNum" sz="quarter" idx="12"/>
          </p:nvPr>
        </p:nvSpPr>
        <p:spPr/>
        <p:txBody>
          <a:bodyPr/>
          <a:lstStyle/>
          <a:p>
            <a:fld id="{5D0C82E7-EE4C-4D61-86C7-F8BBB90D978D}" type="slidenum">
              <a:rPr lang="cs-CZ" smtClean="0"/>
              <a:t>‹#›</a:t>
            </a:fld>
            <a:endParaRPr lang="cs-CZ"/>
          </a:p>
        </p:txBody>
      </p:sp>
    </p:spTree>
    <p:extLst>
      <p:ext uri="{BB962C8B-B14F-4D97-AF65-F5344CB8AC3E}">
        <p14:creationId xmlns:p14="http://schemas.microsoft.com/office/powerpoint/2010/main" val="3667270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50EFB3-88BB-4E4B-B502-C70FF3391ED2}"/>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53C1332C-4318-4A8C-9D4A-6C2A0442A3BE}"/>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3843CBB-1BF8-4FBC-8438-B94411D04ACF}"/>
              </a:ext>
            </a:extLst>
          </p:cNvPr>
          <p:cNvSpPr>
            <a:spLocks noGrp="1"/>
          </p:cNvSpPr>
          <p:nvPr>
            <p:ph type="dt" sz="half" idx="10"/>
          </p:nvPr>
        </p:nvSpPr>
        <p:spPr/>
        <p:txBody>
          <a:bodyPr/>
          <a:lstStyle/>
          <a:p>
            <a:fld id="{564284AF-8177-40D7-94AF-FBDF2FC53838}" type="datetimeFigureOut">
              <a:rPr lang="cs-CZ" smtClean="0"/>
              <a:t>18.04.2024</a:t>
            </a:fld>
            <a:endParaRPr lang="cs-CZ"/>
          </a:p>
        </p:txBody>
      </p:sp>
      <p:sp>
        <p:nvSpPr>
          <p:cNvPr id="5" name="Zástupný symbol pro zápatí 4">
            <a:extLst>
              <a:ext uri="{FF2B5EF4-FFF2-40B4-BE49-F238E27FC236}">
                <a16:creationId xmlns:a16="http://schemas.microsoft.com/office/drawing/2014/main" id="{99FE6821-72AE-4ABC-833F-BB215BACA70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36E2D63-06A9-49B0-9CF8-F2A8371A3D58}"/>
              </a:ext>
            </a:extLst>
          </p:cNvPr>
          <p:cNvSpPr>
            <a:spLocks noGrp="1"/>
          </p:cNvSpPr>
          <p:nvPr>
            <p:ph type="sldNum" sz="quarter" idx="12"/>
          </p:nvPr>
        </p:nvSpPr>
        <p:spPr/>
        <p:txBody>
          <a:bodyPr/>
          <a:lstStyle/>
          <a:p>
            <a:fld id="{5D0C82E7-EE4C-4D61-86C7-F8BBB90D978D}" type="slidenum">
              <a:rPr lang="cs-CZ" smtClean="0"/>
              <a:t>‹#›</a:t>
            </a:fld>
            <a:endParaRPr lang="cs-CZ"/>
          </a:p>
        </p:txBody>
      </p:sp>
    </p:spTree>
    <p:extLst>
      <p:ext uri="{BB962C8B-B14F-4D97-AF65-F5344CB8AC3E}">
        <p14:creationId xmlns:p14="http://schemas.microsoft.com/office/powerpoint/2010/main" val="165300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0C942D75-E763-488E-912A-C6556CFE730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D15EE07E-C499-4287-B90F-8A4AB9D937FA}"/>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5AFB6B0-1A48-4172-8A1B-1BF2EEE4E1A6}"/>
              </a:ext>
            </a:extLst>
          </p:cNvPr>
          <p:cNvSpPr>
            <a:spLocks noGrp="1"/>
          </p:cNvSpPr>
          <p:nvPr>
            <p:ph type="dt" sz="half" idx="10"/>
          </p:nvPr>
        </p:nvSpPr>
        <p:spPr/>
        <p:txBody>
          <a:bodyPr/>
          <a:lstStyle/>
          <a:p>
            <a:fld id="{564284AF-8177-40D7-94AF-FBDF2FC53838}" type="datetimeFigureOut">
              <a:rPr lang="cs-CZ" smtClean="0"/>
              <a:t>18.04.2024</a:t>
            </a:fld>
            <a:endParaRPr lang="cs-CZ"/>
          </a:p>
        </p:txBody>
      </p:sp>
      <p:sp>
        <p:nvSpPr>
          <p:cNvPr id="5" name="Zástupný symbol pro zápatí 4">
            <a:extLst>
              <a:ext uri="{FF2B5EF4-FFF2-40B4-BE49-F238E27FC236}">
                <a16:creationId xmlns:a16="http://schemas.microsoft.com/office/drawing/2014/main" id="{65752AE8-FEC6-4D41-B755-8305A9EE277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E9EDAF0-389D-43CF-BC11-5D97E92AA89B}"/>
              </a:ext>
            </a:extLst>
          </p:cNvPr>
          <p:cNvSpPr>
            <a:spLocks noGrp="1"/>
          </p:cNvSpPr>
          <p:nvPr>
            <p:ph type="sldNum" sz="quarter" idx="12"/>
          </p:nvPr>
        </p:nvSpPr>
        <p:spPr/>
        <p:txBody>
          <a:bodyPr/>
          <a:lstStyle/>
          <a:p>
            <a:fld id="{5D0C82E7-EE4C-4D61-86C7-F8BBB90D978D}" type="slidenum">
              <a:rPr lang="cs-CZ" smtClean="0"/>
              <a:t>‹#›</a:t>
            </a:fld>
            <a:endParaRPr lang="cs-CZ"/>
          </a:p>
        </p:txBody>
      </p:sp>
    </p:spTree>
    <p:extLst>
      <p:ext uri="{BB962C8B-B14F-4D97-AF65-F5344CB8AC3E}">
        <p14:creationId xmlns:p14="http://schemas.microsoft.com/office/powerpoint/2010/main" val="331285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7C5781-8259-40CB-9890-C737CFC1E083}"/>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9EB15FD-840B-401D-AFEE-48D1727014BD}"/>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C269AAE-37E1-4987-9B2B-7BC9E7EA51E6}"/>
              </a:ext>
            </a:extLst>
          </p:cNvPr>
          <p:cNvSpPr>
            <a:spLocks noGrp="1"/>
          </p:cNvSpPr>
          <p:nvPr>
            <p:ph type="dt" sz="half" idx="10"/>
          </p:nvPr>
        </p:nvSpPr>
        <p:spPr/>
        <p:txBody>
          <a:bodyPr/>
          <a:lstStyle/>
          <a:p>
            <a:fld id="{564284AF-8177-40D7-94AF-FBDF2FC53838}" type="datetimeFigureOut">
              <a:rPr lang="cs-CZ" smtClean="0"/>
              <a:t>18.04.2024</a:t>
            </a:fld>
            <a:endParaRPr lang="cs-CZ"/>
          </a:p>
        </p:txBody>
      </p:sp>
      <p:sp>
        <p:nvSpPr>
          <p:cNvPr id="5" name="Zástupný symbol pro zápatí 4">
            <a:extLst>
              <a:ext uri="{FF2B5EF4-FFF2-40B4-BE49-F238E27FC236}">
                <a16:creationId xmlns:a16="http://schemas.microsoft.com/office/drawing/2014/main" id="{52B4E70B-6F2A-4947-989B-0FDBC27B7D4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7862345-7D29-4C93-A7AE-E245ABB54B20}"/>
              </a:ext>
            </a:extLst>
          </p:cNvPr>
          <p:cNvSpPr>
            <a:spLocks noGrp="1"/>
          </p:cNvSpPr>
          <p:nvPr>
            <p:ph type="sldNum" sz="quarter" idx="12"/>
          </p:nvPr>
        </p:nvSpPr>
        <p:spPr/>
        <p:txBody>
          <a:bodyPr/>
          <a:lstStyle/>
          <a:p>
            <a:fld id="{5D0C82E7-EE4C-4D61-86C7-F8BBB90D978D}" type="slidenum">
              <a:rPr lang="cs-CZ" smtClean="0"/>
              <a:t>‹#›</a:t>
            </a:fld>
            <a:endParaRPr lang="cs-CZ"/>
          </a:p>
        </p:txBody>
      </p:sp>
    </p:spTree>
    <p:extLst>
      <p:ext uri="{BB962C8B-B14F-4D97-AF65-F5344CB8AC3E}">
        <p14:creationId xmlns:p14="http://schemas.microsoft.com/office/powerpoint/2010/main" val="151838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53F7A9-C686-45EA-925E-C2FE7F4577D3}"/>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651BEEA-FC14-4054-9993-B48EE3EDF9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C436F60-4DB9-419E-A33C-B188027AF328}"/>
              </a:ext>
            </a:extLst>
          </p:cNvPr>
          <p:cNvSpPr>
            <a:spLocks noGrp="1"/>
          </p:cNvSpPr>
          <p:nvPr>
            <p:ph type="dt" sz="half" idx="10"/>
          </p:nvPr>
        </p:nvSpPr>
        <p:spPr/>
        <p:txBody>
          <a:bodyPr/>
          <a:lstStyle/>
          <a:p>
            <a:fld id="{564284AF-8177-40D7-94AF-FBDF2FC53838}" type="datetimeFigureOut">
              <a:rPr lang="cs-CZ" smtClean="0"/>
              <a:t>18.04.2024</a:t>
            </a:fld>
            <a:endParaRPr lang="cs-CZ"/>
          </a:p>
        </p:txBody>
      </p:sp>
      <p:sp>
        <p:nvSpPr>
          <p:cNvPr id="5" name="Zástupný symbol pro zápatí 4">
            <a:extLst>
              <a:ext uri="{FF2B5EF4-FFF2-40B4-BE49-F238E27FC236}">
                <a16:creationId xmlns:a16="http://schemas.microsoft.com/office/drawing/2014/main" id="{CB6CEE00-B352-485E-A511-62C090737C0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A49C0C7-526B-428A-8F43-345480EDC4AF}"/>
              </a:ext>
            </a:extLst>
          </p:cNvPr>
          <p:cNvSpPr>
            <a:spLocks noGrp="1"/>
          </p:cNvSpPr>
          <p:nvPr>
            <p:ph type="sldNum" sz="quarter" idx="12"/>
          </p:nvPr>
        </p:nvSpPr>
        <p:spPr/>
        <p:txBody>
          <a:bodyPr/>
          <a:lstStyle/>
          <a:p>
            <a:fld id="{5D0C82E7-EE4C-4D61-86C7-F8BBB90D978D}" type="slidenum">
              <a:rPr lang="cs-CZ" smtClean="0"/>
              <a:t>‹#›</a:t>
            </a:fld>
            <a:endParaRPr lang="cs-CZ"/>
          </a:p>
        </p:txBody>
      </p:sp>
    </p:spTree>
    <p:extLst>
      <p:ext uri="{BB962C8B-B14F-4D97-AF65-F5344CB8AC3E}">
        <p14:creationId xmlns:p14="http://schemas.microsoft.com/office/powerpoint/2010/main" val="389478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BCD5B90-BBF5-4095-83BA-4E1A40197532}"/>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A0721D3-4E41-487E-AD08-AE3E029F836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D280E8BB-C328-497A-AB17-59A9687A492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0F27C878-46B2-4641-A60C-6FDE5C455EC7}"/>
              </a:ext>
            </a:extLst>
          </p:cNvPr>
          <p:cNvSpPr>
            <a:spLocks noGrp="1"/>
          </p:cNvSpPr>
          <p:nvPr>
            <p:ph type="dt" sz="half" idx="10"/>
          </p:nvPr>
        </p:nvSpPr>
        <p:spPr/>
        <p:txBody>
          <a:bodyPr/>
          <a:lstStyle/>
          <a:p>
            <a:fld id="{564284AF-8177-40D7-94AF-FBDF2FC53838}" type="datetimeFigureOut">
              <a:rPr lang="cs-CZ" smtClean="0"/>
              <a:t>18.04.2024</a:t>
            </a:fld>
            <a:endParaRPr lang="cs-CZ"/>
          </a:p>
        </p:txBody>
      </p:sp>
      <p:sp>
        <p:nvSpPr>
          <p:cNvPr id="6" name="Zástupný symbol pro zápatí 5">
            <a:extLst>
              <a:ext uri="{FF2B5EF4-FFF2-40B4-BE49-F238E27FC236}">
                <a16:creationId xmlns:a16="http://schemas.microsoft.com/office/drawing/2014/main" id="{A33D1950-705C-454A-91AE-6E363E771E4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EC3D07D-09D0-4969-94E3-3646C1BFAB62}"/>
              </a:ext>
            </a:extLst>
          </p:cNvPr>
          <p:cNvSpPr>
            <a:spLocks noGrp="1"/>
          </p:cNvSpPr>
          <p:nvPr>
            <p:ph type="sldNum" sz="quarter" idx="12"/>
          </p:nvPr>
        </p:nvSpPr>
        <p:spPr/>
        <p:txBody>
          <a:bodyPr/>
          <a:lstStyle/>
          <a:p>
            <a:fld id="{5D0C82E7-EE4C-4D61-86C7-F8BBB90D978D}" type="slidenum">
              <a:rPr lang="cs-CZ" smtClean="0"/>
              <a:t>‹#›</a:t>
            </a:fld>
            <a:endParaRPr lang="cs-CZ"/>
          </a:p>
        </p:txBody>
      </p:sp>
    </p:spTree>
    <p:extLst>
      <p:ext uri="{BB962C8B-B14F-4D97-AF65-F5344CB8AC3E}">
        <p14:creationId xmlns:p14="http://schemas.microsoft.com/office/powerpoint/2010/main" val="553734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E5376C-9FF8-4D40-8128-F6E191291BD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76C93B5-0E4C-4742-BDB1-DAEC2313D3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78F4F2C-CDE9-41AB-AC96-B635F4AC3365}"/>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1911BEA6-5062-4F29-B7D9-D2FA431F92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ED27037-BDD0-4510-878D-DA85327A9087}"/>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CB8A2D08-3EB2-4BD1-B407-585A32087033}"/>
              </a:ext>
            </a:extLst>
          </p:cNvPr>
          <p:cNvSpPr>
            <a:spLocks noGrp="1"/>
          </p:cNvSpPr>
          <p:nvPr>
            <p:ph type="dt" sz="half" idx="10"/>
          </p:nvPr>
        </p:nvSpPr>
        <p:spPr/>
        <p:txBody>
          <a:bodyPr/>
          <a:lstStyle/>
          <a:p>
            <a:fld id="{564284AF-8177-40D7-94AF-FBDF2FC53838}" type="datetimeFigureOut">
              <a:rPr lang="cs-CZ" smtClean="0"/>
              <a:t>18.04.2024</a:t>
            </a:fld>
            <a:endParaRPr lang="cs-CZ"/>
          </a:p>
        </p:txBody>
      </p:sp>
      <p:sp>
        <p:nvSpPr>
          <p:cNvPr id="8" name="Zástupný symbol pro zápatí 7">
            <a:extLst>
              <a:ext uri="{FF2B5EF4-FFF2-40B4-BE49-F238E27FC236}">
                <a16:creationId xmlns:a16="http://schemas.microsoft.com/office/drawing/2014/main" id="{4F7F1B08-07DB-4BBA-BCD4-93D95D15E61D}"/>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4BC8C7E-B786-476A-A91E-67904640D664}"/>
              </a:ext>
            </a:extLst>
          </p:cNvPr>
          <p:cNvSpPr>
            <a:spLocks noGrp="1"/>
          </p:cNvSpPr>
          <p:nvPr>
            <p:ph type="sldNum" sz="quarter" idx="12"/>
          </p:nvPr>
        </p:nvSpPr>
        <p:spPr/>
        <p:txBody>
          <a:bodyPr/>
          <a:lstStyle/>
          <a:p>
            <a:fld id="{5D0C82E7-EE4C-4D61-86C7-F8BBB90D978D}" type="slidenum">
              <a:rPr lang="cs-CZ" smtClean="0"/>
              <a:t>‹#›</a:t>
            </a:fld>
            <a:endParaRPr lang="cs-CZ"/>
          </a:p>
        </p:txBody>
      </p:sp>
    </p:spTree>
    <p:extLst>
      <p:ext uri="{BB962C8B-B14F-4D97-AF65-F5344CB8AC3E}">
        <p14:creationId xmlns:p14="http://schemas.microsoft.com/office/powerpoint/2010/main" val="323679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28F1C3-4F6A-46DC-B574-8EEF1FDD8C8D}"/>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2C97E102-78DF-48FA-8CF0-E93160D3433C}"/>
              </a:ext>
            </a:extLst>
          </p:cNvPr>
          <p:cNvSpPr>
            <a:spLocks noGrp="1"/>
          </p:cNvSpPr>
          <p:nvPr>
            <p:ph type="dt" sz="half" idx="10"/>
          </p:nvPr>
        </p:nvSpPr>
        <p:spPr/>
        <p:txBody>
          <a:bodyPr/>
          <a:lstStyle/>
          <a:p>
            <a:fld id="{564284AF-8177-40D7-94AF-FBDF2FC53838}" type="datetimeFigureOut">
              <a:rPr lang="cs-CZ" smtClean="0"/>
              <a:t>18.04.2024</a:t>
            </a:fld>
            <a:endParaRPr lang="cs-CZ"/>
          </a:p>
        </p:txBody>
      </p:sp>
      <p:sp>
        <p:nvSpPr>
          <p:cNvPr id="4" name="Zástupný symbol pro zápatí 3">
            <a:extLst>
              <a:ext uri="{FF2B5EF4-FFF2-40B4-BE49-F238E27FC236}">
                <a16:creationId xmlns:a16="http://schemas.microsoft.com/office/drawing/2014/main" id="{33EC48F3-5ADE-441F-B174-D16374918CD8}"/>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E42BB86-53D0-4E24-8708-5A2B5397EE56}"/>
              </a:ext>
            </a:extLst>
          </p:cNvPr>
          <p:cNvSpPr>
            <a:spLocks noGrp="1"/>
          </p:cNvSpPr>
          <p:nvPr>
            <p:ph type="sldNum" sz="quarter" idx="12"/>
          </p:nvPr>
        </p:nvSpPr>
        <p:spPr/>
        <p:txBody>
          <a:bodyPr/>
          <a:lstStyle/>
          <a:p>
            <a:fld id="{5D0C82E7-EE4C-4D61-86C7-F8BBB90D978D}" type="slidenum">
              <a:rPr lang="cs-CZ" smtClean="0"/>
              <a:t>‹#›</a:t>
            </a:fld>
            <a:endParaRPr lang="cs-CZ"/>
          </a:p>
        </p:txBody>
      </p:sp>
    </p:spTree>
    <p:extLst>
      <p:ext uri="{BB962C8B-B14F-4D97-AF65-F5344CB8AC3E}">
        <p14:creationId xmlns:p14="http://schemas.microsoft.com/office/powerpoint/2010/main" val="794913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87A3BA2-40AE-4D68-BDD9-31D37FBC7774}"/>
              </a:ext>
            </a:extLst>
          </p:cNvPr>
          <p:cNvSpPr>
            <a:spLocks noGrp="1"/>
          </p:cNvSpPr>
          <p:nvPr>
            <p:ph type="dt" sz="half" idx="10"/>
          </p:nvPr>
        </p:nvSpPr>
        <p:spPr/>
        <p:txBody>
          <a:bodyPr/>
          <a:lstStyle/>
          <a:p>
            <a:fld id="{564284AF-8177-40D7-94AF-FBDF2FC53838}" type="datetimeFigureOut">
              <a:rPr lang="cs-CZ" smtClean="0"/>
              <a:t>18.04.2024</a:t>
            </a:fld>
            <a:endParaRPr lang="cs-CZ"/>
          </a:p>
        </p:txBody>
      </p:sp>
      <p:sp>
        <p:nvSpPr>
          <p:cNvPr id="3" name="Zástupný symbol pro zápatí 2">
            <a:extLst>
              <a:ext uri="{FF2B5EF4-FFF2-40B4-BE49-F238E27FC236}">
                <a16:creationId xmlns:a16="http://schemas.microsoft.com/office/drawing/2014/main" id="{429B9939-913A-423A-B5F2-A315E20CCAE3}"/>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C4FCDF3B-3126-4274-9F82-219A81B34BB7}"/>
              </a:ext>
            </a:extLst>
          </p:cNvPr>
          <p:cNvSpPr>
            <a:spLocks noGrp="1"/>
          </p:cNvSpPr>
          <p:nvPr>
            <p:ph type="sldNum" sz="quarter" idx="12"/>
          </p:nvPr>
        </p:nvSpPr>
        <p:spPr/>
        <p:txBody>
          <a:bodyPr/>
          <a:lstStyle/>
          <a:p>
            <a:fld id="{5D0C82E7-EE4C-4D61-86C7-F8BBB90D978D}" type="slidenum">
              <a:rPr lang="cs-CZ" smtClean="0"/>
              <a:t>‹#›</a:t>
            </a:fld>
            <a:endParaRPr lang="cs-CZ"/>
          </a:p>
        </p:txBody>
      </p:sp>
    </p:spTree>
    <p:extLst>
      <p:ext uri="{BB962C8B-B14F-4D97-AF65-F5344CB8AC3E}">
        <p14:creationId xmlns:p14="http://schemas.microsoft.com/office/powerpoint/2010/main" val="3599101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D89853-23AA-4662-8BC5-36FF8EAF2B07}"/>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ABDB143-6355-4732-A86A-0DCAF6F4D6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8FD74615-0FC4-4F0D-A98F-A673D62EE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AFD800D-BB35-41D6-AC14-975E51F1D2C0}"/>
              </a:ext>
            </a:extLst>
          </p:cNvPr>
          <p:cNvSpPr>
            <a:spLocks noGrp="1"/>
          </p:cNvSpPr>
          <p:nvPr>
            <p:ph type="dt" sz="half" idx="10"/>
          </p:nvPr>
        </p:nvSpPr>
        <p:spPr/>
        <p:txBody>
          <a:bodyPr/>
          <a:lstStyle/>
          <a:p>
            <a:fld id="{564284AF-8177-40D7-94AF-FBDF2FC53838}" type="datetimeFigureOut">
              <a:rPr lang="cs-CZ" smtClean="0"/>
              <a:t>18.04.2024</a:t>
            </a:fld>
            <a:endParaRPr lang="cs-CZ"/>
          </a:p>
        </p:txBody>
      </p:sp>
      <p:sp>
        <p:nvSpPr>
          <p:cNvPr id="6" name="Zástupný symbol pro zápatí 5">
            <a:extLst>
              <a:ext uri="{FF2B5EF4-FFF2-40B4-BE49-F238E27FC236}">
                <a16:creationId xmlns:a16="http://schemas.microsoft.com/office/drawing/2014/main" id="{81B040EB-4A09-4CCA-AD29-3EA78F9E97C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9A0F8DC-0DF5-47E2-B22F-4EA3ED7B884F}"/>
              </a:ext>
            </a:extLst>
          </p:cNvPr>
          <p:cNvSpPr>
            <a:spLocks noGrp="1"/>
          </p:cNvSpPr>
          <p:nvPr>
            <p:ph type="sldNum" sz="quarter" idx="12"/>
          </p:nvPr>
        </p:nvSpPr>
        <p:spPr/>
        <p:txBody>
          <a:bodyPr/>
          <a:lstStyle/>
          <a:p>
            <a:fld id="{5D0C82E7-EE4C-4D61-86C7-F8BBB90D978D}" type="slidenum">
              <a:rPr lang="cs-CZ" smtClean="0"/>
              <a:t>‹#›</a:t>
            </a:fld>
            <a:endParaRPr lang="cs-CZ"/>
          </a:p>
        </p:txBody>
      </p:sp>
    </p:spTree>
    <p:extLst>
      <p:ext uri="{BB962C8B-B14F-4D97-AF65-F5344CB8AC3E}">
        <p14:creationId xmlns:p14="http://schemas.microsoft.com/office/powerpoint/2010/main" val="2983570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0D844A-25E7-4955-9FB8-8D12CDE4E87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D0254ED8-304E-40A4-B8A4-FF8441443B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36DD2779-0907-4B79-B415-4976F0B8B3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B2BF2F76-1892-4AE5-9A54-8827800E154C}"/>
              </a:ext>
            </a:extLst>
          </p:cNvPr>
          <p:cNvSpPr>
            <a:spLocks noGrp="1"/>
          </p:cNvSpPr>
          <p:nvPr>
            <p:ph type="dt" sz="half" idx="10"/>
          </p:nvPr>
        </p:nvSpPr>
        <p:spPr/>
        <p:txBody>
          <a:bodyPr/>
          <a:lstStyle/>
          <a:p>
            <a:fld id="{564284AF-8177-40D7-94AF-FBDF2FC53838}" type="datetimeFigureOut">
              <a:rPr lang="cs-CZ" smtClean="0"/>
              <a:t>18.04.2024</a:t>
            </a:fld>
            <a:endParaRPr lang="cs-CZ"/>
          </a:p>
        </p:txBody>
      </p:sp>
      <p:sp>
        <p:nvSpPr>
          <p:cNvPr id="6" name="Zástupný symbol pro zápatí 5">
            <a:extLst>
              <a:ext uri="{FF2B5EF4-FFF2-40B4-BE49-F238E27FC236}">
                <a16:creationId xmlns:a16="http://schemas.microsoft.com/office/drawing/2014/main" id="{959B1EC6-24E8-4280-93AB-0D3C29E3E0B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449C63F-2630-408D-AA05-5852A89597C5}"/>
              </a:ext>
            </a:extLst>
          </p:cNvPr>
          <p:cNvSpPr>
            <a:spLocks noGrp="1"/>
          </p:cNvSpPr>
          <p:nvPr>
            <p:ph type="sldNum" sz="quarter" idx="12"/>
          </p:nvPr>
        </p:nvSpPr>
        <p:spPr/>
        <p:txBody>
          <a:bodyPr/>
          <a:lstStyle/>
          <a:p>
            <a:fld id="{5D0C82E7-EE4C-4D61-86C7-F8BBB90D978D}" type="slidenum">
              <a:rPr lang="cs-CZ" smtClean="0"/>
              <a:t>‹#›</a:t>
            </a:fld>
            <a:endParaRPr lang="cs-CZ"/>
          </a:p>
        </p:txBody>
      </p:sp>
    </p:spTree>
    <p:extLst>
      <p:ext uri="{BB962C8B-B14F-4D97-AF65-F5344CB8AC3E}">
        <p14:creationId xmlns:p14="http://schemas.microsoft.com/office/powerpoint/2010/main" val="334456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C30EDC5-C0D0-4424-B02E-0C34635FA3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E1C67B8-06D6-492B-BE6A-282B2F1DF2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02B092E-63EE-4BF9-BB1A-7560DD2DFF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284AF-8177-40D7-94AF-FBDF2FC53838}" type="datetimeFigureOut">
              <a:rPr lang="cs-CZ" smtClean="0"/>
              <a:t>18.04.2024</a:t>
            </a:fld>
            <a:endParaRPr lang="cs-CZ"/>
          </a:p>
        </p:txBody>
      </p:sp>
      <p:sp>
        <p:nvSpPr>
          <p:cNvPr id="5" name="Zástupný symbol pro zápatí 4">
            <a:extLst>
              <a:ext uri="{FF2B5EF4-FFF2-40B4-BE49-F238E27FC236}">
                <a16:creationId xmlns:a16="http://schemas.microsoft.com/office/drawing/2014/main" id="{955F3FC5-E308-486F-8E87-315BFD73F4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A0D81C4A-7CFE-4556-B008-DEF1B7D77C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C82E7-EE4C-4D61-86C7-F8BBB90D978D}" type="slidenum">
              <a:rPr lang="cs-CZ" smtClean="0"/>
              <a:t>‹#›</a:t>
            </a:fld>
            <a:endParaRPr lang="cs-CZ"/>
          </a:p>
        </p:txBody>
      </p:sp>
    </p:spTree>
    <p:extLst>
      <p:ext uri="{BB962C8B-B14F-4D97-AF65-F5344CB8AC3E}">
        <p14:creationId xmlns:p14="http://schemas.microsoft.com/office/powerpoint/2010/main" val="1676389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53D683A-BF21-4084-95D2-41A629F60D4C}"/>
              </a:ext>
            </a:extLst>
          </p:cNvPr>
          <p:cNvSpPr>
            <a:spLocks noGrp="1"/>
          </p:cNvSpPr>
          <p:nvPr>
            <p:ph type="ctrTitle"/>
          </p:nvPr>
        </p:nvSpPr>
        <p:spPr/>
        <p:txBody>
          <a:bodyPr>
            <a:normAutofit/>
          </a:bodyPr>
          <a:lstStyle/>
          <a:p>
            <a:r>
              <a:rPr lang="cs-CZ" dirty="0"/>
              <a:t>B</a:t>
            </a:r>
            <a:r>
              <a:rPr lang="en-US" dirty="0" err="1"/>
              <a:t>lood</a:t>
            </a:r>
            <a:r>
              <a:rPr lang="en-US" dirty="0"/>
              <a:t> flow in the vessels </a:t>
            </a:r>
            <a:r>
              <a:rPr lang="cs-CZ" dirty="0"/>
              <a:t>– </a:t>
            </a:r>
            <a:r>
              <a:rPr lang="cs-CZ" dirty="0" err="1"/>
              <a:t>ultrasound</a:t>
            </a:r>
            <a:r>
              <a:rPr lang="cs-CZ" dirty="0"/>
              <a:t> </a:t>
            </a:r>
            <a:r>
              <a:rPr lang="cs-CZ" dirty="0" err="1"/>
              <a:t>estimation</a:t>
            </a:r>
            <a:endParaRPr lang="cs-CZ" dirty="0"/>
          </a:p>
        </p:txBody>
      </p:sp>
      <p:sp>
        <p:nvSpPr>
          <p:cNvPr id="3" name="Podnadpis 2">
            <a:extLst>
              <a:ext uri="{FF2B5EF4-FFF2-40B4-BE49-F238E27FC236}">
                <a16:creationId xmlns:a16="http://schemas.microsoft.com/office/drawing/2014/main" id="{6134C96E-9476-4640-B630-8D7F2C2A89C6}"/>
              </a:ext>
            </a:extLst>
          </p:cNvPr>
          <p:cNvSpPr>
            <a:spLocks noGrp="1"/>
          </p:cNvSpPr>
          <p:nvPr>
            <p:ph type="subTitle" idx="1"/>
          </p:nvPr>
        </p:nvSpPr>
        <p:spPr/>
        <p:txBody>
          <a:bodyPr/>
          <a:lstStyle/>
          <a:p>
            <a:r>
              <a:rPr lang="cs-CZ" dirty="0"/>
              <a:t>New </a:t>
            </a:r>
            <a:r>
              <a:rPr lang="cs-CZ" dirty="0" err="1"/>
              <a:t>task</a:t>
            </a:r>
            <a:r>
              <a:rPr lang="cs-CZ" dirty="0"/>
              <a:t> - </a:t>
            </a:r>
            <a:r>
              <a:rPr lang="cs-CZ" dirty="0" err="1"/>
              <a:t>theory</a:t>
            </a:r>
            <a:endParaRPr lang="cs-CZ" dirty="0"/>
          </a:p>
        </p:txBody>
      </p:sp>
    </p:spTree>
    <p:extLst>
      <p:ext uri="{BB962C8B-B14F-4D97-AF65-F5344CB8AC3E}">
        <p14:creationId xmlns:p14="http://schemas.microsoft.com/office/powerpoint/2010/main" val="3365112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10BC7E-CF55-4461-A3D4-4F9FB5AA31D5}"/>
              </a:ext>
            </a:extLst>
          </p:cNvPr>
          <p:cNvSpPr>
            <a:spLocks noGrp="1"/>
          </p:cNvSpPr>
          <p:nvPr>
            <p:ph type="title"/>
          </p:nvPr>
        </p:nvSpPr>
        <p:spPr/>
        <p:txBody>
          <a:bodyPr/>
          <a:lstStyle/>
          <a:p>
            <a:r>
              <a:rPr lang="cs-CZ" dirty="0" err="1"/>
              <a:t>Ultrasound</a:t>
            </a:r>
            <a:r>
              <a:rPr lang="cs-CZ" dirty="0"/>
              <a:t> - </a:t>
            </a:r>
            <a:r>
              <a:rPr lang="cs-CZ" dirty="0" err="1"/>
              <a:t>principles</a:t>
            </a:r>
            <a:endParaRPr lang="cs-CZ" dirty="0"/>
          </a:p>
        </p:txBody>
      </p:sp>
      <p:sp>
        <p:nvSpPr>
          <p:cNvPr id="3" name="Zástupný obsah 2">
            <a:extLst>
              <a:ext uri="{FF2B5EF4-FFF2-40B4-BE49-F238E27FC236}">
                <a16:creationId xmlns:a16="http://schemas.microsoft.com/office/drawing/2014/main" id="{03596292-910A-4134-AF37-EDE09B7F5A9C}"/>
              </a:ext>
            </a:extLst>
          </p:cNvPr>
          <p:cNvSpPr>
            <a:spLocks noGrp="1"/>
          </p:cNvSpPr>
          <p:nvPr>
            <p:ph idx="1"/>
          </p:nvPr>
        </p:nvSpPr>
        <p:spPr/>
        <p:txBody>
          <a:bodyPr>
            <a:normAutofit fontScale="85000" lnSpcReduction="20000"/>
          </a:bodyPr>
          <a:lstStyle/>
          <a:p>
            <a:r>
              <a:rPr lang="en-US" sz="1800" dirty="0">
                <a:effectLst/>
                <a:latin typeface="Calibri" panose="020F0502020204030204" pitchFamily="34" charset="0"/>
                <a:ea typeface="Calibri" panose="020F0502020204030204" pitchFamily="34" charset="0"/>
              </a:rPr>
              <a:t>Ultrasound examination is one of the standard examination methods of the arterial system. It is a non-invasive method in which ultrasound waves and the Doppler effect can be used to visualize the morphology of arteries and the nature of blood flow in arteries. With good anatomical conditions, up to 80% of the arterial system can be examined in this way. . Ultrasonic waves are generated in the UZV probe, created by the piezoelectric effect when crystals vibrate by alternating voltage of a suitable frequency (most often from 2-15 MHz, representing 2-15 million oscillations per 1s).</a:t>
            </a:r>
            <a:r>
              <a:rPr lang="cs-CZ" sz="18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The best examiners are in the neck area of a. </a:t>
            </a:r>
            <a:r>
              <a:rPr lang="en-US" sz="1800" dirty="0" err="1">
                <a:effectLst/>
                <a:latin typeface="Calibri" panose="020F0502020204030204" pitchFamily="34" charset="0"/>
                <a:ea typeface="Calibri" panose="020F0502020204030204" pitchFamily="34" charset="0"/>
              </a:rPr>
              <a:t>carotis</a:t>
            </a:r>
            <a:r>
              <a:rPr lang="en-US" sz="1800" dirty="0">
                <a:effectLst/>
                <a:latin typeface="Calibri" panose="020F0502020204030204" pitchFamily="34" charset="0"/>
                <a:ea typeface="Calibri" panose="020F0502020204030204" pitchFamily="34" charset="0"/>
              </a:rPr>
              <a:t>, on the upper limb </a:t>
            </a:r>
            <a:r>
              <a:rPr lang="en-US" sz="1800" dirty="0" err="1">
                <a:effectLst/>
                <a:latin typeface="Calibri" panose="020F0502020204030204" pitchFamily="34" charset="0"/>
                <a:ea typeface="Calibri" panose="020F0502020204030204" pitchFamily="34" charset="0"/>
              </a:rPr>
              <a:t>a.brachialis</a:t>
            </a:r>
            <a:r>
              <a:rPr lang="en-US" sz="1800" dirty="0">
                <a:effectLst/>
                <a:latin typeface="Calibri" panose="020F0502020204030204" pitchFamily="34" charset="0"/>
                <a:ea typeface="Calibri" panose="020F0502020204030204" pitchFamily="34" charset="0"/>
              </a:rPr>
              <a:t>, a. radialis, a. </a:t>
            </a:r>
            <a:r>
              <a:rPr lang="en-US" sz="1800" dirty="0" err="1">
                <a:effectLst/>
                <a:latin typeface="Calibri" panose="020F0502020204030204" pitchFamily="34" charset="0"/>
                <a:ea typeface="Calibri" panose="020F0502020204030204" pitchFamily="34" charset="0"/>
              </a:rPr>
              <a:t>ulnaris</a:t>
            </a:r>
            <a:r>
              <a:rPr lang="en-US" sz="1800" dirty="0">
                <a:effectLst/>
                <a:latin typeface="Calibri" panose="020F0502020204030204" pitchFamily="34" charset="0"/>
                <a:ea typeface="Calibri" panose="020F0502020204030204" pitchFamily="34" charset="0"/>
              </a:rPr>
              <a:t>; </a:t>
            </a:r>
            <a:r>
              <a:rPr lang="cs-CZ" sz="1800" dirty="0">
                <a:effectLst/>
                <a:latin typeface="Calibri" panose="020F0502020204030204" pitchFamily="34" charset="0"/>
                <a:ea typeface="Calibri" panose="020F0502020204030204" pitchFamily="34" charset="0"/>
              </a:rPr>
              <a:t>o</a:t>
            </a:r>
            <a:r>
              <a:rPr lang="en-US" sz="1800" dirty="0">
                <a:effectLst/>
                <a:latin typeface="Calibri" panose="020F0502020204030204" pitchFamily="34" charset="0"/>
                <a:ea typeface="Calibri" panose="020F0502020204030204" pitchFamily="34" charset="0"/>
              </a:rPr>
              <a:t>n the lower limb are </a:t>
            </a:r>
            <a:r>
              <a:rPr lang="cs-CZ" sz="1800" dirty="0">
                <a:effectLst/>
                <a:latin typeface="Calibri" panose="020F0502020204030204" pitchFamily="34" charset="0"/>
                <a:ea typeface="Calibri" panose="020F0502020204030204" pitchFamily="34" charset="0"/>
              </a:rPr>
              <a:t>a</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femoralis</a:t>
            </a:r>
            <a:r>
              <a:rPr lang="en-US" sz="1800" dirty="0">
                <a:effectLst/>
                <a:latin typeface="Calibri" panose="020F0502020204030204" pitchFamily="34" charset="0"/>
                <a:ea typeface="Calibri" panose="020F0502020204030204" pitchFamily="34" charset="0"/>
              </a:rPr>
              <a:t>, </a:t>
            </a:r>
            <a:r>
              <a:rPr lang="cs-CZ" sz="1800" dirty="0">
                <a:effectLst/>
                <a:latin typeface="Calibri" panose="020F0502020204030204" pitchFamily="34" charset="0"/>
                <a:ea typeface="Calibri" panose="020F0502020204030204" pitchFamily="34" charset="0"/>
              </a:rPr>
              <a:t>a</a:t>
            </a:r>
            <a:r>
              <a:rPr lang="en-US" sz="1800" dirty="0">
                <a:effectLst/>
                <a:latin typeface="Calibri" panose="020F0502020204030204" pitchFamily="34" charset="0"/>
                <a:ea typeface="Calibri" panose="020F0502020204030204" pitchFamily="34" charset="0"/>
              </a:rPr>
              <a:t>. </a:t>
            </a:r>
            <a:r>
              <a:rPr lang="en-US" sz="1800" dirty="0" err="1">
                <a:effectLst/>
                <a:latin typeface="Calibri" panose="020F0502020204030204" pitchFamily="34" charset="0"/>
                <a:ea typeface="Calibri" panose="020F0502020204030204" pitchFamily="34" charset="0"/>
              </a:rPr>
              <a:t>poplitea</a:t>
            </a:r>
            <a:r>
              <a:rPr lang="en-US" sz="1800" dirty="0">
                <a:effectLst/>
                <a:latin typeface="Calibri" panose="020F0502020204030204" pitchFamily="34" charset="0"/>
                <a:ea typeface="Calibri" panose="020F0502020204030204" pitchFamily="34" charset="0"/>
              </a:rPr>
              <a:t>,</a:t>
            </a:r>
            <a:r>
              <a:rPr lang="cs-CZ" sz="1800" dirty="0">
                <a:effectLst/>
                <a:latin typeface="Calibri" panose="020F0502020204030204" pitchFamily="34" charset="0"/>
                <a:ea typeface="Calibri" panose="020F0502020204030204" pitchFamily="34" charset="0"/>
              </a:rPr>
              <a:t> a</a:t>
            </a:r>
            <a:r>
              <a:rPr lang="en-US" sz="1800" dirty="0">
                <a:effectLst/>
                <a:latin typeface="Calibri" panose="020F0502020204030204" pitchFamily="34" charset="0"/>
                <a:ea typeface="Calibri" panose="020F0502020204030204" pitchFamily="34" charset="0"/>
              </a:rPr>
              <a:t>. tibialis posterior and </a:t>
            </a:r>
            <a:r>
              <a:rPr lang="cs-CZ" sz="1800" dirty="0">
                <a:effectLst/>
                <a:latin typeface="Calibri" panose="020F0502020204030204" pitchFamily="34" charset="0"/>
                <a:ea typeface="Calibri" panose="020F0502020204030204" pitchFamily="34" charset="0"/>
              </a:rPr>
              <a:t>a</a:t>
            </a:r>
            <a:r>
              <a:rPr lang="en-US" sz="1800" dirty="0" err="1">
                <a:effectLst/>
                <a:latin typeface="Calibri" panose="020F0502020204030204" pitchFamily="34" charset="0"/>
                <a:ea typeface="Calibri" panose="020F0502020204030204" pitchFamily="34" charset="0"/>
              </a:rPr>
              <a:t>nterior</a:t>
            </a:r>
            <a:r>
              <a:rPr lang="en-US" sz="1800" dirty="0">
                <a:effectLst/>
                <a:latin typeface="Calibri" panose="020F0502020204030204" pitchFamily="34" charset="0"/>
                <a:ea typeface="Calibri" panose="020F0502020204030204" pitchFamily="34" charset="0"/>
              </a:rPr>
              <a:t> (</a:t>
            </a:r>
            <a:r>
              <a:rPr lang="cs-CZ" sz="1800" dirty="0">
                <a:effectLst/>
                <a:latin typeface="Calibri" panose="020F0502020204030204" pitchFamily="34" charset="0"/>
                <a:ea typeface="Calibri" panose="020F0502020204030204" pitchFamily="34" charset="0"/>
              </a:rPr>
              <a:t>a</a:t>
            </a:r>
            <a:r>
              <a:rPr lang="en-US" sz="1800" dirty="0">
                <a:effectLst/>
                <a:latin typeface="Calibri" panose="020F0502020204030204" pitchFamily="34" charset="0"/>
                <a:ea typeface="Calibri" panose="020F0502020204030204" pitchFamily="34" charset="0"/>
              </a:rPr>
              <a:t>. dorsalis pedis).</a:t>
            </a:r>
          </a:p>
          <a:p>
            <a:r>
              <a:rPr lang="en-US" sz="1800" dirty="0">
                <a:latin typeface="Calibri" panose="020F0502020204030204" pitchFamily="34" charset="0"/>
                <a:ea typeface="Calibri" panose="020F0502020204030204" pitchFamily="34" charset="0"/>
              </a:rPr>
              <a:t>The resulting waves enter the tissues and propagate in them as longitudinal waves. The molecules into which the waves collide transfer its energy – this happens in two phases - compression when the molecules thicken and relaxation return to the original state (at a frequency of 5 MHz, these phases alternate five million times in one second). The environment through which the wave passes puts resistance=bioimpedance . Part of the waves are reflected from the tissue interface of different impedances, part bends in other directions, part is dispersed into the surroundings, and the rest is absorbed into the tissue while simultaneously surrendering energy in the form of heat.</a:t>
            </a:r>
          </a:p>
          <a:p>
            <a:endParaRPr lang="en-US" sz="1800" dirty="0">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For diagnostics, the part of the wave that is reflected back to the probe from which the wave was sent is used. Reflected waves are again registered in the probe (sending waves is only 1% of the probe's work, the rest of the time is for registration) – again the piezoelectric effect – crystals in the probe are deformed by reflected waves and generate pulses that are further processed by the instrument's computer </a:t>
            </a:r>
            <a:r>
              <a:rPr lang="cs-CZ" sz="1800"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 amplified and displayed on the monitor in different degrees of gray depending on the intensity of the reflection (the greater the intensity of the reflection, the lighter the shade is used; for each reflection, the time delay with which it returns to the probe is also determined and from which the depth from which it is reflected is calculated – the corresponding gray shadows are placed on the screen on the vertical axis. </a:t>
            </a:r>
          </a:p>
          <a:p>
            <a:r>
              <a:rPr lang="en-US" sz="1800" dirty="0">
                <a:effectLst/>
                <a:latin typeface="Calibri" panose="020F0502020204030204" pitchFamily="34" charset="0"/>
                <a:ea typeface="Calibri" panose="020F0502020204030204" pitchFamily="34" charset="0"/>
              </a:rPr>
              <a:t>This creates a two-dimensional ultrasound image (B-mode) </a:t>
            </a:r>
          </a:p>
          <a:p>
            <a:endParaRPr lang="cs-CZ" dirty="0"/>
          </a:p>
        </p:txBody>
      </p:sp>
    </p:spTree>
    <p:extLst>
      <p:ext uri="{BB962C8B-B14F-4D97-AF65-F5344CB8AC3E}">
        <p14:creationId xmlns:p14="http://schemas.microsoft.com/office/powerpoint/2010/main" val="1691733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C0D6AB-D20D-437F-A5AD-C889BC6082C1}"/>
              </a:ext>
            </a:extLst>
          </p:cNvPr>
          <p:cNvSpPr>
            <a:spLocks noGrp="1"/>
          </p:cNvSpPr>
          <p:nvPr>
            <p:ph type="title"/>
          </p:nvPr>
        </p:nvSpPr>
        <p:spPr/>
        <p:txBody>
          <a:bodyPr/>
          <a:lstStyle/>
          <a:p>
            <a:r>
              <a:rPr lang="cs-CZ" dirty="0"/>
              <a:t>Doppler </a:t>
            </a:r>
            <a:r>
              <a:rPr lang="cs-CZ" dirty="0" err="1"/>
              <a:t>principle</a:t>
            </a:r>
            <a:endParaRPr lang="cs-CZ" dirty="0"/>
          </a:p>
        </p:txBody>
      </p:sp>
      <p:sp>
        <p:nvSpPr>
          <p:cNvPr id="3" name="Zástupný obsah 2">
            <a:extLst>
              <a:ext uri="{FF2B5EF4-FFF2-40B4-BE49-F238E27FC236}">
                <a16:creationId xmlns:a16="http://schemas.microsoft.com/office/drawing/2014/main" id="{8C0AF5A9-7F58-4930-A4DD-9AFDB72A8DBD}"/>
              </a:ext>
            </a:extLst>
          </p:cNvPr>
          <p:cNvSpPr>
            <a:spLocks noGrp="1"/>
          </p:cNvSpPr>
          <p:nvPr>
            <p:ph idx="1"/>
          </p:nvPr>
        </p:nvSpPr>
        <p:spPr/>
        <p:txBody>
          <a:bodyPr>
            <a:normAutofit/>
          </a:bodyPr>
          <a:lstStyle/>
          <a:p>
            <a:r>
              <a:rPr lang="en-US" sz="1800" dirty="0">
                <a:effectLst/>
                <a:latin typeface="Calibri" panose="020F0502020204030204" pitchFamily="34" charset="0"/>
                <a:ea typeface="Calibri" panose="020F0502020204030204" pitchFamily="34" charset="0"/>
              </a:rPr>
              <a:t>Two-dimensional ultrasound image (B-mode) is further combined with measurement of blood flow velocities in the vessel (PW pulsed wave) - commonly known as duplex sonography. Then color flow mapping (CFM) was added to create triplex sonography. All based on:</a:t>
            </a:r>
          </a:p>
          <a:p>
            <a:pPr marL="0" indent="0">
              <a:buNone/>
            </a:pPr>
            <a:r>
              <a:rPr lang="en-US" sz="1800" dirty="0">
                <a:latin typeface="Calibri" panose="020F0502020204030204" pitchFamily="34" charset="0"/>
              </a:rPr>
              <a:t>Doppler effect - Mr. Johan Christian Doppler (1803-1853) - professor at the Prague Polytechnic</a:t>
            </a:r>
            <a:endParaRPr lang="cs-CZ" sz="1800" dirty="0">
              <a:latin typeface="Calibri" panose="020F0502020204030204" pitchFamily="34" charset="0"/>
            </a:endParaRPr>
          </a:p>
          <a:p>
            <a:r>
              <a:rPr lang="en-US" sz="1800" dirty="0">
                <a:latin typeface="Calibri" panose="020F0502020204030204" pitchFamily="34" charset="0"/>
              </a:rPr>
              <a:t>which is based on the registration of moving particles of blood</a:t>
            </a:r>
            <a:endParaRPr lang="cs-CZ" sz="1800" dirty="0">
              <a:latin typeface="Calibri" panose="020F0502020204030204" pitchFamily="34" charset="0"/>
            </a:endParaRPr>
          </a:p>
          <a:p>
            <a:r>
              <a:rPr lang="en-US" sz="1800" dirty="0">
                <a:latin typeface="Calibri" panose="020F0502020204030204" pitchFamily="34" charset="0"/>
              </a:rPr>
              <a:t>Doppler principle: if a source of an acoustic wave of constant frequency moves in a straight line relative to a stationary observer, then if the sound source approaches, the frequency of the sound is perceived as higher (than it is actually transmitted) and if it moves away from the observer, the frequency is perceived as lower. </a:t>
            </a:r>
          </a:p>
          <a:p>
            <a:endParaRPr lang="en-US" sz="1800" dirty="0">
              <a:latin typeface="Calibri" panose="020F0502020204030204" pitchFamily="34" charset="0"/>
            </a:endParaRPr>
          </a:p>
          <a:p>
            <a:r>
              <a:rPr lang="en-US" sz="1800" dirty="0">
                <a:latin typeface="Calibri" panose="020F0502020204030204" pitchFamily="34" charset="0"/>
              </a:rPr>
              <a:t>This principle also applies vice versa: if there is a stationary source of waves and a reflector that reflects the sound (i.e. the blood flow in the vessel) is moving</a:t>
            </a:r>
          </a:p>
          <a:p>
            <a:endParaRPr lang="en-US" sz="1800" dirty="0">
              <a:latin typeface="Calibri" panose="020F0502020204030204" pitchFamily="34" charset="0"/>
            </a:endParaRPr>
          </a:p>
          <a:p>
            <a:r>
              <a:rPr lang="en-US" sz="1800" dirty="0">
                <a:latin typeface="Calibri" panose="020F0502020204030204" pitchFamily="34" charset="0"/>
              </a:rPr>
              <a:t>Calculated blood flow rates can be captured in two ways: pulse wave doppler or color flow mapping</a:t>
            </a:r>
          </a:p>
          <a:p>
            <a:endParaRPr lang="en-US" sz="1800" dirty="0">
              <a:latin typeface="Calibri" panose="020F0502020204030204" pitchFamily="34" charset="0"/>
            </a:endParaRPr>
          </a:p>
        </p:txBody>
      </p:sp>
    </p:spTree>
    <p:extLst>
      <p:ext uri="{BB962C8B-B14F-4D97-AF65-F5344CB8AC3E}">
        <p14:creationId xmlns:p14="http://schemas.microsoft.com/office/powerpoint/2010/main" val="1888989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501660-ED3D-4DA5-BBF7-A4079C39F50E}"/>
              </a:ext>
            </a:extLst>
          </p:cNvPr>
          <p:cNvSpPr>
            <a:spLocks noGrp="1"/>
          </p:cNvSpPr>
          <p:nvPr>
            <p:ph type="title"/>
          </p:nvPr>
        </p:nvSpPr>
        <p:spPr/>
        <p:txBody>
          <a:bodyPr>
            <a:normAutofit fontScale="90000"/>
          </a:bodyPr>
          <a:lstStyle/>
          <a:p>
            <a:br>
              <a:rPr lang="en-US" dirty="0"/>
            </a:br>
            <a:r>
              <a:rPr lang="en-US" dirty="0"/>
              <a:t>Ultrasound measurement of the wall thickness of the carotid artery</a:t>
            </a:r>
            <a:br>
              <a:rPr lang="en-US" dirty="0"/>
            </a:br>
            <a:endParaRPr lang="cs-CZ" dirty="0"/>
          </a:p>
        </p:txBody>
      </p:sp>
      <p:sp>
        <p:nvSpPr>
          <p:cNvPr id="3" name="Zástupný obsah 2">
            <a:extLst>
              <a:ext uri="{FF2B5EF4-FFF2-40B4-BE49-F238E27FC236}">
                <a16:creationId xmlns:a16="http://schemas.microsoft.com/office/drawing/2014/main" id="{8078ACF2-9EEC-4A09-8DF2-15ED5106C806}"/>
              </a:ext>
            </a:extLst>
          </p:cNvPr>
          <p:cNvSpPr>
            <a:spLocks noGrp="1"/>
          </p:cNvSpPr>
          <p:nvPr>
            <p:ph idx="1"/>
          </p:nvPr>
        </p:nvSpPr>
        <p:spPr/>
        <p:txBody>
          <a:bodyPr>
            <a:normAutofit fontScale="92500" lnSpcReduction="20000"/>
          </a:bodyPr>
          <a:lstStyle/>
          <a:p>
            <a:r>
              <a:rPr lang="cs-CZ" sz="1800" dirty="0" err="1">
                <a:effectLst/>
                <a:latin typeface="Calibri" panose="020F0502020204030204" pitchFamily="34" charset="0"/>
                <a:ea typeface="Calibri" panose="020F0502020204030204" pitchFamily="34" charset="0"/>
              </a:rPr>
              <a:t>Carotid</a:t>
            </a:r>
            <a:r>
              <a:rPr lang="cs-CZ" sz="1800" dirty="0">
                <a:effectLst/>
                <a:latin typeface="Calibri" panose="020F0502020204030204" pitchFamily="34" charset="0"/>
                <a:ea typeface="Calibri" panose="020F0502020204030204" pitchFamily="34" charset="0"/>
              </a:rPr>
              <a:t> intima-media </a:t>
            </a:r>
            <a:r>
              <a:rPr lang="cs-CZ" sz="1800" dirty="0" err="1">
                <a:effectLst/>
                <a:latin typeface="Calibri" panose="020F0502020204030204" pitchFamily="34" charset="0"/>
                <a:ea typeface="Calibri" panose="020F0502020204030204" pitchFamily="34" charset="0"/>
              </a:rPr>
              <a:t>thickness</a:t>
            </a:r>
            <a:r>
              <a:rPr lang="cs-CZ" sz="1800" dirty="0">
                <a:effectLst/>
                <a:latin typeface="Calibri" panose="020F0502020204030204" pitchFamily="34" charset="0"/>
                <a:ea typeface="Calibri" panose="020F0502020204030204" pitchFamily="34" charset="0"/>
              </a:rPr>
              <a:t> (CIMT) </a:t>
            </a:r>
            <a:r>
              <a:rPr lang="cs-CZ" sz="1800" dirty="0" err="1">
                <a:effectLst/>
                <a:latin typeface="Calibri" panose="020F0502020204030204" pitchFamily="34" charset="0"/>
                <a:ea typeface="Calibri" panose="020F0502020204030204" pitchFamily="34" charset="0"/>
              </a:rPr>
              <a:t>is</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used</a:t>
            </a:r>
            <a:r>
              <a:rPr lang="cs-CZ" sz="1800" dirty="0">
                <a:effectLst/>
                <a:latin typeface="Calibri" panose="020F0502020204030204" pitchFamily="34" charset="0"/>
                <a:ea typeface="Calibri" panose="020F0502020204030204" pitchFamily="34" charset="0"/>
              </a:rPr>
              <a:t> to </a:t>
            </a:r>
            <a:r>
              <a:rPr lang="cs-CZ" sz="1800" dirty="0" err="1">
                <a:effectLst/>
                <a:latin typeface="Calibri" panose="020F0502020204030204" pitchFamily="34" charset="0"/>
                <a:ea typeface="Calibri" panose="020F0502020204030204" pitchFamily="34" charset="0"/>
              </a:rPr>
              <a:t>supplement</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the</a:t>
            </a:r>
            <a:r>
              <a:rPr lang="cs-CZ" sz="1800" dirty="0">
                <a:effectLst/>
                <a:latin typeface="Calibri" panose="020F0502020204030204" pitchFamily="34" charset="0"/>
                <a:ea typeface="Calibri" panose="020F0502020204030204" pitchFamily="34" charset="0"/>
              </a:rPr>
              <a:t> risk </a:t>
            </a:r>
            <a:r>
              <a:rPr lang="cs-CZ" sz="1800" dirty="0" err="1">
                <a:effectLst/>
                <a:latin typeface="Calibri" panose="020F0502020204030204" pitchFamily="34" charset="0"/>
                <a:ea typeface="Calibri" panose="020F0502020204030204" pitchFamily="34" charset="0"/>
              </a:rPr>
              <a:t>factors</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for</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cardiovascular</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disease</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associated</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with</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atherosclerosis</a:t>
            </a:r>
            <a:r>
              <a:rPr lang="cs-CZ" sz="1800" dirty="0">
                <a:effectLst/>
                <a:latin typeface="Calibri" panose="020F0502020204030204" pitchFamily="34" charset="0"/>
                <a:ea typeface="Calibri" panose="020F0502020204030204" pitchFamily="34" charset="0"/>
              </a:rPr>
              <a:t> and to </a:t>
            </a:r>
            <a:r>
              <a:rPr lang="cs-CZ" sz="1800" dirty="0" err="1">
                <a:effectLst/>
                <a:latin typeface="Calibri" panose="020F0502020204030204" pitchFamily="34" charset="0"/>
                <a:ea typeface="Calibri" panose="020F0502020204030204" pitchFamily="34" charset="0"/>
              </a:rPr>
              <a:t>predict</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cardiovascular</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disease</a:t>
            </a:r>
            <a:r>
              <a:rPr lang="cs-CZ" sz="1800" dirty="0">
                <a:effectLst/>
                <a:latin typeface="Calibri" panose="020F0502020204030204" pitchFamily="34" charset="0"/>
                <a:ea typeface="Calibri" panose="020F0502020204030204" pitchFamily="34" charset="0"/>
              </a:rPr>
              <a:t>. CIMT </a:t>
            </a:r>
            <a:r>
              <a:rPr lang="cs-CZ" sz="1800" dirty="0" err="1">
                <a:effectLst/>
                <a:latin typeface="Calibri" panose="020F0502020204030204" pitchFamily="34" charset="0"/>
                <a:ea typeface="Calibri" panose="020F0502020204030204" pitchFamily="34" charset="0"/>
              </a:rPr>
              <a:t>values</a:t>
            </a:r>
            <a:r>
              <a:rPr lang="cs-CZ" sz="1800" dirty="0">
                <a:effectLst/>
                <a:latin typeface="Calibri" panose="020F0502020204030204" pitchFamily="34" charset="0"/>
                <a:ea typeface="Calibri" panose="020F0502020204030204" pitchFamily="34" charset="0"/>
              </a:rPr>
              <a:t> vary </a:t>
            </a:r>
            <a:r>
              <a:rPr lang="cs-CZ" sz="1800" dirty="0" err="1">
                <a:effectLst/>
                <a:latin typeface="Calibri" panose="020F0502020204030204" pitchFamily="34" charset="0"/>
                <a:ea typeface="Calibri" panose="020F0502020204030204" pitchFamily="34" charset="0"/>
              </a:rPr>
              <a:t>with</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age</a:t>
            </a:r>
            <a:r>
              <a:rPr lang="cs-CZ" sz="1800" dirty="0">
                <a:effectLst/>
                <a:latin typeface="Calibri" panose="020F0502020204030204" pitchFamily="34" charset="0"/>
                <a:ea typeface="Calibri" panose="020F0502020204030204" pitchFamily="34" charset="0"/>
              </a:rPr>
              <a:t>, smoking, </a:t>
            </a:r>
            <a:r>
              <a:rPr lang="cs-CZ" sz="1800" dirty="0" err="1">
                <a:effectLst/>
                <a:latin typeface="Calibri" panose="020F0502020204030204" pitchFamily="34" charset="0"/>
                <a:ea typeface="Calibri" panose="020F0502020204030204" pitchFamily="34" charset="0"/>
              </a:rPr>
              <a:t>blood</a:t>
            </a:r>
            <a:r>
              <a:rPr lang="cs-CZ" sz="1800" dirty="0">
                <a:effectLst/>
                <a:latin typeface="Calibri" panose="020F0502020204030204" pitchFamily="34" charset="0"/>
                <a:ea typeface="Calibri" panose="020F0502020204030204" pitchFamily="34" charset="0"/>
              </a:rPr>
              <a:t> </a:t>
            </a:r>
            <a:r>
              <a:rPr lang="cs-CZ" sz="1800" dirty="0" err="1">
                <a:effectLst/>
                <a:latin typeface="Calibri" panose="020F0502020204030204" pitchFamily="34" charset="0"/>
                <a:ea typeface="Calibri" panose="020F0502020204030204" pitchFamily="34" charset="0"/>
              </a:rPr>
              <a:t>pressure</a:t>
            </a:r>
            <a:r>
              <a:rPr lang="cs-CZ" sz="1800" dirty="0">
                <a:effectLst/>
                <a:latin typeface="Calibri" panose="020F0502020204030204" pitchFamily="34" charset="0"/>
                <a:ea typeface="Calibri" panose="020F0502020204030204" pitchFamily="34" charset="0"/>
              </a:rPr>
              <a:t>, diabetes </a:t>
            </a:r>
            <a:r>
              <a:rPr lang="cs-CZ" sz="1800" dirty="0" err="1">
                <a:effectLst/>
                <a:latin typeface="Calibri" panose="020F0502020204030204" pitchFamily="34" charset="0"/>
                <a:ea typeface="Calibri" panose="020F0502020204030204" pitchFamily="34" charset="0"/>
              </a:rPr>
              <a:t>mellitus</a:t>
            </a:r>
            <a:r>
              <a:rPr lang="cs-CZ" sz="1800" dirty="0">
                <a:effectLst/>
                <a:latin typeface="Calibri" panose="020F0502020204030204" pitchFamily="34" charset="0"/>
                <a:ea typeface="Calibri" panose="020F0502020204030204" pitchFamily="34" charset="0"/>
              </a:rPr>
              <a:t> and </a:t>
            </a:r>
            <a:r>
              <a:rPr lang="cs-CZ" sz="1800" dirty="0" err="1">
                <a:effectLst/>
                <a:latin typeface="Calibri" panose="020F0502020204030204" pitchFamily="34" charset="0"/>
                <a:ea typeface="Calibri" panose="020F0502020204030204" pitchFamily="34" charset="0"/>
              </a:rPr>
              <a:t>blood</a:t>
            </a:r>
            <a:r>
              <a:rPr lang="cs-CZ" sz="1800" dirty="0">
                <a:effectLst/>
                <a:latin typeface="Calibri" panose="020F0502020204030204" pitchFamily="34" charset="0"/>
                <a:ea typeface="Calibri" panose="020F0502020204030204" pitchFamily="34" charset="0"/>
              </a:rPr>
              <a:t> lipid </a:t>
            </a:r>
            <a:r>
              <a:rPr lang="cs-CZ" sz="1800" dirty="0" err="1">
                <a:effectLst/>
                <a:latin typeface="Calibri" panose="020F0502020204030204" pitchFamily="34" charset="0"/>
                <a:ea typeface="Calibri" panose="020F0502020204030204" pitchFamily="34" charset="0"/>
              </a:rPr>
              <a:t>levels</a:t>
            </a:r>
            <a:r>
              <a:rPr lang="cs-CZ" sz="1800" dirty="0">
                <a:effectLst/>
                <a:latin typeface="Calibri" panose="020F0502020204030204" pitchFamily="34" charset="0"/>
                <a:ea typeface="Calibri" panose="020F0502020204030204" pitchFamily="34" charset="0"/>
              </a:rPr>
              <a:t>. </a:t>
            </a:r>
          </a:p>
          <a:p>
            <a:r>
              <a:rPr lang="en-US" sz="1800" dirty="0">
                <a:effectLst/>
                <a:latin typeface="Calibri" panose="020F0502020204030204" pitchFamily="34" charset="0"/>
                <a:ea typeface="Calibri" panose="020F0502020204030204" pitchFamily="34" charset="0"/>
              </a:rPr>
              <a:t>CIMT is related to cardiovascular mortality and morbidity. This is a non-invasive, painless method of examination. During the examination, care must be taken not to exert excessive pressure on the carotid arteries (carotid sinus), which could cause bradycardia and hypotension.</a:t>
            </a:r>
          </a:p>
          <a:p>
            <a:endParaRPr lang="en-US"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The artery wall consists of three layers (adventitia, media, intima). With B imaging, we get a two-dimensional image formed by these layers, which differ in their acoustic impedance. </a:t>
            </a:r>
          </a:p>
          <a:p>
            <a:endParaRPr lang="en-US"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The measurement is performed 5 – 10 mm proximal from carotid bifurcation in </a:t>
            </a:r>
            <a:r>
              <a:rPr lang="en-US" sz="1800" dirty="0" err="1">
                <a:effectLst/>
                <a:latin typeface="Calibri" panose="020F0502020204030204" pitchFamily="34" charset="0"/>
                <a:ea typeface="Calibri" panose="020F0502020204030204" pitchFamily="34" charset="0"/>
              </a:rPr>
              <a:t>a.carotis</a:t>
            </a:r>
            <a:r>
              <a:rPr lang="en-US" sz="1800" dirty="0">
                <a:effectLst/>
                <a:latin typeface="Calibri" panose="020F0502020204030204" pitchFamily="34" charset="0"/>
                <a:ea typeface="Calibri" panose="020F0502020204030204" pitchFamily="34" charset="0"/>
              </a:rPr>
              <a:t> communis. We use a linear ultrasonic probe with a frequency of approximately 7 </a:t>
            </a:r>
            <a:r>
              <a:rPr lang="en-US" sz="1800" dirty="0" err="1">
                <a:effectLst/>
                <a:latin typeface="Calibri" panose="020F0502020204030204" pitchFamily="34" charset="0"/>
                <a:ea typeface="Calibri" panose="020F0502020204030204" pitchFamily="34" charset="0"/>
              </a:rPr>
              <a:t>MHz.</a:t>
            </a:r>
            <a:r>
              <a:rPr lang="en-US" sz="1800" dirty="0">
                <a:effectLst/>
                <a:latin typeface="Calibri" panose="020F0502020204030204" pitchFamily="34" charset="0"/>
                <a:ea typeface="Calibri" panose="020F0502020204030204" pitchFamily="34" charset="0"/>
              </a:rPr>
              <a:t> </a:t>
            </a:r>
          </a:p>
          <a:p>
            <a:r>
              <a:rPr lang="en-US" sz="1800" dirty="0">
                <a:effectLst/>
                <a:latin typeface="Calibri" panose="020F0502020204030204" pitchFamily="34" charset="0"/>
                <a:ea typeface="Calibri" panose="020F0502020204030204" pitchFamily="34" charset="0"/>
              </a:rPr>
              <a:t>We exert appropriate pressure on the probe (danger of vagal reaction). The depicted wall is from the probe: adventitia, media, intima, then the lumen of the vessel and again intima, media, adventitia. We detect the desired section of the carotid artery with the probe and freeze the image. With the distance measurement function, we measure the intima-media complex. We record the value.  </a:t>
            </a:r>
          </a:p>
          <a:p>
            <a:r>
              <a:rPr lang="en-US" sz="1800" u="sng" dirty="0" err="1">
                <a:effectLst/>
                <a:latin typeface="Calibri" panose="020F0502020204030204" pitchFamily="34" charset="0"/>
                <a:ea typeface="Calibri" panose="020F0502020204030204" pitchFamily="34" charset="0"/>
              </a:rPr>
              <a:t>Pato</a:t>
            </a:r>
            <a:r>
              <a:rPr lang="en-US" sz="1800" u="sng" dirty="0">
                <a:effectLst/>
                <a:latin typeface="Calibri" panose="020F0502020204030204" pitchFamily="34" charset="0"/>
                <a:ea typeface="Calibri" panose="020F0502020204030204" pitchFamily="34" charset="0"/>
              </a:rPr>
              <a:t>/physiological values: The normal upper limit is 0.8 to 1.0 mm according to age and sex (see table below), atherosclerosis is values above 1.2 - 1.5 mm.</a:t>
            </a:r>
            <a:endParaRPr lang="cs-CZ" dirty="0"/>
          </a:p>
        </p:txBody>
      </p:sp>
    </p:spTree>
    <p:extLst>
      <p:ext uri="{BB962C8B-B14F-4D97-AF65-F5344CB8AC3E}">
        <p14:creationId xmlns:p14="http://schemas.microsoft.com/office/powerpoint/2010/main" val="2218028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DA33B445-4205-427B-BBD5-C0D7E6323AA7}"/>
              </a:ext>
            </a:extLst>
          </p:cNvPr>
          <p:cNvPicPr>
            <a:picLocks noChangeAspect="1"/>
          </p:cNvPicPr>
          <p:nvPr/>
        </p:nvPicPr>
        <p:blipFill rotWithShape="1">
          <a:blip r:embed="rId2"/>
          <a:srcRect l="6067" t="35982" r="44545" b="33333"/>
          <a:stretch/>
        </p:blipFill>
        <p:spPr>
          <a:xfrm>
            <a:off x="1117949" y="902040"/>
            <a:ext cx="10168001" cy="5053920"/>
          </a:xfrm>
          <a:prstGeom prst="rect">
            <a:avLst/>
          </a:prstGeom>
        </p:spPr>
      </p:pic>
    </p:spTree>
    <p:extLst>
      <p:ext uri="{BB962C8B-B14F-4D97-AF65-F5344CB8AC3E}">
        <p14:creationId xmlns:p14="http://schemas.microsoft.com/office/powerpoint/2010/main" val="277953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BB7D2F-3CC6-41F7-B8F4-C1BFB2524FB5}"/>
              </a:ext>
            </a:extLst>
          </p:cNvPr>
          <p:cNvSpPr>
            <a:spLocks noGrp="1"/>
          </p:cNvSpPr>
          <p:nvPr>
            <p:ph type="ctrTitle"/>
          </p:nvPr>
        </p:nvSpPr>
        <p:spPr/>
        <p:txBody>
          <a:bodyPr/>
          <a:lstStyle/>
          <a:p>
            <a:endParaRPr lang="cs-CZ" dirty="0"/>
          </a:p>
        </p:txBody>
      </p:sp>
      <p:sp>
        <p:nvSpPr>
          <p:cNvPr id="3" name="Podnadpis 2">
            <a:extLst>
              <a:ext uri="{FF2B5EF4-FFF2-40B4-BE49-F238E27FC236}">
                <a16:creationId xmlns:a16="http://schemas.microsoft.com/office/drawing/2014/main" id="{1C5D505F-369E-4583-9D07-F7FF90D57500}"/>
              </a:ext>
            </a:extLst>
          </p:cNvPr>
          <p:cNvSpPr>
            <a:spLocks noGrp="1"/>
          </p:cNvSpPr>
          <p:nvPr>
            <p:ph type="subTitle" idx="1"/>
          </p:nvPr>
        </p:nvSpPr>
        <p:spPr/>
        <p:txBody>
          <a:bodyPr/>
          <a:lstStyle/>
          <a:p>
            <a:endParaRPr lang="cs-CZ"/>
          </a:p>
        </p:txBody>
      </p:sp>
      <p:pic>
        <p:nvPicPr>
          <p:cNvPr id="5" name="Obrázek 4">
            <a:extLst>
              <a:ext uri="{FF2B5EF4-FFF2-40B4-BE49-F238E27FC236}">
                <a16:creationId xmlns:a16="http://schemas.microsoft.com/office/drawing/2014/main" id="{11F9B5E9-D080-4FB9-89CE-B7B4EDB2634D}"/>
              </a:ext>
            </a:extLst>
          </p:cNvPr>
          <p:cNvPicPr>
            <a:picLocks noChangeAspect="1"/>
          </p:cNvPicPr>
          <p:nvPr/>
        </p:nvPicPr>
        <p:blipFill rotWithShape="1">
          <a:blip r:embed="rId2"/>
          <a:srcRect t="47228" r="45276" b="10503"/>
          <a:stretch/>
        </p:blipFill>
        <p:spPr>
          <a:xfrm>
            <a:off x="1307795" y="342308"/>
            <a:ext cx="9990682" cy="6173384"/>
          </a:xfrm>
          <a:prstGeom prst="rect">
            <a:avLst/>
          </a:prstGeom>
        </p:spPr>
      </p:pic>
    </p:spTree>
    <p:extLst>
      <p:ext uri="{BB962C8B-B14F-4D97-AF65-F5344CB8AC3E}">
        <p14:creationId xmlns:p14="http://schemas.microsoft.com/office/powerpoint/2010/main" val="2581455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ázek 2">
            <a:extLst>
              <a:ext uri="{FF2B5EF4-FFF2-40B4-BE49-F238E27FC236}">
                <a16:creationId xmlns:a16="http://schemas.microsoft.com/office/drawing/2014/main" id="{F9945E18-8381-4EA7-92B8-40BE12E5396F}"/>
              </a:ext>
            </a:extLst>
          </p:cNvPr>
          <p:cNvPicPr>
            <a:picLocks noChangeAspect="1"/>
          </p:cNvPicPr>
          <p:nvPr/>
        </p:nvPicPr>
        <p:blipFill rotWithShape="1">
          <a:blip r:embed="rId2"/>
          <a:srcRect l="1975" t="12968" r="66901" b="12877"/>
          <a:stretch/>
        </p:blipFill>
        <p:spPr>
          <a:xfrm>
            <a:off x="1966586" y="265442"/>
            <a:ext cx="3319398" cy="6327115"/>
          </a:xfrm>
          <a:prstGeom prst="rect">
            <a:avLst/>
          </a:prstGeom>
        </p:spPr>
      </p:pic>
    </p:spTree>
    <p:extLst>
      <p:ext uri="{BB962C8B-B14F-4D97-AF65-F5344CB8AC3E}">
        <p14:creationId xmlns:p14="http://schemas.microsoft.com/office/powerpoint/2010/main" val="139969291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934</Words>
  <Application>Microsoft Office PowerPoint</Application>
  <PresentationFormat>Širokoúhlá obrazovka</PresentationFormat>
  <Paragraphs>26</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Blood flow in the vessels – ultrasound estimation</vt:lpstr>
      <vt:lpstr>Ultrasound - principles</vt:lpstr>
      <vt:lpstr>Doppler principle</vt:lpstr>
      <vt:lpstr> Ultrasound measurement of the wall thickness of the carotid artery </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Blood flow in the vessels – ultrasound estimation</dc:title>
  <dc:creator>Zuzana Nováková</dc:creator>
  <cp:lastModifiedBy>Zuzana Nováková</cp:lastModifiedBy>
  <cp:revision>1</cp:revision>
  <dcterms:created xsi:type="dcterms:W3CDTF">2023-04-14T05:25:45Z</dcterms:created>
  <dcterms:modified xsi:type="dcterms:W3CDTF">2024-04-18T13:33:55Z</dcterms:modified>
</cp:coreProperties>
</file>