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256" r:id="rId2"/>
    <p:sldId id="258" r:id="rId3"/>
    <p:sldId id="259" r:id="rId4"/>
    <p:sldId id="331" r:id="rId5"/>
    <p:sldId id="260" r:id="rId6"/>
    <p:sldId id="321" r:id="rId7"/>
    <p:sldId id="322" r:id="rId8"/>
    <p:sldId id="261" r:id="rId9"/>
    <p:sldId id="330" r:id="rId10"/>
    <p:sldId id="319" r:id="rId11"/>
    <p:sldId id="323" r:id="rId12"/>
    <p:sldId id="329" r:id="rId13"/>
    <p:sldId id="318" r:id="rId14"/>
    <p:sldId id="263" r:id="rId15"/>
    <p:sldId id="264" r:id="rId16"/>
    <p:sldId id="320" r:id="rId17"/>
    <p:sldId id="265" r:id="rId18"/>
    <p:sldId id="266" r:id="rId19"/>
    <p:sldId id="267" r:id="rId20"/>
    <p:sldId id="327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80" r:id="rId31"/>
    <p:sldId id="278" r:id="rId32"/>
    <p:sldId id="281" r:id="rId33"/>
    <p:sldId id="282" r:id="rId34"/>
    <p:sldId id="279" r:id="rId35"/>
    <p:sldId id="283" r:id="rId36"/>
    <p:sldId id="284" r:id="rId37"/>
    <p:sldId id="294" r:id="rId38"/>
    <p:sldId id="287" r:id="rId39"/>
    <p:sldId id="286" r:id="rId40"/>
    <p:sldId id="288" r:id="rId41"/>
    <p:sldId id="289" r:id="rId42"/>
    <p:sldId id="290" r:id="rId43"/>
    <p:sldId id="291" r:id="rId44"/>
    <p:sldId id="292" r:id="rId45"/>
    <p:sldId id="326" r:id="rId46"/>
    <p:sldId id="293" r:id="rId47"/>
    <p:sldId id="299" r:id="rId48"/>
    <p:sldId id="285" r:id="rId49"/>
    <p:sldId id="302" r:id="rId50"/>
    <p:sldId id="303" r:id="rId51"/>
    <p:sldId id="304" r:id="rId52"/>
    <p:sldId id="328" r:id="rId53"/>
    <p:sldId id="306" r:id="rId54"/>
    <p:sldId id="307" r:id="rId55"/>
    <p:sldId id="308" r:id="rId56"/>
    <p:sldId id="309" r:id="rId57"/>
    <p:sldId id="311" r:id="rId58"/>
    <p:sldId id="312" r:id="rId59"/>
    <p:sldId id="310" r:id="rId60"/>
    <p:sldId id="313" r:id="rId61"/>
    <p:sldId id="315" r:id="rId62"/>
    <p:sldId id="314" r:id="rId63"/>
    <p:sldId id="317" r:id="rId6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DC"/>
    <a:srgbClr val="FF99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cs-CZ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46FB036F-225C-4720-855D-B9ECB74E95A5}" type="datetimeFigureOut">
              <a:rPr lang="cs-CZ"/>
              <a:pPr/>
              <a:t>14.02.2023</a:t>
            </a:fld>
            <a:endParaRPr lang="cs-CZ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8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cs-CZ"/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3B71902-C204-4AD3-A299-F20D3151FEEE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A150D-5FEA-4CDA-899B-8DCC2578BA71}" type="datetimeFigureOut">
              <a:rPr lang="cs-CZ"/>
              <a:pPr>
                <a:defRPr/>
              </a:pPr>
              <a:t>14.02.2023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3BD8E-E0E9-497C-AD77-B6C4B01101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BC815-C6B1-450E-8647-985AF7D08488}" type="datetimeFigureOut">
              <a:rPr lang="cs-CZ"/>
              <a:pPr>
                <a:defRPr/>
              </a:pPr>
              <a:t>14.02.2023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1E953-E29F-43E2-8DF3-A8FCA77AD0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F9343-61FD-4DD3-9A13-3CF4CCC832E8}" type="datetimeFigureOut">
              <a:rPr lang="cs-CZ"/>
              <a:pPr>
                <a:defRPr/>
              </a:pPr>
              <a:t>14.02.2023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CAF8E-3965-4D70-9EA6-40A8D87879A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87054-AD75-440C-8266-390F07A132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15ED8-EC4B-4379-91E2-283444C2AD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A8473-2235-4CFE-87FE-FC39DD59A41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FB345-5F0A-49AB-9A26-0CD0B1062F40}" type="datetimeFigureOut">
              <a:rPr lang="cs-CZ"/>
              <a:pPr>
                <a:defRPr/>
              </a:pPr>
              <a:t>14.02.2023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1EF42-CCDF-4E87-87AC-54423287A2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D568C-7A81-4AA7-8995-D1704274D16C}" type="datetimeFigureOut">
              <a:rPr lang="cs-CZ"/>
              <a:pPr>
                <a:defRPr/>
              </a:pPr>
              <a:t>14.02.2023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FC3D2-E4E9-44C9-8505-CEC7411DA0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56177-7A37-4CD9-87FC-243BB6687225}" type="datetimeFigureOut">
              <a:rPr lang="cs-CZ"/>
              <a:pPr>
                <a:defRPr/>
              </a:pPr>
              <a:t>14.02.2023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A42FF-F0B3-4BAA-8665-7F0185F94CE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05B27-2272-4E38-A59C-350696CCDBC0}" type="datetimeFigureOut">
              <a:rPr lang="cs-CZ"/>
              <a:pPr>
                <a:defRPr/>
              </a:pPr>
              <a:t>14.02.2023</a:t>
            </a:fld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5321C-C246-47FF-9928-B0E396A1BA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DB311-4B98-4010-85C3-71B995C91919}" type="datetimeFigureOut">
              <a:rPr lang="cs-CZ"/>
              <a:pPr>
                <a:defRPr/>
              </a:pPr>
              <a:t>14.02.2023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D34D5-1BD2-48F4-B85F-6ACF61AA5B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12E5E-DE45-49AC-9AC6-147E45C56AA1}" type="datetimeFigureOut">
              <a:rPr lang="cs-CZ"/>
              <a:pPr>
                <a:defRPr/>
              </a:pPr>
              <a:t>14.02.2023</a:t>
            </a:fld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29C47-2D73-49BC-BC4C-CC728D7066D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875FB-7A39-4823-B2C6-9F146CD0ECD6}" type="datetimeFigureOut">
              <a:rPr lang="cs-CZ"/>
              <a:pPr>
                <a:defRPr/>
              </a:pPr>
              <a:t>14.02.2023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FAB6B-37E7-4A39-8BEF-DE8C734E98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D773C-9DD6-42D0-B11F-A2942859DB4D}" type="datetimeFigureOut">
              <a:rPr lang="cs-CZ"/>
              <a:pPr>
                <a:defRPr/>
              </a:pPr>
              <a:t>14.02.2023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2FBDD-A9E7-440D-95F9-142E8366B0D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34E4314-C30B-461F-AF21-10D55AE43691}" type="datetimeFigureOut">
              <a:rPr lang="cs-CZ"/>
              <a:pPr>
                <a:defRPr/>
              </a:pPr>
              <a:t>14.02.2023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A60CE7-2742-4907-AEFC-DD197DBEFD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histology.med.muni.cz/education/electronic-study-resources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http://www.schuco.co.uk/images\embedding-moulds.jpg" TargetMode="External"/><Relationship Id="rId7" Type="http://schemas.openxmlformats.org/officeDocument/2006/relationships/image" Target="http://www.emsdiasum.com/microscopy/products/histology/imaages2/62525_W_.jp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http://www.cmhd.ca/enu_mutagenesis/assets/kidney_tissue_block.jpg" TargetMode="External"/><Relationship Id="rId5" Type="http://schemas.openxmlformats.org/officeDocument/2006/relationships/image" Target="http://www.emsdiasum.com/microscopy/products/histology/imaages2/62527__6.jpg" TargetMode="External"/><Relationship Id="rId10" Type="http://schemas.openxmlformats.org/officeDocument/2006/relationships/image" Target="../media/image30.jpeg"/><Relationship Id="rId4" Type="http://schemas.openxmlformats.org/officeDocument/2006/relationships/image" Target="../media/image27.jpeg"/><Relationship Id="rId9" Type="http://schemas.openxmlformats.org/officeDocument/2006/relationships/image" Target="http://www.emsdiasum.com/microscopy/products/histology/imaages2/62520__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http://www.aname.es/microscopia/ems/histology/HIST44.gif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http://www.tedpella.com/glasswar_html/432-1.jpg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http://homer.hsr.ornl.gov/CBPS/Arraytechnology/WashSTD.jpg" TargetMode="External"/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tedpella.com/glasswar_html/432-1.jpg" TargetMode="External"/><Relationship Id="rId5" Type="http://schemas.openxmlformats.org/officeDocument/2006/relationships/image" Target="../media/image53.jpeg"/><Relationship Id="rId10" Type="http://schemas.openxmlformats.org/officeDocument/2006/relationships/image" Target="http://www.bio-optica.it/gfx/set%203.jpg" TargetMode="External"/><Relationship Id="rId4" Type="http://schemas.openxmlformats.org/officeDocument/2006/relationships/image" Target="../media/image56.jpeg"/><Relationship Id="rId9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tedpella.com/glasswar_html/432-1.jp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http://www.canemco.com/images5/4470.jpg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http://nationaldiagnostics.com/images/h1_7a.gif" TargetMode="External"/><Relationship Id="rId4" Type="http://schemas.openxmlformats.org/officeDocument/2006/relationships/image" Target="../media/image61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http://stoopidsavant.com/v-web/gallery/albums/em/IMG_8449.sized.jpg" TargetMode="External"/><Relationship Id="rId3" Type="http://schemas.openxmlformats.org/officeDocument/2006/relationships/image" Target="http://www.erawat.com/gifs/tablets.jpg" TargetMode="External"/><Relationship Id="rId7" Type="http://schemas.openxmlformats.org/officeDocument/2006/relationships/image" Target="http://www.emsdiasum.com/microscopy/products/preparation/images2/70000.jpg" TargetMode="External"/><Relationship Id="rId12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http://www.emsdiasum.com/microscopy/products/preparation/images2/70900_70.jpg" TargetMode="External"/><Relationship Id="rId5" Type="http://schemas.openxmlformats.org/officeDocument/2006/relationships/image" Target="http://www.emsdiasum.com/microscopy/products/preparation/images2/69916_01.jpg" TargetMode="External"/><Relationship Id="rId10" Type="http://schemas.openxmlformats.org/officeDocument/2006/relationships/image" Target="../media/image87.jpeg"/><Relationship Id="rId4" Type="http://schemas.openxmlformats.org/officeDocument/2006/relationships/image" Target="../media/image84.jpeg"/><Relationship Id="rId9" Type="http://schemas.openxmlformats.org/officeDocument/2006/relationships/image" Target="http://www.emsdiasum.com/microscopy/products/preparation/images2/70166.jpg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udel.edu/Biology/Wags/b617/micro/micro21.gif" TargetMode="Externa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https://www.shop.boeckelerdirect.com/images/product_17_lg.jpg" TargetMode="Externa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http://bomi.ou.edu/bmz5364/making-knives_files/image006.jpg" TargetMode="External"/><Relationship Id="rId4" Type="http://schemas.openxmlformats.org/officeDocument/2006/relationships/image" Target="../media/image96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http://www.udel.edu/Biology/Wags/b617/micro/micro9.gif" TargetMode="External"/><Relationship Id="rId7" Type="http://schemas.openxmlformats.org/officeDocument/2006/relationships/image" Target="../media/image102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histology@med.muni.cz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ovéPole 3"/>
          <p:cNvSpPr txBox="1">
            <a:spLocks noChangeArrowheads="1"/>
          </p:cNvSpPr>
          <p:nvPr/>
        </p:nvSpPr>
        <p:spPr bwMode="auto">
          <a:xfrm>
            <a:off x="128190" y="1471050"/>
            <a:ext cx="888761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Histology and Embryology</a:t>
            </a:r>
          </a:p>
          <a:p>
            <a:pPr algn="ctr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Program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1st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E569C4-E88A-40B3-9FBE-99499DB00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682" y="3093647"/>
            <a:ext cx="7886700" cy="3285869"/>
          </a:xfrm>
        </p:spPr>
        <p:txBody>
          <a:bodyPr/>
          <a:lstStyle/>
          <a:p>
            <a:pPr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general information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(organization of teaching)</a:t>
            </a:r>
          </a:p>
          <a:p>
            <a:pPr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histology and embryology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(what is the subject of study)</a:t>
            </a:r>
          </a:p>
          <a:p>
            <a:pPr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tissue processing for the light and electron microscopy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(laboratory methods)</a:t>
            </a:r>
          </a:p>
          <a:p>
            <a:pPr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demonstration of histological slides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(staining by different methods )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epartment of Histology and Embryology (EN) - Barevné provedení">
            <a:extLst>
              <a:ext uri="{FF2B5EF4-FFF2-40B4-BE49-F238E27FC236}">
                <a16:creationId xmlns:a16="http://schemas.microsoft.com/office/drawing/2014/main" id="{5E303144-73DF-4F59-A893-065D259DE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116"/>
            <a:ext cx="2943532" cy="121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11"/>
          <p:cNvSpPr txBox="1">
            <a:spLocks noChangeArrowheads="1"/>
          </p:cNvSpPr>
          <p:nvPr/>
        </p:nvSpPr>
        <p:spPr bwMode="auto">
          <a:xfrm>
            <a:off x="80963" y="56524"/>
            <a:ext cx="877947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cs-CZ" sz="32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Histology and Embryology</a:t>
            </a:r>
          </a:p>
          <a:p>
            <a:pPr>
              <a:spcBef>
                <a:spcPts val="0"/>
              </a:spcBef>
            </a:pPr>
            <a:r>
              <a:rPr lang="cs-CZ" sz="32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</a:t>
            </a:r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</a:t>
            </a:r>
          </a:p>
          <a:p>
            <a:pPr>
              <a:spcBef>
                <a:spcPts val="0"/>
              </a:spcBef>
            </a:pP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Head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: prof. Dr. Aleš Hampl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5975" y="2305050"/>
            <a:ext cx="2979738" cy="436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nice se šipkou 6"/>
          <p:cNvCxnSpPr/>
          <p:nvPr/>
        </p:nvCxnSpPr>
        <p:spPr>
          <a:xfrm>
            <a:off x="3246438" y="2886869"/>
            <a:ext cx="2649537" cy="1462881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3" y="3876675"/>
            <a:ext cx="243205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Přímá spojnice se šipkou 9"/>
          <p:cNvCxnSpPr/>
          <p:nvPr/>
        </p:nvCxnSpPr>
        <p:spPr>
          <a:xfrm flipH="1">
            <a:off x="814389" y="2886869"/>
            <a:ext cx="2013987" cy="11628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b="9625"/>
          <a:stretch/>
        </p:blipFill>
        <p:spPr>
          <a:xfrm>
            <a:off x="1025926" y="2104966"/>
            <a:ext cx="4022962" cy="1336405"/>
          </a:xfrm>
          <a:prstGeom prst="rect">
            <a:avLst/>
          </a:prstGeom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A36CB24F-F807-454A-BA91-FA5A636FE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3" y="1515013"/>
            <a:ext cx="47137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u="sng" dirty="0">
                <a:solidFill>
                  <a:srgbClr val="0000B0"/>
                </a:solidFill>
                <a:cs typeface="Arial" charset="0"/>
              </a:rPr>
              <a:t>http://</a:t>
            </a:r>
            <a:r>
              <a:rPr lang="cs-CZ" sz="2800" u="sng" dirty="0">
                <a:solidFill>
                  <a:srgbClr val="0000B0"/>
                </a:solidFill>
                <a:cs typeface="Arial" charset="0"/>
              </a:rPr>
              <a:t>histology.</a:t>
            </a:r>
            <a:r>
              <a:rPr lang="en-US" sz="2800" u="sng" dirty="0">
                <a:solidFill>
                  <a:srgbClr val="0000B0"/>
                </a:solidFill>
                <a:cs typeface="Arial" charset="0"/>
              </a:rPr>
              <a:t>med.muni.cz/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207963" y="134938"/>
            <a:ext cx="8229600" cy="701675"/>
          </a:xfrm>
        </p:spPr>
        <p:txBody>
          <a:bodyPr/>
          <a:lstStyle/>
          <a:p>
            <a:pPr algn="ctr"/>
            <a:r>
              <a:rPr lang="sk-SK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RECOMMENDED LITERATURE</a:t>
            </a:r>
          </a:p>
        </p:txBody>
      </p:sp>
      <p:sp>
        <p:nvSpPr>
          <p:cNvPr id="25602" name="Obdélník 1"/>
          <p:cNvSpPr>
            <a:spLocks noChangeArrowheads="1"/>
          </p:cNvSpPr>
          <p:nvPr/>
        </p:nvSpPr>
        <p:spPr bwMode="auto">
          <a:xfrm>
            <a:off x="90487" y="1062434"/>
            <a:ext cx="8963025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1" dirty="0" err="1">
                <a:latin typeface="Calibri" pitchFamily="34" charset="0"/>
                <a:cs typeface="Times New Roman" pitchFamily="18" charset="0"/>
              </a:rPr>
              <a:t>Mescher</a:t>
            </a:r>
            <a:r>
              <a:rPr lang="cs-CZ" sz="1400" b="1" dirty="0">
                <a:latin typeface="Calibri" pitchFamily="34" charset="0"/>
                <a:cs typeface="Times New Roman" pitchFamily="18" charset="0"/>
              </a:rPr>
              <a:t>, A.L. </a:t>
            </a:r>
            <a:r>
              <a:rPr lang="cs-CZ" sz="1400" b="1" i="1" dirty="0" err="1">
                <a:latin typeface="Calibri" pitchFamily="34" charset="0"/>
                <a:cs typeface="Times New Roman" pitchFamily="18" charset="0"/>
              </a:rPr>
              <a:t>Junqueira's</a:t>
            </a:r>
            <a:r>
              <a:rPr lang="cs-CZ" sz="1400" b="1" i="1" dirty="0">
                <a:latin typeface="Calibri" pitchFamily="34" charset="0"/>
                <a:cs typeface="Times New Roman" pitchFamily="18" charset="0"/>
              </a:rPr>
              <a:t> basic histology :text and atlas</a:t>
            </a:r>
            <a:r>
              <a:rPr lang="cs-CZ" sz="1400" b="1" dirty="0">
                <a:latin typeface="Calibri" pitchFamily="34" charset="0"/>
                <a:cs typeface="Times New Roman" pitchFamily="18" charset="0"/>
              </a:rPr>
              <a:t>. 13th </a:t>
            </a:r>
            <a:r>
              <a:rPr lang="cs-CZ" sz="1400" b="1" dirty="0" err="1">
                <a:latin typeface="Calibri" pitchFamily="34" charset="0"/>
                <a:cs typeface="Times New Roman" pitchFamily="18" charset="0"/>
              </a:rPr>
              <a:t>ed</a:t>
            </a:r>
            <a:r>
              <a:rPr lang="cs-CZ" sz="1400" b="1" dirty="0">
                <a:latin typeface="Calibri" pitchFamily="34" charset="0"/>
                <a:cs typeface="Times New Roman" pitchFamily="18" charset="0"/>
              </a:rPr>
              <a:t>. New York: </a:t>
            </a:r>
            <a:r>
              <a:rPr lang="cs-CZ" sz="1400" b="1" dirty="0" err="1">
                <a:latin typeface="Calibri" pitchFamily="34" charset="0"/>
                <a:cs typeface="Times New Roman" pitchFamily="18" charset="0"/>
              </a:rPr>
              <a:t>McGraw-Hill</a:t>
            </a:r>
            <a:r>
              <a:rPr lang="cs-CZ" sz="1400" b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cs-CZ" sz="1400" b="1" dirty="0" err="1">
                <a:latin typeface="Calibri" pitchFamily="34" charset="0"/>
                <a:cs typeface="Times New Roman" pitchFamily="18" charset="0"/>
              </a:rPr>
              <a:t>Medical</a:t>
            </a:r>
            <a:r>
              <a:rPr lang="cs-CZ" sz="1400" b="1" dirty="0">
                <a:latin typeface="Calibri" pitchFamily="34" charset="0"/>
                <a:cs typeface="Times New Roman" pitchFamily="18" charset="0"/>
              </a:rPr>
              <a:t>, 2013. </a:t>
            </a:r>
            <a:r>
              <a:rPr lang="cs-CZ" sz="1400" b="1" dirty="0" err="1">
                <a:latin typeface="Calibri" pitchFamily="34" charset="0"/>
                <a:cs typeface="Times New Roman" pitchFamily="18" charset="0"/>
              </a:rPr>
              <a:t>xi</a:t>
            </a:r>
            <a:r>
              <a:rPr lang="cs-CZ" sz="1400" b="1" dirty="0">
                <a:latin typeface="Calibri" pitchFamily="34" charset="0"/>
                <a:cs typeface="Times New Roman" pitchFamily="18" charset="0"/>
              </a:rPr>
              <a:t>, 544. ISBN 9781259072321.</a:t>
            </a:r>
            <a:endParaRPr lang="cs-CZ" sz="1400" b="1" dirty="0">
              <a:latin typeface="Calibri" pitchFamily="34" charset="0"/>
            </a:endParaRPr>
          </a:p>
          <a:p>
            <a:r>
              <a:rPr lang="cs-CZ" sz="1400" b="1" dirty="0" err="1">
                <a:latin typeface="Calibri" pitchFamily="34" charset="0"/>
                <a:cs typeface="Times New Roman" pitchFamily="18" charset="0"/>
              </a:rPr>
              <a:t>Moore</a:t>
            </a:r>
            <a:r>
              <a:rPr lang="cs-CZ" sz="1400" b="1" dirty="0">
                <a:latin typeface="Calibri" pitchFamily="34" charset="0"/>
                <a:cs typeface="Times New Roman" pitchFamily="18" charset="0"/>
              </a:rPr>
              <a:t>, K.L., T.V.N. </a:t>
            </a:r>
            <a:r>
              <a:rPr lang="cs-CZ" sz="1400" b="1" dirty="0" err="1">
                <a:latin typeface="Calibri" pitchFamily="34" charset="0"/>
                <a:cs typeface="Times New Roman" pitchFamily="18" charset="0"/>
              </a:rPr>
              <a:t>Persaud</a:t>
            </a:r>
            <a:r>
              <a:rPr lang="cs-CZ" sz="1400" b="1" dirty="0">
                <a:latin typeface="Calibri" pitchFamily="34" charset="0"/>
                <a:cs typeface="Times New Roman" pitchFamily="18" charset="0"/>
              </a:rPr>
              <a:t> a M.G. </a:t>
            </a:r>
            <a:r>
              <a:rPr lang="cs-CZ" sz="1400" b="1" dirty="0" err="1">
                <a:latin typeface="Calibri" pitchFamily="34" charset="0"/>
                <a:cs typeface="Times New Roman" pitchFamily="18" charset="0"/>
              </a:rPr>
              <a:t>Torchia</a:t>
            </a:r>
            <a:r>
              <a:rPr lang="cs-CZ" sz="1400" b="1" dirty="0">
                <a:latin typeface="Calibri" pitchFamily="34" charset="0"/>
                <a:cs typeface="Times New Roman" pitchFamily="18" charset="0"/>
              </a:rPr>
              <a:t>. </a:t>
            </a:r>
            <a:r>
              <a:rPr lang="cs-CZ" sz="1400" b="1" i="1" dirty="0" err="1">
                <a:latin typeface="Calibri" pitchFamily="34" charset="0"/>
                <a:cs typeface="Times New Roman" pitchFamily="18" charset="0"/>
              </a:rPr>
              <a:t>The</a:t>
            </a:r>
            <a:r>
              <a:rPr lang="cs-CZ" sz="1400" b="1" i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cs-CZ" sz="1400" b="1" i="1" dirty="0" err="1">
                <a:latin typeface="Calibri" pitchFamily="34" charset="0"/>
                <a:cs typeface="Times New Roman" pitchFamily="18" charset="0"/>
              </a:rPr>
              <a:t>developing</a:t>
            </a:r>
            <a:r>
              <a:rPr lang="cs-CZ" sz="1400" b="1" i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cs-CZ" sz="1400" b="1" i="1" dirty="0" err="1">
                <a:latin typeface="Calibri" pitchFamily="34" charset="0"/>
                <a:cs typeface="Times New Roman" pitchFamily="18" charset="0"/>
              </a:rPr>
              <a:t>human</a:t>
            </a:r>
            <a:r>
              <a:rPr lang="cs-CZ" sz="1400" b="1" i="1" dirty="0">
                <a:latin typeface="Calibri" pitchFamily="34" charset="0"/>
                <a:cs typeface="Times New Roman" pitchFamily="18" charset="0"/>
              </a:rPr>
              <a:t>: </a:t>
            </a:r>
            <a:r>
              <a:rPr lang="cs-CZ" sz="1400" b="1" i="1" dirty="0" err="1">
                <a:latin typeface="Calibri" pitchFamily="34" charset="0"/>
                <a:cs typeface="Times New Roman" pitchFamily="18" charset="0"/>
              </a:rPr>
              <a:t>clinically</a:t>
            </a:r>
            <a:r>
              <a:rPr lang="cs-CZ" sz="1400" b="1" i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cs-CZ" sz="1400" b="1" i="1" dirty="0" err="1">
                <a:latin typeface="Calibri" pitchFamily="34" charset="0"/>
                <a:cs typeface="Times New Roman" pitchFamily="18" charset="0"/>
              </a:rPr>
              <a:t>oriented</a:t>
            </a:r>
            <a:r>
              <a:rPr lang="cs-CZ" sz="1400" b="1" i="1" dirty="0">
                <a:latin typeface="Calibri" pitchFamily="34" charset="0"/>
                <a:cs typeface="Times New Roman" pitchFamily="18" charset="0"/>
              </a:rPr>
              <a:t> embryology</a:t>
            </a:r>
            <a:r>
              <a:rPr lang="cs-CZ" sz="1400" b="1" dirty="0">
                <a:latin typeface="Calibri" pitchFamily="34" charset="0"/>
                <a:cs typeface="Times New Roman" pitchFamily="18" charset="0"/>
              </a:rPr>
              <a:t>. 9th </a:t>
            </a:r>
            <a:r>
              <a:rPr lang="cs-CZ" sz="1400" b="1" dirty="0" err="1">
                <a:latin typeface="Calibri" pitchFamily="34" charset="0"/>
                <a:cs typeface="Times New Roman" pitchFamily="18" charset="0"/>
              </a:rPr>
              <a:t>ed</a:t>
            </a:r>
            <a:r>
              <a:rPr lang="cs-CZ" sz="1400" b="1" dirty="0">
                <a:latin typeface="Calibri" pitchFamily="34" charset="0"/>
                <a:cs typeface="Times New Roman" pitchFamily="18" charset="0"/>
              </a:rPr>
              <a:t>. Philadelphia, PA: </a:t>
            </a:r>
            <a:r>
              <a:rPr lang="cs-CZ" sz="1400" b="1" dirty="0" err="1">
                <a:latin typeface="Calibri" pitchFamily="34" charset="0"/>
                <a:cs typeface="Times New Roman" pitchFamily="18" charset="0"/>
              </a:rPr>
              <a:t>Saunders</a:t>
            </a:r>
            <a:r>
              <a:rPr lang="cs-CZ" sz="1400" b="1" dirty="0">
                <a:latin typeface="Calibri" pitchFamily="34" charset="0"/>
                <a:cs typeface="Times New Roman" pitchFamily="18" charset="0"/>
              </a:rPr>
              <a:t>/</a:t>
            </a:r>
            <a:r>
              <a:rPr lang="cs-CZ" sz="1400" b="1" dirty="0" err="1">
                <a:latin typeface="Calibri" pitchFamily="34" charset="0"/>
                <a:cs typeface="Times New Roman" pitchFamily="18" charset="0"/>
              </a:rPr>
              <a:t>Elsevier</a:t>
            </a:r>
            <a:r>
              <a:rPr lang="cs-CZ" sz="1400" b="1" dirty="0">
                <a:latin typeface="Calibri" pitchFamily="34" charset="0"/>
                <a:cs typeface="Times New Roman" pitchFamily="18" charset="0"/>
              </a:rPr>
              <a:t>, 2013. </a:t>
            </a:r>
            <a:r>
              <a:rPr lang="cs-CZ" sz="1400" b="1" dirty="0" err="1">
                <a:latin typeface="Calibri" pitchFamily="34" charset="0"/>
                <a:cs typeface="Times New Roman" pitchFamily="18" charset="0"/>
              </a:rPr>
              <a:t>xix</a:t>
            </a:r>
            <a:r>
              <a:rPr lang="cs-CZ" sz="1400" b="1" dirty="0">
                <a:latin typeface="Calibri" pitchFamily="34" charset="0"/>
                <a:cs typeface="Times New Roman" pitchFamily="18" charset="0"/>
              </a:rPr>
              <a:t>, 540. ISBN 9781437720020.</a:t>
            </a:r>
            <a:endParaRPr lang="cs-CZ" sz="1400" b="1" dirty="0">
              <a:latin typeface="Calibri" pitchFamily="34" charset="0"/>
            </a:endParaRPr>
          </a:p>
          <a:p>
            <a:r>
              <a:rPr lang="cs-CZ" sz="1400" dirty="0" err="1">
                <a:latin typeface="Calibri" pitchFamily="34" charset="0"/>
                <a:cs typeface="Times New Roman" pitchFamily="18" charset="0"/>
              </a:rPr>
              <a:t>Ovalle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, W.K., P.C. </a:t>
            </a:r>
            <a:r>
              <a:rPr lang="cs-CZ" sz="1400" dirty="0" err="1">
                <a:latin typeface="Calibri" pitchFamily="34" charset="0"/>
                <a:cs typeface="Times New Roman" pitchFamily="18" charset="0"/>
              </a:rPr>
              <a:t>Nahirney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 a F.H. </a:t>
            </a:r>
            <a:r>
              <a:rPr lang="cs-CZ" sz="1400" dirty="0" err="1">
                <a:latin typeface="Calibri" pitchFamily="34" charset="0"/>
                <a:cs typeface="Times New Roman" pitchFamily="18" charset="0"/>
              </a:rPr>
              <a:t>Netter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. </a:t>
            </a:r>
            <a:r>
              <a:rPr lang="cs-CZ" sz="1400" b="1" i="1" dirty="0" err="1">
                <a:latin typeface="Calibri" pitchFamily="34" charset="0"/>
                <a:cs typeface="Times New Roman" pitchFamily="18" charset="0"/>
              </a:rPr>
              <a:t>Netter's</a:t>
            </a:r>
            <a:r>
              <a:rPr lang="cs-CZ" sz="1400" b="1" i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cs-CZ" sz="1400" b="1" i="1" dirty="0" err="1">
                <a:latin typeface="Calibri" pitchFamily="34" charset="0"/>
                <a:cs typeface="Times New Roman" pitchFamily="18" charset="0"/>
              </a:rPr>
              <a:t>essential</a:t>
            </a:r>
            <a:r>
              <a:rPr lang="cs-CZ" sz="1400" b="1" i="1" dirty="0">
                <a:latin typeface="Calibri" pitchFamily="34" charset="0"/>
                <a:cs typeface="Times New Roman" pitchFamily="18" charset="0"/>
              </a:rPr>
              <a:t> histology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. 2nd </a:t>
            </a:r>
            <a:r>
              <a:rPr lang="cs-CZ" sz="1400" dirty="0" err="1">
                <a:latin typeface="Calibri" pitchFamily="34" charset="0"/>
                <a:cs typeface="Times New Roman" pitchFamily="18" charset="0"/>
              </a:rPr>
              <a:t>ed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. Philadelphia, PA: </a:t>
            </a:r>
            <a:r>
              <a:rPr lang="cs-CZ" sz="1400" dirty="0" err="1">
                <a:latin typeface="Calibri" pitchFamily="34" charset="0"/>
                <a:cs typeface="Times New Roman" pitchFamily="18" charset="0"/>
              </a:rPr>
              <a:t>Elsevier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/</a:t>
            </a:r>
            <a:r>
              <a:rPr lang="cs-CZ" sz="1400" dirty="0" err="1">
                <a:latin typeface="Calibri" pitchFamily="34" charset="0"/>
                <a:cs typeface="Times New Roman" pitchFamily="18" charset="0"/>
              </a:rPr>
              <a:t>Saunders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, 2013. </a:t>
            </a:r>
            <a:r>
              <a:rPr lang="cs-CZ" sz="1400" dirty="0" err="1">
                <a:latin typeface="Calibri" pitchFamily="34" charset="0"/>
                <a:cs typeface="Times New Roman" pitchFamily="18" charset="0"/>
              </a:rPr>
              <a:t>xv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, 517. ISBN 9781455706310.</a:t>
            </a:r>
            <a:endParaRPr lang="cs-CZ" sz="1400" dirty="0">
              <a:latin typeface="Calibri" pitchFamily="34" charset="0"/>
            </a:endParaRPr>
          </a:p>
          <a:p>
            <a:r>
              <a:rPr lang="cs-CZ" sz="1400" dirty="0" err="1">
                <a:latin typeface="Calibri" pitchFamily="34" charset="0"/>
                <a:cs typeface="Times New Roman" pitchFamily="18" charset="0"/>
              </a:rPr>
              <a:t>Young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, B. </a:t>
            </a:r>
            <a:r>
              <a:rPr lang="cs-CZ" sz="1400" b="1" i="1" dirty="0" err="1">
                <a:latin typeface="Calibri" pitchFamily="34" charset="0"/>
                <a:cs typeface="Times New Roman" pitchFamily="18" charset="0"/>
              </a:rPr>
              <a:t>Wheater's</a:t>
            </a:r>
            <a:r>
              <a:rPr lang="cs-CZ" sz="1400" b="1" i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cs-CZ" sz="1400" b="1" i="1" dirty="0" err="1">
                <a:latin typeface="Calibri" pitchFamily="34" charset="0"/>
                <a:cs typeface="Times New Roman" pitchFamily="18" charset="0"/>
              </a:rPr>
              <a:t>functional</a:t>
            </a:r>
            <a:r>
              <a:rPr lang="cs-CZ" sz="1400" b="1" i="1" dirty="0">
                <a:latin typeface="Calibri" pitchFamily="34" charset="0"/>
                <a:cs typeface="Times New Roman" pitchFamily="18" charset="0"/>
              </a:rPr>
              <a:t> histology :a text and </a:t>
            </a:r>
            <a:r>
              <a:rPr lang="cs-CZ" sz="1400" b="1" i="1" dirty="0" err="1">
                <a:latin typeface="Calibri" pitchFamily="34" charset="0"/>
                <a:cs typeface="Times New Roman" pitchFamily="18" charset="0"/>
              </a:rPr>
              <a:t>colour</a:t>
            </a:r>
            <a:r>
              <a:rPr lang="cs-CZ" sz="1400" b="1" i="1" dirty="0">
                <a:latin typeface="Calibri" pitchFamily="34" charset="0"/>
                <a:cs typeface="Times New Roman" pitchFamily="18" charset="0"/>
              </a:rPr>
              <a:t> atlas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. 5th </a:t>
            </a:r>
            <a:r>
              <a:rPr lang="cs-CZ" sz="1400" dirty="0" err="1">
                <a:latin typeface="Calibri" pitchFamily="34" charset="0"/>
                <a:cs typeface="Times New Roman" pitchFamily="18" charset="0"/>
              </a:rPr>
              <a:t>ed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. [Oxford]: Churchill </a:t>
            </a:r>
            <a:r>
              <a:rPr lang="cs-CZ" sz="1400" dirty="0" err="1">
                <a:latin typeface="Calibri" pitchFamily="34" charset="0"/>
                <a:cs typeface="Times New Roman" pitchFamily="18" charset="0"/>
              </a:rPr>
              <a:t>Livingstone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, 2006. x, 437. ISBN 044306850X.</a:t>
            </a:r>
            <a:endParaRPr lang="cs-CZ" sz="1400" dirty="0">
              <a:latin typeface="Calibri" pitchFamily="34" charset="0"/>
            </a:endParaRPr>
          </a:p>
          <a:p>
            <a:r>
              <a:rPr lang="cs-CZ" sz="1400" dirty="0" err="1">
                <a:latin typeface="Calibri" pitchFamily="34" charset="0"/>
                <a:cs typeface="Times New Roman" pitchFamily="18" charset="0"/>
              </a:rPr>
              <a:t>Sadler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, T.W. a J. </a:t>
            </a:r>
            <a:r>
              <a:rPr lang="cs-CZ" sz="1400" dirty="0" err="1">
                <a:latin typeface="Calibri" pitchFamily="34" charset="0"/>
                <a:cs typeface="Times New Roman" pitchFamily="18" charset="0"/>
              </a:rPr>
              <a:t>Langman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. </a:t>
            </a:r>
            <a:r>
              <a:rPr lang="cs-CZ" sz="1400" b="1" i="1" dirty="0" err="1">
                <a:latin typeface="Calibri" pitchFamily="34" charset="0"/>
                <a:cs typeface="Times New Roman" pitchFamily="18" charset="0"/>
              </a:rPr>
              <a:t>Langman's</a:t>
            </a:r>
            <a:r>
              <a:rPr lang="cs-CZ" sz="1400" b="1" i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cs-CZ" sz="1400" b="1" i="1" dirty="0" err="1">
                <a:latin typeface="Calibri" pitchFamily="34" charset="0"/>
                <a:cs typeface="Times New Roman" pitchFamily="18" charset="0"/>
              </a:rPr>
              <a:t>medical</a:t>
            </a:r>
            <a:r>
              <a:rPr lang="cs-CZ" sz="1400" b="1" i="1" dirty="0">
                <a:latin typeface="Calibri" pitchFamily="34" charset="0"/>
                <a:cs typeface="Times New Roman" pitchFamily="18" charset="0"/>
              </a:rPr>
              <a:t> embryology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. </a:t>
            </a:r>
            <a:r>
              <a:rPr lang="cs-CZ" sz="1400" dirty="0" err="1">
                <a:latin typeface="Calibri" pitchFamily="34" charset="0"/>
                <a:cs typeface="Times New Roman" pitchFamily="18" charset="0"/>
              </a:rPr>
              <a:t>Illustrated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 by </a:t>
            </a:r>
            <a:r>
              <a:rPr lang="cs-CZ" sz="1400" dirty="0" err="1">
                <a:latin typeface="Calibri" pitchFamily="34" charset="0"/>
                <a:cs typeface="Times New Roman" pitchFamily="18" charset="0"/>
              </a:rPr>
              <a:t>Jill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cs-CZ" sz="1400" dirty="0" err="1">
                <a:latin typeface="Calibri" pitchFamily="34" charset="0"/>
                <a:cs typeface="Times New Roman" pitchFamily="18" charset="0"/>
              </a:rPr>
              <a:t>Leland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. 11th </a:t>
            </a:r>
            <a:r>
              <a:rPr lang="cs-CZ" sz="1400" dirty="0" err="1">
                <a:latin typeface="Calibri" pitchFamily="34" charset="0"/>
                <a:cs typeface="Times New Roman" pitchFamily="18" charset="0"/>
              </a:rPr>
              <a:t>ed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. Baltimore, </a:t>
            </a:r>
            <a:r>
              <a:rPr lang="cs-CZ" sz="1400" dirty="0" err="1">
                <a:latin typeface="Calibri" pitchFamily="34" charset="0"/>
                <a:cs typeface="Times New Roman" pitchFamily="18" charset="0"/>
              </a:rPr>
              <a:t>Md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.: </a:t>
            </a:r>
            <a:r>
              <a:rPr lang="cs-CZ" sz="1400" dirty="0" err="1">
                <a:latin typeface="Calibri" pitchFamily="34" charset="0"/>
                <a:cs typeface="Times New Roman" pitchFamily="18" charset="0"/>
              </a:rPr>
              <a:t>Lippincott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 William &amp; Wilkins, 2010. </a:t>
            </a:r>
            <a:r>
              <a:rPr lang="cs-CZ" sz="1400" dirty="0" err="1">
                <a:latin typeface="Calibri" pitchFamily="34" charset="0"/>
                <a:cs typeface="Times New Roman" pitchFamily="18" charset="0"/>
              </a:rPr>
              <a:t>ix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, 385. ISBN 9781605476568.</a:t>
            </a:r>
            <a:endParaRPr lang="cs-CZ" sz="1400" dirty="0">
              <a:latin typeface="Calibri" pitchFamily="34" charset="0"/>
            </a:endParaRPr>
          </a:p>
          <a:p>
            <a:r>
              <a:rPr lang="cs-CZ" sz="1400" dirty="0" err="1">
                <a:latin typeface="Calibri" pitchFamily="34" charset="0"/>
                <a:cs typeface="Times New Roman" pitchFamily="18" charset="0"/>
              </a:rPr>
              <a:t>Lowe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, J.S. a P.G. Anderson. </a:t>
            </a:r>
            <a:r>
              <a:rPr lang="cs-CZ" sz="1400" b="1" i="1" dirty="0" err="1">
                <a:latin typeface="Calibri" pitchFamily="34" charset="0"/>
                <a:cs typeface="Times New Roman" pitchFamily="18" charset="0"/>
              </a:rPr>
              <a:t>Stevens</a:t>
            </a:r>
            <a:r>
              <a:rPr lang="cs-CZ" sz="1400" b="1" i="1" dirty="0">
                <a:latin typeface="Calibri" pitchFamily="34" charset="0"/>
                <a:cs typeface="Times New Roman" pitchFamily="18" charset="0"/>
              </a:rPr>
              <a:t> and Lowe´s </a:t>
            </a:r>
            <a:r>
              <a:rPr lang="cs-CZ" sz="1400" b="1" i="1" dirty="0" err="1">
                <a:latin typeface="Calibri" pitchFamily="34" charset="0"/>
                <a:cs typeface="Times New Roman" pitchFamily="18" charset="0"/>
              </a:rPr>
              <a:t>Human</a:t>
            </a:r>
            <a:r>
              <a:rPr lang="cs-CZ" sz="1400" b="1" i="1" dirty="0">
                <a:latin typeface="Calibri" pitchFamily="34" charset="0"/>
                <a:cs typeface="Times New Roman" pitchFamily="18" charset="0"/>
              </a:rPr>
              <a:t> Histology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. 4th. : </a:t>
            </a:r>
            <a:r>
              <a:rPr lang="cs-CZ" sz="1400" dirty="0" err="1">
                <a:latin typeface="Calibri" pitchFamily="34" charset="0"/>
                <a:cs typeface="Times New Roman" pitchFamily="18" charset="0"/>
              </a:rPr>
              <a:t>Elsevier</a:t>
            </a:r>
            <a:r>
              <a:rPr lang="cs-CZ" sz="1400" dirty="0">
                <a:latin typeface="Calibri" pitchFamily="34" charset="0"/>
                <a:cs typeface="Times New Roman" pitchFamily="18" charset="0"/>
              </a:rPr>
              <a:t>, 2015. ISBN 978-0-7234-3502-0.</a:t>
            </a:r>
            <a:endParaRPr lang="cs-CZ" sz="1400" dirty="0">
              <a:latin typeface="Calibri" pitchFamily="34" charset="0"/>
            </a:endParaRPr>
          </a:p>
        </p:txBody>
      </p:sp>
      <p:sp>
        <p:nvSpPr>
          <p:cNvPr id="25604" name="TextovéPole 1"/>
          <p:cNvSpPr txBox="1">
            <a:spLocks noChangeArrowheads="1"/>
          </p:cNvSpPr>
          <p:nvPr/>
        </p:nvSpPr>
        <p:spPr bwMode="auto">
          <a:xfrm>
            <a:off x="3370263" y="3750469"/>
            <a:ext cx="2651125" cy="107721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2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Lectures</a:t>
            </a:r>
            <a:endParaRPr lang="cs-CZ" sz="3200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32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Protocols</a:t>
            </a:r>
            <a:endParaRPr lang="cs-CZ" sz="3200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ovéPole 8"/>
          <p:cNvSpPr txBox="1">
            <a:spLocks noChangeArrowheads="1"/>
          </p:cNvSpPr>
          <p:nvPr/>
        </p:nvSpPr>
        <p:spPr bwMode="auto">
          <a:xfrm>
            <a:off x="1374616" y="157162"/>
            <a:ext cx="61734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RECOMMENDED LITERATURE</a:t>
            </a:r>
            <a:endParaRPr lang="en-US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56" y="942319"/>
            <a:ext cx="1411826" cy="182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2" y="946287"/>
            <a:ext cx="1364149" cy="181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347" y="930306"/>
            <a:ext cx="1211521" cy="182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5821362" y="4360934"/>
            <a:ext cx="33226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Histology and Embryology MF MU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739392" y="4977914"/>
            <a:ext cx="30273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u="sng" dirty="0">
                <a:solidFill>
                  <a:srgbClr val="00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cs-CZ" u="sng" dirty="0">
                <a:solidFill>
                  <a:srgbClr val="00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histology</a:t>
            </a:r>
            <a:r>
              <a:rPr lang="en-US" u="sng" dirty="0">
                <a:solidFill>
                  <a:srgbClr val="00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.med.muni.cz</a:t>
            </a:r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688" y="932490"/>
            <a:ext cx="1414212" cy="1806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745" y="930306"/>
            <a:ext cx="1342496" cy="181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E460D4D-784F-4507-859D-CEAD15915C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13" y="3127794"/>
            <a:ext cx="2426775" cy="305131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90586A9-5CD7-4983-9DF5-16F96E551D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51" y="3092904"/>
            <a:ext cx="2384794" cy="308620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4A4303A-CA9F-44F9-844A-B02CD85FC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284" y="3092904"/>
            <a:ext cx="2412063" cy="308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19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416050" y="5923647"/>
            <a:ext cx="7400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https://histology.med.muni.cz/education/electronic-study-resources</a:t>
            </a:r>
            <a:endParaRPr lang="cs-CZ" dirty="0">
              <a:solidFill>
                <a:srgbClr val="0000DC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A82D4B5-E117-4E10-A272-0D1F11D1A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5" y="1168586"/>
            <a:ext cx="6142650" cy="4520828"/>
          </a:xfrm>
          <a:prstGeom prst="rect">
            <a:avLst/>
          </a:prstGeom>
        </p:spPr>
      </p:pic>
      <p:sp>
        <p:nvSpPr>
          <p:cNvPr id="4" name="TextovéPole 8">
            <a:extLst>
              <a:ext uri="{FF2B5EF4-FFF2-40B4-BE49-F238E27FC236}">
                <a16:creationId xmlns:a16="http://schemas.microsoft.com/office/drawing/2014/main" id="{35EAF927-9154-4029-BF91-B95E5A52E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007" y="157162"/>
            <a:ext cx="31967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E-RESOURCES</a:t>
            </a:r>
            <a:endParaRPr lang="en-US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HISTOLOGY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578850" cy="518318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2400"/>
          </a:p>
          <a:p>
            <a:r>
              <a:rPr lang="cs-CZ" sz="2400"/>
              <a:t>s</a:t>
            </a:r>
            <a:r>
              <a:rPr lang="en-US" sz="2400"/>
              <a:t>tructure and ultrastructure of normal cells and tissues, </a:t>
            </a:r>
          </a:p>
          <a:p>
            <a:r>
              <a:rPr lang="en-US" sz="2400" b="1"/>
              <a:t>cytology and general histology</a:t>
            </a:r>
            <a:endParaRPr lang="en-US" sz="2400"/>
          </a:p>
          <a:p>
            <a:r>
              <a:rPr lang="en-US" sz="2400" b="1"/>
              <a:t>special histology</a:t>
            </a:r>
            <a:r>
              <a:rPr lang="en-US" sz="2400"/>
              <a:t> = microscopic anatomy of individual organs</a:t>
            </a:r>
          </a:p>
          <a:p>
            <a:pPr>
              <a:buFont typeface="Wingdings" pitchFamily="2" charset="2"/>
              <a:buNone/>
            </a:pPr>
            <a:endParaRPr lang="cs-CZ" sz="2400" u="sng"/>
          </a:p>
          <a:p>
            <a:pPr>
              <a:buFont typeface="Wingdings" pitchFamily="2" charset="2"/>
              <a:buNone/>
            </a:pPr>
            <a:endParaRPr lang="en-US" sz="2400" u="sng"/>
          </a:p>
          <a:p>
            <a:r>
              <a:rPr lang="en-US" sz="2400" u="sng"/>
              <a:t>relevance</a:t>
            </a:r>
            <a:r>
              <a:rPr lang="en-US" sz="2400"/>
              <a:t>: oncology, surgery, hematology, pathology, forensic,…</a:t>
            </a:r>
            <a:endParaRPr lang="en-US" sz="2400" b="1" u="sng"/>
          </a:p>
          <a:p>
            <a:endParaRPr lang="en-US"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0237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EMBRYOLOGY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8785225" cy="51847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000"/>
              <a:t>– prenatal (intra uterine) development</a:t>
            </a:r>
          </a:p>
          <a:p>
            <a:pPr>
              <a:buFont typeface="Wingdings" pitchFamily="2" charset="2"/>
              <a:buNone/>
            </a:pPr>
            <a:endParaRPr lang="en-US" sz="2000"/>
          </a:p>
          <a:p>
            <a:r>
              <a:rPr lang="en-US" sz="2000" b="1"/>
              <a:t>General embryology </a:t>
            </a:r>
            <a:r>
              <a:rPr lang="en-US" sz="2000"/>
              <a:t>(until 2nd month – EMBRYO )</a:t>
            </a:r>
          </a:p>
          <a:p>
            <a:pPr>
              <a:buFont typeface="Wingdings" pitchFamily="2" charset="2"/>
              <a:buNone/>
            </a:pPr>
            <a:r>
              <a:rPr lang="en-US" sz="2000"/>
              <a:t>	</a:t>
            </a:r>
          </a:p>
          <a:p>
            <a:pPr>
              <a:buFont typeface="Wingdings" pitchFamily="2" charset="2"/>
              <a:buNone/>
            </a:pPr>
            <a:r>
              <a:rPr lang="en-US" sz="2000"/>
              <a:t>	gametogene</a:t>
            </a:r>
            <a:r>
              <a:rPr lang="cs-CZ" sz="2000"/>
              <a:t>s</a:t>
            </a:r>
            <a:r>
              <a:rPr lang="en-US" sz="2000"/>
              <a:t>is and early embryonic development</a:t>
            </a:r>
          </a:p>
          <a:p>
            <a:endParaRPr lang="en-US" sz="2000" b="1"/>
          </a:p>
          <a:p>
            <a:r>
              <a:rPr lang="en-US" sz="2000" b="1"/>
              <a:t>Special embryology</a:t>
            </a:r>
            <a:r>
              <a:rPr lang="en-US" sz="2000"/>
              <a:t> (since 3rd month to birth – FETUS )                 </a:t>
            </a:r>
          </a:p>
          <a:p>
            <a:pPr>
              <a:buFont typeface="Wingdings" pitchFamily="2" charset="2"/>
              <a:buNone/>
            </a:pPr>
            <a:r>
              <a:rPr lang="en-US" sz="2000"/>
              <a:t>    organogenesis</a:t>
            </a:r>
          </a:p>
          <a:p>
            <a:pPr>
              <a:buFont typeface="Wingdings" pitchFamily="2" charset="2"/>
              <a:buNone/>
            </a:pPr>
            <a:r>
              <a:rPr lang="en-US" sz="2000"/>
              <a:t> </a:t>
            </a:r>
          </a:p>
          <a:p>
            <a:r>
              <a:rPr lang="en-US" sz="2000" b="1"/>
              <a:t>Teratology</a:t>
            </a:r>
            <a:r>
              <a:rPr lang="en-US" sz="2000"/>
              <a:t> – defects in organ development, malformations, anomalies;  prenatal screening – ultrasonography, amniocentesis, genetic and karyotype screening</a:t>
            </a:r>
          </a:p>
          <a:p>
            <a:pPr>
              <a:buFont typeface="Wingdings" pitchFamily="2" charset="2"/>
              <a:buNone/>
            </a:pPr>
            <a:endParaRPr lang="en-US" sz="2000"/>
          </a:p>
          <a:p>
            <a:r>
              <a:rPr lang="en-US" sz="2000" u="sng"/>
              <a:t>Relevance</a:t>
            </a:r>
            <a:r>
              <a:rPr lang="en-US" sz="2000"/>
              <a:t>: gynecology and obstetrics, pediatric</a:t>
            </a:r>
            <a:r>
              <a:rPr lang="cs-CZ" sz="2000"/>
              <a:t>s</a:t>
            </a:r>
            <a:r>
              <a:rPr lang="en-US" sz="2000"/>
              <a:t>, assisted reproduction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aoblený obdélník 10"/>
          <p:cNvSpPr/>
          <p:nvPr/>
        </p:nvSpPr>
        <p:spPr>
          <a:xfrm>
            <a:off x="644525" y="687388"/>
            <a:ext cx="4989513" cy="4406900"/>
          </a:xfrm>
          <a:prstGeom prst="roundRect">
            <a:avLst/>
          </a:prstGeom>
          <a:solidFill>
            <a:schemeClr val="accent1">
              <a:alpha val="2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827088" y="957263"/>
            <a:ext cx="2290762" cy="2038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Histology and </a:t>
            </a:r>
            <a:r>
              <a:rPr lang="cs-CZ" dirty="0" err="1"/>
              <a:t>ultrastructural</a:t>
            </a:r>
            <a:r>
              <a:rPr lang="cs-CZ" dirty="0"/>
              <a:t> </a:t>
            </a:r>
            <a:r>
              <a:rPr lang="cs-CZ" dirty="0" err="1"/>
              <a:t>architecture</a:t>
            </a:r>
            <a:endParaRPr lang="cs-CZ" dirty="0"/>
          </a:p>
        </p:txBody>
      </p:sp>
      <p:sp>
        <p:nvSpPr>
          <p:cNvPr id="5" name="Ovál 4"/>
          <p:cNvSpPr/>
          <p:nvPr/>
        </p:nvSpPr>
        <p:spPr>
          <a:xfrm>
            <a:off x="4916488" y="2765425"/>
            <a:ext cx="2289175" cy="203676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Cell biology</a:t>
            </a:r>
          </a:p>
        </p:txBody>
      </p:sp>
      <p:sp>
        <p:nvSpPr>
          <p:cNvPr id="6" name="Ovál 5"/>
          <p:cNvSpPr/>
          <p:nvPr/>
        </p:nvSpPr>
        <p:spPr>
          <a:xfrm>
            <a:off x="2554288" y="2686050"/>
            <a:ext cx="2289175" cy="203835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err="1"/>
              <a:t>Molecular</a:t>
            </a:r>
            <a:r>
              <a:rPr lang="cs-CZ" dirty="0"/>
              <a:t> biology</a:t>
            </a:r>
          </a:p>
        </p:txBody>
      </p:sp>
      <p:sp>
        <p:nvSpPr>
          <p:cNvPr id="7" name="Ovál 6"/>
          <p:cNvSpPr/>
          <p:nvPr/>
        </p:nvSpPr>
        <p:spPr>
          <a:xfrm>
            <a:off x="3705225" y="687388"/>
            <a:ext cx="2290763" cy="203835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err="1"/>
              <a:t>Physiology</a:t>
            </a:r>
            <a:endParaRPr lang="cs-CZ" dirty="0"/>
          </a:p>
        </p:txBody>
      </p:sp>
      <p:sp>
        <p:nvSpPr>
          <p:cNvPr id="8" name="Ovál 7"/>
          <p:cNvSpPr/>
          <p:nvPr/>
        </p:nvSpPr>
        <p:spPr>
          <a:xfrm>
            <a:off x="4189413" y="4344988"/>
            <a:ext cx="2289175" cy="20383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err="1"/>
              <a:t>Biochemistry</a:t>
            </a:r>
            <a:endParaRPr lang="cs-CZ" dirty="0"/>
          </a:p>
        </p:txBody>
      </p:sp>
      <p:sp>
        <p:nvSpPr>
          <p:cNvPr id="9" name="Ovál 8"/>
          <p:cNvSpPr/>
          <p:nvPr/>
        </p:nvSpPr>
        <p:spPr>
          <a:xfrm>
            <a:off x="6583363" y="438150"/>
            <a:ext cx="2290762" cy="203676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Gene, cell and </a:t>
            </a:r>
            <a:r>
              <a:rPr lang="cs-CZ" dirty="0" err="1"/>
              <a:t>tissue</a:t>
            </a:r>
            <a:r>
              <a:rPr lang="cs-CZ" dirty="0"/>
              <a:t> </a:t>
            </a:r>
            <a:r>
              <a:rPr lang="cs-CZ" dirty="0" err="1"/>
              <a:t>engineering</a:t>
            </a:r>
            <a:endParaRPr lang="cs-CZ" dirty="0"/>
          </a:p>
        </p:txBody>
      </p:sp>
      <p:sp>
        <p:nvSpPr>
          <p:cNvPr id="10" name="Ovál 9"/>
          <p:cNvSpPr/>
          <p:nvPr/>
        </p:nvSpPr>
        <p:spPr>
          <a:xfrm>
            <a:off x="790575" y="3409950"/>
            <a:ext cx="2363788" cy="22748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 err="1"/>
              <a:t>Quantitative</a:t>
            </a:r>
            <a:r>
              <a:rPr lang="cs-CZ" sz="1200" dirty="0"/>
              <a:t> </a:t>
            </a:r>
            <a:r>
              <a:rPr lang="cs-CZ" sz="1200" dirty="0" err="1"/>
              <a:t>analyses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cells</a:t>
            </a:r>
            <a:r>
              <a:rPr lang="cs-CZ" sz="1200" dirty="0"/>
              <a:t> and </a:t>
            </a:r>
            <a:r>
              <a:rPr lang="cs-CZ" sz="1200" dirty="0" err="1"/>
              <a:t>tissues</a:t>
            </a:r>
            <a:endParaRPr lang="cs-CZ" sz="1200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sz="1200" dirty="0" err="1"/>
              <a:t>Genomics</a:t>
            </a:r>
            <a:endParaRPr lang="cs-CZ" sz="1200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sz="1200" dirty="0" err="1"/>
              <a:t>Transcriptomics</a:t>
            </a:r>
            <a:endParaRPr lang="cs-CZ" sz="1200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sz="1200" dirty="0" err="1"/>
              <a:t>Proteomics</a:t>
            </a:r>
            <a:endParaRPr lang="cs-CZ" sz="1200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sz="1200" dirty="0" err="1"/>
              <a:t>Metabolomics</a:t>
            </a:r>
            <a:endParaRPr lang="cs-CZ" sz="1200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sz="1200" dirty="0"/>
              <a:t>…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816600" y="438150"/>
            <a:ext cx="3235325" cy="563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err="1">
                <a:solidFill>
                  <a:srgbClr val="0000DC"/>
                </a:solidFill>
                <a:latin typeface="+mn-lt"/>
              </a:rPr>
              <a:t>Understanding</a:t>
            </a:r>
            <a:r>
              <a:rPr lang="cs-CZ" sz="2000" b="1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+mn-lt"/>
              </a:rPr>
              <a:t>of</a:t>
            </a:r>
            <a:r>
              <a:rPr lang="cs-CZ" sz="2000" b="1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+mn-lt"/>
              </a:rPr>
              <a:t>the</a:t>
            </a:r>
            <a:r>
              <a:rPr lang="cs-CZ" sz="2000" b="1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+mn-lt"/>
              </a:rPr>
              <a:t>whole</a:t>
            </a:r>
            <a:r>
              <a:rPr lang="cs-CZ" sz="2000" b="1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+mn-lt"/>
              </a:rPr>
              <a:t>system</a:t>
            </a:r>
            <a:endParaRPr lang="cs-CZ" sz="2000" b="1" dirty="0">
              <a:solidFill>
                <a:srgbClr val="0000DC"/>
              </a:solidFill>
              <a:latin typeface="+mn-lt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cs-CZ" sz="2000" dirty="0">
              <a:latin typeface="+mn-lt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sz="2000" dirty="0" err="1">
                <a:latin typeface="+mn-lt"/>
              </a:rPr>
              <a:t>Personalized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medicine</a:t>
            </a:r>
            <a:endParaRPr lang="cs-CZ" sz="2000" dirty="0">
              <a:latin typeface="+mn-lt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sz="2000" dirty="0" err="1">
                <a:latin typeface="+mn-lt"/>
              </a:rPr>
              <a:t>Regenerative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medicine</a:t>
            </a:r>
            <a:endParaRPr lang="cs-CZ" sz="2000" dirty="0">
              <a:latin typeface="+mn-lt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sz="2000" dirty="0" err="1">
                <a:latin typeface="+mn-lt"/>
              </a:rPr>
              <a:t>Assisted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reproduction</a:t>
            </a:r>
            <a:endParaRPr lang="cs-CZ" sz="2000" dirty="0">
              <a:latin typeface="+mn-lt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sz="2000" dirty="0">
                <a:latin typeface="+mn-lt"/>
              </a:rPr>
              <a:t>Gene </a:t>
            </a:r>
            <a:r>
              <a:rPr lang="cs-CZ" sz="2000" dirty="0" err="1">
                <a:latin typeface="+mn-lt"/>
              </a:rPr>
              <a:t>therapy</a:t>
            </a:r>
            <a:endParaRPr lang="cs-CZ" sz="2000" dirty="0">
              <a:latin typeface="+mn-lt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sz="2000" dirty="0" err="1">
                <a:latin typeface="+mn-lt"/>
              </a:rPr>
              <a:t>Cancer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therapy</a:t>
            </a:r>
            <a:endParaRPr lang="cs-CZ" sz="2000" dirty="0">
              <a:latin typeface="+mn-lt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sz="2000" dirty="0" err="1">
                <a:latin typeface="+mn-lt"/>
              </a:rPr>
              <a:t>Biomedical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research</a:t>
            </a:r>
            <a:endParaRPr lang="cs-CZ" sz="2000" dirty="0">
              <a:latin typeface="+mn-lt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cs-CZ" sz="2000" dirty="0">
              <a:latin typeface="+mn-lt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cs-CZ" sz="2000" dirty="0">
              <a:latin typeface="+mn-lt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cs-CZ" sz="2000" dirty="0">
              <a:latin typeface="+mn-lt"/>
            </a:endParaRPr>
          </a:p>
        </p:txBody>
      </p:sp>
      <p:sp>
        <p:nvSpPr>
          <p:cNvPr id="13" name="TextovéPole 12"/>
          <p:cNvSpPr txBox="1">
            <a:spLocks noChangeArrowheads="1"/>
          </p:cNvSpPr>
          <p:nvPr/>
        </p:nvSpPr>
        <p:spPr bwMode="auto">
          <a:xfrm>
            <a:off x="257175" y="6111875"/>
            <a:ext cx="87899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0000DC"/>
                </a:solidFill>
                <a:latin typeface="Calibri" pitchFamily="34" charset="0"/>
              </a:rPr>
              <a:t>Histology </a:t>
            </a:r>
            <a:r>
              <a:rPr lang="cs-CZ" sz="2400" b="1" dirty="0" err="1">
                <a:solidFill>
                  <a:srgbClr val="0000DC"/>
                </a:solidFill>
                <a:latin typeface="Calibri" pitchFamily="34" charset="0"/>
              </a:rPr>
              <a:t>cannot</a:t>
            </a:r>
            <a:r>
              <a:rPr lang="cs-CZ" sz="2400" b="1" dirty="0">
                <a:solidFill>
                  <a:srgbClr val="0000DC"/>
                </a:solidFill>
                <a:latin typeface="Calibri" pitchFamily="34" charset="0"/>
              </a:rPr>
              <a:t> </a:t>
            </a:r>
            <a:r>
              <a:rPr lang="cs-CZ" sz="2400" b="1" dirty="0" err="1">
                <a:solidFill>
                  <a:srgbClr val="0000DC"/>
                </a:solidFill>
                <a:latin typeface="Calibri" pitchFamily="34" charset="0"/>
              </a:rPr>
              <a:t>be</a:t>
            </a:r>
            <a:r>
              <a:rPr lang="cs-CZ" sz="2400" b="1" dirty="0">
                <a:solidFill>
                  <a:srgbClr val="0000DC"/>
                </a:solidFill>
                <a:latin typeface="Calibri" pitchFamily="34" charset="0"/>
              </a:rPr>
              <a:t> </a:t>
            </a:r>
            <a:r>
              <a:rPr lang="cs-CZ" sz="2400" b="1" dirty="0" err="1">
                <a:solidFill>
                  <a:srgbClr val="0000DC"/>
                </a:solidFill>
                <a:latin typeface="Calibri" pitchFamily="34" charset="0"/>
              </a:rPr>
              <a:t>put</a:t>
            </a:r>
            <a:r>
              <a:rPr lang="cs-CZ" sz="2400" b="1" dirty="0">
                <a:solidFill>
                  <a:srgbClr val="0000DC"/>
                </a:solidFill>
                <a:latin typeface="Calibri" pitchFamily="34" charset="0"/>
              </a:rPr>
              <a:t> out </a:t>
            </a:r>
            <a:r>
              <a:rPr lang="cs-CZ" sz="2400" b="1" dirty="0" err="1">
                <a:solidFill>
                  <a:srgbClr val="0000DC"/>
                </a:solidFill>
                <a:latin typeface="Calibri" pitchFamily="34" charset="0"/>
              </a:rPr>
              <a:t>of</a:t>
            </a:r>
            <a:r>
              <a:rPr lang="cs-CZ" sz="2400" b="1" dirty="0">
                <a:solidFill>
                  <a:srgbClr val="0000DC"/>
                </a:solidFill>
                <a:latin typeface="Calibri" pitchFamily="34" charset="0"/>
              </a:rPr>
              <a:t> </a:t>
            </a:r>
            <a:r>
              <a:rPr lang="cs-CZ" sz="2400" b="1" dirty="0" err="1">
                <a:solidFill>
                  <a:srgbClr val="0000DC"/>
                </a:solidFill>
                <a:latin typeface="Calibri" pitchFamily="34" charset="0"/>
              </a:rPr>
              <a:t>the</a:t>
            </a:r>
            <a:r>
              <a:rPr lang="cs-CZ" sz="2400" b="1" dirty="0">
                <a:solidFill>
                  <a:srgbClr val="0000DC"/>
                </a:solidFill>
                <a:latin typeface="Calibri" pitchFamily="34" charset="0"/>
              </a:rPr>
              <a:t> </a:t>
            </a:r>
            <a:r>
              <a:rPr lang="cs-CZ" sz="2400" b="1" dirty="0" err="1">
                <a:solidFill>
                  <a:srgbClr val="0000DC"/>
                </a:solidFill>
                <a:latin typeface="Calibri" pitchFamily="34" charset="0"/>
              </a:rPr>
              <a:t>biological</a:t>
            </a:r>
            <a:r>
              <a:rPr lang="cs-CZ" sz="2400" b="1" dirty="0">
                <a:solidFill>
                  <a:srgbClr val="0000DC"/>
                </a:solidFill>
                <a:latin typeface="Calibri" pitchFamily="34" charset="0"/>
              </a:rPr>
              <a:t> and </a:t>
            </a:r>
            <a:r>
              <a:rPr lang="cs-CZ" sz="2400" b="1" dirty="0" err="1">
                <a:solidFill>
                  <a:srgbClr val="0000DC"/>
                </a:solidFill>
                <a:latin typeface="Calibri" pitchFamily="34" charset="0"/>
              </a:rPr>
              <a:t>functional</a:t>
            </a:r>
            <a:r>
              <a:rPr lang="cs-CZ" sz="2400" b="1" dirty="0">
                <a:solidFill>
                  <a:srgbClr val="0000DC"/>
                </a:solidFill>
                <a:latin typeface="Calibri" pitchFamily="34" charset="0"/>
              </a:rPr>
              <a:t> </a:t>
            </a:r>
            <a:r>
              <a:rPr lang="cs-CZ" sz="2400" b="1" dirty="0" err="1">
                <a:solidFill>
                  <a:srgbClr val="0000DC"/>
                </a:solidFill>
                <a:latin typeface="Calibri" pitchFamily="34" charset="0"/>
              </a:rPr>
              <a:t>context</a:t>
            </a:r>
            <a:endParaRPr lang="cs-CZ" sz="2400" b="1" dirty="0">
              <a:solidFill>
                <a:srgbClr val="0000DC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1.11111E-6 0.00023 C -0.00208 0.00092 -0.01059 0.00532 -0.01337 0.00625 C -0.01476 0.00671 -0.01597 0.00694 -0.01719 0.00741 C -0.02656 0.0118 -0.01736 0.00879 -0.02674 0.01134 C -0.02795 0.0125 -0.02917 0.01412 -0.03056 0.01504 C -0.03629 0.01898 -0.04271 0.01829 -0.04861 0.02014 C -0.05087 0.02083 -0.05313 0.02199 -0.05538 0.02268 C -0.05816 0.02361 -0.06111 0.0243 -0.06389 0.02523 C -0.06649 0.02616 -0.06892 0.02754 -0.07153 0.02778 C -0.07691 0.0287 -0.08229 0.0287 -0.08767 0.02917 C -0.09028 0.03032 -0.09271 0.03217 -0.09531 0.03287 C -0.09809 0.03379 -0.10104 0.03379 -0.10399 0.03426 L -0.11146 0.03542 C -0.11945 0.03704 -0.1158 0.0368 -0.12483 0.03796 C -0.12899 0.03866 -0.13316 0.03866 -0.13733 0.03935 C -0.14722 0.04074 -0.14045 0.04028 -0.14861 0.0419 C -0.15313 0.04282 -0.15677 0.04282 -0.16111 0.04444 C -0.17517 0.04954 -0.15781 0.04467 -0.17344 0.04815 C -0.18629 0.05116 -0.18038 0.04954 -0.19063 0.05324 C -0.19184 0.0537 -0.19323 0.05417 -0.19445 0.05463 C -0.19636 0.05532 -0.19809 0.05648 -0.20017 0.05717 C -0.20382 0.05833 -0.21163 0.05972 -0.21163 0.05995 C -0.22379 0.06504 -0.21129 0.05995 -0.22205 0.06342 C -0.22431 0.06412 -0.22639 0.06528 -0.22865 0.06597 C -0.23212 0.06713 -0.23576 0.06759 -0.23924 0.06852 C -0.24653 0.0706 -0.23958 0.06944 -0.24965 0.07245 C -0.25191 0.07292 -0.25417 0.07315 -0.25625 0.07361 C -0.26962 0.07963 -0.25313 0.07245 -0.27066 0.0787 C -0.27257 0.0794 -0.27431 0.08079 -0.27639 0.08125 C -0.28142 0.08241 -0.28646 0.08287 -0.29149 0.08379 C -0.29375 0.08426 -0.29601 0.08449 -0.29826 0.08518 C -0.30087 0.08565 -0.3033 0.0868 -0.3059 0.08773 C -0.30816 0.08842 -0.31024 0.08958 -0.3125 0.09028 C -0.32986 0.09514 -0.30556 0.08588 -0.32969 0.09514 C -0.3316 0.09606 -0.33351 0.09699 -0.33542 0.09768 C -0.33698 0.09861 -0.33854 0.09977 -0.34011 0.10023 C -0.34201 0.10092 -0.34392 0.10116 -0.34583 0.10162 C -0.34722 0.10185 -0.34844 0.10254 -0.34965 0.10278 C -0.35122 0.10324 -0.35278 0.1037 -0.35451 0.10417 C -0.36858 0.10879 -0.35469 0.10509 -0.3658 0.10787 C -0.37292 0.11273 -0.36632 0.10879 -0.37448 0.1118 C -0.38594 0.11597 -0.37396 0.11319 -0.38785 0.11551 C -0.38872 0.11597 -0.38958 0.11667 -0.39063 0.1169 C -0.39583 0.11829 -0.40434 0.11921 -0.40868 0.11944 C -0.42656 0.11967 -0.44427 0.11944 -0.46198 0.11944 L -0.46111 0.11944 " pathEditMode="relative" rAng="0" ptsTypes="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8" y="5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7037E-7 L -6.93889E-18 -3.7037E-7 C -0.00452 -0.00231 -0.00886 -0.00463 -0.01337 -0.00648 C -0.01597 -0.00741 -0.01858 -0.0081 -0.02101 -0.00903 C -0.02396 -0.01018 -0.02674 -0.01157 -0.02969 -0.01273 C -0.03282 -0.01412 -0.03611 -0.01505 -0.03907 -0.01667 C -0.04202 -0.01805 -0.04479 -0.02037 -0.04775 -0.02176 C -0.05052 -0.02292 -0.05347 -0.02315 -0.05625 -0.0243 C -0.06216 -0.02662 -0.06754 -0.02986 -0.07344 -0.03194 C -0.07604 -0.03264 -0.07865 -0.03333 -0.08108 -0.03449 C -0.09636 -0.04167 -0.08299 -0.03843 -0.09722 -0.04074 C -0.10886 -0.04514 -0.09931 -0.04097 -0.11146 -0.04838 C -0.11597 -0.05093 -0.12066 -0.05278 -0.12483 -0.05602 C -0.12778 -0.0581 -0.13038 -0.06065 -0.13351 -0.06227 C -0.15035 -0.07176 -0.13559 -0.05995 -0.15243 -0.0713 C -0.15452 -0.07245 -0.15625 -0.07477 -0.15816 -0.07639 C -0.1632 -0.08032 -0.16806 -0.08472 -0.17344 -0.08773 C -0.17969 -0.0912 -0.18091 -0.09167 -0.18681 -0.09653 C -0.19219 -0.10116 -0.19341 -0.10393 -0.19913 -0.10671 C -0.2007 -0.10741 -0.20243 -0.10764 -0.204 -0.1081 C -0.20486 -0.10926 -0.20573 -0.11088 -0.20677 -0.1118 C -0.20799 -0.11296 -0.20938 -0.11343 -0.21059 -0.11435 C -0.2125 -0.11597 -0.21424 -0.11805 -0.21632 -0.11944 C -0.21754 -0.12037 -0.21893 -0.12106 -0.22014 -0.12199 C -0.22657 -0.12708 -0.23195 -0.13403 -0.23924 -0.13727 C -0.24011 -0.13773 -0.24115 -0.13796 -0.24202 -0.13843 C -0.24462 -0.14005 -0.24688 -0.14282 -0.24966 -0.14352 C -0.25122 -0.14398 -0.25295 -0.14421 -0.25452 -0.14491 C -0.25538 -0.14514 -0.25625 -0.14583 -0.25729 -0.14606 C -0.25816 -0.1463 -0.2592 -0.14606 -0.26007 -0.14606 L -0.26007 -0.14606 " pathEditMode="relative" ptsTypes="AAAAAAAAAAAAAAAAAAAAAAAAAA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6.2963E-6 L 1.66667E-6 -6.2963E-6 C -0.02344 -0.01204 -0.01302 -0.0095 -0.03055 -0.01158 C -0.03715 -0.01436 -0.04739 -0.01876 -0.05434 -0.02038 C -0.05937 -0.02154 -0.06458 -0.02223 -0.06962 -0.02292 C -0.07969 -0.0264 -0.08976 -0.03149 -0.1 -0.03311 C -0.11232 -0.03519 -0.12014 -0.03612 -0.13246 -0.03959 C -0.16441 -0.04792 -0.13351 -0.04191 -0.16285 -0.047 C -0.16701 -0.04885 -0.17118 -0.05093 -0.17535 -0.05209 C -0.18524 -0.0551 -0.19618 -0.05441 -0.20573 -0.05973 C -0.21857 -0.06714 -0.2059 -0.06019 -0.22101 -0.06737 C -0.22569 -0.06968 -0.24045 -0.0764 -0.24583 -0.08149 C -0.24826 -0.0838 -0.25 -0.08751 -0.25243 -0.09029 C -0.25521 -0.09353 -0.25816 -0.0963 -0.26094 -0.09908 C -0.26371 -0.10186 -0.26701 -0.10371 -0.26962 -0.10672 C -0.27569 -0.1139 -0.27795 -0.12038 -0.28298 -0.12848 C -0.3125 -0.17617 -0.27083 -0.10603 -0.29618 -0.15117 C -0.30972 -0.17524 -0.29357 -0.14306 -0.30868 -0.17154 C -0.31041 -0.17478 -0.31163 -0.17848 -0.31337 -0.18172 C -0.31736 -0.18913 -0.32239 -0.19538 -0.32569 -0.20325 C -0.33437 -0.22408 -0.32691 -0.20533 -0.33437 -0.22617 C -0.33594 -0.23033 -0.33785 -0.2345 -0.33906 -0.2389 C -0.34618 -0.26204 -0.34739 -0.26552 -0.35052 -0.28334 C -0.35121 -0.28704 -0.35173 -0.29098 -0.35243 -0.29468 C -0.35295 -0.29816 -0.35382 -0.3014 -0.35434 -0.30487 C -0.35469 -0.30742 -0.35573 -0.31853 -0.35625 -0.3213 C -0.35677 -0.32362 -0.35746 -0.3257 -0.35816 -0.32779 C -0.35851 -0.33103 -0.35868 -0.3345 -0.35903 -0.33797 C -0.35937 -0.34005 -0.35989 -0.34214 -0.36007 -0.34422 C -0.36024 -0.34978 -0.36007 -0.35533 -0.36007 -0.36066 L -0.36007 -0.36066 " pathEditMode="relative" ptsTypes="AAAAAAAAAAAAAAAAAAAAAAAAA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5.55556E-7 1.11111E-6 C 0.0125 0.01667 -0.00052 -0.00023 0.01042 0.0125 C 0.01546 0.01852 0.01077 0.01459 0.01702 0.01898 C 0.02257 0.02871 0.01719 0.02037 0.02275 0.02662 C 0.02622 0.03033 0.02518 0.03102 0.02952 0.03426 C 0.03091 0.03519 0.03264 0.03588 0.03421 0.03658 C 0.03959 0.04398 0.03421 0.0375 0.0408 0.04306 C 0.04219 0.04422 0.04323 0.04584 0.04462 0.04676 C 0.04619 0.04792 0.04792 0.04838 0.04948 0.04931 C 0.05087 0.05047 0.05191 0.05209 0.0533 0.05324 C 0.05452 0.05417 0.05573 0.05486 0.05712 0.05579 C 0.05869 0.05695 0.06007 0.05857 0.06181 0.05949 C 0.06355 0.06065 0.06563 0.06088 0.06754 0.06204 C 0.06928 0.0632 0.07066 0.06459 0.07223 0.06598 C 0.07327 0.06667 0.07414 0.06783 0.07518 0.06852 C 0.07726 0.06945 0.07952 0.06991 0.08178 0.07084 C 0.0882 0.07385 0.08438 0.07338 0.08855 0.07338 L 0.08855 0.07338 " pathEditMode="relative" ptsTypes="AAAAAAAAA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56 -0.00347 0.0033 -0.00671 0.00469 -0.01019 C 0.00521 -0.01181 0.00503 -0.01366 0.00555 -0.01528 C 0.00607 -0.01667 0.00694 -0.01782 0.00746 -0.01921 C 0.00833 -0.0213 0.00868 -0.02361 0.00937 -0.02546 C 0.01389 -0.03611 0.01094 -0.02477 0.0151 -0.03704 C 0.01597 -0.03935 0.01614 -0.04213 0.01701 -0.04444 C 0.01788 -0.04676 0.0191 -0.04861 0.01996 -0.05093 C 0.02101 -0.0537 0.02187 -0.05671 0.02274 -0.05972 C 0.0243 -0.06528 0.02587 -0.07083 0.02743 -0.07639 C 0.02847 -0.07963 0.02917 -0.0831 0.03038 -0.08634 C 0.03125 -0.08889 0.03212 -0.09167 0.03316 -0.09398 C 0.03368 -0.09537 0.03455 -0.09653 0.03507 -0.09792 C 0.03594 -0.1 0.03628 -0.10208 0.03698 -0.10417 C 0.0375 -0.10556 0.03837 -0.10671 0.03889 -0.1081 C 0.04357 -0.12037 0.03837 -0.10926 0.04271 -0.11829 C 0.04305 -0.11991 0.04323 -0.12153 0.04375 -0.12315 C 0.04618 -0.13218 0.04479 -0.12477 0.04739 -0.13218 C 0.04792 -0.13333 0.04809 -0.13472 0.04844 -0.13588 C 0.04896 -0.13819 0.04965 -0.14028 0.05035 -0.14236 C 0.05278 -0.16157 0.04913 -0.14005 0.05417 -0.15509 C 0.05486 -0.15694 0.05451 -0.15926 0.05503 -0.16134 C 0.05607 -0.16481 0.05816 -0.16782 0.05885 -0.17153 C 0.0592 -0.17315 0.06007 -0.17847 0.06076 -0.18032 C 0.06128 -0.18171 0.06215 -0.18287 0.06267 -0.18426 C 0.06545 -0.19884 0.06128 -0.18125 0.06649 -0.1919 C 0.06719 -0.19329 0.06701 -0.19537 0.06753 -0.19699 C 0.06892 -0.20185 0.06892 -0.20139 0.07135 -0.2044 L 0.07135 -0.2044 " pathEditMode="relative" ptsTypes="AAAAAAAAAAAAAAAAAAAAAAAAA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4.16667E-6 1.85185E-6 C -0.00261 0.00208 -0.00521 0.00394 -0.00764 0.00625 C -0.00851 0.00695 -0.00886 0.0081 -0.00955 0.0088 C -0.01719 0.0169 -0.00695 0.0044 -0.01632 0.01505 C -0.01736 0.0162 -0.01806 0.01782 -0.0191 0.01898 C -0.02188 0.02199 -0.02483 0.02477 -0.02778 0.02778 C -0.02934 0.0294 -0.03108 0.03102 -0.03247 0.03287 C -0.03507 0.03634 -0.03681 0.04097 -0.04011 0.04306 C -0.04306 0.04491 -0.04531 0.04607 -0.04775 0.04931 C -0.04879 0.05093 -0.04948 0.05278 -0.05052 0.0544 C -0.05608 0.0625 -0.05504 0.06111 -0.06111 0.06574 C -0.06198 0.06759 -0.06268 0.06945 -0.06389 0.07083 C -0.07327 0.08148 -0.07205 0.07755 -0.08108 0.08611 C -0.08715 0.0919 -0.08004 0.08889 -0.08872 0.0912 C -0.08959 0.09236 -0.09045 0.09398 -0.0915 0.09491 C -0.09618 0.09931 -0.0941 0.09607 -0.09827 0.09884 C -0.10938 0.10625 -0.09722 0.09907 -0.10677 0.10648 C -0.11302 0.11134 -0.11389 0.11134 -0.12014 0.11412 L -0.12292 0.11528 C -0.12396 0.11574 -0.12483 0.1162 -0.12587 0.11667 C -0.12743 0.1169 -0.129 0.11736 -0.13056 0.11782 C -0.1316 0.11806 -0.13334 0.11921 -0.13334 0.11921 L -0.13334 0.11921 " pathEditMode="relative" ptsTypes="AAAAAAAAAAAAAAAAAAAAAA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4.16667E-6 -1.85185E-6 C -0.00226 -0.00232 -0.00434 -0.00463 -0.00677 -0.00648 C -0.00816 -0.00764 -0.01007 -0.0081 -0.01146 -0.00903 C -0.01319 -0.01019 -0.01458 -0.01157 -0.01632 -0.01273 C -0.02066 -0.01597 -0.02535 -0.01852 -0.02969 -0.02176 C -0.04271 -0.03171 -0.02951 -0.02199 -0.04479 -0.03194 C -0.05069 -0.03565 -0.05625 -0.03958 -0.06198 -0.04329 C -0.06528 -0.04537 -0.06823 -0.04792 -0.07153 -0.04954 C -0.07465 -0.05139 -0.07795 -0.05278 -0.08108 -0.05463 C -0.08368 -0.05625 -0.08611 -0.0581 -0.08872 -0.05972 C -0.09097 -0.06111 -0.09323 -0.06204 -0.09531 -0.06366 C -0.0974 -0.06505 -0.09913 -0.06713 -0.10104 -0.06875 C -0.1026 -0.06991 -0.10434 -0.07014 -0.1059 -0.0713 C -0.10694 -0.07199 -0.10781 -0.07292 -0.10868 -0.07384 C -0.11128 -0.07616 -0.11354 -0.07917 -0.11632 -0.08148 C -0.11753 -0.08218 -0.11892 -0.08218 -0.12014 -0.08264 C -0.12135 -0.08588 -0.12222 -0.08889 -0.12396 -0.09167 C -0.12708 -0.09653 -0.12674 -0.09329 -0.12674 -0.09653 L -0.12674 -0.09653 " pathEditMode="relative" ptsTypes="AAAAAAAAAAAAAAAA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349500"/>
            <a:ext cx="28797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213100"/>
            <a:ext cx="3097212" cy="23193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229600" cy="703262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Histology</a:t>
            </a:r>
            <a:r>
              <a:rPr lang="en-US" dirty="0"/>
              <a:t> </a:t>
            </a:r>
          </a:p>
        </p:txBody>
      </p:sp>
      <p:sp>
        <p:nvSpPr>
          <p:cNvPr id="21563" name="Rectangle 59"/>
          <p:cNvSpPr>
            <a:spLocks noGrp="1" noChangeArrowheads="1"/>
          </p:cNvSpPr>
          <p:nvPr>
            <p:ph type="body" idx="1"/>
          </p:nvPr>
        </p:nvSpPr>
        <p:spPr>
          <a:xfrm>
            <a:off x="457200" y="1107281"/>
            <a:ext cx="8229600" cy="1152525"/>
          </a:xfrm>
        </p:spPr>
        <p:txBody>
          <a:bodyPr rtlCol="0">
            <a:normAutofit lnSpcReduction="1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Resolution of naked eye – 0</a:t>
            </a:r>
            <a:r>
              <a:rPr lang="cs-CZ" sz="2400" dirty="0"/>
              <a:t>.</a:t>
            </a:r>
            <a:r>
              <a:rPr lang="en-US" sz="2400" dirty="0"/>
              <a:t>1 mm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Resolution of light microscopy – </a:t>
            </a:r>
            <a:r>
              <a:rPr lang="cs-CZ" sz="2400" dirty="0"/>
              <a:t>0.</a:t>
            </a:r>
            <a:r>
              <a:rPr lang="en-US" sz="2400" dirty="0"/>
              <a:t>1</a:t>
            </a:r>
            <a:r>
              <a:rPr lang="cs-CZ" sz="2400" dirty="0"/>
              <a:t>- 0.5 </a:t>
            </a:r>
            <a:r>
              <a:rPr lang="cs-CZ" sz="2400" dirty="0">
                <a:sym typeface="Symbol" panose="05050102010706020507" pitchFamily="18" charset="2"/>
              </a:rPr>
              <a:t>m</a:t>
            </a:r>
            <a:endParaRPr lang="en-US" sz="2400" dirty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Resolution of electron microscopy – 0</a:t>
            </a:r>
            <a:r>
              <a:rPr lang="cs-CZ" sz="2400" dirty="0"/>
              <a:t>.</a:t>
            </a:r>
            <a:r>
              <a:rPr lang="en-US" sz="2400" dirty="0"/>
              <a:t>1</a:t>
            </a:r>
            <a:r>
              <a:rPr lang="cs-CZ" sz="2400" dirty="0"/>
              <a:t> - 1 </a:t>
            </a:r>
            <a:r>
              <a:rPr lang="en-US" sz="2400" dirty="0"/>
              <a:t>nm</a:t>
            </a:r>
          </a:p>
        </p:txBody>
      </p:sp>
      <p:pic>
        <p:nvPicPr>
          <p:cNvPr id="31749" name="Picture 6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4437063"/>
            <a:ext cx="3128963" cy="233045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1750" name="Rectangle 65"/>
          <p:cNvSpPr>
            <a:spLocks noChangeArrowheads="1"/>
          </p:cNvSpPr>
          <p:nvPr/>
        </p:nvSpPr>
        <p:spPr bwMode="auto">
          <a:xfrm>
            <a:off x="1187450" y="2852738"/>
            <a:ext cx="73025" cy="7302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1751" name="Line 66"/>
          <p:cNvSpPr>
            <a:spLocks noChangeShapeType="1"/>
          </p:cNvSpPr>
          <p:nvPr/>
        </p:nvSpPr>
        <p:spPr bwMode="auto">
          <a:xfrm>
            <a:off x="1258888" y="2924175"/>
            <a:ext cx="1441450" cy="792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31752" name="Line 67"/>
          <p:cNvSpPr>
            <a:spLocks noChangeShapeType="1"/>
          </p:cNvSpPr>
          <p:nvPr/>
        </p:nvSpPr>
        <p:spPr bwMode="auto">
          <a:xfrm>
            <a:off x="5148263" y="4365625"/>
            <a:ext cx="576262" cy="863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31753" name="Rectangle 63"/>
          <p:cNvSpPr>
            <a:spLocks noChangeArrowheads="1"/>
          </p:cNvSpPr>
          <p:nvPr/>
        </p:nvSpPr>
        <p:spPr bwMode="auto">
          <a:xfrm>
            <a:off x="4716463" y="3933825"/>
            <a:ext cx="792162" cy="36036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31754" name="Picture 70" descr="frozensectio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540544"/>
            <a:ext cx="27717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13787" cy="114300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Tissue processing for the light mi</a:t>
            </a:r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lang="en-US" sz="3200" b="1" dirty="0" err="1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roscopy</a:t>
            </a:r>
            <a:r>
              <a:rPr lang="en-US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(LM)</a:t>
            </a:r>
            <a:br>
              <a:rPr lang="en-US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800" dirty="0"/>
              <a:t>(making of permanent preparations – slides)</a:t>
            </a:r>
            <a:r>
              <a:rPr lang="en-US" dirty="0"/>
              <a:t> 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9138"/>
            <a:ext cx="8075613" cy="4141787"/>
          </a:xfrm>
        </p:spPr>
        <p:txBody>
          <a:bodyPr/>
          <a:lstStyle/>
          <a:p>
            <a:r>
              <a:rPr lang="en-US" sz="2400" b="1" dirty="0"/>
              <a:t>SAMPLING</a:t>
            </a:r>
            <a:r>
              <a:rPr lang="en-US" sz="2400" dirty="0"/>
              <a:t> (obtaining of material – cells, tissue pieces)</a:t>
            </a:r>
            <a:endParaRPr lang="en-US" sz="2400" b="1" dirty="0"/>
          </a:p>
          <a:p>
            <a:r>
              <a:rPr lang="en-US" sz="2400" b="1" dirty="0"/>
              <a:t>FIXATION </a:t>
            </a:r>
            <a:r>
              <a:rPr lang="en-US" sz="2400" dirty="0"/>
              <a:t>of samples (tissue blocks)</a:t>
            </a:r>
            <a:endParaRPr lang="en-US" sz="2400" b="1" dirty="0"/>
          </a:p>
          <a:p>
            <a:r>
              <a:rPr lang="en-US" sz="2400" b="1" dirty="0"/>
              <a:t>RINSING </a:t>
            </a:r>
            <a:r>
              <a:rPr lang="en-US" sz="2400" dirty="0"/>
              <a:t>(washing) of samples</a:t>
            </a:r>
            <a:endParaRPr lang="en-US" sz="2400" b="1" dirty="0"/>
          </a:p>
          <a:p>
            <a:r>
              <a:rPr lang="en-US" sz="2400" b="1" dirty="0"/>
              <a:t>EMBEDDING </a:t>
            </a:r>
            <a:r>
              <a:rPr lang="en-US" sz="2400" dirty="0"/>
              <a:t>of samples </a:t>
            </a:r>
            <a:r>
              <a:rPr lang="en-US" sz="2400" dirty="0">
                <a:sym typeface="Wingdings 3" pitchFamily="18" charset="2"/>
              </a:rPr>
              <a:t>-</a:t>
            </a:r>
            <a:r>
              <a:rPr lang="en-US" sz="2400" dirty="0"/>
              <a:t> embedded blocks</a:t>
            </a:r>
            <a:endParaRPr lang="en-US" sz="2400" b="1" dirty="0"/>
          </a:p>
          <a:p>
            <a:r>
              <a:rPr lang="en-US" sz="2400" b="1" dirty="0"/>
              <a:t>CUTTING </a:t>
            </a:r>
            <a:r>
              <a:rPr lang="en-US" sz="2400" dirty="0"/>
              <a:t>of blocks </a:t>
            </a:r>
            <a:r>
              <a:rPr lang="en-US" sz="2400" dirty="0">
                <a:sym typeface="Wingdings 3" pitchFamily="18" charset="2"/>
              </a:rPr>
              <a:t>-</a:t>
            </a:r>
            <a:r>
              <a:rPr lang="en-US" sz="2400" dirty="0"/>
              <a:t> sections</a:t>
            </a:r>
            <a:endParaRPr lang="en-US" sz="2400" b="1" dirty="0"/>
          </a:p>
          <a:p>
            <a:r>
              <a:rPr lang="en-US" sz="2400" b="1" dirty="0"/>
              <a:t>AFFIXING </a:t>
            </a:r>
            <a:r>
              <a:rPr lang="en-US" sz="2400" dirty="0"/>
              <a:t>of sections</a:t>
            </a:r>
            <a:endParaRPr lang="en-US" sz="2400" b="1" dirty="0"/>
          </a:p>
          <a:p>
            <a:r>
              <a:rPr lang="en-US" sz="2400" b="1" dirty="0"/>
              <a:t>STAINING </a:t>
            </a:r>
            <a:r>
              <a:rPr lang="en-US" sz="2400" dirty="0"/>
              <a:t>of sections</a:t>
            </a:r>
            <a:endParaRPr lang="en-US" sz="2400" b="1" dirty="0"/>
          </a:p>
          <a:p>
            <a:r>
              <a:rPr lang="en-US" sz="2400" b="1" dirty="0"/>
              <a:t>MOUNTING </a:t>
            </a:r>
            <a:r>
              <a:rPr lang="en-US" sz="2400" dirty="0"/>
              <a:t>of sections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7886700" cy="648666"/>
          </a:xfrm>
        </p:spPr>
        <p:txBody>
          <a:bodyPr/>
          <a:lstStyle/>
          <a:p>
            <a:pPr algn="ctr"/>
            <a:r>
              <a:rPr lang="sk-SK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SAMPLING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090128"/>
            <a:ext cx="7886700" cy="5330549"/>
          </a:xfrm>
        </p:spPr>
        <p:txBody>
          <a:bodyPr/>
          <a:lstStyle/>
          <a:p>
            <a:r>
              <a:rPr lang="en-US" sz="2000" dirty="0"/>
              <a:t>A small piece of organ (tissue) is sampled and quickly put into the fixative medium.</a:t>
            </a:r>
          </a:p>
          <a:p>
            <a:endParaRPr lang="en-US" sz="2000" dirty="0"/>
          </a:p>
          <a:p>
            <a:r>
              <a:rPr lang="en-US" sz="2000" dirty="0"/>
              <a:t>Biopsy during surgical dissection of organs in living organism                                       </a:t>
            </a:r>
          </a:p>
          <a:p>
            <a:pPr>
              <a:buFont typeface="Wingdings" pitchFamily="2" charset="2"/>
              <a:buNone/>
            </a:pPr>
            <a:r>
              <a:rPr lang="en-US" sz="2000" dirty="0"/>
              <a:t>             = excision</a:t>
            </a:r>
          </a:p>
          <a:p>
            <a:pPr>
              <a:buFont typeface="Wingdings" pitchFamily="2" charset="2"/>
              <a:buNone/>
            </a:pPr>
            <a:r>
              <a:rPr lang="en-US" sz="2000" dirty="0"/>
              <a:t>             = puncture (liver or kidney parenchyma, bone marrow)</a:t>
            </a:r>
          </a:p>
          <a:p>
            <a:pPr>
              <a:buFont typeface="Wingdings" pitchFamily="2" charset="2"/>
              <a:buNone/>
            </a:pPr>
            <a:r>
              <a:rPr lang="en-US" sz="2000" dirty="0"/>
              <a:t>             = curettage (uterine endometrium, adenoid vegetation)</a:t>
            </a:r>
          </a:p>
          <a:p>
            <a:r>
              <a:rPr lang="en-US" sz="2000" dirty="0"/>
              <a:t>Necropsy from dead individual (sections); in experiments laboratory animals are used and tissue have to be sampled as soon as possible after the break of blood circulation</a:t>
            </a:r>
          </a:p>
          <a:p>
            <a:r>
              <a:rPr lang="en-US" sz="2000" dirty="0"/>
              <a:t>The specimens shouldn't be more than </a:t>
            </a:r>
            <a:r>
              <a:rPr lang="en-US" sz="2000" b="1" dirty="0"/>
              <a:t>5 – 10 mm</a:t>
            </a:r>
            <a:r>
              <a:rPr lang="en-US" sz="2000" b="1" baseline="30000" dirty="0"/>
              <a:t>3</a:t>
            </a:r>
            <a:r>
              <a:rPr lang="en-US" sz="2000" dirty="0"/>
              <a:t> thick and fixation should follow immediately.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1763"/>
            <a:ext cx="8229600" cy="549275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Organization issues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87338" y="1457325"/>
            <a:ext cx="8856662" cy="4637344"/>
          </a:xfrm>
        </p:spPr>
        <p:txBody>
          <a:bodyPr>
            <a:noAutofit/>
          </a:bodyPr>
          <a:lstStyle/>
          <a:p>
            <a:pPr marL="609600" indent="-609600">
              <a:lnSpc>
                <a:spcPct val="80000"/>
              </a:lnSpc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Beginning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- 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strictly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en-US" sz="2000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Change your shoes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you will not be allowed to enter the hall w/o indoor shoes </a:t>
            </a:r>
          </a:p>
          <a:p>
            <a:pPr marL="609600" indent="-609600">
              <a:lnSpc>
                <a:spcPct val="80000"/>
              </a:lnSpc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Lockers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Jackets, coats, bags etc.  </a:t>
            </a:r>
          </a:p>
          <a:p>
            <a:pPr marL="609600" indent="-609600">
              <a:lnSpc>
                <a:spcPct val="80000"/>
              </a:lnSpc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Cell phone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switched off or in silent mode</a:t>
            </a:r>
          </a:p>
          <a:p>
            <a:pPr marL="609600" indent="-609600">
              <a:lnSpc>
                <a:spcPct val="8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Microscopic hall = </a:t>
            </a:r>
            <a:r>
              <a:rPr lang="en-US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</a:p>
          <a:p>
            <a:pPr marL="400050" lvl="1" indent="0">
              <a:lnSpc>
                <a:spcPct val="80000"/>
              </a:lnSpc>
              <a:buFont typeface="Arial" charset="0"/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eating, drinking, smoking not allowed</a:t>
            </a:r>
          </a:p>
          <a:p>
            <a:pPr marL="400050" lvl="1" indent="0">
              <a:lnSpc>
                <a:spcPct val="80000"/>
              </a:lnSpc>
              <a:buFont typeface="Arial" charset="0"/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smoking strictly forbidden anywhere in LF</a:t>
            </a:r>
          </a:p>
          <a:p>
            <a:pPr marL="400050" lvl="1" indent="0">
              <a:lnSpc>
                <a:spcPct val="80000"/>
              </a:lnSpc>
              <a:buFont typeface="Arial" charset="0"/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students have to follow the instructions</a:t>
            </a:r>
          </a:p>
          <a:p>
            <a:pPr marL="400050" lvl="1" indent="0">
              <a:lnSpc>
                <a:spcPct val="80000"/>
              </a:lnSpc>
              <a:buFont typeface="Arial" charset="0"/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academic misconducts or inappropriate behavior result in excluding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lnSpc>
                <a:spcPct val="80000"/>
              </a:lnSpc>
              <a:buFont typeface="Arial" charset="0"/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from the lesson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Follow </a:t>
            </a:r>
            <a:r>
              <a:rPr lang="en-US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rules                                   </a:t>
            </a:r>
          </a:p>
          <a:p>
            <a:pPr marL="609600" indent="-609600">
              <a:lnSpc>
                <a:spcPct val="8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You have </a:t>
            </a:r>
            <a:r>
              <a:rPr lang="en-US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working place </a:t>
            </a:r>
          </a:p>
          <a:p>
            <a:pPr marL="609600" indent="-609600">
              <a:lnSpc>
                <a:spcPct val="8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You are responsible for microscope, slide set, EM atlas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pecialne-ihly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60350"/>
            <a:ext cx="1905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19113" y="344488"/>
            <a:ext cx="2387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sz="24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r>
              <a:rPr lang="cs-CZ" sz="24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endParaRPr lang="cs-CZ" sz="2400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932363" y="2636838"/>
            <a:ext cx="421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>
              <a:solidFill>
                <a:schemeClr val="hlink"/>
              </a:solidFill>
            </a:endParaRPr>
          </a:p>
        </p:txBody>
      </p:sp>
      <p:pic>
        <p:nvPicPr>
          <p:cNvPr id="15366" name="Picture 6" descr="uterine%20curet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1128">
            <a:off x="2916238" y="2420938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Med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3168650" cy="215423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Med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16338"/>
            <a:ext cx="3168650" cy="22320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Med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573463"/>
            <a:ext cx="3024187" cy="20891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4984750" y="2651125"/>
            <a:ext cx="3193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b="1" dirty="0">
                <a:solidFill>
                  <a:schemeClr val="hlink"/>
                </a:solidFill>
              </a:rPr>
              <a:t>  </a:t>
            </a:r>
            <a:endParaRPr lang="cs-CZ" dirty="0">
              <a:solidFill>
                <a:schemeClr val="hlink"/>
              </a:solidFill>
            </a:endParaRPr>
          </a:p>
          <a:p>
            <a:pPr eaLnBrk="1" hangingPunct="1"/>
            <a:endParaRPr lang="cs-CZ" dirty="0"/>
          </a:p>
        </p:txBody>
      </p:sp>
      <p:pic>
        <p:nvPicPr>
          <p:cNvPr id="15371" name="Picture 11" descr="specialne-ihly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60350"/>
            <a:ext cx="1905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494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7886700" cy="698362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FIXATION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063488"/>
            <a:ext cx="8928100" cy="5067437"/>
          </a:xfrm>
        </p:spPr>
        <p:txBody>
          <a:bodyPr/>
          <a:lstStyle/>
          <a:p>
            <a:r>
              <a:rPr lang="en-US" sz="2000" dirty="0"/>
              <a:t>Definition: denaturation and stabilization of cell proteins</a:t>
            </a:r>
            <a:r>
              <a:rPr lang="cs-CZ" sz="2000" dirty="0"/>
              <a:t> </a:t>
            </a:r>
            <a:r>
              <a:rPr lang="en-US" sz="2000" dirty="0"/>
              <a:t>with minimum artifacts</a:t>
            </a:r>
          </a:p>
          <a:p>
            <a:endParaRPr lang="en-US" sz="2000" dirty="0"/>
          </a:p>
          <a:p>
            <a:r>
              <a:rPr lang="en-US" sz="2000" u="sng" dirty="0"/>
              <a:t>The </a:t>
            </a:r>
            <a:r>
              <a:rPr lang="cs-CZ" sz="2000" u="sng" dirty="0" err="1"/>
              <a:t>purpose</a:t>
            </a:r>
            <a:r>
              <a:rPr lang="en-US" sz="2000" u="sng" dirty="0"/>
              <a:t> of fixation</a:t>
            </a:r>
            <a:r>
              <a:rPr lang="en-US" sz="2000" dirty="0"/>
              <a:t>: freshly removed tissues are chemically unstable –  dry, shrink</a:t>
            </a:r>
            <a:r>
              <a:rPr lang="cs-CZ" sz="2000" dirty="0"/>
              <a:t>, </a:t>
            </a:r>
            <a:r>
              <a:rPr lang="en-US" sz="2000" dirty="0"/>
              <a:t>undergo </a:t>
            </a:r>
            <a:r>
              <a:rPr lang="cs-CZ" sz="2000" dirty="0" err="1"/>
              <a:t>hypoxia</a:t>
            </a:r>
            <a:r>
              <a:rPr lang="cs-CZ" sz="2000" dirty="0"/>
              <a:t>, </a:t>
            </a:r>
            <a:r>
              <a:rPr lang="en-US" sz="2000" dirty="0"/>
              <a:t>autolysis and bacteriological changes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T</a:t>
            </a:r>
            <a:r>
              <a:rPr lang="en-US" sz="2000" dirty="0"/>
              <a:t>o stop or prevent these changes and preserve the structure tissue samples have to be fixed. During the fixation, all tissue proteins are converted into inactive denaturized (stable) form.</a:t>
            </a:r>
          </a:p>
          <a:p>
            <a:endParaRPr lang="en-US" sz="2000" dirty="0"/>
          </a:p>
          <a:p>
            <a:r>
              <a:rPr lang="en-US" sz="2000" u="sng" dirty="0"/>
              <a:t>3 main requirements on fixatives</a:t>
            </a:r>
            <a:r>
              <a:rPr lang="en-US" sz="2000" dirty="0"/>
              <a:t>: </a:t>
            </a:r>
          </a:p>
          <a:p>
            <a:pPr>
              <a:buFont typeface="Wingdings" pitchFamily="2" charset="2"/>
              <a:buNone/>
            </a:pPr>
            <a:r>
              <a:rPr lang="en-US" sz="2000" dirty="0"/>
              <a:t>     - good preservation of structure</a:t>
            </a:r>
          </a:p>
          <a:p>
            <a:pPr>
              <a:buFont typeface="Wingdings" pitchFamily="2" charset="2"/>
              <a:buNone/>
            </a:pPr>
            <a:r>
              <a:rPr lang="en-US" sz="2000" dirty="0"/>
              <a:t>     - quick penetration into tissue block</a:t>
            </a:r>
          </a:p>
          <a:p>
            <a:pPr>
              <a:buFont typeface="Wingdings" pitchFamily="2" charset="2"/>
              <a:buNone/>
            </a:pPr>
            <a:r>
              <a:rPr lang="en-US" sz="2000" dirty="0"/>
              <a:t>     - no negative effects on tissue staining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z="1800" u="sng" dirty="0"/>
              <a:t>Fixatives</a:t>
            </a:r>
            <a:r>
              <a:rPr lang="en-US" sz="1800" dirty="0"/>
              <a:t>: solutions of different chemicals</a:t>
            </a:r>
          </a:p>
          <a:p>
            <a:pPr>
              <a:buFont typeface="Wingdings" pitchFamily="2" charset="2"/>
              <a:buNone/>
            </a:pPr>
            <a:r>
              <a:rPr lang="cs-CZ" sz="1800" dirty="0"/>
              <a:t>	</a:t>
            </a:r>
            <a:r>
              <a:rPr lang="en-US" sz="1800" dirty="0"/>
              <a:t>- </a:t>
            </a:r>
            <a:r>
              <a:rPr lang="en-US" sz="1800" b="1" dirty="0"/>
              <a:t>organic fixatives</a:t>
            </a:r>
            <a:r>
              <a:rPr lang="en-US" sz="1800" dirty="0"/>
              <a:t> – </a:t>
            </a:r>
            <a:r>
              <a:rPr lang="en-US" sz="1800" u="sng" dirty="0"/>
              <a:t>ALDEHYDES</a:t>
            </a:r>
            <a:r>
              <a:rPr lang="en-US" sz="1800" dirty="0"/>
              <a:t> </a:t>
            </a:r>
            <a:r>
              <a:rPr lang="cs-CZ" sz="1800" dirty="0"/>
              <a:t> </a:t>
            </a:r>
            <a:r>
              <a:rPr lang="en-US" sz="1800" dirty="0"/>
              <a:t>– formaldehyde (</a:t>
            </a:r>
            <a:r>
              <a:rPr lang="en-US" sz="1800" i="1" dirty="0"/>
              <a:t>most frequently used for LM</a:t>
            </a:r>
            <a:r>
              <a:rPr lang="en-US" sz="1800" dirty="0"/>
              <a:t>) </a:t>
            </a:r>
          </a:p>
          <a:p>
            <a:pPr>
              <a:buFont typeface="Wingdings" pitchFamily="2" charset="2"/>
              <a:buNone/>
            </a:pPr>
            <a:r>
              <a:rPr lang="cs-CZ" sz="1800" dirty="0"/>
              <a:t>	 </a:t>
            </a:r>
            <a:r>
              <a:rPr lang="en-US" sz="1800" dirty="0"/>
              <a:t>                                               – glutaraldehyde (</a:t>
            </a:r>
            <a:r>
              <a:rPr lang="en-US" sz="1800" i="1" dirty="0"/>
              <a:t>used for EM</a:t>
            </a:r>
            <a:r>
              <a:rPr lang="en-US" sz="1800" dirty="0"/>
              <a:t>)</a:t>
            </a:r>
          </a:p>
          <a:p>
            <a:pPr>
              <a:buFont typeface="Wingdings" pitchFamily="2" charset="2"/>
              <a:buNone/>
            </a:pPr>
            <a:r>
              <a:rPr lang="cs-CZ" sz="1800" dirty="0"/>
              <a:t>	</a:t>
            </a:r>
            <a:r>
              <a:rPr lang="en-US" sz="1800" dirty="0"/>
              <a:t>                          </a:t>
            </a:r>
            <a:r>
              <a:rPr lang="cs-CZ" sz="1800" dirty="0"/>
              <a:t>     </a:t>
            </a:r>
            <a:r>
              <a:rPr lang="en-US" sz="1800" dirty="0"/>
              <a:t> – ALCOHOLS – 96 – 100 % (absolute) </a:t>
            </a:r>
            <a:r>
              <a:rPr lang="en-US" sz="1800" dirty="0" err="1"/>
              <a:t>ethylalcohol</a:t>
            </a:r>
            <a:r>
              <a:rPr lang="en-US" sz="1800" dirty="0"/>
              <a:t>      </a:t>
            </a:r>
          </a:p>
          <a:p>
            <a:pPr>
              <a:buFont typeface="Wingdings" pitchFamily="2" charset="2"/>
              <a:buNone/>
            </a:pPr>
            <a:r>
              <a:rPr lang="cs-CZ" sz="1800" dirty="0"/>
              <a:t>	                    </a:t>
            </a:r>
            <a:r>
              <a:rPr lang="en-US" sz="1800" dirty="0"/>
              <a:t>      </a:t>
            </a:r>
            <a:r>
              <a:rPr lang="cs-CZ" sz="1800" dirty="0"/>
              <a:t>     </a:t>
            </a:r>
            <a:r>
              <a:rPr lang="en-US" sz="1800" dirty="0"/>
              <a:t> – ORGANIC ACIDS – glacial acetic acid, picric acid,</a:t>
            </a:r>
            <a:r>
              <a:rPr lang="cs-CZ" sz="1800" dirty="0"/>
              <a:t>  </a:t>
            </a:r>
          </a:p>
          <a:p>
            <a:pPr>
              <a:buFont typeface="Wingdings" pitchFamily="2" charset="2"/>
              <a:buNone/>
            </a:pPr>
            <a:r>
              <a:rPr lang="cs-CZ" sz="1800" dirty="0"/>
              <a:t>	                                                         t</a:t>
            </a:r>
            <a:r>
              <a:rPr lang="en-US" sz="1800" dirty="0" err="1"/>
              <a:t>richloracetic</a:t>
            </a:r>
            <a:r>
              <a:rPr lang="en-US" sz="1800" dirty="0"/>
              <a:t> acid</a:t>
            </a:r>
          </a:p>
          <a:p>
            <a:pPr>
              <a:buFont typeface="Wingdings" pitchFamily="2" charset="2"/>
              <a:buNone/>
            </a:pPr>
            <a:r>
              <a:rPr lang="cs-CZ" sz="1800" dirty="0"/>
              <a:t>	- </a:t>
            </a:r>
            <a:r>
              <a:rPr lang="en-US" sz="1800" b="1" dirty="0"/>
              <a:t>inorganic fixatives</a:t>
            </a:r>
            <a:r>
              <a:rPr lang="en-US" sz="1800" dirty="0"/>
              <a:t> – INORGANIC ACIDS – chromic acid, osmium </a:t>
            </a:r>
            <a:r>
              <a:rPr lang="en-US" sz="1800" dirty="0" err="1"/>
              <a:t>tetraoxide</a:t>
            </a:r>
            <a:r>
              <a:rPr lang="cs-CZ" sz="1800" dirty="0"/>
              <a:t> (</a:t>
            </a:r>
            <a:r>
              <a:rPr lang="en-US" sz="1800" dirty="0"/>
              <a:t>OsO4</a:t>
            </a:r>
            <a:r>
              <a:rPr lang="cs-CZ" sz="1800" dirty="0"/>
              <a:t>)</a:t>
            </a:r>
            <a:endParaRPr lang="en-US" sz="1800" dirty="0"/>
          </a:p>
          <a:p>
            <a:pPr>
              <a:buFont typeface="Wingdings" pitchFamily="2" charset="2"/>
              <a:buNone/>
            </a:pPr>
            <a:r>
              <a:rPr lang="cs-CZ" sz="1800" dirty="0"/>
              <a:t>	</a:t>
            </a:r>
            <a:r>
              <a:rPr lang="en-US" sz="1800" dirty="0"/>
              <a:t>                           </a:t>
            </a:r>
            <a:r>
              <a:rPr lang="cs-CZ" sz="1800" dirty="0"/>
              <a:t>         </a:t>
            </a:r>
            <a:r>
              <a:rPr lang="en-US" sz="1800" dirty="0"/>
              <a:t>– SALT</a:t>
            </a:r>
            <a:r>
              <a:rPr lang="cs-CZ" sz="1800" dirty="0"/>
              <a:t>S</a:t>
            </a:r>
            <a:r>
              <a:rPr lang="en-US" sz="1800" dirty="0"/>
              <a:t> OF HEAVY METALS – mercuric chloride HgC</a:t>
            </a:r>
            <a:r>
              <a:rPr lang="en-US" sz="1800" baseline="-25000" dirty="0"/>
              <a:t>l2</a:t>
            </a:r>
          </a:p>
          <a:p>
            <a:pPr>
              <a:buFont typeface="Wingdings" pitchFamily="2" charset="2"/>
              <a:buNone/>
            </a:pPr>
            <a:r>
              <a:rPr lang="cs-CZ" sz="1800" dirty="0"/>
              <a:t>	</a:t>
            </a:r>
            <a:r>
              <a:rPr lang="en-US" sz="1800" dirty="0"/>
              <a:t>- </a:t>
            </a:r>
            <a:r>
              <a:rPr lang="en-US" sz="1800" b="1" dirty="0"/>
              <a:t>compound fixatives</a:t>
            </a:r>
            <a:r>
              <a:rPr lang="en-US" sz="1800" dirty="0"/>
              <a:t> – mixtures (two or more chemical components to offset </a:t>
            </a:r>
          </a:p>
          <a:p>
            <a:pPr>
              <a:buFont typeface="Wingdings" pitchFamily="2" charset="2"/>
              <a:buNone/>
            </a:pPr>
            <a:r>
              <a:rPr lang="cs-CZ" sz="1800" dirty="0"/>
              <a:t>	</a:t>
            </a:r>
            <a:r>
              <a:rPr lang="en-US" sz="1800" dirty="0"/>
              <a:t>                                 </a:t>
            </a:r>
            <a:r>
              <a:rPr lang="cs-CZ" sz="1800" dirty="0" err="1"/>
              <a:t>avoid</a:t>
            </a:r>
            <a:r>
              <a:rPr lang="cs-CZ" sz="1800" dirty="0"/>
              <a:t> </a:t>
            </a:r>
            <a:r>
              <a:rPr lang="en-US" sz="1800" dirty="0"/>
              <a:t>undesirable effects o</a:t>
            </a:r>
            <a:r>
              <a:rPr lang="cs-CZ" sz="1800" dirty="0"/>
              <a:t>f</a:t>
            </a:r>
            <a:r>
              <a:rPr lang="en-US" sz="1800" dirty="0"/>
              <a:t> </a:t>
            </a:r>
            <a:r>
              <a:rPr lang="en-US" sz="1800" dirty="0" err="1"/>
              <a:t>indivi</a:t>
            </a:r>
            <a:r>
              <a:rPr lang="cs-CZ" sz="1800" dirty="0"/>
              <a:t>d</a:t>
            </a:r>
            <a:r>
              <a:rPr lang="en-US" sz="1800" dirty="0" err="1"/>
              <a:t>ual</a:t>
            </a:r>
            <a:r>
              <a:rPr lang="en-US" sz="1800" dirty="0"/>
              <a:t> (simple) fixatives.  </a:t>
            </a:r>
          </a:p>
          <a:p>
            <a:pPr>
              <a:buFont typeface="Wingdings" pitchFamily="2" charset="2"/>
              <a:buNone/>
            </a:pPr>
            <a:r>
              <a:rPr lang="cs-CZ" sz="1800" dirty="0"/>
              <a:t>	</a:t>
            </a:r>
            <a:r>
              <a:rPr lang="en-US" sz="1800" dirty="0"/>
              <a:t>                                 FLEMMING´s fluid – with OsO</a:t>
            </a:r>
            <a:r>
              <a:rPr lang="en-US" sz="1800" baseline="-25000" dirty="0"/>
              <a:t>4</a:t>
            </a:r>
          </a:p>
          <a:p>
            <a:pPr>
              <a:buFont typeface="Wingdings" pitchFamily="2" charset="2"/>
              <a:buNone/>
            </a:pPr>
            <a:r>
              <a:rPr lang="cs-CZ" sz="1800" dirty="0"/>
              <a:t>	</a:t>
            </a:r>
            <a:r>
              <a:rPr lang="en-US" sz="1800" dirty="0"/>
              <a:t>                                 ZENKER´s and HELLY´s fluid, SUSA fluid</a:t>
            </a:r>
            <a:r>
              <a:rPr lang="cs-CZ" sz="1800" dirty="0"/>
              <a:t> </a:t>
            </a:r>
            <a:r>
              <a:rPr lang="en-US" sz="1800" dirty="0"/>
              <a:t>– with HgCl</a:t>
            </a:r>
            <a:r>
              <a:rPr lang="en-US" sz="1800" baseline="-25000" dirty="0"/>
              <a:t>2</a:t>
            </a:r>
          </a:p>
          <a:p>
            <a:pPr>
              <a:buFont typeface="Wingdings" pitchFamily="2" charset="2"/>
              <a:buNone/>
            </a:pPr>
            <a:r>
              <a:rPr lang="cs-CZ" sz="1800" dirty="0"/>
              <a:t>	</a:t>
            </a:r>
            <a:r>
              <a:rPr lang="en-US" sz="1800" dirty="0"/>
              <a:t>                                 BOUIN´s fluid – with picric acid</a:t>
            </a:r>
            <a:r>
              <a:rPr lang="cs-CZ" sz="1800" dirty="0"/>
              <a:t>  </a:t>
            </a:r>
            <a:r>
              <a:rPr lang="en-US" sz="1800" dirty="0"/>
              <a:t>                                     </a:t>
            </a:r>
            <a:endParaRPr lang="cs-CZ" sz="1800" dirty="0"/>
          </a:p>
          <a:p>
            <a:pPr>
              <a:buFont typeface="Wingdings" pitchFamily="2" charset="2"/>
              <a:buNone/>
            </a:pPr>
            <a:r>
              <a:rPr lang="cs-CZ" sz="1800" dirty="0"/>
              <a:t>	                                 </a:t>
            </a:r>
            <a:r>
              <a:rPr lang="en-US" sz="1800" dirty="0"/>
              <a:t>CARNOY´s fluid – with alcohol</a:t>
            </a:r>
          </a:p>
          <a:p>
            <a:endParaRPr lang="cs-CZ" sz="1800" dirty="0"/>
          </a:p>
          <a:p>
            <a:pPr>
              <a:buFont typeface="Wingdings" pitchFamily="2" charset="2"/>
              <a:buNone/>
            </a:pPr>
            <a:r>
              <a:rPr lang="cs-CZ" sz="1800" dirty="0"/>
              <a:t>	F</a:t>
            </a:r>
            <a:r>
              <a:rPr lang="en-US" sz="1800" dirty="0" err="1"/>
              <a:t>ixati</a:t>
            </a:r>
            <a:r>
              <a:rPr lang="cs-CZ" sz="1800" dirty="0"/>
              <a:t>on</a:t>
            </a:r>
            <a:r>
              <a:rPr lang="en-US" sz="1800" dirty="0"/>
              <a:t> </a:t>
            </a:r>
            <a:r>
              <a:rPr lang="cs-CZ" sz="1800" dirty="0" err="1"/>
              <a:t>is</a:t>
            </a:r>
            <a:r>
              <a:rPr lang="en-US" sz="1800" dirty="0"/>
              <a:t> carried out at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en-US" sz="1800" dirty="0"/>
              <a:t>room temperature, the </a:t>
            </a:r>
            <a:r>
              <a:rPr lang="cs-CZ" sz="1800" dirty="0" err="1"/>
              <a:t>time</a:t>
            </a:r>
            <a:r>
              <a:rPr lang="en-US" sz="1800" dirty="0"/>
              <a:t> varies</a:t>
            </a:r>
            <a:r>
              <a:rPr lang="cs-CZ" sz="1800" dirty="0"/>
              <a:t> </a:t>
            </a:r>
            <a:r>
              <a:rPr lang="en-US" sz="1800" dirty="0"/>
              <a:t>between </a:t>
            </a:r>
            <a:r>
              <a:rPr lang="en-US" sz="1800" b="1" dirty="0"/>
              <a:t>12 – 24 hours</a:t>
            </a:r>
            <a:r>
              <a:rPr lang="en-US" sz="1800" dirty="0"/>
              <a:t>, specimen must be </a:t>
            </a:r>
            <a:r>
              <a:rPr lang="cs-CZ" sz="1800" dirty="0" err="1"/>
              <a:t>overlayed</a:t>
            </a:r>
            <a:r>
              <a:rPr lang="en-US" sz="1800" dirty="0"/>
              <a:t> by 20 – 50 times fixative volume: </a:t>
            </a:r>
          </a:p>
          <a:p>
            <a:pPr>
              <a:buFont typeface="Wingdings" pitchFamily="2" charset="2"/>
              <a:buNone/>
            </a:pPr>
            <a:r>
              <a:rPr lang="cs-CZ" sz="1800" dirty="0"/>
              <a:t>	</a:t>
            </a:r>
            <a:r>
              <a:rPr lang="en-US" sz="1800" dirty="0"/>
              <a:t>Ratio of tissue block volume to fixative volume  </a:t>
            </a:r>
            <a:r>
              <a:rPr lang="en-US" sz="1800" b="1" dirty="0"/>
              <a:t>1 cm</a:t>
            </a:r>
            <a:r>
              <a:rPr lang="en-US" sz="1800" b="1" baseline="30000" dirty="0"/>
              <a:t>3</a:t>
            </a:r>
            <a:r>
              <a:rPr lang="en-US" sz="1800" b="1" dirty="0"/>
              <a:t> : 20 – 50 cm</a:t>
            </a:r>
            <a:r>
              <a:rPr lang="en-US" sz="1800" b="1" baseline="30000" dirty="0"/>
              <a:t>3</a:t>
            </a:r>
            <a:r>
              <a:rPr lang="en-US" sz="1800" b="1" dirty="0"/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494334"/>
            <a:ext cx="7886700" cy="13255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RINSING and EMBEDDING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225675"/>
            <a:ext cx="8362950" cy="2932113"/>
          </a:xfrm>
        </p:spPr>
        <p:txBody>
          <a:bodyPr/>
          <a:lstStyle/>
          <a:p>
            <a:r>
              <a:rPr lang="en-US" sz="2400" dirty="0"/>
              <a:t>All samples should be washed to remove the excess of fixative; the choice  of rinsing medium is determined by type of fixative: running tap-</a:t>
            </a:r>
            <a:r>
              <a:rPr lang="en-US" sz="2400" u="sng" dirty="0"/>
              <a:t>water</a:t>
            </a:r>
            <a:r>
              <a:rPr lang="en-US" sz="2400" dirty="0"/>
              <a:t> or 70-80% </a:t>
            </a:r>
            <a:r>
              <a:rPr lang="en-US" sz="2400" u="sng" dirty="0"/>
              <a:t>ethanol</a:t>
            </a:r>
            <a:r>
              <a:rPr lang="en-US" sz="2400" dirty="0"/>
              <a:t> </a:t>
            </a:r>
            <a:endParaRPr lang="cs-CZ" sz="2400" dirty="0"/>
          </a:p>
          <a:p>
            <a:pPr>
              <a:buFont typeface="Wingdings" pitchFamily="2" charset="2"/>
              <a:buNone/>
            </a:pPr>
            <a:endParaRPr lang="en-US" sz="2400" dirty="0"/>
          </a:p>
          <a:p>
            <a:r>
              <a:rPr lang="cs-CZ" sz="2400" u="sng" dirty="0"/>
              <a:t>Relevance</a:t>
            </a:r>
            <a:r>
              <a:rPr lang="en-US" sz="2400" u="sng" dirty="0"/>
              <a:t> of embedding: </a:t>
            </a:r>
            <a:r>
              <a:rPr lang="en-US" sz="2400" dirty="0"/>
              <a:t>tissues and organs are brittle and unequal in density, they must be hardened before cutting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b="1" dirty="0"/>
              <a:t>  </a:t>
            </a:r>
            <a:r>
              <a:rPr lang="en-US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EMBEDDING MEDIA 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78850" cy="190023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400" dirty="0"/>
              <a:t>water soluble – </a:t>
            </a:r>
            <a:r>
              <a:rPr lang="en-US" sz="2400" dirty="0" err="1"/>
              <a:t>gelatine</a:t>
            </a:r>
            <a:r>
              <a:rPr lang="en-US" sz="2400" dirty="0"/>
              <a:t>, </a:t>
            </a:r>
            <a:r>
              <a:rPr lang="en-US" sz="2400" dirty="0" err="1"/>
              <a:t>celodal</a:t>
            </a:r>
            <a:r>
              <a:rPr lang="en-US" sz="2400" dirty="0"/>
              <a:t>, water soluble waxes</a:t>
            </a:r>
            <a:br>
              <a:rPr lang="en-US" sz="2400" dirty="0"/>
            </a:b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anhydrous – </a:t>
            </a:r>
            <a:r>
              <a:rPr lang="en-US" sz="2400" b="1" dirty="0">
                <a:solidFill>
                  <a:srgbClr val="0000DC"/>
                </a:solidFill>
              </a:rPr>
              <a:t>paraffin</a:t>
            </a:r>
            <a:r>
              <a:rPr lang="en-US" sz="2400" dirty="0"/>
              <a:t>, celloidin</a:t>
            </a:r>
            <a:endParaRPr lang="cs-CZ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260350"/>
            <a:ext cx="8229600" cy="587057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32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EMBEDDING into PARAFFIN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dehydration – to remove water from fixed samples by ascending series of ethanol is used (50%, 70%, 90%, 96%. each step - 2 – 6 hours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clearing – the ethanol must be replaced with organic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solvatant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that dissolves paraffin –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xylene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infiltration – melted paraffin wax (56°C) is used; 3 x 6 hours. 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casting (blocking out) –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moulds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(plastic, paper or metal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chambers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are used for embedding. 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moulds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are filled with melted paraffin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tissue samples are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placed inside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immediately immersed in cold water to cool paraffin quickly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down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ese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paraffin blocks are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ready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trimm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FFPE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6" descr="autotechnikon Leic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908050"/>
            <a:ext cx="6624637" cy="4638675"/>
          </a:xfrm>
        </p:spPr>
      </p:pic>
      <p:sp>
        <p:nvSpPr>
          <p:cNvPr id="39938" name="Text Box 7"/>
          <p:cNvSpPr txBox="1">
            <a:spLocks noChangeArrowheads="1"/>
          </p:cNvSpPr>
          <p:nvPr/>
        </p:nvSpPr>
        <p:spPr bwMode="auto">
          <a:xfrm>
            <a:off x="1363801" y="5546725"/>
            <a:ext cx="7416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dirty="0" err="1">
                <a:latin typeface="Calibri" pitchFamily="34" charset="0"/>
              </a:rPr>
              <a:t>Automated</a:t>
            </a:r>
            <a:r>
              <a:rPr lang="cs-CZ" sz="2800" dirty="0">
                <a:latin typeface="Calibri" pitchFamily="34" charset="0"/>
              </a:rPr>
              <a:t> </a:t>
            </a:r>
            <a:r>
              <a:rPr lang="cs-CZ" sz="2800" dirty="0" err="1">
                <a:latin typeface="Calibri" pitchFamily="34" charset="0"/>
              </a:rPr>
              <a:t>device</a:t>
            </a:r>
            <a:r>
              <a:rPr lang="cs-CZ" sz="2800" dirty="0">
                <a:latin typeface="Calibri" pitchFamily="34" charset="0"/>
              </a:rPr>
              <a:t> </a:t>
            </a:r>
            <a:r>
              <a:rPr lang="cs-CZ" sz="2800" dirty="0" err="1">
                <a:latin typeface="Calibri" pitchFamily="34" charset="0"/>
              </a:rPr>
              <a:t>for</a:t>
            </a:r>
            <a:r>
              <a:rPr lang="cs-CZ" sz="2800" dirty="0">
                <a:latin typeface="Calibri" pitchFamily="34" charset="0"/>
              </a:rPr>
              <a:t> </a:t>
            </a:r>
            <a:r>
              <a:rPr lang="cs-CZ" sz="2800" dirty="0" err="1">
                <a:latin typeface="Calibri" pitchFamily="34" charset="0"/>
              </a:rPr>
              <a:t>tissue</a:t>
            </a:r>
            <a:r>
              <a:rPr lang="cs-CZ" sz="2800" dirty="0">
                <a:latin typeface="Calibri" pitchFamily="34" charset="0"/>
              </a:rPr>
              <a:t> </a:t>
            </a:r>
            <a:r>
              <a:rPr lang="cs-CZ" sz="2800" dirty="0" err="1">
                <a:latin typeface="Calibri" pitchFamily="34" charset="0"/>
              </a:rPr>
              <a:t>dehydration</a:t>
            </a:r>
            <a:endParaRPr lang="cs-CZ" sz="2800" dirty="0">
              <a:latin typeface="Calibri" pitchFamily="34" charset="0"/>
            </a:endParaRPr>
          </a:p>
        </p:txBody>
      </p:sp>
      <p:sp>
        <p:nvSpPr>
          <p:cNvPr id="39939" name="Rectangle 8"/>
          <p:cNvSpPr>
            <a:spLocks noChangeArrowheads="1"/>
          </p:cNvSpPr>
          <p:nvPr/>
        </p:nvSpPr>
        <p:spPr bwMode="auto">
          <a:xfrm flipH="1">
            <a:off x="6804025" y="4591050"/>
            <a:ext cx="2162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>
                <a:latin typeface="Calibri" pitchFamily="34" charset="0"/>
              </a:rPr>
              <a:t>Leica TP 1020</a:t>
            </a:r>
            <a:r>
              <a:rPr lang="en-US">
                <a:latin typeface="Calibri" pitchFamily="34" charset="0"/>
              </a:rPr>
              <a:t> 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9"/>
          <p:cNvSpPr>
            <a:spLocks noChangeArrowheads="1"/>
          </p:cNvSpPr>
          <p:nvPr/>
        </p:nvSpPr>
        <p:spPr bwMode="auto">
          <a:xfrm>
            <a:off x="0" y="-200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40962" name="Picture 8" descr="http://www.schuco.co.uk/images%5Cembedding-moulds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684213" y="0"/>
            <a:ext cx="24765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10"/>
          <p:cNvSpPr>
            <a:spLocks noChangeArrowheads="1"/>
          </p:cNvSpPr>
          <p:nvPr/>
        </p:nvSpPr>
        <p:spPr bwMode="auto">
          <a:xfrm>
            <a:off x="4441825" y="1085850"/>
            <a:ext cx="26035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pic>
        <p:nvPicPr>
          <p:cNvPr id="40964" name="Picture 7" descr="http://www.emsdiasum.com/microscopy/products/histology/imaages2/62527__6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827088" y="2349500"/>
            <a:ext cx="23098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Rectangle 11"/>
          <p:cNvSpPr>
            <a:spLocks noChangeArrowheads="1"/>
          </p:cNvSpPr>
          <p:nvPr/>
        </p:nvSpPr>
        <p:spPr bwMode="auto">
          <a:xfrm>
            <a:off x="4462463" y="2925763"/>
            <a:ext cx="2190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1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40966" name="Picture 6" descr="Tissue-Tek® Embedding Rings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3492500" y="2349500"/>
            <a:ext cx="24479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Rectangle 12"/>
          <p:cNvSpPr>
            <a:spLocks noChangeArrowheads="1"/>
          </p:cNvSpPr>
          <p:nvPr/>
        </p:nvSpPr>
        <p:spPr bwMode="auto">
          <a:xfrm>
            <a:off x="4462463" y="4348163"/>
            <a:ext cx="2190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1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40968" name="Picture 5" descr="Tissue-Tek® Process/Embedding Cassette"/>
          <p:cNvPicPr>
            <a:picLocks noChangeAspect="1" noChangeArrowheads="1"/>
          </p:cNvPicPr>
          <p:nvPr/>
        </p:nvPicPr>
        <p:blipFill>
          <a:blip r:embed="rId8" r:link="rId9"/>
          <a:srcRect/>
          <a:stretch>
            <a:fillRect/>
          </a:stretch>
        </p:blipFill>
        <p:spPr bwMode="auto">
          <a:xfrm>
            <a:off x="6372225" y="2349500"/>
            <a:ext cx="259238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Rectangle 13"/>
          <p:cNvSpPr>
            <a:spLocks noChangeArrowheads="1"/>
          </p:cNvSpPr>
          <p:nvPr/>
        </p:nvSpPr>
        <p:spPr bwMode="auto">
          <a:xfrm>
            <a:off x="0" y="5818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40970" name="Picture 4" descr="http://www.cmhd.ca/enu_mutagenesis/assets/kidney_tissue_block.jpg"/>
          <p:cNvPicPr>
            <a:picLocks noChangeAspect="1" noChangeArrowheads="1"/>
          </p:cNvPicPr>
          <p:nvPr/>
        </p:nvPicPr>
        <p:blipFill>
          <a:blip r:embed="rId10" r:link="rId11"/>
          <a:srcRect/>
          <a:stretch>
            <a:fillRect/>
          </a:stretch>
        </p:blipFill>
        <p:spPr bwMode="auto">
          <a:xfrm>
            <a:off x="3779838" y="4868863"/>
            <a:ext cx="2449512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1" name="Rectangle 14"/>
          <p:cNvSpPr>
            <a:spLocks noChangeArrowheads="1"/>
          </p:cNvSpPr>
          <p:nvPr/>
        </p:nvSpPr>
        <p:spPr bwMode="auto">
          <a:xfrm>
            <a:off x="0" y="7056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40972" name="Text Box 15"/>
          <p:cNvSpPr txBox="1">
            <a:spLocks noChangeArrowheads="1"/>
          </p:cNvSpPr>
          <p:nvPr/>
        </p:nvSpPr>
        <p:spPr bwMode="auto">
          <a:xfrm>
            <a:off x="3327400" y="203200"/>
            <a:ext cx="189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latin typeface="Calibri" pitchFamily="34" charset="0"/>
              </a:rPr>
              <a:t>Paper</a:t>
            </a:r>
            <a:r>
              <a:rPr lang="cs-CZ">
                <a:latin typeface="Calibri" pitchFamily="34" charset="0"/>
              </a:rPr>
              <a:t> chambers</a:t>
            </a:r>
            <a:endParaRPr lang="cs-CZ" b="1">
              <a:latin typeface="Calibri" pitchFamily="34" charset="0"/>
            </a:endParaRPr>
          </a:p>
        </p:txBody>
      </p:sp>
      <p:sp>
        <p:nvSpPr>
          <p:cNvPr id="40973" name="Text Box 16"/>
          <p:cNvSpPr txBox="1">
            <a:spLocks noChangeArrowheads="1"/>
          </p:cNvSpPr>
          <p:nvPr/>
        </p:nvSpPr>
        <p:spPr bwMode="auto">
          <a:xfrm>
            <a:off x="3492500" y="1860550"/>
            <a:ext cx="5400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alibri" pitchFamily="34" charset="0"/>
              </a:rPr>
              <a:t>- </a:t>
            </a:r>
            <a:r>
              <a:rPr lang="cs-CZ" b="1">
                <a:latin typeface="Calibri" pitchFamily="34" charset="0"/>
              </a:rPr>
              <a:t>metal</a:t>
            </a:r>
            <a:r>
              <a:rPr lang="cs-CZ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CUTTING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91513" cy="4997450"/>
          </a:xfrm>
        </p:spPr>
        <p:txBody>
          <a:bodyPr/>
          <a:lstStyle/>
          <a:p>
            <a:r>
              <a:rPr lang="en-US" u="sng" dirty="0"/>
              <a:t>Microtome</a:t>
            </a:r>
            <a:r>
              <a:rPr lang="en-US" dirty="0"/>
              <a:t> – </a:t>
            </a:r>
            <a:r>
              <a:rPr lang="en-US" sz="2000" dirty="0"/>
              <a:t>a machine with automatic regulation of section thickness: 5 – 10 </a:t>
            </a:r>
            <a:r>
              <a:rPr lang="en-US" sz="2000" dirty="0" err="1"/>
              <a:t>μm</a:t>
            </a:r>
            <a:r>
              <a:rPr lang="en-US" sz="2000" dirty="0"/>
              <a:t> is optimum.</a:t>
            </a:r>
          </a:p>
        </p:txBody>
      </p:sp>
      <p:pic>
        <p:nvPicPr>
          <p:cNvPr id="41987" name="Picture 4" descr="groot_acc_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2708275"/>
            <a:ext cx="3317875" cy="2447925"/>
          </a:xfrm>
          <a:ln>
            <a:solidFill>
              <a:schemeClr val="tx1"/>
            </a:solidFill>
          </a:ln>
        </p:spPr>
      </p:pic>
      <p:pic>
        <p:nvPicPr>
          <p:cNvPr id="41988" name="Picture 6" descr="rota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787900" y="2708275"/>
            <a:ext cx="3529013" cy="2447925"/>
          </a:xfrm>
          <a:ln>
            <a:solidFill>
              <a:schemeClr val="tx1"/>
            </a:solidFill>
          </a:ln>
        </p:spPr>
      </p:pic>
      <p:sp>
        <p:nvSpPr>
          <p:cNvPr id="41989" name="Text Box 8"/>
          <p:cNvSpPr txBox="1">
            <a:spLocks noChangeArrowheads="1"/>
          </p:cNvSpPr>
          <p:nvPr/>
        </p:nvSpPr>
        <p:spPr bwMode="auto">
          <a:xfrm>
            <a:off x="971550" y="5300663"/>
            <a:ext cx="3313113" cy="925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Calibri" pitchFamily="34" charset="0"/>
              </a:rPr>
              <a:t>sliding microtome</a:t>
            </a:r>
            <a:r>
              <a:rPr lang="en-US">
                <a:latin typeface="Calibri" pitchFamily="34" charset="0"/>
              </a:rPr>
              <a:t> – block is fixed in holder, kni</a:t>
            </a:r>
            <a:r>
              <a:rPr lang="cs-CZ">
                <a:latin typeface="Calibri" pitchFamily="34" charset="0"/>
              </a:rPr>
              <a:t>f</a:t>
            </a:r>
            <a:r>
              <a:rPr lang="en-US">
                <a:latin typeface="Calibri" pitchFamily="34" charset="0"/>
              </a:rPr>
              <a:t>e or razor moves horizontally </a:t>
            </a:r>
          </a:p>
        </p:txBody>
      </p:sp>
      <p:sp>
        <p:nvSpPr>
          <p:cNvPr id="41990" name="Text Box 9"/>
          <p:cNvSpPr txBox="1">
            <a:spLocks noChangeArrowheads="1"/>
          </p:cNvSpPr>
          <p:nvPr/>
        </p:nvSpPr>
        <p:spPr bwMode="auto">
          <a:xfrm>
            <a:off x="4767263" y="5300663"/>
            <a:ext cx="3582987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Calibri" pitchFamily="34" charset="0"/>
              </a:rPr>
              <a:t>rotary microtome</a:t>
            </a:r>
            <a:r>
              <a:rPr lang="en-US">
                <a:latin typeface="Calibri" pitchFamily="34" charset="0"/>
              </a:rPr>
              <a:t> – kni</a:t>
            </a:r>
            <a:r>
              <a:rPr lang="cs-CZ">
                <a:latin typeface="Calibri" pitchFamily="34" charset="0"/>
              </a:rPr>
              <a:t>f</a:t>
            </a:r>
            <a:r>
              <a:rPr lang="en-US">
                <a:latin typeface="Calibri" pitchFamily="34" charset="0"/>
              </a:rPr>
              <a:t>e is fixed,</a:t>
            </a:r>
          </a:p>
          <a:p>
            <a:r>
              <a:rPr lang="en-US">
                <a:latin typeface="Calibri" pitchFamily="34" charset="0"/>
              </a:rPr>
              <a:t>block holder moves vertically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7" descr="ERM-230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041650"/>
            <a:ext cx="3995738" cy="3651250"/>
          </a:xfrm>
        </p:spPr>
      </p:pic>
      <p:pic>
        <p:nvPicPr>
          <p:cNvPr id="43010" name="Picture 15" descr="ESM-150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779838" y="0"/>
            <a:ext cx="5364162" cy="4321175"/>
          </a:xfrm>
        </p:spPr>
      </p:pic>
      <p:sp>
        <p:nvSpPr>
          <p:cNvPr id="43011" name="Text Box 23"/>
          <p:cNvSpPr txBox="1">
            <a:spLocks noChangeArrowheads="1"/>
          </p:cNvSpPr>
          <p:nvPr/>
        </p:nvSpPr>
        <p:spPr bwMode="auto">
          <a:xfrm>
            <a:off x="4767263" y="6034088"/>
            <a:ext cx="2951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latin typeface="Calibri" pitchFamily="34" charset="0"/>
              </a:rPr>
              <a:t>Rotary microtome</a:t>
            </a:r>
          </a:p>
        </p:txBody>
      </p:sp>
      <p:sp>
        <p:nvSpPr>
          <p:cNvPr id="43012" name="Text Box 24"/>
          <p:cNvSpPr txBox="1">
            <a:spLocks noChangeArrowheads="1"/>
          </p:cNvSpPr>
          <p:nvPr/>
        </p:nvSpPr>
        <p:spPr bwMode="auto">
          <a:xfrm>
            <a:off x="250825" y="203200"/>
            <a:ext cx="3241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>
                <a:latin typeface="Calibri" pitchFamily="34" charset="0"/>
              </a:rPr>
              <a:t>Sliding microtome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7" y="1230313"/>
            <a:ext cx="8785225" cy="3006059"/>
          </a:xfrm>
        </p:spPr>
        <p:txBody>
          <a:bodyPr/>
          <a:lstStyle/>
          <a:p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Practical lesson</a:t>
            </a:r>
          </a:p>
          <a:p>
            <a:pPr>
              <a:buFont typeface="Symbol" pitchFamily="18" charset="2"/>
              <a:buChar char="-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ntroduction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freely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en-US" sz="2000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Symbol" pitchFamily="18" charset="2"/>
              <a:buChar char="-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our individual work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study of the slides, schematic but precise drawing of tissue architecture, careful description. You make your own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„study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atlas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Symbol" pitchFamily="18" charset="2"/>
              <a:buChar char="-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tudents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supposed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come prepared for practices  - schedules and syllables –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IS,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pin-boards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Symbol" pitchFamily="18" charset="2"/>
              <a:buChar char="-"/>
            </a:pP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reak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– 10 minutes</a:t>
            </a:r>
          </a:p>
          <a:p>
            <a:pPr>
              <a:buFont typeface="Symbol" pitchFamily="18" charset="2"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775E3B-15EB-4B89-822E-E5AC4F2D0F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31763"/>
            <a:ext cx="8229600" cy="549275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Organization issues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oyster_blockribbon_brus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88913"/>
            <a:ext cx="8208962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7" descr="fig3b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997200"/>
            <a:ext cx="403225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Text Box 25"/>
          <p:cNvSpPr txBox="1">
            <a:spLocks noChangeArrowheads="1"/>
          </p:cNvSpPr>
          <p:nvPr/>
        </p:nvSpPr>
        <p:spPr bwMode="auto">
          <a:xfrm>
            <a:off x="4356100" y="549275"/>
            <a:ext cx="467995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700">
                <a:latin typeface="Calibri" pitchFamily="34" charset="0"/>
              </a:rPr>
              <a:t>Freezing microtome (</a:t>
            </a:r>
            <a:r>
              <a:rPr lang="en-US" sz="1700" b="1">
                <a:latin typeface="Calibri" pitchFamily="34" charset="0"/>
              </a:rPr>
              <a:t>cryostat</a:t>
            </a:r>
            <a:r>
              <a:rPr lang="en-US" sz="1700">
                <a:latin typeface="Calibri" pitchFamily="34" charset="0"/>
              </a:rPr>
              <a:t>) </a:t>
            </a:r>
          </a:p>
          <a:p>
            <a:r>
              <a:rPr lang="en-US" sz="1700">
                <a:latin typeface="Calibri" pitchFamily="34" charset="0"/>
              </a:rPr>
              <a:t>= rotary microtome housed in freezing box </a:t>
            </a:r>
            <a:endParaRPr lang="cs-CZ" sz="1700">
              <a:latin typeface="Calibri" pitchFamily="34" charset="0"/>
            </a:endParaRPr>
          </a:p>
          <a:p>
            <a:r>
              <a:rPr lang="en-US" sz="1700">
                <a:latin typeface="Calibri" pitchFamily="34" charset="0"/>
              </a:rPr>
              <a:t>(– 60º C)</a:t>
            </a:r>
          </a:p>
          <a:p>
            <a:endParaRPr lang="en-US" sz="1700">
              <a:latin typeface="Calibri" pitchFamily="34" charset="0"/>
            </a:endParaRPr>
          </a:p>
          <a:p>
            <a:r>
              <a:rPr lang="en-US" sz="1700">
                <a:latin typeface="Calibri" pitchFamily="34" charset="0"/>
              </a:rPr>
              <a:t>Cutting of frozen tissue without </a:t>
            </a:r>
            <a:r>
              <a:rPr lang="cs-CZ" sz="1700">
                <a:latin typeface="Calibri" pitchFamily="34" charset="0"/>
              </a:rPr>
              <a:t>the </a:t>
            </a:r>
            <a:r>
              <a:rPr lang="en-US" sz="1700">
                <a:latin typeface="Calibri" pitchFamily="34" charset="0"/>
              </a:rPr>
              <a:t>embedding</a:t>
            </a:r>
          </a:p>
        </p:txBody>
      </p:sp>
      <p:pic>
        <p:nvPicPr>
          <p:cNvPr id="44035" name="Picture 30" descr="Type-Freezing-Microtom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795963" y="2565400"/>
            <a:ext cx="3024187" cy="4292600"/>
          </a:xfrm>
        </p:spPr>
      </p:pic>
      <p:pic>
        <p:nvPicPr>
          <p:cNvPr id="44036" name="Picture 36" descr="botany_histology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39750" y="188913"/>
            <a:ext cx="3743325" cy="2735262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image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90612"/>
            <a:ext cx="5148263" cy="38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4" descr="http://www.siumed.edu/~dking2/bluehist/epithel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8591" y="4041292"/>
            <a:ext cx="3496711" cy="233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6CBA6146-F60D-41A2-9CE3-269436DC0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618849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CUTTING</a:t>
            </a:r>
          </a:p>
        </p:txBody>
      </p:sp>
    </p:spTree>
    <p:extLst>
      <p:ext uri="{BB962C8B-B14F-4D97-AF65-F5344CB8AC3E}">
        <p14:creationId xmlns:p14="http://schemas.microsoft.com/office/powerpoint/2010/main" val="3390943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14883"/>
          </a:xfrm>
        </p:spPr>
        <p:txBody>
          <a:bodyPr/>
          <a:lstStyle/>
          <a:p>
            <a:r>
              <a:rPr lang="cs-CZ" b="1" dirty="0"/>
              <a:t>			</a:t>
            </a:r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AFFIXING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412875"/>
            <a:ext cx="4608512" cy="5184775"/>
          </a:xfrm>
        </p:spPr>
        <p:txBody>
          <a:bodyPr/>
          <a:lstStyle/>
          <a:p>
            <a:endParaRPr lang="en-US" sz="2000" dirty="0"/>
          </a:p>
          <a:p>
            <a:r>
              <a:rPr lang="en-US" sz="2000" dirty="0"/>
              <a:t>Mixture of glycerin and egg albumin or gelatin </a:t>
            </a:r>
          </a:p>
          <a:p>
            <a:endParaRPr lang="en-US" sz="2000" dirty="0"/>
          </a:p>
          <a:p>
            <a:r>
              <a:rPr lang="en-US" sz="2000" dirty="0"/>
              <a:t>Section are transferred from microtome razor or knife on the level of warm water (45º C), where they are stretched; then they are put on slides coated with adhesive mixture; excess of water is drained and slides are put in incubator (thermostat, 37º C) over night to affixing of sections.</a:t>
            </a:r>
          </a:p>
        </p:txBody>
      </p:sp>
      <p:pic>
        <p:nvPicPr>
          <p:cNvPr id="48131" name="Picture 4" descr="HIST00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03800" y="1773238"/>
            <a:ext cx="3816350" cy="3527425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79" descr="autotechnikon Leica">
            <a:extLst>
              <a:ext uri="{FF2B5EF4-FFF2-40B4-BE49-F238E27FC236}">
                <a16:creationId xmlns:a16="http://schemas.microsoft.com/office/drawing/2014/main" id="{11F72AD9-03C3-43C8-8F17-1A617808A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7" y="2372010"/>
            <a:ext cx="2711332" cy="189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7" name="Picture 2" descr="Cutting a slice of muss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0"/>
            <a:ext cx="2376487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3" descr="Tweezers drop a piece of mussel into a dehydration casset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0"/>
            <a:ext cx="3024188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4" descr="Several yellow dehydration cassettes lying in a beaker containing (clear) ethano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1863" y="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5" descr="Shaving thin slices using a microtom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8313" y="2243138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 descr="Microtome shaving a slice off a wax block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1863" y="2243138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7" descr="A metal basin filled with warm wat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7000" y="454452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8" descr="Slipping a slide under wax floating in a water bath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32138" y="4581525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 Box 9"/>
          <p:cNvSpPr txBox="1">
            <a:spLocks noChangeArrowheads="1"/>
          </p:cNvSpPr>
          <p:nvPr/>
        </p:nvSpPr>
        <p:spPr bwMode="auto">
          <a:xfrm>
            <a:off x="2195513" y="1628775"/>
            <a:ext cx="33972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latin typeface="Calibri" pitchFamily="34" charset="0"/>
              </a:rPr>
              <a:t>1</a:t>
            </a:r>
          </a:p>
        </p:txBody>
      </p:sp>
      <p:sp>
        <p:nvSpPr>
          <p:cNvPr id="45065" name="Text Box 10"/>
          <p:cNvSpPr txBox="1">
            <a:spLocks noChangeArrowheads="1"/>
          </p:cNvSpPr>
          <p:nvPr/>
        </p:nvSpPr>
        <p:spPr bwMode="auto">
          <a:xfrm>
            <a:off x="5483225" y="1628775"/>
            <a:ext cx="33972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latin typeface="Calibri" pitchFamily="34" charset="0"/>
              </a:rPr>
              <a:t>2</a:t>
            </a:r>
          </a:p>
        </p:txBody>
      </p:sp>
      <p:sp>
        <p:nvSpPr>
          <p:cNvPr id="45066" name="Text Box 11"/>
          <p:cNvSpPr txBox="1">
            <a:spLocks noChangeArrowheads="1"/>
          </p:cNvSpPr>
          <p:nvPr/>
        </p:nvSpPr>
        <p:spPr bwMode="auto">
          <a:xfrm>
            <a:off x="8388350" y="1557338"/>
            <a:ext cx="339725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latin typeface="Calibri" pitchFamily="34" charset="0"/>
              </a:rPr>
              <a:t>3</a:t>
            </a:r>
          </a:p>
        </p:txBody>
      </p:sp>
      <p:sp>
        <p:nvSpPr>
          <p:cNvPr id="45067" name="Text Box 12"/>
          <p:cNvSpPr txBox="1">
            <a:spLocks noChangeArrowheads="1"/>
          </p:cNvSpPr>
          <p:nvPr/>
        </p:nvSpPr>
        <p:spPr bwMode="auto">
          <a:xfrm>
            <a:off x="2530475" y="3876675"/>
            <a:ext cx="33972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atin typeface="Calibri" pitchFamily="34" charset="0"/>
              </a:rPr>
              <a:t>4</a:t>
            </a:r>
          </a:p>
        </p:txBody>
      </p:sp>
      <p:sp>
        <p:nvSpPr>
          <p:cNvPr id="45068" name="Text Box 13"/>
          <p:cNvSpPr txBox="1">
            <a:spLocks noChangeArrowheads="1"/>
          </p:cNvSpPr>
          <p:nvPr/>
        </p:nvSpPr>
        <p:spPr bwMode="auto">
          <a:xfrm>
            <a:off x="5274188" y="3853346"/>
            <a:ext cx="33972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atin typeface="Calibri" pitchFamily="34" charset="0"/>
              </a:rPr>
              <a:t>5</a:t>
            </a:r>
          </a:p>
        </p:txBody>
      </p:sp>
      <p:sp>
        <p:nvSpPr>
          <p:cNvPr id="45069" name="Text Box 14"/>
          <p:cNvSpPr txBox="1">
            <a:spLocks noChangeArrowheads="1"/>
          </p:cNvSpPr>
          <p:nvPr/>
        </p:nvSpPr>
        <p:spPr bwMode="auto">
          <a:xfrm>
            <a:off x="8312909" y="3853346"/>
            <a:ext cx="33972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atin typeface="Calibri" pitchFamily="34" charset="0"/>
              </a:rPr>
              <a:t>6</a:t>
            </a:r>
          </a:p>
        </p:txBody>
      </p:sp>
      <p:sp>
        <p:nvSpPr>
          <p:cNvPr id="45070" name="Text Box 15"/>
          <p:cNvSpPr txBox="1">
            <a:spLocks noChangeArrowheads="1"/>
          </p:cNvSpPr>
          <p:nvPr/>
        </p:nvSpPr>
        <p:spPr bwMode="auto">
          <a:xfrm>
            <a:off x="5411788" y="6108700"/>
            <a:ext cx="30168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atin typeface="Calibri" pitchFamily="34" charset="0"/>
              </a:rPr>
              <a:t>8</a:t>
            </a:r>
          </a:p>
        </p:txBody>
      </p:sp>
      <p:sp>
        <p:nvSpPr>
          <p:cNvPr id="45071" name="Rectangle 17"/>
          <p:cNvSpPr>
            <a:spLocks noChangeArrowheads="1"/>
          </p:cNvSpPr>
          <p:nvPr/>
        </p:nvSpPr>
        <p:spPr bwMode="auto">
          <a:xfrm>
            <a:off x="179388" y="1628775"/>
            <a:ext cx="12271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latin typeface="Calibri" pitchFamily="34" charset="0"/>
              </a:rPr>
              <a:t>sampling</a:t>
            </a:r>
            <a:endParaRPr lang="cs-CZ" b="1" dirty="0">
              <a:latin typeface="Calibri" pitchFamily="34" charset="0"/>
            </a:endParaRPr>
          </a:p>
        </p:txBody>
      </p:sp>
      <p:sp>
        <p:nvSpPr>
          <p:cNvPr id="45072" name="Rectangle 18"/>
          <p:cNvSpPr>
            <a:spLocks noChangeArrowheads="1"/>
          </p:cNvSpPr>
          <p:nvPr/>
        </p:nvSpPr>
        <p:spPr bwMode="auto">
          <a:xfrm>
            <a:off x="2771775" y="1700213"/>
            <a:ext cx="10652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latin typeface="Calibri" pitchFamily="34" charset="0"/>
              </a:rPr>
              <a:t>fixation</a:t>
            </a:r>
          </a:p>
        </p:txBody>
      </p:sp>
      <p:sp>
        <p:nvSpPr>
          <p:cNvPr id="45073" name="Rectangle 19"/>
          <p:cNvSpPr>
            <a:spLocks noChangeArrowheads="1"/>
          </p:cNvSpPr>
          <p:nvPr/>
        </p:nvSpPr>
        <p:spPr bwMode="auto">
          <a:xfrm>
            <a:off x="6011863" y="1700213"/>
            <a:ext cx="10652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fixation</a:t>
            </a:r>
          </a:p>
        </p:txBody>
      </p:sp>
      <p:sp>
        <p:nvSpPr>
          <p:cNvPr id="45074" name="Rectangle 20"/>
          <p:cNvSpPr>
            <a:spLocks noChangeArrowheads="1"/>
          </p:cNvSpPr>
          <p:nvPr/>
        </p:nvSpPr>
        <p:spPr bwMode="auto">
          <a:xfrm>
            <a:off x="2976735" y="3894138"/>
            <a:ext cx="1000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latin typeface="Calibri" pitchFamily="34" charset="0"/>
              </a:rPr>
              <a:t>cutting</a:t>
            </a:r>
            <a:endParaRPr lang="cs-CZ" b="1" dirty="0">
              <a:latin typeface="Calibri" pitchFamily="34" charset="0"/>
            </a:endParaRPr>
          </a:p>
        </p:txBody>
      </p:sp>
      <p:sp>
        <p:nvSpPr>
          <p:cNvPr id="45075" name="Rectangle 21"/>
          <p:cNvSpPr>
            <a:spLocks noChangeArrowheads="1"/>
          </p:cNvSpPr>
          <p:nvPr/>
        </p:nvSpPr>
        <p:spPr bwMode="auto">
          <a:xfrm>
            <a:off x="6011863" y="3901471"/>
            <a:ext cx="1000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  <a:latin typeface="Calibri" pitchFamily="34" charset="0"/>
              </a:rPr>
              <a:t>cutting</a:t>
            </a:r>
            <a:endParaRPr lang="cs-CZ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5076" name="Rectangle 22"/>
          <p:cNvSpPr>
            <a:spLocks noChangeArrowheads="1"/>
          </p:cNvSpPr>
          <p:nvPr/>
        </p:nvSpPr>
        <p:spPr bwMode="auto">
          <a:xfrm>
            <a:off x="179388" y="6237288"/>
            <a:ext cx="2041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latin typeface="Calibri" pitchFamily="34" charset="0"/>
              </a:rPr>
              <a:t>section 	affixing </a:t>
            </a:r>
          </a:p>
        </p:txBody>
      </p:sp>
      <p:sp>
        <p:nvSpPr>
          <p:cNvPr id="45077" name="Rectangle 23"/>
          <p:cNvSpPr>
            <a:spLocks noChangeArrowheads="1"/>
          </p:cNvSpPr>
          <p:nvPr/>
        </p:nvSpPr>
        <p:spPr bwMode="auto">
          <a:xfrm>
            <a:off x="3132138" y="6237288"/>
            <a:ext cx="2041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latin typeface="Calibri" pitchFamily="34" charset="0"/>
              </a:rPr>
              <a:t>section 	affixing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8081BAD-9F5A-4216-AEF2-F252ABFCE084}"/>
              </a:ext>
            </a:extLst>
          </p:cNvPr>
          <p:cNvSpPr txBox="1"/>
          <p:nvPr/>
        </p:nvSpPr>
        <p:spPr>
          <a:xfrm>
            <a:off x="179388" y="3977223"/>
            <a:ext cx="1401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+mn-lt"/>
              </a:rPr>
              <a:t>embedding</a:t>
            </a:r>
            <a:endParaRPr lang="cs-CZ" dirty="0">
              <a:latin typeface="+mn-lt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F5E8FD55-78B0-46F8-8782-0ACDD9DAA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5" y="6108700"/>
            <a:ext cx="30168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atin typeface="Calibri" pitchFamily="34" charset="0"/>
              </a:rPr>
              <a:t>7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Medite TFP 4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68789" y="3655219"/>
            <a:ext cx="7353300" cy="2870200"/>
          </a:xfrm>
        </p:spPr>
      </p:pic>
      <p:pic>
        <p:nvPicPr>
          <p:cNvPr id="49154" name="Picture 3" descr="RT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692150"/>
            <a:ext cx="4176712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879475" y="203200"/>
            <a:ext cx="3952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Stretching of sections on warm water</a:t>
            </a:r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827088" y="3141663"/>
            <a:ext cx="6192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Stretching on </a:t>
            </a:r>
            <a:r>
              <a:rPr lang="cs-CZ">
                <a:latin typeface="Calibri" pitchFamily="34" charset="0"/>
              </a:rPr>
              <a:t>a </a:t>
            </a:r>
            <a:r>
              <a:rPr lang="en-US">
                <a:latin typeface="Calibri" pitchFamily="34" charset="0"/>
              </a:rPr>
              <a:t>warm plate</a:t>
            </a: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1187450" y="6381750"/>
            <a:ext cx="7416800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45917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STAINING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7337" y="1133683"/>
            <a:ext cx="8569325" cy="48244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D</a:t>
            </a:r>
            <a:r>
              <a:rPr lang="en-US" sz="2400" dirty="0" err="1"/>
              <a:t>ifferent</a:t>
            </a:r>
            <a:r>
              <a:rPr lang="en-US" sz="2400" dirty="0"/>
              <a:t> cell or tissue structures are not apparent without staining.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Cellular structures exhibit different affinity to </a:t>
            </a:r>
            <a:r>
              <a:rPr lang="en-US" sz="2400" u="sng" dirty="0"/>
              <a:t>staining dyes</a:t>
            </a:r>
            <a:r>
              <a:rPr lang="cs-CZ" sz="2400" u="sng" dirty="0"/>
              <a:t>:</a:t>
            </a:r>
            <a:r>
              <a:rPr lang="en-US" sz="2400" dirty="0"/>
              <a:t>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400" b="1" dirty="0"/>
              <a:t>alkaline dyes</a:t>
            </a:r>
            <a:r>
              <a:rPr lang="en-US" sz="2400" dirty="0"/>
              <a:t> (basic or nuclear) – react with anionic groups of cell</a:t>
            </a:r>
            <a:r>
              <a:rPr lang="cs-CZ" sz="2400" dirty="0"/>
              <a:t> </a:t>
            </a:r>
            <a:r>
              <a:rPr lang="en-US" sz="2400" dirty="0"/>
              <a:t>and tissue components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400" b="1" dirty="0" err="1">
                <a:solidFill>
                  <a:srgbClr val="6600CC"/>
                </a:solidFill>
              </a:rPr>
              <a:t>basophilia</a:t>
            </a:r>
            <a:r>
              <a:rPr lang="en-US" sz="2400" dirty="0"/>
              <a:t> – basophilic structures in the cell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400" b="1" dirty="0"/>
              <a:t>acid dyes</a:t>
            </a:r>
            <a:r>
              <a:rPr lang="en-US" sz="2400" dirty="0"/>
              <a:t> (cytoplasmic) – react with cationic groups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400" b="1" dirty="0" err="1">
                <a:solidFill>
                  <a:srgbClr val="FF99FF"/>
                </a:solidFill>
              </a:rPr>
              <a:t>acidophilia</a:t>
            </a:r>
            <a:r>
              <a:rPr lang="en-US" sz="2400" dirty="0"/>
              <a:t> – acidophilic structures in the cell</a:t>
            </a:r>
            <a:endParaRPr lang="cs-CZ" sz="24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2400" b="1" dirty="0">
                <a:solidFill>
                  <a:schemeClr val="bg2"/>
                </a:solidFill>
              </a:rPr>
              <a:t>	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neutrophilia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/>
              <a:t>– no reaction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1510506" y="153987"/>
            <a:ext cx="7418388" cy="790575"/>
          </a:xfrm>
        </p:spPr>
        <p:txBody>
          <a:bodyPr/>
          <a:lstStyle/>
          <a:p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Hematoxyline and </a:t>
            </a:r>
            <a:r>
              <a:rPr lang="cs-CZ" sz="3200" b="1" dirty="0" err="1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eosin</a:t>
            </a:r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(HE)</a:t>
            </a:r>
          </a:p>
        </p:txBody>
      </p:sp>
      <p:pic>
        <p:nvPicPr>
          <p:cNvPr id="60418" name="Picture 3" descr="N_UR_KD_0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341438"/>
            <a:ext cx="6084888" cy="5516562"/>
          </a:xfrm>
        </p:spPr>
      </p:pic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6948488" y="2651125"/>
            <a:ext cx="172720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alibri" pitchFamily="34" charset="0"/>
              </a:rPr>
              <a:t>cell cytoplasm</a:t>
            </a:r>
          </a:p>
        </p:txBody>
      </p:sp>
      <p:sp>
        <p:nvSpPr>
          <p:cNvPr id="60420" name="Line 5"/>
          <p:cNvSpPr>
            <a:spLocks noChangeShapeType="1"/>
          </p:cNvSpPr>
          <p:nvPr/>
        </p:nvSpPr>
        <p:spPr bwMode="auto">
          <a:xfrm flipH="1" flipV="1">
            <a:off x="3995738" y="1844675"/>
            <a:ext cx="295275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0421" name="Line 6"/>
          <p:cNvSpPr>
            <a:spLocks noChangeShapeType="1"/>
          </p:cNvSpPr>
          <p:nvPr/>
        </p:nvSpPr>
        <p:spPr bwMode="auto">
          <a:xfrm flipH="1">
            <a:off x="4859338" y="2852738"/>
            <a:ext cx="208915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6711950" y="3948113"/>
            <a:ext cx="1179513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libri" pitchFamily="34" charset="0"/>
              </a:rPr>
              <a:t>cell nuclei</a:t>
            </a:r>
          </a:p>
        </p:txBody>
      </p:sp>
      <p:sp>
        <p:nvSpPr>
          <p:cNvPr id="60423" name="Line 8"/>
          <p:cNvSpPr>
            <a:spLocks noChangeShapeType="1"/>
          </p:cNvSpPr>
          <p:nvPr/>
        </p:nvSpPr>
        <p:spPr bwMode="auto">
          <a:xfrm flipH="1" flipV="1">
            <a:off x="4500563" y="3068638"/>
            <a:ext cx="2232025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0424" name="Line 9"/>
          <p:cNvSpPr>
            <a:spLocks noChangeShapeType="1"/>
          </p:cNvSpPr>
          <p:nvPr/>
        </p:nvSpPr>
        <p:spPr bwMode="auto">
          <a:xfrm flipH="1">
            <a:off x="5219700" y="4149725"/>
            <a:ext cx="1512888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0425" name="Text Box 10"/>
          <p:cNvSpPr txBox="1">
            <a:spLocks noChangeArrowheads="1"/>
          </p:cNvSpPr>
          <p:nvPr/>
        </p:nvSpPr>
        <p:spPr bwMode="auto">
          <a:xfrm>
            <a:off x="6711950" y="4811713"/>
            <a:ext cx="1916113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libri" pitchFamily="34" charset="0"/>
              </a:rPr>
              <a:t>collagenous </a:t>
            </a:r>
          </a:p>
          <a:p>
            <a:r>
              <a:rPr lang="cs-CZ">
                <a:latin typeface="Calibri" pitchFamily="34" charset="0"/>
              </a:rPr>
              <a:t>connective tissue</a:t>
            </a:r>
          </a:p>
        </p:txBody>
      </p:sp>
      <p:sp>
        <p:nvSpPr>
          <p:cNvPr id="60426" name="Line 11"/>
          <p:cNvSpPr>
            <a:spLocks noChangeShapeType="1"/>
          </p:cNvSpPr>
          <p:nvPr/>
        </p:nvSpPr>
        <p:spPr bwMode="auto">
          <a:xfrm flipH="1">
            <a:off x="5003800" y="5084763"/>
            <a:ext cx="1728788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468313" y="1628775"/>
            <a:ext cx="9144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3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1547813" y="1628775"/>
            <a:ext cx="9144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4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700338" y="1628775"/>
            <a:ext cx="9144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5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3779838" y="1628775"/>
            <a:ext cx="9144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6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4932363" y="1628775"/>
            <a:ext cx="9144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7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6084888" y="1628775"/>
            <a:ext cx="914400" cy="1019175"/>
          </a:xfrm>
          <a:prstGeom prst="rect">
            <a:avLst/>
          </a:prstGeom>
          <a:solidFill>
            <a:srgbClr val="6600CC"/>
          </a:solidFill>
          <a:ln w="76200">
            <a:solidFill>
              <a:srgbClr val="6600CC"/>
            </a:solidFill>
            <a:miter lim="800000"/>
            <a:headEnd/>
            <a:tailEnd/>
          </a:ln>
        </p:spPr>
      </p:pic>
      <p:pic>
        <p:nvPicPr>
          <p:cNvPr id="53255" name="Picture 8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7235825" y="1628775"/>
            <a:ext cx="9144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9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611188" y="4724400"/>
            <a:ext cx="9144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10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1692275" y="4724400"/>
            <a:ext cx="9144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8" name="Picture 11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771775" y="4724400"/>
            <a:ext cx="9144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12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3924300" y="4724400"/>
            <a:ext cx="9144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0" name="Picture 13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5076825" y="4724400"/>
            <a:ext cx="9144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1" name="Picture 14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6227763" y="4724400"/>
            <a:ext cx="914400" cy="10191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3262" name="Picture 15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7380288" y="4724400"/>
            <a:ext cx="9144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3" name="Text Box 16"/>
          <p:cNvSpPr txBox="1">
            <a:spLocks noChangeArrowheads="1"/>
          </p:cNvSpPr>
          <p:nvPr/>
        </p:nvSpPr>
        <p:spPr bwMode="auto">
          <a:xfrm>
            <a:off x="0" y="2708275"/>
            <a:ext cx="9144000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>
                <a:latin typeface="Calibri" pitchFamily="34" charset="0"/>
              </a:rPr>
              <a:t>         Xylen I          XylenII           100%            96%               H</a:t>
            </a:r>
            <a:r>
              <a:rPr lang="cs-CZ" sz="1400" baseline="-25000">
                <a:latin typeface="Calibri" pitchFamily="34" charset="0"/>
              </a:rPr>
              <a:t>2</a:t>
            </a:r>
            <a:r>
              <a:rPr lang="cs-CZ" sz="1400">
                <a:latin typeface="Calibri" pitchFamily="34" charset="0"/>
              </a:rPr>
              <a:t>O         hematoxyline        acid</a:t>
            </a:r>
          </a:p>
          <a:p>
            <a:r>
              <a:rPr lang="cs-CZ" sz="1400">
                <a:latin typeface="Calibri" pitchFamily="34" charset="0"/>
              </a:rPr>
              <a:t>                                                 ethanol         ethanol                                                    ethanol</a:t>
            </a:r>
          </a:p>
        </p:txBody>
      </p:sp>
      <p:sp>
        <p:nvSpPr>
          <p:cNvPr id="53264" name="Text Box 17"/>
          <p:cNvSpPr txBox="1">
            <a:spLocks noChangeArrowheads="1"/>
          </p:cNvSpPr>
          <p:nvPr/>
        </p:nvSpPr>
        <p:spPr bwMode="auto">
          <a:xfrm>
            <a:off x="0" y="5805488"/>
            <a:ext cx="9144000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>
                <a:latin typeface="Calibri" pitchFamily="34" charset="0"/>
              </a:rPr>
              <a:t>           Xylen IV         xylen III        100%              96%             H</a:t>
            </a:r>
            <a:r>
              <a:rPr lang="cs-CZ" sz="1400" baseline="-25000">
                <a:latin typeface="Calibri" pitchFamily="34" charset="0"/>
              </a:rPr>
              <a:t>2</a:t>
            </a:r>
            <a:r>
              <a:rPr lang="cs-CZ" sz="1400">
                <a:latin typeface="Calibri" pitchFamily="34" charset="0"/>
              </a:rPr>
              <a:t>O               eosin               H</a:t>
            </a:r>
            <a:r>
              <a:rPr lang="cs-CZ" sz="1400" baseline="-25000">
                <a:latin typeface="Calibri" pitchFamily="34" charset="0"/>
              </a:rPr>
              <a:t>2</a:t>
            </a:r>
            <a:r>
              <a:rPr lang="cs-CZ" sz="1400">
                <a:latin typeface="Calibri" pitchFamily="34" charset="0"/>
              </a:rPr>
              <a:t>O        </a:t>
            </a:r>
          </a:p>
          <a:p>
            <a:r>
              <a:rPr lang="cs-CZ" sz="1400">
                <a:latin typeface="Calibri" pitchFamily="34" charset="0"/>
              </a:rPr>
              <a:t>                                                  ethanol            ethanol</a:t>
            </a:r>
          </a:p>
        </p:txBody>
      </p:sp>
      <p:sp>
        <p:nvSpPr>
          <p:cNvPr id="189458" name="Text Box 18"/>
          <p:cNvSpPr txBox="1">
            <a:spLocks noChangeArrowheads="1"/>
          </p:cNvSpPr>
          <p:nvPr/>
        </p:nvSpPr>
        <p:spPr bwMode="auto">
          <a:xfrm>
            <a:off x="2339975" y="0"/>
            <a:ext cx="496887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HEMATOXYLINE – EOSIN (HE)</a:t>
            </a:r>
          </a:p>
        </p:txBody>
      </p:sp>
      <p:sp>
        <p:nvSpPr>
          <p:cNvPr id="53266" name="Text Box 19"/>
          <p:cNvSpPr txBox="1">
            <a:spLocks noChangeArrowheads="1"/>
          </p:cNvSpPr>
          <p:nvPr/>
        </p:nvSpPr>
        <p:spPr bwMode="auto">
          <a:xfrm>
            <a:off x="0" y="765175"/>
            <a:ext cx="946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rgbClr val="1E049E"/>
                </a:solidFill>
                <a:latin typeface="Calibri" pitchFamily="34" charset="0"/>
              </a:rPr>
              <a:t>       Deparaffination        Rehydration        Washing    Staining    Differentiation</a:t>
            </a:r>
          </a:p>
        </p:txBody>
      </p:sp>
      <p:sp>
        <p:nvSpPr>
          <p:cNvPr id="53267" name="Text Box 20"/>
          <p:cNvSpPr txBox="1">
            <a:spLocks noChangeArrowheads="1"/>
          </p:cNvSpPr>
          <p:nvPr/>
        </p:nvSpPr>
        <p:spPr bwMode="auto">
          <a:xfrm>
            <a:off x="303213" y="3789363"/>
            <a:ext cx="8156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rgbClr val="1E049E"/>
                </a:solidFill>
                <a:latin typeface="Calibri" pitchFamily="34" charset="0"/>
              </a:rPr>
              <a:t>          Clearing            Dehydration          Washing    Staining    Washing</a:t>
            </a:r>
          </a:p>
        </p:txBody>
      </p:sp>
      <p:sp>
        <p:nvSpPr>
          <p:cNvPr id="53268" name="AutoShape 21"/>
          <p:cNvSpPr>
            <a:spLocks noChangeArrowheads="1"/>
          </p:cNvSpPr>
          <p:nvPr/>
        </p:nvSpPr>
        <p:spPr bwMode="auto">
          <a:xfrm>
            <a:off x="1042988" y="1268413"/>
            <a:ext cx="1008062" cy="288925"/>
          </a:xfrm>
          <a:prstGeom prst="curvedDownArrow">
            <a:avLst>
              <a:gd name="adj1" fmla="val 69780"/>
              <a:gd name="adj2" fmla="val 13956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53269" name="AutoShape 22"/>
          <p:cNvSpPr>
            <a:spLocks noChangeArrowheads="1"/>
          </p:cNvSpPr>
          <p:nvPr/>
        </p:nvSpPr>
        <p:spPr bwMode="auto">
          <a:xfrm>
            <a:off x="2124075" y="1268413"/>
            <a:ext cx="1008063" cy="288925"/>
          </a:xfrm>
          <a:prstGeom prst="curvedDownArrow">
            <a:avLst>
              <a:gd name="adj1" fmla="val 69780"/>
              <a:gd name="adj2" fmla="val 13956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53270" name="AutoShape 23"/>
          <p:cNvSpPr>
            <a:spLocks noChangeArrowheads="1"/>
          </p:cNvSpPr>
          <p:nvPr/>
        </p:nvSpPr>
        <p:spPr bwMode="auto">
          <a:xfrm>
            <a:off x="3276600" y="1268413"/>
            <a:ext cx="1008063" cy="288925"/>
          </a:xfrm>
          <a:prstGeom prst="curvedDownArrow">
            <a:avLst>
              <a:gd name="adj1" fmla="val 69780"/>
              <a:gd name="adj2" fmla="val 13956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53271" name="AutoShape 24"/>
          <p:cNvSpPr>
            <a:spLocks noChangeArrowheads="1"/>
          </p:cNvSpPr>
          <p:nvPr/>
        </p:nvSpPr>
        <p:spPr bwMode="auto">
          <a:xfrm>
            <a:off x="4356100" y="1268413"/>
            <a:ext cx="1008063" cy="288925"/>
          </a:xfrm>
          <a:prstGeom prst="curvedDownArrow">
            <a:avLst>
              <a:gd name="adj1" fmla="val 69780"/>
              <a:gd name="adj2" fmla="val 13956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53272" name="AutoShape 25"/>
          <p:cNvSpPr>
            <a:spLocks noChangeArrowheads="1"/>
          </p:cNvSpPr>
          <p:nvPr/>
        </p:nvSpPr>
        <p:spPr bwMode="auto">
          <a:xfrm>
            <a:off x="5508625" y="1196975"/>
            <a:ext cx="1008063" cy="288925"/>
          </a:xfrm>
          <a:prstGeom prst="curvedDownArrow">
            <a:avLst>
              <a:gd name="adj1" fmla="val 69780"/>
              <a:gd name="adj2" fmla="val 13956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53273" name="AutoShape 26"/>
          <p:cNvSpPr>
            <a:spLocks noChangeArrowheads="1"/>
          </p:cNvSpPr>
          <p:nvPr/>
        </p:nvSpPr>
        <p:spPr bwMode="auto">
          <a:xfrm>
            <a:off x="6732588" y="1196975"/>
            <a:ext cx="1008062" cy="288925"/>
          </a:xfrm>
          <a:prstGeom prst="curvedDownArrow">
            <a:avLst>
              <a:gd name="adj1" fmla="val 69780"/>
              <a:gd name="adj2" fmla="val 13956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53274" name="AutoShape 27"/>
          <p:cNvSpPr>
            <a:spLocks noChangeArrowheads="1"/>
          </p:cNvSpPr>
          <p:nvPr/>
        </p:nvSpPr>
        <p:spPr bwMode="auto">
          <a:xfrm rot="5212000">
            <a:off x="1322388" y="4013200"/>
            <a:ext cx="377825" cy="936625"/>
          </a:xfrm>
          <a:prstGeom prst="curvedRightArrow">
            <a:avLst>
              <a:gd name="adj1" fmla="val 49580"/>
              <a:gd name="adj2" fmla="val 9916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53275" name="AutoShape 28"/>
          <p:cNvSpPr>
            <a:spLocks noChangeArrowheads="1"/>
          </p:cNvSpPr>
          <p:nvPr/>
        </p:nvSpPr>
        <p:spPr bwMode="auto">
          <a:xfrm rot="5212000">
            <a:off x="2474913" y="4013200"/>
            <a:ext cx="377825" cy="936625"/>
          </a:xfrm>
          <a:prstGeom prst="curvedRightArrow">
            <a:avLst>
              <a:gd name="adj1" fmla="val 49580"/>
              <a:gd name="adj2" fmla="val 9916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53276" name="AutoShape 29"/>
          <p:cNvSpPr>
            <a:spLocks noChangeArrowheads="1"/>
          </p:cNvSpPr>
          <p:nvPr/>
        </p:nvSpPr>
        <p:spPr bwMode="auto">
          <a:xfrm rot="5212000">
            <a:off x="3627438" y="4013200"/>
            <a:ext cx="377825" cy="936625"/>
          </a:xfrm>
          <a:prstGeom prst="curvedRightArrow">
            <a:avLst>
              <a:gd name="adj1" fmla="val 49580"/>
              <a:gd name="adj2" fmla="val 9916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53277" name="AutoShape 30"/>
          <p:cNvSpPr>
            <a:spLocks noChangeArrowheads="1"/>
          </p:cNvSpPr>
          <p:nvPr/>
        </p:nvSpPr>
        <p:spPr bwMode="auto">
          <a:xfrm rot="5212000">
            <a:off x="4851400" y="4013200"/>
            <a:ext cx="377825" cy="936625"/>
          </a:xfrm>
          <a:prstGeom prst="curvedRightArrow">
            <a:avLst>
              <a:gd name="adj1" fmla="val 49580"/>
              <a:gd name="adj2" fmla="val 9916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53278" name="AutoShape 31"/>
          <p:cNvSpPr>
            <a:spLocks noChangeArrowheads="1"/>
          </p:cNvSpPr>
          <p:nvPr/>
        </p:nvSpPr>
        <p:spPr bwMode="auto">
          <a:xfrm rot="5212000">
            <a:off x="6003925" y="3941763"/>
            <a:ext cx="377825" cy="936625"/>
          </a:xfrm>
          <a:prstGeom prst="curvedRightArrow">
            <a:avLst>
              <a:gd name="adj1" fmla="val 49580"/>
              <a:gd name="adj2" fmla="val 9916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53279" name="AutoShape 32"/>
          <p:cNvSpPr>
            <a:spLocks noChangeArrowheads="1"/>
          </p:cNvSpPr>
          <p:nvPr/>
        </p:nvSpPr>
        <p:spPr bwMode="auto">
          <a:xfrm rot="5212000">
            <a:off x="7156450" y="3941763"/>
            <a:ext cx="377825" cy="936625"/>
          </a:xfrm>
          <a:prstGeom prst="curvedRightArrow">
            <a:avLst>
              <a:gd name="adj1" fmla="val 49580"/>
              <a:gd name="adj2" fmla="val 9916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53280" name="AutoShape 33"/>
          <p:cNvSpPr>
            <a:spLocks noChangeArrowheads="1"/>
          </p:cNvSpPr>
          <p:nvPr/>
        </p:nvSpPr>
        <p:spPr bwMode="auto">
          <a:xfrm>
            <a:off x="8532813" y="2133600"/>
            <a:ext cx="431800" cy="3455988"/>
          </a:xfrm>
          <a:prstGeom prst="curvedLeftArrow">
            <a:avLst>
              <a:gd name="adj1" fmla="val 160074"/>
              <a:gd name="adj2" fmla="val 32014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7813"/>
            <a:ext cx="8507412" cy="114300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ROUTINE STAINING with HEMATOXYLINE – EOSIN (HE) 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435975" cy="50688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1800" b="1" dirty="0" err="1"/>
              <a:t>Hematoxyline</a:t>
            </a:r>
            <a:r>
              <a:rPr lang="en-US" sz="1800" b="1" dirty="0"/>
              <a:t> – basic (nuclear) dye</a:t>
            </a:r>
          </a:p>
          <a:p>
            <a:pPr>
              <a:buFont typeface="Wingdings" pitchFamily="2" charset="2"/>
              <a:buNone/>
            </a:pPr>
            <a:r>
              <a:rPr lang="en-US" sz="1800" b="1" dirty="0"/>
              <a:t>Eosin – acid (cytoplasmic dye</a:t>
            </a:r>
          </a:p>
          <a:p>
            <a:pPr>
              <a:buFont typeface="Wingdings" pitchFamily="2" charset="2"/>
              <a:buNone/>
            </a:pPr>
            <a:endParaRPr lang="en-US" sz="1800" b="1" u="sng" dirty="0"/>
          </a:p>
          <a:p>
            <a:r>
              <a:rPr lang="en-US" sz="2000" u="sng" dirty="0"/>
              <a:t>Staining procedure</a:t>
            </a:r>
            <a:r>
              <a:rPr lang="en-US" sz="2000" dirty="0"/>
              <a:t>:</a:t>
            </a:r>
          </a:p>
          <a:p>
            <a:r>
              <a:rPr lang="en-US" sz="2000" dirty="0"/>
              <a:t>paraffin must be removed (dissolved) by xylene</a:t>
            </a:r>
          </a:p>
          <a:p>
            <a:r>
              <a:rPr lang="en-US" sz="2000" dirty="0"/>
              <a:t>sections are rehydrated in descending series of ethanol (100% </a:t>
            </a:r>
            <a:r>
              <a:rPr lang="en-US" sz="2000" dirty="0">
                <a:sym typeface="Wingdings 3" pitchFamily="18" charset="2"/>
              </a:rPr>
              <a:t></a:t>
            </a:r>
            <a:r>
              <a:rPr lang="en-US" sz="2000" dirty="0"/>
              <a:t>96% </a:t>
            </a:r>
            <a:r>
              <a:rPr lang="en-US" sz="2000" dirty="0">
                <a:sym typeface="Wingdings 3" pitchFamily="18" charset="2"/>
              </a:rPr>
              <a:t>80%</a:t>
            </a:r>
            <a:r>
              <a:rPr lang="en-US" sz="2000" dirty="0"/>
              <a:t>)</a:t>
            </a:r>
          </a:p>
          <a:p>
            <a:r>
              <a:rPr lang="en-US" sz="2000" dirty="0"/>
              <a:t>staining with </a:t>
            </a:r>
            <a:r>
              <a:rPr lang="en-US" sz="2000" dirty="0" err="1"/>
              <a:t>hematoxyline</a:t>
            </a:r>
            <a:endParaRPr lang="en-US" sz="2000" dirty="0"/>
          </a:p>
          <a:p>
            <a:r>
              <a:rPr lang="en-US" sz="2000" dirty="0"/>
              <a:t>differentiation in acid ethanol and water (excess of dye is removed)</a:t>
            </a:r>
          </a:p>
          <a:p>
            <a:r>
              <a:rPr lang="en-US" sz="2000" dirty="0"/>
              <a:t>staining with eosin</a:t>
            </a:r>
          </a:p>
          <a:p>
            <a:r>
              <a:rPr lang="en-US" sz="2000" dirty="0"/>
              <a:t>rinsing in water (excess of dye is removed)</a:t>
            </a:r>
          </a:p>
          <a:p>
            <a:r>
              <a:rPr lang="en-US" sz="2000" dirty="0"/>
              <a:t>dehydration in graded ethanol series (80% </a:t>
            </a:r>
            <a:r>
              <a:rPr lang="en-US" sz="2000" dirty="0">
                <a:sym typeface="Wingdings 3" pitchFamily="18" charset="2"/>
              </a:rPr>
              <a:t>96%</a:t>
            </a:r>
            <a:r>
              <a:rPr lang="en-US" sz="2000" dirty="0"/>
              <a:t> </a:t>
            </a:r>
            <a:r>
              <a:rPr lang="en-US" sz="2000" dirty="0">
                <a:sym typeface="Wingdings 3" pitchFamily="18" charset="2"/>
              </a:rPr>
              <a:t></a:t>
            </a:r>
            <a:r>
              <a:rPr lang="en-US" sz="2000" dirty="0"/>
              <a:t>100%)</a:t>
            </a:r>
          </a:p>
          <a:p>
            <a:r>
              <a:rPr lang="en-US" sz="2000" dirty="0"/>
              <a:t>clearing in xylene</a:t>
            </a:r>
          </a:p>
        </p:txBody>
      </p:sp>
      <p:pic>
        <p:nvPicPr>
          <p:cNvPr id="52227" name="Picture 4" descr="vertical staining j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5683596" y="849313"/>
            <a:ext cx="1395412" cy="193198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BCCD896-1B61-4781-AAEF-899B5BD68476}"/>
              </a:ext>
            </a:extLst>
          </p:cNvPr>
          <p:cNvSpPr txBox="1"/>
          <p:nvPr/>
        </p:nvSpPr>
        <p:spPr>
          <a:xfrm>
            <a:off x="324465" y="1166843"/>
            <a:ext cx="842132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Attendance</a:t>
            </a:r>
          </a:p>
          <a:p>
            <a:pPr>
              <a:buFont typeface="Symbol" pitchFamily="18" charset="2"/>
              <a:buChar char="-"/>
            </a:pP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attendance</a:t>
            </a:r>
          </a:p>
          <a:p>
            <a:pPr>
              <a:spcAft>
                <a:spcPts val="600"/>
              </a:spcAft>
              <a:buFont typeface="Symbol" pitchFamily="18" charset="2"/>
              <a:buChar char="-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ubstitution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only in exceptional cases, after permissions from both the teacher of your group and the lesson where you plan to substitute</a:t>
            </a:r>
          </a:p>
          <a:p>
            <a:pPr>
              <a:spcAft>
                <a:spcPts val="600"/>
              </a:spcAft>
              <a:buFont typeface="Symbol" pitchFamily="18" charset="2"/>
              <a:buChar char="-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ign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to the list </a:t>
            </a:r>
          </a:p>
          <a:p>
            <a:pPr>
              <a:spcAft>
                <a:spcPts val="600"/>
              </a:spcAft>
              <a:buFont typeface="Symbol" pitchFamily="18" charset="2"/>
              <a:buChar char="-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ake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protocol, let it check and sign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by the lecturer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Font typeface="Symbol" pitchFamily="18" charset="2"/>
              <a:buChar char="-"/>
            </a:pPr>
            <a:r>
              <a:rPr lang="cs-CZ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one absence can be excused by a teacher, any other absence has to be excused formally by the Faculty through the IS</a:t>
            </a:r>
            <a:endParaRPr lang="cs-CZ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Font typeface="Symbol" pitchFamily="18" charset="2"/>
              <a:buChar char="-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late-comers cannot join the practice and have to substitute the missed practice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36EEB7D-09A8-4A86-86D3-03212AB8E882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31763"/>
            <a:ext cx="8229600" cy="549275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/>
            <a:r>
              <a:rPr lang="en-US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Organization issues</a:t>
            </a:r>
          </a:p>
        </p:txBody>
      </p:sp>
    </p:spTree>
    <p:extLst>
      <p:ext uri="{BB962C8B-B14F-4D97-AF65-F5344CB8AC3E}">
        <p14:creationId xmlns:p14="http://schemas.microsoft.com/office/powerpoint/2010/main" val="25476899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92162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Staining results: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0525" y="981075"/>
            <a:ext cx="8362950" cy="5543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u="sng" dirty="0"/>
              <a:t>HE</a:t>
            </a:r>
            <a:r>
              <a:rPr lang="en-US" sz="2000" u="sng" dirty="0"/>
              <a:t> </a:t>
            </a:r>
            <a:r>
              <a:rPr lang="en-US" sz="2000" dirty="0"/>
              <a:t>= </a:t>
            </a:r>
            <a:r>
              <a:rPr lang="en-US" sz="2000" b="1" i="1" dirty="0" err="1"/>
              <a:t>H</a:t>
            </a:r>
            <a:r>
              <a:rPr lang="en-US" sz="2000" i="1" dirty="0" err="1"/>
              <a:t>ematoxyline</a:t>
            </a:r>
            <a:r>
              <a:rPr lang="en-US" sz="2000" i="1" dirty="0"/>
              <a:t> – </a:t>
            </a:r>
            <a:r>
              <a:rPr lang="en-US" sz="2000" b="1" i="1" dirty="0"/>
              <a:t>E</a:t>
            </a:r>
            <a:r>
              <a:rPr lang="en-US" sz="2000" i="1" dirty="0"/>
              <a:t>osin</a:t>
            </a:r>
            <a:r>
              <a:rPr lang="en-US" sz="2000" dirty="0"/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  nuclei – bright clear blue or dark </a:t>
            </a:r>
            <a:r>
              <a:rPr lang="en-US" sz="2000" b="1" u="sng" dirty="0">
                <a:solidFill>
                  <a:srgbClr val="7030A0"/>
                </a:solidFill>
              </a:rPr>
              <a:t>violet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  cytoplasm and collagen fibers – </a:t>
            </a:r>
            <a:r>
              <a:rPr lang="en-US" sz="2000" b="1" u="sng" dirty="0">
                <a:solidFill>
                  <a:srgbClr val="FF99FF"/>
                </a:solidFill>
              </a:rPr>
              <a:t>pink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  muscle tissue – red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  <a:endParaRPr lang="en-US" sz="2000" u="sng" dirty="0"/>
          </a:p>
          <a:p>
            <a:pPr>
              <a:lnSpc>
                <a:spcPct val="80000"/>
              </a:lnSpc>
            </a:pPr>
            <a:r>
              <a:rPr lang="en-US" sz="2000" b="1" u="sng" dirty="0"/>
              <a:t>HES</a:t>
            </a:r>
            <a:r>
              <a:rPr lang="en-US" sz="2000" u="sng" dirty="0"/>
              <a:t> </a:t>
            </a:r>
            <a:r>
              <a:rPr lang="en-US" sz="2000" dirty="0"/>
              <a:t>= </a:t>
            </a:r>
            <a:r>
              <a:rPr lang="en-US" sz="2000" b="1" i="1" dirty="0" err="1"/>
              <a:t>H</a:t>
            </a:r>
            <a:r>
              <a:rPr lang="en-US" sz="2000" i="1" dirty="0" err="1"/>
              <a:t>ematoxyline</a:t>
            </a:r>
            <a:r>
              <a:rPr lang="en-US" sz="2000" i="1" dirty="0"/>
              <a:t> – </a:t>
            </a:r>
            <a:r>
              <a:rPr lang="en-US" sz="2000" b="1" i="1" dirty="0"/>
              <a:t>E</a:t>
            </a:r>
            <a:r>
              <a:rPr lang="en-US" sz="2000" i="1" dirty="0"/>
              <a:t>osin – </a:t>
            </a:r>
            <a:r>
              <a:rPr lang="en-US" sz="2000" b="1" i="1" dirty="0" err="1"/>
              <a:t>S</a:t>
            </a:r>
            <a:r>
              <a:rPr lang="en-US" sz="2000" i="1" dirty="0" err="1"/>
              <a:t>afron</a:t>
            </a:r>
            <a:endParaRPr lang="en-US" sz="2000" i="1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  connective tissue – </a:t>
            </a:r>
            <a:r>
              <a:rPr lang="en-US" sz="20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yellow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000" u="sng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  <a:endParaRPr lang="en-US" sz="2000" u="sng" dirty="0"/>
          </a:p>
          <a:p>
            <a:pPr>
              <a:lnSpc>
                <a:spcPct val="80000"/>
              </a:lnSpc>
            </a:pPr>
            <a:r>
              <a:rPr lang="en-US" sz="2000" b="1" u="sng" dirty="0"/>
              <a:t>AZAN</a:t>
            </a:r>
            <a:r>
              <a:rPr lang="en-US" sz="2000" u="sng" dirty="0"/>
              <a:t> </a:t>
            </a:r>
            <a:r>
              <a:rPr lang="en-US" sz="2000" dirty="0"/>
              <a:t>= </a:t>
            </a:r>
            <a:r>
              <a:rPr lang="en-US" sz="2000" b="1" i="1" dirty="0" err="1"/>
              <a:t>AZ</a:t>
            </a:r>
            <a:r>
              <a:rPr lang="en-US" sz="2000" i="1" dirty="0" err="1"/>
              <a:t>ocarmin</a:t>
            </a:r>
            <a:r>
              <a:rPr lang="en-US" sz="2000" i="1" dirty="0"/>
              <a:t> – </a:t>
            </a:r>
            <a:r>
              <a:rPr lang="en-US" sz="2000" b="1" i="1" dirty="0" err="1"/>
              <a:t>AN</a:t>
            </a:r>
            <a:r>
              <a:rPr lang="en-US" sz="2000" i="1" dirty="0" err="1"/>
              <a:t>iline</a:t>
            </a:r>
            <a:r>
              <a:rPr lang="en-US" sz="2000" i="1" dirty="0"/>
              <a:t> blue – orange G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  nuclei – red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  erythrocytes – orange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  muscle – red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  collagen fibers – </a:t>
            </a:r>
            <a:r>
              <a:rPr lang="en-US" sz="2000" u="sng" dirty="0">
                <a:solidFill>
                  <a:srgbClr val="00B0F0"/>
                </a:solidFill>
              </a:rPr>
              <a:t>blue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A hand holding a slide with a red-stained sample on i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1250" y="0"/>
            <a:ext cx="2773363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3" descr="mhe_stain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0"/>
            <a:ext cx="3128962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4" descr="tray_of_mhe_oyster_slid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06290">
            <a:off x="4572000" y="3068638"/>
            <a:ext cx="359886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5" descr="vertical staining jar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107950" y="476250"/>
            <a:ext cx="14382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 Box 6"/>
          <p:cNvSpPr txBox="1">
            <a:spLocks noChangeArrowheads="1"/>
          </p:cNvSpPr>
          <p:nvPr/>
        </p:nvSpPr>
        <p:spPr bwMode="auto">
          <a:xfrm>
            <a:off x="1455738" y="2003425"/>
            <a:ext cx="923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libri" pitchFamily="34" charset="0"/>
              </a:rPr>
              <a:t>cuvette</a:t>
            </a:r>
          </a:p>
        </p:txBody>
      </p:sp>
      <p:pic>
        <p:nvPicPr>
          <p:cNvPr id="55302" name="Picture 7" descr="http://homer.hsr.ornl.gov/CBPS/Arraytechnology/WashSTD.jpg"/>
          <p:cNvPicPr>
            <a:picLocks noChangeAspect="1" noChangeArrowheads="1"/>
          </p:cNvPicPr>
          <p:nvPr/>
        </p:nvPicPr>
        <p:blipFill>
          <a:blip r:embed="rId7" r:link="rId8"/>
          <a:srcRect/>
          <a:stretch>
            <a:fillRect/>
          </a:stretch>
        </p:blipFill>
        <p:spPr bwMode="auto">
          <a:xfrm>
            <a:off x="179388" y="2565400"/>
            <a:ext cx="24574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3" name="Text Box 8"/>
          <p:cNvSpPr txBox="1">
            <a:spLocks noChangeArrowheads="1"/>
          </p:cNvSpPr>
          <p:nvPr/>
        </p:nvSpPr>
        <p:spPr bwMode="auto">
          <a:xfrm>
            <a:off x="2751138" y="4092575"/>
            <a:ext cx="646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libri" pitchFamily="34" charset="0"/>
              </a:rPr>
              <a:t>flask</a:t>
            </a:r>
          </a:p>
        </p:txBody>
      </p:sp>
      <p:pic>
        <p:nvPicPr>
          <p:cNvPr id="55304" name="Picture 9" descr="http://www.bio-optica.it/gfx/set%203.jpg"/>
          <p:cNvPicPr>
            <a:picLocks noChangeAspect="1" noChangeArrowheads="1"/>
          </p:cNvPicPr>
          <p:nvPr/>
        </p:nvPicPr>
        <p:blipFill>
          <a:blip r:embed="rId9" r:link="rId10"/>
          <a:srcRect/>
          <a:stretch>
            <a:fillRect/>
          </a:stretch>
        </p:blipFill>
        <p:spPr bwMode="auto">
          <a:xfrm>
            <a:off x="395288" y="4508500"/>
            <a:ext cx="20478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5" name="Text Box 10"/>
          <p:cNvSpPr txBox="1">
            <a:spLocks noChangeArrowheads="1"/>
          </p:cNvSpPr>
          <p:nvPr/>
        </p:nvSpPr>
        <p:spPr bwMode="auto">
          <a:xfrm>
            <a:off x="2535238" y="5819775"/>
            <a:ext cx="1444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libri" pitchFamily="34" charset="0"/>
              </a:rPr>
              <a:t>slides holder</a:t>
            </a:r>
          </a:p>
          <a:p>
            <a:r>
              <a:rPr lang="cs-CZ">
                <a:latin typeface="Calibri" pitchFamily="34" charset="0"/>
              </a:rPr>
              <a:t>(basket)</a:t>
            </a:r>
          </a:p>
        </p:txBody>
      </p:sp>
      <p:sp>
        <p:nvSpPr>
          <p:cNvPr id="55306" name="Text Box 11"/>
          <p:cNvSpPr txBox="1">
            <a:spLocks noChangeArrowheads="1"/>
          </p:cNvSpPr>
          <p:nvPr/>
        </p:nvSpPr>
        <p:spPr bwMode="auto">
          <a:xfrm>
            <a:off x="158750" y="60325"/>
            <a:ext cx="1624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libri" pitchFamily="34" charset="0"/>
              </a:rPr>
              <a:t>Staining tools: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Automatic slide stainer</a:t>
            </a:r>
          </a:p>
        </p:txBody>
      </p:sp>
      <p:pic>
        <p:nvPicPr>
          <p:cNvPr id="56322" name="Picture 3" descr="SHANDON LIPSHAW VARISTIAN 24-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700213"/>
            <a:ext cx="4248150" cy="4752975"/>
          </a:xfrm>
        </p:spPr>
      </p:pic>
      <p:pic>
        <p:nvPicPr>
          <p:cNvPr id="56323" name="Picture 4" descr="vertical staining j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6804025" y="4149725"/>
            <a:ext cx="1917700" cy="2654300"/>
          </a:xfrm>
        </p:spPr>
      </p:pic>
      <p:sp>
        <p:nvSpPr>
          <p:cNvPr id="56324" name="Line 5"/>
          <p:cNvSpPr>
            <a:spLocks noChangeShapeType="1"/>
          </p:cNvSpPr>
          <p:nvPr/>
        </p:nvSpPr>
        <p:spPr bwMode="auto">
          <a:xfrm flipH="1" flipV="1">
            <a:off x="3059113" y="3860800"/>
            <a:ext cx="3817937" cy="792163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6325" name="Text Box 7"/>
          <p:cNvSpPr txBox="1">
            <a:spLocks noChangeArrowheads="1"/>
          </p:cNvSpPr>
          <p:nvPr/>
        </p:nvSpPr>
        <p:spPr bwMode="auto">
          <a:xfrm>
            <a:off x="5045075" y="2904918"/>
            <a:ext cx="4098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alibri" pitchFamily="34" charset="0"/>
              </a:rPr>
              <a:t>staining set of boxes with media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47725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36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MOUNTING</a:t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050"/>
            <a:ext cx="8229600" cy="56896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/>
              <a:t>Finally, p</a:t>
            </a:r>
            <a:r>
              <a:rPr lang="en-US" sz="2000"/>
              <a:t>reparates are closed with coverslip (coverglass) to </a:t>
            </a:r>
            <a:r>
              <a:rPr lang="cs-CZ" sz="2000"/>
              <a:t> form a </a:t>
            </a:r>
            <a:r>
              <a:rPr lang="en-US" sz="2000" u="sng"/>
              <a:t>permanent preparate</a:t>
            </a:r>
            <a:r>
              <a:rPr lang="en-US" sz="2000"/>
              <a:t>. Small amount of mounting medium must be placed between stained section and </a:t>
            </a:r>
            <a:r>
              <a:rPr lang="cs-CZ" sz="2000"/>
              <a:t>the </a:t>
            </a:r>
            <a:r>
              <a:rPr lang="en-US" sz="2000"/>
              <a:t>coverslip.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90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90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90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90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90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90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90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90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90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90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90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sz="190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90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/>
              <a:t>Mounting media</a:t>
            </a:r>
            <a:r>
              <a:rPr lang="en-US" sz="2000"/>
              <a:t>: soluble in xylene – </a:t>
            </a:r>
            <a:r>
              <a:rPr lang="en-US" sz="2000" b="1"/>
              <a:t>canada balsam</a:t>
            </a:r>
            <a:r>
              <a:rPr lang="en-US" sz="2000"/>
              <a:t>                                      soluble in water – glycerin-gelatine, arabic gum</a:t>
            </a:r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0" y="1268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57348" name="Picture 5" descr="http://www.canemco.com/images5/4470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539750" y="2239963"/>
            <a:ext cx="44640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4441825" y="3257550"/>
            <a:ext cx="260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20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57350" name="Picture 7" descr="http://nationaldiagnostics.com/images/h1_7a.gif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5148263" y="2492375"/>
            <a:ext cx="399573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1" name="Rectangle 8"/>
          <p:cNvSpPr>
            <a:spLocks noChangeArrowheads="1"/>
          </p:cNvSpPr>
          <p:nvPr/>
        </p:nvSpPr>
        <p:spPr bwMode="auto">
          <a:xfrm>
            <a:off x="0" y="53514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275496597_bc08febb4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196975"/>
            <a:ext cx="741680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Text Box 3"/>
          <p:cNvSpPr txBox="1">
            <a:spLocks noChangeArrowheads="1"/>
          </p:cNvSpPr>
          <p:nvPr/>
        </p:nvSpPr>
        <p:spPr bwMode="auto">
          <a:xfrm rot="10800000" flipV="1">
            <a:off x="322263" y="5734050"/>
            <a:ext cx="8643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alibri" pitchFamily="34" charset="0"/>
              </a:rPr>
              <a:t>  Permanent histological slides for study in the light microscope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FarSideMicroscop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382588"/>
            <a:ext cx="4686300" cy="6092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642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Hematoxyline and </a:t>
            </a:r>
            <a:r>
              <a:rPr lang="cs-CZ" sz="3200" b="1" dirty="0" err="1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eosin</a:t>
            </a:r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(HE)</a:t>
            </a:r>
          </a:p>
        </p:txBody>
      </p:sp>
      <p:pic>
        <p:nvPicPr>
          <p:cNvPr id="59394" name="Picture 3" descr="uri0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9604"/>
          <a:stretch>
            <a:fillRect/>
          </a:stretch>
        </p:blipFill>
        <p:spPr>
          <a:xfrm>
            <a:off x="611188" y="1341438"/>
            <a:ext cx="7920037" cy="4751387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15888"/>
            <a:ext cx="8239539" cy="11066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sz="3200" b="1" dirty="0" err="1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Azocarmine</a:t>
            </a:r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aniline blue (AZAN) </a:t>
            </a:r>
          </a:p>
        </p:txBody>
      </p:sp>
      <p:pic>
        <p:nvPicPr>
          <p:cNvPr id="46083" name="Picture 5" descr="aza_00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1" y="1072275"/>
            <a:ext cx="6229350" cy="516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3594653" y="6238875"/>
            <a:ext cx="2663825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600" dirty="0" err="1"/>
              <a:t>collagen</a:t>
            </a:r>
            <a:r>
              <a:rPr lang="cs-CZ" sz="1600" dirty="0"/>
              <a:t> </a:t>
            </a:r>
            <a:r>
              <a:rPr lang="cs-CZ" sz="1600" dirty="0" err="1"/>
              <a:t>fibers</a:t>
            </a:r>
            <a:r>
              <a:rPr lang="cs-CZ" sz="1600" dirty="0"/>
              <a:t> are blue</a:t>
            </a:r>
          </a:p>
        </p:txBody>
      </p:sp>
      <p:sp>
        <p:nvSpPr>
          <p:cNvPr id="46085" name="Text Box 8"/>
          <p:cNvSpPr txBox="1">
            <a:spLocks noChangeArrowheads="1"/>
          </p:cNvSpPr>
          <p:nvPr/>
        </p:nvSpPr>
        <p:spPr bwMode="auto">
          <a:xfrm>
            <a:off x="0" y="6491288"/>
            <a:ext cx="1295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 err="1"/>
              <a:t>ren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72991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2"/>
          <p:cNvSpPr txBox="1">
            <a:spLocks noChangeArrowheads="1"/>
          </p:cNvSpPr>
          <p:nvPr/>
        </p:nvSpPr>
        <p:spPr bwMode="auto">
          <a:xfrm>
            <a:off x="250825" y="250825"/>
            <a:ext cx="8755063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Staining methods:</a:t>
            </a:r>
            <a:br>
              <a:rPr lang="en-US" sz="32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u="sng" dirty="0">
                <a:solidFill>
                  <a:schemeClr val="tx2"/>
                </a:solidFill>
                <a:latin typeface="Calibri" pitchFamily="34" charset="0"/>
              </a:rPr>
              <a:t>routine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 – HE, AZAN</a:t>
            </a:r>
          </a:p>
          <a:p>
            <a:r>
              <a:rPr lang="en-US" sz="2000" dirty="0">
                <a:latin typeface="Calibri" pitchFamily="34" charset="0"/>
              </a:rPr>
              <a:t>(demonstrate all components of tissue)</a:t>
            </a:r>
          </a:p>
          <a:p>
            <a:br>
              <a:rPr lang="en-US" sz="2000" u="sng" dirty="0">
                <a:latin typeface="Calibri" pitchFamily="34" charset="0"/>
              </a:rPr>
            </a:br>
            <a:endParaRPr lang="en-US" sz="2000" u="sng" dirty="0">
              <a:latin typeface="Calibri" pitchFamily="34" charset="0"/>
            </a:endParaRPr>
          </a:p>
          <a:p>
            <a:endParaRPr lang="en-US" sz="2000" u="sng" dirty="0">
              <a:latin typeface="Calibri" pitchFamily="34" charset="0"/>
            </a:endParaRPr>
          </a:p>
          <a:p>
            <a:endParaRPr lang="en-US" sz="2000" u="sng" dirty="0">
              <a:latin typeface="Calibri" pitchFamily="34" charset="0"/>
            </a:endParaRPr>
          </a:p>
          <a:p>
            <a:endParaRPr lang="en-US" sz="2000" u="sng" dirty="0">
              <a:solidFill>
                <a:schemeClr val="tx2"/>
              </a:solidFill>
              <a:latin typeface="Calibri" pitchFamily="34" charset="0"/>
            </a:endParaRPr>
          </a:p>
          <a:p>
            <a:endParaRPr lang="en-US" sz="2000" u="sng" dirty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en-US" sz="2000" u="sng" dirty="0">
                <a:solidFill>
                  <a:schemeClr val="tx2"/>
                </a:solidFill>
                <a:latin typeface="Calibri" pitchFamily="34" charset="0"/>
              </a:rPr>
              <a:t>special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 </a:t>
            </a:r>
          </a:p>
          <a:p>
            <a:r>
              <a:rPr lang="en-US" sz="2000" dirty="0">
                <a:latin typeface="Calibri" pitchFamily="34" charset="0"/>
              </a:rPr>
              <a:t>visualizes only special structures</a:t>
            </a: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                                      </a:t>
            </a:r>
          </a:p>
          <a:p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                                            </a:t>
            </a:r>
            <a:r>
              <a:rPr lang="en-US" sz="2000" u="sng" dirty="0">
                <a:solidFill>
                  <a:schemeClr val="tx2"/>
                </a:solidFill>
                <a:latin typeface="Calibri" pitchFamily="34" charset="0"/>
              </a:rPr>
              <a:t>impregnation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 </a:t>
            </a:r>
          </a:p>
          <a:p>
            <a:r>
              <a:rPr lang="en-US" sz="2000" dirty="0">
                <a:latin typeface="Calibri" pitchFamily="34" charset="0"/>
              </a:rPr>
              <a:t>                                            by silver salt for detection </a:t>
            </a:r>
          </a:p>
          <a:p>
            <a:r>
              <a:rPr lang="en-US" sz="2000" dirty="0">
                <a:latin typeface="Calibri" pitchFamily="34" charset="0"/>
              </a:rPr>
              <a:t>                                            of nerve or reticular fibers </a:t>
            </a:r>
          </a:p>
          <a:p>
            <a:r>
              <a:rPr lang="en-US" sz="2000" dirty="0">
                <a:latin typeface="Calibri" pitchFamily="34" charset="0"/>
              </a:rPr>
              <a:t>                                     </a:t>
            </a:r>
          </a:p>
        </p:txBody>
      </p:sp>
      <p:pic>
        <p:nvPicPr>
          <p:cNvPr id="51202" name="Picture 3" descr="N_UR_KD_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6213" y="333375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4" descr="Masson-Trichrome-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1341438"/>
            <a:ext cx="2089150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5" descr="HistologySlidesOriginal0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1341438"/>
            <a:ext cx="21002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6" descr="DSCN090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7050" y="3473450"/>
            <a:ext cx="22669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 Box 7"/>
          <p:cNvSpPr txBox="1">
            <a:spLocks noChangeArrowheads="1"/>
          </p:cNvSpPr>
          <p:nvPr/>
        </p:nvSpPr>
        <p:spPr bwMode="auto">
          <a:xfrm>
            <a:off x="5127625" y="-12700"/>
            <a:ext cx="400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 HE – the most frequent used method</a:t>
            </a:r>
          </a:p>
        </p:txBody>
      </p:sp>
      <p:pic>
        <p:nvPicPr>
          <p:cNvPr id="51207" name="Picture 8" descr="1144-3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3860800"/>
            <a:ext cx="20002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Text Box 9"/>
          <p:cNvSpPr txBox="1">
            <a:spLocks noChangeArrowheads="1"/>
          </p:cNvSpPr>
          <p:nvPr/>
        </p:nvSpPr>
        <p:spPr bwMode="auto">
          <a:xfrm>
            <a:off x="2195513" y="3971925"/>
            <a:ext cx="24225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i="1">
                <a:latin typeface="Calibri" pitchFamily="34" charset="0"/>
              </a:rPr>
              <a:t>Lipid droplets </a:t>
            </a:r>
          </a:p>
          <a:p>
            <a:r>
              <a:rPr lang="en-US" sz="1600" i="1">
                <a:latin typeface="Calibri" pitchFamily="34" charset="0"/>
              </a:rPr>
              <a:t>detected by oil red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578850" cy="990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Histochemistry </a:t>
            </a:r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lang="en-US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Immunohistochemistry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338" y="1773238"/>
            <a:ext cx="8569325" cy="25923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u="sng" dirty="0"/>
              <a:t>Relevance</a:t>
            </a:r>
            <a:r>
              <a:rPr lang="en-US" sz="2400" dirty="0"/>
              <a:t>:                                                                       </a:t>
            </a:r>
            <a:endParaRPr lang="cs-CZ" sz="24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various chemical compounds detected „in situ“ (proteins, AA, NA, saccharides, lipids, enzymes, pigments, inorganic substances – Fe, Ca, Zn)</a:t>
            </a:r>
            <a:endParaRPr lang="cs-CZ" sz="24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4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400" dirty="0" err="1"/>
              <a:t>Various</a:t>
            </a:r>
            <a:r>
              <a:rPr lang="cs-CZ" sz="2400" dirty="0"/>
              <a:t> </a:t>
            </a:r>
            <a:r>
              <a:rPr lang="cs-CZ" sz="2400" dirty="0" err="1"/>
              <a:t>epitopes</a:t>
            </a:r>
            <a:r>
              <a:rPr lang="cs-CZ" sz="2400" dirty="0"/>
              <a:t> </a:t>
            </a:r>
            <a:r>
              <a:rPr lang="cs-CZ" sz="2400" dirty="0" err="1"/>
              <a:t>detected</a:t>
            </a:r>
            <a:r>
              <a:rPr lang="cs-CZ" sz="2400" dirty="0"/>
              <a:t> by </a:t>
            </a:r>
            <a:r>
              <a:rPr lang="cs-CZ" sz="2400" dirty="0" err="1"/>
              <a:t>immunotechniques</a:t>
            </a:r>
            <a:endParaRPr lang="en-US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179388" y="738188"/>
            <a:ext cx="87884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 of substitution</a:t>
            </a:r>
            <a:r>
              <a:rPr lang="en-US" sz="2400" b="1" dirty="0">
                <a:latin typeface="Calibri" pitchFamily="34" charset="0"/>
              </a:rPr>
              <a:t>:</a:t>
            </a:r>
          </a:p>
          <a:p>
            <a:endParaRPr lang="en-US" sz="1600" b="1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r>
              <a:rPr lang="en-US" sz="1600" dirty="0">
                <a:latin typeface="Calibri" pitchFamily="34" charset="0"/>
              </a:rPr>
              <a:t>Datum       </a:t>
            </a:r>
            <a:r>
              <a:rPr lang="en-US" sz="1600" dirty="0" err="1">
                <a:latin typeface="Calibri" pitchFamily="34" charset="0"/>
              </a:rPr>
              <a:t>Jméno</a:t>
            </a:r>
            <a:r>
              <a:rPr lang="en-US" sz="1600" dirty="0">
                <a:latin typeface="Calibri" pitchFamily="34" charset="0"/>
              </a:rPr>
              <a:t>   </a:t>
            </a:r>
            <a:r>
              <a:rPr lang="cs-CZ" sz="1600" dirty="0">
                <a:latin typeface="Calibri" pitchFamily="34" charset="0"/>
              </a:rPr>
              <a:t>	  </a:t>
            </a:r>
            <a:r>
              <a:rPr lang="en-US" sz="1600" dirty="0">
                <a:latin typeface="Calibri" pitchFamily="34" charset="0"/>
              </a:rPr>
              <a:t>     </a:t>
            </a:r>
            <a:r>
              <a:rPr lang="en-US" sz="1600" dirty="0" err="1">
                <a:latin typeface="Calibri" pitchFamily="34" charset="0"/>
              </a:rPr>
              <a:t>Ročník</a:t>
            </a:r>
            <a:r>
              <a:rPr lang="en-US" sz="1600" dirty="0">
                <a:latin typeface="Calibri" pitchFamily="34" charset="0"/>
              </a:rPr>
              <a:t>   </a:t>
            </a:r>
            <a:r>
              <a:rPr lang="cs-CZ" sz="1600" dirty="0">
                <a:latin typeface="Calibri" pitchFamily="34" charset="0"/>
              </a:rPr>
              <a:t>    </a:t>
            </a:r>
            <a:r>
              <a:rPr lang="en-US" sz="1600" dirty="0" err="1">
                <a:latin typeface="Calibri" pitchFamily="34" charset="0"/>
              </a:rPr>
              <a:t>Skupina</a:t>
            </a:r>
            <a:r>
              <a:rPr lang="en-US" sz="1600" dirty="0">
                <a:latin typeface="Calibri" pitchFamily="34" charset="0"/>
              </a:rPr>
              <a:t>     Č. </a:t>
            </a:r>
            <a:r>
              <a:rPr lang="en-US" sz="1600" dirty="0" err="1">
                <a:latin typeface="Calibri" pitchFamily="34" charset="0"/>
              </a:rPr>
              <a:t>praktika</a:t>
            </a:r>
            <a:r>
              <a:rPr lang="en-US" sz="1600" dirty="0">
                <a:latin typeface="Calibri" pitchFamily="34" charset="0"/>
              </a:rPr>
              <a:t>       </a:t>
            </a:r>
            <a:r>
              <a:rPr lang="cs-CZ" sz="1600" dirty="0">
                <a:latin typeface="Calibri" pitchFamily="34" charset="0"/>
              </a:rPr>
              <a:t>         </a:t>
            </a:r>
            <a:r>
              <a:rPr lang="en-US" sz="1600" dirty="0">
                <a:latin typeface="Calibri" pitchFamily="34" charset="0"/>
              </a:rPr>
              <a:t> Č. </a:t>
            </a:r>
            <a:r>
              <a:rPr lang="en-US" sz="1600" dirty="0" err="1">
                <a:latin typeface="Calibri" pitchFamily="34" charset="0"/>
              </a:rPr>
              <a:t>místa</a:t>
            </a:r>
            <a:r>
              <a:rPr lang="en-US" sz="1600" dirty="0">
                <a:latin typeface="Calibri" pitchFamily="34" charset="0"/>
              </a:rPr>
              <a:t>           </a:t>
            </a:r>
            <a:r>
              <a:rPr lang="en-US" sz="1600" dirty="0" err="1">
                <a:latin typeface="Calibri" pitchFamily="34" charset="0"/>
              </a:rPr>
              <a:t>Vyučující</a:t>
            </a:r>
            <a:r>
              <a:rPr lang="en-US" sz="1600" dirty="0">
                <a:latin typeface="Calibri" pitchFamily="34" charset="0"/>
              </a:rPr>
              <a:t> - </a:t>
            </a:r>
            <a:r>
              <a:rPr lang="en-US" sz="1600" dirty="0" err="1">
                <a:latin typeface="Calibri" pitchFamily="34" charset="0"/>
              </a:rPr>
              <a:t>podpis</a:t>
            </a:r>
            <a:r>
              <a:rPr lang="en-US" sz="1600" dirty="0">
                <a:latin typeface="Calibri" pitchFamily="34" charset="0"/>
              </a:rPr>
              <a:t>     </a:t>
            </a:r>
          </a:p>
          <a:p>
            <a:r>
              <a:rPr lang="en-US" sz="1600" dirty="0">
                <a:latin typeface="Calibri" pitchFamily="34" charset="0"/>
              </a:rPr>
              <a:t>Date          Name     </a:t>
            </a:r>
            <a:r>
              <a:rPr lang="cs-CZ" sz="1600" dirty="0">
                <a:latin typeface="Calibri" pitchFamily="34" charset="0"/>
              </a:rPr>
              <a:t>	</a:t>
            </a:r>
            <a:r>
              <a:rPr lang="en-US" sz="1600" dirty="0">
                <a:latin typeface="Calibri" pitchFamily="34" charset="0"/>
              </a:rPr>
              <a:t>  </a:t>
            </a:r>
            <a:r>
              <a:rPr lang="cs-CZ" sz="1600" dirty="0">
                <a:latin typeface="Calibri" pitchFamily="34" charset="0"/>
              </a:rPr>
              <a:t>    </a:t>
            </a:r>
            <a:r>
              <a:rPr lang="en-US" sz="1600" dirty="0">
                <a:latin typeface="Calibri" pitchFamily="34" charset="0"/>
              </a:rPr>
              <a:t>  Year      </a:t>
            </a:r>
            <a:r>
              <a:rPr lang="cs-CZ" sz="1600" dirty="0">
                <a:latin typeface="Calibri" pitchFamily="34" charset="0"/>
              </a:rPr>
              <a:t>     </a:t>
            </a:r>
            <a:r>
              <a:rPr lang="en-US" sz="1600" dirty="0">
                <a:latin typeface="Calibri" pitchFamily="34" charset="0"/>
              </a:rPr>
              <a:t>Group       Nr. of practice   </a:t>
            </a:r>
            <a:r>
              <a:rPr lang="cs-CZ" sz="1600" dirty="0">
                <a:latin typeface="Calibri" pitchFamily="34" charset="0"/>
              </a:rPr>
              <a:t>      </a:t>
            </a:r>
            <a:r>
              <a:rPr lang="en-US" sz="1600" dirty="0">
                <a:latin typeface="Calibri" pitchFamily="34" charset="0"/>
              </a:rPr>
              <a:t>Nr. of place      Teacher- signature</a:t>
            </a:r>
          </a:p>
        </p:txBody>
      </p:sp>
      <p:sp>
        <p:nvSpPr>
          <p:cNvPr id="19458" name="Line 3"/>
          <p:cNvSpPr>
            <a:spLocks noChangeShapeType="1"/>
          </p:cNvSpPr>
          <p:nvPr/>
        </p:nvSpPr>
        <p:spPr bwMode="auto">
          <a:xfrm>
            <a:off x="179388" y="2492375"/>
            <a:ext cx="86407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59" name="Line 4"/>
          <p:cNvSpPr>
            <a:spLocks noChangeShapeType="1"/>
          </p:cNvSpPr>
          <p:nvPr/>
        </p:nvSpPr>
        <p:spPr bwMode="auto">
          <a:xfrm>
            <a:off x="900113" y="1700213"/>
            <a:ext cx="0" cy="2449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0" name="Line 5"/>
          <p:cNvSpPr>
            <a:spLocks noChangeShapeType="1"/>
          </p:cNvSpPr>
          <p:nvPr/>
        </p:nvSpPr>
        <p:spPr bwMode="auto">
          <a:xfrm>
            <a:off x="2268538" y="1700213"/>
            <a:ext cx="0" cy="2449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1" name="Line 6"/>
          <p:cNvSpPr>
            <a:spLocks noChangeShapeType="1"/>
          </p:cNvSpPr>
          <p:nvPr/>
        </p:nvSpPr>
        <p:spPr bwMode="auto">
          <a:xfrm>
            <a:off x="3059113" y="1700213"/>
            <a:ext cx="0" cy="2449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2" name="Line 7"/>
          <p:cNvSpPr>
            <a:spLocks noChangeShapeType="1"/>
          </p:cNvSpPr>
          <p:nvPr/>
        </p:nvSpPr>
        <p:spPr bwMode="auto">
          <a:xfrm>
            <a:off x="3995738" y="1700213"/>
            <a:ext cx="0" cy="2449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3" name="Line 8"/>
          <p:cNvSpPr>
            <a:spLocks noChangeShapeType="1"/>
          </p:cNvSpPr>
          <p:nvPr/>
        </p:nvSpPr>
        <p:spPr bwMode="auto">
          <a:xfrm>
            <a:off x="5508625" y="1700213"/>
            <a:ext cx="0" cy="2449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4" name="Line 9"/>
          <p:cNvSpPr>
            <a:spLocks noChangeShapeType="1"/>
          </p:cNvSpPr>
          <p:nvPr/>
        </p:nvSpPr>
        <p:spPr bwMode="auto">
          <a:xfrm>
            <a:off x="6732588" y="1700213"/>
            <a:ext cx="0" cy="2449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Immunohistochemist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404813"/>
            <a:ext cx="7162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Text Box 3"/>
          <p:cNvSpPr txBox="1">
            <a:spLocks noChangeArrowheads="1"/>
          </p:cNvSpPr>
          <p:nvPr/>
        </p:nvSpPr>
        <p:spPr bwMode="auto">
          <a:xfrm>
            <a:off x="3635375" y="5589588"/>
            <a:ext cx="2233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Antigen</a:t>
            </a:r>
          </a:p>
        </p:txBody>
      </p:sp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250825" y="3860800"/>
            <a:ext cx="25923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Primary Ab specific against epitop</a:t>
            </a:r>
            <a:r>
              <a:rPr lang="cs-CZ">
                <a:latin typeface="Calibri" pitchFamily="34" charset="0"/>
              </a:rPr>
              <a:t>e</a:t>
            </a:r>
            <a:r>
              <a:rPr lang="en-US">
                <a:latin typeface="Calibri" pitchFamily="34" charset="0"/>
              </a:rPr>
              <a:t> of the particular antigen</a:t>
            </a:r>
          </a:p>
        </p:txBody>
      </p:sp>
      <p:sp>
        <p:nvSpPr>
          <p:cNvPr id="69636" name="Text Box 5"/>
          <p:cNvSpPr txBox="1">
            <a:spLocks noChangeArrowheads="1"/>
          </p:cNvSpPr>
          <p:nvPr/>
        </p:nvSpPr>
        <p:spPr bwMode="auto">
          <a:xfrm>
            <a:off x="250825" y="2513013"/>
            <a:ext cx="22336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Secondary Ab specific against primary Ab</a:t>
            </a:r>
          </a:p>
        </p:txBody>
      </p:sp>
      <p:sp>
        <p:nvSpPr>
          <p:cNvPr id="69637" name="Text Box 6"/>
          <p:cNvSpPr txBox="1">
            <a:spLocks noChangeArrowheads="1"/>
          </p:cNvSpPr>
          <p:nvPr/>
        </p:nvSpPr>
        <p:spPr bwMode="auto">
          <a:xfrm>
            <a:off x="250825" y="1217613"/>
            <a:ext cx="22336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Enzyme conjugated with secondary Ab - visualization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tumblr_ltdcicWc2r1r55lbko1_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25" y="82550"/>
            <a:ext cx="3059113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8" name="Text Box 3"/>
          <p:cNvSpPr txBox="1">
            <a:spLocks noChangeArrowheads="1"/>
          </p:cNvSpPr>
          <p:nvPr/>
        </p:nvSpPr>
        <p:spPr bwMode="auto">
          <a:xfrm>
            <a:off x="3132138" y="333375"/>
            <a:ext cx="2376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latin typeface="Calibri" pitchFamily="34" charset="0"/>
              </a:rPr>
              <a:t>Actin (cytoskeleton)</a:t>
            </a:r>
          </a:p>
        </p:txBody>
      </p:sp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3132138" y="1268413"/>
            <a:ext cx="2376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latin typeface="Calibri" pitchFamily="34" charset="0"/>
              </a:rPr>
              <a:t>DAPI (nucleus)</a:t>
            </a:r>
          </a:p>
        </p:txBody>
      </p:sp>
      <p:sp>
        <p:nvSpPr>
          <p:cNvPr id="70660" name="Text Box 5"/>
          <p:cNvSpPr txBox="1">
            <a:spLocks noChangeArrowheads="1"/>
          </p:cNvSpPr>
          <p:nvPr/>
        </p:nvSpPr>
        <p:spPr bwMode="auto">
          <a:xfrm>
            <a:off x="3059113" y="2205038"/>
            <a:ext cx="3636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latin typeface="Calibri" pitchFamily="34" charset="0"/>
              </a:rPr>
              <a:t>Microtubules (cytoskeleton)</a:t>
            </a:r>
          </a:p>
        </p:txBody>
      </p:sp>
      <p:sp>
        <p:nvSpPr>
          <p:cNvPr id="70661" name="Line 6"/>
          <p:cNvSpPr>
            <a:spLocks noChangeShapeType="1"/>
          </p:cNvSpPr>
          <p:nvPr/>
        </p:nvSpPr>
        <p:spPr bwMode="auto">
          <a:xfrm flipH="1" flipV="1">
            <a:off x="2555875" y="2349500"/>
            <a:ext cx="792163" cy="5032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70662" name="Line 7"/>
          <p:cNvSpPr>
            <a:spLocks noChangeShapeType="1"/>
          </p:cNvSpPr>
          <p:nvPr/>
        </p:nvSpPr>
        <p:spPr bwMode="auto">
          <a:xfrm flipH="1">
            <a:off x="1692275" y="1700213"/>
            <a:ext cx="2087563" cy="144462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70663" name="Line 8"/>
          <p:cNvSpPr>
            <a:spLocks noChangeShapeType="1"/>
          </p:cNvSpPr>
          <p:nvPr/>
        </p:nvSpPr>
        <p:spPr bwMode="auto">
          <a:xfrm flipH="1">
            <a:off x="1547813" y="765175"/>
            <a:ext cx="2232025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70664" name="Picture 9" descr="g000457"/>
          <p:cNvPicPr>
            <a:picLocks noChangeAspect="1" noChangeArrowheads="1"/>
          </p:cNvPicPr>
          <p:nvPr/>
        </p:nvPicPr>
        <p:blipFill>
          <a:blip r:embed="rId3"/>
          <a:srcRect l="5214" t="4778" r="5559" b="4175"/>
          <a:stretch>
            <a:fillRect/>
          </a:stretch>
        </p:blipFill>
        <p:spPr bwMode="auto">
          <a:xfrm>
            <a:off x="6011863" y="0"/>
            <a:ext cx="28797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5" name="Picture 10" descr="Ki67BarrettHighgra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3573463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6" name="Picture 11" descr="9449_colonc_jp"/>
          <p:cNvPicPr>
            <a:picLocks noChangeAspect="1" noChangeArrowheads="1"/>
          </p:cNvPicPr>
          <p:nvPr/>
        </p:nvPicPr>
        <p:blipFill>
          <a:blip r:embed="rId5"/>
          <a:srcRect l="1497" t="3929" r="2539" b="2072"/>
          <a:stretch>
            <a:fillRect/>
          </a:stretch>
        </p:blipFill>
        <p:spPr bwMode="auto">
          <a:xfrm>
            <a:off x="4572000" y="3789363"/>
            <a:ext cx="3887788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7" name="Text Box 12"/>
          <p:cNvSpPr txBox="1">
            <a:spLocks noChangeArrowheads="1"/>
          </p:cNvSpPr>
          <p:nvPr/>
        </p:nvSpPr>
        <p:spPr bwMode="auto">
          <a:xfrm>
            <a:off x="3059113" y="3789363"/>
            <a:ext cx="3636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latin typeface="Calibri" pitchFamily="34" charset="0"/>
              </a:rPr>
              <a:t>KI-67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7813"/>
            <a:ext cx="8578850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</a:t>
            </a:r>
            <a:r>
              <a:rPr lang="cs-CZ" sz="3200" b="1" dirty="0" err="1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vivo</a:t>
            </a:r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/live cell  </a:t>
            </a:r>
            <a:r>
              <a:rPr lang="cs-CZ" sz="3200" b="1" dirty="0" err="1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imaging</a:t>
            </a:r>
            <a:endParaRPr lang="cs-CZ" sz="3200" b="1" dirty="0">
              <a:solidFill>
                <a:srgbClr val="0000D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850" y="1341438"/>
            <a:ext cx="8569325" cy="5516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/>
              <a:t>- US, MRI, PET…</a:t>
            </a:r>
          </a:p>
          <a:p>
            <a:pPr marL="0" indent="0">
              <a:buNone/>
            </a:pPr>
            <a:r>
              <a:rPr lang="cs-CZ" sz="2400" dirty="0"/>
              <a:t>- </a:t>
            </a:r>
            <a:r>
              <a:rPr lang="cs-CZ" sz="2400" dirty="0" err="1"/>
              <a:t>cells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fluorescent</a:t>
            </a:r>
            <a:r>
              <a:rPr lang="cs-CZ" sz="2400" dirty="0"/>
              <a:t> </a:t>
            </a:r>
            <a:r>
              <a:rPr lang="cs-CZ" sz="2400" dirty="0" err="1"/>
              <a:t>reporter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1026" name="Picture 2" descr="http://www.upenn.edu/pennnews/sites/default/files/news/images/hires/mi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045" y="677337"/>
            <a:ext cx="2447005" cy="16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hno.org/v02/p0346/thnov02p0346g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54137"/>
            <a:ext cx="4073633" cy="265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16079" y="4958641"/>
            <a:ext cx="16979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b="0" i="0" dirty="0">
                <a:solidFill>
                  <a:srgbClr val="2F2F2F"/>
                </a:solidFill>
                <a:effectLst/>
                <a:latin typeface="Verdana" panose="020B0604030504040204" pitchFamily="34" charset="0"/>
              </a:rPr>
              <a:t>doi:10.7150/thno.3694</a:t>
            </a:r>
            <a:endParaRPr lang="cs-CZ" sz="1000" dirty="0"/>
          </a:p>
        </p:txBody>
      </p:sp>
      <p:pic>
        <p:nvPicPr>
          <p:cNvPr id="1030" name="Picture 6" descr="http://images.the-scientist.com/content/figures/images/yr2003/may05/cop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51" y="2849490"/>
            <a:ext cx="4014762" cy="40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949851" y="2849490"/>
            <a:ext cx="912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- </a:t>
            </a:r>
            <a:r>
              <a:rPr lang="cs-CZ" sz="2400" dirty="0"/>
              <a:t>FACS</a:t>
            </a:r>
          </a:p>
        </p:txBody>
      </p:sp>
    </p:spTree>
    <p:extLst>
      <p:ext uri="{BB962C8B-B14F-4D97-AF65-F5344CB8AC3E}">
        <p14:creationId xmlns:p14="http://schemas.microsoft.com/office/powerpoint/2010/main" val="25718387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05664"/>
            <a:ext cx="7886700" cy="83751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Tissue processing for the EM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53340"/>
            <a:ext cx="7308850" cy="338455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dirty="0"/>
              <a:t>pH of all solutions (media) must be buffered on </a:t>
            </a:r>
            <a:r>
              <a:rPr lang="en-US" sz="2000" b="1" dirty="0"/>
              <a:t>7.2 – 7.4 </a:t>
            </a:r>
            <a:r>
              <a:rPr lang="en-US" sz="2000" dirty="0"/>
              <a:t>Cacodylate or phosphate buffer is frequently used.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Absolutely </a:t>
            </a:r>
            <a:r>
              <a:rPr lang="en-US" sz="2000" dirty="0" err="1"/>
              <a:t>dustfree</a:t>
            </a:r>
            <a:r>
              <a:rPr lang="en-US" sz="2000" dirty="0"/>
              <a:t> </a:t>
            </a:r>
            <a:r>
              <a:rPr lang="cs-CZ" sz="2000" dirty="0" err="1"/>
              <a:t>environment</a:t>
            </a:r>
            <a:endParaRPr lang="cs-CZ" sz="2000" dirty="0"/>
          </a:p>
          <a:p>
            <a:pPr>
              <a:lnSpc>
                <a:spcPct val="120000"/>
              </a:lnSpc>
            </a:pPr>
            <a:r>
              <a:rPr lang="en-US" sz="2000" dirty="0"/>
              <a:t>Solutions (media) have to be precise </a:t>
            </a:r>
            <a:r>
              <a:rPr lang="cs-CZ" sz="2000" dirty="0"/>
              <a:t>(</a:t>
            </a:r>
            <a:r>
              <a:rPr lang="cs-CZ" sz="2000" dirty="0" err="1"/>
              <a:t>artifacts</a:t>
            </a:r>
            <a:r>
              <a:rPr lang="cs-CZ" sz="2000" dirty="0"/>
              <a:t>)</a:t>
            </a:r>
            <a:endParaRPr lang="en-US" sz="2000" dirty="0"/>
          </a:p>
        </p:txBody>
      </p:sp>
      <p:sp>
        <p:nvSpPr>
          <p:cNvPr id="72707" name="AutoShape 7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72708" name="AutoShape 9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72709" name="AutoShape 11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72710" name="Picture 13" descr="di-potassium-phosphate-anhydrous-250x2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1725" y="4365625"/>
            <a:ext cx="1290638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1" name="Picture 15" descr="ANd9GcRuoqAzi1kiMKLoAInGRyc1ZGp45n6J46v9Jp98WUCt9K0Ogqcwa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373688"/>
            <a:ext cx="15478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2" name="Picture 17" descr="PC3435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1725" y="2900363"/>
            <a:ext cx="12096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Dscn1204">
            <a:extLst>
              <a:ext uri="{FF2B5EF4-FFF2-40B4-BE49-F238E27FC236}">
                <a16:creationId xmlns:a16="http://schemas.microsoft.com/office/drawing/2014/main" id="{AEB85322-2BFA-4962-A817-4D570F548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t="3167" r="3964" b="3886"/>
          <a:stretch/>
        </p:blipFill>
        <p:spPr bwMode="auto">
          <a:xfrm>
            <a:off x="2560983" y="888323"/>
            <a:ext cx="3858156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9060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Tissue processing for the EM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5400675"/>
          </a:xfrm>
        </p:spPr>
        <p:txBody>
          <a:bodyPr/>
          <a:lstStyle/>
          <a:p>
            <a:pPr marL="266700" indent="-266700"/>
            <a:r>
              <a:rPr lang="en-US" sz="2400" b="1" dirty="0"/>
              <a:t>SAMPLING</a:t>
            </a:r>
            <a:r>
              <a:rPr lang="en-US" sz="2400" dirty="0"/>
              <a:t> – </a:t>
            </a:r>
            <a:r>
              <a:rPr lang="en-US" sz="2400" dirty="0" err="1"/>
              <a:t>immediatelly</a:t>
            </a:r>
            <a:r>
              <a:rPr lang="en-US" sz="2400" dirty="0"/>
              <a:t> after arresting of blood circulation, tissue block sized no more than </a:t>
            </a:r>
            <a:r>
              <a:rPr lang="en-US" sz="2400" b="1" dirty="0">
                <a:solidFill>
                  <a:schemeClr val="hlink"/>
                </a:solidFill>
              </a:rPr>
              <a:t>1mm</a:t>
            </a:r>
            <a:r>
              <a:rPr lang="en-US" sz="2400" b="1" baseline="30000" dirty="0">
                <a:solidFill>
                  <a:schemeClr val="hlink"/>
                </a:solidFill>
              </a:rPr>
              <a:t>3</a:t>
            </a:r>
          </a:p>
          <a:p>
            <a:pPr marL="266700" indent="-266700"/>
            <a:r>
              <a:rPr lang="en-US" sz="2400" b="1" dirty="0"/>
              <a:t>FIXATION </a:t>
            </a:r>
            <a:r>
              <a:rPr lang="en-US" sz="2400" dirty="0"/>
              <a:t>– </a:t>
            </a:r>
            <a:r>
              <a:rPr lang="en-US" sz="2400" dirty="0">
                <a:solidFill>
                  <a:schemeClr val="hlink"/>
                </a:solidFill>
              </a:rPr>
              <a:t>glutaraldehyde</a:t>
            </a:r>
            <a:r>
              <a:rPr lang="en-US" sz="2400" dirty="0"/>
              <a:t> (binds </a:t>
            </a:r>
            <a:r>
              <a:rPr lang="en-US" sz="2400" dirty="0" err="1"/>
              <a:t>amin</a:t>
            </a:r>
            <a:r>
              <a:rPr lang="cs-CZ" sz="2400" dirty="0"/>
              <a:t>e</a:t>
            </a:r>
            <a:r>
              <a:rPr lang="en-US" sz="2400" dirty="0"/>
              <a:t> groups) + </a:t>
            </a:r>
            <a:r>
              <a:rPr lang="en-US" sz="2400" dirty="0">
                <a:solidFill>
                  <a:schemeClr val="hlink"/>
                </a:solidFill>
              </a:rPr>
              <a:t>OsO</a:t>
            </a:r>
            <a:r>
              <a:rPr lang="en-US" sz="2400" baseline="-25000" dirty="0">
                <a:solidFill>
                  <a:schemeClr val="hlink"/>
                </a:solidFill>
              </a:rPr>
              <a:t>4</a:t>
            </a:r>
            <a:r>
              <a:rPr lang="en-US" sz="2400" dirty="0"/>
              <a:t> (binds lipids) are used as double fixation</a:t>
            </a:r>
            <a:endParaRPr lang="en-US" sz="2400" b="1" dirty="0"/>
          </a:p>
          <a:p>
            <a:pPr marL="266700" indent="-266700"/>
            <a:r>
              <a:rPr lang="en-US" sz="2400" b="1" dirty="0"/>
              <a:t>RINSING </a:t>
            </a:r>
            <a:r>
              <a:rPr lang="en-US" sz="2400" dirty="0"/>
              <a:t>– distilled water</a:t>
            </a:r>
            <a:endParaRPr lang="en-US" sz="2400" b="1" dirty="0"/>
          </a:p>
          <a:p>
            <a:pPr marL="266700" indent="-266700"/>
            <a:r>
              <a:rPr lang="en-US" sz="2400" b="1" dirty="0"/>
              <a:t>DEHYDRATION - </a:t>
            </a:r>
            <a:r>
              <a:rPr lang="en-US" sz="2400" dirty="0"/>
              <a:t>ethanol </a:t>
            </a:r>
            <a:endParaRPr lang="en-US" sz="2400" b="1" dirty="0"/>
          </a:p>
          <a:p>
            <a:pPr marL="266700" indent="-266700"/>
            <a:r>
              <a:rPr lang="en-US" sz="2400" b="1" dirty="0"/>
              <a:t>EMBEDDING </a:t>
            </a:r>
            <a:r>
              <a:rPr lang="en-US" sz="2400" dirty="0"/>
              <a:t>– gelatin capsule or plastic forms are filled with some medium (which can be polymerized from liquid to solid form) and pieces of fixed tissue are placed into this medium. </a:t>
            </a:r>
            <a:r>
              <a:rPr lang="en-US" sz="2400" dirty="0" err="1"/>
              <a:t>Epoxyd</a:t>
            </a:r>
            <a:r>
              <a:rPr lang="en-US" sz="2400" dirty="0"/>
              <a:t> resins (</a:t>
            </a:r>
            <a:r>
              <a:rPr lang="en-US" sz="2400" dirty="0" err="1"/>
              <a:t>Epon</a:t>
            </a:r>
            <a:r>
              <a:rPr lang="en-US" sz="2400" dirty="0"/>
              <a:t>, </a:t>
            </a:r>
            <a:r>
              <a:rPr lang="en-US" sz="2400" dirty="0" err="1"/>
              <a:t>Durcupan</a:t>
            </a:r>
            <a:r>
              <a:rPr lang="en-US" sz="2400" dirty="0"/>
              <a:t>, Araldite) are usually used as in water insoluble media.</a:t>
            </a:r>
          </a:p>
          <a:p>
            <a:pPr marL="266700" indent="-266700"/>
            <a:r>
              <a:rPr lang="en-US" sz="2400" b="1" dirty="0"/>
              <a:t>CUTTING </a:t>
            </a:r>
            <a:r>
              <a:rPr lang="en-US" sz="2400" dirty="0"/>
              <a:t>– ultrathin sections (in </a:t>
            </a:r>
            <a:r>
              <a:rPr lang="en-US" sz="2400" dirty="0" err="1"/>
              <a:t>ultramictomes</a:t>
            </a:r>
            <a:r>
              <a:rPr lang="en-US" sz="2400" dirty="0"/>
              <a:t>)</a:t>
            </a:r>
          </a:p>
          <a:p>
            <a:pPr marL="266700" indent="-266700"/>
            <a:r>
              <a:rPr lang="en-US" sz="2400" b="1" dirty="0"/>
              <a:t>CONTRASTING</a:t>
            </a:r>
            <a:r>
              <a:rPr lang="en-US" sz="2400" dirty="0"/>
              <a:t> ≈ staining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ChangeArrowheads="1"/>
          </p:cNvSpPr>
          <p:nvPr/>
        </p:nvSpPr>
        <p:spPr bwMode="auto">
          <a:xfrm>
            <a:off x="0" y="-96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74754" name="Picture 3" descr="http://www.erawat.com/gifs/tablets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3708400" y="0"/>
            <a:ext cx="2665413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Rectangle 4"/>
          <p:cNvSpPr>
            <a:spLocks noChangeArrowheads="1"/>
          </p:cNvSpPr>
          <p:nvPr/>
        </p:nvSpPr>
        <p:spPr bwMode="auto">
          <a:xfrm>
            <a:off x="0" y="39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74756" name="Picture 5" descr="BEEM* Capsule Holders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5148263" y="1916113"/>
            <a:ext cx="3097212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7" name="Rectangle 6"/>
          <p:cNvSpPr>
            <a:spLocks noChangeArrowheads="1"/>
          </p:cNvSpPr>
          <p:nvPr/>
        </p:nvSpPr>
        <p:spPr bwMode="auto">
          <a:xfrm>
            <a:off x="4460875" y="1258888"/>
            <a:ext cx="2222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1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</a:t>
            </a:r>
            <a:endParaRPr lang="en-US" sz="2400">
              <a:latin typeface="Times New Roman" pitchFamily="18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74758" name="Picture 7" descr="Capsules; Embedding, Size 00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6443663" y="0"/>
            <a:ext cx="2449512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9" name="Rectangle 8"/>
          <p:cNvSpPr>
            <a:spLocks noChangeArrowheads="1"/>
          </p:cNvSpPr>
          <p:nvPr/>
        </p:nvSpPr>
        <p:spPr bwMode="auto">
          <a:xfrm>
            <a:off x="0" y="24050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pic>
        <p:nvPicPr>
          <p:cNvPr id="74760" name="Picture 9" descr="Mold for Long Tissues"/>
          <p:cNvPicPr>
            <a:picLocks noChangeAspect="1" noChangeArrowheads="1"/>
          </p:cNvPicPr>
          <p:nvPr/>
        </p:nvPicPr>
        <p:blipFill>
          <a:blip r:embed="rId8" r:link="rId9"/>
          <a:srcRect/>
          <a:stretch>
            <a:fillRect/>
          </a:stretch>
        </p:blipFill>
        <p:spPr bwMode="auto">
          <a:xfrm>
            <a:off x="179388" y="4437063"/>
            <a:ext cx="222726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1" name="Rectangle 10"/>
          <p:cNvSpPr>
            <a:spLocks noChangeArrowheads="1"/>
          </p:cNvSpPr>
          <p:nvPr/>
        </p:nvSpPr>
        <p:spPr bwMode="auto">
          <a:xfrm>
            <a:off x="4460875" y="3976688"/>
            <a:ext cx="2222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1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</a:t>
            </a:r>
            <a:endParaRPr lang="en-US" sz="2400">
              <a:latin typeface="Times New Roman" pitchFamily="18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74762" name="Picture 11" descr="Flat Embedding Molds"/>
          <p:cNvPicPr>
            <a:picLocks noChangeAspect="1" noChangeArrowheads="1"/>
          </p:cNvPicPr>
          <p:nvPr/>
        </p:nvPicPr>
        <p:blipFill>
          <a:blip r:embed="rId10" r:link="rId11"/>
          <a:srcRect/>
          <a:stretch>
            <a:fillRect/>
          </a:stretch>
        </p:blipFill>
        <p:spPr bwMode="auto">
          <a:xfrm>
            <a:off x="2627313" y="3357563"/>
            <a:ext cx="218757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3" name="Rectangle 12"/>
          <p:cNvSpPr>
            <a:spLocks noChangeArrowheads="1"/>
          </p:cNvSpPr>
          <p:nvPr/>
        </p:nvSpPr>
        <p:spPr bwMode="auto">
          <a:xfrm>
            <a:off x="0" y="53133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pic>
        <p:nvPicPr>
          <p:cNvPr id="74764" name="Picture 13" descr="http://stoopidsavant.com/v-web/gallery/albums/em/IMG_8449.sized.jpg"/>
          <p:cNvPicPr>
            <a:picLocks noChangeAspect="1" noChangeArrowheads="1"/>
          </p:cNvPicPr>
          <p:nvPr/>
        </p:nvPicPr>
        <p:blipFill>
          <a:blip r:embed="rId12" r:link="rId13"/>
          <a:srcRect/>
          <a:stretch>
            <a:fillRect/>
          </a:stretch>
        </p:blipFill>
        <p:spPr bwMode="auto">
          <a:xfrm>
            <a:off x="5133975" y="4149725"/>
            <a:ext cx="401002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5" name="Rectangle 14"/>
          <p:cNvSpPr>
            <a:spLocks noChangeArrowheads="1"/>
          </p:cNvSpPr>
          <p:nvPr/>
        </p:nvSpPr>
        <p:spPr bwMode="auto">
          <a:xfrm>
            <a:off x="0" y="75993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74766" name="Text Box 15"/>
          <p:cNvSpPr txBox="1">
            <a:spLocks noChangeArrowheads="1"/>
          </p:cNvSpPr>
          <p:nvPr/>
        </p:nvSpPr>
        <p:spPr bwMode="auto">
          <a:xfrm>
            <a:off x="158750" y="1125538"/>
            <a:ext cx="3514725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u="sng">
                <a:latin typeface="Calibri" pitchFamily="34" charset="0"/>
              </a:rPr>
              <a:t>Embedding tools</a:t>
            </a:r>
            <a:r>
              <a:rPr lang="cs-CZ" sz="2000">
                <a:latin typeface="Calibri" pitchFamily="34" charset="0"/>
              </a:rPr>
              <a:t>:</a:t>
            </a:r>
          </a:p>
          <a:p>
            <a:endParaRPr lang="cs-CZ" sz="2000">
              <a:latin typeface="Calibri" pitchFamily="34" charset="0"/>
            </a:endParaRPr>
          </a:p>
          <a:p>
            <a:endParaRPr lang="cs-CZ">
              <a:latin typeface="Calibri" pitchFamily="34" charset="0"/>
            </a:endParaRPr>
          </a:p>
          <a:p>
            <a:r>
              <a:rPr lang="cs-CZ">
                <a:latin typeface="Calibri" pitchFamily="34" charset="0"/>
              </a:rPr>
              <a:t>gelatin (1) or plastic (2) capsules</a:t>
            </a:r>
          </a:p>
          <a:p>
            <a:endParaRPr lang="cs-CZ">
              <a:latin typeface="Calibri" pitchFamily="34" charset="0"/>
            </a:endParaRPr>
          </a:p>
          <a:p>
            <a:r>
              <a:rPr lang="cs-CZ">
                <a:latin typeface="Calibri" pitchFamily="34" charset="0"/>
              </a:rPr>
              <a:t>capsule holder (3)</a:t>
            </a:r>
          </a:p>
          <a:p>
            <a:endParaRPr lang="cs-CZ">
              <a:latin typeface="Calibri" pitchFamily="34" charset="0"/>
            </a:endParaRPr>
          </a:p>
          <a:p>
            <a:r>
              <a:rPr lang="cs-CZ">
                <a:latin typeface="Calibri" pitchFamily="34" charset="0"/>
              </a:rPr>
              <a:t>embedding plates </a:t>
            </a:r>
          </a:p>
          <a:p>
            <a:r>
              <a:rPr lang="cs-CZ">
                <a:latin typeface="Calibri" pitchFamily="34" charset="0"/>
              </a:rPr>
              <a:t>(4, 5)</a:t>
            </a:r>
          </a:p>
        </p:txBody>
      </p:sp>
      <p:sp>
        <p:nvSpPr>
          <p:cNvPr id="74767" name="Text Box 16"/>
          <p:cNvSpPr txBox="1">
            <a:spLocks noChangeArrowheads="1"/>
          </p:cNvSpPr>
          <p:nvPr/>
        </p:nvSpPr>
        <p:spPr bwMode="auto">
          <a:xfrm>
            <a:off x="3203575" y="5819775"/>
            <a:ext cx="2736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alibri" pitchFamily="34" charset="0"/>
              </a:rPr>
              <a:t>Embedded blocks</a:t>
            </a:r>
          </a:p>
          <a:p>
            <a:r>
              <a:rPr lang="cs-CZ">
                <a:latin typeface="Calibri" pitchFamily="34" charset="0"/>
              </a:rPr>
              <a:t>prepared for cutting</a:t>
            </a:r>
          </a:p>
        </p:txBody>
      </p:sp>
      <p:sp>
        <p:nvSpPr>
          <p:cNvPr id="74768" name="Text Box 17"/>
          <p:cNvSpPr txBox="1">
            <a:spLocks noChangeArrowheads="1"/>
          </p:cNvSpPr>
          <p:nvPr/>
        </p:nvSpPr>
        <p:spPr bwMode="auto">
          <a:xfrm>
            <a:off x="5919788" y="1284288"/>
            <a:ext cx="309562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libri" pitchFamily="34" charset="0"/>
              </a:rPr>
              <a:t>1</a:t>
            </a:r>
          </a:p>
        </p:txBody>
      </p:sp>
      <p:sp>
        <p:nvSpPr>
          <p:cNvPr id="74769" name="Text Box 18"/>
          <p:cNvSpPr txBox="1">
            <a:spLocks noChangeArrowheads="1"/>
          </p:cNvSpPr>
          <p:nvPr/>
        </p:nvSpPr>
        <p:spPr bwMode="auto">
          <a:xfrm>
            <a:off x="8532813" y="1268413"/>
            <a:ext cx="287337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latin typeface="Calibri" pitchFamily="34" charset="0"/>
              </a:rPr>
              <a:t>2</a:t>
            </a:r>
          </a:p>
        </p:txBody>
      </p:sp>
      <p:sp>
        <p:nvSpPr>
          <p:cNvPr id="74770" name="Text Box 19"/>
          <p:cNvSpPr txBox="1">
            <a:spLocks noChangeArrowheads="1"/>
          </p:cNvSpPr>
          <p:nvPr/>
        </p:nvSpPr>
        <p:spPr bwMode="auto">
          <a:xfrm>
            <a:off x="7756525" y="3275013"/>
            <a:ext cx="344488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latin typeface="Calibri" pitchFamily="34" charset="0"/>
              </a:rPr>
              <a:t>3 </a:t>
            </a:r>
          </a:p>
        </p:txBody>
      </p:sp>
      <p:sp>
        <p:nvSpPr>
          <p:cNvPr id="74771" name="Text Box 20"/>
          <p:cNvSpPr txBox="1">
            <a:spLocks noChangeArrowheads="1"/>
          </p:cNvSpPr>
          <p:nvPr/>
        </p:nvSpPr>
        <p:spPr bwMode="auto">
          <a:xfrm>
            <a:off x="2195513" y="4292600"/>
            <a:ext cx="6477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alibri" pitchFamily="34" charset="0"/>
              </a:rPr>
              <a:t>4,5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microt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573463"/>
            <a:ext cx="3673475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3" descr="Image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79613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4" descr="Image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1050" y="2708275"/>
            <a:ext cx="18478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5" descr="http://www.udel.edu/Biology/Wags/b617/micro/micro21.gif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4140200" y="3175"/>
            <a:ext cx="50038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1" name="Text Box 6"/>
          <p:cNvSpPr txBox="1">
            <a:spLocks noChangeArrowheads="1"/>
          </p:cNvSpPr>
          <p:nvPr/>
        </p:nvSpPr>
        <p:spPr bwMode="auto">
          <a:xfrm>
            <a:off x="4140200" y="333375"/>
            <a:ext cx="5003800" cy="2298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>
              <a:latin typeface="Calibri" pitchFamily="34" charset="0"/>
            </a:endParaRPr>
          </a:p>
          <a:p>
            <a:r>
              <a:rPr lang="cs-CZ">
                <a:latin typeface="Calibri" pitchFamily="34" charset="0"/>
              </a:rPr>
              <a:t>By trimming, using ultramicrotome, an excess of hard medium is removed and pyramide with minimal cut surface (0.1 mm2) is prepared.</a:t>
            </a:r>
          </a:p>
          <a:p>
            <a:endParaRPr lang="cs-CZ">
              <a:latin typeface="Calibri" pitchFamily="34" charset="0"/>
            </a:endParaRPr>
          </a:p>
          <a:p>
            <a:r>
              <a:rPr lang="cs-CZ" i="1">
                <a:latin typeface="Calibri" pitchFamily="34" charset="0"/>
              </a:rPr>
              <a:t>Minimum of tissue (black) is in the top of pyramid</a:t>
            </a:r>
          </a:p>
          <a:p>
            <a:endParaRPr lang="cs-CZ" i="1">
              <a:latin typeface="Calibri" pitchFamily="34" charset="0"/>
            </a:endParaRPr>
          </a:p>
        </p:txBody>
      </p:sp>
      <p:sp>
        <p:nvSpPr>
          <p:cNvPr id="75782" name="Oval 7"/>
          <p:cNvSpPr>
            <a:spLocks noChangeArrowheads="1"/>
          </p:cNvSpPr>
          <p:nvPr/>
        </p:nvSpPr>
        <p:spPr bwMode="auto">
          <a:xfrm>
            <a:off x="3419475" y="2781300"/>
            <a:ext cx="144463" cy="71438"/>
          </a:xfrm>
          <a:prstGeom prst="ellipse">
            <a:avLst/>
          </a:prstGeom>
          <a:solidFill>
            <a:srgbClr val="00005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75783" name="Line 8"/>
          <p:cNvSpPr>
            <a:spLocks noChangeShapeType="1"/>
          </p:cNvSpPr>
          <p:nvPr/>
        </p:nvSpPr>
        <p:spPr bwMode="auto">
          <a:xfrm flipH="1">
            <a:off x="3492500" y="1916113"/>
            <a:ext cx="719138" cy="7921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54638"/>
          </a:xfrm>
        </p:spPr>
        <p:txBody>
          <a:bodyPr/>
          <a:lstStyle/>
          <a:p>
            <a:pPr algn="ctr"/>
            <a:r>
              <a:rPr lang="cs-CZ" sz="3200" b="1" dirty="0" err="1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Cutting</a:t>
            </a:r>
            <a:endParaRPr lang="cs-CZ" sz="3200" b="1" dirty="0">
              <a:solidFill>
                <a:srgbClr val="0000D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46652" y="1600200"/>
            <a:ext cx="4025348" cy="4530725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cs-CZ" sz="2000" dirty="0" err="1"/>
              <a:t>Ultrathin</a:t>
            </a:r>
            <a:r>
              <a:rPr lang="cs-CZ" sz="2000" dirty="0"/>
              <a:t> </a:t>
            </a:r>
            <a:r>
              <a:rPr lang="cs-CZ" sz="2000" dirty="0" err="1"/>
              <a:t>sections</a:t>
            </a:r>
            <a:r>
              <a:rPr lang="cs-CZ" sz="2000" dirty="0"/>
              <a:t> (70 – 100 </a:t>
            </a:r>
            <a:r>
              <a:rPr lang="cs-CZ" sz="2000" dirty="0" err="1"/>
              <a:t>nm</a:t>
            </a:r>
            <a:r>
              <a:rPr lang="cs-CZ" sz="2000" dirty="0"/>
              <a:t>) - </a:t>
            </a:r>
            <a:r>
              <a:rPr lang="cs-CZ" sz="2000" dirty="0" err="1"/>
              <a:t>ultramicrotomes</a:t>
            </a:r>
            <a:r>
              <a:rPr lang="cs-CZ" sz="2000" dirty="0"/>
              <a:t>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sz="2000" dirty="0" err="1"/>
              <a:t>Glass</a:t>
            </a:r>
            <a:r>
              <a:rPr lang="cs-CZ" sz="2000" dirty="0"/>
              <a:t>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cs-CZ" sz="2000" dirty="0" err="1"/>
              <a:t>diamond</a:t>
            </a:r>
            <a:r>
              <a:rPr lang="cs-CZ" sz="2000" dirty="0"/>
              <a:t> </a:t>
            </a:r>
            <a:r>
              <a:rPr lang="cs-CZ" sz="2000" dirty="0">
                <a:solidFill>
                  <a:schemeClr val="hlink"/>
                </a:solidFill>
              </a:rPr>
              <a:t>(b)</a:t>
            </a:r>
            <a:r>
              <a:rPr lang="cs-CZ" sz="2000" dirty="0"/>
              <a:t> </a:t>
            </a:r>
            <a:r>
              <a:rPr lang="cs-CZ" sz="2000" dirty="0" err="1"/>
              <a:t>knives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water</a:t>
            </a:r>
            <a:r>
              <a:rPr lang="cs-CZ" sz="2000" dirty="0"/>
              <a:t> </a:t>
            </a:r>
            <a:r>
              <a:rPr lang="cs-CZ" sz="2000" dirty="0" err="1"/>
              <a:t>reservoir</a:t>
            </a:r>
            <a:r>
              <a:rPr lang="cs-CZ" sz="2000" dirty="0"/>
              <a:t> are </a:t>
            </a:r>
            <a:r>
              <a:rPr lang="cs-CZ" sz="2000" dirty="0" err="1"/>
              <a:t>used</a:t>
            </a:r>
            <a:r>
              <a:rPr lang="cs-CZ" sz="2000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sz="2000" dirty="0" err="1"/>
              <a:t>Sections</a:t>
            </a:r>
            <a:r>
              <a:rPr lang="cs-CZ" sz="2000" dirty="0"/>
              <a:t> </a:t>
            </a:r>
            <a:r>
              <a:rPr lang="cs-CZ" sz="2000" dirty="0" err="1"/>
              <a:t>slide</a:t>
            </a:r>
            <a:r>
              <a:rPr lang="cs-CZ" sz="2000" dirty="0"/>
              <a:t> </a:t>
            </a:r>
            <a:r>
              <a:rPr lang="cs-CZ" sz="2000" dirty="0" err="1"/>
              <a:t>flow</a:t>
            </a:r>
            <a:r>
              <a:rPr lang="cs-CZ" sz="2000" dirty="0"/>
              <a:t> on </a:t>
            </a:r>
            <a:r>
              <a:rPr lang="cs-CZ" sz="2000" dirty="0" err="1"/>
              <a:t>water</a:t>
            </a:r>
            <a:r>
              <a:rPr lang="cs-CZ" sz="2000" dirty="0"/>
              <a:t> in </a:t>
            </a:r>
            <a:r>
              <a:rPr lang="cs-CZ" sz="2000" dirty="0" err="1"/>
              <a:t>small</a:t>
            </a:r>
            <a:r>
              <a:rPr lang="cs-CZ" sz="2000" dirty="0"/>
              <a:t> </a:t>
            </a:r>
            <a:r>
              <a:rPr lang="cs-CZ" sz="2000" dirty="0" err="1"/>
              <a:t>container</a:t>
            </a:r>
            <a:r>
              <a:rPr lang="cs-CZ" sz="2000" dirty="0"/>
              <a:t> </a:t>
            </a:r>
            <a:r>
              <a:rPr lang="cs-CZ" sz="2000" dirty="0" err="1"/>
              <a:t>attached</a:t>
            </a:r>
            <a:r>
              <a:rPr lang="cs-CZ" sz="2000" dirty="0"/>
              <a:t> to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knive</a:t>
            </a:r>
            <a:r>
              <a:rPr lang="cs-CZ" sz="2000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sz="2000" dirty="0" err="1"/>
              <a:t>Supporting</a:t>
            </a:r>
            <a:r>
              <a:rPr lang="cs-CZ" sz="2000" dirty="0"/>
              <a:t> </a:t>
            </a:r>
            <a:r>
              <a:rPr lang="cs-CZ" sz="2000" dirty="0" err="1"/>
              <a:t>grids</a:t>
            </a:r>
            <a:r>
              <a:rPr lang="cs-CZ" dirty="0"/>
              <a:t> </a:t>
            </a:r>
          </a:p>
        </p:txBody>
      </p:sp>
      <p:sp>
        <p:nvSpPr>
          <p:cNvPr id="7782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77828" name="Picture 11" descr="05-tem-ultramicrotome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557338"/>
            <a:ext cx="4572000" cy="4679950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4" descr="ultra_detai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3141663"/>
            <a:ext cx="3816350" cy="3311525"/>
          </a:xfrm>
        </p:spPr>
      </p:pic>
      <p:pic>
        <p:nvPicPr>
          <p:cNvPr id="78850" name="Picture 7" descr="06-tem-ultramicrotome-detail_zoo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11188" y="3141663"/>
            <a:ext cx="3600450" cy="3311525"/>
          </a:xfrm>
        </p:spPr>
      </p:pic>
      <p:pic>
        <p:nvPicPr>
          <p:cNvPr id="78851" name="Picture 10" descr="http://bomi.ou.edu/bmz5364/making-knives_files/image006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0" y="0"/>
            <a:ext cx="3241675" cy="285273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8852" name="Picture 11" descr="https://www.shop.boeckelerdirect.com/images/product_17_lg.jpg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5903913" y="0"/>
            <a:ext cx="3240087" cy="285273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78853" name="Text Box 12"/>
          <p:cNvSpPr txBox="1">
            <a:spLocks noChangeArrowheads="1"/>
          </p:cNvSpPr>
          <p:nvPr/>
        </p:nvSpPr>
        <p:spPr bwMode="auto">
          <a:xfrm>
            <a:off x="3348038" y="60325"/>
            <a:ext cx="24701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b="1">
                <a:latin typeface="Calibri" pitchFamily="34" charset="0"/>
              </a:rPr>
              <a:t>Ultramicrotom</a:t>
            </a:r>
          </a:p>
          <a:p>
            <a:pPr algn="ctr"/>
            <a:r>
              <a:rPr lang="cs-CZ" b="1">
                <a:latin typeface="Calibri" pitchFamily="34" charset="0"/>
              </a:rPr>
              <a:t>knives:</a:t>
            </a:r>
          </a:p>
          <a:p>
            <a:pPr algn="ctr"/>
            <a:endParaRPr lang="cs-CZ" b="1">
              <a:latin typeface="Calibri" pitchFamily="34" charset="0"/>
            </a:endParaRPr>
          </a:p>
          <a:p>
            <a:pPr algn="ctr"/>
            <a:r>
              <a:rPr lang="cs-CZ" b="1">
                <a:latin typeface="Calibri" pitchFamily="34" charset="0"/>
              </a:rPr>
              <a:t>glass</a:t>
            </a:r>
          </a:p>
          <a:p>
            <a:pPr algn="ctr"/>
            <a:endParaRPr lang="cs-CZ" b="1">
              <a:latin typeface="Calibri" pitchFamily="34" charset="0"/>
            </a:endParaRPr>
          </a:p>
          <a:p>
            <a:pPr algn="ctr"/>
            <a:r>
              <a:rPr lang="cs-CZ" b="1">
                <a:latin typeface="Calibri" pitchFamily="34" charset="0"/>
              </a:rPr>
              <a:t>diamond</a:t>
            </a:r>
          </a:p>
        </p:txBody>
      </p:sp>
      <p:sp>
        <p:nvSpPr>
          <p:cNvPr id="78854" name="Line 13"/>
          <p:cNvSpPr>
            <a:spLocks noChangeShapeType="1"/>
          </p:cNvSpPr>
          <p:nvPr/>
        </p:nvSpPr>
        <p:spPr bwMode="auto">
          <a:xfrm flipH="1">
            <a:off x="3348038" y="1052513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78855" name="Line 14"/>
          <p:cNvSpPr>
            <a:spLocks noChangeShapeType="1"/>
          </p:cNvSpPr>
          <p:nvPr/>
        </p:nvSpPr>
        <p:spPr bwMode="auto">
          <a:xfrm flipH="1">
            <a:off x="3563938" y="1052513"/>
            <a:ext cx="287337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78856" name="Line 15"/>
          <p:cNvSpPr>
            <a:spLocks noChangeShapeType="1"/>
          </p:cNvSpPr>
          <p:nvPr/>
        </p:nvSpPr>
        <p:spPr bwMode="auto">
          <a:xfrm>
            <a:off x="5364163" y="162877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78857" name="Line 16"/>
          <p:cNvSpPr>
            <a:spLocks noChangeShapeType="1"/>
          </p:cNvSpPr>
          <p:nvPr/>
        </p:nvSpPr>
        <p:spPr bwMode="auto">
          <a:xfrm>
            <a:off x="5364163" y="1628775"/>
            <a:ext cx="360362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78858" name="Oval 17"/>
          <p:cNvSpPr>
            <a:spLocks noChangeArrowheads="1"/>
          </p:cNvSpPr>
          <p:nvPr/>
        </p:nvSpPr>
        <p:spPr bwMode="auto">
          <a:xfrm>
            <a:off x="6659563" y="765175"/>
            <a:ext cx="576262" cy="287338"/>
          </a:xfrm>
          <a:prstGeom prst="ellips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http://www.udel.edu/Biology/Wags/b617/micro/micro9.gi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5111750" y="3257550"/>
            <a:ext cx="4032250" cy="3600450"/>
          </a:xfrm>
        </p:spPr>
      </p:pic>
      <p:pic>
        <p:nvPicPr>
          <p:cNvPr id="76802" name="Picture 3" descr="fig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6443663" y="188913"/>
            <a:ext cx="2419350" cy="2181225"/>
          </a:xfrm>
        </p:spPr>
      </p:pic>
      <p:pic>
        <p:nvPicPr>
          <p:cNvPr id="76803" name="Picture 4" descr="Molybdenum MO TEM grid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260350"/>
            <a:ext cx="952500" cy="9525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6804" name="Picture 5" descr="Molybdenum MO TEM grids square transmissi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1341438"/>
            <a:ext cx="952500" cy="9334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6805" name="Picture 6" descr="Molybdenum MO TEM grids oval transmissi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6463" y="2420938"/>
            <a:ext cx="952500" cy="9525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6806" name="Picture 7" descr="Image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048125"/>
            <a:ext cx="2286000" cy="28098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6807" name="Picture 8" descr="microtome_close_up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84438" y="4076700"/>
            <a:ext cx="23812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8" name="Picture 9" descr="MAN-0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692150"/>
            <a:ext cx="3590925" cy="33051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76809" name="Text Box 10"/>
          <p:cNvSpPr txBox="1">
            <a:spLocks noChangeArrowheads="1"/>
          </p:cNvSpPr>
          <p:nvPr/>
        </p:nvSpPr>
        <p:spPr bwMode="auto">
          <a:xfrm>
            <a:off x="2559845" y="109538"/>
            <a:ext cx="16866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Cutting</a:t>
            </a:r>
            <a:r>
              <a:rPr lang="cs-CZ" sz="24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 txBox="1">
            <a:spLocks noChangeArrowheads="1"/>
          </p:cNvSpPr>
          <p:nvPr/>
        </p:nvSpPr>
        <p:spPr bwMode="auto">
          <a:xfrm>
            <a:off x="275431" y="364613"/>
            <a:ext cx="8593137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Protocols</a:t>
            </a:r>
            <a:endParaRPr lang="cs-CZ" sz="3000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3000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Symbol" pitchFamily="18" charset="2"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r>
              <a:rPr lang="en-US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protocols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Symbol" pitchFamily="18" charset="2"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A4 size, blank, without lines,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according to the template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downloaded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sylabus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Symbol" pitchFamily="18" charset="2"/>
              <a:buChar char="-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pencil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handdrawings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Symbol" pitchFamily="18" charset="2"/>
              <a:buChar char="-"/>
            </a:pPr>
            <a:r>
              <a:rPr lang="en-US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set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signed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protocols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 required for getting the credits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Symbol" pitchFamily="18" charset="2"/>
              <a:buChar char="-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of the protocol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 approved by your teacher’s signature at the end of practical lesson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Symbol" pitchFamily="18" charset="2"/>
              <a:buChar char="-"/>
            </a:pP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incomplete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ow-quality protocols cannot be approved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lesson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substituted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143000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CONTRASTING  (=STAINING) </a:t>
            </a:r>
          </a:p>
        </p:txBody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600" dirty="0" err="1"/>
              <a:t>principle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</a:t>
            </a:r>
            <a:r>
              <a:rPr lang="cs-CZ" sz="2600" dirty="0" err="1"/>
              <a:t>differentiation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</a:t>
            </a:r>
            <a:r>
              <a:rPr lang="cs-CZ" sz="2600" dirty="0" err="1"/>
              <a:t>structures</a:t>
            </a:r>
            <a:r>
              <a:rPr lang="cs-CZ" sz="2600" dirty="0"/>
              <a:t> – </a:t>
            </a:r>
            <a:r>
              <a:rPr lang="cs-CZ" sz="2600" dirty="0" err="1"/>
              <a:t>different</a:t>
            </a:r>
            <a:r>
              <a:rPr lang="cs-CZ" sz="2600" dirty="0"/>
              <a:t> </a:t>
            </a:r>
            <a:r>
              <a:rPr lang="cs-CZ" sz="2600" dirty="0" err="1"/>
              <a:t>dispersion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</a:t>
            </a:r>
            <a:r>
              <a:rPr lang="cs-CZ" sz="2600" dirty="0" err="1"/>
              <a:t>beam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</a:t>
            </a:r>
            <a:r>
              <a:rPr lang="cs-CZ" sz="2600" dirty="0" err="1"/>
              <a:t>electrons</a:t>
            </a:r>
            <a:r>
              <a:rPr lang="cs-CZ" sz="2600" dirty="0"/>
              <a:t> </a:t>
            </a:r>
            <a:r>
              <a:rPr lang="cs-CZ" sz="2600" dirty="0" err="1"/>
              <a:t>depending</a:t>
            </a:r>
            <a:r>
              <a:rPr lang="cs-CZ" sz="2600" dirty="0"/>
              <a:t> on </a:t>
            </a:r>
            <a:r>
              <a:rPr lang="cs-CZ" sz="2600" dirty="0" err="1"/>
              <a:t>atomic</a:t>
            </a:r>
            <a:r>
              <a:rPr lang="cs-CZ" sz="2600" dirty="0"/>
              <a:t> </a:t>
            </a:r>
            <a:r>
              <a:rPr lang="cs-CZ" sz="2600" dirty="0" err="1"/>
              <a:t>weight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</a:t>
            </a:r>
            <a:r>
              <a:rPr lang="cs-CZ" sz="2600" dirty="0" err="1"/>
              <a:t>elements</a:t>
            </a:r>
            <a:r>
              <a:rPr lang="cs-CZ" sz="2600" dirty="0"/>
              <a:t>.                                                               „</a:t>
            </a:r>
            <a:r>
              <a:rPr lang="cs-CZ" sz="2600" dirty="0" err="1"/>
              <a:t>electron</a:t>
            </a:r>
            <a:r>
              <a:rPr lang="cs-CZ" sz="2600" dirty="0"/>
              <a:t> </a:t>
            </a:r>
            <a:r>
              <a:rPr lang="cs-CZ" sz="2600" dirty="0" err="1"/>
              <a:t>dyes</a:t>
            </a:r>
            <a:r>
              <a:rPr lang="cs-CZ" sz="2600" dirty="0"/>
              <a:t>“ are </a:t>
            </a:r>
            <a:r>
              <a:rPr lang="cs-CZ" sz="2600" dirty="0" err="1"/>
              <a:t>thus</a:t>
            </a:r>
            <a:r>
              <a:rPr lang="cs-CZ" sz="2600" dirty="0"/>
              <a:t> </a:t>
            </a:r>
            <a:r>
              <a:rPr lang="cs-CZ" sz="2600" dirty="0" err="1"/>
              <a:t>mixtures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</a:t>
            </a:r>
            <a:r>
              <a:rPr lang="cs-CZ" sz="2600" dirty="0" err="1"/>
              <a:t>heavy</a:t>
            </a:r>
            <a:r>
              <a:rPr lang="cs-CZ" sz="2600" dirty="0"/>
              <a:t> metals: </a:t>
            </a:r>
            <a:r>
              <a:rPr lang="cs-CZ" sz="2600" dirty="0" err="1"/>
              <a:t>uranylacetate</a:t>
            </a:r>
            <a:r>
              <a:rPr lang="cs-CZ" sz="2600" dirty="0"/>
              <a:t> </a:t>
            </a:r>
            <a:r>
              <a:rPr lang="cs-CZ" sz="2600" dirty="0" err="1"/>
              <a:t>or</a:t>
            </a:r>
            <a:r>
              <a:rPr lang="cs-CZ" sz="2600" dirty="0"/>
              <a:t> </a:t>
            </a:r>
            <a:r>
              <a:rPr lang="cs-CZ" sz="2600" dirty="0" err="1"/>
              <a:t>lead</a:t>
            </a:r>
            <a:r>
              <a:rPr lang="cs-CZ" sz="2600" dirty="0"/>
              <a:t> </a:t>
            </a:r>
            <a:r>
              <a:rPr lang="cs-CZ" sz="2600" dirty="0" err="1"/>
              <a:t>citrate</a:t>
            </a:r>
            <a:r>
              <a:rPr lang="cs-CZ" sz="2600" dirty="0"/>
              <a:t> </a:t>
            </a:r>
          </a:p>
        </p:txBody>
      </p:sp>
      <p:sp>
        <p:nvSpPr>
          <p:cNvPr id="79875" name="Oval 4"/>
          <p:cNvSpPr>
            <a:spLocks noChangeArrowheads="1"/>
          </p:cNvSpPr>
          <p:nvPr/>
        </p:nvSpPr>
        <p:spPr bwMode="auto">
          <a:xfrm>
            <a:off x="3203575" y="5300663"/>
            <a:ext cx="1223963" cy="1008062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79876" name="Rectangle 5"/>
          <p:cNvSpPr>
            <a:spLocks noChangeArrowheads="1"/>
          </p:cNvSpPr>
          <p:nvPr/>
        </p:nvSpPr>
        <p:spPr bwMode="auto">
          <a:xfrm>
            <a:off x="3059113" y="5876925"/>
            <a:ext cx="1441450" cy="5048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79877" name="Rectangle 6"/>
          <p:cNvSpPr>
            <a:spLocks noChangeArrowheads="1"/>
          </p:cNvSpPr>
          <p:nvPr/>
        </p:nvSpPr>
        <p:spPr bwMode="auto">
          <a:xfrm>
            <a:off x="2555875" y="5805488"/>
            <a:ext cx="2592388" cy="7143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79878" name="Oval 7" descr="Jemná mřížka"/>
          <p:cNvSpPr>
            <a:spLocks noChangeArrowheads="1"/>
          </p:cNvSpPr>
          <p:nvPr/>
        </p:nvSpPr>
        <p:spPr bwMode="auto">
          <a:xfrm>
            <a:off x="3492500" y="5300663"/>
            <a:ext cx="647700" cy="144462"/>
          </a:xfrm>
          <a:prstGeom prst="ellipse">
            <a:avLst/>
          </a:prstGeom>
          <a:pattFill prst="smGrid">
            <a:fgClr>
              <a:srgbClr val="000056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79879" name="Text Box 8"/>
          <p:cNvSpPr txBox="1">
            <a:spLocks noChangeArrowheads="1"/>
          </p:cNvSpPr>
          <p:nvPr/>
        </p:nvSpPr>
        <p:spPr bwMode="auto">
          <a:xfrm>
            <a:off x="5632450" y="4835525"/>
            <a:ext cx="3073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latin typeface="Calibri" pitchFamily="34" charset="0"/>
              </a:rPr>
              <a:t>stain droplet with floating grid</a:t>
            </a:r>
          </a:p>
          <a:p>
            <a:r>
              <a:rPr lang="cs-CZ" sz="1600">
                <a:latin typeface="Calibri" pitchFamily="34" charset="0"/>
              </a:rPr>
              <a:t>placed section-side down on the</a:t>
            </a:r>
          </a:p>
          <a:p>
            <a:r>
              <a:rPr lang="cs-CZ" sz="1600">
                <a:latin typeface="Calibri" pitchFamily="34" charset="0"/>
              </a:rPr>
              <a:t>droplet</a:t>
            </a:r>
          </a:p>
        </p:txBody>
      </p:sp>
      <p:sp>
        <p:nvSpPr>
          <p:cNvPr id="79880" name="Line 9"/>
          <p:cNvSpPr>
            <a:spLocks noChangeShapeType="1"/>
          </p:cNvSpPr>
          <p:nvPr/>
        </p:nvSpPr>
        <p:spPr bwMode="auto">
          <a:xfrm flipH="1">
            <a:off x="4427538" y="5084763"/>
            <a:ext cx="11525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8" descr="242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03080">
            <a:off x="4738688" y="2698750"/>
            <a:ext cx="3671887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2" name="Picture 10" descr="Dscn1204"/>
          <p:cNvPicPr>
            <a:picLocks noChangeAspect="1" noChangeArrowheads="1"/>
          </p:cNvPicPr>
          <p:nvPr/>
        </p:nvPicPr>
        <p:blipFill>
          <a:blip r:embed="rId3"/>
          <a:srcRect l="8865" t="2180" r="4298" b="3323"/>
          <a:stretch>
            <a:fillRect/>
          </a:stretch>
        </p:blipFill>
        <p:spPr bwMode="auto">
          <a:xfrm>
            <a:off x="106363" y="1844675"/>
            <a:ext cx="5032375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13" descr="303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2188" y="90488"/>
            <a:ext cx="3600450" cy="30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447" name="Group 167"/>
          <p:cNvGraphicFramePr>
            <a:graphicFrameLocks noGrp="1"/>
          </p:cNvGraphicFramePr>
          <p:nvPr/>
        </p:nvGraphicFramePr>
        <p:xfrm>
          <a:off x="539750" y="549275"/>
          <a:ext cx="8208963" cy="6048378"/>
        </p:xfrm>
        <a:graphic>
          <a:graphicData uri="http://schemas.openxmlformats.org/drawingml/2006/table">
            <a:tbl>
              <a:tblPr/>
              <a:tblGrid>
                <a:gridCol w="273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5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6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75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Differences between LM and EM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LM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Sampling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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cm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3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minutes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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mm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3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seconds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Fixation 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formaldehyde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– 24 hours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glutaraldehyde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– 3 hours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1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Embedding 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paraffin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epoxid resins             (Durcupan)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1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Cutting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Thickness of sections 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microtome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– 10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Ultramicrotomes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– 100 nm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7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Staining (LM)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contrasting (EM)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dyes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hematoxyline – eosin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heavy metals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uranylacetate,lead citrate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3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Mounting (only LM)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1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histological slide (preparate)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photograph of ultrathin section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6"/>
          <p:cNvSpPr>
            <a:spLocks noChangeArrowheads="1"/>
          </p:cNvSpPr>
          <p:nvPr/>
        </p:nvSpPr>
        <p:spPr bwMode="auto">
          <a:xfrm>
            <a:off x="72201" y="633716"/>
            <a:ext cx="5027658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cs-CZ" sz="32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cs-CZ" sz="3000" dirty="0">
              <a:cs typeface="Arial" charset="0"/>
            </a:endParaRPr>
          </a:p>
          <a:p>
            <a:r>
              <a:rPr lang="cs-CZ" sz="3000" u="sng" dirty="0">
                <a:solidFill>
                  <a:srgbClr val="0000B0"/>
                </a:solidFill>
                <a:cs typeface="Arial" charset="0"/>
              </a:rPr>
              <a:t>http://histology.med.muni.cz</a:t>
            </a:r>
          </a:p>
        </p:txBody>
      </p:sp>
      <p:sp>
        <p:nvSpPr>
          <p:cNvPr id="82949" name="TextovéPole 1"/>
          <p:cNvSpPr txBox="1">
            <a:spLocks noChangeArrowheads="1"/>
          </p:cNvSpPr>
          <p:nvPr/>
        </p:nvSpPr>
        <p:spPr bwMode="auto">
          <a:xfrm>
            <a:off x="72201" y="6047062"/>
            <a:ext cx="47339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attention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0902C45-341B-4BA1-BCED-AC06E064F2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88" r="11921" b="14875"/>
          <a:stretch/>
        </p:blipFill>
        <p:spPr>
          <a:xfrm>
            <a:off x="72201" y="2446450"/>
            <a:ext cx="3968857" cy="178787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0C14BB6-2811-4D4F-91EE-0E565A32C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32" t="18315" b="13154"/>
          <a:stretch/>
        </p:blipFill>
        <p:spPr>
          <a:xfrm>
            <a:off x="5220685" y="4234328"/>
            <a:ext cx="3851114" cy="1726861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2A566AEF-EB91-426C-8621-09C13A41A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680330"/>
            <a:ext cx="462819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000" u="sng" dirty="0" err="1">
                <a:solidFill>
                  <a:srgbClr val="0000B0"/>
                </a:solidFill>
                <a:cs typeface="Arial" charset="0"/>
              </a:rPr>
              <a:t>Interactive</a:t>
            </a:r>
            <a:r>
              <a:rPr lang="cs-CZ" sz="3000" u="sng" dirty="0">
                <a:solidFill>
                  <a:srgbClr val="0000B0"/>
                </a:solidFill>
                <a:cs typeface="Arial" charset="0"/>
              </a:rPr>
              <a:t> </a:t>
            </a:r>
            <a:r>
              <a:rPr lang="cs-CZ" sz="3000" u="sng" dirty="0" err="1">
                <a:solidFill>
                  <a:srgbClr val="0000B0"/>
                </a:solidFill>
                <a:cs typeface="Arial" charset="0"/>
              </a:rPr>
              <a:t>syllabus</a:t>
            </a:r>
            <a:r>
              <a:rPr lang="cs-CZ" sz="3000" u="sng" dirty="0">
                <a:solidFill>
                  <a:srgbClr val="0000B0"/>
                </a:solidFill>
                <a:cs typeface="Arial" charset="0"/>
              </a:rPr>
              <a:t> IS MU</a:t>
            </a:r>
          </a:p>
        </p:txBody>
      </p:sp>
      <p:pic>
        <p:nvPicPr>
          <p:cNvPr id="10" name="Picture 2" descr="Department of Histology and Embryology (EN) - Barevné provedení">
            <a:extLst>
              <a:ext uri="{FF2B5EF4-FFF2-40B4-BE49-F238E27FC236}">
                <a16:creationId xmlns:a16="http://schemas.microsoft.com/office/drawing/2014/main" id="{6A12C168-8302-4064-8682-DD53C7D6A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097" y="27694"/>
            <a:ext cx="2943532" cy="121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Obrázek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06" y="1047135"/>
            <a:ext cx="7403471" cy="519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445057E-D43F-487F-85E9-BBA0D2ABADB9}"/>
              </a:ext>
            </a:extLst>
          </p:cNvPr>
          <p:cNvSpPr txBox="1"/>
          <p:nvPr/>
        </p:nvSpPr>
        <p:spPr>
          <a:xfrm>
            <a:off x="215900" y="188996"/>
            <a:ext cx="457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Protocols</a:t>
            </a:r>
            <a:endParaRPr lang="cs-CZ" sz="3000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53" y="1147455"/>
            <a:ext cx="8928894" cy="5046868"/>
          </a:xfrm>
        </p:spPr>
        <p:txBody>
          <a:bodyPr>
            <a:normAutofit/>
          </a:bodyPr>
          <a:lstStyle/>
          <a:p>
            <a:pPr>
              <a:buFont typeface="Symbol" pitchFamily="18" charset="2"/>
              <a:buChar char="-"/>
            </a:pP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00% attendance</a:t>
            </a:r>
          </a:p>
          <a:p>
            <a:pPr>
              <a:buFont typeface="Symbol" pitchFamily="18" charset="2"/>
              <a:buChar char="-"/>
            </a:pP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set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signed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protocols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lessons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substitutions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Symbol" pitchFamily="18" charset="2"/>
              <a:buChar char="-"/>
            </a:pP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every student is examined four times per semester by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written, "partial", test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tests can be done in the regular practice only, not in the substituting practice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 four tests have to be passed (4/4)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a student fails a partial test, it is indicated in the IS (F). The partial test can be repeated once until the end of semester (1st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resit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). If this fifth test is passed (4/5), conditions for getting credits are met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a student fails in the 1st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resit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test, it is also indicated in the IS (FF). The "semestral" (2nd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resit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 test is scheduled at the end of the semester. 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639FFD-AA86-44F5-A26E-FC5940BEED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31763"/>
            <a:ext cx="8229600" cy="549275"/>
          </a:xfrm>
        </p:spPr>
        <p:txBody>
          <a:bodyPr/>
          <a:lstStyle/>
          <a:p>
            <a:pPr algn="ctr"/>
            <a:r>
              <a:rPr lang="cs-CZ" sz="3200" b="1" dirty="0" err="1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Getting</a:t>
            </a:r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cs-CZ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credits</a:t>
            </a:r>
            <a:endParaRPr lang="en-US" sz="3200" b="1" dirty="0">
              <a:solidFill>
                <a:srgbClr val="0000D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C18A1C-252F-418D-BA5A-EBD6241BDAC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722" y="1101725"/>
            <a:ext cx="8642555" cy="5313823"/>
          </a:xfrm>
        </p:spPr>
        <p:txBody>
          <a:bodyPr/>
          <a:lstStyle/>
          <a:p>
            <a:endParaRPr 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End of practical lesson: </a:t>
            </a:r>
          </a:p>
          <a:p>
            <a:pPr>
              <a:buFont typeface="Symbol" pitchFamily="18" charset="2"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practice is closed by the lecturer</a:t>
            </a:r>
          </a:p>
          <a:p>
            <a:pPr>
              <a:buFont typeface="Symbol" pitchFamily="18" charset="2"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 are allowed to leave your working place only after checking the microscope and slides</a:t>
            </a:r>
          </a:p>
          <a:p>
            <a:pPr>
              <a:buFont typeface="Symbol" pitchFamily="18" charset="2"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you leave before the check you may be responsible for any damages/losses recognized later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During the semester, the primary contact is the teacher of student’s study group. Name of the teacher can be found in the Timetable, the email contact then in the IS.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Alternatively, a general email contact can be used: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               </a:t>
            </a:r>
            <a:r>
              <a:rPr lang="en-US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histology@med.muni.cz</a:t>
            </a:r>
            <a:endParaRPr lang="en-US" sz="20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4557A98-A683-4935-B1AD-1984770B22D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31763"/>
            <a:ext cx="8229600" cy="549275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/>
            <a:r>
              <a:rPr lang="en-US" sz="3200" b="1" dirty="0">
                <a:solidFill>
                  <a:srgbClr val="0000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Organization issues</a:t>
            </a:r>
          </a:p>
        </p:txBody>
      </p:sp>
    </p:spTree>
    <p:extLst>
      <p:ext uri="{BB962C8B-B14F-4D97-AF65-F5344CB8AC3E}">
        <p14:creationId xmlns:p14="http://schemas.microsoft.com/office/powerpoint/2010/main" val="24868715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868</TotalTime>
  <Words>2991</Words>
  <Application>Microsoft Office PowerPoint</Application>
  <PresentationFormat>Předvádění na obrazovce (4:3)</PresentationFormat>
  <Paragraphs>464</Paragraphs>
  <Slides>63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72" baseType="lpstr">
      <vt:lpstr>Arial</vt:lpstr>
      <vt:lpstr>Calibri</vt:lpstr>
      <vt:lpstr>Calibri Light</vt:lpstr>
      <vt:lpstr>Symbol</vt:lpstr>
      <vt:lpstr>Tahoma</vt:lpstr>
      <vt:lpstr>Times New Roman</vt:lpstr>
      <vt:lpstr>Verdana</vt:lpstr>
      <vt:lpstr>Wingdings</vt:lpstr>
      <vt:lpstr>Motiv Office</vt:lpstr>
      <vt:lpstr>Prezentace aplikace PowerPoint</vt:lpstr>
      <vt:lpstr>Organization issues</vt:lpstr>
      <vt:lpstr>Organization issues</vt:lpstr>
      <vt:lpstr>Prezentace aplikace PowerPoint</vt:lpstr>
      <vt:lpstr>Prezentace aplikace PowerPoint</vt:lpstr>
      <vt:lpstr>Prezentace aplikace PowerPoint</vt:lpstr>
      <vt:lpstr>Prezentace aplikace PowerPoint</vt:lpstr>
      <vt:lpstr>Getting the credits</vt:lpstr>
      <vt:lpstr>Prezentace aplikace PowerPoint</vt:lpstr>
      <vt:lpstr>Prezentace aplikace PowerPoint</vt:lpstr>
      <vt:lpstr>RECOMMENDED LITERATURE</vt:lpstr>
      <vt:lpstr>Prezentace aplikace PowerPoint</vt:lpstr>
      <vt:lpstr>Prezentace aplikace PowerPoint</vt:lpstr>
      <vt:lpstr>HISTOLOGY</vt:lpstr>
      <vt:lpstr>EMBRYOLOGY</vt:lpstr>
      <vt:lpstr>Prezentace aplikace PowerPoint</vt:lpstr>
      <vt:lpstr>Histology </vt:lpstr>
      <vt:lpstr>Tissue processing for the light microscopy (LM) (making of permanent preparations – slides) </vt:lpstr>
      <vt:lpstr>SAMPLING</vt:lpstr>
      <vt:lpstr>Prezentace aplikace PowerPoint</vt:lpstr>
      <vt:lpstr>FIXATION</vt:lpstr>
      <vt:lpstr>Prezentace aplikace PowerPoint</vt:lpstr>
      <vt:lpstr>RINSING and EMBEDDING</vt:lpstr>
      <vt:lpstr>  EMBEDDING MEDIA </vt:lpstr>
      <vt:lpstr>Prezentace aplikace PowerPoint</vt:lpstr>
      <vt:lpstr>Prezentace aplikace PowerPoint</vt:lpstr>
      <vt:lpstr>Prezentace aplikace PowerPoint</vt:lpstr>
      <vt:lpstr>CUTTING</vt:lpstr>
      <vt:lpstr>Prezentace aplikace PowerPoint</vt:lpstr>
      <vt:lpstr>Prezentace aplikace PowerPoint</vt:lpstr>
      <vt:lpstr>Prezentace aplikace PowerPoint</vt:lpstr>
      <vt:lpstr>CUTTING</vt:lpstr>
      <vt:lpstr>   AFFIXING</vt:lpstr>
      <vt:lpstr>Prezentace aplikace PowerPoint</vt:lpstr>
      <vt:lpstr>Prezentace aplikace PowerPoint</vt:lpstr>
      <vt:lpstr>STAINING</vt:lpstr>
      <vt:lpstr>Hematoxyline and eosin (HE)</vt:lpstr>
      <vt:lpstr>Prezentace aplikace PowerPoint</vt:lpstr>
      <vt:lpstr>ROUTINE STAINING with HEMATOXYLINE – EOSIN (HE) </vt:lpstr>
      <vt:lpstr>Staining results:</vt:lpstr>
      <vt:lpstr>Prezentace aplikace PowerPoint</vt:lpstr>
      <vt:lpstr>Automatic slide stainer</vt:lpstr>
      <vt:lpstr>MOUNTING </vt:lpstr>
      <vt:lpstr>Prezentace aplikace PowerPoint</vt:lpstr>
      <vt:lpstr>Prezentace aplikace PowerPoint</vt:lpstr>
      <vt:lpstr>Hematoxyline and eosin (HE)</vt:lpstr>
      <vt:lpstr>Azocarmine and aniline blue (AZAN) </vt:lpstr>
      <vt:lpstr>Prezentace aplikace PowerPoint</vt:lpstr>
      <vt:lpstr>Histochemistry and Immunohistochemistry</vt:lpstr>
      <vt:lpstr>Prezentace aplikace PowerPoint</vt:lpstr>
      <vt:lpstr>Prezentace aplikace PowerPoint</vt:lpstr>
      <vt:lpstr>Prezentace aplikace PowerPoint</vt:lpstr>
      <vt:lpstr>Tissue processing for the EM</vt:lpstr>
      <vt:lpstr>Tissue processing for the EM</vt:lpstr>
      <vt:lpstr>Prezentace aplikace PowerPoint</vt:lpstr>
      <vt:lpstr>Prezentace aplikace PowerPoint</vt:lpstr>
      <vt:lpstr>Cutting</vt:lpstr>
      <vt:lpstr>Prezentace aplikace PowerPoint</vt:lpstr>
      <vt:lpstr>Prezentace aplikace PowerPoint</vt:lpstr>
      <vt:lpstr>CONTRASTING  (=STAINING) </vt:lpstr>
      <vt:lpstr>Prezentace aplikace PowerPoint</vt:lpstr>
      <vt:lpstr>Prezentace aplikace PowerPoint</vt:lpstr>
      <vt:lpstr>Prezentace aplikace PowerPoint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</dc:creator>
  <cp:lastModifiedBy>Hana Kotasová</cp:lastModifiedBy>
  <cp:revision>54</cp:revision>
  <dcterms:created xsi:type="dcterms:W3CDTF">2014-02-18T06:05:28Z</dcterms:created>
  <dcterms:modified xsi:type="dcterms:W3CDTF">2023-02-14T06:58:50Z</dcterms:modified>
</cp:coreProperties>
</file>