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3" r:id="rId14"/>
    <p:sldId id="270" r:id="rId15"/>
    <p:sldId id="271" r:id="rId16"/>
    <p:sldId id="272" r:id="rId17"/>
    <p:sldId id="275" r:id="rId18"/>
    <p:sldId id="258" r:id="rId19"/>
    <p:sldId id="260" r:id="rId20"/>
    <p:sldId id="276" r:id="rId21"/>
    <p:sldId id="277" r:id="rId22"/>
    <p:sldId id="297" r:id="rId23"/>
    <p:sldId id="278" r:id="rId24"/>
    <p:sldId id="298" r:id="rId25"/>
    <p:sldId id="279" r:id="rId26"/>
    <p:sldId id="299" r:id="rId27"/>
    <p:sldId id="301" r:id="rId28"/>
    <p:sldId id="280" r:id="rId29"/>
    <p:sldId id="300" r:id="rId30"/>
    <p:sldId id="281" r:id="rId31"/>
    <p:sldId id="282" r:id="rId32"/>
    <p:sldId id="283" r:id="rId33"/>
    <p:sldId id="284" r:id="rId34"/>
    <p:sldId id="286" r:id="rId35"/>
    <p:sldId id="288" r:id="rId36"/>
    <p:sldId id="285" r:id="rId37"/>
    <p:sldId id="289" r:id="rId38"/>
    <p:sldId id="290" r:id="rId39"/>
    <p:sldId id="291" r:id="rId40"/>
    <p:sldId id="292" r:id="rId41"/>
    <p:sldId id="293" r:id="rId42"/>
    <p:sldId id="287" r:id="rId43"/>
    <p:sldId id="294" r:id="rId44"/>
    <p:sldId id="295" r:id="rId45"/>
    <p:sldId id="296" r:id="rId4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700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60CE1-3487-4E1F-8814-783CB84FAE9E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5007-F1E1-4CBC-811C-4A4F38A1AFA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z/url?sa=i&amp;rct=j&amp;q=&amp;esrc=s&amp;source=images&amp;cd=&amp;ved=0ahUKEwiD7Krr-JnQAhXBDxoKHfODCocQjRwIBw&amp;url=https://www.flickr.com/photos/communityeyehealth/5618971432&amp;bvm=bv.138169073,d.d2s&amp;psig=AFQjCNFCORCLeWJTd6WlRHHHgyuFYiffLg&amp;ust=1478721452493251&amp;cad=rj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epainassist.com/eye-pain/optic-neuritis-or-retrobulbar-neuritis-epidemiology-causes-signs-treatment-test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lideplayer.com/slide/8076821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book-med.info/neuritis/3610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etinagallery.com/displayimage.php?pid=705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Neuro-ophthalmology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3314" name="Picture 2" descr="http://flylib.com/books/3/283/1/html/2/9%20-%20neuro-ophthalmology_files/c9ff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52"/>
            <a:ext cx="2156208" cy="2357454"/>
          </a:xfrm>
          <a:prstGeom prst="rect">
            <a:avLst/>
          </a:prstGeom>
          <a:noFill/>
        </p:spPr>
      </p:pic>
      <p:pic>
        <p:nvPicPr>
          <p:cNvPr id="13322" name="Picture 10" descr="Anisocoria- unequal pupil siz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643446"/>
            <a:ext cx="4438650" cy="20574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3324" name="Picture 12" descr="http://www.cascadilla.com/eyecharts/traditional/images/poster-traditio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2286000" cy="2286001"/>
          </a:xfrm>
          <a:prstGeom prst="rect">
            <a:avLst/>
          </a:prstGeom>
          <a:noFill/>
        </p:spPr>
      </p:pic>
      <p:pic>
        <p:nvPicPr>
          <p:cNvPr id="13326" name="Picture 14" descr="https://visionhelp.files.wordpress.com/2011/04/vep-wavefor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42852"/>
            <a:ext cx="366937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Perimetry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/>
          <a:lstStyle/>
          <a:p>
            <a:r>
              <a:rPr lang="sk-SK" dirty="0" err="1" smtClean="0"/>
              <a:t>Automated</a:t>
            </a:r>
            <a:r>
              <a:rPr lang="sk-SK" dirty="0" smtClean="0"/>
              <a:t> </a:t>
            </a:r>
            <a:r>
              <a:rPr lang="sk-SK" dirty="0" err="1" smtClean="0"/>
              <a:t>static</a:t>
            </a:r>
            <a:r>
              <a:rPr lang="sk-SK" dirty="0" smtClean="0"/>
              <a:t> </a:t>
            </a:r>
            <a:r>
              <a:rPr lang="sk-SK" dirty="0" err="1" smtClean="0"/>
              <a:t>perimetry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23554" name="Picture 2" descr="http://firsteyecarewestplano.com/wp-content/uploads/2013/05/Bailey_Plano_AdvTest_7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8" y="3143248"/>
            <a:ext cx="4714906" cy="3143272"/>
          </a:xfrm>
          <a:prstGeom prst="rect">
            <a:avLst/>
          </a:prstGeom>
          <a:noFill/>
        </p:spPr>
      </p:pic>
      <p:pic>
        <p:nvPicPr>
          <p:cNvPr id="23556" name="Picture 4" descr="http://www.ijo.in/articles/2011/59/7/images/IndianJOphthalmol_2011_59_7_53_73694_u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3357586" cy="474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Perimetry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sk-SK" dirty="0" err="1" smtClean="0"/>
              <a:t>Goldmann</a:t>
            </a:r>
            <a:r>
              <a:rPr lang="sk-SK" dirty="0" smtClean="0"/>
              <a:t> </a:t>
            </a:r>
            <a:r>
              <a:rPr lang="sk-SK" dirty="0" err="1" smtClean="0"/>
              <a:t>kinetic</a:t>
            </a:r>
            <a:r>
              <a:rPr lang="sk-SK" dirty="0" smtClean="0"/>
              <a:t> </a:t>
            </a:r>
            <a:r>
              <a:rPr lang="sk-SK" dirty="0" err="1" smtClean="0"/>
              <a:t>perimetry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24578" name="Picture 2" descr="http://img.medicalexpo.com/images_me/photo-m2/ophthalmic-perimeter-ophthalmic-examination-kinetic-perimetry-70788-161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85992"/>
            <a:ext cx="3086105" cy="3718199"/>
          </a:xfrm>
          <a:prstGeom prst="rect">
            <a:avLst/>
          </a:prstGeom>
          <a:noFill/>
        </p:spPr>
      </p:pic>
      <p:pic>
        <p:nvPicPr>
          <p:cNvPr id="24580" name="Picture 4" descr="http://www.yamout.co/wp-content/uploads/2012/07/vfgoldman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4061624" cy="3281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Electrophysiologic</a:t>
            </a:r>
            <a:r>
              <a:rPr lang="sk-SK" b="1" dirty="0" smtClean="0"/>
              <a:t> </a:t>
            </a:r>
            <a:r>
              <a:rPr lang="sk-SK" b="1" dirty="0" err="1" smtClean="0"/>
              <a:t>examination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/>
              <a:t>ERG = </a:t>
            </a:r>
            <a:r>
              <a:rPr lang="sk-SK" sz="2800" b="1" dirty="0" err="1" smtClean="0"/>
              <a:t>Electroretinography</a:t>
            </a:r>
            <a:endParaRPr lang="sk-SK" sz="2800" b="1" dirty="0" smtClean="0"/>
          </a:p>
          <a:p>
            <a:r>
              <a:rPr lang="sk-SK" sz="2800" dirty="0" smtClean="0"/>
              <a:t>Access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functional</a:t>
            </a:r>
            <a:r>
              <a:rPr lang="sk-SK" sz="2800" dirty="0" smtClean="0"/>
              <a:t> </a:t>
            </a:r>
            <a:r>
              <a:rPr lang="sk-SK" sz="2800" dirty="0" err="1" smtClean="0"/>
              <a:t>pathology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retina</a:t>
            </a:r>
            <a:r>
              <a:rPr lang="sk-SK" sz="2800" dirty="0" smtClean="0"/>
              <a:t> (</a:t>
            </a:r>
            <a:r>
              <a:rPr lang="sk-SK" sz="2800" dirty="0" err="1" smtClean="0"/>
              <a:t>scotopic</a:t>
            </a:r>
            <a:r>
              <a:rPr lang="sk-SK" sz="2800" dirty="0" smtClean="0"/>
              <a:t>, </a:t>
            </a:r>
            <a:r>
              <a:rPr lang="sk-SK" sz="2800" dirty="0" err="1" smtClean="0"/>
              <a:t>photopic</a:t>
            </a:r>
            <a:r>
              <a:rPr lang="sk-SK" sz="2800" dirty="0" smtClean="0"/>
              <a:t> and </a:t>
            </a:r>
            <a:r>
              <a:rPr lang="sk-SK" sz="2800" dirty="0" err="1" smtClean="0"/>
              <a:t>central</a:t>
            </a:r>
            <a:r>
              <a:rPr lang="sk-SK" sz="2800" dirty="0" smtClean="0"/>
              <a:t> part)</a:t>
            </a:r>
          </a:p>
          <a:p>
            <a:r>
              <a:rPr lang="sk-SK" sz="2800" b="1" dirty="0" err="1" smtClean="0"/>
              <a:t>Flash</a:t>
            </a:r>
            <a:r>
              <a:rPr lang="sk-SK" sz="2800" b="1" dirty="0" smtClean="0"/>
              <a:t> ERG </a:t>
            </a:r>
            <a:r>
              <a:rPr lang="sk-SK" sz="2800" dirty="0" smtClean="0"/>
              <a:t>(</a:t>
            </a:r>
            <a:r>
              <a:rPr lang="sk-SK" sz="2800" dirty="0" err="1" smtClean="0"/>
              <a:t>activity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bipolar</a:t>
            </a:r>
            <a:r>
              <a:rPr lang="sk-SK" sz="2800" dirty="0" smtClean="0"/>
              <a:t> </a:t>
            </a:r>
            <a:r>
              <a:rPr lang="sk-SK" sz="2800" dirty="0" err="1" smtClean="0"/>
              <a:t>cells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</a:t>
            </a:r>
            <a:r>
              <a:rPr lang="sk-SK" sz="2800" dirty="0" err="1" smtClean="0"/>
              <a:t>an</a:t>
            </a:r>
            <a:r>
              <a:rPr lang="sk-SK" sz="2800" dirty="0" smtClean="0"/>
              <a:t> </a:t>
            </a:r>
            <a:r>
              <a:rPr lang="sk-SK" sz="2800" dirty="0" err="1" smtClean="0"/>
              <a:t>answer</a:t>
            </a:r>
            <a:r>
              <a:rPr lang="sk-SK" sz="2800" dirty="0" smtClean="0"/>
              <a:t> to </a:t>
            </a:r>
            <a:r>
              <a:rPr lang="sk-SK" sz="2800" dirty="0" err="1" smtClean="0"/>
              <a:t>stimation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photosensitive</a:t>
            </a:r>
            <a:r>
              <a:rPr lang="sk-SK" sz="2800" dirty="0" smtClean="0"/>
              <a:t> </a:t>
            </a:r>
            <a:r>
              <a:rPr lang="sk-SK" sz="2800" dirty="0" err="1" smtClean="0"/>
              <a:t>cells</a:t>
            </a:r>
            <a:r>
              <a:rPr lang="sk-SK" sz="2800" dirty="0" smtClean="0"/>
              <a:t> – </a:t>
            </a:r>
            <a:r>
              <a:rPr lang="sk-SK" sz="2800" dirty="0" err="1" smtClean="0"/>
              <a:t>rods</a:t>
            </a:r>
            <a:r>
              <a:rPr lang="sk-SK" sz="2800" dirty="0" smtClean="0"/>
              <a:t>, </a:t>
            </a:r>
            <a:r>
              <a:rPr lang="sk-SK" sz="2800" dirty="0" err="1" smtClean="0"/>
              <a:t>cones</a:t>
            </a:r>
            <a:r>
              <a:rPr lang="sk-SK" sz="2800" dirty="0" smtClean="0"/>
              <a:t>)</a:t>
            </a:r>
          </a:p>
          <a:p>
            <a:r>
              <a:rPr lang="sk-SK" sz="2800" b="1" dirty="0" err="1" smtClean="0"/>
              <a:t>Pattern</a:t>
            </a:r>
            <a:r>
              <a:rPr lang="sk-SK" sz="2800" b="1" dirty="0" smtClean="0"/>
              <a:t> ERG </a:t>
            </a:r>
            <a:r>
              <a:rPr lang="sk-SK" sz="2800" dirty="0" smtClean="0"/>
              <a:t>(</a:t>
            </a:r>
            <a:r>
              <a:rPr lang="sk-SK" sz="2800" dirty="0" err="1" smtClean="0"/>
              <a:t>activity</a:t>
            </a:r>
            <a:r>
              <a:rPr lang="sk-SK" sz="2800" dirty="0" smtClean="0"/>
              <a:t> 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gaglionar</a:t>
            </a:r>
            <a:r>
              <a:rPr lang="sk-SK" sz="2800" dirty="0" smtClean="0"/>
              <a:t> </a:t>
            </a:r>
            <a:r>
              <a:rPr lang="sk-SK" sz="2800" dirty="0" err="1" smtClean="0"/>
              <a:t>cell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a </a:t>
            </a:r>
            <a:r>
              <a:rPr lang="sk-SK" sz="2800" dirty="0" err="1" smtClean="0"/>
              <a:t>response</a:t>
            </a:r>
            <a:r>
              <a:rPr lang="sk-SK" sz="2800" dirty="0" smtClean="0"/>
              <a:t> to </a:t>
            </a:r>
            <a:r>
              <a:rPr lang="sk-SK" sz="2800" dirty="0" err="1" smtClean="0"/>
              <a:t>stimulation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cones</a:t>
            </a:r>
            <a:r>
              <a:rPr lang="sk-SK" sz="2800" dirty="0" smtClean="0"/>
              <a:t> in </a:t>
            </a:r>
            <a:r>
              <a:rPr lang="sk-SK" sz="2800" dirty="0" err="1" smtClean="0"/>
              <a:t>macula</a:t>
            </a:r>
            <a:r>
              <a:rPr lang="sk-SK" sz="2800" dirty="0" smtClean="0"/>
              <a:t>)</a:t>
            </a:r>
          </a:p>
          <a:p>
            <a:pPr>
              <a:buNone/>
            </a:pPr>
            <a:r>
              <a:rPr lang="sk-SK" sz="2800" b="1" dirty="0" smtClean="0"/>
              <a:t>VEP = </a:t>
            </a:r>
            <a:r>
              <a:rPr lang="sk-SK" sz="2800" b="1" dirty="0" err="1" smtClean="0"/>
              <a:t>Visual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evoked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potentials</a:t>
            </a:r>
            <a:r>
              <a:rPr lang="sk-SK" sz="2800" b="1" dirty="0" smtClean="0"/>
              <a:t> (</a:t>
            </a:r>
            <a:r>
              <a:rPr lang="sk-SK" sz="2800" b="1" dirty="0" err="1" smtClean="0"/>
              <a:t>responses</a:t>
            </a:r>
            <a:r>
              <a:rPr lang="sk-SK" sz="2800" b="1" dirty="0" smtClean="0"/>
              <a:t>)</a:t>
            </a:r>
          </a:p>
          <a:p>
            <a:r>
              <a:rPr lang="sk-SK" sz="2800" dirty="0" smtClean="0"/>
              <a:t>Access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capability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anterior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pathways</a:t>
            </a:r>
            <a:r>
              <a:rPr lang="sk-SK" sz="2800" dirty="0" smtClean="0"/>
              <a:t> –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</a:t>
            </a:r>
          </a:p>
          <a:p>
            <a:r>
              <a:rPr lang="sk-SK" sz="2800" dirty="0" smtClean="0"/>
              <a:t>Major </a:t>
            </a:r>
            <a:r>
              <a:rPr lang="sk-SK" sz="2800" dirty="0" err="1" smtClean="0"/>
              <a:t>use</a:t>
            </a:r>
            <a:r>
              <a:rPr lang="sk-SK" sz="2800" dirty="0" smtClean="0"/>
              <a:t>: </a:t>
            </a:r>
            <a:r>
              <a:rPr lang="sk-SK" sz="2800" dirty="0" err="1" smtClean="0"/>
              <a:t>diagnosis</a:t>
            </a:r>
            <a:r>
              <a:rPr lang="sk-SK" sz="2800" dirty="0" smtClean="0"/>
              <a:t>/</a:t>
            </a:r>
            <a:r>
              <a:rPr lang="sk-SK" sz="2800" dirty="0" err="1" smtClean="0"/>
              <a:t>confirm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endParaRPr lang="sk-SK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Electrophysiologic</a:t>
            </a:r>
            <a:r>
              <a:rPr lang="sk-SK" b="1" dirty="0" smtClean="0"/>
              <a:t> </a:t>
            </a:r>
            <a:r>
              <a:rPr lang="sk-SK" b="1" dirty="0" err="1" smtClean="0"/>
              <a:t>examination</a:t>
            </a:r>
            <a:endParaRPr lang="sk-SK" dirty="0"/>
          </a:p>
        </p:txBody>
      </p:sp>
      <p:pic>
        <p:nvPicPr>
          <p:cNvPr id="5" name="Picture 2" descr="http://www.stormoff.ru/en/data/catalog/1288085865_RETI-compact%20P%20(PVEP,%20PERG,%20Flash%20VEP,%20ERG,%20on-off%20ERG,%20EOG,%20Glaucoma%20Screening%20via%20PERG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00713"/>
            <a:ext cx="7500990" cy="5498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Electroretinography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8676" name="Picture 4" descr="http://www.intechopen.com/source/html/17262/media/im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85689"/>
            <a:ext cx="9048781" cy="300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Visual</a:t>
            </a:r>
            <a:r>
              <a:rPr lang="sk-SK" b="1" dirty="0" smtClean="0"/>
              <a:t> </a:t>
            </a:r>
            <a:r>
              <a:rPr lang="sk-SK" b="1" dirty="0" err="1" smtClean="0"/>
              <a:t>evoked</a:t>
            </a:r>
            <a:r>
              <a:rPr lang="sk-SK" b="1" dirty="0" smtClean="0"/>
              <a:t> </a:t>
            </a:r>
            <a:r>
              <a:rPr lang="sk-SK" b="1" dirty="0" err="1" smtClean="0"/>
              <a:t>potentials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7652" name="Picture 4" descr="http://www.oculist.net/downaton502/prof/ebook/duanes/graphics/figures/v8/1050/004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275" y="1214422"/>
            <a:ext cx="6736503" cy="487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Multifocal</a:t>
            </a:r>
            <a:r>
              <a:rPr lang="sk-SK" b="1" dirty="0" smtClean="0"/>
              <a:t> ERG, </a:t>
            </a:r>
            <a:r>
              <a:rPr lang="sk-SK" b="1" dirty="0" err="1" smtClean="0"/>
              <a:t>Multifocal</a:t>
            </a:r>
            <a:r>
              <a:rPr lang="sk-SK" b="1" dirty="0" smtClean="0"/>
              <a:t> VEP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525963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Mostly</a:t>
            </a:r>
            <a:r>
              <a:rPr lang="sk-SK" sz="2800" dirty="0" smtClean="0"/>
              <a:t> </a:t>
            </a:r>
            <a:r>
              <a:rPr lang="sk-SK" sz="2800" dirty="0" err="1" smtClean="0"/>
              <a:t>experimental</a:t>
            </a:r>
            <a:r>
              <a:rPr lang="sk-SK" sz="2800" dirty="0" smtClean="0"/>
              <a:t> </a:t>
            </a:r>
            <a:r>
              <a:rPr lang="sk-SK" sz="2800" dirty="0" err="1" smtClean="0"/>
              <a:t>use</a:t>
            </a:r>
            <a:r>
              <a:rPr lang="sk-SK" sz="2800" dirty="0" smtClean="0"/>
              <a:t>,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standard</a:t>
            </a:r>
            <a:r>
              <a:rPr lang="sk-SK" sz="2800" dirty="0" smtClean="0"/>
              <a:t> in </a:t>
            </a:r>
            <a:r>
              <a:rPr lang="sk-SK" sz="2800" dirty="0" err="1" smtClean="0"/>
              <a:t>clinical</a:t>
            </a:r>
            <a:r>
              <a:rPr lang="sk-SK" sz="2800" dirty="0" smtClean="0"/>
              <a:t> </a:t>
            </a:r>
            <a:r>
              <a:rPr lang="sk-SK" sz="2800" dirty="0" err="1" smtClean="0"/>
              <a:t>medical</a:t>
            </a:r>
            <a:r>
              <a:rPr lang="sk-SK" sz="2800" dirty="0" smtClean="0"/>
              <a:t> </a:t>
            </a:r>
            <a:r>
              <a:rPr lang="sk-SK" sz="2800" dirty="0" err="1" smtClean="0"/>
              <a:t>practice</a:t>
            </a:r>
            <a:r>
              <a:rPr lang="sk-SK" sz="2800" dirty="0" smtClean="0"/>
              <a:t> </a:t>
            </a:r>
            <a:r>
              <a:rPr lang="sk-SK" sz="2800" dirty="0" err="1" smtClean="0"/>
              <a:t>here</a:t>
            </a:r>
            <a:endParaRPr lang="sk-SK" sz="2800" dirty="0"/>
          </a:p>
        </p:txBody>
      </p:sp>
      <p:pic>
        <p:nvPicPr>
          <p:cNvPr id="26628" name="Picture 4" descr="http://extras.springer.com/2007/978-3-540-32706-6/html/fig/fullres/fig_07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93143"/>
            <a:ext cx="6357982" cy="4907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Part II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err="1" smtClean="0"/>
              <a:t>Pathology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of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Afferent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system</a:t>
            </a:r>
            <a:endParaRPr lang="sk-SK" sz="4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Afferent</a:t>
            </a:r>
            <a:r>
              <a:rPr lang="sk-SK" b="1" dirty="0" smtClean="0"/>
              <a:t> </a:t>
            </a:r>
            <a:r>
              <a:rPr lang="sk-SK" b="1" dirty="0" err="1" smtClean="0"/>
              <a:t>system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r>
              <a:rPr lang="sk-SK" sz="2400" b="1" dirty="0" err="1" smtClean="0"/>
              <a:t>Retina</a:t>
            </a:r>
            <a:r>
              <a:rPr lang="sk-SK" sz="2400" dirty="0" smtClean="0"/>
              <a:t> (</a:t>
            </a:r>
            <a:r>
              <a:rPr lang="sk-SK" sz="2400" dirty="0" err="1" smtClean="0"/>
              <a:t>cones</a:t>
            </a:r>
            <a:r>
              <a:rPr lang="sk-SK" sz="2400" dirty="0" smtClean="0"/>
              <a:t>, </a:t>
            </a:r>
            <a:r>
              <a:rPr lang="sk-SK" sz="2400" dirty="0" err="1" smtClean="0"/>
              <a:t>rods</a:t>
            </a:r>
            <a:r>
              <a:rPr lang="sk-SK" sz="2400" dirty="0" smtClean="0"/>
              <a:t>, </a:t>
            </a:r>
            <a:r>
              <a:rPr lang="sk-SK" sz="2400" dirty="0" err="1" smtClean="0"/>
              <a:t>bipolar</a:t>
            </a:r>
            <a:r>
              <a:rPr lang="sk-SK" sz="2400" dirty="0" smtClean="0"/>
              <a:t> and ganglion </a:t>
            </a:r>
            <a:r>
              <a:rPr lang="sk-SK" sz="2400" dirty="0" err="1" smtClean="0"/>
              <a:t>cells</a:t>
            </a:r>
            <a:r>
              <a:rPr lang="sk-SK" sz="2400" dirty="0" smtClean="0"/>
              <a:t>)</a:t>
            </a:r>
          </a:p>
          <a:p>
            <a:r>
              <a:rPr lang="sk-SK" sz="2400" b="1" dirty="0" err="1" smtClean="0"/>
              <a:t>Optic</a:t>
            </a:r>
            <a:r>
              <a:rPr lang="sk-SK" sz="2400" b="1" dirty="0" smtClean="0"/>
              <a:t> nerve</a:t>
            </a:r>
          </a:p>
          <a:p>
            <a:r>
              <a:rPr lang="sk-SK" sz="2400" b="1" dirty="0" err="1" smtClean="0"/>
              <a:t>Optic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chiasm</a:t>
            </a:r>
            <a:endParaRPr lang="sk-SK" sz="2400" b="1" dirty="0" smtClean="0"/>
          </a:p>
          <a:p>
            <a:r>
              <a:rPr lang="sk-SK" sz="2400" b="1" dirty="0" err="1" smtClean="0"/>
              <a:t>Optic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tract</a:t>
            </a:r>
            <a:endParaRPr lang="sk-SK" sz="2400" b="1" dirty="0" smtClean="0"/>
          </a:p>
          <a:p>
            <a:r>
              <a:rPr lang="sk-SK" sz="2400" b="1" dirty="0" err="1" smtClean="0"/>
              <a:t>Lateral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geniculate</a:t>
            </a:r>
            <a:r>
              <a:rPr lang="sk-SK" sz="2400" b="1" dirty="0" smtClean="0"/>
              <a:t> body</a:t>
            </a:r>
          </a:p>
          <a:p>
            <a:r>
              <a:rPr lang="sk-SK" sz="2400" b="1" dirty="0" err="1" smtClean="0"/>
              <a:t>Optic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radiation</a:t>
            </a:r>
            <a:endParaRPr lang="sk-SK" sz="2400" b="1" dirty="0" smtClean="0"/>
          </a:p>
          <a:p>
            <a:r>
              <a:rPr lang="sk-SK" sz="2400" b="1" dirty="0" err="1" smtClean="0"/>
              <a:t>Visual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cortex</a:t>
            </a:r>
            <a:r>
              <a:rPr lang="sk-SK" sz="2400" b="1" dirty="0" smtClean="0"/>
              <a:t> </a:t>
            </a:r>
            <a:r>
              <a:rPr lang="sk-SK" sz="2400" dirty="0" smtClean="0"/>
              <a:t>(V1 = </a:t>
            </a:r>
            <a:r>
              <a:rPr lang="sk-SK" sz="2400" dirty="0" err="1" smtClean="0"/>
              <a:t>Brodmann</a:t>
            </a:r>
            <a:r>
              <a:rPr lang="sk-SK" sz="2400" dirty="0" smtClean="0"/>
              <a:t> </a:t>
            </a:r>
            <a:r>
              <a:rPr lang="sk-SK" sz="2400" dirty="0" err="1" smtClean="0"/>
              <a:t>area</a:t>
            </a:r>
            <a:r>
              <a:rPr lang="sk-SK" sz="2400" dirty="0" smtClean="0"/>
              <a:t> 17)</a:t>
            </a:r>
          </a:p>
          <a:p>
            <a:endParaRPr lang="sk-SK" dirty="0"/>
          </a:p>
        </p:txBody>
      </p:sp>
      <p:pic>
        <p:nvPicPr>
          <p:cNvPr id="10242" name="Picture 2" descr="http://upload.wikimedia.org/wikipedia/commons/8/84/1543%2CVesalius%27Fabrica%2CVisualSystem%2C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5000" y="1714488"/>
            <a:ext cx="323991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Pathologies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Afferent</a:t>
            </a:r>
            <a:r>
              <a:rPr lang="sk-SK" b="1" dirty="0" smtClean="0"/>
              <a:t> </a:t>
            </a:r>
            <a:r>
              <a:rPr lang="sk-SK" b="1" dirty="0" err="1" smtClean="0"/>
              <a:t>Visual</a:t>
            </a:r>
            <a:r>
              <a:rPr lang="sk-SK" b="1" dirty="0" smtClean="0"/>
              <a:t> </a:t>
            </a:r>
            <a:r>
              <a:rPr lang="sk-SK" b="1" dirty="0" err="1" smtClean="0"/>
              <a:t>System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Papilledema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Optic</a:t>
            </a:r>
            <a:r>
              <a:rPr lang="sk-SK" dirty="0" smtClean="0"/>
              <a:t> </a:t>
            </a:r>
            <a:r>
              <a:rPr lang="sk-SK" dirty="0" err="1" smtClean="0"/>
              <a:t>Neuritis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Optic</a:t>
            </a:r>
            <a:r>
              <a:rPr lang="sk-SK" dirty="0" smtClean="0"/>
              <a:t> </a:t>
            </a:r>
            <a:r>
              <a:rPr lang="sk-SK" dirty="0" err="1" smtClean="0"/>
              <a:t>Neuropathy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Optic</a:t>
            </a:r>
            <a:r>
              <a:rPr lang="sk-SK" dirty="0" smtClean="0"/>
              <a:t> </a:t>
            </a:r>
            <a:r>
              <a:rPr lang="sk-SK" dirty="0" err="1" smtClean="0"/>
              <a:t>Atrophy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Neuro-ophthalmology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Study </a:t>
            </a:r>
            <a:r>
              <a:rPr lang="sk-SK" dirty="0" err="1" smtClean="0"/>
              <a:t>integrating</a:t>
            </a:r>
            <a:r>
              <a:rPr lang="sk-SK" dirty="0" smtClean="0"/>
              <a:t> </a:t>
            </a:r>
            <a:r>
              <a:rPr lang="sk-SK" dirty="0" err="1" smtClean="0"/>
              <a:t>ophthalmology</a:t>
            </a:r>
            <a:r>
              <a:rPr lang="sk-SK" dirty="0" smtClean="0"/>
              <a:t> and </a:t>
            </a:r>
            <a:r>
              <a:rPr lang="sk-SK" dirty="0" err="1" smtClean="0"/>
              <a:t>neurology</a:t>
            </a:r>
            <a:endParaRPr lang="sk-SK" dirty="0" smtClean="0"/>
          </a:p>
          <a:p>
            <a:r>
              <a:rPr lang="sk-SK" dirty="0" err="1" smtClean="0"/>
              <a:t>Disorders</a:t>
            </a:r>
            <a:r>
              <a:rPr lang="sk-SK" dirty="0" smtClean="0"/>
              <a:t> </a:t>
            </a:r>
            <a:r>
              <a:rPr lang="sk-SK" dirty="0" err="1" smtClean="0"/>
              <a:t>affecting</a:t>
            </a:r>
            <a:r>
              <a:rPr lang="sk-SK" dirty="0" smtClean="0"/>
              <a:t> </a:t>
            </a:r>
            <a:r>
              <a:rPr lang="sk-SK" dirty="0" err="1" smtClean="0"/>
              <a:t>parts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CNS </a:t>
            </a:r>
            <a:r>
              <a:rPr lang="sk-SK" dirty="0" err="1" smtClean="0"/>
              <a:t>devoted</a:t>
            </a:r>
            <a:r>
              <a:rPr lang="sk-SK" dirty="0" smtClean="0"/>
              <a:t> to </a:t>
            </a:r>
            <a:r>
              <a:rPr lang="sk-SK" dirty="0" err="1" smtClean="0"/>
              <a:t>vision</a:t>
            </a:r>
            <a:r>
              <a:rPr lang="sk-SK" dirty="0" smtClean="0"/>
              <a:t> or </a:t>
            </a:r>
            <a:r>
              <a:rPr lang="sk-SK" dirty="0" err="1" smtClean="0"/>
              <a:t>eye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Afferent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 (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pathway</a:t>
            </a:r>
            <a:r>
              <a:rPr lang="sk-SK" dirty="0" smtClean="0"/>
              <a:t>, </a:t>
            </a:r>
            <a:r>
              <a:rPr lang="sk-SK" dirty="0" err="1" smtClean="0"/>
              <a:t>incl</a:t>
            </a:r>
            <a:r>
              <a:rPr lang="sk-SK" dirty="0" smtClean="0"/>
              <a:t>. </a:t>
            </a:r>
            <a:r>
              <a:rPr lang="sk-SK" dirty="0" err="1" smtClean="0"/>
              <a:t>optic</a:t>
            </a:r>
            <a:r>
              <a:rPr lang="sk-SK" dirty="0" smtClean="0"/>
              <a:t> nerve)</a:t>
            </a:r>
          </a:p>
          <a:p>
            <a:r>
              <a:rPr lang="sk-SK" dirty="0" err="1" smtClean="0"/>
              <a:t>Efferent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 (</a:t>
            </a:r>
            <a:r>
              <a:rPr lang="sk-SK" dirty="0" err="1" smtClean="0"/>
              <a:t>ocular</a:t>
            </a:r>
            <a:r>
              <a:rPr lang="sk-SK" dirty="0" smtClean="0"/>
              <a:t> motor </a:t>
            </a:r>
            <a:r>
              <a:rPr lang="sk-SK" dirty="0" err="1" smtClean="0"/>
              <a:t>control</a:t>
            </a:r>
            <a:r>
              <a:rPr lang="sk-SK" dirty="0" smtClean="0"/>
              <a:t>, </a:t>
            </a:r>
            <a:r>
              <a:rPr lang="sk-SK" dirty="0" err="1" smtClean="0"/>
              <a:t>pupillary</a:t>
            </a:r>
            <a:r>
              <a:rPr lang="sk-SK" dirty="0" smtClean="0"/>
              <a:t> </a:t>
            </a:r>
            <a:r>
              <a:rPr lang="sk-SK" dirty="0" err="1" smtClean="0"/>
              <a:t>function</a:t>
            </a:r>
            <a:r>
              <a:rPr lang="sk-SK" dirty="0" smtClean="0"/>
              <a:t>)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err="1" smtClean="0"/>
              <a:t>Papilledema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5780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Not</a:t>
            </a:r>
            <a:r>
              <a:rPr lang="sk-SK" sz="2800" dirty="0" smtClean="0"/>
              <a:t> a </a:t>
            </a:r>
            <a:r>
              <a:rPr lang="sk-SK" sz="2800" dirty="0" err="1" smtClean="0"/>
              <a:t>disease</a:t>
            </a:r>
            <a:r>
              <a:rPr lang="sk-SK" sz="2800" dirty="0" smtClean="0"/>
              <a:t> - </a:t>
            </a:r>
            <a:r>
              <a:rPr lang="sk-SK" sz="2800" dirty="0" err="1" smtClean="0"/>
              <a:t>sing</a:t>
            </a:r>
            <a:r>
              <a:rPr lang="sk-SK" sz="2800" dirty="0" smtClean="0"/>
              <a:t> </a:t>
            </a:r>
            <a:r>
              <a:rPr lang="sk-SK" sz="2800" dirty="0" err="1" smtClean="0"/>
              <a:t>secondary</a:t>
            </a:r>
            <a:r>
              <a:rPr lang="sk-SK" sz="2800" dirty="0" smtClean="0"/>
              <a:t> </a:t>
            </a:r>
            <a:r>
              <a:rPr lang="sk-SK" sz="2800" dirty="0" err="1" smtClean="0"/>
              <a:t>due</a:t>
            </a:r>
            <a:r>
              <a:rPr lang="sk-SK" sz="2800" dirty="0" smtClean="0"/>
              <a:t> to </a:t>
            </a:r>
            <a:r>
              <a:rPr lang="sk-SK" sz="2800" dirty="0" err="1" smtClean="0"/>
              <a:t>elevated</a:t>
            </a:r>
            <a:r>
              <a:rPr lang="sk-SK" sz="2800" dirty="0" smtClean="0"/>
              <a:t> </a:t>
            </a:r>
            <a:r>
              <a:rPr lang="sk-SK" sz="2800" dirty="0" err="1" smtClean="0"/>
              <a:t>intracranial</a:t>
            </a:r>
            <a:r>
              <a:rPr lang="sk-SK" sz="2800" dirty="0" smtClean="0"/>
              <a:t> </a:t>
            </a:r>
            <a:r>
              <a:rPr lang="sk-SK" sz="2800" dirty="0" err="1" smtClean="0"/>
              <a:t>pressure</a:t>
            </a:r>
            <a:r>
              <a:rPr lang="sk-SK" sz="2800" dirty="0" smtClean="0"/>
              <a:t> (ICP)</a:t>
            </a:r>
          </a:p>
          <a:p>
            <a:r>
              <a:rPr lang="sk-SK" sz="2800" dirty="0" err="1" smtClean="0"/>
              <a:t>Unspecific</a:t>
            </a:r>
            <a:r>
              <a:rPr lang="sk-SK" sz="2800" dirty="0" smtClean="0"/>
              <a:t> </a:t>
            </a:r>
            <a:r>
              <a:rPr lang="sk-SK" sz="2800" dirty="0" err="1" smtClean="0"/>
              <a:t>sign</a:t>
            </a:r>
            <a:endParaRPr lang="sk-SK" sz="2800" dirty="0" smtClean="0"/>
          </a:p>
          <a:p>
            <a:r>
              <a:rPr lang="sk-SK" sz="2800" dirty="0" err="1" smtClean="0"/>
              <a:t>Require</a:t>
            </a:r>
            <a:r>
              <a:rPr lang="sk-SK" sz="2800" dirty="0" smtClean="0"/>
              <a:t> </a:t>
            </a:r>
            <a:r>
              <a:rPr lang="sk-SK" sz="2800" dirty="0" err="1" smtClean="0"/>
              <a:t>immediate</a:t>
            </a:r>
            <a:r>
              <a:rPr lang="sk-SK" sz="2800" dirty="0" smtClean="0"/>
              <a:t> </a:t>
            </a:r>
            <a:r>
              <a:rPr lang="sk-SK" sz="2800" dirty="0" err="1" smtClean="0"/>
              <a:t>diagnosis</a:t>
            </a:r>
            <a:r>
              <a:rPr lang="sk-SK" sz="2800" dirty="0" smtClean="0"/>
              <a:t> = </a:t>
            </a:r>
            <a:r>
              <a:rPr lang="sk-SK" sz="2800" dirty="0" err="1" smtClean="0"/>
              <a:t>increased</a:t>
            </a:r>
            <a:r>
              <a:rPr lang="sk-SK" sz="2800" dirty="0" smtClean="0"/>
              <a:t> ICP </a:t>
            </a:r>
            <a:r>
              <a:rPr lang="sk-SK" sz="2800" dirty="0" err="1" smtClean="0"/>
              <a:t>is</a:t>
            </a:r>
            <a:r>
              <a:rPr lang="sk-SK" sz="2800" dirty="0" smtClean="0"/>
              <a:t> a </a:t>
            </a:r>
            <a:r>
              <a:rPr lang="sk-SK" sz="2800" dirty="0" err="1" smtClean="0"/>
              <a:t>life-threatening</a:t>
            </a:r>
            <a:r>
              <a:rPr lang="sk-SK" sz="2800" dirty="0" smtClean="0"/>
              <a:t> </a:t>
            </a:r>
            <a:r>
              <a:rPr lang="sk-SK" sz="2800" dirty="0" err="1" smtClean="0"/>
              <a:t>situation</a:t>
            </a:r>
            <a:r>
              <a:rPr lang="sk-SK" sz="2800" dirty="0" smtClean="0"/>
              <a:t>!!!</a:t>
            </a:r>
          </a:p>
          <a:p>
            <a:r>
              <a:rPr lang="sk-SK" sz="2800" dirty="0" smtClean="0"/>
              <a:t>60%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cases</a:t>
            </a:r>
            <a:r>
              <a:rPr lang="sk-SK" sz="2800" dirty="0" smtClean="0"/>
              <a:t> = </a:t>
            </a:r>
            <a:r>
              <a:rPr lang="sk-SK" sz="2800" dirty="0" err="1" smtClean="0"/>
              <a:t>increased</a:t>
            </a:r>
            <a:r>
              <a:rPr lang="sk-SK" sz="2800" dirty="0" smtClean="0"/>
              <a:t> ICP </a:t>
            </a:r>
            <a:r>
              <a:rPr lang="sk-SK" sz="2800" dirty="0" err="1" smtClean="0"/>
              <a:t>caused</a:t>
            </a:r>
            <a:r>
              <a:rPr lang="sk-SK" sz="2800" dirty="0" smtClean="0"/>
              <a:t> by </a:t>
            </a:r>
            <a:r>
              <a:rPr lang="sk-SK" sz="2800" dirty="0" err="1" smtClean="0"/>
              <a:t>intracranial</a:t>
            </a:r>
            <a:r>
              <a:rPr lang="sk-SK" sz="2800" dirty="0" smtClean="0"/>
              <a:t> tumor!!!</a:t>
            </a:r>
          </a:p>
          <a:p>
            <a:r>
              <a:rPr lang="sk-SK" sz="2800" dirty="0" err="1" smtClean="0"/>
              <a:t>Other</a:t>
            </a:r>
            <a:r>
              <a:rPr lang="sk-SK" sz="2800" dirty="0" smtClean="0"/>
              <a:t>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causes</a:t>
            </a:r>
            <a:r>
              <a:rPr lang="sk-SK" sz="2800" dirty="0" smtClean="0"/>
              <a:t>: </a:t>
            </a:r>
            <a:r>
              <a:rPr lang="sk-SK" sz="2800" dirty="0" err="1" smtClean="0"/>
              <a:t>hydrocephalus</a:t>
            </a:r>
            <a:r>
              <a:rPr lang="sk-SK" sz="2800" dirty="0" smtClean="0"/>
              <a:t>, </a:t>
            </a:r>
            <a:r>
              <a:rPr lang="sk-SK" sz="2800" dirty="0" err="1" smtClean="0"/>
              <a:t>meningitis</a:t>
            </a:r>
            <a:r>
              <a:rPr lang="sk-SK" sz="2800" dirty="0" smtClean="0"/>
              <a:t>, </a:t>
            </a:r>
            <a:r>
              <a:rPr lang="sk-SK" sz="2800" dirty="0" err="1" smtClean="0"/>
              <a:t>encephalitis</a:t>
            </a:r>
            <a:r>
              <a:rPr lang="sk-SK" sz="2800" dirty="0" smtClean="0"/>
              <a:t>, </a:t>
            </a:r>
            <a:r>
              <a:rPr lang="sk-SK" sz="2800" dirty="0" err="1" smtClean="0"/>
              <a:t>brain</a:t>
            </a:r>
            <a:r>
              <a:rPr lang="sk-SK" sz="2800" dirty="0" smtClean="0"/>
              <a:t> </a:t>
            </a:r>
            <a:r>
              <a:rPr lang="sk-SK" sz="2800" dirty="0" err="1" smtClean="0"/>
              <a:t>abscess</a:t>
            </a:r>
            <a:r>
              <a:rPr lang="sk-SK" sz="2800" dirty="0" smtClean="0"/>
              <a:t>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57204" y="-7145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Papilledema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94"/>
            <a:ext cx="8229600" cy="6072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Clinical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picture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sz="2800" b="1" dirty="0" err="1" smtClean="0"/>
              <a:t>Early</a:t>
            </a:r>
            <a:endParaRPr lang="sk-SK" sz="2800" b="1" dirty="0" smtClean="0"/>
          </a:p>
          <a:p>
            <a:r>
              <a:rPr lang="sk-SK" sz="2800" dirty="0" err="1" smtClean="0"/>
              <a:t>Margins</a:t>
            </a:r>
            <a:r>
              <a:rPr lang="sk-SK" sz="2800" dirty="0" smtClean="0"/>
              <a:t> are </a:t>
            </a:r>
            <a:r>
              <a:rPr lang="sk-SK" sz="2800" dirty="0" err="1" smtClean="0"/>
              <a:t>obscured</a:t>
            </a:r>
            <a:endParaRPr lang="sk-SK" sz="2800" dirty="0" smtClean="0"/>
          </a:p>
          <a:p>
            <a:r>
              <a:rPr lang="sk-SK" sz="2800" dirty="0" err="1" smtClean="0"/>
              <a:t>Optic</a:t>
            </a:r>
            <a:r>
              <a:rPr lang="sk-SK" sz="2800" dirty="0" smtClean="0"/>
              <a:t> cup </a:t>
            </a:r>
            <a:r>
              <a:rPr lang="sk-SK" sz="2800" dirty="0" err="1" smtClean="0"/>
              <a:t>initially</a:t>
            </a:r>
            <a:r>
              <a:rPr lang="sk-SK" sz="2800" dirty="0" smtClean="0"/>
              <a:t> </a:t>
            </a:r>
            <a:r>
              <a:rPr lang="sk-SK" sz="2800" dirty="0" err="1" smtClean="0"/>
              <a:t>preserved</a:t>
            </a:r>
            <a:endParaRPr lang="sk-SK" sz="2800" dirty="0" smtClean="0"/>
          </a:p>
          <a:p>
            <a:r>
              <a:rPr lang="sk-SK" sz="2800" dirty="0" err="1" smtClean="0"/>
              <a:t>Hyperemic</a:t>
            </a:r>
            <a:r>
              <a:rPr lang="sk-SK" sz="2800" dirty="0" smtClean="0"/>
              <a:t> </a:t>
            </a:r>
            <a:r>
              <a:rPr lang="sk-SK" sz="2800" dirty="0" err="1" smtClean="0"/>
              <a:t>disc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Acute</a:t>
            </a:r>
            <a:endParaRPr lang="sk-SK" sz="2800" b="1" dirty="0" smtClean="0"/>
          </a:p>
          <a:p>
            <a:r>
              <a:rPr lang="sk-SK" sz="2800" dirty="0" err="1" smtClean="0"/>
              <a:t>Elevation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disc</a:t>
            </a:r>
            <a:endParaRPr lang="sk-SK" sz="2800" dirty="0" smtClean="0"/>
          </a:p>
          <a:p>
            <a:r>
              <a:rPr lang="sk-SK" sz="2800" dirty="0" err="1" smtClean="0"/>
              <a:t>Radial</a:t>
            </a:r>
            <a:r>
              <a:rPr lang="sk-SK" sz="2800" dirty="0" smtClean="0"/>
              <a:t> </a:t>
            </a:r>
            <a:r>
              <a:rPr lang="sk-SK" sz="2800" dirty="0" err="1" smtClean="0"/>
              <a:t>hemorrhages</a:t>
            </a:r>
            <a:endParaRPr lang="sk-SK" sz="2800" dirty="0" smtClean="0"/>
          </a:p>
          <a:p>
            <a:r>
              <a:rPr lang="sk-SK" sz="2800" dirty="0" err="1" smtClean="0"/>
              <a:t>Grayish-white</a:t>
            </a:r>
            <a:r>
              <a:rPr lang="sk-SK" sz="2800" dirty="0" smtClean="0"/>
              <a:t> </a:t>
            </a:r>
            <a:r>
              <a:rPr lang="sk-SK" sz="2800" dirty="0" err="1" smtClean="0"/>
              <a:t>exudates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Chronic</a:t>
            </a:r>
            <a:endParaRPr lang="sk-SK" sz="2800" b="1" dirty="0" smtClean="0"/>
          </a:p>
          <a:p>
            <a:r>
              <a:rPr lang="sk-SK" sz="2800" dirty="0" err="1" smtClean="0"/>
              <a:t>Disc</a:t>
            </a:r>
            <a:r>
              <a:rPr lang="sk-SK" sz="2800" dirty="0" smtClean="0"/>
              <a:t> </a:t>
            </a:r>
            <a:r>
              <a:rPr lang="sk-SK" sz="2800" dirty="0" err="1" smtClean="0"/>
              <a:t>edema</a:t>
            </a:r>
            <a:endParaRPr lang="sk-SK" sz="2800" dirty="0"/>
          </a:p>
          <a:p>
            <a:r>
              <a:rPr lang="sk-SK" sz="2800" dirty="0" err="1" smtClean="0"/>
              <a:t>Obiterated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cup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1746" name="Picture 2" descr="http://upload.wikimedia.org/wikipedia/commons/1/1a/Papilled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907" y="0"/>
            <a:ext cx="2678093" cy="2571744"/>
          </a:xfrm>
          <a:prstGeom prst="rect">
            <a:avLst/>
          </a:prstGeom>
          <a:noFill/>
        </p:spPr>
      </p:pic>
      <p:pic>
        <p:nvPicPr>
          <p:cNvPr id="31748" name="Picture 4" descr="http://avserver.lib.uthsc.edu:8080/Medicine/eye_exam/Papillededema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0606" y="4441533"/>
            <a:ext cx="3183492" cy="2630805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81" y="2571744"/>
            <a:ext cx="2686019" cy="193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papilloede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760050" cy="42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35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 smtClean="0"/>
              <a:t>neuritis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Inflammation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</a:t>
            </a:r>
          </a:p>
          <a:p>
            <a:r>
              <a:rPr lang="sk-SK" sz="2800" b="1" dirty="0" err="1" smtClean="0"/>
              <a:t>Intraocular</a:t>
            </a:r>
            <a:r>
              <a:rPr lang="sk-SK" sz="2800" dirty="0" smtClean="0"/>
              <a:t> – </a:t>
            </a:r>
            <a:r>
              <a:rPr lang="sk-SK" sz="2800" dirty="0" err="1" smtClean="0"/>
              <a:t>within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globe</a:t>
            </a:r>
            <a:endParaRPr lang="sk-SK" sz="2800" dirty="0" smtClean="0"/>
          </a:p>
          <a:p>
            <a:r>
              <a:rPr lang="sk-SK" sz="2800" b="1" dirty="0" err="1" smtClean="0"/>
              <a:t>Retrobulbar</a:t>
            </a:r>
            <a:r>
              <a:rPr lang="sk-SK" sz="2800" dirty="0" smtClean="0"/>
              <a:t> – </a:t>
            </a:r>
            <a:r>
              <a:rPr lang="sk-SK" sz="2800" dirty="0" err="1" smtClean="0"/>
              <a:t>posteriot</a:t>
            </a:r>
            <a:r>
              <a:rPr lang="sk-SK" sz="2800" dirty="0" smtClean="0"/>
              <a:t> to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globe</a:t>
            </a:r>
            <a:endParaRPr lang="sk-SK" sz="2800" dirty="0" smtClean="0"/>
          </a:p>
          <a:p>
            <a:r>
              <a:rPr lang="sk-SK" sz="2800" dirty="0" err="1" smtClean="0"/>
              <a:t>Usually</a:t>
            </a:r>
            <a:r>
              <a:rPr lang="sk-SK" sz="2800" dirty="0" smtClean="0"/>
              <a:t> </a:t>
            </a:r>
            <a:r>
              <a:rPr lang="sk-SK" sz="2800" dirty="0" err="1" smtClean="0"/>
              <a:t>unilateral</a:t>
            </a:r>
            <a:endParaRPr lang="sk-SK" sz="2800" dirty="0" smtClean="0"/>
          </a:p>
          <a:p>
            <a:r>
              <a:rPr lang="sk-SK" sz="2800" dirty="0" err="1" smtClean="0"/>
              <a:t>Tendency</a:t>
            </a:r>
            <a:r>
              <a:rPr lang="sk-SK" sz="2800" dirty="0" smtClean="0"/>
              <a:t> to </a:t>
            </a:r>
            <a:r>
              <a:rPr lang="sk-SK" sz="2800" dirty="0" err="1" smtClean="0"/>
              <a:t>repeat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Often</a:t>
            </a:r>
            <a:r>
              <a:rPr lang="sk-SK" sz="2800" dirty="0" smtClean="0"/>
              <a:t> </a:t>
            </a:r>
            <a:r>
              <a:rPr lang="sk-SK" sz="2800" dirty="0" err="1" smtClean="0"/>
              <a:t>associated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multiple</a:t>
            </a:r>
            <a:r>
              <a:rPr lang="sk-SK" sz="2800" dirty="0" smtClean="0"/>
              <a:t> </a:t>
            </a:r>
            <a:r>
              <a:rPr lang="sk-SK" sz="2800" dirty="0" err="1" smtClean="0"/>
              <a:t>sclerosis</a:t>
            </a:r>
            <a:r>
              <a:rPr lang="sk-SK" sz="2800" dirty="0" smtClean="0"/>
              <a:t> (MS) = </a:t>
            </a:r>
            <a:r>
              <a:rPr lang="sk-SK" sz="2800" dirty="0" err="1" smtClean="0"/>
              <a:t>demyelinating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r>
              <a:rPr lang="sk-SK" sz="2800" dirty="0" smtClean="0"/>
              <a:t> (20% = </a:t>
            </a:r>
            <a:r>
              <a:rPr lang="sk-SK" sz="2800" dirty="0" err="1" smtClean="0"/>
              <a:t>first</a:t>
            </a:r>
            <a:r>
              <a:rPr lang="sk-SK" sz="2800" dirty="0" smtClean="0"/>
              <a:t> </a:t>
            </a:r>
            <a:r>
              <a:rPr lang="sk-SK" sz="2800" dirty="0" err="1" smtClean="0"/>
              <a:t>sign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MS)</a:t>
            </a:r>
          </a:p>
          <a:p>
            <a:r>
              <a:rPr lang="sk-SK" sz="2800" dirty="0" err="1" smtClean="0"/>
              <a:t>Other</a:t>
            </a:r>
            <a:r>
              <a:rPr lang="sk-SK" sz="2800" dirty="0" smtClean="0"/>
              <a:t>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inflammatory</a:t>
            </a:r>
            <a:r>
              <a:rPr lang="sk-SK" sz="2800" dirty="0" smtClean="0"/>
              <a:t> </a:t>
            </a:r>
            <a:r>
              <a:rPr lang="sk-SK" sz="2800" dirty="0" err="1" smtClean="0"/>
              <a:t>causes</a:t>
            </a:r>
            <a:r>
              <a:rPr lang="sk-SK" sz="2800" dirty="0" smtClean="0"/>
              <a:t>: </a:t>
            </a:r>
            <a:r>
              <a:rPr lang="sk-SK" sz="2800" dirty="0" err="1" smtClean="0"/>
              <a:t>Lyme</a:t>
            </a:r>
            <a:r>
              <a:rPr lang="sk-SK" sz="2800" dirty="0" smtClean="0"/>
              <a:t> </a:t>
            </a:r>
            <a:r>
              <a:rPr lang="sk-SK" sz="2800" dirty="0" err="1" smtClean="0"/>
              <a:t>disease</a:t>
            </a:r>
            <a:r>
              <a:rPr lang="sk-SK" sz="2800" dirty="0" smtClean="0"/>
              <a:t>, </a:t>
            </a:r>
            <a:r>
              <a:rPr lang="sk-SK" sz="2800" dirty="0" err="1" smtClean="0"/>
              <a:t>syphilis</a:t>
            </a:r>
            <a:r>
              <a:rPr lang="sk-SK" sz="2800" dirty="0" smtClean="0"/>
              <a:t>, </a:t>
            </a:r>
            <a:r>
              <a:rPr lang="sk-SK" sz="2800" dirty="0" err="1" smtClean="0"/>
              <a:t>inflammation</a:t>
            </a:r>
            <a:r>
              <a:rPr lang="sk-SK" sz="2800" dirty="0" smtClean="0"/>
              <a:t> </a:t>
            </a:r>
            <a:r>
              <a:rPr lang="sk-SK" sz="2800" dirty="0" err="1" smtClean="0"/>
              <a:t>from</a:t>
            </a:r>
            <a:r>
              <a:rPr lang="sk-SK" sz="2800" dirty="0" smtClean="0"/>
              <a:t> </a:t>
            </a:r>
            <a:r>
              <a:rPr lang="sk-SK" sz="2800" dirty="0" err="1" smtClean="0"/>
              <a:t>orbit</a:t>
            </a:r>
            <a:r>
              <a:rPr lang="sk-SK" sz="2800" dirty="0" smtClean="0"/>
              <a:t>, </a:t>
            </a:r>
            <a:r>
              <a:rPr lang="sk-SK" sz="2800" dirty="0" err="1" smtClean="0"/>
              <a:t>paranasal</a:t>
            </a:r>
            <a:r>
              <a:rPr lang="sk-SK" sz="2800" dirty="0" smtClean="0"/>
              <a:t> </a:t>
            </a:r>
            <a:r>
              <a:rPr lang="sk-SK" sz="2800" dirty="0" err="1" smtClean="0"/>
              <a:t>sinuses</a:t>
            </a:r>
            <a:r>
              <a:rPr lang="sk-SK" sz="2800" dirty="0" smtClean="0"/>
              <a:t>...</a:t>
            </a:r>
          </a:p>
          <a:p>
            <a:endParaRPr lang="sk-SK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retrobulbar neurit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0673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80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 smtClean="0"/>
              <a:t>neuritis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Symptoms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Sudden</a:t>
            </a:r>
            <a:r>
              <a:rPr lang="sk-SK" sz="2800" dirty="0" smtClean="0"/>
              <a:t> </a:t>
            </a:r>
            <a:r>
              <a:rPr lang="sk-SK" sz="2800" dirty="0" err="1" smtClean="0"/>
              <a:t>vision</a:t>
            </a:r>
            <a:r>
              <a:rPr lang="sk-SK" sz="2800" dirty="0" smtClean="0"/>
              <a:t> </a:t>
            </a:r>
            <a:r>
              <a:rPr lang="sk-SK" sz="2800" dirty="0" err="1" smtClean="0"/>
              <a:t>loss</a:t>
            </a:r>
            <a:r>
              <a:rPr lang="sk-SK" sz="2800" dirty="0" smtClean="0"/>
              <a:t> </a:t>
            </a:r>
            <a:r>
              <a:rPr lang="sk-SK" sz="2800" dirty="0" err="1" smtClean="0"/>
              <a:t>within</a:t>
            </a:r>
            <a:r>
              <a:rPr lang="sk-SK" sz="2800" dirty="0" smtClean="0"/>
              <a:t> </a:t>
            </a:r>
            <a:r>
              <a:rPr lang="sk-SK" sz="2800" dirty="0" err="1" smtClean="0"/>
              <a:t>several</a:t>
            </a:r>
            <a:r>
              <a:rPr lang="sk-SK" sz="2800" dirty="0" smtClean="0"/>
              <a:t> </a:t>
            </a:r>
            <a:r>
              <a:rPr lang="sk-SK" sz="2800" dirty="0" err="1" smtClean="0"/>
              <a:t>hours</a:t>
            </a:r>
            <a:r>
              <a:rPr lang="sk-SK" sz="2800" dirty="0" smtClean="0"/>
              <a:t> (</a:t>
            </a:r>
            <a:r>
              <a:rPr lang="sk-SK" sz="2800" dirty="0" err="1" smtClean="0"/>
              <a:t>mild</a:t>
            </a:r>
            <a:r>
              <a:rPr lang="sk-SK" sz="2800" dirty="0" smtClean="0"/>
              <a:t> </a:t>
            </a:r>
            <a:r>
              <a:rPr lang="sk-SK" sz="2800" dirty="0" err="1" smtClean="0"/>
              <a:t>blurring</a:t>
            </a:r>
            <a:r>
              <a:rPr lang="sk-SK" sz="2800" dirty="0" smtClean="0"/>
              <a:t>/</a:t>
            </a:r>
            <a:r>
              <a:rPr lang="sk-SK" sz="2800" dirty="0" err="1" smtClean="0"/>
              <a:t>light</a:t>
            </a:r>
            <a:r>
              <a:rPr lang="sk-SK" sz="2800" dirty="0" smtClean="0"/>
              <a:t> </a:t>
            </a:r>
            <a:r>
              <a:rPr lang="sk-SK" sz="2800" dirty="0" err="1" smtClean="0"/>
              <a:t>perception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Central</a:t>
            </a:r>
            <a:r>
              <a:rPr lang="sk-SK" sz="2800" dirty="0" smtClean="0"/>
              <a:t>, </a:t>
            </a:r>
            <a:r>
              <a:rPr lang="sk-SK" sz="2800" dirty="0" err="1" smtClean="0"/>
              <a:t>paracentral</a:t>
            </a:r>
            <a:r>
              <a:rPr lang="sk-SK" sz="2800" dirty="0" smtClean="0"/>
              <a:t> </a:t>
            </a:r>
            <a:r>
              <a:rPr lang="sk-SK" sz="2800" dirty="0" err="1" smtClean="0"/>
              <a:t>scotoma</a:t>
            </a:r>
            <a:endParaRPr lang="sk-SK" sz="2800" dirty="0" smtClean="0"/>
          </a:p>
          <a:p>
            <a:r>
              <a:rPr lang="sk-SK" sz="2800" dirty="0" err="1" smtClean="0"/>
              <a:t>Retrobulbar</a:t>
            </a:r>
            <a:r>
              <a:rPr lang="sk-SK" sz="2800" dirty="0" smtClean="0"/>
              <a:t>/</a:t>
            </a:r>
            <a:r>
              <a:rPr lang="sk-SK" sz="2800" dirty="0" err="1" smtClean="0"/>
              <a:t>parabulbar</a:t>
            </a:r>
            <a:r>
              <a:rPr lang="sk-SK" sz="2800" dirty="0" smtClean="0"/>
              <a:t> </a:t>
            </a:r>
            <a:r>
              <a:rPr lang="sk-SK" sz="2800" dirty="0" err="1" smtClean="0"/>
              <a:t>pain</a:t>
            </a:r>
            <a:endParaRPr lang="sk-SK" sz="2800" dirty="0" smtClean="0"/>
          </a:p>
          <a:p>
            <a:r>
              <a:rPr lang="sk-SK" sz="2800" dirty="0" err="1" smtClean="0"/>
              <a:t>Present</a:t>
            </a:r>
            <a:r>
              <a:rPr lang="sk-SK" sz="2800" dirty="0" smtClean="0"/>
              <a:t> </a:t>
            </a:r>
            <a:r>
              <a:rPr lang="sk-SK" sz="2800" dirty="0" err="1" smtClean="0"/>
              <a:t>afferent</a:t>
            </a:r>
            <a:r>
              <a:rPr lang="sk-SK" sz="2800" dirty="0" smtClean="0"/>
              <a:t> </a:t>
            </a:r>
            <a:r>
              <a:rPr lang="sk-SK" sz="2800" dirty="0" err="1" smtClean="0"/>
              <a:t>pupillary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Prognosis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depends</a:t>
            </a:r>
            <a:r>
              <a:rPr lang="sk-SK" sz="2800" dirty="0" smtClean="0"/>
              <a:t> on </a:t>
            </a:r>
            <a:r>
              <a:rPr lang="sk-SK" sz="2800" dirty="0" err="1" smtClean="0"/>
              <a:t>underlying</a:t>
            </a:r>
            <a:r>
              <a:rPr lang="sk-SK" sz="2800" dirty="0" smtClean="0"/>
              <a:t> </a:t>
            </a:r>
            <a:r>
              <a:rPr lang="sk-SK" sz="2800" dirty="0" err="1" smtClean="0"/>
              <a:t>disorders</a:t>
            </a:r>
            <a:endParaRPr lang="sk-SK" sz="2800" dirty="0" smtClean="0"/>
          </a:p>
          <a:p>
            <a:r>
              <a:rPr lang="sk-SK" sz="2800" dirty="0" smtClean="0"/>
              <a:t>MS = </a:t>
            </a:r>
            <a:r>
              <a:rPr lang="sk-SK" sz="2800" dirty="0" err="1" smtClean="0"/>
              <a:t>usually</a:t>
            </a:r>
            <a:r>
              <a:rPr lang="sk-SK" sz="2800" dirty="0" smtClean="0"/>
              <a:t> </a:t>
            </a:r>
            <a:r>
              <a:rPr lang="sk-SK" sz="2800" dirty="0" err="1" smtClean="0"/>
              <a:t>good</a:t>
            </a:r>
            <a:r>
              <a:rPr lang="sk-SK" sz="2800" dirty="0" smtClean="0"/>
              <a:t> – </a:t>
            </a:r>
            <a:r>
              <a:rPr lang="sk-SK" sz="2800" dirty="0" err="1" smtClean="0"/>
              <a:t>significant</a:t>
            </a:r>
            <a:r>
              <a:rPr lang="sk-SK" sz="2800" dirty="0" smtClean="0"/>
              <a:t> </a:t>
            </a:r>
            <a:r>
              <a:rPr lang="sk-SK" sz="2800" dirty="0" err="1" smtClean="0"/>
              <a:t>spontaneous</a:t>
            </a:r>
            <a:r>
              <a:rPr lang="sk-SK" sz="2800" dirty="0" smtClean="0"/>
              <a:t> </a:t>
            </a:r>
            <a:r>
              <a:rPr lang="sk-SK" sz="2800" dirty="0" err="1" smtClean="0"/>
              <a:t>improvement</a:t>
            </a:r>
            <a:r>
              <a:rPr lang="sk-SK" sz="2800" dirty="0" smtClean="0"/>
              <a:t> (</a:t>
            </a:r>
            <a:r>
              <a:rPr lang="sk-SK" sz="2800" dirty="0" err="1" smtClean="0"/>
              <a:t>several</a:t>
            </a:r>
            <a:r>
              <a:rPr lang="sk-SK" sz="2800" dirty="0" smtClean="0"/>
              <a:t> </a:t>
            </a:r>
            <a:r>
              <a:rPr lang="sk-SK" sz="2800" dirty="0" err="1" smtClean="0"/>
              <a:t>weeks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permanent</a:t>
            </a:r>
            <a:r>
              <a:rPr lang="sk-SK" sz="2800" dirty="0" smtClean="0"/>
              <a:t> </a:t>
            </a:r>
            <a:r>
              <a:rPr lang="sk-SK" sz="2800" dirty="0" err="1" smtClean="0"/>
              <a:t>disturbances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vision</a:t>
            </a:r>
            <a:r>
              <a:rPr lang="sk-SK" sz="2800" dirty="0" smtClean="0"/>
              <a:t> are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(</a:t>
            </a:r>
            <a:r>
              <a:rPr lang="sk-SK" sz="2800" dirty="0" err="1" smtClean="0"/>
              <a:t>color</a:t>
            </a:r>
            <a:r>
              <a:rPr lang="sk-SK" sz="2800" dirty="0" smtClean="0"/>
              <a:t> </a:t>
            </a:r>
            <a:r>
              <a:rPr lang="sk-SK" sz="2800" dirty="0" err="1" smtClean="0"/>
              <a:t>vision</a:t>
            </a:r>
            <a:r>
              <a:rPr lang="sk-SK" sz="2800" dirty="0" smtClean="0"/>
              <a:t> </a:t>
            </a:r>
            <a:r>
              <a:rPr lang="sk-SK" sz="2800" dirty="0" err="1" smtClean="0"/>
              <a:t>decreasing</a:t>
            </a:r>
            <a:r>
              <a:rPr lang="sk-SK" sz="2800" dirty="0" smtClean="0"/>
              <a:t>, </a:t>
            </a:r>
            <a:r>
              <a:rPr lang="sk-SK" sz="2800" dirty="0" err="1" smtClean="0"/>
              <a:t>scotoma</a:t>
            </a:r>
            <a:r>
              <a:rPr lang="sk-SK" sz="2800" dirty="0" smtClean="0"/>
              <a:t>)</a:t>
            </a:r>
          </a:p>
          <a:p>
            <a:endParaRPr lang="sk-SK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pupillary defe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2686"/>
            <a:ext cx="7032780" cy="52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2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intraocular neurit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15124"/>
            <a:ext cx="5019887" cy="32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52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8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A</a:t>
            </a:r>
            <a:r>
              <a:rPr lang="sk-SK" b="1" dirty="0" err="1" smtClean="0"/>
              <a:t>nterior</a:t>
            </a:r>
            <a:r>
              <a:rPr lang="sk-SK" b="1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I</a:t>
            </a:r>
            <a:r>
              <a:rPr lang="sk-SK" b="1" dirty="0" err="1" smtClean="0"/>
              <a:t>schemic</a:t>
            </a:r>
            <a:r>
              <a:rPr lang="sk-SK" b="1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</a:t>
            </a:r>
            <a:r>
              <a:rPr lang="sk-SK" b="1" dirty="0" err="1" smtClean="0"/>
              <a:t>ptic</a:t>
            </a:r>
            <a:r>
              <a:rPr lang="sk-SK" b="1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N</a:t>
            </a:r>
            <a:r>
              <a:rPr lang="sk-SK" b="1" dirty="0" err="1" smtClean="0"/>
              <a:t>europathy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>
                <a:solidFill>
                  <a:srgbClr val="FF0000"/>
                </a:solidFill>
              </a:rPr>
              <a:t>E</a:t>
            </a:r>
            <a:r>
              <a:rPr lang="sk-SK" sz="2800" b="1" dirty="0" err="1" smtClean="0">
                <a:solidFill>
                  <a:srgbClr val="FF0000"/>
                </a:solidFill>
              </a:rPr>
              <a:t>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Acute</a:t>
            </a:r>
            <a:r>
              <a:rPr lang="sk-SK" sz="2800" dirty="0" smtClean="0"/>
              <a:t> </a:t>
            </a:r>
            <a:r>
              <a:rPr lang="sk-SK" sz="2800" dirty="0" err="1" smtClean="0"/>
              <a:t>disruption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blood</a:t>
            </a:r>
            <a:r>
              <a:rPr lang="sk-SK" sz="2800" dirty="0" smtClean="0"/>
              <a:t> </a:t>
            </a:r>
            <a:r>
              <a:rPr lang="sk-SK" sz="2800" dirty="0" err="1" smtClean="0"/>
              <a:t>supply</a:t>
            </a:r>
            <a:r>
              <a:rPr lang="sk-SK" sz="2800" dirty="0" smtClean="0"/>
              <a:t> (</a:t>
            </a:r>
            <a:r>
              <a:rPr lang="sk-SK" sz="2800" dirty="0" err="1" smtClean="0"/>
              <a:t>due</a:t>
            </a:r>
            <a:r>
              <a:rPr lang="sk-SK" sz="2800" dirty="0" smtClean="0"/>
              <a:t> to </a:t>
            </a:r>
            <a:r>
              <a:rPr lang="sk-SK" sz="2800" dirty="0" err="1" smtClean="0"/>
              <a:t>vascular</a:t>
            </a:r>
            <a:r>
              <a:rPr lang="sk-SK" sz="2800" dirty="0" smtClean="0"/>
              <a:t> </a:t>
            </a:r>
            <a:r>
              <a:rPr lang="sk-SK" sz="2800" dirty="0" err="1" smtClean="0"/>
              <a:t>changes</a:t>
            </a:r>
            <a:r>
              <a:rPr lang="sk-SK" sz="2800" dirty="0" smtClean="0"/>
              <a:t>, </a:t>
            </a:r>
            <a:r>
              <a:rPr lang="sk-SK" sz="2800" dirty="0" err="1" smtClean="0"/>
              <a:t>infarction</a:t>
            </a:r>
            <a:r>
              <a:rPr lang="sk-SK" sz="2800" dirty="0" smtClean="0"/>
              <a:t>)</a:t>
            </a:r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Symptoms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Sudden</a:t>
            </a:r>
            <a:r>
              <a:rPr lang="sk-SK" sz="2800" dirty="0" smtClean="0"/>
              <a:t> </a:t>
            </a:r>
            <a:r>
              <a:rPr lang="sk-SK" sz="2800" dirty="0" err="1" smtClean="0"/>
              <a:t>unilateral</a:t>
            </a:r>
            <a:r>
              <a:rPr lang="sk-SK" sz="2800" dirty="0" smtClean="0"/>
              <a:t> </a:t>
            </a:r>
            <a:r>
              <a:rPr lang="sk-SK" sz="2800" dirty="0" err="1" smtClean="0"/>
              <a:t>loss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vision</a:t>
            </a:r>
            <a:endParaRPr lang="sk-SK" sz="2800" dirty="0"/>
          </a:p>
          <a:p>
            <a:r>
              <a:rPr lang="sk-SK" sz="2800" dirty="0" err="1" smtClean="0"/>
              <a:t>Altitudinal</a:t>
            </a:r>
            <a:r>
              <a:rPr lang="sk-SK" sz="2800" dirty="0" smtClean="0"/>
              <a:t> or </a:t>
            </a:r>
            <a:r>
              <a:rPr lang="sk-SK" sz="2800" dirty="0" err="1" smtClean="0"/>
              <a:t>wedge-shaped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field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endParaRPr lang="sk-SK" sz="2800" dirty="0" smtClean="0"/>
          </a:p>
          <a:p>
            <a:r>
              <a:rPr lang="sk-SK" sz="2800" dirty="0" err="1" smtClean="0"/>
              <a:t>Present</a:t>
            </a:r>
            <a:r>
              <a:rPr lang="sk-SK" sz="2800" dirty="0" smtClean="0"/>
              <a:t> </a:t>
            </a:r>
            <a:r>
              <a:rPr lang="sk-SK" sz="2800" dirty="0" err="1" smtClean="0"/>
              <a:t>afferent</a:t>
            </a:r>
            <a:r>
              <a:rPr lang="sk-SK" sz="2800" dirty="0" smtClean="0"/>
              <a:t> </a:t>
            </a:r>
            <a:r>
              <a:rPr lang="sk-SK" sz="2800" dirty="0" err="1" smtClean="0"/>
              <a:t>pupillary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Clinical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picture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Edema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disc</a:t>
            </a:r>
            <a:endParaRPr lang="sk-SK" sz="2800" dirty="0"/>
          </a:p>
          <a:p>
            <a:r>
              <a:rPr lang="sk-SK" sz="2800" dirty="0" err="1" smtClean="0"/>
              <a:t>Segmental</a:t>
            </a:r>
            <a:r>
              <a:rPr lang="sk-SK" sz="2800" dirty="0" smtClean="0"/>
              <a:t> </a:t>
            </a:r>
            <a:r>
              <a:rPr lang="sk-SK" sz="2800" dirty="0" err="1" smtClean="0"/>
              <a:t>obscuration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margins</a:t>
            </a:r>
            <a:r>
              <a:rPr lang="sk-SK" sz="2800" dirty="0" smtClean="0"/>
              <a:t> (</a:t>
            </a:r>
            <a:r>
              <a:rPr lang="sk-SK" sz="2800" dirty="0" err="1" smtClean="0"/>
              <a:t>correlation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field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r>
              <a:rPr lang="sk-SK" sz="2800" dirty="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anterior ischemic optic neuropathy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8654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7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Part I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err="1" smtClean="0"/>
              <a:t>Neuro-ophthalmologic</a:t>
            </a:r>
            <a:r>
              <a:rPr lang="sk-SK" sz="4400" b="1" dirty="0"/>
              <a:t> </a:t>
            </a:r>
            <a:endParaRPr lang="sk-SK" sz="4400" b="1" dirty="0" smtClean="0"/>
          </a:p>
          <a:p>
            <a:pPr algn="ctr">
              <a:buNone/>
            </a:pPr>
            <a:r>
              <a:rPr lang="sk-SK" sz="4400" b="1" dirty="0" err="1" smtClean="0"/>
              <a:t>Examination</a:t>
            </a:r>
            <a:endParaRPr lang="sk-SK" sz="4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/>
              <a:t>Anterior</a:t>
            </a:r>
            <a:r>
              <a:rPr lang="sk-SK" b="1" dirty="0" smtClean="0"/>
              <a:t> </a:t>
            </a:r>
            <a:r>
              <a:rPr lang="sk-SK" b="1" dirty="0" err="1" smtClean="0"/>
              <a:t>ischemic</a:t>
            </a:r>
            <a:r>
              <a:rPr lang="sk-SK" b="1" dirty="0" smtClean="0"/>
              <a:t> </a:t>
            </a:r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 smtClean="0"/>
              <a:t>neuropathy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sk-SK" sz="2800" b="1" dirty="0" smtClean="0"/>
              <a:t>2 </a:t>
            </a:r>
            <a:r>
              <a:rPr lang="sk-SK" sz="2800" b="1" dirty="0" err="1" smtClean="0"/>
              <a:t>forms</a:t>
            </a:r>
            <a:endParaRPr lang="sk-SK" sz="2800" b="1" dirty="0" smtClean="0"/>
          </a:p>
          <a:p>
            <a:r>
              <a:rPr lang="sk-SK" sz="2800" dirty="0" err="1" smtClean="0"/>
              <a:t>Benign</a:t>
            </a:r>
            <a:r>
              <a:rPr lang="sk-SK" sz="2800" dirty="0" smtClean="0"/>
              <a:t>: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Nonarteritic</a:t>
            </a:r>
            <a:r>
              <a:rPr lang="sk-SK" sz="2800" b="1" dirty="0" smtClean="0"/>
              <a:t> AION</a:t>
            </a:r>
          </a:p>
          <a:p>
            <a:r>
              <a:rPr lang="sk-SK" sz="2800" dirty="0" err="1" smtClean="0"/>
              <a:t>Malign</a:t>
            </a:r>
            <a:r>
              <a:rPr lang="sk-SK" sz="2800" dirty="0" smtClean="0"/>
              <a:t>: </a:t>
            </a:r>
            <a:r>
              <a:rPr lang="sk-SK" sz="2800" b="1" dirty="0" err="1" smtClean="0"/>
              <a:t>Arteritic</a:t>
            </a:r>
            <a:r>
              <a:rPr lang="sk-SK" sz="2800" b="1" dirty="0" smtClean="0"/>
              <a:t> AION</a:t>
            </a:r>
          </a:p>
          <a:p>
            <a:endParaRPr lang="sk-SK" sz="2800" b="1" dirty="0" smtClean="0"/>
          </a:p>
          <a:p>
            <a:pPr>
              <a:buNone/>
            </a:pPr>
            <a:r>
              <a:rPr lang="sk-SK" sz="2800" b="1" dirty="0" err="1" smtClean="0"/>
              <a:t>Arteritic</a:t>
            </a:r>
            <a:r>
              <a:rPr lang="sk-SK" sz="2800" b="1" dirty="0" smtClean="0"/>
              <a:t> AION</a:t>
            </a:r>
          </a:p>
          <a:p>
            <a:r>
              <a:rPr lang="sk-SK" sz="2800" dirty="0" err="1" smtClean="0"/>
              <a:t>Association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systemic</a:t>
            </a:r>
            <a:r>
              <a:rPr lang="sk-SK" sz="2800" dirty="0" smtClean="0"/>
              <a:t> </a:t>
            </a:r>
            <a:r>
              <a:rPr lang="sk-SK" sz="2800" dirty="0" err="1" smtClean="0"/>
              <a:t>vasculitis</a:t>
            </a:r>
            <a:r>
              <a:rPr lang="sk-SK" sz="2800" dirty="0" smtClean="0"/>
              <a:t> (</a:t>
            </a:r>
            <a:r>
              <a:rPr lang="sk-SK" sz="2800" dirty="0" err="1" smtClean="0"/>
              <a:t>giant</a:t>
            </a:r>
            <a:r>
              <a:rPr lang="sk-SK" sz="2800" dirty="0" smtClean="0"/>
              <a:t> </a:t>
            </a:r>
            <a:r>
              <a:rPr lang="sk-SK" sz="2800" dirty="0" err="1" smtClean="0"/>
              <a:t>cell</a:t>
            </a:r>
            <a:r>
              <a:rPr lang="sk-SK" sz="2800" dirty="0" smtClean="0"/>
              <a:t> </a:t>
            </a:r>
            <a:r>
              <a:rPr lang="sk-SK" sz="2800" dirty="0" err="1" smtClean="0"/>
              <a:t>arteritis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Diagnosis</a:t>
            </a:r>
            <a:r>
              <a:rPr lang="sk-SK" sz="2800" dirty="0" smtClean="0"/>
              <a:t>: </a:t>
            </a:r>
            <a:r>
              <a:rPr lang="sk-SK" sz="2800" dirty="0" err="1" smtClean="0"/>
              <a:t>sedimentation</a:t>
            </a:r>
            <a:r>
              <a:rPr lang="sk-SK" sz="2800" dirty="0" smtClean="0"/>
              <a:t> rate, </a:t>
            </a:r>
            <a:r>
              <a:rPr lang="sk-SK" sz="2800" dirty="0" err="1" smtClean="0"/>
              <a:t>biopsy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temporal</a:t>
            </a:r>
            <a:r>
              <a:rPr lang="sk-SK" sz="2800" dirty="0" smtClean="0"/>
              <a:t> </a:t>
            </a:r>
            <a:r>
              <a:rPr lang="sk-SK" sz="2800" dirty="0" err="1" smtClean="0"/>
              <a:t>artery</a:t>
            </a:r>
            <a:endParaRPr lang="sk-SK" sz="2800" dirty="0" smtClean="0"/>
          </a:p>
          <a:p>
            <a:r>
              <a:rPr lang="sk-SK" sz="2800" dirty="0" err="1" smtClean="0"/>
              <a:t>High</a:t>
            </a:r>
            <a:r>
              <a:rPr lang="sk-SK" sz="2800" dirty="0" smtClean="0"/>
              <a:t> risk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affection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contralateral</a:t>
            </a:r>
            <a:r>
              <a:rPr lang="sk-SK" sz="2800" dirty="0" smtClean="0"/>
              <a:t> (</a:t>
            </a:r>
            <a:r>
              <a:rPr lang="sk-SK" sz="2800" dirty="0" err="1" smtClean="0"/>
              <a:t>fellow</a:t>
            </a:r>
            <a:r>
              <a:rPr lang="sk-SK" sz="2800" dirty="0" smtClean="0"/>
              <a:t>) </a:t>
            </a:r>
            <a:r>
              <a:rPr lang="sk-SK" sz="2800" dirty="0" err="1" smtClean="0"/>
              <a:t>eye</a:t>
            </a:r>
            <a:r>
              <a:rPr lang="sk-SK" sz="2800" dirty="0" smtClean="0"/>
              <a:t> </a:t>
            </a:r>
            <a:r>
              <a:rPr lang="sk-SK" sz="2800" dirty="0" err="1" smtClean="0"/>
              <a:t>within</a:t>
            </a:r>
            <a:r>
              <a:rPr lang="sk-SK" sz="2800" dirty="0" smtClean="0"/>
              <a:t> </a:t>
            </a:r>
            <a:r>
              <a:rPr lang="sk-SK" sz="2800" dirty="0" err="1" smtClean="0"/>
              <a:t>days</a:t>
            </a:r>
            <a:r>
              <a:rPr lang="sk-SK" sz="2800" dirty="0" smtClean="0"/>
              <a:t>/ </a:t>
            </a:r>
            <a:r>
              <a:rPr lang="sk-SK" sz="2800" dirty="0" err="1" smtClean="0"/>
              <a:t>weeks</a:t>
            </a:r>
            <a:r>
              <a:rPr lang="sk-SK" sz="2800" dirty="0" smtClean="0"/>
              <a:t>!!!</a:t>
            </a:r>
            <a:endParaRPr lang="sk-SK" sz="2800" dirty="0"/>
          </a:p>
          <a:p>
            <a:r>
              <a:rPr lang="sk-SK" sz="2800" dirty="0" err="1" smtClean="0"/>
              <a:t>Need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immediate</a:t>
            </a:r>
            <a:r>
              <a:rPr lang="sk-SK" sz="2800" dirty="0" smtClean="0"/>
              <a:t> </a:t>
            </a:r>
            <a:r>
              <a:rPr lang="sk-SK" sz="2800" dirty="0" err="1" smtClean="0"/>
              <a:t>therapy</a:t>
            </a:r>
            <a:r>
              <a:rPr lang="sk-SK" sz="2800" dirty="0" smtClean="0"/>
              <a:t> 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high</a:t>
            </a:r>
            <a:r>
              <a:rPr lang="sk-SK" sz="2800" dirty="0" smtClean="0"/>
              <a:t> </a:t>
            </a:r>
            <a:r>
              <a:rPr lang="sk-SK" sz="2800" dirty="0" err="1" smtClean="0"/>
              <a:t>dose</a:t>
            </a:r>
            <a:r>
              <a:rPr lang="sk-SK" sz="2800" dirty="0" smtClean="0"/>
              <a:t> </a:t>
            </a:r>
            <a:r>
              <a:rPr lang="sk-SK" sz="2800" dirty="0" err="1" smtClean="0"/>
              <a:t>intravenous</a:t>
            </a:r>
            <a:r>
              <a:rPr lang="sk-SK" sz="2800" dirty="0" smtClean="0"/>
              <a:t> </a:t>
            </a:r>
            <a:r>
              <a:rPr lang="sk-SK" sz="2800" dirty="0" err="1" smtClean="0"/>
              <a:t>corticoids</a:t>
            </a:r>
            <a:r>
              <a:rPr lang="sk-SK" sz="2800" dirty="0" smtClean="0"/>
              <a:t>!!!</a:t>
            </a:r>
          </a:p>
          <a:p>
            <a:pPr>
              <a:buNone/>
            </a:pPr>
            <a:endParaRPr lang="sk-SK" sz="2800" dirty="0" smtClean="0"/>
          </a:p>
        </p:txBody>
      </p:sp>
      <p:pic>
        <p:nvPicPr>
          <p:cNvPr id="4" name="Picture 14" descr="D:\slides\Neuropathies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85794"/>
            <a:ext cx="2857488" cy="258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smtClean="0"/>
              <a:t>AION </a:t>
            </a:r>
            <a:r>
              <a:rPr lang="sk-SK" b="1" dirty="0" err="1" smtClean="0"/>
              <a:t>forms</a:t>
            </a:r>
            <a:endParaRPr lang="sk-SK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714348" y="1311137"/>
          <a:ext cx="7829577" cy="5046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859"/>
                <a:gridCol w="2609859"/>
                <a:gridCol w="2609859"/>
              </a:tblGrid>
              <a:tr h="348691"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err="1" smtClean="0"/>
                        <a:t>Arteritic</a:t>
                      </a:r>
                      <a:r>
                        <a:rPr lang="sk-SK" sz="1800" b="1" dirty="0" smtClean="0"/>
                        <a:t> </a:t>
                      </a:r>
                      <a:r>
                        <a:rPr lang="sk-SK" sz="1800" b="1" dirty="0" err="1" smtClean="0"/>
                        <a:t>form</a:t>
                      </a:r>
                      <a:endParaRPr lang="sk-S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err="1" smtClean="0"/>
                        <a:t>Non-arteritic</a:t>
                      </a:r>
                      <a:r>
                        <a:rPr lang="sk-SK" sz="1800" b="1" dirty="0" smtClean="0"/>
                        <a:t> </a:t>
                      </a:r>
                      <a:r>
                        <a:rPr lang="sk-SK" sz="1800" b="1" dirty="0" err="1" smtClean="0"/>
                        <a:t>form</a:t>
                      </a:r>
                      <a:endParaRPr lang="sk-SK" sz="1800" b="1" dirty="0"/>
                    </a:p>
                  </a:txBody>
                  <a:tcPr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% </a:t>
                      </a:r>
                      <a:r>
                        <a:rPr lang="sk-SK" sz="1800" dirty="0" err="1" smtClean="0"/>
                        <a:t>of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cases</a:t>
                      </a:r>
                      <a:r>
                        <a:rPr lang="sk-SK" sz="1800" dirty="0" smtClean="0"/>
                        <a:t> AION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10 %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90%</a:t>
                      </a:r>
                      <a:endParaRPr lang="sk-SK" sz="1800" dirty="0"/>
                    </a:p>
                  </a:txBody>
                  <a:tcPr anchor="ctr"/>
                </a:tc>
              </a:tr>
              <a:tr h="372573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age</a:t>
                      </a:r>
                      <a:endParaRPr lang="sk-SK" sz="18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70 </a:t>
                      </a:r>
                      <a:r>
                        <a:rPr lang="sk-SK" sz="1800" dirty="0" err="1" smtClean="0"/>
                        <a:t>years</a:t>
                      </a:r>
                      <a:endParaRPr lang="sk-SK" sz="18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60 </a:t>
                      </a:r>
                      <a:r>
                        <a:rPr lang="sk-SK" sz="1800" dirty="0" err="1" smtClean="0"/>
                        <a:t>years</a:t>
                      </a:r>
                      <a:endParaRPr lang="sk-SK" sz="1800" dirty="0"/>
                    </a:p>
                  </a:txBody>
                  <a:tcPr anchor="ctr"/>
                </a:tc>
              </a:tr>
              <a:tr h="372573"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Sex</a:t>
                      </a:r>
                      <a:endParaRPr lang="sk-SK" sz="18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Female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en-US" sz="1800" dirty="0" smtClean="0"/>
                        <a:t>&gt;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male</a:t>
                      </a:r>
                      <a:endParaRPr lang="sk-SK" sz="18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Female</a:t>
                      </a:r>
                      <a:r>
                        <a:rPr lang="sk-SK" sz="1800" dirty="0" smtClean="0"/>
                        <a:t> =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male</a:t>
                      </a:r>
                      <a:endParaRPr lang="sk-SK" sz="1800" dirty="0"/>
                    </a:p>
                  </a:txBody>
                  <a:tcPr anchor="ctr"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Systemic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disease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association</a:t>
                      </a:r>
                      <a:endParaRPr lang="sk-SK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Giant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cell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arteritis</a:t>
                      </a:r>
                      <a:r>
                        <a:rPr lang="sk-SK" sz="1800" baseline="0" dirty="0" smtClean="0"/>
                        <a:t> </a:t>
                      </a:r>
                    </a:p>
                    <a:p>
                      <a:pPr algn="ctr"/>
                      <a:r>
                        <a:rPr lang="sk-SK" sz="1800" baseline="0" dirty="0" smtClean="0"/>
                        <a:t>(</a:t>
                      </a:r>
                      <a:r>
                        <a:rPr lang="sk-SK" sz="1800" baseline="0" dirty="0" err="1" smtClean="0"/>
                        <a:t>Horton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disease</a:t>
                      </a:r>
                      <a:r>
                        <a:rPr lang="sk-SK" sz="1800" baseline="0" dirty="0" smtClean="0"/>
                        <a:t>)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idiopathic</a:t>
                      </a:r>
                      <a:endParaRPr lang="sk-SK" sz="1800" dirty="0"/>
                    </a:p>
                  </a:txBody>
                  <a:tcPr anchor="ctr"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Prognosis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Very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rare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mild</a:t>
                      </a:r>
                      <a:endParaRPr lang="sk-SK" sz="1800" dirty="0"/>
                    </a:p>
                  </a:txBody>
                  <a:tcPr anchor="ctr"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Fellow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eye</a:t>
                      </a:r>
                      <a:r>
                        <a:rPr lang="sk-SK" sz="1800" baseline="0" dirty="0" smtClean="0"/>
                        <a:t> </a:t>
                      </a:r>
                      <a:r>
                        <a:rPr lang="sk-SK" sz="1800" baseline="0" dirty="0" err="1" smtClean="0"/>
                        <a:t>affection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often</a:t>
                      </a:r>
                      <a:r>
                        <a:rPr lang="sk-SK" sz="1800" dirty="0" smtClean="0"/>
                        <a:t> </a:t>
                      </a:r>
                    </a:p>
                    <a:p>
                      <a:pPr algn="ctr"/>
                      <a:r>
                        <a:rPr lang="sk-SK" sz="1800" dirty="0" smtClean="0"/>
                        <a:t>(50-90%)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rare</a:t>
                      </a:r>
                      <a:endParaRPr lang="sk-SK" sz="1800" dirty="0" smtClean="0"/>
                    </a:p>
                    <a:p>
                      <a:pPr algn="ctr"/>
                      <a:r>
                        <a:rPr lang="sk-SK" sz="1800" dirty="0" smtClean="0"/>
                        <a:t>(10-20%)</a:t>
                      </a:r>
                      <a:endParaRPr lang="sk-SK" sz="1800" dirty="0"/>
                    </a:p>
                  </a:txBody>
                  <a:tcPr anchor="ctr"/>
                </a:tc>
              </a:tr>
              <a:tr h="659167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Diagnostics</a:t>
                      </a:r>
                      <a:r>
                        <a:rPr lang="sk-SK" sz="1800" dirty="0" smtClean="0"/>
                        <a:t>:</a:t>
                      </a:r>
                    </a:p>
                    <a:p>
                      <a:r>
                        <a:rPr lang="sk-SK" sz="1800" dirty="0" err="1" smtClean="0"/>
                        <a:t>Sedimentation</a:t>
                      </a:r>
                      <a:r>
                        <a:rPr lang="sk-SK" sz="1800" dirty="0" smtClean="0"/>
                        <a:t> (FW)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Very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high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normal</a:t>
                      </a:r>
                      <a:endParaRPr lang="sk-SK" sz="1800" dirty="0"/>
                    </a:p>
                  </a:txBody>
                  <a:tcPr anchor="ctr"/>
                </a:tc>
              </a:tr>
              <a:tr h="372573"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treatment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High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dosage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of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systemic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corticoids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err="1" smtClean="0"/>
                        <a:t>Not</a:t>
                      </a:r>
                      <a:r>
                        <a:rPr lang="sk-SK" sz="1800" dirty="0" smtClean="0"/>
                        <a:t> </a:t>
                      </a:r>
                      <a:r>
                        <a:rPr lang="sk-SK" sz="1800" dirty="0" err="1" smtClean="0"/>
                        <a:t>available</a:t>
                      </a:r>
                      <a:endParaRPr lang="sk-SK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 smtClean="0"/>
              <a:t>Atrophy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lnSpcReduction="10000"/>
          </a:bodyPr>
          <a:lstStyle/>
          <a:p>
            <a:r>
              <a:rPr lang="sk-SK" sz="2800" dirty="0" err="1" smtClean="0"/>
              <a:t>Irreversible</a:t>
            </a:r>
            <a:r>
              <a:rPr lang="sk-SK" sz="2800" dirty="0" smtClean="0"/>
              <a:t> </a:t>
            </a:r>
            <a:r>
              <a:rPr lang="sk-SK" sz="2800" dirty="0" err="1" smtClean="0"/>
              <a:t>loss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axons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a </a:t>
            </a:r>
            <a:r>
              <a:rPr lang="sk-SK" sz="2800" dirty="0" err="1" smtClean="0"/>
              <a:t>result</a:t>
            </a:r>
            <a:r>
              <a:rPr lang="sk-SK" sz="2800" dirty="0" smtClean="0"/>
              <a:t> to </a:t>
            </a:r>
            <a:r>
              <a:rPr lang="sk-SK" sz="2800" dirty="0" err="1" smtClean="0"/>
              <a:t>damage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</a:t>
            </a:r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b="1" dirty="0" err="1" smtClean="0"/>
              <a:t>Primary</a:t>
            </a:r>
            <a:r>
              <a:rPr lang="sk-SK" sz="2800" dirty="0" smtClean="0"/>
              <a:t> </a:t>
            </a:r>
            <a:r>
              <a:rPr lang="sk-SK" sz="2800" dirty="0" err="1" smtClean="0"/>
              <a:t>due</a:t>
            </a:r>
            <a:r>
              <a:rPr lang="sk-SK" sz="2800" dirty="0" smtClean="0"/>
              <a:t> to trauma, </a:t>
            </a:r>
            <a:r>
              <a:rPr lang="sk-SK" sz="2800" dirty="0" err="1" smtClean="0"/>
              <a:t>direct</a:t>
            </a:r>
            <a:r>
              <a:rPr lang="sk-SK" sz="2800" dirty="0" smtClean="0"/>
              <a:t> </a:t>
            </a:r>
            <a:r>
              <a:rPr lang="sk-SK" sz="2800" dirty="0" err="1" smtClean="0"/>
              <a:t>pressure</a:t>
            </a:r>
            <a:r>
              <a:rPr lang="sk-SK" sz="2800" dirty="0" smtClean="0"/>
              <a:t> by tumor</a:t>
            </a:r>
          </a:p>
          <a:p>
            <a:r>
              <a:rPr lang="sk-SK" sz="2800" b="1" dirty="0" err="1" smtClean="0"/>
              <a:t>Secondary</a:t>
            </a:r>
            <a:r>
              <a:rPr lang="sk-SK" sz="2800" dirty="0" smtClean="0"/>
              <a:t> </a:t>
            </a:r>
            <a:r>
              <a:rPr lang="sk-SK" sz="2800" dirty="0" err="1" smtClean="0"/>
              <a:t>due</a:t>
            </a:r>
            <a:r>
              <a:rPr lang="sk-SK" sz="2800" dirty="0" smtClean="0"/>
              <a:t> to </a:t>
            </a:r>
            <a:r>
              <a:rPr lang="sk-SK" sz="2800" dirty="0" err="1" smtClean="0"/>
              <a:t>affection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 (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r>
              <a:rPr lang="sk-SK" sz="2800" dirty="0" smtClean="0"/>
              <a:t>...)</a:t>
            </a:r>
          </a:p>
          <a:p>
            <a:r>
              <a:rPr lang="sk-SK" sz="2800" b="1" dirty="0" err="1" smtClean="0"/>
              <a:t>Glaucomatous</a:t>
            </a:r>
            <a:r>
              <a:rPr lang="sk-SK" sz="2800" b="1" dirty="0" smtClean="0"/>
              <a:t> </a:t>
            </a:r>
            <a:r>
              <a:rPr lang="sk-SK" sz="2800" dirty="0" err="1" smtClean="0"/>
              <a:t>due</a:t>
            </a:r>
            <a:r>
              <a:rPr lang="sk-SK" sz="2800" dirty="0" smtClean="0"/>
              <a:t> to </a:t>
            </a:r>
            <a:r>
              <a:rPr lang="sk-SK" sz="2800" dirty="0" err="1" smtClean="0"/>
              <a:t>glaucomatic</a:t>
            </a:r>
            <a:r>
              <a:rPr lang="sk-SK" sz="2800" dirty="0" smtClean="0"/>
              <a:t> </a:t>
            </a:r>
            <a:r>
              <a:rPr lang="sk-SK" sz="2800" dirty="0" err="1" smtClean="0"/>
              <a:t>damage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Pathogenesis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b="1" dirty="0" err="1" smtClean="0"/>
              <a:t>Ascending</a:t>
            </a:r>
            <a:r>
              <a:rPr lang="sk-SK" sz="2800" dirty="0" smtClean="0"/>
              <a:t> - </a:t>
            </a:r>
            <a:r>
              <a:rPr lang="sk-SK" sz="2800" dirty="0" err="1" smtClean="0"/>
              <a:t>lesion</a:t>
            </a:r>
            <a:r>
              <a:rPr lang="sk-SK" sz="2800" dirty="0" smtClean="0"/>
              <a:t> </a:t>
            </a:r>
            <a:r>
              <a:rPr lang="sk-SK" sz="2800" dirty="0" err="1" smtClean="0"/>
              <a:t>located</a:t>
            </a:r>
            <a:r>
              <a:rPr lang="sk-SK" sz="2800" dirty="0" smtClean="0"/>
              <a:t> </a:t>
            </a:r>
            <a:r>
              <a:rPr lang="sk-SK" sz="2800" dirty="0" err="1" smtClean="0"/>
              <a:t>anterior</a:t>
            </a:r>
            <a:r>
              <a:rPr lang="sk-SK" sz="2800" dirty="0" smtClean="0"/>
              <a:t> to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lamina</a:t>
            </a:r>
            <a:r>
              <a:rPr lang="sk-SK" sz="2800" dirty="0" smtClean="0"/>
              <a:t> </a:t>
            </a:r>
            <a:r>
              <a:rPr lang="sk-SK" sz="2800" dirty="0" err="1" smtClean="0"/>
              <a:t>cribrosa</a:t>
            </a:r>
            <a:endParaRPr lang="sk-SK" sz="2800" dirty="0" smtClean="0"/>
          </a:p>
          <a:p>
            <a:r>
              <a:rPr lang="sk-SK" sz="2800" b="1" dirty="0" err="1" smtClean="0"/>
              <a:t>Descending</a:t>
            </a:r>
            <a:r>
              <a:rPr lang="sk-SK" sz="2800" dirty="0" smtClean="0"/>
              <a:t> – </a:t>
            </a:r>
            <a:r>
              <a:rPr lang="sk-SK" sz="2800" dirty="0" err="1" smtClean="0"/>
              <a:t>lesion</a:t>
            </a:r>
            <a:r>
              <a:rPr lang="sk-SK" sz="2800" dirty="0" smtClean="0"/>
              <a:t> </a:t>
            </a:r>
            <a:r>
              <a:rPr lang="sk-SK" sz="2800" dirty="0" err="1" smtClean="0"/>
              <a:t>located</a:t>
            </a:r>
            <a:r>
              <a:rPr lang="sk-SK" sz="2800" dirty="0" smtClean="0"/>
              <a:t> </a:t>
            </a:r>
            <a:r>
              <a:rPr lang="sk-SK" sz="2800" dirty="0" err="1" smtClean="0"/>
              <a:t>posteriot</a:t>
            </a:r>
            <a:r>
              <a:rPr lang="sk-SK" sz="2800" dirty="0" smtClean="0"/>
              <a:t> to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lamina</a:t>
            </a:r>
            <a:r>
              <a:rPr lang="sk-SK" sz="2800" dirty="0" smtClean="0"/>
              <a:t> </a:t>
            </a:r>
            <a:r>
              <a:rPr lang="sk-SK" sz="2800" dirty="0" err="1" smtClean="0"/>
              <a:t>cribrosa</a:t>
            </a:r>
            <a:endParaRPr lang="sk-SK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7" y="3657142"/>
            <a:ext cx="2285984" cy="21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 descr="http://www.reviewofoptometry.com/CMSImagesContent/2011/11/030_RO1111_F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571612"/>
            <a:ext cx="2285984" cy="213576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5784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Optic</a:t>
            </a:r>
            <a:r>
              <a:rPr lang="sk-SK" b="1" dirty="0" smtClean="0"/>
              <a:t> </a:t>
            </a:r>
            <a:r>
              <a:rPr lang="sk-SK" b="1" dirty="0" err="1"/>
              <a:t>A</a:t>
            </a:r>
            <a:r>
              <a:rPr lang="sk-SK" b="1" dirty="0" err="1" smtClean="0"/>
              <a:t>trophy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928671"/>
            <a:ext cx="8229600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Clinical</a:t>
            </a:r>
            <a:r>
              <a:rPr lang="sk-SK" sz="2800" b="1" dirty="0" smtClean="0">
                <a:solidFill>
                  <a:srgbClr val="FF0000"/>
                </a:solidFill>
              </a:rPr>
              <a:t>  </a:t>
            </a:r>
            <a:r>
              <a:rPr lang="sk-SK" sz="2800" b="1" dirty="0" err="1" smtClean="0">
                <a:solidFill>
                  <a:srgbClr val="FF0000"/>
                </a:solidFill>
              </a:rPr>
              <a:t>picture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Total</a:t>
            </a:r>
            <a:r>
              <a:rPr lang="sk-SK" sz="2800" dirty="0" smtClean="0"/>
              <a:t>/</a:t>
            </a:r>
            <a:r>
              <a:rPr lang="sk-SK" sz="2800" dirty="0" err="1" smtClean="0"/>
              <a:t>partial</a:t>
            </a:r>
            <a:r>
              <a:rPr lang="sk-SK" sz="2800" dirty="0" smtClean="0"/>
              <a:t> </a:t>
            </a:r>
            <a:r>
              <a:rPr lang="sk-SK" sz="2800" dirty="0" err="1" smtClean="0"/>
              <a:t>pale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disc</a:t>
            </a:r>
            <a:endParaRPr lang="sk-SK" sz="2800" dirty="0" smtClean="0"/>
          </a:p>
          <a:p>
            <a:r>
              <a:rPr lang="sk-SK" sz="2800" dirty="0" err="1" smtClean="0"/>
              <a:t>Well</a:t>
            </a:r>
            <a:r>
              <a:rPr lang="sk-SK" sz="2800" dirty="0" smtClean="0"/>
              <a:t> </a:t>
            </a:r>
            <a:r>
              <a:rPr lang="sk-SK" sz="2800" dirty="0" err="1" smtClean="0"/>
              <a:t>defined</a:t>
            </a:r>
            <a:r>
              <a:rPr lang="sk-SK" sz="2800" dirty="0" smtClean="0"/>
              <a:t> / </a:t>
            </a:r>
            <a:r>
              <a:rPr lang="sk-SK" sz="2800" dirty="0" err="1" smtClean="0"/>
              <a:t>blurred</a:t>
            </a:r>
            <a:r>
              <a:rPr lang="sk-SK" sz="2800" dirty="0" smtClean="0"/>
              <a:t> </a:t>
            </a:r>
            <a:r>
              <a:rPr lang="sk-SK" sz="2800" dirty="0" err="1" smtClean="0"/>
              <a:t>margins</a:t>
            </a:r>
            <a:endParaRPr lang="sk-SK" sz="2800" dirty="0" smtClean="0"/>
          </a:p>
          <a:p>
            <a:r>
              <a:rPr lang="sk-SK" sz="2800" dirty="0" err="1" smtClean="0"/>
              <a:t>Constricted</a:t>
            </a:r>
            <a:r>
              <a:rPr lang="sk-SK" sz="2800" dirty="0" smtClean="0"/>
              <a:t> / </a:t>
            </a:r>
            <a:r>
              <a:rPr lang="sk-SK" sz="2800" dirty="0" err="1" smtClean="0"/>
              <a:t>reduced</a:t>
            </a:r>
            <a:r>
              <a:rPr lang="sk-SK" sz="2800" dirty="0" smtClean="0"/>
              <a:t> </a:t>
            </a:r>
            <a:r>
              <a:rPr lang="sk-SK" sz="2800" dirty="0" err="1" smtClean="0"/>
              <a:t>retinal</a:t>
            </a:r>
            <a:r>
              <a:rPr lang="sk-SK" sz="2800" dirty="0" smtClean="0"/>
              <a:t> </a:t>
            </a:r>
            <a:r>
              <a:rPr lang="sk-SK" sz="2800" dirty="0" err="1" smtClean="0"/>
              <a:t>vessels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Vascular</a:t>
            </a:r>
            <a:r>
              <a:rPr lang="sk-SK" sz="2800" dirty="0" smtClean="0"/>
              <a:t> (AION, RAO)</a:t>
            </a:r>
          </a:p>
          <a:p>
            <a:r>
              <a:rPr lang="sk-SK" sz="2800" dirty="0" err="1" smtClean="0"/>
              <a:t>Inflammation</a:t>
            </a:r>
            <a:r>
              <a:rPr lang="sk-SK" sz="2800" dirty="0" smtClean="0"/>
              <a:t> (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r>
              <a:rPr lang="sk-SK" sz="2800" dirty="0" smtClean="0"/>
              <a:t>, </a:t>
            </a:r>
            <a:r>
              <a:rPr lang="sk-SK" sz="2800" dirty="0" err="1" smtClean="0"/>
              <a:t>neuroinfections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Compressive</a:t>
            </a:r>
            <a:r>
              <a:rPr lang="sk-SK" sz="2800" dirty="0" smtClean="0"/>
              <a:t> (</a:t>
            </a:r>
            <a:r>
              <a:rPr lang="sk-SK" sz="2800" dirty="0" err="1" smtClean="0"/>
              <a:t>orbital</a:t>
            </a:r>
            <a:r>
              <a:rPr lang="sk-SK" sz="2800" dirty="0" smtClean="0"/>
              <a:t>/</a:t>
            </a:r>
            <a:r>
              <a:rPr lang="sk-SK" sz="2800" dirty="0" err="1" smtClean="0"/>
              <a:t>intracranial</a:t>
            </a:r>
            <a:r>
              <a:rPr lang="sk-SK" sz="2800" dirty="0" smtClean="0"/>
              <a:t> </a:t>
            </a:r>
            <a:r>
              <a:rPr lang="sk-SK" sz="2800" dirty="0" err="1" smtClean="0"/>
              <a:t>mass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Traumatic</a:t>
            </a:r>
            <a:r>
              <a:rPr lang="sk-SK" sz="2800" dirty="0" smtClean="0"/>
              <a:t> (</a:t>
            </a:r>
            <a:r>
              <a:rPr lang="sk-SK" sz="2800" dirty="0" err="1" smtClean="0"/>
              <a:t>avulsion</a:t>
            </a:r>
            <a:r>
              <a:rPr lang="sk-SK" sz="2800" dirty="0" smtClean="0"/>
              <a:t>, bone </a:t>
            </a:r>
            <a:r>
              <a:rPr lang="sk-SK" sz="2800" dirty="0" err="1" smtClean="0"/>
              <a:t>fracture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Toxic</a:t>
            </a:r>
            <a:r>
              <a:rPr lang="sk-SK" sz="2800" dirty="0" smtClean="0"/>
              <a:t> (</a:t>
            </a:r>
            <a:r>
              <a:rPr lang="sk-SK" sz="2800" dirty="0" err="1" smtClean="0"/>
              <a:t>methyl</a:t>
            </a:r>
            <a:r>
              <a:rPr lang="sk-SK" sz="2800" dirty="0" smtClean="0"/>
              <a:t> </a:t>
            </a:r>
            <a:r>
              <a:rPr lang="sk-SK" sz="2800" dirty="0" err="1" smtClean="0"/>
              <a:t>alcohol</a:t>
            </a:r>
            <a:r>
              <a:rPr lang="sk-SK" sz="2800" dirty="0" smtClean="0"/>
              <a:t>, </a:t>
            </a:r>
            <a:r>
              <a:rPr lang="sk-SK" sz="2800" dirty="0" err="1" smtClean="0"/>
              <a:t>various</a:t>
            </a:r>
            <a:r>
              <a:rPr lang="sk-SK" sz="2800" dirty="0" smtClean="0"/>
              <a:t> </a:t>
            </a:r>
            <a:r>
              <a:rPr lang="sk-SK" sz="2800" dirty="0" err="1" smtClean="0"/>
              <a:t>poisons</a:t>
            </a:r>
            <a:r>
              <a:rPr lang="sk-SK" sz="2800" dirty="0" smtClean="0"/>
              <a:t>, </a:t>
            </a:r>
            <a:r>
              <a:rPr lang="sk-SK" sz="2800" dirty="0" err="1" smtClean="0"/>
              <a:t>cytostatics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Congenital</a:t>
            </a:r>
            <a:r>
              <a:rPr lang="sk-SK" sz="2800" dirty="0" smtClean="0"/>
              <a:t>/</a:t>
            </a:r>
            <a:r>
              <a:rPr lang="sk-SK" sz="2800" dirty="0" err="1" smtClean="0"/>
              <a:t>hereditary</a:t>
            </a:r>
            <a:r>
              <a:rPr lang="sk-SK" sz="2800" dirty="0" smtClean="0"/>
              <a:t> (LHON, </a:t>
            </a:r>
            <a:r>
              <a:rPr lang="sk-SK" sz="2800" dirty="0" err="1" smtClean="0"/>
              <a:t>Kjer</a:t>
            </a:r>
            <a:r>
              <a:rPr lang="sk-SK" sz="2800" dirty="0" smtClean="0"/>
              <a:t> </a:t>
            </a:r>
            <a:r>
              <a:rPr lang="sk-SK" sz="2800" dirty="0" err="1" smtClean="0"/>
              <a:t>atrophy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Systemic</a:t>
            </a:r>
            <a:r>
              <a:rPr lang="sk-SK" sz="2800" dirty="0" smtClean="0"/>
              <a:t> (</a:t>
            </a:r>
            <a:r>
              <a:rPr lang="sk-SK" sz="2800" dirty="0" err="1" smtClean="0"/>
              <a:t>hematooncological</a:t>
            </a:r>
            <a:r>
              <a:rPr lang="sk-SK" sz="2800" dirty="0" smtClean="0"/>
              <a:t> </a:t>
            </a:r>
            <a:r>
              <a:rPr lang="sk-SK" sz="2800" dirty="0" err="1" smtClean="0"/>
              <a:t>diseases</a:t>
            </a:r>
            <a:r>
              <a:rPr lang="sk-SK" sz="2800" dirty="0" smtClean="0"/>
              <a:t>) </a:t>
            </a:r>
          </a:p>
          <a:p>
            <a:endParaRPr lang="sk-SK" sz="2800" dirty="0"/>
          </a:p>
        </p:txBody>
      </p:sp>
      <p:pic>
        <p:nvPicPr>
          <p:cNvPr id="35842" name="Picture 2" descr="https://c2.staticflickr.com/8/7254/7602735410_622dcf9a80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-24"/>
            <a:ext cx="2286000" cy="162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Part III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err="1" smtClean="0"/>
              <a:t>Pathology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of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Efferent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system</a:t>
            </a:r>
            <a:endParaRPr lang="sk-SK" sz="4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Efferent</a:t>
            </a:r>
            <a:r>
              <a:rPr lang="sk-SK" b="1" dirty="0" smtClean="0"/>
              <a:t> </a:t>
            </a:r>
            <a:r>
              <a:rPr lang="sk-SK" b="1" dirty="0" err="1" smtClean="0"/>
              <a:t>system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1) </a:t>
            </a:r>
            <a:r>
              <a:rPr lang="sk-SK" dirty="0" err="1" smtClean="0"/>
              <a:t>Cranial</a:t>
            </a:r>
            <a:r>
              <a:rPr lang="sk-SK" dirty="0" smtClean="0"/>
              <a:t> </a:t>
            </a:r>
            <a:r>
              <a:rPr lang="sk-SK" dirty="0" err="1" smtClean="0"/>
              <a:t>neuropathies</a:t>
            </a:r>
            <a:r>
              <a:rPr lang="sk-SK" dirty="0" smtClean="0"/>
              <a:t> (III, IV, VI)</a:t>
            </a:r>
          </a:p>
          <a:p>
            <a:endParaRPr lang="sk-SK" dirty="0" smtClean="0"/>
          </a:p>
          <a:p>
            <a:r>
              <a:rPr lang="sk-SK" dirty="0" smtClean="0"/>
              <a:t>2) </a:t>
            </a:r>
            <a:r>
              <a:rPr lang="sk-SK" dirty="0" err="1" smtClean="0"/>
              <a:t>Pupillary</a:t>
            </a:r>
            <a:r>
              <a:rPr lang="sk-SK" dirty="0" smtClean="0"/>
              <a:t> </a:t>
            </a:r>
            <a:r>
              <a:rPr lang="sk-SK" dirty="0" err="1" smtClean="0"/>
              <a:t>abnormalities</a:t>
            </a:r>
            <a:endParaRPr lang="sk-S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tatic.laramyk.com/wp-content/uploads/2010/05/extraocular-musc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32" y="714356"/>
            <a:ext cx="4762500" cy="4267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Eye</a:t>
            </a:r>
            <a:r>
              <a:rPr lang="sk-SK" b="1" dirty="0" smtClean="0"/>
              <a:t> </a:t>
            </a:r>
            <a:r>
              <a:rPr lang="sk-SK" b="1" dirty="0" err="1" smtClean="0"/>
              <a:t>movement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06" y="928670"/>
            <a:ext cx="4429156" cy="5786478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Ocular</a:t>
            </a:r>
            <a:r>
              <a:rPr lang="sk-SK" sz="2800" dirty="0" smtClean="0"/>
              <a:t> </a:t>
            </a:r>
            <a:r>
              <a:rPr lang="sk-SK" sz="2800" dirty="0" err="1" smtClean="0"/>
              <a:t>motility</a:t>
            </a:r>
            <a:r>
              <a:rPr lang="sk-SK" sz="2800" dirty="0"/>
              <a:t> </a:t>
            </a:r>
            <a:r>
              <a:rPr lang="sk-SK" sz="2800" dirty="0" smtClean="0"/>
              <a:t>– </a:t>
            </a:r>
            <a:r>
              <a:rPr lang="sk-SK" sz="2800" dirty="0" err="1" smtClean="0"/>
              <a:t>produced</a:t>
            </a:r>
            <a:r>
              <a:rPr lang="sk-SK" sz="2800" dirty="0" smtClean="0"/>
              <a:t> by </a:t>
            </a:r>
            <a:r>
              <a:rPr lang="sk-SK" sz="2800" dirty="0" err="1" smtClean="0"/>
              <a:t>extraocular</a:t>
            </a:r>
            <a:r>
              <a:rPr lang="sk-SK" sz="2800" dirty="0" smtClean="0"/>
              <a:t> </a:t>
            </a:r>
            <a:r>
              <a:rPr lang="sk-SK" sz="2800" dirty="0" err="1" smtClean="0"/>
              <a:t>muscles</a:t>
            </a:r>
            <a:endParaRPr lang="sk-SK" sz="2800" dirty="0" smtClean="0"/>
          </a:p>
          <a:p>
            <a:r>
              <a:rPr lang="sk-SK" sz="2800" dirty="0" smtClean="0"/>
              <a:t>4 </a:t>
            </a:r>
            <a:r>
              <a:rPr lang="sk-SK" sz="2800" dirty="0" err="1" smtClean="0"/>
              <a:t>rectus</a:t>
            </a:r>
            <a:r>
              <a:rPr lang="sk-SK" sz="2800" dirty="0" smtClean="0"/>
              <a:t> </a:t>
            </a:r>
            <a:r>
              <a:rPr lang="sk-SK" sz="2800" dirty="0" err="1" smtClean="0"/>
              <a:t>muscles</a:t>
            </a:r>
            <a:r>
              <a:rPr lang="sk-SK" sz="2800" dirty="0" smtClean="0"/>
              <a:t> (</a:t>
            </a:r>
            <a:r>
              <a:rPr lang="sk-SK" sz="2800" dirty="0" err="1" smtClean="0"/>
              <a:t>lateral</a:t>
            </a:r>
            <a:r>
              <a:rPr lang="sk-SK" sz="2800" dirty="0" smtClean="0"/>
              <a:t>, </a:t>
            </a:r>
            <a:r>
              <a:rPr lang="sk-SK" sz="2800" dirty="0" err="1" smtClean="0"/>
              <a:t>medial</a:t>
            </a:r>
            <a:r>
              <a:rPr lang="sk-SK" sz="2800" dirty="0" smtClean="0"/>
              <a:t>, </a:t>
            </a:r>
            <a:r>
              <a:rPr lang="sk-SK" sz="2800" dirty="0" err="1" smtClean="0"/>
              <a:t>superior</a:t>
            </a:r>
            <a:r>
              <a:rPr lang="sk-SK" sz="2800" dirty="0" smtClean="0"/>
              <a:t>, </a:t>
            </a:r>
            <a:r>
              <a:rPr lang="sk-SK" sz="2800" dirty="0" err="1" smtClean="0"/>
              <a:t>inferior</a:t>
            </a:r>
            <a:r>
              <a:rPr lang="sk-SK" sz="2800" dirty="0" smtClean="0"/>
              <a:t>)</a:t>
            </a:r>
          </a:p>
          <a:p>
            <a:r>
              <a:rPr lang="sk-SK" sz="2800" dirty="0" smtClean="0"/>
              <a:t>2 </a:t>
            </a:r>
            <a:r>
              <a:rPr lang="sk-SK" sz="2800" dirty="0" err="1" smtClean="0"/>
              <a:t>oblique</a:t>
            </a:r>
            <a:r>
              <a:rPr lang="sk-SK" sz="2800" dirty="0" smtClean="0"/>
              <a:t> </a:t>
            </a:r>
            <a:r>
              <a:rPr lang="sk-SK" sz="2800" dirty="0" err="1" smtClean="0"/>
              <a:t>muscles</a:t>
            </a:r>
            <a:r>
              <a:rPr lang="sk-SK" sz="2800" dirty="0" smtClean="0"/>
              <a:t> (</a:t>
            </a:r>
            <a:r>
              <a:rPr lang="sk-SK" sz="2800" dirty="0" err="1" smtClean="0"/>
              <a:t>superior</a:t>
            </a:r>
            <a:r>
              <a:rPr lang="sk-SK" sz="2800" dirty="0" smtClean="0"/>
              <a:t>, </a:t>
            </a:r>
            <a:r>
              <a:rPr lang="sk-SK" sz="2800" dirty="0" err="1" smtClean="0"/>
              <a:t>inferior</a:t>
            </a:r>
            <a:r>
              <a:rPr lang="sk-SK" sz="2800" dirty="0" smtClean="0"/>
              <a:t>)</a:t>
            </a:r>
          </a:p>
          <a:p>
            <a:endParaRPr lang="sk-SK" sz="2800" dirty="0" smtClean="0"/>
          </a:p>
        </p:txBody>
      </p:sp>
      <p:pic>
        <p:nvPicPr>
          <p:cNvPr id="44036" name="Picture 4" descr="Výsledok vyhľadávania obrázkov pre dopyt extraocular musc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24457"/>
            <a:ext cx="4347488" cy="169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Cranial</a:t>
            </a:r>
            <a:r>
              <a:rPr lang="sk-SK" b="1" dirty="0" smtClean="0"/>
              <a:t> </a:t>
            </a:r>
            <a:r>
              <a:rPr lang="sk-SK" b="1" dirty="0" err="1" smtClean="0"/>
              <a:t>neuropathies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Signs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sz="2800" b="1" dirty="0" err="1" smtClean="0"/>
              <a:t>Oculomotor</a:t>
            </a:r>
            <a:r>
              <a:rPr lang="sk-SK" sz="2800" b="1" dirty="0" smtClean="0"/>
              <a:t> nerve </a:t>
            </a:r>
            <a:r>
              <a:rPr lang="sk-SK" sz="2800" b="1" dirty="0" err="1" smtClean="0"/>
              <a:t>palsy</a:t>
            </a:r>
            <a:r>
              <a:rPr lang="sk-SK" sz="2800" b="1" dirty="0" smtClean="0"/>
              <a:t> </a:t>
            </a:r>
          </a:p>
          <a:p>
            <a:r>
              <a:rPr lang="sk-SK" sz="2800" dirty="0" err="1" smtClean="0"/>
              <a:t>Diplopia</a:t>
            </a:r>
            <a:endParaRPr lang="sk-SK" sz="2800" dirty="0" smtClean="0"/>
          </a:p>
          <a:p>
            <a:r>
              <a:rPr lang="sk-SK" sz="2800" dirty="0" err="1" smtClean="0"/>
              <a:t>Multiple</a:t>
            </a:r>
            <a:r>
              <a:rPr lang="sk-SK" sz="2800" dirty="0" smtClean="0"/>
              <a:t> </a:t>
            </a:r>
            <a:r>
              <a:rPr lang="sk-SK" sz="2800" dirty="0" err="1" smtClean="0"/>
              <a:t>muscle</a:t>
            </a:r>
            <a:r>
              <a:rPr lang="sk-SK" sz="2800" dirty="0" smtClean="0"/>
              <a:t> </a:t>
            </a:r>
            <a:r>
              <a:rPr lang="sk-SK" sz="2800" dirty="0" err="1" smtClean="0"/>
              <a:t>paralysis</a:t>
            </a:r>
            <a:endParaRPr lang="sk-SK" sz="2800" dirty="0" smtClean="0"/>
          </a:p>
          <a:p>
            <a:r>
              <a:rPr lang="sk-SK" sz="2800" dirty="0" err="1" smtClean="0"/>
              <a:t>Ptosis</a:t>
            </a:r>
            <a:r>
              <a:rPr lang="sk-SK" sz="2800" dirty="0" smtClean="0"/>
              <a:t> </a:t>
            </a:r>
          </a:p>
          <a:p>
            <a:r>
              <a:rPr lang="sk-SK" sz="2800" dirty="0" err="1" smtClean="0"/>
              <a:t>Anisocoria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Trochlear</a:t>
            </a:r>
            <a:r>
              <a:rPr lang="sk-SK" sz="2800" b="1" dirty="0" smtClean="0"/>
              <a:t> nerve </a:t>
            </a:r>
            <a:r>
              <a:rPr lang="sk-SK" sz="2800" b="1" dirty="0" err="1" smtClean="0"/>
              <a:t>palsy</a:t>
            </a:r>
            <a:endParaRPr lang="sk-SK" sz="2800" b="1" dirty="0" smtClean="0"/>
          </a:p>
          <a:p>
            <a:r>
              <a:rPr lang="sk-SK" sz="2800" dirty="0" err="1" smtClean="0"/>
              <a:t>Vertical</a:t>
            </a:r>
            <a:r>
              <a:rPr lang="sk-SK" sz="2800" dirty="0" smtClean="0"/>
              <a:t> </a:t>
            </a:r>
            <a:r>
              <a:rPr lang="sk-SK" sz="2800" dirty="0" err="1" smtClean="0"/>
              <a:t>diplopia</a:t>
            </a:r>
            <a:endParaRPr lang="sk-SK" sz="2800" dirty="0" smtClean="0"/>
          </a:p>
          <a:p>
            <a:r>
              <a:rPr lang="sk-SK" sz="2800" dirty="0" err="1" smtClean="0"/>
              <a:t>Abnormal</a:t>
            </a:r>
            <a:r>
              <a:rPr lang="sk-SK" sz="2800" dirty="0" smtClean="0"/>
              <a:t> </a:t>
            </a:r>
            <a:r>
              <a:rPr lang="sk-SK" sz="2800" dirty="0" err="1" smtClean="0"/>
              <a:t>head</a:t>
            </a:r>
            <a:r>
              <a:rPr lang="sk-SK" sz="2800" dirty="0" smtClean="0"/>
              <a:t> </a:t>
            </a:r>
            <a:r>
              <a:rPr lang="sk-SK" sz="2800" dirty="0" err="1" smtClean="0"/>
              <a:t>tilt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Abducens</a:t>
            </a:r>
            <a:r>
              <a:rPr lang="sk-SK" sz="2800" b="1" dirty="0" smtClean="0"/>
              <a:t> nerve </a:t>
            </a:r>
            <a:r>
              <a:rPr lang="sk-SK" sz="2800" b="1" dirty="0" err="1" smtClean="0"/>
              <a:t>palsy</a:t>
            </a:r>
            <a:endParaRPr lang="sk-SK" sz="2800" b="1" dirty="0" smtClean="0"/>
          </a:p>
          <a:p>
            <a:r>
              <a:rPr lang="sk-SK" sz="2800" dirty="0" err="1" smtClean="0"/>
              <a:t>Horizontal</a:t>
            </a:r>
            <a:r>
              <a:rPr lang="sk-SK" sz="2800" dirty="0"/>
              <a:t> </a:t>
            </a:r>
            <a:r>
              <a:rPr lang="sk-SK" sz="2800" dirty="0" err="1" smtClean="0"/>
              <a:t>diplopia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gaze</a:t>
            </a:r>
            <a:r>
              <a:rPr lang="sk-SK" sz="2800" dirty="0" smtClean="0"/>
              <a:t> </a:t>
            </a:r>
            <a:r>
              <a:rPr lang="sk-SK" sz="2800" dirty="0" err="1" smtClean="0"/>
              <a:t>palsy</a:t>
            </a:r>
            <a:endParaRPr lang="sk-SK" sz="2800" dirty="0" smtClean="0"/>
          </a:p>
          <a:p>
            <a:endParaRPr lang="sk-SK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Cranial</a:t>
            </a:r>
            <a:r>
              <a:rPr lang="sk-SK" b="1" dirty="0" smtClean="0"/>
              <a:t> </a:t>
            </a:r>
            <a:r>
              <a:rPr lang="sk-SK" b="1" dirty="0" err="1" smtClean="0"/>
              <a:t>neuropathies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74713"/>
            <a:ext cx="8229600" cy="60547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Ischemic</a:t>
            </a:r>
            <a:r>
              <a:rPr lang="sk-SK" sz="2800" dirty="0" smtClean="0"/>
              <a:t> (diabetes, </a:t>
            </a:r>
            <a:r>
              <a:rPr lang="sk-SK" sz="2800" dirty="0" err="1" smtClean="0"/>
              <a:t>hypertension</a:t>
            </a:r>
            <a:r>
              <a:rPr lang="sk-SK" sz="2800" dirty="0" smtClean="0"/>
              <a:t>, </a:t>
            </a:r>
            <a:r>
              <a:rPr lang="sk-SK" sz="2800" dirty="0" err="1" smtClean="0"/>
              <a:t>hyperlipidemia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Demyelinating</a:t>
            </a:r>
            <a:r>
              <a:rPr lang="sk-SK" sz="2800" dirty="0" smtClean="0"/>
              <a:t> </a:t>
            </a:r>
            <a:r>
              <a:rPr lang="sk-SK" sz="2800" dirty="0" err="1" smtClean="0"/>
              <a:t>disease</a:t>
            </a:r>
            <a:r>
              <a:rPr lang="sk-SK" sz="2800" dirty="0" smtClean="0"/>
              <a:t> (MS)</a:t>
            </a:r>
          </a:p>
          <a:p>
            <a:r>
              <a:rPr lang="sk-SK" sz="2800" dirty="0" err="1" smtClean="0"/>
              <a:t>Compressive</a:t>
            </a:r>
            <a:r>
              <a:rPr lang="sk-SK" sz="2800" dirty="0" smtClean="0"/>
              <a:t> (tumor, </a:t>
            </a:r>
            <a:r>
              <a:rPr lang="sk-SK" sz="2800" dirty="0" err="1" smtClean="0"/>
              <a:t>aneurysm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Elevated</a:t>
            </a:r>
            <a:r>
              <a:rPr lang="sk-SK" sz="2800" dirty="0" smtClean="0"/>
              <a:t> ICP</a:t>
            </a:r>
          </a:p>
          <a:p>
            <a:endParaRPr lang="sk-SK" sz="2800" dirty="0"/>
          </a:p>
          <a:p>
            <a:r>
              <a:rPr lang="sk-SK" sz="2800" dirty="0" err="1" smtClean="0"/>
              <a:t>Multiple</a:t>
            </a:r>
            <a:r>
              <a:rPr lang="sk-SK" sz="2800" dirty="0" smtClean="0"/>
              <a:t> </a:t>
            </a:r>
            <a:r>
              <a:rPr lang="sk-SK" sz="2800" dirty="0" err="1" smtClean="0"/>
              <a:t>cranial</a:t>
            </a:r>
            <a:r>
              <a:rPr lang="sk-SK" sz="2800" dirty="0" smtClean="0"/>
              <a:t> </a:t>
            </a:r>
            <a:r>
              <a:rPr lang="sk-SK" sz="2800" dirty="0" err="1" smtClean="0"/>
              <a:t>neuropathies</a:t>
            </a:r>
            <a:r>
              <a:rPr lang="sk-SK" sz="2800" dirty="0" smtClean="0"/>
              <a:t> = </a:t>
            </a:r>
            <a:r>
              <a:rPr lang="sk-SK" sz="2800" dirty="0" err="1" smtClean="0"/>
              <a:t>suspect</a:t>
            </a:r>
            <a:r>
              <a:rPr lang="sk-SK" sz="2800" dirty="0" smtClean="0"/>
              <a:t> </a:t>
            </a:r>
            <a:r>
              <a:rPr lang="sk-SK" sz="2800" dirty="0" err="1" smtClean="0"/>
              <a:t>lesion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posterior</a:t>
            </a:r>
            <a:r>
              <a:rPr lang="sk-SK" sz="2800" dirty="0" smtClean="0"/>
              <a:t> </a:t>
            </a:r>
            <a:r>
              <a:rPr lang="sk-SK" sz="2800" dirty="0" err="1" smtClean="0"/>
              <a:t>orbit</a:t>
            </a:r>
            <a:r>
              <a:rPr lang="sk-SK" sz="2800" dirty="0" smtClean="0"/>
              <a:t> or </a:t>
            </a:r>
            <a:r>
              <a:rPr lang="sk-SK" sz="2800" dirty="0" err="1" smtClean="0"/>
              <a:t>cavenrous</a:t>
            </a:r>
            <a:r>
              <a:rPr lang="sk-SK" sz="2800" dirty="0" smtClean="0"/>
              <a:t> </a:t>
            </a:r>
            <a:r>
              <a:rPr lang="sk-SK" sz="2800" dirty="0" err="1" smtClean="0"/>
              <a:t>sinus</a:t>
            </a:r>
            <a:r>
              <a:rPr lang="sk-SK" sz="2800" dirty="0" smtClean="0"/>
              <a:t> </a:t>
            </a:r>
            <a:r>
              <a:rPr lang="sk-SK" sz="2800" dirty="0" err="1" smtClean="0"/>
              <a:t>region</a:t>
            </a:r>
            <a:endParaRPr lang="sk-SK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Pupil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sk-SK" b="1" dirty="0" err="1" smtClean="0"/>
              <a:t>Miosis</a:t>
            </a:r>
            <a:r>
              <a:rPr lang="sk-SK" dirty="0" smtClean="0"/>
              <a:t> – </a:t>
            </a:r>
            <a:r>
              <a:rPr lang="sk-SK" dirty="0" err="1" smtClean="0"/>
              <a:t>parasympathetic</a:t>
            </a:r>
            <a:r>
              <a:rPr lang="sk-SK" dirty="0" smtClean="0"/>
              <a:t> </a:t>
            </a:r>
            <a:r>
              <a:rPr lang="sk-SK" dirty="0" err="1" smtClean="0"/>
              <a:t>nervous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endParaRPr lang="sk-SK" dirty="0" smtClean="0"/>
          </a:p>
          <a:p>
            <a:r>
              <a:rPr lang="sk-SK" b="1" dirty="0" err="1" smtClean="0"/>
              <a:t>Mydriasis</a:t>
            </a:r>
            <a:r>
              <a:rPr lang="sk-SK" dirty="0" smtClean="0"/>
              <a:t> – </a:t>
            </a:r>
            <a:r>
              <a:rPr lang="sk-SK" dirty="0" err="1" smtClean="0"/>
              <a:t>sympathetic</a:t>
            </a:r>
            <a:r>
              <a:rPr lang="sk-SK" dirty="0" smtClean="0"/>
              <a:t> </a:t>
            </a:r>
            <a:r>
              <a:rPr lang="sk-SK" dirty="0" err="1" smtClean="0"/>
              <a:t>nervous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endParaRPr lang="sk-SK" dirty="0"/>
          </a:p>
        </p:txBody>
      </p:sp>
      <p:pic>
        <p:nvPicPr>
          <p:cNvPr id="49154" name="Picture 2" descr="https://innerpowerdojo.files.wordpress.com/2014/03/pupils-nervous-system-control-e1394551420977.png?w=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296799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Examination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History</a:t>
            </a:r>
            <a:endParaRPr lang="sk-SK" dirty="0" smtClean="0"/>
          </a:p>
          <a:p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examination</a:t>
            </a:r>
            <a:r>
              <a:rPr lang="sk-SK" dirty="0" smtClean="0"/>
              <a:t> (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acuity</a:t>
            </a:r>
            <a:r>
              <a:rPr lang="sk-SK" dirty="0" smtClean="0"/>
              <a:t>, </a:t>
            </a:r>
            <a:r>
              <a:rPr lang="sk-SK" dirty="0" err="1" smtClean="0"/>
              <a:t>tonometry</a:t>
            </a:r>
            <a:r>
              <a:rPr lang="sk-SK" dirty="0" smtClean="0"/>
              <a:t>, </a:t>
            </a:r>
            <a:r>
              <a:rPr lang="sk-SK" dirty="0" err="1" smtClean="0"/>
              <a:t>anterior</a:t>
            </a:r>
            <a:r>
              <a:rPr lang="sk-SK" dirty="0" smtClean="0"/>
              <a:t> segment </a:t>
            </a:r>
            <a:r>
              <a:rPr lang="sk-SK" dirty="0" err="1" smtClean="0"/>
              <a:t>examination</a:t>
            </a:r>
            <a:r>
              <a:rPr lang="sk-SK" dirty="0" smtClean="0"/>
              <a:t>, </a:t>
            </a:r>
            <a:r>
              <a:rPr lang="sk-SK" dirty="0" err="1" smtClean="0"/>
              <a:t>funduscopic</a:t>
            </a:r>
            <a:r>
              <a:rPr lang="sk-SK" dirty="0" smtClean="0"/>
              <a:t> </a:t>
            </a:r>
            <a:r>
              <a:rPr lang="sk-SK" dirty="0" err="1" smtClean="0"/>
              <a:t>examination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Perimetry</a:t>
            </a:r>
            <a:endParaRPr lang="sk-SK" dirty="0" smtClean="0"/>
          </a:p>
          <a:p>
            <a:r>
              <a:rPr lang="sk-SK" dirty="0" err="1" smtClean="0"/>
              <a:t>Color</a:t>
            </a:r>
            <a:r>
              <a:rPr lang="sk-SK" dirty="0" smtClean="0"/>
              <a:t> </a:t>
            </a:r>
            <a:r>
              <a:rPr lang="sk-SK" dirty="0" err="1" smtClean="0"/>
              <a:t>vision</a:t>
            </a:r>
            <a:r>
              <a:rPr lang="sk-SK" dirty="0" smtClean="0"/>
              <a:t>, </a:t>
            </a:r>
            <a:r>
              <a:rPr lang="sk-SK" dirty="0" err="1" smtClean="0"/>
              <a:t>contrast</a:t>
            </a:r>
            <a:r>
              <a:rPr lang="sk-SK" dirty="0" smtClean="0"/>
              <a:t> </a:t>
            </a:r>
            <a:r>
              <a:rPr lang="sk-SK" dirty="0" err="1" smtClean="0"/>
              <a:t>sensitivity</a:t>
            </a:r>
            <a:r>
              <a:rPr lang="sk-SK" dirty="0" smtClean="0"/>
              <a:t>, </a:t>
            </a:r>
            <a:r>
              <a:rPr lang="sk-SK" dirty="0" err="1" smtClean="0"/>
              <a:t>electrophysiology</a:t>
            </a:r>
            <a:r>
              <a:rPr lang="sk-SK" dirty="0" smtClean="0"/>
              <a:t> (ERG, VEP)</a:t>
            </a:r>
          </a:p>
          <a:p>
            <a:r>
              <a:rPr lang="sk-SK" dirty="0" smtClean="0"/>
              <a:t>MRI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brain</a:t>
            </a:r>
            <a:r>
              <a:rPr lang="sk-SK" dirty="0" smtClean="0"/>
              <a:t>, </a:t>
            </a:r>
          </a:p>
          <a:p>
            <a:r>
              <a:rPr lang="sk-SK" dirty="0" err="1" smtClean="0"/>
              <a:t>Neurologic</a:t>
            </a:r>
            <a:r>
              <a:rPr lang="sk-SK" dirty="0" smtClean="0"/>
              <a:t> </a:t>
            </a:r>
            <a:r>
              <a:rPr lang="sk-SK" dirty="0" err="1" smtClean="0"/>
              <a:t>examination</a:t>
            </a:r>
            <a:endParaRPr lang="sk-SK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0178" name="Picture 2" descr="http://vmerc.uga.edu/CranialNerves/2/2a-M2-Pup%20constrict-illus/Consensual/2a-M2-PupConstrict-Consensual-illu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-24"/>
            <a:ext cx="6858049" cy="685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Sympathetic</a:t>
            </a:r>
            <a:r>
              <a:rPr lang="sk-SK" b="1" dirty="0" smtClean="0"/>
              <a:t> </a:t>
            </a:r>
            <a:r>
              <a:rPr lang="sk-SK" b="1" dirty="0" err="1" smtClean="0"/>
              <a:t>pathway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8647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1202" name="Picture 2" descr="http://www.ib.cnea.gov.ar/~redneu/2013/BOOKS/Principles%20of%20Neural%20Science%20-%20Kandel/gateway.ut.ovid.com/fulltextservice/ct%7B06b9ee1beed594190674f1983457a7dd32af6a0d5a4c9892~53/da7c45ff14.gi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826" y="714356"/>
            <a:ext cx="5422818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Pupillary</a:t>
            </a:r>
            <a:r>
              <a:rPr lang="sk-SK" b="1" dirty="0" smtClean="0"/>
              <a:t> </a:t>
            </a:r>
            <a:r>
              <a:rPr lang="sk-SK" b="1" dirty="0" err="1" smtClean="0"/>
              <a:t>abnormalities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Anisocoria</a:t>
            </a:r>
            <a:r>
              <a:rPr lang="sk-SK" sz="2800" dirty="0" smtClean="0"/>
              <a:t> </a:t>
            </a:r>
          </a:p>
          <a:p>
            <a:r>
              <a:rPr lang="sk-SK" sz="2800" dirty="0" err="1" smtClean="0"/>
              <a:t>inequality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pupil</a:t>
            </a:r>
            <a:r>
              <a:rPr lang="sk-SK" sz="2800" dirty="0" smtClean="0"/>
              <a:t> </a:t>
            </a:r>
            <a:r>
              <a:rPr lang="sk-SK" sz="2800" dirty="0" err="1" smtClean="0"/>
              <a:t>size</a:t>
            </a:r>
            <a:endParaRPr lang="sk-SK" sz="2800" dirty="0" smtClean="0"/>
          </a:p>
          <a:p>
            <a:r>
              <a:rPr lang="sk-SK" sz="2800" dirty="0" err="1" smtClean="0"/>
              <a:t>May</a:t>
            </a:r>
            <a:r>
              <a:rPr lang="sk-SK" sz="2800" dirty="0" smtClean="0"/>
              <a:t> </a:t>
            </a:r>
            <a:r>
              <a:rPr lang="sk-SK" sz="2800" dirty="0" err="1" smtClean="0"/>
              <a:t>be</a:t>
            </a:r>
            <a:r>
              <a:rPr lang="sk-SK" sz="2800" dirty="0" smtClean="0"/>
              <a:t> </a:t>
            </a:r>
            <a:r>
              <a:rPr lang="sk-SK" sz="2800" dirty="0" err="1" smtClean="0"/>
              <a:t>physiologic</a:t>
            </a:r>
            <a:endParaRPr lang="sk-SK" sz="2800" dirty="0" smtClean="0"/>
          </a:p>
          <a:p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accidental</a:t>
            </a:r>
            <a:r>
              <a:rPr lang="sk-SK" sz="2800" dirty="0" smtClean="0"/>
              <a:t> </a:t>
            </a:r>
            <a:r>
              <a:rPr lang="sk-SK" sz="2800" dirty="0" err="1" smtClean="0"/>
              <a:t>discovery</a:t>
            </a:r>
            <a:endParaRPr lang="sk-SK" sz="2800" dirty="0" smtClean="0"/>
          </a:p>
          <a:p>
            <a:r>
              <a:rPr lang="sk-SK" sz="2800" dirty="0" err="1" smtClean="0"/>
              <a:t>May</a:t>
            </a:r>
            <a:r>
              <a:rPr lang="sk-SK" sz="2800" dirty="0" smtClean="0"/>
              <a:t> </a:t>
            </a:r>
            <a:r>
              <a:rPr lang="sk-SK" sz="2800" dirty="0" err="1" smtClean="0"/>
              <a:t>be</a:t>
            </a:r>
            <a:r>
              <a:rPr lang="sk-SK" sz="2800" dirty="0" smtClean="0"/>
              <a:t> </a:t>
            </a:r>
            <a:r>
              <a:rPr lang="sk-SK" sz="2800" dirty="0" err="1" smtClean="0"/>
              <a:t>isolated</a:t>
            </a:r>
            <a:r>
              <a:rPr lang="sk-SK" sz="2800" dirty="0" smtClean="0"/>
              <a:t> / </a:t>
            </a:r>
            <a:r>
              <a:rPr lang="sk-SK" sz="2800" dirty="0" err="1" smtClean="0"/>
              <a:t>associated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eyelid</a:t>
            </a:r>
            <a:r>
              <a:rPr lang="sk-SK" sz="2800" dirty="0" smtClean="0"/>
              <a:t>  or </a:t>
            </a:r>
            <a:r>
              <a:rPr lang="sk-SK" sz="2800" dirty="0" err="1" smtClean="0"/>
              <a:t>ocular</a:t>
            </a:r>
            <a:r>
              <a:rPr lang="sk-SK" sz="2800" dirty="0" smtClean="0"/>
              <a:t> </a:t>
            </a:r>
            <a:r>
              <a:rPr lang="sk-SK" sz="2800" dirty="0" err="1" smtClean="0"/>
              <a:t>motility</a:t>
            </a:r>
            <a:r>
              <a:rPr lang="sk-SK" sz="2800" dirty="0" smtClean="0"/>
              <a:t> </a:t>
            </a:r>
            <a:r>
              <a:rPr lang="sk-SK" sz="2800" dirty="0" err="1" smtClean="0"/>
              <a:t>abnormalities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/>
              <a:t>Diagnosis</a:t>
            </a:r>
            <a:endParaRPr lang="sk-SK" sz="2800" b="1" dirty="0" smtClean="0"/>
          </a:p>
          <a:p>
            <a:r>
              <a:rPr lang="sk-SK" sz="2800" dirty="0" err="1" smtClean="0"/>
              <a:t>Direct</a:t>
            </a:r>
            <a:r>
              <a:rPr lang="sk-SK" sz="2800" dirty="0" smtClean="0"/>
              <a:t> </a:t>
            </a:r>
            <a:r>
              <a:rPr lang="sk-SK" sz="2800" dirty="0" err="1" smtClean="0"/>
              <a:t>shine</a:t>
            </a:r>
            <a:r>
              <a:rPr lang="sk-SK" sz="2800" dirty="0" smtClean="0"/>
              <a:t> </a:t>
            </a:r>
            <a:r>
              <a:rPr lang="sk-SK" sz="2800" dirty="0" err="1" smtClean="0"/>
              <a:t>at</a:t>
            </a:r>
            <a:r>
              <a:rPr lang="sk-SK" sz="2800" dirty="0" smtClean="0"/>
              <a:t> </a:t>
            </a:r>
            <a:r>
              <a:rPr lang="sk-SK" sz="2800" dirty="0" err="1" smtClean="0"/>
              <a:t>pupil</a:t>
            </a:r>
            <a:endParaRPr lang="sk-SK" sz="2800" dirty="0" smtClean="0"/>
          </a:p>
          <a:p>
            <a:r>
              <a:rPr lang="sk-SK" sz="2800" dirty="0" smtClean="0"/>
              <a:t>Test </a:t>
            </a:r>
            <a:r>
              <a:rPr lang="sk-SK" sz="2800" dirty="0" err="1" smtClean="0"/>
              <a:t>near</a:t>
            </a:r>
            <a:r>
              <a:rPr lang="sk-SK" sz="2800" dirty="0" smtClean="0"/>
              <a:t> </a:t>
            </a:r>
            <a:r>
              <a:rPr lang="sk-SK" sz="2800" dirty="0" err="1" smtClean="0"/>
              <a:t>response</a:t>
            </a:r>
            <a:r>
              <a:rPr lang="sk-SK" sz="2800" dirty="0" smtClean="0"/>
              <a:t> (</a:t>
            </a:r>
            <a:r>
              <a:rPr lang="sk-SK" sz="2800" dirty="0" err="1" smtClean="0"/>
              <a:t>miosis</a:t>
            </a:r>
            <a:r>
              <a:rPr lang="sk-SK" sz="2800" dirty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accomodation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Pupil</a:t>
            </a:r>
            <a:r>
              <a:rPr lang="sk-SK" sz="2800" dirty="0" smtClean="0"/>
              <a:t> </a:t>
            </a:r>
            <a:r>
              <a:rPr lang="sk-SK" sz="2800" dirty="0" err="1" smtClean="0"/>
              <a:t>sizes</a:t>
            </a:r>
            <a:r>
              <a:rPr lang="sk-SK" sz="2800" dirty="0" smtClean="0"/>
              <a:t> in </a:t>
            </a:r>
            <a:r>
              <a:rPr lang="sk-SK" sz="2800" dirty="0" err="1" smtClean="0"/>
              <a:t>light</a:t>
            </a:r>
            <a:r>
              <a:rPr lang="sk-SK" sz="2800" dirty="0" smtClean="0"/>
              <a:t> and </a:t>
            </a:r>
            <a:r>
              <a:rPr lang="sk-SK" sz="2800" dirty="0" err="1" smtClean="0"/>
              <a:t>dark</a:t>
            </a:r>
            <a:endParaRPr lang="sk-SK" sz="2800" dirty="0" smtClean="0"/>
          </a:p>
          <a:p>
            <a:endParaRPr lang="sk-SK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8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Horner</a:t>
            </a:r>
            <a:r>
              <a:rPr lang="en-US" b="1" dirty="0" smtClean="0"/>
              <a:t>’</a:t>
            </a:r>
            <a:r>
              <a:rPr lang="sk-SK" b="1" dirty="0" smtClean="0"/>
              <a:t>s </a:t>
            </a:r>
            <a:r>
              <a:rPr lang="sk-SK" b="1" dirty="0" err="1" smtClean="0"/>
              <a:t>Syndrome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Signs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Miosis</a:t>
            </a:r>
            <a:r>
              <a:rPr lang="sk-SK" sz="2800" dirty="0" smtClean="0"/>
              <a:t> (</a:t>
            </a:r>
            <a:r>
              <a:rPr lang="sk-SK" sz="2800" dirty="0" err="1" smtClean="0"/>
              <a:t>pupil</a:t>
            </a:r>
            <a:r>
              <a:rPr lang="sk-SK" sz="2800" dirty="0" smtClean="0"/>
              <a:t> </a:t>
            </a:r>
            <a:r>
              <a:rPr lang="sk-SK" sz="2800" dirty="0" err="1" smtClean="0"/>
              <a:t>does</a:t>
            </a:r>
            <a:r>
              <a:rPr lang="sk-SK" sz="2800" dirty="0" smtClean="0"/>
              <a:t>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dilate</a:t>
            </a:r>
            <a:r>
              <a:rPr lang="sk-SK" sz="2800" dirty="0" smtClean="0"/>
              <a:t> in </a:t>
            </a:r>
            <a:r>
              <a:rPr lang="sk-SK" sz="2800" dirty="0" err="1" smtClean="0"/>
              <a:t>dark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Ptosis</a:t>
            </a:r>
            <a:endParaRPr lang="sk-SK" sz="2800" dirty="0" smtClean="0"/>
          </a:p>
          <a:p>
            <a:r>
              <a:rPr lang="sk-SK" sz="2800" dirty="0" err="1" smtClean="0"/>
              <a:t>Pseudo-enophthalmus</a:t>
            </a:r>
            <a:endParaRPr lang="sk-SK" sz="2800" dirty="0" smtClean="0"/>
          </a:p>
          <a:p>
            <a:r>
              <a:rPr lang="sk-SK" sz="2800" dirty="0" err="1" smtClean="0"/>
              <a:t>Anhidrosis</a:t>
            </a:r>
            <a:r>
              <a:rPr lang="sk-SK" sz="2800" dirty="0" smtClean="0"/>
              <a:t> (</a:t>
            </a:r>
            <a:r>
              <a:rPr lang="sk-SK" sz="2800" dirty="0" err="1" smtClean="0"/>
              <a:t>diminished</a:t>
            </a:r>
            <a:r>
              <a:rPr lang="sk-SK" sz="2800" dirty="0" smtClean="0"/>
              <a:t> </a:t>
            </a:r>
            <a:r>
              <a:rPr lang="sk-SK" sz="2800" dirty="0" err="1" smtClean="0"/>
              <a:t>sweating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Heterochromia</a:t>
            </a:r>
            <a:r>
              <a:rPr lang="sk-SK" sz="2800" dirty="0" smtClean="0"/>
              <a:t> (</a:t>
            </a:r>
            <a:r>
              <a:rPr lang="sk-SK" sz="2800" dirty="0" err="1" smtClean="0"/>
              <a:t>if</a:t>
            </a:r>
            <a:r>
              <a:rPr lang="sk-SK" sz="2800" dirty="0" smtClean="0"/>
              <a:t> </a:t>
            </a:r>
            <a:r>
              <a:rPr lang="sk-SK" sz="2800" dirty="0" err="1" smtClean="0"/>
              <a:t>congenital</a:t>
            </a:r>
            <a:r>
              <a:rPr lang="sk-SK" sz="2800" dirty="0" smtClean="0"/>
              <a:t>)</a:t>
            </a:r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smtClean="0"/>
              <a:t>Trauma, </a:t>
            </a:r>
            <a:r>
              <a:rPr lang="sk-SK" sz="2800" dirty="0" err="1" smtClean="0"/>
              <a:t>internal</a:t>
            </a:r>
            <a:r>
              <a:rPr lang="sk-SK" sz="2800" dirty="0" smtClean="0"/>
              <a:t> </a:t>
            </a:r>
            <a:r>
              <a:rPr lang="sk-SK" sz="2800" dirty="0" err="1" smtClean="0"/>
              <a:t>carotid</a:t>
            </a:r>
            <a:r>
              <a:rPr lang="sk-SK" sz="2800" dirty="0" smtClean="0"/>
              <a:t> </a:t>
            </a:r>
            <a:r>
              <a:rPr lang="sk-SK" sz="2800" dirty="0" err="1" smtClean="0"/>
              <a:t>artery</a:t>
            </a:r>
            <a:r>
              <a:rPr lang="sk-SK" sz="2800" dirty="0" smtClean="0"/>
              <a:t> </a:t>
            </a:r>
            <a:r>
              <a:rPr lang="sk-SK" sz="2800" dirty="0" err="1" smtClean="0"/>
              <a:t>dissection</a:t>
            </a:r>
            <a:r>
              <a:rPr lang="sk-SK" sz="2800" dirty="0" smtClean="0"/>
              <a:t>, </a:t>
            </a:r>
            <a:r>
              <a:rPr lang="sk-SK" sz="2800" dirty="0" err="1" smtClean="0"/>
              <a:t>brain</a:t>
            </a:r>
            <a:r>
              <a:rPr lang="sk-SK" sz="2800" dirty="0" smtClean="0"/>
              <a:t> </a:t>
            </a:r>
            <a:r>
              <a:rPr lang="sk-SK" sz="2800" dirty="0" err="1" smtClean="0"/>
              <a:t>stem</a:t>
            </a:r>
            <a:r>
              <a:rPr lang="sk-SK" sz="2800" dirty="0" smtClean="0"/>
              <a:t> </a:t>
            </a:r>
            <a:r>
              <a:rPr lang="sk-SK" sz="2800" dirty="0" err="1" smtClean="0"/>
              <a:t>strokes</a:t>
            </a:r>
            <a:r>
              <a:rPr lang="sk-SK" sz="2800" dirty="0" smtClean="0"/>
              <a:t>, MS, </a:t>
            </a:r>
            <a:r>
              <a:rPr lang="sk-SK" sz="2800" dirty="0" err="1" smtClean="0"/>
              <a:t>brain</a:t>
            </a:r>
            <a:r>
              <a:rPr lang="sk-SK" sz="2800" dirty="0" smtClean="0"/>
              <a:t> tumor, </a:t>
            </a:r>
            <a:r>
              <a:rPr lang="sk-SK" sz="2800" dirty="0" err="1" smtClean="0"/>
              <a:t>syringomyelia</a:t>
            </a:r>
            <a:r>
              <a:rPr lang="sk-SK" sz="2800" dirty="0" smtClean="0"/>
              <a:t>, </a:t>
            </a:r>
            <a:r>
              <a:rPr lang="sk-SK" sz="2800" dirty="0" err="1" smtClean="0"/>
              <a:t>apical</a:t>
            </a:r>
            <a:r>
              <a:rPr lang="sk-SK" sz="2800" dirty="0" smtClean="0"/>
              <a:t> </a:t>
            </a:r>
            <a:r>
              <a:rPr lang="sk-SK" sz="2800" dirty="0" err="1" smtClean="0"/>
              <a:t>lung</a:t>
            </a:r>
            <a:r>
              <a:rPr lang="sk-SK" sz="2800" dirty="0" smtClean="0"/>
              <a:t> tumor, </a:t>
            </a:r>
            <a:r>
              <a:rPr lang="sk-SK" sz="2800" dirty="0" err="1" smtClean="0"/>
              <a:t>goiter</a:t>
            </a:r>
            <a:r>
              <a:rPr lang="sk-SK" sz="2800" dirty="0" smtClean="0"/>
              <a:t>, </a:t>
            </a:r>
            <a:r>
              <a:rPr lang="sk-SK" sz="2800" dirty="0" err="1" smtClean="0"/>
              <a:t>thyroid</a:t>
            </a:r>
            <a:r>
              <a:rPr lang="sk-SK" sz="2800" dirty="0" smtClean="0"/>
              <a:t> </a:t>
            </a:r>
            <a:r>
              <a:rPr lang="sk-SK" sz="2800" dirty="0" err="1" smtClean="0"/>
              <a:t>carcinoma</a:t>
            </a:r>
            <a:r>
              <a:rPr lang="sk-SK" sz="2800" dirty="0" smtClean="0"/>
              <a:t>...</a:t>
            </a:r>
          </a:p>
          <a:p>
            <a:endParaRPr lang="sk-SK" sz="2800" dirty="0"/>
          </a:p>
        </p:txBody>
      </p:sp>
      <p:pic>
        <p:nvPicPr>
          <p:cNvPr id="53250" name="Picture 2" descr="http://upload.wikimedia.org/wikipedia/commons/thumb/9/9d/Example_of_Horner%27s_syndrome_in_a_cat.jpg/800px-Example_of_Horner%27s_syndrome_in_a_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08" y="1"/>
            <a:ext cx="2088891" cy="2786058"/>
          </a:xfrm>
          <a:prstGeom prst="rect">
            <a:avLst/>
          </a:prstGeom>
          <a:noFill/>
        </p:spPr>
      </p:pic>
      <p:pic>
        <p:nvPicPr>
          <p:cNvPr id="53252" name="Picture 4" descr="https://encrypted-tbn0.gstatic.com/images?q=tbn:ANd9GcQHabT_WUPnITWnnyi7vAI09yVLpzqk_1jkIlY-7N5B1gJVz6H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857892"/>
            <a:ext cx="3143240" cy="1002994"/>
          </a:xfrm>
          <a:prstGeom prst="rect">
            <a:avLst/>
          </a:prstGeom>
          <a:noFill/>
        </p:spPr>
      </p:pic>
      <p:pic>
        <p:nvPicPr>
          <p:cNvPr id="53254" name="Picture 6" descr="http://amaprod.silverchaircdn.com/data/Journals/OPHTH/6958/esc05003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357422" cy="86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Adie</a:t>
            </a:r>
            <a:r>
              <a:rPr lang="en-US" b="1" dirty="0" smtClean="0"/>
              <a:t>’</a:t>
            </a:r>
            <a:r>
              <a:rPr lang="sk-SK" b="1" dirty="0" smtClean="0"/>
              <a:t>s </a:t>
            </a:r>
            <a:r>
              <a:rPr lang="sk-SK" b="1" dirty="0" err="1" smtClean="0"/>
              <a:t>Pupil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Signs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smtClean="0"/>
              <a:t>No </a:t>
            </a:r>
            <a:r>
              <a:rPr lang="sk-SK" sz="2800" dirty="0" err="1" smtClean="0"/>
              <a:t>present</a:t>
            </a:r>
            <a:r>
              <a:rPr lang="sk-SK" sz="2800" dirty="0" smtClean="0"/>
              <a:t> / </a:t>
            </a:r>
            <a:r>
              <a:rPr lang="sk-SK" sz="2800" dirty="0" err="1" smtClean="0"/>
              <a:t>slow</a:t>
            </a:r>
            <a:r>
              <a:rPr lang="sk-SK" sz="2800" dirty="0" smtClean="0"/>
              <a:t> </a:t>
            </a:r>
            <a:r>
              <a:rPr lang="sk-SK" sz="2800" dirty="0" err="1" smtClean="0"/>
              <a:t>miosis</a:t>
            </a:r>
            <a:r>
              <a:rPr lang="sk-SK" sz="2800" dirty="0" smtClean="0"/>
              <a:t> to </a:t>
            </a:r>
            <a:r>
              <a:rPr lang="sk-SK" sz="2800" dirty="0" err="1" smtClean="0"/>
              <a:t>light</a:t>
            </a:r>
            <a:endParaRPr lang="sk-SK" sz="2800" dirty="0"/>
          </a:p>
          <a:p>
            <a:r>
              <a:rPr lang="sk-SK" sz="2800" dirty="0" err="1" smtClean="0"/>
              <a:t>Present</a:t>
            </a:r>
            <a:r>
              <a:rPr lang="sk-SK" sz="2800" dirty="0" smtClean="0"/>
              <a:t> </a:t>
            </a:r>
            <a:r>
              <a:rPr lang="sk-SK" sz="2800" dirty="0" err="1" smtClean="0"/>
              <a:t>miosis</a:t>
            </a:r>
            <a:r>
              <a:rPr lang="sk-SK" sz="2800" dirty="0" smtClean="0"/>
              <a:t> to </a:t>
            </a:r>
            <a:r>
              <a:rPr lang="sk-SK" sz="2800" dirty="0" err="1" smtClean="0"/>
              <a:t>accomodation</a:t>
            </a:r>
            <a:endParaRPr lang="sk-SK" sz="2800" dirty="0" smtClean="0"/>
          </a:p>
          <a:p>
            <a:r>
              <a:rPr lang="sk-SK" sz="2800" dirty="0" err="1" smtClean="0"/>
              <a:t>Pupil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larger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light</a:t>
            </a:r>
            <a:r>
              <a:rPr lang="sk-SK" sz="2800" dirty="0" smtClean="0"/>
              <a:t>/</a:t>
            </a:r>
            <a:r>
              <a:rPr lang="sk-SK" sz="2800" dirty="0" err="1" smtClean="0"/>
              <a:t>near</a:t>
            </a:r>
            <a:r>
              <a:rPr lang="sk-SK" sz="2800" dirty="0" smtClean="0"/>
              <a:t> </a:t>
            </a:r>
            <a:r>
              <a:rPr lang="sk-SK" sz="2800" dirty="0" err="1" smtClean="0"/>
              <a:t>dissociation</a:t>
            </a:r>
            <a:endParaRPr lang="sk-SK" sz="2800" dirty="0" smtClean="0"/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Etiology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Inflammation</a:t>
            </a:r>
            <a:r>
              <a:rPr lang="sk-SK" sz="2800" dirty="0" smtClean="0"/>
              <a:t> (</a:t>
            </a:r>
            <a:r>
              <a:rPr lang="sk-SK" sz="2800" dirty="0" err="1" smtClean="0"/>
              <a:t>viral</a:t>
            </a:r>
            <a:r>
              <a:rPr lang="sk-SK" sz="2800" dirty="0" smtClean="0"/>
              <a:t> or </a:t>
            </a:r>
            <a:r>
              <a:rPr lang="sk-SK" sz="2800" dirty="0" err="1" smtClean="0"/>
              <a:t>bacterial</a:t>
            </a:r>
            <a:r>
              <a:rPr lang="sk-SK" sz="2800" dirty="0" smtClean="0"/>
              <a:t> </a:t>
            </a:r>
            <a:r>
              <a:rPr lang="sk-SK" sz="2800" dirty="0" err="1" smtClean="0"/>
              <a:t>infection</a:t>
            </a:r>
            <a:r>
              <a:rPr lang="sk-SK" sz="2800" dirty="0" smtClean="0"/>
              <a:t>)</a:t>
            </a:r>
          </a:p>
          <a:p>
            <a:pPr>
              <a:buNone/>
            </a:pPr>
            <a:r>
              <a:rPr lang="sk-SK" sz="2800" b="1" dirty="0" err="1" smtClean="0">
                <a:solidFill>
                  <a:srgbClr val="FF0000"/>
                </a:solidFill>
              </a:rPr>
              <a:t>Therapy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dirty="0" err="1" smtClean="0"/>
              <a:t>Pilocarpine</a:t>
            </a:r>
            <a:r>
              <a:rPr lang="sk-SK" sz="2800" dirty="0" smtClean="0"/>
              <a:t> </a:t>
            </a:r>
            <a:r>
              <a:rPr lang="sk-SK" sz="2800" dirty="0" err="1" smtClean="0"/>
              <a:t>drops</a:t>
            </a:r>
            <a:r>
              <a:rPr lang="sk-SK" sz="2800" dirty="0" smtClean="0"/>
              <a:t>, </a:t>
            </a:r>
            <a:r>
              <a:rPr lang="sk-SK" sz="2800" dirty="0" err="1" smtClean="0"/>
              <a:t>thoracic</a:t>
            </a:r>
            <a:r>
              <a:rPr lang="sk-SK" sz="2800" dirty="0" smtClean="0"/>
              <a:t> </a:t>
            </a:r>
            <a:r>
              <a:rPr lang="sk-SK" sz="2800" dirty="0" err="1" smtClean="0"/>
              <a:t>sympathectomy</a:t>
            </a:r>
            <a:endParaRPr lang="sk-SK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285876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Thank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you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for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your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attention</a:t>
            </a:r>
            <a:r>
              <a:rPr lang="sk-SK" b="1" dirty="0" smtClean="0">
                <a:solidFill>
                  <a:srgbClr val="FF0000"/>
                </a:solidFill>
              </a:rPr>
              <a:t>!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Visual</a:t>
            </a:r>
            <a:r>
              <a:rPr lang="sk-SK" b="1" dirty="0" smtClean="0"/>
              <a:t> </a:t>
            </a:r>
            <a:r>
              <a:rPr lang="sk-SK" b="1" dirty="0" err="1" smtClean="0"/>
              <a:t>acuity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Each</a:t>
            </a:r>
            <a:r>
              <a:rPr lang="sk-SK" dirty="0" smtClean="0"/>
              <a:t> </a:t>
            </a:r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separately</a:t>
            </a:r>
            <a:endParaRPr lang="sk-SK" dirty="0" smtClean="0"/>
          </a:p>
          <a:p>
            <a:r>
              <a:rPr lang="sk-SK" dirty="0" err="1" smtClean="0"/>
              <a:t>Distance</a:t>
            </a:r>
            <a:r>
              <a:rPr lang="sk-SK" dirty="0" smtClean="0"/>
              <a:t> and </a:t>
            </a:r>
            <a:r>
              <a:rPr lang="sk-SK" dirty="0" err="1" smtClean="0"/>
              <a:t>near</a:t>
            </a:r>
            <a:r>
              <a:rPr lang="sk-SK" dirty="0" smtClean="0"/>
              <a:t> </a:t>
            </a:r>
            <a:r>
              <a:rPr lang="sk-SK" dirty="0" err="1" smtClean="0"/>
              <a:t>vision</a:t>
            </a:r>
            <a:endParaRPr lang="sk-SK" dirty="0" smtClean="0"/>
          </a:p>
          <a:p>
            <a:r>
              <a:rPr lang="sk-SK" dirty="0" err="1" smtClean="0"/>
              <a:t>Using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corrective</a:t>
            </a:r>
            <a:r>
              <a:rPr lang="sk-SK" dirty="0" smtClean="0"/>
              <a:t> </a:t>
            </a:r>
            <a:r>
              <a:rPr lang="sk-SK" dirty="0" err="1" smtClean="0"/>
              <a:t>lenses</a:t>
            </a:r>
            <a:r>
              <a:rPr lang="sk-SK" dirty="0" smtClean="0"/>
              <a:t>, </a:t>
            </a:r>
            <a:r>
              <a:rPr lang="sk-SK" dirty="0" err="1" smtClean="0"/>
              <a:t>pinhole</a:t>
            </a:r>
            <a:endParaRPr lang="sk-SK" dirty="0" smtClean="0"/>
          </a:p>
          <a:p>
            <a:r>
              <a:rPr lang="sk-SK" dirty="0" err="1" smtClean="0"/>
              <a:t>Using</a:t>
            </a:r>
            <a:r>
              <a:rPr lang="sk-SK" dirty="0" smtClean="0"/>
              <a:t> </a:t>
            </a:r>
            <a:r>
              <a:rPr lang="sk-SK" dirty="0" err="1" smtClean="0"/>
              <a:t>Snellen</a:t>
            </a:r>
            <a:r>
              <a:rPr lang="sk-SK" dirty="0" smtClean="0"/>
              <a:t> </a:t>
            </a:r>
            <a:r>
              <a:rPr lang="sk-SK" dirty="0" err="1" smtClean="0"/>
              <a:t>chart</a:t>
            </a:r>
            <a:r>
              <a:rPr lang="sk-SK" dirty="0" smtClean="0"/>
              <a:t> (20 </a:t>
            </a:r>
            <a:r>
              <a:rPr lang="sk-SK" dirty="0" err="1" smtClean="0"/>
              <a:t>feet</a:t>
            </a:r>
            <a:r>
              <a:rPr lang="sk-SK" dirty="0" smtClean="0"/>
              <a:t>) – </a:t>
            </a:r>
            <a:r>
              <a:rPr lang="sk-SK" dirty="0" err="1" smtClean="0"/>
              <a:t>normal</a:t>
            </a:r>
            <a:r>
              <a:rPr lang="sk-SK" dirty="0" smtClean="0"/>
              <a:t> 20/20</a:t>
            </a:r>
          </a:p>
          <a:p>
            <a:r>
              <a:rPr lang="sk-SK" dirty="0" err="1" smtClean="0"/>
              <a:t>Count</a:t>
            </a:r>
            <a:r>
              <a:rPr lang="sk-SK" dirty="0" smtClean="0"/>
              <a:t> </a:t>
            </a:r>
            <a:r>
              <a:rPr lang="sk-SK" dirty="0" err="1" smtClean="0"/>
              <a:t>fingers</a:t>
            </a:r>
            <a:r>
              <a:rPr lang="sk-SK" dirty="0" smtClean="0"/>
              <a:t>, </a:t>
            </a:r>
            <a:r>
              <a:rPr lang="sk-SK" dirty="0" err="1" smtClean="0"/>
              <a:t>hand</a:t>
            </a:r>
            <a:r>
              <a:rPr lang="sk-SK" dirty="0" smtClean="0"/>
              <a:t> </a:t>
            </a:r>
            <a:r>
              <a:rPr lang="sk-SK" dirty="0" err="1" smtClean="0"/>
              <a:t>motion</a:t>
            </a:r>
            <a:r>
              <a:rPr lang="sk-SK" dirty="0" smtClean="0"/>
              <a:t>, </a:t>
            </a:r>
            <a:r>
              <a:rPr lang="sk-SK" dirty="0" err="1" smtClean="0"/>
              <a:t>light</a:t>
            </a:r>
            <a:r>
              <a:rPr lang="sk-SK" dirty="0" smtClean="0"/>
              <a:t> </a:t>
            </a:r>
            <a:r>
              <a:rPr lang="sk-SK" dirty="0" err="1" smtClean="0"/>
              <a:t>perception</a:t>
            </a:r>
            <a:r>
              <a:rPr lang="sk-SK" dirty="0" smtClean="0"/>
              <a:t>, no </a:t>
            </a:r>
            <a:r>
              <a:rPr lang="sk-SK" dirty="0" err="1" smtClean="0"/>
              <a:t>light</a:t>
            </a:r>
            <a:r>
              <a:rPr lang="sk-SK" dirty="0" smtClean="0"/>
              <a:t> </a:t>
            </a:r>
            <a:r>
              <a:rPr lang="sk-SK" dirty="0" err="1" smtClean="0"/>
              <a:t>perception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color-blindness.com/wp-content/images/Ishihara-Plate-36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219325" cy="2219326"/>
          </a:xfrm>
          <a:prstGeom prst="rect">
            <a:avLst/>
          </a:prstGeom>
          <a:noFill/>
        </p:spPr>
      </p:pic>
      <p:pic>
        <p:nvPicPr>
          <p:cNvPr id="16390" name="Picture 6" descr="http://www.michaelgaigg.com/blog/images/color-vision-test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14818"/>
            <a:ext cx="2866360" cy="2795587"/>
          </a:xfrm>
          <a:prstGeom prst="rect">
            <a:avLst/>
          </a:prstGeom>
          <a:noFill/>
        </p:spPr>
      </p:pic>
      <p:pic>
        <p:nvPicPr>
          <p:cNvPr id="16386" name="Picture 2" descr="http://jaxairnews.jacksonville.com/sites/default/files/imagecache/superphoto/editorial/images/images/mdControlled/cms/2011/07/13/856430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52"/>
            <a:ext cx="2928958" cy="292895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Color</a:t>
            </a:r>
            <a:r>
              <a:rPr lang="sk-SK" b="1" dirty="0" smtClean="0"/>
              <a:t> </a:t>
            </a:r>
            <a:r>
              <a:rPr lang="sk-SK" b="1" dirty="0" err="1" smtClean="0"/>
              <a:t>vision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Each</a:t>
            </a:r>
            <a:r>
              <a:rPr lang="sk-SK" dirty="0" smtClean="0"/>
              <a:t> </a:t>
            </a:r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separately</a:t>
            </a:r>
            <a:endParaRPr lang="sk-SK" dirty="0" smtClean="0"/>
          </a:p>
          <a:p>
            <a:r>
              <a:rPr lang="sk-SK" dirty="0" err="1" smtClean="0"/>
              <a:t>Comparison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eyes</a:t>
            </a:r>
            <a:endParaRPr lang="sk-SK" dirty="0" smtClean="0"/>
          </a:p>
          <a:p>
            <a:r>
              <a:rPr lang="sk-SK" dirty="0" err="1" smtClean="0"/>
              <a:t>Examination</a:t>
            </a:r>
            <a:r>
              <a:rPr lang="sk-SK" dirty="0" smtClean="0"/>
              <a:t>:</a:t>
            </a:r>
          </a:p>
          <a:p>
            <a:r>
              <a:rPr lang="sk-SK" b="1" dirty="0" err="1" smtClean="0"/>
              <a:t>pseudoisochromatic</a:t>
            </a:r>
            <a:r>
              <a:rPr lang="sk-SK" b="1" dirty="0" smtClean="0"/>
              <a:t> </a:t>
            </a:r>
            <a:r>
              <a:rPr lang="sk-SK" b="1" dirty="0" err="1" smtClean="0"/>
              <a:t>plates</a:t>
            </a:r>
            <a:r>
              <a:rPr lang="sk-SK" b="1" dirty="0" smtClean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Ishihara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100 </a:t>
            </a:r>
            <a:r>
              <a:rPr lang="sk-SK" b="1" dirty="0" err="1" smtClean="0"/>
              <a:t>Hue</a:t>
            </a:r>
            <a:r>
              <a:rPr lang="sk-SK" b="1" dirty="0" smtClean="0"/>
              <a:t> test </a:t>
            </a:r>
            <a:r>
              <a:rPr lang="sk-SK" dirty="0" smtClean="0"/>
              <a:t>(</a:t>
            </a:r>
            <a:r>
              <a:rPr lang="sk-SK" dirty="0" err="1" smtClean="0"/>
              <a:t>Farnsworth-Munsell</a:t>
            </a:r>
            <a:r>
              <a:rPr lang="sk-SK" dirty="0" smtClean="0"/>
              <a:t>)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Farnsworth-Munsell</a:t>
            </a:r>
            <a:r>
              <a:rPr lang="sk-SK" b="1" dirty="0" smtClean="0"/>
              <a:t> 100 </a:t>
            </a:r>
            <a:r>
              <a:rPr lang="sk-SK" b="1" dirty="0" err="1" smtClean="0"/>
              <a:t>Hue</a:t>
            </a:r>
            <a:r>
              <a:rPr lang="sk-SK" b="1" dirty="0" smtClean="0"/>
              <a:t> test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r>
              <a:rPr lang="sk-SK" dirty="0" err="1" smtClean="0"/>
              <a:t>Ordering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color</a:t>
            </a:r>
            <a:r>
              <a:rPr lang="sk-SK" dirty="0" smtClean="0"/>
              <a:t> </a:t>
            </a:r>
            <a:r>
              <a:rPr lang="sk-SK" dirty="0" err="1" smtClean="0"/>
              <a:t>tiles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patient</a:t>
            </a:r>
            <a:r>
              <a:rPr lang="sk-SK" dirty="0" smtClean="0"/>
              <a:t> </a:t>
            </a:r>
            <a:r>
              <a:rPr lang="sk-SK" dirty="0" err="1" smtClean="0"/>
              <a:t>sees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endParaRPr lang="sk-SK" dirty="0"/>
          </a:p>
        </p:txBody>
      </p:sp>
      <p:pic>
        <p:nvPicPr>
          <p:cNvPr id="21506" name="Picture 2" descr="http://glimpsejournal.com/public/journals/1/images/2.3-Jameson-Kimberly-A-Human-Potential-for-Tetrachromacy_clip_image006_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43" y="2646252"/>
            <a:ext cx="4190989" cy="4211772"/>
          </a:xfrm>
          <a:prstGeom prst="rect">
            <a:avLst/>
          </a:prstGeom>
          <a:noFill/>
        </p:spPr>
      </p:pic>
      <p:pic>
        <p:nvPicPr>
          <p:cNvPr id="21508" name="Picture 4" descr="https://farm4.staticflickr.com/3241/2437831432_b3958e2a34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143248"/>
            <a:ext cx="4953003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sk-SK" b="1" dirty="0" err="1" smtClean="0"/>
              <a:t>Contrast</a:t>
            </a:r>
            <a:r>
              <a:rPr lang="sk-SK" b="1" dirty="0" smtClean="0"/>
              <a:t> </a:t>
            </a:r>
            <a:r>
              <a:rPr lang="sk-SK" b="1" dirty="0" err="1" smtClean="0"/>
              <a:t>sensitivity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4525963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Examining</a:t>
            </a:r>
            <a:r>
              <a:rPr lang="sk-SK" sz="2800" dirty="0" smtClean="0"/>
              <a:t> </a:t>
            </a:r>
            <a:r>
              <a:rPr lang="sk-SK" sz="2800" dirty="0" err="1" smtClean="0"/>
              <a:t>spatial</a:t>
            </a:r>
            <a:r>
              <a:rPr lang="sk-SK" sz="2800" dirty="0" smtClean="0"/>
              <a:t> </a:t>
            </a:r>
            <a:r>
              <a:rPr lang="sk-SK" sz="2800" dirty="0" err="1" smtClean="0"/>
              <a:t>frequency</a:t>
            </a:r>
            <a:endParaRPr lang="sk-SK" sz="2800" dirty="0" smtClean="0"/>
          </a:p>
          <a:p>
            <a:r>
              <a:rPr lang="sk-SK" sz="2800" dirty="0" err="1" smtClean="0"/>
              <a:t>Decreased</a:t>
            </a:r>
            <a:r>
              <a:rPr lang="sk-SK" sz="2800" dirty="0" smtClean="0"/>
              <a:t> in 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nerve </a:t>
            </a:r>
            <a:r>
              <a:rPr lang="sk-SK" sz="2800" dirty="0" err="1" smtClean="0"/>
              <a:t>disorders</a:t>
            </a:r>
            <a:r>
              <a:rPr lang="sk-SK" sz="2800" dirty="0" smtClean="0"/>
              <a:t> (</a:t>
            </a:r>
            <a:r>
              <a:rPr lang="sk-SK" sz="2800" dirty="0" err="1" smtClean="0"/>
              <a:t>typically</a:t>
            </a:r>
            <a:r>
              <a:rPr lang="sk-SK" sz="2800" dirty="0" smtClean="0"/>
              <a:t> </a:t>
            </a:r>
            <a:r>
              <a:rPr lang="sk-SK" sz="2800" dirty="0" err="1" smtClean="0"/>
              <a:t>optic</a:t>
            </a:r>
            <a:r>
              <a:rPr lang="sk-SK" sz="2800" dirty="0" smtClean="0"/>
              <a:t> </a:t>
            </a:r>
            <a:r>
              <a:rPr lang="sk-SK" sz="2800" dirty="0" err="1" smtClean="0"/>
              <a:t>neuritis</a:t>
            </a:r>
            <a:r>
              <a:rPr lang="sk-SK" sz="2800" dirty="0" smtClean="0"/>
              <a:t>)</a:t>
            </a:r>
            <a:endParaRPr lang="sk-SK" sz="2800" dirty="0"/>
          </a:p>
        </p:txBody>
      </p:sp>
      <p:pic>
        <p:nvPicPr>
          <p:cNvPr id="22530" name="Picture 2" descr="https://www.good-lite.com/cw3/assets/product_full/500051_l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4143404" cy="3721620"/>
          </a:xfrm>
          <a:prstGeom prst="rect">
            <a:avLst/>
          </a:prstGeom>
          <a:noFill/>
        </p:spPr>
      </p:pic>
      <p:pic>
        <p:nvPicPr>
          <p:cNvPr id="22532" name="Picture 4" descr="http://omicsonline.org/JCEOimages/2155-9570-3-254-g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7421"/>
            <a:ext cx="3357586" cy="449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4346" y="-24"/>
            <a:ext cx="4043362" cy="1143000"/>
          </a:xfrm>
        </p:spPr>
        <p:txBody>
          <a:bodyPr/>
          <a:lstStyle/>
          <a:p>
            <a:r>
              <a:rPr lang="sk-SK" b="1" dirty="0" err="1" smtClean="0"/>
              <a:t>Perimetry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1142984"/>
            <a:ext cx="3214710" cy="571504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To </a:t>
            </a:r>
            <a:r>
              <a:rPr lang="sk-SK" sz="2800" dirty="0" err="1" smtClean="0"/>
              <a:t>assess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quality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field</a:t>
            </a:r>
            <a:endParaRPr lang="sk-SK" sz="2800" dirty="0" smtClean="0"/>
          </a:p>
          <a:p>
            <a:r>
              <a:rPr lang="sk-SK" sz="2800" dirty="0" err="1" smtClean="0"/>
              <a:t>Characteristic</a:t>
            </a:r>
            <a:r>
              <a:rPr lang="sk-SK" sz="2800" dirty="0" smtClean="0"/>
              <a:t> </a:t>
            </a: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field</a:t>
            </a:r>
            <a:r>
              <a:rPr lang="sk-SK" sz="2800" dirty="0" smtClean="0"/>
              <a:t> </a:t>
            </a:r>
            <a:r>
              <a:rPr lang="sk-SK" sz="2800" dirty="0" err="1" smtClean="0"/>
              <a:t>defect</a:t>
            </a:r>
            <a:r>
              <a:rPr lang="sk-SK" sz="2800" dirty="0" smtClean="0"/>
              <a:t> =</a:t>
            </a:r>
            <a:r>
              <a:rPr lang="sk-SK" sz="2800" dirty="0" err="1" smtClean="0"/>
              <a:t>location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possible</a:t>
            </a:r>
            <a:r>
              <a:rPr lang="sk-SK" sz="2800" dirty="0" smtClean="0"/>
              <a:t> </a:t>
            </a:r>
            <a:r>
              <a:rPr lang="sk-SK" sz="2800" dirty="0" err="1" smtClean="0"/>
              <a:t>intracranial</a:t>
            </a:r>
            <a:r>
              <a:rPr lang="sk-SK" sz="2800" dirty="0" smtClean="0"/>
              <a:t> </a:t>
            </a:r>
            <a:r>
              <a:rPr lang="sk-SK" sz="2800" dirty="0" err="1" smtClean="0"/>
              <a:t>lesions</a:t>
            </a:r>
            <a:endParaRPr lang="sk-SK" sz="2800" dirty="0"/>
          </a:p>
        </p:txBody>
      </p:sp>
      <p:pic>
        <p:nvPicPr>
          <p:cNvPr id="25602" name="Picture 2" descr="http://elketabalmokadas.files.wordpress.com/2012/11/visual-field-defects-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-25"/>
            <a:ext cx="5715041" cy="6873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1117</Words>
  <Application>Microsoft Office PowerPoint</Application>
  <PresentationFormat>Předvádění na obrazovce (4:3)</PresentationFormat>
  <Paragraphs>248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Motív Office</vt:lpstr>
      <vt:lpstr>Neuro-ophthalmology</vt:lpstr>
      <vt:lpstr>Neuro-ophthalmology</vt:lpstr>
      <vt:lpstr>Part I</vt:lpstr>
      <vt:lpstr>Examination</vt:lpstr>
      <vt:lpstr>Visual acuity</vt:lpstr>
      <vt:lpstr>Color vision</vt:lpstr>
      <vt:lpstr>Farnsworth-Munsell 100 Hue test</vt:lpstr>
      <vt:lpstr>Contrast sensitivity</vt:lpstr>
      <vt:lpstr>Perimetry</vt:lpstr>
      <vt:lpstr>Perimetry</vt:lpstr>
      <vt:lpstr>Perimetry</vt:lpstr>
      <vt:lpstr>Electrophysiologic examination</vt:lpstr>
      <vt:lpstr>Electrophysiologic examination</vt:lpstr>
      <vt:lpstr>Electroretinography</vt:lpstr>
      <vt:lpstr>Visual evoked potentials</vt:lpstr>
      <vt:lpstr>Multifocal ERG, Multifocal VEP</vt:lpstr>
      <vt:lpstr>Part II</vt:lpstr>
      <vt:lpstr>Afferent system</vt:lpstr>
      <vt:lpstr>Pathologies of Afferent Visual System </vt:lpstr>
      <vt:lpstr>Papilledema</vt:lpstr>
      <vt:lpstr>Papilledema</vt:lpstr>
      <vt:lpstr>Prezentace aplikace PowerPoint</vt:lpstr>
      <vt:lpstr>Optic neuritis</vt:lpstr>
      <vt:lpstr>Prezentace aplikace PowerPoint</vt:lpstr>
      <vt:lpstr>Optic neuritis</vt:lpstr>
      <vt:lpstr>Prezentace aplikace PowerPoint</vt:lpstr>
      <vt:lpstr>Prezentace aplikace PowerPoint</vt:lpstr>
      <vt:lpstr>Anterior Ischemic Optic Neuropathy</vt:lpstr>
      <vt:lpstr>Prezentace aplikace PowerPoint</vt:lpstr>
      <vt:lpstr>Anterior ischemic optic neuropathy </vt:lpstr>
      <vt:lpstr>AION forms</vt:lpstr>
      <vt:lpstr>Optic Atrophy</vt:lpstr>
      <vt:lpstr>Optic Atrophy</vt:lpstr>
      <vt:lpstr>Part III</vt:lpstr>
      <vt:lpstr>Efferent system</vt:lpstr>
      <vt:lpstr>Eye movement</vt:lpstr>
      <vt:lpstr>Cranial neuropathies</vt:lpstr>
      <vt:lpstr>Cranial neuropathies</vt:lpstr>
      <vt:lpstr>Pupil</vt:lpstr>
      <vt:lpstr>Prezentace aplikace PowerPoint</vt:lpstr>
      <vt:lpstr>Sympathetic pathway</vt:lpstr>
      <vt:lpstr>Pupillary abnormalities</vt:lpstr>
      <vt:lpstr>Horner’s Syndrome</vt:lpstr>
      <vt:lpstr>Adie’s Pupil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Neuro-ophthalmology</dc:title>
  <dc:creator>Intel NUC D54250WYK</dc:creator>
  <cp:lastModifiedBy>Matuskova Veronika</cp:lastModifiedBy>
  <cp:revision>34</cp:revision>
  <dcterms:created xsi:type="dcterms:W3CDTF">2015-04-21T19:47:14Z</dcterms:created>
  <dcterms:modified xsi:type="dcterms:W3CDTF">2017-11-08T07:08:50Z</dcterms:modified>
</cp:coreProperties>
</file>