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684" r:id="rId3"/>
  </p:sldMasterIdLst>
  <p:notesMasterIdLst>
    <p:notesMasterId r:id="rId48"/>
  </p:notesMasterIdLst>
  <p:sldIdLst>
    <p:sldId id="256" r:id="rId4"/>
    <p:sldId id="318" r:id="rId5"/>
    <p:sldId id="304" r:id="rId6"/>
    <p:sldId id="305" r:id="rId7"/>
    <p:sldId id="309" r:id="rId8"/>
    <p:sldId id="316" r:id="rId9"/>
    <p:sldId id="298" r:id="rId10"/>
    <p:sldId id="299" r:id="rId11"/>
    <p:sldId id="301" r:id="rId12"/>
    <p:sldId id="300" r:id="rId13"/>
    <p:sldId id="315" r:id="rId14"/>
    <p:sldId id="269" r:id="rId15"/>
    <p:sldId id="311" r:id="rId16"/>
    <p:sldId id="310" r:id="rId17"/>
    <p:sldId id="283" r:id="rId18"/>
    <p:sldId id="351" r:id="rId19"/>
    <p:sldId id="293" r:id="rId20"/>
    <p:sldId id="354" r:id="rId21"/>
    <p:sldId id="282" r:id="rId22"/>
    <p:sldId id="353" r:id="rId23"/>
    <p:sldId id="284" r:id="rId24"/>
    <p:sldId id="289" r:id="rId25"/>
    <p:sldId id="292" r:id="rId26"/>
    <p:sldId id="312" r:id="rId27"/>
    <p:sldId id="313" r:id="rId28"/>
    <p:sldId id="314" r:id="rId29"/>
    <p:sldId id="317" r:id="rId30"/>
    <p:sldId id="275" r:id="rId31"/>
    <p:sldId id="276" r:id="rId32"/>
    <p:sldId id="274" r:id="rId33"/>
    <p:sldId id="297" r:id="rId34"/>
    <p:sldId id="295" r:id="rId35"/>
    <p:sldId id="286" r:id="rId36"/>
    <p:sldId id="290" r:id="rId37"/>
    <p:sldId id="288" r:id="rId38"/>
    <p:sldId id="277" r:id="rId39"/>
    <p:sldId id="294" r:id="rId40"/>
    <p:sldId id="308" r:id="rId41"/>
    <p:sldId id="273" r:id="rId42"/>
    <p:sldId id="356" r:id="rId43"/>
    <p:sldId id="357" r:id="rId44"/>
    <p:sldId id="306" r:id="rId45"/>
    <p:sldId id="307" r:id="rId46"/>
    <p:sldId id="285" r:id="rId4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línek Jakub" initials="JJ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24" autoAdjust="0"/>
    <p:restoredTop sz="94598" autoAdjust="0"/>
  </p:normalViewPr>
  <p:slideViewPr>
    <p:cSldViewPr snapToGrid="0">
      <p:cViewPr varScale="1">
        <p:scale>
          <a:sx n="108" d="100"/>
          <a:sy n="108" d="100"/>
        </p:scale>
        <p:origin x="840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619482-BA52-485A-AF57-529C44F405BF}" type="doc">
      <dgm:prSet loTypeId="urn:microsoft.com/office/officeart/2005/8/layout/hierarchy4" loCatId="hierarchy" qsTypeId="urn:microsoft.com/office/officeart/2005/8/quickstyle/simple2#1" qsCatId="simple" csTypeId="urn:microsoft.com/office/officeart/2005/8/colors/accent1_2#1" csCatId="accent1" phldr="1"/>
      <dgm:spPr/>
      <dgm:t>
        <a:bodyPr/>
        <a:lstStyle/>
        <a:p>
          <a:endParaRPr lang="sk-SK"/>
        </a:p>
      </dgm:t>
    </dgm:pt>
    <dgm:pt modelId="{39D0588E-DC2E-4487-AAEC-79242E8B1005}">
      <dgm:prSet phldrT="[Text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sk-SK" sz="3200" dirty="0"/>
            <a:t> </a:t>
          </a:r>
          <a:r>
            <a:rPr lang="cs-CZ" altLang="sk-SK" sz="3200" dirty="0"/>
            <a:t>Spine tumors</a:t>
          </a:r>
          <a:endParaRPr lang="cs-CZ" altLang="sk-SK" sz="3200" noProof="0" dirty="0"/>
        </a:p>
      </dgm:t>
    </dgm:pt>
    <dgm:pt modelId="{0ADA5BA1-D076-4F21-98D0-FBA72561D096}" type="parTrans" cxnId="{0166DAAB-8FC8-4D4F-866E-B073F56DCC7E}">
      <dgm:prSet/>
      <dgm:spPr/>
      <dgm:t>
        <a:bodyPr/>
        <a:lstStyle/>
        <a:p>
          <a:endParaRPr lang="sk-SK"/>
        </a:p>
      </dgm:t>
    </dgm:pt>
    <dgm:pt modelId="{53E4D091-CA3E-4DCB-9F2D-F005EF8592CE}" type="sibTrans" cxnId="{0166DAAB-8FC8-4D4F-866E-B073F56DCC7E}">
      <dgm:prSet/>
      <dgm:spPr/>
      <dgm:t>
        <a:bodyPr/>
        <a:lstStyle/>
        <a:p>
          <a:endParaRPr lang="sk-SK"/>
        </a:p>
      </dgm:t>
    </dgm:pt>
    <dgm:pt modelId="{7DAF0FAD-DE17-4E4B-A9BE-555A91EE1018}">
      <dgm:prSet phldrT="[Text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sk-SK" sz="2800" dirty="0"/>
            <a:t>Prim</a:t>
          </a:r>
          <a:r>
            <a:rPr lang="cs-CZ" altLang="sk-SK" sz="2800" dirty="0"/>
            <a:t>ary</a:t>
          </a:r>
          <a:r>
            <a:rPr lang="sk-SK" sz="2800" dirty="0"/>
            <a:t> (3%)</a:t>
          </a:r>
          <a:endParaRPr sz="6500"/>
        </a:p>
      </dgm:t>
    </dgm:pt>
    <dgm:pt modelId="{985FCAFF-A376-4E70-BB80-E73DF120BBCE}" type="parTrans" cxnId="{29499E3A-22BB-4DDE-AB52-AD60435022A8}">
      <dgm:prSet/>
      <dgm:spPr/>
      <dgm:t>
        <a:bodyPr/>
        <a:lstStyle/>
        <a:p>
          <a:endParaRPr lang="sk-SK"/>
        </a:p>
      </dgm:t>
    </dgm:pt>
    <dgm:pt modelId="{4C506941-89CB-47B3-A14A-86243A9B1089}" type="sibTrans" cxnId="{29499E3A-22BB-4DDE-AB52-AD60435022A8}">
      <dgm:prSet/>
      <dgm:spPr/>
      <dgm:t>
        <a:bodyPr/>
        <a:lstStyle/>
        <a:p>
          <a:endParaRPr lang="sk-SK"/>
        </a:p>
      </dgm:t>
    </dgm:pt>
    <dgm:pt modelId="{5EAC6686-085E-4FC3-9C21-6F84D3D1CBD4}">
      <dgm:prSet phldrT="[Text]" phldr="0" custT="1"/>
      <dgm:spPr>
        <a:solidFill>
          <a:schemeClr val="accent1"/>
        </a:solidFill>
        <a:ln>
          <a:solidFill>
            <a:schemeClr val="lt1">
              <a:hueOff val="0"/>
              <a:satOff val="0"/>
              <a:lumOff val="0"/>
              <a:alpha val="96000"/>
            </a:schemeClr>
          </a:solidFill>
        </a:ln>
      </dgm:spPr>
      <dgm:t>
        <a:bodyPr vert="horz" wrap="square" anchor="t"/>
        <a:lstStyle/>
        <a:p>
          <a:pPr algn="ctr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sk-SK" sz="3200" dirty="0"/>
            <a:t>Beni</a:t>
          </a:r>
          <a:r>
            <a:rPr lang="cs-CZ" altLang="sk-SK" sz="3200" dirty="0"/>
            <a:t>gn</a:t>
          </a:r>
          <a:r>
            <a:rPr lang="sk-SK" sz="3200" dirty="0"/>
            <a:t> (25%)</a:t>
          </a:r>
        </a:p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sk-SK" sz="1600" b="1" dirty="0"/>
            <a:t>- Osteoid osteoma</a:t>
          </a:r>
        </a:p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sk-SK" sz="1600" b="1" dirty="0"/>
            <a:t>- Osteoblastoma</a:t>
          </a:r>
        </a:p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sk-SK" sz="1600" b="1" dirty="0"/>
            <a:t>- </a:t>
          </a:r>
          <a:r>
            <a:rPr lang="sk-SK" sz="1600" b="1" dirty="0" err="1"/>
            <a:t>Aneurysmal</a:t>
          </a:r>
          <a:r>
            <a:rPr lang="sk-SK" sz="1600" b="1" dirty="0"/>
            <a:t> bone </a:t>
          </a:r>
          <a:r>
            <a:rPr lang="sk-SK" sz="1600" b="1" dirty="0" err="1"/>
            <a:t>cyst</a:t>
          </a:r>
          <a:endParaRPr lang="sk-SK" sz="1600" b="1" dirty="0"/>
        </a:p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sk-SK" sz="1600" b="1" dirty="0"/>
            <a:t>- </a:t>
          </a:r>
          <a:r>
            <a:rPr lang="sk-SK" sz="1600" b="1" dirty="0" err="1"/>
            <a:t>Osteochondroma</a:t>
          </a:r>
          <a:endParaRPr lang="sk-SK" sz="1600" b="1" dirty="0"/>
        </a:p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sk-SK" sz="1600" b="1" dirty="0"/>
            <a:t>- </a:t>
          </a:r>
          <a:r>
            <a:rPr lang="sk-SK" sz="1600" b="1" dirty="0" err="1"/>
            <a:t>Neurofibroma</a:t>
          </a:r>
          <a:endParaRPr lang="sk-SK" sz="1600" b="1" dirty="0"/>
        </a:p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sk-SK" sz="1600" b="1" dirty="0"/>
            <a:t>- </a:t>
          </a:r>
          <a:r>
            <a:rPr lang="sk-SK" sz="1600" b="1" dirty="0" err="1"/>
            <a:t>Giant</a:t>
          </a:r>
          <a:r>
            <a:rPr lang="sk-SK" sz="1600" b="1" dirty="0"/>
            <a:t> </a:t>
          </a:r>
          <a:r>
            <a:rPr lang="sk-SK" sz="1600" b="1" dirty="0" err="1"/>
            <a:t>cell</a:t>
          </a:r>
          <a:r>
            <a:rPr lang="sk-SK" sz="1600" b="1" dirty="0"/>
            <a:t> tumor</a:t>
          </a:r>
        </a:p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sk-SK" sz="1600" b="1" dirty="0"/>
            <a:t>- </a:t>
          </a:r>
          <a:r>
            <a:rPr lang="sk-SK" sz="1600" b="1" dirty="0" err="1"/>
            <a:t>Eosinophilic</a:t>
          </a:r>
          <a:r>
            <a:rPr lang="sk-SK" sz="1600" b="1" dirty="0"/>
            <a:t> </a:t>
          </a:r>
          <a:r>
            <a:rPr lang="sk-SK" sz="1600" b="1" dirty="0" err="1"/>
            <a:t>granuloma</a:t>
          </a:r>
          <a:endParaRPr lang="sk-SK" sz="1600" b="1" dirty="0"/>
        </a:p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sk-SK" sz="1600" b="1" dirty="0"/>
            <a:t>- </a:t>
          </a:r>
          <a:r>
            <a:rPr lang="sk-SK" sz="1600" b="1" dirty="0" err="1"/>
            <a:t>Hemangioma</a:t>
          </a:r>
          <a:endParaRPr lang="sk-SK" sz="1600" b="1" dirty="0"/>
        </a:p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sk-SK" sz="4400" dirty="0"/>
        </a:p>
      </dgm:t>
    </dgm:pt>
    <dgm:pt modelId="{DF626ED6-E971-475A-AE11-38390F42C3E7}" type="parTrans" cxnId="{F8CA758A-D026-4FDE-8ABC-5153EA0BA929}">
      <dgm:prSet/>
      <dgm:spPr/>
      <dgm:t>
        <a:bodyPr/>
        <a:lstStyle/>
        <a:p>
          <a:endParaRPr lang="sk-SK"/>
        </a:p>
      </dgm:t>
    </dgm:pt>
    <dgm:pt modelId="{2277282A-4248-41FA-BEAE-4E9E7EB3C293}" type="sibTrans" cxnId="{F8CA758A-D026-4FDE-8ABC-5153EA0BA929}">
      <dgm:prSet/>
      <dgm:spPr/>
      <dgm:t>
        <a:bodyPr/>
        <a:lstStyle/>
        <a:p>
          <a:endParaRPr lang="sk-SK"/>
        </a:p>
      </dgm:t>
    </dgm:pt>
    <dgm:pt modelId="{22F1B6F3-BE48-4A1B-AD5E-B9B34D517600}">
      <dgm:prSet phldrT="[Text]" phldr="0" custT="1"/>
      <dgm:spPr/>
      <dgm:t>
        <a:bodyPr vert="horz" wrap="square" anchor="t"/>
        <a:lstStyle/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sk-SK" sz="3200" dirty="0"/>
            <a:t>Malign</a:t>
          </a:r>
          <a:r>
            <a:rPr lang="cs-CZ" altLang="sk-SK" sz="3200" dirty="0"/>
            <a:t>ant</a:t>
          </a:r>
          <a:r>
            <a:rPr lang="sk-SK" sz="3200" dirty="0"/>
            <a:t> (75%)</a:t>
          </a:r>
          <a:br>
            <a:rPr lang="sk-SK" sz="3200" dirty="0"/>
          </a:br>
          <a:r>
            <a:rPr lang="sk-SK" sz="2400" dirty="0"/>
            <a:t>- Osteosarcoma</a:t>
          </a:r>
          <a:br>
            <a:rPr lang="sk-SK" sz="2400" dirty="0"/>
          </a:br>
          <a:r>
            <a:rPr lang="sk-SK" sz="2400" dirty="0"/>
            <a:t>- chondrosarcoma</a:t>
          </a:r>
          <a:br>
            <a:rPr lang="sk-SK" sz="2400" dirty="0"/>
          </a:br>
          <a:r>
            <a:rPr lang="sk-SK" sz="2400" dirty="0"/>
            <a:t>- Ewings sarcoma</a:t>
          </a:r>
          <a:br>
            <a:rPr lang="sk-SK" sz="2400" dirty="0"/>
          </a:br>
          <a:r>
            <a:rPr lang="sk-SK" sz="2400" dirty="0"/>
            <a:t>- chordoma</a:t>
          </a:r>
          <a:br>
            <a:rPr lang="sk-SK" sz="2400" dirty="0"/>
          </a:br>
          <a:r>
            <a:rPr lang="sk-SK" sz="2400" dirty="0"/>
            <a:t>- fibrosarcoma</a:t>
          </a:r>
          <a:endParaRPr lang="sk-SK" sz="3200" dirty="0"/>
        </a:p>
      </dgm:t>
    </dgm:pt>
    <dgm:pt modelId="{36CBA56A-A831-462B-BFA2-C4C257C0B649}" type="parTrans" cxnId="{81DEB6A1-65A2-4541-945B-E7DB19E39148}">
      <dgm:prSet/>
      <dgm:spPr/>
      <dgm:t>
        <a:bodyPr/>
        <a:lstStyle/>
        <a:p>
          <a:endParaRPr lang="sk-SK"/>
        </a:p>
      </dgm:t>
    </dgm:pt>
    <dgm:pt modelId="{784962B4-FB50-4C9D-ADDA-B1296B95BA49}" type="sibTrans" cxnId="{81DEB6A1-65A2-4541-945B-E7DB19E39148}">
      <dgm:prSet/>
      <dgm:spPr/>
      <dgm:t>
        <a:bodyPr/>
        <a:lstStyle/>
        <a:p>
          <a:endParaRPr lang="sk-SK"/>
        </a:p>
      </dgm:t>
    </dgm:pt>
    <dgm:pt modelId="{6848E4FE-5A16-4A53-BFA9-74FA3661E1C7}">
      <dgm:prSet phldrT="[Text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sk-SK" sz="2800" dirty="0"/>
            <a:t>Se</a:t>
          </a:r>
          <a:r>
            <a:rPr lang="cs-CZ" altLang="sk-SK" sz="2800" dirty="0"/>
            <a:t>condary </a:t>
          </a:r>
          <a:r>
            <a:rPr lang="sk-SK" sz="2800" dirty="0"/>
            <a:t> (97%)</a:t>
          </a:r>
          <a:endParaRPr sz="6500"/>
        </a:p>
      </dgm:t>
    </dgm:pt>
    <dgm:pt modelId="{C54BE163-9B7D-4118-9CC8-CC127F8AE8B6}" type="parTrans" cxnId="{38CB295F-1B4A-4136-A13B-FD2CE9310380}">
      <dgm:prSet/>
      <dgm:spPr/>
      <dgm:t>
        <a:bodyPr/>
        <a:lstStyle/>
        <a:p>
          <a:endParaRPr lang="sk-SK"/>
        </a:p>
      </dgm:t>
    </dgm:pt>
    <dgm:pt modelId="{3C4ADC1B-2849-4630-AB3A-764C3A1F7BF0}" type="sibTrans" cxnId="{38CB295F-1B4A-4136-A13B-FD2CE9310380}">
      <dgm:prSet/>
      <dgm:spPr/>
      <dgm:t>
        <a:bodyPr/>
        <a:lstStyle/>
        <a:p>
          <a:endParaRPr lang="sk-SK"/>
        </a:p>
      </dgm:t>
    </dgm:pt>
    <dgm:pt modelId="{11412AF0-D1CD-4135-81B8-494F44B32632}">
      <dgm:prSet phldrT="[Text]" phldr="0" custT="1"/>
      <dgm:spPr/>
      <dgm:t>
        <a:bodyPr vert="horz" wrap="square" anchor="t"/>
        <a:lstStyle/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sz="2400" dirty="0"/>
            <a:t>- Lungs </a:t>
          </a:r>
        </a:p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sz="2400" dirty="0"/>
            <a:t>- Breast </a:t>
          </a:r>
        </a:p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sz="2400" dirty="0"/>
            <a:t>- Prostate </a:t>
          </a:r>
        </a:p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sz="2400" dirty="0"/>
            <a:t>- Thyroid gland </a:t>
          </a:r>
        </a:p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sz="2400" dirty="0"/>
            <a:t>- Kidneys </a:t>
          </a:r>
        </a:p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cs-CZ" altLang="sk-SK" sz="2400" dirty="0"/>
            <a:t>- </a:t>
          </a:r>
          <a:r>
            <a:rPr lang="sk-SK" sz="2400" dirty="0"/>
            <a:t>GIT</a:t>
          </a:r>
        </a:p>
      </dgm:t>
    </dgm:pt>
    <dgm:pt modelId="{8F0E41A0-D11A-4DAD-95D2-250A1042DD1E}" type="parTrans" cxnId="{7E746452-7F7F-4935-A7DB-F78EA720585F}">
      <dgm:prSet/>
      <dgm:spPr/>
      <dgm:t>
        <a:bodyPr/>
        <a:lstStyle/>
        <a:p>
          <a:endParaRPr lang="sk-SK"/>
        </a:p>
      </dgm:t>
    </dgm:pt>
    <dgm:pt modelId="{460330AC-E5A7-4641-9523-4DEF59A2247B}" type="sibTrans" cxnId="{7E746452-7F7F-4935-A7DB-F78EA720585F}">
      <dgm:prSet/>
      <dgm:spPr/>
      <dgm:t>
        <a:bodyPr/>
        <a:lstStyle/>
        <a:p>
          <a:endParaRPr lang="sk-SK"/>
        </a:p>
      </dgm:t>
    </dgm:pt>
    <dgm:pt modelId="{E2DFD10A-F7C7-4ECD-A14F-DF65EBDAB1D4}" type="pres">
      <dgm:prSet presAssocID="{CC619482-BA52-485A-AF57-529C44F405BF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D18632B-BC45-4DA8-BE1F-2428165CAA10}" type="pres">
      <dgm:prSet presAssocID="{39D0588E-DC2E-4487-AAEC-79242E8B1005}" presName="vertOne" presStyleCnt="0"/>
      <dgm:spPr/>
    </dgm:pt>
    <dgm:pt modelId="{B6F92488-C4DC-4F8B-9340-5C6EE27B276D}" type="pres">
      <dgm:prSet presAssocID="{39D0588E-DC2E-4487-AAEC-79242E8B1005}" presName="txOne" presStyleLbl="node0" presStyleIdx="0" presStyleCnt="1" custScaleY="43278">
        <dgm:presLayoutVars>
          <dgm:chPref val="3"/>
        </dgm:presLayoutVars>
      </dgm:prSet>
      <dgm:spPr/>
    </dgm:pt>
    <dgm:pt modelId="{4DD4947B-65F0-49CB-9E56-66309FA63843}" type="pres">
      <dgm:prSet presAssocID="{39D0588E-DC2E-4487-AAEC-79242E8B1005}" presName="parTransOne" presStyleCnt="0"/>
      <dgm:spPr/>
    </dgm:pt>
    <dgm:pt modelId="{BFBF2800-4F9C-4B2B-B6B2-F7AC42185097}" type="pres">
      <dgm:prSet presAssocID="{39D0588E-DC2E-4487-AAEC-79242E8B1005}" presName="horzOne" presStyleCnt="0"/>
      <dgm:spPr/>
    </dgm:pt>
    <dgm:pt modelId="{03C63646-9EDD-4F79-B67D-F637960BFF28}" type="pres">
      <dgm:prSet presAssocID="{7DAF0FAD-DE17-4E4B-A9BE-555A91EE1018}" presName="vertTwo" presStyleCnt="0"/>
      <dgm:spPr/>
    </dgm:pt>
    <dgm:pt modelId="{B5AA77D1-69F8-46C2-97C3-57ABCD2A2816}" type="pres">
      <dgm:prSet presAssocID="{7DAF0FAD-DE17-4E4B-A9BE-555A91EE1018}" presName="txTwo" presStyleLbl="node2" presStyleIdx="0" presStyleCnt="2" custScaleY="32734" custLinFactNeighborY="-66963">
        <dgm:presLayoutVars>
          <dgm:chPref val="3"/>
        </dgm:presLayoutVars>
      </dgm:prSet>
      <dgm:spPr/>
    </dgm:pt>
    <dgm:pt modelId="{E264ACCA-7B45-4C05-9F32-90C6DB459466}" type="pres">
      <dgm:prSet presAssocID="{7DAF0FAD-DE17-4E4B-A9BE-555A91EE1018}" presName="parTransTwo" presStyleCnt="0"/>
      <dgm:spPr/>
    </dgm:pt>
    <dgm:pt modelId="{E13D7627-A5BA-4CA3-A7C2-2DEA9FF9A101}" type="pres">
      <dgm:prSet presAssocID="{7DAF0FAD-DE17-4E4B-A9BE-555A91EE1018}" presName="horzTwo" presStyleCnt="0"/>
      <dgm:spPr/>
    </dgm:pt>
    <dgm:pt modelId="{C3228374-F980-43B0-AE97-4D9D9C84A759}" type="pres">
      <dgm:prSet presAssocID="{5EAC6686-085E-4FC3-9C21-6F84D3D1CBD4}" presName="vertThree" presStyleCnt="0"/>
      <dgm:spPr/>
    </dgm:pt>
    <dgm:pt modelId="{31BA9257-8F6C-468D-A59B-63B48ACC684D}" type="pres">
      <dgm:prSet presAssocID="{5EAC6686-085E-4FC3-9C21-6F84D3D1CBD4}" presName="txThree" presStyleLbl="node3" presStyleIdx="0" presStyleCnt="3" custLinFactNeighborX="376" custLinFactNeighborY="-10723">
        <dgm:presLayoutVars>
          <dgm:chPref val="3"/>
        </dgm:presLayoutVars>
      </dgm:prSet>
      <dgm:spPr/>
    </dgm:pt>
    <dgm:pt modelId="{D7F1C993-4F9A-4E2D-9072-DA6A9B8C846C}" type="pres">
      <dgm:prSet presAssocID="{5EAC6686-085E-4FC3-9C21-6F84D3D1CBD4}" presName="horzThree" presStyleCnt="0"/>
      <dgm:spPr/>
    </dgm:pt>
    <dgm:pt modelId="{C384ACBD-587D-4755-9631-00CA043BC824}" type="pres">
      <dgm:prSet presAssocID="{2277282A-4248-41FA-BEAE-4E9E7EB3C293}" presName="sibSpaceThree" presStyleCnt="0"/>
      <dgm:spPr/>
    </dgm:pt>
    <dgm:pt modelId="{778A263D-49DE-4EF5-A08B-4450DC02E253}" type="pres">
      <dgm:prSet presAssocID="{22F1B6F3-BE48-4A1B-AD5E-B9B34D517600}" presName="vertThree" presStyleCnt="0"/>
      <dgm:spPr/>
    </dgm:pt>
    <dgm:pt modelId="{443216C6-8CC3-402D-90ED-48702212A75B}" type="pres">
      <dgm:prSet presAssocID="{22F1B6F3-BE48-4A1B-AD5E-B9B34D517600}" presName="txThree" presStyleLbl="node3" presStyleIdx="1" presStyleCnt="3" custLinFactNeighborX="376" custLinFactNeighborY="-10723">
        <dgm:presLayoutVars>
          <dgm:chPref val="3"/>
        </dgm:presLayoutVars>
      </dgm:prSet>
      <dgm:spPr/>
    </dgm:pt>
    <dgm:pt modelId="{7505877F-1326-4A72-8695-E6F461EF6F99}" type="pres">
      <dgm:prSet presAssocID="{22F1B6F3-BE48-4A1B-AD5E-B9B34D517600}" presName="horzThree" presStyleCnt="0"/>
      <dgm:spPr/>
    </dgm:pt>
    <dgm:pt modelId="{F8E18A1A-F25E-4B75-B79D-2E7514012A1A}" type="pres">
      <dgm:prSet presAssocID="{4C506941-89CB-47B3-A14A-86243A9B1089}" presName="sibSpaceTwo" presStyleCnt="0"/>
      <dgm:spPr/>
    </dgm:pt>
    <dgm:pt modelId="{61717961-1ED3-4CCB-BDAF-BBD729C37088}" type="pres">
      <dgm:prSet presAssocID="{6848E4FE-5A16-4A53-BFA9-74FA3661E1C7}" presName="vertTwo" presStyleCnt="0"/>
      <dgm:spPr/>
    </dgm:pt>
    <dgm:pt modelId="{16AF64F3-727D-47AF-A0FA-A3D980B74A91}" type="pres">
      <dgm:prSet presAssocID="{6848E4FE-5A16-4A53-BFA9-74FA3661E1C7}" presName="txTwo" presStyleLbl="node2" presStyleIdx="1" presStyleCnt="2" custScaleY="32734" custLinFactNeighborY="-66963">
        <dgm:presLayoutVars>
          <dgm:chPref val="3"/>
        </dgm:presLayoutVars>
      </dgm:prSet>
      <dgm:spPr/>
    </dgm:pt>
    <dgm:pt modelId="{F05B8523-7A3B-42BA-A2FB-54004DF673B7}" type="pres">
      <dgm:prSet presAssocID="{6848E4FE-5A16-4A53-BFA9-74FA3661E1C7}" presName="parTransTwo" presStyleCnt="0"/>
      <dgm:spPr/>
    </dgm:pt>
    <dgm:pt modelId="{5EFB42CA-60D8-457C-9763-CDE9BABEB78A}" type="pres">
      <dgm:prSet presAssocID="{6848E4FE-5A16-4A53-BFA9-74FA3661E1C7}" presName="horzTwo" presStyleCnt="0"/>
      <dgm:spPr/>
    </dgm:pt>
    <dgm:pt modelId="{38FF010C-A1A9-447A-BF55-472F1848DB8E}" type="pres">
      <dgm:prSet presAssocID="{11412AF0-D1CD-4135-81B8-494F44B32632}" presName="vertThree" presStyleCnt="0"/>
      <dgm:spPr/>
    </dgm:pt>
    <dgm:pt modelId="{AF5E9D50-BB64-4931-9D59-035B258A4B86}" type="pres">
      <dgm:prSet presAssocID="{11412AF0-D1CD-4135-81B8-494F44B32632}" presName="txThree" presStyleLbl="node3" presStyleIdx="2" presStyleCnt="3" custLinFactNeighborX="376" custLinFactNeighborY="-10723">
        <dgm:presLayoutVars>
          <dgm:chPref val="3"/>
        </dgm:presLayoutVars>
      </dgm:prSet>
      <dgm:spPr/>
    </dgm:pt>
    <dgm:pt modelId="{08A3F236-060F-4E57-A119-7A036FF49B59}" type="pres">
      <dgm:prSet presAssocID="{11412AF0-D1CD-4135-81B8-494F44B32632}" presName="horzThree" presStyleCnt="0"/>
      <dgm:spPr/>
    </dgm:pt>
  </dgm:ptLst>
  <dgm:cxnLst>
    <dgm:cxn modelId="{43D31407-9134-4E89-A8C2-13128F7DC7D3}" type="presOf" srcId="{39D0588E-DC2E-4487-AAEC-79242E8B1005}" destId="{B6F92488-C4DC-4F8B-9340-5C6EE27B276D}" srcOrd="0" destOrd="0" presId="urn:microsoft.com/office/officeart/2005/8/layout/hierarchy4"/>
    <dgm:cxn modelId="{A5D97810-F0A7-40BD-9FD6-F7CC62B60B12}" type="presOf" srcId="{5EAC6686-085E-4FC3-9C21-6F84D3D1CBD4}" destId="{31BA9257-8F6C-468D-A59B-63B48ACC684D}" srcOrd="0" destOrd="0" presId="urn:microsoft.com/office/officeart/2005/8/layout/hierarchy4"/>
    <dgm:cxn modelId="{461FEA1E-B3F7-4304-8746-2350DDC81547}" type="presOf" srcId="{11412AF0-D1CD-4135-81B8-494F44B32632}" destId="{AF5E9D50-BB64-4931-9D59-035B258A4B86}" srcOrd="0" destOrd="0" presId="urn:microsoft.com/office/officeart/2005/8/layout/hierarchy4"/>
    <dgm:cxn modelId="{29499E3A-22BB-4DDE-AB52-AD60435022A8}" srcId="{39D0588E-DC2E-4487-AAEC-79242E8B1005}" destId="{7DAF0FAD-DE17-4E4B-A9BE-555A91EE1018}" srcOrd="0" destOrd="0" parTransId="{985FCAFF-A376-4E70-BB80-E73DF120BBCE}" sibTransId="{4C506941-89CB-47B3-A14A-86243A9B1089}"/>
    <dgm:cxn modelId="{38CB295F-1B4A-4136-A13B-FD2CE9310380}" srcId="{39D0588E-DC2E-4487-AAEC-79242E8B1005}" destId="{6848E4FE-5A16-4A53-BFA9-74FA3661E1C7}" srcOrd="1" destOrd="0" parTransId="{C54BE163-9B7D-4118-9CC8-CC127F8AE8B6}" sibTransId="{3C4ADC1B-2849-4630-AB3A-764C3A1F7BF0}"/>
    <dgm:cxn modelId="{F141A867-EACD-4ADD-A901-CA156F4C2E3A}" type="presOf" srcId="{7DAF0FAD-DE17-4E4B-A9BE-555A91EE1018}" destId="{B5AA77D1-69F8-46C2-97C3-57ABCD2A2816}" srcOrd="0" destOrd="0" presId="urn:microsoft.com/office/officeart/2005/8/layout/hierarchy4"/>
    <dgm:cxn modelId="{7E746452-7F7F-4935-A7DB-F78EA720585F}" srcId="{6848E4FE-5A16-4A53-BFA9-74FA3661E1C7}" destId="{11412AF0-D1CD-4135-81B8-494F44B32632}" srcOrd="0" destOrd="0" parTransId="{8F0E41A0-D11A-4DAD-95D2-250A1042DD1E}" sibTransId="{460330AC-E5A7-4641-9523-4DEF59A2247B}"/>
    <dgm:cxn modelId="{F8CA758A-D026-4FDE-8ABC-5153EA0BA929}" srcId="{7DAF0FAD-DE17-4E4B-A9BE-555A91EE1018}" destId="{5EAC6686-085E-4FC3-9C21-6F84D3D1CBD4}" srcOrd="0" destOrd="0" parTransId="{DF626ED6-E971-475A-AE11-38390F42C3E7}" sibTransId="{2277282A-4248-41FA-BEAE-4E9E7EB3C293}"/>
    <dgm:cxn modelId="{D0C9B192-5FE5-484E-B69E-2AB0D550AE85}" type="presOf" srcId="{CC619482-BA52-485A-AF57-529C44F405BF}" destId="{E2DFD10A-F7C7-4ECD-A14F-DF65EBDAB1D4}" srcOrd="0" destOrd="0" presId="urn:microsoft.com/office/officeart/2005/8/layout/hierarchy4"/>
    <dgm:cxn modelId="{DAF0419A-10D6-4615-ABE2-1EC294790579}" type="presOf" srcId="{6848E4FE-5A16-4A53-BFA9-74FA3661E1C7}" destId="{16AF64F3-727D-47AF-A0FA-A3D980B74A91}" srcOrd="0" destOrd="0" presId="urn:microsoft.com/office/officeart/2005/8/layout/hierarchy4"/>
    <dgm:cxn modelId="{81DEB6A1-65A2-4541-945B-E7DB19E39148}" srcId="{7DAF0FAD-DE17-4E4B-A9BE-555A91EE1018}" destId="{22F1B6F3-BE48-4A1B-AD5E-B9B34D517600}" srcOrd="1" destOrd="0" parTransId="{36CBA56A-A831-462B-BFA2-C4C257C0B649}" sibTransId="{784962B4-FB50-4C9D-ADDA-B1296B95BA49}"/>
    <dgm:cxn modelId="{0166DAAB-8FC8-4D4F-866E-B073F56DCC7E}" srcId="{CC619482-BA52-485A-AF57-529C44F405BF}" destId="{39D0588E-DC2E-4487-AAEC-79242E8B1005}" srcOrd="0" destOrd="0" parTransId="{0ADA5BA1-D076-4F21-98D0-FBA72561D096}" sibTransId="{53E4D091-CA3E-4DCB-9F2D-F005EF8592CE}"/>
    <dgm:cxn modelId="{AFB5A6B6-9B13-4989-86F6-BB281C512EBA}" type="presOf" srcId="{22F1B6F3-BE48-4A1B-AD5E-B9B34D517600}" destId="{443216C6-8CC3-402D-90ED-48702212A75B}" srcOrd="0" destOrd="0" presId="urn:microsoft.com/office/officeart/2005/8/layout/hierarchy4"/>
    <dgm:cxn modelId="{7E2917FA-345D-4B6F-92CE-75480F3AAC23}" type="presParOf" srcId="{E2DFD10A-F7C7-4ECD-A14F-DF65EBDAB1D4}" destId="{5D18632B-BC45-4DA8-BE1F-2428165CAA10}" srcOrd="0" destOrd="0" presId="urn:microsoft.com/office/officeart/2005/8/layout/hierarchy4"/>
    <dgm:cxn modelId="{8337D790-BF5D-4755-B0CC-90E5C0BFCCE2}" type="presParOf" srcId="{5D18632B-BC45-4DA8-BE1F-2428165CAA10}" destId="{B6F92488-C4DC-4F8B-9340-5C6EE27B276D}" srcOrd="0" destOrd="0" presId="urn:microsoft.com/office/officeart/2005/8/layout/hierarchy4"/>
    <dgm:cxn modelId="{A7C83AF9-F54A-44CF-9AC7-A932B92457A6}" type="presParOf" srcId="{5D18632B-BC45-4DA8-BE1F-2428165CAA10}" destId="{4DD4947B-65F0-49CB-9E56-66309FA63843}" srcOrd="1" destOrd="0" presId="urn:microsoft.com/office/officeart/2005/8/layout/hierarchy4"/>
    <dgm:cxn modelId="{248190A3-1B9C-4A78-9486-78EACCEF658E}" type="presParOf" srcId="{5D18632B-BC45-4DA8-BE1F-2428165CAA10}" destId="{BFBF2800-4F9C-4B2B-B6B2-F7AC42185097}" srcOrd="2" destOrd="0" presId="urn:microsoft.com/office/officeart/2005/8/layout/hierarchy4"/>
    <dgm:cxn modelId="{69093CEA-BACA-4BB9-BC07-E2690C8CFC11}" type="presParOf" srcId="{BFBF2800-4F9C-4B2B-B6B2-F7AC42185097}" destId="{03C63646-9EDD-4F79-B67D-F637960BFF28}" srcOrd="0" destOrd="0" presId="urn:microsoft.com/office/officeart/2005/8/layout/hierarchy4"/>
    <dgm:cxn modelId="{BC8A6B88-0E74-4AAB-8788-4E6B392BF2DC}" type="presParOf" srcId="{03C63646-9EDD-4F79-B67D-F637960BFF28}" destId="{B5AA77D1-69F8-46C2-97C3-57ABCD2A2816}" srcOrd="0" destOrd="0" presId="urn:microsoft.com/office/officeart/2005/8/layout/hierarchy4"/>
    <dgm:cxn modelId="{F5C82C2F-621F-4EAE-B1DA-41EAC54D7A34}" type="presParOf" srcId="{03C63646-9EDD-4F79-B67D-F637960BFF28}" destId="{E264ACCA-7B45-4C05-9F32-90C6DB459466}" srcOrd="1" destOrd="0" presId="urn:microsoft.com/office/officeart/2005/8/layout/hierarchy4"/>
    <dgm:cxn modelId="{690A7832-C17A-4A37-B2CD-2F8EEA252526}" type="presParOf" srcId="{03C63646-9EDD-4F79-B67D-F637960BFF28}" destId="{E13D7627-A5BA-4CA3-A7C2-2DEA9FF9A101}" srcOrd="2" destOrd="0" presId="urn:microsoft.com/office/officeart/2005/8/layout/hierarchy4"/>
    <dgm:cxn modelId="{CAF878AE-A494-45A9-A4EA-276E6ECA6C85}" type="presParOf" srcId="{E13D7627-A5BA-4CA3-A7C2-2DEA9FF9A101}" destId="{C3228374-F980-43B0-AE97-4D9D9C84A759}" srcOrd="0" destOrd="0" presId="urn:microsoft.com/office/officeart/2005/8/layout/hierarchy4"/>
    <dgm:cxn modelId="{A7927896-0FF8-4387-AC89-02B32AB2FEFE}" type="presParOf" srcId="{C3228374-F980-43B0-AE97-4D9D9C84A759}" destId="{31BA9257-8F6C-468D-A59B-63B48ACC684D}" srcOrd="0" destOrd="0" presId="urn:microsoft.com/office/officeart/2005/8/layout/hierarchy4"/>
    <dgm:cxn modelId="{FF39351C-97F1-47AC-925C-857EADB62C2D}" type="presParOf" srcId="{C3228374-F980-43B0-AE97-4D9D9C84A759}" destId="{D7F1C993-4F9A-4E2D-9072-DA6A9B8C846C}" srcOrd="1" destOrd="0" presId="urn:microsoft.com/office/officeart/2005/8/layout/hierarchy4"/>
    <dgm:cxn modelId="{1E54F194-4AAC-4844-AEBD-C7549D0A597C}" type="presParOf" srcId="{E13D7627-A5BA-4CA3-A7C2-2DEA9FF9A101}" destId="{C384ACBD-587D-4755-9631-00CA043BC824}" srcOrd="1" destOrd="0" presId="urn:microsoft.com/office/officeart/2005/8/layout/hierarchy4"/>
    <dgm:cxn modelId="{E3760E1D-5133-4BA9-AA78-09E9D5B21766}" type="presParOf" srcId="{E13D7627-A5BA-4CA3-A7C2-2DEA9FF9A101}" destId="{778A263D-49DE-4EF5-A08B-4450DC02E253}" srcOrd="2" destOrd="0" presId="urn:microsoft.com/office/officeart/2005/8/layout/hierarchy4"/>
    <dgm:cxn modelId="{FD3D0AE4-6677-4F4D-8AC2-DE6AE60F9FF6}" type="presParOf" srcId="{778A263D-49DE-4EF5-A08B-4450DC02E253}" destId="{443216C6-8CC3-402D-90ED-48702212A75B}" srcOrd="0" destOrd="0" presId="urn:microsoft.com/office/officeart/2005/8/layout/hierarchy4"/>
    <dgm:cxn modelId="{739E74E3-1EAE-4F6C-A02D-8DD81A131EEA}" type="presParOf" srcId="{778A263D-49DE-4EF5-A08B-4450DC02E253}" destId="{7505877F-1326-4A72-8695-E6F461EF6F99}" srcOrd="1" destOrd="0" presId="urn:microsoft.com/office/officeart/2005/8/layout/hierarchy4"/>
    <dgm:cxn modelId="{98E6FAED-1F77-4A29-BD9B-C0C9F23A17B6}" type="presParOf" srcId="{BFBF2800-4F9C-4B2B-B6B2-F7AC42185097}" destId="{F8E18A1A-F25E-4B75-B79D-2E7514012A1A}" srcOrd="1" destOrd="0" presId="urn:microsoft.com/office/officeart/2005/8/layout/hierarchy4"/>
    <dgm:cxn modelId="{1327F848-07C2-4B55-9F5D-B182FD894A21}" type="presParOf" srcId="{BFBF2800-4F9C-4B2B-B6B2-F7AC42185097}" destId="{61717961-1ED3-4CCB-BDAF-BBD729C37088}" srcOrd="2" destOrd="0" presId="urn:microsoft.com/office/officeart/2005/8/layout/hierarchy4"/>
    <dgm:cxn modelId="{6E0CC0CA-1ED7-4DB5-8458-E2145A73006C}" type="presParOf" srcId="{61717961-1ED3-4CCB-BDAF-BBD729C37088}" destId="{16AF64F3-727D-47AF-A0FA-A3D980B74A91}" srcOrd="0" destOrd="0" presId="urn:microsoft.com/office/officeart/2005/8/layout/hierarchy4"/>
    <dgm:cxn modelId="{E9F67107-A54B-45CA-AA3C-583CBD532F5D}" type="presParOf" srcId="{61717961-1ED3-4CCB-BDAF-BBD729C37088}" destId="{F05B8523-7A3B-42BA-A2FB-54004DF673B7}" srcOrd="1" destOrd="0" presId="urn:microsoft.com/office/officeart/2005/8/layout/hierarchy4"/>
    <dgm:cxn modelId="{B86678F0-DCD1-48BE-B986-4A4198B7BC96}" type="presParOf" srcId="{61717961-1ED3-4CCB-BDAF-BBD729C37088}" destId="{5EFB42CA-60D8-457C-9763-CDE9BABEB78A}" srcOrd="2" destOrd="0" presId="urn:microsoft.com/office/officeart/2005/8/layout/hierarchy4"/>
    <dgm:cxn modelId="{690B3B8B-FE7E-421E-A51F-A09EC573F375}" type="presParOf" srcId="{5EFB42CA-60D8-457C-9763-CDE9BABEB78A}" destId="{38FF010C-A1A9-447A-BF55-472F1848DB8E}" srcOrd="0" destOrd="0" presId="urn:microsoft.com/office/officeart/2005/8/layout/hierarchy4"/>
    <dgm:cxn modelId="{FE0F1BA7-DD0F-4EC7-A03F-89136DAD27B3}" type="presParOf" srcId="{38FF010C-A1A9-447A-BF55-472F1848DB8E}" destId="{AF5E9D50-BB64-4931-9D59-035B258A4B86}" srcOrd="0" destOrd="0" presId="urn:microsoft.com/office/officeart/2005/8/layout/hierarchy4"/>
    <dgm:cxn modelId="{310096C3-EE69-4E43-8D9D-321A67FEE67C}" type="presParOf" srcId="{38FF010C-A1A9-447A-BF55-472F1848DB8E}" destId="{08A3F236-060F-4E57-A119-7A036FF49B59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F92488-C4DC-4F8B-9340-5C6EE27B276D}">
      <dsp:nvSpPr>
        <dsp:cNvPr id="0" name=""/>
        <dsp:cNvSpPr/>
      </dsp:nvSpPr>
      <dsp:spPr bwMode="white">
        <a:xfrm>
          <a:off x="1229" y="920"/>
          <a:ext cx="10715625" cy="14034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3200" kern="1200" dirty="0"/>
            <a:t> </a:t>
          </a:r>
          <a:r>
            <a:rPr lang="cs-CZ" altLang="sk-SK" sz="3200" kern="1200" dirty="0"/>
            <a:t>Spine tumors</a:t>
          </a:r>
          <a:endParaRPr lang="cs-CZ" altLang="sk-SK" sz="3200" kern="1200" noProof="0" dirty="0"/>
        </a:p>
      </dsp:txBody>
      <dsp:txXfrm>
        <a:off x="42334" y="42025"/>
        <a:ext cx="10633415" cy="1321225"/>
      </dsp:txXfrm>
    </dsp:sp>
    <dsp:sp modelId="{B5AA77D1-69F8-46C2-97C3-57ABCD2A2816}">
      <dsp:nvSpPr>
        <dsp:cNvPr id="0" name=""/>
        <dsp:cNvSpPr/>
      </dsp:nvSpPr>
      <dsp:spPr bwMode="white">
        <a:xfrm>
          <a:off x="11689" y="1506019"/>
          <a:ext cx="6986113" cy="10615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800" kern="1200" dirty="0"/>
            <a:t>Prim</a:t>
          </a:r>
          <a:r>
            <a:rPr lang="cs-CZ" altLang="sk-SK" sz="2800" kern="1200" dirty="0"/>
            <a:t>ary</a:t>
          </a:r>
          <a:r>
            <a:rPr lang="sk-SK" sz="2800" kern="1200" dirty="0"/>
            <a:t> (3%)</a:t>
          </a:r>
          <a:endParaRPr sz="6500" kern="1200"/>
        </a:p>
      </dsp:txBody>
      <dsp:txXfrm>
        <a:off x="42780" y="1537110"/>
        <a:ext cx="6923931" cy="999328"/>
      </dsp:txXfrm>
    </dsp:sp>
    <dsp:sp modelId="{31BA9257-8F6C-468D-A59B-63B48ACC684D}">
      <dsp:nvSpPr>
        <dsp:cNvPr id="0" name=""/>
        <dsp:cNvSpPr/>
      </dsp:nvSpPr>
      <dsp:spPr bwMode="white">
        <a:xfrm>
          <a:off x="24552" y="2733589"/>
          <a:ext cx="3421211" cy="3242837"/>
        </a:xfrm>
        <a:prstGeom prst="roundRect">
          <a:avLst>
            <a:gd name="adj" fmla="val 10000"/>
          </a:avLst>
        </a:prstGeom>
        <a:solidFill>
          <a:schemeClr val="accent1"/>
        </a:solidFill>
        <a:ln w="38100" cap="flat" cmpd="sng" algn="ctr">
          <a:solidFill>
            <a:schemeClr val="lt1">
              <a:hueOff val="0"/>
              <a:satOff val="0"/>
              <a:lumOff val="0"/>
              <a:alpha val="96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ts val="600"/>
            </a:spcAft>
            <a:buNone/>
          </a:pPr>
          <a:r>
            <a:rPr lang="sk-SK" sz="3200" kern="1200" dirty="0"/>
            <a:t>Beni</a:t>
          </a:r>
          <a:r>
            <a:rPr lang="cs-CZ" altLang="sk-SK" sz="3200" kern="1200" dirty="0"/>
            <a:t>gn</a:t>
          </a:r>
          <a:r>
            <a:rPr lang="sk-SK" sz="3200" kern="1200" dirty="0"/>
            <a:t> (25%)</a:t>
          </a:r>
        </a:p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600" b="1" kern="1200" dirty="0"/>
            <a:t>- Osteoid osteoma</a:t>
          </a:r>
        </a:p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600" b="1" kern="1200" dirty="0"/>
            <a:t>- Osteoblastoma</a:t>
          </a:r>
        </a:p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600" b="1" kern="1200" dirty="0"/>
            <a:t>- </a:t>
          </a:r>
          <a:r>
            <a:rPr lang="sk-SK" sz="1600" b="1" kern="1200" dirty="0" err="1"/>
            <a:t>Aneurysmal</a:t>
          </a:r>
          <a:r>
            <a:rPr lang="sk-SK" sz="1600" b="1" kern="1200" dirty="0"/>
            <a:t> bone </a:t>
          </a:r>
          <a:r>
            <a:rPr lang="sk-SK" sz="1600" b="1" kern="1200" dirty="0" err="1"/>
            <a:t>cyst</a:t>
          </a:r>
          <a:endParaRPr lang="sk-SK" sz="1600" b="1" kern="1200" dirty="0"/>
        </a:p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600" b="1" kern="1200" dirty="0"/>
            <a:t>- </a:t>
          </a:r>
          <a:r>
            <a:rPr lang="sk-SK" sz="1600" b="1" kern="1200" dirty="0" err="1"/>
            <a:t>Osteochondroma</a:t>
          </a:r>
          <a:endParaRPr lang="sk-SK" sz="1600" b="1" kern="1200" dirty="0"/>
        </a:p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600" b="1" kern="1200" dirty="0"/>
            <a:t>- </a:t>
          </a:r>
          <a:r>
            <a:rPr lang="sk-SK" sz="1600" b="1" kern="1200" dirty="0" err="1"/>
            <a:t>Neurofibroma</a:t>
          </a:r>
          <a:endParaRPr lang="sk-SK" sz="1600" b="1" kern="1200" dirty="0"/>
        </a:p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600" b="1" kern="1200" dirty="0"/>
            <a:t>- </a:t>
          </a:r>
          <a:r>
            <a:rPr lang="sk-SK" sz="1600" b="1" kern="1200" dirty="0" err="1"/>
            <a:t>Giant</a:t>
          </a:r>
          <a:r>
            <a:rPr lang="sk-SK" sz="1600" b="1" kern="1200" dirty="0"/>
            <a:t> </a:t>
          </a:r>
          <a:r>
            <a:rPr lang="sk-SK" sz="1600" b="1" kern="1200" dirty="0" err="1"/>
            <a:t>cell</a:t>
          </a:r>
          <a:r>
            <a:rPr lang="sk-SK" sz="1600" b="1" kern="1200" dirty="0"/>
            <a:t> tumor</a:t>
          </a:r>
        </a:p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600" b="1" kern="1200" dirty="0"/>
            <a:t>- </a:t>
          </a:r>
          <a:r>
            <a:rPr lang="sk-SK" sz="1600" b="1" kern="1200" dirty="0" err="1"/>
            <a:t>Eosinophilic</a:t>
          </a:r>
          <a:r>
            <a:rPr lang="sk-SK" sz="1600" b="1" kern="1200" dirty="0"/>
            <a:t> </a:t>
          </a:r>
          <a:r>
            <a:rPr lang="sk-SK" sz="1600" b="1" kern="1200" dirty="0" err="1"/>
            <a:t>granuloma</a:t>
          </a:r>
          <a:endParaRPr lang="sk-SK" sz="1600" b="1" kern="1200" dirty="0"/>
        </a:p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600" b="1" kern="1200" dirty="0"/>
            <a:t>- </a:t>
          </a:r>
          <a:r>
            <a:rPr lang="sk-SK" sz="1600" b="1" kern="1200" dirty="0" err="1"/>
            <a:t>Hemangioma</a:t>
          </a:r>
          <a:endParaRPr lang="sk-SK" sz="1600" b="1" kern="1200" dirty="0"/>
        </a:p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sk-SK" sz="4400" kern="1200" dirty="0"/>
        </a:p>
      </dsp:txBody>
      <dsp:txXfrm>
        <a:off x="119531" y="2828568"/>
        <a:ext cx="3231253" cy="3052879"/>
      </dsp:txXfrm>
    </dsp:sp>
    <dsp:sp modelId="{443216C6-8CC3-402D-90ED-48702212A75B}">
      <dsp:nvSpPr>
        <dsp:cNvPr id="0" name=""/>
        <dsp:cNvSpPr/>
      </dsp:nvSpPr>
      <dsp:spPr bwMode="white">
        <a:xfrm>
          <a:off x="3589455" y="2733589"/>
          <a:ext cx="3421211" cy="32428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3200" kern="1200" dirty="0"/>
            <a:t>Malign</a:t>
          </a:r>
          <a:r>
            <a:rPr lang="cs-CZ" altLang="sk-SK" sz="3200" kern="1200" dirty="0"/>
            <a:t>ant</a:t>
          </a:r>
          <a:r>
            <a:rPr lang="sk-SK" sz="3200" kern="1200" dirty="0"/>
            <a:t> (75%)</a:t>
          </a:r>
          <a:br>
            <a:rPr lang="sk-SK" sz="3200" kern="1200" dirty="0"/>
          </a:br>
          <a:r>
            <a:rPr lang="sk-SK" sz="2400" kern="1200" dirty="0"/>
            <a:t>- Osteosarcoma</a:t>
          </a:r>
          <a:br>
            <a:rPr lang="sk-SK" sz="2400" kern="1200" dirty="0"/>
          </a:br>
          <a:r>
            <a:rPr lang="sk-SK" sz="2400" kern="1200" dirty="0"/>
            <a:t>- chondrosarcoma</a:t>
          </a:r>
          <a:br>
            <a:rPr lang="sk-SK" sz="2400" kern="1200" dirty="0"/>
          </a:br>
          <a:r>
            <a:rPr lang="sk-SK" sz="2400" kern="1200" dirty="0"/>
            <a:t>- Ewings sarcoma</a:t>
          </a:r>
          <a:br>
            <a:rPr lang="sk-SK" sz="2400" kern="1200" dirty="0"/>
          </a:br>
          <a:r>
            <a:rPr lang="sk-SK" sz="2400" kern="1200" dirty="0"/>
            <a:t>- chordoma</a:t>
          </a:r>
          <a:br>
            <a:rPr lang="sk-SK" sz="2400" kern="1200" dirty="0"/>
          </a:br>
          <a:r>
            <a:rPr lang="sk-SK" sz="2400" kern="1200" dirty="0"/>
            <a:t>- fibrosarcoma</a:t>
          </a:r>
          <a:endParaRPr lang="sk-SK" sz="3200" kern="1200" dirty="0"/>
        </a:p>
      </dsp:txBody>
      <dsp:txXfrm>
        <a:off x="3684434" y="2828568"/>
        <a:ext cx="3231253" cy="3052879"/>
      </dsp:txXfrm>
    </dsp:sp>
    <dsp:sp modelId="{16AF64F3-727D-47AF-A0FA-A3D980B74A91}">
      <dsp:nvSpPr>
        <dsp:cNvPr id="0" name=""/>
        <dsp:cNvSpPr/>
      </dsp:nvSpPr>
      <dsp:spPr bwMode="white">
        <a:xfrm>
          <a:off x="7285184" y="1506019"/>
          <a:ext cx="3421211" cy="10615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800" kern="1200" dirty="0"/>
            <a:t>Se</a:t>
          </a:r>
          <a:r>
            <a:rPr lang="cs-CZ" altLang="sk-SK" sz="2800" kern="1200" dirty="0"/>
            <a:t>condary </a:t>
          </a:r>
          <a:r>
            <a:rPr lang="sk-SK" sz="2800" kern="1200" dirty="0"/>
            <a:t> (97%)</a:t>
          </a:r>
          <a:endParaRPr sz="6500" kern="1200"/>
        </a:p>
      </dsp:txBody>
      <dsp:txXfrm>
        <a:off x="7316275" y="1537110"/>
        <a:ext cx="3359029" cy="999328"/>
      </dsp:txXfrm>
    </dsp:sp>
    <dsp:sp modelId="{AF5E9D50-BB64-4931-9D59-035B258A4B86}">
      <dsp:nvSpPr>
        <dsp:cNvPr id="0" name=""/>
        <dsp:cNvSpPr/>
      </dsp:nvSpPr>
      <dsp:spPr bwMode="white">
        <a:xfrm>
          <a:off x="7296873" y="2733589"/>
          <a:ext cx="3421211" cy="32428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sz="2400" kern="1200" dirty="0"/>
            <a:t>- Lungs </a:t>
          </a:r>
        </a:p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sz="2400" kern="1200" dirty="0"/>
            <a:t>- Breast </a:t>
          </a:r>
        </a:p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sz="2400" kern="1200" dirty="0"/>
            <a:t>- Prostate </a:t>
          </a:r>
        </a:p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sz="2400" kern="1200" dirty="0"/>
            <a:t>- Thyroid gland </a:t>
          </a:r>
        </a:p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sz="2400" kern="1200" dirty="0"/>
            <a:t>- Kidneys </a:t>
          </a:r>
        </a:p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altLang="sk-SK" sz="2400" kern="1200" dirty="0"/>
            <a:t>- </a:t>
          </a:r>
          <a:r>
            <a:rPr lang="sk-SK" sz="2400" kern="1200" dirty="0"/>
            <a:t>GIT</a:t>
          </a:r>
        </a:p>
      </dsp:txBody>
      <dsp:txXfrm>
        <a:off x="7391852" y="2828568"/>
        <a:ext cx="3231253" cy="30528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#1">
  <dgm:title val=""/>
  <dgm:desc val=""/>
  <dgm:catLst>
    <dgm:cat type="simple" pri="102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89961-B3C9-4A84-BF59-9277F11A8BFB}" type="datetimeFigureOut">
              <a:rPr lang="cs-CZ" smtClean="0"/>
              <a:t>20.10.2022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36E6E-9EEF-4D56-B23C-688ABDD7DFDD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61A6D36-8CFB-40FE-8D60-D2050488125D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Zástupný symbol pro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cs-CZ" alt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20. 02. 2018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90% lidí za život, ½</a:t>
            </a:r>
            <a:r>
              <a:rPr lang="cs-CZ" baseline="0" dirty="0"/>
              <a:t> z nich opakovaně během jednoho roku , někde 8/10 a 65% třeba Austrálie, ale čísla jsou pro </a:t>
            </a:r>
            <a:r>
              <a:rPr lang="cs-CZ" baseline="0" dirty="0" err="1"/>
              <a:t>industrilizovaný</a:t>
            </a:r>
            <a:r>
              <a:rPr lang="cs-CZ" baseline="0" dirty="0"/>
              <a:t> svět +- stejný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36E6E-9EEF-4D56-B23C-688ABDD7DFDD}" type="slidenum">
              <a:rPr lang="cs-CZ" smtClean="0"/>
              <a:t>12</a:t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CCFAB-07E5-456A-A33E-96795AC907F9}" type="slidenum">
              <a:rPr lang="sk-SK" smtClean="0"/>
              <a:t>27</a:t>
            </a:fld>
            <a:endParaRPr lang="sk-SK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36E6E-9EEF-4D56-B23C-688ABDD7DFDD}" type="slidenum">
              <a:rPr lang="cs-CZ" smtClean="0"/>
              <a:t>28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Ortopedická klinika LF MU a FN Brno - MUDr. Michael Lujc, MUDr. Jan Kocanda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t>‹#›</a:t>
            </a:fld>
            <a:endParaRPr lang="cs-CZ" altLang="cs-CZ" dirty="0"/>
          </a:p>
        </p:txBody>
      </p:sp>
      <p:sp>
        <p:nvSpPr>
          <p:cNvPr id="7" name="Nadpis 6"/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/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Ortopedická klinika LF MU a FN Brno - MUDr. Michael Lujc, MUDr. Jan Kocanda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t>‹#›</a:t>
            </a:fld>
            <a:endParaRPr lang="cs-CZ" altLang="cs-CZ" dirty="0"/>
          </a:p>
        </p:txBody>
      </p:sp>
      <p:sp>
        <p:nvSpPr>
          <p:cNvPr id="9" name="Zástupný symbol pro text 5"/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1" name="Zástupný symbol pro text 13"/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Zástupný symbol pro text 5"/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3"/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7" name="Zástupný symbol pro obsah 12"/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16" name="Obrázek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>
            <a:lum brigh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201" y="6208765"/>
            <a:ext cx="634417" cy="437747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97000" contrast="14000"/>
                    </a14:imgEffect>
                    <a14:imgEffect>
                      <a14:saturation sat="2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649" y="6127998"/>
            <a:ext cx="1686030" cy="59927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objekt pre pätu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Ortopedická klinika LF MU a FN Brno - MUDr. </a:t>
            </a:r>
            <a:r>
              <a:rPr lang="en-US" dirty="0"/>
              <a:t>Boris Lindtner, </a:t>
            </a:r>
            <a:r>
              <a:rPr lang="en-US" dirty="0" err="1"/>
              <a:t>MUDr</a:t>
            </a:r>
            <a:r>
              <a:rPr lang="en-US" dirty="0"/>
              <a:t>. Martin </a:t>
            </a:r>
            <a:r>
              <a:rPr lang="en-US" dirty="0" err="1"/>
              <a:t>Prymek</a:t>
            </a:r>
            <a:endParaRPr lang="pl-PL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t>‹#›</a:t>
            </a:fld>
            <a:endParaRPr lang="cs-CZ" altLang="cs-CZ" dirty="0"/>
          </a:p>
        </p:txBody>
      </p:sp>
      <p:sp>
        <p:nvSpPr>
          <p:cNvPr id="8" name="Zástupný text 7"/>
          <p:cNvSpPr>
            <a:spLocks noGrp="1"/>
          </p:cNvSpPr>
          <p:nvPr>
            <p:ph type="body" sz="quarter" idx="12" hasCustomPrompt="1"/>
          </p:nvPr>
        </p:nvSpPr>
        <p:spPr>
          <a:xfrm>
            <a:off x="842963" y="1589088"/>
            <a:ext cx="10520362" cy="4367212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objekt pre pätu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/>
              <a:t>Ortopedická klinika LF MU a FN Brno - MUDr. Parížek Dominik</a:t>
            </a:r>
            <a:endParaRPr lang="pl-PL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t>‹#›</a:t>
            </a:fld>
            <a:endParaRPr lang="cs-CZ" altLang="cs-CZ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Ortopedická klinika LF MU a FN Brno - MUDr. Michael </a:t>
            </a:r>
            <a:r>
              <a:rPr lang="cs-CZ" altLang="cs-CZ" dirty="0" err="1"/>
              <a:t>Lujc</a:t>
            </a:r>
            <a:r>
              <a:rPr lang="cs-CZ" altLang="cs-CZ" dirty="0"/>
              <a:t>, MUDr. Jan Kocanda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t>‹#›</a:t>
            </a:fld>
            <a:endParaRPr lang="cs-CZ" altLang="cs-CZ" dirty="0"/>
          </a:p>
        </p:txBody>
      </p:sp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Ortopedická klinika LF MU a FN Brno - MUDr. Michael Lujc, MUDr. Jan Kocanda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43EA-E264-4675-AB4D-983F41C0ADF8}" type="datetimeFigureOut">
              <a:rPr lang="sk-SK" smtClean="0"/>
              <a:t>20. 10. 2022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787A6-4162-4C34-9B8B-8DB1B9742BFD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Ortopedická klinika LF MU a FN Brno - MUDr. Michael Lujc, MUDr. Jan Kocanda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t>‹#›</a:t>
            </a:fld>
            <a:endParaRPr lang="cs-CZ" altLang="cs-CZ" dirty="0"/>
          </a:p>
        </p:txBody>
      </p:sp>
      <p:sp>
        <p:nvSpPr>
          <p:cNvPr id="7" name="Nadpis 6"/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Ortopedická klinika LF MU a FN Brno - MUDr. Michael Lujc, MUDr. Jan Kocanda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t>‹#›</a:t>
            </a:fld>
            <a:endParaRPr lang="cs-CZ" altLang="cs-CZ" dirty="0"/>
          </a:p>
        </p:txBody>
      </p:sp>
      <p:sp>
        <p:nvSpPr>
          <p:cNvPr id="7" name="Nadpis 6"/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Ortopedická klinika LF MU a FN Brno - MUDr. Michael Lujc, MUDr. Jan Kocanda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t>‹#›</a:t>
            </a:fld>
            <a:endParaRPr lang="cs-CZ" altLang="cs-CZ" dirty="0"/>
          </a:p>
        </p:txBody>
      </p:sp>
      <p:sp>
        <p:nvSpPr>
          <p:cNvPr id="7" name="Nadpis 6"/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Ortopedická klinika LF MU a FN Brno - MUDr. Michael Lujc, MUDr. Jan Kocanda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t>‹#›</a:t>
            </a:fld>
            <a:endParaRPr lang="cs-CZ" altLang="cs-CZ" dirty="0"/>
          </a:p>
        </p:txBody>
      </p:sp>
      <p:sp>
        <p:nvSpPr>
          <p:cNvPr id="13" name="Nadpis 1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7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95" indent="-179705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190" indent="-179705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95" indent="-179705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190" indent="-179705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Ortopedická klinika LF MU a FN Brno - MUDr. Michael Lujc, MUDr. Jan Kocanda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t>‹#›</a:t>
            </a:fld>
            <a:endParaRPr lang="cs-CZ" altLang="cs-CZ" dirty="0"/>
          </a:p>
        </p:txBody>
      </p:sp>
      <p:sp>
        <p:nvSpPr>
          <p:cNvPr id="7" name="Zástupný symbol pro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Nadpis 1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Ortopedická klinika LF MU a FN Brno - MUDr. Michael Lujc, MUDr. Jan Kocanda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t>‹#›</a:t>
            </a:fld>
            <a:endParaRPr lang="cs-CZ" altLang="cs-CZ" dirty="0"/>
          </a:p>
        </p:txBody>
      </p:sp>
      <p:sp>
        <p:nvSpPr>
          <p:cNvPr id="16" name="Zástupný symbol pro text 7"/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Nadpis 12"/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/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95" indent="-179705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190" indent="-179705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 hasCustomPrompt="1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95" indent="-179705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190" indent="-179705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/>
          <p:cNvSpPr>
            <a:spLocks noGrp="1"/>
          </p:cNvSpPr>
          <p:nvPr>
            <p:ph sz="quarter" idx="24" hasCustomPrompt="1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Ortopedická klinika LF MU a FN Brno - MUDr. Michael Lujc, MUDr. Jan Kocanda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t>‹#›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/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2" name="Zástupný symbol pro obsah 2"/>
          <p:cNvSpPr>
            <a:spLocks noGrp="1"/>
          </p:cNvSpPr>
          <p:nvPr>
            <p:ph idx="28" hasCustomPrompt="1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95" indent="-179705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190" indent="-179705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/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Ortopedická klinika LF MU a FN Brno - MUDr. Michael Lujc, MUDr. Jan Kocanda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t>‹#›</a:t>
            </a:fld>
            <a:endParaRPr lang="cs-CZ" alt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Zástupný symbol pro text 5"/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9" name="Zástupný symbol pro text 5"/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3"/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6" name="Zástupný symbol pro text 13"/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Zástupný symbol pro obsah 12"/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0" name="Zástupný symbol pro obsah 12"/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9" name="Zástupný symbol pro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1" name="Nadpis 12"/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22" name="Obrázek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Ortopedická klinika LF MU a FN Brno - MUDr. Michael Lujc, MUDr. Jan Kocanda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95" indent="-179705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190" indent="-179705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9" name="Zástupný symbol pro obsah 12"/>
          <p:cNvSpPr>
            <a:spLocks noGrp="1"/>
          </p:cNvSpPr>
          <p:nvPr>
            <p:ph sz="quarter" idx="24" hasCustomPrompt="1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0" name="Zástupný symbol pro text 13"/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Ortopedická klinika LF MU a FN Brno - MUDr. Michael Lujc, MUDr. Jan Kocanda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95" indent="-179705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190" indent="-179705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/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Ortopedická klinika LF MU a FN Brno - MUDr. Michael Lujc, MUDr. Jan Kocanda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t>‹#›</a:t>
            </a:fld>
            <a:endParaRPr lang="cs-CZ" altLang="cs-CZ" dirty="0"/>
          </a:p>
        </p:txBody>
      </p:sp>
      <p:sp>
        <p:nvSpPr>
          <p:cNvPr id="9" name="Zástupný symbol pro text 5"/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1" name="Zástupný symbol pro text 13"/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Zástupný symbol pro text 5"/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3"/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7" name="Zástupný symbol pro obsah 12"/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16" name="Obrázek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>
            <a:lum brigh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201" y="6208765"/>
            <a:ext cx="634417" cy="437747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97000" contrast="14000"/>
                    </a14:imgEffect>
                    <a14:imgEffect>
                      <a14:saturation sat="2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649" y="6127998"/>
            <a:ext cx="1686030" cy="59927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objekt pre pätu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Ortopedická klinika LF MU a FN Brno - MUDr. </a:t>
            </a:r>
            <a:r>
              <a:rPr lang="en-US" dirty="0"/>
              <a:t>Boris Lindtner, </a:t>
            </a:r>
            <a:r>
              <a:rPr lang="en-US" dirty="0" err="1"/>
              <a:t>MUDr</a:t>
            </a:r>
            <a:r>
              <a:rPr lang="en-US" dirty="0"/>
              <a:t>. Martin </a:t>
            </a:r>
            <a:r>
              <a:rPr lang="en-US" dirty="0" err="1"/>
              <a:t>Prymek</a:t>
            </a:r>
            <a:endParaRPr lang="pl-PL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t>‹#›</a:t>
            </a:fld>
            <a:endParaRPr lang="cs-CZ" altLang="cs-CZ" dirty="0"/>
          </a:p>
        </p:txBody>
      </p:sp>
      <p:sp>
        <p:nvSpPr>
          <p:cNvPr id="8" name="Zástupný text 7"/>
          <p:cNvSpPr>
            <a:spLocks noGrp="1"/>
          </p:cNvSpPr>
          <p:nvPr>
            <p:ph type="body" sz="quarter" idx="12" hasCustomPrompt="1"/>
          </p:nvPr>
        </p:nvSpPr>
        <p:spPr>
          <a:xfrm>
            <a:off x="842963" y="1589088"/>
            <a:ext cx="10520362" cy="4367212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objekt pre pätu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/>
              <a:t>Ortopedická klinika LF MU a FN Brno - MUDr. Parížek Dominik</a:t>
            </a:r>
            <a:endParaRPr lang="pl-PL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t>‹#›</a:t>
            </a:fld>
            <a:endParaRPr lang="cs-CZ" alt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Ortopedická klinika LF MU a FN Brno - MUDr. Michael Lujc, MUDr. Jan Kocanda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t>‹#›</a:t>
            </a:fld>
            <a:endParaRPr lang="cs-CZ" altLang="cs-CZ" dirty="0"/>
          </a:p>
        </p:txBody>
      </p:sp>
      <p:sp>
        <p:nvSpPr>
          <p:cNvPr id="13" name="Nadpis 1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7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95" indent="-179705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190" indent="-179705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Ortopedická klinika LF MU a FN Brno - MUDr. Michael </a:t>
            </a:r>
            <a:r>
              <a:rPr lang="cs-CZ" altLang="cs-CZ" dirty="0" err="1"/>
              <a:t>Lujc</a:t>
            </a:r>
            <a:r>
              <a:rPr lang="cs-CZ" altLang="cs-CZ" dirty="0"/>
              <a:t>, MUDr. Jan Kocanda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t>‹#›</a:t>
            </a:fld>
            <a:endParaRPr lang="cs-CZ" altLang="cs-CZ" dirty="0"/>
          </a:p>
        </p:txBody>
      </p:sp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Ortopedická klinika LF MU a FN Brno - MUDr. Michael Lujc, MUDr. Jan Kocanda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43EA-E264-4675-AB4D-983F41C0ADF8}" type="datetimeFigureOut">
              <a:rPr lang="sk-SK" smtClean="0"/>
              <a:t>20. 10. 2022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787A6-4162-4C34-9B8B-8DB1B9742BFD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Ortopedická klinika LF MU a FN Brno - MUDr. Michael Lujc, MUDr. Jan Kocanda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t>‹#›</a:t>
            </a:fld>
            <a:endParaRPr lang="cs-CZ" altLang="cs-CZ" dirty="0"/>
          </a:p>
        </p:txBody>
      </p:sp>
      <p:sp>
        <p:nvSpPr>
          <p:cNvPr id="7" name="Nadpis 6"/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Ortopedická klinika LF MU a FN Brno - MUDr. Michael Lujc, MUDr. Jan Kocanda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t>‹#›</a:t>
            </a:fld>
            <a:endParaRPr lang="cs-CZ" altLang="cs-CZ" dirty="0"/>
          </a:p>
        </p:txBody>
      </p:sp>
      <p:sp>
        <p:nvSpPr>
          <p:cNvPr id="7" name="Nadpis 6"/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Ortopedická klinika LF MU a FN Brno - MUDr. Michael Lujc, MUDr. Jan Kocanda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t>‹#›</a:t>
            </a:fld>
            <a:endParaRPr lang="cs-CZ" altLang="cs-CZ" dirty="0"/>
          </a:p>
        </p:txBody>
      </p:sp>
      <p:sp>
        <p:nvSpPr>
          <p:cNvPr id="13" name="Nadpis 1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7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95" indent="-179705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190" indent="-179705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95" indent="-179705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190" indent="-179705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Ortopedická klinika LF MU a FN Brno - MUDr. Michael Lujc, MUDr. Jan Kocanda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t>‹#›</a:t>
            </a:fld>
            <a:endParaRPr lang="cs-CZ" altLang="cs-CZ" dirty="0"/>
          </a:p>
        </p:txBody>
      </p:sp>
      <p:sp>
        <p:nvSpPr>
          <p:cNvPr id="7" name="Zástupný symbol pro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Nadpis 1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Ortopedická klinika LF MU a FN Brno - MUDr. Michael Lujc, MUDr. Jan Kocanda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t>‹#›</a:t>
            </a:fld>
            <a:endParaRPr lang="cs-CZ" altLang="cs-CZ" dirty="0"/>
          </a:p>
        </p:txBody>
      </p:sp>
      <p:sp>
        <p:nvSpPr>
          <p:cNvPr id="16" name="Zástupný symbol pro text 7"/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Nadpis 12"/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/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95" indent="-179705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190" indent="-179705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 hasCustomPrompt="1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95" indent="-179705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190" indent="-179705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95" indent="-179705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190" indent="-179705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Ortopedická klinika LF MU a FN Brno - MUDr. Michael Lujc, MUDr. Jan Kocanda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t>‹#›</a:t>
            </a:fld>
            <a:endParaRPr lang="cs-CZ" altLang="cs-CZ" dirty="0"/>
          </a:p>
        </p:txBody>
      </p:sp>
      <p:sp>
        <p:nvSpPr>
          <p:cNvPr id="7" name="Zástupný symbol pro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Nadpis 1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/>
          <p:cNvSpPr>
            <a:spLocks noGrp="1"/>
          </p:cNvSpPr>
          <p:nvPr>
            <p:ph sz="quarter" idx="24" hasCustomPrompt="1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Ortopedická klinika LF MU a FN Brno - MUDr. Michael Lujc, MUDr. Jan Kocanda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t>‹#›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/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2" name="Zástupný symbol pro obsah 2"/>
          <p:cNvSpPr>
            <a:spLocks noGrp="1"/>
          </p:cNvSpPr>
          <p:nvPr>
            <p:ph idx="28" hasCustomPrompt="1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95" indent="-179705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190" indent="-179705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/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Ortopedická klinika LF MU a FN Brno - MUDr. Michael Lujc, MUDr. Jan Kocanda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t>‹#›</a:t>
            </a:fld>
            <a:endParaRPr lang="cs-CZ" alt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Zástupný symbol pro text 5"/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9" name="Zástupný symbol pro text 5"/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3"/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6" name="Zástupný symbol pro text 13"/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Zástupný symbol pro obsah 12"/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0" name="Zástupný symbol pro obsah 12"/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9" name="Zástupný symbol pro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1" name="Nadpis 12"/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22" name="Obrázek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Ortopedická klinika LF MU a FN Brno - MUDr. Michael Lujc, MUDr. Jan Kocanda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95" indent="-179705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190" indent="-179705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9" name="Zástupný symbol pro obsah 12"/>
          <p:cNvSpPr>
            <a:spLocks noGrp="1"/>
          </p:cNvSpPr>
          <p:nvPr>
            <p:ph sz="quarter" idx="24" hasCustomPrompt="1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0" name="Zástupný symbol pro text 13"/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Ortopedická klinika LF MU a FN Brno - MUDr. Michael Lujc, MUDr. Jan Kocanda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95" indent="-179705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190" indent="-179705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/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Ortopedická klinika LF MU a FN Brno - MUDr. Michael Lujc, MUDr. Jan Kocanda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t>‹#›</a:t>
            </a:fld>
            <a:endParaRPr lang="cs-CZ" altLang="cs-CZ" dirty="0"/>
          </a:p>
        </p:txBody>
      </p:sp>
      <p:sp>
        <p:nvSpPr>
          <p:cNvPr id="9" name="Zástupný symbol pro text 5"/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1" name="Zástupný symbol pro text 13"/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Zástupný symbol pro text 5"/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3"/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7" name="Zástupný symbol pro obsah 12"/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16" name="Obrázek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>
            <a:lum brigh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201" y="6208765"/>
            <a:ext cx="634417" cy="437747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97000" contrast="14000"/>
                    </a14:imgEffect>
                    <a14:imgEffect>
                      <a14:saturation sat="2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649" y="6127998"/>
            <a:ext cx="1686030" cy="59927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objekt pre pätu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Ortopedická klinika LF MU a FN Brno - MUDr. </a:t>
            </a:r>
            <a:r>
              <a:rPr lang="en-US" dirty="0"/>
              <a:t>Boris Lindtner, </a:t>
            </a:r>
            <a:r>
              <a:rPr lang="en-US" dirty="0" err="1"/>
              <a:t>MUDr</a:t>
            </a:r>
            <a:r>
              <a:rPr lang="en-US" dirty="0"/>
              <a:t>. Martin </a:t>
            </a:r>
            <a:r>
              <a:rPr lang="en-US" dirty="0" err="1"/>
              <a:t>Prymek</a:t>
            </a:r>
            <a:endParaRPr lang="pl-PL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t>‹#›</a:t>
            </a:fld>
            <a:endParaRPr lang="cs-CZ" altLang="cs-CZ" dirty="0"/>
          </a:p>
        </p:txBody>
      </p:sp>
      <p:sp>
        <p:nvSpPr>
          <p:cNvPr id="8" name="Zástupný text 7"/>
          <p:cNvSpPr>
            <a:spLocks noGrp="1"/>
          </p:cNvSpPr>
          <p:nvPr>
            <p:ph type="body" sz="quarter" idx="12" hasCustomPrompt="1"/>
          </p:nvPr>
        </p:nvSpPr>
        <p:spPr>
          <a:xfrm>
            <a:off x="842963" y="1589088"/>
            <a:ext cx="10520362" cy="4367212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objekt pre pätu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/>
              <a:t>Ortopedická klinika LF MU a FN Brno - MUDr. Parížek Dominik</a:t>
            </a:r>
            <a:endParaRPr lang="pl-PL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t>‹#›</a:t>
            </a:fld>
            <a:endParaRPr lang="cs-CZ" altLang="cs-CZ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Ortopedická klinika LF MU a FN Brno - MUDr. Michael </a:t>
            </a:r>
            <a:r>
              <a:rPr lang="cs-CZ" altLang="cs-CZ" dirty="0" err="1"/>
              <a:t>Lujc</a:t>
            </a:r>
            <a:r>
              <a:rPr lang="cs-CZ" altLang="cs-CZ" dirty="0"/>
              <a:t>, MUDr. Jan Kocanda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t>‹#›</a:t>
            </a:fld>
            <a:endParaRPr lang="cs-CZ" altLang="cs-CZ" dirty="0"/>
          </a:p>
        </p:txBody>
      </p:sp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Ortopedická klinika LF MU a FN Brno - MUDr. Michael Lujc, MUDr. Jan Kocanda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Ortopedická klinika LF MU a FN Brno - MUDr. Michael Lujc, MUDr. Jan Kocanda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t>‹#›</a:t>
            </a:fld>
            <a:endParaRPr lang="cs-CZ" altLang="cs-CZ" dirty="0"/>
          </a:p>
        </p:txBody>
      </p:sp>
      <p:sp>
        <p:nvSpPr>
          <p:cNvPr id="16" name="Zástupný symbol pro text 7"/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Nadpis 12"/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/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95" indent="-179705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190" indent="-179705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 hasCustomPrompt="1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95" indent="-179705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190" indent="-179705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43EA-E264-4675-AB4D-983F41C0ADF8}" type="datetimeFigureOut">
              <a:rPr lang="sk-SK" smtClean="0"/>
              <a:t>20. 10. 2022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787A6-4162-4C34-9B8B-8DB1B9742BFD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/>
          <p:cNvSpPr>
            <a:spLocks noGrp="1"/>
          </p:cNvSpPr>
          <p:nvPr>
            <p:ph sz="quarter" idx="24" hasCustomPrompt="1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Ortopedická klinika LF MU a FN Brno - MUDr. Michael Lujc, MUDr. Jan Kocanda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t>‹#›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/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2" name="Zástupný symbol pro obsah 2"/>
          <p:cNvSpPr>
            <a:spLocks noGrp="1"/>
          </p:cNvSpPr>
          <p:nvPr>
            <p:ph idx="28" hasCustomPrompt="1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95" indent="-179705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190" indent="-179705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/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Ortopedická klinika LF MU a FN Brno - MUDr. Michael Lujc, MUDr. Jan Kocanda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t>‹#›</a:t>
            </a:fld>
            <a:endParaRPr lang="cs-CZ" alt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Zástupný symbol pro text 5"/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9" name="Zástupný symbol pro text 5"/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3"/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6" name="Zástupný symbol pro text 13"/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Zástupný symbol pro obsah 12"/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0" name="Zástupný symbol pro obsah 12"/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9" name="Zástupný symbol pro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1" name="Nadpis 12"/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22" name="Obrázek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Ortopedická klinika LF MU a FN Brno - MUDr. Michael Lujc, MUDr. Jan Kocanda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95" indent="-179705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190" indent="-179705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9" name="Zástupný symbol pro obsah 12"/>
          <p:cNvSpPr>
            <a:spLocks noGrp="1"/>
          </p:cNvSpPr>
          <p:nvPr>
            <p:ph sz="quarter" idx="24" hasCustomPrompt="1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0" name="Zástupný symbol pro text 13"/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Ortopedická klinika LF MU a FN Brno - MUDr. Michael Lujc, MUDr. Jan Kocanda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95" indent="-179705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190" indent="-179705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pl-PL" dirty="0"/>
              <a:t>Ortopedická klinika LF MU a FN Brno - MUDr. Parížek Dominik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/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t>‹#›</a:t>
            </a:fld>
            <a:endParaRPr lang="cs-CZ" altLang="cs-CZ" dirty="0"/>
          </a:p>
        </p:txBody>
      </p:sp>
      <p:sp>
        <p:nvSpPr>
          <p:cNvPr id="2" name="Zástupný nadpis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anose="020B0604030504040204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pl-PL" dirty="0"/>
              <a:t>Ortopedická klinika LF MU a FN Brno - MUDr. Parížek Dominik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/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t>‹#›</a:t>
            </a:fld>
            <a:endParaRPr lang="cs-CZ" altLang="cs-CZ" dirty="0"/>
          </a:p>
        </p:txBody>
      </p:sp>
      <p:sp>
        <p:nvSpPr>
          <p:cNvPr id="2" name="Zástupný nadpis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</p:sldLayoutIdLst>
  <p:hf sldNum="0" hdr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anose="020B0604030504040204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pl-PL" dirty="0"/>
              <a:t>Ortopedická klinika LF MU a FN Brno - MUDr. Parížek Dominik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/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t>‹#›</a:t>
            </a:fld>
            <a:endParaRPr lang="cs-CZ" altLang="cs-CZ" dirty="0"/>
          </a:p>
        </p:txBody>
      </p:sp>
      <p:sp>
        <p:nvSpPr>
          <p:cNvPr id="2" name="Zástupný nadpis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hf sldNum="0" hdr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anose="020B0604030504040204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90" y="6228080"/>
            <a:ext cx="8877935" cy="252095"/>
          </a:xfrm>
        </p:spPr>
        <p:txBody>
          <a:bodyPr/>
          <a:lstStyle/>
          <a:p>
            <a:r>
              <a:rPr lang="pl-PL" dirty="0"/>
              <a:t>Department of Orthopaedic surgery</a:t>
            </a:r>
            <a:r>
              <a:rPr altLang="pl-PL" dirty="0"/>
              <a:t> </a:t>
            </a:r>
            <a:r>
              <a:rPr lang="pl-PL" dirty="0"/>
              <a:t>MU </a:t>
            </a:r>
            <a:r>
              <a:rPr lang="pl-PL" b="1" dirty="0">
                <a:latin typeface="SimSun" panose="02010600030101010101" pitchFamily="2" charset="-122"/>
                <a:ea typeface="SimSun" panose="02010600030101010101" pitchFamily="2" charset="-122"/>
              </a:rPr>
              <a:t>＆</a:t>
            </a:r>
            <a:r>
              <a:rPr lang="pl-PL" dirty="0"/>
              <a:t> </a:t>
            </a:r>
            <a:r>
              <a:rPr altLang="pl-PL" dirty="0"/>
              <a:t>UH</a:t>
            </a:r>
            <a:r>
              <a:rPr lang="pl-PL" dirty="0"/>
              <a:t> Brno - </a:t>
            </a:r>
            <a:r>
              <a:rPr lang="en-US" dirty="0"/>
              <a:t> </a:t>
            </a:r>
            <a:r>
              <a:rPr lang="cs-CZ" dirty="0"/>
              <a:t>MUDr. Jan Kocanda, </a:t>
            </a:r>
            <a:r>
              <a:rPr>
                <a:sym typeface="+mn-ea"/>
              </a:rPr>
              <a:t>MUDr. Jan Sklenský</a:t>
            </a:r>
            <a:endParaRPr lang="pl-PL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000" dirty="0"/>
              <a:t>Differential diagnosis of back pain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615" y="378000"/>
            <a:ext cx="3590925" cy="12763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ym typeface="+mn-ea"/>
              </a:rPr>
              <a:t>According to etiology</a:t>
            </a:r>
            <a:r>
              <a:rPr lang="cs-CZ" dirty="0"/>
              <a:t> 3/3</a:t>
            </a:r>
          </a:p>
        </p:txBody>
      </p:sp>
      <p:sp>
        <p:nvSpPr>
          <p:cNvPr id="4" name="Zástupný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1755" indent="0" algn="l">
              <a:buNone/>
            </a:pPr>
            <a:r>
              <a:rPr lang="cs-CZ" dirty="0">
                <a:solidFill>
                  <a:srgbClr val="333333"/>
                </a:solidFill>
                <a:latin typeface="Source Sans Pro" panose="020B0503030403020204" pitchFamily="34" charset="0"/>
              </a:rPr>
              <a:t>3. </a:t>
            </a:r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Back pain due to </a:t>
            </a:r>
            <a:r>
              <a:rPr lang="en-US" b="1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systemic disease</a:t>
            </a:r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 affecting the spine</a:t>
            </a:r>
          </a:p>
          <a:p>
            <a:pPr marL="742950" lvl="1" indent="-285750" algn="l">
              <a:buFont typeface="+mj-lt"/>
              <a:buAutoNum type="alphaUcPeriod"/>
            </a:pPr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Serious and emergent (requires specific and often rapid treatment)</a:t>
            </a:r>
          </a:p>
          <a:p>
            <a:pPr marL="1143000" lvl="2" indent="-228600" algn="l">
              <a:buFont typeface="+mj-lt"/>
              <a:buAutoNum type="alphaUcPeriod"/>
            </a:pPr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Neoplasia</a:t>
            </a:r>
          </a:p>
          <a:p>
            <a:pPr marL="1600200" lvl="3" indent="-228600" algn="l">
              <a:buFont typeface="+mj-lt"/>
              <a:buAutoNum type="alphaUcPeriod"/>
            </a:pPr>
            <a:r>
              <a:rPr lang="en-US" b="1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(1)</a:t>
            </a:r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 Multiple myeloma, metastatic carcinoma, lymphoma, leukemia</a:t>
            </a:r>
          </a:p>
          <a:p>
            <a:pPr marL="1600200" lvl="3" indent="-228600" algn="l">
              <a:buFont typeface="+mj-lt"/>
              <a:buAutoNum type="alphaUcPeriod"/>
            </a:pPr>
            <a:r>
              <a:rPr lang="en-US" b="1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(2)</a:t>
            </a:r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 Spinal cord tumors, primary vertebral tumors</a:t>
            </a:r>
          </a:p>
          <a:p>
            <a:pPr marL="1143000" lvl="2" indent="-228600" algn="l">
              <a:buFont typeface="+mj-lt"/>
              <a:buAutoNum type="alphaUcPeriod"/>
            </a:pPr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Infection</a:t>
            </a:r>
          </a:p>
          <a:p>
            <a:pPr marL="1600200" lvl="3" indent="-228600" algn="l">
              <a:buFont typeface="+mj-lt"/>
              <a:buAutoNum type="alphaUcPeriod"/>
            </a:pPr>
            <a:r>
              <a:rPr lang="en-US" b="1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(1)</a:t>
            </a:r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 Osteomyelitis</a:t>
            </a:r>
          </a:p>
          <a:p>
            <a:pPr marL="1600200" lvl="3" indent="-228600" algn="l">
              <a:buFont typeface="+mj-lt"/>
              <a:buAutoNum type="alphaUcPeriod"/>
            </a:pPr>
            <a:r>
              <a:rPr lang="en-US" b="1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(2)</a:t>
            </a:r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 Septic diskitis</a:t>
            </a:r>
          </a:p>
          <a:p>
            <a:pPr marL="1600200" lvl="3" indent="-228600" algn="l">
              <a:buFont typeface="+mj-lt"/>
              <a:buAutoNum type="alphaUcPeriod"/>
            </a:pPr>
            <a:r>
              <a:rPr lang="en-US" b="1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(3)</a:t>
            </a:r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 Paraspinal abscess</a:t>
            </a:r>
          </a:p>
          <a:p>
            <a:pPr marL="1600200" lvl="3" indent="-228600" algn="l">
              <a:buFont typeface="+mj-lt"/>
              <a:buAutoNum type="alphaUcPeriod"/>
            </a:pPr>
            <a:r>
              <a:rPr lang="en-US" b="1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(4)</a:t>
            </a:r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 Epidural abscess</a:t>
            </a:r>
          </a:p>
          <a:p>
            <a:pPr marL="742950" lvl="1" indent="-285750" algn="l">
              <a:buFont typeface="+mj-lt"/>
              <a:buAutoNum type="alphaUcPeriod"/>
            </a:pPr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Serious but nonemergent (requires specific treatment but not urgently)</a:t>
            </a:r>
          </a:p>
          <a:p>
            <a:pPr marL="1143000" lvl="2" indent="-228600" algn="l">
              <a:buFont typeface="+mj-lt"/>
              <a:buAutoNum type="alphaUcPeriod"/>
            </a:pPr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Osteoporotic compression fracture</a:t>
            </a:r>
          </a:p>
          <a:p>
            <a:pPr marL="1143000" lvl="2" indent="-228600" algn="l">
              <a:buFont typeface="+mj-lt"/>
              <a:buAutoNum type="alphaUcPeriod"/>
            </a:pPr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Inflammatory arthritis</a:t>
            </a:r>
          </a:p>
          <a:p>
            <a:pPr marL="1600200" lvl="3" indent="-228600" algn="l">
              <a:buFont typeface="+mj-lt"/>
              <a:buAutoNum type="alphaUcPeriod"/>
            </a:pPr>
            <a:r>
              <a:rPr lang="en-US" b="1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(1)</a:t>
            </a:r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 Ankylosing spondylitis</a:t>
            </a:r>
          </a:p>
          <a:p>
            <a:pPr marL="1600200" lvl="3" indent="-228600" algn="l">
              <a:buFont typeface="+mj-lt"/>
              <a:buAutoNum type="alphaUcPeriod"/>
            </a:pPr>
            <a:r>
              <a:rPr lang="en-US" b="1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(2)</a:t>
            </a:r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 Psoriatic arthritis</a:t>
            </a:r>
          </a:p>
          <a:p>
            <a:pPr marL="1600200" lvl="3" indent="-228600" algn="l">
              <a:buFont typeface="+mj-lt"/>
              <a:buAutoNum type="alphaUcPeriod"/>
            </a:pPr>
            <a:r>
              <a:rPr lang="en-US" b="1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(3)</a:t>
            </a:r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 Reactive arthritis</a:t>
            </a:r>
          </a:p>
          <a:p>
            <a:pPr marL="1600200" lvl="3" indent="-228600" algn="l">
              <a:buFont typeface="+mj-lt"/>
              <a:buAutoNum type="alphaUcPeriod"/>
            </a:pPr>
            <a:r>
              <a:rPr lang="en-US" b="1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(4)</a:t>
            </a:r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 Inflammatory bowel disease–associated arthritis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Epidemiology</a:t>
            </a:r>
          </a:p>
        </p:txBody>
      </p:sp>
      <p:sp>
        <p:nvSpPr>
          <p:cNvPr id="4" name="Zástupný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Prevalence 60 – 85%</a:t>
            </a:r>
          </a:p>
          <a:p>
            <a:r>
              <a:rPr lang="cs-CZ" dirty="0"/>
              <a:t>Aging population, obesity, sedentary lifestyle</a:t>
            </a:r>
          </a:p>
        </p:txBody>
      </p:sp>
      <p:sp>
        <p:nvSpPr>
          <p:cNvPr id="5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90" y="6228080"/>
            <a:ext cx="8877935" cy="252095"/>
          </a:xfrm>
        </p:spPr>
        <p:txBody>
          <a:bodyPr/>
          <a:lstStyle/>
          <a:p>
            <a:r>
              <a:rPr lang="pl-PL" dirty="0"/>
              <a:t>Department of Orthopaedic surgery</a:t>
            </a:r>
            <a:r>
              <a:rPr altLang="pl-PL" dirty="0"/>
              <a:t> </a:t>
            </a:r>
            <a:r>
              <a:rPr lang="pl-PL" dirty="0"/>
              <a:t>MU </a:t>
            </a:r>
            <a:r>
              <a:rPr lang="pl-PL" b="1" dirty="0">
                <a:latin typeface="SimSun" panose="02010600030101010101" pitchFamily="2" charset="-122"/>
                <a:ea typeface="SimSun" panose="02010600030101010101" pitchFamily="2" charset="-122"/>
              </a:rPr>
              <a:t>＆</a:t>
            </a:r>
            <a:r>
              <a:rPr lang="pl-PL" dirty="0"/>
              <a:t> </a:t>
            </a:r>
            <a:r>
              <a:rPr altLang="pl-PL" dirty="0"/>
              <a:t>UH</a:t>
            </a:r>
            <a:r>
              <a:rPr lang="pl-PL" dirty="0"/>
              <a:t> Brno - </a:t>
            </a:r>
            <a:r>
              <a:rPr lang="en-US" dirty="0"/>
              <a:t> </a:t>
            </a:r>
            <a:r>
              <a:rPr lang="cs-CZ" dirty="0"/>
              <a:t>MUDr. Jan Kocanda, </a:t>
            </a:r>
            <a:r>
              <a:rPr>
                <a:sym typeface="+mn-ea"/>
              </a:rPr>
              <a:t>MUDr. Jan Sklenský</a:t>
            </a:r>
            <a:endParaRPr lang="pl-PL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ym typeface="+mn-ea"/>
              </a:rPr>
              <a:t>Epidemiology</a:t>
            </a:r>
            <a:endParaRPr lang="cs-CZ" dirty="0"/>
          </a:p>
        </p:txBody>
      </p:sp>
      <p:pic>
        <p:nvPicPr>
          <p:cNvPr id="1026" name="Picture 2" descr="https://upload.wikimedia.org/wikipedia/commons/0/02/Stickman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167" y="1798455"/>
            <a:ext cx="754323" cy="75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upload.wikimedia.org/wikipedia/commons/0/02/Stickma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413" y="3967148"/>
            <a:ext cx="1173041" cy="117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upload.wikimedia.org/wikipedia/commons/0/02/Stickma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230" y="3967147"/>
            <a:ext cx="1173041" cy="117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upload.wikimedia.org/wikipedia/commons/0/02/Stickma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026" y="3958679"/>
            <a:ext cx="1173041" cy="117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upload.wikimedia.org/wikipedia/commons/0/02/Stickma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22" y="3959475"/>
            <a:ext cx="1173041" cy="117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1,362 Woman Stick Figure Icon Flat Graphic Design Illustrations &amp;amp; Clip Art  - iStock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40"/>
          <a:stretch>
            <a:fillRect/>
          </a:stretch>
        </p:blipFill>
        <p:spPr bwMode="auto">
          <a:xfrm>
            <a:off x="6762968" y="3958677"/>
            <a:ext cx="570732" cy="117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upload.wikimedia.org/wikipedia/commons/0/02/Stickma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17" y="3967148"/>
            <a:ext cx="1173041" cy="117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1,362 Woman Stick Figure Icon Flat Graphic Design Illustrations &amp;amp; Clip Art  - iStock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40"/>
          <a:stretch>
            <a:fillRect/>
          </a:stretch>
        </p:blipFill>
        <p:spPr bwMode="auto">
          <a:xfrm>
            <a:off x="5924257" y="3958678"/>
            <a:ext cx="570732" cy="117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1,362 Woman Stick Figure Icon Flat Graphic Design Illustrations &amp;amp; Clip Art  - iStock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40"/>
          <a:stretch>
            <a:fillRect/>
          </a:stretch>
        </p:blipFill>
        <p:spPr bwMode="auto">
          <a:xfrm>
            <a:off x="7604548" y="3958676"/>
            <a:ext cx="570732" cy="117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1,362 Woman Stick Figure Icon Flat Graphic Design Illustrations &amp;amp; Clip Art  - iStock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40"/>
          <a:stretch>
            <a:fillRect/>
          </a:stretch>
        </p:blipFill>
        <p:spPr bwMode="auto">
          <a:xfrm>
            <a:off x="8443259" y="3958676"/>
            <a:ext cx="570732" cy="117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1,362 Woman Stick Figure Icon Flat Graphic Design Illustrations &amp;amp; Clip Art  - iStock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40"/>
          <a:stretch>
            <a:fillRect/>
          </a:stretch>
        </p:blipFill>
        <p:spPr bwMode="auto">
          <a:xfrm>
            <a:off x="9213601" y="3967147"/>
            <a:ext cx="570732" cy="117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1,362 Woman Stick Figure Icon Flat Graphic Design Illustrations &amp;amp; Clip Art  - iStock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40"/>
          <a:stretch>
            <a:fillRect/>
          </a:stretch>
        </p:blipFill>
        <p:spPr bwMode="auto">
          <a:xfrm>
            <a:off x="3595887" y="1793231"/>
            <a:ext cx="365436" cy="75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1,362 Woman Stick Figure Icon Flat Graphic Design Illustrations &amp;amp; Clip Art  - iStock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40"/>
          <a:stretch>
            <a:fillRect/>
          </a:stretch>
        </p:blipFill>
        <p:spPr bwMode="auto">
          <a:xfrm>
            <a:off x="4035570" y="1794430"/>
            <a:ext cx="365436" cy="75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1,362 Woman Stick Figure Icon Flat Graphic Design Illustrations &amp;amp; Clip Art  - iStock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40"/>
          <a:stretch>
            <a:fillRect/>
          </a:stretch>
        </p:blipFill>
        <p:spPr bwMode="auto">
          <a:xfrm>
            <a:off x="7373684" y="1797236"/>
            <a:ext cx="365436" cy="75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1,362 Woman Stick Figure Icon Flat Graphic Design Illustrations &amp;amp; Clip Art  - iStock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40"/>
          <a:stretch>
            <a:fillRect/>
          </a:stretch>
        </p:blipFill>
        <p:spPr bwMode="auto">
          <a:xfrm>
            <a:off x="6935078" y="1815265"/>
            <a:ext cx="365436" cy="75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1,362 Woman Stick Figure Icon Flat Graphic Design Illustrations &amp;amp; Clip Art  - iStock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40"/>
          <a:stretch>
            <a:fillRect/>
          </a:stretch>
        </p:blipFill>
        <p:spPr bwMode="auto">
          <a:xfrm>
            <a:off x="6430986" y="1815265"/>
            <a:ext cx="365436" cy="75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1,362 Woman Stick Figure Icon Flat Graphic Design Illustrations &amp;amp; Clip Art  - iStock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40"/>
          <a:stretch>
            <a:fillRect/>
          </a:stretch>
        </p:blipFill>
        <p:spPr bwMode="auto">
          <a:xfrm>
            <a:off x="5992380" y="1806798"/>
            <a:ext cx="365436" cy="75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1,362 Woman Stick Figure Icon Flat Graphic Design Illustrations &amp;amp; Clip Art  - iStock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40"/>
          <a:stretch>
            <a:fillRect/>
          </a:stretch>
        </p:blipFill>
        <p:spPr bwMode="auto">
          <a:xfrm>
            <a:off x="5488288" y="1815265"/>
            <a:ext cx="365436" cy="75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1,362 Woman Stick Figure Icon Flat Graphic Design Illustrations &amp;amp; Clip Art  - iStock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40"/>
          <a:stretch>
            <a:fillRect/>
          </a:stretch>
        </p:blipFill>
        <p:spPr bwMode="auto">
          <a:xfrm>
            <a:off x="4980288" y="1806798"/>
            <a:ext cx="365436" cy="75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1,362 Woman Stick Figure Icon Flat Graphic Design Illustrations &amp;amp; Clip Art  - iStock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40"/>
          <a:stretch>
            <a:fillRect/>
          </a:stretch>
        </p:blipFill>
        <p:spPr bwMode="auto">
          <a:xfrm>
            <a:off x="4543570" y="1794430"/>
            <a:ext cx="365436" cy="75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0" name="Zakřivená spojnice 39"/>
          <p:cNvCxnSpPr>
            <a:stCxn id="24" idx="2"/>
            <a:endCxn id="19" idx="0"/>
          </p:cNvCxnSpPr>
          <p:nvPr/>
        </p:nvCxnSpPr>
        <p:spPr bwMode="auto">
          <a:xfrm rot="5400000">
            <a:off x="1885962" y="2074504"/>
            <a:ext cx="1419821" cy="2365467"/>
          </a:xfrm>
          <a:prstGeom prst="curvedConnector3">
            <a:avLst>
              <a:gd name="adj1" fmla="val 40711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Zakřivená spojnice 42"/>
          <p:cNvCxnSpPr/>
          <p:nvPr/>
        </p:nvCxnSpPr>
        <p:spPr bwMode="auto">
          <a:xfrm rot="16200000" flipH="1">
            <a:off x="7867923" y="2279486"/>
            <a:ext cx="1415815" cy="1942565"/>
          </a:xfrm>
          <a:prstGeom prst="curvedConnector3">
            <a:avLst>
              <a:gd name="adj1" fmla="val 44411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90" y="6228080"/>
            <a:ext cx="8877935" cy="252095"/>
          </a:xfrm>
        </p:spPr>
        <p:txBody>
          <a:bodyPr/>
          <a:lstStyle/>
          <a:p>
            <a:r>
              <a:rPr lang="pl-PL" dirty="0"/>
              <a:t>Department of Orthopaedic surgery</a:t>
            </a:r>
            <a:r>
              <a:rPr altLang="pl-PL" dirty="0"/>
              <a:t> </a:t>
            </a:r>
            <a:r>
              <a:rPr lang="pl-PL" dirty="0"/>
              <a:t>MU </a:t>
            </a:r>
            <a:r>
              <a:rPr lang="pl-PL" b="1" dirty="0">
                <a:latin typeface="SimSun" panose="02010600030101010101" pitchFamily="2" charset="-122"/>
                <a:ea typeface="SimSun" panose="02010600030101010101" pitchFamily="2" charset="-122"/>
              </a:rPr>
              <a:t>＆</a:t>
            </a:r>
            <a:r>
              <a:rPr lang="pl-PL" dirty="0"/>
              <a:t> </a:t>
            </a:r>
            <a:r>
              <a:rPr altLang="pl-PL" dirty="0"/>
              <a:t>UH</a:t>
            </a:r>
            <a:r>
              <a:rPr lang="pl-PL" dirty="0"/>
              <a:t> Brno - </a:t>
            </a:r>
            <a:r>
              <a:rPr lang="en-US" dirty="0"/>
              <a:t> </a:t>
            </a:r>
            <a:r>
              <a:rPr lang="cs-CZ" dirty="0"/>
              <a:t>MUDr. Jan Kocanda, </a:t>
            </a:r>
            <a:r>
              <a:rPr>
                <a:sym typeface="+mn-ea"/>
              </a:rPr>
              <a:t>MUDr. Jan Sklenský</a:t>
            </a:r>
            <a:endParaRPr lang="pl-PL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Classification of low back pain  (</a:t>
            </a:r>
            <a:r>
              <a:rPr lang="cs-CZ" sz="2800" dirty="0" err="1"/>
              <a:t>Waddell </a:t>
            </a:r>
            <a:r>
              <a:rPr lang="cs-CZ" sz="2800" dirty="0"/>
              <a:t>1987)</a:t>
            </a:r>
          </a:p>
        </p:txBody>
      </p:sp>
      <p:sp>
        <p:nvSpPr>
          <p:cNvPr id="4" name="Zástupný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err="1"/>
              <a:t>Specific</a:t>
            </a:r>
            <a:r>
              <a:rPr lang="cs-CZ" b="1" dirty="0"/>
              <a:t> </a:t>
            </a:r>
            <a:r>
              <a:rPr lang="cs-CZ" b="1" dirty="0" err="1"/>
              <a:t>low</a:t>
            </a:r>
            <a:r>
              <a:rPr lang="cs-CZ" b="1" dirty="0"/>
              <a:t> </a:t>
            </a:r>
            <a:r>
              <a:rPr lang="cs-CZ" b="1" dirty="0" err="1"/>
              <a:t>back</a:t>
            </a:r>
            <a:r>
              <a:rPr lang="cs-CZ" b="1" dirty="0"/>
              <a:t> </a:t>
            </a:r>
            <a:r>
              <a:rPr lang="cs-CZ" b="1" dirty="0" err="1"/>
              <a:t>pain</a:t>
            </a:r>
            <a:endParaRPr lang="cs-CZ" dirty="0"/>
          </a:p>
          <a:p>
            <a:pPr lvl="1"/>
            <a:r>
              <a:rPr lang="cs-CZ" dirty="0"/>
              <a:t>the cause is an identifiable progressive pathology with possible involvement of nervous structures (15%):</a:t>
            </a:r>
          </a:p>
          <a:p>
            <a:pPr lvl="1"/>
            <a:r>
              <a:rPr lang="cs-CZ" dirty="0"/>
              <a:t>intervertebral disc herniation</a:t>
            </a:r>
          </a:p>
          <a:p>
            <a:pPr lvl="1"/>
            <a:r>
              <a:rPr lang="cs-CZ" dirty="0"/>
              <a:t>spondylolisthes</a:t>
            </a:r>
          </a:p>
          <a:p>
            <a:pPr lvl="1"/>
            <a:r>
              <a:rPr lang="cs-CZ" dirty="0"/>
              <a:t>spinal stenosis</a:t>
            </a:r>
          </a:p>
          <a:p>
            <a:pPr lvl="1"/>
            <a:r>
              <a:rPr lang="cs-CZ" dirty="0"/>
              <a:t>segmental instability</a:t>
            </a:r>
          </a:p>
          <a:p>
            <a:pPr lvl="1"/>
            <a:r>
              <a:rPr lang="cs-CZ" dirty="0"/>
              <a:t>fractures, tumors, inflammations</a:t>
            </a:r>
          </a:p>
          <a:p>
            <a:r>
              <a:rPr lang="cs-CZ" b="1" dirty="0"/>
              <a:t>N</a:t>
            </a:r>
            <a:r>
              <a:rPr lang="cs-CZ" b="1" dirty="0" err="1"/>
              <a:t>on-specific</a:t>
            </a:r>
            <a:r>
              <a:rPr lang="cs-CZ" b="1" dirty="0"/>
              <a:t> </a:t>
            </a:r>
            <a:r>
              <a:rPr lang="cs-CZ" b="1" dirty="0" err="1"/>
              <a:t>low</a:t>
            </a:r>
            <a:r>
              <a:rPr lang="cs-CZ" b="1" dirty="0"/>
              <a:t> </a:t>
            </a:r>
            <a:r>
              <a:rPr lang="cs-CZ" b="1" dirty="0" err="1"/>
              <a:t>back</a:t>
            </a:r>
            <a:r>
              <a:rPr lang="cs-CZ" b="1" dirty="0"/>
              <a:t> </a:t>
            </a:r>
            <a:r>
              <a:rPr lang="cs-CZ" b="1" dirty="0" err="1"/>
              <a:t>pain</a:t>
            </a:r>
            <a:endParaRPr lang="cs-CZ" b="1" dirty="0"/>
          </a:p>
          <a:p>
            <a:pPr lvl="1"/>
            <a:r>
              <a:rPr lang="cs-CZ" dirty="0"/>
              <a:t>pain without an identifiable specific anatomical or neurophysiological disorder (85%)</a:t>
            </a:r>
          </a:p>
        </p:txBody>
      </p:sp>
      <p:sp>
        <p:nvSpPr>
          <p:cNvPr id="5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90" y="6228080"/>
            <a:ext cx="8877935" cy="252095"/>
          </a:xfrm>
        </p:spPr>
        <p:txBody>
          <a:bodyPr/>
          <a:lstStyle/>
          <a:p>
            <a:r>
              <a:rPr lang="pl-PL" dirty="0"/>
              <a:t>Department of Orthopaedic surgery</a:t>
            </a:r>
            <a:r>
              <a:rPr altLang="pl-PL" dirty="0"/>
              <a:t> </a:t>
            </a:r>
            <a:r>
              <a:rPr lang="pl-PL" dirty="0"/>
              <a:t>MU </a:t>
            </a:r>
            <a:r>
              <a:rPr lang="pl-PL" b="1" dirty="0">
                <a:latin typeface="SimSun" panose="02010600030101010101" pitchFamily="2" charset="-122"/>
                <a:ea typeface="SimSun" panose="02010600030101010101" pitchFamily="2" charset="-122"/>
              </a:rPr>
              <a:t>＆</a:t>
            </a:r>
            <a:r>
              <a:rPr lang="pl-PL" dirty="0"/>
              <a:t> </a:t>
            </a:r>
            <a:r>
              <a:rPr altLang="pl-PL" dirty="0"/>
              <a:t>UH</a:t>
            </a:r>
            <a:r>
              <a:rPr lang="pl-PL" dirty="0"/>
              <a:t> Brno - </a:t>
            </a:r>
            <a:r>
              <a:rPr lang="en-US" dirty="0"/>
              <a:t> </a:t>
            </a:r>
            <a:r>
              <a:rPr lang="cs-CZ" dirty="0"/>
              <a:t>MUDr. Jan Kocanda, </a:t>
            </a:r>
            <a:r>
              <a:rPr>
                <a:sym typeface="+mn-ea"/>
              </a:rPr>
              <a:t>MUDr. Jan Sklenský</a:t>
            </a:r>
            <a:endParaRPr lang="pl-PL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Diagnostic triad  (</a:t>
            </a:r>
            <a:r>
              <a:rPr lang="cs-CZ" sz="2400" dirty="0" err="1"/>
              <a:t>Waddell</a:t>
            </a:r>
            <a:r>
              <a:rPr lang="cs-CZ" sz="2400" dirty="0"/>
              <a:t> 1998,Barsa,Häckel 2004,Vrba 2008)</a:t>
            </a:r>
          </a:p>
        </p:txBody>
      </p:sp>
      <p:sp>
        <p:nvSpPr>
          <p:cNvPr id="4" name="Zástupný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b="1" dirty="0"/>
              <a:t>I. Simple back pain</a:t>
            </a:r>
          </a:p>
          <a:p>
            <a:pPr lvl="1"/>
            <a:r>
              <a:rPr lang="cs-CZ" sz="1800" dirty="0"/>
              <a:t>Obvykle muskuloskeletální původ, postižení LS oblasti</a:t>
            </a:r>
          </a:p>
          <a:p>
            <a:pPr lvl="1"/>
            <a:r>
              <a:rPr lang="cs-CZ" sz="1800" dirty="0"/>
              <a:t>nejčastěji mezi 20- 55 lety, dobrá </a:t>
            </a:r>
            <a:r>
              <a:rPr lang="cs-CZ" sz="1800" dirty="0" err="1"/>
              <a:t>prognoza</a:t>
            </a:r>
            <a:r>
              <a:rPr lang="cs-CZ" sz="1800" dirty="0"/>
              <a:t> konzervativní léčby</a:t>
            </a:r>
          </a:p>
          <a:p>
            <a:pPr lvl="1"/>
            <a:r>
              <a:rPr lang="cs-CZ" sz="1800" dirty="0"/>
              <a:t>90% se uzdraví do 6 týdnů</a:t>
            </a:r>
          </a:p>
          <a:p>
            <a:r>
              <a:rPr lang="cs-CZ" sz="2400" b="1" dirty="0"/>
              <a:t>II. Root (neurogenic) pain</a:t>
            </a:r>
          </a:p>
          <a:p>
            <a:pPr lvl="1"/>
            <a:r>
              <a:rPr lang="cs-CZ" sz="1800"/>
              <a:t>typical lateralization with projection to DK with paresthesias</a:t>
            </a:r>
          </a:p>
          <a:p>
            <a:pPr lvl="1"/>
            <a:r>
              <a:rPr lang="cs-CZ" sz="1800"/>
              <a:t>loss of sensitivity and nerves (motor skills, reflex changes) due to neurological symptomatology. Prognosis of conservative treatment worse (50% recover within 6 weeks)</a:t>
            </a:r>
          </a:p>
          <a:p>
            <a:r>
              <a:rPr lang="cs-CZ" sz="2400" b="1" dirty="0"/>
              <a:t>III. Pain caused by a serious disease of the spine - “</a:t>
            </a:r>
            <a:r>
              <a:rPr lang="cs-CZ" sz="2400" b="1" dirty="0" err="1"/>
              <a:t>red</a:t>
            </a:r>
            <a:r>
              <a:rPr lang="cs-CZ" sz="2400" b="1" dirty="0"/>
              <a:t> </a:t>
            </a:r>
            <a:r>
              <a:rPr lang="cs-CZ" sz="2400" b="1" dirty="0" err="1"/>
              <a:t>flags</a:t>
            </a:r>
            <a:r>
              <a:rPr lang="cs-CZ" sz="2400" b="1" dirty="0"/>
              <a:t>“</a:t>
            </a:r>
          </a:p>
          <a:p>
            <a:pPr lvl="1"/>
            <a:r>
              <a:rPr lang="cs-CZ" sz="1800" dirty="0"/>
              <a:t>Tumors, inflammations, fractures-deformities, serious neurological diseases.</a:t>
            </a:r>
          </a:p>
          <a:p>
            <a:pPr lvl="1"/>
            <a:r>
              <a:rPr lang="cs-CZ" sz="1800" dirty="0"/>
              <a:t>Risk factors: age under 20 and over 55, spinal injury, pain in the thoracic spine and abdomen without obvious causes, pain at rest, permanent and independent of movement</a:t>
            </a:r>
          </a:p>
        </p:txBody>
      </p:sp>
      <p:sp>
        <p:nvSpPr>
          <p:cNvPr id="2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90" y="6228080"/>
            <a:ext cx="8877935" cy="252095"/>
          </a:xfrm>
        </p:spPr>
        <p:txBody>
          <a:bodyPr/>
          <a:lstStyle/>
          <a:p>
            <a:r>
              <a:rPr lang="pl-PL" dirty="0"/>
              <a:t>Department of Orthopaedic surgery</a:t>
            </a:r>
            <a:r>
              <a:rPr altLang="pl-PL" dirty="0"/>
              <a:t> </a:t>
            </a:r>
            <a:r>
              <a:rPr lang="pl-PL" dirty="0"/>
              <a:t>MU </a:t>
            </a:r>
            <a:r>
              <a:rPr lang="pl-PL" b="1" dirty="0">
                <a:latin typeface="SimSun" panose="02010600030101010101" pitchFamily="2" charset="-122"/>
                <a:ea typeface="SimSun" panose="02010600030101010101" pitchFamily="2" charset="-122"/>
              </a:rPr>
              <a:t>＆</a:t>
            </a:r>
            <a:r>
              <a:rPr lang="pl-PL" dirty="0"/>
              <a:t> </a:t>
            </a:r>
            <a:r>
              <a:rPr altLang="pl-PL" dirty="0"/>
              <a:t>UH</a:t>
            </a:r>
            <a:r>
              <a:rPr lang="pl-PL" dirty="0"/>
              <a:t> Brno - </a:t>
            </a:r>
            <a:r>
              <a:rPr lang="en-US" dirty="0"/>
              <a:t> </a:t>
            </a:r>
            <a:r>
              <a:rPr lang="cs-CZ" dirty="0"/>
              <a:t>MUDr. Jan Kocanda, </a:t>
            </a:r>
            <a:r>
              <a:rPr>
                <a:sym typeface="+mn-ea"/>
              </a:rPr>
              <a:t>MUDr. Jan Sklenský</a:t>
            </a:r>
            <a:endParaRPr lang="pl-PL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Mechanical causes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err="1">
                <a:solidFill>
                  <a:srgbClr val="FF0000"/>
                </a:solidFill>
              </a:rPr>
              <a:t>Spinal stenosis</a:t>
            </a:r>
          </a:p>
          <a:p>
            <a:r>
              <a:rPr lang="cs-CZ" dirty="0" err="1"/>
              <a:t>Spondylosis</a:t>
            </a:r>
          </a:p>
          <a:p>
            <a:r>
              <a:rPr lang="cs-CZ" dirty="0" err="1"/>
              <a:t>Spondylolysis, spondylolisthesis</a:t>
            </a:r>
          </a:p>
          <a:p>
            <a:r>
              <a:rPr lang="cs-CZ" dirty="0" err="1"/>
              <a:t>Herniated disc</a:t>
            </a:r>
          </a:p>
          <a:p>
            <a:r>
              <a:rPr lang="cs-CZ" dirty="0" err="1"/>
              <a:t>Scoliosis</a:t>
            </a:r>
          </a:p>
          <a:p>
            <a:r>
              <a:rPr lang="cs-CZ" dirty="0" err="1"/>
              <a:t>Trauma</a:t>
            </a:r>
          </a:p>
        </p:txBody>
      </p:sp>
      <p:pic>
        <p:nvPicPr>
          <p:cNvPr id="2" name="Obrázek 1" descr="Výřez obrazovk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405" y="274044"/>
            <a:ext cx="5477639" cy="5953956"/>
          </a:xfrm>
          <a:prstGeom prst="rect">
            <a:avLst/>
          </a:prstGeom>
        </p:spPr>
      </p:pic>
      <p:sp>
        <p:nvSpPr>
          <p:cNvPr id="5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90" y="6228080"/>
            <a:ext cx="8877935" cy="252095"/>
          </a:xfrm>
        </p:spPr>
        <p:txBody>
          <a:bodyPr/>
          <a:lstStyle/>
          <a:p>
            <a:r>
              <a:rPr lang="pl-PL" dirty="0"/>
              <a:t>Department of Orthopaedic surgery</a:t>
            </a:r>
            <a:r>
              <a:rPr altLang="pl-PL" dirty="0"/>
              <a:t> </a:t>
            </a:r>
            <a:r>
              <a:rPr lang="pl-PL" dirty="0"/>
              <a:t>MU </a:t>
            </a:r>
            <a:r>
              <a:rPr lang="pl-PL" b="1" dirty="0">
                <a:latin typeface="SimSun" panose="02010600030101010101" pitchFamily="2" charset="-122"/>
                <a:ea typeface="SimSun" panose="02010600030101010101" pitchFamily="2" charset="-122"/>
              </a:rPr>
              <a:t>＆</a:t>
            </a:r>
            <a:r>
              <a:rPr lang="pl-PL" dirty="0"/>
              <a:t> </a:t>
            </a:r>
            <a:r>
              <a:rPr altLang="pl-PL" dirty="0"/>
              <a:t>UH</a:t>
            </a:r>
            <a:r>
              <a:rPr lang="pl-PL" dirty="0"/>
              <a:t> Brno - </a:t>
            </a:r>
            <a:r>
              <a:rPr lang="en-US" dirty="0"/>
              <a:t> </a:t>
            </a:r>
            <a:r>
              <a:rPr lang="cs-CZ" dirty="0"/>
              <a:t>MUDr. Jan Kocanda, </a:t>
            </a:r>
            <a:r>
              <a:rPr>
                <a:sym typeface="+mn-ea"/>
              </a:rPr>
              <a:t>MUDr. Jan Sklenský</a:t>
            </a:r>
            <a:endParaRPr lang="pl-PL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Department of Orthopaedic surgery</a:t>
            </a:r>
            <a:r>
              <a:rPr altLang="pl-PL" dirty="0"/>
              <a:t> </a:t>
            </a:r>
            <a:r>
              <a:rPr lang="pl-PL" dirty="0"/>
              <a:t>MU </a:t>
            </a:r>
            <a:r>
              <a:rPr lang="pl-PL" b="1" dirty="0">
                <a:latin typeface="SimSun" panose="02010600030101010101" pitchFamily="2" charset="-122"/>
                <a:ea typeface="SimSun" panose="02010600030101010101" pitchFamily="2" charset="-122"/>
              </a:rPr>
              <a:t>＆</a:t>
            </a:r>
            <a:r>
              <a:rPr lang="pl-PL" dirty="0"/>
              <a:t> </a:t>
            </a:r>
            <a:r>
              <a:rPr altLang="pl-PL" dirty="0"/>
              <a:t>UH</a:t>
            </a:r>
            <a:r>
              <a:rPr lang="pl-PL" dirty="0"/>
              <a:t> Brno - </a:t>
            </a:r>
            <a:r>
              <a:rPr lang="en-US" dirty="0"/>
              <a:t> </a:t>
            </a:r>
            <a:r>
              <a:rPr lang="cs-CZ" dirty="0"/>
              <a:t>MUDr. Jan Kocanda, </a:t>
            </a:r>
            <a:r>
              <a:rPr>
                <a:sym typeface="+mn-ea"/>
              </a:rPr>
              <a:t>MUDr. Jan Sklenský</a:t>
            </a:r>
            <a:endParaRPr lang="pl-PL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9540"/>
            <a:ext cx="11955780" cy="588454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Mechanical causes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Spinal stenosis</a:t>
            </a:r>
          </a:p>
          <a:p>
            <a:r>
              <a:rPr lang="cs-CZ" b="1" dirty="0">
                <a:solidFill>
                  <a:srgbClr val="FF0000"/>
                </a:solidFill>
              </a:rPr>
              <a:t>Spondylosis</a:t>
            </a:r>
            <a:endParaRPr lang="cs-CZ" dirty="0"/>
          </a:p>
          <a:p>
            <a:r>
              <a:rPr lang="cs-CZ" dirty="0"/>
              <a:t>Spondylolysis, spondylolisthesis</a:t>
            </a:r>
          </a:p>
          <a:p>
            <a:r>
              <a:rPr lang="cs-CZ" dirty="0"/>
              <a:t>Herniated disc</a:t>
            </a:r>
          </a:p>
          <a:p>
            <a:r>
              <a:rPr lang="cs-CZ" dirty="0"/>
              <a:t>Scoliosis</a:t>
            </a:r>
          </a:p>
          <a:p>
            <a:r>
              <a:rPr lang="cs-CZ" dirty="0"/>
              <a:t>Trauma</a:t>
            </a:r>
          </a:p>
        </p:txBody>
      </p:sp>
      <p:pic>
        <p:nvPicPr>
          <p:cNvPr id="6146" name="Picture 2" descr="Cervical Spondylosis - Spine - Orthobullet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" t="12188"/>
          <a:stretch>
            <a:fillRect/>
          </a:stretch>
        </p:blipFill>
        <p:spPr bwMode="auto">
          <a:xfrm>
            <a:off x="6267450" y="386963"/>
            <a:ext cx="3660340" cy="437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egenerative Disc Disease &amp;amp; You VA Claim | VA Disability Attorneys Blo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4338" y="2130961"/>
            <a:ext cx="3157662" cy="4727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90" y="6228080"/>
            <a:ext cx="8877935" cy="252095"/>
          </a:xfrm>
        </p:spPr>
        <p:txBody>
          <a:bodyPr/>
          <a:lstStyle/>
          <a:p>
            <a:r>
              <a:rPr lang="pl-PL" dirty="0"/>
              <a:t>Department of Orthopaedic surgery</a:t>
            </a:r>
            <a:r>
              <a:rPr altLang="pl-PL" dirty="0"/>
              <a:t> </a:t>
            </a:r>
            <a:r>
              <a:rPr lang="pl-PL" dirty="0"/>
              <a:t>MU </a:t>
            </a:r>
            <a:r>
              <a:rPr lang="pl-PL" b="1" dirty="0">
                <a:latin typeface="SimSun" panose="02010600030101010101" pitchFamily="2" charset="-122"/>
                <a:ea typeface="SimSun" panose="02010600030101010101" pitchFamily="2" charset="-122"/>
              </a:rPr>
              <a:t>＆</a:t>
            </a:r>
            <a:r>
              <a:rPr lang="pl-PL" dirty="0"/>
              <a:t> </a:t>
            </a:r>
            <a:r>
              <a:rPr altLang="pl-PL" dirty="0"/>
              <a:t>UH</a:t>
            </a:r>
            <a:r>
              <a:rPr lang="pl-PL" dirty="0"/>
              <a:t> Brno - </a:t>
            </a:r>
            <a:r>
              <a:rPr lang="en-US" dirty="0"/>
              <a:t> </a:t>
            </a:r>
            <a:r>
              <a:rPr lang="cs-CZ" dirty="0"/>
              <a:t>MUDr. Jan Kocanda, </a:t>
            </a:r>
            <a:r>
              <a:rPr>
                <a:sym typeface="+mn-ea"/>
              </a:rPr>
              <a:t>MUDr. Jan Sklenský</a:t>
            </a:r>
            <a:endParaRPr lang="pl-PL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tretch>
            <a:fillRect/>
          </a:stretch>
        </p:blipFill>
        <p:spPr>
          <a:xfrm>
            <a:off x="4719320" y="0"/>
            <a:ext cx="5212080" cy="689673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Mechanical causes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Spinal stenosis</a:t>
            </a:r>
          </a:p>
          <a:p>
            <a:r>
              <a:rPr lang="cs-CZ" dirty="0"/>
              <a:t>Spondylosis</a:t>
            </a:r>
          </a:p>
          <a:p>
            <a:r>
              <a:rPr lang="cs-CZ" b="1" dirty="0">
                <a:solidFill>
                  <a:srgbClr val="FF0000"/>
                </a:solidFill>
              </a:rPr>
              <a:t>Spondylolysis, spondylolisthesis</a:t>
            </a:r>
            <a:endParaRPr lang="cs-CZ" dirty="0"/>
          </a:p>
          <a:p>
            <a:r>
              <a:rPr lang="cs-CZ" dirty="0"/>
              <a:t>Herniated disc</a:t>
            </a:r>
          </a:p>
          <a:p>
            <a:r>
              <a:rPr lang="cs-CZ" dirty="0"/>
              <a:t>Scoliosis</a:t>
            </a:r>
          </a:p>
          <a:p>
            <a:r>
              <a:rPr lang="cs-CZ" dirty="0"/>
              <a:t>Trauma</a:t>
            </a:r>
          </a:p>
          <a:p>
            <a:endParaRPr lang="cs-CZ" dirty="0"/>
          </a:p>
        </p:txBody>
      </p:sp>
      <p:pic>
        <p:nvPicPr>
          <p:cNvPr id="2" name="Obrázek 1" descr="Výřez obrazovky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" t="7936"/>
          <a:stretch>
            <a:fillRect/>
          </a:stretch>
        </p:blipFill>
        <p:spPr>
          <a:xfrm>
            <a:off x="7100886" y="229276"/>
            <a:ext cx="4484101" cy="5800724"/>
          </a:xfrm>
          <a:prstGeom prst="rect">
            <a:avLst/>
          </a:prstGeom>
        </p:spPr>
      </p:pic>
      <p:sp>
        <p:nvSpPr>
          <p:cNvPr id="5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90" y="6228080"/>
            <a:ext cx="8877935" cy="252095"/>
          </a:xfrm>
        </p:spPr>
        <p:txBody>
          <a:bodyPr/>
          <a:lstStyle/>
          <a:p>
            <a:r>
              <a:rPr lang="pl-PL" dirty="0"/>
              <a:t>Department of Orthopaedic surgery</a:t>
            </a:r>
            <a:r>
              <a:rPr altLang="pl-PL" dirty="0"/>
              <a:t> </a:t>
            </a:r>
            <a:r>
              <a:rPr lang="pl-PL" dirty="0"/>
              <a:t>MU </a:t>
            </a:r>
            <a:r>
              <a:rPr lang="pl-PL" b="1" dirty="0">
                <a:latin typeface="SimSun" panose="02010600030101010101" pitchFamily="2" charset="-122"/>
                <a:ea typeface="SimSun" panose="02010600030101010101" pitchFamily="2" charset="-122"/>
              </a:rPr>
              <a:t>＆</a:t>
            </a:r>
            <a:r>
              <a:rPr lang="pl-PL" dirty="0"/>
              <a:t> </a:t>
            </a:r>
            <a:r>
              <a:rPr altLang="pl-PL" dirty="0"/>
              <a:t>UH</a:t>
            </a:r>
            <a:r>
              <a:rPr lang="pl-PL" dirty="0"/>
              <a:t> Brno - </a:t>
            </a:r>
            <a:r>
              <a:rPr lang="en-US" dirty="0"/>
              <a:t> </a:t>
            </a:r>
            <a:r>
              <a:rPr lang="cs-CZ" dirty="0"/>
              <a:t>MUDr. Jan Kocanda, </a:t>
            </a:r>
            <a:r>
              <a:rPr>
                <a:sym typeface="+mn-ea"/>
              </a:rPr>
              <a:t>MUDr. Jan Sklenský</a:t>
            </a:r>
            <a:endParaRPr lang="pl-PL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C62C9DE-89E9-72F8-B45A-D2A361D85B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Ortopedická klinika LF MU a FN Brno - MUDr. Michael Lujc, MUDr. Jan Kocanda</a:t>
            </a:r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A2BF06BE-C876-AAD3-52B9-6C800BE85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79" y="489181"/>
            <a:ext cx="10753200" cy="451576"/>
          </a:xfrm>
        </p:spPr>
        <p:txBody>
          <a:bodyPr/>
          <a:lstStyle/>
          <a:p>
            <a:r>
              <a:rPr lang="cs-CZ" altLang="cs-CZ" sz="2000" dirty="0"/>
              <a:t>Čtvrtek SIMU Ortopedie a rehabilitace CZ+ENG VLOR7X1c</a:t>
            </a:r>
            <a:r>
              <a:rPr lang="cs-CZ" altLang="cs-CZ" sz="20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000" dirty="0"/>
              <a:t>aVLOR7X1</a:t>
            </a:r>
            <a:endParaRPr lang="cs-CZ" sz="2000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2047370D-A1F1-EFE0-BB50-C773F6812E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720000" y="807346"/>
            <a:ext cx="8558753" cy="5909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altLang="cs-CZ" sz="20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- dvě skupiny po 10 (+- 4) studenti 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dva lektoři: Ortopedie FN Brno a FNUSA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HARMONOGRAM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07:30 - 08:45 teorie - artroskopie obecně/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entezopatie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bursitity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+ klinické vyšetření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08:45 - 09:00 pauza 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09:00 - 10:00 praxe na simulátoru + case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reports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10:00 - 10:15 pauza </a:t>
            </a: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</a:b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10:15 - 11:30 teorie - páteř + klinické vyšetření</a:t>
            </a: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</a:b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11:30 - 11:45 pauza 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11:45 - 12:30 praxe na simulátoru + case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reports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</a:b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FNUSA lektor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FN Brno lektor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</a:b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</a:b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9537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Department of Orthopaedic surgery</a:t>
            </a:r>
            <a:r>
              <a:rPr altLang="pl-PL" dirty="0"/>
              <a:t> </a:t>
            </a:r>
            <a:r>
              <a:rPr lang="pl-PL" dirty="0"/>
              <a:t>MU </a:t>
            </a:r>
            <a:r>
              <a:rPr lang="pl-PL" b="1" dirty="0">
                <a:latin typeface="SimSun" panose="02010600030101010101" pitchFamily="2" charset="-122"/>
                <a:ea typeface="SimSun" panose="02010600030101010101" pitchFamily="2" charset="-122"/>
              </a:rPr>
              <a:t>＆</a:t>
            </a:r>
            <a:r>
              <a:rPr lang="pl-PL" dirty="0"/>
              <a:t> </a:t>
            </a:r>
            <a:r>
              <a:rPr altLang="pl-PL" dirty="0"/>
              <a:t>UH</a:t>
            </a:r>
            <a:r>
              <a:rPr lang="pl-PL" dirty="0"/>
              <a:t> Brno - </a:t>
            </a:r>
            <a:r>
              <a:rPr lang="en-US" dirty="0"/>
              <a:t> </a:t>
            </a:r>
            <a:r>
              <a:rPr lang="cs-CZ" dirty="0"/>
              <a:t>MUDr. Jan Kocanda, </a:t>
            </a:r>
            <a:r>
              <a:rPr>
                <a:sym typeface="+mn-ea"/>
              </a:rPr>
              <a:t>MUDr. Jan Sklenský</a:t>
            </a:r>
            <a:endParaRPr lang="pl-PL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2550"/>
            <a:ext cx="7137400" cy="411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5875" y="3208020"/>
            <a:ext cx="6819265" cy="274955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Mechanical causes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Spinal stenosis</a:t>
            </a:r>
          </a:p>
          <a:p>
            <a:r>
              <a:rPr lang="cs-CZ" dirty="0"/>
              <a:t>Spondylosis</a:t>
            </a:r>
          </a:p>
          <a:p>
            <a:r>
              <a:rPr lang="cs-CZ" dirty="0"/>
              <a:t>Spondylolysis, spondylolisthesis</a:t>
            </a:r>
          </a:p>
          <a:p>
            <a:r>
              <a:rPr lang="cs-CZ" b="1" dirty="0">
                <a:solidFill>
                  <a:srgbClr val="FF0000"/>
                </a:solidFill>
              </a:rPr>
              <a:t>Herniated disc</a:t>
            </a:r>
            <a:endParaRPr lang="cs-CZ" dirty="0"/>
          </a:p>
          <a:p>
            <a:r>
              <a:rPr lang="cs-CZ" dirty="0"/>
              <a:t>Scoliosis</a:t>
            </a:r>
          </a:p>
          <a:p>
            <a:r>
              <a:rPr lang="cs-CZ" dirty="0"/>
              <a:t>Trauma</a:t>
            </a:r>
          </a:p>
        </p:txBody>
      </p:sp>
      <p:pic>
        <p:nvPicPr>
          <p:cNvPr id="2" name="Obrázek 1" descr="Výřez obrazovk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812" y="1171576"/>
            <a:ext cx="5649745" cy="455771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Mechanical causes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Spinal stenosis</a:t>
            </a:r>
          </a:p>
          <a:p>
            <a:r>
              <a:rPr lang="cs-CZ" dirty="0"/>
              <a:t>Spondylosis</a:t>
            </a:r>
          </a:p>
          <a:p>
            <a:r>
              <a:rPr lang="cs-CZ" dirty="0"/>
              <a:t>Spondylolysis, spondylolisthesis</a:t>
            </a:r>
          </a:p>
          <a:p>
            <a:r>
              <a:rPr lang="cs-CZ" dirty="0"/>
              <a:t>Herniated disc</a:t>
            </a:r>
          </a:p>
          <a:p>
            <a:r>
              <a:rPr lang="cs-CZ" b="1" dirty="0">
                <a:solidFill>
                  <a:srgbClr val="FF0000"/>
                </a:solidFill>
              </a:rPr>
              <a:t>Scoliosis</a:t>
            </a:r>
            <a:endParaRPr lang="cs-CZ" dirty="0"/>
          </a:p>
          <a:p>
            <a:r>
              <a:rPr lang="cs-CZ" dirty="0"/>
              <a:t>Trauma</a:t>
            </a:r>
          </a:p>
        </p:txBody>
      </p:sp>
      <p:pic>
        <p:nvPicPr>
          <p:cNvPr id="5122" name="Picture 2" descr="Adult degenerative scoliosis – A literature review - ScienceDirec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0343" b="8291"/>
          <a:stretch>
            <a:fillRect/>
          </a:stretch>
        </p:blipFill>
        <p:spPr bwMode="auto">
          <a:xfrm>
            <a:off x="7046219" y="33917"/>
            <a:ext cx="3187561" cy="682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246380" y="6352540"/>
            <a:ext cx="8877935" cy="252095"/>
          </a:xfrm>
        </p:spPr>
        <p:txBody>
          <a:bodyPr/>
          <a:lstStyle/>
          <a:p>
            <a:r>
              <a:rPr lang="pl-PL" dirty="0"/>
              <a:t>Department of Orthopaedic surgery</a:t>
            </a:r>
            <a:r>
              <a:rPr altLang="pl-PL" dirty="0"/>
              <a:t> </a:t>
            </a:r>
            <a:r>
              <a:rPr lang="pl-PL" dirty="0"/>
              <a:t>MU </a:t>
            </a:r>
            <a:r>
              <a:rPr lang="pl-PL" b="1" dirty="0">
                <a:latin typeface="SimSun" panose="02010600030101010101" pitchFamily="2" charset="-122"/>
                <a:ea typeface="SimSun" panose="02010600030101010101" pitchFamily="2" charset="-122"/>
              </a:rPr>
              <a:t>＆</a:t>
            </a:r>
            <a:r>
              <a:rPr lang="pl-PL" dirty="0"/>
              <a:t> </a:t>
            </a:r>
            <a:r>
              <a:rPr altLang="pl-PL" dirty="0"/>
              <a:t>UH</a:t>
            </a:r>
            <a:r>
              <a:rPr lang="pl-PL" dirty="0"/>
              <a:t> Brno - </a:t>
            </a:r>
            <a:r>
              <a:rPr lang="en-US" dirty="0"/>
              <a:t> </a:t>
            </a:r>
            <a:r>
              <a:rPr lang="cs-CZ" dirty="0"/>
              <a:t>MUDr. Jan Kocanda, </a:t>
            </a:r>
            <a:r>
              <a:rPr>
                <a:sym typeface="+mn-ea"/>
              </a:rPr>
              <a:t>MUDr. Jan Sklenský</a:t>
            </a:r>
            <a:endParaRPr lang="pl-PL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Mechanical causes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Spinal stenosis</a:t>
            </a:r>
          </a:p>
          <a:p>
            <a:r>
              <a:rPr lang="cs-CZ" dirty="0"/>
              <a:t>Spondylosis</a:t>
            </a:r>
          </a:p>
          <a:p>
            <a:r>
              <a:rPr lang="cs-CZ" dirty="0"/>
              <a:t>Spondylolysis, spondylolisthesis</a:t>
            </a:r>
          </a:p>
          <a:p>
            <a:r>
              <a:rPr lang="cs-CZ" dirty="0"/>
              <a:t>Herniated disc</a:t>
            </a:r>
          </a:p>
          <a:p>
            <a:r>
              <a:rPr lang="cs-CZ" dirty="0"/>
              <a:t>Scoliosis</a:t>
            </a:r>
          </a:p>
          <a:p>
            <a:r>
              <a:rPr lang="cs-CZ" b="1" dirty="0">
                <a:solidFill>
                  <a:srgbClr val="FF0000"/>
                </a:solidFill>
              </a:rPr>
              <a:t>Trauma</a:t>
            </a:r>
          </a:p>
        </p:txBody>
      </p:sp>
      <p:pic>
        <p:nvPicPr>
          <p:cNvPr id="7172" name="Picture 4" descr="Thoracolumbar classification. Reprinted with permission from AOSpine... |  Download Scientific Diagra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" t="868" r="1130" b="1123"/>
          <a:stretch>
            <a:fillRect/>
          </a:stretch>
        </p:blipFill>
        <p:spPr bwMode="auto">
          <a:xfrm>
            <a:off x="6899962" y="123825"/>
            <a:ext cx="5118376" cy="664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296545" y="6288405"/>
            <a:ext cx="8877935" cy="252095"/>
          </a:xfrm>
        </p:spPr>
        <p:txBody>
          <a:bodyPr/>
          <a:lstStyle/>
          <a:p>
            <a:r>
              <a:rPr lang="pl-PL" dirty="0"/>
              <a:t>Department of Orthopaedic surgery</a:t>
            </a:r>
            <a:r>
              <a:rPr altLang="pl-PL" dirty="0"/>
              <a:t> </a:t>
            </a:r>
            <a:r>
              <a:rPr lang="pl-PL" dirty="0"/>
              <a:t>MU </a:t>
            </a:r>
            <a:r>
              <a:rPr lang="pl-PL" b="1" dirty="0">
                <a:latin typeface="SimSun" panose="02010600030101010101" pitchFamily="2" charset="-122"/>
                <a:ea typeface="SimSun" panose="02010600030101010101" pitchFamily="2" charset="-122"/>
              </a:rPr>
              <a:t>＆</a:t>
            </a:r>
            <a:r>
              <a:rPr lang="pl-PL" dirty="0"/>
              <a:t> </a:t>
            </a:r>
            <a:r>
              <a:rPr altLang="pl-PL" dirty="0"/>
              <a:t>UH</a:t>
            </a:r>
            <a:r>
              <a:rPr lang="pl-PL" dirty="0"/>
              <a:t> Brno - </a:t>
            </a:r>
            <a:r>
              <a:rPr lang="en-US" dirty="0"/>
              <a:t> </a:t>
            </a:r>
            <a:r>
              <a:rPr lang="cs-CZ" dirty="0"/>
              <a:t>MUDr. Jan Kocanda, </a:t>
            </a:r>
            <a:r>
              <a:rPr>
                <a:sym typeface="+mn-ea"/>
              </a:rPr>
              <a:t>MUDr. Jan Sklenský</a:t>
            </a:r>
            <a:endParaRPr lang="pl-PL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Mechanical causes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Other degenerative changes:</a:t>
            </a:r>
          </a:p>
          <a:p>
            <a:pPr lvl="1"/>
            <a:r>
              <a:rPr lang="cs-CZ"/>
              <a:t>Facet joints, lateral recess, foramina</a:t>
            </a:r>
          </a:p>
          <a:p>
            <a:pPr lvl="1"/>
            <a:r>
              <a:rPr lang="cs-CZ"/>
              <a:t>Osteophytes</a:t>
            </a:r>
          </a:p>
          <a:p>
            <a:pPr lvl="1"/>
            <a:r>
              <a:rPr lang="cs-CZ"/>
              <a:t>Synovial cysts</a:t>
            </a:r>
          </a:p>
          <a:p>
            <a:pPr lvl="1"/>
            <a:r>
              <a:rPr lang="cs-CZ"/>
              <a:t>Lipomatosis</a:t>
            </a:r>
          </a:p>
          <a:p>
            <a:pPr lvl="1"/>
            <a:r>
              <a:rPr lang="cs-CZ"/>
              <a:t>Discogenic pain and endplate changes</a:t>
            </a:r>
          </a:p>
          <a:p>
            <a:pPr lvl="1"/>
            <a:r>
              <a:rPr lang="cs-CZ"/>
              <a:t>oPLL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519" y="251657"/>
            <a:ext cx="4764147" cy="317734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112" y="4051590"/>
            <a:ext cx="7108877" cy="2554753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673" y="300942"/>
            <a:ext cx="5370653" cy="625611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4944" y="0"/>
            <a:ext cx="318211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/>
        </p:nvGraphicFramePr>
        <p:xfrm>
          <a:off x="736957" y="266461"/>
          <a:ext cx="10718085" cy="63250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36958" y="6314540"/>
            <a:ext cx="11164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/>
              <a:t>Zdroj.: </a:t>
            </a:r>
            <a:r>
              <a:rPr lang="sk-SK" sz="1200" i="1" dirty="0">
                <a:solidFill>
                  <a:schemeClr val="bg1">
                    <a:lumMod val="50000"/>
                  </a:schemeClr>
                </a:solidFill>
              </a:rPr>
              <a:t>1.Ciftdemir M, Kaya M, Selcuk E, Yalniz E. Tumors of the spine. World J Orthop. 2016;7(2):109-116. Published 2016 Feb 18. doi:10.5312/wjo.v7.i2.109, 2.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DREGHORN, C. R., NEWMAN, R. J., HARDY, G. J., &amp; DICKSON, R. A. (1990). Primary Tumors of the Axial Skeleton. Spine, 15(2), 137–140. doi:10.1097/00007632-199002000-00018 </a:t>
            </a:r>
            <a:endParaRPr lang="sk-SK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70329" y="6463553"/>
            <a:ext cx="49305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5D782F4E-7D8E-4DAF-8A26-C6A435C6A38A}" type="slidenum">
              <a:rPr lang="cs-CZ" sz="1050" smtClean="0">
                <a:solidFill>
                  <a:schemeClr val="bg1">
                    <a:lumMod val="75000"/>
                  </a:schemeClr>
                </a:solidFill>
              </a:rPr>
              <a:t>27</a:t>
            </a:fld>
            <a:r>
              <a:rPr lang="cs-CZ" sz="1050" dirty="0">
                <a:solidFill>
                  <a:schemeClr val="bg1">
                    <a:lumMod val="75000"/>
                  </a:schemeClr>
                </a:solidFill>
              </a:rPr>
              <a:t> /33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535998"/>
          </a:xfrm>
        </p:spPr>
        <p:txBody>
          <a:bodyPr/>
          <a:lstStyle/>
          <a:p>
            <a:pPr marL="528955" indent="-457200">
              <a:buFont typeface="Arial" panose="020B0604020202020204" pitchFamily="34" charset="0"/>
              <a:buChar char="•"/>
            </a:pPr>
            <a:r>
              <a:rPr lang="cs-CZ" dirty="0" err="1"/>
              <a:t>Chondrosarcoma</a:t>
            </a:r>
          </a:p>
          <a:p>
            <a:pPr marL="528955" indent="-457200">
              <a:buFont typeface="Arial" panose="020B0604020202020204" pitchFamily="34" charset="0"/>
              <a:buChar char="•"/>
            </a:pPr>
            <a:r>
              <a:rPr lang="cs-CZ" dirty="0" err="1"/>
              <a:t>Osteogenic sarcoma</a:t>
            </a:r>
          </a:p>
          <a:p>
            <a:pPr marL="528955" indent="-457200">
              <a:buFont typeface="Arial" panose="020B0604020202020204" pitchFamily="34" charset="0"/>
              <a:buChar char="•"/>
            </a:pPr>
            <a:r>
              <a:rPr lang="cs-CZ" dirty="0" err="1"/>
              <a:t>Ewing's sarcoma</a:t>
            </a:r>
          </a:p>
          <a:p>
            <a:pPr marL="528955" indent="-457200">
              <a:buFont typeface="Arial" panose="020B0604020202020204" pitchFamily="34" charset="0"/>
              <a:buChar char="•"/>
            </a:pPr>
            <a:r>
              <a:rPr lang="cs-CZ" dirty="0" err="1"/>
              <a:t>Chordoma</a:t>
            </a:r>
          </a:p>
          <a:p>
            <a:pPr marL="528955" indent="-457200">
              <a:buFont typeface="Arial" panose="020B0604020202020204" pitchFamily="34" charset="0"/>
              <a:buChar char="•"/>
            </a:pPr>
            <a:r>
              <a:rPr lang="cs-CZ" dirty="0" err="1"/>
              <a:t>Multiple myeloma</a:t>
            </a:r>
          </a:p>
          <a:p>
            <a:pPr marL="528955" indent="-457200">
              <a:buFont typeface="Arial" panose="020B0604020202020204" pitchFamily="34" charset="0"/>
              <a:buChar char="•"/>
            </a:pPr>
            <a:r>
              <a:rPr lang="cs-CZ" dirty="0" err="1"/>
              <a:t>Lymphoma</a:t>
            </a:r>
          </a:p>
          <a:p>
            <a:pPr marL="528955" indent="-457200">
              <a:buFont typeface="Arial" panose="020B0604020202020204" pitchFamily="34" charset="0"/>
              <a:buChar char="•"/>
            </a:pPr>
            <a:r>
              <a:rPr lang="cs-CZ" dirty="0" err="1"/>
              <a:t>Metastases - breast, lung, prostate, thyroid, kidney</a:t>
            </a:r>
          </a:p>
        </p:txBody>
      </p:sp>
      <p:pic>
        <p:nvPicPr>
          <p:cNvPr id="9218" name="Picture 2" descr="Plain X-ray Sp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375" y="462965"/>
            <a:ext cx="3315789" cy="506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Malignant tumors</a:t>
            </a:r>
          </a:p>
        </p:txBody>
      </p:sp>
      <p:pic>
        <p:nvPicPr>
          <p:cNvPr id="9222" name="Picture 6" descr="Vertebral Augmentation and Ablation in Cancer Patients With Spine  Metastases - Endovascular Toda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7" r="2443" b="39810"/>
          <a:stretch>
            <a:fillRect/>
          </a:stretch>
        </p:blipFill>
        <p:spPr bwMode="auto">
          <a:xfrm>
            <a:off x="8416069" y="2257961"/>
            <a:ext cx="3212482" cy="326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Vertebral Augmentation and Ablation in Cancer Patients With Spine  Metastases - Endovascular Toda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57" b="39409"/>
          <a:stretch>
            <a:fillRect/>
          </a:stretch>
        </p:blipFill>
        <p:spPr bwMode="auto">
          <a:xfrm>
            <a:off x="9777807" y="303954"/>
            <a:ext cx="1850744" cy="260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90" y="6228080"/>
            <a:ext cx="8877935" cy="252095"/>
          </a:xfrm>
        </p:spPr>
        <p:txBody>
          <a:bodyPr/>
          <a:lstStyle/>
          <a:p>
            <a:r>
              <a:rPr lang="pl-PL" dirty="0"/>
              <a:t>Department of Orthopaedic surgery</a:t>
            </a:r>
            <a:r>
              <a:rPr altLang="pl-PL" dirty="0"/>
              <a:t> </a:t>
            </a:r>
            <a:r>
              <a:rPr lang="pl-PL" dirty="0"/>
              <a:t>MU </a:t>
            </a:r>
            <a:r>
              <a:rPr lang="pl-PL" b="1" dirty="0">
                <a:latin typeface="SimSun" panose="02010600030101010101" pitchFamily="2" charset="-122"/>
                <a:ea typeface="SimSun" panose="02010600030101010101" pitchFamily="2" charset="-122"/>
              </a:rPr>
              <a:t>＆</a:t>
            </a:r>
            <a:r>
              <a:rPr lang="pl-PL" dirty="0"/>
              <a:t> </a:t>
            </a:r>
            <a:r>
              <a:rPr altLang="pl-PL" dirty="0"/>
              <a:t>UH</a:t>
            </a:r>
            <a:r>
              <a:rPr lang="pl-PL" dirty="0"/>
              <a:t> Brno - </a:t>
            </a:r>
            <a:r>
              <a:rPr lang="en-US" dirty="0"/>
              <a:t> </a:t>
            </a:r>
            <a:r>
              <a:rPr lang="cs-CZ" dirty="0"/>
              <a:t>MUDr. Jan Kocanda, </a:t>
            </a:r>
            <a:r>
              <a:rPr>
                <a:sym typeface="+mn-ea"/>
              </a:rPr>
              <a:t>MUDr. Jan Sklenský</a:t>
            </a:r>
            <a:endParaRPr lang="pl-PL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Benign tumors 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Osteochondroma</a:t>
            </a:r>
          </a:p>
          <a:p>
            <a:r>
              <a:rPr lang="cs-CZ" dirty="0" err="1"/>
              <a:t>Osteoid osteoma and osteoblastoma</a:t>
            </a:r>
          </a:p>
          <a:p>
            <a:r>
              <a:rPr lang="cs-CZ" dirty="0" err="1"/>
              <a:t>Giant cell tumor</a:t>
            </a:r>
          </a:p>
          <a:p>
            <a:r>
              <a:rPr lang="cs-CZ" dirty="0" err="1"/>
              <a:t>Aneurysmal bone cyst</a:t>
            </a:r>
          </a:p>
          <a:p>
            <a:r>
              <a:rPr lang="cs-CZ" b="1" dirty="0" err="1">
                <a:solidFill>
                  <a:srgbClr val="FF0000"/>
                </a:solidFill>
              </a:rPr>
              <a:t>Hemangioma</a:t>
            </a:r>
            <a:endParaRPr lang="cs-CZ" dirty="0" err="1"/>
          </a:p>
          <a:p>
            <a:r>
              <a:rPr lang="cs-CZ" dirty="0" err="1"/>
              <a:t>Eosinophilic granuloma</a:t>
            </a:r>
            <a:r>
              <a:rPr lang="cs-CZ" dirty="0"/>
              <a:t> </a:t>
            </a:r>
          </a:p>
        </p:txBody>
      </p:sp>
      <p:pic>
        <p:nvPicPr>
          <p:cNvPr id="10242" name="Picture 2" descr="Vertebral hemangioma | Radiology Reference Article | Radiopaedia.or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3" r="10006"/>
          <a:stretch>
            <a:fillRect/>
          </a:stretch>
        </p:blipFill>
        <p:spPr bwMode="auto">
          <a:xfrm>
            <a:off x="6601676" y="350526"/>
            <a:ext cx="4076647" cy="5877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90" y="6228080"/>
            <a:ext cx="8877935" cy="252095"/>
          </a:xfrm>
        </p:spPr>
        <p:txBody>
          <a:bodyPr/>
          <a:lstStyle/>
          <a:p>
            <a:r>
              <a:rPr lang="pl-PL" dirty="0"/>
              <a:t>Department of Orthopaedic surgery</a:t>
            </a:r>
            <a:r>
              <a:rPr altLang="pl-PL" dirty="0"/>
              <a:t> </a:t>
            </a:r>
            <a:r>
              <a:rPr lang="pl-PL" dirty="0"/>
              <a:t>MU </a:t>
            </a:r>
            <a:r>
              <a:rPr lang="pl-PL" b="1" dirty="0">
                <a:latin typeface="SimSun" panose="02010600030101010101" pitchFamily="2" charset="-122"/>
                <a:ea typeface="SimSun" panose="02010600030101010101" pitchFamily="2" charset="-122"/>
              </a:rPr>
              <a:t>＆</a:t>
            </a:r>
            <a:r>
              <a:rPr lang="pl-PL" dirty="0"/>
              <a:t> </a:t>
            </a:r>
            <a:r>
              <a:rPr altLang="pl-PL" dirty="0"/>
              <a:t>UH</a:t>
            </a:r>
            <a:r>
              <a:rPr lang="pl-PL" dirty="0"/>
              <a:t> Brno - </a:t>
            </a:r>
            <a:r>
              <a:rPr lang="en-US" dirty="0"/>
              <a:t> </a:t>
            </a:r>
            <a:r>
              <a:rPr lang="cs-CZ" dirty="0"/>
              <a:t>MUDr. Jan Kocanda, </a:t>
            </a:r>
            <a:r>
              <a:rPr>
                <a:sym typeface="+mn-ea"/>
              </a:rPr>
              <a:t>MUDr. Jan Sklenský</a:t>
            </a:r>
            <a:endParaRPr lang="pl-PL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Summary</a:t>
            </a:r>
            <a:endParaRPr lang="cs-CZ" dirty="0"/>
          </a:p>
        </p:txBody>
      </p:sp>
      <p:sp>
        <p:nvSpPr>
          <p:cNvPr id="4" name="Zástupný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Definition</a:t>
            </a:r>
          </a:p>
          <a:p>
            <a:r>
              <a:rPr lang="cs-CZ" sz="2400" dirty="0"/>
              <a:t>Etiology and Epidemiology</a:t>
            </a:r>
          </a:p>
          <a:p>
            <a:r>
              <a:rPr lang="cs-CZ" sz="2400" dirty="0"/>
              <a:t>Risk factors</a:t>
            </a:r>
          </a:p>
          <a:p>
            <a:r>
              <a:rPr lang="cs-CZ" sz="2400" dirty="0"/>
              <a:t>Differential diagnosis</a:t>
            </a:r>
          </a:p>
          <a:p>
            <a:r>
              <a:rPr lang="cs-CZ" sz="2400" dirty="0"/>
              <a:t>Examination</a:t>
            </a:r>
          </a:p>
          <a:p>
            <a:r>
              <a:rPr lang="cs-CZ" sz="2400" dirty="0"/>
              <a:t>Red flags/Yellow flags</a:t>
            </a:r>
          </a:p>
          <a:p>
            <a:r>
              <a:rPr lang="cs-CZ" sz="2400" dirty="0"/>
              <a:t>Literature</a:t>
            </a:r>
          </a:p>
        </p:txBody>
      </p:sp>
      <p:sp>
        <p:nvSpPr>
          <p:cNvPr id="2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90" y="6228080"/>
            <a:ext cx="8877935" cy="252095"/>
          </a:xfrm>
        </p:spPr>
        <p:txBody>
          <a:bodyPr/>
          <a:lstStyle/>
          <a:p>
            <a:r>
              <a:rPr lang="pl-PL" dirty="0"/>
              <a:t>Department of Orthopaedic surgery</a:t>
            </a:r>
            <a:r>
              <a:rPr altLang="pl-PL" dirty="0"/>
              <a:t> </a:t>
            </a:r>
            <a:r>
              <a:rPr lang="pl-PL" dirty="0"/>
              <a:t>MU </a:t>
            </a:r>
            <a:r>
              <a:rPr lang="pl-PL" b="1" dirty="0">
                <a:latin typeface="SimSun" panose="02010600030101010101" pitchFamily="2" charset="-122"/>
                <a:ea typeface="SimSun" panose="02010600030101010101" pitchFamily="2" charset="-122"/>
              </a:rPr>
              <a:t>＆</a:t>
            </a:r>
            <a:r>
              <a:rPr lang="pl-PL" dirty="0"/>
              <a:t> </a:t>
            </a:r>
            <a:r>
              <a:rPr altLang="pl-PL" dirty="0"/>
              <a:t>UH</a:t>
            </a:r>
            <a:r>
              <a:rPr lang="pl-PL" dirty="0"/>
              <a:t> Brno - </a:t>
            </a:r>
            <a:r>
              <a:rPr lang="en-US" dirty="0"/>
              <a:t> </a:t>
            </a:r>
            <a:r>
              <a:rPr lang="cs-CZ" dirty="0"/>
              <a:t>MUDr. Jan Kocanda, </a:t>
            </a:r>
            <a:r>
              <a:rPr>
                <a:sym typeface="+mn-ea"/>
              </a:rPr>
              <a:t>MUDr. Jan Sklenský</a:t>
            </a:r>
            <a:endParaRPr lang="pl-PL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Infection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2"/>
                </a:solidFill>
              </a:rPr>
              <a:t>Osteomyelitis</a:t>
            </a:r>
          </a:p>
          <a:p>
            <a:r>
              <a:rPr lang="cs-CZ" dirty="0">
                <a:solidFill>
                  <a:schemeClr val="tx1"/>
                </a:solidFill>
              </a:rPr>
              <a:t>Epidural abscess</a:t>
            </a:r>
            <a:endParaRPr lang="cs-CZ" b="1" dirty="0">
              <a:solidFill>
                <a:schemeClr val="accent2"/>
              </a:solidFill>
            </a:endParaRPr>
          </a:p>
          <a:p>
            <a:r>
              <a:rPr lang="cs-CZ" b="1" dirty="0">
                <a:solidFill>
                  <a:schemeClr val="accent2"/>
                </a:solidFill>
              </a:rPr>
              <a:t>Discitis</a:t>
            </a:r>
          </a:p>
          <a:p>
            <a:r>
              <a:rPr lang="cs-CZ" dirty="0">
                <a:solidFill>
                  <a:schemeClr val="tx1"/>
                </a:solidFill>
              </a:rPr>
              <a:t>Granulomatous infection</a:t>
            </a:r>
            <a:endParaRPr lang="cs-CZ" b="1" dirty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chemeClr val="tx1"/>
                </a:solidFill>
              </a:rPr>
              <a:t>TBC</a:t>
            </a:r>
          </a:p>
        </p:txBody>
      </p:sp>
      <p:pic>
        <p:nvPicPr>
          <p:cNvPr id="11266" name="Picture 2" descr="Discitis osteomyelitis - Candida albicans | Radiology Case | Radiopaedia.or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0" r="14372"/>
          <a:stretch>
            <a:fillRect/>
          </a:stretch>
        </p:blipFill>
        <p:spPr bwMode="auto">
          <a:xfrm>
            <a:off x="8349916" y="720000"/>
            <a:ext cx="3427624" cy="482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Osteomyelitis | Radiology Reference Article | Radiopaedia.or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32" r="3896"/>
          <a:stretch>
            <a:fillRect/>
          </a:stretch>
        </p:blipFill>
        <p:spPr bwMode="auto">
          <a:xfrm>
            <a:off x="5221531" y="720000"/>
            <a:ext cx="3128210" cy="482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90" y="6228080"/>
            <a:ext cx="8877935" cy="252095"/>
          </a:xfrm>
        </p:spPr>
        <p:txBody>
          <a:bodyPr/>
          <a:lstStyle/>
          <a:p>
            <a:r>
              <a:rPr lang="pl-PL" dirty="0"/>
              <a:t>Department of Orthopaedic surgery</a:t>
            </a:r>
            <a:r>
              <a:rPr altLang="pl-PL" dirty="0"/>
              <a:t> </a:t>
            </a:r>
            <a:r>
              <a:rPr lang="pl-PL" dirty="0"/>
              <a:t>MU </a:t>
            </a:r>
            <a:r>
              <a:rPr lang="pl-PL" b="1" dirty="0">
                <a:latin typeface="SimSun" panose="02010600030101010101" pitchFamily="2" charset="-122"/>
                <a:ea typeface="SimSun" panose="02010600030101010101" pitchFamily="2" charset="-122"/>
              </a:rPr>
              <a:t>＆</a:t>
            </a:r>
            <a:r>
              <a:rPr lang="pl-PL" dirty="0"/>
              <a:t> </a:t>
            </a:r>
            <a:r>
              <a:rPr altLang="pl-PL" dirty="0"/>
              <a:t>UH</a:t>
            </a:r>
            <a:r>
              <a:rPr lang="pl-PL" dirty="0"/>
              <a:t> Brno - </a:t>
            </a:r>
            <a:r>
              <a:rPr lang="en-US" dirty="0"/>
              <a:t> </a:t>
            </a:r>
            <a:r>
              <a:rPr lang="cs-CZ" dirty="0"/>
              <a:t>MUDr. Jan Kocanda, </a:t>
            </a:r>
            <a:r>
              <a:rPr>
                <a:sym typeface="+mn-ea"/>
              </a:rPr>
              <a:t>MUDr. Jan Sklenský</a:t>
            </a:r>
            <a:endParaRPr lang="pl-PL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ym typeface="+mn-ea"/>
              </a:rPr>
              <a:t>Infection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Osteomyelitis</a:t>
            </a:r>
          </a:p>
          <a:p>
            <a:r>
              <a:rPr lang="cs-CZ" b="1" dirty="0">
                <a:solidFill>
                  <a:srgbClr val="C00000"/>
                </a:solidFill>
              </a:rPr>
              <a:t>Epidural abscess</a:t>
            </a:r>
          </a:p>
          <a:p>
            <a:r>
              <a:rPr lang="cs-CZ" dirty="0"/>
              <a:t>Discitis</a:t>
            </a:r>
          </a:p>
          <a:p>
            <a:r>
              <a:rPr lang="cs-CZ" dirty="0"/>
              <a:t>Granulomatous infection</a:t>
            </a:r>
          </a:p>
          <a:p>
            <a:r>
              <a:rPr lang="cs-CZ" dirty="0">
                <a:sym typeface="+mn-ea"/>
              </a:rPr>
              <a:t>TBC</a:t>
            </a:r>
            <a:endParaRPr lang="cs-CZ" dirty="0"/>
          </a:p>
        </p:txBody>
      </p:sp>
      <p:pic>
        <p:nvPicPr>
          <p:cNvPr id="12290" name="Picture 2" descr="Epidural Abscess | Radiology Ke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0"/>
          <a:stretch>
            <a:fillRect/>
          </a:stretch>
        </p:blipFill>
        <p:spPr bwMode="auto">
          <a:xfrm>
            <a:off x="6809874" y="427697"/>
            <a:ext cx="3759893" cy="605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276860" y="6228080"/>
            <a:ext cx="8877935" cy="252095"/>
          </a:xfrm>
        </p:spPr>
        <p:txBody>
          <a:bodyPr/>
          <a:lstStyle/>
          <a:p>
            <a:r>
              <a:rPr lang="pl-PL" dirty="0"/>
              <a:t>Department of Orthopaedic surgery</a:t>
            </a:r>
            <a:r>
              <a:rPr altLang="pl-PL" dirty="0"/>
              <a:t> </a:t>
            </a:r>
            <a:r>
              <a:rPr lang="pl-PL" dirty="0"/>
              <a:t>MU </a:t>
            </a:r>
            <a:r>
              <a:rPr lang="pl-PL" b="1" dirty="0">
                <a:latin typeface="SimSun" panose="02010600030101010101" pitchFamily="2" charset="-122"/>
                <a:ea typeface="SimSun" panose="02010600030101010101" pitchFamily="2" charset="-122"/>
              </a:rPr>
              <a:t>＆</a:t>
            </a:r>
            <a:r>
              <a:rPr lang="pl-PL" dirty="0"/>
              <a:t> </a:t>
            </a:r>
            <a:r>
              <a:rPr altLang="pl-PL" dirty="0"/>
              <a:t>UH</a:t>
            </a:r>
            <a:r>
              <a:rPr lang="pl-PL" dirty="0"/>
              <a:t> Brno - </a:t>
            </a:r>
            <a:r>
              <a:rPr lang="en-US" dirty="0"/>
              <a:t> </a:t>
            </a:r>
            <a:r>
              <a:rPr lang="cs-CZ" dirty="0"/>
              <a:t>MUDr. Jan Kocanda, </a:t>
            </a:r>
            <a:r>
              <a:rPr>
                <a:sym typeface="+mn-ea"/>
              </a:rPr>
              <a:t>MUDr. Jan Sklenský</a:t>
            </a:r>
            <a:endParaRPr lang="pl-PL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Osteoporosis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senilní </a:t>
            </a:r>
          </a:p>
          <a:p>
            <a:r>
              <a:rPr lang="cs-CZ" sz="2400" dirty="0"/>
              <a:t>postmenopauzální</a:t>
            </a:r>
          </a:p>
          <a:p>
            <a:r>
              <a:rPr lang="cs-CZ" sz="2400" dirty="0"/>
              <a:t>farmakologicky </a:t>
            </a:r>
            <a:r>
              <a:rPr lang="cs-CZ" sz="2400" dirty="0" err="1"/>
              <a:t>induk</a:t>
            </a:r>
            <a:r>
              <a:rPr lang="cs-CZ" sz="2400" dirty="0"/>
              <a:t>. </a:t>
            </a:r>
          </a:p>
        </p:txBody>
      </p:sp>
      <p:pic>
        <p:nvPicPr>
          <p:cNvPr id="8194" name="Picture 2" descr="Osteoporosis - The Lanc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484" y="719999"/>
            <a:ext cx="7480295" cy="497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914274" y="5741856"/>
            <a:ext cx="7558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err="1"/>
              <a:t>Compston</a:t>
            </a:r>
            <a:r>
              <a:rPr lang="cs-CZ" sz="1000" dirty="0"/>
              <a:t> JE, </a:t>
            </a:r>
            <a:r>
              <a:rPr lang="cs-CZ" sz="1000" dirty="0" err="1"/>
              <a:t>McClung</a:t>
            </a:r>
            <a:r>
              <a:rPr lang="cs-CZ" sz="1000" dirty="0"/>
              <a:t> MR, </a:t>
            </a:r>
            <a:r>
              <a:rPr lang="cs-CZ" sz="1000" dirty="0" err="1"/>
              <a:t>Leslie</a:t>
            </a:r>
            <a:r>
              <a:rPr lang="cs-CZ" sz="1000" dirty="0"/>
              <a:t> WD. </a:t>
            </a:r>
            <a:r>
              <a:rPr lang="cs-CZ" sz="1000" dirty="0" err="1"/>
              <a:t>Osteoporosis</a:t>
            </a:r>
            <a:r>
              <a:rPr lang="cs-CZ" sz="1000" dirty="0"/>
              <a:t>. Lancet. 2019 Jan 26;393(10169):364-376. </a:t>
            </a:r>
            <a:r>
              <a:rPr lang="cs-CZ" sz="1000" dirty="0" err="1"/>
              <a:t>doi</a:t>
            </a:r>
            <a:r>
              <a:rPr lang="cs-CZ" sz="1000" dirty="0"/>
              <a:t>: 10.1016/S0140-6736(18)32112-3. PMID: 30696576.</a:t>
            </a:r>
          </a:p>
        </p:txBody>
      </p:sp>
      <p:sp>
        <p:nvSpPr>
          <p:cNvPr id="6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90" y="6228080"/>
            <a:ext cx="8877935" cy="252095"/>
          </a:xfrm>
        </p:spPr>
        <p:txBody>
          <a:bodyPr/>
          <a:lstStyle/>
          <a:p>
            <a:r>
              <a:rPr lang="pl-PL" dirty="0"/>
              <a:t>Department of Orthopaedic surgery</a:t>
            </a:r>
            <a:r>
              <a:rPr altLang="pl-PL" dirty="0"/>
              <a:t> </a:t>
            </a:r>
            <a:r>
              <a:rPr lang="pl-PL" dirty="0"/>
              <a:t>MU </a:t>
            </a:r>
            <a:r>
              <a:rPr lang="pl-PL" b="1" dirty="0">
                <a:latin typeface="SimSun" panose="02010600030101010101" pitchFamily="2" charset="-122"/>
                <a:ea typeface="SimSun" panose="02010600030101010101" pitchFamily="2" charset="-122"/>
              </a:rPr>
              <a:t>＆</a:t>
            </a:r>
            <a:r>
              <a:rPr lang="pl-PL" dirty="0"/>
              <a:t> </a:t>
            </a:r>
            <a:r>
              <a:rPr altLang="pl-PL" dirty="0"/>
              <a:t>UH</a:t>
            </a:r>
            <a:r>
              <a:rPr lang="pl-PL" dirty="0"/>
              <a:t> Brno - </a:t>
            </a:r>
            <a:r>
              <a:rPr lang="en-US" dirty="0"/>
              <a:t> </a:t>
            </a:r>
            <a:r>
              <a:rPr lang="cs-CZ" dirty="0"/>
              <a:t>MUDr. Jan Kocanda, </a:t>
            </a:r>
            <a:r>
              <a:rPr>
                <a:sym typeface="+mn-ea"/>
              </a:rPr>
              <a:t>MUDr. Jan Sklenský</a:t>
            </a:r>
            <a:endParaRPr lang="pl-PL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Congenital and other degenerative changes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1692002"/>
            <a:ext cx="5496162" cy="4139998"/>
          </a:xfrm>
        </p:spPr>
        <p:txBody>
          <a:bodyPr/>
          <a:lstStyle/>
          <a:p>
            <a:r>
              <a:rPr lang="cs-CZ" b="1">
                <a:solidFill>
                  <a:schemeClr val="accent2"/>
                </a:solidFill>
              </a:rPr>
              <a:t>Sacralization, lumbarization</a:t>
            </a:r>
          </a:p>
          <a:p>
            <a:r>
              <a:rPr lang="cs-CZ" b="1">
                <a:solidFill>
                  <a:schemeClr val="accent2"/>
                </a:solidFill>
              </a:rPr>
              <a:t>Bertolotti's syndroma</a:t>
            </a:r>
          </a:p>
          <a:p>
            <a:r>
              <a:rPr lang="cs-CZ">
                <a:solidFill>
                  <a:schemeClr val="tx1"/>
                </a:solidFill>
              </a:rPr>
              <a:t>Lumbar hyperlordosis with vertical sacrum</a:t>
            </a:r>
          </a:p>
          <a:p>
            <a:r>
              <a:rPr lang="cs-CZ">
                <a:solidFill>
                  <a:schemeClr val="tx1"/>
                </a:solidFill>
              </a:rPr>
              <a:t>Baastrup phenomenon</a:t>
            </a:r>
          </a:p>
        </p:txBody>
      </p:sp>
      <p:pic>
        <p:nvPicPr>
          <p:cNvPr id="6" name="Picture 2" descr="6th lumbar vertebra: lumbarization of S1 | Radiology Case | Radiopaedia.or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0" t="7544" r="16209"/>
          <a:stretch>
            <a:fillRect/>
          </a:stretch>
        </p:blipFill>
        <p:spPr bwMode="auto">
          <a:xfrm>
            <a:off x="5855368" y="1210173"/>
            <a:ext cx="2784632" cy="501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689825" y="945788"/>
            <a:ext cx="128953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accent2"/>
                </a:solidFill>
              </a:rPr>
              <a:t>1</a:t>
            </a:r>
          </a:p>
          <a:p>
            <a:endParaRPr lang="cs-CZ" b="1" dirty="0">
              <a:solidFill>
                <a:schemeClr val="accent2"/>
              </a:solidFill>
            </a:endParaRPr>
          </a:p>
          <a:p>
            <a:r>
              <a:rPr lang="cs-CZ" b="1" dirty="0">
                <a:solidFill>
                  <a:schemeClr val="accent2"/>
                </a:solidFill>
              </a:rPr>
              <a:t>2</a:t>
            </a:r>
          </a:p>
          <a:p>
            <a:endParaRPr lang="cs-CZ" b="1" dirty="0">
              <a:solidFill>
                <a:schemeClr val="accent2"/>
              </a:solidFill>
            </a:endParaRPr>
          </a:p>
          <a:p>
            <a:r>
              <a:rPr lang="cs-CZ" b="1" dirty="0">
                <a:solidFill>
                  <a:schemeClr val="accent2"/>
                </a:solidFill>
              </a:rPr>
              <a:t>3</a:t>
            </a:r>
          </a:p>
          <a:p>
            <a:endParaRPr lang="cs-CZ" b="1" dirty="0">
              <a:solidFill>
                <a:schemeClr val="accent2"/>
              </a:solidFill>
            </a:endParaRPr>
          </a:p>
          <a:p>
            <a:endParaRPr lang="cs-CZ" b="1" dirty="0">
              <a:solidFill>
                <a:schemeClr val="accent2"/>
              </a:solidFill>
            </a:endParaRPr>
          </a:p>
          <a:p>
            <a:r>
              <a:rPr lang="cs-CZ" b="1" dirty="0">
                <a:solidFill>
                  <a:schemeClr val="accent2"/>
                </a:solidFill>
              </a:rPr>
              <a:t>4</a:t>
            </a:r>
          </a:p>
          <a:p>
            <a:endParaRPr lang="cs-CZ" b="1" dirty="0">
              <a:solidFill>
                <a:schemeClr val="accent2"/>
              </a:solidFill>
            </a:endParaRPr>
          </a:p>
          <a:p>
            <a:r>
              <a:rPr lang="cs-CZ" b="1" dirty="0">
                <a:solidFill>
                  <a:schemeClr val="accent2"/>
                </a:solidFill>
              </a:rPr>
              <a:t>5</a:t>
            </a:r>
          </a:p>
          <a:p>
            <a:endParaRPr lang="cs-CZ" b="1" dirty="0">
              <a:solidFill>
                <a:schemeClr val="accent2"/>
              </a:solidFill>
            </a:endParaRPr>
          </a:p>
          <a:p>
            <a:r>
              <a:rPr lang="cs-CZ" b="1" dirty="0">
                <a:solidFill>
                  <a:schemeClr val="accent2"/>
                </a:solidFill>
              </a:rPr>
              <a:t>6</a:t>
            </a:r>
          </a:p>
        </p:txBody>
      </p:sp>
      <p:pic>
        <p:nvPicPr>
          <p:cNvPr id="2050" name="Picture 2" descr="File:Sacralization of the fifth lumbar vertebra.jpg - Wikimedia Common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7"/>
          <a:stretch>
            <a:fillRect/>
          </a:stretch>
        </p:blipFill>
        <p:spPr bwMode="auto">
          <a:xfrm>
            <a:off x="8006863" y="1171576"/>
            <a:ext cx="4185137" cy="472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90" y="6228080"/>
            <a:ext cx="8877935" cy="252095"/>
          </a:xfrm>
        </p:spPr>
        <p:txBody>
          <a:bodyPr/>
          <a:lstStyle/>
          <a:p>
            <a:r>
              <a:rPr lang="pl-PL" dirty="0"/>
              <a:t>Department of Orthopaedic surgery</a:t>
            </a:r>
            <a:r>
              <a:rPr altLang="pl-PL" dirty="0"/>
              <a:t> </a:t>
            </a:r>
            <a:r>
              <a:rPr lang="pl-PL" dirty="0"/>
              <a:t>MU </a:t>
            </a:r>
            <a:r>
              <a:rPr lang="pl-PL" b="1" dirty="0">
                <a:latin typeface="SimSun" panose="02010600030101010101" pitchFamily="2" charset="-122"/>
                <a:ea typeface="SimSun" panose="02010600030101010101" pitchFamily="2" charset="-122"/>
              </a:rPr>
              <a:t>＆</a:t>
            </a:r>
            <a:r>
              <a:rPr lang="pl-PL" dirty="0"/>
              <a:t> </a:t>
            </a:r>
            <a:r>
              <a:rPr altLang="pl-PL" dirty="0"/>
              <a:t>UH</a:t>
            </a:r>
            <a:r>
              <a:rPr lang="pl-PL" dirty="0"/>
              <a:t> Brno - </a:t>
            </a:r>
            <a:r>
              <a:rPr lang="en-US" dirty="0"/>
              <a:t> </a:t>
            </a:r>
            <a:r>
              <a:rPr lang="cs-CZ" dirty="0"/>
              <a:t>MUDr. Jan Kocanda, </a:t>
            </a:r>
            <a:r>
              <a:rPr>
                <a:sym typeface="+mn-ea"/>
              </a:rPr>
              <a:t>MUDr. Jan Sklenský</a:t>
            </a:r>
            <a:endParaRPr lang="pl-PL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Congenital and other degenerative changes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1692002"/>
            <a:ext cx="5496162" cy="4139998"/>
          </a:xfrm>
        </p:spPr>
        <p:txBody>
          <a:bodyPr/>
          <a:lstStyle/>
          <a:p>
            <a:r>
              <a:rPr lang="cs-CZ"/>
              <a:t>Sacralization, lumbarization</a:t>
            </a:r>
          </a:p>
          <a:p>
            <a:r>
              <a:rPr lang="cs-CZ">
                <a:solidFill>
                  <a:srgbClr val="FF0000"/>
                </a:solidFill>
              </a:rPr>
              <a:t>Lumbar hyperlordosis with horizontal sacrum</a:t>
            </a:r>
          </a:p>
          <a:p>
            <a:r>
              <a:rPr lang="cs-CZ"/>
              <a:t>Baastrup phenomenon</a:t>
            </a:r>
          </a:p>
        </p:txBody>
      </p:sp>
      <p:pic>
        <p:nvPicPr>
          <p:cNvPr id="4098" name="Picture 2" descr="File:Hyperlordosis XRay lat.jpg - Wikimedia Comm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931" y="1324323"/>
            <a:ext cx="3804138" cy="600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226060" y="6288405"/>
            <a:ext cx="8877935" cy="252095"/>
          </a:xfrm>
        </p:spPr>
        <p:txBody>
          <a:bodyPr/>
          <a:lstStyle/>
          <a:p>
            <a:r>
              <a:rPr lang="pl-PL" dirty="0"/>
              <a:t>Department of Orthopaedic surgery</a:t>
            </a:r>
            <a:r>
              <a:rPr altLang="pl-PL" dirty="0"/>
              <a:t> </a:t>
            </a:r>
            <a:r>
              <a:rPr lang="pl-PL" dirty="0"/>
              <a:t>MU </a:t>
            </a:r>
            <a:r>
              <a:rPr lang="pl-PL" b="1" dirty="0">
                <a:latin typeface="SimSun" panose="02010600030101010101" pitchFamily="2" charset="-122"/>
                <a:ea typeface="SimSun" panose="02010600030101010101" pitchFamily="2" charset="-122"/>
              </a:rPr>
              <a:t>＆</a:t>
            </a:r>
            <a:r>
              <a:rPr lang="pl-PL" dirty="0"/>
              <a:t> </a:t>
            </a:r>
            <a:r>
              <a:rPr altLang="pl-PL" dirty="0"/>
              <a:t>UH</a:t>
            </a:r>
            <a:r>
              <a:rPr lang="pl-PL" dirty="0"/>
              <a:t> Brno - </a:t>
            </a:r>
            <a:r>
              <a:rPr lang="en-US" dirty="0"/>
              <a:t> </a:t>
            </a:r>
            <a:r>
              <a:rPr lang="cs-CZ" dirty="0"/>
              <a:t>MUDr. Jan Kocanda, </a:t>
            </a:r>
            <a:r>
              <a:rPr>
                <a:sym typeface="+mn-ea"/>
              </a:rPr>
              <a:t>MUDr. Jan Sklenský</a:t>
            </a:r>
            <a:endParaRPr lang="pl-PL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Congenital</a:t>
            </a:r>
            <a:r>
              <a:rPr lang="cs-CZ" dirty="0"/>
              <a:t> and </a:t>
            </a:r>
            <a:r>
              <a:rPr lang="cs-CZ" dirty="0" err="1"/>
              <a:t>other</a:t>
            </a:r>
            <a:r>
              <a:rPr lang="cs-CZ" dirty="0"/>
              <a:t> </a:t>
            </a:r>
            <a:r>
              <a:rPr lang="cs-CZ" dirty="0" err="1"/>
              <a:t>degenerative</a:t>
            </a:r>
            <a:r>
              <a:rPr lang="cs-CZ" dirty="0"/>
              <a:t> </a:t>
            </a:r>
            <a:r>
              <a:rPr lang="cs-CZ" dirty="0" err="1"/>
              <a:t>changes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1692002"/>
            <a:ext cx="5496162" cy="4139998"/>
          </a:xfrm>
        </p:spPr>
        <p:txBody>
          <a:bodyPr/>
          <a:lstStyle/>
          <a:p>
            <a:r>
              <a:rPr lang="cs-CZ" dirty="0" err="1"/>
              <a:t>Sacralization</a:t>
            </a:r>
            <a:r>
              <a:rPr lang="cs-CZ" dirty="0"/>
              <a:t>, </a:t>
            </a:r>
            <a:r>
              <a:rPr lang="cs-CZ" dirty="0" err="1"/>
              <a:t>lumbarization</a:t>
            </a:r>
            <a:endParaRPr lang="cs-CZ" dirty="0"/>
          </a:p>
          <a:p>
            <a:r>
              <a:rPr lang="cs-CZ" dirty="0" err="1"/>
              <a:t>Lumbar</a:t>
            </a:r>
            <a:r>
              <a:rPr lang="cs-CZ" dirty="0"/>
              <a:t> </a:t>
            </a:r>
            <a:r>
              <a:rPr lang="cs-CZ" dirty="0" err="1"/>
              <a:t>hyperlordosis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vertical</a:t>
            </a:r>
            <a:r>
              <a:rPr lang="cs-CZ" dirty="0"/>
              <a:t> </a:t>
            </a:r>
            <a:r>
              <a:rPr lang="cs-CZ" dirty="0" err="1"/>
              <a:t>sacrum</a:t>
            </a:r>
            <a:endParaRPr lang="cs-CZ" dirty="0"/>
          </a:p>
          <a:p>
            <a:r>
              <a:rPr lang="cs-CZ" b="1" dirty="0" err="1">
                <a:solidFill>
                  <a:srgbClr val="FF0000"/>
                </a:solidFill>
              </a:rPr>
              <a:t>Baastrup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phenomen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Kissing spines: an underdiagnosed cause of low back pain | SpringerLin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6" r="51600"/>
          <a:stretch>
            <a:fillRect/>
          </a:stretch>
        </p:blipFill>
        <p:spPr bwMode="auto">
          <a:xfrm>
            <a:off x="6677800" y="1171576"/>
            <a:ext cx="4106010" cy="590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94615" y="6352540"/>
            <a:ext cx="8877935" cy="252095"/>
          </a:xfrm>
        </p:spPr>
        <p:txBody>
          <a:bodyPr/>
          <a:lstStyle/>
          <a:p>
            <a:r>
              <a:rPr lang="pl-PL" dirty="0"/>
              <a:t>Department of Orthopaedic surgery</a:t>
            </a:r>
            <a:r>
              <a:rPr altLang="pl-PL" dirty="0"/>
              <a:t> </a:t>
            </a:r>
            <a:r>
              <a:rPr lang="pl-PL" dirty="0"/>
              <a:t>MU </a:t>
            </a:r>
            <a:r>
              <a:rPr lang="pl-PL" b="1" dirty="0">
                <a:latin typeface="SimSun" panose="02010600030101010101" pitchFamily="2" charset="-122"/>
                <a:ea typeface="SimSun" panose="02010600030101010101" pitchFamily="2" charset="-122"/>
              </a:rPr>
              <a:t>＆</a:t>
            </a:r>
            <a:r>
              <a:rPr lang="pl-PL" dirty="0"/>
              <a:t> </a:t>
            </a:r>
            <a:r>
              <a:rPr altLang="pl-PL" dirty="0"/>
              <a:t>UH</a:t>
            </a:r>
            <a:r>
              <a:rPr lang="pl-PL" dirty="0"/>
              <a:t> Brno - </a:t>
            </a:r>
            <a:r>
              <a:rPr lang="en-US" dirty="0"/>
              <a:t> </a:t>
            </a:r>
            <a:r>
              <a:rPr lang="cs-CZ" dirty="0"/>
              <a:t>MUDr. Jan Kocanda, </a:t>
            </a:r>
            <a:r>
              <a:rPr>
                <a:sym typeface="+mn-ea"/>
              </a:rPr>
              <a:t>MUDr. Jan Sklenský</a:t>
            </a:r>
            <a:endParaRPr lang="pl-PL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Spondyloarthropathy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1490345"/>
            <a:ext cx="7920000" cy="1582140"/>
          </a:xfrm>
        </p:spPr>
        <p:txBody>
          <a:bodyPr/>
          <a:lstStyle/>
          <a:p>
            <a:r>
              <a:rPr lang="cs-CZ">
                <a:solidFill>
                  <a:srgbClr val="FF0000"/>
                </a:solidFill>
              </a:rPr>
              <a:t>Ankylosing spondylitis – HLA - B27+</a:t>
            </a:r>
            <a:endParaRPr lang="cs-CZ"/>
          </a:p>
          <a:p>
            <a:r>
              <a:rPr lang="cs-CZ"/>
              <a:t>Rheumatoid arthritis</a:t>
            </a:r>
          </a:p>
        </p:txBody>
      </p:sp>
      <p:pic>
        <p:nvPicPr>
          <p:cNvPr id="13314" name="Picture 2" descr="Ankylosing Spondylitis | SpringerLin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393" y="416912"/>
            <a:ext cx="3643046" cy="515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ip joint involvement in ankylosing spondylitis | Radiology Case |  Radiopaedia.or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6" r="6011"/>
          <a:stretch>
            <a:fillRect/>
          </a:stretch>
        </p:blipFill>
        <p:spPr bwMode="auto">
          <a:xfrm>
            <a:off x="4164561" y="2281415"/>
            <a:ext cx="3864078" cy="3674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90" y="6228080"/>
            <a:ext cx="8877935" cy="252095"/>
          </a:xfrm>
        </p:spPr>
        <p:txBody>
          <a:bodyPr/>
          <a:lstStyle/>
          <a:p>
            <a:r>
              <a:rPr lang="pl-PL" dirty="0"/>
              <a:t>Department of Orthopaedic surgery</a:t>
            </a:r>
            <a:r>
              <a:rPr altLang="pl-PL" dirty="0"/>
              <a:t> </a:t>
            </a:r>
            <a:r>
              <a:rPr lang="pl-PL" dirty="0"/>
              <a:t>MU </a:t>
            </a:r>
            <a:r>
              <a:rPr lang="pl-PL" b="1" dirty="0">
                <a:latin typeface="SimSun" panose="02010600030101010101" pitchFamily="2" charset="-122"/>
                <a:ea typeface="SimSun" panose="02010600030101010101" pitchFamily="2" charset="-122"/>
              </a:rPr>
              <a:t>＆</a:t>
            </a:r>
            <a:r>
              <a:rPr lang="pl-PL" dirty="0"/>
              <a:t> </a:t>
            </a:r>
            <a:r>
              <a:rPr altLang="pl-PL" dirty="0"/>
              <a:t>UH</a:t>
            </a:r>
            <a:r>
              <a:rPr lang="pl-PL" dirty="0"/>
              <a:t> Brno - </a:t>
            </a:r>
            <a:r>
              <a:rPr lang="en-US" dirty="0"/>
              <a:t> </a:t>
            </a:r>
            <a:r>
              <a:rPr lang="cs-CZ" dirty="0"/>
              <a:t>MUDr. Jan Kocanda, </a:t>
            </a:r>
            <a:r>
              <a:rPr>
                <a:sym typeface="+mn-ea"/>
              </a:rPr>
              <a:t>MUDr. Jan Sklenský</a:t>
            </a:r>
            <a:endParaRPr lang="pl-PL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Spondyloarthropathy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Ankylosing spondylitis – HLA - B27</a:t>
            </a:r>
          </a:p>
          <a:p>
            <a:r>
              <a:rPr lang="cs-CZ">
                <a:solidFill>
                  <a:srgbClr val="FF0000"/>
                </a:solidFill>
              </a:rPr>
              <a:t>Rheumatoid arthritis</a:t>
            </a:r>
          </a:p>
        </p:txBody>
      </p:sp>
      <p:pic>
        <p:nvPicPr>
          <p:cNvPr id="14338" name="Picture 2" descr="Rheumatoid arthritis (musculoskeletal manifestations) | Radiology Reference  Article | Radiopaedia.or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168" y="1281472"/>
            <a:ext cx="4100154" cy="410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ervical spine in rheumatoid arthritis | Radiology Case | Radiopaedia.or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7" r="9198"/>
          <a:stretch>
            <a:fillRect/>
          </a:stretch>
        </p:blipFill>
        <p:spPr bwMode="auto">
          <a:xfrm>
            <a:off x="4771283" y="1296002"/>
            <a:ext cx="2650949" cy="408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90" y="6228080"/>
            <a:ext cx="8877935" cy="252095"/>
          </a:xfrm>
        </p:spPr>
        <p:txBody>
          <a:bodyPr/>
          <a:lstStyle/>
          <a:p>
            <a:r>
              <a:rPr lang="pl-PL" dirty="0"/>
              <a:t>Department of Orthopaedic surgery</a:t>
            </a:r>
            <a:r>
              <a:rPr altLang="pl-PL" dirty="0"/>
              <a:t> </a:t>
            </a:r>
            <a:r>
              <a:rPr lang="pl-PL" dirty="0"/>
              <a:t>MU </a:t>
            </a:r>
            <a:r>
              <a:rPr lang="pl-PL" b="1" dirty="0">
                <a:latin typeface="SimSun" panose="02010600030101010101" pitchFamily="2" charset="-122"/>
                <a:ea typeface="SimSun" panose="02010600030101010101" pitchFamily="2" charset="-122"/>
              </a:rPr>
              <a:t>＆</a:t>
            </a:r>
            <a:r>
              <a:rPr lang="pl-PL" dirty="0"/>
              <a:t> </a:t>
            </a:r>
            <a:r>
              <a:rPr altLang="pl-PL" dirty="0"/>
              <a:t>UH</a:t>
            </a:r>
            <a:r>
              <a:rPr lang="pl-PL" dirty="0"/>
              <a:t> Brno - </a:t>
            </a:r>
            <a:r>
              <a:rPr lang="en-US" dirty="0"/>
              <a:t> </a:t>
            </a:r>
            <a:r>
              <a:rPr lang="cs-CZ" dirty="0"/>
              <a:t>MUDr. Jan Kocanda, </a:t>
            </a:r>
            <a:r>
              <a:rPr>
                <a:sym typeface="+mn-ea"/>
              </a:rPr>
              <a:t>MUDr. Jan Sklenský</a:t>
            </a:r>
            <a:endParaRPr lang="pl-PL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EXAMINATION</a:t>
            </a:r>
          </a:p>
        </p:txBody>
      </p:sp>
      <p:sp>
        <p:nvSpPr>
          <p:cNvPr id="4" name="Zástupný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Anamnestic data– RA, OA, FA, AA, PSA</a:t>
            </a:r>
          </a:p>
          <a:p>
            <a:r>
              <a:rPr lang="cs-CZ" sz="2400" dirty="0"/>
              <a:t>Perfect clinical examination and documentation</a:t>
            </a:r>
          </a:p>
          <a:p>
            <a:r>
              <a:rPr lang="cs-CZ" sz="2400" dirty="0"/>
              <a:t>XR – standardized images</a:t>
            </a:r>
          </a:p>
          <a:p>
            <a:r>
              <a:rPr lang="cs-CZ" sz="2400" dirty="0"/>
              <a:t>CT – acute trauma</a:t>
            </a:r>
          </a:p>
          <a:p>
            <a:r>
              <a:rPr lang="cs-CZ" sz="2400" dirty="0"/>
              <a:t>MRI - the gold standard for soft tissue</a:t>
            </a:r>
          </a:p>
          <a:p>
            <a:r>
              <a:rPr lang="cs-CZ" sz="2400" dirty="0"/>
              <a:t>Other imaging modalities after MDT</a:t>
            </a:r>
          </a:p>
          <a:p>
            <a:r>
              <a:rPr lang="cs-CZ" sz="2400" dirty="0"/>
              <a:t>Consultation of expertise in the case of therapeutic doubts</a:t>
            </a:r>
          </a:p>
        </p:txBody>
      </p:sp>
      <p:sp>
        <p:nvSpPr>
          <p:cNvPr id="5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90" y="6228080"/>
            <a:ext cx="8877935" cy="252095"/>
          </a:xfrm>
        </p:spPr>
        <p:txBody>
          <a:bodyPr/>
          <a:lstStyle/>
          <a:p>
            <a:r>
              <a:rPr lang="pl-PL" dirty="0"/>
              <a:t>Department of Orthopaedic surgery</a:t>
            </a:r>
            <a:r>
              <a:rPr altLang="pl-PL" dirty="0"/>
              <a:t> </a:t>
            </a:r>
            <a:r>
              <a:rPr lang="pl-PL" dirty="0"/>
              <a:t>MU </a:t>
            </a:r>
            <a:r>
              <a:rPr lang="pl-PL" b="1" dirty="0">
                <a:latin typeface="SimSun" panose="02010600030101010101" pitchFamily="2" charset="-122"/>
                <a:ea typeface="SimSun" panose="02010600030101010101" pitchFamily="2" charset="-122"/>
              </a:rPr>
              <a:t>＆</a:t>
            </a:r>
            <a:r>
              <a:rPr lang="pl-PL" dirty="0"/>
              <a:t> </a:t>
            </a:r>
            <a:r>
              <a:rPr altLang="pl-PL" dirty="0"/>
              <a:t>UH</a:t>
            </a:r>
            <a:r>
              <a:rPr lang="pl-PL" dirty="0"/>
              <a:t> Brno - </a:t>
            </a:r>
            <a:r>
              <a:rPr lang="en-US" dirty="0"/>
              <a:t> </a:t>
            </a:r>
            <a:r>
              <a:rPr lang="cs-CZ" dirty="0"/>
              <a:t>MUDr. Jan Kocanda, </a:t>
            </a:r>
            <a:r>
              <a:rPr>
                <a:sym typeface="+mn-ea"/>
              </a:rPr>
              <a:t>MUDr. Jan Sklenský</a:t>
            </a:r>
            <a:endParaRPr lang="pl-PL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FF0000"/>
                </a:solidFill>
              </a:rPr>
              <a:t>Red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flags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1692002"/>
            <a:ext cx="11175992" cy="4139998"/>
          </a:xfrm>
        </p:spPr>
        <p:txBody>
          <a:bodyPr/>
          <a:lstStyle/>
          <a:p>
            <a:r>
              <a:rPr lang="cs-CZ" b="1" dirty="0" err="1"/>
              <a:t>infection</a:t>
            </a:r>
            <a:r>
              <a:rPr lang="cs-CZ" b="1" dirty="0"/>
              <a:t> x tumor x trauma x </a:t>
            </a:r>
            <a:r>
              <a:rPr lang="cs-CZ" b="1" dirty="0" err="1"/>
              <a:t>cauda</a:t>
            </a:r>
            <a:r>
              <a:rPr lang="cs-CZ" b="1" dirty="0"/>
              <a:t> </a:t>
            </a:r>
            <a:r>
              <a:rPr lang="cs-CZ" b="1" dirty="0" err="1"/>
              <a:t>equina</a:t>
            </a:r>
            <a:r>
              <a:rPr lang="cs-CZ" b="1" dirty="0"/>
              <a:t> syndrome</a:t>
            </a:r>
          </a:p>
          <a:p>
            <a:r>
              <a:rPr lang="cs-CZ" dirty="0"/>
              <a:t>New </a:t>
            </a:r>
            <a:r>
              <a:rPr lang="cs-CZ" dirty="0" err="1"/>
              <a:t>onset</a:t>
            </a:r>
            <a:r>
              <a:rPr lang="cs-CZ" dirty="0"/>
              <a:t> </a:t>
            </a:r>
            <a:r>
              <a:rPr lang="cs-CZ" dirty="0" err="1"/>
              <a:t>back</a:t>
            </a:r>
            <a:r>
              <a:rPr lang="cs-CZ" dirty="0"/>
              <a:t> </a:t>
            </a:r>
            <a:r>
              <a:rPr lang="cs-CZ" dirty="0" err="1"/>
              <a:t>pain</a:t>
            </a:r>
            <a:r>
              <a:rPr lang="cs-CZ" dirty="0"/>
              <a:t> </a:t>
            </a:r>
            <a:r>
              <a:rPr lang="cs-CZ" dirty="0" err="1"/>
              <a:t>age</a:t>
            </a:r>
            <a:r>
              <a:rPr lang="cs-CZ" dirty="0"/>
              <a:t> &lt;20, 50+</a:t>
            </a:r>
          </a:p>
          <a:p>
            <a:r>
              <a:rPr lang="cs-CZ" dirty="0"/>
              <a:t>Night </a:t>
            </a:r>
            <a:r>
              <a:rPr lang="cs-CZ" dirty="0" err="1"/>
              <a:t>pain</a:t>
            </a:r>
            <a:endParaRPr lang="cs-CZ" dirty="0"/>
          </a:p>
          <a:p>
            <a:r>
              <a:rPr lang="cs-CZ" dirty="0" err="1"/>
              <a:t>Saddle</a:t>
            </a:r>
            <a:r>
              <a:rPr lang="cs-CZ" dirty="0"/>
              <a:t> </a:t>
            </a:r>
            <a:r>
              <a:rPr lang="cs-CZ" dirty="0" err="1"/>
              <a:t>anaestesia</a:t>
            </a:r>
            <a:r>
              <a:rPr lang="cs-CZ" dirty="0"/>
              <a:t>, </a:t>
            </a:r>
            <a:r>
              <a:rPr lang="cs-CZ" dirty="0" err="1"/>
              <a:t>bladder</a:t>
            </a:r>
            <a:r>
              <a:rPr lang="cs-CZ" dirty="0"/>
              <a:t> </a:t>
            </a:r>
            <a:r>
              <a:rPr lang="cs-CZ" dirty="0" err="1"/>
              <a:t>bowel</a:t>
            </a:r>
            <a:r>
              <a:rPr lang="cs-CZ" dirty="0"/>
              <a:t> </a:t>
            </a:r>
            <a:r>
              <a:rPr lang="cs-CZ" dirty="0" err="1"/>
              <a:t>distrubance</a:t>
            </a:r>
            <a:endParaRPr lang="cs-CZ" dirty="0"/>
          </a:p>
          <a:p>
            <a:r>
              <a:rPr lang="cs-CZ" dirty="0" err="1"/>
              <a:t>Fever</a:t>
            </a:r>
            <a:r>
              <a:rPr lang="cs-CZ" dirty="0"/>
              <a:t>, </a:t>
            </a:r>
            <a:r>
              <a:rPr lang="cs-CZ" dirty="0" err="1"/>
              <a:t>loosening</a:t>
            </a:r>
            <a:r>
              <a:rPr lang="cs-CZ" dirty="0"/>
              <a:t> </a:t>
            </a:r>
            <a:r>
              <a:rPr lang="cs-CZ" dirty="0" err="1"/>
              <a:t>weight</a:t>
            </a:r>
            <a:endParaRPr lang="cs-CZ" dirty="0"/>
          </a:p>
          <a:p>
            <a:r>
              <a:rPr lang="cs-CZ" dirty="0" err="1"/>
              <a:t>Anamnesis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cancer</a:t>
            </a:r>
            <a:r>
              <a:rPr lang="cs-CZ" dirty="0"/>
              <a:t>, steroid use</a:t>
            </a:r>
          </a:p>
        </p:txBody>
      </p:sp>
      <p:sp>
        <p:nvSpPr>
          <p:cNvPr id="2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90" y="6228080"/>
            <a:ext cx="8877935" cy="252095"/>
          </a:xfrm>
        </p:spPr>
        <p:txBody>
          <a:bodyPr/>
          <a:lstStyle/>
          <a:p>
            <a:r>
              <a:rPr lang="pl-PL" dirty="0"/>
              <a:t>Department of Orthopaedic surgery</a:t>
            </a:r>
            <a:r>
              <a:rPr altLang="pl-PL" dirty="0"/>
              <a:t> </a:t>
            </a:r>
            <a:r>
              <a:rPr lang="pl-PL" dirty="0"/>
              <a:t>MU </a:t>
            </a:r>
            <a:r>
              <a:rPr lang="pl-PL" b="1" dirty="0">
                <a:latin typeface="SimSun" panose="02010600030101010101" pitchFamily="2" charset="-122"/>
                <a:ea typeface="SimSun" panose="02010600030101010101" pitchFamily="2" charset="-122"/>
              </a:rPr>
              <a:t>＆</a:t>
            </a:r>
            <a:r>
              <a:rPr lang="pl-PL" dirty="0"/>
              <a:t> </a:t>
            </a:r>
            <a:r>
              <a:rPr altLang="pl-PL" dirty="0"/>
              <a:t>UH</a:t>
            </a:r>
            <a:r>
              <a:rPr lang="pl-PL" dirty="0"/>
              <a:t> Brno - </a:t>
            </a:r>
            <a:r>
              <a:rPr lang="en-US" dirty="0"/>
              <a:t> </a:t>
            </a:r>
            <a:r>
              <a:rPr lang="cs-CZ" dirty="0"/>
              <a:t>MUDr. Jan Kocanda, </a:t>
            </a:r>
            <a:r>
              <a:rPr>
                <a:sym typeface="+mn-ea"/>
              </a:rPr>
              <a:t>MUDr. Jan Sklenský</a:t>
            </a:r>
            <a:endParaRPr lang="pl-PL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Definition</a:t>
            </a:r>
            <a:endParaRPr lang="cs-CZ" dirty="0"/>
          </a:p>
        </p:txBody>
      </p:sp>
      <p:sp>
        <p:nvSpPr>
          <p:cNvPr id="4" name="Zástupný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390" indent="0">
              <a:buNone/>
            </a:pPr>
            <a:r>
              <a:rPr lang="cs-CZ" b="1" u="sng" dirty="0"/>
              <a:t>Back pain is defined by a triad of symptoms:</a:t>
            </a:r>
          </a:p>
          <a:p>
            <a:r>
              <a:rPr lang="cs-CZ" dirty="0"/>
              <a:t>pain</a:t>
            </a:r>
          </a:p>
          <a:p>
            <a:r>
              <a:rPr lang="cs-CZ" dirty="0"/>
              <a:t>muscle tension</a:t>
            </a:r>
          </a:p>
          <a:p>
            <a:r>
              <a:rPr lang="cs-CZ" dirty="0"/>
              <a:t>stiffness tied to a topographically defined area of the body.</a:t>
            </a:r>
          </a:p>
          <a:p>
            <a:r>
              <a:rPr lang="cs-CZ" dirty="0"/>
              <a:t>the pain may radiate to the extremities</a:t>
            </a:r>
          </a:p>
        </p:txBody>
      </p:sp>
      <p:sp>
        <p:nvSpPr>
          <p:cNvPr id="5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90" y="6228080"/>
            <a:ext cx="8877935" cy="252095"/>
          </a:xfrm>
        </p:spPr>
        <p:txBody>
          <a:bodyPr/>
          <a:lstStyle/>
          <a:p>
            <a:r>
              <a:rPr lang="pl-PL" dirty="0"/>
              <a:t>Department of Orthopaedic surgery</a:t>
            </a:r>
            <a:r>
              <a:rPr altLang="pl-PL" dirty="0"/>
              <a:t> </a:t>
            </a:r>
            <a:r>
              <a:rPr lang="pl-PL" dirty="0"/>
              <a:t>MU </a:t>
            </a:r>
            <a:r>
              <a:rPr lang="pl-PL" b="1" dirty="0">
                <a:latin typeface="SimSun" panose="02010600030101010101" pitchFamily="2" charset="-122"/>
                <a:ea typeface="SimSun" panose="02010600030101010101" pitchFamily="2" charset="-122"/>
              </a:rPr>
              <a:t>＆</a:t>
            </a:r>
            <a:r>
              <a:rPr lang="pl-PL" dirty="0"/>
              <a:t> </a:t>
            </a:r>
            <a:r>
              <a:rPr altLang="pl-PL" dirty="0"/>
              <a:t>UH</a:t>
            </a:r>
            <a:r>
              <a:rPr lang="pl-PL" dirty="0"/>
              <a:t> Brno - </a:t>
            </a:r>
            <a:r>
              <a:rPr lang="en-US" dirty="0"/>
              <a:t> </a:t>
            </a:r>
            <a:r>
              <a:rPr lang="cs-CZ" dirty="0"/>
              <a:t>MUDr. Jan Kocanda, </a:t>
            </a:r>
            <a:r>
              <a:rPr>
                <a:sym typeface="+mn-ea"/>
              </a:rPr>
              <a:t>MUDr. Jan Sklenský</a:t>
            </a:r>
            <a:endParaRPr lang="pl-PL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Ortopedická klinika LF MU a FN Brno - MUDr. Michael Lujc, MUDr. Jan Kocanda</a:t>
            </a:r>
            <a:endParaRPr lang="cs-CZ" altLang="cs-CZ" dirty="0"/>
          </a:p>
        </p:txBody>
      </p:sp>
      <p:pic>
        <p:nvPicPr>
          <p:cNvPr id="1026" name="Picture 2" descr="Back Pain Red Flags - By Age&#10;IMMUNOCOMPROMISED &#10;INTRAVENOUS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67" y="0"/>
            <a:ext cx="10382865" cy="699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4153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8480151"/>
              </p:ext>
            </p:extLst>
          </p:nvPr>
        </p:nvGraphicFramePr>
        <p:xfrm>
          <a:off x="3749625" y="187657"/>
          <a:ext cx="4715949" cy="66703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676840" imgH="8029255" progId="AcroExch.Document.DC">
                  <p:embed/>
                </p:oleObj>
              </mc:Choice>
              <mc:Fallback>
                <p:oleObj name="Acrobat Document" r:id="rId2" imgW="5676840" imgH="802925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49625" y="187657"/>
                        <a:ext cx="4715949" cy="66703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926764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FF0000"/>
                </a:solidFill>
              </a:rPr>
              <a:t>Red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flags</a:t>
            </a:r>
            <a:r>
              <a:rPr lang="cs-CZ" dirty="0">
                <a:solidFill>
                  <a:srgbClr val="FF0000"/>
                </a:solidFill>
              </a:rPr>
              <a:t> – TUNA FISH 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1692002"/>
            <a:ext cx="11175992" cy="4139998"/>
          </a:xfrm>
        </p:spPr>
        <p:txBody>
          <a:bodyPr/>
          <a:lstStyle/>
          <a:p>
            <a:r>
              <a:rPr lang="cs-CZ" sz="2000" b="1" dirty="0"/>
              <a:t>T</a:t>
            </a:r>
            <a:r>
              <a:rPr lang="cs-CZ" sz="2000" dirty="0"/>
              <a:t>rauma</a:t>
            </a:r>
          </a:p>
          <a:p>
            <a:r>
              <a:rPr lang="cs-CZ" sz="2000" b="1" dirty="0" err="1"/>
              <a:t>U</a:t>
            </a:r>
            <a:r>
              <a:rPr lang="cs-CZ" sz="2000" dirty="0" err="1"/>
              <a:t>nexplained</a:t>
            </a:r>
            <a:r>
              <a:rPr lang="cs-CZ" sz="2000" dirty="0"/>
              <a:t> </a:t>
            </a:r>
            <a:r>
              <a:rPr lang="cs-CZ" sz="2000" dirty="0" err="1"/>
              <a:t>Weight</a:t>
            </a:r>
            <a:r>
              <a:rPr lang="cs-CZ" sz="2000" dirty="0"/>
              <a:t> </a:t>
            </a:r>
            <a:r>
              <a:rPr lang="cs-CZ" sz="2000" dirty="0" err="1"/>
              <a:t>Loss</a:t>
            </a:r>
            <a:endParaRPr lang="cs-CZ" sz="2000" dirty="0"/>
          </a:p>
          <a:p>
            <a:r>
              <a:rPr lang="cs-CZ" sz="2000" b="1" dirty="0" err="1"/>
              <a:t>N</a:t>
            </a:r>
            <a:r>
              <a:rPr lang="cs-CZ" sz="2000" dirty="0" err="1"/>
              <a:t>eurologic</a:t>
            </a:r>
            <a:r>
              <a:rPr lang="cs-CZ" sz="2000" dirty="0"/>
              <a:t> </a:t>
            </a:r>
            <a:r>
              <a:rPr lang="cs-CZ" sz="2000" dirty="0" err="1"/>
              <a:t>Symptoms</a:t>
            </a:r>
            <a:endParaRPr lang="cs-CZ" sz="2000" dirty="0"/>
          </a:p>
          <a:p>
            <a:r>
              <a:rPr lang="cs-CZ" sz="2000" b="1" dirty="0"/>
              <a:t>A</a:t>
            </a:r>
            <a:r>
              <a:rPr lang="cs-CZ" sz="2000" dirty="0"/>
              <a:t>ge </a:t>
            </a:r>
            <a:r>
              <a:rPr lang="cs-CZ" sz="2000" dirty="0" err="1"/>
              <a:t>over</a:t>
            </a:r>
            <a:r>
              <a:rPr lang="cs-CZ" sz="2000" dirty="0"/>
              <a:t> 50</a:t>
            </a:r>
          </a:p>
          <a:p>
            <a:r>
              <a:rPr lang="cs-CZ" sz="2000" b="1" dirty="0" err="1"/>
              <a:t>F</a:t>
            </a:r>
            <a:r>
              <a:rPr lang="cs-CZ" sz="2000" dirty="0" err="1"/>
              <a:t>ever</a:t>
            </a:r>
            <a:endParaRPr lang="cs-CZ" sz="2000" dirty="0"/>
          </a:p>
          <a:p>
            <a:r>
              <a:rPr lang="cs-CZ" sz="2000" b="1" dirty="0"/>
              <a:t>I</a:t>
            </a:r>
            <a:r>
              <a:rPr lang="cs-CZ" sz="2000" dirty="0"/>
              <a:t>VDU (IntraVenous Drug User)</a:t>
            </a:r>
          </a:p>
          <a:p>
            <a:r>
              <a:rPr lang="cs-CZ" sz="2000" b="1" dirty="0"/>
              <a:t>S</a:t>
            </a:r>
            <a:r>
              <a:rPr lang="cs-CZ" sz="2000" dirty="0"/>
              <a:t>teroid Use</a:t>
            </a:r>
          </a:p>
          <a:p>
            <a:r>
              <a:rPr lang="cs-CZ" sz="2000" b="1" dirty="0" err="1"/>
              <a:t>H</a:t>
            </a:r>
            <a:r>
              <a:rPr lang="cs-CZ" sz="2000" dirty="0" err="1"/>
              <a:t>istory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Cancer</a:t>
            </a:r>
            <a:endParaRPr lang="cs-CZ" sz="2000" dirty="0"/>
          </a:p>
          <a:p>
            <a:endParaRPr lang="cs-CZ" sz="2000" dirty="0"/>
          </a:p>
        </p:txBody>
      </p:sp>
      <p:sp>
        <p:nvSpPr>
          <p:cNvPr id="2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90" y="6228080"/>
            <a:ext cx="8877935" cy="252095"/>
          </a:xfrm>
        </p:spPr>
        <p:txBody>
          <a:bodyPr/>
          <a:lstStyle/>
          <a:p>
            <a:r>
              <a:rPr lang="pl-PL" dirty="0"/>
              <a:t>Department of Orthopaedic surgery</a:t>
            </a:r>
            <a:r>
              <a:rPr altLang="pl-PL" dirty="0"/>
              <a:t> </a:t>
            </a:r>
            <a:r>
              <a:rPr lang="pl-PL" dirty="0"/>
              <a:t>MU </a:t>
            </a:r>
            <a:r>
              <a:rPr lang="pl-PL" b="1" dirty="0">
                <a:latin typeface="SimSun" panose="02010600030101010101" pitchFamily="2" charset="-122"/>
                <a:ea typeface="SimSun" panose="02010600030101010101" pitchFamily="2" charset="-122"/>
              </a:rPr>
              <a:t>＆</a:t>
            </a:r>
            <a:r>
              <a:rPr lang="pl-PL" dirty="0"/>
              <a:t> </a:t>
            </a:r>
            <a:r>
              <a:rPr altLang="pl-PL" dirty="0"/>
              <a:t>UH</a:t>
            </a:r>
            <a:r>
              <a:rPr lang="pl-PL" dirty="0"/>
              <a:t> Brno - </a:t>
            </a:r>
            <a:r>
              <a:rPr lang="en-US" dirty="0"/>
              <a:t> </a:t>
            </a:r>
            <a:r>
              <a:rPr lang="cs-CZ" dirty="0"/>
              <a:t>MUDr. Jan Kocanda, </a:t>
            </a:r>
            <a:r>
              <a:rPr>
                <a:sym typeface="+mn-ea"/>
              </a:rPr>
              <a:t>MUDr. Jan Sklenský</a:t>
            </a:r>
            <a:endParaRPr lang="pl-PL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Yellow</a:t>
            </a:r>
            <a:r>
              <a:rPr lang="cs-CZ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flags</a:t>
            </a:r>
            <a:endParaRPr lang="cs-CZ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Zástupný obsah 3"/>
          <p:cNvSpPr>
            <a:spLocks noGrp="1"/>
          </p:cNvSpPr>
          <p:nvPr>
            <p:ph idx="1"/>
          </p:nvPr>
        </p:nvSpPr>
        <p:spPr>
          <a:xfrm>
            <a:off x="720000" y="1551032"/>
            <a:ext cx="10753200" cy="4139998"/>
          </a:xfrm>
        </p:spPr>
        <p:txBody>
          <a:bodyPr/>
          <a:lstStyle/>
          <a:p>
            <a:r>
              <a:rPr lang="cs-CZ" sz="1800" dirty="0"/>
              <a:t>"yellow/warning/flags"</a:t>
            </a:r>
          </a:p>
          <a:p>
            <a:r>
              <a:rPr lang="cs-CZ" sz="1800" dirty="0"/>
              <a:t>psychosocial risk factors</a:t>
            </a:r>
          </a:p>
          <a:p>
            <a:r>
              <a:rPr lang="cs-CZ" sz="1800" dirty="0"/>
              <a:t>e.g. wrong attitudes and superstitions of the patient about back pain</a:t>
            </a:r>
          </a:p>
          <a:p>
            <a:r>
              <a:rPr lang="cs-CZ" sz="1800" dirty="0"/>
              <a:t>unsuccessful diagnostic and treatment results</a:t>
            </a:r>
          </a:p>
          <a:p>
            <a:r>
              <a:rPr lang="cs-CZ" sz="1800" dirty="0"/>
              <a:t>behavioral, emotional, family and work problems</a:t>
            </a:r>
          </a:p>
          <a:p>
            <a:r>
              <a:rPr lang="cs-CZ" sz="1800" dirty="0"/>
              <a:t>catastrophizing and depression</a:t>
            </a:r>
          </a:p>
          <a:p>
            <a:r>
              <a:rPr lang="cs-CZ" sz="1800" dirty="0"/>
              <a:t>passive coping with pain (passive expectation of pain, limitation or exclusion of physical and social activity)</a:t>
            </a:r>
          </a:p>
          <a:p>
            <a:r>
              <a:rPr lang="cs-CZ" sz="1800" dirty="0"/>
              <a:t>increase in muscle tension (muscle imbalance)</a:t>
            </a:r>
          </a:p>
          <a:p>
            <a:r>
              <a:rPr lang="cs-CZ" sz="1800" dirty="0"/>
              <a:t>signs of protective behavior (taking comfortable positions, limping, overuse of support aids, etc.)</a:t>
            </a:r>
          </a:p>
        </p:txBody>
      </p:sp>
      <p:sp>
        <p:nvSpPr>
          <p:cNvPr id="6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90" y="6228080"/>
            <a:ext cx="8877935" cy="252095"/>
          </a:xfrm>
        </p:spPr>
        <p:txBody>
          <a:bodyPr/>
          <a:lstStyle/>
          <a:p>
            <a:r>
              <a:rPr lang="pl-PL" dirty="0"/>
              <a:t>Department of Orthopaedic surgery</a:t>
            </a:r>
            <a:r>
              <a:rPr altLang="pl-PL" dirty="0"/>
              <a:t> </a:t>
            </a:r>
            <a:r>
              <a:rPr lang="pl-PL" dirty="0"/>
              <a:t>MU </a:t>
            </a:r>
            <a:r>
              <a:rPr lang="pl-PL" b="1" dirty="0">
                <a:latin typeface="SimSun" panose="02010600030101010101" pitchFamily="2" charset="-122"/>
                <a:ea typeface="SimSun" panose="02010600030101010101" pitchFamily="2" charset="-122"/>
              </a:rPr>
              <a:t>＆</a:t>
            </a:r>
            <a:r>
              <a:rPr lang="pl-PL" dirty="0"/>
              <a:t> </a:t>
            </a:r>
            <a:r>
              <a:rPr altLang="pl-PL" dirty="0"/>
              <a:t>UH</a:t>
            </a:r>
            <a:r>
              <a:rPr lang="pl-PL" dirty="0"/>
              <a:t> Brno - </a:t>
            </a:r>
            <a:r>
              <a:rPr lang="en-US" dirty="0"/>
              <a:t> </a:t>
            </a:r>
            <a:r>
              <a:rPr lang="cs-CZ" dirty="0"/>
              <a:t>MUDr. Jan Kocanda, </a:t>
            </a:r>
            <a:r>
              <a:rPr>
                <a:sym typeface="+mn-ea"/>
              </a:rPr>
              <a:t>MUDr. Jan Sklenský</a:t>
            </a:r>
            <a:endParaRPr lang="pl-PL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Literatura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err="1"/>
              <a:t>Benzel</a:t>
            </a:r>
            <a:r>
              <a:rPr lang="en-US" sz="2000" dirty="0"/>
              <a:t>, E. C., &amp; Steinmetz, M. P. (2017). </a:t>
            </a:r>
            <a:r>
              <a:rPr lang="en-US" sz="2000" i="1" dirty="0" err="1"/>
              <a:t>Benzel's</a:t>
            </a:r>
            <a:r>
              <a:rPr lang="en-US" sz="2000" i="1" dirty="0"/>
              <a:t> spine surgery: Techniques, complication avoidance, and management</a:t>
            </a:r>
            <a:r>
              <a:rPr lang="en-US" sz="2000" dirty="0"/>
              <a:t> (Fourth edition.). Philadelphia, PA: Elsevier.</a:t>
            </a:r>
            <a:endParaRPr lang="cs-CZ" sz="2000" dirty="0"/>
          </a:p>
          <a:p>
            <a:r>
              <a:rPr lang="en-US" sz="2000" dirty="0"/>
              <a:t>COST B13: European guidelines for the management of low back pain. </a:t>
            </a:r>
            <a:r>
              <a:rPr lang="en-US" sz="2000" i="1" dirty="0" err="1"/>
              <a:t>Eur</a:t>
            </a:r>
            <a:r>
              <a:rPr lang="en-US" sz="2000" i="1" dirty="0"/>
              <a:t> Spine J</a:t>
            </a:r>
            <a:r>
              <a:rPr lang="en-US" sz="2000" dirty="0"/>
              <a:t> </a:t>
            </a:r>
            <a:r>
              <a:rPr lang="en-US" sz="2000" b="1" dirty="0"/>
              <a:t>15, </a:t>
            </a:r>
            <a:r>
              <a:rPr lang="en-US" sz="2000" dirty="0"/>
              <a:t>s125– s127 (2006). https://doi.org/10.1007/s00586-006-1066-z</a:t>
            </a:r>
            <a:endParaRPr lang="cs-CZ" sz="2000" dirty="0"/>
          </a:p>
          <a:p>
            <a:r>
              <a:rPr lang="pt-BR" sz="2000" dirty="0"/>
              <a:t>DUNGL, Pavel. Ortopedie. Praha: Grada, 2005. ISBN 80-247-0550-8.</a:t>
            </a:r>
            <a:endParaRPr lang="cs-CZ" sz="2000" dirty="0"/>
          </a:p>
          <a:p>
            <a:endParaRPr lang="cs-CZ" dirty="0"/>
          </a:p>
        </p:txBody>
      </p:sp>
      <p:sp>
        <p:nvSpPr>
          <p:cNvPr id="2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90" y="6228080"/>
            <a:ext cx="8877935" cy="252095"/>
          </a:xfrm>
        </p:spPr>
        <p:txBody>
          <a:bodyPr/>
          <a:lstStyle/>
          <a:p>
            <a:r>
              <a:rPr lang="pl-PL" dirty="0"/>
              <a:t>Department of Orthopaedic surgery</a:t>
            </a:r>
            <a:r>
              <a:rPr altLang="pl-PL" dirty="0"/>
              <a:t> </a:t>
            </a:r>
            <a:r>
              <a:rPr lang="pl-PL" dirty="0"/>
              <a:t>MU </a:t>
            </a:r>
            <a:r>
              <a:rPr lang="pl-PL" b="1" dirty="0">
                <a:latin typeface="SimSun" panose="02010600030101010101" pitchFamily="2" charset="-122"/>
                <a:ea typeface="SimSun" panose="02010600030101010101" pitchFamily="2" charset="-122"/>
              </a:rPr>
              <a:t>＆</a:t>
            </a:r>
            <a:r>
              <a:rPr lang="pl-PL" dirty="0"/>
              <a:t> </a:t>
            </a:r>
            <a:r>
              <a:rPr altLang="pl-PL" dirty="0"/>
              <a:t>UH</a:t>
            </a:r>
            <a:r>
              <a:rPr lang="pl-PL" dirty="0"/>
              <a:t> Brno - </a:t>
            </a:r>
            <a:r>
              <a:rPr lang="en-US" dirty="0"/>
              <a:t> </a:t>
            </a:r>
            <a:r>
              <a:rPr lang="cs-CZ" dirty="0"/>
              <a:t>MUDr. Jan Kocanda, </a:t>
            </a:r>
            <a:r>
              <a:rPr>
                <a:sym typeface="+mn-ea"/>
              </a:rPr>
              <a:t>MUDr. Jan Sklenský</a:t>
            </a:r>
            <a:endParaRPr lang="pl-PL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According to time</a:t>
            </a:r>
          </a:p>
        </p:txBody>
      </p:sp>
      <p:sp>
        <p:nvSpPr>
          <p:cNvPr id="4" name="Zástupný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Acute pain (0 - 6 weeks)</a:t>
            </a:r>
          </a:p>
          <a:p>
            <a:pPr marL="324485" lvl="1" indent="0">
              <a:buNone/>
            </a:pPr>
            <a:r>
              <a:rPr lang="cs-CZ" dirty="0"/>
              <a:t>It can be a transient pain (hours - 2 days) that subsides spontaneously, usually without medical intervention. More often it lasts for days to weeks, it can progress together with neurological symptomatology. It can appear repeatedly.</a:t>
            </a:r>
          </a:p>
          <a:p>
            <a:r>
              <a:rPr lang="cs-CZ" dirty="0"/>
              <a:t>Subacute pain (6-12 weeks)</a:t>
            </a:r>
          </a:p>
          <a:p>
            <a:r>
              <a:rPr lang="cs-CZ" dirty="0"/>
              <a:t>Chronic pain (continuous or recurrent pain for more than 12 w.)</a:t>
            </a:r>
          </a:p>
        </p:txBody>
      </p:sp>
      <p:sp>
        <p:nvSpPr>
          <p:cNvPr id="5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90" y="6228080"/>
            <a:ext cx="8877935" cy="252095"/>
          </a:xfrm>
        </p:spPr>
        <p:txBody>
          <a:bodyPr/>
          <a:lstStyle/>
          <a:p>
            <a:r>
              <a:rPr lang="pl-PL" dirty="0"/>
              <a:t>Department of Orthopaedic surgery</a:t>
            </a:r>
            <a:r>
              <a:rPr altLang="pl-PL" dirty="0"/>
              <a:t> </a:t>
            </a:r>
            <a:r>
              <a:rPr lang="pl-PL" dirty="0"/>
              <a:t>MU </a:t>
            </a:r>
            <a:r>
              <a:rPr lang="pl-PL" b="1" dirty="0">
                <a:latin typeface="SimSun" panose="02010600030101010101" pitchFamily="2" charset="-122"/>
                <a:ea typeface="SimSun" panose="02010600030101010101" pitchFamily="2" charset="-122"/>
              </a:rPr>
              <a:t>＆</a:t>
            </a:r>
            <a:r>
              <a:rPr lang="pl-PL" dirty="0"/>
              <a:t> </a:t>
            </a:r>
            <a:r>
              <a:rPr altLang="pl-PL" dirty="0"/>
              <a:t>UH</a:t>
            </a:r>
            <a:r>
              <a:rPr lang="pl-PL" dirty="0"/>
              <a:t> Brno - </a:t>
            </a:r>
            <a:r>
              <a:rPr lang="en-US" dirty="0"/>
              <a:t> </a:t>
            </a:r>
            <a:r>
              <a:rPr lang="cs-CZ" dirty="0"/>
              <a:t>MUDr. Jan Kocanda, </a:t>
            </a:r>
            <a:r>
              <a:rPr>
                <a:sym typeface="+mn-ea"/>
              </a:rPr>
              <a:t>MUDr. Jan Sklenský</a:t>
            </a:r>
            <a:endParaRPr lang="pl-PL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obsah 15"/>
          <p:cNvSpPr>
            <a:spLocks noGrp="1"/>
          </p:cNvSpPr>
          <p:nvPr>
            <p:ph sz="quarter" idx="24"/>
          </p:nvPr>
        </p:nvSpPr>
        <p:spPr/>
        <p:txBody>
          <a:bodyPr/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cs-CZ" sz="2000" b="1" i="0" dirty="0" err="1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Neck</a:t>
            </a:r>
            <a:r>
              <a:rPr lang="cs-CZ" sz="2000" b="1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cs-CZ" sz="2000" b="1" i="0" dirty="0" err="1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arm</a:t>
            </a:r>
            <a:r>
              <a:rPr lang="cs-CZ" sz="2000" b="1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2000" b="1" i="0" dirty="0" err="1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pain</a:t>
            </a:r>
            <a:endParaRPr lang="cs-CZ" sz="2000" b="1" dirty="0">
              <a:solidFill>
                <a:srgbClr val="232323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trauma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0" i="0" dirty="0" err="1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cervical</a:t>
            </a:r>
            <a:r>
              <a:rPr lang="cs-CZ" sz="2000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2000" b="0" i="0" dirty="0" err="1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spondylosis</a:t>
            </a:r>
            <a:endParaRPr lang="cs-CZ" sz="2000" b="0" i="0" dirty="0">
              <a:solidFill>
                <a:srgbClr val="232323"/>
              </a:solidFill>
              <a:effectLst/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0" i="0" dirty="0" err="1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metastatic</a:t>
            </a:r>
            <a:r>
              <a:rPr lang="cs-CZ" sz="2000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2000" b="0" i="0" dirty="0" err="1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disease</a:t>
            </a:r>
            <a:r>
              <a:rPr lang="cs-CZ" sz="2000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 / </a:t>
            </a:r>
            <a:r>
              <a:rPr lang="cs-CZ" sz="2000" b="0" i="0" dirty="0" err="1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infection</a:t>
            </a:r>
            <a:endParaRPr lang="cs-CZ" sz="2000" b="0" i="0" dirty="0">
              <a:solidFill>
                <a:srgbClr val="232323"/>
              </a:solidFill>
              <a:effectLst/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0" i="0" dirty="0" err="1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cervical</a:t>
            </a:r>
            <a:r>
              <a:rPr lang="cs-CZ" sz="2000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2000" b="0" i="0" dirty="0" err="1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radiculopathy</a:t>
            </a:r>
            <a:endParaRPr lang="cs-CZ" sz="2000" b="0" i="0" dirty="0">
              <a:solidFill>
                <a:srgbClr val="232323"/>
              </a:solidFill>
              <a:effectLst/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0" i="0" dirty="0" err="1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cervical</a:t>
            </a:r>
            <a:r>
              <a:rPr lang="cs-CZ" sz="2000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2000" b="0" i="0" dirty="0" err="1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myelopathy</a:t>
            </a:r>
            <a:endParaRPr lang="cs-CZ" sz="2000" b="0" i="0" dirty="0">
              <a:solidFill>
                <a:srgbClr val="232323"/>
              </a:solidFill>
              <a:effectLst/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0" i="0" dirty="0" err="1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ankylosing</a:t>
            </a:r>
            <a:r>
              <a:rPr lang="cs-CZ" sz="2000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2000" b="0" i="0" dirty="0" err="1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spondylitis</a:t>
            </a:r>
            <a:endParaRPr lang="cs-CZ" sz="2000" b="0" i="0" dirty="0">
              <a:solidFill>
                <a:srgbClr val="232323"/>
              </a:solidFill>
              <a:effectLst/>
              <a:latin typeface="Arial" panose="020B060402020202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cs-CZ" sz="2000" b="1" i="0" dirty="0" err="1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Thoracic</a:t>
            </a:r>
            <a:r>
              <a:rPr lang="cs-CZ" sz="2000" b="1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2000" b="1" i="0" dirty="0" err="1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back</a:t>
            </a:r>
            <a:r>
              <a:rPr lang="cs-CZ" sz="2000" b="1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cs-CZ" sz="2000" b="1" i="0" dirty="0" err="1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rib</a:t>
            </a:r>
            <a:r>
              <a:rPr lang="cs-CZ" sz="2000" b="1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2000" b="1" i="0" dirty="0" err="1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pain</a:t>
            </a:r>
            <a:endParaRPr lang="cs-CZ" sz="2000" b="1" i="0" dirty="0">
              <a:solidFill>
                <a:srgbClr val="232323"/>
              </a:solidFill>
              <a:effectLst/>
              <a:latin typeface="Arial" panose="020B060402020202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cs-CZ" sz="2000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trauma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cs-CZ" sz="2000" b="0" i="0" dirty="0" err="1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metastatic</a:t>
            </a:r>
            <a:r>
              <a:rPr lang="cs-CZ" sz="2000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2000" b="0" i="0" dirty="0" err="1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disease</a:t>
            </a:r>
            <a:r>
              <a:rPr lang="cs-CZ" sz="2000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 / </a:t>
            </a:r>
            <a:r>
              <a:rPr lang="cs-CZ" sz="2000" b="0" i="0" dirty="0" err="1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infection</a:t>
            </a:r>
            <a:endParaRPr lang="cs-CZ" sz="2000" b="0" i="0" dirty="0">
              <a:solidFill>
                <a:srgbClr val="232323"/>
              </a:solidFill>
              <a:effectLst/>
              <a:latin typeface="Arial" panose="020B060402020202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cs-CZ" sz="2000" b="0" i="0" dirty="0" err="1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thoracic</a:t>
            </a:r>
            <a:r>
              <a:rPr lang="cs-CZ" sz="2000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2000" b="0" i="0" dirty="0" err="1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disc</a:t>
            </a:r>
            <a:r>
              <a:rPr lang="cs-CZ" sz="2000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2000" b="0" i="0" dirty="0" err="1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herniation</a:t>
            </a:r>
            <a:endParaRPr lang="cs-CZ" sz="2000" b="0" i="0" dirty="0">
              <a:solidFill>
                <a:srgbClr val="232323"/>
              </a:solidFill>
              <a:effectLst/>
              <a:latin typeface="Arial" panose="020B060402020202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cs-CZ" sz="2000" b="0" i="0" dirty="0" err="1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osteoporotic</a:t>
            </a:r>
            <a:r>
              <a:rPr lang="cs-CZ" sz="2000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2000" b="0" i="0" dirty="0" err="1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comression</a:t>
            </a:r>
            <a:r>
              <a:rPr lang="cs-CZ" sz="2000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2000" b="0" i="0" dirty="0" err="1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fracture</a:t>
            </a:r>
            <a:endParaRPr lang="cs-CZ" sz="2000" b="0" i="0" dirty="0">
              <a:solidFill>
                <a:srgbClr val="232323"/>
              </a:solidFill>
              <a:effectLst/>
              <a:latin typeface="Arial" panose="020B060402020202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cs-CZ" sz="2000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trauma</a:t>
            </a:r>
          </a:p>
          <a:p>
            <a:endParaRPr lang="cs-CZ" sz="2000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Acording to location</a:t>
            </a:r>
          </a:p>
        </p:txBody>
      </p:sp>
      <p:sp>
        <p:nvSpPr>
          <p:cNvPr id="17" name="Zástupný obsah 16"/>
          <p:cNvSpPr>
            <a:spLocks noGrp="1"/>
          </p:cNvSpPr>
          <p:nvPr>
            <p:ph idx="28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232323"/>
                </a:solidFill>
                <a:latin typeface="Arial" panose="020B0604020202020204" pitchFamily="34" charset="0"/>
              </a:rPr>
              <a:t>Low</a:t>
            </a:r>
            <a:r>
              <a:rPr lang="cs-CZ" b="1" dirty="0">
                <a:solidFill>
                  <a:srgbClr val="232323"/>
                </a:solidFill>
                <a:latin typeface="Arial" panose="020B0604020202020204" pitchFamily="34" charset="0"/>
              </a:rPr>
              <a:t> </a:t>
            </a:r>
            <a:r>
              <a:rPr lang="cs-CZ" b="1" dirty="0" err="1">
                <a:solidFill>
                  <a:srgbClr val="232323"/>
                </a:solidFill>
                <a:latin typeface="Arial" panose="020B0604020202020204" pitchFamily="34" charset="0"/>
              </a:rPr>
              <a:t>back</a:t>
            </a:r>
            <a:r>
              <a:rPr lang="cs-CZ" b="1" dirty="0">
                <a:solidFill>
                  <a:srgbClr val="232323"/>
                </a:solidFill>
                <a:latin typeface="Arial" panose="020B0604020202020204" pitchFamily="34" charset="0"/>
              </a:rPr>
              <a:t> </a:t>
            </a:r>
            <a:r>
              <a:rPr lang="cs-CZ" b="1" dirty="0" err="1">
                <a:solidFill>
                  <a:srgbClr val="232323"/>
                </a:solidFill>
                <a:latin typeface="Arial" panose="020B0604020202020204" pitchFamily="34" charset="0"/>
              </a:rPr>
              <a:t>pain</a:t>
            </a:r>
            <a:endParaRPr lang="cs-CZ" b="1" dirty="0">
              <a:solidFill>
                <a:srgbClr val="232323"/>
              </a:solidFill>
              <a:latin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232323"/>
                </a:solidFill>
                <a:latin typeface="Arial" panose="020B0604020202020204" pitchFamily="34" charset="0"/>
              </a:rPr>
              <a:t>muscles</a:t>
            </a:r>
            <a:r>
              <a:rPr lang="cs-CZ" dirty="0">
                <a:solidFill>
                  <a:srgbClr val="232323"/>
                </a:solidFill>
                <a:latin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232323"/>
                </a:solidFill>
                <a:latin typeface="Arial" panose="020B0604020202020204" pitchFamily="34" charset="0"/>
              </a:rPr>
              <a:t>strain</a:t>
            </a:r>
            <a:endParaRPr lang="cs-CZ" dirty="0">
              <a:solidFill>
                <a:srgbClr val="232323"/>
              </a:solidFill>
              <a:latin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232323"/>
                </a:solidFill>
                <a:latin typeface="Arial" panose="020B0604020202020204" pitchFamily="34" charset="0"/>
              </a:rPr>
              <a:t>disc</a:t>
            </a:r>
            <a:r>
              <a:rPr lang="cs-CZ" dirty="0">
                <a:solidFill>
                  <a:srgbClr val="232323"/>
                </a:solidFill>
                <a:latin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232323"/>
                </a:solidFill>
                <a:latin typeface="Arial" panose="020B0604020202020204" pitchFamily="34" charset="0"/>
              </a:rPr>
              <a:t>herniation</a:t>
            </a:r>
            <a:r>
              <a:rPr lang="cs-CZ" dirty="0">
                <a:solidFill>
                  <a:srgbClr val="232323"/>
                </a:solidFill>
                <a:latin typeface="Arial" panose="020B0604020202020204" pitchFamily="34" charset="0"/>
              </a:rPr>
              <a:t> / </a:t>
            </a:r>
            <a:r>
              <a:rPr lang="cs-CZ" dirty="0" err="1">
                <a:solidFill>
                  <a:srgbClr val="232323"/>
                </a:solidFill>
                <a:latin typeface="Arial" panose="020B0604020202020204" pitchFamily="34" charset="0"/>
              </a:rPr>
              <a:t>discogenic</a:t>
            </a:r>
            <a:r>
              <a:rPr lang="cs-CZ" dirty="0">
                <a:solidFill>
                  <a:srgbClr val="232323"/>
                </a:solidFill>
                <a:latin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232323"/>
                </a:solidFill>
                <a:latin typeface="Arial" panose="020B0604020202020204" pitchFamily="34" charset="0"/>
              </a:rPr>
              <a:t>pain</a:t>
            </a:r>
            <a:endParaRPr lang="cs-CZ" dirty="0">
              <a:solidFill>
                <a:srgbClr val="232323"/>
              </a:solidFill>
              <a:latin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232323"/>
                </a:solidFill>
                <a:latin typeface="Arial" panose="020B0604020202020204" pitchFamily="34" charset="0"/>
              </a:rPr>
              <a:t>degenerative</a:t>
            </a:r>
            <a:r>
              <a:rPr lang="cs-CZ" dirty="0">
                <a:solidFill>
                  <a:srgbClr val="232323"/>
                </a:solidFill>
                <a:latin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232323"/>
                </a:solidFill>
                <a:latin typeface="Arial" panose="020B0604020202020204" pitchFamily="34" charset="0"/>
              </a:rPr>
              <a:t>spondylolithesis</a:t>
            </a:r>
            <a:endParaRPr lang="cs-CZ" dirty="0">
              <a:solidFill>
                <a:srgbClr val="232323"/>
              </a:solidFill>
              <a:latin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232323"/>
                </a:solidFill>
                <a:latin typeface="Arial" panose="020B0604020202020204" pitchFamily="34" charset="0"/>
              </a:rPr>
              <a:t>spinal</a:t>
            </a:r>
            <a:r>
              <a:rPr lang="cs-CZ" dirty="0">
                <a:solidFill>
                  <a:srgbClr val="232323"/>
                </a:solidFill>
                <a:latin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232323"/>
                </a:solidFill>
                <a:latin typeface="Arial" panose="020B0604020202020204" pitchFamily="34" charset="0"/>
              </a:rPr>
              <a:t>stenosis</a:t>
            </a:r>
            <a:endParaRPr lang="cs-CZ" dirty="0">
              <a:solidFill>
                <a:srgbClr val="232323"/>
              </a:solidFill>
              <a:latin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232323"/>
                </a:solidFill>
                <a:latin typeface="Arial" panose="020B0604020202020204" pitchFamily="34" charset="0"/>
              </a:rPr>
              <a:t>lumbar</a:t>
            </a:r>
            <a:r>
              <a:rPr lang="cs-CZ" dirty="0">
                <a:solidFill>
                  <a:srgbClr val="232323"/>
                </a:solidFill>
                <a:latin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232323"/>
                </a:solidFill>
                <a:latin typeface="Arial" panose="020B0604020202020204" pitchFamily="34" charset="0"/>
              </a:rPr>
              <a:t>radiculopathy</a:t>
            </a:r>
            <a:endParaRPr lang="cs-CZ" dirty="0">
              <a:solidFill>
                <a:srgbClr val="232323"/>
              </a:solidFill>
              <a:latin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232323"/>
                </a:solidFill>
                <a:latin typeface="Arial" panose="020B0604020202020204" pitchFamily="34" charset="0"/>
              </a:rPr>
              <a:t>abdominal</a:t>
            </a:r>
            <a:r>
              <a:rPr lang="cs-CZ" dirty="0">
                <a:solidFill>
                  <a:srgbClr val="232323"/>
                </a:solidFill>
                <a:latin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232323"/>
                </a:solidFill>
                <a:latin typeface="Arial" panose="020B0604020202020204" pitchFamily="34" charset="0"/>
              </a:rPr>
              <a:t>aortic</a:t>
            </a:r>
            <a:r>
              <a:rPr lang="cs-CZ" dirty="0">
                <a:solidFill>
                  <a:srgbClr val="232323"/>
                </a:solidFill>
                <a:latin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232323"/>
                </a:solidFill>
                <a:latin typeface="Arial" panose="020B0604020202020204" pitchFamily="34" charset="0"/>
              </a:rPr>
              <a:t>aneurism</a:t>
            </a:r>
            <a:endParaRPr lang="cs-CZ" dirty="0">
              <a:solidFill>
                <a:srgbClr val="232323"/>
              </a:solidFill>
              <a:latin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232323"/>
                </a:solidFill>
                <a:latin typeface="Arial" panose="020B0604020202020204" pitchFamily="34" charset="0"/>
              </a:rPr>
              <a:t>Sacroiliac</a:t>
            </a:r>
            <a:r>
              <a:rPr lang="cs-CZ" b="1" dirty="0">
                <a:solidFill>
                  <a:srgbClr val="232323"/>
                </a:solidFill>
                <a:latin typeface="Arial" panose="020B0604020202020204" pitchFamily="34" charset="0"/>
              </a:rPr>
              <a:t> </a:t>
            </a:r>
            <a:r>
              <a:rPr lang="cs-CZ" b="1" dirty="0" err="1">
                <a:solidFill>
                  <a:srgbClr val="232323"/>
                </a:solidFill>
                <a:latin typeface="Arial" panose="020B0604020202020204" pitchFamily="34" charset="0"/>
              </a:rPr>
              <a:t>pain</a:t>
            </a:r>
            <a:endParaRPr lang="cs-CZ" b="1" dirty="0">
              <a:solidFill>
                <a:srgbClr val="232323"/>
              </a:solidFill>
              <a:latin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232323"/>
                </a:solidFill>
                <a:latin typeface="Arial" panose="020B0604020202020204" pitchFamily="34" charset="0"/>
              </a:rPr>
              <a:t>SI </a:t>
            </a:r>
            <a:r>
              <a:rPr lang="cs-CZ" dirty="0" err="1">
                <a:solidFill>
                  <a:srgbClr val="232323"/>
                </a:solidFill>
                <a:latin typeface="Arial" panose="020B0604020202020204" pitchFamily="34" charset="0"/>
              </a:rPr>
              <a:t>infection</a:t>
            </a:r>
            <a:endParaRPr lang="cs-CZ" dirty="0">
              <a:solidFill>
                <a:srgbClr val="232323"/>
              </a:solidFill>
              <a:latin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232323"/>
                </a:solidFill>
                <a:latin typeface="Arial" panose="020B0604020202020204" pitchFamily="34" charset="0"/>
              </a:rPr>
              <a:t>ankylosing</a:t>
            </a:r>
            <a:r>
              <a:rPr lang="cs-CZ" dirty="0">
                <a:solidFill>
                  <a:srgbClr val="232323"/>
                </a:solidFill>
                <a:latin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232323"/>
                </a:solidFill>
                <a:latin typeface="Arial" panose="020B0604020202020204" pitchFamily="34" charset="0"/>
              </a:rPr>
              <a:t>spondylitis</a:t>
            </a:r>
            <a:endParaRPr lang="cs-CZ" dirty="0">
              <a:solidFill>
                <a:srgbClr val="232323"/>
              </a:solidFill>
              <a:latin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232323"/>
                </a:solidFill>
                <a:latin typeface="Arial" panose="020B0604020202020204" pitchFamily="34" charset="0"/>
              </a:rPr>
              <a:t>Sacral</a:t>
            </a:r>
            <a:r>
              <a:rPr lang="cs-CZ" b="1" dirty="0">
                <a:solidFill>
                  <a:srgbClr val="232323"/>
                </a:solidFill>
                <a:latin typeface="Arial" panose="020B0604020202020204" pitchFamily="34" charset="0"/>
              </a:rPr>
              <a:t> </a:t>
            </a:r>
            <a:r>
              <a:rPr lang="cs-CZ" b="1" dirty="0" err="1">
                <a:solidFill>
                  <a:srgbClr val="232323"/>
                </a:solidFill>
                <a:latin typeface="Arial" panose="020B0604020202020204" pitchFamily="34" charset="0"/>
              </a:rPr>
              <a:t>pain</a:t>
            </a:r>
            <a:endParaRPr lang="cs-CZ" b="1" dirty="0">
              <a:solidFill>
                <a:srgbClr val="232323"/>
              </a:solidFill>
              <a:latin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232323"/>
                </a:solidFill>
                <a:latin typeface="Arial" panose="020B0604020202020204" pitchFamily="34" charset="0"/>
              </a:rPr>
              <a:t>coccydynia</a:t>
            </a:r>
            <a:endParaRPr lang="cs-CZ" dirty="0">
              <a:solidFill>
                <a:srgbClr val="232323"/>
              </a:solidFill>
              <a:latin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232323"/>
                </a:solidFill>
                <a:latin typeface="Arial" panose="020B0604020202020204" pitchFamily="34" charset="0"/>
              </a:rPr>
              <a:t>sacral</a:t>
            </a:r>
            <a:r>
              <a:rPr lang="cs-CZ" dirty="0">
                <a:solidFill>
                  <a:srgbClr val="232323"/>
                </a:solidFill>
                <a:latin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232323"/>
                </a:solidFill>
                <a:latin typeface="Arial" panose="020B0604020202020204" pitchFamily="34" charset="0"/>
              </a:rPr>
              <a:t>insufficiency</a:t>
            </a:r>
            <a:r>
              <a:rPr lang="cs-CZ" dirty="0">
                <a:solidFill>
                  <a:srgbClr val="232323"/>
                </a:solidFill>
                <a:latin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232323"/>
                </a:solidFill>
                <a:latin typeface="Arial" panose="020B0604020202020204" pitchFamily="34" charset="0"/>
              </a:rPr>
              <a:t>fracture</a:t>
            </a:r>
            <a:endParaRPr lang="cs-CZ" dirty="0">
              <a:solidFill>
                <a:srgbClr val="232323"/>
              </a:solidFill>
              <a:latin typeface="Arial" panose="020B0604020202020204" pitchFamily="34" charset="0"/>
            </a:endParaRPr>
          </a:p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90" y="6228080"/>
            <a:ext cx="8877935" cy="252095"/>
          </a:xfrm>
        </p:spPr>
        <p:txBody>
          <a:bodyPr/>
          <a:lstStyle/>
          <a:p>
            <a:r>
              <a:rPr lang="pl-PL" dirty="0"/>
              <a:t>Department of Orthopaedic surgery</a:t>
            </a:r>
            <a:r>
              <a:rPr altLang="pl-PL" dirty="0"/>
              <a:t> </a:t>
            </a:r>
            <a:r>
              <a:rPr lang="pl-PL" dirty="0"/>
              <a:t>MU </a:t>
            </a:r>
            <a:r>
              <a:rPr lang="pl-PL" b="1" dirty="0">
                <a:latin typeface="SimSun" panose="02010600030101010101" pitchFamily="2" charset="-122"/>
                <a:ea typeface="SimSun" panose="02010600030101010101" pitchFamily="2" charset="-122"/>
              </a:rPr>
              <a:t>＆</a:t>
            </a:r>
            <a:r>
              <a:rPr lang="pl-PL" dirty="0"/>
              <a:t> </a:t>
            </a:r>
            <a:r>
              <a:rPr altLang="pl-PL" dirty="0"/>
              <a:t>UH</a:t>
            </a:r>
            <a:r>
              <a:rPr lang="pl-PL" dirty="0"/>
              <a:t> Brno - </a:t>
            </a:r>
            <a:r>
              <a:rPr lang="en-US" dirty="0"/>
              <a:t> </a:t>
            </a:r>
            <a:r>
              <a:rPr lang="cs-CZ" dirty="0"/>
              <a:t>MUDr. Jan Kocanda, </a:t>
            </a:r>
            <a:r>
              <a:rPr>
                <a:sym typeface="+mn-ea"/>
              </a:rPr>
              <a:t>MUDr. Jan Sklenský</a:t>
            </a:r>
            <a:endParaRPr lang="pl-PL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i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ource Sans Pro" panose="020B0503030403020204" pitchFamily="34" charset="0"/>
              </a:rPr>
              <a:t>CONSTRUCTING A DIFFERENTIAL DIAGNOSIS</a:t>
            </a:r>
          </a:p>
        </p:txBody>
      </p:sp>
      <p:sp>
        <p:nvSpPr>
          <p:cNvPr id="4" name="Zástupný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Most low back pain is caused by conditions that are troublesome but not progressive or life-threatening.</a:t>
            </a:r>
            <a:endParaRPr lang="cs-CZ" b="0" i="0" dirty="0">
              <a:solidFill>
                <a:srgbClr val="333333"/>
              </a:solidFill>
              <a:effectLst/>
              <a:latin typeface="Source Sans Pro" panose="020B0503030403020204" pitchFamily="34" charset="0"/>
            </a:endParaRPr>
          </a:p>
          <a:p>
            <a:pPr algn="l"/>
            <a:r>
              <a:rPr lang="cs-CZ" b="1" i="1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S</a:t>
            </a:r>
            <a:r>
              <a:rPr lang="en-US" b="1" i="1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erious</a:t>
            </a:r>
            <a:r>
              <a:rPr lang="en-US" b="1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 back pain </a:t>
            </a:r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(pain due to a systemic or visceral disease or pain with significant neurologic symptoms or signs)</a:t>
            </a:r>
            <a:endParaRPr lang="cs-CZ" b="0" i="0" dirty="0">
              <a:solidFill>
                <a:srgbClr val="333333"/>
              </a:solidFill>
              <a:effectLst/>
              <a:latin typeface="Source Sans Pro" panose="020B0503030403020204" pitchFamily="34" charset="0"/>
            </a:endParaRPr>
          </a:p>
          <a:p>
            <a:pPr algn="l"/>
            <a:r>
              <a:rPr lang="cs-CZ" b="1" i="1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N</a:t>
            </a:r>
            <a:r>
              <a:rPr lang="en-US" b="1" i="1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onspecific</a:t>
            </a:r>
            <a:r>
              <a:rPr lang="en-US" b="1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 back pain </a:t>
            </a:r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related to the musculoskeletal structures of the back, called mechanical back pain.</a:t>
            </a:r>
            <a:endParaRPr lang="cs-CZ" b="0" i="0" dirty="0">
              <a:solidFill>
                <a:srgbClr val="333333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2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90" y="6228080"/>
            <a:ext cx="8877935" cy="252095"/>
          </a:xfrm>
        </p:spPr>
        <p:txBody>
          <a:bodyPr/>
          <a:lstStyle/>
          <a:p>
            <a:r>
              <a:rPr lang="pl-PL" dirty="0"/>
              <a:t>Department of Orthopaedic surgery</a:t>
            </a:r>
            <a:r>
              <a:rPr altLang="pl-PL" dirty="0"/>
              <a:t> </a:t>
            </a:r>
            <a:r>
              <a:rPr lang="pl-PL" dirty="0"/>
              <a:t>MU </a:t>
            </a:r>
            <a:r>
              <a:rPr lang="pl-PL" b="1" dirty="0">
                <a:latin typeface="SimSun" panose="02010600030101010101" pitchFamily="2" charset="-122"/>
                <a:ea typeface="SimSun" panose="02010600030101010101" pitchFamily="2" charset="-122"/>
              </a:rPr>
              <a:t>＆</a:t>
            </a:r>
            <a:r>
              <a:rPr lang="pl-PL" dirty="0"/>
              <a:t> </a:t>
            </a:r>
            <a:r>
              <a:rPr altLang="pl-PL" dirty="0"/>
              <a:t>UH</a:t>
            </a:r>
            <a:r>
              <a:rPr lang="pl-PL" dirty="0"/>
              <a:t> Brno - </a:t>
            </a:r>
            <a:r>
              <a:rPr lang="en-US" dirty="0"/>
              <a:t> </a:t>
            </a:r>
            <a:r>
              <a:rPr lang="cs-CZ" dirty="0"/>
              <a:t>MUDr. Jan Kocanda, </a:t>
            </a:r>
            <a:r>
              <a:rPr>
                <a:sym typeface="+mn-ea"/>
              </a:rPr>
              <a:t>MUDr. Jan Sklenský</a:t>
            </a:r>
            <a:endParaRPr lang="pl-PL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According to etiology 1/3</a:t>
            </a:r>
          </a:p>
        </p:txBody>
      </p:sp>
      <p:sp>
        <p:nvSpPr>
          <p:cNvPr id="4" name="Zástupný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1755" indent="0" algn="l">
              <a:buNone/>
            </a:pPr>
            <a:r>
              <a:rPr lang="cs-CZ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1. </a:t>
            </a:r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Back pain due to disorders of the </a:t>
            </a:r>
            <a:r>
              <a:rPr lang="en-US" b="1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musculoskeletal</a:t>
            </a:r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 structures</a:t>
            </a:r>
          </a:p>
          <a:p>
            <a:pPr marL="742950" lvl="1" indent="-285750" algn="l">
              <a:buFont typeface="+mj-lt"/>
              <a:buAutoNum type="alphaUcPeriod"/>
            </a:pPr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Nonspecific (mechanical) back pain: no definite relationship between anatomic abnormalities seen on imaging and symptoms</a:t>
            </a:r>
          </a:p>
          <a:p>
            <a:pPr marL="742950" lvl="1" indent="-285750" algn="l">
              <a:buFont typeface="+mj-lt"/>
              <a:buAutoNum type="alphaUcPeriod"/>
            </a:pPr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Specific musculoskeletal back pain: clear relationship between anatomic abnormalities and symptoms</a:t>
            </a:r>
          </a:p>
          <a:p>
            <a:pPr marL="1143000" lvl="2" indent="-228600" algn="l">
              <a:buFont typeface="+mj-lt"/>
              <a:buAutoNum type="alphaUcPeriod"/>
            </a:pPr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Lumbar radiculopathy due to herniated disk, osteophyte, facet hypertrophy, or neuroforaminal narrowing</a:t>
            </a:r>
          </a:p>
          <a:p>
            <a:pPr marL="1143000" lvl="2" indent="-228600" algn="l">
              <a:buFont typeface="+mj-lt"/>
              <a:buAutoNum type="alphaUcPeriod"/>
            </a:pPr>
            <a:r>
              <a:rPr lang="cs-CZ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Degeneration</a:t>
            </a:r>
            <a:r>
              <a:rPr lang="cs-CZ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…..</a:t>
            </a:r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Spinal stenosis</a:t>
            </a:r>
            <a:r>
              <a:rPr lang="cs-CZ" dirty="0">
                <a:solidFill>
                  <a:srgbClr val="333333"/>
                </a:solidFill>
                <a:latin typeface="Source Sans Pro" panose="020B0503030403020204" pitchFamily="34" charset="0"/>
              </a:rPr>
              <a:t>, </a:t>
            </a:r>
            <a:r>
              <a:rPr lang="cs-CZ" dirty="0" err="1">
                <a:solidFill>
                  <a:srgbClr val="333333"/>
                </a:solidFill>
                <a:latin typeface="Source Sans Pro" panose="020B0503030403020204" pitchFamily="34" charset="0"/>
              </a:rPr>
              <a:t>spondylolisthesis</a:t>
            </a:r>
            <a:r>
              <a:rPr lang="cs-CZ" dirty="0">
                <a:solidFill>
                  <a:srgbClr val="333333"/>
                </a:solidFill>
                <a:latin typeface="Source Sans Pro" panose="020B0503030403020204" pitchFamily="34" charset="0"/>
              </a:rPr>
              <a:t>…..</a:t>
            </a:r>
            <a:endParaRPr lang="en-US" b="0" i="0" dirty="0">
              <a:solidFill>
                <a:srgbClr val="333333"/>
              </a:solidFill>
              <a:effectLst/>
              <a:latin typeface="Source Sans Pro" panose="020B0503030403020204" pitchFamily="34" charset="0"/>
            </a:endParaRPr>
          </a:p>
          <a:p>
            <a:pPr marL="1143000" lvl="2" indent="-228600" algn="l">
              <a:buFont typeface="+mj-lt"/>
              <a:buAutoNum type="alphaUcPeriod"/>
            </a:pPr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Cauda equina syndrome</a:t>
            </a:r>
          </a:p>
          <a:p>
            <a:endParaRPr lang="cs-CZ" dirty="0"/>
          </a:p>
        </p:txBody>
      </p:sp>
      <p:sp>
        <p:nvSpPr>
          <p:cNvPr id="2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90" y="6228080"/>
            <a:ext cx="8877935" cy="252095"/>
          </a:xfrm>
        </p:spPr>
        <p:txBody>
          <a:bodyPr/>
          <a:lstStyle/>
          <a:p>
            <a:r>
              <a:rPr lang="pl-PL" dirty="0"/>
              <a:t>Department of Orthopaedic surgery</a:t>
            </a:r>
            <a:r>
              <a:rPr altLang="pl-PL" dirty="0"/>
              <a:t> </a:t>
            </a:r>
            <a:r>
              <a:rPr lang="pl-PL" dirty="0"/>
              <a:t>MU </a:t>
            </a:r>
            <a:r>
              <a:rPr lang="pl-PL" b="1" dirty="0">
                <a:latin typeface="SimSun" panose="02010600030101010101" pitchFamily="2" charset="-122"/>
                <a:ea typeface="SimSun" panose="02010600030101010101" pitchFamily="2" charset="-122"/>
              </a:rPr>
              <a:t>＆</a:t>
            </a:r>
            <a:r>
              <a:rPr lang="pl-PL" dirty="0"/>
              <a:t> </a:t>
            </a:r>
            <a:r>
              <a:rPr altLang="pl-PL" dirty="0"/>
              <a:t>UH</a:t>
            </a:r>
            <a:r>
              <a:rPr lang="pl-PL" dirty="0"/>
              <a:t> Brno - </a:t>
            </a:r>
            <a:r>
              <a:rPr lang="en-US" dirty="0"/>
              <a:t> </a:t>
            </a:r>
            <a:r>
              <a:rPr lang="cs-CZ" dirty="0"/>
              <a:t>MUDr. Jan Kocanda, </a:t>
            </a:r>
            <a:r>
              <a:rPr>
                <a:sym typeface="+mn-ea"/>
              </a:rPr>
              <a:t>MUDr. Jan Sklenský</a:t>
            </a:r>
            <a:endParaRPr lang="pl-PL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ym typeface="+mn-ea"/>
              </a:rPr>
              <a:t>According to etiology</a:t>
            </a:r>
            <a:r>
              <a:rPr lang="cs-CZ" dirty="0"/>
              <a:t> 2/3</a:t>
            </a:r>
          </a:p>
        </p:txBody>
      </p:sp>
      <p:sp>
        <p:nvSpPr>
          <p:cNvPr id="4" name="Zástupný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1755" indent="0" algn="l">
              <a:buNone/>
            </a:pPr>
            <a:r>
              <a:rPr lang="cs-CZ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2. </a:t>
            </a:r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Back pain due to </a:t>
            </a:r>
            <a:r>
              <a:rPr lang="en-US" b="1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visceral disease</a:t>
            </a:r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 (serious, requires specific and rapid diagnosis and treatment)</a:t>
            </a:r>
          </a:p>
          <a:p>
            <a:pPr marL="742950" lvl="1" indent="-285750" algn="l">
              <a:buFont typeface="+mj-lt"/>
              <a:buAutoNum type="alphaUcPeriod"/>
            </a:pPr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Retroperitoneal</a:t>
            </a:r>
          </a:p>
          <a:p>
            <a:pPr marL="1143000" lvl="2" indent="-228600" algn="l">
              <a:buFont typeface="+mj-lt"/>
              <a:buAutoNum type="alphaUcPeriod"/>
            </a:pPr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Aortic aneurysm</a:t>
            </a:r>
          </a:p>
          <a:p>
            <a:pPr marL="1143000" lvl="2" indent="-228600" algn="l">
              <a:buFont typeface="+mj-lt"/>
              <a:buAutoNum type="alphaUcPeriod"/>
            </a:pPr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Retroperitoneal adenopathy or mass</a:t>
            </a:r>
          </a:p>
          <a:p>
            <a:pPr marL="742950" lvl="1" indent="-285750" algn="l">
              <a:buFont typeface="+mj-lt"/>
              <a:buAutoNum type="alphaUcPeriod"/>
            </a:pPr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Pelvic</a:t>
            </a:r>
          </a:p>
          <a:p>
            <a:pPr marL="1143000" lvl="2" indent="-228600" algn="l">
              <a:buFont typeface="+mj-lt"/>
              <a:buAutoNum type="alphaUcPeriod"/>
            </a:pPr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Prostatitis</a:t>
            </a:r>
          </a:p>
          <a:p>
            <a:pPr marL="1143000" lvl="2" indent="-228600" algn="l">
              <a:buFont typeface="+mj-lt"/>
              <a:buAutoNum type="alphaUcPeriod"/>
            </a:pPr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Endometriosis</a:t>
            </a:r>
          </a:p>
          <a:p>
            <a:pPr marL="1143000" lvl="2" indent="-228600" algn="l">
              <a:buFont typeface="+mj-lt"/>
              <a:buAutoNum type="alphaUcPeriod"/>
            </a:pPr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Pelvic inflammatory disease</a:t>
            </a:r>
          </a:p>
          <a:p>
            <a:pPr marL="742950" lvl="1" indent="-285750" algn="l">
              <a:buFont typeface="+mj-lt"/>
              <a:buAutoNum type="alphaUcPeriod"/>
            </a:pPr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Renal</a:t>
            </a:r>
          </a:p>
          <a:p>
            <a:pPr marL="1143000" lvl="2" indent="-228600" algn="l">
              <a:buFont typeface="+mj-lt"/>
              <a:buAutoNum type="alphaUcPeriod"/>
            </a:pPr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Nephrolithiasis</a:t>
            </a:r>
          </a:p>
          <a:p>
            <a:pPr marL="1143000" lvl="2" indent="-228600" algn="l">
              <a:buFont typeface="+mj-lt"/>
              <a:buAutoNum type="alphaUcPeriod"/>
            </a:pPr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Pyelonephritis</a:t>
            </a:r>
          </a:p>
          <a:p>
            <a:pPr marL="1143000" lvl="2" indent="-228600" algn="l">
              <a:buFont typeface="+mj-lt"/>
              <a:buAutoNum type="alphaUcPeriod"/>
            </a:pPr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Perinephric abscess</a:t>
            </a:r>
          </a:p>
          <a:p>
            <a:pPr marL="742950" lvl="1" indent="-285750" algn="l">
              <a:buFont typeface="+mj-lt"/>
              <a:buAutoNum type="alphaUcPeriod"/>
            </a:pPr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GI</a:t>
            </a:r>
          </a:p>
          <a:p>
            <a:pPr marL="1143000" lvl="2" indent="-228600" algn="l">
              <a:buFont typeface="+mj-lt"/>
              <a:buAutoNum type="alphaUcPeriod"/>
            </a:pPr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Pancreatitis</a:t>
            </a:r>
          </a:p>
          <a:p>
            <a:pPr marL="1143000" lvl="2" indent="-228600" algn="l">
              <a:buFont typeface="+mj-lt"/>
              <a:buAutoNum type="alphaUcPeriod"/>
            </a:pPr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Cholecystitis</a:t>
            </a:r>
          </a:p>
          <a:p>
            <a:pPr marL="1143000" lvl="2" indent="-228600" algn="l">
              <a:buFont typeface="+mj-lt"/>
              <a:buAutoNum type="alphaUcPeriod"/>
            </a:pPr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Penetrating ulcer</a:t>
            </a:r>
          </a:p>
          <a:p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</a:spPr>
      <a:bodyPr vert="horz" wrap="non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</a:spPr>
      <a:bodyPr vert="horz" wrap="non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</a:spPr>
      <a:bodyPr vert="horz" wrap="non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</a:spPr>
      <a:bodyPr vert="horz" wrap="non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</a:spPr>
      <a:bodyPr vert="horz" wrap="non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</a:spPr>
      <a:bodyPr vert="horz" wrap="non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2166</Words>
  <Application>Microsoft Office PowerPoint</Application>
  <PresentationFormat>Širokoúhlá obrazovka</PresentationFormat>
  <Paragraphs>348</Paragraphs>
  <Slides>44</Slides>
  <Notes>4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3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44</vt:i4>
      </vt:variant>
    </vt:vector>
  </HeadingPairs>
  <TitlesOfParts>
    <vt:vector size="54" baseType="lpstr">
      <vt:lpstr>SimSun</vt:lpstr>
      <vt:lpstr>Arial</vt:lpstr>
      <vt:lpstr>Calibri</vt:lpstr>
      <vt:lpstr>Source Sans Pro</vt:lpstr>
      <vt:lpstr>Tahoma</vt:lpstr>
      <vt:lpstr>Wingdings</vt:lpstr>
      <vt:lpstr>Prezentace_MU_CZ</vt:lpstr>
      <vt:lpstr>2_Prezentace_MU_CZ</vt:lpstr>
      <vt:lpstr>3_Prezentace_MU_CZ</vt:lpstr>
      <vt:lpstr>Acrobat Document</vt:lpstr>
      <vt:lpstr>Differential diagnosis of back pain</vt:lpstr>
      <vt:lpstr>Čtvrtek SIMU Ortopedie a rehabilitace CZ+ENG VLOR7X1c aVLOR7X1</vt:lpstr>
      <vt:lpstr>Summary</vt:lpstr>
      <vt:lpstr>Definition</vt:lpstr>
      <vt:lpstr>According to time</vt:lpstr>
      <vt:lpstr>Acording to location</vt:lpstr>
      <vt:lpstr>CONSTRUCTING A DIFFERENTIAL DIAGNOSIS</vt:lpstr>
      <vt:lpstr>According to etiology 1/3</vt:lpstr>
      <vt:lpstr>According to etiology 2/3</vt:lpstr>
      <vt:lpstr>According to etiology 3/3</vt:lpstr>
      <vt:lpstr>Epidemiology</vt:lpstr>
      <vt:lpstr>Epidemiology</vt:lpstr>
      <vt:lpstr>Classification of low back pain  (Waddell 1987)</vt:lpstr>
      <vt:lpstr>Diagnostic triad  (Waddell 1998,Barsa,Häckel 2004,Vrba 2008)</vt:lpstr>
      <vt:lpstr>Mechanical causes</vt:lpstr>
      <vt:lpstr>Prezentace aplikace PowerPoint</vt:lpstr>
      <vt:lpstr>Mechanical causes</vt:lpstr>
      <vt:lpstr>Prezentace aplikace PowerPoint</vt:lpstr>
      <vt:lpstr>Mechanical causes</vt:lpstr>
      <vt:lpstr>Prezentace aplikace PowerPoint</vt:lpstr>
      <vt:lpstr>Mechanical causes</vt:lpstr>
      <vt:lpstr>Mechanical causes</vt:lpstr>
      <vt:lpstr>Mechanical causes</vt:lpstr>
      <vt:lpstr>Mechanical causes</vt:lpstr>
      <vt:lpstr>Prezentace aplikace PowerPoint</vt:lpstr>
      <vt:lpstr>Prezentace aplikace PowerPoint</vt:lpstr>
      <vt:lpstr>Prezentace aplikace PowerPoint</vt:lpstr>
      <vt:lpstr>Malignant tumors</vt:lpstr>
      <vt:lpstr>Benign tumors </vt:lpstr>
      <vt:lpstr>Infection</vt:lpstr>
      <vt:lpstr>Infection</vt:lpstr>
      <vt:lpstr>Osteoporosis</vt:lpstr>
      <vt:lpstr>Congenital and other degenerative changes</vt:lpstr>
      <vt:lpstr>Congenital and other degenerative changes</vt:lpstr>
      <vt:lpstr>Congenital and other degenerative changes</vt:lpstr>
      <vt:lpstr>Spondyloarthropathy</vt:lpstr>
      <vt:lpstr>Spondyloarthropathy</vt:lpstr>
      <vt:lpstr>EXAMINATION</vt:lpstr>
      <vt:lpstr>Red flags</vt:lpstr>
      <vt:lpstr>Prezentace aplikace PowerPoint</vt:lpstr>
      <vt:lpstr>Prezentace aplikace PowerPoint</vt:lpstr>
      <vt:lpstr>Red flags – TUNA FISH </vt:lpstr>
      <vt:lpstr>Yellow flags</vt:lpstr>
      <vt:lpstr>Literatura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Parížek Dominik</dc:creator>
  <cp:lastModifiedBy>Jan Kocanda</cp:lastModifiedBy>
  <cp:revision>298</cp:revision>
  <dcterms:created xsi:type="dcterms:W3CDTF">2021-08-16T19:56:00Z</dcterms:created>
  <dcterms:modified xsi:type="dcterms:W3CDTF">2022-10-20T05:43:21Z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90FCA36408864A3CBF2FFE2FECE7B55E</vt:lpwstr>
  </property>
  <property fmtid="{D5CDD505-2E9C-101B-9397-08002B2CF9AE}" pid="3" name="KSOProductBuildVer">
    <vt:lpwstr>1033-11.2.0.11210</vt:lpwstr>
  </property>
</Properties>
</file>