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1" r:id="rId2"/>
  </p:sldMasterIdLst>
  <p:notesMasterIdLst>
    <p:notesMasterId r:id="rId47"/>
  </p:notesMasterIdLst>
  <p:sldIdLst>
    <p:sldId id="256" r:id="rId3"/>
    <p:sldId id="257" r:id="rId4"/>
    <p:sldId id="260" r:id="rId5"/>
    <p:sldId id="258" r:id="rId6"/>
    <p:sldId id="270" r:id="rId7"/>
    <p:sldId id="271" r:id="rId8"/>
    <p:sldId id="272" r:id="rId9"/>
    <p:sldId id="273" r:id="rId10"/>
    <p:sldId id="274" r:id="rId11"/>
    <p:sldId id="301" r:id="rId12"/>
    <p:sldId id="277" r:id="rId13"/>
    <p:sldId id="278" r:id="rId14"/>
    <p:sldId id="279" r:id="rId15"/>
    <p:sldId id="280" r:id="rId16"/>
    <p:sldId id="281" r:id="rId17"/>
    <p:sldId id="282" r:id="rId18"/>
    <p:sldId id="307" r:id="rId19"/>
    <p:sldId id="314" r:id="rId20"/>
    <p:sldId id="315" r:id="rId21"/>
    <p:sldId id="313" r:id="rId22"/>
    <p:sldId id="283" r:id="rId23"/>
    <p:sldId id="284" r:id="rId24"/>
    <p:sldId id="287" r:id="rId25"/>
    <p:sldId id="310" r:id="rId26"/>
    <p:sldId id="312" r:id="rId27"/>
    <p:sldId id="311" r:id="rId28"/>
    <p:sldId id="316" r:id="rId29"/>
    <p:sldId id="302" r:id="rId30"/>
    <p:sldId id="288" r:id="rId31"/>
    <p:sldId id="289" r:id="rId32"/>
    <p:sldId id="290" r:id="rId33"/>
    <p:sldId id="291" r:id="rId34"/>
    <p:sldId id="292" r:id="rId35"/>
    <p:sldId id="293" r:id="rId36"/>
    <p:sldId id="294" r:id="rId37"/>
    <p:sldId id="295" r:id="rId38"/>
    <p:sldId id="296" r:id="rId39"/>
    <p:sldId id="297" r:id="rId40"/>
    <p:sldId id="305" r:id="rId41"/>
    <p:sldId id="317" r:id="rId42"/>
    <p:sldId id="306" r:id="rId43"/>
    <p:sldId id="298" r:id="rId44"/>
    <p:sldId id="299" r:id="rId45"/>
    <p:sldId id="300" r:id="rId46"/>
  </p:sldIdLst>
  <p:sldSz cx="9144000" cy="6858000" type="screen4x3"/>
  <p:notesSz cx="6858000" cy="9144000"/>
  <p:defaultTextStyle>
    <a:defPPr>
      <a:defRPr lang="cs-CZ"/>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55C"/>
    <a:srgbClr val="FF9900"/>
    <a:srgbClr val="DDDDDD"/>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40" autoAdjust="0"/>
  </p:normalViewPr>
  <p:slideViewPr>
    <p:cSldViewPr showGuides="1">
      <p:cViewPr varScale="1">
        <p:scale>
          <a:sx n="79" d="100"/>
          <a:sy n="79" d="100"/>
        </p:scale>
        <p:origin x="25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c:spPr>
          <c:explosion val="4"/>
          <c:dPt>
            <c:idx val="0"/>
            <c:bubble3D val="0"/>
            <c:spPr>
              <a:solidFill>
                <a:srgbClr val="FF6161"/>
              </a:solidFill>
              <a:ln w="19050">
                <a:solidFill>
                  <a:schemeClr val="lt1"/>
                </a:solidFill>
              </a:ln>
              <a:effectLst/>
            </c:spPr>
            <c:extLst>
              <c:ext xmlns:c16="http://schemas.microsoft.com/office/drawing/2014/chart" uri="{C3380CC4-5D6E-409C-BE32-E72D297353CC}">
                <c16:uniqueId val="{00000001-BDE0-4E2C-B1B6-A728DC339B6F}"/>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BDE0-4E2C-B1B6-A728DC339B6F}"/>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BDE0-4E2C-B1B6-A728DC339B6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DE0-4E2C-B1B6-A728DC339B6F}"/>
              </c:ext>
            </c:extLst>
          </c:dPt>
          <c:dLbls>
            <c:dLbl>
              <c:idx val="0"/>
              <c:layout>
                <c:manualLayout>
                  <c:x val="-2.3156167979002623E-3"/>
                  <c:y val="0.111550977417117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E0-4E2C-B1B6-A728DC339B6F}"/>
                </c:ext>
              </c:extLst>
            </c:dLbl>
            <c:dLbl>
              <c:idx val="1"/>
              <c:layout>
                <c:manualLayout>
                  <c:x val="2.8879641392502282E-2"/>
                  <c:y val="0.178438232372134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E0-4E2C-B1B6-A728DC339B6F}"/>
                </c:ext>
              </c:extLst>
            </c:dLbl>
            <c:dLbl>
              <c:idx val="2"/>
              <c:layout>
                <c:manualLayout>
                  <c:x val="-0.20735679127439949"/>
                  <c:y val="5.17639557112979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E0-4E2C-B1B6-A728DC339B6F}"/>
                </c:ext>
              </c:extLst>
            </c:dLbl>
            <c:dLbl>
              <c:idx val="3"/>
              <c:showLegendKey val="0"/>
              <c:showVal val="0"/>
              <c:showCatName val="1"/>
              <c:showSerName val="0"/>
              <c:showPercent val="1"/>
              <c:showBubbleSize val="0"/>
              <c:extLst>
                <c:ext xmlns:c15="http://schemas.microsoft.com/office/drawing/2012/chart" uri="{CE6537A1-D6FC-4f65-9D91-7224C49458BB}">
                  <c15:layout>
                    <c:manualLayout>
                      <c:w val="0.37981281806894751"/>
                      <c:h val="0.25636712310332066"/>
                    </c:manualLayout>
                  </c15:layout>
                </c:ext>
                <c:ext xmlns:c16="http://schemas.microsoft.com/office/drawing/2014/chart" uri="{C3380CC4-5D6E-409C-BE32-E72D297353CC}">
                  <c16:uniqueId val="{00000007-BDE0-4E2C-B1B6-A728DC339B6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List1!$I$5:$I$8</c:f>
              <c:strCache>
                <c:ptCount val="4"/>
                <c:pt idx="0">
                  <c:v>Blood 2.5 g</c:v>
                </c:pt>
                <c:pt idx="1">
                  <c:v>Intracellular ferritin 2 g</c:v>
                </c:pt>
                <c:pt idx="2">
                  <c:v>Protein bound (myoglobin) 0.4g</c:v>
                </c:pt>
                <c:pt idx="3">
                  <c:v>Plasma transferrin 4 mg</c:v>
                </c:pt>
              </c:strCache>
            </c:strRef>
          </c:cat>
          <c:val>
            <c:numRef>
              <c:f>List1!$J$5:$J$8</c:f>
              <c:numCache>
                <c:formatCode>General</c:formatCode>
                <c:ptCount val="4"/>
                <c:pt idx="0">
                  <c:v>2.5</c:v>
                </c:pt>
                <c:pt idx="1">
                  <c:v>2</c:v>
                </c:pt>
                <c:pt idx="2">
                  <c:v>0.4</c:v>
                </c:pt>
                <c:pt idx="3">
                  <c:v>4.0000000000000001E-3</c:v>
                </c:pt>
              </c:numCache>
            </c:numRef>
          </c:val>
          <c:extLst>
            <c:ext xmlns:c16="http://schemas.microsoft.com/office/drawing/2014/chart" uri="{C3380CC4-5D6E-409C-BE32-E72D297353CC}">
              <c16:uniqueId val="{00000008-BDE0-4E2C-B1B6-A728DC339B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4FBB281-5199-40D8-918F-9C4C5FC47F5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200"/>
            </a:lvl1pPr>
          </a:lstStyle>
          <a:p>
            <a:pPr>
              <a:defRPr/>
            </a:pPr>
            <a:endParaRPr lang="cs-CZ" altLang="cs-CZ"/>
          </a:p>
        </p:txBody>
      </p:sp>
      <p:sp>
        <p:nvSpPr>
          <p:cNvPr id="68611" name="Rectangle 3">
            <a:extLst>
              <a:ext uri="{FF2B5EF4-FFF2-40B4-BE49-F238E27FC236}">
                <a16:creationId xmlns:a16="http://schemas.microsoft.com/office/drawing/2014/main" id="{5A340B0A-43DD-45B4-B3F1-51FBFCC55FF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a:lvl1pPr>
          </a:lstStyle>
          <a:p>
            <a:pPr>
              <a:defRPr/>
            </a:pPr>
            <a:endParaRPr lang="cs-CZ" altLang="cs-CZ"/>
          </a:p>
        </p:txBody>
      </p:sp>
      <p:sp>
        <p:nvSpPr>
          <p:cNvPr id="4100" name="Rectangle 4">
            <a:extLst>
              <a:ext uri="{FF2B5EF4-FFF2-40B4-BE49-F238E27FC236}">
                <a16:creationId xmlns:a16="http://schemas.microsoft.com/office/drawing/2014/main" id="{1F5D23FF-DC5C-43F7-AC08-170A5A2131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0C0488F7-5A99-4517-8589-6A7AD06B2F3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68614" name="Rectangle 6">
            <a:extLst>
              <a:ext uri="{FF2B5EF4-FFF2-40B4-BE49-F238E27FC236}">
                <a16:creationId xmlns:a16="http://schemas.microsoft.com/office/drawing/2014/main" id="{0C849F46-F5E6-47C1-9F3F-9F25FE16CE5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FontTx/>
              <a:buNone/>
              <a:defRPr sz="1200"/>
            </a:lvl1pPr>
          </a:lstStyle>
          <a:p>
            <a:pPr>
              <a:defRPr/>
            </a:pPr>
            <a:endParaRPr lang="cs-CZ" altLang="cs-CZ"/>
          </a:p>
        </p:txBody>
      </p:sp>
      <p:sp>
        <p:nvSpPr>
          <p:cNvPr id="68615" name="Rectangle 7">
            <a:extLst>
              <a:ext uri="{FF2B5EF4-FFF2-40B4-BE49-F238E27FC236}">
                <a16:creationId xmlns:a16="http://schemas.microsoft.com/office/drawing/2014/main" id="{5232AC48-D7B5-451E-9684-EDC6D66BF55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2DECD54-BE4C-4BD5-8005-3E42696EEE85}"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ECD54-BE4C-4BD5-8005-3E42696EEE85}" type="slidenum">
              <a:rPr lang="cs-CZ" altLang="cs-CZ" smtClean="0"/>
              <a:pPr/>
              <a:t>1</a:t>
            </a:fld>
            <a:endParaRPr lang="cs-CZ" altLang="cs-CZ"/>
          </a:p>
        </p:txBody>
      </p:sp>
    </p:spTree>
    <p:extLst>
      <p:ext uri="{BB962C8B-B14F-4D97-AF65-F5344CB8AC3E}">
        <p14:creationId xmlns:p14="http://schemas.microsoft.com/office/powerpoint/2010/main" val="88206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40199F1-F881-42AF-902D-634A96C07770}"/>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E184ED9-BCE0-4D1B-A9B9-589E33D20FA3}" type="slidenum">
              <a:rPr lang="cs-CZ" altLang="cs-CZ" sz="1200"/>
              <a:pPr/>
              <a:t>13</a:t>
            </a:fld>
            <a:endParaRPr lang="cs-CZ" altLang="cs-CZ" sz="1200"/>
          </a:p>
        </p:txBody>
      </p:sp>
      <p:sp>
        <p:nvSpPr>
          <p:cNvPr id="18435" name="Rectangle 2">
            <a:extLst>
              <a:ext uri="{FF2B5EF4-FFF2-40B4-BE49-F238E27FC236}">
                <a16:creationId xmlns:a16="http://schemas.microsoft.com/office/drawing/2014/main" id="{0D732C54-A155-4E77-933E-DB722DDEFCB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2F48552-C5E0-4C9D-A0FF-7CD0E5CEB273}"/>
              </a:ext>
            </a:extLst>
          </p:cNvPr>
          <p:cNvSpPr>
            <a:spLocks noGrp="1" noChangeArrowheads="1"/>
          </p:cNvSpPr>
          <p:nvPr>
            <p:ph type="body" idx="1"/>
          </p:nvPr>
        </p:nvSpPr>
        <p:spPr>
          <a:noFill/>
        </p:spPr>
        <p:txBody>
          <a:bodyPr/>
          <a:lstStyle/>
          <a:p>
            <a:pPr eaLnBrk="1" hangingPunct="1"/>
            <a:r>
              <a:rPr lang="en-US" altLang="cs-CZ" b="1"/>
              <a:t>G6PD deficienc</a:t>
            </a:r>
            <a:r>
              <a:rPr lang="en-US" altLang="cs-CZ" sz="1000"/>
              <a:t>  over 100 mutant forms identified. X-linked, drug senzitive variety most common (drugs which produce peroxide)</a:t>
            </a:r>
          </a:p>
          <a:p>
            <a:pPr eaLnBrk="1" hangingPunct="1"/>
            <a:r>
              <a:rPr lang="en-US" altLang="cs-CZ" b="1"/>
              <a:t>AIHA - autoimmune hemolytic anemia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09FF309-FB7B-44B5-9A14-B021F3CCC5F4}"/>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3A86727-C4D1-45AD-BAAA-D2192CAF8F78}" type="slidenum">
              <a:rPr lang="cs-CZ" altLang="cs-CZ" sz="1200"/>
              <a:pPr/>
              <a:t>23</a:t>
            </a:fld>
            <a:endParaRPr lang="cs-CZ" altLang="cs-CZ" sz="1200"/>
          </a:p>
        </p:txBody>
      </p:sp>
      <p:sp>
        <p:nvSpPr>
          <p:cNvPr id="27651" name="Rectangle 2">
            <a:extLst>
              <a:ext uri="{FF2B5EF4-FFF2-40B4-BE49-F238E27FC236}">
                <a16:creationId xmlns:a16="http://schemas.microsoft.com/office/drawing/2014/main" id="{BD451C0A-CDDD-4E06-A003-3B41AB8D79F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89408D1-737F-47F8-9AA3-CAA757933B47}"/>
              </a:ext>
            </a:extLst>
          </p:cNvPr>
          <p:cNvSpPr>
            <a:spLocks noGrp="1" noChangeArrowheads="1"/>
          </p:cNvSpPr>
          <p:nvPr>
            <p:ph type="body" idx="1"/>
          </p:nvPr>
        </p:nvSpPr>
        <p:spPr>
          <a:noFill/>
        </p:spPr>
        <p:txBody>
          <a:bodyPr/>
          <a:lstStyle/>
          <a:p>
            <a:pPr eaLnBrk="1" hangingPunct="1"/>
            <a:r>
              <a:rPr lang="en-US" altLang="cs-CZ" b="1"/>
              <a:t>Iron deficiency: </a:t>
            </a:r>
            <a:r>
              <a:rPr lang="en-US" altLang="cs-CZ"/>
              <a:t>Include = anemia of chronic blood loss; Hypochromic-microcytic anemia; Hypochromic anemia of pregnancy, infancy, and childhood) BLOOD LOSS leadind cause; DEFECT IN FE UTILIZATION – hemoglobinopaties, sideroblstic and myelodysplastic anemia HIGH RDW --- ringed sideroblasts in BM SIDEROBLASTIC ANEMIA associated with myelodysplastic sy.</a:t>
            </a:r>
          </a:p>
          <a:p>
            <a:pPr eaLnBrk="1" hangingPunct="1"/>
            <a:r>
              <a:rPr lang="en-US" altLang="cs-CZ" b="1"/>
              <a:t>Vitamin B12: </a:t>
            </a:r>
            <a:r>
              <a:rPr lang="en-US" altLang="cs-CZ"/>
              <a:t>RISK OF GASTRIC CANCER --- GI X-ray advised </a:t>
            </a:r>
          </a:p>
          <a:p>
            <a:pPr eaLnBrk="1" hangingPunct="1"/>
            <a:r>
              <a:rPr lang="en-US" altLang="cs-CZ"/>
              <a:t>	REQUIRES INTRINSIC FACTOR from gastric mucosa to absorb in the intestine</a:t>
            </a:r>
          </a:p>
          <a:p>
            <a:pPr eaLnBrk="1" hangingPunct="1"/>
            <a:r>
              <a:rPr lang="en-US" altLang="cs-CZ" b="1"/>
              <a:t>Folate </a:t>
            </a:r>
            <a:r>
              <a:rPr lang="en-US" altLang="cs-CZ"/>
              <a:t>PROLONGD COOKING DESTROYS FOLATE, Peaple who eat marginal diet = TEA-and –TOASTERS, CHRONIC ALCOHOLICS</a:t>
            </a:r>
            <a:br>
              <a:rPr lang="en-US" altLang="cs-CZ"/>
            </a:br>
            <a:r>
              <a:rPr lang="en-US" altLang="cs-CZ"/>
              <a:t> Defective DNA synthesis ---- RNA synthesis continue ---- increased cytoplasmatic volume and maturation ---- increased intramedullar cell death = inefective erythropoiesis</a:t>
            </a:r>
          </a:p>
          <a:p>
            <a:pPr eaLnBrk="1" hangingPunct="1"/>
            <a:r>
              <a:rPr lang="en-US" altLang="cs-CZ" b="1"/>
              <a:t>Chronic disease: </a:t>
            </a:r>
            <a:r>
              <a:rPr lang="en-US" altLang="cs-CZ"/>
              <a:t>JZ6]Kidney, endocrine – thyroid, pituitary, or protein depletion</a:t>
            </a:r>
          </a:p>
          <a:p>
            <a:pPr eaLnBrk="1" hangingPunct="1"/>
            <a:endParaRPr lang="en-US" altLang="cs-CZ" b="1"/>
          </a:p>
          <a:p>
            <a:pPr eaLnBrk="1" hangingPunct="1"/>
            <a:endParaRPr lang="en-US" altLang="cs-CZ"/>
          </a:p>
          <a:p>
            <a:pPr eaLnBrk="1" hangingPunct="1"/>
            <a:endParaRPr lang="en-US" altLang="cs-CZ"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AF8053D-5E4C-41A4-B16A-C7E8C31CB9B9}"/>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ED6D17E9-60B7-41C0-9BB6-E7858EE9CE2C}" type="slidenum">
              <a:rPr lang="cs-CZ" altLang="cs-CZ" sz="1200"/>
              <a:pPr/>
              <a:t>44</a:t>
            </a:fld>
            <a:endParaRPr lang="cs-CZ" altLang="cs-CZ" sz="1200"/>
          </a:p>
        </p:txBody>
      </p:sp>
      <p:sp>
        <p:nvSpPr>
          <p:cNvPr id="45059" name="Rectangle 2">
            <a:extLst>
              <a:ext uri="{FF2B5EF4-FFF2-40B4-BE49-F238E27FC236}">
                <a16:creationId xmlns:a16="http://schemas.microsoft.com/office/drawing/2014/main" id="{A5819EC1-E45A-47C1-BAF8-8D93C601FA7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FB08DCF-973D-4E62-9127-7D77D441E992}"/>
              </a:ext>
            </a:extLst>
          </p:cNvPr>
          <p:cNvSpPr>
            <a:spLocks noGrp="1" noChangeArrowheads="1"/>
          </p:cNvSpPr>
          <p:nvPr>
            <p:ph type="body" idx="1"/>
          </p:nvPr>
        </p:nvSpPr>
        <p:spPr>
          <a:noFill/>
        </p:spPr>
        <p:txBody>
          <a:bodyPr/>
          <a:lstStyle/>
          <a:p>
            <a:pPr eaLnBrk="1" hangingPunct="1"/>
            <a:r>
              <a:rPr lang="en-US" altLang="cs-CZ" sz="1000" dirty="0"/>
              <a:t>Hemoglobin (Hb) S arises from a mutation substituting thymine for adenine in the sixth codon of the beta-chain gene </a:t>
            </a:r>
            <a:r>
              <a:rPr lang="en-US" altLang="cs-CZ" sz="1000" i="1" dirty="0"/>
              <a:t>GAG</a:t>
            </a:r>
            <a:r>
              <a:rPr lang="en-US" altLang="cs-CZ" sz="1000" dirty="0"/>
              <a:t> to </a:t>
            </a:r>
            <a:r>
              <a:rPr lang="en-US" altLang="cs-CZ" sz="1000" i="1" dirty="0"/>
              <a:t>GTG.</a:t>
            </a:r>
            <a:r>
              <a:rPr lang="en-US" altLang="cs-CZ" sz="1000" dirty="0"/>
              <a:t> This causes coding of valine instead of glutamine in position 6 of the hemoglobin beta chain. The resulting hemoglobin has the physical properties of forming polymers under deoxy conditions. It also exhibits changes in solubility and molecular stability. These properties are responsible for the profound clinical expressions of the sickling syndromes. </a:t>
            </a:r>
          </a:p>
          <a:p>
            <a:pPr eaLnBrk="1" hangingPunct="1"/>
            <a:r>
              <a:rPr lang="en-US" altLang="cs-CZ" sz="1000" dirty="0"/>
              <a:t>Under deoxy conditions, Hb S undergoes marked decrease in solubility, increased viscosity, and polymer formation at concentrations exceeding 30 g/dL. It forms a gel-like substance containing hemoglobin crystals called </a:t>
            </a:r>
            <a:r>
              <a:rPr lang="en-US" altLang="cs-CZ" sz="1000" dirty="0" err="1"/>
              <a:t>tactoids</a:t>
            </a:r>
            <a:r>
              <a:rPr lang="en-US" altLang="cs-CZ" sz="1000" dirty="0"/>
              <a:t>. The gel-like form of hemoglobin is in equilibrium with its liquid soluble form. A number of factors influence this equilibrium, including the following: </a:t>
            </a:r>
          </a:p>
          <a:p>
            <a:pPr eaLnBrk="1" hangingPunct="1"/>
            <a:r>
              <a:rPr lang="en-US" altLang="cs-CZ" sz="1000" dirty="0"/>
              <a:t>Oxygen tension </a:t>
            </a:r>
          </a:p>
          <a:p>
            <a:pPr lvl="1" eaLnBrk="1" hangingPunct="1"/>
            <a:r>
              <a:rPr lang="en-US" altLang="cs-CZ" sz="1000" dirty="0"/>
              <a:t>Polymer formation occurs only in the deoxy state. </a:t>
            </a:r>
          </a:p>
          <a:p>
            <a:pPr lvl="1" eaLnBrk="1" hangingPunct="1"/>
            <a:r>
              <a:rPr lang="en-US" altLang="cs-CZ" sz="1000" dirty="0"/>
              <a:t>If oxygen is present, the liquid state prevails. </a:t>
            </a:r>
          </a:p>
          <a:p>
            <a:pPr eaLnBrk="1" hangingPunct="1"/>
            <a:r>
              <a:rPr lang="en-US" altLang="cs-CZ" sz="1000" dirty="0"/>
              <a:t>Concentration of Hb S </a:t>
            </a:r>
          </a:p>
          <a:p>
            <a:pPr lvl="1" eaLnBrk="1" hangingPunct="1"/>
            <a:r>
              <a:rPr lang="en-US" altLang="cs-CZ" sz="1000" dirty="0"/>
              <a:t>The normal cellular hemoglobin concentration is 30 g/dL. </a:t>
            </a:r>
          </a:p>
          <a:p>
            <a:pPr lvl="1" eaLnBrk="1" hangingPunct="1"/>
            <a:r>
              <a:rPr lang="en-US" altLang="cs-CZ" sz="1000" dirty="0"/>
              <a:t>Gelation of Hb S occurs at concentrations greater than 20.8 g/dL. </a:t>
            </a:r>
          </a:p>
          <a:p>
            <a:pPr eaLnBrk="1" hangingPunct="1"/>
            <a:r>
              <a:rPr lang="en-US" altLang="cs-CZ" sz="1000" dirty="0"/>
              <a:t>The presence of other </a:t>
            </a:r>
            <a:r>
              <a:rPr lang="en-US" altLang="cs-CZ" sz="1000" dirty="0" err="1"/>
              <a:t>hemoglobins</a:t>
            </a:r>
            <a:r>
              <a:rPr lang="en-US" altLang="cs-CZ" sz="1000" dirty="0"/>
              <a:t> </a:t>
            </a:r>
          </a:p>
          <a:p>
            <a:pPr lvl="1" eaLnBrk="1" hangingPunct="1"/>
            <a:r>
              <a:rPr lang="en-US" altLang="cs-CZ" sz="1000" dirty="0"/>
              <a:t>Hemoglobin A and hemoglobin F have an inhibitory effect on gelation. </a:t>
            </a:r>
          </a:p>
          <a:p>
            <a:pPr lvl="1" eaLnBrk="1" hangingPunct="1"/>
            <a:r>
              <a:rPr lang="en-US" altLang="cs-CZ" sz="1000" dirty="0"/>
              <a:t>These and other hemoglobin interactions affect the severity of clinical syndromes. </a:t>
            </a:r>
          </a:p>
          <a:p>
            <a:pPr lvl="1" eaLnBrk="1" hangingPunct="1"/>
            <a:r>
              <a:rPr lang="en-US" altLang="cs-CZ" sz="1000" dirty="0"/>
              <a:t>SS hemoglobin produces a more severe disease than SC, SD, SO Arab, and SA hemoglobin. </a:t>
            </a:r>
          </a:p>
          <a:p>
            <a:pPr eaLnBrk="1" hangingPunct="1"/>
            <a:endParaRPr lang="en-US" altLang="cs-CZ"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0F5D4C-BE3A-4B11-A51F-D10D6C734E2C}"/>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28AC9A14-467C-44EF-AC34-4331F8E28DB6}"/>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6" name="Oval 4">
              <a:extLst>
                <a:ext uri="{FF2B5EF4-FFF2-40B4-BE49-F238E27FC236}">
                  <a16:creationId xmlns:a16="http://schemas.microsoft.com/office/drawing/2014/main" id="{CF116776-24C3-494B-95D5-30878496CFC2}"/>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7" name="Oval 5">
              <a:extLst>
                <a:ext uri="{FF2B5EF4-FFF2-40B4-BE49-F238E27FC236}">
                  <a16:creationId xmlns:a16="http://schemas.microsoft.com/office/drawing/2014/main" id="{09C25151-3EC9-4D1A-80FA-9ADAE161B364}"/>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8" name="Oval 6">
              <a:extLst>
                <a:ext uri="{FF2B5EF4-FFF2-40B4-BE49-F238E27FC236}">
                  <a16:creationId xmlns:a16="http://schemas.microsoft.com/office/drawing/2014/main" id="{BDDE2B50-BF15-4DB4-9B6F-8A452779889F}"/>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9" name="Oval 7">
              <a:extLst>
                <a:ext uri="{FF2B5EF4-FFF2-40B4-BE49-F238E27FC236}">
                  <a16:creationId xmlns:a16="http://schemas.microsoft.com/office/drawing/2014/main" id="{CEC943AB-6EBC-4B4F-8D44-2AEA256E21C8}"/>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10" name="Oval 8">
              <a:extLst>
                <a:ext uri="{FF2B5EF4-FFF2-40B4-BE49-F238E27FC236}">
                  <a16:creationId xmlns:a16="http://schemas.microsoft.com/office/drawing/2014/main" id="{8A07C6B5-D96B-4598-9733-858D9B728AA3}"/>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grpSp>
      <p:sp>
        <p:nvSpPr>
          <p:cNvPr id="3073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cs-CZ" altLang="cs-CZ" noProof="0"/>
              <a:t>Click to edit Master title style</a:t>
            </a:r>
          </a:p>
        </p:txBody>
      </p:sp>
      <p:sp>
        <p:nvSpPr>
          <p:cNvPr id="3073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cs-CZ" altLang="cs-CZ" noProof="0"/>
              <a:t>Click to edit Master subtitle style</a:t>
            </a:r>
          </a:p>
        </p:txBody>
      </p:sp>
      <p:sp>
        <p:nvSpPr>
          <p:cNvPr id="11" name="Rectangle 9">
            <a:extLst>
              <a:ext uri="{FF2B5EF4-FFF2-40B4-BE49-F238E27FC236}">
                <a16:creationId xmlns:a16="http://schemas.microsoft.com/office/drawing/2014/main" id="{30A68B84-350B-40D9-8734-DD69D3B28360}"/>
              </a:ext>
            </a:extLst>
          </p:cNvPr>
          <p:cNvSpPr>
            <a:spLocks noGrp="1" noChangeArrowheads="1"/>
          </p:cNvSpPr>
          <p:nvPr>
            <p:ph type="dt" sz="half"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000"/>
            </a:lvl1pPr>
          </a:lstStyle>
          <a:p>
            <a:pPr>
              <a:defRPr/>
            </a:pPr>
            <a:endParaRPr lang="cs-CZ" altLang="cs-CZ"/>
          </a:p>
        </p:txBody>
      </p:sp>
      <p:sp>
        <p:nvSpPr>
          <p:cNvPr id="12" name="Rectangle 10">
            <a:extLst>
              <a:ext uri="{FF2B5EF4-FFF2-40B4-BE49-F238E27FC236}">
                <a16:creationId xmlns:a16="http://schemas.microsoft.com/office/drawing/2014/main" id="{9A3783A5-D3B4-4118-94E9-88C3A0C3E88E}"/>
              </a:ext>
            </a:extLst>
          </p:cNvPr>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FontTx/>
              <a:buNone/>
              <a:defRPr sz="1000"/>
            </a:lvl1pPr>
          </a:lstStyle>
          <a:p>
            <a:pPr>
              <a:defRPr/>
            </a:pPr>
            <a:endParaRPr lang="cs-CZ" altLang="cs-CZ"/>
          </a:p>
        </p:txBody>
      </p:sp>
      <p:sp>
        <p:nvSpPr>
          <p:cNvPr id="13" name="Rectangle 11">
            <a:extLst>
              <a:ext uri="{FF2B5EF4-FFF2-40B4-BE49-F238E27FC236}">
                <a16:creationId xmlns:a16="http://schemas.microsoft.com/office/drawing/2014/main" id="{08876934-A0FB-4C4E-9927-75BB124A5BE7}"/>
              </a:ext>
            </a:extLst>
          </p:cNvPr>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180C1415-BA0F-4991-B5C9-5DC9C6D38742}" type="slidenum">
              <a:rPr lang="cs-CZ" altLang="cs-CZ"/>
              <a:pPr/>
              <a:t>‹#›</a:t>
            </a:fld>
            <a:endParaRPr lang="cs-CZ" altLang="cs-CZ"/>
          </a:p>
        </p:txBody>
      </p:sp>
    </p:spTree>
    <p:extLst>
      <p:ext uri="{BB962C8B-B14F-4D97-AF65-F5344CB8AC3E}">
        <p14:creationId xmlns:p14="http://schemas.microsoft.com/office/powerpoint/2010/main" val="8711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81467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05613" y="188913"/>
            <a:ext cx="2159000" cy="64801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323850" y="188913"/>
            <a:ext cx="6329363" cy="64801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2178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19113" y="1889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323850" y="1557338"/>
            <a:ext cx="4243388"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719638" y="1557338"/>
            <a:ext cx="4244975" cy="24796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719638" y="4189413"/>
            <a:ext cx="4244975" cy="24796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4195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a:extLst>
              <a:ext uri="{FF2B5EF4-FFF2-40B4-BE49-F238E27FC236}">
                <a16:creationId xmlns:a16="http://schemas.microsoft.com/office/drawing/2014/main" id="{73F560A5-D420-4368-B935-F2483D4B7DDD}"/>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064A8BD-055F-4D57-A033-7A5863DF945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809EE0C1-D3F5-482C-A85A-00957DFBD74B}"/>
              </a:ext>
            </a:extLst>
          </p:cNvPr>
          <p:cNvSpPr>
            <a:spLocks noGrp="1" noChangeArrowheads="1"/>
          </p:cNvSpPr>
          <p:nvPr>
            <p:ph type="sldNum" sz="quarter" idx="12"/>
          </p:nvPr>
        </p:nvSpPr>
        <p:spPr>
          <a:ln/>
        </p:spPr>
        <p:txBody>
          <a:bodyPr/>
          <a:lstStyle>
            <a:lvl1pPr>
              <a:defRPr/>
            </a:lvl1pPr>
          </a:lstStyle>
          <a:p>
            <a:fld id="{8AAD42F2-B269-4079-9C14-60D95865F063}" type="slidenum">
              <a:rPr lang="cs-CZ" altLang="cs-CZ"/>
              <a:pPr/>
              <a:t>‹#›</a:t>
            </a:fld>
            <a:endParaRPr lang="cs-CZ" altLang="cs-CZ"/>
          </a:p>
        </p:txBody>
      </p:sp>
    </p:spTree>
    <p:extLst>
      <p:ext uri="{BB962C8B-B14F-4D97-AF65-F5344CB8AC3E}">
        <p14:creationId xmlns:p14="http://schemas.microsoft.com/office/powerpoint/2010/main" val="198878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76E8C8E-BB4B-4C5B-9DEF-1E3838642F0E}"/>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EDB58DD-926E-4544-AC33-030C12D6F5B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BC4EF848-E1C6-4129-A9F7-86246784A8B2}"/>
              </a:ext>
            </a:extLst>
          </p:cNvPr>
          <p:cNvSpPr>
            <a:spLocks noGrp="1" noChangeArrowheads="1"/>
          </p:cNvSpPr>
          <p:nvPr>
            <p:ph type="sldNum" sz="quarter" idx="12"/>
          </p:nvPr>
        </p:nvSpPr>
        <p:spPr>
          <a:ln/>
        </p:spPr>
        <p:txBody>
          <a:bodyPr/>
          <a:lstStyle>
            <a:lvl1pPr>
              <a:defRPr/>
            </a:lvl1pPr>
          </a:lstStyle>
          <a:p>
            <a:fld id="{010A0CCD-7856-498C-B3EC-D66D6EE242E5}" type="slidenum">
              <a:rPr lang="cs-CZ" altLang="cs-CZ"/>
              <a:pPr/>
              <a:t>‹#›</a:t>
            </a:fld>
            <a:endParaRPr lang="cs-CZ" altLang="cs-CZ"/>
          </a:p>
        </p:txBody>
      </p:sp>
    </p:spTree>
    <p:extLst>
      <p:ext uri="{BB962C8B-B14F-4D97-AF65-F5344CB8AC3E}">
        <p14:creationId xmlns:p14="http://schemas.microsoft.com/office/powerpoint/2010/main" val="155759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4">
            <a:extLst>
              <a:ext uri="{FF2B5EF4-FFF2-40B4-BE49-F238E27FC236}">
                <a16:creationId xmlns:a16="http://schemas.microsoft.com/office/drawing/2014/main" id="{CBCE15CB-4232-4E5D-93DF-1931AA24AADE}"/>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A86A6C5F-3DB4-435F-AE51-8D4D1756B58B}"/>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79A9570-FBF1-4D55-9BDF-F09E9DA5EE43}"/>
              </a:ext>
            </a:extLst>
          </p:cNvPr>
          <p:cNvSpPr>
            <a:spLocks noGrp="1" noChangeArrowheads="1"/>
          </p:cNvSpPr>
          <p:nvPr>
            <p:ph type="sldNum" sz="quarter" idx="12"/>
          </p:nvPr>
        </p:nvSpPr>
        <p:spPr>
          <a:ln/>
        </p:spPr>
        <p:txBody>
          <a:bodyPr/>
          <a:lstStyle>
            <a:lvl1pPr>
              <a:defRPr/>
            </a:lvl1pPr>
          </a:lstStyle>
          <a:p>
            <a:fld id="{76B86C1D-CAB9-4E50-87B8-35A2CF82F2AD}" type="slidenum">
              <a:rPr lang="cs-CZ" altLang="cs-CZ"/>
              <a:pPr/>
              <a:t>‹#›</a:t>
            </a:fld>
            <a:endParaRPr lang="cs-CZ" altLang="cs-CZ"/>
          </a:p>
        </p:txBody>
      </p:sp>
    </p:spTree>
    <p:extLst>
      <p:ext uri="{BB962C8B-B14F-4D97-AF65-F5344CB8AC3E}">
        <p14:creationId xmlns:p14="http://schemas.microsoft.com/office/powerpoint/2010/main" val="292503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915DD91-6950-4BAE-AD7D-D15885C867A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C6AF8613-DB0A-48B3-965D-A7D70994223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CC0B2B07-7F1F-44BD-B518-19F119710658}"/>
              </a:ext>
            </a:extLst>
          </p:cNvPr>
          <p:cNvSpPr>
            <a:spLocks noGrp="1" noChangeArrowheads="1"/>
          </p:cNvSpPr>
          <p:nvPr>
            <p:ph type="sldNum" sz="quarter" idx="12"/>
          </p:nvPr>
        </p:nvSpPr>
        <p:spPr>
          <a:ln/>
        </p:spPr>
        <p:txBody>
          <a:bodyPr/>
          <a:lstStyle>
            <a:lvl1pPr>
              <a:defRPr/>
            </a:lvl1pPr>
          </a:lstStyle>
          <a:p>
            <a:fld id="{9B210F19-6FF7-4FAA-BFA4-792688C17A56}" type="slidenum">
              <a:rPr lang="cs-CZ" altLang="cs-CZ"/>
              <a:pPr/>
              <a:t>‹#›</a:t>
            </a:fld>
            <a:endParaRPr lang="cs-CZ" altLang="cs-CZ"/>
          </a:p>
        </p:txBody>
      </p:sp>
    </p:spTree>
    <p:extLst>
      <p:ext uri="{BB962C8B-B14F-4D97-AF65-F5344CB8AC3E}">
        <p14:creationId xmlns:p14="http://schemas.microsoft.com/office/powerpoint/2010/main" val="286329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1588D040-A126-490B-BC20-920C7991EC2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D82C7FFE-EC7B-4471-9526-CD023450204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a:extLst>
              <a:ext uri="{FF2B5EF4-FFF2-40B4-BE49-F238E27FC236}">
                <a16:creationId xmlns:a16="http://schemas.microsoft.com/office/drawing/2014/main" id="{74DC4FE6-DB1B-4742-862D-C95EAEB5DA2B}"/>
              </a:ext>
            </a:extLst>
          </p:cNvPr>
          <p:cNvSpPr>
            <a:spLocks noGrp="1" noChangeArrowheads="1"/>
          </p:cNvSpPr>
          <p:nvPr>
            <p:ph type="sldNum" sz="quarter" idx="12"/>
          </p:nvPr>
        </p:nvSpPr>
        <p:spPr>
          <a:ln/>
        </p:spPr>
        <p:txBody>
          <a:bodyPr/>
          <a:lstStyle>
            <a:lvl1pPr>
              <a:defRPr/>
            </a:lvl1pPr>
          </a:lstStyle>
          <a:p>
            <a:fld id="{B9E5CE24-B32C-4ADB-8641-A693EC793376}" type="slidenum">
              <a:rPr lang="cs-CZ" altLang="cs-CZ"/>
              <a:pPr/>
              <a:t>‹#›</a:t>
            </a:fld>
            <a:endParaRPr lang="cs-CZ" altLang="cs-CZ"/>
          </a:p>
        </p:txBody>
      </p:sp>
    </p:spTree>
    <p:extLst>
      <p:ext uri="{BB962C8B-B14F-4D97-AF65-F5344CB8AC3E}">
        <p14:creationId xmlns:p14="http://schemas.microsoft.com/office/powerpoint/2010/main" val="188560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52CE57E0-FD9C-4F4D-AC61-8FF65A90435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67369093-DEE2-4932-A51B-01B49A1DC54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65D27BC8-0212-4C13-8641-C2BEF64B93B1}"/>
              </a:ext>
            </a:extLst>
          </p:cNvPr>
          <p:cNvSpPr>
            <a:spLocks noGrp="1" noChangeArrowheads="1"/>
          </p:cNvSpPr>
          <p:nvPr>
            <p:ph type="sldNum" sz="quarter" idx="12"/>
          </p:nvPr>
        </p:nvSpPr>
        <p:spPr>
          <a:ln/>
        </p:spPr>
        <p:txBody>
          <a:bodyPr/>
          <a:lstStyle>
            <a:lvl1pPr>
              <a:defRPr/>
            </a:lvl1pPr>
          </a:lstStyle>
          <a:p>
            <a:fld id="{7C5FB436-D954-4074-A1F1-40769B96DDCF}" type="slidenum">
              <a:rPr lang="cs-CZ" altLang="cs-CZ"/>
              <a:pPr/>
              <a:t>‹#›</a:t>
            </a:fld>
            <a:endParaRPr lang="cs-CZ" altLang="cs-CZ"/>
          </a:p>
        </p:txBody>
      </p:sp>
    </p:spTree>
    <p:extLst>
      <p:ext uri="{BB962C8B-B14F-4D97-AF65-F5344CB8AC3E}">
        <p14:creationId xmlns:p14="http://schemas.microsoft.com/office/powerpoint/2010/main" val="87494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5607B3-8C0A-4BE1-8857-2A48D6380D19}"/>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333DCAD3-1A75-48E0-9829-210ADEC9659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2C41CC3C-3F97-4309-8893-ECF6EEAA5C5C}"/>
              </a:ext>
            </a:extLst>
          </p:cNvPr>
          <p:cNvSpPr>
            <a:spLocks noGrp="1" noChangeArrowheads="1"/>
          </p:cNvSpPr>
          <p:nvPr>
            <p:ph type="sldNum" sz="quarter" idx="12"/>
          </p:nvPr>
        </p:nvSpPr>
        <p:spPr>
          <a:ln/>
        </p:spPr>
        <p:txBody>
          <a:bodyPr/>
          <a:lstStyle>
            <a:lvl1pPr>
              <a:defRPr/>
            </a:lvl1pPr>
          </a:lstStyle>
          <a:p>
            <a:fld id="{318A22D9-2A0E-4776-8789-039055098C13}" type="slidenum">
              <a:rPr lang="cs-CZ" altLang="cs-CZ"/>
              <a:pPr/>
              <a:t>‹#›</a:t>
            </a:fld>
            <a:endParaRPr lang="cs-CZ" altLang="cs-CZ"/>
          </a:p>
        </p:txBody>
      </p:sp>
    </p:spTree>
    <p:extLst>
      <p:ext uri="{BB962C8B-B14F-4D97-AF65-F5344CB8AC3E}">
        <p14:creationId xmlns:p14="http://schemas.microsoft.com/office/powerpoint/2010/main" val="961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272303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42BED57A-46E8-4FED-BAD0-5A2E0F8081B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C49D4E3D-38C1-4B42-B71C-0A56B24403BD}"/>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0515543C-A1DF-4484-B9B3-792B4A630984}"/>
              </a:ext>
            </a:extLst>
          </p:cNvPr>
          <p:cNvSpPr>
            <a:spLocks noGrp="1" noChangeArrowheads="1"/>
          </p:cNvSpPr>
          <p:nvPr>
            <p:ph type="sldNum" sz="quarter" idx="12"/>
          </p:nvPr>
        </p:nvSpPr>
        <p:spPr>
          <a:ln/>
        </p:spPr>
        <p:txBody>
          <a:bodyPr/>
          <a:lstStyle>
            <a:lvl1pPr>
              <a:defRPr/>
            </a:lvl1pPr>
          </a:lstStyle>
          <a:p>
            <a:fld id="{A9C6F024-3C5F-44E3-BC2F-329C38949EF6}" type="slidenum">
              <a:rPr lang="cs-CZ" altLang="cs-CZ"/>
              <a:pPr/>
              <a:t>‹#›</a:t>
            </a:fld>
            <a:endParaRPr lang="cs-CZ" altLang="cs-CZ"/>
          </a:p>
        </p:txBody>
      </p:sp>
    </p:spTree>
    <p:extLst>
      <p:ext uri="{BB962C8B-B14F-4D97-AF65-F5344CB8AC3E}">
        <p14:creationId xmlns:p14="http://schemas.microsoft.com/office/powerpoint/2010/main" val="2334896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4">
            <a:extLst>
              <a:ext uri="{FF2B5EF4-FFF2-40B4-BE49-F238E27FC236}">
                <a16:creationId xmlns:a16="http://schemas.microsoft.com/office/drawing/2014/main" id="{F234E448-D26E-48E1-A3F0-9B892F96132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D5886D75-0AD2-44A1-93C3-01CE0BD0FD2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CD5CD8B5-E7FA-43C7-B14E-8BF251C607B5}"/>
              </a:ext>
            </a:extLst>
          </p:cNvPr>
          <p:cNvSpPr>
            <a:spLocks noGrp="1" noChangeArrowheads="1"/>
          </p:cNvSpPr>
          <p:nvPr>
            <p:ph type="sldNum" sz="quarter" idx="12"/>
          </p:nvPr>
        </p:nvSpPr>
        <p:spPr>
          <a:ln/>
        </p:spPr>
        <p:txBody>
          <a:bodyPr/>
          <a:lstStyle>
            <a:lvl1pPr>
              <a:defRPr/>
            </a:lvl1pPr>
          </a:lstStyle>
          <a:p>
            <a:fld id="{AF953025-3231-4B7D-B233-AD95C4048C72}" type="slidenum">
              <a:rPr lang="cs-CZ" altLang="cs-CZ"/>
              <a:pPr/>
              <a:t>‹#›</a:t>
            </a:fld>
            <a:endParaRPr lang="cs-CZ" altLang="cs-CZ"/>
          </a:p>
        </p:txBody>
      </p:sp>
    </p:spTree>
    <p:extLst>
      <p:ext uri="{BB962C8B-B14F-4D97-AF65-F5344CB8AC3E}">
        <p14:creationId xmlns:p14="http://schemas.microsoft.com/office/powerpoint/2010/main" val="2084709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C7B7793-3F14-4AAD-87B7-6331937030EE}"/>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ABCF907-E281-49EC-86B2-301788AA743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7DC68987-EA8D-4D8A-9856-D6031774B7E4}"/>
              </a:ext>
            </a:extLst>
          </p:cNvPr>
          <p:cNvSpPr>
            <a:spLocks noGrp="1" noChangeArrowheads="1"/>
          </p:cNvSpPr>
          <p:nvPr>
            <p:ph type="sldNum" sz="quarter" idx="12"/>
          </p:nvPr>
        </p:nvSpPr>
        <p:spPr>
          <a:ln/>
        </p:spPr>
        <p:txBody>
          <a:bodyPr/>
          <a:lstStyle>
            <a:lvl1pPr>
              <a:defRPr/>
            </a:lvl1pPr>
          </a:lstStyle>
          <a:p>
            <a:fld id="{2BA107D5-E06F-4FEA-A762-F5ACDCEE3C5C}" type="slidenum">
              <a:rPr lang="cs-CZ" altLang="cs-CZ"/>
              <a:pPr/>
              <a:t>‹#›</a:t>
            </a:fld>
            <a:endParaRPr lang="cs-CZ" altLang="cs-CZ"/>
          </a:p>
        </p:txBody>
      </p:sp>
    </p:spTree>
    <p:extLst>
      <p:ext uri="{BB962C8B-B14F-4D97-AF65-F5344CB8AC3E}">
        <p14:creationId xmlns:p14="http://schemas.microsoft.com/office/powerpoint/2010/main" val="757941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60350"/>
            <a:ext cx="2057400" cy="5865813"/>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60350"/>
            <a:ext cx="6019800" cy="586581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4D8703B-3E62-49FF-8F1B-A6982C36B86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DA100548-A208-4838-A359-91C71A13E17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2BFD271A-42F1-484F-87C8-0039229883A8}"/>
              </a:ext>
            </a:extLst>
          </p:cNvPr>
          <p:cNvSpPr>
            <a:spLocks noGrp="1" noChangeArrowheads="1"/>
          </p:cNvSpPr>
          <p:nvPr>
            <p:ph type="sldNum" sz="quarter" idx="12"/>
          </p:nvPr>
        </p:nvSpPr>
        <p:spPr>
          <a:ln/>
        </p:spPr>
        <p:txBody>
          <a:bodyPr/>
          <a:lstStyle>
            <a:lvl1pPr>
              <a:defRPr/>
            </a:lvl1pPr>
          </a:lstStyle>
          <a:p>
            <a:fld id="{33A51F60-AD35-4522-A51A-E1B7062EF3E9}" type="slidenum">
              <a:rPr lang="cs-CZ" altLang="cs-CZ"/>
              <a:pPr/>
              <a:t>‹#›</a:t>
            </a:fld>
            <a:endParaRPr lang="cs-CZ" altLang="cs-CZ"/>
          </a:p>
        </p:txBody>
      </p:sp>
    </p:spTree>
    <p:extLst>
      <p:ext uri="{BB962C8B-B14F-4D97-AF65-F5344CB8AC3E}">
        <p14:creationId xmlns:p14="http://schemas.microsoft.com/office/powerpoint/2010/main" val="189241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350"/>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FB94CE0-2D27-4AAA-A7F7-889361A745DE}"/>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CD93E90B-E580-4298-B19B-8D684D5FD970}"/>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a:extLst>
              <a:ext uri="{FF2B5EF4-FFF2-40B4-BE49-F238E27FC236}">
                <a16:creationId xmlns:a16="http://schemas.microsoft.com/office/drawing/2014/main" id="{47C0AACE-2091-45ED-97D0-4E307F6CEC5A}"/>
              </a:ext>
            </a:extLst>
          </p:cNvPr>
          <p:cNvSpPr>
            <a:spLocks noGrp="1" noChangeArrowheads="1"/>
          </p:cNvSpPr>
          <p:nvPr>
            <p:ph type="sldNum" sz="quarter" idx="12"/>
          </p:nvPr>
        </p:nvSpPr>
        <p:spPr>
          <a:ln/>
        </p:spPr>
        <p:txBody>
          <a:bodyPr/>
          <a:lstStyle>
            <a:lvl1pPr>
              <a:defRPr/>
            </a:lvl1pPr>
          </a:lstStyle>
          <a:p>
            <a:fld id="{0E3CBB24-3FDE-49F8-BCFB-C1D3E321E24F}" type="slidenum">
              <a:rPr lang="cs-CZ" altLang="cs-CZ"/>
              <a:pPr/>
              <a:t>‹#›</a:t>
            </a:fld>
            <a:endParaRPr lang="cs-CZ" altLang="cs-CZ"/>
          </a:p>
        </p:txBody>
      </p:sp>
    </p:spTree>
    <p:extLst>
      <p:ext uri="{BB962C8B-B14F-4D97-AF65-F5344CB8AC3E}">
        <p14:creationId xmlns:p14="http://schemas.microsoft.com/office/powerpoint/2010/main" val="1762362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350"/>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a:extLst>
              <a:ext uri="{FF2B5EF4-FFF2-40B4-BE49-F238E27FC236}">
                <a16:creationId xmlns:a16="http://schemas.microsoft.com/office/drawing/2014/main" id="{FC8C839C-094B-420E-9A2C-30767EC09B0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22C5BEFA-3DD7-4210-8B0E-D04DC8D1FA4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3D03A6A-DAA7-4251-B69F-9D9D202BFF3D}"/>
              </a:ext>
            </a:extLst>
          </p:cNvPr>
          <p:cNvSpPr>
            <a:spLocks noGrp="1" noChangeArrowheads="1"/>
          </p:cNvSpPr>
          <p:nvPr>
            <p:ph type="sldNum" sz="quarter" idx="12"/>
          </p:nvPr>
        </p:nvSpPr>
        <p:spPr>
          <a:ln/>
        </p:spPr>
        <p:txBody>
          <a:bodyPr/>
          <a:lstStyle>
            <a:lvl1pPr>
              <a:defRPr/>
            </a:lvl1pPr>
          </a:lstStyle>
          <a:p>
            <a:fld id="{5A4F1269-3974-481E-9687-9AD37E99E904}" type="slidenum">
              <a:rPr lang="cs-CZ" altLang="cs-CZ"/>
              <a:pPr/>
              <a:t>‹#›</a:t>
            </a:fld>
            <a:endParaRPr lang="cs-CZ" altLang="cs-CZ"/>
          </a:p>
        </p:txBody>
      </p:sp>
    </p:spTree>
    <p:extLst>
      <p:ext uri="{BB962C8B-B14F-4D97-AF65-F5344CB8AC3E}">
        <p14:creationId xmlns:p14="http://schemas.microsoft.com/office/powerpoint/2010/main" val="25142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Tree>
    <p:extLst>
      <p:ext uri="{BB962C8B-B14F-4D97-AF65-F5344CB8AC3E}">
        <p14:creationId xmlns:p14="http://schemas.microsoft.com/office/powerpoint/2010/main" val="65009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23850" y="1557338"/>
            <a:ext cx="4243388"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19638" y="1557338"/>
            <a:ext cx="4244975" cy="51117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90488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4099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23728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411391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95041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608976A-70C0-4787-9189-6DB65ACC328E}"/>
              </a:ext>
            </a:extLst>
          </p:cNvPr>
          <p:cNvGrpSpPr>
            <a:grpSpLocks/>
          </p:cNvGrpSpPr>
          <p:nvPr/>
        </p:nvGrpSpPr>
        <p:grpSpPr bwMode="auto">
          <a:xfrm>
            <a:off x="1071563" y="304800"/>
            <a:ext cx="7615237" cy="1106488"/>
            <a:chOff x="675" y="192"/>
            <a:chExt cx="4797" cy="697"/>
          </a:xfrm>
        </p:grpSpPr>
        <p:sp>
          <p:nvSpPr>
            <p:cNvPr id="1029" name="Oval 3">
              <a:extLst>
                <a:ext uri="{FF2B5EF4-FFF2-40B4-BE49-F238E27FC236}">
                  <a16:creationId xmlns:a16="http://schemas.microsoft.com/office/drawing/2014/main" id="{AB460F16-8330-4E8F-A017-0E342627B1E6}"/>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1030" name="Oval 4">
              <a:extLst>
                <a:ext uri="{FF2B5EF4-FFF2-40B4-BE49-F238E27FC236}">
                  <a16:creationId xmlns:a16="http://schemas.microsoft.com/office/drawing/2014/main" id="{83236FF7-9D10-441A-AAFF-B3D71DC5CB73}"/>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1031" name="Oval 5">
              <a:extLst>
                <a:ext uri="{FF2B5EF4-FFF2-40B4-BE49-F238E27FC236}">
                  <a16:creationId xmlns:a16="http://schemas.microsoft.com/office/drawing/2014/main" id="{CC7A1BF4-7F88-4F7A-9626-F369A7B6D5E5}"/>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1032" name="Oval 6">
              <a:extLst>
                <a:ext uri="{FF2B5EF4-FFF2-40B4-BE49-F238E27FC236}">
                  <a16:creationId xmlns:a16="http://schemas.microsoft.com/office/drawing/2014/main" id="{70E12B42-CD93-416D-A7F0-06C2262D4D73}"/>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1033" name="Oval 7">
              <a:extLst>
                <a:ext uri="{FF2B5EF4-FFF2-40B4-BE49-F238E27FC236}">
                  <a16:creationId xmlns:a16="http://schemas.microsoft.com/office/drawing/2014/main" id="{5D846EF4-3497-4BE9-9D9E-5322B3E783D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grpSp>
      <p:sp>
        <p:nvSpPr>
          <p:cNvPr id="1027" name="Rectangle 8">
            <a:extLst>
              <a:ext uri="{FF2B5EF4-FFF2-40B4-BE49-F238E27FC236}">
                <a16:creationId xmlns:a16="http://schemas.microsoft.com/office/drawing/2014/main" id="{6145E9ED-C8E9-46BC-992C-75FEA3DAD7A8}"/>
              </a:ext>
            </a:extLst>
          </p:cNvPr>
          <p:cNvSpPr>
            <a:spLocks noGrp="1" noChangeArrowheads="1"/>
          </p:cNvSpPr>
          <p:nvPr>
            <p:ph type="body" idx="1"/>
          </p:nvPr>
        </p:nvSpPr>
        <p:spPr bwMode="auto">
          <a:xfrm>
            <a:off x="323850" y="1557338"/>
            <a:ext cx="8640763"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p>
        </p:txBody>
      </p:sp>
      <p:sp>
        <p:nvSpPr>
          <p:cNvPr id="1028" name="Rectangle 12">
            <a:extLst>
              <a:ext uri="{FF2B5EF4-FFF2-40B4-BE49-F238E27FC236}">
                <a16:creationId xmlns:a16="http://schemas.microsoft.com/office/drawing/2014/main" id="{300C775E-EAE9-426D-A3DB-29881B2ABFC8}"/>
              </a:ext>
            </a:extLst>
          </p:cNvPr>
          <p:cNvSpPr>
            <a:spLocks noGrp="1" noChangeArrowheads="1"/>
          </p:cNvSpPr>
          <p:nvPr>
            <p:ph type="title"/>
          </p:nvPr>
        </p:nvSpPr>
        <p:spPr bwMode="auto">
          <a:xfrm>
            <a:off x="5191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p>
        </p:txBody>
      </p:sp>
    </p:spTree>
  </p:cSld>
  <p:clrMap bg1="dk2" tx1="lt1" bg2="dk1" tx2="lt2" accent1="accent1" accent2="accent2" accent3="accent3" accent4="accent4" accent5="accent5" accent6="accent6" hlink="hlink" folHlink="folHlink"/>
  <p:sldLayoutIdLst>
    <p:sldLayoutId id="2147483773"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rtl="0" eaLnBrk="0" fontAlgn="base" hangingPunct="0">
        <a:spcBef>
          <a:spcPct val="0"/>
        </a:spcBef>
        <a:spcAft>
          <a:spcPct val="0"/>
        </a:spcAft>
        <a:defRPr sz="3800" b="1" u="sng" kern="1200">
          <a:solidFill>
            <a:srgbClr val="DDDDDD"/>
          </a:solidFill>
          <a:latin typeface="+mj-lt"/>
          <a:ea typeface="+mj-ea"/>
          <a:cs typeface="+mj-cs"/>
        </a:defRPr>
      </a:lvl1pPr>
      <a:lvl2pPr algn="l" rtl="0" eaLnBrk="0" fontAlgn="base" hangingPunct="0">
        <a:spcBef>
          <a:spcPct val="0"/>
        </a:spcBef>
        <a:spcAft>
          <a:spcPct val="0"/>
        </a:spcAft>
        <a:defRPr sz="3800" b="1" u="sng">
          <a:solidFill>
            <a:srgbClr val="DDDDDD"/>
          </a:solidFill>
          <a:latin typeface="Arial" panose="020B0604020202020204" pitchFamily="34" charset="0"/>
        </a:defRPr>
      </a:lvl2pPr>
      <a:lvl3pPr algn="l" rtl="0" eaLnBrk="0" fontAlgn="base" hangingPunct="0">
        <a:spcBef>
          <a:spcPct val="0"/>
        </a:spcBef>
        <a:spcAft>
          <a:spcPct val="0"/>
        </a:spcAft>
        <a:defRPr sz="3800" b="1" u="sng">
          <a:solidFill>
            <a:srgbClr val="DDDDDD"/>
          </a:solidFill>
          <a:latin typeface="Arial" panose="020B0604020202020204" pitchFamily="34" charset="0"/>
        </a:defRPr>
      </a:lvl3pPr>
      <a:lvl4pPr algn="l" rtl="0" eaLnBrk="0" fontAlgn="base" hangingPunct="0">
        <a:spcBef>
          <a:spcPct val="0"/>
        </a:spcBef>
        <a:spcAft>
          <a:spcPct val="0"/>
        </a:spcAft>
        <a:defRPr sz="3800" b="1" u="sng">
          <a:solidFill>
            <a:srgbClr val="DDDDDD"/>
          </a:solidFill>
          <a:latin typeface="Arial" panose="020B0604020202020204" pitchFamily="34" charset="0"/>
        </a:defRPr>
      </a:lvl4pPr>
      <a:lvl5pPr algn="l" rtl="0" eaLnBrk="0" fontAlgn="base" hangingPunct="0">
        <a:spcBef>
          <a:spcPct val="0"/>
        </a:spcBef>
        <a:spcAft>
          <a:spcPct val="0"/>
        </a:spcAft>
        <a:defRPr sz="3800" b="1" u="sng">
          <a:solidFill>
            <a:srgbClr val="DDDDDD"/>
          </a:solidFill>
          <a:latin typeface="Arial" panose="020B0604020202020204" pitchFamily="34" charset="0"/>
        </a:defRPr>
      </a:lvl5pPr>
      <a:lvl6pPr marL="457200" algn="l" rtl="0" fontAlgn="base">
        <a:spcBef>
          <a:spcPct val="0"/>
        </a:spcBef>
        <a:spcAft>
          <a:spcPct val="0"/>
        </a:spcAft>
        <a:defRPr sz="3800" b="1" u="sng">
          <a:solidFill>
            <a:srgbClr val="DDDDDD"/>
          </a:solidFill>
          <a:latin typeface="Arial" panose="020B0604020202020204" pitchFamily="34" charset="0"/>
        </a:defRPr>
      </a:lvl6pPr>
      <a:lvl7pPr marL="914400" algn="l" rtl="0" fontAlgn="base">
        <a:spcBef>
          <a:spcPct val="0"/>
        </a:spcBef>
        <a:spcAft>
          <a:spcPct val="0"/>
        </a:spcAft>
        <a:defRPr sz="3800" b="1" u="sng">
          <a:solidFill>
            <a:srgbClr val="DDDDDD"/>
          </a:solidFill>
          <a:latin typeface="Arial" panose="020B0604020202020204" pitchFamily="34" charset="0"/>
        </a:defRPr>
      </a:lvl7pPr>
      <a:lvl8pPr marL="1371600" algn="l" rtl="0" fontAlgn="base">
        <a:spcBef>
          <a:spcPct val="0"/>
        </a:spcBef>
        <a:spcAft>
          <a:spcPct val="0"/>
        </a:spcAft>
        <a:defRPr sz="3800" b="1" u="sng">
          <a:solidFill>
            <a:srgbClr val="DDDDDD"/>
          </a:solidFill>
          <a:latin typeface="Arial" panose="020B0604020202020204" pitchFamily="34" charset="0"/>
        </a:defRPr>
      </a:lvl8pPr>
      <a:lvl9pPr marL="1828800" algn="l" rtl="0" fontAlgn="base">
        <a:spcBef>
          <a:spcPct val="0"/>
        </a:spcBef>
        <a:spcAft>
          <a:spcPct val="0"/>
        </a:spcAft>
        <a:defRPr sz="3800" b="1" u="sng">
          <a:solidFill>
            <a:srgbClr val="DDDDDD"/>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EF77EB65-508F-4C3B-953F-8374F287F25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p>
        </p:txBody>
      </p:sp>
      <p:sp>
        <p:nvSpPr>
          <p:cNvPr id="32772" name="Rectangle 4">
            <a:extLst>
              <a:ext uri="{FF2B5EF4-FFF2-40B4-BE49-F238E27FC236}">
                <a16:creationId xmlns:a16="http://schemas.microsoft.com/office/drawing/2014/main" id="{B419A413-1FC5-4AF7-A26F-CA85DF59FC4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FontTx/>
              <a:buNone/>
              <a:defRPr sz="1400"/>
            </a:lvl1pPr>
          </a:lstStyle>
          <a:p>
            <a:pPr>
              <a:defRPr/>
            </a:pPr>
            <a:endParaRPr lang="cs-CZ" altLang="cs-CZ"/>
          </a:p>
        </p:txBody>
      </p:sp>
      <p:sp>
        <p:nvSpPr>
          <p:cNvPr id="32773" name="Rectangle 5">
            <a:extLst>
              <a:ext uri="{FF2B5EF4-FFF2-40B4-BE49-F238E27FC236}">
                <a16:creationId xmlns:a16="http://schemas.microsoft.com/office/drawing/2014/main" id="{F36697E4-BFD0-4367-867B-D1BAE2A70EF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FontTx/>
              <a:buNone/>
              <a:defRPr sz="1400"/>
            </a:lvl1pPr>
          </a:lstStyle>
          <a:p>
            <a:pPr>
              <a:defRPr/>
            </a:pPr>
            <a:endParaRPr lang="cs-CZ" altLang="cs-CZ"/>
          </a:p>
        </p:txBody>
      </p:sp>
      <p:sp>
        <p:nvSpPr>
          <p:cNvPr id="32774" name="Rectangle 6">
            <a:extLst>
              <a:ext uri="{FF2B5EF4-FFF2-40B4-BE49-F238E27FC236}">
                <a16:creationId xmlns:a16="http://schemas.microsoft.com/office/drawing/2014/main" id="{75495D88-B899-4C31-A3E7-7E8EB273863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5BDEE48-2A2D-4BB8-922F-83B4CA854535}" type="slidenum">
              <a:rPr lang="cs-CZ" altLang="cs-CZ"/>
              <a:pPr/>
              <a:t>‹#›</a:t>
            </a:fld>
            <a:endParaRPr lang="cs-CZ" altLang="cs-CZ"/>
          </a:p>
        </p:txBody>
      </p:sp>
      <p:grpSp>
        <p:nvGrpSpPr>
          <p:cNvPr id="2054" name="Group 7">
            <a:extLst>
              <a:ext uri="{FF2B5EF4-FFF2-40B4-BE49-F238E27FC236}">
                <a16:creationId xmlns:a16="http://schemas.microsoft.com/office/drawing/2014/main" id="{83F92CA8-1E95-4424-9D45-0C5466575254}"/>
              </a:ext>
            </a:extLst>
          </p:cNvPr>
          <p:cNvGrpSpPr>
            <a:grpSpLocks/>
          </p:cNvGrpSpPr>
          <p:nvPr userDrawn="1"/>
        </p:nvGrpSpPr>
        <p:grpSpPr bwMode="auto">
          <a:xfrm>
            <a:off x="701675" y="260350"/>
            <a:ext cx="7615238" cy="1106488"/>
            <a:chOff x="675" y="192"/>
            <a:chExt cx="4797" cy="697"/>
          </a:xfrm>
        </p:grpSpPr>
        <p:sp>
          <p:nvSpPr>
            <p:cNvPr id="2056" name="Oval 8">
              <a:extLst>
                <a:ext uri="{FF2B5EF4-FFF2-40B4-BE49-F238E27FC236}">
                  <a16:creationId xmlns:a16="http://schemas.microsoft.com/office/drawing/2014/main" id="{1D772124-E817-48AE-8237-29B263AA0F28}"/>
                </a:ext>
              </a:extLst>
            </p:cNvPr>
            <p:cNvSpPr>
              <a:spLocks noChangeArrowheads="1"/>
            </p:cNvSpPr>
            <p:nvPr/>
          </p:nvSpPr>
          <p:spPr bwMode="hidden">
            <a:xfrm flipH="1">
              <a:off x="3067" y="192"/>
              <a:ext cx="696"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2057" name="Oval 9">
              <a:extLst>
                <a:ext uri="{FF2B5EF4-FFF2-40B4-BE49-F238E27FC236}">
                  <a16:creationId xmlns:a16="http://schemas.microsoft.com/office/drawing/2014/main" id="{193956DB-453D-4917-8A53-D5EF8B40B739}"/>
                </a:ext>
              </a:extLst>
            </p:cNvPr>
            <p:cNvSpPr>
              <a:spLocks noChangeArrowheads="1"/>
            </p:cNvSpPr>
            <p:nvPr/>
          </p:nvSpPr>
          <p:spPr bwMode="hidden">
            <a:xfrm flipH="1">
              <a:off x="4777" y="192"/>
              <a:ext cx="695"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2058" name="Oval 10">
              <a:extLst>
                <a:ext uri="{FF2B5EF4-FFF2-40B4-BE49-F238E27FC236}">
                  <a16:creationId xmlns:a16="http://schemas.microsoft.com/office/drawing/2014/main" id="{D8188F3C-A93A-471B-8519-D355EA440954}"/>
                </a:ext>
              </a:extLst>
            </p:cNvPr>
            <p:cNvSpPr>
              <a:spLocks noChangeArrowheads="1"/>
            </p:cNvSpPr>
            <p:nvPr/>
          </p:nvSpPr>
          <p:spPr bwMode="hidden">
            <a:xfrm flipH="1">
              <a:off x="675" y="193"/>
              <a:ext cx="695" cy="696"/>
            </a:xfrm>
            <a:prstGeom prst="ellipse">
              <a:avLst/>
            </a:prstGeom>
            <a:solidFill>
              <a:srgbClr val="FFCC99"/>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2059" name="Oval 11">
              <a:extLst>
                <a:ext uri="{FF2B5EF4-FFF2-40B4-BE49-F238E27FC236}">
                  <a16:creationId xmlns:a16="http://schemas.microsoft.com/office/drawing/2014/main" id="{BD8FA462-DF89-439E-92F8-3D4F45A6ABBD}"/>
                </a:ext>
              </a:extLst>
            </p:cNvPr>
            <p:cNvSpPr>
              <a:spLocks noChangeArrowheads="1"/>
            </p:cNvSpPr>
            <p:nvPr/>
          </p:nvSpPr>
          <p:spPr bwMode="hidden">
            <a:xfrm flipH="1">
              <a:off x="3984" y="192"/>
              <a:ext cx="695" cy="696"/>
            </a:xfrm>
            <a:prstGeom prst="ellipse">
              <a:avLst/>
            </a:prstGeom>
            <a:noFill/>
            <a:ln w="28575">
              <a:solidFill>
                <a:srgbClr val="FFCC99"/>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sp>
          <p:nvSpPr>
            <p:cNvPr id="2060" name="Oval 12">
              <a:extLst>
                <a:ext uri="{FF2B5EF4-FFF2-40B4-BE49-F238E27FC236}">
                  <a16:creationId xmlns:a16="http://schemas.microsoft.com/office/drawing/2014/main" id="{F2EE423A-8E4F-4AC0-8B03-B369227103B3}"/>
                </a:ext>
              </a:extLst>
            </p:cNvPr>
            <p:cNvSpPr>
              <a:spLocks noChangeArrowheads="1"/>
            </p:cNvSpPr>
            <p:nvPr/>
          </p:nvSpPr>
          <p:spPr bwMode="hidden">
            <a:xfrm flipH="1">
              <a:off x="1486" y="192"/>
              <a:ext cx="695" cy="696"/>
            </a:xfrm>
            <a:prstGeom prst="ellipse">
              <a:avLst/>
            </a:prstGeom>
            <a:noFill/>
            <a:ln w="28575">
              <a:solidFill>
                <a:srgbClr val="FFCC99"/>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11430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3pPr>
              <a:lvl4pPr marL="16002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0000"/>
                </a:lnSpc>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endParaRPr lang="cs-CZ" altLang="cs-CZ" sz="2400">
                <a:latin typeface="Times New Roman" panose="02020603050405020304" pitchFamily="18" charset="0"/>
              </a:endParaRPr>
            </a:p>
          </p:txBody>
        </p:sp>
      </p:grpSp>
      <p:sp>
        <p:nvSpPr>
          <p:cNvPr id="2055" name="Rectangle 2">
            <a:extLst>
              <a:ext uri="{FF2B5EF4-FFF2-40B4-BE49-F238E27FC236}">
                <a16:creationId xmlns:a16="http://schemas.microsoft.com/office/drawing/2014/main" id="{FBF02EF0-C4B5-4D23-8C18-1A4F666F335A}"/>
              </a:ext>
            </a:extLst>
          </p:cNvPr>
          <p:cNvSpPr>
            <a:spLocks noGrp="1" noChangeArrowheads="1"/>
          </p:cNvSpPr>
          <p:nvPr>
            <p:ph type="title"/>
          </p:nvPr>
        </p:nvSpPr>
        <p:spPr bwMode="auto">
          <a:xfrm>
            <a:off x="457200"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lood17">
            <a:extLst>
              <a:ext uri="{FF2B5EF4-FFF2-40B4-BE49-F238E27FC236}">
                <a16:creationId xmlns:a16="http://schemas.microsoft.com/office/drawing/2014/main" id="{A3736321-031F-4B6F-92C9-91EE2B8B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302250"/>
            <a:ext cx="20177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0C0E4B58-C123-431E-A40A-7EA76F9F513D}"/>
              </a:ext>
            </a:extLst>
          </p:cNvPr>
          <p:cNvSpPr>
            <a:spLocks noGrp="1" noChangeArrowheads="1"/>
          </p:cNvSpPr>
          <p:nvPr>
            <p:ph type="ctrTitle"/>
          </p:nvPr>
        </p:nvSpPr>
        <p:spPr/>
        <p:txBody>
          <a:bodyPr/>
          <a:lstStyle/>
          <a:p>
            <a:pPr eaLnBrk="1" hangingPunct="1"/>
            <a:r>
              <a:rPr lang="en-US" altLang="cs-CZ"/>
              <a:t>Hematology</a:t>
            </a:r>
            <a:r>
              <a:rPr lang="cs-CZ" altLang="cs-CZ"/>
              <a:t>:  </a:t>
            </a:r>
            <a:r>
              <a:rPr lang="en-US" altLang="cs-CZ"/>
              <a:t>Anemias</a:t>
            </a:r>
            <a:endParaRPr lang="cs-CZ" altLang="cs-CZ"/>
          </a:p>
        </p:txBody>
      </p:sp>
      <p:sp>
        <p:nvSpPr>
          <p:cNvPr id="5124" name="Rectangle 3">
            <a:extLst>
              <a:ext uri="{FF2B5EF4-FFF2-40B4-BE49-F238E27FC236}">
                <a16:creationId xmlns:a16="http://schemas.microsoft.com/office/drawing/2014/main" id="{F1CE2895-B3FD-47F5-B164-84CDB40F5E1D}"/>
              </a:ext>
            </a:extLst>
          </p:cNvPr>
          <p:cNvSpPr>
            <a:spLocks noGrp="1" noChangeArrowheads="1"/>
          </p:cNvSpPr>
          <p:nvPr>
            <p:ph type="subTitle" idx="1"/>
          </p:nvPr>
        </p:nvSpPr>
        <p:spPr>
          <a:xfrm>
            <a:off x="1403648" y="3505200"/>
            <a:ext cx="7054552" cy="1752600"/>
          </a:xfrm>
        </p:spPr>
        <p:txBody>
          <a:bodyPr/>
          <a:lstStyle/>
          <a:p>
            <a:pPr eaLnBrk="1" hangingPunct="1"/>
            <a:r>
              <a:rPr lang="cs-CZ" altLang="cs-CZ" dirty="0"/>
              <a:t>Stanislav Matoušek</a:t>
            </a:r>
          </a:p>
        </p:txBody>
      </p:sp>
      <p:pic>
        <p:nvPicPr>
          <p:cNvPr id="5125" name="Picture 5" descr="images">
            <a:extLst>
              <a:ext uri="{FF2B5EF4-FFF2-40B4-BE49-F238E27FC236}">
                <a16:creationId xmlns:a16="http://schemas.microsoft.com/office/drawing/2014/main" id="{45B52C0D-EEA4-4161-9F83-BC4A76276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8913"/>
            <a:ext cx="180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4CF5F7-53B5-490B-BF9C-E3CFCA389DC5}"/>
              </a:ext>
            </a:extLst>
          </p:cNvPr>
          <p:cNvSpPr>
            <a:spLocks noGrp="1" noChangeArrowheads="1"/>
          </p:cNvSpPr>
          <p:nvPr>
            <p:ph type="title"/>
          </p:nvPr>
        </p:nvSpPr>
        <p:spPr/>
        <p:txBody>
          <a:bodyPr/>
          <a:lstStyle/>
          <a:p>
            <a:pPr eaLnBrk="1" hangingPunct="1"/>
            <a:r>
              <a:rPr lang="en-US" altLang="cs-CZ" sz="4000"/>
              <a:t>Anemias by their etiology/patho</a:t>
            </a:r>
            <a:endParaRPr lang="cs-CZ" altLang="cs-CZ" sz="4000"/>
          </a:p>
        </p:txBody>
      </p:sp>
      <p:sp>
        <p:nvSpPr>
          <p:cNvPr id="109571" name="Rectangle 3">
            <a:extLst>
              <a:ext uri="{FF2B5EF4-FFF2-40B4-BE49-F238E27FC236}">
                <a16:creationId xmlns:a16="http://schemas.microsoft.com/office/drawing/2014/main" id="{1284FCF2-8FDB-4FC5-B4D2-067A5782397C}"/>
              </a:ext>
            </a:extLst>
          </p:cNvPr>
          <p:cNvSpPr>
            <a:spLocks noGrp="1" noChangeArrowheads="1"/>
          </p:cNvSpPr>
          <p:nvPr>
            <p:ph type="body" idx="1"/>
          </p:nvPr>
        </p:nvSpPr>
        <p:spPr/>
        <p:txBody>
          <a:bodyPr/>
          <a:lstStyle/>
          <a:p>
            <a:pPr eaLnBrk="1" hangingPunct="1">
              <a:lnSpc>
                <a:spcPct val="90000"/>
              </a:lnSpc>
            </a:pPr>
            <a:r>
              <a:rPr lang="en-US" altLang="cs-CZ" sz="2400"/>
              <a:t> </a:t>
            </a:r>
            <a:r>
              <a:rPr lang="en-US" altLang="cs-CZ" sz="2400" b="1">
                <a:solidFill>
                  <a:srgbClr val="FF0000"/>
                </a:solidFill>
              </a:rPr>
              <a:t>decreased production</a:t>
            </a:r>
            <a:endParaRPr lang="en-US" altLang="cs-CZ" sz="2400" b="1"/>
          </a:p>
          <a:p>
            <a:pPr lvl="1" eaLnBrk="1" hangingPunct="1">
              <a:lnSpc>
                <a:spcPct val="90000"/>
              </a:lnSpc>
            </a:pPr>
            <a:r>
              <a:rPr lang="en-US" altLang="cs-CZ" sz="2000" b="1"/>
              <a:t>Stem cell failure or failure to differentiate</a:t>
            </a:r>
          </a:p>
          <a:p>
            <a:pPr lvl="1" eaLnBrk="1" hangingPunct="1">
              <a:lnSpc>
                <a:spcPct val="90000"/>
              </a:lnSpc>
            </a:pPr>
            <a:r>
              <a:rPr lang="en-US" altLang="cs-CZ" sz="2000" b="1"/>
              <a:t>disorder in </a:t>
            </a:r>
            <a:r>
              <a:rPr lang="cs-CZ" altLang="cs-CZ" sz="2000" b="1"/>
              <a:t> DNA</a:t>
            </a:r>
            <a:r>
              <a:rPr lang="en-US" altLang="cs-CZ" sz="2000" b="1"/>
              <a:t> synthesis</a:t>
            </a:r>
          </a:p>
          <a:p>
            <a:pPr lvl="1" eaLnBrk="1" hangingPunct="1">
              <a:lnSpc>
                <a:spcPct val="90000"/>
              </a:lnSpc>
            </a:pPr>
            <a:r>
              <a:rPr lang="en-US" altLang="cs-CZ" sz="2000" b="1"/>
              <a:t>Disorder in hemoglobin synthesis</a:t>
            </a:r>
          </a:p>
          <a:p>
            <a:pPr lvl="1" eaLnBrk="1" hangingPunct="1">
              <a:lnSpc>
                <a:spcPct val="90000"/>
              </a:lnSpc>
            </a:pPr>
            <a:r>
              <a:rPr lang="en-US" altLang="cs-CZ" sz="2000" b="1"/>
              <a:t>Lack of</a:t>
            </a:r>
            <a:r>
              <a:rPr lang="cs-CZ" altLang="cs-CZ" sz="2000" b="1"/>
              <a:t> erytropoetin</a:t>
            </a:r>
            <a:r>
              <a:rPr lang="en-US" altLang="cs-CZ" sz="2000" b="1"/>
              <a:t> / renal failure</a:t>
            </a:r>
            <a:endParaRPr lang="cs-CZ" altLang="cs-CZ" sz="2000" b="1"/>
          </a:p>
          <a:p>
            <a:pPr lvl="2" eaLnBrk="1" hangingPunct="1">
              <a:lnSpc>
                <a:spcPct val="90000"/>
              </a:lnSpc>
            </a:pPr>
            <a:r>
              <a:rPr lang="en-US" altLang="cs-CZ" sz="1800"/>
              <a:t>Complete loss of erythropoiesis – decrease of RBC count 10% / wk</a:t>
            </a:r>
          </a:p>
          <a:p>
            <a:pPr eaLnBrk="1" hangingPunct="1">
              <a:lnSpc>
                <a:spcPct val="90000"/>
              </a:lnSpc>
            </a:pPr>
            <a:r>
              <a:rPr lang="en-US" altLang="cs-CZ" sz="2400" b="1">
                <a:solidFill>
                  <a:srgbClr val="FF0000"/>
                </a:solidFill>
              </a:rPr>
              <a:t>increased</a:t>
            </a:r>
            <a:r>
              <a:rPr lang="cs-CZ" altLang="cs-CZ" sz="2400" b="1">
                <a:solidFill>
                  <a:srgbClr val="FF0000"/>
                </a:solidFill>
              </a:rPr>
              <a:t> </a:t>
            </a:r>
            <a:r>
              <a:rPr lang="en-US" altLang="cs-CZ" sz="2400" b="1">
                <a:solidFill>
                  <a:srgbClr val="FF0000"/>
                </a:solidFill>
              </a:rPr>
              <a:t>destruction</a:t>
            </a:r>
            <a:r>
              <a:rPr lang="cs-CZ" altLang="cs-CZ" sz="2400" b="1">
                <a:solidFill>
                  <a:srgbClr val="FF0000"/>
                </a:solidFill>
              </a:rPr>
              <a:t> - </a:t>
            </a:r>
            <a:r>
              <a:rPr lang="en-US" altLang="cs-CZ" sz="2400" b="1">
                <a:solidFill>
                  <a:srgbClr val="FF0000"/>
                </a:solidFill>
              </a:rPr>
              <a:t>hemolysis</a:t>
            </a:r>
            <a:endParaRPr lang="en-US" altLang="cs-CZ" sz="2400" b="1"/>
          </a:p>
          <a:p>
            <a:pPr lvl="1" eaLnBrk="1" hangingPunct="1">
              <a:lnSpc>
                <a:spcPct val="90000"/>
              </a:lnSpc>
            </a:pPr>
            <a:r>
              <a:rPr lang="en-US" altLang="cs-CZ" sz="2000" b="1"/>
              <a:t>Defect of erythrocytes</a:t>
            </a:r>
          </a:p>
          <a:p>
            <a:pPr lvl="1" eaLnBrk="1" hangingPunct="1">
              <a:lnSpc>
                <a:spcPct val="90000"/>
              </a:lnSpc>
            </a:pPr>
            <a:r>
              <a:rPr lang="en-US" altLang="cs-CZ" sz="2000" b="1"/>
              <a:t>Causes outside of RBC </a:t>
            </a:r>
          </a:p>
          <a:p>
            <a:pPr eaLnBrk="1" hangingPunct="1">
              <a:lnSpc>
                <a:spcPct val="90000"/>
              </a:lnSpc>
            </a:pPr>
            <a:r>
              <a:rPr lang="en-US" altLang="cs-CZ" sz="2400" b="1"/>
              <a:t> </a:t>
            </a:r>
            <a:r>
              <a:rPr lang="en-US" altLang="cs-CZ" sz="2400" b="1">
                <a:solidFill>
                  <a:srgbClr val="FF0000"/>
                </a:solidFill>
              </a:rPr>
              <a:t>increased loss - bleeding</a:t>
            </a:r>
          </a:p>
          <a:p>
            <a:pPr eaLnBrk="1" hangingPunct="1">
              <a:lnSpc>
                <a:spcPct val="90000"/>
              </a:lnSpc>
            </a:pPr>
            <a:r>
              <a:rPr lang="en-US" altLang="cs-CZ" sz="2400" b="1"/>
              <a:t> misdistribution and loss (hyperslenism, pooling</a:t>
            </a:r>
            <a:r>
              <a:rPr lang="cs-CZ" altLang="cs-CZ" sz="2400" b="1"/>
              <a:t> </a:t>
            </a:r>
            <a:r>
              <a:rPr lang="en-US" altLang="cs-CZ" sz="2400" b="1"/>
              <a:t>in spleen)</a:t>
            </a:r>
            <a:endParaRPr lang="en-US" altLang="cs-CZ" sz="2400" b="1">
              <a:solidFill>
                <a:srgbClr val="FF0000"/>
              </a:solidFill>
            </a:endParaRPr>
          </a:p>
          <a:p>
            <a:pPr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5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7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F89601-C017-4C8E-8701-63BF2004D186}"/>
              </a:ext>
            </a:extLst>
          </p:cNvPr>
          <p:cNvSpPr>
            <a:spLocks noGrp="1" noChangeArrowheads="1"/>
          </p:cNvSpPr>
          <p:nvPr>
            <p:ph type="title"/>
          </p:nvPr>
        </p:nvSpPr>
        <p:spPr>
          <a:xfrm>
            <a:off x="698500" y="152400"/>
            <a:ext cx="7772400" cy="1143000"/>
          </a:xfrm>
        </p:spPr>
        <p:txBody>
          <a:bodyPr/>
          <a:lstStyle/>
          <a:p>
            <a:pPr eaLnBrk="1" hangingPunct="1"/>
            <a:r>
              <a:rPr lang="en-US" altLang="cs-CZ"/>
              <a:t>Reticulocyte count</a:t>
            </a:r>
          </a:p>
        </p:txBody>
      </p:sp>
      <p:sp>
        <p:nvSpPr>
          <p:cNvPr id="15363" name="Rectangle 3">
            <a:extLst>
              <a:ext uri="{FF2B5EF4-FFF2-40B4-BE49-F238E27FC236}">
                <a16:creationId xmlns:a16="http://schemas.microsoft.com/office/drawing/2014/main" id="{1CF1E056-1416-472A-B6CA-8493196207CA}"/>
              </a:ext>
            </a:extLst>
          </p:cNvPr>
          <p:cNvSpPr>
            <a:spLocks noGrp="1" noChangeArrowheads="1"/>
          </p:cNvSpPr>
          <p:nvPr>
            <p:ph type="body" idx="1"/>
          </p:nvPr>
        </p:nvSpPr>
        <p:spPr>
          <a:xfrm>
            <a:off x="0" y="1323975"/>
            <a:ext cx="9144000" cy="5534025"/>
          </a:xfrm>
        </p:spPr>
        <p:txBody>
          <a:bodyPr/>
          <a:lstStyle/>
          <a:p>
            <a:pPr eaLnBrk="1" hangingPunct="1">
              <a:lnSpc>
                <a:spcPct val="90000"/>
              </a:lnSpc>
            </a:pPr>
            <a:r>
              <a:rPr lang="en-US" altLang="cs-CZ"/>
              <a:t>Daily replenishment rate</a:t>
            </a:r>
          </a:p>
          <a:p>
            <a:pPr lvl="1" eaLnBrk="1" hangingPunct="1">
              <a:lnSpc>
                <a:spcPct val="90000"/>
              </a:lnSpc>
            </a:pPr>
            <a:r>
              <a:rPr lang="en-US" altLang="cs-CZ"/>
              <a:t>0.5 – 1.5% of total RBC count</a:t>
            </a:r>
          </a:p>
          <a:p>
            <a:pPr lvl="1" eaLnBrk="1" hangingPunct="1">
              <a:lnSpc>
                <a:spcPct val="90000"/>
              </a:lnSpc>
            </a:pPr>
            <a:r>
              <a:rPr lang="en-US" altLang="cs-CZ"/>
              <a:t>Mature during the 1st day in peripheral blood</a:t>
            </a:r>
          </a:p>
          <a:p>
            <a:pPr eaLnBrk="1" hangingPunct="1">
              <a:lnSpc>
                <a:spcPct val="90000"/>
              </a:lnSpc>
            </a:pPr>
            <a:r>
              <a:rPr lang="en-US" altLang="cs-CZ"/>
              <a:t>Criterion of bone marrow activity </a:t>
            </a:r>
            <a:r>
              <a:rPr lang="cs-CZ" altLang="cs-CZ"/>
              <a:t>– </a:t>
            </a:r>
          </a:p>
          <a:p>
            <a:pPr eaLnBrk="1" hangingPunct="1">
              <a:lnSpc>
                <a:spcPct val="90000"/>
              </a:lnSpc>
            </a:pPr>
            <a:r>
              <a:rPr lang="en-US" altLang="cs-CZ"/>
              <a:t>Key test in distinguishing anemias</a:t>
            </a:r>
            <a:endParaRPr lang="en-US" altLang="cs-CZ" u="sng"/>
          </a:p>
          <a:p>
            <a:pPr lvl="1" eaLnBrk="1" hangingPunct="1">
              <a:lnSpc>
                <a:spcPct val="90000"/>
              </a:lnSpc>
            </a:pPr>
            <a:r>
              <a:rPr lang="en-US" altLang="cs-CZ" u="sng">
                <a:solidFill>
                  <a:srgbClr val="FF0000"/>
                </a:solidFill>
              </a:rPr>
              <a:t>Reticulocytosis</a:t>
            </a:r>
            <a:endParaRPr lang="en-US" altLang="cs-CZ">
              <a:solidFill>
                <a:srgbClr val="FF0000"/>
              </a:solidFill>
            </a:endParaRPr>
          </a:p>
          <a:p>
            <a:pPr lvl="2" eaLnBrk="1" hangingPunct="1">
              <a:lnSpc>
                <a:spcPct val="90000"/>
              </a:lnSpc>
            </a:pPr>
            <a:r>
              <a:rPr lang="en-US" altLang="cs-CZ"/>
              <a:t>Reaction of the BM to a blood loss (hemolytic</a:t>
            </a:r>
            <a:r>
              <a:rPr lang="cs-CZ" altLang="cs-CZ"/>
              <a:t> </a:t>
            </a:r>
            <a:r>
              <a:rPr lang="en-US" altLang="cs-CZ"/>
              <a:t>anemias, severe bleeding) </a:t>
            </a:r>
          </a:p>
          <a:p>
            <a:pPr lvl="2" eaLnBrk="1" hangingPunct="1">
              <a:lnSpc>
                <a:spcPct val="90000"/>
              </a:lnSpc>
            </a:pPr>
            <a:r>
              <a:rPr lang="en-US" altLang="cs-CZ"/>
              <a:t>Response</a:t>
            </a:r>
            <a:r>
              <a:rPr lang="cs-CZ" altLang="cs-CZ"/>
              <a:t> </a:t>
            </a:r>
            <a:r>
              <a:rPr lang="en-US" altLang="cs-CZ"/>
              <a:t>to a correct anemia therapy (e.g</a:t>
            </a:r>
            <a:r>
              <a:rPr lang="cs-CZ" altLang="cs-CZ"/>
              <a:t>.</a:t>
            </a:r>
            <a:r>
              <a:rPr lang="en-US" altLang="cs-CZ"/>
              <a:t> defic.</a:t>
            </a:r>
            <a:r>
              <a:rPr lang="cs-CZ" altLang="cs-CZ"/>
              <a:t> </a:t>
            </a:r>
            <a:r>
              <a:rPr lang="en-US" altLang="cs-CZ"/>
              <a:t>B12 or Fe)</a:t>
            </a:r>
            <a:endParaRPr lang="en-US" altLang="cs-CZ" u="sng"/>
          </a:p>
          <a:p>
            <a:pPr lvl="1" eaLnBrk="1" hangingPunct="1">
              <a:lnSpc>
                <a:spcPct val="90000"/>
              </a:lnSpc>
            </a:pPr>
            <a:r>
              <a:rPr lang="en-US" altLang="cs-CZ" u="sng">
                <a:solidFill>
                  <a:srgbClr val="FF0000"/>
                </a:solidFill>
              </a:rPr>
              <a:t>Reticulocytopenia</a:t>
            </a:r>
            <a:endParaRPr lang="en-US" altLang="cs-CZ">
              <a:solidFill>
                <a:srgbClr val="FF0000"/>
              </a:solidFill>
            </a:endParaRPr>
          </a:p>
          <a:p>
            <a:pPr lvl="2" eaLnBrk="1" hangingPunct="1">
              <a:lnSpc>
                <a:spcPct val="90000"/>
              </a:lnSpc>
            </a:pPr>
            <a:r>
              <a:rPr lang="en-US" altLang="cs-CZ"/>
              <a:t>Defective erythropoiesis</a:t>
            </a:r>
            <a:endParaRPr lang="en-US" altLang="cs-CZ" b="1"/>
          </a:p>
          <a:p>
            <a:pPr eaLnBrk="1" hangingPunct="1">
              <a:lnSpc>
                <a:spcPct val="90000"/>
              </a:lnSpc>
            </a:pPr>
            <a:endParaRPr lang="en-US" altLang="cs-CZ" b="1"/>
          </a:p>
          <a:p>
            <a:pPr eaLnBrk="1" hangingPunct="1">
              <a:lnSpc>
                <a:spcPct val="90000"/>
              </a:lnSpc>
              <a:buFontTx/>
              <a:buNone/>
            </a:pPr>
            <a:r>
              <a:rPr lang="en-US" altLang="cs-CZ"/>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023C45D-4C7E-4C78-BFC6-828F29123401}"/>
              </a:ext>
            </a:extLst>
          </p:cNvPr>
          <p:cNvSpPr>
            <a:spLocks noGrp="1" noChangeArrowheads="1"/>
          </p:cNvSpPr>
          <p:nvPr>
            <p:ph type="title"/>
          </p:nvPr>
        </p:nvSpPr>
        <p:spPr/>
        <p:txBody>
          <a:bodyPr/>
          <a:lstStyle/>
          <a:p>
            <a:pPr eaLnBrk="1" hangingPunct="1"/>
            <a:r>
              <a:rPr lang="en-US" altLang="cs-CZ"/>
              <a:t>Blood loss anemia </a:t>
            </a:r>
          </a:p>
        </p:txBody>
      </p:sp>
      <p:sp>
        <p:nvSpPr>
          <p:cNvPr id="16387" name="Rectangle 3">
            <a:extLst>
              <a:ext uri="{FF2B5EF4-FFF2-40B4-BE49-F238E27FC236}">
                <a16:creationId xmlns:a16="http://schemas.microsoft.com/office/drawing/2014/main" id="{DB86A881-576A-477A-ADC5-25238FCE57E7}"/>
              </a:ext>
            </a:extLst>
          </p:cNvPr>
          <p:cNvSpPr>
            <a:spLocks noGrp="1" noChangeArrowheads="1"/>
          </p:cNvSpPr>
          <p:nvPr>
            <p:ph type="body" idx="1"/>
          </p:nvPr>
        </p:nvSpPr>
        <p:spPr/>
        <p:txBody>
          <a:bodyPr/>
          <a:lstStyle/>
          <a:p>
            <a:pPr eaLnBrk="1" hangingPunct="1"/>
            <a:r>
              <a:rPr lang="en-US" altLang="cs-CZ" b="1">
                <a:solidFill>
                  <a:srgbClr val="FF0000"/>
                </a:solidFill>
              </a:rPr>
              <a:t>Acute</a:t>
            </a:r>
            <a:r>
              <a:rPr lang="en-US" altLang="cs-CZ"/>
              <a:t> blood loss </a:t>
            </a:r>
          </a:p>
          <a:p>
            <a:pPr lvl="1" eaLnBrk="1" hangingPunct="1"/>
            <a:r>
              <a:rPr lang="en-US" altLang="cs-CZ"/>
              <a:t>shortly after massive blood loss Hb normal due to vasoconstriction </a:t>
            </a:r>
          </a:p>
          <a:p>
            <a:pPr lvl="1" eaLnBrk="1" hangingPunct="1"/>
            <a:r>
              <a:rPr lang="en-US" altLang="cs-CZ"/>
              <a:t>normochromic - normocytic</a:t>
            </a:r>
          </a:p>
          <a:p>
            <a:pPr eaLnBrk="1" hangingPunct="1"/>
            <a:r>
              <a:rPr lang="en-US" altLang="cs-CZ" b="1">
                <a:solidFill>
                  <a:srgbClr val="FF0000"/>
                </a:solidFill>
              </a:rPr>
              <a:t>Chronic</a:t>
            </a:r>
            <a:r>
              <a:rPr lang="en-US" altLang="cs-CZ"/>
              <a:t> blood loss </a:t>
            </a:r>
          </a:p>
          <a:p>
            <a:pPr lvl="1" eaLnBrk="1" hangingPunct="1"/>
            <a:r>
              <a:rPr lang="en-US" altLang="cs-CZ"/>
              <a:t>results in iron deficiency</a:t>
            </a:r>
          </a:p>
          <a:p>
            <a:pPr eaLnBrk="1" hangingPunct="1"/>
            <a:r>
              <a:rPr lang="en-US" altLang="cs-CZ" sz="2800"/>
              <a:t>Excessive hemolysis (RBC destruction)</a:t>
            </a:r>
            <a:endParaRPr lang="en-US" altLang="cs-CZ"/>
          </a:p>
          <a:p>
            <a:pPr eaLnBrk="1" hangingPunct="1"/>
            <a:endParaRPr lang="en-US" alt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5F859E4-9B12-4E07-B052-7F1FA6665188}"/>
              </a:ext>
            </a:extLst>
          </p:cNvPr>
          <p:cNvSpPr>
            <a:spLocks noGrp="1" noChangeArrowheads="1"/>
          </p:cNvSpPr>
          <p:nvPr>
            <p:ph type="title"/>
          </p:nvPr>
        </p:nvSpPr>
        <p:spPr>
          <a:xfrm>
            <a:off x="685800" y="53975"/>
            <a:ext cx="7772400" cy="1143000"/>
          </a:xfrm>
        </p:spPr>
        <p:txBody>
          <a:bodyPr/>
          <a:lstStyle/>
          <a:p>
            <a:pPr eaLnBrk="1" hangingPunct="1"/>
            <a:r>
              <a:rPr lang="en-US" altLang="cs-CZ" sz="3600"/>
              <a:t>Excessive hemolysis (RBC destruction)</a:t>
            </a:r>
          </a:p>
        </p:txBody>
      </p:sp>
      <p:sp>
        <p:nvSpPr>
          <p:cNvPr id="17411" name="Rectangle 3">
            <a:extLst>
              <a:ext uri="{FF2B5EF4-FFF2-40B4-BE49-F238E27FC236}">
                <a16:creationId xmlns:a16="http://schemas.microsoft.com/office/drawing/2014/main" id="{BE26F073-7A87-46E7-9DC1-C0F4DC0DE46F}"/>
              </a:ext>
            </a:extLst>
          </p:cNvPr>
          <p:cNvSpPr>
            <a:spLocks noGrp="1" noChangeArrowheads="1"/>
          </p:cNvSpPr>
          <p:nvPr>
            <p:ph type="body" idx="1"/>
          </p:nvPr>
        </p:nvSpPr>
        <p:spPr>
          <a:xfrm>
            <a:off x="0" y="2197100"/>
            <a:ext cx="9144000" cy="4660900"/>
          </a:xfrm>
        </p:spPr>
        <p:txBody>
          <a:bodyPr/>
          <a:lstStyle/>
          <a:p>
            <a:pPr eaLnBrk="1" hangingPunct="1">
              <a:buFontTx/>
              <a:buNone/>
            </a:pPr>
            <a:r>
              <a:rPr lang="en-US" altLang="cs-CZ" sz="2800" b="1" dirty="0" err="1">
                <a:solidFill>
                  <a:srgbClr val="FF0000"/>
                </a:solidFill>
              </a:rPr>
              <a:t>Extri</a:t>
            </a:r>
            <a:r>
              <a:rPr lang="cs-CZ" altLang="cs-CZ" sz="2800" b="1" dirty="0">
                <a:solidFill>
                  <a:srgbClr val="FF0000"/>
                </a:solidFill>
              </a:rPr>
              <a:t>n</a:t>
            </a:r>
            <a:r>
              <a:rPr lang="en-US" altLang="cs-CZ" sz="2800" b="1" dirty="0">
                <a:solidFill>
                  <a:srgbClr val="FF0000"/>
                </a:solidFill>
              </a:rPr>
              <a:t>sic</a:t>
            </a:r>
            <a:r>
              <a:rPr lang="en-US" altLang="cs-CZ" sz="2800" b="1" dirty="0"/>
              <a:t> RBC defect </a:t>
            </a:r>
            <a:r>
              <a:rPr lang="en-US" altLang="cs-CZ" sz="2800" dirty="0"/>
              <a:t>(normocytic-normochromic RBC )</a:t>
            </a:r>
          </a:p>
          <a:p>
            <a:pPr lvl="2" eaLnBrk="1" hangingPunct="1"/>
            <a:r>
              <a:rPr lang="en-US" altLang="cs-CZ" dirty="0"/>
              <a:t>Immunologic abnormalities (AIHA, PNH)</a:t>
            </a:r>
          </a:p>
          <a:p>
            <a:pPr lvl="2" eaLnBrk="1" hangingPunct="1"/>
            <a:r>
              <a:rPr lang="en-US" altLang="cs-CZ" dirty="0"/>
              <a:t>Mechanical injury (trauma, infection)</a:t>
            </a:r>
          </a:p>
          <a:p>
            <a:pPr eaLnBrk="1" hangingPunct="1">
              <a:buFontTx/>
              <a:buNone/>
            </a:pPr>
            <a:r>
              <a:rPr lang="en-US" altLang="cs-CZ" sz="2800" b="1" dirty="0">
                <a:solidFill>
                  <a:srgbClr val="FF0000"/>
                </a:solidFill>
              </a:rPr>
              <a:t>Intrinsic</a:t>
            </a:r>
            <a:r>
              <a:rPr lang="en-US" altLang="cs-CZ" sz="2800" b="1" dirty="0"/>
              <a:t> RBC defect </a:t>
            </a:r>
          </a:p>
          <a:p>
            <a:pPr lvl="2" eaLnBrk="1" hangingPunct="1"/>
            <a:r>
              <a:rPr lang="en-US" altLang="cs-CZ" dirty="0"/>
              <a:t>Membrane alterations</a:t>
            </a:r>
            <a:r>
              <a:rPr lang="en-US" altLang="cs-CZ" sz="2800" dirty="0"/>
              <a:t> </a:t>
            </a:r>
          </a:p>
          <a:p>
            <a:pPr lvl="3" eaLnBrk="1" hangingPunct="1"/>
            <a:r>
              <a:rPr lang="en-US" altLang="cs-CZ" sz="2400" dirty="0"/>
              <a:t>congenital (</a:t>
            </a:r>
            <a:r>
              <a:rPr lang="en-US" altLang="cs-CZ" sz="1800" dirty="0"/>
              <a:t>spherocytosis, elliptocytosis)</a:t>
            </a:r>
            <a:r>
              <a:rPr lang="en-US" altLang="cs-CZ" sz="2400" dirty="0"/>
              <a:t> </a:t>
            </a:r>
          </a:p>
          <a:p>
            <a:pPr lvl="3" eaLnBrk="1" hangingPunct="1"/>
            <a:r>
              <a:rPr lang="en-US" altLang="cs-CZ" sz="2400" dirty="0" err="1"/>
              <a:t>Aquired</a:t>
            </a:r>
            <a:r>
              <a:rPr lang="en-US" altLang="cs-CZ" sz="2400" dirty="0"/>
              <a:t> (hypophosphatemia)</a:t>
            </a:r>
            <a:endParaRPr lang="en-US" altLang="cs-CZ" sz="2400" b="1" dirty="0"/>
          </a:p>
          <a:p>
            <a:pPr lvl="2" eaLnBrk="1" hangingPunct="1"/>
            <a:r>
              <a:rPr lang="en-US" altLang="cs-CZ" dirty="0"/>
              <a:t>Metabolic disorders (G6PD deficiency)</a:t>
            </a:r>
          </a:p>
          <a:p>
            <a:pPr lvl="2" eaLnBrk="1" hangingPunct="1"/>
            <a:r>
              <a:rPr lang="en-US" altLang="cs-CZ" dirty="0" err="1"/>
              <a:t>Hemoglobinopaties</a:t>
            </a:r>
            <a:r>
              <a:rPr lang="en-US" altLang="cs-CZ" dirty="0"/>
              <a:t> (</a:t>
            </a:r>
            <a:r>
              <a:rPr lang="en-US" altLang="cs-CZ" dirty="0" err="1"/>
              <a:t>Sicle</a:t>
            </a:r>
            <a:r>
              <a:rPr lang="en-US" altLang="cs-CZ" dirty="0"/>
              <a:t> cell disease, Thalassemia)</a:t>
            </a:r>
          </a:p>
        </p:txBody>
      </p:sp>
      <p:sp>
        <p:nvSpPr>
          <p:cNvPr id="17412" name="Text Box 4">
            <a:extLst>
              <a:ext uri="{FF2B5EF4-FFF2-40B4-BE49-F238E27FC236}">
                <a16:creationId xmlns:a16="http://schemas.microsoft.com/office/drawing/2014/main" id="{B71DD07A-0C1E-4E47-AA44-CFC05727C454}"/>
              </a:ext>
            </a:extLst>
          </p:cNvPr>
          <p:cNvSpPr txBox="1">
            <a:spLocks noChangeArrowheads="1"/>
          </p:cNvSpPr>
          <p:nvPr/>
        </p:nvSpPr>
        <p:spPr bwMode="auto">
          <a:xfrm>
            <a:off x="200025" y="1204913"/>
            <a:ext cx="86201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buFontTx/>
              <a:buNone/>
            </a:pPr>
            <a:r>
              <a:rPr lang="en-US" altLang="cs-CZ" sz="2400">
                <a:solidFill>
                  <a:schemeClr val="tx1"/>
                </a:solidFill>
                <a:latin typeface="Times New Roman" panose="02020603050405020304" pitchFamily="18" charset="0"/>
              </a:rPr>
              <a:t>reticulocytosis, LDH is increased, unconjugated bilirubin accumulates</a:t>
            </a:r>
          </a:p>
          <a:p>
            <a:pPr>
              <a:spcBef>
                <a:spcPct val="0"/>
              </a:spcBef>
              <a:buFontTx/>
              <a:buNone/>
            </a:pPr>
            <a:endParaRPr lang="en-US" altLang="cs-CZ" sz="2400" b="1">
              <a:solidFill>
                <a:schemeClr val="tx1"/>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7" name="Picture 21" descr="Fig. 1">
            <a:extLst>
              <a:ext uri="{FF2B5EF4-FFF2-40B4-BE49-F238E27FC236}">
                <a16:creationId xmlns:a16="http://schemas.microsoft.com/office/drawing/2014/main" id="{46687591-06A9-4A32-B7ED-8514012DC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1" r="-387" b="39101"/>
          <a:stretch/>
        </p:blipFill>
        <p:spPr bwMode="auto">
          <a:xfrm>
            <a:off x="3244823" y="3607822"/>
            <a:ext cx="589288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9479" name="Picture 23" descr="Fig. 1">
            <a:extLst>
              <a:ext uri="{FF2B5EF4-FFF2-40B4-BE49-F238E27FC236}">
                <a16:creationId xmlns:a16="http://schemas.microsoft.com/office/drawing/2014/main" id="{F426478C-09F2-40DC-A48E-B57564E55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14" t="63650" r="11015"/>
          <a:stretch/>
        </p:blipFill>
        <p:spPr bwMode="auto">
          <a:xfrm>
            <a:off x="105949" y="963700"/>
            <a:ext cx="5472608" cy="2492896"/>
          </a:xfrm>
          <a:prstGeom prst="rect">
            <a:avLst/>
          </a:prstGeom>
          <a:noFill/>
          <a:extLst>
            <a:ext uri="{909E8E84-426E-40DD-AFC4-6F175D3DCCD1}">
              <a14:hiddenFill xmlns:a14="http://schemas.microsoft.com/office/drawing/2010/main">
                <a:solidFill>
                  <a:srgbClr val="FFFFFF"/>
                </a:solidFill>
              </a14:hiddenFill>
            </a:ext>
          </a:extLst>
        </p:spPr>
      </p:pic>
      <p:sp>
        <p:nvSpPr>
          <p:cNvPr id="19466" name="Text Box 10">
            <a:extLst>
              <a:ext uri="{FF2B5EF4-FFF2-40B4-BE49-F238E27FC236}">
                <a16:creationId xmlns:a16="http://schemas.microsoft.com/office/drawing/2014/main" id="{10C8775E-535A-4F32-9B0D-8A2CF2F2C145}"/>
              </a:ext>
            </a:extLst>
          </p:cNvPr>
          <p:cNvSpPr txBox="1">
            <a:spLocks noChangeArrowheads="1"/>
          </p:cNvSpPr>
          <p:nvPr/>
        </p:nvSpPr>
        <p:spPr bwMode="auto">
          <a:xfrm>
            <a:off x="132631" y="3059668"/>
            <a:ext cx="17811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b="1" dirty="0">
                <a:solidFill>
                  <a:schemeClr val="tx1"/>
                </a:solidFill>
                <a:latin typeface="Calibri" panose="020F0502020204030204" pitchFamily="34" charset="0"/>
                <a:cs typeface="Calibri" panose="020F0502020204030204" pitchFamily="34" charset="0"/>
              </a:rPr>
              <a:t>INTRAVAS</a:t>
            </a:r>
            <a:r>
              <a:rPr lang="cs-CZ" altLang="cs-CZ" sz="1800" b="1" dirty="0">
                <a:solidFill>
                  <a:schemeClr val="tx1"/>
                </a:solidFill>
                <a:latin typeface="Calibri" panose="020F0502020204030204" pitchFamily="34" charset="0"/>
                <a:cs typeface="Calibri" panose="020F0502020204030204" pitchFamily="34" charset="0"/>
              </a:rPr>
              <a:t>C</a:t>
            </a:r>
            <a:r>
              <a:rPr lang="en-US" altLang="cs-CZ" sz="1800" b="1" dirty="0">
                <a:solidFill>
                  <a:schemeClr val="tx1"/>
                </a:solidFill>
                <a:latin typeface="Calibri" panose="020F0502020204030204" pitchFamily="34" charset="0"/>
                <a:cs typeface="Calibri" panose="020F0502020204030204" pitchFamily="34" charset="0"/>
              </a:rPr>
              <a:t>UL</a:t>
            </a:r>
            <a:r>
              <a:rPr lang="cs-CZ" altLang="cs-CZ" sz="1800" b="1" dirty="0">
                <a:solidFill>
                  <a:schemeClr val="tx1"/>
                </a:solidFill>
                <a:latin typeface="Calibri" panose="020F0502020204030204" pitchFamily="34" charset="0"/>
                <a:cs typeface="Calibri" panose="020F0502020204030204" pitchFamily="34" charset="0"/>
              </a:rPr>
              <a:t>A</a:t>
            </a:r>
            <a:r>
              <a:rPr lang="en-US" altLang="cs-CZ" sz="1800" b="1" dirty="0">
                <a:solidFill>
                  <a:schemeClr val="tx1"/>
                </a:solidFill>
                <a:latin typeface="Calibri" panose="020F0502020204030204" pitchFamily="34" charset="0"/>
                <a:cs typeface="Calibri" panose="020F0502020204030204" pitchFamily="34" charset="0"/>
              </a:rPr>
              <a:t>R</a:t>
            </a:r>
          </a:p>
        </p:txBody>
      </p:sp>
      <p:sp>
        <p:nvSpPr>
          <p:cNvPr id="23" name="TextovéPole 22">
            <a:extLst>
              <a:ext uri="{FF2B5EF4-FFF2-40B4-BE49-F238E27FC236}">
                <a16:creationId xmlns:a16="http://schemas.microsoft.com/office/drawing/2014/main" id="{DB6D0EC8-CEC8-4A02-9E63-E1E8434E5C70}"/>
              </a:ext>
            </a:extLst>
          </p:cNvPr>
          <p:cNvSpPr txBox="1"/>
          <p:nvPr/>
        </p:nvSpPr>
        <p:spPr>
          <a:xfrm>
            <a:off x="132630" y="284341"/>
            <a:ext cx="8111777" cy="400110"/>
          </a:xfrm>
          <a:prstGeom prst="rect">
            <a:avLst/>
          </a:prstGeom>
          <a:noFill/>
        </p:spPr>
        <p:txBody>
          <a:bodyPr wrap="square">
            <a:spAutoFit/>
          </a:bodyPr>
          <a:lstStyle/>
          <a:p>
            <a:r>
              <a:rPr lang="en-US" b="1" dirty="0"/>
              <a:t>Mechanisms of extravascular and intravascular hemolysis</a:t>
            </a:r>
            <a:endParaRPr lang="cs-CZ" b="1" dirty="0"/>
          </a:p>
        </p:txBody>
      </p:sp>
      <p:sp>
        <p:nvSpPr>
          <p:cNvPr id="24" name="Text Box 10">
            <a:extLst>
              <a:ext uri="{FF2B5EF4-FFF2-40B4-BE49-F238E27FC236}">
                <a16:creationId xmlns:a16="http://schemas.microsoft.com/office/drawing/2014/main" id="{B07F6FBB-50B4-451C-994F-AE7CEC382C64}"/>
              </a:ext>
            </a:extLst>
          </p:cNvPr>
          <p:cNvSpPr txBox="1">
            <a:spLocks noChangeArrowheads="1"/>
          </p:cNvSpPr>
          <p:nvPr/>
        </p:nvSpPr>
        <p:spPr bwMode="auto">
          <a:xfrm>
            <a:off x="6948264" y="3933056"/>
            <a:ext cx="18067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b="1" dirty="0">
                <a:solidFill>
                  <a:schemeClr val="tx1"/>
                </a:solidFill>
                <a:latin typeface="Calibri" panose="020F0502020204030204" pitchFamily="34" charset="0"/>
                <a:cs typeface="Calibri" panose="020F0502020204030204" pitchFamily="34" charset="0"/>
              </a:rPr>
              <a:t>EXTRAVASCULAR</a:t>
            </a:r>
          </a:p>
        </p:txBody>
      </p:sp>
      <p:sp>
        <p:nvSpPr>
          <p:cNvPr id="26" name="TextovéPole 25">
            <a:extLst>
              <a:ext uri="{FF2B5EF4-FFF2-40B4-BE49-F238E27FC236}">
                <a16:creationId xmlns:a16="http://schemas.microsoft.com/office/drawing/2014/main" id="{2387FA64-8AA2-42A3-8F7D-38A7C96B524B}"/>
              </a:ext>
            </a:extLst>
          </p:cNvPr>
          <p:cNvSpPr txBox="1"/>
          <p:nvPr/>
        </p:nvSpPr>
        <p:spPr>
          <a:xfrm>
            <a:off x="5699581" y="1387262"/>
            <a:ext cx="3192899" cy="1323439"/>
          </a:xfrm>
          <a:prstGeom prst="rect">
            <a:avLst/>
          </a:prstGeom>
          <a:noFill/>
        </p:spPr>
        <p:txBody>
          <a:bodyPr wrap="square">
            <a:spAutoFit/>
          </a:bodyPr>
          <a:lstStyle/>
          <a:p>
            <a:r>
              <a:rPr lang="cs-CZ" b="0" i="0" dirty="0" err="1">
                <a:solidFill>
                  <a:srgbClr val="333333"/>
                </a:solidFill>
                <a:effectLst/>
                <a:latin typeface="Calibri" panose="020F0502020204030204" pitchFamily="34" charset="0"/>
                <a:cs typeface="Calibri" panose="020F0502020204030204" pitchFamily="34" charset="0"/>
              </a:rPr>
              <a:t>paroxysmal</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nocturnal</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hemoglobinuria</a:t>
            </a:r>
            <a:r>
              <a:rPr lang="cs-CZ" b="0" i="0" dirty="0">
                <a:solidFill>
                  <a:srgbClr val="333333"/>
                </a:solidFill>
                <a:effectLst/>
                <a:latin typeface="Calibri" panose="020F0502020204030204" pitchFamily="34" charset="0"/>
                <a:cs typeface="Calibri" panose="020F0502020204030204" pitchFamily="34" charset="0"/>
              </a:rPr>
              <a:t> (PNH) and </a:t>
            </a:r>
            <a:r>
              <a:rPr lang="cs-CZ" b="0" i="0" dirty="0" err="1">
                <a:solidFill>
                  <a:srgbClr val="333333"/>
                </a:solidFill>
                <a:effectLst/>
                <a:latin typeface="Calibri" panose="020F0502020204030204" pitchFamily="34" charset="0"/>
                <a:cs typeface="Calibri" panose="020F0502020204030204" pitchFamily="34" charset="0"/>
              </a:rPr>
              <a:t>autoimmune</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hemolytic</a:t>
            </a:r>
            <a:r>
              <a:rPr lang="cs-CZ" b="0" i="0" dirty="0">
                <a:solidFill>
                  <a:srgbClr val="333333"/>
                </a:solidFill>
                <a:effectLst/>
                <a:latin typeface="Calibri" panose="020F0502020204030204" pitchFamily="34" charset="0"/>
                <a:cs typeface="Calibri" panose="020F0502020204030204" pitchFamily="34" charset="0"/>
              </a:rPr>
              <a:t> </a:t>
            </a:r>
            <a:r>
              <a:rPr lang="cs-CZ" b="0" i="0" dirty="0" err="1">
                <a:solidFill>
                  <a:srgbClr val="333333"/>
                </a:solidFill>
                <a:effectLst/>
                <a:latin typeface="Calibri" panose="020F0502020204030204" pitchFamily="34" charset="0"/>
                <a:cs typeface="Calibri" panose="020F0502020204030204" pitchFamily="34" charset="0"/>
              </a:rPr>
              <a:t>anemia</a:t>
            </a:r>
            <a:r>
              <a:rPr lang="cs-CZ" b="0" i="0" dirty="0">
                <a:solidFill>
                  <a:srgbClr val="333333"/>
                </a:solidFill>
                <a:effectLst/>
                <a:latin typeface="Calibri" panose="020F0502020204030204" pitchFamily="34" charset="0"/>
                <a:cs typeface="Calibri" panose="020F0502020204030204" pitchFamily="34" charset="0"/>
              </a:rPr>
              <a:t> (AIHA)</a:t>
            </a:r>
            <a:endParaRPr lang="cs-CZ"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60CA458E-017B-473E-B353-0CED5CFA6C9E}"/>
              </a:ext>
            </a:extLst>
          </p:cNvPr>
          <p:cNvSpPr txBox="1">
            <a:spLocks noChangeArrowheads="1"/>
          </p:cNvSpPr>
          <p:nvPr/>
        </p:nvSpPr>
        <p:spPr bwMode="auto">
          <a:xfrm>
            <a:off x="2438400" y="206375"/>
            <a:ext cx="5761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u="sng">
                <a:solidFill>
                  <a:schemeClr val="tx1"/>
                </a:solidFill>
                <a:latin typeface="Times New Roman" panose="02020603050405020304" pitchFamily="18" charset="0"/>
              </a:rPr>
              <a:t>SYMPTOMS OF HEMOLYSIS</a:t>
            </a:r>
            <a:endParaRPr lang="en-US" altLang="cs-CZ">
              <a:solidFill>
                <a:schemeClr val="tx1"/>
              </a:solidFill>
              <a:latin typeface="Times New Roman" panose="02020603050405020304" pitchFamily="18" charset="0"/>
            </a:endParaRPr>
          </a:p>
        </p:txBody>
      </p:sp>
      <p:sp>
        <p:nvSpPr>
          <p:cNvPr id="20483" name="Text Box 3">
            <a:extLst>
              <a:ext uri="{FF2B5EF4-FFF2-40B4-BE49-F238E27FC236}">
                <a16:creationId xmlns:a16="http://schemas.microsoft.com/office/drawing/2014/main" id="{3281819E-FA89-4794-ACD7-83C729650A08}"/>
              </a:ext>
            </a:extLst>
          </p:cNvPr>
          <p:cNvSpPr txBox="1">
            <a:spLocks noChangeArrowheads="1"/>
          </p:cNvSpPr>
          <p:nvPr/>
        </p:nvSpPr>
        <p:spPr bwMode="auto">
          <a:xfrm>
            <a:off x="250825" y="1412875"/>
            <a:ext cx="294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400" b="1">
                <a:solidFill>
                  <a:srgbClr val="FFCC00"/>
                </a:solidFill>
                <a:latin typeface="Times New Roman" panose="02020603050405020304" pitchFamily="18" charset="0"/>
              </a:rPr>
              <a:t>loss of red blood cells</a:t>
            </a:r>
            <a:endParaRPr lang="en-US" altLang="cs-CZ" sz="2400" b="1">
              <a:solidFill>
                <a:srgbClr val="FFCC00"/>
              </a:solidFill>
              <a:latin typeface="Times New Roman" panose="02020603050405020304" pitchFamily="18" charset="0"/>
            </a:endParaRPr>
          </a:p>
        </p:txBody>
      </p:sp>
      <p:sp>
        <p:nvSpPr>
          <p:cNvPr id="20484" name="Text Box 4">
            <a:extLst>
              <a:ext uri="{FF2B5EF4-FFF2-40B4-BE49-F238E27FC236}">
                <a16:creationId xmlns:a16="http://schemas.microsoft.com/office/drawing/2014/main" id="{4FA91E92-2983-4326-B785-6F74D4117BF2}"/>
              </a:ext>
            </a:extLst>
          </p:cNvPr>
          <p:cNvSpPr txBox="1">
            <a:spLocks noChangeArrowheads="1"/>
          </p:cNvSpPr>
          <p:nvPr/>
        </p:nvSpPr>
        <p:spPr bwMode="auto">
          <a:xfrm>
            <a:off x="533400" y="21336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400" b="1" i="1">
                <a:solidFill>
                  <a:srgbClr val="FF3300"/>
                </a:solidFill>
                <a:latin typeface="Times New Roman" panose="02020603050405020304" pitchFamily="18" charset="0"/>
              </a:rPr>
              <a:t>anemi</a:t>
            </a:r>
            <a:r>
              <a:rPr lang="cs-CZ" altLang="cs-CZ" sz="2400" b="1" i="1">
                <a:solidFill>
                  <a:srgbClr val="FF3300"/>
                </a:solidFill>
                <a:latin typeface="Times New Roman" panose="02020603050405020304" pitchFamily="18" charset="0"/>
              </a:rPr>
              <a:t>a</a:t>
            </a:r>
            <a:endParaRPr lang="en-US" altLang="cs-CZ" sz="2400">
              <a:solidFill>
                <a:srgbClr val="FF3300"/>
              </a:solidFill>
              <a:latin typeface="Times New Roman" panose="02020603050405020304" pitchFamily="18" charset="0"/>
            </a:endParaRPr>
          </a:p>
        </p:txBody>
      </p:sp>
      <p:sp>
        <p:nvSpPr>
          <p:cNvPr id="20485" name="Text Box 5">
            <a:extLst>
              <a:ext uri="{FF2B5EF4-FFF2-40B4-BE49-F238E27FC236}">
                <a16:creationId xmlns:a16="http://schemas.microsoft.com/office/drawing/2014/main" id="{9B6F9892-C9E4-44C3-B9BA-A53250287A0D}"/>
              </a:ext>
            </a:extLst>
          </p:cNvPr>
          <p:cNvSpPr txBox="1">
            <a:spLocks noChangeArrowheads="1"/>
          </p:cNvSpPr>
          <p:nvPr/>
        </p:nvSpPr>
        <p:spPr bwMode="auto">
          <a:xfrm>
            <a:off x="1600200" y="2868613"/>
            <a:ext cx="164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000">
                <a:solidFill>
                  <a:schemeClr val="tx1"/>
                </a:solidFill>
                <a:latin typeface="Times New Roman" panose="02020603050405020304" pitchFamily="18" charset="0"/>
              </a:rPr>
              <a:t>BM activation</a:t>
            </a:r>
            <a:endParaRPr lang="en-US" altLang="cs-CZ" sz="2000">
              <a:solidFill>
                <a:schemeClr val="tx1"/>
              </a:solidFill>
              <a:latin typeface="Times New Roman" panose="02020603050405020304" pitchFamily="18" charset="0"/>
            </a:endParaRPr>
          </a:p>
        </p:txBody>
      </p:sp>
      <p:sp>
        <p:nvSpPr>
          <p:cNvPr id="20486" name="Line 6">
            <a:extLst>
              <a:ext uri="{FF2B5EF4-FFF2-40B4-BE49-F238E27FC236}">
                <a16:creationId xmlns:a16="http://schemas.microsoft.com/office/drawing/2014/main" id="{8A78E922-E1F0-41B1-A4D5-FCEF2D677B14}"/>
              </a:ext>
            </a:extLst>
          </p:cNvPr>
          <p:cNvSpPr>
            <a:spLocks noChangeShapeType="1"/>
          </p:cNvSpPr>
          <p:nvPr/>
        </p:nvSpPr>
        <p:spPr bwMode="auto">
          <a:xfrm>
            <a:off x="1143000" y="182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87" name="Line 7">
            <a:extLst>
              <a:ext uri="{FF2B5EF4-FFF2-40B4-BE49-F238E27FC236}">
                <a16:creationId xmlns:a16="http://schemas.microsoft.com/office/drawing/2014/main" id="{0ECCB608-F131-4119-B806-1E7CADE8F2FC}"/>
              </a:ext>
            </a:extLst>
          </p:cNvPr>
          <p:cNvSpPr>
            <a:spLocks noChangeShapeType="1"/>
          </p:cNvSpPr>
          <p:nvPr/>
        </p:nvSpPr>
        <p:spPr bwMode="auto">
          <a:xfrm>
            <a:off x="1981200" y="18288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88" name="Text Box 8">
            <a:extLst>
              <a:ext uri="{FF2B5EF4-FFF2-40B4-BE49-F238E27FC236}">
                <a16:creationId xmlns:a16="http://schemas.microsoft.com/office/drawing/2014/main" id="{FA0070B1-DA04-4EA8-A5B6-DBA8B4D6CA9A}"/>
              </a:ext>
            </a:extLst>
          </p:cNvPr>
          <p:cNvSpPr txBox="1">
            <a:spLocks noChangeArrowheads="1"/>
          </p:cNvSpPr>
          <p:nvPr/>
        </p:nvSpPr>
        <p:spPr bwMode="auto">
          <a:xfrm>
            <a:off x="1403350" y="3733800"/>
            <a:ext cx="197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400" b="1" i="1">
                <a:solidFill>
                  <a:srgbClr val="FF3300"/>
                </a:solidFill>
                <a:latin typeface="Times New Roman" panose="02020603050405020304" pitchFamily="18" charset="0"/>
              </a:rPr>
              <a:t>reti</a:t>
            </a:r>
            <a:r>
              <a:rPr lang="cs-CZ" altLang="cs-CZ" sz="2400" b="1" i="1">
                <a:solidFill>
                  <a:srgbClr val="FF3300"/>
                </a:solidFill>
                <a:latin typeface="Times New Roman" panose="02020603050405020304" pitchFamily="18" charset="0"/>
              </a:rPr>
              <a:t>c</a:t>
            </a:r>
            <a:r>
              <a:rPr lang="en-US" altLang="cs-CZ" sz="2400" b="1" i="1">
                <a:solidFill>
                  <a:srgbClr val="FF3300"/>
                </a:solidFill>
                <a:latin typeface="Times New Roman" panose="02020603050405020304" pitchFamily="18" charset="0"/>
              </a:rPr>
              <a:t>ulocyt</a:t>
            </a:r>
            <a:r>
              <a:rPr lang="cs-CZ" altLang="cs-CZ" sz="2400" b="1" i="1">
                <a:solidFill>
                  <a:srgbClr val="FF3300"/>
                </a:solidFill>
                <a:latin typeface="Times New Roman" panose="02020603050405020304" pitchFamily="18" charset="0"/>
              </a:rPr>
              <a:t>osis</a:t>
            </a:r>
            <a:endParaRPr lang="en-US" altLang="cs-CZ" sz="2400">
              <a:solidFill>
                <a:srgbClr val="FF3300"/>
              </a:solidFill>
              <a:latin typeface="Times New Roman" panose="02020603050405020304" pitchFamily="18" charset="0"/>
            </a:endParaRPr>
          </a:p>
        </p:txBody>
      </p:sp>
      <p:sp>
        <p:nvSpPr>
          <p:cNvPr id="20489" name="Line 9">
            <a:extLst>
              <a:ext uri="{FF2B5EF4-FFF2-40B4-BE49-F238E27FC236}">
                <a16:creationId xmlns:a16="http://schemas.microsoft.com/office/drawing/2014/main" id="{BB7A7A15-8108-437E-BA67-64AB6A0209E6}"/>
              </a:ext>
            </a:extLst>
          </p:cNvPr>
          <p:cNvSpPr>
            <a:spLocks noChangeShapeType="1"/>
          </p:cNvSpPr>
          <p:nvPr/>
        </p:nvSpPr>
        <p:spPr bwMode="auto">
          <a:xfrm>
            <a:off x="1981200" y="3276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0" name="Text Box 10">
            <a:extLst>
              <a:ext uri="{FF2B5EF4-FFF2-40B4-BE49-F238E27FC236}">
                <a16:creationId xmlns:a16="http://schemas.microsoft.com/office/drawing/2014/main" id="{D15EDD0A-7A6C-479D-AF10-61B27A976873}"/>
              </a:ext>
            </a:extLst>
          </p:cNvPr>
          <p:cNvSpPr txBox="1">
            <a:spLocks noChangeArrowheads="1"/>
          </p:cNvSpPr>
          <p:nvPr/>
        </p:nvSpPr>
        <p:spPr bwMode="auto">
          <a:xfrm>
            <a:off x="3886200" y="1420813"/>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000">
                <a:solidFill>
                  <a:schemeClr val="tx1"/>
                </a:solidFill>
                <a:latin typeface="Times New Roman" panose="02020603050405020304" pitchFamily="18" charset="0"/>
              </a:rPr>
              <a:t>loose</a:t>
            </a:r>
            <a:r>
              <a:rPr lang="en-US" altLang="cs-CZ" sz="2000">
                <a:solidFill>
                  <a:schemeClr val="tx1"/>
                </a:solidFill>
                <a:latin typeface="Times New Roman" panose="02020603050405020304" pitchFamily="18" charset="0"/>
              </a:rPr>
              <a:t> Hb </a:t>
            </a:r>
          </a:p>
        </p:txBody>
      </p:sp>
      <p:sp>
        <p:nvSpPr>
          <p:cNvPr id="20491" name="Text Box 11">
            <a:extLst>
              <a:ext uri="{FF2B5EF4-FFF2-40B4-BE49-F238E27FC236}">
                <a16:creationId xmlns:a16="http://schemas.microsoft.com/office/drawing/2014/main" id="{0BE090E5-8657-4FE9-87A5-9686F79937ED}"/>
              </a:ext>
            </a:extLst>
          </p:cNvPr>
          <p:cNvSpPr txBox="1">
            <a:spLocks noChangeArrowheads="1"/>
          </p:cNvSpPr>
          <p:nvPr/>
        </p:nvSpPr>
        <p:spPr bwMode="auto">
          <a:xfrm>
            <a:off x="6051550" y="1371600"/>
            <a:ext cx="23447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400" b="1" i="1">
                <a:solidFill>
                  <a:srgbClr val="FF3300"/>
                </a:solidFill>
                <a:latin typeface="Times New Roman" panose="02020603050405020304" pitchFamily="18" charset="0"/>
              </a:rPr>
              <a:t>hemoglobinemi</a:t>
            </a:r>
            <a:r>
              <a:rPr lang="cs-CZ" altLang="cs-CZ" sz="2400" b="1" i="1">
                <a:solidFill>
                  <a:srgbClr val="FF3300"/>
                </a:solidFill>
                <a:latin typeface="Times New Roman" panose="02020603050405020304" pitchFamily="18" charset="0"/>
              </a:rPr>
              <a:t>a</a:t>
            </a:r>
            <a:r>
              <a:rPr lang="en-US" altLang="cs-CZ" sz="2000">
                <a:solidFill>
                  <a:schemeClr val="tx1"/>
                </a:solidFill>
                <a:latin typeface="Times New Roman" panose="02020603050405020304" pitchFamily="18" charset="0"/>
              </a:rPr>
              <a:t>,</a:t>
            </a:r>
          </a:p>
          <a:p>
            <a:pPr>
              <a:spcBef>
                <a:spcPct val="0"/>
              </a:spcBef>
              <a:buFontTx/>
              <a:buNone/>
            </a:pPr>
            <a:r>
              <a:rPr lang="en-US" altLang="cs-CZ" sz="2000">
                <a:solidFill>
                  <a:schemeClr val="tx1"/>
                </a:solidFill>
                <a:latin typeface="Times New Roman" panose="02020603050405020304" pitchFamily="18" charset="0"/>
              </a:rPr>
              <a:t>hemoglobinuri</a:t>
            </a:r>
            <a:r>
              <a:rPr lang="cs-CZ" altLang="cs-CZ" sz="2000">
                <a:solidFill>
                  <a:schemeClr val="tx1"/>
                </a:solidFill>
                <a:latin typeface="Times New Roman" panose="02020603050405020304" pitchFamily="18" charset="0"/>
              </a:rPr>
              <a:t>a</a:t>
            </a:r>
            <a:endParaRPr lang="en-US" altLang="cs-CZ" sz="2000">
              <a:solidFill>
                <a:schemeClr val="tx1"/>
              </a:solidFill>
              <a:latin typeface="Times New Roman" panose="02020603050405020304" pitchFamily="18" charset="0"/>
            </a:endParaRPr>
          </a:p>
          <a:p>
            <a:pPr>
              <a:spcBef>
                <a:spcPct val="0"/>
              </a:spcBef>
              <a:buFontTx/>
              <a:buNone/>
            </a:pPr>
            <a:r>
              <a:rPr lang="en-US" altLang="cs-CZ" sz="2000">
                <a:solidFill>
                  <a:schemeClr val="tx1"/>
                </a:solidFill>
                <a:latin typeface="Times New Roman" panose="02020603050405020304" pitchFamily="18" charset="0"/>
              </a:rPr>
              <a:t>hemosiderinuri</a:t>
            </a:r>
            <a:r>
              <a:rPr lang="cs-CZ" altLang="cs-CZ" sz="2000">
                <a:solidFill>
                  <a:schemeClr val="tx1"/>
                </a:solidFill>
                <a:latin typeface="Times New Roman" panose="02020603050405020304" pitchFamily="18" charset="0"/>
              </a:rPr>
              <a:t>a</a:t>
            </a:r>
            <a:endParaRPr lang="en-US" altLang="cs-CZ" sz="2000">
              <a:solidFill>
                <a:schemeClr val="tx1"/>
              </a:solidFill>
              <a:latin typeface="Times New Roman" panose="02020603050405020304" pitchFamily="18" charset="0"/>
            </a:endParaRPr>
          </a:p>
        </p:txBody>
      </p:sp>
      <p:sp>
        <p:nvSpPr>
          <p:cNvPr id="20492" name="Line 12">
            <a:extLst>
              <a:ext uri="{FF2B5EF4-FFF2-40B4-BE49-F238E27FC236}">
                <a16:creationId xmlns:a16="http://schemas.microsoft.com/office/drawing/2014/main" id="{CE94F33E-80CA-4718-B7BC-C6502A68386E}"/>
              </a:ext>
            </a:extLst>
          </p:cNvPr>
          <p:cNvSpPr>
            <a:spLocks noChangeShapeType="1"/>
          </p:cNvSpPr>
          <p:nvPr/>
        </p:nvSpPr>
        <p:spPr bwMode="auto">
          <a:xfrm flipV="1">
            <a:off x="5257800" y="1295400"/>
            <a:ext cx="1219200" cy="228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3" name="Text Box 13">
            <a:extLst>
              <a:ext uri="{FF2B5EF4-FFF2-40B4-BE49-F238E27FC236}">
                <a16:creationId xmlns:a16="http://schemas.microsoft.com/office/drawing/2014/main" id="{085F9622-4417-4B9F-99C8-4877FC5981CA}"/>
              </a:ext>
            </a:extLst>
          </p:cNvPr>
          <p:cNvSpPr txBox="1">
            <a:spLocks noChangeArrowheads="1"/>
          </p:cNvSpPr>
          <p:nvPr/>
        </p:nvSpPr>
        <p:spPr bwMode="auto">
          <a:xfrm>
            <a:off x="6613525" y="955675"/>
            <a:ext cx="192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400" b="1" u="sng">
                <a:solidFill>
                  <a:srgbClr val="FFCC00"/>
                </a:solidFill>
                <a:latin typeface="Times New Roman" panose="02020603050405020304" pitchFamily="18" charset="0"/>
              </a:rPr>
              <a:t>intravascular</a:t>
            </a:r>
            <a:endParaRPr lang="en-US" altLang="cs-CZ" sz="2400" b="1">
              <a:solidFill>
                <a:srgbClr val="FFCC00"/>
              </a:solidFill>
              <a:latin typeface="Times New Roman" panose="02020603050405020304" pitchFamily="18" charset="0"/>
            </a:endParaRPr>
          </a:p>
        </p:txBody>
      </p:sp>
      <p:sp>
        <p:nvSpPr>
          <p:cNvPr id="20494" name="Text Box 14">
            <a:extLst>
              <a:ext uri="{FF2B5EF4-FFF2-40B4-BE49-F238E27FC236}">
                <a16:creationId xmlns:a16="http://schemas.microsoft.com/office/drawing/2014/main" id="{52EF66C9-0DF5-40BB-91B2-D2EDBA3B0B57}"/>
              </a:ext>
            </a:extLst>
          </p:cNvPr>
          <p:cNvSpPr txBox="1">
            <a:spLocks noChangeArrowheads="1"/>
          </p:cNvSpPr>
          <p:nvPr/>
        </p:nvSpPr>
        <p:spPr bwMode="auto">
          <a:xfrm>
            <a:off x="3733800" y="4903788"/>
            <a:ext cx="3692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000">
                <a:solidFill>
                  <a:schemeClr val="tx1"/>
                </a:solidFill>
                <a:latin typeface="Times New Roman" panose="02020603050405020304" pitchFamily="18" charset="0"/>
              </a:rPr>
              <a:t>increased prodution of</a:t>
            </a:r>
            <a:r>
              <a:rPr lang="en-US" altLang="cs-CZ" sz="2000">
                <a:solidFill>
                  <a:schemeClr val="tx1"/>
                </a:solidFill>
                <a:latin typeface="Times New Roman" panose="02020603050405020304" pitchFamily="18" charset="0"/>
              </a:rPr>
              <a:t> </a:t>
            </a:r>
            <a:r>
              <a:rPr lang="en-US" altLang="cs-CZ" sz="2400" b="1" i="1">
                <a:solidFill>
                  <a:srgbClr val="FF3300"/>
                </a:solidFill>
                <a:latin typeface="Times New Roman" panose="02020603050405020304" pitchFamily="18" charset="0"/>
              </a:rPr>
              <a:t>bilirubin</a:t>
            </a:r>
            <a:r>
              <a:rPr lang="en-US" altLang="cs-CZ" sz="2000">
                <a:solidFill>
                  <a:schemeClr val="tx1"/>
                </a:solidFill>
                <a:latin typeface="Times New Roman" panose="02020603050405020304" pitchFamily="18" charset="0"/>
              </a:rPr>
              <a:t> </a:t>
            </a:r>
            <a:br>
              <a:rPr lang="en-US" altLang="cs-CZ" sz="2000">
                <a:solidFill>
                  <a:schemeClr val="tx1"/>
                </a:solidFill>
                <a:latin typeface="Times New Roman" panose="02020603050405020304" pitchFamily="18" charset="0"/>
              </a:rPr>
            </a:br>
            <a:r>
              <a:rPr lang="cs-CZ" altLang="cs-CZ" sz="2000">
                <a:solidFill>
                  <a:schemeClr val="tx1"/>
                </a:solidFill>
                <a:latin typeface="Times New Roman" panose="02020603050405020304" pitchFamily="18" charset="0"/>
              </a:rPr>
              <a:t>jaundice (icterus)</a:t>
            </a:r>
            <a:endParaRPr lang="en-US" altLang="cs-CZ" sz="2000">
              <a:solidFill>
                <a:schemeClr val="tx1"/>
              </a:solidFill>
              <a:latin typeface="Times New Roman" panose="02020603050405020304" pitchFamily="18" charset="0"/>
            </a:endParaRPr>
          </a:p>
        </p:txBody>
      </p:sp>
      <p:sp>
        <p:nvSpPr>
          <p:cNvPr id="20495" name="Text Box 15">
            <a:extLst>
              <a:ext uri="{FF2B5EF4-FFF2-40B4-BE49-F238E27FC236}">
                <a16:creationId xmlns:a16="http://schemas.microsoft.com/office/drawing/2014/main" id="{82F2F3EE-3B13-45E7-B5DF-4E09615FFE3D}"/>
              </a:ext>
            </a:extLst>
          </p:cNvPr>
          <p:cNvSpPr txBox="1">
            <a:spLocks noChangeArrowheads="1"/>
          </p:cNvSpPr>
          <p:nvPr/>
        </p:nvSpPr>
        <p:spPr bwMode="auto">
          <a:xfrm>
            <a:off x="4191000" y="4522788"/>
            <a:ext cx="1960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400" b="1" u="sng">
                <a:solidFill>
                  <a:schemeClr val="accent2"/>
                </a:solidFill>
                <a:latin typeface="Times New Roman" panose="02020603050405020304" pitchFamily="18" charset="0"/>
              </a:rPr>
              <a:t>extravas</a:t>
            </a:r>
            <a:r>
              <a:rPr lang="cs-CZ" altLang="cs-CZ" sz="2400" b="1" u="sng">
                <a:solidFill>
                  <a:schemeClr val="accent2"/>
                </a:solidFill>
                <a:latin typeface="Times New Roman" panose="02020603050405020304" pitchFamily="18" charset="0"/>
              </a:rPr>
              <a:t>c</a:t>
            </a:r>
            <a:r>
              <a:rPr lang="en-US" altLang="cs-CZ" sz="2400" b="1" u="sng">
                <a:solidFill>
                  <a:schemeClr val="accent2"/>
                </a:solidFill>
                <a:latin typeface="Times New Roman" panose="02020603050405020304" pitchFamily="18" charset="0"/>
              </a:rPr>
              <a:t>ul</a:t>
            </a:r>
            <a:r>
              <a:rPr lang="cs-CZ" altLang="cs-CZ" sz="2400" b="1" u="sng">
                <a:solidFill>
                  <a:schemeClr val="accent2"/>
                </a:solidFill>
                <a:latin typeface="Times New Roman" panose="02020603050405020304" pitchFamily="18" charset="0"/>
              </a:rPr>
              <a:t>a</a:t>
            </a:r>
            <a:r>
              <a:rPr lang="en-US" altLang="cs-CZ" sz="2400" b="1" u="sng">
                <a:solidFill>
                  <a:schemeClr val="accent2"/>
                </a:solidFill>
                <a:latin typeface="Times New Roman" panose="02020603050405020304" pitchFamily="18" charset="0"/>
              </a:rPr>
              <a:t>r</a:t>
            </a:r>
            <a:endParaRPr lang="en-US" altLang="cs-CZ" sz="2400" b="1">
              <a:solidFill>
                <a:schemeClr val="accent2"/>
              </a:solidFill>
              <a:latin typeface="Times New Roman" panose="02020603050405020304" pitchFamily="18" charset="0"/>
            </a:endParaRPr>
          </a:p>
        </p:txBody>
      </p:sp>
      <p:sp>
        <p:nvSpPr>
          <p:cNvPr id="20496" name="Line 16">
            <a:extLst>
              <a:ext uri="{FF2B5EF4-FFF2-40B4-BE49-F238E27FC236}">
                <a16:creationId xmlns:a16="http://schemas.microsoft.com/office/drawing/2014/main" id="{7C452796-4DD2-474F-8FB9-8ED4CE171859}"/>
              </a:ext>
            </a:extLst>
          </p:cNvPr>
          <p:cNvSpPr>
            <a:spLocks noChangeShapeType="1"/>
          </p:cNvSpPr>
          <p:nvPr/>
        </p:nvSpPr>
        <p:spPr bwMode="auto">
          <a:xfrm>
            <a:off x="4419600" y="1905000"/>
            <a:ext cx="685800" cy="2590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7" name="Line 17">
            <a:extLst>
              <a:ext uri="{FF2B5EF4-FFF2-40B4-BE49-F238E27FC236}">
                <a16:creationId xmlns:a16="http://schemas.microsoft.com/office/drawing/2014/main" id="{51220F0B-A85A-4B09-8015-61BAAD099542}"/>
              </a:ext>
            </a:extLst>
          </p:cNvPr>
          <p:cNvSpPr>
            <a:spLocks noChangeShapeType="1"/>
          </p:cNvSpPr>
          <p:nvPr/>
        </p:nvSpPr>
        <p:spPr bwMode="auto">
          <a:xfrm flipV="1">
            <a:off x="3492500" y="16287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498" name="Text Box 18">
            <a:extLst>
              <a:ext uri="{FF2B5EF4-FFF2-40B4-BE49-F238E27FC236}">
                <a16:creationId xmlns:a16="http://schemas.microsoft.com/office/drawing/2014/main" id="{D0E51207-4301-476A-8C36-ADD819819B5E}"/>
              </a:ext>
            </a:extLst>
          </p:cNvPr>
          <p:cNvSpPr txBox="1">
            <a:spLocks noChangeArrowheads="1"/>
          </p:cNvSpPr>
          <p:nvPr/>
        </p:nvSpPr>
        <p:spPr bwMode="auto">
          <a:xfrm>
            <a:off x="6172200" y="2998788"/>
            <a:ext cx="296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400" b="1" i="1">
                <a:solidFill>
                  <a:srgbClr val="FF3300"/>
                </a:solidFill>
                <a:latin typeface="Times New Roman" panose="02020603050405020304" pitchFamily="18" charset="0"/>
              </a:rPr>
              <a:t>damage to the kidneys</a:t>
            </a:r>
            <a:endParaRPr lang="en-US" altLang="cs-CZ" sz="2400" b="1" i="1">
              <a:solidFill>
                <a:srgbClr val="FF3300"/>
              </a:solidFill>
              <a:latin typeface="Times New Roman" panose="02020603050405020304" pitchFamily="18" charset="0"/>
            </a:endParaRPr>
          </a:p>
        </p:txBody>
      </p:sp>
      <p:sp>
        <p:nvSpPr>
          <p:cNvPr id="20499" name="Line 19">
            <a:extLst>
              <a:ext uri="{FF2B5EF4-FFF2-40B4-BE49-F238E27FC236}">
                <a16:creationId xmlns:a16="http://schemas.microsoft.com/office/drawing/2014/main" id="{611864F4-7326-4F3C-A2D9-9573143225AA}"/>
              </a:ext>
            </a:extLst>
          </p:cNvPr>
          <p:cNvSpPr>
            <a:spLocks noChangeShapeType="1"/>
          </p:cNvSpPr>
          <p:nvPr/>
        </p:nvSpPr>
        <p:spPr bwMode="auto">
          <a:xfrm>
            <a:off x="6934200" y="2438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0500" name="Picture 20" descr="kidney">
            <a:extLst>
              <a:ext uri="{FF2B5EF4-FFF2-40B4-BE49-F238E27FC236}">
                <a16:creationId xmlns:a16="http://schemas.microsoft.com/office/drawing/2014/main" id="{64132F17-BD3F-4326-AB95-2988FA456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352800"/>
            <a:ext cx="13192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 Box 21">
            <a:extLst>
              <a:ext uri="{FF2B5EF4-FFF2-40B4-BE49-F238E27FC236}">
                <a16:creationId xmlns:a16="http://schemas.microsoft.com/office/drawing/2014/main" id="{6C45F20A-2CAC-4D88-9D9B-69ADF957D154}"/>
              </a:ext>
            </a:extLst>
          </p:cNvPr>
          <p:cNvSpPr txBox="1">
            <a:spLocks noChangeArrowheads="1"/>
          </p:cNvSpPr>
          <p:nvPr/>
        </p:nvSpPr>
        <p:spPr bwMode="auto">
          <a:xfrm>
            <a:off x="4267200" y="5954713"/>
            <a:ext cx="189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400" b="1" i="1">
                <a:solidFill>
                  <a:srgbClr val="FF3300"/>
                </a:solidFill>
                <a:latin typeface="Times New Roman" panose="02020603050405020304" pitchFamily="18" charset="0"/>
              </a:rPr>
              <a:t>splenomegal</a:t>
            </a:r>
            <a:r>
              <a:rPr lang="cs-CZ" altLang="cs-CZ" sz="2400" b="1" i="1">
                <a:solidFill>
                  <a:srgbClr val="FF3300"/>
                </a:solidFill>
                <a:latin typeface="Times New Roman" panose="02020603050405020304" pitchFamily="18" charset="0"/>
              </a:rPr>
              <a:t>y</a:t>
            </a:r>
            <a:endParaRPr lang="en-US" altLang="cs-CZ" sz="2400">
              <a:solidFill>
                <a:srgbClr val="FF3300"/>
              </a:solidFill>
              <a:latin typeface="Times New Roman" panose="02020603050405020304" pitchFamily="18" charset="0"/>
            </a:endParaRPr>
          </a:p>
        </p:txBody>
      </p:sp>
      <p:pic>
        <p:nvPicPr>
          <p:cNvPr id="20502" name="Picture 22" descr="spleen">
            <a:extLst>
              <a:ext uri="{FF2B5EF4-FFF2-40B4-BE49-F238E27FC236}">
                <a16:creationId xmlns:a16="http://schemas.microsoft.com/office/drawing/2014/main" id="{03583C41-9AB5-4109-B8AF-ADB2A6501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53000"/>
            <a:ext cx="14811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Line 23">
            <a:extLst>
              <a:ext uri="{FF2B5EF4-FFF2-40B4-BE49-F238E27FC236}">
                <a16:creationId xmlns:a16="http://schemas.microsoft.com/office/drawing/2014/main" id="{111EE65D-2D66-4E45-9738-B243EE7548A2}"/>
              </a:ext>
            </a:extLst>
          </p:cNvPr>
          <p:cNvSpPr>
            <a:spLocks noChangeShapeType="1"/>
          </p:cNvSpPr>
          <p:nvPr/>
        </p:nvSpPr>
        <p:spPr bwMode="auto">
          <a:xfrm>
            <a:off x="4724400" y="4953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0504" name="Picture 24" descr="Reticulocyte-(counter-stain">
            <a:extLst>
              <a:ext uri="{FF2B5EF4-FFF2-40B4-BE49-F238E27FC236}">
                <a16:creationId xmlns:a16="http://schemas.microsoft.com/office/drawing/2014/main" id="{4F3EAEAE-C0EE-4FBA-B3E9-4A11844B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149725"/>
            <a:ext cx="1905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87824A63-5FF2-42F1-ADEE-8FB65C9E705B}"/>
              </a:ext>
            </a:extLst>
          </p:cNvPr>
          <p:cNvSpPr txBox="1">
            <a:spLocks noChangeArrowheads="1"/>
          </p:cNvSpPr>
          <p:nvPr/>
        </p:nvSpPr>
        <p:spPr bwMode="auto">
          <a:xfrm>
            <a:off x="92985" y="0"/>
            <a:ext cx="4371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800" b="1" u="sng" dirty="0">
                <a:solidFill>
                  <a:schemeClr val="tx1"/>
                </a:solidFill>
                <a:latin typeface="Times New Roman" panose="02020603050405020304" pitchFamily="18" charset="0"/>
              </a:rPr>
              <a:t>TESTS FOR HEMOLYSIS</a:t>
            </a:r>
            <a:endParaRPr lang="en-US" altLang="cs-CZ" sz="2800" u="sng" dirty="0">
              <a:solidFill>
                <a:schemeClr val="tx1"/>
              </a:solidFill>
              <a:latin typeface="Times New Roman" panose="02020603050405020304" pitchFamily="18" charset="0"/>
            </a:endParaRPr>
          </a:p>
        </p:txBody>
      </p:sp>
      <p:pic>
        <p:nvPicPr>
          <p:cNvPr id="21511" name="Picture 7">
            <a:extLst>
              <a:ext uri="{FF2B5EF4-FFF2-40B4-BE49-F238E27FC236}">
                <a16:creationId xmlns:a16="http://schemas.microsoft.com/office/drawing/2014/main" id="{6CBF11F0-00E9-4190-8BFA-711AA99A0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67186"/>
            <a:ext cx="6617866" cy="6190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A20A47C2-EAC2-4169-BB73-24B3341A672C}"/>
              </a:ext>
            </a:extLst>
          </p:cNvPr>
          <p:cNvSpPr>
            <a:spLocks noGrp="1"/>
          </p:cNvSpPr>
          <p:nvPr>
            <p:ph type="title"/>
          </p:nvPr>
        </p:nvSpPr>
        <p:spPr>
          <a:xfrm>
            <a:off x="251520" y="0"/>
            <a:ext cx="8229600" cy="1143000"/>
          </a:xfrm>
        </p:spPr>
        <p:txBody>
          <a:bodyPr/>
          <a:lstStyle/>
          <a:p>
            <a:r>
              <a:rPr lang="en-US" altLang="cs-CZ" sz="3600" b="0" dirty="0"/>
              <a:t>Paroxysmal nocturnal hemoglobinuria</a:t>
            </a:r>
            <a:endParaRPr lang="cs-CZ" altLang="cs-CZ" sz="3600" b="0" dirty="0"/>
          </a:p>
        </p:txBody>
      </p:sp>
      <p:pic>
        <p:nvPicPr>
          <p:cNvPr id="22531" name="Picture 2" descr="Molecular and cellular differences between PIGA- and PIGT-PNH.&#10;(A) In he...">
            <a:extLst>
              <a:ext uri="{FF2B5EF4-FFF2-40B4-BE49-F238E27FC236}">
                <a16:creationId xmlns:a16="http://schemas.microsoft.com/office/drawing/2014/main" id="{ED152C87-DD4C-4557-833D-3B108D26E3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813"/>
          <a:stretch/>
        </p:blipFill>
        <p:spPr bwMode="auto">
          <a:xfrm>
            <a:off x="521241" y="3068960"/>
            <a:ext cx="8315325" cy="352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a:extLst>
              <a:ext uri="{FF2B5EF4-FFF2-40B4-BE49-F238E27FC236}">
                <a16:creationId xmlns:a16="http://schemas.microsoft.com/office/drawing/2014/main" id="{D287CD72-0F08-49F6-8687-0D5BAC64D03A}"/>
              </a:ext>
            </a:extLst>
          </p:cNvPr>
          <p:cNvSpPr txBox="1"/>
          <p:nvPr/>
        </p:nvSpPr>
        <p:spPr>
          <a:xfrm>
            <a:off x="2464688" y="3068960"/>
            <a:ext cx="4572000" cy="307777"/>
          </a:xfrm>
          <a:prstGeom prst="rect">
            <a:avLst/>
          </a:prstGeom>
          <a:noFill/>
        </p:spPr>
        <p:txBody>
          <a:bodyPr wrap="square">
            <a:spAutoFit/>
          </a:bodyPr>
          <a:lstStyle/>
          <a:p>
            <a:r>
              <a:rPr lang="cs-CZ" sz="1400" b="1" dirty="0" err="1"/>
              <a:t>Complement</a:t>
            </a:r>
            <a:r>
              <a:rPr lang="cs-CZ" sz="1400" b="1" dirty="0"/>
              <a:t> </a:t>
            </a:r>
            <a:r>
              <a:rPr lang="cs-CZ" sz="1400" b="1" dirty="0" err="1"/>
              <a:t>decay-accelerating</a:t>
            </a:r>
            <a:r>
              <a:rPr lang="cs-CZ" sz="1400" b="1" dirty="0"/>
              <a:t> </a:t>
            </a:r>
            <a:r>
              <a:rPr lang="cs-CZ" sz="1400" b="1" dirty="0" err="1"/>
              <a:t>factor</a:t>
            </a:r>
            <a:endParaRPr lang="cs-CZ" sz="1400" b="1" dirty="0"/>
          </a:p>
        </p:txBody>
      </p:sp>
      <p:sp>
        <p:nvSpPr>
          <p:cNvPr id="7" name="TextovéPole 6">
            <a:extLst>
              <a:ext uri="{FF2B5EF4-FFF2-40B4-BE49-F238E27FC236}">
                <a16:creationId xmlns:a16="http://schemas.microsoft.com/office/drawing/2014/main" id="{A4296475-940F-49FF-A76F-16C5D297C83B}"/>
              </a:ext>
            </a:extLst>
          </p:cNvPr>
          <p:cNvSpPr txBox="1"/>
          <p:nvPr/>
        </p:nvSpPr>
        <p:spPr>
          <a:xfrm>
            <a:off x="1600592" y="5117033"/>
            <a:ext cx="4572000" cy="307777"/>
          </a:xfrm>
          <a:prstGeom prst="rect">
            <a:avLst/>
          </a:prstGeom>
          <a:noFill/>
        </p:spPr>
        <p:txBody>
          <a:bodyPr wrap="square">
            <a:spAutoFit/>
          </a:bodyPr>
          <a:lstStyle/>
          <a:p>
            <a:r>
              <a:rPr lang="cs-CZ" sz="1400" b="1" dirty="0"/>
              <a:t> </a:t>
            </a:r>
            <a:r>
              <a:rPr lang="cs-CZ" sz="1400" b="1" dirty="0" err="1"/>
              <a:t>phosphatidylinositol</a:t>
            </a:r>
            <a:r>
              <a:rPr lang="cs-CZ" sz="1400" b="1" dirty="0"/>
              <a:t> </a:t>
            </a:r>
            <a:r>
              <a:rPr lang="cs-CZ" sz="1400" b="1" dirty="0" err="1"/>
              <a:t>glycan</a:t>
            </a:r>
            <a:r>
              <a:rPr lang="cs-CZ" sz="1400" b="1" dirty="0"/>
              <a:t> A (PIGA)</a:t>
            </a:r>
          </a:p>
        </p:txBody>
      </p:sp>
      <p:sp>
        <p:nvSpPr>
          <p:cNvPr id="9" name="TextovéPole 8">
            <a:extLst>
              <a:ext uri="{FF2B5EF4-FFF2-40B4-BE49-F238E27FC236}">
                <a16:creationId xmlns:a16="http://schemas.microsoft.com/office/drawing/2014/main" id="{08E728AF-F0F8-4A66-8A04-F6E1A90576B3}"/>
              </a:ext>
            </a:extLst>
          </p:cNvPr>
          <p:cNvSpPr txBox="1"/>
          <p:nvPr/>
        </p:nvSpPr>
        <p:spPr>
          <a:xfrm>
            <a:off x="401716" y="1952078"/>
            <a:ext cx="8340567" cy="1077218"/>
          </a:xfrm>
          <a:prstGeom prst="rect">
            <a:avLst/>
          </a:prstGeom>
          <a:noFill/>
        </p:spPr>
        <p:txBody>
          <a:bodyPr wrap="square">
            <a:spAutoFit/>
          </a:bodyPr>
          <a:lstStyle/>
          <a:p>
            <a:r>
              <a:rPr lang="en-US" sz="1600" dirty="0"/>
              <a:t>The main proteins that protect blood cells from destruction are </a:t>
            </a:r>
            <a:r>
              <a:rPr lang="en-US" sz="1600" b="1" u="sng" dirty="0"/>
              <a:t>decay-accelerating factor (DAF/CD55)</a:t>
            </a:r>
            <a:r>
              <a:rPr lang="en-US" sz="1600" dirty="0"/>
              <a:t>, which disrupts formation of C3-convertase, and </a:t>
            </a:r>
            <a:r>
              <a:rPr lang="en-US" sz="1600" b="1" u="sng" dirty="0" err="1"/>
              <a:t>protectin</a:t>
            </a:r>
            <a:r>
              <a:rPr lang="en-US" sz="1600" dirty="0"/>
              <a:t> (CD59/MIRL/MAC-IP), which binds the membrane attack complex and prevents C9 from binding to the cell.</a:t>
            </a:r>
            <a:endParaRPr lang="cs-CZ" sz="1600" dirty="0"/>
          </a:p>
        </p:txBody>
      </p:sp>
      <p:sp>
        <p:nvSpPr>
          <p:cNvPr id="12" name="TextovéPole 11">
            <a:extLst>
              <a:ext uri="{FF2B5EF4-FFF2-40B4-BE49-F238E27FC236}">
                <a16:creationId xmlns:a16="http://schemas.microsoft.com/office/drawing/2014/main" id="{743E40E6-E1BE-4BF5-9DE0-D7A21599418E}"/>
              </a:ext>
            </a:extLst>
          </p:cNvPr>
          <p:cNvSpPr txBox="1"/>
          <p:nvPr/>
        </p:nvSpPr>
        <p:spPr>
          <a:xfrm>
            <a:off x="401716" y="962763"/>
            <a:ext cx="6233064" cy="584775"/>
          </a:xfrm>
          <a:prstGeom prst="rect">
            <a:avLst/>
          </a:prstGeom>
          <a:noFill/>
        </p:spPr>
        <p:txBody>
          <a:bodyPr wrap="square">
            <a:spAutoFit/>
          </a:bodyPr>
          <a:lstStyle>
            <a:defPPr>
              <a:defRPr lang="cs-CZ"/>
            </a:defPPr>
            <a:lvl1pPr>
              <a:defRPr sz="1600"/>
            </a:lvl1pPr>
          </a:lstStyle>
          <a:p>
            <a:r>
              <a:rPr lang="en-US" dirty="0"/>
              <a:t>life-threatening disease of the blood characterized by destruction of red blood cells by the complement system</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4A6008CE-8667-49B6-903A-C73FF682C0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3" t="52100"/>
          <a:stretch/>
        </p:blipFill>
        <p:spPr bwMode="auto">
          <a:xfrm>
            <a:off x="539552" y="1484784"/>
            <a:ext cx="7703147" cy="518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33495C19-802C-402F-8EFA-A33D6D1440DA}"/>
              </a:ext>
            </a:extLst>
          </p:cNvPr>
          <p:cNvSpPr txBox="1">
            <a:spLocks/>
          </p:cNvSpPr>
          <p:nvPr/>
        </p:nvSpPr>
        <p:spPr>
          <a:xfrm>
            <a:off x="395536" y="116632"/>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sz="3600" b="0"/>
              <a:t>Paroxysmal nocturnal hemoglobinuria</a:t>
            </a:r>
            <a:endParaRPr lang="cs-CZ" altLang="cs-CZ" sz="3600" b="0" dirty="0"/>
          </a:p>
        </p:txBody>
      </p:sp>
    </p:spTree>
    <p:extLst>
      <p:ext uri="{BB962C8B-B14F-4D97-AF65-F5344CB8AC3E}">
        <p14:creationId xmlns:p14="http://schemas.microsoft.com/office/powerpoint/2010/main" val="200400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4A6008CE-8667-49B6-903A-C73FF682C0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27" t="1435" r="6148" b="50665"/>
          <a:stretch/>
        </p:blipFill>
        <p:spPr bwMode="auto">
          <a:xfrm>
            <a:off x="518864" y="1124744"/>
            <a:ext cx="7777864" cy="5544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33495C19-802C-402F-8EFA-A33D6D1440DA}"/>
              </a:ext>
            </a:extLst>
          </p:cNvPr>
          <p:cNvSpPr txBox="1">
            <a:spLocks/>
          </p:cNvSpPr>
          <p:nvPr/>
        </p:nvSpPr>
        <p:spPr>
          <a:xfrm>
            <a:off x="395536" y="116632"/>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sz="3600" b="0"/>
              <a:t>Paroxysmal nocturnal hemoglobinuria</a:t>
            </a:r>
            <a:endParaRPr lang="cs-CZ" altLang="cs-CZ" sz="3600" b="0" dirty="0"/>
          </a:p>
        </p:txBody>
      </p:sp>
    </p:spTree>
    <p:extLst>
      <p:ext uri="{BB962C8B-B14F-4D97-AF65-F5344CB8AC3E}">
        <p14:creationId xmlns:p14="http://schemas.microsoft.com/office/powerpoint/2010/main" val="79750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00B7DBA-0CC4-4131-9744-8E1CA9074075}"/>
              </a:ext>
            </a:extLst>
          </p:cNvPr>
          <p:cNvSpPr>
            <a:spLocks noGrp="1" noChangeArrowheads="1"/>
          </p:cNvSpPr>
          <p:nvPr>
            <p:ph type="title"/>
          </p:nvPr>
        </p:nvSpPr>
        <p:spPr/>
        <p:txBody>
          <a:bodyPr/>
          <a:lstStyle/>
          <a:p>
            <a:pPr algn="ctr" eaLnBrk="1" hangingPunct="1"/>
            <a:r>
              <a:rPr lang="en-US" altLang="cs-CZ"/>
              <a:t>HEMATOLOGY</a:t>
            </a:r>
            <a:endParaRPr lang="cs-CZ" altLang="cs-CZ"/>
          </a:p>
        </p:txBody>
      </p:sp>
      <p:sp>
        <p:nvSpPr>
          <p:cNvPr id="6147" name="Rectangle 3">
            <a:extLst>
              <a:ext uri="{FF2B5EF4-FFF2-40B4-BE49-F238E27FC236}">
                <a16:creationId xmlns:a16="http://schemas.microsoft.com/office/drawing/2014/main" id="{CBF015C0-3600-4456-B5D5-78E1B0E9F282}"/>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cs-CZ" altLang="cs-CZ" sz="2800"/>
              <a:t>.</a:t>
            </a:r>
          </a:p>
        </p:txBody>
      </p:sp>
      <p:pic>
        <p:nvPicPr>
          <p:cNvPr id="33805" name="Picture 13" descr="hemolyticanemia40x01small">
            <a:extLst>
              <a:ext uri="{FF2B5EF4-FFF2-40B4-BE49-F238E27FC236}">
                <a16:creationId xmlns:a16="http://schemas.microsoft.com/office/drawing/2014/main" id="{388697B5-6E32-432A-9D27-3C99EB3A229A}"/>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115888"/>
            <a:ext cx="2087563" cy="151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3818" name="Group 26">
            <a:extLst>
              <a:ext uri="{FF2B5EF4-FFF2-40B4-BE49-F238E27FC236}">
                <a16:creationId xmlns:a16="http://schemas.microsoft.com/office/drawing/2014/main" id="{7672BB06-72DC-4097-80C7-4749896FC096}"/>
              </a:ext>
            </a:extLst>
          </p:cNvPr>
          <p:cNvGrpSpPr>
            <a:grpSpLocks/>
          </p:cNvGrpSpPr>
          <p:nvPr/>
        </p:nvGrpSpPr>
        <p:grpSpPr bwMode="auto">
          <a:xfrm>
            <a:off x="1476375" y="1341438"/>
            <a:ext cx="3527425" cy="3175000"/>
            <a:chOff x="930" y="845"/>
            <a:chExt cx="2222" cy="2000"/>
          </a:xfrm>
        </p:grpSpPr>
        <p:sp>
          <p:nvSpPr>
            <p:cNvPr id="6158" name="Oval 18">
              <a:extLst>
                <a:ext uri="{FF2B5EF4-FFF2-40B4-BE49-F238E27FC236}">
                  <a16:creationId xmlns:a16="http://schemas.microsoft.com/office/drawing/2014/main" id="{6BD7BF97-3CCA-4FA2-97D0-2EF5B7F74C2B}"/>
                </a:ext>
              </a:extLst>
            </p:cNvPr>
            <p:cNvSpPr>
              <a:spLocks noChangeArrowheads="1"/>
            </p:cNvSpPr>
            <p:nvPr/>
          </p:nvSpPr>
          <p:spPr bwMode="auto">
            <a:xfrm>
              <a:off x="930" y="845"/>
              <a:ext cx="2222" cy="2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
              </a:pPr>
              <a:endParaRPr lang="cs-CZ" altLang="cs-CZ" sz="2000"/>
            </a:p>
          </p:txBody>
        </p:sp>
        <p:sp>
          <p:nvSpPr>
            <p:cNvPr id="6159" name="Rectangle 22">
              <a:extLst>
                <a:ext uri="{FF2B5EF4-FFF2-40B4-BE49-F238E27FC236}">
                  <a16:creationId xmlns:a16="http://schemas.microsoft.com/office/drawing/2014/main" id="{20B490AA-3FDB-4BAB-86F7-54041D63C061}"/>
                </a:ext>
              </a:extLst>
            </p:cNvPr>
            <p:cNvSpPr>
              <a:spLocks noChangeArrowheads="1"/>
            </p:cNvSpPr>
            <p:nvPr/>
          </p:nvSpPr>
          <p:spPr bwMode="auto">
            <a:xfrm>
              <a:off x="1247" y="1296"/>
              <a:ext cx="1406"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cs-CZ" sz="2400" b="1" u="sng">
                  <a:solidFill>
                    <a:srgbClr val="FF0000"/>
                  </a:solidFill>
                </a:rPr>
                <a:t>Anemias</a:t>
              </a:r>
              <a:r>
                <a:rPr lang="cs-CZ" altLang="cs-CZ" sz="2400" b="1" u="sng">
                  <a:solidFill>
                    <a:srgbClr val="FF0000"/>
                  </a:solidFill>
                </a:rPr>
                <a:t> a</a:t>
              </a:r>
              <a:r>
                <a:rPr lang="en-US" altLang="cs-CZ" sz="2400" b="1" u="sng">
                  <a:solidFill>
                    <a:srgbClr val="FF0000"/>
                  </a:solidFill>
                </a:rPr>
                <a:t>nd -penias</a:t>
              </a:r>
              <a:endParaRPr lang="cs-CZ" altLang="cs-CZ" sz="2400" b="1" u="sng">
                <a:solidFill>
                  <a:srgbClr val="FF0000"/>
                </a:solidFill>
              </a:endParaRPr>
            </a:p>
            <a:p>
              <a:pPr eaLnBrk="1" hangingPunct="1">
                <a:spcBef>
                  <a:spcPct val="0"/>
                </a:spcBef>
                <a:buClrTx/>
                <a:buFontTx/>
                <a:buNone/>
              </a:pPr>
              <a:r>
                <a:rPr lang="cs-CZ" altLang="cs-CZ" sz="2000">
                  <a:solidFill>
                    <a:srgbClr val="FF0000"/>
                  </a:solidFill>
                </a:rPr>
                <a:t>(</a:t>
              </a:r>
              <a:r>
                <a:rPr lang="en-US" altLang="cs-CZ" sz="2000">
                  <a:solidFill>
                    <a:srgbClr val="FF0000"/>
                  </a:solidFill>
                </a:rPr>
                <a:t>not having enough elements</a:t>
              </a:r>
              <a:r>
                <a:rPr lang="cs-CZ" altLang="cs-CZ" sz="2000">
                  <a:solidFill>
                    <a:srgbClr val="FF0000"/>
                  </a:solidFill>
                </a:rPr>
                <a:t>)</a:t>
              </a:r>
            </a:p>
            <a:p>
              <a:pPr eaLnBrk="1" hangingPunct="1">
                <a:spcBef>
                  <a:spcPct val="0"/>
                </a:spcBef>
                <a:buClrTx/>
                <a:buFontTx/>
                <a:buNone/>
              </a:pPr>
              <a:r>
                <a:rPr lang="en-US" altLang="cs-CZ" sz="2000">
                  <a:solidFill>
                    <a:srgbClr val="FF0000"/>
                  </a:solidFill>
                </a:rPr>
                <a:t>thrombocytopenia</a:t>
              </a:r>
              <a:endParaRPr lang="cs-CZ" altLang="cs-CZ" sz="2000">
                <a:solidFill>
                  <a:srgbClr val="FF0000"/>
                </a:solidFill>
              </a:endParaRPr>
            </a:p>
          </p:txBody>
        </p:sp>
      </p:grpSp>
      <p:grpSp>
        <p:nvGrpSpPr>
          <p:cNvPr id="33819" name="Group 27">
            <a:extLst>
              <a:ext uri="{FF2B5EF4-FFF2-40B4-BE49-F238E27FC236}">
                <a16:creationId xmlns:a16="http://schemas.microsoft.com/office/drawing/2014/main" id="{E9FE6B86-CDBA-4B52-BA22-D9C6623323E9}"/>
              </a:ext>
            </a:extLst>
          </p:cNvPr>
          <p:cNvGrpSpPr>
            <a:grpSpLocks/>
          </p:cNvGrpSpPr>
          <p:nvPr/>
        </p:nvGrpSpPr>
        <p:grpSpPr bwMode="auto">
          <a:xfrm>
            <a:off x="4337050" y="115888"/>
            <a:ext cx="4806950" cy="4329112"/>
            <a:chOff x="2732" y="73"/>
            <a:chExt cx="3028" cy="2727"/>
          </a:xfrm>
        </p:grpSpPr>
        <p:pic>
          <p:nvPicPr>
            <p:cNvPr id="6155" name="Picture 15" descr="leucemia_fig_2">
              <a:extLst>
                <a:ext uri="{FF2B5EF4-FFF2-40B4-BE49-F238E27FC236}">
                  <a16:creationId xmlns:a16="http://schemas.microsoft.com/office/drawing/2014/main" id="{E8A63315-6E63-4684-8316-F3CAD3931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 y="73"/>
              <a:ext cx="1319" cy="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6" name="Oval 17">
              <a:extLst>
                <a:ext uri="{FF2B5EF4-FFF2-40B4-BE49-F238E27FC236}">
                  <a16:creationId xmlns:a16="http://schemas.microsoft.com/office/drawing/2014/main" id="{1AA95EC7-8049-43F7-A501-8630B2518EC9}"/>
                </a:ext>
              </a:extLst>
            </p:cNvPr>
            <p:cNvSpPr>
              <a:spLocks noChangeArrowheads="1"/>
            </p:cNvSpPr>
            <p:nvPr/>
          </p:nvSpPr>
          <p:spPr bwMode="auto">
            <a:xfrm>
              <a:off x="2732" y="845"/>
              <a:ext cx="2144" cy="1955"/>
            </a:xfrm>
            <a:prstGeom prst="ellipse">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endParaRPr lang="cs-CZ" altLang="cs-CZ" sz="2400" b="1">
                <a:solidFill>
                  <a:srgbClr val="FFFF66"/>
                </a:solidFill>
                <a:latin typeface="Times New Roman" panose="02020603050405020304" pitchFamily="18" charset="0"/>
              </a:endParaRPr>
            </a:p>
          </p:txBody>
        </p:sp>
        <p:sp>
          <p:nvSpPr>
            <p:cNvPr id="6157" name="Rectangle 23">
              <a:extLst>
                <a:ext uri="{FF2B5EF4-FFF2-40B4-BE49-F238E27FC236}">
                  <a16:creationId xmlns:a16="http://schemas.microsoft.com/office/drawing/2014/main" id="{6F1BF1E3-374E-4D3C-B746-F318BFC60C65}"/>
                </a:ext>
              </a:extLst>
            </p:cNvPr>
            <p:cNvSpPr>
              <a:spLocks noChangeArrowheads="1"/>
            </p:cNvSpPr>
            <p:nvPr/>
          </p:nvSpPr>
          <p:spPr bwMode="auto">
            <a:xfrm>
              <a:off x="3198" y="1207"/>
              <a:ext cx="1634" cy="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cs-CZ" sz="2400" b="1" u="sng">
                  <a:solidFill>
                    <a:srgbClr val="FFFF66"/>
                  </a:solidFill>
                </a:rPr>
                <a:t>Leukemia</a:t>
              </a:r>
              <a:r>
                <a:rPr lang="cs-CZ" altLang="cs-CZ" sz="2400" b="1" u="sng">
                  <a:solidFill>
                    <a:srgbClr val="FFFF66"/>
                  </a:solidFill>
                </a:rPr>
                <a:t> </a:t>
              </a:r>
              <a:r>
                <a:rPr lang="en-US" altLang="cs-CZ" sz="2400" b="1" u="sng">
                  <a:solidFill>
                    <a:srgbClr val="FFFF66"/>
                  </a:solidFill>
                </a:rPr>
                <a:t>etc</a:t>
              </a:r>
              <a:r>
                <a:rPr lang="cs-CZ" altLang="cs-CZ" sz="2400" b="1" u="sng">
                  <a:solidFill>
                    <a:srgbClr val="FFFF66"/>
                  </a:solidFill>
                </a:rPr>
                <a:t>.</a:t>
              </a:r>
              <a:endParaRPr lang="en-US" altLang="cs-CZ" sz="2400" b="1" u="sng">
                <a:solidFill>
                  <a:srgbClr val="FFFF66"/>
                </a:solidFill>
              </a:endParaRPr>
            </a:p>
            <a:p>
              <a:pPr eaLnBrk="1" hangingPunct="1">
                <a:spcBef>
                  <a:spcPct val="0"/>
                </a:spcBef>
                <a:buClrTx/>
                <a:buFontTx/>
                <a:buNone/>
              </a:pPr>
              <a:r>
                <a:rPr lang="cs-CZ" altLang="cs-CZ" sz="1800">
                  <a:solidFill>
                    <a:srgbClr val="FFFF66"/>
                  </a:solidFill>
                </a:rPr>
                <a:t>(</a:t>
              </a:r>
              <a:r>
                <a:rPr lang="en-US" altLang="cs-CZ" sz="1800">
                  <a:solidFill>
                    <a:srgbClr val="FFFF66"/>
                  </a:solidFill>
                </a:rPr>
                <a:t>oncology</a:t>
              </a:r>
              <a:r>
                <a:rPr lang="cs-CZ" altLang="cs-CZ" sz="1800">
                  <a:solidFill>
                    <a:srgbClr val="FFFF66"/>
                  </a:solidFill>
                </a:rPr>
                <a:t> – </a:t>
              </a:r>
              <a:r>
                <a:rPr lang="en-US" altLang="cs-CZ" sz="1800">
                  <a:solidFill>
                    <a:srgbClr val="FFFF66"/>
                  </a:solidFill>
                </a:rPr>
                <a:t>lympho</a:t>
              </a:r>
              <a:r>
                <a:rPr lang="cs-CZ" altLang="cs-CZ" sz="1800">
                  <a:solidFill>
                    <a:srgbClr val="FFFF66"/>
                  </a:solidFill>
                </a:rPr>
                <a:t>-</a:t>
              </a:r>
            </a:p>
            <a:p>
              <a:pPr eaLnBrk="1" hangingPunct="1">
                <a:spcBef>
                  <a:spcPct val="0"/>
                </a:spcBef>
                <a:buClrTx/>
                <a:buFontTx/>
                <a:buNone/>
              </a:pPr>
              <a:r>
                <a:rPr lang="cs-CZ" altLang="cs-CZ" sz="1800">
                  <a:solidFill>
                    <a:srgbClr val="FFFF66"/>
                  </a:solidFill>
                </a:rPr>
                <a:t> </a:t>
              </a:r>
              <a:r>
                <a:rPr lang="en-US" altLang="cs-CZ" sz="1800">
                  <a:solidFill>
                    <a:srgbClr val="FFFF66"/>
                  </a:solidFill>
                </a:rPr>
                <a:t>and myeloproliferative</a:t>
              </a:r>
              <a:endParaRPr lang="cs-CZ" altLang="cs-CZ" sz="1800">
                <a:solidFill>
                  <a:srgbClr val="FFFF66"/>
                </a:solidFill>
              </a:endParaRPr>
            </a:p>
            <a:p>
              <a:pPr eaLnBrk="1" hangingPunct="1">
                <a:spcBef>
                  <a:spcPct val="0"/>
                </a:spcBef>
                <a:buClrTx/>
                <a:buFontTx/>
                <a:buNone/>
              </a:pPr>
              <a:r>
                <a:rPr lang="en-US" altLang="cs-CZ" sz="1800">
                  <a:solidFill>
                    <a:srgbClr val="FFFF66"/>
                  </a:solidFill>
                </a:rPr>
                <a:t>disorders</a:t>
              </a:r>
              <a:r>
                <a:rPr lang="cs-CZ" altLang="cs-CZ" sz="1800">
                  <a:solidFill>
                    <a:srgbClr val="FFFF66"/>
                  </a:solidFill>
                </a:rPr>
                <a:t>)</a:t>
              </a:r>
            </a:p>
            <a:p>
              <a:pPr eaLnBrk="1" hangingPunct="1">
                <a:spcBef>
                  <a:spcPct val="0"/>
                </a:spcBef>
                <a:buClrTx/>
                <a:buFontTx/>
                <a:buNone/>
              </a:pPr>
              <a:r>
                <a:rPr lang="en-US" altLang="cs-CZ" sz="1800">
                  <a:solidFill>
                    <a:srgbClr val="FFFF66"/>
                  </a:solidFill>
                </a:rPr>
                <a:t>E.g.</a:t>
              </a:r>
              <a:r>
                <a:rPr lang="cs-CZ" altLang="cs-CZ" sz="1800">
                  <a:solidFill>
                    <a:srgbClr val="FFFF66"/>
                  </a:solidFill>
                </a:rPr>
                <a:t> </a:t>
              </a:r>
              <a:r>
                <a:rPr lang="en-US" altLang="cs-CZ" sz="1800">
                  <a:solidFill>
                    <a:srgbClr val="FFFF66"/>
                  </a:solidFill>
                </a:rPr>
                <a:t>chronic myeloid </a:t>
              </a:r>
              <a:endParaRPr lang="cs-CZ" altLang="cs-CZ" sz="1800">
                <a:solidFill>
                  <a:srgbClr val="FFFF66"/>
                </a:solidFill>
              </a:endParaRPr>
            </a:p>
            <a:p>
              <a:pPr eaLnBrk="1" hangingPunct="1">
                <a:spcBef>
                  <a:spcPct val="0"/>
                </a:spcBef>
                <a:buClrTx/>
                <a:buFontTx/>
                <a:buNone/>
              </a:pPr>
              <a:r>
                <a:rPr lang="en-US" altLang="cs-CZ" sz="1800">
                  <a:solidFill>
                    <a:srgbClr val="FFFF66"/>
                  </a:solidFill>
                </a:rPr>
                <a:t>leukemia</a:t>
              </a:r>
            </a:p>
          </p:txBody>
        </p:sp>
      </p:grpSp>
      <p:grpSp>
        <p:nvGrpSpPr>
          <p:cNvPr id="33820" name="Group 28">
            <a:extLst>
              <a:ext uri="{FF2B5EF4-FFF2-40B4-BE49-F238E27FC236}">
                <a16:creationId xmlns:a16="http://schemas.microsoft.com/office/drawing/2014/main" id="{4992126F-3766-4825-8DA3-C392C9DFBF56}"/>
              </a:ext>
            </a:extLst>
          </p:cNvPr>
          <p:cNvGrpSpPr>
            <a:grpSpLocks/>
          </p:cNvGrpSpPr>
          <p:nvPr/>
        </p:nvGrpSpPr>
        <p:grpSpPr bwMode="auto">
          <a:xfrm>
            <a:off x="611188" y="3646488"/>
            <a:ext cx="5640387" cy="3238500"/>
            <a:chOff x="385" y="2297"/>
            <a:chExt cx="3553" cy="2040"/>
          </a:xfrm>
        </p:grpSpPr>
        <p:sp>
          <p:nvSpPr>
            <p:cNvPr id="6152" name="Oval 19">
              <a:extLst>
                <a:ext uri="{FF2B5EF4-FFF2-40B4-BE49-F238E27FC236}">
                  <a16:creationId xmlns:a16="http://schemas.microsoft.com/office/drawing/2014/main" id="{2C68E020-E6D1-4B38-AFF5-EBCAAB7726E0}"/>
                </a:ext>
              </a:extLst>
            </p:cNvPr>
            <p:cNvSpPr>
              <a:spLocks noChangeArrowheads="1"/>
            </p:cNvSpPr>
            <p:nvPr/>
          </p:nvSpPr>
          <p:spPr bwMode="auto">
            <a:xfrm>
              <a:off x="1791" y="2297"/>
              <a:ext cx="2147" cy="1950"/>
            </a:xfrm>
            <a:prstGeom prst="ellipse">
              <a:avLst/>
            </a:prstGeom>
            <a:noFill/>
            <a:ln w="9525">
              <a:solidFill>
                <a:srgbClr val="CCE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Char char="¡"/>
              </a:pPr>
              <a:endParaRPr lang="cs-CZ" altLang="cs-CZ" sz="2000"/>
            </a:p>
          </p:txBody>
        </p:sp>
        <p:sp>
          <p:nvSpPr>
            <p:cNvPr id="6153" name="Rectangle 24">
              <a:extLst>
                <a:ext uri="{FF2B5EF4-FFF2-40B4-BE49-F238E27FC236}">
                  <a16:creationId xmlns:a16="http://schemas.microsoft.com/office/drawing/2014/main" id="{DA5DC30E-1E4B-426E-8D4C-041F9664495A}"/>
                </a:ext>
              </a:extLst>
            </p:cNvPr>
            <p:cNvSpPr>
              <a:spLocks noChangeArrowheads="1"/>
            </p:cNvSpPr>
            <p:nvPr/>
          </p:nvSpPr>
          <p:spPr bwMode="auto">
            <a:xfrm>
              <a:off x="2200" y="2704"/>
              <a:ext cx="1668" cy="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cs-CZ" sz="1800" b="1" u="sng">
                  <a:solidFill>
                    <a:srgbClr val="CCECFF"/>
                  </a:solidFill>
                </a:rPr>
                <a:t>Disorders of blood clotting</a:t>
              </a:r>
              <a:endParaRPr lang="cs-CZ" altLang="cs-CZ" sz="1800" b="1" u="sng">
                <a:solidFill>
                  <a:srgbClr val="CCECFF"/>
                </a:solidFill>
              </a:endParaRPr>
            </a:p>
            <a:p>
              <a:pPr>
                <a:spcBef>
                  <a:spcPct val="50000"/>
                </a:spcBef>
                <a:buClrTx/>
                <a:buFontTx/>
                <a:buNone/>
              </a:pPr>
              <a:r>
                <a:rPr lang="en-US" altLang="cs-CZ" sz="1800">
                  <a:solidFill>
                    <a:srgbClr val="CCECFF"/>
                  </a:solidFill>
                </a:rPr>
                <a:t>Primary</a:t>
              </a:r>
              <a:r>
                <a:rPr lang="cs-CZ" altLang="cs-CZ" sz="1800">
                  <a:solidFill>
                    <a:srgbClr val="CCECFF"/>
                  </a:solidFill>
                </a:rPr>
                <a:t> </a:t>
              </a:r>
              <a:r>
                <a:rPr lang="en-US" altLang="cs-CZ" sz="1800">
                  <a:solidFill>
                    <a:srgbClr val="CCECFF"/>
                  </a:solidFill>
                </a:rPr>
                <a:t>hemostasis</a:t>
              </a:r>
              <a:endParaRPr lang="cs-CZ" altLang="cs-CZ" sz="1800">
                <a:solidFill>
                  <a:srgbClr val="CCECFF"/>
                </a:solidFill>
              </a:endParaRPr>
            </a:p>
            <a:p>
              <a:pPr>
                <a:spcBef>
                  <a:spcPct val="50000"/>
                </a:spcBef>
                <a:buClrTx/>
                <a:buFontTx/>
                <a:buNone/>
              </a:pPr>
              <a:r>
                <a:rPr lang="en-US" altLang="cs-CZ" sz="1800">
                  <a:solidFill>
                    <a:srgbClr val="CCECFF"/>
                  </a:solidFill>
                </a:rPr>
                <a:t>Secondary hemostasis</a:t>
              </a:r>
              <a:endParaRPr lang="cs-CZ" altLang="cs-CZ" sz="1800">
                <a:solidFill>
                  <a:srgbClr val="CCECFF"/>
                </a:solidFill>
              </a:endParaRPr>
            </a:p>
            <a:p>
              <a:pPr>
                <a:spcBef>
                  <a:spcPct val="50000"/>
                </a:spcBef>
                <a:buClrTx/>
                <a:buFontTx/>
                <a:buNone/>
              </a:pPr>
              <a:r>
                <a:rPr lang="en-US" altLang="cs-CZ" sz="1800">
                  <a:solidFill>
                    <a:srgbClr val="CCECFF"/>
                  </a:solidFill>
                </a:rPr>
                <a:t>Bleeding</a:t>
              </a:r>
              <a:r>
                <a:rPr lang="cs-CZ" altLang="cs-CZ" sz="1800">
                  <a:solidFill>
                    <a:srgbClr val="CCECFF"/>
                  </a:solidFill>
                </a:rPr>
                <a:t> </a:t>
              </a:r>
              <a:r>
                <a:rPr lang="en-US" altLang="cs-CZ" sz="1800">
                  <a:solidFill>
                    <a:srgbClr val="CCECFF"/>
                  </a:solidFill>
                </a:rPr>
                <a:t>disorders</a:t>
              </a:r>
              <a:r>
                <a:rPr lang="cs-CZ" altLang="cs-CZ" sz="1800">
                  <a:solidFill>
                    <a:srgbClr val="CCECFF"/>
                  </a:solidFill>
                </a:rPr>
                <a:t>/ </a:t>
              </a:r>
              <a:r>
                <a:rPr lang="en-US" altLang="cs-CZ" sz="1800">
                  <a:solidFill>
                    <a:srgbClr val="CCECFF"/>
                  </a:solidFill>
                </a:rPr>
                <a:t>      thrombo</a:t>
              </a:r>
              <a:r>
                <a:rPr lang="cs-CZ" altLang="cs-CZ" sz="1800">
                  <a:solidFill>
                    <a:srgbClr val="CCECFF"/>
                  </a:solidFill>
                </a:rPr>
                <a:t>-</a:t>
              </a:r>
              <a:r>
                <a:rPr lang="en-US" altLang="cs-CZ" sz="1800">
                  <a:solidFill>
                    <a:srgbClr val="CCECFF"/>
                  </a:solidFill>
                </a:rPr>
                <a:t>embolism</a:t>
              </a:r>
              <a:endParaRPr lang="cs-CZ" altLang="cs-CZ" sz="1800">
                <a:solidFill>
                  <a:srgbClr val="CCECFF"/>
                </a:solidFill>
              </a:endParaRPr>
            </a:p>
          </p:txBody>
        </p:sp>
        <p:pic>
          <p:nvPicPr>
            <p:cNvPr id="6154" name="Picture 25">
              <a:extLst>
                <a:ext uri="{FF2B5EF4-FFF2-40B4-BE49-F238E27FC236}">
                  <a16:creationId xmlns:a16="http://schemas.microsoft.com/office/drawing/2014/main" id="{FE721DF7-19E6-46C0-B3FA-DF5E0D287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3369"/>
              <a:ext cx="1458" cy="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8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4">
            <a:extLst>
              <a:ext uri="{FF2B5EF4-FFF2-40B4-BE49-F238E27FC236}">
                <a16:creationId xmlns:a16="http://schemas.microsoft.com/office/drawing/2014/main" id="{DF0890F5-61E4-4F6F-9D49-94F6E66E0F22}"/>
              </a:ext>
            </a:extLst>
          </p:cNvPr>
          <p:cNvSpPr/>
          <p:nvPr/>
        </p:nvSpPr>
        <p:spPr>
          <a:xfrm>
            <a:off x="3204918" y="2311743"/>
            <a:ext cx="50521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rgbClr val="9A5C00"/>
                </a:solidFill>
              </a:rPr>
              <a:t>C3b</a:t>
            </a:r>
            <a:endParaRPr lang="cs-CZ" b="1" dirty="0">
              <a:solidFill>
                <a:srgbClr val="9A5C00"/>
              </a:solidFill>
            </a:endParaRPr>
          </a:p>
        </p:txBody>
      </p:sp>
      <p:sp>
        <p:nvSpPr>
          <p:cNvPr id="3" name="Flowchart: Delay 6">
            <a:extLst>
              <a:ext uri="{FF2B5EF4-FFF2-40B4-BE49-F238E27FC236}">
                <a16:creationId xmlns:a16="http://schemas.microsoft.com/office/drawing/2014/main" id="{123B7027-BD62-42F5-9E77-C99349D99D20}"/>
              </a:ext>
            </a:extLst>
          </p:cNvPr>
          <p:cNvSpPr/>
          <p:nvPr/>
        </p:nvSpPr>
        <p:spPr>
          <a:xfrm>
            <a:off x="3995936" y="2974737"/>
            <a:ext cx="62180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C5b</a:t>
            </a:r>
            <a:endParaRPr lang="cs-CZ" sz="1600" b="1">
              <a:solidFill>
                <a:srgbClr val="9A5C00"/>
              </a:solidFill>
            </a:endParaRPr>
          </a:p>
        </p:txBody>
      </p:sp>
      <p:sp>
        <p:nvSpPr>
          <p:cNvPr id="4" name="Flowchart: Delay 9">
            <a:extLst>
              <a:ext uri="{FF2B5EF4-FFF2-40B4-BE49-F238E27FC236}">
                <a16:creationId xmlns:a16="http://schemas.microsoft.com/office/drawing/2014/main" id="{FF5934E2-1202-4560-BB39-BF4322AEE085}"/>
              </a:ext>
            </a:extLst>
          </p:cNvPr>
          <p:cNvSpPr/>
          <p:nvPr/>
        </p:nvSpPr>
        <p:spPr>
          <a:xfrm flipH="1">
            <a:off x="3260903" y="2974738"/>
            <a:ext cx="61916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C5a</a:t>
            </a:r>
            <a:endParaRPr lang="cs-CZ" sz="1600" b="1">
              <a:solidFill>
                <a:srgbClr val="9A5C00"/>
              </a:solidFill>
            </a:endParaRPr>
          </a:p>
        </p:txBody>
      </p:sp>
      <p:sp>
        <p:nvSpPr>
          <p:cNvPr id="5" name="Arc 10">
            <a:extLst>
              <a:ext uri="{FF2B5EF4-FFF2-40B4-BE49-F238E27FC236}">
                <a16:creationId xmlns:a16="http://schemas.microsoft.com/office/drawing/2014/main" id="{54162274-7DE2-4EDD-B010-88B2BFAC7803}"/>
              </a:ext>
            </a:extLst>
          </p:cNvPr>
          <p:cNvSpPr/>
          <p:nvPr/>
        </p:nvSpPr>
        <p:spPr>
          <a:xfrm>
            <a:off x="2253022" y="2632319"/>
            <a:ext cx="1623526" cy="1149341"/>
          </a:xfrm>
          <a:prstGeom prst="arc">
            <a:avLst>
              <a:gd name="adj1" fmla="val 12092972"/>
              <a:gd name="adj2" fmla="val 20426697"/>
            </a:avLst>
          </a:prstGeom>
          <a:ln w="38100">
            <a:solidFill>
              <a:srgbClr val="FF99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Rectangle: Rounded Corners 11">
            <a:extLst>
              <a:ext uri="{FF2B5EF4-FFF2-40B4-BE49-F238E27FC236}">
                <a16:creationId xmlns:a16="http://schemas.microsoft.com/office/drawing/2014/main" id="{99BDE273-F804-4E32-9ECC-EF69786073AB}"/>
              </a:ext>
            </a:extLst>
          </p:cNvPr>
          <p:cNvSpPr/>
          <p:nvPr/>
        </p:nvSpPr>
        <p:spPr>
          <a:xfrm>
            <a:off x="1873988" y="2979498"/>
            <a:ext cx="884332" cy="297441"/>
          </a:xfrm>
          <a:prstGeom prst="roundRect">
            <a:avLst>
              <a:gd name="adj" fmla="val 50000"/>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a:solidFill>
                  <a:srgbClr val="9A5C00"/>
                </a:solidFill>
              </a:rPr>
              <a:t>C5</a:t>
            </a:r>
            <a:endParaRPr lang="cs-CZ" sz="1600" b="1">
              <a:solidFill>
                <a:srgbClr val="9A5C00"/>
              </a:solidFill>
            </a:endParaRPr>
          </a:p>
        </p:txBody>
      </p:sp>
      <p:sp>
        <p:nvSpPr>
          <p:cNvPr id="7" name="Freeform: Shape 12">
            <a:extLst>
              <a:ext uri="{FF2B5EF4-FFF2-40B4-BE49-F238E27FC236}">
                <a16:creationId xmlns:a16="http://schemas.microsoft.com/office/drawing/2014/main" id="{40517AE8-6C18-4C85-B9EA-0618531B354A}"/>
              </a:ext>
            </a:extLst>
          </p:cNvPr>
          <p:cNvSpPr/>
          <p:nvPr/>
        </p:nvSpPr>
        <p:spPr>
          <a:xfrm rot="16200000">
            <a:off x="1313159" y="2700316"/>
            <a:ext cx="453405" cy="889489"/>
          </a:xfrm>
          <a:custGeom>
            <a:avLst/>
            <a:gdLst>
              <a:gd name="connsiteX0" fmla="*/ 253024 w 515296"/>
              <a:gd name="connsiteY0" fmla="*/ 0 h 851772"/>
              <a:gd name="connsiteX1" fmla="*/ 354443 w 515296"/>
              <a:gd name="connsiteY1" fmla="*/ 101419 h 851772"/>
              <a:gd name="connsiteX2" fmla="*/ 354443 w 515296"/>
              <a:gd name="connsiteY2" fmla="*/ 526578 h 851772"/>
              <a:gd name="connsiteX3" fmla="*/ 357936 w 515296"/>
              <a:gd name="connsiteY3" fmla="*/ 527237 h 851772"/>
              <a:gd name="connsiteX4" fmla="*/ 515296 w 515296"/>
              <a:gd name="connsiteY4" fmla="*/ 748905 h 851772"/>
              <a:gd name="connsiteX5" fmla="*/ 510062 w 515296"/>
              <a:gd name="connsiteY5" fmla="*/ 797389 h 851772"/>
              <a:gd name="connsiteX6" fmla="*/ 499208 w 515296"/>
              <a:gd name="connsiteY6" fmla="*/ 830038 h 851772"/>
              <a:gd name="connsiteX7" fmla="*/ 480815 w 515296"/>
              <a:gd name="connsiteY7" fmla="*/ 798398 h 851772"/>
              <a:gd name="connsiteX8" fmla="*/ 267169 w 515296"/>
              <a:gd name="connsiteY8" fmla="*/ 692331 h 851772"/>
              <a:gd name="connsiteX9" fmla="*/ 29769 w 515296"/>
              <a:gd name="connsiteY9" fmla="*/ 839263 h 851772"/>
              <a:gd name="connsiteX10" fmla="*/ 25610 w 515296"/>
              <a:gd name="connsiteY10" fmla="*/ 851772 h 851772"/>
              <a:gd name="connsiteX11" fmla="*/ 20248 w 515296"/>
              <a:gd name="connsiteY11" fmla="*/ 842547 h 851772"/>
              <a:gd name="connsiteX12" fmla="*/ 0 w 515296"/>
              <a:gd name="connsiteY12" fmla="*/ 748905 h 851772"/>
              <a:gd name="connsiteX13" fmla="*/ 75464 w 515296"/>
              <a:gd name="connsiteY13" fmla="*/ 578794 h 851772"/>
              <a:gd name="connsiteX14" fmla="*/ 151824 w 515296"/>
              <a:gd name="connsiteY14" fmla="*/ 530722 h 851772"/>
              <a:gd name="connsiteX15" fmla="*/ 151605 w 515296"/>
              <a:gd name="connsiteY15" fmla="*/ 529638 h 851772"/>
              <a:gd name="connsiteX16" fmla="*/ 151605 w 515296"/>
              <a:gd name="connsiteY16" fmla="*/ 101419 h 851772"/>
              <a:gd name="connsiteX17" fmla="*/ 253024 w 515296"/>
              <a:gd name="connsiteY17" fmla="*/ 0 h 85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296" h="851772">
                <a:moveTo>
                  <a:pt x="253024" y="0"/>
                </a:moveTo>
                <a:cubicBezTo>
                  <a:pt x="309036" y="0"/>
                  <a:pt x="354443" y="45407"/>
                  <a:pt x="354443" y="101419"/>
                </a:cubicBezTo>
                <a:lnTo>
                  <a:pt x="354443" y="526578"/>
                </a:lnTo>
                <a:lnTo>
                  <a:pt x="357936" y="527237"/>
                </a:lnTo>
                <a:cubicBezTo>
                  <a:pt x="450410" y="563758"/>
                  <a:pt x="515296" y="649256"/>
                  <a:pt x="515296" y="748905"/>
                </a:cubicBezTo>
                <a:cubicBezTo>
                  <a:pt x="515296" y="765513"/>
                  <a:pt x="513494" y="781728"/>
                  <a:pt x="510062" y="797389"/>
                </a:cubicBezTo>
                <a:lnTo>
                  <a:pt x="499208" y="830038"/>
                </a:lnTo>
                <a:lnTo>
                  <a:pt x="480815" y="798398"/>
                </a:lnTo>
                <a:cubicBezTo>
                  <a:pt x="434514" y="734405"/>
                  <a:pt x="356104" y="692331"/>
                  <a:pt x="267169" y="692331"/>
                </a:cubicBezTo>
                <a:cubicBezTo>
                  <a:pt x="160448" y="692331"/>
                  <a:pt x="68882" y="752917"/>
                  <a:pt x="29769" y="839263"/>
                </a:cubicBezTo>
                <a:lnTo>
                  <a:pt x="25610" y="851772"/>
                </a:lnTo>
                <a:lnTo>
                  <a:pt x="20248" y="842547"/>
                </a:lnTo>
                <a:cubicBezTo>
                  <a:pt x="7210" y="813765"/>
                  <a:pt x="0" y="782121"/>
                  <a:pt x="0" y="748905"/>
                </a:cubicBezTo>
                <a:cubicBezTo>
                  <a:pt x="0" y="682473"/>
                  <a:pt x="28839" y="622329"/>
                  <a:pt x="75464" y="578794"/>
                </a:cubicBezTo>
                <a:lnTo>
                  <a:pt x="151824" y="530722"/>
                </a:lnTo>
                <a:lnTo>
                  <a:pt x="151605" y="529638"/>
                </a:lnTo>
                <a:lnTo>
                  <a:pt x="151605" y="101419"/>
                </a:lnTo>
                <a:cubicBezTo>
                  <a:pt x="151605" y="45407"/>
                  <a:pt x="197012" y="0"/>
                  <a:pt x="253024"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s-CZ"/>
          </a:p>
        </p:txBody>
      </p:sp>
      <p:sp>
        <p:nvSpPr>
          <p:cNvPr id="8" name="TextBox 13">
            <a:extLst>
              <a:ext uri="{FF2B5EF4-FFF2-40B4-BE49-F238E27FC236}">
                <a16:creationId xmlns:a16="http://schemas.microsoft.com/office/drawing/2014/main" id="{A9375926-F8B2-4D01-8A26-91EB557F6B12}"/>
              </a:ext>
            </a:extLst>
          </p:cNvPr>
          <p:cNvSpPr txBox="1"/>
          <p:nvPr/>
        </p:nvSpPr>
        <p:spPr>
          <a:xfrm>
            <a:off x="3416409" y="953287"/>
            <a:ext cx="4908717" cy="1169551"/>
          </a:xfrm>
          <a:prstGeom prst="rect">
            <a:avLst/>
          </a:prstGeom>
          <a:noFill/>
        </p:spPr>
        <p:txBody>
          <a:bodyPr wrap="square" rtlCol="0">
            <a:spAutoFit/>
          </a:bodyPr>
          <a:lstStyle/>
          <a:p>
            <a:pPr algn="just"/>
            <a:r>
              <a:rPr lang="en-US" sz="1400" dirty="0" err="1"/>
              <a:t>Eculi</a:t>
            </a:r>
            <a:r>
              <a:rPr lang="cs-CZ" sz="1400" dirty="0" err="1"/>
              <a:t>zumab</a:t>
            </a:r>
            <a:r>
              <a:rPr lang="cs-CZ" sz="1400" dirty="0"/>
              <a:t> </a:t>
            </a:r>
            <a:r>
              <a:rPr lang="cs-CZ" sz="1400" dirty="0" err="1"/>
              <a:t>is</a:t>
            </a:r>
            <a:r>
              <a:rPr lang="cs-CZ" sz="1400" dirty="0"/>
              <a:t> </a:t>
            </a:r>
            <a:r>
              <a:rPr lang="cs-CZ" sz="1400" dirty="0" err="1"/>
              <a:t>humanized</a:t>
            </a:r>
            <a:r>
              <a:rPr lang="cs-CZ" sz="1400" dirty="0"/>
              <a:t> </a:t>
            </a:r>
            <a:r>
              <a:rPr lang="cs-CZ" sz="1400" dirty="0" err="1"/>
              <a:t>therapeutical</a:t>
            </a:r>
            <a:r>
              <a:rPr lang="cs-CZ" sz="1400" dirty="0"/>
              <a:t> </a:t>
            </a:r>
            <a:r>
              <a:rPr lang="cs-CZ" sz="1400" dirty="0" err="1"/>
              <a:t>antibody</a:t>
            </a:r>
            <a:r>
              <a:rPr lang="cs-CZ" sz="1400" dirty="0"/>
              <a:t> </a:t>
            </a:r>
            <a:r>
              <a:rPr lang="cs-CZ" sz="1400" dirty="0" err="1"/>
              <a:t>that</a:t>
            </a:r>
            <a:r>
              <a:rPr lang="cs-CZ" sz="1400" dirty="0"/>
              <a:t> </a:t>
            </a:r>
            <a:r>
              <a:rPr lang="cs-CZ" sz="1400" dirty="0" err="1"/>
              <a:t>binds</a:t>
            </a:r>
            <a:r>
              <a:rPr lang="cs-CZ" sz="1400" dirty="0"/>
              <a:t> C5 </a:t>
            </a:r>
            <a:r>
              <a:rPr lang="cs-CZ" sz="1400" dirty="0" err="1"/>
              <a:t>complement</a:t>
            </a:r>
            <a:r>
              <a:rPr lang="cs-CZ" sz="1400" dirty="0"/>
              <a:t> and </a:t>
            </a:r>
            <a:r>
              <a:rPr lang="cs-CZ" sz="1400" dirty="0" err="1"/>
              <a:t>prevents</a:t>
            </a:r>
            <a:r>
              <a:rPr lang="cs-CZ" sz="1400" dirty="0"/>
              <a:t> </a:t>
            </a:r>
            <a:r>
              <a:rPr lang="cs-CZ" sz="1400" dirty="0" err="1"/>
              <a:t>its</a:t>
            </a:r>
            <a:r>
              <a:rPr lang="cs-CZ" sz="1400" dirty="0"/>
              <a:t> </a:t>
            </a:r>
            <a:r>
              <a:rPr lang="cs-CZ" sz="1400" dirty="0" err="1"/>
              <a:t>cleavage</a:t>
            </a:r>
            <a:r>
              <a:rPr lang="cs-CZ" sz="1400" dirty="0"/>
              <a:t> by C3b. It </a:t>
            </a:r>
            <a:r>
              <a:rPr lang="cs-CZ" sz="1400" dirty="0" err="1"/>
              <a:t>is</a:t>
            </a:r>
            <a:r>
              <a:rPr lang="cs-CZ" sz="1400" dirty="0"/>
              <a:t> </a:t>
            </a:r>
            <a:r>
              <a:rPr lang="cs-CZ" sz="1400" dirty="0" err="1"/>
              <a:t>used</a:t>
            </a:r>
            <a:r>
              <a:rPr lang="cs-CZ" sz="1400" dirty="0"/>
              <a:t> to </a:t>
            </a:r>
            <a:r>
              <a:rPr lang="cs-CZ" sz="1400" dirty="0" err="1"/>
              <a:t>treat</a:t>
            </a:r>
            <a:r>
              <a:rPr lang="cs-CZ" sz="1400" dirty="0"/>
              <a:t> </a:t>
            </a:r>
            <a:r>
              <a:rPr lang="cs-CZ" sz="1400" dirty="0" err="1"/>
              <a:t>paroxysmal</a:t>
            </a:r>
            <a:r>
              <a:rPr lang="cs-CZ" sz="1400" dirty="0"/>
              <a:t> </a:t>
            </a:r>
            <a:r>
              <a:rPr lang="cs-CZ" sz="1400" dirty="0" err="1"/>
              <a:t>nocturnal</a:t>
            </a:r>
            <a:r>
              <a:rPr lang="cs-CZ" sz="1400" dirty="0"/>
              <a:t> </a:t>
            </a:r>
            <a:r>
              <a:rPr lang="cs-CZ" sz="1400" dirty="0" err="1"/>
              <a:t>hemoglobinuria</a:t>
            </a:r>
            <a:r>
              <a:rPr lang="cs-CZ" sz="1400" dirty="0"/>
              <a:t> (PNH), </a:t>
            </a:r>
            <a:r>
              <a:rPr lang="cs-CZ" sz="1400" dirty="0" err="1"/>
              <a:t>atypical</a:t>
            </a:r>
            <a:r>
              <a:rPr lang="cs-CZ" sz="1400" dirty="0"/>
              <a:t> </a:t>
            </a:r>
            <a:r>
              <a:rPr lang="cs-CZ" sz="1400" dirty="0" err="1"/>
              <a:t>hemolytic</a:t>
            </a:r>
            <a:r>
              <a:rPr lang="cs-CZ" sz="1400" dirty="0"/>
              <a:t> </a:t>
            </a:r>
            <a:r>
              <a:rPr lang="cs-CZ" sz="1400" dirty="0" err="1"/>
              <a:t>uremic</a:t>
            </a:r>
            <a:r>
              <a:rPr lang="cs-CZ" sz="1400" dirty="0"/>
              <a:t> syndrome (</a:t>
            </a:r>
            <a:r>
              <a:rPr lang="cs-CZ" sz="1400" dirty="0" err="1"/>
              <a:t>aHUS</a:t>
            </a:r>
            <a:r>
              <a:rPr lang="cs-CZ" sz="1400" dirty="0"/>
              <a:t>), and </a:t>
            </a:r>
            <a:r>
              <a:rPr lang="cs-CZ" sz="1400" dirty="0" err="1"/>
              <a:t>neuromyelitis</a:t>
            </a:r>
            <a:r>
              <a:rPr lang="cs-CZ" sz="1400" dirty="0"/>
              <a:t> </a:t>
            </a:r>
            <a:r>
              <a:rPr lang="cs-CZ" sz="1400" dirty="0" err="1"/>
              <a:t>optica</a:t>
            </a:r>
            <a:r>
              <a:rPr lang="cs-CZ" sz="1400" dirty="0"/>
              <a:t>.</a:t>
            </a:r>
          </a:p>
          <a:p>
            <a:endParaRPr lang="cs-CZ" sz="1400" dirty="0"/>
          </a:p>
        </p:txBody>
      </p:sp>
      <p:pic>
        <p:nvPicPr>
          <p:cNvPr id="9" name="Picture 2">
            <a:extLst>
              <a:ext uri="{FF2B5EF4-FFF2-40B4-BE49-F238E27FC236}">
                <a16:creationId xmlns:a16="http://schemas.microsoft.com/office/drawing/2014/main" id="{440FF73A-4CCD-41A8-B629-36F6A781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9" y="775283"/>
            <a:ext cx="2027042" cy="13360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Box 16">
            <a:extLst>
              <a:ext uri="{FF2B5EF4-FFF2-40B4-BE49-F238E27FC236}">
                <a16:creationId xmlns:a16="http://schemas.microsoft.com/office/drawing/2014/main" id="{1535741D-1665-496E-92BA-A3766780F7C4}"/>
              </a:ext>
            </a:extLst>
          </p:cNvPr>
          <p:cNvSpPr txBox="1"/>
          <p:nvPr/>
        </p:nvSpPr>
        <p:spPr>
          <a:xfrm>
            <a:off x="905814" y="2332031"/>
            <a:ext cx="1264320" cy="369332"/>
          </a:xfrm>
          <a:prstGeom prst="rect">
            <a:avLst/>
          </a:prstGeom>
          <a:noFill/>
        </p:spPr>
        <p:txBody>
          <a:bodyPr wrap="none" rtlCol="0">
            <a:spAutoFit/>
          </a:bodyPr>
          <a:lstStyle/>
          <a:p>
            <a:r>
              <a:rPr lang="cs-CZ" b="1" dirty="0" err="1">
                <a:solidFill>
                  <a:srgbClr val="0070C0"/>
                </a:solidFill>
              </a:rPr>
              <a:t>Eculizumab</a:t>
            </a:r>
            <a:endParaRPr lang="cs-CZ" b="1" dirty="0">
              <a:solidFill>
                <a:srgbClr val="0070C0"/>
              </a:solidFill>
            </a:endParaRPr>
          </a:p>
        </p:txBody>
      </p:sp>
      <p:pic>
        <p:nvPicPr>
          <p:cNvPr id="78850" name="Picture 2">
            <a:extLst>
              <a:ext uri="{FF2B5EF4-FFF2-40B4-BE49-F238E27FC236}">
                <a16:creationId xmlns:a16="http://schemas.microsoft.com/office/drawing/2014/main" id="{0109450F-EA96-432F-81E2-A12C0683D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6" y="5187354"/>
            <a:ext cx="5237388" cy="1638732"/>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a:extLst>
              <a:ext uri="{FF2B5EF4-FFF2-40B4-BE49-F238E27FC236}">
                <a16:creationId xmlns:a16="http://schemas.microsoft.com/office/drawing/2014/main" id="{689F9844-4A4A-43B8-8631-2247BE9E3754}"/>
              </a:ext>
            </a:extLst>
          </p:cNvPr>
          <p:cNvSpPr txBox="1">
            <a:spLocks/>
          </p:cNvSpPr>
          <p:nvPr/>
        </p:nvSpPr>
        <p:spPr>
          <a:xfrm>
            <a:off x="251520" y="0"/>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sz="3600" b="0" dirty="0"/>
              <a:t>PNH treatment</a:t>
            </a:r>
            <a:endParaRPr lang="cs-CZ" altLang="cs-CZ" sz="3600" b="0" dirty="0"/>
          </a:p>
        </p:txBody>
      </p:sp>
      <p:sp>
        <p:nvSpPr>
          <p:cNvPr id="14" name="TextovéPole 13">
            <a:extLst>
              <a:ext uri="{FF2B5EF4-FFF2-40B4-BE49-F238E27FC236}">
                <a16:creationId xmlns:a16="http://schemas.microsoft.com/office/drawing/2014/main" id="{7EE49743-8739-42B7-B71A-B886331D525F}"/>
              </a:ext>
            </a:extLst>
          </p:cNvPr>
          <p:cNvSpPr txBox="1"/>
          <p:nvPr/>
        </p:nvSpPr>
        <p:spPr>
          <a:xfrm>
            <a:off x="5220072" y="5178289"/>
            <a:ext cx="4067944" cy="1169551"/>
          </a:xfrm>
          <a:prstGeom prst="rect">
            <a:avLst/>
          </a:prstGeom>
          <a:noFill/>
        </p:spPr>
        <p:txBody>
          <a:bodyPr wrap="square">
            <a:spAutoFit/>
          </a:bodyPr>
          <a:lstStyle/>
          <a:p>
            <a:pPr marL="285750" indent="-285750">
              <a:buFont typeface="Arial" panose="020B0604020202020204" pitchFamily="34" charset="0"/>
              <a:buChar char="•"/>
            </a:pPr>
            <a:r>
              <a:rPr lang="en-US" sz="1400" b="0" i="0" dirty="0" err="1">
                <a:solidFill>
                  <a:srgbClr val="202122"/>
                </a:solidFill>
                <a:effectLst/>
                <a:latin typeface="Arial" panose="020B0604020202020204" pitchFamily="34" charset="0"/>
              </a:rPr>
              <a:t>Pegcetacoplan</a:t>
            </a:r>
            <a:r>
              <a:rPr lang="en-US" sz="1400" b="0" i="0" dirty="0">
                <a:solidFill>
                  <a:srgbClr val="202122"/>
                </a:solidFill>
                <a:effectLst/>
                <a:latin typeface="Arial" panose="020B0604020202020204" pitchFamily="34" charset="0"/>
              </a:rPr>
              <a:t> binds to complement protein C3 and its activation fragment C3b </a:t>
            </a:r>
          </a:p>
          <a:p>
            <a:pPr marL="285750" indent="-285750">
              <a:buFont typeface="Arial" panose="020B0604020202020204" pitchFamily="34" charset="0"/>
              <a:buChar char="•"/>
            </a:pPr>
            <a:r>
              <a:rPr lang="en-US" sz="1400" b="0" i="0" dirty="0">
                <a:solidFill>
                  <a:srgbClr val="202122"/>
                </a:solidFill>
                <a:effectLst/>
                <a:latin typeface="Arial" panose="020B0604020202020204" pitchFamily="34" charset="0"/>
              </a:rPr>
              <a:t>regulating the cleavage of C3 and the generation of downstream effectors of complement activation</a:t>
            </a:r>
            <a:endParaRPr lang="cs-CZ" sz="1400" dirty="0"/>
          </a:p>
        </p:txBody>
      </p:sp>
      <p:sp>
        <p:nvSpPr>
          <p:cNvPr id="15" name="TextBox 16">
            <a:extLst>
              <a:ext uri="{FF2B5EF4-FFF2-40B4-BE49-F238E27FC236}">
                <a16:creationId xmlns:a16="http://schemas.microsoft.com/office/drawing/2014/main" id="{0291B0E6-2281-40A7-AD67-C23C529FC2D1}"/>
              </a:ext>
            </a:extLst>
          </p:cNvPr>
          <p:cNvSpPr txBox="1"/>
          <p:nvPr/>
        </p:nvSpPr>
        <p:spPr>
          <a:xfrm>
            <a:off x="273654" y="4525288"/>
            <a:ext cx="2066591" cy="400110"/>
          </a:xfrm>
          <a:prstGeom prst="rect">
            <a:avLst/>
          </a:prstGeom>
          <a:noFill/>
        </p:spPr>
        <p:txBody>
          <a:bodyPr wrap="none" rtlCol="0">
            <a:spAutoFit/>
          </a:bodyPr>
          <a:lstStyle/>
          <a:p>
            <a:r>
              <a:rPr lang="cs-CZ" b="1" dirty="0" err="1">
                <a:solidFill>
                  <a:srgbClr val="0070C0"/>
                </a:solidFill>
              </a:rPr>
              <a:t>Pegcetacoplan</a:t>
            </a:r>
            <a:r>
              <a:rPr lang="cs-CZ" b="1" dirty="0">
                <a:solidFill>
                  <a:srgbClr val="0070C0"/>
                </a:solidFill>
              </a:rPr>
              <a:t> </a:t>
            </a:r>
          </a:p>
        </p:txBody>
      </p:sp>
      <p:sp>
        <p:nvSpPr>
          <p:cNvPr id="16" name="Ovál 15">
            <a:extLst>
              <a:ext uri="{FF2B5EF4-FFF2-40B4-BE49-F238E27FC236}">
                <a16:creationId xmlns:a16="http://schemas.microsoft.com/office/drawing/2014/main" id="{82AD033A-865F-468A-9532-0B89C634449D}"/>
              </a:ext>
            </a:extLst>
          </p:cNvPr>
          <p:cNvSpPr/>
          <p:nvPr/>
        </p:nvSpPr>
        <p:spPr bwMode="auto">
          <a:xfrm>
            <a:off x="4437721" y="4245964"/>
            <a:ext cx="360040" cy="2880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600" b="1" dirty="0">
                <a:solidFill>
                  <a:schemeClr val="lt1"/>
                </a:solidFill>
                <a:latin typeface="+mn-lt"/>
              </a:rPr>
              <a:t>PC</a:t>
            </a:r>
            <a:endParaRPr lang="cs-CZ" sz="1600" b="1" dirty="0">
              <a:solidFill>
                <a:schemeClr val="lt1"/>
              </a:solidFill>
              <a:latin typeface="+mn-lt"/>
            </a:endParaRPr>
          </a:p>
        </p:txBody>
      </p:sp>
      <p:sp>
        <p:nvSpPr>
          <p:cNvPr id="18" name="Flowchart: Delay 4">
            <a:extLst>
              <a:ext uri="{FF2B5EF4-FFF2-40B4-BE49-F238E27FC236}">
                <a16:creationId xmlns:a16="http://schemas.microsoft.com/office/drawing/2014/main" id="{E81B4F6B-EC2B-4C6E-9910-F9E83604C9BA}"/>
              </a:ext>
            </a:extLst>
          </p:cNvPr>
          <p:cNvSpPr/>
          <p:nvPr/>
        </p:nvSpPr>
        <p:spPr>
          <a:xfrm>
            <a:off x="4768813" y="4227847"/>
            <a:ext cx="505215" cy="297441"/>
          </a:xfrm>
          <a:prstGeom prst="flowChartDelay">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rgbClr val="9A5C00"/>
                </a:solidFill>
              </a:rPr>
              <a:t>C3b</a:t>
            </a:r>
            <a:endParaRPr lang="cs-CZ" b="1" dirty="0">
              <a:solidFill>
                <a:srgbClr val="9A5C00"/>
              </a:solidFill>
            </a:endParaRPr>
          </a:p>
        </p:txBody>
      </p:sp>
      <p:sp>
        <p:nvSpPr>
          <p:cNvPr id="19" name="Rectangle: Rounded Corners 11">
            <a:extLst>
              <a:ext uri="{FF2B5EF4-FFF2-40B4-BE49-F238E27FC236}">
                <a16:creationId xmlns:a16="http://schemas.microsoft.com/office/drawing/2014/main" id="{846F5F18-8E15-4A3F-AC31-7837E7EA53B1}"/>
              </a:ext>
            </a:extLst>
          </p:cNvPr>
          <p:cNvSpPr/>
          <p:nvPr/>
        </p:nvSpPr>
        <p:spPr>
          <a:xfrm>
            <a:off x="3291889" y="4302691"/>
            <a:ext cx="884332" cy="297441"/>
          </a:xfrm>
          <a:prstGeom prst="roundRect">
            <a:avLst>
              <a:gd name="adj" fmla="val 50000"/>
            </a:avLst>
          </a:prstGeom>
          <a:solidFill>
            <a:srgbClr val="FF9900"/>
          </a:solidFill>
          <a:ln>
            <a:solidFill>
              <a:srgbClr val="9A5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rgbClr val="9A5C00"/>
                </a:solidFill>
              </a:rPr>
              <a:t>C3</a:t>
            </a:r>
            <a:endParaRPr lang="cs-CZ" sz="1600" b="1" dirty="0">
              <a:solidFill>
                <a:srgbClr val="9A5C00"/>
              </a:solidFill>
            </a:endParaRPr>
          </a:p>
        </p:txBody>
      </p:sp>
      <p:sp>
        <p:nvSpPr>
          <p:cNvPr id="20" name="Ovál 19">
            <a:extLst>
              <a:ext uri="{FF2B5EF4-FFF2-40B4-BE49-F238E27FC236}">
                <a16:creationId xmlns:a16="http://schemas.microsoft.com/office/drawing/2014/main" id="{3B057BBF-CC04-4151-9E7A-09B7082D84BD}"/>
              </a:ext>
            </a:extLst>
          </p:cNvPr>
          <p:cNvSpPr/>
          <p:nvPr/>
        </p:nvSpPr>
        <p:spPr bwMode="auto">
          <a:xfrm>
            <a:off x="3530113" y="4533996"/>
            <a:ext cx="360040" cy="2880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600" b="1" dirty="0">
                <a:solidFill>
                  <a:schemeClr val="lt1"/>
                </a:solidFill>
                <a:latin typeface="+mn-lt"/>
              </a:rPr>
              <a:t>PC</a:t>
            </a:r>
            <a:endParaRPr lang="cs-CZ" sz="1600" b="1" dirty="0">
              <a:solidFill>
                <a:schemeClr val="lt1"/>
              </a:solidFill>
              <a:latin typeface="+mn-lt"/>
            </a:endParaRPr>
          </a:p>
        </p:txBody>
      </p:sp>
    </p:spTree>
    <p:extLst>
      <p:ext uri="{BB962C8B-B14F-4D97-AF65-F5344CB8AC3E}">
        <p14:creationId xmlns:p14="http://schemas.microsoft.com/office/powerpoint/2010/main" val="74888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78AC26E-8AA2-4D39-B2A2-6956D17FB340}"/>
              </a:ext>
            </a:extLst>
          </p:cNvPr>
          <p:cNvSpPr>
            <a:spLocks noGrp="1" noChangeArrowheads="1"/>
          </p:cNvSpPr>
          <p:nvPr>
            <p:ph type="title"/>
          </p:nvPr>
        </p:nvSpPr>
        <p:spPr/>
        <p:txBody>
          <a:bodyPr/>
          <a:lstStyle/>
          <a:p>
            <a:pPr eaLnBrk="1" hangingPunct="1"/>
            <a:r>
              <a:rPr lang="en-US" altLang="cs-CZ" sz="4000"/>
              <a:t>Direct antiglobulin (Coombs’) test (DAT)</a:t>
            </a:r>
          </a:p>
        </p:txBody>
      </p:sp>
      <p:sp>
        <p:nvSpPr>
          <p:cNvPr id="24579" name="Rectangle 3">
            <a:extLst>
              <a:ext uri="{FF2B5EF4-FFF2-40B4-BE49-F238E27FC236}">
                <a16:creationId xmlns:a16="http://schemas.microsoft.com/office/drawing/2014/main" id="{3950D14D-EC0F-4F2E-A847-B0A838E5C86D}"/>
              </a:ext>
            </a:extLst>
          </p:cNvPr>
          <p:cNvSpPr>
            <a:spLocks noGrp="1" noChangeArrowheads="1"/>
          </p:cNvSpPr>
          <p:nvPr>
            <p:ph type="body" idx="1"/>
          </p:nvPr>
        </p:nvSpPr>
        <p:spPr/>
        <p:txBody>
          <a:bodyPr/>
          <a:lstStyle/>
          <a:p>
            <a:pPr eaLnBrk="1" hangingPunct="1"/>
            <a:r>
              <a:rPr lang="en-US" altLang="cs-CZ"/>
              <a:t>Detection of antibodies to erythrocyte surface antigens</a:t>
            </a:r>
          </a:p>
          <a:p>
            <a:pPr eaLnBrk="1" hangingPunct="1"/>
            <a:r>
              <a:rPr lang="en-US" altLang="cs-CZ"/>
              <a:t>AIHA</a:t>
            </a:r>
          </a:p>
          <a:p>
            <a:pPr eaLnBrk="1" hangingPunct="1"/>
            <a:r>
              <a:rPr lang="en-US" altLang="cs-CZ"/>
              <a:t>Antiglobulin serum is added to washed RBC from the patient ------ agglutination indicates presence of immunoglobulins or complement components bound to RBC</a:t>
            </a:r>
            <a:endParaRPr lang="en-US" altLang="cs-CZ" b="1" u="sn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C17146BE-59D4-410D-8F15-FE7C1729A452}"/>
              </a:ext>
            </a:extLst>
          </p:cNvPr>
          <p:cNvSpPr txBox="1">
            <a:spLocks noChangeArrowheads="1"/>
          </p:cNvSpPr>
          <p:nvPr/>
        </p:nvSpPr>
        <p:spPr bwMode="auto">
          <a:xfrm>
            <a:off x="2093913" y="134938"/>
            <a:ext cx="4371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800" b="1" u="sng">
                <a:solidFill>
                  <a:schemeClr val="tx1"/>
                </a:solidFill>
                <a:latin typeface="Times New Roman" panose="02020603050405020304" pitchFamily="18" charset="0"/>
              </a:rPr>
              <a:t>TESTS FOR HEMOLYSIS</a:t>
            </a:r>
            <a:endParaRPr lang="en-US" altLang="cs-CZ" sz="2800" b="1" u="sng">
              <a:solidFill>
                <a:schemeClr val="tx1"/>
              </a:solidFill>
              <a:latin typeface="Times New Roman" panose="02020603050405020304" pitchFamily="18" charset="0"/>
            </a:endParaRPr>
          </a:p>
        </p:txBody>
      </p:sp>
      <p:sp>
        <p:nvSpPr>
          <p:cNvPr id="25603" name="Rectangle 3">
            <a:extLst>
              <a:ext uri="{FF2B5EF4-FFF2-40B4-BE49-F238E27FC236}">
                <a16:creationId xmlns:a16="http://schemas.microsoft.com/office/drawing/2014/main" id="{FA6D6EDB-74E3-4075-8DA8-96978DEBF744}"/>
              </a:ext>
            </a:extLst>
          </p:cNvPr>
          <p:cNvSpPr>
            <a:spLocks noChangeArrowheads="1"/>
          </p:cNvSpPr>
          <p:nvPr/>
        </p:nvSpPr>
        <p:spPr bwMode="auto">
          <a:xfrm>
            <a:off x="700088" y="1038225"/>
            <a:ext cx="761206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sz="2400" b="1" u="sng">
                <a:solidFill>
                  <a:srgbClr val="FF3300"/>
                </a:solidFill>
                <a:latin typeface="Times New Roman" panose="02020603050405020304" pitchFamily="18" charset="0"/>
              </a:rPr>
              <a:t>Test of osmotic resistence</a:t>
            </a:r>
          </a:p>
          <a:p>
            <a:pPr>
              <a:spcBef>
                <a:spcPct val="0"/>
              </a:spcBef>
              <a:buFontTx/>
              <a:buNone/>
            </a:pPr>
            <a:r>
              <a:rPr lang="cs-CZ" altLang="cs-CZ" sz="2400" b="1">
                <a:solidFill>
                  <a:schemeClr val="tx1"/>
                </a:solidFill>
                <a:latin typeface="Times New Roman" panose="02020603050405020304" pitchFamily="18" charset="0"/>
              </a:rPr>
              <a:t>RBC survive only in isotonic surrounding but have some </a:t>
            </a:r>
            <a:br>
              <a:rPr lang="cs-CZ" altLang="cs-CZ" sz="2400" b="1">
                <a:solidFill>
                  <a:schemeClr val="tx1"/>
                </a:solidFill>
                <a:latin typeface="Times New Roman" panose="02020603050405020304" pitchFamily="18" charset="0"/>
              </a:rPr>
            </a:br>
            <a:r>
              <a:rPr lang="cs-CZ" altLang="cs-CZ" sz="2400" b="1">
                <a:solidFill>
                  <a:schemeClr val="tx1"/>
                </a:solidFill>
                <a:latin typeface="Times New Roman" panose="02020603050405020304" pitchFamily="18" charset="0"/>
              </a:rPr>
              <a:t>toleration to its changes</a:t>
            </a:r>
          </a:p>
          <a:p>
            <a:pPr>
              <a:spcBef>
                <a:spcPct val="0"/>
              </a:spcBef>
              <a:buFontTx/>
              <a:buNone/>
            </a:pPr>
            <a:endParaRPr lang="cs-CZ" altLang="cs-CZ" sz="2400" b="1">
              <a:solidFill>
                <a:schemeClr val="tx1"/>
              </a:solidFill>
              <a:latin typeface="Times New Roman" panose="02020603050405020304" pitchFamily="18" charset="0"/>
            </a:endParaRPr>
          </a:p>
          <a:p>
            <a:pPr>
              <a:spcBef>
                <a:spcPct val="0"/>
              </a:spcBef>
              <a:buFontTx/>
              <a:buNone/>
            </a:pPr>
            <a:r>
              <a:rPr lang="cs-CZ" altLang="cs-CZ" sz="2400" b="1">
                <a:solidFill>
                  <a:schemeClr val="tx1"/>
                </a:solidFill>
                <a:latin typeface="Times New Roman" panose="02020603050405020304" pitchFamily="18" charset="0"/>
              </a:rPr>
              <a:t>RBC in some hemolytic states have decreased tolerance</a:t>
            </a:r>
          </a:p>
          <a:p>
            <a:pPr>
              <a:spcBef>
                <a:spcPct val="0"/>
              </a:spcBef>
              <a:buFontTx/>
              <a:buNone/>
            </a:pPr>
            <a:endParaRPr lang="cs-CZ" altLang="cs-CZ" sz="2400" b="1">
              <a:solidFill>
                <a:schemeClr val="tx1"/>
              </a:solidFill>
              <a:latin typeface="Times New Roman" panose="02020603050405020304" pitchFamily="18" charset="0"/>
            </a:endParaRPr>
          </a:p>
          <a:p>
            <a:pPr>
              <a:spcBef>
                <a:spcPct val="0"/>
              </a:spcBef>
              <a:buFontTx/>
              <a:buNone/>
            </a:pPr>
            <a:endParaRPr lang="cs-CZ" altLang="cs-CZ" sz="2400" b="1">
              <a:solidFill>
                <a:schemeClr val="tx1"/>
              </a:solidFill>
              <a:latin typeface="Times New Roman" panose="02020603050405020304" pitchFamily="18" charset="0"/>
            </a:endParaRPr>
          </a:p>
          <a:p>
            <a:pPr>
              <a:spcBef>
                <a:spcPct val="0"/>
              </a:spcBef>
              <a:buFontTx/>
              <a:buNone/>
            </a:pPr>
            <a:r>
              <a:rPr lang="cs-CZ" altLang="cs-CZ" sz="2400" b="1" u="sng">
                <a:solidFill>
                  <a:srgbClr val="FF3300"/>
                </a:solidFill>
                <a:latin typeface="Times New Roman" panose="02020603050405020304" pitchFamily="18" charset="0"/>
              </a:rPr>
              <a:t>Special tests</a:t>
            </a:r>
          </a:p>
          <a:p>
            <a:pPr>
              <a:spcBef>
                <a:spcPct val="0"/>
              </a:spcBef>
              <a:buFontTx/>
              <a:buNone/>
            </a:pPr>
            <a:r>
              <a:rPr lang="cs-CZ" altLang="cs-CZ" sz="2400" b="1">
                <a:solidFill>
                  <a:schemeClr val="tx1"/>
                </a:solidFill>
                <a:latin typeface="Times New Roman" panose="02020603050405020304" pitchFamily="18" charset="0"/>
              </a:rPr>
              <a:t>membrane properties (electrophoresis of proteins)</a:t>
            </a:r>
          </a:p>
          <a:p>
            <a:pPr>
              <a:spcBef>
                <a:spcPct val="0"/>
              </a:spcBef>
              <a:buFontTx/>
              <a:buNone/>
            </a:pPr>
            <a:r>
              <a:rPr lang="cs-CZ" altLang="cs-CZ" sz="2400" b="1">
                <a:solidFill>
                  <a:schemeClr val="tx1"/>
                </a:solidFill>
                <a:latin typeface="Times New Roman" panose="02020603050405020304" pitchFamily="18" charset="0"/>
              </a:rPr>
              <a:t>properties of hemoglobin</a:t>
            </a:r>
          </a:p>
          <a:p>
            <a:pPr>
              <a:spcBef>
                <a:spcPct val="0"/>
              </a:spcBef>
              <a:buFontTx/>
              <a:buNone/>
            </a:pPr>
            <a:r>
              <a:rPr lang="cs-CZ" altLang="cs-CZ" sz="2400" b="1">
                <a:solidFill>
                  <a:schemeClr val="tx1"/>
                </a:solidFill>
                <a:latin typeface="Times New Roman" panose="02020603050405020304" pitchFamily="18" charset="0"/>
              </a:rPr>
              <a:t>genetic tests</a:t>
            </a:r>
            <a:endParaRPr lang="cs-CZ" altLang="cs-CZ" sz="2400" u="sng">
              <a:solidFill>
                <a:schemeClr val="tx1"/>
              </a:solidFill>
              <a:latin typeface="Times New Roman" panose="02020603050405020304" pitchFamily="18" charset="0"/>
            </a:endParaRPr>
          </a:p>
        </p:txBody>
      </p:sp>
      <p:pic>
        <p:nvPicPr>
          <p:cNvPr id="25604" name="Picture 4" descr="rbc skeleton 2">
            <a:extLst>
              <a:ext uri="{FF2B5EF4-FFF2-40B4-BE49-F238E27FC236}">
                <a16:creationId xmlns:a16="http://schemas.microsoft.com/office/drawing/2014/main" id="{061C16DE-F7CD-4084-AC3A-7C8B45468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4419600"/>
            <a:ext cx="30099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09B7128-6858-43F4-81C3-CC1CB6D98B34}"/>
              </a:ext>
            </a:extLst>
          </p:cNvPr>
          <p:cNvSpPr>
            <a:spLocks noGrp="1" noChangeArrowheads="1"/>
          </p:cNvSpPr>
          <p:nvPr>
            <p:ph type="title"/>
          </p:nvPr>
        </p:nvSpPr>
        <p:spPr>
          <a:xfrm>
            <a:off x="685800" y="254000"/>
            <a:ext cx="7772400" cy="1143000"/>
          </a:xfrm>
        </p:spPr>
        <p:txBody>
          <a:bodyPr/>
          <a:lstStyle/>
          <a:p>
            <a:pPr eaLnBrk="1" hangingPunct="1"/>
            <a:r>
              <a:rPr lang="en-US" altLang="cs-CZ"/>
              <a:t>Deficient erythropoiesis </a:t>
            </a:r>
          </a:p>
        </p:txBody>
      </p:sp>
      <p:sp>
        <p:nvSpPr>
          <p:cNvPr id="26627" name="Rectangle 3">
            <a:extLst>
              <a:ext uri="{FF2B5EF4-FFF2-40B4-BE49-F238E27FC236}">
                <a16:creationId xmlns:a16="http://schemas.microsoft.com/office/drawing/2014/main" id="{689CD572-4E74-4F82-A4AA-1289B91BA496}"/>
              </a:ext>
            </a:extLst>
          </p:cNvPr>
          <p:cNvSpPr>
            <a:spLocks noGrp="1" noChangeArrowheads="1"/>
          </p:cNvSpPr>
          <p:nvPr>
            <p:ph type="body" idx="1"/>
          </p:nvPr>
        </p:nvSpPr>
        <p:spPr>
          <a:xfrm>
            <a:off x="685800" y="1698625"/>
            <a:ext cx="7772400" cy="4654550"/>
          </a:xfrm>
        </p:spPr>
        <p:txBody>
          <a:bodyPr/>
          <a:lstStyle/>
          <a:p>
            <a:pPr eaLnBrk="1" hangingPunct="1"/>
            <a:r>
              <a:rPr lang="en-US" altLang="cs-CZ" b="1" dirty="0">
                <a:solidFill>
                  <a:srgbClr val="FF0000"/>
                </a:solidFill>
              </a:rPr>
              <a:t>Iron</a:t>
            </a:r>
            <a:r>
              <a:rPr lang="en-US" altLang="cs-CZ" b="1" dirty="0"/>
              <a:t> deficiency </a:t>
            </a:r>
          </a:p>
          <a:p>
            <a:pPr lvl="1" eaLnBrk="1" hangingPunct="1"/>
            <a:r>
              <a:rPr lang="en-US" altLang="cs-CZ" dirty="0"/>
              <a:t>microcytic-anisocytosis, </a:t>
            </a:r>
            <a:r>
              <a:rPr lang="en-US" altLang="cs-CZ" dirty="0">
                <a:cs typeface="Times New Roman" panose="02020603050405020304" pitchFamily="18" charset="0"/>
              </a:rPr>
              <a:t>↓</a:t>
            </a:r>
            <a:r>
              <a:rPr lang="en-US" altLang="cs-CZ" dirty="0"/>
              <a:t> reticulocytes </a:t>
            </a:r>
            <a:endParaRPr lang="en-US" altLang="cs-CZ" b="1" dirty="0"/>
          </a:p>
          <a:p>
            <a:pPr eaLnBrk="1" hangingPunct="1"/>
            <a:r>
              <a:rPr lang="en-US" altLang="cs-CZ" b="1" dirty="0"/>
              <a:t>Vitamin </a:t>
            </a:r>
            <a:r>
              <a:rPr lang="en-US" altLang="cs-CZ" b="1" dirty="0">
                <a:solidFill>
                  <a:srgbClr val="FF0000"/>
                </a:solidFill>
              </a:rPr>
              <a:t>B</a:t>
            </a:r>
            <a:r>
              <a:rPr lang="en-US" altLang="cs-CZ" b="1" baseline="-25000" dirty="0">
                <a:solidFill>
                  <a:srgbClr val="FF0000"/>
                </a:solidFill>
              </a:rPr>
              <a:t>12</a:t>
            </a:r>
            <a:r>
              <a:rPr lang="en-US" altLang="cs-CZ" b="1" dirty="0"/>
              <a:t> or </a:t>
            </a:r>
            <a:r>
              <a:rPr lang="en-US" altLang="cs-CZ" b="1" dirty="0">
                <a:solidFill>
                  <a:srgbClr val="FF0000"/>
                </a:solidFill>
              </a:rPr>
              <a:t>Folate</a:t>
            </a:r>
            <a:r>
              <a:rPr lang="en-US" altLang="cs-CZ" b="1" dirty="0"/>
              <a:t> deficiency</a:t>
            </a:r>
          </a:p>
          <a:p>
            <a:pPr lvl="1" eaLnBrk="1" hangingPunct="1"/>
            <a:r>
              <a:rPr lang="en-US" altLang="cs-CZ" dirty="0"/>
              <a:t>macrocytes-anisocytosis</a:t>
            </a:r>
            <a:endParaRPr lang="en-US" altLang="cs-CZ" b="1" dirty="0"/>
          </a:p>
          <a:p>
            <a:pPr eaLnBrk="1" hangingPunct="1"/>
            <a:r>
              <a:rPr lang="cs-CZ" altLang="cs-CZ" b="1" dirty="0">
                <a:solidFill>
                  <a:srgbClr val="FF0000"/>
                </a:solidFill>
              </a:rPr>
              <a:t>B</a:t>
            </a:r>
            <a:r>
              <a:rPr lang="en-US" altLang="cs-CZ" b="1" dirty="0">
                <a:solidFill>
                  <a:srgbClr val="FF0000"/>
                </a:solidFill>
              </a:rPr>
              <a:t>M failure </a:t>
            </a:r>
            <a:r>
              <a:rPr lang="en-US" altLang="cs-CZ" b="1" dirty="0"/>
              <a:t>- </a:t>
            </a:r>
            <a:r>
              <a:rPr lang="en-US" altLang="cs-CZ" dirty="0"/>
              <a:t>chronic diseases, aplastic anemia, myelodysplasia, leukemia</a:t>
            </a:r>
            <a:endParaRPr lang="en-US" altLang="cs-CZ" b="1" dirty="0"/>
          </a:p>
          <a:p>
            <a:pPr lvl="1" eaLnBrk="1" hangingPunct="1"/>
            <a:r>
              <a:rPr lang="en-US" altLang="cs-CZ" dirty="0" err="1"/>
              <a:t>normochromatosis-normocytosis</a:t>
            </a:r>
            <a:endParaRPr lang="en-US" altLang="cs-CZ" dirty="0"/>
          </a:p>
          <a:p>
            <a:pPr lvl="1" eaLnBrk="1" hangingPunct="1"/>
            <a:r>
              <a:rPr lang="en-US" altLang="cs-CZ" dirty="0"/>
              <a:t>BM hypoplasia</a:t>
            </a:r>
            <a:endParaRPr lang="en-US" altLang="cs-CZ"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70C8E3-887F-46B9-AFE4-4E91118304B3}"/>
              </a:ext>
            </a:extLst>
          </p:cNvPr>
          <p:cNvSpPr>
            <a:spLocks noGrp="1"/>
          </p:cNvSpPr>
          <p:nvPr>
            <p:ph type="ctrTitle"/>
          </p:nvPr>
        </p:nvSpPr>
        <p:spPr>
          <a:xfrm>
            <a:off x="107504" y="260648"/>
            <a:ext cx="4248472" cy="722461"/>
          </a:xfrm>
        </p:spPr>
        <p:txBody>
          <a:bodyPr/>
          <a:lstStyle/>
          <a:p>
            <a:r>
              <a:rPr lang="en-US" sz="4000" dirty="0"/>
              <a:t>Iron metabolism</a:t>
            </a:r>
            <a:endParaRPr lang="cs-CZ" sz="4000" dirty="0"/>
          </a:p>
        </p:txBody>
      </p:sp>
      <p:pic>
        <p:nvPicPr>
          <p:cNvPr id="61442" name="Picture 2">
            <a:extLst>
              <a:ext uri="{FF2B5EF4-FFF2-40B4-BE49-F238E27FC236}">
                <a16:creationId xmlns:a16="http://schemas.microsoft.com/office/drawing/2014/main" id="{AFE9D6E3-B819-4BCD-819A-A0F3F724A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594" y="588409"/>
            <a:ext cx="2136669" cy="236071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E4ADE3C9-1A83-4DA1-BA7C-51EAA1E8BDE7}"/>
              </a:ext>
            </a:extLst>
          </p:cNvPr>
          <p:cNvSpPr txBox="1"/>
          <p:nvPr/>
        </p:nvSpPr>
        <p:spPr>
          <a:xfrm>
            <a:off x="323528" y="1196752"/>
            <a:ext cx="5760640" cy="1015663"/>
          </a:xfrm>
          <a:prstGeom prst="rect">
            <a:avLst/>
          </a:prstGeom>
          <a:noFill/>
        </p:spPr>
        <p:txBody>
          <a:bodyPr wrap="square">
            <a:spAutoFit/>
          </a:bodyPr>
          <a:lstStyle/>
          <a:p>
            <a:r>
              <a:rPr lang="en-US" dirty="0"/>
              <a:t>Iron is an essential </a:t>
            </a:r>
            <a:r>
              <a:rPr lang="en-US" dirty="0" err="1"/>
              <a:t>bioelement</a:t>
            </a:r>
            <a:r>
              <a:rPr lang="en-US" dirty="0"/>
              <a:t> for most forms of life, from bacteria to mammals due to its ability to mediate electron transfer.</a:t>
            </a:r>
            <a:endParaRPr lang="cs-CZ" dirty="0"/>
          </a:p>
        </p:txBody>
      </p:sp>
      <p:sp>
        <p:nvSpPr>
          <p:cNvPr id="5" name="TextovéPole 4">
            <a:extLst>
              <a:ext uri="{FF2B5EF4-FFF2-40B4-BE49-F238E27FC236}">
                <a16:creationId xmlns:a16="http://schemas.microsoft.com/office/drawing/2014/main" id="{AE6E5956-9029-4A9A-AF0A-380736CC02F5}"/>
              </a:ext>
            </a:extLst>
          </p:cNvPr>
          <p:cNvSpPr txBox="1"/>
          <p:nvPr/>
        </p:nvSpPr>
        <p:spPr>
          <a:xfrm>
            <a:off x="698703" y="2371540"/>
            <a:ext cx="2351926" cy="707886"/>
          </a:xfrm>
          <a:prstGeom prst="rect">
            <a:avLst/>
          </a:prstGeom>
          <a:noFill/>
        </p:spPr>
        <p:txBody>
          <a:bodyPr wrap="none" rtlCol="0">
            <a:spAutoFit/>
          </a:bodyPr>
          <a:lstStyle/>
          <a:p>
            <a:r>
              <a:rPr lang="en-US" dirty="0"/>
              <a:t>Fe</a:t>
            </a:r>
            <a:r>
              <a:rPr lang="en-US" baseline="30000" dirty="0"/>
              <a:t>2+  </a:t>
            </a:r>
            <a:r>
              <a:rPr lang="en-US" dirty="0"/>
              <a:t>(f</a:t>
            </a:r>
            <a:r>
              <a:rPr lang="cs-CZ" dirty="0" err="1"/>
              <a:t>errous</a:t>
            </a:r>
            <a:r>
              <a:rPr lang="cs-CZ" dirty="0"/>
              <a:t> </a:t>
            </a:r>
            <a:r>
              <a:rPr lang="cs-CZ" dirty="0" err="1"/>
              <a:t>state</a:t>
            </a:r>
            <a:r>
              <a:rPr lang="en-US" dirty="0"/>
              <a:t>)</a:t>
            </a:r>
            <a:endParaRPr lang="cs-CZ" dirty="0"/>
          </a:p>
          <a:p>
            <a:endParaRPr lang="cs-CZ" dirty="0"/>
          </a:p>
        </p:txBody>
      </p:sp>
      <p:sp>
        <p:nvSpPr>
          <p:cNvPr id="8" name="TextovéPole 7">
            <a:extLst>
              <a:ext uri="{FF2B5EF4-FFF2-40B4-BE49-F238E27FC236}">
                <a16:creationId xmlns:a16="http://schemas.microsoft.com/office/drawing/2014/main" id="{DF5FCE76-A421-480E-AA2E-CEDB1DA63812}"/>
              </a:ext>
            </a:extLst>
          </p:cNvPr>
          <p:cNvSpPr txBox="1"/>
          <p:nvPr/>
        </p:nvSpPr>
        <p:spPr>
          <a:xfrm>
            <a:off x="3802072" y="2415171"/>
            <a:ext cx="2113079" cy="400110"/>
          </a:xfrm>
          <a:prstGeom prst="rect">
            <a:avLst/>
          </a:prstGeom>
          <a:noFill/>
        </p:spPr>
        <p:txBody>
          <a:bodyPr wrap="none" rtlCol="0">
            <a:spAutoFit/>
          </a:bodyPr>
          <a:lstStyle/>
          <a:p>
            <a:r>
              <a:rPr lang="en-US" dirty="0"/>
              <a:t>Fe</a:t>
            </a:r>
            <a:r>
              <a:rPr lang="en-US" baseline="30000" dirty="0"/>
              <a:t>3+</a:t>
            </a:r>
            <a:r>
              <a:rPr lang="en-US" dirty="0"/>
              <a:t> (f</a:t>
            </a:r>
            <a:r>
              <a:rPr lang="cs-CZ" dirty="0"/>
              <a:t>e</a:t>
            </a:r>
            <a:r>
              <a:rPr lang="en-US" dirty="0"/>
              <a:t>r</a:t>
            </a:r>
            <a:r>
              <a:rPr lang="cs-CZ" dirty="0"/>
              <a:t>r</a:t>
            </a:r>
            <a:r>
              <a:rPr lang="en-US" dirty="0" err="1"/>
              <a:t>ic</a:t>
            </a:r>
            <a:r>
              <a:rPr lang="cs-CZ" dirty="0"/>
              <a:t> </a:t>
            </a:r>
            <a:r>
              <a:rPr lang="cs-CZ" dirty="0" err="1"/>
              <a:t>state</a:t>
            </a:r>
            <a:r>
              <a:rPr lang="en-US" dirty="0"/>
              <a:t>)</a:t>
            </a:r>
            <a:endParaRPr lang="cs-CZ" dirty="0"/>
          </a:p>
        </p:txBody>
      </p:sp>
      <p:cxnSp>
        <p:nvCxnSpPr>
          <p:cNvPr id="11" name="Přímá spojnice se šipkou 10">
            <a:extLst>
              <a:ext uri="{FF2B5EF4-FFF2-40B4-BE49-F238E27FC236}">
                <a16:creationId xmlns:a16="http://schemas.microsoft.com/office/drawing/2014/main" id="{841CAA2B-B68A-4113-9471-40949D54BFAB}"/>
              </a:ext>
            </a:extLst>
          </p:cNvPr>
          <p:cNvCxnSpPr>
            <a:cxnSpLocks/>
          </p:cNvCxnSpPr>
          <p:nvPr/>
        </p:nvCxnSpPr>
        <p:spPr bwMode="auto">
          <a:xfrm>
            <a:off x="3108909" y="2617471"/>
            <a:ext cx="58979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ovéPole 14">
            <a:extLst>
              <a:ext uri="{FF2B5EF4-FFF2-40B4-BE49-F238E27FC236}">
                <a16:creationId xmlns:a16="http://schemas.microsoft.com/office/drawing/2014/main" id="{08108906-A89C-4C3B-A29E-BAE768C46C2D}"/>
              </a:ext>
            </a:extLst>
          </p:cNvPr>
          <p:cNvSpPr txBox="1"/>
          <p:nvPr/>
        </p:nvSpPr>
        <p:spPr>
          <a:xfrm>
            <a:off x="6948264" y="2949128"/>
            <a:ext cx="1854999" cy="276999"/>
          </a:xfrm>
          <a:prstGeom prst="rect">
            <a:avLst/>
          </a:prstGeom>
          <a:noFill/>
        </p:spPr>
        <p:txBody>
          <a:bodyPr wrap="square">
            <a:spAutoFit/>
          </a:bodyPr>
          <a:lstStyle/>
          <a:p>
            <a:r>
              <a:rPr lang="cs-CZ" sz="1200" b="1" dirty="0" err="1"/>
              <a:t>Structure</a:t>
            </a:r>
            <a:r>
              <a:rPr lang="cs-CZ" sz="1200" b="1" dirty="0"/>
              <a:t> </a:t>
            </a:r>
            <a:r>
              <a:rPr lang="cs-CZ" sz="1200" b="1" dirty="0" err="1"/>
              <a:t>of</a:t>
            </a:r>
            <a:r>
              <a:rPr lang="cs-CZ" sz="1200" b="1" dirty="0"/>
              <a:t> Heme b</a:t>
            </a:r>
          </a:p>
        </p:txBody>
      </p:sp>
      <p:sp>
        <p:nvSpPr>
          <p:cNvPr id="17" name="TextovéPole 16">
            <a:extLst>
              <a:ext uri="{FF2B5EF4-FFF2-40B4-BE49-F238E27FC236}">
                <a16:creationId xmlns:a16="http://schemas.microsoft.com/office/drawing/2014/main" id="{FBAF7526-C31B-4504-9011-2A9FF141C1CD}"/>
              </a:ext>
            </a:extLst>
          </p:cNvPr>
          <p:cNvSpPr txBox="1"/>
          <p:nvPr/>
        </p:nvSpPr>
        <p:spPr>
          <a:xfrm>
            <a:off x="213104" y="3312039"/>
            <a:ext cx="6381402" cy="646331"/>
          </a:xfrm>
          <a:prstGeom prst="rect">
            <a:avLst/>
          </a:prstGeom>
          <a:noFill/>
        </p:spPr>
        <p:txBody>
          <a:bodyPr wrap="square">
            <a:spAutoFit/>
          </a:bodyPr>
          <a:lstStyle/>
          <a:p>
            <a:r>
              <a:rPr lang="en-US" sz="1800" dirty="0"/>
              <a:t>Because of its toxicity, free soluble iron is kept in low concentration in the body</a:t>
            </a:r>
            <a:endParaRPr lang="cs-CZ" sz="1800" dirty="0"/>
          </a:p>
        </p:txBody>
      </p:sp>
      <p:graphicFrame>
        <p:nvGraphicFramePr>
          <p:cNvPr id="18" name="Graf 17">
            <a:extLst>
              <a:ext uri="{FF2B5EF4-FFF2-40B4-BE49-F238E27FC236}">
                <a16:creationId xmlns:a16="http://schemas.microsoft.com/office/drawing/2014/main" id="{D22DFDF9-D4EF-4F56-A32F-D27226651406}"/>
              </a:ext>
            </a:extLst>
          </p:cNvPr>
          <p:cNvGraphicFramePr>
            <a:graphicFrameLocks/>
          </p:cNvGraphicFramePr>
          <p:nvPr/>
        </p:nvGraphicFramePr>
        <p:xfrm>
          <a:off x="1691680" y="4077073"/>
          <a:ext cx="4104456" cy="2675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9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AD5ED74-4EE7-4229-9FBC-25D003232C05}"/>
              </a:ext>
            </a:extLst>
          </p:cNvPr>
          <p:cNvSpPr txBox="1"/>
          <p:nvPr/>
        </p:nvSpPr>
        <p:spPr>
          <a:xfrm>
            <a:off x="-36512" y="116632"/>
            <a:ext cx="3024336" cy="60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4000" b="1" u="sng">
                <a:solidFill>
                  <a:srgbClr val="FF0000"/>
                </a:solidFill>
                <a:latin typeface="+mj-lt"/>
                <a:ea typeface="+mj-ea"/>
                <a:cs typeface="+mj-cs"/>
              </a:defRPr>
            </a:lvl1pPr>
            <a:lvl2pPr>
              <a:defRPr sz="4400" b="1" u="sng">
                <a:solidFill>
                  <a:srgbClr val="FF0000"/>
                </a:solidFill>
              </a:defRPr>
            </a:lvl2pPr>
            <a:lvl3pPr>
              <a:defRPr sz="4400" b="1" u="sng">
                <a:solidFill>
                  <a:srgbClr val="FF0000"/>
                </a:solidFill>
              </a:defRPr>
            </a:lvl3pPr>
            <a:lvl4pPr>
              <a:defRPr sz="4400" b="1" u="sng">
                <a:solidFill>
                  <a:srgbClr val="FF0000"/>
                </a:solidFill>
              </a:defRPr>
            </a:lvl4pPr>
            <a:lvl5pPr>
              <a:defRPr sz="4400" b="1" u="sng">
                <a:solidFill>
                  <a:srgbClr val="FF0000"/>
                </a:solidFill>
              </a:defRPr>
            </a:lvl5pPr>
            <a:lvl6pPr marL="457200" fontAlgn="base">
              <a:spcBef>
                <a:spcPct val="0"/>
              </a:spcBef>
              <a:spcAft>
                <a:spcPct val="0"/>
              </a:spcAft>
              <a:defRPr sz="4400" b="1" u="sng">
                <a:solidFill>
                  <a:srgbClr val="FF0000"/>
                </a:solidFill>
              </a:defRPr>
            </a:lvl6pPr>
            <a:lvl7pPr marL="914400" fontAlgn="base">
              <a:spcBef>
                <a:spcPct val="0"/>
              </a:spcBef>
              <a:spcAft>
                <a:spcPct val="0"/>
              </a:spcAft>
              <a:defRPr sz="4400" b="1" u="sng">
                <a:solidFill>
                  <a:srgbClr val="FF0000"/>
                </a:solidFill>
              </a:defRPr>
            </a:lvl7pPr>
            <a:lvl8pPr marL="1371600" fontAlgn="base">
              <a:spcBef>
                <a:spcPct val="0"/>
              </a:spcBef>
              <a:spcAft>
                <a:spcPct val="0"/>
              </a:spcAft>
              <a:defRPr sz="4400" b="1" u="sng">
                <a:solidFill>
                  <a:srgbClr val="FF0000"/>
                </a:solidFill>
              </a:defRPr>
            </a:lvl8pPr>
            <a:lvl9pPr marL="1828800" fontAlgn="base">
              <a:spcBef>
                <a:spcPct val="0"/>
              </a:spcBef>
              <a:spcAft>
                <a:spcPct val="0"/>
              </a:spcAft>
              <a:defRPr sz="4400" b="1" u="sng">
                <a:solidFill>
                  <a:srgbClr val="FF0000"/>
                </a:solidFill>
              </a:defRPr>
            </a:lvl9pPr>
          </a:lstStyle>
          <a:p>
            <a:r>
              <a:rPr lang="en-US" sz="2800" dirty="0"/>
              <a:t>Iron transport</a:t>
            </a:r>
            <a:endParaRPr lang="cs-CZ" sz="2800" dirty="0"/>
          </a:p>
        </p:txBody>
      </p:sp>
      <p:pic>
        <p:nvPicPr>
          <p:cNvPr id="76802" name="Picture 2" descr="Non-heme iron transport across an intestinal enterocyte. Ferric iron... |  Download Scientific Diagram">
            <a:extLst>
              <a:ext uri="{FF2B5EF4-FFF2-40B4-BE49-F238E27FC236}">
                <a16:creationId xmlns:a16="http://schemas.microsoft.com/office/drawing/2014/main" id="{50F5AF01-E26C-41B8-BAFA-0279AEC530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57"/>
          <a:stretch/>
        </p:blipFill>
        <p:spPr bwMode="auto">
          <a:xfrm>
            <a:off x="35496" y="1196752"/>
            <a:ext cx="5904656" cy="5369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33823F2-4346-4293-B5AA-8893A66BBB64}"/>
              </a:ext>
            </a:extLst>
          </p:cNvPr>
          <p:cNvSpPr txBox="1"/>
          <p:nvPr/>
        </p:nvSpPr>
        <p:spPr>
          <a:xfrm>
            <a:off x="683568" y="6502637"/>
            <a:ext cx="6480719" cy="338554"/>
          </a:xfrm>
          <a:prstGeom prst="rect">
            <a:avLst/>
          </a:prstGeom>
          <a:noFill/>
        </p:spPr>
        <p:txBody>
          <a:bodyPr wrap="square">
            <a:spAutoFit/>
          </a:bodyPr>
          <a:lstStyle/>
          <a:p>
            <a:r>
              <a:rPr lang="en-US" sz="1600" dirty="0"/>
              <a:t>* there is no physiologic regulatory mechanism for excreting iron</a:t>
            </a:r>
            <a:endParaRPr lang="cs-CZ" sz="1600" dirty="0"/>
          </a:p>
        </p:txBody>
      </p:sp>
      <p:sp>
        <p:nvSpPr>
          <p:cNvPr id="8" name="TextovéPole 7">
            <a:extLst>
              <a:ext uri="{FF2B5EF4-FFF2-40B4-BE49-F238E27FC236}">
                <a16:creationId xmlns:a16="http://schemas.microsoft.com/office/drawing/2014/main" id="{045E54A9-2503-4AB2-B1FE-EDD3BACAEB7F}"/>
              </a:ext>
            </a:extLst>
          </p:cNvPr>
          <p:cNvSpPr txBox="1"/>
          <p:nvPr/>
        </p:nvSpPr>
        <p:spPr>
          <a:xfrm>
            <a:off x="251520" y="722105"/>
            <a:ext cx="6048672" cy="369332"/>
          </a:xfrm>
          <a:prstGeom prst="rect">
            <a:avLst/>
          </a:prstGeom>
          <a:noFill/>
        </p:spPr>
        <p:txBody>
          <a:bodyPr wrap="square">
            <a:spAutoFit/>
          </a:bodyPr>
          <a:lstStyle/>
          <a:p>
            <a:r>
              <a:rPr lang="en-US" sz="1800" dirty="0"/>
              <a:t>absorption of dietary iron is relatively low (5-35%) </a:t>
            </a:r>
            <a:endParaRPr lang="cs-CZ" sz="1800" dirty="0"/>
          </a:p>
        </p:txBody>
      </p:sp>
      <p:pic>
        <p:nvPicPr>
          <p:cNvPr id="9" name="Picture 2" descr="Non-heme iron transport across an intestinal enterocyte. Ferric iron... |  Download Scientific Diagram">
            <a:extLst>
              <a:ext uri="{FF2B5EF4-FFF2-40B4-BE49-F238E27FC236}">
                <a16:creationId xmlns:a16="http://schemas.microsoft.com/office/drawing/2014/main" id="{3B990F9A-A708-4ECF-954C-6594FE277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63" b="11457"/>
          <a:stretch/>
        </p:blipFill>
        <p:spPr bwMode="auto">
          <a:xfrm flipH="1">
            <a:off x="5649819" y="1196751"/>
            <a:ext cx="1156730" cy="53698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bdélník: se zakulacenými rohy 6">
            <a:extLst>
              <a:ext uri="{FF2B5EF4-FFF2-40B4-BE49-F238E27FC236}">
                <a16:creationId xmlns:a16="http://schemas.microsoft.com/office/drawing/2014/main" id="{A98313E2-12F1-4D74-B8F0-C28401B51AD3}"/>
              </a:ext>
            </a:extLst>
          </p:cNvPr>
          <p:cNvSpPr/>
          <p:nvPr/>
        </p:nvSpPr>
        <p:spPr bwMode="auto">
          <a:xfrm>
            <a:off x="5674940" y="2316916"/>
            <a:ext cx="720080" cy="1008112"/>
          </a:xfrm>
          <a:prstGeom prst="roundRect">
            <a:avLst>
              <a:gd name="adj" fmla="val 29240"/>
            </a:avLst>
          </a:prstGeom>
          <a:gradFill>
            <a:gsLst>
              <a:gs pos="0">
                <a:srgbClr val="00355C"/>
              </a:gs>
              <a:gs pos="74000">
                <a:srgbClr val="0070C0"/>
              </a:gs>
            </a:gsLst>
            <a:lin ang="10800000" scaled="0"/>
          </a:gra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dirty="0">
              <a:ln>
                <a:noFill/>
              </a:ln>
              <a:solidFill>
                <a:schemeClr val="tx1"/>
              </a:solidFill>
              <a:effectLst/>
              <a:latin typeface="Arial" panose="020B0604020202020204" pitchFamily="34" charset="0"/>
            </a:endParaRPr>
          </a:p>
        </p:txBody>
      </p:sp>
      <p:pic>
        <p:nvPicPr>
          <p:cNvPr id="11" name="Picture 2">
            <a:extLst>
              <a:ext uri="{FF2B5EF4-FFF2-40B4-BE49-F238E27FC236}">
                <a16:creationId xmlns:a16="http://schemas.microsoft.com/office/drawing/2014/main" id="{15E11EBB-3478-46F1-813F-3C342AA08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499" y="1105010"/>
            <a:ext cx="924962" cy="102195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B7B8CC4A-EB42-4AE8-A2DC-AF62436C6B3E}"/>
              </a:ext>
            </a:extLst>
          </p:cNvPr>
          <p:cNvCxnSpPr>
            <a:cxnSpLocks/>
          </p:cNvCxnSpPr>
          <p:nvPr/>
        </p:nvCxnSpPr>
        <p:spPr bwMode="auto">
          <a:xfrm>
            <a:off x="6034980" y="3140968"/>
            <a:ext cx="0" cy="740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ovéPole 15">
            <a:extLst>
              <a:ext uri="{FF2B5EF4-FFF2-40B4-BE49-F238E27FC236}">
                <a16:creationId xmlns:a16="http://schemas.microsoft.com/office/drawing/2014/main" id="{34058481-C48D-4A18-8B6E-A8858324A0D1}"/>
              </a:ext>
            </a:extLst>
          </p:cNvPr>
          <p:cNvSpPr txBox="1"/>
          <p:nvPr/>
        </p:nvSpPr>
        <p:spPr>
          <a:xfrm>
            <a:off x="6017472" y="3325028"/>
            <a:ext cx="1250500" cy="430887"/>
          </a:xfrm>
          <a:prstGeom prst="rect">
            <a:avLst/>
          </a:prstGeom>
          <a:noFill/>
        </p:spPr>
        <p:txBody>
          <a:bodyPr wrap="square">
            <a:spAutoFit/>
          </a:bodyPr>
          <a:lstStyle/>
          <a:p>
            <a:r>
              <a:rPr lang="cs-CZ" sz="1100" b="1" i="1" dirty="0"/>
              <a:t>heme </a:t>
            </a:r>
            <a:r>
              <a:rPr lang="cs-CZ" sz="1100" b="1" i="1" dirty="0" err="1"/>
              <a:t>carrier</a:t>
            </a:r>
            <a:r>
              <a:rPr lang="cs-CZ" sz="1100" b="1" i="1" dirty="0"/>
              <a:t> protein 1</a:t>
            </a:r>
          </a:p>
        </p:txBody>
      </p:sp>
      <p:cxnSp>
        <p:nvCxnSpPr>
          <p:cNvPr id="18" name="Přímá spojnice se šipkou 17">
            <a:extLst>
              <a:ext uri="{FF2B5EF4-FFF2-40B4-BE49-F238E27FC236}">
                <a16:creationId xmlns:a16="http://schemas.microsoft.com/office/drawing/2014/main" id="{9F1AD7C3-D281-4601-BE1E-0BDAEF1D20DD}"/>
              </a:ext>
            </a:extLst>
          </p:cNvPr>
          <p:cNvCxnSpPr>
            <a:cxnSpLocks/>
          </p:cNvCxnSpPr>
          <p:nvPr/>
        </p:nvCxnSpPr>
        <p:spPr bwMode="auto">
          <a:xfrm>
            <a:off x="6034980" y="1916470"/>
            <a:ext cx="0" cy="740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ovéPole 16">
            <a:extLst>
              <a:ext uri="{FF2B5EF4-FFF2-40B4-BE49-F238E27FC236}">
                <a16:creationId xmlns:a16="http://schemas.microsoft.com/office/drawing/2014/main" id="{03665591-88E8-4D72-BFF1-85A1BC1E910F}"/>
              </a:ext>
            </a:extLst>
          </p:cNvPr>
          <p:cNvSpPr txBox="1"/>
          <p:nvPr/>
        </p:nvSpPr>
        <p:spPr>
          <a:xfrm>
            <a:off x="5796136" y="2780928"/>
            <a:ext cx="562975" cy="261610"/>
          </a:xfrm>
          <a:prstGeom prst="rect">
            <a:avLst/>
          </a:prstGeom>
          <a:noFill/>
        </p:spPr>
        <p:txBody>
          <a:bodyPr wrap="none" rtlCol="0">
            <a:spAutoFit/>
          </a:bodyPr>
          <a:lstStyle/>
          <a:p>
            <a:r>
              <a:rPr lang="en-US" sz="1100" b="1" dirty="0">
                <a:solidFill>
                  <a:schemeClr val="bg1"/>
                </a:solidFill>
              </a:rPr>
              <a:t>HCP1</a:t>
            </a:r>
            <a:endParaRPr lang="cs-CZ" sz="1100" b="1" dirty="0">
              <a:solidFill>
                <a:schemeClr val="bg1"/>
              </a:solidFill>
            </a:endParaRPr>
          </a:p>
        </p:txBody>
      </p:sp>
      <p:sp>
        <p:nvSpPr>
          <p:cNvPr id="19" name="Ovál 18">
            <a:extLst>
              <a:ext uri="{FF2B5EF4-FFF2-40B4-BE49-F238E27FC236}">
                <a16:creationId xmlns:a16="http://schemas.microsoft.com/office/drawing/2014/main" id="{861B652E-16E7-41A2-BB98-F6F8AC640CE8}"/>
              </a:ext>
            </a:extLst>
          </p:cNvPr>
          <p:cNvSpPr/>
          <p:nvPr/>
        </p:nvSpPr>
        <p:spPr bwMode="auto">
          <a:xfrm>
            <a:off x="5986684" y="1505810"/>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1" name="Ovál 20">
            <a:extLst>
              <a:ext uri="{FF2B5EF4-FFF2-40B4-BE49-F238E27FC236}">
                <a16:creationId xmlns:a16="http://schemas.microsoft.com/office/drawing/2014/main" id="{5568D00F-46E6-4F98-931D-A333E6D318FC}"/>
              </a:ext>
            </a:extLst>
          </p:cNvPr>
          <p:cNvSpPr/>
          <p:nvPr/>
        </p:nvSpPr>
        <p:spPr bwMode="auto">
          <a:xfrm>
            <a:off x="6074569" y="4018508"/>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2" name="Ovál 21">
            <a:extLst>
              <a:ext uri="{FF2B5EF4-FFF2-40B4-BE49-F238E27FC236}">
                <a16:creationId xmlns:a16="http://schemas.microsoft.com/office/drawing/2014/main" id="{8D2406E6-6657-46E5-8DE7-45FC835CB337}"/>
              </a:ext>
            </a:extLst>
          </p:cNvPr>
          <p:cNvSpPr/>
          <p:nvPr/>
        </p:nvSpPr>
        <p:spPr bwMode="auto">
          <a:xfrm>
            <a:off x="5879554" y="4077072"/>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3" name="Ovál 22">
            <a:extLst>
              <a:ext uri="{FF2B5EF4-FFF2-40B4-BE49-F238E27FC236}">
                <a16:creationId xmlns:a16="http://schemas.microsoft.com/office/drawing/2014/main" id="{B359C454-ED42-4C56-A4D1-C3F65D64CF74}"/>
              </a:ext>
            </a:extLst>
          </p:cNvPr>
          <p:cNvSpPr/>
          <p:nvPr/>
        </p:nvSpPr>
        <p:spPr bwMode="auto">
          <a:xfrm>
            <a:off x="6156176" y="4227850"/>
            <a:ext cx="72008" cy="6428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pPr>
            <a:endParaRPr kumimoji="0" lang="cs-CZ" sz="2000" b="0" i="0" u="none" strike="noStrike" cap="none" normalizeH="0" baseline="0">
              <a:ln>
                <a:noFill/>
              </a:ln>
              <a:solidFill>
                <a:schemeClr val="tx1"/>
              </a:solidFill>
              <a:effectLst/>
              <a:latin typeface="Arial" panose="020B0604020202020204" pitchFamily="34" charset="0"/>
            </a:endParaRPr>
          </a:p>
        </p:txBody>
      </p:sp>
      <p:sp>
        <p:nvSpPr>
          <p:cNvPr id="26" name="TextovéPole 25">
            <a:extLst>
              <a:ext uri="{FF2B5EF4-FFF2-40B4-BE49-F238E27FC236}">
                <a16:creationId xmlns:a16="http://schemas.microsoft.com/office/drawing/2014/main" id="{EEFCA68F-041D-42CE-97AD-844BFF91D175}"/>
              </a:ext>
            </a:extLst>
          </p:cNvPr>
          <p:cNvSpPr txBox="1"/>
          <p:nvPr/>
        </p:nvSpPr>
        <p:spPr>
          <a:xfrm>
            <a:off x="6660888" y="973281"/>
            <a:ext cx="2527893" cy="830997"/>
          </a:xfrm>
          <a:prstGeom prst="rect">
            <a:avLst/>
          </a:prstGeom>
          <a:noFill/>
        </p:spPr>
        <p:txBody>
          <a:bodyPr wrap="square">
            <a:spAutoFit/>
          </a:bodyPr>
          <a:lstStyle/>
          <a:p>
            <a:r>
              <a:rPr lang="en-US" sz="1200" b="0" i="0" dirty="0">
                <a:solidFill>
                  <a:srgbClr val="202122"/>
                </a:solidFill>
                <a:effectLst/>
                <a:latin typeface="Arial" panose="020B0604020202020204" pitchFamily="34" charset="0"/>
              </a:rPr>
              <a:t>absorption from diet is enhanced in the presence of vitamin C and diminished by excess calcium, zinc, or manganese</a:t>
            </a:r>
            <a:endParaRPr lang="cs-CZ" sz="1200" dirty="0"/>
          </a:p>
        </p:txBody>
      </p:sp>
      <p:sp>
        <p:nvSpPr>
          <p:cNvPr id="28" name="TextovéPole 27">
            <a:extLst>
              <a:ext uri="{FF2B5EF4-FFF2-40B4-BE49-F238E27FC236}">
                <a16:creationId xmlns:a16="http://schemas.microsoft.com/office/drawing/2014/main" id="{F63694E2-DC2D-43CB-871B-F9189996457D}"/>
              </a:ext>
            </a:extLst>
          </p:cNvPr>
          <p:cNvSpPr txBox="1"/>
          <p:nvPr/>
        </p:nvSpPr>
        <p:spPr>
          <a:xfrm>
            <a:off x="6771649" y="4352500"/>
            <a:ext cx="2306370" cy="646331"/>
          </a:xfrm>
          <a:prstGeom prst="rect">
            <a:avLst/>
          </a:prstGeom>
          <a:noFill/>
        </p:spPr>
        <p:txBody>
          <a:bodyPr wrap="square">
            <a:spAutoFit/>
          </a:bodyPr>
          <a:lstStyle>
            <a:defPPr>
              <a:defRPr lang="cs-CZ"/>
            </a:defPPr>
            <a:lvl1pPr>
              <a:defRPr sz="1200" b="0" i="0">
                <a:solidFill>
                  <a:srgbClr val="202122"/>
                </a:solidFill>
                <a:effectLst/>
              </a:defRPr>
            </a:lvl1pPr>
          </a:lstStyle>
          <a:p>
            <a:r>
              <a:rPr lang="en-US" dirty="0"/>
              <a:t> enterocytes synthesize more </a:t>
            </a:r>
            <a:r>
              <a:rPr lang="en-US" dirty="0" err="1"/>
              <a:t>Dcytb</a:t>
            </a:r>
            <a:r>
              <a:rPr lang="en-US" dirty="0"/>
              <a:t>, DMT1 and </a:t>
            </a:r>
            <a:r>
              <a:rPr lang="en-US" dirty="0" err="1"/>
              <a:t>ferroportin</a:t>
            </a:r>
            <a:r>
              <a:rPr lang="en-US" dirty="0"/>
              <a:t> in response to iron deficiency</a:t>
            </a:r>
            <a:endParaRPr lang="cs-CZ" dirty="0"/>
          </a:p>
        </p:txBody>
      </p:sp>
    </p:spTree>
    <p:extLst>
      <p:ext uri="{BB962C8B-B14F-4D97-AF65-F5344CB8AC3E}">
        <p14:creationId xmlns:p14="http://schemas.microsoft.com/office/powerpoint/2010/main" val="49182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54A88C3-C9B1-4270-B260-D9BBA28C9184}"/>
              </a:ext>
            </a:extLst>
          </p:cNvPr>
          <p:cNvPicPr>
            <a:picLocks noChangeAspect="1"/>
          </p:cNvPicPr>
          <p:nvPr/>
        </p:nvPicPr>
        <p:blipFill>
          <a:blip r:embed="rId2"/>
          <a:stretch>
            <a:fillRect/>
          </a:stretch>
        </p:blipFill>
        <p:spPr>
          <a:xfrm>
            <a:off x="611560" y="1340768"/>
            <a:ext cx="6769666" cy="4824536"/>
          </a:xfrm>
          <a:prstGeom prst="rect">
            <a:avLst/>
          </a:prstGeom>
          <a:ln>
            <a:noFill/>
          </a:ln>
          <a:effectLst>
            <a:softEdge rad="112500"/>
          </a:effectLst>
        </p:spPr>
      </p:pic>
      <p:sp>
        <p:nvSpPr>
          <p:cNvPr id="4" name="TextovéPole 3">
            <a:extLst>
              <a:ext uri="{FF2B5EF4-FFF2-40B4-BE49-F238E27FC236}">
                <a16:creationId xmlns:a16="http://schemas.microsoft.com/office/drawing/2014/main" id="{3AD5ED74-4EE7-4229-9FBC-25D003232C05}"/>
              </a:ext>
            </a:extLst>
          </p:cNvPr>
          <p:cNvSpPr txBox="1"/>
          <p:nvPr/>
        </p:nvSpPr>
        <p:spPr>
          <a:xfrm>
            <a:off x="251520" y="3199"/>
            <a:ext cx="5328592" cy="53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4000" b="1" u="sng">
                <a:solidFill>
                  <a:srgbClr val="FF0000"/>
                </a:solidFill>
                <a:latin typeface="+mj-lt"/>
                <a:ea typeface="+mj-ea"/>
                <a:cs typeface="+mj-cs"/>
              </a:defRPr>
            </a:lvl1pPr>
            <a:lvl2pPr>
              <a:defRPr sz="4400" b="1" u="sng">
                <a:solidFill>
                  <a:srgbClr val="FF0000"/>
                </a:solidFill>
              </a:defRPr>
            </a:lvl2pPr>
            <a:lvl3pPr>
              <a:defRPr sz="4400" b="1" u="sng">
                <a:solidFill>
                  <a:srgbClr val="FF0000"/>
                </a:solidFill>
              </a:defRPr>
            </a:lvl3pPr>
            <a:lvl4pPr>
              <a:defRPr sz="4400" b="1" u="sng">
                <a:solidFill>
                  <a:srgbClr val="FF0000"/>
                </a:solidFill>
              </a:defRPr>
            </a:lvl4pPr>
            <a:lvl5pPr>
              <a:defRPr sz="4400" b="1" u="sng">
                <a:solidFill>
                  <a:srgbClr val="FF0000"/>
                </a:solidFill>
              </a:defRPr>
            </a:lvl5pPr>
            <a:lvl6pPr marL="457200" fontAlgn="base">
              <a:spcBef>
                <a:spcPct val="0"/>
              </a:spcBef>
              <a:spcAft>
                <a:spcPct val="0"/>
              </a:spcAft>
              <a:defRPr sz="4400" b="1" u="sng">
                <a:solidFill>
                  <a:srgbClr val="FF0000"/>
                </a:solidFill>
              </a:defRPr>
            </a:lvl6pPr>
            <a:lvl7pPr marL="914400" fontAlgn="base">
              <a:spcBef>
                <a:spcPct val="0"/>
              </a:spcBef>
              <a:spcAft>
                <a:spcPct val="0"/>
              </a:spcAft>
              <a:defRPr sz="4400" b="1" u="sng">
                <a:solidFill>
                  <a:srgbClr val="FF0000"/>
                </a:solidFill>
              </a:defRPr>
            </a:lvl7pPr>
            <a:lvl8pPr marL="1371600" fontAlgn="base">
              <a:spcBef>
                <a:spcPct val="0"/>
              </a:spcBef>
              <a:spcAft>
                <a:spcPct val="0"/>
              </a:spcAft>
              <a:defRPr sz="4400" b="1" u="sng">
                <a:solidFill>
                  <a:srgbClr val="FF0000"/>
                </a:solidFill>
              </a:defRPr>
            </a:lvl8pPr>
            <a:lvl9pPr marL="1828800" fontAlgn="base">
              <a:spcBef>
                <a:spcPct val="0"/>
              </a:spcBef>
              <a:spcAft>
                <a:spcPct val="0"/>
              </a:spcAft>
              <a:defRPr sz="4400" b="1" u="sng">
                <a:solidFill>
                  <a:srgbClr val="FF0000"/>
                </a:solidFill>
              </a:defRPr>
            </a:lvl9pPr>
          </a:lstStyle>
          <a:p>
            <a:r>
              <a:rPr lang="en-US" sz="2800" dirty="0"/>
              <a:t>C</a:t>
            </a:r>
            <a:r>
              <a:rPr lang="cs-CZ" sz="2800" dirty="0" err="1"/>
              <a:t>ellular</a:t>
            </a:r>
            <a:r>
              <a:rPr lang="cs-CZ" sz="2800" dirty="0"/>
              <a:t> iron </a:t>
            </a:r>
            <a:r>
              <a:rPr lang="cs-CZ" sz="2800" dirty="0" err="1"/>
              <a:t>homeostasis</a:t>
            </a:r>
            <a:endParaRPr lang="cs-CZ" sz="2800" dirty="0"/>
          </a:p>
        </p:txBody>
      </p:sp>
      <p:sp>
        <p:nvSpPr>
          <p:cNvPr id="7" name="TextovéPole 6">
            <a:extLst>
              <a:ext uri="{FF2B5EF4-FFF2-40B4-BE49-F238E27FC236}">
                <a16:creationId xmlns:a16="http://schemas.microsoft.com/office/drawing/2014/main" id="{07A826D7-70D9-4682-8F8D-3E6195756688}"/>
              </a:ext>
            </a:extLst>
          </p:cNvPr>
          <p:cNvSpPr txBox="1"/>
          <p:nvPr/>
        </p:nvSpPr>
        <p:spPr>
          <a:xfrm>
            <a:off x="0" y="6324416"/>
            <a:ext cx="4662534" cy="461665"/>
          </a:xfrm>
          <a:prstGeom prst="rect">
            <a:avLst/>
          </a:prstGeom>
          <a:noFill/>
        </p:spPr>
        <p:txBody>
          <a:bodyPr wrap="square">
            <a:spAutoFit/>
          </a:bodyPr>
          <a:lstStyle/>
          <a:p>
            <a:r>
              <a:rPr lang="en-US" sz="1200" b="1" dirty="0"/>
              <a:t>Cellular uptake primarily through receptor-mediated endocytosis via transferrin receptor TFR1, TRF2 and GAPDH </a:t>
            </a:r>
            <a:endParaRPr lang="cs-CZ" sz="1200" b="1" dirty="0"/>
          </a:p>
        </p:txBody>
      </p:sp>
      <p:cxnSp>
        <p:nvCxnSpPr>
          <p:cNvPr id="8" name="Přímá spojnice se šipkou 7">
            <a:extLst>
              <a:ext uri="{FF2B5EF4-FFF2-40B4-BE49-F238E27FC236}">
                <a16:creationId xmlns:a16="http://schemas.microsoft.com/office/drawing/2014/main" id="{0E3B8408-8C39-4258-B85D-B2AC8D2B84AC}"/>
              </a:ext>
            </a:extLst>
          </p:cNvPr>
          <p:cNvCxnSpPr>
            <a:cxnSpLocks/>
          </p:cNvCxnSpPr>
          <p:nvPr/>
        </p:nvCxnSpPr>
        <p:spPr bwMode="auto">
          <a:xfrm flipV="1">
            <a:off x="1043608" y="5229200"/>
            <a:ext cx="1296144" cy="10247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ovéPole 14">
            <a:extLst>
              <a:ext uri="{FF2B5EF4-FFF2-40B4-BE49-F238E27FC236}">
                <a16:creationId xmlns:a16="http://schemas.microsoft.com/office/drawing/2014/main" id="{7B1CC04B-4D30-4868-ABF2-01F95B2A920F}"/>
              </a:ext>
            </a:extLst>
          </p:cNvPr>
          <p:cNvSpPr txBox="1"/>
          <p:nvPr/>
        </p:nvSpPr>
        <p:spPr>
          <a:xfrm>
            <a:off x="107504" y="936961"/>
            <a:ext cx="1387931" cy="1015663"/>
          </a:xfrm>
          <a:prstGeom prst="rect">
            <a:avLst/>
          </a:prstGeom>
          <a:noFill/>
        </p:spPr>
        <p:txBody>
          <a:bodyPr wrap="square">
            <a:spAutoFit/>
          </a:bodyPr>
          <a:lstStyle/>
          <a:p>
            <a:r>
              <a:rPr lang="en-US" sz="1200" b="1" dirty="0" err="1"/>
              <a:t>Alternatively,divalent</a:t>
            </a:r>
            <a:r>
              <a:rPr lang="en-US" sz="1200" b="1" dirty="0"/>
              <a:t> iron can enter the cell directly via DMT1, ZIP14</a:t>
            </a:r>
            <a:endParaRPr lang="cs-CZ" sz="1200" b="1" dirty="0"/>
          </a:p>
        </p:txBody>
      </p:sp>
      <p:sp>
        <p:nvSpPr>
          <p:cNvPr id="17" name="TextovéPole 16">
            <a:extLst>
              <a:ext uri="{FF2B5EF4-FFF2-40B4-BE49-F238E27FC236}">
                <a16:creationId xmlns:a16="http://schemas.microsoft.com/office/drawing/2014/main" id="{04B2B0EB-CE5F-4361-A29C-CD4EDB6BF4F9}"/>
              </a:ext>
            </a:extLst>
          </p:cNvPr>
          <p:cNvSpPr txBox="1"/>
          <p:nvPr/>
        </p:nvSpPr>
        <p:spPr>
          <a:xfrm>
            <a:off x="1637658" y="4031486"/>
            <a:ext cx="4662534" cy="261610"/>
          </a:xfrm>
          <a:prstGeom prst="rect">
            <a:avLst/>
          </a:prstGeom>
          <a:noFill/>
        </p:spPr>
        <p:txBody>
          <a:bodyPr wrap="square">
            <a:spAutoFit/>
          </a:bodyPr>
          <a:lstStyle/>
          <a:p>
            <a:r>
              <a:rPr lang="cs-CZ" sz="1100" b="1" dirty="0"/>
              <a:t>~0.001 </a:t>
            </a:r>
            <a:r>
              <a:rPr lang="cs-CZ" sz="1100" b="1" dirty="0" err="1"/>
              <a:t>mM</a:t>
            </a:r>
            <a:endParaRPr lang="cs-CZ" sz="1100" b="1" dirty="0"/>
          </a:p>
        </p:txBody>
      </p:sp>
      <p:sp>
        <p:nvSpPr>
          <p:cNvPr id="21" name="TextovéPole 20">
            <a:extLst>
              <a:ext uri="{FF2B5EF4-FFF2-40B4-BE49-F238E27FC236}">
                <a16:creationId xmlns:a16="http://schemas.microsoft.com/office/drawing/2014/main" id="{FB2846A2-5AF5-494D-A1B5-41C0FEC81D09}"/>
              </a:ext>
            </a:extLst>
          </p:cNvPr>
          <p:cNvSpPr txBox="1"/>
          <p:nvPr/>
        </p:nvSpPr>
        <p:spPr>
          <a:xfrm>
            <a:off x="6193094" y="5295708"/>
            <a:ext cx="2376264" cy="646331"/>
          </a:xfrm>
          <a:prstGeom prst="rect">
            <a:avLst/>
          </a:prstGeom>
          <a:noFill/>
        </p:spPr>
        <p:txBody>
          <a:bodyPr wrap="square">
            <a:spAutoFit/>
          </a:bodyPr>
          <a:lstStyle>
            <a:defPPr>
              <a:defRPr lang="cs-CZ"/>
            </a:defPPr>
            <a:lvl1pPr>
              <a:defRPr sz="1200" b="1"/>
            </a:lvl1pPr>
          </a:lstStyle>
          <a:p>
            <a:r>
              <a:rPr lang="en-US" dirty="0"/>
              <a:t>iron-responsive element-binding proteins, also known as IRE-BP, IRBP, IRP and IFR</a:t>
            </a:r>
            <a:endParaRPr lang="cs-CZ" dirty="0"/>
          </a:p>
        </p:txBody>
      </p:sp>
      <p:cxnSp>
        <p:nvCxnSpPr>
          <p:cNvPr id="22" name="Přímá spojnice se šipkou 21">
            <a:extLst>
              <a:ext uri="{FF2B5EF4-FFF2-40B4-BE49-F238E27FC236}">
                <a16:creationId xmlns:a16="http://schemas.microsoft.com/office/drawing/2014/main" id="{03D23FC9-77A1-4901-999E-47A4B4E46879}"/>
              </a:ext>
            </a:extLst>
          </p:cNvPr>
          <p:cNvCxnSpPr>
            <a:cxnSpLocks/>
          </p:cNvCxnSpPr>
          <p:nvPr/>
        </p:nvCxnSpPr>
        <p:spPr bwMode="auto">
          <a:xfrm flipH="1" flipV="1">
            <a:off x="5940152" y="4797152"/>
            <a:ext cx="648072" cy="4320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3" name="Obrázek 22">
            <a:extLst>
              <a:ext uri="{FF2B5EF4-FFF2-40B4-BE49-F238E27FC236}">
                <a16:creationId xmlns:a16="http://schemas.microsoft.com/office/drawing/2014/main" id="{97D1F799-48A2-45E4-B454-0626468CF0BD}"/>
              </a:ext>
            </a:extLst>
          </p:cNvPr>
          <p:cNvPicPr>
            <a:picLocks noChangeAspect="1"/>
          </p:cNvPicPr>
          <p:nvPr/>
        </p:nvPicPr>
        <p:blipFill rotWithShape="1">
          <a:blip r:embed="rId3"/>
          <a:srcRect b="50000"/>
          <a:stretch/>
        </p:blipFill>
        <p:spPr>
          <a:xfrm>
            <a:off x="4992404" y="6085408"/>
            <a:ext cx="3390591" cy="646331"/>
          </a:xfrm>
          <a:prstGeom prst="rect">
            <a:avLst/>
          </a:prstGeom>
          <a:ln>
            <a:noFill/>
          </a:ln>
          <a:effectLst>
            <a:softEdge rad="0"/>
          </a:effectLst>
        </p:spPr>
      </p:pic>
      <p:sp>
        <p:nvSpPr>
          <p:cNvPr id="27" name="TextovéPole 26">
            <a:extLst>
              <a:ext uri="{FF2B5EF4-FFF2-40B4-BE49-F238E27FC236}">
                <a16:creationId xmlns:a16="http://schemas.microsoft.com/office/drawing/2014/main" id="{185C1527-0F7F-4818-8EDB-DEE638F9779E}"/>
              </a:ext>
            </a:extLst>
          </p:cNvPr>
          <p:cNvSpPr txBox="1"/>
          <p:nvPr/>
        </p:nvSpPr>
        <p:spPr>
          <a:xfrm>
            <a:off x="7596336" y="2017919"/>
            <a:ext cx="1712650" cy="461665"/>
          </a:xfrm>
          <a:prstGeom prst="rect">
            <a:avLst/>
          </a:prstGeom>
          <a:noFill/>
        </p:spPr>
        <p:txBody>
          <a:bodyPr wrap="square">
            <a:spAutoFit/>
          </a:bodyPr>
          <a:lstStyle>
            <a:defPPr>
              <a:defRPr lang="cs-CZ"/>
            </a:defPPr>
            <a:lvl1pPr>
              <a:defRPr sz="1200" b="1"/>
            </a:lvl1pPr>
          </a:lstStyle>
          <a:p>
            <a:r>
              <a:rPr lang="cs-CZ" dirty="0"/>
              <a:t>iron </a:t>
            </a:r>
            <a:r>
              <a:rPr lang="cs-CZ" dirty="0" err="1"/>
              <a:t>exporter</a:t>
            </a:r>
            <a:endParaRPr lang="en-US" dirty="0"/>
          </a:p>
          <a:p>
            <a:r>
              <a:rPr lang="cs-CZ" dirty="0"/>
              <a:t> </a:t>
            </a:r>
            <a:r>
              <a:rPr lang="cs-CZ" dirty="0" err="1"/>
              <a:t>ferroportin</a:t>
            </a:r>
            <a:r>
              <a:rPr lang="en-US" dirty="0"/>
              <a:t> </a:t>
            </a:r>
            <a:r>
              <a:rPr lang="en-US" dirty="0" err="1"/>
              <a:t>Fpn</a:t>
            </a:r>
            <a:endParaRPr lang="cs-CZ" dirty="0"/>
          </a:p>
        </p:txBody>
      </p:sp>
      <p:cxnSp>
        <p:nvCxnSpPr>
          <p:cNvPr id="28" name="Přímá spojnice se šipkou 27">
            <a:extLst>
              <a:ext uri="{FF2B5EF4-FFF2-40B4-BE49-F238E27FC236}">
                <a16:creationId xmlns:a16="http://schemas.microsoft.com/office/drawing/2014/main" id="{14759762-1B2E-4BF6-868E-98F66FC0EA7E}"/>
              </a:ext>
            </a:extLst>
          </p:cNvPr>
          <p:cNvCxnSpPr>
            <a:cxnSpLocks/>
          </p:cNvCxnSpPr>
          <p:nvPr/>
        </p:nvCxnSpPr>
        <p:spPr bwMode="auto">
          <a:xfrm flipV="1">
            <a:off x="6084168" y="2239174"/>
            <a:ext cx="1512168" cy="3817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TextovéPole 31">
            <a:extLst>
              <a:ext uri="{FF2B5EF4-FFF2-40B4-BE49-F238E27FC236}">
                <a16:creationId xmlns:a16="http://schemas.microsoft.com/office/drawing/2014/main" id="{8BB3C074-C93B-400F-B904-1CDF621B4C32}"/>
              </a:ext>
            </a:extLst>
          </p:cNvPr>
          <p:cNvSpPr txBox="1"/>
          <p:nvPr/>
        </p:nvSpPr>
        <p:spPr>
          <a:xfrm>
            <a:off x="6699100" y="1128318"/>
            <a:ext cx="2411760" cy="646331"/>
          </a:xfrm>
          <a:prstGeom prst="rect">
            <a:avLst/>
          </a:prstGeom>
          <a:noFill/>
        </p:spPr>
        <p:txBody>
          <a:bodyPr wrap="square">
            <a:spAutoFit/>
          </a:bodyPr>
          <a:lstStyle>
            <a:defPPr>
              <a:defRPr lang="cs-CZ"/>
            </a:defPPr>
            <a:lvl1pPr>
              <a:defRPr sz="1200" b="1"/>
            </a:lvl1pPr>
          </a:lstStyle>
          <a:p>
            <a:r>
              <a:rPr lang="en-US" dirty="0"/>
              <a:t>Hepcidin causes the internalization of </a:t>
            </a:r>
            <a:r>
              <a:rPr lang="en-US" dirty="0" err="1"/>
              <a:t>ferroportin</a:t>
            </a:r>
            <a:r>
              <a:rPr lang="en-US" dirty="0"/>
              <a:t>, decreasing iron export.</a:t>
            </a:r>
            <a:endParaRPr lang="cs-CZ" dirty="0"/>
          </a:p>
        </p:txBody>
      </p:sp>
    </p:spTree>
    <p:extLst>
      <p:ext uri="{BB962C8B-B14F-4D97-AF65-F5344CB8AC3E}">
        <p14:creationId xmlns:p14="http://schemas.microsoft.com/office/powerpoint/2010/main" val="115418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0684AAB9-C74F-4E61-9900-93D7367E0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 t="1333" r="1199" b="1333"/>
          <a:stretch/>
        </p:blipFill>
        <p:spPr bwMode="auto">
          <a:xfrm>
            <a:off x="395536" y="836712"/>
            <a:ext cx="8148358" cy="577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2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24454A8D-B4FA-4734-8930-FE55F724DA2C}"/>
              </a:ext>
            </a:extLst>
          </p:cNvPr>
          <p:cNvSpPr>
            <a:spLocks noGrp="1"/>
          </p:cNvSpPr>
          <p:nvPr>
            <p:ph type="title"/>
          </p:nvPr>
        </p:nvSpPr>
        <p:spPr>
          <a:xfrm>
            <a:off x="78186" y="116632"/>
            <a:ext cx="2883260" cy="436072"/>
          </a:xfrm>
        </p:spPr>
        <p:txBody>
          <a:bodyPr/>
          <a:lstStyle/>
          <a:p>
            <a:pPr algn="ctr" eaLnBrk="1" hangingPunct="1"/>
            <a:r>
              <a:rPr lang="en-US" altLang="cs-CZ" sz="2800" dirty="0"/>
              <a:t>HEPCIDIN</a:t>
            </a:r>
            <a:endParaRPr lang="cs-CZ" altLang="cs-CZ" sz="2800" dirty="0"/>
          </a:p>
        </p:txBody>
      </p:sp>
      <p:pic>
        <p:nvPicPr>
          <p:cNvPr id="32774" name="Picture 6">
            <a:extLst>
              <a:ext uri="{FF2B5EF4-FFF2-40B4-BE49-F238E27FC236}">
                <a16:creationId xmlns:a16="http://schemas.microsoft.com/office/drawing/2014/main" id="{1E8DF061-0136-4877-8FC5-E64EBC6B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06086"/>
            <a:ext cx="7668344" cy="5735282"/>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1BA34CA6-5AEA-430C-B638-C9CF5770420C}"/>
              </a:ext>
            </a:extLst>
          </p:cNvPr>
          <p:cNvSpPr txBox="1"/>
          <p:nvPr/>
        </p:nvSpPr>
        <p:spPr>
          <a:xfrm>
            <a:off x="7164288" y="1916832"/>
            <a:ext cx="1853952" cy="1277273"/>
          </a:xfrm>
          <a:prstGeom prst="rect">
            <a:avLst/>
          </a:prstGeom>
          <a:noFill/>
        </p:spPr>
        <p:txBody>
          <a:bodyPr wrap="square">
            <a:spAutoFit/>
          </a:bodyPr>
          <a:lstStyle/>
          <a:p>
            <a:r>
              <a:rPr lang="en-US" sz="1100" b="1" dirty="0"/>
              <a:t>Erythroferrone is a protein hormone encoded in humans by the ERFE gene. Erythroferrone is produced by erythroblasts</a:t>
            </a:r>
            <a:endParaRPr lang="cs-CZ" sz="1100" b="1" dirty="0"/>
          </a:p>
        </p:txBody>
      </p:sp>
      <p:cxnSp>
        <p:nvCxnSpPr>
          <p:cNvPr id="5" name="Přímá spojnice 4">
            <a:extLst>
              <a:ext uri="{FF2B5EF4-FFF2-40B4-BE49-F238E27FC236}">
                <a16:creationId xmlns:a16="http://schemas.microsoft.com/office/drawing/2014/main" id="{E56380E5-3D42-4297-AB70-AB23BAEB372E}"/>
              </a:ext>
            </a:extLst>
          </p:cNvPr>
          <p:cNvCxnSpPr>
            <a:cxnSpLocks/>
          </p:cNvCxnSpPr>
          <p:nvPr/>
        </p:nvCxnSpPr>
        <p:spPr bwMode="auto">
          <a:xfrm flipH="1" flipV="1">
            <a:off x="6444208" y="1916832"/>
            <a:ext cx="720080" cy="144016"/>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F5BD60-933A-44B4-869A-5D3384411C49}"/>
              </a:ext>
            </a:extLst>
          </p:cNvPr>
          <p:cNvSpPr>
            <a:spLocks noGrp="1" noChangeArrowheads="1"/>
          </p:cNvSpPr>
          <p:nvPr>
            <p:ph type="title"/>
          </p:nvPr>
        </p:nvSpPr>
        <p:spPr/>
        <p:txBody>
          <a:bodyPr/>
          <a:lstStyle/>
          <a:p>
            <a:pPr eaLnBrk="1" hangingPunct="1"/>
            <a:r>
              <a:rPr lang="cs-CZ" altLang="cs-CZ" b="0">
                <a:solidFill>
                  <a:srgbClr val="FF3300"/>
                </a:solidFill>
              </a:rPr>
              <a:t>Tests for iron</a:t>
            </a:r>
          </a:p>
        </p:txBody>
      </p:sp>
      <p:sp>
        <p:nvSpPr>
          <p:cNvPr id="28675" name="Rectangle 3">
            <a:extLst>
              <a:ext uri="{FF2B5EF4-FFF2-40B4-BE49-F238E27FC236}">
                <a16:creationId xmlns:a16="http://schemas.microsoft.com/office/drawing/2014/main" id="{CBAAE156-B2B2-4110-9B6E-6F808550FD82}"/>
              </a:ext>
            </a:extLst>
          </p:cNvPr>
          <p:cNvSpPr>
            <a:spLocks noGrp="1" noChangeArrowheads="1"/>
          </p:cNvSpPr>
          <p:nvPr>
            <p:ph type="body" idx="1"/>
          </p:nvPr>
        </p:nvSpPr>
        <p:spPr>
          <a:xfrm>
            <a:off x="685800" y="1981200"/>
            <a:ext cx="8172450" cy="4114800"/>
          </a:xfrm>
        </p:spPr>
        <p:txBody>
          <a:bodyPr/>
          <a:lstStyle/>
          <a:p>
            <a:pPr eaLnBrk="1" hangingPunct="1"/>
            <a:r>
              <a:rPr lang="cs-CZ" altLang="cs-CZ" b="1"/>
              <a:t>iron concentration in serum (age , sex)</a:t>
            </a:r>
          </a:p>
          <a:p>
            <a:pPr eaLnBrk="1" hangingPunct="1"/>
            <a:r>
              <a:rPr lang="cs-CZ" altLang="cs-CZ" b="1"/>
              <a:t>TIBC (total iron binding capacity for Fe)</a:t>
            </a:r>
          </a:p>
          <a:p>
            <a:pPr eaLnBrk="1" hangingPunct="1"/>
            <a:r>
              <a:rPr lang="cs-CZ" altLang="cs-CZ" b="1"/>
              <a:t>transferrin saturation (N 20-55 %)</a:t>
            </a:r>
          </a:p>
          <a:p>
            <a:pPr eaLnBrk="1" hangingPunct="1"/>
            <a:r>
              <a:rPr lang="cs-CZ" altLang="cs-CZ" b="1"/>
              <a:t>serum ferritin</a:t>
            </a:r>
          </a:p>
          <a:p>
            <a:pPr eaLnBrk="1" hangingPunct="1"/>
            <a:r>
              <a:rPr lang="cs-CZ" altLang="cs-CZ" b="1"/>
              <a:t>serum (solubile) transferrin receptor (sTfR)</a:t>
            </a:r>
            <a:endParaRPr lang="en-US" altLang="cs-CZ" b="1"/>
          </a:p>
          <a:p>
            <a:pPr eaLnBrk="1" hangingPunct="1"/>
            <a:endParaRPr lang="cs-CZ" alt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7DEF37-A0CA-41FC-9748-3306535C41B4}"/>
              </a:ext>
            </a:extLst>
          </p:cNvPr>
          <p:cNvSpPr>
            <a:spLocks noGrp="1" noChangeArrowheads="1"/>
          </p:cNvSpPr>
          <p:nvPr>
            <p:ph type="title"/>
          </p:nvPr>
        </p:nvSpPr>
        <p:spPr/>
        <p:txBody>
          <a:bodyPr/>
          <a:lstStyle/>
          <a:p>
            <a:pPr algn="ctr" eaLnBrk="1" hangingPunct="1"/>
            <a:r>
              <a:rPr lang="en-US" altLang="cs-CZ" sz="3400"/>
              <a:t>Clinical symptoms of hematologic disease</a:t>
            </a:r>
            <a:endParaRPr lang="cs-CZ" altLang="cs-CZ" sz="3400"/>
          </a:p>
        </p:txBody>
      </p:sp>
      <p:sp>
        <p:nvSpPr>
          <p:cNvPr id="44035" name="Rectangle 3">
            <a:extLst>
              <a:ext uri="{FF2B5EF4-FFF2-40B4-BE49-F238E27FC236}">
                <a16:creationId xmlns:a16="http://schemas.microsoft.com/office/drawing/2014/main" id="{E79C9302-06C0-433E-B781-ACABD7A5AB18}"/>
              </a:ext>
            </a:extLst>
          </p:cNvPr>
          <p:cNvSpPr>
            <a:spLocks noGrp="1" noChangeArrowheads="1"/>
          </p:cNvSpPr>
          <p:nvPr>
            <p:ph type="body" idx="1"/>
          </p:nvPr>
        </p:nvSpPr>
        <p:spPr/>
        <p:txBody>
          <a:bodyPr/>
          <a:lstStyle/>
          <a:p>
            <a:pPr eaLnBrk="1" hangingPunct="1">
              <a:lnSpc>
                <a:spcPct val="90000"/>
              </a:lnSpc>
            </a:pPr>
            <a:r>
              <a:rPr lang="cs-CZ" altLang="cs-CZ" sz="2400"/>
              <a:t> </a:t>
            </a:r>
            <a:r>
              <a:rPr lang="en-US" altLang="cs-CZ" sz="2400" u="sng"/>
              <a:t>Anemia</a:t>
            </a:r>
            <a:endParaRPr lang="cs-CZ" altLang="cs-CZ" sz="2400" u="sng"/>
          </a:p>
          <a:p>
            <a:pPr lvl="1" eaLnBrk="1" hangingPunct="1">
              <a:lnSpc>
                <a:spcPct val="90000"/>
              </a:lnSpc>
            </a:pPr>
            <a:r>
              <a:rPr lang="cs-CZ" altLang="cs-CZ" sz="2000"/>
              <a:t>	→ </a:t>
            </a:r>
            <a:r>
              <a:rPr lang="en-US" altLang="cs-CZ" sz="2000"/>
              <a:t>signs of hypoxia</a:t>
            </a:r>
            <a:r>
              <a:rPr lang="cs-CZ" altLang="cs-CZ" sz="2000"/>
              <a:t> – </a:t>
            </a:r>
            <a:r>
              <a:rPr lang="en-US" altLang="cs-CZ" sz="2000"/>
              <a:t>tiredness</a:t>
            </a:r>
            <a:r>
              <a:rPr lang="cs-CZ" altLang="cs-CZ" sz="2000"/>
              <a:t>, </a:t>
            </a:r>
            <a:r>
              <a:rPr lang="en-US" altLang="cs-CZ" sz="2000"/>
              <a:t>weakness</a:t>
            </a:r>
            <a:r>
              <a:rPr lang="cs-CZ" altLang="cs-CZ" sz="2000"/>
              <a:t>, </a:t>
            </a:r>
            <a:r>
              <a:rPr lang="en-US" altLang="cs-CZ" sz="2000"/>
              <a:t>dyspnea </a:t>
            </a:r>
            <a:endParaRPr lang="cs-CZ" altLang="cs-CZ" sz="2000"/>
          </a:p>
          <a:p>
            <a:pPr lvl="1" eaLnBrk="1" hangingPunct="1">
              <a:lnSpc>
                <a:spcPct val="90000"/>
              </a:lnSpc>
            </a:pPr>
            <a:r>
              <a:rPr lang="cs-CZ" altLang="cs-CZ" sz="2000"/>
              <a:t>  →  </a:t>
            </a:r>
            <a:r>
              <a:rPr lang="en-US" altLang="cs-CZ" sz="2000"/>
              <a:t>signs of low levels of hemoglobin</a:t>
            </a:r>
            <a:r>
              <a:rPr lang="cs-CZ" altLang="cs-CZ" sz="2000"/>
              <a:t> - </a:t>
            </a:r>
            <a:r>
              <a:rPr lang="en-US" altLang="cs-CZ" sz="2000"/>
              <a:t>paleness</a:t>
            </a:r>
            <a:endParaRPr lang="cs-CZ" altLang="cs-CZ" sz="2000"/>
          </a:p>
          <a:p>
            <a:pPr lvl="1" eaLnBrk="1" hangingPunct="1">
              <a:lnSpc>
                <a:spcPct val="90000"/>
              </a:lnSpc>
            </a:pPr>
            <a:r>
              <a:rPr lang="cs-CZ" altLang="cs-CZ" sz="2000"/>
              <a:t>	→ </a:t>
            </a:r>
            <a:r>
              <a:rPr lang="en-US" altLang="cs-CZ" sz="2000"/>
              <a:t>cardiovascular symptoms</a:t>
            </a:r>
            <a:r>
              <a:rPr lang="cs-CZ" altLang="cs-CZ" sz="2000"/>
              <a:t> – </a:t>
            </a:r>
            <a:r>
              <a:rPr lang="en-US" altLang="cs-CZ" sz="2000"/>
              <a:t>palpitation</a:t>
            </a:r>
            <a:endParaRPr lang="cs-CZ" altLang="cs-CZ" sz="2000"/>
          </a:p>
          <a:p>
            <a:pPr eaLnBrk="1" hangingPunct="1">
              <a:lnSpc>
                <a:spcPct val="90000"/>
              </a:lnSpc>
            </a:pPr>
            <a:endParaRPr lang="en-US" altLang="cs-CZ" sz="2400"/>
          </a:p>
          <a:p>
            <a:pPr eaLnBrk="1" hangingPunct="1">
              <a:lnSpc>
                <a:spcPct val="90000"/>
              </a:lnSpc>
            </a:pPr>
            <a:r>
              <a:rPr lang="cs-CZ" altLang="cs-CZ" sz="2400"/>
              <a:t> </a:t>
            </a:r>
            <a:r>
              <a:rPr lang="en-US" altLang="cs-CZ" sz="2400" u="sng"/>
              <a:t>Polycytemia</a:t>
            </a:r>
            <a:r>
              <a:rPr lang="cs-CZ" altLang="cs-CZ" sz="2400"/>
              <a:t> →  </a:t>
            </a:r>
            <a:r>
              <a:rPr lang="en-US" altLang="cs-CZ" sz="2400"/>
              <a:t>hyperviscose blood</a:t>
            </a:r>
            <a:r>
              <a:rPr lang="cs-CZ" altLang="cs-CZ" sz="2400"/>
              <a:t> → </a:t>
            </a:r>
            <a:r>
              <a:rPr lang="en-US" altLang="cs-CZ" sz="2400"/>
              <a:t>risk of thrombosis</a:t>
            </a:r>
            <a:endParaRPr lang="cs-CZ" altLang="cs-CZ" sz="2400"/>
          </a:p>
          <a:p>
            <a:pPr eaLnBrk="1" hangingPunct="1">
              <a:lnSpc>
                <a:spcPct val="90000"/>
              </a:lnSpc>
            </a:pPr>
            <a:endParaRPr lang="cs-CZ" altLang="cs-CZ" sz="2400"/>
          </a:p>
          <a:p>
            <a:pPr eaLnBrk="1" hangingPunct="1">
              <a:lnSpc>
                <a:spcPct val="90000"/>
              </a:lnSpc>
            </a:pPr>
            <a:r>
              <a:rPr lang="en-US" altLang="cs-CZ" sz="2400"/>
              <a:t> </a:t>
            </a:r>
            <a:r>
              <a:rPr lang="en-US" altLang="cs-CZ" sz="2400" u="sng"/>
              <a:t>Bleeding</a:t>
            </a:r>
            <a:r>
              <a:rPr lang="cs-CZ" altLang="cs-CZ" sz="2400"/>
              <a:t>, </a:t>
            </a:r>
            <a:r>
              <a:rPr lang="en-US" altLang="cs-CZ" sz="2400"/>
              <a:t>spontaneous bleeding</a:t>
            </a:r>
            <a:r>
              <a:rPr lang="cs-CZ" altLang="cs-CZ" sz="2400"/>
              <a:t>, </a:t>
            </a:r>
            <a:r>
              <a:rPr lang="en-US" altLang="cs-CZ" sz="2400"/>
              <a:t>unceasing bleeding </a:t>
            </a:r>
            <a:r>
              <a:rPr lang="cs-CZ" altLang="cs-CZ" sz="2400"/>
              <a:t>  </a:t>
            </a:r>
          </a:p>
          <a:p>
            <a:pPr eaLnBrk="1" hangingPunct="1">
              <a:lnSpc>
                <a:spcPct val="90000"/>
              </a:lnSpc>
            </a:pPr>
            <a:endParaRPr lang="cs-CZ" altLang="cs-CZ" sz="2400"/>
          </a:p>
          <a:p>
            <a:pPr eaLnBrk="1" hangingPunct="1">
              <a:lnSpc>
                <a:spcPct val="90000"/>
              </a:lnSpc>
            </a:pPr>
            <a:r>
              <a:rPr lang="cs-CZ" altLang="cs-CZ" sz="2400"/>
              <a:t> </a:t>
            </a:r>
            <a:r>
              <a:rPr lang="en-US" altLang="cs-CZ" sz="2400" u="sng"/>
              <a:t>Thrombosis</a:t>
            </a:r>
            <a:r>
              <a:rPr lang="cs-CZ" altLang="cs-CZ" sz="2400" u="sng"/>
              <a:t> → </a:t>
            </a:r>
            <a:r>
              <a:rPr lang="en-US" altLang="cs-CZ" sz="2400" u="sng"/>
              <a:t>embolism</a:t>
            </a:r>
            <a:r>
              <a:rPr lang="cs-CZ" altLang="cs-CZ" sz="2400"/>
              <a:t> – </a:t>
            </a:r>
            <a:r>
              <a:rPr lang="en-US" altLang="cs-CZ" sz="2400"/>
              <a:t>local symptoms of swelling or ischemia</a:t>
            </a:r>
            <a:r>
              <a:rPr lang="cs-CZ" altLang="cs-CZ" sz="2400"/>
              <a:t> – DVT -, </a:t>
            </a:r>
            <a:r>
              <a:rPr lang="en-US" altLang="cs-CZ" sz="2400"/>
              <a:t>pulmonary embolism</a:t>
            </a:r>
            <a:r>
              <a:rPr lang="cs-CZ" altLang="cs-CZ" sz="2400"/>
              <a:t> </a:t>
            </a:r>
            <a:endParaRPr lang="en-US" altLang="cs-CZ" sz="2400"/>
          </a:p>
          <a:p>
            <a:pPr eaLnBrk="1" hangingPunct="1">
              <a:lnSpc>
                <a:spcPct val="90000"/>
              </a:lnSpc>
            </a:pPr>
            <a:r>
              <a:rPr lang="en-US" altLang="cs-CZ" sz="2400" u="sng"/>
              <a:t>Frequent infections </a:t>
            </a:r>
            <a:endParaRPr lang="cs-CZ" altLang="cs-CZ" sz="2400" u="sng"/>
          </a:p>
          <a:p>
            <a:pPr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37D951C-2705-45D5-848C-6E0F493C0BFB}"/>
              </a:ext>
            </a:extLst>
          </p:cNvPr>
          <p:cNvSpPr>
            <a:spLocks noGrp="1" noChangeArrowheads="1"/>
          </p:cNvSpPr>
          <p:nvPr>
            <p:ph type="title"/>
          </p:nvPr>
        </p:nvSpPr>
        <p:spPr>
          <a:xfrm>
            <a:off x="685800" y="65088"/>
            <a:ext cx="7772400" cy="1143000"/>
          </a:xfrm>
        </p:spPr>
        <p:txBody>
          <a:bodyPr/>
          <a:lstStyle/>
          <a:p>
            <a:pPr eaLnBrk="1" hangingPunct="1"/>
            <a:r>
              <a:rPr lang="en-US" altLang="cs-CZ" b="0" dirty="0"/>
              <a:t>Tests of iron metabolism</a:t>
            </a:r>
          </a:p>
        </p:txBody>
      </p:sp>
      <p:sp>
        <p:nvSpPr>
          <p:cNvPr id="29699" name="Rectangle 3">
            <a:extLst>
              <a:ext uri="{FF2B5EF4-FFF2-40B4-BE49-F238E27FC236}">
                <a16:creationId xmlns:a16="http://schemas.microsoft.com/office/drawing/2014/main" id="{937A5E72-8EBA-4E19-9025-441F78A7BDDD}"/>
              </a:ext>
            </a:extLst>
          </p:cNvPr>
          <p:cNvSpPr>
            <a:spLocks noGrp="1" noChangeArrowheads="1"/>
          </p:cNvSpPr>
          <p:nvPr>
            <p:ph type="body" idx="1"/>
          </p:nvPr>
        </p:nvSpPr>
        <p:spPr>
          <a:xfrm>
            <a:off x="169863" y="980728"/>
            <a:ext cx="8974137" cy="5522913"/>
          </a:xfrm>
        </p:spPr>
        <p:txBody>
          <a:bodyPr/>
          <a:lstStyle/>
          <a:p>
            <a:pPr eaLnBrk="1" hangingPunct="1">
              <a:lnSpc>
                <a:spcPct val="90000"/>
              </a:lnSpc>
              <a:buFontTx/>
              <a:buNone/>
            </a:pPr>
            <a:r>
              <a:rPr lang="en-US" altLang="cs-CZ" sz="2400" b="1" u="sng" dirty="0"/>
              <a:t>Serum iron ( SI) </a:t>
            </a:r>
          </a:p>
          <a:p>
            <a:pPr eaLnBrk="1" hangingPunct="1">
              <a:lnSpc>
                <a:spcPct val="90000"/>
              </a:lnSpc>
            </a:pPr>
            <a:r>
              <a:rPr lang="en-US" altLang="cs-CZ" sz="2400" dirty="0"/>
              <a:t>F: 600-1400 </a:t>
            </a:r>
            <a:r>
              <a:rPr lang="en-US" altLang="cs-CZ" sz="2400" dirty="0">
                <a:latin typeface="Symbol" panose="05050102010706020507" pitchFamily="18" charset="2"/>
              </a:rPr>
              <a:t>m</a:t>
            </a:r>
            <a:r>
              <a:rPr lang="en-US" altLang="cs-CZ" sz="2400" dirty="0"/>
              <a:t>g/L, 11-25</a:t>
            </a:r>
            <a:r>
              <a:rPr lang="en-US" altLang="cs-CZ" sz="2400" dirty="0">
                <a:latin typeface="Symbol" panose="05050102010706020507" pitchFamily="18" charset="2"/>
              </a:rPr>
              <a:t>m</a:t>
            </a:r>
            <a:r>
              <a:rPr lang="en-US" altLang="cs-CZ" sz="2400" dirty="0"/>
              <a:t>mol/L; M: 750-1500 </a:t>
            </a:r>
            <a:r>
              <a:rPr lang="en-US" altLang="cs-CZ" sz="2400" dirty="0">
                <a:latin typeface="Symbol" panose="05050102010706020507" pitchFamily="18" charset="2"/>
              </a:rPr>
              <a:t>m</a:t>
            </a:r>
            <a:r>
              <a:rPr lang="en-US" altLang="cs-CZ" sz="2400" dirty="0"/>
              <a:t>g/L, 13-27</a:t>
            </a:r>
            <a:r>
              <a:rPr lang="en-US" altLang="cs-CZ" sz="2400" dirty="0">
                <a:latin typeface="Symbol" panose="05050102010706020507" pitchFamily="18" charset="2"/>
              </a:rPr>
              <a:t>m</a:t>
            </a:r>
            <a:r>
              <a:rPr lang="en-US" altLang="cs-CZ" sz="2400" dirty="0"/>
              <a:t>mol/L</a:t>
            </a:r>
          </a:p>
          <a:p>
            <a:pPr eaLnBrk="1" hangingPunct="1">
              <a:lnSpc>
                <a:spcPct val="90000"/>
              </a:lnSpc>
            </a:pPr>
            <a:r>
              <a:rPr lang="en-US" altLang="cs-CZ" sz="2400" dirty="0"/>
              <a:t>Low in Fe deficiency and chronic disease</a:t>
            </a:r>
          </a:p>
          <a:p>
            <a:pPr eaLnBrk="1" hangingPunct="1">
              <a:lnSpc>
                <a:spcPct val="90000"/>
              </a:lnSpc>
            </a:pPr>
            <a:r>
              <a:rPr lang="en-US" altLang="cs-CZ" sz="2400" dirty="0"/>
              <a:t>High in hemolytic syndromes and iron overload</a:t>
            </a:r>
            <a:endParaRPr lang="en-US" altLang="cs-CZ" sz="2400" b="1" u="sng" dirty="0"/>
          </a:p>
          <a:p>
            <a:pPr eaLnBrk="1" hangingPunct="1">
              <a:lnSpc>
                <a:spcPct val="90000"/>
              </a:lnSpc>
              <a:buFontTx/>
              <a:buNone/>
            </a:pPr>
            <a:r>
              <a:rPr lang="en-US" altLang="cs-CZ" sz="2400" b="1" u="sng" dirty="0"/>
              <a:t>Total iron binding capacity (TIBC) </a:t>
            </a:r>
          </a:p>
          <a:p>
            <a:pPr eaLnBrk="1" hangingPunct="1">
              <a:lnSpc>
                <a:spcPct val="90000"/>
              </a:lnSpc>
            </a:pPr>
            <a:r>
              <a:rPr lang="en-US" altLang="cs-CZ" sz="2400" dirty="0"/>
              <a:t>2500 – 4500 </a:t>
            </a:r>
            <a:r>
              <a:rPr lang="en-US" altLang="cs-CZ" sz="2400" dirty="0">
                <a:latin typeface="Symbol" panose="05050102010706020507" pitchFamily="18" charset="2"/>
              </a:rPr>
              <a:t>m</a:t>
            </a:r>
            <a:r>
              <a:rPr lang="en-US" altLang="cs-CZ" sz="2400" dirty="0"/>
              <a:t>g/L , 45-82 </a:t>
            </a:r>
            <a:r>
              <a:rPr lang="en-US" altLang="cs-CZ" sz="2400" dirty="0">
                <a:latin typeface="Symbol" panose="05050102010706020507" pitchFamily="18" charset="2"/>
              </a:rPr>
              <a:t>m</a:t>
            </a:r>
            <a:r>
              <a:rPr lang="en-US" altLang="cs-CZ" sz="2400" dirty="0"/>
              <a:t>mol/L</a:t>
            </a:r>
          </a:p>
          <a:p>
            <a:pPr eaLnBrk="1" hangingPunct="1">
              <a:lnSpc>
                <a:spcPct val="90000"/>
              </a:lnSpc>
            </a:pPr>
            <a:r>
              <a:rPr lang="en-US" altLang="cs-CZ" sz="2400" dirty="0"/>
              <a:t>High in Fe deficiency</a:t>
            </a:r>
          </a:p>
          <a:p>
            <a:pPr eaLnBrk="1" hangingPunct="1">
              <a:lnSpc>
                <a:spcPct val="90000"/>
              </a:lnSpc>
            </a:pPr>
            <a:r>
              <a:rPr lang="en-US" altLang="cs-CZ" sz="2400" dirty="0"/>
              <a:t>Low in chronic disease</a:t>
            </a:r>
            <a:endParaRPr lang="en-US" altLang="cs-CZ" sz="2400" b="1" u="sng" dirty="0"/>
          </a:p>
          <a:p>
            <a:pPr eaLnBrk="1" hangingPunct="1">
              <a:lnSpc>
                <a:spcPct val="90000"/>
              </a:lnSpc>
              <a:buFontTx/>
              <a:buNone/>
            </a:pPr>
            <a:r>
              <a:rPr lang="en-US" altLang="cs-CZ" sz="2400" b="1" u="sng" dirty="0"/>
              <a:t>Serum ferritin </a:t>
            </a:r>
            <a:r>
              <a:rPr lang="en-US" altLang="cs-CZ" sz="2400" dirty="0"/>
              <a:t>(30-300 ng/mL)</a:t>
            </a:r>
          </a:p>
          <a:p>
            <a:pPr eaLnBrk="1" hangingPunct="1">
              <a:lnSpc>
                <a:spcPct val="90000"/>
              </a:lnSpc>
            </a:pPr>
            <a:r>
              <a:rPr lang="en-US" altLang="cs-CZ" sz="2400" dirty="0"/>
              <a:t>Fe storage glycoprotein</a:t>
            </a:r>
          </a:p>
          <a:p>
            <a:pPr eaLnBrk="1" hangingPunct="1">
              <a:lnSpc>
                <a:spcPct val="90000"/>
              </a:lnSpc>
            </a:pPr>
            <a:r>
              <a:rPr lang="en-US" altLang="cs-CZ" sz="2400" dirty="0"/>
              <a:t>Closely correlates with total body Fe stores</a:t>
            </a:r>
          </a:p>
          <a:p>
            <a:pPr eaLnBrk="1" hangingPunct="1">
              <a:lnSpc>
                <a:spcPct val="90000"/>
              </a:lnSpc>
            </a:pPr>
            <a:r>
              <a:rPr lang="en-US" altLang="cs-CZ" sz="2400" dirty="0"/>
              <a:t>&lt;12 ng/mL Fe deficiency</a:t>
            </a:r>
          </a:p>
          <a:p>
            <a:pPr eaLnBrk="1" hangingPunct="1">
              <a:lnSpc>
                <a:spcPct val="90000"/>
              </a:lnSpc>
            </a:pPr>
            <a:r>
              <a:rPr lang="en-US" altLang="cs-CZ" sz="2400" dirty="0"/>
              <a:t>Elevated in Fe overload, liver injury, tumors (Acute phase protein) </a:t>
            </a:r>
            <a:endParaRPr lang="en-US" altLang="cs-CZ" sz="2400" b="1" dirty="0"/>
          </a:p>
          <a:p>
            <a:pPr eaLnBrk="1" hangingPunct="1">
              <a:lnSpc>
                <a:spcPct val="90000"/>
              </a:lnSpc>
              <a:buFontTx/>
              <a:buNone/>
            </a:pPr>
            <a:endParaRPr lang="en-US" altLang="cs-CZ" sz="2400" b="1"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70905B0-4904-46A0-88C9-8BD914CB729E}"/>
              </a:ext>
            </a:extLst>
          </p:cNvPr>
          <p:cNvSpPr>
            <a:spLocks noGrp="1" noChangeArrowheads="1"/>
          </p:cNvSpPr>
          <p:nvPr>
            <p:ph type="title"/>
          </p:nvPr>
        </p:nvSpPr>
        <p:spPr>
          <a:xfrm>
            <a:off x="685800" y="65088"/>
            <a:ext cx="7772400" cy="1143000"/>
          </a:xfrm>
        </p:spPr>
        <p:txBody>
          <a:bodyPr/>
          <a:lstStyle/>
          <a:p>
            <a:pPr eaLnBrk="1" hangingPunct="1"/>
            <a:r>
              <a:rPr lang="en-US" altLang="cs-CZ" dirty="0"/>
              <a:t>Tests for iron metabolism</a:t>
            </a:r>
          </a:p>
        </p:txBody>
      </p:sp>
      <p:sp>
        <p:nvSpPr>
          <p:cNvPr id="30723" name="Rectangle 3">
            <a:extLst>
              <a:ext uri="{FF2B5EF4-FFF2-40B4-BE49-F238E27FC236}">
                <a16:creationId xmlns:a16="http://schemas.microsoft.com/office/drawing/2014/main" id="{F7300490-E94B-457C-9F1D-4966E293240B}"/>
              </a:ext>
            </a:extLst>
          </p:cNvPr>
          <p:cNvSpPr>
            <a:spLocks noGrp="1" noChangeArrowheads="1"/>
          </p:cNvSpPr>
          <p:nvPr>
            <p:ph type="body" idx="1"/>
          </p:nvPr>
        </p:nvSpPr>
        <p:spPr>
          <a:xfrm>
            <a:off x="192088" y="1535113"/>
            <a:ext cx="8951912" cy="4560887"/>
          </a:xfrm>
        </p:spPr>
        <p:txBody>
          <a:bodyPr/>
          <a:lstStyle/>
          <a:p>
            <a:pPr eaLnBrk="1" hangingPunct="1">
              <a:buFontTx/>
              <a:buNone/>
            </a:pPr>
            <a:r>
              <a:rPr lang="en-US" altLang="cs-CZ" sz="2800" b="1" u="sng" dirty="0"/>
              <a:t>Serum </a:t>
            </a:r>
            <a:r>
              <a:rPr lang="en-US" altLang="cs-CZ" sz="2800" b="1" u="sng" dirty="0" err="1"/>
              <a:t>transferin</a:t>
            </a:r>
            <a:r>
              <a:rPr lang="en-US" altLang="cs-CZ" sz="2800" b="1" u="sng" dirty="0"/>
              <a:t> receptor</a:t>
            </a:r>
            <a:endParaRPr lang="en-US" altLang="cs-CZ" sz="2800" dirty="0"/>
          </a:p>
          <a:p>
            <a:pPr eaLnBrk="1" hangingPunct="1"/>
            <a:r>
              <a:rPr lang="en-US" altLang="cs-CZ" sz="2800" dirty="0"/>
              <a:t>Increase in increased erythropoiesis and early Fe deficiency</a:t>
            </a:r>
            <a:endParaRPr lang="en-US" altLang="cs-CZ" sz="2800" b="1" u="sng" dirty="0"/>
          </a:p>
          <a:p>
            <a:pPr eaLnBrk="1" hangingPunct="1">
              <a:buFontTx/>
              <a:buNone/>
            </a:pPr>
            <a:r>
              <a:rPr lang="en-US" altLang="cs-CZ" sz="2800" b="1" u="sng" dirty="0"/>
              <a:t>RBC ferritin</a:t>
            </a:r>
            <a:endParaRPr lang="en-US" altLang="cs-CZ" sz="2800" dirty="0"/>
          </a:p>
          <a:p>
            <a:pPr eaLnBrk="1" hangingPunct="1"/>
            <a:r>
              <a:rPr lang="en-US" altLang="cs-CZ" sz="2800" dirty="0"/>
              <a:t>storage status over the previous 3 month (Fe deficiency/overload)</a:t>
            </a:r>
          </a:p>
          <a:p>
            <a:pPr eaLnBrk="1" hangingPunct="1"/>
            <a:r>
              <a:rPr lang="en-US" altLang="cs-CZ" sz="2800" dirty="0"/>
              <a:t>unaffected by liver function or acute illness</a:t>
            </a:r>
            <a:endParaRPr lang="en-US" altLang="cs-CZ" sz="2800" b="1" u="sng" dirty="0"/>
          </a:p>
          <a:p>
            <a:pPr eaLnBrk="1" hangingPunct="1">
              <a:buFontTx/>
              <a:buNone/>
            </a:pPr>
            <a:r>
              <a:rPr lang="en-US" altLang="cs-CZ" sz="2800" b="1" u="sng" dirty="0"/>
              <a:t>Free RBC porphyrin</a:t>
            </a:r>
            <a:endParaRPr lang="en-US" altLang="cs-CZ" sz="2800" dirty="0"/>
          </a:p>
          <a:p>
            <a:pPr eaLnBrk="1" hangingPunct="1"/>
            <a:r>
              <a:rPr lang="en-US" altLang="cs-CZ" sz="2800" dirty="0"/>
              <a:t>increased when heme synthesis altered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3E6681E4-5204-48E1-96F3-7A9A00619B0D}"/>
              </a:ext>
            </a:extLst>
          </p:cNvPr>
          <p:cNvSpPr>
            <a:spLocks noChangeArrowheads="1"/>
          </p:cNvSpPr>
          <p:nvPr/>
        </p:nvSpPr>
        <p:spPr bwMode="auto">
          <a:xfrm>
            <a:off x="2921000" y="762000"/>
            <a:ext cx="2743200" cy="495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47" name="Rectangle 3">
            <a:extLst>
              <a:ext uri="{FF2B5EF4-FFF2-40B4-BE49-F238E27FC236}">
                <a16:creationId xmlns:a16="http://schemas.microsoft.com/office/drawing/2014/main" id="{C4CFFFE7-B8B9-480C-A67A-0A8C9E760292}"/>
              </a:ext>
            </a:extLst>
          </p:cNvPr>
          <p:cNvSpPr>
            <a:spLocks noChangeArrowheads="1"/>
          </p:cNvSpPr>
          <p:nvPr/>
        </p:nvSpPr>
        <p:spPr bwMode="auto">
          <a:xfrm>
            <a:off x="5664200" y="4572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chemeClr val="tx1"/>
                </a:solidFill>
                <a:latin typeface="Times New Roman" panose="02020603050405020304" pitchFamily="18" charset="0"/>
                <a:sym typeface="Symbol" panose="05050102010706020507" pitchFamily="18" charset="2"/>
              </a:rPr>
              <a:t>anemia</a:t>
            </a:r>
            <a:endParaRPr lang="en-US" altLang="cs-CZ" b="1">
              <a:solidFill>
                <a:schemeClr val="tx1"/>
              </a:solidFill>
              <a:latin typeface="Times New Roman" panose="02020603050405020304" pitchFamily="18" charset="0"/>
              <a:sym typeface="Symbol" panose="05050102010706020507" pitchFamily="18" charset="2"/>
            </a:endParaRPr>
          </a:p>
        </p:txBody>
      </p:sp>
      <p:sp>
        <p:nvSpPr>
          <p:cNvPr id="31748" name="Line 4">
            <a:extLst>
              <a:ext uri="{FF2B5EF4-FFF2-40B4-BE49-F238E27FC236}">
                <a16:creationId xmlns:a16="http://schemas.microsoft.com/office/drawing/2014/main" id="{25DF5802-9971-46F9-9358-12CF6DEDB89F}"/>
              </a:ext>
            </a:extLst>
          </p:cNvPr>
          <p:cNvSpPr>
            <a:spLocks noChangeShapeType="1"/>
          </p:cNvSpPr>
          <p:nvPr/>
        </p:nvSpPr>
        <p:spPr bwMode="auto">
          <a:xfrm>
            <a:off x="177800" y="16764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1749" name="Line 5">
            <a:extLst>
              <a:ext uri="{FF2B5EF4-FFF2-40B4-BE49-F238E27FC236}">
                <a16:creationId xmlns:a16="http://schemas.microsoft.com/office/drawing/2014/main" id="{037D3DB6-4C79-4152-BFEB-67A2BFD21C8C}"/>
              </a:ext>
            </a:extLst>
          </p:cNvPr>
          <p:cNvSpPr>
            <a:spLocks noChangeShapeType="1"/>
          </p:cNvSpPr>
          <p:nvPr/>
        </p:nvSpPr>
        <p:spPr bwMode="auto">
          <a:xfrm>
            <a:off x="177800" y="44196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1750" name="Rectangle 6">
            <a:extLst>
              <a:ext uri="{FF2B5EF4-FFF2-40B4-BE49-F238E27FC236}">
                <a16:creationId xmlns:a16="http://schemas.microsoft.com/office/drawing/2014/main" id="{4EA170B0-DF35-4557-B76D-48BCA9080CFE}"/>
              </a:ext>
            </a:extLst>
          </p:cNvPr>
          <p:cNvSpPr>
            <a:spLocks noChangeArrowheads="1"/>
          </p:cNvSpPr>
          <p:nvPr/>
        </p:nvSpPr>
        <p:spPr bwMode="auto">
          <a:xfrm>
            <a:off x="482600" y="533400"/>
            <a:ext cx="1719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rgbClr val="FF3300"/>
                </a:solidFill>
                <a:latin typeface="Times New Roman" panose="02020603050405020304" pitchFamily="18" charset="0"/>
                <a:sym typeface="Symbol" panose="05050102010706020507" pitchFamily="18" charset="2"/>
              </a:rPr>
              <a:t>Manifest</a:t>
            </a:r>
          </a:p>
        </p:txBody>
      </p:sp>
      <p:sp>
        <p:nvSpPr>
          <p:cNvPr id="31751" name="Rectangle 7">
            <a:extLst>
              <a:ext uri="{FF2B5EF4-FFF2-40B4-BE49-F238E27FC236}">
                <a16:creationId xmlns:a16="http://schemas.microsoft.com/office/drawing/2014/main" id="{F363A068-41F5-4C4A-9B37-63412BBCF4C8}"/>
              </a:ext>
            </a:extLst>
          </p:cNvPr>
          <p:cNvSpPr>
            <a:spLocks noChangeArrowheads="1"/>
          </p:cNvSpPr>
          <p:nvPr/>
        </p:nvSpPr>
        <p:spPr bwMode="auto">
          <a:xfrm>
            <a:off x="482600" y="2133600"/>
            <a:ext cx="2424113"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rgbClr val="FF3300"/>
                </a:solidFill>
                <a:latin typeface="Times New Roman" panose="02020603050405020304" pitchFamily="18" charset="0"/>
                <a:sym typeface="Symbol" panose="05050102010706020507" pitchFamily="18" charset="2"/>
              </a:rPr>
              <a:t>Latent</a:t>
            </a:r>
            <a:br>
              <a:rPr lang="cs-CZ" altLang="cs-CZ" b="1">
                <a:solidFill>
                  <a:srgbClr val="FF3300"/>
                </a:solidFill>
                <a:latin typeface="Times New Roman" panose="02020603050405020304" pitchFamily="18" charset="0"/>
                <a:sym typeface="Symbol" panose="05050102010706020507" pitchFamily="18" charset="2"/>
              </a:rPr>
            </a:br>
            <a:r>
              <a:rPr lang="cs-CZ" altLang="cs-CZ" sz="2800" b="1">
                <a:solidFill>
                  <a:schemeClr val="tx1"/>
                </a:solidFill>
                <a:latin typeface="Times New Roman" panose="02020603050405020304" pitchFamily="18" charset="0"/>
                <a:sym typeface="Symbol" panose="05050102010706020507" pitchFamily="18" charset="2"/>
              </a:rPr>
              <a:t>iron deficiency</a:t>
            </a:r>
          </a:p>
          <a:p>
            <a:pPr>
              <a:spcBef>
                <a:spcPct val="0"/>
              </a:spcBef>
              <a:buFontTx/>
              <a:buNone/>
            </a:pPr>
            <a:r>
              <a:rPr lang="cs-CZ" altLang="cs-CZ" sz="2800" b="1">
                <a:solidFill>
                  <a:schemeClr val="tx1"/>
                </a:solidFill>
                <a:latin typeface="Times New Roman" panose="02020603050405020304" pitchFamily="18" charset="0"/>
                <a:sym typeface="Symbol" panose="05050102010706020507" pitchFamily="18" charset="2"/>
              </a:rPr>
              <a:t>erythropoiesis</a:t>
            </a:r>
          </a:p>
        </p:txBody>
      </p:sp>
      <p:sp>
        <p:nvSpPr>
          <p:cNvPr id="31752" name="Rectangle 8">
            <a:extLst>
              <a:ext uri="{FF2B5EF4-FFF2-40B4-BE49-F238E27FC236}">
                <a16:creationId xmlns:a16="http://schemas.microsoft.com/office/drawing/2014/main" id="{D02B3649-6FE3-4821-AC54-8F437376CB1F}"/>
              </a:ext>
            </a:extLst>
          </p:cNvPr>
          <p:cNvSpPr>
            <a:spLocks noChangeArrowheads="1"/>
          </p:cNvSpPr>
          <p:nvPr/>
        </p:nvSpPr>
        <p:spPr bwMode="auto">
          <a:xfrm>
            <a:off x="330200" y="4572000"/>
            <a:ext cx="1785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rgbClr val="FF3300"/>
                </a:solidFill>
                <a:latin typeface="Times New Roman" panose="02020603050405020304" pitchFamily="18" charset="0"/>
                <a:sym typeface="Symbol" panose="05050102010706020507" pitchFamily="18" charset="2"/>
              </a:rPr>
              <a:t>Prelatent</a:t>
            </a:r>
            <a:br>
              <a:rPr lang="cs-CZ" altLang="cs-CZ" b="1">
                <a:solidFill>
                  <a:srgbClr val="FF3300"/>
                </a:solidFill>
                <a:latin typeface="Times New Roman" panose="02020603050405020304" pitchFamily="18" charset="0"/>
                <a:sym typeface="Symbol" panose="05050102010706020507" pitchFamily="18" charset="2"/>
              </a:rPr>
            </a:br>
            <a:r>
              <a:rPr lang="cs-CZ" altLang="cs-CZ" sz="2800" b="1">
                <a:solidFill>
                  <a:schemeClr val="tx1"/>
                </a:solidFill>
                <a:latin typeface="Times New Roman" panose="02020603050405020304" pitchFamily="18" charset="0"/>
                <a:sym typeface="Symbol" panose="05050102010706020507" pitchFamily="18" charset="2"/>
              </a:rPr>
              <a:t>no stores</a:t>
            </a:r>
            <a:endParaRPr lang="cs-CZ" altLang="cs-CZ" b="1">
              <a:solidFill>
                <a:schemeClr val="tx1"/>
              </a:solidFill>
              <a:latin typeface="Times New Roman" panose="02020603050405020304" pitchFamily="18" charset="0"/>
              <a:sym typeface="Symbol" panose="05050102010706020507" pitchFamily="18" charset="2"/>
            </a:endParaRPr>
          </a:p>
        </p:txBody>
      </p:sp>
      <p:sp>
        <p:nvSpPr>
          <p:cNvPr id="31753" name="Rectangle 9">
            <a:extLst>
              <a:ext uri="{FF2B5EF4-FFF2-40B4-BE49-F238E27FC236}">
                <a16:creationId xmlns:a16="http://schemas.microsoft.com/office/drawing/2014/main" id="{33CBFD7A-6D60-417E-AB25-75ACDC7831AD}"/>
              </a:ext>
            </a:extLst>
          </p:cNvPr>
          <p:cNvSpPr>
            <a:spLocks noChangeArrowheads="1"/>
          </p:cNvSpPr>
          <p:nvPr/>
        </p:nvSpPr>
        <p:spPr bwMode="auto">
          <a:xfrm>
            <a:off x="5664200" y="2133600"/>
            <a:ext cx="30194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chemeClr val="tx1"/>
                </a:solidFill>
                <a:latin typeface="Times New Roman" panose="02020603050405020304" pitchFamily="18" charset="0"/>
                <a:sym typeface="Symbol" panose="05050102010706020507" pitchFamily="18" charset="2"/>
              </a:rPr>
              <a:t>serum iron</a:t>
            </a:r>
          </a:p>
          <a:p>
            <a:pPr>
              <a:spcBef>
                <a:spcPct val="0"/>
              </a:spcBef>
              <a:buFontTx/>
              <a:buNone/>
            </a:pPr>
            <a:r>
              <a:rPr lang="en-US" altLang="cs-CZ" b="1">
                <a:solidFill>
                  <a:schemeClr val="tx1"/>
                </a:solidFill>
                <a:latin typeface="Times New Roman" panose="02020603050405020304" pitchFamily="18" charset="0"/>
                <a:sym typeface="Symbol" panose="05050102010706020507" pitchFamily="18" charset="2"/>
              </a:rPr>
              <a:t>transferin satur.</a:t>
            </a:r>
            <a:endParaRPr lang="cs-CZ" altLang="cs-CZ" b="1">
              <a:solidFill>
                <a:schemeClr val="tx1"/>
              </a:solidFill>
              <a:latin typeface="Times New Roman" panose="02020603050405020304" pitchFamily="18" charset="0"/>
              <a:sym typeface="Symbol" panose="05050102010706020507" pitchFamily="18" charset="2"/>
            </a:endParaRPr>
          </a:p>
          <a:p>
            <a:pPr>
              <a:spcBef>
                <a:spcPct val="0"/>
              </a:spcBef>
              <a:buFontTx/>
              <a:buNone/>
            </a:pPr>
            <a:r>
              <a:rPr lang="en-US" altLang="cs-CZ" b="1">
                <a:solidFill>
                  <a:schemeClr val="tx1"/>
                </a:solidFill>
                <a:latin typeface="Times New Roman" panose="02020603050405020304" pitchFamily="18" charset="0"/>
                <a:sym typeface="Symbol" panose="05050102010706020507" pitchFamily="18" charset="2"/>
              </a:rPr>
              <a:t>transferin</a:t>
            </a:r>
          </a:p>
        </p:txBody>
      </p:sp>
      <p:sp>
        <p:nvSpPr>
          <p:cNvPr id="31754" name="Rectangle 10">
            <a:extLst>
              <a:ext uri="{FF2B5EF4-FFF2-40B4-BE49-F238E27FC236}">
                <a16:creationId xmlns:a16="http://schemas.microsoft.com/office/drawing/2014/main" id="{624B4FF9-0503-43FC-8CEC-857E85F7DCC1}"/>
              </a:ext>
            </a:extLst>
          </p:cNvPr>
          <p:cNvSpPr>
            <a:spLocks noChangeArrowheads="1"/>
          </p:cNvSpPr>
          <p:nvPr/>
        </p:nvSpPr>
        <p:spPr bwMode="auto">
          <a:xfrm>
            <a:off x="5664200" y="4724400"/>
            <a:ext cx="336391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cs-CZ" altLang="cs-CZ" b="1">
                <a:solidFill>
                  <a:schemeClr val="tx1"/>
                </a:solidFill>
                <a:latin typeface="Times New Roman" panose="02020603050405020304" pitchFamily="18" charset="0"/>
                <a:sym typeface="Symbol" panose="05050102010706020507" pitchFamily="18" charset="2"/>
              </a:rPr>
              <a:t>serum ferritin</a:t>
            </a:r>
          </a:p>
          <a:p>
            <a:pPr>
              <a:spcBef>
                <a:spcPct val="0"/>
              </a:spcBef>
              <a:buFontTx/>
              <a:buNone/>
            </a:pPr>
            <a:r>
              <a:rPr lang="cs-CZ" altLang="cs-CZ" b="1">
                <a:solidFill>
                  <a:schemeClr val="tx1"/>
                </a:solidFill>
                <a:latin typeface="Times New Roman" panose="02020603050405020304" pitchFamily="18" charset="0"/>
                <a:sym typeface="Symbol" panose="05050102010706020507" pitchFamily="18" charset="2"/>
              </a:rPr>
              <a:t>TIBC</a:t>
            </a:r>
            <a:r>
              <a:rPr lang="en-US" altLang="cs-CZ" b="1">
                <a:solidFill>
                  <a:schemeClr val="tx1"/>
                </a:solidFill>
                <a:latin typeface="Times New Roman" panose="02020603050405020304" pitchFamily="18" charset="0"/>
                <a:sym typeface="Symbol" panose="05050102010706020507" pitchFamily="18" charset="2"/>
              </a:rPr>
              <a:t> ~ transferin</a:t>
            </a:r>
            <a:endParaRPr lang="cs-CZ" altLang="cs-CZ" b="1">
              <a:solidFill>
                <a:schemeClr val="tx1"/>
              </a:solidFill>
              <a:latin typeface="Times New Roman" panose="02020603050405020304" pitchFamily="18" charset="0"/>
              <a:sym typeface="Symbol" panose="05050102010706020507" pitchFamily="18" charset="2"/>
            </a:endParaRPr>
          </a:p>
          <a:p>
            <a:pPr>
              <a:spcBef>
                <a:spcPct val="0"/>
              </a:spcBef>
              <a:buFontTx/>
              <a:buNone/>
            </a:pPr>
            <a:r>
              <a:rPr lang="cs-CZ" altLang="cs-CZ" b="1">
                <a:solidFill>
                  <a:schemeClr val="tx1"/>
                </a:solidFill>
                <a:latin typeface="Times New Roman" panose="02020603050405020304" pitchFamily="18" charset="0"/>
                <a:sym typeface="Symbol" panose="05050102010706020507" pitchFamily="18" charset="2"/>
              </a:rPr>
              <a:t>iron in BM</a:t>
            </a:r>
            <a:endParaRPr lang="en-US" altLang="cs-CZ" b="1">
              <a:solidFill>
                <a:schemeClr val="tx1"/>
              </a:solidFill>
              <a:latin typeface="Times New Roman" panose="02020603050405020304" pitchFamily="18" charset="0"/>
              <a:sym typeface="Symbol" panose="05050102010706020507" pitchFamily="18" charset="2"/>
            </a:endParaRPr>
          </a:p>
        </p:txBody>
      </p:sp>
      <p:sp>
        <p:nvSpPr>
          <p:cNvPr id="31755" name="AutoShape 11">
            <a:extLst>
              <a:ext uri="{FF2B5EF4-FFF2-40B4-BE49-F238E27FC236}">
                <a16:creationId xmlns:a16="http://schemas.microsoft.com/office/drawing/2014/main" id="{FA826FC2-0081-40DD-91CD-794D36691450}"/>
              </a:ext>
            </a:extLst>
          </p:cNvPr>
          <p:cNvSpPr>
            <a:spLocks noChangeArrowheads="1"/>
          </p:cNvSpPr>
          <p:nvPr/>
        </p:nvSpPr>
        <p:spPr bwMode="auto">
          <a:xfrm>
            <a:off x="5511800" y="52578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56" name="AutoShape 12">
            <a:extLst>
              <a:ext uri="{FF2B5EF4-FFF2-40B4-BE49-F238E27FC236}">
                <a16:creationId xmlns:a16="http://schemas.microsoft.com/office/drawing/2014/main" id="{EF1CC4FA-124D-4FE0-8076-8C4FD1BF6919}"/>
              </a:ext>
            </a:extLst>
          </p:cNvPr>
          <p:cNvSpPr>
            <a:spLocks noChangeArrowheads="1"/>
          </p:cNvSpPr>
          <p:nvPr/>
        </p:nvSpPr>
        <p:spPr bwMode="auto">
          <a:xfrm rot="10793741">
            <a:off x="5511800" y="5867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57" name="AutoShape 13">
            <a:extLst>
              <a:ext uri="{FF2B5EF4-FFF2-40B4-BE49-F238E27FC236}">
                <a16:creationId xmlns:a16="http://schemas.microsoft.com/office/drawing/2014/main" id="{FBFB0045-880D-4586-AEFA-9BC9F57F2576}"/>
              </a:ext>
            </a:extLst>
          </p:cNvPr>
          <p:cNvSpPr>
            <a:spLocks noChangeArrowheads="1"/>
          </p:cNvSpPr>
          <p:nvPr/>
        </p:nvSpPr>
        <p:spPr bwMode="auto">
          <a:xfrm rot="10793741">
            <a:off x="5511800" y="4724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58" name="AutoShape 14">
            <a:extLst>
              <a:ext uri="{FF2B5EF4-FFF2-40B4-BE49-F238E27FC236}">
                <a16:creationId xmlns:a16="http://schemas.microsoft.com/office/drawing/2014/main" id="{EEC65648-5906-43BA-ADCE-1A2E42EF4258}"/>
              </a:ext>
            </a:extLst>
          </p:cNvPr>
          <p:cNvSpPr>
            <a:spLocks noChangeArrowheads="1"/>
          </p:cNvSpPr>
          <p:nvPr/>
        </p:nvSpPr>
        <p:spPr bwMode="auto">
          <a:xfrm rot="10793741">
            <a:off x="5511800" y="26670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59" name="AutoShape 15">
            <a:extLst>
              <a:ext uri="{FF2B5EF4-FFF2-40B4-BE49-F238E27FC236}">
                <a16:creationId xmlns:a16="http://schemas.microsoft.com/office/drawing/2014/main" id="{289FB96A-FAFF-4942-92FD-C4FFF2A8E32D}"/>
              </a:ext>
            </a:extLst>
          </p:cNvPr>
          <p:cNvSpPr>
            <a:spLocks noChangeArrowheads="1"/>
          </p:cNvSpPr>
          <p:nvPr/>
        </p:nvSpPr>
        <p:spPr bwMode="auto">
          <a:xfrm rot="10793741">
            <a:off x="5511800" y="205740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60" name="AutoShape 16">
            <a:extLst>
              <a:ext uri="{FF2B5EF4-FFF2-40B4-BE49-F238E27FC236}">
                <a16:creationId xmlns:a16="http://schemas.microsoft.com/office/drawing/2014/main" id="{E0EC67E1-4054-4CE1-B74A-B693CD1D324F}"/>
              </a:ext>
            </a:extLst>
          </p:cNvPr>
          <p:cNvSpPr>
            <a:spLocks noChangeArrowheads="1"/>
          </p:cNvSpPr>
          <p:nvPr/>
        </p:nvSpPr>
        <p:spPr bwMode="auto">
          <a:xfrm>
            <a:off x="4064000" y="838200"/>
            <a:ext cx="457200" cy="83820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1761" name="AutoShape 17">
            <a:extLst>
              <a:ext uri="{FF2B5EF4-FFF2-40B4-BE49-F238E27FC236}">
                <a16:creationId xmlns:a16="http://schemas.microsoft.com/office/drawing/2014/main" id="{B571D8E7-9E15-4AB3-AA74-87F090758286}"/>
              </a:ext>
            </a:extLst>
          </p:cNvPr>
          <p:cNvSpPr>
            <a:spLocks noChangeArrowheads="1"/>
          </p:cNvSpPr>
          <p:nvPr/>
        </p:nvSpPr>
        <p:spPr bwMode="auto">
          <a:xfrm>
            <a:off x="5521325" y="3232150"/>
            <a:ext cx="180975" cy="533400"/>
          </a:xfrm>
          <a:prstGeom prst="upArrow">
            <a:avLst>
              <a:gd name="adj1" fmla="val 50000"/>
              <a:gd name="adj2" fmla="val 73684"/>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1F4D18A-72E2-423A-8581-88E233F1437B}"/>
              </a:ext>
            </a:extLst>
          </p:cNvPr>
          <p:cNvSpPr>
            <a:spLocks noGrp="1" noChangeArrowheads="1"/>
          </p:cNvSpPr>
          <p:nvPr>
            <p:ph type="title"/>
          </p:nvPr>
        </p:nvSpPr>
        <p:spPr>
          <a:xfrm>
            <a:off x="685800" y="360363"/>
            <a:ext cx="7772400" cy="1143000"/>
          </a:xfrm>
          <a:noFill/>
        </p:spPr>
        <p:txBody>
          <a:bodyPr/>
          <a:lstStyle/>
          <a:p>
            <a:pPr eaLnBrk="1" hangingPunct="1"/>
            <a:r>
              <a:rPr lang="en-US" altLang="cs-CZ" sz="4000"/>
              <a:t>Microcytic Hypochromic Anemia (MCV&lt;83; MCHC&lt;31) </a:t>
            </a:r>
          </a:p>
        </p:txBody>
      </p:sp>
      <p:graphicFrame>
        <p:nvGraphicFramePr>
          <p:cNvPr id="99331" name="Group 3">
            <a:extLst>
              <a:ext uri="{FF2B5EF4-FFF2-40B4-BE49-F238E27FC236}">
                <a16:creationId xmlns:a16="http://schemas.microsoft.com/office/drawing/2014/main" id="{6DCBE491-18D0-4D80-968C-31498A9A57CE}"/>
              </a:ext>
            </a:extLst>
          </p:cNvPr>
          <p:cNvGraphicFramePr>
            <a:graphicFrameLocks noGrp="1"/>
          </p:cNvGraphicFramePr>
          <p:nvPr/>
        </p:nvGraphicFramePr>
        <p:xfrm>
          <a:off x="4692650" y="1824038"/>
          <a:ext cx="4127500" cy="3116270"/>
        </p:xfrm>
        <a:graphic>
          <a:graphicData uri="http://schemas.openxmlformats.org/drawingml/2006/table">
            <a:tbl>
              <a:tblPr/>
              <a:tblGrid>
                <a:gridCol w="2051050">
                  <a:extLst>
                    <a:ext uri="{9D8B030D-6E8A-4147-A177-3AD203B41FA5}">
                      <a16:colId xmlns:a16="http://schemas.microsoft.com/office/drawing/2014/main" val="3888151834"/>
                    </a:ext>
                  </a:extLst>
                </a:gridCol>
                <a:gridCol w="2076450">
                  <a:extLst>
                    <a:ext uri="{9D8B030D-6E8A-4147-A177-3AD203B41FA5}">
                      <a16:colId xmlns:a16="http://schemas.microsoft.com/office/drawing/2014/main" val="1326665553"/>
                    </a:ext>
                  </a:extLst>
                </a:gridCol>
              </a:tblGrid>
              <a:tr h="1085701">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Lead poisoning</a:t>
                      </a:r>
                    </a:p>
                  </a:txBody>
                  <a:tcPr marT="45714" marB="45714"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Basophilic stippling of RBCs</a:t>
                      </a:r>
                    </a:p>
                  </a:txBody>
                  <a:tcPr marT="45714" marB="45714"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8707603"/>
                  </a:ext>
                </a:extLst>
              </a:tr>
              <a:tr h="944861">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Sideroblastic</a:t>
                      </a:r>
                    </a:p>
                  </a:txBody>
                  <a:tcPr marT="45714" marB="45714"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Ring sideroblasts in marrow</a:t>
                      </a:r>
                    </a:p>
                  </a:txBody>
                  <a:tcPr marT="45714" marB="45714"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8988163"/>
                  </a:ext>
                </a:extLst>
              </a:tr>
              <a:tr h="1085701">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Hemoglobi-nopaties</a:t>
                      </a:r>
                    </a:p>
                  </a:txBody>
                  <a:tcPr marT="45714" marB="45714"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 electrophoresis</a:t>
                      </a:r>
                    </a:p>
                  </a:txBody>
                  <a:tcPr marT="45714" marB="45714"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1985737"/>
                  </a:ext>
                </a:extLst>
              </a:tr>
            </a:tbl>
          </a:graphicData>
        </a:graphic>
      </p:graphicFrame>
      <p:graphicFrame>
        <p:nvGraphicFramePr>
          <p:cNvPr id="99345" name="Group 17">
            <a:extLst>
              <a:ext uri="{FF2B5EF4-FFF2-40B4-BE49-F238E27FC236}">
                <a16:creationId xmlns:a16="http://schemas.microsoft.com/office/drawing/2014/main" id="{484B0914-E8F1-4295-B416-C9272C593BC1}"/>
              </a:ext>
            </a:extLst>
          </p:cNvPr>
          <p:cNvGraphicFramePr>
            <a:graphicFrameLocks noGrp="1"/>
          </p:cNvGraphicFramePr>
          <p:nvPr/>
        </p:nvGraphicFramePr>
        <p:xfrm>
          <a:off x="0" y="1824038"/>
          <a:ext cx="4616450" cy="4064048"/>
        </p:xfrm>
        <a:graphic>
          <a:graphicData uri="http://schemas.openxmlformats.org/drawingml/2006/table">
            <a:tbl>
              <a:tblPr/>
              <a:tblGrid>
                <a:gridCol w="2274730">
                  <a:extLst>
                    <a:ext uri="{9D8B030D-6E8A-4147-A177-3AD203B41FA5}">
                      <a16:colId xmlns:a16="http://schemas.microsoft.com/office/drawing/2014/main" val="2763314918"/>
                    </a:ext>
                  </a:extLst>
                </a:gridCol>
                <a:gridCol w="208268">
                  <a:extLst>
                    <a:ext uri="{9D8B030D-6E8A-4147-A177-3AD203B41FA5}">
                      <a16:colId xmlns:a16="http://schemas.microsoft.com/office/drawing/2014/main" val="311062769"/>
                    </a:ext>
                  </a:extLst>
                </a:gridCol>
                <a:gridCol w="2133452">
                  <a:extLst>
                    <a:ext uri="{9D8B030D-6E8A-4147-A177-3AD203B41FA5}">
                      <a16:colId xmlns:a16="http://schemas.microsoft.com/office/drawing/2014/main" val="1870118748"/>
                    </a:ext>
                  </a:extLst>
                </a:gridCol>
              </a:tblGrid>
              <a:tr h="94483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Iron deficiency</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09" marB="45709"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Responsive to iron therapy</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7952873"/>
                  </a:ext>
                </a:extLst>
              </a:tr>
              <a:tr h="94483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Chronic inflammation</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09" marB="45709"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Unresponsive to iron therapy</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7692906"/>
                  </a:ext>
                </a:extLst>
              </a:tr>
              <a:tr h="94908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major</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09" marB="45709"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Reticulocytosis and indirect bilirubinemia</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696358"/>
                  </a:ext>
                </a:extLst>
              </a:tr>
              <a:tr h="122524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minor</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4" marR="91434" marT="45709" marB="45709"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Elevation of fetal hemoglobin, target cells, and poikilocytosis</a:t>
                      </a:r>
                    </a:p>
                  </a:txBody>
                  <a:tcPr marL="91434" marR="91434" marT="45709" marB="45709"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376552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normal">
            <a:extLst>
              <a:ext uri="{FF2B5EF4-FFF2-40B4-BE49-F238E27FC236}">
                <a16:creationId xmlns:a16="http://schemas.microsoft.com/office/drawing/2014/main" id="{E2FDA0CB-A98B-4233-AFEE-6838D4F51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71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ypochrom iron deficiency">
            <a:extLst>
              <a:ext uri="{FF2B5EF4-FFF2-40B4-BE49-F238E27FC236}">
                <a16:creationId xmlns:a16="http://schemas.microsoft.com/office/drawing/2014/main" id="{C38CCE75-8403-4A38-A723-84238168D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3357563"/>
            <a:ext cx="4465637"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AD991D-3D8F-44BA-9E53-6F73C09E4E5A}"/>
              </a:ext>
            </a:extLst>
          </p:cNvPr>
          <p:cNvSpPr>
            <a:spLocks noGrp="1" noChangeArrowheads="1"/>
          </p:cNvSpPr>
          <p:nvPr>
            <p:ph type="title"/>
          </p:nvPr>
        </p:nvSpPr>
        <p:spPr>
          <a:noFill/>
        </p:spPr>
        <p:txBody>
          <a:bodyPr/>
          <a:lstStyle/>
          <a:p>
            <a:pPr eaLnBrk="1" hangingPunct="1"/>
            <a:r>
              <a:rPr lang="en-US" altLang="cs-CZ" sz="4000"/>
              <a:t>Microcytic Hypochromic Anemia (MCV&lt;83; MCHC&lt;31) </a:t>
            </a:r>
          </a:p>
        </p:txBody>
      </p:sp>
      <p:graphicFrame>
        <p:nvGraphicFramePr>
          <p:cNvPr id="101379" name="Group 3">
            <a:extLst>
              <a:ext uri="{FF2B5EF4-FFF2-40B4-BE49-F238E27FC236}">
                <a16:creationId xmlns:a16="http://schemas.microsoft.com/office/drawing/2014/main" id="{3455A2CF-3AC0-45E7-849A-55CF9CDE767E}"/>
              </a:ext>
            </a:extLst>
          </p:cNvPr>
          <p:cNvGraphicFramePr>
            <a:graphicFrameLocks noGrp="1"/>
          </p:cNvGraphicFramePr>
          <p:nvPr/>
        </p:nvGraphicFramePr>
        <p:xfrm>
          <a:off x="284163" y="2687638"/>
          <a:ext cx="8535987" cy="1401972"/>
        </p:xfrm>
        <a:graphic>
          <a:graphicData uri="http://schemas.openxmlformats.org/drawingml/2006/table">
            <a:tbl>
              <a:tblPr/>
              <a:tblGrid>
                <a:gridCol w="2066925">
                  <a:extLst>
                    <a:ext uri="{9D8B030D-6E8A-4147-A177-3AD203B41FA5}">
                      <a16:colId xmlns:a16="http://schemas.microsoft.com/office/drawing/2014/main" val="1218476724"/>
                    </a:ext>
                  </a:extLst>
                </a:gridCol>
                <a:gridCol w="1347787">
                  <a:extLst>
                    <a:ext uri="{9D8B030D-6E8A-4147-A177-3AD203B41FA5}">
                      <a16:colId xmlns:a16="http://schemas.microsoft.com/office/drawing/2014/main" val="3707389278"/>
                    </a:ext>
                  </a:extLst>
                </a:gridCol>
                <a:gridCol w="1706563">
                  <a:extLst>
                    <a:ext uri="{9D8B030D-6E8A-4147-A177-3AD203B41FA5}">
                      <a16:colId xmlns:a16="http://schemas.microsoft.com/office/drawing/2014/main" val="2798371357"/>
                    </a:ext>
                  </a:extLst>
                </a:gridCol>
                <a:gridCol w="1708150">
                  <a:extLst>
                    <a:ext uri="{9D8B030D-6E8A-4147-A177-3AD203B41FA5}">
                      <a16:colId xmlns:a16="http://schemas.microsoft.com/office/drawing/2014/main" val="1399479365"/>
                    </a:ext>
                  </a:extLst>
                </a:gridCol>
                <a:gridCol w="1706562">
                  <a:extLst>
                    <a:ext uri="{9D8B030D-6E8A-4147-A177-3AD203B41FA5}">
                      <a16:colId xmlns:a16="http://schemas.microsoft.com/office/drawing/2014/main" val="2493645676"/>
                    </a:ext>
                  </a:extLst>
                </a:gridCol>
              </a:tblGrid>
              <a:tr h="106657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Serum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Total Iron-Binding Capacity (TIBC)</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Bone Marrow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marL="342900" indent="-342900">
                        <a:defRPr sz="2800">
                          <a:solidFill>
                            <a:schemeClr val="bg2"/>
                          </a:solidFill>
                          <a:latin typeface="Arial" panose="020B0604020202020204" pitchFamily="34" charset="0"/>
                        </a:defRPr>
                      </a:lvl1pPr>
                      <a:lvl2pPr marL="742950" indent="-285750">
                        <a:defRPr sz="2400">
                          <a:solidFill>
                            <a:schemeClr val="bg2"/>
                          </a:solidFill>
                          <a:latin typeface="Arial" panose="020B0604020202020204" pitchFamily="34" charset="0"/>
                        </a:defRPr>
                      </a:lvl2pPr>
                      <a:lvl3pPr marL="1143000" indent="-228600">
                        <a:defRPr sz="2000">
                          <a:solidFill>
                            <a:schemeClr val="bg2"/>
                          </a:solidFill>
                          <a:latin typeface="Arial" panose="020B0604020202020204" pitchFamily="34" charset="0"/>
                        </a:defRPr>
                      </a:lvl3pPr>
                      <a:lvl4pPr marL="1600200" indent="-228600">
                        <a:defRPr>
                          <a:solidFill>
                            <a:schemeClr val="bg2"/>
                          </a:solidFill>
                          <a:latin typeface="Arial" panose="020B0604020202020204" pitchFamily="34" charset="0"/>
                        </a:defRPr>
                      </a:lvl4pPr>
                      <a:lvl5pPr marL="2057400" indent="-228600">
                        <a:defRPr>
                          <a:solidFill>
                            <a:schemeClr val="bg2"/>
                          </a:solidFill>
                          <a:latin typeface="Arial" panose="020B0604020202020204" pitchFamily="34" charset="0"/>
                        </a:defRPr>
                      </a:lvl5pPr>
                      <a:lvl6pPr marL="2514600" indent="-228600" fontAlgn="base">
                        <a:spcBef>
                          <a:spcPct val="20000"/>
                        </a:spcBef>
                        <a:spcAft>
                          <a:spcPct val="0"/>
                        </a:spcAft>
                        <a:defRPr>
                          <a:solidFill>
                            <a:schemeClr val="bg2"/>
                          </a:solidFill>
                          <a:latin typeface="Arial" panose="020B0604020202020204" pitchFamily="34" charset="0"/>
                        </a:defRPr>
                      </a:lvl6pPr>
                      <a:lvl7pPr marL="2971800" indent="-228600" fontAlgn="base">
                        <a:spcBef>
                          <a:spcPct val="20000"/>
                        </a:spcBef>
                        <a:spcAft>
                          <a:spcPct val="0"/>
                        </a:spcAft>
                        <a:defRPr>
                          <a:solidFill>
                            <a:schemeClr val="bg2"/>
                          </a:solidFill>
                          <a:latin typeface="Arial" panose="020B0604020202020204" pitchFamily="34" charset="0"/>
                        </a:defRPr>
                      </a:lvl7pPr>
                      <a:lvl8pPr marL="3429000" indent="-228600" fontAlgn="base">
                        <a:spcBef>
                          <a:spcPct val="20000"/>
                        </a:spcBef>
                        <a:spcAft>
                          <a:spcPct val="0"/>
                        </a:spcAft>
                        <a:defRPr>
                          <a:solidFill>
                            <a:schemeClr val="bg2"/>
                          </a:solidFill>
                          <a:latin typeface="Arial" panose="020B0604020202020204" pitchFamily="34" charset="0"/>
                        </a:defRPr>
                      </a:lvl8pPr>
                      <a:lvl9pPr marL="3886200" indent="-228600" fontAlgn="base">
                        <a:spcBef>
                          <a:spcPct val="20000"/>
                        </a:spcBef>
                        <a:spcAft>
                          <a:spcPct val="0"/>
                        </a:spcAft>
                        <a:defRPr>
                          <a:solidFill>
                            <a:schemeClr val="bg2"/>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Comment</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321728"/>
                  </a:ext>
                </a:extLst>
              </a:tr>
              <a:tr h="335184">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T="45693" marB="45693"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7497044"/>
                  </a:ext>
                </a:extLst>
              </a:tr>
            </a:tbl>
          </a:graphicData>
        </a:graphic>
      </p:graphicFrame>
      <p:graphicFrame>
        <p:nvGraphicFramePr>
          <p:cNvPr id="101399" name="Group 23">
            <a:extLst>
              <a:ext uri="{FF2B5EF4-FFF2-40B4-BE49-F238E27FC236}">
                <a16:creationId xmlns:a16="http://schemas.microsoft.com/office/drawing/2014/main" id="{DF9E641A-8C16-413A-A4F4-5BD85719EAB5}"/>
              </a:ext>
            </a:extLst>
          </p:cNvPr>
          <p:cNvGraphicFramePr>
            <a:graphicFrameLocks noGrp="1"/>
          </p:cNvGraphicFramePr>
          <p:nvPr/>
        </p:nvGraphicFramePr>
        <p:xfrm>
          <a:off x="284163" y="3946525"/>
          <a:ext cx="8535987" cy="2225675"/>
        </p:xfrm>
        <a:graphic>
          <a:graphicData uri="http://schemas.openxmlformats.org/drawingml/2006/table">
            <a:tbl>
              <a:tblPr/>
              <a:tblGrid>
                <a:gridCol w="2051050">
                  <a:extLst>
                    <a:ext uri="{9D8B030D-6E8A-4147-A177-3AD203B41FA5}">
                      <a16:colId xmlns:a16="http://schemas.microsoft.com/office/drawing/2014/main" val="3660028797"/>
                    </a:ext>
                  </a:extLst>
                </a:gridCol>
                <a:gridCol w="1363662">
                  <a:extLst>
                    <a:ext uri="{9D8B030D-6E8A-4147-A177-3AD203B41FA5}">
                      <a16:colId xmlns:a16="http://schemas.microsoft.com/office/drawing/2014/main" val="3517470306"/>
                    </a:ext>
                  </a:extLst>
                </a:gridCol>
                <a:gridCol w="1706563">
                  <a:extLst>
                    <a:ext uri="{9D8B030D-6E8A-4147-A177-3AD203B41FA5}">
                      <a16:colId xmlns:a16="http://schemas.microsoft.com/office/drawing/2014/main" val="917144977"/>
                    </a:ext>
                  </a:extLst>
                </a:gridCol>
                <a:gridCol w="1706562">
                  <a:extLst>
                    <a:ext uri="{9D8B030D-6E8A-4147-A177-3AD203B41FA5}">
                      <a16:colId xmlns:a16="http://schemas.microsoft.com/office/drawing/2014/main" val="3493582247"/>
                    </a:ext>
                  </a:extLst>
                </a:gridCol>
                <a:gridCol w="1708150">
                  <a:extLst>
                    <a:ext uri="{9D8B030D-6E8A-4147-A177-3AD203B41FA5}">
                      <a16:colId xmlns:a16="http://schemas.microsoft.com/office/drawing/2014/main" val="2346377692"/>
                    </a:ext>
                  </a:extLst>
                </a:gridCol>
              </a:tblGrid>
              <a:tr h="82319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Lead poisoning</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Basophilic stippling of RBCs</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6006415"/>
                  </a:ext>
                </a:extLst>
              </a:tr>
              <a:tr h="82319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dirty="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Sideroblastic</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Ring sideroblasts in marrow</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5494993"/>
                  </a:ext>
                </a:extLst>
              </a:tr>
              <a:tr h="579285">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Hemoglobinopaties</a:t>
                      </a:r>
                    </a:p>
                  </a:txBody>
                  <a:tcPr marT="45733" marB="45733"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dirty="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Hemoglobin electrophoresis</a:t>
                      </a:r>
                    </a:p>
                  </a:txBody>
                  <a:tcPr marT="45733" marB="45733"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5345354"/>
                  </a:ext>
                </a:extLst>
              </a:tr>
            </a:tbl>
          </a:graphicData>
        </a:graphic>
      </p:graphicFrame>
      <p:grpSp>
        <p:nvGrpSpPr>
          <p:cNvPr id="101425" name="Group 49">
            <a:extLst>
              <a:ext uri="{FF2B5EF4-FFF2-40B4-BE49-F238E27FC236}">
                <a16:creationId xmlns:a16="http://schemas.microsoft.com/office/drawing/2014/main" id="{68BC7158-F228-40A2-AF85-F3367734B324}"/>
              </a:ext>
            </a:extLst>
          </p:cNvPr>
          <p:cNvGrpSpPr>
            <a:grpSpLocks/>
          </p:cNvGrpSpPr>
          <p:nvPr/>
        </p:nvGrpSpPr>
        <p:grpSpPr bwMode="auto">
          <a:xfrm>
            <a:off x="2732088" y="5637213"/>
            <a:ext cx="3687762" cy="422275"/>
            <a:chOff x="1721" y="3551"/>
            <a:chExt cx="2323" cy="266"/>
          </a:xfrm>
        </p:grpSpPr>
        <p:sp>
          <p:nvSpPr>
            <p:cNvPr id="35898" name="Rectangle 50">
              <a:extLst>
                <a:ext uri="{FF2B5EF4-FFF2-40B4-BE49-F238E27FC236}">
                  <a16:creationId xmlns:a16="http://schemas.microsoft.com/office/drawing/2014/main" id="{9ECF50ED-F5F3-4A73-A10C-8550AB2B56E7}"/>
                </a:ext>
              </a:extLst>
            </p:cNvPr>
            <p:cNvSpPr>
              <a:spLocks noChangeArrowheads="1"/>
            </p:cNvSpPr>
            <p:nvPr/>
          </p:nvSpPr>
          <p:spPr bwMode="auto">
            <a:xfrm>
              <a:off x="1721" y="3551"/>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5899" name="Rectangle 51">
              <a:extLst>
                <a:ext uri="{FF2B5EF4-FFF2-40B4-BE49-F238E27FC236}">
                  <a16:creationId xmlns:a16="http://schemas.microsoft.com/office/drawing/2014/main" id="{D200963A-816A-4ADA-83BB-C5AC956023B6}"/>
                </a:ext>
              </a:extLst>
            </p:cNvPr>
            <p:cNvSpPr>
              <a:spLocks noChangeArrowheads="1"/>
            </p:cNvSpPr>
            <p:nvPr/>
          </p:nvSpPr>
          <p:spPr bwMode="auto">
            <a:xfrm>
              <a:off x="2619" y="3551"/>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5900" name="Text Box 52">
              <a:extLst>
                <a:ext uri="{FF2B5EF4-FFF2-40B4-BE49-F238E27FC236}">
                  <a16:creationId xmlns:a16="http://schemas.microsoft.com/office/drawing/2014/main" id="{8A738B17-7210-4A60-8B29-0C98B34C3A7F}"/>
                </a:ext>
              </a:extLst>
            </p:cNvPr>
            <p:cNvSpPr txBox="1">
              <a:spLocks noChangeArrowheads="1"/>
            </p:cNvSpPr>
            <p:nvPr/>
          </p:nvSpPr>
          <p:spPr bwMode="auto">
            <a:xfrm>
              <a:off x="3742" y="3559"/>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grpSp>
        <p:nvGrpSpPr>
          <p:cNvPr id="101429" name="Group 53">
            <a:extLst>
              <a:ext uri="{FF2B5EF4-FFF2-40B4-BE49-F238E27FC236}">
                <a16:creationId xmlns:a16="http://schemas.microsoft.com/office/drawing/2014/main" id="{EADE3A83-7F8B-4DEA-BC71-527F76A4410D}"/>
              </a:ext>
            </a:extLst>
          </p:cNvPr>
          <p:cNvGrpSpPr>
            <a:grpSpLocks/>
          </p:cNvGrpSpPr>
          <p:nvPr/>
        </p:nvGrpSpPr>
        <p:grpSpPr bwMode="auto">
          <a:xfrm>
            <a:off x="2640013" y="4090988"/>
            <a:ext cx="3814762" cy="422275"/>
            <a:chOff x="1663" y="2577"/>
            <a:chExt cx="2403" cy="266"/>
          </a:xfrm>
        </p:grpSpPr>
        <p:sp>
          <p:nvSpPr>
            <p:cNvPr id="35895" name="Rectangle 54">
              <a:extLst>
                <a:ext uri="{FF2B5EF4-FFF2-40B4-BE49-F238E27FC236}">
                  <a16:creationId xmlns:a16="http://schemas.microsoft.com/office/drawing/2014/main" id="{66151CDD-1B35-4379-BCA9-F7C13119412F}"/>
                </a:ext>
              </a:extLst>
            </p:cNvPr>
            <p:cNvSpPr>
              <a:spLocks noChangeArrowheads="1"/>
            </p:cNvSpPr>
            <p:nvPr/>
          </p:nvSpPr>
          <p:spPr bwMode="auto">
            <a:xfrm>
              <a:off x="1663" y="257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5896" name="Rectangle 55">
              <a:extLst>
                <a:ext uri="{FF2B5EF4-FFF2-40B4-BE49-F238E27FC236}">
                  <a16:creationId xmlns:a16="http://schemas.microsoft.com/office/drawing/2014/main" id="{BD7DBCF3-F0D8-4FF5-99B9-51C20E9F40B4}"/>
                </a:ext>
              </a:extLst>
            </p:cNvPr>
            <p:cNvSpPr>
              <a:spLocks noChangeArrowheads="1"/>
            </p:cNvSpPr>
            <p:nvPr/>
          </p:nvSpPr>
          <p:spPr bwMode="auto">
            <a:xfrm>
              <a:off x="2619" y="257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5897" name="Text Box 56">
              <a:extLst>
                <a:ext uri="{FF2B5EF4-FFF2-40B4-BE49-F238E27FC236}">
                  <a16:creationId xmlns:a16="http://schemas.microsoft.com/office/drawing/2014/main" id="{40B2E4AE-B5D5-4CF8-8566-2CBBABF6C3BD}"/>
                </a:ext>
              </a:extLst>
            </p:cNvPr>
            <p:cNvSpPr txBox="1">
              <a:spLocks noChangeArrowheads="1"/>
            </p:cNvSpPr>
            <p:nvPr/>
          </p:nvSpPr>
          <p:spPr bwMode="auto">
            <a:xfrm>
              <a:off x="3764" y="2593"/>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grpSp>
        <p:nvGrpSpPr>
          <p:cNvPr id="101433" name="Group 57">
            <a:extLst>
              <a:ext uri="{FF2B5EF4-FFF2-40B4-BE49-F238E27FC236}">
                <a16:creationId xmlns:a16="http://schemas.microsoft.com/office/drawing/2014/main" id="{85246D93-B2A1-43B4-AAA0-3C823D52A326}"/>
              </a:ext>
            </a:extLst>
          </p:cNvPr>
          <p:cNvGrpSpPr>
            <a:grpSpLocks/>
          </p:cNvGrpSpPr>
          <p:nvPr/>
        </p:nvGrpSpPr>
        <p:grpSpPr bwMode="auto">
          <a:xfrm>
            <a:off x="2898775" y="4918075"/>
            <a:ext cx="3694113" cy="436563"/>
            <a:chOff x="1826" y="3098"/>
            <a:chExt cx="2327" cy="275"/>
          </a:xfrm>
        </p:grpSpPr>
        <p:sp>
          <p:nvSpPr>
            <p:cNvPr id="35892" name="Rectangle 58">
              <a:extLst>
                <a:ext uri="{FF2B5EF4-FFF2-40B4-BE49-F238E27FC236}">
                  <a16:creationId xmlns:a16="http://schemas.microsoft.com/office/drawing/2014/main" id="{CAF54A48-7BF9-4BEF-8B03-BD94D6DBF332}"/>
                </a:ext>
              </a:extLst>
            </p:cNvPr>
            <p:cNvSpPr>
              <a:spLocks noChangeArrowheads="1"/>
            </p:cNvSpPr>
            <p:nvPr/>
          </p:nvSpPr>
          <p:spPr bwMode="auto">
            <a:xfrm>
              <a:off x="2619" y="3098"/>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5893" name="AutoShape 59">
              <a:extLst>
                <a:ext uri="{FF2B5EF4-FFF2-40B4-BE49-F238E27FC236}">
                  <a16:creationId xmlns:a16="http://schemas.microsoft.com/office/drawing/2014/main" id="{BCA1C098-6DFD-490D-973A-06FBBD2C849C}"/>
                </a:ext>
              </a:extLst>
            </p:cNvPr>
            <p:cNvSpPr>
              <a:spLocks noChangeArrowheads="1"/>
            </p:cNvSpPr>
            <p:nvPr/>
          </p:nvSpPr>
          <p:spPr bwMode="auto">
            <a:xfrm flipV="1">
              <a:off x="1826" y="3125"/>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5894" name="Text Box 60">
              <a:extLst>
                <a:ext uri="{FF2B5EF4-FFF2-40B4-BE49-F238E27FC236}">
                  <a16:creationId xmlns:a16="http://schemas.microsoft.com/office/drawing/2014/main" id="{379A4E4F-29DB-448A-BFD7-670B300E062C}"/>
                </a:ext>
              </a:extLst>
            </p:cNvPr>
            <p:cNvSpPr txBox="1">
              <a:spLocks noChangeArrowheads="1"/>
            </p:cNvSpPr>
            <p:nvPr/>
          </p:nvSpPr>
          <p:spPr bwMode="auto">
            <a:xfrm>
              <a:off x="3665" y="3113"/>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1429"/>
                                        </p:tgtEl>
                                        <p:attrNameLst>
                                          <p:attrName>style.visibility</p:attrName>
                                        </p:attrNameLst>
                                      </p:cBhvr>
                                      <p:to>
                                        <p:strVal val="visible"/>
                                      </p:to>
                                    </p:set>
                                    <p:anim calcmode="lin" valueType="num">
                                      <p:cBhvr additive="base">
                                        <p:cTn id="7" dur="500" fill="hold"/>
                                        <p:tgtEl>
                                          <p:spTgt spid="101429"/>
                                        </p:tgtEl>
                                        <p:attrNameLst>
                                          <p:attrName>ppt_x</p:attrName>
                                        </p:attrNameLst>
                                      </p:cBhvr>
                                      <p:tavLst>
                                        <p:tav tm="0">
                                          <p:val>
                                            <p:strVal val="#ppt_x"/>
                                          </p:val>
                                        </p:tav>
                                        <p:tav tm="100000">
                                          <p:val>
                                            <p:strVal val="#ppt_x"/>
                                          </p:val>
                                        </p:tav>
                                      </p:tavLst>
                                    </p:anim>
                                    <p:anim calcmode="lin" valueType="num">
                                      <p:cBhvr additive="base">
                                        <p:cTn id="8" dur="500" fill="hold"/>
                                        <p:tgtEl>
                                          <p:spTgt spid="10142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1433"/>
                                        </p:tgtEl>
                                        <p:attrNameLst>
                                          <p:attrName>style.visibility</p:attrName>
                                        </p:attrNameLst>
                                      </p:cBhvr>
                                      <p:to>
                                        <p:strVal val="visible"/>
                                      </p:to>
                                    </p:set>
                                    <p:anim calcmode="lin" valueType="num">
                                      <p:cBhvr additive="base">
                                        <p:cTn id="13" dur="500" fill="hold"/>
                                        <p:tgtEl>
                                          <p:spTgt spid="101433"/>
                                        </p:tgtEl>
                                        <p:attrNameLst>
                                          <p:attrName>ppt_x</p:attrName>
                                        </p:attrNameLst>
                                      </p:cBhvr>
                                      <p:tavLst>
                                        <p:tav tm="0">
                                          <p:val>
                                            <p:strVal val="#ppt_x"/>
                                          </p:val>
                                        </p:tav>
                                        <p:tav tm="100000">
                                          <p:val>
                                            <p:strVal val="#ppt_x"/>
                                          </p:val>
                                        </p:tav>
                                      </p:tavLst>
                                    </p:anim>
                                    <p:anim calcmode="lin" valueType="num">
                                      <p:cBhvr additive="base">
                                        <p:cTn id="14" dur="500" fill="hold"/>
                                        <p:tgtEl>
                                          <p:spTgt spid="10143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01425"/>
                                        </p:tgtEl>
                                        <p:attrNameLst>
                                          <p:attrName>style.visibility</p:attrName>
                                        </p:attrNameLst>
                                      </p:cBhvr>
                                      <p:to>
                                        <p:strVal val="visible"/>
                                      </p:to>
                                    </p:set>
                                    <p:anim calcmode="lin" valueType="num">
                                      <p:cBhvr additive="base">
                                        <p:cTn id="19" dur="500" fill="hold"/>
                                        <p:tgtEl>
                                          <p:spTgt spid="101425"/>
                                        </p:tgtEl>
                                        <p:attrNameLst>
                                          <p:attrName>ppt_x</p:attrName>
                                        </p:attrNameLst>
                                      </p:cBhvr>
                                      <p:tavLst>
                                        <p:tav tm="0">
                                          <p:val>
                                            <p:strVal val="#ppt_x"/>
                                          </p:val>
                                        </p:tav>
                                        <p:tav tm="100000">
                                          <p:val>
                                            <p:strVal val="#ppt_x"/>
                                          </p:val>
                                        </p:tav>
                                      </p:tavLst>
                                    </p:anim>
                                    <p:anim calcmode="lin" valueType="num">
                                      <p:cBhvr additive="base">
                                        <p:cTn id="20" dur="500" fill="hold"/>
                                        <p:tgtEl>
                                          <p:spTgt spid="1014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991EC7C-4877-4CD9-B46B-197F563FC3DE}"/>
              </a:ext>
            </a:extLst>
          </p:cNvPr>
          <p:cNvSpPr>
            <a:spLocks noGrp="1" noChangeArrowheads="1"/>
          </p:cNvSpPr>
          <p:nvPr>
            <p:ph type="title"/>
          </p:nvPr>
        </p:nvSpPr>
        <p:spPr>
          <a:xfrm>
            <a:off x="55563" y="-14288"/>
            <a:ext cx="9144000" cy="1143001"/>
          </a:xfrm>
        </p:spPr>
        <p:txBody>
          <a:bodyPr/>
          <a:lstStyle/>
          <a:p>
            <a:pPr eaLnBrk="1" hangingPunct="1"/>
            <a:r>
              <a:rPr lang="en-US" altLang="cs-CZ" sz="3200"/>
              <a:t>Microcytic Hypochromic Anemia (MCV&lt;83; MCHC&lt;31) </a:t>
            </a:r>
          </a:p>
        </p:txBody>
      </p:sp>
      <p:graphicFrame>
        <p:nvGraphicFramePr>
          <p:cNvPr id="102403" name="Group 3">
            <a:extLst>
              <a:ext uri="{FF2B5EF4-FFF2-40B4-BE49-F238E27FC236}">
                <a16:creationId xmlns:a16="http://schemas.microsoft.com/office/drawing/2014/main" id="{16068970-CE5D-43DE-88FA-9AA0AABA1727}"/>
              </a:ext>
            </a:extLst>
          </p:cNvPr>
          <p:cNvGraphicFramePr>
            <a:graphicFrameLocks noGrp="1"/>
          </p:cNvGraphicFramePr>
          <p:nvPr>
            <p:ph type="tbl" idx="1"/>
          </p:nvPr>
        </p:nvGraphicFramePr>
        <p:xfrm>
          <a:off x="334963" y="1160463"/>
          <a:ext cx="8675689" cy="5735637"/>
        </p:xfrm>
        <a:graphic>
          <a:graphicData uri="http://schemas.openxmlformats.org/drawingml/2006/table">
            <a:tbl>
              <a:tblPr/>
              <a:tblGrid>
                <a:gridCol w="1730312">
                  <a:extLst>
                    <a:ext uri="{9D8B030D-6E8A-4147-A177-3AD203B41FA5}">
                      <a16:colId xmlns:a16="http://schemas.microsoft.com/office/drawing/2014/main" val="3305985313"/>
                    </a:ext>
                  </a:extLst>
                </a:gridCol>
                <a:gridCol w="1730312">
                  <a:extLst>
                    <a:ext uri="{9D8B030D-6E8A-4147-A177-3AD203B41FA5}">
                      <a16:colId xmlns:a16="http://schemas.microsoft.com/office/drawing/2014/main" val="2005039413"/>
                    </a:ext>
                  </a:extLst>
                </a:gridCol>
                <a:gridCol w="1728724">
                  <a:extLst>
                    <a:ext uri="{9D8B030D-6E8A-4147-A177-3AD203B41FA5}">
                      <a16:colId xmlns:a16="http://schemas.microsoft.com/office/drawing/2014/main" val="2132190519"/>
                    </a:ext>
                  </a:extLst>
                </a:gridCol>
                <a:gridCol w="1627128">
                  <a:extLst>
                    <a:ext uri="{9D8B030D-6E8A-4147-A177-3AD203B41FA5}">
                      <a16:colId xmlns:a16="http://schemas.microsoft.com/office/drawing/2014/main" val="4208299782"/>
                    </a:ext>
                  </a:extLst>
                </a:gridCol>
                <a:gridCol w="208274">
                  <a:extLst>
                    <a:ext uri="{9D8B030D-6E8A-4147-A177-3AD203B41FA5}">
                      <a16:colId xmlns:a16="http://schemas.microsoft.com/office/drawing/2014/main" val="1623054410"/>
                    </a:ext>
                  </a:extLst>
                </a:gridCol>
                <a:gridCol w="1650939">
                  <a:extLst>
                    <a:ext uri="{9D8B030D-6E8A-4147-A177-3AD203B41FA5}">
                      <a16:colId xmlns:a16="http://schemas.microsoft.com/office/drawing/2014/main" val="3062796663"/>
                    </a:ext>
                  </a:extLst>
                </a:gridCol>
              </a:tblGrid>
              <a:tr h="984131">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Serum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Total Iron-Binding Capacity (TIBC)</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Bone Marrow Iron</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60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Comment</a:t>
                      </a:r>
                      <a:endPar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445373"/>
                  </a:ext>
                </a:extLst>
              </a:tr>
              <a:tr h="33527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anchor="ctr"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4566795"/>
                  </a:ext>
                </a:extLst>
              </a:tr>
              <a:tr h="68413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Iron deficiency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Responsive to iron therapy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6393987"/>
                  </a:ext>
                </a:extLst>
              </a:tr>
              <a:tr h="33527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6261233"/>
                  </a:ext>
                </a:extLst>
              </a:tr>
              <a:tr h="809526">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Chronic inflammation</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Unresponsive to iron therapy</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4694639"/>
                  </a:ext>
                </a:extLst>
              </a:tr>
              <a:tr h="113175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dirty="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major</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Reticulocytosis and indirect bilirubinemia</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5222844"/>
                  </a:ext>
                </a:extLst>
              </a:tr>
              <a:tr h="145556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Thalassemia minor</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600" b="0" i="0" u="none" strike="noStrike" cap="none" normalizeH="0" baseline="0">
                        <a:ln>
                          <a:noFill/>
                        </a:ln>
                        <a:solidFill>
                          <a:schemeClr val="bg2"/>
                        </a:solidFill>
                        <a:effectLst/>
                        <a:latin typeface="Arial" panose="020B0604020202020204" pitchFamily="34" charset="0"/>
                      </a:endParaRPr>
                    </a:p>
                  </a:txBody>
                  <a:tcPr marL="91437" marR="91437" marT="45715" marB="45715" horzOverflow="overflow">
                    <a:lnL w="28575" cap="flat" cmpd="sng" algn="ctr">
                      <a:solidFill>
                        <a:schemeClr val="tx2"/>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600" b="0" i="0" u="none" strike="noStrike" cap="none" normalizeH="0" baseline="0" dirty="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Elevation of A of fetal hemoglobin, target cells, and poikilocytosis</a:t>
                      </a:r>
                    </a:p>
                  </a:txBody>
                  <a:tcPr marL="91437" marR="91437" marT="45715" marB="45715" horzOverflow="overflow">
                    <a:lnL w="9525" cap="flat" cmpd="sng" algn="ctr">
                      <a:solidFill>
                        <a:srgbClr val="000000"/>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5186000"/>
                  </a:ext>
                </a:extLst>
              </a:tr>
            </a:tbl>
          </a:graphicData>
        </a:graphic>
      </p:graphicFrame>
      <p:grpSp>
        <p:nvGrpSpPr>
          <p:cNvPr id="102461" name="Group 61">
            <a:extLst>
              <a:ext uri="{FF2B5EF4-FFF2-40B4-BE49-F238E27FC236}">
                <a16:creationId xmlns:a16="http://schemas.microsoft.com/office/drawing/2014/main" id="{A8BD8531-EE3E-4CC1-A505-1230E5CB87E6}"/>
              </a:ext>
            </a:extLst>
          </p:cNvPr>
          <p:cNvGrpSpPr>
            <a:grpSpLocks/>
          </p:cNvGrpSpPr>
          <p:nvPr/>
        </p:nvGrpSpPr>
        <p:grpSpPr bwMode="auto">
          <a:xfrm>
            <a:off x="2805113" y="4549775"/>
            <a:ext cx="3984625" cy="422275"/>
            <a:chOff x="1767" y="2866"/>
            <a:chExt cx="2510" cy="266"/>
          </a:xfrm>
        </p:grpSpPr>
        <p:sp>
          <p:nvSpPr>
            <p:cNvPr id="36938" name="AutoShape 62">
              <a:extLst>
                <a:ext uri="{FF2B5EF4-FFF2-40B4-BE49-F238E27FC236}">
                  <a16:creationId xmlns:a16="http://schemas.microsoft.com/office/drawing/2014/main" id="{4E1E4E93-19F5-40ED-94E8-CCDF5E6D2F81}"/>
                </a:ext>
              </a:extLst>
            </p:cNvPr>
            <p:cNvSpPr>
              <a:spLocks noChangeArrowheads="1"/>
            </p:cNvSpPr>
            <p:nvPr/>
          </p:nvSpPr>
          <p:spPr bwMode="auto">
            <a:xfrm flipV="1">
              <a:off x="1767" y="2875"/>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6939" name="Rectangle 63">
              <a:extLst>
                <a:ext uri="{FF2B5EF4-FFF2-40B4-BE49-F238E27FC236}">
                  <a16:creationId xmlns:a16="http://schemas.microsoft.com/office/drawing/2014/main" id="{54D8CBA6-5DD8-4FBB-8449-92D55B11581F}"/>
                </a:ext>
              </a:extLst>
            </p:cNvPr>
            <p:cNvSpPr>
              <a:spLocks noChangeArrowheads="1"/>
            </p:cNvSpPr>
            <p:nvPr/>
          </p:nvSpPr>
          <p:spPr bwMode="auto">
            <a:xfrm>
              <a:off x="2691" y="2866"/>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6940" name="Text Box 64">
              <a:extLst>
                <a:ext uri="{FF2B5EF4-FFF2-40B4-BE49-F238E27FC236}">
                  <a16:creationId xmlns:a16="http://schemas.microsoft.com/office/drawing/2014/main" id="{B9B3366D-BB22-40BD-A6B4-EF3CB227C616}"/>
                </a:ext>
              </a:extLst>
            </p:cNvPr>
            <p:cNvSpPr txBox="1">
              <a:spLocks noChangeArrowheads="1"/>
            </p:cNvSpPr>
            <p:nvPr/>
          </p:nvSpPr>
          <p:spPr bwMode="auto">
            <a:xfrm>
              <a:off x="3789" y="2874"/>
              <a:ext cx="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grpSp>
        <p:nvGrpSpPr>
          <p:cNvPr id="102465" name="Group 65">
            <a:extLst>
              <a:ext uri="{FF2B5EF4-FFF2-40B4-BE49-F238E27FC236}">
                <a16:creationId xmlns:a16="http://schemas.microsoft.com/office/drawing/2014/main" id="{AA9FCF44-1C31-4F3A-B0EA-3B3B1477878B}"/>
              </a:ext>
            </a:extLst>
          </p:cNvPr>
          <p:cNvGrpSpPr>
            <a:grpSpLocks/>
          </p:cNvGrpSpPr>
          <p:nvPr/>
        </p:nvGrpSpPr>
        <p:grpSpPr bwMode="auto">
          <a:xfrm>
            <a:off x="2574925" y="5741988"/>
            <a:ext cx="4067175" cy="423862"/>
            <a:chOff x="1622" y="3617"/>
            <a:chExt cx="2562" cy="267"/>
          </a:xfrm>
        </p:grpSpPr>
        <p:sp>
          <p:nvSpPr>
            <p:cNvPr id="36935" name="Rectangle 66">
              <a:extLst>
                <a:ext uri="{FF2B5EF4-FFF2-40B4-BE49-F238E27FC236}">
                  <a16:creationId xmlns:a16="http://schemas.microsoft.com/office/drawing/2014/main" id="{B677DD10-2AC1-415E-BD6A-0E38AF7EBE09}"/>
                </a:ext>
              </a:extLst>
            </p:cNvPr>
            <p:cNvSpPr>
              <a:spLocks noChangeArrowheads="1"/>
            </p:cNvSpPr>
            <p:nvPr/>
          </p:nvSpPr>
          <p:spPr bwMode="auto">
            <a:xfrm>
              <a:off x="1622" y="3617"/>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6936" name="Rectangle 67">
              <a:extLst>
                <a:ext uri="{FF2B5EF4-FFF2-40B4-BE49-F238E27FC236}">
                  <a16:creationId xmlns:a16="http://schemas.microsoft.com/office/drawing/2014/main" id="{2908B2CA-763C-45F9-AC85-28C283F5FF3B}"/>
                </a:ext>
              </a:extLst>
            </p:cNvPr>
            <p:cNvSpPr>
              <a:spLocks noChangeArrowheads="1"/>
            </p:cNvSpPr>
            <p:nvPr/>
          </p:nvSpPr>
          <p:spPr bwMode="auto">
            <a:xfrm>
              <a:off x="2691" y="3618"/>
              <a:ext cx="46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ctr">
                <a:spcBef>
                  <a:spcPct val="0"/>
                </a:spcBef>
                <a:buFontTx/>
                <a:buNone/>
              </a:pPr>
              <a:r>
                <a:rPr lang="en-US" altLang="cs-CZ" sz="2400" b="1">
                  <a:solidFill>
                    <a:schemeClr val="tx1"/>
                  </a:solidFill>
                  <a:latin typeface="Times New Roman" panose="02020603050405020304" pitchFamily="18" charset="0"/>
                </a:rPr>
                <a:t>N</a:t>
              </a:r>
              <a:endParaRPr lang="cs-CZ" altLang="cs-CZ" sz="2400" b="1">
                <a:solidFill>
                  <a:schemeClr val="tx1"/>
                </a:solidFill>
                <a:latin typeface="Times New Roman" panose="02020603050405020304" pitchFamily="18" charset="0"/>
              </a:endParaRPr>
            </a:p>
          </p:txBody>
        </p:sp>
        <p:sp>
          <p:nvSpPr>
            <p:cNvPr id="36937" name="Text Box 68">
              <a:extLst>
                <a:ext uri="{FF2B5EF4-FFF2-40B4-BE49-F238E27FC236}">
                  <a16:creationId xmlns:a16="http://schemas.microsoft.com/office/drawing/2014/main" id="{F2952540-465B-4606-83AD-D2FB722BFA21}"/>
                </a:ext>
              </a:extLst>
            </p:cNvPr>
            <p:cNvSpPr txBox="1">
              <a:spLocks noChangeArrowheads="1"/>
            </p:cNvSpPr>
            <p:nvPr/>
          </p:nvSpPr>
          <p:spPr bwMode="auto">
            <a:xfrm>
              <a:off x="3882" y="3625"/>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grpSp>
        <p:nvGrpSpPr>
          <p:cNvPr id="102469" name="Group 69">
            <a:extLst>
              <a:ext uri="{FF2B5EF4-FFF2-40B4-BE49-F238E27FC236}">
                <a16:creationId xmlns:a16="http://schemas.microsoft.com/office/drawing/2014/main" id="{D39C1EF9-6288-4C26-8FAB-1CD50E0B753B}"/>
              </a:ext>
            </a:extLst>
          </p:cNvPr>
          <p:cNvGrpSpPr>
            <a:grpSpLocks/>
          </p:cNvGrpSpPr>
          <p:nvPr/>
        </p:nvGrpSpPr>
        <p:grpSpPr bwMode="auto">
          <a:xfrm>
            <a:off x="2803525" y="3490913"/>
            <a:ext cx="3840163" cy="396875"/>
            <a:chOff x="1766" y="2199"/>
            <a:chExt cx="2419" cy="250"/>
          </a:xfrm>
        </p:grpSpPr>
        <p:sp>
          <p:nvSpPr>
            <p:cNvPr id="36932" name="AutoShape 70">
              <a:extLst>
                <a:ext uri="{FF2B5EF4-FFF2-40B4-BE49-F238E27FC236}">
                  <a16:creationId xmlns:a16="http://schemas.microsoft.com/office/drawing/2014/main" id="{2C35803D-1FB0-4FBD-88C2-4CA4AE69BDFB}"/>
                </a:ext>
              </a:extLst>
            </p:cNvPr>
            <p:cNvSpPr>
              <a:spLocks noChangeArrowheads="1"/>
            </p:cNvSpPr>
            <p:nvPr/>
          </p:nvSpPr>
          <p:spPr bwMode="auto">
            <a:xfrm>
              <a:off x="1766" y="2200"/>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6933" name="AutoShape 71">
              <a:extLst>
                <a:ext uri="{FF2B5EF4-FFF2-40B4-BE49-F238E27FC236}">
                  <a16:creationId xmlns:a16="http://schemas.microsoft.com/office/drawing/2014/main" id="{128E2191-CA34-4C56-AA07-CB14E2C09DA3}"/>
                </a:ext>
              </a:extLst>
            </p:cNvPr>
            <p:cNvSpPr>
              <a:spLocks noChangeArrowheads="1"/>
            </p:cNvSpPr>
            <p:nvPr/>
          </p:nvSpPr>
          <p:spPr bwMode="auto">
            <a:xfrm>
              <a:off x="2836" y="2200"/>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6934" name="Text Box 72">
              <a:extLst>
                <a:ext uri="{FF2B5EF4-FFF2-40B4-BE49-F238E27FC236}">
                  <a16:creationId xmlns:a16="http://schemas.microsoft.com/office/drawing/2014/main" id="{CEFE3DFB-58FD-4259-8313-FE88F7ACAB95}"/>
                </a:ext>
              </a:extLst>
            </p:cNvPr>
            <p:cNvSpPr txBox="1">
              <a:spLocks noChangeArrowheads="1"/>
            </p:cNvSpPr>
            <p:nvPr/>
          </p:nvSpPr>
          <p:spPr bwMode="auto">
            <a:xfrm>
              <a:off x="3883" y="2199"/>
              <a:ext cx="3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a:t>
              </a:r>
              <a:endParaRPr lang="cs-CZ" altLang="cs-CZ" sz="2000" b="1">
                <a:solidFill>
                  <a:schemeClr val="tx1"/>
                </a:solidFill>
                <a:cs typeface="Times New Roman" panose="02020603050405020304" pitchFamily="18" charset="0"/>
              </a:endParaRPr>
            </a:p>
          </p:txBody>
        </p:sp>
      </p:grpSp>
      <p:grpSp>
        <p:nvGrpSpPr>
          <p:cNvPr id="102473" name="Group 73">
            <a:extLst>
              <a:ext uri="{FF2B5EF4-FFF2-40B4-BE49-F238E27FC236}">
                <a16:creationId xmlns:a16="http://schemas.microsoft.com/office/drawing/2014/main" id="{F1123737-9CF2-41A3-AD53-29683925920C}"/>
              </a:ext>
            </a:extLst>
          </p:cNvPr>
          <p:cNvGrpSpPr>
            <a:grpSpLocks/>
          </p:cNvGrpSpPr>
          <p:nvPr/>
        </p:nvGrpSpPr>
        <p:grpSpPr bwMode="auto">
          <a:xfrm>
            <a:off x="2803525" y="2447925"/>
            <a:ext cx="3762375" cy="396875"/>
            <a:chOff x="1766" y="1542"/>
            <a:chExt cx="2370" cy="250"/>
          </a:xfrm>
        </p:grpSpPr>
        <p:sp>
          <p:nvSpPr>
            <p:cNvPr id="36929" name="AutoShape 74">
              <a:extLst>
                <a:ext uri="{FF2B5EF4-FFF2-40B4-BE49-F238E27FC236}">
                  <a16:creationId xmlns:a16="http://schemas.microsoft.com/office/drawing/2014/main" id="{49226AFC-04F7-4955-8C02-87054DC7399B}"/>
                </a:ext>
              </a:extLst>
            </p:cNvPr>
            <p:cNvSpPr>
              <a:spLocks noChangeArrowheads="1"/>
            </p:cNvSpPr>
            <p:nvPr/>
          </p:nvSpPr>
          <p:spPr bwMode="auto">
            <a:xfrm>
              <a:off x="1766" y="1543"/>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6930" name="AutoShape 75">
              <a:extLst>
                <a:ext uri="{FF2B5EF4-FFF2-40B4-BE49-F238E27FC236}">
                  <a16:creationId xmlns:a16="http://schemas.microsoft.com/office/drawing/2014/main" id="{800BB2E4-06B9-425E-B09A-475DF522EFAB}"/>
                </a:ext>
              </a:extLst>
            </p:cNvPr>
            <p:cNvSpPr>
              <a:spLocks noChangeArrowheads="1"/>
            </p:cNvSpPr>
            <p:nvPr/>
          </p:nvSpPr>
          <p:spPr bwMode="auto">
            <a:xfrm flipV="1">
              <a:off x="2836" y="1543"/>
              <a:ext cx="173" cy="248"/>
            </a:xfrm>
            <a:prstGeom prst="downArrow">
              <a:avLst>
                <a:gd name="adj1" fmla="val 50000"/>
                <a:gd name="adj2" fmla="val 35838"/>
              </a:avLst>
            </a:prstGeom>
            <a:solidFill>
              <a:schemeClr val="tx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36931" name="Text Box 76">
              <a:extLst>
                <a:ext uri="{FF2B5EF4-FFF2-40B4-BE49-F238E27FC236}">
                  <a16:creationId xmlns:a16="http://schemas.microsoft.com/office/drawing/2014/main" id="{88442564-8B17-43D7-A03F-0E36F08C8E63}"/>
                </a:ext>
              </a:extLst>
            </p:cNvPr>
            <p:cNvSpPr txBox="1">
              <a:spLocks noChangeArrowheads="1"/>
            </p:cNvSpPr>
            <p:nvPr/>
          </p:nvSpPr>
          <p:spPr bwMode="auto">
            <a:xfrm>
              <a:off x="3931" y="15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2000" b="1">
                  <a:solidFill>
                    <a:schemeClr val="tx1"/>
                  </a:solidFill>
                  <a:cs typeface="Times New Roman" panose="02020603050405020304" pitchFamily="18" charset="0"/>
                </a:rPr>
                <a:t>0</a:t>
              </a:r>
              <a:endParaRPr lang="cs-CZ" altLang="cs-CZ" sz="2000" b="1">
                <a:solidFill>
                  <a:schemeClr val="tx1"/>
                </a:solidFill>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2473"/>
                                        </p:tgtEl>
                                        <p:attrNameLst>
                                          <p:attrName>style.visibility</p:attrName>
                                        </p:attrNameLst>
                                      </p:cBhvr>
                                      <p:to>
                                        <p:strVal val="visible"/>
                                      </p:to>
                                    </p:set>
                                    <p:anim calcmode="lin" valueType="num">
                                      <p:cBhvr additive="base">
                                        <p:cTn id="7" dur="500" fill="hold"/>
                                        <p:tgtEl>
                                          <p:spTgt spid="102473"/>
                                        </p:tgtEl>
                                        <p:attrNameLst>
                                          <p:attrName>ppt_x</p:attrName>
                                        </p:attrNameLst>
                                      </p:cBhvr>
                                      <p:tavLst>
                                        <p:tav tm="0">
                                          <p:val>
                                            <p:strVal val="#ppt_x"/>
                                          </p:val>
                                        </p:tav>
                                        <p:tav tm="100000">
                                          <p:val>
                                            <p:strVal val="#ppt_x"/>
                                          </p:val>
                                        </p:tav>
                                      </p:tavLst>
                                    </p:anim>
                                    <p:anim calcmode="lin" valueType="num">
                                      <p:cBhvr additive="base">
                                        <p:cTn id="8" dur="500" fill="hold"/>
                                        <p:tgtEl>
                                          <p:spTgt spid="10247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2469"/>
                                        </p:tgtEl>
                                        <p:attrNameLst>
                                          <p:attrName>style.visibility</p:attrName>
                                        </p:attrNameLst>
                                      </p:cBhvr>
                                      <p:to>
                                        <p:strVal val="visible"/>
                                      </p:to>
                                    </p:set>
                                    <p:anim calcmode="lin" valueType="num">
                                      <p:cBhvr additive="base">
                                        <p:cTn id="13" dur="500" fill="hold"/>
                                        <p:tgtEl>
                                          <p:spTgt spid="102469"/>
                                        </p:tgtEl>
                                        <p:attrNameLst>
                                          <p:attrName>ppt_x</p:attrName>
                                        </p:attrNameLst>
                                      </p:cBhvr>
                                      <p:tavLst>
                                        <p:tav tm="0">
                                          <p:val>
                                            <p:strVal val="#ppt_x"/>
                                          </p:val>
                                        </p:tav>
                                        <p:tav tm="100000">
                                          <p:val>
                                            <p:strVal val="#ppt_x"/>
                                          </p:val>
                                        </p:tav>
                                      </p:tavLst>
                                    </p:anim>
                                    <p:anim calcmode="lin" valueType="num">
                                      <p:cBhvr additive="base">
                                        <p:cTn id="14" dur="500" fill="hold"/>
                                        <p:tgtEl>
                                          <p:spTgt spid="10246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02461"/>
                                        </p:tgtEl>
                                        <p:attrNameLst>
                                          <p:attrName>style.visibility</p:attrName>
                                        </p:attrNameLst>
                                      </p:cBhvr>
                                      <p:to>
                                        <p:strVal val="visible"/>
                                      </p:to>
                                    </p:set>
                                    <p:anim calcmode="lin" valueType="num">
                                      <p:cBhvr additive="base">
                                        <p:cTn id="19" dur="500" fill="hold"/>
                                        <p:tgtEl>
                                          <p:spTgt spid="102461"/>
                                        </p:tgtEl>
                                        <p:attrNameLst>
                                          <p:attrName>ppt_x</p:attrName>
                                        </p:attrNameLst>
                                      </p:cBhvr>
                                      <p:tavLst>
                                        <p:tav tm="0">
                                          <p:val>
                                            <p:strVal val="#ppt_x"/>
                                          </p:val>
                                        </p:tav>
                                        <p:tav tm="100000">
                                          <p:val>
                                            <p:strVal val="#ppt_x"/>
                                          </p:val>
                                        </p:tav>
                                      </p:tavLst>
                                    </p:anim>
                                    <p:anim calcmode="lin" valueType="num">
                                      <p:cBhvr additive="base">
                                        <p:cTn id="20" dur="500" fill="hold"/>
                                        <p:tgtEl>
                                          <p:spTgt spid="10246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02465"/>
                                        </p:tgtEl>
                                        <p:attrNameLst>
                                          <p:attrName>style.visibility</p:attrName>
                                        </p:attrNameLst>
                                      </p:cBhvr>
                                      <p:to>
                                        <p:strVal val="visible"/>
                                      </p:to>
                                    </p:set>
                                    <p:anim calcmode="lin" valueType="num">
                                      <p:cBhvr additive="base">
                                        <p:cTn id="25" dur="500" fill="hold"/>
                                        <p:tgtEl>
                                          <p:spTgt spid="102465"/>
                                        </p:tgtEl>
                                        <p:attrNameLst>
                                          <p:attrName>ppt_x</p:attrName>
                                        </p:attrNameLst>
                                      </p:cBhvr>
                                      <p:tavLst>
                                        <p:tav tm="0">
                                          <p:val>
                                            <p:strVal val="#ppt_x"/>
                                          </p:val>
                                        </p:tav>
                                        <p:tav tm="100000">
                                          <p:val>
                                            <p:strVal val="#ppt_x"/>
                                          </p:val>
                                        </p:tav>
                                      </p:tavLst>
                                    </p:anim>
                                    <p:anim calcmode="lin" valueType="num">
                                      <p:cBhvr additive="base">
                                        <p:cTn id="26" dur="500" fill="hold"/>
                                        <p:tgtEl>
                                          <p:spTgt spid="1024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8D270DD-1B05-4D3B-845B-4E11A8469F0A}"/>
              </a:ext>
            </a:extLst>
          </p:cNvPr>
          <p:cNvSpPr>
            <a:spLocks noGrp="1" noChangeArrowheads="1"/>
          </p:cNvSpPr>
          <p:nvPr>
            <p:ph type="title"/>
          </p:nvPr>
        </p:nvSpPr>
        <p:spPr>
          <a:xfrm>
            <a:off x="685800" y="153988"/>
            <a:ext cx="7772400" cy="1143000"/>
          </a:xfrm>
        </p:spPr>
        <p:txBody>
          <a:bodyPr/>
          <a:lstStyle/>
          <a:p>
            <a:pPr eaLnBrk="1" hangingPunct="1"/>
            <a:r>
              <a:rPr lang="en-US" altLang="cs-CZ"/>
              <a:t>Macrocytic Anemia (MCV, &gt;95)</a:t>
            </a:r>
          </a:p>
        </p:txBody>
      </p:sp>
      <p:sp>
        <p:nvSpPr>
          <p:cNvPr id="37891" name="Rectangle 3">
            <a:extLst>
              <a:ext uri="{FF2B5EF4-FFF2-40B4-BE49-F238E27FC236}">
                <a16:creationId xmlns:a16="http://schemas.microsoft.com/office/drawing/2014/main" id="{4374FECF-3144-4CC9-A7A3-E6397608ADDC}"/>
              </a:ext>
            </a:extLst>
          </p:cNvPr>
          <p:cNvSpPr>
            <a:spLocks noChangeArrowheads="1"/>
          </p:cNvSpPr>
          <p:nvPr/>
        </p:nvSpPr>
        <p:spPr bwMode="auto">
          <a:xfrm>
            <a:off x="914400"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endParaRPr lang="cs-CZ" altLang="cs-CZ" sz="2400">
              <a:solidFill>
                <a:schemeClr val="tx1"/>
              </a:solidFill>
              <a:latin typeface="Times New Roman" panose="02020603050405020304" pitchFamily="18" charset="0"/>
            </a:endParaRPr>
          </a:p>
        </p:txBody>
      </p:sp>
      <p:graphicFrame>
        <p:nvGraphicFramePr>
          <p:cNvPr id="103428" name="Group 4">
            <a:extLst>
              <a:ext uri="{FF2B5EF4-FFF2-40B4-BE49-F238E27FC236}">
                <a16:creationId xmlns:a16="http://schemas.microsoft.com/office/drawing/2014/main" id="{9A1C4224-EF94-450F-96FE-16747A909676}"/>
              </a:ext>
            </a:extLst>
          </p:cNvPr>
          <p:cNvGraphicFramePr>
            <a:graphicFrameLocks noGrp="1"/>
          </p:cNvGraphicFramePr>
          <p:nvPr/>
        </p:nvGraphicFramePr>
        <p:xfrm>
          <a:off x="0" y="1628775"/>
          <a:ext cx="8967788" cy="5064127"/>
        </p:xfrm>
        <a:graphic>
          <a:graphicData uri="http://schemas.openxmlformats.org/drawingml/2006/table">
            <a:tbl>
              <a:tblPr/>
              <a:tblGrid>
                <a:gridCol w="2695575">
                  <a:extLst>
                    <a:ext uri="{9D8B030D-6E8A-4147-A177-3AD203B41FA5}">
                      <a16:colId xmlns:a16="http://schemas.microsoft.com/office/drawing/2014/main" val="806860765"/>
                    </a:ext>
                  </a:extLst>
                </a:gridCol>
                <a:gridCol w="6272213">
                  <a:extLst>
                    <a:ext uri="{9D8B030D-6E8A-4147-A177-3AD203B41FA5}">
                      <a16:colId xmlns:a16="http://schemas.microsoft.com/office/drawing/2014/main" val="2147815220"/>
                    </a:ext>
                  </a:extLst>
                </a:gridCol>
              </a:tblGrid>
              <a:tr h="657225">
                <a:tc rowSpan="4">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Megaloblastic bone marrow</a:t>
                      </a:r>
                    </a:p>
                  </a:txBody>
                  <a:tcPr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Deficiency of vitamin B-12</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6308288"/>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Deficiency of folic acid</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2698193"/>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Drugs affecting DNA synthesis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0793777"/>
                  </a:ext>
                </a:extLst>
              </a:tr>
              <a:tr h="657225">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Inherited disorders of DNA synthesis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5218049"/>
                  </a:ext>
                </a:extLst>
              </a:tr>
              <a:tr h="485775">
                <a:tc rowSpan="5">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Nonmegaloblastic bone marrow</a:t>
                      </a:r>
                    </a:p>
                  </a:txBody>
                  <a:tcPr anchor="ct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Liver disease</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0251153"/>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Hypothyroidism and hypopituitarism</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6334629"/>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Accelerated erythropoiesis (reticulocytes)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4003616"/>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Hypoplastic and aplastic anemia</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5690894"/>
                  </a:ext>
                </a:extLst>
              </a:tr>
              <a:tr h="487363">
                <a:tc vMerge="1">
                  <a:txBody>
                    <a:bodyPr/>
                    <a:lstStyle/>
                    <a:p>
                      <a:endParaRPr lang="cs-CZ"/>
                    </a:p>
                  </a:txBody>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Infiltrated bone marrow</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046412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galo">
            <a:extLst>
              <a:ext uri="{FF2B5EF4-FFF2-40B4-BE49-F238E27FC236}">
                <a16:creationId xmlns:a16="http://schemas.microsoft.com/office/drawing/2014/main" id="{B4D841CF-A744-4D9C-9264-52914E0CF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844675"/>
            <a:ext cx="6442075"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normal">
            <a:extLst>
              <a:ext uri="{FF2B5EF4-FFF2-40B4-BE49-F238E27FC236}">
                <a16:creationId xmlns:a16="http://schemas.microsoft.com/office/drawing/2014/main" id="{4FF42A65-ABC6-4604-912C-49C8982DE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11613"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F3D68B76-DCE0-4EE8-90D7-F1CFC9392B7D}"/>
              </a:ext>
            </a:extLst>
          </p:cNvPr>
          <p:cNvSpPr>
            <a:spLocks noGrp="1"/>
          </p:cNvSpPr>
          <p:nvPr>
            <p:ph type="title"/>
          </p:nvPr>
        </p:nvSpPr>
        <p:spPr/>
        <p:txBody>
          <a:bodyPr/>
          <a:lstStyle/>
          <a:p>
            <a:r>
              <a:rPr lang="cs-CZ" altLang="cs-CZ" b="0"/>
              <a:t>Absorption of vit. B12</a:t>
            </a:r>
          </a:p>
        </p:txBody>
      </p:sp>
      <p:pic>
        <p:nvPicPr>
          <p:cNvPr id="39939" name="Picture 2" descr="Vitamin B12 Digestion, Absorption and Metabolism - YouTube">
            <a:extLst>
              <a:ext uri="{FF2B5EF4-FFF2-40B4-BE49-F238E27FC236}">
                <a16:creationId xmlns:a16="http://schemas.microsoft.com/office/drawing/2014/main" id="{89DF208F-F379-47CC-8354-CC5C55AC1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12875"/>
            <a:ext cx="90900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E9333A-E9B0-40C8-98E2-F083534173D6}"/>
              </a:ext>
            </a:extLst>
          </p:cNvPr>
          <p:cNvSpPr>
            <a:spLocks noGrp="1" noChangeArrowheads="1"/>
          </p:cNvSpPr>
          <p:nvPr>
            <p:ph type="title"/>
          </p:nvPr>
        </p:nvSpPr>
        <p:spPr/>
        <p:txBody>
          <a:bodyPr/>
          <a:lstStyle/>
          <a:p>
            <a:pPr eaLnBrk="1" hangingPunct="1"/>
            <a:r>
              <a:rPr lang="en-US" altLang="cs-CZ" b="0"/>
              <a:t>Anemia</a:t>
            </a:r>
            <a:endParaRPr lang="cs-CZ" altLang="cs-CZ" b="0"/>
          </a:p>
        </p:txBody>
      </p:sp>
      <p:sp>
        <p:nvSpPr>
          <p:cNvPr id="34819" name="Rectangle 3">
            <a:extLst>
              <a:ext uri="{FF2B5EF4-FFF2-40B4-BE49-F238E27FC236}">
                <a16:creationId xmlns:a16="http://schemas.microsoft.com/office/drawing/2014/main" id="{84676F5D-3667-47A1-8E16-90CCFAFCDE49}"/>
              </a:ext>
            </a:extLst>
          </p:cNvPr>
          <p:cNvSpPr>
            <a:spLocks noGrp="1" noChangeArrowheads="1"/>
          </p:cNvSpPr>
          <p:nvPr>
            <p:ph type="body" sz="half" idx="1"/>
          </p:nvPr>
        </p:nvSpPr>
        <p:spPr>
          <a:xfrm>
            <a:off x="457200" y="1600200"/>
            <a:ext cx="4041775" cy="4525963"/>
          </a:xfrm>
        </p:spPr>
        <p:txBody>
          <a:bodyPr/>
          <a:lstStyle/>
          <a:p>
            <a:pPr eaLnBrk="1" hangingPunct="1"/>
            <a:r>
              <a:rPr lang="cs-CZ" altLang="cs-CZ" sz="2800"/>
              <a:t>Hb </a:t>
            </a:r>
          </a:p>
          <a:p>
            <a:pPr lvl="2" eaLnBrk="1" hangingPunct="1">
              <a:buFontTx/>
              <a:buNone/>
            </a:pPr>
            <a:r>
              <a:rPr lang="en-US" altLang="cs-CZ" sz="2000"/>
              <a:t>M: &lt; </a:t>
            </a:r>
            <a:r>
              <a:rPr lang="cs-CZ" altLang="cs-CZ" sz="2000"/>
              <a:t>135</a:t>
            </a:r>
            <a:r>
              <a:rPr lang="en-US" altLang="cs-CZ" sz="2000"/>
              <a:t> </a:t>
            </a:r>
            <a:r>
              <a:rPr lang="cs-CZ" altLang="cs-CZ" sz="2000"/>
              <a:t> g/L</a:t>
            </a:r>
          </a:p>
          <a:p>
            <a:pPr lvl="2" eaLnBrk="1" hangingPunct="1">
              <a:buFontTx/>
              <a:buNone/>
            </a:pPr>
            <a:r>
              <a:rPr lang="en-US" altLang="cs-CZ" sz="2000"/>
              <a:t>F:  &lt; </a:t>
            </a:r>
            <a:r>
              <a:rPr lang="cs-CZ" altLang="cs-CZ" sz="2000"/>
              <a:t>120</a:t>
            </a:r>
            <a:r>
              <a:rPr lang="en-US" altLang="cs-CZ" sz="2000"/>
              <a:t> </a:t>
            </a:r>
            <a:r>
              <a:rPr lang="cs-CZ" altLang="cs-CZ" sz="2000"/>
              <a:t> g/L        </a:t>
            </a:r>
          </a:p>
          <a:p>
            <a:pPr eaLnBrk="1" hangingPunct="1"/>
            <a:r>
              <a:rPr lang="cs-CZ" altLang="cs-CZ" sz="2800"/>
              <a:t>Hct  </a:t>
            </a:r>
          </a:p>
          <a:p>
            <a:pPr lvl="2" eaLnBrk="1" hangingPunct="1">
              <a:buFontTx/>
              <a:buNone/>
            </a:pPr>
            <a:r>
              <a:rPr lang="en-US" altLang="cs-CZ" sz="2000"/>
              <a:t>M: &lt; </a:t>
            </a:r>
            <a:r>
              <a:rPr lang="cs-CZ" altLang="cs-CZ" sz="2000"/>
              <a:t>40  %</a:t>
            </a:r>
          </a:p>
          <a:p>
            <a:pPr lvl="2" eaLnBrk="1" hangingPunct="1">
              <a:buFontTx/>
              <a:buNone/>
            </a:pPr>
            <a:r>
              <a:rPr lang="en-US" altLang="cs-CZ" sz="2000"/>
              <a:t>F:  &lt; </a:t>
            </a:r>
            <a:r>
              <a:rPr lang="cs-CZ" altLang="cs-CZ" sz="2000"/>
              <a:t>37  %               </a:t>
            </a:r>
          </a:p>
          <a:p>
            <a:pPr eaLnBrk="1" hangingPunct="1"/>
            <a:r>
              <a:rPr lang="cs-CZ" altLang="cs-CZ" sz="2800"/>
              <a:t>Ery </a:t>
            </a:r>
          </a:p>
          <a:p>
            <a:pPr lvl="2" eaLnBrk="1" hangingPunct="1">
              <a:buFontTx/>
              <a:buNone/>
            </a:pPr>
            <a:r>
              <a:rPr lang="en-US" altLang="cs-CZ" sz="2000"/>
              <a:t>M: &lt; </a:t>
            </a:r>
            <a:r>
              <a:rPr lang="cs-CZ" altLang="cs-CZ" sz="2000"/>
              <a:t>4,3  * 10</a:t>
            </a:r>
            <a:r>
              <a:rPr lang="cs-CZ" altLang="cs-CZ" sz="2000" baseline="30000"/>
              <a:t>12  </a:t>
            </a:r>
            <a:r>
              <a:rPr lang="cs-CZ" altLang="cs-CZ" sz="2000"/>
              <a:t>/L</a:t>
            </a:r>
          </a:p>
          <a:p>
            <a:pPr lvl="2" eaLnBrk="1" hangingPunct="1">
              <a:buFontTx/>
              <a:buNone/>
            </a:pPr>
            <a:r>
              <a:rPr lang="en-US" altLang="cs-CZ" sz="2000"/>
              <a:t>F:  &lt; </a:t>
            </a:r>
            <a:r>
              <a:rPr lang="cs-CZ" altLang="cs-CZ" sz="2000"/>
              <a:t>3,9  * 10</a:t>
            </a:r>
            <a:r>
              <a:rPr lang="cs-CZ" altLang="cs-CZ" sz="2000" baseline="30000"/>
              <a:t>12</a:t>
            </a:r>
            <a:r>
              <a:rPr lang="cs-CZ" altLang="cs-CZ" sz="2000"/>
              <a:t> /L      </a:t>
            </a:r>
          </a:p>
          <a:p>
            <a:pPr eaLnBrk="1" hangingPunct="1">
              <a:buFontTx/>
              <a:buNone/>
            </a:pPr>
            <a:endParaRPr lang="cs-CZ" altLang="cs-CZ" sz="2800"/>
          </a:p>
        </p:txBody>
      </p:sp>
      <p:pic>
        <p:nvPicPr>
          <p:cNvPr id="8196" name="Picture 4" descr="images2">
            <a:extLst>
              <a:ext uri="{FF2B5EF4-FFF2-40B4-BE49-F238E27FC236}">
                <a16:creationId xmlns:a16="http://schemas.microsoft.com/office/drawing/2014/main" id="{BA6112F0-81D3-4171-ADE6-D9DEF803368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1854200"/>
            <a:ext cx="1087438" cy="114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6" descr="haematocrit">
            <a:extLst>
              <a:ext uri="{FF2B5EF4-FFF2-40B4-BE49-F238E27FC236}">
                <a16:creationId xmlns:a16="http://schemas.microsoft.com/office/drawing/2014/main" id="{5BD0482B-F37F-400A-BE48-3D395C08F48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54763" y="2619375"/>
            <a:ext cx="1227137" cy="1722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8" descr="HEME002">
            <a:extLst>
              <a:ext uri="{FF2B5EF4-FFF2-40B4-BE49-F238E27FC236}">
                <a16:creationId xmlns:a16="http://schemas.microsoft.com/office/drawing/2014/main" id="{F30A264B-B13C-4A56-9594-9A690A877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652963"/>
            <a:ext cx="1536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8" name="Group 12">
            <a:extLst>
              <a:ext uri="{FF2B5EF4-FFF2-40B4-BE49-F238E27FC236}">
                <a16:creationId xmlns:a16="http://schemas.microsoft.com/office/drawing/2014/main" id="{E5E18E76-9502-4088-B5A9-F66D38492681}"/>
              </a:ext>
            </a:extLst>
          </p:cNvPr>
          <p:cNvGrpSpPr>
            <a:grpSpLocks/>
          </p:cNvGrpSpPr>
          <p:nvPr/>
        </p:nvGrpSpPr>
        <p:grpSpPr bwMode="auto">
          <a:xfrm>
            <a:off x="1258888" y="5949950"/>
            <a:ext cx="7345362" cy="574675"/>
            <a:chOff x="430" y="3612"/>
            <a:chExt cx="4627" cy="362"/>
          </a:xfrm>
        </p:grpSpPr>
        <p:sp>
          <p:nvSpPr>
            <p:cNvPr id="8200" name="Text Box 10">
              <a:extLst>
                <a:ext uri="{FF2B5EF4-FFF2-40B4-BE49-F238E27FC236}">
                  <a16:creationId xmlns:a16="http://schemas.microsoft.com/office/drawing/2014/main" id="{63FF2F30-EF05-4D62-87DD-98ED0D91ADB4}"/>
                </a:ext>
              </a:extLst>
            </p:cNvPr>
            <p:cNvSpPr txBox="1">
              <a:spLocks noChangeArrowheads="1"/>
            </p:cNvSpPr>
            <p:nvPr/>
          </p:nvSpPr>
          <p:spPr bwMode="auto">
            <a:xfrm>
              <a:off x="476" y="3661"/>
              <a:ext cx="44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spcBef>
                  <a:spcPct val="50000"/>
                </a:spcBef>
                <a:buFontTx/>
                <a:buNone/>
              </a:pPr>
              <a:r>
                <a:rPr lang="en-US" altLang="cs-CZ" sz="2400">
                  <a:solidFill>
                    <a:schemeClr val="tx1"/>
                  </a:solidFill>
                </a:rPr>
                <a:t>Principal criterion</a:t>
              </a:r>
              <a:r>
                <a:rPr lang="cs-CZ" altLang="cs-CZ" sz="2400">
                  <a:solidFill>
                    <a:schemeClr val="tx1"/>
                  </a:solidFill>
                </a:rPr>
                <a:t>:  Hb</a:t>
              </a:r>
              <a:r>
                <a:rPr lang="en-US" altLang="cs-CZ" sz="2400">
                  <a:solidFill>
                    <a:schemeClr val="tx1"/>
                  </a:solidFill>
                </a:rPr>
                <a:t>&lt; 120 g/L in w or &lt; 135  in m</a:t>
              </a:r>
              <a:endParaRPr lang="cs-CZ" altLang="cs-CZ" sz="2400">
                <a:solidFill>
                  <a:schemeClr val="tx1"/>
                </a:solidFill>
              </a:endParaRPr>
            </a:p>
          </p:txBody>
        </p:sp>
        <p:sp>
          <p:nvSpPr>
            <p:cNvPr id="8201" name="Rectangle 11">
              <a:extLst>
                <a:ext uri="{FF2B5EF4-FFF2-40B4-BE49-F238E27FC236}">
                  <a16:creationId xmlns:a16="http://schemas.microsoft.com/office/drawing/2014/main" id="{813D8B95-9897-48D5-888D-AB975F04E343}"/>
                </a:ext>
              </a:extLst>
            </p:cNvPr>
            <p:cNvSpPr>
              <a:spLocks noChangeArrowheads="1"/>
            </p:cNvSpPr>
            <p:nvPr/>
          </p:nvSpPr>
          <p:spPr bwMode="auto">
            <a:xfrm>
              <a:off x="430" y="3612"/>
              <a:ext cx="4627" cy="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itamin B12 deficiency | Nature Reviews Disease Primers">
            <a:extLst>
              <a:ext uri="{FF2B5EF4-FFF2-40B4-BE49-F238E27FC236}">
                <a16:creationId xmlns:a16="http://schemas.microsoft.com/office/drawing/2014/main" id="{31294C24-BF3A-484F-951D-89D46410AB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 t="1242" r="1176" b="10230"/>
          <a:stretch/>
        </p:blipFill>
        <p:spPr bwMode="auto">
          <a:xfrm>
            <a:off x="143508" y="1196752"/>
            <a:ext cx="8856984" cy="5131023"/>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00DABB8D-5DA2-4193-8ACD-98D20DBCB745}"/>
              </a:ext>
            </a:extLst>
          </p:cNvPr>
          <p:cNvSpPr txBox="1">
            <a:spLocks/>
          </p:cNvSpPr>
          <p:nvPr/>
        </p:nvSpPr>
        <p:spPr>
          <a:xfrm>
            <a:off x="457200" y="260350"/>
            <a:ext cx="8229600" cy="1143000"/>
          </a:xfrm>
          <a:prstGeom prst="rect">
            <a:avLst/>
          </a:prstGeom>
        </p:spPr>
        <p:txBody>
          <a:bodyPr/>
          <a:lstStyle>
            <a:lvl1pPr algn="l" rtl="0" eaLnBrk="0" fontAlgn="base" hangingPunct="0">
              <a:spcBef>
                <a:spcPct val="0"/>
              </a:spcBef>
              <a:spcAft>
                <a:spcPct val="0"/>
              </a:spcAft>
              <a:defRPr sz="4400" b="1" u="sng" kern="1200">
                <a:solidFill>
                  <a:srgbClr val="FF0000"/>
                </a:solidFill>
                <a:latin typeface="+mj-lt"/>
                <a:ea typeface="+mj-ea"/>
                <a:cs typeface="+mj-cs"/>
              </a:defRPr>
            </a:lvl1pPr>
            <a:lvl2pPr algn="l" rtl="0" eaLnBrk="0" fontAlgn="base" hangingPunct="0">
              <a:spcBef>
                <a:spcPct val="0"/>
              </a:spcBef>
              <a:spcAft>
                <a:spcPct val="0"/>
              </a:spcAft>
              <a:defRPr sz="4400" b="1" u="sng">
                <a:solidFill>
                  <a:srgbClr val="FF0000"/>
                </a:solidFill>
                <a:latin typeface="Arial" panose="020B0604020202020204" pitchFamily="34" charset="0"/>
              </a:defRPr>
            </a:lvl2pPr>
            <a:lvl3pPr algn="l" rtl="0" eaLnBrk="0" fontAlgn="base" hangingPunct="0">
              <a:spcBef>
                <a:spcPct val="0"/>
              </a:spcBef>
              <a:spcAft>
                <a:spcPct val="0"/>
              </a:spcAft>
              <a:defRPr sz="4400" b="1" u="sng">
                <a:solidFill>
                  <a:srgbClr val="FF0000"/>
                </a:solidFill>
                <a:latin typeface="Arial" panose="020B0604020202020204" pitchFamily="34" charset="0"/>
              </a:defRPr>
            </a:lvl3pPr>
            <a:lvl4pPr algn="l" rtl="0" eaLnBrk="0" fontAlgn="base" hangingPunct="0">
              <a:spcBef>
                <a:spcPct val="0"/>
              </a:spcBef>
              <a:spcAft>
                <a:spcPct val="0"/>
              </a:spcAft>
              <a:defRPr sz="4400" b="1" u="sng">
                <a:solidFill>
                  <a:srgbClr val="FF0000"/>
                </a:solidFill>
                <a:latin typeface="Arial" panose="020B0604020202020204" pitchFamily="34" charset="0"/>
              </a:defRPr>
            </a:lvl4pPr>
            <a:lvl5pPr algn="l" rtl="0" eaLnBrk="0" fontAlgn="base" hangingPunct="0">
              <a:spcBef>
                <a:spcPct val="0"/>
              </a:spcBef>
              <a:spcAft>
                <a:spcPct val="0"/>
              </a:spcAft>
              <a:defRPr sz="4400" b="1" u="sng">
                <a:solidFill>
                  <a:srgbClr val="FF0000"/>
                </a:solidFill>
                <a:latin typeface="Arial" panose="020B0604020202020204" pitchFamily="34" charset="0"/>
              </a:defRPr>
            </a:lvl5pPr>
            <a:lvl6pPr marL="457200" algn="l" rtl="0" fontAlgn="base">
              <a:spcBef>
                <a:spcPct val="0"/>
              </a:spcBef>
              <a:spcAft>
                <a:spcPct val="0"/>
              </a:spcAft>
              <a:defRPr sz="4400" b="1" u="sng">
                <a:solidFill>
                  <a:srgbClr val="FF0000"/>
                </a:solidFill>
                <a:latin typeface="Arial" panose="020B0604020202020204" pitchFamily="34" charset="0"/>
              </a:defRPr>
            </a:lvl6pPr>
            <a:lvl7pPr marL="914400" algn="l" rtl="0" fontAlgn="base">
              <a:spcBef>
                <a:spcPct val="0"/>
              </a:spcBef>
              <a:spcAft>
                <a:spcPct val="0"/>
              </a:spcAft>
              <a:defRPr sz="4400" b="1" u="sng">
                <a:solidFill>
                  <a:srgbClr val="FF0000"/>
                </a:solidFill>
                <a:latin typeface="Arial" panose="020B0604020202020204" pitchFamily="34" charset="0"/>
              </a:defRPr>
            </a:lvl7pPr>
            <a:lvl8pPr marL="1371600" algn="l" rtl="0" fontAlgn="base">
              <a:spcBef>
                <a:spcPct val="0"/>
              </a:spcBef>
              <a:spcAft>
                <a:spcPct val="0"/>
              </a:spcAft>
              <a:defRPr sz="4400" b="1" u="sng">
                <a:solidFill>
                  <a:srgbClr val="FF0000"/>
                </a:solidFill>
                <a:latin typeface="Arial" panose="020B0604020202020204" pitchFamily="34" charset="0"/>
              </a:defRPr>
            </a:lvl8pPr>
            <a:lvl9pPr marL="1828800" algn="l" rtl="0" fontAlgn="base">
              <a:spcBef>
                <a:spcPct val="0"/>
              </a:spcBef>
              <a:spcAft>
                <a:spcPct val="0"/>
              </a:spcAft>
              <a:defRPr sz="4400" b="1" u="sng">
                <a:solidFill>
                  <a:srgbClr val="FF0000"/>
                </a:solidFill>
                <a:latin typeface="Arial" panose="020B0604020202020204" pitchFamily="34" charset="0"/>
              </a:defRPr>
            </a:lvl9pPr>
          </a:lstStyle>
          <a:p>
            <a:r>
              <a:rPr lang="en-US" altLang="cs-CZ" b="0" dirty="0"/>
              <a:t>The role of vit. B12 and folate</a:t>
            </a:r>
            <a:endParaRPr lang="cs-CZ" altLang="cs-CZ" b="0" dirty="0"/>
          </a:p>
        </p:txBody>
      </p:sp>
    </p:spTree>
    <p:extLst>
      <p:ext uri="{BB962C8B-B14F-4D97-AF65-F5344CB8AC3E}">
        <p14:creationId xmlns:p14="http://schemas.microsoft.com/office/powerpoint/2010/main" val="2094325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C7DDA9A5-6E83-4437-83BD-9A6EDF1347D0}"/>
              </a:ext>
            </a:extLst>
          </p:cNvPr>
          <p:cNvSpPr>
            <a:spLocks noGrp="1"/>
          </p:cNvSpPr>
          <p:nvPr>
            <p:ph type="title"/>
          </p:nvPr>
        </p:nvSpPr>
        <p:spPr/>
        <p:txBody>
          <a:bodyPr/>
          <a:lstStyle/>
          <a:p>
            <a:r>
              <a:rPr lang="en-US" altLang="cs-CZ" b="0" dirty="0"/>
              <a:t>Lack of vit. B12 - causes</a:t>
            </a:r>
            <a:endParaRPr lang="cs-CZ" altLang="cs-CZ" b="0" dirty="0"/>
          </a:p>
        </p:txBody>
      </p:sp>
      <p:sp>
        <p:nvSpPr>
          <p:cNvPr id="40963" name="Zástupný symbol pro obsah 2">
            <a:extLst>
              <a:ext uri="{FF2B5EF4-FFF2-40B4-BE49-F238E27FC236}">
                <a16:creationId xmlns:a16="http://schemas.microsoft.com/office/drawing/2014/main" id="{B0319C5A-A603-491C-8A9B-95B8542ACA39}"/>
              </a:ext>
            </a:extLst>
          </p:cNvPr>
          <p:cNvSpPr>
            <a:spLocks noGrp="1"/>
          </p:cNvSpPr>
          <p:nvPr>
            <p:ph idx="1"/>
          </p:nvPr>
        </p:nvSpPr>
        <p:spPr/>
        <p:txBody>
          <a:bodyPr/>
          <a:lstStyle/>
          <a:p>
            <a:r>
              <a:rPr lang="en-US" altLang="cs-CZ"/>
              <a:t>Not enough ingestion – strict vegans if they do not take care</a:t>
            </a:r>
          </a:p>
          <a:p>
            <a:r>
              <a:rPr lang="en-US" altLang="cs-CZ"/>
              <a:t>Autoimmune inflammation of gastric mucosa (atrophic gastritis) leading to deficiency in intrinsic factor </a:t>
            </a:r>
          </a:p>
          <a:p>
            <a:r>
              <a:rPr lang="en-US" altLang="cs-CZ"/>
              <a:t>Diseases of terminal ileum (celiac disease, Crohn disease)</a:t>
            </a:r>
            <a:endParaRPr lang="cs-CZ" alt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E59A4E4-EF87-41E4-828F-8E8A4E1F9092}"/>
              </a:ext>
            </a:extLst>
          </p:cNvPr>
          <p:cNvSpPr>
            <a:spLocks noGrp="1" noChangeArrowheads="1"/>
          </p:cNvSpPr>
          <p:nvPr>
            <p:ph type="title"/>
          </p:nvPr>
        </p:nvSpPr>
        <p:spPr/>
        <p:txBody>
          <a:bodyPr/>
          <a:lstStyle/>
          <a:p>
            <a:pPr eaLnBrk="1" hangingPunct="1"/>
            <a:r>
              <a:rPr lang="en-US" altLang="cs-CZ"/>
              <a:t>Blood smear</a:t>
            </a:r>
          </a:p>
        </p:txBody>
      </p:sp>
      <p:sp>
        <p:nvSpPr>
          <p:cNvPr id="41987" name="Rectangle 3">
            <a:extLst>
              <a:ext uri="{FF2B5EF4-FFF2-40B4-BE49-F238E27FC236}">
                <a16:creationId xmlns:a16="http://schemas.microsoft.com/office/drawing/2014/main" id="{7F2B4ADE-FF04-4758-9E8C-93002931402F}"/>
              </a:ext>
            </a:extLst>
          </p:cNvPr>
          <p:cNvSpPr>
            <a:spLocks noGrp="1" noChangeArrowheads="1"/>
          </p:cNvSpPr>
          <p:nvPr>
            <p:ph type="body" idx="1"/>
          </p:nvPr>
        </p:nvSpPr>
        <p:spPr/>
        <p:txBody>
          <a:bodyPr/>
          <a:lstStyle/>
          <a:p>
            <a:pPr eaLnBrk="1" hangingPunct="1"/>
            <a:r>
              <a:rPr lang="en-US" altLang="cs-CZ" b="1">
                <a:solidFill>
                  <a:srgbClr val="FF0000"/>
                </a:solidFill>
              </a:rPr>
              <a:t>Morphology</a:t>
            </a:r>
            <a:r>
              <a:rPr lang="en-US" altLang="cs-CZ"/>
              <a:t> of blood elements</a:t>
            </a:r>
            <a:endParaRPr lang="en-US" altLang="cs-CZ" u="sng"/>
          </a:p>
          <a:p>
            <a:pPr lvl="1" eaLnBrk="1" hangingPunct="1"/>
            <a:r>
              <a:rPr lang="en-US" altLang="cs-CZ" u="sng"/>
              <a:t>Anisocytosis</a:t>
            </a:r>
            <a:r>
              <a:rPr lang="en-US" altLang="cs-CZ"/>
              <a:t> = variation in size</a:t>
            </a:r>
            <a:endParaRPr lang="en-US" altLang="cs-CZ" u="sng"/>
          </a:p>
          <a:p>
            <a:pPr lvl="1" eaLnBrk="1" hangingPunct="1"/>
            <a:r>
              <a:rPr lang="en-US" altLang="cs-CZ" u="sng"/>
              <a:t>Poikilocytosi</a:t>
            </a:r>
            <a:r>
              <a:rPr lang="en-US" altLang="cs-CZ"/>
              <a:t>s = variation in shape (schistocytes=RBC fragments; ovalocytes; spherocytes)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DE145AB-5892-4A50-9F04-F85A0DF799E2}"/>
              </a:ext>
            </a:extLst>
          </p:cNvPr>
          <p:cNvSpPr>
            <a:spLocks noGrp="1" noChangeArrowheads="1"/>
          </p:cNvSpPr>
          <p:nvPr>
            <p:ph type="title"/>
          </p:nvPr>
        </p:nvSpPr>
        <p:spPr>
          <a:xfrm>
            <a:off x="698500" y="133350"/>
            <a:ext cx="7772400" cy="452438"/>
          </a:xfrm>
        </p:spPr>
        <p:txBody>
          <a:bodyPr/>
          <a:lstStyle/>
          <a:p>
            <a:pPr eaLnBrk="1" hangingPunct="1"/>
            <a:r>
              <a:rPr lang="en-US" altLang="cs-CZ" sz="2800"/>
              <a:t>Various Forms of RBCs </a:t>
            </a:r>
          </a:p>
        </p:txBody>
      </p:sp>
      <p:graphicFrame>
        <p:nvGraphicFramePr>
          <p:cNvPr id="106499" name="Group 3">
            <a:extLst>
              <a:ext uri="{FF2B5EF4-FFF2-40B4-BE49-F238E27FC236}">
                <a16:creationId xmlns:a16="http://schemas.microsoft.com/office/drawing/2014/main" id="{A810F357-C8A3-4569-83E3-FC97194AFC93}"/>
              </a:ext>
            </a:extLst>
          </p:cNvPr>
          <p:cNvGraphicFramePr>
            <a:graphicFrameLocks noGrp="1"/>
          </p:cNvGraphicFramePr>
          <p:nvPr>
            <p:ph type="tbl" idx="1"/>
          </p:nvPr>
        </p:nvGraphicFramePr>
        <p:xfrm>
          <a:off x="263525" y="841375"/>
          <a:ext cx="8277225" cy="5495927"/>
        </p:xfrm>
        <a:graphic>
          <a:graphicData uri="http://schemas.openxmlformats.org/drawingml/2006/table">
            <a:tbl>
              <a:tblPr/>
              <a:tblGrid>
                <a:gridCol w="2151063">
                  <a:extLst>
                    <a:ext uri="{9D8B030D-6E8A-4147-A177-3AD203B41FA5}">
                      <a16:colId xmlns:a16="http://schemas.microsoft.com/office/drawing/2014/main" val="2309910363"/>
                    </a:ext>
                  </a:extLst>
                </a:gridCol>
                <a:gridCol w="6126162">
                  <a:extLst>
                    <a:ext uri="{9D8B030D-6E8A-4147-A177-3AD203B41FA5}">
                      <a16:colId xmlns:a16="http://schemas.microsoft.com/office/drawing/2014/main" val="165522987"/>
                    </a:ext>
                  </a:extLst>
                </a:gridCol>
              </a:tblGrid>
              <a:tr h="103346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Spherocyte</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Loss of central pallor, stains more densely, often microcytic. Hereditary spherocytosis and certain acquired hemolytic anemias.</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610204"/>
                  </a:ext>
                </a:extLst>
              </a:tr>
              <a:tr h="72390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Target cell</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Hypochromic with central "target" of hemoglobin. Liver disease, thalassemia, hemoglobin D, postsplenectomy.</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2519138"/>
                  </a:ext>
                </a:extLst>
              </a:tr>
              <a:tr h="947738">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Elliptocyte</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Oval to cigar shaped. Hereditary elliptocytosis, certain anemias (particularly vitamin B-12 and folate deficiency).</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17303"/>
                  </a:ext>
                </a:extLst>
              </a:tr>
              <a:tr h="103346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Schistocyte</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Fragmented helmet- or triangular-shaped RBCs. Microangiopathic anemia, artificial heart values, uremia, malignant hypertension.</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7824249"/>
                  </a:ext>
                </a:extLst>
              </a:tr>
              <a:tr h="1035050">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Stomatocyte</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Slitlike area of central pallor in erythrocyte. Liver disease, acute alcoholism, malignancies, hereditary stomatocytosis, and artifact.</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5763118"/>
                  </a:ext>
                </a:extLst>
              </a:tr>
              <a:tr h="722313">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Sickle cell</a:t>
                      </a:r>
                    </a:p>
                  </a:txBody>
                  <a:tcPr horzOverflow="overflow">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defRPr sz="2800">
                          <a:solidFill>
                            <a:schemeClr val="bg2"/>
                          </a:solidFill>
                          <a:latin typeface="Arial" panose="020B0604020202020204" pitchFamily="34" charset="0"/>
                        </a:defRPr>
                      </a:lvl1pPr>
                      <a:lvl2pPr>
                        <a:defRPr sz="2400">
                          <a:solidFill>
                            <a:schemeClr val="bg2"/>
                          </a:solidFill>
                          <a:latin typeface="Arial" panose="020B0604020202020204" pitchFamily="34" charset="0"/>
                        </a:defRPr>
                      </a:lvl2pPr>
                      <a:lvl3pPr>
                        <a:defRPr sz="2000">
                          <a:solidFill>
                            <a:schemeClr val="bg2"/>
                          </a:solidFill>
                          <a:latin typeface="Arial" panose="020B0604020202020204" pitchFamily="34" charset="0"/>
                        </a:defRPr>
                      </a:lvl3pPr>
                      <a:lvl4pPr>
                        <a:defRPr>
                          <a:solidFill>
                            <a:schemeClr val="bg2"/>
                          </a:solidFill>
                          <a:latin typeface="Arial" panose="020B0604020202020204" pitchFamily="34" charset="0"/>
                        </a:defRPr>
                      </a:lvl4pPr>
                      <a:lvl5pPr>
                        <a:defRPr>
                          <a:solidFill>
                            <a:schemeClr val="bg2"/>
                          </a:solidFill>
                          <a:latin typeface="Arial" panose="020B0604020202020204" pitchFamily="34" charset="0"/>
                        </a:defRPr>
                      </a:lvl5pPr>
                      <a:lvl6pPr fontAlgn="base">
                        <a:spcBef>
                          <a:spcPct val="20000"/>
                        </a:spcBef>
                        <a:spcAft>
                          <a:spcPct val="0"/>
                        </a:spcAft>
                        <a:defRPr>
                          <a:solidFill>
                            <a:schemeClr val="bg2"/>
                          </a:solidFill>
                          <a:latin typeface="Arial" panose="020B0604020202020204" pitchFamily="34" charset="0"/>
                        </a:defRPr>
                      </a:lvl6pPr>
                      <a:lvl7pPr fontAlgn="base">
                        <a:spcBef>
                          <a:spcPct val="20000"/>
                        </a:spcBef>
                        <a:spcAft>
                          <a:spcPct val="0"/>
                        </a:spcAft>
                        <a:defRPr>
                          <a:solidFill>
                            <a:schemeClr val="bg2"/>
                          </a:solidFill>
                          <a:latin typeface="Arial" panose="020B0604020202020204" pitchFamily="34" charset="0"/>
                        </a:defRPr>
                      </a:lvl7pPr>
                      <a:lvl8pPr fontAlgn="base">
                        <a:spcBef>
                          <a:spcPct val="20000"/>
                        </a:spcBef>
                        <a:spcAft>
                          <a:spcPct val="0"/>
                        </a:spcAft>
                        <a:defRPr>
                          <a:solidFill>
                            <a:schemeClr val="bg2"/>
                          </a:solidFill>
                          <a:latin typeface="Arial" panose="020B0604020202020204" pitchFamily="34" charset="0"/>
                        </a:defRPr>
                      </a:lvl8pPr>
                      <a:lvl9pPr fontAlgn="base">
                        <a:spcBef>
                          <a:spcPct val="20000"/>
                        </a:spcBef>
                        <a:spcAft>
                          <a:spcPct val="0"/>
                        </a:spcAft>
                        <a:defRPr>
                          <a:solidFill>
                            <a:schemeClr val="bg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Arial" panose="020B0604020202020204" pitchFamily="34" charset="0"/>
                        </a:rPr>
                        <a:t>Elongated cell with pointed ends. Hemoglobin S and certain types of hemoglobin C and l.</a:t>
                      </a:r>
                    </a:p>
                  </a:txBody>
                  <a:tcPr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5553184"/>
                  </a:ext>
                </a:extLst>
              </a:tr>
            </a:tbl>
          </a:graphicData>
        </a:graphic>
      </p:graphicFrame>
      <p:sp>
        <p:nvSpPr>
          <p:cNvPr id="43034" name="Text Box 26">
            <a:extLst>
              <a:ext uri="{FF2B5EF4-FFF2-40B4-BE49-F238E27FC236}">
                <a16:creationId xmlns:a16="http://schemas.microsoft.com/office/drawing/2014/main" id="{FBB31A7E-7C08-4EF4-A7D0-3186FDAD641F}"/>
              </a:ext>
            </a:extLst>
          </p:cNvPr>
          <p:cNvSpPr txBox="1">
            <a:spLocks noChangeArrowheads="1"/>
          </p:cNvSpPr>
          <p:nvPr/>
        </p:nvSpPr>
        <p:spPr bwMode="auto">
          <a:xfrm>
            <a:off x="247650" y="6108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endParaRPr lang="cs-CZ" altLang="cs-CZ" sz="2400" b="1">
              <a:solidFill>
                <a:schemeClr val="tx1"/>
              </a:solidFill>
              <a:latin typeface="Times New Roman" panose="02020603050405020304" pitchFamily="18" charset="0"/>
            </a:endParaRPr>
          </a:p>
        </p:txBody>
      </p:sp>
      <p:sp>
        <p:nvSpPr>
          <p:cNvPr id="43035" name="Text Box 27">
            <a:extLst>
              <a:ext uri="{FF2B5EF4-FFF2-40B4-BE49-F238E27FC236}">
                <a16:creationId xmlns:a16="http://schemas.microsoft.com/office/drawing/2014/main" id="{D89B0767-9A10-4E4E-BF52-34A28479DA3E}"/>
              </a:ext>
            </a:extLst>
          </p:cNvPr>
          <p:cNvSpPr txBox="1">
            <a:spLocks noChangeArrowheads="1"/>
          </p:cNvSpPr>
          <p:nvPr/>
        </p:nvSpPr>
        <p:spPr bwMode="auto">
          <a:xfrm>
            <a:off x="317500" y="5005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endParaRPr lang="cs-CZ" altLang="cs-CZ" sz="2400" b="1">
              <a:solidFill>
                <a:schemeClr val="tx1"/>
              </a:solidFill>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7EDC744-4444-4819-908B-EE751D61FB88}"/>
              </a:ext>
            </a:extLst>
          </p:cNvPr>
          <p:cNvSpPr>
            <a:spLocks noGrp="1" noChangeArrowheads="1"/>
          </p:cNvSpPr>
          <p:nvPr>
            <p:ph type="title"/>
          </p:nvPr>
        </p:nvSpPr>
        <p:spPr>
          <a:xfrm>
            <a:off x="9473" y="31373"/>
            <a:ext cx="5938837" cy="792088"/>
          </a:xfrm>
        </p:spPr>
        <p:txBody>
          <a:bodyPr/>
          <a:lstStyle/>
          <a:p>
            <a:pPr eaLnBrk="1" hangingPunct="1"/>
            <a:r>
              <a:rPr lang="en-US" altLang="cs-CZ" dirty="0" err="1"/>
              <a:t>Sicle</a:t>
            </a:r>
            <a:r>
              <a:rPr lang="en-US" altLang="cs-CZ" dirty="0"/>
              <a:t> Cell Disease</a:t>
            </a:r>
          </a:p>
        </p:txBody>
      </p:sp>
      <p:pic>
        <p:nvPicPr>
          <p:cNvPr id="44035" name="Picture 3" descr="SCD_1000x">
            <a:extLst>
              <a:ext uri="{FF2B5EF4-FFF2-40B4-BE49-F238E27FC236}">
                <a16:creationId xmlns:a16="http://schemas.microsoft.com/office/drawing/2014/main" id="{2E0C39C7-98BF-46A6-8619-7B5A1B7C36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64088" y="476672"/>
            <a:ext cx="3173536" cy="2380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ovéPole 4">
            <a:extLst>
              <a:ext uri="{FF2B5EF4-FFF2-40B4-BE49-F238E27FC236}">
                <a16:creationId xmlns:a16="http://schemas.microsoft.com/office/drawing/2014/main" id="{CDB9D559-4723-4C0C-B9E7-DE063BB5D748}"/>
              </a:ext>
            </a:extLst>
          </p:cNvPr>
          <p:cNvSpPr txBox="1"/>
          <p:nvPr/>
        </p:nvSpPr>
        <p:spPr>
          <a:xfrm>
            <a:off x="179512" y="1052736"/>
            <a:ext cx="4692014" cy="2677656"/>
          </a:xfrm>
          <a:prstGeom prst="rect">
            <a:avLst/>
          </a:prstGeom>
          <a:noFill/>
        </p:spPr>
        <p:txBody>
          <a:bodyPr wrap="square">
            <a:spAutoFit/>
          </a:bodyPr>
          <a:lstStyle/>
          <a:p>
            <a:pPr marL="171450" indent="-171450" eaLnBrk="1" hangingPunct="1">
              <a:buFont typeface="Arial" panose="020B0604020202020204" pitchFamily="34" charset="0"/>
              <a:buChar char="•"/>
            </a:pPr>
            <a:r>
              <a:rPr lang="en-US" altLang="cs-CZ" sz="1400" b="1" dirty="0"/>
              <a:t>Hemoglobin (Hb) S arises from a mutation coding of valine instead of glutamine in position 6 of the hemoglobin beta chain.</a:t>
            </a:r>
          </a:p>
          <a:p>
            <a:pPr marL="171450" indent="-171450" eaLnBrk="1" hangingPunct="1">
              <a:buFont typeface="Arial" panose="020B0604020202020204" pitchFamily="34" charset="0"/>
              <a:buChar char="•"/>
            </a:pPr>
            <a:endParaRPr lang="en-US" altLang="cs-CZ" sz="1400" b="1" dirty="0"/>
          </a:p>
          <a:p>
            <a:pPr marL="171450" indent="-171450" eaLnBrk="1" hangingPunct="1">
              <a:buFont typeface="Arial" panose="020B0604020202020204" pitchFamily="34" charset="0"/>
              <a:buChar char="•"/>
            </a:pPr>
            <a:r>
              <a:rPr lang="en-US" altLang="cs-CZ" sz="1400" b="1" dirty="0"/>
              <a:t>The resulting hemoglobin has the physical properties of forming polymers under deoxy </a:t>
            </a:r>
            <a:r>
              <a:rPr lang="en-US" altLang="cs-CZ" sz="1400" b="1" dirty="0" err="1"/>
              <a:t>conditionsUnder</a:t>
            </a:r>
            <a:r>
              <a:rPr lang="en-US" altLang="cs-CZ" sz="1400" b="1" dirty="0"/>
              <a:t> deoxy conditions.</a:t>
            </a:r>
          </a:p>
          <a:p>
            <a:pPr marL="171450" indent="-171450" eaLnBrk="1" hangingPunct="1">
              <a:buFont typeface="Arial" panose="020B0604020202020204" pitchFamily="34" charset="0"/>
              <a:buChar char="•"/>
            </a:pPr>
            <a:endParaRPr lang="en-US" altLang="cs-CZ" sz="1400" b="1" dirty="0"/>
          </a:p>
          <a:p>
            <a:pPr marL="171450" indent="-171450" eaLnBrk="1" hangingPunct="1">
              <a:buFont typeface="Arial" panose="020B0604020202020204" pitchFamily="34" charset="0"/>
              <a:buChar char="•"/>
            </a:pPr>
            <a:r>
              <a:rPr lang="en-US" altLang="cs-CZ" sz="1400" b="1" dirty="0"/>
              <a:t>Hb S forms a gel-like substance containing hemoglobin crystals called </a:t>
            </a:r>
            <a:r>
              <a:rPr lang="en-US" altLang="cs-CZ" sz="1400" b="1" dirty="0" err="1"/>
              <a:t>tactoids</a:t>
            </a:r>
            <a:r>
              <a:rPr lang="en-US" altLang="cs-CZ" sz="1400" b="1" dirty="0"/>
              <a:t>. </a:t>
            </a:r>
          </a:p>
          <a:p>
            <a:pPr marL="171450" indent="-171450" eaLnBrk="1" hangingPunct="1">
              <a:buFont typeface="Arial" panose="020B0604020202020204" pitchFamily="34" charset="0"/>
              <a:buChar char="•"/>
            </a:pPr>
            <a:endParaRPr lang="en-US" altLang="cs-CZ" sz="1400" b="1" dirty="0"/>
          </a:p>
          <a:p>
            <a:pPr marL="171450" indent="-171450" eaLnBrk="1" hangingPunct="1">
              <a:buFont typeface="Arial" panose="020B0604020202020204" pitchFamily="34" charset="0"/>
              <a:buChar char="•"/>
            </a:pPr>
            <a:endParaRPr lang="en-US" altLang="cs-CZ" sz="1400" b="1" dirty="0"/>
          </a:p>
        </p:txBody>
      </p:sp>
      <p:pic>
        <p:nvPicPr>
          <p:cNvPr id="44037" name="Picture 5" descr="Sickle cell disease: Clinical practice | Osmosis">
            <a:extLst>
              <a:ext uri="{FF2B5EF4-FFF2-40B4-BE49-F238E27FC236}">
                <a16:creationId xmlns:a16="http://schemas.microsoft.com/office/drawing/2014/main" id="{CB93FB7F-713B-4D1E-A514-B2C53AB5F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21" y="3486031"/>
            <a:ext cx="5938838" cy="3340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1723237-6804-40E8-B1DE-F27BB7FAFC60}"/>
              </a:ext>
            </a:extLst>
          </p:cNvPr>
          <p:cNvSpPr>
            <a:spLocks noGrp="1" noChangeArrowheads="1"/>
          </p:cNvSpPr>
          <p:nvPr>
            <p:ph type="body" idx="1"/>
          </p:nvPr>
        </p:nvSpPr>
        <p:spPr>
          <a:xfrm>
            <a:off x="457200" y="1600200"/>
            <a:ext cx="8291513" cy="5068888"/>
          </a:xfrm>
        </p:spPr>
        <p:txBody>
          <a:bodyPr/>
          <a:lstStyle/>
          <a:p>
            <a:pPr algn="ctr" eaLnBrk="1" hangingPunct="1">
              <a:buFontTx/>
              <a:buNone/>
            </a:pPr>
            <a:r>
              <a:rPr lang="en-US" altLang="cs-CZ"/>
              <a:t>low</a:t>
            </a:r>
            <a:r>
              <a:rPr lang="cs-CZ" altLang="cs-CZ"/>
              <a:t> </a:t>
            </a:r>
            <a:r>
              <a:rPr lang="en-US" altLang="cs-CZ"/>
              <a:t>hemoglobin concentration</a:t>
            </a:r>
            <a:r>
              <a:rPr lang="cs-CZ" altLang="cs-CZ"/>
              <a:t> </a:t>
            </a:r>
            <a:r>
              <a:rPr lang="en-US" altLang="cs-CZ"/>
              <a:t>   </a:t>
            </a:r>
            <a:r>
              <a:rPr lang="cs-CZ" altLang="cs-CZ"/>
              <a:t> </a:t>
            </a:r>
            <a:r>
              <a:rPr lang="en-US" altLang="cs-CZ"/>
              <a:t>    paleness</a:t>
            </a:r>
            <a:r>
              <a:rPr lang="cs-CZ" altLang="cs-CZ"/>
              <a:t> </a:t>
            </a:r>
          </a:p>
          <a:p>
            <a:pPr algn="ctr" eaLnBrk="1" hangingPunct="1">
              <a:buFontTx/>
              <a:buNone/>
            </a:pPr>
            <a:endParaRPr lang="en-US" altLang="cs-CZ"/>
          </a:p>
          <a:p>
            <a:pPr algn="ctr" eaLnBrk="1" hangingPunct="1">
              <a:buFontTx/>
              <a:buNone/>
            </a:pPr>
            <a:r>
              <a:rPr lang="en-US" altLang="cs-CZ"/>
              <a:t>Deficient oxygen delivery into tissues</a:t>
            </a:r>
            <a:r>
              <a:rPr lang="cs-CZ" altLang="cs-CZ"/>
              <a:t>  </a:t>
            </a:r>
          </a:p>
          <a:p>
            <a:pPr algn="ctr" eaLnBrk="1" hangingPunct="1">
              <a:buFontTx/>
              <a:buNone/>
            </a:pPr>
            <a:endParaRPr lang="cs-CZ" altLang="cs-CZ"/>
          </a:p>
          <a:p>
            <a:pPr algn="r" eaLnBrk="1" hangingPunct="1">
              <a:buFontTx/>
              <a:buNone/>
            </a:pPr>
            <a:r>
              <a:rPr lang="cs-CZ" altLang="cs-CZ"/>
              <a:t>T</a:t>
            </a:r>
            <a:r>
              <a:rPr lang="en-US" altLang="cs-CZ"/>
              <a:t>issue hypoxia        </a:t>
            </a:r>
            <a:r>
              <a:rPr lang="cs-CZ" altLang="cs-CZ"/>
              <a:t> </a:t>
            </a:r>
            <a:r>
              <a:rPr lang="en-US" altLang="cs-CZ"/>
              <a:t>sympaticus</a:t>
            </a:r>
          </a:p>
          <a:p>
            <a:pPr algn="r" eaLnBrk="1" hangingPunct="1">
              <a:buFontTx/>
              <a:buNone/>
            </a:pPr>
            <a:r>
              <a:rPr lang="en-US" altLang="cs-CZ"/>
              <a:t>activated    </a:t>
            </a:r>
            <a:endParaRPr lang="cs-CZ" altLang="cs-CZ"/>
          </a:p>
          <a:p>
            <a:pPr algn="ctr" eaLnBrk="1" hangingPunct="1">
              <a:buFontTx/>
              <a:buNone/>
            </a:pPr>
            <a:r>
              <a:rPr lang="en-US" altLang="cs-CZ"/>
              <a:t>weakness</a:t>
            </a:r>
            <a:r>
              <a:rPr lang="cs-CZ" altLang="cs-CZ"/>
              <a:t>,</a:t>
            </a:r>
            <a:r>
              <a:rPr lang="en-US" altLang="cs-CZ"/>
              <a:t>dyspnea    </a:t>
            </a:r>
          </a:p>
          <a:p>
            <a:pPr algn="ctr" eaLnBrk="1" hangingPunct="1">
              <a:buFontTx/>
              <a:buNone/>
            </a:pPr>
            <a:r>
              <a:rPr lang="en-US" altLang="cs-CZ"/>
              <a:t>          palpitations      hyperkinetic circulation</a:t>
            </a:r>
            <a:endParaRPr lang="cs-CZ" altLang="cs-CZ"/>
          </a:p>
        </p:txBody>
      </p:sp>
      <p:sp>
        <p:nvSpPr>
          <p:cNvPr id="9219" name="AutoShape 3">
            <a:extLst>
              <a:ext uri="{FF2B5EF4-FFF2-40B4-BE49-F238E27FC236}">
                <a16:creationId xmlns:a16="http://schemas.microsoft.com/office/drawing/2014/main" id="{22F29582-3F43-42A9-AFBD-86EDA8719217}"/>
              </a:ext>
            </a:extLst>
          </p:cNvPr>
          <p:cNvSpPr>
            <a:spLocks noChangeArrowheads="1"/>
          </p:cNvSpPr>
          <p:nvPr/>
        </p:nvSpPr>
        <p:spPr bwMode="auto">
          <a:xfrm>
            <a:off x="4343400" y="2349500"/>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9220" name="AutoShape 4">
            <a:extLst>
              <a:ext uri="{FF2B5EF4-FFF2-40B4-BE49-F238E27FC236}">
                <a16:creationId xmlns:a16="http://schemas.microsoft.com/office/drawing/2014/main" id="{5B2AC45A-217F-45C1-93AC-1D373F3314FD}"/>
              </a:ext>
            </a:extLst>
          </p:cNvPr>
          <p:cNvSpPr>
            <a:spLocks noChangeArrowheads="1"/>
          </p:cNvSpPr>
          <p:nvPr/>
        </p:nvSpPr>
        <p:spPr bwMode="auto">
          <a:xfrm>
            <a:off x="4427538" y="3429000"/>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9221" name="AutoShape 5">
            <a:extLst>
              <a:ext uri="{FF2B5EF4-FFF2-40B4-BE49-F238E27FC236}">
                <a16:creationId xmlns:a16="http://schemas.microsoft.com/office/drawing/2014/main" id="{8B3C18F2-93C7-44B7-90A9-A4060320815D}"/>
              </a:ext>
            </a:extLst>
          </p:cNvPr>
          <p:cNvSpPr>
            <a:spLocks noChangeArrowheads="1"/>
          </p:cNvSpPr>
          <p:nvPr/>
        </p:nvSpPr>
        <p:spPr bwMode="auto">
          <a:xfrm>
            <a:off x="7451725" y="5157788"/>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9222" name="Rectangle 6">
            <a:extLst>
              <a:ext uri="{FF2B5EF4-FFF2-40B4-BE49-F238E27FC236}">
                <a16:creationId xmlns:a16="http://schemas.microsoft.com/office/drawing/2014/main" id="{9C23AE78-7A45-4645-95B7-5BBA436387C0}"/>
              </a:ext>
            </a:extLst>
          </p:cNvPr>
          <p:cNvSpPr>
            <a:spLocks noGrp="1" noChangeArrowheads="1"/>
          </p:cNvSpPr>
          <p:nvPr>
            <p:ph type="title"/>
          </p:nvPr>
        </p:nvSpPr>
        <p:spPr/>
        <p:txBody>
          <a:bodyPr/>
          <a:lstStyle/>
          <a:p>
            <a:pPr algn="ctr" eaLnBrk="1" hangingPunct="1"/>
            <a:r>
              <a:rPr lang="en-US" altLang="cs-CZ" b="0"/>
              <a:t>Pathophysiology of anemia symptoms</a:t>
            </a:r>
            <a:endParaRPr lang="cs-CZ" altLang="cs-CZ" b="0"/>
          </a:p>
        </p:txBody>
      </p:sp>
      <p:sp>
        <p:nvSpPr>
          <p:cNvPr id="9223" name="AutoShape 8">
            <a:extLst>
              <a:ext uri="{FF2B5EF4-FFF2-40B4-BE49-F238E27FC236}">
                <a16:creationId xmlns:a16="http://schemas.microsoft.com/office/drawing/2014/main" id="{244E0A7E-6118-40B0-B11A-B86B203CE8E2}"/>
              </a:ext>
            </a:extLst>
          </p:cNvPr>
          <p:cNvSpPr>
            <a:spLocks noChangeArrowheads="1"/>
          </p:cNvSpPr>
          <p:nvPr/>
        </p:nvSpPr>
        <p:spPr bwMode="auto">
          <a:xfrm rot="-5400000">
            <a:off x="6342063" y="1658938"/>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285750" indent="-285750">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r" eaLnBrk="1" hangingPunct="1">
              <a:lnSpc>
                <a:spcPct val="90000"/>
              </a:lnSpc>
              <a:buClr>
                <a:schemeClr val="accent1"/>
              </a:buClr>
              <a:buFont typeface="Wingdings" panose="05000000000000000000" pitchFamily="2" charset="2"/>
              <a:buNone/>
            </a:pPr>
            <a:endParaRPr lang="cs-CZ" altLang="cs-CZ" sz="2000">
              <a:solidFill>
                <a:schemeClr val="tx1"/>
              </a:solidFill>
            </a:endParaRPr>
          </a:p>
        </p:txBody>
      </p:sp>
      <p:sp>
        <p:nvSpPr>
          <p:cNvPr id="9224" name="AutoShape 8">
            <a:extLst>
              <a:ext uri="{FF2B5EF4-FFF2-40B4-BE49-F238E27FC236}">
                <a16:creationId xmlns:a16="http://schemas.microsoft.com/office/drawing/2014/main" id="{4299A956-22D9-4B8B-9230-879637D7B811}"/>
              </a:ext>
            </a:extLst>
          </p:cNvPr>
          <p:cNvSpPr>
            <a:spLocks noChangeArrowheads="1"/>
          </p:cNvSpPr>
          <p:nvPr/>
        </p:nvSpPr>
        <p:spPr bwMode="auto">
          <a:xfrm rot="-5400000">
            <a:off x="5981700" y="4035425"/>
            <a:ext cx="228600" cy="457200"/>
          </a:xfrm>
          <a:prstGeom prst="down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285750" indent="-285750">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r" eaLnBrk="1" hangingPunct="1">
              <a:lnSpc>
                <a:spcPct val="90000"/>
              </a:lnSpc>
              <a:buClr>
                <a:schemeClr val="accent1"/>
              </a:buClr>
              <a:buFont typeface="Wingdings" panose="05000000000000000000" pitchFamily="2" charset="2"/>
              <a:buNone/>
            </a:pPr>
            <a:endParaRPr lang="cs-CZ" altLang="cs-CZ" sz="2000">
              <a:solidFill>
                <a:schemeClr val="tx1"/>
              </a:solidFill>
            </a:endParaRPr>
          </a:p>
        </p:txBody>
      </p:sp>
      <p:sp>
        <p:nvSpPr>
          <p:cNvPr id="9225" name="AutoShape 5">
            <a:extLst>
              <a:ext uri="{FF2B5EF4-FFF2-40B4-BE49-F238E27FC236}">
                <a16:creationId xmlns:a16="http://schemas.microsoft.com/office/drawing/2014/main" id="{6A5ACE3C-24BD-4A7E-B354-A35D5B04267C}"/>
              </a:ext>
            </a:extLst>
          </p:cNvPr>
          <p:cNvSpPr>
            <a:spLocks noChangeArrowheads="1"/>
          </p:cNvSpPr>
          <p:nvPr/>
        </p:nvSpPr>
        <p:spPr bwMode="auto">
          <a:xfrm>
            <a:off x="4356100" y="4581525"/>
            <a:ext cx="254000" cy="457200"/>
          </a:xfrm>
          <a:prstGeom prst="downArrow">
            <a:avLst>
              <a:gd name="adj1" fmla="val 50000"/>
              <a:gd name="adj2" fmla="val 4987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9226" name="AutoShape 8">
            <a:extLst>
              <a:ext uri="{FF2B5EF4-FFF2-40B4-BE49-F238E27FC236}">
                <a16:creationId xmlns:a16="http://schemas.microsoft.com/office/drawing/2014/main" id="{CB22B478-EA7D-4416-B224-0CD2CCDAC9EF}"/>
              </a:ext>
            </a:extLst>
          </p:cNvPr>
          <p:cNvSpPr>
            <a:spLocks noChangeArrowheads="1"/>
          </p:cNvSpPr>
          <p:nvPr/>
        </p:nvSpPr>
        <p:spPr bwMode="auto">
          <a:xfrm rot="16200000" flipV="1">
            <a:off x="3989388" y="5738812"/>
            <a:ext cx="228600" cy="504825"/>
          </a:xfrm>
          <a:prstGeom prst="downArrow">
            <a:avLst>
              <a:gd name="adj1" fmla="val 50000"/>
              <a:gd name="adj2" fmla="val 5007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marL="285750" indent="-285750">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gn="r" eaLnBrk="1" hangingPunct="1">
              <a:lnSpc>
                <a:spcPct val="90000"/>
              </a:lnSpc>
              <a:buClr>
                <a:schemeClr val="accent1"/>
              </a:buClr>
              <a:buFont typeface="Wingdings" panose="05000000000000000000" pitchFamily="2" charset="2"/>
              <a:buNone/>
            </a:pPr>
            <a:endParaRPr lang="cs-CZ" altLang="cs-CZ" sz="20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92240D-9094-4245-A9EC-E38A4ACD3C18}"/>
              </a:ext>
            </a:extLst>
          </p:cNvPr>
          <p:cNvSpPr>
            <a:spLocks noGrp="1" noChangeArrowheads="1"/>
          </p:cNvSpPr>
          <p:nvPr>
            <p:ph type="title"/>
          </p:nvPr>
        </p:nvSpPr>
        <p:spPr/>
        <p:txBody>
          <a:bodyPr/>
          <a:lstStyle/>
          <a:p>
            <a:pPr eaLnBrk="1" hangingPunct="1"/>
            <a:r>
              <a:rPr lang="en-US" altLang="cs-CZ"/>
              <a:t>Causes of hypoxia</a:t>
            </a:r>
            <a:endParaRPr lang="cs-CZ" altLang="cs-CZ"/>
          </a:p>
        </p:txBody>
      </p:sp>
      <p:sp>
        <p:nvSpPr>
          <p:cNvPr id="75779" name="Rectangle 3">
            <a:extLst>
              <a:ext uri="{FF2B5EF4-FFF2-40B4-BE49-F238E27FC236}">
                <a16:creationId xmlns:a16="http://schemas.microsoft.com/office/drawing/2014/main" id="{C7CEE768-485C-4C26-9A02-FD0B43306897}"/>
              </a:ext>
            </a:extLst>
          </p:cNvPr>
          <p:cNvSpPr>
            <a:spLocks noGrp="1" noChangeArrowheads="1"/>
          </p:cNvSpPr>
          <p:nvPr>
            <p:ph type="body" idx="1"/>
          </p:nvPr>
        </p:nvSpPr>
        <p:spPr/>
        <p:txBody>
          <a:bodyPr/>
          <a:lstStyle/>
          <a:p>
            <a:pPr eaLnBrk="1" hangingPunct="1"/>
            <a:r>
              <a:rPr lang="en-US" altLang="cs-CZ"/>
              <a:t>Altitude hypoxia</a:t>
            </a:r>
            <a:r>
              <a:rPr lang="cs-CZ" altLang="cs-CZ"/>
              <a:t> – </a:t>
            </a:r>
            <a:r>
              <a:rPr lang="en-US" altLang="cs-CZ"/>
              <a:t>lack of</a:t>
            </a:r>
            <a:r>
              <a:rPr lang="cs-CZ" altLang="cs-CZ"/>
              <a:t> O</a:t>
            </a:r>
            <a:r>
              <a:rPr lang="cs-CZ" altLang="cs-CZ" baseline="-25000"/>
              <a:t>2</a:t>
            </a:r>
            <a:r>
              <a:rPr lang="cs-CZ" altLang="cs-CZ"/>
              <a:t> </a:t>
            </a:r>
            <a:r>
              <a:rPr lang="en-US" altLang="cs-CZ"/>
              <a:t>in the</a:t>
            </a:r>
            <a:r>
              <a:rPr lang="cs-CZ" altLang="cs-CZ"/>
              <a:t> </a:t>
            </a:r>
            <a:r>
              <a:rPr lang="en-US" altLang="cs-CZ"/>
              <a:t>inspired</a:t>
            </a:r>
            <a:r>
              <a:rPr lang="cs-CZ" altLang="cs-CZ"/>
              <a:t> </a:t>
            </a:r>
            <a:r>
              <a:rPr lang="en-US" altLang="cs-CZ"/>
              <a:t>air</a:t>
            </a:r>
            <a:r>
              <a:rPr lang="cs-CZ" altLang="cs-CZ"/>
              <a:t> = </a:t>
            </a:r>
            <a:r>
              <a:rPr lang="en-US" altLang="cs-CZ"/>
              <a:t>low</a:t>
            </a:r>
            <a:r>
              <a:rPr lang="cs-CZ" altLang="cs-CZ"/>
              <a:t> pO</a:t>
            </a:r>
            <a:r>
              <a:rPr lang="cs-CZ" altLang="cs-CZ" baseline="-25000"/>
              <a:t>2</a:t>
            </a:r>
            <a:endParaRPr lang="cs-CZ" altLang="cs-CZ"/>
          </a:p>
          <a:p>
            <a:pPr eaLnBrk="1" hangingPunct="1"/>
            <a:r>
              <a:rPr lang="en-US" altLang="cs-CZ"/>
              <a:t>Respiratory insufficiency</a:t>
            </a:r>
            <a:r>
              <a:rPr lang="cs-CZ" altLang="cs-CZ"/>
              <a:t>– </a:t>
            </a:r>
            <a:r>
              <a:rPr lang="en-US" altLang="cs-CZ">
                <a:solidFill>
                  <a:schemeClr val="hlink"/>
                </a:solidFill>
              </a:rPr>
              <a:t>hypoxic hypoxia</a:t>
            </a:r>
            <a:endParaRPr lang="cs-CZ" altLang="cs-CZ">
              <a:solidFill>
                <a:schemeClr val="hlink"/>
              </a:solidFill>
            </a:endParaRPr>
          </a:p>
          <a:p>
            <a:pPr eaLnBrk="1" hangingPunct="1"/>
            <a:r>
              <a:rPr lang="en-US" altLang="cs-CZ"/>
              <a:t>Lack of </a:t>
            </a:r>
            <a:r>
              <a:rPr lang="cs-CZ" altLang="cs-CZ"/>
              <a:t>hemoglobin – </a:t>
            </a:r>
            <a:r>
              <a:rPr lang="en-US" altLang="cs-CZ">
                <a:solidFill>
                  <a:schemeClr val="hlink"/>
                </a:solidFill>
              </a:rPr>
              <a:t>transport hypoxia </a:t>
            </a:r>
            <a:r>
              <a:rPr lang="cs-CZ" altLang="cs-CZ">
                <a:solidFill>
                  <a:schemeClr val="hlink"/>
                </a:solidFill>
              </a:rPr>
              <a:t> = </a:t>
            </a:r>
            <a:r>
              <a:rPr lang="en-US" altLang="cs-CZ">
                <a:solidFill>
                  <a:schemeClr val="hlink"/>
                </a:solidFill>
              </a:rPr>
              <a:t>anemia</a:t>
            </a:r>
            <a:endParaRPr lang="cs-CZ" altLang="cs-CZ">
              <a:solidFill>
                <a:schemeClr val="hlink"/>
              </a:solidFill>
            </a:endParaRPr>
          </a:p>
          <a:p>
            <a:pPr eaLnBrk="1" hangingPunct="1"/>
            <a:r>
              <a:rPr lang="en-US" altLang="cs-CZ"/>
              <a:t>Circulatory disturbance</a:t>
            </a:r>
            <a:r>
              <a:rPr lang="cs-CZ" altLang="cs-CZ"/>
              <a:t> – </a:t>
            </a:r>
            <a:r>
              <a:rPr lang="en-US" altLang="cs-CZ">
                <a:solidFill>
                  <a:schemeClr val="hlink"/>
                </a:solidFill>
              </a:rPr>
              <a:t>circulatory</a:t>
            </a:r>
            <a:r>
              <a:rPr lang="cs-CZ" altLang="cs-CZ">
                <a:solidFill>
                  <a:schemeClr val="hlink"/>
                </a:solidFill>
              </a:rPr>
              <a:t> </a:t>
            </a:r>
            <a:r>
              <a:rPr lang="en-US" altLang="cs-CZ">
                <a:solidFill>
                  <a:schemeClr val="hlink"/>
                </a:solidFill>
              </a:rPr>
              <a:t>hypoxia</a:t>
            </a:r>
            <a:endParaRPr lang="cs-CZ" altLang="cs-CZ">
              <a:solidFill>
                <a:schemeClr val="hlink"/>
              </a:solidFill>
            </a:endParaRPr>
          </a:p>
          <a:p>
            <a:pPr eaLnBrk="1" hangingPunct="1"/>
            <a:r>
              <a:rPr lang="en-US" altLang="cs-CZ"/>
              <a:t>Impaired</a:t>
            </a:r>
            <a:r>
              <a:rPr lang="cs-CZ" altLang="cs-CZ"/>
              <a:t> </a:t>
            </a:r>
            <a:r>
              <a:rPr lang="en-US" altLang="cs-CZ"/>
              <a:t>oxidation</a:t>
            </a:r>
            <a:r>
              <a:rPr lang="cs-CZ" altLang="cs-CZ"/>
              <a:t> </a:t>
            </a:r>
            <a:r>
              <a:rPr lang="en-US" altLang="cs-CZ"/>
              <a:t>in mitochondria</a:t>
            </a:r>
            <a:r>
              <a:rPr lang="cs-CZ" altLang="cs-CZ"/>
              <a:t> – </a:t>
            </a:r>
            <a:r>
              <a:rPr lang="en-US" altLang="cs-CZ">
                <a:solidFill>
                  <a:schemeClr val="hlink"/>
                </a:solidFill>
              </a:rPr>
              <a:t>histotoxic</a:t>
            </a:r>
            <a:r>
              <a:rPr lang="cs-CZ" altLang="cs-CZ">
                <a:solidFill>
                  <a:schemeClr val="hlink"/>
                </a:solidFill>
              </a:rPr>
              <a:t> </a:t>
            </a:r>
            <a:r>
              <a:rPr lang="en-US" altLang="cs-CZ">
                <a:solidFill>
                  <a:schemeClr val="hlink"/>
                </a:solidFill>
              </a:rPr>
              <a:t>hypoxia</a:t>
            </a:r>
            <a:endParaRPr lang="cs-CZ" altLang="cs-CZ" u="sng" baseline="-25000">
              <a:solidFill>
                <a:schemeClr val="hlink"/>
              </a:solidFill>
            </a:endParaRPr>
          </a:p>
          <a:p>
            <a:pPr eaLnBrk="1" hangingPunct="1">
              <a:buFont typeface="Wingdings" panose="05000000000000000000" pitchFamily="2" charset="2"/>
              <a:buNone/>
            </a:pPr>
            <a:endParaRPr lang="cs-CZ" altLang="cs-CZ" baseline="-25000">
              <a:solidFill>
                <a:schemeClr val="hlink"/>
              </a:solidFill>
            </a:endParaRPr>
          </a:p>
          <a:p>
            <a:pPr eaLnBrk="1" hangingPunct="1"/>
            <a:endParaRPr lang="cs-CZ" altLang="cs-CZ"/>
          </a:p>
          <a:p>
            <a:pPr eaLnBrk="1" hangingPunct="1"/>
            <a:endParaRPr lang="cs-CZ" altLang="cs-CZ" baseline="-25000"/>
          </a:p>
          <a:p>
            <a:pPr eaLnBrk="1" hangingPunct="1"/>
            <a:endParaRPr lang="cs-CZ" altLang="cs-CZ"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25BCCDC-BD51-4454-A004-9CA3643CF769}"/>
              </a:ext>
            </a:extLst>
          </p:cNvPr>
          <p:cNvSpPr>
            <a:spLocks noGrp="1" noChangeArrowheads="1"/>
          </p:cNvSpPr>
          <p:nvPr>
            <p:ph type="title"/>
          </p:nvPr>
        </p:nvSpPr>
        <p:spPr/>
        <p:txBody>
          <a:bodyPr/>
          <a:lstStyle/>
          <a:p>
            <a:pPr eaLnBrk="1" hangingPunct="1"/>
            <a:r>
              <a:rPr lang="en-US" altLang="cs-CZ"/>
              <a:t>Laboratory tests:</a:t>
            </a:r>
            <a:endParaRPr lang="cs-CZ" altLang="cs-CZ"/>
          </a:p>
        </p:txBody>
      </p:sp>
      <p:sp>
        <p:nvSpPr>
          <p:cNvPr id="76803" name="Rectangle 3">
            <a:extLst>
              <a:ext uri="{FF2B5EF4-FFF2-40B4-BE49-F238E27FC236}">
                <a16:creationId xmlns:a16="http://schemas.microsoft.com/office/drawing/2014/main" id="{45844500-9818-47E4-BD06-9548F713736C}"/>
              </a:ext>
            </a:extLst>
          </p:cNvPr>
          <p:cNvSpPr>
            <a:spLocks noGrp="1" noChangeArrowheads="1"/>
          </p:cNvSpPr>
          <p:nvPr>
            <p:ph type="body" idx="1"/>
          </p:nvPr>
        </p:nvSpPr>
        <p:spPr/>
        <p:txBody>
          <a:bodyPr/>
          <a:lstStyle/>
          <a:p>
            <a:pPr eaLnBrk="1" hangingPunct="1">
              <a:lnSpc>
                <a:spcPct val="90000"/>
              </a:lnSpc>
            </a:pPr>
            <a:r>
              <a:rPr lang="en-US" altLang="cs-CZ" sz="2800"/>
              <a:t>Principal</a:t>
            </a:r>
            <a:r>
              <a:rPr lang="cs-CZ" altLang="cs-CZ" sz="2800"/>
              <a:t>:</a:t>
            </a:r>
          </a:p>
          <a:p>
            <a:pPr lvl="1" eaLnBrk="1" hangingPunct="1">
              <a:lnSpc>
                <a:spcPct val="90000"/>
              </a:lnSpc>
            </a:pPr>
            <a:r>
              <a:rPr lang="en-US" altLang="cs-CZ" sz="2400"/>
              <a:t>Complete (full) blood count (CBC or FBC)</a:t>
            </a:r>
            <a:endParaRPr lang="cs-CZ" altLang="cs-CZ" sz="2400"/>
          </a:p>
          <a:p>
            <a:pPr eaLnBrk="1" hangingPunct="1">
              <a:lnSpc>
                <a:spcPct val="90000"/>
              </a:lnSpc>
            </a:pPr>
            <a:r>
              <a:rPr lang="en-US" altLang="cs-CZ" sz="2800"/>
              <a:t>Complementary</a:t>
            </a:r>
            <a:r>
              <a:rPr lang="cs-CZ" altLang="cs-CZ" sz="2800"/>
              <a:t>:</a:t>
            </a:r>
          </a:p>
          <a:p>
            <a:pPr lvl="1" eaLnBrk="1" hangingPunct="1">
              <a:lnSpc>
                <a:spcPct val="90000"/>
              </a:lnSpc>
            </a:pPr>
            <a:r>
              <a:rPr lang="en-US" altLang="cs-CZ" sz="2400"/>
              <a:t>Tests of iron metabolism</a:t>
            </a:r>
            <a:endParaRPr lang="cs-CZ" altLang="cs-CZ" sz="2400"/>
          </a:p>
          <a:p>
            <a:pPr lvl="1" eaLnBrk="1" hangingPunct="1">
              <a:lnSpc>
                <a:spcPct val="90000"/>
              </a:lnSpc>
            </a:pPr>
            <a:r>
              <a:rPr lang="en-US" altLang="cs-CZ" sz="2400"/>
              <a:t>Erythropoietin levels</a:t>
            </a:r>
            <a:endParaRPr lang="cs-CZ" altLang="cs-CZ" sz="2400"/>
          </a:p>
          <a:p>
            <a:pPr lvl="1" eaLnBrk="1" hangingPunct="1">
              <a:lnSpc>
                <a:spcPct val="90000"/>
              </a:lnSpc>
            </a:pPr>
            <a:r>
              <a:rPr lang="en-US" altLang="cs-CZ" sz="2400"/>
              <a:t>Detecting antibodies against RBC </a:t>
            </a:r>
            <a:r>
              <a:rPr lang="cs-CZ" altLang="cs-CZ" sz="2400"/>
              <a:t> –</a:t>
            </a:r>
            <a:r>
              <a:rPr lang="en-US" altLang="cs-CZ" sz="2400"/>
              <a:t> Coombs</a:t>
            </a:r>
            <a:r>
              <a:rPr lang="cs-CZ" altLang="cs-CZ" sz="2400"/>
              <a:t> test</a:t>
            </a:r>
            <a:r>
              <a:rPr lang="en-US" altLang="cs-CZ" sz="2400"/>
              <a:t> = antiglobuline test AGT</a:t>
            </a:r>
            <a:r>
              <a:rPr lang="cs-CZ" altLang="cs-CZ" sz="2400"/>
              <a:t> </a:t>
            </a:r>
          </a:p>
          <a:p>
            <a:pPr lvl="1" eaLnBrk="1" hangingPunct="1">
              <a:lnSpc>
                <a:spcPct val="90000"/>
              </a:lnSpc>
            </a:pPr>
            <a:r>
              <a:rPr lang="en-US" altLang="cs-CZ" sz="2400"/>
              <a:t>Osmotic fragility test </a:t>
            </a:r>
            <a:endParaRPr lang="cs-CZ" altLang="cs-CZ" sz="2400"/>
          </a:p>
          <a:p>
            <a:pPr lvl="1" eaLnBrk="1" hangingPunct="1">
              <a:lnSpc>
                <a:spcPct val="90000"/>
              </a:lnSpc>
            </a:pPr>
            <a:r>
              <a:rPr lang="en-US" altLang="cs-CZ" sz="2400"/>
              <a:t>Historically: </a:t>
            </a:r>
            <a:r>
              <a:rPr lang="cs-CZ" altLang="cs-CZ" sz="2400"/>
              <a:t>Ham</a:t>
            </a:r>
            <a:r>
              <a:rPr lang="en-US" altLang="cs-CZ" sz="2400"/>
              <a:t>’s</a:t>
            </a:r>
            <a:r>
              <a:rPr lang="cs-CZ" altLang="cs-CZ" sz="2400"/>
              <a:t> test (</a:t>
            </a:r>
            <a:r>
              <a:rPr lang="en-US" altLang="cs-CZ" sz="2400"/>
              <a:t>resistance in acidic environment</a:t>
            </a:r>
            <a:r>
              <a:rPr lang="cs-CZ" altLang="cs-CZ" sz="2400"/>
              <a:t>)</a:t>
            </a:r>
          </a:p>
          <a:p>
            <a:pPr lvl="1" eaLnBrk="1" hangingPunct="1">
              <a:lnSpc>
                <a:spcPct val="90000"/>
              </a:lnSpc>
            </a:pPr>
            <a:r>
              <a:rPr lang="en-US" altLang="cs-CZ" sz="2400"/>
              <a:t>Blood film/smear microscopic examination</a:t>
            </a:r>
            <a:endParaRPr lang="cs-CZ" altLang="cs-CZ" sz="2400"/>
          </a:p>
          <a:p>
            <a:pPr lvl="1" eaLnBrk="1" hangingPunct="1">
              <a:lnSpc>
                <a:spcPct val="90000"/>
              </a:lnSpc>
            </a:pPr>
            <a:r>
              <a:rPr lang="en-US" altLang="cs-CZ" sz="2400" b="1"/>
              <a:t>Bone marrow cytology/ aspiration  (Sternal puncture)</a:t>
            </a:r>
            <a:endParaRPr lang="cs-CZ" altLang="cs-CZ" sz="2400" b="1"/>
          </a:p>
          <a:p>
            <a:pPr lvl="1" eaLnBrk="1" hangingPunct="1">
              <a:lnSpc>
                <a:spcPct val="90000"/>
              </a:lnSpc>
            </a:pPr>
            <a:endParaRPr lang="cs-CZ" altLang="cs-CZ" sz="2400"/>
          </a:p>
          <a:p>
            <a:pPr lvl="1" eaLnBrk="1" hangingPunct="1">
              <a:lnSpc>
                <a:spcPct val="90000"/>
              </a:lnSpc>
            </a:pPr>
            <a:endParaRPr lang="cs-CZ"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8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DC5F2B8-2CD8-4CB4-B290-6831EF7C04DD}"/>
              </a:ext>
            </a:extLst>
          </p:cNvPr>
          <p:cNvSpPr>
            <a:spLocks noGrp="1" noChangeArrowheads="1"/>
          </p:cNvSpPr>
          <p:nvPr>
            <p:ph type="title"/>
          </p:nvPr>
        </p:nvSpPr>
        <p:spPr/>
        <p:txBody>
          <a:bodyPr/>
          <a:lstStyle/>
          <a:p>
            <a:pPr eaLnBrk="1" hangingPunct="1"/>
            <a:r>
              <a:rPr lang="en-US" altLang="cs-CZ" sz="4000"/>
              <a:t>Anemias classified by RBC morfology</a:t>
            </a:r>
            <a:r>
              <a:rPr lang="cs-CZ" altLang="cs-CZ" sz="4000"/>
              <a:t> (</a:t>
            </a:r>
            <a:r>
              <a:rPr lang="en-US" altLang="cs-CZ" sz="4000"/>
              <a:t>CBC)</a:t>
            </a:r>
            <a:endParaRPr lang="cs-CZ" altLang="cs-CZ" sz="4000"/>
          </a:p>
        </p:txBody>
      </p:sp>
      <p:sp>
        <p:nvSpPr>
          <p:cNvPr id="77827" name="Rectangle 3">
            <a:extLst>
              <a:ext uri="{FF2B5EF4-FFF2-40B4-BE49-F238E27FC236}">
                <a16:creationId xmlns:a16="http://schemas.microsoft.com/office/drawing/2014/main" id="{2EC517C0-635A-43DD-B4C6-70A9BC27CC99}"/>
              </a:ext>
            </a:extLst>
          </p:cNvPr>
          <p:cNvSpPr>
            <a:spLocks noGrp="1" noChangeArrowheads="1"/>
          </p:cNvSpPr>
          <p:nvPr>
            <p:ph type="body" idx="1"/>
          </p:nvPr>
        </p:nvSpPr>
        <p:spPr/>
        <p:txBody>
          <a:bodyPr/>
          <a:lstStyle/>
          <a:p>
            <a:pPr eaLnBrk="1" hangingPunct="1">
              <a:defRPr/>
            </a:pPr>
            <a:r>
              <a:rPr lang="en-US" altLang="cs-CZ" dirty="0"/>
              <a:t>by</a:t>
            </a:r>
            <a:r>
              <a:rPr lang="cs-CZ" altLang="cs-CZ" dirty="0"/>
              <a:t> MCV </a:t>
            </a:r>
          </a:p>
          <a:p>
            <a:pPr lvl="1" eaLnBrk="1" hangingPunct="1">
              <a:defRPr/>
            </a:pPr>
            <a:r>
              <a:rPr lang="cs-CZ" altLang="cs-CZ" dirty="0"/>
              <a:t> </a:t>
            </a:r>
            <a:r>
              <a:rPr lang="en-US" altLang="cs-CZ" dirty="0"/>
              <a:t>microcytic -</a:t>
            </a:r>
            <a:r>
              <a:rPr lang="cs-CZ" altLang="cs-CZ" dirty="0"/>
              <a:t> </a:t>
            </a:r>
            <a:r>
              <a:rPr lang="en-US" altLang="cs-CZ" dirty="0"/>
              <a:t>e.g. iron deficiency</a:t>
            </a:r>
            <a:endParaRPr lang="cs-CZ" altLang="cs-CZ" dirty="0"/>
          </a:p>
          <a:p>
            <a:pPr lvl="1" eaLnBrk="1" hangingPunct="1">
              <a:defRPr/>
            </a:pPr>
            <a:r>
              <a:rPr lang="en-US" altLang="cs-CZ" dirty="0"/>
              <a:t>normocytic</a:t>
            </a:r>
            <a:r>
              <a:rPr lang="cs-CZ" altLang="cs-CZ" dirty="0"/>
              <a:t> - </a:t>
            </a:r>
            <a:r>
              <a:rPr lang="en-US" altLang="cs-CZ" dirty="0"/>
              <a:t>e.g. acute bleeding</a:t>
            </a:r>
            <a:endParaRPr lang="cs-CZ" altLang="cs-CZ" dirty="0"/>
          </a:p>
          <a:p>
            <a:pPr lvl="1" eaLnBrk="1" hangingPunct="1">
              <a:defRPr/>
            </a:pPr>
            <a:r>
              <a:rPr lang="en-US" altLang="cs-CZ" dirty="0"/>
              <a:t>macrocytic</a:t>
            </a:r>
            <a:r>
              <a:rPr lang="cs-CZ" altLang="cs-CZ" dirty="0"/>
              <a:t> (</a:t>
            </a:r>
            <a:r>
              <a:rPr lang="en-US" altLang="cs-CZ" dirty="0"/>
              <a:t>megaloblastic</a:t>
            </a:r>
            <a:r>
              <a:rPr lang="cs-CZ" altLang="cs-CZ" dirty="0"/>
              <a:t>) - </a:t>
            </a:r>
            <a:r>
              <a:rPr lang="en-US" altLang="cs-CZ" dirty="0"/>
              <a:t>pernicious</a:t>
            </a:r>
            <a:endParaRPr lang="cs-CZ" altLang="cs-CZ" dirty="0"/>
          </a:p>
          <a:p>
            <a:pPr eaLnBrk="1" hangingPunct="1">
              <a:defRPr/>
            </a:pPr>
            <a:r>
              <a:rPr lang="en-US" altLang="cs-CZ" dirty="0"/>
              <a:t>by</a:t>
            </a:r>
            <a:r>
              <a:rPr lang="cs-CZ" altLang="cs-CZ" dirty="0"/>
              <a:t> MCHC (</a:t>
            </a:r>
            <a:r>
              <a:rPr lang="en-US" altLang="cs-CZ" dirty="0"/>
              <a:t>color</a:t>
            </a:r>
            <a:r>
              <a:rPr lang="cs-CZ" altLang="cs-CZ" dirty="0"/>
              <a:t>)</a:t>
            </a:r>
          </a:p>
          <a:p>
            <a:pPr lvl="1" eaLnBrk="1" hangingPunct="1">
              <a:defRPr/>
            </a:pPr>
            <a:r>
              <a:rPr lang="en-US" altLang="cs-CZ" dirty="0"/>
              <a:t>hypochromic</a:t>
            </a:r>
            <a:r>
              <a:rPr lang="cs-CZ" altLang="cs-CZ" dirty="0"/>
              <a:t> –</a:t>
            </a:r>
            <a:r>
              <a:rPr lang="en-US" altLang="cs-CZ" dirty="0"/>
              <a:t> lack of iron</a:t>
            </a:r>
          </a:p>
          <a:p>
            <a:pPr lvl="1" eaLnBrk="1" hangingPunct="1">
              <a:defRPr/>
            </a:pPr>
            <a:r>
              <a:rPr lang="en-US" altLang="cs-CZ" dirty="0"/>
              <a:t>normochromic</a:t>
            </a:r>
            <a:endParaRPr lang="cs-CZ" altLang="cs-CZ" dirty="0"/>
          </a:p>
          <a:p>
            <a:pPr marL="457200" lvl="1" indent="0" eaLnBrk="1" hangingPunct="1">
              <a:buFontTx/>
              <a:buNone/>
              <a:defRPr/>
            </a:pPr>
            <a:endParaRPr lang="cs-CZ" altLang="cs-CZ" dirty="0"/>
          </a:p>
          <a:p>
            <a:pPr lvl="1" eaLnBrk="1" hangingPunct="1">
              <a:defRPr/>
            </a:pPr>
            <a:endParaRPr lang="cs-CZ" alt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a:extLst>
              <a:ext uri="{FF2B5EF4-FFF2-40B4-BE49-F238E27FC236}">
                <a16:creationId xmlns:a16="http://schemas.microsoft.com/office/drawing/2014/main" id="{676ADE9F-3E19-4B0D-8057-F1C61C04D164}"/>
              </a:ext>
            </a:extLst>
          </p:cNvPr>
          <p:cNvSpPr>
            <a:spLocks noChangeArrowheads="1"/>
          </p:cNvSpPr>
          <p:nvPr/>
        </p:nvSpPr>
        <p:spPr bwMode="auto">
          <a:xfrm>
            <a:off x="2286000" y="228600"/>
            <a:ext cx="1219200" cy="1143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15" name="Oval 3">
            <a:extLst>
              <a:ext uri="{FF2B5EF4-FFF2-40B4-BE49-F238E27FC236}">
                <a16:creationId xmlns:a16="http://schemas.microsoft.com/office/drawing/2014/main" id="{E2BBB05A-DCDB-4645-A6F1-104D5D11E678}"/>
              </a:ext>
            </a:extLst>
          </p:cNvPr>
          <p:cNvSpPr>
            <a:spLocks noChangeArrowheads="1"/>
          </p:cNvSpPr>
          <p:nvPr/>
        </p:nvSpPr>
        <p:spPr bwMode="auto">
          <a:xfrm>
            <a:off x="2286000" y="1676400"/>
            <a:ext cx="1143000" cy="10668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16" name="Oval 4">
            <a:extLst>
              <a:ext uri="{FF2B5EF4-FFF2-40B4-BE49-F238E27FC236}">
                <a16:creationId xmlns:a16="http://schemas.microsoft.com/office/drawing/2014/main" id="{4B75F64A-1BA6-4CB7-8774-F0C607757EDA}"/>
              </a:ext>
            </a:extLst>
          </p:cNvPr>
          <p:cNvSpPr>
            <a:spLocks noChangeArrowheads="1"/>
          </p:cNvSpPr>
          <p:nvPr/>
        </p:nvSpPr>
        <p:spPr bwMode="auto">
          <a:xfrm>
            <a:off x="2438400" y="2971800"/>
            <a:ext cx="914400" cy="9144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17" name="Line 5">
            <a:extLst>
              <a:ext uri="{FF2B5EF4-FFF2-40B4-BE49-F238E27FC236}">
                <a16:creationId xmlns:a16="http://schemas.microsoft.com/office/drawing/2014/main" id="{B9821A79-6C4C-48FD-9C2C-A40ABF1E6276}"/>
              </a:ext>
            </a:extLst>
          </p:cNvPr>
          <p:cNvSpPr>
            <a:spLocks noChangeShapeType="1"/>
          </p:cNvSpPr>
          <p:nvPr/>
        </p:nvSpPr>
        <p:spPr bwMode="auto">
          <a:xfrm>
            <a:off x="1295400" y="3962400"/>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8" name="Line 6">
            <a:extLst>
              <a:ext uri="{FF2B5EF4-FFF2-40B4-BE49-F238E27FC236}">
                <a16:creationId xmlns:a16="http://schemas.microsoft.com/office/drawing/2014/main" id="{A4F76B60-EDF5-4468-8009-C5F1AF0801F1}"/>
              </a:ext>
            </a:extLst>
          </p:cNvPr>
          <p:cNvSpPr>
            <a:spLocks noChangeShapeType="1"/>
          </p:cNvSpPr>
          <p:nvPr/>
        </p:nvSpPr>
        <p:spPr bwMode="auto">
          <a:xfrm>
            <a:off x="1295400" y="5084763"/>
            <a:ext cx="640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9" name="Oval 7">
            <a:extLst>
              <a:ext uri="{FF2B5EF4-FFF2-40B4-BE49-F238E27FC236}">
                <a16:creationId xmlns:a16="http://schemas.microsoft.com/office/drawing/2014/main" id="{ED02C759-BA38-424D-AF11-3A20B527E7EE}"/>
              </a:ext>
            </a:extLst>
          </p:cNvPr>
          <p:cNvSpPr>
            <a:spLocks noChangeArrowheads="1"/>
          </p:cNvSpPr>
          <p:nvPr/>
        </p:nvSpPr>
        <p:spPr bwMode="auto">
          <a:xfrm>
            <a:off x="1676400" y="4038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20" name="Oval 8">
            <a:extLst>
              <a:ext uri="{FF2B5EF4-FFF2-40B4-BE49-F238E27FC236}">
                <a16:creationId xmlns:a16="http://schemas.microsoft.com/office/drawing/2014/main" id="{C35B0A96-E29B-4C3B-B82A-7698BED05A06}"/>
              </a:ext>
            </a:extLst>
          </p:cNvPr>
          <p:cNvSpPr>
            <a:spLocks noChangeArrowheads="1"/>
          </p:cNvSpPr>
          <p:nvPr/>
        </p:nvSpPr>
        <p:spPr bwMode="auto">
          <a:xfrm>
            <a:off x="6400800" y="4038600"/>
            <a:ext cx="914400" cy="9144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21" name="Oval 9">
            <a:extLst>
              <a:ext uri="{FF2B5EF4-FFF2-40B4-BE49-F238E27FC236}">
                <a16:creationId xmlns:a16="http://schemas.microsoft.com/office/drawing/2014/main" id="{95CBA920-98E1-4DB2-863F-E2AE466D2CE8}"/>
              </a:ext>
            </a:extLst>
          </p:cNvPr>
          <p:cNvSpPr>
            <a:spLocks noChangeArrowheads="1"/>
          </p:cNvSpPr>
          <p:nvPr/>
        </p:nvSpPr>
        <p:spPr bwMode="auto">
          <a:xfrm>
            <a:off x="7391400" y="4114800"/>
            <a:ext cx="762000" cy="762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22" name="Oval 10">
            <a:extLst>
              <a:ext uri="{FF2B5EF4-FFF2-40B4-BE49-F238E27FC236}">
                <a16:creationId xmlns:a16="http://schemas.microsoft.com/office/drawing/2014/main" id="{22AEF0F4-E6EA-486D-8479-D5126D09F775}"/>
              </a:ext>
            </a:extLst>
          </p:cNvPr>
          <p:cNvSpPr>
            <a:spLocks noChangeArrowheads="1"/>
          </p:cNvSpPr>
          <p:nvPr/>
        </p:nvSpPr>
        <p:spPr bwMode="auto">
          <a:xfrm>
            <a:off x="2895600" y="43434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23" name="Line 11">
            <a:extLst>
              <a:ext uri="{FF2B5EF4-FFF2-40B4-BE49-F238E27FC236}">
                <a16:creationId xmlns:a16="http://schemas.microsoft.com/office/drawing/2014/main" id="{1A7020C8-C122-4212-ACC5-65194403CA15}"/>
              </a:ext>
            </a:extLst>
          </p:cNvPr>
          <p:cNvSpPr>
            <a:spLocks noChangeShapeType="1"/>
          </p:cNvSpPr>
          <p:nvPr/>
        </p:nvSpPr>
        <p:spPr bwMode="auto">
          <a:xfrm flipH="1">
            <a:off x="1905000" y="457200"/>
            <a:ext cx="0" cy="3352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4" name="Line 12">
            <a:extLst>
              <a:ext uri="{FF2B5EF4-FFF2-40B4-BE49-F238E27FC236}">
                <a16:creationId xmlns:a16="http://schemas.microsoft.com/office/drawing/2014/main" id="{7369E576-3567-4FBC-987D-4D51F6F5AF6F}"/>
              </a:ext>
            </a:extLst>
          </p:cNvPr>
          <p:cNvSpPr>
            <a:spLocks noChangeShapeType="1"/>
          </p:cNvSpPr>
          <p:nvPr/>
        </p:nvSpPr>
        <p:spPr bwMode="auto">
          <a:xfrm>
            <a:off x="3810000" y="4572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5" name="Text Box 13">
            <a:extLst>
              <a:ext uri="{FF2B5EF4-FFF2-40B4-BE49-F238E27FC236}">
                <a16:creationId xmlns:a16="http://schemas.microsoft.com/office/drawing/2014/main" id="{A26AC6A8-93BE-4DEF-96C6-6DA5BFECFDAC}"/>
              </a:ext>
            </a:extLst>
          </p:cNvPr>
          <p:cNvSpPr txBox="1">
            <a:spLocks noChangeArrowheads="1"/>
          </p:cNvSpPr>
          <p:nvPr/>
        </p:nvSpPr>
        <p:spPr bwMode="auto">
          <a:xfrm>
            <a:off x="4251325" y="419100"/>
            <a:ext cx="25955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a:solidFill>
                  <a:schemeClr val="tx1"/>
                </a:solidFill>
                <a:latin typeface="Times New Roman" panose="02020603050405020304" pitchFamily="18" charset="0"/>
              </a:rPr>
              <a:t>Stem cells,</a:t>
            </a:r>
            <a:r>
              <a:rPr lang="cs-CZ" altLang="cs-CZ" sz="1800">
                <a:solidFill>
                  <a:schemeClr val="tx1"/>
                </a:solidFill>
                <a:latin typeface="Times New Roman" panose="02020603050405020304" pitchFamily="18" charset="0"/>
              </a:rPr>
              <a:t> </a:t>
            </a:r>
            <a:r>
              <a:rPr lang="en-US" altLang="cs-CZ" sz="1800">
                <a:solidFill>
                  <a:schemeClr val="tx1"/>
                </a:solidFill>
                <a:latin typeface="Times New Roman" panose="02020603050405020304" pitchFamily="18" charset="0"/>
              </a:rPr>
              <a:t>growth factors</a:t>
            </a:r>
          </a:p>
        </p:txBody>
      </p:sp>
      <p:sp>
        <p:nvSpPr>
          <p:cNvPr id="13326" name="Text Box 14">
            <a:extLst>
              <a:ext uri="{FF2B5EF4-FFF2-40B4-BE49-F238E27FC236}">
                <a16:creationId xmlns:a16="http://schemas.microsoft.com/office/drawing/2014/main" id="{DAB227D4-DE7A-41F4-9B29-862754685A74}"/>
              </a:ext>
            </a:extLst>
          </p:cNvPr>
          <p:cNvSpPr txBox="1">
            <a:spLocks noChangeArrowheads="1"/>
          </p:cNvSpPr>
          <p:nvPr/>
        </p:nvSpPr>
        <p:spPr bwMode="auto">
          <a:xfrm>
            <a:off x="4284663" y="1052513"/>
            <a:ext cx="37496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a:solidFill>
                  <a:schemeClr val="tx1"/>
                </a:solidFill>
                <a:latin typeface="Times New Roman" panose="02020603050405020304" pitchFamily="18" charset="0"/>
              </a:rPr>
              <a:t>Cellular division, maturation:</a:t>
            </a:r>
          </a:p>
          <a:p>
            <a:pPr>
              <a:spcBef>
                <a:spcPct val="0"/>
              </a:spcBef>
              <a:buFontTx/>
              <a:buNone/>
            </a:pPr>
            <a:r>
              <a:rPr lang="cs-CZ" altLang="cs-CZ" sz="1800">
                <a:solidFill>
                  <a:schemeClr val="tx1"/>
                </a:solidFill>
                <a:latin typeface="Times New Roman" panose="02020603050405020304" pitchFamily="18" charset="0"/>
              </a:rPr>
              <a:t>DNA</a:t>
            </a:r>
            <a:r>
              <a:rPr lang="en-US" altLang="cs-CZ" sz="1800">
                <a:solidFill>
                  <a:schemeClr val="tx1"/>
                </a:solidFill>
                <a:latin typeface="Times New Roman" panose="02020603050405020304" pitchFamily="18" charset="0"/>
              </a:rPr>
              <a:t> synthesis: vitamin B</a:t>
            </a:r>
            <a:r>
              <a:rPr lang="en-US" altLang="cs-CZ" sz="1800" baseline="-25000">
                <a:solidFill>
                  <a:schemeClr val="tx1"/>
                </a:solidFill>
                <a:latin typeface="Times New Roman" panose="02020603050405020304" pitchFamily="18" charset="0"/>
              </a:rPr>
              <a:t>12</a:t>
            </a:r>
            <a:r>
              <a:rPr lang="en-US" altLang="cs-CZ" sz="1800">
                <a:solidFill>
                  <a:schemeClr val="tx1"/>
                </a:solidFill>
                <a:latin typeface="Times New Roman" panose="02020603050405020304" pitchFamily="18" charset="0"/>
              </a:rPr>
              <a:t>, folic acid</a:t>
            </a:r>
          </a:p>
        </p:txBody>
      </p:sp>
      <p:sp>
        <p:nvSpPr>
          <p:cNvPr id="13327" name="Text Box 15">
            <a:extLst>
              <a:ext uri="{FF2B5EF4-FFF2-40B4-BE49-F238E27FC236}">
                <a16:creationId xmlns:a16="http://schemas.microsoft.com/office/drawing/2014/main" id="{43EE3719-0F87-4C51-92CD-134D4B6C62F3}"/>
              </a:ext>
            </a:extLst>
          </p:cNvPr>
          <p:cNvSpPr txBox="1">
            <a:spLocks noChangeArrowheads="1"/>
          </p:cNvSpPr>
          <p:nvPr/>
        </p:nvSpPr>
        <p:spPr bwMode="auto">
          <a:xfrm>
            <a:off x="4267200" y="712788"/>
            <a:ext cx="15573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a:solidFill>
                  <a:schemeClr val="tx1"/>
                </a:solidFill>
                <a:latin typeface="Times New Roman" panose="02020603050405020304" pitchFamily="18" charset="0"/>
              </a:rPr>
              <a:t>erythropoietin:</a:t>
            </a:r>
          </a:p>
        </p:txBody>
      </p:sp>
      <p:sp>
        <p:nvSpPr>
          <p:cNvPr id="13328" name="Text Box 16">
            <a:extLst>
              <a:ext uri="{FF2B5EF4-FFF2-40B4-BE49-F238E27FC236}">
                <a16:creationId xmlns:a16="http://schemas.microsoft.com/office/drawing/2014/main" id="{E9A3185D-08DE-4D28-925D-57FBEC1DD342}"/>
              </a:ext>
            </a:extLst>
          </p:cNvPr>
          <p:cNvSpPr txBox="1">
            <a:spLocks noChangeArrowheads="1"/>
          </p:cNvSpPr>
          <p:nvPr/>
        </p:nvSpPr>
        <p:spPr bwMode="auto">
          <a:xfrm>
            <a:off x="4284663" y="1700213"/>
            <a:ext cx="4429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a:solidFill>
                  <a:schemeClr val="tx1"/>
                </a:solidFill>
                <a:latin typeface="Times New Roman" panose="02020603050405020304" pitchFamily="18" charset="0"/>
              </a:rPr>
              <a:t>Hemoglobin synthesis: globin, porphyrine, Fe</a:t>
            </a:r>
          </a:p>
        </p:txBody>
      </p:sp>
      <p:sp>
        <p:nvSpPr>
          <p:cNvPr id="13329" name="Text Box 17">
            <a:extLst>
              <a:ext uri="{FF2B5EF4-FFF2-40B4-BE49-F238E27FC236}">
                <a16:creationId xmlns:a16="http://schemas.microsoft.com/office/drawing/2014/main" id="{30AACA98-54EC-43D8-A465-9363E86F5868}"/>
              </a:ext>
            </a:extLst>
          </p:cNvPr>
          <p:cNvSpPr txBox="1">
            <a:spLocks noChangeArrowheads="1"/>
          </p:cNvSpPr>
          <p:nvPr/>
        </p:nvSpPr>
        <p:spPr bwMode="auto">
          <a:xfrm>
            <a:off x="4203700" y="2084388"/>
            <a:ext cx="145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800">
                <a:solidFill>
                  <a:schemeClr val="tx1"/>
                </a:solidFill>
                <a:latin typeface="Times New Roman" panose="02020603050405020304" pitchFamily="18" charset="0"/>
              </a:rPr>
              <a:t> Other factors</a:t>
            </a:r>
          </a:p>
        </p:txBody>
      </p:sp>
      <p:sp>
        <p:nvSpPr>
          <p:cNvPr id="13330" name="Text Box 18">
            <a:extLst>
              <a:ext uri="{FF2B5EF4-FFF2-40B4-BE49-F238E27FC236}">
                <a16:creationId xmlns:a16="http://schemas.microsoft.com/office/drawing/2014/main" id="{0A6B9F28-C83C-4D21-8876-4771D0CEC992}"/>
              </a:ext>
            </a:extLst>
          </p:cNvPr>
          <p:cNvSpPr txBox="1">
            <a:spLocks noChangeArrowheads="1"/>
          </p:cNvSpPr>
          <p:nvPr/>
        </p:nvSpPr>
        <p:spPr bwMode="auto">
          <a:xfrm>
            <a:off x="228600" y="609600"/>
            <a:ext cx="1736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600">
                <a:solidFill>
                  <a:schemeClr val="tx1"/>
                </a:solidFill>
                <a:latin typeface="Times New Roman" panose="02020603050405020304" pitchFamily="18" charset="0"/>
              </a:rPr>
              <a:t>BONE MARROW</a:t>
            </a:r>
          </a:p>
        </p:txBody>
      </p:sp>
      <p:sp>
        <p:nvSpPr>
          <p:cNvPr id="13331" name="Text Box 19">
            <a:extLst>
              <a:ext uri="{FF2B5EF4-FFF2-40B4-BE49-F238E27FC236}">
                <a16:creationId xmlns:a16="http://schemas.microsoft.com/office/drawing/2014/main" id="{C2CC8DF8-72B2-4E11-B023-7391EA9AFDBD}"/>
              </a:ext>
            </a:extLst>
          </p:cNvPr>
          <p:cNvSpPr txBox="1">
            <a:spLocks noChangeArrowheads="1"/>
          </p:cNvSpPr>
          <p:nvPr/>
        </p:nvSpPr>
        <p:spPr bwMode="auto">
          <a:xfrm>
            <a:off x="641350" y="5073650"/>
            <a:ext cx="2171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600">
                <a:solidFill>
                  <a:schemeClr val="tx1"/>
                </a:solidFill>
                <a:latin typeface="Times New Roman" panose="02020603050405020304" pitchFamily="18" charset="0"/>
              </a:rPr>
              <a:t>PERIPHERAL BLOOD</a:t>
            </a:r>
          </a:p>
        </p:txBody>
      </p:sp>
      <p:sp>
        <p:nvSpPr>
          <p:cNvPr id="13332" name="Line 20">
            <a:extLst>
              <a:ext uri="{FF2B5EF4-FFF2-40B4-BE49-F238E27FC236}">
                <a16:creationId xmlns:a16="http://schemas.microsoft.com/office/drawing/2014/main" id="{F4BCCBDB-7D70-4144-B459-4B928E8DF166}"/>
              </a:ext>
            </a:extLst>
          </p:cNvPr>
          <p:cNvSpPr>
            <a:spLocks noChangeShapeType="1"/>
          </p:cNvSpPr>
          <p:nvPr/>
        </p:nvSpPr>
        <p:spPr bwMode="auto">
          <a:xfrm>
            <a:off x="4114800" y="609600"/>
            <a:ext cx="0" cy="2667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33" name="Oval 21">
            <a:extLst>
              <a:ext uri="{FF2B5EF4-FFF2-40B4-BE49-F238E27FC236}">
                <a16:creationId xmlns:a16="http://schemas.microsoft.com/office/drawing/2014/main" id="{39AF521B-B3DA-44BB-A1F8-62E235AD8A54}"/>
              </a:ext>
            </a:extLst>
          </p:cNvPr>
          <p:cNvSpPr>
            <a:spLocks noChangeArrowheads="1"/>
          </p:cNvSpPr>
          <p:nvPr/>
        </p:nvSpPr>
        <p:spPr bwMode="auto">
          <a:xfrm>
            <a:off x="3048000" y="47244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34" name="Oval 22">
            <a:extLst>
              <a:ext uri="{FF2B5EF4-FFF2-40B4-BE49-F238E27FC236}">
                <a16:creationId xmlns:a16="http://schemas.microsoft.com/office/drawing/2014/main" id="{578A2DD3-BD90-4705-BB1D-7B02ECC39F5F}"/>
              </a:ext>
            </a:extLst>
          </p:cNvPr>
          <p:cNvSpPr>
            <a:spLocks noChangeArrowheads="1"/>
          </p:cNvSpPr>
          <p:nvPr/>
        </p:nvSpPr>
        <p:spPr bwMode="auto">
          <a:xfrm>
            <a:off x="3200400" y="5181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35" name="Text Box 23">
            <a:extLst>
              <a:ext uri="{FF2B5EF4-FFF2-40B4-BE49-F238E27FC236}">
                <a16:creationId xmlns:a16="http://schemas.microsoft.com/office/drawing/2014/main" id="{7C05CF46-74F0-4C5D-80AC-65FCD2E1BC38}"/>
              </a:ext>
            </a:extLst>
          </p:cNvPr>
          <p:cNvSpPr txBox="1">
            <a:spLocks noChangeArrowheads="1"/>
          </p:cNvSpPr>
          <p:nvPr/>
        </p:nvSpPr>
        <p:spPr bwMode="auto">
          <a:xfrm>
            <a:off x="2992438" y="5946775"/>
            <a:ext cx="1154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400">
                <a:solidFill>
                  <a:schemeClr val="tx1"/>
                </a:solidFill>
                <a:latin typeface="Times New Roman" panose="02020603050405020304" pitchFamily="18" charset="0"/>
              </a:rPr>
              <a:t> </a:t>
            </a:r>
            <a:r>
              <a:rPr lang="en-US" altLang="cs-CZ" sz="2000" b="1">
                <a:solidFill>
                  <a:srgbClr val="009900"/>
                </a:solidFill>
                <a:latin typeface="Times New Roman" panose="02020603050405020304" pitchFamily="18" charset="0"/>
              </a:rPr>
              <a:t>bleeding</a:t>
            </a:r>
            <a:endParaRPr lang="en-US" altLang="cs-CZ" sz="2000">
              <a:solidFill>
                <a:srgbClr val="009900"/>
              </a:solidFill>
              <a:latin typeface="Times New Roman" panose="02020603050405020304" pitchFamily="18" charset="0"/>
            </a:endParaRPr>
          </a:p>
        </p:txBody>
      </p:sp>
      <p:sp>
        <p:nvSpPr>
          <p:cNvPr id="13336" name="Text Box 24">
            <a:extLst>
              <a:ext uri="{FF2B5EF4-FFF2-40B4-BE49-F238E27FC236}">
                <a16:creationId xmlns:a16="http://schemas.microsoft.com/office/drawing/2014/main" id="{57DCE601-A8C4-4425-B361-D314FF7CD532}"/>
              </a:ext>
            </a:extLst>
          </p:cNvPr>
          <p:cNvSpPr txBox="1">
            <a:spLocks noChangeArrowheads="1"/>
          </p:cNvSpPr>
          <p:nvPr/>
        </p:nvSpPr>
        <p:spPr bwMode="auto">
          <a:xfrm>
            <a:off x="4114800" y="3230563"/>
            <a:ext cx="2333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400" u="sng">
                <a:solidFill>
                  <a:srgbClr val="FF9900"/>
                </a:solidFill>
                <a:latin typeface="Times New Roman" panose="02020603050405020304" pitchFamily="18" charset="0"/>
              </a:rPr>
              <a:t> </a:t>
            </a:r>
            <a:r>
              <a:rPr lang="en-US" altLang="cs-CZ" sz="2400" b="1" u="sng">
                <a:solidFill>
                  <a:srgbClr val="FF9900"/>
                </a:solidFill>
                <a:latin typeface="Times New Roman" panose="02020603050405020304" pitchFamily="18" charset="0"/>
              </a:rPr>
              <a:t>PRODUCTION</a:t>
            </a:r>
            <a:endParaRPr lang="en-US" altLang="cs-CZ" sz="2400" u="sng">
              <a:solidFill>
                <a:srgbClr val="FF9900"/>
              </a:solidFill>
              <a:latin typeface="Times New Roman" panose="02020603050405020304" pitchFamily="18" charset="0"/>
            </a:endParaRPr>
          </a:p>
        </p:txBody>
      </p:sp>
      <p:sp>
        <p:nvSpPr>
          <p:cNvPr id="13337" name="Freeform 25">
            <a:extLst>
              <a:ext uri="{FF2B5EF4-FFF2-40B4-BE49-F238E27FC236}">
                <a16:creationId xmlns:a16="http://schemas.microsoft.com/office/drawing/2014/main" id="{9DAAA65D-FB6A-44D1-9C87-33C6D2CF9725}"/>
              </a:ext>
            </a:extLst>
          </p:cNvPr>
          <p:cNvSpPr>
            <a:spLocks/>
          </p:cNvSpPr>
          <p:nvPr/>
        </p:nvSpPr>
        <p:spPr bwMode="auto">
          <a:xfrm>
            <a:off x="4038600" y="4305300"/>
            <a:ext cx="957263" cy="800100"/>
          </a:xfrm>
          <a:custGeom>
            <a:avLst/>
            <a:gdLst>
              <a:gd name="T0" fmla="*/ 2147483646 w 488"/>
              <a:gd name="T1" fmla="*/ 2147483646 h 504"/>
              <a:gd name="T2" fmla="*/ 2147483646 w 488"/>
              <a:gd name="T3" fmla="*/ 2147483646 h 504"/>
              <a:gd name="T4" fmla="*/ 2147483646 w 488"/>
              <a:gd name="T5" fmla="*/ 2147483646 h 504"/>
              <a:gd name="T6" fmla="*/ 2147483646 w 488"/>
              <a:gd name="T7" fmla="*/ 2147483646 h 504"/>
              <a:gd name="T8" fmla="*/ 2147483646 w 488"/>
              <a:gd name="T9" fmla="*/ 2147483646 h 504"/>
              <a:gd name="T10" fmla="*/ 2147483646 w 488"/>
              <a:gd name="T11" fmla="*/ 2147483646 h 504"/>
              <a:gd name="T12" fmla="*/ 2147483646 w 488"/>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8" h="504">
                <a:moveTo>
                  <a:pt x="296" y="48"/>
                </a:moveTo>
                <a:cubicBezTo>
                  <a:pt x="392" y="84"/>
                  <a:pt x="488" y="120"/>
                  <a:pt x="488" y="192"/>
                </a:cubicBezTo>
                <a:cubicBezTo>
                  <a:pt x="488" y="264"/>
                  <a:pt x="360" y="456"/>
                  <a:pt x="296" y="480"/>
                </a:cubicBezTo>
                <a:cubicBezTo>
                  <a:pt x="232" y="504"/>
                  <a:pt x="152" y="384"/>
                  <a:pt x="104" y="336"/>
                </a:cubicBezTo>
                <a:cubicBezTo>
                  <a:pt x="56" y="288"/>
                  <a:pt x="16" y="232"/>
                  <a:pt x="8" y="192"/>
                </a:cubicBezTo>
                <a:cubicBezTo>
                  <a:pt x="0" y="152"/>
                  <a:pt x="48" y="128"/>
                  <a:pt x="56" y="96"/>
                </a:cubicBezTo>
                <a:cubicBezTo>
                  <a:pt x="64" y="64"/>
                  <a:pt x="48" y="16"/>
                  <a:pt x="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38" name="Text Box 26">
            <a:extLst>
              <a:ext uri="{FF2B5EF4-FFF2-40B4-BE49-F238E27FC236}">
                <a16:creationId xmlns:a16="http://schemas.microsoft.com/office/drawing/2014/main" id="{A8A16689-D272-4856-B613-15E8CDDEB70E}"/>
              </a:ext>
            </a:extLst>
          </p:cNvPr>
          <p:cNvSpPr txBox="1">
            <a:spLocks noChangeArrowheads="1"/>
          </p:cNvSpPr>
          <p:nvPr/>
        </p:nvSpPr>
        <p:spPr bwMode="auto">
          <a:xfrm>
            <a:off x="3851275" y="3860800"/>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400">
                <a:solidFill>
                  <a:schemeClr val="tx1"/>
                </a:solidFill>
                <a:latin typeface="Times New Roman" panose="02020603050405020304" pitchFamily="18" charset="0"/>
              </a:rPr>
              <a:t> </a:t>
            </a:r>
            <a:r>
              <a:rPr lang="en-US" altLang="cs-CZ" sz="2000" b="1">
                <a:solidFill>
                  <a:srgbClr val="009900"/>
                </a:solidFill>
                <a:latin typeface="Times New Roman" panose="02020603050405020304" pitchFamily="18" charset="0"/>
              </a:rPr>
              <a:t>hemolysis</a:t>
            </a:r>
            <a:endParaRPr lang="en-US" altLang="cs-CZ" sz="2000">
              <a:solidFill>
                <a:srgbClr val="009900"/>
              </a:solidFill>
              <a:latin typeface="Times New Roman" panose="02020603050405020304" pitchFamily="18" charset="0"/>
            </a:endParaRPr>
          </a:p>
        </p:txBody>
      </p:sp>
      <p:sp>
        <p:nvSpPr>
          <p:cNvPr id="13339" name="Text Box 27">
            <a:extLst>
              <a:ext uri="{FF2B5EF4-FFF2-40B4-BE49-F238E27FC236}">
                <a16:creationId xmlns:a16="http://schemas.microsoft.com/office/drawing/2014/main" id="{7270423E-5B8A-401D-AFB0-66645C95BEC4}"/>
              </a:ext>
            </a:extLst>
          </p:cNvPr>
          <p:cNvSpPr txBox="1">
            <a:spLocks noChangeArrowheads="1"/>
          </p:cNvSpPr>
          <p:nvPr/>
        </p:nvSpPr>
        <p:spPr bwMode="auto">
          <a:xfrm>
            <a:off x="3924300" y="5300663"/>
            <a:ext cx="13938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400">
                <a:solidFill>
                  <a:schemeClr val="tx1"/>
                </a:solidFill>
                <a:latin typeface="Times New Roman" panose="02020603050405020304" pitchFamily="18" charset="0"/>
              </a:rPr>
              <a:t> </a:t>
            </a:r>
            <a:r>
              <a:rPr lang="en-US" altLang="cs-CZ" sz="2400" b="1" u="sng">
                <a:solidFill>
                  <a:srgbClr val="FF9900"/>
                </a:solidFill>
                <a:latin typeface="Times New Roman" panose="02020603050405020304" pitchFamily="18" charset="0"/>
              </a:rPr>
              <a:t>LOSSES</a:t>
            </a:r>
            <a:endParaRPr lang="en-US" altLang="cs-CZ" sz="2400" u="sng">
              <a:solidFill>
                <a:srgbClr val="FF9900"/>
              </a:solidFill>
              <a:latin typeface="Times New Roman" panose="02020603050405020304" pitchFamily="18" charset="0"/>
            </a:endParaRPr>
          </a:p>
        </p:txBody>
      </p:sp>
      <p:sp>
        <p:nvSpPr>
          <p:cNvPr id="13340" name="Text Box 28">
            <a:extLst>
              <a:ext uri="{FF2B5EF4-FFF2-40B4-BE49-F238E27FC236}">
                <a16:creationId xmlns:a16="http://schemas.microsoft.com/office/drawing/2014/main" id="{C3678B1B-68ED-4730-9FBE-92F387402087}"/>
              </a:ext>
            </a:extLst>
          </p:cNvPr>
          <p:cNvSpPr txBox="1">
            <a:spLocks noChangeArrowheads="1"/>
          </p:cNvSpPr>
          <p:nvPr/>
        </p:nvSpPr>
        <p:spPr bwMode="auto">
          <a:xfrm>
            <a:off x="5683250" y="5072063"/>
            <a:ext cx="18002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400">
                <a:solidFill>
                  <a:schemeClr val="tx1"/>
                </a:solidFill>
                <a:latin typeface="Times New Roman" panose="02020603050405020304" pitchFamily="18" charset="0"/>
              </a:rPr>
              <a:t> </a:t>
            </a:r>
            <a:r>
              <a:rPr lang="en-US" altLang="cs-CZ" sz="2400">
                <a:solidFill>
                  <a:srgbClr val="FF3300"/>
                </a:solidFill>
                <a:latin typeface="Times New Roman" panose="02020603050405020304" pitchFamily="18" charset="0"/>
              </a:rPr>
              <a:t>Erythrocytes</a:t>
            </a:r>
          </a:p>
        </p:txBody>
      </p:sp>
      <p:sp>
        <p:nvSpPr>
          <p:cNvPr id="13341" name="Line 29">
            <a:extLst>
              <a:ext uri="{FF2B5EF4-FFF2-40B4-BE49-F238E27FC236}">
                <a16:creationId xmlns:a16="http://schemas.microsoft.com/office/drawing/2014/main" id="{BA280DBF-987E-4A6D-95E1-A3576F211EAF}"/>
              </a:ext>
            </a:extLst>
          </p:cNvPr>
          <p:cNvSpPr>
            <a:spLocks noChangeShapeType="1"/>
          </p:cNvSpPr>
          <p:nvPr/>
        </p:nvSpPr>
        <p:spPr bwMode="auto">
          <a:xfrm>
            <a:off x="2895600" y="14478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2" name="Line 30">
            <a:extLst>
              <a:ext uri="{FF2B5EF4-FFF2-40B4-BE49-F238E27FC236}">
                <a16:creationId xmlns:a16="http://schemas.microsoft.com/office/drawing/2014/main" id="{48821A74-F3C0-422F-B7B0-22B9A87015F9}"/>
              </a:ext>
            </a:extLst>
          </p:cNvPr>
          <p:cNvSpPr>
            <a:spLocks noChangeShapeType="1"/>
          </p:cNvSpPr>
          <p:nvPr/>
        </p:nvSpPr>
        <p:spPr bwMode="auto">
          <a:xfrm>
            <a:off x="289560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3" name="Line 31">
            <a:extLst>
              <a:ext uri="{FF2B5EF4-FFF2-40B4-BE49-F238E27FC236}">
                <a16:creationId xmlns:a16="http://schemas.microsoft.com/office/drawing/2014/main" id="{137A448F-B8A1-4523-89B1-CFB1BA562BDC}"/>
              </a:ext>
            </a:extLst>
          </p:cNvPr>
          <p:cNvSpPr>
            <a:spLocks noChangeShapeType="1"/>
          </p:cNvSpPr>
          <p:nvPr/>
        </p:nvSpPr>
        <p:spPr bwMode="auto">
          <a:xfrm>
            <a:off x="2667000" y="4267200"/>
            <a:ext cx="2895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4" name="Oval 32">
            <a:extLst>
              <a:ext uri="{FF2B5EF4-FFF2-40B4-BE49-F238E27FC236}">
                <a16:creationId xmlns:a16="http://schemas.microsoft.com/office/drawing/2014/main" id="{14D22592-D7DE-45A8-BDC5-ED8C27FF5991}"/>
              </a:ext>
            </a:extLst>
          </p:cNvPr>
          <p:cNvSpPr>
            <a:spLocks noChangeArrowheads="1"/>
          </p:cNvSpPr>
          <p:nvPr/>
        </p:nvSpPr>
        <p:spPr bwMode="auto">
          <a:xfrm>
            <a:off x="8229600" y="4114800"/>
            <a:ext cx="914400" cy="7620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45" name="Oval 33">
            <a:extLst>
              <a:ext uri="{FF2B5EF4-FFF2-40B4-BE49-F238E27FC236}">
                <a16:creationId xmlns:a16="http://schemas.microsoft.com/office/drawing/2014/main" id="{11FED9DD-D7DC-4B5C-BBC8-A1C7F8183F38}"/>
              </a:ext>
            </a:extLst>
          </p:cNvPr>
          <p:cNvSpPr>
            <a:spLocks noChangeArrowheads="1"/>
          </p:cNvSpPr>
          <p:nvPr/>
        </p:nvSpPr>
        <p:spPr bwMode="auto">
          <a:xfrm>
            <a:off x="5562600" y="4038600"/>
            <a:ext cx="838200" cy="838200"/>
          </a:xfrm>
          <a:prstGeom prst="ellipse">
            <a:avLst/>
          </a:prstGeom>
          <a:solidFill>
            <a:srgbClr val="FF00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lnSpc>
                <a:spcPct val="90000"/>
              </a:lnSpc>
              <a:buClr>
                <a:schemeClr val="accent1"/>
              </a:buClr>
              <a:buFont typeface="Wingdings" panose="05000000000000000000" pitchFamily="2" charset="2"/>
              <a:buChar char="¡"/>
            </a:pPr>
            <a:endParaRPr lang="cs-CZ" altLang="cs-CZ" sz="2000">
              <a:solidFill>
                <a:schemeClr val="tx1"/>
              </a:solidFill>
            </a:endParaRPr>
          </a:p>
        </p:txBody>
      </p:sp>
      <p:sp>
        <p:nvSpPr>
          <p:cNvPr id="13346" name="Text Box 34">
            <a:extLst>
              <a:ext uri="{FF2B5EF4-FFF2-40B4-BE49-F238E27FC236}">
                <a16:creationId xmlns:a16="http://schemas.microsoft.com/office/drawing/2014/main" id="{D4355A69-F54A-4297-81B9-3DFD6A408AEB}"/>
              </a:ext>
            </a:extLst>
          </p:cNvPr>
          <p:cNvSpPr txBox="1">
            <a:spLocks noChangeArrowheads="1"/>
          </p:cNvSpPr>
          <p:nvPr/>
        </p:nvSpPr>
        <p:spPr bwMode="auto">
          <a:xfrm>
            <a:off x="5638800" y="5589588"/>
            <a:ext cx="3505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2"/>
                </a:solidFill>
                <a:latin typeface="Arial" panose="020B0604020202020204" pitchFamily="34" charset="0"/>
              </a:defRPr>
            </a:lvl1pPr>
            <a:lvl2pPr marL="742950" indent="-2857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spcBef>
                <a:spcPct val="0"/>
              </a:spcBef>
              <a:buFontTx/>
              <a:buNone/>
            </a:pPr>
            <a:r>
              <a:rPr lang="en-US" altLang="cs-CZ" sz="1600" b="1">
                <a:solidFill>
                  <a:srgbClr val="FF3300"/>
                </a:solidFill>
                <a:latin typeface="Times New Roman" panose="02020603050405020304" pitchFamily="18" charset="0"/>
              </a:rPr>
              <a:t>hemoglobin, RBC count</a:t>
            </a:r>
            <a:r>
              <a:rPr lang="cs-CZ" altLang="cs-CZ" sz="1600" b="1">
                <a:solidFill>
                  <a:srgbClr val="FF3300"/>
                </a:solidFill>
                <a:latin typeface="Times New Roman" panose="02020603050405020304" pitchFamily="18" charset="0"/>
              </a:rPr>
              <a:t>,</a:t>
            </a:r>
          </a:p>
          <a:p>
            <a:pPr>
              <a:spcBef>
                <a:spcPct val="0"/>
              </a:spcBef>
              <a:buFontTx/>
              <a:buNone/>
            </a:pPr>
            <a:r>
              <a:rPr lang="en-US" altLang="cs-CZ" sz="1600" b="1">
                <a:solidFill>
                  <a:srgbClr val="FF3300"/>
                </a:solidFill>
                <a:latin typeface="Times New Roman" panose="02020603050405020304" pitchFamily="18" charset="0"/>
              </a:rPr>
              <a:t>hematocrit</a:t>
            </a:r>
          </a:p>
          <a:p>
            <a:pPr>
              <a:spcBef>
                <a:spcPct val="0"/>
              </a:spcBef>
              <a:buFontTx/>
              <a:buNone/>
            </a:pPr>
            <a:r>
              <a:rPr lang="en-US" altLang="cs-CZ" sz="1600" b="1">
                <a:solidFill>
                  <a:srgbClr val="FF3300"/>
                </a:solidFill>
                <a:latin typeface="Times New Roman" panose="02020603050405020304" pitchFamily="18" charset="0"/>
              </a:rPr>
              <a:t>MCV, MCH, MCHC</a:t>
            </a:r>
          </a:p>
          <a:p>
            <a:pPr>
              <a:spcBef>
                <a:spcPct val="0"/>
              </a:spcBef>
              <a:buFontTx/>
              <a:buNone/>
            </a:pPr>
            <a:r>
              <a:rPr lang="en-US" altLang="cs-CZ" sz="1600" b="1">
                <a:solidFill>
                  <a:srgbClr val="FF3300"/>
                </a:solidFill>
                <a:latin typeface="Times New Roman" panose="02020603050405020304" pitchFamily="18" charset="0"/>
              </a:rPr>
              <a:t>shape</a:t>
            </a:r>
            <a:r>
              <a:rPr lang="cs-CZ" altLang="cs-CZ" sz="1600" b="1">
                <a:solidFill>
                  <a:srgbClr val="FF3300"/>
                </a:solidFill>
                <a:latin typeface="Times New Roman" panose="02020603050405020304" pitchFamily="18" charset="0"/>
              </a:rPr>
              <a:t>  etc</a:t>
            </a:r>
            <a:r>
              <a:rPr lang="en-US" altLang="cs-CZ" sz="1600" b="1">
                <a:solidFill>
                  <a:srgbClr val="FF3300"/>
                </a:solidFill>
                <a:latin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Watermark">
  <a:themeElements>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fontScheme name="Watermark">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
          <a:tabLst/>
          <a:defRPr kumimoji="0" lang="cs-CZ" altLang="cs-CZ"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1123</TotalTime>
  <Words>2306</Words>
  <Application>Microsoft Office PowerPoint</Application>
  <PresentationFormat>On-screen Show (4:3)</PresentationFormat>
  <Paragraphs>381</Paragraphs>
  <Slides>44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Symbol</vt:lpstr>
      <vt:lpstr>Times New Roman</vt:lpstr>
      <vt:lpstr>Wingdings</vt:lpstr>
      <vt:lpstr>Watermark</vt:lpstr>
      <vt:lpstr>Custom Design</vt:lpstr>
      <vt:lpstr>Hematology:  Anemias</vt:lpstr>
      <vt:lpstr>HEMATOLOGY</vt:lpstr>
      <vt:lpstr>Clinical symptoms of hematologic disease</vt:lpstr>
      <vt:lpstr>Anemia</vt:lpstr>
      <vt:lpstr>Pathophysiology of anemia symptoms</vt:lpstr>
      <vt:lpstr>Causes of hypoxia</vt:lpstr>
      <vt:lpstr>Laboratory tests:</vt:lpstr>
      <vt:lpstr>Anemias classified by RBC morfology (CBC)</vt:lpstr>
      <vt:lpstr>PowerPoint Presentation</vt:lpstr>
      <vt:lpstr>Anemias by their etiology/patho</vt:lpstr>
      <vt:lpstr>Reticulocyte count</vt:lpstr>
      <vt:lpstr>Blood loss anemia </vt:lpstr>
      <vt:lpstr>Excessive hemolysis (RBC destruction)</vt:lpstr>
      <vt:lpstr>PowerPoint Presentation</vt:lpstr>
      <vt:lpstr>PowerPoint Presentation</vt:lpstr>
      <vt:lpstr>PowerPoint Presentation</vt:lpstr>
      <vt:lpstr>Paroxysmal nocturnal hemoglobinuria</vt:lpstr>
      <vt:lpstr>PowerPoint Presentation</vt:lpstr>
      <vt:lpstr>PowerPoint Presentation</vt:lpstr>
      <vt:lpstr>PowerPoint Presentation</vt:lpstr>
      <vt:lpstr>Direct antiglobulin (Coombs’) test (DAT)</vt:lpstr>
      <vt:lpstr>PowerPoint Presentation</vt:lpstr>
      <vt:lpstr>Deficient erythropoiesis </vt:lpstr>
      <vt:lpstr>Iron metabolism</vt:lpstr>
      <vt:lpstr>PowerPoint Presentation</vt:lpstr>
      <vt:lpstr>PowerPoint Presentation</vt:lpstr>
      <vt:lpstr>PowerPoint Presentation</vt:lpstr>
      <vt:lpstr>HEPCIDIN</vt:lpstr>
      <vt:lpstr>Tests for iron</vt:lpstr>
      <vt:lpstr>Tests of iron metabolism</vt:lpstr>
      <vt:lpstr>Tests for iron metabolism</vt:lpstr>
      <vt:lpstr>PowerPoint Presentation</vt:lpstr>
      <vt:lpstr>Microcytic Hypochromic Anemia (MCV&lt;83; MCHC&lt;31) </vt:lpstr>
      <vt:lpstr>PowerPoint Presentation</vt:lpstr>
      <vt:lpstr>Microcytic Hypochromic Anemia (MCV&lt;83; MCHC&lt;31) </vt:lpstr>
      <vt:lpstr>Microcytic Hypochromic Anemia (MCV&lt;83; MCHC&lt;31) </vt:lpstr>
      <vt:lpstr>Macrocytic Anemia (MCV, &gt;95)</vt:lpstr>
      <vt:lpstr>PowerPoint Presentation</vt:lpstr>
      <vt:lpstr>Absorption of vit. B12</vt:lpstr>
      <vt:lpstr>PowerPoint Presentation</vt:lpstr>
      <vt:lpstr>Lack of vit. B12 - causes</vt:lpstr>
      <vt:lpstr>Blood smear</vt:lpstr>
      <vt:lpstr>Various Forms of RBCs </vt:lpstr>
      <vt:lpstr>Sicle Cell Disease</vt:lpstr>
    </vt:vector>
  </TitlesOfParts>
  <Company>ÚPF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vyšetření  v hematologii</dc:title>
  <dc:creator>Laboratoř biokybernetiky</dc:creator>
  <cp:lastModifiedBy>Petr Muller</cp:lastModifiedBy>
  <cp:revision>45</cp:revision>
  <dcterms:created xsi:type="dcterms:W3CDTF">2005-10-05T13:09:08Z</dcterms:created>
  <dcterms:modified xsi:type="dcterms:W3CDTF">2024-02-28T11:53:58Z</dcterms:modified>
</cp:coreProperties>
</file>