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3"/>
  </p:notesMasterIdLst>
  <p:handoutMasterIdLst>
    <p:handoutMasterId r:id="rId34"/>
  </p:handoutMasterIdLst>
  <p:sldIdLst>
    <p:sldId id="257" r:id="rId2"/>
    <p:sldId id="259" r:id="rId3"/>
    <p:sldId id="310" r:id="rId4"/>
    <p:sldId id="311" r:id="rId5"/>
    <p:sldId id="312" r:id="rId6"/>
    <p:sldId id="318" r:id="rId7"/>
    <p:sldId id="281" r:id="rId8"/>
    <p:sldId id="313" r:id="rId9"/>
    <p:sldId id="315" r:id="rId10"/>
    <p:sldId id="314" r:id="rId11"/>
    <p:sldId id="316" r:id="rId12"/>
    <p:sldId id="317" r:id="rId13"/>
    <p:sldId id="306" r:id="rId14"/>
    <p:sldId id="294" r:id="rId15"/>
    <p:sldId id="295" r:id="rId16"/>
    <p:sldId id="320" r:id="rId17"/>
    <p:sldId id="296" r:id="rId18"/>
    <p:sldId id="321" r:id="rId19"/>
    <p:sldId id="322" r:id="rId20"/>
    <p:sldId id="327" r:id="rId21"/>
    <p:sldId id="326" r:id="rId22"/>
    <p:sldId id="325" r:id="rId23"/>
    <p:sldId id="328" r:id="rId24"/>
    <p:sldId id="297" r:id="rId25"/>
    <p:sldId id="298" r:id="rId26"/>
    <p:sldId id="329" r:id="rId27"/>
    <p:sldId id="323" r:id="rId28"/>
    <p:sldId id="324" r:id="rId29"/>
    <p:sldId id="301" r:id="rId30"/>
    <p:sldId id="300" r:id="rId31"/>
    <p:sldId id="304" r:id="rId32"/>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guide id="11" orient="horz" pos="708">
          <p15:clr>
            <a:srgbClr val="A4A3A4"/>
          </p15:clr>
        </p15:guide>
        <p15:guide id="12" orient="horz" pos="330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5AC8AF"/>
    <a:srgbClr val="0000DC"/>
    <a:srgbClr val="F01928"/>
    <a:srgbClr val="9100DC"/>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6754" autoAdjust="0"/>
  </p:normalViewPr>
  <p:slideViewPr>
    <p:cSldViewPr snapToGrid="0">
      <p:cViewPr varScale="1">
        <p:scale>
          <a:sx n="103" d="100"/>
          <a:sy n="103" d="100"/>
        </p:scale>
        <p:origin x="144" y="144"/>
      </p:cViewPr>
      <p:guideLst>
        <p:guide orient="horz" pos="1120"/>
        <p:guide orient="horz" pos="1272"/>
        <p:guide orient="horz" pos="715"/>
        <p:guide orient="horz" pos="3861"/>
        <p:guide orient="horz" pos="3944"/>
        <p:guide pos="428"/>
        <p:guide pos="7224"/>
        <p:guide pos="909"/>
        <p:guide pos="3688"/>
        <p:guide pos="3968"/>
        <p:guide orient="horz" pos="708"/>
        <p:guide orient="horz" pos="3302"/>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b="0" i="0" dirty="0">
                <a:solidFill>
                  <a:srgbClr val="040C28"/>
                </a:solidFill>
                <a:effectLst/>
                <a:latin typeface="Google Sans"/>
              </a:rPr>
              <a:t>Normal RV systolic pressure is 20–30 mmHg and normal diastolic pressure is 3–7 mmHg</a:t>
            </a:r>
            <a:r>
              <a:rPr lang="en-US" b="0" i="0" dirty="0">
                <a:solidFill>
                  <a:srgbClr val="202124"/>
                </a:solidFill>
                <a:effectLst/>
                <a:latin typeface="Google Sans"/>
              </a:rPr>
              <a:t> (Table 2).</a:t>
            </a:r>
            <a:endParaRPr lang="cs-CZ" b="0" i="0" dirty="0">
              <a:solidFill>
                <a:srgbClr val="202124"/>
              </a:solidFill>
              <a:effectLst/>
              <a:latin typeface="Google Sans"/>
            </a:endParaRPr>
          </a:p>
          <a:p>
            <a:r>
              <a:rPr lang="cs-CZ" b="0" i="0" dirty="0">
                <a:solidFill>
                  <a:srgbClr val="202124"/>
                </a:solidFill>
                <a:effectLst/>
                <a:latin typeface="Google Sans"/>
              </a:rPr>
              <a:t>LV – 130-9</a:t>
            </a:r>
          </a:p>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8</a:t>
            </a:fld>
            <a:endParaRPr lang="cs-CZ" altLang="cs-CZ"/>
          </a:p>
        </p:txBody>
      </p:sp>
    </p:spTree>
    <p:extLst>
      <p:ext uri="{BB962C8B-B14F-4D97-AF65-F5344CB8AC3E}">
        <p14:creationId xmlns:p14="http://schemas.microsoft.com/office/powerpoint/2010/main" val="2136815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b="0" i="0" dirty="0">
                <a:solidFill>
                  <a:srgbClr val="040C28"/>
                </a:solidFill>
                <a:effectLst/>
                <a:latin typeface="Google Sans"/>
              </a:rPr>
              <a:t>Normal RV systolic pressure is 20–30 mmHg and normal diastolic pressure is 3–7 mmHg</a:t>
            </a:r>
            <a:r>
              <a:rPr lang="en-US" b="0" i="0" dirty="0">
                <a:solidFill>
                  <a:srgbClr val="202124"/>
                </a:solidFill>
                <a:effectLst/>
                <a:latin typeface="Google Sans"/>
              </a:rPr>
              <a:t> (Table 2).</a:t>
            </a:r>
            <a:endParaRPr lang="cs-CZ" b="0" i="0" dirty="0">
              <a:solidFill>
                <a:srgbClr val="202124"/>
              </a:solidFill>
              <a:effectLst/>
              <a:latin typeface="Google Sans"/>
            </a:endParaRPr>
          </a:p>
          <a:p>
            <a:r>
              <a:rPr lang="cs-CZ" b="0" i="0" dirty="0">
                <a:solidFill>
                  <a:srgbClr val="202124"/>
                </a:solidFill>
                <a:effectLst/>
                <a:latin typeface="Google Sans"/>
              </a:rPr>
              <a:t>LV – 130-9</a:t>
            </a:r>
          </a:p>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9</a:t>
            </a:fld>
            <a:endParaRPr lang="cs-CZ" altLang="cs-CZ"/>
          </a:p>
        </p:txBody>
      </p:sp>
    </p:spTree>
    <p:extLst>
      <p:ext uri="{BB962C8B-B14F-4D97-AF65-F5344CB8AC3E}">
        <p14:creationId xmlns:p14="http://schemas.microsoft.com/office/powerpoint/2010/main" val="180729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b="0" i="0" dirty="0">
                <a:solidFill>
                  <a:srgbClr val="040C28"/>
                </a:solidFill>
                <a:effectLst/>
                <a:latin typeface="Google Sans"/>
              </a:rPr>
              <a:t>Normal RV systolic pressure is 20–30 mmHg and normal diastolic pressure is 3–7 mmHg</a:t>
            </a:r>
            <a:r>
              <a:rPr lang="en-US" b="0" i="0" dirty="0">
                <a:solidFill>
                  <a:srgbClr val="202124"/>
                </a:solidFill>
                <a:effectLst/>
                <a:latin typeface="Google Sans"/>
              </a:rPr>
              <a:t> (Table 2).</a:t>
            </a:r>
            <a:endParaRPr lang="cs-CZ" b="0" i="0" dirty="0">
              <a:solidFill>
                <a:srgbClr val="202124"/>
              </a:solidFill>
              <a:effectLst/>
              <a:latin typeface="Google Sans"/>
            </a:endParaRPr>
          </a:p>
          <a:p>
            <a:r>
              <a:rPr lang="cs-CZ" b="0" i="0" dirty="0">
                <a:solidFill>
                  <a:srgbClr val="202124"/>
                </a:solidFill>
                <a:effectLst/>
                <a:latin typeface="Google Sans"/>
              </a:rPr>
              <a:t>LV – 130-9</a:t>
            </a:r>
          </a:p>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10</a:t>
            </a:fld>
            <a:endParaRPr lang="cs-CZ" altLang="cs-CZ"/>
          </a:p>
        </p:txBody>
      </p:sp>
    </p:spTree>
    <p:extLst>
      <p:ext uri="{BB962C8B-B14F-4D97-AF65-F5344CB8AC3E}">
        <p14:creationId xmlns:p14="http://schemas.microsoft.com/office/powerpoint/2010/main" val="4093939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b="0" i="0" dirty="0">
                <a:solidFill>
                  <a:srgbClr val="040C28"/>
                </a:solidFill>
                <a:effectLst/>
                <a:latin typeface="Google Sans"/>
              </a:rPr>
              <a:t>Normal RV systolic pressure is 20–30 mmHg and normal diastolic pressure is 3–7 mmHg</a:t>
            </a:r>
            <a:r>
              <a:rPr lang="en-US" b="0" i="0" dirty="0">
                <a:solidFill>
                  <a:srgbClr val="202124"/>
                </a:solidFill>
                <a:effectLst/>
                <a:latin typeface="Google Sans"/>
              </a:rPr>
              <a:t> (Table 2).</a:t>
            </a:r>
            <a:endParaRPr lang="cs-CZ" b="0" i="0" dirty="0">
              <a:solidFill>
                <a:srgbClr val="202124"/>
              </a:solidFill>
              <a:effectLst/>
              <a:latin typeface="Google Sans"/>
            </a:endParaRPr>
          </a:p>
          <a:p>
            <a:r>
              <a:rPr lang="cs-CZ" b="0" i="0" dirty="0">
                <a:solidFill>
                  <a:srgbClr val="202124"/>
                </a:solidFill>
                <a:effectLst/>
                <a:latin typeface="Google Sans"/>
              </a:rPr>
              <a:t>LV – 130-9</a:t>
            </a:r>
          </a:p>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11</a:t>
            </a:fld>
            <a:endParaRPr lang="cs-CZ" altLang="cs-CZ"/>
          </a:p>
        </p:txBody>
      </p:sp>
    </p:spTree>
    <p:extLst>
      <p:ext uri="{BB962C8B-B14F-4D97-AF65-F5344CB8AC3E}">
        <p14:creationId xmlns:p14="http://schemas.microsoft.com/office/powerpoint/2010/main" val="650865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b="0" i="0" dirty="0">
                <a:solidFill>
                  <a:srgbClr val="040C28"/>
                </a:solidFill>
                <a:effectLst/>
                <a:latin typeface="Google Sans"/>
              </a:rPr>
              <a:t>Normal RV systolic pressure is 20–30 mmHg and normal diastolic pressure is 3–7 mmHg</a:t>
            </a:r>
            <a:r>
              <a:rPr lang="en-US" b="0" i="0" dirty="0">
                <a:solidFill>
                  <a:srgbClr val="202124"/>
                </a:solidFill>
                <a:effectLst/>
                <a:latin typeface="Google Sans"/>
              </a:rPr>
              <a:t> (Table 2).</a:t>
            </a:r>
            <a:endParaRPr lang="cs-CZ" b="0" i="0" dirty="0">
              <a:solidFill>
                <a:srgbClr val="202124"/>
              </a:solidFill>
              <a:effectLst/>
              <a:latin typeface="Google Sans"/>
            </a:endParaRPr>
          </a:p>
          <a:p>
            <a:r>
              <a:rPr lang="cs-CZ" b="0" i="0" dirty="0">
                <a:solidFill>
                  <a:srgbClr val="202124"/>
                </a:solidFill>
                <a:effectLst/>
                <a:latin typeface="Google Sans"/>
              </a:rPr>
              <a:t>LV – 130-9</a:t>
            </a:r>
          </a:p>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12</a:t>
            </a:fld>
            <a:endParaRPr lang="cs-CZ" altLang="cs-CZ"/>
          </a:p>
        </p:txBody>
      </p:sp>
    </p:spTree>
    <p:extLst>
      <p:ext uri="{BB962C8B-B14F-4D97-AF65-F5344CB8AC3E}">
        <p14:creationId xmlns:p14="http://schemas.microsoft.com/office/powerpoint/2010/main" val="1372045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https://www.ncbi.nlm.nih.gov/books/NBK538509/</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15</a:t>
            </a:fld>
            <a:endParaRPr lang="cs-CZ" altLang="cs-CZ"/>
          </a:p>
        </p:txBody>
      </p:sp>
    </p:spTree>
    <p:extLst>
      <p:ext uri="{BB962C8B-B14F-4D97-AF65-F5344CB8AC3E}">
        <p14:creationId xmlns:p14="http://schemas.microsoft.com/office/powerpoint/2010/main" val="49394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https://www.ahajournals.org/doi/full/10.1161/JAHA.122.029297</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27</a:t>
            </a:fld>
            <a:endParaRPr lang="cs-CZ" altLang="cs-CZ"/>
          </a:p>
        </p:txBody>
      </p:sp>
    </p:spTree>
    <p:extLst>
      <p:ext uri="{BB962C8B-B14F-4D97-AF65-F5344CB8AC3E}">
        <p14:creationId xmlns:p14="http://schemas.microsoft.com/office/powerpoint/2010/main" val="33683193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Definujte zápatí - název prezentace / pracoviště</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4000" y="414000"/>
            <a:ext cx="1546943" cy="1067390"/>
          </a:xfrm>
          <a:prstGeom prst="rect">
            <a:avLst/>
          </a:prstGeom>
        </p:spPr>
      </p:pic>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Upravte styly předlohy textu.</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F01928"/>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Definujte zápatí - název prezentace / pracoviště</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lstStyle>
            <a:lvl1pPr>
              <a:defRPr>
                <a:solidFill>
                  <a:schemeClr val="bg1"/>
                </a:solidFill>
              </a:defRPr>
            </a:lvl1pPr>
          </a:lstStyle>
          <a:p>
            <a:r>
              <a:rPr lang="cs-CZ"/>
              <a:t>Kliknutím na ikonu přidáte obrázek.</a:t>
            </a:r>
            <a:endParaRPr lang="cs-CZ" dirty="0"/>
          </a:p>
        </p:txBody>
      </p:sp>
      <p:pic>
        <p:nvPicPr>
          <p:cNvPr id="2" name="Obrázek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5419" cy="597600"/>
          </a:xfrm>
          <a:prstGeom prst="rect">
            <a:avLst/>
          </a:prstGeom>
        </p:spPr>
      </p:pic>
    </p:spTree>
    <p:extLst>
      <p:ext uri="{BB962C8B-B14F-4D97-AF65-F5344CB8AC3E}">
        <p14:creationId xmlns:p14="http://schemas.microsoft.com/office/powerpoint/2010/main" val="3163854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ředělový snímek MUNI MED">
    <p:bg>
      <p:bgPr>
        <a:solidFill>
          <a:srgbClr val="F01928"/>
        </a:solidFill>
        <a:effectLst/>
      </p:bgPr>
    </p:bg>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ředělový snímek MUNI">
    <p:bg>
      <p:bgRef idx="1001">
        <a:schemeClr val="bg2"/>
      </p:bgRef>
    </p:bg>
    <p:spTree>
      <p:nvGrpSpPr>
        <p:cNvPr id="1" name=""/>
        <p:cNvGrpSpPr/>
        <p:nvPr/>
      </p:nvGrpSpPr>
      <p:grpSpPr>
        <a:xfrm>
          <a:off x="0" y="0"/>
          <a:ext cx="0" cy="0"/>
          <a:chOff x="0" y="0"/>
          <a:chExt cx="0" cy="0"/>
        </a:xfrm>
      </p:grpSpPr>
      <p:pic>
        <p:nvPicPr>
          <p:cNvPr id="3" name="Grafický objekt 2">
            <a:extLst>
              <a:ext uri="{FF2B5EF4-FFF2-40B4-BE49-F238E27FC236}">
                <a16:creationId xmlns:a16="http://schemas.microsoft.com/office/drawing/2014/main" id="{92B68BC3-67A3-A244-8F7B-2ACD0926D3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3304" y="1950397"/>
            <a:ext cx="8685390" cy="2957206"/>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Úvodní snímek – červený">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Definujte zápatí - název prezentace /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019" y="415570"/>
            <a:ext cx="1544906" cy="1064250"/>
          </a:xfrm>
          <a:prstGeom prst="rect">
            <a:avLst/>
          </a:prstGeom>
        </p:spPr>
      </p:pic>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Upravte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Upravte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Upravte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dirty="0"/>
              <a:t>Definujte zápatí - název prezentace / pracoviště</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90" r:id="rId2"/>
    <p:sldLayoutId id="2147483684"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Department </a:t>
            </a:r>
            <a:r>
              <a:rPr lang="cs-CZ" dirty="0" err="1"/>
              <a:t>of</a:t>
            </a:r>
            <a:r>
              <a:rPr lang="cs-CZ" dirty="0"/>
              <a:t> </a:t>
            </a:r>
            <a:r>
              <a:rPr lang="cs-CZ" dirty="0" err="1"/>
              <a:t>Physiology</a:t>
            </a:r>
            <a:r>
              <a:rPr lang="cs-CZ" dirty="0"/>
              <a:t>, </a:t>
            </a:r>
            <a:r>
              <a:rPr lang="cs-CZ" dirty="0" err="1"/>
              <a:t>Faculty</a:t>
            </a:r>
            <a:r>
              <a:rPr lang="cs-CZ" dirty="0"/>
              <a:t> </a:t>
            </a:r>
            <a:r>
              <a:rPr lang="cs-CZ" dirty="0" err="1"/>
              <a:t>of</a:t>
            </a:r>
            <a:r>
              <a:rPr lang="cs-CZ" dirty="0"/>
              <a:t> </a:t>
            </a:r>
            <a:r>
              <a:rPr lang="cs-CZ" dirty="0" err="1"/>
              <a:t>Medicine</a:t>
            </a:r>
            <a:r>
              <a:rPr lang="cs-CZ" dirty="0"/>
              <a:t>, Masaryk University</a:t>
            </a:r>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p:cNvSpPr>
            <a:spLocks noGrp="1"/>
          </p:cNvSpPr>
          <p:nvPr>
            <p:ph type="title"/>
          </p:nvPr>
        </p:nvSpPr>
        <p:spPr>
          <a:xfrm>
            <a:off x="398502" y="2388723"/>
            <a:ext cx="11361600" cy="1171580"/>
          </a:xfrm>
        </p:spPr>
        <p:txBody>
          <a:bodyPr/>
          <a:lstStyle/>
          <a:p>
            <a:r>
              <a:rPr lang="cs-CZ" dirty="0" err="1"/>
              <a:t>Blood</a:t>
            </a:r>
            <a:r>
              <a:rPr lang="cs-CZ" dirty="0"/>
              <a:t> </a:t>
            </a:r>
            <a:r>
              <a:rPr lang="cs-CZ" dirty="0" err="1"/>
              <a:t>pressure</a:t>
            </a:r>
            <a:br>
              <a:rPr lang="cs-CZ" dirty="0"/>
            </a:br>
            <a:endParaRPr lang="cs-CZ" dirty="0"/>
          </a:p>
        </p:txBody>
      </p:sp>
      <p:sp>
        <p:nvSpPr>
          <p:cNvPr id="5" name="Podnadpis 4"/>
          <p:cNvSpPr>
            <a:spLocks noGrp="1"/>
          </p:cNvSpPr>
          <p:nvPr>
            <p:ph type="subTitle" idx="1"/>
          </p:nvPr>
        </p:nvSpPr>
        <p:spPr/>
        <p:txBody>
          <a:bodyPr/>
          <a:lstStyle/>
          <a:p>
            <a:r>
              <a:rPr lang="cs-CZ" dirty="0" err="1"/>
              <a:t>Preclinical</a:t>
            </a:r>
            <a:r>
              <a:rPr lang="cs-CZ" dirty="0"/>
              <a:t> </a:t>
            </a:r>
            <a:r>
              <a:rPr lang="cs-CZ" dirty="0" err="1"/>
              <a:t>practice</a:t>
            </a:r>
            <a:endParaRPr lang="cs-CZ" dirty="0"/>
          </a:p>
          <a:p>
            <a:r>
              <a:rPr lang="cs-CZ" dirty="0"/>
              <a:t>13. 5. 2024</a:t>
            </a:r>
          </a:p>
        </p:txBody>
      </p:sp>
    </p:spTree>
    <p:extLst>
      <p:ext uri="{BB962C8B-B14F-4D97-AF65-F5344CB8AC3E}">
        <p14:creationId xmlns:p14="http://schemas.microsoft.com/office/powerpoint/2010/main" val="225898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88736A6-2DD2-4548-8E81-58AE9D96478F}"/>
              </a:ext>
            </a:extLst>
          </p:cNvPr>
          <p:cNvSpPr>
            <a:spLocks noGrp="1"/>
          </p:cNvSpPr>
          <p:nvPr>
            <p:ph type="ftr" sz="quarter" idx="10"/>
          </p:nvPr>
        </p:nvSpPr>
        <p:spPr/>
        <p:txBody>
          <a:bodyPr/>
          <a:lstStyle/>
          <a:p>
            <a:r>
              <a:rPr lang="en-US" dirty="0"/>
              <a:t>Department of Physiology, Faculty of Medicine, Masaryk University</a:t>
            </a:r>
            <a:endParaRPr lang="cs-CZ" dirty="0"/>
          </a:p>
        </p:txBody>
      </p:sp>
      <p:sp>
        <p:nvSpPr>
          <p:cNvPr id="3" name="Zástupný symbol pro číslo snímku 2">
            <a:extLst>
              <a:ext uri="{FF2B5EF4-FFF2-40B4-BE49-F238E27FC236}">
                <a16:creationId xmlns:a16="http://schemas.microsoft.com/office/drawing/2014/main" id="{AC30710E-247C-4F4B-A352-8FF439ECB5DD}"/>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a:extLst>
              <a:ext uri="{FF2B5EF4-FFF2-40B4-BE49-F238E27FC236}">
                <a16:creationId xmlns:a16="http://schemas.microsoft.com/office/drawing/2014/main" id="{C338159A-2A4C-4846-8C43-E163D1BEB4CF}"/>
              </a:ext>
            </a:extLst>
          </p:cNvPr>
          <p:cNvSpPr>
            <a:spLocks noGrp="1"/>
          </p:cNvSpPr>
          <p:nvPr>
            <p:ph type="title"/>
          </p:nvPr>
        </p:nvSpPr>
        <p:spPr/>
        <p:txBody>
          <a:bodyPr/>
          <a:lstStyle/>
          <a:p>
            <a:r>
              <a:rPr lang="cs-CZ" dirty="0" err="1"/>
              <a:t>Arterial</a:t>
            </a:r>
            <a:r>
              <a:rPr lang="cs-CZ" dirty="0"/>
              <a:t> </a:t>
            </a:r>
            <a:r>
              <a:rPr lang="cs-CZ" dirty="0" err="1"/>
              <a:t>blood</a:t>
            </a:r>
            <a:r>
              <a:rPr lang="cs-CZ" dirty="0"/>
              <a:t> </a:t>
            </a:r>
            <a:r>
              <a:rPr lang="cs-CZ" dirty="0" err="1"/>
              <a:t>pressure</a:t>
            </a:r>
            <a:endParaRPr lang="cs-CZ" dirty="0"/>
          </a:p>
        </p:txBody>
      </p:sp>
      <p:sp>
        <p:nvSpPr>
          <p:cNvPr id="5" name="Zástupný obsah 4">
            <a:extLst>
              <a:ext uri="{FF2B5EF4-FFF2-40B4-BE49-F238E27FC236}">
                <a16:creationId xmlns:a16="http://schemas.microsoft.com/office/drawing/2014/main" id="{E588C7B0-D06A-413F-BDEB-B896EDB4A3AF}"/>
              </a:ext>
            </a:extLst>
          </p:cNvPr>
          <p:cNvSpPr>
            <a:spLocks noGrp="1"/>
          </p:cNvSpPr>
          <p:nvPr>
            <p:ph idx="1"/>
          </p:nvPr>
        </p:nvSpPr>
        <p:spPr/>
        <p:txBody>
          <a:bodyPr/>
          <a:lstStyle/>
          <a:p>
            <a:r>
              <a:rPr lang="cs-CZ" sz="2000" dirty="0" err="1">
                <a:latin typeface="+mj-lt"/>
              </a:rPr>
              <a:t>stable</a:t>
            </a:r>
            <a:r>
              <a:rPr lang="cs-CZ" sz="2000" dirty="0">
                <a:latin typeface="+mj-lt"/>
              </a:rPr>
              <a:t> </a:t>
            </a:r>
            <a:r>
              <a:rPr lang="cs-CZ" sz="2000" dirty="0" err="1">
                <a:latin typeface="+mj-lt"/>
              </a:rPr>
              <a:t>blood</a:t>
            </a:r>
            <a:r>
              <a:rPr lang="cs-CZ" sz="2000" dirty="0">
                <a:latin typeface="+mj-lt"/>
              </a:rPr>
              <a:t> </a:t>
            </a:r>
            <a:r>
              <a:rPr lang="cs-CZ" sz="2000" dirty="0" err="1">
                <a:latin typeface="+mj-lt"/>
              </a:rPr>
              <a:t>flow</a:t>
            </a:r>
            <a:r>
              <a:rPr lang="cs-CZ" sz="2000" dirty="0">
                <a:latin typeface="+mj-lt"/>
              </a:rPr>
              <a:t> </a:t>
            </a:r>
            <a:r>
              <a:rPr lang="cs-CZ" sz="2000" dirty="0" err="1">
                <a:latin typeface="+mj-lt"/>
              </a:rPr>
              <a:t>thanks</a:t>
            </a:r>
            <a:r>
              <a:rPr lang="cs-CZ" sz="2000" dirty="0">
                <a:latin typeface="+mj-lt"/>
              </a:rPr>
              <a:t> to a</a:t>
            </a:r>
            <a:r>
              <a:rPr lang="en-US" altLang="cs-CZ" sz="2000" dirty="0" err="1">
                <a:latin typeface="+mj-lt"/>
              </a:rPr>
              <a:t>ortic</a:t>
            </a:r>
            <a:r>
              <a:rPr lang="en-US" altLang="cs-CZ" sz="2000" dirty="0">
                <a:latin typeface="+mj-lt"/>
              </a:rPr>
              <a:t> compliance</a:t>
            </a:r>
            <a:endParaRPr lang="cs-CZ" altLang="cs-CZ" sz="2000" dirty="0">
              <a:latin typeface="+mj-lt"/>
            </a:endParaRPr>
          </a:p>
          <a:p>
            <a:pPr lvl="1"/>
            <a:r>
              <a:rPr lang="en-US" altLang="cs-CZ" sz="1200" dirty="0">
                <a:latin typeface="Arial" pitchFamily="34" charset="0"/>
              </a:rPr>
              <a:t>the aorta expands and holds the ejected blood volume (change of kinetic energy into elastic) and during diastole</a:t>
            </a:r>
            <a:r>
              <a:rPr lang="cs-CZ" altLang="cs-CZ" sz="1200" dirty="0">
                <a:latin typeface="Arial" pitchFamily="34" charset="0"/>
              </a:rPr>
              <a:t>,</a:t>
            </a:r>
            <a:r>
              <a:rPr lang="en-US" altLang="cs-CZ" sz="1200" dirty="0">
                <a:latin typeface="Arial" pitchFamily="34" charset="0"/>
              </a:rPr>
              <a:t> it contracts and moves the blood further into the bloodstream (change of elastic energy to kinetic)</a:t>
            </a:r>
            <a:endParaRPr lang="cs-CZ" altLang="cs-CZ" sz="1200" dirty="0">
              <a:latin typeface="+mj-lt"/>
            </a:endParaRPr>
          </a:p>
          <a:p>
            <a:pPr lvl="1"/>
            <a:endParaRPr lang="cs-CZ" altLang="cs-CZ" sz="1200" dirty="0">
              <a:latin typeface="+mj-lt"/>
            </a:endParaRPr>
          </a:p>
          <a:p>
            <a:endParaRPr lang="cs-CZ" sz="2000" dirty="0">
              <a:latin typeface="+mj-lt"/>
            </a:endParaRPr>
          </a:p>
        </p:txBody>
      </p:sp>
      <p:pic>
        <p:nvPicPr>
          <p:cNvPr id="2050" name="Picture 2" descr="Aortic pulse pressure">
            <a:extLst>
              <a:ext uri="{FF2B5EF4-FFF2-40B4-BE49-F238E27FC236}">
                <a16:creationId xmlns:a16="http://schemas.microsoft.com/office/drawing/2014/main" id="{8352DB6A-9075-4DC0-9314-50DB23CB55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3089" y="3064637"/>
            <a:ext cx="4624273" cy="3073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257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88736A6-2DD2-4548-8E81-58AE9D96478F}"/>
              </a:ext>
            </a:extLst>
          </p:cNvPr>
          <p:cNvSpPr>
            <a:spLocks noGrp="1"/>
          </p:cNvSpPr>
          <p:nvPr>
            <p:ph type="ftr" sz="quarter" idx="10"/>
          </p:nvPr>
        </p:nvSpPr>
        <p:spPr/>
        <p:txBody>
          <a:bodyPr/>
          <a:lstStyle/>
          <a:p>
            <a:r>
              <a:rPr lang="en-US" dirty="0"/>
              <a:t>Department of Physiology, Faculty of Medicine, Masaryk University</a:t>
            </a:r>
            <a:endParaRPr lang="cs-CZ" dirty="0"/>
          </a:p>
        </p:txBody>
      </p:sp>
      <p:sp>
        <p:nvSpPr>
          <p:cNvPr id="3" name="Zástupný symbol pro číslo snímku 2">
            <a:extLst>
              <a:ext uri="{FF2B5EF4-FFF2-40B4-BE49-F238E27FC236}">
                <a16:creationId xmlns:a16="http://schemas.microsoft.com/office/drawing/2014/main" id="{AC30710E-247C-4F4B-A352-8FF439ECB5DD}"/>
              </a:ext>
            </a:extLst>
          </p:cNvPr>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a:extLst>
              <a:ext uri="{FF2B5EF4-FFF2-40B4-BE49-F238E27FC236}">
                <a16:creationId xmlns:a16="http://schemas.microsoft.com/office/drawing/2014/main" id="{C338159A-2A4C-4846-8C43-E163D1BEB4CF}"/>
              </a:ext>
            </a:extLst>
          </p:cNvPr>
          <p:cNvSpPr>
            <a:spLocks noGrp="1"/>
          </p:cNvSpPr>
          <p:nvPr>
            <p:ph type="title"/>
          </p:nvPr>
        </p:nvSpPr>
        <p:spPr/>
        <p:txBody>
          <a:bodyPr/>
          <a:lstStyle/>
          <a:p>
            <a:r>
              <a:rPr lang="cs-CZ" dirty="0" err="1"/>
              <a:t>Blood</a:t>
            </a:r>
            <a:r>
              <a:rPr lang="cs-CZ" dirty="0"/>
              <a:t> </a:t>
            </a:r>
            <a:r>
              <a:rPr lang="cs-CZ" dirty="0" err="1"/>
              <a:t>pressure</a:t>
            </a:r>
            <a:r>
              <a:rPr lang="cs-CZ" dirty="0"/>
              <a:t> in </a:t>
            </a:r>
            <a:r>
              <a:rPr lang="cs-CZ" dirty="0" err="1"/>
              <a:t>veins</a:t>
            </a:r>
            <a:endParaRPr lang="cs-CZ" dirty="0"/>
          </a:p>
        </p:txBody>
      </p:sp>
      <p:sp>
        <p:nvSpPr>
          <p:cNvPr id="5" name="Zástupný obsah 4">
            <a:extLst>
              <a:ext uri="{FF2B5EF4-FFF2-40B4-BE49-F238E27FC236}">
                <a16:creationId xmlns:a16="http://schemas.microsoft.com/office/drawing/2014/main" id="{E588C7B0-D06A-413F-BDEB-B896EDB4A3AF}"/>
              </a:ext>
            </a:extLst>
          </p:cNvPr>
          <p:cNvSpPr>
            <a:spLocks noGrp="1"/>
          </p:cNvSpPr>
          <p:nvPr>
            <p:ph idx="1"/>
          </p:nvPr>
        </p:nvSpPr>
        <p:spPr/>
        <p:txBody>
          <a:bodyPr/>
          <a:lstStyle/>
          <a:p>
            <a:r>
              <a:rPr lang="cs-CZ" dirty="0" err="1"/>
              <a:t>low</a:t>
            </a:r>
            <a:r>
              <a:rPr lang="cs-CZ" dirty="0"/>
              <a:t> </a:t>
            </a:r>
            <a:r>
              <a:rPr lang="cs-CZ" dirty="0" err="1"/>
              <a:t>pressure</a:t>
            </a:r>
            <a:r>
              <a:rPr lang="cs-CZ" dirty="0"/>
              <a:t> </a:t>
            </a:r>
            <a:r>
              <a:rPr lang="cs-CZ" dirty="0" err="1"/>
              <a:t>system</a:t>
            </a:r>
            <a:endParaRPr lang="cs-CZ" dirty="0"/>
          </a:p>
          <a:p>
            <a:r>
              <a:rPr lang="cs-CZ" dirty="0" err="1">
                <a:solidFill>
                  <a:srgbClr val="1F1F1F"/>
                </a:solidFill>
                <a:latin typeface="Muli"/>
              </a:rPr>
              <a:t>peripherial</a:t>
            </a:r>
            <a:r>
              <a:rPr lang="cs-CZ" dirty="0">
                <a:solidFill>
                  <a:srgbClr val="1F1F1F"/>
                </a:solidFill>
                <a:latin typeface="Muli"/>
              </a:rPr>
              <a:t> p</a:t>
            </a:r>
            <a:r>
              <a:rPr lang="en-US" b="0" i="0" dirty="0" err="1">
                <a:solidFill>
                  <a:srgbClr val="1F1F1F"/>
                </a:solidFill>
                <a:effectLst/>
                <a:latin typeface="Muli"/>
              </a:rPr>
              <a:t>ressure</a:t>
            </a:r>
            <a:r>
              <a:rPr lang="en-US" b="0" i="0" dirty="0">
                <a:solidFill>
                  <a:srgbClr val="1F1F1F"/>
                </a:solidFill>
                <a:effectLst/>
                <a:latin typeface="Muli"/>
              </a:rPr>
              <a:t> </a:t>
            </a:r>
            <a:r>
              <a:rPr lang="cs-CZ" b="0" i="0" dirty="0">
                <a:solidFill>
                  <a:srgbClr val="1F1F1F"/>
                </a:solidFill>
                <a:effectLst/>
                <a:latin typeface="Muli"/>
              </a:rPr>
              <a:t>in </a:t>
            </a:r>
            <a:r>
              <a:rPr lang="cs-CZ" b="0" i="0" dirty="0" err="1">
                <a:solidFill>
                  <a:srgbClr val="1F1F1F"/>
                </a:solidFill>
                <a:effectLst/>
                <a:latin typeface="Muli"/>
              </a:rPr>
              <a:t>veins</a:t>
            </a:r>
            <a:r>
              <a:rPr lang="cs-CZ" b="0" i="0" dirty="0">
                <a:solidFill>
                  <a:srgbClr val="1F1F1F"/>
                </a:solidFill>
                <a:effectLst/>
                <a:latin typeface="Muli"/>
              </a:rPr>
              <a:t> </a:t>
            </a:r>
            <a:r>
              <a:rPr lang="en-US" b="0" i="0" dirty="0">
                <a:solidFill>
                  <a:srgbClr val="1F1F1F"/>
                </a:solidFill>
                <a:effectLst/>
                <a:latin typeface="Muli"/>
              </a:rPr>
              <a:t>is usually between 8 and 10 mmHg</a:t>
            </a:r>
            <a:endParaRPr lang="cs-CZ" b="0" i="0" dirty="0">
              <a:solidFill>
                <a:srgbClr val="1F1F1F"/>
              </a:solidFill>
              <a:effectLst/>
              <a:latin typeface="Muli"/>
            </a:endParaRPr>
          </a:p>
          <a:p>
            <a:r>
              <a:rPr lang="cs-CZ" dirty="0" err="1">
                <a:solidFill>
                  <a:srgbClr val="1F1F1F"/>
                </a:solidFill>
                <a:latin typeface="Muli"/>
              </a:rPr>
              <a:t>central</a:t>
            </a:r>
            <a:r>
              <a:rPr lang="cs-CZ" dirty="0">
                <a:solidFill>
                  <a:srgbClr val="1F1F1F"/>
                </a:solidFill>
                <a:latin typeface="Muli"/>
              </a:rPr>
              <a:t> </a:t>
            </a:r>
            <a:r>
              <a:rPr lang="cs-CZ" dirty="0" err="1">
                <a:solidFill>
                  <a:srgbClr val="1F1F1F"/>
                </a:solidFill>
                <a:latin typeface="Muli"/>
              </a:rPr>
              <a:t>vein</a:t>
            </a:r>
            <a:r>
              <a:rPr lang="cs-CZ" dirty="0">
                <a:solidFill>
                  <a:srgbClr val="1F1F1F"/>
                </a:solidFill>
                <a:latin typeface="Muli"/>
              </a:rPr>
              <a:t> </a:t>
            </a:r>
            <a:r>
              <a:rPr lang="cs-CZ" dirty="0" err="1">
                <a:solidFill>
                  <a:srgbClr val="1F1F1F"/>
                </a:solidFill>
                <a:latin typeface="Muli"/>
              </a:rPr>
              <a:t>pressure</a:t>
            </a:r>
            <a:r>
              <a:rPr lang="en-US" b="0" i="0" dirty="0">
                <a:solidFill>
                  <a:srgbClr val="1F1F1F"/>
                </a:solidFill>
                <a:effectLst/>
                <a:latin typeface="Muli"/>
              </a:rPr>
              <a:t> is </a:t>
            </a:r>
            <a:r>
              <a:rPr lang="cs-CZ" dirty="0" err="1">
                <a:solidFill>
                  <a:srgbClr val="1F1F1F"/>
                </a:solidFill>
                <a:latin typeface="Muli"/>
              </a:rPr>
              <a:t>aproximately</a:t>
            </a:r>
            <a:r>
              <a:rPr lang="cs-CZ" dirty="0">
                <a:solidFill>
                  <a:srgbClr val="1F1F1F"/>
                </a:solidFill>
                <a:latin typeface="Muli"/>
              </a:rPr>
              <a:t> </a:t>
            </a:r>
            <a:r>
              <a:rPr lang="en-US" b="0" i="0" dirty="0">
                <a:solidFill>
                  <a:srgbClr val="1F1F1F"/>
                </a:solidFill>
                <a:effectLst/>
                <a:latin typeface="Muli"/>
              </a:rPr>
              <a:t>0–6 mmHg</a:t>
            </a:r>
            <a:endParaRPr lang="cs-CZ" b="0" i="0" dirty="0">
              <a:solidFill>
                <a:srgbClr val="1F1F1F"/>
              </a:solidFill>
              <a:effectLst/>
              <a:latin typeface="Muli"/>
            </a:endParaRPr>
          </a:p>
          <a:p>
            <a:endParaRPr lang="cs-CZ" dirty="0">
              <a:solidFill>
                <a:srgbClr val="1F1F1F"/>
              </a:solidFill>
              <a:latin typeface="Muli"/>
            </a:endParaRPr>
          </a:p>
          <a:p>
            <a:endParaRPr lang="cs-CZ" dirty="0"/>
          </a:p>
        </p:txBody>
      </p:sp>
    </p:spTree>
    <p:extLst>
      <p:ext uri="{BB962C8B-B14F-4D97-AF65-F5344CB8AC3E}">
        <p14:creationId xmlns:p14="http://schemas.microsoft.com/office/powerpoint/2010/main" val="51299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88736A6-2DD2-4548-8E81-58AE9D96478F}"/>
              </a:ext>
            </a:extLst>
          </p:cNvPr>
          <p:cNvSpPr>
            <a:spLocks noGrp="1"/>
          </p:cNvSpPr>
          <p:nvPr>
            <p:ph type="ftr" sz="quarter" idx="10"/>
          </p:nvPr>
        </p:nvSpPr>
        <p:spPr/>
        <p:txBody>
          <a:bodyPr/>
          <a:lstStyle/>
          <a:p>
            <a:r>
              <a:rPr lang="en-US" dirty="0"/>
              <a:t>Department of Physiology, Faculty of Medicine, Masaryk University</a:t>
            </a:r>
            <a:endParaRPr lang="cs-CZ" dirty="0"/>
          </a:p>
        </p:txBody>
      </p:sp>
      <p:sp>
        <p:nvSpPr>
          <p:cNvPr id="3" name="Zástupný symbol pro číslo snímku 2">
            <a:extLst>
              <a:ext uri="{FF2B5EF4-FFF2-40B4-BE49-F238E27FC236}">
                <a16:creationId xmlns:a16="http://schemas.microsoft.com/office/drawing/2014/main" id="{AC30710E-247C-4F4B-A352-8FF439ECB5DD}"/>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a:extLst>
              <a:ext uri="{FF2B5EF4-FFF2-40B4-BE49-F238E27FC236}">
                <a16:creationId xmlns:a16="http://schemas.microsoft.com/office/drawing/2014/main" id="{C338159A-2A4C-4846-8C43-E163D1BEB4CF}"/>
              </a:ext>
            </a:extLst>
          </p:cNvPr>
          <p:cNvSpPr>
            <a:spLocks noGrp="1"/>
          </p:cNvSpPr>
          <p:nvPr>
            <p:ph type="title"/>
          </p:nvPr>
        </p:nvSpPr>
        <p:spPr>
          <a:xfrm>
            <a:off x="666000" y="459787"/>
            <a:ext cx="10753200" cy="451576"/>
          </a:xfrm>
        </p:spPr>
        <p:txBody>
          <a:bodyPr/>
          <a:lstStyle/>
          <a:p>
            <a:r>
              <a:rPr lang="cs-CZ" dirty="0" err="1"/>
              <a:t>Blood</a:t>
            </a:r>
            <a:r>
              <a:rPr lang="cs-CZ" dirty="0"/>
              <a:t> </a:t>
            </a:r>
            <a:r>
              <a:rPr lang="cs-CZ" dirty="0" err="1"/>
              <a:t>pressure</a:t>
            </a:r>
            <a:r>
              <a:rPr lang="cs-CZ" dirty="0"/>
              <a:t> in </a:t>
            </a:r>
            <a:r>
              <a:rPr lang="cs-CZ" dirty="0" err="1"/>
              <a:t>veins</a:t>
            </a:r>
            <a:endParaRPr lang="cs-CZ" dirty="0"/>
          </a:p>
        </p:txBody>
      </p:sp>
      <p:pic>
        <p:nvPicPr>
          <p:cNvPr id="3074" name="Picture 2">
            <a:extLst>
              <a:ext uri="{FF2B5EF4-FFF2-40B4-BE49-F238E27FC236}">
                <a16:creationId xmlns:a16="http://schemas.microsoft.com/office/drawing/2014/main" id="{BA3636AE-5AB4-4DD2-AB8D-740A29244F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4425" y="940930"/>
            <a:ext cx="6916350" cy="5287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332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user\Desktop\výuka\učení fyziologie\Boron - Medical Physiology\Pages\Images\IV. The Cardiovascular System\Chap 18_Arteries and Veins\S23283-018-f003a.jpg">
            <a:extLst>
              <a:ext uri="{FF2B5EF4-FFF2-40B4-BE49-F238E27FC236}">
                <a16:creationId xmlns:a16="http://schemas.microsoft.com/office/drawing/2014/main" id="{94760C39-E2AE-4FC3-B778-29EB09925B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405" t="5071" r="16891" b="3638"/>
          <a:stretch/>
        </p:blipFill>
        <p:spPr bwMode="auto">
          <a:xfrm>
            <a:off x="1448882" y="826434"/>
            <a:ext cx="3835021" cy="47767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user\Desktop\výuka\učení fyziologie\Boron - Medical Physiology\Pages\Images\IV. The Cardiovascular System\Chap 18_Arteries and Veins\S23283-018-f003b.jpg">
            <a:extLst>
              <a:ext uri="{FF2B5EF4-FFF2-40B4-BE49-F238E27FC236}">
                <a16:creationId xmlns:a16="http://schemas.microsoft.com/office/drawing/2014/main" id="{C97EFB94-4C1E-4EBF-A2A3-E253EA3A81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556" t="3280" r="17474" b="3342"/>
          <a:stretch/>
        </p:blipFill>
        <p:spPr bwMode="auto">
          <a:xfrm>
            <a:off x="4473218" y="717252"/>
            <a:ext cx="4694829" cy="4885900"/>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a:extLst>
              <a:ext uri="{FF2B5EF4-FFF2-40B4-BE49-F238E27FC236}">
                <a16:creationId xmlns:a16="http://schemas.microsoft.com/office/drawing/2014/main" id="{668DD0E9-75B4-4EC3-B34F-C7B7DCF60FDA}"/>
              </a:ext>
            </a:extLst>
          </p:cNvPr>
          <p:cNvSpPr txBox="1"/>
          <p:nvPr/>
        </p:nvSpPr>
        <p:spPr>
          <a:xfrm>
            <a:off x="2141532" y="194032"/>
            <a:ext cx="2331685" cy="523220"/>
          </a:xfrm>
          <a:prstGeom prst="rect">
            <a:avLst/>
          </a:prstGeom>
          <a:noFill/>
        </p:spPr>
        <p:txBody>
          <a:bodyPr wrap="square" rtlCol="0">
            <a:spAutoFit/>
          </a:bodyPr>
          <a:lstStyle/>
          <a:p>
            <a:r>
              <a:rPr lang="cs-CZ" sz="2800" dirty="0" err="1"/>
              <a:t>Large</a:t>
            </a:r>
            <a:r>
              <a:rPr lang="cs-CZ" sz="2800" dirty="0"/>
              <a:t> </a:t>
            </a:r>
            <a:r>
              <a:rPr lang="cs-CZ" sz="2800" dirty="0" err="1"/>
              <a:t>circle</a:t>
            </a:r>
            <a:endParaRPr lang="cs-CZ" sz="2800" dirty="0"/>
          </a:p>
        </p:txBody>
      </p:sp>
      <p:sp>
        <p:nvSpPr>
          <p:cNvPr id="9" name="TextovéPole 8">
            <a:extLst>
              <a:ext uri="{FF2B5EF4-FFF2-40B4-BE49-F238E27FC236}">
                <a16:creationId xmlns:a16="http://schemas.microsoft.com/office/drawing/2014/main" id="{408026DE-EE52-4886-BFF7-7063B6EAACD6}"/>
              </a:ext>
            </a:extLst>
          </p:cNvPr>
          <p:cNvSpPr txBox="1"/>
          <p:nvPr/>
        </p:nvSpPr>
        <p:spPr>
          <a:xfrm>
            <a:off x="6201409" y="232668"/>
            <a:ext cx="2507161" cy="523220"/>
          </a:xfrm>
          <a:prstGeom prst="rect">
            <a:avLst/>
          </a:prstGeom>
          <a:noFill/>
        </p:spPr>
        <p:txBody>
          <a:bodyPr wrap="square" rtlCol="0">
            <a:spAutoFit/>
          </a:bodyPr>
          <a:lstStyle/>
          <a:p>
            <a:r>
              <a:rPr lang="cs-CZ" sz="2800" dirty="0" err="1"/>
              <a:t>Small</a:t>
            </a:r>
            <a:r>
              <a:rPr lang="cs-CZ" sz="2800" dirty="0"/>
              <a:t> </a:t>
            </a:r>
            <a:r>
              <a:rPr lang="cs-CZ" sz="2800" dirty="0" err="1"/>
              <a:t>circle</a:t>
            </a:r>
            <a:endParaRPr lang="cs-CZ" sz="2800" dirty="0"/>
          </a:p>
        </p:txBody>
      </p:sp>
      <p:sp>
        <p:nvSpPr>
          <p:cNvPr id="10" name="TextovéPole 9">
            <a:extLst>
              <a:ext uri="{FF2B5EF4-FFF2-40B4-BE49-F238E27FC236}">
                <a16:creationId xmlns:a16="http://schemas.microsoft.com/office/drawing/2014/main" id="{9743F943-A233-4747-B542-3099EBCCACE5}"/>
              </a:ext>
            </a:extLst>
          </p:cNvPr>
          <p:cNvSpPr txBox="1"/>
          <p:nvPr/>
        </p:nvSpPr>
        <p:spPr>
          <a:xfrm rot="16200000">
            <a:off x="-396665" y="3167390"/>
            <a:ext cx="2745265" cy="523220"/>
          </a:xfrm>
          <a:prstGeom prst="rect">
            <a:avLst/>
          </a:prstGeom>
          <a:noFill/>
        </p:spPr>
        <p:txBody>
          <a:bodyPr wrap="square" rtlCol="0">
            <a:spAutoFit/>
          </a:bodyPr>
          <a:lstStyle/>
          <a:p>
            <a:r>
              <a:rPr lang="cs-CZ" sz="2800" dirty="0" err="1"/>
              <a:t>Blood</a:t>
            </a:r>
            <a:r>
              <a:rPr lang="cs-CZ" sz="2800" dirty="0"/>
              <a:t> </a:t>
            </a:r>
            <a:r>
              <a:rPr lang="cs-CZ" sz="2800" dirty="0" err="1"/>
              <a:t>pressure</a:t>
            </a:r>
            <a:endParaRPr lang="cs-CZ" sz="2800" dirty="0"/>
          </a:p>
        </p:txBody>
      </p:sp>
      <p:sp>
        <p:nvSpPr>
          <p:cNvPr id="11" name="TextovéPole 10">
            <a:extLst>
              <a:ext uri="{FF2B5EF4-FFF2-40B4-BE49-F238E27FC236}">
                <a16:creationId xmlns:a16="http://schemas.microsoft.com/office/drawing/2014/main" id="{BD4DC4D1-77B2-45B6-BEEB-A6312BDFA370}"/>
              </a:ext>
            </a:extLst>
          </p:cNvPr>
          <p:cNvSpPr txBox="1"/>
          <p:nvPr/>
        </p:nvSpPr>
        <p:spPr>
          <a:xfrm>
            <a:off x="5756817" y="5603152"/>
            <a:ext cx="3396343" cy="261610"/>
          </a:xfrm>
          <a:prstGeom prst="rect">
            <a:avLst/>
          </a:prstGeom>
          <a:noFill/>
        </p:spPr>
        <p:txBody>
          <a:bodyPr wrap="square" rtlCol="0">
            <a:spAutoFit/>
          </a:bodyPr>
          <a:lstStyle/>
          <a:p>
            <a:r>
              <a:rPr lang="cs-CZ" sz="1100" dirty="0" err="1"/>
              <a:t>Boron</a:t>
            </a:r>
            <a:r>
              <a:rPr lang="cs-CZ" sz="1100" dirty="0"/>
              <a:t> and </a:t>
            </a:r>
            <a:r>
              <a:rPr lang="cs-CZ" sz="1100" dirty="0" err="1"/>
              <a:t>Boulpaep</a:t>
            </a:r>
            <a:r>
              <a:rPr lang="cs-CZ" sz="1100" dirty="0"/>
              <a:t>, </a:t>
            </a:r>
            <a:r>
              <a:rPr lang="cs-CZ" sz="1100" dirty="0" err="1"/>
              <a:t>Medical</a:t>
            </a:r>
            <a:r>
              <a:rPr lang="cs-CZ" sz="1100" dirty="0"/>
              <a:t> </a:t>
            </a:r>
            <a:r>
              <a:rPr lang="cs-CZ" sz="1100" dirty="0" err="1"/>
              <a:t>physiology</a:t>
            </a:r>
            <a:endParaRPr lang="cs-CZ" sz="1100" dirty="0"/>
          </a:p>
        </p:txBody>
      </p:sp>
      <p:sp>
        <p:nvSpPr>
          <p:cNvPr id="12" name="Zástupný symbol pro číslo snímku 2">
            <a:extLst>
              <a:ext uri="{FF2B5EF4-FFF2-40B4-BE49-F238E27FC236}">
                <a16:creationId xmlns:a16="http://schemas.microsoft.com/office/drawing/2014/main" id="{5F6E6DC5-43BA-449F-8A63-7DD01F4C30A0}"/>
              </a:ext>
            </a:extLst>
          </p:cNvPr>
          <p:cNvSpPr>
            <a:spLocks noGrp="1"/>
          </p:cNvSpPr>
          <p:nvPr>
            <p:ph type="sldNum" sz="quarter" idx="11"/>
          </p:nvPr>
        </p:nvSpPr>
        <p:spPr>
          <a:xfrm>
            <a:off x="414000" y="6228000"/>
            <a:ext cx="252000" cy="252000"/>
          </a:xfrm>
        </p:spPr>
        <p:txBody>
          <a:bodyPr/>
          <a:lstStyle/>
          <a:p>
            <a:fld id="{0970407D-EE58-4A0B-824B-1D3AE42DD9CF}" type="slidenum">
              <a:rPr lang="cs-CZ" altLang="cs-CZ" smtClean="0"/>
              <a:pPr/>
              <a:t>13</a:t>
            </a:fld>
            <a:endParaRPr lang="cs-CZ" altLang="cs-CZ" dirty="0"/>
          </a:p>
        </p:txBody>
      </p:sp>
      <p:sp>
        <p:nvSpPr>
          <p:cNvPr id="13" name="Zástupný symbol pro zápatí 1">
            <a:extLst>
              <a:ext uri="{FF2B5EF4-FFF2-40B4-BE49-F238E27FC236}">
                <a16:creationId xmlns:a16="http://schemas.microsoft.com/office/drawing/2014/main" id="{4930450A-F1EA-41BB-9203-1C39005F5A7C}"/>
              </a:ext>
            </a:extLst>
          </p:cNvPr>
          <p:cNvSpPr>
            <a:spLocks noGrp="1"/>
          </p:cNvSpPr>
          <p:nvPr>
            <p:ph type="ftr" sz="quarter" idx="10"/>
          </p:nvPr>
        </p:nvSpPr>
        <p:spPr>
          <a:xfrm>
            <a:off x="720000" y="6228000"/>
            <a:ext cx="7920000" cy="252000"/>
          </a:xfrm>
        </p:spPr>
        <p:txBody>
          <a:bodyPr/>
          <a:lstStyle/>
          <a:p>
            <a:r>
              <a:rPr lang="en-US" dirty="0"/>
              <a:t>Department of Physiology, Faculty of Medicine, Masaryk University</a:t>
            </a:r>
            <a:endParaRPr lang="cs-CZ" dirty="0"/>
          </a:p>
        </p:txBody>
      </p:sp>
    </p:spTree>
    <p:extLst>
      <p:ext uri="{BB962C8B-B14F-4D97-AF65-F5344CB8AC3E}">
        <p14:creationId xmlns:p14="http://schemas.microsoft.com/office/powerpoint/2010/main" val="2894351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Department of Physiology, Faculty of Medicine, Masaryk University</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err="1"/>
              <a:t>Blood</a:t>
            </a:r>
            <a:r>
              <a:rPr lang="cs-CZ" dirty="0"/>
              <a:t> </a:t>
            </a:r>
            <a:r>
              <a:rPr lang="cs-CZ" dirty="0" err="1"/>
              <a:t>pressure</a:t>
            </a:r>
            <a:r>
              <a:rPr lang="cs-CZ" dirty="0"/>
              <a:t> </a:t>
            </a:r>
            <a:r>
              <a:rPr lang="cs-CZ" dirty="0" err="1"/>
              <a:t>regulation</a:t>
            </a:r>
            <a:endParaRPr lang="cs-CZ" dirty="0"/>
          </a:p>
        </p:txBody>
      </p:sp>
      <p:sp>
        <p:nvSpPr>
          <p:cNvPr id="5" name="Zástupný symbol pro obsah 4"/>
          <p:cNvSpPr>
            <a:spLocks noGrp="1"/>
          </p:cNvSpPr>
          <p:nvPr>
            <p:ph idx="1"/>
          </p:nvPr>
        </p:nvSpPr>
        <p:spPr>
          <a:xfrm>
            <a:off x="436963" y="1135063"/>
            <a:ext cx="11482893" cy="5243966"/>
          </a:xfrm>
        </p:spPr>
        <p:txBody>
          <a:bodyPr/>
          <a:lstStyle/>
          <a:p>
            <a:r>
              <a:rPr lang="cs-CZ" dirty="0" err="1"/>
              <a:t>Short</a:t>
            </a:r>
            <a:r>
              <a:rPr lang="cs-CZ" dirty="0"/>
              <a:t>-term – </a:t>
            </a:r>
            <a:r>
              <a:rPr lang="cs-CZ" dirty="0" err="1"/>
              <a:t>neural</a:t>
            </a:r>
            <a:r>
              <a:rPr lang="cs-CZ" dirty="0"/>
              <a:t> </a:t>
            </a:r>
            <a:r>
              <a:rPr lang="cs-CZ" dirty="0" err="1"/>
              <a:t>control</a:t>
            </a:r>
            <a:r>
              <a:rPr lang="cs-CZ" dirty="0"/>
              <a:t> – </a:t>
            </a:r>
            <a:r>
              <a:rPr lang="cs-CZ" dirty="0" err="1"/>
              <a:t>mainly</a:t>
            </a:r>
            <a:r>
              <a:rPr lang="cs-CZ" dirty="0"/>
              <a:t> by </a:t>
            </a:r>
            <a:r>
              <a:rPr lang="cs-CZ" dirty="0" err="1"/>
              <a:t>baroreflex</a:t>
            </a:r>
            <a:endParaRPr lang="cs-CZ" dirty="0"/>
          </a:p>
          <a:p>
            <a:pPr marL="72000" indent="0">
              <a:buNone/>
            </a:pPr>
            <a:r>
              <a:rPr lang="cs-CZ" dirty="0"/>
              <a:t>		  – </a:t>
            </a:r>
            <a:r>
              <a:rPr lang="cs-CZ" dirty="0" err="1"/>
              <a:t>chemical</a:t>
            </a:r>
            <a:r>
              <a:rPr lang="cs-CZ" dirty="0"/>
              <a:t> </a:t>
            </a:r>
            <a:r>
              <a:rPr lang="cs-CZ" dirty="0" err="1"/>
              <a:t>substancis</a:t>
            </a:r>
            <a:r>
              <a:rPr lang="cs-CZ" dirty="0"/>
              <a:t>  </a:t>
            </a:r>
          </a:p>
          <a:p>
            <a:r>
              <a:rPr lang="cs-CZ" dirty="0" err="1"/>
              <a:t>Middle</a:t>
            </a:r>
            <a:r>
              <a:rPr lang="cs-CZ" dirty="0"/>
              <a:t>-term – </a:t>
            </a:r>
            <a:r>
              <a:rPr lang="cs-CZ" dirty="0" err="1"/>
              <a:t>hormonal</a:t>
            </a:r>
            <a:r>
              <a:rPr lang="cs-CZ" dirty="0"/>
              <a:t> </a:t>
            </a:r>
            <a:r>
              <a:rPr lang="cs-CZ" dirty="0" err="1"/>
              <a:t>regulation</a:t>
            </a:r>
            <a:r>
              <a:rPr lang="cs-CZ" dirty="0"/>
              <a:t> - renin-angiotensin-aldosterone </a:t>
            </a:r>
            <a:r>
              <a:rPr lang="cs-CZ" dirty="0" err="1"/>
              <a:t>system</a:t>
            </a:r>
            <a:r>
              <a:rPr lang="cs-CZ" dirty="0"/>
              <a:t> (RAAS)</a:t>
            </a:r>
          </a:p>
          <a:p>
            <a:r>
              <a:rPr lang="cs-CZ" dirty="0"/>
              <a:t>Long-term – </a:t>
            </a:r>
            <a:r>
              <a:rPr lang="cs-CZ" dirty="0" err="1"/>
              <a:t>hormonal</a:t>
            </a:r>
            <a:r>
              <a:rPr lang="cs-CZ" dirty="0"/>
              <a:t> </a:t>
            </a:r>
            <a:r>
              <a:rPr lang="cs-CZ" dirty="0" err="1"/>
              <a:t>regulation</a:t>
            </a:r>
            <a:r>
              <a:rPr lang="cs-CZ" dirty="0"/>
              <a:t> </a:t>
            </a:r>
            <a:r>
              <a:rPr lang="cs-CZ" dirty="0" err="1"/>
              <a:t>of</a:t>
            </a:r>
            <a:r>
              <a:rPr lang="cs-CZ" dirty="0"/>
              <a:t> </a:t>
            </a:r>
            <a:r>
              <a:rPr lang="cs-CZ" dirty="0" err="1"/>
              <a:t>blood</a:t>
            </a:r>
            <a:r>
              <a:rPr lang="cs-CZ" dirty="0"/>
              <a:t> </a:t>
            </a:r>
            <a:r>
              <a:rPr lang="cs-CZ" dirty="0" err="1"/>
              <a:t>volume</a:t>
            </a:r>
            <a:endParaRPr lang="cs-CZ" dirty="0"/>
          </a:p>
        </p:txBody>
      </p:sp>
    </p:spTree>
    <p:extLst>
      <p:ext uri="{BB962C8B-B14F-4D97-AF65-F5344CB8AC3E}">
        <p14:creationId xmlns:p14="http://schemas.microsoft.com/office/powerpoint/2010/main" val="3656458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p:cNvSpPr>
            <a:spLocks noGrp="1"/>
          </p:cNvSpPr>
          <p:nvPr>
            <p:ph type="title"/>
          </p:nvPr>
        </p:nvSpPr>
        <p:spPr>
          <a:xfrm>
            <a:off x="720000" y="491394"/>
            <a:ext cx="10753200" cy="451576"/>
          </a:xfrm>
        </p:spPr>
        <p:txBody>
          <a:bodyPr/>
          <a:lstStyle/>
          <a:p>
            <a:r>
              <a:rPr lang="en-GB" dirty="0"/>
              <a:t>Short-term </a:t>
            </a:r>
            <a:r>
              <a:rPr lang="cs-CZ" dirty="0"/>
              <a:t>BP </a:t>
            </a:r>
            <a:r>
              <a:rPr lang="cs-CZ" dirty="0" err="1"/>
              <a:t>control</a:t>
            </a:r>
            <a:r>
              <a:rPr lang="cs-CZ" dirty="0"/>
              <a:t> – baroreflex</a:t>
            </a:r>
          </a:p>
        </p:txBody>
      </p:sp>
      <p:pic>
        <p:nvPicPr>
          <p:cNvPr id="5122" name="Picture 2" descr="image">
            <a:extLst>
              <a:ext uri="{FF2B5EF4-FFF2-40B4-BE49-F238E27FC236}">
                <a16:creationId xmlns:a16="http://schemas.microsoft.com/office/drawing/2014/main" id="{4C8F3702-9BC6-4094-BCEA-64EDBDA6C1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4358" y="1211688"/>
            <a:ext cx="7266214" cy="5406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458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BP </a:t>
            </a:r>
            <a:r>
              <a:rPr lang="cs-CZ" dirty="0" err="1"/>
              <a:t>control</a:t>
            </a:r>
            <a:r>
              <a:rPr lang="cs-CZ" dirty="0"/>
              <a:t> – </a:t>
            </a:r>
            <a:r>
              <a:rPr lang="cs-CZ" dirty="0" err="1"/>
              <a:t>substances</a:t>
            </a:r>
            <a:endParaRPr lang="cs-CZ" dirty="0"/>
          </a:p>
        </p:txBody>
      </p:sp>
      <p:sp>
        <p:nvSpPr>
          <p:cNvPr id="5" name="Zástupný obsah 4">
            <a:extLst>
              <a:ext uri="{FF2B5EF4-FFF2-40B4-BE49-F238E27FC236}">
                <a16:creationId xmlns:a16="http://schemas.microsoft.com/office/drawing/2014/main" id="{52DED0A9-0890-491A-9587-0813B07C0745}"/>
              </a:ext>
            </a:extLst>
          </p:cNvPr>
          <p:cNvSpPr>
            <a:spLocks noGrp="1"/>
          </p:cNvSpPr>
          <p:nvPr>
            <p:ph idx="1"/>
          </p:nvPr>
        </p:nvSpPr>
        <p:spPr>
          <a:xfrm>
            <a:off x="720000" y="1458736"/>
            <a:ext cx="10753200" cy="4139998"/>
          </a:xfrm>
        </p:spPr>
        <p:txBody>
          <a:bodyPr/>
          <a:lstStyle/>
          <a:p>
            <a:r>
              <a:rPr lang="cs-CZ" dirty="0" err="1"/>
              <a:t>vasoconstrictors</a:t>
            </a:r>
            <a:endParaRPr lang="cs-CZ" dirty="0"/>
          </a:p>
          <a:p>
            <a:pPr lvl="1"/>
            <a:r>
              <a:rPr lang="en-US" dirty="0"/>
              <a:t>ATP, epinephrine</a:t>
            </a:r>
            <a:r>
              <a:rPr lang="cs-CZ" dirty="0"/>
              <a:t>, </a:t>
            </a:r>
            <a:r>
              <a:rPr lang="cs-CZ" dirty="0" err="1"/>
              <a:t>norepinephrine</a:t>
            </a:r>
            <a:r>
              <a:rPr lang="en-US" dirty="0"/>
              <a:t>,</a:t>
            </a:r>
            <a:r>
              <a:rPr lang="cs-CZ" dirty="0"/>
              <a:t> </a:t>
            </a:r>
            <a:r>
              <a:rPr lang="cs-CZ" dirty="0" err="1"/>
              <a:t>antidiuretic</a:t>
            </a:r>
            <a:r>
              <a:rPr lang="cs-CZ" dirty="0"/>
              <a:t> hormone, and</a:t>
            </a:r>
            <a:r>
              <a:rPr lang="en-US" dirty="0"/>
              <a:t> angiotensin II</a:t>
            </a:r>
            <a:endParaRPr lang="cs-CZ" dirty="0"/>
          </a:p>
          <a:p>
            <a:endParaRPr lang="cs-CZ" dirty="0"/>
          </a:p>
          <a:p>
            <a:r>
              <a:rPr lang="cs-CZ" dirty="0" err="1"/>
              <a:t>vasodilators</a:t>
            </a:r>
            <a:endParaRPr lang="cs-CZ" dirty="0"/>
          </a:p>
          <a:p>
            <a:pPr lvl="1"/>
            <a:r>
              <a:rPr lang="en-US" dirty="0"/>
              <a:t>epinephrine</a:t>
            </a:r>
            <a:r>
              <a:rPr lang="cs-CZ" dirty="0"/>
              <a:t>,</a:t>
            </a:r>
            <a:r>
              <a:rPr lang="en-US" dirty="0"/>
              <a:t> </a:t>
            </a:r>
            <a:r>
              <a:rPr lang="cs-CZ" dirty="0" err="1"/>
              <a:t>atrial</a:t>
            </a:r>
            <a:r>
              <a:rPr lang="cs-CZ" dirty="0"/>
              <a:t> </a:t>
            </a:r>
            <a:r>
              <a:rPr lang="cs-CZ" dirty="0" err="1"/>
              <a:t>natriuretic</a:t>
            </a:r>
            <a:r>
              <a:rPr lang="cs-CZ" dirty="0"/>
              <a:t> peptide, histamin, arginine (→NO), and </a:t>
            </a:r>
            <a:r>
              <a:rPr lang="cs-CZ" dirty="0" err="1"/>
              <a:t>lactic</a:t>
            </a:r>
            <a:r>
              <a:rPr lang="cs-CZ" dirty="0"/>
              <a:t> acid (</a:t>
            </a:r>
            <a:r>
              <a:rPr lang="cs-CZ" dirty="0" err="1"/>
              <a:t>metabolic</a:t>
            </a:r>
            <a:r>
              <a:rPr lang="cs-CZ" dirty="0"/>
              <a:t> </a:t>
            </a:r>
            <a:r>
              <a:rPr lang="cs-CZ" dirty="0" err="1"/>
              <a:t>reaction</a:t>
            </a:r>
            <a:r>
              <a:rPr lang="cs-CZ" dirty="0"/>
              <a:t>)</a:t>
            </a:r>
          </a:p>
        </p:txBody>
      </p:sp>
    </p:spTree>
    <p:extLst>
      <p:ext uri="{BB962C8B-B14F-4D97-AF65-F5344CB8AC3E}">
        <p14:creationId xmlns:p14="http://schemas.microsoft.com/office/powerpoint/2010/main" val="3700417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Department of Physiology, Faculty of Medicine, Masaryk University</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err="1"/>
              <a:t>Blood</a:t>
            </a:r>
            <a:r>
              <a:rPr lang="cs-CZ" dirty="0"/>
              <a:t> </a:t>
            </a:r>
            <a:r>
              <a:rPr lang="cs-CZ" dirty="0" err="1"/>
              <a:t>pressure</a:t>
            </a:r>
            <a:r>
              <a:rPr lang="cs-CZ" dirty="0"/>
              <a:t> </a:t>
            </a:r>
            <a:r>
              <a:rPr lang="cs-CZ" dirty="0" err="1"/>
              <a:t>changes</a:t>
            </a:r>
            <a:endParaRPr lang="cs-CZ" dirty="0"/>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dirty="0" err="1"/>
              <a:t>Short</a:t>
            </a:r>
            <a:r>
              <a:rPr lang="cs-CZ" dirty="0"/>
              <a:t>-term </a:t>
            </a:r>
            <a:r>
              <a:rPr lang="cs-CZ" dirty="0" err="1"/>
              <a:t>influences</a:t>
            </a:r>
            <a:endParaRPr lang="cs-CZ" dirty="0"/>
          </a:p>
          <a:p>
            <a:pPr lvl="1"/>
            <a:r>
              <a:rPr lang="cs-CZ" dirty="0" err="1"/>
              <a:t>blood</a:t>
            </a:r>
            <a:r>
              <a:rPr lang="cs-CZ" dirty="0"/>
              <a:t> </a:t>
            </a:r>
            <a:r>
              <a:rPr lang="cs-CZ" dirty="0" err="1"/>
              <a:t>volume</a:t>
            </a:r>
            <a:r>
              <a:rPr lang="cs-CZ" dirty="0"/>
              <a:t> – influence on </a:t>
            </a:r>
            <a:r>
              <a:rPr lang="cs-CZ" dirty="0" err="1"/>
              <a:t>cardiac</a:t>
            </a:r>
            <a:r>
              <a:rPr lang="cs-CZ" dirty="0"/>
              <a:t> output (</a:t>
            </a:r>
            <a:r>
              <a:rPr lang="cs-CZ" dirty="0" err="1"/>
              <a:t>bleeding</a:t>
            </a:r>
            <a:r>
              <a:rPr lang="cs-CZ" dirty="0"/>
              <a:t>, </a:t>
            </a:r>
            <a:r>
              <a:rPr lang="cs-CZ" dirty="0" err="1"/>
              <a:t>dehydration</a:t>
            </a:r>
            <a:r>
              <a:rPr lang="cs-CZ" dirty="0"/>
              <a:t>)</a:t>
            </a:r>
          </a:p>
          <a:p>
            <a:pPr lvl="1"/>
            <a:r>
              <a:rPr lang="cs-CZ" dirty="0" err="1"/>
              <a:t>external</a:t>
            </a:r>
            <a:r>
              <a:rPr lang="cs-CZ" dirty="0"/>
              <a:t> </a:t>
            </a:r>
            <a:r>
              <a:rPr lang="cs-CZ" dirty="0" err="1"/>
              <a:t>pressure</a:t>
            </a:r>
            <a:r>
              <a:rPr lang="cs-CZ" dirty="0"/>
              <a:t> to </a:t>
            </a:r>
            <a:r>
              <a:rPr lang="cs-CZ" dirty="0" err="1"/>
              <a:t>the</a:t>
            </a:r>
            <a:r>
              <a:rPr lang="cs-CZ" dirty="0"/>
              <a:t> </a:t>
            </a:r>
            <a:r>
              <a:rPr lang="cs-CZ" dirty="0" err="1"/>
              <a:t>vessels</a:t>
            </a:r>
            <a:r>
              <a:rPr lang="cs-CZ" dirty="0"/>
              <a:t> – </a:t>
            </a:r>
            <a:r>
              <a:rPr lang="cs-CZ" dirty="0" err="1"/>
              <a:t>intrathoracic</a:t>
            </a:r>
            <a:r>
              <a:rPr lang="cs-CZ" dirty="0"/>
              <a:t> and </a:t>
            </a:r>
            <a:r>
              <a:rPr lang="cs-CZ" dirty="0" err="1"/>
              <a:t>intraabdominal</a:t>
            </a:r>
            <a:r>
              <a:rPr lang="cs-CZ" dirty="0"/>
              <a:t> </a:t>
            </a:r>
            <a:r>
              <a:rPr lang="cs-CZ" dirty="0" err="1"/>
              <a:t>pressure</a:t>
            </a:r>
            <a:r>
              <a:rPr lang="cs-CZ" dirty="0"/>
              <a:t> (</a:t>
            </a:r>
            <a:r>
              <a:rPr lang="cs-CZ" dirty="0" err="1"/>
              <a:t>cough</a:t>
            </a:r>
            <a:r>
              <a:rPr lang="cs-CZ" dirty="0"/>
              <a:t>, </a:t>
            </a:r>
            <a:r>
              <a:rPr lang="cs-CZ" dirty="0" err="1"/>
              <a:t>defecation</a:t>
            </a:r>
            <a:r>
              <a:rPr lang="cs-CZ" dirty="0"/>
              <a:t>, </a:t>
            </a:r>
            <a:r>
              <a:rPr lang="cs-CZ" dirty="0" err="1"/>
              <a:t>childbirth</a:t>
            </a:r>
            <a:r>
              <a:rPr lang="cs-CZ" dirty="0"/>
              <a:t>, </a:t>
            </a:r>
            <a:r>
              <a:rPr lang="cs-CZ" dirty="0" err="1"/>
              <a:t>artificial</a:t>
            </a:r>
            <a:r>
              <a:rPr lang="cs-CZ" dirty="0"/>
              <a:t> </a:t>
            </a:r>
            <a:r>
              <a:rPr lang="cs-CZ" dirty="0" err="1"/>
              <a:t>ventilation</a:t>
            </a:r>
            <a:r>
              <a:rPr lang="cs-CZ" dirty="0"/>
              <a:t>)</a:t>
            </a:r>
          </a:p>
          <a:p>
            <a:pPr lvl="1"/>
            <a:r>
              <a:rPr lang="cs-CZ" dirty="0" err="1"/>
              <a:t>position</a:t>
            </a:r>
            <a:r>
              <a:rPr lang="cs-CZ" dirty="0"/>
              <a:t> – </a:t>
            </a:r>
            <a:r>
              <a:rPr lang="cs-CZ" dirty="0" err="1"/>
              <a:t>orthostasis</a:t>
            </a:r>
            <a:r>
              <a:rPr lang="cs-CZ" dirty="0"/>
              <a:t>/</a:t>
            </a:r>
            <a:r>
              <a:rPr lang="cs-CZ" dirty="0" err="1"/>
              <a:t>clinostasis</a:t>
            </a:r>
            <a:r>
              <a:rPr lang="cs-CZ" dirty="0"/>
              <a:t>: r</a:t>
            </a:r>
            <a:r>
              <a:rPr lang="en-US" dirty="0" err="1"/>
              <a:t>edistribution</a:t>
            </a:r>
            <a:r>
              <a:rPr lang="en-US" dirty="0"/>
              <a:t> of blood due to gravity</a:t>
            </a:r>
            <a:endParaRPr lang="cs-CZ" dirty="0"/>
          </a:p>
          <a:p>
            <a:pPr lvl="1"/>
            <a:r>
              <a:rPr lang="cs-CZ" dirty="0"/>
              <a:t>CNS – </a:t>
            </a:r>
            <a:r>
              <a:rPr lang="cs-CZ" dirty="0" err="1"/>
              <a:t>emotions</a:t>
            </a:r>
            <a:r>
              <a:rPr lang="cs-CZ" dirty="0"/>
              <a:t>, </a:t>
            </a:r>
            <a:r>
              <a:rPr lang="cs-CZ" dirty="0" err="1"/>
              <a:t>mental</a:t>
            </a:r>
            <a:r>
              <a:rPr lang="cs-CZ" dirty="0"/>
              <a:t> stress, …</a:t>
            </a:r>
          </a:p>
          <a:p>
            <a:pPr lvl="1"/>
            <a:r>
              <a:rPr lang="cs-CZ" dirty="0" err="1"/>
              <a:t>physical</a:t>
            </a:r>
            <a:r>
              <a:rPr lang="cs-CZ" dirty="0"/>
              <a:t> </a:t>
            </a:r>
            <a:r>
              <a:rPr lang="cs-CZ" dirty="0" err="1"/>
              <a:t>exercise</a:t>
            </a:r>
            <a:r>
              <a:rPr lang="cs-CZ" dirty="0"/>
              <a:t> – BP </a:t>
            </a:r>
            <a:r>
              <a:rPr lang="cs-CZ" dirty="0" err="1"/>
              <a:t>changes</a:t>
            </a:r>
            <a:r>
              <a:rPr lang="cs-CZ" dirty="0"/>
              <a:t> </a:t>
            </a:r>
            <a:r>
              <a:rPr lang="cs-CZ" dirty="0" err="1"/>
              <a:t>depend</a:t>
            </a:r>
            <a:r>
              <a:rPr lang="cs-CZ" dirty="0"/>
              <a:t> on intensity, </a:t>
            </a:r>
            <a:r>
              <a:rPr lang="cs-CZ" dirty="0" err="1"/>
              <a:t>duration</a:t>
            </a:r>
            <a:r>
              <a:rPr lang="cs-CZ" dirty="0"/>
              <a:t> and type </a:t>
            </a:r>
            <a:r>
              <a:rPr lang="cs-CZ" dirty="0" err="1"/>
              <a:t>of</a:t>
            </a:r>
            <a:r>
              <a:rPr lang="cs-CZ" dirty="0"/>
              <a:t> </a:t>
            </a:r>
            <a:r>
              <a:rPr lang="cs-CZ" dirty="0" err="1"/>
              <a:t>exercise</a:t>
            </a:r>
            <a:endParaRPr lang="cs-CZ" dirty="0"/>
          </a:p>
          <a:p>
            <a:pPr lvl="1"/>
            <a:r>
              <a:rPr lang="cs-CZ" dirty="0" err="1"/>
              <a:t>heat</a:t>
            </a:r>
            <a:r>
              <a:rPr lang="cs-CZ" dirty="0"/>
              <a:t> (↓ TPR), </a:t>
            </a:r>
            <a:r>
              <a:rPr lang="cs-CZ" dirty="0" err="1"/>
              <a:t>cold</a:t>
            </a:r>
            <a:r>
              <a:rPr lang="cs-CZ" dirty="0"/>
              <a:t> (</a:t>
            </a:r>
            <a:r>
              <a:rPr lang="en-US" dirty="0"/>
              <a:t>↑ </a:t>
            </a:r>
            <a:r>
              <a:rPr lang="cs-CZ" dirty="0"/>
              <a:t>TPR) </a:t>
            </a:r>
          </a:p>
          <a:p>
            <a:pPr lvl="1"/>
            <a:r>
              <a:rPr lang="cs-CZ" dirty="0" err="1"/>
              <a:t>alcohol</a:t>
            </a:r>
            <a:r>
              <a:rPr lang="cs-CZ" dirty="0"/>
              <a:t>, </a:t>
            </a:r>
            <a:r>
              <a:rPr lang="cs-CZ" dirty="0" err="1"/>
              <a:t>drugs</a:t>
            </a:r>
            <a:r>
              <a:rPr lang="cs-CZ" dirty="0"/>
              <a:t>,…</a:t>
            </a:r>
          </a:p>
          <a:p>
            <a:pPr>
              <a:lnSpc>
                <a:spcPct val="100000"/>
              </a:lnSpc>
            </a:pPr>
            <a:r>
              <a:rPr lang="cs-CZ" dirty="0"/>
              <a:t>Long-term </a:t>
            </a:r>
            <a:r>
              <a:rPr lang="cs-CZ" dirty="0" err="1"/>
              <a:t>influences</a:t>
            </a:r>
            <a:endParaRPr lang="cs-CZ" dirty="0"/>
          </a:p>
          <a:p>
            <a:pPr lvl="1"/>
            <a:r>
              <a:rPr lang="en-US" dirty="0"/>
              <a:t>age (the fastest changes during childhood and adolescence, in adults slow increase in SBP)</a:t>
            </a:r>
            <a:endParaRPr lang="cs-CZ" dirty="0"/>
          </a:p>
          <a:p>
            <a:pPr lvl="1"/>
            <a:r>
              <a:rPr lang="en-US" dirty="0"/>
              <a:t>sex (men have higher BP)</a:t>
            </a:r>
            <a:endParaRPr lang="cs-CZ" dirty="0"/>
          </a:p>
          <a:p>
            <a:pPr lvl="1"/>
            <a:r>
              <a:rPr lang="en-US" dirty="0"/>
              <a:t>genetic</a:t>
            </a:r>
            <a:r>
              <a:rPr lang="cs-CZ" dirty="0"/>
              <a:t> background</a:t>
            </a:r>
          </a:p>
        </p:txBody>
      </p:sp>
    </p:spTree>
    <p:extLst>
      <p:ext uri="{BB962C8B-B14F-4D97-AF65-F5344CB8AC3E}">
        <p14:creationId xmlns:p14="http://schemas.microsoft.com/office/powerpoint/2010/main" val="3748666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p:cNvSpPr>
            <a:spLocks noGrp="1"/>
          </p:cNvSpPr>
          <p:nvPr>
            <p:ph type="title"/>
          </p:nvPr>
        </p:nvSpPr>
        <p:spPr>
          <a:xfrm>
            <a:off x="720000" y="491394"/>
            <a:ext cx="10753200" cy="451576"/>
          </a:xfrm>
        </p:spPr>
        <p:txBody>
          <a:bodyPr/>
          <a:lstStyle/>
          <a:p>
            <a:endParaRPr lang="cs-CZ" dirty="0"/>
          </a:p>
        </p:txBody>
      </p:sp>
      <p:sp>
        <p:nvSpPr>
          <p:cNvPr id="5" name="Zástupný obsah 4">
            <a:extLst>
              <a:ext uri="{FF2B5EF4-FFF2-40B4-BE49-F238E27FC236}">
                <a16:creationId xmlns:a16="http://schemas.microsoft.com/office/drawing/2014/main" id="{52DED0A9-0890-491A-9587-0813B07C0745}"/>
              </a:ext>
            </a:extLst>
          </p:cNvPr>
          <p:cNvSpPr>
            <a:spLocks noGrp="1"/>
          </p:cNvSpPr>
          <p:nvPr>
            <p:ph idx="1"/>
          </p:nvPr>
        </p:nvSpPr>
        <p:spPr>
          <a:xfrm>
            <a:off x="720000" y="1458736"/>
            <a:ext cx="10753200" cy="4139998"/>
          </a:xfrm>
        </p:spPr>
        <p:txBody>
          <a:bodyPr/>
          <a:lstStyle/>
          <a:p>
            <a:endParaRPr lang="cs-CZ" dirty="0"/>
          </a:p>
        </p:txBody>
      </p:sp>
      <p:pic>
        <p:nvPicPr>
          <p:cNvPr id="6146" name="Picture 2">
            <a:extLst>
              <a:ext uri="{FF2B5EF4-FFF2-40B4-BE49-F238E27FC236}">
                <a16:creationId xmlns:a16="http://schemas.microsoft.com/office/drawing/2014/main" id="{38AE2466-B12D-4F36-AE3E-E906E081F1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00" y="281521"/>
            <a:ext cx="11072326" cy="6072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614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Department of Physiology, Faculty of Medicine, Masaryk University</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p:cNvSpPr>
            <a:spLocks noGrp="1"/>
          </p:cNvSpPr>
          <p:nvPr>
            <p:ph type="title"/>
          </p:nvPr>
        </p:nvSpPr>
        <p:spPr>
          <a:xfrm>
            <a:off x="720000" y="491394"/>
            <a:ext cx="10753200" cy="451576"/>
          </a:xfrm>
        </p:spPr>
        <p:txBody>
          <a:bodyPr/>
          <a:lstStyle/>
          <a:p>
            <a:r>
              <a:rPr lang="en-US" dirty="0"/>
              <a:t>Methods of the arterial </a:t>
            </a:r>
            <a:r>
              <a:rPr lang="cs-CZ" dirty="0"/>
              <a:t>BP </a:t>
            </a:r>
            <a:r>
              <a:rPr lang="en-US" dirty="0"/>
              <a:t>measurement</a:t>
            </a:r>
            <a:endParaRPr lang="cs-CZ" dirty="0"/>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dirty="0" err="1"/>
              <a:t>Invasive</a:t>
            </a:r>
            <a:endParaRPr lang="cs-CZ" dirty="0"/>
          </a:p>
          <a:p>
            <a:pPr lvl="1"/>
            <a:r>
              <a:rPr lang="cs-CZ" dirty="0" err="1"/>
              <a:t>arterial</a:t>
            </a:r>
            <a:r>
              <a:rPr lang="cs-CZ" dirty="0"/>
              <a:t> </a:t>
            </a:r>
            <a:r>
              <a:rPr lang="cs-CZ" dirty="0" err="1"/>
              <a:t>catether</a:t>
            </a:r>
            <a:endParaRPr lang="cs-CZ" dirty="0"/>
          </a:p>
        </p:txBody>
      </p:sp>
      <p:pic>
        <p:nvPicPr>
          <p:cNvPr id="7170" name="Picture 2" descr="perioperativeCPD.com Invasive arterial blood pressure measurement">
            <a:extLst>
              <a:ext uri="{FF2B5EF4-FFF2-40B4-BE49-F238E27FC236}">
                <a16:creationId xmlns:a16="http://schemas.microsoft.com/office/drawing/2014/main" id="{AFFA12E6-373D-445E-B101-3CDE69117E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1164" y="1998663"/>
            <a:ext cx="3377671" cy="2179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375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Department of Physiology, Faculty of Medicine, Masaryk University</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p:cNvSpPr>
            <a:spLocks noGrp="1"/>
          </p:cNvSpPr>
          <p:nvPr>
            <p:ph type="title"/>
          </p:nvPr>
        </p:nvSpPr>
        <p:spPr>
          <a:xfrm>
            <a:off x="720000" y="690288"/>
            <a:ext cx="10753200" cy="451576"/>
          </a:xfrm>
        </p:spPr>
        <p:txBody>
          <a:bodyPr/>
          <a:lstStyle/>
          <a:p>
            <a:r>
              <a:rPr lang="cs-CZ" dirty="0" err="1"/>
              <a:t>Blood</a:t>
            </a:r>
            <a:r>
              <a:rPr lang="cs-CZ" dirty="0"/>
              <a:t> </a:t>
            </a:r>
            <a:r>
              <a:rPr lang="cs-CZ" dirty="0" err="1"/>
              <a:t>pressure</a:t>
            </a:r>
            <a:endParaRPr lang="cs-CZ" dirty="0"/>
          </a:p>
        </p:txBody>
      </p:sp>
      <p:sp>
        <p:nvSpPr>
          <p:cNvPr id="5" name="Zástupný symbol pro obsah 4"/>
          <p:cNvSpPr>
            <a:spLocks noGrp="1"/>
          </p:cNvSpPr>
          <p:nvPr>
            <p:ph idx="1"/>
          </p:nvPr>
        </p:nvSpPr>
        <p:spPr>
          <a:xfrm>
            <a:off x="414000" y="1415156"/>
            <a:ext cx="11482893" cy="4844143"/>
          </a:xfrm>
        </p:spPr>
        <p:txBody>
          <a:bodyPr/>
          <a:lstStyle/>
          <a:p>
            <a:pPr>
              <a:lnSpc>
                <a:spcPct val="100000"/>
              </a:lnSpc>
            </a:pPr>
            <a:r>
              <a:rPr lang="en-US" sz="2400" b="1" dirty="0"/>
              <a:t>Blood pressure (BP): pressure of blood on the vessel wall</a:t>
            </a:r>
            <a:r>
              <a:rPr lang="cs-CZ" sz="2400" b="1" dirty="0"/>
              <a:t> </a:t>
            </a:r>
            <a:br>
              <a:rPr lang="cs-CZ" sz="2400" b="1" dirty="0"/>
            </a:br>
            <a:r>
              <a:rPr lang="en-US" sz="2000" dirty="0"/>
              <a:t>(arterial BP – part of the energy of systole converted into lateral pressure on the vascular wall</a:t>
            </a:r>
            <a:r>
              <a:rPr lang="cs-CZ" sz="2000" dirty="0"/>
              <a:t>)</a:t>
            </a:r>
          </a:p>
          <a:p>
            <a:pPr marL="72000" indent="0">
              <a:lnSpc>
                <a:spcPct val="100000"/>
              </a:lnSpc>
              <a:buNone/>
            </a:pPr>
            <a:endParaRPr lang="cs-CZ" sz="2400" dirty="0"/>
          </a:p>
        </p:txBody>
      </p:sp>
      <p:pic>
        <p:nvPicPr>
          <p:cNvPr id="1026" name="Picture 2" descr="Forces related to the vessel wall. Arrows in red represent forces exerted by the blood flow on the endothelial layer: pressure forces normal to the interior of the vessel (P) and the shear stress of the flow, in the flow direction (S). Arrows in black represent forces that, though influenced by the blood flow, may have a different origin: longitudinal forces (L) and circumferential stresses (R C ). Figure based on Jacobsen et al. (2009) with permission of Elsevier B. V. given by a position vector X) to the current state B f (at time t) is the result of a local growth step defined by the tensor G and an elastic process A. The local growth transformation originates conceptually a virtual discontinuous stress-free configuration V, which, through the elastic process A, leads finally to the stressed continuous current configuration B f (see Figure 2):  ">
            <a:extLst>
              <a:ext uri="{FF2B5EF4-FFF2-40B4-BE49-F238E27FC236}">
                <a16:creationId xmlns:a16="http://schemas.microsoft.com/office/drawing/2014/main" id="{594B23F7-5A9B-400F-B916-F59DDDCB08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0948" y="2417679"/>
            <a:ext cx="4609322" cy="3664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195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Department of Physiology, Faculty of Medicine, Masaryk University</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p:cNvSpPr>
            <a:spLocks noGrp="1"/>
          </p:cNvSpPr>
          <p:nvPr>
            <p:ph type="title"/>
          </p:nvPr>
        </p:nvSpPr>
        <p:spPr>
          <a:xfrm>
            <a:off x="720000" y="491394"/>
            <a:ext cx="10753200" cy="451576"/>
          </a:xfrm>
        </p:spPr>
        <p:txBody>
          <a:bodyPr/>
          <a:lstStyle/>
          <a:p>
            <a:r>
              <a:rPr lang="en-US" dirty="0"/>
              <a:t>Methods of the arterial </a:t>
            </a:r>
            <a:r>
              <a:rPr lang="cs-CZ" dirty="0"/>
              <a:t>BP </a:t>
            </a:r>
            <a:r>
              <a:rPr lang="en-US" dirty="0"/>
              <a:t>measurement</a:t>
            </a:r>
            <a:endParaRPr lang="cs-CZ" dirty="0"/>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dirty="0" err="1"/>
              <a:t>Invasive</a:t>
            </a:r>
            <a:endParaRPr lang="cs-CZ" dirty="0"/>
          </a:p>
          <a:p>
            <a:pPr lvl="1"/>
            <a:r>
              <a:rPr lang="cs-CZ" dirty="0" err="1"/>
              <a:t>arterial</a:t>
            </a:r>
            <a:r>
              <a:rPr lang="cs-CZ" dirty="0"/>
              <a:t> </a:t>
            </a:r>
            <a:r>
              <a:rPr lang="cs-CZ" dirty="0" err="1"/>
              <a:t>catether</a:t>
            </a:r>
            <a:endParaRPr lang="cs-CZ" dirty="0"/>
          </a:p>
          <a:p>
            <a:pPr>
              <a:lnSpc>
                <a:spcPct val="100000"/>
              </a:lnSpc>
            </a:pPr>
            <a:endParaRPr lang="cs-CZ" dirty="0"/>
          </a:p>
          <a:p>
            <a:pPr>
              <a:lnSpc>
                <a:spcPct val="100000"/>
              </a:lnSpc>
            </a:pPr>
            <a:r>
              <a:rPr lang="cs-CZ" dirty="0"/>
              <a:t>Non-</a:t>
            </a:r>
            <a:r>
              <a:rPr lang="cs-CZ" dirty="0" err="1"/>
              <a:t>invasive</a:t>
            </a:r>
            <a:endParaRPr lang="cs-CZ" dirty="0"/>
          </a:p>
          <a:p>
            <a:pPr lvl="1"/>
            <a:r>
              <a:rPr lang="cs-CZ" dirty="0" err="1"/>
              <a:t>Auscultatory</a:t>
            </a:r>
            <a:r>
              <a:rPr lang="cs-CZ" dirty="0"/>
              <a:t> (</a:t>
            </a:r>
            <a:r>
              <a:rPr lang="cs-CZ" dirty="0" err="1"/>
              <a:t>sphygmomanometer</a:t>
            </a:r>
            <a:r>
              <a:rPr lang="cs-CZ" dirty="0"/>
              <a:t>, </a:t>
            </a:r>
            <a:r>
              <a:rPr lang="cs-CZ" dirty="0" err="1"/>
              <a:t>stethoscope</a:t>
            </a:r>
            <a:r>
              <a:rPr lang="cs-CZ" dirty="0"/>
              <a:t>)</a:t>
            </a:r>
          </a:p>
        </p:txBody>
      </p:sp>
      <p:pic>
        <p:nvPicPr>
          <p:cNvPr id="7" name="Obrázek 6">
            <a:extLst>
              <a:ext uri="{FF2B5EF4-FFF2-40B4-BE49-F238E27FC236}">
                <a16:creationId xmlns:a16="http://schemas.microsoft.com/office/drawing/2014/main" id="{F0F26074-55BE-4490-89F6-9D49880527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8572" y="1545545"/>
            <a:ext cx="3295774" cy="3225558"/>
          </a:xfrm>
          <a:prstGeom prst="rect">
            <a:avLst/>
          </a:prstGeom>
        </p:spPr>
      </p:pic>
    </p:spTree>
    <p:extLst>
      <p:ext uri="{BB962C8B-B14F-4D97-AF65-F5344CB8AC3E}">
        <p14:creationId xmlns:p14="http://schemas.microsoft.com/office/powerpoint/2010/main" val="3651459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Department of Physiology, Faculty of Medicine, Masaryk University</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p:cNvSpPr>
            <a:spLocks noGrp="1"/>
          </p:cNvSpPr>
          <p:nvPr>
            <p:ph type="title"/>
          </p:nvPr>
        </p:nvSpPr>
        <p:spPr>
          <a:xfrm>
            <a:off x="720000" y="491394"/>
            <a:ext cx="10753200" cy="451576"/>
          </a:xfrm>
        </p:spPr>
        <p:txBody>
          <a:bodyPr/>
          <a:lstStyle/>
          <a:p>
            <a:r>
              <a:rPr lang="en-US" dirty="0"/>
              <a:t>Methods of the arterial </a:t>
            </a:r>
            <a:r>
              <a:rPr lang="cs-CZ" dirty="0"/>
              <a:t>BP </a:t>
            </a:r>
            <a:r>
              <a:rPr lang="en-US" dirty="0"/>
              <a:t>measurement</a:t>
            </a:r>
            <a:endParaRPr lang="cs-CZ" dirty="0"/>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dirty="0" err="1"/>
              <a:t>Invasive</a:t>
            </a:r>
            <a:endParaRPr lang="cs-CZ" dirty="0"/>
          </a:p>
          <a:p>
            <a:pPr lvl="1"/>
            <a:r>
              <a:rPr lang="cs-CZ" dirty="0" err="1"/>
              <a:t>arterial</a:t>
            </a:r>
            <a:r>
              <a:rPr lang="cs-CZ" dirty="0"/>
              <a:t> </a:t>
            </a:r>
            <a:r>
              <a:rPr lang="cs-CZ" dirty="0" err="1"/>
              <a:t>catether</a:t>
            </a:r>
            <a:endParaRPr lang="cs-CZ" dirty="0"/>
          </a:p>
          <a:p>
            <a:pPr>
              <a:lnSpc>
                <a:spcPct val="100000"/>
              </a:lnSpc>
            </a:pPr>
            <a:endParaRPr lang="cs-CZ" dirty="0"/>
          </a:p>
          <a:p>
            <a:pPr>
              <a:lnSpc>
                <a:spcPct val="100000"/>
              </a:lnSpc>
            </a:pPr>
            <a:r>
              <a:rPr lang="cs-CZ" dirty="0"/>
              <a:t>Non-</a:t>
            </a:r>
            <a:r>
              <a:rPr lang="cs-CZ" dirty="0" err="1"/>
              <a:t>invasive</a:t>
            </a:r>
            <a:endParaRPr lang="cs-CZ" dirty="0"/>
          </a:p>
          <a:p>
            <a:pPr lvl="1"/>
            <a:r>
              <a:rPr lang="cs-CZ" dirty="0" err="1"/>
              <a:t>Auscultatory</a:t>
            </a:r>
            <a:r>
              <a:rPr lang="cs-CZ" dirty="0"/>
              <a:t> (</a:t>
            </a:r>
            <a:r>
              <a:rPr lang="cs-CZ" dirty="0" err="1"/>
              <a:t>sphygmomanometer</a:t>
            </a:r>
            <a:r>
              <a:rPr lang="cs-CZ" dirty="0"/>
              <a:t>, </a:t>
            </a:r>
            <a:r>
              <a:rPr lang="cs-CZ" dirty="0" err="1"/>
              <a:t>stethoscope</a:t>
            </a:r>
            <a:r>
              <a:rPr lang="cs-CZ" dirty="0"/>
              <a:t>)</a:t>
            </a:r>
          </a:p>
          <a:p>
            <a:pPr lvl="1"/>
            <a:r>
              <a:rPr lang="cs-CZ" sz="2000" dirty="0" err="1"/>
              <a:t>Oscillometric</a:t>
            </a:r>
            <a:endParaRPr lang="cs-CZ" sz="2000" dirty="0"/>
          </a:p>
          <a:p>
            <a:pPr lvl="1"/>
            <a:endParaRPr lang="cs-CZ" dirty="0"/>
          </a:p>
          <a:p>
            <a:pPr marL="324000" lvl="1" indent="0">
              <a:buNone/>
            </a:pPr>
            <a:r>
              <a:rPr lang="cs-CZ" dirty="0"/>
              <a:t> </a:t>
            </a:r>
          </a:p>
        </p:txBody>
      </p:sp>
      <p:pic>
        <p:nvPicPr>
          <p:cNvPr id="8" name="Obrázek 7">
            <a:extLst>
              <a:ext uri="{FF2B5EF4-FFF2-40B4-BE49-F238E27FC236}">
                <a16:creationId xmlns:a16="http://schemas.microsoft.com/office/drawing/2014/main" id="{2DDCF656-AF2B-4277-9317-179D1CFBDC6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1903" r="17564" b="15692"/>
          <a:stretch/>
        </p:blipFill>
        <p:spPr>
          <a:xfrm>
            <a:off x="7348919" y="2101699"/>
            <a:ext cx="3377671" cy="3473367"/>
          </a:xfrm>
          <a:prstGeom prst="rect">
            <a:avLst/>
          </a:prstGeom>
        </p:spPr>
      </p:pic>
    </p:spTree>
    <p:extLst>
      <p:ext uri="{BB962C8B-B14F-4D97-AF65-F5344CB8AC3E}">
        <p14:creationId xmlns:p14="http://schemas.microsoft.com/office/powerpoint/2010/main" val="2797830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Department of Physiology, Faculty of Medicine, Masaryk University</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p:cNvSpPr>
            <a:spLocks noGrp="1"/>
          </p:cNvSpPr>
          <p:nvPr>
            <p:ph type="title"/>
          </p:nvPr>
        </p:nvSpPr>
        <p:spPr>
          <a:xfrm>
            <a:off x="720000" y="491394"/>
            <a:ext cx="10753200" cy="451576"/>
          </a:xfrm>
        </p:spPr>
        <p:txBody>
          <a:bodyPr/>
          <a:lstStyle/>
          <a:p>
            <a:r>
              <a:rPr lang="en-US" dirty="0"/>
              <a:t>Methods of the arterial </a:t>
            </a:r>
            <a:r>
              <a:rPr lang="cs-CZ" dirty="0"/>
              <a:t>BP </a:t>
            </a:r>
            <a:r>
              <a:rPr lang="en-US" dirty="0"/>
              <a:t>measurement</a:t>
            </a:r>
            <a:endParaRPr lang="cs-CZ" dirty="0"/>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dirty="0" err="1"/>
              <a:t>Invasive</a:t>
            </a:r>
            <a:endParaRPr lang="cs-CZ" dirty="0"/>
          </a:p>
          <a:p>
            <a:pPr lvl="1"/>
            <a:r>
              <a:rPr lang="cs-CZ" dirty="0" err="1"/>
              <a:t>arterial</a:t>
            </a:r>
            <a:r>
              <a:rPr lang="cs-CZ" dirty="0"/>
              <a:t> </a:t>
            </a:r>
            <a:r>
              <a:rPr lang="cs-CZ" dirty="0" err="1"/>
              <a:t>catether</a:t>
            </a:r>
            <a:endParaRPr lang="cs-CZ" dirty="0"/>
          </a:p>
          <a:p>
            <a:pPr>
              <a:lnSpc>
                <a:spcPct val="100000"/>
              </a:lnSpc>
            </a:pPr>
            <a:endParaRPr lang="cs-CZ" dirty="0"/>
          </a:p>
          <a:p>
            <a:pPr>
              <a:lnSpc>
                <a:spcPct val="100000"/>
              </a:lnSpc>
            </a:pPr>
            <a:r>
              <a:rPr lang="cs-CZ" dirty="0"/>
              <a:t>Non-</a:t>
            </a:r>
            <a:r>
              <a:rPr lang="cs-CZ" dirty="0" err="1"/>
              <a:t>invasive</a:t>
            </a:r>
            <a:endParaRPr lang="cs-CZ" dirty="0"/>
          </a:p>
          <a:p>
            <a:pPr lvl="1"/>
            <a:r>
              <a:rPr lang="cs-CZ" dirty="0" err="1"/>
              <a:t>Auscultatory</a:t>
            </a:r>
            <a:r>
              <a:rPr lang="cs-CZ" dirty="0"/>
              <a:t> (</a:t>
            </a:r>
            <a:r>
              <a:rPr lang="cs-CZ" dirty="0" err="1"/>
              <a:t>sphygmomanometer</a:t>
            </a:r>
            <a:r>
              <a:rPr lang="cs-CZ" dirty="0"/>
              <a:t>, </a:t>
            </a:r>
            <a:r>
              <a:rPr lang="cs-CZ" dirty="0" err="1"/>
              <a:t>stethoscope</a:t>
            </a:r>
            <a:r>
              <a:rPr lang="cs-CZ" dirty="0"/>
              <a:t>)</a:t>
            </a:r>
          </a:p>
          <a:p>
            <a:pPr lvl="1"/>
            <a:r>
              <a:rPr lang="cs-CZ" sz="2000" dirty="0" err="1"/>
              <a:t>Oscillometric</a:t>
            </a:r>
            <a:endParaRPr lang="cs-CZ" sz="2000" dirty="0"/>
          </a:p>
          <a:p>
            <a:pPr lvl="1"/>
            <a:endParaRPr lang="cs-CZ" dirty="0"/>
          </a:p>
          <a:p>
            <a:pPr lvl="1"/>
            <a:r>
              <a:rPr lang="cs-CZ" dirty="0" err="1"/>
              <a:t>Photoplethysmographic</a:t>
            </a:r>
            <a:r>
              <a:rPr lang="cs-CZ" dirty="0"/>
              <a:t>/Peňáz/</a:t>
            </a:r>
            <a:r>
              <a:rPr lang="cs-CZ" dirty="0" err="1"/>
              <a:t>volume-clamp</a:t>
            </a:r>
            <a:r>
              <a:rPr lang="cs-CZ" dirty="0"/>
              <a:t> </a:t>
            </a:r>
            <a:r>
              <a:rPr lang="cs-CZ" dirty="0" err="1"/>
              <a:t>method</a:t>
            </a:r>
            <a:endParaRPr lang="cs-CZ" dirty="0"/>
          </a:p>
          <a:p>
            <a:pPr marL="324000" lvl="1" indent="0">
              <a:buNone/>
            </a:pPr>
            <a:r>
              <a:rPr lang="cs-CZ" dirty="0"/>
              <a:t> </a:t>
            </a:r>
          </a:p>
        </p:txBody>
      </p:sp>
      <p:pic>
        <p:nvPicPr>
          <p:cNvPr id="9" name="Obrázek 8">
            <a:extLst>
              <a:ext uri="{FF2B5EF4-FFF2-40B4-BE49-F238E27FC236}">
                <a16:creationId xmlns:a16="http://schemas.microsoft.com/office/drawing/2014/main" id="{83AFF996-E0A3-40A7-8ECD-2EC1C67BA6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3896" y="2373311"/>
            <a:ext cx="2962477" cy="2505762"/>
          </a:xfrm>
          <a:prstGeom prst="rect">
            <a:avLst/>
          </a:prstGeom>
        </p:spPr>
      </p:pic>
    </p:spTree>
    <p:extLst>
      <p:ext uri="{BB962C8B-B14F-4D97-AF65-F5344CB8AC3E}">
        <p14:creationId xmlns:p14="http://schemas.microsoft.com/office/powerpoint/2010/main" val="4262177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Department of Physiology, Faculty of Medicine, Masaryk University</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Nadpis 3"/>
          <p:cNvSpPr>
            <a:spLocks noGrp="1"/>
          </p:cNvSpPr>
          <p:nvPr>
            <p:ph type="title"/>
          </p:nvPr>
        </p:nvSpPr>
        <p:spPr>
          <a:xfrm>
            <a:off x="720000" y="491394"/>
            <a:ext cx="10753200" cy="451576"/>
          </a:xfrm>
        </p:spPr>
        <p:txBody>
          <a:bodyPr/>
          <a:lstStyle/>
          <a:p>
            <a:r>
              <a:rPr lang="en-US" dirty="0"/>
              <a:t>Methods of the arterial </a:t>
            </a:r>
            <a:r>
              <a:rPr lang="cs-CZ" dirty="0"/>
              <a:t>BP </a:t>
            </a:r>
            <a:r>
              <a:rPr lang="en-US" dirty="0"/>
              <a:t>measurement</a:t>
            </a:r>
            <a:endParaRPr lang="cs-CZ" dirty="0"/>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dirty="0" err="1"/>
              <a:t>Invasive</a:t>
            </a:r>
            <a:endParaRPr lang="cs-CZ" dirty="0"/>
          </a:p>
          <a:p>
            <a:pPr lvl="1"/>
            <a:r>
              <a:rPr lang="cs-CZ" dirty="0" err="1"/>
              <a:t>arterial</a:t>
            </a:r>
            <a:r>
              <a:rPr lang="cs-CZ" dirty="0"/>
              <a:t> </a:t>
            </a:r>
            <a:r>
              <a:rPr lang="cs-CZ" dirty="0" err="1"/>
              <a:t>catether</a:t>
            </a:r>
            <a:endParaRPr lang="cs-CZ" dirty="0"/>
          </a:p>
          <a:p>
            <a:pPr>
              <a:lnSpc>
                <a:spcPct val="100000"/>
              </a:lnSpc>
            </a:pPr>
            <a:endParaRPr lang="cs-CZ" dirty="0"/>
          </a:p>
          <a:p>
            <a:pPr>
              <a:lnSpc>
                <a:spcPct val="100000"/>
              </a:lnSpc>
            </a:pPr>
            <a:r>
              <a:rPr lang="cs-CZ" dirty="0"/>
              <a:t>Non-</a:t>
            </a:r>
            <a:r>
              <a:rPr lang="cs-CZ" dirty="0" err="1"/>
              <a:t>invasive</a:t>
            </a:r>
            <a:endParaRPr lang="cs-CZ" dirty="0"/>
          </a:p>
          <a:p>
            <a:pPr lvl="1"/>
            <a:r>
              <a:rPr lang="cs-CZ" dirty="0" err="1"/>
              <a:t>Auscultatory</a:t>
            </a:r>
            <a:r>
              <a:rPr lang="cs-CZ" dirty="0"/>
              <a:t> (</a:t>
            </a:r>
            <a:r>
              <a:rPr lang="cs-CZ" dirty="0" err="1"/>
              <a:t>sphygmomanometer</a:t>
            </a:r>
            <a:r>
              <a:rPr lang="cs-CZ" dirty="0"/>
              <a:t>, </a:t>
            </a:r>
            <a:r>
              <a:rPr lang="cs-CZ" dirty="0" err="1"/>
              <a:t>stethoscope</a:t>
            </a:r>
            <a:r>
              <a:rPr lang="cs-CZ" dirty="0"/>
              <a:t>)</a:t>
            </a:r>
          </a:p>
          <a:p>
            <a:pPr lvl="1"/>
            <a:r>
              <a:rPr lang="cs-CZ" sz="2000" dirty="0" err="1"/>
              <a:t>Oscillometric</a:t>
            </a:r>
            <a:endParaRPr lang="cs-CZ" sz="2000" dirty="0"/>
          </a:p>
          <a:p>
            <a:pPr lvl="1"/>
            <a:endParaRPr lang="cs-CZ" dirty="0"/>
          </a:p>
          <a:p>
            <a:pPr lvl="1"/>
            <a:r>
              <a:rPr lang="cs-CZ" dirty="0" err="1"/>
              <a:t>Photoplethysmographic</a:t>
            </a:r>
            <a:r>
              <a:rPr lang="cs-CZ" dirty="0"/>
              <a:t>/Peňáz/</a:t>
            </a:r>
            <a:r>
              <a:rPr lang="cs-CZ" dirty="0" err="1"/>
              <a:t>volume-clamp</a:t>
            </a:r>
            <a:r>
              <a:rPr lang="cs-CZ" dirty="0"/>
              <a:t> </a:t>
            </a:r>
            <a:r>
              <a:rPr lang="cs-CZ" dirty="0" err="1"/>
              <a:t>method</a:t>
            </a:r>
            <a:endParaRPr lang="cs-CZ" dirty="0"/>
          </a:p>
          <a:p>
            <a:pPr marL="324000" lvl="1" indent="0">
              <a:buNone/>
            </a:pPr>
            <a:r>
              <a:rPr lang="cs-CZ" dirty="0"/>
              <a:t> </a:t>
            </a:r>
          </a:p>
        </p:txBody>
      </p:sp>
      <p:pic>
        <p:nvPicPr>
          <p:cNvPr id="9" name="Obrázek 8">
            <a:extLst>
              <a:ext uri="{FF2B5EF4-FFF2-40B4-BE49-F238E27FC236}">
                <a16:creationId xmlns:a16="http://schemas.microsoft.com/office/drawing/2014/main" id="{83AFF996-E0A3-40A7-8ECD-2EC1C67BA6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3896" y="2373311"/>
            <a:ext cx="2962477" cy="2505762"/>
          </a:xfrm>
          <a:prstGeom prst="rect">
            <a:avLst/>
          </a:prstGeom>
        </p:spPr>
      </p:pic>
      <p:pic>
        <p:nvPicPr>
          <p:cNvPr id="8194" name="Picture 2">
            <a:extLst>
              <a:ext uri="{FF2B5EF4-FFF2-40B4-BE49-F238E27FC236}">
                <a16:creationId xmlns:a16="http://schemas.microsoft.com/office/drawing/2014/main" id="{6A750C00-9D96-4435-893C-D27027643F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9942"/>
            <a:ext cx="12192000" cy="5907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69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4" name="Nadpis 3"/>
          <p:cNvSpPr>
            <a:spLocks noGrp="1"/>
          </p:cNvSpPr>
          <p:nvPr>
            <p:ph type="title"/>
          </p:nvPr>
        </p:nvSpPr>
        <p:spPr>
          <a:xfrm>
            <a:off x="66846" y="123770"/>
            <a:ext cx="12013871" cy="1018903"/>
          </a:xfrm>
        </p:spPr>
        <p:txBody>
          <a:bodyPr/>
          <a:lstStyle/>
          <a:p>
            <a:r>
              <a:rPr lang="cs-CZ" sz="3600" dirty="0"/>
              <a:t>Basic </a:t>
            </a:r>
            <a:r>
              <a:rPr lang="cs-CZ" sz="3600" dirty="0" err="1"/>
              <a:t>principle</a:t>
            </a:r>
            <a:r>
              <a:rPr lang="cs-CZ" sz="3600" dirty="0"/>
              <a:t>: </a:t>
            </a:r>
            <a:r>
              <a:rPr lang="en-US" sz="3600" dirty="0"/>
              <a:t>Laminar / turbulent flow </a:t>
            </a:r>
            <a:br>
              <a:rPr lang="cs-CZ" sz="3600" dirty="0"/>
            </a:br>
            <a:r>
              <a:rPr lang="cs-CZ" sz="3600" dirty="0"/>
              <a:t> (</a:t>
            </a:r>
            <a:r>
              <a:rPr lang="en-US" sz="2000" dirty="0"/>
              <a:t>Korotkoff sounds</a:t>
            </a:r>
            <a:r>
              <a:rPr lang="cs-CZ" sz="2000" dirty="0"/>
              <a:t> in </a:t>
            </a:r>
            <a:r>
              <a:rPr lang="cs-CZ" sz="2000" dirty="0" err="1"/>
              <a:t>auscultatory</a:t>
            </a:r>
            <a:r>
              <a:rPr lang="cs-CZ" sz="2000" dirty="0"/>
              <a:t> </a:t>
            </a:r>
            <a:r>
              <a:rPr lang="cs-CZ" sz="2000" dirty="0" err="1"/>
              <a:t>method</a:t>
            </a:r>
            <a:r>
              <a:rPr lang="cs-CZ" sz="2000" dirty="0"/>
              <a:t>; </a:t>
            </a:r>
            <a:r>
              <a:rPr lang="cs-CZ" sz="2000" dirty="0" err="1"/>
              <a:t>oscillation</a:t>
            </a:r>
            <a:r>
              <a:rPr lang="cs-CZ" sz="2000" dirty="0"/>
              <a:t> in </a:t>
            </a:r>
            <a:r>
              <a:rPr lang="cs-CZ" sz="2000" dirty="0" err="1"/>
              <a:t>oscilometric</a:t>
            </a:r>
            <a:r>
              <a:rPr lang="cs-CZ" sz="2000" dirty="0"/>
              <a:t> </a:t>
            </a:r>
            <a:r>
              <a:rPr lang="cs-CZ" sz="2000" dirty="0" err="1"/>
              <a:t>method</a:t>
            </a:r>
            <a:r>
              <a:rPr lang="cs-CZ" sz="2000" dirty="0"/>
              <a:t>). </a:t>
            </a:r>
            <a:endParaRPr lang="en-US" sz="2000" dirty="0"/>
          </a:p>
        </p:txBody>
      </p:sp>
      <mc:AlternateContent xmlns:mc="http://schemas.openxmlformats.org/markup-compatibility/2006" xmlns:a14="http://schemas.microsoft.com/office/drawing/2010/main">
        <mc:Choice Requires="a14">
          <p:sp>
            <p:nvSpPr>
              <p:cNvPr id="7" name="TextovéPole 6"/>
              <p:cNvSpPr txBox="1"/>
              <p:nvPr/>
            </p:nvSpPr>
            <p:spPr>
              <a:xfrm>
                <a:off x="986214" y="1167845"/>
                <a:ext cx="2774761" cy="84875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a:rPr>
                        <m:t>𝑅𝑒</m:t>
                      </m:r>
                      <m:r>
                        <a:rPr lang="cs-CZ" b="0" i="1" smtClean="0">
                          <a:latin typeface="Cambria Math"/>
                        </a:rPr>
                        <m:t>=</m:t>
                      </m:r>
                      <m:f>
                        <m:fPr>
                          <m:ctrlPr>
                            <a:rPr lang="cs-CZ" b="0" i="1" smtClean="0">
                              <a:latin typeface="Cambria Math" panose="02040503050406030204" pitchFamily="18" charset="0"/>
                            </a:rPr>
                          </m:ctrlPr>
                        </m:fPr>
                        <m:num>
                          <m:r>
                            <a:rPr lang="cs-CZ" b="0" i="1" smtClean="0">
                              <a:latin typeface="Cambria Math"/>
                            </a:rPr>
                            <m:t>𝑣</m:t>
                          </m:r>
                          <m:r>
                            <a:rPr lang="cs-CZ" b="0" i="1" smtClean="0">
                              <a:latin typeface="Cambria Math"/>
                              <a:ea typeface="Cambria Math"/>
                            </a:rPr>
                            <m:t>∙</m:t>
                          </m:r>
                          <m:r>
                            <a:rPr lang="cs-CZ" b="0" i="1" smtClean="0">
                              <a:latin typeface="Cambria Math"/>
                            </a:rPr>
                            <m:t>𝑆</m:t>
                          </m:r>
                          <m:r>
                            <a:rPr lang="cs-CZ" b="0" i="1" smtClean="0">
                              <a:latin typeface="Cambria Math"/>
                              <a:ea typeface="Cambria Math"/>
                            </a:rPr>
                            <m:t>∙</m:t>
                          </m:r>
                          <m:r>
                            <a:rPr lang="cs-CZ" b="0" i="1" smtClean="0">
                              <a:latin typeface="Cambria Math"/>
                              <a:ea typeface="Cambria Math"/>
                            </a:rPr>
                            <m:t>𝜌</m:t>
                          </m:r>
                        </m:num>
                        <m:den>
                          <m:r>
                            <a:rPr lang="cs-CZ" b="0" i="1" smtClean="0">
                              <a:latin typeface="Cambria Math"/>
                              <a:ea typeface="Cambria Math"/>
                            </a:rPr>
                            <m:t>𝜂</m:t>
                          </m:r>
                        </m:den>
                      </m:f>
                    </m:oMath>
                  </m:oMathPara>
                </a14:m>
                <a:endParaRPr lang="cs-CZ" sz="2800" dirty="0"/>
              </a:p>
            </p:txBody>
          </p:sp>
        </mc:Choice>
        <mc:Fallback xmlns="">
          <p:sp>
            <p:nvSpPr>
              <p:cNvPr id="7" name="TextovéPole 6"/>
              <p:cNvSpPr txBox="1">
                <a:spLocks noRot="1" noChangeAspect="1" noMove="1" noResize="1" noEditPoints="1" noAdjustHandles="1" noChangeArrowheads="1" noChangeShapeType="1" noTextEdit="1"/>
              </p:cNvSpPr>
              <p:nvPr/>
            </p:nvSpPr>
            <p:spPr>
              <a:xfrm>
                <a:off x="986214" y="1167845"/>
                <a:ext cx="2774761" cy="848758"/>
              </a:xfrm>
              <a:prstGeom prst="rect">
                <a:avLst/>
              </a:prstGeom>
              <a:blipFill>
                <a:blip r:embed="rId2"/>
                <a:stretch>
                  <a:fillRect/>
                </a:stretch>
              </a:blipFill>
            </p:spPr>
            <p:txBody>
              <a:bodyPr/>
              <a:lstStyle/>
              <a:p>
                <a:r>
                  <a:rPr lang="cs-CZ">
                    <a:noFill/>
                  </a:rPr>
                  <a:t> </a:t>
                </a:r>
              </a:p>
            </p:txBody>
          </p:sp>
        </mc:Fallback>
      </mc:AlternateContent>
      <p:sp>
        <p:nvSpPr>
          <p:cNvPr id="8" name="TextovéPole 7"/>
          <p:cNvSpPr txBox="1"/>
          <p:nvPr/>
        </p:nvSpPr>
        <p:spPr>
          <a:xfrm>
            <a:off x="512546" y="2072515"/>
            <a:ext cx="9326984" cy="1938992"/>
          </a:xfrm>
          <a:prstGeom prst="rect">
            <a:avLst/>
          </a:prstGeom>
          <a:noFill/>
        </p:spPr>
        <p:txBody>
          <a:bodyPr wrap="square" rtlCol="0">
            <a:spAutoFit/>
          </a:bodyPr>
          <a:lstStyle/>
          <a:p>
            <a:r>
              <a:rPr lang="en-GB" sz="2000" b="1" dirty="0"/>
              <a:t>Reynolds number Re</a:t>
            </a:r>
            <a:r>
              <a:rPr lang="en-GB" sz="2000" dirty="0"/>
              <a:t>: predicts the transition from laminar to turbulent of </a:t>
            </a:r>
            <a:r>
              <a:rPr lang="en-GB" sz="2000" dirty="0" err="1"/>
              <a:t>flo</a:t>
            </a:r>
            <a:r>
              <a:rPr lang="cs-CZ" sz="2000" dirty="0"/>
              <a:t>w</a:t>
            </a:r>
            <a:br>
              <a:rPr lang="en-GB" sz="2000" dirty="0"/>
            </a:br>
            <a:r>
              <a:rPr lang="en-GB" sz="2000" b="1" dirty="0"/>
              <a:t>v</a:t>
            </a:r>
            <a:r>
              <a:rPr lang="en-GB" sz="2000" dirty="0"/>
              <a:t>: velocity of blood flow</a:t>
            </a:r>
          </a:p>
          <a:p>
            <a:r>
              <a:rPr lang="en-GB" sz="2000" b="1" dirty="0"/>
              <a:t>S</a:t>
            </a:r>
            <a:r>
              <a:rPr lang="en-GB" sz="2000" dirty="0"/>
              <a:t>: area of vascular lumen (</a:t>
            </a:r>
            <a:r>
              <a:rPr lang="en-GB" sz="2000" b="1" dirty="0">
                <a:sym typeface="Symbol"/>
              </a:rPr>
              <a:t>.r</a:t>
            </a:r>
            <a:r>
              <a:rPr lang="en-GB" sz="2000" b="1" baseline="30000" dirty="0">
                <a:sym typeface="Symbol"/>
              </a:rPr>
              <a:t>2</a:t>
            </a:r>
            <a:r>
              <a:rPr lang="en-GB" sz="2000" dirty="0"/>
              <a:t>)</a:t>
            </a:r>
          </a:p>
          <a:p>
            <a:r>
              <a:rPr lang="en-GB" sz="2000" b="1" dirty="0">
                <a:sym typeface="Symbol"/>
              </a:rPr>
              <a:t></a:t>
            </a:r>
            <a:r>
              <a:rPr lang="en-GB" sz="2000" dirty="0">
                <a:sym typeface="Symbol"/>
              </a:rPr>
              <a:t>: density of </a:t>
            </a:r>
            <a:r>
              <a:rPr lang="en-GB" sz="2000" dirty="0" err="1">
                <a:sym typeface="Symbol"/>
              </a:rPr>
              <a:t>blo</a:t>
            </a:r>
            <a:r>
              <a:rPr lang="cs-CZ" sz="2000" dirty="0">
                <a:sym typeface="Symbol"/>
              </a:rPr>
              <a:t>o</a:t>
            </a:r>
            <a:r>
              <a:rPr lang="en-GB" sz="2000" dirty="0">
                <a:sym typeface="Symbol"/>
              </a:rPr>
              <a:t>d</a:t>
            </a:r>
          </a:p>
          <a:p>
            <a:r>
              <a:rPr lang="en-GB" sz="2000" b="1" dirty="0">
                <a:sym typeface="Symbol"/>
              </a:rPr>
              <a:t></a:t>
            </a:r>
            <a:r>
              <a:rPr lang="en-GB" sz="2000" dirty="0">
                <a:sym typeface="Symbol"/>
              </a:rPr>
              <a:t>: vis</a:t>
            </a:r>
            <a:r>
              <a:rPr lang="cs-CZ" sz="2000" dirty="0">
                <a:sym typeface="Symbol"/>
              </a:rPr>
              <a:t>c</a:t>
            </a:r>
            <a:r>
              <a:rPr lang="en-GB" sz="2000" dirty="0" err="1">
                <a:sym typeface="Symbol"/>
              </a:rPr>
              <a:t>osit</a:t>
            </a:r>
            <a:r>
              <a:rPr lang="cs-CZ" sz="2000" dirty="0">
                <a:sym typeface="Symbol"/>
              </a:rPr>
              <a:t>y</a:t>
            </a:r>
            <a:r>
              <a:rPr lang="en-GB" sz="2000" dirty="0">
                <a:sym typeface="Symbol"/>
              </a:rPr>
              <a:t> of blood</a:t>
            </a:r>
          </a:p>
          <a:p>
            <a:r>
              <a:rPr lang="en-GB" sz="2000" dirty="0">
                <a:sym typeface="Symbol"/>
              </a:rPr>
              <a:t>     (</a:t>
            </a:r>
            <a:r>
              <a:rPr lang="cs-CZ" sz="2000" dirty="0" err="1">
                <a:sym typeface="Symbol"/>
              </a:rPr>
              <a:t>lower</a:t>
            </a:r>
            <a:r>
              <a:rPr lang="en-GB" sz="2000" dirty="0">
                <a:sym typeface="Symbol"/>
              </a:rPr>
              <a:t> in </a:t>
            </a:r>
            <a:r>
              <a:rPr lang="en-GB" sz="2000" dirty="0" err="1">
                <a:sym typeface="Symbol"/>
              </a:rPr>
              <a:t>anem</a:t>
            </a:r>
            <a:r>
              <a:rPr lang="cs-CZ" sz="2000" dirty="0" err="1">
                <a:sym typeface="Symbol"/>
              </a:rPr>
              <a:t>ia</a:t>
            </a:r>
            <a:r>
              <a:rPr lang="en-GB" sz="2000" dirty="0">
                <a:sym typeface="Symbol"/>
              </a:rPr>
              <a:t>)</a:t>
            </a:r>
            <a:endParaRPr lang="en-GB" sz="2000" dirty="0"/>
          </a:p>
        </p:txBody>
      </p:sp>
      <p:sp>
        <p:nvSpPr>
          <p:cNvPr id="10" name="TextovéPole 9"/>
          <p:cNvSpPr txBox="1"/>
          <p:nvPr/>
        </p:nvSpPr>
        <p:spPr>
          <a:xfrm>
            <a:off x="5653609" y="1159243"/>
            <a:ext cx="4722634" cy="707886"/>
          </a:xfrm>
          <a:prstGeom prst="rect">
            <a:avLst/>
          </a:prstGeom>
          <a:noFill/>
        </p:spPr>
        <p:txBody>
          <a:bodyPr wrap="square" rtlCol="0">
            <a:spAutoFit/>
          </a:bodyPr>
          <a:lstStyle/>
          <a:p>
            <a:r>
              <a:rPr lang="cs-CZ" sz="2000" dirty="0"/>
              <a:t>l</a:t>
            </a:r>
            <a:r>
              <a:rPr lang="en-US" sz="2000" dirty="0" err="1"/>
              <a:t>aminar</a:t>
            </a:r>
            <a:r>
              <a:rPr lang="en-US" sz="2000" dirty="0"/>
              <a:t> flow Re &lt; 2000</a:t>
            </a:r>
          </a:p>
          <a:p>
            <a:r>
              <a:rPr lang="en-US" sz="2000" dirty="0"/>
              <a:t>turbulent flow Re &gt; 3000</a:t>
            </a:r>
          </a:p>
        </p:txBody>
      </p:sp>
      <p:grpSp>
        <p:nvGrpSpPr>
          <p:cNvPr id="11" name="Skupina 10"/>
          <p:cNvGrpSpPr/>
          <p:nvPr/>
        </p:nvGrpSpPr>
        <p:grpSpPr>
          <a:xfrm>
            <a:off x="3317552" y="2490588"/>
            <a:ext cx="8155648" cy="3386684"/>
            <a:chOff x="3461568" y="2955481"/>
            <a:chExt cx="8155648" cy="3386684"/>
          </a:xfrm>
        </p:grpSpPr>
        <p:grpSp>
          <p:nvGrpSpPr>
            <p:cNvPr id="12" name="Skupina 11"/>
            <p:cNvGrpSpPr/>
            <p:nvPr/>
          </p:nvGrpSpPr>
          <p:grpSpPr>
            <a:xfrm>
              <a:off x="3461568" y="2955481"/>
              <a:ext cx="8155648" cy="3386684"/>
              <a:chOff x="570209" y="3270801"/>
              <a:chExt cx="8155648" cy="3386684"/>
            </a:xfrm>
          </p:grpSpPr>
          <p:sp>
            <p:nvSpPr>
              <p:cNvPr id="17" name="Ovál 16"/>
              <p:cNvSpPr>
                <a:spLocks noChangeAspect="1"/>
              </p:cNvSpPr>
              <p:nvPr/>
            </p:nvSpPr>
            <p:spPr>
              <a:xfrm>
                <a:off x="3261560" y="3736993"/>
                <a:ext cx="2719523" cy="8337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sp>
            <p:nvSpPr>
              <p:cNvPr id="18" name="Ovál 17"/>
              <p:cNvSpPr>
                <a:spLocks noChangeAspect="1"/>
              </p:cNvSpPr>
              <p:nvPr/>
            </p:nvSpPr>
            <p:spPr>
              <a:xfrm>
                <a:off x="3258974" y="5839373"/>
                <a:ext cx="2722109" cy="8181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cxnSp>
            <p:nvCxnSpPr>
              <p:cNvPr id="19" name="Přímá spojnice 18"/>
              <p:cNvCxnSpPr>
                <a:cxnSpLocks noChangeAspect="1"/>
              </p:cNvCxnSpPr>
              <p:nvPr/>
            </p:nvCxnSpPr>
            <p:spPr>
              <a:xfrm>
                <a:off x="718148" y="4139947"/>
                <a:ext cx="254341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Přímá spojnice 19"/>
              <p:cNvCxnSpPr>
                <a:cxnSpLocks noChangeAspect="1"/>
              </p:cNvCxnSpPr>
              <p:nvPr/>
            </p:nvCxnSpPr>
            <p:spPr>
              <a:xfrm>
                <a:off x="5981083" y="4187587"/>
                <a:ext cx="234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Přímá spojnice 20"/>
              <p:cNvCxnSpPr>
                <a:cxnSpLocks noChangeAspect="1"/>
              </p:cNvCxnSpPr>
              <p:nvPr/>
            </p:nvCxnSpPr>
            <p:spPr>
              <a:xfrm>
                <a:off x="701641" y="6180526"/>
                <a:ext cx="26247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Přímá spojnice 21"/>
              <p:cNvCxnSpPr>
                <a:cxnSpLocks noChangeAspect="1"/>
              </p:cNvCxnSpPr>
              <p:nvPr/>
            </p:nvCxnSpPr>
            <p:spPr>
              <a:xfrm>
                <a:off x="5973969" y="6229632"/>
                <a:ext cx="234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Volný tvar 22"/>
              <p:cNvSpPr>
                <a:spLocks noChangeAspect="1"/>
              </p:cNvSpPr>
              <p:nvPr/>
            </p:nvSpPr>
            <p:spPr>
              <a:xfrm>
                <a:off x="701641" y="4754469"/>
                <a:ext cx="7172999" cy="323619"/>
              </a:xfrm>
              <a:custGeom>
                <a:avLst/>
                <a:gdLst>
                  <a:gd name="connsiteX0" fmla="*/ 0 w 1488558"/>
                  <a:gd name="connsiteY0" fmla="*/ 10796 h 74627"/>
                  <a:gd name="connsiteX1" fmla="*/ 329610 w 1488558"/>
                  <a:gd name="connsiteY1" fmla="*/ 10796 h 74627"/>
                  <a:gd name="connsiteX2" fmla="*/ 680484 w 1488558"/>
                  <a:gd name="connsiteY2" fmla="*/ 53327 h 74627"/>
                  <a:gd name="connsiteX3" fmla="*/ 978196 w 1488558"/>
                  <a:gd name="connsiteY3" fmla="*/ 164 h 74627"/>
                  <a:gd name="connsiteX4" fmla="*/ 1297172 w 1488558"/>
                  <a:gd name="connsiteY4" fmla="*/ 74592 h 74627"/>
                  <a:gd name="connsiteX5" fmla="*/ 1488558 w 1488558"/>
                  <a:gd name="connsiteY5" fmla="*/ 10796 h 74627"/>
                  <a:gd name="connsiteX0" fmla="*/ 0 w 1488558"/>
                  <a:gd name="connsiteY0" fmla="*/ 10671 h 74502"/>
                  <a:gd name="connsiteX1" fmla="*/ 329610 w 1488558"/>
                  <a:gd name="connsiteY1" fmla="*/ 10671 h 74502"/>
                  <a:gd name="connsiteX2" fmla="*/ 659219 w 1488558"/>
                  <a:gd name="connsiteY2" fmla="*/ 63546 h 74502"/>
                  <a:gd name="connsiteX3" fmla="*/ 978196 w 1488558"/>
                  <a:gd name="connsiteY3" fmla="*/ 39 h 74502"/>
                  <a:gd name="connsiteX4" fmla="*/ 1297172 w 1488558"/>
                  <a:gd name="connsiteY4" fmla="*/ 74467 h 74502"/>
                  <a:gd name="connsiteX5" fmla="*/ 1488558 w 1488558"/>
                  <a:gd name="connsiteY5" fmla="*/ 10671 h 74502"/>
                  <a:gd name="connsiteX0" fmla="*/ 0 w 1488558"/>
                  <a:gd name="connsiteY0" fmla="*/ 10677 h 74508"/>
                  <a:gd name="connsiteX1" fmla="*/ 329610 w 1488558"/>
                  <a:gd name="connsiteY1" fmla="*/ 10677 h 74508"/>
                  <a:gd name="connsiteX2" fmla="*/ 659219 w 1488558"/>
                  <a:gd name="connsiteY2" fmla="*/ 63552 h 74508"/>
                  <a:gd name="connsiteX3" fmla="*/ 978196 w 1488558"/>
                  <a:gd name="connsiteY3" fmla="*/ 45 h 74508"/>
                  <a:gd name="connsiteX4" fmla="*/ 1297172 w 1488558"/>
                  <a:gd name="connsiteY4" fmla="*/ 74473 h 74508"/>
                  <a:gd name="connsiteX5" fmla="*/ 1488558 w 1488558"/>
                  <a:gd name="connsiteY5" fmla="*/ 10677 h 74508"/>
                  <a:gd name="connsiteX0" fmla="*/ 0 w 1488558"/>
                  <a:gd name="connsiteY0" fmla="*/ 10662 h 74493"/>
                  <a:gd name="connsiteX1" fmla="*/ 329610 w 1488558"/>
                  <a:gd name="connsiteY1" fmla="*/ 10662 h 74493"/>
                  <a:gd name="connsiteX2" fmla="*/ 659219 w 1488558"/>
                  <a:gd name="connsiteY2" fmla="*/ 63537 h 74493"/>
                  <a:gd name="connsiteX3" fmla="*/ 978196 w 1488558"/>
                  <a:gd name="connsiteY3" fmla="*/ 30 h 74493"/>
                  <a:gd name="connsiteX4" fmla="*/ 1297172 w 1488558"/>
                  <a:gd name="connsiteY4" fmla="*/ 74458 h 74493"/>
                  <a:gd name="connsiteX5" fmla="*/ 1488558 w 1488558"/>
                  <a:gd name="connsiteY5" fmla="*/ 10662 h 74493"/>
                  <a:gd name="connsiteX0" fmla="*/ 0 w 1488558"/>
                  <a:gd name="connsiteY0" fmla="*/ 10670 h 74501"/>
                  <a:gd name="connsiteX1" fmla="*/ 329610 w 1488558"/>
                  <a:gd name="connsiteY1" fmla="*/ 10670 h 74501"/>
                  <a:gd name="connsiteX2" fmla="*/ 659219 w 1488558"/>
                  <a:gd name="connsiteY2" fmla="*/ 63545 h 74501"/>
                  <a:gd name="connsiteX3" fmla="*/ 978196 w 1488558"/>
                  <a:gd name="connsiteY3" fmla="*/ 38 h 74501"/>
                  <a:gd name="connsiteX4" fmla="*/ 1297172 w 1488558"/>
                  <a:gd name="connsiteY4" fmla="*/ 74466 h 74501"/>
                  <a:gd name="connsiteX5" fmla="*/ 1488558 w 1488558"/>
                  <a:gd name="connsiteY5" fmla="*/ 10670 h 74501"/>
                  <a:gd name="connsiteX0" fmla="*/ 0 w 1488558"/>
                  <a:gd name="connsiteY0" fmla="*/ 4829 h 69119"/>
                  <a:gd name="connsiteX1" fmla="*/ 329610 w 1488558"/>
                  <a:gd name="connsiteY1" fmla="*/ 4829 h 69119"/>
                  <a:gd name="connsiteX2" fmla="*/ 659219 w 1488558"/>
                  <a:gd name="connsiteY2" fmla="*/ 57704 h 69119"/>
                  <a:gd name="connsiteX3" fmla="*/ 1052624 w 1488558"/>
                  <a:gd name="connsiteY3" fmla="*/ 35576 h 69119"/>
                  <a:gd name="connsiteX4" fmla="*/ 1297172 w 1488558"/>
                  <a:gd name="connsiteY4" fmla="*/ 68625 h 69119"/>
                  <a:gd name="connsiteX5" fmla="*/ 1488558 w 1488558"/>
                  <a:gd name="connsiteY5" fmla="*/ 4829 h 69119"/>
                  <a:gd name="connsiteX0" fmla="*/ 0 w 1488558"/>
                  <a:gd name="connsiteY0" fmla="*/ 4829 h 58547"/>
                  <a:gd name="connsiteX1" fmla="*/ 329610 w 1488558"/>
                  <a:gd name="connsiteY1" fmla="*/ 4829 h 58547"/>
                  <a:gd name="connsiteX2" fmla="*/ 659219 w 1488558"/>
                  <a:gd name="connsiteY2" fmla="*/ 57704 h 58547"/>
                  <a:gd name="connsiteX3" fmla="*/ 1052624 w 1488558"/>
                  <a:gd name="connsiteY3" fmla="*/ 35576 h 58547"/>
                  <a:gd name="connsiteX4" fmla="*/ 1307804 w 1488558"/>
                  <a:gd name="connsiteY4" fmla="*/ 11730 h 58547"/>
                  <a:gd name="connsiteX5" fmla="*/ 1488558 w 1488558"/>
                  <a:gd name="connsiteY5" fmla="*/ 4829 h 58547"/>
                  <a:gd name="connsiteX0" fmla="*/ 0 w 1488558"/>
                  <a:gd name="connsiteY0" fmla="*/ 4829 h 58547"/>
                  <a:gd name="connsiteX1" fmla="*/ 329610 w 1488558"/>
                  <a:gd name="connsiteY1" fmla="*/ 4829 h 58547"/>
                  <a:gd name="connsiteX2" fmla="*/ 659219 w 1488558"/>
                  <a:gd name="connsiteY2" fmla="*/ 57704 h 58547"/>
                  <a:gd name="connsiteX3" fmla="*/ 1073889 w 1488558"/>
                  <a:gd name="connsiteY3" fmla="*/ 35576 h 58547"/>
                  <a:gd name="connsiteX4" fmla="*/ 1307804 w 1488558"/>
                  <a:gd name="connsiteY4" fmla="*/ 11730 h 58547"/>
                  <a:gd name="connsiteX5" fmla="*/ 1488558 w 1488558"/>
                  <a:gd name="connsiteY5" fmla="*/ 4829 h 58547"/>
                  <a:gd name="connsiteX0" fmla="*/ 0 w 1488558"/>
                  <a:gd name="connsiteY0" fmla="*/ 4829 h 58443"/>
                  <a:gd name="connsiteX1" fmla="*/ 329610 w 1488558"/>
                  <a:gd name="connsiteY1" fmla="*/ 4829 h 58443"/>
                  <a:gd name="connsiteX2" fmla="*/ 659219 w 1488558"/>
                  <a:gd name="connsiteY2" fmla="*/ 57704 h 58443"/>
                  <a:gd name="connsiteX3" fmla="*/ 1073889 w 1488558"/>
                  <a:gd name="connsiteY3" fmla="*/ 35576 h 58443"/>
                  <a:gd name="connsiteX4" fmla="*/ 1339701 w 1488558"/>
                  <a:gd name="connsiteY4" fmla="*/ 32420 h 58443"/>
                  <a:gd name="connsiteX5" fmla="*/ 1488558 w 1488558"/>
                  <a:gd name="connsiteY5" fmla="*/ 4829 h 58443"/>
                  <a:gd name="connsiteX0" fmla="*/ 0 w 1488558"/>
                  <a:gd name="connsiteY0" fmla="*/ 4829 h 60521"/>
                  <a:gd name="connsiteX1" fmla="*/ 329610 w 1488558"/>
                  <a:gd name="connsiteY1" fmla="*/ 4829 h 60521"/>
                  <a:gd name="connsiteX2" fmla="*/ 659219 w 1488558"/>
                  <a:gd name="connsiteY2" fmla="*/ 57704 h 60521"/>
                  <a:gd name="connsiteX3" fmla="*/ 1095154 w 1488558"/>
                  <a:gd name="connsiteY3" fmla="*/ 51093 h 60521"/>
                  <a:gd name="connsiteX4" fmla="*/ 1339701 w 1488558"/>
                  <a:gd name="connsiteY4" fmla="*/ 32420 h 60521"/>
                  <a:gd name="connsiteX5" fmla="*/ 1488558 w 1488558"/>
                  <a:gd name="connsiteY5" fmla="*/ 4829 h 60521"/>
                  <a:gd name="connsiteX0" fmla="*/ 0 w 1497400"/>
                  <a:gd name="connsiteY0" fmla="*/ 1364 h 67378"/>
                  <a:gd name="connsiteX1" fmla="*/ 338452 w 1497400"/>
                  <a:gd name="connsiteY1" fmla="*/ 11686 h 67378"/>
                  <a:gd name="connsiteX2" fmla="*/ 668061 w 1497400"/>
                  <a:gd name="connsiteY2" fmla="*/ 64561 h 67378"/>
                  <a:gd name="connsiteX3" fmla="*/ 1103996 w 1497400"/>
                  <a:gd name="connsiteY3" fmla="*/ 57950 h 67378"/>
                  <a:gd name="connsiteX4" fmla="*/ 1348543 w 1497400"/>
                  <a:gd name="connsiteY4" fmla="*/ 39277 h 67378"/>
                  <a:gd name="connsiteX5" fmla="*/ 1497400 w 1497400"/>
                  <a:gd name="connsiteY5" fmla="*/ 11686 h 67378"/>
                  <a:gd name="connsiteX0" fmla="*/ 0 w 1497400"/>
                  <a:gd name="connsiteY0" fmla="*/ 2445 h 68767"/>
                  <a:gd name="connsiteX1" fmla="*/ 379123 w 1497400"/>
                  <a:gd name="connsiteY1" fmla="*/ 8466 h 68767"/>
                  <a:gd name="connsiteX2" fmla="*/ 668061 w 1497400"/>
                  <a:gd name="connsiteY2" fmla="*/ 65642 h 68767"/>
                  <a:gd name="connsiteX3" fmla="*/ 1103996 w 1497400"/>
                  <a:gd name="connsiteY3" fmla="*/ 59031 h 68767"/>
                  <a:gd name="connsiteX4" fmla="*/ 1348543 w 1497400"/>
                  <a:gd name="connsiteY4" fmla="*/ 40358 h 68767"/>
                  <a:gd name="connsiteX5" fmla="*/ 1497400 w 1497400"/>
                  <a:gd name="connsiteY5" fmla="*/ 12767 h 68767"/>
                  <a:gd name="connsiteX0" fmla="*/ 0 w 1497400"/>
                  <a:gd name="connsiteY0" fmla="*/ 1523 h 58119"/>
                  <a:gd name="connsiteX1" fmla="*/ 379123 w 1497400"/>
                  <a:gd name="connsiteY1" fmla="*/ 7544 h 58119"/>
                  <a:gd name="connsiteX2" fmla="*/ 701659 w 1497400"/>
                  <a:gd name="connsiteY2" fmla="*/ 41494 h 58119"/>
                  <a:gd name="connsiteX3" fmla="*/ 1103996 w 1497400"/>
                  <a:gd name="connsiteY3" fmla="*/ 58109 h 58119"/>
                  <a:gd name="connsiteX4" fmla="*/ 1348543 w 1497400"/>
                  <a:gd name="connsiteY4" fmla="*/ 39436 h 58119"/>
                  <a:gd name="connsiteX5" fmla="*/ 1497400 w 1497400"/>
                  <a:gd name="connsiteY5" fmla="*/ 11845 h 58119"/>
                  <a:gd name="connsiteX0" fmla="*/ 0 w 1497400"/>
                  <a:gd name="connsiteY0" fmla="*/ 1523 h 45348"/>
                  <a:gd name="connsiteX1" fmla="*/ 379123 w 1497400"/>
                  <a:gd name="connsiteY1" fmla="*/ 7544 h 45348"/>
                  <a:gd name="connsiteX2" fmla="*/ 701659 w 1497400"/>
                  <a:gd name="connsiteY2" fmla="*/ 41494 h 45348"/>
                  <a:gd name="connsiteX3" fmla="*/ 1109301 w 1497400"/>
                  <a:gd name="connsiteY3" fmla="*/ 44346 h 45348"/>
                  <a:gd name="connsiteX4" fmla="*/ 1348543 w 1497400"/>
                  <a:gd name="connsiteY4" fmla="*/ 39436 h 45348"/>
                  <a:gd name="connsiteX5" fmla="*/ 1497400 w 1497400"/>
                  <a:gd name="connsiteY5" fmla="*/ 11845 h 45348"/>
                  <a:gd name="connsiteX0" fmla="*/ 0 w 1497400"/>
                  <a:gd name="connsiteY0" fmla="*/ 1523 h 46382"/>
                  <a:gd name="connsiteX1" fmla="*/ 379123 w 1497400"/>
                  <a:gd name="connsiteY1" fmla="*/ 7544 h 46382"/>
                  <a:gd name="connsiteX2" fmla="*/ 701659 w 1497400"/>
                  <a:gd name="connsiteY2" fmla="*/ 41494 h 46382"/>
                  <a:gd name="connsiteX3" fmla="*/ 1109301 w 1497400"/>
                  <a:gd name="connsiteY3" fmla="*/ 44346 h 46382"/>
                  <a:gd name="connsiteX4" fmla="*/ 1346775 w 1497400"/>
                  <a:gd name="connsiteY4" fmla="*/ 23952 h 46382"/>
                  <a:gd name="connsiteX5" fmla="*/ 1497400 w 1497400"/>
                  <a:gd name="connsiteY5" fmla="*/ 11845 h 46382"/>
                  <a:gd name="connsiteX0" fmla="*/ 0 w 1858135"/>
                  <a:gd name="connsiteY0" fmla="*/ 1721 h 46580"/>
                  <a:gd name="connsiteX1" fmla="*/ 379123 w 1858135"/>
                  <a:gd name="connsiteY1" fmla="*/ 7742 h 46580"/>
                  <a:gd name="connsiteX2" fmla="*/ 701659 w 1858135"/>
                  <a:gd name="connsiteY2" fmla="*/ 41692 h 46580"/>
                  <a:gd name="connsiteX3" fmla="*/ 1109301 w 1858135"/>
                  <a:gd name="connsiteY3" fmla="*/ 44544 h 46580"/>
                  <a:gd name="connsiteX4" fmla="*/ 1346775 w 1858135"/>
                  <a:gd name="connsiteY4" fmla="*/ 24150 h 46580"/>
                  <a:gd name="connsiteX5" fmla="*/ 1858135 w 1858135"/>
                  <a:gd name="connsiteY5" fmla="*/ 0 h 46580"/>
                  <a:gd name="connsiteX0" fmla="*/ 0 w 1858135"/>
                  <a:gd name="connsiteY0" fmla="*/ 1721 h 47498"/>
                  <a:gd name="connsiteX1" fmla="*/ 379123 w 1858135"/>
                  <a:gd name="connsiteY1" fmla="*/ 7742 h 47498"/>
                  <a:gd name="connsiteX2" fmla="*/ 701659 w 1858135"/>
                  <a:gd name="connsiteY2" fmla="*/ 41692 h 47498"/>
                  <a:gd name="connsiteX3" fmla="*/ 1109301 w 1858135"/>
                  <a:gd name="connsiteY3" fmla="*/ 44544 h 47498"/>
                  <a:gd name="connsiteX4" fmla="*/ 1419276 w 1858135"/>
                  <a:gd name="connsiteY4" fmla="*/ 11247 h 47498"/>
                  <a:gd name="connsiteX5" fmla="*/ 1858135 w 1858135"/>
                  <a:gd name="connsiteY5" fmla="*/ 0 h 47498"/>
                  <a:gd name="connsiteX0" fmla="*/ 0 w 1858135"/>
                  <a:gd name="connsiteY0" fmla="*/ 3599 h 49376"/>
                  <a:gd name="connsiteX1" fmla="*/ 175288 w 1858135"/>
                  <a:gd name="connsiteY1" fmla="*/ 160 h 49376"/>
                  <a:gd name="connsiteX2" fmla="*/ 379123 w 1858135"/>
                  <a:gd name="connsiteY2" fmla="*/ 9620 h 49376"/>
                  <a:gd name="connsiteX3" fmla="*/ 701659 w 1858135"/>
                  <a:gd name="connsiteY3" fmla="*/ 43570 h 49376"/>
                  <a:gd name="connsiteX4" fmla="*/ 1109301 w 1858135"/>
                  <a:gd name="connsiteY4" fmla="*/ 46422 h 49376"/>
                  <a:gd name="connsiteX5" fmla="*/ 1419276 w 1858135"/>
                  <a:gd name="connsiteY5" fmla="*/ 13125 h 49376"/>
                  <a:gd name="connsiteX6" fmla="*/ 1858135 w 1858135"/>
                  <a:gd name="connsiteY6" fmla="*/ 1878 h 49376"/>
                  <a:gd name="connsiteX0" fmla="*/ 0 w 1858135"/>
                  <a:gd name="connsiteY0" fmla="*/ 1721 h 47498"/>
                  <a:gd name="connsiteX1" fmla="*/ 177290 w 1858135"/>
                  <a:gd name="connsiteY1" fmla="*/ 2177 h 47498"/>
                  <a:gd name="connsiteX2" fmla="*/ 379123 w 1858135"/>
                  <a:gd name="connsiteY2" fmla="*/ 7742 h 47498"/>
                  <a:gd name="connsiteX3" fmla="*/ 701659 w 1858135"/>
                  <a:gd name="connsiteY3" fmla="*/ 41692 h 47498"/>
                  <a:gd name="connsiteX4" fmla="*/ 1109301 w 1858135"/>
                  <a:gd name="connsiteY4" fmla="*/ 44544 h 47498"/>
                  <a:gd name="connsiteX5" fmla="*/ 1419276 w 1858135"/>
                  <a:gd name="connsiteY5" fmla="*/ 11247 h 47498"/>
                  <a:gd name="connsiteX6" fmla="*/ 1858135 w 1858135"/>
                  <a:gd name="connsiteY6" fmla="*/ 0 h 47498"/>
                  <a:gd name="connsiteX0" fmla="*/ 0 w 1858135"/>
                  <a:gd name="connsiteY0" fmla="*/ 3599 h 49376"/>
                  <a:gd name="connsiteX1" fmla="*/ 169283 w 1858135"/>
                  <a:gd name="connsiteY1" fmla="*/ 160 h 49376"/>
                  <a:gd name="connsiteX2" fmla="*/ 379123 w 1858135"/>
                  <a:gd name="connsiteY2" fmla="*/ 9620 h 49376"/>
                  <a:gd name="connsiteX3" fmla="*/ 701659 w 1858135"/>
                  <a:gd name="connsiteY3" fmla="*/ 43570 h 49376"/>
                  <a:gd name="connsiteX4" fmla="*/ 1109301 w 1858135"/>
                  <a:gd name="connsiteY4" fmla="*/ 46422 h 49376"/>
                  <a:gd name="connsiteX5" fmla="*/ 1419276 w 1858135"/>
                  <a:gd name="connsiteY5" fmla="*/ 13125 h 49376"/>
                  <a:gd name="connsiteX6" fmla="*/ 1858135 w 1858135"/>
                  <a:gd name="connsiteY6" fmla="*/ 1878 h 49376"/>
                  <a:gd name="connsiteX0" fmla="*/ 0 w 2208420"/>
                  <a:gd name="connsiteY0" fmla="*/ 926 h 49624"/>
                  <a:gd name="connsiteX1" fmla="*/ 519568 w 2208420"/>
                  <a:gd name="connsiteY1" fmla="*/ 408 h 49624"/>
                  <a:gd name="connsiteX2" fmla="*/ 729408 w 2208420"/>
                  <a:gd name="connsiteY2" fmla="*/ 9868 h 49624"/>
                  <a:gd name="connsiteX3" fmla="*/ 1051944 w 2208420"/>
                  <a:gd name="connsiteY3" fmla="*/ 43818 h 49624"/>
                  <a:gd name="connsiteX4" fmla="*/ 1459586 w 2208420"/>
                  <a:gd name="connsiteY4" fmla="*/ 46670 h 49624"/>
                  <a:gd name="connsiteX5" fmla="*/ 1769561 w 2208420"/>
                  <a:gd name="connsiteY5" fmla="*/ 13373 h 49624"/>
                  <a:gd name="connsiteX6" fmla="*/ 2208420 w 2208420"/>
                  <a:gd name="connsiteY6" fmla="*/ 2126 h 49624"/>
                  <a:gd name="connsiteX0" fmla="*/ 0 w 2261054"/>
                  <a:gd name="connsiteY0" fmla="*/ 926 h 49624"/>
                  <a:gd name="connsiteX1" fmla="*/ 519568 w 2261054"/>
                  <a:gd name="connsiteY1" fmla="*/ 408 h 49624"/>
                  <a:gd name="connsiteX2" fmla="*/ 729408 w 2261054"/>
                  <a:gd name="connsiteY2" fmla="*/ 9868 h 49624"/>
                  <a:gd name="connsiteX3" fmla="*/ 1051944 w 2261054"/>
                  <a:gd name="connsiteY3" fmla="*/ 43818 h 49624"/>
                  <a:gd name="connsiteX4" fmla="*/ 1459586 w 2261054"/>
                  <a:gd name="connsiteY4" fmla="*/ 46670 h 49624"/>
                  <a:gd name="connsiteX5" fmla="*/ 1769561 w 2261054"/>
                  <a:gd name="connsiteY5" fmla="*/ 13373 h 49624"/>
                  <a:gd name="connsiteX6" fmla="*/ 2261054 w 2261054"/>
                  <a:gd name="connsiteY6" fmla="*/ 4565 h 49624"/>
                  <a:gd name="connsiteX0" fmla="*/ 0 w 2261054"/>
                  <a:gd name="connsiteY0" fmla="*/ 926 h 49624"/>
                  <a:gd name="connsiteX1" fmla="*/ 519568 w 2261054"/>
                  <a:gd name="connsiteY1" fmla="*/ 408 h 49624"/>
                  <a:gd name="connsiteX2" fmla="*/ 729408 w 2261054"/>
                  <a:gd name="connsiteY2" fmla="*/ 9868 h 49624"/>
                  <a:gd name="connsiteX3" fmla="*/ 1051944 w 2261054"/>
                  <a:gd name="connsiteY3" fmla="*/ 43818 h 49624"/>
                  <a:gd name="connsiteX4" fmla="*/ 1459586 w 2261054"/>
                  <a:gd name="connsiteY4" fmla="*/ 46670 h 49624"/>
                  <a:gd name="connsiteX5" fmla="*/ 1769561 w 2261054"/>
                  <a:gd name="connsiteY5" fmla="*/ 13373 h 49624"/>
                  <a:gd name="connsiteX6" fmla="*/ 1986345 w 2261054"/>
                  <a:gd name="connsiteY6" fmla="*/ 1069 h 49624"/>
                  <a:gd name="connsiteX7" fmla="*/ 2261054 w 2261054"/>
                  <a:gd name="connsiteY7" fmla="*/ 4565 h 4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1054" h="49624">
                    <a:moveTo>
                      <a:pt x="0" y="926"/>
                    </a:moveTo>
                    <a:cubicBezTo>
                      <a:pt x="28881" y="515"/>
                      <a:pt x="456381" y="-596"/>
                      <a:pt x="519568" y="408"/>
                    </a:cubicBezTo>
                    <a:cubicBezTo>
                      <a:pt x="582755" y="1412"/>
                      <a:pt x="640679" y="2633"/>
                      <a:pt x="729408" y="9868"/>
                    </a:cubicBezTo>
                    <a:cubicBezTo>
                      <a:pt x="818137" y="17103"/>
                      <a:pt x="930248" y="37684"/>
                      <a:pt x="1051944" y="43818"/>
                    </a:cubicBezTo>
                    <a:cubicBezTo>
                      <a:pt x="1173640" y="49952"/>
                      <a:pt x="1339983" y="51744"/>
                      <a:pt x="1459586" y="46670"/>
                    </a:cubicBezTo>
                    <a:cubicBezTo>
                      <a:pt x="1579189" y="41596"/>
                      <a:pt x="1680932" y="19957"/>
                      <a:pt x="1769561" y="13373"/>
                    </a:cubicBezTo>
                    <a:cubicBezTo>
                      <a:pt x="1858190" y="6789"/>
                      <a:pt x="1904430" y="2537"/>
                      <a:pt x="1986345" y="1069"/>
                    </a:cubicBezTo>
                    <a:lnTo>
                      <a:pt x="2261054" y="4565"/>
                    </a:ln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sp>
            <p:nvSpPr>
              <p:cNvPr id="24" name="Volný tvar 23"/>
              <p:cNvSpPr>
                <a:spLocks noChangeAspect="1"/>
              </p:cNvSpPr>
              <p:nvPr/>
            </p:nvSpPr>
            <p:spPr>
              <a:xfrm>
                <a:off x="670713" y="5310893"/>
                <a:ext cx="7184454" cy="365676"/>
              </a:xfrm>
              <a:custGeom>
                <a:avLst/>
                <a:gdLst>
                  <a:gd name="connsiteX0" fmla="*/ 0 w 1488558"/>
                  <a:gd name="connsiteY0" fmla="*/ 10796 h 74627"/>
                  <a:gd name="connsiteX1" fmla="*/ 329610 w 1488558"/>
                  <a:gd name="connsiteY1" fmla="*/ 10796 h 74627"/>
                  <a:gd name="connsiteX2" fmla="*/ 680484 w 1488558"/>
                  <a:gd name="connsiteY2" fmla="*/ 53327 h 74627"/>
                  <a:gd name="connsiteX3" fmla="*/ 978196 w 1488558"/>
                  <a:gd name="connsiteY3" fmla="*/ 164 h 74627"/>
                  <a:gd name="connsiteX4" fmla="*/ 1297172 w 1488558"/>
                  <a:gd name="connsiteY4" fmla="*/ 74592 h 74627"/>
                  <a:gd name="connsiteX5" fmla="*/ 1488558 w 1488558"/>
                  <a:gd name="connsiteY5" fmla="*/ 10796 h 74627"/>
                  <a:gd name="connsiteX0" fmla="*/ 0 w 1488558"/>
                  <a:gd name="connsiteY0" fmla="*/ 10671 h 74502"/>
                  <a:gd name="connsiteX1" fmla="*/ 329610 w 1488558"/>
                  <a:gd name="connsiteY1" fmla="*/ 10671 h 74502"/>
                  <a:gd name="connsiteX2" fmla="*/ 659219 w 1488558"/>
                  <a:gd name="connsiteY2" fmla="*/ 63546 h 74502"/>
                  <a:gd name="connsiteX3" fmla="*/ 978196 w 1488558"/>
                  <a:gd name="connsiteY3" fmla="*/ 39 h 74502"/>
                  <a:gd name="connsiteX4" fmla="*/ 1297172 w 1488558"/>
                  <a:gd name="connsiteY4" fmla="*/ 74467 h 74502"/>
                  <a:gd name="connsiteX5" fmla="*/ 1488558 w 1488558"/>
                  <a:gd name="connsiteY5" fmla="*/ 10671 h 74502"/>
                  <a:gd name="connsiteX0" fmla="*/ 0 w 1488558"/>
                  <a:gd name="connsiteY0" fmla="*/ 10677 h 74508"/>
                  <a:gd name="connsiteX1" fmla="*/ 329610 w 1488558"/>
                  <a:gd name="connsiteY1" fmla="*/ 10677 h 74508"/>
                  <a:gd name="connsiteX2" fmla="*/ 659219 w 1488558"/>
                  <a:gd name="connsiteY2" fmla="*/ 63552 h 74508"/>
                  <a:gd name="connsiteX3" fmla="*/ 978196 w 1488558"/>
                  <a:gd name="connsiteY3" fmla="*/ 45 h 74508"/>
                  <a:gd name="connsiteX4" fmla="*/ 1297172 w 1488558"/>
                  <a:gd name="connsiteY4" fmla="*/ 74473 h 74508"/>
                  <a:gd name="connsiteX5" fmla="*/ 1488558 w 1488558"/>
                  <a:gd name="connsiteY5" fmla="*/ 10677 h 74508"/>
                  <a:gd name="connsiteX0" fmla="*/ 0 w 1488558"/>
                  <a:gd name="connsiteY0" fmla="*/ 10662 h 74493"/>
                  <a:gd name="connsiteX1" fmla="*/ 329610 w 1488558"/>
                  <a:gd name="connsiteY1" fmla="*/ 10662 h 74493"/>
                  <a:gd name="connsiteX2" fmla="*/ 659219 w 1488558"/>
                  <a:gd name="connsiteY2" fmla="*/ 63537 h 74493"/>
                  <a:gd name="connsiteX3" fmla="*/ 978196 w 1488558"/>
                  <a:gd name="connsiteY3" fmla="*/ 30 h 74493"/>
                  <a:gd name="connsiteX4" fmla="*/ 1297172 w 1488558"/>
                  <a:gd name="connsiteY4" fmla="*/ 74458 h 74493"/>
                  <a:gd name="connsiteX5" fmla="*/ 1488558 w 1488558"/>
                  <a:gd name="connsiteY5" fmla="*/ 10662 h 74493"/>
                  <a:gd name="connsiteX0" fmla="*/ 0 w 1488558"/>
                  <a:gd name="connsiteY0" fmla="*/ 10670 h 74501"/>
                  <a:gd name="connsiteX1" fmla="*/ 329610 w 1488558"/>
                  <a:gd name="connsiteY1" fmla="*/ 10670 h 74501"/>
                  <a:gd name="connsiteX2" fmla="*/ 659219 w 1488558"/>
                  <a:gd name="connsiteY2" fmla="*/ 63545 h 74501"/>
                  <a:gd name="connsiteX3" fmla="*/ 978196 w 1488558"/>
                  <a:gd name="connsiteY3" fmla="*/ 38 h 74501"/>
                  <a:gd name="connsiteX4" fmla="*/ 1297172 w 1488558"/>
                  <a:gd name="connsiteY4" fmla="*/ 74466 h 74501"/>
                  <a:gd name="connsiteX5" fmla="*/ 1488558 w 1488558"/>
                  <a:gd name="connsiteY5" fmla="*/ 10670 h 74501"/>
                  <a:gd name="connsiteX0" fmla="*/ 0 w 1488558"/>
                  <a:gd name="connsiteY0" fmla="*/ 4829 h 69119"/>
                  <a:gd name="connsiteX1" fmla="*/ 329610 w 1488558"/>
                  <a:gd name="connsiteY1" fmla="*/ 4829 h 69119"/>
                  <a:gd name="connsiteX2" fmla="*/ 659219 w 1488558"/>
                  <a:gd name="connsiteY2" fmla="*/ 57704 h 69119"/>
                  <a:gd name="connsiteX3" fmla="*/ 1052624 w 1488558"/>
                  <a:gd name="connsiteY3" fmla="*/ 35576 h 69119"/>
                  <a:gd name="connsiteX4" fmla="*/ 1297172 w 1488558"/>
                  <a:gd name="connsiteY4" fmla="*/ 68625 h 69119"/>
                  <a:gd name="connsiteX5" fmla="*/ 1488558 w 1488558"/>
                  <a:gd name="connsiteY5" fmla="*/ 4829 h 69119"/>
                  <a:gd name="connsiteX0" fmla="*/ 0 w 1488558"/>
                  <a:gd name="connsiteY0" fmla="*/ 4829 h 58547"/>
                  <a:gd name="connsiteX1" fmla="*/ 329610 w 1488558"/>
                  <a:gd name="connsiteY1" fmla="*/ 4829 h 58547"/>
                  <a:gd name="connsiteX2" fmla="*/ 659219 w 1488558"/>
                  <a:gd name="connsiteY2" fmla="*/ 57704 h 58547"/>
                  <a:gd name="connsiteX3" fmla="*/ 1052624 w 1488558"/>
                  <a:gd name="connsiteY3" fmla="*/ 35576 h 58547"/>
                  <a:gd name="connsiteX4" fmla="*/ 1307804 w 1488558"/>
                  <a:gd name="connsiteY4" fmla="*/ 11730 h 58547"/>
                  <a:gd name="connsiteX5" fmla="*/ 1488558 w 1488558"/>
                  <a:gd name="connsiteY5" fmla="*/ 4829 h 58547"/>
                  <a:gd name="connsiteX0" fmla="*/ 0 w 1488558"/>
                  <a:gd name="connsiteY0" fmla="*/ 40693 h 72881"/>
                  <a:gd name="connsiteX1" fmla="*/ 329610 w 1488558"/>
                  <a:gd name="connsiteY1" fmla="*/ 40693 h 72881"/>
                  <a:gd name="connsiteX2" fmla="*/ 680484 w 1488558"/>
                  <a:gd name="connsiteY2" fmla="*/ 466 h 72881"/>
                  <a:gd name="connsiteX3" fmla="*/ 1052624 w 1488558"/>
                  <a:gd name="connsiteY3" fmla="*/ 71440 h 72881"/>
                  <a:gd name="connsiteX4" fmla="*/ 1307804 w 1488558"/>
                  <a:gd name="connsiteY4" fmla="*/ 47594 h 72881"/>
                  <a:gd name="connsiteX5" fmla="*/ 1488558 w 1488558"/>
                  <a:gd name="connsiteY5" fmla="*/ 40693 h 72881"/>
                  <a:gd name="connsiteX0" fmla="*/ 0 w 1488558"/>
                  <a:gd name="connsiteY0" fmla="*/ 40402 h 72590"/>
                  <a:gd name="connsiteX1" fmla="*/ 340242 w 1488558"/>
                  <a:gd name="connsiteY1" fmla="*/ 50747 h 72590"/>
                  <a:gd name="connsiteX2" fmla="*/ 680484 w 1488558"/>
                  <a:gd name="connsiteY2" fmla="*/ 175 h 72590"/>
                  <a:gd name="connsiteX3" fmla="*/ 1052624 w 1488558"/>
                  <a:gd name="connsiteY3" fmla="*/ 71149 h 72590"/>
                  <a:gd name="connsiteX4" fmla="*/ 1307804 w 1488558"/>
                  <a:gd name="connsiteY4" fmla="*/ 47303 h 72590"/>
                  <a:gd name="connsiteX5" fmla="*/ 1488558 w 1488558"/>
                  <a:gd name="connsiteY5" fmla="*/ 40402 h 72590"/>
                  <a:gd name="connsiteX0" fmla="*/ 0 w 1467293"/>
                  <a:gd name="connsiteY0" fmla="*/ 61104 h 72602"/>
                  <a:gd name="connsiteX1" fmla="*/ 318977 w 1467293"/>
                  <a:gd name="connsiteY1" fmla="*/ 50759 h 72602"/>
                  <a:gd name="connsiteX2" fmla="*/ 659219 w 1467293"/>
                  <a:gd name="connsiteY2" fmla="*/ 187 h 72602"/>
                  <a:gd name="connsiteX3" fmla="*/ 1031359 w 1467293"/>
                  <a:gd name="connsiteY3" fmla="*/ 71161 h 72602"/>
                  <a:gd name="connsiteX4" fmla="*/ 1286539 w 1467293"/>
                  <a:gd name="connsiteY4" fmla="*/ 47315 h 72602"/>
                  <a:gd name="connsiteX5" fmla="*/ 1467293 w 1467293"/>
                  <a:gd name="connsiteY5" fmla="*/ 40414 h 72602"/>
                  <a:gd name="connsiteX0" fmla="*/ 0 w 1467293"/>
                  <a:gd name="connsiteY0" fmla="*/ 63571 h 63571"/>
                  <a:gd name="connsiteX1" fmla="*/ 318977 w 1467293"/>
                  <a:gd name="connsiteY1" fmla="*/ 53226 h 63571"/>
                  <a:gd name="connsiteX2" fmla="*/ 659219 w 1467293"/>
                  <a:gd name="connsiteY2" fmla="*/ 2654 h 63571"/>
                  <a:gd name="connsiteX3" fmla="*/ 1041992 w 1467293"/>
                  <a:gd name="connsiteY3" fmla="*/ 11561 h 63571"/>
                  <a:gd name="connsiteX4" fmla="*/ 1286539 w 1467293"/>
                  <a:gd name="connsiteY4" fmla="*/ 49782 h 63571"/>
                  <a:gd name="connsiteX5" fmla="*/ 1467293 w 1467293"/>
                  <a:gd name="connsiteY5" fmla="*/ 42881 h 63571"/>
                  <a:gd name="connsiteX0" fmla="*/ 0 w 1467293"/>
                  <a:gd name="connsiteY0" fmla="*/ 63005 h 63005"/>
                  <a:gd name="connsiteX1" fmla="*/ 318977 w 1467293"/>
                  <a:gd name="connsiteY1" fmla="*/ 52660 h 63005"/>
                  <a:gd name="connsiteX2" fmla="*/ 659219 w 1467293"/>
                  <a:gd name="connsiteY2" fmla="*/ 2088 h 63005"/>
                  <a:gd name="connsiteX3" fmla="*/ 1041992 w 1467293"/>
                  <a:gd name="connsiteY3" fmla="*/ 10995 h 63005"/>
                  <a:gd name="connsiteX4" fmla="*/ 1275906 w 1467293"/>
                  <a:gd name="connsiteY4" fmla="*/ 23354 h 63005"/>
                  <a:gd name="connsiteX5" fmla="*/ 1467293 w 1467293"/>
                  <a:gd name="connsiteY5" fmla="*/ 42315 h 63005"/>
                  <a:gd name="connsiteX0" fmla="*/ 0 w 1488512"/>
                  <a:gd name="connsiteY0" fmla="*/ 63005 h 63005"/>
                  <a:gd name="connsiteX1" fmla="*/ 340196 w 1488512"/>
                  <a:gd name="connsiteY1" fmla="*/ 52660 h 63005"/>
                  <a:gd name="connsiteX2" fmla="*/ 680438 w 1488512"/>
                  <a:gd name="connsiteY2" fmla="*/ 2088 h 63005"/>
                  <a:gd name="connsiteX3" fmla="*/ 1063211 w 1488512"/>
                  <a:gd name="connsiteY3" fmla="*/ 10995 h 63005"/>
                  <a:gd name="connsiteX4" fmla="*/ 1297125 w 1488512"/>
                  <a:gd name="connsiteY4" fmla="*/ 23354 h 63005"/>
                  <a:gd name="connsiteX5" fmla="*/ 1488512 w 1488512"/>
                  <a:gd name="connsiteY5" fmla="*/ 42315 h 63005"/>
                  <a:gd name="connsiteX0" fmla="*/ 0 w 1488512"/>
                  <a:gd name="connsiteY0" fmla="*/ 63291 h 63291"/>
                  <a:gd name="connsiteX1" fmla="*/ 354342 w 1488512"/>
                  <a:gd name="connsiteY1" fmla="*/ 57247 h 63291"/>
                  <a:gd name="connsiteX2" fmla="*/ 680438 w 1488512"/>
                  <a:gd name="connsiteY2" fmla="*/ 2374 h 63291"/>
                  <a:gd name="connsiteX3" fmla="*/ 1063211 w 1488512"/>
                  <a:gd name="connsiteY3" fmla="*/ 11281 h 63291"/>
                  <a:gd name="connsiteX4" fmla="*/ 1297125 w 1488512"/>
                  <a:gd name="connsiteY4" fmla="*/ 23640 h 63291"/>
                  <a:gd name="connsiteX5" fmla="*/ 1488512 w 1488512"/>
                  <a:gd name="connsiteY5" fmla="*/ 42601 h 63291"/>
                  <a:gd name="connsiteX0" fmla="*/ 0 w 1488512"/>
                  <a:gd name="connsiteY0" fmla="*/ 56143 h 56143"/>
                  <a:gd name="connsiteX1" fmla="*/ 354342 w 1488512"/>
                  <a:gd name="connsiteY1" fmla="*/ 50099 h 56143"/>
                  <a:gd name="connsiteX2" fmla="*/ 696353 w 1488512"/>
                  <a:gd name="connsiteY2" fmla="*/ 3828 h 56143"/>
                  <a:gd name="connsiteX3" fmla="*/ 1063211 w 1488512"/>
                  <a:gd name="connsiteY3" fmla="*/ 4133 h 56143"/>
                  <a:gd name="connsiteX4" fmla="*/ 1297125 w 1488512"/>
                  <a:gd name="connsiteY4" fmla="*/ 16492 h 56143"/>
                  <a:gd name="connsiteX5" fmla="*/ 1488512 w 1488512"/>
                  <a:gd name="connsiteY5" fmla="*/ 35453 h 56143"/>
                  <a:gd name="connsiteX0" fmla="*/ 0 w 1488512"/>
                  <a:gd name="connsiteY0" fmla="*/ 53440 h 53440"/>
                  <a:gd name="connsiteX1" fmla="*/ 354342 w 1488512"/>
                  <a:gd name="connsiteY1" fmla="*/ 47396 h 53440"/>
                  <a:gd name="connsiteX2" fmla="*/ 712268 w 1488512"/>
                  <a:gd name="connsiteY2" fmla="*/ 5426 h 53440"/>
                  <a:gd name="connsiteX3" fmla="*/ 1063211 w 1488512"/>
                  <a:gd name="connsiteY3" fmla="*/ 1430 h 53440"/>
                  <a:gd name="connsiteX4" fmla="*/ 1297125 w 1488512"/>
                  <a:gd name="connsiteY4" fmla="*/ 13789 h 53440"/>
                  <a:gd name="connsiteX5" fmla="*/ 1488512 w 1488512"/>
                  <a:gd name="connsiteY5" fmla="*/ 32750 h 53440"/>
                  <a:gd name="connsiteX0" fmla="*/ 0 w 1835101"/>
                  <a:gd name="connsiteY0" fmla="*/ 53440 h 63718"/>
                  <a:gd name="connsiteX1" fmla="*/ 354342 w 1835101"/>
                  <a:gd name="connsiteY1" fmla="*/ 47396 h 63718"/>
                  <a:gd name="connsiteX2" fmla="*/ 712268 w 1835101"/>
                  <a:gd name="connsiteY2" fmla="*/ 5426 h 63718"/>
                  <a:gd name="connsiteX3" fmla="*/ 1063211 w 1835101"/>
                  <a:gd name="connsiteY3" fmla="*/ 1430 h 63718"/>
                  <a:gd name="connsiteX4" fmla="*/ 1297125 w 1835101"/>
                  <a:gd name="connsiteY4" fmla="*/ 13789 h 63718"/>
                  <a:gd name="connsiteX5" fmla="*/ 1835101 w 1835101"/>
                  <a:gd name="connsiteY5" fmla="*/ 63718 h 63718"/>
                  <a:gd name="connsiteX0" fmla="*/ 0 w 1835101"/>
                  <a:gd name="connsiteY0" fmla="*/ 55585 h 65863"/>
                  <a:gd name="connsiteX1" fmla="*/ 354342 w 1835101"/>
                  <a:gd name="connsiteY1" fmla="*/ 49541 h 65863"/>
                  <a:gd name="connsiteX2" fmla="*/ 712268 w 1835101"/>
                  <a:gd name="connsiteY2" fmla="*/ 7571 h 65863"/>
                  <a:gd name="connsiteX3" fmla="*/ 1063211 w 1835101"/>
                  <a:gd name="connsiteY3" fmla="*/ 3575 h 65863"/>
                  <a:gd name="connsiteX4" fmla="*/ 1491639 w 1835101"/>
                  <a:gd name="connsiteY4" fmla="*/ 46041 h 65863"/>
                  <a:gd name="connsiteX5" fmla="*/ 1835101 w 1835101"/>
                  <a:gd name="connsiteY5" fmla="*/ 65863 h 65863"/>
                  <a:gd name="connsiteX0" fmla="*/ 0 w 1835101"/>
                  <a:gd name="connsiteY0" fmla="*/ 55585 h 65863"/>
                  <a:gd name="connsiteX1" fmla="*/ 354342 w 1835101"/>
                  <a:gd name="connsiteY1" fmla="*/ 49541 h 65863"/>
                  <a:gd name="connsiteX2" fmla="*/ 712268 w 1835101"/>
                  <a:gd name="connsiteY2" fmla="*/ 7571 h 65863"/>
                  <a:gd name="connsiteX3" fmla="*/ 1063211 w 1835101"/>
                  <a:gd name="connsiteY3" fmla="*/ 3575 h 65863"/>
                  <a:gd name="connsiteX4" fmla="*/ 1491639 w 1835101"/>
                  <a:gd name="connsiteY4" fmla="*/ 46041 h 65863"/>
                  <a:gd name="connsiteX5" fmla="*/ 1631220 w 1835101"/>
                  <a:gd name="connsiteY5" fmla="*/ 47493 h 65863"/>
                  <a:gd name="connsiteX6" fmla="*/ 1835101 w 1835101"/>
                  <a:gd name="connsiteY6" fmla="*/ 65863 h 65863"/>
                  <a:gd name="connsiteX0" fmla="*/ 0 w 1835101"/>
                  <a:gd name="connsiteY0" fmla="*/ 55585 h 65863"/>
                  <a:gd name="connsiteX1" fmla="*/ 354342 w 1835101"/>
                  <a:gd name="connsiteY1" fmla="*/ 49541 h 65863"/>
                  <a:gd name="connsiteX2" fmla="*/ 712268 w 1835101"/>
                  <a:gd name="connsiteY2" fmla="*/ 7571 h 65863"/>
                  <a:gd name="connsiteX3" fmla="*/ 1063211 w 1835101"/>
                  <a:gd name="connsiteY3" fmla="*/ 3575 h 65863"/>
                  <a:gd name="connsiteX4" fmla="*/ 1491639 w 1835101"/>
                  <a:gd name="connsiteY4" fmla="*/ 46041 h 65863"/>
                  <a:gd name="connsiteX5" fmla="*/ 1643598 w 1835101"/>
                  <a:gd name="connsiteY5" fmla="*/ 57816 h 65863"/>
                  <a:gd name="connsiteX6" fmla="*/ 1835101 w 1835101"/>
                  <a:gd name="connsiteY6" fmla="*/ 65863 h 65863"/>
                  <a:gd name="connsiteX0" fmla="*/ 0 w 1835101"/>
                  <a:gd name="connsiteY0" fmla="*/ 55148 h 65426"/>
                  <a:gd name="connsiteX1" fmla="*/ 354342 w 1835101"/>
                  <a:gd name="connsiteY1" fmla="*/ 49104 h 65426"/>
                  <a:gd name="connsiteX2" fmla="*/ 712268 w 1835101"/>
                  <a:gd name="connsiteY2" fmla="*/ 7134 h 65426"/>
                  <a:gd name="connsiteX3" fmla="*/ 1063211 w 1835101"/>
                  <a:gd name="connsiteY3" fmla="*/ 3138 h 65426"/>
                  <a:gd name="connsiteX4" fmla="*/ 1403223 w 1835101"/>
                  <a:gd name="connsiteY4" fmla="*/ 39583 h 65426"/>
                  <a:gd name="connsiteX5" fmla="*/ 1643598 w 1835101"/>
                  <a:gd name="connsiteY5" fmla="*/ 57379 h 65426"/>
                  <a:gd name="connsiteX6" fmla="*/ 1835101 w 1835101"/>
                  <a:gd name="connsiteY6" fmla="*/ 65426 h 65426"/>
                  <a:gd name="connsiteX0" fmla="*/ 0 w 1851016"/>
                  <a:gd name="connsiteY0" fmla="*/ 55148 h 61985"/>
                  <a:gd name="connsiteX1" fmla="*/ 354342 w 1851016"/>
                  <a:gd name="connsiteY1" fmla="*/ 49104 h 61985"/>
                  <a:gd name="connsiteX2" fmla="*/ 712268 w 1851016"/>
                  <a:gd name="connsiteY2" fmla="*/ 7134 h 61985"/>
                  <a:gd name="connsiteX3" fmla="*/ 1063211 w 1851016"/>
                  <a:gd name="connsiteY3" fmla="*/ 3138 h 61985"/>
                  <a:gd name="connsiteX4" fmla="*/ 1403223 w 1851016"/>
                  <a:gd name="connsiteY4" fmla="*/ 39583 h 61985"/>
                  <a:gd name="connsiteX5" fmla="*/ 1643598 w 1851016"/>
                  <a:gd name="connsiteY5" fmla="*/ 57379 h 61985"/>
                  <a:gd name="connsiteX6" fmla="*/ 1851016 w 1851016"/>
                  <a:gd name="connsiteY6" fmla="*/ 61985 h 61985"/>
                  <a:gd name="connsiteX0" fmla="*/ 0 w 1851016"/>
                  <a:gd name="connsiteY0" fmla="*/ 55148 h 62112"/>
                  <a:gd name="connsiteX1" fmla="*/ 354342 w 1851016"/>
                  <a:gd name="connsiteY1" fmla="*/ 49104 h 62112"/>
                  <a:gd name="connsiteX2" fmla="*/ 712268 w 1851016"/>
                  <a:gd name="connsiteY2" fmla="*/ 7134 h 62112"/>
                  <a:gd name="connsiteX3" fmla="*/ 1063211 w 1851016"/>
                  <a:gd name="connsiteY3" fmla="*/ 3138 h 62112"/>
                  <a:gd name="connsiteX4" fmla="*/ 1403223 w 1851016"/>
                  <a:gd name="connsiteY4" fmla="*/ 39583 h 62112"/>
                  <a:gd name="connsiteX5" fmla="*/ 1641830 w 1851016"/>
                  <a:gd name="connsiteY5" fmla="*/ 60820 h 62112"/>
                  <a:gd name="connsiteX6" fmla="*/ 1851016 w 1851016"/>
                  <a:gd name="connsiteY6" fmla="*/ 61985 h 62112"/>
                  <a:gd name="connsiteX0" fmla="*/ 0 w 1851016"/>
                  <a:gd name="connsiteY0" fmla="*/ 55148 h 61985"/>
                  <a:gd name="connsiteX1" fmla="*/ 354342 w 1851016"/>
                  <a:gd name="connsiteY1" fmla="*/ 49104 h 61985"/>
                  <a:gd name="connsiteX2" fmla="*/ 712268 w 1851016"/>
                  <a:gd name="connsiteY2" fmla="*/ 7134 h 61985"/>
                  <a:gd name="connsiteX3" fmla="*/ 1063211 w 1851016"/>
                  <a:gd name="connsiteY3" fmla="*/ 3138 h 61985"/>
                  <a:gd name="connsiteX4" fmla="*/ 1403223 w 1851016"/>
                  <a:gd name="connsiteY4" fmla="*/ 39583 h 61985"/>
                  <a:gd name="connsiteX5" fmla="*/ 1565793 w 1851016"/>
                  <a:gd name="connsiteY5" fmla="*/ 57379 h 61985"/>
                  <a:gd name="connsiteX6" fmla="*/ 1851016 w 1851016"/>
                  <a:gd name="connsiteY6" fmla="*/ 61985 h 61985"/>
                  <a:gd name="connsiteX0" fmla="*/ 0 w 1851016"/>
                  <a:gd name="connsiteY0" fmla="*/ 55334 h 62171"/>
                  <a:gd name="connsiteX1" fmla="*/ 354342 w 1851016"/>
                  <a:gd name="connsiteY1" fmla="*/ 49290 h 62171"/>
                  <a:gd name="connsiteX2" fmla="*/ 712268 w 1851016"/>
                  <a:gd name="connsiteY2" fmla="*/ 7320 h 62171"/>
                  <a:gd name="connsiteX3" fmla="*/ 1063211 w 1851016"/>
                  <a:gd name="connsiteY3" fmla="*/ 3324 h 62171"/>
                  <a:gd name="connsiteX4" fmla="*/ 1394382 w 1851016"/>
                  <a:gd name="connsiteY4" fmla="*/ 42350 h 62171"/>
                  <a:gd name="connsiteX5" fmla="*/ 1565793 w 1851016"/>
                  <a:gd name="connsiteY5" fmla="*/ 57565 h 62171"/>
                  <a:gd name="connsiteX6" fmla="*/ 1851016 w 1851016"/>
                  <a:gd name="connsiteY6" fmla="*/ 62171 h 62171"/>
                  <a:gd name="connsiteX0" fmla="*/ 0 w 1851016"/>
                  <a:gd name="connsiteY0" fmla="*/ 55334 h 62171"/>
                  <a:gd name="connsiteX1" fmla="*/ 354342 w 1851016"/>
                  <a:gd name="connsiteY1" fmla="*/ 49290 h 62171"/>
                  <a:gd name="connsiteX2" fmla="*/ 712268 w 1851016"/>
                  <a:gd name="connsiteY2" fmla="*/ 7320 h 62171"/>
                  <a:gd name="connsiteX3" fmla="*/ 1063211 w 1851016"/>
                  <a:gd name="connsiteY3" fmla="*/ 3324 h 62171"/>
                  <a:gd name="connsiteX4" fmla="*/ 1394382 w 1851016"/>
                  <a:gd name="connsiteY4" fmla="*/ 42350 h 62171"/>
                  <a:gd name="connsiteX5" fmla="*/ 1565793 w 1851016"/>
                  <a:gd name="connsiteY5" fmla="*/ 57565 h 62171"/>
                  <a:gd name="connsiteX6" fmla="*/ 1851016 w 1851016"/>
                  <a:gd name="connsiteY6" fmla="*/ 62171 h 62171"/>
                  <a:gd name="connsiteX0" fmla="*/ 0 w 1849248"/>
                  <a:gd name="connsiteY0" fmla="*/ 55334 h 58857"/>
                  <a:gd name="connsiteX1" fmla="*/ 354342 w 1849248"/>
                  <a:gd name="connsiteY1" fmla="*/ 49290 h 58857"/>
                  <a:gd name="connsiteX2" fmla="*/ 712268 w 1849248"/>
                  <a:gd name="connsiteY2" fmla="*/ 7320 h 58857"/>
                  <a:gd name="connsiteX3" fmla="*/ 1063211 w 1849248"/>
                  <a:gd name="connsiteY3" fmla="*/ 3324 h 58857"/>
                  <a:gd name="connsiteX4" fmla="*/ 1394382 w 1849248"/>
                  <a:gd name="connsiteY4" fmla="*/ 42350 h 58857"/>
                  <a:gd name="connsiteX5" fmla="*/ 1565793 w 1849248"/>
                  <a:gd name="connsiteY5" fmla="*/ 57565 h 58857"/>
                  <a:gd name="connsiteX6" fmla="*/ 1849248 w 1849248"/>
                  <a:gd name="connsiteY6" fmla="*/ 58730 h 58857"/>
                  <a:gd name="connsiteX0" fmla="*/ 0 w 1849248"/>
                  <a:gd name="connsiteY0" fmla="*/ 55334 h 58730"/>
                  <a:gd name="connsiteX1" fmla="*/ 354342 w 1849248"/>
                  <a:gd name="connsiteY1" fmla="*/ 49290 h 58730"/>
                  <a:gd name="connsiteX2" fmla="*/ 712268 w 1849248"/>
                  <a:gd name="connsiteY2" fmla="*/ 7320 h 58730"/>
                  <a:gd name="connsiteX3" fmla="*/ 1063211 w 1849248"/>
                  <a:gd name="connsiteY3" fmla="*/ 3324 h 58730"/>
                  <a:gd name="connsiteX4" fmla="*/ 1394382 w 1849248"/>
                  <a:gd name="connsiteY4" fmla="*/ 42350 h 58730"/>
                  <a:gd name="connsiteX5" fmla="*/ 1569330 w 1849248"/>
                  <a:gd name="connsiteY5" fmla="*/ 53264 h 58730"/>
                  <a:gd name="connsiteX6" fmla="*/ 1849248 w 1849248"/>
                  <a:gd name="connsiteY6" fmla="*/ 58730 h 58730"/>
                  <a:gd name="connsiteX0" fmla="*/ 0 w 1849248"/>
                  <a:gd name="connsiteY0" fmla="*/ 55334 h 55334"/>
                  <a:gd name="connsiteX1" fmla="*/ 354342 w 1849248"/>
                  <a:gd name="connsiteY1" fmla="*/ 49290 h 55334"/>
                  <a:gd name="connsiteX2" fmla="*/ 712268 w 1849248"/>
                  <a:gd name="connsiteY2" fmla="*/ 7320 h 55334"/>
                  <a:gd name="connsiteX3" fmla="*/ 1063211 w 1849248"/>
                  <a:gd name="connsiteY3" fmla="*/ 3324 h 55334"/>
                  <a:gd name="connsiteX4" fmla="*/ 1394382 w 1849248"/>
                  <a:gd name="connsiteY4" fmla="*/ 42350 h 55334"/>
                  <a:gd name="connsiteX5" fmla="*/ 1569330 w 1849248"/>
                  <a:gd name="connsiteY5" fmla="*/ 53264 h 55334"/>
                  <a:gd name="connsiteX6" fmla="*/ 1849248 w 1849248"/>
                  <a:gd name="connsiteY6" fmla="*/ 55289 h 55334"/>
                  <a:gd name="connsiteX0" fmla="*/ 0 w 1849248"/>
                  <a:gd name="connsiteY0" fmla="*/ 55334 h 55334"/>
                  <a:gd name="connsiteX1" fmla="*/ 354342 w 1849248"/>
                  <a:gd name="connsiteY1" fmla="*/ 49290 h 55334"/>
                  <a:gd name="connsiteX2" fmla="*/ 712268 w 1849248"/>
                  <a:gd name="connsiteY2" fmla="*/ 7320 h 55334"/>
                  <a:gd name="connsiteX3" fmla="*/ 1063211 w 1849248"/>
                  <a:gd name="connsiteY3" fmla="*/ 3324 h 55334"/>
                  <a:gd name="connsiteX4" fmla="*/ 1394382 w 1849248"/>
                  <a:gd name="connsiteY4" fmla="*/ 42350 h 55334"/>
                  <a:gd name="connsiteX5" fmla="*/ 1576403 w 1849248"/>
                  <a:gd name="connsiteY5" fmla="*/ 53264 h 55334"/>
                  <a:gd name="connsiteX6" fmla="*/ 1849248 w 1849248"/>
                  <a:gd name="connsiteY6" fmla="*/ 55289 h 55334"/>
                  <a:gd name="connsiteX0" fmla="*/ 0 w 1849248"/>
                  <a:gd name="connsiteY0" fmla="*/ 55334 h 55334"/>
                  <a:gd name="connsiteX1" fmla="*/ 354342 w 1849248"/>
                  <a:gd name="connsiteY1" fmla="*/ 49290 h 55334"/>
                  <a:gd name="connsiteX2" fmla="*/ 712268 w 1849248"/>
                  <a:gd name="connsiteY2" fmla="*/ 7320 h 55334"/>
                  <a:gd name="connsiteX3" fmla="*/ 1063211 w 1849248"/>
                  <a:gd name="connsiteY3" fmla="*/ 3324 h 55334"/>
                  <a:gd name="connsiteX4" fmla="*/ 1394382 w 1849248"/>
                  <a:gd name="connsiteY4" fmla="*/ 42350 h 55334"/>
                  <a:gd name="connsiteX5" fmla="*/ 1576403 w 1849248"/>
                  <a:gd name="connsiteY5" fmla="*/ 53264 h 55334"/>
                  <a:gd name="connsiteX6" fmla="*/ 1849248 w 1849248"/>
                  <a:gd name="connsiteY6" fmla="*/ 55289 h 55334"/>
                  <a:gd name="connsiteX0" fmla="*/ 0 w 1849248"/>
                  <a:gd name="connsiteY0" fmla="*/ 55148 h 55148"/>
                  <a:gd name="connsiteX1" fmla="*/ 354342 w 1849248"/>
                  <a:gd name="connsiteY1" fmla="*/ 49104 h 55148"/>
                  <a:gd name="connsiteX2" fmla="*/ 712268 w 1849248"/>
                  <a:gd name="connsiteY2" fmla="*/ 7134 h 55148"/>
                  <a:gd name="connsiteX3" fmla="*/ 1063211 w 1849248"/>
                  <a:gd name="connsiteY3" fmla="*/ 3138 h 55148"/>
                  <a:gd name="connsiteX4" fmla="*/ 1362552 w 1849248"/>
                  <a:gd name="connsiteY4" fmla="*/ 39583 h 55148"/>
                  <a:gd name="connsiteX5" fmla="*/ 1576403 w 1849248"/>
                  <a:gd name="connsiteY5" fmla="*/ 53078 h 55148"/>
                  <a:gd name="connsiteX6" fmla="*/ 1849248 w 1849248"/>
                  <a:gd name="connsiteY6" fmla="*/ 55103 h 55148"/>
                  <a:gd name="connsiteX0" fmla="*/ 0 w 1849248"/>
                  <a:gd name="connsiteY0" fmla="*/ 54899 h 54899"/>
                  <a:gd name="connsiteX1" fmla="*/ 354342 w 1849248"/>
                  <a:gd name="connsiteY1" fmla="*/ 48855 h 54899"/>
                  <a:gd name="connsiteX2" fmla="*/ 712268 w 1849248"/>
                  <a:gd name="connsiteY2" fmla="*/ 6885 h 54899"/>
                  <a:gd name="connsiteX3" fmla="*/ 1063211 w 1849248"/>
                  <a:gd name="connsiteY3" fmla="*/ 2889 h 54899"/>
                  <a:gd name="connsiteX4" fmla="*/ 1362552 w 1849248"/>
                  <a:gd name="connsiteY4" fmla="*/ 35893 h 54899"/>
                  <a:gd name="connsiteX5" fmla="*/ 1576403 w 1849248"/>
                  <a:gd name="connsiteY5" fmla="*/ 52829 h 54899"/>
                  <a:gd name="connsiteX6" fmla="*/ 1849248 w 1849248"/>
                  <a:gd name="connsiteY6" fmla="*/ 54854 h 54899"/>
                  <a:gd name="connsiteX0" fmla="*/ 0 w 1849248"/>
                  <a:gd name="connsiteY0" fmla="*/ 54899 h 54899"/>
                  <a:gd name="connsiteX1" fmla="*/ 185036 w 1849248"/>
                  <a:gd name="connsiteY1" fmla="*/ 53353 h 54899"/>
                  <a:gd name="connsiteX2" fmla="*/ 354342 w 1849248"/>
                  <a:gd name="connsiteY2" fmla="*/ 48855 h 54899"/>
                  <a:gd name="connsiteX3" fmla="*/ 712268 w 1849248"/>
                  <a:gd name="connsiteY3" fmla="*/ 6885 h 54899"/>
                  <a:gd name="connsiteX4" fmla="*/ 1063211 w 1849248"/>
                  <a:gd name="connsiteY4" fmla="*/ 2889 h 54899"/>
                  <a:gd name="connsiteX5" fmla="*/ 1362552 w 1849248"/>
                  <a:gd name="connsiteY5" fmla="*/ 35893 h 54899"/>
                  <a:gd name="connsiteX6" fmla="*/ 1576403 w 1849248"/>
                  <a:gd name="connsiteY6" fmla="*/ 52829 h 54899"/>
                  <a:gd name="connsiteX7" fmla="*/ 1849248 w 1849248"/>
                  <a:gd name="connsiteY7" fmla="*/ 54854 h 54899"/>
                  <a:gd name="connsiteX0" fmla="*/ 0 w 2219550"/>
                  <a:gd name="connsiteY0" fmla="*/ 52952 h 54854"/>
                  <a:gd name="connsiteX1" fmla="*/ 555338 w 2219550"/>
                  <a:gd name="connsiteY1" fmla="*/ 53353 h 54854"/>
                  <a:gd name="connsiteX2" fmla="*/ 724644 w 2219550"/>
                  <a:gd name="connsiteY2" fmla="*/ 48855 h 54854"/>
                  <a:gd name="connsiteX3" fmla="*/ 1082570 w 2219550"/>
                  <a:gd name="connsiteY3" fmla="*/ 6885 h 54854"/>
                  <a:gd name="connsiteX4" fmla="*/ 1433513 w 2219550"/>
                  <a:gd name="connsiteY4" fmla="*/ 2889 h 54854"/>
                  <a:gd name="connsiteX5" fmla="*/ 1732854 w 2219550"/>
                  <a:gd name="connsiteY5" fmla="*/ 35893 h 54854"/>
                  <a:gd name="connsiteX6" fmla="*/ 1946705 w 2219550"/>
                  <a:gd name="connsiteY6" fmla="*/ 52829 h 54854"/>
                  <a:gd name="connsiteX7" fmla="*/ 2219550 w 2219550"/>
                  <a:gd name="connsiteY7" fmla="*/ 54854 h 54854"/>
                  <a:gd name="connsiteX0" fmla="*/ 0 w 2264665"/>
                  <a:gd name="connsiteY0" fmla="*/ 52952 h 56073"/>
                  <a:gd name="connsiteX1" fmla="*/ 555338 w 2264665"/>
                  <a:gd name="connsiteY1" fmla="*/ 53353 h 56073"/>
                  <a:gd name="connsiteX2" fmla="*/ 724644 w 2264665"/>
                  <a:gd name="connsiteY2" fmla="*/ 48855 h 56073"/>
                  <a:gd name="connsiteX3" fmla="*/ 1082570 w 2264665"/>
                  <a:gd name="connsiteY3" fmla="*/ 6885 h 56073"/>
                  <a:gd name="connsiteX4" fmla="*/ 1433513 w 2264665"/>
                  <a:gd name="connsiteY4" fmla="*/ 2889 h 56073"/>
                  <a:gd name="connsiteX5" fmla="*/ 1732854 w 2264665"/>
                  <a:gd name="connsiteY5" fmla="*/ 35893 h 56073"/>
                  <a:gd name="connsiteX6" fmla="*/ 1946705 w 2264665"/>
                  <a:gd name="connsiteY6" fmla="*/ 52829 h 56073"/>
                  <a:gd name="connsiteX7" fmla="*/ 2264665 w 2264665"/>
                  <a:gd name="connsiteY7" fmla="*/ 56073 h 5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4665" h="56073">
                    <a:moveTo>
                      <a:pt x="0" y="52952"/>
                    </a:moveTo>
                    <a:lnTo>
                      <a:pt x="555338" y="53353"/>
                    </a:lnTo>
                    <a:cubicBezTo>
                      <a:pt x="614395" y="52346"/>
                      <a:pt x="636772" y="56600"/>
                      <a:pt x="724644" y="48855"/>
                    </a:cubicBezTo>
                    <a:cubicBezTo>
                      <a:pt x="812516" y="41110"/>
                      <a:pt x="964425" y="14546"/>
                      <a:pt x="1082570" y="6885"/>
                    </a:cubicBezTo>
                    <a:cubicBezTo>
                      <a:pt x="1200715" y="-776"/>
                      <a:pt x="1325132" y="-1946"/>
                      <a:pt x="1433513" y="2889"/>
                    </a:cubicBezTo>
                    <a:cubicBezTo>
                      <a:pt x="1541894" y="7724"/>
                      <a:pt x="1637891" y="27713"/>
                      <a:pt x="1732854" y="35893"/>
                    </a:cubicBezTo>
                    <a:cubicBezTo>
                      <a:pt x="1786455" y="44406"/>
                      <a:pt x="1889568" y="50338"/>
                      <a:pt x="1946705" y="52829"/>
                    </a:cubicBezTo>
                    <a:cubicBezTo>
                      <a:pt x="2003949" y="56133"/>
                      <a:pt x="2230980" y="53872"/>
                      <a:pt x="2264665" y="56073"/>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cxnSp>
            <p:nvCxnSpPr>
              <p:cNvPr id="25" name="Přímá spojnice se šipkou 24"/>
              <p:cNvCxnSpPr/>
              <p:nvPr/>
            </p:nvCxnSpPr>
            <p:spPr>
              <a:xfrm>
                <a:off x="1754465" y="5207308"/>
                <a:ext cx="6840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Přímá spojnice se šipkou 25"/>
              <p:cNvCxnSpPr/>
              <p:nvPr/>
            </p:nvCxnSpPr>
            <p:spPr>
              <a:xfrm>
                <a:off x="7042001" y="5227279"/>
                <a:ext cx="6840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Přímá spojnice se šipkou 26"/>
              <p:cNvCxnSpPr/>
              <p:nvPr/>
            </p:nvCxnSpPr>
            <p:spPr>
              <a:xfrm flipV="1">
                <a:off x="4403583" y="5191287"/>
                <a:ext cx="864000" cy="0"/>
              </a:xfrm>
              <a:prstGeom prst="straightConnector1">
                <a:avLst/>
              </a:prstGeom>
              <a:ln w="38100">
                <a:solidFill>
                  <a:srgbClr val="003300"/>
                </a:solidFill>
                <a:tailEnd type="arrow"/>
              </a:ln>
            </p:spPr>
            <p:style>
              <a:lnRef idx="1">
                <a:schemeClr val="accent1"/>
              </a:lnRef>
              <a:fillRef idx="0">
                <a:schemeClr val="accent1"/>
              </a:fillRef>
              <a:effectRef idx="0">
                <a:schemeClr val="accent1"/>
              </a:effectRef>
              <a:fontRef idx="minor">
                <a:schemeClr val="tx1"/>
              </a:fontRef>
            </p:style>
          </p:cxnSp>
          <p:grpSp>
            <p:nvGrpSpPr>
              <p:cNvPr id="28" name="Skupina 27"/>
              <p:cNvGrpSpPr/>
              <p:nvPr/>
            </p:nvGrpSpPr>
            <p:grpSpPr>
              <a:xfrm>
                <a:off x="5708689" y="4880362"/>
                <a:ext cx="1238245" cy="686702"/>
                <a:chOff x="6171985" y="3514131"/>
                <a:chExt cx="1511217" cy="686702"/>
              </a:xfrm>
            </p:grpSpPr>
            <p:sp>
              <p:nvSpPr>
                <p:cNvPr id="56" name="Volný tvar 55"/>
                <p:cNvSpPr/>
                <p:nvPr/>
              </p:nvSpPr>
              <p:spPr>
                <a:xfrm>
                  <a:off x="6435652" y="3514131"/>
                  <a:ext cx="824120" cy="296292"/>
                </a:xfrm>
                <a:custGeom>
                  <a:avLst/>
                  <a:gdLst>
                    <a:gd name="connsiteX0" fmla="*/ 0 w 866899"/>
                    <a:gd name="connsiteY0" fmla="*/ 821114 h 821114"/>
                    <a:gd name="connsiteX1" fmla="*/ 748146 w 866899"/>
                    <a:gd name="connsiteY1" fmla="*/ 536106 h 821114"/>
                    <a:gd name="connsiteX2" fmla="*/ 855024 w 866899"/>
                    <a:gd name="connsiteY2" fmla="*/ 120470 h 821114"/>
                    <a:gd name="connsiteX3" fmla="*/ 641268 w 866899"/>
                    <a:gd name="connsiteY3" fmla="*/ 1716 h 821114"/>
                    <a:gd name="connsiteX4" fmla="*/ 522515 w 866899"/>
                    <a:gd name="connsiteY4" fmla="*/ 61093 h 821114"/>
                    <a:gd name="connsiteX0" fmla="*/ 0 w 858074"/>
                    <a:gd name="connsiteY0" fmla="*/ 812532 h 812532"/>
                    <a:gd name="connsiteX1" fmla="*/ 748146 w 858074"/>
                    <a:gd name="connsiteY1" fmla="*/ 527524 h 812532"/>
                    <a:gd name="connsiteX2" fmla="*/ 855024 w 858074"/>
                    <a:gd name="connsiteY2" fmla="*/ 111888 h 812532"/>
                    <a:gd name="connsiteX3" fmla="*/ 760408 w 858074"/>
                    <a:gd name="connsiteY3" fmla="*/ 2146 h 812532"/>
                    <a:gd name="connsiteX4" fmla="*/ 522515 w 858074"/>
                    <a:gd name="connsiteY4" fmla="*/ 52511 h 812532"/>
                    <a:gd name="connsiteX0" fmla="*/ 0 w 858074"/>
                    <a:gd name="connsiteY0" fmla="*/ 811703 h 811703"/>
                    <a:gd name="connsiteX1" fmla="*/ 748146 w 858074"/>
                    <a:gd name="connsiteY1" fmla="*/ 526695 h 811703"/>
                    <a:gd name="connsiteX2" fmla="*/ 855024 w 858074"/>
                    <a:gd name="connsiteY2" fmla="*/ 111059 h 811703"/>
                    <a:gd name="connsiteX3" fmla="*/ 760408 w 858074"/>
                    <a:gd name="connsiteY3" fmla="*/ 1317 h 811703"/>
                    <a:gd name="connsiteX4" fmla="*/ 689311 w 858074"/>
                    <a:gd name="connsiteY4" fmla="*/ 60694 h 811703"/>
                    <a:gd name="connsiteX0" fmla="*/ 0 w 832479"/>
                    <a:gd name="connsiteY0" fmla="*/ 818261 h 818261"/>
                    <a:gd name="connsiteX1" fmla="*/ 748146 w 832479"/>
                    <a:gd name="connsiteY1" fmla="*/ 533253 h 818261"/>
                    <a:gd name="connsiteX2" fmla="*/ 816304 w 832479"/>
                    <a:gd name="connsiteY2" fmla="*/ 234794 h 818261"/>
                    <a:gd name="connsiteX3" fmla="*/ 760408 w 832479"/>
                    <a:gd name="connsiteY3" fmla="*/ 7875 h 818261"/>
                    <a:gd name="connsiteX4" fmla="*/ 689311 w 832479"/>
                    <a:gd name="connsiteY4" fmla="*/ 67252 h 818261"/>
                    <a:gd name="connsiteX0" fmla="*/ 0 w 847209"/>
                    <a:gd name="connsiteY0" fmla="*/ 817692 h 817692"/>
                    <a:gd name="connsiteX1" fmla="*/ 748146 w 847209"/>
                    <a:gd name="connsiteY1" fmla="*/ 532684 h 817692"/>
                    <a:gd name="connsiteX2" fmla="*/ 840132 w 847209"/>
                    <a:gd name="connsiteY2" fmla="*/ 225209 h 817692"/>
                    <a:gd name="connsiteX3" fmla="*/ 760408 w 847209"/>
                    <a:gd name="connsiteY3" fmla="*/ 7306 h 817692"/>
                    <a:gd name="connsiteX4" fmla="*/ 689311 w 847209"/>
                    <a:gd name="connsiteY4" fmla="*/ 66683 h 817692"/>
                    <a:gd name="connsiteX0" fmla="*/ 0 w 848487"/>
                    <a:gd name="connsiteY0" fmla="*/ 817692 h 817692"/>
                    <a:gd name="connsiteX1" fmla="*/ 748146 w 848487"/>
                    <a:gd name="connsiteY1" fmla="*/ 532684 h 817692"/>
                    <a:gd name="connsiteX2" fmla="*/ 840132 w 848487"/>
                    <a:gd name="connsiteY2" fmla="*/ 225209 h 817692"/>
                    <a:gd name="connsiteX3" fmla="*/ 760408 w 848487"/>
                    <a:gd name="connsiteY3" fmla="*/ 7306 h 817692"/>
                    <a:gd name="connsiteX4" fmla="*/ 689311 w 848487"/>
                    <a:gd name="connsiteY4" fmla="*/ 66683 h 817692"/>
                    <a:gd name="connsiteX0" fmla="*/ 0 w 841544"/>
                    <a:gd name="connsiteY0" fmla="*/ 817692 h 817692"/>
                    <a:gd name="connsiteX1" fmla="*/ 733253 w 841544"/>
                    <a:gd name="connsiteY1" fmla="*/ 658875 h 817692"/>
                    <a:gd name="connsiteX2" fmla="*/ 840132 w 841544"/>
                    <a:gd name="connsiteY2" fmla="*/ 225209 h 817692"/>
                    <a:gd name="connsiteX3" fmla="*/ 760408 w 841544"/>
                    <a:gd name="connsiteY3" fmla="*/ 7306 h 817692"/>
                    <a:gd name="connsiteX4" fmla="*/ 689311 w 841544"/>
                    <a:gd name="connsiteY4" fmla="*/ 66683 h 817692"/>
                    <a:gd name="connsiteX0" fmla="*/ 0 w 854544"/>
                    <a:gd name="connsiteY0" fmla="*/ 817692 h 817692"/>
                    <a:gd name="connsiteX1" fmla="*/ 733253 w 854544"/>
                    <a:gd name="connsiteY1" fmla="*/ 658875 h 817692"/>
                    <a:gd name="connsiteX2" fmla="*/ 844278 w 854544"/>
                    <a:gd name="connsiteY2" fmla="*/ 416383 h 817692"/>
                    <a:gd name="connsiteX3" fmla="*/ 840132 w 854544"/>
                    <a:gd name="connsiteY3" fmla="*/ 225209 h 817692"/>
                    <a:gd name="connsiteX4" fmla="*/ 760408 w 854544"/>
                    <a:gd name="connsiteY4" fmla="*/ 7306 h 817692"/>
                    <a:gd name="connsiteX5" fmla="*/ 689311 w 854544"/>
                    <a:gd name="connsiteY5" fmla="*/ 66683 h 817692"/>
                    <a:gd name="connsiteX0" fmla="*/ 0 w 849156"/>
                    <a:gd name="connsiteY0" fmla="*/ 817692 h 817692"/>
                    <a:gd name="connsiteX1" fmla="*/ 733253 w 849156"/>
                    <a:gd name="connsiteY1" fmla="*/ 658875 h 817692"/>
                    <a:gd name="connsiteX2" fmla="*/ 835342 w 849156"/>
                    <a:gd name="connsiteY2" fmla="*/ 506522 h 817692"/>
                    <a:gd name="connsiteX3" fmla="*/ 840132 w 849156"/>
                    <a:gd name="connsiteY3" fmla="*/ 225209 h 817692"/>
                    <a:gd name="connsiteX4" fmla="*/ 760408 w 849156"/>
                    <a:gd name="connsiteY4" fmla="*/ 7306 h 817692"/>
                    <a:gd name="connsiteX5" fmla="*/ 689311 w 849156"/>
                    <a:gd name="connsiteY5" fmla="*/ 66683 h 817692"/>
                    <a:gd name="connsiteX0" fmla="*/ 0 w 845158"/>
                    <a:gd name="connsiteY0" fmla="*/ 817692 h 817692"/>
                    <a:gd name="connsiteX1" fmla="*/ 733253 w 845158"/>
                    <a:gd name="connsiteY1" fmla="*/ 658875 h 817692"/>
                    <a:gd name="connsiteX2" fmla="*/ 835342 w 845158"/>
                    <a:gd name="connsiteY2" fmla="*/ 506522 h 817692"/>
                    <a:gd name="connsiteX3" fmla="*/ 840132 w 845158"/>
                    <a:gd name="connsiteY3" fmla="*/ 225209 h 817692"/>
                    <a:gd name="connsiteX4" fmla="*/ 760408 w 845158"/>
                    <a:gd name="connsiteY4" fmla="*/ 7306 h 817692"/>
                    <a:gd name="connsiteX5" fmla="*/ 689311 w 845158"/>
                    <a:gd name="connsiteY5" fmla="*/ 66683 h 817692"/>
                    <a:gd name="connsiteX0" fmla="*/ 0 w 850221"/>
                    <a:gd name="connsiteY0" fmla="*/ 817692 h 817692"/>
                    <a:gd name="connsiteX1" fmla="*/ 733253 w 850221"/>
                    <a:gd name="connsiteY1" fmla="*/ 658875 h 817692"/>
                    <a:gd name="connsiteX2" fmla="*/ 835342 w 850221"/>
                    <a:gd name="connsiteY2" fmla="*/ 506522 h 817692"/>
                    <a:gd name="connsiteX3" fmla="*/ 840132 w 850221"/>
                    <a:gd name="connsiteY3" fmla="*/ 225209 h 817692"/>
                    <a:gd name="connsiteX4" fmla="*/ 760408 w 850221"/>
                    <a:gd name="connsiteY4" fmla="*/ 7306 h 817692"/>
                    <a:gd name="connsiteX5" fmla="*/ 689311 w 850221"/>
                    <a:gd name="connsiteY5" fmla="*/ 66683 h 817692"/>
                    <a:gd name="connsiteX0" fmla="*/ 0 w 850221"/>
                    <a:gd name="connsiteY0" fmla="*/ 817692 h 817692"/>
                    <a:gd name="connsiteX1" fmla="*/ 733253 w 850221"/>
                    <a:gd name="connsiteY1" fmla="*/ 658875 h 817692"/>
                    <a:gd name="connsiteX2" fmla="*/ 835342 w 850221"/>
                    <a:gd name="connsiteY2" fmla="*/ 506522 h 817692"/>
                    <a:gd name="connsiteX3" fmla="*/ 840132 w 850221"/>
                    <a:gd name="connsiteY3" fmla="*/ 225209 h 817692"/>
                    <a:gd name="connsiteX4" fmla="*/ 760408 w 850221"/>
                    <a:gd name="connsiteY4" fmla="*/ 7306 h 817692"/>
                    <a:gd name="connsiteX5" fmla="*/ 689311 w 850221"/>
                    <a:gd name="connsiteY5" fmla="*/ 66683 h 817692"/>
                    <a:gd name="connsiteX0" fmla="*/ 0 w 850221"/>
                    <a:gd name="connsiteY0" fmla="*/ 817692 h 817692"/>
                    <a:gd name="connsiteX1" fmla="*/ 733253 w 850221"/>
                    <a:gd name="connsiteY1" fmla="*/ 658875 h 817692"/>
                    <a:gd name="connsiteX2" fmla="*/ 835342 w 850221"/>
                    <a:gd name="connsiteY2" fmla="*/ 506522 h 817692"/>
                    <a:gd name="connsiteX3" fmla="*/ 840132 w 850221"/>
                    <a:gd name="connsiteY3" fmla="*/ 225209 h 817692"/>
                    <a:gd name="connsiteX4" fmla="*/ 760408 w 850221"/>
                    <a:gd name="connsiteY4" fmla="*/ 7306 h 817692"/>
                    <a:gd name="connsiteX5" fmla="*/ 689311 w 850221"/>
                    <a:gd name="connsiteY5" fmla="*/ 66683 h 817692"/>
                    <a:gd name="connsiteX0" fmla="*/ 0 w 850221"/>
                    <a:gd name="connsiteY0" fmla="*/ 816270 h 816270"/>
                    <a:gd name="connsiteX1" fmla="*/ 733253 w 850221"/>
                    <a:gd name="connsiteY1" fmla="*/ 657453 h 816270"/>
                    <a:gd name="connsiteX2" fmla="*/ 835342 w 850221"/>
                    <a:gd name="connsiteY2" fmla="*/ 505100 h 816270"/>
                    <a:gd name="connsiteX3" fmla="*/ 840132 w 850221"/>
                    <a:gd name="connsiteY3" fmla="*/ 200791 h 816270"/>
                    <a:gd name="connsiteX4" fmla="*/ 760408 w 850221"/>
                    <a:gd name="connsiteY4" fmla="*/ 5884 h 816270"/>
                    <a:gd name="connsiteX5" fmla="*/ 689311 w 850221"/>
                    <a:gd name="connsiteY5" fmla="*/ 65261 h 816270"/>
                    <a:gd name="connsiteX0" fmla="*/ 0 w 842597"/>
                    <a:gd name="connsiteY0" fmla="*/ 816270 h 816270"/>
                    <a:gd name="connsiteX1" fmla="*/ 733253 w 842597"/>
                    <a:gd name="connsiteY1" fmla="*/ 657453 h 816270"/>
                    <a:gd name="connsiteX2" fmla="*/ 812545 w 842597"/>
                    <a:gd name="connsiteY2" fmla="*/ 451445 h 816270"/>
                    <a:gd name="connsiteX3" fmla="*/ 840132 w 842597"/>
                    <a:gd name="connsiteY3" fmla="*/ 200791 h 816270"/>
                    <a:gd name="connsiteX4" fmla="*/ 760408 w 842597"/>
                    <a:gd name="connsiteY4" fmla="*/ 5884 h 816270"/>
                    <a:gd name="connsiteX5" fmla="*/ 689311 w 842597"/>
                    <a:gd name="connsiteY5" fmla="*/ 65261 h 816270"/>
                    <a:gd name="connsiteX0" fmla="*/ 0 w 826014"/>
                    <a:gd name="connsiteY0" fmla="*/ 815353 h 815353"/>
                    <a:gd name="connsiteX1" fmla="*/ 733253 w 826014"/>
                    <a:gd name="connsiteY1" fmla="*/ 656536 h 815353"/>
                    <a:gd name="connsiteX2" fmla="*/ 812545 w 826014"/>
                    <a:gd name="connsiteY2" fmla="*/ 450528 h 815353"/>
                    <a:gd name="connsiteX3" fmla="*/ 817335 w 826014"/>
                    <a:gd name="connsiteY3" fmla="*/ 184543 h 815353"/>
                    <a:gd name="connsiteX4" fmla="*/ 760408 w 826014"/>
                    <a:gd name="connsiteY4" fmla="*/ 4967 h 815353"/>
                    <a:gd name="connsiteX5" fmla="*/ 689311 w 826014"/>
                    <a:gd name="connsiteY5" fmla="*/ 64344 h 815353"/>
                    <a:gd name="connsiteX0" fmla="*/ 0 w 826014"/>
                    <a:gd name="connsiteY0" fmla="*/ 815353 h 815353"/>
                    <a:gd name="connsiteX1" fmla="*/ 725654 w 826014"/>
                    <a:gd name="connsiteY1" fmla="*/ 610543 h 815353"/>
                    <a:gd name="connsiteX2" fmla="*/ 812545 w 826014"/>
                    <a:gd name="connsiteY2" fmla="*/ 450528 h 815353"/>
                    <a:gd name="connsiteX3" fmla="*/ 817335 w 826014"/>
                    <a:gd name="connsiteY3" fmla="*/ 184543 h 815353"/>
                    <a:gd name="connsiteX4" fmla="*/ 760408 w 826014"/>
                    <a:gd name="connsiteY4" fmla="*/ 4967 h 815353"/>
                    <a:gd name="connsiteX5" fmla="*/ 689311 w 826014"/>
                    <a:gd name="connsiteY5" fmla="*/ 64344 h 815353"/>
                    <a:gd name="connsiteX0" fmla="*/ 0 w 826014"/>
                    <a:gd name="connsiteY0" fmla="*/ 815353 h 815353"/>
                    <a:gd name="connsiteX1" fmla="*/ 725654 w 826014"/>
                    <a:gd name="connsiteY1" fmla="*/ 610543 h 815353"/>
                    <a:gd name="connsiteX2" fmla="*/ 812545 w 826014"/>
                    <a:gd name="connsiteY2" fmla="*/ 450528 h 815353"/>
                    <a:gd name="connsiteX3" fmla="*/ 817335 w 826014"/>
                    <a:gd name="connsiteY3" fmla="*/ 184543 h 815353"/>
                    <a:gd name="connsiteX4" fmla="*/ 760408 w 826014"/>
                    <a:gd name="connsiteY4" fmla="*/ 4967 h 815353"/>
                    <a:gd name="connsiteX5" fmla="*/ 689311 w 826014"/>
                    <a:gd name="connsiteY5" fmla="*/ 64344 h 815353"/>
                    <a:gd name="connsiteX0" fmla="*/ 0 w 830148"/>
                    <a:gd name="connsiteY0" fmla="*/ 815353 h 815353"/>
                    <a:gd name="connsiteX1" fmla="*/ 725654 w 830148"/>
                    <a:gd name="connsiteY1" fmla="*/ 610543 h 815353"/>
                    <a:gd name="connsiteX2" fmla="*/ 812545 w 830148"/>
                    <a:gd name="connsiteY2" fmla="*/ 450528 h 815353"/>
                    <a:gd name="connsiteX3" fmla="*/ 817335 w 830148"/>
                    <a:gd name="connsiteY3" fmla="*/ 184543 h 815353"/>
                    <a:gd name="connsiteX4" fmla="*/ 760408 w 830148"/>
                    <a:gd name="connsiteY4" fmla="*/ 4967 h 815353"/>
                    <a:gd name="connsiteX5" fmla="*/ 689311 w 830148"/>
                    <a:gd name="connsiteY5" fmla="*/ 64344 h 815353"/>
                    <a:gd name="connsiteX0" fmla="*/ 0 w 830148"/>
                    <a:gd name="connsiteY0" fmla="*/ 815353 h 815353"/>
                    <a:gd name="connsiteX1" fmla="*/ 725654 w 830148"/>
                    <a:gd name="connsiteY1" fmla="*/ 610543 h 815353"/>
                    <a:gd name="connsiteX2" fmla="*/ 812545 w 830148"/>
                    <a:gd name="connsiteY2" fmla="*/ 450528 h 815353"/>
                    <a:gd name="connsiteX3" fmla="*/ 817335 w 830148"/>
                    <a:gd name="connsiteY3" fmla="*/ 184543 h 815353"/>
                    <a:gd name="connsiteX4" fmla="*/ 760408 w 830148"/>
                    <a:gd name="connsiteY4" fmla="*/ 4967 h 815353"/>
                    <a:gd name="connsiteX5" fmla="*/ 689311 w 830148"/>
                    <a:gd name="connsiteY5" fmla="*/ 64344 h 815353"/>
                    <a:gd name="connsiteX0" fmla="*/ 0 w 830148"/>
                    <a:gd name="connsiteY0" fmla="*/ 815353 h 815353"/>
                    <a:gd name="connsiteX1" fmla="*/ 725654 w 830148"/>
                    <a:gd name="connsiteY1" fmla="*/ 610543 h 815353"/>
                    <a:gd name="connsiteX2" fmla="*/ 812545 w 830148"/>
                    <a:gd name="connsiteY2" fmla="*/ 450528 h 815353"/>
                    <a:gd name="connsiteX3" fmla="*/ 817335 w 830148"/>
                    <a:gd name="connsiteY3" fmla="*/ 184543 h 815353"/>
                    <a:gd name="connsiteX4" fmla="*/ 760408 w 830148"/>
                    <a:gd name="connsiteY4" fmla="*/ 4967 h 815353"/>
                    <a:gd name="connsiteX5" fmla="*/ 689311 w 830148"/>
                    <a:gd name="connsiteY5" fmla="*/ 64344 h 815353"/>
                    <a:gd name="connsiteX0" fmla="*/ 0 w 830148"/>
                    <a:gd name="connsiteY0" fmla="*/ 815353 h 815353"/>
                    <a:gd name="connsiteX1" fmla="*/ 725654 w 830148"/>
                    <a:gd name="connsiteY1" fmla="*/ 610543 h 815353"/>
                    <a:gd name="connsiteX2" fmla="*/ 812545 w 830148"/>
                    <a:gd name="connsiteY2" fmla="*/ 450528 h 815353"/>
                    <a:gd name="connsiteX3" fmla="*/ 817335 w 830148"/>
                    <a:gd name="connsiteY3" fmla="*/ 184543 h 815353"/>
                    <a:gd name="connsiteX4" fmla="*/ 760408 w 830148"/>
                    <a:gd name="connsiteY4" fmla="*/ 4967 h 815353"/>
                    <a:gd name="connsiteX5" fmla="*/ 689311 w 830148"/>
                    <a:gd name="connsiteY5" fmla="*/ 64344 h 815353"/>
                    <a:gd name="connsiteX0" fmla="*/ 0 w 830148"/>
                    <a:gd name="connsiteY0" fmla="*/ 815353 h 815353"/>
                    <a:gd name="connsiteX1" fmla="*/ 725654 w 830148"/>
                    <a:gd name="connsiteY1" fmla="*/ 610543 h 815353"/>
                    <a:gd name="connsiteX2" fmla="*/ 812545 w 830148"/>
                    <a:gd name="connsiteY2" fmla="*/ 450528 h 815353"/>
                    <a:gd name="connsiteX3" fmla="*/ 817335 w 830148"/>
                    <a:gd name="connsiteY3" fmla="*/ 184543 h 815353"/>
                    <a:gd name="connsiteX4" fmla="*/ 760408 w 830148"/>
                    <a:gd name="connsiteY4" fmla="*/ 4967 h 815353"/>
                    <a:gd name="connsiteX5" fmla="*/ 689311 w 830148"/>
                    <a:gd name="connsiteY5" fmla="*/ 64344 h 815353"/>
                    <a:gd name="connsiteX0" fmla="*/ 0 w 824120"/>
                    <a:gd name="connsiteY0" fmla="*/ 815353 h 815353"/>
                    <a:gd name="connsiteX1" fmla="*/ 725654 w 824120"/>
                    <a:gd name="connsiteY1" fmla="*/ 610543 h 815353"/>
                    <a:gd name="connsiteX2" fmla="*/ 812545 w 824120"/>
                    <a:gd name="connsiteY2" fmla="*/ 450528 h 815353"/>
                    <a:gd name="connsiteX3" fmla="*/ 817335 w 824120"/>
                    <a:gd name="connsiteY3" fmla="*/ 184543 h 815353"/>
                    <a:gd name="connsiteX4" fmla="*/ 760408 w 824120"/>
                    <a:gd name="connsiteY4" fmla="*/ 4967 h 815353"/>
                    <a:gd name="connsiteX5" fmla="*/ 689311 w 824120"/>
                    <a:gd name="connsiteY5" fmla="*/ 64344 h 815353"/>
                    <a:gd name="connsiteX0" fmla="*/ 0 w 824120"/>
                    <a:gd name="connsiteY0" fmla="*/ 864242 h 864242"/>
                    <a:gd name="connsiteX1" fmla="*/ 725654 w 824120"/>
                    <a:gd name="connsiteY1" fmla="*/ 659432 h 864242"/>
                    <a:gd name="connsiteX2" fmla="*/ 812545 w 824120"/>
                    <a:gd name="connsiteY2" fmla="*/ 499417 h 864242"/>
                    <a:gd name="connsiteX3" fmla="*/ 817335 w 824120"/>
                    <a:gd name="connsiteY3" fmla="*/ 233432 h 864242"/>
                    <a:gd name="connsiteX4" fmla="*/ 760408 w 824120"/>
                    <a:gd name="connsiteY4" fmla="*/ 53856 h 864242"/>
                    <a:gd name="connsiteX5" fmla="*/ 696910 w 824120"/>
                    <a:gd name="connsiteY5" fmla="*/ 13585 h 864242"/>
                    <a:gd name="connsiteX0" fmla="*/ 0 w 824120"/>
                    <a:gd name="connsiteY0" fmla="*/ 850657 h 850657"/>
                    <a:gd name="connsiteX1" fmla="*/ 725654 w 824120"/>
                    <a:gd name="connsiteY1" fmla="*/ 645847 h 850657"/>
                    <a:gd name="connsiteX2" fmla="*/ 812545 w 824120"/>
                    <a:gd name="connsiteY2" fmla="*/ 485832 h 850657"/>
                    <a:gd name="connsiteX3" fmla="*/ 817335 w 824120"/>
                    <a:gd name="connsiteY3" fmla="*/ 219847 h 850657"/>
                    <a:gd name="connsiteX4" fmla="*/ 760408 w 824120"/>
                    <a:gd name="connsiteY4" fmla="*/ 40271 h 850657"/>
                    <a:gd name="connsiteX5" fmla="*/ 696910 w 824120"/>
                    <a:gd name="connsiteY5" fmla="*/ 0 h 850657"/>
                    <a:gd name="connsiteX0" fmla="*/ 0 w 824120"/>
                    <a:gd name="connsiteY0" fmla="*/ 888984 h 888984"/>
                    <a:gd name="connsiteX1" fmla="*/ 725654 w 824120"/>
                    <a:gd name="connsiteY1" fmla="*/ 684174 h 888984"/>
                    <a:gd name="connsiteX2" fmla="*/ 812545 w 824120"/>
                    <a:gd name="connsiteY2" fmla="*/ 524159 h 888984"/>
                    <a:gd name="connsiteX3" fmla="*/ 817335 w 824120"/>
                    <a:gd name="connsiteY3" fmla="*/ 258174 h 888984"/>
                    <a:gd name="connsiteX4" fmla="*/ 760408 w 824120"/>
                    <a:gd name="connsiteY4" fmla="*/ 78598 h 888984"/>
                    <a:gd name="connsiteX5" fmla="*/ 712108 w 824120"/>
                    <a:gd name="connsiteY5" fmla="*/ 0 h 888984"/>
                    <a:gd name="connsiteX0" fmla="*/ 0 w 824120"/>
                    <a:gd name="connsiteY0" fmla="*/ 896649 h 896649"/>
                    <a:gd name="connsiteX1" fmla="*/ 725654 w 824120"/>
                    <a:gd name="connsiteY1" fmla="*/ 691839 h 896649"/>
                    <a:gd name="connsiteX2" fmla="*/ 812545 w 824120"/>
                    <a:gd name="connsiteY2" fmla="*/ 531824 h 896649"/>
                    <a:gd name="connsiteX3" fmla="*/ 817335 w 824120"/>
                    <a:gd name="connsiteY3" fmla="*/ 265839 h 896649"/>
                    <a:gd name="connsiteX4" fmla="*/ 760408 w 824120"/>
                    <a:gd name="connsiteY4" fmla="*/ 86263 h 896649"/>
                    <a:gd name="connsiteX5" fmla="*/ 742503 w 824120"/>
                    <a:gd name="connsiteY5" fmla="*/ 0 h 89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120" h="896649">
                      <a:moveTo>
                        <a:pt x="0" y="896649"/>
                      </a:moveTo>
                      <a:cubicBezTo>
                        <a:pt x="302821" y="812532"/>
                        <a:pt x="689015" y="744976"/>
                        <a:pt x="725654" y="691839"/>
                      </a:cubicBezTo>
                      <a:cubicBezTo>
                        <a:pt x="762293" y="638702"/>
                        <a:pt x="792057" y="631569"/>
                        <a:pt x="812545" y="531824"/>
                      </a:cubicBezTo>
                      <a:cubicBezTo>
                        <a:pt x="828270" y="434776"/>
                        <a:pt x="826024" y="340099"/>
                        <a:pt x="817335" y="265839"/>
                      </a:cubicBezTo>
                      <a:cubicBezTo>
                        <a:pt x="808646" y="191579"/>
                        <a:pt x="772880" y="130569"/>
                        <a:pt x="760408" y="86263"/>
                      </a:cubicBezTo>
                      <a:cubicBezTo>
                        <a:pt x="747936" y="41957"/>
                        <a:pt x="781769" y="3692"/>
                        <a:pt x="742503" y="0"/>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sp>
              <p:nvSpPr>
                <p:cNvPr id="57" name="Volný tvar 56"/>
                <p:cNvSpPr/>
                <p:nvPr/>
              </p:nvSpPr>
              <p:spPr>
                <a:xfrm rot="163748" flipV="1">
                  <a:off x="6171985" y="3962671"/>
                  <a:ext cx="639688" cy="121921"/>
                </a:xfrm>
                <a:custGeom>
                  <a:avLst/>
                  <a:gdLst>
                    <a:gd name="connsiteX0" fmla="*/ 0 w 866899"/>
                    <a:gd name="connsiteY0" fmla="*/ 821114 h 821114"/>
                    <a:gd name="connsiteX1" fmla="*/ 748146 w 866899"/>
                    <a:gd name="connsiteY1" fmla="*/ 536106 h 821114"/>
                    <a:gd name="connsiteX2" fmla="*/ 855024 w 866899"/>
                    <a:gd name="connsiteY2" fmla="*/ 120470 h 821114"/>
                    <a:gd name="connsiteX3" fmla="*/ 641268 w 866899"/>
                    <a:gd name="connsiteY3" fmla="*/ 1716 h 821114"/>
                    <a:gd name="connsiteX4" fmla="*/ 522515 w 866899"/>
                    <a:gd name="connsiteY4" fmla="*/ 61093 h 821114"/>
                    <a:gd name="connsiteX0" fmla="*/ 0 w 858074"/>
                    <a:gd name="connsiteY0" fmla="*/ 812532 h 812532"/>
                    <a:gd name="connsiteX1" fmla="*/ 748146 w 858074"/>
                    <a:gd name="connsiteY1" fmla="*/ 527524 h 812532"/>
                    <a:gd name="connsiteX2" fmla="*/ 855024 w 858074"/>
                    <a:gd name="connsiteY2" fmla="*/ 111888 h 812532"/>
                    <a:gd name="connsiteX3" fmla="*/ 760408 w 858074"/>
                    <a:gd name="connsiteY3" fmla="*/ 2146 h 812532"/>
                    <a:gd name="connsiteX4" fmla="*/ 522515 w 858074"/>
                    <a:gd name="connsiteY4" fmla="*/ 52511 h 812532"/>
                    <a:gd name="connsiteX0" fmla="*/ 0 w 858074"/>
                    <a:gd name="connsiteY0" fmla="*/ 811703 h 811703"/>
                    <a:gd name="connsiteX1" fmla="*/ 748146 w 858074"/>
                    <a:gd name="connsiteY1" fmla="*/ 526695 h 811703"/>
                    <a:gd name="connsiteX2" fmla="*/ 855024 w 858074"/>
                    <a:gd name="connsiteY2" fmla="*/ 111059 h 811703"/>
                    <a:gd name="connsiteX3" fmla="*/ 760408 w 858074"/>
                    <a:gd name="connsiteY3" fmla="*/ 1317 h 811703"/>
                    <a:gd name="connsiteX4" fmla="*/ 689311 w 858074"/>
                    <a:gd name="connsiteY4" fmla="*/ 60694 h 811703"/>
                    <a:gd name="connsiteX0" fmla="*/ 0 w 832479"/>
                    <a:gd name="connsiteY0" fmla="*/ 818261 h 818261"/>
                    <a:gd name="connsiteX1" fmla="*/ 748146 w 832479"/>
                    <a:gd name="connsiteY1" fmla="*/ 533253 h 818261"/>
                    <a:gd name="connsiteX2" fmla="*/ 816304 w 832479"/>
                    <a:gd name="connsiteY2" fmla="*/ 234794 h 818261"/>
                    <a:gd name="connsiteX3" fmla="*/ 760408 w 832479"/>
                    <a:gd name="connsiteY3" fmla="*/ 7875 h 818261"/>
                    <a:gd name="connsiteX4" fmla="*/ 689311 w 832479"/>
                    <a:gd name="connsiteY4" fmla="*/ 67252 h 818261"/>
                    <a:gd name="connsiteX0" fmla="*/ 0 w 847209"/>
                    <a:gd name="connsiteY0" fmla="*/ 817692 h 817692"/>
                    <a:gd name="connsiteX1" fmla="*/ 748146 w 847209"/>
                    <a:gd name="connsiteY1" fmla="*/ 532684 h 817692"/>
                    <a:gd name="connsiteX2" fmla="*/ 840132 w 847209"/>
                    <a:gd name="connsiteY2" fmla="*/ 225209 h 817692"/>
                    <a:gd name="connsiteX3" fmla="*/ 760408 w 847209"/>
                    <a:gd name="connsiteY3" fmla="*/ 7306 h 817692"/>
                    <a:gd name="connsiteX4" fmla="*/ 689311 w 847209"/>
                    <a:gd name="connsiteY4" fmla="*/ 66683 h 817692"/>
                    <a:gd name="connsiteX0" fmla="*/ 0 w 848487"/>
                    <a:gd name="connsiteY0" fmla="*/ 817692 h 817692"/>
                    <a:gd name="connsiteX1" fmla="*/ 748146 w 848487"/>
                    <a:gd name="connsiteY1" fmla="*/ 532684 h 817692"/>
                    <a:gd name="connsiteX2" fmla="*/ 840132 w 848487"/>
                    <a:gd name="connsiteY2" fmla="*/ 225209 h 817692"/>
                    <a:gd name="connsiteX3" fmla="*/ 760408 w 848487"/>
                    <a:gd name="connsiteY3" fmla="*/ 7306 h 817692"/>
                    <a:gd name="connsiteX4" fmla="*/ 689311 w 848487"/>
                    <a:gd name="connsiteY4" fmla="*/ 66683 h 817692"/>
                    <a:gd name="connsiteX0" fmla="*/ 0 w 841544"/>
                    <a:gd name="connsiteY0" fmla="*/ 817692 h 817692"/>
                    <a:gd name="connsiteX1" fmla="*/ 733253 w 841544"/>
                    <a:gd name="connsiteY1" fmla="*/ 658875 h 817692"/>
                    <a:gd name="connsiteX2" fmla="*/ 840132 w 841544"/>
                    <a:gd name="connsiteY2" fmla="*/ 225209 h 817692"/>
                    <a:gd name="connsiteX3" fmla="*/ 760408 w 841544"/>
                    <a:gd name="connsiteY3" fmla="*/ 7306 h 817692"/>
                    <a:gd name="connsiteX4" fmla="*/ 689311 w 841544"/>
                    <a:gd name="connsiteY4" fmla="*/ 66683 h 817692"/>
                    <a:gd name="connsiteX0" fmla="*/ 0 w 854544"/>
                    <a:gd name="connsiteY0" fmla="*/ 817692 h 817692"/>
                    <a:gd name="connsiteX1" fmla="*/ 733253 w 854544"/>
                    <a:gd name="connsiteY1" fmla="*/ 658875 h 817692"/>
                    <a:gd name="connsiteX2" fmla="*/ 844278 w 854544"/>
                    <a:gd name="connsiteY2" fmla="*/ 416383 h 817692"/>
                    <a:gd name="connsiteX3" fmla="*/ 840132 w 854544"/>
                    <a:gd name="connsiteY3" fmla="*/ 225209 h 817692"/>
                    <a:gd name="connsiteX4" fmla="*/ 760408 w 854544"/>
                    <a:gd name="connsiteY4" fmla="*/ 7306 h 817692"/>
                    <a:gd name="connsiteX5" fmla="*/ 689311 w 854544"/>
                    <a:gd name="connsiteY5" fmla="*/ 66683 h 817692"/>
                    <a:gd name="connsiteX0" fmla="*/ 0 w 849156"/>
                    <a:gd name="connsiteY0" fmla="*/ 817692 h 817692"/>
                    <a:gd name="connsiteX1" fmla="*/ 733253 w 849156"/>
                    <a:gd name="connsiteY1" fmla="*/ 658875 h 817692"/>
                    <a:gd name="connsiteX2" fmla="*/ 835342 w 849156"/>
                    <a:gd name="connsiteY2" fmla="*/ 506522 h 817692"/>
                    <a:gd name="connsiteX3" fmla="*/ 840132 w 849156"/>
                    <a:gd name="connsiteY3" fmla="*/ 225209 h 817692"/>
                    <a:gd name="connsiteX4" fmla="*/ 760408 w 849156"/>
                    <a:gd name="connsiteY4" fmla="*/ 7306 h 817692"/>
                    <a:gd name="connsiteX5" fmla="*/ 689311 w 849156"/>
                    <a:gd name="connsiteY5" fmla="*/ 66683 h 817692"/>
                    <a:gd name="connsiteX0" fmla="*/ 0 w 845158"/>
                    <a:gd name="connsiteY0" fmla="*/ 817692 h 817692"/>
                    <a:gd name="connsiteX1" fmla="*/ 733253 w 845158"/>
                    <a:gd name="connsiteY1" fmla="*/ 658875 h 817692"/>
                    <a:gd name="connsiteX2" fmla="*/ 835342 w 845158"/>
                    <a:gd name="connsiteY2" fmla="*/ 506522 h 817692"/>
                    <a:gd name="connsiteX3" fmla="*/ 840132 w 845158"/>
                    <a:gd name="connsiteY3" fmla="*/ 225209 h 817692"/>
                    <a:gd name="connsiteX4" fmla="*/ 760408 w 845158"/>
                    <a:gd name="connsiteY4" fmla="*/ 7306 h 817692"/>
                    <a:gd name="connsiteX5" fmla="*/ 689311 w 845158"/>
                    <a:gd name="connsiteY5" fmla="*/ 66683 h 817692"/>
                    <a:gd name="connsiteX0" fmla="*/ 0 w 850221"/>
                    <a:gd name="connsiteY0" fmla="*/ 817692 h 817692"/>
                    <a:gd name="connsiteX1" fmla="*/ 733253 w 850221"/>
                    <a:gd name="connsiteY1" fmla="*/ 658875 h 817692"/>
                    <a:gd name="connsiteX2" fmla="*/ 835342 w 850221"/>
                    <a:gd name="connsiteY2" fmla="*/ 506522 h 817692"/>
                    <a:gd name="connsiteX3" fmla="*/ 840132 w 850221"/>
                    <a:gd name="connsiteY3" fmla="*/ 225209 h 817692"/>
                    <a:gd name="connsiteX4" fmla="*/ 760408 w 850221"/>
                    <a:gd name="connsiteY4" fmla="*/ 7306 h 817692"/>
                    <a:gd name="connsiteX5" fmla="*/ 689311 w 850221"/>
                    <a:gd name="connsiteY5" fmla="*/ 66683 h 817692"/>
                    <a:gd name="connsiteX0" fmla="*/ 0 w 850221"/>
                    <a:gd name="connsiteY0" fmla="*/ 817692 h 817692"/>
                    <a:gd name="connsiteX1" fmla="*/ 733253 w 850221"/>
                    <a:gd name="connsiteY1" fmla="*/ 658875 h 817692"/>
                    <a:gd name="connsiteX2" fmla="*/ 835342 w 850221"/>
                    <a:gd name="connsiteY2" fmla="*/ 506522 h 817692"/>
                    <a:gd name="connsiteX3" fmla="*/ 840132 w 850221"/>
                    <a:gd name="connsiteY3" fmla="*/ 225209 h 817692"/>
                    <a:gd name="connsiteX4" fmla="*/ 760408 w 850221"/>
                    <a:gd name="connsiteY4" fmla="*/ 7306 h 817692"/>
                    <a:gd name="connsiteX5" fmla="*/ 689311 w 850221"/>
                    <a:gd name="connsiteY5" fmla="*/ 66683 h 817692"/>
                    <a:gd name="connsiteX0" fmla="*/ 0 w 850221"/>
                    <a:gd name="connsiteY0" fmla="*/ 817692 h 817692"/>
                    <a:gd name="connsiteX1" fmla="*/ 733253 w 850221"/>
                    <a:gd name="connsiteY1" fmla="*/ 658875 h 817692"/>
                    <a:gd name="connsiteX2" fmla="*/ 835342 w 850221"/>
                    <a:gd name="connsiteY2" fmla="*/ 506522 h 817692"/>
                    <a:gd name="connsiteX3" fmla="*/ 840132 w 850221"/>
                    <a:gd name="connsiteY3" fmla="*/ 225209 h 817692"/>
                    <a:gd name="connsiteX4" fmla="*/ 760408 w 850221"/>
                    <a:gd name="connsiteY4" fmla="*/ 7306 h 817692"/>
                    <a:gd name="connsiteX5" fmla="*/ 689311 w 850221"/>
                    <a:gd name="connsiteY5" fmla="*/ 66683 h 817692"/>
                    <a:gd name="connsiteX0" fmla="*/ 0 w 850221"/>
                    <a:gd name="connsiteY0" fmla="*/ 816270 h 816270"/>
                    <a:gd name="connsiteX1" fmla="*/ 733253 w 850221"/>
                    <a:gd name="connsiteY1" fmla="*/ 657453 h 816270"/>
                    <a:gd name="connsiteX2" fmla="*/ 835342 w 850221"/>
                    <a:gd name="connsiteY2" fmla="*/ 505100 h 816270"/>
                    <a:gd name="connsiteX3" fmla="*/ 840132 w 850221"/>
                    <a:gd name="connsiteY3" fmla="*/ 200791 h 816270"/>
                    <a:gd name="connsiteX4" fmla="*/ 760408 w 850221"/>
                    <a:gd name="connsiteY4" fmla="*/ 5884 h 816270"/>
                    <a:gd name="connsiteX5" fmla="*/ 689311 w 850221"/>
                    <a:gd name="connsiteY5" fmla="*/ 65261 h 81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0221" h="816270">
                      <a:moveTo>
                        <a:pt x="0" y="816270"/>
                      </a:moveTo>
                      <a:cubicBezTo>
                        <a:pt x="302821" y="732153"/>
                        <a:pt x="677617" y="701648"/>
                        <a:pt x="733253" y="657453"/>
                      </a:cubicBezTo>
                      <a:cubicBezTo>
                        <a:pt x="788889" y="613258"/>
                        <a:pt x="799657" y="658503"/>
                        <a:pt x="835342" y="505100"/>
                      </a:cubicBezTo>
                      <a:cubicBezTo>
                        <a:pt x="856133" y="369725"/>
                        <a:pt x="852621" y="283994"/>
                        <a:pt x="840132" y="200791"/>
                      </a:cubicBezTo>
                      <a:cubicBezTo>
                        <a:pt x="827643" y="117588"/>
                        <a:pt x="785545" y="28472"/>
                        <a:pt x="760408" y="5884"/>
                      </a:cubicBezTo>
                      <a:cubicBezTo>
                        <a:pt x="735271" y="-16704"/>
                        <a:pt x="720978" y="30624"/>
                        <a:pt x="689311" y="65261"/>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sp>
              <p:nvSpPr>
                <p:cNvPr id="58" name="Volný tvar 57"/>
                <p:cNvSpPr/>
                <p:nvPr/>
              </p:nvSpPr>
              <p:spPr>
                <a:xfrm rot="21306556">
                  <a:off x="6172346" y="3603845"/>
                  <a:ext cx="673777" cy="155390"/>
                </a:xfrm>
                <a:custGeom>
                  <a:avLst/>
                  <a:gdLst>
                    <a:gd name="connsiteX0" fmla="*/ 0 w 866899"/>
                    <a:gd name="connsiteY0" fmla="*/ 821114 h 821114"/>
                    <a:gd name="connsiteX1" fmla="*/ 748146 w 866899"/>
                    <a:gd name="connsiteY1" fmla="*/ 536106 h 821114"/>
                    <a:gd name="connsiteX2" fmla="*/ 855024 w 866899"/>
                    <a:gd name="connsiteY2" fmla="*/ 120470 h 821114"/>
                    <a:gd name="connsiteX3" fmla="*/ 641268 w 866899"/>
                    <a:gd name="connsiteY3" fmla="*/ 1716 h 821114"/>
                    <a:gd name="connsiteX4" fmla="*/ 522515 w 866899"/>
                    <a:gd name="connsiteY4" fmla="*/ 61093 h 821114"/>
                    <a:gd name="connsiteX0" fmla="*/ 0 w 858074"/>
                    <a:gd name="connsiteY0" fmla="*/ 812532 h 812532"/>
                    <a:gd name="connsiteX1" fmla="*/ 748146 w 858074"/>
                    <a:gd name="connsiteY1" fmla="*/ 527524 h 812532"/>
                    <a:gd name="connsiteX2" fmla="*/ 855024 w 858074"/>
                    <a:gd name="connsiteY2" fmla="*/ 111888 h 812532"/>
                    <a:gd name="connsiteX3" fmla="*/ 760408 w 858074"/>
                    <a:gd name="connsiteY3" fmla="*/ 2146 h 812532"/>
                    <a:gd name="connsiteX4" fmla="*/ 522515 w 858074"/>
                    <a:gd name="connsiteY4" fmla="*/ 52511 h 812532"/>
                    <a:gd name="connsiteX0" fmla="*/ 0 w 858074"/>
                    <a:gd name="connsiteY0" fmla="*/ 811703 h 811703"/>
                    <a:gd name="connsiteX1" fmla="*/ 748146 w 858074"/>
                    <a:gd name="connsiteY1" fmla="*/ 526695 h 811703"/>
                    <a:gd name="connsiteX2" fmla="*/ 855024 w 858074"/>
                    <a:gd name="connsiteY2" fmla="*/ 111059 h 811703"/>
                    <a:gd name="connsiteX3" fmla="*/ 760408 w 858074"/>
                    <a:gd name="connsiteY3" fmla="*/ 1317 h 811703"/>
                    <a:gd name="connsiteX4" fmla="*/ 689311 w 858074"/>
                    <a:gd name="connsiteY4" fmla="*/ 60694 h 811703"/>
                    <a:gd name="connsiteX0" fmla="*/ 0 w 832479"/>
                    <a:gd name="connsiteY0" fmla="*/ 818261 h 818261"/>
                    <a:gd name="connsiteX1" fmla="*/ 748146 w 832479"/>
                    <a:gd name="connsiteY1" fmla="*/ 533253 h 818261"/>
                    <a:gd name="connsiteX2" fmla="*/ 816304 w 832479"/>
                    <a:gd name="connsiteY2" fmla="*/ 234794 h 818261"/>
                    <a:gd name="connsiteX3" fmla="*/ 760408 w 832479"/>
                    <a:gd name="connsiteY3" fmla="*/ 7875 h 818261"/>
                    <a:gd name="connsiteX4" fmla="*/ 689311 w 832479"/>
                    <a:gd name="connsiteY4" fmla="*/ 67252 h 818261"/>
                    <a:gd name="connsiteX0" fmla="*/ 0 w 847209"/>
                    <a:gd name="connsiteY0" fmla="*/ 817692 h 817692"/>
                    <a:gd name="connsiteX1" fmla="*/ 748146 w 847209"/>
                    <a:gd name="connsiteY1" fmla="*/ 532684 h 817692"/>
                    <a:gd name="connsiteX2" fmla="*/ 840132 w 847209"/>
                    <a:gd name="connsiteY2" fmla="*/ 225209 h 817692"/>
                    <a:gd name="connsiteX3" fmla="*/ 760408 w 847209"/>
                    <a:gd name="connsiteY3" fmla="*/ 7306 h 817692"/>
                    <a:gd name="connsiteX4" fmla="*/ 689311 w 847209"/>
                    <a:gd name="connsiteY4" fmla="*/ 66683 h 817692"/>
                    <a:gd name="connsiteX0" fmla="*/ 0 w 848487"/>
                    <a:gd name="connsiteY0" fmla="*/ 817692 h 817692"/>
                    <a:gd name="connsiteX1" fmla="*/ 748146 w 848487"/>
                    <a:gd name="connsiteY1" fmla="*/ 532684 h 817692"/>
                    <a:gd name="connsiteX2" fmla="*/ 840132 w 848487"/>
                    <a:gd name="connsiteY2" fmla="*/ 225209 h 817692"/>
                    <a:gd name="connsiteX3" fmla="*/ 760408 w 848487"/>
                    <a:gd name="connsiteY3" fmla="*/ 7306 h 817692"/>
                    <a:gd name="connsiteX4" fmla="*/ 689311 w 848487"/>
                    <a:gd name="connsiteY4" fmla="*/ 66683 h 817692"/>
                    <a:gd name="connsiteX0" fmla="*/ 0 w 841544"/>
                    <a:gd name="connsiteY0" fmla="*/ 817692 h 817692"/>
                    <a:gd name="connsiteX1" fmla="*/ 733253 w 841544"/>
                    <a:gd name="connsiteY1" fmla="*/ 658875 h 817692"/>
                    <a:gd name="connsiteX2" fmla="*/ 840132 w 841544"/>
                    <a:gd name="connsiteY2" fmla="*/ 225209 h 817692"/>
                    <a:gd name="connsiteX3" fmla="*/ 760408 w 841544"/>
                    <a:gd name="connsiteY3" fmla="*/ 7306 h 817692"/>
                    <a:gd name="connsiteX4" fmla="*/ 689311 w 841544"/>
                    <a:gd name="connsiteY4" fmla="*/ 66683 h 817692"/>
                    <a:gd name="connsiteX0" fmla="*/ 0 w 854544"/>
                    <a:gd name="connsiteY0" fmla="*/ 817692 h 817692"/>
                    <a:gd name="connsiteX1" fmla="*/ 733253 w 854544"/>
                    <a:gd name="connsiteY1" fmla="*/ 658875 h 817692"/>
                    <a:gd name="connsiteX2" fmla="*/ 844278 w 854544"/>
                    <a:gd name="connsiteY2" fmla="*/ 416383 h 817692"/>
                    <a:gd name="connsiteX3" fmla="*/ 840132 w 854544"/>
                    <a:gd name="connsiteY3" fmla="*/ 225209 h 817692"/>
                    <a:gd name="connsiteX4" fmla="*/ 760408 w 854544"/>
                    <a:gd name="connsiteY4" fmla="*/ 7306 h 817692"/>
                    <a:gd name="connsiteX5" fmla="*/ 689311 w 854544"/>
                    <a:gd name="connsiteY5" fmla="*/ 66683 h 817692"/>
                    <a:gd name="connsiteX0" fmla="*/ 0 w 849156"/>
                    <a:gd name="connsiteY0" fmla="*/ 817692 h 817692"/>
                    <a:gd name="connsiteX1" fmla="*/ 733253 w 849156"/>
                    <a:gd name="connsiteY1" fmla="*/ 658875 h 817692"/>
                    <a:gd name="connsiteX2" fmla="*/ 835342 w 849156"/>
                    <a:gd name="connsiteY2" fmla="*/ 506522 h 817692"/>
                    <a:gd name="connsiteX3" fmla="*/ 840132 w 849156"/>
                    <a:gd name="connsiteY3" fmla="*/ 225209 h 817692"/>
                    <a:gd name="connsiteX4" fmla="*/ 760408 w 849156"/>
                    <a:gd name="connsiteY4" fmla="*/ 7306 h 817692"/>
                    <a:gd name="connsiteX5" fmla="*/ 689311 w 849156"/>
                    <a:gd name="connsiteY5" fmla="*/ 66683 h 817692"/>
                    <a:gd name="connsiteX0" fmla="*/ 0 w 845158"/>
                    <a:gd name="connsiteY0" fmla="*/ 817692 h 817692"/>
                    <a:gd name="connsiteX1" fmla="*/ 733253 w 845158"/>
                    <a:gd name="connsiteY1" fmla="*/ 658875 h 817692"/>
                    <a:gd name="connsiteX2" fmla="*/ 835342 w 845158"/>
                    <a:gd name="connsiteY2" fmla="*/ 506522 h 817692"/>
                    <a:gd name="connsiteX3" fmla="*/ 840132 w 845158"/>
                    <a:gd name="connsiteY3" fmla="*/ 225209 h 817692"/>
                    <a:gd name="connsiteX4" fmla="*/ 760408 w 845158"/>
                    <a:gd name="connsiteY4" fmla="*/ 7306 h 817692"/>
                    <a:gd name="connsiteX5" fmla="*/ 689311 w 845158"/>
                    <a:gd name="connsiteY5" fmla="*/ 66683 h 817692"/>
                    <a:gd name="connsiteX0" fmla="*/ 0 w 850221"/>
                    <a:gd name="connsiteY0" fmla="*/ 817692 h 817692"/>
                    <a:gd name="connsiteX1" fmla="*/ 733253 w 850221"/>
                    <a:gd name="connsiteY1" fmla="*/ 658875 h 817692"/>
                    <a:gd name="connsiteX2" fmla="*/ 835342 w 850221"/>
                    <a:gd name="connsiteY2" fmla="*/ 506522 h 817692"/>
                    <a:gd name="connsiteX3" fmla="*/ 840132 w 850221"/>
                    <a:gd name="connsiteY3" fmla="*/ 225209 h 817692"/>
                    <a:gd name="connsiteX4" fmla="*/ 760408 w 850221"/>
                    <a:gd name="connsiteY4" fmla="*/ 7306 h 817692"/>
                    <a:gd name="connsiteX5" fmla="*/ 689311 w 850221"/>
                    <a:gd name="connsiteY5" fmla="*/ 66683 h 817692"/>
                    <a:gd name="connsiteX0" fmla="*/ 0 w 850221"/>
                    <a:gd name="connsiteY0" fmla="*/ 817692 h 817692"/>
                    <a:gd name="connsiteX1" fmla="*/ 733253 w 850221"/>
                    <a:gd name="connsiteY1" fmla="*/ 658875 h 817692"/>
                    <a:gd name="connsiteX2" fmla="*/ 835342 w 850221"/>
                    <a:gd name="connsiteY2" fmla="*/ 506522 h 817692"/>
                    <a:gd name="connsiteX3" fmla="*/ 840132 w 850221"/>
                    <a:gd name="connsiteY3" fmla="*/ 225209 h 817692"/>
                    <a:gd name="connsiteX4" fmla="*/ 760408 w 850221"/>
                    <a:gd name="connsiteY4" fmla="*/ 7306 h 817692"/>
                    <a:gd name="connsiteX5" fmla="*/ 689311 w 850221"/>
                    <a:gd name="connsiteY5" fmla="*/ 66683 h 817692"/>
                    <a:gd name="connsiteX0" fmla="*/ 0 w 850221"/>
                    <a:gd name="connsiteY0" fmla="*/ 817692 h 817692"/>
                    <a:gd name="connsiteX1" fmla="*/ 733253 w 850221"/>
                    <a:gd name="connsiteY1" fmla="*/ 658875 h 817692"/>
                    <a:gd name="connsiteX2" fmla="*/ 835342 w 850221"/>
                    <a:gd name="connsiteY2" fmla="*/ 506522 h 817692"/>
                    <a:gd name="connsiteX3" fmla="*/ 840132 w 850221"/>
                    <a:gd name="connsiteY3" fmla="*/ 225209 h 817692"/>
                    <a:gd name="connsiteX4" fmla="*/ 760408 w 850221"/>
                    <a:gd name="connsiteY4" fmla="*/ 7306 h 817692"/>
                    <a:gd name="connsiteX5" fmla="*/ 689311 w 850221"/>
                    <a:gd name="connsiteY5" fmla="*/ 66683 h 817692"/>
                    <a:gd name="connsiteX0" fmla="*/ 0 w 850221"/>
                    <a:gd name="connsiteY0" fmla="*/ 816270 h 816270"/>
                    <a:gd name="connsiteX1" fmla="*/ 733253 w 850221"/>
                    <a:gd name="connsiteY1" fmla="*/ 657453 h 816270"/>
                    <a:gd name="connsiteX2" fmla="*/ 835342 w 850221"/>
                    <a:gd name="connsiteY2" fmla="*/ 505100 h 816270"/>
                    <a:gd name="connsiteX3" fmla="*/ 840132 w 850221"/>
                    <a:gd name="connsiteY3" fmla="*/ 200791 h 816270"/>
                    <a:gd name="connsiteX4" fmla="*/ 760408 w 850221"/>
                    <a:gd name="connsiteY4" fmla="*/ 5884 h 816270"/>
                    <a:gd name="connsiteX5" fmla="*/ 689311 w 850221"/>
                    <a:gd name="connsiteY5" fmla="*/ 65261 h 81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0221" h="816270">
                      <a:moveTo>
                        <a:pt x="0" y="816270"/>
                      </a:moveTo>
                      <a:cubicBezTo>
                        <a:pt x="302821" y="732153"/>
                        <a:pt x="677617" y="701648"/>
                        <a:pt x="733253" y="657453"/>
                      </a:cubicBezTo>
                      <a:cubicBezTo>
                        <a:pt x="788889" y="613258"/>
                        <a:pt x="799657" y="658503"/>
                        <a:pt x="835342" y="505100"/>
                      </a:cubicBezTo>
                      <a:cubicBezTo>
                        <a:pt x="856133" y="369725"/>
                        <a:pt x="852621" y="283994"/>
                        <a:pt x="840132" y="200791"/>
                      </a:cubicBezTo>
                      <a:cubicBezTo>
                        <a:pt x="827643" y="117588"/>
                        <a:pt x="785545" y="28472"/>
                        <a:pt x="760408" y="5884"/>
                      </a:cubicBezTo>
                      <a:cubicBezTo>
                        <a:pt x="735271" y="-16704"/>
                        <a:pt x="720978" y="30624"/>
                        <a:pt x="689311" y="65261"/>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sp>
              <p:nvSpPr>
                <p:cNvPr id="59" name="Volný tvar 58"/>
                <p:cNvSpPr/>
                <p:nvPr/>
              </p:nvSpPr>
              <p:spPr>
                <a:xfrm rot="21291781">
                  <a:off x="6759056" y="3581435"/>
                  <a:ext cx="924146" cy="217940"/>
                </a:xfrm>
                <a:custGeom>
                  <a:avLst/>
                  <a:gdLst>
                    <a:gd name="connsiteX0" fmla="*/ 0 w 733102"/>
                    <a:gd name="connsiteY0" fmla="*/ 217940 h 217940"/>
                    <a:gd name="connsiteX1" fmla="*/ 433137 w 733102"/>
                    <a:gd name="connsiteY1" fmla="*/ 197677 h 217940"/>
                    <a:gd name="connsiteX2" fmla="*/ 643373 w 733102"/>
                    <a:gd name="connsiteY2" fmla="*/ 116622 h 217940"/>
                    <a:gd name="connsiteX3" fmla="*/ 724428 w 733102"/>
                    <a:gd name="connsiteY3" fmla="*/ 10237 h 217940"/>
                    <a:gd name="connsiteX4" fmla="*/ 726961 w 733102"/>
                    <a:gd name="connsiteY4" fmla="*/ 10237 h 217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102" h="217940">
                      <a:moveTo>
                        <a:pt x="0" y="217940"/>
                      </a:moveTo>
                      <a:cubicBezTo>
                        <a:pt x="162954" y="216251"/>
                        <a:pt x="325908" y="214563"/>
                        <a:pt x="433137" y="197677"/>
                      </a:cubicBezTo>
                      <a:cubicBezTo>
                        <a:pt x="540366" y="180791"/>
                        <a:pt x="594825" y="147862"/>
                        <a:pt x="643373" y="116622"/>
                      </a:cubicBezTo>
                      <a:cubicBezTo>
                        <a:pt x="691921" y="85382"/>
                        <a:pt x="710497" y="27968"/>
                        <a:pt x="724428" y="10237"/>
                      </a:cubicBezTo>
                      <a:cubicBezTo>
                        <a:pt x="738359" y="-7494"/>
                        <a:pt x="732660" y="1371"/>
                        <a:pt x="726961" y="10237"/>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sp>
              <p:nvSpPr>
                <p:cNvPr id="60" name="Volný tvar 59"/>
                <p:cNvSpPr/>
                <p:nvPr/>
              </p:nvSpPr>
              <p:spPr>
                <a:xfrm flipV="1">
                  <a:off x="6431660" y="3904541"/>
                  <a:ext cx="824120" cy="296292"/>
                </a:xfrm>
                <a:custGeom>
                  <a:avLst/>
                  <a:gdLst>
                    <a:gd name="connsiteX0" fmla="*/ 0 w 866899"/>
                    <a:gd name="connsiteY0" fmla="*/ 821114 h 821114"/>
                    <a:gd name="connsiteX1" fmla="*/ 748146 w 866899"/>
                    <a:gd name="connsiteY1" fmla="*/ 536106 h 821114"/>
                    <a:gd name="connsiteX2" fmla="*/ 855024 w 866899"/>
                    <a:gd name="connsiteY2" fmla="*/ 120470 h 821114"/>
                    <a:gd name="connsiteX3" fmla="*/ 641268 w 866899"/>
                    <a:gd name="connsiteY3" fmla="*/ 1716 h 821114"/>
                    <a:gd name="connsiteX4" fmla="*/ 522515 w 866899"/>
                    <a:gd name="connsiteY4" fmla="*/ 61093 h 821114"/>
                    <a:gd name="connsiteX0" fmla="*/ 0 w 858074"/>
                    <a:gd name="connsiteY0" fmla="*/ 812532 h 812532"/>
                    <a:gd name="connsiteX1" fmla="*/ 748146 w 858074"/>
                    <a:gd name="connsiteY1" fmla="*/ 527524 h 812532"/>
                    <a:gd name="connsiteX2" fmla="*/ 855024 w 858074"/>
                    <a:gd name="connsiteY2" fmla="*/ 111888 h 812532"/>
                    <a:gd name="connsiteX3" fmla="*/ 760408 w 858074"/>
                    <a:gd name="connsiteY3" fmla="*/ 2146 h 812532"/>
                    <a:gd name="connsiteX4" fmla="*/ 522515 w 858074"/>
                    <a:gd name="connsiteY4" fmla="*/ 52511 h 812532"/>
                    <a:gd name="connsiteX0" fmla="*/ 0 w 858074"/>
                    <a:gd name="connsiteY0" fmla="*/ 811703 h 811703"/>
                    <a:gd name="connsiteX1" fmla="*/ 748146 w 858074"/>
                    <a:gd name="connsiteY1" fmla="*/ 526695 h 811703"/>
                    <a:gd name="connsiteX2" fmla="*/ 855024 w 858074"/>
                    <a:gd name="connsiteY2" fmla="*/ 111059 h 811703"/>
                    <a:gd name="connsiteX3" fmla="*/ 760408 w 858074"/>
                    <a:gd name="connsiteY3" fmla="*/ 1317 h 811703"/>
                    <a:gd name="connsiteX4" fmla="*/ 689311 w 858074"/>
                    <a:gd name="connsiteY4" fmla="*/ 60694 h 811703"/>
                    <a:gd name="connsiteX0" fmla="*/ 0 w 832479"/>
                    <a:gd name="connsiteY0" fmla="*/ 818261 h 818261"/>
                    <a:gd name="connsiteX1" fmla="*/ 748146 w 832479"/>
                    <a:gd name="connsiteY1" fmla="*/ 533253 h 818261"/>
                    <a:gd name="connsiteX2" fmla="*/ 816304 w 832479"/>
                    <a:gd name="connsiteY2" fmla="*/ 234794 h 818261"/>
                    <a:gd name="connsiteX3" fmla="*/ 760408 w 832479"/>
                    <a:gd name="connsiteY3" fmla="*/ 7875 h 818261"/>
                    <a:gd name="connsiteX4" fmla="*/ 689311 w 832479"/>
                    <a:gd name="connsiteY4" fmla="*/ 67252 h 818261"/>
                    <a:gd name="connsiteX0" fmla="*/ 0 w 847209"/>
                    <a:gd name="connsiteY0" fmla="*/ 817692 h 817692"/>
                    <a:gd name="connsiteX1" fmla="*/ 748146 w 847209"/>
                    <a:gd name="connsiteY1" fmla="*/ 532684 h 817692"/>
                    <a:gd name="connsiteX2" fmla="*/ 840132 w 847209"/>
                    <a:gd name="connsiteY2" fmla="*/ 225209 h 817692"/>
                    <a:gd name="connsiteX3" fmla="*/ 760408 w 847209"/>
                    <a:gd name="connsiteY3" fmla="*/ 7306 h 817692"/>
                    <a:gd name="connsiteX4" fmla="*/ 689311 w 847209"/>
                    <a:gd name="connsiteY4" fmla="*/ 66683 h 817692"/>
                    <a:gd name="connsiteX0" fmla="*/ 0 w 848487"/>
                    <a:gd name="connsiteY0" fmla="*/ 817692 h 817692"/>
                    <a:gd name="connsiteX1" fmla="*/ 748146 w 848487"/>
                    <a:gd name="connsiteY1" fmla="*/ 532684 h 817692"/>
                    <a:gd name="connsiteX2" fmla="*/ 840132 w 848487"/>
                    <a:gd name="connsiteY2" fmla="*/ 225209 h 817692"/>
                    <a:gd name="connsiteX3" fmla="*/ 760408 w 848487"/>
                    <a:gd name="connsiteY3" fmla="*/ 7306 h 817692"/>
                    <a:gd name="connsiteX4" fmla="*/ 689311 w 848487"/>
                    <a:gd name="connsiteY4" fmla="*/ 66683 h 817692"/>
                    <a:gd name="connsiteX0" fmla="*/ 0 w 841544"/>
                    <a:gd name="connsiteY0" fmla="*/ 817692 h 817692"/>
                    <a:gd name="connsiteX1" fmla="*/ 733253 w 841544"/>
                    <a:gd name="connsiteY1" fmla="*/ 658875 h 817692"/>
                    <a:gd name="connsiteX2" fmla="*/ 840132 w 841544"/>
                    <a:gd name="connsiteY2" fmla="*/ 225209 h 817692"/>
                    <a:gd name="connsiteX3" fmla="*/ 760408 w 841544"/>
                    <a:gd name="connsiteY3" fmla="*/ 7306 h 817692"/>
                    <a:gd name="connsiteX4" fmla="*/ 689311 w 841544"/>
                    <a:gd name="connsiteY4" fmla="*/ 66683 h 817692"/>
                    <a:gd name="connsiteX0" fmla="*/ 0 w 854544"/>
                    <a:gd name="connsiteY0" fmla="*/ 817692 h 817692"/>
                    <a:gd name="connsiteX1" fmla="*/ 733253 w 854544"/>
                    <a:gd name="connsiteY1" fmla="*/ 658875 h 817692"/>
                    <a:gd name="connsiteX2" fmla="*/ 844278 w 854544"/>
                    <a:gd name="connsiteY2" fmla="*/ 416383 h 817692"/>
                    <a:gd name="connsiteX3" fmla="*/ 840132 w 854544"/>
                    <a:gd name="connsiteY3" fmla="*/ 225209 h 817692"/>
                    <a:gd name="connsiteX4" fmla="*/ 760408 w 854544"/>
                    <a:gd name="connsiteY4" fmla="*/ 7306 h 817692"/>
                    <a:gd name="connsiteX5" fmla="*/ 689311 w 854544"/>
                    <a:gd name="connsiteY5" fmla="*/ 66683 h 817692"/>
                    <a:gd name="connsiteX0" fmla="*/ 0 w 849156"/>
                    <a:gd name="connsiteY0" fmla="*/ 817692 h 817692"/>
                    <a:gd name="connsiteX1" fmla="*/ 733253 w 849156"/>
                    <a:gd name="connsiteY1" fmla="*/ 658875 h 817692"/>
                    <a:gd name="connsiteX2" fmla="*/ 835342 w 849156"/>
                    <a:gd name="connsiteY2" fmla="*/ 506522 h 817692"/>
                    <a:gd name="connsiteX3" fmla="*/ 840132 w 849156"/>
                    <a:gd name="connsiteY3" fmla="*/ 225209 h 817692"/>
                    <a:gd name="connsiteX4" fmla="*/ 760408 w 849156"/>
                    <a:gd name="connsiteY4" fmla="*/ 7306 h 817692"/>
                    <a:gd name="connsiteX5" fmla="*/ 689311 w 849156"/>
                    <a:gd name="connsiteY5" fmla="*/ 66683 h 817692"/>
                    <a:gd name="connsiteX0" fmla="*/ 0 w 845158"/>
                    <a:gd name="connsiteY0" fmla="*/ 817692 h 817692"/>
                    <a:gd name="connsiteX1" fmla="*/ 733253 w 845158"/>
                    <a:gd name="connsiteY1" fmla="*/ 658875 h 817692"/>
                    <a:gd name="connsiteX2" fmla="*/ 835342 w 845158"/>
                    <a:gd name="connsiteY2" fmla="*/ 506522 h 817692"/>
                    <a:gd name="connsiteX3" fmla="*/ 840132 w 845158"/>
                    <a:gd name="connsiteY3" fmla="*/ 225209 h 817692"/>
                    <a:gd name="connsiteX4" fmla="*/ 760408 w 845158"/>
                    <a:gd name="connsiteY4" fmla="*/ 7306 h 817692"/>
                    <a:gd name="connsiteX5" fmla="*/ 689311 w 845158"/>
                    <a:gd name="connsiteY5" fmla="*/ 66683 h 817692"/>
                    <a:gd name="connsiteX0" fmla="*/ 0 w 850221"/>
                    <a:gd name="connsiteY0" fmla="*/ 817692 h 817692"/>
                    <a:gd name="connsiteX1" fmla="*/ 733253 w 850221"/>
                    <a:gd name="connsiteY1" fmla="*/ 658875 h 817692"/>
                    <a:gd name="connsiteX2" fmla="*/ 835342 w 850221"/>
                    <a:gd name="connsiteY2" fmla="*/ 506522 h 817692"/>
                    <a:gd name="connsiteX3" fmla="*/ 840132 w 850221"/>
                    <a:gd name="connsiteY3" fmla="*/ 225209 h 817692"/>
                    <a:gd name="connsiteX4" fmla="*/ 760408 w 850221"/>
                    <a:gd name="connsiteY4" fmla="*/ 7306 h 817692"/>
                    <a:gd name="connsiteX5" fmla="*/ 689311 w 850221"/>
                    <a:gd name="connsiteY5" fmla="*/ 66683 h 817692"/>
                    <a:gd name="connsiteX0" fmla="*/ 0 w 850221"/>
                    <a:gd name="connsiteY0" fmla="*/ 817692 h 817692"/>
                    <a:gd name="connsiteX1" fmla="*/ 733253 w 850221"/>
                    <a:gd name="connsiteY1" fmla="*/ 658875 h 817692"/>
                    <a:gd name="connsiteX2" fmla="*/ 835342 w 850221"/>
                    <a:gd name="connsiteY2" fmla="*/ 506522 h 817692"/>
                    <a:gd name="connsiteX3" fmla="*/ 840132 w 850221"/>
                    <a:gd name="connsiteY3" fmla="*/ 225209 h 817692"/>
                    <a:gd name="connsiteX4" fmla="*/ 760408 w 850221"/>
                    <a:gd name="connsiteY4" fmla="*/ 7306 h 817692"/>
                    <a:gd name="connsiteX5" fmla="*/ 689311 w 850221"/>
                    <a:gd name="connsiteY5" fmla="*/ 66683 h 817692"/>
                    <a:gd name="connsiteX0" fmla="*/ 0 w 850221"/>
                    <a:gd name="connsiteY0" fmla="*/ 817692 h 817692"/>
                    <a:gd name="connsiteX1" fmla="*/ 733253 w 850221"/>
                    <a:gd name="connsiteY1" fmla="*/ 658875 h 817692"/>
                    <a:gd name="connsiteX2" fmla="*/ 835342 w 850221"/>
                    <a:gd name="connsiteY2" fmla="*/ 506522 h 817692"/>
                    <a:gd name="connsiteX3" fmla="*/ 840132 w 850221"/>
                    <a:gd name="connsiteY3" fmla="*/ 225209 h 817692"/>
                    <a:gd name="connsiteX4" fmla="*/ 760408 w 850221"/>
                    <a:gd name="connsiteY4" fmla="*/ 7306 h 817692"/>
                    <a:gd name="connsiteX5" fmla="*/ 689311 w 850221"/>
                    <a:gd name="connsiteY5" fmla="*/ 66683 h 817692"/>
                    <a:gd name="connsiteX0" fmla="*/ 0 w 850221"/>
                    <a:gd name="connsiteY0" fmla="*/ 816270 h 816270"/>
                    <a:gd name="connsiteX1" fmla="*/ 733253 w 850221"/>
                    <a:gd name="connsiteY1" fmla="*/ 657453 h 816270"/>
                    <a:gd name="connsiteX2" fmla="*/ 835342 w 850221"/>
                    <a:gd name="connsiteY2" fmla="*/ 505100 h 816270"/>
                    <a:gd name="connsiteX3" fmla="*/ 840132 w 850221"/>
                    <a:gd name="connsiteY3" fmla="*/ 200791 h 816270"/>
                    <a:gd name="connsiteX4" fmla="*/ 760408 w 850221"/>
                    <a:gd name="connsiteY4" fmla="*/ 5884 h 816270"/>
                    <a:gd name="connsiteX5" fmla="*/ 689311 w 850221"/>
                    <a:gd name="connsiteY5" fmla="*/ 65261 h 816270"/>
                    <a:gd name="connsiteX0" fmla="*/ 0 w 842597"/>
                    <a:gd name="connsiteY0" fmla="*/ 816270 h 816270"/>
                    <a:gd name="connsiteX1" fmla="*/ 733253 w 842597"/>
                    <a:gd name="connsiteY1" fmla="*/ 657453 h 816270"/>
                    <a:gd name="connsiteX2" fmla="*/ 812545 w 842597"/>
                    <a:gd name="connsiteY2" fmla="*/ 451445 h 816270"/>
                    <a:gd name="connsiteX3" fmla="*/ 840132 w 842597"/>
                    <a:gd name="connsiteY3" fmla="*/ 200791 h 816270"/>
                    <a:gd name="connsiteX4" fmla="*/ 760408 w 842597"/>
                    <a:gd name="connsiteY4" fmla="*/ 5884 h 816270"/>
                    <a:gd name="connsiteX5" fmla="*/ 689311 w 842597"/>
                    <a:gd name="connsiteY5" fmla="*/ 65261 h 816270"/>
                    <a:gd name="connsiteX0" fmla="*/ 0 w 826014"/>
                    <a:gd name="connsiteY0" fmla="*/ 815353 h 815353"/>
                    <a:gd name="connsiteX1" fmla="*/ 733253 w 826014"/>
                    <a:gd name="connsiteY1" fmla="*/ 656536 h 815353"/>
                    <a:gd name="connsiteX2" fmla="*/ 812545 w 826014"/>
                    <a:gd name="connsiteY2" fmla="*/ 450528 h 815353"/>
                    <a:gd name="connsiteX3" fmla="*/ 817335 w 826014"/>
                    <a:gd name="connsiteY3" fmla="*/ 184543 h 815353"/>
                    <a:gd name="connsiteX4" fmla="*/ 760408 w 826014"/>
                    <a:gd name="connsiteY4" fmla="*/ 4967 h 815353"/>
                    <a:gd name="connsiteX5" fmla="*/ 689311 w 826014"/>
                    <a:gd name="connsiteY5" fmla="*/ 64344 h 815353"/>
                    <a:gd name="connsiteX0" fmla="*/ 0 w 826014"/>
                    <a:gd name="connsiteY0" fmla="*/ 815353 h 815353"/>
                    <a:gd name="connsiteX1" fmla="*/ 725654 w 826014"/>
                    <a:gd name="connsiteY1" fmla="*/ 610543 h 815353"/>
                    <a:gd name="connsiteX2" fmla="*/ 812545 w 826014"/>
                    <a:gd name="connsiteY2" fmla="*/ 450528 h 815353"/>
                    <a:gd name="connsiteX3" fmla="*/ 817335 w 826014"/>
                    <a:gd name="connsiteY3" fmla="*/ 184543 h 815353"/>
                    <a:gd name="connsiteX4" fmla="*/ 760408 w 826014"/>
                    <a:gd name="connsiteY4" fmla="*/ 4967 h 815353"/>
                    <a:gd name="connsiteX5" fmla="*/ 689311 w 826014"/>
                    <a:gd name="connsiteY5" fmla="*/ 64344 h 815353"/>
                    <a:gd name="connsiteX0" fmla="*/ 0 w 826014"/>
                    <a:gd name="connsiteY0" fmla="*/ 815353 h 815353"/>
                    <a:gd name="connsiteX1" fmla="*/ 725654 w 826014"/>
                    <a:gd name="connsiteY1" fmla="*/ 610543 h 815353"/>
                    <a:gd name="connsiteX2" fmla="*/ 812545 w 826014"/>
                    <a:gd name="connsiteY2" fmla="*/ 450528 h 815353"/>
                    <a:gd name="connsiteX3" fmla="*/ 817335 w 826014"/>
                    <a:gd name="connsiteY3" fmla="*/ 184543 h 815353"/>
                    <a:gd name="connsiteX4" fmla="*/ 760408 w 826014"/>
                    <a:gd name="connsiteY4" fmla="*/ 4967 h 815353"/>
                    <a:gd name="connsiteX5" fmla="*/ 689311 w 826014"/>
                    <a:gd name="connsiteY5" fmla="*/ 64344 h 815353"/>
                    <a:gd name="connsiteX0" fmla="*/ 0 w 830148"/>
                    <a:gd name="connsiteY0" fmla="*/ 815353 h 815353"/>
                    <a:gd name="connsiteX1" fmla="*/ 725654 w 830148"/>
                    <a:gd name="connsiteY1" fmla="*/ 610543 h 815353"/>
                    <a:gd name="connsiteX2" fmla="*/ 812545 w 830148"/>
                    <a:gd name="connsiteY2" fmla="*/ 450528 h 815353"/>
                    <a:gd name="connsiteX3" fmla="*/ 817335 w 830148"/>
                    <a:gd name="connsiteY3" fmla="*/ 184543 h 815353"/>
                    <a:gd name="connsiteX4" fmla="*/ 760408 w 830148"/>
                    <a:gd name="connsiteY4" fmla="*/ 4967 h 815353"/>
                    <a:gd name="connsiteX5" fmla="*/ 689311 w 830148"/>
                    <a:gd name="connsiteY5" fmla="*/ 64344 h 815353"/>
                    <a:gd name="connsiteX0" fmla="*/ 0 w 830148"/>
                    <a:gd name="connsiteY0" fmla="*/ 815353 h 815353"/>
                    <a:gd name="connsiteX1" fmla="*/ 725654 w 830148"/>
                    <a:gd name="connsiteY1" fmla="*/ 610543 h 815353"/>
                    <a:gd name="connsiteX2" fmla="*/ 812545 w 830148"/>
                    <a:gd name="connsiteY2" fmla="*/ 450528 h 815353"/>
                    <a:gd name="connsiteX3" fmla="*/ 817335 w 830148"/>
                    <a:gd name="connsiteY3" fmla="*/ 184543 h 815353"/>
                    <a:gd name="connsiteX4" fmla="*/ 760408 w 830148"/>
                    <a:gd name="connsiteY4" fmla="*/ 4967 h 815353"/>
                    <a:gd name="connsiteX5" fmla="*/ 689311 w 830148"/>
                    <a:gd name="connsiteY5" fmla="*/ 64344 h 815353"/>
                    <a:gd name="connsiteX0" fmla="*/ 0 w 830148"/>
                    <a:gd name="connsiteY0" fmla="*/ 815353 h 815353"/>
                    <a:gd name="connsiteX1" fmla="*/ 725654 w 830148"/>
                    <a:gd name="connsiteY1" fmla="*/ 610543 h 815353"/>
                    <a:gd name="connsiteX2" fmla="*/ 812545 w 830148"/>
                    <a:gd name="connsiteY2" fmla="*/ 450528 h 815353"/>
                    <a:gd name="connsiteX3" fmla="*/ 817335 w 830148"/>
                    <a:gd name="connsiteY3" fmla="*/ 184543 h 815353"/>
                    <a:gd name="connsiteX4" fmla="*/ 760408 w 830148"/>
                    <a:gd name="connsiteY4" fmla="*/ 4967 h 815353"/>
                    <a:gd name="connsiteX5" fmla="*/ 689311 w 830148"/>
                    <a:gd name="connsiteY5" fmla="*/ 64344 h 815353"/>
                    <a:gd name="connsiteX0" fmla="*/ 0 w 830148"/>
                    <a:gd name="connsiteY0" fmla="*/ 815353 h 815353"/>
                    <a:gd name="connsiteX1" fmla="*/ 725654 w 830148"/>
                    <a:gd name="connsiteY1" fmla="*/ 610543 h 815353"/>
                    <a:gd name="connsiteX2" fmla="*/ 812545 w 830148"/>
                    <a:gd name="connsiteY2" fmla="*/ 450528 h 815353"/>
                    <a:gd name="connsiteX3" fmla="*/ 817335 w 830148"/>
                    <a:gd name="connsiteY3" fmla="*/ 184543 h 815353"/>
                    <a:gd name="connsiteX4" fmla="*/ 760408 w 830148"/>
                    <a:gd name="connsiteY4" fmla="*/ 4967 h 815353"/>
                    <a:gd name="connsiteX5" fmla="*/ 689311 w 830148"/>
                    <a:gd name="connsiteY5" fmla="*/ 64344 h 815353"/>
                    <a:gd name="connsiteX0" fmla="*/ 0 w 830148"/>
                    <a:gd name="connsiteY0" fmla="*/ 815353 h 815353"/>
                    <a:gd name="connsiteX1" fmla="*/ 725654 w 830148"/>
                    <a:gd name="connsiteY1" fmla="*/ 610543 h 815353"/>
                    <a:gd name="connsiteX2" fmla="*/ 812545 w 830148"/>
                    <a:gd name="connsiteY2" fmla="*/ 450528 h 815353"/>
                    <a:gd name="connsiteX3" fmla="*/ 817335 w 830148"/>
                    <a:gd name="connsiteY3" fmla="*/ 184543 h 815353"/>
                    <a:gd name="connsiteX4" fmla="*/ 760408 w 830148"/>
                    <a:gd name="connsiteY4" fmla="*/ 4967 h 815353"/>
                    <a:gd name="connsiteX5" fmla="*/ 689311 w 830148"/>
                    <a:gd name="connsiteY5" fmla="*/ 64344 h 815353"/>
                    <a:gd name="connsiteX0" fmla="*/ 0 w 824120"/>
                    <a:gd name="connsiteY0" fmla="*/ 815353 h 815353"/>
                    <a:gd name="connsiteX1" fmla="*/ 725654 w 824120"/>
                    <a:gd name="connsiteY1" fmla="*/ 610543 h 815353"/>
                    <a:gd name="connsiteX2" fmla="*/ 812545 w 824120"/>
                    <a:gd name="connsiteY2" fmla="*/ 450528 h 815353"/>
                    <a:gd name="connsiteX3" fmla="*/ 817335 w 824120"/>
                    <a:gd name="connsiteY3" fmla="*/ 184543 h 815353"/>
                    <a:gd name="connsiteX4" fmla="*/ 760408 w 824120"/>
                    <a:gd name="connsiteY4" fmla="*/ 4967 h 815353"/>
                    <a:gd name="connsiteX5" fmla="*/ 689311 w 824120"/>
                    <a:gd name="connsiteY5" fmla="*/ 64344 h 815353"/>
                    <a:gd name="connsiteX0" fmla="*/ 0 w 824120"/>
                    <a:gd name="connsiteY0" fmla="*/ 864242 h 864242"/>
                    <a:gd name="connsiteX1" fmla="*/ 725654 w 824120"/>
                    <a:gd name="connsiteY1" fmla="*/ 659432 h 864242"/>
                    <a:gd name="connsiteX2" fmla="*/ 812545 w 824120"/>
                    <a:gd name="connsiteY2" fmla="*/ 499417 h 864242"/>
                    <a:gd name="connsiteX3" fmla="*/ 817335 w 824120"/>
                    <a:gd name="connsiteY3" fmla="*/ 233432 h 864242"/>
                    <a:gd name="connsiteX4" fmla="*/ 760408 w 824120"/>
                    <a:gd name="connsiteY4" fmla="*/ 53856 h 864242"/>
                    <a:gd name="connsiteX5" fmla="*/ 696910 w 824120"/>
                    <a:gd name="connsiteY5" fmla="*/ 13585 h 864242"/>
                    <a:gd name="connsiteX0" fmla="*/ 0 w 824120"/>
                    <a:gd name="connsiteY0" fmla="*/ 850657 h 850657"/>
                    <a:gd name="connsiteX1" fmla="*/ 725654 w 824120"/>
                    <a:gd name="connsiteY1" fmla="*/ 645847 h 850657"/>
                    <a:gd name="connsiteX2" fmla="*/ 812545 w 824120"/>
                    <a:gd name="connsiteY2" fmla="*/ 485832 h 850657"/>
                    <a:gd name="connsiteX3" fmla="*/ 817335 w 824120"/>
                    <a:gd name="connsiteY3" fmla="*/ 219847 h 850657"/>
                    <a:gd name="connsiteX4" fmla="*/ 760408 w 824120"/>
                    <a:gd name="connsiteY4" fmla="*/ 40271 h 850657"/>
                    <a:gd name="connsiteX5" fmla="*/ 696910 w 824120"/>
                    <a:gd name="connsiteY5" fmla="*/ 0 h 850657"/>
                    <a:gd name="connsiteX0" fmla="*/ 0 w 824120"/>
                    <a:gd name="connsiteY0" fmla="*/ 888984 h 888984"/>
                    <a:gd name="connsiteX1" fmla="*/ 725654 w 824120"/>
                    <a:gd name="connsiteY1" fmla="*/ 684174 h 888984"/>
                    <a:gd name="connsiteX2" fmla="*/ 812545 w 824120"/>
                    <a:gd name="connsiteY2" fmla="*/ 524159 h 888984"/>
                    <a:gd name="connsiteX3" fmla="*/ 817335 w 824120"/>
                    <a:gd name="connsiteY3" fmla="*/ 258174 h 888984"/>
                    <a:gd name="connsiteX4" fmla="*/ 760408 w 824120"/>
                    <a:gd name="connsiteY4" fmla="*/ 78598 h 888984"/>
                    <a:gd name="connsiteX5" fmla="*/ 712108 w 824120"/>
                    <a:gd name="connsiteY5" fmla="*/ 0 h 888984"/>
                    <a:gd name="connsiteX0" fmla="*/ 0 w 824120"/>
                    <a:gd name="connsiteY0" fmla="*/ 896649 h 896649"/>
                    <a:gd name="connsiteX1" fmla="*/ 725654 w 824120"/>
                    <a:gd name="connsiteY1" fmla="*/ 691839 h 896649"/>
                    <a:gd name="connsiteX2" fmla="*/ 812545 w 824120"/>
                    <a:gd name="connsiteY2" fmla="*/ 531824 h 896649"/>
                    <a:gd name="connsiteX3" fmla="*/ 817335 w 824120"/>
                    <a:gd name="connsiteY3" fmla="*/ 265839 h 896649"/>
                    <a:gd name="connsiteX4" fmla="*/ 760408 w 824120"/>
                    <a:gd name="connsiteY4" fmla="*/ 86263 h 896649"/>
                    <a:gd name="connsiteX5" fmla="*/ 742503 w 824120"/>
                    <a:gd name="connsiteY5" fmla="*/ 0 h 89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120" h="896649">
                      <a:moveTo>
                        <a:pt x="0" y="896649"/>
                      </a:moveTo>
                      <a:cubicBezTo>
                        <a:pt x="302821" y="812532"/>
                        <a:pt x="689015" y="744976"/>
                        <a:pt x="725654" y="691839"/>
                      </a:cubicBezTo>
                      <a:cubicBezTo>
                        <a:pt x="762293" y="638702"/>
                        <a:pt x="792057" y="631569"/>
                        <a:pt x="812545" y="531824"/>
                      </a:cubicBezTo>
                      <a:cubicBezTo>
                        <a:pt x="828270" y="434776"/>
                        <a:pt x="826024" y="340099"/>
                        <a:pt x="817335" y="265839"/>
                      </a:cubicBezTo>
                      <a:cubicBezTo>
                        <a:pt x="808646" y="191579"/>
                        <a:pt x="772880" y="130569"/>
                        <a:pt x="760408" y="86263"/>
                      </a:cubicBezTo>
                      <a:cubicBezTo>
                        <a:pt x="747936" y="41957"/>
                        <a:pt x="781769" y="3692"/>
                        <a:pt x="742503" y="0"/>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sp>
              <p:nvSpPr>
                <p:cNvPr id="61" name="Volný tvar 60"/>
                <p:cNvSpPr/>
                <p:nvPr/>
              </p:nvSpPr>
              <p:spPr>
                <a:xfrm rot="230004" flipV="1">
                  <a:off x="6747098" y="3914311"/>
                  <a:ext cx="924146" cy="217940"/>
                </a:xfrm>
                <a:custGeom>
                  <a:avLst/>
                  <a:gdLst>
                    <a:gd name="connsiteX0" fmla="*/ 0 w 733102"/>
                    <a:gd name="connsiteY0" fmla="*/ 217940 h 217940"/>
                    <a:gd name="connsiteX1" fmla="*/ 433137 w 733102"/>
                    <a:gd name="connsiteY1" fmla="*/ 197677 h 217940"/>
                    <a:gd name="connsiteX2" fmla="*/ 643373 w 733102"/>
                    <a:gd name="connsiteY2" fmla="*/ 116622 h 217940"/>
                    <a:gd name="connsiteX3" fmla="*/ 724428 w 733102"/>
                    <a:gd name="connsiteY3" fmla="*/ 10237 h 217940"/>
                    <a:gd name="connsiteX4" fmla="*/ 726961 w 733102"/>
                    <a:gd name="connsiteY4" fmla="*/ 10237 h 217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102" h="217940">
                      <a:moveTo>
                        <a:pt x="0" y="217940"/>
                      </a:moveTo>
                      <a:cubicBezTo>
                        <a:pt x="162954" y="216251"/>
                        <a:pt x="325908" y="214563"/>
                        <a:pt x="433137" y="197677"/>
                      </a:cubicBezTo>
                      <a:cubicBezTo>
                        <a:pt x="540366" y="180791"/>
                        <a:pt x="594825" y="147862"/>
                        <a:pt x="643373" y="116622"/>
                      </a:cubicBezTo>
                      <a:cubicBezTo>
                        <a:pt x="691921" y="85382"/>
                        <a:pt x="710497" y="27968"/>
                        <a:pt x="724428" y="10237"/>
                      </a:cubicBezTo>
                      <a:cubicBezTo>
                        <a:pt x="738359" y="-7494"/>
                        <a:pt x="732660" y="1371"/>
                        <a:pt x="726961" y="10237"/>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grpSp>
          <p:grpSp>
            <p:nvGrpSpPr>
              <p:cNvPr id="29" name="Skupina 28"/>
              <p:cNvGrpSpPr/>
              <p:nvPr/>
            </p:nvGrpSpPr>
            <p:grpSpPr>
              <a:xfrm>
                <a:off x="718147" y="4867239"/>
                <a:ext cx="798440" cy="692522"/>
                <a:chOff x="1181273" y="3501008"/>
                <a:chExt cx="612000" cy="692522"/>
              </a:xfrm>
            </p:grpSpPr>
            <p:cxnSp>
              <p:nvCxnSpPr>
                <p:cNvPr id="49" name="Přímá spojnice se šipkou 48"/>
                <p:cNvCxnSpPr/>
                <p:nvPr/>
              </p:nvCxnSpPr>
              <p:spPr>
                <a:xfrm flipV="1">
                  <a:off x="1181274" y="3718814"/>
                  <a:ext cx="575229" cy="130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Přímá spojnice se šipkou 49"/>
                <p:cNvCxnSpPr/>
                <p:nvPr/>
              </p:nvCxnSpPr>
              <p:spPr>
                <a:xfrm flipV="1">
                  <a:off x="1181274" y="3962688"/>
                  <a:ext cx="575229" cy="130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Přímá spojnice se šipkou 50"/>
                <p:cNvCxnSpPr/>
                <p:nvPr/>
              </p:nvCxnSpPr>
              <p:spPr>
                <a:xfrm flipV="1">
                  <a:off x="1181274" y="4084625"/>
                  <a:ext cx="4680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Přímá spojnice se šipkou 51"/>
                <p:cNvCxnSpPr/>
                <p:nvPr/>
              </p:nvCxnSpPr>
              <p:spPr>
                <a:xfrm flipV="1">
                  <a:off x="1181274" y="3609911"/>
                  <a:ext cx="4680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Přímá spojnice se šipkou 52"/>
                <p:cNvCxnSpPr/>
                <p:nvPr/>
              </p:nvCxnSpPr>
              <p:spPr>
                <a:xfrm flipV="1">
                  <a:off x="1181274" y="3501008"/>
                  <a:ext cx="2520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Přímá spojnice se šipkou 53"/>
                <p:cNvCxnSpPr/>
                <p:nvPr/>
              </p:nvCxnSpPr>
              <p:spPr>
                <a:xfrm flipV="1">
                  <a:off x="1181274" y="4193530"/>
                  <a:ext cx="2520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Přímá spojnice se šipkou 54"/>
                <p:cNvCxnSpPr/>
                <p:nvPr/>
              </p:nvCxnSpPr>
              <p:spPr>
                <a:xfrm flipV="1">
                  <a:off x="1181273" y="3840751"/>
                  <a:ext cx="612000" cy="130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0" name="TextovéPole 29"/>
              <p:cNvSpPr txBox="1"/>
              <p:nvPr/>
            </p:nvSpPr>
            <p:spPr>
              <a:xfrm>
                <a:off x="4369293" y="4546954"/>
                <a:ext cx="504056" cy="461665"/>
              </a:xfrm>
              <a:prstGeom prst="rect">
                <a:avLst/>
              </a:prstGeom>
              <a:noFill/>
            </p:spPr>
            <p:txBody>
              <a:bodyPr wrap="square" rtlCol="0">
                <a:spAutoFit/>
              </a:bodyPr>
              <a:lstStyle/>
              <a:p>
                <a:pPr algn="ctr"/>
                <a:r>
                  <a:rPr lang="cs-CZ" b="1" dirty="0">
                    <a:solidFill>
                      <a:srgbClr val="0033CC"/>
                    </a:solidFill>
                  </a:rPr>
                  <a:t>r</a:t>
                </a:r>
                <a:r>
                  <a:rPr lang="cs-CZ" b="1" baseline="-25000" dirty="0">
                    <a:solidFill>
                      <a:srgbClr val="0033CC"/>
                    </a:solidFill>
                  </a:rPr>
                  <a:t>1</a:t>
                </a:r>
              </a:p>
            </p:txBody>
          </p:sp>
          <p:sp>
            <p:nvSpPr>
              <p:cNvPr id="31" name="TextovéPole 30"/>
              <p:cNvSpPr txBox="1"/>
              <p:nvPr/>
            </p:nvSpPr>
            <p:spPr>
              <a:xfrm>
                <a:off x="7884367" y="4512488"/>
                <a:ext cx="504056" cy="461665"/>
              </a:xfrm>
              <a:prstGeom prst="rect">
                <a:avLst/>
              </a:prstGeom>
              <a:noFill/>
            </p:spPr>
            <p:txBody>
              <a:bodyPr wrap="square" rtlCol="0">
                <a:spAutoFit/>
              </a:bodyPr>
              <a:lstStyle/>
              <a:p>
                <a:pPr algn="ctr"/>
                <a:r>
                  <a:rPr lang="cs-CZ" b="1" dirty="0">
                    <a:solidFill>
                      <a:srgbClr val="0033CC"/>
                    </a:solidFill>
                  </a:rPr>
                  <a:t>r</a:t>
                </a:r>
                <a:r>
                  <a:rPr lang="cs-CZ" b="1" baseline="-25000" dirty="0">
                    <a:solidFill>
                      <a:srgbClr val="0033CC"/>
                    </a:solidFill>
                  </a:rPr>
                  <a:t>2</a:t>
                </a:r>
              </a:p>
            </p:txBody>
          </p:sp>
          <p:cxnSp>
            <p:nvCxnSpPr>
              <p:cNvPr id="32" name="Přímá spojnice 31"/>
              <p:cNvCxnSpPr/>
              <p:nvPr/>
            </p:nvCxnSpPr>
            <p:spPr>
              <a:xfrm>
                <a:off x="4612931" y="5011287"/>
                <a:ext cx="0" cy="360000"/>
              </a:xfrm>
              <a:prstGeom prst="line">
                <a:avLst/>
              </a:prstGeom>
              <a:ln w="19050">
                <a:solidFill>
                  <a:srgbClr val="0033CC"/>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Přímá spojnice 32"/>
              <p:cNvCxnSpPr/>
              <p:nvPr/>
            </p:nvCxnSpPr>
            <p:spPr>
              <a:xfrm>
                <a:off x="7877593" y="4758874"/>
                <a:ext cx="0" cy="972000"/>
              </a:xfrm>
              <a:prstGeom prst="line">
                <a:avLst/>
              </a:prstGeom>
              <a:ln w="19050">
                <a:solidFill>
                  <a:srgbClr val="0033CC"/>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4" name="TextovéPole 33"/>
              <p:cNvSpPr txBox="1"/>
              <p:nvPr/>
            </p:nvSpPr>
            <p:spPr>
              <a:xfrm>
                <a:off x="3945780" y="3939892"/>
                <a:ext cx="1368000" cy="400110"/>
              </a:xfrm>
              <a:prstGeom prst="rect">
                <a:avLst/>
              </a:prstGeom>
              <a:noFill/>
            </p:spPr>
            <p:txBody>
              <a:bodyPr wrap="square" rtlCol="0">
                <a:spAutoFit/>
              </a:bodyPr>
              <a:lstStyle/>
              <a:p>
                <a:pPr algn="ctr"/>
                <a:r>
                  <a:rPr lang="cs-CZ" sz="2000" dirty="0" err="1">
                    <a:solidFill>
                      <a:schemeClr val="bg1"/>
                    </a:solidFill>
                  </a:rPr>
                  <a:t>cuff</a:t>
                </a:r>
                <a:endParaRPr lang="cs-CZ" sz="2000" dirty="0">
                  <a:solidFill>
                    <a:schemeClr val="bg1"/>
                  </a:solidFill>
                </a:endParaRPr>
              </a:p>
            </p:txBody>
          </p:sp>
          <p:sp>
            <p:nvSpPr>
              <p:cNvPr id="35" name="TextovéPole 34"/>
              <p:cNvSpPr txBox="1"/>
              <p:nvPr/>
            </p:nvSpPr>
            <p:spPr>
              <a:xfrm>
                <a:off x="643434" y="4348012"/>
                <a:ext cx="1446271" cy="369332"/>
              </a:xfrm>
              <a:prstGeom prst="rect">
                <a:avLst/>
              </a:prstGeom>
              <a:noFill/>
            </p:spPr>
            <p:txBody>
              <a:bodyPr wrap="square" rtlCol="0">
                <a:spAutoFit/>
              </a:bodyPr>
              <a:lstStyle/>
              <a:p>
                <a:r>
                  <a:rPr lang="cs-CZ" sz="1800" dirty="0">
                    <a:solidFill>
                      <a:srgbClr val="FF0000"/>
                    </a:solidFill>
                  </a:rPr>
                  <a:t>a. </a:t>
                </a:r>
                <a:r>
                  <a:rPr lang="cs-CZ" sz="1800" dirty="0" err="1">
                    <a:solidFill>
                      <a:srgbClr val="FF0000"/>
                    </a:solidFill>
                  </a:rPr>
                  <a:t>brachialis</a:t>
                </a:r>
                <a:endParaRPr lang="cs-CZ" sz="1800" dirty="0">
                  <a:solidFill>
                    <a:srgbClr val="FF0000"/>
                  </a:solidFill>
                </a:endParaRPr>
              </a:p>
            </p:txBody>
          </p:sp>
          <p:sp>
            <p:nvSpPr>
              <p:cNvPr id="36" name="TextovéPole 35"/>
              <p:cNvSpPr txBox="1"/>
              <p:nvPr/>
            </p:nvSpPr>
            <p:spPr>
              <a:xfrm>
                <a:off x="570209" y="5723964"/>
                <a:ext cx="2463140" cy="369332"/>
              </a:xfrm>
              <a:prstGeom prst="rect">
                <a:avLst/>
              </a:prstGeom>
              <a:noFill/>
            </p:spPr>
            <p:txBody>
              <a:bodyPr wrap="square" rtlCol="0">
                <a:spAutoFit/>
              </a:bodyPr>
              <a:lstStyle/>
              <a:p>
                <a:r>
                  <a:rPr lang="cs-CZ" sz="1800" dirty="0" err="1"/>
                  <a:t>laminar</a:t>
                </a:r>
                <a:r>
                  <a:rPr lang="cs-CZ" sz="1800" dirty="0"/>
                  <a:t> </a:t>
                </a:r>
                <a:r>
                  <a:rPr lang="cs-CZ" sz="1800" dirty="0" err="1"/>
                  <a:t>flow</a:t>
                </a:r>
                <a:endParaRPr lang="cs-CZ" sz="1800" dirty="0"/>
              </a:p>
            </p:txBody>
          </p:sp>
          <p:sp>
            <p:nvSpPr>
              <p:cNvPr id="37" name="TextovéPole 36"/>
              <p:cNvSpPr txBox="1"/>
              <p:nvPr/>
            </p:nvSpPr>
            <p:spPr>
              <a:xfrm>
                <a:off x="6083077" y="5794305"/>
                <a:ext cx="2642780" cy="369332"/>
              </a:xfrm>
              <a:prstGeom prst="rect">
                <a:avLst/>
              </a:prstGeom>
              <a:noFill/>
            </p:spPr>
            <p:txBody>
              <a:bodyPr wrap="square" rtlCol="0">
                <a:spAutoFit/>
              </a:bodyPr>
              <a:lstStyle/>
              <a:p>
                <a:r>
                  <a:rPr lang="cs-CZ" sz="1800" dirty="0" err="1"/>
                  <a:t>turbulent</a:t>
                </a:r>
                <a:r>
                  <a:rPr lang="cs-CZ" sz="1800" dirty="0"/>
                  <a:t> </a:t>
                </a:r>
                <a:r>
                  <a:rPr lang="cs-CZ" sz="1800" dirty="0" err="1"/>
                  <a:t>flow</a:t>
                </a:r>
                <a:endParaRPr lang="cs-CZ" sz="1800" dirty="0"/>
              </a:p>
            </p:txBody>
          </p:sp>
          <p:grpSp>
            <p:nvGrpSpPr>
              <p:cNvPr id="38" name="Skupina 37"/>
              <p:cNvGrpSpPr/>
              <p:nvPr/>
            </p:nvGrpSpPr>
            <p:grpSpPr>
              <a:xfrm>
                <a:off x="6084170" y="3270801"/>
                <a:ext cx="2520277" cy="1107406"/>
                <a:chOff x="6084170" y="3236941"/>
                <a:chExt cx="2906234" cy="1141266"/>
              </a:xfrm>
            </p:grpSpPr>
            <p:grpSp>
              <p:nvGrpSpPr>
                <p:cNvPr id="41" name="Skupina 40"/>
                <p:cNvGrpSpPr>
                  <a:grpSpLocks noChangeAspect="1"/>
                </p:cNvGrpSpPr>
                <p:nvPr/>
              </p:nvGrpSpPr>
              <p:grpSpPr>
                <a:xfrm>
                  <a:off x="6084170" y="3236941"/>
                  <a:ext cx="2906234" cy="1141266"/>
                  <a:chOff x="6612690" y="-46093"/>
                  <a:chExt cx="3926687" cy="1541994"/>
                </a:xfrm>
              </p:grpSpPr>
              <p:sp>
                <p:nvSpPr>
                  <p:cNvPr id="43" name="Ovál 42"/>
                  <p:cNvSpPr/>
                  <p:nvPr/>
                </p:nvSpPr>
                <p:spPr>
                  <a:xfrm>
                    <a:off x="6612690" y="1146978"/>
                    <a:ext cx="1728234" cy="34892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sp>
                <p:nvSpPr>
                  <p:cNvPr id="44" name="Plechovka 43"/>
                  <p:cNvSpPr/>
                  <p:nvPr/>
                </p:nvSpPr>
                <p:spPr>
                  <a:xfrm>
                    <a:off x="7231732" y="1052735"/>
                    <a:ext cx="521636" cy="268703"/>
                  </a:xfrm>
                  <a:prstGeom prst="can">
                    <a:avLst>
                      <a:gd name="adj" fmla="val 5000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sp>
                <p:nvSpPr>
                  <p:cNvPr id="45" name="Volný tvar 44"/>
                  <p:cNvSpPr/>
                  <p:nvPr/>
                </p:nvSpPr>
                <p:spPr>
                  <a:xfrm>
                    <a:off x="7759316" y="-46093"/>
                    <a:ext cx="2759815" cy="1194020"/>
                  </a:xfrm>
                  <a:custGeom>
                    <a:avLst/>
                    <a:gdLst>
                      <a:gd name="connsiteX0" fmla="*/ 0 w 1189776"/>
                      <a:gd name="connsiteY0" fmla="*/ 462298 h 462298"/>
                      <a:gd name="connsiteX1" fmla="*/ 373919 w 1189776"/>
                      <a:gd name="connsiteY1" fmla="*/ 407910 h 462298"/>
                      <a:gd name="connsiteX2" fmla="*/ 778430 w 1189776"/>
                      <a:gd name="connsiteY2" fmla="*/ 288936 h 462298"/>
                      <a:gd name="connsiteX3" fmla="*/ 1121755 w 1189776"/>
                      <a:gd name="connsiteY3" fmla="*/ 61186 h 462298"/>
                      <a:gd name="connsiteX4" fmla="*/ 1189740 w 1189776"/>
                      <a:gd name="connsiteY4" fmla="*/ 0 h 462298"/>
                      <a:gd name="connsiteX0" fmla="*/ 0 w 2759816"/>
                      <a:gd name="connsiteY0" fmla="*/ 1194018 h 1194018"/>
                      <a:gd name="connsiteX1" fmla="*/ 373919 w 2759816"/>
                      <a:gd name="connsiteY1" fmla="*/ 1139630 h 1194018"/>
                      <a:gd name="connsiteX2" fmla="*/ 778430 w 2759816"/>
                      <a:gd name="connsiteY2" fmla="*/ 1020656 h 1194018"/>
                      <a:gd name="connsiteX3" fmla="*/ 1121755 w 2759816"/>
                      <a:gd name="connsiteY3" fmla="*/ 792906 h 1194018"/>
                      <a:gd name="connsiteX4" fmla="*/ 2759816 w 2759816"/>
                      <a:gd name="connsiteY4" fmla="*/ 0 h 1194018"/>
                      <a:gd name="connsiteX0" fmla="*/ 0 w 2759816"/>
                      <a:gd name="connsiteY0" fmla="*/ 1194018 h 1194018"/>
                      <a:gd name="connsiteX1" fmla="*/ 373919 w 2759816"/>
                      <a:gd name="connsiteY1" fmla="*/ 1139630 h 1194018"/>
                      <a:gd name="connsiteX2" fmla="*/ 778430 w 2759816"/>
                      <a:gd name="connsiteY2" fmla="*/ 1020656 h 1194018"/>
                      <a:gd name="connsiteX3" fmla="*/ 1618149 w 2759816"/>
                      <a:gd name="connsiteY3" fmla="*/ 498746 h 1194018"/>
                      <a:gd name="connsiteX4" fmla="*/ 2759816 w 2759816"/>
                      <a:gd name="connsiteY4" fmla="*/ 0 h 119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9816" h="1194018">
                        <a:moveTo>
                          <a:pt x="0" y="1194018"/>
                        </a:moveTo>
                        <a:cubicBezTo>
                          <a:pt x="122090" y="1181271"/>
                          <a:pt x="244181" y="1168524"/>
                          <a:pt x="373919" y="1139630"/>
                        </a:cubicBezTo>
                        <a:cubicBezTo>
                          <a:pt x="503657" y="1110736"/>
                          <a:pt x="571058" y="1127470"/>
                          <a:pt x="778430" y="1020656"/>
                        </a:cubicBezTo>
                        <a:cubicBezTo>
                          <a:pt x="985802" y="913842"/>
                          <a:pt x="1287918" y="668855"/>
                          <a:pt x="1618149" y="498746"/>
                        </a:cubicBezTo>
                        <a:cubicBezTo>
                          <a:pt x="1948380" y="328637"/>
                          <a:pt x="2760099" y="6515"/>
                          <a:pt x="2759816"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sp>
                <p:nvSpPr>
                  <p:cNvPr id="46" name="Volný tvar 45"/>
                  <p:cNvSpPr/>
                  <p:nvPr/>
                </p:nvSpPr>
                <p:spPr>
                  <a:xfrm>
                    <a:off x="7764288" y="82521"/>
                    <a:ext cx="2775089" cy="1164604"/>
                  </a:xfrm>
                  <a:custGeom>
                    <a:avLst/>
                    <a:gdLst>
                      <a:gd name="connsiteX0" fmla="*/ 0 w 1189776"/>
                      <a:gd name="connsiteY0" fmla="*/ 462298 h 462298"/>
                      <a:gd name="connsiteX1" fmla="*/ 373919 w 1189776"/>
                      <a:gd name="connsiteY1" fmla="*/ 407910 h 462298"/>
                      <a:gd name="connsiteX2" fmla="*/ 778430 w 1189776"/>
                      <a:gd name="connsiteY2" fmla="*/ 288936 h 462298"/>
                      <a:gd name="connsiteX3" fmla="*/ 1121755 w 1189776"/>
                      <a:gd name="connsiteY3" fmla="*/ 61186 h 462298"/>
                      <a:gd name="connsiteX4" fmla="*/ 1189740 w 1189776"/>
                      <a:gd name="connsiteY4" fmla="*/ 0 h 462298"/>
                      <a:gd name="connsiteX0" fmla="*/ 0 w 1223435"/>
                      <a:gd name="connsiteY0" fmla="*/ 462298 h 462298"/>
                      <a:gd name="connsiteX1" fmla="*/ 407578 w 1223435"/>
                      <a:gd name="connsiteY1" fmla="*/ 407910 h 462298"/>
                      <a:gd name="connsiteX2" fmla="*/ 812089 w 1223435"/>
                      <a:gd name="connsiteY2" fmla="*/ 288936 h 462298"/>
                      <a:gd name="connsiteX3" fmla="*/ 1155414 w 1223435"/>
                      <a:gd name="connsiteY3" fmla="*/ 61186 h 462298"/>
                      <a:gd name="connsiteX4" fmla="*/ 1223399 w 1223435"/>
                      <a:gd name="connsiteY4" fmla="*/ 0 h 462298"/>
                      <a:gd name="connsiteX0" fmla="*/ 0 w 2775090"/>
                      <a:gd name="connsiteY0" fmla="*/ 1164603 h 1164603"/>
                      <a:gd name="connsiteX1" fmla="*/ 407578 w 2775090"/>
                      <a:gd name="connsiteY1" fmla="*/ 1110215 h 1164603"/>
                      <a:gd name="connsiteX2" fmla="*/ 812089 w 2775090"/>
                      <a:gd name="connsiteY2" fmla="*/ 991241 h 1164603"/>
                      <a:gd name="connsiteX3" fmla="*/ 1155414 w 2775090"/>
                      <a:gd name="connsiteY3" fmla="*/ 763491 h 1164603"/>
                      <a:gd name="connsiteX4" fmla="*/ 2775090 w 2775090"/>
                      <a:gd name="connsiteY4" fmla="*/ 0 h 1164603"/>
                      <a:gd name="connsiteX0" fmla="*/ 0 w 2775090"/>
                      <a:gd name="connsiteY0" fmla="*/ 1164603 h 1164603"/>
                      <a:gd name="connsiteX1" fmla="*/ 407578 w 2775090"/>
                      <a:gd name="connsiteY1" fmla="*/ 1110215 h 1164603"/>
                      <a:gd name="connsiteX2" fmla="*/ 812089 w 2775090"/>
                      <a:gd name="connsiteY2" fmla="*/ 991241 h 1164603"/>
                      <a:gd name="connsiteX3" fmla="*/ 1743732 w 2775090"/>
                      <a:gd name="connsiteY3" fmla="*/ 417854 h 1164603"/>
                      <a:gd name="connsiteX4" fmla="*/ 2775090 w 2775090"/>
                      <a:gd name="connsiteY4" fmla="*/ 0 h 1164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090" h="1164603">
                        <a:moveTo>
                          <a:pt x="0" y="1164603"/>
                        </a:moveTo>
                        <a:cubicBezTo>
                          <a:pt x="122090" y="1151856"/>
                          <a:pt x="272230" y="1139109"/>
                          <a:pt x="407578" y="1110215"/>
                        </a:cubicBezTo>
                        <a:cubicBezTo>
                          <a:pt x="542926" y="1081321"/>
                          <a:pt x="589397" y="1106635"/>
                          <a:pt x="812089" y="991241"/>
                        </a:cubicBezTo>
                        <a:cubicBezTo>
                          <a:pt x="1034781" y="875848"/>
                          <a:pt x="1416565" y="583061"/>
                          <a:pt x="1743732" y="417854"/>
                        </a:cubicBezTo>
                        <a:cubicBezTo>
                          <a:pt x="2070899" y="252647"/>
                          <a:pt x="2775373" y="6515"/>
                          <a:pt x="277509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sp>
                <p:nvSpPr>
                  <p:cNvPr id="47" name="Volný tvar 46"/>
                  <p:cNvSpPr/>
                  <p:nvPr/>
                </p:nvSpPr>
                <p:spPr>
                  <a:xfrm>
                    <a:off x="7775620" y="714879"/>
                    <a:ext cx="1276021" cy="462299"/>
                  </a:xfrm>
                  <a:custGeom>
                    <a:avLst/>
                    <a:gdLst>
                      <a:gd name="connsiteX0" fmla="*/ 0 w 1189776"/>
                      <a:gd name="connsiteY0" fmla="*/ 462298 h 462298"/>
                      <a:gd name="connsiteX1" fmla="*/ 373919 w 1189776"/>
                      <a:gd name="connsiteY1" fmla="*/ 407910 h 462298"/>
                      <a:gd name="connsiteX2" fmla="*/ 778430 w 1189776"/>
                      <a:gd name="connsiteY2" fmla="*/ 288936 h 462298"/>
                      <a:gd name="connsiteX3" fmla="*/ 1121755 w 1189776"/>
                      <a:gd name="connsiteY3" fmla="*/ 61186 h 462298"/>
                      <a:gd name="connsiteX4" fmla="*/ 1189740 w 1189776"/>
                      <a:gd name="connsiteY4" fmla="*/ 0 h 462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776" h="462298">
                        <a:moveTo>
                          <a:pt x="0" y="462298"/>
                        </a:moveTo>
                        <a:cubicBezTo>
                          <a:pt x="122090" y="449551"/>
                          <a:pt x="244181" y="436804"/>
                          <a:pt x="373919" y="407910"/>
                        </a:cubicBezTo>
                        <a:cubicBezTo>
                          <a:pt x="503657" y="379016"/>
                          <a:pt x="653791" y="346723"/>
                          <a:pt x="778430" y="288936"/>
                        </a:cubicBezTo>
                        <a:cubicBezTo>
                          <a:pt x="903069" y="231149"/>
                          <a:pt x="1053203" y="109342"/>
                          <a:pt x="1121755" y="61186"/>
                        </a:cubicBezTo>
                        <a:cubicBezTo>
                          <a:pt x="1190307" y="13030"/>
                          <a:pt x="1190023" y="6515"/>
                          <a:pt x="1189740" y="0"/>
                        </a:cubicBezTo>
                      </a:path>
                    </a:pathLst>
                  </a:cu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sp>
                <p:nvSpPr>
                  <p:cNvPr id="48" name="Volný tvar 47"/>
                  <p:cNvSpPr/>
                  <p:nvPr/>
                </p:nvSpPr>
                <p:spPr>
                  <a:xfrm>
                    <a:off x="7786205" y="32914"/>
                    <a:ext cx="2730398" cy="1179313"/>
                  </a:xfrm>
                  <a:custGeom>
                    <a:avLst/>
                    <a:gdLst>
                      <a:gd name="connsiteX0" fmla="*/ 0 w 1189776"/>
                      <a:gd name="connsiteY0" fmla="*/ 462298 h 462298"/>
                      <a:gd name="connsiteX1" fmla="*/ 373919 w 1189776"/>
                      <a:gd name="connsiteY1" fmla="*/ 407910 h 462298"/>
                      <a:gd name="connsiteX2" fmla="*/ 778430 w 1189776"/>
                      <a:gd name="connsiteY2" fmla="*/ 288936 h 462298"/>
                      <a:gd name="connsiteX3" fmla="*/ 1121755 w 1189776"/>
                      <a:gd name="connsiteY3" fmla="*/ 61186 h 462298"/>
                      <a:gd name="connsiteX4" fmla="*/ 1189740 w 1189776"/>
                      <a:gd name="connsiteY4" fmla="*/ 0 h 462298"/>
                      <a:gd name="connsiteX0" fmla="*/ 0 w 2730399"/>
                      <a:gd name="connsiteY0" fmla="*/ 1179311 h 1179311"/>
                      <a:gd name="connsiteX1" fmla="*/ 373919 w 2730399"/>
                      <a:gd name="connsiteY1" fmla="*/ 1124923 h 1179311"/>
                      <a:gd name="connsiteX2" fmla="*/ 778430 w 2730399"/>
                      <a:gd name="connsiteY2" fmla="*/ 1005949 h 1179311"/>
                      <a:gd name="connsiteX3" fmla="*/ 1121755 w 2730399"/>
                      <a:gd name="connsiteY3" fmla="*/ 778199 h 1179311"/>
                      <a:gd name="connsiteX4" fmla="*/ 2730399 w 2730399"/>
                      <a:gd name="connsiteY4" fmla="*/ 0 h 1179311"/>
                      <a:gd name="connsiteX0" fmla="*/ 0 w 2730399"/>
                      <a:gd name="connsiteY0" fmla="*/ 1179311 h 1179311"/>
                      <a:gd name="connsiteX1" fmla="*/ 373919 w 2730399"/>
                      <a:gd name="connsiteY1" fmla="*/ 1124923 h 1179311"/>
                      <a:gd name="connsiteX2" fmla="*/ 778430 w 2730399"/>
                      <a:gd name="connsiteY2" fmla="*/ 1005949 h 1179311"/>
                      <a:gd name="connsiteX3" fmla="*/ 1695366 w 2730399"/>
                      <a:gd name="connsiteY3" fmla="*/ 439917 h 1179311"/>
                      <a:gd name="connsiteX4" fmla="*/ 2730399 w 2730399"/>
                      <a:gd name="connsiteY4" fmla="*/ 0 h 1179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399" h="1179311">
                        <a:moveTo>
                          <a:pt x="0" y="1179311"/>
                        </a:moveTo>
                        <a:cubicBezTo>
                          <a:pt x="122090" y="1166564"/>
                          <a:pt x="244181" y="1153817"/>
                          <a:pt x="373919" y="1124923"/>
                        </a:cubicBezTo>
                        <a:cubicBezTo>
                          <a:pt x="503657" y="1096029"/>
                          <a:pt x="558189" y="1120117"/>
                          <a:pt x="778430" y="1005949"/>
                        </a:cubicBezTo>
                        <a:cubicBezTo>
                          <a:pt x="998671" y="891781"/>
                          <a:pt x="1370038" y="607575"/>
                          <a:pt x="1695366" y="439917"/>
                        </a:cubicBezTo>
                        <a:cubicBezTo>
                          <a:pt x="2020694" y="272259"/>
                          <a:pt x="2730682" y="6515"/>
                          <a:pt x="2730399" y="0"/>
                        </a:cubicBezTo>
                      </a:path>
                    </a:pathLst>
                  </a:cu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grpSp>
            <p:sp>
              <p:nvSpPr>
                <p:cNvPr id="42" name="Volný tvar 41"/>
                <p:cNvSpPr/>
                <p:nvPr/>
              </p:nvSpPr>
              <p:spPr>
                <a:xfrm>
                  <a:off x="6952444" y="3270801"/>
                  <a:ext cx="2020832" cy="872837"/>
                </a:xfrm>
                <a:custGeom>
                  <a:avLst/>
                  <a:gdLst>
                    <a:gd name="connsiteX0" fmla="*/ 0 w 1189776"/>
                    <a:gd name="connsiteY0" fmla="*/ 462298 h 462298"/>
                    <a:gd name="connsiteX1" fmla="*/ 373919 w 1189776"/>
                    <a:gd name="connsiteY1" fmla="*/ 407910 h 462298"/>
                    <a:gd name="connsiteX2" fmla="*/ 778430 w 1189776"/>
                    <a:gd name="connsiteY2" fmla="*/ 288936 h 462298"/>
                    <a:gd name="connsiteX3" fmla="*/ 1121755 w 1189776"/>
                    <a:gd name="connsiteY3" fmla="*/ 61186 h 462298"/>
                    <a:gd name="connsiteX4" fmla="*/ 1189740 w 1189776"/>
                    <a:gd name="connsiteY4" fmla="*/ 0 h 462298"/>
                    <a:gd name="connsiteX0" fmla="*/ 0 w 2730399"/>
                    <a:gd name="connsiteY0" fmla="*/ 1179311 h 1179311"/>
                    <a:gd name="connsiteX1" fmla="*/ 373919 w 2730399"/>
                    <a:gd name="connsiteY1" fmla="*/ 1124923 h 1179311"/>
                    <a:gd name="connsiteX2" fmla="*/ 778430 w 2730399"/>
                    <a:gd name="connsiteY2" fmla="*/ 1005949 h 1179311"/>
                    <a:gd name="connsiteX3" fmla="*/ 1121755 w 2730399"/>
                    <a:gd name="connsiteY3" fmla="*/ 778199 h 1179311"/>
                    <a:gd name="connsiteX4" fmla="*/ 2730399 w 2730399"/>
                    <a:gd name="connsiteY4" fmla="*/ 0 h 1179311"/>
                    <a:gd name="connsiteX0" fmla="*/ 0 w 2730399"/>
                    <a:gd name="connsiteY0" fmla="*/ 1179311 h 1179311"/>
                    <a:gd name="connsiteX1" fmla="*/ 373919 w 2730399"/>
                    <a:gd name="connsiteY1" fmla="*/ 1124923 h 1179311"/>
                    <a:gd name="connsiteX2" fmla="*/ 778430 w 2730399"/>
                    <a:gd name="connsiteY2" fmla="*/ 1005949 h 1179311"/>
                    <a:gd name="connsiteX3" fmla="*/ 1695366 w 2730399"/>
                    <a:gd name="connsiteY3" fmla="*/ 439917 h 1179311"/>
                    <a:gd name="connsiteX4" fmla="*/ 2730399 w 2730399"/>
                    <a:gd name="connsiteY4" fmla="*/ 0 h 1179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399" h="1179311">
                      <a:moveTo>
                        <a:pt x="0" y="1179311"/>
                      </a:moveTo>
                      <a:cubicBezTo>
                        <a:pt x="122090" y="1166564"/>
                        <a:pt x="244181" y="1153817"/>
                        <a:pt x="373919" y="1124923"/>
                      </a:cubicBezTo>
                      <a:cubicBezTo>
                        <a:pt x="503657" y="1096029"/>
                        <a:pt x="558189" y="1120117"/>
                        <a:pt x="778430" y="1005949"/>
                      </a:cubicBezTo>
                      <a:cubicBezTo>
                        <a:pt x="998671" y="891781"/>
                        <a:pt x="1370038" y="607575"/>
                        <a:pt x="1695366" y="439917"/>
                      </a:cubicBezTo>
                      <a:cubicBezTo>
                        <a:pt x="2020694" y="272259"/>
                        <a:pt x="2730682" y="6515"/>
                        <a:pt x="2730399" y="0"/>
                      </a:cubicBezTo>
                    </a:path>
                  </a:pathLst>
                </a:cu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grpSp>
          <p:sp>
            <p:nvSpPr>
              <p:cNvPr id="39" name="Obdélník 38"/>
              <p:cNvSpPr/>
              <p:nvPr/>
            </p:nvSpPr>
            <p:spPr>
              <a:xfrm>
                <a:off x="4698343" y="5337388"/>
                <a:ext cx="761805" cy="461665"/>
              </a:xfrm>
              <a:prstGeom prst="rect">
                <a:avLst/>
              </a:prstGeom>
            </p:spPr>
            <p:txBody>
              <a:bodyPr wrap="square">
                <a:spAutoFit/>
              </a:bodyPr>
              <a:lstStyle/>
              <a:p>
                <a:r>
                  <a:rPr lang="en-US" b="1" dirty="0"/>
                  <a:t>Re</a:t>
                </a:r>
                <a:r>
                  <a:rPr lang="en-US" b="1" baseline="-25000" dirty="0"/>
                  <a:t>1</a:t>
                </a:r>
                <a:endParaRPr lang="cs-CZ" dirty="0"/>
              </a:p>
            </p:txBody>
          </p:sp>
          <p:sp>
            <p:nvSpPr>
              <p:cNvPr id="40" name="Obdélník 39"/>
              <p:cNvSpPr/>
              <p:nvPr/>
            </p:nvSpPr>
            <p:spPr>
              <a:xfrm>
                <a:off x="7092426" y="4275189"/>
                <a:ext cx="721672" cy="461665"/>
              </a:xfrm>
              <a:prstGeom prst="rect">
                <a:avLst/>
              </a:prstGeom>
            </p:spPr>
            <p:txBody>
              <a:bodyPr wrap="none">
                <a:spAutoFit/>
              </a:bodyPr>
              <a:lstStyle/>
              <a:p>
                <a:r>
                  <a:rPr lang="en-US" b="1" dirty="0"/>
                  <a:t>Re</a:t>
                </a:r>
                <a:r>
                  <a:rPr lang="cs-CZ" b="1" baseline="-25000" dirty="0"/>
                  <a:t>2</a:t>
                </a:r>
                <a:endParaRPr lang="cs-CZ" dirty="0"/>
              </a:p>
            </p:txBody>
          </p:sp>
        </p:grpSp>
        <p:grpSp>
          <p:nvGrpSpPr>
            <p:cNvPr id="13" name="Skupina 12"/>
            <p:cNvGrpSpPr/>
            <p:nvPr/>
          </p:nvGrpSpPr>
          <p:grpSpPr>
            <a:xfrm>
              <a:off x="6887294" y="4398994"/>
              <a:ext cx="2330067" cy="643799"/>
              <a:chOff x="6887294" y="4398994"/>
              <a:chExt cx="2330067" cy="643799"/>
            </a:xfrm>
          </p:grpSpPr>
          <p:sp>
            <p:nvSpPr>
              <p:cNvPr id="14" name="TextovéPole 13"/>
              <p:cNvSpPr txBox="1"/>
              <p:nvPr/>
            </p:nvSpPr>
            <p:spPr>
              <a:xfrm>
                <a:off x="6887294" y="4581128"/>
                <a:ext cx="504056" cy="461665"/>
              </a:xfrm>
              <a:prstGeom prst="rect">
                <a:avLst/>
              </a:prstGeom>
              <a:noFill/>
            </p:spPr>
            <p:txBody>
              <a:bodyPr wrap="square" rtlCol="0">
                <a:spAutoFit/>
              </a:bodyPr>
              <a:lstStyle/>
              <a:p>
                <a:pPr algn="ctr"/>
                <a:r>
                  <a:rPr lang="cs-CZ" b="1" dirty="0">
                    <a:solidFill>
                      <a:srgbClr val="003300"/>
                    </a:solidFill>
                  </a:rPr>
                  <a:t>v</a:t>
                </a:r>
                <a:r>
                  <a:rPr lang="cs-CZ" b="1" baseline="-25000" dirty="0">
                    <a:solidFill>
                      <a:srgbClr val="003300"/>
                    </a:solidFill>
                  </a:rPr>
                  <a:t>1</a:t>
                </a:r>
              </a:p>
            </p:txBody>
          </p:sp>
          <p:sp>
            <p:nvSpPr>
              <p:cNvPr id="15" name="TextovéPole 14"/>
              <p:cNvSpPr txBox="1"/>
              <p:nvPr/>
            </p:nvSpPr>
            <p:spPr>
              <a:xfrm>
                <a:off x="8655156" y="4398994"/>
                <a:ext cx="504056" cy="461665"/>
              </a:xfrm>
              <a:prstGeom prst="rect">
                <a:avLst/>
              </a:prstGeom>
              <a:noFill/>
            </p:spPr>
            <p:txBody>
              <a:bodyPr wrap="square" rtlCol="0">
                <a:spAutoFit/>
              </a:bodyPr>
              <a:lstStyle/>
              <a:p>
                <a:pPr algn="ctr"/>
                <a:r>
                  <a:rPr lang="cs-CZ" b="1" dirty="0">
                    <a:solidFill>
                      <a:srgbClr val="003300"/>
                    </a:solidFill>
                  </a:rPr>
                  <a:t>v</a:t>
                </a:r>
                <a:r>
                  <a:rPr lang="cs-CZ" b="1" baseline="-25000" dirty="0">
                    <a:solidFill>
                      <a:srgbClr val="003300"/>
                    </a:solidFill>
                  </a:rPr>
                  <a:t>2</a:t>
                </a:r>
              </a:p>
            </p:txBody>
          </p:sp>
          <p:cxnSp>
            <p:nvCxnSpPr>
              <p:cNvPr id="16" name="Přímá spojnice se šipkou 15"/>
              <p:cNvCxnSpPr/>
              <p:nvPr/>
            </p:nvCxnSpPr>
            <p:spPr>
              <a:xfrm flipV="1">
                <a:off x="8353361" y="4892020"/>
                <a:ext cx="864000" cy="0"/>
              </a:xfrm>
              <a:prstGeom prst="straightConnector1">
                <a:avLst/>
              </a:prstGeom>
              <a:ln w="38100">
                <a:solidFill>
                  <a:srgbClr val="003300"/>
                </a:solidFill>
                <a:tailEnd type="arrow"/>
              </a:ln>
            </p:spPr>
            <p:style>
              <a:lnRef idx="1">
                <a:schemeClr val="accent1"/>
              </a:lnRef>
              <a:fillRef idx="0">
                <a:schemeClr val="accent1"/>
              </a:fillRef>
              <a:effectRef idx="0">
                <a:schemeClr val="accent1"/>
              </a:effectRef>
              <a:fontRef idx="minor">
                <a:schemeClr val="tx1"/>
              </a:fontRef>
            </p:style>
          </p:cxnSp>
        </p:grpSp>
      </p:grpSp>
      <p:sp>
        <p:nvSpPr>
          <p:cNvPr id="62" name="Zástupný symbol pro zápatí 1">
            <a:extLst>
              <a:ext uri="{FF2B5EF4-FFF2-40B4-BE49-F238E27FC236}">
                <a16:creationId xmlns:a16="http://schemas.microsoft.com/office/drawing/2014/main" id="{2F1C4EDF-19C0-49B6-98B5-04208D20B547}"/>
              </a:ext>
            </a:extLst>
          </p:cNvPr>
          <p:cNvSpPr>
            <a:spLocks noGrp="1"/>
          </p:cNvSpPr>
          <p:nvPr>
            <p:ph type="ftr" sz="quarter" idx="10"/>
          </p:nvPr>
        </p:nvSpPr>
        <p:spPr>
          <a:xfrm>
            <a:off x="720000" y="6228000"/>
            <a:ext cx="7920000" cy="252000"/>
          </a:xfrm>
        </p:spPr>
        <p:txBody>
          <a:bodyPr/>
          <a:lstStyle/>
          <a:p>
            <a:r>
              <a:rPr lang="en-US" dirty="0"/>
              <a:t>Department of Physiology, Faculty of Medicine, Masaryk University</a:t>
            </a:r>
            <a:endParaRPr lang="cs-CZ" dirty="0"/>
          </a:p>
        </p:txBody>
      </p:sp>
    </p:spTree>
    <p:extLst>
      <p:ext uri="{BB962C8B-B14F-4D97-AF65-F5344CB8AC3E}">
        <p14:creationId xmlns:p14="http://schemas.microsoft.com/office/powerpoint/2010/main" val="3748666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Department of Physiology, Faculty of Medicine, Masaryk University</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
        <p:nvSpPr>
          <p:cNvPr id="4" name="Nadpis 3"/>
          <p:cNvSpPr>
            <a:spLocks noGrp="1"/>
          </p:cNvSpPr>
          <p:nvPr>
            <p:ph type="title"/>
          </p:nvPr>
        </p:nvSpPr>
        <p:spPr>
          <a:xfrm>
            <a:off x="414000" y="242645"/>
            <a:ext cx="10753200" cy="451576"/>
          </a:xfrm>
        </p:spPr>
        <p:txBody>
          <a:bodyPr/>
          <a:lstStyle/>
          <a:p>
            <a:r>
              <a:rPr lang="cs-CZ" dirty="0" err="1"/>
              <a:t>Principles</a:t>
            </a:r>
            <a:r>
              <a:rPr lang="cs-CZ" dirty="0"/>
              <a:t> </a:t>
            </a:r>
            <a:r>
              <a:rPr lang="cs-CZ" dirty="0" err="1"/>
              <a:t>of</a:t>
            </a:r>
            <a:r>
              <a:rPr lang="cs-CZ" dirty="0"/>
              <a:t> BP </a:t>
            </a:r>
            <a:r>
              <a:rPr lang="cs-CZ" dirty="0" err="1"/>
              <a:t>measurement</a:t>
            </a:r>
            <a:endParaRPr lang="cs-CZ" dirty="0"/>
          </a:p>
        </p:txBody>
      </p:sp>
      <p:grpSp>
        <p:nvGrpSpPr>
          <p:cNvPr id="7" name="Skupina 6"/>
          <p:cNvGrpSpPr/>
          <p:nvPr/>
        </p:nvGrpSpPr>
        <p:grpSpPr>
          <a:xfrm>
            <a:off x="198886" y="660802"/>
            <a:ext cx="10479819" cy="5796778"/>
            <a:chOff x="1232011" y="399192"/>
            <a:chExt cx="10479819" cy="6058388"/>
          </a:xfrm>
        </p:grpSpPr>
        <p:sp>
          <p:nvSpPr>
            <p:cNvPr id="8" name="TextovéPole 7"/>
            <p:cNvSpPr txBox="1"/>
            <p:nvPr/>
          </p:nvSpPr>
          <p:spPr>
            <a:xfrm>
              <a:off x="1639337" y="772630"/>
              <a:ext cx="3196896" cy="868500"/>
            </a:xfrm>
            <a:prstGeom prst="rect">
              <a:avLst/>
            </a:prstGeom>
            <a:noFill/>
          </p:spPr>
          <p:txBody>
            <a:bodyPr wrap="square" rtlCol="0">
              <a:spAutoFit/>
            </a:bodyPr>
            <a:lstStyle/>
            <a:p>
              <a:pPr algn="r"/>
              <a:r>
                <a:rPr lang="cs-CZ" dirty="0" err="1"/>
                <a:t>Korotkoff</a:t>
              </a:r>
              <a:r>
                <a:rPr lang="cs-CZ" dirty="0"/>
                <a:t> </a:t>
              </a:r>
              <a:r>
                <a:rPr lang="cs-CZ" dirty="0" err="1"/>
                <a:t>sound</a:t>
              </a:r>
              <a:endParaRPr lang="cs-CZ" dirty="0"/>
            </a:p>
            <a:p>
              <a:pPr algn="r"/>
              <a:r>
                <a:rPr lang="cs-CZ" dirty="0"/>
                <a:t>(</a:t>
              </a:r>
              <a:r>
                <a:rPr lang="cs-CZ" dirty="0" err="1"/>
                <a:t>auscultatory</a:t>
              </a:r>
              <a:r>
                <a:rPr lang="cs-CZ" dirty="0"/>
                <a:t> </a:t>
              </a:r>
              <a:r>
                <a:rPr lang="cs-CZ" dirty="0" err="1"/>
                <a:t>method</a:t>
              </a:r>
              <a:r>
                <a:rPr lang="cs-CZ" dirty="0"/>
                <a:t>)</a:t>
              </a:r>
            </a:p>
          </p:txBody>
        </p:sp>
        <p:sp>
          <p:nvSpPr>
            <p:cNvPr id="9" name="TextovéPole 8"/>
            <p:cNvSpPr txBox="1"/>
            <p:nvPr/>
          </p:nvSpPr>
          <p:spPr>
            <a:xfrm>
              <a:off x="1617396" y="4848595"/>
              <a:ext cx="3604674" cy="482500"/>
            </a:xfrm>
            <a:prstGeom prst="rect">
              <a:avLst/>
            </a:prstGeom>
            <a:noFill/>
          </p:spPr>
          <p:txBody>
            <a:bodyPr wrap="square" rtlCol="0">
              <a:spAutoFit/>
            </a:bodyPr>
            <a:lstStyle/>
            <a:p>
              <a:r>
                <a:rPr lang="cs-CZ" dirty="0" err="1"/>
                <a:t>Continually</a:t>
              </a:r>
              <a:r>
                <a:rPr lang="cs-CZ" dirty="0"/>
                <a:t> </a:t>
              </a:r>
              <a:r>
                <a:rPr lang="cs-CZ" dirty="0" err="1"/>
                <a:t>measured</a:t>
              </a:r>
              <a:r>
                <a:rPr lang="cs-CZ" dirty="0"/>
                <a:t> BP</a:t>
              </a:r>
            </a:p>
          </p:txBody>
        </p:sp>
        <p:sp>
          <p:nvSpPr>
            <p:cNvPr id="10" name="TextovéPole 9"/>
            <p:cNvSpPr txBox="1"/>
            <p:nvPr/>
          </p:nvSpPr>
          <p:spPr>
            <a:xfrm>
              <a:off x="1824762" y="1815523"/>
              <a:ext cx="3496014" cy="482500"/>
            </a:xfrm>
            <a:prstGeom prst="rect">
              <a:avLst/>
            </a:prstGeom>
            <a:noFill/>
          </p:spPr>
          <p:txBody>
            <a:bodyPr wrap="square" rtlCol="0">
              <a:spAutoFit/>
            </a:bodyPr>
            <a:lstStyle/>
            <a:p>
              <a:r>
                <a:rPr lang="en-GB" dirty="0"/>
                <a:t>Pressure in the cuff</a:t>
              </a:r>
            </a:p>
          </p:txBody>
        </p:sp>
        <p:sp>
          <p:nvSpPr>
            <p:cNvPr id="11" name="TextovéPole 10"/>
            <p:cNvSpPr txBox="1"/>
            <p:nvPr/>
          </p:nvSpPr>
          <p:spPr>
            <a:xfrm>
              <a:off x="1232011" y="3611866"/>
              <a:ext cx="4708566" cy="868500"/>
            </a:xfrm>
            <a:prstGeom prst="rect">
              <a:avLst/>
            </a:prstGeom>
            <a:noFill/>
          </p:spPr>
          <p:txBody>
            <a:bodyPr wrap="square" rtlCol="0">
              <a:spAutoFit/>
            </a:bodyPr>
            <a:lstStyle/>
            <a:p>
              <a:r>
                <a:rPr lang="en-US" dirty="0"/>
                <a:t>Pressure oscillations in the cuff</a:t>
              </a:r>
            </a:p>
            <a:p>
              <a:r>
                <a:rPr lang="en-US" dirty="0"/>
                <a:t>(</a:t>
              </a:r>
              <a:r>
                <a:rPr lang="cs-CZ" dirty="0"/>
                <a:t>o</a:t>
              </a:r>
              <a:r>
                <a:rPr lang="en-US" dirty="0" err="1"/>
                <a:t>scillometric</a:t>
              </a:r>
              <a:r>
                <a:rPr lang="en-US" dirty="0"/>
                <a:t> method)</a:t>
              </a:r>
            </a:p>
          </p:txBody>
        </p:sp>
        <p:sp>
          <p:nvSpPr>
            <p:cNvPr id="12" name="TextovéPole 11"/>
            <p:cNvSpPr txBox="1"/>
            <p:nvPr/>
          </p:nvSpPr>
          <p:spPr>
            <a:xfrm>
              <a:off x="4275587" y="2271673"/>
              <a:ext cx="1447204" cy="482500"/>
            </a:xfrm>
            <a:prstGeom prst="rect">
              <a:avLst/>
            </a:prstGeom>
            <a:noFill/>
          </p:spPr>
          <p:txBody>
            <a:bodyPr wrap="square" rtlCol="0">
              <a:spAutoFit/>
            </a:bodyPr>
            <a:lstStyle/>
            <a:p>
              <a:r>
                <a:rPr lang="cs-CZ" sz="2400" dirty="0"/>
                <a:t>SBP</a:t>
              </a:r>
            </a:p>
          </p:txBody>
        </p:sp>
        <p:sp>
          <p:nvSpPr>
            <p:cNvPr id="13" name="TextovéPole 12"/>
            <p:cNvSpPr txBox="1"/>
            <p:nvPr/>
          </p:nvSpPr>
          <p:spPr>
            <a:xfrm>
              <a:off x="4275588" y="2837104"/>
              <a:ext cx="1395364" cy="482500"/>
            </a:xfrm>
            <a:prstGeom prst="rect">
              <a:avLst/>
            </a:prstGeom>
            <a:noFill/>
          </p:spPr>
          <p:txBody>
            <a:bodyPr wrap="square" rtlCol="0">
              <a:spAutoFit/>
            </a:bodyPr>
            <a:lstStyle/>
            <a:p>
              <a:r>
                <a:rPr lang="cs-CZ" sz="2400" dirty="0"/>
                <a:t>DBP</a:t>
              </a:r>
            </a:p>
          </p:txBody>
        </p:sp>
        <p:sp>
          <p:nvSpPr>
            <p:cNvPr id="14" name="Obdélník 13"/>
            <p:cNvSpPr/>
            <p:nvPr/>
          </p:nvSpPr>
          <p:spPr>
            <a:xfrm>
              <a:off x="5011082" y="2547044"/>
              <a:ext cx="2388820" cy="52678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a:p>
          </p:txBody>
        </p:sp>
        <p:sp>
          <p:nvSpPr>
            <p:cNvPr id="15" name="Pravoúhlý trojúhelník 14"/>
            <p:cNvSpPr/>
            <p:nvPr/>
          </p:nvSpPr>
          <p:spPr>
            <a:xfrm>
              <a:off x="7376240" y="2522491"/>
              <a:ext cx="2482610" cy="549079"/>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a:p>
          </p:txBody>
        </p:sp>
        <p:cxnSp>
          <p:nvCxnSpPr>
            <p:cNvPr id="16" name="Přímá spojnice 15"/>
            <p:cNvCxnSpPr/>
            <p:nvPr/>
          </p:nvCxnSpPr>
          <p:spPr>
            <a:xfrm>
              <a:off x="4999207" y="1289226"/>
              <a:ext cx="67126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Přímá spojnice 16"/>
            <p:cNvCxnSpPr/>
            <p:nvPr/>
          </p:nvCxnSpPr>
          <p:spPr>
            <a:xfrm flipH="1">
              <a:off x="5004802" y="1937298"/>
              <a:ext cx="0" cy="13614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Přímá spojnice 17"/>
            <p:cNvCxnSpPr/>
            <p:nvPr/>
          </p:nvCxnSpPr>
          <p:spPr>
            <a:xfrm>
              <a:off x="4650690" y="2081314"/>
              <a:ext cx="99067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a:off x="5608807" y="2081314"/>
              <a:ext cx="6103023" cy="14614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Přímá spojnice 19"/>
            <p:cNvCxnSpPr/>
            <p:nvPr/>
          </p:nvCxnSpPr>
          <p:spPr>
            <a:xfrm>
              <a:off x="4999207" y="3988203"/>
              <a:ext cx="67126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Přímá spojnice 20"/>
            <p:cNvCxnSpPr/>
            <p:nvPr/>
          </p:nvCxnSpPr>
          <p:spPr>
            <a:xfrm>
              <a:off x="7366715" y="1211707"/>
              <a:ext cx="0" cy="144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Přímá spojnice 21"/>
            <p:cNvCxnSpPr/>
            <p:nvPr/>
          </p:nvCxnSpPr>
          <p:spPr>
            <a:xfrm>
              <a:off x="4999207" y="2525085"/>
              <a:ext cx="23294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Přímá spojnice 22"/>
            <p:cNvCxnSpPr/>
            <p:nvPr/>
          </p:nvCxnSpPr>
          <p:spPr>
            <a:xfrm flipV="1">
              <a:off x="4999207" y="3087398"/>
              <a:ext cx="47699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Volný tvar 23"/>
            <p:cNvSpPr/>
            <p:nvPr/>
          </p:nvSpPr>
          <p:spPr>
            <a:xfrm>
              <a:off x="6526898" y="2452100"/>
              <a:ext cx="1005678" cy="662473"/>
            </a:xfrm>
            <a:custGeom>
              <a:avLst/>
              <a:gdLst>
                <a:gd name="connsiteX0" fmla="*/ 6512 w 2414084"/>
                <a:gd name="connsiteY0" fmla="*/ 562718 h 615540"/>
                <a:gd name="connsiteX1" fmla="*/ 65128 w 2414084"/>
                <a:gd name="connsiteY1" fmla="*/ 10 h 615540"/>
                <a:gd name="connsiteX2" fmla="*/ 475436 w 2414084"/>
                <a:gd name="connsiteY2" fmla="*/ 574441 h 615540"/>
                <a:gd name="connsiteX3" fmla="*/ 592666 w 2414084"/>
                <a:gd name="connsiteY3" fmla="*/ 23456 h 615540"/>
                <a:gd name="connsiteX4" fmla="*/ 932636 w 2414084"/>
                <a:gd name="connsiteY4" fmla="*/ 597887 h 615540"/>
                <a:gd name="connsiteX5" fmla="*/ 991251 w 2414084"/>
                <a:gd name="connsiteY5" fmla="*/ 35179 h 615540"/>
                <a:gd name="connsiteX6" fmla="*/ 1389836 w 2414084"/>
                <a:gd name="connsiteY6" fmla="*/ 574441 h 615540"/>
                <a:gd name="connsiteX7" fmla="*/ 1436728 w 2414084"/>
                <a:gd name="connsiteY7" fmla="*/ 11733 h 615540"/>
                <a:gd name="connsiteX8" fmla="*/ 1847036 w 2414084"/>
                <a:gd name="connsiteY8" fmla="*/ 574441 h 615540"/>
                <a:gd name="connsiteX9" fmla="*/ 1940820 w 2414084"/>
                <a:gd name="connsiteY9" fmla="*/ 23456 h 615540"/>
                <a:gd name="connsiteX10" fmla="*/ 2351128 w 2414084"/>
                <a:gd name="connsiteY10" fmla="*/ 609610 h 615540"/>
                <a:gd name="connsiteX11" fmla="*/ 2409743 w 2414084"/>
                <a:gd name="connsiteY11" fmla="*/ 328256 h 615540"/>
                <a:gd name="connsiteX12" fmla="*/ 2409743 w 2414084"/>
                <a:gd name="connsiteY12" fmla="*/ 363425 h 615540"/>
                <a:gd name="connsiteX13" fmla="*/ 2409743 w 2414084"/>
                <a:gd name="connsiteY13" fmla="*/ 375148 h 615540"/>
                <a:gd name="connsiteX14" fmla="*/ 2409743 w 2414084"/>
                <a:gd name="connsiteY14" fmla="*/ 339979 h 615540"/>
                <a:gd name="connsiteX0" fmla="*/ 6512 w 2414084"/>
                <a:gd name="connsiteY0" fmla="*/ 609600 h 662422"/>
                <a:gd name="connsiteX1" fmla="*/ 65128 w 2414084"/>
                <a:gd name="connsiteY1" fmla="*/ 46892 h 662422"/>
                <a:gd name="connsiteX2" fmla="*/ 475436 w 2414084"/>
                <a:gd name="connsiteY2" fmla="*/ 621323 h 662422"/>
                <a:gd name="connsiteX3" fmla="*/ 592666 w 2414084"/>
                <a:gd name="connsiteY3" fmla="*/ 70338 h 662422"/>
                <a:gd name="connsiteX4" fmla="*/ 932636 w 2414084"/>
                <a:gd name="connsiteY4" fmla="*/ 644769 h 662422"/>
                <a:gd name="connsiteX5" fmla="*/ 991251 w 2414084"/>
                <a:gd name="connsiteY5" fmla="*/ 82061 h 662422"/>
                <a:gd name="connsiteX6" fmla="*/ 1389836 w 2414084"/>
                <a:gd name="connsiteY6" fmla="*/ 621323 h 662422"/>
                <a:gd name="connsiteX7" fmla="*/ 1436727 w 2414084"/>
                <a:gd name="connsiteY7" fmla="*/ 0 h 662422"/>
                <a:gd name="connsiteX8" fmla="*/ 1847036 w 2414084"/>
                <a:gd name="connsiteY8" fmla="*/ 621323 h 662422"/>
                <a:gd name="connsiteX9" fmla="*/ 1940820 w 2414084"/>
                <a:gd name="connsiteY9" fmla="*/ 70338 h 662422"/>
                <a:gd name="connsiteX10" fmla="*/ 2351128 w 2414084"/>
                <a:gd name="connsiteY10" fmla="*/ 656492 h 662422"/>
                <a:gd name="connsiteX11" fmla="*/ 2409743 w 2414084"/>
                <a:gd name="connsiteY11" fmla="*/ 375138 h 662422"/>
                <a:gd name="connsiteX12" fmla="*/ 2409743 w 2414084"/>
                <a:gd name="connsiteY12" fmla="*/ 410307 h 662422"/>
                <a:gd name="connsiteX13" fmla="*/ 2409743 w 2414084"/>
                <a:gd name="connsiteY13" fmla="*/ 422030 h 662422"/>
                <a:gd name="connsiteX14" fmla="*/ 2409743 w 2414084"/>
                <a:gd name="connsiteY14" fmla="*/ 386861 h 662422"/>
                <a:gd name="connsiteX0" fmla="*/ 6512 w 2414084"/>
                <a:gd name="connsiteY0" fmla="*/ 609600 h 662422"/>
                <a:gd name="connsiteX1" fmla="*/ 65128 w 2414084"/>
                <a:gd name="connsiteY1" fmla="*/ 46892 h 662422"/>
                <a:gd name="connsiteX2" fmla="*/ 475436 w 2414084"/>
                <a:gd name="connsiteY2" fmla="*/ 621323 h 662422"/>
                <a:gd name="connsiteX3" fmla="*/ 592666 w 2414084"/>
                <a:gd name="connsiteY3" fmla="*/ 70338 h 662422"/>
                <a:gd name="connsiteX4" fmla="*/ 932636 w 2414084"/>
                <a:gd name="connsiteY4" fmla="*/ 644769 h 662422"/>
                <a:gd name="connsiteX5" fmla="*/ 977787 w 2414084"/>
                <a:gd name="connsiteY5" fmla="*/ 42792 h 662422"/>
                <a:gd name="connsiteX6" fmla="*/ 1389836 w 2414084"/>
                <a:gd name="connsiteY6" fmla="*/ 621323 h 662422"/>
                <a:gd name="connsiteX7" fmla="*/ 1436727 w 2414084"/>
                <a:gd name="connsiteY7" fmla="*/ 0 h 662422"/>
                <a:gd name="connsiteX8" fmla="*/ 1847036 w 2414084"/>
                <a:gd name="connsiteY8" fmla="*/ 621323 h 662422"/>
                <a:gd name="connsiteX9" fmla="*/ 1940820 w 2414084"/>
                <a:gd name="connsiteY9" fmla="*/ 70338 h 662422"/>
                <a:gd name="connsiteX10" fmla="*/ 2351128 w 2414084"/>
                <a:gd name="connsiteY10" fmla="*/ 656492 h 662422"/>
                <a:gd name="connsiteX11" fmla="*/ 2409743 w 2414084"/>
                <a:gd name="connsiteY11" fmla="*/ 375138 h 662422"/>
                <a:gd name="connsiteX12" fmla="*/ 2409743 w 2414084"/>
                <a:gd name="connsiteY12" fmla="*/ 410307 h 662422"/>
                <a:gd name="connsiteX13" fmla="*/ 2409743 w 2414084"/>
                <a:gd name="connsiteY13" fmla="*/ 422030 h 662422"/>
                <a:gd name="connsiteX14" fmla="*/ 2409743 w 2414084"/>
                <a:gd name="connsiteY14" fmla="*/ 386861 h 662422"/>
                <a:gd name="connsiteX0" fmla="*/ 6512 w 2414084"/>
                <a:gd name="connsiteY0" fmla="*/ 609651 h 662473"/>
                <a:gd name="connsiteX1" fmla="*/ 65128 w 2414084"/>
                <a:gd name="connsiteY1" fmla="*/ 46943 h 662473"/>
                <a:gd name="connsiteX2" fmla="*/ 475436 w 2414084"/>
                <a:gd name="connsiteY2" fmla="*/ 621374 h 662473"/>
                <a:gd name="connsiteX3" fmla="*/ 592666 w 2414084"/>
                <a:gd name="connsiteY3" fmla="*/ 70389 h 662473"/>
                <a:gd name="connsiteX4" fmla="*/ 932636 w 2414084"/>
                <a:gd name="connsiteY4" fmla="*/ 644820 h 662473"/>
                <a:gd name="connsiteX5" fmla="*/ 977787 w 2414084"/>
                <a:gd name="connsiteY5" fmla="*/ 42843 h 662473"/>
                <a:gd name="connsiteX6" fmla="*/ 1403303 w 2414084"/>
                <a:gd name="connsiteY6" fmla="*/ 660643 h 662473"/>
                <a:gd name="connsiteX7" fmla="*/ 1436727 w 2414084"/>
                <a:gd name="connsiteY7" fmla="*/ 51 h 662473"/>
                <a:gd name="connsiteX8" fmla="*/ 1847036 w 2414084"/>
                <a:gd name="connsiteY8" fmla="*/ 621374 h 662473"/>
                <a:gd name="connsiteX9" fmla="*/ 1940820 w 2414084"/>
                <a:gd name="connsiteY9" fmla="*/ 70389 h 662473"/>
                <a:gd name="connsiteX10" fmla="*/ 2351128 w 2414084"/>
                <a:gd name="connsiteY10" fmla="*/ 656543 h 662473"/>
                <a:gd name="connsiteX11" fmla="*/ 2409743 w 2414084"/>
                <a:gd name="connsiteY11" fmla="*/ 375189 h 662473"/>
                <a:gd name="connsiteX12" fmla="*/ 2409743 w 2414084"/>
                <a:gd name="connsiteY12" fmla="*/ 410358 h 662473"/>
                <a:gd name="connsiteX13" fmla="*/ 2409743 w 2414084"/>
                <a:gd name="connsiteY13" fmla="*/ 422081 h 662473"/>
                <a:gd name="connsiteX14" fmla="*/ 2409743 w 2414084"/>
                <a:gd name="connsiteY14" fmla="*/ 386912 h 66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4084" h="662473">
                  <a:moveTo>
                    <a:pt x="6512" y="609651"/>
                  </a:moveTo>
                  <a:cubicBezTo>
                    <a:pt x="-3257" y="327320"/>
                    <a:pt x="-13026" y="44989"/>
                    <a:pt x="65128" y="46943"/>
                  </a:cubicBezTo>
                  <a:cubicBezTo>
                    <a:pt x="143282" y="48897"/>
                    <a:pt x="387513" y="617466"/>
                    <a:pt x="475436" y="621374"/>
                  </a:cubicBezTo>
                  <a:cubicBezTo>
                    <a:pt x="563359" y="625282"/>
                    <a:pt x="516466" y="66481"/>
                    <a:pt x="592666" y="70389"/>
                  </a:cubicBezTo>
                  <a:cubicBezTo>
                    <a:pt x="668866" y="74297"/>
                    <a:pt x="868449" y="649411"/>
                    <a:pt x="932636" y="644820"/>
                  </a:cubicBezTo>
                  <a:cubicBezTo>
                    <a:pt x="996823" y="640229"/>
                    <a:pt x="899343" y="40206"/>
                    <a:pt x="977787" y="42843"/>
                  </a:cubicBezTo>
                  <a:cubicBezTo>
                    <a:pt x="1056231" y="45480"/>
                    <a:pt x="1326813" y="667775"/>
                    <a:pt x="1403303" y="660643"/>
                  </a:cubicBezTo>
                  <a:cubicBezTo>
                    <a:pt x="1479793" y="653511"/>
                    <a:pt x="1362771" y="6596"/>
                    <a:pt x="1436727" y="51"/>
                  </a:cubicBezTo>
                  <a:cubicBezTo>
                    <a:pt x="1510683" y="-6494"/>
                    <a:pt x="1763021" y="609651"/>
                    <a:pt x="1847036" y="621374"/>
                  </a:cubicBezTo>
                  <a:cubicBezTo>
                    <a:pt x="1931051" y="633097"/>
                    <a:pt x="1856805" y="64527"/>
                    <a:pt x="1940820" y="70389"/>
                  </a:cubicBezTo>
                  <a:cubicBezTo>
                    <a:pt x="2024835" y="76251"/>
                    <a:pt x="2272974" y="605743"/>
                    <a:pt x="2351128" y="656543"/>
                  </a:cubicBezTo>
                  <a:cubicBezTo>
                    <a:pt x="2429282" y="707343"/>
                    <a:pt x="2399974" y="416220"/>
                    <a:pt x="2409743" y="375189"/>
                  </a:cubicBezTo>
                  <a:cubicBezTo>
                    <a:pt x="2419512" y="334158"/>
                    <a:pt x="2409743" y="410358"/>
                    <a:pt x="2409743" y="410358"/>
                  </a:cubicBezTo>
                  <a:lnTo>
                    <a:pt x="2409743" y="422081"/>
                  </a:lnTo>
                  <a:lnTo>
                    <a:pt x="2409743" y="386912"/>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a:p>
          </p:txBody>
        </p:sp>
        <p:sp>
          <p:nvSpPr>
            <p:cNvPr id="25" name="Volný tvar 24"/>
            <p:cNvSpPr/>
            <p:nvPr/>
          </p:nvSpPr>
          <p:spPr>
            <a:xfrm>
              <a:off x="7529817" y="2469643"/>
              <a:ext cx="1015064" cy="656656"/>
            </a:xfrm>
            <a:custGeom>
              <a:avLst/>
              <a:gdLst>
                <a:gd name="connsiteX0" fmla="*/ 6512 w 2414084"/>
                <a:gd name="connsiteY0" fmla="*/ 562718 h 615540"/>
                <a:gd name="connsiteX1" fmla="*/ 65128 w 2414084"/>
                <a:gd name="connsiteY1" fmla="*/ 10 h 615540"/>
                <a:gd name="connsiteX2" fmla="*/ 475436 w 2414084"/>
                <a:gd name="connsiteY2" fmla="*/ 574441 h 615540"/>
                <a:gd name="connsiteX3" fmla="*/ 592666 w 2414084"/>
                <a:gd name="connsiteY3" fmla="*/ 23456 h 615540"/>
                <a:gd name="connsiteX4" fmla="*/ 932636 w 2414084"/>
                <a:gd name="connsiteY4" fmla="*/ 597887 h 615540"/>
                <a:gd name="connsiteX5" fmla="*/ 991251 w 2414084"/>
                <a:gd name="connsiteY5" fmla="*/ 35179 h 615540"/>
                <a:gd name="connsiteX6" fmla="*/ 1389836 w 2414084"/>
                <a:gd name="connsiteY6" fmla="*/ 574441 h 615540"/>
                <a:gd name="connsiteX7" fmla="*/ 1436728 w 2414084"/>
                <a:gd name="connsiteY7" fmla="*/ 11733 h 615540"/>
                <a:gd name="connsiteX8" fmla="*/ 1847036 w 2414084"/>
                <a:gd name="connsiteY8" fmla="*/ 574441 h 615540"/>
                <a:gd name="connsiteX9" fmla="*/ 1940820 w 2414084"/>
                <a:gd name="connsiteY9" fmla="*/ 23456 h 615540"/>
                <a:gd name="connsiteX10" fmla="*/ 2351128 w 2414084"/>
                <a:gd name="connsiteY10" fmla="*/ 609610 h 615540"/>
                <a:gd name="connsiteX11" fmla="*/ 2409743 w 2414084"/>
                <a:gd name="connsiteY11" fmla="*/ 328256 h 615540"/>
                <a:gd name="connsiteX12" fmla="*/ 2409743 w 2414084"/>
                <a:gd name="connsiteY12" fmla="*/ 363425 h 615540"/>
                <a:gd name="connsiteX13" fmla="*/ 2409743 w 2414084"/>
                <a:gd name="connsiteY13" fmla="*/ 375148 h 615540"/>
                <a:gd name="connsiteX14" fmla="*/ 2409743 w 2414084"/>
                <a:gd name="connsiteY14" fmla="*/ 339979 h 615540"/>
                <a:gd name="connsiteX0" fmla="*/ 3885 w 2411457"/>
                <a:gd name="connsiteY0" fmla="*/ 550985 h 603807"/>
                <a:gd name="connsiteX1" fmla="*/ 75829 w 2411457"/>
                <a:gd name="connsiteY1" fmla="*/ 10717 h 603807"/>
                <a:gd name="connsiteX2" fmla="*/ 472809 w 2411457"/>
                <a:gd name="connsiteY2" fmla="*/ 562708 h 603807"/>
                <a:gd name="connsiteX3" fmla="*/ 590039 w 2411457"/>
                <a:gd name="connsiteY3" fmla="*/ 11723 h 603807"/>
                <a:gd name="connsiteX4" fmla="*/ 930009 w 2411457"/>
                <a:gd name="connsiteY4" fmla="*/ 586154 h 603807"/>
                <a:gd name="connsiteX5" fmla="*/ 988624 w 2411457"/>
                <a:gd name="connsiteY5" fmla="*/ 23446 h 603807"/>
                <a:gd name="connsiteX6" fmla="*/ 1387209 w 2411457"/>
                <a:gd name="connsiteY6" fmla="*/ 562708 h 603807"/>
                <a:gd name="connsiteX7" fmla="*/ 1434101 w 2411457"/>
                <a:gd name="connsiteY7" fmla="*/ 0 h 603807"/>
                <a:gd name="connsiteX8" fmla="*/ 1844409 w 2411457"/>
                <a:gd name="connsiteY8" fmla="*/ 562708 h 603807"/>
                <a:gd name="connsiteX9" fmla="*/ 1938193 w 2411457"/>
                <a:gd name="connsiteY9" fmla="*/ 11723 h 603807"/>
                <a:gd name="connsiteX10" fmla="*/ 2348501 w 2411457"/>
                <a:gd name="connsiteY10" fmla="*/ 597877 h 603807"/>
                <a:gd name="connsiteX11" fmla="*/ 2407116 w 2411457"/>
                <a:gd name="connsiteY11" fmla="*/ 316523 h 603807"/>
                <a:gd name="connsiteX12" fmla="*/ 2407116 w 2411457"/>
                <a:gd name="connsiteY12" fmla="*/ 351692 h 603807"/>
                <a:gd name="connsiteX13" fmla="*/ 2407116 w 2411457"/>
                <a:gd name="connsiteY13" fmla="*/ 363415 h 603807"/>
                <a:gd name="connsiteX14" fmla="*/ 2407116 w 2411457"/>
                <a:gd name="connsiteY14" fmla="*/ 328246 h 603807"/>
                <a:gd name="connsiteX0" fmla="*/ 3885 w 2411457"/>
                <a:gd name="connsiteY0" fmla="*/ 550985 h 603807"/>
                <a:gd name="connsiteX1" fmla="*/ 75829 w 2411457"/>
                <a:gd name="connsiteY1" fmla="*/ 10717 h 603807"/>
                <a:gd name="connsiteX2" fmla="*/ 472809 w 2411457"/>
                <a:gd name="connsiteY2" fmla="*/ 562708 h 603807"/>
                <a:gd name="connsiteX3" fmla="*/ 590038 w 2411457"/>
                <a:gd name="connsiteY3" fmla="*/ 45382 h 603807"/>
                <a:gd name="connsiteX4" fmla="*/ 930009 w 2411457"/>
                <a:gd name="connsiteY4" fmla="*/ 586154 h 603807"/>
                <a:gd name="connsiteX5" fmla="*/ 988624 w 2411457"/>
                <a:gd name="connsiteY5" fmla="*/ 23446 h 603807"/>
                <a:gd name="connsiteX6" fmla="*/ 1387209 w 2411457"/>
                <a:gd name="connsiteY6" fmla="*/ 562708 h 603807"/>
                <a:gd name="connsiteX7" fmla="*/ 1434101 w 2411457"/>
                <a:gd name="connsiteY7" fmla="*/ 0 h 603807"/>
                <a:gd name="connsiteX8" fmla="*/ 1844409 w 2411457"/>
                <a:gd name="connsiteY8" fmla="*/ 562708 h 603807"/>
                <a:gd name="connsiteX9" fmla="*/ 1938193 w 2411457"/>
                <a:gd name="connsiteY9" fmla="*/ 11723 h 603807"/>
                <a:gd name="connsiteX10" fmla="*/ 2348501 w 2411457"/>
                <a:gd name="connsiteY10" fmla="*/ 597877 h 603807"/>
                <a:gd name="connsiteX11" fmla="*/ 2407116 w 2411457"/>
                <a:gd name="connsiteY11" fmla="*/ 316523 h 603807"/>
                <a:gd name="connsiteX12" fmla="*/ 2407116 w 2411457"/>
                <a:gd name="connsiteY12" fmla="*/ 351692 h 603807"/>
                <a:gd name="connsiteX13" fmla="*/ 2407116 w 2411457"/>
                <a:gd name="connsiteY13" fmla="*/ 363415 h 603807"/>
                <a:gd name="connsiteX14" fmla="*/ 2407116 w 2411457"/>
                <a:gd name="connsiteY14" fmla="*/ 328246 h 603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1457" h="603807">
                  <a:moveTo>
                    <a:pt x="3885" y="550985"/>
                  </a:moveTo>
                  <a:cubicBezTo>
                    <a:pt x="-5884" y="268654"/>
                    <a:pt x="-2325" y="8763"/>
                    <a:pt x="75829" y="10717"/>
                  </a:cubicBezTo>
                  <a:cubicBezTo>
                    <a:pt x="153983" y="12671"/>
                    <a:pt x="387107" y="556930"/>
                    <a:pt x="472809" y="562708"/>
                  </a:cubicBezTo>
                  <a:cubicBezTo>
                    <a:pt x="558511" y="568486"/>
                    <a:pt x="513838" y="41474"/>
                    <a:pt x="590038" y="45382"/>
                  </a:cubicBezTo>
                  <a:cubicBezTo>
                    <a:pt x="666238" y="49290"/>
                    <a:pt x="863578" y="589810"/>
                    <a:pt x="930009" y="586154"/>
                  </a:cubicBezTo>
                  <a:cubicBezTo>
                    <a:pt x="996440" y="582498"/>
                    <a:pt x="912424" y="27354"/>
                    <a:pt x="988624" y="23446"/>
                  </a:cubicBezTo>
                  <a:cubicBezTo>
                    <a:pt x="1064824" y="19538"/>
                    <a:pt x="1312963" y="566616"/>
                    <a:pt x="1387209" y="562708"/>
                  </a:cubicBezTo>
                  <a:cubicBezTo>
                    <a:pt x="1461455" y="558800"/>
                    <a:pt x="1357901" y="0"/>
                    <a:pt x="1434101" y="0"/>
                  </a:cubicBezTo>
                  <a:cubicBezTo>
                    <a:pt x="1510301" y="0"/>
                    <a:pt x="1760394" y="560754"/>
                    <a:pt x="1844409" y="562708"/>
                  </a:cubicBezTo>
                  <a:cubicBezTo>
                    <a:pt x="1928424" y="564662"/>
                    <a:pt x="1854178" y="5861"/>
                    <a:pt x="1938193" y="11723"/>
                  </a:cubicBezTo>
                  <a:cubicBezTo>
                    <a:pt x="2022208" y="17585"/>
                    <a:pt x="2270347" y="547077"/>
                    <a:pt x="2348501" y="597877"/>
                  </a:cubicBezTo>
                  <a:cubicBezTo>
                    <a:pt x="2426655" y="648677"/>
                    <a:pt x="2397347" y="357554"/>
                    <a:pt x="2407116" y="316523"/>
                  </a:cubicBezTo>
                  <a:cubicBezTo>
                    <a:pt x="2416885" y="275492"/>
                    <a:pt x="2407116" y="351692"/>
                    <a:pt x="2407116" y="351692"/>
                  </a:cubicBezTo>
                  <a:lnTo>
                    <a:pt x="2407116" y="363415"/>
                  </a:lnTo>
                  <a:lnTo>
                    <a:pt x="2407116" y="328246"/>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a:p>
          </p:txBody>
        </p:sp>
        <p:sp>
          <p:nvSpPr>
            <p:cNvPr id="26" name="Volný tvar 25"/>
            <p:cNvSpPr/>
            <p:nvPr/>
          </p:nvSpPr>
          <p:spPr>
            <a:xfrm>
              <a:off x="8548510" y="2469642"/>
              <a:ext cx="1016170" cy="656043"/>
            </a:xfrm>
            <a:custGeom>
              <a:avLst/>
              <a:gdLst>
                <a:gd name="connsiteX0" fmla="*/ 6512 w 2414084"/>
                <a:gd name="connsiteY0" fmla="*/ 562718 h 615540"/>
                <a:gd name="connsiteX1" fmla="*/ 65128 w 2414084"/>
                <a:gd name="connsiteY1" fmla="*/ 10 h 615540"/>
                <a:gd name="connsiteX2" fmla="*/ 475436 w 2414084"/>
                <a:gd name="connsiteY2" fmla="*/ 574441 h 615540"/>
                <a:gd name="connsiteX3" fmla="*/ 592666 w 2414084"/>
                <a:gd name="connsiteY3" fmla="*/ 23456 h 615540"/>
                <a:gd name="connsiteX4" fmla="*/ 932636 w 2414084"/>
                <a:gd name="connsiteY4" fmla="*/ 597887 h 615540"/>
                <a:gd name="connsiteX5" fmla="*/ 991251 w 2414084"/>
                <a:gd name="connsiteY5" fmla="*/ 35179 h 615540"/>
                <a:gd name="connsiteX6" fmla="*/ 1389836 w 2414084"/>
                <a:gd name="connsiteY6" fmla="*/ 574441 h 615540"/>
                <a:gd name="connsiteX7" fmla="*/ 1436728 w 2414084"/>
                <a:gd name="connsiteY7" fmla="*/ 11733 h 615540"/>
                <a:gd name="connsiteX8" fmla="*/ 1847036 w 2414084"/>
                <a:gd name="connsiteY8" fmla="*/ 574441 h 615540"/>
                <a:gd name="connsiteX9" fmla="*/ 1940820 w 2414084"/>
                <a:gd name="connsiteY9" fmla="*/ 23456 h 615540"/>
                <a:gd name="connsiteX10" fmla="*/ 2351128 w 2414084"/>
                <a:gd name="connsiteY10" fmla="*/ 609610 h 615540"/>
                <a:gd name="connsiteX11" fmla="*/ 2409743 w 2414084"/>
                <a:gd name="connsiteY11" fmla="*/ 328256 h 615540"/>
                <a:gd name="connsiteX12" fmla="*/ 2409743 w 2414084"/>
                <a:gd name="connsiteY12" fmla="*/ 363425 h 615540"/>
                <a:gd name="connsiteX13" fmla="*/ 2409743 w 2414084"/>
                <a:gd name="connsiteY13" fmla="*/ 375148 h 615540"/>
                <a:gd name="connsiteX14" fmla="*/ 2409743 w 2414084"/>
                <a:gd name="connsiteY14" fmla="*/ 339979 h 615540"/>
                <a:gd name="connsiteX0" fmla="*/ 6512 w 2414084"/>
                <a:gd name="connsiteY0" fmla="*/ 601011 h 656043"/>
                <a:gd name="connsiteX1" fmla="*/ 65128 w 2414084"/>
                <a:gd name="connsiteY1" fmla="*/ 38303 h 656043"/>
                <a:gd name="connsiteX2" fmla="*/ 475436 w 2414084"/>
                <a:gd name="connsiteY2" fmla="*/ 612734 h 656043"/>
                <a:gd name="connsiteX3" fmla="*/ 592666 w 2414084"/>
                <a:gd name="connsiteY3" fmla="*/ 61749 h 656043"/>
                <a:gd name="connsiteX4" fmla="*/ 932636 w 2414084"/>
                <a:gd name="connsiteY4" fmla="*/ 636180 h 656043"/>
                <a:gd name="connsiteX5" fmla="*/ 991251 w 2414084"/>
                <a:gd name="connsiteY5" fmla="*/ 73472 h 656043"/>
                <a:gd name="connsiteX6" fmla="*/ 1389836 w 2414084"/>
                <a:gd name="connsiteY6" fmla="*/ 612734 h 656043"/>
                <a:gd name="connsiteX7" fmla="*/ 1436728 w 2414084"/>
                <a:gd name="connsiteY7" fmla="*/ 50026 h 656043"/>
                <a:gd name="connsiteX8" fmla="*/ 1847036 w 2414084"/>
                <a:gd name="connsiteY8" fmla="*/ 612734 h 656043"/>
                <a:gd name="connsiteX9" fmla="*/ 1940820 w 2414084"/>
                <a:gd name="connsiteY9" fmla="*/ 41 h 656043"/>
                <a:gd name="connsiteX10" fmla="*/ 2351128 w 2414084"/>
                <a:gd name="connsiteY10" fmla="*/ 647903 h 656043"/>
                <a:gd name="connsiteX11" fmla="*/ 2409743 w 2414084"/>
                <a:gd name="connsiteY11" fmla="*/ 366549 h 656043"/>
                <a:gd name="connsiteX12" fmla="*/ 2409743 w 2414084"/>
                <a:gd name="connsiteY12" fmla="*/ 401718 h 656043"/>
                <a:gd name="connsiteX13" fmla="*/ 2409743 w 2414084"/>
                <a:gd name="connsiteY13" fmla="*/ 413441 h 656043"/>
                <a:gd name="connsiteX14" fmla="*/ 2409743 w 2414084"/>
                <a:gd name="connsiteY14" fmla="*/ 378272 h 656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4084" h="656043">
                  <a:moveTo>
                    <a:pt x="6512" y="601011"/>
                  </a:moveTo>
                  <a:cubicBezTo>
                    <a:pt x="-3257" y="318680"/>
                    <a:pt x="-13026" y="36349"/>
                    <a:pt x="65128" y="38303"/>
                  </a:cubicBezTo>
                  <a:cubicBezTo>
                    <a:pt x="143282" y="40257"/>
                    <a:pt x="387513" y="608826"/>
                    <a:pt x="475436" y="612734"/>
                  </a:cubicBezTo>
                  <a:cubicBezTo>
                    <a:pt x="563359" y="616642"/>
                    <a:pt x="516466" y="57841"/>
                    <a:pt x="592666" y="61749"/>
                  </a:cubicBezTo>
                  <a:cubicBezTo>
                    <a:pt x="668866" y="65657"/>
                    <a:pt x="866205" y="634226"/>
                    <a:pt x="932636" y="636180"/>
                  </a:cubicBezTo>
                  <a:cubicBezTo>
                    <a:pt x="999067" y="638134"/>
                    <a:pt x="915051" y="77380"/>
                    <a:pt x="991251" y="73472"/>
                  </a:cubicBezTo>
                  <a:cubicBezTo>
                    <a:pt x="1067451" y="69564"/>
                    <a:pt x="1315590" y="616642"/>
                    <a:pt x="1389836" y="612734"/>
                  </a:cubicBezTo>
                  <a:cubicBezTo>
                    <a:pt x="1464082" y="608826"/>
                    <a:pt x="1360528" y="50026"/>
                    <a:pt x="1436728" y="50026"/>
                  </a:cubicBezTo>
                  <a:cubicBezTo>
                    <a:pt x="1512928" y="50026"/>
                    <a:pt x="1763021" y="621065"/>
                    <a:pt x="1847036" y="612734"/>
                  </a:cubicBezTo>
                  <a:cubicBezTo>
                    <a:pt x="1931051" y="604403"/>
                    <a:pt x="1856805" y="-5821"/>
                    <a:pt x="1940820" y="41"/>
                  </a:cubicBezTo>
                  <a:cubicBezTo>
                    <a:pt x="2024835" y="5903"/>
                    <a:pt x="2272974" y="586818"/>
                    <a:pt x="2351128" y="647903"/>
                  </a:cubicBezTo>
                  <a:cubicBezTo>
                    <a:pt x="2429282" y="708988"/>
                    <a:pt x="2399974" y="407580"/>
                    <a:pt x="2409743" y="366549"/>
                  </a:cubicBezTo>
                  <a:cubicBezTo>
                    <a:pt x="2419512" y="325518"/>
                    <a:pt x="2409743" y="401718"/>
                    <a:pt x="2409743" y="401718"/>
                  </a:cubicBezTo>
                  <a:lnTo>
                    <a:pt x="2409743" y="413441"/>
                  </a:lnTo>
                  <a:lnTo>
                    <a:pt x="2409743" y="378272"/>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a:p>
          </p:txBody>
        </p:sp>
        <p:sp>
          <p:nvSpPr>
            <p:cNvPr id="27" name="Volný tvar 26"/>
            <p:cNvSpPr/>
            <p:nvPr/>
          </p:nvSpPr>
          <p:spPr>
            <a:xfrm>
              <a:off x="9570048" y="2436826"/>
              <a:ext cx="1016875" cy="625128"/>
            </a:xfrm>
            <a:custGeom>
              <a:avLst/>
              <a:gdLst>
                <a:gd name="connsiteX0" fmla="*/ 6512 w 2414084"/>
                <a:gd name="connsiteY0" fmla="*/ 562718 h 615540"/>
                <a:gd name="connsiteX1" fmla="*/ 65128 w 2414084"/>
                <a:gd name="connsiteY1" fmla="*/ 10 h 615540"/>
                <a:gd name="connsiteX2" fmla="*/ 475436 w 2414084"/>
                <a:gd name="connsiteY2" fmla="*/ 574441 h 615540"/>
                <a:gd name="connsiteX3" fmla="*/ 592666 w 2414084"/>
                <a:gd name="connsiteY3" fmla="*/ 23456 h 615540"/>
                <a:gd name="connsiteX4" fmla="*/ 932636 w 2414084"/>
                <a:gd name="connsiteY4" fmla="*/ 597887 h 615540"/>
                <a:gd name="connsiteX5" fmla="*/ 991251 w 2414084"/>
                <a:gd name="connsiteY5" fmla="*/ 35179 h 615540"/>
                <a:gd name="connsiteX6" fmla="*/ 1389836 w 2414084"/>
                <a:gd name="connsiteY6" fmla="*/ 574441 h 615540"/>
                <a:gd name="connsiteX7" fmla="*/ 1436728 w 2414084"/>
                <a:gd name="connsiteY7" fmla="*/ 11733 h 615540"/>
                <a:gd name="connsiteX8" fmla="*/ 1847036 w 2414084"/>
                <a:gd name="connsiteY8" fmla="*/ 574441 h 615540"/>
                <a:gd name="connsiteX9" fmla="*/ 1940820 w 2414084"/>
                <a:gd name="connsiteY9" fmla="*/ 23456 h 615540"/>
                <a:gd name="connsiteX10" fmla="*/ 2351128 w 2414084"/>
                <a:gd name="connsiteY10" fmla="*/ 609610 h 615540"/>
                <a:gd name="connsiteX11" fmla="*/ 2409743 w 2414084"/>
                <a:gd name="connsiteY11" fmla="*/ 328256 h 615540"/>
                <a:gd name="connsiteX12" fmla="*/ 2409743 w 2414084"/>
                <a:gd name="connsiteY12" fmla="*/ 363425 h 615540"/>
                <a:gd name="connsiteX13" fmla="*/ 2409743 w 2414084"/>
                <a:gd name="connsiteY13" fmla="*/ 375148 h 615540"/>
                <a:gd name="connsiteX14" fmla="*/ 2409743 w 2414084"/>
                <a:gd name="connsiteY14" fmla="*/ 339979 h 615540"/>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932636 w 2414084"/>
                <a:gd name="connsiteY4" fmla="*/ 648374 h 666027"/>
                <a:gd name="connsiteX5" fmla="*/ 991251 w 2414084"/>
                <a:gd name="connsiteY5" fmla="*/ 85666 h 666027"/>
                <a:gd name="connsiteX6" fmla="*/ 1389836 w 2414084"/>
                <a:gd name="connsiteY6" fmla="*/ 624928 h 666027"/>
                <a:gd name="connsiteX7" fmla="*/ 1436728 w 2414084"/>
                <a:gd name="connsiteY7" fmla="*/ 6222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932636 w 2414084"/>
                <a:gd name="connsiteY4" fmla="*/ 648374 h 666027"/>
                <a:gd name="connsiteX5" fmla="*/ 991250 w 2414084"/>
                <a:gd name="connsiteY5" fmla="*/ 119325 h 666027"/>
                <a:gd name="connsiteX6" fmla="*/ 1389836 w 2414084"/>
                <a:gd name="connsiteY6" fmla="*/ 624928 h 666027"/>
                <a:gd name="connsiteX7" fmla="*/ 1436728 w 2414084"/>
                <a:gd name="connsiteY7" fmla="*/ 6222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932636 w 2414084"/>
                <a:gd name="connsiteY4" fmla="*/ 648374 h 666027"/>
                <a:gd name="connsiteX5" fmla="*/ 991250 w 2414084"/>
                <a:gd name="connsiteY5" fmla="*/ 119325 h 666027"/>
                <a:gd name="connsiteX6" fmla="*/ 1389836 w 2414084"/>
                <a:gd name="connsiteY6" fmla="*/ 624928 h 666027"/>
                <a:gd name="connsiteX7" fmla="*/ 1450056 w 2414084"/>
                <a:gd name="connsiteY7" fmla="*/ 7905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887379 w 2414084"/>
                <a:gd name="connsiteY4" fmla="*/ 610274 h 666027"/>
                <a:gd name="connsiteX5" fmla="*/ 991250 w 2414084"/>
                <a:gd name="connsiteY5" fmla="*/ 119325 h 666027"/>
                <a:gd name="connsiteX6" fmla="*/ 1389836 w 2414084"/>
                <a:gd name="connsiteY6" fmla="*/ 624928 h 666027"/>
                <a:gd name="connsiteX7" fmla="*/ 1450056 w 2414084"/>
                <a:gd name="connsiteY7" fmla="*/ 7905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5759"/>
                <a:gd name="connsiteY0" fmla="*/ 613205 h 625128"/>
                <a:gd name="connsiteX1" fmla="*/ 65129 w 2415759"/>
                <a:gd name="connsiteY1" fmla="*/ 8 h 625128"/>
                <a:gd name="connsiteX2" fmla="*/ 475436 w 2415759"/>
                <a:gd name="connsiteY2" fmla="*/ 624928 h 625128"/>
                <a:gd name="connsiteX3" fmla="*/ 592666 w 2415759"/>
                <a:gd name="connsiteY3" fmla="*/ 73943 h 625128"/>
                <a:gd name="connsiteX4" fmla="*/ 887379 w 2415759"/>
                <a:gd name="connsiteY4" fmla="*/ 610274 h 625128"/>
                <a:gd name="connsiteX5" fmla="*/ 991250 w 2415759"/>
                <a:gd name="connsiteY5" fmla="*/ 119325 h 625128"/>
                <a:gd name="connsiteX6" fmla="*/ 1389836 w 2415759"/>
                <a:gd name="connsiteY6" fmla="*/ 624928 h 625128"/>
                <a:gd name="connsiteX7" fmla="*/ 1450056 w 2415759"/>
                <a:gd name="connsiteY7" fmla="*/ 79050 h 625128"/>
                <a:gd name="connsiteX8" fmla="*/ 1847036 w 2415759"/>
                <a:gd name="connsiteY8" fmla="*/ 624928 h 625128"/>
                <a:gd name="connsiteX9" fmla="*/ 1940820 w 2415759"/>
                <a:gd name="connsiteY9" fmla="*/ 73943 h 625128"/>
                <a:gd name="connsiteX10" fmla="*/ 2328501 w 2415759"/>
                <a:gd name="connsiteY10" fmla="*/ 612472 h 625128"/>
                <a:gd name="connsiteX11" fmla="*/ 2409743 w 2415759"/>
                <a:gd name="connsiteY11" fmla="*/ 378743 h 625128"/>
                <a:gd name="connsiteX12" fmla="*/ 2409743 w 2415759"/>
                <a:gd name="connsiteY12" fmla="*/ 413912 h 625128"/>
                <a:gd name="connsiteX13" fmla="*/ 2409743 w 2415759"/>
                <a:gd name="connsiteY13" fmla="*/ 425635 h 625128"/>
                <a:gd name="connsiteX14" fmla="*/ 2409743 w 2415759"/>
                <a:gd name="connsiteY14" fmla="*/ 390466 h 62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5759" h="625128">
                  <a:moveTo>
                    <a:pt x="6512" y="613205"/>
                  </a:moveTo>
                  <a:cubicBezTo>
                    <a:pt x="-3257" y="330874"/>
                    <a:pt x="-13025" y="-1946"/>
                    <a:pt x="65129" y="8"/>
                  </a:cubicBezTo>
                  <a:cubicBezTo>
                    <a:pt x="143283" y="1962"/>
                    <a:pt x="387513" y="612606"/>
                    <a:pt x="475436" y="624928"/>
                  </a:cubicBezTo>
                  <a:cubicBezTo>
                    <a:pt x="563359" y="637250"/>
                    <a:pt x="524009" y="76385"/>
                    <a:pt x="592666" y="73943"/>
                  </a:cubicBezTo>
                  <a:cubicBezTo>
                    <a:pt x="661323" y="71501"/>
                    <a:pt x="820948" y="602710"/>
                    <a:pt x="887379" y="610274"/>
                  </a:cubicBezTo>
                  <a:cubicBezTo>
                    <a:pt x="953810" y="617838"/>
                    <a:pt x="907507" y="116883"/>
                    <a:pt x="991250" y="119325"/>
                  </a:cubicBezTo>
                  <a:cubicBezTo>
                    <a:pt x="1074993" y="121767"/>
                    <a:pt x="1313368" y="631641"/>
                    <a:pt x="1389836" y="624928"/>
                  </a:cubicBezTo>
                  <a:cubicBezTo>
                    <a:pt x="1466304" y="618216"/>
                    <a:pt x="1373856" y="79050"/>
                    <a:pt x="1450056" y="79050"/>
                  </a:cubicBezTo>
                  <a:cubicBezTo>
                    <a:pt x="1526256" y="79050"/>
                    <a:pt x="1765242" y="625779"/>
                    <a:pt x="1847036" y="624928"/>
                  </a:cubicBezTo>
                  <a:cubicBezTo>
                    <a:pt x="1928830" y="624077"/>
                    <a:pt x="1860576" y="76019"/>
                    <a:pt x="1940820" y="73943"/>
                  </a:cubicBezTo>
                  <a:cubicBezTo>
                    <a:pt x="2021064" y="71867"/>
                    <a:pt x="2250347" y="561672"/>
                    <a:pt x="2328501" y="612472"/>
                  </a:cubicBezTo>
                  <a:cubicBezTo>
                    <a:pt x="2406655" y="663272"/>
                    <a:pt x="2396203" y="411836"/>
                    <a:pt x="2409743" y="378743"/>
                  </a:cubicBezTo>
                  <a:cubicBezTo>
                    <a:pt x="2423283" y="345650"/>
                    <a:pt x="2409743" y="413912"/>
                    <a:pt x="2409743" y="413912"/>
                  </a:cubicBezTo>
                  <a:lnTo>
                    <a:pt x="2409743" y="425635"/>
                  </a:lnTo>
                  <a:lnTo>
                    <a:pt x="2409743" y="390466"/>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a:p>
          </p:txBody>
        </p:sp>
        <p:cxnSp>
          <p:nvCxnSpPr>
            <p:cNvPr id="28" name="Přímá spojnice 27"/>
            <p:cNvCxnSpPr/>
            <p:nvPr/>
          </p:nvCxnSpPr>
          <p:spPr>
            <a:xfrm>
              <a:off x="7974752" y="1031707"/>
              <a:ext cx="0" cy="504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Přímá spojnice 28"/>
            <p:cNvCxnSpPr/>
            <p:nvPr/>
          </p:nvCxnSpPr>
          <p:spPr>
            <a:xfrm>
              <a:off x="7597572" y="1121707"/>
              <a:ext cx="0" cy="324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Přímá spojnice 29"/>
            <p:cNvCxnSpPr/>
            <p:nvPr/>
          </p:nvCxnSpPr>
          <p:spPr>
            <a:xfrm>
              <a:off x="7808635" y="1067707"/>
              <a:ext cx="0" cy="43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Přímá spojnice 30"/>
            <p:cNvCxnSpPr/>
            <p:nvPr/>
          </p:nvCxnSpPr>
          <p:spPr>
            <a:xfrm>
              <a:off x="8159547" y="995707"/>
              <a:ext cx="0" cy="576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Přímá spojnice 31"/>
            <p:cNvCxnSpPr/>
            <p:nvPr/>
          </p:nvCxnSpPr>
          <p:spPr>
            <a:xfrm>
              <a:off x="8378622" y="977707"/>
              <a:ext cx="0" cy="61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Přímá spojnice 32"/>
            <p:cNvCxnSpPr/>
            <p:nvPr/>
          </p:nvCxnSpPr>
          <p:spPr>
            <a:xfrm>
              <a:off x="8597697" y="977707"/>
              <a:ext cx="0" cy="61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Přímá spojnice 33"/>
            <p:cNvCxnSpPr/>
            <p:nvPr/>
          </p:nvCxnSpPr>
          <p:spPr>
            <a:xfrm>
              <a:off x="8807247" y="977707"/>
              <a:ext cx="0" cy="61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Přímá spojnice 34"/>
            <p:cNvCxnSpPr/>
            <p:nvPr/>
          </p:nvCxnSpPr>
          <p:spPr>
            <a:xfrm>
              <a:off x="8988222" y="1049707"/>
              <a:ext cx="0" cy="540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Přímá spojnice 35"/>
            <p:cNvCxnSpPr/>
            <p:nvPr/>
          </p:nvCxnSpPr>
          <p:spPr>
            <a:xfrm>
              <a:off x="9175671" y="1121707"/>
              <a:ext cx="0" cy="43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Přímá spojnice 36"/>
            <p:cNvCxnSpPr/>
            <p:nvPr/>
          </p:nvCxnSpPr>
          <p:spPr>
            <a:xfrm>
              <a:off x="9387503" y="1193707"/>
              <a:ext cx="0" cy="25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Přímá spojnice 37"/>
            <p:cNvCxnSpPr/>
            <p:nvPr/>
          </p:nvCxnSpPr>
          <p:spPr>
            <a:xfrm>
              <a:off x="9613052" y="1229707"/>
              <a:ext cx="0" cy="108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Přímá spojnice 38"/>
            <p:cNvCxnSpPr/>
            <p:nvPr/>
          </p:nvCxnSpPr>
          <p:spPr>
            <a:xfrm>
              <a:off x="7376240" y="3849127"/>
              <a:ext cx="0" cy="324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Přímá spojnice 39"/>
            <p:cNvCxnSpPr/>
            <p:nvPr/>
          </p:nvCxnSpPr>
          <p:spPr>
            <a:xfrm>
              <a:off x="7984277" y="3715249"/>
              <a:ext cx="0" cy="61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Přímá spojnice 40"/>
            <p:cNvCxnSpPr/>
            <p:nvPr/>
          </p:nvCxnSpPr>
          <p:spPr>
            <a:xfrm>
              <a:off x="7596464" y="3841249"/>
              <a:ext cx="0" cy="396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Přímá spojnice 41"/>
            <p:cNvCxnSpPr/>
            <p:nvPr/>
          </p:nvCxnSpPr>
          <p:spPr>
            <a:xfrm>
              <a:off x="7818160" y="3751249"/>
              <a:ext cx="0" cy="540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Přímá spojnice 42"/>
            <p:cNvCxnSpPr/>
            <p:nvPr/>
          </p:nvCxnSpPr>
          <p:spPr>
            <a:xfrm>
              <a:off x="8169072" y="3679249"/>
              <a:ext cx="0" cy="684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Přímá spojnice 43"/>
            <p:cNvCxnSpPr/>
            <p:nvPr/>
          </p:nvCxnSpPr>
          <p:spPr>
            <a:xfrm>
              <a:off x="8388147" y="3520515"/>
              <a:ext cx="0" cy="936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Přímá spojnice 44"/>
            <p:cNvCxnSpPr/>
            <p:nvPr/>
          </p:nvCxnSpPr>
          <p:spPr>
            <a:xfrm>
              <a:off x="8607222" y="3502515"/>
              <a:ext cx="0" cy="97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Přímá spojnice 45"/>
            <p:cNvCxnSpPr/>
            <p:nvPr/>
          </p:nvCxnSpPr>
          <p:spPr>
            <a:xfrm>
              <a:off x="8816772" y="3349451"/>
              <a:ext cx="0" cy="1224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Přímá spojnice 46"/>
            <p:cNvCxnSpPr/>
            <p:nvPr/>
          </p:nvCxnSpPr>
          <p:spPr>
            <a:xfrm>
              <a:off x="8997747" y="3429465"/>
              <a:ext cx="0" cy="1080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Přímá spojnice 47"/>
            <p:cNvCxnSpPr/>
            <p:nvPr/>
          </p:nvCxnSpPr>
          <p:spPr>
            <a:xfrm>
              <a:off x="9185196" y="3452790"/>
              <a:ext cx="0" cy="900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Přímá spojnice 48"/>
            <p:cNvCxnSpPr/>
            <p:nvPr/>
          </p:nvCxnSpPr>
          <p:spPr>
            <a:xfrm>
              <a:off x="9397028" y="3542790"/>
              <a:ext cx="0" cy="720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Přímá spojnice 49"/>
            <p:cNvCxnSpPr/>
            <p:nvPr/>
          </p:nvCxnSpPr>
          <p:spPr>
            <a:xfrm>
              <a:off x="9622577" y="3633840"/>
              <a:ext cx="0" cy="576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Přímá spojnice 50"/>
            <p:cNvCxnSpPr/>
            <p:nvPr/>
          </p:nvCxnSpPr>
          <p:spPr>
            <a:xfrm>
              <a:off x="6422252" y="3921127"/>
              <a:ext cx="0" cy="144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Přímá spojnice 51"/>
            <p:cNvCxnSpPr/>
            <p:nvPr/>
          </p:nvCxnSpPr>
          <p:spPr>
            <a:xfrm>
              <a:off x="10054625" y="3761940"/>
              <a:ext cx="0" cy="396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Přímá spojnice 52"/>
            <p:cNvCxnSpPr/>
            <p:nvPr/>
          </p:nvCxnSpPr>
          <p:spPr>
            <a:xfrm>
              <a:off x="6784202" y="3903127"/>
              <a:ext cx="0" cy="180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Přímá spojnice 53"/>
            <p:cNvCxnSpPr/>
            <p:nvPr/>
          </p:nvCxnSpPr>
          <p:spPr>
            <a:xfrm>
              <a:off x="6601292" y="3921127"/>
              <a:ext cx="0" cy="144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Přímá spojnice 54"/>
            <p:cNvCxnSpPr/>
            <p:nvPr/>
          </p:nvCxnSpPr>
          <p:spPr>
            <a:xfrm>
              <a:off x="10270649" y="3810315"/>
              <a:ext cx="0" cy="356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Přímá spojnice 55"/>
            <p:cNvCxnSpPr/>
            <p:nvPr/>
          </p:nvCxnSpPr>
          <p:spPr>
            <a:xfrm>
              <a:off x="6208485" y="3939127"/>
              <a:ext cx="0" cy="108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Přímá spojnice 56"/>
            <p:cNvCxnSpPr/>
            <p:nvPr/>
          </p:nvCxnSpPr>
          <p:spPr>
            <a:xfrm>
              <a:off x="5735166" y="3957127"/>
              <a:ext cx="0" cy="7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Přímá spojnice 57"/>
            <p:cNvCxnSpPr/>
            <p:nvPr/>
          </p:nvCxnSpPr>
          <p:spPr>
            <a:xfrm>
              <a:off x="6953717" y="3885127"/>
              <a:ext cx="0" cy="216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Přímá spojnice 58"/>
            <p:cNvCxnSpPr/>
            <p:nvPr/>
          </p:nvCxnSpPr>
          <p:spPr>
            <a:xfrm>
              <a:off x="5917536" y="3957127"/>
              <a:ext cx="0" cy="7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Přímá spojnice 59"/>
            <p:cNvCxnSpPr/>
            <p:nvPr/>
          </p:nvCxnSpPr>
          <p:spPr>
            <a:xfrm>
              <a:off x="6054730" y="3923361"/>
              <a:ext cx="0" cy="108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Přímá spojnice 60"/>
            <p:cNvCxnSpPr/>
            <p:nvPr/>
          </p:nvCxnSpPr>
          <p:spPr>
            <a:xfrm>
              <a:off x="10449714" y="3844515"/>
              <a:ext cx="0" cy="288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Přímá spojnice 61"/>
            <p:cNvCxnSpPr/>
            <p:nvPr/>
          </p:nvCxnSpPr>
          <p:spPr>
            <a:xfrm>
              <a:off x="7153742" y="3867127"/>
              <a:ext cx="0" cy="216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Volný tvar 62"/>
            <p:cNvSpPr/>
            <p:nvPr/>
          </p:nvSpPr>
          <p:spPr>
            <a:xfrm>
              <a:off x="5522313" y="2480675"/>
              <a:ext cx="1005678" cy="662473"/>
            </a:xfrm>
            <a:custGeom>
              <a:avLst/>
              <a:gdLst>
                <a:gd name="connsiteX0" fmla="*/ 6512 w 2414084"/>
                <a:gd name="connsiteY0" fmla="*/ 562718 h 615540"/>
                <a:gd name="connsiteX1" fmla="*/ 65128 w 2414084"/>
                <a:gd name="connsiteY1" fmla="*/ 10 h 615540"/>
                <a:gd name="connsiteX2" fmla="*/ 475436 w 2414084"/>
                <a:gd name="connsiteY2" fmla="*/ 574441 h 615540"/>
                <a:gd name="connsiteX3" fmla="*/ 592666 w 2414084"/>
                <a:gd name="connsiteY3" fmla="*/ 23456 h 615540"/>
                <a:gd name="connsiteX4" fmla="*/ 932636 w 2414084"/>
                <a:gd name="connsiteY4" fmla="*/ 597887 h 615540"/>
                <a:gd name="connsiteX5" fmla="*/ 991251 w 2414084"/>
                <a:gd name="connsiteY5" fmla="*/ 35179 h 615540"/>
                <a:gd name="connsiteX6" fmla="*/ 1389836 w 2414084"/>
                <a:gd name="connsiteY6" fmla="*/ 574441 h 615540"/>
                <a:gd name="connsiteX7" fmla="*/ 1436728 w 2414084"/>
                <a:gd name="connsiteY7" fmla="*/ 11733 h 615540"/>
                <a:gd name="connsiteX8" fmla="*/ 1847036 w 2414084"/>
                <a:gd name="connsiteY8" fmla="*/ 574441 h 615540"/>
                <a:gd name="connsiteX9" fmla="*/ 1940820 w 2414084"/>
                <a:gd name="connsiteY9" fmla="*/ 23456 h 615540"/>
                <a:gd name="connsiteX10" fmla="*/ 2351128 w 2414084"/>
                <a:gd name="connsiteY10" fmla="*/ 609610 h 615540"/>
                <a:gd name="connsiteX11" fmla="*/ 2409743 w 2414084"/>
                <a:gd name="connsiteY11" fmla="*/ 328256 h 615540"/>
                <a:gd name="connsiteX12" fmla="*/ 2409743 w 2414084"/>
                <a:gd name="connsiteY12" fmla="*/ 363425 h 615540"/>
                <a:gd name="connsiteX13" fmla="*/ 2409743 w 2414084"/>
                <a:gd name="connsiteY13" fmla="*/ 375148 h 615540"/>
                <a:gd name="connsiteX14" fmla="*/ 2409743 w 2414084"/>
                <a:gd name="connsiteY14" fmla="*/ 339979 h 615540"/>
                <a:gd name="connsiteX0" fmla="*/ 6512 w 2414084"/>
                <a:gd name="connsiteY0" fmla="*/ 609600 h 662422"/>
                <a:gd name="connsiteX1" fmla="*/ 65128 w 2414084"/>
                <a:gd name="connsiteY1" fmla="*/ 46892 h 662422"/>
                <a:gd name="connsiteX2" fmla="*/ 475436 w 2414084"/>
                <a:gd name="connsiteY2" fmla="*/ 621323 h 662422"/>
                <a:gd name="connsiteX3" fmla="*/ 592666 w 2414084"/>
                <a:gd name="connsiteY3" fmla="*/ 70338 h 662422"/>
                <a:gd name="connsiteX4" fmla="*/ 932636 w 2414084"/>
                <a:gd name="connsiteY4" fmla="*/ 644769 h 662422"/>
                <a:gd name="connsiteX5" fmla="*/ 991251 w 2414084"/>
                <a:gd name="connsiteY5" fmla="*/ 82061 h 662422"/>
                <a:gd name="connsiteX6" fmla="*/ 1389836 w 2414084"/>
                <a:gd name="connsiteY6" fmla="*/ 621323 h 662422"/>
                <a:gd name="connsiteX7" fmla="*/ 1436727 w 2414084"/>
                <a:gd name="connsiteY7" fmla="*/ 0 h 662422"/>
                <a:gd name="connsiteX8" fmla="*/ 1847036 w 2414084"/>
                <a:gd name="connsiteY8" fmla="*/ 621323 h 662422"/>
                <a:gd name="connsiteX9" fmla="*/ 1940820 w 2414084"/>
                <a:gd name="connsiteY9" fmla="*/ 70338 h 662422"/>
                <a:gd name="connsiteX10" fmla="*/ 2351128 w 2414084"/>
                <a:gd name="connsiteY10" fmla="*/ 656492 h 662422"/>
                <a:gd name="connsiteX11" fmla="*/ 2409743 w 2414084"/>
                <a:gd name="connsiteY11" fmla="*/ 375138 h 662422"/>
                <a:gd name="connsiteX12" fmla="*/ 2409743 w 2414084"/>
                <a:gd name="connsiteY12" fmla="*/ 410307 h 662422"/>
                <a:gd name="connsiteX13" fmla="*/ 2409743 w 2414084"/>
                <a:gd name="connsiteY13" fmla="*/ 422030 h 662422"/>
                <a:gd name="connsiteX14" fmla="*/ 2409743 w 2414084"/>
                <a:gd name="connsiteY14" fmla="*/ 386861 h 662422"/>
                <a:gd name="connsiteX0" fmla="*/ 6512 w 2414084"/>
                <a:gd name="connsiteY0" fmla="*/ 609600 h 662422"/>
                <a:gd name="connsiteX1" fmla="*/ 65128 w 2414084"/>
                <a:gd name="connsiteY1" fmla="*/ 46892 h 662422"/>
                <a:gd name="connsiteX2" fmla="*/ 475436 w 2414084"/>
                <a:gd name="connsiteY2" fmla="*/ 621323 h 662422"/>
                <a:gd name="connsiteX3" fmla="*/ 592666 w 2414084"/>
                <a:gd name="connsiteY3" fmla="*/ 70338 h 662422"/>
                <a:gd name="connsiteX4" fmla="*/ 932636 w 2414084"/>
                <a:gd name="connsiteY4" fmla="*/ 644769 h 662422"/>
                <a:gd name="connsiteX5" fmla="*/ 977787 w 2414084"/>
                <a:gd name="connsiteY5" fmla="*/ 42792 h 662422"/>
                <a:gd name="connsiteX6" fmla="*/ 1389836 w 2414084"/>
                <a:gd name="connsiteY6" fmla="*/ 621323 h 662422"/>
                <a:gd name="connsiteX7" fmla="*/ 1436727 w 2414084"/>
                <a:gd name="connsiteY7" fmla="*/ 0 h 662422"/>
                <a:gd name="connsiteX8" fmla="*/ 1847036 w 2414084"/>
                <a:gd name="connsiteY8" fmla="*/ 621323 h 662422"/>
                <a:gd name="connsiteX9" fmla="*/ 1940820 w 2414084"/>
                <a:gd name="connsiteY9" fmla="*/ 70338 h 662422"/>
                <a:gd name="connsiteX10" fmla="*/ 2351128 w 2414084"/>
                <a:gd name="connsiteY10" fmla="*/ 656492 h 662422"/>
                <a:gd name="connsiteX11" fmla="*/ 2409743 w 2414084"/>
                <a:gd name="connsiteY11" fmla="*/ 375138 h 662422"/>
                <a:gd name="connsiteX12" fmla="*/ 2409743 w 2414084"/>
                <a:gd name="connsiteY12" fmla="*/ 410307 h 662422"/>
                <a:gd name="connsiteX13" fmla="*/ 2409743 w 2414084"/>
                <a:gd name="connsiteY13" fmla="*/ 422030 h 662422"/>
                <a:gd name="connsiteX14" fmla="*/ 2409743 w 2414084"/>
                <a:gd name="connsiteY14" fmla="*/ 386861 h 662422"/>
                <a:gd name="connsiteX0" fmla="*/ 6512 w 2414084"/>
                <a:gd name="connsiteY0" fmla="*/ 609651 h 662473"/>
                <a:gd name="connsiteX1" fmla="*/ 65128 w 2414084"/>
                <a:gd name="connsiteY1" fmla="*/ 46943 h 662473"/>
                <a:gd name="connsiteX2" fmla="*/ 475436 w 2414084"/>
                <a:gd name="connsiteY2" fmla="*/ 621374 h 662473"/>
                <a:gd name="connsiteX3" fmla="*/ 592666 w 2414084"/>
                <a:gd name="connsiteY3" fmla="*/ 70389 h 662473"/>
                <a:gd name="connsiteX4" fmla="*/ 932636 w 2414084"/>
                <a:gd name="connsiteY4" fmla="*/ 644820 h 662473"/>
                <a:gd name="connsiteX5" fmla="*/ 977787 w 2414084"/>
                <a:gd name="connsiteY5" fmla="*/ 42843 h 662473"/>
                <a:gd name="connsiteX6" fmla="*/ 1403303 w 2414084"/>
                <a:gd name="connsiteY6" fmla="*/ 660643 h 662473"/>
                <a:gd name="connsiteX7" fmla="*/ 1436727 w 2414084"/>
                <a:gd name="connsiteY7" fmla="*/ 51 h 662473"/>
                <a:gd name="connsiteX8" fmla="*/ 1847036 w 2414084"/>
                <a:gd name="connsiteY8" fmla="*/ 621374 h 662473"/>
                <a:gd name="connsiteX9" fmla="*/ 1940820 w 2414084"/>
                <a:gd name="connsiteY9" fmla="*/ 70389 h 662473"/>
                <a:gd name="connsiteX10" fmla="*/ 2351128 w 2414084"/>
                <a:gd name="connsiteY10" fmla="*/ 656543 h 662473"/>
                <a:gd name="connsiteX11" fmla="*/ 2409743 w 2414084"/>
                <a:gd name="connsiteY11" fmla="*/ 375189 h 662473"/>
                <a:gd name="connsiteX12" fmla="*/ 2409743 w 2414084"/>
                <a:gd name="connsiteY12" fmla="*/ 410358 h 662473"/>
                <a:gd name="connsiteX13" fmla="*/ 2409743 w 2414084"/>
                <a:gd name="connsiteY13" fmla="*/ 422081 h 662473"/>
                <a:gd name="connsiteX14" fmla="*/ 2409743 w 2414084"/>
                <a:gd name="connsiteY14" fmla="*/ 386912 h 66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4084" h="662473">
                  <a:moveTo>
                    <a:pt x="6512" y="609651"/>
                  </a:moveTo>
                  <a:cubicBezTo>
                    <a:pt x="-3257" y="327320"/>
                    <a:pt x="-13026" y="44989"/>
                    <a:pt x="65128" y="46943"/>
                  </a:cubicBezTo>
                  <a:cubicBezTo>
                    <a:pt x="143282" y="48897"/>
                    <a:pt x="387513" y="617466"/>
                    <a:pt x="475436" y="621374"/>
                  </a:cubicBezTo>
                  <a:cubicBezTo>
                    <a:pt x="563359" y="625282"/>
                    <a:pt x="516466" y="66481"/>
                    <a:pt x="592666" y="70389"/>
                  </a:cubicBezTo>
                  <a:cubicBezTo>
                    <a:pt x="668866" y="74297"/>
                    <a:pt x="868449" y="649411"/>
                    <a:pt x="932636" y="644820"/>
                  </a:cubicBezTo>
                  <a:cubicBezTo>
                    <a:pt x="996823" y="640229"/>
                    <a:pt x="899343" y="40206"/>
                    <a:pt x="977787" y="42843"/>
                  </a:cubicBezTo>
                  <a:cubicBezTo>
                    <a:pt x="1056231" y="45480"/>
                    <a:pt x="1326813" y="667775"/>
                    <a:pt x="1403303" y="660643"/>
                  </a:cubicBezTo>
                  <a:cubicBezTo>
                    <a:pt x="1479793" y="653511"/>
                    <a:pt x="1362771" y="6596"/>
                    <a:pt x="1436727" y="51"/>
                  </a:cubicBezTo>
                  <a:cubicBezTo>
                    <a:pt x="1510683" y="-6494"/>
                    <a:pt x="1763021" y="609651"/>
                    <a:pt x="1847036" y="621374"/>
                  </a:cubicBezTo>
                  <a:cubicBezTo>
                    <a:pt x="1931051" y="633097"/>
                    <a:pt x="1856805" y="64527"/>
                    <a:pt x="1940820" y="70389"/>
                  </a:cubicBezTo>
                  <a:cubicBezTo>
                    <a:pt x="2024835" y="76251"/>
                    <a:pt x="2272974" y="605743"/>
                    <a:pt x="2351128" y="656543"/>
                  </a:cubicBezTo>
                  <a:cubicBezTo>
                    <a:pt x="2429282" y="707343"/>
                    <a:pt x="2399974" y="416220"/>
                    <a:pt x="2409743" y="375189"/>
                  </a:cubicBezTo>
                  <a:cubicBezTo>
                    <a:pt x="2419512" y="334158"/>
                    <a:pt x="2409743" y="410358"/>
                    <a:pt x="2409743" y="410358"/>
                  </a:cubicBezTo>
                  <a:lnTo>
                    <a:pt x="2409743" y="422081"/>
                  </a:lnTo>
                  <a:lnTo>
                    <a:pt x="2409743" y="386912"/>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a:p>
          </p:txBody>
        </p:sp>
        <p:cxnSp>
          <p:nvCxnSpPr>
            <p:cNvPr id="64" name="Přímá spojnice 63"/>
            <p:cNvCxnSpPr/>
            <p:nvPr/>
          </p:nvCxnSpPr>
          <p:spPr>
            <a:xfrm>
              <a:off x="9857651" y="3706890"/>
              <a:ext cx="0" cy="468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Přímá spojnice 64"/>
            <p:cNvCxnSpPr/>
            <p:nvPr/>
          </p:nvCxnSpPr>
          <p:spPr>
            <a:xfrm>
              <a:off x="10649739" y="3863565"/>
              <a:ext cx="0" cy="25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Přímá spojnice 65"/>
            <p:cNvCxnSpPr/>
            <p:nvPr/>
          </p:nvCxnSpPr>
          <p:spPr>
            <a:xfrm>
              <a:off x="10868814" y="3881565"/>
              <a:ext cx="0" cy="216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Přímá spojnice 66"/>
            <p:cNvCxnSpPr/>
            <p:nvPr/>
          </p:nvCxnSpPr>
          <p:spPr>
            <a:xfrm>
              <a:off x="11040264" y="3899565"/>
              <a:ext cx="0" cy="180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Volný tvar 67"/>
            <p:cNvSpPr/>
            <p:nvPr/>
          </p:nvSpPr>
          <p:spPr>
            <a:xfrm>
              <a:off x="10589223" y="2446351"/>
              <a:ext cx="1016875" cy="625128"/>
            </a:xfrm>
            <a:custGeom>
              <a:avLst/>
              <a:gdLst>
                <a:gd name="connsiteX0" fmla="*/ 6512 w 2414084"/>
                <a:gd name="connsiteY0" fmla="*/ 562718 h 615540"/>
                <a:gd name="connsiteX1" fmla="*/ 65128 w 2414084"/>
                <a:gd name="connsiteY1" fmla="*/ 10 h 615540"/>
                <a:gd name="connsiteX2" fmla="*/ 475436 w 2414084"/>
                <a:gd name="connsiteY2" fmla="*/ 574441 h 615540"/>
                <a:gd name="connsiteX3" fmla="*/ 592666 w 2414084"/>
                <a:gd name="connsiteY3" fmla="*/ 23456 h 615540"/>
                <a:gd name="connsiteX4" fmla="*/ 932636 w 2414084"/>
                <a:gd name="connsiteY4" fmla="*/ 597887 h 615540"/>
                <a:gd name="connsiteX5" fmla="*/ 991251 w 2414084"/>
                <a:gd name="connsiteY5" fmla="*/ 35179 h 615540"/>
                <a:gd name="connsiteX6" fmla="*/ 1389836 w 2414084"/>
                <a:gd name="connsiteY6" fmla="*/ 574441 h 615540"/>
                <a:gd name="connsiteX7" fmla="*/ 1436728 w 2414084"/>
                <a:gd name="connsiteY7" fmla="*/ 11733 h 615540"/>
                <a:gd name="connsiteX8" fmla="*/ 1847036 w 2414084"/>
                <a:gd name="connsiteY8" fmla="*/ 574441 h 615540"/>
                <a:gd name="connsiteX9" fmla="*/ 1940820 w 2414084"/>
                <a:gd name="connsiteY9" fmla="*/ 23456 h 615540"/>
                <a:gd name="connsiteX10" fmla="*/ 2351128 w 2414084"/>
                <a:gd name="connsiteY10" fmla="*/ 609610 h 615540"/>
                <a:gd name="connsiteX11" fmla="*/ 2409743 w 2414084"/>
                <a:gd name="connsiteY11" fmla="*/ 328256 h 615540"/>
                <a:gd name="connsiteX12" fmla="*/ 2409743 w 2414084"/>
                <a:gd name="connsiteY12" fmla="*/ 363425 h 615540"/>
                <a:gd name="connsiteX13" fmla="*/ 2409743 w 2414084"/>
                <a:gd name="connsiteY13" fmla="*/ 375148 h 615540"/>
                <a:gd name="connsiteX14" fmla="*/ 2409743 w 2414084"/>
                <a:gd name="connsiteY14" fmla="*/ 339979 h 615540"/>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932636 w 2414084"/>
                <a:gd name="connsiteY4" fmla="*/ 648374 h 666027"/>
                <a:gd name="connsiteX5" fmla="*/ 991251 w 2414084"/>
                <a:gd name="connsiteY5" fmla="*/ 85666 h 666027"/>
                <a:gd name="connsiteX6" fmla="*/ 1389836 w 2414084"/>
                <a:gd name="connsiteY6" fmla="*/ 624928 h 666027"/>
                <a:gd name="connsiteX7" fmla="*/ 1436728 w 2414084"/>
                <a:gd name="connsiteY7" fmla="*/ 6222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932636 w 2414084"/>
                <a:gd name="connsiteY4" fmla="*/ 648374 h 666027"/>
                <a:gd name="connsiteX5" fmla="*/ 991250 w 2414084"/>
                <a:gd name="connsiteY5" fmla="*/ 119325 h 666027"/>
                <a:gd name="connsiteX6" fmla="*/ 1389836 w 2414084"/>
                <a:gd name="connsiteY6" fmla="*/ 624928 h 666027"/>
                <a:gd name="connsiteX7" fmla="*/ 1436728 w 2414084"/>
                <a:gd name="connsiteY7" fmla="*/ 6222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932636 w 2414084"/>
                <a:gd name="connsiteY4" fmla="*/ 648374 h 666027"/>
                <a:gd name="connsiteX5" fmla="*/ 991250 w 2414084"/>
                <a:gd name="connsiteY5" fmla="*/ 119325 h 666027"/>
                <a:gd name="connsiteX6" fmla="*/ 1389836 w 2414084"/>
                <a:gd name="connsiteY6" fmla="*/ 624928 h 666027"/>
                <a:gd name="connsiteX7" fmla="*/ 1450056 w 2414084"/>
                <a:gd name="connsiteY7" fmla="*/ 7905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887379 w 2414084"/>
                <a:gd name="connsiteY4" fmla="*/ 610274 h 666027"/>
                <a:gd name="connsiteX5" fmla="*/ 991250 w 2414084"/>
                <a:gd name="connsiteY5" fmla="*/ 119325 h 666027"/>
                <a:gd name="connsiteX6" fmla="*/ 1389836 w 2414084"/>
                <a:gd name="connsiteY6" fmla="*/ 624928 h 666027"/>
                <a:gd name="connsiteX7" fmla="*/ 1450056 w 2414084"/>
                <a:gd name="connsiteY7" fmla="*/ 7905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5759"/>
                <a:gd name="connsiteY0" fmla="*/ 613205 h 625128"/>
                <a:gd name="connsiteX1" fmla="*/ 65129 w 2415759"/>
                <a:gd name="connsiteY1" fmla="*/ 8 h 625128"/>
                <a:gd name="connsiteX2" fmla="*/ 475436 w 2415759"/>
                <a:gd name="connsiteY2" fmla="*/ 624928 h 625128"/>
                <a:gd name="connsiteX3" fmla="*/ 592666 w 2415759"/>
                <a:gd name="connsiteY3" fmla="*/ 73943 h 625128"/>
                <a:gd name="connsiteX4" fmla="*/ 887379 w 2415759"/>
                <a:gd name="connsiteY4" fmla="*/ 610274 h 625128"/>
                <a:gd name="connsiteX5" fmla="*/ 991250 w 2415759"/>
                <a:gd name="connsiteY5" fmla="*/ 119325 h 625128"/>
                <a:gd name="connsiteX6" fmla="*/ 1389836 w 2415759"/>
                <a:gd name="connsiteY6" fmla="*/ 624928 h 625128"/>
                <a:gd name="connsiteX7" fmla="*/ 1450056 w 2415759"/>
                <a:gd name="connsiteY7" fmla="*/ 79050 h 625128"/>
                <a:gd name="connsiteX8" fmla="*/ 1847036 w 2415759"/>
                <a:gd name="connsiteY8" fmla="*/ 624928 h 625128"/>
                <a:gd name="connsiteX9" fmla="*/ 1940820 w 2415759"/>
                <a:gd name="connsiteY9" fmla="*/ 73943 h 625128"/>
                <a:gd name="connsiteX10" fmla="*/ 2328501 w 2415759"/>
                <a:gd name="connsiteY10" fmla="*/ 612472 h 625128"/>
                <a:gd name="connsiteX11" fmla="*/ 2409743 w 2415759"/>
                <a:gd name="connsiteY11" fmla="*/ 378743 h 625128"/>
                <a:gd name="connsiteX12" fmla="*/ 2409743 w 2415759"/>
                <a:gd name="connsiteY12" fmla="*/ 413912 h 625128"/>
                <a:gd name="connsiteX13" fmla="*/ 2409743 w 2415759"/>
                <a:gd name="connsiteY13" fmla="*/ 425635 h 625128"/>
                <a:gd name="connsiteX14" fmla="*/ 2409743 w 2415759"/>
                <a:gd name="connsiteY14" fmla="*/ 390466 h 62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5759" h="625128">
                  <a:moveTo>
                    <a:pt x="6512" y="613205"/>
                  </a:moveTo>
                  <a:cubicBezTo>
                    <a:pt x="-3257" y="330874"/>
                    <a:pt x="-13025" y="-1946"/>
                    <a:pt x="65129" y="8"/>
                  </a:cubicBezTo>
                  <a:cubicBezTo>
                    <a:pt x="143283" y="1962"/>
                    <a:pt x="387513" y="612606"/>
                    <a:pt x="475436" y="624928"/>
                  </a:cubicBezTo>
                  <a:cubicBezTo>
                    <a:pt x="563359" y="637250"/>
                    <a:pt x="524009" y="76385"/>
                    <a:pt x="592666" y="73943"/>
                  </a:cubicBezTo>
                  <a:cubicBezTo>
                    <a:pt x="661323" y="71501"/>
                    <a:pt x="820948" y="602710"/>
                    <a:pt x="887379" y="610274"/>
                  </a:cubicBezTo>
                  <a:cubicBezTo>
                    <a:pt x="953810" y="617838"/>
                    <a:pt x="907507" y="116883"/>
                    <a:pt x="991250" y="119325"/>
                  </a:cubicBezTo>
                  <a:cubicBezTo>
                    <a:pt x="1074993" y="121767"/>
                    <a:pt x="1313368" y="631641"/>
                    <a:pt x="1389836" y="624928"/>
                  </a:cubicBezTo>
                  <a:cubicBezTo>
                    <a:pt x="1466304" y="618216"/>
                    <a:pt x="1373856" y="79050"/>
                    <a:pt x="1450056" y="79050"/>
                  </a:cubicBezTo>
                  <a:cubicBezTo>
                    <a:pt x="1526256" y="79050"/>
                    <a:pt x="1765242" y="625779"/>
                    <a:pt x="1847036" y="624928"/>
                  </a:cubicBezTo>
                  <a:cubicBezTo>
                    <a:pt x="1928830" y="624077"/>
                    <a:pt x="1860576" y="76019"/>
                    <a:pt x="1940820" y="73943"/>
                  </a:cubicBezTo>
                  <a:cubicBezTo>
                    <a:pt x="2021064" y="71867"/>
                    <a:pt x="2250347" y="561672"/>
                    <a:pt x="2328501" y="612472"/>
                  </a:cubicBezTo>
                  <a:cubicBezTo>
                    <a:pt x="2406655" y="663272"/>
                    <a:pt x="2396203" y="411836"/>
                    <a:pt x="2409743" y="378743"/>
                  </a:cubicBezTo>
                  <a:cubicBezTo>
                    <a:pt x="2423283" y="345650"/>
                    <a:pt x="2409743" y="413912"/>
                    <a:pt x="2409743" y="413912"/>
                  </a:cubicBezTo>
                  <a:lnTo>
                    <a:pt x="2409743" y="425635"/>
                  </a:lnTo>
                  <a:lnTo>
                    <a:pt x="2409743" y="390466"/>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a:p>
          </p:txBody>
        </p:sp>
        <p:cxnSp>
          <p:nvCxnSpPr>
            <p:cNvPr id="69" name="Přímá spojnice 68"/>
            <p:cNvCxnSpPr/>
            <p:nvPr/>
          </p:nvCxnSpPr>
          <p:spPr>
            <a:xfrm>
              <a:off x="11259339" y="3917565"/>
              <a:ext cx="0" cy="144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Přímá spojnice 69"/>
            <p:cNvCxnSpPr/>
            <p:nvPr/>
          </p:nvCxnSpPr>
          <p:spPr>
            <a:xfrm>
              <a:off x="11440314" y="3935565"/>
              <a:ext cx="0" cy="108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Volný tvar 70"/>
            <p:cNvSpPr/>
            <p:nvPr/>
          </p:nvSpPr>
          <p:spPr>
            <a:xfrm>
              <a:off x="6555473" y="4652198"/>
              <a:ext cx="1005678" cy="662473"/>
            </a:xfrm>
            <a:custGeom>
              <a:avLst/>
              <a:gdLst>
                <a:gd name="connsiteX0" fmla="*/ 6512 w 2414084"/>
                <a:gd name="connsiteY0" fmla="*/ 562718 h 615540"/>
                <a:gd name="connsiteX1" fmla="*/ 65128 w 2414084"/>
                <a:gd name="connsiteY1" fmla="*/ 10 h 615540"/>
                <a:gd name="connsiteX2" fmla="*/ 475436 w 2414084"/>
                <a:gd name="connsiteY2" fmla="*/ 574441 h 615540"/>
                <a:gd name="connsiteX3" fmla="*/ 592666 w 2414084"/>
                <a:gd name="connsiteY3" fmla="*/ 23456 h 615540"/>
                <a:gd name="connsiteX4" fmla="*/ 932636 w 2414084"/>
                <a:gd name="connsiteY4" fmla="*/ 597887 h 615540"/>
                <a:gd name="connsiteX5" fmla="*/ 991251 w 2414084"/>
                <a:gd name="connsiteY5" fmla="*/ 35179 h 615540"/>
                <a:gd name="connsiteX6" fmla="*/ 1389836 w 2414084"/>
                <a:gd name="connsiteY6" fmla="*/ 574441 h 615540"/>
                <a:gd name="connsiteX7" fmla="*/ 1436728 w 2414084"/>
                <a:gd name="connsiteY7" fmla="*/ 11733 h 615540"/>
                <a:gd name="connsiteX8" fmla="*/ 1847036 w 2414084"/>
                <a:gd name="connsiteY8" fmla="*/ 574441 h 615540"/>
                <a:gd name="connsiteX9" fmla="*/ 1940820 w 2414084"/>
                <a:gd name="connsiteY9" fmla="*/ 23456 h 615540"/>
                <a:gd name="connsiteX10" fmla="*/ 2351128 w 2414084"/>
                <a:gd name="connsiteY10" fmla="*/ 609610 h 615540"/>
                <a:gd name="connsiteX11" fmla="*/ 2409743 w 2414084"/>
                <a:gd name="connsiteY11" fmla="*/ 328256 h 615540"/>
                <a:gd name="connsiteX12" fmla="*/ 2409743 w 2414084"/>
                <a:gd name="connsiteY12" fmla="*/ 363425 h 615540"/>
                <a:gd name="connsiteX13" fmla="*/ 2409743 w 2414084"/>
                <a:gd name="connsiteY13" fmla="*/ 375148 h 615540"/>
                <a:gd name="connsiteX14" fmla="*/ 2409743 w 2414084"/>
                <a:gd name="connsiteY14" fmla="*/ 339979 h 615540"/>
                <a:gd name="connsiteX0" fmla="*/ 6512 w 2414084"/>
                <a:gd name="connsiteY0" fmla="*/ 609600 h 662422"/>
                <a:gd name="connsiteX1" fmla="*/ 65128 w 2414084"/>
                <a:gd name="connsiteY1" fmla="*/ 46892 h 662422"/>
                <a:gd name="connsiteX2" fmla="*/ 475436 w 2414084"/>
                <a:gd name="connsiteY2" fmla="*/ 621323 h 662422"/>
                <a:gd name="connsiteX3" fmla="*/ 592666 w 2414084"/>
                <a:gd name="connsiteY3" fmla="*/ 70338 h 662422"/>
                <a:gd name="connsiteX4" fmla="*/ 932636 w 2414084"/>
                <a:gd name="connsiteY4" fmla="*/ 644769 h 662422"/>
                <a:gd name="connsiteX5" fmla="*/ 991251 w 2414084"/>
                <a:gd name="connsiteY5" fmla="*/ 82061 h 662422"/>
                <a:gd name="connsiteX6" fmla="*/ 1389836 w 2414084"/>
                <a:gd name="connsiteY6" fmla="*/ 621323 h 662422"/>
                <a:gd name="connsiteX7" fmla="*/ 1436727 w 2414084"/>
                <a:gd name="connsiteY7" fmla="*/ 0 h 662422"/>
                <a:gd name="connsiteX8" fmla="*/ 1847036 w 2414084"/>
                <a:gd name="connsiteY8" fmla="*/ 621323 h 662422"/>
                <a:gd name="connsiteX9" fmla="*/ 1940820 w 2414084"/>
                <a:gd name="connsiteY9" fmla="*/ 70338 h 662422"/>
                <a:gd name="connsiteX10" fmla="*/ 2351128 w 2414084"/>
                <a:gd name="connsiteY10" fmla="*/ 656492 h 662422"/>
                <a:gd name="connsiteX11" fmla="*/ 2409743 w 2414084"/>
                <a:gd name="connsiteY11" fmla="*/ 375138 h 662422"/>
                <a:gd name="connsiteX12" fmla="*/ 2409743 w 2414084"/>
                <a:gd name="connsiteY12" fmla="*/ 410307 h 662422"/>
                <a:gd name="connsiteX13" fmla="*/ 2409743 w 2414084"/>
                <a:gd name="connsiteY13" fmla="*/ 422030 h 662422"/>
                <a:gd name="connsiteX14" fmla="*/ 2409743 w 2414084"/>
                <a:gd name="connsiteY14" fmla="*/ 386861 h 662422"/>
                <a:gd name="connsiteX0" fmla="*/ 6512 w 2414084"/>
                <a:gd name="connsiteY0" fmla="*/ 609600 h 662422"/>
                <a:gd name="connsiteX1" fmla="*/ 65128 w 2414084"/>
                <a:gd name="connsiteY1" fmla="*/ 46892 h 662422"/>
                <a:gd name="connsiteX2" fmla="*/ 475436 w 2414084"/>
                <a:gd name="connsiteY2" fmla="*/ 621323 h 662422"/>
                <a:gd name="connsiteX3" fmla="*/ 592666 w 2414084"/>
                <a:gd name="connsiteY3" fmla="*/ 70338 h 662422"/>
                <a:gd name="connsiteX4" fmla="*/ 932636 w 2414084"/>
                <a:gd name="connsiteY4" fmla="*/ 644769 h 662422"/>
                <a:gd name="connsiteX5" fmla="*/ 977787 w 2414084"/>
                <a:gd name="connsiteY5" fmla="*/ 42792 h 662422"/>
                <a:gd name="connsiteX6" fmla="*/ 1389836 w 2414084"/>
                <a:gd name="connsiteY6" fmla="*/ 621323 h 662422"/>
                <a:gd name="connsiteX7" fmla="*/ 1436727 w 2414084"/>
                <a:gd name="connsiteY7" fmla="*/ 0 h 662422"/>
                <a:gd name="connsiteX8" fmla="*/ 1847036 w 2414084"/>
                <a:gd name="connsiteY8" fmla="*/ 621323 h 662422"/>
                <a:gd name="connsiteX9" fmla="*/ 1940820 w 2414084"/>
                <a:gd name="connsiteY9" fmla="*/ 70338 h 662422"/>
                <a:gd name="connsiteX10" fmla="*/ 2351128 w 2414084"/>
                <a:gd name="connsiteY10" fmla="*/ 656492 h 662422"/>
                <a:gd name="connsiteX11" fmla="*/ 2409743 w 2414084"/>
                <a:gd name="connsiteY11" fmla="*/ 375138 h 662422"/>
                <a:gd name="connsiteX12" fmla="*/ 2409743 w 2414084"/>
                <a:gd name="connsiteY12" fmla="*/ 410307 h 662422"/>
                <a:gd name="connsiteX13" fmla="*/ 2409743 w 2414084"/>
                <a:gd name="connsiteY13" fmla="*/ 422030 h 662422"/>
                <a:gd name="connsiteX14" fmla="*/ 2409743 w 2414084"/>
                <a:gd name="connsiteY14" fmla="*/ 386861 h 662422"/>
                <a:gd name="connsiteX0" fmla="*/ 6512 w 2414084"/>
                <a:gd name="connsiteY0" fmla="*/ 609651 h 662473"/>
                <a:gd name="connsiteX1" fmla="*/ 65128 w 2414084"/>
                <a:gd name="connsiteY1" fmla="*/ 46943 h 662473"/>
                <a:gd name="connsiteX2" fmla="*/ 475436 w 2414084"/>
                <a:gd name="connsiteY2" fmla="*/ 621374 h 662473"/>
                <a:gd name="connsiteX3" fmla="*/ 592666 w 2414084"/>
                <a:gd name="connsiteY3" fmla="*/ 70389 h 662473"/>
                <a:gd name="connsiteX4" fmla="*/ 932636 w 2414084"/>
                <a:gd name="connsiteY4" fmla="*/ 644820 h 662473"/>
                <a:gd name="connsiteX5" fmla="*/ 977787 w 2414084"/>
                <a:gd name="connsiteY5" fmla="*/ 42843 h 662473"/>
                <a:gd name="connsiteX6" fmla="*/ 1403303 w 2414084"/>
                <a:gd name="connsiteY6" fmla="*/ 660643 h 662473"/>
                <a:gd name="connsiteX7" fmla="*/ 1436727 w 2414084"/>
                <a:gd name="connsiteY7" fmla="*/ 51 h 662473"/>
                <a:gd name="connsiteX8" fmla="*/ 1847036 w 2414084"/>
                <a:gd name="connsiteY8" fmla="*/ 621374 h 662473"/>
                <a:gd name="connsiteX9" fmla="*/ 1940820 w 2414084"/>
                <a:gd name="connsiteY9" fmla="*/ 70389 h 662473"/>
                <a:gd name="connsiteX10" fmla="*/ 2351128 w 2414084"/>
                <a:gd name="connsiteY10" fmla="*/ 656543 h 662473"/>
                <a:gd name="connsiteX11" fmla="*/ 2409743 w 2414084"/>
                <a:gd name="connsiteY11" fmla="*/ 375189 h 662473"/>
                <a:gd name="connsiteX12" fmla="*/ 2409743 w 2414084"/>
                <a:gd name="connsiteY12" fmla="*/ 410358 h 662473"/>
                <a:gd name="connsiteX13" fmla="*/ 2409743 w 2414084"/>
                <a:gd name="connsiteY13" fmla="*/ 422081 h 662473"/>
                <a:gd name="connsiteX14" fmla="*/ 2409743 w 2414084"/>
                <a:gd name="connsiteY14" fmla="*/ 386912 h 66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4084" h="662473">
                  <a:moveTo>
                    <a:pt x="6512" y="609651"/>
                  </a:moveTo>
                  <a:cubicBezTo>
                    <a:pt x="-3257" y="327320"/>
                    <a:pt x="-13026" y="44989"/>
                    <a:pt x="65128" y="46943"/>
                  </a:cubicBezTo>
                  <a:cubicBezTo>
                    <a:pt x="143282" y="48897"/>
                    <a:pt x="387513" y="617466"/>
                    <a:pt x="475436" y="621374"/>
                  </a:cubicBezTo>
                  <a:cubicBezTo>
                    <a:pt x="563359" y="625282"/>
                    <a:pt x="516466" y="66481"/>
                    <a:pt x="592666" y="70389"/>
                  </a:cubicBezTo>
                  <a:cubicBezTo>
                    <a:pt x="668866" y="74297"/>
                    <a:pt x="868449" y="649411"/>
                    <a:pt x="932636" y="644820"/>
                  </a:cubicBezTo>
                  <a:cubicBezTo>
                    <a:pt x="996823" y="640229"/>
                    <a:pt x="899343" y="40206"/>
                    <a:pt x="977787" y="42843"/>
                  </a:cubicBezTo>
                  <a:cubicBezTo>
                    <a:pt x="1056231" y="45480"/>
                    <a:pt x="1326813" y="667775"/>
                    <a:pt x="1403303" y="660643"/>
                  </a:cubicBezTo>
                  <a:cubicBezTo>
                    <a:pt x="1479793" y="653511"/>
                    <a:pt x="1362771" y="6596"/>
                    <a:pt x="1436727" y="51"/>
                  </a:cubicBezTo>
                  <a:cubicBezTo>
                    <a:pt x="1510683" y="-6494"/>
                    <a:pt x="1763021" y="609651"/>
                    <a:pt x="1847036" y="621374"/>
                  </a:cubicBezTo>
                  <a:cubicBezTo>
                    <a:pt x="1931051" y="633097"/>
                    <a:pt x="1856805" y="64527"/>
                    <a:pt x="1940820" y="70389"/>
                  </a:cubicBezTo>
                  <a:cubicBezTo>
                    <a:pt x="2024835" y="76251"/>
                    <a:pt x="2272974" y="605743"/>
                    <a:pt x="2351128" y="656543"/>
                  </a:cubicBezTo>
                  <a:cubicBezTo>
                    <a:pt x="2429282" y="707343"/>
                    <a:pt x="2399974" y="416220"/>
                    <a:pt x="2409743" y="375189"/>
                  </a:cubicBezTo>
                  <a:cubicBezTo>
                    <a:pt x="2419512" y="334158"/>
                    <a:pt x="2409743" y="410358"/>
                    <a:pt x="2409743" y="410358"/>
                  </a:cubicBezTo>
                  <a:lnTo>
                    <a:pt x="2409743" y="422081"/>
                  </a:lnTo>
                  <a:lnTo>
                    <a:pt x="2409743" y="38691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a:p>
          </p:txBody>
        </p:sp>
        <p:sp>
          <p:nvSpPr>
            <p:cNvPr id="72" name="Volný tvar 71"/>
            <p:cNvSpPr/>
            <p:nvPr/>
          </p:nvSpPr>
          <p:spPr>
            <a:xfrm>
              <a:off x="7558392" y="4722589"/>
              <a:ext cx="1015064" cy="603807"/>
            </a:xfrm>
            <a:custGeom>
              <a:avLst/>
              <a:gdLst>
                <a:gd name="connsiteX0" fmla="*/ 6512 w 2414084"/>
                <a:gd name="connsiteY0" fmla="*/ 562718 h 615540"/>
                <a:gd name="connsiteX1" fmla="*/ 65128 w 2414084"/>
                <a:gd name="connsiteY1" fmla="*/ 10 h 615540"/>
                <a:gd name="connsiteX2" fmla="*/ 475436 w 2414084"/>
                <a:gd name="connsiteY2" fmla="*/ 574441 h 615540"/>
                <a:gd name="connsiteX3" fmla="*/ 592666 w 2414084"/>
                <a:gd name="connsiteY3" fmla="*/ 23456 h 615540"/>
                <a:gd name="connsiteX4" fmla="*/ 932636 w 2414084"/>
                <a:gd name="connsiteY4" fmla="*/ 597887 h 615540"/>
                <a:gd name="connsiteX5" fmla="*/ 991251 w 2414084"/>
                <a:gd name="connsiteY5" fmla="*/ 35179 h 615540"/>
                <a:gd name="connsiteX6" fmla="*/ 1389836 w 2414084"/>
                <a:gd name="connsiteY6" fmla="*/ 574441 h 615540"/>
                <a:gd name="connsiteX7" fmla="*/ 1436728 w 2414084"/>
                <a:gd name="connsiteY7" fmla="*/ 11733 h 615540"/>
                <a:gd name="connsiteX8" fmla="*/ 1847036 w 2414084"/>
                <a:gd name="connsiteY8" fmla="*/ 574441 h 615540"/>
                <a:gd name="connsiteX9" fmla="*/ 1940820 w 2414084"/>
                <a:gd name="connsiteY9" fmla="*/ 23456 h 615540"/>
                <a:gd name="connsiteX10" fmla="*/ 2351128 w 2414084"/>
                <a:gd name="connsiteY10" fmla="*/ 609610 h 615540"/>
                <a:gd name="connsiteX11" fmla="*/ 2409743 w 2414084"/>
                <a:gd name="connsiteY11" fmla="*/ 328256 h 615540"/>
                <a:gd name="connsiteX12" fmla="*/ 2409743 w 2414084"/>
                <a:gd name="connsiteY12" fmla="*/ 363425 h 615540"/>
                <a:gd name="connsiteX13" fmla="*/ 2409743 w 2414084"/>
                <a:gd name="connsiteY13" fmla="*/ 375148 h 615540"/>
                <a:gd name="connsiteX14" fmla="*/ 2409743 w 2414084"/>
                <a:gd name="connsiteY14" fmla="*/ 339979 h 615540"/>
                <a:gd name="connsiteX0" fmla="*/ 3885 w 2411457"/>
                <a:gd name="connsiteY0" fmla="*/ 550985 h 603807"/>
                <a:gd name="connsiteX1" fmla="*/ 75829 w 2411457"/>
                <a:gd name="connsiteY1" fmla="*/ 10717 h 603807"/>
                <a:gd name="connsiteX2" fmla="*/ 472809 w 2411457"/>
                <a:gd name="connsiteY2" fmla="*/ 562708 h 603807"/>
                <a:gd name="connsiteX3" fmla="*/ 590039 w 2411457"/>
                <a:gd name="connsiteY3" fmla="*/ 11723 h 603807"/>
                <a:gd name="connsiteX4" fmla="*/ 930009 w 2411457"/>
                <a:gd name="connsiteY4" fmla="*/ 586154 h 603807"/>
                <a:gd name="connsiteX5" fmla="*/ 988624 w 2411457"/>
                <a:gd name="connsiteY5" fmla="*/ 23446 h 603807"/>
                <a:gd name="connsiteX6" fmla="*/ 1387209 w 2411457"/>
                <a:gd name="connsiteY6" fmla="*/ 562708 h 603807"/>
                <a:gd name="connsiteX7" fmla="*/ 1434101 w 2411457"/>
                <a:gd name="connsiteY7" fmla="*/ 0 h 603807"/>
                <a:gd name="connsiteX8" fmla="*/ 1844409 w 2411457"/>
                <a:gd name="connsiteY8" fmla="*/ 562708 h 603807"/>
                <a:gd name="connsiteX9" fmla="*/ 1938193 w 2411457"/>
                <a:gd name="connsiteY9" fmla="*/ 11723 h 603807"/>
                <a:gd name="connsiteX10" fmla="*/ 2348501 w 2411457"/>
                <a:gd name="connsiteY10" fmla="*/ 597877 h 603807"/>
                <a:gd name="connsiteX11" fmla="*/ 2407116 w 2411457"/>
                <a:gd name="connsiteY11" fmla="*/ 316523 h 603807"/>
                <a:gd name="connsiteX12" fmla="*/ 2407116 w 2411457"/>
                <a:gd name="connsiteY12" fmla="*/ 351692 h 603807"/>
                <a:gd name="connsiteX13" fmla="*/ 2407116 w 2411457"/>
                <a:gd name="connsiteY13" fmla="*/ 363415 h 603807"/>
                <a:gd name="connsiteX14" fmla="*/ 2407116 w 2411457"/>
                <a:gd name="connsiteY14" fmla="*/ 328246 h 603807"/>
                <a:gd name="connsiteX0" fmla="*/ 3885 w 2411457"/>
                <a:gd name="connsiteY0" fmla="*/ 550985 h 603807"/>
                <a:gd name="connsiteX1" fmla="*/ 75829 w 2411457"/>
                <a:gd name="connsiteY1" fmla="*/ 10717 h 603807"/>
                <a:gd name="connsiteX2" fmla="*/ 472809 w 2411457"/>
                <a:gd name="connsiteY2" fmla="*/ 562708 h 603807"/>
                <a:gd name="connsiteX3" fmla="*/ 590038 w 2411457"/>
                <a:gd name="connsiteY3" fmla="*/ 45382 h 603807"/>
                <a:gd name="connsiteX4" fmla="*/ 930009 w 2411457"/>
                <a:gd name="connsiteY4" fmla="*/ 586154 h 603807"/>
                <a:gd name="connsiteX5" fmla="*/ 988624 w 2411457"/>
                <a:gd name="connsiteY5" fmla="*/ 23446 h 603807"/>
                <a:gd name="connsiteX6" fmla="*/ 1387209 w 2411457"/>
                <a:gd name="connsiteY6" fmla="*/ 562708 h 603807"/>
                <a:gd name="connsiteX7" fmla="*/ 1434101 w 2411457"/>
                <a:gd name="connsiteY7" fmla="*/ 0 h 603807"/>
                <a:gd name="connsiteX8" fmla="*/ 1844409 w 2411457"/>
                <a:gd name="connsiteY8" fmla="*/ 562708 h 603807"/>
                <a:gd name="connsiteX9" fmla="*/ 1938193 w 2411457"/>
                <a:gd name="connsiteY9" fmla="*/ 11723 h 603807"/>
                <a:gd name="connsiteX10" fmla="*/ 2348501 w 2411457"/>
                <a:gd name="connsiteY10" fmla="*/ 597877 h 603807"/>
                <a:gd name="connsiteX11" fmla="*/ 2407116 w 2411457"/>
                <a:gd name="connsiteY11" fmla="*/ 316523 h 603807"/>
                <a:gd name="connsiteX12" fmla="*/ 2407116 w 2411457"/>
                <a:gd name="connsiteY12" fmla="*/ 351692 h 603807"/>
                <a:gd name="connsiteX13" fmla="*/ 2407116 w 2411457"/>
                <a:gd name="connsiteY13" fmla="*/ 363415 h 603807"/>
                <a:gd name="connsiteX14" fmla="*/ 2407116 w 2411457"/>
                <a:gd name="connsiteY14" fmla="*/ 328246 h 603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1457" h="603807">
                  <a:moveTo>
                    <a:pt x="3885" y="550985"/>
                  </a:moveTo>
                  <a:cubicBezTo>
                    <a:pt x="-5884" y="268654"/>
                    <a:pt x="-2325" y="8763"/>
                    <a:pt x="75829" y="10717"/>
                  </a:cubicBezTo>
                  <a:cubicBezTo>
                    <a:pt x="153983" y="12671"/>
                    <a:pt x="387107" y="556930"/>
                    <a:pt x="472809" y="562708"/>
                  </a:cubicBezTo>
                  <a:cubicBezTo>
                    <a:pt x="558511" y="568486"/>
                    <a:pt x="513838" y="41474"/>
                    <a:pt x="590038" y="45382"/>
                  </a:cubicBezTo>
                  <a:cubicBezTo>
                    <a:pt x="666238" y="49290"/>
                    <a:pt x="863578" y="589810"/>
                    <a:pt x="930009" y="586154"/>
                  </a:cubicBezTo>
                  <a:cubicBezTo>
                    <a:pt x="996440" y="582498"/>
                    <a:pt x="912424" y="27354"/>
                    <a:pt x="988624" y="23446"/>
                  </a:cubicBezTo>
                  <a:cubicBezTo>
                    <a:pt x="1064824" y="19538"/>
                    <a:pt x="1312963" y="566616"/>
                    <a:pt x="1387209" y="562708"/>
                  </a:cubicBezTo>
                  <a:cubicBezTo>
                    <a:pt x="1461455" y="558800"/>
                    <a:pt x="1357901" y="0"/>
                    <a:pt x="1434101" y="0"/>
                  </a:cubicBezTo>
                  <a:cubicBezTo>
                    <a:pt x="1510301" y="0"/>
                    <a:pt x="1760394" y="560754"/>
                    <a:pt x="1844409" y="562708"/>
                  </a:cubicBezTo>
                  <a:cubicBezTo>
                    <a:pt x="1928424" y="564662"/>
                    <a:pt x="1854178" y="5861"/>
                    <a:pt x="1938193" y="11723"/>
                  </a:cubicBezTo>
                  <a:cubicBezTo>
                    <a:pt x="2022208" y="17585"/>
                    <a:pt x="2270347" y="547077"/>
                    <a:pt x="2348501" y="597877"/>
                  </a:cubicBezTo>
                  <a:cubicBezTo>
                    <a:pt x="2426655" y="648677"/>
                    <a:pt x="2397347" y="357554"/>
                    <a:pt x="2407116" y="316523"/>
                  </a:cubicBezTo>
                  <a:cubicBezTo>
                    <a:pt x="2416885" y="275492"/>
                    <a:pt x="2407116" y="351692"/>
                    <a:pt x="2407116" y="351692"/>
                  </a:cubicBezTo>
                  <a:lnTo>
                    <a:pt x="2407116" y="363415"/>
                  </a:lnTo>
                  <a:lnTo>
                    <a:pt x="2407116" y="328246"/>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a:p>
          </p:txBody>
        </p:sp>
        <p:sp>
          <p:nvSpPr>
            <p:cNvPr id="73" name="Volný tvar 72"/>
            <p:cNvSpPr/>
            <p:nvPr/>
          </p:nvSpPr>
          <p:spPr>
            <a:xfrm>
              <a:off x="8567560" y="4669740"/>
              <a:ext cx="1016170" cy="656043"/>
            </a:xfrm>
            <a:custGeom>
              <a:avLst/>
              <a:gdLst>
                <a:gd name="connsiteX0" fmla="*/ 6512 w 2414084"/>
                <a:gd name="connsiteY0" fmla="*/ 562718 h 615540"/>
                <a:gd name="connsiteX1" fmla="*/ 65128 w 2414084"/>
                <a:gd name="connsiteY1" fmla="*/ 10 h 615540"/>
                <a:gd name="connsiteX2" fmla="*/ 475436 w 2414084"/>
                <a:gd name="connsiteY2" fmla="*/ 574441 h 615540"/>
                <a:gd name="connsiteX3" fmla="*/ 592666 w 2414084"/>
                <a:gd name="connsiteY3" fmla="*/ 23456 h 615540"/>
                <a:gd name="connsiteX4" fmla="*/ 932636 w 2414084"/>
                <a:gd name="connsiteY4" fmla="*/ 597887 h 615540"/>
                <a:gd name="connsiteX5" fmla="*/ 991251 w 2414084"/>
                <a:gd name="connsiteY5" fmla="*/ 35179 h 615540"/>
                <a:gd name="connsiteX6" fmla="*/ 1389836 w 2414084"/>
                <a:gd name="connsiteY6" fmla="*/ 574441 h 615540"/>
                <a:gd name="connsiteX7" fmla="*/ 1436728 w 2414084"/>
                <a:gd name="connsiteY7" fmla="*/ 11733 h 615540"/>
                <a:gd name="connsiteX8" fmla="*/ 1847036 w 2414084"/>
                <a:gd name="connsiteY8" fmla="*/ 574441 h 615540"/>
                <a:gd name="connsiteX9" fmla="*/ 1940820 w 2414084"/>
                <a:gd name="connsiteY9" fmla="*/ 23456 h 615540"/>
                <a:gd name="connsiteX10" fmla="*/ 2351128 w 2414084"/>
                <a:gd name="connsiteY10" fmla="*/ 609610 h 615540"/>
                <a:gd name="connsiteX11" fmla="*/ 2409743 w 2414084"/>
                <a:gd name="connsiteY11" fmla="*/ 328256 h 615540"/>
                <a:gd name="connsiteX12" fmla="*/ 2409743 w 2414084"/>
                <a:gd name="connsiteY12" fmla="*/ 363425 h 615540"/>
                <a:gd name="connsiteX13" fmla="*/ 2409743 w 2414084"/>
                <a:gd name="connsiteY13" fmla="*/ 375148 h 615540"/>
                <a:gd name="connsiteX14" fmla="*/ 2409743 w 2414084"/>
                <a:gd name="connsiteY14" fmla="*/ 339979 h 615540"/>
                <a:gd name="connsiteX0" fmla="*/ 6512 w 2414084"/>
                <a:gd name="connsiteY0" fmla="*/ 601011 h 656043"/>
                <a:gd name="connsiteX1" fmla="*/ 65128 w 2414084"/>
                <a:gd name="connsiteY1" fmla="*/ 38303 h 656043"/>
                <a:gd name="connsiteX2" fmla="*/ 475436 w 2414084"/>
                <a:gd name="connsiteY2" fmla="*/ 612734 h 656043"/>
                <a:gd name="connsiteX3" fmla="*/ 592666 w 2414084"/>
                <a:gd name="connsiteY3" fmla="*/ 61749 h 656043"/>
                <a:gd name="connsiteX4" fmla="*/ 932636 w 2414084"/>
                <a:gd name="connsiteY4" fmla="*/ 636180 h 656043"/>
                <a:gd name="connsiteX5" fmla="*/ 991251 w 2414084"/>
                <a:gd name="connsiteY5" fmla="*/ 73472 h 656043"/>
                <a:gd name="connsiteX6" fmla="*/ 1389836 w 2414084"/>
                <a:gd name="connsiteY6" fmla="*/ 612734 h 656043"/>
                <a:gd name="connsiteX7" fmla="*/ 1436728 w 2414084"/>
                <a:gd name="connsiteY7" fmla="*/ 50026 h 656043"/>
                <a:gd name="connsiteX8" fmla="*/ 1847036 w 2414084"/>
                <a:gd name="connsiteY8" fmla="*/ 612734 h 656043"/>
                <a:gd name="connsiteX9" fmla="*/ 1940820 w 2414084"/>
                <a:gd name="connsiteY9" fmla="*/ 41 h 656043"/>
                <a:gd name="connsiteX10" fmla="*/ 2351128 w 2414084"/>
                <a:gd name="connsiteY10" fmla="*/ 647903 h 656043"/>
                <a:gd name="connsiteX11" fmla="*/ 2409743 w 2414084"/>
                <a:gd name="connsiteY11" fmla="*/ 366549 h 656043"/>
                <a:gd name="connsiteX12" fmla="*/ 2409743 w 2414084"/>
                <a:gd name="connsiteY12" fmla="*/ 401718 h 656043"/>
                <a:gd name="connsiteX13" fmla="*/ 2409743 w 2414084"/>
                <a:gd name="connsiteY13" fmla="*/ 413441 h 656043"/>
                <a:gd name="connsiteX14" fmla="*/ 2409743 w 2414084"/>
                <a:gd name="connsiteY14" fmla="*/ 378272 h 656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4084" h="656043">
                  <a:moveTo>
                    <a:pt x="6512" y="601011"/>
                  </a:moveTo>
                  <a:cubicBezTo>
                    <a:pt x="-3257" y="318680"/>
                    <a:pt x="-13026" y="36349"/>
                    <a:pt x="65128" y="38303"/>
                  </a:cubicBezTo>
                  <a:cubicBezTo>
                    <a:pt x="143282" y="40257"/>
                    <a:pt x="387513" y="608826"/>
                    <a:pt x="475436" y="612734"/>
                  </a:cubicBezTo>
                  <a:cubicBezTo>
                    <a:pt x="563359" y="616642"/>
                    <a:pt x="516466" y="57841"/>
                    <a:pt x="592666" y="61749"/>
                  </a:cubicBezTo>
                  <a:cubicBezTo>
                    <a:pt x="668866" y="65657"/>
                    <a:pt x="866205" y="634226"/>
                    <a:pt x="932636" y="636180"/>
                  </a:cubicBezTo>
                  <a:cubicBezTo>
                    <a:pt x="999067" y="638134"/>
                    <a:pt x="915051" y="77380"/>
                    <a:pt x="991251" y="73472"/>
                  </a:cubicBezTo>
                  <a:cubicBezTo>
                    <a:pt x="1067451" y="69564"/>
                    <a:pt x="1315590" y="616642"/>
                    <a:pt x="1389836" y="612734"/>
                  </a:cubicBezTo>
                  <a:cubicBezTo>
                    <a:pt x="1464082" y="608826"/>
                    <a:pt x="1360528" y="50026"/>
                    <a:pt x="1436728" y="50026"/>
                  </a:cubicBezTo>
                  <a:cubicBezTo>
                    <a:pt x="1512928" y="50026"/>
                    <a:pt x="1763021" y="621065"/>
                    <a:pt x="1847036" y="612734"/>
                  </a:cubicBezTo>
                  <a:cubicBezTo>
                    <a:pt x="1931051" y="604403"/>
                    <a:pt x="1856805" y="-5821"/>
                    <a:pt x="1940820" y="41"/>
                  </a:cubicBezTo>
                  <a:cubicBezTo>
                    <a:pt x="2024835" y="5903"/>
                    <a:pt x="2272974" y="586818"/>
                    <a:pt x="2351128" y="647903"/>
                  </a:cubicBezTo>
                  <a:cubicBezTo>
                    <a:pt x="2429282" y="708988"/>
                    <a:pt x="2399974" y="407580"/>
                    <a:pt x="2409743" y="366549"/>
                  </a:cubicBezTo>
                  <a:cubicBezTo>
                    <a:pt x="2419512" y="325518"/>
                    <a:pt x="2409743" y="401718"/>
                    <a:pt x="2409743" y="401718"/>
                  </a:cubicBezTo>
                  <a:lnTo>
                    <a:pt x="2409743" y="413441"/>
                  </a:lnTo>
                  <a:lnTo>
                    <a:pt x="2409743" y="37827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a:p>
          </p:txBody>
        </p:sp>
        <p:sp>
          <p:nvSpPr>
            <p:cNvPr id="74" name="Volný tvar 73"/>
            <p:cNvSpPr/>
            <p:nvPr/>
          </p:nvSpPr>
          <p:spPr>
            <a:xfrm>
              <a:off x="9579573" y="4636924"/>
              <a:ext cx="1016875" cy="625128"/>
            </a:xfrm>
            <a:custGeom>
              <a:avLst/>
              <a:gdLst>
                <a:gd name="connsiteX0" fmla="*/ 6512 w 2414084"/>
                <a:gd name="connsiteY0" fmla="*/ 562718 h 615540"/>
                <a:gd name="connsiteX1" fmla="*/ 65128 w 2414084"/>
                <a:gd name="connsiteY1" fmla="*/ 10 h 615540"/>
                <a:gd name="connsiteX2" fmla="*/ 475436 w 2414084"/>
                <a:gd name="connsiteY2" fmla="*/ 574441 h 615540"/>
                <a:gd name="connsiteX3" fmla="*/ 592666 w 2414084"/>
                <a:gd name="connsiteY3" fmla="*/ 23456 h 615540"/>
                <a:gd name="connsiteX4" fmla="*/ 932636 w 2414084"/>
                <a:gd name="connsiteY4" fmla="*/ 597887 h 615540"/>
                <a:gd name="connsiteX5" fmla="*/ 991251 w 2414084"/>
                <a:gd name="connsiteY5" fmla="*/ 35179 h 615540"/>
                <a:gd name="connsiteX6" fmla="*/ 1389836 w 2414084"/>
                <a:gd name="connsiteY6" fmla="*/ 574441 h 615540"/>
                <a:gd name="connsiteX7" fmla="*/ 1436728 w 2414084"/>
                <a:gd name="connsiteY7" fmla="*/ 11733 h 615540"/>
                <a:gd name="connsiteX8" fmla="*/ 1847036 w 2414084"/>
                <a:gd name="connsiteY8" fmla="*/ 574441 h 615540"/>
                <a:gd name="connsiteX9" fmla="*/ 1940820 w 2414084"/>
                <a:gd name="connsiteY9" fmla="*/ 23456 h 615540"/>
                <a:gd name="connsiteX10" fmla="*/ 2351128 w 2414084"/>
                <a:gd name="connsiteY10" fmla="*/ 609610 h 615540"/>
                <a:gd name="connsiteX11" fmla="*/ 2409743 w 2414084"/>
                <a:gd name="connsiteY11" fmla="*/ 328256 h 615540"/>
                <a:gd name="connsiteX12" fmla="*/ 2409743 w 2414084"/>
                <a:gd name="connsiteY12" fmla="*/ 363425 h 615540"/>
                <a:gd name="connsiteX13" fmla="*/ 2409743 w 2414084"/>
                <a:gd name="connsiteY13" fmla="*/ 375148 h 615540"/>
                <a:gd name="connsiteX14" fmla="*/ 2409743 w 2414084"/>
                <a:gd name="connsiteY14" fmla="*/ 339979 h 615540"/>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932636 w 2414084"/>
                <a:gd name="connsiteY4" fmla="*/ 648374 h 666027"/>
                <a:gd name="connsiteX5" fmla="*/ 991251 w 2414084"/>
                <a:gd name="connsiteY5" fmla="*/ 85666 h 666027"/>
                <a:gd name="connsiteX6" fmla="*/ 1389836 w 2414084"/>
                <a:gd name="connsiteY6" fmla="*/ 624928 h 666027"/>
                <a:gd name="connsiteX7" fmla="*/ 1436728 w 2414084"/>
                <a:gd name="connsiteY7" fmla="*/ 6222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932636 w 2414084"/>
                <a:gd name="connsiteY4" fmla="*/ 648374 h 666027"/>
                <a:gd name="connsiteX5" fmla="*/ 991250 w 2414084"/>
                <a:gd name="connsiteY5" fmla="*/ 119325 h 666027"/>
                <a:gd name="connsiteX6" fmla="*/ 1389836 w 2414084"/>
                <a:gd name="connsiteY6" fmla="*/ 624928 h 666027"/>
                <a:gd name="connsiteX7" fmla="*/ 1436728 w 2414084"/>
                <a:gd name="connsiteY7" fmla="*/ 6222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932636 w 2414084"/>
                <a:gd name="connsiteY4" fmla="*/ 648374 h 666027"/>
                <a:gd name="connsiteX5" fmla="*/ 991250 w 2414084"/>
                <a:gd name="connsiteY5" fmla="*/ 119325 h 666027"/>
                <a:gd name="connsiteX6" fmla="*/ 1389836 w 2414084"/>
                <a:gd name="connsiteY6" fmla="*/ 624928 h 666027"/>
                <a:gd name="connsiteX7" fmla="*/ 1450056 w 2414084"/>
                <a:gd name="connsiteY7" fmla="*/ 7905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887379 w 2414084"/>
                <a:gd name="connsiteY4" fmla="*/ 610274 h 666027"/>
                <a:gd name="connsiteX5" fmla="*/ 991250 w 2414084"/>
                <a:gd name="connsiteY5" fmla="*/ 119325 h 666027"/>
                <a:gd name="connsiteX6" fmla="*/ 1389836 w 2414084"/>
                <a:gd name="connsiteY6" fmla="*/ 624928 h 666027"/>
                <a:gd name="connsiteX7" fmla="*/ 1450056 w 2414084"/>
                <a:gd name="connsiteY7" fmla="*/ 7905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5759"/>
                <a:gd name="connsiteY0" fmla="*/ 613205 h 625128"/>
                <a:gd name="connsiteX1" fmla="*/ 65129 w 2415759"/>
                <a:gd name="connsiteY1" fmla="*/ 8 h 625128"/>
                <a:gd name="connsiteX2" fmla="*/ 475436 w 2415759"/>
                <a:gd name="connsiteY2" fmla="*/ 624928 h 625128"/>
                <a:gd name="connsiteX3" fmla="*/ 592666 w 2415759"/>
                <a:gd name="connsiteY3" fmla="*/ 73943 h 625128"/>
                <a:gd name="connsiteX4" fmla="*/ 887379 w 2415759"/>
                <a:gd name="connsiteY4" fmla="*/ 610274 h 625128"/>
                <a:gd name="connsiteX5" fmla="*/ 991250 w 2415759"/>
                <a:gd name="connsiteY5" fmla="*/ 119325 h 625128"/>
                <a:gd name="connsiteX6" fmla="*/ 1389836 w 2415759"/>
                <a:gd name="connsiteY6" fmla="*/ 624928 h 625128"/>
                <a:gd name="connsiteX7" fmla="*/ 1450056 w 2415759"/>
                <a:gd name="connsiteY7" fmla="*/ 79050 h 625128"/>
                <a:gd name="connsiteX8" fmla="*/ 1847036 w 2415759"/>
                <a:gd name="connsiteY8" fmla="*/ 624928 h 625128"/>
                <a:gd name="connsiteX9" fmla="*/ 1940820 w 2415759"/>
                <a:gd name="connsiteY9" fmla="*/ 73943 h 625128"/>
                <a:gd name="connsiteX10" fmla="*/ 2328501 w 2415759"/>
                <a:gd name="connsiteY10" fmla="*/ 612472 h 625128"/>
                <a:gd name="connsiteX11" fmla="*/ 2409743 w 2415759"/>
                <a:gd name="connsiteY11" fmla="*/ 378743 h 625128"/>
                <a:gd name="connsiteX12" fmla="*/ 2409743 w 2415759"/>
                <a:gd name="connsiteY12" fmla="*/ 413912 h 625128"/>
                <a:gd name="connsiteX13" fmla="*/ 2409743 w 2415759"/>
                <a:gd name="connsiteY13" fmla="*/ 425635 h 625128"/>
                <a:gd name="connsiteX14" fmla="*/ 2409743 w 2415759"/>
                <a:gd name="connsiteY14" fmla="*/ 390466 h 62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5759" h="625128">
                  <a:moveTo>
                    <a:pt x="6512" y="613205"/>
                  </a:moveTo>
                  <a:cubicBezTo>
                    <a:pt x="-3257" y="330874"/>
                    <a:pt x="-13025" y="-1946"/>
                    <a:pt x="65129" y="8"/>
                  </a:cubicBezTo>
                  <a:cubicBezTo>
                    <a:pt x="143283" y="1962"/>
                    <a:pt x="387513" y="612606"/>
                    <a:pt x="475436" y="624928"/>
                  </a:cubicBezTo>
                  <a:cubicBezTo>
                    <a:pt x="563359" y="637250"/>
                    <a:pt x="524009" y="76385"/>
                    <a:pt x="592666" y="73943"/>
                  </a:cubicBezTo>
                  <a:cubicBezTo>
                    <a:pt x="661323" y="71501"/>
                    <a:pt x="820948" y="602710"/>
                    <a:pt x="887379" y="610274"/>
                  </a:cubicBezTo>
                  <a:cubicBezTo>
                    <a:pt x="953810" y="617838"/>
                    <a:pt x="907507" y="116883"/>
                    <a:pt x="991250" y="119325"/>
                  </a:cubicBezTo>
                  <a:cubicBezTo>
                    <a:pt x="1074993" y="121767"/>
                    <a:pt x="1313368" y="631641"/>
                    <a:pt x="1389836" y="624928"/>
                  </a:cubicBezTo>
                  <a:cubicBezTo>
                    <a:pt x="1466304" y="618216"/>
                    <a:pt x="1373856" y="79050"/>
                    <a:pt x="1450056" y="79050"/>
                  </a:cubicBezTo>
                  <a:cubicBezTo>
                    <a:pt x="1526256" y="79050"/>
                    <a:pt x="1765242" y="625779"/>
                    <a:pt x="1847036" y="624928"/>
                  </a:cubicBezTo>
                  <a:cubicBezTo>
                    <a:pt x="1928830" y="624077"/>
                    <a:pt x="1860576" y="76019"/>
                    <a:pt x="1940820" y="73943"/>
                  </a:cubicBezTo>
                  <a:cubicBezTo>
                    <a:pt x="2021064" y="71867"/>
                    <a:pt x="2250347" y="561672"/>
                    <a:pt x="2328501" y="612472"/>
                  </a:cubicBezTo>
                  <a:cubicBezTo>
                    <a:pt x="2406655" y="663272"/>
                    <a:pt x="2396203" y="411836"/>
                    <a:pt x="2409743" y="378743"/>
                  </a:cubicBezTo>
                  <a:cubicBezTo>
                    <a:pt x="2423283" y="345650"/>
                    <a:pt x="2409743" y="413912"/>
                    <a:pt x="2409743" y="413912"/>
                  </a:cubicBezTo>
                  <a:lnTo>
                    <a:pt x="2409743" y="425635"/>
                  </a:lnTo>
                  <a:lnTo>
                    <a:pt x="2409743" y="390466"/>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a:p>
          </p:txBody>
        </p:sp>
        <p:sp>
          <p:nvSpPr>
            <p:cNvPr id="75" name="Volný tvar 74"/>
            <p:cNvSpPr/>
            <p:nvPr/>
          </p:nvSpPr>
          <p:spPr>
            <a:xfrm>
              <a:off x="5550888" y="4680773"/>
              <a:ext cx="1005678" cy="662473"/>
            </a:xfrm>
            <a:custGeom>
              <a:avLst/>
              <a:gdLst>
                <a:gd name="connsiteX0" fmla="*/ 6512 w 2414084"/>
                <a:gd name="connsiteY0" fmla="*/ 562718 h 615540"/>
                <a:gd name="connsiteX1" fmla="*/ 65128 w 2414084"/>
                <a:gd name="connsiteY1" fmla="*/ 10 h 615540"/>
                <a:gd name="connsiteX2" fmla="*/ 475436 w 2414084"/>
                <a:gd name="connsiteY2" fmla="*/ 574441 h 615540"/>
                <a:gd name="connsiteX3" fmla="*/ 592666 w 2414084"/>
                <a:gd name="connsiteY3" fmla="*/ 23456 h 615540"/>
                <a:gd name="connsiteX4" fmla="*/ 932636 w 2414084"/>
                <a:gd name="connsiteY4" fmla="*/ 597887 h 615540"/>
                <a:gd name="connsiteX5" fmla="*/ 991251 w 2414084"/>
                <a:gd name="connsiteY5" fmla="*/ 35179 h 615540"/>
                <a:gd name="connsiteX6" fmla="*/ 1389836 w 2414084"/>
                <a:gd name="connsiteY6" fmla="*/ 574441 h 615540"/>
                <a:gd name="connsiteX7" fmla="*/ 1436728 w 2414084"/>
                <a:gd name="connsiteY7" fmla="*/ 11733 h 615540"/>
                <a:gd name="connsiteX8" fmla="*/ 1847036 w 2414084"/>
                <a:gd name="connsiteY8" fmla="*/ 574441 h 615540"/>
                <a:gd name="connsiteX9" fmla="*/ 1940820 w 2414084"/>
                <a:gd name="connsiteY9" fmla="*/ 23456 h 615540"/>
                <a:gd name="connsiteX10" fmla="*/ 2351128 w 2414084"/>
                <a:gd name="connsiteY10" fmla="*/ 609610 h 615540"/>
                <a:gd name="connsiteX11" fmla="*/ 2409743 w 2414084"/>
                <a:gd name="connsiteY11" fmla="*/ 328256 h 615540"/>
                <a:gd name="connsiteX12" fmla="*/ 2409743 w 2414084"/>
                <a:gd name="connsiteY12" fmla="*/ 363425 h 615540"/>
                <a:gd name="connsiteX13" fmla="*/ 2409743 w 2414084"/>
                <a:gd name="connsiteY13" fmla="*/ 375148 h 615540"/>
                <a:gd name="connsiteX14" fmla="*/ 2409743 w 2414084"/>
                <a:gd name="connsiteY14" fmla="*/ 339979 h 615540"/>
                <a:gd name="connsiteX0" fmla="*/ 6512 w 2414084"/>
                <a:gd name="connsiteY0" fmla="*/ 609600 h 662422"/>
                <a:gd name="connsiteX1" fmla="*/ 65128 w 2414084"/>
                <a:gd name="connsiteY1" fmla="*/ 46892 h 662422"/>
                <a:gd name="connsiteX2" fmla="*/ 475436 w 2414084"/>
                <a:gd name="connsiteY2" fmla="*/ 621323 h 662422"/>
                <a:gd name="connsiteX3" fmla="*/ 592666 w 2414084"/>
                <a:gd name="connsiteY3" fmla="*/ 70338 h 662422"/>
                <a:gd name="connsiteX4" fmla="*/ 932636 w 2414084"/>
                <a:gd name="connsiteY4" fmla="*/ 644769 h 662422"/>
                <a:gd name="connsiteX5" fmla="*/ 991251 w 2414084"/>
                <a:gd name="connsiteY5" fmla="*/ 82061 h 662422"/>
                <a:gd name="connsiteX6" fmla="*/ 1389836 w 2414084"/>
                <a:gd name="connsiteY6" fmla="*/ 621323 h 662422"/>
                <a:gd name="connsiteX7" fmla="*/ 1436727 w 2414084"/>
                <a:gd name="connsiteY7" fmla="*/ 0 h 662422"/>
                <a:gd name="connsiteX8" fmla="*/ 1847036 w 2414084"/>
                <a:gd name="connsiteY8" fmla="*/ 621323 h 662422"/>
                <a:gd name="connsiteX9" fmla="*/ 1940820 w 2414084"/>
                <a:gd name="connsiteY9" fmla="*/ 70338 h 662422"/>
                <a:gd name="connsiteX10" fmla="*/ 2351128 w 2414084"/>
                <a:gd name="connsiteY10" fmla="*/ 656492 h 662422"/>
                <a:gd name="connsiteX11" fmla="*/ 2409743 w 2414084"/>
                <a:gd name="connsiteY11" fmla="*/ 375138 h 662422"/>
                <a:gd name="connsiteX12" fmla="*/ 2409743 w 2414084"/>
                <a:gd name="connsiteY12" fmla="*/ 410307 h 662422"/>
                <a:gd name="connsiteX13" fmla="*/ 2409743 w 2414084"/>
                <a:gd name="connsiteY13" fmla="*/ 422030 h 662422"/>
                <a:gd name="connsiteX14" fmla="*/ 2409743 w 2414084"/>
                <a:gd name="connsiteY14" fmla="*/ 386861 h 662422"/>
                <a:gd name="connsiteX0" fmla="*/ 6512 w 2414084"/>
                <a:gd name="connsiteY0" fmla="*/ 609600 h 662422"/>
                <a:gd name="connsiteX1" fmla="*/ 65128 w 2414084"/>
                <a:gd name="connsiteY1" fmla="*/ 46892 h 662422"/>
                <a:gd name="connsiteX2" fmla="*/ 475436 w 2414084"/>
                <a:gd name="connsiteY2" fmla="*/ 621323 h 662422"/>
                <a:gd name="connsiteX3" fmla="*/ 592666 w 2414084"/>
                <a:gd name="connsiteY3" fmla="*/ 70338 h 662422"/>
                <a:gd name="connsiteX4" fmla="*/ 932636 w 2414084"/>
                <a:gd name="connsiteY4" fmla="*/ 644769 h 662422"/>
                <a:gd name="connsiteX5" fmla="*/ 977787 w 2414084"/>
                <a:gd name="connsiteY5" fmla="*/ 42792 h 662422"/>
                <a:gd name="connsiteX6" fmla="*/ 1389836 w 2414084"/>
                <a:gd name="connsiteY6" fmla="*/ 621323 h 662422"/>
                <a:gd name="connsiteX7" fmla="*/ 1436727 w 2414084"/>
                <a:gd name="connsiteY7" fmla="*/ 0 h 662422"/>
                <a:gd name="connsiteX8" fmla="*/ 1847036 w 2414084"/>
                <a:gd name="connsiteY8" fmla="*/ 621323 h 662422"/>
                <a:gd name="connsiteX9" fmla="*/ 1940820 w 2414084"/>
                <a:gd name="connsiteY9" fmla="*/ 70338 h 662422"/>
                <a:gd name="connsiteX10" fmla="*/ 2351128 w 2414084"/>
                <a:gd name="connsiteY10" fmla="*/ 656492 h 662422"/>
                <a:gd name="connsiteX11" fmla="*/ 2409743 w 2414084"/>
                <a:gd name="connsiteY11" fmla="*/ 375138 h 662422"/>
                <a:gd name="connsiteX12" fmla="*/ 2409743 w 2414084"/>
                <a:gd name="connsiteY12" fmla="*/ 410307 h 662422"/>
                <a:gd name="connsiteX13" fmla="*/ 2409743 w 2414084"/>
                <a:gd name="connsiteY13" fmla="*/ 422030 h 662422"/>
                <a:gd name="connsiteX14" fmla="*/ 2409743 w 2414084"/>
                <a:gd name="connsiteY14" fmla="*/ 386861 h 662422"/>
                <a:gd name="connsiteX0" fmla="*/ 6512 w 2414084"/>
                <a:gd name="connsiteY0" fmla="*/ 609651 h 662473"/>
                <a:gd name="connsiteX1" fmla="*/ 65128 w 2414084"/>
                <a:gd name="connsiteY1" fmla="*/ 46943 h 662473"/>
                <a:gd name="connsiteX2" fmla="*/ 475436 w 2414084"/>
                <a:gd name="connsiteY2" fmla="*/ 621374 h 662473"/>
                <a:gd name="connsiteX3" fmla="*/ 592666 w 2414084"/>
                <a:gd name="connsiteY3" fmla="*/ 70389 h 662473"/>
                <a:gd name="connsiteX4" fmla="*/ 932636 w 2414084"/>
                <a:gd name="connsiteY4" fmla="*/ 644820 h 662473"/>
                <a:gd name="connsiteX5" fmla="*/ 977787 w 2414084"/>
                <a:gd name="connsiteY5" fmla="*/ 42843 h 662473"/>
                <a:gd name="connsiteX6" fmla="*/ 1403303 w 2414084"/>
                <a:gd name="connsiteY6" fmla="*/ 660643 h 662473"/>
                <a:gd name="connsiteX7" fmla="*/ 1436727 w 2414084"/>
                <a:gd name="connsiteY7" fmla="*/ 51 h 662473"/>
                <a:gd name="connsiteX8" fmla="*/ 1847036 w 2414084"/>
                <a:gd name="connsiteY8" fmla="*/ 621374 h 662473"/>
                <a:gd name="connsiteX9" fmla="*/ 1940820 w 2414084"/>
                <a:gd name="connsiteY9" fmla="*/ 70389 h 662473"/>
                <a:gd name="connsiteX10" fmla="*/ 2351128 w 2414084"/>
                <a:gd name="connsiteY10" fmla="*/ 656543 h 662473"/>
                <a:gd name="connsiteX11" fmla="*/ 2409743 w 2414084"/>
                <a:gd name="connsiteY11" fmla="*/ 375189 h 662473"/>
                <a:gd name="connsiteX12" fmla="*/ 2409743 w 2414084"/>
                <a:gd name="connsiteY12" fmla="*/ 410358 h 662473"/>
                <a:gd name="connsiteX13" fmla="*/ 2409743 w 2414084"/>
                <a:gd name="connsiteY13" fmla="*/ 422081 h 662473"/>
                <a:gd name="connsiteX14" fmla="*/ 2409743 w 2414084"/>
                <a:gd name="connsiteY14" fmla="*/ 386912 h 66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4084" h="662473">
                  <a:moveTo>
                    <a:pt x="6512" y="609651"/>
                  </a:moveTo>
                  <a:cubicBezTo>
                    <a:pt x="-3257" y="327320"/>
                    <a:pt x="-13026" y="44989"/>
                    <a:pt x="65128" y="46943"/>
                  </a:cubicBezTo>
                  <a:cubicBezTo>
                    <a:pt x="143282" y="48897"/>
                    <a:pt x="387513" y="617466"/>
                    <a:pt x="475436" y="621374"/>
                  </a:cubicBezTo>
                  <a:cubicBezTo>
                    <a:pt x="563359" y="625282"/>
                    <a:pt x="516466" y="66481"/>
                    <a:pt x="592666" y="70389"/>
                  </a:cubicBezTo>
                  <a:cubicBezTo>
                    <a:pt x="668866" y="74297"/>
                    <a:pt x="868449" y="649411"/>
                    <a:pt x="932636" y="644820"/>
                  </a:cubicBezTo>
                  <a:cubicBezTo>
                    <a:pt x="996823" y="640229"/>
                    <a:pt x="899343" y="40206"/>
                    <a:pt x="977787" y="42843"/>
                  </a:cubicBezTo>
                  <a:cubicBezTo>
                    <a:pt x="1056231" y="45480"/>
                    <a:pt x="1326813" y="667775"/>
                    <a:pt x="1403303" y="660643"/>
                  </a:cubicBezTo>
                  <a:cubicBezTo>
                    <a:pt x="1479793" y="653511"/>
                    <a:pt x="1362771" y="6596"/>
                    <a:pt x="1436727" y="51"/>
                  </a:cubicBezTo>
                  <a:cubicBezTo>
                    <a:pt x="1510683" y="-6494"/>
                    <a:pt x="1763021" y="609651"/>
                    <a:pt x="1847036" y="621374"/>
                  </a:cubicBezTo>
                  <a:cubicBezTo>
                    <a:pt x="1931051" y="633097"/>
                    <a:pt x="1856805" y="64527"/>
                    <a:pt x="1940820" y="70389"/>
                  </a:cubicBezTo>
                  <a:cubicBezTo>
                    <a:pt x="2024835" y="76251"/>
                    <a:pt x="2272974" y="605743"/>
                    <a:pt x="2351128" y="656543"/>
                  </a:cubicBezTo>
                  <a:cubicBezTo>
                    <a:pt x="2429282" y="707343"/>
                    <a:pt x="2399974" y="416220"/>
                    <a:pt x="2409743" y="375189"/>
                  </a:cubicBezTo>
                  <a:cubicBezTo>
                    <a:pt x="2419512" y="334158"/>
                    <a:pt x="2409743" y="410358"/>
                    <a:pt x="2409743" y="410358"/>
                  </a:cubicBezTo>
                  <a:lnTo>
                    <a:pt x="2409743" y="422081"/>
                  </a:lnTo>
                  <a:lnTo>
                    <a:pt x="2409743" y="38691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a:p>
          </p:txBody>
        </p:sp>
        <p:sp>
          <p:nvSpPr>
            <p:cNvPr id="76" name="Volný tvar 75"/>
            <p:cNvSpPr/>
            <p:nvPr/>
          </p:nvSpPr>
          <p:spPr>
            <a:xfrm>
              <a:off x="10598748" y="4646449"/>
              <a:ext cx="1016875" cy="625128"/>
            </a:xfrm>
            <a:custGeom>
              <a:avLst/>
              <a:gdLst>
                <a:gd name="connsiteX0" fmla="*/ 6512 w 2414084"/>
                <a:gd name="connsiteY0" fmla="*/ 562718 h 615540"/>
                <a:gd name="connsiteX1" fmla="*/ 65128 w 2414084"/>
                <a:gd name="connsiteY1" fmla="*/ 10 h 615540"/>
                <a:gd name="connsiteX2" fmla="*/ 475436 w 2414084"/>
                <a:gd name="connsiteY2" fmla="*/ 574441 h 615540"/>
                <a:gd name="connsiteX3" fmla="*/ 592666 w 2414084"/>
                <a:gd name="connsiteY3" fmla="*/ 23456 h 615540"/>
                <a:gd name="connsiteX4" fmla="*/ 932636 w 2414084"/>
                <a:gd name="connsiteY4" fmla="*/ 597887 h 615540"/>
                <a:gd name="connsiteX5" fmla="*/ 991251 w 2414084"/>
                <a:gd name="connsiteY5" fmla="*/ 35179 h 615540"/>
                <a:gd name="connsiteX6" fmla="*/ 1389836 w 2414084"/>
                <a:gd name="connsiteY6" fmla="*/ 574441 h 615540"/>
                <a:gd name="connsiteX7" fmla="*/ 1436728 w 2414084"/>
                <a:gd name="connsiteY7" fmla="*/ 11733 h 615540"/>
                <a:gd name="connsiteX8" fmla="*/ 1847036 w 2414084"/>
                <a:gd name="connsiteY8" fmla="*/ 574441 h 615540"/>
                <a:gd name="connsiteX9" fmla="*/ 1940820 w 2414084"/>
                <a:gd name="connsiteY9" fmla="*/ 23456 h 615540"/>
                <a:gd name="connsiteX10" fmla="*/ 2351128 w 2414084"/>
                <a:gd name="connsiteY10" fmla="*/ 609610 h 615540"/>
                <a:gd name="connsiteX11" fmla="*/ 2409743 w 2414084"/>
                <a:gd name="connsiteY11" fmla="*/ 328256 h 615540"/>
                <a:gd name="connsiteX12" fmla="*/ 2409743 w 2414084"/>
                <a:gd name="connsiteY12" fmla="*/ 363425 h 615540"/>
                <a:gd name="connsiteX13" fmla="*/ 2409743 w 2414084"/>
                <a:gd name="connsiteY13" fmla="*/ 375148 h 615540"/>
                <a:gd name="connsiteX14" fmla="*/ 2409743 w 2414084"/>
                <a:gd name="connsiteY14" fmla="*/ 339979 h 615540"/>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932636 w 2414084"/>
                <a:gd name="connsiteY4" fmla="*/ 648374 h 666027"/>
                <a:gd name="connsiteX5" fmla="*/ 991251 w 2414084"/>
                <a:gd name="connsiteY5" fmla="*/ 85666 h 666027"/>
                <a:gd name="connsiteX6" fmla="*/ 1389836 w 2414084"/>
                <a:gd name="connsiteY6" fmla="*/ 624928 h 666027"/>
                <a:gd name="connsiteX7" fmla="*/ 1436728 w 2414084"/>
                <a:gd name="connsiteY7" fmla="*/ 6222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932636 w 2414084"/>
                <a:gd name="connsiteY4" fmla="*/ 648374 h 666027"/>
                <a:gd name="connsiteX5" fmla="*/ 991250 w 2414084"/>
                <a:gd name="connsiteY5" fmla="*/ 119325 h 666027"/>
                <a:gd name="connsiteX6" fmla="*/ 1389836 w 2414084"/>
                <a:gd name="connsiteY6" fmla="*/ 624928 h 666027"/>
                <a:gd name="connsiteX7" fmla="*/ 1436728 w 2414084"/>
                <a:gd name="connsiteY7" fmla="*/ 6222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932636 w 2414084"/>
                <a:gd name="connsiteY4" fmla="*/ 648374 h 666027"/>
                <a:gd name="connsiteX5" fmla="*/ 991250 w 2414084"/>
                <a:gd name="connsiteY5" fmla="*/ 119325 h 666027"/>
                <a:gd name="connsiteX6" fmla="*/ 1389836 w 2414084"/>
                <a:gd name="connsiteY6" fmla="*/ 624928 h 666027"/>
                <a:gd name="connsiteX7" fmla="*/ 1450056 w 2414084"/>
                <a:gd name="connsiteY7" fmla="*/ 7905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4084"/>
                <a:gd name="connsiteY0" fmla="*/ 613205 h 666027"/>
                <a:gd name="connsiteX1" fmla="*/ 65129 w 2414084"/>
                <a:gd name="connsiteY1" fmla="*/ 8 h 666027"/>
                <a:gd name="connsiteX2" fmla="*/ 475436 w 2414084"/>
                <a:gd name="connsiteY2" fmla="*/ 624928 h 666027"/>
                <a:gd name="connsiteX3" fmla="*/ 592666 w 2414084"/>
                <a:gd name="connsiteY3" fmla="*/ 73943 h 666027"/>
                <a:gd name="connsiteX4" fmla="*/ 887379 w 2414084"/>
                <a:gd name="connsiteY4" fmla="*/ 610274 h 666027"/>
                <a:gd name="connsiteX5" fmla="*/ 991250 w 2414084"/>
                <a:gd name="connsiteY5" fmla="*/ 119325 h 666027"/>
                <a:gd name="connsiteX6" fmla="*/ 1389836 w 2414084"/>
                <a:gd name="connsiteY6" fmla="*/ 624928 h 666027"/>
                <a:gd name="connsiteX7" fmla="*/ 1450056 w 2414084"/>
                <a:gd name="connsiteY7" fmla="*/ 79050 h 666027"/>
                <a:gd name="connsiteX8" fmla="*/ 1847036 w 2414084"/>
                <a:gd name="connsiteY8" fmla="*/ 624928 h 666027"/>
                <a:gd name="connsiteX9" fmla="*/ 1940820 w 2414084"/>
                <a:gd name="connsiteY9" fmla="*/ 73943 h 666027"/>
                <a:gd name="connsiteX10" fmla="*/ 2351128 w 2414084"/>
                <a:gd name="connsiteY10" fmla="*/ 660097 h 666027"/>
                <a:gd name="connsiteX11" fmla="*/ 2409743 w 2414084"/>
                <a:gd name="connsiteY11" fmla="*/ 378743 h 666027"/>
                <a:gd name="connsiteX12" fmla="*/ 2409743 w 2414084"/>
                <a:gd name="connsiteY12" fmla="*/ 413912 h 666027"/>
                <a:gd name="connsiteX13" fmla="*/ 2409743 w 2414084"/>
                <a:gd name="connsiteY13" fmla="*/ 425635 h 666027"/>
                <a:gd name="connsiteX14" fmla="*/ 2409743 w 2414084"/>
                <a:gd name="connsiteY14" fmla="*/ 390466 h 666027"/>
                <a:gd name="connsiteX0" fmla="*/ 6512 w 2415759"/>
                <a:gd name="connsiteY0" fmla="*/ 613205 h 625128"/>
                <a:gd name="connsiteX1" fmla="*/ 65129 w 2415759"/>
                <a:gd name="connsiteY1" fmla="*/ 8 h 625128"/>
                <a:gd name="connsiteX2" fmla="*/ 475436 w 2415759"/>
                <a:gd name="connsiteY2" fmla="*/ 624928 h 625128"/>
                <a:gd name="connsiteX3" fmla="*/ 592666 w 2415759"/>
                <a:gd name="connsiteY3" fmla="*/ 73943 h 625128"/>
                <a:gd name="connsiteX4" fmla="*/ 887379 w 2415759"/>
                <a:gd name="connsiteY4" fmla="*/ 610274 h 625128"/>
                <a:gd name="connsiteX5" fmla="*/ 991250 w 2415759"/>
                <a:gd name="connsiteY5" fmla="*/ 119325 h 625128"/>
                <a:gd name="connsiteX6" fmla="*/ 1389836 w 2415759"/>
                <a:gd name="connsiteY6" fmla="*/ 624928 h 625128"/>
                <a:gd name="connsiteX7" fmla="*/ 1450056 w 2415759"/>
                <a:gd name="connsiteY7" fmla="*/ 79050 h 625128"/>
                <a:gd name="connsiteX8" fmla="*/ 1847036 w 2415759"/>
                <a:gd name="connsiteY8" fmla="*/ 624928 h 625128"/>
                <a:gd name="connsiteX9" fmla="*/ 1940820 w 2415759"/>
                <a:gd name="connsiteY9" fmla="*/ 73943 h 625128"/>
                <a:gd name="connsiteX10" fmla="*/ 2328501 w 2415759"/>
                <a:gd name="connsiteY10" fmla="*/ 612472 h 625128"/>
                <a:gd name="connsiteX11" fmla="*/ 2409743 w 2415759"/>
                <a:gd name="connsiteY11" fmla="*/ 378743 h 625128"/>
                <a:gd name="connsiteX12" fmla="*/ 2409743 w 2415759"/>
                <a:gd name="connsiteY12" fmla="*/ 413912 h 625128"/>
                <a:gd name="connsiteX13" fmla="*/ 2409743 w 2415759"/>
                <a:gd name="connsiteY13" fmla="*/ 425635 h 625128"/>
                <a:gd name="connsiteX14" fmla="*/ 2409743 w 2415759"/>
                <a:gd name="connsiteY14" fmla="*/ 390466 h 62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5759" h="625128">
                  <a:moveTo>
                    <a:pt x="6512" y="613205"/>
                  </a:moveTo>
                  <a:cubicBezTo>
                    <a:pt x="-3257" y="330874"/>
                    <a:pt x="-13025" y="-1946"/>
                    <a:pt x="65129" y="8"/>
                  </a:cubicBezTo>
                  <a:cubicBezTo>
                    <a:pt x="143283" y="1962"/>
                    <a:pt x="387513" y="612606"/>
                    <a:pt x="475436" y="624928"/>
                  </a:cubicBezTo>
                  <a:cubicBezTo>
                    <a:pt x="563359" y="637250"/>
                    <a:pt x="524009" y="76385"/>
                    <a:pt x="592666" y="73943"/>
                  </a:cubicBezTo>
                  <a:cubicBezTo>
                    <a:pt x="661323" y="71501"/>
                    <a:pt x="820948" y="602710"/>
                    <a:pt x="887379" y="610274"/>
                  </a:cubicBezTo>
                  <a:cubicBezTo>
                    <a:pt x="953810" y="617838"/>
                    <a:pt x="907507" y="116883"/>
                    <a:pt x="991250" y="119325"/>
                  </a:cubicBezTo>
                  <a:cubicBezTo>
                    <a:pt x="1074993" y="121767"/>
                    <a:pt x="1313368" y="631641"/>
                    <a:pt x="1389836" y="624928"/>
                  </a:cubicBezTo>
                  <a:cubicBezTo>
                    <a:pt x="1466304" y="618216"/>
                    <a:pt x="1373856" y="79050"/>
                    <a:pt x="1450056" y="79050"/>
                  </a:cubicBezTo>
                  <a:cubicBezTo>
                    <a:pt x="1526256" y="79050"/>
                    <a:pt x="1765242" y="625779"/>
                    <a:pt x="1847036" y="624928"/>
                  </a:cubicBezTo>
                  <a:cubicBezTo>
                    <a:pt x="1928830" y="624077"/>
                    <a:pt x="1860576" y="76019"/>
                    <a:pt x="1940820" y="73943"/>
                  </a:cubicBezTo>
                  <a:cubicBezTo>
                    <a:pt x="2021064" y="71867"/>
                    <a:pt x="2250347" y="561672"/>
                    <a:pt x="2328501" y="612472"/>
                  </a:cubicBezTo>
                  <a:cubicBezTo>
                    <a:pt x="2406655" y="663272"/>
                    <a:pt x="2396203" y="411836"/>
                    <a:pt x="2409743" y="378743"/>
                  </a:cubicBezTo>
                  <a:cubicBezTo>
                    <a:pt x="2423283" y="345650"/>
                    <a:pt x="2409743" y="413912"/>
                    <a:pt x="2409743" y="413912"/>
                  </a:cubicBezTo>
                  <a:lnTo>
                    <a:pt x="2409743" y="425635"/>
                  </a:lnTo>
                  <a:lnTo>
                    <a:pt x="2409743" y="390466"/>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a:p>
          </p:txBody>
        </p:sp>
        <p:cxnSp>
          <p:nvCxnSpPr>
            <p:cNvPr id="77" name="Přímá spojnice 76"/>
            <p:cNvCxnSpPr/>
            <p:nvPr/>
          </p:nvCxnSpPr>
          <p:spPr>
            <a:xfrm>
              <a:off x="7328615" y="928334"/>
              <a:ext cx="0" cy="464400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8" name="Přímá spojnice 77"/>
            <p:cNvCxnSpPr/>
            <p:nvPr/>
          </p:nvCxnSpPr>
          <p:spPr>
            <a:xfrm>
              <a:off x="9751735" y="899973"/>
              <a:ext cx="0" cy="468000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9" name="Přímá spojnice 78"/>
            <p:cNvCxnSpPr/>
            <p:nvPr/>
          </p:nvCxnSpPr>
          <p:spPr>
            <a:xfrm>
              <a:off x="8815631" y="887212"/>
              <a:ext cx="0" cy="471600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80" name="TextovéPole 79"/>
            <p:cNvSpPr txBox="1"/>
            <p:nvPr/>
          </p:nvSpPr>
          <p:spPr>
            <a:xfrm>
              <a:off x="7003568" y="425130"/>
              <a:ext cx="999291" cy="546833"/>
            </a:xfrm>
            <a:prstGeom prst="rect">
              <a:avLst/>
            </a:prstGeom>
            <a:noFill/>
          </p:spPr>
          <p:txBody>
            <a:bodyPr wrap="square" rtlCol="0">
              <a:spAutoFit/>
            </a:bodyPr>
            <a:lstStyle/>
            <a:p>
              <a:r>
                <a:rPr lang="cs-CZ" sz="2800" b="1" dirty="0"/>
                <a:t>SBP</a:t>
              </a:r>
            </a:p>
          </p:txBody>
        </p:sp>
        <p:sp>
          <p:nvSpPr>
            <p:cNvPr id="81" name="TextovéPole 80"/>
            <p:cNvSpPr txBox="1"/>
            <p:nvPr/>
          </p:nvSpPr>
          <p:spPr>
            <a:xfrm>
              <a:off x="8297026" y="399192"/>
              <a:ext cx="1181513" cy="546833"/>
            </a:xfrm>
            <a:prstGeom prst="rect">
              <a:avLst/>
            </a:prstGeom>
            <a:noFill/>
          </p:spPr>
          <p:txBody>
            <a:bodyPr wrap="square" rtlCol="0">
              <a:spAutoFit/>
            </a:bodyPr>
            <a:lstStyle/>
            <a:p>
              <a:r>
                <a:rPr lang="cs-CZ" sz="2800" b="1" dirty="0"/>
                <a:t>MAP</a:t>
              </a:r>
            </a:p>
          </p:txBody>
        </p:sp>
        <p:sp>
          <p:nvSpPr>
            <p:cNvPr id="82" name="TextovéPole 81"/>
            <p:cNvSpPr txBox="1"/>
            <p:nvPr/>
          </p:nvSpPr>
          <p:spPr>
            <a:xfrm>
              <a:off x="9405922" y="399192"/>
              <a:ext cx="1284307" cy="546833"/>
            </a:xfrm>
            <a:prstGeom prst="rect">
              <a:avLst/>
            </a:prstGeom>
            <a:noFill/>
          </p:spPr>
          <p:txBody>
            <a:bodyPr wrap="square" rtlCol="0">
              <a:spAutoFit/>
            </a:bodyPr>
            <a:lstStyle/>
            <a:p>
              <a:r>
                <a:rPr lang="cs-CZ" sz="2800" b="1" dirty="0"/>
                <a:t>DBP</a:t>
              </a:r>
            </a:p>
          </p:txBody>
        </p:sp>
        <p:sp>
          <p:nvSpPr>
            <p:cNvPr id="83" name="Ovál 82"/>
            <p:cNvSpPr/>
            <p:nvPr/>
          </p:nvSpPr>
          <p:spPr>
            <a:xfrm>
              <a:off x="6208485" y="5413464"/>
              <a:ext cx="575717" cy="3600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a:p>
          </p:txBody>
        </p:sp>
        <p:sp>
          <p:nvSpPr>
            <p:cNvPr id="84" name="Ovál 83"/>
            <p:cNvSpPr/>
            <p:nvPr/>
          </p:nvSpPr>
          <p:spPr>
            <a:xfrm>
              <a:off x="6207670" y="6097540"/>
              <a:ext cx="575717" cy="3600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a:p>
          </p:txBody>
        </p:sp>
        <p:cxnSp>
          <p:nvCxnSpPr>
            <p:cNvPr id="85" name="Přímá spojnice 84"/>
            <p:cNvCxnSpPr/>
            <p:nvPr/>
          </p:nvCxnSpPr>
          <p:spPr>
            <a:xfrm>
              <a:off x="9987757" y="5872575"/>
              <a:ext cx="1476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Přímá spojnice 85"/>
            <p:cNvCxnSpPr/>
            <p:nvPr/>
          </p:nvCxnSpPr>
          <p:spPr>
            <a:xfrm>
              <a:off x="9997294" y="6043686"/>
              <a:ext cx="1512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Přímá spojnice 86"/>
            <p:cNvCxnSpPr/>
            <p:nvPr/>
          </p:nvCxnSpPr>
          <p:spPr>
            <a:xfrm>
              <a:off x="5729581" y="5604117"/>
              <a:ext cx="4789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Přímá spojnice 87"/>
            <p:cNvCxnSpPr/>
            <p:nvPr/>
          </p:nvCxnSpPr>
          <p:spPr>
            <a:xfrm>
              <a:off x="6790285" y="5619134"/>
              <a:ext cx="4789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Přímá spojnice 88"/>
            <p:cNvCxnSpPr/>
            <p:nvPr/>
          </p:nvCxnSpPr>
          <p:spPr>
            <a:xfrm>
              <a:off x="5750032" y="6247343"/>
              <a:ext cx="4789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Přímá spojnice 89"/>
            <p:cNvCxnSpPr/>
            <p:nvPr/>
          </p:nvCxnSpPr>
          <p:spPr>
            <a:xfrm>
              <a:off x="6772557" y="6262822"/>
              <a:ext cx="4789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Volný tvar 90"/>
            <p:cNvSpPr/>
            <p:nvPr/>
          </p:nvSpPr>
          <p:spPr>
            <a:xfrm>
              <a:off x="5760681" y="5820768"/>
              <a:ext cx="1488558" cy="124411"/>
            </a:xfrm>
            <a:custGeom>
              <a:avLst/>
              <a:gdLst>
                <a:gd name="connsiteX0" fmla="*/ 0 w 1488558"/>
                <a:gd name="connsiteY0" fmla="*/ 10796 h 74627"/>
                <a:gd name="connsiteX1" fmla="*/ 329610 w 1488558"/>
                <a:gd name="connsiteY1" fmla="*/ 10796 h 74627"/>
                <a:gd name="connsiteX2" fmla="*/ 680484 w 1488558"/>
                <a:gd name="connsiteY2" fmla="*/ 53327 h 74627"/>
                <a:gd name="connsiteX3" fmla="*/ 978196 w 1488558"/>
                <a:gd name="connsiteY3" fmla="*/ 164 h 74627"/>
                <a:gd name="connsiteX4" fmla="*/ 1297172 w 1488558"/>
                <a:gd name="connsiteY4" fmla="*/ 74592 h 74627"/>
                <a:gd name="connsiteX5" fmla="*/ 1488558 w 1488558"/>
                <a:gd name="connsiteY5" fmla="*/ 10796 h 74627"/>
                <a:gd name="connsiteX0" fmla="*/ 0 w 1488558"/>
                <a:gd name="connsiteY0" fmla="*/ 10671 h 74502"/>
                <a:gd name="connsiteX1" fmla="*/ 329610 w 1488558"/>
                <a:gd name="connsiteY1" fmla="*/ 10671 h 74502"/>
                <a:gd name="connsiteX2" fmla="*/ 659219 w 1488558"/>
                <a:gd name="connsiteY2" fmla="*/ 63546 h 74502"/>
                <a:gd name="connsiteX3" fmla="*/ 978196 w 1488558"/>
                <a:gd name="connsiteY3" fmla="*/ 39 h 74502"/>
                <a:gd name="connsiteX4" fmla="*/ 1297172 w 1488558"/>
                <a:gd name="connsiteY4" fmla="*/ 74467 h 74502"/>
                <a:gd name="connsiteX5" fmla="*/ 1488558 w 1488558"/>
                <a:gd name="connsiteY5" fmla="*/ 10671 h 74502"/>
                <a:gd name="connsiteX0" fmla="*/ 0 w 1488558"/>
                <a:gd name="connsiteY0" fmla="*/ 10677 h 74508"/>
                <a:gd name="connsiteX1" fmla="*/ 329610 w 1488558"/>
                <a:gd name="connsiteY1" fmla="*/ 10677 h 74508"/>
                <a:gd name="connsiteX2" fmla="*/ 659219 w 1488558"/>
                <a:gd name="connsiteY2" fmla="*/ 63552 h 74508"/>
                <a:gd name="connsiteX3" fmla="*/ 978196 w 1488558"/>
                <a:gd name="connsiteY3" fmla="*/ 45 h 74508"/>
                <a:gd name="connsiteX4" fmla="*/ 1297172 w 1488558"/>
                <a:gd name="connsiteY4" fmla="*/ 74473 h 74508"/>
                <a:gd name="connsiteX5" fmla="*/ 1488558 w 1488558"/>
                <a:gd name="connsiteY5" fmla="*/ 10677 h 74508"/>
                <a:gd name="connsiteX0" fmla="*/ 0 w 1488558"/>
                <a:gd name="connsiteY0" fmla="*/ 10662 h 74493"/>
                <a:gd name="connsiteX1" fmla="*/ 329610 w 1488558"/>
                <a:gd name="connsiteY1" fmla="*/ 10662 h 74493"/>
                <a:gd name="connsiteX2" fmla="*/ 659219 w 1488558"/>
                <a:gd name="connsiteY2" fmla="*/ 63537 h 74493"/>
                <a:gd name="connsiteX3" fmla="*/ 978196 w 1488558"/>
                <a:gd name="connsiteY3" fmla="*/ 30 h 74493"/>
                <a:gd name="connsiteX4" fmla="*/ 1297172 w 1488558"/>
                <a:gd name="connsiteY4" fmla="*/ 74458 h 74493"/>
                <a:gd name="connsiteX5" fmla="*/ 1488558 w 1488558"/>
                <a:gd name="connsiteY5" fmla="*/ 10662 h 74493"/>
                <a:gd name="connsiteX0" fmla="*/ 0 w 1488558"/>
                <a:gd name="connsiteY0" fmla="*/ 10670 h 74501"/>
                <a:gd name="connsiteX1" fmla="*/ 329610 w 1488558"/>
                <a:gd name="connsiteY1" fmla="*/ 10670 h 74501"/>
                <a:gd name="connsiteX2" fmla="*/ 659219 w 1488558"/>
                <a:gd name="connsiteY2" fmla="*/ 63545 h 74501"/>
                <a:gd name="connsiteX3" fmla="*/ 978196 w 1488558"/>
                <a:gd name="connsiteY3" fmla="*/ 38 h 74501"/>
                <a:gd name="connsiteX4" fmla="*/ 1297172 w 1488558"/>
                <a:gd name="connsiteY4" fmla="*/ 74466 h 74501"/>
                <a:gd name="connsiteX5" fmla="*/ 1488558 w 1488558"/>
                <a:gd name="connsiteY5" fmla="*/ 10670 h 74501"/>
                <a:gd name="connsiteX0" fmla="*/ 0 w 1488558"/>
                <a:gd name="connsiteY0" fmla="*/ 4829 h 69119"/>
                <a:gd name="connsiteX1" fmla="*/ 329610 w 1488558"/>
                <a:gd name="connsiteY1" fmla="*/ 4829 h 69119"/>
                <a:gd name="connsiteX2" fmla="*/ 659219 w 1488558"/>
                <a:gd name="connsiteY2" fmla="*/ 57704 h 69119"/>
                <a:gd name="connsiteX3" fmla="*/ 1052624 w 1488558"/>
                <a:gd name="connsiteY3" fmla="*/ 35576 h 69119"/>
                <a:gd name="connsiteX4" fmla="*/ 1297172 w 1488558"/>
                <a:gd name="connsiteY4" fmla="*/ 68625 h 69119"/>
                <a:gd name="connsiteX5" fmla="*/ 1488558 w 1488558"/>
                <a:gd name="connsiteY5" fmla="*/ 4829 h 69119"/>
                <a:gd name="connsiteX0" fmla="*/ 0 w 1488558"/>
                <a:gd name="connsiteY0" fmla="*/ 4829 h 58547"/>
                <a:gd name="connsiteX1" fmla="*/ 329610 w 1488558"/>
                <a:gd name="connsiteY1" fmla="*/ 4829 h 58547"/>
                <a:gd name="connsiteX2" fmla="*/ 659219 w 1488558"/>
                <a:gd name="connsiteY2" fmla="*/ 57704 h 58547"/>
                <a:gd name="connsiteX3" fmla="*/ 1052624 w 1488558"/>
                <a:gd name="connsiteY3" fmla="*/ 35576 h 58547"/>
                <a:gd name="connsiteX4" fmla="*/ 1307804 w 1488558"/>
                <a:gd name="connsiteY4" fmla="*/ 11730 h 58547"/>
                <a:gd name="connsiteX5" fmla="*/ 1488558 w 1488558"/>
                <a:gd name="connsiteY5" fmla="*/ 4829 h 58547"/>
                <a:gd name="connsiteX0" fmla="*/ 0 w 1488558"/>
                <a:gd name="connsiteY0" fmla="*/ 4829 h 58547"/>
                <a:gd name="connsiteX1" fmla="*/ 329610 w 1488558"/>
                <a:gd name="connsiteY1" fmla="*/ 4829 h 58547"/>
                <a:gd name="connsiteX2" fmla="*/ 659219 w 1488558"/>
                <a:gd name="connsiteY2" fmla="*/ 57704 h 58547"/>
                <a:gd name="connsiteX3" fmla="*/ 1073889 w 1488558"/>
                <a:gd name="connsiteY3" fmla="*/ 35576 h 58547"/>
                <a:gd name="connsiteX4" fmla="*/ 1307804 w 1488558"/>
                <a:gd name="connsiteY4" fmla="*/ 11730 h 58547"/>
                <a:gd name="connsiteX5" fmla="*/ 1488558 w 1488558"/>
                <a:gd name="connsiteY5" fmla="*/ 4829 h 58547"/>
                <a:gd name="connsiteX0" fmla="*/ 0 w 1488558"/>
                <a:gd name="connsiteY0" fmla="*/ 4829 h 58443"/>
                <a:gd name="connsiteX1" fmla="*/ 329610 w 1488558"/>
                <a:gd name="connsiteY1" fmla="*/ 4829 h 58443"/>
                <a:gd name="connsiteX2" fmla="*/ 659219 w 1488558"/>
                <a:gd name="connsiteY2" fmla="*/ 57704 h 58443"/>
                <a:gd name="connsiteX3" fmla="*/ 1073889 w 1488558"/>
                <a:gd name="connsiteY3" fmla="*/ 35576 h 58443"/>
                <a:gd name="connsiteX4" fmla="*/ 1339701 w 1488558"/>
                <a:gd name="connsiteY4" fmla="*/ 32420 h 58443"/>
                <a:gd name="connsiteX5" fmla="*/ 1488558 w 1488558"/>
                <a:gd name="connsiteY5" fmla="*/ 4829 h 58443"/>
                <a:gd name="connsiteX0" fmla="*/ 0 w 1488558"/>
                <a:gd name="connsiteY0" fmla="*/ 4829 h 60521"/>
                <a:gd name="connsiteX1" fmla="*/ 329610 w 1488558"/>
                <a:gd name="connsiteY1" fmla="*/ 4829 h 60521"/>
                <a:gd name="connsiteX2" fmla="*/ 659219 w 1488558"/>
                <a:gd name="connsiteY2" fmla="*/ 57704 h 60521"/>
                <a:gd name="connsiteX3" fmla="*/ 1095154 w 1488558"/>
                <a:gd name="connsiteY3" fmla="*/ 51093 h 60521"/>
                <a:gd name="connsiteX4" fmla="*/ 1339701 w 1488558"/>
                <a:gd name="connsiteY4" fmla="*/ 32420 h 60521"/>
                <a:gd name="connsiteX5" fmla="*/ 1488558 w 1488558"/>
                <a:gd name="connsiteY5" fmla="*/ 4829 h 6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558" h="60521">
                  <a:moveTo>
                    <a:pt x="0" y="4829"/>
                  </a:moveTo>
                  <a:cubicBezTo>
                    <a:pt x="108098" y="1285"/>
                    <a:pt x="219740" y="-3983"/>
                    <a:pt x="329610" y="4829"/>
                  </a:cubicBezTo>
                  <a:cubicBezTo>
                    <a:pt x="439480" y="13641"/>
                    <a:pt x="531628" y="49993"/>
                    <a:pt x="659219" y="57704"/>
                  </a:cubicBezTo>
                  <a:cubicBezTo>
                    <a:pt x="786810" y="65415"/>
                    <a:pt x="981741" y="55307"/>
                    <a:pt x="1095154" y="51093"/>
                  </a:cubicBezTo>
                  <a:cubicBezTo>
                    <a:pt x="1208567" y="46879"/>
                    <a:pt x="1274134" y="40131"/>
                    <a:pt x="1339701" y="32420"/>
                  </a:cubicBezTo>
                  <a:cubicBezTo>
                    <a:pt x="1405268" y="24709"/>
                    <a:pt x="1488558" y="4829"/>
                    <a:pt x="1488558" y="482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a:p>
          </p:txBody>
        </p:sp>
        <p:sp>
          <p:nvSpPr>
            <p:cNvPr id="92" name="Volný tvar 91"/>
            <p:cNvSpPr/>
            <p:nvPr/>
          </p:nvSpPr>
          <p:spPr>
            <a:xfrm>
              <a:off x="5785484" y="5937840"/>
              <a:ext cx="1467293" cy="129517"/>
            </a:xfrm>
            <a:custGeom>
              <a:avLst/>
              <a:gdLst>
                <a:gd name="connsiteX0" fmla="*/ 0 w 1488558"/>
                <a:gd name="connsiteY0" fmla="*/ 10796 h 74627"/>
                <a:gd name="connsiteX1" fmla="*/ 329610 w 1488558"/>
                <a:gd name="connsiteY1" fmla="*/ 10796 h 74627"/>
                <a:gd name="connsiteX2" fmla="*/ 680484 w 1488558"/>
                <a:gd name="connsiteY2" fmla="*/ 53327 h 74627"/>
                <a:gd name="connsiteX3" fmla="*/ 978196 w 1488558"/>
                <a:gd name="connsiteY3" fmla="*/ 164 h 74627"/>
                <a:gd name="connsiteX4" fmla="*/ 1297172 w 1488558"/>
                <a:gd name="connsiteY4" fmla="*/ 74592 h 74627"/>
                <a:gd name="connsiteX5" fmla="*/ 1488558 w 1488558"/>
                <a:gd name="connsiteY5" fmla="*/ 10796 h 74627"/>
                <a:gd name="connsiteX0" fmla="*/ 0 w 1488558"/>
                <a:gd name="connsiteY0" fmla="*/ 10671 h 74502"/>
                <a:gd name="connsiteX1" fmla="*/ 329610 w 1488558"/>
                <a:gd name="connsiteY1" fmla="*/ 10671 h 74502"/>
                <a:gd name="connsiteX2" fmla="*/ 659219 w 1488558"/>
                <a:gd name="connsiteY2" fmla="*/ 63546 h 74502"/>
                <a:gd name="connsiteX3" fmla="*/ 978196 w 1488558"/>
                <a:gd name="connsiteY3" fmla="*/ 39 h 74502"/>
                <a:gd name="connsiteX4" fmla="*/ 1297172 w 1488558"/>
                <a:gd name="connsiteY4" fmla="*/ 74467 h 74502"/>
                <a:gd name="connsiteX5" fmla="*/ 1488558 w 1488558"/>
                <a:gd name="connsiteY5" fmla="*/ 10671 h 74502"/>
                <a:gd name="connsiteX0" fmla="*/ 0 w 1488558"/>
                <a:gd name="connsiteY0" fmla="*/ 10677 h 74508"/>
                <a:gd name="connsiteX1" fmla="*/ 329610 w 1488558"/>
                <a:gd name="connsiteY1" fmla="*/ 10677 h 74508"/>
                <a:gd name="connsiteX2" fmla="*/ 659219 w 1488558"/>
                <a:gd name="connsiteY2" fmla="*/ 63552 h 74508"/>
                <a:gd name="connsiteX3" fmla="*/ 978196 w 1488558"/>
                <a:gd name="connsiteY3" fmla="*/ 45 h 74508"/>
                <a:gd name="connsiteX4" fmla="*/ 1297172 w 1488558"/>
                <a:gd name="connsiteY4" fmla="*/ 74473 h 74508"/>
                <a:gd name="connsiteX5" fmla="*/ 1488558 w 1488558"/>
                <a:gd name="connsiteY5" fmla="*/ 10677 h 74508"/>
                <a:gd name="connsiteX0" fmla="*/ 0 w 1488558"/>
                <a:gd name="connsiteY0" fmla="*/ 10662 h 74493"/>
                <a:gd name="connsiteX1" fmla="*/ 329610 w 1488558"/>
                <a:gd name="connsiteY1" fmla="*/ 10662 h 74493"/>
                <a:gd name="connsiteX2" fmla="*/ 659219 w 1488558"/>
                <a:gd name="connsiteY2" fmla="*/ 63537 h 74493"/>
                <a:gd name="connsiteX3" fmla="*/ 978196 w 1488558"/>
                <a:gd name="connsiteY3" fmla="*/ 30 h 74493"/>
                <a:gd name="connsiteX4" fmla="*/ 1297172 w 1488558"/>
                <a:gd name="connsiteY4" fmla="*/ 74458 h 74493"/>
                <a:gd name="connsiteX5" fmla="*/ 1488558 w 1488558"/>
                <a:gd name="connsiteY5" fmla="*/ 10662 h 74493"/>
                <a:gd name="connsiteX0" fmla="*/ 0 w 1488558"/>
                <a:gd name="connsiteY0" fmla="*/ 10670 h 74501"/>
                <a:gd name="connsiteX1" fmla="*/ 329610 w 1488558"/>
                <a:gd name="connsiteY1" fmla="*/ 10670 h 74501"/>
                <a:gd name="connsiteX2" fmla="*/ 659219 w 1488558"/>
                <a:gd name="connsiteY2" fmla="*/ 63545 h 74501"/>
                <a:gd name="connsiteX3" fmla="*/ 978196 w 1488558"/>
                <a:gd name="connsiteY3" fmla="*/ 38 h 74501"/>
                <a:gd name="connsiteX4" fmla="*/ 1297172 w 1488558"/>
                <a:gd name="connsiteY4" fmla="*/ 74466 h 74501"/>
                <a:gd name="connsiteX5" fmla="*/ 1488558 w 1488558"/>
                <a:gd name="connsiteY5" fmla="*/ 10670 h 74501"/>
                <a:gd name="connsiteX0" fmla="*/ 0 w 1488558"/>
                <a:gd name="connsiteY0" fmla="*/ 4829 h 69119"/>
                <a:gd name="connsiteX1" fmla="*/ 329610 w 1488558"/>
                <a:gd name="connsiteY1" fmla="*/ 4829 h 69119"/>
                <a:gd name="connsiteX2" fmla="*/ 659219 w 1488558"/>
                <a:gd name="connsiteY2" fmla="*/ 57704 h 69119"/>
                <a:gd name="connsiteX3" fmla="*/ 1052624 w 1488558"/>
                <a:gd name="connsiteY3" fmla="*/ 35576 h 69119"/>
                <a:gd name="connsiteX4" fmla="*/ 1297172 w 1488558"/>
                <a:gd name="connsiteY4" fmla="*/ 68625 h 69119"/>
                <a:gd name="connsiteX5" fmla="*/ 1488558 w 1488558"/>
                <a:gd name="connsiteY5" fmla="*/ 4829 h 69119"/>
                <a:gd name="connsiteX0" fmla="*/ 0 w 1488558"/>
                <a:gd name="connsiteY0" fmla="*/ 4829 h 58547"/>
                <a:gd name="connsiteX1" fmla="*/ 329610 w 1488558"/>
                <a:gd name="connsiteY1" fmla="*/ 4829 h 58547"/>
                <a:gd name="connsiteX2" fmla="*/ 659219 w 1488558"/>
                <a:gd name="connsiteY2" fmla="*/ 57704 h 58547"/>
                <a:gd name="connsiteX3" fmla="*/ 1052624 w 1488558"/>
                <a:gd name="connsiteY3" fmla="*/ 35576 h 58547"/>
                <a:gd name="connsiteX4" fmla="*/ 1307804 w 1488558"/>
                <a:gd name="connsiteY4" fmla="*/ 11730 h 58547"/>
                <a:gd name="connsiteX5" fmla="*/ 1488558 w 1488558"/>
                <a:gd name="connsiteY5" fmla="*/ 4829 h 58547"/>
                <a:gd name="connsiteX0" fmla="*/ 0 w 1488558"/>
                <a:gd name="connsiteY0" fmla="*/ 40693 h 72881"/>
                <a:gd name="connsiteX1" fmla="*/ 329610 w 1488558"/>
                <a:gd name="connsiteY1" fmla="*/ 40693 h 72881"/>
                <a:gd name="connsiteX2" fmla="*/ 680484 w 1488558"/>
                <a:gd name="connsiteY2" fmla="*/ 466 h 72881"/>
                <a:gd name="connsiteX3" fmla="*/ 1052624 w 1488558"/>
                <a:gd name="connsiteY3" fmla="*/ 71440 h 72881"/>
                <a:gd name="connsiteX4" fmla="*/ 1307804 w 1488558"/>
                <a:gd name="connsiteY4" fmla="*/ 47594 h 72881"/>
                <a:gd name="connsiteX5" fmla="*/ 1488558 w 1488558"/>
                <a:gd name="connsiteY5" fmla="*/ 40693 h 72881"/>
                <a:gd name="connsiteX0" fmla="*/ 0 w 1488558"/>
                <a:gd name="connsiteY0" fmla="*/ 40402 h 72590"/>
                <a:gd name="connsiteX1" fmla="*/ 340242 w 1488558"/>
                <a:gd name="connsiteY1" fmla="*/ 50747 h 72590"/>
                <a:gd name="connsiteX2" fmla="*/ 680484 w 1488558"/>
                <a:gd name="connsiteY2" fmla="*/ 175 h 72590"/>
                <a:gd name="connsiteX3" fmla="*/ 1052624 w 1488558"/>
                <a:gd name="connsiteY3" fmla="*/ 71149 h 72590"/>
                <a:gd name="connsiteX4" fmla="*/ 1307804 w 1488558"/>
                <a:gd name="connsiteY4" fmla="*/ 47303 h 72590"/>
                <a:gd name="connsiteX5" fmla="*/ 1488558 w 1488558"/>
                <a:gd name="connsiteY5" fmla="*/ 40402 h 72590"/>
                <a:gd name="connsiteX0" fmla="*/ 0 w 1467293"/>
                <a:gd name="connsiteY0" fmla="*/ 61104 h 72602"/>
                <a:gd name="connsiteX1" fmla="*/ 318977 w 1467293"/>
                <a:gd name="connsiteY1" fmla="*/ 50759 h 72602"/>
                <a:gd name="connsiteX2" fmla="*/ 659219 w 1467293"/>
                <a:gd name="connsiteY2" fmla="*/ 187 h 72602"/>
                <a:gd name="connsiteX3" fmla="*/ 1031359 w 1467293"/>
                <a:gd name="connsiteY3" fmla="*/ 71161 h 72602"/>
                <a:gd name="connsiteX4" fmla="*/ 1286539 w 1467293"/>
                <a:gd name="connsiteY4" fmla="*/ 47315 h 72602"/>
                <a:gd name="connsiteX5" fmla="*/ 1467293 w 1467293"/>
                <a:gd name="connsiteY5" fmla="*/ 40414 h 72602"/>
                <a:gd name="connsiteX0" fmla="*/ 0 w 1467293"/>
                <a:gd name="connsiteY0" fmla="*/ 63571 h 63571"/>
                <a:gd name="connsiteX1" fmla="*/ 318977 w 1467293"/>
                <a:gd name="connsiteY1" fmla="*/ 53226 h 63571"/>
                <a:gd name="connsiteX2" fmla="*/ 659219 w 1467293"/>
                <a:gd name="connsiteY2" fmla="*/ 2654 h 63571"/>
                <a:gd name="connsiteX3" fmla="*/ 1041992 w 1467293"/>
                <a:gd name="connsiteY3" fmla="*/ 11561 h 63571"/>
                <a:gd name="connsiteX4" fmla="*/ 1286539 w 1467293"/>
                <a:gd name="connsiteY4" fmla="*/ 49782 h 63571"/>
                <a:gd name="connsiteX5" fmla="*/ 1467293 w 1467293"/>
                <a:gd name="connsiteY5" fmla="*/ 42881 h 63571"/>
                <a:gd name="connsiteX0" fmla="*/ 0 w 1467293"/>
                <a:gd name="connsiteY0" fmla="*/ 63005 h 63005"/>
                <a:gd name="connsiteX1" fmla="*/ 318977 w 1467293"/>
                <a:gd name="connsiteY1" fmla="*/ 52660 h 63005"/>
                <a:gd name="connsiteX2" fmla="*/ 659219 w 1467293"/>
                <a:gd name="connsiteY2" fmla="*/ 2088 h 63005"/>
                <a:gd name="connsiteX3" fmla="*/ 1041992 w 1467293"/>
                <a:gd name="connsiteY3" fmla="*/ 10995 h 63005"/>
                <a:gd name="connsiteX4" fmla="*/ 1275906 w 1467293"/>
                <a:gd name="connsiteY4" fmla="*/ 23354 h 63005"/>
                <a:gd name="connsiteX5" fmla="*/ 1467293 w 1467293"/>
                <a:gd name="connsiteY5" fmla="*/ 42315 h 6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7293" h="63005">
                  <a:moveTo>
                    <a:pt x="0" y="63005"/>
                  </a:moveTo>
                  <a:cubicBezTo>
                    <a:pt x="108098" y="59461"/>
                    <a:pt x="209107" y="62813"/>
                    <a:pt x="318977" y="52660"/>
                  </a:cubicBezTo>
                  <a:cubicBezTo>
                    <a:pt x="428847" y="42507"/>
                    <a:pt x="538717" y="9032"/>
                    <a:pt x="659219" y="2088"/>
                  </a:cubicBezTo>
                  <a:cubicBezTo>
                    <a:pt x="779722" y="-4856"/>
                    <a:pt x="939211" y="7451"/>
                    <a:pt x="1041992" y="10995"/>
                  </a:cubicBezTo>
                  <a:cubicBezTo>
                    <a:pt x="1144773" y="14539"/>
                    <a:pt x="1205023" y="18134"/>
                    <a:pt x="1275906" y="23354"/>
                  </a:cubicBezTo>
                  <a:cubicBezTo>
                    <a:pt x="1346789" y="28574"/>
                    <a:pt x="1467293" y="42315"/>
                    <a:pt x="1467293" y="42315"/>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a:p>
          </p:txBody>
        </p:sp>
        <p:sp>
          <p:nvSpPr>
            <p:cNvPr id="93" name="Ovál 92"/>
            <p:cNvSpPr/>
            <p:nvPr/>
          </p:nvSpPr>
          <p:spPr>
            <a:xfrm>
              <a:off x="8260332" y="5471908"/>
              <a:ext cx="575717" cy="2269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a:p>
          </p:txBody>
        </p:sp>
        <p:sp>
          <p:nvSpPr>
            <p:cNvPr id="94" name="Ovál 93"/>
            <p:cNvSpPr/>
            <p:nvPr/>
          </p:nvSpPr>
          <p:spPr>
            <a:xfrm>
              <a:off x="8250268" y="6203637"/>
              <a:ext cx="575717" cy="2244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a:p>
          </p:txBody>
        </p:sp>
        <p:cxnSp>
          <p:nvCxnSpPr>
            <p:cNvPr id="95" name="Přímá spojnice 94"/>
            <p:cNvCxnSpPr/>
            <p:nvPr/>
          </p:nvCxnSpPr>
          <p:spPr>
            <a:xfrm>
              <a:off x="7797671" y="5618288"/>
              <a:ext cx="4789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Přímá spojnice 95"/>
            <p:cNvCxnSpPr/>
            <p:nvPr/>
          </p:nvCxnSpPr>
          <p:spPr>
            <a:xfrm>
              <a:off x="8805210" y="5633305"/>
              <a:ext cx="4789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Přímá spojnice 96"/>
            <p:cNvCxnSpPr/>
            <p:nvPr/>
          </p:nvCxnSpPr>
          <p:spPr>
            <a:xfrm>
              <a:off x="7818122" y="6261514"/>
              <a:ext cx="4789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Přímá spojnice 97"/>
            <p:cNvCxnSpPr/>
            <p:nvPr/>
          </p:nvCxnSpPr>
          <p:spPr>
            <a:xfrm>
              <a:off x="8798115" y="6276993"/>
              <a:ext cx="4789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Volný tvar 98"/>
            <p:cNvSpPr/>
            <p:nvPr/>
          </p:nvSpPr>
          <p:spPr>
            <a:xfrm>
              <a:off x="7808613" y="5817402"/>
              <a:ext cx="1488558" cy="102888"/>
            </a:xfrm>
            <a:custGeom>
              <a:avLst/>
              <a:gdLst>
                <a:gd name="connsiteX0" fmla="*/ 0 w 1488558"/>
                <a:gd name="connsiteY0" fmla="*/ 10796 h 74627"/>
                <a:gd name="connsiteX1" fmla="*/ 329610 w 1488558"/>
                <a:gd name="connsiteY1" fmla="*/ 10796 h 74627"/>
                <a:gd name="connsiteX2" fmla="*/ 680484 w 1488558"/>
                <a:gd name="connsiteY2" fmla="*/ 53327 h 74627"/>
                <a:gd name="connsiteX3" fmla="*/ 978196 w 1488558"/>
                <a:gd name="connsiteY3" fmla="*/ 164 h 74627"/>
                <a:gd name="connsiteX4" fmla="*/ 1297172 w 1488558"/>
                <a:gd name="connsiteY4" fmla="*/ 74592 h 74627"/>
                <a:gd name="connsiteX5" fmla="*/ 1488558 w 1488558"/>
                <a:gd name="connsiteY5" fmla="*/ 10796 h 74627"/>
                <a:gd name="connsiteX0" fmla="*/ 0 w 1488558"/>
                <a:gd name="connsiteY0" fmla="*/ 10671 h 74502"/>
                <a:gd name="connsiteX1" fmla="*/ 329610 w 1488558"/>
                <a:gd name="connsiteY1" fmla="*/ 10671 h 74502"/>
                <a:gd name="connsiteX2" fmla="*/ 659219 w 1488558"/>
                <a:gd name="connsiteY2" fmla="*/ 63546 h 74502"/>
                <a:gd name="connsiteX3" fmla="*/ 978196 w 1488558"/>
                <a:gd name="connsiteY3" fmla="*/ 39 h 74502"/>
                <a:gd name="connsiteX4" fmla="*/ 1297172 w 1488558"/>
                <a:gd name="connsiteY4" fmla="*/ 74467 h 74502"/>
                <a:gd name="connsiteX5" fmla="*/ 1488558 w 1488558"/>
                <a:gd name="connsiteY5" fmla="*/ 10671 h 74502"/>
                <a:gd name="connsiteX0" fmla="*/ 0 w 1488558"/>
                <a:gd name="connsiteY0" fmla="*/ 10677 h 74508"/>
                <a:gd name="connsiteX1" fmla="*/ 329610 w 1488558"/>
                <a:gd name="connsiteY1" fmla="*/ 10677 h 74508"/>
                <a:gd name="connsiteX2" fmla="*/ 659219 w 1488558"/>
                <a:gd name="connsiteY2" fmla="*/ 63552 h 74508"/>
                <a:gd name="connsiteX3" fmla="*/ 978196 w 1488558"/>
                <a:gd name="connsiteY3" fmla="*/ 45 h 74508"/>
                <a:gd name="connsiteX4" fmla="*/ 1297172 w 1488558"/>
                <a:gd name="connsiteY4" fmla="*/ 74473 h 74508"/>
                <a:gd name="connsiteX5" fmla="*/ 1488558 w 1488558"/>
                <a:gd name="connsiteY5" fmla="*/ 10677 h 74508"/>
                <a:gd name="connsiteX0" fmla="*/ 0 w 1488558"/>
                <a:gd name="connsiteY0" fmla="*/ 10662 h 74493"/>
                <a:gd name="connsiteX1" fmla="*/ 329610 w 1488558"/>
                <a:gd name="connsiteY1" fmla="*/ 10662 h 74493"/>
                <a:gd name="connsiteX2" fmla="*/ 659219 w 1488558"/>
                <a:gd name="connsiteY2" fmla="*/ 63537 h 74493"/>
                <a:gd name="connsiteX3" fmla="*/ 978196 w 1488558"/>
                <a:gd name="connsiteY3" fmla="*/ 30 h 74493"/>
                <a:gd name="connsiteX4" fmla="*/ 1297172 w 1488558"/>
                <a:gd name="connsiteY4" fmla="*/ 74458 h 74493"/>
                <a:gd name="connsiteX5" fmla="*/ 1488558 w 1488558"/>
                <a:gd name="connsiteY5" fmla="*/ 10662 h 74493"/>
                <a:gd name="connsiteX0" fmla="*/ 0 w 1488558"/>
                <a:gd name="connsiteY0" fmla="*/ 10670 h 74501"/>
                <a:gd name="connsiteX1" fmla="*/ 329610 w 1488558"/>
                <a:gd name="connsiteY1" fmla="*/ 10670 h 74501"/>
                <a:gd name="connsiteX2" fmla="*/ 659219 w 1488558"/>
                <a:gd name="connsiteY2" fmla="*/ 63545 h 74501"/>
                <a:gd name="connsiteX3" fmla="*/ 978196 w 1488558"/>
                <a:gd name="connsiteY3" fmla="*/ 38 h 74501"/>
                <a:gd name="connsiteX4" fmla="*/ 1297172 w 1488558"/>
                <a:gd name="connsiteY4" fmla="*/ 74466 h 74501"/>
                <a:gd name="connsiteX5" fmla="*/ 1488558 w 1488558"/>
                <a:gd name="connsiteY5" fmla="*/ 10670 h 74501"/>
                <a:gd name="connsiteX0" fmla="*/ 0 w 1488558"/>
                <a:gd name="connsiteY0" fmla="*/ 4829 h 69119"/>
                <a:gd name="connsiteX1" fmla="*/ 329610 w 1488558"/>
                <a:gd name="connsiteY1" fmla="*/ 4829 h 69119"/>
                <a:gd name="connsiteX2" fmla="*/ 659219 w 1488558"/>
                <a:gd name="connsiteY2" fmla="*/ 57704 h 69119"/>
                <a:gd name="connsiteX3" fmla="*/ 1052624 w 1488558"/>
                <a:gd name="connsiteY3" fmla="*/ 35576 h 69119"/>
                <a:gd name="connsiteX4" fmla="*/ 1297172 w 1488558"/>
                <a:gd name="connsiteY4" fmla="*/ 68625 h 69119"/>
                <a:gd name="connsiteX5" fmla="*/ 1488558 w 1488558"/>
                <a:gd name="connsiteY5" fmla="*/ 4829 h 69119"/>
                <a:gd name="connsiteX0" fmla="*/ 0 w 1488558"/>
                <a:gd name="connsiteY0" fmla="*/ 4829 h 58547"/>
                <a:gd name="connsiteX1" fmla="*/ 329610 w 1488558"/>
                <a:gd name="connsiteY1" fmla="*/ 4829 h 58547"/>
                <a:gd name="connsiteX2" fmla="*/ 659219 w 1488558"/>
                <a:gd name="connsiteY2" fmla="*/ 57704 h 58547"/>
                <a:gd name="connsiteX3" fmla="*/ 1052624 w 1488558"/>
                <a:gd name="connsiteY3" fmla="*/ 35576 h 58547"/>
                <a:gd name="connsiteX4" fmla="*/ 1307804 w 1488558"/>
                <a:gd name="connsiteY4" fmla="*/ 11730 h 58547"/>
                <a:gd name="connsiteX5" fmla="*/ 1488558 w 1488558"/>
                <a:gd name="connsiteY5" fmla="*/ 4829 h 58547"/>
                <a:gd name="connsiteX0" fmla="*/ 0 w 1488558"/>
                <a:gd name="connsiteY0" fmla="*/ 4829 h 58547"/>
                <a:gd name="connsiteX1" fmla="*/ 329610 w 1488558"/>
                <a:gd name="connsiteY1" fmla="*/ 4829 h 58547"/>
                <a:gd name="connsiteX2" fmla="*/ 659219 w 1488558"/>
                <a:gd name="connsiteY2" fmla="*/ 57704 h 58547"/>
                <a:gd name="connsiteX3" fmla="*/ 1073889 w 1488558"/>
                <a:gd name="connsiteY3" fmla="*/ 35576 h 58547"/>
                <a:gd name="connsiteX4" fmla="*/ 1307804 w 1488558"/>
                <a:gd name="connsiteY4" fmla="*/ 11730 h 58547"/>
                <a:gd name="connsiteX5" fmla="*/ 1488558 w 1488558"/>
                <a:gd name="connsiteY5" fmla="*/ 4829 h 58547"/>
                <a:gd name="connsiteX0" fmla="*/ 0 w 1488558"/>
                <a:gd name="connsiteY0" fmla="*/ 4829 h 58443"/>
                <a:gd name="connsiteX1" fmla="*/ 329610 w 1488558"/>
                <a:gd name="connsiteY1" fmla="*/ 4829 h 58443"/>
                <a:gd name="connsiteX2" fmla="*/ 659219 w 1488558"/>
                <a:gd name="connsiteY2" fmla="*/ 57704 h 58443"/>
                <a:gd name="connsiteX3" fmla="*/ 1073889 w 1488558"/>
                <a:gd name="connsiteY3" fmla="*/ 35576 h 58443"/>
                <a:gd name="connsiteX4" fmla="*/ 1339701 w 1488558"/>
                <a:gd name="connsiteY4" fmla="*/ 32420 h 58443"/>
                <a:gd name="connsiteX5" fmla="*/ 1488558 w 1488558"/>
                <a:gd name="connsiteY5" fmla="*/ 4829 h 58443"/>
                <a:gd name="connsiteX0" fmla="*/ 0 w 1488558"/>
                <a:gd name="connsiteY0" fmla="*/ 4829 h 60521"/>
                <a:gd name="connsiteX1" fmla="*/ 329610 w 1488558"/>
                <a:gd name="connsiteY1" fmla="*/ 4829 h 60521"/>
                <a:gd name="connsiteX2" fmla="*/ 659219 w 1488558"/>
                <a:gd name="connsiteY2" fmla="*/ 57704 h 60521"/>
                <a:gd name="connsiteX3" fmla="*/ 1095154 w 1488558"/>
                <a:gd name="connsiteY3" fmla="*/ 51093 h 60521"/>
                <a:gd name="connsiteX4" fmla="*/ 1339701 w 1488558"/>
                <a:gd name="connsiteY4" fmla="*/ 32420 h 60521"/>
                <a:gd name="connsiteX5" fmla="*/ 1488558 w 1488558"/>
                <a:gd name="connsiteY5" fmla="*/ 4829 h 60521"/>
                <a:gd name="connsiteX0" fmla="*/ 0 w 1488558"/>
                <a:gd name="connsiteY0" fmla="*/ 4093 h 52363"/>
                <a:gd name="connsiteX1" fmla="*/ 329610 w 1488558"/>
                <a:gd name="connsiteY1" fmla="*/ 4093 h 52363"/>
                <a:gd name="connsiteX2" fmla="*/ 669851 w 1488558"/>
                <a:gd name="connsiteY2" fmla="*/ 46623 h 52363"/>
                <a:gd name="connsiteX3" fmla="*/ 1095154 w 1488558"/>
                <a:gd name="connsiteY3" fmla="*/ 50357 h 52363"/>
                <a:gd name="connsiteX4" fmla="*/ 1339701 w 1488558"/>
                <a:gd name="connsiteY4" fmla="*/ 31684 h 52363"/>
                <a:gd name="connsiteX5" fmla="*/ 1488558 w 1488558"/>
                <a:gd name="connsiteY5" fmla="*/ 4093 h 52363"/>
                <a:gd name="connsiteX0" fmla="*/ 0 w 1488558"/>
                <a:gd name="connsiteY0" fmla="*/ 4093 h 50537"/>
                <a:gd name="connsiteX1" fmla="*/ 329610 w 1488558"/>
                <a:gd name="connsiteY1" fmla="*/ 4093 h 50537"/>
                <a:gd name="connsiteX2" fmla="*/ 669851 w 1488558"/>
                <a:gd name="connsiteY2" fmla="*/ 46623 h 50537"/>
                <a:gd name="connsiteX3" fmla="*/ 1095154 w 1488558"/>
                <a:gd name="connsiteY3" fmla="*/ 50357 h 50537"/>
                <a:gd name="connsiteX4" fmla="*/ 1339701 w 1488558"/>
                <a:gd name="connsiteY4" fmla="*/ 31684 h 50537"/>
                <a:gd name="connsiteX5" fmla="*/ 1488558 w 1488558"/>
                <a:gd name="connsiteY5" fmla="*/ 4093 h 50537"/>
                <a:gd name="connsiteX0" fmla="*/ 0 w 1488558"/>
                <a:gd name="connsiteY0" fmla="*/ 4093 h 50537"/>
                <a:gd name="connsiteX1" fmla="*/ 329610 w 1488558"/>
                <a:gd name="connsiteY1" fmla="*/ 4093 h 50537"/>
                <a:gd name="connsiteX2" fmla="*/ 669851 w 1488558"/>
                <a:gd name="connsiteY2" fmla="*/ 46623 h 50537"/>
                <a:gd name="connsiteX3" fmla="*/ 1095154 w 1488558"/>
                <a:gd name="connsiteY3" fmla="*/ 50357 h 50537"/>
                <a:gd name="connsiteX4" fmla="*/ 1339701 w 1488558"/>
                <a:gd name="connsiteY4" fmla="*/ 31684 h 50537"/>
                <a:gd name="connsiteX5" fmla="*/ 1488558 w 1488558"/>
                <a:gd name="connsiteY5" fmla="*/ 4093 h 50537"/>
                <a:gd name="connsiteX0" fmla="*/ 0 w 1488558"/>
                <a:gd name="connsiteY0" fmla="*/ 4093 h 53896"/>
                <a:gd name="connsiteX1" fmla="*/ 329610 w 1488558"/>
                <a:gd name="connsiteY1" fmla="*/ 4093 h 53896"/>
                <a:gd name="connsiteX2" fmla="*/ 669851 w 1488558"/>
                <a:gd name="connsiteY2" fmla="*/ 46623 h 53896"/>
                <a:gd name="connsiteX3" fmla="*/ 1095154 w 1488558"/>
                <a:gd name="connsiteY3" fmla="*/ 50357 h 53896"/>
                <a:gd name="connsiteX4" fmla="*/ 1339701 w 1488558"/>
                <a:gd name="connsiteY4" fmla="*/ 31684 h 53896"/>
                <a:gd name="connsiteX5" fmla="*/ 1488558 w 1488558"/>
                <a:gd name="connsiteY5" fmla="*/ 4093 h 53896"/>
                <a:gd name="connsiteX0" fmla="*/ 0 w 1488558"/>
                <a:gd name="connsiteY0" fmla="*/ 4093 h 50423"/>
                <a:gd name="connsiteX1" fmla="*/ 329610 w 1488558"/>
                <a:gd name="connsiteY1" fmla="*/ 4093 h 50423"/>
                <a:gd name="connsiteX2" fmla="*/ 669851 w 1488558"/>
                <a:gd name="connsiteY2" fmla="*/ 46623 h 50423"/>
                <a:gd name="connsiteX3" fmla="*/ 941171 w 1488558"/>
                <a:gd name="connsiteY3" fmla="*/ 38207 h 50423"/>
                <a:gd name="connsiteX4" fmla="*/ 1095154 w 1488558"/>
                <a:gd name="connsiteY4" fmla="*/ 50357 h 50423"/>
                <a:gd name="connsiteX5" fmla="*/ 1339701 w 1488558"/>
                <a:gd name="connsiteY5" fmla="*/ 31684 h 50423"/>
                <a:gd name="connsiteX6" fmla="*/ 1488558 w 1488558"/>
                <a:gd name="connsiteY6" fmla="*/ 4093 h 50423"/>
                <a:gd name="connsiteX0" fmla="*/ 0 w 1488558"/>
                <a:gd name="connsiteY0" fmla="*/ 4093 h 50423"/>
                <a:gd name="connsiteX1" fmla="*/ 329610 w 1488558"/>
                <a:gd name="connsiteY1" fmla="*/ 4093 h 50423"/>
                <a:gd name="connsiteX2" fmla="*/ 669851 w 1488558"/>
                <a:gd name="connsiteY2" fmla="*/ 46623 h 50423"/>
                <a:gd name="connsiteX3" fmla="*/ 941171 w 1488558"/>
                <a:gd name="connsiteY3" fmla="*/ 38207 h 50423"/>
                <a:gd name="connsiteX4" fmla="*/ 1095154 w 1488558"/>
                <a:gd name="connsiteY4" fmla="*/ 50357 h 50423"/>
                <a:gd name="connsiteX5" fmla="*/ 1339701 w 1488558"/>
                <a:gd name="connsiteY5" fmla="*/ 31684 h 50423"/>
                <a:gd name="connsiteX6" fmla="*/ 1488558 w 1488558"/>
                <a:gd name="connsiteY6" fmla="*/ 4093 h 50423"/>
                <a:gd name="connsiteX0" fmla="*/ 0 w 1488558"/>
                <a:gd name="connsiteY0" fmla="*/ 4093 h 50423"/>
                <a:gd name="connsiteX1" fmla="*/ 329610 w 1488558"/>
                <a:gd name="connsiteY1" fmla="*/ 4093 h 50423"/>
                <a:gd name="connsiteX2" fmla="*/ 669851 w 1488558"/>
                <a:gd name="connsiteY2" fmla="*/ 46623 h 50423"/>
                <a:gd name="connsiteX3" fmla="*/ 923358 w 1488558"/>
                <a:gd name="connsiteY3" fmla="*/ 38207 h 50423"/>
                <a:gd name="connsiteX4" fmla="*/ 1095154 w 1488558"/>
                <a:gd name="connsiteY4" fmla="*/ 50357 h 50423"/>
                <a:gd name="connsiteX5" fmla="*/ 1339701 w 1488558"/>
                <a:gd name="connsiteY5" fmla="*/ 31684 h 50423"/>
                <a:gd name="connsiteX6" fmla="*/ 1488558 w 1488558"/>
                <a:gd name="connsiteY6" fmla="*/ 4093 h 50423"/>
                <a:gd name="connsiteX0" fmla="*/ 0 w 1488558"/>
                <a:gd name="connsiteY0" fmla="*/ 4093 h 51680"/>
                <a:gd name="connsiteX1" fmla="*/ 329610 w 1488558"/>
                <a:gd name="connsiteY1" fmla="*/ 4093 h 51680"/>
                <a:gd name="connsiteX2" fmla="*/ 669851 w 1488558"/>
                <a:gd name="connsiteY2" fmla="*/ 46623 h 51680"/>
                <a:gd name="connsiteX3" fmla="*/ 911482 w 1488558"/>
                <a:gd name="connsiteY3" fmla="*/ 49761 h 51680"/>
                <a:gd name="connsiteX4" fmla="*/ 1095154 w 1488558"/>
                <a:gd name="connsiteY4" fmla="*/ 50357 h 51680"/>
                <a:gd name="connsiteX5" fmla="*/ 1339701 w 1488558"/>
                <a:gd name="connsiteY5" fmla="*/ 31684 h 51680"/>
                <a:gd name="connsiteX6" fmla="*/ 1488558 w 1488558"/>
                <a:gd name="connsiteY6" fmla="*/ 4093 h 51680"/>
                <a:gd name="connsiteX0" fmla="*/ 0 w 1488558"/>
                <a:gd name="connsiteY0" fmla="*/ 4093 h 50544"/>
                <a:gd name="connsiteX1" fmla="*/ 329610 w 1488558"/>
                <a:gd name="connsiteY1" fmla="*/ 4093 h 50544"/>
                <a:gd name="connsiteX2" fmla="*/ 669851 w 1488558"/>
                <a:gd name="connsiteY2" fmla="*/ 46623 h 50544"/>
                <a:gd name="connsiteX3" fmla="*/ 911482 w 1488558"/>
                <a:gd name="connsiteY3" fmla="*/ 49761 h 50544"/>
                <a:gd name="connsiteX4" fmla="*/ 1095154 w 1488558"/>
                <a:gd name="connsiteY4" fmla="*/ 50357 h 50544"/>
                <a:gd name="connsiteX5" fmla="*/ 1339701 w 1488558"/>
                <a:gd name="connsiteY5" fmla="*/ 31684 h 50544"/>
                <a:gd name="connsiteX6" fmla="*/ 1488558 w 1488558"/>
                <a:gd name="connsiteY6" fmla="*/ 4093 h 50544"/>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78281 w 1488558"/>
                <a:gd name="connsiteY4" fmla="*/ 15696 h 49761"/>
                <a:gd name="connsiteX5" fmla="*/ 1339701 w 1488558"/>
                <a:gd name="connsiteY5" fmla="*/ 31684 h 49761"/>
                <a:gd name="connsiteX6" fmla="*/ 1488558 w 1488558"/>
                <a:gd name="connsiteY6" fmla="*/ 4093 h 49761"/>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78281 w 1488558"/>
                <a:gd name="connsiteY4" fmla="*/ 15696 h 49761"/>
                <a:gd name="connsiteX5" fmla="*/ 1351577 w 1488558"/>
                <a:gd name="connsiteY5" fmla="*/ 5688 h 49761"/>
                <a:gd name="connsiteX6" fmla="*/ 1488558 w 1488558"/>
                <a:gd name="connsiteY6" fmla="*/ 4093 h 49761"/>
                <a:gd name="connsiteX0" fmla="*/ 0 w 1488558"/>
                <a:gd name="connsiteY0" fmla="*/ 7400 h 53068"/>
                <a:gd name="connsiteX1" fmla="*/ 329610 w 1488558"/>
                <a:gd name="connsiteY1" fmla="*/ 7400 h 53068"/>
                <a:gd name="connsiteX2" fmla="*/ 669851 w 1488558"/>
                <a:gd name="connsiteY2" fmla="*/ 49930 h 53068"/>
                <a:gd name="connsiteX3" fmla="*/ 911482 w 1488558"/>
                <a:gd name="connsiteY3" fmla="*/ 53068 h 53068"/>
                <a:gd name="connsiteX4" fmla="*/ 1178281 w 1488558"/>
                <a:gd name="connsiteY4" fmla="*/ 19003 h 53068"/>
                <a:gd name="connsiteX5" fmla="*/ 1351577 w 1488558"/>
                <a:gd name="connsiteY5" fmla="*/ 8995 h 53068"/>
                <a:gd name="connsiteX6" fmla="*/ 1488558 w 1488558"/>
                <a:gd name="connsiteY6" fmla="*/ 7400 h 53068"/>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36717 w 1488558"/>
                <a:gd name="connsiteY4" fmla="*/ 15696 h 49761"/>
                <a:gd name="connsiteX5" fmla="*/ 1351577 w 1488558"/>
                <a:gd name="connsiteY5" fmla="*/ 5688 h 49761"/>
                <a:gd name="connsiteX6" fmla="*/ 1488558 w 1488558"/>
                <a:gd name="connsiteY6" fmla="*/ 4093 h 49761"/>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36717 w 1488558"/>
                <a:gd name="connsiteY4" fmla="*/ 15696 h 49761"/>
                <a:gd name="connsiteX5" fmla="*/ 1351577 w 1488558"/>
                <a:gd name="connsiteY5" fmla="*/ 5688 h 49761"/>
                <a:gd name="connsiteX6" fmla="*/ 1488558 w 1488558"/>
                <a:gd name="connsiteY6" fmla="*/ 4093 h 49761"/>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36717 w 1488558"/>
                <a:gd name="connsiteY4" fmla="*/ 15696 h 49761"/>
                <a:gd name="connsiteX5" fmla="*/ 1351577 w 1488558"/>
                <a:gd name="connsiteY5" fmla="*/ 5688 h 49761"/>
                <a:gd name="connsiteX6" fmla="*/ 1488558 w 1488558"/>
                <a:gd name="connsiteY6" fmla="*/ 4093 h 49761"/>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36717 w 1488558"/>
                <a:gd name="connsiteY4" fmla="*/ 15696 h 49761"/>
                <a:gd name="connsiteX5" fmla="*/ 1288593 w 1488558"/>
                <a:gd name="connsiteY5" fmla="*/ 15167 h 49761"/>
                <a:gd name="connsiteX6" fmla="*/ 1351577 w 1488558"/>
                <a:gd name="connsiteY6" fmla="*/ 5688 h 49761"/>
                <a:gd name="connsiteX7" fmla="*/ 1488558 w 1488558"/>
                <a:gd name="connsiteY7" fmla="*/ 4093 h 49761"/>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36717 w 1488558"/>
                <a:gd name="connsiteY4" fmla="*/ 15696 h 49761"/>
                <a:gd name="connsiteX5" fmla="*/ 1303223 w 1488558"/>
                <a:gd name="connsiteY5" fmla="*/ 29401 h 49761"/>
                <a:gd name="connsiteX6" fmla="*/ 1351577 w 1488558"/>
                <a:gd name="connsiteY6" fmla="*/ 5688 h 49761"/>
                <a:gd name="connsiteX7" fmla="*/ 1488558 w 1488558"/>
                <a:gd name="connsiteY7" fmla="*/ 4093 h 49761"/>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36717 w 1488558"/>
                <a:gd name="connsiteY4" fmla="*/ 15696 h 49761"/>
                <a:gd name="connsiteX5" fmla="*/ 1303223 w 1488558"/>
                <a:gd name="connsiteY5" fmla="*/ 29401 h 49761"/>
                <a:gd name="connsiteX6" fmla="*/ 1410099 w 1488558"/>
                <a:gd name="connsiteY6" fmla="*/ 5688 h 49761"/>
                <a:gd name="connsiteX7" fmla="*/ 1488558 w 1488558"/>
                <a:gd name="connsiteY7" fmla="*/ 4093 h 49761"/>
                <a:gd name="connsiteX0" fmla="*/ 0 w 1488558"/>
                <a:gd name="connsiteY0" fmla="*/ 4093 h 50051"/>
                <a:gd name="connsiteX1" fmla="*/ 329610 w 1488558"/>
                <a:gd name="connsiteY1" fmla="*/ 4093 h 50051"/>
                <a:gd name="connsiteX2" fmla="*/ 669851 w 1488558"/>
                <a:gd name="connsiteY2" fmla="*/ 46623 h 50051"/>
                <a:gd name="connsiteX3" fmla="*/ 810123 w 1488558"/>
                <a:gd name="connsiteY3" fmla="*/ 22960 h 50051"/>
                <a:gd name="connsiteX4" fmla="*/ 911482 w 1488558"/>
                <a:gd name="connsiteY4" fmla="*/ 49761 h 50051"/>
                <a:gd name="connsiteX5" fmla="*/ 1136717 w 1488558"/>
                <a:gd name="connsiteY5" fmla="*/ 15696 h 50051"/>
                <a:gd name="connsiteX6" fmla="*/ 1303223 w 1488558"/>
                <a:gd name="connsiteY6" fmla="*/ 29401 h 50051"/>
                <a:gd name="connsiteX7" fmla="*/ 1410099 w 1488558"/>
                <a:gd name="connsiteY7" fmla="*/ 5688 h 50051"/>
                <a:gd name="connsiteX8" fmla="*/ 1488558 w 1488558"/>
                <a:gd name="connsiteY8" fmla="*/ 4093 h 50051"/>
                <a:gd name="connsiteX0" fmla="*/ 0 w 1488558"/>
                <a:gd name="connsiteY0" fmla="*/ 4093 h 50051"/>
                <a:gd name="connsiteX1" fmla="*/ 329610 w 1488558"/>
                <a:gd name="connsiteY1" fmla="*/ 4093 h 50051"/>
                <a:gd name="connsiteX2" fmla="*/ 669851 w 1488558"/>
                <a:gd name="connsiteY2" fmla="*/ 46623 h 50051"/>
                <a:gd name="connsiteX3" fmla="*/ 810123 w 1488558"/>
                <a:gd name="connsiteY3" fmla="*/ 22960 h 50051"/>
                <a:gd name="connsiteX4" fmla="*/ 911482 w 1488558"/>
                <a:gd name="connsiteY4" fmla="*/ 49761 h 50051"/>
                <a:gd name="connsiteX5" fmla="*/ 1074804 w 1488558"/>
                <a:gd name="connsiteY5" fmla="*/ 15696 h 50051"/>
                <a:gd name="connsiteX6" fmla="*/ 1303223 w 1488558"/>
                <a:gd name="connsiteY6" fmla="*/ 29401 h 50051"/>
                <a:gd name="connsiteX7" fmla="*/ 1410099 w 1488558"/>
                <a:gd name="connsiteY7" fmla="*/ 5688 h 50051"/>
                <a:gd name="connsiteX8" fmla="*/ 1488558 w 1488558"/>
                <a:gd name="connsiteY8" fmla="*/ 4093 h 50051"/>
                <a:gd name="connsiteX0" fmla="*/ 0 w 1488558"/>
                <a:gd name="connsiteY0" fmla="*/ 4093 h 50051"/>
                <a:gd name="connsiteX1" fmla="*/ 329610 w 1488558"/>
                <a:gd name="connsiteY1" fmla="*/ 4093 h 50051"/>
                <a:gd name="connsiteX2" fmla="*/ 669851 w 1488558"/>
                <a:gd name="connsiteY2" fmla="*/ 46623 h 50051"/>
                <a:gd name="connsiteX3" fmla="*/ 810123 w 1488558"/>
                <a:gd name="connsiteY3" fmla="*/ 22960 h 50051"/>
                <a:gd name="connsiteX4" fmla="*/ 911482 w 1488558"/>
                <a:gd name="connsiteY4" fmla="*/ 49761 h 50051"/>
                <a:gd name="connsiteX5" fmla="*/ 1074804 w 1488558"/>
                <a:gd name="connsiteY5" fmla="*/ 15696 h 50051"/>
                <a:gd name="connsiteX6" fmla="*/ 1188923 w 1488558"/>
                <a:gd name="connsiteY6" fmla="*/ 36352 h 50051"/>
                <a:gd name="connsiteX7" fmla="*/ 1410099 w 1488558"/>
                <a:gd name="connsiteY7" fmla="*/ 5688 h 50051"/>
                <a:gd name="connsiteX8" fmla="*/ 1488558 w 1488558"/>
                <a:gd name="connsiteY8" fmla="*/ 4093 h 50051"/>
                <a:gd name="connsiteX0" fmla="*/ 0 w 1488558"/>
                <a:gd name="connsiteY0" fmla="*/ 4093 h 50051"/>
                <a:gd name="connsiteX1" fmla="*/ 329610 w 1488558"/>
                <a:gd name="connsiteY1" fmla="*/ 4093 h 50051"/>
                <a:gd name="connsiteX2" fmla="*/ 669851 w 1488558"/>
                <a:gd name="connsiteY2" fmla="*/ 46623 h 50051"/>
                <a:gd name="connsiteX3" fmla="*/ 810123 w 1488558"/>
                <a:gd name="connsiteY3" fmla="*/ 22960 h 50051"/>
                <a:gd name="connsiteX4" fmla="*/ 911482 w 1488558"/>
                <a:gd name="connsiteY4" fmla="*/ 49761 h 50051"/>
                <a:gd name="connsiteX5" fmla="*/ 1074804 w 1488558"/>
                <a:gd name="connsiteY5" fmla="*/ 15696 h 50051"/>
                <a:gd name="connsiteX6" fmla="*/ 1188923 w 1488558"/>
                <a:gd name="connsiteY6" fmla="*/ 36352 h 50051"/>
                <a:gd name="connsiteX7" fmla="*/ 1343424 w 1488558"/>
                <a:gd name="connsiteY7" fmla="*/ 5688 h 50051"/>
                <a:gd name="connsiteX8" fmla="*/ 1488558 w 1488558"/>
                <a:gd name="connsiteY8" fmla="*/ 4093 h 50051"/>
                <a:gd name="connsiteX0" fmla="*/ 0 w 1488558"/>
                <a:gd name="connsiteY0" fmla="*/ 4093 h 50051"/>
                <a:gd name="connsiteX1" fmla="*/ 329610 w 1488558"/>
                <a:gd name="connsiteY1" fmla="*/ 4093 h 50051"/>
                <a:gd name="connsiteX2" fmla="*/ 669851 w 1488558"/>
                <a:gd name="connsiteY2" fmla="*/ 46623 h 50051"/>
                <a:gd name="connsiteX3" fmla="*/ 810123 w 1488558"/>
                <a:gd name="connsiteY3" fmla="*/ 22960 h 50051"/>
                <a:gd name="connsiteX4" fmla="*/ 911482 w 1488558"/>
                <a:gd name="connsiteY4" fmla="*/ 49761 h 50051"/>
                <a:gd name="connsiteX5" fmla="*/ 1046229 w 1488558"/>
                <a:gd name="connsiteY5" fmla="*/ 15696 h 50051"/>
                <a:gd name="connsiteX6" fmla="*/ 1188923 w 1488558"/>
                <a:gd name="connsiteY6" fmla="*/ 36352 h 50051"/>
                <a:gd name="connsiteX7" fmla="*/ 1343424 w 1488558"/>
                <a:gd name="connsiteY7" fmla="*/ 5688 h 50051"/>
                <a:gd name="connsiteX8" fmla="*/ 1488558 w 1488558"/>
                <a:gd name="connsiteY8" fmla="*/ 4093 h 50051"/>
                <a:gd name="connsiteX0" fmla="*/ 0 w 1488558"/>
                <a:gd name="connsiteY0" fmla="*/ 4093 h 50051"/>
                <a:gd name="connsiteX1" fmla="*/ 329610 w 1488558"/>
                <a:gd name="connsiteY1" fmla="*/ 4093 h 50051"/>
                <a:gd name="connsiteX2" fmla="*/ 669851 w 1488558"/>
                <a:gd name="connsiteY2" fmla="*/ 46623 h 50051"/>
                <a:gd name="connsiteX3" fmla="*/ 810123 w 1488558"/>
                <a:gd name="connsiteY3" fmla="*/ 22960 h 50051"/>
                <a:gd name="connsiteX4" fmla="*/ 911482 w 1488558"/>
                <a:gd name="connsiteY4" fmla="*/ 49761 h 50051"/>
                <a:gd name="connsiteX5" fmla="*/ 1046229 w 1488558"/>
                <a:gd name="connsiteY5" fmla="*/ 15696 h 50051"/>
                <a:gd name="connsiteX6" fmla="*/ 1188923 w 1488558"/>
                <a:gd name="connsiteY6" fmla="*/ 36352 h 50051"/>
                <a:gd name="connsiteX7" fmla="*/ 1343424 w 1488558"/>
                <a:gd name="connsiteY7" fmla="*/ 5688 h 50051"/>
                <a:gd name="connsiteX8" fmla="*/ 1488558 w 1488558"/>
                <a:gd name="connsiteY8" fmla="*/ 4093 h 50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558" h="50051">
                  <a:moveTo>
                    <a:pt x="0" y="4093"/>
                  </a:moveTo>
                  <a:cubicBezTo>
                    <a:pt x="108098" y="549"/>
                    <a:pt x="217968" y="-2995"/>
                    <a:pt x="329610" y="4093"/>
                  </a:cubicBezTo>
                  <a:cubicBezTo>
                    <a:pt x="441252" y="11181"/>
                    <a:pt x="589766" y="43479"/>
                    <a:pt x="669851" y="46623"/>
                  </a:cubicBezTo>
                  <a:cubicBezTo>
                    <a:pt x="749936" y="49767"/>
                    <a:pt x="769851" y="22437"/>
                    <a:pt x="810123" y="22960"/>
                  </a:cubicBezTo>
                  <a:cubicBezTo>
                    <a:pt x="850395" y="23483"/>
                    <a:pt x="854668" y="53289"/>
                    <a:pt x="911482" y="49761"/>
                  </a:cubicBezTo>
                  <a:cubicBezTo>
                    <a:pt x="992818" y="44095"/>
                    <a:pt x="999989" y="17931"/>
                    <a:pt x="1046229" y="15696"/>
                  </a:cubicBezTo>
                  <a:cubicBezTo>
                    <a:pt x="1092469" y="13461"/>
                    <a:pt x="1154131" y="36528"/>
                    <a:pt x="1188923" y="36352"/>
                  </a:cubicBezTo>
                  <a:cubicBezTo>
                    <a:pt x="1209918" y="33192"/>
                    <a:pt x="1312535" y="9906"/>
                    <a:pt x="1343424" y="5688"/>
                  </a:cubicBezTo>
                  <a:cubicBezTo>
                    <a:pt x="1374313" y="1470"/>
                    <a:pt x="1488558" y="4093"/>
                    <a:pt x="1488558" y="4093"/>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a:p>
          </p:txBody>
        </p:sp>
        <p:sp>
          <p:nvSpPr>
            <p:cNvPr id="100" name="Ovál 99"/>
            <p:cNvSpPr/>
            <p:nvPr/>
          </p:nvSpPr>
          <p:spPr>
            <a:xfrm>
              <a:off x="10435102" y="5514736"/>
              <a:ext cx="575717" cy="1445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a:p>
          </p:txBody>
        </p:sp>
        <p:sp>
          <p:nvSpPr>
            <p:cNvPr id="101" name="Ovál 100"/>
            <p:cNvSpPr/>
            <p:nvPr/>
          </p:nvSpPr>
          <p:spPr>
            <a:xfrm>
              <a:off x="10434287" y="6257332"/>
              <a:ext cx="575717"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a:p>
          </p:txBody>
        </p:sp>
        <p:cxnSp>
          <p:nvCxnSpPr>
            <p:cNvPr id="102" name="Přímá spojnice 101"/>
            <p:cNvCxnSpPr/>
            <p:nvPr/>
          </p:nvCxnSpPr>
          <p:spPr>
            <a:xfrm>
              <a:off x="9956198" y="5639554"/>
              <a:ext cx="4789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Přímá spojnice 102"/>
            <p:cNvCxnSpPr/>
            <p:nvPr/>
          </p:nvCxnSpPr>
          <p:spPr>
            <a:xfrm>
              <a:off x="10434287" y="5639554"/>
              <a:ext cx="106151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Přímá spojnice 103"/>
            <p:cNvCxnSpPr/>
            <p:nvPr/>
          </p:nvCxnSpPr>
          <p:spPr>
            <a:xfrm>
              <a:off x="9976649" y="6282780"/>
              <a:ext cx="4789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Přímá spojnice 104"/>
            <p:cNvCxnSpPr/>
            <p:nvPr/>
          </p:nvCxnSpPr>
          <p:spPr>
            <a:xfrm>
              <a:off x="10434287" y="6284767"/>
              <a:ext cx="10437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Volný tvar 105"/>
            <p:cNvSpPr/>
            <p:nvPr/>
          </p:nvSpPr>
          <p:spPr>
            <a:xfrm flipV="1">
              <a:off x="7808597" y="5945987"/>
              <a:ext cx="1488558" cy="102888"/>
            </a:xfrm>
            <a:custGeom>
              <a:avLst/>
              <a:gdLst>
                <a:gd name="connsiteX0" fmla="*/ 0 w 1488558"/>
                <a:gd name="connsiteY0" fmla="*/ 10796 h 74627"/>
                <a:gd name="connsiteX1" fmla="*/ 329610 w 1488558"/>
                <a:gd name="connsiteY1" fmla="*/ 10796 h 74627"/>
                <a:gd name="connsiteX2" fmla="*/ 680484 w 1488558"/>
                <a:gd name="connsiteY2" fmla="*/ 53327 h 74627"/>
                <a:gd name="connsiteX3" fmla="*/ 978196 w 1488558"/>
                <a:gd name="connsiteY3" fmla="*/ 164 h 74627"/>
                <a:gd name="connsiteX4" fmla="*/ 1297172 w 1488558"/>
                <a:gd name="connsiteY4" fmla="*/ 74592 h 74627"/>
                <a:gd name="connsiteX5" fmla="*/ 1488558 w 1488558"/>
                <a:gd name="connsiteY5" fmla="*/ 10796 h 74627"/>
                <a:gd name="connsiteX0" fmla="*/ 0 w 1488558"/>
                <a:gd name="connsiteY0" fmla="*/ 10671 h 74502"/>
                <a:gd name="connsiteX1" fmla="*/ 329610 w 1488558"/>
                <a:gd name="connsiteY1" fmla="*/ 10671 h 74502"/>
                <a:gd name="connsiteX2" fmla="*/ 659219 w 1488558"/>
                <a:gd name="connsiteY2" fmla="*/ 63546 h 74502"/>
                <a:gd name="connsiteX3" fmla="*/ 978196 w 1488558"/>
                <a:gd name="connsiteY3" fmla="*/ 39 h 74502"/>
                <a:gd name="connsiteX4" fmla="*/ 1297172 w 1488558"/>
                <a:gd name="connsiteY4" fmla="*/ 74467 h 74502"/>
                <a:gd name="connsiteX5" fmla="*/ 1488558 w 1488558"/>
                <a:gd name="connsiteY5" fmla="*/ 10671 h 74502"/>
                <a:gd name="connsiteX0" fmla="*/ 0 w 1488558"/>
                <a:gd name="connsiteY0" fmla="*/ 10677 h 74508"/>
                <a:gd name="connsiteX1" fmla="*/ 329610 w 1488558"/>
                <a:gd name="connsiteY1" fmla="*/ 10677 h 74508"/>
                <a:gd name="connsiteX2" fmla="*/ 659219 w 1488558"/>
                <a:gd name="connsiteY2" fmla="*/ 63552 h 74508"/>
                <a:gd name="connsiteX3" fmla="*/ 978196 w 1488558"/>
                <a:gd name="connsiteY3" fmla="*/ 45 h 74508"/>
                <a:gd name="connsiteX4" fmla="*/ 1297172 w 1488558"/>
                <a:gd name="connsiteY4" fmla="*/ 74473 h 74508"/>
                <a:gd name="connsiteX5" fmla="*/ 1488558 w 1488558"/>
                <a:gd name="connsiteY5" fmla="*/ 10677 h 74508"/>
                <a:gd name="connsiteX0" fmla="*/ 0 w 1488558"/>
                <a:gd name="connsiteY0" fmla="*/ 10662 h 74493"/>
                <a:gd name="connsiteX1" fmla="*/ 329610 w 1488558"/>
                <a:gd name="connsiteY1" fmla="*/ 10662 h 74493"/>
                <a:gd name="connsiteX2" fmla="*/ 659219 w 1488558"/>
                <a:gd name="connsiteY2" fmla="*/ 63537 h 74493"/>
                <a:gd name="connsiteX3" fmla="*/ 978196 w 1488558"/>
                <a:gd name="connsiteY3" fmla="*/ 30 h 74493"/>
                <a:gd name="connsiteX4" fmla="*/ 1297172 w 1488558"/>
                <a:gd name="connsiteY4" fmla="*/ 74458 h 74493"/>
                <a:gd name="connsiteX5" fmla="*/ 1488558 w 1488558"/>
                <a:gd name="connsiteY5" fmla="*/ 10662 h 74493"/>
                <a:gd name="connsiteX0" fmla="*/ 0 w 1488558"/>
                <a:gd name="connsiteY0" fmla="*/ 10670 h 74501"/>
                <a:gd name="connsiteX1" fmla="*/ 329610 w 1488558"/>
                <a:gd name="connsiteY1" fmla="*/ 10670 h 74501"/>
                <a:gd name="connsiteX2" fmla="*/ 659219 w 1488558"/>
                <a:gd name="connsiteY2" fmla="*/ 63545 h 74501"/>
                <a:gd name="connsiteX3" fmla="*/ 978196 w 1488558"/>
                <a:gd name="connsiteY3" fmla="*/ 38 h 74501"/>
                <a:gd name="connsiteX4" fmla="*/ 1297172 w 1488558"/>
                <a:gd name="connsiteY4" fmla="*/ 74466 h 74501"/>
                <a:gd name="connsiteX5" fmla="*/ 1488558 w 1488558"/>
                <a:gd name="connsiteY5" fmla="*/ 10670 h 74501"/>
                <a:gd name="connsiteX0" fmla="*/ 0 w 1488558"/>
                <a:gd name="connsiteY0" fmla="*/ 4829 h 69119"/>
                <a:gd name="connsiteX1" fmla="*/ 329610 w 1488558"/>
                <a:gd name="connsiteY1" fmla="*/ 4829 h 69119"/>
                <a:gd name="connsiteX2" fmla="*/ 659219 w 1488558"/>
                <a:gd name="connsiteY2" fmla="*/ 57704 h 69119"/>
                <a:gd name="connsiteX3" fmla="*/ 1052624 w 1488558"/>
                <a:gd name="connsiteY3" fmla="*/ 35576 h 69119"/>
                <a:gd name="connsiteX4" fmla="*/ 1297172 w 1488558"/>
                <a:gd name="connsiteY4" fmla="*/ 68625 h 69119"/>
                <a:gd name="connsiteX5" fmla="*/ 1488558 w 1488558"/>
                <a:gd name="connsiteY5" fmla="*/ 4829 h 69119"/>
                <a:gd name="connsiteX0" fmla="*/ 0 w 1488558"/>
                <a:gd name="connsiteY0" fmla="*/ 4829 h 58547"/>
                <a:gd name="connsiteX1" fmla="*/ 329610 w 1488558"/>
                <a:gd name="connsiteY1" fmla="*/ 4829 h 58547"/>
                <a:gd name="connsiteX2" fmla="*/ 659219 w 1488558"/>
                <a:gd name="connsiteY2" fmla="*/ 57704 h 58547"/>
                <a:gd name="connsiteX3" fmla="*/ 1052624 w 1488558"/>
                <a:gd name="connsiteY3" fmla="*/ 35576 h 58547"/>
                <a:gd name="connsiteX4" fmla="*/ 1307804 w 1488558"/>
                <a:gd name="connsiteY4" fmla="*/ 11730 h 58547"/>
                <a:gd name="connsiteX5" fmla="*/ 1488558 w 1488558"/>
                <a:gd name="connsiteY5" fmla="*/ 4829 h 58547"/>
                <a:gd name="connsiteX0" fmla="*/ 0 w 1488558"/>
                <a:gd name="connsiteY0" fmla="*/ 4829 h 58547"/>
                <a:gd name="connsiteX1" fmla="*/ 329610 w 1488558"/>
                <a:gd name="connsiteY1" fmla="*/ 4829 h 58547"/>
                <a:gd name="connsiteX2" fmla="*/ 659219 w 1488558"/>
                <a:gd name="connsiteY2" fmla="*/ 57704 h 58547"/>
                <a:gd name="connsiteX3" fmla="*/ 1073889 w 1488558"/>
                <a:gd name="connsiteY3" fmla="*/ 35576 h 58547"/>
                <a:gd name="connsiteX4" fmla="*/ 1307804 w 1488558"/>
                <a:gd name="connsiteY4" fmla="*/ 11730 h 58547"/>
                <a:gd name="connsiteX5" fmla="*/ 1488558 w 1488558"/>
                <a:gd name="connsiteY5" fmla="*/ 4829 h 58547"/>
                <a:gd name="connsiteX0" fmla="*/ 0 w 1488558"/>
                <a:gd name="connsiteY0" fmla="*/ 4829 h 58443"/>
                <a:gd name="connsiteX1" fmla="*/ 329610 w 1488558"/>
                <a:gd name="connsiteY1" fmla="*/ 4829 h 58443"/>
                <a:gd name="connsiteX2" fmla="*/ 659219 w 1488558"/>
                <a:gd name="connsiteY2" fmla="*/ 57704 h 58443"/>
                <a:gd name="connsiteX3" fmla="*/ 1073889 w 1488558"/>
                <a:gd name="connsiteY3" fmla="*/ 35576 h 58443"/>
                <a:gd name="connsiteX4" fmla="*/ 1339701 w 1488558"/>
                <a:gd name="connsiteY4" fmla="*/ 32420 h 58443"/>
                <a:gd name="connsiteX5" fmla="*/ 1488558 w 1488558"/>
                <a:gd name="connsiteY5" fmla="*/ 4829 h 58443"/>
                <a:gd name="connsiteX0" fmla="*/ 0 w 1488558"/>
                <a:gd name="connsiteY0" fmla="*/ 4829 h 60521"/>
                <a:gd name="connsiteX1" fmla="*/ 329610 w 1488558"/>
                <a:gd name="connsiteY1" fmla="*/ 4829 h 60521"/>
                <a:gd name="connsiteX2" fmla="*/ 659219 w 1488558"/>
                <a:gd name="connsiteY2" fmla="*/ 57704 h 60521"/>
                <a:gd name="connsiteX3" fmla="*/ 1095154 w 1488558"/>
                <a:gd name="connsiteY3" fmla="*/ 51093 h 60521"/>
                <a:gd name="connsiteX4" fmla="*/ 1339701 w 1488558"/>
                <a:gd name="connsiteY4" fmla="*/ 32420 h 60521"/>
                <a:gd name="connsiteX5" fmla="*/ 1488558 w 1488558"/>
                <a:gd name="connsiteY5" fmla="*/ 4829 h 60521"/>
                <a:gd name="connsiteX0" fmla="*/ 0 w 1488558"/>
                <a:gd name="connsiteY0" fmla="*/ 4093 h 52363"/>
                <a:gd name="connsiteX1" fmla="*/ 329610 w 1488558"/>
                <a:gd name="connsiteY1" fmla="*/ 4093 h 52363"/>
                <a:gd name="connsiteX2" fmla="*/ 669851 w 1488558"/>
                <a:gd name="connsiteY2" fmla="*/ 46623 h 52363"/>
                <a:gd name="connsiteX3" fmla="*/ 1095154 w 1488558"/>
                <a:gd name="connsiteY3" fmla="*/ 50357 h 52363"/>
                <a:gd name="connsiteX4" fmla="*/ 1339701 w 1488558"/>
                <a:gd name="connsiteY4" fmla="*/ 31684 h 52363"/>
                <a:gd name="connsiteX5" fmla="*/ 1488558 w 1488558"/>
                <a:gd name="connsiteY5" fmla="*/ 4093 h 52363"/>
                <a:gd name="connsiteX0" fmla="*/ 0 w 1488558"/>
                <a:gd name="connsiteY0" fmla="*/ 4093 h 50537"/>
                <a:gd name="connsiteX1" fmla="*/ 329610 w 1488558"/>
                <a:gd name="connsiteY1" fmla="*/ 4093 h 50537"/>
                <a:gd name="connsiteX2" fmla="*/ 669851 w 1488558"/>
                <a:gd name="connsiteY2" fmla="*/ 46623 h 50537"/>
                <a:gd name="connsiteX3" fmla="*/ 1095154 w 1488558"/>
                <a:gd name="connsiteY3" fmla="*/ 50357 h 50537"/>
                <a:gd name="connsiteX4" fmla="*/ 1339701 w 1488558"/>
                <a:gd name="connsiteY4" fmla="*/ 31684 h 50537"/>
                <a:gd name="connsiteX5" fmla="*/ 1488558 w 1488558"/>
                <a:gd name="connsiteY5" fmla="*/ 4093 h 50537"/>
                <a:gd name="connsiteX0" fmla="*/ 0 w 1488558"/>
                <a:gd name="connsiteY0" fmla="*/ 4093 h 50537"/>
                <a:gd name="connsiteX1" fmla="*/ 329610 w 1488558"/>
                <a:gd name="connsiteY1" fmla="*/ 4093 h 50537"/>
                <a:gd name="connsiteX2" fmla="*/ 669851 w 1488558"/>
                <a:gd name="connsiteY2" fmla="*/ 46623 h 50537"/>
                <a:gd name="connsiteX3" fmla="*/ 1095154 w 1488558"/>
                <a:gd name="connsiteY3" fmla="*/ 50357 h 50537"/>
                <a:gd name="connsiteX4" fmla="*/ 1339701 w 1488558"/>
                <a:gd name="connsiteY4" fmla="*/ 31684 h 50537"/>
                <a:gd name="connsiteX5" fmla="*/ 1488558 w 1488558"/>
                <a:gd name="connsiteY5" fmla="*/ 4093 h 50537"/>
                <a:gd name="connsiteX0" fmla="*/ 0 w 1488558"/>
                <a:gd name="connsiteY0" fmla="*/ 4093 h 53896"/>
                <a:gd name="connsiteX1" fmla="*/ 329610 w 1488558"/>
                <a:gd name="connsiteY1" fmla="*/ 4093 h 53896"/>
                <a:gd name="connsiteX2" fmla="*/ 669851 w 1488558"/>
                <a:gd name="connsiteY2" fmla="*/ 46623 h 53896"/>
                <a:gd name="connsiteX3" fmla="*/ 1095154 w 1488558"/>
                <a:gd name="connsiteY3" fmla="*/ 50357 h 53896"/>
                <a:gd name="connsiteX4" fmla="*/ 1339701 w 1488558"/>
                <a:gd name="connsiteY4" fmla="*/ 31684 h 53896"/>
                <a:gd name="connsiteX5" fmla="*/ 1488558 w 1488558"/>
                <a:gd name="connsiteY5" fmla="*/ 4093 h 53896"/>
                <a:gd name="connsiteX0" fmla="*/ 0 w 1488558"/>
                <a:gd name="connsiteY0" fmla="*/ 4093 h 50423"/>
                <a:gd name="connsiteX1" fmla="*/ 329610 w 1488558"/>
                <a:gd name="connsiteY1" fmla="*/ 4093 h 50423"/>
                <a:gd name="connsiteX2" fmla="*/ 669851 w 1488558"/>
                <a:gd name="connsiteY2" fmla="*/ 46623 h 50423"/>
                <a:gd name="connsiteX3" fmla="*/ 941171 w 1488558"/>
                <a:gd name="connsiteY3" fmla="*/ 38207 h 50423"/>
                <a:gd name="connsiteX4" fmla="*/ 1095154 w 1488558"/>
                <a:gd name="connsiteY4" fmla="*/ 50357 h 50423"/>
                <a:gd name="connsiteX5" fmla="*/ 1339701 w 1488558"/>
                <a:gd name="connsiteY5" fmla="*/ 31684 h 50423"/>
                <a:gd name="connsiteX6" fmla="*/ 1488558 w 1488558"/>
                <a:gd name="connsiteY6" fmla="*/ 4093 h 50423"/>
                <a:gd name="connsiteX0" fmla="*/ 0 w 1488558"/>
                <a:gd name="connsiteY0" fmla="*/ 4093 h 50423"/>
                <a:gd name="connsiteX1" fmla="*/ 329610 w 1488558"/>
                <a:gd name="connsiteY1" fmla="*/ 4093 h 50423"/>
                <a:gd name="connsiteX2" fmla="*/ 669851 w 1488558"/>
                <a:gd name="connsiteY2" fmla="*/ 46623 h 50423"/>
                <a:gd name="connsiteX3" fmla="*/ 941171 w 1488558"/>
                <a:gd name="connsiteY3" fmla="*/ 38207 h 50423"/>
                <a:gd name="connsiteX4" fmla="*/ 1095154 w 1488558"/>
                <a:gd name="connsiteY4" fmla="*/ 50357 h 50423"/>
                <a:gd name="connsiteX5" fmla="*/ 1339701 w 1488558"/>
                <a:gd name="connsiteY5" fmla="*/ 31684 h 50423"/>
                <a:gd name="connsiteX6" fmla="*/ 1488558 w 1488558"/>
                <a:gd name="connsiteY6" fmla="*/ 4093 h 50423"/>
                <a:gd name="connsiteX0" fmla="*/ 0 w 1488558"/>
                <a:gd name="connsiteY0" fmla="*/ 4093 h 50423"/>
                <a:gd name="connsiteX1" fmla="*/ 329610 w 1488558"/>
                <a:gd name="connsiteY1" fmla="*/ 4093 h 50423"/>
                <a:gd name="connsiteX2" fmla="*/ 669851 w 1488558"/>
                <a:gd name="connsiteY2" fmla="*/ 46623 h 50423"/>
                <a:gd name="connsiteX3" fmla="*/ 923358 w 1488558"/>
                <a:gd name="connsiteY3" fmla="*/ 38207 h 50423"/>
                <a:gd name="connsiteX4" fmla="*/ 1095154 w 1488558"/>
                <a:gd name="connsiteY4" fmla="*/ 50357 h 50423"/>
                <a:gd name="connsiteX5" fmla="*/ 1339701 w 1488558"/>
                <a:gd name="connsiteY5" fmla="*/ 31684 h 50423"/>
                <a:gd name="connsiteX6" fmla="*/ 1488558 w 1488558"/>
                <a:gd name="connsiteY6" fmla="*/ 4093 h 50423"/>
                <a:gd name="connsiteX0" fmla="*/ 0 w 1488558"/>
                <a:gd name="connsiteY0" fmla="*/ 4093 h 51680"/>
                <a:gd name="connsiteX1" fmla="*/ 329610 w 1488558"/>
                <a:gd name="connsiteY1" fmla="*/ 4093 h 51680"/>
                <a:gd name="connsiteX2" fmla="*/ 669851 w 1488558"/>
                <a:gd name="connsiteY2" fmla="*/ 46623 h 51680"/>
                <a:gd name="connsiteX3" fmla="*/ 911482 w 1488558"/>
                <a:gd name="connsiteY3" fmla="*/ 49761 h 51680"/>
                <a:gd name="connsiteX4" fmla="*/ 1095154 w 1488558"/>
                <a:gd name="connsiteY4" fmla="*/ 50357 h 51680"/>
                <a:gd name="connsiteX5" fmla="*/ 1339701 w 1488558"/>
                <a:gd name="connsiteY5" fmla="*/ 31684 h 51680"/>
                <a:gd name="connsiteX6" fmla="*/ 1488558 w 1488558"/>
                <a:gd name="connsiteY6" fmla="*/ 4093 h 51680"/>
                <a:gd name="connsiteX0" fmla="*/ 0 w 1488558"/>
                <a:gd name="connsiteY0" fmla="*/ 4093 h 50544"/>
                <a:gd name="connsiteX1" fmla="*/ 329610 w 1488558"/>
                <a:gd name="connsiteY1" fmla="*/ 4093 h 50544"/>
                <a:gd name="connsiteX2" fmla="*/ 669851 w 1488558"/>
                <a:gd name="connsiteY2" fmla="*/ 46623 h 50544"/>
                <a:gd name="connsiteX3" fmla="*/ 911482 w 1488558"/>
                <a:gd name="connsiteY3" fmla="*/ 49761 h 50544"/>
                <a:gd name="connsiteX4" fmla="*/ 1095154 w 1488558"/>
                <a:gd name="connsiteY4" fmla="*/ 50357 h 50544"/>
                <a:gd name="connsiteX5" fmla="*/ 1339701 w 1488558"/>
                <a:gd name="connsiteY5" fmla="*/ 31684 h 50544"/>
                <a:gd name="connsiteX6" fmla="*/ 1488558 w 1488558"/>
                <a:gd name="connsiteY6" fmla="*/ 4093 h 50544"/>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78281 w 1488558"/>
                <a:gd name="connsiteY4" fmla="*/ 15696 h 49761"/>
                <a:gd name="connsiteX5" fmla="*/ 1339701 w 1488558"/>
                <a:gd name="connsiteY5" fmla="*/ 31684 h 49761"/>
                <a:gd name="connsiteX6" fmla="*/ 1488558 w 1488558"/>
                <a:gd name="connsiteY6" fmla="*/ 4093 h 49761"/>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78281 w 1488558"/>
                <a:gd name="connsiteY4" fmla="*/ 15696 h 49761"/>
                <a:gd name="connsiteX5" fmla="*/ 1351577 w 1488558"/>
                <a:gd name="connsiteY5" fmla="*/ 5688 h 49761"/>
                <a:gd name="connsiteX6" fmla="*/ 1488558 w 1488558"/>
                <a:gd name="connsiteY6" fmla="*/ 4093 h 49761"/>
                <a:gd name="connsiteX0" fmla="*/ 0 w 1488558"/>
                <a:gd name="connsiteY0" fmla="*/ 7400 h 53068"/>
                <a:gd name="connsiteX1" fmla="*/ 329610 w 1488558"/>
                <a:gd name="connsiteY1" fmla="*/ 7400 h 53068"/>
                <a:gd name="connsiteX2" fmla="*/ 669851 w 1488558"/>
                <a:gd name="connsiteY2" fmla="*/ 49930 h 53068"/>
                <a:gd name="connsiteX3" fmla="*/ 911482 w 1488558"/>
                <a:gd name="connsiteY3" fmla="*/ 53068 h 53068"/>
                <a:gd name="connsiteX4" fmla="*/ 1178281 w 1488558"/>
                <a:gd name="connsiteY4" fmla="*/ 19003 h 53068"/>
                <a:gd name="connsiteX5" fmla="*/ 1351577 w 1488558"/>
                <a:gd name="connsiteY5" fmla="*/ 8995 h 53068"/>
                <a:gd name="connsiteX6" fmla="*/ 1488558 w 1488558"/>
                <a:gd name="connsiteY6" fmla="*/ 7400 h 53068"/>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36717 w 1488558"/>
                <a:gd name="connsiteY4" fmla="*/ 15696 h 49761"/>
                <a:gd name="connsiteX5" fmla="*/ 1351577 w 1488558"/>
                <a:gd name="connsiteY5" fmla="*/ 5688 h 49761"/>
                <a:gd name="connsiteX6" fmla="*/ 1488558 w 1488558"/>
                <a:gd name="connsiteY6" fmla="*/ 4093 h 49761"/>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36717 w 1488558"/>
                <a:gd name="connsiteY4" fmla="*/ 15696 h 49761"/>
                <a:gd name="connsiteX5" fmla="*/ 1351577 w 1488558"/>
                <a:gd name="connsiteY5" fmla="*/ 5688 h 49761"/>
                <a:gd name="connsiteX6" fmla="*/ 1488558 w 1488558"/>
                <a:gd name="connsiteY6" fmla="*/ 4093 h 49761"/>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36717 w 1488558"/>
                <a:gd name="connsiteY4" fmla="*/ 15696 h 49761"/>
                <a:gd name="connsiteX5" fmla="*/ 1351577 w 1488558"/>
                <a:gd name="connsiteY5" fmla="*/ 5688 h 49761"/>
                <a:gd name="connsiteX6" fmla="*/ 1488558 w 1488558"/>
                <a:gd name="connsiteY6" fmla="*/ 4093 h 49761"/>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36717 w 1488558"/>
                <a:gd name="connsiteY4" fmla="*/ 15696 h 49761"/>
                <a:gd name="connsiteX5" fmla="*/ 1288593 w 1488558"/>
                <a:gd name="connsiteY5" fmla="*/ 15167 h 49761"/>
                <a:gd name="connsiteX6" fmla="*/ 1351577 w 1488558"/>
                <a:gd name="connsiteY6" fmla="*/ 5688 h 49761"/>
                <a:gd name="connsiteX7" fmla="*/ 1488558 w 1488558"/>
                <a:gd name="connsiteY7" fmla="*/ 4093 h 49761"/>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36717 w 1488558"/>
                <a:gd name="connsiteY4" fmla="*/ 15696 h 49761"/>
                <a:gd name="connsiteX5" fmla="*/ 1303223 w 1488558"/>
                <a:gd name="connsiteY5" fmla="*/ 29401 h 49761"/>
                <a:gd name="connsiteX6" fmla="*/ 1351577 w 1488558"/>
                <a:gd name="connsiteY6" fmla="*/ 5688 h 49761"/>
                <a:gd name="connsiteX7" fmla="*/ 1488558 w 1488558"/>
                <a:gd name="connsiteY7" fmla="*/ 4093 h 49761"/>
                <a:gd name="connsiteX0" fmla="*/ 0 w 1488558"/>
                <a:gd name="connsiteY0" fmla="*/ 4093 h 49761"/>
                <a:gd name="connsiteX1" fmla="*/ 329610 w 1488558"/>
                <a:gd name="connsiteY1" fmla="*/ 4093 h 49761"/>
                <a:gd name="connsiteX2" fmla="*/ 669851 w 1488558"/>
                <a:gd name="connsiteY2" fmla="*/ 46623 h 49761"/>
                <a:gd name="connsiteX3" fmla="*/ 911482 w 1488558"/>
                <a:gd name="connsiteY3" fmla="*/ 49761 h 49761"/>
                <a:gd name="connsiteX4" fmla="*/ 1136717 w 1488558"/>
                <a:gd name="connsiteY4" fmla="*/ 15696 h 49761"/>
                <a:gd name="connsiteX5" fmla="*/ 1303223 w 1488558"/>
                <a:gd name="connsiteY5" fmla="*/ 29401 h 49761"/>
                <a:gd name="connsiteX6" fmla="*/ 1410099 w 1488558"/>
                <a:gd name="connsiteY6" fmla="*/ 5688 h 49761"/>
                <a:gd name="connsiteX7" fmla="*/ 1488558 w 1488558"/>
                <a:gd name="connsiteY7" fmla="*/ 4093 h 49761"/>
                <a:gd name="connsiteX0" fmla="*/ 0 w 1488558"/>
                <a:gd name="connsiteY0" fmla="*/ 4093 h 50051"/>
                <a:gd name="connsiteX1" fmla="*/ 329610 w 1488558"/>
                <a:gd name="connsiteY1" fmla="*/ 4093 h 50051"/>
                <a:gd name="connsiteX2" fmla="*/ 669851 w 1488558"/>
                <a:gd name="connsiteY2" fmla="*/ 46623 h 50051"/>
                <a:gd name="connsiteX3" fmla="*/ 810123 w 1488558"/>
                <a:gd name="connsiteY3" fmla="*/ 22960 h 50051"/>
                <a:gd name="connsiteX4" fmla="*/ 911482 w 1488558"/>
                <a:gd name="connsiteY4" fmla="*/ 49761 h 50051"/>
                <a:gd name="connsiteX5" fmla="*/ 1136717 w 1488558"/>
                <a:gd name="connsiteY5" fmla="*/ 15696 h 50051"/>
                <a:gd name="connsiteX6" fmla="*/ 1303223 w 1488558"/>
                <a:gd name="connsiteY6" fmla="*/ 29401 h 50051"/>
                <a:gd name="connsiteX7" fmla="*/ 1410099 w 1488558"/>
                <a:gd name="connsiteY7" fmla="*/ 5688 h 50051"/>
                <a:gd name="connsiteX8" fmla="*/ 1488558 w 1488558"/>
                <a:gd name="connsiteY8" fmla="*/ 4093 h 50051"/>
                <a:gd name="connsiteX0" fmla="*/ 0 w 1488558"/>
                <a:gd name="connsiteY0" fmla="*/ 4093 h 50051"/>
                <a:gd name="connsiteX1" fmla="*/ 329610 w 1488558"/>
                <a:gd name="connsiteY1" fmla="*/ 4093 h 50051"/>
                <a:gd name="connsiteX2" fmla="*/ 669851 w 1488558"/>
                <a:gd name="connsiteY2" fmla="*/ 46623 h 50051"/>
                <a:gd name="connsiteX3" fmla="*/ 810123 w 1488558"/>
                <a:gd name="connsiteY3" fmla="*/ 22960 h 50051"/>
                <a:gd name="connsiteX4" fmla="*/ 911482 w 1488558"/>
                <a:gd name="connsiteY4" fmla="*/ 49761 h 50051"/>
                <a:gd name="connsiteX5" fmla="*/ 1074804 w 1488558"/>
                <a:gd name="connsiteY5" fmla="*/ 15696 h 50051"/>
                <a:gd name="connsiteX6" fmla="*/ 1303223 w 1488558"/>
                <a:gd name="connsiteY6" fmla="*/ 29401 h 50051"/>
                <a:gd name="connsiteX7" fmla="*/ 1410099 w 1488558"/>
                <a:gd name="connsiteY7" fmla="*/ 5688 h 50051"/>
                <a:gd name="connsiteX8" fmla="*/ 1488558 w 1488558"/>
                <a:gd name="connsiteY8" fmla="*/ 4093 h 50051"/>
                <a:gd name="connsiteX0" fmla="*/ 0 w 1488558"/>
                <a:gd name="connsiteY0" fmla="*/ 4093 h 50051"/>
                <a:gd name="connsiteX1" fmla="*/ 329610 w 1488558"/>
                <a:gd name="connsiteY1" fmla="*/ 4093 h 50051"/>
                <a:gd name="connsiteX2" fmla="*/ 669851 w 1488558"/>
                <a:gd name="connsiteY2" fmla="*/ 46623 h 50051"/>
                <a:gd name="connsiteX3" fmla="*/ 810123 w 1488558"/>
                <a:gd name="connsiteY3" fmla="*/ 22960 h 50051"/>
                <a:gd name="connsiteX4" fmla="*/ 911482 w 1488558"/>
                <a:gd name="connsiteY4" fmla="*/ 49761 h 50051"/>
                <a:gd name="connsiteX5" fmla="*/ 1074804 w 1488558"/>
                <a:gd name="connsiteY5" fmla="*/ 15696 h 50051"/>
                <a:gd name="connsiteX6" fmla="*/ 1188923 w 1488558"/>
                <a:gd name="connsiteY6" fmla="*/ 36352 h 50051"/>
                <a:gd name="connsiteX7" fmla="*/ 1410099 w 1488558"/>
                <a:gd name="connsiteY7" fmla="*/ 5688 h 50051"/>
                <a:gd name="connsiteX8" fmla="*/ 1488558 w 1488558"/>
                <a:gd name="connsiteY8" fmla="*/ 4093 h 50051"/>
                <a:gd name="connsiteX0" fmla="*/ 0 w 1488558"/>
                <a:gd name="connsiteY0" fmla="*/ 4093 h 50051"/>
                <a:gd name="connsiteX1" fmla="*/ 329610 w 1488558"/>
                <a:gd name="connsiteY1" fmla="*/ 4093 h 50051"/>
                <a:gd name="connsiteX2" fmla="*/ 669851 w 1488558"/>
                <a:gd name="connsiteY2" fmla="*/ 46623 h 50051"/>
                <a:gd name="connsiteX3" fmla="*/ 810123 w 1488558"/>
                <a:gd name="connsiteY3" fmla="*/ 22960 h 50051"/>
                <a:gd name="connsiteX4" fmla="*/ 911482 w 1488558"/>
                <a:gd name="connsiteY4" fmla="*/ 49761 h 50051"/>
                <a:gd name="connsiteX5" fmla="*/ 1074804 w 1488558"/>
                <a:gd name="connsiteY5" fmla="*/ 15696 h 50051"/>
                <a:gd name="connsiteX6" fmla="*/ 1188923 w 1488558"/>
                <a:gd name="connsiteY6" fmla="*/ 36352 h 50051"/>
                <a:gd name="connsiteX7" fmla="*/ 1343424 w 1488558"/>
                <a:gd name="connsiteY7" fmla="*/ 5688 h 50051"/>
                <a:gd name="connsiteX8" fmla="*/ 1488558 w 1488558"/>
                <a:gd name="connsiteY8" fmla="*/ 4093 h 50051"/>
                <a:gd name="connsiteX0" fmla="*/ 0 w 1488558"/>
                <a:gd name="connsiteY0" fmla="*/ 4093 h 50051"/>
                <a:gd name="connsiteX1" fmla="*/ 329610 w 1488558"/>
                <a:gd name="connsiteY1" fmla="*/ 4093 h 50051"/>
                <a:gd name="connsiteX2" fmla="*/ 669851 w 1488558"/>
                <a:gd name="connsiteY2" fmla="*/ 46623 h 50051"/>
                <a:gd name="connsiteX3" fmla="*/ 810123 w 1488558"/>
                <a:gd name="connsiteY3" fmla="*/ 22960 h 50051"/>
                <a:gd name="connsiteX4" fmla="*/ 911482 w 1488558"/>
                <a:gd name="connsiteY4" fmla="*/ 49761 h 50051"/>
                <a:gd name="connsiteX5" fmla="*/ 1046229 w 1488558"/>
                <a:gd name="connsiteY5" fmla="*/ 15696 h 50051"/>
                <a:gd name="connsiteX6" fmla="*/ 1188923 w 1488558"/>
                <a:gd name="connsiteY6" fmla="*/ 36352 h 50051"/>
                <a:gd name="connsiteX7" fmla="*/ 1343424 w 1488558"/>
                <a:gd name="connsiteY7" fmla="*/ 5688 h 50051"/>
                <a:gd name="connsiteX8" fmla="*/ 1488558 w 1488558"/>
                <a:gd name="connsiteY8" fmla="*/ 4093 h 50051"/>
                <a:gd name="connsiteX0" fmla="*/ 0 w 1488558"/>
                <a:gd name="connsiteY0" fmla="*/ 4093 h 50051"/>
                <a:gd name="connsiteX1" fmla="*/ 329610 w 1488558"/>
                <a:gd name="connsiteY1" fmla="*/ 4093 h 50051"/>
                <a:gd name="connsiteX2" fmla="*/ 669851 w 1488558"/>
                <a:gd name="connsiteY2" fmla="*/ 46623 h 50051"/>
                <a:gd name="connsiteX3" fmla="*/ 810123 w 1488558"/>
                <a:gd name="connsiteY3" fmla="*/ 22960 h 50051"/>
                <a:gd name="connsiteX4" fmla="*/ 911482 w 1488558"/>
                <a:gd name="connsiteY4" fmla="*/ 49761 h 50051"/>
                <a:gd name="connsiteX5" fmla="*/ 1046229 w 1488558"/>
                <a:gd name="connsiteY5" fmla="*/ 15696 h 50051"/>
                <a:gd name="connsiteX6" fmla="*/ 1188923 w 1488558"/>
                <a:gd name="connsiteY6" fmla="*/ 36352 h 50051"/>
                <a:gd name="connsiteX7" fmla="*/ 1343424 w 1488558"/>
                <a:gd name="connsiteY7" fmla="*/ 5688 h 50051"/>
                <a:gd name="connsiteX8" fmla="*/ 1488558 w 1488558"/>
                <a:gd name="connsiteY8" fmla="*/ 4093 h 50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558" h="50051">
                  <a:moveTo>
                    <a:pt x="0" y="4093"/>
                  </a:moveTo>
                  <a:cubicBezTo>
                    <a:pt x="108098" y="549"/>
                    <a:pt x="217968" y="-2995"/>
                    <a:pt x="329610" y="4093"/>
                  </a:cubicBezTo>
                  <a:cubicBezTo>
                    <a:pt x="441252" y="11181"/>
                    <a:pt x="589766" y="43479"/>
                    <a:pt x="669851" y="46623"/>
                  </a:cubicBezTo>
                  <a:cubicBezTo>
                    <a:pt x="749936" y="49767"/>
                    <a:pt x="769851" y="22437"/>
                    <a:pt x="810123" y="22960"/>
                  </a:cubicBezTo>
                  <a:cubicBezTo>
                    <a:pt x="850395" y="23483"/>
                    <a:pt x="854668" y="53289"/>
                    <a:pt x="911482" y="49761"/>
                  </a:cubicBezTo>
                  <a:cubicBezTo>
                    <a:pt x="992818" y="44095"/>
                    <a:pt x="999989" y="17931"/>
                    <a:pt x="1046229" y="15696"/>
                  </a:cubicBezTo>
                  <a:cubicBezTo>
                    <a:pt x="1092469" y="13461"/>
                    <a:pt x="1154131" y="36528"/>
                    <a:pt x="1188923" y="36352"/>
                  </a:cubicBezTo>
                  <a:cubicBezTo>
                    <a:pt x="1209918" y="33192"/>
                    <a:pt x="1312535" y="9906"/>
                    <a:pt x="1343424" y="5688"/>
                  </a:cubicBezTo>
                  <a:cubicBezTo>
                    <a:pt x="1374313" y="1470"/>
                    <a:pt x="1488558" y="4093"/>
                    <a:pt x="1488558" y="4093"/>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a:p>
          </p:txBody>
        </p:sp>
        <p:cxnSp>
          <p:nvCxnSpPr>
            <p:cNvPr id="107" name="Přímá spojnice se šipkou 106"/>
            <p:cNvCxnSpPr/>
            <p:nvPr/>
          </p:nvCxnSpPr>
          <p:spPr>
            <a:xfrm>
              <a:off x="5785484" y="5945179"/>
              <a:ext cx="477690" cy="834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8" name="Přímá spojnice se šipkou 107"/>
            <p:cNvCxnSpPr/>
            <p:nvPr/>
          </p:nvCxnSpPr>
          <p:spPr>
            <a:xfrm>
              <a:off x="7863660" y="5953524"/>
              <a:ext cx="39178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9" name="Přímá spojnice se šipkou 108"/>
            <p:cNvCxnSpPr/>
            <p:nvPr/>
          </p:nvCxnSpPr>
          <p:spPr>
            <a:xfrm>
              <a:off x="10023142" y="5965399"/>
              <a:ext cx="39178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0" name="Ovál 109"/>
            <p:cNvSpPr/>
            <p:nvPr/>
          </p:nvSpPr>
          <p:spPr>
            <a:xfrm>
              <a:off x="7238615" y="2432491"/>
              <a:ext cx="180000" cy="180000"/>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a:p>
          </p:txBody>
        </p:sp>
        <p:sp>
          <p:nvSpPr>
            <p:cNvPr id="111" name="Ovál 110"/>
            <p:cNvSpPr/>
            <p:nvPr/>
          </p:nvSpPr>
          <p:spPr>
            <a:xfrm>
              <a:off x="9677651" y="2983829"/>
              <a:ext cx="180000" cy="180000"/>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a:p>
          </p:txBody>
        </p:sp>
        <p:sp>
          <p:nvSpPr>
            <p:cNvPr id="112" name="Ovál 111"/>
            <p:cNvSpPr/>
            <p:nvPr/>
          </p:nvSpPr>
          <p:spPr>
            <a:xfrm>
              <a:off x="8715210" y="2749390"/>
              <a:ext cx="180000" cy="180000"/>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a:p>
          </p:txBody>
        </p:sp>
        <p:sp>
          <p:nvSpPr>
            <p:cNvPr id="113" name="TextovéPole 112"/>
            <p:cNvSpPr txBox="1"/>
            <p:nvPr/>
          </p:nvSpPr>
          <p:spPr>
            <a:xfrm>
              <a:off x="2156763" y="5681756"/>
              <a:ext cx="3689365" cy="482500"/>
            </a:xfrm>
            <a:prstGeom prst="rect">
              <a:avLst/>
            </a:prstGeom>
            <a:noFill/>
          </p:spPr>
          <p:txBody>
            <a:bodyPr wrap="square" rtlCol="0">
              <a:spAutoFit/>
            </a:bodyPr>
            <a:lstStyle/>
            <a:p>
              <a:r>
                <a:rPr lang="en-US" dirty="0"/>
                <a:t>Blood flow in the artery</a:t>
              </a:r>
            </a:p>
          </p:txBody>
        </p:sp>
      </p:grpSp>
    </p:spTree>
    <p:extLst>
      <p:ext uri="{BB962C8B-B14F-4D97-AF65-F5344CB8AC3E}">
        <p14:creationId xmlns:p14="http://schemas.microsoft.com/office/powerpoint/2010/main" val="3748666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4CF4040-61E4-4CC6-A463-321B79C9039A}"/>
              </a:ext>
            </a:extLst>
          </p:cNvPr>
          <p:cNvSpPr>
            <a:spLocks noGrp="1"/>
          </p:cNvSpPr>
          <p:nvPr>
            <p:ph type="ftr" sz="quarter" idx="10"/>
          </p:nvPr>
        </p:nvSpPr>
        <p:spPr/>
        <p:txBody>
          <a:bodyPr/>
          <a:lstStyle/>
          <a:p>
            <a:r>
              <a:rPr lang="en-US" dirty="0"/>
              <a:t>Department of Physiology, Faculty of Medicine, Masaryk University</a:t>
            </a:r>
            <a:endParaRPr lang="cs-CZ" dirty="0"/>
          </a:p>
        </p:txBody>
      </p:sp>
      <p:sp>
        <p:nvSpPr>
          <p:cNvPr id="3" name="Zástupný symbol pro číslo snímku 2">
            <a:extLst>
              <a:ext uri="{FF2B5EF4-FFF2-40B4-BE49-F238E27FC236}">
                <a16:creationId xmlns:a16="http://schemas.microsoft.com/office/drawing/2014/main" id="{FE4E74EF-EDE9-42A9-A507-CB7B817EA6A4}"/>
              </a:ext>
            </a:extLst>
          </p:cNvPr>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
        <p:nvSpPr>
          <p:cNvPr id="4" name="Nadpis 3">
            <a:extLst>
              <a:ext uri="{FF2B5EF4-FFF2-40B4-BE49-F238E27FC236}">
                <a16:creationId xmlns:a16="http://schemas.microsoft.com/office/drawing/2014/main" id="{4A3775FA-37D4-4C19-A664-A485AB0E8A59}"/>
              </a:ext>
            </a:extLst>
          </p:cNvPr>
          <p:cNvSpPr>
            <a:spLocks noGrp="1"/>
          </p:cNvSpPr>
          <p:nvPr>
            <p:ph type="title"/>
          </p:nvPr>
        </p:nvSpPr>
        <p:spPr/>
        <p:txBody>
          <a:bodyPr/>
          <a:lstStyle/>
          <a:p>
            <a:r>
              <a:rPr lang="cs-CZ" dirty="0" err="1"/>
              <a:t>Photoplethysmographic</a:t>
            </a:r>
            <a:r>
              <a:rPr lang="cs-CZ" dirty="0"/>
              <a:t>/Peňáz/</a:t>
            </a:r>
            <a:r>
              <a:rPr lang="cs-CZ" dirty="0" err="1"/>
              <a:t>volume-clamp</a:t>
            </a:r>
            <a:r>
              <a:rPr lang="cs-CZ" dirty="0"/>
              <a:t> </a:t>
            </a:r>
            <a:r>
              <a:rPr lang="cs-CZ" dirty="0" err="1"/>
              <a:t>method</a:t>
            </a:r>
            <a:br>
              <a:rPr lang="cs-CZ" dirty="0"/>
            </a:br>
            <a:endParaRPr lang="cs-CZ" dirty="0"/>
          </a:p>
        </p:txBody>
      </p:sp>
      <p:sp>
        <p:nvSpPr>
          <p:cNvPr id="5" name="Zástupný obsah 4">
            <a:extLst>
              <a:ext uri="{FF2B5EF4-FFF2-40B4-BE49-F238E27FC236}">
                <a16:creationId xmlns:a16="http://schemas.microsoft.com/office/drawing/2014/main" id="{142AF924-1671-4D7F-B52C-BCA272BF5CD5}"/>
              </a:ext>
            </a:extLst>
          </p:cNvPr>
          <p:cNvSpPr>
            <a:spLocks noGrp="1"/>
          </p:cNvSpPr>
          <p:nvPr>
            <p:ph idx="1"/>
          </p:nvPr>
        </p:nvSpPr>
        <p:spPr/>
        <p:txBody>
          <a:bodyPr/>
          <a:lstStyle/>
          <a:p>
            <a:r>
              <a:rPr lang="cs-CZ" sz="2000" b="1" i="0" dirty="0">
                <a:solidFill>
                  <a:srgbClr val="000000"/>
                </a:solidFill>
                <a:effectLst/>
                <a:latin typeface="HelveticaNeue"/>
              </a:rPr>
              <a:t>Peňáz </a:t>
            </a:r>
            <a:r>
              <a:rPr lang="cs-CZ" sz="2000" b="1" i="0" dirty="0" err="1">
                <a:solidFill>
                  <a:srgbClr val="000000"/>
                </a:solidFill>
                <a:effectLst/>
                <a:latin typeface="HelveticaNeue"/>
              </a:rPr>
              <a:t>method</a:t>
            </a:r>
            <a:r>
              <a:rPr lang="cs-CZ" sz="2000" b="1" i="0" dirty="0">
                <a:solidFill>
                  <a:srgbClr val="000000"/>
                </a:solidFill>
                <a:effectLst/>
                <a:latin typeface="HelveticaNeue"/>
              </a:rPr>
              <a:t> </a:t>
            </a:r>
            <a:r>
              <a:rPr lang="cs-CZ" sz="2000" b="0" i="0" dirty="0">
                <a:solidFill>
                  <a:srgbClr val="000000"/>
                </a:solidFill>
                <a:effectLst/>
                <a:latin typeface="HelveticaNeue"/>
              </a:rPr>
              <a:t>- </a:t>
            </a:r>
            <a:r>
              <a:rPr lang="cs-CZ" sz="2000" dirty="0">
                <a:solidFill>
                  <a:srgbClr val="000000"/>
                </a:solidFill>
                <a:latin typeface="HelveticaNeue"/>
              </a:rPr>
              <a:t>i</a:t>
            </a:r>
            <a:r>
              <a:rPr lang="en-US" sz="2000" b="0" i="0" dirty="0">
                <a:solidFill>
                  <a:srgbClr val="000000"/>
                </a:solidFill>
                <a:effectLst/>
                <a:latin typeface="HelveticaNeue"/>
              </a:rPr>
              <a:t>t is based on clamping the volume of finger arteries by fast changes of pressure in a</a:t>
            </a:r>
            <a:r>
              <a:rPr lang="cs-CZ" sz="2000" b="0" i="0" dirty="0">
                <a:solidFill>
                  <a:srgbClr val="000000"/>
                </a:solidFill>
                <a:effectLst/>
                <a:latin typeface="HelveticaNeue"/>
              </a:rPr>
              <a:t> </a:t>
            </a:r>
            <a:r>
              <a:rPr lang="en-US" sz="2000" b="0" i="0" dirty="0">
                <a:solidFill>
                  <a:srgbClr val="000000"/>
                </a:solidFill>
                <a:effectLst/>
                <a:latin typeface="HelveticaNeue"/>
              </a:rPr>
              <a:t>special cuff equipped with a photoelectric plethysmograph to measure the vascular</a:t>
            </a:r>
            <a:r>
              <a:rPr lang="cs-CZ" sz="2000" b="0" i="0" dirty="0">
                <a:solidFill>
                  <a:srgbClr val="000000"/>
                </a:solidFill>
                <a:effectLst/>
                <a:latin typeface="HelveticaNeue"/>
              </a:rPr>
              <a:t> </a:t>
            </a:r>
            <a:r>
              <a:rPr lang="en-US" sz="2000" b="0" i="0" dirty="0">
                <a:solidFill>
                  <a:srgbClr val="000000"/>
                </a:solidFill>
                <a:effectLst/>
                <a:latin typeface="HelveticaNeue"/>
              </a:rPr>
              <a:t>volume</a:t>
            </a:r>
            <a:endParaRPr lang="cs-CZ" sz="2000" b="0" i="0" dirty="0">
              <a:solidFill>
                <a:srgbClr val="000000"/>
              </a:solidFill>
              <a:effectLst/>
              <a:latin typeface="HelveticaNeue"/>
            </a:endParaRPr>
          </a:p>
          <a:p>
            <a:endParaRPr lang="cs-CZ" sz="2000" b="0" i="0" dirty="0">
              <a:solidFill>
                <a:srgbClr val="000000"/>
              </a:solidFill>
              <a:effectLst/>
              <a:latin typeface="HelveticaNeue"/>
            </a:endParaRPr>
          </a:p>
          <a:p>
            <a:r>
              <a:rPr lang="cs-CZ" sz="2000" b="1" i="0" dirty="0" err="1">
                <a:solidFill>
                  <a:srgbClr val="000000"/>
                </a:solidFill>
                <a:effectLst/>
                <a:latin typeface="HelveticaNeue"/>
              </a:rPr>
              <a:t>Photopletysmography</a:t>
            </a:r>
            <a:r>
              <a:rPr lang="cs-CZ" sz="2000" b="0" i="0" dirty="0">
                <a:solidFill>
                  <a:srgbClr val="000000"/>
                </a:solidFill>
                <a:effectLst/>
                <a:latin typeface="HelveticaNeue"/>
              </a:rPr>
              <a:t> - </a:t>
            </a:r>
            <a:r>
              <a:rPr lang="en-US" sz="2000" b="0" i="0" dirty="0">
                <a:solidFill>
                  <a:srgbClr val="000000"/>
                </a:solidFill>
                <a:effectLst/>
                <a:latin typeface="HelveticaNeue"/>
              </a:rPr>
              <a:t>an optical method for measuring the amount of light that is absorbed or reflected by blood vessels in living tissue</a:t>
            </a:r>
            <a:r>
              <a:rPr lang="cs-CZ" sz="2000" dirty="0">
                <a:solidFill>
                  <a:srgbClr val="000000"/>
                </a:solidFill>
                <a:latin typeface="HelveticaNeue"/>
              </a:rPr>
              <a:t>. </a:t>
            </a:r>
            <a:r>
              <a:rPr lang="en-US" sz="2000" b="0" i="0" dirty="0">
                <a:solidFill>
                  <a:srgbClr val="000000"/>
                </a:solidFill>
                <a:effectLst/>
                <a:latin typeface="HelveticaNeue"/>
              </a:rPr>
              <a:t>The amount of light absorbed or reflected in photoplethysmography depends on the amount of blood in the optical pat</a:t>
            </a:r>
            <a:r>
              <a:rPr lang="cs-CZ" sz="2000" b="0" i="0" dirty="0">
                <a:solidFill>
                  <a:srgbClr val="000000"/>
                </a:solidFill>
                <a:effectLst/>
                <a:latin typeface="HelveticaNeue"/>
              </a:rPr>
              <a:t>h.</a:t>
            </a:r>
            <a:endParaRPr lang="cs-CZ" sz="2000" dirty="0"/>
          </a:p>
        </p:txBody>
      </p:sp>
    </p:spTree>
    <p:extLst>
      <p:ext uri="{BB962C8B-B14F-4D97-AF65-F5344CB8AC3E}">
        <p14:creationId xmlns:p14="http://schemas.microsoft.com/office/powerpoint/2010/main" val="2385250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6DC264B-1B2C-4440-A604-7A3A4D174127}"/>
              </a:ext>
            </a:extLst>
          </p:cNvPr>
          <p:cNvSpPr>
            <a:spLocks noGrp="1"/>
          </p:cNvSpPr>
          <p:nvPr>
            <p:ph type="ftr" sz="quarter" idx="10"/>
          </p:nvPr>
        </p:nvSpPr>
        <p:spPr/>
        <p:txBody>
          <a:bodyPr/>
          <a:lstStyle/>
          <a:p>
            <a:r>
              <a:rPr lang="en-US" dirty="0"/>
              <a:t>Department of Physiology, Faculty of Medicine, Masaryk University</a:t>
            </a:r>
            <a:endParaRPr lang="cs-CZ" dirty="0"/>
          </a:p>
        </p:txBody>
      </p:sp>
      <p:sp>
        <p:nvSpPr>
          <p:cNvPr id="3" name="Zástupný symbol pro číslo snímku 2">
            <a:extLst>
              <a:ext uri="{FF2B5EF4-FFF2-40B4-BE49-F238E27FC236}">
                <a16:creationId xmlns:a16="http://schemas.microsoft.com/office/drawing/2014/main" id="{E3E77FC6-5473-49AA-A977-67F8B34D5C3B}"/>
              </a:ext>
            </a:extLst>
          </p:cNvPr>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4" name="Nadpis 3">
            <a:extLst>
              <a:ext uri="{FF2B5EF4-FFF2-40B4-BE49-F238E27FC236}">
                <a16:creationId xmlns:a16="http://schemas.microsoft.com/office/drawing/2014/main" id="{25AA10D2-A86B-4ABD-A928-4CEA095549BA}"/>
              </a:ext>
            </a:extLst>
          </p:cNvPr>
          <p:cNvSpPr>
            <a:spLocks noGrp="1"/>
          </p:cNvSpPr>
          <p:nvPr>
            <p:ph type="title"/>
          </p:nvPr>
        </p:nvSpPr>
        <p:spPr/>
        <p:txBody>
          <a:bodyPr/>
          <a:lstStyle/>
          <a:p>
            <a:r>
              <a:rPr lang="cs-CZ" dirty="0" err="1"/>
              <a:t>Assesmemt</a:t>
            </a:r>
            <a:r>
              <a:rPr lang="cs-CZ" dirty="0"/>
              <a:t> </a:t>
            </a:r>
            <a:r>
              <a:rPr lang="cs-CZ" dirty="0" err="1"/>
              <a:t>of</a:t>
            </a:r>
            <a:r>
              <a:rPr lang="cs-CZ" dirty="0"/>
              <a:t> BP </a:t>
            </a:r>
            <a:r>
              <a:rPr lang="cs-CZ" dirty="0" err="1"/>
              <a:t>varaibility</a:t>
            </a:r>
            <a:endParaRPr lang="cs-CZ" dirty="0"/>
          </a:p>
        </p:txBody>
      </p:sp>
      <p:sp>
        <p:nvSpPr>
          <p:cNvPr id="5" name="Zástupný obsah 4">
            <a:extLst>
              <a:ext uri="{FF2B5EF4-FFF2-40B4-BE49-F238E27FC236}">
                <a16:creationId xmlns:a16="http://schemas.microsoft.com/office/drawing/2014/main" id="{3130D412-2083-4197-9EB5-E865CB626C7F}"/>
              </a:ext>
            </a:extLst>
          </p:cNvPr>
          <p:cNvSpPr>
            <a:spLocks noGrp="1"/>
          </p:cNvSpPr>
          <p:nvPr>
            <p:ph idx="1"/>
          </p:nvPr>
        </p:nvSpPr>
        <p:spPr/>
        <p:txBody>
          <a:bodyPr/>
          <a:lstStyle/>
          <a:p>
            <a:r>
              <a:rPr lang="cs-CZ" dirty="0"/>
              <a:t>Very </a:t>
            </a:r>
            <a:r>
              <a:rPr lang="cs-CZ" dirty="0" err="1"/>
              <a:t>short</a:t>
            </a:r>
            <a:r>
              <a:rPr lang="cs-CZ" dirty="0"/>
              <a:t> term – </a:t>
            </a:r>
            <a:r>
              <a:rPr lang="cs-CZ" dirty="0" err="1"/>
              <a:t>from</a:t>
            </a:r>
            <a:r>
              <a:rPr lang="cs-CZ" dirty="0"/>
              <a:t> </a:t>
            </a:r>
            <a:r>
              <a:rPr lang="cs-CZ" dirty="0" err="1"/>
              <a:t>continous</a:t>
            </a:r>
            <a:r>
              <a:rPr lang="cs-CZ" dirty="0"/>
              <a:t> BP </a:t>
            </a:r>
            <a:r>
              <a:rPr lang="cs-CZ" dirty="0" err="1"/>
              <a:t>measurement</a:t>
            </a:r>
            <a:endParaRPr lang="cs-CZ" dirty="0"/>
          </a:p>
          <a:p>
            <a:pPr lvl="1"/>
            <a:r>
              <a:rPr lang="cs-CZ" dirty="0" err="1"/>
              <a:t>Neurohormonal</a:t>
            </a:r>
            <a:r>
              <a:rPr lang="cs-CZ" dirty="0"/>
              <a:t> </a:t>
            </a:r>
            <a:r>
              <a:rPr lang="cs-CZ" dirty="0" err="1"/>
              <a:t>factors</a:t>
            </a:r>
            <a:r>
              <a:rPr lang="cs-CZ" dirty="0"/>
              <a:t> (</a:t>
            </a:r>
            <a:r>
              <a:rPr lang="cs-CZ" dirty="0" err="1"/>
              <a:t>baroreflex</a:t>
            </a:r>
            <a:r>
              <a:rPr lang="cs-CZ" dirty="0"/>
              <a:t>, </a:t>
            </a:r>
            <a:r>
              <a:rPr lang="cs-CZ" dirty="0" err="1"/>
              <a:t>sympathetic</a:t>
            </a:r>
            <a:r>
              <a:rPr lang="cs-CZ" dirty="0"/>
              <a:t> </a:t>
            </a:r>
            <a:r>
              <a:rPr lang="cs-CZ" dirty="0" err="1"/>
              <a:t>activation</a:t>
            </a:r>
            <a:r>
              <a:rPr lang="cs-CZ" dirty="0"/>
              <a:t>)</a:t>
            </a:r>
          </a:p>
          <a:p>
            <a:pPr lvl="1"/>
            <a:r>
              <a:rPr lang="cs-CZ" dirty="0" err="1">
                <a:solidFill>
                  <a:srgbClr val="000000"/>
                </a:solidFill>
                <a:latin typeface="HelveticaNeue"/>
              </a:rPr>
              <a:t>N</a:t>
            </a:r>
            <a:r>
              <a:rPr lang="cs-CZ" b="0" i="0" dirty="0" err="1">
                <a:solidFill>
                  <a:srgbClr val="000000"/>
                </a:solidFill>
                <a:effectLst/>
                <a:latin typeface="HelveticaNeue"/>
              </a:rPr>
              <a:t>itric</a:t>
            </a:r>
            <a:r>
              <a:rPr lang="cs-CZ" b="0" i="0" dirty="0">
                <a:solidFill>
                  <a:srgbClr val="000000"/>
                </a:solidFill>
                <a:effectLst/>
                <a:latin typeface="HelveticaNeue"/>
              </a:rPr>
              <a:t> oxide, renin‐angiotensin‐aldosterone </a:t>
            </a:r>
            <a:r>
              <a:rPr lang="cs-CZ" b="0" i="0" dirty="0" err="1">
                <a:solidFill>
                  <a:srgbClr val="000000"/>
                </a:solidFill>
                <a:effectLst/>
                <a:latin typeface="HelveticaNeue"/>
              </a:rPr>
              <a:t>system</a:t>
            </a:r>
            <a:endParaRPr lang="cs-CZ" dirty="0"/>
          </a:p>
          <a:p>
            <a:pPr lvl="1"/>
            <a:r>
              <a:rPr lang="cs-CZ" dirty="0" err="1"/>
              <a:t>Enviromental</a:t>
            </a:r>
            <a:r>
              <a:rPr lang="cs-CZ" dirty="0"/>
              <a:t>, </a:t>
            </a:r>
            <a:r>
              <a:rPr lang="cs-CZ" dirty="0" err="1"/>
              <a:t>behavioral</a:t>
            </a:r>
            <a:r>
              <a:rPr lang="cs-CZ" dirty="0"/>
              <a:t>, and </a:t>
            </a:r>
            <a:r>
              <a:rPr lang="cs-CZ" dirty="0" err="1"/>
              <a:t>emotional</a:t>
            </a:r>
            <a:r>
              <a:rPr lang="cs-CZ" dirty="0"/>
              <a:t>  </a:t>
            </a:r>
            <a:r>
              <a:rPr lang="cs-CZ" dirty="0" err="1"/>
              <a:t>factors</a:t>
            </a:r>
            <a:endParaRPr lang="cs-CZ" dirty="0"/>
          </a:p>
          <a:p>
            <a:r>
              <a:rPr lang="cs-CZ" dirty="0" err="1"/>
              <a:t>Short</a:t>
            </a:r>
            <a:r>
              <a:rPr lang="cs-CZ" dirty="0"/>
              <a:t> tem (</a:t>
            </a:r>
            <a:r>
              <a:rPr lang="cs-CZ" dirty="0" err="1"/>
              <a:t>within</a:t>
            </a:r>
            <a:r>
              <a:rPr lang="cs-CZ" dirty="0"/>
              <a:t> 24-h)</a:t>
            </a:r>
          </a:p>
          <a:p>
            <a:pPr lvl="1"/>
            <a:r>
              <a:rPr lang="cs-CZ" dirty="0" err="1"/>
              <a:t>Neurohormonal</a:t>
            </a:r>
            <a:r>
              <a:rPr lang="cs-CZ" dirty="0"/>
              <a:t> </a:t>
            </a:r>
            <a:r>
              <a:rPr lang="cs-CZ" dirty="0" err="1"/>
              <a:t>factors</a:t>
            </a:r>
            <a:r>
              <a:rPr lang="cs-CZ" dirty="0"/>
              <a:t> (</a:t>
            </a:r>
            <a:r>
              <a:rPr lang="cs-CZ" dirty="0" err="1"/>
              <a:t>baroreflex</a:t>
            </a:r>
            <a:r>
              <a:rPr lang="cs-CZ" dirty="0"/>
              <a:t>, </a:t>
            </a:r>
            <a:r>
              <a:rPr lang="cs-CZ" dirty="0" err="1"/>
              <a:t>sympathetic</a:t>
            </a:r>
            <a:r>
              <a:rPr lang="cs-CZ" dirty="0"/>
              <a:t> </a:t>
            </a:r>
            <a:r>
              <a:rPr lang="cs-CZ" dirty="0" err="1"/>
              <a:t>activation</a:t>
            </a:r>
            <a:r>
              <a:rPr lang="cs-CZ" dirty="0"/>
              <a:t>)</a:t>
            </a:r>
          </a:p>
          <a:p>
            <a:pPr lvl="1"/>
            <a:r>
              <a:rPr lang="cs-CZ" dirty="0" err="1"/>
              <a:t>Environmental</a:t>
            </a:r>
            <a:r>
              <a:rPr lang="cs-CZ" dirty="0"/>
              <a:t>, </a:t>
            </a:r>
            <a:r>
              <a:rPr lang="cs-CZ" dirty="0" err="1"/>
              <a:t>behavioral</a:t>
            </a:r>
            <a:r>
              <a:rPr lang="cs-CZ" dirty="0"/>
              <a:t>, and </a:t>
            </a:r>
            <a:r>
              <a:rPr lang="cs-CZ" dirty="0" err="1"/>
              <a:t>emotional</a:t>
            </a:r>
            <a:endParaRPr lang="cs-CZ" dirty="0"/>
          </a:p>
          <a:p>
            <a:pPr lvl="1"/>
            <a:r>
              <a:rPr lang="cs-CZ" dirty="0" err="1"/>
              <a:t>Circadian</a:t>
            </a:r>
            <a:r>
              <a:rPr lang="cs-CZ" dirty="0"/>
              <a:t> rhythm</a:t>
            </a:r>
          </a:p>
        </p:txBody>
      </p:sp>
    </p:spTree>
    <p:extLst>
      <p:ext uri="{BB962C8B-B14F-4D97-AF65-F5344CB8AC3E}">
        <p14:creationId xmlns:p14="http://schemas.microsoft.com/office/powerpoint/2010/main" val="178919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6DC264B-1B2C-4440-A604-7A3A4D174127}"/>
              </a:ext>
            </a:extLst>
          </p:cNvPr>
          <p:cNvSpPr>
            <a:spLocks noGrp="1"/>
          </p:cNvSpPr>
          <p:nvPr>
            <p:ph type="ftr" sz="quarter" idx="10"/>
          </p:nvPr>
        </p:nvSpPr>
        <p:spPr/>
        <p:txBody>
          <a:bodyPr/>
          <a:lstStyle/>
          <a:p>
            <a:r>
              <a:rPr lang="en-US" dirty="0"/>
              <a:t>Department of Physiology, Faculty of Medicine, Masaryk University</a:t>
            </a:r>
            <a:endParaRPr lang="cs-CZ" dirty="0"/>
          </a:p>
        </p:txBody>
      </p:sp>
      <p:sp>
        <p:nvSpPr>
          <p:cNvPr id="3" name="Zástupný symbol pro číslo snímku 2">
            <a:extLst>
              <a:ext uri="{FF2B5EF4-FFF2-40B4-BE49-F238E27FC236}">
                <a16:creationId xmlns:a16="http://schemas.microsoft.com/office/drawing/2014/main" id="{E3E77FC6-5473-49AA-A977-67F8B34D5C3B}"/>
              </a:ext>
            </a:extLst>
          </p:cNvPr>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4" name="Nadpis 3">
            <a:extLst>
              <a:ext uri="{FF2B5EF4-FFF2-40B4-BE49-F238E27FC236}">
                <a16:creationId xmlns:a16="http://schemas.microsoft.com/office/drawing/2014/main" id="{25AA10D2-A86B-4ABD-A928-4CEA095549BA}"/>
              </a:ext>
            </a:extLst>
          </p:cNvPr>
          <p:cNvSpPr>
            <a:spLocks noGrp="1"/>
          </p:cNvSpPr>
          <p:nvPr>
            <p:ph type="title"/>
          </p:nvPr>
        </p:nvSpPr>
        <p:spPr/>
        <p:txBody>
          <a:bodyPr/>
          <a:lstStyle/>
          <a:p>
            <a:r>
              <a:rPr lang="cs-CZ" dirty="0" err="1"/>
              <a:t>Assesmemt</a:t>
            </a:r>
            <a:r>
              <a:rPr lang="cs-CZ" dirty="0"/>
              <a:t> </a:t>
            </a:r>
            <a:r>
              <a:rPr lang="cs-CZ" dirty="0" err="1"/>
              <a:t>of</a:t>
            </a:r>
            <a:r>
              <a:rPr lang="cs-CZ" dirty="0"/>
              <a:t> BP </a:t>
            </a:r>
            <a:r>
              <a:rPr lang="cs-CZ" dirty="0" err="1"/>
              <a:t>varaibility</a:t>
            </a:r>
            <a:endParaRPr lang="cs-CZ" dirty="0"/>
          </a:p>
        </p:txBody>
      </p:sp>
      <p:sp>
        <p:nvSpPr>
          <p:cNvPr id="5" name="Zástupný obsah 4">
            <a:extLst>
              <a:ext uri="{FF2B5EF4-FFF2-40B4-BE49-F238E27FC236}">
                <a16:creationId xmlns:a16="http://schemas.microsoft.com/office/drawing/2014/main" id="{3130D412-2083-4197-9EB5-E865CB626C7F}"/>
              </a:ext>
            </a:extLst>
          </p:cNvPr>
          <p:cNvSpPr>
            <a:spLocks noGrp="1"/>
          </p:cNvSpPr>
          <p:nvPr>
            <p:ph idx="1"/>
          </p:nvPr>
        </p:nvSpPr>
        <p:spPr/>
        <p:txBody>
          <a:bodyPr/>
          <a:lstStyle/>
          <a:p>
            <a:r>
              <a:rPr lang="cs-CZ" dirty="0"/>
              <a:t>Medium term (</a:t>
            </a:r>
            <a:r>
              <a:rPr lang="cs-CZ" dirty="0" err="1"/>
              <a:t>day</a:t>
            </a:r>
            <a:r>
              <a:rPr lang="cs-CZ" dirty="0"/>
              <a:t> to </a:t>
            </a:r>
            <a:r>
              <a:rPr lang="cs-CZ" dirty="0" err="1"/>
              <a:t>day</a:t>
            </a:r>
            <a:r>
              <a:rPr lang="cs-CZ" dirty="0"/>
              <a:t>)</a:t>
            </a:r>
          </a:p>
          <a:p>
            <a:pPr lvl="1"/>
            <a:r>
              <a:rPr lang="cs-CZ" dirty="0" err="1"/>
              <a:t>drugs</a:t>
            </a:r>
            <a:endParaRPr lang="cs-CZ" dirty="0"/>
          </a:p>
          <a:p>
            <a:pPr lvl="1"/>
            <a:r>
              <a:rPr lang="cs-CZ" dirty="0" err="1"/>
              <a:t>vascular</a:t>
            </a:r>
            <a:r>
              <a:rPr lang="cs-CZ" dirty="0"/>
              <a:t> </a:t>
            </a:r>
            <a:r>
              <a:rPr lang="cs-CZ" dirty="0" err="1"/>
              <a:t>factors</a:t>
            </a:r>
            <a:r>
              <a:rPr lang="cs-CZ" dirty="0"/>
              <a:t> (</a:t>
            </a:r>
            <a:r>
              <a:rPr lang="cs-CZ" dirty="0" err="1"/>
              <a:t>endothelial</a:t>
            </a:r>
            <a:r>
              <a:rPr lang="cs-CZ" dirty="0"/>
              <a:t> </a:t>
            </a:r>
            <a:r>
              <a:rPr lang="cs-CZ" dirty="0" err="1"/>
              <a:t>damage</a:t>
            </a:r>
            <a:r>
              <a:rPr lang="cs-CZ" dirty="0"/>
              <a:t>, </a:t>
            </a:r>
            <a:r>
              <a:rPr lang="cs-CZ" dirty="0" err="1"/>
              <a:t>arterial</a:t>
            </a:r>
            <a:r>
              <a:rPr lang="cs-CZ" dirty="0"/>
              <a:t> </a:t>
            </a:r>
            <a:r>
              <a:rPr lang="cs-CZ" dirty="0" err="1"/>
              <a:t>compliance</a:t>
            </a:r>
            <a:r>
              <a:rPr lang="cs-CZ" dirty="0"/>
              <a:t>)</a:t>
            </a:r>
          </a:p>
          <a:p>
            <a:pPr lvl="1"/>
            <a:r>
              <a:rPr lang="cs-CZ" dirty="0" err="1"/>
              <a:t>age</a:t>
            </a:r>
            <a:endParaRPr lang="cs-CZ" dirty="0"/>
          </a:p>
          <a:p>
            <a:r>
              <a:rPr lang="cs-CZ" dirty="0"/>
              <a:t>Long tern (visit to visit)</a:t>
            </a:r>
          </a:p>
          <a:p>
            <a:pPr lvl="1"/>
            <a:r>
              <a:rPr lang="cs-CZ" dirty="0" err="1"/>
              <a:t>drugs</a:t>
            </a:r>
            <a:endParaRPr lang="cs-CZ" dirty="0"/>
          </a:p>
          <a:p>
            <a:pPr lvl="1"/>
            <a:r>
              <a:rPr lang="cs-CZ" dirty="0" err="1"/>
              <a:t>seasonal</a:t>
            </a:r>
            <a:r>
              <a:rPr lang="cs-CZ" dirty="0"/>
              <a:t> </a:t>
            </a:r>
            <a:r>
              <a:rPr lang="cs-CZ" dirty="0" err="1"/>
              <a:t>changes</a:t>
            </a:r>
            <a:endParaRPr lang="cs-CZ" dirty="0"/>
          </a:p>
          <a:p>
            <a:pPr lvl="1"/>
            <a:r>
              <a:rPr lang="cs-CZ" dirty="0" err="1"/>
              <a:t>vascular</a:t>
            </a:r>
            <a:r>
              <a:rPr lang="cs-CZ" dirty="0"/>
              <a:t> </a:t>
            </a:r>
            <a:r>
              <a:rPr lang="cs-CZ" dirty="0" err="1"/>
              <a:t>factors</a:t>
            </a:r>
            <a:r>
              <a:rPr lang="cs-CZ" dirty="0"/>
              <a:t> (</a:t>
            </a:r>
            <a:r>
              <a:rPr lang="cs-CZ" dirty="0" err="1"/>
              <a:t>endothilial</a:t>
            </a:r>
            <a:r>
              <a:rPr lang="cs-CZ" dirty="0"/>
              <a:t> </a:t>
            </a:r>
            <a:r>
              <a:rPr lang="cs-CZ" dirty="0" err="1"/>
              <a:t>damage</a:t>
            </a:r>
            <a:r>
              <a:rPr lang="cs-CZ" dirty="0"/>
              <a:t>, </a:t>
            </a:r>
            <a:r>
              <a:rPr lang="cs-CZ" dirty="0" err="1"/>
              <a:t>arteriál</a:t>
            </a:r>
            <a:r>
              <a:rPr lang="cs-CZ" dirty="0"/>
              <a:t> </a:t>
            </a:r>
            <a:r>
              <a:rPr lang="cs-CZ" dirty="0" err="1"/>
              <a:t>compliance</a:t>
            </a:r>
            <a:r>
              <a:rPr lang="cs-CZ" dirty="0"/>
              <a:t>)</a:t>
            </a:r>
          </a:p>
          <a:p>
            <a:pPr lvl="1"/>
            <a:r>
              <a:rPr lang="cs-CZ" dirty="0" err="1"/>
              <a:t>age</a:t>
            </a:r>
            <a:endParaRPr lang="cs-CZ" dirty="0"/>
          </a:p>
        </p:txBody>
      </p:sp>
    </p:spTree>
    <p:extLst>
      <p:ext uri="{BB962C8B-B14F-4D97-AF65-F5344CB8AC3E}">
        <p14:creationId xmlns:p14="http://schemas.microsoft.com/office/powerpoint/2010/main" val="1096043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ulka 5">
            <a:extLst>
              <a:ext uri="{FF2B5EF4-FFF2-40B4-BE49-F238E27FC236}">
                <a16:creationId xmlns:a16="http://schemas.microsoft.com/office/drawing/2014/main" id="{A0D6819B-E49B-466E-96CB-1BBBDB3FFFEB}"/>
              </a:ext>
            </a:extLst>
          </p:cNvPr>
          <p:cNvGraphicFramePr>
            <a:graphicFrameLocks noGrp="1"/>
          </p:cNvGraphicFramePr>
          <p:nvPr>
            <p:extLst>
              <p:ext uri="{D42A27DB-BD31-4B8C-83A1-F6EECF244321}">
                <p14:modId xmlns:p14="http://schemas.microsoft.com/office/powerpoint/2010/main" val="2038829675"/>
              </p:ext>
            </p:extLst>
          </p:nvPr>
        </p:nvGraphicFramePr>
        <p:xfrm>
          <a:off x="52271" y="191112"/>
          <a:ext cx="12092421" cy="6586220"/>
        </p:xfrm>
        <a:graphic>
          <a:graphicData uri="http://schemas.openxmlformats.org/drawingml/2006/table">
            <a:tbl>
              <a:tblPr firstRow="1" bandRow="1">
                <a:tableStyleId>{7E9639D4-E3E2-4D34-9284-5A2195B3D0D7}</a:tableStyleId>
              </a:tblPr>
              <a:tblGrid>
                <a:gridCol w="1866471">
                  <a:extLst>
                    <a:ext uri="{9D8B030D-6E8A-4147-A177-3AD203B41FA5}">
                      <a16:colId xmlns:a16="http://schemas.microsoft.com/office/drawing/2014/main" val="20000"/>
                    </a:ext>
                  </a:extLst>
                </a:gridCol>
                <a:gridCol w="4104456">
                  <a:extLst>
                    <a:ext uri="{9D8B030D-6E8A-4147-A177-3AD203B41FA5}">
                      <a16:colId xmlns:a16="http://schemas.microsoft.com/office/drawing/2014/main" val="20001"/>
                    </a:ext>
                  </a:extLst>
                </a:gridCol>
                <a:gridCol w="4608512">
                  <a:extLst>
                    <a:ext uri="{9D8B030D-6E8A-4147-A177-3AD203B41FA5}">
                      <a16:colId xmlns:a16="http://schemas.microsoft.com/office/drawing/2014/main" val="20002"/>
                    </a:ext>
                  </a:extLst>
                </a:gridCol>
                <a:gridCol w="1512982">
                  <a:extLst>
                    <a:ext uri="{9D8B030D-6E8A-4147-A177-3AD203B41FA5}">
                      <a16:colId xmlns:a16="http://schemas.microsoft.com/office/drawing/2014/main" val="20003"/>
                    </a:ext>
                  </a:extLst>
                </a:gridCol>
              </a:tblGrid>
              <a:tr h="370840">
                <a:tc>
                  <a:txBody>
                    <a:bodyPr/>
                    <a:lstStyle/>
                    <a:p>
                      <a:pPr algn="ctr"/>
                      <a:r>
                        <a:rPr lang="en-GB" sz="2400" b="1" noProof="0" dirty="0"/>
                        <a:t>method </a:t>
                      </a:r>
                    </a:p>
                  </a:txBody>
                  <a:tcPr anchor="b"/>
                </a:tc>
                <a:tc>
                  <a:txBody>
                    <a:bodyPr/>
                    <a:lstStyle/>
                    <a:p>
                      <a:pPr algn="ctr"/>
                      <a:r>
                        <a:rPr lang="en-GB" sz="2400" b="1" noProof="0"/>
                        <a:t>advantages</a:t>
                      </a:r>
                    </a:p>
                  </a:txBody>
                  <a:tcPr anchor="b"/>
                </a:tc>
                <a:tc>
                  <a:txBody>
                    <a:bodyPr/>
                    <a:lstStyle/>
                    <a:p>
                      <a:pPr algn="ctr"/>
                      <a:r>
                        <a:rPr lang="en-GB" sz="2400" b="1" noProof="0"/>
                        <a:t>disadvantages</a:t>
                      </a:r>
                    </a:p>
                  </a:txBody>
                  <a:tcPr anchor="b"/>
                </a:tc>
                <a:tc>
                  <a:txBody>
                    <a:bodyPr/>
                    <a:lstStyle/>
                    <a:p>
                      <a:pPr algn="ctr"/>
                      <a:r>
                        <a:rPr lang="en-GB" sz="2400" b="1" noProof="0" dirty="0"/>
                        <a:t>measured</a:t>
                      </a:r>
                      <a:r>
                        <a:rPr lang="en-GB" sz="2400" b="1" baseline="0" noProof="0" dirty="0"/>
                        <a:t> value</a:t>
                      </a:r>
                      <a:endParaRPr lang="en-GB" sz="2400" b="1" noProof="0" dirty="0"/>
                    </a:p>
                  </a:txBody>
                  <a:tcPr anchor="b"/>
                </a:tc>
                <a:extLst>
                  <a:ext uri="{0D108BD9-81ED-4DB2-BD59-A6C34878D82A}">
                    <a16:rowId xmlns:a16="http://schemas.microsoft.com/office/drawing/2014/main" val="10000"/>
                  </a:ext>
                </a:extLst>
              </a:tr>
              <a:tr h="370840">
                <a:tc>
                  <a:txBody>
                    <a:bodyPr/>
                    <a:lstStyle/>
                    <a:p>
                      <a:pPr>
                        <a:lnSpc>
                          <a:spcPts val="2500"/>
                        </a:lnSpc>
                      </a:pPr>
                      <a:r>
                        <a:rPr lang="en-GB" sz="2200" noProof="0" dirty="0" err="1"/>
                        <a:t>auscultatory</a:t>
                      </a:r>
                      <a:endParaRPr lang="en-GB" sz="2200" noProof="0" dirty="0"/>
                    </a:p>
                  </a:txBody>
                  <a:tcPr marL="45720" marR="45720"/>
                </a:tc>
                <a:tc>
                  <a:txBody>
                    <a:bodyPr/>
                    <a:lstStyle/>
                    <a:p>
                      <a:pPr marL="285750" indent="-285750">
                        <a:lnSpc>
                          <a:spcPts val="2500"/>
                        </a:lnSpc>
                        <a:buFont typeface="Arial" panose="020B0604020202020204" pitchFamily="34" charset="0"/>
                        <a:buChar char="•"/>
                      </a:pPr>
                      <a:r>
                        <a:rPr lang="cs-CZ" sz="2200" noProof="0" dirty="0"/>
                        <a:t>e</a:t>
                      </a:r>
                      <a:r>
                        <a:rPr lang="en-GB" sz="2200" noProof="0" dirty="0" err="1"/>
                        <a:t>xact</a:t>
                      </a:r>
                      <a:r>
                        <a:rPr lang="en-GB" sz="2200" baseline="0" noProof="0" dirty="0"/>
                        <a:t> estimation of</a:t>
                      </a:r>
                      <a:r>
                        <a:rPr lang="en-GB" sz="2200" noProof="0" dirty="0"/>
                        <a:t> SBP</a:t>
                      </a:r>
                      <a:r>
                        <a:rPr lang="en-GB" sz="2200" baseline="0" noProof="0" dirty="0"/>
                        <a:t>/DBP</a:t>
                      </a:r>
                      <a:endParaRPr lang="en-GB" sz="2200" noProof="0" dirty="0"/>
                    </a:p>
                    <a:p>
                      <a:pPr marL="285750" indent="-285750">
                        <a:lnSpc>
                          <a:spcPts val="2500"/>
                        </a:lnSpc>
                        <a:buFont typeface="Arial" panose="020B0604020202020204" pitchFamily="34" charset="0"/>
                        <a:buChar char="•"/>
                      </a:pPr>
                      <a:r>
                        <a:rPr lang="en-GB" sz="2200" baseline="0" noProof="0" dirty="0"/>
                        <a:t>easy, it </a:t>
                      </a:r>
                      <a:r>
                        <a:rPr lang="en-GB" sz="2200" baseline="0" noProof="0" dirty="0" err="1"/>
                        <a:t>doesn</a:t>
                      </a:r>
                      <a:r>
                        <a:rPr lang="cs-CZ" sz="2200" baseline="0" noProof="0" dirty="0"/>
                        <a:t>´</a:t>
                      </a:r>
                      <a:r>
                        <a:rPr lang="en-GB" sz="2200" baseline="0" noProof="0" dirty="0"/>
                        <a:t>t require electricity</a:t>
                      </a:r>
                      <a:endParaRPr lang="en-GB" sz="2200" noProof="0" dirty="0"/>
                    </a:p>
                  </a:txBody>
                  <a:tcPr marL="45720" marR="45720"/>
                </a:tc>
                <a:tc>
                  <a:txBody>
                    <a:bodyPr/>
                    <a:lstStyle/>
                    <a:p>
                      <a:pPr marL="285750" indent="-285750">
                        <a:lnSpc>
                          <a:spcPts val="2500"/>
                        </a:lnSpc>
                        <a:buFont typeface="Arial" panose="020B0604020202020204" pitchFamily="34" charset="0"/>
                        <a:buChar char="•"/>
                      </a:pPr>
                      <a:r>
                        <a:rPr lang="cs-CZ" sz="2200" noProof="0" dirty="0"/>
                        <a:t>s</a:t>
                      </a:r>
                      <a:r>
                        <a:rPr lang="en-GB" sz="2200" noProof="0" dirty="0" err="1"/>
                        <a:t>ubjective</a:t>
                      </a:r>
                      <a:r>
                        <a:rPr lang="en-GB" sz="2200" noProof="0" dirty="0"/>
                        <a:t>, experience is</a:t>
                      </a:r>
                      <a:r>
                        <a:rPr lang="en-GB" sz="2200" baseline="0" noProof="0" dirty="0"/>
                        <a:t> </a:t>
                      </a:r>
                      <a:r>
                        <a:rPr lang="en-GB" sz="2200" baseline="0" noProof="0" dirty="0" err="1"/>
                        <a:t>nece</a:t>
                      </a:r>
                      <a:r>
                        <a:rPr lang="cs-CZ" sz="2200" baseline="0" noProof="0" dirty="0"/>
                        <a:t>s</a:t>
                      </a:r>
                      <a:r>
                        <a:rPr lang="en-GB" sz="2200" baseline="0" noProof="0" dirty="0" err="1"/>
                        <a:t>sary</a:t>
                      </a:r>
                      <a:endParaRPr lang="en-GB" sz="2200" noProof="0" dirty="0"/>
                    </a:p>
                    <a:p>
                      <a:pPr marL="285750" indent="-285750">
                        <a:lnSpc>
                          <a:spcPts val="2500"/>
                        </a:lnSpc>
                        <a:buFont typeface="Arial" panose="020B0604020202020204" pitchFamily="34" charset="0"/>
                        <a:buChar char="•"/>
                      </a:pPr>
                      <a:r>
                        <a:rPr lang="en-GB" sz="2200" noProof="0" dirty="0"/>
                        <a:t>SBP/DBP</a:t>
                      </a:r>
                      <a:r>
                        <a:rPr lang="en-GB" sz="2200" baseline="0" noProof="0" dirty="0"/>
                        <a:t> from </a:t>
                      </a:r>
                      <a:r>
                        <a:rPr lang="en-GB" sz="2200" baseline="0" noProof="0" dirty="0" err="1"/>
                        <a:t>differen</a:t>
                      </a:r>
                      <a:r>
                        <a:rPr lang="cs-CZ" sz="2200" baseline="0" noProof="0" dirty="0"/>
                        <a:t>t</a:t>
                      </a:r>
                      <a:r>
                        <a:rPr lang="en-GB" sz="2200" baseline="0" noProof="0" dirty="0"/>
                        <a:t> IBI</a:t>
                      </a:r>
                    </a:p>
                  </a:txBody>
                  <a:tcPr marL="45720" marR="45720"/>
                </a:tc>
                <a:tc>
                  <a:txBody>
                    <a:bodyPr/>
                    <a:lstStyle/>
                    <a:p>
                      <a:pPr>
                        <a:lnSpc>
                          <a:spcPts val="2500"/>
                        </a:lnSpc>
                      </a:pPr>
                      <a:r>
                        <a:rPr lang="en-GB" sz="2200" noProof="0" dirty="0"/>
                        <a:t>S</a:t>
                      </a:r>
                      <a:r>
                        <a:rPr lang="cs-CZ" sz="2200" noProof="0" dirty="0"/>
                        <a:t>BP</a:t>
                      </a:r>
                      <a:r>
                        <a:rPr lang="en-GB" sz="2200" baseline="0" noProof="0" dirty="0"/>
                        <a:t> a</a:t>
                      </a:r>
                      <a:r>
                        <a:rPr lang="cs-CZ" sz="2200" baseline="0" noProof="0" dirty="0" err="1"/>
                        <a:t>nd</a:t>
                      </a:r>
                      <a:r>
                        <a:rPr lang="en-GB" sz="2200" baseline="0" noProof="0" dirty="0"/>
                        <a:t> </a:t>
                      </a:r>
                      <a:r>
                        <a:rPr lang="en-GB" sz="2200" noProof="0" dirty="0"/>
                        <a:t>D</a:t>
                      </a:r>
                      <a:r>
                        <a:rPr lang="cs-CZ" sz="2200" noProof="0" dirty="0"/>
                        <a:t>BP</a:t>
                      </a:r>
                      <a:endParaRPr lang="en-GB" sz="2200" noProof="0" dirty="0"/>
                    </a:p>
                  </a:txBody>
                  <a:tcPr marL="45720" marR="45720"/>
                </a:tc>
                <a:extLst>
                  <a:ext uri="{0D108BD9-81ED-4DB2-BD59-A6C34878D82A}">
                    <a16:rowId xmlns:a16="http://schemas.microsoft.com/office/drawing/2014/main" val="10001"/>
                  </a:ext>
                </a:extLst>
              </a:tr>
              <a:tr h="370840">
                <a:tc>
                  <a:txBody>
                    <a:bodyPr/>
                    <a:lstStyle/>
                    <a:p>
                      <a:pPr>
                        <a:lnSpc>
                          <a:spcPts val="2500"/>
                        </a:lnSpc>
                      </a:pPr>
                      <a:r>
                        <a:rPr lang="en-GB" sz="2200" noProof="0" dirty="0" err="1"/>
                        <a:t>oscillometr</a:t>
                      </a:r>
                      <a:r>
                        <a:rPr lang="cs-CZ" sz="2200" noProof="0" dirty="0"/>
                        <a:t>y</a:t>
                      </a:r>
                      <a:endParaRPr lang="en-GB" sz="2200" noProof="0" dirty="0"/>
                    </a:p>
                  </a:txBody>
                  <a:tcPr marL="45720" marR="45720"/>
                </a:tc>
                <a:tc>
                  <a:txBody>
                    <a:bodyPr/>
                    <a:lstStyle/>
                    <a:p>
                      <a:pPr marL="285750" indent="-285750">
                        <a:lnSpc>
                          <a:spcPts val="2500"/>
                        </a:lnSpc>
                        <a:buFont typeface="Arial" panose="020B0604020202020204" pitchFamily="34" charset="0"/>
                        <a:buChar char="•"/>
                      </a:pPr>
                      <a:r>
                        <a:rPr lang="cs-CZ" sz="2200" noProof="0" dirty="0"/>
                        <a:t>e</a:t>
                      </a:r>
                      <a:r>
                        <a:rPr lang="en-GB" sz="2200" noProof="0" dirty="0" err="1"/>
                        <a:t>xact</a:t>
                      </a:r>
                      <a:r>
                        <a:rPr lang="en-GB" sz="2200" baseline="0" noProof="0" dirty="0"/>
                        <a:t> estimation of MAP</a:t>
                      </a:r>
                      <a:endParaRPr lang="en-GB" sz="2200" noProof="0" dirty="0"/>
                    </a:p>
                    <a:p>
                      <a:pPr marL="285750" indent="-285750">
                        <a:lnSpc>
                          <a:spcPts val="2500"/>
                        </a:lnSpc>
                        <a:buFont typeface="Arial" panose="020B0604020202020204" pitchFamily="34" charset="0"/>
                        <a:buChar char="•"/>
                      </a:pPr>
                      <a:r>
                        <a:rPr lang="cs-CZ" sz="2200" noProof="0" dirty="0"/>
                        <a:t>a</a:t>
                      </a:r>
                      <a:r>
                        <a:rPr lang="en-GB" sz="2200" noProof="0" dirty="0" err="1"/>
                        <a:t>utomatic</a:t>
                      </a:r>
                      <a:r>
                        <a:rPr lang="en-GB" sz="2200" noProof="0" dirty="0"/>
                        <a:t>, fast</a:t>
                      </a:r>
                    </a:p>
                    <a:p>
                      <a:pPr marL="285750" indent="-285750">
                        <a:lnSpc>
                          <a:spcPts val="2500"/>
                        </a:lnSpc>
                        <a:buFont typeface="Arial" panose="020B0604020202020204" pitchFamily="34" charset="0"/>
                        <a:buChar char="•"/>
                      </a:pPr>
                      <a:r>
                        <a:rPr lang="en-GB" sz="2200" noProof="0" dirty="0"/>
                        <a:t>BP</a:t>
                      </a:r>
                      <a:r>
                        <a:rPr lang="en-GB" sz="2200" baseline="0" noProof="0" dirty="0"/>
                        <a:t> can be measured by layman</a:t>
                      </a:r>
                      <a:r>
                        <a:rPr lang="en-GB" sz="2200" noProof="0" dirty="0"/>
                        <a:t>,</a:t>
                      </a:r>
                      <a:r>
                        <a:rPr lang="en-GB" sz="2200" baseline="0" noProof="0" dirty="0"/>
                        <a:t> cheap</a:t>
                      </a:r>
                      <a:r>
                        <a:rPr lang="en-GB" sz="2200" noProof="0" dirty="0"/>
                        <a:t> (home measurement)</a:t>
                      </a:r>
                    </a:p>
                  </a:txBody>
                  <a:tcPr marL="45720" marR="45720"/>
                </a:tc>
                <a:tc>
                  <a:txBody>
                    <a:bodyPr/>
                    <a:lstStyle/>
                    <a:p>
                      <a:pPr marL="285750" indent="-285750">
                        <a:lnSpc>
                          <a:spcPts val="2500"/>
                        </a:lnSpc>
                        <a:buFont typeface="Arial" panose="020B0604020202020204" pitchFamily="34" charset="0"/>
                        <a:buChar char="•"/>
                      </a:pPr>
                      <a:r>
                        <a:rPr lang="en-GB" sz="2200" baseline="0" noProof="0" dirty="0"/>
                        <a:t>DBP/SBP is calculated (dependence on model, influence</a:t>
                      </a:r>
                      <a:r>
                        <a:rPr lang="cs-CZ" sz="2200" baseline="0" noProof="0" dirty="0"/>
                        <a:t>d</a:t>
                      </a:r>
                      <a:r>
                        <a:rPr lang="en-GB" sz="2200" baseline="0" noProof="0" dirty="0"/>
                        <a:t> </a:t>
                      </a:r>
                      <a:r>
                        <a:rPr lang="cs-CZ" sz="2200" baseline="0" noProof="0" dirty="0"/>
                        <a:t>by a</a:t>
                      </a:r>
                      <a:r>
                        <a:rPr lang="en-GB" sz="2200" baseline="0" noProof="0" dirty="0"/>
                        <a:t> shape of </a:t>
                      </a:r>
                      <a:r>
                        <a:rPr lang="en-GB" sz="2200" baseline="0" noProof="0" dirty="0" err="1"/>
                        <a:t>puls</a:t>
                      </a:r>
                      <a:r>
                        <a:rPr lang="cs-CZ" sz="2200" baseline="0" noProof="0" dirty="0"/>
                        <a:t>e</a:t>
                      </a:r>
                      <a:r>
                        <a:rPr lang="en-GB" sz="2200" baseline="0" noProof="0" dirty="0"/>
                        <a:t> wave)</a:t>
                      </a:r>
                    </a:p>
                    <a:p>
                      <a:pPr marL="285750" indent="-285750">
                        <a:lnSpc>
                          <a:spcPts val="2500"/>
                        </a:lnSpc>
                        <a:buFont typeface="Arial" panose="020B0604020202020204" pitchFamily="34" charset="0"/>
                        <a:buChar char="•"/>
                      </a:pPr>
                      <a:r>
                        <a:rPr lang="en-GB" sz="2200" noProof="0" dirty="0"/>
                        <a:t>SBP/DBP</a:t>
                      </a:r>
                      <a:r>
                        <a:rPr lang="en-GB" sz="2200" baseline="0" noProof="0" dirty="0"/>
                        <a:t> from different IBI</a:t>
                      </a:r>
                    </a:p>
                    <a:p>
                      <a:pPr marL="285750" indent="-285750">
                        <a:lnSpc>
                          <a:spcPts val="2500"/>
                        </a:lnSpc>
                        <a:buFont typeface="Arial" panose="020B0604020202020204" pitchFamily="34" charset="0"/>
                        <a:buChar char="•"/>
                      </a:pPr>
                      <a:r>
                        <a:rPr lang="cs-CZ" sz="2200" baseline="0" noProof="0" dirty="0"/>
                        <a:t>f</a:t>
                      </a:r>
                      <a:r>
                        <a:rPr lang="en-GB" sz="2200" baseline="0" noProof="0" dirty="0" err="1"/>
                        <a:t>alse</a:t>
                      </a:r>
                      <a:r>
                        <a:rPr lang="en-GB" sz="2200" baseline="0" noProof="0" dirty="0"/>
                        <a:t> values during </a:t>
                      </a:r>
                      <a:r>
                        <a:rPr lang="en-GB" sz="2200" baseline="0" noProof="0" dirty="0" err="1"/>
                        <a:t>arrhyt</a:t>
                      </a:r>
                      <a:r>
                        <a:rPr lang="cs-CZ" sz="2200" baseline="0" noProof="0" dirty="0"/>
                        <a:t>h</a:t>
                      </a:r>
                      <a:r>
                        <a:rPr lang="en-GB" sz="2200" baseline="0" noProof="0" dirty="0" err="1"/>
                        <a:t>mia</a:t>
                      </a:r>
                      <a:endParaRPr lang="en-GB" sz="2200" noProof="0" dirty="0"/>
                    </a:p>
                  </a:txBody>
                  <a:tcPr marL="45720" marR="45720"/>
                </a:tc>
                <a:tc>
                  <a:txBody>
                    <a:bodyPr/>
                    <a:lstStyle/>
                    <a:p>
                      <a:pPr marL="0" marR="0" indent="0" algn="l" defTabSz="914400" rtl="0" eaLnBrk="1" fontAlgn="auto" latinLnBrk="0" hangingPunct="1">
                        <a:lnSpc>
                          <a:spcPts val="2500"/>
                        </a:lnSpc>
                        <a:spcBef>
                          <a:spcPts val="0"/>
                        </a:spcBef>
                        <a:spcAft>
                          <a:spcPts val="0"/>
                        </a:spcAft>
                        <a:buClrTx/>
                        <a:buSzTx/>
                        <a:buFontTx/>
                        <a:buNone/>
                        <a:tabLst/>
                        <a:defRPr/>
                      </a:pPr>
                      <a:r>
                        <a:rPr lang="en-GB" sz="2200" noProof="0" dirty="0"/>
                        <a:t>MAP, sometimes SBP</a:t>
                      </a:r>
                      <a:r>
                        <a:rPr lang="en-GB" sz="2200" baseline="0" noProof="0" dirty="0"/>
                        <a:t> </a:t>
                      </a:r>
                      <a:r>
                        <a:rPr lang="en-GB" sz="2200" noProof="0" dirty="0"/>
                        <a:t> </a:t>
                      </a:r>
                      <a:br>
                        <a:rPr lang="en-GB" sz="2200" noProof="0" dirty="0"/>
                      </a:br>
                      <a:r>
                        <a:rPr lang="en-GB" sz="2200" noProof="0" dirty="0"/>
                        <a:t>(it depends</a:t>
                      </a:r>
                      <a:r>
                        <a:rPr lang="en-GB" sz="2200" baseline="0" noProof="0" dirty="0"/>
                        <a:t> on </a:t>
                      </a:r>
                      <a:r>
                        <a:rPr lang="cs-CZ" sz="2200" baseline="0" noProof="0" dirty="0"/>
                        <a:t>a </a:t>
                      </a:r>
                      <a:r>
                        <a:rPr lang="en-GB" sz="2200" baseline="0" noProof="0" dirty="0"/>
                        <a:t>device</a:t>
                      </a:r>
                      <a:r>
                        <a:rPr lang="en-GB" sz="2200" noProof="0" dirty="0"/>
                        <a:t>)</a:t>
                      </a:r>
                    </a:p>
                  </a:txBody>
                  <a:tcPr marL="45720" marR="45720"/>
                </a:tc>
                <a:extLst>
                  <a:ext uri="{0D108BD9-81ED-4DB2-BD59-A6C34878D82A}">
                    <a16:rowId xmlns:a16="http://schemas.microsoft.com/office/drawing/2014/main" val="10002"/>
                  </a:ext>
                </a:extLst>
              </a:tr>
              <a:tr h="1166544">
                <a:tc>
                  <a:txBody>
                    <a:bodyPr/>
                    <a:lstStyle/>
                    <a:p>
                      <a:pPr marL="0" marR="0" indent="0" algn="l" defTabSz="914400" rtl="0" eaLnBrk="1" fontAlgn="auto" latinLnBrk="0" hangingPunct="1">
                        <a:lnSpc>
                          <a:spcPts val="2500"/>
                        </a:lnSpc>
                        <a:spcBef>
                          <a:spcPts val="0"/>
                        </a:spcBef>
                        <a:spcAft>
                          <a:spcPts val="0"/>
                        </a:spcAft>
                        <a:buClrTx/>
                        <a:buSzTx/>
                        <a:buFontTx/>
                        <a:buNone/>
                        <a:tabLst/>
                        <a:defRPr/>
                      </a:pPr>
                      <a:r>
                        <a:rPr lang="en-GB" sz="2200" noProof="0" dirty="0"/>
                        <a:t>24</a:t>
                      </a:r>
                      <a:r>
                        <a:rPr lang="cs-CZ" sz="2200" noProof="0" dirty="0"/>
                        <a:t>-</a:t>
                      </a:r>
                      <a:r>
                        <a:rPr lang="en-GB" sz="2200" noProof="0" dirty="0"/>
                        <a:t>hour BP monitoring</a:t>
                      </a:r>
                    </a:p>
                  </a:txBody>
                  <a:tcPr marL="45720" marR="45720"/>
                </a:tc>
                <a:tc>
                  <a:txBody>
                    <a:bodyPr/>
                    <a:lstStyle/>
                    <a:p>
                      <a:pPr marL="285750" indent="-285750">
                        <a:lnSpc>
                          <a:spcPts val="2500"/>
                        </a:lnSpc>
                        <a:buFont typeface="Arial" panose="020B0604020202020204" pitchFamily="34" charset="0"/>
                        <a:buChar char="•"/>
                      </a:pPr>
                      <a:r>
                        <a:rPr lang="en-GB" sz="2200" noProof="0" dirty="0"/>
                        <a:t>BP record from whole day</a:t>
                      </a:r>
                    </a:p>
                    <a:p>
                      <a:pPr marL="285750" indent="-285750">
                        <a:lnSpc>
                          <a:spcPts val="2500"/>
                        </a:lnSpc>
                        <a:buFont typeface="Arial" panose="020B0604020202020204" pitchFamily="34" charset="0"/>
                        <a:buChar char="•"/>
                      </a:pPr>
                      <a:r>
                        <a:rPr lang="en-GB" sz="2200" noProof="0" dirty="0"/>
                        <a:t>diagnosis of white-coat hypertension</a:t>
                      </a:r>
                    </a:p>
                  </a:txBody>
                  <a:tcPr marL="45720" marR="45720"/>
                </a:tc>
                <a:tc>
                  <a:txBody>
                    <a:bodyPr/>
                    <a:lstStyle/>
                    <a:p>
                      <a:pPr marL="285750" indent="-285750">
                        <a:lnSpc>
                          <a:spcPts val="2500"/>
                        </a:lnSpc>
                        <a:buFont typeface="Arial" panose="020B0604020202020204" pitchFamily="34" charset="0"/>
                        <a:buChar char="•"/>
                      </a:pPr>
                      <a:r>
                        <a:rPr lang="cs-CZ" sz="2200" noProof="0" dirty="0"/>
                        <a:t>d</a:t>
                      </a:r>
                      <a:r>
                        <a:rPr lang="en-GB" sz="2200" noProof="0" dirty="0" err="1"/>
                        <a:t>isruptive</a:t>
                      </a:r>
                      <a:r>
                        <a:rPr lang="en-GB" sz="2200" noProof="0" dirty="0"/>
                        <a:t> influence of measuring  (during sleeping</a:t>
                      </a:r>
                      <a:r>
                        <a:rPr lang="en-GB" sz="2200" baseline="0" noProof="0" dirty="0"/>
                        <a:t>)</a:t>
                      </a:r>
                    </a:p>
                    <a:p>
                      <a:pPr marL="285750" indent="-285750">
                        <a:lnSpc>
                          <a:spcPts val="2500"/>
                        </a:lnSpc>
                        <a:buFont typeface="Arial" panose="020B0604020202020204" pitchFamily="34" charset="0"/>
                        <a:buChar char="•"/>
                      </a:pPr>
                      <a:r>
                        <a:rPr lang="en-GB" sz="2200" noProof="0" dirty="0"/>
                        <a:t>SBP/DBP</a:t>
                      </a:r>
                      <a:r>
                        <a:rPr lang="en-GB" sz="2200" baseline="0" noProof="0" dirty="0"/>
                        <a:t> from different IBI</a:t>
                      </a:r>
                    </a:p>
                  </a:txBody>
                  <a:tcPr marL="45720" marR="45720"/>
                </a:tc>
                <a:tc>
                  <a:txBody>
                    <a:bodyPr/>
                    <a:lstStyle/>
                    <a:p>
                      <a:pPr marL="0" marR="0" indent="0" algn="l" defTabSz="914400" rtl="0" eaLnBrk="1" fontAlgn="auto" latinLnBrk="0" hangingPunct="1">
                        <a:lnSpc>
                          <a:spcPts val="2500"/>
                        </a:lnSpc>
                        <a:spcBef>
                          <a:spcPts val="0"/>
                        </a:spcBef>
                        <a:spcAft>
                          <a:spcPts val="0"/>
                        </a:spcAft>
                        <a:buClrTx/>
                        <a:buSzTx/>
                        <a:buFontTx/>
                        <a:buNone/>
                        <a:tabLst/>
                        <a:defRPr/>
                      </a:pPr>
                      <a:r>
                        <a:rPr lang="en-GB" sz="2200" noProof="0" dirty="0"/>
                        <a:t>BP</a:t>
                      </a:r>
                      <a:r>
                        <a:rPr lang="en-GB" sz="2200" baseline="0" noProof="0" dirty="0"/>
                        <a:t> </a:t>
                      </a:r>
                      <a:r>
                        <a:rPr lang="cs-CZ" sz="2200" baseline="0" noProof="0" dirty="0" err="1"/>
                        <a:t>is</a:t>
                      </a:r>
                      <a:r>
                        <a:rPr lang="cs-CZ" sz="2200" baseline="0" noProof="0" dirty="0"/>
                        <a:t> </a:t>
                      </a:r>
                      <a:r>
                        <a:rPr lang="en-GB" sz="2200" baseline="0" noProof="0" dirty="0"/>
                        <a:t>me</a:t>
                      </a:r>
                      <a:r>
                        <a:rPr lang="cs-CZ" sz="2200" baseline="0" noProof="0" dirty="0"/>
                        <a:t>a</a:t>
                      </a:r>
                      <a:r>
                        <a:rPr lang="en-GB" sz="2200" baseline="0" noProof="0" dirty="0" err="1"/>
                        <a:t>sured</a:t>
                      </a:r>
                      <a:r>
                        <a:rPr lang="en-GB" sz="2200" baseline="0" noProof="0" dirty="0"/>
                        <a:t> each </a:t>
                      </a:r>
                      <a:br>
                        <a:rPr lang="en-GB" sz="2200" baseline="0" noProof="0" dirty="0"/>
                      </a:br>
                      <a:r>
                        <a:rPr lang="en-GB" sz="2200" noProof="0" dirty="0"/>
                        <a:t>15–60 min</a:t>
                      </a:r>
                    </a:p>
                  </a:txBody>
                  <a:tcPr marL="45720" marR="45720"/>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ts val="2500"/>
                        </a:lnSpc>
                        <a:spcBef>
                          <a:spcPts val="0"/>
                        </a:spcBef>
                        <a:spcAft>
                          <a:spcPts val="0"/>
                        </a:spcAft>
                        <a:buClrTx/>
                        <a:buSzTx/>
                        <a:buFontTx/>
                        <a:buNone/>
                        <a:tabLst/>
                        <a:defRPr/>
                      </a:pPr>
                      <a:r>
                        <a:rPr lang="cs-CZ" sz="2200" noProof="0" dirty="0"/>
                        <a:t>p</a:t>
                      </a:r>
                      <a:r>
                        <a:rPr lang="en-GB" sz="2200" noProof="0" dirty="0" err="1"/>
                        <a:t>hotople-thysmograph</a:t>
                      </a:r>
                      <a:r>
                        <a:rPr lang="cs-CZ" sz="2200" noProof="0" dirty="0"/>
                        <a:t>y</a:t>
                      </a:r>
                      <a:r>
                        <a:rPr lang="en-GB" sz="2200" noProof="0" dirty="0"/>
                        <a:t> (</a:t>
                      </a:r>
                      <a:r>
                        <a:rPr lang="en-GB" sz="2200" noProof="0" dirty="0" err="1"/>
                        <a:t>Peňáz</a:t>
                      </a:r>
                      <a:r>
                        <a:rPr lang="en-GB" sz="2200" noProof="0" dirty="0"/>
                        <a:t>)</a:t>
                      </a:r>
                    </a:p>
                  </a:txBody>
                  <a:tcPr marL="45720" marR="45720"/>
                </a:tc>
                <a:tc>
                  <a:txBody>
                    <a:bodyPr/>
                    <a:lstStyle/>
                    <a:p>
                      <a:pPr marL="285750" indent="-285750">
                        <a:lnSpc>
                          <a:spcPts val="2500"/>
                        </a:lnSpc>
                        <a:buFont typeface="Arial" panose="020B0604020202020204" pitchFamily="34" charset="0"/>
                        <a:buChar char="•"/>
                      </a:pPr>
                      <a:r>
                        <a:rPr lang="cs-CZ" sz="2200" noProof="0" dirty="0"/>
                        <a:t>c</a:t>
                      </a:r>
                      <a:r>
                        <a:rPr lang="en-GB" sz="2200" noProof="0" dirty="0" err="1"/>
                        <a:t>ontinual</a:t>
                      </a:r>
                      <a:r>
                        <a:rPr lang="en-GB" sz="2200" noProof="0" dirty="0"/>
                        <a:t> BP record</a:t>
                      </a:r>
                    </a:p>
                    <a:p>
                      <a:pPr marL="285750" indent="-285750">
                        <a:lnSpc>
                          <a:spcPts val="2500"/>
                        </a:lnSpc>
                        <a:buFont typeface="Arial" panose="020B0604020202020204" pitchFamily="34" charset="0"/>
                        <a:buChar char="•"/>
                      </a:pPr>
                      <a:r>
                        <a:rPr lang="cs-CZ" sz="2200" baseline="0" noProof="0" dirty="0"/>
                        <a:t>p</a:t>
                      </a:r>
                      <a:r>
                        <a:rPr lang="en-GB" sz="2200" baseline="0" noProof="0" dirty="0" err="1"/>
                        <a:t>ossibility</a:t>
                      </a:r>
                      <a:r>
                        <a:rPr lang="en-GB" sz="2200" baseline="0" noProof="0" dirty="0"/>
                        <a:t> of beat-to beat SBP/DBP calculation (BP variability analysis)</a:t>
                      </a:r>
                    </a:p>
                  </a:txBody>
                  <a:tcPr marL="45720" marR="45720"/>
                </a:tc>
                <a:tc>
                  <a:txBody>
                    <a:bodyPr/>
                    <a:lstStyle/>
                    <a:p>
                      <a:pPr marL="285750" indent="-285750">
                        <a:lnSpc>
                          <a:spcPts val="2500"/>
                        </a:lnSpc>
                        <a:buFont typeface="Arial" panose="020B0604020202020204" pitchFamily="34" charset="0"/>
                        <a:buChar char="•"/>
                      </a:pPr>
                      <a:r>
                        <a:rPr lang="en-GB" sz="2200" noProof="0" dirty="0" err="1"/>
                        <a:t>measur</a:t>
                      </a:r>
                      <a:r>
                        <a:rPr lang="cs-CZ" sz="2200" noProof="0" dirty="0" err="1"/>
                        <a:t>ement</a:t>
                      </a:r>
                      <a:r>
                        <a:rPr lang="en-GB" sz="2200" noProof="0" dirty="0"/>
                        <a:t> on </a:t>
                      </a:r>
                      <a:r>
                        <a:rPr lang="cs-CZ" sz="2200" noProof="0" dirty="0"/>
                        <a:t>a</a:t>
                      </a:r>
                      <a:r>
                        <a:rPr lang="en-GB" sz="2200" noProof="0" dirty="0"/>
                        <a:t> finger, brachial BP </a:t>
                      </a:r>
                      <a:r>
                        <a:rPr lang="cs-CZ" sz="2200" noProof="0" dirty="0" err="1"/>
                        <a:t>is</a:t>
                      </a:r>
                      <a:r>
                        <a:rPr lang="cs-CZ" sz="2200" noProof="0" dirty="0"/>
                        <a:t> </a:t>
                      </a:r>
                      <a:r>
                        <a:rPr lang="cs-CZ" sz="2200" noProof="0" dirty="0" err="1"/>
                        <a:t>calculated</a:t>
                      </a:r>
                      <a:endParaRPr lang="en-GB" sz="2200" noProof="0" dirty="0"/>
                    </a:p>
                    <a:p>
                      <a:pPr marL="285750" indent="-285750">
                        <a:lnSpc>
                          <a:spcPts val="2500"/>
                        </a:lnSpc>
                        <a:buFont typeface="Arial" panose="020B0604020202020204" pitchFamily="34" charset="0"/>
                        <a:buChar char="•"/>
                      </a:pPr>
                      <a:r>
                        <a:rPr lang="cs-CZ" sz="2200" noProof="0" dirty="0"/>
                        <a:t>e</a:t>
                      </a:r>
                      <a:r>
                        <a:rPr lang="en-GB" sz="2200" noProof="0" dirty="0" err="1"/>
                        <a:t>xpensive</a:t>
                      </a:r>
                      <a:r>
                        <a:rPr lang="en-GB" sz="2200" baseline="0" noProof="0" dirty="0"/>
                        <a:t> device</a:t>
                      </a:r>
                      <a:endParaRPr lang="en-GB" sz="2200" noProof="0" dirty="0"/>
                    </a:p>
                  </a:txBody>
                  <a:tcPr marL="45720" marR="45720"/>
                </a:tc>
                <a:tc>
                  <a:txBody>
                    <a:bodyPr/>
                    <a:lstStyle/>
                    <a:p>
                      <a:pPr>
                        <a:lnSpc>
                          <a:spcPts val="2500"/>
                        </a:lnSpc>
                      </a:pPr>
                      <a:r>
                        <a:rPr lang="cs-CZ" sz="2200" noProof="0" dirty="0"/>
                        <a:t>c</a:t>
                      </a:r>
                      <a:r>
                        <a:rPr lang="en-GB" sz="2200" noProof="0" dirty="0" err="1"/>
                        <a:t>ontinual</a:t>
                      </a:r>
                      <a:r>
                        <a:rPr lang="en-GB" sz="2200" noProof="0" dirty="0"/>
                        <a:t> BP record</a:t>
                      </a:r>
                    </a:p>
                  </a:txBody>
                  <a:tcPr marL="45720" marR="4572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2716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Department of Physiology, Faculty of Medicine, Masaryk University</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p:cNvSpPr>
            <a:spLocks noGrp="1"/>
          </p:cNvSpPr>
          <p:nvPr>
            <p:ph type="title"/>
          </p:nvPr>
        </p:nvSpPr>
        <p:spPr>
          <a:xfrm>
            <a:off x="720000" y="690288"/>
            <a:ext cx="10753200" cy="451576"/>
          </a:xfrm>
        </p:spPr>
        <p:txBody>
          <a:bodyPr/>
          <a:lstStyle/>
          <a:p>
            <a:r>
              <a:rPr lang="cs-CZ" dirty="0" err="1"/>
              <a:t>Arterial</a:t>
            </a:r>
            <a:r>
              <a:rPr lang="cs-CZ" dirty="0"/>
              <a:t> </a:t>
            </a:r>
            <a:r>
              <a:rPr lang="cs-CZ" dirty="0" err="1"/>
              <a:t>blood</a:t>
            </a:r>
            <a:r>
              <a:rPr lang="cs-CZ" dirty="0"/>
              <a:t> </a:t>
            </a:r>
            <a:r>
              <a:rPr lang="cs-CZ" dirty="0" err="1"/>
              <a:t>pressure</a:t>
            </a:r>
            <a:r>
              <a:rPr lang="cs-CZ" dirty="0"/>
              <a:t> </a:t>
            </a:r>
            <a:r>
              <a:rPr lang="cs-CZ" dirty="0" err="1"/>
              <a:t>curve</a:t>
            </a:r>
            <a:endParaRPr lang="cs-CZ" dirty="0"/>
          </a:p>
        </p:txBody>
      </p:sp>
      <p:sp>
        <p:nvSpPr>
          <p:cNvPr id="5" name="Zástupný symbol pro obsah 4"/>
          <p:cNvSpPr>
            <a:spLocks noGrp="1"/>
          </p:cNvSpPr>
          <p:nvPr>
            <p:ph idx="1"/>
          </p:nvPr>
        </p:nvSpPr>
        <p:spPr>
          <a:xfrm>
            <a:off x="414000" y="1415156"/>
            <a:ext cx="11482893" cy="4844143"/>
          </a:xfrm>
        </p:spPr>
        <p:txBody>
          <a:bodyPr/>
          <a:lstStyle/>
          <a:p>
            <a:pPr marL="446088" indent="-179388">
              <a:lnSpc>
                <a:spcPct val="100000"/>
              </a:lnSpc>
              <a:tabLst>
                <a:tab pos="533400" algn="l"/>
              </a:tabLst>
            </a:pPr>
            <a:r>
              <a:rPr lang="cs-CZ" sz="2000" dirty="0"/>
              <a:t>Pulse </a:t>
            </a:r>
            <a:r>
              <a:rPr lang="cs-CZ" sz="2000" dirty="0" err="1"/>
              <a:t>wave</a:t>
            </a:r>
            <a:endParaRPr lang="cs-CZ" sz="2000" dirty="0"/>
          </a:p>
          <a:p>
            <a:pPr marL="698088" lvl="1" indent="-179388">
              <a:tabLst>
                <a:tab pos="533400" algn="l"/>
              </a:tabLst>
            </a:pPr>
            <a:r>
              <a:rPr lang="cs-CZ" sz="1600" dirty="0" err="1"/>
              <a:t>arises</a:t>
            </a:r>
            <a:r>
              <a:rPr lang="en-US" sz="1600" dirty="0"/>
              <a:t> when </a:t>
            </a:r>
            <a:r>
              <a:rPr lang="cs-CZ" sz="1600" dirty="0" err="1"/>
              <a:t>the</a:t>
            </a:r>
            <a:r>
              <a:rPr lang="cs-CZ" sz="1600" dirty="0"/>
              <a:t> </a:t>
            </a:r>
            <a:r>
              <a:rPr lang="en-US" sz="1600" dirty="0"/>
              <a:t>blood is expelled from the left ventricle</a:t>
            </a:r>
            <a:r>
              <a:rPr lang="cs-CZ" sz="1600" dirty="0"/>
              <a:t> </a:t>
            </a:r>
            <a:r>
              <a:rPr lang="en-US" sz="1600" dirty="0"/>
              <a:t>into the circulation</a:t>
            </a:r>
            <a:r>
              <a:rPr lang="cs-CZ" sz="1600" dirty="0"/>
              <a:t> </a:t>
            </a:r>
            <a:r>
              <a:rPr lang="cs-CZ" sz="1600" dirty="0" err="1"/>
              <a:t>during</a:t>
            </a:r>
            <a:r>
              <a:rPr lang="cs-CZ" sz="1600" dirty="0"/>
              <a:t> </a:t>
            </a:r>
            <a:r>
              <a:rPr lang="cs-CZ" sz="1600" dirty="0" err="1"/>
              <a:t>the</a:t>
            </a:r>
            <a:r>
              <a:rPr lang="cs-CZ" sz="1600" dirty="0"/>
              <a:t> </a:t>
            </a:r>
            <a:r>
              <a:rPr lang="cs-CZ" sz="1600" dirty="0" err="1"/>
              <a:t>systolic</a:t>
            </a:r>
            <a:r>
              <a:rPr lang="cs-CZ" sz="1600" dirty="0"/>
              <a:t> </a:t>
            </a:r>
            <a:r>
              <a:rPr lang="cs-CZ" sz="1600" dirty="0" err="1"/>
              <a:t>phase</a:t>
            </a:r>
            <a:endParaRPr lang="cs-CZ" sz="2400" b="1" dirty="0"/>
          </a:p>
          <a:p>
            <a:pPr>
              <a:lnSpc>
                <a:spcPct val="100000"/>
              </a:lnSpc>
            </a:pPr>
            <a:endParaRPr lang="cs-CZ" sz="2400" b="1" dirty="0"/>
          </a:p>
          <a:p>
            <a:pPr>
              <a:lnSpc>
                <a:spcPct val="100000"/>
              </a:lnSpc>
            </a:pPr>
            <a:r>
              <a:rPr lang="cs-CZ" sz="2400" b="1" dirty="0" err="1"/>
              <a:t>Mean</a:t>
            </a:r>
            <a:r>
              <a:rPr lang="cs-CZ" sz="2400" b="1" dirty="0"/>
              <a:t> </a:t>
            </a:r>
            <a:r>
              <a:rPr lang="cs-CZ" sz="2400" b="1" dirty="0" err="1"/>
              <a:t>arterial</a:t>
            </a:r>
            <a:r>
              <a:rPr lang="cs-CZ" sz="2400" b="1" dirty="0"/>
              <a:t> </a:t>
            </a:r>
            <a:r>
              <a:rPr lang="cs-CZ" sz="2400" b="1" dirty="0" err="1"/>
              <a:t>pressure</a:t>
            </a:r>
            <a:r>
              <a:rPr lang="cs-CZ" sz="2400" b="1" dirty="0"/>
              <a:t> (MAP):</a:t>
            </a:r>
            <a:r>
              <a:rPr lang="cs-CZ" sz="2400" dirty="0"/>
              <a:t> </a:t>
            </a:r>
            <a:r>
              <a:rPr lang="en-US" sz="2400" b="1" dirty="0"/>
              <a:t>mean value of blood pressure in the inter-beat interval </a:t>
            </a:r>
            <a:r>
              <a:rPr lang="en-US" sz="2400" dirty="0"/>
              <a:t>(IBI)</a:t>
            </a:r>
            <a:r>
              <a:rPr lang="cs-CZ" sz="2400" dirty="0"/>
              <a:t> – </a:t>
            </a:r>
            <a:r>
              <a:rPr lang="en-US" sz="2000" dirty="0"/>
              <a:t>integral of the </a:t>
            </a:r>
            <a:r>
              <a:rPr lang="cs-CZ" sz="2000" dirty="0"/>
              <a:t>BP</a:t>
            </a:r>
            <a:r>
              <a:rPr lang="en-US" sz="2000" dirty="0"/>
              <a:t> curve; </a:t>
            </a:r>
            <a:r>
              <a:rPr lang="en-US" sz="2000" b="1" dirty="0"/>
              <a:t>area above </a:t>
            </a:r>
            <a:r>
              <a:rPr lang="cs-CZ" sz="2000" b="1" dirty="0"/>
              <a:t>MAP</a:t>
            </a:r>
            <a:r>
              <a:rPr lang="en-US" sz="2000" b="1" dirty="0"/>
              <a:t> = area below </a:t>
            </a:r>
            <a:r>
              <a:rPr lang="cs-CZ" sz="2000" b="1" dirty="0"/>
              <a:t>MAP</a:t>
            </a:r>
            <a:br>
              <a:rPr lang="en-US" sz="2000" dirty="0"/>
            </a:br>
            <a:r>
              <a:rPr lang="cs-CZ" sz="2000" dirty="0" err="1"/>
              <a:t>aproximation</a:t>
            </a:r>
            <a:r>
              <a:rPr lang="cs-CZ" sz="2000" dirty="0"/>
              <a:t>: MAP = DBP + 1/3 PP (PP = SBP – DBP)</a:t>
            </a:r>
          </a:p>
          <a:p>
            <a:pPr>
              <a:lnSpc>
                <a:spcPct val="100000"/>
              </a:lnSpc>
            </a:pPr>
            <a:endParaRPr lang="cs-CZ" sz="2400" b="1" dirty="0"/>
          </a:p>
          <a:p>
            <a:pPr>
              <a:lnSpc>
                <a:spcPct val="100000"/>
              </a:lnSpc>
            </a:pPr>
            <a:r>
              <a:rPr lang="cs-CZ" sz="2400" b="1" dirty="0" err="1"/>
              <a:t>Definition</a:t>
            </a:r>
            <a:r>
              <a:rPr lang="cs-CZ" sz="2400" b="1" dirty="0"/>
              <a:t>:</a:t>
            </a:r>
          </a:p>
          <a:p>
            <a:pPr marL="446088" indent="-179388">
              <a:lnSpc>
                <a:spcPct val="100000"/>
              </a:lnSpc>
              <a:tabLst>
                <a:tab pos="533400" algn="l"/>
              </a:tabLst>
            </a:pPr>
            <a:r>
              <a:rPr lang="cs-CZ" sz="2000" b="1" dirty="0"/>
              <a:t>SBP (</a:t>
            </a:r>
            <a:r>
              <a:rPr lang="cs-CZ" sz="2000" b="1" dirty="0" err="1"/>
              <a:t>systolic</a:t>
            </a:r>
            <a:r>
              <a:rPr lang="cs-CZ" sz="2000" b="1" dirty="0"/>
              <a:t> BP)</a:t>
            </a:r>
            <a:br>
              <a:rPr lang="cs-CZ" sz="2000" dirty="0"/>
            </a:br>
            <a:r>
              <a:rPr lang="en-US" sz="2000" dirty="0"/>
              <a:t>maxim</a:t>
            </a:r>
            <a:r>
              <a:rPr lang="cs-CZ" sz="2000" dirty="0"/>
              <a:t>um</a:t>
            </a:r>
            <a:r>
              <a:rPr lang="en-US" sz="2000" dirty="0"/>
              <a:t> of BP in the inter-beat interval</a:t>
            </a:r>
            <a:endParaRPr lang="cs-CZ" sz="1100" dirty="0"/>
          </a:p>
          <a:p>
            <a:pPr marL="446088" indent="-179388">
              <a:lnSpc>
                <a:spcPct val="100000"/>
              </a:lnSpc>
              <a:tabLst>
                <a:tab pos="533400" algn="l"/>
              </a:tabLst>
            </a:pPr>
            <a:r>
              <a:rPr lang="cs-CZ" sz="2000" b="1" dirty="0"/>
              <a:t>DBP (</a:t>
            </a:r>
            <a:r>
              <a:rPr lang="cs-CZ" sz="2000" b="1" dirty="0" err="1"/>
              <a:t>diastolic</a:t>
            </a:r>
            <a:r>
              <a:rPr lang="cs-CZ" sz="2000" b="1" dirty="0"/>
              <a:t> BP)</a:t>
            </a:r>
            <a:br>
              <a:rPr lang="cs-CZ" sz="2000" b="1" dirty="0"/>
            </a:br>
            <a:r>
              <a:rPr lang="en-US" sz="2000" dirty="0"/>
              <a:t>minim</a:t>
            </a:r>
            <a:r>
              <a:rPr lang="cs-CZ" sz="2000" dirty="0"/>
              <a:t>um </a:t>
            </a:r>
            <a:r>
              <a:rPr lang="cs-CZ" sz="2000" dirty="0" err="1"/>
              <a:t>of</a:t>
            </a:r>
            <a:r>
              <a:rPr lang="cs-CZ" sz="2000" dirty="0"/>
              <a:t> </a:t>
            </a:r>
            <a:r>
              <a:rPr lang="en-US" sz="2000" dirty="0"/>
              <a:t>BP in the inter-beat interval</a:t>
            </a:r>
            <a:endParaRPr lang="cs-CZ" sz="2000" dirty="0"/>
          </a:p>
          <a:p>
            <a:pPr marL="446088" indent="-179388">
              <a:lnSpc>
                <a:spcPct val="100000"/>
              </a:lnSpc>
              <a:tabLst>
                <a:tab pos="533400" algn="l"/>
              </a:tabLst>
            </a:pPr>
            <a:endParaRPr lang="cs-CZ" sz="2000" dirty="0"/>
          </a:p>
          <a:p>
            <a:pPr marL="446088" indent="-179388">
              <a:lnSpc>
                <a:spcPct val="100000"/>
              </a:lnSpc>
              <a:tabLst>
                <a:tab pos="533400" algn="l"/>
              </a:tabLst>
            </a:pPr>
            <a:endParaRPr lang="cs-CZ" sz="2000" dirty="0"/>
          </a:p>
        </p:txBody>
      </p:sp>
      <p:grpSp>
        <p:nvGrpSpPr>
          <p:cNvPr id="62" name="Skupina 61"/>
          <p:cNvGrpSpPr/>
          <p:nvPr/>
        </p:nvGrpSpPr>
        <p:grpSpPr>
          <a:xfrm>
            <a:off x="6096000" y="3429000"/>
            <a:ext cx="5184250" cy="2857516"/>
            <a:chOff x="6831527" y="3741690"/>
            <a:chExt cx="4557580" cy="2661459"/>
          </a:xfrm>
        </p:grpSpPr>
        <p:sp>
          <p:nvSpPr>
            <p:cNvPr id="7" name="TextovéPole 6"/>
            <p:cNvSpPr txBox="1"/>
            <p:nvPr/>
          </p:nvSpPr>
          <p:spPr>
            <a:xfrm>
              <a:off x="6892803" y="3741690"/>
              <a:ext cx="778650" cy="369332"/>
            </a:xfrm>
            <a:prstGeom prst="rect">
              <a:avLst/>
            </a:prstGeom>
            <a:noFill/>
          </p:spPr>
          <p:txBody>
            <a:bodyPr wrap="square" rtlCol="0">
              <a:spAutoFit/>
            </a:bodyPr>
            <a:lstStyle/>
            <a:p>
              <a:r>
                <a:rPr lang="cs-CZ" sz="1800" b="1" dirty="0"/>
                <a:t>SBP</a:t>
              </a:r>
            </a:p>
          </p:txBody>
        </p:sp>
        <p:sp>
          <p:nvSpPr>
            <p:cNvPr id="41" name="TextovéPole 40"/>
            <p:cNvSpPr txBox="1"/>
            <p:nvPr/>
          </p:nvSpPr>
          <p:spPr>
            <a:xfrm>
              <a:off x="6868614" y="5601246"/>
              <a:ext cx="785015" cy="369332"/>
            </a:xfrm>
            <a:prstGeom prst="rect">
              <a:avLst/>
            </a:prstGeom>
            <a:noFill/>
          </p:spPr>
          <p:txBody>
            <a:bodyPr wrap="square" rtlCol="0">
              <a:spAutoFit/>
            </a:bodyPr>
            <a:lstStyle/>
            <a:p>
              <a:r>
                <a:rPr lang="cs-CZ" sz="1800" b="1" dirty="0"/>
                <a:t>DBP</a:t>
              </a:r>
            </a:p>
          </p:txBody>
        </p:sp>
        <p:sp>
          <p:nvSpPr>
            <p:cNvPr id="42" name="TextovéPole 41"/>
            <p:cNvSpPr txBox="1"/>
            <p:nvPr/>
          </p:nvSpPr>
          <p:spPr>
            <a:xfrm>
              <a:off x="6831527" y="5079535"/>
              <a:ext cx="871692" cy="369332"/>
            </a:xfrm>
            <a:prstGeom prst="rect">
              <a:avLst/>
            </a:prstGeom>
            <a:noFill/>
          </p:spPr>
          <p:txBody>
            <a:bodyPr wrap="square" rtlCol="0">
              <a:spAutoFit/>
            </a:bodyPr>
            <a:lstStyle/>
            <a:p>
              <a:r>
                <a:rPr lang="cs-CZ" sz="1800" b="1" dirty="0"/>
                <a:t>MAP</a:t>
              </a:r>
            </a:p>
          </p:txBody>
        </p:sp>
        <p:sp>
          <p:nvSpPr>
            <p:cNvPr id="43" name="TextovéPole 42"/>
            <p:cNvSpPr txBox="1"/>
            <p:nvPr/>
          </p:nvSpPr>
          <p:spPr>
            <a:xfrm>
              <a:off x="7441788" y="6033817"/>
              <a:ext cx="2686308" cy="369332"/>
            </a:xfrm>
            <a:prstGeom prst="rect">
              <a:avLst/>
            </a:prstGeom>
            <a:noFill/>
          </p:spPr>
          <p:txBody>
            <a:bodyPr wrap="square" rtlCol="0">
              <a:spAutoFit/>
            </a:bodyPr>
            <a:lstStyle/>
            <a:p>
              <a:r>
                <a:rPr lang="cs-CZ" sz="1800" b="1" dirty="0"/>
                <a:t>Inter-beat interval</a:t>
              </a:r>
            </a:p>
          </p:txBody>
        </p:sp>
        <p:sp>
          <p:nvSpPr>
            <p:cNvPr id="48" name="TextovéPole 47"/>
            <p:cNvSpPr txBox="1"/>
            <p:nvPr/>
          </p:nvSpPr>
          <p:spPr>
            <a:xfrm>
              <a:off x="9642118" y="4780081"/>
              <a:ext cx="1093847" cy="892552"/>
            </a:xfrm>
            <a:prstGeom prst="rect">
              <a:avLst/>
            </a:prstGeom>
            <a:noFill/>
          </p:spPr>
          <p:txBody>
            <a:bodyPr wrap="square" rtlCol="0">
              <a:spAutoFit/>
            </a:bodyPr>
            <a:lstStyle/>
            <a:p>
              <a:r>
                <a:rPr lang="cs-CZ" sz="1600" b="1" dirty="0"/>
                <a:t>PP</a:t>
              </a:r>
            </a:p>
            <a:p>
              <a:r>
                <a:rPr lang="cs-CZ" sz="1800" dirty="0"/>
                <a:t>pulse </a:t>
              </a:r>
              <a:r>
                <a:rPr lang="cs-CZ" sz="1800" dirty="0" err="1"/>
                <a:t>pressure</a:t>
              </a:r>
              <a:endParaRPr lang="cs-CZ" sz="1800" dirty="0"/>
            </a:p>
          </p:txBody>
        </p:sp>
        <p:grpSp>
          <p:nvGrpSpPr>
            <p:cNvPr id="51" name="Skupina 50"/>
            <p:cNvGrpSpPr>
              <a:grpSpLocks/>
            </p:cNvGrpSpPr>
            <p:nvPr/>
          </p:nvGrpSpPr>
          <p:grpSpPr>
            <a:xfrm>
              <a:off x="7477594" y="4001967"/>
              <a:ext cx="3911513" cy="1882060"/>
              <a:chOff x="3752551" y="3029107"/>
              <a:chExt cx="6247182" cy="2225545"/>
            </a:xfrm>
          </p:grpSpPr>
          <p:grpSp>
            <p:nvGrpSpPr>
              <p:cNvPr id="52" name="Skupina 51"/>
              <p:cNvGrpSpPr/>
              <p:nvPr/>
            </p:nvGrpSpPr>
            <p:grpSpPr>
              <a:xfrm>
                <a:off x="3985054" y="3031558"/>
                <a:ext cx="3017542" cy="2212946"/>
                <a:chOff x="3985054" y="3031558"/>
                <a:chExt cx="3017542" cy="2212946"/>
              </a:xfrm>
            </p:grpSpPr>
            <p:sp>
              <p:nvSpPr>
                <p:cNvPr id="59" name="Volný tvar 58"/>
                <p:cNvSpPr/>
                <p:nvPr/>
              </p:nvSpPr>
              <p:spPr>
                <a:xfrm>
                  <a:off x="3985054" y="3031558"/>
                  <a:ext cx="3017542" cy="2212946"/>
                </a:xfrm>
                <a:custGeom>
                  <a:avLst/>
                  <a:gdLst>
                    <a:gd name="connsiteX0" fmla="*/ 36423 w 2376852"/>
                    <a:gd name="connsiteY0" fmla="*/ 2118438 h 2118438"/>
                    <a:gd name="connsiteX1" fmla="*/ 79966 w 2376852"/>
                    <a:gd name="connsiteY1" fmla="*/ 39266 h 2118438"/>
                    <a:gd name="connsiteX2" fmla="*/ 743994 w 2376852"/>
                    <a:gd name="connsiteY2" fmla="*/ 746838 h 2118438"/>
                    <a:gd name="connsiteX3" fmla="*/ 743994 w 2376852"/>
                    <a:gd name="connsiteY3" fmla="*/ 616209 h 2118438"/>
                    <a:gd name="connsiteX4" fmla="*/ 1277394 w 2376852"/>
                    <a:gd name="connsiteY4" fmla="*/ 1138723 h 2118438"/>
                    <a:gd name="connsiteX5" fmla="*/ 2376852 w 2376852"/>
                    <a:gd name="connsiteY5" fmla="*/ 1530609 h 2118438"/>
                    <a:gd name="connsiteX0" fmla="*/ 9806 w 2479981"/>
                    <a:gd name="connsiteY0" fmla="*/ 2105513 h 2105513"/>
                    <a:gd name="connsiteX1" fmla="*/ 183095 w 2479981"/>
                    <a:gd name="connsiteY1" fmla="*/ 38698 h 2105513"/>
                    <a:gd name="connsiteX2" fmla="*/ 847123 w 2479981"/>
                    <a:gd name="connsiteY2" fmla="*/ 746270 h 2105513"/>
                    <a:gd name="connsiteX3" fmla="*/ 847123 w 2479981"/>
                    <a:gd name="connsiteY3" fmla="*/ 615641 h 2105513"/>
                    <a:gd name="connsiteX4" fmla="*/ 1380523 w 2479981"/>
                    <a:gd name="connsiteY4" fmla="*/ 1138155 h 2105513"/>
                    <a:gd name="connsiteX5" fmla="*/ 2479981 w 2479981"/>
                    <a:gd name="connsiteY5" fmla="*/ 1530041 h 2105513"/>
                    <a:gd name="connsiteX0" fmla="*/ 0 w 2470175"/>
                    <a:gd name="connsiteY0" fmla="*/ 2105513 h 2105513"/>
                    <a:gd name="connsiteX1" fmla="*/ 173289 w 2470175"/>
                    <a:gd name="connsiteY1" fmla="*/ 38698 h 2105513"/>
                    <a:gd name="connsiteX2" fmla="*/ 837317 w 2470175"/>
                    <a:gd name="connsiteY2" fmla="*/ 746270 h 2105513"/>
                    <a:gd name="connsiteX3" fmla="*/ 837317 w 2470175"/>
                    <a:gd name="connsiteY3" fmla="*/ 615641 h 2105513"/>
                    <a:gd name="connsiteX4" fmla="*/ 1370717 w 2470175"/>
                    <a:gd name="connsiteY4" fmla="*/ 1138155 h 2105513"/>
                    <a:gd name="connsiteX5" fmla="*/ 2470175 w 2470175"/>
                    <a:gd name="connsiteY5" fmla="*/ 1530041 h 2105513"/>
                    <a:gd name="connsiteX0" fmla="*/ 0 w 2470175"/>
                    <a:gd name="connsiteY0" fmla="*/ 2184594 h 2184594"/>
                    <a:gd name="connsiteX1" fmla="*/ 173289 w 2470175"/>
                    <a:gd name="connsiteY1" fmla="*/ 117779 h 2184594"/>
                    <a:gd name="connsiteX2" fmla="*/ 562233 w 2470175"/>
                    <a:gd name="connsiteY2" fmla="*/ 315782 h 2184594"/>
                    <a:gd name="connsiteX3" fmla="*/ 837317 w 2470175"/>
                    <a:gd name="connsiteY3" fmla="*/ 825351 h 2184594"/>
                    <a:gd name="connsiteX4" fmla="*/ 837317 w 2470175"/>
                    <a:gd name="connsiteY4" fmla="*/ 694722 h 2184594"/>
                    <a:gd name="connsiteX5" fmla="*/ 1370717 w 2470175"/>
                    <a:gd name="connsiteY5" fmla="*/ 1217236 h 2184594"/>
                    <a:gd name="connsiteX6" fmla="*/ 2470175 w 2470175"/>
                    <a:gd name="connsiteY6" fmla="*/ 1609122 h 2184594"/>
                    <a:gd name="connsiteX0" fmla="*/ 0 w 2470175"/>
                    <a:gd name="connsiteY0" fmla="*/ 2184594 h 2184594"/>
                    <a:gd name="connsiteX1" fmla="*/ 173289 w 2470175"/>
                    <a:gd name="connsiteY1" fmla="*/ 117779 h 2184594"/>
                    <a:gd name="connsiteX2" fmla="*/ 562233 w 2470175"/>
                    <a:gd name="connsiteY2" fmla="*/ 315782 h 2184594"/>
                    <a:gd name="connsiteX3" fmla="*/ 837317 w 2470175"/>
                    <a:gd name="connsiteY3" fmla="*/ 825351 h 2184594"/>
                    <a:gd name="connsiteX4" fmla="*/ 923814 w 2470175"/>
                    <a:gd name="connsiteY4" fmla="*/ 707079 h 2184594"/>
                    <a:gd name="connsiteX5" fmla="*/ 1370717 w 2470175"/>
                    <a:gd name="connsiteY5" fmla="*/ 1217236 h 2184594"/>
                    <a:gd name="connsiteX6" fmla="*/ 2470175 w 2470175"/>
                    <a:gd name="connsiteY6" fmla="*/ 1609122 h 2184594"/>
                    <a:gd name="connsiteX0" fmla="*/ 0 w 2470175"/>
                    <a:gd name="connsiteY0" fmla="*/ 2183186 h 2183186"/>
                    <a:gd name="connsiteX1" fmla="*/ 173289 w 2470175"/>
                    <a:gd name="connsiteY1" fmla="*/ 116371 h 2183186"/>
                    <a:gd name="connsiteX2" fmla="*/ 562233 w 2470175"/>
                    <a:gd name="connsiteY2" fmla="*/ 314374 h 2183186"/>
                    <a:gd name="connsiteX3" fmla="*/ 821725 w 2470175"/>
                    <a:gd name="connsiteY3" fmla="*/ 814823 h 2183186"/>
                    <a:gd name="connsiteX4" fmla="*/ 837317 w 2470175"/>
                    <a:gd name="connsiteY4" fmla="*/ 823943 h 2183186"/>
                    <a:gd name="connsiteX5" fmla="*/ 923814 w 2470175"/>
                    <a:gd name="connsiteY5" fmla="*/ 705671 h 2183186"/>
                    <a:gd name="connsiteX6" fmla="*/ 1370717 w 2470175"/>
                    <a:gd name="connsiteY6" fmla="*/ 1215828 h 2183186"/>
                    <a:gd name="connsiteX7" fmla="*/ 2470175 w 2470175"/>
                    <a:gd name="connsiteY7" fmla="*/ 1607714 h 2183186"/>
                    <a:gd name="connsiteX0" fmla="*/ 0 w 2976802"/>
                    <a:gd name="connsiteY0" fmla="*/ 2183186 h 2183186"/>
                    <a:gd name="connsiteX1" fmla="*/ 173289 w 2976802"/>
                    <a:gd name="connsiteY1" fmla="*/ 116371 h 2183186"/>
                    <a:gd name="connsiteX2" fmla="*/ 562233 w 2976802"/>
                    <a:gd name="connsiteY2" fmla="*/ 314374 h 2183186"/>
                    <a:gd name="connsiteX3" fmla="*/ 821725 w 2976802"/>
                    <a:gd name="connsiteY3" fmla="*/ 814823 h 2183186"/>
                    <a:gd name="connsiteX4" fmla="*/ 837317 w 2976802"/>
                    <a:gd name="connsiteY4" fmla="*/ 823943 h 2183186"/>
                    <a:gd name="connsiteX5" fmla="*/ 923814 w 2976802"/>
                    <a:gd name="connsiteY5" fmla="*/ 705671 h 2183186"/>
                    <a:gd name="connsiteX6" fmla="*/ 1370717 w 2976802"/>
                    <a:gd name="connsiteY6" fmla="*/ 1215828 h 2183186"/>
                    <a:gd name="connsiteX7" fmla="*/ 2976802 w 2976802"/>
                    <a:gd name="connsiteY7" fmla="*/ 2077271 h 2183186"/>
                    <a:gd name="connsiteX0" fmla="*/ 0 w 2976802"/>
                    <a:gd name="connsiteY0" fmla="*/ 2183186 h 2183186"/>
                    <a:gd name="connsiteX1" fmla="*/ 173289 w 2976802"/>
                    <a:gd name="connsiteY1" fmla="*/ 116371 h 2183186"/>
                    <a:gd name="connsiteX2" fmla="*/ 562233 w 2976802"/>
                    <a:gd name="connsiteY2" fmla="*/ 314374 h 2183186"/>
                    <a:gd name="connsiteX3" fmla="*/ 821725 w 2976802"/>
                    <a:gd name="connsiteY3" fmla="*/ 814823 h 2183186"/>
                    <a:gd name="connsiteX4" fmla="*/ 837317 w 2976802"/>
                    <a:gd name="connsiteY4" fmla="*/ 823943 h 2183186"/>
                    <a:gd name="connsiteX5" fmla="*/ 923814 w 2976802"/>
                    <a:gd name="connsiteY5" fmla="*/ 705671 h 2183186"/>
                    <a:gd name="connsiteX6" fmla="*/ 1426322 w 2976802"/>
                    <a:gd name="connsiteY6" fmla="*/ 1197293 h 2183186"/>
                    <a:gd name="connsiteX7" fmla="*/ 2976802 w 2976802"/>
                    <a:gd name="connsiteY7" fmla="*/ 2077271 h 2183186"/>
                    <a:gd name="connsiteX0" fmla="*/ 0 w 2976802"/>
                    <a:gd name="connsiteY0" fmla="*/ 2183186 h 2183186"/>
                    <a:gd name="connsiteX1" fmla="*/ 173289 w 2976802"/>
                    <a:gd name="connsiteY1" fmla="*/ 116371 h 2183186"/>
                    <a:gd name="connsiteX2" fmla="*/ 562233 w 2976802"/>
                    <a:gd name="connsiteY2" fmla="*/ 314374 h 2183186"/>
                    <a:gd name="connsiteX3" fmla="*/ 821725 w 2976802"/>
                    <a:gd name="connsiteY3" fmla="*/ 814823 h 2183186"/>
                    <a:gd name="connsiteX4" fmla="*/ 852406 w 2976802"/>
                    <a:gd name="connsiteY4" fmla="*/ 839032 h 2183186"/>
                    <a:gd name="connsiteX5" fmla="*/ 923814 w 2976802"/>
                    <a:gd name="connsiteY5" fmla="*/ 705671 h 2183186"/>
                    <a:gd name="connsiteX6" fmla="*/ 1426322 w 2976802"/>
                    <a:gd name="connsiteY6" fmla="*/ 1197293 h 2183186"/>
                    <a:gd name="connsiteX7" fmla="*/ 2976802 w 2976802"/>
                    <a:gd name="connsiteY7" fmla="*/ 2077271 h 2183186"/>
                    <a:gd name="connsiteX0" fmla="*/ 0 w 2976802"/>
                    <a:gd name="connsiteY0" fmla="*/ 2183186 h 2183186"/>
                    <a:gd name="connsiteX1" fmla="*/ 173289 w 2976802"/>
                    <a:gd name="connsiteY1" fmla="*/ 116371 h 2183186"/>
                    <a:gd name="connsiteX2" fmla="*/ 562233 w 2976802"/>
                    <a:gd name="connsiteY2" fmla="*/ 314374 h 2183186"/>
                    <a:gd name="connsiteX3" fmla="*/ 791547 w 2976802"/>
                    <a:gd name="connsiteY3" fmla="*/ 757484 h 2183186"/>
                    <a:gd name="connsiteX4" fmla="*/ 852406 w 2976802"/>
                    <a:gd name="connsiteY4" fmla="*/ 839032 h 2183186"/>
                    <a:gd name="connsiteX5" fmla="*/ 923814 w 2976802"/>
                    <a:gd name="connsiteY5" fmla="*/ 705671 h 2183186"/>
                    <a:gd name="connsiteX6" fmla="*/ 1426322 w 2976802"/>
                    <a:gd name="connsiteY6" fmla="*/ 1197293 h 2183186"/>
                    <a:gd name="connsiteX7" fmla="*/ 2976802 w 2976802"/>
                    <a:gd name="connsiteY7" fmla="*/ 2077271 h 2183186"/>
                    <a:gd name="connsiteX0" fmla="*/ 0 w 2976802"/>
                    <a:gd name="connsiteY0" fmla="*/ 2183186 h 2183186"/>
                    <a:gd name="connsiteX1" fmla="*/ 173289 w 2976802"/>
                    <a:gd name="connsiteY1" fmla="*/ 116371 h 2183186"/>
                    <a:gd name="connsiteX2" fmla="*/ 562233 w 2976802"/>
                    <a:gd name="connsiteY2" fmla="*/ 314374 h 2183186"/>
                    <a:gd name="connsiteX3" fmla="*/ 791547 w 2976802"/>
                    <a:gd name="connsiteY3" fmla="*/ 757484 h 2183186"/>
                    <a:gd name="connsiteX4" fmla="*/ 837317 w 2976802"/>
                    <a:gd name="connsiteY4" fmla="*/ 866193 h 2183186"/>
                    <a:gd name="connsiteX5" fmla="*/ 923814 w 2976802"/>
                    <a:gd name="connsiteY5" fmla="*/ 705671 h 2183186"/>
                    <a:gd name="connsiteX6" fmla="*/ 1426322 w 2976802"/>
                    <a:gd name="connsiteY6" fmla="*/ 1197293 h 2183186"/>
                    <a:gd name="connsiteX7" fmla="*/ 2976802 w 2976802"/>
                    <a:gd name="connsiteY7" fmla="*/ 2077271 h 2183186"/>
                    <a:gd name="connsiteX0" fmla="*/ 0 w 2976802"/>
                    <a:gd name="connsiteY0" fmla="*/ 2183186 h 2183186"/>
                    <a:gd name="connsiteX1" fmla="*/ 173289 w 2976802"/>
                    <a:gd name="connsiteY1" fmla="*/ 116371 h 2183186"/>
                    <a:gd name="connsiteX2" fmla="*/ 562233 w 2976802"/>
                    <a:gd name="connsiteY2" fmla="*/ 314374 h 2183186"/>
                    <a:gd name="connsiteX3" fmla="*/ 791547 w 2976802"/>
                    <a:gd name="connsiteY3" fmla="*/ 757484 h 2183186"/>
                    <a:gd name="connsiteX4" fmla="*/ 837317 w 2976802"/>
                    <a:gd name="connsiteY4" fmla="*/ 866193 h 2183186"/>
                    <a:gd name="connsiteX5" fmla="*/ 960028 w 2976802"/>
                    <a:gd name="connsiteY5" fmla="*/ 750939 h 2183186"/>
                    <a:gd name="connsiteX6" fmla="*/ 1426322 w 2976802"/>
                    <a:gd name="connsiteY6" fmla="*/ 1197293 h 2183186"/>
                    <a:gd name="connsiteX7" fmla="*/ 2976802 w 2976802"/>
                    <a:gd name="connsiteY7" fmla="*/ 2077271 h 2183186"/>
                    <a:gd name="connsiteX0" fmla="*/ 0 w 2976802"/>
                    <a:gd name="connsiteY0" fmla="*/ 2186657 h 2186657"/>
                    <a:gd name="connsiteX1" fmla="*/ 173289 w 2976802"/>
                    <a:gd name="connsiteY1" fmla="*/ 119842 h 2186657"/>
                    <a:gd name="connsiteX2" fmla="*/ 539599 w 2976802"/>
                    <a:gd name="connsiteY2" fmla="*/ 304265 h 2186657"/>
                    <a:gd name="connsiteX3" fmla="*/ 791547 w 2976802"/>
                    <a:gd name="connsiteY3" fmla="*/ 760955 h 2186657"/>
                    <a:gd name="connsiteX4" fmla="*/ 837317 w 2976802"/>
                    <a:gd name="connsiteY4" fmla="*/ 869664 h 2186657"/>
                    <a:gd name="connsiteX5" fmla="*/ 960028 w 2976802"/>
                    <a:gd name="connsiteY5" fmla="*/ 754410 h 2186657"/>
                    <a:gd name="connsiteX6" fmla="*/ 1426322 w 2976802"/>
                    <a:gd name="connsiteY6" fmla="*/ 1200764 h 2186657"/>
                    <a:gd name="connsiteX7" fmla="*/ 2976802 w 2976802"/>
                    <a:gd name="connsiteY7" fmla="*/ 2080742 h 2186657"/>
                    <a:gd name="connsiteX0" fmla="*/ 0 w 2976802"/>
                    <a:gd name="connsiteY0" fmla="*/ 2186657 h 2186657"/>
                    <a:gd name="connsiteX1" fmla="*/ 173289 w 2976802"/>
                    <a:gd name="connsiteY1" fmla="*/ 119842 h 2186657"/>
                    <a:gd name="connsiteX2" fmla="*/ 539599 w 2976802"/>
                    <a:gd name="connsiteY2" fmla="*/ 304265 h 2186657"/>
                    <a:gd name="connsiteX3" fmla="*/ 791547 w 2976802"/>
                    <a:gd name="connsiteY3" fmla="*/ 760955 h 2186657"/>
                    <a:gd name="connsiteX4" fmla="*/ 837317 w 2976802"/>
                    <a:gd name="connsiteY4" fmla="*/ 869664 h 2186657"/>
                    <a:gd name="connsiteX5" fmla="*/ 960028 w 2976802"/>
                    <a:gd name="connsiteY5" fmla="*/ 754410 h 2186657"/>
                    <a:gd name="connsiteX6" fmla="*/ 1426322 w 2976802"/>
                    <a:gd name="connsiteY6" fmla="*/ 1200764 h 2186657"/>
                    <a:gd name="connsiteX7" fmla="*/ 2976802 w 2976802"/>
                    <a:gd name="connsiteY7" fmla="*/ 2080742 h 2186657"/>
                    <a:gd name="connsiteX0" fmla="*/ 0 w 2976802"/>
                    <a:gd name="connsiteY0" fmla="*/ 2192112 h 2192112"/>
                    <a:gd name="connsiteX1" fmla="*/ 173289 w 2976802"/>
                    <a:gd name="connsiteY1" fmla="*/ 125297 h 2192112"/>
                    <a:gd name="connsiteX2" fmla="*/ 539599 w 2976802"/>
                    <a:gd name="connsiteY2" fmla="*/ 309720 h 2192112"/>
                    <a:gd name="connsiteX3" fmla="*/ 791547 w 2976802"/>
                    <a:gd name="connsiteY3" fmla="*/ 766410 h 2192112"/>
                    <a:gd name="connsiteX4" fmla="*/ 837317 w 2976802"/>
                    <a:gd name="connsiteY4" fmla="*/ 875119 h 2192112"/>
                    <a:gd name="connsiteX5" fmla="*/ 960028 w 2976802"/>
                    <a:gd name="connsiteY5" fmla="*/ 759865 h 2192112"/>
                    <a:gd name="connsiteX6" fmla="*/ 1426322 w 2976802"/>
                    <a:gd name="connsiteY6" fmla="*/ 1206219 h 2192112"/>
                    <a:gd name="connsiteX7" fmla="*/ 2976802 w 2976802"/>
                    <a:gd name="connsiteY7" fmla="*/ 2086197 h 2192112"/>
                    <a:gd name="connsiteX0" fmla="*/ 0 w 2976802"/>
                    <a:gd name="connsiteY0" fmla="*/ 2192112 h 2192112"/>
                    <a:gd name="connsiteX1" fmla="*/ 173289 w 2976802"/>
                    <a:gd name="connsiteY1" fmla="*/ 125297 h 2192112"/>
                    <a:gd name="connsiteX2" fmla="*/ 539599 w 2976802"/>
                    <a:gd name="connsiteY2" fmla="*/ 309720 h 2192112"/>
                    <a:gd name="connsiteX3" fmla="*/ 791547 w 2976802"/>
                    <a:gd name="connsiteY3" fmla="*/ 766410 h 2192112"/>
                    <a:gd name="connsiteX4" fmla="*/ 837317 w 2976802"/>
                    <a:gd name="connsiteY4" fmla="*/ 875119 h 2192112"/>
                    <a:gd name="connsiteX5" fmla="*/ 960028 w 2976802"/>
                    <a:gd name="connsiteY5" fmla="*/ 759865 h 2192112"/>
                    <a:gd name="connsiteX6" fmla="*/ 1426322 w 2976802"/>
                    <a:gd name="connsiteY6" fmla="*/ 1206219 h 2192112"/>
                    <a:gd name="connsiteX7" fmla="*/ 2976802 w 2976802"/>
                    <a:gd name="connsiteY7" fmla="*/ 2086197 h 2192112"/>
                    <a:gd name="connsiteX0" fmla="*/ 0 w 2976802"/>
                    <a:gd name="connsiteY0" fmla="*/ 2192112 h 2192112"/>
                    <a:gd name="connsiteX1" fmla="*/ 173289 w 2976802"/>
                    <a:gd name="connsiteY1" fmla="*/ 125297 h 2192112"/>
                    <a:gd name="connsiteX2" fmla="*/ 539599 w 2976802"/>
                    <a:gd name="connsiteY2" fmla="*/ 309720 h 2192112"/>
                    <a:gd name="connsiteX3" fmla="*/ 791547 w 2976802"/>
                    <a:gd name="connsiteY3" fmla="*/ 766410 h 2192112"/>
                    <a:gd name="connsiteX4" fmla="*/ 837317 w 2976802"/>
                    <a:gd name="connsiteY4" fmla="*/ 875119 h 2192112"/>
                    <a:gd name="connsiteX5" fmla="*/ 1000768 w 2976802"/>
                    <a:gd name="connsiteY5" fmla="*/ 782498 h 2192112"/>
                    <a:gd name="connsiteX6" fmla="*/ 1426322 w 2976802"/>
                    <a:gd name="connsiteY6" fmla="*/ 1206219 h 2192112"/>
                    <a:gd name="connsiteX7" fmla="*/ 2976802 w 2976802"/>
                    <a:gd name="connsiteY7" fmla="*/ 2086197 h 2192112"/>
                    <a:gd name="connsiteX0" fmla="*/ 0 w 2976802"/>
                    <a:gd name="connsiteY0" fmla="*/ 2192112 h 2192112"/>
                    <a:gd name="connsiteX1" fmla="*/ 173289 w 2976802"/>
                    <a:gd name="connsiteY1" fmla="*/ 125297 h 2192112"/>
                    <a:gd name="connsiteX2" fmla="*/ 539599 w 2976802"/>
                    <a:gd name="connsiteY2" fmla="*/ 309720 h 2192112"/>
                    <a:gd name="connsiteX3" fmla="*/ 791547 w 2976802"/>
                    <a:gd name="connsiteY3" fmla="*/ 766410 h 2192112"/>
                    <a:gd name="connsiteX4" fmla="*/ 837317 w 2976802"/>
                    <a:gd name="connsiteY4" fmla="*/ 875119 h 2192112"/>
                    <a:gd name="connsiteX5" fmla="*/ 1000768 w 2976802"/>
                    <a:gd name="connsiteY5" fmla="*/ 782498 h 2192112"/>
                    <a:gd name="connsiteX6" fmla="*/ 1693399 w 2976802"/>
                    <a:gd name="connsiteY6" fmla="*/ 1418976 h 2192112"/>
                    <a:gd name="connsiteX7" fmla="*/ 2976802 w 2976802"/>
                    <a:gd name="connsiteY7" fmla="*/ 2086197 h 2192112"/>
                    <a:gd name="connsiteX0" fmla="*/ 0 w 3017542"/>
                    <a:gd name="connsiteY0" fmla="*/ 2192112 h 2212946"/>
                    <a:gd name="connsiteX1" fmla="*/ 173289 w 3017542"/>
                    <a:gd name="connsiteY1" fmla="*/ 125297 h 2212946"/>
                    <a:gd name="connsiteX2" fmla="*/ 539599 w 3017542"/>
                    <a:gd name="connsiteY2" fmla="*/ 309720 h 2212946"/>
                    <a:gd name="connsiteX3" fmla="*/ 791547 w 3017542"/>
                    <a:gd name="connsiteY3" fmla="*/ 766410 h 2212946"/>
                    <a:gd name="connsiteX4" fmla="*/ 837317 w 3017542"/>
                    <a:gd name="connsiteY4" fmla="*/ 875119 h 2212946"/>
                    <a:gd name="connsiteX5" fmla="*/ 1000768 w 3017542"/>
                    <a:gd name="connsiteY5" fmla="*/ 782498 h 2212946"/>
                    <a:gd name="connsiteX6" fmla="*/ 1693399 w 3017542"/>
                    <a:gd name="connsiteY6" fmla="*/ 1418976 h 2212946"/>
                    <a:gd name="connsiteX7" fmla="*/ 3017542 w 3017542"/>
                    <a:gd name="connsiteY7" fmla="*/ 2212946 h 2212946"/>
                    <a:gd name="connsiteX0" fmla="*/ 0 w 3017542"/>
                    <a:gd name="connsiteY0" fmla="*/ 2192112 h 2212946"/>
                    <a:gd name="connsiteX1" fmla="*/ 173289 w 3017542"/>
                    <a:gd name="connsiteY1" fmla="*/ 125297 h 2212946"/>
                    <a:gd name="connsiteX2" fmla="*/ 539599 w 3017542"/>
                    <a:gd name="connsiteY2" fmla="*/ 309720 h 2212946"/>
                    <a:gd name="connsiteX3" fmla="*/ 791547 w 3017542"/>
                    <a:gd name="connsiteY3" fmla="*/ 766410 h 2212946"/>
                    <a:gd name="connsiteX4" fmla="*/ 837317 w 3017542"/>
                    <a:gd name="connsiteY4" fmla="*/ 875119 h 2212946"/>
                    <a:gd name="connsiteX5" fmla="*/ 1000768 w 3017542"/>
                    <a:gd name="connsiteY5" fmla="*/ 782498 h 2212946"/>
                    <a:gd name="connsiteX6" fmla="*/ 1693399 w 3017542"/>
                    <a:gd name="connsiteY6" fmla="*/ 1418976 h 2212946"/>
                    <a:gd name="connsiteX7" fmla="*/ 3017542 w 3017542"/>
                    <a:gd name="connsiteY7" fmla="*/ 2212946 h 2212946"/>
                    <a:gd name="connsiteX0" fmla="*/ 0 w 3017542"/>
                    <a:gd name="connsiteY0" fmla="*/ 2192112 h 2212946"/>
                    <a:gd name="connsiteX1" fmla="*/ 173289 w 3017542"/>
                    <a:gd name="connsiteY1" fmla="*/ 125297 h 2212946"/>
                    <a:gd name="connsiteX2" fmla="*/ 539599 w 3017542"/>
                    <a:gd name="connsiteY2" fmla="*/ 309720 h 2212946"/>
                    <a:gd name="connsiteX3" fmla="*/ 768913 w 3017542"/>
                    <a:gd name="connsiteY3" fmla="*/ 757357 h 2212946"/>
                    <a:gd name="connsiteX4" fmla="*/ 837317 w 3017542"/>
                    <a:gd name="connsiteY4" fmla="*/ 875119 h 2212946"/>
                    <a:gd name="connsiteX5" fmla="*/ 1000768 w 3017542"/>
                    <a:gd name="connsiteY5" fmla="*/ 782498 h 2212946"/>
                    <a:gd name="connsiteX6" fmla="*/ 1693399 w 3017542"/>
                    <a:gd name="connsiteY6" fmla="*/ 1418976 h 2212946"/>
                    <a:gd name="connsiteX7" fmla="*/ 3017542 w 3017542"/>
                    <a:gd name="connsiteY7" fmla="*/ 2212946 h 2212946"/>
                    <a:gd name="connsiteX0" fmla="*/ 0 w 3017542"/>
                    <a:gd name="connsiteY0" fmla="*/ 2192112 h 2212946"/>
                    <a:gd name="connsiteX1" fmla="*/ 173289 w 3017542"/>
                    <a:gd name="connsiteY1" fmla="*/ 125297 h 2212946"/>
                    <a:gd name="connsiteX2" fmla="*/ 539599 w 3017542"/>
                    <a:gd name="connsiteY2" fmla="*/ 309720 h 2212946"/>
                    <a:gd name="connsiteX3" fmla="*/ 768913 w 3017542"/>
                    <a:gd name="connsiteY3" fmla="*/ 757357 h 2212946"/>
                    <a:gd name="connsiteX4" fmla="*/ 837317 w 3017542"/>
                    <a:gd name="connsiteY4" fmla="*/ 875119 h 2212946"/>
                    <a:gd name="connsiteX5" fmla="*/ 1177301 w 3017542"/>
                    <a:gd name="connsiteY5" fmla="*/ 936967 h 2212946"/>
                    <a:gd name="connsiteX6" fmla="*/ 1693399 w 3017542"/>
                    <a:gd name="connsiteY6" fmla="*/ 1418976 h 2212946"/>
                    <a:gd name="connsiteX7" fmla="*/ 3017542 w 3017542"/>
                    <a:gd name="connsiteY7" fmla="*/ 2212946 h 2212946"/>
                    <a:gd name="connsiteX0" fmla="*/ 0 w 3017542"/>
                    <a:gd name="connsiteY0" fmla="*/ 2192112 h 2212946"/>
                    <a:gd name="connsiteX1" fmla="*/ 173289 w 3017542"/>
                    <a:gd name="connsiteY1" fmla="*/ 125297 h 2212946"/>
                    <a:gd name="connsiteX2" fmla="*/ 539599 w 3017542"/>
                    <a:gd name="connsiteY2" fmla="*/ 309720 h 2212946"/>
                    <a:gd name="connsiteX3" fmla="*/ 768913 w 3017542"/>
                    <a:gd name="connsiteY3" fmla="*/ 757357 h 2212946"/>
                    <a:gd name="connsiteX4" fmla="*/ 917560 w 3017542"/>
                    <a:gd name="connsiteY4" fmla="*/ 958294 h 2212946"/>
                    <a:gd name="connsiteX5" fmla="*/ 1177301 w 3017542"/>
                    <a:gd name="connsiteY5" fmla="*/ 936967 h 2212946"/>
                    <a:gd name="connsiteX6" fmla="*/ 1693399 w 3017542"/>
                    <a:gd name="connsiteY6" fmla="*/ 1418976 h 2212946"/>
                    <a:gd name="connsiteX7" fmla="*/ 3017542 w 3017542"/>
                    <a:gd name="connsiteY7" fmla="*/ 2212946 h 2212946"/>
                    <a:gd name="connsiteX0" fmla="*/ 0 w 3017542"/>
                    <a:gd name="connsiteY0" fmla="*/ 2192112 h 2212946"/>
                    <a:gd name="connsiteX1" fmla="*/ 173289 w 3017542"/>
                    <a:gd name="connsiteY1" fmla="*/ 125297 h 2212946"/>
                    <a:gd name="connsiteX2" fmla="*/ 539599 w 3017542"/>
                    <a:gd name="connsiteY2" fmla="*/ 309720 h 2212946"/>
                    <a:gd name="connsiteX3" fmla="*/ 768913 w 3017542"/>
                    <a:gd name="connsiteY3" fmla="*/ 757357 h 2212946"/>
                    <a:gd name="connsiteX4" fmla="*/ 917560 w 3017542"/>
                    <a:gd name="connsiteY4" fmla="*/ 958294 h 2212946"/>
                    <a:gd name="connsiteX5" fmla="*/ 1241496 w 3017542"/>
                    <a:gd name="connsiteY5" fmla="*/ 1014202 h 2212946"/>
                    <a:gd name="connsiteX6" fmla="*/ 1693399 w 3017542"/>
                    <a:gd name="connsiteY6" fmla="*/ 1418976 h 2212946"/>
                    <a:gd name="connsiteX7" fmla="*/ 3017542 w 3017542"/>
                    <a:gd name="connsiteY7" fmla="*/ 2212946 h 2212946"/>
                    <a:gd name="connsiteX0" fmla="*/ 0 w 3017542"/>
                    <a:gd name="connsiteY0" fmla="*/ 2192112 h 2212946"/>
                    <a:gd name="connsiteX1" fmla="*/ 173289 w 3017542"/>
                    <a:gd name="connsiteY1" fmla="*/ 125297 h 2212946"/>
                    <a:gd name="connsiteX2" fmla="*/ 539599 w 3017542"/>
                    <a:gd name="connsiteY2" fmla="*/ 309720 h 2212946"/>
                    <a:gd name="connsiteX3" fmla="*/ 768913 w 3017542"/>
                    <a:gd name="connsiteY3" fmla="*/ 757357 h 2212946"/>
                    <a:gd name="connsiteX4" fmla="*/ 973730 w 3017542"/>
                    <a:gd name="connsiteY4" fmla="*/ 1035529 h 2212946"/>
                    <a:gd name="connsiteX5" fmla="*/ 1241496 w 3017542"/>
                    <a:gd name="connsiteY5" fmla="*/ 1014202 h 2212946"/>
                    <a:gd name="connsiteX6" fmla="*/ 1693399 w 3017542"/>
                    <a:gd name="connsiteY6" fmla="*/ 1418976 h 2212946"/>
                    <a:gd name="connsiteX7" fmla="*/ 3017542 w 3017542"/>
                    <a:gd name="connsiteY7" fmla="*/ 2212946 h 2212946"/>
                    <a:gd name="connsiteX0" fmla="*/ 0 w 3017542"/>
                    <a:gd name="connsiteY0" fmla="*/ 2192112 h 2212946"/>
                    <a:gd name="connsiteX1" fmla="*/ 173289 w 3017542"/>
                    <a:gd name="connsiteY1" fmla="*/ 125297 h 2212946"/>
                    <a:gd name="connsiteX2" fmla="*/ 539599 w 3017542"/>
                    <a:gd name="connsiteY2" fmla="*/ 309720 h 2212946"/>
                    <a:gd name="connsiteX3" fmla="*/ 768913 w 3017542"/>
                    <a:gd name="connsiteY3" fmla="*/ 757357 h 2212946"/>
                    <a:gd name="connsiteX4" fmla="*/ 1005827 w 3017542"/>
                    <a:gd name="connsiteY4" fmla="*/ 1035529 h 2212946"/>
                    <a:gd name="connsiteX5" fmla="*/ 1241496 w 3017542"/>
                    <a:gd name="connsiteY5" fmla="*/ 1014202 h 2212946"/>
                    <a:gd name="connsiteX6" fmla="*/ 1693399 w 3017542"/>
                    <a:gd name="connsiteY6" fmla="*/ 1418976 h 2212946"/>
                    <a:gd name="connsiteX7" fmla="*/ 3017542 w 3017542"/>
                    <a:gd name="connsiteY7" fmla="*/ 2212946 h 221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7542" h="2212946">
                      <a:moveTo>
                        <a:pt x="0" y="2192112"/>
                      </a:moveTo>
                      <a:cubicBezTo>
                        <a:pt x="67839" y="1266826"/>
                        <a:pt x="83356" y="439029"/>
                        <a:pt x="173289" y="125297"/>
                      </a:cubicBezTo>
                      <a:cubicBezTo>
                        <a:pt x="263222" y="-188435"/>
                        <a:pt x="448196" y="168833"/>
                        <a:pt x="539599" y="309720"/>
                      </a:cubicBezTo>
                      <a:cubicBezTo>
                        <a:pt x="649108" y="500402"/>
                        <a:pt x="723066" y="672429"/>
                        <a:pt x="768913" y="757357"/>
                      </a:cubicBezTo>
                      <a:cubicBezTo>
                        <a:pt x="814760" y="842285"/>
                        <a:pt x="927063" y="992722"/>
                        <a:pt x="1005827" y="1035529"/>
                      </a:cubicBezTo>
                      <a:cubicBezTo>
                        <a:pt x="1084591" y="1078337"/>
                        <a:pt x="1126901" y="950294"/>
                        <a:pt x="1241496" y="1014202"/>
                      </a:cubicBezTo>
                      <a:cubicBezTo>
                        <a:pt x="1356091" y="1078110"/>
                        <a:pt x="1397391" y="1219185"/>
                        <a:pt x="1693399" y="1418976"/>
                      </a:cubicBezTo>
                      <a:cubicBezTo>
                        <a:pt x="1989407" y="1618767"/>
                        <a:pt x="2831569" y="2135003"/>
                        <a:pt x="3017542" y="2212946"/>
                      </a:cubicBezTo>
                    </a:path>
                  </a:pathLst>
                </a:custGeom>
                <a:ln w="19050">
                  <a:solidFill>
                    <a:schemeClr val="tx1"/>
                  </a:solidFill>
                </a:ln>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60" name="Volný tvar 59"/>
                <p:cNvSpPr/>
                <p:nvPr/>
              </p:nvSpPr>
              <p:spPr>
                <a:xfrm>
                  <a:off x="3992475" y="4574832"/>
                  <a:ext cx="3001424" cy="667123"/>
                </a:xfrm>
                <a:custGeom>
                  <a:avLst/>
                  <a:gdLst>
                    <a:gd name="connsiteX0" fmla="*/ 119660 w 1023605"/>
                    <a:gd name="connsiteY0" fmla="*/ 48793 h 845513"/>
                    <a:gd name="connsiteX1" fmla="*/ 83446 w 1023605"/>
                    <a:gd name="connsiteY1" fmla="*/ 759491 h 845513"/>
                    <a:gd name="connsiteX2" fmla="*/ 984266 w 1023605"/>
                    <a:gd name="connsiteY2" fmla="*/ 764017 h 845513"/>
                    <a:gd name="connsiteX3" fmla="*/ 789616 w 1023605"/>
                    <a:gd name="connsiteY3" fmla="*/ 134801 h 845513"/>
                    <a:gd name="connsiteX4" fmla="*/ 119660 w 1023605"/>
                    <a:gd name="connsiteY4" fmla="*/ 48793 h 845513"/>
                    <a:gd name="connsiteX0" fmla="*/ 293341 w 1197286"/>
                    <a:gd name="connsiteY0" fmla="*/ 49128 h 848192"/>
                    <a:gd name="connsiteX1" fmla="*/ 44371 w 1197286"/>
                    <a:gd name="connsiteY1" fmla="*/ 764353 h 848192"/>
                    <a:gd name="connsiteX2" fmla="*/ 1157947 w 1197286"/>
                    <a:gd name="connsiteY2" fmla="*/ 764352 h 848192"/>
                    <a:gd name="connsiteX3" fmla="*/ 963297 w 1197286"/>
                    <a:gd name="connsiteY3" fmla="*/ 135136 h 848192"/>
                    <a:gd name="connsiteX4" fmla="*/ 293341 w 1197286"/>
                    <a:gd name="connsiteY4" fmla="*/ 49128 h 848192"/>
                    <a:gd name="connsiteX0" fmla="*/ 160813 w 1254921"/>
                    <a:gd name="connsiteY0" fmla="*/ 69502 h 801145"/>
                    <a:gd name="connsiteX1" fmla="*/ 97439 w 1254921"/>
                    <a:gd name="connsiteY1" fmla="*/ 721353 h 801145"/>
                    <a:gd name="connsiteX2" fmla="*/ 1211015 w 1254921"/>
                    <a:gd name="connsiteY2" fmla="*/ 721352 h 801145"/>
                    <a:gd name="connsiteX3" fmla="*/ 1016365 w 1254921"/>
                    <a:gd name="connsiteY3" fmla="*/ 92136 h 801145"/>
                    <a:gd name="connsiteX4" fmla="*/ 160813 w 1254921"/>
                    <a:gd name="connsiteY4" fmla="*/ 69502 h 801145"/>
                    <a:gd name="connsiteX0" fmla="*/ 215334 w 2063717"/>
                    <a:gd name="connsiteY0" fmla="*/ 69502 h 801145"/>
                    <a:gd name="connsiteX1" fmla="*/ 151960 w 2063717"/>
                    <a:gd name="connsiteY1" fmla="*/ 721353 h 801145"/>
                    <a:gd name="connsiteX2" fmla="*/ 1265536 w 2063717"/>
                    <a:gd name="connsiteY2" fmla="*/ 721352 h 801145"/>
                    <a:gd name="connsiteX3" fmla="*/ 2039607 w 2063717"/>
                    <a:gd name="connsiteY3" fmla="*/ 92136 h 801145"/>
                    <a:gd name="connsiteX4" fmla="*/ 215334 w 2063717"/>
                    <a:gd name="connsiteY4" fmla="*/ 69502 h 801145"/>
                    <a:gd name="connsiteX0" fmla="*/ 215334 w 3149973"/>
                    <a:gd name="connsiteY0" fmla="*/ 70009 h 781402"/>
                    <a:gd name="connsiteX1" fmla="*/ 151960 w 3149973"/>
                    <a:gd name="connsiteY1" fmla="*/ 721860 h 781402"/>
                    <a:gd name="connsiteX2" fmla="*/ 1265536 w 3149973"/>
                    <a:gd name="connsiteY2" fmla="*/ 721859 h 781402"/>
                    <a:gd name="connsiteX3" fmla="*/ 3135076 w 3149973"/>
                    <a:gd name="connsiteY3" fmla="*/ 730914 h 781402"/>
                    <a:gd name="connsiteX4" fmla="*/ 2039607 w 3149973"/>
                    <a:gd name="connsiteY4" fmla="*/ 92643 h 781402"/>
                    <a:gd name="connsiteX5" fmla="*/ 215334 w 3149973"/>
                    <a:gd name="connsiteY5" fmla="*/ 70009 h 781402"/>
                    <a:gd name="connsiteX0" fmla="*/ 215334 w 3148354"/>
                    <a:gd name="connsiteY0" fmla="*/ 43366 h 754759"/>
                    <a:gd name="connsiteX1" fmla="*/ 151960 w 3148354"/>
                    <a:gd name="connsiteY1" fmla="*/ 695217 h 754759"/>
                    <a:gd name="connsiteX2" fmla="*/ 1265536 w 3148354"/>
                    <a:gd name="connsiteY2" fmla="*/ 695216 h 754759"/>
                    <a:gd name="connsiteX3" fmla="*/ 3135076 w 3148354"/>
                    <a:gd name="connsiteY3" fmla="*/ 704271 h 754759"/>
                    <a:gd name="connsiteX4" fmla="*/ 2089401 w 3148354"/>
                    <a:gd name="connsiteY4" fmla="*/ 106742 h 754759"/>
                    <a:gd name="connsiteX5" fmla="*/ 2039607 w 3148354"/>
                    <a:gd name="connsiteY5" fmla="*/ 66000 h 754759"/>
                    <a:gd name="connsiteX6" fmla="*/ 215334 w 3148354"/>
                    <a:gd name="connsiteY6" fmla="*/ 43366 h 754759"/>
                    <a:gd name="connsiteX0" fmla="*/ 215334 w 3286863"/>
                    <a:gd name="connsiteY0" fmla="*/ 43366 h 754759"/>
                    <a:gd name="connsiteX1" fmla="*/ 151960 w 3286863"/>
                    <a:gd name="connsiteY1" fmla="*/ 695217 h 754759"/>
                    <a:gd name="connsiteX2" fmla="*/ 1265536 w 3286863"/>
                    <a:gd name="connsiteY2" fmla="*/ 695216 h 754759"/>
                    <a:gd name="connsiteX3" fmla="*/ 3135076 w 3286863"/>
                    <a:gd name="connsiteY3" fmla="*/ 704271 h 754759"/>
                    <a:gd name="connsiteX4" fmla="*/ 3040015 w 3286863"/>
                    <a:gd name="connsiteY4" fmla="*/ 649950 h 754759"/>
                    <a:gd name="connsiteX5" fmla="*/ 2089401 w 3286863"/>
                    <a:gd name="connsiteY5" fmla="*/ 106742 h 754759"/>
                    <a:gd name="connsiteX6" fmla="*/ 2039607 w 3286863"/>
                    <a:gd name="connsiteY6" fmla="*/ 66000 h 754759"/>
                    <a:gd name="connsiteX7" fmla="*/ 215334 w 3286863"/>
                    <a:gd name="connsiteY7" fmla="*/ 43366 h 754759"/>
                    <a:gd name="connsiteX0" fmla="*/ 160047 w 3231576"/>
                    <a:gd name="connsiteY0" fmla="*/ 43366 h 748293"/>
                    <a:gd name="connsiteX1" fmla="*/ 96673 w 3231576"/>
                    <a:gd name="connsiteY1" fmla="*/ 695217 h 748293"/>
                    <a:gd name="connsiteX2" fmla="*/ 196260 w 3231576"/>
                    <a:gd name="connsiteY2" fmla="*/ 708797 h 748293"/>
                    <a:gd name="connsiteX3" fmla="*/ 1210249 w 3231576"/>
                    <a:gd name="connsiteY3" fmla="*/ 695216 h 748293"/>
                    <a:gd name="connsiteX4" fmla="*/ 3079789 w 3231576"/>
                    <a:gd name="connsiteY4" fmla="*/ 704271 h 748293"/>
                    <a:gd name="connsiteX5" fmla="*/ 2984728 w 3231576"/>
                    <a:gd name="connsiteY5" fmla="*/ 649950 h 748293"/>
                    <a:gd name="connsiteX6" fmla="*/ 2034114 w 3231576"/>
                    <a:gd name="connsiteY6" fmla="*/ 106742 h 748293"/>
                    <a:gd name="connsiteX7" fmla="*/ 1984320 w 3231576"/>
                    <a:gd name="connsiteY7" fmla="*/ 66000 h 748293"/>
                    <a:gd name="connsiteX8" fmla="*/ 160047 w 3231576"/>
                    <a:gd name="connsiteY8" fmla="*/ 43366 h 748293"/>
                    <a:gd name="connsiteX0" fmla="*/ 142024 w 3213553"/>
                    <a:gd name="connsiteY0" fmla="*/ 25992 h 728586"/>
                    <a:gd name="connsiteX1" fmla="*/ 114862 w 3213553"/>
                    <a:gd name="connsiteY1" fmla="*/ 57681 h 728586"/>
                    <a:gd name="connsiteX2" fmla="*/ 78650 w 3213553"/>
                    <a:gd name="connsiteY2" fmla="*/ 677843 h 728586"/>
                    <a:gd name="connsiteX3" fmla="*/ 178237 w 3213553"/>
                    <a:gd name="connsiteY3" fmla="*/ 691423 h 728586"/>
                    <a:gd name="connsiteX4" fmla="*/ 1192226 w 3213553"/>
                    <a:gd name="connsiteY4" fmla="*/ 677842 h 728586"/>
                    <a:gd name="connsiteX5" fmla="*/ 3061766 w 3213553"/>
                    <a:gd name="connsiteY5" fmla="*/ 686897 h 728586"/>
                    <a:gd name="connsiteX6" fmla="*/ 2966705 w 3213553"/>
                    <a:gd name="connsiteY6" fmla="*/ 632576 h 728586"/>
                    <a:gd name="connsiteX7" fmla="*/ 2016091 w 3213553"/>
                    <a:gd name="connsiteY7" fmla="*/ 89368 h 728586"/>
                    <a:gd name="connsiteX8" fmla="*/ 1966297 w 3213553"/>
                    <a:gd name="connsiteY8" fmla="*/ 48626 h 728586"/>
                    <a:gd name="connsiteX9" fmla="*/ 142024 w 3213553"/>
                    <a:gd name="connsiteY9" fmla="*/ 25992 h 728586"/>
                    <a:gd name="connsiteX0" fmla="*/ 79224 w 3150753"/>
                    <a:gd name="connsiteY0" fmla="*/ 27923 h 730517"/>
                    <a:gd name="connsiteX1" fmla="*/ 52062 w 3150753"/>
                    <a:gd name="connsiteY1" fmla="*/ 59612 h 730517"/>
                    <a:gd name="connsiteX2" fmla="*/ 15850 w 3150753"/>
                    <a:gd name="connsiteY2" fmla="*/ 679774 h 730517"/>
                    <a:gd name="connsiteX3" fmla="*/ 115437 w 3150753"/>
                    <a:gd name="connsiteY3" fmla="*/ 693354 h 730517"/>
                    <a:gd name="connsiteX4" fmla="*/ 1129426 w 3150753"/>
                    <a:gd name="connsiteY4" fmla="*/ 679773 h 730517"/>
                    <a:gd name="connsiteX5" fmla="*/ 2998966 w 3150753"/>
                    <a:gd name="connsiteY5" fmla="*/ 688828 h 730517"/>
                    <a:gd name="connsiteX6" fmla="*/ 2903905 w 3150753"/>
                    <a:gd name="connsiteY6" fmla="*/ 634507 h 730517"/>
                    <a:gd name="connsiteX7" fmla="*/ 1953291 w 3150753"/>
                    <a:gd name="connsiteY7" fmla="*/ 91299 h 730517"/>
                    <a:gd name="connsiteX8" fmla="*/ 1903497 w 3150753"/>
                    <a:gd name="connsiteY8" fmla="*/ 50557 h 730517"/>
                    <a:gd name="connsiteX9" fmla="*/ 79224 w 3150753"/>
                    <a:gd name="connsiteY9" fmla="*/ 27923 h 730517"/>
                    <a:gd name="connsiteX0" fmla="*/ 79224 w 3150753"/>
                    <a:gd name="connsiteY0" fmla="*/ 27923 h 730517"/>
                    <a:gd name="connsiteX1" fmla="*/ 52062 w 3150753"/>
                    <a:gd name="connsiteY1" fmla="*/ 59612 h 730517"/>
                    <a:gd name="connsiteX2" fmla="*/ 15850 w 3150753"/>
                    <a:gd name="connsiteY2" fmla="*/ 679774 h 730517"/>
                    <a:gd name="connsiteX3" fmla="*/ 115437 w 3150753"/>
                    <a:gd name="connsiteY3" fmla="*/ 693354 h 730517"/>
                    <a:gd name="connsiteX4" fmla="*/ 1129426 w 3150753"/>
                    <a:gd name="connsiteY4" fmla="*/ 679773 h 730517"/>
                    <a:gd name="connsiteX5" fmla="*/ 2998966 w 3150753"/>
                    <a:gd name="connsiteY5" fmla="*/ 688828 h 730517"/>
                    <a:gd name="connsiteX6" fmla="*/ 2903905 w 3150753"/>
                    <a:gd name="connsiteY6" fmla="*/ 634507 h 730517"/>
                    <a:gd name="connsiteX7" fmla="*/ 1953291 w 3150753"/>
                    <a:gd name="connsiteY7" fmla="*/ 91299 h 730517"/>
                    <a:gd name="connsiteX8" fmla="*/ 1903497 w 3150753"/>
                    <a:gd name="connsiteY8" fmla="*/ 50557 h 730517"/>
                    <a:gd name="connsiteX9" fmla="*/ 79224 w 3150753"/>
                    <a:gd name="connsiteY9" fmla="*/ 27923 h 730517"/>
                    <a:gd name="connsiteX0" fmla="*/ 79224 w 3150753"/>
                    <a:gd name="connsiteY0" fmla="*/ 1692 h 704286"/>
                    <a:gd name="connsiteX1" fmla="*/ 52062 w 3150753"/>
                    <a:gd name="connsiteY1" fmla="*/ 33381 h 704286"/>
                    <a:gd name="connsiteX2" fmla="*/ 15850 w 3150753"/>
                    <a:gd name="connsiteY2" fmla="*/ 653543 h 704286"/>
                    <a:gd name="connsiteX3" fmla="*/ 115437 w 3150753"/>
                    <a:gd name="connsiteY3" fmla="*/ 667123 h 704286"/>
                    <a:gd name="connsiteX4" fmla="*/ 1129426 w 3150753"/>
                    <a:gd name="connsiteY4" fmla="*/ 653542 h 704286"/>
                    <a:gd name="connsiteX5" fmla="*/ 2998966 w 3150753"/>
                    <a:gd name="connsiteY5" fmla="*/ 662597 h 704286"/>
                    <a:gd name="connsiteX6" fmla="*/ 2903905 w 3150753"/>
                    <a:gd name="connsiteY6" fmla="*/ 608276 h 704286"/>
                    <a:gd name="connsiteX7" fmla="*/ 1953291 w 3150753"/>
                    <a:gd name="connsiteY7" fmla="*/ 65068 h 704286"/>
                    <a:gd name="connsiteX8" fmla="*/ 1903497 w 3150753"/>
                    <a:gd name="connsiteY8" fmla="*/ 24326 h 704286"/>
                    <a:gd name="connsiteX9" fmla="*/ 79224 w 3150753"/>
                    <a:gd name="connsiteY9" fmla="*/ 1692 h 704286"/>
                    <a:gd name="connsiteX0" fmla="*/ 64870 w 3136399"/>
                    <a:gd name="connsiteY0" fmla="*/ 1692 h 702712"/>
                    <a:gd name="connsiteX1" fmla="*/ 37708 w 3136399"/>
                    <a:gd name="connsiteY1" fmla="*/ 33381 h 702712"/>
                    <a:gd name="connsiteX2" fmla="*/ 1496 w 3136399"/>
                    <a:gd name="connsiteY2" fmla="*/ 653543 h 702712"/>
                    <a:gd name="connsiteX3" fmla="*/ 101083 w 3136399"/>
                    <a:gd name="connsiteY3" fmla="*/ 667123 h 702712"/>
                    <a:gd name="connsiteX4" fmla="*/ 1115072 w 3136399"/>
                    <a:gd name="connsiteY4" fmla="*/ 653542 h 702712"/>
                    <a:gd name="connsiteX5" fmla="*/ 2984612 w 3136399"/>
                    <a:gd name="connsiteY5" fmla="*/ 662597 h 702712"/>
                    <a:gd name="connsiteX6" fmla="*/ 2889551 w 3136399"/>
                    <a:gd name="connsiteY6" fmla="*/ 608276 h 702712"/>
                    <a:gd name="connsiteX7" fmla="*/ 1938937 w 3136399"/>
                    <a:gd name="connsiteY7" fmla="*/ 65068 h 702712"/>
                    <a:gd name="connsiteX8" fmla="*/ 1889143 w 3136399"/>
                    <a:gd name="connsiteY8" fmla="*/ 24326 h 702712"/>
                    <a:gd name="connsiteX9" fmla="*/ 64870 w 3136399"/>
                    <a:gd name="connsiteY9" fmla="*/ 1692 h 702712"/>
                    <a:gd name="connsiteX0" fmla="*/ 63479 w 3135008"/>
                    <a:gd name="connsiteY0" fmla="*/ 1692 h 668543"/>
                    <a:gd name="connsiteX1" fmla="*/ 36317 w 3135008"/>
                    <a:gd name="connsiteY1" fmla="*/ 33381 h 668543"/>
                    <a:gd name="connsiteX2" fmla="*/ 105 w 3135008"/>
                    <a:gd name="connsiteY2" fmla="*/ 653543 h 668543"/>
                    <a:gd name="connsiteX3" fmla="*/ 99692 w 3135008"/>
                    <a:gd name="connsiteY3" fmla="*/ 667123 h 668543"/>
                    <a:gd name="connsiteX4" fmla="*/ 1113681 w 3135008"/>
                    <a:gd name="connsiteY4" fmla="*/ 653542 h 668543"/>
                    <a:gd name="connsiteX5" fmla="*/ 2983221 w 3135008"/>
                    <a:gd name="connsiteY5" fmla="*/ 662597 h 668543"/>
                    <a:gd name="connsiteX6" fmla="*/ 2888160 w 3135008"/>
                    <a:gd name="connsiteY6" fmla="*/ 608276 h 668543"/>
                    <a:gd name="connsiteX7" fmla="*/ 1937546 w 3135008"/>
                    <a:gd name="connsiteY7" fmla="*/ 65068 h 668543"/>
                    <a:gd name="connsiteX8" fmla="*/ 1887752 w 3135008"/>
                    <a:gd name="connsiteY8" fmla="*/ 24326 h 668543"/>
                    <a:gd name="connsiteX9" fmla="*/ 63479 w 3135008"/>
                    <a:gd name="connsiteY9" fmla="*/ 1692 h 668543"/>
                    <a:gd name="connsiteX0" fmla="*/ 63479 w 3135008"/>
                    <a:gd name="connsiteY0" fmla="*/ 1692 h 668543"/>
                    <a:gd name="connsiteX1" fmla="*/ 36317 w 3135008"/>
                    <a:gd name="connsiteY1" fmla="*/ 33381 h 668543"/>
                    <a:gd name="connsiteX2" fmla="*/ 105 w 3135008"/>
                    <a:gd name="connsiteY2" fmla="*/ 653543 h 668543"/>
                    <a:gd name="connsiteX3" fmla="*/ 99692 w 3135008"/>
                    <a:gd name="connsiteY3" fmla="*/ 667123 h 668543"/>
                    <a:gd name="connsiteX4" fmla="*/ 1113681 w 3135008"/>
                    <a:gd name="connsiteY4" fmla="*/ 653542 h 668543"/>
                    <a:gd name="connsiteX5" fmla="*/ 2983221 w 3135008"/>
                    <a:gd name="connsiteY5" fmla="*/ 662597 h 668543"/>
                    <a:gd name="connsiteX6" fmla="*/ 2888160 w 3135008"/>
                    <a:gd name="connsiteY6" fmla="*/ 608276 h 668543"/>
                    <a:gd name="connsiteX7" fmla="*/ 1937546 w 3135008"/>
                    <a:gd name="connsiteY7" fmla="*/ 65068 h 668543"/>
                    <a:gd name="connsiteX8" fmla="*/ 1887752 w 3135008"/>
                    <a:gd name="connsiteY8" fmla="*/ 24326 h 668543"/>
                    <a:gd name="connsiteX9" fmla="*/ 63479 w 3135008"/>
                    <a:gd name="connsiteY9" fmla="*/ 1692 h 668543"/>
                    <a:gd name="connsiteX0" fmla="*/ 63479 w 3135008"/>
                    <a:gd name="connsiteY0" fmla="*/ 1692 h 668543"/>
                    <a:gd name="connsiteX1" fmla="*/ 36317 w 3135008"/>
                    <a:gd name="connsiteY1" fmla="*/ 33381 h 668543"/>
                    <a:gd name="connsiteX2" fmla="*/ 105 w 3135008"/>
                    <a:gd name="connsiteY2" fmla="*/ 653543 h 668543"/>
                    <a:gd name="connsiteX3" fmla="*/ 99692 w 3135008"/>
                    <a:gd name="connsiteY3" fmla="*/ 667123 h 668543"/>
                    <a:gd name="connsiteX4" fmla="*/ 1113681 w 3135008"/>
                    <a:gd name="connsiteY4" fmla="*/ 653542 h 668543"/>
                    <a:gd name="connsiteX5" fmla="*/ 2983221 w 3135008"/>
                    <a:gd name="connsiteY5" fmla="*/ 662597 h 668543"/>
                    <a:gd name="connsiteX6" fmla="*/ 2888160 w 3135008"/>
                    <a:gd name="connsiteY6" fmla="*/ 608276 h 668543"/>
                    <a:gd name="connsiteX7" fmla="*/ 1937546 w 3135008"/>
                    <a:gd name="connsiteY7" fmla="*/ 65068 h 668543"/>
                    <a:gd name="connsiteX8" fmla="*/ 1887752 w 3135008"/>
                    <a:gd name="connsiteY8" fmla="*/ 24326 h 668543"/>
                    <a:gd name="connsiteX9" fmla="*/ 63479 w 3135008"/>
                    <a:gd name="connsiteY9" fmla="*/ 1692 h 668543"/>
                    <a:gd name="connsiteX0" fmla="*/ 63479 w 3135008"/>
                    <a:gd name="connsiteY0" fmla="*/ 1692 h 668543"/>
                    <a:gd name="connsiteX1" fmla="*/ 36317 w 3135008"/>
                    <a:gd name="connsiteY1" fmla="*/ 33381 h 668543"/>
                    <a:gd name="connsiteX2" fmla="*/ 105 w 3135008"/>
                    <a:gd name="connsiteY2" fmla="*/ 653543 h 668543"/>
                    <a:gd name="connsiteX3" fmla="*/ 99692 w 3135008"/>
                    <a:gd name="connsiteY3" fmla="*/ 667123 h 668543"/>
                    <a:gd name="connsiteX4" fmla="*/ 1113681 w 3135008"/>
                    <a:gd name="connsiteY4" fmla="*/ 653542 h 668543"/>
                    <a:gd name="connsiteX5" fmla="*/ 2983221 w 3135008"/>
                    <a:gd name="connsiteY5" fmla="*/ 662597 h 668543"/>
                    <a:gd name="connsiteX6" fmla="*/ 2888160 w 3135008"/>
                    <a:gd name="connsiteY6" fmla="*/ 608276 h 668543"/>
                    <a:gd name="connsiteX7" fmla="*/ 1966121 w 3135008"/>
                    <a:gd name="connsiteY7" fmla="*/ 61893 h 668543"/>
                    <a:gd name="connsiteX8" fmla="*/ 1887752 w 3135008"/>
                    <a:gd name="connsiteY8" fmla="*/ 24326 h 668543"/>
                    <a:gd name="connsiteX9" fmla="*/ 63479 w 3135008"/>
                    <a:gd name="connsiteY9" fmla="*/ 1692 h 668543"/>
                    <a:gd name="connsiteX0" fmla="*/ 63479 w 3135008"/>
                    <a:gd name="connsiteY0" fmla="*/ 1692 h 668543"/>
                    <a:gd name="connsiteX1" fmla="*/ 36317 w 3135008"/>
                    <a:gd name="connsiteY1" fmla="*/ 33381 h 668543"/>
                    <a:gd name="connsiteX2" fmla="*/ 105 w 3135008"/>
                    <a:gd name="connsiteY2" fmla="*/ 653543 h 668543"/>
                    <a:gd name="connsiteX3" fmla="*/ 99692 w 3135008"/>
                    <a:gd name="connsiteY3" fmla="*/ 667123 h 668543"/>
                    <a:gd name="connsiteX4" fmla="*/ 1113681 w 3135008"/>
                    <a:gd name="connsiteY4" fmla="*/ 653542 h 668543"/>
                    <a:gd name="connsiteX5" fmla="*/ 2983221 w 3135008"/>
                    <a:gd name="connsiteY5" fmla="*/ 662597 h 668543"/>
                    <a:gd name="connsiteX6" fmla="*/ 2888160 w 3135008"/>
                    <a:gd name="connsiteY6" fmla="*/ 608276 h 668543"/>
                    <a:gd name="connsiteX7" fmla="*/ 1966121 w 3135008"/>
                    <a:gd name="connsiteY7" fmla="*/ 61893 h 668543"/>
                    <a:gd name="connsiteX8" fmla="*/ 1887752 w 3135008"/>
                    <a:gd name="connsiteY8" fmla="*/ 24326 h 668543"/>
                    <a:gd name="connsiteX9" fmla="*/ 63479 w 3135008"/>
                    <a:gd name="connsiteY9" fmla="*/ 1692 h 668543"/>
                    <a:gd name="connsiteX0" fmla="*/ 63479 w 3024975"/>
                    <a:gd name="connsiteY0" fmla="*/ 1692 h 673405"/>
                    <a:gd name="connsiteX1" fmla="*/ 36317 w 3024975"/>
                    <a:gd name="connsiteY1" fmla="*/ 33381 h 673405"/>
                    <a:gd name="connsiteX2" fmla="*/ 105 w 3024975"/>
                    <a:gd name="connsiteY2" fmla="*/ 653543 h 673405"/>
                    <a:gd name="connsiteX3" fmla="*/ 99692 w 3024975"/>
                    <a:gd name="connsiteY3" fmla="*/ 667123 h 673405"/>
                    <a:gd name="connsiteX4" fmla="*/ 1113681 w 3024975"/>
                    <a:gd name="connsiteY4" fmla="*/ 653542 h 673405"/>
                    <a:gd name="connsiteX5" fmla="*/ 2983221 w 3024975"/>
                    <a:gd name="connsiteY5" fmla="*/ 662597 h 673405"/>
                    <a:gd name="connsiteX6" fmla="*/ 2888160 w 3024975"/>
                    <a:gd name="connsiteY6" fmla="*/ 608276 h 673405"/>
                    <a:gd name="connsiteX7" fmla="*/ 1966121 w 3024975"/>
                    <a:gd name="connsiteY7" fmla="*/ 61893 h 673405"/>
                    <a:gd name="connsiteX8" fmla="*/ 1887752 w 3024975"/>
                    <a:gd name="connsiteY8" fmla="*/ 24326 h 673405"/>
                    <a:gd name="connsiteX9" fmla="*/ 63479 w 3024975"/>
                    <a:gd name="connsiteY9" fmla="*/ 1692 h 673405"/>
                    <a:gd name="connsiteX0" fmla="*/ 63479 w 3001424"/>
                    <a:gd name="connsiteY0" fmla="*/ 1692 h 667123"/>
                    <a:gd name="connsiteX1" fmla="*/ 36317 w 3001424"/>
                    <a:gd name="connsiteY1" fmla="*/ 33381 h 667123"/>
                    <a:gd name="connsiteX2" fmla="*/ 105 w 3001424"/>
                    <a:gd name="connsiteY2" fmla="*/ 653543 h 667123"/>
                    <a:gd name="connsiteX3" fmla="*/ 99692 w 3001424"/>
                    <a:gd name="connsiteY3" fmla="*/ 667123 h 667123"/>
                    <a:gd name="connsiteX4" fmla="*/ 1113681 w 3001424"/>
                    <a:gd name="connsiteY4" fmla="*/ 653542 h 667123"/>
                    <a:gd name="connsiteX5" fmla="*/ 2983221 w 3001424"/>
                    <a:gd name="connsiteY5" fmla="*/ 662597 h 667123"/>
                    <a:gd name="connsiteX6" fmla="*/ 2888160 w 3001424"/>
                    <a:gd name="connsiteY6" fmla="*/ 608276 h 667123"/>
                    <a:gd name="connsiteX7" fmla="*/ 1966121 w 3001424"/>
                    <a:gd name="connsiteY7" fmla="*/ 61893 h 667123"/>
                    <a:gd name="connsiteX8" fmla="*/ 1887752 w 3001424"/>
                    <a:gd name="connsiteY8" fmla="*/ 24326 h 667123"/>
                    <a:gd name="connsiteX9" fmla="*/ 63479 w 3001424"/>
                    <a:gd name="connsiteY9" fmla="*/ 1692 h 667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1424" h="667123">
                      <a:moveTo>
                        <a:pt x="63479" y="1692"/>
                      </a:moveTo>
                      <a:cubicBezTo>
                        <a:pt x="47007" y="-3149"/>
                        <a:pt x="34179" y="939"/>
                        <a:pt x="36317" y="33381"/>
                      </a:cubicBezTo>
                      <a:cubicBezTo>
                        <a:pt x="38455" y="88048"/>
                        <a:pt x="2243" y="649519"/>
                        <a:pt x="105" y="653543"/>
                      </a:cubicBezTo>
                      <a:cubicBezTo>
                        <a:pt x="-2033" y="657567"/>
                        <a:pt x="28396" y="660773"/>
                        <a:pt x="99692" y="667123"/>
                      </a:cubicBezTo>
                      <a:cubicBezTo>
                        <a:pt x="285288" y="667123"/>
                        <a:pt x="636111" y="658823"/>
                        <a:pt x="1113681" y="653542"/>
                      </a:cubicBezTo>
                      <a:lnTo>
                        <a:pt x="2983221" y="662597"/>
                      </a:lnTo>
                      <a:cubicBezTo>
                        <a:pt x="3040968" y="663980"/>
                        <a:pt x="2948139" y="634839"/>
                        <a:pt x="2888160" y="608276"/>
                      </a:cubicBezTo>
                      <a:lnTo>
                        <a:pt x="1966121" y="61893"/>
                      </a:lnTo>
                      <a:cubicBezTo>
                        <a:pt x="1954836" y="63590"/>
                        <a:pt x="1900059" y="24835"/>
                        <a:pt x="1887752" y="24326"/>
                      </a:cubicBezTo>
                      <a:cubicBezTo>
                        <a:pt x="1875445" y="23817"/>
                        <a:pt x="79951" y="6533"/>
                        <a:pt x="63479" y="1692"/>
                      </a:cubicBezTo>
                      <a:close/>
                    </a:path>
                  </a:pathLst>
                </a:custGeom>
                <a:solidFill>
                  <a:srgbClr val="5AC8AF"/>
                </a:solidFill>
                <a:ln>
                  <a:solidFill>
                    <a:schemeClr val="tx1"/>
                  </a:solidFill>
                </a:ln>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grpSp>
          <p:sp>
            <p:nvSpPr>
              <p:cNvPr id="53" name="Volný tvar 52"/>
              <p:cNvSpPr/>
              <p:nvPr/>
            </p:nvSpPr>
            <p:spPr>
              <a:xfrm>
                <a:off x="6982190" y="3041707"/>
                <a:ext cx="3017543" cy="2212945"/>
              </a:xfrm>
              <a:custGeom>
                <a:avLst/>
                <a:gdLst>
                  <a:gd name="connsiteX0" fmla="*/ 36423 w 2376852"/>
                  <a:gd name="connsiteY0" fmla="*/ 2118438 h 2118438"/>
                  <a:gd name="connsiteX1" fmla="*/ 79966 w 2376852"/>
                  <a:gd name="connsiteY1" fmla="*/ 39266 h 2118438"/>
                  <a:gd name="connsiteX2" fmla="*/ 743994 w 2376852"/>
                  <a:gd name="connsiteY2" fmla="*/ 746838 h 2118438"/>
                  <a:gd name="connsiteX3" fmla="*/ 743994 w 2376852"/>
                  <a:gd name="connsiteY3" fmla="*/ 616209 h 2118438"/>
                  <a:gd name="connsiteX4" fmla="*/ 1277394 w 2376852"/>
                  <a:gd name="connsiteY4" fmla="*/ 1138723 h 2118438"/>
                  <a:gd name="connsiteX5" fmla="*/ 2376852 w 2376852"/>
                  <a:gd name="connsiteY5" fmla="*/ 1530609 h 2118438"/>
                  <a:gd name="connsiteX0" fmla="*/ 9806 w 2479981"/>
                  <a:gd name="connsiteY0" fmla="*/ 2105513 h 2105513"/>
                  <a:gd name="connsiteX1" fmla="*/ 183095 w 2479981"/>
                  <a:gd name="connsiteY1" fmla="*/ 38698 h 2105513"/>
                  <a:gd name="connsiteX2" fmla="*/ 847123 w 2479981"/>
                  <a:gd name="connsiteY2" fmla="*/ 746270 h 2105513"/>
                  <a:gd name="connsiteX3" fmla="*/ 847123 w 2479981"/>
                  <a:gd name="connsiteY3" fmla="*/ 615641 h 2105513"/>
                  <a:gd name="connsiteX4" fmla="*/ 1380523 w 2479981"/>
                  <a:gd name="connsiteY4" fmla="*/ 1138155 h 2105513"/>
                  <a:gd name="connsiteX5" fmla="*/ 2479981 w 2479981"/>
                  <a:gd name="connsiteY5" fmla="*/ 1530041 h 2105513"/>
                  <a:gd name="connsiteX0" fmla="*/ 0 w 2470175"/>
                  <a:gd name="connsiteY0" fmla="*/ 2105513 h 2105513"/>
                  <a:gd name="connsiteX1" fmla="*/ 173289 w 2470175"/>
                  <a:gd name="connsiteY1" fmla="*/ 38698 h 2105513"/>
                  <a:gd name="connsiteX2" fmla="*/ 837317 w 2470175"/>
                  <a:gd name="connsiteY2" fmla="*/ 746270 h 2105513"/>
                  <a:gd name="connsiteX3" fmla="*/ 837317 w 2470175"/>
                  <a:gd name="connsiteY3" fmla="*/ 615641 h 2105513"/>
                  <a:gd name="connsiteX4" fmla="*/ 1370717 w 2470175"/>
                  <a:gd name="connsiteY4" fmla="*/ 1138155 h 2105513"/>
                  <a:gd name="connsiteX5" fmla="*/ 2470175 w 2470175"/>
                  <a:gd name="connsiteY5" fmla="*/ 1530041 h 2105513"/>
                  <a:gd name="connsiteX0" fmla="*/ 0 w 2470175"/>
                  <a:gd name="connsiteY0" fmla="*/ 2184594 h 2184594"/>
                  <a:gd name="connsiteX1" fmla="*/ 173289 w 2470175"/>
                  <a:gd name="connsiteY1" fmla="*/ 117779 h 2184594"/>
                  <a:gd name="connsiteX2" fmla="*/ 562233 w 2470175"/>
                  <a:gd name="connsiteY2" fmla="*/ 315782 h 2184594"/>
                  <a:gd name="connsiteX3" fmla="*/ 837317 w 2470175"/>
                  <a:gd name="connsiteY3" fmla="*/ 825351 h 2184594"/>
                  <a:gd name="connsiteX4" fmla="*/ 837317 w 2470175"/>
                  <a:gd name="connsiteY4" fmla="*/ 694722 h 2184594"/>
                  <a:gd name="connsiteX5" fmla="*/ 1370717 w 2470175"/>
                  <a:gd name="connsiteY5" fmla="*/ 1217236 h 2184594"/>
                  <a:gd name="connsiteX6" fmla="*/ 2470175 w 2470175"/>
                  <a:gd name="connsiteY6" fmla="*/ 1609122 h 2184594"/>
                  <a:gd name="connsiteX0" fmla="*/ 0 w 2470175"/>
                  <a:gd name="connsiteY0" fmla="*/ 2184594 h 2184594"/>
                  <a:gd name="connsiteX1" fmla="*/ 173289 w 2470175"/>
                  <a:gd name="connsiteY1" fmla="*/ 117779 h 2184594"/>
                  <a:gd name="connsiteX2" fmla="*/ 562233 w 2470175"/>
                  <a:gd name="connsiteY2" fmla="*/ 315782 h 2184594"/>
                  <a:gd name="connsiteX3" fmla="*/ 837317 w 2470175"/>
                  <a:gd name="connsiteY3" fmla="*/ 825351 h 2184594"/>
                  <a:gd name="connsiteX4" fmla="*/ 923814 w 2470175"/>
                  <a:gd name="connsiteY4" fmla="*/ 707079 h 2184594"/>
                  <a:gd name="connsiteX5" fmla="*/ 1370717 w 2470175"/>
                  <a:gd name="connsiteY5" fmla="*/ 1217236 h 2184594"/>
                  <a:gd name="connsiteX6" fmla="*/ 2470175 w 2470175"/>
                  <a:gd name="connsiteY6" fmla="*/ 1609122 h 2184594"/>
                  <a:gd name="connsiteX0" fmla="*/ 0 w 2470175"/>
                  <a:gd name="connsiteY0" fmla="*/ 2183186 h 2183186"/>
                  <a:gd name="connsiteX1" fmla="*/ 173289 w 2470175"/>
                  <a:gd name="connsiteY1" fmla="*/ 116371 h 2183186"/>
                  <a:gd name="connsiteX2" fmla="*/ 562233 w 2470175"/>
                  <a:gd name="connsiteY2" fmla="*/ 314374 h 2183186"/>
                  <a:gd name="connsiteX3" fmla="*/ 821725 w 2470175"/>
                  <a:gd name="connsiteY3" fmla="*/ 814823 h 2183186"/>
                  <a:gd name="connsiteX4" fmla="*/ 837317 w 2470175"/>
                  <a:gd name="connsiteY4" fmla="*/ 823943 h 2183186"/>
                  <a:gd name="connsiteX5" fmla="*/ 923814 w 2470175"/>
                  <a:gd name="connsiteY5" fmla="*/ 705671 h 2183186"/>
                  <a:gd name="connsiteX6" fmla="*/ 1370717 w 2470175"/>
                  <a:gd name="connsiteY6" fmla="*/ 1215828 h 2183186"/>
                  <a:gd name="connsiteX7" fmla="*/ 2470175 w 2470175"/>
                  <a:gd name="connsiteY7" fmla="*/ 1607714 h 2183186"/>
                  <a:gd name="connsiteX0" fmla="*/ 0 w 2976802"/>
                  <a:gd name="connsiteY0" fmla="*/ 2183186 h 2183186"/>
                  <a:gd name="connsiteX1" fmla="*/ 173289 w 2976802"/>
                  <a:gd name="connsiteY1" fmla="*/ 116371 h 2183186"/>
                  <a:gd name="connsiteX2" fmla="*/ 562233 w 2976802"/>
                  <a:gd name="connsiteY2" fmla="*/ 314374 h 2183186"/>
                  <a:gd name="connsiteX3" fmla="*/ 821725 w 2976802"/>
                  <a:gd name="connsiteY3" fmla="*/ 814823 h 2183186"/>
                  <a:gd name="connsiteX4" fmla="*/ 837317 w 2976802"/>
                  <a:gd name="connsiteY4" fmla="*/ 823943 h 2183186"/>
                  <a:gd name="connsiteX5" fmla="*/ 923814 w 2976802"/>
                  <a:gd name="connsiteY5" fmla="*/ 705671 h 2183186"/>
                  <a:gd name="connsiteX6" fmla="*/ 1370717 w 2976802"/>
                  <a:gd name="connsiteY6" fmla="*/ 1215828 h 2183186"/>
                  <a:gd name="connsiteX7" fmla="*/ 2976802 w 2976802"/>
                  <a:gd name="connsiteY7" fmla="*/ 2077271 h 2183186"/>
                  <a:gd name="connsiteX0" fmla="*/ 0 w 2976802"/>
                  <a:gd name="connsiteY0" fmla="*/ 2183186 h 2183186"/>
                  <a:gd name="connsiteX1" fmla="*/ 173289 w 2976802"/>
                  <a:gd name="connsiteY1" fmla="*/ 116371 h 2183186"/>
                  <a:gd name="connsiteX2" fmla="*/ 562233 w 2976802"/>
                  <a:gd name="connsiteY2" fmla="*/ 314374 h 2183186"/>
                  <a:gd name="connsiteX3" fmla="*/ 821725 w 2976802"/>
                  <a:gd name="connsiteY3" fmla="*/ 814823 h 2183186"/>
                  <a:gd name="connsiteX4" fmla="*/ 837317 w 2976802"/>
                  <a:gd name="connsiteY4" fmla="*/ 823943 h 2183186"/>
                  <a:gd name="connsiteX5" fmla="*/ 923814 w 2976802"/>
                  <a:gd name="connsiteY5" fmla="*/ 705671 h 2183186"/>
                  <a:gd name="connsiteX6" fmla="*/ 1426322 w 2976802"/>
                  <a:gd name="connsiteY6" fmla="*/ 1197293 h 2183186"/>
                  <a:gd name="connsiteX7" fmla="*/ 2976802 w 2976802"/>
                  <a:gd name="connsiteY7" fmla="*/ 2077271 h 2183186"/>
                  <a:gd name="connsiteX0" fmla="*/ 0 w 2976802"/>
                  <a:gd name="connsiteY0" fmla="*/ 2183186 h 2183186"/>
                  <a:gd name="connsiteX1" fmla="*/ 173289 w 2976802"/>
                  <a:gd name="connsiteY1" fmla="*/ 116371 h 2183186"/>
                  <a:gd name="connsiteX2" fmla="*/ 562233 w 2976802"/>
                  <a:gd name="connsiteY2" fmla="*/ 314374 h 2183186"/>
                  <a:gd name="connsiteX3" fmla="*/ 821725 w 2976802"/>
                  <a:gd name="connsiteY3" fmla="*/ 814823 h 2183186"/>
                  <a:gd name="connsiteX4" fmla="*/ 852406 w 2976802"/>
                  <a:gd name="connsiteY4" fmla="*/ 839032 h 2183186"/>
                  <a:gd name="connsiteX5" fmla="*/ 923814 w 2976802"/>
                  <a:gd name="connsiteY5" fmla="*/ 705671 h 2183186"/>
                  <a:gd name="connsiteX6" fmla="*/ 1426322 w 2976802"/>
                  <a:gd name="connsiteY6" fmla="*/ 1197293 h 2183186"/>
                  <a:gd name="connsiteX7" fmla="*/ 2976802 w 2976802"/>
                  <a:gd name="connsiteY7" fmla="*/ 2077271 h 2183186"/>
                  <a:gd name="connsiteX0" fmla="*/ 0 w 2976802"/>
                  <a:gd name="connsiteY0" fmla="*/ 2183186 h 2183186"/>
                  <a:gd name="connsiteX1" fmla="*/ 173289 w 2976802"/>
                  <a:gd name="connsiteY1" fmla="*/ 116371 h 2183186"/>
                  <a:gd name="connsiteX2" fmla="*/ 562233 w 2976802"/>
                  <a:gd name="connsiteY2" fmla="*/ 314374 h 2183186"/>
                  <a:gd name="connsiteX3" fmla="*/ 791547 w 2976802"/>
                  <a:gd name="connsiteY3" fmla="*/ 757484 h 2183186"/>
                  <a:gd name="connsiteX4" fmla="*/ 852406 w 2976802"/>
                  <a:gd name="connsiteY4" fmla="*/ 839032 h 2183186"/>
                  <a:gd name="connsiteX5" fmla="*/ 923814 w 2976802"/>
                  <a:gd name="connsiteY5" fmla="*/ 705671 h 2183186"/>
                  <a:gd name="connsiteX6" fmla="*/ 1426322 w 2976802"/>
                  <a:gd name="connsiteY6" fmla="*/ 1197293 h 2183186"/>
                  <a:gd name="connsiteX7" fmla="*/ 2976802 w 2976802"/>
                  <a:gd name="connsiteY7" fmla="*/ 2077271 h 2183186"/>
                  <a:gd name="connsiteX0" fmla="*/ 0 w 2976802"/>
                  <a:gd name="connsiteY0" fmla="*/ 2183186 h 2183186"/>
                  <a:gd name="connsiteX1" fmla="*/ 173289 w 2976802"/>
                  <a:gd name="connsiteY1" fmla="*/ 116371 h 2183186"/>
                  <a:gd name="connsiteX2" fmla="*/ 562233 w 2976802"/>
                  <a:gd name="connsiteY2" fmla="*/ 314374 h 2183186"/>
                  <a:gd name="connsiteX3" fmla="*/ 791547 w 2976802"/>
                  <a:gd name="connsiteY3" fmla="*/ 757484 h 2183186"/>
                  <a:gd name="connsiteX4" fmla="*/ 837317 w 2976802"/>
                  <a:gd name="connsiteY4" fmla="*/ 866193 h 2183186"/>
                  <a:gd name="connsiteX5" fmla="*/ 923814 w 2976802"/>
                  <a:gd name="connsiteY5" fmla="*/ 705671 h 2183186"/>
                  <a:gd name="connsiteX6" fmla="*/ 1426322 w 2976802"/>
                  <a:gd name="connsiteY6" fmla="*/ 1197293 h 2183186"/>
                  <a:gd name="connsiteX7" fmla="*/ 2976802 w 2976802"/>
                  <a:gd name="connsiteY7" fmla="*/ 2077271 h 2183186"/>
                  <a:gd name="connsiteX0" fmla="*/ 0 w 2976802"/>
                  <a:gd name="connsiteY0" fmla="*/ 2183186 h 2183186"/>
                  <a:gd name="connsiteX1" fmla="*/ 173289 w 2976802"/>
                  <a:gd name="connsiteY1" fmla="*/ 116371 h 2183186"/>
                  <a:gd name="connsiteX2" fmla="*/ 562233 w 2976802"/>
                  <a:gd name="connsiteY2" fmla="*/ 314374 h 2183186"/>
                  <a:gd name="connsiteX3" fmla="*/ 791547 w 2976802"/>
                  <a:gd name="connsiteY3" fmla="*/ 757484 h 2183186"/>
                  <a:gd name="connsiteX4" fmla="*/ 837317 w 2976802"/>
                  <a:gd name="connsiteY4" fmla="*/ 866193 h 2183186"/>
                  <a:gd name="connsiteX5" fmla="*/ 960028 w 2976802"/>
                  <a:gd name="connsiteY5" fmla="*/ 750939 h 2183186"/>
                  <a:gd name="connsiteX6" fmla="*/ 1426322 w 2976802"/>
                  <a:gd name="connsiteY6" fmla="*/ 1197293 h 2183186"/>
                  <a:gd name="connsiteX7" fmla="*/ 2976802 w 2976802"/>
                  <a:gd name="connsiteY7" fmla="*/ 2077271 h 2183186"/>
                  <a:gd name="connsiteX0" fmla="*/ 0 w 2976802"/>
                  <a:gd name="connsiteY0" fmla="*/ 2186657 h 2186657"/>
                  <a:gd name="connsiteX1" fmla="*/ 173289 w 2976802"/>
                  <a:gd name="connsiteY1" fmla="*/ 119842 h 2186657"/>
                  <a:gd name="connsiteX2" fmla="*/ 539599 w 2976802"/>
                  <a:gd name="connsiteY2" fmla="*/ 304265 h 2186657"/>
                  <a:gd name="connsiteX3" fmla="*/ 791547 w 2976802"/>
                  <a:gd name="connsiteY3" fmla="*/ 760955 h 2186657"/>
                  <a:gd name="connsiteX4" fmla="*/ 837317 w 2976802"/>
                  <a:gd name="connsiteY4" fmla="*/ 869664 h 2186657"/>
                  <a:gd name="connsiteX5" fmla="*/ 960028 w 2976802"/>
                  <a:gd name="connsiteY5" fmla="*/ 754410 h 2186657"/>
                  <a:gd name="connsiteX6" fmla="*/ 1426322 w 2976802"/>
                  <a:gd name="connsiteY6" fmla="*/ 1200764 h 2186657"/>
                  <a:gd name="connsiteX7" fmla="*/ 2976802 w 2976802"/>
                  <a:gd name="connsiteY7" fmla="*/ 2080742 h 2186657"/>
                  <a:gd name="connsiteX0" fmla="*/ 0 w 2976802"/>
                  <a:gd name="connsiteY0" fmla="*/ 2186657 h 2186657"/>
                  <a:gd name="connsiteX1" fmla="*/ 173289 w 2976802"/>
                  <a:gd name="connsiteY1" fmla="*/ 119842 h 2186657"/>
                  <a:gd name="connsiteX2" fmla="*/ 539599 w 2976802"/>
                  <a:gd name="connsiteY2" fmla="*/ 304265 h 2186657"/>
                  <a:gd name="connsiteX3" fmla="*/ 791547 w 2976802"/>
                  <a:gd name="connsiteY3" fmla="*/ 760955 h 2186657"/>
                  <a:gd name="connsiteX4" fmla="*/ 837317 w 2976802"/>
                  <a:gd name="connsiteY4" fmla="*/ 869664 h 2186657"/>
                  <a:gd name="connsiteX5" fmla="*/ 960028 w 2976802"/>
                  <a:gd name="connsiteY5" fmla="*/ 754410 h 2186657"/>
                  <a:gd name="connsiteX6" fmla="*/ 1426322 w 2976802"/>
                  <a:gd name="connsiteY6" fmla="*/ 1200764 h 2186657"/>
                  <a:gd name="connsiteX7" fmla="*/ 2976802 w 2976802"/>
                  <a:gd name="connsiteY7" fmla="*/ 2080742 h 2186657"/>
                  <a:gd name="connsiteX0" fmla="*/ 0 w 2976802"/>
                  <a:gd name="connsiteY0" fmla="*/ 2192112 h 2192112"/>
                  <a:gd name="connsiteX1" fmla="*/ 173289 w 2976802"/>
                  <a:gd name="connsiteY1" fmla="*/ 125297 h 2192112"/>
                  <a:gd name="connsiteX2" fmla="*/ 539599 w 2976802"/>
                  <a:gd name="connsiteY2" fmla="*/ 309720 h 2192112"/>
                  <a:gd name="connsiteX3" fmla="*/ 791547 w 2976802"/>
                  <a:gd name="connsiteY3" fmla="*/ 766410 h 2192112"/>
                  <a:gd name="connsiteX4" fmla="*/ 837317 w 2976802"/>
                  <a:gd name="connsiteY4" fmla="*/ 875119 h 2192112"/>
                  <a:gd name="connsiteX5" fmla="*/ 960028 w 2976802"/>
                  <a:gd name="connsiteY5" fmla="*/ 759865 h 2192112"/>
                  <a:gd name="connsiteX6" fmla="*/ 1426322 w 2976802"/>
                  <a:gd name="connsiteY6" fmla="*/ 1206219 h 2192112"/>
                  <a:gd name="connsiteX7" fmla="*/ 2976802 w 2976802"/>
                  <a:gd name="connsiteY7" fmla="*/ 2086197 h 2192112"/>
                  <a:gd name="connsiteX0" fmla="*/ 0 w 2976802"/>
                  <a:gd name="connsiteY0" fmla="*/ 2192112 h 2192112"/>
                  <a:gd name="connsiteX1" fmla="*/ 173289 w 2976802"/>
                  <a:gd name="connsiteY1" fmla="*/ 125297 h 2192112"/>
                  <a:gd name="connsiteX2" fmla="*/ 539599 w 2976802"/>
                  <a:gd name="connsiteY2" fmla="*/ 309720 h 2192112"/>
                  <a:gd name="connsiteX3" fmla="*/ 791547 w 2976802"/>
                  <a:gd name="connsiteY3" fmla="*/ 766410 h 2192112"/>
                  <a:gd name="connsiteX4" fmla="*/ 837317 w 2976802"/>
                  <a:gd name="connsiteY4" fmla="*/ 875119 h 2192112"/>
                  <a:gd name="connsiteX5" fmla="*/ 960028 w 2976802"/>
                  <a:gd name="connsiteY5" fmla="*/ 759865 h 2192112"/>
                  <a:gd name="connsiteX6" fmla="*/ 1426322 w 2976802"/>
                  <a:gd name="connsiteY6" fmla="*/ 1206219 h 2192112"/>
                  <a:gd name="connsiteX7" fmla="*/ 2976802 w 2976802"/>
                  <a:gd name="connsiteY7" fmla="*/ 2086197 h 2192112"/>
                  <a:gd name="connsiteX0" fmla="*/ 0 w 2976802"/>
                  <a:gd name="connsiteY0" fmla="*/ 2192112 h 2192112"/>
                  <a:gd name="connsiteX1" fmla="*/ 173289 w 2976802"/>
                  <a:gd name="connsiteY1" fmla="*/ 125297 h 2192112"/>
                  <a:gd name="connsiteX2" fmla="*/ 539599 w 2976802"/>
                  <a:gd name="connsiteY2" fmla="*/ 309720 h 2192112"/>
                  <a:gd name="connsiteX3" fmla="*/ 791547 w 2976802"/>
                  <a:gd name="connsiteY3" fmla="*/ 766410 h 2192112"/>
                  <a:gd name="connsiteX4" fmla="*/ 837317 w 2976802"/>
                  <a:gd name="connsiteY4" fmla="*/ 875119 h 2192112"/>
                  <a:gd name="connsiteX5" fmla="*/ 1000768 w 2976802"/>
                  <a:gd name="connsiteY5" fmla="*/ 782498 h 2192112"/>
                  <a:gd name="connsiteX6" fmla="*/ 1426322 w 2976802"/>
                  <a:gd name="connsiteY6" fmla="*/ 1206219 h 2192112"/>
                  <a:gd name="connsiteX7" fmla="*/ 2976802 w 2976802"/>
                  <a:gd name="connsiteY7" fmla="*/ 2086197 h 2192112"/>
                  <a:gd name="connsiteX0" fmla="*/ 0 w 2976802"/>
                  <a:gd name="connsiteY0" fmla="*/ 2192112 h 2192112"/>
                  <a:gd name="connsiteX1" fmla="*/ 173289 w 2976802"/>
                  <a:gd name="connsiteY1" fmla="*/ 125297 h 2192112"/>
                  <a:gd name="connsiteX2" fmla="*/ 539599 w 2976802"/>
                  <a:gd name="connsiteY2" fmla="*/ 309720 h 2192112"/>
                  <a:gd name="connsiteX3" fmla="*/ 791547 w 2976802"/>
                  <a:gd name="connsiteY3" fmla="*/ 766410 h 2192112"/>
                  <a:gd name="connsiteX4" fmla="*/ 837317 w 2976802"/>
                  <a:gd name="connsiteY4" fmla="*/ 875119 h 2192112"/>
                  <a:gd name="connsiteX5" fmla="*/ 1000768 w 2976802"/>
                  <a:gd name="connsiteY5" fmla="*/ 782498 h 2192112"/>
                  <a:gd name="connsiteX6" fmla="*/ 1693399 w 2976802"/>
                  <a:gd name="connsiteY6" fmla="*/ 1418976 h 2192112"/>
                  <a:gd name="connsiteX7" fmla="*/ 2976802 w 2976802"/>
                  <a:gd name="connsiteY7" fmla="*/ 2086197 h 2192112"/>
                  <a:gd name="connsiteX0" fmla="*/ 0 w 3017542"/>
                  <a:gd name="connsiteY0" fmla="*/ 2192112 h 2212946"/>
                  <a:gd name="connsiteX1" fmla="*/ 173289 w 3017542"/>
                  <a:gd name="connsiteY1" fmla="*/ 125297 h 2212946"/>
                  <a:gd name="connsiteX2" fmla="*/ 539599 w 3017542"/>
                  <a:gd name="connsiteY2" fmla="*/ 309720 h 2212946"/>
                  <a:gd name="connsiteX3" fmla="*/ 791547 w 3017542"/>
                  <a:gd name="connsiteY3" fmla="*/ 766410 h 2212946"/>
                  <a:gd name="connsiteX4" fmla="*/ 837317 w 3017542"/>
                  <a:gd name="connsiteY4" fmla="*/ 875119 h 2212946"/>
                  <a:gd name="connsiteX5" fmla="*/ 1000768 w 3017542"/>
                  <a:gd name="connsiteY5" fmla="*/ 782498 h 2212946"/>
                  <a:gd name="connsiteX6" fmla="*/ 1693399 w 3017542"/>
                  <a:gd name="connsiteY6" fmla="*/ 1418976 h 2212946"/>
                  <a:gd name="connsiteX7" fmla="*/ 3017542 w 3017542"/>
                  <a:gd name="connsiteY7" fmla="*/ 2212946 h 2212946"/>
                  <a:gd name="connsiteX0" fmla="*/ 0 w 3017542"/>
                  <a:gd name="connsiteY0" fmla="*/ 2192112 h 2212946"/>
                  <a:gd name="connsiteX1" fmla="*/ 173289 w 3017542"/>
                  <a:gd name="connsiteY1" fmla="*/ 125297 h 2212946"/>
                  <a:gd name="connsiteX2" fmla="*/ 539599 w 3017542"/>
                  <a:gd name="connsiteY2" fmla="*/ 309720 h 2212946"/>
                  <a:gd name="connsiteX3" fmla="*/ 791547 w 3017542"/>
                  <a:gd name="connsiteY3" fmla="*/ 766410 h 2212946"/>
                  <a:gd name="connsiteX4" fmla="*/ 837317 w 3017542"/>
                  <a:gd name="connsiteY4" fmla="*/ 875119 h 2212946"/>
                  <a:gd name="connsiteX5" fmla="*/ 1000768 w 3017542"/>
                  <a:gd name="connsiteY5" fmla="*/ 782498 h 2212946"/>
                  <a:gd name="connsiteX6" fmla="*/ 1693399 w 3017542"/>
                  <a:gd name="connsiteY6" fmla="*/ 1418976 h 2212946"/>
                  <a:gd name="connsiteX7" fmla="*/ 3017542 w 3017542"/>
                  <a:gd name="connsiteY7" fmla="*/ 2212946 h 2212946"/>
                  <a:gd name="connsiteX0" fmla="*/ 0 w 3017542"/>
                  <a:gd name="connsiteY0" fmla="*/ 2192112 h 2212946"/>
                  <a:gd name="connsiteX1" fmla="*/ 173289 w 3017542"/>
                  <a:gd name="connsiteY1" fmla="*/ 125297 h 2212946"/>
                  <a:gd name="connsiteX2" fmla="*/ 539599 w 3017542"/>
                  <a:gd name="connsiteY2" fmla="*/ 309720 h 2212946"/>
                  <a:gd name="connsiteX3" fmla="*/ 768913 w 3017542"/>
                  <a:gd name="connsiteY3" fmla="*/ 757357 h 2212946"/>
                  <a:gd name="connsiteX4" fmla="*/ 837317 w 3017542"/>
                  <a:gd name="connsiteY4" fmla="*/ 875119 h 2212946"/>
                  <a:gd name="connsiteX5" fmla="*/ 1000768 w 3017542"/>
                  <a:gd name="connsiteY5" fmla="*/ 782498 h 2212946"/>
                  <a:gd name="connsiteX6" fmla="*/ 1693399 w 3017542"/>
                  <a:gd name="connsiteY6" fmla="*/ 1418976 h 2212946"/>
                  <a:gd name="connsiteX7" fmla="*/ 3017542 w 3017542"/>
                  <a:gd name="connsiteY7" fmla="*/ 2212946 h 2212946"/>
                  <a:gd name="connsiteX0" fmla="*/ 0 w 3017542"/>
                  <a:gd name="connsiteY0" fmla="*/ 2192112 h 2212946"/>
                  <a:gd name="connsiteX1" fmla="*/ 173289 w 3017542"/>
                  <a:gd name="connsiteY1" fmla="*/ 125297 h 2212946"/>
                  <a:gd name="connsiteX2" fmla="*/ 539599 w 3017542"/>
                  <a:gd name="connsiteY2" fmla="*/ 309720 h 2212946"/>
                  <a:gd name="connsiteX3" fmla="*/ 768913 w 3017542"/>
                  <a:gd name="connsiteY3" fmla="*/ 757357 h 2212946"/>
                  <a:gd name="connsiteX4" fmla="*/ 837317 w 3017542"/>
                  <a:gd name="connsiteY4" fmla="*/ 875119 h 2212946"/>
                  <a:gd name="connsiteX5" fmla="*/ 1329761 w 3017542"/>
                  <a:gd name="connsiteY5" fmla="*/ 1067671 h 2212946"/>
                  <a:gd name="connsiteX6" fmla="*/ 1693399 w 3017542"/>
                  <a:gd name="connsiteY6" fmla="*/ 1418976 h 2212946"/>
                  <a:gd name="connsiteX7" fmla="*/ 3017542 w 3017542"/>
                  <a:gd name="connsiteY7" fmla="*/ 2212946 h 2212946"/>
                  <a:gd name="connsiteX0" fmla="*/ 0 w 3017542"/>
                  <a:gd name="connsiteY0" fmla="*/ 2192112 h 2212946"/>
                  <a:gd name="connsiteX1" fmla="*/ 173289 w 3017542"/>
                  <a:gd name="connsiteY1" fmla="*/ 125297 h 2212946"/>
                  <a:gd name="connsiteX2" fmla="*/ 539599 w 3017542"/>
                  <a:gd name="connsiteY2" fmla="*/ 309720 h 2212946"/>
                  <a:gd name="connsiteX3" fmla="*/ 768913 w 3017542"/>
                  <a:gd name="connsiteY3" fmla="*/ 757357 h 2212946"/>
                  <a:gd name="connsiteX4" fmla="*/ 1142238 w 3017542"/>
                  <a:gd name="connsiteY4" fmla="*/ 1065234 h 2212946"/>
                  <a:gd name="connsiteX5" fmla="*/ 1329761 w 3017542"/>
                  <a:gd name="connsiteY5" fmla="*/ 1067671 h 2212946"/>
                  <a:gd name="connsiteX6" fmla="*/ 1693399 w 3017542"/>
                  <a:gd name="connsiteY6" fmla="*/ 1418976 h 2212946"/>
                  <a:gd name="connsiteX7" fmla="*/ 3017542 w 3017542"/>
                  <a:gd name="connsiteY7" fmla="*/ 2212946 h 2212946"/>
                  <a:gd name="connsiteX0" fmla="*/ 0 w 3017542"/>
                  <a:gd name="connsiteY0" fmla="*/ 2192112 h 2212946"/>
                  <a:gd name="connsiteX1" fmla="*/ 173289 w 3017542"/>
                  <a:gd name="connsiteY1" fmla="*/ 125297 h 2212946"/>
                  <a:gd name="connsiteX2" fmla="*/ 539599 w 3017542"/>
                  <a:gd name="connsiteY2" fmla="*/ 309720 h 2212946"/>
                  <a:gd name="connsiteX3" fmla="*/ 768913 w 3017542"/>
                  <a:gd name="connsiteY3" fmla="*/ 757357 h 2212946"/>
                  <a:gd name="connsiteX4" fmla="*/ 1142238 w 3017542"/>
                  <a:gd name="connsiteY4" fmla="*/ 1065234 h 2212946"/>
                  <a:gd name="connsiteX5" fmla="*/ 1385930 w 3017542"/>
                  <a:gd name="connsiteY5" fmla="*/ 1061730 h 2212946"/>
                  <a:gd name="connsiteX6" fmla="*/ 1693399 w 3017542"/>
                  <a:gd name="connsiteY6" fmla="*/ 1418976 h 2212946"/>
                  <a:gd name="connsiteX7" fmla="*/ 3017542 w 3017542"/>
                  <a:gd name="connsiteY7" fmla="*/ 2212946 h 2212946"/>
                  <a:gd name="connsiteX0" fmla="*/ 0 w 3017542"/>
                  <a:gd name="connsiteY0" fmla="*/ 2192112 h 2212946"/>
                  <a:gd name="connsiteX1" fmla="*/ 173289 w 3017542"/>
                  <a:gd name="connsiteY1" fmla="*/ 125297 h 2212946"/>
                  <a:gd name="connsiteX2" fmla="*/ 539599 w 3017542"/>
                  <a:gd name="connsiteY2" fmla="*/ 309720 h 2212946"/>
                  <a:gd name="connsiteX3" fmla="*/ 768913 w 3017542"/>
                  <a:gd name="connsiteY3" fmla="*/ 757357 h 2212946"/>
                  <a:gd name="connsiteX4" fmla="*/ 1094092 w 3017542"/>
                  <a:gd name="connsiteY4" fmla="*/ 1083056 h 2212946"/>
                  <a:gd name="connsiteX5" fmla="*/ 1385930 w 3017542"/>
                  <a:gd name="connsiteY5" fmla="*/ 1061730 h 2212946"/>
                  <a:gd name="connsiteX6" fmla="*/ 1693399 w 3017542"/>
                  <a:gd name="connsiteY6" fmla="*/ 1418976 h 2212946"/>
                  <a:gd name="connsiteX7" fmla="*/ 3017542 w 3017542"/>
                  <a:gd name="connsiteY7" fmla="*/ 2212946 h 2212946"/>
                  <a:gd name="connsiteX0" fmla="*/ 0 w 3017542"/>
                  <a:gd name="connsiteY0" fmla="*/ 2192112 h 2212946"/>
                  <a:gd name="connsiteX1" fmla="*/ 173289 w 3017542"/>
                  <a:gd name="connsiteY1" fmla="*/ 125297 h 2212946"/>
                  <a:gd name="connsiteX2" fmla="*/ 539599 w 3017542"/>
                  <a:gd name="connsiteY2" fmla="*/ 309720 h 2212946"/>
                  <a:gd name="connsiteX3" fmla="*/ 841130 w 3017542"/>
                  <a:gd name="connsiteY3" fmla="*/ 769240 h 2212946"/>
                  <a:gd name="connsiteX4" fmla="*/ 1094092 w 3017542"/>
                  <a:gd name="connsiteY4" fmla="*/ 1083056 h 2212946"/>
                  <a:gd name="connsiteX5" fmla="*/ 1385930 w 3017542"/>
                  <a:gd name="connsiteY5" fmla="*/ 1061730 h 2212946"/>
                  <a:gd name="connsiteX6" fmla="*/ 1693399 w 3017542"/>
                  <a:gd name="connsiteY6" fmla="*/ 1418976 h 2212946"/>
                  <a:gd name="connsiteX7" fmla="*/ 3017542 w 3017542"/>
                  <a:gd name="connsiteY7" fmla="*/ 2212946 h 2212946"/>
                  <a:gd name="connsiteX0" fmla="*/ 0 w 3017542"/>
                  <a:gd name="connsiteY0" fmla="*/ 2192112 h 2212946"/>
                  <a:gd name="connsiteX1" fmla="*/ 173289 w 3017542"/>
                  <a:gd name="connsiteY1" fmla="*/ 125297 h 2212946"/>
                  <a:gd name="connsiteX2" fmla="*/ 539599 w 3017542"/>
                  <a:gd name="connsiteY2" fmla="*/ 309720 h 2212946"/>
                  <a:gd name="connsiteX3" fmla="*/ 841130 w 3017542"/>
                  <a:gd name="connsiteY3" fmla="*/ 769240 h 2212946"/>
                  <a:gd name="connsiteX4" fmla="*/ 1094092 w 3017542"/>
                  <a:gd name="connsiteY4" fmla="*/ 1083056 h 2212946"/>
                  <a:gd name="connsiteX5" fmla="*/ 1385930 w 3017542"/>
                  <a:gd name="connsiteY5" fmla="*/ 1061730 h 2212946"/>
                  <a:gd name="connsiteX6" fmla="*/ 1805740 w 3017542"/>
                  <a:gd name="connsiteY6" fmla="*/ 1472447 h 2212946"/>
                  <a:gd name="connsiteX7" fmla="*/ 3017542 w 3017542"/>
                  <a:gd name="connsiteY7" fmla="*/ 2212946 h 221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7542" h="2212946">
                    <a:moveTo>
                      <a:pt x="0" y="2192112"/>
                    </a:moveTo>
                    <a:cubicBezTo>
                      <a:pt x="67839" y="1266826"/>
                      <a:pt x="83356" y="439029"/>
                      <a:pt x="173289" y="125297"/>
                    </a:cubicBezTo>
                    <a:cubicBezTo>
                      <a:pt x="263222" y="-188435"/>
                      <a:pt x="448196" y="168833"/>
                      <a:pt x="539599" y="309720"/>
                    </a:cubicBezTo>
                    <a:cubicBezTo>
                      <a:pt x="649108" y="500402"/>
                      <a:pt x="795283" y="684312"/>
                      <a:pt x="841130" y="769240"/>
                    </a:cubicBezTo>
                    <a:cubicBezTo>
                      <a:pt x="886977" y="854168"/>
                      <a:pt x="1003292" y="1034308"/>
                      <a:pt x="1094092" y="1083056"/>
                    </a:cubicBezTo>
                    <a:cubicBezTo>
                      <a:pt x="1184892" y="1131804"/>
                      <a:pt x="1267322" y="996832"/>
                      <a:pt x="1385930" y="1061730"/>
                    </a:cubicBezTo>
                    <a:cubicBezTo>
                      <a:pt x="1504538" y="1126628"/>
                      <a:pt x="1533805" y="1280578"/>
                      <a:pt x="1805740" y="1472447"/>
                    </a:cubicBezTo>
                    <a:cubicBezTo>
                      <a:pt x="2077675" y="1664316"/>
                      <a:pt x="2831569" y="2135003"/>
                      <a:pt x="3017542" y="2212946"/>
                    </a:cubicBezTo>
                  </a:path>
                </a:pathLst>
              </a:custGeom>
              <a:ln w="19050">
                <a:solidFill>
                  <a:schemeClr val="tx1"/>
                </a:solidFill>
              </a:ln>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cxnSp>
            <p:nvCxnSpPr>
              <p:cNvPr id="54" name="Přímá spojnice se šipkou 53"/>
              <p:cNvCxnSpPr/>
              <p:nvPr/>
            </p:nvCxnSpPr>
            <p:spPr bwMode="auto">
              <a:xfrm>
                <a:off x="7243948" y="3031558"/>
                <a:ext cx="0" cy="2212946"/>
              </a:xfrm>
              <a:prstGeom prst="straightConnector1">
                <a:avLst/>
              </a:prstGeom>
              <a:solidFill>
                <a:schemeClr val="accent1"/>
              </a:solidFill>
              <a:ln w="38100" cap="flat" cmpd="sng" algn="ctr">
                <a:solidFill>
                  <a:schemeClr val="tx1"/>
                </a:solidFill>
                <a:prstDash val="solid"/>
                <a:miter lim="800000"/>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Přímá spojnice 54"/>
              <p:cNvCxnSpPr>
                <a:stCxn id="60" idx="8"/>
                <a:endCxn id="60" idx="8"/>
              </p:cNvCxnSpPr>
              <p:nvPr/>
            </p:nvCxnSpPr>
            <p:spPr bwMode="auto">
              <a:xfrm>
                <a:off x="5880227" y="4599158"/>
                <a:ext cx="0" cy="0"/>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Přímá spojnice 55"/>
              <p:cNvCxnSpPr/>
              <p:nvPr/>
            </p:nvCxnSpPr>
            <p:spPr bwMode="auto">
              <a:xfrm>
                <a:off x="3752551" y="4598582"/>
                <a:ext cx="2088000" cy="0"/>
              </a:xfrm>
              <a:prstGeom prst="line">
                <a:avLst/>
              </a:prstGeom>
              <a:solidFill>
                <a:schemeClr val="accent1"/>
              </a:solidFill>
              <a:ln w="1905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Přímá spojnice 56"/>
              <p:cNvCxnSpPr/>
              <p:nvPr/>
            </p:nvCxnSpPr>
            <p:spPr bwMode="auto">
              <a:xfrm>
                <a:off x="3774326" y="3029107"/>
                <a:ext cx="468000" cy="0"/>
              </a:xfrm>
              <a:prstGeom prst="line">
                <a:avLst/>
              </a:prstGeom>
              <a:solidFill>
                <a:schemeClr val="accent1"/>
              </a:solidFill>
              <a:ln w="1905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Přímá spojnice 57"/>
              <p:cNvCxnSpPr/>
              <p:nvPr/>
            </p:nvCxnSpPr>
            <p:spPr bwMode="auto">
              <a:xfrm>
                <a:off x="3772351" y="5235882"/>
                <a:ext cx="3204000" cy="0"/>
              </a:xfrm>
              <a:prstGeom prst="line">
                <a:avLst/>
              </a:prstGeom>
              <a:solidFill>
                <a:schemeClr val="accent1"/>
              </a:solidFill>
              <a:ln w="1905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61" name="Přímá spojnice se šipkou 60"/>
            <p:cNvCxnSpPr/>
            <p:nvPr/>
          </p:nvCxnSpPr>
          <p:spPr bwMode="auto">
            <a:xfrm>
              <a:off x="7627816" y="5982453"/>
              <a:ext cx="1836000" cy="0"/>
            </a:xfrm>
            <a:prstGeom prst="straightConnector1">
              <a:avLst/>
            </a:prstGeom>
            <a:solidFill>
              <a:schemeClr val="accent1"/>
            </a:solidFill>
            <a:ln w="38100" cap="flat" cmpd="sng" algn="ctr">
              <a:solidFill>
                <a:schemeClr val="tx1"/>
              </a:solidFill>
              <a:prstDash val="solid"/>
              <a:miter lim="800000"/>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3" name="TextovéPole 62"/>
          <p:cNvSpPr txBox="1"/>
          <p:nvPr/>
        </p:nvSpPr>
        <p:spPr>
          <a:xfrm>
            <a:off x="8020123" y="3844687"/>
            <a:ext cx="1383547" cy="307777"/>
          </a:xfrm>
          <a:prstGeom prst="rect">
            <a:avLst/>
          </a:prstGeom>
          <a:noFill/>
        </p:spPr>
        <p:txBody>
          <a:bodyPr wrap="square" rtlCol="0">
            <a:spAutoFit/>
          </a:bodyPr>
          <a:lstStyle/>
          <a:p>
            <a:r>
              <a:rPr lang="cs-CZ" sz="1400" dirty="0" err="1"/>
              <a:t>Dicrotic</a:t>
            </a:r>
            <a:r>
              <a:rPr lang="cs-CZ" sz="1400" dirty="0"/>
              <a:t> </a:t>
            </a:r>
            <a:r>
              <a:rPr lang="cs-CZ" sz="1400" dirty="0" err="1"/>
              <a:t>notch</a:t>
            </a:r>
            <a:endParaRPr lang="cs-CZ" sz="1400" dirty="0"/>
          </a:p>
        </p:txBody>
      </p:sp>
      <p:cxnSp>
        <p:nvCxnSpPr>
          <p:cNvPr id="65" name="Přímá spojnice 64"/>
          <p:cNvCxnSpPr>
            <a:stCxn id="59" idx="4"/>
          </p:cNvCxnSpPr>
          <p:nvPr/>
        </p:nvCxnSpPr>
        <p:spPr bwMode="auto">
          <a:xfrm flipV="1">
            <a:off x="7712862" y="4405824"/>
            <a:ext cx="623685" cy="245068"/>
          </a:xfrm>
          <a:prstGeom prst="line">
            <a:avLst/>
          </a:prstGeom>
          <a:solidFill>
            <a:schemeClr val="accent1"/>
          </a:solidFill>
          <a:ln w="1905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139323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Department of Physiology, Faculty of Medicine, Masaryk University</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err="1"/>
              <a:t>Rules</a:t>
            </a:r>
            <a:r>
              <a:rPr lang="cs-CZ" dirty="0"/>
              <a:t> </a:t>
            </a:r>
            <a:r>
              <a:rPr lang="cs-CZ" dirty="0" err="1"/>
              <a:t>for</a:t>
            </a:r>
            <a:r>
              <a:rPr lang="cs-CZ" dirty="0"/>
              <a:t> BP </a:t>
            </a:r>
            <a:r>
              <a:rPr lang="cs-CZ" dirty="0" err="1"/>
              <a:t>measurement</a:t>
            </a:r>
            <a:endParaRPr lang="cs-CZ" dirty="0"/>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en-US" dirty="0"/>
              <a:t>Environment: pleasant room temperature, quiet surroundings</a:t>
            </a:r>
            <a:endParaRPr lang="cs-CZ" dirty="0"/>
          </a:p>
          <a:p>
            <a:pPr>
              <a:lnSpc>
                <a:spcPct val="100000"/>
              </a:lnSpc>
            </a:pPr>
            <a:r>
              <a:rPr lang="en-US" dirty="0"/>
              <a:t>Position: the patient sits with his back leaning backwards, both legs are on the floor, forearm rests on a surface </a:t>
            </a:r>
            <a:endParaRPr lang="cs-CZ" dirty="0"/>
          </a:p>
          <a:p>
            <a:pPr>
              <a:lnSpc>
                <a:spcPct val="100000"/>
              </a:lnSpc>
            </a:pPr>
            <a:r>
              <a:rPr lang="en-US" dirty="0"/>
              <a:t>Reasonable cuff size, correct positioning at heart level </a:t>
            </a:r>
            <a:endParaRPr lang="cs-CZ" dirty="0"/>
          </a:p>
          <a:p>
            <a:pPr>
              <a:lnSpc>
                <a:spcPct val="100000"/>
              </a:lnSpc>
            </a:pPr>
            <a:r>
              <a:rPr lang="en-US" dirty="0"/>
              <a:t>The measurement happens at rest and starts after 5 – 10 minutes of sitting down </a:t>
            </a:r>
            <a:endParaRPr lang="cs-CZ" dirty="0"/>
          </a:p>
          <a:p>
            <a:pPr>
              <a:lnSpc>
                <a:spcPct val="100000"/>
              </a:lnSpc>
            </a:pPr>
            <a:r>
              <a:rPr lang="en-US" dirty="0"/>
              <a:t>Measurement by auscultatory method </a:t>
            </a:r>
            <a:endParaRPr lang="cs-CZ" dirty="0"/>
          </a:p>
          <a:p>
            <a:pPr lvl="1"/>
            <a:r>
              <a:rPr lang="en-US" dirty="0"/>
              <a:t>Inflate the cuff to a pressure 30 mmHg higher than the pressure at which the radial pulse disappeared </a:t>
            </a:r>
            <a:endParaRPr lang="cs-CZ" dirty="0"/>
          </a:p>
          <a:p>
            <a:pPr lvl="1"/>
            <a:r>
              <a:rPr lang="en-US" dirty="0"/>
              <a:t>The pressure reduction rate in the cuff is 2 – 3 mmHg/s </a:t>
            </a:r>
            <a:endParaRPr lang="cs-CZ" dirty="0"/>
          </a:p>
          <a:p>
            <a:pPr lvl="1"/>
            <a:r>
              <a:rPr lang="en-US" dirty="0"/>
              <a:t>The pressure value is determined with 2 mmHg accuracy </a:t>
            </a:r>
            <a:endParaRPr lang="cs-CZ" dirty="0"/>
          </a:p>
          <a:p>
            <a:pPr>
              <a:lnSpc>
                <a:spcPct val="100000"/>
              </a:lnSpc>
            </a:pPr>
            <a:r>
              <a:rPr lang="en-US" dirty="0"/>
              <a:t>The BP</a:t>
            </a:r>
            <a:r>
              <a:rPr lang="cs-CZ" dirty="0"/>
              <a:t> </a:t>
            </a:r>
            <a:r>
              <a:rPr lang="en-US" dirty="0"/>
              <a:t>should be measured 3 times at least five minutes apart and the final BP value is a mean value of the last two measurements</a:t>
            </a:r>
            <a:endParaRPr lang="cs-CZ" dirty="0"/>
          </a:p>
        </p:txBody>
      </p:sp>
    </p:spTree>
    <p:extLst>
      <p:ext uri="{BB962C8B-B14F-4D97-AF65-F5344CB8AC3E}">
        <p14:creationId xmlns:p14="http://schemas.microsoft.com/office/powerpoint/2010/main" val="392716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720000" y="384519"/>
            <a:ext cx="10753200" cy="451576"/>
          </a:xfrm>
        </p:spPr>
        <p:txBody>
          <a:bodyPr/>
          <a:lstStyle/>
          <a:p>
            <a:r>
              <a:rPr lang="cs-CZ" dirty="0" err="1"/>
              <a:t>Diagnosis</a:t>
            </a:r>
            <a:r>
              <a:rPr lang="cs-CZ" dirty="0"/>
              <a:t> </a:t>
            </a:r>
            <a:r>
              <a:rPr lang="cs-CZ" dirty="0" err="1"/>
              <a:t>of</a:t>
            </a:r>
            <a:r>
              <a:rPr lang="cs-CZ" dirty="0"/>
              <a:t> </a:t>
            </a:r>
            <a:r>
              <a:rPr lang="cs-CZ" dirty="0" err="1"/>
              <a:t>hypertension</a:t>
            </a:r>
            <a:endParaRPr lang="cs-CZ" dirty="0"/>
          </a:p>
        </p:txBody>
      </p:sp>
      <p:sp>
        <p:nvSpPr>
          <p:cNvPr id="5" name="Zástupný symbol pro obsah 4"/>
          <p:cNvSpPr>
            <a:spLocks noGrp="1"/>
          </p:cNvSpPr>
          <p:nvPr>
            <p:ph idx="1"/>
          </p:nvPr>
        </p:nvSpPr>
        <p:spPr>
          <a:xfrm>
            <a:off x="140088" y="4465123"/>
            <a:ext cx="11482893" cy="2721406"/>
          </a:xfrm>
        </p:spPr>
        <p:txBody>
          <a:bodyPr/>
          <a:lstStyle/>
          <a:p>
            <a:pPr>
              <a:lnSpc>
                <a:spcPct val="100000"/>
              </a:lnSpc>
            </a:pPr>
            <a:r>
              <a:rPr lang="cs-CZ" sz="2400" dirty="0" err="1"/>
              <a:t>Isolated</a:t>
            </a:r>
            <a:r>
              <a:rPr lang="cs-CZ" sz="2400" dirty="0"/>
              <a:t> </a:t>
            </a:r>
            <a:r>
              <a:rPr lang="cs-CZ" sz="2400" dirty="0" err="1"/>
              <a:t>systolic</a:t>
            </a:r>
            <a:r>
              <a:rPr lang="cs-CZ" sz="2400" dirty="0"/>
              <a:t> </a:t>
            </a:r>
            <a:r>
              <a:rPr lang="cs-CZ" sz="2400" dirty="0" err="1"/>
              <a:t>hypertension</a:t>
            </a:r>
            <a:r>
              <a:rPr lang="cs-CZ" sz="2400" dirty="0"/>
              <a:t>: SBP&gt; 140 and DBP &lt;90 </a:t>
            </a:r>
            <a:r>
              <a:rPr lang="cs-CZ" sz="2400" dirty="0" err="1"/>
              <a:t>mmHg</a:t>
            </a:r>
            <a:endParaRPr lang="cs-CZ" sz="2400" dirty="0"/>
          </a:p>
          <a:p>
            <a:pPr>
              <a:lnSpc>
                <a:spcPct val="100000"/>
              </a:lnSpc>
            </a:pPr>
            <a:r>
              <a:rPr lang="cs-CZ" sz="2400" dirty="0" err="1"/>
              <a:t>High</a:t>
            </a:r>
            <a:r>
              <a:rPr lang="cs-CZ" sz="2400" dirty="0"/>
              <a:t> </a:t>
            </a:r>
            <a:r>
              <a:rPr lang="cs-CZ" sz="2400" dirty="0" err="1"/>
              <a:t>normal</a:t>
            </a:r>
            <a:r>
              <a:rPr lang="cs-CZ" sz="2400" dirty="0"/>
              <a:t> BP – </a:t>
            </a:r>
            <a:r>
              <a:rPr lang="cs-CZ" sz="2400" dirty="0" err="1"/>
              <a:t>annual</a:t>
            </a:r>
            <a:r>
              <a:rPr lang="cs-CZ" sz="2400" dirty="0"/>
              <a:t> monitoring </a:t>
            </a:r>
            <a:r>
              <a:rPr lang="cs-CZ" sz="2400" dirty="0" err="1"/>
              <a:t>recommended</a:t>
            </a:r>
            <a:endParaRPr lang="cs-CZ" sz="2400" dirty="0"/>
          </a:p>
          <a:p>
            <a:pPr>
              <a:lnSpc>
                <a:spcPct val="100000"/>
              </a:lnSpc>
            </a:pPr>
            <a:r>
              <a:rPr lang="cs-CZ" sz="2400" dirty="0" err="1"/>
              <a:t>Home</a:t>
            </a:r>
            <a:r>
              <a:rPr lang="cs-CZ" sz="2400" dirty="0"/>
              <a:t> </a:t>
            </a:r>
            <a:r>
              <a:rPr lang="cs-CZ" sz="2400" dirty="0" err="1"/>
              <a:t>measurement</a:t>
            </a:r>
            <a:r>
              <a:rPr lang="cs-CZ" sz="2400" dirty="0"/>
              <a:t> to </a:t>
            </a:r>
            <a:r>
              <a:rPr lang="cs-CZ" sz="2400" dirty="0" err="1"/>
              <a:t>exclude</a:t>
            </a:r>
            <a:r>
              <a:rPr lang="cs-CZ" sz="2400" dirty="0"/>
              <a:t> </a:t>
            </a:r>
            <a:r>
              <a:rPr lang="cs-CZ" sz="2400" dirty="0" err="1"/>
              <a:t>white</a:t>
            </a:r>
            <a:r>
              <a:rPr lang="cs-CZ" sz="2400" dirty="0"/>
              <a:t> </a:t>
            </a:r>
            <a:r>
              <a:rPr lang="cs-CZ" sz="2400" dirty="0" err="1"/>
              <a:t>coat</a:t>
            </a:r>
            <a:r>
              <a:rPr lang="cs-CZ" sz="2400" dirty="0"/>
              <a:t> </a:t>
            </a:r>
            <a:r>
              <a:rPr lang="cs-CZ" sz="2400" dirty="0" err="1"/>
              <a:t>hypertension</a:t>
            </a:r>
            <a:endParaRPr lang="cs-CZ" sz="2400" dirty="0"/>
          </a:p>
          <a:p>
            <a:pPr>
              <a:lnSpc>
                <a:spcPct val="100000"/>
              </a:lnSpc>
            </a:pPr>
            <a:r>
              <a:rPr lang="cs-CZ" sz="2400" dirty="0" err="1"/>
              <a:t>Hypertension</a:t>
            </a:r>
            <a:r>
              <a:rPr lang="cs-CZ" sz="2400" dirty="0"/>
              <a:t> </a:t>
            </a:r>
            <a:r>
              <a:rPr lang="cs-CZ" sz="2400" dirty="0" err="1"/>
              <a:t>is</a:t>
            </a:r>
            <a:r>
              <a:rPr lang="cs-CZ" sz="2400" dirty="0"/>
              <a:t> </a:t>
            </a:r>
            <a:r>
              <a:rPr lang="cs-CZ" sz="2400" dirty="0" err="1"/>
              <a:t>diagnosed</a:t>
            </a:r>
            <a:r>
              <a:rPr lang="cs-CZ" sz="2400" dirty="0"/>
              <a:t> </a:t>
            </a:r>
            <a:r>
              <a:rPr lang="cs-CZ" sz="2400" dirty="0" err="1"/>
              <a:t>when</a:t>
            </a:r>
            <a:r>
              <a:rPr lang="cs-CZ" sz="2400" dirty="0"/>
              <a:t>:</a:t>
            </a:r>
          </a:p>
          <a:p>
            <a:pPr lvl="1"/>
            <a:r>
              <a:rPr lang="cs-CZ" sz="1600" dirty="0" err="1"/>
              <a:t>average</a:t>
            </a:r>
            <a:r>
              <a:rPr lang="cs-CZ" sz="1600" dirty="0"/>
              <a:t> BP </a:t>
            </a:r>
            <a:r>
              <a:rPr lang="cs-CZ" sz="1600" dirty="0" err="1"/>
              <a:t>from</a:t>
            </a:r>
            <a:r>
              <a:rPr lang="cs-CZ" sz="1600" dirty="0"/>
              <a:t> 4–5 </a:t>
            </a:r>
            <a:r>
              <a:rPr lang="cs-CZ" sz="1600" dirty="0" err="1"/>
              <a:t>examinations</a:t>
            </a:r>
            <a:r>
              <a:rPr lang="cs-CZ" sz="1600" dirty="0"/>
              <a:t> </a:t>
            </a:r>
            <a:r>
              <a:rPr lang="cs-CZ" sz="1600" dirty="0" err="1"/>
              <a:t>is</a:t>
            </a:r>
            <a:r>
              <a:rPr lang="cs-CZ" sz="1600" dirty="0"/>
              <a:t> &gt; 140/90 </a:t>
            </a:r>
            <a:r>
              <a:rPr lang="cs-CZ" sz="1600" dirty="0" err="1"/>
              <a:t>mmHg</a:t>
            </a:r>
            <a:endParaRPr lang="cs-CZ" sz="1600" dirty="0"/>
          </a:p>
          <a:p>
            <a:pPr lvl="1"/>
            <a:r>
              <a:rPr lang="cs-CZ" sz="1600" dirty="0"/>
              <a:t>BP </a:t>
            </a:r>
            <a:r>
              <a:rPr lang="cs-CZ" sz="1600" dirty="0" err="1"/>
              <a:t>during</a:t>
            </a:r>
            <a:r>
              <a:rPr lang="cs-CZ" sz="1600" dirty="0"/>
              <a:t> a </a:t>
            </a:r>
            <a:r>
              <a:rPr lang="cs-CZ" sz="1600" dirty="0" err="1"/>
              <a:t>home</a:t>
            </a:r>
            <a:r>
              <a:rPr lang="cs-CZ" sz="1600" dirty="0"/>
              <a:t> </a:t>
            </a:r>
            <a:r>
              <a:rPr lang="cs-CZ" sz="1600" dirty="0" err="1"/>
              <a:t>measurement</a:t>
            </a:r>
            <a:r>
              <a:rPr lang="cs-CZ" sz="1600" dirty="0"/>
              <a:t> </a:t>
            </a:r>
            <a:r>
              <a:rPr lang="cs-CZ" sz="1600" dirty="0" err="1"/>
              <a:t>repeatedly</a:t>
            </a:r>
            <a:r>
              <a:rPr lang="cs-CZ" sz="1600" dirty="0"/>
              <a:t> &gt; 135/80 </a:t>
            </a:r>
            <a:r>
              <a:rPr lang="cs-CZ" sz="1600" dirty="0" err="1"/>
              <a:t>mmHg</a:t>
            </a:r>
            <a:endParaRPr lang="cs-CZ" sz="1600" dirty="0"/>
          </a:p>
          <a:p>
            <a:pPr lvl="1"/>
            <a:r>
              <a:rPr lang="cs-CZ" sz="1600" dirty="0" err="1"/>
              <a:t>mean</a:t>
            </a:r>
            <a:r>
              <a:rPr lang="cs-CZ" sz="1600" dirty="0"/>
              <a:t> BP </a:t>
            </a:r>
            <a:r>
              <a:rPr lang="cs-CZ" sz="1600" dirty="0" err="1"/>
              <a:t>from</a:t>
            </a:r>
            <a:r>
              <a:rPr lang="cs-CZ" sz="1600" dirty="0"/>
              <a:t> 24-hour monitoring </a:t>
            </a:r>
            <a:r>
              <a:rPr lang="cs-CZ" sz="1600" dirty="0" err="1"/>
              <a:t>is</a:t>
            </a:r>
            <a:r>
              <a:rPr lang="cs-CZ" sz="1600" dirty="0"/>
              <a:t> &gt; 130/80 </a:t>
            </a:r>
            <a:r>
              <a:rPr lang="cs-CZ" sz="1600" dirty="0" err="1"/>
              <a:t>mmHg</a:t>
            </a:r>
            <a:endParaRPr lang="cs-CZ" sz="1600" dirty="0"/>
          </a:p>
        </p:txBody>
      </p:sp>
      <p:graphicFrame>
        <p:nvGraphicFramePr>
          <p:cNvPr id="7" name="Tabulka 6">
            <a:extLst>
              <a:ext uri="{FF2B5EF4-FFF2-40B4-BE49-F238E27FC236}">
                <a16:creationId xmlns:a16="http://schemas.microsoft.com/office/drawing/2014/main" id="{B69F3CD3-196B-4CA3-B1DE-1322B4AB5B40}"/>
              </a:ext>
            </a:extLst>
          </p:cNvPr>
          <p:cNvGraphicFramePr>
            <a:graphicFrameLocks noGrp="1"/>
          </p:cNvGraphicFramePr>
          <p:nvPr>
            <p:extLst>
              <p:ext uri="{D42A27DB-BD31-4B8C-83A1-F6EECF244321}">
                <p14:modId xmlns:p14="http://schemas.microsoft.com/office/powerpoint/2010/main" val="2417892694"/>
              </p:ext>
            </p:extLst>
          </p:nvPr>
        </p:nvGraphicFramePr>
        <p:xfrm>
          <a:off x="140088" y="947222"/>
          <a:ext cx="11881318" cy="3406774"/>
        </p:xfrm>
        <a:graphic>
          <a:graphicData uri="http://schemas.openxmlformats.org/drawingml/2006/table">
            <a:tbl>
              <a:tblPr firstRow="1" bandRow="1">
                <a:tableStyleId>{7E9639D4-E3E2-4D34-9284-5A2195B3D0D7}</a:tableStyleId>
              </a:tblPr>
              <a:tblGrid>
                <a:gridCol w="514855">
                  <a:extLst>
                    <a:ext uri="{9D8B030D-6E8A-4147-A177-3AD203B41FA5}">
                      <a16:colId xmlns:a16="http://schemas.microsoft.com/office/drawing/2014/main" val="20000"/>
                    </a:ext>
                  </a:extLst>
                </a:gridCol>
                <a:gridCol w="1645385">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1584174">
                  <a:extLst>
                    <a:ext uri="{9D8B030D-6E8A-4147-A177-3AD203B41FA5}">
                      <a16:colId xmlns:a16="http://schemas.microsoft.com/office/drawing/2014/main" val="20003"/>
                    </a:ext>
                  </a:extLst>
                </a:gridCol>
                <a:gridCol w="6624736">
                  <a:extLst>
                    <a:ext uri="{9D8B030D-6E8A-4147-A177-3AD203B41FA5}">
                      <a16:colId xmlns:a16="http://schemas.microsoft.com/office/drawing/2014/main" val="20004"/>
                    </a:ext>
                  </a:extLst>
                </a:gridCol>
              </a:tblGrid>
              <a:tr h="136024">
                <a:tc>
                  <a:txBody>
                    <a:bodyPr/>
                    <a:lstStyle/>
                    <a:p>
                      <a:pPr>
                        <a:lnSpc>
                          <a:spcPts val="1900"/>
                        </a:lnSpc>
                      </a:pPr>
                      <a:endParaRPr lang="en-GB" sz="2000" noProof="0" dirty="0"/>
                    </a:p>
                  </a:txBody>
                  <a:tcPr marL="45720" marR="45720" anchor="ctr"/>
                </a:tc>
                <a:tc>
                  <a:txBody>
                    <a:bodyPr/>
                    <a:lstStyle/>
                    <a:p>
                      <a:pPr>
                        <a:lnSpc>
                          <a:spcPts val="1900"/>
                        </a:lnSpc>
                      </a:pPr>
                      <a:r>
                        <a:rPr lang="cs-CZ" sz="2000" noProof="0" dirty="0"/>
                        <a:t>b</a:t>
                      </a:r>
                      <a:r>
                        <a:rPr lang="en-GB" sz="2000" noProof="0" dirty="0" err="1"/>
                        <a:t>lood</a:t>
                      </a:r>
                      <a:r>
                        <a:rPr lang="en-GB" sz="2000" baseline="0" noProof="0" dirty="0"/>
                        <a:t> pressure</a:t>
                      </a:r>
                      <a:endParaRPr lang="en-GB" sz="2000" noProof="0" dirty="0"/>
                    </a:p>
                  </a:txBody>
                  <a:tcPr marL="45720" marR="45720" anchor="ctr"/>
                </a:tc>
                <a:tc>
                  <a:txBody>
                    <a:bodyPr/>
                    <a:lstStyle/>
                    <a:p>
                      <a:pPr>
                        <a:lnSpc>
                          <a:spcPts val="1900"/>
                        </a:lnSpc>
                      </a:pPr>
                      <a:r>
                        <a:rPr lang="en-GB" sz="2000" noProof="0"/>
                        <a:t>SBP [mmHg]</a:t>
                      </a:r>
                    </a:p>
                  </a:txBody>
                  <a:tcPr marL="45720" marR="45720" anchor="ctr"/>
                </a:tc>
                <a:tc>
                  <a:txBody>
                    <a:bodyPr/>
                    <a:lstStyle/>
                    <a:p>
                      <a:pPr marL="0" marR="0" indent="0" algn="l" defTabSz="914400" rtl="0" eaLnBrk="1" fontAlgn="auto" latinLnBrk="0" hangingPunct="1">
                        <a:lnSpc>
                          <a:spcPts val="1900"/>
                        </a:lnSpc>
                        <a:spcBef>
                          <a:spcPts val="0"/>
                        </a:spcBef>
                        <a:spcAft>
                          <a:spcPts val="0"/>
                        </a:spcAft>
                        <a:buClrTx/>
                        <a:buSzTx/>
                        <a:buFontTx/>
                        <a:buNone/>
                        <a:tabLst/>
                        <a:defRPr/>
                      </a:pPr>
                      <a:r>
                        <a:rPr lang="en-GB" sz="2000" noProof="0" dirty="0"/>
                        <a:t>DBP</a:t>
                      </a:r>
                      <a:r>
                        <a:rPr lang="cs-CZ" sz="2000" noProof="0" dirty="0"/>
                        <a:t> </a:t>
                      </a:r>
                      <a:r>
                        <a:rPr lang="en-GB" sz="2000" noProof="0" dirty="0"/>
                        <a:t>[mmHg]</a:t>
                      </a:r>
                    </a:p>
                  </a:txBody>
                  <a:tcPr marL="45720" marR="45720" anchor="ctr"/>
                </a:tc>
                <a:tc>
                  <a:txBody>
                    <a:bodyPr/>
                    <a:lstStyle/>
                    <a:p>
                      <a:pPr marL="0" marR="0" indent="0" algn="l" defTabSz="914400" rtl="0" eaLnBrk="1" fontAlgn="auto" latinLnBrk="0" hangingPunct="1">
                        <a:lnSpc>
                          <a:spcPts val="1900"/>
                        </a:lnSpc>
                        <a:spcBef>
                          <a:spcPts val="0"/>
                        </a:spcBef>
                        <a:spcAft>
                          <a:spcPts val="0"/>
                        </a:spcAft>
                        <a:buClrTx/>
                        <a:buSzTx/>
                        <a:buFontTx/>
                        <a:buNone/>
                        <a:tabLst/>
                        <a:defRPr/>
                      </a:pPr>
                      <a:r>
                        <a:rPr lang="cs-CZ" sz="2000" noProof="0" dirty="0"/>
                        <a:t>p</a:t>
                      </a:r>
                      <a:r>
                        <a:rPr lang="en-GB" sz="2000" noProof="0" dirty="0"/>
                        <a:t>o</a:t>
                      </a:r>
                      <a:r>
                        <a:rPr lang="cs-CZ" sz="2000" noProof="0" dirty="0"/>
                        <a:t>s</a:t>
                      </a:r>
                      <a:r>
                        <a:rPr lang="en-GB" sz="2000" noProof="0" dirty="0" err="1"/>
                        <a:t>sible</a:t>
                      </a:r>
                      <a:r>
                        <a:rPr lang="en-GB" sz="2000" baseline="0" noProof="0" dirty="0"/>
                        <a:t> complications</a:t>
                      </a:r>
                      <a:endParaRPr lang="en-GB" sz="2000" noProof="0" dirty="0"/>
                    </a:p>
                  </a:txBody>
                  <a:tcPr marL="45720" marR="45720" anchor="ctr"/>
                </a:tc>
                <a:extLst>
                  <a:ext uri="{0D108BD9-81ED-4DB2-BD59-A6C34878D82A}">
                    <a16:rowId xmlns:a16="http://schemas.microsoft.com/office/drawing/2014/main" val="10000"/>
                  </a:ext>
                </a:extLst>
              </a:tr>
              <a:tr h="425238">
                <a:tc rowSpan="3">
                  <a:txBody>
                    <a:bodyPr/>
                    <a:lstStyle/>
                    <a:p>
                      <a:pPr algn="ctr">
                        <a:lnSpc>
                          <a:spcPts val="1900"/>
                        </a:lnSpc>
                      </a:pPr>
                      <a:r>
                        <a:rPr lang="en-GB" sz="2000" noProof="0"/>
                        <a:t>normal</a:t>
                      </a:r>
                    </a:p>
                  </a:txBody>
                  <a:tcPr marL="45720" marR="45720" vert="vert270" anchor="ctr"/>
                </a:tc>
                <a:tc>
                  <a:txBody>
                    <a:bodyPr/>
                    <a:lstStyle/>
                    <a:p>
                      <a:pPr>
                        <a:lnSpc>
                          <a:spcPts val="1900"/>
                        </a:lnSpc>
                      </a:pPr>
                      <a:r>
                        <a:rPr lang="en-GB" sz="2000" noProof="0"/>
                        <a:t>optimal</a:t>
                      </a:r>
                    </a:p>
                  </a:txBody>
                  <a:tcPr marL="45720" marR="45720" anchor="ctr"/>
                </a:tc>
                <a:tc>
                  <a:txBody>
                    <a:bodyPr/>
                    <a:lstStyle/>
                    <a:p>
                      <a:pPr>
                        <a:lnSpc>
                          <a:spcPts val="1900"/>
                        </a:lnSpc>
                      </a:pPr>
                      <a:r>
                        <a:rPr lang="en-GB" sz="2000" noProof="0" dirty="0"/>
                        <a:t>&lt;120</a:t>
                      </a:r>
                    </a:p>
                  </a:txBody>
                  <a:tcPr marL="45720" marR="45720" anchor="ctr"/>
                </a:tc>
                <a:tc>
                  <a:txBody>
                    <a:bodyPr/>
                    <a:lstStyle/>
                    <a:p>
                      <a:pPr>
                        <a:lnSpc>
                          <a:spcPts val="1900"/>
                        </a:lnSpc>
                      </a:pPr>
                      <a:r>
                        <a:rPr lang="en-GB" sz="2000" noProof="0"/>
                        <a:t>&lt;80</a:t>
                      </a:r>
                    </a:p>
                  </a:txBody>
                  <a:tcPr marL="45720" marR="45720" anchor="ctr"/>
                </a:tc>
                <a:tc>
                  <a:txBody>
                    <a:bodyPr/>
                    <a:lstStyle/>
                    <a:p>
                      <a:pPr>
                        <a:lnSpc>
                          <a:spcPts val="1900"/>
                        </a:lnSpc>
                      </a:pPr>
                      <a:endParaRPr lang="en-GB" sz="2000" noProof="0"/>
                    </a:p>
                  </a:txBody>
                  <a:tcPr marL="45720" marR="45720" anchor="ctr"/>
                </a:tc>
                <a:extLst>
                  <a:ext uri="{0D108BD9-81ED-4DB2-BD59-A6C34878D82A}">
                    <a16:rowId xmlns:a16="http://schemas.microsoft.com/office/drawing/2014/main" val="10001"/>
                  </a:ext>
                </a:extLst>
              </a:tr>
              <a:tr h="425238">
                <a:tc vMerge="1">
                  <a:txBody>
                    <a:bodyPr/>
                    <a:lstStyle/>
                    <a:p>
                      <a:endParaRPr lang="cs-CZ" dirty="0"/>
                    </a:p>
                  </a:txBody>
                  <a:tcPr/>
                </a:tc>
                <a:tc>
                  <a:txBody>
                    <a:bodyPr/>
                    <a:lstStyle/>
                    <a:p>
                      <a:pPr>
                        <a:lnSpc>
                          <a:spcPts val="1900"/>
                        </a:lnSpc>
                      </a:pPr>
                      <a:r>
                        <a:rPr lang="en-GB" sz="2000" noProof="0"/>
                        <a:t>normal</a:t>
                      </a:r>
                    </a:p>
                  </a:txBody>
                  <a:tcPr marL="45720" marR="45720" anchor="ctr"/>
                </a:tc>
                <a:tc>
                  <a:txBody>
                    <a:bodyPr/>
                    <a:lstStyle/>
                    <a:p>
                      <a:pPr>
                        <a:lnSpc>
                          <a:spcPts val="1900"/>
                        </a:lnSpc>
                      </a:pPr>
                      <a:r>
                        <a:rPr lang="en-GB" sz="2000" noProof="0"/>
                        <a:t>120 – 129</a:t>
                      </a:r>
                    </a:p>
                  </a:txBody>
                  <a:tcPr marL="45720" marR="45720" anchor="ctr"/>
                </a:tc>
                <a:tc>
                  <a:txBody>
                    <a:bodyPr/>
                    <a:lstStyle/>
                    <a:p>
                      <a:pPr>
                        <a:lnSpc>
                          <a:spcPts val="1900"/>
                        </a:lnSpc>
                      </a:pPr>
                      <a:r>
                        <a:rPr lang="en-GB" sz="2000" noProof="0"/>
                        <a:t>80 – 84</a:t>
                      </a:r>
                    </a:p>
                  </a:txBody>
                  <a:tcPr marL="45720" marR="45720" anchor="ctr"/>
                </a:tc>
                <a:tc>
                  <a:txBody>
                    <a:bodyPr/>
                    <a:lstStyle/>
                    <a:p>
                      <a:pPr>
                        <a:lnSpc>
                          <a:spcPts val="1900"/>
                        </a:lnSpc>
                      </a:pPr>
                      <a:endParaRPr lang="en-GB" sz="2000" noProof="0"/>
                    </a:p>
                  </a:txBody>
                  <a:tcPr marL="45720" marR="45720" anchor="ctr"/>
                </a:tc>
                <a:extLst>
                  <a:ext uri="{0D108BD9-81ED-4DB2-BD59-A6C34878D82A}">
                    <a16:rowId xmlns:a16="http://schemas.microsoft.com/office/drawing/2014/main" val="10002"/>
                  </a:ext>
                </a:extLst>
              </a:tr>
              <a:tr h="425238">
                <a:tc vMerge="1">
                  <a:txBody>
                    <a:bodyPr/>
                    <a:lstStyle/>
                    <a:p>
                      <a:endParaRPr lang="cs-CZ" dirty="0"/>
                    </a:p>
                  </a:txBody>
                  <a:tcPr/>
                </a:tc>
                <a:tc>
                  <a:txBody>
                    <a:bodyPr/>
                    <a:lstStyle/>
                    <a:p>
                      <a:pPr>
                        <a:lnSpc>
                          <a:spcPts val="1900"/>
                        </a:lnSpc>
                      </a:pPr>
                      <a:r>
                        <a:rPr lang="en-GB" sz="2000" baseline="0" noProof="0"/>
                        <a:t>high normal</a:t>
                      </a:r>
                      <a:endParaRPr lang="en-GB" sz="2000" noProof="0"/>
                    </a:p>
                  </a:txBody>
                  <a:tcPr marL="45720" marR="45720" anchor="ctr"/>
                </a:tc>
                <a:tc>
                  <a:txBody>
                    <a:bodyPr/>
                    <a:lstStyle/>
                    <a:p>
                      <a:pPr>
                        <a:lnSpc>
                          <a:spcPts val="1900"/>
                        </a:lnSpc>
                      </a:pPr>
                      <a:r>
                        <a:rPr lang="en-GB" sz="2000" noProof="0"/>
                        <a:t>130 – </a:t>
                      </a:r>
                      <a:r>
                        <a:rPr lang="en-GB" sz="2000" baseline="0" noProof="0"/>
                        <a:t>139</a:t>
                      </a:r>
                      <a:endParaRPr lang="en-GB" sz="2000" noProof="0"/>
                    </a:p>
                  </a:txBody>
                  <a:tcPr marL="45720" marR="45720" anchor="ctr"/>
                </a:tc>
                <a:tc>
                  <a:txBody>
                    <a:bodyPr/>
                    <a:lstStyle/>
                    <a:p>
                      <a:pPr>
                        <a:lnSpc>
                          <a:spcPts val="1900"/>
                        </a:lnSpc>
                      </a:pPr>
                      <a:r>
                        <a:rPr lang="en-GB" sz="2000" noProof="0"/>
                        <a:t>85 – 90</a:t>
                      </a:r>
                    </a:p>
                  </a:txBody>
                  <a:tcPr marL="45720" marR="45720" anchor="ctr"/>
                </a:tc>
                <a:tc>
                  <a:txBody>
                    <a:bodyPr/>
                    <a:lstStyle/>
                    <a:p>
                      <a:pPr>
                        <a:lnSpc>
                          <a:spcPts val="1900"/>
                        </a:lnSpc>
                      </a:pPr>
                      <a:endParaRPr lang="en-GB" sz="2000" noProof="0"/>
                    </a:p>
                  </a:txBody>
                  <a:tcPr marL="45720" marR="45720" anchor="ctr"/>
                </a:tc>
                <a:extLst>
                  <a:ext uri="{0D108BD9-81ED-4DB2-BD59-A6C34878D82A}">
                    <a16:rowId xmlns:a16="http://schemas.microsoft.com/office/drawing/2014/main" val="10003"/>
                  </a:ext>
                </a:extLst>
              </a:tr>
              <a:tr h="370840">
                <a:tc rowSpan="3">
                  <a:txBody>
                    <a:bodyPr/>
                    <a:lstStyle/>
                    <a:p>
                      <a:pPr algn="ctr">
                        <a:lnSpc>
                          <a:spcPts val="1900"/>
                        </a:lnSpc>
                      </a:pPr>
                      <a:r>
                        <a:rPr lang="en-GB" sz="2000" noProof="0" dirty="0"/>
                        <a:t>hypertension</a:t>
                      </a:r>
                    </a:p>
                  </a:txBody>
                  <a:tcPr marL="45720" marR="45720" vert="vert270" anchor="ctr"/>
                </a:tc>
                <a:tc>
                  <a:txBody>
                    <a:bodyPr/>
                    <a:lstStyle/>
                    <a:p>
                      <a:pPr marL="0" indent="0">
                        <a:lnSpc>
                          <a:spcPts val="1900"/>
                        </a:lnSpc>
                        <a:buFont typeface="+mj-lt"/>
                        <a:buAutoNum type="arabicPeriod"/>
                      </a:pPr>
                      <a:r>
                        <a:rPr lang="en-GB" sz="2000" noProof="0" dirty="0"/>
                        <a:t> stage</a:t>
                      </a:r>
                    </a:p>
                  </a:txBody>
                  <a:tcPr marL="45720" marR="45720" anchor="ctr"/>
                </a:tc>
                <a:tc>
                  <a:txBody>
                    <a:bodyPr/>
                    <a:lstStyle/>
                    <a:p>
                      <a:pPr>
                        <a:lnSpc>
                          <a:spcPts val="1900"/>
                        </a:lnSpc>
                      </a:pPr>
                      <a:r>
                        <a:rPr lang="en-GB" sz="2000" noProof="0"/>
                        <a:t>140 – 159</a:t>
                      </a:r>
                    </a:p>
                  </a:txBody>
                  <a:tcPr marL="45720" marR="45720" anchor="ctr"/>
                </a:tc>
                <a:tc>
                  <a:txBody>
                    <a:bodyPr/>
                    <a:lstStyle/>
                    <a:p>
                      <a:pPr>
                        <a:lnSpc>
                          <a:spcPts val="1900"/>
                        </a:lnSpc>
                      </a:pPr>
                      <a:r>
                        <a:rPr lang="en-GB" sz="2000" noProof="0"/>
                        <a:t>90 – 99</a:t>
                      </a:r>
                    </a:p>
                  </a:txBody>
                  <a:tcPr marL="45720" marR="45720" anchor="ctr"/>
                </a:tc>
                <a:tc>
                  <a:txBody>
                    <a:bodyPr/>
                    <a:lstStyle/>
                    <a:p>
                      <a:pPr>
                        <a:lnSpc>
                          <a:spcPts val="1900"/>
                        </a:lnSpc>
                      </a:pPr>
                      <a:r>
                        <a:rPr lang="en-GB" sz="2000" noProof="0"/>
                        <a:t>without organ changes</a:t>
                      </a:r>
                    </a:p>
                  </a:txBody>
                  <a:tcPr marL="45720" marR="45720" anchor="ctr"/>
                </a:tc>
                <a:extLst>
                  <a:ext uri="{0D108BD9-81ED-4DB2-BD59-A6C34878D82A}">
                    <a16:rowId xmlns:a16="http://schemas.microsoft.com/office/drawing/2014/main" val="10004"/>
                  </a:ext>
                </a:extLst>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a:txBody>
                  <a:tcPr/>
                </a:tc>
                <a:tc>
                  <a:txBody>
                    <a:bodyPr/>
                    <a:lstStyle/>
                    <a:p>
                      <a:pPr marL="0" marR="0" indent="0" algn="l" defTabSz="914400" rtl="0" eaLnBrk="1" fontAlgn="auto" latinLnBrk="0" hangingPunct="1">
                        <a:lnSpc>
                          <a:spcPts val="1900"/>
                        </a:lnSpc>
                        <a:spcBef>
                          <a:spcPts val="0"/>
                        </a:spcBef>
                        <a:spcAft>
                          <a:spcPts val="0"/>
                        </a:spcAft>
                        <a:buClrTx/>
                        <a:buSzTx/>
                        <a:buFont typeface="+mj-lt"/>
                        <a:buNone/>
                        <a:tabLst/>
                        <a:defRPr/>
                      </a:pPr>
                      <a:r>
                        <a:rPr lang="en-GB" sz="2000" noProof="0"/>
                        <a:t>2. stage</a:t>
                      </a:r>
                    </a:p>
                  </a:txBody>
                  <a:tcPr marL="45720" marR="45720" anchor="ctr"/>
                </a:tc>
                <a:tc>
                  <a:txBody>
                    <a:bodyPr/>
                    <a:lstStyle/>
                    <a:p>
                      <a:pPr>
                        <a:lnSpc>
                          <a:spcPts val="1900"/>
                        </a:lnSpc>
                      </a:pPr>
                      <a:r>
                        <a:rPr lang="en-GB" sz="2000" noProof="0"/>
                        <a:t>160 – 179 </a:t>
                      </a:r>
                    </a:p>
                  </a:txBody>
                  <a:tcPr marL="45720" marR="45720" anchor="ctr"/>
                </a:tc>
                <a:tc>
                  <a:txBody>
                    <a:bodyPr/>
                    <a:lstStyle/>
                    <a:p>
                      <a:pPr>
                        <a:lnSpc>
                          <a:spcPts val="1900"/>
                        </a:lnSpc>
                      </a:pPr>
                      <a:r>
                        <a:rPr lang="en-GB" sz="2000" noProof="0"/>
                        <a:t>100 – 109 </a:t>
                      </a:r>
                    </a:p>
                  </a:txBody>
                  <a:tcPr marL="45720" marR="45720" anchor="ctr"/>
                </a:tc>
                <a:tc>
                  <a:txBody>
                    <a:bodyPr/>
                    <a:lstStyle/>
                    <a:p>
                      <a:pPr>
                        <a:lnSpc>
                          <a:spcPts val="1900"/>
                        </a:lnSpc>
                      </a:pPr>
                      <a:r>
                        <a:rPr lang="en-GB" sz="2000" noProof="0" dirty="0"/>
                        <a:t>hypertrophy of L ventricle, proteinuria, </a:t>
                      </a:r>
                      <a:r>
                        <a:rPr lang="cs-CZ" sz="2000" noProof="0" dirty="0"/>
                        <a:t>a</a:t>
                      </a:r>
                      <a:r>
                        <a:rPr lang="en-GB" sz="2000" noProof="0" dirty="0" err="1"/>
                        <a:t>ngiopathy</a:t>
                      </a:r>
                      <a:r>
                        <a:rPr lang="en-GB" sz="2000" noProof="0" dirty="0"/>
                        <a:t>, ...</a:t>
                      </a:r>
                    </a:p>
                  </a:txBody>
                  <a:tcPr marL="45720" marR="45720" anchor="ctr"/>
                </a:tc>
                <a:extLst>
                  <a:ext uri="{0D108BD9-81ED-4DB2-BD59-A6C34878D82A}">
                    <a16:rowId xmlns:a16="http://schemas.microsoft.com/office/drawing/2014/main" val="10005"/>
                  </a:ext>
                </a:extLst>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a:txBody>
                  <a:tcPr/>
                </a:tc>
                <a:tc>
                  <a:txBody>
                    <a:bodyPr/>
                    <a:lstStyle/>
                    <a:p>
                      <a:pPr marL="0" marR="0" indent="0" algn="l" defTabSz="914400" rtl="0" eaLnBrk="1" fontAlgn="auto" latinLnBrk="0" hangingPunct="1">
                        <a:lnSpc>
                          <a:spcPts val="1900"/>
                        </a:lnSpc>
                        <a:spcBef>
                          <a:spcPts val="0"/>
                        </a:spcBef>
                        <a:spcAft>
                          <a:spcPts val="0"/>
                        </a:spcAft>
                        <a:buClrTx/>
                        <a:buSzTx/>
                        <a:buFont typeface="+mj-lt"/>
                        <a:buNone/>
                        <a:tabLst/>
                        <a:defRPr/>
                      </a:pPr>
                      <a:r>
                        <a:rPr lang="en-GB" sz="2000" noProof="0" dirty="0"/>
                        <a:t>3. stage</a:t>
                      </a:r>
                    </a:p>
                  </a:txBody>
                  <a:tcPr marL="45720" marR="45720" anchor="ctr"/>
                </a:tc>
                <a:tc>
                  <a:txBody>
                    <a:bodyPr/>
                    <a:lstStyle/>
                    <a:p>
                      <a:pPr>
                        <a:lnSpc>
                          <a:spcPts val="1900"/>
                        </a:lnSpc>
                      </a:pPr>
                      <a:r>
                        <a:rPr lang="en-GB" sz="2000" noProof="0"/>
                        <a:t>&gt;</a:t>
                      </a:r>
                      <a:r>
                        <a:rPr lang="en-GB" sz="2000" baseline="0" noProof="0"/>
                        <a:t> </a:t>
                      </a:r>
                      <a:r>
                        <a:rPr lang="en-GB" sz="2000" noProof="0"/>
                        <a:t>180</a:t>
                      </a:r>
                    </a:p>
                  </a:txBody>
                  <a:tcPr marL="45720" marR="45720" anchor="ctr"/>
                </a:tc>
                <a:tc>
                  <a:txBody>
                    <a:bodyPr/>
                    <a:lstStyle/>
                    <a:p>
                      <a:pPr>
                        <a:lnSpc>
                          <a:spcPts val="1900"/>
                        </a:lnSpc>
                      </a:pPr>
                      <a:r>
                        <a:rPr lang="en-GB" sz="2000" noProof="0"/>
                        <a:t>&gt; 110</a:t>
                      </a:r>
                    </a:p>
                  </a:txBody>
                  <a:tcPr marL="45720" marR="45720" anchor="ctr"/>
                </a:tc>
                <a:tc>
                  <a:txBody>
                    <a:bodyPr/>
                    <a:lstStyle/>
                    <a:p>
                      <a:pPr>
                        <a:lnSpc>
                          <a:spcPts val="1900"/>
                        </a:lnSpc>
                      </a:pPr>
                      <a:r>
                        <a:rPr lang="en-GB" sz="2000" noProof="0" dirty="0"/>
                        <a:t>morphological and functional changes of some organs, retinopathy, heart</a:t>
                      </a:r>
                      <a:r>
                        <a:rPr lang="en-GB" sz="2000" baseline="0" noProof="0" dirty="0"/>
                        <a:t> and</a:t>
                      </a:r>
                      <a:r>
                        <a:rPr lang="en-GB" sz="2000" noProof="0" dirty="0"/>
                        <a:t> renal insufficiency, ischemia</a:t>
                      </a:r>
                      <a:r>
                        <a:rPr lang="en-GB" sz="2000" baseline="0" noProof="0" dirty="0"/>
                        <a:t> of</a:t>
                      </a:r>
                      <a:r>
                        <a:rPr lang="en-GB" sz="2000" noProof="0" dirty="0"/>
                        <a:t> CNS, bleeding in CNS</a:t>
                      </a:r>
                    </a:p>
                  </a:txBody>
                  <a:tcPr marL="45720" marR="4572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12858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546BB26-EFE6-4970-99BA-EE7FEF79E7BF}"/>
              </a:ext>
            </a:extLst>
          </p:cNvPr>
          <p:cNvSpPr>
            <a:spLocks noGrp="1"/>
          </p:cNvSpPr>
          <p:nvPr>
            <p:ph type="ftr" sz="quarter" idx="10"/>
          </p:nvPr>
        </p:nvSpPr>
        <p:spPr/>
        <p:txBody>
          <a:bodyPr/>
          <a:lstStyle/>
          <a:p>
            <a:r>
              <a:rPr lang="en-US" dirty="0"/>
              <a:t>Department of Physiology, Faculty of Medicine, Masaryk University</a:t>
            </a:r>
            <a:endParaRPr lang="cs-CZ" dirty="0"/>
          </a:p>
        </p:txBody>
      </p:sp>
      <p:sp>
        <p:nvSpPr>
          <p:cNvPr id="3" name="Zástupný symbol pro číslo snímku 2">
            <a:extLst>
              <a:ext uri="{FF2B5EF4-FFF2-40B4-BE49-F238E27FC236}">
                <a16:creationId xmlns:a16="http://schemas.microsoft.com/office/drawing/2014/main" id="{6630BFA1-F01D-4121-8DC3-995E330B9E89}"/>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a:extLst>
              <a:ext uri="{FF2B5EF4-FFF2-40B4-BE49-F238E27FC236}">
                <a16:creationId xmlns:a16="http://schemas.microsoft.com/office/drawing/2014/main" id="{5E02AFA1-166F-4C2C-9233-775A9DEF6B6C}"/>
              </a:ext>
            </a:extLst>
          </p:cNvPr>
          <p:cNvSpPr>
            <a:spLocks noGrp="1"/>
          </p:cNvSpPr>
          <p:nvPr>
            <p:ph type="title"/>
          </p:nvPr>
        </p:nvSpPr>
        <p:spPr/>
        <p:txBody>
          <a:bodyPr/>
          <a:lstStyle/>
          <a:p>
            <a:r>
              <a:rPr lang="cs-CZ" dirty="0"/>
              <a:t>Pulse </a:t>
            </a:r>
            <a:r>
              <a:rPr lang="cs-CZ" dirty="0" err="1"/>
              <a:t>wave</a:t>
            </a:r>
            <a:r>
              <a:rPr lang="cs-CZ" dirty="0"/>
              <a:t> </a:t>
            </a:r>
            <a:r>
              <a:rPr lang="cs-CZ" dirty="0" err="1"/>
              <a:t>velocity</a:t>
            </a:r>
            <a:r>
              <a:rPr lang="cs-CZ" dirty="0"/>
              <a:t> (PWV)</a:t>
            </a:r>
          </a:p>
        </p:txBody>
      </p:sp>
      <p:sp>
        <p:nvSpPr>
          <p:cNvPr id="5" name="Zástupný obsah 4">
            <a:extLst>
              <a:ext uri="{FF2B5EF4-FFF2-40B4-BE49-F238E27FC236}">
                <a16:creationId xmlns:a16="http://schemas.microsoft.com/office/drawing/2014/main" id="{1A0DF3A4-69C4-4845-8107-C04C5E991597}"/>
              </a:ext>
            </a:extLst>
          </p:cNvPr>
          <p:cNvSpPr>
            <a:spLocks noGrp="1"/>
          </p:cNvSpPr>
          <p:nvPr>
            <p:ph idx="1"/>
          </p:nvPr>
        </p:nvSpPr>
        <p:spPr>
          <a:xfrm>
            <a:off x="666000" y="1374216"/>
            <a:ext cx="10753200" cy="4139998"/>
          </a:xfrm>
        </p:spPr>
        <p:txBody>
          <a:bodyPr/>
          <a:lstStyle/>
          <a:p>
            <a:r>
              <a:rPr lang="en-US" sz="2000" dirty="0"/>
              <a:t>The pulse wave propagation rate (PWV) is measurable</a:t>
            </a:r>
            <a:r>
              <a:rPr lang="cs-CZ" sz="2000" dirty="0"/>
              <a:t>, </a:t>
            </a:r>
            <a:r>
              <a:rPr lang="cs-CZ" sz="2000" dirty="0" err="1"/>
              <a:t>around</a:t>
            </a:r>
            <a:r>
              <a:rPr lang="en-US" sz="2000" dirty="0"/>
              <a:t> 4 m/s in the aorta.</a:t>
            </a:r>
            <a:endParaRPr lang="cs-CZ" sz="2000" dirty="0"/>
          </a:p>
          <a:p>
            <a:pPr lvl="1"/>
            <a:r>
              <a:rPr lang="en-US" sz="1200" dirty="0"/>
              <a:t>Beware, the actual speed of blood flow is significantly lower, it is around 80-100 cm/s in the aorta</a:t>
            </a:r>
            <a:endParaRPr lang="cs-CZ" sz="1200" dirty="0"/>
          </a:p>
          <a:p>
            <a:r>
              <a:rPr lang="en-US" sz="2000" kern="0" dirty="0"/>
              <a:t>The peripheral pulse wave velocity is 10-20 m/s (depending on the site of measurement)</a:t>
            </a:r>
            <a:endParaRPr lang="cs-CZ" sz="2000" kern="0" dirty="0"/>
          </a:p>
          <a:p>
            <a:r>
              <a:rPr lang="cs-CZ" sz="2000" dirty="0" err="1"/>
              <a:t>Measureable</a:t>
            </a:r>
            <a:r>
              <a:rPr lang="cs-CZ" sz="2000" dirty="0"/>
              <a:t> by </a:t>
            </a:r>
            <a:r>
              <a:rPr lang="cs-CZ" sz="2000" dirty="0" err="1"/>
              <a:t>inderect</a:t>
            </a:r>
            <a:r>
              <a:rPr lang="cs-CZ" sz="2000" dirty="0"/>
              <a:t> </a:t>
            </a:r>
            <a:r>
              <a:rPr lang="cs-CZ" sz="2000" dirty="0" err="1"/>
              <a:t>method</a:t>
            </a:r>
            <a:r>
              <a:rPr lang="cs-CZ" sz="2000" dirty="0"/>
              <a:t>: </a:t>
            </a:r>
            <a:r>
              <a:rPr lang="cs-CZ" sz="2000" dirty="0" err="1"/>
              <a:t>Sphygmography</a:t>
            </a:r>
            <a:r>
              <a:rPr lang="cs-CZ" sz="2000" dirty="0"/>
              <a:t> </a:t>
            </a:r>
            <a:r>
              <a:rPr lang="cs-CZ" sz="2000" dirty="0" err="1"/>
              <a:t>with</a:t>
            </a:r>
            <a:r>
              <a:rPr lang="cs-CZ" sz="2000" dirty="0"/>
              <a:t> ECG</a:t>
            </a:r>
          </a:p>
          <a:p>
            <a:endParaRPr lang="cs-CZ" sz="2000" dirty="0"/>
          </a:p>
        </p:txBody>
      </p:sp>
      <p:grpSp>
        <p:nvGrpSpPr>
          <p:cNvPr id="6" name="Skupina 5">
            <a:extLst>
              <a:ext uri="{FF2B5EF4-FFF2-40B4-BE49-F238E27FC236}">
                <a16:creationId xmlns:a16="http://schemas.microsoft.com/office/drawing/2014/main" id="{0B109CC5-7F62-4049-AA0B-0B61D277ABEC}"/>
              </a:ext>
            </a:extLst>
          </p:cNvPr>
          <p:cNvGrpSpPr/>
          <p:nvPr/>
        </p:nvGrpSpPr>
        <p:grpSpPr>
          <a:xfrm>
            <a:off x="4038367" y="2924690"/>
            <a:ext cx="4601633" cy="3213310"/>
            <a:chOff x="7154333" y="2222500"/>
            <a:chExt cx="4601633" cy="3213310"/>
          </a:xfrm>
        </p:grpSpPr>
        <p:sp>
          <p:nvSpPr>
            <p:cNvPr id="7" name="Volný tvar 6">
              <a:extLst>
                <a:ext uri="{FF2B5EF4-FFF2-40B4-BE49-F238E27FC236}">
                  <a16:creationId xmlns:a16="http://schemas.microsoft.com/office/drawing/2014/main" id="{1257329D-EAE6-4D07-800F-E8486DF2F867}"/>
                </a:ext>
              </a:extLst>
            </p:cNvPr>
            <p:cNvSpPr/>
            <p:nvPr/>
          </p:nvSpPr>
          <p:spPr>
            <a:xfrm>
              <a:off x="10562167" y="2222500"/>
              <a:ext cx="1138766" cy="784307"/>
            </a:xfrm>
            <a:custGeom>
              <a:avLst/>
              <a:gdLst>
                <a:gd name="connsiteX0" fmla="*/ 0 w 1138766"/>
                <a:gd name="connsiteY0" fmla="*/ 538516 h 628556"/>
                <a:gd name="connsiteX1" fmla="*/ 127000 w 1138766"/>
                <a:gd name="connsiteY1" fmla="*/ 593549 h 628556"/>
                <a:gd name="connsiteX2" fmla="*/ 232833 w 1138766"/>
                <a:gd name="connsiteY2" fmla="*/ 72849 h 628556"/>
                <a:gd name="connsiteX3" fmla="*/ 279400 w 1138766"/>
                <a:gd name="connsiteY3" fmla="*/ 9349 h 628556"/>
                <a:gd name="connsiteX4" fmla="*/ 338666 w 1138766"/>
                <a:gd name="connsiteY4" fmla="*/ 123649 h 628556"/>
                <a:gd name="connsiteX5" fmla="*/ 436033 w 1138766"/>
                <a:gd name="connsiteY5" fmla="*/ 525816 h 628556"/>
                <a:gd name="connsiteX6" fmla="*/ 478366 w 1138766"/>
                <a:gd name="connsiteY6" fmla="*/ 356482 h 628556"/>
                <a:gd name="connsiteX7" fmla="*/ 579966 w 1138766"/>
                <a:gd name="connsiteY7" fmla="*/ 479249 h 628556"/>
                <a:gd name="connsiteX8" fmla="*/ 732366 w 1138766"/>
                <a:gd name="connsiteY8" fmla="*/ 542749 h 628556"/>
                <a:gd name="connsiteX9" fmla="*/ 956733 w 1138766"/>
                <a:gd name="connsiteY9" fmla="*/ 563916 h 628556"/>
                <a:gd name="connsiteX10" fmla="*/ 1138766 w 1138766"/>
                <a:gd name="connsiteY10" fmla="*/ 568149 h 62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8766" h="628556">
                  <a:moveTo>
                    <a:pt x="0" y="538516"/>
                  </a:moveTo>
                  <a:cubicBezTo>
                    <a:pt x="44097" y="604838"/>
                    <a:pt x="88195" y="671160"/>
                    <a:pt x="127000" y="593549"/>
                  </a:cubicBezTo>
                  <a:cubicBezTo>
                    <a:pt x="165805" y="515938"/>
                    <a:pt x="207433" y="170216"/>
                    <a:pt x="232833" y="72849"/>
                  </a:cubicBezTo>
                  <a:cubicBezTo>
                    <a:pt x="258233" y="-24518"/>
                    <a:pt x="261761" y="882"/>
                    <a:pt x="279400" y="9349"/>
                  </a:cubicBezTo>
                  <a:cubicBezTo>
                    <a:pt x="297039" y="17816"/>
                    <a:pt x="312561" y="37571"/>
                    <a:pt x="338666" y="123649"/>
                  </a:cubicBezTo>
                  <a:cubicBezTo>
                    <a:pt x="364771" y="209727"/>
                    <a:pt x="412750" y="487011"/>
                    <a:pt x="436033" y="525816"/>
                  </a:cubicBezTo>
                  <a:cubicBezTo>
                    <a:pt x="459316" y="564621"/>
                    <a:pt x="454377" y="364243"/>
                    <a:pt x="478366" y="356482"/>
                  </a:cubicBezTo>
                  <a:cubicBezTo>
                    <a:pt x="502355" y="348721"/>
                    <a:pt x="537633" y="448205"/>
                    <a:pt x="579966" y="479249"/>
                  </a:cubicBezTo>
                  <a:cubicBezTo>
                    <a:pt x="622299" y="510293"/>
                    <a:pt x="669572" y="528638"/>
                    <a:pt x="732366" y="542749"/>
                  </a:cubicBezTo>
                  <a:cubicBezTo>
                    <a:pt x="795160" y="556860"/>
                    <a:pt x="889000" y="559683"/>
                    <a:pt x="956733" y="563916"/>
                  </a:cubicBezTo>
                  <a:cubicBezTo>
                    <a:pt x="1024466" y="568149"/>
                    <a:pt x="1081616" y="568149"/>
                    <a:pt x="1138766" y="568149"/>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cs-CZ" sz="2000"/>
            </a:p>
          </p:txBody>
        </p:sp>
        <p:grpSp>
          <p:nvGrpSpPr>
            <p:cNvPr id="8" name="Skupina 7">
              <a:extLst>
                <a:ext uri="{FF2B5EF4-FFF2-40B4-BE49-F238E27FC236}">
                  <a16:creationId xmlns:a16="http://schemas.microsoft.com/office/drawing/2014/main" id="{A0A6F84E-B2CC-4657-B07E-13398BB04E38}"/>
                </a:ext>
              </a:extLst>
            </p:cNvPr>
            <p:cNvGrpSpPr/>
            <p:nvPr/>
          </p:nvGrpSpPr>
          <p:grpSpPr>
            <a:xfrm>
              <a:off x="7154333" y="2383094"/>
              <a:ext cx="4601633" cy="3052716"/>
              <a:chOff x="7154333" y="2383094"/>
              <a:chExt cx="4601633" cy="3052716"/>
            </a:xfrm>
          </p:grpSpPr>
          <p:sp>
            <p:nvSpPr>
              <p:cNvPr id="9" name="Obdélník 8">
                <a:extLst>
                  <a:ext uri="{FF2B5EF4-FFF2-40B4-BE49-F238E27FC236}">
                    <a16:creationId xmlns:a16="http://schemas.microsoft.com/office/drawing/2014/main" id="{9F11C98C-41C6-439B-B055-0BC3EC576F60}"/>
                  </a:ext>
                </a:extLst>
              </p:cNvPr>
              <p:cNvSpPr/>
              <p:nvPr/>
            </p:nvSpPr>
            <p:spPr>
              <a:xfrm>
                <a:off x="7412567" y="4106333"/>
                <a:ext cx="3657599" cy="372534"/>
              </a:xfrm>
              <a:prstGeom prst="rect">
                <a:avLst/>
              </a:prstGeom>
              <a:noFill/>
              <a:ln>
                <a:solidFill>
                  <a:srgbClr val="C00000"/>
                </a:solidFill>
              </a:ln>
            </p:spPr>
            <p:style>
              <a:lnRef idx="2">
                <a:schemeClr val="accent3"/>
              </a:lnRef>
              <a:fillRef idx="1">
                <a:schemeClr val="lt1"/>
              </a:fillRef>
              <a:effectRef idx="0">
                <a:schemeClr val="accent3"/>
              </a:effectRef>
              <a:fontRef idx="minor">
                <a:schemeClr val="dk1"/>
              </a:fontRef>
            </p:style>
            <p:txBody>
              <a:bodyPr rtlCol="0" anchor="ctr"/>
              <a:lstStyle>
                <a:defPPr>
                  <a:defRPr lang="en-US"/>
                </a:defPPr>
                <a:lvl1pPr algn="l" rtl="0" fontAlgn="base">
                  <a:spcBef>
                    <a:spcPct val="0"/>
                  </a:spcBef>
                  <a:spcAft>
                    <a:spcPct val="0"/>
                  </a:spcAft>
                  <a:defRPr sz="2400" kern="1200">
                    <a:solidFill>
                      <a:schemeClr val="dk1"/>
                    </a:solidFill>
                    <a:latin typeface="+mn-lt"/>
                    <a:ea typeface="+mn-ea"/>
                    <a:cs typeface="+mn-cs"/>
                  </a:defRPr>
                </a:lvl1pPr>
                <a:lvl2pPr marL="457200" algn="l" rtl="0" fontAlgn="base">
                  <a:spcBef>
                    <a:spcPct val="0"/>
                  </a:spcBef>
                  <a:spcAft>
                    <a:spcPct val="0"/>
                  </a:spcAft>
                  <a:defRPr sz="2400" kern="1200">
                    <a:solidFill>
                      <a:schemeClr val="dk1"/>
                    </a:solidFill>
                    <a:latin typeface="+mn-lt"/>
                    <a:ea typeface="+mn-ea"/>
                    <a:cs typeface="+mn-cs"/>
                  </a:defRPr>
                </a:lvl2pPr>
                <a:lvl3pPr marL="914400" algn="l" rtl="0" fontAlgn="base">
                  <a:spcBef>
                    <a:spcPct val="0"/>
                  </a:spcBef>
                  <a:spcAft>
                    <a:spcPct val="0"/>
                  </a:spcAft>
                  <a:defRPr sz="2400" kern="1200">
                    <a:solidFill>
                      <a:schemeClr val="dk1"/>
                    </a:solidFill>
                    <a:latin typeface="+mn-lt"/>
                    <a:ea typeface="+mn-ea"/>
                    <a:cs typeface="+mn-cs"/>
                  </a:defRPr>
                </a:lvl3pPr>
                <a:lvl4pPr marL="1371600" algn="l" rtl="0" fontAlgn="base">
                  <a:spcBef>
                    <a:spcPct val="0"/>
                  </a:spcBef>
                  <a:spcAft>
                    <a:spcPct val="0"/>
                  </a:spcAft>
                  <a:defRPr sz="2400" kern="1200">
                    <a:solidFill>
                      <a:schemeClr val="dk1"/>
                    </a:solidFill>
                    <a:latin typeface="+mn-lt"/>
                    <a:ea typeface="+mn-ea"/>
                    <a:cs typeface="+mn-cs"/>
                  </a:defRPr>
                </a:lvl4pPr>
                <a:lvl5pPr marL="1828800" algn="l" rtl="0" fontAlgn="base">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lgn="ctr"/>
                <a:endParaRPr lang="cs-CZ" sz="2000"/>
              </a:p>
            </p:txBody>
          </p:sp>
          <p:sp>
            <p:nvSpPr>
              <p:cNvPr id="10" name="TextovéPole 9">
                <a:extLst>
                  <a:ext uri="{FF2B5EF4-FFF2-40B4-BE49-F238E27FC236}">
                    <a16:creationId xmlns:a16="http://schemas.microsoft.com/office/drawing/2014/main" id="{88F8FD65-2D15-432F-B00B-61B57E489E42}"/>
                  </a:ext>
                </a:extLst>
              </p:cNvPr>
              <p:cNvSpPr txBox="1"/>
              <p:nvPr/>
            </p:nvSpPr>
            <p:spPr>
              <a:xfrm>
                <a:off x="7412567" y="4146035"/>
                <a:ext cx="389466" cy="400110"/>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2000" dirty="0">
                    <a:solidFill>
                      <a:srgbClr val="C00000"/>
                    </a:solidFill>
                  </a:rPr>
                  <a:t>A</a:t>
                </a:r>
              </a:p>
            </p:txBody>
          </p:sp>
          <p:sp>
            <p:nvSpPr>
              <p:cNvPr id="11" name="TextovéPole 10">
                <a:extLst>
                  <a:ext uri="{FF2B5EF4-FFF2-40B4-BE49-F238E27FC236}">
                    <a16:creationId xmlns:a16="http://schemas.microsoft.com/office/drawing/2014/main" id="{EDCB2BD6-9484-4E5E-A614-3B3BE555A7B4}"/>
                  </a:ext>
                </a:extLst>
              </p:cNvPr>
              <p:cNvSpPr txBox="1"/>
              <p:nvPr/>
            </p:nvSpPr>
            <p:spPr>
              <a:xfrm>
                <a:off x="10608734" y="4140726"/>
                <a:ext cx="389466" cy="400110"/>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2000" dirty="0">
                    <a:solidFill>
                      <a:srgbClr val="C00000"/>
                    </a:solidFill>
                  </a:rPr>
                  <a:t>B</a:t>
                </a:r>
              </a:p>
            </p:txBody>
          </p:sp>
          <p:sp>
            <p:nvSpPr>
              <p:cNvPr id="12" name="Volný tvar 5">
                <a:extLst>
                  <a:ext uri="{FF2B5EF4-FFF2-40B4-BE49-F238E27FC236}">
                    <a16:creationId xmlns:a16="http://schemas.microsoft.com/office/drawing/2014/main" id="{DA227D2F-271A-4FAC-85C9-665E601237BC}"/>
                  </a:ext>
                </a:extLst>
              </p:cNvPr>
              <p:cNvSpPr/>
              <p:nvPr/>
            </p:nvSpPr>
            <p:spPr>
              <a:xfrm>
                <a:off x="7633124" y="2383094"/>
                <a:ext cx="1168400" cy="623713"/>
              </a:xfrm>
              <a:custGeom>
                <a:avLst/>
                <a:gdLst>
                  <a:gd name="connsiteX0" fmla="*/ 0 w 1168400"/>
                  <a:gd name="connsiteY0" fmla="*/ 546853 h 623713"/>
                  <a:gd name="connsiteX1" fmla="*/ 105833 w 1168400"/>
                  <a:gd name="connsiteY1" fmla="*/ 580720 h 623713"/>
                  <a:gd name="connsiteX2" fmla="*/ 228600 w 1168400"/>
                  <a:gd name="connsiteY2" fmla="*/ 30387 h 623713"/>
                  <a:gd name="connsiteX3" fmla="*/ 381000 w 1168400"/>
                  <a:gd name="connsiteY3" fmla="*/ 85420 h 623713"/>
                  <a:gd name="connsiteX4" fmla="*/ 389466 w 1168400"/>
                  <a:gd name="connsiteY4" fmla="*/ 203953 h 623713"/>
                  <a:gd name="connsiteX5" fmla="*/ 440266 w 1168400"/>
                  <a:gd name="connsiteY5" fmla="*/ 131987 h 623713"/>
                  <a:gd name="connsiteX6" fmla="*/ 546100 w 1168400"/>
                  <a:gd name="connsiteY6" fmla="*/ 369053 h 623713"/>
                  <a:gd name="connsiteX7" fmla="*/ 732366 w 1168400"/>
                  <a:gd name="connsiteY7" fmla="*/ 466420 h 623713"/>
                  <a:gd name="connsiteX8" fmla="*/ 910166 w 1168400"/>
                  <a:gd name="connsiteY8" fmla="*/ 538387 h 623713"/>
                  <a:gd name="connsiteX9" fmla="*/ 1168400 w 1168400"/>
                  <a:gd name="connsiteY9" fmla="*/ 584953 h 623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8400" h="623713">
                    <a:moveTo>
                      <a:pt x="0" y="546853"/>
                    </a:moveTo>
                    <a:cubicBezTo>
                      <a:pt x="33866" y="606825"/>
                      <a:pt x="67733" y="666798"/>
                      <a:pt x="105833" y="580720"/>
                    </a:cubicBezTo>
                    <a:cubicBezTo>
                      <a:pt x="143933" y="494642"/>
                      <a:pt x="182739" y="112937"/>
                      <a:pt x="228600" y="30387"/>
                    </a:cubicBezTo>
                    <a:cubicBezTo>
                      <a:pt x="274461" y="-52163"/>
                      <a:pt x="354189" y="56492"/>
                      <a:pt x="381000" y="85420"/>
                    </a:cubicBezTo>
                    <a:cubicBezTo>
                      <a:pt x="407811" y="114348"/>
                      <a:pt x="379588" y="196192"/>
                      <a:pt x="389466" y="203953"/>
                    </a:cubicBezTo>
                    <a:cubicBezTo>
                      <a:pt x="399344" y="211714"/>
                      <a:pt x="414160" y="104470"/>
                      <a:pt x="440266" y="131987"/>
                    </a:cubicBezTo>
                    <a:cubicBezTo>
                      <a:pt x="466372" y="159504"/>
                      <a:pt x="497417" y="313314"/>
                      <a:pt x="546100" y="369053"/>
                    </a:cubicBezTo>
                    <a:cubicBezTo>
                      <a:pt x="594783" y="424792"/>
                      <a:pt x="671688" y="438198"/>
                      <a:pt x="732366" y="466420"/>
                    </a:cubicBezTo>
                    <a:cubicBezTo>
                      <a:pt x="793044" y="494642"/>
                      <a:pt x="837494" y="518632"/>
                      <a:pt x="910166" y="538387"/>
                    </a:cubicBezTo>
                    <a:cubicBezTo>
                      <a:pt x="982838" y="558142"/>
                      <a:pt x="1075619" y="571547"/>
                      <a:pt x="1168400" y="584953"/>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cs-CZ" sz="2000"/>
              </a:p>
            </p:txBody>
          </p:sp>
          <p:cxnSp>
            <p:nvCxnSpPr>
              <p:cNvPr id="13" name="Přímá spojnice se šipkou 12">
                <a:extLst>
                  <a:ext uri="{FF2B5EF4-FFF2-40B4-BE49-F238E27FC236}">
                    <a16:creationId xmlns:a16="http://schemas.microsoft.com/office/drawing/2014/main" id="{38BFA2FF-5ACD-4821-9D91-8BAE258E8D4D}"/>
                  </a:ext>
                </a:extLst>
              </p:cNvPr>
              <p:cNvCxnSpPr/>
              <p:nvPr/>
            </p:nvCxnSpPr>
            <p:spPr>
              <a:xfrm>
                <a:off x="7243233" y="3083950"/>
                <a:ext cx="1651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Přímá spojnice se šipkou 13">
                <a:extLst>
                  <a:ext uri="{FF2B5EF4-FFF2-40B4-BE49-F238E27FC236}">
                    <a16:creationId xmlns:a16="http://schemas.microsoft.com/office/drawing/2014/main" id="{0127A16C-22BA-4D8B-B17D-004A4660DBA1}"/>
                  </a:ext>
                </a:extLst>
              </p:cNvPr>
              <p:cNvCxnSpPr/>
              <p:nvPr/>
            </p:nvCxnSpPr>
            <p:spPr>
              <a:xfrm>
                <a:off x="10104966" y="3083950"/>
                <a:ext cx="1651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Volný tvar 10">
                <a:extLst>
                  <a:ext uri="{FF2B5EF4-FFF2-40B4-BE49-F238E27FC236}">
                    <a16:creationId xmlns:a16="http://schemas.microsoft.com/office/drawing/2014/main" id="{FB53C622-E71D-4E4B-A608-6C296667EBDC}"/>
                  </a:ext>
                </a:extLst>
              </p:cNvPr>
              <p:cNvSpPr/>
              <p:nvPr/>
            </p:nvSpPr>
            <p:spPr>
              <a:xfrm>
                <a:off x="7154333" y="3390871"/>
                <a:ext cx="1164167" cy="553450"/>
              </a:xfrm>
              <a:custGeom>
                <a:avLst/>
                <a:gdLst>
                  <a:gd name="connsiteX0" fmla="*/ 0 w 1164167"/>
                  <a:gd name="connsiteY0" fmla="*/ 414896 h 553450"/>
                  <a:gd name="connsiteX1" fmla="*/ 169334 w 1164167"/>
                  <a:gd name="connsiteY1" fmla="*/ 414896 h 553450"/>
                  <a:gd name="connsiteX2" fmla="*/ 249767 w 1164167"/>
                  <a:gd name="connsiteY2" fmla="*/ 372562 h 553450"/>
                  <a:gd name="connsiteX3" fmla="*/ 283634 w 1164167"/>
                  <a:gd name="connsiteY3" fmla="*/ 427596 h 553450"/>
                  <a:gd name="connsiteX4" fmla="*/ 347134 w 1164167"/>
                  <a:gd name="connsiteY4" fmla="*/ 427596 h 553450"/>
                  <a:gd name="connsiteX5" fmla="*/ 338667 w 1164167"/>
                  <a:gd name="connsiteY5" fmla="*/ 512262 h 553450"/>
                  <a:gd name="connsiteX6" fmla="*/ 372534 w 1164167"/>
                  <a:gd name="connsiteY6" fmla="*/ 29 h 553450"/>
                  <a:gd name="connsiteX7" fmla="*/ 406400 w 1164167"/>
                  <a:gd name="connsiteY7" fmla="*/ 537662 h 553450"/>
                  <a:gd name="connsiteX8" fmla="*/ 431800 w 1164167"/>
                  <a:gd name="connsiteY8" fmla="*/ 410662 h 553450"/>
                  <a:gd name="connsiteX9" fmla="*/ 529167 w 1164167"/>
                  <a:gd name="connsiteY9" fmla="*/ 414896 h 553450"/>
                  <a:gd name="connsiteX10" fmla="*/ 681567 w 1164167"/>
                  <a:gd name="connsiteY10" fmla="*/ 317529 h 553450"/>
                  <a:gd name="connsiteX11" fmla="*/ 800100 w 1164167"/>
                  <a:gd name="connsiteY11" fmla="*/ 330229 h 553450"/>
                  <a:gd name="connsiteX12" fmla="*/ 897467 w 1164167"/>
                  <a:gd name="connsiteY12" fmla="*/ 419129 h 553450"/>
                  <a:gd name="connsiteX13" fmla="*/ 1164167 w 1164167"/>
                  <a:gd name="connsiteY13" fmla="*/ 427596 h 55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4167" h="553450">
                    <a:moveTo>
                      <a:pt x="0" y="414896"/>
                    </a:moveTo>
                    <a:cubicBezTo>
                      <a:pt x="63853" y="418424"/>
                      <a:pt x="127706" y="421952"/>
                      <a:pt x="169334" y="414896"/>
                    </a:cubicBezTo>
                    <a:cubicBezTo>
                      <a:pt x="210962" y="407840"/>
                      <a:pt x="230717" y="370445"/>
                      <a:pt x="249767" y="372562"/>
                    </a:cubicBezTo>
                    <a:cubicBezTo>
                      <a:pt x="268817" y="374679"/>
                      <a:pt x="267406" y="418424"/>
                      <a:pt x="283634" y="427596"/>
                    </a:cubicBezTo>
                    <a:cubicBezTo>
                      <a:pt x="299862" y="436768"/>
                      <a:pt x="337962" y="413485"/>
                      <a:pt x="347134" y="427596"/>
                    </a:cubicBezTo>
                    <a:cubicBezTo>
                      <a:pt x="356306" y="441707"/>
                      <a:pt x="334434" y="583523"/>
                      <a:pt x="338667" y="512262"/>
                    </a:cubicBezTo>
                    <a:cubicBezTo>
                      <a:pt x="342900" y="441001"/>
                      <a:pt x="361245" y="-4204"/>
                      <a:pt x="372534" y="29"/>
                    </a:cubicBezTo>
                    <a:cubicBezTo>
                      <a:pt x="383823" y="4262"/>
                      <a:pt x="396522" y="469223"/>
                      <a:pt x="406400" y="537662"/>
                    </a:cubicBezTo>
                    <a:cubicBezTo>
                      <a:pt x="416278" y="606101"/>
                      <a:pt x="411339" y="431123"/>
                      <a:pt x="431800" y="410662"/>
                    </a:cubicBezTo>
                    <a:cubicBezTo>
                      <a:pt x="452261" y="390201"/>
                      <a:pt x="487539" y="430418"/>
                      <a:pt x="529167" y="414896"/>
                    </a:cubicBezTo>
                    <a:cubicBezTo>
                      <a:pt x="570795" y="399374"/>
                      <a:pt x="636412" y="331640"/>
                      <a:pt x="681567" y="317529"/>
                    </a:cubicBezTo>
                    <a:cubicBezTo>
                      <a:pt x="726722" y="303418"/>
                      <a:pt x="764117" y="313296"/>
                      <a:pt x="800100" y="330229"/>
                    </a:cubicBezTo>
                    <a:cubicBezTo>
                      <a:pt x="836083" y="347162"/>
                      <a:pt x="836789" y="402901"/>
                      <a:pt x="897467" y="419129"/>
                    </a:cubicBezTo>
                    <a:cubicBezTo>
                      <a:pt x="958145" y="435357"/>
                      <a:pt x="1061156" y="431476"/>
                      <a:pt x="1164167" y="427596"/>
                    </a:cubicBezTo>
                  </a:path>
                </a:pathLst>
              </a:custGeom>
            </p:spPr>
            <p:style>
              <a:lnRef idx="1">
                <a:schemeClr val="accent6"/>
              </a:lnRef>
              <a:fillRef idx="0">
                <a:schemeClr val="accent6"/>
              </a:fillRef>
              <a:effectRef idx="0">
                <a:schemeClr val="accent6"/>
              </a:effectRef>
              <a:fontRef idx="minor">
                <a:schemeClr val="tx1"/>
              </a:fontRef>
            </p:style>
            <p:txBody>
              <a:bodyPr rtlCol="0" anchor="ctr"/>
              <a:lstStyle>
                <a:defPPr>
                  <a:defRPr lang="en-US"/>
                </a:defPPr>
                <a:lvl1pPr algn="l" rtl="0" fontAlgn="base">
                  <a:spcBef>
                    <a:spcPct val="0"/>
                  </a:spcBef>
                  <a:spcAft>
                    <a:spcPct val="0"/>
                  </a:spcAft>
                  <a:defRPr sz="24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mn-lt"/>
                    <a:ea typeface="+mn-ea"/>
                    <a:cs typeface="+mn-cs"/>
                  </a:defRPr>
                </a:lvl2pPr>
                <a:lvl3pPr marL="914400" algn="l" rtl="0" fontAlgn="base">
                  <a:spcBef>
                    <a:spcPct val="0"/>
                  </a:spcBef>
                  <a:spcAft>
                    <a:spcPct val="0"/>
                  </a:spcAft>
                  <a:defRPr sz="2400" kern="1200">
                    <a:solidFill>
                      <a:schemeClr val="tx1"/>
                    </a:solidFill>
                    <a:latin typeface="+mn-lt"/>
                    <a:ea typeface="+mn-ea"/>
                    <a:cs typeface="+mn-cs"/>
                  </a:defRPr>
                </a:lvl3pPr>
                <a:lvl4pPr marL="1371600" algn="l" rtl="0" fontAlgn="base">
                  <a:spcBef>
                    <a:spcPct val="0"/>
                  </a:spcBef>
                  <a:spcAft>
                    <a:spcPct val="0"/>
                  </a:spcAft>
                  <a:defRPr sz="2400" kern="1200">
                    <a:solidFill>
                      <a:schemeClr val="tx1"/>
                    </a:solidFill>
                    <a:latin typeface="+mn-lt"/>
                    <a:ea typeface="+mn-ea"/>
                    <a:cs typeface="+mn-cs"/>
                  </a:defRPr>
                </a:lvl4pPr>
                <a:lvl5pPr marL="1828800" algn="l" rtl="0" fontAlgn="base">
                  <a:spcBef>
                    <a:spcPct val="0"/>
                  </a:spcBef>
                  <a:spcAft>
                    <a:spcPct val="0"/>
                  </a:spcAft>
                  <a:defRPr sz="2400" kern="1200">
                    <a:solidFill>
                      <a:schemeClr val="tx1"/>
                    </a:solidFill>
                    <a:latin typeface="+mn-lt"/>
                    <a:ea typeface="+mn-ea"/>
                    <a:cs typeface="+mn-cs"/>
                  </a:defRPr>
                </a:lvl5pPr>
                <a:lvl6pPr marL="2286000" algn="l" defTabSz="914400" rtl="0" eaLnBrk="1" latinLnBrk="0" hangingPunct="1">
                  <a:defRPr sz="2400" kern="1200">
                    <a:solidFill>
                      <a:schemeClr val="tx1"/>
                    </a:solidFill>
                    <a:latin typeface="+mn-lt"/>
                    <a:ea typeface="+mn-ea"/>
                    <a:cs typeface="+mn-cs"/>
                  </a:defRPr>
                </a:lvl6pPr>
                <a:lvl7pPr marL="2743200" algn="l" defTabSz="914400" rtl="0" eaLnBrk="1" latinLnBrk="0" hangingPunct="1">
                  <a:defRPr sz="2400" kern="1200">
                    <a:solidFill>
                      <a:schemeClr val="tx1"/>
                    </a:solidFill>
                    <a:latin typeface="+mn-lt"/>
                    <a:ea typeface="+mn-ea"/>
                    <a:cs typeface="+mn-cs"/>
                  </a:defRPr>
                </a:lvl7pPr>
                <a:lvl8pPr marL="3200400" algn="l" defTabSz="914400" rtl="0" eaLnBrk="1" latinLnBrk="0" hangingPunct="1">
                  <a:defRPr sz="2400" kern="1200">
                    <a:solidFill>
                      <a:schemeClr val="tx1"/>
                    </a:solidFill>
                    <a:latin typeface="+mn-lt"/>
                    <a:ea typeface="+mn-ea"/>
                    <a:cs typeface="+mn-cs"/>
                  </a:defRPr>
                </a:lvl8pPr>
                <a:lvl9pPr marL="3657600" algn="l" defTabSz="914400" rtl="0" eaLnBrk="1" latinLnBrk="0" hangingPunct="1">
                  <a:defRPr sz="2400" kern="1200">
                    <a:solidFill>
                      <a:schemeClr val="tx1"/>
                    </a:solidFill>
                    <a:latin typeface="+mn-lt"/>
                    <a:ea typeface="+mn-ea"/>
                    <a:cs typeface="+mn-cs"/>
                  </a:defRPr>
                </a:lvl9pPr>
              </a:lstStyle>
              <a:p>
                <a:pPr algn="ctr"/>
                <a:endParaRPr lang="cs-CZ" sz="2000"/>
              </a:p>
            </p:txBody>
          </p:sp>
          <p:sp>
            <p:nvSpPr>
              <p:cNvPr id="16" name="Volný tvar 14">
                <a:extLst>
                  <a:ext uri="{FF2B5EF4-FFF2-40B4-BE49-F238E27FC236}">
                    <a16:creationId xmlns:a16="http://schemas.microsoft.com/office/drawing/2014/main" id="{4C4EEDDF-5B41-4F9C-8362-8D565FAC6C26}"/>
                  </a:ext>
                </a:extLst>
              </p:cNvPr>
              <p:cNvSpPr/>
              <p:nvPr/>
            </p:nvSpPr>
            <p:spPr>
              <a:xfrm>
                <a:off x="9905999" y="3414134"/>
                <a:ext cx="1164167" cy="553450"/>
              </a:xfrm>
              <a:custGeom>
                <a:avLst/>
                <a:gdLst>
                  <a:gd name="connsiteX0" fmla="*/ 0 w 1164167"/>
                  <a:gd name="connsiteY0" fmla="*/ 414896 h 553450"/>
                  <a:gd name="connsiteX1" fmla="*/ 169334 w 1164167"/>
                  <a:gd name="connsiteY1" fmla="*/ 414896 h 553450"/>
                  <a:gd name="connsiteX2" fmla="*/ 249767 w 1164167"/>
                  <a:gd name="connsiteY2" fmla="*/ 372562 h 553450"/>
                  <a:gd name="connsiteX3" fmla="*/ 283634 w 1164167"/>
                  <a:gd name="connsiteY3" fmla="*/ 427596 h 553450"/>
                  <a:gd name="connsiteX4" fmla="*/ 347134 w 1164167"/>
                  <a:gd name="connsiteY4" fmla="*/ 427596 h 553450"/>
                  <a:gd name="connsiteX5" fmla="*/ 338667 w 1164167"/>
                  <a:gd name="connsiteY5" fmla="*/ 512262 h 553450"/>
                  <a:gd name="connsiteX6" fmla="*/ 372534 w 1164167"/>
                  <a:gd name="connsiteY6" fmla="*/ 29 h 553450"/>
                  <a:gd name="connsiteX7" fmla="*/ 406400 w 1164167"/>
                  <a:gd name="connsiteY7" fmla="*/ 537662 h 553450"/>
                  <a:gd name="connsiteX8" fmla="*/ 431800 w 1164167"/>
                  <a:gd name="connsiteY8" fmla="*/ 410662 h 553450"/>
                  <a:gd name="connsiteX9" fmla="*/ 529167 w 1164167"/>
                  <a:gd name="connsiteY9" fmla="*/ 414896 h 553450"/>
                  <a:gd name="connsiteX10" fmla="*/ 681567 w 1164167"/>
                  <a:gd name="connsiteY10" fmla="*/ 317529 h 553450"/>
                  <a:gd name="connsiteX11" fmla="*/ 800100 w 1164167"/>
                  <a:gd name="connsiteY11" fmla="*/ 330229 h 553450"/>
                  <a:gd name="connsiteX12" fmla="*/ 897467 w 1164167"/>
                  <a:gd name="connsiteY12" fmla="*/ 419129 h 553450"/>
                  <a:gd name="connsiteX13" fmla="*/ 1164167 w 1164167"/>
                  <a:gd name="connsiteY13" fmla="*/ 427596 h 55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4167" h="553450">
                    <a:moveTo>
                      <a:pt x="0" y="414896"/>
                    </a:moveTo>
                    <a:cubicBezTo>
                      <a:pt x="63853" y="418424"/>
                      <a:pt x="127706" y="421952"/>
                      <a:pt x="169334" y="414896"/>
                    </a:cubicBezTo>
                    <a:cubicBezTo>
                      <a:pt x="210962" y="407840"/>
                      <a:pt x="230717" y="370445"/>
                      <a:pt x="249767" y="372562"/>
                    </a:cubicBezTo>
                    <a:cubicBezTo>
                      <a:pt x="268817" y="374679"/>
                      <a:pt x="267406" y="418424"/>
                      <a:pt x="283634" y="427596"/>
                    </a:cubicBezTo>
                    <a:cubicBezTo>
                      <a:pt x="299862" y="436768"/>
                      <a:pt x="337962" y="413485"/>
                      <a:pt x="347134" y="427596"/>
                    </a:cubicBezTo>
                    <a:cubicBezTo>
                      <a:pt x="356306" y="441707"/>
                      <a:pt x="334434" y="583523"/>
                      <a:pt x="338667" y="512262"/>
                    </a:cubicBezTo>
                    <a:cubicBezTo>
                      <a:pt x="342900" y="441001"/>
                      <a:pt x="361245" y="-4204"/>
                      <a:pt x="372534" y="29"/>
                    </a:cubicBezTo>
                    <a:cubicBezTo>
                      <a:pt x="383823" y="4262"/>
                      <a:pt x="396522" y="469223"/>
                      <a:pt x="406400" y="537662"/>
                    </a:cubicBezTo>
                    <a:cubicBezTo>
                      <a:pt x="416278" y="606101"/>
                      <a:pt x="411339" y="431123"/>
                      <a:pt x="431800" y="410662"/>
                    </a:cubicBezTo>
                    <a:cubicBezTo>
                      <a:pt x="452261" y="390201"/>
                      <a:pt x="487539" y="430418"/>
                      <a:pt x="529167" y="414896"/>
                    </a:cubicBezTo>
                    <a:cubicBezTo>
                      <a:pt x="570795" y="399374"/>
                      <a:pt x="636412" y="331640"/>
                      <a:pt x="681567" y="317529"/>
                    </a:cubicBezTo>
                    <a:cubicBezTo>
                      <a:pt x="726722" y="303418"/>
                      <a:pt x="764117" y="313296"/>
                      <a:pt x="800100" y="330229"/>
                    </a:cubicBezTo>
                    <a:cubicBezTo>
                      <a:pt x="836083" y="347162"/>
                      <a:pt x="836789" y="402901"/>
                      <a:pt x="897467" y="419129"/>
                    </a:cubicBezTo>
                    <a:cubicBezTo>
                      <a:pt x="958145" y="435357"/>
                      <a:pt x="1061156" y="431476"/>
                      <a:pt x="1164167" y="427596"/>
                    </a:cubicBezTo>
                  </a:path>
                </a:pathLst>
              </a:custGeom>
            </p:spPr>
            <p:style>
              <a:lnRef idx="1">
                <a:schemeClr val="accent6"/>
              </a:lnRef>
              <a:fillRef idx="0">
                <a:schemeClr val="accent6"/>
              </a:fillRef>
              <a:effectRef idx="0">
                <a:schemeClr val="accent6"/>
              </a:effectRef>
              <a:fontRef idx="minor">
                <a:schemeClr val="tx1"/>
              </a:fontRef>
            </p:style>
            <p:txBody>
              <a:bodyPr rtlCol="0" anchor="ctr"/>
              <a:lstStyle>
                <a:defPPr>
                  <a:defRPr lang="en-US"/>
                </a:defPPr>
                <a:lvl1pPr algn="l" rtl="0" fontAlgn="base">
                  <a:spcBef>
                    <a:spcPct val="0"/>
                  </a:spcBef>
                  <a:spcAft>
                    <a:spcPct val="0"/>
                  </a:spcAft>
                  <a:defRPr sz="24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mn-lt"/>
                    <a:ea typeface="+mn-ea"/>
                    <a:cs typeface="+mn-cs"/>
                  </a:defRPr>
                </a:lvl2pPr>
                <a:lvl3pPr marL="914400" algn="l" rtl="0" fontAlgn="base">
                  <a:spcBef>
                    <a:spcPct val="0"/>
                  </a:spcBef>
                  <a:spcAft>
                    <a:spcPct val="0"/>
                  </a:spcAft>
                  <a:defRPr sz="2400" kern="1200">
                    <a:solidFill>
                      <a:schemeClr val="tx1"/>
                    </a:solidFill>
                    <a:latin typeface="+mn-lt"/>
                    <a:ea typeface="+mn-ea"/>
                    <a:cs typeface="+mn-cs"/>
                  </a:defRPr>
                </a:lvl3pPr>
                <a:lvl4pPr marL="1371600" algn="l" rtl="0" fontAlgn="base">
                  <a:spcBef>
                    <a:spcPct val="0"/>
                  </a:spcBef>
                  <a:spcAft>
                    <a:spcPct val="0"/>
                  </a:spcAft>
                  <a:defRPr sz="2400" kern="1200">
                    <a:solidFill>
                      <a:schemeClr val="tx1"/>
                    </a:solidFill>
                    <a:latin typeface="+mn-lt"/>
                    <a:ea typeface="+mn-ea"/>
                    <a:cs typeface="+mn-cs"/>
                  </a:defRPr>
                </a:lvl4pPr>
                <a:lvl5pPr marL="1828800" algn="l" rtl="0" fontAlgn="base">
                  <a:spcBef>
                    <a:spcPct val="0"/>
                  </a:spcBef>
                  <a:spcAft>
                    <a:spcPct val="0"/>
                  </a:spcAft>
                  <a:defRPr sz="2400" kern="1200">
                    <a:solidFill>
                      <a:schemeClr val="tx1"/>
                    </a:solidFill>
                    <a:latin typeface="+mn-lt"/>
                    <a:ea typeface="+mn-ea"/>
                    <a:cs typeface="+mn-cs"/>
                  </a:defRPr>
                </a:lvl5pPr>
                <a:lvl6pPr marL="2286000" algn="l" defTabSz="914400" rtl="0" eaLnBrk="1" latinLnBrk="0" hangingPunct="1">
                  <a:defRPr sz="2400" kern="1200">
                    <a:solidFill>
                      <a:schemeClr val="tx1"/>
                    </a:solidFill>
                    <a:latin typeface="+mn-lt"/>
                    <a:ea typeface="+mn-ea"/>
                    <a:cs typeface="+mn-cs"/>
                  </a:defRPr>
                </a:lvl6pPr>
                <a:lvl7pPr marL="2743200" algn="l" defTabSz="914400" rtl="0" eaLnBrk="1" latinLnBrk="0" hangingPunct="1">
                  <a:defRPr sz="2400" kern="1200">
                    <a:solidFill>
                      <a:schemeClr val="tx1"/>
                    </a:solidFill>
                    <a:latin typeface="+mn-lt"/>
                    <a:ea typeface="+mn-ea"/>
                    <a:cs typeface="+mn-cs"/>
                  </a:defRPr>
                </a:lvl7pPr>
                <a:lvl8pPr marL="3200400" algn="l" defTabSz="914400" rtl="0" eaLnBrk="1" latinLnBrk="0" hangingPunct="1">
                  <a:defRPr sz="2400" kern="1200">
                    <a:solidFill>
                      <a:schemeClr val="tx1"/>
                    </a:solidFill>
                    <a:latin typeface="+mn-lt"/>
                    <a:ea typeface="+mn-ea"/>
                    <a:cs typeface="+mn-cs"/>
                  </a:defRPr>
                </a:lvl8pPr>
                <a:lvl9pPr marL="3657600" algn="l" defTabSz="914400" rtl="0" eaLnBrk="1" latinLnBrk="0" hangingPunct="1">
                  <a:defRPr sz="2400" kern="1200">
                    <a:solidFill>
                      <a:schemeClr val="tx1"/>
                    </a:solidFill>
                    <a:latin typeface="+mn-lt"/>
                    <a:ea typeface="+mn-ea"/>
                    <a:cs typeface="+mn-cs"/>
                  </a:defRPr>
                </a:lvl9pPr>
              </a:lstStyle>
              <a:p>
                <a:pPr algn="ctr"/>
                <a:endParaRPr lang="cs-CZ" sz="2000"/>
              </a:p>
            </p:txBody>
          </p:sp>
          <p:cxnSp>
            <p:nvCxnSpPr>
              <p:cNvPr id="17" name="Přímá spojnice 16">
                <a:extLst>
                  <a:ext uri="{FF2B5EF4-FFF2-40B4-BE49-F238E27FC236}">
                    <a16:creationId xmlns:a16="http://schemas.microsoft.com/office/drawing/2014/main" id="{50675A34-D015-468F-9D4C-315F918F233F}"/>
                  </a:ext>
                </a:extLst>
              </p:cNvPr>
              <p:cNvCxnSpPr>
                <a:endCxn id="15" idx="6"/>
              </p:cNvCxnSpPr>
              <p:nvPr/>
            </p:nvCxnSpPr>
            <p:spPr>
              <a:xfrm flipH="1">
                <a:off x="7526867" y="3083950"/>
                <a:ext cx="4233" cy="30695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8" name="Přímá spojnice 17">
                <a:extLst>
                  <a:ext uri="{FF2B5EF4-FFF2-40B4-BE49-F238E27FC236}">
                    <a16:creationId xmlns:a16="http://schemas.microsoft.com/office/drawing/2014/main" id="{0B11D7A1-8F0B-49EB-9174-37E24F0A45C5}"/>
                  </a:ext>
                </a:extLst>
              </p:cNvPr>
              <p:cNvCxnSpPr/>
              <p:nvPr/>
            </p:nvCxnSpPr>
            <p:spPr>
              <a:xfrm flipH="1">
                <a:off x="7733452" y="2990114"/>
                <a:ext cx="1" cy="364257"/>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9" name="Přímá spojnice 18">
                <a:extLst>
                  <a:ext uri="{FF2B5EF4-FFF2-40B4-BE49-F238E27FC236}">
                    <a16:creationId xmlns:a16="http://schemas.microsoft.com/office/drawing/2014/main" id="{435B690E-2140-44A9-AD76-BDC6693DCC98}"/>
                  </a:ext>
                </a:extLst>
              </p:cNvPr>
              <p:cNvCxnSpPr/>
              <p:nvPr/>
            </p:nvCxnSpPr>
            <p:spPr>
              <a:xfrm flipH="1">
                <a:off x="10709485" y="2961460"/>
                <a:ext cx="1" cy="364257"/>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20" name="Přímá spojnice 19">
                <a:extLst>
                  <a:ext uri="{FF2B5EF4-FFF2-40B4-BE49-F238E27FC236}">
                    <a16:creationId xmlns:a16="http://schemas.microsoft.com/office/drawing/2014/main" id="{CC173D87-2547-4768-9215-14536E9C195E}"/>
                  </a:ext>
                </a:extLst>
              </p:cNvPr>
              <p:cNvCxnSpPr/>
              <p:nvPr/>
            </p:nvCxnSpPr>
            <p:spPr>
              <a:xfrm flipH="1">
                <a:off x="10270067" y="3082572"/>
                <a:ext cx="4233" cy="30695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21" name="TextovéPole 20">
                <a:extLst>
                  <a:ext uri="{FF2B5EF4-FFF2-40B4-BE49-F238E27FC236}">
                    <a16:creationId xmlns:a16="http://schemas.microsoft.com/office/drawing/2014/main" id="{196C3319-C250-41F7-84B5-5E1522DDBB3C}"/>
                  </a:ext>
                </a:extLst>
              </p:cNvPr>
              <p:cNvSpPr txBox="1"/>
              <p:nvPr/>
            </p:nvSpPr>
            <p:spPr>
              <a:xfrm>
                <a:off x="7476671" y="3079496"/>
                <a:ext cx="314510" cy="230832"/>
              </a:xfrm>
              <a:prstGeom prst="rect">
                <a:avLst/>
              </a:prstGeom>
              <a:noFill/>
            </p:spPr>
            <p:txBody>
              <a:bodyPr wrap="none" rtlCol="0">
                <a:spAutoFit/>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900" dirty="0"/>
                  <a:t>T1</a:t>
                </a:r>
              </a:p>
            </p:txBody>
          </p:sp>
          <p:sp>
            <p:nvSpPr>
              <p:cNvPr id="22" name="TextovéPole 21">
                <a:extLst>
                  <a:ext uri="{FF2B5EF4-FFF2-40B4-BE49-F238E27FC236}">
                    <a16:creationId xmlns:a16="http://schemas.microsoft.com/office/drawing/2014/main" id="{2239B23B-1FB1-4FB1-9CFB-415ED61043B1}"/>
                  </a:ext>
                </a:extLst>
              </p:cNvPr>
              <p:cNvSpPr txBox="1"/>
              <p:nvPr/>
            </p:nvSpPr>
            <p:spPr>
              <a:xfrm>
                <a:off x="10372091" y="3101546"/>
                <a:ext cx="314510" cy="230832"/>
              </a:xfrm>
              <a:prstGeom prst="rect">
                <a:avLst/>
              </a:prstGeom>
              <a:noFill/>
            </p:spPr>
            <p:txBody>
              <a:bodyPr wrap="none" rtlCol="0">
                <a:spAutoFit/>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900" dirty="0"/>
                  <a:t>T2</a:t>
                </a:r>
              </a:p>
            </p:txBody>
          </p:sp>
          <p:cxnSp>
            <p:nvCxnSpPr>
              <p:cNvPr id="23" name="Přímá spojnice se šipkou 22">
                <a:extLst>
                  <a:ext uri="{FF2B5EF4-FFF2-40B4-BE49-F238E27FC236}">
                    <a16:creationId xmlns:a16="http://schemas.microsoft.com/office/drawing/2014/main" id="{9EF118FF-1FFD-4FF7-8AAB-06DDBF8C6204}"/>
                  </a:ext>
                </a:extLst>
              </p:cNvPr>
              <p:cNvCxnSpPr/>
              <p:nvPr/>
            </p:nvCxnSpPr>
            <p:spPr>
              <a:xfrm>
                <a:off x="7526867" y="3325717"/>
                <a:ext cx="20658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Přímá spojnice se šipkou 23">
                <a:extLst>
                  <a:ext uri="{FF2B5EF4-FFF2-40B4-BE49-F238E27FC236}">
                    <a16:creationId xmlns:a16="http://schemas.microsoft.com/office/drawing/2014/main" id="{8C9F1866-2B72-473C-934F-EB46E425C12C}"/>
                  </a:ext>
                </a:extLst>
              </p:cNvPr>
              <p:cNvCxnSpPr/>
              <p:nvPr/>
            </p:nvCxnSpPr>
            <p:spPr>
              <a:xfrm flipH="1">
                <a:off x="10270067" y="3311525"/>
                <a:ext cx="439418" cy="1419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Přímá spojnice se šipkou 24">
                <a:extLst>
                  <a:ext uri="{FF2B5EF4-FFF2-40B4-BE49-F238E27FC236}">
                    <a16:creationId xmlns:a16="http://schemas.microsoft.com/office/drawing/2014/main" id="{5BD3EE03-AFBA-4CFE-BC75-513B0D51FECB}"/>
                  </a:ext>
                </a:extLst>
              </p:cNvPr>
              <p:cNvCxnSpPr/>
              <p:nvPr/>
            </p:nvCxnSpPr>
            <p:spPr>
              <a:xfrm flipV="1">
                <a:off x="8505226" y="4309917"/>
                <a:ext cx="1448357" cy="651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Přímá spojnice 25">
                <a:extLst>
                  <a:ext uri="{FF2B5EF4-FFF2-40B4-BE49-F238E27FC236}">
                    <a16:creationId xmlns:a16="http://schemas.microsoft.com/office/drawing/2014/main" id="{48CEAFAF-8ADD-48A8-AE9C-5B526B113E49}"/>
                  </a:ext>
                </a:extLst>
              </p:cNvPr>
              <p:cNvCxnSpPr/>
              <p:nvPr/>
            </p:nvCxnSpPr>
            <p:spPr>
              <a:xfrm flipH="1">
                <a:off x="7728371" y="4478867"/>
                <a:ext cx="4233" cy="30695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27" name="Přímá spojnice 26">
                <a:extLst>
                  <a:ext uri="{FF2B5EF4-FFF2-40B4-BE49-F238E27FC236}">
                    <a16:creationId xmlns:a16="http://schemas.microsoft.com/office/drawing/2014/main" id="{EEE85DB9-9FA2-4F79-935E-2BE785847906}"/>
                  </a:ext>
                </a:extLst>
              </p:cNvPr>
              <p:cNvCxnSpPr/>
              <p:nvPr/>
            </p:nvCxnSpPr>
            <p:spPr>
              <a:xfrm flipH="1">
                <a:off x="10792220" y="4464141"/>
                <a:ext cx="4233" cy="30695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28" name="Přímá spojnice se šipkou 27">
                <a:extLst>
                  <a:ext uri="{FF2B5EF4-FFF2-40B4-BE49-F238E27FC236}">
                    <a16:creationId xmlns:a16="http://schemas.microsoft.com/office/drawing/2014/main" id="{2B053C53-9619-4757-84B0-8D7B10DA05C3}"/>
                  </a:ext>
                </a:extLst>
              </p:cNvPr>
              <p:cNvCxnSpPr/>
              <p:nvPr/>
            </p:nvCxnSpPr>
            <p:spPr>
              <a:xfrm flipH="1">
                <a:off x="7740396" y="4732867"/>
                <a:ext cx="302073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ovéPole 28">
                <a:extLst>
                  <a:ext uri="{FF2B5EF4-FFF2-40B4-BE49-F238E27FC236}">
                    <a16:creationId xmlns:a16="http://schemas.microsoft.com/office/drawing/2014/main" id="{0BFD3419-97F4-412C-B263-BA2AE391D504}"/>
                  </a:ext>
                </a:extLst>
              </p:cNvPr>
              <p:cNvSpPr txBox="1"/>
              <p:nvPr/>
            </p:nvSpPr>
            <p:spPr>
              <a:xfrm>
                <a:off x="9018574" y="4432950"/>
                <a:ext cx="626533" cy="400110"/>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2000" dirty="0">
                    <a:solidFill>
                      <a:schemeClr val="accent1">
                        <a:lumMod val="75000"/>
                      </a:schemeClr>
                    </a:solidFill>
                  </a:rPr>
                  <a:t>d</a:t>
                </a:r>
              </a:p>
            </p:txBody>
          </p:sp>
          <p:sp>
            <p:nvSpPr>
              <p:cNvPr id="30" name="TextovéPole 29">
                <a:extLst>
                  <a:ext uri="{FF2B5EF4-FFF2-40B4-BE49-F238E27FC236}">
                    <a16:creationId xmlns:a16="http://schemas.microsoft.com/office/drawing/2014/main" id="{27828EA3-29A0-4C54-BFCB-C70B78AE2CA5}"/>
                  </a:ext>
                </a:extLst>
              </p:cNvPr>
              <p:cNvSpPr txBox="1"/>
              <p:nvPr/>
            </p:nvSpPr>
            <p:spPr>
              <a:xfrm>
                <a:off x="7896226" y="5035700"/>
                <a:ext cx="2698919" cy="400110"/>
              </a:xfrm>
              <a:prstGeom prst="rect">
                <a:avLst/>
              </a:prstGeom>
              <a:noFill/>
              <a:ln>
                <a:solidFill>
                  <a:schemeClr val="tx1"/>
                </a:solidFill>
              </a:ln>
            </p:spPr>
            <p:txBody>
              <a:bodyPr wrap="square" rtlCol="0">
                <a:spAutoFit/>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2000" b="1" dirty="0"/>
                  <a:t>PWV= d/ (T2-T1)</a:t>
                </a:r>
              </a:p>
            </p:txBody>
          </p:sp>
          <p:sp>
            <p:nvSpPr>
              <p:cNvPr id="31" name="TextovéPole 30">
                <a:extLst>
                  <a:ext uri="{FF2B5EF4-FFF2-40B4-BE49-F238E27FC236}">
                    <a16:creationId xmlns:a16="http://schemas.microsoft.com/office/drawing/2014/main" id="{A21BEE27-56D9-41F8-BD78-CCFB42A0A492}"/>
                  </a:ext>
                </a:extLst>
              </p:cNvPr>
              <p:cNvSpPr txBox="1"/>
              <p:nvPr/>
            </p:nvSpPr>
            <p:spPr>
              <a:xfrm>
                <a:off x="7349659" y="2436693"/>
                <a:ext cx="389466" cy="400110"/>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2000" dirty="0">
                    <a:solidFill>
                      <a:srgbClr val="C00000"/>
                    </a:solidFill>
                  </a:rPr>
                  <a:t>A</a:t>
                </a:r>
              </a:p>
            </p:txBody>
          </p:sp>
          <p:sp>
            <p:nvSpPr>
              <p:cNvPr id="32" name="TextovéPole 31">
                <a:extLst>
                  <a:ext uri="{FF2B5EF4-FFF2-40B4-BE49-F238E27FC236}">
                    <a16:creationId xmlns:a16="http://schemas.microsoft.com/office/drawing/2014/main" id="{993C5381-DFF5-45E0-8D8F-283CC0C43CE9}"/>
                  </a:ext>
                </a:extLst>
              </p:cNvPr>
              <p:cNvSpPr txBox="1"/>
              <p:nvPr/>
            </p:nvSpPr>
            <p:spPr>
              <a:xfrm>
                <a:off x="10170637" y="2399825"/>
                <a:ext cx="389466" cy="400110"/>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2000" dirty="0">
                    <a:solidFill>
                      <a:srgbClr val="C00000"/>
                    </a:solidFill>
                  </a:rPr>
                  <a:t>B</a:t>
                </a:r>
              </a:p>
            </p:txBody>
          </p:sp>
        </p:grpSp>
      </p:grpSp>
    </p:spTree>
    <p:extLst>
      <p:ext uri="{BB962C8B-B14F-4D97-AF65-F5344CB8AC3E}">
        <p14:creationId xmlns:p14="http://schemas.microsoft.com/office/powerpoint/2010/main" val="2189299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546BB26-EFE6-4970-99BA-EE7FEF79E7BF}"/>
              </a:ext>
            </a:extLst>
          </p:cNvPr>
          <p:cNvSpPr>
            <a:spLocks noGrp="1"/>
          </p:cNvSpPr>
          <p:nvPr>
            <p:ph type="ftr" sz="quarter" idx="10"/>
          </p:nvPr>
        </p:nvSpPr>
        <p:spPr/>
        <p:txBody>
          <a:bodyPr/>
          <a:lstStyle/>
          <a:p>
            <a:r>
              <a:rPr lang="en-US" dirty="0"/>
              <a:t>Department of Physiology, Faculty of Medicine, Masaryk University</a:t>
            </a:r>
            <a:endParaRPr lang="cs-CZ" dirty="0"/>
          </a:p>
        </p:txBody>
      </p:sp>
      <p:sp>
        <p:nvSpPr>
          <p:cNvPr id="3" name="Zástupný symbol pro číslo snímku 2">
            <a:extLst>
              <a:ext uri="{FF2B5EF4-FFF2-40B4-BE49-F238E27FC236}">
                <a16:creationId xmlns:a16="http://schemas.microsoft.com/office/drawing/2014/main" id="{6630BFA1-F01D-4121-8DC3-995E330B9E89}"/>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a:extLst>
              <a:ext uri="{FF2B5EF4-FFF2-40B4-BE49-F238E27FC236}">
                <a16:creationId xmlns:a16="http://schemas.microsoft.com/office/drawing/2014/main" id="{5E02AFA1-166F-4C2C-9233-775A9DEF6B6C}"/>
              </a:ext>
            </a:extLst>
          </p:cNvPr>
          <p:cNvSpPr>
            <a:spLocks noGrp="1"/>
          </p:cNvSpPr>
          <p:nvPr>
            <p:ph type="title"/>
          </p:nvPr>
        </p:nvSpPr>
        <p:spPr/>
        <p:txBody>
          <a:bodyPr/>
          <a:lstStyle/>
          <a:p>
            <a:r>
              <a:rPr lang="cs-CZ" dirty="0" err="1"/>
              <a:t>Blood</a:t>
            </a:r>
            <a:r>
              <a:rPr lang="cs-CZ" dirty="0"/>
              <a:t> </a:t>
            </a:r>
            <a:r>
              <a:rPr lang="cs-CZ" dirty="0" err="1"/>
              <a:t>pressure</a:t>
            </a:r>
            <a:endParaRPr lang="cs-CZ" dirty="0"/>
          </a:p>
        </p:txBody>
      </p:sp>
      <p:sp>
        <p:nvSpPr>
          <p:cNvPr id="5" name="Zástupný obsah 4">
            <a:extLst>
              <a:ext uri="{FF2B5EF4-FFF2-40B4-BE49-F238E27FC236}">
                <a16:creationId xmlns:a16="http://schemas.microsoft.com/office/drawing/2014/main" id="{1A0DF3A4-69C4-4845-8107-C04C5E991597}"/>
              </a:ext>
            </a:extLst>
          </p:cNvPr>
          <p:cNvSpPr>
            <a:spLocks noGrp="1"/>
          </p:cNvSpPr>
          <p:nvPr>
            <p:ph idx="1"/>
          </p:nvPr>
        </p:nvSpPr>
        <p:spPr>
          <a:xfrm>
            <a:off x="666000" y="1374216"/>
            <a:ext cx="10753200" cy="4139998"/>
          </a:xfrm>
        </p:spPr>
        <p:txBody>
          <a:bodyPr/>
          <a:lstStyle/>
          <a:p>
            <a:r>
              <a:rPr lang="en-US" sz="2000" dirty="0"/>
              <a:t>a function of cardiac output (CO) and total peripheral resistance</a:t>
            </a:r>
          </a:p>
          <a:p>
            <a:pPr lvl="1"/>
            <a:r>
              <a:rPr lang="en-US" sz="1200" dirty="0"/>
              <a:t>SBP is determined mainly by CO</a:t>
            </a:r>
          </a:p>
          <a:p>
            <a:pPr lvl="1"/>
            <a:r>
              <a:rPr lang="en-US" sz="1200" dirty="0"/>
              <a:t>DBP is determined mainly by TPR</a:t>
            </a:r>
          </a:p>
          <a:p>
            <a:endParaRPr lang="cs-CZ" sz="2000" dirty="0"/>
          </a:p>
        </p:txBody>
      </p:sp>
      <p:sp>
        <p:nvSpPr>
          <p:cNvPr id="33" name="TextovéPole 32">
            <a:extLst>
              <a:ext uri="{FF2B5EF4-FFF2-40B4-BE49-F238E27FC236}">
                <a16:creationId xmlns:a16="http://schemas.microsoft.com/office/drawing/2014/main" id="{CE8AB08F-3D42-44C8-AD33-BDA714F1BC9C}"/>
              </a:ext>
            </a:extLst>
          </p:cNvPr>
          <p:cNvSpPr txBox="1"/>
          <p:nvPr/>
        </p:nvSpPr>
        <p:spPr>
          <a:xfrm>
            <a:off x="720000" y="3079102"/>
            <a:ext cx="10302637" cy="1938992"/>
          </a:xfrm>
          <a:prstGeom prst="rect">
            <a:avLst/>
          </a:prstGeom>
          <a:noFill/>
        </p:spPr>
        <p:txBody>
          <a:bodyPr wrap="square" rtlCol="0">
            <a:spAutoFit/>
          </a:bodyPr>
          <a:lstStyle/>
          <a:p>
            <a:r>
              <a:rPr lang="cs-CZ" dirty="0" err="1"/>
              <a:t>Blood</a:t>
            </a:r>
            <a:r>
              <a:rPr lang="cs-CZ" dirty="0"/>
              <a:t> </a:t>
            </a:r>
            <a:r>
              <a:rPr lang="cs-CZ" dirty="0" err="1"/>
              <a:t>pressure</a:t>
            </a:r>
            <a:r>
              <a:rPr lang="cs-CZ" dirty="0"/>
              <a:t> = </a:t>
            </a:r>
            <a:r>
              <a:rPr lang="cs-CZ" dirty="0" err="1"/>
              <a:t>Cardiac</a:t>
            </a:r>
            <a:r>
              <a:rPr lang="cs-CZ" dirty="0"/>
              <a:t> output (CO) * </a:t>
            </a:r>
            <a:r>
              <a:rPr lang="cs-CZ" dirty="0" err="1"/>
              <a:t>Total</a:t>
            </a:r>
            <a:r>
              <a:rPr lang="cs-CZ" dirty="0"/>
              <a:t> </a:t>
            </a:r>
            <a:r>
              <a:rPr lang="cs-CZ" dirty="0" err="1"/>
              <a:t>peripheral</a:t>
            </a:r>
            <a:r>
              <a:rPr lang="cs-CZ" dirty="0"/>
              <a:t> resistence (TPR)</a:t>
            </a:r>
          </a:p>
          <a:p>
            <a:endParaRPr lang="cs-CZ" dirty="0"/>
          </a:p>
          <a:p>
            <a:endParaRPr lang="cs-CZ" dirty="0"/>
          </a:p>
          <a:p>
            <a:endParaRPr lang="cs-CZ" dirty="0"/>
          </a:p>
          <a:p>
            <a:r>
              <a:rPr lang="cs-CZ" dirty="0"/>
              <a:t>CO = </a:t>
            </a:r>
            <a:r>
              <a:rPr lang="cs-CZ" dirty="0" err="1"/>
              <a:t>Heart</a:t>
            </a:r>
            <a:r>
              <a:rPr lang="cs-CZ" dirty="0"/>
              <a:t> </a:t>
            </a:r>
            <a:r>
              <a:rPr lang="cs-CZ" dirty="0" err="1"/>
              <a:t>rate</a:t>
            </a:r>
            <a:r>
              <a:rPr lang="cs-CZ" dirty="0"/>
              <a:t> (HR) * </a:t>
            </a:r>
            <a:r>
              <a:rPr lang="cs-CZ" dirty="0" err="1"/>
              <a:t>Stroke</a:t>
            </a:r>
            <a:r>
              <a:rPr lang="cs-CZ" dirty="0"/>
              <a:t> </a:t>
            </a:r>
            <a:r>
              <a:rPr lang="cs-CZ" dirty="0" err="1"/>
              <a:t>volume</a:t>
            </a:r>
            <a:r>
              <a:rPr lang="cs-CZ" dirty="0"/>
              <a:t> (SV)</a:t>
            </a:r>
          </a:p>
        </p:txBody>
      </p:sp>
      <p:cxnSp>
        <p:nvCxnSpPr>
          <p:cNvPr id="35" name="Přímá spojnice se šipkou 34">
            <a:extLst>
              <a:ext uri="{FF2B5EF4-FFF2-40B4-BE49-F238E27FC236}">
                <a16:creationId xmlns:a16="http://schemas.microsoft.com/office/drawing/2014/main" id="{4815A8BB-769C-4936-ABB5-F2D6AC44DBC1}"/>
              </a:ext>
            </a:extLst>
          </p:cNvPr>
          <p:cNvCxnSpPr/>
          <p:nvPr/>
        </p:nvCxnSpPr>
        <p:spPr bwMode="auto">
          <a:xfrm flipH="1">
            <a:off x="1129004" y="3554963"/>
            <a:ext cx="2575249" cy="1073021"/>
          </a:xfrm>
          <a:prstGeom prst="straightConnector1">
            <a:avLst/>
          </a:prstGeom>
          <a:solidFill>
            <a:schemeClr val="accent1"/>
          </a:solidFill>
          <a:ln w="38100"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3551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546BB26-EFE6-4970-99BA-EE7FEF79E7BF}"/>
              </a:ext>
            </a:extLst>
          </p:cNvPr>
          <p:cNvSpPr>
            <a:spLocks noGrp="1"/>
          </p:cNvSpPr>
          <p:nvPr>
            <p:ph type="ftr" sz="quarter" idx="10"/>
          </p:nvPr>
        </p:nvSpPr>
        <p:spPr/>
        <p:txBody>
          <a:bodyPr/>
          <a:lstStyle/>
          <a:p>
            <a:r>
              <a:rPr lang="en-US" dirty="0"/>
              <a:t>Department of Physiology, Faculty of Medicine, Masaryk University</a:t>
            </a:r>
            <a:endParaRPr lang="cs-CZ" dirty="0"/>
          </a:p>
        </p:txBody>
      </p:sp>
      <p:sp>
        <p:nvSpPr>
          <p:cNvPr id="3" name="Zástupný symbol pro číslo snímku 2">
            <a:extLst>
              <a:ext uri="{FF2B5EF4-FFF2-40B4-BE49-F238E27FC236}">
                <a16:creationId xmlns:a16="http://schemas.microsoft.com/office/drawing/2014/main" id="{6630BFA1-F01D-4121-8DC3-995E330B9E89}"/>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a:extLst>
              <a:ext uri="{FF2B5EF4-FFF2-40B4-BE49-F238E27FC236}">
                <a16:creationId xmlns:a16="http://schemas.microsoft.com/office/drawing/2014/main" id="{5E02AFA1-166F-4C2C-9233-775A9DEF6B6C}"/>
              </a:ext>
            </a:extLst>
          </p:cNvPr>
          <p:cNvSpPr>
            <a:spLocks noGrp="1"/>
          </p:cNvSpPr>
          <p:nvPr>
            <p:ph type="title"/>
          </p:nvPr>
        </p:nvSpPr>
        <p:spPr/>
        <p:txBody>
          <a:bodyPr/>
          <a:lstStyle/>
          <a:p>
            <a:r>
              <a:rPr lang="cs-CZ" dirty="0" err="1"/>
              <a:t>Total</a:t>
            </a:r>
            <a:r>
              <a:rPr lang="cs-CZ" dirty="0"/>
              <a:t> </a:t>
            </a:r>
            <a:r>
              <a:rPr lang="cs-CZ" dirty="0" err="1"/>
              <a:t>peripheral</a:t>
            </a:r>
            <a:r>
              <a:rPr lang="cs-CZ" dirty="0"/>
              <a:t> resistence</a:t>
            </a:r>
          </a:p>
        </p:txBody>
      </p:sp>
      <p:sp>
        <p:nvSpPr>
          <p:cNvPr id="5" name="Zástupný obsah 4">
            <a:extLst>
              <a:ext uri="{FF2B5EF4-FFF2-40B4-BE49-F238E27FC236}">
                <a16:creationId xmlns:a16="http://schemas.microsoft.com/office/drawing/2014/main" id="{1A0DF3A4-69C4-4845-8107-C04C5E991597}"/>
              </a:ext>
            </a:extLst>
          </p:cNvPr>
          <p:cNvSpPr>
            <a:spLocks noGrp="1"/>
          </p:cNvSpPr>
          <p:nvPr>
            <p:ph idx="1"/>
          </p:nvPr>
        </p:nvSpPr>
        <p:spPr>
          <a:xfrm>
            <a:off x="666000" y="1374216"/>
            <a:ext cx="10753200" cy="4139998"/>
          </a:xfrm>
        </p:spPr>
        <p:txBody>
          <a:bodyPr/>
          <a:lstStyle/>
          <a:p>
            <a:r>
              <a:rPr lang="cs-CZ" sz="2000" dirty="0" err="1"/>
              <a:t>consist</a:t>
            </a:r>
            <a:r>
              <a:rPr lang="cs-CZ" sz="2000" dirty="0"/>
              <a:t> </a:t>
            </a:r>
            <a:r>
              <a:rPr lang="cs-CZ" sz="2000" dirty="0" err="1"/>
              <a:t>of</a:t>
            </a:r>
            <a:r>
              <a:rPr lang="cs-CZ" sz="2000" dirty="0"/>
              <a:t> resistence </a:t>
            </a:r>
            <a:r>
              <a:rPr lang="cs-CZ" sz="2000" dirty="0" err="1"/>
              <a:t>from</a:t>
            </a:r>
            <a:r>
              <a:rPr lang="cs-CZ" sz="2000" dirty="0"/>
              <a:t> </a:t>
            </a:r>
            <a:r>
              <a:rPr lang="cs-CZ" sz="2000" dirty="0" err="1"/>
              <a:t>all</a:t>
            </a:r>
            <a:r>
              <a:rPr lang="cs-CZ" sz="2000" dirty="0"/>
              <a:t> </a:t>
            </a:r>
            <a:r>
              <a:rPr lang="cs-CZ" sz="2000" dirty="0" err="1"/>
              <a:t>vessels</a:t>
            </a:r>
            <a:endParaRPr lang="cs-CZ" sz="2000" dirty="0"/>
          </a:p>
          <a:p>
            <a:r>
              <a:rPr lang="cs-CZ" sz="2000" dirty="0"/>
              <a:t>t</a:t>
            </a:r>
            <a:r>
              <a:rPr lang="en-US" sz="2000" dirty="0"/>
              <a:t>he </a:t>
            </a:r>
            <a:r>
              <a:rPr lang="cs-CZ" sz="2000" dirty="0" err="1"/>
              <a:t>narrower</a:t>
            </a:r>
            <a:r>
              <a:rPr lang="cs-CZ" sz="2000" dirty="0"/>
              <a:t> </a:t>
            </a:r>
            <a:r>
              <a:rPr lang="en-US" sz="2000" dirty="0"/>
              <a:t>tube</a:t>
            </a:r>
            <a:r>
              <a:rPr lang="cs-CZ" sz="2000" dirty="0"/>
              <a:t> (↓ </a:t>
            </a:r>
            <a:r>
              <a:rPr lang="cs-CZ" sz="2000" dirty="0" err="1"/>
              <a:t>diameter</a:t>
            </a:r>
            <a:r>
              <a:rPr lang="cs-CZ" sz="2000" dirty="0"/>
              <a:t>) </a:t>
            </a:r>
            <a:r>
              <a:rPr lang="en-US" sz="2000" dirty="0"/>
              <a:t>→ </a:t>
            </a:r>
            <a:r>
              <a:rPr lang="cs-CZ" sz="2000" dirty="0" err="1"/>
              <a:t>the</a:t>
            </a:r>
            <a:r>
              <a:rPr lang="en-US" sz="2000" dirty="0"/>
              <a:t> ↑ pressure needs to be exerted to maintain</a:t>
            </a:r>
            <a:r>
              <a:rPr lang="cs-CZ" sz="2000" dirty="0"/>
              <a:t> </a:t>
            </a:r>
            <a:r>
              <a:rPr lang="cs-CZ" sz="2000" dirty="0" err="1"/>
              <a:t>the</a:t>
            </a:r>
            <a:r>
              <a:rPr lang="en-US" sz="2000" dirty="0"/>
              <a:t> flow</a:t>
            </a:r>
            <a:endParaRPr lang="cs-CZ" sz="2000" dirty="0"/>
          </a:p>
          <a:p>
            <a:r>
              <a:rPr lang="en-US" altLang="cs-CZ" sz="2000" dirty="0">
                <a:latin typeface="Arial" pitchFamily="34" charset="0"/>
              </a:rPr>
              <a:t>determined by </a:t>
            </a:r>
            <a:r>
              <a:rPr lang="en-US" altLang="cs-CZ" sz="2000" b="1" dirty="0">
                <a:latin typeface="Arial" pitchFamily="34" charset="0"/>
              </a:rPr>
              <a:t>the Hagen-Poiseuille law </a:t>
            </a:r>
            <a:r>
              <a:rPr lang="en-US" altLang="cs-CZ" sz="2000" dirty="0">
                <a:latin typeface="Arial" pitchFamily="34" charset="0"/>
              </a:rPr>
              <a:t>for tube resistance</a:t>
            </a:r>
            <a:endParaRPr lang="en-US" sz="1200" dirty="0"/>
          </a:p>
          <a:p>
            <a:endParaRPr lang="cs-CZ" sz="2000" dirty="0"/>
          </a:p>
        </p:txBody>
      </p:sp>
      <mc:AlternateContent xmlns:mc="http://schemas.openxmlformats.org/markup-compatibility/2006" xmlns:a14="http://schemas.microsoft.com/office/drawing/2010/main">
        <mc:Choice Requires="a14">
          <p:sp>
            <p:nvSpPr>
              <p:cNvPr id="8" name="Obdélník 7">
                <a:extLst>
                  <a:ext uri="{FF2B5EF4-FFF2-40B4-BE49-F238E27FC236}">
                    <a16:creationId xmlns:a16="http://schemas.microsoft.com/office/drawing/2014/main" id="{E2043FA1-091A-41FC-94B1-5B8E228DEA39}"/>
                  </a:ext>
                </a:extLst>
              </p:cNvPr>
              <p:cNvSpPr/>
              <p:nvPr/>
            </p:nvSpPr>
            <p:spPr>
              <a:xfrm>
                <a:off x="6658771" y="2332803"/>
                <a:ext cx="5178819" cy="165359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cs-CZ" sz="5400" b="0" i="1">
                          <a:latin typeface="Cambria Math" panose="02040503050406030204" pitchFamily="18" charset="0"/>
                        </a:rPr>
                        <m:t>𝑅</m:t>
                      </m:r>
                      <m:r>
                        <a:rPr lang="cs-CZ" sz="5400" b="0" i="0">
                          <a:latin typeface="Cambria Math" panose="02040503050406030204" pitchFamily="18" charset="0"/>
                        </a:rPr>
                        <m:t>=</m:t>
                      </m:r>
                      <m:f>
                        <m:fPr>
                          <m:ctrlPr>
                            <a:rPr lang="cs-CZ" sz="5400" i="1">
                              <a:latin typeface="Cambria Math" panose="02040503050406030204" pitchFamily="18" charset="0"/>
                            </a:rPr>
                          </m:ctrlPr>
                        </m:fPr>
                        <m:num>
                          <m:r>
                            <a:rPr lang="cs-CZ" sz="5400" b="0" i="0">
                              <a:latin typeface="Cambria Math" panose="02040503050406030204" pitchFamily="18" charset="0"/>
                            </a:rPr>
                            <m:t>8∙</m:t>
                          </m:r>
                          <m:r>
                            <a:rPr lang="cs-CZ" sz="5400" b="0" i="1">
                              <a:latin typeface="Cambria Math" panose="02040503050406030204" pitchFamily="18" charset="0"/>
                            </a:rPr>
                            <m:t>𝜂</m:t>
                          </m:r>
                          <m:r>
                            <a:rPr lang="cs-CZ" sz="5400" b="0" i="0">
                              <a:latin typeface="Cambria Math" panose="02040503050406030204" pitchFamily="18" charset="0"/>
                            </a:rPr>
                            <m:t>∙</m:t>
                          </m:r>
                          <m:r>
                            <a:rPr lang="cs-CZ" sz="5400" b="0" i="1">
                              <a:latin typeface="Cambria Math" panose="02040503050406030204" pitchFamily="18" charset="0"/>
                            </a:rPr>
                            <m:t>𝐿</m:t>
                          </m:r>
                        </m:num>
                        <m:den>
                          <m:r>
                            <a:rPr lang="cs-CZ" sz="5400" b="0" i="1">
                              <a:latin typeface="Cambria Math" panose="02040503050406030204" pitchFamily="18" charset="0"/>
                            </a:rPr>
                            <m:t>𝜋</m:t>
                          </m:r>
                          <m:r>
                            <a:rPr lang="cs-CZ" sz="5400" b="0" i="0">
                              <a:latin typeface="Cambria Math" panose="02040503050406030204" pitchFamily="18" charset="0"/>
                            </a:rPr>
                            <m:t>∙</m:t>
                          </m:r>
                          <m:sSup>
                            <m:sSupPr>
                              <m:ctrlPr>
                                <a:rPr lang="cs-CZ" sz="5400" i="1">
                                  <a:latin typeface="Cambria Math" panose="02040503050406030204" pitchFamily="18" charset="0"/>
                                </a:rPr>
                              </m:ctrlPr>
                            </m:sSupPr>
                            <m:e>
                              <m:r>
                                <a:rPr lang="cs-CZ" sz="5400" b="0" i="1">
                                  <a:latin typeface="Cambria Math" panose="02040503050406030204" pitchFamily="18" charset="0"/>
                                </a:rPr>
                                <m:t>𝑟</m:t>
                              </m:r>
                            </m:e>
                            <m:sup>
                              <m:r>
                                <a:rPr lang="cs-CZ" sz="5400" b="0" i="0">
                                  <a:latin typeface="Cambria Math" panose="02040503050406030204" pitchFamily="18" charset="0"/>
                                </a:rPr>
                                <m:t>4</m:t>
                              </m:r>
                            </m:sup>
                          </m:sSup>
                        </m:den>
                      </m:f>
                    </m:oMath>
                  </m:oMathPara>
                </a14:m>
                <a:endParaRPr lang="cs-CZ" sz="5400" dirty="0"/>
              </a:p>
            </p:txBody>
          </p:sp>
        </mc:Choice>
        <mc:Fallback xmlns="">
          <p:sp>
            <p:nvSpPr>
              <p:cNvPr id="8" name="Obdélník 7">
                <a:extLst>
                  <a:ext uri="{FF2B5EF4-FFF2-40B4-BE49-F238E27FC236}">
                    <a16:creationId xmlns:a16="http://schemas.microsoft.com/office/drawing/2014/main" id="{E2043FA1-091A-41FC-94B1-5B8E228DEA39}"/>
                  </a:ext>
                </a:extLst>
              </p:cNvPr>
              <p:cNvSpPr>
                <a:spLocks noRot="1" noChangeAspect="1" noMove="1" noResize="1" noEditPoints="1" noAdjustHandles="1" noChangeArrowheads="1" noChangeShapeType="1" noTextEdit="1"/>
              </p:cNvSpPr>
              <p:nvPr/>
            </p:nvSpPr>
            <p:spPr>
              <a:xfrm>
                <a:off x="6658771" y="2332803"/>
                <a:ext cx="5178819" cy="1653594"/>
              </a:xfrm>
              <a:prstGeom prst="rect">
                <a:avLst/>
              </a:prstGeom>
              <a:blipFill>
                <a:blip r:embed="rId2"/>
                <a:stretch>
                  <a:fillRect/>
                </a:stretch>
              </a:blipFill>
            </p:spPr>
            <p:txBody>
              <a:bodyPr/>
              <a:lstStyle/>
              <a:p>
                <a:r>
                  <a:rPr lang="cs-CZ">
                    <a:noFill/>
                  </a:rPr>
                  <a:t> </a:t>
                </a:r>
              </a:p>
            </p:txBody>
          </p:sp>
        </mc:Fallback>
      </mc:AlternateContent>
      <p:pic>
        <p:nvPicPr>
          <p:cNvPr id="4098" name="Picture 2" descr="Relationship among Vessels in the Systemic Circuit">
            <a:extLst>
              <a:ext uri="{FF2B5EF4-FFF2-40B4-BE49-F238E27FC236}">
                <a16:creationId xmlns:a16="http://schemas.microsoft.com/office/drawing/2014/main" id="{D211879D-3EF6-47FB-879C-32198FF302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109" y="2778264"/>
            <a:ext cx="4967891" cy="3449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985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720000" y="491394"/>
            <a:ext cx="10753200" cy="451576"/>
          </a:xfrm>
        </p:spPr>
        <p:txBody>
          <a:bodyPr/>
          <a:lstStyle/>
          <a:p>
            <a:r>
              <a:rPr lang="cs-CZ" dirty="0" err="1"/>
              <a:t>Cardiac</a:t>
            </a:r>
            <a:r>
              <a:rPr lang="cs-CZ" dirty="0"/>
              <a:t> </a:t>
            </a:r>
            <a:r>
              <a:rPr lang="cs-CZ" dirty="0" err="1"/>
              <a:t>cycle</a:t>
            </a:r>
            <a:endParaRPr lang="cs-CZ" dirty="0"/>
          </a:p>
        </p:txBody>
      </p:sp>
      <p:sp>
        <p:nvSpPr>
          <p:cNvPr id="5" name="Zástupný symbol pro obsah 4"/>
          <p:cNvSpPr>
            <a:spLocks noGrp="1"/>
          </p:cNvSpPr>
          <p:nvPr>
            <p:ph idx="1"/>
          </p:nvPr>
        </p:nvSpPr>
        <p:spPr>
          <a:xfrm>
            <a:off x="436963" y="1135063"/>
            <a:ext cx="5576629" cy="5243966"/>
          </a:xfrm>
        </p:spPr>
        <p:txBody>
          <a:bodyPr/>
          <a:lstStyle/>
          <a:p>
            <a:pPr>
              <a:lnSpc>
                <a:spcPct val="100000"/>
              </a:lnSpc>
            </a:pPr>
            <a:r>
              <a:rPr lang="cs-CZ" dirty="0" err="1"/>
              <a:t>Isovolumic</a:t>
            </a:r>
            <a:r>
              <a:rPr lang="cs-CZ" dirty="0"/>
              <a:t> </a:t>
            </a:r>
            <a:r>
              <a:rPr lang="cs-CZ" dirty="0" err="1"/>
              <a:t>contraction</a:t>
            </a:r>
            <a:r>
              <a:rPr lang="cs-CZ" dirty="0"/>
              <a:t> (IVC):</a:t>
            </a:r>
          </a:p>
          <a:p>
            <a:pPr lvl="1"/>
            <a:r>
              <a:rPr lang="cs-CZ" dirty="0" err="1"/>
              <a:t>Contraction</a:t>
            </a:r>
            <a:r>
              <a:rPr lang="cs-CZ" dirty="0"/>
              <a:t> </a:t>
            </a:r>
            <a:r>
              <a:rPr lang="cs-CZ" dirty="0" err="1"/>
              <a:t>of</a:t>
            </a:r>
            <a:r>
              <a:rPr lang="cs-CZ" dirty="0"/>
              <a:t> </a:t>
            </a:r>
            <a:r>
              <a:rPr lang="cs-CZ" dirty="0" err="1"/>
              <a:t>ventricular</a:t>
            </a:r>
            <a:r>
              <a:rPr lang="cs-CZ" dirty="0"/>
              <a:t> </a:t>
            </a:r>
            <a:r>
              <a:rPr lang="cs-CZ" dirty="0" err="1"/>
              <a:t>myocardium</a:t>
            </a:r>
            <a:r>
              <a:rPr lang="cs-CZ" dirty="0"/>
              <a:t> </a:t>
            </a:r>
            <a:r>
              <a:rPr lang="cs-CZ" dirty="0" err="1"/>
              <a:t>leads</a:t>
            </a:r>
            <a:r>
              <a:rPr lang="cs-CZ" dirty="0"/>
              <a:t> to </a:t>
            </a:r>
            <a:r>
              <a:rPr lang="cs-CZ" dirty="0" err="1"/>
              <a:t>an</a:t>
            </a:r>
            <a:r>
              <a:rPr lang="cs-CZ" dirty="0"/>
              <a:t> </a:t>
            </a:r>
            <a:r>
              <a:rPr lang="cs-CZ" dirty="0" err="1"/>
              <a:t>increase</a:t>
            </a:r>
            <a:r>
              <a:rPr lang="cs-CZ" dirty="0"/>
              <a:t> in </a:t>
            </a:r>
            <a:r>
              <a:rPr lang="cs-CZ" dirty="0" err="1"/>
              <a:t>intraventricular</a:t>
            </a:r>
            <a:r>
              <a:rPr lang="cs-CZ" dirty="0"/>
              <a:t> </a:t>
            </a:r>
            <a:r>
              <a:rPr lang="cs-CZ" dirty="0" err="1"/>
              <a:t>pressure</a:t>
            </a:r>
            <a:endParaRPr lang="cs-CZ" dirty="0"/>
          </a:p>
          <a:p>
            <a:pPr>
              <a:lnSpc>
                <a:spcPct val="100000"/>
              </a:lnSpc>
            </a:pPr>
            <a:r>
              <a:rPr lang="cs-CZ" dirty="0" err="1"/>
              <a:t>Ejection</a:t>
            </a:r>
            <a:r>
              <a:rPr lang="cs-CZ" dirty="0"/>
              <a:t> (E):  </a:t>
            </a:r>
          </a:p>
          <a:p>
            <a:pPr lvl="1"/>
            <a:r>
              <a:rPr lang="cs-CZ" dirty="0" err="1"/>
              <a:t>Intraventricular</a:t>
            </a:r>
            <a:r>
              <a:rPr lang="cs-CZ" dirty="0"/>
              <a:t> </a:t>
            </a:r>
            <a:r>
              <a:rPr lang="cs-CZ" dirty="0" err="1"/>
              <a:t>pressure</a:t>
            </a:r>
            <a:r>
              <a:rPr lang="cs-CZ" dirty="0"/>
              <a:t> </a:t>
            </a:r>
            <a:r>
              <a:rPr lang="cs-CZ" dirty="0" err="1"/>
              <a:t>overcomes</a:t>
            </a:r>
            <a:r>
              <a:rPr lang="cs-CZ" dirty="0"/>
              <a:t> </a:t>
            </a:r>
            <a:r>
              <a:rPr lang="cs-CZ" dirty="0" err="1"/>
              <a:t>diastolic</a:t>
            </a:r>
            <a:r>
              <a:rPr lang="cs-CZ" dirty="0"/>
              <a:t> </a:t>
            </a:r>
            <a:r>
              <a:rPr lang="cs-CZ" dirty="0" err="1"/>
              <a:t>pressure</a:t>
            </a:r>
            <a:r>
              <a:rPr lang="cs-CZ" dirty="0"/>
              <a:t> in big </a:t>
            </a:r>
            <a:r>
              <a:rPr lang="cs-CZ" dirty="0" err="1"/>
              <a:t>arteries</a:t>
            </a:r>
            <a:r>
              <a:rPr lang="cs-CZ" dirty="0"/>
              <a:t>, </a:t>
            </a:r>
            <a:r>
              <a:rPr lang="cs-CZ" dirty="0" err="1"/>
              <a:t>semilunar</a:t>
            </a:r>
            <a:r>
              <a:rPr lang="cs-CZ" dirty="0"/>
              <a:t> </a:t>
            </a:r>
            <a:r>
              <a:rPr lang="cs-CZ" dirty="0" err="1"/>
              <a:t>valves</a:t>
            </a:r>
            <a:r>
              <a:rPr lang="cs-CZ" dirty="0"/>
              <a:t> open, and </a:t>
            </a:r>
            <a:r>
              <a:rPr lang="cs-CZ" dirty="0" err="1"/>
              <a:t>blood</a:t>
            </a:r>
            <a:r>
              <a:rPr lang="cs-CZ" dirty="0"/>
              <a:t> </a:t>
            </a:r>
            <a:r>
              <a:rPr lang="cs-CZ" dirty="0" err="1"/>
              <a:t>flows</a:t>
            </a:r>
            <a:r>
              <a:rPr lang="cs-CZ" dirty="0"/>
              <a:t> to </a:t>
            </a:r>
            <a:r>
              <a:rPr lang="cs-CZ" dirty="0" err="1"/>
              <a:t>the</a:t>
            </a:r>
            <a:r>
              <a:rPr lang="cs-CZ" dirty="0"/>
              <a:t> </a:t>
            </a:r>
            <a:r>
              <a:rPr lang="cs-CZ" dirty="0" err="1"/>
              <a:t>arteries</a:t>
            </a:r>
            <a:endParaRPr lang="cs-CZ" dirty="0"/>
          </a:p>
          <a:p>
            <a:pPr>
              <a:lnSpc>
                <a:spcPct val="100000"/>
              </a:lnSpc>
            </a:pPr>
            <a:r>
              <a:rPr lang="cs-CZ" dirty="0" err="1"/>
              <a:t>Isovolumic</a:t>
            </a:r>
            <a:r>
              <a:rPr lang="cs-CZ" dirty="0"/>
              <a:t> </a:t>
            </a:r>
            <a:r>
              <a:rPr lang="cs-CZ" dirty="0" err="1"/>
              <a:t>relaxation</a:t>
            </a:r>
            <a:r>
              <a:rPr lang="cs-CZ" dirty="0"/>
              <a:t> (IVR): </a:t>
            </a:r>
          </a:p>
          <a:p>
            <a:pPr lvl="1"/>
            <a:r>
              <a:rPr lang="cs-CZ" dirty="0" err="1"/>
              <a:t>Semilunar</a:t>
            </a:r>
            <a:r>
              <a:rPr lang="cs-CZ" dirty="0"/>
              <a:t> </a:t>
            </a:r>
            <a:r>
              <a:rPr lang="cs-CZ" dirty="0" err="1"/>
              <a:t>valves</a:t>
            </a:r>
            <a:r>
              <a:rPr lang="cs-CZ" dirty="0"/>
              <a:t> </a:t>
            </a:r>
            <a:r>
              <a:rPr lang="cs-CZ" dirty="0" err="1"/>
              <a:t>close</a:t>
            </a:r>
            <a:r>
              <a:rPr lang="cs-CZ" dirty="0"/>
              <a:t>, rapid </a:t>
            </a:r>
            <a:r>
              <a:rPr lang="cs-CZ" dirty="0" err="1"/>
              <a:t>decrease</a:t>
            </a:r>
            <a:r>
              <a:rPr lang="cs-CZ" dirty="0"/>
              <a:t> in </a:t>
            </a:r>
            <a:r>
              <a:rPr lang="cs-CZ" dirty="0" err="1"/>
              <a:t>intraventricular</a:t>
            </a:r>
            <a:r>
              <a:rPr lang="cs-CZ" dirty="0"/>
              <a:t> </a:t>
            </a:r>
            <a:r>
              <a:rPr lang="cs-CZ" dirty="0" err="1"/>
              <a:t>pressure</a:t>
            </a:r>
            <a:r>
              <a:rPr lang="cs-CZ" dirty="0"/>
              <a:t> </a:t>
            </a:r>
            <a:r>
              <a:rPr lang="cs-CZ" dirty="0" err="1"/>
              <a:t>even</a:t>
            </a:r>
            <a:r>
              <a:rPr lang="cs-CZ" dirty="0"/>
              <a:t> </a:t>
            </a:r>
            <a:r>
              <a:rPr lang="cs-CZ" dirty="0" err="1"/>
              <a:t>below</a:t>
            </a:r>
            <a:r>
              <a:rPr lang="cs-CZ" dirty="0"/>
              <a:t> </a:t>
            </a:r>
            <a:r>
              <a:rPr lang="cs-CZ" dirty="0" err="1"/>
              <a:t>pressure</a:t>
            </a:r>
            <a:r>
              <a:rPr lang="cs-CZ" dirty="0"/>
              <a:t> </a:t>
            </a:r>
            <a:r>
              <a:rPr lang="cs-CZ" dirty="0" err="1"/>
              <a:t>values</a:t>
            </a:r>
            <a:r>
              <a:rPr lang="cs-CZ" dirty="0"/>
              <a:t> in atria, AV </a:t>
            </a:r>
            <a:r>
              <a:rPr lang="cs-CZ" dirty="0" err="1"/>
              <a:t>valves</a:t>
            </a:r>
            <a:r>
              <a:rPr lang="cs-CZ" dirty="0"/>
              <a:t> open</a:t>
            </a:r>
          </a:p>
          <a:p>
            <a:pPr>
              <a:lnSpc>
                <a:spcPct val="100000"/>
              </a:lnSpc>
            </a:pPr>
            <a:r>
              <a:rPr lang="cs-CZ" dirty="0" err="1"/>
              <a:t>Inflow</a:t>
            </a:r>
            <a:r>
              <a:rPr lang="cs-CZ" dirty="0"/>
              <a:t> (I): </a:t>
            </a:r>
          </a:p>
          <a:p>
            <a:pPr lvl="1"/>
            <a:r>
              <a:rPr lang="cs-CZ" dirty="0" err="1"/>
              <a:t>Inflow</a:t>
            </a:r>
            <a:r>
              <a:rPr lang="cs-CZ" dirty="0"/>
              <a:t> </a:t>
            </a:r>
            <a:r>
              <a:rPr lang="cs-CZ" dirty="0" err="1"/>
              <a:t>phase</a:t>
            </a:r>
            <a:r>
              <a:rPr lang="cs-CZ" dirty="0"/>
              <a:t> (</a:t>
            </a:r>
            <a:r>
              <a:rPr lang="cs-CZ" dirty="0" err="1"/>
              <a:t>ventricular</a:t>
            </a:r>
            <a:r>
              <a:rPr lang="cs-CZ" dirty="0"/>
              <a:t> diastole), </a:t>
            </a:r>
            <a:r>
              <a:rPr lang="cs-CZ" dirty="0" err="1"/>
              <a:t>atrial</a:t>
            </a:r>
            <a:r>
              <a:rPr lang="cs-CZ" dirty="0"/>
              <a:t> systole</a:t>
            </a:r>
          </a:p>
        </p:txBody>
      </p:sp>
      <p:pic>
        <p:nvPicPr>
          <p:cNvPr id="2050" name="Picture 2" descr="https://upload.wikimedia.org/wikipedia/commons/thumb/3/38/2027_Phases_of_the_Cardiac_Cycle.jpg/370px-2027_Phases_of_the_Cardiac_Cycle.jpg">
            <a:extLst>
              <a:ext uri="{FF2B5EF4-FFF2-40B4-BE49-F238E27FC236}">
                <a16:creationId xmlns:a16="http://schemas.microsoft.com/office/drawing/2014/main" id="{0D94F826-0E6A-4AB6-9B7D-AFCD869F4A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34" y="279430"/>
            <a:ext cx="5849078" cy="6370752"/>
          </a:xfrm>
          <a:prstGeom prst="rect">
            <a:avLst/>
          </a:prstGeom>
          <a:noFill/>
          <a:extLst>
            <a:ext uri="{909E8E84-426E-40DD-AFC4-6F175D3DCCD1}">
              <a14:hiddenFill xmlns:a14="http://schemas.microsoft.com/office/drawing/2010/main">
                <a:solidFill>
                  <a:srgbClr val="FFFFFF"/>
                </a:solidFill>
              </a14:hiddenFill>
            </a:ext>
          </a:extLst>
        </p:spPr>
      </p:pic>
      <p:sp>
        <p:nvSpPr>
          <p:cNvPr id="6" name="Zástupný symbol pro číslo snímku 2">
            <a:extLst>
              <a:ext uri="{FF2B5EF4-FFF2-40B4-BE49-F238E27FC236}">
                <a16:creationId xmlns:a16="http://schemas.microsoft.com/office/drawing/2014/main" id="{A42412D5-9392-4BB5-9746-6B02E6E82711}"/>
              </a:ext>
            </a:extLst>
          </p:cNvPr>
          <p:cNvSpPr>
            <a:spLocks noGrp="1"/>
          </p:cNvSpPr>
          <p:nvPr>
            <p:ph type="sldNum" sz="quarter" idx="11"/>
          </p:nvPr>
        </p:nvSpPr>
        <p:spPr>
          <a:xfrm>
            <a:off x="414000" y="6228000"/>
            <a:ext cx="252000" cy="252000"/>
          </a:xfrm>
        </p:spPr>
        <p:txBody>
          <a:bodyPr/>
          <a:lstStyle/>
          <a:p>
            <a:fld id="{0970407D-EE58-4A0B-824B-1D3AE42DD9CF}" type="slidenum">
              <a:rPr lang="cs-CZ" altLang="cs-CZ" smtClean="0"/>
              <a:pPr/>
              <a:t>7</a:t>
            </a:fld>
            <a:endParaRPr lang="cs-CZ" altLang="cs-CZ" dirty="0"/>
          </a:p>
        </p:txBody>
      </p:sp>
      <p:sp>
        <p:nvSpPr>
          <p:cNvPr id="7" name="Zástupný symbol pro zápatí 1">
            <a:extLst>
              <a:ext uri="{FF2B5EF4-FFF2-40B4-BE49-F238E27FC236}">
                <a16:creationId xmlns:a16="http://schemas.microsoft.com/office/drawing/2014/main" id="{110833C0-6D95-43FD-B8D9-CAB04AD8D05B}"/>
              </a:ext>
            </a:extLst>
          </p:cNvPr>
          <p:cNvSpPr>
            <a:spLocks noGrp="1"/>
          </p:cNvSpPr>
          <p:nvPr>
            <p:ph type="ftr" sz="quarter" idx="10"/>
          </p:nvPr>
        </p:nvSpPr>
        <p:spPr>
          <a:xfrm>
            <a:off x="720000" y="6228000"/>
            <a:ext cx="7920000" cy="252000"/>
          </a:xfrm>
        </p:spPr>
        <p:txBody>
          <a:bodyPr/>
          <a:lstStyle/>
          <a:p>
            <a:r>
              <a:rPr lang="en-US" dirty="0"/>
              <a:t>Department of Physiology, Faculty of Medicine, Masaryk University</a:t>
            </a:r>
            <a:endParaRPr lang="cs-CZ" dirty="0"/>
          </a:p>
        </p:txBody>
      </p:sp>
    </p:spTree>
    <p:extLst>
      <p:ext uri="{BB962C8B-B14F-4D97-AF65-F5344CB8AC3E}">
        <p14:creationId xmlns:p14="http://schemas.microsoft.com/office/powerpoint/2010/main" val="1544030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88736A6-2DD2-4548-8E81-58AE9D96478F}"/>
              </a:ext>
            </a:extLst>
          </p:cNvPr>
          <p:cNvSpPr>
            <a:spLocks noGrp="1"/>
          </p:cNvSpPr>
          <p:nvPr>
            <p:ph type="ftr" sz="quarter" idx="10"/>
          </p:nvPr>
        </p:nvSpPr>
        <p:spPr/>
        <p:txBody>
          <a:bodyPr/>
          <a:lstStyle/>
          <a:p>
            <a:r>
              <a:rPr lang="en-US" dirty="0"/>
              <a:t>Department of Physiology, Faculty of Medicine, Masaryk University</a:t>
            </a:r>
            <a:endParaRPr lang="cs-CZ" dirty="0"/>
          </a:p>
        </p:txBody>
      </p:sp>
      <p:sp>
        <p:nvSpPr>
          <p:cNvPr id="3" name="Zástupný symbol pro číslo snímku 2">
            <a:extLst>
              <a:ext uri="{FF2B5EF4-FFF2-40B4-BE49-F238E27FC236}">
                <a16:creationId xmlns:a16="http://schemas.microsoft.com/office/drawing/2014/main" id="{AC30710E-247C-4F4B-A352-8FF439ECB5DD}"/>
              </a:ext>
            </a:extLst>
          </p:cNvPr>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a:extLst>
              <a:ext uri="{FF2B5EF4-FFF2-40B4-BE49-F238E27FC236}">
                <a16:creationId xmlns:a16="http://schemas.microsoft.com/office/drawing/2014/main" id="{C338159A-2A4C-4846-8C43-E163D1BEB4CF}"/>
              </a:ext>
            </a:extLst>
          </p:cNvPr>
          <p:cNvSpPr>
            <a:spLocks noGrp="1"/>
          </p:cNvSpPr>
          <p:nvPr>
            <p:ph type="title"/>
          </p:nvPr>
        </p:nvSpPr>
        <p:spPr/>
        <p:txBody>
          <a:bodyPr/>
          <a:lstStyle/>
          <a:p>
            <a:r>
              <a:rPr lang="cs-CZ" dirty="0"/>
              <a:t>P-V diagram (</a:t>
            </a:r>
            <a:r>
              <a:rPr lang="cs-CZ" dirty="0" err="1"/>
              <a:t>Left</a:t>
            </a:r>
            <a:r>
              <a:rPr lang="cs-CZ" dirty="0"/>
              <a:t> </a:t>
            </a:r>
            <a:r>
              <a:rPr lang="cs-CZ" dirty="0" err="1"/>
              <a:t>ventricle</a:t>
            </a:r>
            <a:r>
              <a:rPr lang="cs-CZ" dirty="0"/>
              <a:t>)</a:t>
            </a:r>
          </a:p>
        </p:txBody>
      </p:sp>
      <p:grpSp>
        <p:nvGrpSpPr>
          <p:cNvPr id="6" name="Skupina 5">
            <a:extLst>
              <a:ext uri="{FF2B5EF4-FFF2-40B4-BE49-F238E27FC236}">
                <a16:creationId xmlns:a16="http://schemas.microsoft.com/office/drawing/2014/main" id="{DAFF29BA-6822-4839-B6D2-3234D6FB756C}"/>
              </a:ext>
            </a:extLst>
          </p:cNvPr>
          <p:cNvGrpSpPr/>
          <p:nvPr/>
        </p:nvGrpSpPr>
        <p:grpSpPr>
          <a:xfrm>
            <a:off x="2187769" y="1551400"/>
            <a:ext cx="7814647" cy="4676600"/>
            <a:chOff x="251520" y="2123564"/>
            <a:chExt cx="7066309" cy="3969732"/>
          </a:xfrm>
        </p:grpSpPr>
        <p:grpSp>
          <p:nvGrpSpPr>
            <p:cNvPr id="11" name="Skupina 10">
              <a:extLst>
                <a:ext uri="{FF2B5EF4-FFF2-40B4-BE49-F238E27FC236}">
                  <a16:creationId xmlns:a16="http://schemas.microsoft.com/office/drawing/2014/main" id="{3141BE97-3E12-4CD2-A922-C6AADCC6404A}"/>
                </a:ext>
              </a:extLst>
            </p:cNvPr>
            <p:cNvGrpSpPr/>
            <p:nvPr/>
          </p:nvGrpSpPr>
          <p:grpSpPr>
            <a:xfrm>
              <a:off x="2771800" y="5229200"/>
              <a:ext cx="1442157" cy="326191"/>
              <a:chOff x="3131700" y="4686985"/>
              <a:chExt cx="1442157" cy="326191"/>
            </a:xfrm>
          </p:grpSpPr>
          <p:cxnSp>
            <p:nvCxnSpPr>
              <p:cNvPr id="54" name="Přímá spojnice 53">
                <a:extLst>
                  <a:ext uri="{FF2B5EF4-FFF2-40B4-BE49-F238E27FC236}">
                    <a16:creationId xmlns:a16="http://schemas.microsoft.com/office/drawing/2014/main" id="{4BDD3732-3650-44E2-97B4-81FDA95A807D}"/>
                  </a:ext>
                </a:extLst>
              </p:cNvPr>
              <p:cNvCxnSpPr/>
              <p:nvPr/>
            </p:nvCxnSpPr>
            <p:spPr>
              <a:xfrm>
                <a:off x="4573857" y="4686985"/>
                <a:ext cx="0" cy="32619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Přímá spojnice 54">
                <a:extLst>
                  <a:ext uri="{FF2B5EF4-FFF2-40B4-BE49-F238E27FC236}">
                    <a16:creationId xmlns:a16="http://schemas.microsoft.com/office/drawing/2014/main" id="{F585DCAA-6CCC-4BED-9A07-C6E17E59C3DB}"/>
                  </a:ext>
                </a:extLst>
              </p:cNvPr>
              <p:cNvCxnSpPr/>
              <p:nvPr/>
            </p:nvCxnSpPr>
            <p:spPr>
              <a:xfrm>
                <a:off x="3131700" y="4815095"/>
                <a:ext cx="140" cy="18549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12" name="Skupina 11">
              <a:extLst>
                <a:ext uri="{FF2B5EF4-FFF2-40B4-BE49-F238E27FC236}">
                  <a16:creationId xmlns:a16="http://schemas.microsoft.com/office/drawing/2014/main" id="{CD127A85-71CA-423B-B464-565B40CCA778}"/>
                </a:ext>
              </a:extLst>
            </p:cNvPr>
            <p:cNvGrpSpPr/>
            <p:nvPr/>
          </p:nvGrpSpPr>
          <p:grpSpPr>
            <a:xfrm>
              <a:off x="251520" y="2123564"/>
              <a:ext cx="7066309" cy="3969732"/>
              <a:chOff x="596702" y="2123564"/>
              <a:chExt cx="7066309" cy="3969732"/>
            </a:xfrm>
          </p:grpSpPr>
          <p:grpSp>
            <p:nvGrpSpPr>
              <p:cNvPr id="13" name="Skupina 12">
                <a:extLst>
                  <a:ext uri="{FF2B5EF4-FFF2-40B4-BE49-F238E27FC236}">
                    <a16:creationId xmlns:a16="http://schemas.microsoft.com/office/drawing/2014/main" id="{71D2CA99-E2FF-4754-B8BA-BF7A9A58AEF9}"/>
                  </a:ext>
                </a:extLst>
              </p:cNvPr>
              <p:cNvGrpSpPr/>
              <p:nvPr/>
            </p:nvGrpSpPr>
            <p:grpSpPr>
              <a:xfrm>
                <a:off x="611560" y="2690569"/>
                <a:ext cx="4359721" cy="3402727"/>
                <a:chOff x="611560" y="2133089"/>
                <a:chExt cx="4359721" cy="3402727"/>
              </a:xfrm>
            </p:grpSpPr>
            <p:sp>
              <p:nvSpPr>
                <p:cNvPr id="44" name="TextovéPole 41">
                  <a:extLst>
                    <a:ext uri="{FF2B5EF4-FFF2-40B4-BE49-F238E27FC236}">
                      <a16:creationId xmlns:a16="http://schemas.microsoft.com/office/drawing/2014/main" id="{AA25CFFC-6482-40A6-8904-38232B858F5D}"/>
                    </a:ext>
                  </a:extLst>
                </p:cNvPr>
                <p:cNvSpPr txBox="1"/>
                <p:nvPr/>
              </p:nvSpPr>
              <p:spPr>
                <a:xfrm>
                  <a:off x="1202482" y="4643990"/>
                  <a:ext cx="648072" cy="261610"/>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1100" dirty="0">
                      <a:latin typeface="Times New Roman" panose="02020603050405020304" pitchFamily="18" charset="0"/>
                      <a:cs typeface="Times New Roman" panose="02020603050405020304" pitchFamily="18" charset="0"/>
                    </a:rPr>
                    <a:t>10</a:t>
                  </a:r>
                </a:p>
              </p:txBody>
            </p:sp>
            <p:sp>
              <p:nvSpPr>
                <p:cNvPr id="45" name="TextovéPole 42">
                  <a:extLst>
                    <a:ext uri="{FF2B5EF4-FFF2-40B4-BE49-F238E27FC236}">
                      <a16:creationId xmlns:a16="http://schemas.microsoft.com/office/drawing/2014/main" id="{6E29BCA4-629D-4979-9F41-F05FD47DD0E6}"/>
                    </a:ext>
                  </a:extLst>
                </p:cNvPr>
                <p:cNvSpPr txBox="1"/>
                <p:nvPr/>
              </p:nvSpPr>
              <p:spPr>
                <a:xfrm>
                  <a:off x="1202482" y="3143664"/>
                  <a:ext cx="648072" cy="261610"/>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1100" dirty="0">
                      <a:latin typeface="Times New Roman" panose="02020603050405020304" pitchFamily="18" charset="0"/>
                      <a:cs typeface="Times New Roman" panose="02020603050405020304" pitchFamily="18" charset="0"/>
                    </a:rPr>
                    <a:t>80</a:t>
                  </a:r>
                </a:p>
              </p:txBody>
            </p:sp>
            <p:sp>
              <p:nvSpPr>
                <p:cNvPr id="46" name="TextovéPole 43">
                  <a:extLst>
                    <a:ext uri="{FF2B5EF4-FFF2-40B4-BE49-F238E27FC236}">
                      <a16:creationId xmlns:a16="http://schemas.microsoft.com/office/drawing/2014/main" id="{C56B32AD-12EA-4DAC-9D46-F8067EC59386}"/>
                    </a:ext>
                  </a:extLst>
                </p:cNvPr>
                <p:cNvSpPr txBox="1"/>
                <p:nvPr/>
              </p:nvSpPr>
              <p:spPr>
                <a:xfrm>
                  <a:off x="1147934" y="2822774"/>
                  <a:ext cx="648072" cy="261610"/>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1100" dirty="0">
                      <a:latin typeface="Times New Roman" panose="02020603050405020304" pitchFamily="18" charset="0"/>
                      <a:cs typeface="Times New Roman" panose="02020603050405020304" pitchFamily="18" charset="0"/>
                    </a:rPr>
                    <a:t>100</a:t>
                  </a:r>
                </a:p>
              </p:txBody>
            </p:sp>
            <p:sp>
              <p:nvSpPr>
                <p:cNvPr id="47" name="TextovéPole 44">
                  <a:extLst>
                    <a:ext uri="{FF2B5EF4-FFF2-40B4-BE49-F238E27FC236}">
                      <a16:creationId xmlns:a16="http://schemas.microsoft.com/office/drawing/2014/main" id="{96EC467D-31D4-4EF8-80F2-C982640C4046}"/>
                    </a:ext>
                  </a:extLst>
                </p:cNvPr>
                <p:cNvSpPr txBox="1"/>
                <p:nvPr/>
              </p:nvSpPr>
              <p:spPr>
                <a:xfrm>
                  <a:off x="1122773" y="2329870"/>
                  <a:ext cx="926579" cy="261610"/>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1100">
                      <a:latin typeface="Times New Roman" panose="02020603050405020304" pitchFamily="18" charset="0"/>
                      <a:cs typeface="Times New Roman" panose="02020603050405020304" pitchFamily="18" charset="0"/>
                    </a:rPr>
                    <a:t>120</a:t>
                  </a:r>
                </a:p>
              </p:txBody>
            </p:sp>
            <p:sp>
              <p:nvSpPr>
                <p:cNvPr id="48" name="TextovéPole 45">
                  <a:extLst>
                    <a:ext uri="{FF2B5EF4-FFF2-40B4-BE49-F238E27FC236}">
                      <a16:creationId xmlns:a16="http://schemas.microsoft.com/office/drawing/2014/main" id="{56025472-7B64-45BB-90B8-A6940F06865E}"/>
                    </a:ext>
                  </a:extLst>
                </p:cNvPr>
                <p:cNvSpPr txBox="1"/>
                <p:nvPr/>
              </p:nvSpPr>
              <p:spPr>
                <a:xfrm>
                  <a:off x="2968774" y="4922118"/>
                  <a:ext cx="610245" cy="261610"/>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1100" dirty="0">
                      <a:latin typeface="Times New Roman" panose="02020603050405020304" pitchFamily="18" charset="0"/>
                      <a:cs typeface="Times New Roman" panose="02020603050405020304" pitchFamily="18" charset="0"/>
                    </a:rPr>
                    <a:t>50</a:t>
                  </a:r>
                </a:p>
              </p:txBody>
            </p:sp>
            <p:sp>
              <p:nvSpPr>
                <p:cNvPr id="49" name="TextovéPole 46">
                  <a:extLst>
                    <a:ext uri="{FF2B5EF4-FFF2-40B4-BE49-F238E27FC236}">
                      <a16:creationId xmlns:a16="http://schemas.microsoft.com/office/drawing/2014/main" id="{80ED8F63-0EDF-4F8B-8804-5A44E1BC5F21}"/>
                    </a:ext>
                  </a:extLst>
                </p:cNvPr>
                <p:cNvSpPr txBox="1"/>
                <p:nvPr/>
              </p:nvSpPr>
              <p:spPr>
                <a:xfrm>
                  <a:off x="4361036" y="4927451"/>
                  <a:ext cx="610245" cy="261610"/>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1100" dirty="0">
                      <a:latin typeface="Times New Roman" panose="02020603050405020304" pitchFamily="18" charset="0"/>
                      <a:cs typeface="Times New Roman" panose="02020603050405020304" pitchFamily="18" charset="0"/>
                    </a:rPr>
                    <a:t>120</a:t>
                  </a:r>
                </a:p>
              </p:txBody>
            </p:sp>
            <p:sp>
              <p:nvSpPr>
                <p:cNvPr id="50" name="TextovéPole 47">
                  <a:extLst>
                    <a:ext uri="{FF2B5EF4-FFF2-40B4-BE49-F238E27FC236}">
                      <a16:creationId xmlns:a16="http://schemas.microsoft.com/office/drawing/2014/main" id="{BF26706A-16AC-48DF-9260-9EC06B15F8A1}"/>
                    </a:ext>
                  </a:extLst>
                </p:cNvPr>
                <p:cNvSpPr txBox="1"/>
                <p:nvPr/>
              </p:nvSpPr>
              <p:spPr>
                <a:xfrm>
                  <a:off x="611560" y="2133089"/>
                  <a:ext cx="648072" cy="369332"/>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1800" dirty="0">
                      <a:latin typeface="Times New Roman" panose="02020603050405020304" pitchFamily="18" charset="0"/>
                      <a:cs typeface="Times New Roman" panose="02020603050405020304" pitchFamily="18" charset="0"/>
                    </a:rPr>
                    <a:t>SBP</a:t>
                  </a:r>
                </a:p>
              </p:txBody>
            </p:sp>
            <p:sp>
              <p:nvSpPr>
                <p:cNvPr id="51" name="TextovéPole 48">
                  <a:extLst>
                    <a:ext uri="{FF2B5EF4-FFF2-40B4-BE49-F238E27FC236}">
                      <a16:creationId xmlns:a16="http://schemas.microsoft.com/office/drawing/2014/main" id="{3CF4C238-7A1E-482B-AD39-4B990EA6EA56}"/>
                    </a:ext>
                  </a:extLst>
                </p:cNvPr>
                <p:cNvSpPr txBox="1"/>
                <p:nvPr/>
              </p:nvSpPr>
              <p:spPr>
                <a:xfrm>
                  <a:off x="611560" y="2959085"/>
                  <a:ext cx="792088" cy="369332"/>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1800" dirty="0">
                      <a:latin typeface="Times New Roman" panose="02020603050405020304" pitchFamily="18" charset="0"/>
                      <a:cs typeface="Times New Roman" panose="02020603050405020304" pitchFamily="18" charset="0"/>
                    </a:rPr>
                    <a:t>DBP</a:t>
                  </a:r>
                </a:p>
              </p:txBody>
            </p:sp>
            <p:sp>
              <p:nvSpPr>
                <p:cNvPr id="52" name="TextovéPole 49">
                  <a:extLst>
                    <a:ext uri="{FF2B5EF4-FFF2-40B4-BE49-F238E27FC236}">
                      <a16:creationId xmlns:a16="http://schemas.microsoft.com/office/drawing/2014/main" id="{C45D2FBF-11BD-4399-9674-438A66A62799}"/>
                    </a:ext>
                  </a:extLst>
                </p:cNvPr>
                <p:cNvSpPr txBox="1"/>
                <p:nvPr/>
              </p:nvSpPr>
              <p:spPr>
                <a:xfrm>
                  <a:off x="2801109" y="5166484"/>
                  <a:ext cx="648072" cy="369332"/>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1800" dirty="0">
                      <a:latin typeface="Times New Roman" panose="02020603050405020304" pitchFamily="18" charset="0"/>
                      <a:cs typeface="Times New Roman" panose="02020603050405020304" pitchFamily="18" charset="0"/>
                    </a:rPr>
                    <a:t>ESV</a:t>
                  </a:r>
                </a:p>
              </p:txBody>
            </p:sp>
            <p:sp>
              <p:nvSpPr>
                <p:cNvPr id="53" name="TextovéPole 50">
                  <a:extLst>
                    <a:ext uri="{FF2B5EF4-FFF2-40B4-BE49-F238E27FC236}">
                      <a16:creationId xmlns:a16="http://schemas.microsoft.com/office/drawing/2014/main" id="{077E98FB-BFEC-4E7D-A524-A68436AF9C82}"/>
                    </a:ext>
                  </a:extLst>
                </p:cNvPr>
                <p:cNvSpPr txBox="1"/>
                <p:nvPr/>
              </p:nvSpPr>
              <p:spPr>
                <a:xfrm>
                  <a:off x="4283967" y="5157192"/>
                  <a:ext cx="687313" cy="369332"/>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1800" dirty="0">
                      <a:latin typeface="Times New Roman" panose="02020603050405020304" pitchFamily="18" charset="0"/>
                      <a:cs typeface="Times New Roman" panose="02020603050405020304" pitchFamily="18" charset="0"/>
                    </a:rPr>
                    <a:t>EDV</a:t>
                  </a:r>
                </a:p>
              </p:txBody>
            </p:sp>
          </p:grpSp>
          <p:grpSp>
            <p:nvGrpSpPr>
              <p:cNvPr id="14" name="Skupina 13">
                <a:extLst>
                  <a:ext uri="{FF2B5EF4-FFF2-40B4-BE49-F238E27FC236}">
                    <a16:creationId xmlns:a16="http://schemas.microsoft.com/office/drawing/2014/main" id="{3C366F79-3AF1-495C-B843-CD7D4400D563}"/>
                  </a:ext>
                </a:extLst>
              </p:cNvPr>
              <p:cNvGrpSpPr/>
              <p:nvPr/>
            </p:nvGrpSpPr>
            <p:grpSpPr>
              <a:xfrm>
                <a:off x="596702" y="2123564"/>
                <a:ext cx="7066309" cy="3690992"/>
                <a:chOff x="596702" y="2114272"/>
                <a:chExt cx="7066309" cy="3690992"/>
              </a:xfrm>
            </p:grpSpPr>
            <p:grpSp>
              <p:nvGrpSpPr>
                <p:cNvPr id="15" name="Skupina 14">
                  <a:extLst>
                    <a:ext uri="{FF2B5EF4-FFF2-40B4-BE49-F238E27FC236}">
                      <a16:creationId xmlns:a16="http://schemas.microsoft.com/office/drawing/2014/main" id="{2A9A64BC-B134-493D-9C89-FB97A1EBCF89}"/>
                    </a:ext>
                  </a:extLst>
                </p:cNvPr>
                <p:cNvGrpSpPr/>
                <p:nvPr/>
              </p:nvGrpSpPr>
              <p:grpSpPr>
                <a:xfrm>
                  <a:off x="1494706" y="2996952"/>
                  <a:ext cx="3079151" cy="2329884"/>
                  <a:chOff x="1494706" y="2336969"/>
                  <a:chExt cx="3079151" cy="2329884"/>
                </a:xfrm>
              </p:grpSpPr>
              <p:cxnSp>
                <p:nvCxnSpPr>
                  <p:cNvPr id="39" name="Přímá spojnice 38">
                    <a:extLst>
                      <a:ext uri="{FF2B5EF4-FFF2-40B4-BE49-F238E27FC236}">
                        <a16:creationId xmlns:a16="http://schemas.microsoft.com/office/drawing/2014/main" id="{3D091058-7C98-4CDE-AB97-2AEF1116D4C5}"/>
                      </a:ext>
                    </a:extLst>
                  </p:cNvPr>
                  <p:cNvCxnSpPr/>
                  <p:nvPr/>
                </p:nvCxnSpPr>
                <p:spPr>
                  <a:xfrm flipH="1">
                    <a:off x="1513757" y="4666853"/>
                    <a:ext cx="30601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Přímá spojnice 39">
                    <a:extLst>
                      <a:ext uri="{FF2B5EF4-FFF2-40B4-BE49-F238E27FC236}">
                        <a16:creationId xmlns:a16="http://schemas.microsoft.com/office/drawing/2014/main" id="{A355BD04-4261-4713-897C-33BA420C1E38}"/>
                      </a:ext>
                    </a:extLst>
                  </p:cNvPr>
                  <p:cNvCxnSpPr/>
                  <p:nvPr/>
                </p:nvCxnSpPr>
                <p:spPr>
                  <a:xfrm flipH="1">
                    <a:off x="1504231" y="3135635"/>
                    <a:ext cx="30601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Přímá spojnice 40">
                    <a:extLst>
                      <a:ext uri="{FF2B5EF4-FFF2-40B4-BE49-F238E27FC236}">
                        <a16:creationId xmlns:a16="http://schemas.microsoft.com/office/drawing/2014/main" id="{EC6DB173-9C73-453D-9696-1A94651357B7}"/>
                      </a:ext>
                    </a:extLst>
                  </p:cNvPr>
                  <p:cNvCxnSpPr/>
                  <p:nvPr/>
                </p:nvCxnSpPr>
                <p:spPr>
                  <a:xfrm flipH="1">
                    <a:off x="1494706" y="2819028"/>
                    <a:ext cx="164355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Přímá spojnice 41">
                    <a:extLst>
                      <a:ext uri="{FF2B5EF4-FFF2-40B4-BE49-F238E27FC236}">
                        <a16:creationId xmlns:a16="http://schemas.microsoft.com/office/drawing/2014/main" id="{67A01B2D-9B7E-4665-835B-19D93F3783E2}"/>
                      </a:ext>
                    </a:extLst>
                  </p:cNvPr>
                  <p:cNvCxnSpPr/>
                  <p:nvPr/>
                </p:nvCxnSpPr>
                <p:spPr>
                  <a:xfrm flipH="1" flipV="1">
                    <a:off x="1518345" y="2336969"/>
                    <a:ext cx="2126181" cy="1191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16" name="Skupina 15">
                  <a:extLst>
                    <a:ext uri="{FF2B5EF4-FFF2-40B4-BE49-F238E27FC236}">
                      <a16:creationId xmlns:a16="http://schemas.microsoft.com/office/drawing/2014/main" id="{1FBC9B57-C884-40A2-8FFE-10E327400DBB}"/>
                    </a:ext>
                  </a:extLst>
                </p:cNvPr>
                <p:cNvGrpSpPr/>
                <p:nvPr/>
              </p:nvGrpSpPr>
              <p:grpSpPr>
                <a:xfrm>
                  <a:off x="596702" y="2114272"/>
                  <a:ext cx="7066309" cy="3690992"/>
                  <a:chOff x="611560" y="1475492"/>
                  <a:chExt cx="7066309" cy="3690992"/>
                </a:xfrm>
              </p:grpSpPr>
              <p:sp>
                <p:nvSpPr>
                  <p:cNvPr id="17" name="TextovéPole 14">
                    <a:extLst>
                      <a:ext uri="{FF2B5EF4-FFF2-40B4-BE49-F238E27FC236}">
                        <a16:creationId xmlns:a16="http://schemas.microsoft.com/office/drawing/2014/main" id="{DB361BA4-E3B2-4161-8D8F-80506B455920}"/>
                      </a:ext>
                    </a:extLst>
                  </p:cNvPr>
                  <p:cNvSpPr txBox="1"/>
                  <p:nvPr/>
                </p:nvSpPr>
                <p:spPr>
                  <a:xfrm>
                    <a:off x="611560" y="1475492"/>
                    <a:ext cx="1152128" cy="369332"/>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US" sz="1800" dirty="0">
                        <a:latin typeface="Times New Roman" panose="02020603050405020304" pitchFamily="18" charset="0"/>
                        <a:cs typeface="Times New Roman" panose="02020603050405020304" pitchFamily="18" charset="0"/>
                      </a:rPr>
                      <a:t>P [</a:t>
                    </a:r>
                    <a:r>
                      <a:rPr lang="cs-CZ" sz="1800" dirty="0">
                        <a:latin typeface="Times New Roman" panose="02020603050405020304" pitchFamily="18" charset="0"/>
                        <a:cs typeface="Times New Roman" panose="02020603050405020304" pitchFamily="18" charset="0"/>
                      </a:rPr>
                      <a:t>m</a:t>
                    </a:r>
                    <a:r>
                      <a:rPr lang="en-US" sz="1800" dirty="0" err="1">
                        <a:latin typeface="Times New Roman" panose="02020603050405020304" pitchFamily="18" charset="0"/>
                        <a:cs typeface="Times New Roman" panose="02020603050405020304" pitchFamily="18" charset="0"/>
                      </a:rPr>
                      <a:t>mHg</a:t>
                    </a:r>
                    <a:r>
                      <a:rPr lang="en-US" sz="1800" dirty="0">
                        <a:latin typeface="Times New Roman" panose="02020603050405020304" pitchFamily="18" charset="0"/>
                        <a:cs typeface="Times New Roman" panose="02020603050405020304" pitchFamily="18" charset="0"/>
                      </a:rPr>
                      <a:t>]</a:t>
                    </a:r>
                    <a:endParaRPr lang="cs-CZ" sz="1800" dirty="0">
                      <a:latin typeface="Times New Roman" panose="02020603050405020304" pitchFamily="18" charset="0"/>
                      <a:cs typeface="Times New Roman" panose="02020603050405020304" pitchFamily="18" charset="0"/>
                    </a:endParaRPr>
                  </a:p>
                </p:txBody>
              </p:sp>
              <p:grpSp>
                <p:nvGrpSpPr>
                  <p:cNvPr id="18" name="Skupina 17">
                    <a:extLst>
                      <a:ext uri="{FF2B5EF4-FFF2-40B4-BE49-F238E27FC236}">
                        <a16:creationId xmlns:a16="http://schemas.microsoft.com/office/drawing/2014/main" id="{E91B5A16-6D97-423A-9714-66B8AA07FA3A}"/>
                      </a:ext>
                    </a:extLst>
                  </p:cNvPr>
                  <p:cNvGrpSpPr/>
                  <p:nvPr/>
                </p:nvGrpSpPr>
                <p:grpSpPr>
                  <a:xfrm>
                    <a:off x="1691680" y="1548992"/>
                    <a:ext cx="5986189" cy="3617492"/>
                    <a:chOff x="1691680" y="1548992"/>
                    <a:chExt cx="5986189" cy="3617492"/>
                  </a:xfrm>
                </p:grpSpPr>
                <p:grpSp>
                  <p:nvGrpSpPr>
                    <p:cNvPr id="19" name="Skupina 18">
                      <a:extLst>
                        <a:ext uri="{FF2B5EF4-FFF2-40B4-BE49-F238E27FC236}">
                          <a16:creationId xmlns:a16="http://schemas.microsoft.com/office/drawing/2014/main" id="{0CFB0255-90E6-4325-BF34-2F90C28FD7B7}"/>
                        </a:ext>
                      </a:extLst>
                    </p:cNvPr>
                    <p:cNvGrpSpPr/>
                    <p:nvPr/>
                  </p:nvGrpSpPr>
                  <p:grpSpPr>
                    <a:xfrm>
                      <a:off x="1691680" y="1548992"/>
                      <a:ext cx="5986189" cy="3617492"/>
                      <a:chOff x="1691680" y="1548992"/>
                      <a:chExt cx="5986189" cy="3617492"/>
                    </a:xfrm>
                  </p:grpSpPr>
                  <p:grpSp>
                    <p:nvGrpSpPr>
                      <p:cNvPr id="24" name="Skupina 23">
                        <a:extLst>
                          <a:ext uri="{FF2B5EF4-FFF2-40B4-BE49-F238E27FC236}">
                            <a16:creationId xmlns:a16="http://schemas.microsoft.com/office/drawing/2014/main" id="{60F984CB-E61A-4952-8237-B2B938F3E772}"/>
                          </a:ext>
                        </a:extLst>
                      </p:cNvPr>
                      <p:cNvGrpSpPr/>
                      <p:nvPr/>
                    </p:nvGrpSpPr>
                    <p:grpSpPr>
                      <a:xfrm>
                        <a:off x="3122315" y="2357774"/>
                        <a:ext cx="1473102" cy="2474853"/>
                        <a:chOff x="3122315" y="2264586"/>
                        <a:chExt cx="1473102" cy="2474853"/>
                      </a:xfrm>
                    </p:grpSpPr>
                    <p:cxnSp>
                      <p:nvCxnSpPr>
                        <p:cNvPr id="35" name="Přímá spojnice 34">
                          <a:extLst>
                            <a:ext uri="{FF2B5EF4-FFF2-40B4-BE49-F238E27FC236}">
                              <a16:creationId xmlns:a16="http://schemas.microsoft.com/office/drawing/2014/main" id="{D382A30F-F732-4CF9-A2EC-345247F21919}"/>
                            </a:ext>
                          </a:extLst>
                        </p:cNvPr>
                        <p:cNvCxnSpPr>
                          <a:cxnSpLocks/>
                        </p:cNvCxnSpPr>
                        <p:nvPr/>
                      </p:nvCxnSpPr>
                      <p:spPr>
                        <a:xfrm>
                          <a:off x="3125145" y="2725551"/>
                          <a:ext cx="15925" cy="18682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Přímá spojnice 35">
                          <a:extLst>
                            <a:ext uri="{FF2B5EF4-FFF2-40B4-BE49-F238E27FC236}">
                              <a16:creationId xmlns:a16="http://schemas.microsoft.com/office/drawing/2014/main" id="{89CAA845-3C73-45C5-9D4E-25B018703AC6}"/>
                            </a:ext>
                          </a:extLst>
                        </p:cNvPr>
                        <p:cNvCxnSpPr/>
                        <p:nvPr/>
                      </p:nvCxnSpPr>
                      <p:spPr>
                        <a:xfrm flipH="1">
                          <a:off x="4573857" y="3019579"/>
                          <a:ext cx="19050" cy="15751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Volný tvar 33">
                          <a:extLst>
                            <a:ext uri="{FF2B5EF4-FFF2-40B4-BE49-F238E27FC236}">
                              <a16:creationId xmlns:a16="http://schemas.microsoft.com/office/drawing/2014/main" id="{A16E2D76-31F5-49F8-9AB5-74A4166B37B4}"/>
                            </a:ext>
                          </a:extLst>
                        </p:cNvPr>
                        <p:cNvSpPr/>
                        <p:nvPr/>
                      </p:nvSpPr>
                      <p:spPr>
                        <a:xfrm>
                          <a:off x="3122315" y="2264586"/>
                          <a:ext cx="1473102" cy="761285"/>
                        </a:xfrm>
                        <a:custGeom>
                          <a:avLst/>
                          <a:gdLst>
                            <a:gd name="connsiteX0" fmla="*/ 0 w 1444527"/>
                            <a:gd name="connsiteY0" fmla="*/ 278789 h 278789"/>
                            <a:gd name="connsiteX1" fmla="*/ 171099 w 1444527"/>
                            <a:gd name="connsiteY1" fmla="*/ 71226 h 278789"/>
                            <a:gd name="connsiteX2" fmla="*/ 384272 w 1444527"/>
                            <a:gd name="connsiteY2" fmla="*/ 1103 h 278789"/>
                            <a:gd name="connsiteX3" fmla="*/ 962083 w 1444527"/>
                            <a:gd name="connsiteY3" fmla="*/ 116104 h 278789"/>
                            <a:gd name="connsiteX4" fmla="*/ 1444527 w 1444527"/>
                            <a:gd name="connsiteY4" fmla="*/ 270374 h 278789"/>
                            <a:gd name="connsiteX0" fmla="*/ 0 w 1444527"/>
                            <a:gd name="connsiteY0" fmla="*/ 278789 h 278789"/>
                            <a:gd name="connsiteX1" fmla="*/ 171099 w 1444527"/>
                            <a:gd name="connsiteY1" fmla="*/ 71226 h 278789"/>
                            <a:gd name="connsiteX2" fmla="*/ 384272 w 1444527"/>
                            <a:gd name="connsiteY2" fmla="*/ 1103 h 278789"/>
                            <a:gd name="connsiteX3" fmla="*/ 962083 w 1444527"/>
                            <a:gd name="connsiteY3" fmla="*/ 116104 h 278789"/>
                            <a:gd name="connsiteX4" fmla="*/ 1444527 w 1444527"/>
                            <a:gd name="connsiteY4" fmla="*/ 150388 h 278789"/>
                            <a:gd name="connsiteX0" fmla="*/ 0 w 1444527"/>
                            <a:gd name="connsiteY0" fmla="*/ 278266 h 278266"/>
                            <a:gd name="connsiteX1" fmla="*/ 171099 w 1444527"/>
                            <a:gd name="connsiteY1" fmla="*/ 70703 h 278266"/>
                            <a:gd name="connsiteX2" fmla="*/ 384272 w 1444527"/>
                            <a:gd name="connsiteY2" fmla="*/ 580 h 278266"/>
                            <a:gd name="connsiteX3" fmla="*/ 943033 w 1444527"/>
                            <a:gd name="connsiteY3" fmla="*/ 43590 h 278266"/>
                            <a:gd name="connsiteX4" fmla="*/ 1444527 w 1444527"/>
                            <a:gd name="connsiteY4" fmla="*/ 149865 h 278266"/>
                            <a:gd name="connsiteX0" fmla="*/ 0 w 1444527"/>
                            <a:gd name="connsiteY0" fmla="*/ 279921 h 279921"/>
                            <a:gd name="connsiteX1" fmla="*/ 104424 w 1444527"/>
                            <a:gd name="connsiteY1" fmla="*/ 108354 h 279921"/>
                            <a:gd name="connsiteX2" fmla="*/ 384272 w 1444527"/>
                            <a:gd name="connsiteY2" fmla="*/ 2235 h 279921"/>
                            <a:gd name="connsiteX3" fmla="*/ 943033 w 1444527"/>
                            <a:gd name="connsiteY3" fmla="*/ 45245 h 279921"/>
                            <a:gd name="connsiteX4" fmla="*/ 1444527 w 1444527"/>
                            <a:gd name="connsiteY4" fmla="*/ 151520 h 279921"/>
                            <a:gd name="connsiteX0" fmla="*/ 0 w 1444527"/>
                            <a:gd name="connsiteY0" fmla="*/ 280580 h 280580"/>
                            <a:gd name="connsiteX1" fmla="*/ 75849 w 1444527"/>
                            <a:gd name="connsiteY1" fmla="*/ 121012 h 280580"/>
                            <a:gd name="connsiteX2" fmla="*/ 384272 w 1444527"/>
                            <a:gd name="connsiteY2" fmla="*/ 2894 h 280580"/>
                            <a:gd name="connsiteX3" fmla="*/ 943033 w 1444527"/>
                            <a:gd name="connsiteY3" fmla="*/ 45904 h 280580"/>
                            <a:gd name="connsiteX4" fmla="*/ 1444527 w 1444527"/>
                            <a:gd name="connsiteY4" fmla="*/ 152179 h 280580"/>
                            <a:gd name="connsiteX0" fmla="*/ 0 w 1444527"/>
                            <a:gd name="connsiteY0" fmla="*/ 280580 h 280580"/>
                            <a:gd name="connsiteX1" fmla="*/ 75849 w 1444527"/>
                            <a:gd name="connsiteY1" fmla="*/ 121012 h 280580"/>
                            <a:gd name="connsiteX2" fmla="*/ 384272 w 1444527"/>
                            <a:gd name="connsiteY2" fmla="*/ 2894 h 280580"/>
                            <a:gd name="connsiteX3" fmla="*/ 943033 w 1444527"/>
                            <a:gd name="connsiteY3" fmla="*/ 45904 h 280580"/>
                            <a:gd name="connsiteX4" fmla="*/ 1444527 w 1444527"/>
                            <a:gd name="connsiteY4" fmla="*/ 152179 h 280580"/>
                            <a:gd name="connsiteX0" fmla="*/ 0 w 1444527"/>
                            <a:gd name="connsiteY0" fmla="*/ 386578 h 386578"/>
                            <a:gd name="connsiteX1" fmla="*/ 75849 w 1444527"/>
                            <a:gd name="connsiteY1" fmla="*/ 227010 h 386578"/>
                            <a:gd name="connsiteX2" fmla="*/ 374747 w 1444527"/>
                            <a:gd name="connsiteY2" fmla="*/ 905 h 386578"/>
                            <a:gd name="connsiteX3" fmla="*/ 943033 w 1444527"/>
                            <a:gd name="connsiteY3" fmla="*/ 151902 h 386578"/>
                            <a:gd name="connsiteX4" fmla="*/ 1444527 w 1444527"/>
                            <a:gd name="connsiteY4" fmla="*/ 258177 h 386578"/>
                            <a:gd name="connsiteX0" fmla="*/ 0 w 1444527"/>
                            <a:gd name="connsiteY0" fmla="*/ 391840 h 391840"/>
                            <a:gd name="connsiteX1" fmla="*/ 75849 w 1444527"/>
                            <a:gd name="connsiteY1" fmla="*/ 232272 h 391840"/>
                            <a:gd name="connsiteX2" fmla="*/ 374747 w 1444527"/>
                            <a:gd name="connsiteY2" fmla="*/ 6167 h 391840"/>
                            <a:gd name="connsiteX3" fmla="*/ 952558 w 1444527"/>
                            <a:gd name="connsiteY3" fmla="*/ 81173 h 391840"/>
                            <a:gd name="connsiteX4" fmla="*/ 1444527 w 1444527"/>
                            <a:gd name="connsiteY4" fmla="*/ 263439 h 391840"/>
                            <a:gd name="connsiteX0" fmla="*/ 0 w 1444527"/>
                            <a:gd name="connsiteY0" fmla="*/ 391840 h 391840"/>
                            <a:gd name="connsiteX1" fmla="*/ 75849 w 1444527"/>
                            <a:gd name="connsiteY1" fmla="*/ 232272 h 391840"/>
                            <a:gd name="connsiteX2" fmla="*/ 374747 w 1444527"/>
                            <a:gd name="connsiteY2" fmla="*/ 6167 h 391840"/>
                            <a:gd name="connsiteX3" fmla="*/ 952558 w 1444527"/>
                            <a:gd name="connsiteY3" fmla="*/ 81173 h 391840"/>
                            <a:gd name="connsiteX4" fmla="*/ 1444527 w 1444527"/>
                            <a:gd name="connsiteY4" fmla="*/ 263439 h 391840"/>
                            <a:gd name="connsiteX0" fmla="*/ 0 w 1444527"/>
                            <a:gd name="connsiteY0" fmla="*/ 395591 h 395591"/>
                            <a:gd name="connsiteX1" fmla="*/ 75849 w 1444527"/>
                            <a:gd name="connsiteY1" fmla="*/ 236023 h 395591"/>
                            <a:gd name="connsiteX2" fmla="*/ 289022 w 1444527"/>
                            <a:gd name="connsiteY2" fmla="*/ 5919 h 395591"/>
                            <a:gd name="connsiteX3" fmla="*/ 952558 w 1444527"/>
                            <a:gd name="connsiteY3" fmla="*/ 84924 h 395591"/>
                            <a:gd name="connsiteX4" fmla="*/ 1444527 w 1444527"/>
                            <a:gd name="connsiteY4" fmla="*/ 267190 h 395591"/>
                            <a:gd name="connsiteX0" fmla="*/ 0 w 1444527"/>
                            <a:gd name="connsiteY0" fmla="*/ 392615 h 392615"/>
                            <a:gd name="connsiteX1" fmla="*/ 85374 w 1444527"/>
                            <a:gd name="connsiteY1" fmla="*/ 177054 h 392615"/>
                            <a:gd name="connsiteX2" fmla="*/ 289022 w 1444527"/>
                            <a:gd name="connsiteY2" fmla="*/ 2943 h 392615"/>
                            <a:gd name="connsiteX3" fmla="*/ 952558 w 1444527"/>
                            <a:gd name="connsiteY3" fmla="*/ 81948 h 392615"/>
                            <a:gd name="connsiteX4" fmla="*/ 1444527 w 1444527"/>
                            <a:gd name="connsiteY4" fmla="*/ 264214 h 392615"/>
                            <a:gd name="connsiteX0" fmla="*/ 0 w 1444527"/>
                            <a:gd name="connsiteY0" fmla="*/ 392615 h 392615"/>
                            <a:gd name="connsiteX1" fmla="*/ 85374 w 1444527"/>
                            <a:gd name="connsiteY1" fmla="*/ 177054 h 392615"/>
                            <a:gd name="connsiteX2" fmla="*/ 289022 w 1444527"/>
                            <a:gd name="connsiteY2" fmla="*/ 2943 h 392615"/>
                            <a:gd name="connsiteX3" fmla="*/ 952558 w 1444527"/>
                            <a:gd name="connsiteY3" fmla="*/ 81948 h 392615"/>
                            <a:gd name="connsiteX4" fmla="*/ 1444527 w 1444527"/>
                            <a:gd name="connsiteY4" fmla="*/ 264214 h 392615"/>
                            <a:gd name="connsiteX0" fmla="*/ 0 w 1444527"/>
                            <a:gd name="connsiteY0" fmla="*/ 392615 h 392615"/>
                            <a:gd name="connsiteX1" fmla="*/ 56799 w 1444527"/>
                            <a:gd name="connsiteY1" fmla="*/ 177054 h 392615"/>
                            <a:gd name="connsiteX2" fmla="*/ 289022 w 1444527"/>
                            <a:gd name="connsiteY2" fmla="*/ 2943 h 392615"/>
                            <a:gd name="connsiteX3" fmla="*/ 952558 w 1444527"/>
                            <a:gd name="connsiteY3" fmla="*/ 81948 h 392615"/>
                            <a:gd name="connsiteX4" fmla="*/ 1444527 w 1444527"/>
                            <a:gd name="connsiteY4" fmla="*/ 264214 h 392615"/>
                            <a:gd name="connsiteX0" fmla="*/ 0 w 1454052"/>
                            <a:gd name="connsiteY0" fmla="*/ 224635 h 264214"/>
                            <a:gd name="connsiteX1" fmla="*/ 66324 w 1454052"/>
                            <a:gd name="connsiteY1" fmla="*/ 177054 h 264214"/>
                            <a:gd name="connsiteX2" fmla="*/ 298547 w 1454052"/>
                            <a:gd name="connsiteY2" fmla="*/ 2943 h 264214"/>
                            <a:gd name="connsiteX3" fmla="*/ 962083 w 1454052"/>
                            <a:gd name="connsiteY3" fmla="*/ 81948 h 264214"/>
                            <a:gd name="connsiteX4" fmla="*/ 1454052 w 1454052"/>
                            <a:gd name="connsiteY4" fmla="*/ 264214 h 264214"/>
                            <a:gd name="connsiteX0" fmla="*/ 0 w 1454052"/>
                            <a:gd name="connsiteY0" fmla="*/ 221954 h 261533"/>
                            <a:gd name="connsiteX1" fmla="*/ 104424 w 1454052"/>
                            <a:gd name="connsiteY1" fmla="*/ 102381 h 261533"/>
                            <a:gd name="connsiteX2" fmla="*/ 298547 w 1454052"/>
                            <a:gd name="connsiteY2" fmla="*/ 262 h 261533"/>
                            <a:gd name="connsiteX3" fmla="*/ 962083 w 1454052"/>
                            <a:gd name="connsiteY3" fmla="*/ 79267 h 261533"/>
                            <a:gd name="connsiteX4" fmla="*/ 1454052 w 1454052"/>
                            <a:gd name="connsiteY4" fmla="*/ 261533 h 261533"/>
                            <a:gd name="connsiteX0" fmla="*/ 0 w 1473102"/>
                            <a:gd name="connsiteY0" fmla="*/ 222138 h 373704"/>
                            <a:gd name="connsiteX1" fmla="*/ 104424 w 1473102"/>
                            <a:gd name="connsiteY1" fmla="*/ 102565 h 373704"/>
                            <a:gd name="connsiteX2" fmla="*/ 298547 w 1473102"/>
                            <a:gd name="connsiteY2" fmla="*/ 446 h 373704"/>
                            <a:gd name="connsiteX3" fmla="*/ 962083 w 1473102"/>
                            <a:gd name="connsiteY3" fmla="*/ 79451 h 373704"/>
                            <a:gd name="connsiteX4" fmla="*/ 1473102 w 1473102"/>
                            <a:gd name="connsiteY4" fmla="*/ 373704 h 373704"/>
                            <a:gd name="connsiteX0" fmla="*/ 0 w 1473102"/>
                            <a:gd name="connsiteY0" fmla="*/ 221747 h 373313"/>
                            <a:gd name="connsiteX1" fmla="*/ 85374 w 1473102"/>
                            <a:gd name="connsiteY1" fmla="*/ 86176 h 373313"/>
                            <a:gd name="connsiteX2" fmla="*/ 298547 w 1473102"/>
                            <a:gd name="connsiteY2" fmla="*/ 55 h 373313"/>
                            <a:gd name="connsiteX3" fmla="*/ 962083 w 1473102"/>
                            <a:gd name="connsiteY3" fmla="*/ 79060 h 373313"/>
                            <a:gd name="connsiteX4" fmla="*/ 1473102 w 1473102"/>
                            <a:gd name="connsiteY4" fmla="*/ 373313 h 373313"/>
                            <a:gd name="connsiteX0" fmla="*/ 0 w 1473102"/>
                            <a:gd name="connsiteY0" fmla="*/ 221856 h 373422"/>
                            <a:gd name="connsiteX1" fmla="*/ 85374 w 1473102"/>
                            <a:gd name="connsiteY1" fmla="*/ 86285 h 373422"/>
                            <a:gd name="connsiteX2" fmla="*/ 298547 w 1473102"/>
                            <a:gd name="connsiteY2" fmla="*/ 164 h 373422"/>
                            <a:gd name="connsiteX3" fmla="*/ 1019233 w 1473102"/>
                            <a:gd name="connsiteY3" fmla="*/ 107166 h 373422"/>
                            <a:gd name="connsiteX4" fmla="*/ 1473102 w 1473102"/>
                            <a:gd name="connsiteY4" fmla="*/ 373422 h 373422"/>
                            <a:gd name="connsiteX0" fmla="*/ 0 w 1473102"/>
                            <a:gd name="connsiteY0" fmla="*/ 221856 h 373422"/>
                            <a:gd name="connsiteX1" fmla="*/ 85374 w 1473102"/>
                            <a:gd name="connsiteY1" fmla="*/ 86285 h 373422"/>
                            <a:gd name="connsiteX2" fmla="*/ 298547 w 1473102"/>
                            <a:gd name="connsiteY2" fmla="*/ 164 h 373422"/>
                            <a:gd name="connsiteX3" fmla="*/ 1019233 w 1473102"/>
                            <a:gd name="connsiteY3" fmla="*/ 107166 h 373422"/>
                            <a:gd name="connsiteX4" fmla="*/ 1473102 w 1473102"/>
                            <a:gd name="connsiteY4" fmla="*/ 373422 h 373422"/>
                            <a:gd name="connsiteX0" fmla="*/ 0 w 1473102"/>
                            <a:gd name="connsiteY0" fmla="*/ 222330 h 373896"/>
                            <a:gd name="connsiteX1" fmla="*/ 47274 w 1473102"/>
                            <a:gd name="connsiteY1" fmla="*/ 70761 h 373896"/>
                            <a:gd name="connsiteX2" fmla="*/ 298547 w 1473102"/>
                            <a:gd name="connsiteY2" fmla="*/ 638 h 373896"/>
                            <a:gd name="connsiteX3" fmla="*/ 1019233 w 1473102"/>
                            <a:gd name="connsiteY3" fmla="*/ 107640 h 373896"/>
                            <a:gd name="connsiteX4" fmla="*/ 1473102 w 1473102"/>
                            <a:gd name="connsiteY4" fmla="*/ 373896 h 373896"/>
                            <a:gd name="connsiteX0" fmla="*/ 2374 w 1475476"/>
                            <a:gd name="connsiteY0" fmla="*/ 234213 h 385779"/>
                            <a:gd name="connsiteX1" fmla="*/ 49648 w 1475476"/>
                            <a:gd name="connsiteY1" fmla="*/ 82644 h 385779"/>
                            <a:gd name="connsiteX2" fmla="*/ 510471 w 1475476"/>
                            <a:gd name="connsiteY2" fmla="*/ 522 h 385779"/>
                            <a:gd name="connsiteX3" fmla="*/ 1021607 w 1475476"/>
                            <a:gd name="connsiteY3" fmla="*/ 119523 h 385779"/>
                            <a:gd name="connsiteX4" fmla="*/ 1475476 w 1475476"/>
                            <a:gd name="connsiteY4" fmla="*/ 385779 h 385779"/>
                            <a:gd name="connsiteX0" fmla="*/ 0 w 1473102"/>
                            <a:gd name="connsiteY0" fmla="*/ 234087 h 385653"/>
                            <a:gd name="connsiteX1" fmla="*/ 152049 w 1473102"/>
                            <a:gd name="connsiteY1" fmla="*/ 86518 h 385653"/>
                            <a:gd name="connsiteX2" fmla="*/ 508097 w 1473102"/>
                            <a:gd name="connsiteY2" fmla="*/ 396 h 385653"/>
                            <a:gd name="connsiteX3" fmla="*/ 1019233 w 1473102"/>
                            <a:gd name="connsiteY3" fmla="*/ 119397 h 385653"/>
                            <a:gd name="connsiteX4" fmla="*/ 1473102 w 1473102"/>
                            <a:gd name="connsiteY4" fmla="*/ 385653 h 385653"/>
                            <a:gd name="connsiteX0" fmla="*/ 0 w 1473102"/>
                            <a:gd name="connsiteY0" fmla="*/ 234087 h 385653"/>
                            <a:gd name="connsiteX1" fmla="*/ 190149 w 1473102"/>
                            <a:gd name="connsiteY1" fmla="*/ 86518 h 385653"/>
                            <a:gd name="connsiteX2" fmla="*/ 508097 w 1473102"/>
                            <a:gd name="connsiteY2" fmla="*/ 396 h 385653"/>
                            <a:gd name="connsiteX3" fmla="*/ 1019233 w 1473102"/>
                            <a:gd name="connsiteY3" fmla="*/ 119397 h 385653"/>
                            <a:gd name="connsiteX4" fmla="*/ 1473102 w 1473102"/>
                            <a:gd name="connsiteY4" fmla="*/ 385653 h 385653"/>
                            <a:gd name="connsiteX0" fmla="*/ 0 w 1473102"/>
                            <a:gd name="connsiteY0" fmla="*/ 234016 h 385582"/>
                            <a:gd name="connsiteX1" fmla="*/ 97135 w 1473102"/>
                            <a:gd name="connsiteY1" fmla="*/ 157397 h 385582"/>
                            <a:gd name="connsiteX2" fmla="*/ 190149 w 1473102"/>
                            <a:gd name="connsiteY2" fmla="*/ 86447 h 385582"/>
                            <a:gd name="connsiteX3" fmla="*/ 508097 w 1473102"/>
                            <a:gd name="connsiteY3" fmla="*/ 325 h 385582"/>
                            <a:gd name="connsiteX4" fmla="*/ 1019233 w 1473102"/>
                            <a:gd name="connsiteY4" fmla="*/ 119326 h 385582"/>
                            <a:gd name="connsiteX5" fmla="*/ 1473102 w 1473102"/>
                            <a:gd name="connsiteY5" fmla="*/ 385582 h 385582"/>
                            <a:gd name="connsiteX0" fmla="*/ 0 w 1473102"/>
                            <a:gd name="connsiteY0" fmla="*/ 234024 h 385590"/>
                            <a:gd name="connsiteX1" fmla="*/ 59035 w 1473102"/>
                            <a:gd name="connsiteY1" fmla="*/ 169404 h 385590"/>
                            <a:gd name="connsiteX2" fmla="*/ 190149 w 1473102"/>
                            <a:gd name="connsiteY2" fmla="*/ 86455 h 385590"/>
                            <a:gd name="connsiteX3" fmla="*/ 508097 w 1473102"/>
                            <a:gd name="connsiteY3" fmla="*/ 333 h 385590"/>
                            <a:gd name="connsiteX4" fmla="*/ 1019233 w 1473102"/>
                            <a:gd name="connsiteY4" fmla="*/ 119334 h 385590"/>
                            <a:gd name="connsiteX5" fmla="*/ 1473102 w 1473102"/>
                            <a:gd name="connsiteY5" fmla="*/ 385590 h 385590"/>
                            <a:gd name="connsiteX0" fmla="*/ 0 w 1473102"/>
                            <a:gd name="connsiteY0" fmla="*/ 234575 h 386141"/>
                            <a:gd name="connsiteX1" fmla="*/ 59035 w 1473102"/>
                            <a:gd name="connsiteY1" fmla="*/ 169955 h 386141"/>
                            <a:gd name="connsiteX2" fmla="*/ 209199 w 1473102"/>
                            <a:gd name="connsiteY2" fmla="*/ 71008 h 386141"/>
                            <a:gd name="connsiteX3" fmla="*/ 508097 w 1473102"/>
                            <a:gd name="connsiteY3" fmla="*/ 884 h 386141"/>
                            <a:gd name="connsiteX4" fmla="*/ 1019233 w 1473102"/>
                            <a:gd name="connsiteY4" fmla="*/ 119885 h 386141"/>
                            <a:gd name="connsiteX5" fmla="*/ 1473102 w 1473102"/>
                            <a:gd name="connsiteY5" fmla="*/ 386141 h 386141"/>
                            <a:gd name="connsiteX0" fmla="*/ 0 w 1473102"/>
                            <a:gd name="connsiteY0" fmla="*/ 235224 h 386790"/>
                            <a:gd name="connsiteX1" fmla="*/ 59035 w 1473102"/>
                            <a:gd name="connsiteY1" fmla="*/ 170604 h 386790"/>
                            <a:gd name="connsiteX2" fmla="*/ 227539 w 1473102"/>
                            <a:gd name="connsiteY2" fmla="*/ 60656 h 386790"/>
                            <a:gd name="connsiteX3" fmla="*/ 508097 w 1473102"/>
                            <a:gd name="connsiteY3" fmla="*/ 1533 h 386790"/>
                            <a:gd name="connsiteX4" fmla="*/ 1019233 w 1473102"/>
                            <a:gd name="connsiteY4" fmla="*/ 120534 h 386790"/>
                            <a:gd name="connsiteX5" fmla="*/ 1473102 w 1473102"/>
                            <a:gd name="connsiteY5" fmla="*/ 386790 h 38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3102" h="386790">
                              <a:moveTo>
                                <a:pt x="0" y="235224"/>
                              </a:moveTo>
                              <a:cubicBezTo>
                                <a:pt x="9839" y="223787"/>
                                <a:pt x="27344" y="195199"/>
                                <a:pt x="59035" y="170604"/>
                              </a:cubicBezTo>
                              <a:cubicBezTo>
                                <a:pt x="90726" y="146009"/>
                                <a:pt x="152695" y="88834"/>
                                <a:pt x="227539" y="60656"/>
                              </a:cubicBezTo>
                              <a:cubicBezTo>
                                <a:pt x="302383" y="32478"/>
                                <a:pt x="376148" y="-8447"/>
                                <a:pt x="508097" y="1533"/>
                              </a:cubicBezTo>
                              <a:cubicBezTo>
                                <a:pt x="640046" y="11513"/>
                                <a:pt x="858399" y="56325"/>
                                <a:pt x="1019233" y="120534"/>
                              </a:cubicBezTo>
                              <a:cubicBezTo>
                                <a:pt x="1180067" y="184744"/>
                                <a:pt x="1386909" y="312096"/>
                                <a:pt x="1473102" y="38679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cs-CZ" sz="1800"/>
                        </a:p>
                      </p:txBody>
                    </p:sp>
                    <p:sp>
                      <p:nvSpPr>
                        <p:cNvPr id="38" name="Volný tvar 34">
                          <a:extLst>
                            <a:ext uri="{FF2B5EF4-FFF2-40B4-BE49-F238E27FC236}">
                              <a16:creationId xmlns:a16="http://schemas.microsoft.com/office/drawing/2014/main" id="{C7260810-3761-49CB-9DF4-7E52C7B3F193}"/>
                            </a:ext>
                          </a:extLst>
                        </p:cNvPr>
                        <p:cNvSpPr/>
                        <p:nvPr/>
                      </p:nvSpPr>
                      <p:spPr>
                        <a:xfrm>
                          <a:off x="3147345" y="4593797"/>
                          <a:ext cx="1429022" cy="145642"/>
                        </a:xfrm>
                        <a:custGeom>
                          <a:avLst/>
                          <a:gdLst>
                            <a:gd name="connsiteX0" fmla="*/ 0 w 1441722"/>
                            <a:gd name="connsiteY0" fmla="*/ 143051 h 143051"/>
                            <a:gd name="connsiteX1" fmla="*/ 1441722 w 1441722"/>
                            <a:gd name="connsiteY1" fmla="*/ 0 h 143051"/>
                            <a:gd name="connsiteX0" fmla="*/ 0 w 1441722"/>
                            <a:gd name="connsiteY0" fmla="*/ 143051 h 143051"/>
                            <a:gd name="connsiteX1" fmla="*/ 645128 w 1441722"/>
                            <a:gd name="connsiteY1" fmla="*/ 78538 h 143051"/>
                            <a:gd name="connsiteX2" fmla="*/ 1441722 w 1441722"/>
                            <a:gd name="connsiteY2" fmla="*/ 0 h 143051"/>
                            <a:gd name="connsiteX0" fmla="*/ 0 w 1441722"/>
                            <a:gd name="connsiteY0" fmla="*/ 143051 h 143051"/>
                            <a:gd name="connsiteX1" fmla="*/ 650737 w 1441722"/>
                            <a:gd name="connsiteY1" fmla="*/ 109392 h 143051"/>
                            <a:gd name="connsiteX2" fmla="*/ 1441722 w 1441722"/>
                            <a:gd name="connsiteY2" fmla="*/ 0 h 143051"/>
                            <a:gd name="connsiteX0" fmla="*/ 0 w 1441722"/>
                            <a:gd name="connsiteY0" fmla="*/ 143051 h 143051"/>
                            <a:gd name="connsiteX1" fmla="*/ 745987 w 1441722"/>
                            <a:gd name="connsiteY1" fmla="*/ 88645 h 143051"/>
                            <a:gd name="connsiteX2" fmla="*/ 1441722 w 1441722"/>
                            <a:gd name="connsiteY2" fmla="*/ 0 h 143051"/>
                            <a:gd name="connsiteX0" fmla="*/ 0 w 1429022"/>
                            <a:gd name="connsiteY0" fmla="*/ 25482 h 88645"/>
                            <a:gd name="connsiteX1" fmla="*/ 733287 w 1429022"/>
                            <a:gd name="connsiteY1" fmla="*/ 88645 h 88645"/>
                            <a:gd name="connsiteX2" fmla="*/ 1429022 w 1429022"/>
                            <a:gd name="connsiteY2" fmla="*/ 0 h 88645"/>
                            <a:gd name="connsiteX0" fmla="*/ 0 w 1429022"/>
                            <a:gd name="connsiteY0" fmla="*/ 25482 h 101941"/>
                            <a:gd name="connsiteX1" fmla="*/ 733287 w 1429022"/>
                            <a:gd name="connsiteY1" fmla="*/ 88645 h 101941"/>
                            <a:gd name="connsiteX2" fmla="*/ 1429022 w 1429022"/>
                            <a:gd name="connsiteY2" fmla="*/ 0 h 101941"/>
                            <a:gd name="connsiteX0" fmla="*/ 0 w 1429022"/>
                            <a:gd name="connsiteY0" fmla="*/ 25482 h 97355"/>
                            <a:gd name="connsiteX1" fmla="*/ 457545 w 1429022"/>
                            <a:gd name="connsiteY1" fmla="*/ 86906 h 97355"/>
                            <a:gd name="connsiteX2" fmla="*/ 733287 w 1429022"/>
                            <a:gd name="connsiteY2" fmla="*/ 88645 h 97355"/>
                            <a:gd name="connsiteX3" fmla="*/ 1429022 w 1429022"/>
                            <a:gd name="connsiteY3" fmla="*/ 0 h 97355"/>
                            <a:gd name="connsiteX0" fmla="*/ 0 w 1429022"/>
                            <a:gd name="connsiteY0" fmla="*/ 25482 h 150446"/>
                            <a:gd name="connsiteX1" fmla="*/ 419445 w 1429022"/>
                            <a:gd name="connsiteY1" fmla="*/ 149149 h 150446"/>
                            <a:gd name="connsiteX2" fmla="*/ 733287 w 1429022"/>
                            <a:gd name="connsiteY2" fmla="*/ 88645 h 150446"/>
                            <a:gd name="connsiteX3" fmla="*/ 1429022 w 1429022"/>
                            <a:gd name="connsiteY3" fmla="*/ 0 h 150446"/>
                            <a:gd name="connsiteX0" fmla="*/ 0 w 1429022"/>
                            <a:gd name="connsiteY0" fmla="*/ 25482 h 150799"/>
                            <a:gd name="connsiteX1" fmla="*/ 419445 w 1429022"/>
                            <a:gd name="connsiteY1" fmla="*/ 149149 h 150799"/>
                            <a:gd name="connsiteX2" fmla="*/ 752337 w 1429022"/>
                            <a:gd name="connsiteY2" fmla="*/ 102477 h 150799"/>
                            <a:gd name="connsiteX3" fmla="*/ 1429022 w 1429022"/>
                            <a:gd name="connsiteY3" fmla="*/ 0 h 150799"/>
                            <a:gd name="connsiteX0" fmla="*/ 0 w 1429022"/>
                            <a:gd name="connsiteY0" fmla="*/ 25482 h 154295"/>
                            <a:gd name="connsiteX1" fmla="*/ 419445 w 1429022"/>
                            <a:gd name="connsiteY1" fmla="*/ 149149 h 154295"/>
                            <a:gd name="connsiteX2" fmla="*/ 752337 w 1429022"/>
                            <a:gd name="connsiteY2" fmla="*/ 102477 h 154295"/>
                            <a:gd name="connsiteX3" fmla="*/ 1429022 w 1429022"/>
                            <a:gd name="connsiteY3" fmla="*/ 0 h 154295"/>
                            <a:gd name="connsiteX0" fmla="*/ 0 w 1429022"/>
                            <a:gd name="connsiteY0" fmla="*/ 25482 h 161186"/>
                            <a:gd name="connsiteX1" fmla="*/ 419445 w 1429022"/>
                            <a:gd name="connsiteY1" fmla="*/ 149149 h 161186"/>
                            <a:gd name="connsiteX2" fmla="*/ 765037 w 1429022"/>
                            <a:gd name="connsiteY2" fmla="*/ 123225 h 161186"/>
                            <a:gd name="connsiteX3" fmla="*/ 1429022 w 1429022"/>
                            <a:gd name="connsiteY3" fmla="*/ 0 h 161186"/>
                            <a:gd name="connsiteX0" fmla="*/ 0 w 1429022"/>
                            <a:gd name="connsiteY0" fmla="*/ 25482 h 151431"/>
                            <a:gd name="connsiteX1" fmla="*/ 419445 w 1429022"/>
                            <a:gd name="connsiteY1" fmla="*/ 149149 h 151431"/>
                            <a:gd name="connsiteX2" fmla="*/ 765037 w 1429022"/>
                            <a:gd name="connsiteY2" fmla="*/ 123225 h 151431"/>
                            <a:gd name="connsiteX3" fmla="*/ 1429022 w 1429022"/>
                            <a:gd name="connsiteY3" fmla="*/ 0 h 151431"/>
                            <a:gd name="connsiteX0" fmla="*/ 0 w 1429022"/>
                            <a:gd name="connsiteY0" fmla="*/ 25482 h 151431"/>
                            <a:gd name="connsiteX1" fmla="*/ 419445 w 1429022"/>
                            <a:gd name="connsiteY1" fmla="*/ 149149 h 151431"/>
                            <a:gd name="connsiteX2" fmla="*/ 765037 w 1429022"/>
                            <a:gd name="connsiteY2" fmla="*/ 123225 h 151431"/>
                            <a:gd name="connsiteX3" fmla="*/ 1429022 w 1429022"/>
                            <a:gd name="connsiteY3" fmla="*/ 0 h 151431"/>
                            <a:gd name="connsiteX0" fmla="*/ 0 w 1429022"/>
                            <a:gd name="connsiteY0" fmla="*/ 25482 h 156806"/>
                            <a:gd name="connsiteX1" fmla="*/ 419445 w 1429022"/>
                            <a:gd name="connsiteY1" fmla="*/ 149149 h 156806"/>
                            <a:gd name="connsiteX2" fmla="*/ 669787 w 1429022"/>
                            <a:gd name="connsiteY2" fmla="*/ 150889 h 156806"/>
                            <a:gd name="connsiteX3" fmla="*/ 1429022 w 1429022"/>
                            <a:gd name="connsiteY3" fmla="*/ 0 h 156806"/>
                            <a:gd name="connsiteX0" fmla="*/ 0 w 1429022"/>
                            <a:gd name="connsiteY0" fmla="*/ 25482 h 152231"/>
                            <a:gd name="connsiteX1" fmla="*/ 324195 w 1429022"/>
                            <a:gd name="connsiteY1" fmla="*/ 121486 h 152231"/>
                            <a:gd name="connsiteX2" fmla="*/ 669787 w 1429022"/>
                            <a:gd name="connsiteY2" fmla="*/ 150889 h 152231"/>
                            <a:gd name="connsiteX3" fmla="*/ 1429022 w 1429022"/>
                            <a:gd name="connsiteY3" fmla="*/ 0 h 152231"/>
                            <a:gd name="connsiteX0" fmla="*/ 0 w 1429022"/>
                            <a:gd name="connsiteY0" fmla="*/ 25482 h 172454"/>
                            <a:gd name="connsiteX1" fmla="*/ 324195 w 1429022"/>
                            <a:gd name="connsiteY1" fmla="*/ 121486 h 172454"/>
                            <a:gd name="connsiteX2" fmla="*/ 523737 w 1429022"/>
                            <a:gd name="connsiteY2" fmla="*/ 171637 h 172454"/>
                            <a:gd name="connsiteX3" fmla="*/ 1429022 w 1429022"/>
                            <a:gd name="connsiteY3" fmla="*/ 0 h 172454"/>
                            <a:gd name="connsiteX0" fmla="*/ 0 w 1429022"/>
                            <a:gd name="connsiteY0" fmla="*/ 25482 h 172173"/>
                            <a:gd name="connsiteX1" fmla="*/ 267045 w 1429022"/>
                            <a:gd name="connsiteY1" fmla="*/ 93823 h 172173"/>
                            <a:gd name="connsiteX2" fmla="*/ 523737 w 1429022"/>
                            <a:gd name="connsiteY2" fmla="*/ 171637 h 172173"/>
                            <a:gd name="connsiteX3" fmla="*/ 1429022 w 1429022"/>
                            <a:gd name="connsiteY3" fmla="*/ 0 h 172173"/>
                            <a:gd name="connsiteX0" fmla="*/ 0 w 1429022"/>
                            <a:gd name="connsiteY0" fmla="*/ 25482 h 172173"/>
                            <a:gd name="connsiteX1" fmla="*/ 267045 w 1429022"/>
                            <a:gd name="connsiteY1" fmla="*/ 93823 h 172173"/>
                            <a:gd name="connsiteX2" fmla="*/ 523737 w 1429022"/>
                            <a:gd name="connsiteY2" fmla="*/ 171637 h 172173"/>
                            <a:gd name="connsiteX3" fmla="*/ 1429022 w 1429022"/>
                            <a:gd name="connsiteY3" fmla="*/ 0 h 172173"/>
                            <a:gd name="connsiteX0" fmla="*/ 0 w 1429022"/>
                            <a:gd name="connsiteY0" fmla="*/ 25482 h 172173"/>
                            <a:gd name="connsiteX1" fmla="*/ 267045 w 1429022"/>
                            <a:gd name="connsiteY1" fmla="*/ 93823 h 172173"/>
                            <a:gd name="connsiteX2" fmla="*/ 523737 w 1429022"/>
                            <a:gd name="connsiteY2" fmla="*/ 171637 h 172173"/>
                            <a:gd name="connsiteX3" fmla="*/ 1429022 w 1429022"/>
                            <a:gd name="connsiteY3" fmla="*/ 0 h 172173"/>
                            <a:gd name="connsiteX0" fmla="*/ 0 w 1429022"/>
                            <a:gd name="connsiteY0" fmla="*/ 25482 h 172284"/>
                            <a:gd name="connsiteX1" fmla="*/ 241645 w 1429022"/>
                            <a:gd name="connsiteY1" fmla="*/ 107654 h 172284"/>
                            <a:gd name="connsiteX2" fmla="*/ 523737 w 1429022"/>
                            <a:gd name="connsiteY2" fmla="*/ 171637 h 172284"/>
                            <a:gd name="connsiteX3" fmla="*/ 1429022 w 1429022"/>
                            <a:gd name="connsiteY3" fmla="*/ 0 h 172284"/>
                            <a:gd name="connsiteX0" fmla="*/ 0 w 1429022"/>
                            <a:gd name="connsiteY0" fmla="*/ 25482 h 186005"/>
                            <a:gd name="connsiteX1" fmla="*/ 241645 w 1429022"/>
                            <a:gd name="connsiteY1" fmla="*/ 107654 h 186005"/>
                            <a:gd name="connsiteX2" fmla="*/ 447537 w 1429022"/>
                            <a:gd name="connsiteY2" fmla="*/ 185469 h 186005"/>
                            <a:gd name="connsiteX3" fmla="*/ 1429022 w 1429022"/>
                            <a:gd name="connsiteY3" fmla="*/ 0 h 186005"/>
                            <a:gd name="connsiteX0" fmla="*/ 0 w 1429022"/>
                            <a:gd name="connsiteY0" fmla="*/ 25482 h 186005"/>
                            <a:gd name="connsiteX1" fmla="*/ 241645 w 1429022"/>
                            <a:gd name="connsiteY1" fmla="*/ 107654 h 186005"/>
                            <a:gd name="connsiteX2" fmla="*/ 447537 w 1429022"/>
                            <a:gd name="connsiteY2" fmla="*/ 185469 h 186005"/>
                            <a:gd name="connsiteX3" fmla="*/ 1429022 w 1429022"/>
                            <a:gd name="connsiteY3" fmla="*/ 0 h 186005"/>
                            <a:gd name="connsiteX0" fmla="*/ 0 w 1429022"/>
                            <a:gd name="connsiteY0" fmla="*/ 25482 h 158622"/>
                            <a:gd name="connsiteX1" fmla="*/ 241645 w 1429022"/>
                            <a:gd name="connsiteY1" fmla="*/ 107654 h 158622"/>
                            <a:gd name="connsiteX2" fmla="*/ 447537 w 1429022"/>
                            <a:gd name="connsiteY2" fmla="*/ 157805 h 158622"/>
                            <a:gd name="connsiteX3" fmla="*/ 1429022 w 1429022"/>
                            <a:gd name="connsiteY3" fmla="*/ 0 h 158622"/>
                          </a:gdLst>
                          <a:ahLst/>
                          <a:cxnLst>
                            <a:cxn ang="0">
                              <a:pos x="connsiteX0" y="connsiteY0"/>
                            </a:cxn>
                            <a:cxn ang="0">
                              <a:pos x="connsiteX1" y="connsiteY1"/>
                            </a:cxn>
                            <a:cxn ang="0">
                              <a:pos x="connsiteX2" y="connsiteY2"/>
                            </a:cxn>
                            <a:cxn ang="0">
                              <a:pos x="connsiteX3" y="connsiteY3"/>
                            </a:cxn>
                          </a:cxnLst>
                          <a:rect l="l" t="t" r="r" b="b"/>
                          <a:pathLst>
                            <a:path w="1429022" h="158622">
                              <a:moveTo>
                                <a:pt x="0" y="25482"/>
                              </a:moveTo>
                              <a:cubicBezTo>
                                <a:pt x="76257" y="35719"/>
                                <a:pt x="252781" y="117875"/>
                                <a:pt x="241645" y="107654"/>
                              </a:cubicBezTo>
                              <a:cubicBezTo>
                                <a:pt x="249560" y="118181"/>
                                <a:pt x="425324" y="165374"/>
                                <a:pt x="447537" y="157805"/>
                              </a:cubicBezTo>
                              <a:lnTo>
                                <a:pt x="1429022"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cs-CZ" sz="1800" dirty="0"/>
                        </a:p>
                      </p:txBody>
                    </p:sp>
                  </p:grpSp>
                  <p:grpSp>
                    <p:nvGrpSpPr>
                      <p:cNvPr id="25" name="Skupina 24">
                        <a:extLst>
                          <a:ext uri="{FF2B5EF4-FFF2-40B4-BE49-F238E27FC236}">
                            <a16:creationId xmlns:a16="http://schemas.microsoft.com/office/drawing/2014/main" id="{0EFE41BD-DE28-4A43-87F4-E72605340273}"/>
                          </a:ext>
                        </a:extLst>
                      </p:cNvPr>
                      <p:cNvGrpSpPr/>
                      <p:nvPr/>
                    </p:nvGrpSpPr>
                    <p:grpSpPr>
                      <a:xfrm>
                        <a:off x="1691680" y="1548992"/>
                        <a:ext cx="5986189" cy="3617492"/>
                        <a:chOff x="1682155" y="1548992"/>
                        <a:chExt cx="5986189" cy="3617492"/>
                      </a:xfrm>
                    </p:grpSpPr>
                    <p:grpSp>
                      <p:nvGrpSpPr>
                        <p:cNvPr id="26" name="Skupina 25">
                          <a:extLst>
                            <a:ext uri="{FF2B5EF4-FFF2-40B4-BE49-F238E27FC236}">
                              <a16:creationId xmlns:a16="http://schemas.microsoft.com/office/drawing/2014/main" id="{E3A4FC74-BCD2-42F8-9A2C-AACCD48E0332}"/>
                            </a:ext>
                          </a:extLst>
                        </p:cNvPr>
                        <p:cNvGrpSpPr/>
                        <p:nvPr/>
                      </p:nvGrpSpPr>
                      <p:grpSpPr>
                        <a:xfrm>
                          <a:off x="1682155" y="1548992"/>
                          <a:ext cx="5986189" cy="3617492"/>
                          <a:chOff x="962075" y="1548992"/>
                          <a:chExt cx="5986189" cy="3617492"/>
                        </a:xfrm>
                      </p:grpSpPr>
                      <p:grpSp>
                        <p:nvGrpSpPr>
                          <p:cNvPr id="31" name="Skupina 30">
                            <a:extLst>
                              <a:ext uri="{FF2B5EF4-FFF2-40B4-BE49-F238E27FC236}">
                                <a16:creationId xmlns:a16="http://schemas.microsoft.com/office/drawing/2014/main" id="{FDE18713-45B7-47AC-92F1-95294D2DE780}"/>
                              </a:ext>
                            </a:extLst>
                          </p:cNvPr>
                          <p:cNvGrpSpPr/>
                          <p:nvPr/>
                        </p:nvGrpSpPr>
                        <p:grpSpPr>
                          <a:xfrm>
                            <a:off x="962075" y="1548992"/>
                            <a:ext cx="4257997" cy="3310643"/>
                            <a:chOff x="962075" y="828912"/>
                            <a:chExt cx="4257997" cy="3310643"/>
                          </a:xfrm>
                        </p:grpSpPr>
                        <p:cxnSp>
                          <p:nvCxnSpPr>
                            <p:cNvPr id="33" name="Přímá spojnice 32">
                              <a:extLst>
                                <a:ext uri="{FF2B5EF4-FFF2-40B4-BE49-F238E27FC236}">
                                  <a16:creationId xmlns:a16="http://schemas.microsoft.com/office/drawing/2014/main" id="{F43140C6-7618-495B-9B31-7362B255012C}"/>
                                </a:ext>
                              </a:extLst>
                            </p:cNvPr>
                            <p:cNvCxnSpPr/>
                            <p:nvPr/>
                          </p:nvCxnSpPr>
                          <p:spPr>
                            <a:xfrm>
                              <a:off x="962075" y="828912"/>
                              <a:ext cx="0" cy="33106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Přímá spojnice 33">
                              <a:extLst>
                                <a:ext uri="{FF2B5EF4-FFF2-40B4-BE49-F238E27FC236}">
                                  <a16:creationId xmlns:a16="http://schemas.microsoft.com/office/drawing/2014/main" id="{38D78255-B080-443A-A92C-AAB628FB30E8}"/>
                                </a:ext>
                              </a:extLst>
                            </p:cNvPr>
                            <p:cNvCxnSpPr/>
                            <p:nvPr/>
                          </p:nvCxnSpPr>
                          <p:spPr>
                            <a:xfrm flipH="1">
                              <a:off x="971600" y="4139555"/>
                              <a:ext cx="42484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TextovéPole 29">
                            <a:extLst>
                              <a:ext uri="{FF2B5EF4-FFF2-40B4-BE49-F238E27FC236}">
                                <a16:creationId xmlns:a16="http://schemas.microsoft.com/office/drawing/2014/main" id="{1693774B-4FB8-438E-B4E8-8B23CDE0F225}"/>
                              </a:ext>
                            </a:extLst>
                          </p:cNvPr>
                          <p:cNvSpPr txBox="1"/>
                          <p:nvPr/>
                        </p:nvSpPr>
                        <p:spPr>
                          <a:xfrm>
                            <a:off x="4716016" y="4797152"/>
                            <a:ext cx="2232248" cy="369332"/>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1800" dirty="0">
                                <a:latin typeface="Times New Roman" panose="02020603050405020304" pitchFamily="18" charset="0"/>
                                <a:cs typeface="Times New Roman" panose="02020603050405020304" pitchFamily="18" charset="0"/>
                              </a:rPr>
                              <a:t>V</a:t>
                            </a:r>
                            <a:r>
                              <a:rPr lang="en-US" sz="1800" dirty="0">
                                <a:latin typeface="Times New Roman" panose="02020603050405020304" pitchFamily="18" charset="0"/>
                                <a:cs typeface="Times New Roman" panose="02020603050405020304" pitchFamily="18" charset="0"/>
                              </a:rPr>
                              <a:t> [</a:t>
                            </a:r>
                            <a:r>
                              <a:rPr lang="cs-CZ" sz="1800" dirty="0">
                                <a:latin typeface="Times New Roman" panose="02020603050405020304" pitchFamily="18" charset="0"/>
                                <a:cs typeface="Times New Roman" panose="02020603050405020304" pitchFamily="18" charset="0"/>
                              </a:rPr>
                              <a:t>ml</a:t>
                            </a:r>
                            <a:r>
                              <a:rPr lang="en-US" sz="1800" dirty="0">
                                <a:latin typeface="Times New Roman" panose="02020603050405020304" pitchFamily="18" charset="0"/>
                                <a:cs typeface="Times New Roman" panose="02020603050405020304" pitchFamily="18" charset="0"/>
                              </a:rPr>
                              <a:t>]</a:t>
                            </a:r>
                            <a:endParaRPr lang="cs-CZ" sz="1800" dirty="0">
                              <a:latin typeface="Times New Roman" panose="02020603050405020304" pitchFamily="18" charset="0"/>
                              <a:cs typeface="Times New Roman" panose="02020603050405020304" pitchFamily="18" charset="0"/>
                            </a:endParaRPr>
                          </a:p>
                        </p:txBody>
                      </p:sp>
                    </p:grpSp>
                    <p:sp>
                      <p:nvSpPr>
                        <p:cNvPr id="27" name="Ovál 26">
                          <a:extLst>
                            <a:ext uri="{FF2B5EF4-FFF2-40B4-BE49-F238E27FC236}">
                              <a16:creationId xmlns:a16="http://schemas.microsoft.com/office/drawing/2014/main" id="{566B0514-1819-47EE-8570-7E288F6D94BD}"/>
                            </a:ext>
                          </a:extLst>
                        </p:cNvPr>
                        <p:cNvSpPr/>
                        <p:nvPr/>
                      </p:nvSpPr>
                      <p:spPr>
                        <a:xfrm>
                          <a:off x="4499992" y="4571256"/>
                          <a:ext cx="183257" cy="22589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cs-CZ" sz="1800"/>
                        </a:p>
                      </p:txBody>
                    </p:sp>
                    <p:sp>
                      <p:nvSpPr>
                        <p:cNvPr id="28" name="Ovál 27">
                          <a:extLst>
                            <a:ext uri="{FF2B5EF4-FFF2-40B4-BE49-F238E27FC236}">
                              <a16:creationId xmlns:a16="http://schemas.microsoft.com/office/drawing/2014/main" id="{93EF4A39-BB78-4AC1-A4B8-E406777FCFAA}"/>
                            </a:ext>
                          </a:extLst>
                        </p:cNvPr>
                        <p:cNvSpPr/>
                        <p:nvPr/>
                      </p:nvSpPr>
                      <p:spPr>
                        <a:xfrm>
                          <a:off x="3047972" y="4579968"/>
                          <a:ext cx="183257" cy="22589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cs-CZ" sz="1800"/>
                        </a:p>
                      </p:txBody>
                    </p:sp>
                    <p:sp>
                      <p:nvSpPr>
                        <p:cNvPr id="29" name="Ovál 28">
                          <a:extLst>
                            <a:ext uri="{FF2B5EF4-FFF2-40B4-BE49-F238E27FC236}">
                              <a16:creationId xmlns:a16="http://schemas.microsoft.com/office/drawing/2014/main" id="{86A25D96-2E0B-45E7-9D5C-AD4D1F25A7B8}"/>
                            </a:ext>
                          </a:extLst>
                        </p:cNvPr>
                        <p:cNvSpPr/>
                        <p:nvPr/>
                      </p:nvSpPr>
                      <p:spPr>
                        <a:xfrm>
                          <a:off x="4499992" y="2996952"/>
                          <a:ext cx="183257" cy="225896"/>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cs-CZ" sz="1800"/>
                        </a:p>
                      </p:txBody>
                    </p:sp>
                    <p:sp>
                      <p:nvSpPr>
                        <p:cNvPr id="30" name="Ovál 29">
                          <a:extLst>
                            <a:ext uri="{FF2B5EF4-FFF2-40B4-BE49-F238E27FC236}">
                              <a16:creationId xmlns:a16="http://schemas.microsoft.com/office/drawing/2014/main" id="{ACCC165C-BCFC-44F4-8B4B-7C5EE648B6BF}"/>
                            </a:ext>
                          </a:extLst>
                        </p:cNvPr>
                        <p:cNvSpPr/>
                        <p:nvPr/>
                      </p:nvSpPr>
                      <p:spPr>
                        <a:xfrm>
                          <a:off x="3039641" y="2708920"/>
                          <a:ext cx="183257" cy="22589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cs-CZ" sz="1800"/>
                        </a:p>
                      </p:txBody>
                    </p:sp>
                  </p:grpSp>
                </p:grpSp>
                <p:sp>
                  <p:nvSpPr>
                    <p:cNvPr id="20" name="TextovéPole 17">
                      <a:extLst>
                        <a:ext uri="{FF2B5EF4-FFF2-40B4-BE49-F238E27FC236}">
                          <a16:creationId xmlns:a16="http://schemas.microsoft.com/office/drawing/2014/main" id="{7403751B-559E-43DA-BE70-81D461A21545}"/>
                        </a:ext>
                      </a:extLst>
                    </p:cNvPr>
                    <p:cNvSpPr txBox="1"/>
                    <p:nvPr/>
                  </p:nvSpPr>
                  <p:spPr>
                    <a:xfrm>
                      <a:off x="2483768" y="3645024"/>
                      <a:ext cx="739130" cy="369332"/>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1800" dirty="0">
                          <a:latin typeface="Times New Roman" panose="02020603050405020304" pitchFamily="18" charset="0"/>
                          <a:cs typeface="Times New Roman" panose="02020603050405020304" pitchFamily="18" charset="0"/>
                        </a:rPr>
                        <a:t>IVR</a:t>
                      </a:r>
                    </a:p>
                  </p:txBody>
                </p:sp>
                <p:sp>
                  <p:nvSpPr>
                    <p:cNvPr id="21" name="TextovéPole 18">
                      <a:extLst>
                        <a:ext uri="{FF2B5EF4-FFF2-40B4-BE49-F238E27FC236}">
                          <a16:creationId xmlns:a16="http://schemas.microsoft.com/office/drawing/2014/main" id="{B35CDA8B-CD3B-4FB4-91F2-CA15FE6C0923}"/>
                        </a:ext>
                      </a:extLst>
                    </p:cNvPr>
                    <p:cNvSpPr txBox="1"/>
                    <p:nvPr/>
                  </p:nvSpPr>
                  <p:spPr>
                    <a:xfrm>
                      <a:off x="4624958" y="3645024"/>
                      <a:ext cx="739130" cy="369332"/>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1800" dirty="0">
                          <a:latin typeface="Times New Roman" panose="02020603050405020304" pitchFamily="18" charset="0"/>
                          <a:cs typeface="Times New Roman" panose="02020603050405020304" pitchFamily="18" charset="0"/>
                        </a:rPr>
                        <a:t>IVC</a:t>
                      </a:r>
                    </a:p>
                  </p:txBody>
                </p:sp>
                <p:sp>
                  <p:nvSpPr>
                    <p:cNvPr id="22" name="TextovéPole 19">
                      <a:extLst>
                        <a:ext uri="{FF2B5EF4-FFF2-40B4-BE49-F238E27FC236}">
                          <a16:creationId xmlns:a16="http://schemas.microsoft.com/office/drawing/2014/main" id="{3EE4986B-5E8D-430E-BF9D-3BB3D49D00F0}"/>
                        </a:ext>
                      </a:extLst>
                    </p:cNvPr>
                    <p:cNvSpPr txBox="1"/>
                    <p:nvPr/>
                  </p:nvSpPr>
                  <p:spPr>
                    <a:xfrm>
                      <a:off x="3472830" y="1988840"/>
                      <a:ext cx="739130" cy="369332"/>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1800" dirty="0">
                          <a:latin typeface="Times New Roman" panose="02020603050405020304" pitchFamily="18" charset="0"/>
                          <a:cs typeface="Times New Roman" panose="02020603050405020304" pitchFamily="18" charset="0"/>
                        </a:rPr>
                        <a:t>E</a:t>
                      </a:r>
                    </a:p>
                  </p:txBody>
                </p:sp>
                <p:sp>
                  <p:nvSpPr>
                    <p:cNvPr id="23" name="TextovéPole 20">
                      <a:extLst>
                        <a:ext uri="{FF2B5EF4-FFF2-40B4-BE49-F238E27FC236}">
                          <a16:creationId xmlns:a16="http://schemas.microsoft.com/office/drawing/2014/main" id="{AFD9D828-A765-4155-9FF9-869A78B8C876}"/>
                        </a:ext>
                      </a:extLst>
                    </p:cNvPr>
                    <p:cNvSpPr txBox="1"/>
                    <p:nvPr/>
                  </p:nvSpPr>
                  <p:spPr>
                    <a:xfrm>
                      <a:off x="3472830" y="4221088"/>
                      <a:ext cx="739130" cy="369332"/>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1800" dirty="0">
                          <a:latin typeface="Times New Roman" panose="02020603050405020304" pitchFamily="18" charset="0"/>
                          <a:cs typeface="Times New Roman" panose="02020603050405020304" pitchFamily="18" charset="0"/>
                        </a:rPr>
                        <a:t>I</a:t>
                      </a:r>
                    </a:p>
                  </p:txBody>
                </p:sp>
              </p:grpSp>
            </p:grpSp>
          </p:grpSp>
        </p:grpSp>
      </p:grpSp>
      <p:sp>
        <p:nvSpPr>
          <p:cNvPr id="7" name="TextovéPole 53">
            <a:extLst>
              <a:ext uri="{FF2B5EF4-FFF2-40B4-BE49-F238E27FC236}">
                <a16:creationId xmlns:a16="http://schemas.microsoft.com/office/drawing/2014/main" id="{C18713A3-3E14-4758-B21B-A7660A291399}"/>
              </a:ext>
            </a:extLst>
          </p:cNvPr>
          <p:cNvSpPr txBox="1"/>
          <p:nvPr/>
        </p:nvSpPr>
        <p:spPr>
          <a:xfrm>
            <a:off x="7263165" y="1336867"/>
            <a:ext cx="2160647" cy="369332"/>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1800" dirty="0">
                <a:latin typeface="Times New Roman" panose="02020603050405020304" pitchFamily="18" charset="0"/>
                <a:cs typeface="Times New Roman" panose="02020603050405020304" pitchFamily="18" charset="0"/>
              </a:rPr>
              <a:t>Systole = IVC + E</a:t>
            </a:r>
          </a:p>
        </p:txBody>
      </p:sp>
      <p:sp>
        <p:nvSpPr>
          <p:cNvPr id="8" name="TextovéPole 54">
            <a:extLst>
              <a:ext uri="{FF2B5EF4-FFF2-40B4-BE49-F238E27FC236}">
                <a16:creationId xmlns:a16="http://schemas.microsoft.com/office/drawing/2014/main" id="{1ACC6685-9912-4A6B-AD2A-116620545B47}"/>
              </a:ext>
            </a:extLst>
          </p:cNvPr>
          <p:cNvSpPr txBox="1"/>
          <p:nvPr/>
        </p:nvSpPr>
        <p:spPr>
          <a:xfrm>
            <a:off x="8184508" y="1624900"/>
            <a:ext cx="1945762" cy="646331"/>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1800" dirty="0">
                <a:latin typeface="Times New Roman" panose="02020603050405020304" pitchFamily="18" charset="0"/>
                <a:cs typeface="Times New Roman" panose="02020603050405020304" pitchFamily="18" charset="0"/>
              </a:rPr>
              <a:t>IVC = 0.06 s</a:t>
            </a:r>
          </a:p>
          <a:p>
            <a:r>
              <a:rPr lang="cs-CZ" sz="1800" dirty="0">
                <a:latin typeface="Times New Roman" panose="02020603050405020304" pitchFamily="18" charset="0"/>
                <a:cs typeface="Times New Roman" panose="02020603050405020304" pitchFamily="18" charset="0"/>
              </a:rPr>
              <a:t>E = 0.21 s</a:t>
            </a:r>
          </a:p>
        </p:txBody>
      </p:sp>
      <p:sp>
        <p:nvSpPr>
          <p:cNvPr id="9" name="TextovéPole 55">
            <a:extLst>
              <a:ext uri="{FF2B5EF4-FFF2-40B4-BE49-F238E27FC236}">
                <a16:creationId xmlns:a16="http://schemas.microsoft.com/office/drawing/2014/main" id="{9F85DD5A-487C-4DB3-A327-660161A0A776}"/>
              </a:ext>
            </a:extLst>
          </p:cNvPr>
          <p:cNvSpPr txBox="1"/>
          <p:nvPr/>
        </p:nvSpPr>
        <p:spPr>
          <a:xfrm>
            <a:off x="7272130" y="2191998"/>
            <a:ext cx="2707550" cy="369332"/>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1800" dirty="0">
                <a:latin typeface="Times New Roman" panose="02020603050405020304" pitchFamily="18" charset="0"/>
                <a:cs typeface="Times New Roman" panose="02020603050405020304" pitchFamily="18" charset="0"/>
              </a:rPr>
              <a:t>Diastole = IVR + I</a:t>
            </a:r>
          </a:p>
        </p:txBody>
      </p:sp>
      <p:sp>
        <p:nvSpPr>
          <p:cNvPr id="10" name="TextovéPole 56">
            <a:extLst>
              <a:ext uri="{FF2B5EF4-FFF2-40B4-BE49-F238E27FC236}">
                <a16:creationId xmlns:a16="http://schemas.microsoft.com/office/drawing/2014/main" id="{C3B3CB40-A05A-4A8D-B2E7-963BFBA31B87}"/>
              </a:ext>
            </a:extLst>
          </p:cNvPr>
          <p:cNvSpPr txBox="1"/>
          <p:nvPr/>
        </p:nvSpPr>
        <p:spPr>
          <a:xfrm>
            <a:off x="8276038" y="2426529"/>
            <a:ext cx="1911211" cy="646331"/>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1800" dirty="0">
                <a:latin typeface="Times New Roman" panose="02020603050405020304" pitchFamily="18" charset="0"/>
                <a:cs typeface="Times New Roman" panose="02020603050405020304" pitchFamily="18" charset="0"/>
              </a:rPr>
              <a:t>IVR = 0.07 s</a:t>
            </a:r>
          </a:p>
          <a:p>
            <a:r>
              <a:rPr lang="cs-CZ" sz="1800" dirty="0">
                <a:latin typeface="Times New Roman" panose="02020603050405020304" pitchFamily="18" charset="0"/>
                <a:cs typeface="Times New Roman" panose="02020603050405020304" pitchFamily="18" charset="0"/>
              </a:rPr>
              <a:t>I = 0.49 s</a:t>
            </a:r>
          </a:p>
        </p:txBody>
      </p:sp>
    </p:spTree>
    <p:extLst>
      <p:ext uri="{BB962C8B-B14F-4D97-AF65-F5344CB8AC3E}">
        <p14:creationId xmlns:p14="http://schemas.microsoft.com/office/powerpoint/2010/main" val="190975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88736A6-2DD2-4548-8E81-58AE9D96478F}"/>
              </a:ext>
            </a:extLst>
          </p:cNvPr>
          <p:cNvSpPr>
            <a:spLocks noGrp="1"/>
          </p:cNvSpPr>
          <p:nvPr>
            <p:ph type="ftr" sz="quarter" idx="10"/>
          </p:nvPr>
        </p:nvSpPr>
        <p:spPr/>
        <p:txBody>
          <a:bodyPr/>
          <a:lstStyle/>
          <a:p>
            <a:r>
              <a:rPr lang="en-US" dirty="0"/>
              <a:t>Department of Physiology, Faculty of Medicine, Masaryk University</a:t>
            </a:r>
            <a:endParaRPr lang="cs-CZ" dirty="0"/>
          </a:p>
        </p:txBody>
      </p:sp>
      <p:sp>
        <p:nvSpPr>
          <p:cNvPr id="3" name="Zástupný symbol pro číslo snímku 2">
            <a:extLst>
              <a:ext uri="{FF2B5EF4-FFF2-40B4-BE49-F238E27FC236}">
                <a16:creationId xmlns:a16="http://schemas.microsoft.com/office/drawing/2014/main" id="{AC30710E-247C-4F4B-A352-8FF439ECB5DD}"/>
              </a:ext>
            </a:extLst>
          </p:cNvPr>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a:extLst>
              <a:ext uri="{FF2B5EF4-FFF2-40B4-BE49-F238E27FC236}">
                <a16:creationId xmlns:a16="http://schemas.microsoft.com/office/drawing/2014/main" id="{C338159A-2A4C-4846-8C43-E163D1BEB4CF}"/>
              </a:ext>
            </a:extLst>
          </p:cNvPr>
          <p:cNvSpPr>
            <a:spLocks noGrp="1"/>
          </p:cNvSpPr>
          <p:nvPr>
            <p:ph type="title"/>
          </p:nvPr>
        </p:nvSpPr>
        <p:spPr/>
        <p:txBody>
          <a:bodyPr/>
          <a:lstStyle/>
          <a:p>
            <a:r>
              <a:rPr lang="cs-CZ" dirty="0"/>
              <a:t>P-V diagram</a:t>
            </a:r>
          </a:p>
        </p:txBody>
      </p:sp>
      <p:pic>
        <p:nvPicPr>
          <p:cNvPr id="43" name="Obrázek 42">
            <a:extLst>
              <a:ext uri="{FF2B5EF4-FFF2-40B4-BE49-F238E27FC236}">
                <a16:creationId xmlns:a16="http://schemas.microsoft.com/office/drawing/2014/main" id="{41C6B94D-F985-4E15-BB3D-50C2FB2ABBFE}"/>
              </a:ext>
            </a:extLst>
          </p:cNvPr>
          <p:cNvPicPr>
            <a:picLocks noChangeAspect="1"/>
          </p:cNvPicPr>
          <p:nvPr/>
        </p:nvPicPr>
        <p:blipFill>
          <a:blip r:embed="rId3"/>
          <a:stretch>
            <a:fillRect/>
          </a:stretch>
        </p:blipFill>
        <p:spPr>
          <a:xfrm>
            <a:off x="3163077" y="1516280"/>
            <a:ext cx="5683004" cy="4128813"/>
          </a:xfrm>
          <a:prstGeom prst="rect">
            <a:avLst/>
          </a:prstGeom>
        </p:spPr>
      </p:pic>
    </p:spTree>
    <p:extLst>
      <p:ext uri="{BB962C8B-B14F-4D97-AF65-F5344CB8AC3E}">
        <p14:creationId xmlns:p14="http://schemas.microsoft.com/office/powerpoint/2010/main" val="3965661618"/>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MED-CZ-v6.potx" id="{97EFCD77-9C4E-4C7F-B5A1-8993D087E5E5}" vid="{FF9757C8-6D5C-48A5-8A1A-93F5EE3A3CAC}"/>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Prezentace-MED-CZ-v6</Template>
  <TotalTime>4460</TotalTime>
  <Words>2082</Words>
  <Application>Microsoft Office PowerPoint</Application>
  <PresentationFormat>Širokoúhlá obrazovka</PresentationFormat>
  <Paragraphs>360</Paragraphs>
  <Slides>31</Slides>
  <Notes>7</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31</vt:i4>
      </vt:variant>
    </vt:vector>
  </HeadingPairs>
  <TitlesOfParts>
    <vt:vector size="40" baseType="lpstr">
      <vt:lpstr>Arial</vt:lpstr>
      <vt:lpstr>Cambria Math</vt:lpstr>
      <vt:lpstr>Google Sans</vt:lpstr>
      <vt:lpstr>HelveticaNeue</vt:lpstr>
      <vt:lpstr>Muli</vt:lpstr>
      <vt:lpstr>Tahoma</vt:lpstr>
      <vt:lpstr>Times New Roman</vt:lpstr>
      <vt:lpstr>Wingdings</vt:lpstr>
      <vt:lpstr>Prezentace_MU_CZ</vt:lpstr>
      <vt:lpstr>Blood pressure </vt:lpstr>
      <vt:lpstr>Blood pressure</vt:lpstr>
      <vt:lpstr>Arterial blood pressure curve</vt:lpstr>
      <vt:lpstr>Pulse wave velocity (PWV)</vt:lpstr>
      <vt:lpstr>Blood pressure</vt:lpstr>
      <vt:lpstr>Total peripheral resistence</vt:lpstr>
      <vt:lpstr>Cardiac cycle</vt:lpstr>
      <vt:lpstr>P-V diagram (Left ventricle)</vt:lpstr>
      <vt:lpstr>P-V diagram</vt:lpstr>
      <vt:lpstr>Arterial blood pressure</vt:lpstr>
      <vt:lpstr>Blood pressure in veins</vt:lpstr>
      <vt:lpstr>Blood pressure in veins</vt:lpstr>
      <vt:lpstr>Prezentace aplikace PowerPoint</vt:lpstr>
      <vt:lpstr>Blood pressure regulation</vt:lpstr>
      <vt:lpstr>Short-term BP control – baroreflex</vt:lpstr>
      <vt:lpstr>BP control – substances</vt:lpstr>
      <vt:lpstr>Blood pressure changes</vt:lpstr>
      <vt:lpstr>Prezentace aplikace PowerPoint</vt:lpstr>
      <vt:lpstr>Methods of the arterial BP measurement</vt:lpstr>
      <vt:lpstr>Methods of the arterial BP measurement</vt:lpstr>
      <vt:lpstr>Methods of the arterial BP measurement</vt:lpstr>
      <vt:lpstr>Methods of the arterial BP measurement</vt:lpstr>
      <vt:lpstr>Methods of the arterial BP measurement</vt:lpstr>
      <vt:lpstr>Basic principle: Laminar / turbulent flow   (Korotkoff sounds in auscultatory method; oscillation in oscilometric method). </vt:lpstr>
      <vt:lpstr>Principles of BP measurement</vt:lpstr>
      <vt:lpstr>Photoplethysmographic/Peňáz/volume-clamp method </vt:lpstr>
      <vt:lpstr>Assesmemt of BP varaibility</vt:lpstr>
      <vt:lpstr>Assesmemt of BP varaibility</vt:lpstr>
      <vt:lpstr>Prezentace aplikace PowerPoint</vt:lpstr>
      <vt:lpstr>Rules for BP measurement</vt:lpstr>
      <vt:lpstr>Diagnosis of hypertension</vt:lpstr>
    </vt:vector>
  </TitlesOfParts>
  <Company>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Ukázka prezentace LF MU  v jednotném vizuálním stylu MU</dc:title>
  <dc:creator>Martin Komenda</dc:creator>
  <cp:lastModifiedBy>Martin Král</cp:lastModifiedBy>
  <cp:revision>118</cp:revision>
  <cp:lastPrinted>1601-01-01T00:00:00Z</cp:lastPrinted>
  <dcterms:created xsi:type="dcterms:W3CDTF">2018-10-05T10:13:37Z</dcterms:created>
  <dcterms:modified xsi:type="dcterms:W3CDTF">2024-05-15T13:14:40Z</dcterms:modified>
</cp:coreProperties>
</file>