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3" r:id="rId3"/>
    <p:sldId id="292" r:id="rId4"/>
    <p:sldId id="294" r:id="rId5"/>
    <p:sldId id="306" r:id="rId6"/>
    <p:sldId id="279" r:id="rId7"/>
    <p:sldId id="298" r:id="rId8"/>
    <p:sldId id="299" r:id="rId9"/>
    <p:sldId id="297" r:id="rId10"/>
    <p:sldId id="296" r:id="rId11"/>
    <p:sldId id="304" r:id="rId12"/>
    <p:sldId id="300" r:id="rId13"/>
    <p:sldId id="305" r:id="rId14"/>
    <p:sldId id="30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4" d="100"/>
          <a:sy n="74" d="100"/>
        </p:scale>
        <p:origin x="684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stiffness.</a:t>
            </a:r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4ACCD9A-E841-4336-A9CF-104F68FE5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6" y="971805"/>
            <a:ext cx="4754514" cy="516619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PWV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8F2BBF-BE59-4CDE-8FB5-9994F44A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>
          <a:xfrm>
            <a:off x="1718422" y="1261576"/>
            <a:ext cx="3966385" cy="5029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83C2254-A317-4051-AE2F-F331107529CC}"/>
              </a:ext>
            </a:extLst>
          </p:cNvPr>
          <p:cNvSpPr/>
          <p:nvPr/>
        </p:nvSpPr>
        <p:spPr>
          <a:xfrm>
            <a:off x="2439439" y="6140074"/>
            <a:ext cx="826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 highly compliant aorta has a relatively low PWV (&lt; 6 m/s)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measurement</a:t>
            </a:r>
            <a:r>
              <a:rPr lang="cs-CZ" dirty="0"/>
              <a:t> (</a:t>
            </a:r>
            <a:r>
              <a:rPr lang="el-GR" dirty="0"/>
              <a:t>β – </a:t>
            </a:r>
            <a:r>
              <a:rPr lang="cs-CZ" dirty="0"/>
              <a:t>index). 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9E2AF7-809F-45C1-8213-D312F8EC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265555"/>
            <a:ext cx="5436797" cy="389410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BAC7129E-0359-458F-A03B-B7CF3C78E671}"/>
              </a:ext>
            </a:extLst>
          </p:cNvPr>
          <p:cNvGrpSpPr/>
          <p:nvPr/>
        </p:nvGrpSpPr>
        <p:grpSpPr>
          <a:xfrm>
            <a:off x="1212389" y="1291767"/>
            <a:ext cx="8908527" cy="4688844"/>
            <a:chOff x="1212389" y="1291767"/>
            <a:chExt cx="8908527" cy="4688844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0ECF3C5C-8AA3-4E04-A0DF-3BE26121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0" t="19542"/>
            <a:stretch/>
          </p:blipFill>
          <p:spPr>
            <a:xfrm>
              <a:off x="7688314" y="3799895"/>
              <a:ext cx="2432602" cy="2180716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BFA8CDB-538A-4CEB-B571-69646B664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21453" r="54101"/>
            <a:stretch/>
          </p:blipFill>
          <p:spPr>
            <a:xfrm>
              <a:off x="7555306" y="1670965"/>
              <a:ext cx="2466392" cy="212893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3C321E5-F868-4FC7-8B33-BE204D11B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5" r="35892" b="78535"/>
            <a:stretch/>
          </p:blipFill>
          <p:spPr>
            <a:xfrm>
              <a:off x="1212389" y="1291767"/>
              <a:ext cx="3568823" cy="962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FC0A21-B459-4FF7-B319-3E040E0DA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CE25D21A-2E98-42B5-8AD6-3E9119B4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19" y="1350918"/>
            <a:ext cx="3250392" cy="619062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solidFill>
                  <a:schemeClr val="bg1"/>
                </a:solidFill>
              </a:rPr>
              <a:t>Find a mistakes)))))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</a:t>
            </a:r>
            <a:r>
              <a:rPr lang="en-US" dirty="0"/>
              <a:t>actors of arterial stiffness</a:t>
            </a:r>
            <a:r>
              <a:rPr lang="cs-CZ" dirty="0"/>
              <a:t> </a:t>
            </a:r>
            <a:r>
              <a:rPr lang="en-US" dirty="0"/>
              <a:t>changes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Elastin degradation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Collagen</a:t>
            </a:r>
            <a:r>
              <a:rPr lang="cs-CZ" sz="2000" dirty="0"/>
              <a:t> </a:t>
            </a:r>
            <a:r>
              <a:rPr lang="en-US" sz="2000" dirty="0"/>
              <a:t>deposition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Endothelial d</a:t>
            </a:r>
            <a:r>
              <a:rPr lang="cs-CZ" sz="2000" dirty="0"/>
              <a:t>y</a:t>
            </a:r>
            <a:r>
              <a:rPr lang="en-US" sz="2000" dirty="0" err="1"/>
              <a:t>sfunction</a:t>
            </a:r>
            <a:endParaRPr lang="en-US" sz="2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/>
              <a:t>Complications of the higher arterial stiffness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96924"/>
            <a:ext cx="4175185" cy="2838027"/>
            <a:chOff x="1250830" y="2196924"/>
            <a:chExt cx="4175185" cy="2838027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96924"/>
              <a:ext cx="4175185" cy="268562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51764 h 2769017"/>
                <a:gd name="connsiteX1" fmla="*/ 502654 w 4175185"/>
                <a:gd name="connsiteY1" fmla="*/ 76249 h 2769017"/>
                <a:gd name="connsiteX2" fmla="*/ 1071634 w 4175185"/>
                <a:gd name="connsiteY2" fmla="*/ 859669 h 2769017"/>
                <a:gd name="connsiteX3" fmla="*/ 1785668 w 4175185"/>
                <a:gd name="connsiteY3" fmla="*/ 2216926 h 2769017"/>
                <a:gd name="connsiteX4" fmla="*/ 2794959 w 4175185"/>
                <a:gd name="connsiteY4" fmla="*/ 2622368 h 2769017"/>
                <a:gd name="connsiteX5" fmla="*/ 4175185 w 4175185"/>
                <a:gd name="connsiteY5" fmla="*/ 2769017 h 2769017"/>
                <a:gd name="connsiteX0" fmla="*/ 0 w 4175185"/>
                <a:gd name="connsiteY0" fmla="*/ 2686058 h 2703311"/>
                <a:gd name="connsiteX1" fmla="*/ 502654 w 4175185"/>
                <a:gd name="connsiteY1" fmla="*/ 10543 h 2703311"/>
                <a:gd name="connsiteX2" fmla="*/ 1071634 w 4175185"/>
                <a:gd name="connsiteY2" fmla="*/ 793963 h 2703311"/>
                <a:gd name="connsiteX3" fmla="*/ 1785668 w 4175185"/>
                <a:gd name="connsiteY3" fmla="*/ 2151220 h 2703311"/>
                <a:gd name="connsiteX4" fmla="*/ 2794959 w 4175185"/>
                <a:gd name="connsiteY4" fmla="*/ 2556662 h 2703311"/>
                <a:gd name="connsiteX5" fmla="*/ 4175185 w 4175185"/>
                <a:gd name="connsiteY5" fmla="*/ 2703311 h 2703311"/>
                <a:gd name="connsiteX0" fmla="*/ 0 w 4175185"/>
                <a:gd name="connsiteY0" fmla="*/ 2677378 h 2694631"/>
                <a:gd name="connsiteX1" fmla="*/ 502654 w 4175185"/>
                <a:gd name="connsiteY1" fmla="*/ 1863 h 2694631"/>
                <a:gd name="connsiteX2" fmla="*/ 1071634 w 4175185"/>
                <a:gd name="connsiteY2" fmla="*/ 785283 h 2694631"/>
                <a:gd name="connsiteX3" fmla="*/ 1785668 w 4175185"/>
                <a:gd name="connsiteY3" fmla="*/ 2142540 h 2694631"/>
                <a:gd name="connsiteX4" fmla="*/ 2794959 w 4175185"/>
                <a:gd name="connsiteY4" fmla="*/ 2547982 h 2694631"/>
                <a:gd name="connsiteX5" fmla="*/ 4175185 w 4175185"/>
                <a:gd name="connsiteY5" fmla="*/ 2694631 h 2694631"/>
                <a:gd name="connsiteX0" fmla="*/ 0 w 4175185"/>
                <a:gd name="connsiteY0" fmla="*/ 2736826 h 2754079"/>
                <a:gd name="connsiteX1" fmla="*/ 502654 w 4175185"/>
                <a:gd name="connsiteY1" fmla="*/ 61311 h 2754079"/>
                <a:gd name="connsiteX2" fmla="*/ 1015536 w 4175185"/>
                <a:gd name="connsiteY2" fmla="*/ 968147 h 2754079"/>
                <a:gd name="connsiteX3" fmla="*/ 1785668 w 4175185"/>
                <a:gd name="connsiteY3" fmla="*/ 2201988 h 2754079"/>
                <a:gd name="connsiteX4" fmla="*/ 2794959 w 4175185"/>
                <a:gd name="connsiteY4" fmla="*/ 2607430 h 2754079"/>
                <a:gd name="connsiteX5" fmla="*/ 4175185 w 4175185"/>
                <a:gd name="connsiteY5" fmla="*/ 2754079 h 2754079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17871 h 2735124"/>
                <a:gd name="connsiteX1" fmla="*/ 502654 w 4175185"/>
                <a:gd name="connsiteY1" fmla="*/ 42356 h 2735124"/>
                <a:gd name="connsiteX2" fmla="*/ 1015536 w 4175185"/>
                <a:gd name="connsiteY2" fmla="*/ 949192 h 2735124"/>
                <a:gd name="connsiteX3" fmla="*/ 1785668 w 4175185"/>
                <a:gd name="connsiteY3" fmla="*/ 2183033 h 2735124"/>
                <a:gd name="connsiteX4" fmla="*/ 2794959 w 4175185"/>
                <a:gd name="connsiteY4" fmla="*/ 2588475 h 2735124"/>
                <a:gd name="connsiteX5" fmla="*/ 4175185 w 4175185"/>
                <a:gd name="connsiteY5" fmla="*/ 2735124 h 2735124"/>
                <a:gd name="connsiteX0" fmla="*/ 0 w 4175185"/>
                <a:gd name="connsiteY0" fmla="*/ 2696422 h 2713675"/>
                <a:gd name="connsiteX1" fmla="*/ 452165 w 4175185"/>
                <a:gd name="connsiteY1" fmla="*/ 43346 h 2713675"/>
                <a:gd name="connsiteX2" fmla="*/ 1015536 w 4175185"/>
                <a:gd name="connsiteY2" fmla="*/ 927743 h 2713675"/>
                <a:gd name="connsiteX3" fmla="*/ 1785668 w 4175185"/>
                <a:gd name="connsiteY3" fmla="*/ 2161584 h 2713675"/>
                <a:gd name="connsiteX4" fmla="*/ 2794959 w 4175185"/>
                <a:gd name="connsiteY4" fmla="*/ 2567026 h 2713675"/>
                <a:gd name="connsiteX5" fmla="*/ 4175185 w 4175185"/>
                <a:gd name="connsiteY5" fmla="*/ 2713675 h 2713675"/>
                <a:gd name="connsiteX0" fmla="*/ 0 w 4175185"/>
                <a:gd name="connsiteY0" fmla="*/ 2677652 h 2694905"/>
                <a:gd name="connsiteX1" fmla="*/ 452165 w 4175185"/>
                <a:gd name="connsiteY1" fmla="*/ 24576 h 2694905"/>
                <a:gd name="connsiteX2" fmla="*/ 1294936 w 4175185"/>
                <a:gd name="connsiteY2" fmla="*/ 1397923 h 2694905"/>
                <a:gd name="connsiteX3" fmla="*/ 1785668 w 4175185"/>
                <a:gd name="connsiteY3" fmla="*/ 2142814 h 2694905"/>
                <a:gd name="connsiteX4" fmla="*/ 2794959 w 4175185"/>
                <a:gd name="connsiteY4" fmla="*/ 2548256 h 2694905"/>
                <a:gd name="connsiteX5" fmla="*/ 4175185 w 4175185"/>
                <a:gd name="connsiteY5" fmla="*/ 2694905 h 2694905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1785668 w 4175185"/>
                <a:gd name="connsiteY3" fmla="*/ 21335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2065068 w 4175185"/>
                <a:gd name="connsiteY3" fmla="*/ 19938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685627">
                  <a:moveTo>
                    <a:pt x="0" y="2668374"/>
                  </a:moveTo>
                  <a:cubicBezTo>
                    <a:pt x="51758" y="1628891"/>
                    <a:pt x="210942" y="192603"/>
                    <a:pt x="452165" y="15298"/>
                  </a:cubicBezTo>
                  <a:cubicBezTo>
                    <a:pt x="693388" y="-162007"/>
                    <a:pt x="1373746" y="1253376"/>
                    <a:pt x="1447336" y="1604545"/>
                  </a:cubicBezTo>
                  <a:cubicBezTo>
                    <a:pt x="1605074" y="1377903"/>
                    <a:pt x="1840464" y="1838097"/>
                    <a:pt x="2065068" y="1993836"/>
                  </a:cubicBezTo>
                  <a:cubicBezTo>
                    <a:pt x="2289672" y="2149575"/>
                    <a:pt x="2396706" y="2446963"/>
                    <a:pt x="2794959" y="2538978"/>
                  </a:cubicBezTo>
                  <a:cubicBezTo>
                    <a:pt x="3193212" y="2630993"/>
                    <a:pt x="3850257" y="2674125"/>
                    <a:pt x="4175185" y="268562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440" y="5356512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459801" y="3315619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8594"/>
            <a:ext cx="4209690" cy="2705298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  <a:gd name="connsiteX0" fmla="*/ 0 w 4209690"/>
              <a:gd name="connsiteY0" fmla="*/ 2697130 h 2705756"/>
              <a:gd name="connsiteX1" fmla="*/ 472959 w 4209690"/>
              <a:gd name="connsiteY1" fmla="*/ 27752 h 2705756"/>
              <a:gd name="connsiteX2" fmla="*/ 1431026 w 4209690"/>
              <a:gd name="connsiteY2" fmla="*/ 1300011 h 2705756"/>
              <a:gd name="connsiteX3" fmla="*/ 2527540 w 4209690"/>
              <a:gd name="connsiteY3" fmla="*/ 1239265 h 2705756"/>
              <a:gd name="connsiteX4" fmla="*/ 4209690 w 4209690"/>
              <a:gd name="connsiteY4" fmla="*/ 2705756 h 2705756"/>
              <a:gd name="connsiteX0" fmla="*/ 0 w 4209690"/>
              <a:gd name="connsiteY0" fmla="*/ 2695080 h 2703706"/>
              <a:gd name="connsiteX1" fmla="*/ 472959 w 4209690"/>
              <a:gd name="connsiteY1" fmla="*/ 25702 h 2703706"/>
              <a:gd name="connsiteX2" fmla="*/ 1431026 w 4209690"/>
              <a:gd name="connsiteY2" fmla="*/ 1297961 h 2703706"/>
              <a:gd name="connsiteX3" fmla="*/ 2527540 w 4209690"/>
              <a:gd name="connsiteY3" fmla="*/ 1237215 h 2703706"/>
              <a:gd name="connsiteX4" fmla="*/ 4209690 w 4209690"/>
              <a:gd name="connsiteY4" fmla="*/ 2703706 h 2703706"/>
              <a:gd name="connsiteX0" fmla="*/ 0 w 4209690"/>
              <a:gd name="connsiteY0" fmla="*/ 2696672 h 2705298"/>
              <a:gd name="connsiteX1" fmla="*/ 472959 w 4209690"/>
              <a:gd name="connsiteY1" fmla="*/ 27294 h 2705298"/>
              <a:gd name="connsiteX2" fmla="*/ 1431026 w 4209690"/>
              <a:gd name="connsiteY2" fmla="*/ 1299553 h 2705298"/>
              <a:gd name="connsiteX3" fmla="*/ 2527540 w 4209690"/>
              <a:gd name="connsiteY3" fmla="*/ 1238807 h 2705298"/>
              <a:gd name="connsiteX4" fmla="*/ 4209690 w 4209690"/>
              <a:gd name="connsiteY4" fmla="*/ 2705298 h 270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05298">
                <a:moveTo>
                  <a:pt x="0" y="2696672"/>
                </a:moveTo>
                <a:cubicBezTo>
                  <a:pt x="19410" y="1281940"/>
                  <a:pt x="234455" y="260147"/>
                  <a:pt x="472959" y="27294"/>
                </a:cubicBezTo>
                <a:cubicBezTo>
                  <a:pt x="711463" y="-205559"/>
                  <a:pt x="1228296" y="1123034"/>
                  <a:pt x="1431026" y="1299553"/>
                </a:cubicBezTo>
                <a:cubicBezTo>
                  <a:pt x="1633756" y="1476072"/>
                  <a:pt x="2055963" y="988641"/>
                  <a:pt x="2527540" y="1238807"/>
                </a:cubicBezTo>
                <a:cubicBezTo>
                  <a:pt x="2999117" y="1488973"/>
                  <a:pt x="3393775" y="1972771"/>
                  <a:pt x="4209690" y="270529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73860"/>
            <a:ext cx="4175185" cy="2861091"/>
            <a:chOff x="1250830" y="2173860"/>
            <a:chExt cx="4175185" cy="2861091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73860"/>
              <a:ext cx="4175185" cy="2708690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10275 h 2727528"/>
                <a:gd name="connsiteX1" fmla="*/ 502654 w 4175185"/>
                <a:gd name="connsiteY1" fmla="*/ 34760 h 2727528"/>
                <a:gd name="connsiteX2" fmla="*/ 1257239 w 4175185"/>
                <a:gd name="connsiteY2" fmla="*/ 1250029 h 2727528"/>
                <a:gd name="connsiteX3" fmla="*/ 1785668 w 4175185"/>
                <a:gd name="connsiteY3" fmla="*/ 2175437 h 2727528"/>
                <a:gd name="connsiteX4" fmla="*/ 2794959 w 4175185"/>
                <a:gd name="connsiteY4" fmla="*/ 2580879 h 2727528"/>
                <a:gd name="connsiteX5" fmla="*/ 4175185 w 4175185"/>
                <a:gd name="connsiteY5" fmla="*/ 2727528 h 2727528"/>
                <a:gd name="connsiteX0" fmla="*/ 0 w 4175185"/>
                <a:gd name="connsiteY0" fmla="*/ 2691437 h 2708690"/>
                <a:gd name="connsiteX1" fmla="*/ 502654 w 4175185"/>
                <a:gd name="connsiteY1" fmla="*/ 15922 h 2708690"/>
                <a:gd name="connsiteX2" fmla="*/ 1353033 w 4175185"/>
                <a:gd name="connsiteY2" fmla="*/ 1605660 h 2708690"/>
                <a:gd name="connsiteX3" fmla="*/ 1785668 w 4175185"/>
                <a:gd name="connsiteY3" fmla="*/ 2156599 h 2708690"/>
                <a:gd name="connsiteX4" fmla="*/ 2794959 w 4175185"/>
                <a:gd name="connsiteY4" fmla="*/ 2562041 h 2708690"/>
                <a:gd name="connsiteX5" fmla="*/ 4175185 w 4175185"/>
                <a:gd name="connsiteY5" fmla="*/ 2708690 h 2708690"/>
                <a:gd name="connsiteX0" fmla="*/ 0 w 4175185"/>
                <a:gd name="connsiteY0" fmla="*/ 2691437 h 2708690"/>
                <a:gd name="connsiteX1" fmla="*/ 502654 w 4175185"/>
                <a:gd name="connsiteY1" fmla="*/ 15922 h 2708690"/>
                <a:gd name="connsiteX2" fmla="*/ 1353033 w 4175185"/>
                <a:gd name="connsiteY2" fmla="*/ 1605660 h 2708690"/>
                <a:gd name="connsiteX3" fmla="*/ 1785668 w 4175185"/>
                <a:gd name="connsiteY3" fmla="*/ 2156599 h 2708690"/>
                <a:gd name="connsiteX4" fmla="*/ 2794959 w 4175185"/>
                <a:gd name="connsiteY4" fmla="*/ 2562041 h 2708690"/>
                <a:gd name="connsiteX5" fmla="*/ 4175185 w 4175185"/>
                <a:gd name="connsiteY5" fmla="*/ 2708690 h 270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708690">
                  <a:moveTo>
                    <a:pt x="0" y="2691437"/>
                  </a:moveTo>
                  <a:cubicBezTo>
                    <a:pt x="51758" y="1651954"/>
                    <a:pt x="277149" y="196885"/>
                    <a:pt x="502654" y="15922"/>
                  </a:cubicBezTo>
                  <a:cubicBezTo>
                    <a:pt x="728159" y="-165041"/>
                    <a:pt x="1139197" y="1248881"/>
                    <a:pt x="1353033" y="1605660"/>
                  </a:cubicBezTo>
                  <a:cubicBezTo>
                    <a:pt x="1453657" y="1448633"/>
                    <a:pt x="1545347" y="1997202"/>
                    <a:pt x="1785668" y="2156599"/>
                  </a:cubicBezTo>
                  <a:cubicBezTo>
                    <a:pt x="2025989" y="2315996"/>
                    <a:pt x="2396706" y="2470026"/>
                    <a:pt x="2794959" y="2562041"/>
                  </a:cubicBezTo>
                  <a:cubicBezTo>
                    <a:pt x="3193212" y="2654056"/>
                    <a:pt x="3850257" y="2697188"/>
                    <a:pt x="4175185" y="270869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72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SBP/P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DBP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PP=SBP – DBP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 err="1"/>
              <a:t>mBP</a:t>
            </a:r>
            <a:r>
              <a:rPr lang="en-US" sz="1400" kern="0" dirty="0"/>
              <a:t>=DBP+1/3PP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AP=P</a:t>
            </a:r>
            <a:r>
              <a:rPr lang="en-US" sz="1400" kern="0" baseline="-25000" dirty="0"/>
              <a:t>2</a:t>
            </a:r>
            <a:r>
              <a:rPr lang="en-US" sz="1400" kern="0" dirty="0"/>
              <a:t> – P</a:t>
            </a:r>
            <a:r>
              <a:rPr lang="en-US" sz="1400" kern="0" baseline="-25000" dirty="0"/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SBP – </a:t>
            </a:r>
            <a:r>
              <a:rPr lang="en-US" sz="1100" i="1" kern="0" dirty="0"/>
              <a:t>systolic blood pressure</a:t>
            </a:r>
            <a:r>
              <a:rPr lang="cs-CZ" sz="1100" i="1" kern="0" dirty="0"/>
              <a:t>, DBP – </a:t>
            </a:r>
            <a:r>
              <a:rPr lang="en-US" sz="1100" i="1" kern="0" dirty="0"/>
              <a:t>diastolic blood pressure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 at peak of</a:t>
            </a:r>
            <a:r>
              <a:rPr lang="cs-CZ" sz="1100" i="1" kern="0" dirty="0"/>
              <a:t> </a:t>
            </a:r>
            <a:r>
              <a:rPr lang="en-US" sz="1100" i="1" kern="0" dirty="0"/>
              <a:t>systolic flow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</a:t>
            </a:r>
            <a:r>
              <a:rPr lang="cs-CZ" sz="1100" i="1" kern="0" dirty="0"/>
              <a:t> </a:t>
            </a:r>
            <a:r>
              <a:rPr lang="en-AU" sz="1100" i="1" kern="0" dirty="0"/>
              <a:t>of the reflected wave</a:t>
            </a:r>
            <a:r>
              <a:rPr lang="cs-CZ" sz="1100" i="1" kern="0" dirty="0"/>
              <a:t>, PP – pulse </a:t>
            </a:r>
            <a:r>
              <a:rPr lang="en-US" sz="1100" i="1" kern="0" dirty="0"/>
              <a:t>pressure</a:t>
            </a:r>
            <a:r>
              <a:rPr lang="cs-CZ" sz="1100" i="1" kern="0" dirty="0"/>
              <a:t>, </a:t>
            </a:r>
            <a:r>
              <a:rPr lang="cs-CZ" sz="1100" i="1" kern="0" dirty="0" err="1"/>
              <a:t>mBP</a:t>
            </a:r>
            <a:r>
              <a:rPr lang="cs-CZ" sz="1100" i="1" kern="0" dirty="0"/>
              <a:t> – </a:t>
            </a:r>
            <a:r>
              <a:rPr lang="en-US" sz="1100" i="1" kern="0" dirty="0"/>
              <a:t>mean blood pressure</a:t>
            </a:r>
            <a:r>
              <a:rPr lang="cs-CZ" sz="1100" i="1" kern="0" dirty="0"/>
              <a:t>, AP – </a:t>
            </a:r>
            <a:r>
              <a:rPr lang="en-US" sz="1100" i="1" kern="0" dirty="0"/>
              <a:t>augmented pressure</a:t>
            </a:r>
          </a:p>
        </p:txBody>
      </p:sp>
    </p:spTree>
    <p:extLst>
      <p:ext uri="{BB962C8B-B14F-4D97-AF65-F5344CB8AC3E}">
        <p14:creationId xmlns:p14="http://schemas.microsoft.com/office/powerpoint/2010/main" val="157591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Pulse </a:t>
            </a:r>
            <a:r>
              <a:rPr lang="en-US" dirty="0"/>
              <a:t>wave at different vascular segments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</a:t>
            </a:r>
            <a:r>
              <a:rPr lang="cs-CZ" dirty="0"/>
              <a:t>w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eflection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6FC1D7-3719-4519-85AE-2CC701539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682" r="1631" b="2578"/>
          <a:stretch/>
        </p:blipFill>
        <p:spPr>
          <a:xfrm>
            <a:off x="847932" y="1734582"/>
            <a:ext cx="3594754" cy="351957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0AF6020-4DEE-4258-B2E7-2E2174911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019" r="1039" b="2642"/>
          <a:stretch/>
        </p:blipFill>
        <p:spPr>
          <a:xfrm>
            <a:off x="7461007" y="1734581"/>
            <a:ext cx="3599354" cy="3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</a:t>
            </a:r>
            <a:r>
              <a:rPr lang="cs-CZ" dirty="0"/>
              <a:t>w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eflection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20E411-7F01-4770-98D6-D0E0EA0D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198408" y="1656272"/>
            <a:ext cx="3571335" cy="35627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DA613F-79AA-4D21-9704-E14687260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2081" r="1875" b="2351"/>
          <a:stretch/>
        </p:blipFill>
        <p:spPr>
          <a:xfrm>
            <a:off x="4226944" y="1656272"/>
            <a:ext cx="3571335" cy="35627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12AE2B-8C76-4D37-971E-8640A0B9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447" r="1192" b="1985"/>
          <a:stretch/>
        </p:blipFill>
        <p:spPr>
          <a:xfrm>
            <a:off x="8203722" y="1656272"/>
            <a:ext cx="3571335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Ultrasound measurement</a:t>
            </a:r>
            <a:br>
              <a:rPr lang="en-US"/>
            </a:br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11660</TotalTime>
  <Words>239</Words>
  <Application>Microsoft Office PowerPoint</Application>
  <PresentationFormat>Širokoúhlá obrazovka</PresentationFormat>
  <Paragraphs>68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Presentation_MU_EN</vt:lpstr>
      <vt:lpstr>Arterial stiffness.</vt:lpstr>
      <vt:lpstr>Factors of arterial stiffness changes  </vt:lpstr>
      <vt:lpstr>Complications of the higher arterial stiffness</vt:lpstr>
      <vt:lpstr>Pulse wave</vt:lpstr>
      <vt:lpstr>Pulse wave</vt:lpstr>
      <vt:lpstr>Pulse wave at different vascular segments</vt:lpstr>
      <vt:lpstr>Pressure wave reflection </vt:lpstr>
      <vt:lpstr>Pressure wave reflection </vt:lpstr>
      <vt:lpstr>Ultrasound measurement </vt:lpstr>
      <vt:lpstr>PWV measurement </vt:lpstr>
      <vt:lpstr>Ultrasound measurement (β – index).  </vt:lpstr>
      <vt:lpstr>CAVI measurement </vt:lpstr>
      <vt:lpstr>CAVI measurement </vt:lpstr>
      <vt:lpstr>Thank you for your attention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Xenie Budínská</cp:lastModifiedBy>
  <cp:revision>82</cp:revision>
  <cp:lastPrinted>1601-01-01T00:00:00Z</cp:lastPrinted>
  <dcterms:created xsi:type="dcterms:W3CDTF">2020-11-05T09:58:03Z</dcterms:created>
  <dcterms:modified xsi:type="dcterms:W3CDTF">2024-03-25T08:27:21Z</dcterms:modified>
</cp:coreProperties>
</file>