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906" autoAdjust="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0209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890088" cy="226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diologyinfo.org/en/info/vascularus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59F203-74D7-444B-BF61-95A819D36F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noProof="0" dirty="0"/>
              <a:t>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8AD60A-F679-40CE-BB8A-8819878042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B028AD-55F2-4512-8D83-D0C77508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70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176769-A070-4E0F-9563-F6A7C1C452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856371-12B8-4A77-AB44-A5FACCEC66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8" name="Nadpis 5">
            <a:extLst>
              <a:ext uri="{FF2B5EF4-FFF2-40B4-BE49-F238E27FC236}">
                <a16:creationId xmlns:a16="http://schemas.microsoft.com/office/drawing/2014/main" id="{D49E633C-518E-451B-BE83-13CC242E0C66}"/>
              </a:ext>
            </a:extLst>
          </p:cNvPr>
          <p:cNvSpPr>
            <a:spLocks noGrp="1"/>
          </p:cNvSpPr>
          <p:nvPr/>
        </p:nvSpPr>
        <p:spPr>
          <a:xfrm>
            <a:off x="719400" y="358095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en-US" dirty="0"/>
              <a:t>Preclinical course: what is it?</a:t>
            </a:r>
            <a:endParaRPr lang="cs-CZ" dirty="0"/>
          </a:p>
        </p:txBody>
      </p:sp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3D082FFA-401F-4D74-B7D9-7DF1A995C07B}"/>
              </a:ext>
            </a:extLst>
          </p:cNvPr>
          <p:cNvSpPr>
            <a:spLocks noGrp="1"/>
          </p:cNvSpPr>
          <p:nvPr/>
        </p:nvSpPr>
        <p:spPr>
          <a:xfrm>
            <a:off x="719400" y="1330097"/>
            <a:ext cx="10753200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75h. in the laboratory</a:t>
            </a:r>
            <a:endParaRPr lang="cs-CZ" dirty="0"/>
          </a:p>
          <a:p>
            <a:r>
              <a:rPr lang="cs-CZ" dirty="0"/>
              <a:t>5 </a:t>
            </a:r>
            <a:r>
              <a:rPr lang="en-US" dirty="0"/>
              <a:t>credits</a:t>
            </a:r>
          </a:p>
          <a:p>
            <a:r>
              <a:rPr lang="en-US" dirty="0"/>
              <a:t>lectures</a:t>
            </a:r>
          </a:p>
          <a:p>
            <a:r>
              <a:rPr lang="en-US" dirty="0"/>
              <a:t>measurements</a:t>
            </a:r>
          </a:p>
          <a:p>
            <a:r>
              <a:rPr lang="en-US" dirty="0"/>
              <a:t>paper research</a:t>
            </a:r>
            <a:endParaRPr lang="cs-CZ" dirty="0"/>
          </a:p>
          <a:p>
            <a:r>
              <a:rPr lang="en-US" dirty="0"/>
              <a:t>working</a:t>
            </a:r>
            <a:r>
              <a:rPr lang="cs-CZ" dirty="0"/>
              <a:t> </a:t>
            </a:r>
            <a:r>
              <a:rPr lang="en-US" dirty="0"/>
              <a:t>with</a:t>
            </a:r>
            <a:r>
              <a:rPr lang="cs-CZ" dirty="0"/>
              <a:t> </a:t>
            </a:r>
            <a:r>
              <a:rPr lang="en-US" dirty="0"/>
              <a:t>data</a:t>
            </a:r>
            <a:endParaRPr lang="ru-RU" dirty="0"/>
          </a:p>
          <a:p>
            <a:r>
              <a:rPr lang="en-US" dirty="0"/>
              <a:t>test</a:t>
            </a:r>
            <a:endParaRPr lang="cs-CZ" dirty="0"/>
          </a:p>
          <a:p>
            <a:endParaRPr lang="cs-CZ" dirty="0"/>
          </a:p>
          <a:p>
            <a:endParaRPr lang="en-US" dirty="0"/>
          </a:p>
          <a:p>
            <a:endParaRPr lang="cs-CZ" dirty="0"/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EB4A51C2-9399-4DF3-BC4B-99B4627B7113}"/>
              </a:ext>
            </a:extLst>
          </p:cNvPr>
          <p:cNvGrpSpPr/>
          <p:nvPr/>
        </p:nvGrpSpPr>
        <p:grpSpPr>
          <a:xfrm>
            <a:off x="4851998" y="2917050"/>
            <a:ext cx="5304532" cy="1725971"/>
            <a:chOff x="4851998" y="2917050"/>
            <a:chExt cx="5304532" cy="1725971"/>
          </a:xfrm>
        </p:grpSpPr>
        <p:sp>
          <p:nvSpPr>
            <p:cNvPr id="10" name="Zástupný symbol pro obsah 6">
              <a:extLst>
                <a:ext uri="{FF2B5EF4-FFF2-40B4-BE49-F238E27FC236}">
                  <a16:creationId xmlns:a16="http://schemas.microsoft.com/office/drawing/2014/main" id="{2E446972-B874-4D46-A0FE-43A1635FBFC8}"/>
                </a:ext>
              </a:extLst>
            </p:cNvPr>
            <p:cNvSpPr txBox="1">
              <a:spLocks/>
            </p:cNvSpPr>
            <p:nvPr/>
          </p:nvSpPr>
          <p:spPr>
            <a:xfrm>
              <a:off x="6096000" y="2917050"/>
              <a:ext cx="4060530" cy="1725971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kern="0" dirty="0"/>
                <a:t>lectures</a:t>
              </a:r>
            </a:p>
            <a:p>
              <a:r>
                <a:rPr lang="en-US" kern="0" dirty="0"/>
                <a:t>paper research</a:t>
              </a:r>
              <a:endParaRPr lang="cs-CZ" kern="0" dirty="0"/>
            </a:p>
            <a:p>
              <a:r>
                <a:rPr lang="en-US" kern="0" dirty="0"/>
                <a:t>working</a:t>
              </a:r>
              <a:r>
                <a:rPr lang="cs-CZ" kern="0" dirty="0"/>
                <a:t> </a:t>
              </a:r>
              <a:r>
                <a:rPr lang="en-US" kern="0" dirty="0"/>
                <a:t>with</a:t>
              </a:r>
              <a:r>
                <a:rPr lang="cs-CZ" kern="0" dirty="0"/>
                <a:t> </a:t>
              </a:r>
              <a:r>
                <a:rPr lang="en-US" kern="0" dirty="0"/>
                <a:t>data</a:t>
              </a:r>
              <a:endParaRPr lang="ru-RU" kern="0" dirty="0"/>
            </a:p>
            <a:p>
              <a:r>
                <a:rPr lang="en-US" kern="0" dirty="0"/>
                <a:t>test</a:t>
              </a:r>
              <a:endParaRPr lang="cs-CZ" kern="0" dirty="0"/>
            </a:p>
          </p:txBody>
        </p:sp>
        <p:sp>
          <p:nvSpPr>
            <p:cNvPr id="11" name="Šipka: doprava 10">
              <a:extLst>
                <a:ext uri="{FF2B5EF4-FFF2-40B4-BE49-F238E27FC236}">
                  <a16:creationId xmlns:a16="http://schemas.microsoft.com/office/drawing/2014/main" id="{D58A7A55-C747-4284-96CB-C58002B45838}"/>
                </a:ext>
              </a:extLst>
            </p:cNvPr>
            <p:cNvSpPr/>
            <p:nvPr/>
          </p:nvSpPr>
          <p:spPr bwMode="auto">
            <a:xfrm>
              <a:off x="4851998" y="3035875"/>
              <a:ext cx="930442" cy="916799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593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AB53C9-F33A-4ADB-8A79-C09EB1F53D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B8C621-3C6D-4919-9B78-7B4ED4CB05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49E633C-518E-451B-BE83-13CC242E0C66}"/>
              </a:ext>
            </a:extLst>
          </p:cNvPr>
          <p:cNvSpPr>
            <a:spLocks noGrp="1"/>
          </p:cNvSpPr>
          <p:nvPr/>
        </p:nvSpPr>
        <p:spPr>
          <a:xfrm>
            <a:off x="659242" y="301988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dirty="0" err="1"/>
              <a:t>Lectures</a:t>
            </a:r>
            <a:endParaRPr lang="cs-CZ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3D082FFA-401F-4D74-B7D9-7DF1A995C07B}"/>
              </a:ext>
            </a:extLst>
          </p:cNvPr>
          <p:cNvSpPr>
            <a:spLocks noGrp="1"/>
          </p:cNvSpPr>
          <p:nvPr/>
        </p:nvSpPr>
        <p:spPr>
          <a:xfrm>
            <a:off x="779558" y="1128741"/>
            <a:ext cx="10753200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Anthropometric parameters</a:t>
            </a:r>
            <a:r>
              <a:rPr lang="cs-CZ" dirty="0"/>
              <a:t> (</a:t>
            </a:r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nutrition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)</a:t>
            </a:r>
          </a:p>
          <a:p>
            <a:r>
              <a:rPr lang="cs-CZ" dirty="0"/>
              <a:t>Spirometry</a:t>
            </a:r>
            <a:endParaRPr lang="en-US" dirty="0"/>
          </a:p>
          <a:p>
            <a:r>
              <a:rPr lang="cs-CZ" dirty="0" err="1"/>
              <a:t>Vascular</a:t>
            </a:r>
            <a:r>
              <a:rPr lang="cs-CZ" dirty="0"/>
              <a:t> </a:t>
            </a:r>
            <a:r>
              <a:rPr lang="cs-CZ" dirty="0" err="1"/>
              <a:t>examination</a:t>
            </a:r>
            <a:r>
              <a:rPr lang="cs-CZ" dirty="0"/>
              <a:t> (PWV, PWA, CAVI and ABI)</a:t>
            </a:r>
            <a:r>
              <a:rPr lang="en-US" dirty="0"/>
              <a:t> </a:t>
            </a:r>
            <a:endParaRPr lang="cs-CZ" dirty="0"/>
          </a:p>
          <a:p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pressure</a:t>
            </a:r>
            <a:r>
              <a:rPr lang="cs-CZ" dirty="0"/>
              <a:t> </a:t>
            </a:r>
            <a:r>
              <a:rPr lang="cs-CZ" dirty="0" err="1"/>
              <a:t>examination</a:t>
            </a:r>
            <a:endParaRPr lang="en-US" dirty="0"/>
          </a:p>
          <a:p>
            <a:r>
              <a:rPr lang="en-US" dirty="0"/>
              <a:t>Baroreflex sensitivity (photoplethysmography)</a:t>
            </a:r>
          </a:p>
          <a:p>
            <a:r>
              <a:rPr lang="cs-CZ" dirty="0"/>
              <a:t>ECHO</a:t>
            </a:r>
          </a:p>
          <a:p>
            <a:r>
              <a:rPr lang="cs-CZ" dirty="0"/>
              <a:t>ECG</a:t>
            </a:r>
          </a:p>
          <a:p>
            <a:r>
              <a:rPr lang="en-US" dirty="0"/>
              <a:t>How to work with data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60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F8CE8D-B59B-4091-96E4-DEF57F22F2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711E6B-F2B5-4471-998F-888437AFA5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49E633C-518E-451B-BE83-13CC242E0C66}"/>
              </a:ext>
            </a:extLst>
          </p:cNvPr>
          <p:cNvSpPr>
            <a:spLocks noGrp="1"/>
          </p:cNvSpPr>
          <p:nvPr/>
        </p:nvSpPr>
        <p:spPr>
          <a:xfrm>
            <a:off x="719400" y="873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en-US" dirty="0"/>
              <a:t>What can I do now?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3D082FFA-401F-4D74-B7D9-7DF1A995C07B}"/>
              </a:ext>
            </a:extLst>
          </p:cNvPr>
          <p:cNvSpPr>
            <a:spLocks noGrp="1"/>
          </p:cNvSpPr>
          <p:nvPr/>
        </p:nvSpPr>
        <p:spPr>
          <a:xfrm>
            <a:off x="719400" y="1845002"/>
            <a:ext cx="10753200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choose</a:t>
            </a:r>
            <a:r>
              <a:rPr lang="cs-CZ" dirty="0"/>
              <a:t> </a:t>
            </a:r>
            <a:r>
              <a:rPr lang="en-US" dirty="0"/>
              <a:t>a topic</a:t>
            </a:r>
            <a:endParaRPr lang="cs-CZ" dirty="0"/>
          </a:p>
          <a:p>
            <a:r>
              <a:rPr lang="cs-CZ" dirty="0"/>
              <a:t>start </a:t>
            </a:r>
            <a:r>
              <a:rPr lang="en-US" dirty="0"/>
              <a:t>with</a:t>
            </a:r>
            <a:r>
              <a:rPr lang="cs-CZ" dirty="0"/>
              <a:t> </a:t>
            </a:r>
            <a:r>
              <a:rPr lang="en-US" dirty="0"/>
              <a:t>paper</a:t>
            </a:r>
            <a:r>
              <a:rPr lang="cs-CZ" dirty="0"/>
              <a:t> </a:t>
            </a:r>
            <a:r>
              <a:rPr lang="en-US" dirty="0"/>
              <a:t>research</a:t>
            </a:r>
          </a:p>
        </p:txBody>
      </p:sp>
    </p:spTree>
    <p:extLst>
      <p:ext uri="{BB962C8B-B14F-4D97-AF65-F5344CB8AC3E}">
        <p14:creationId xmlns:p14="http://schemas.microsoft.com/office/powerpoint/2010/main" val="52195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C1B2E5F-F1DF-411B-9C8E-53E928FE6E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E8BC06-0526-4E52-86A6-14AF64E5E8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73E31A-7199-4F7D-B124-A95E090D6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Topics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148582-3058-4643-8CAD-8C0164FF5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Smocking:</a:t>
            </a:r>
          </a:p>
          <a:p>
            <a:pPr lvl="1"/>
            <a:r>
              <a:rPr lang="en-US" dirty="0"/>
              <a:t>controls vs. smokers</a:t>
            </a:r>
            <a:endParaRPr lang="cs-CZ" dirty="0"/>
          </a:p>
          <a:p>
            <a:pPr lvl="1"/>
            <a:r>
              <a:rPr lang="cs-CZ" dirty="0"/>
              <a:t>c</a:t>
            </a:r>
            <a:r>
              <a:rPr lang="en-US" dirty="0" err="1"/>
              <a:t>igaret</a:t>
            </a:r>
            <a:r>
              <a:rPr lang="cs-CZ" dirty="0"/>
              <a:t>t</a:t>
            </a:r>
            <a:r>
              <a:rPr lang="en-US" dirty="0"/>
              <a:t>s</a:t>
            </a:r>
            <a:r>
              <a:rPr lang="cs-CZ" dirty="0"/>
              <a:t> vs. </a:t>
            </a:r>
            <a:r>
              <a:rPr lang="cs-CZ" dirty="0" err="1"/>
              <a:t>electr</a:t>
            </a:r>
            <a:r>
              <a:rPr lang="cs-CZ" dirty="0"/>
              <a:t>. </a:t>
            </a:r>
            <a:r>
              <a:rPr lang="cs-CZ" dirty="0" err="1"/>
              <a:t>cigaretts</a:t>
            </a:r>
            <a:endParaRPr lang="cs-CZ" dirty="0"/>
          </a:p>
          <a:p>
            <a:pPr lvl="1"/>
            <a:r>
              <a:rPr lang="en-US" dirty="0"/>
              <a:t>smokers</a:t>
            </a:r>
            <a:r>
              <a:rPr lang="cs-CZ" dirty="0"/>
              <a:t> </a:t>
            </a:r>
            <a:r>
              <a:rPr lang="en-US" dirty="0"/>
              <a:t>sportsmen</a:t>
            </a:r>
            <a:r>
              <a:rPr lang="cs-CZ" dirty="0"/>
              <a:t> vs. </a:t>
            </a:r>
            <a:r>
              <a:rPr lang="en-US" dirty="0"/>
              <a:t>smokers</a:t>
            </a:r>
          </a:p>
          <a:p>
            <a:r>
              <a:rPr lang="cs-CZ" dirty="0"/>
              <a:t>Sport:</a:t>
            </a:r>
          </a:p>
          <a:p>
            <a:pPr lvl="1"/>
            <a:r>
              <a:rPr lang="en-US" dirty="0"/>
              <a:t>sport</a:t>
            </a:r>
            <a:r>
              <a:rPr lang="cs-CZ" dirty="0"/>
              <a:t>s</a:t>
            </a:r>
            <a:r>
              <a:rPr lang="en-US" dirty="0"/>
              <a:t>men</a:t>
            </a:r>
            <a:r>
              <a:rPr lang="cs-CZ" dirty="0"/>
              <a:t> vs. </a:t>
            </a:r>
            <a:r>
              <a:rPr lang="en-US" dirty="0"/>
              <a:t>non-sportsmen</a:t>
            </a:r>
          </a:p>
          <a:p>
            <a:pPr lvl="1"/>
            <a:r>
              <a:rPr lang="en-US" dirty="0"/>
              <a:t>different types of physical </a:t>
            </a:r>
            <a:r>
              <a:rPr lang="cs-CZ" dirty="0"/>
              <a:t>aktivity</a:t>
            </a:r>
          </a:p>
          <a:p>
            <a:r>
              <a:rPr lang="cs-CZ" dirty="0"/>
              <a:t>Sex </a:t>
            </a:r>
            <a:r>
              <a:rPr lang="en-US" dirty="0"/>
              <a:t>differences</a:t>
            </a:r>
            <a:endParaRPr lang="cs-CZ" dirty="0"/>
          </a:p>
          <a:p>
            <a:r>
              <a:rPr lang="en-US" dirty="0"/>
              <a:t>Your own idea</a:t>
            </a:r>
            <a:r>
              <a:rPr lang="cs-CZ" dirty="0"/>
              <a:t>)))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195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EF2E73-7E88-4923-A71C-121065674B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66712F-44BF-4ABE-B2DF-88A562B18C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BA328B2-EE6C-4CA9-B3E8-4F447FB30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Spirometry</a:t>
            </a:r>
          </a:p>
          <a:p>
            <a:r>
              <a:rPr lang="cs-CZ" dirty="0"/>
              <a:t>PWV, ABI, </a:t>
            </a:r>
            <a:r>
              <a:rPr lang="cs-CZ" dirty="0" err="1"/>
              <a:t>VaSera</a:t>
            </a:r>
            <a:r>
              <a:rPr lang="cs-CZ" dirty="0"/>
              <a:t> (?)</a:t>
            </a:r>
          </a:p>
          <a:p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pressure</a:t>
            </a:r>
            <a:r>
              <a:rPr lang="cs-CZ" dirty="0"/>
              <a:t> </a:t>
            </a:r>
            <a:r>
              <a:rPr lang="cs-CZ" dirty="0" err="1"/>
              <a:t>measurement</a:t>
            </a:r>
            <a:endParaRPr lang="cs-CZ" dirty="0"/>
          </a:p>
          <a:p>
            <a:r>
              <a:rPr lang="cs-CZ" dirty="0" err="1"/>
              <a:t>Bioimpedance</a:t>
            </a:r>
            <a:endParaRPr lang="cs-CZ" dirty="0"/>
          </a:p>
          <a:p>
            <a:r>
              <a:rPr lang="en-US" dirty="0"/>
              <a:t>Vascular</a:t>
            </a:r>
            <a:r>
              <a:rPr lang="cs-CZ" dirty="0"/>
              <a:t> u</a:t>
            </a:r>
            <a:r>
              <a:rPr lang="en-US" dirty="0" err="1"/>
              <a:t>ltrasound</a:t>
            </a:r>
            <a:endParaRPr lang="cs-CZ" dirty="0"/>
          </a:p>
          <a:p>
            <a:r>
              <a:rPr lang="cs-CZ" dirty="0"/>
              <a:t>ECG</a:t>
            </a:r>
            <a:endParaRPr lang="en-US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C7F9B01-D9A0-4273-B99D-0F4C5CC9E6CC}"/>
              </a:ext>
            </a:extLst>
          </p:cNvPr>
          <p:cNvSpPr>
            <a:spLocks noGrp="1"/>
          </p:cNvSpPr>
          <p:nvPr/>
        </p:nvSpPr>
        <p:spPr>
          <a:xfrm>
            <a:off x="719400" y="873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en-US" dirty="0"/>
              <a:t>What can I do?</a:t>
            </a:r>
          </a:p>
        </p:txBody>
      </p:sp>
    </p:spTree>
    <p:extLst>
      <p:ext uri="{BB962C8B-B14F-4D97-AF65-F5344CB8AC3E}">
        <p14:creationId xmlns:p14="http://schemas.microsoft.com/office/powerpoint/2010/main" val="256747359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6BC89E16-269B-4875-A8A3-7D5D981D44E5}" vid="{F6D460A2-5B48-45E1-BFF4-0DDF8E264AE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prezentace-med-en-v9</Template>
  <TotalTime>6329</TotalTime>
  <Words>183</Words>
  <Application>Microsoft Office PowerPoint</Application>
  <PresentationFormat>Širokoúhlá obrazovka</PresentationFormat>
  <Paragraphs>56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Presentation_MU_EN</vt:lpstr>
      <vt:lpstr>Introduction</vt:lpstr>
      <vt:lpstr>Prezentace aplikace PowerPoint</vt:lpstr>
      <vt:lpstr>Prezentace aplikace PowerPoint</vt:lpstr>
      <vt:lpstr>Prezentace aplikace PowerPoint</vt:lpstr>
      <vt:lpstr>Topics</vt:lpstr>
      <vt:lpstr>Prezentace aplikace PowerPoint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Preclinical course (aVLTP05X)</dc:title>
  <dc:creator>Ksenia Budinskaya</dc:creator>
  <cp:lastModifiedBy>Xenie Budínská</cp:lastModifiedBy>
  <cp:revision>56</cp:revision>
  <cp:lastPrinted>1601-01-01T00:00:00Z</cp:lastPrinted>
  <dcterms:created xsi:type="dcterms:W3CDTF">2020-10-09T09:05:29Z</dcterms:created>
  <dcterms:modified xsi:type="dcterms:W3CDTF">2024-02-26T10:29:03Z</dcterms:modified>
</cp:coreProperties>
</file>