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37"/>
  </p:notesMasterIdLst>
  <p:handoutMasterIdLst>
    <p:handoutMasterId r:id="rId38"/>
  </p:handoutMasterIdLst>
  <p:sldIdLst>
    <p:sldId id="257" r:id="rId5"/>
    <p:sldId id="531" r:id="rId6"/>
    <p:sldId id="477" r:id="rId7"/>
    <p:sldId id="408" r:id="rId8"/>
    <p:sldId id="409" r:id="rId9"/>
    <p:sldId id="410" r:id="rId10"/>
    <p:sldId id="411" r:id="rId11"/>
    <p:sldId id="412" r:id="rId12"/>
    <p:sldId id="413" r:id="rId13"/>
    <p:sldId id="414" r:id="rId14"/>
    <p:sldId id="415" r:id="rId15"/>
    <p:sldId id="416" r:id="rId16"/>
    <p:sldId id="417" r:id="rId17"/>
    <p:sldId id="418" r:id="rId18"/>
    <p:sldId id="419" r:id="rId19"/>
    <p:sldId id="420" r:id="rId20"/>
    <p:sldId id="422" r:id="rId21"/>
    <p:sldId id="424" r:id="rId22"/>
    <p:sldId id="425" r:id="rId23"/>
    <p:sldId id="426" r:id="rId24"/>
    <p:sldId id="429" r:id="rId25"/>
    <p:sldId id="430" r:id="rId26"/>
    <p:sldId id="431" r:id="rId27"/>
    <p:sldId id="485" r:id="rId28"/>
    <p:sldId id="486" r:id="rId29"/>
    <p:sldId id="489" r:id="rId30"/>
    <p:sldId id="490" r:id="rId31"/>
    <p:sldId id="491" r:id="rId32"/>
    <p:sldId id="498" r:id="rId33"/>
    <p:sldId id="322" r:id="rId34"/>
    <p:sldId id="506" r:id="rId35"/>
    <p:sldId id="530" r:id="rId36"/>
  </p:sldIdLst>
  <p:sldSz cx="12192000" cy="6858000"/>
  <p:notesSz cx="6858000" cy="9144000"/>
  <p:custDataLst>
    <p:tags r:id="rId39"/>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c. PharmDr. Jan Juřica, Ph.D." initials="dPJJP" lastIdx="5" clrIdx="0">
    <p:extLst>
      <p:ext uri="{19B8F6BF-5375-455C-9EA6-DF929625EA0E}">
        <p15:presenceInfo xmlns:p15="http://schemas.microsoft.com/office/powerpoint/2012/main" userId="S-1-5-21-2860766189-3970406540-2302955617-34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52" autoAdjust="0"/>
    <p:restoredTop sz="96754" autoAdjust="0"/>
  </p:normalViewPr>
  <p:slideViewPr>
    <p:cSldViewPr snapToGrid="0">
      <p:cViewPr varScale="1">
        <p:scale>
          <a:sx n="115" d="100"/>
          <a:sy n="115" d="100"/>
        </p:scale>
        <p:origin x="120" y="43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gs" Target="tags/tag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lstStyle>
            <a:lvl1pPr>
              <a:defRPr>
                <a:solidFill>
                  <a:schemeClr val="bg1"/>
                </a:solidFill>
              </a:defRPr>
            </a:lvl1pPr>
          </a:lstStyle>
          <a:p>
            <a:r>
              <a:rPr lang="cs-CZ"/>
              <a:t>Kliknutím na ikonu přidáte obrázek.</a:t>
            </a:r>
            <a:endParaRPr lang="cs-CZ" dirty="0"/>
          </a:p>
        </p:txBody>
      </p:sp>
      <p:pic>
        <p:nvPicPr>
          <p:cNvPr id="2" name="Obrázek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5419"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ředělový snímek MUNI MED">
    <p:bg>
      <p:bgPr>
        <a:solidFill>
          <a:srgbClr val="F01928"/>
        </a:solidFill>
        <a:effectLst/>
      </p:bgPr>
    </p:bg>
    <p:spTree>
      <p:nvGrpSpPr>
        <p:cNvPr id="1" name=""/>
        <p:cNvGrpSpPr/>
        <p:nvPr/>
      </p:nvGrpSpPr>
      <p:grpSpPr>
        <a:xfrm>
          <a:off x="0" y="0"/>
          <a:ext cx="0" cy="0"/>
          <a:chOff x="0" y="0"/>
          <a:chExt cx="0" cy="0"/>
        </a:xfrm>
      </p:grpSpPr>
      <p:pic>
        <p:nvPicPr>
          <p:cNvPr id="6"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a:extLst>
              <a:ext uri="{28A0092B-C50C-407E-A947-70E740481C1C}">
                <a14:useLocalDpi xmlns:a14="http://schemas.microsoft.com/office/drawing/2010/main"/>
              </a:ext>
            </a:extLst>
          </a:blip>
          <a:stretch>
            <a:fillRect/>
          </a:stretch>
        </p:blipFill>
        <p:spPr>
          <a:xfrm>
            <a:off x="4042872" y="2010475"/>
            <a:ext cx="4106255" cy="2837050"/>
          </a:xfrm>
          <a:prstGeom prst="rect">
            <a:avLst/>
          </a:prstGeom>
        </p:spPr>
      </p:pic>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ředělový snímek MUNI">
    <p:bg>
      <p:bgRef idx="1001">
        <a:schemeClr val="bg2"/>
      </p:bgRef>
    </p:bg>
    <p:spTree>
      <p:nvGrpSpPr>
        <p:cNvPr id="1" name=""/>
        <p:cNvGrpSpPr/>
        <p:nvPr/>
      </p:nvGrpSpPr>
      <p:grpSpPr>
        <a:xfrm>
          <a:off x="0" y="0"/>
          <a:ext cx="0" cy="0"/>
          <a:chOff x="0" y="0"/>
          <a:chExt cx="0" cy="0"/>
        </a:xfrm>
      </p:grpSpPr>
      <p:pic>
        <p:nvPicPr>
          <p:cNvPr id="3" name="Grafický objekt 2">
            <a:extLst>
              <a:ext uri="{FF2B5EF4-FFF2-40B4-BE49-F238E27FC236}">
                <a16:creationId xmlns:a16="http://schemas.microsoft.com/office/drawing/2014/main" id="{92B68BC3-67A3-A244-8F7B-2ACD0926D39D}"/>
              </a:ext>
            </a:extLst>
          </p:cNvPr>
          <p:cNvPicPr>
            <a:picLocks noChangeAspect="1"/>
          </p:cNvPicPr>
          <p:nvPr userDrawn="1"/>
        </p:nvPicPr>
        <p:blipFill>
          <a:blip>
            <a:extLst>
              <a:ext uri="{28A0092B-C50C-407E-A947-70E740481C1C}">
                <a14:useLocalDpi xmlns:a14="http://schemas.microsoft.com/office/drawing/2010/main"/>
              </a:ext>
            </a:extLst>
          </a:blip>
          <a:stretch>
            <a:fillRect/>
          </a:stretch>
        </p:blipFill>
        <p:spPr>
          <a:xfrm>
            <a:off x="1736670" y="1950397"/>
            <a:ext cx="8718659" cy="2957206"/>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7"/>
            <a:ext cx="10515600" cy="1325563"/>
          </a:xfrm>
        </p:spPr>
        <p:txBody>
          <a:bodyPr/>
          <a:lstStyle/>
          <a:p>
            <a:r>
              <a:rPr lang="cs-CZ"/>
              <a:t>Kliknutím lze upravit styl.</a:t>
            </a:r>
            <a:endParaRPr lang="en-US"/>
          </a:p>
        </p:txBody>
      </p:sp>
      <p:sp>
        <p:nvSpPr>
          <p:cNvPr id="3" name="Zástupný symbol pro text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4" name="Zástupný symbol pro obsah 3"/>
          <p:cNvSpPr>
            <a:spLocks noGrp="1"/>
          </p:cNvSpPr>
          <p:nvPr>
            <p:ph sz="half" idx="2"/>
          </p:nvPr>
        </p:nvSpPr>
        <p:spPr>
          <a:xfrm>
            <a:off x="839789"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6" name="Zástupný symbol pro obsah 5"/>
          <p:cNvSpPr>
            <a:spLocks noGrp="1"/>
          </p:cNvSpPr>
          <p:nvPr>
            <p:ph sz="quarter" idx="4"/>
          </p:nvPr>
        </p:nvSpPr>
        <p:spPr>
          <a:xfrm>
            <a:off x="6172201"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3">
            <a:extLst>
              <a:ext uri="{FF2B5EF4-FFF2-40B4-BE49-F238E27FC236}">
                <a16:creationId xmlns:a16="http://schemas.microsoft.com/office/drawing/2014/main" id="{051D5F2D-A46E-4E73-8EA5-82C5E37186C0}"/>
              </a:ext>
            </a:extLst>
          </p:cNvPr>
          <p:cNvSpPr>
            <a:spLocks noGrp="1"/>
          </p:cNvSpPr>
          <p:nvPr>
            <p:ph type="dt" sz="half" idx="10"/>
          </p:nvPr>
        </p:nvSpPr>
        <p:spPr/>
        <p:txBody>
          <a:bodyPr/>
          <a:lstStyle>
            <a:lvl1pPr>
              <a:defRPr/>
            </a:lvl1pPr>
          </a:lstStyle>
          <a:p>
            <a:pPr>
              <a:defRPr/>
            </a:pPr>
            <a:endParaRPr lang="en-US"/>
          </a:p>
        </p:txBody>
      </p:sp>
      <p:sp>
        <p:nvSpPr>
          <p:cNvPr id="8" name="Zástupný symbol pro zápatí 4">
            <a:extLst>
              <a:ext uri="{FF2B5EF4-FFF2-40B4-BE49-F238E27FC236}">
                <a16:creationId xmlns:a16="http://schemas.microsoft.com/office/drawing/2014/main" id="{86699118-B998-409A-997C-FFA50F240984}"/>
              </a:ext>
            </a:extLst>
          </p:cNvPr>
          <p:cNvSpPr>
            <a:spLocks noGrp="1"/>
          </p:cNvSpPr>
          <p:nvPr>
            <p:ph type="ftr" sz="quarter" idx="11"/>
          </p:nvPr>
        </p:nvSpPr>
        <p:spPr/>
        <p:txBody>
          <a:bodyPr/>
          <a:lstStyle>
            <a:lvl1pPr>
              <a:defRPr/>
            </a:lvl1pPr>
          </a:lstStyle>
          <a:p>
            <a:pPr>
              <a:defRPr/>
            </a:pPr>
            <a:endParaRPr lang="en-US"/>
          </a:p>
        </p:txBody>
      </p:sp>
      <p:sp>
        <p:nvSpPr>
          <p:cNvPr id="9" name="Zástupný symbol pro číslo snímku 5">
            <a:extLst>
              <a:ext uri="{FF2B5EF4-FFF2-40B4-BE49-F238E27FC236}">
                <a16:creationId xmlns:a16="http://schemas.microsoft.com/office/drawing/2014/main" id="{23988DAF-12CA-481B-A092-71200C49A7E3}"/>
              </a:ext>
            </a:extLst>
          </p:cNvPr>
          <p:cNvSpPr>
            <a:spLocks noGrp="1"/>
          </p:cNvSpPr>
          <p:nvPr>
            <p:ph type="sldNum" sz="quarter" idx="12"/>
          </p:nvPr>
        </p:nvSpPr>
        <p:spPr/>
        <p:txBody>
          <a:bodyPr/>
          <a:lstStyle>
            <a:lvl1pPr>
              <a:defRPr/>
            </a:lvl1pPr>
          </a:lstStyle>
          <a:p>
            <a:pPr>
              <a:defRPr/>
            </a:pPr>
            <a:fld id="{B2CE6782-C3C7-45AC-BEB4-D4777757F714}" type="slidenum">
              <a:rPr lang="en-US" altLang="en-US"/>
              <a:pPr>
                <a:defRPr/>
              </a:pPr>
              <a:t>‹#›</a:t>
            </a:fld>
            <a:endParaRPr lang="en-US" altLang="en-US"/>
          </a:p>
        </p:txBody>
      </p:sp>
    </p:spTree>
    <p:extLst>
      <p:ext uri="{BB962C8B-B14F-4D97-AF65-F5344CB8AC3E}">
        <p14:creationId xmlns:p14="http://schemas.microsoft.com/office/powerpoint/2010/main" val="396343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červený">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a:extLst>
              <a:ext uri="{28A0092B-C50C-407E-A947-70E740481C1C}">
                <a14:useLocalDpi xmlns:a14="http://schemas.microsoft.com/office/drawing/2010/main"/>
              </a:ext>
            </a:extLst>
          </a:blip>
          <a:stretch>
            <a:fillRect/>
          </a:stretch>
        </p:blipFill>
        <p:spPr>
          <a:xfrm>
            <a:off x="415019" y="414000"/>
            <a:ext cx="1544906"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3.xml"/><Relationship Id="rId1" Type="http://schemas.openxmlformats.org/officeDocument/2006/relationships/tags" Target="../tags/tag2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5.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3.xml"/><Relationship Id="rId1" Type="http://schemas.openxmlformats.org/officeDocument/2006/relationships/tags" Target="../tags/tag26.xml"/><Relationship Id="rId5" Type="http://schemas.openxmlformats.org/officeDocument/2006/relationships/image" Target="../media/image11.png"/><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9.xml"/><Relationship Id="rId1" Type="http://schemas.openxmlformats.org/officeDocument/2006/relationships/tags" Target="../tags/tag28.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1.xml"/><Relationship Id="rId1" Type="http://schemas.openxmlformats.org/officeDocument/2006/relationships/tags" Target="../tags/tag3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3.xml"/><Relationship Id="rId1" Type="http://schemas.openxmlformats.org/officeDocument/2006/relationships/tags" Target="../tags/tag3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6.xml"/></Relationships>
</file>

<file path=ppt/slides/_rels/slide29.xml.rels><?xml version="1.0" encoding="UTF-8" standalone="yes"?>
<Relationships xmlns="http://schemas.openxmlformats.org/package/2006/relationships"><Relationship Id="rId3" Type="http://schemas.openxmlformats.org/officeDocument/2006/relationships/hyperlink" Target="http://www.nejm.org/doi/full/10.1056/NEJMsa065779" TargetMode="External"/><Relationship Id="rId2" Type="http://schemas.openxmlformats.org/officeDocument/2006/relationships/slideLayout" Target="../slideLayouts/slideLayout4.xml"/><Relationship Id="rId1" Type="http://schemas.openxmlformats.org/officeDocument/2006/relationships/tags" Target="../tags/tag3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7.xml"/><Relationship Id="rId1" Type="http://schemas.openxmlformats.org/officeDocument/2006/relationships/tags" Target="../tags/tag6.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3.xml"/><Relationship Id="rId1" Type="http://schemas.openxmlformats.org/officeDocument/2006/relationships/tags" Target="../tags/tag38.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9.xml"/></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3.xml"/><Relationship Id="rId1" Type="http://schemas.openxmlformats.org/officeDocument/2006/relationships/tags" Target="../tags/tag40.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custDataLst>
              <p:tags r:id="rId2"/>
            </p:custDataLst>
          </p:nvPr>
        </p:nvSpPr>
        <p:spPr>
          <a:xfrm>
            <a:off x="174271" y="2491587"/>
            <a:ext cx="11872191" cy="1171580"/>
          </a:xfrm>
        </p:spPr>
        <p:txBody>
          <a:bodyPr/>
          <a:lstStyle/>
          <a:p>
            <a:pPr algn="ctr"/>
            <a:r>
              <a:rPr lang="cs-CZ" sz="3600" b="0" dirty="0"/>
              <a:t>ADVERSE DRUG REACTIONS AND DRUGS SAFETY</a:t>
            </a:r>
            <a:endParaRPr lang="cs-CZ" sz="3600" dirty="0"/>
          </a:p>
        </p:txBody>
      </p:sp>
    </p:spTree>
    <p:custDataLst>
      <p:tags r:id="rId1"/>
    </p:custDataLst>
    <p:extLst>
      <p:ext uri="{BB962C8B-B14F-4D97-AF65-F5344CB8AC3E}">
        <p14:creationId xmlns:p14="http://schemas.microsoft.com/office/powerpoint/2010/main" val="225898779"/>
      </p:ext>
    </p:extLst>
  </p:cSld>
  <p:clrMapOvr>
    <a:masterClrMapping/>
  </p:clrMapOvr>
  <mc:AlternateContent xmlns:mc="http://schemas.openxmlformats.org/markup-compatibility/2006" xmlns:p14="http://schemas.microsoft.com/office/powerpoint/2010/main">
    <mc:Choice Requires="p14">
      <p:transition spd="slow" p14:dur="2000" advTm="9966"/>
    </mc:Choice>
    <mc:Fallback xmlns="">
      <p:transition spd="slow" advTm="996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Nadpis 1">
            <a:extLst>
              <a:ext uri="{FF2B5EF4-FFF2-40B4-BE49-F238E27FC236}">
                <a16:creationId xmlns:a16="http://schemas.microsoft.com/office/drawing/2014/main" id="{7C819AA7-01A4-481D-8E3B-DAF2FCD4E382}"/>
              </a:ext>
            </a:extLst>
          </p:cNvPr>
          <p:cNvSpPr>
            <a:spLocks noGrp="1"/>
          </p:cNvSpPr>
          <p:nvPr>
            <p:ph type="title"/>
          </p:nvPr>
        </p:nvSpPr>
        <p:spPr/>
        <p:txBody>
          <a:bodyPr/>
          <a:lstStyle/>
          <a:p>
            <a:r>
              <a:rPr lang="cs-CZ" altLang="cs-CZ" dirty="0"/>
              <a:t>A - </a:t>
            </a:r>
            <a:r>
              <a:rPr lang="cs-CZ" altLang="cs-CZ" dirty="0" err="1"/>
              <a:t>Augmented</a:t>
            </a:r>
            <a:endParaRPr lang="cs-CZ" altLang="cs-CZ" dirty="0"/>
          </a:p>
        </p:txBody>
      </p:sp>
      <p:sp>
        <p:nvSpPr>
          <p:cNvPr id="3" name="Zástupný symbol pro obsah 2">
            <a:extLst>
              <a:ext uri="{FF2B5EF4-FFF2-40B4-BE49-F238E27FC236}">
                <a16:creationId xmlns:a16="http://schemas.microsoft.com/office/drawing/2014/main" id="{9118520B-0FDB-4780-9D5E-B0041E832215}"/>
              </a:ext>
            </a:extLst>
          </p:cNvPr>
          <p:cNvSpPr>
            <a:spLocks noGrp="1"/>
          </p:cNvSpPr>
          <p:nvPr>
            <p:ph idx="1"/>
          </p:nvPr>
        </p:nvSpPr>
        <p:spPr/>
        <p:txBody>
          <a:bodyPr/>
          <a:lstStyle/>
          <a:p>
            <a:pPr>
              <a:buFont typeface="Arial" panose="020B0604020202020204" pitchFamily="34" charset="0"/>
              <a:buChar char="−"/>
              <a:defRPr/>
            </a:pPr>
            <a:r>
              <a:rPr lang="en-GB" sz="2000" dirty="0"/>
              <a:t>caused by the same mechanism as the pharmacotherapeutic effect. </a:t>
            </a:r>
            <a:endParaRPr lang="cs-CZ" sz="2000" dirty="0"/>
          </a:p>
          <a:p>
            <a:pPr>
              <a:buFont typeface="Arial" panose="020B0604020202020204" pitchFamily="34" charset="0"/>
              <a:buChar char="−"/>
              <a:defRPr/>
            </a:pPr>
            <a:r>
              <a:rPr lang="en-GB" sz="2000" dirty="0"/>
              <a:t>Induced by unappropriated dosage or by change in pharmacokinetics as a result of pathological process. </a:t>
            </a:r>
            <a:endParaRPr lang="cs-CZ" sz="2000" dirty="0"/>
          </a:p>
          <a:p>
            <a:pPr lvl="1">
              <a:buFont typeface="Arial" panose="020B0604020202020204" pitchFamily="34" charset="0"/>
              <a:buChar char="−"/>
              <a:defRPr/>
            </a:pPr>
            <a:r>
              <a:rPr lang="en-GB" sz="1800" dirty="0"/>
              <a:t>predictable </a:t>
            </a:r>
            <a:endParaRPr lang="cs-CZ" sz="1800" dirty="0"/>
          </a:p>
          <a:p>
            <a:pPr lvl="1">
              <a:buFont typeface="Arial" panose="020B0604020202020204" pitchFamily="34" charset="0"/>
              <a:buChar char="−"/>
              <a:defRPr/>
            </a:pPr>
            <a:r>
              <a:rPr lang="en-GB" sz="1800" dirty="0"/>
              <a:t>directly dependent on the dose </a:t>
            </a:r>
            <a:endParaRPr lang="cs-CZ" sz="1800" dirty="0"/>
          </a:p>
          <a:p>
            <a:pPr lvl="1">
              <a:buFont typeface="Arial" panose="020B0604020202020204" pitchFamily="34" charset="0"/>
              <a:buChar char="−"/>
              <a:defRPr/>
            </a:pPr>
            <a:r>
              <a:rPr lang="en-GB" sz="1800" dirty="0"/>
              <a:t>frequent, seldom fatal</a:t>
            </a:r>
            <a:endParaRPr lang="cs-CZ" sz="1800" dirty="0"/>
          </a:p>
          <a:p>
            <a:pPr>
              <a:buFont typeface="Arial" panose="020B0604020202020204" pitchFamily="34" charset="0"/>
              <a:buChar char="−"/>
              <a:defRPr/>
            </a:pPr>
            <a:endParaRPr lang="cs-CZ" sz="2000" dirty="0"/>
          </a:p>
          <a:p>
            <a:pPr>
              <a:buFont typeface="Arial" panose="020B0604020202020204" pitchFamily="34" charset="0"/>
              <a:buChar char="−"/>
              <a:defRPr/>
            </a:pPr>
            <a:r>
              <a:rPr lang="cs-CZ" sz="2000" dirty="0"/>
              <a:t>Insulin &gt; </a:t>
            </a:r>
            <a:r>
              <a:rPr lang="cs-CZ" sz="2000" dirty="0" err="1"/>
              <a:t>hypoglycemia</a:t>
            </a:r>
            <a:endParaRPr lang="cs-CZ" sz="2000" dirty="0"/>
          </a:p>
          <a:p>
            <a:pPr>
              <a:buFont typeface="Arial" panose="020B0604020202020204" pitchFamily="34" charset="0"/>
              <a:buChar char="−"/>
              <a:defRPr/>
            </a:pPr>
            <a:r>
              <a:rPr lang="cs-CZ" sz="2000" dirty="0" err="1"/>
              <a:t>Anticoagulans</a:t>
            </a:r>
            <a:r>
              <a:rPr lang="cs-CZ" sz="2000" dirty="0"/>
              <a:t> &gt; </a:t>
            </a:r>
            <a:r>
              <a:rPr lang="cs-CZ" sz="2000" dirty="0" err="1"/>
              <a:t>bleeding</a:t>
            </a:r>
            <a:endParaRPr lang="cs-CZ" sz="2000" dirty="0"/>
          </a:p>
          <a:p>
            <a:pPr>
              <a:buFont typeface="Arial" panose="020B0604020202020204" pitchFamily="34" charset="0"/>
              <a:buChar char="−"/>
              <a:defRPr/>
            </a:pPr>
            <a:r>
              <a:rPr lang="cs-CZ" sz="2000" dirty="0" err="1"/>
              <a:t>Betalytics</a:t>
            </a:r>
            <a:r>
              <a:rPr lang="cs-CZ" sz="2000" dirty="0"/>
              <a:t> &gt; </a:t>
            </a:r>
            <a:r>
              <a:rPr lang="cs-CZ" sz="2000" dirty="0" err="1"/>
              <a:t>bronchi-constriction</a:t>
            </a:r>
            <a:r>
              <a:rPr lang="cs-CZ" sz="2000" dirty="0"/>
              <a:t> &gt; </a:t>
            </a:r>
            <a:r>
              <a:rPr lang="cs-CZ" sz="2000" dirty="0" err="1"/>
              <a:t>asthmatic</a:t>
            </a:r>
            <a:r>
              <a:rPr lang="cs-CZ" sz="2000" dirty="0"/>
              <a:t> </a:t>
            </a:r>
            <a:r>
              <a:rPr lang="cs-CZ" sz="2000" dirty="0" err="1"/>
              <a:t>attack</a:t>
            </a:r>
            <a:endParaRPr lang="cs-CZ" sz="2000" dirty="0"/>
          </a:p>
          <a:p>
            <a:pPr>
              <a:buFont typeface="Arial" panose="020B0604020202020204" pitchFamily="34" charset="0"/>
              <a:buChar char="−"/>
              <a:defRPr/>
            </a:pPr>
            <a:endParaRPr lang="cs-CZ" sz="2000" dirty="0"/>
          </a:p>
          <a:p>
            <a:pPr>
              <a:buFont typeface="Arial" panose="020B0604020202020204" pitchFamily="34" charset="0"/>
              <a:buChar char="−"/>
              <a:defRPr/>
            </a:pPr>
            <a:endParaRPr lang="cs-CZ" sz="20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7507"/>
    </mc:Choice>
    <mc:Fallback xmlns="">
      <p:transition spd="slow" advTm="6750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Nadpis 1">
            <a:extLst>
              <a:ext uri="{FF2B5EF4-FFF2-40B4-BE49-F238E27FC236}">
                <a16:creationId xmlns:a16="http://schemas.microsoft.com/office/drawing/2014/main" id="{AB0B0B19-0D3D-42D2-806C-9ACC89614827}"/>
              </a:ext>
            </a:extLst>
          </p:cNvPr>
          <p:cNvSpPr>
            <a:spLocks noGrp="1"/>
          </p:cNvSpPr>
          <p:nvPr>
            <p:ph type="title"/>
          </p:nvPr>
        </p:nvSpPr>
        <p:spPr/>
        <p:txBody>
          <a:bodyPr/>
          <a:lstStyle/>
          <a:p>
            <a:r>
              <a:rPr lang="cs-CZ" altLang="cs-CZ" dirty="0"/>
              <a:t>B - </a:t>
            </a:r>
            <a:r>
              <a:rPr lang="cs-CZ" altLang="cs-CZ" dirty="0" err="1"/>
              <a:t>Bizzare</a:t>
            </a:r>
            <a:endParaRPr lang="cs-CZ" altLang="cs-CZ" dirty="0"/>
          </a:p>
        </p:txBody>
      </p:sp>
      <p:sp>
        <p:nvSpPr>
          <p:cNvPr id="3" name="Zástupný symbol pro obsah 2">
            <a:extLst>
              <a:ext uri="{FF2B5EF4-FFF2-40B4-BE49-F238E27FC236}">
                <a16:creationId xmlns:a16="http://schemas.microsoft.com/office/drawing/2014/main" id="{5F92050B-4794-4448-8891-23D4360D2CA5}"/>
              </a:ext>
            </a:extLst>
          </p:cNvPr>
          <p:cNvSpPr>
            <a:spLocks noGrp="1"/>
          </p:cNvSpPr>
          <p:nvPr>
            <p:ph idx="1"/>
          </p:nvPr>
        </p:nvSpPr>
        <p:spPr/>
        <p:txBody>
          <a:bodyPr/>
          <a:lstStyle/>
          <a:p>
            <a:pPr>
              <a:buFont typeface="Arial" panose="020B0604020202020204" pitchFamily="34" charset="0"/>
              <a:buChar char="−"/>
              <a:defRPr/>
            </a:pPr>
            <a:r>
              <a:rPr lang="en-GB" sz="2400" dirty="0"/>
              <a:t>Caused by a genetic mechanism (idiosyncrasy) or by an immunological mechanism (allergies). </a:t>
            </a:r>
            <a:endParaRPr lang="cs-CZ" sz="2400" dirty="0"/>
          </a:p>
          <a:p>
            <a:pPr lvl="1">
              <a:buFont typeface="Arial" panose="020B0604020202020204" pitchFamily="34" charset="0"/>
              <a:buChar char="−"/>
              <a:defRPr/>
            </a:pPr>
            <a:r>
              <a:rPr lang="en-GB" sz="1600" dirty="0"/>
              <a:t>unpredictable </a:t>
            </a:r>
            <a:endParaRPr lang="cs-CZ" sz="1600" dirty="0"/>
          </a:p>
          <a:p>
            <a:pPr lvl="1">
              <a:buFont typeface="Arial" panose="020B0604020202020204" pitchFamily="34" charset="0"/>
              <a:buChar char="−"/>
              <a:defRPr/>
            </a:pPr>
            <a:r>
              <a:rPr lang="en-GB" sz="1600" dirty="0"/>
              <a:t>do not depend on the dose </a:t>
            </a:r>
            <a:endParaRPr lang="cs-CZ" sz="1600" dirty="0"/>
          </a:p>
          <a:p>
            <a:pPr lvl="1">
              <a:buFont typeface="Arial" panose="020B0604020202020204" pitchFamily="34" charset="0"/>
              <a:buChar char="−"/>
              <a:defRPr/>
            </a:pPr>
            <a:r>
              <a:rPr lang="en-GB" sz="1600" dirty="0"/>
              <a:t>less frequent (1:1 000 </a:t>
            </a:r>
            <a:r>
              <a:rPr lang="en-GB" sz="1600" dirty="0" err="1"/>
              <a:t>až</a:t>
            </a:r>
            <a:r>
              <a:rPr lang="en-GB" sz="1600" dirty="0"/>
              <a:t> 1:10 000) </a:t>
            </a:r>
            <a:endParaRPr lang="cs-CZ" sz="1600" dirty="0"/>
          </a:p>
          <a:p>
            <a:pPr lvl="1">
              <a:buFont typeface="Arial" panose="020B0604020202020204" pitchFamily="34" charset="0"/>
              <a:buChar char="−"/>
              <a:defRPr/>
            </a:pPr>
            <a:r>
              <a:rPr lang="en-GB" sz="1600" dirty="0"/>
              <a:t>higher mortality </a:t>
            </a:r>
            <a:endParaRPr lang="cs-CZ" sz="1600" dirty="0"/>
          </a:p>
          <a:p>
            <a:pPr>
              <a:buFont typeface="Arial" panose="020B0604020202020204" pitchFamily="34" charset="0"/>
              <a:buChar char="−"/>
              <a:defRPr/>
            </a:pPr>
            <a:r>
              <a:rPr lang="en-GB" sz="2400" dirty="0"/>
              <a:t>Idiosyncrasy – reaction on the first dose, without previous sensibilisation (</a:t>
            </a:r>
            <a:r>
              <a:rPr lang="en-GB" sz="2400" dirty="0" err="1"/>
              <a:t>suxamethonium</a:t>
            </a:r>
            <a:r>
              <a:rPr lang="en-GB" sz="2400" dirty="0"/>
              <a:t> in individuals with atypical cholinesterase), </a:t>
            </a:r>
            <a:r>
              <a:rPr lang="en-GB" sz="2400" dirty="0" err="1"/>
              <a:t>polymorfisms</a:t>
            </a:r>
            <a:r>
              <a:rPr lang="en-GB" sz="2400" dirty="0"/>
              <a:t>. </a:t>
            </a:r>
            <a:endParaRPr lang="cs-CZ" sz="2400" dirty="0"/>
          </a:p>
          <a:p>
            <a:pPr>
              <a:buFont typeface="Arial" panose="020B0604020202020204" pitchFamily="34" charset="0"/>
              <a:buChar char="−"/>
              <a:defRPr/>
            </a:pPr>
            <a:r>
              <a:rPr lang="en-GB" sz="2400" dirty="0"/>
              <a:t>Allergic reaction - reaction after a previous sensibilisation</a:t>
            </a:r>
            <a:r>
              <a:rPr lang="cs-CZ" sz="2400" dirty="0"/>
              <a:t>.</a:t>
            </a:r>
            <a:endParaRPr lang="cs-CZ" sz="18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9199"/>
    </mc:Choice>
    <mc:Fallback xmlns="">
      <p:transition spd="slow" advTm="7919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Nadpis 1">
            <a:extLst>
              <a:ext uri="{FF2B5EF4-FFF2-40B4-BE49-F238E27FC236}">
                <a16:creationId xmlns:a16="http://schemas.microsoft.com/office/drawing/2014/main" id="{88B8E3C1-CC22-4E7E-A537-3B3418685791}"/>
              </a:ext>
            </a:extLst>
          </p:cNvPr>
          <p:cNvSpPr>
            <a:spLocks noGrp="1"/>
          </p:cNvSpPr>
          <p:nvPr>
            <p:ph type="title"/>
          </p:nvPr>
        </p:nvSpPr>
        <p:spPr/>
        <p:txBody>
          <a:bodyPr/>
          <a:lstStyle/>
          <a:p>
            <a:r>
              <a:rPr lang="cs-CZ" altLang="cs-CZ" dirty="0" err="1"/>
              <a:t>Allergic</a:t>
            </a:r>
            <a:r>
              <a:rPr lang="cs-CZ" altLang="cs-CZ" dirty="0"/>
              <a:t> </a:t>
            </a:r>
            <a:r>
              <a:rPr lang="cs-CZ" altLang="cs-CZ" dirty="0" err="1"/>
              <a:t>reaction</a:t>
            </a:r>
            <a:endParaRPr lang="cs-CZ" altLang="cs-CZ" dirty="0"/>
          </a:p>
        </p:txBody>
      </p:sp>
      <p:sp>
        <p:nvSpPr>
          <p:cNvPr id="130051" name="Zástupný symbol pro obsah 2">
            <a:extLst>
              <a:ext uri="{FF2B5EF4-FFF2-40B4-BE49-F238E27FC236}">
                <a16:creationId xmlns:a16="http://schemas.microsoft.com/office/drawing/2014/main" id="{7D1E532C-8072-487B-9DA3-6FDC8EC8680D}"/>
              </a:ext>
            </a:extLst>
          </p:cNvPr>
          <p:cNvSpPr>
            <a:spLocks noGrp="1"/>
          </p:cNvSpPr>
          <p:nvPr>
            <p:ph idx="1"/>
          </p:nvPr>
        </p:nvSpPr>
        <p:spPr/>
        <p:txBody>
          <a:bodyPr/>
          <a:lstStyle/>
          <a:p>
            <a:r>
              <a:rPr lang="en-GB" altLang="en-US" sz="2400" dirty="0"/>
              <a:t>The antigen must have a molecular weight of at least 1000.</a:t>
            </a:r>
            <a:endParaRPr lang="cs-CZ" altLang="en-US" sz="2400" dirty="0"/>
          </a:p>
          <a:p>
            <a:r>
              <a:rPr lang="en-GB" sz="2400" dirty="0"/>
              <a:t>The non-immunogenic molecule of the substance (</a:t>
            </a:r>
            <a:r>
              <a:rPr lang="en-GB" sz="2400" dirty="0" err="1"/>
              <a:t>hapten</a:t>
            </a:r>
            <a:r>
              <a:rPr lang="en-GB" sz="2400" dirty="0"/>
              <a:t>) covalently binds to endogenous carriers and forms a conjugate&gt; antigen.</a:t>
            </a:r>
            <a:endParaRPr lang="en-GB" dirty="0"/>
          </a:p>
          <a:p>
            <a:r>
              <a:rPr lang="en-GB" sz="2400" dirty="0"/>
              <a:t>The antigen can cause:</a:t>
            </a:r>
            <a:endParaRPr lang="cs-CZ" sz="2400" dirty="0"/>
          </a:p>
          <a:p>
            <a:pPr lvl="1"/>
            <a:r>
              <a:rPr lang="en-GB" sz="1600" dirty="0"/>
              <a:t>production of specific antibodies (humoral response) or</a:t>
            </a:r>
            <a:endParaRPr lang="cs-CZ" sz="1600" dirty="0"/>
          </a:p>
          <a:p>
            <a:pPr lvl="1"/>
            <a:r>
              <a:rPr lang="en-GB" sz="1600" dirty="0"/>
              <a:t>T-cell response (cellular response)</a:t>
            </a:r>
            <a:r>
              <a:rPr lang="cs-CZ" sz="1600" dirty="0"/>
              <a:t> </a:t>
            </a:r>
            <a:r>
              <a:rPr lang="en-GB" sz="1600" dirty="0"/>
              <a:t>&gt; inflammatory process.</a:t>
            </a:r>
            <a:endParaRPr lang="cs-CZ" sz="1600" dirty="0"/>
          </a:p>
          <a:p>
            <a:r>
              <a:rPr lang="en-GB" sz="2400" dirty="0"/>
              <a:t>Reactions I, II, III - caused by antibodies.</a:t>
            </a:r>
            <a:endParaRPr lang="cs-CZ" sz="2400" dirty="0"/>
          </a:p>
          <a:p>
            <a:r>
              <a:rPr lang="en-GB" sz="2400" dirty="0"/>
              <a:t>Reaction IV - caused by cells.</a:t>
            </a:r>
          </a:p>
          <a:p>
            <a:endParaRPr lang="cs-CZ" altLang="en-US" sz="24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82926"/>
    </mc:Choice>
    <mc:Fallback xmlns="">
      <p:transition spd="slow" advTm="8292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Nadpis 1">
            <a:extLst>
              <a:ext uri="{FF2B5EF4-FFF2-40B4-BE49-F238E27FC236}">
                <a16:creationId xmlns:a16="http://schemas.microsoft.com/office/drawing/2014/main" id="{653E94E8-E10B-44FC-A2C3-6CAAEE9C9C69}"/>
              </a:ext>
            </a:extLst>
          </p:cNvPr>
          <p:cNvSpPr>
            <a:spLocks noGrp="1"/>
          </p:cNvSpPr>
          <p:nvPr>
            <p:ph type="title"/>
          </p:nvPr>
        </p:nvSpPr>
        <p:spPr/>
        <p:txBody>
          <a:bodyPr/>
          <a:lstStyle/>
          <a:p>
            <a:r>
              <a:rPr lang="cs-CZ" altLang="cs-CZ" dirty="0" err="1"/>
              <a:t>Allergic</a:t>
            </a:r>
            <a:r>
              <a:rPr lang="cs-CZ" altLang="cs-CZ" dirty="0"/>
              <a:t> </a:t>
            </a:r>
            <a:r>
              <a:rPr lang="cs-CZ" altLang="cs-CZ" dirty="0" err="1"/>
              <a:t>reaction</a:t>
            </a:r>
            <a:r>
              <a:rPr lang="cs-CZ" altLang="cs-CZ" dirty="0"/>
              <a:t> - Type I</a:t>
            </a:r>
          </a:p>
        </p:txBody>
      </p:sp>
      <p:sp>
        <p:nvSpPr>
          <p:cNvPr id="131075" name="Zástupný symbol pro obsah 2">
            <a:extLst>
              <a:ext uri="{FF2B5EF4-FFF2-40B4-BE49-F238E27FC236}">
                <a16:creationId xmlns:a16="http://schemas.microsoft.com/office/drawing/2014/main" id="{047F0F0D-5385-4CD8-9069-80C122AE228C}"/>
              </a:ext>
            </a:extLst>
          </p:cNvPr>
          <p:cNvSpPr>
            <a:spLocks noGrp="1"/>
          </p:cNvSpPr>
          <p:nvPr>
            <p:ph idx="1"/>
          </p:nvPr>
        </p:nvSpPr>
        <p:spPr>
          <a:xfrm>
            <a:off x="616305" y="1503466"/>
            <a:ext cx="10753200" cy="4139998"/>
          </a:xfrm>
        </p:spPr>
        <p:txBody>
          <a:bodyPr/>
          <a:lstStyle/>
          <a:p>
            <a:r>
              <a:rPr lang="cs-CZ" altLang="cs-CZ" sz="2400" dirty="0" err="1"/>
              <a:t>Immediate</a:t>
            </a:r>
            <a:r>
              <a:rPr lang="cs-CZ" altLang="cs-CZ" sz="2400" dirty="0"/>
              <a:t> </a:t>
            </a:r>
            <a:r>
              <a:rPr lang="cs-CZ" altLang="cs-CZ" sz="2400" dirty="0" err="1"/>
              <a:t>anaphylactic</a:t>
            </a:r>
            <a:r>
              <a:rPr lang="cs-CZ" altLang="cs-CZ" sz="2400" dirty="0"/>
              <a:t> </a:t>
            </a:r>
            <a:r>
              <a:rPr lang="cs-CZ" altLang="cs-CZ" sz="2400" dirty="0" err="1"/>
              <a:t>reaction</a:t>
            </a:r>
            <a:r>
              <a:rPr lang="cs-CZ" altLang="cs-CZ" sz="2400" dirty="0"/>
              <a:t> </a:t>
            </a:r>
            <a:r>
              <a:rPr lang="cs-CZ" altLang="cs-CZ" sz="2400" dirty="0" err="1"/>
              <a:t>mediated</a:t>
            </a:r>
            <a:r>
              <a:rPr lang="cs-CZ" altLang="cs-CZ" sz="2400" dirty="0"/>
              <a:t> by </a:t>
            </a:r>
            <a:r>
              <a:rPr lang="cs-CZ" altLang="cs-CZ" sz="2400" dirty="0" err="1"/>
              <a:t>IgE</a:t>
            </a:r>
            <a:r>
              <a:rPr lang="cs-CZ" altLang="cs-CZ" sz="2400" dirty="0"/>
              <a:t> </a:t>
            </a:r>
            <a:r>
              <a:rPr lang="cs-CZ" altLang="cs-CZ" sz="2400" dirty="0" err="1"/>
              <a:t>antibodies</a:t>
            </a:r>
            <a:r>
              <a:rPr lang="cs-CZ" altLang="cs-CZ" sz="2400" dirty="0"/>
              <a:t> - </a:t>
            </a:r>
            <a:r>
              <a:rPr lang="cs-CZ" altLang="cs-CZ" sz="2400" dirty="0" err="1"/>
              <a:t>life</a:t>
            </a:r>
            <a:r>
              <a:rPr lang="cs-CZ" altLang="cs-CZ" sz="2400" dirty="0"/>
              <a:t> </a:t>
            </a:r>
            <a:r>
              <a:rPr lang="cs-CZ" altLang="cs-CZ" sz="2400" dirty="0" err="1"/>
              <a:t>threatening</a:t>
            </a:r>
            <a:r>
              <a:rPr lang="cs-CZ" altLang="cs-CZ" sz="2400" dirty="0"/>
              <a:t>.</a:t>
            </a:r>
          </a:p>
          <a:p>
            <a:r>
              <a:rPr lang="cs-CZ" altLang="cs-CZ" sz="2400" dirty="0"/>
              <a:t>Antigen-</a:t>
            </a:r>
            <a:r>
              <a:rPr lang="cs-CZ" altLang="cs-CZ" sz="2400" dirty="0" err="1"/>
              <a:t>antibody</a:t>
            </a:r>
            <a:r>
              <a:rPr lang="cs-CZ" altLang="cs-CZ" sz="2400" dirty="0"/>
              <a:t> </a:t>
            </a:r>
            <a:r>
              <a:rPr lang="cs-CZ" altLang="cs-CZ" sz="2400" dirty="0" err="1"/>
              <a:t>reactions</a:t>
            </a:r>
            <a:r>
              <a:rPr lang="cs-CZ" altLang="cs-CZ" sz="2400" dirty="0"/>
              <a:t> on </a:t>
            </a:r>
            <a:r>
              <a:rPr lang="cs-CZ" altLang="cs-CZ" sz="2400" dirty="0" err="1"/>
              <a:t>the</a:t>
            </a:r>
            <a:r>
              <a:rPr lang="cs-CZ" altLang="cs-CZ" sz="2400" dirty="0"/>
              <a:t> </a:t>
            </a:r>
            <a:r>
              <a:rPr lang="cs-CZ" altLang="cs-CZ" sz="2400" dirty="0" err="1"/>
              <a:t>surface</a:t>
            </a:r>
            <a:r>
              <a:rPr lang="cs-CZ" altLang="cs-CZ" sz="2400" dirty="0"/>
              <a:t> </a:t>
            </a:r>
            <a:r>
              <a:rPr lang="cs-CZ" altLang="cs-CZ" sz="2400" dirty="0" err="1"/>
              <a:t>of</a:t>
            </a:r>
            <a:r>
              <a:rPr lang="cs-CZ" altLang="cs-CZ" sz="2400" dirty="0"/>
              <a:t> </a:t>
            </a:r>
          </a:p>
          <a:p>
            <a:pPr lvl="1"/>
            <a:r>
              <a:rPr lang="cs-CZ" altLang="cs-CZ" sz="2400" dirty="0"/>
              <a:t>mast </a:t>
            </a:r>
            <a:r>
              <a:rPr lang="cs-CZ" altLang="cs-CZ" sz="2400" dirty="0" err="1"/>
              <a:t>cells</a:t>
            </a:r>
            <a:r>
              <a:rPr lang="cs-CZ" altLang="cs-CZ" sz="2400" dirty="0"/>
              <a:t> &gt; </a:t>
            </a:r>
            <a:r>
              <a:rPr lang="cs-CZ" altLang="cs-CZ" sz="2400" dirty="0" err="1"/>
              <a:t>degranulation</a:t>
            </a:r>
            <a:r>
              <a:rPr lang="cs-CZ" altLang="cs-CZ" sz="2400" dirty="0"/>
              <a:t> </a:t>
            </a:r>
            <a:r>
              <a:rPr lang="cs-CZ" altLang="cs-CZ" sz="2400" dirty="0" err="1"/>
              <a:t>of</a:t>
            </a:r>
            <a:r>
              <a:rPr lang="cs-CZ" altLang="cs-CZ" sz="2400" dirty="0"/>
              <a:t> mast </a:t>
            </a:r>
            <a:r>
              <a:rPr lang="cs-CZ" altLang="cs-CZ" sz="2400" dirty="0" err="1"/>
              <a:t>cells</a:t>
            </a:r>
            <a:r>
              <a:rPr lang="cs-CZ" altLang="cs-CZ" sz="2400" dirty="0"/>
              <a:t> &gt; </a:t>
            </a:r>
            <a:r>
              <a:rPr lang="cs-CZ" altLang="cs-CZ" sz="2400" dirty="0" err="1"/>
              <a:t>release</a:t>
            </a:r>
            <a:r>
              <a:rPr lang="cs-CZ" altLang="cs-CZ" sz="2400" dirty="0"/>
              <a:t> </a:t>
            </a:r>
            <a:r>
              <a:rPr lang="cs-CZ" altLang="cs-CZ" sz="2400" dirty="0" err="1"/>
              <a:t>of</a:t>
            </a:r>
            <a:r>
              <a:rPr lang="cs-CZ" altLang="cs-CZ" sz="2400" dirty="0"/>
              <a:t> </a:t>
            </a:r>
            <a:r>
              <a:rPr lang="cs-CZ" altLang="cs-CZ" sz="2400" dirty="0" err="1"/>
              <a:t>pharmacologically</a:t>
            </a:r>
            <a:r>
              <a:rPr lang="cs-CZ" altLang="cs-CZ" sz="2400" dirty="0"/>
              <a:t> </a:t>
            </a:r>
            <a:r>
              <a:rPr lang="cs-CZ" altLang="cs-CZ" sz="2400" dirty="0" err="1"/>
              <a:t>active</a:t>
            </a:r>
            <a:r>
              <a:rPr lang="cs-CZ" altLang="cs-CZ" sz="2400" dirty="0"/>
              <a:t> </a:t>
            </a:r>
            <a:r>
              <a:rPr lang="cs-CZ" altLang="cs-CZ" sz="2400" dirty="0" err="1"/>
              <a:t>substances</a:t>
            </a:r>
            <a:r>
              <a:rPr lang="cs-CZ" altLang="cs-CZ" sz="2400" dirty="0"/>
              <a:t> </a:t>
            </a:r>
          </a:p>
          <a:p>
            <a:pPr marL="324000" lvl="1" indent="0">
              <a:buNone/>
            </a:pPr>
            <a:r>
              <a:rPr lang="cs-CZ" altLang="cs-CZ" sz="2400" dirty="0"/>
              <a:t>(histamine, </a:t>
            </a:r>
            <a:r>
              <a:rPr lang="cs-CZ" altLang="cs-CZ" sz="2400" dirty="0" err="1"/>
              <a:t>leukotrienes</a:t>
            </a:r>
            <a:r>
              <a:rPr lang="cs-CZ" altLang="cs-CZ" sz="2400" dirty="0"/>
              <a:t>, </a:t>
            </a:r>
            <a:r>
              <a:rPr lang="cs-CZ" altLang="cs-CZ" sz="2400" dirty="0" err="1"/>
              <a:t>prostaglandins</a:t>
            </a:r>
            <a:r>
              <a:rPr lang="cs-CZ" altLang="cs-CZ" sz="2400" dirty="0"/>
              <a:t>, </a:t>
            </a:r>
            <a:r>
              <a:rPr lang="cs-CZ" altLang="cs-CZ" sz="2400" dirty="0" err="1"/>
              <a:t>platelet-activating</a:t>
            </a:r>
            <a:r>
              <a:rPr lang="cs-CZ" altLang="cs-CZ" sz="2400" dirty="0"/>
              <a:t> </a:t>
            </a:r>
            <a:r>
              <a:rPr lang="cs-CZ" altLang="cs-CZ" sz="2400" dirty="0" err="1"/>
              <a:t>factor</a:t>
            </a:r>
            <a:r>
              <a:rPr lang="cs-CZ" altLang="cs-CZ" sz="2400" dirty="0"/>
              <a:t>, </a:t>
            </a:r>
            <a:r>
              <a:rPr lang="cs-CZ" altLang="cs-CZ" sz="2400" dirty="0" err="1"/>
              <a:t>etc</a:t>
            </a:r>
            <a:r>
              <a:rPr lang="cs-CZ" altLang="cs-CZ" sz="2400" dirty="0"/>
              <a:t>.).</a:t>
            </a:r>
          </a:p>
          <a:p>
            <a:pPr marL="324000" lvl="1" indent="0">
              <a:buNone/>
            </a:pPr>
            <a:endParaRPr lang="cs-CZ" altLang="cs-CZ" sz="2400" dirty="0"/>
          </a:p>
          <a:p>
            <a:pPr marL="846900" lvl="1" indent="-342900">
              <a:buClr>
                <a:schemeClr val="accent1"/>
              </a:buClr>
              <a:buFont typeface="Arial" panose="020B0604020202020204" pitchFamily="34" charset="0"/>
              <a:buChar char="•"/>
            </a:pPr>
            <a:r>
              <a:rPr lang="cs-CZ" altLang="cs-CZ" sz="2500" dirty="0" err="1"/>
              <a:t>Insect</a:t>
            </a:r>
            <a:r>
              <a:rPr lang="cs-CZ" altLang="cs-CZ" sz="2500" dirty="0"/>
              <a:t> </a:t>
            </a:r>
            <a:r>
              <a:rPr lang="cs-CZ" altLang="cs-CZ" sz="2500" dirty="0" err="1"/>
              <a:t>stings</a:t>
            </a:r>
            <a:r>
              <a:rPr lang="cs-CZ" altLang="cs-CZ" sz="2500" dirty="0"/>
              <a:t>, </a:t>
            </a:r>
            <a:r>
              <a:rPr lang="cs-CZ" altLang="cs-CZ" sz="2500" dirty="0" err="1"/>
              <a:t>allergic</a:t>
            </a:r>
            <a:r>
              <a:rPr lang="cs-CZ" altLang="cs-CZ" sz="2500" dirty="0"/>
              <a:t> </a:t>
            </a:r>
            <a:r>
              <a:rPr lang="cs-CZ" altLang="cs-CZ" sz="2500" dirty="0" err="1"/>
              <a:t>bronchial</a:t>
            </a:r>
            <a:r>
              <a:rPr lang="cs-CZ" altLang="cs-CZ" sz="2500" dirty="0"/>
              <a:t> </a:t>
            </a:r>
            <a:r>
              <a:rPr lang="cs-CZ" altLang="cs-CZ" sz="2500" dirty="0" err="1"/>
              <a:t>asthma</a:t>
            </a:r>
            <a:r>
              <a:rPr lang="cs-CZ" altLang="cs-CZ" sz="2500" dirty="0"/>
              <a:t>, </a:t>
            </a:r>
            <a:r>
              <a:rPr lang="cs-CZ" altLang="cs-CZ" sz="2500" dirty="0" err="1"/>
              <a:t>seasonal</a:t>
            </a:r>
            <a:r>
              <a:rPr lang="cs-CZ" altLang="cs-CZ" sz="2500" dirty="0"/>
              <a:t> </a:t>
            </a:r>
            <a:r>
              <a:rPr lang="cs-CZ" altLang="cs-CZ" sz="2500" dirty="0" err="1"/>
              <a:t>allergic</a:t>
            </a:r>
            <a:r>
              <a:rPr lang="cs-CZ" altLang="cs-CZ" sz="2500" dirty="0"/>
              <a:t> rhinitis, </a:t>
            </a:r>
            <a:r>
              <a:rPr lang="cs-CZ" altLang="cs-CZ" sz="2500" dirty="0" err="1"/>
              <a:t>urticaria</a:t>
            </a:r>
            <a:r>
              <a:rPr lang="cs-CZ" altLang="cs-CZ" sz="2500" dirty="0"/>
              <a:t>,</a:t>
            </a:r>
          </a:p>
          <a:p>
            <a:pPr marL="846900" lvl="1" indent="-342900">
              <a:buClr>
                <a:schemeClr val="accent1"/>
              </a:buClr>
              <a:buFont typeface="Arial" panose="020B0604020202020204" pitchFamily="34" charset="0"/>
              <a:buChar char="•"/>
            </a:pPr>
            <a:r>
              <a:rPr lang="cs-CZ" altLang="cs-CZ" sz="2500" dirty="0" err="1"/>
              <a:t>penicillin</a:t>
            </a:r>
            <a:r>
              <a:rPr lang="cs-CZ" altLang="cs-CZ" sz="2500" dirty="0"/>
              <a:t> and </a:t>
            </a:r>
            <a:r>
              <a:rPr lang="cs-CZ" altLang="cs-CZ" sz="2500" dirty="0" err="1"/>
              <a:t>erythromycin</a:t>
            </a:r>
            <a:r>
              <a:rPr lang="cs-CZ" altLang="cs-CZ" sz="2500" dirty="0"/>
              <a:t> </a:t>
            </a:r>
            <a:r>
              <a:rPr lang="cs-CZ" altLang="cs-CZ" sz="2500" dirty="0" err="1"/>
              <a:t>antibiotics</a:t>
            </a:r>
            <a:r>
              <a:rPr lang="cs-CZ" altLang="cs-CZ" sz="2500" dirty="0"/>
              <a:t>,</a:t>
            </a:r>
          </a:p>
          <a:p>
            <a:pPr marL="846900" lvl="1" indent="-342900">
              <a:buClr>
                <a:schemeClr val="accent1"/>
              </a:buClr>
              <a:buFont typeface="Arial" panose="020B0604020202020204" pitchFamily="34" charset="0"/>
              <a:buChar char="•"/>
            </a:pPr>
            <a:r>
              <a:rPr lang="cs-CZ" altLang="cs-CZ" sz="2500" dirty="0"/>
              <a:t>X-</a:t>
            </a:r>
            <a:r>
              <a:rPr lang="cs-CZ" altLang="cs-CZ" sz="2500" dirty="0" err="1"/>
              <a:t>ray</a:t>
            </a:r>
            <a:r>
              <a:rPr lang="cs-CZ" altLang="cs-CZ" sz="2500" dirty="0"/>
              <a:t> </a:t>
            </a:r>
            <a:r>
              <a:rPr lang="cs-CZ" altLang="cs-CZ" sz="2500" dirty="0" err="1"/>
              <a:t>contrast</a:t>
            </a:r>
            <a:r>
              <a:rPr lang="cs-CZ" altLang="cs-CZ" sz="2500" dirty="0"/>
              <a:t> </a:t>
            </a:r>
            <a:r>
              <a:rPr lang="cs-CZ" altLang="cs-CZ" sz="2500" dirty="0" err="1"/>
              <a:t>agents</a:t>
            </a:r>
            <a:r>
              <a:rPr lang="cs-CZ" altLang="cs-CZ" sz="2500" dirty="0"/>
              <a:t>,</a:t>
            </a:r>
          </a:p>
          <a:p>
            <a:pPr marL="846900" lvl="1" indent="-342900">
              <a:buClr>
                <a:schemeClr val="accent1"/>
              </a:buClr>
              <a:buFont typeface="Arial" panose="020B0604020202020204" pitchFamily="34" charset="0"/>
              <a:buChar char="•"/>
            </a:pPr>
            <a:r>
              <a:rPr lang="cs-CZ" altLang="cs-CZ" sz="2500" dirty="0" err="1"/>
              <a:t>salicylates</a:t>
            </a:r>
            <a:r>
              <a:rPr lang="cs-CZ" altLang="cs-CZ" sz="2500" dirty="0"/>
              <a:t>.</a:t>
            </a:r>
          </a:p>
        </p:txBody>
      </p:sp>
      <p:pic>
        <p:nvPicPr>
          <p:cNvPr id="131076" name="Obrázek 3">
            <a:extLst>
              <a:ext uri="{FF2B5EF4-FFF2-40B4-BE49-F238E27FC236}">
                <a16:creationId xmlns:a16="http://schemas.microsoft.com/office/drawing/2014/main" id="{932DDBBE-E734-4606-A3ED-F3B86751003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4532" y="4899893"/>
            <a:ext cx="2544763"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1077" name="TextovéPole 4">
            <a:extLst>
              <a:ext uri="{FF2B5EF4-FFF2-40B4-BE49-F238E27FC236}">
                <a16:creationId xmlns:a16="http://schemas.microsoft.com/office/drawing/2014/main" id="{D382F5A3-5C19-4B31-93EE-5902C0C33970}"/>
              </a:ext>
            </a:extLst>
          </p:cNvPr>
          <p:cNvSpPr txBox="1">
            <a:spLocks noChangeArrowheads="1"/>
          </p:cNvSpPr>
          <p:nvPr/>
        </p:nvSpPr>
        <p:spPr bwMode="auto">
          <a:xfrm>
            <a:off x="2685133" y="6344376"/>
            <a:ext cx="53403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1100" dirty="0">
                <a:solidFill>
                  <a:schemeClr val="tx1"/>
                </a:solidFill>
              </a:rPr>
              <a:t>http://zdravi.e15.cz/clanek/priloha-lekarske-listy/beta-laktamova-antibiotika-142697</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2759"/>
    </mc:Choice>
    <mc:Fallback xmlns="">
      <p:transition spd="slow" advTm="4275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Nadpis 1">
            <a:extLst>
              <a:ext uri="{FF2B5EF4-FFF2-40B4-BE49-F238E27FC236}">
                <a16:creationId xmlns:a16="http://schemas.microsoft.com/office/drawing/2014/main" id="{1A7074A4-A18E-40CB-9454-F455CDC2D305}"/>
              </a:ext>
            </a:extLst>
          </p:cNvPr>
          <p:cNvSpPr>
            <a:spLocks noGrp="1"/>
          </p:cNvSpPr>
          <p:nvPr>
            <p:ph type="title"/>
          </p:nvPr>
        </p:nvSpPr>
        <p:spPr/>
        <p:txBody>
          <a:bodyPr/>
          <a:lstStyle/>
          <a:p>
            <a:r>
              <a:rPr lang="cs-CZ" altLang="cs-CZ" dirty="0" err="1"/>
              <a:t>Allergic</a:t>
            </a:r>
            <a:r>
              <a:rPr lang="cs-CZ" altLang="cs-CZ" dirty="0"/>
              <a:t> </a:t>
            </a:r>
            <a:r>
              <a:rPr lang="cs-CZ" altLang="cs-CZ" dirty="0" err="1"/>
              <a:t>reaction</a:t>
            </a:r>
            <a:r>
              <a:rPr lang="cs-CZ" altLang="cs-CZ" dirty="0"/>
              <a:t> - Type II</a:t>
            </a:r>
          </a:p>
        </p:txBody>
      </p:sp>
      <p:sp>
        <p:nvSpPr>
          <p:cNvPr id="132099" name="Zástupný symbol pro obsah 2">
            <a:extLst>
              <a:ext uri="{FF2B5EF4-FFF2-40B4-BE49-F238E27FC236}">
                <a16:creationId xmlns:a16="http://schemas.microsoft.com/office/drawing/2014/main" id="{6FEB6F5A-C9F8-4135-BBC7-F557642BDAC6}"/>
              </a:ext>
            </a:extLst>
          </p:cNvPr>
          <p:cNvSpPr>
            <a:spLocks noGrp="1"/>
          </p:cNvSpPr>
          <p:nvPr>
            <p:ph idx="1"/>
          </p:nvPr>
        </p:nvSpPr>
        <p:spPr/>
        <p:txBody>
          <a:bodyPr/>
          <a:lstStyle/>
          <a:p>
            <a:r>
              <a:rPr lang="en-GB" altLang="cs-CZ" dirty="0"/>
              <a:t>It depends on IgG and IgM antibodies, which are able to fix complement on the cell surface and induce cell lysis.</a:t>
            </a:r>
          </a:p>
          <a:p>
            <a:r>
              <a:rPr lang="en-GB" altLang="cs-CZ" dirty="0"/>
              <a:t>It is clinically manifested as </a:t>
            </a:r>
            <a:r>
              <a:rPr lang="en-GB" altLang="cs-CZ" dirty="0" err="1"/>
              <a:t>anemia</a:t>
            </a:r>
            <a:r>
              <a:rPr lang="en-GB" altLang="cs-CZ" dirty="0"/>
              <a:t>, thrombocytopenia, leukopenia and pernicious </a:t>
            </a:r>
            <a:r>
              <a:rPr lang="en-GB" altLang="cs-CZ" dirty="0" err="1"/>
              <a:t>anemia</a:t>
            </a:r>
            <a:r>
              <a:rPr lang="en-GB" altLang="cs-CZ" dirty="0"/>
              <a:t>.</a:t>
            </a:r>
          </a:p>
          <a:p>
            <a:r>
              <a:rPr lang="cs-CZ" altLang="cs-CZ" dirty="0"/>
              <a:t>T</a:t>
            </a:r>
            <a:r>
              <a:rPr lang="en-GB" altLang="cs-CZ" dirty="0"/>
              <a:t>his reaction</a:t>
            </a:r>
            <a:r>
              <a:rPr lang="cs-CZ" altLang="cs-CZ" dirty="0"/>
              <a:t> </a:t>
            </a:r>
            <a:r>
              <a:rPr lang="cs-CZ" altLang="cs-CZ" dirty="0" err="1"/>
              <a:t>can</a:t>
            </a:r>
            <a:r>
              <a:rPr lang="cs-CZ" altLang="cs-CZ" dirty="0"/>
              <a:t> </a:t>
            </a:r>
            <a:r>
              <a:rPr lang="cs-CZ" altLang="cs-CZ" dirty="0" err="1"/>
              <a:t>be</a:t>
            </a:r>
            <a:r>
              <a:rPr lang="cs-CZ" altLang="cs-CZ" dirty="0"/>
              <a:t> </a:t>
            </a:r>
            <a:r>
              <a:rPr lang="cs-CZ" altLang="cs-CZ" dirty="0" err="1"/>
              <a:t>provoke</a:t>
            </a:r>
            <a:r>
              <a:rPr lang="cs-CZ" altLang="cs-CZ" dirty="0"/>
              <a:t> by:</a:t>
            </a:r>
            <a:endParaRPr lang="en-GB" altLang="cs-CZ" dirty="0"/>
          </a:p>
          <a:p>
            <a:pPr lvl="1"/>
            <a:r>
              <a:rPr lang="en-GB" altLang="cs-CZ" sz="2800" dirty="0"/>
              <a:t>quinidine,</a:t>
            </a:r>
          </a:p>
          <a:p>
            <a:pPr lvl="1"/>
            <a:r>
              <a:rPr lang="en-GB" altLang="cs-CZ" sz="2800" dirty="0" err="1"/>
              <a:t>sulfonamides</a:t>
            </a:r>
            <a:r>
              <a:rPr lang="en-GB" altLang="cs-CZ" sz="2800" dirty="0"/>
              <a:t>,</a:t>
            </a:r>
          </a:p>
          <a:p>
            <a:pPr lvl="1"/>
            <a:r>
              <a:rPr lang="en-GB" altLang="cs-CZ" sz="2800" dirty="0"/>
              <a:t>heparin.</a:t>
            </a:r>
            <a:endParaRPr lang="cs-CZ" altLang="cs-CZ" dirty="0"/>
          </a:p>
        </p:txBody>
      </p:sp>
      <p:pic>
        <p:nvPicPr>
          <p:cNvPr id="132100" name="Obrázek 3">
            <a:extLst>
              <a:ext uri="{FF2B5EF4-FFF2-40B4-BE49-F238E27FC236}">
                <a16:creationId xmlns:a16="http://schemas.microsoft.com/office/drawing/2014/main" id="{E06B2B7F-4012-408A-AF88-62D9D303C4B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21476" y="4086225"/>
            <a:ext cx="31845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1" name="TextovéPole 4">
            <a:extLst>
              <a:ext uri="{FF2B5EF4-FFF2-40B4-BE49-F238E27FC236}">
                <a16:creationId xmlns:a16="http://schemas.microsoft.com/office/drawing/2014/main" id="{7998FDB3-10FA-4C7C-AB91-4FD6475E121C}"/>
              </a:ext>
            </a:extLst>
          </p:cNvPr>
          <p:cNvSpPr txBox="1">
            <a:spLocks noChangeArrowheads="1"/>
          </p:cNvSpPr>
          <p:nvPr/>
        </p:nvSpPr>
        <p:spPr bwMode="auto">
          <a:xfrm>
            <a:off x="6905625" y="6342064"/>
            <a:ext cx="30178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1200">
                <a:solidFill>
                  <a:schemeClr val="tx1"/>
                </a:solidFill>
              </a:rPr>
              <a:t>https://escholarship.org/uc/item/5368s5x8</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129"/>
    </mc:Choice>
    <mc:Fallback xmlns="">
      <p:transition spd="slow" advTm="3012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Nadpis 1">
            <a:extLst>
              <a:ext uri="{FF2B5EF4-FFF2-40B4-BE49-F238E27FC236}">
                <a16:creationId xmlns:a16="http://schemas.microsoft.com/office/drawing/2014/main" id="{D3516CA3-C02C-4E28-8BA7-79F67FB37540}"/>
              </a:ext>
            </a:extLst>
          </p:cNvPr>
          <p:cNvSpPr>
            <a:spLocks noGrp="1"/>
          </p:cNvSpPr>
          <p:nvPr>
            <p:ph type="title"/>
          </p:nvPr>
        </p:nvSpPr>
        <p:spPr/>
        <p:txBody>
          <a:bodyPr/>
          <a:lstStyle/>
          <a:p>
            <a:r>
              <a:rPr lang="cs-CZ" altLang="cs-CZ" dirty="0" err="1"/>
              <a:t>Allergic</a:t>
            </a:r>
            <a:r>
              <a:rPr lang="cs-CZ" altLang="cs-CZ" dirty="0"/>
              <a:t> </a:t>
            </a:r>
            <a:r>
              <a:rPr lang="cs-CZ" altLang="cs-CZ" dirty="0" err="1"/>
              <a:t>reaction</a:t>
            </a:r>
            <a:r>
              <a:rPr lang="cs-CZ" altLang="cs-CZ" dirty="0"/>
              <a:t> - Type III</a:t>
            </a:r>
          </a:p>
        </p:txBody>
      </p:sp>
      <p:sp>
        <p:nvSpPr>
          <p:cNvPr id="133123" name="Zástupný symbol pro obsah 2">
            <a:extLst>
              <a:ext uri="{FF2B5EF4-FFF2-40B4-BE49-F238E27FC236}">
                <a16:creationId xmlns:a16="http://schemas.microsoft.com/office/drawing/2014/main" id="{E3B5655D-E005-484B-B2FE-3C486A9EEE16}"/>
              </a:ext>
            </a:extLst>
          </p:cNvPr>
          <p:cNvSpPr>
            <a:spLocks noGrp="1"/>
          </p:cNvSpPr>
          <p:nvPr>
            <p:ph idx="1"/>
          </p:nvPr>
        </p:nvSpPr>
        <p:spPr/>
        <p:txBody>
          <a:bodyPr/>
          <a:lstStyle/>
          <a:p>
            <a:r>
              <a:rPr lang="cs-CZ" altLang="cs-CZ" dirty="0"/>
              <a:t>Antigen-</a:t>
            </a:r>
            <a:r>
              <a:rPr lang="cs-CZ" altLang="cs-CZ" dirty="0" err="1"/>
              <a:t>antibody</a:t>
            </a:r>
            <a:r>
              <a:rPr lang="cs-CZ" altLang="cs-CZ" dirty="0"/>
              <a:t> </a:t>
            </a:r>
            <a:r>
              <a:rPr lang="cs-CZ" altLang="cs-CZ" dirty="0" err="1"/>
              <a:t>interactions</a:t>
            </a:r>
            <a:r>
              <a:rPr lang="cs-CZ" altLang="cs-CZ" dirty="0"/>
              <a:t> </a:t>
            </a:r>
            <a:r>
              <a:rPr lang="cs-CZ" altLang="cs-CZ" dirty="0" err="1"/>
              <a:t>induce</a:t>
            </a:r>
            <a:r>
              <a:rPr lang="cs-CZ" altLang="cs-CZ" dirty="0"/>
              <a:t> </a:t>
            </a:r>
            <a:r>
              <a:rPr lang="cs-CZ" altLang="cs-CZ" dirty="0" err="1"/>
              <a:t>the</a:t>
            </a:r>
            <a:r>
              <a:rPr lang="cs-CZ" altLang="cs-CZ" dirty="0"/>
              <a:t> </a:t>
            </a:r>
            <a:r>
              <a:rPr lang="cs-CZ" altLang="cs-CZ" dirty="0" err="1"/>
              <a:t>formation</a:t>
            </a:r>
            <a:r>
              <a:rPr lang="cs-CZ" altLang="cs-CZ" dirty="0"/>
              <a:t> </a:t>
            </a:r>
            <a:r>
              <a:rPr lang="cs-CZ" altLang="cs-CZ" dirty="0" err="1"/>
              <a:t>of</a:t>
            </a:r>
            <a:r>
              <a:rPr lang="cs-CZ" altLang="cs-CZ" dirty="0"/>
              <a:t> </a:t>
            </a:r>
            <a:r>
              <a:rPr lang="cs-CZ" altLang="cs-CZ" dirty="0" err="1"/>
              <a:t>immunocomplexes</a:t>
            </a:r>
            <a:r>
              <a:rPr lang="cs-CZ" altLang="cs-CZ" dirty="0"/>
              <a:t> &gt; </a:t>
            </a:r>
            <a:r>
              <a:rPr lang="cs-CZ" altLang="cs-CZ" dirty="0" err="1"/>
              <a:t>serum</a:t>
            </a:r>
            <a:r>
              <a:rPr lang="cs-CZ" altLang="cs-CZ" dirty="0"/>
              <a:t> </a:t>
            </a:r>
            <a:r>
              <a:rPr lang="cs-CZ" altLang="cs-CZ" dirty="0" err="1"/>
              <a:t>sickness</a:t>
            </a:r>
            <a:r>
              <a:rPr lang="cs-CZ" altLang="cs-CZ" dirty="0"/>
              <a:t>.</a:t>
            </a:r>
          </a:p>
          <a:p>
            <a:r>
              <a:rPr lang="cs-CZ" altLang="cs-CZ" dirty="0"/>
              <a:t>A </a:t>
            </a:r>
            <a:r>
              <a:rPr lang="cs-CZ" altLang="cs-CZ" dirty="0" err="1"/>
              <a:t>similar</a:t>
            </a:r>
            <a:r>
              <a:rPr lang="cs-CZ" altLang="cs-CZ" dirty="0"/>
              <a:t> </a:t>
            </a:r>
            <a:r>
              <a:rPr lang="cs-CZ" altLang="cs-CZ" dirty="0" err="1"/>
              <a:t>mechanism</a:t>
            </a:r>
            <a:r>
              <a:rPr lang="cs-CZ" altLang="cs-CZ" dirty="0"/>
              <a:t> </a:t>
            </a:r>
            <a:r>
              <a:rPr lang="cs-CZ" altLang="cs-CZ" dirty="0" err="1"/>
              <a:t>probably</a:t>
            </a:r>
            <a:r>
              <a:rPr lang="cs-CZ" altLang="cs-CZ" dirty="0"/>
              <a:t> </a:t>
            </a:r>
            <a:r>
              <a:rPr lang="cs-CZ" altLang="cs-CZ" dirty="0" err="1"/>
              <a:t>arises</a:t>
            </a:r>
            <a:r>
              <a:rPr lang="cs-CZ" altLang="cs-CZ" dirty="0"/>
              <a:t>:</a:t>
            </a:r>
          </a:p>
          <a:p>
            <a:pPr lvl="1"/>
            <a:r>
              <a:rPr lang="cs-CZ" altLang="cs-CZ" sz="2400" dirty="0" err="1"/>
              <a:t>pulmonary</a:t>
            </a:r>
            <a:r>
              <a:rPr lang="cs-CZ" altLang="cs-CZ" sz="2400" dirty="0"/>
              <a:t> </a:t>
            </a:r>
            <a:r>
              <a:rPr lang="cs-CZ" altLang="cs-CZ" sz="2400" dirty="0" err="1"/>
              <a:t>fibrosis</a:t>
            </a:r>
            <a:r>
              <a:rPr lang="cs-CZ" altLang="cs-CZ" sz="2400" dirty="0"/>
              <a:t> </a:t>
            </a:r>
            <a:r>
              <a:rPr lang="cs-CZ" altLang="cs-CZ" sz="2400" dirty="0" err="1"/>
              <a:t>during</a:t>
            </a:r>
            <a:r>
              <a:rPr lang="cs-CZ" altLang="cs-CZ" sz="2400" dirty="0"/>
              <a:t> </a:t>
            </a:r>
            <a:r>
              <a:rPr lang="cs-CZ" altLang="cs-CZ" sz="2400" dirty="0" err="1"/>
              <a:t>amiodarone</a:t>
            </a:r>
            <a:r>
              <a:rPr lang="cs-CZ" altLang="cs-CZ" sz="2400" dirty="0"/>
              <a:t> </a:t>
            </a:r>
            <a:r>
              <a:rPr lang="cs-CZ" altLang="cs-CZ" sz="2400" dirty="0" err="1"/>
              <a:t>therapy</a:t>
            </a:r>
            <a:r>
              <a:rPr lang="cs-CZ" altLang="cs-CZ" sz="2400" dirty="0"/>
              <a:t>,</a:t>
            </a:r>
          </a:p>
          <a:p>
            <a:pPr lvl="1"/>
            <a:r>
              <a:rPr lang="cs-CZ" altLang="cs-CZ" sz="2400" dirty="0"/>
              <a:t>lupus-</a:t>
            </a:r>
            <a:r>
              <a:rPr lang="cs-CZ" altLang="cs-CZ" sz="2400" dirty="0" err="1"/>
              <a:t>like</a:t>
            </a:r>
            <a:r>
              <a:rPr lang="cs-CZ" altLang="cs-CZ" sz="2400" dirty="0"/>
              <a:t> syndrome </a:t>
            </a:r>
            <a:r>
              <a:rPr lang="cs-CZ" altLang="cs-CZ" sz="2400" dirty="0" err="1"/>
              <a:t>associated</a:t>
            </a:r>
            <a:r>
              <a:rPr lang="cs-CZ" altLang="cs-CZ" sz="2400" dirty="0"/>
              <a:t> </a:t>
            </a:r>
            <a:r>
              <a:rPr lang="cs-CZ" altLang="cs-CZ" sz="2400" dirty="0" err="1"/>
              <a:t>with</a:t>
            </a:r>
            <a:r>
              <a:rPr lang="cs-CZ" altLang="cs-CZ" sz="2400" dirty="0"/>
              <a:t> </a:t>
            </a:r>
            <a:r>
              <a:rPr lang="cs-CZ" altLang="cs-CZ" sz="2400" dirty="0" err="1"/>
              <a:t>hydralazine</a:t>
            </a:r>
            <a:r>
              <a:rPr lang="cs-CZ" altLang="cs-CZ" sz="2400" dirty="0"/>
              <a:t> </a:t>
            </a:r>
            <a:r>
              <a:rPr lang="cs-CZ" altLang="cs-CZ" sz="2400" dirty="0" err="1"/>
              <a:t>treatment</a:t>
            </a:r>
            <a:r>
              <a:rPr lang="cs-CZ" altLang="cs-CZ" sz="2400" dirty="0"/>
              <a:t> </a:t>
            </a:r>
            <a:r>
              <a:rPr lang="cs-CZ" altLang="cs-CZ" sz="2400" dirty="0" err="1"/>
              <a:t>or</a:t>
            </a:r>
            <a:endParaRPr lang="cs-CZ" altLang="cs-CZ" sz="2400" dirty="0"/>
          </a:p>
          <a:p>
            <a:pPr lvl="1"/>
            <a:r>
              <a:rPr lang="cs-CZ" altLang="cs-CZ" sz="2400" dirty="0" err="1"/>
              <a:t>interstitial</a:t>
            </a:r>
            <a:r>
              <a:rPr lang="cs-CZ" altLang="cs-CZ" sz="2400" dirty="0"/>
              <a:t> </a:t>
            </a:r>
            <a:r>
              <a:rPr lang="cs-CZ" altLang="cs-CZ" sz="2400" dirty="0" err="1"/>
              <a:t>nephritis</a:t>
            </a:r>
            <a:r>
              <a:rPr lang="cs-CZ" altLang="cs-CZ" sz="2400" dirty="0"/>
              <a:t> </a:t>
            </a:r>
            <a:r>
              <a:rPr lang="cs-CZ" altLang="cs-CZ" sz="2400" dirty="0" err="1"/>
              <a:t>caused</a:t>
            </a:r>
            <a:r>
              <a:rPr lang="cs-CZ" altLang="cs-CZ" sz="2400" dirty="0"/>
              <a:t> by non-</a:t>
            </a:r>
            <a:r>
              <a:rPr lang="cs-CZ" altLang="cs-CZ" sz="2400" dirty="0" err="1"/>
              <a:t>steroidal</a:t>
            </a:r>
            <a:r>
              <a:rPr lang="cs-CZ" altLang="cs-CZ" sz="2400" dirty="0"/>
              <a:t> anti-</a:t>
            </a:r>
            <a:r>
              <a:rPr lang="cs-CZ" altLang="cs-CZ" sz="2400" dirty="0" err="1"/>
              <a:t>inflammatory</a:t>
            </a:r>
            <a:r>
              <a:rPr lang="cs-CZ" altLang="cs-CZ" sz="2400" dirty="0"/>
              <a:t> </a:t>
            </a:r>
            <a:r>
              <a:rPr lang="cs-CZ" altLang="cs-CZ" sz="2400" dirty="0" err="1"/>
              <a:t>drugs</a:t>
            </a:r>
            <a:r>
              <a:rPr lang="cs-CZ" altLang="cs-CZ" sz="2400" dirty="0"/>
              <a:t>.</a:t>
            </a:r>
            <a:endParaRPr lang="cs-CZ" altLang="cs-CZ" sz="1800" dirty="0"/>
          </a:p>
        </p:txBody>
      </p:sp>
      <p:pic>
        <p:nvPicPr>
          <p:cNvPr id="133124" name="Obrázek 3">
            <a:extLst>
              <a:ext uri="{FF2B5EF4-FFF2-40B4-BE49-F238E27FC236}">
                <a16:creationId xmlns:a16="http://schemas.microsoft.com/office/drawing/2014/main" id="{501C71E0-2DB2-4A55-9857-4EF16F176D6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49967" y="4893787"/>
            <a:ext cx="2857500"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5" name="TextovéPole 4">
            <a:extLst>
              <a:ext uri="{FF2B5EF4-FFF2-40B4-BE49-F238E27FC236}">
                <a16:creationId xmlns:a16="http://schemas.microsoft.com/office/drawing/2014/main" id="{892A3F4A-45E2-445D-8B89-531A8D94DB3A}"/>
              </a:ext>
            </a:extLst>
          </p:cNvPr>
          <p:cNvSpPr txBox="1">
            <a:spLocks noChangeArrowheads="1"/>
          </p:cNvSpPr>
          <p:nvPr/>
        </p:nvSpPr>
        <p:spPr bwMode="auto">
          <a:xfrm>
            <a:off x="2013670" y="6183357"/>
            <a:ext cx="49863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1600">
                <a:solidFill>
                  <a:schemeClr val="tx1"/>
                </a:solidFill>
              </a:rPr>
              <a:t>http://www.angisrevue.cz/revue/archiv/cislo/detail/35/</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904"/>
    </mc:Choice>
    <mc:Fallback xmlns="">
      <p:transition spd="slow" advTm="3490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Nadpis 1">
            <a:extLst>
              <a:ext uri="{FF2B5EF4-FFF2-40B4-BE49-F238E27FC236}">
                <a16:creationId xmlns:a16="http://schemas.microsoft.com/office/drawing/2014/main" id="{D5ECB916-8C40-4F59-A0AB-DC0D0CA72B3C}"/>
              </a:ext>
            </a:extLst>
          </p:cNvPr>
          <p:cNvSpPr>
            <a:spLocks noGrp="1"/>
          </p:cNvSpPr>
          <p:nvPr>
            <p:ph type="title"/>
          </p:nvPr>
        </p:nvSpPr>
        <p:spPr/>
        <p:txBody>
          <a:bodyPr/>
          <a:lstStyle/>
          <a:p>
            <a:r>
              <a:rPr lang="cs-CZ" altLang="cs-CZ" dirty="0" err="1"/>
              <a:t>Allergic</a:t>
            </a:r>
            <a:r>
              <a:rPr lang="cs-CZ" altLang="cs-CZ" dirty="0"/>
              <a:t> </a:t>
            </a:r>
            <a:r>
              <a:rPr lang="cs-CZ" altLang="cs-CZ" dirty="0" err="1"/>
              <a:t>reaction</a:t>
            </a:r>
            <a:r>
              <a:rPr lang="cs-CZ" altLang="cs-CZ" dirty="0"/>
              <a:t> - Type IV</a:t>
            </a:r>
          </a:p>
        </p:txBody>
      </p:sp>
      <p:sp>
        <p:nvSpPr>
          <p:cNvPr id="134147" name="Zástupný symbol pro obsah 2">
            <a:extLst>
              <a:ext uri="{FF2B5EF4-FFF2-40B4-BE49-F238E27FC236}">
                <a16:creationId xmlns:a16="http://schemas.microsoft.com/office/drawing/2014/main" id="{41CBD981-0AEC-4E15-A172-A22A186D3DC8}"/>
              </a:ext>
            </a:extLst>
          </p:cNvPr>
          <p:cNvSpPr>
            <a:spLocks noGrp="1"/>
          </p:cNvSpPr>
          <p:nvPr>
            <p:ph idx="1"/>
          </p:nvPr>
        </p:nvSpPr>
        <p:spPr>
          <a:xfrm>
            <a:off x="594270" y="1359001"/>
            <a:ext cx="10753200" cy="4139998"/>
          </a:xfrm>
        </p:spPr>
        <p:txBody>
          <a:bodyPr/>
          <a:lstStyle/>
          <a:p>
            <a:r>
              <a:rPr lang="en-GB" altLang="cs-CZ" sz="2400" dirty="0"/>
              <a:t>Delayed hypersensitivity reaction.</a:t>
            </a:r>
          </a:p>
          <a:p>
            <a:r>
              <a:rPr lang="en-GB" altLang="cs-CZ" sz="2400" dirty="0"/>
              <a:t>The substance that enters the skin forms antigenic conjugates with proteins and stimulates the production of sensitized T cells in the regional nodes. If repeated contact with the substance occurs, then a skin reaction (rash) develops.</a:t>
            </a:r>
          </a:p>
          <a:p>
            <a:r>
              <a:rPr lang="en-GB" altLang="cs-CZ" sz="2400" dirty="0"/>
              <a:t>This type of reaction can also be induced by systemic administration of the substance.</a:t>
            </a:r>
          </a:p>
          <a:p>
            <a:pPr lvl="1"/>
            <a:r>
              <a:rPr lang="en-GB" altLang="cs-CZ" dirty="0"/>
              <a:t>Contact dermatitis after administration of penicillin </a:t>
            </a:r>
            <a:endParaRPr lang="cs-CZ" altLang="cs-CZ" dirty="0"/>
          </a:p>
          <a:p>
            <a:pPr marL="324000" lvl="1" indent="0">
              <a:buNone/>
            </a:pPr>
            <a:r>
              <a:rPr lang="cs-CZ" altLang="cs-CZ" dirty="0"/>
              <a:t>   </a:t>
            </a:r>
            <a:r>
              <a:rPr lang="en-GB" altLang="cs-CZ" dirty="0"/>
              <a:t>or after aminoglycoside antibiotics.</a:t>
            </a:r>
            <a:endParaRPr lang="cs-CZ" altLang="cs-CZ" dirty="0"/>
          </a:p>
          <a:p>
            <a:endParaRPr lang="cs-CZ" altLang="cs-CZ" sz="2400" dirty="0"/>
          </a:p>
        </p:txBody>
      </p:sp>
      <p:pic>
        <p:nvPicPr>
          <p:cNvPr id="134148" name="Obrázek 3">
            <a:extLst>
              <a:ext uri="{FF2B5EF4-FFF2-40B4-BE49-F238E27FC236}">
                <a16:creationId xmlns:a16="http://schemas.microsoft.com/office/drawing/2014/main" id="{5FC13A0E-3463-4054-9A3C-534C24DA174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19681" y="5003325"/>
            <a:ext cx="2752725"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49" name="TextovéPole 4">
            <a:extLst>
              <a:ext uri="{FF2B5EF4-FFF2-40B4-BE49-F238E27FC236}">
                <a16:creationId xmlns:a16="http://schemas.microsoft.com/office/drawing/2014/main" id="{CE31735F-68F1-453D-AC37-6659D9A68110}"/>
              </a:ext>
            </a:extLst>
          </p:cNvPr>
          <p:cNvSpPr txBox="1">
            <a:spLocks noChangeArrowheads="1"/>
          </p:cNvSpPr>
          <p:nvPr/>
        </p:nvSpPr>
        <p:spPr bwMode="auto">
          <a:xfrm>
            <a:off x="1183703" y="6214313"/>
            <a:ext cx="5930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1200" dirty="0">
                <a:solidFill>
                  <a:schemeClr val="tx1"/>
                </a:solidFill>
              </a:rPr>
              <a:t>http://www.australiandoctor.com.au/clinical/therapy-update/cutaneous-drug-eruptions</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6151"/>
    </mc:Choice>
    <mc:Fallback xmlns="">
      <p:transition spd="slow" advTm="26151"/>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Nadpis 1">
            <a:extLst>
              <a:ext uri="{FF2B5EF4-FFF2-40B4-BE49-F238E27FC236}">
                <a16:creationId xmlns:a16="http://schemas.microsoft.com/office/drawing/2014/main" id="{2C4FDB3E-511B-40DC-90B1-A6532BBAA766}"/>
              </a:ext>
            </a:extLst>
          </p:cNvPr>
          <p:cNvSpPr>
            <a:spLocks noGrp="1"/>
          </p:cNvSpPr>
          <p:nvPr>
            <p:ph type="title"/>
          </p:nvPr>
        </p:nvSpPr>
        <p:spPr/>
        <p:txBody>
          <a:bodyPr/>
          <a:lstStyle/>
          <a:p>
            <a:r>
              <a:rPr lang="cs-CZ" altLang="cs-CZ" dirty="0"/>
              <a:t>C - </a:t>
            </a:r>
            <a:r>
              <a:rPr lang="cs-CZ" altLang="cs-CZ" dirty="0" err="1"/>
              <a:t>Chronic</a:t>
            </a:r>
            <a:endParaRPr lang="cs-CZ" altLang="cs-CZ" dirty="0"/>
          </a:p>
        </p:txBody>
      </p:sp>
      <p:sp>
        <p:nvSpPr>
          <p:cNvPr id="135171" name="Zástupný symbol pro obsah 2">
            <a:extLst>
              <a:ext uri="{FF2B5EF4-FFF2-40B4-BE49-F238E27FC236}">
                <a16:creationId xmlns:a16="http://schemas.microsoft.com/office/drawing/2014/main" id="{702F3BC9-B0D6-46E6-8130-C7CDB04AA104}"/>
              </a:ext>
            </a:extLst>
          </p:cNvPr>
          <p:cNvSpPr>
            <a:spLocks noGrp="1"/>
          </p:cNvSpPr>
          <p:nvPr>
            <p:ph idx="1"/>
          </p:nvPr>
        </p:nvSpPr>
        <p:spPr/>
        <p:txBody>
          <a:bodyPr/>
          <a:lstStyle/>
          <a:p>
            <a:r>
              <a:rPr lang="en-GB" dirty="0"/>
              <a:t>caused by a long term taking</a:t>
            </a:r>
            <a:r>
              <a:rPr lang="cs-CZ" dirty="0"/>
              <a:t> </a:t>
            </a:r>
            <a:r>
              <a:rPr lang="cs-CZ" dirty="0" err="1"/>
              <a:t>of</a:t>
            </a:r>
            <a:r>
              <a:rPr lang="cs-CZ" dirty="0"/>
              <a:t> </a:t>
            </a:r>
            <a:r>
              <a:rPr lang="cs-CZ" dirty="0" err="1"/>
              <a:t>drug</a:t>
            </a:r>
            <a:endParaRPr lang="cs-CZ" altLang="cs-CZ" b="1" dirty="0"/>
          </a:p>
          <a:p>
            <a:pPr lvl="1"/>
            <a:r>
              <a:rPr lang="cs-CZ" altLang="cs-CZ" sz="2800" dirty="0" err="1"/>
              <a:t>analgetics</a:t>
            </a:r>
            <a:r>
              <a:rPr lang="cs-CZ" altLang="cs-CZ" sz="2800" dirty="0"/>
              <a:t> &gt; </a:t>
            </a:r>
            <a:r>
              <a:rPr lang="cs-CZ" altLang="cs-CZ" sz="2800" dirty="0" err="1"/>
              <a:t>nefropathy</a:t>
            </a:r>
            <a:endParaRPr lang="cs-CZ" altLang="cs-CZ" sz="2800" dirty="0"/>
          </a:p>
          <a:p>
            <a:pPr lvl="1"/>
            <a:r>
              <a:rPr lang="cs-CZ" altLang="cs-CZ" sz="2800" dirty="0" err="1"/>
              <a:t>prednisolone</a:t>
            </a:r>
            <a:r>
              <a:rPr lang="cs-CZ" altLang="cs-CZ" sz="2800" dirty="0"/>
              <a:t> &gt; </a:t>
            </a:r>
            <a:r>
              <a:rPr lang="cs-CZ" altLang="cs-CZ" sz="2800" dirty="0" err="1"/>
              <a:t>iatrogenic</a:t>
            </a:r>
            <a:r>
              <a:rPr lang="cs-CZ" altLang="cs-CZ" sz="2800" dirty="0"/>
              <a:t> </a:t>
            </a:r>
            <a:r>
              <a:rPr lang="cs-CZ" altLang="cs-CZ" sz="2800" dirty="0" err="1"/>
              <a:t>Cushing´s</a:t>
            </a:r>
            <a:r>
              <a:rPr lang="cs-CZ" altLang="cs-CZ" sz="2800" dirty="0"/>
              <a:t> syndrome</a:t>
            </a:r>
          </a:p>
          <a:p>
            <a:pPr lvl="1"/>
            <a:r>
              <a:rPr lang="cs-CZ" altLang="cs-CZ" sz="2800" dirty="0" err="1"/>
              <a:t>laxative</a:t>
            </a:r>
            <a:r>
              <a:rPr lang="cs-CZ" altLang="cs-CZ" sz="2800" dirty="0"/>
              <a:t> &gt; </a:t>
            </a:r>
            <a:r>
              <a:rPr lang="cs-CZ" altLang="cs-CZ" sz="2800" dirty="0" err="1"/>
              <a:t>gastrintestinal</a:t>
            </a:r>
            <a:r>
              <a:rPr lang="cs-CZ" altLang="cs-CZ" sz="2800" dirty="0"/>
              <a:t> </a:t>
            </a:r>
            <a:r>
              <a:rPr lang="cs-CZ" altLang="cs-CZ" sz="2800" dirty="0" err="1"/>
              <a:t>dysfunction</a:t>
            </a:r>
            <a:endParaRPr lang="cs-CZ" altLang="cs-CZ" sz="2800" dirty="0"/>
          </a:p>
          <a:p>
            <a:endParaRPr lang="cs-CZ" altLang="cs-CZ" dirty="0"/>
          </a:p>
        </p:txBody>
      </p:sp>
      <p:pic>
        <p:nvPicPr>
          <p:cNvPr id="135172" name="Obrázek 3">
            <a:extLst>
              <a:ext uri="{FF2B5EF4-FFF2-40B4-BE49-F238E27FC236}">
                <a16:creationId xmlns:a16="http://schemas.microsoft.com/office/drawing/2014/main" id="{DFC12149-79F4-4CFC-90E8-44A3103B313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88250" y="3519488"/>
            <a:ext cx="3060700" cy="283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5173" name="TextovéPole 4">
            <a:extLst>
              <a:ext uri="{FF2B5EF4-FFF2-40B4-BE49-F238E27FC236}">
                <a16:creationId xmlns:a16="http://schemas.microsoft.com/office/drawing/2014/main" id="{308D7F59-B632-4913-A9F8-936A59DD6678}"/>
              </a:ext>
            </a:extLst>
          </p:cNvPr>
          <p:cNvSpPr txBox="1">
            <a:spLocks noChangeArrowheads="1"/>
          </p:cNvSpPr>
          <p:nvPr/>
        </p:nvSpPr>
        <p:spPr bwMode="auto">
          <a:xfrm>
            <a:off x="4872039" y="6581776"/>
            <a:ext cx="32734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1200">
                <a:solidFill>
                  <a:schemeClr val="tx1"/>
                </a:solidFill>
              </a:rPr>
              <a:t>http://medlibes.com/entry/cushings-syndrome</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0958"/>
    </mc:Choice>
    <mc:Fallback xmlns="">
      <p:transition spd="slow" advTm="40958"/>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Nadpis 1">
            <a:extLst>
              <a:ext uri="{FF2B5EF4-FFF2-40B4-BE49-F238E27FC236}">
                <a16:creationId xmlns:a16="http://schemas.microsoft.com/office/drawing/2014/main" id="{F1A9745B-8D25-4D5A-90EA-DC01609F1794}"/>
              </a:ext>
            </a:extLst>
          </p:cNvPr>
          <p:cNvSpPr>
            <a:spLocks noGrp="1"/>
          </p:cNvSpPr>
          <p:nvPr>
            <p:ph type="title"/>
          </p:nvPr>
        </p:nvSpPr>
        <p:spPr/>
        <p:txBody>
          <a:bodyPr/>
          <a:lstStyle/>
          <a:p>
            <a:r>
              <a:rPr lang="cs-CZ" altLang="cs-CZ" dirty="0"/>
              <a:t>D - </a:t>
            </a:r>
            <a:r>
              <a:rPr lang="cs-CZ" altLang="cs-CZ" dirty="0" err="1"/>
              <a:t>Delayed</a:t>
            </a:r>
            <a:endParaRPr lang="cs-CZ" altLang="cs-CZ" dirty="0"/>
          </a:p>
        </p:txBody>
      </p:sp>
      <p:sp>
        <p:nvSpPr>
          <p:cNvPr id="136195" name="Zástupný symbol pro obsah 2">
            <a:extLst>
              <a:ext uri="{FF2B5EF4-FFF2-40B4-BE49-F238E27FC236}">
                <a16:creationId xmlns:a16="http://schemas.microsoft.com/office/drawing/2014/main" id="{79789F01-E3A3-43B1-B0A2-45FAD53EB8A7}"/>
              </a:ext>
            </a:extLst>
          </p:cNvPr>
          <p:cNvSpPr>
            <a:spLocks noGrp="1"/>
          </p:cNvSpPr>
          <p:nvPr>
            <p:ph idx="1"/>
          </p:nvPr>
        </p:nvSpPr>
        <p:spPr/>
        <p:txBody>
          <a:bodyPr/>
          <a:lstStyle/>
          <a:p>
            <a:r>
              <a:rPr lang="en-GB" altLang="cs-CZ" sz="2400" dirty="0"/>
              <a:t>manifest after a longer latency period (or in children treated patients)</a:t>
            </a:r>
          </a:p>
          <a:p>
            <a:pPr lvl="1"/>
            <a:r>
              <a:rPr lang="en-GB" altLang="cs-CZ" sz="2400" dirty="0"/>
              <a:t>mutagenesis</a:t>
            </a:r>
          </a:p>
          <a:p>
            <a:pPr lvl="1"/>
            <a:r>
              <a:rPr lang="en-GB" altLang="cs-CZ" sz="2400" dirty="0"/>
              <a:t>teratogenesis</a:t>
            </a:r>
          </a:p>
          <a:p>
            <a:pPr lvl="1"/>
            <a:r>
              <a:rPr lang="en-GB" altLang="cs-CZ" sz="2400" dirty="0"/>
              <a:t>carcinogenesis</a:t>
            </a:r>
          </a:p>
          <a:p>
            <a:r>
              <a:rPr lang="en-GB" altLang="cs-CZ" sz="2400" dirty="0"/>
              <a:t>common features:</a:t>
            </a:r>
          </a:p>
          <a:p>
            <a:pPr lvl="1"/>
            <a:r>
              <a:rPr lang="en-GB" altLang="cs-CZ" sz="2400" dirty="0"/>
              <a:t>alteration of genetic information by affecting DNA</a:t>
            </a:r>
          </a:p>
          <a:p>
            <a:pPr lvl="1"/>
            <a:r>
              <a:rPr lang="en-GB" altLang="cs-CZ" sz="2400" dirty="0"/>
              <a:t>sensitivity of dividing and growing tissue</a:t>
            </a:r>
          </a:p>
          <a:p>
            <a:pPr lvl="1"/>
            <a:r>
              <a:rPr lang="en-GB" altLang="cs-CZ" sz="2400" dirty="0"/>
              <a:t>irreversibility of induced changes</a:t>
            </a:r>
          </a:p>
          <a:p>
            <a:pPr lvl="1"/>
            <a:r>
              <a:rPr lang="en-GB" altLang="cs-CZ" sz="2400" dirty="0"/>
              <a:t>non-specificity and diversity of external stimuli capable of inducing similar effects</a:t>
            </a:r>
            <a:endParaRPr lang="cs-CZ" altLang="cs-CZ" sz="24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0701"/>
    </mc:Choice>
    <mc:Fallback xmlns="">
      <p:transition spd="slow" advTm="5070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Nadpis 1">
            <a:extLst>
              <a:ext uri="{FF2B5EF4-FFF2-40B4-BE49-F238E27FC236}">
                <a16:creationId xmlns:a16="http://schemas.microsoft.com/office/drawing/2014/main" id="{299F68C7-9755-45F5-B522-3C7411FBF69B}"/>
              </a:ext>
            </a:extLst>
          </p:cNvPr>
          <p:cNvSpPr>
            <a:spLocks noGrp="1"/>
          </p:cNvSpPr>
          <p:nvPr>
            <p:ph type="title"/>
          </p:nvPr>
        </p:nvSpPr>
        <p:spPr/>
        <p:txBody>
          <a:bodyPr/>
          <a:lstStyle/>
          <a:p>
            <a:r>
              <a:rPr lang="cs-CZ" altLang="cs-CZ" dirty="0" err="1"/>
              <a:t>Mutagenesis</a:t>
            </a:r>
            <a:endParaRPr lang="cs-CZ" altLang="cs-CZ" dirty="0"/>
          </a:p>
        </p:txBody>
      </p:sp>
      <p:sp>
        <p:nvSpPr>
          <p:cNvPr id="137219" name="Zástupný symbol pro obsah 2">
            <a:extLst>
              <a:ext uri="{FF2B5EF4-FFF2-40B4-BE49-F238E27FC236}">
                <a16:creationId xmlns:a16="http://schemas.microsoft.com/office/drawing/2014/main" id="{74949509-DE5C-4CC1-97B6-3780DE2EF1B8}"/>
              </a:ext>
            </a:extLst>
          </p:cNvPr>
          <p:cNvSpPr>
            <a:spLocks noGrp="1"/>
          </p:cNvSpPr>
          <p:nvPr>
            <p:ph idx="1"/>
          </p:nvPr>
        </p:nvSpPr>
        <p:spPr/>
        <p:txBody>
          <a:bodyPr/>
          <a:lstStyle/>
          <a:p>
            <a:r>
              <a:rPr lang="en-GB" altLang="cs-CZ" dirty="0"/>
              <a:t>Sudden, unregulated and permanent change in genotype that is transmitted during cell division.</a:t>
            </a:r>
          </a:p>
          <a:p>
            <a:r>
              <a:rPr lang="en-GB" altLang="cs-CZ" dirty="0"/>
              <a:t>Some types of mutations can cause carcinogenic effects because they alter the coding sequence for proteins that are part of growth regulation.</a:t>
            </a:r>
          </a:p>
          <a:p>
            <a:r>
              <a:rPr lang="en-GB" altLang="cs-CZ" dirty="0"/>
              <a:t>From the pharmaceuticals, mutagens are, for example, </a:t>
            </a:r>
            <a:r>
              <a:rPr lang="en-GB" altLang="cs-CZ" dirty="0" err="1"/>
              <a:t>cytostatics</a:t>
            </a:r>
            <a:r>
              <a:rPr lang="en-GB" altLang="cs-CZ" dirty="0"/>
              <a:t> from the group of alkylating agents.</a:t>
            </a:r>
          </a:p>
          <a:p>
            <a:endParaRPr lang="en-GB" altLang="cs-CZ"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3021"/>
    </mc:Choice>
    <mc:Fallback xmlns="">
      <p:transition spd="slow" advTm="3302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27D8943A-8E3B-481C-B0FE-26D47FCD8730}"/>
              </a:ext>
            </a:extLst>
          </p:cNvPr>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6" name="Nadpis 3">
            <a:extLst>
              <a:ext uri="{FF2B5EF4-FFF2-40B4-BE49-F238E27FC236}">
                <a16:creationId xmlns:a16="http://schemas.microsoft.com/office/drawing/2014/main" id="{023203F0-A04E-4085-A8BA-791A161BB4E5}"/>
              </a:ext>
            </a:extLst>
          </p:cNvPr>
          <p:cNvSpPr>
            <a:spLocks noGrp="1"/>
          </p:cNvSpPr>
          <p:nvPr>
            <p:ph type="title"/>
            <p:custDataLst>
              <p:tags r:id="rId2"/>
            </p:custDataLst>
          </p:nvPr>
        </p:nvSpPr>
        <p:spPr>
          <a:xfrm>
            <a:off x="567000" y="1523584"/>
            <a:ext cx="11229665" cy="2462849"/>
          </a:xfrm>
        </p:spPr>
        <p:txBody>
          <a:bodyPr>
            <a:normAutofit fontScale="90000"/>
          </a:bodyPr>
          <a:lstStyle/>
          <a:p>
            <a:pPr algn="ctr">
              <a:lnSpc>
                <a:spcPct val="150000"/>
              </a:lnSpc>
              <a:spcBef>
                <a:spcPts val="0"/>
              </a:spcBef>
              <a:spcAft>
                <a:spcPts val="600"/>
              </a:spcAft>
            </a:pPr>
            <a:r>
              <a:rPr lang="cs-CZ" sz="2800" dirty="0">
                <a:solidFill>
                  <a:schemeClr val="tx1"/>
                </a:solidFill>
              </a:rPr>
              <a:t>Copyright notice</a:t>
            </a:r>
            <a:br>
              <a:rPr lang="cs-CZ" sz="2800" dirty="0">
                <a:solidFill>
                  <a:schemeClr val="tx1"/>
                </a:solidFill>
              </a:rPr>
            </a:br>
            <a:r>
              <a:rPr lang="cs-CZ" sz="2800" b="0" dirty="0">
                <a:solidFill>
                  <a:schemeClr val="tx1"/>
                </a:solidFill>
              </a:rPr>
              <a:t>The presentation is copyrighted work created by employees of Masaryk university.</a:t>
            </a:r>
            <a:br>
              <a:rPr lang="cs-CZ" sz="2800" b="0" dirty="0">
                <a:solidFill>
                  <a:schemeClr val="tx1"/>
                </a:solidFill>
              </a:rPr>
            </a:br>
            <a:r>
              <a:rPr lang="cs-CZ" sz="2800" b="0" dirty="0">
                <a:solidFill>
                  <a:schemeClr val="tx1"/>
                </a:solidFill>
              </a:rPr>
              <a:t>Students are allowed to make copies for </a:t>
            </a:r>
            <a:r>
              <a:rPr lang="cs-CZ" sz="2800" b="0" dirty="0" err="1">
                <a:solidFill>
                  <a:schemeClr val="tx1"/>
                </a:solidFill>
              </a:rPr>
              <a:t>learning</a:t>
            </a:r>
            <a:r>
              <a:rPr lang="cs-CZ" sz="2800" b="0" dirty="0">
                <a:solidFill>
                  <a:schemeClr val="tx1"/>
                </a:solidFill>
              </a:rPr>
              <a:t> </a:t>
            </a:r>
            <a:r>
              <a:rPr lang="cs-CZ" sz="2800" b="0" dirty="0" err="1">
                <a:solidFill>
                  <a:schemeClr val="tx1"/>
                </a:solidFill>
              </a:rPr>
              <a:t>purposes</a:t>
            </a:r>
            <a:r>
              <a:rPr lang="cs-CZ" sz="2800" b="0" dirty="0">
                <a:solidFill>
                  <a:schemeClr val="tx1"/>
                </a:solidFill>
              </a:rPr>
              <a:t> </a:t>
            </a:r>
            <a:r>
              <a:rPr lang="cs-CZ" sz="2800" b="0" dirty="0" err="1">
                <a:solidFill>
                  <a:schemeClr val="tx1"/>
                </a:solidFill>
              </a:rPr>
              <a:t>only</a:t>
            </a:r>
            <a:r>
              <a:rPr lang="cs-CZ" sz="2800" b="0" dirty="0">
                <a:solidFill>
                  <a:schemeClr val="tx1"/>
                </a:solidFill>
              </a:rPr>
              <a:t>. </a:t>
            </a:r>
            <a:br>
              <a:rPr lang="cs-CZ" sz="2800" b="0" dirty="0">
                <a:solidFill>
                  <a:schemeClr val="tx1"/>
                </a:solidFill>
              </a:rPr>
            </a:br>
            <a:r>
              <a:rPr lang="cs-CZ" sz="2800" b="0" dirty="0">
                <a:solidFill>
                  <a:schemeClr val="tx1"/>
                </a:solidFill>
              </a:rPr>
              <a:t>Any unauthorised reproduction or distribution of the presentation or individual slidesis against the law.</a:t>
            </a:r>
            <a:br>
              <a:rPr lang="cs-CZ" dirty="0">
                <a:solidFill>
                  <a:schemeClr val="tx1"/>
                </a:solidFill>
              </a:rPr>
            </a:br>
            <a:endParaRPr lang="cs-CZ" b="0" dirty="0">
              <a:solidFill>
                <a:schemeClr val="tx1"/>
              </a:solidFill>
            </a:endParaRPr>
          </a:p>
        </p:txBody>
      </p:sp>
    </p:spTree>
    <p:custDataLst>
      <p:tags r:id="rId1"/>
    </p:custDataLst>
    <p:extLst>
      <p:ext uri="{BB962C8B-B14F-4D97-AF65-F5344CB8AC3E}">
        <p14:creationId xmlns:p14="http://schemas.microsoft.com/office/powerpoint/2010/main" val="4135230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Nadpis 1">
            <a:extLst>
              <a:ext uri="{FF2B5EF4-FFF2-40B4-BE49-F238E27FC236}">
                <a16:creationId xmlns:a16="http://schemas.microsoft.com/office/drawing/2014/main" id="{596EE17D-4885-45CF-AAA8-84C494E491DE}"/>
              </a:ext>
            </a:extLst>
          </p:cNvPr>
          <p:cNvSpPr>
            <a:spLocks noGrp="1"/>
          </p:cNvSpPr>
          <p:nvPr>
            <p:ph type="title"/>
          </p:nvPr>
        </p:nvSpPr>
        <p:spPr/>
        <p:txBody>
          <a:bodyPr/>
          <a:lstStyle/>
          <a:p>
            <a:r>
              <a:rPr lang="cs-CZ" altLang="cs-CZ" dirty="0" err="1"/>
              <a:t>Teratogenesis</a:t>
            </a:r>
            <a:endParaRPr lang="cs-CZ" altLang="cs-CZ" dirty="0"/>
          </a:p>
        </p:txBody>
      </p:sp>
      <p:sp>
        <p:nvSpPr>
          <p:cNvPr id="138243" name="Zástupný symbol pro obsah 2">
            <a:extLst>
              <a:ext uri="{FF2B5EF4-FFF2-40B4-BE49-F238E27FC236}">
                <a16:creationId xmlns:a16="http://schemas.microsoft.com/office/drawing/2014/main" id="{F291A78F-7CB8-4AFC-8775-13010C172C98}"/>
              </a:ext>
            </a:extLst>
          </p:cNvPr>
          <p:cNvSpPr>
            <a:spLocks noGrp="1"/>
          </p:cNvSpPr>
          <p:nvPr>
            <p:ph idx="1"/>
          </p:nvPr>
        </p:nvSpPr>
        <p:spPr>
          <a:xfrm>
            <a:off x="720000" y="1359001"/>
            <a:ext cx="10753200" cy="4139998"/>
          </a:xfrm>
        </p:spPr>
        <p:txBody>
          <a:bodyPr/>
          <a:lstStyle/>
          <a:p>
            <a:r>
              <a:rPr lang="en-GB" altLang="cs-CZ" sz="2400" dirty="0"/>
              <a:t>Variations in the development of the individual - from fertilization of the egg to the postnatal period, including death of the embryo or </a:t>
            </a:r>
            <a:r>
              <a:rPr lang="en-GB" altLang="cs-CZ" sz="2400" dirty="0" err="1"/>
              <a:t>fetus</a:t>
            </a:r>
            <a:r>
              <a:rPr lang="en-GB" altLang="cs-CZ" sz="2400" dirty="0"/>
              <a:t>, morphological malformations, mental defects, growth retardation and intellect to various functional organ defects.</a:t>
            </a:r>
          </a:p>
          <a:p>
            <a:r>
              <a:rPr lang="en-GB" altLang="cs-CZ" sz="2400" b="1" dirty="0"/>
              <a:t>Thalidomide (</a:t>
            </a:r>
            <a:r>
              <a:rPr lang="en-GB" altLang="cs-CZ" sz="2400" b="1" dirty="0" err="1"/>
              <a:t>Contergan</a:t>
            </a:r>
            <a:r>
              <a:rPr lang="en-GB" altLang="cs-CZ" sz="2400" b="1" dirty="0"/>
              <a:t>) 1960&gt; </a:t>
            </a:r>
            <a:r>
              <a:rPr lang="en-GB" altLang="cs-CZ" sz="2400" b="1" dirty="0" err="1"/>
              <a:t>Focomelia</a:t>
            </a:r>
            <a:endParaRPr lang="en-GB" altLang="cs-CZ" sz="2400" b="1" dirty="0"/>
          </a:p>
          <a:p>
            <a:r>
              <a:rPr lang="en-GB" altLang="cs-CZ" sz="2400" dirty="0"/>
              <a:t>Decisive factors:</a:t>
            </a:r>
          </a:p>
          <a:p>
            <a:pPr lvl="1"/>
            <a:r>
              <a:rPr lang="en-GB" altLang="cs-CZ" dirty="0"/>
              <a:t>Type of substance, physical and chemical properties&gt; placental penetration</a:t>
            </a:r>
          </a:p>
          <a:p>
            <a:pPr lvl="1"/>
            <a:r>
              <a:rPr lang="en-GB" altLang="cs-CZ" dirty="0"/>
              <a:t>Dose and duration of exposure</a:t>
            </a:r>
          </a:p>
          <a:p>
            <a:pPr lvl="1"/>
            <a:r>
              <a:rPr lang="en-GB" altLang="cs-CZ" dirty="0"/>
              <a:t>New </a:t>
            </a:r>
            <a:r>
              <a:rPr lang="en-GB" altLang="cs-CZ" dirty="0" err="1"/>
              <a:t>fetal</a:t>
            </a:r>
            <a:r>
              <a:rPr lang="en-GB" altLang="cs-CZ" dirty="0"/>
              <a:t> developmental stage - Gametogenesis&gt; </a:t>
            </a:r>
            <a:r>
              <a:rPr lang="en-GB" altLang="cs-CZ" dirty="0" err="1"/>
              <a:t>Blastogenesis</a:t>
            </a:r>
            <a:r>
              <a:rPr lang="en-GB" altLang="cs-CZ" dirty="0"/>
              <a:t>&gt; Organogenesis&gt; </a:t>
            </a:r>
            <a:r>
              <a:rPr lang="en-GB" altLang="cs-CZ" dirty="0" err="1"/>
              <a:t>Fetal</a:t>
            </a:r>
            <a:r>
              <a:rPr lang="en-GB" altLang="cs-CZ" dirty="0"/>
              <a:t> developmental period</a:t>
            </a:r>
          </a:p>
          <a:p>
            <a:pPr lvl="1"/>
            <a:r>
              <a:rPr lang="en-GB" altLang="cs-CZ" dirty="0"/>
              <a:t>Maternal organism (age)</a:t>
            </a:r>
          </a:p>
          <a:p>
            <a:pPr lvl="1"/>
            <a:r>
              <a:rPr lang="en-GB" altLang="cs-CZ" dirty="0"/>
              <a:t>Individual reactivity</a:t>
            </a:r>
            <a:endParaRPr lang="cs-CZ" altLang="cs-CZ" sz="11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2778"/>
    </mc:Choice>
    <mc:Fallback xmlns="">
      <p:transition spd="slow" advTm="52778"/>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Nadpis 1">
            <a:extLst>
              <a:ext uri="{FF2B5EF4-FFF2-40B4-BE49-F238E27FC236}">
                <a16:creationId xmlns:a16="http://schemas.microsoft.com/office/drawing/2014/main" id="{F813970F-C81D-4EF4-8517-38EF9F285C4D}"/>
              </a:ext>
            </a:extLst>
          </p:cNvPr>
          <p:cNvSpPr>
            <a:spLocks noGrp="1"/>
          </p:cNvSpPr>
          <p:nvPr>
            <p:ph type="title"/>
          </p:nvPr>
        </p:nvSpPr>
        <p:spPr/>
        <p:txBody>
          <a:bodyPr/>
          <a:lstStyle/>
          <a:p>
            <a:r>
              <a:rPr lang="cs-CZ" altLang="cs-CZ" dirty="0" err="1"/>
              <a:t>Teratogens</a:t>
            </a:r>
            <a:endParaRPr lang="cs-CZ" altLang="cs-CZ" dirty="0"/>
          </a:p>
        </p:txBody>
      </p:sp>
      <p:sp>
        <p:nvSpPr>
          <p:cNvPr id="140292" name="Obdélník 3">
            <a:extLst>
              <a:ext uri="{FF2B5EF4-FFF2-40B4-BE49-F238E27FC236}">
                <a16:creationId xmlns:a16="http://schemas.microsoft.com/office/drawing/2014/main" id="{DB65D573-A462-4B2C-9C36-CB35C4217424}"/>
              </a:ext>
            </a:extLst>
          </p:cNvPr>
          <p:cNvSpPr>
            <a:spLocks noChangeArrowheads="1"/>
          </p:cNvSpPr>
          <p:nvPr/>
        </p:nvSpPr>
        <p:spPr bwMode="auto">
          <a:xfrm>
            <a:off x="4151313" y="1206501"/>
            <a:ext cx="45720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2400" b="1" dirty="0">
                <a:solidFill>
                  <a:schemeClr val="tx1"/>
                </a:solidFill>
              </a:rPr>
              <a:t>Spina </a:t>
            </a:r>
            <a:r>
              <a:rPr lang="cs-CZ" altLang="cs-CZ" sz="2400" b="1" dirty="0" err="1">
                <a:solidFill>
                  <a:schemeClr val="tx1"/>
                </a:solidFill>
              </a:rPr>
              <a:t>bifida</a:t>
            </a:r>
            <a:r>
              <a:rPr lang="cs-CZ" altLang="cs-CZ" sz="2400" b="1" dirty="0">
                <a:solidFill>
                  <a:schemeClr val="tx1"/>
                </a:solidFill>
              </a:rPr>
              <a:t> (</a:t>
            </a:r>
            <a:r>
              <a:rPr lang="cs-CZ" altLang="cs-CZ" sz="2400" b="1" dirty="0" err="1">
                <a:solidFill>
                  <a:schemeClr val="tx1"/>
                </a:solidFill>
              </a:rPr>
              <a:t>valproic</a:t>
            </a:r>
            <a:r>
              <a:rPr lang="cs-CZ" altLang="cs-CZ" sz="2400" b="1" dirty="0">
                <a:solidFill>
                  <a:schemeClr val="tx1"/>
                </a:solidFill>
              </a:rPr>
              <a:t> acid)</a:t>
            </a:r>
          </a:p>
          <a:p>
            <a:r>
              <a:rPr lang="cs-CZ" altLang="cs-CZ" sz="800" dirty="0">
                <a:solidFill>
                  <a:schemeClr val="tx1"/>
                </a:solidFill>
              </a:rPr>
              <a:t>http://ec.cotot.com/spina-bifida</a:t>
            </a:r>
          </a:p>
        </p:txBody>
      </p:sp>
      <p:sp>
        <p:nvSpPr>
          <p:cNvPr id="7" name="TextovéPole 6">
            <a:extLst>
              <a:ext uri="{FF2B5EF4-FFF2-40B4-BE49-F238E27FC236}">
                <a16:creationId xmlns:a16="http://schemas.microsoft.com/office/drawing/2014/main" id="{513379E5-6283-4649-A4C0-BCBAAAFF021A}"/>
              </a:ext>
            </a:extLst>
          </p:cNvPr>
          <p:cNvSpPr txBox="1"/>
          <p:nvPr/>
        </p:nvSpPr>
        <p:spPr>
          <a:xfrm>
            <a:off x="4708525" y="3405188"/>
            <a:ext cx="10726738" cy="1000274"/>
          </a:xfrm>
          <a:prstGeom prst="rect">
            <a:avLst/>
          </a:prstGeom>
          <a:noFill/>
        </p:spPr>
        <p:txBody>
          <a:bodyPr>
            <a:spAutoFit/>
          </a:bodyPr>
          <a:lstStyle/>
          <a:p>
            <a:pPr>
              <a:defRPr/>
            </a:pPr>
            <a:r>
              <a:rPr lang="cs-CZ" b="1" dirty="0">
                <a:latin typeface="+mj-lt"/>
              </a:rPr>
              <a:t>			</a:t>
            </a:r>
            <a:r>
              <a:rPr lang="cs-CZ" sz="2000" b="1" dirty="0">
                <a:latin typeface="+mj-lt"/>
              </a:rPr>
              <a:t>        </a:t>
            </a:r>
            <a:r>
              <a:rPr lang="cs-CZ" sz="2000" b="1" dirty="0" err="1">
                <a:latin typeface="+mj-lt"/>
              </a:rPr>
              <a:t>Fokomalia</a:t>
            </a:r>
            <a:r>
              <a:rPr lang="cs-CZ" sz="2000" b="1" dirty="0">
                <a:latin typeface="+mj-lt"/>
              </a:rPr>
              <a:t> (thalidomide)</a:t>
            </a:r>
          </a:p>
          <a:p>
            <a:pPr>
              <a:defRPr/>
            </a:pPr>
            <a:r>
              <a:rPr lang="cs-CZ" sz="1100" dirty="0">
                <a:latin typeface="+mj-lt"/>
              </a:rPr>
              <a:t>http://magazin.atlas.sk/spektrum/nezvratny-osud-katastrofy-za-ktore-si-mozeme-sami/727881.html</a:t>
            </a:r>
          </a:p>
          <a:p>
            <a:pPr>
              <a:defRPr/>
            </a:pPr>
            <a:endParaRPr lang="cs-CZ" dirty="0">
              <a:latin typeface="Arial" charset="0"/>
            </a:endParaRPr>
          </a:p>
        </p:txBody>
      </p:sp>
      <p:sp>
        <p:nvSpPr>
          <p:cNvPr id="140294" name="AutoShape 2" descr="data:image/jpeg;base64,/9j/4AAQSkZJRgABAQAAAQABAAD/2wCEAAkGBxQTEhQUEhMVFhUXGR4XGBgYFRgfHxocIBoeGB4cJCQeHiggHRsnHBoiITEhJik3Li4vHR81OD8sOCgtLisBCgoKDg0OGhAQGi0kHyYvLCw0LCwsLCwsLCwsLCwsLCwsLCwsLCwsLCwsLCwsLCwsLCwsLCwsLCwsLCsrNzcrN//AABEIAFwAjQMBIgACEQEDEQH/xAAbAAADAQEBAQEAAAAAAAAAAAAEBQYDAgcBAP/EADcQAAIBAgUCBAQEBgIDAQAAAAECEQMhAAQSMUEFUQYiYXETMoGRByOhsRRCUuHw8cHRYoKiFf/EABkBAAMBAQEAAAAAAAAAAAAAAAECAwAEBf/EACIRAAICAgICAgMAAAAAAAAAAAABAhEDIRJBMVEEEyIy8P/aAAwDAQACEQMRAD8AMy/ShVcV6juBUdVqAkqtVIhE0Bgs3MGTzYSQUWe8FU6lUxTCkyfLIUWkAAmFJiIYkk7aYxcNny5IWwWVpmdjB81gQTMWGwBmbYxztQqFb4gXTBBgSGmI8xsbkxIIgyTJ0oQPLf8A8zN5GoTTplhMPTRtR9CVBLqt4DEb+8G38NeIUqAfmSOVMyOL/wCcY76tVFR9IdmgBTrVATJkbkHSP6iYvvc4IyfSApLFEIsdbA3HAB0iSY7mL74Ru2Xxtob5nKUaiMZvcwOTFsJ8xlaa0/hIgZ4kkjbZVWRfXttcd8A9UFVSQWimATAtKwTF+8bxyDhh4W81HUCoapLLKwFuQIk2tHOw9cBP0WlP0d9KyJIZSLKIKyJLWufN9IkbYZ5Xpaw0ZeJEESYI3JsW8035974YZVEB0gyB6WLcseCeRA7YOpVGYkTA9Of8GDx0GDAum9NC6ZbUFkiRGkffbm/rgbNZZUBYSIEeXeAbe/1w/qoPljeZvxz64FzNIBZTfaTsIkzf7YPHVDcyazuU+Kq6dRUkEiJNrX53+gx96f0yKbB4hRB50yIP1IwTmyUpXJsbEmB5oJBj13PF8AdUzJGWfSSWi4kHVbYECducBpXZOVtUQ3Wh8dlpU5h3hB67Se+KV8gqpSylH5EguRH5jAgsf/UHEhUzr66NRBphW0tHIEffFr0ikJUOwKhJDbalYgknsQ1oxlqNezm43O2OMjUdG8hVli4B29Z2M9sUmRzYMDk7YSZKgFALNJYsZWIA4/aZx+oZsLW8uxABHZpMEehAJwdo74z5KmVgYjcfbHxmBxjTqSQJgjHw1SDth/AqRAdNzp0mowBL1YVZAsbBiSIHykBR2g8YGzTqSXGnUGhCwlRpPMm7apAX0bfiK6T4ohBTaaYUQpYiBEBSBYCCTJ2gbEkxtnOvKQvwXJRVAUAXB1/MdQmIkkeoEiwxmrOCipqn80LrXzGV7AgFSxgzJnTAO4AudvvwSiryIjSsHRNz3kjduNrDfEj03qTrR1XLLT0yJGyjSDcbao72EERBf1et6AtMR8stFhLAG3rJIjiNucJxZWEWzPrNf88zqYhR5LbapK+xIA2mYw5yWbYkU6cBAA+kbWUNp3mJCkn1OJvrnUfiOStK4W5g7LBiQRIsSSZ425Z9J6hTNVa7EUwIlQRcgamEcCNuI3wnF2UeOSd0V2VPw5W8uxJYxIBA29rW5NsNctW867x5jbY2NvvH2xJP4gpOxaCBBaDwACd/eI9SMP8ApFfWtOobuN+11k/tH/WKRXRqlQ4WuFkNYgAmeJJ/T/o4U9Q6kEV5YAKYvH+QRJ9sLOs5llAVgZd5J1HzKCWBtte0TeMZHpr1GYtpgtJhtx6TMkfXBbd0i0MLrZt4kzinLjSZJcaV2Mc6Z33t3+uFFSk5p6QNIE32P2YQffDPNdBqlFBqwFuNFMe1y2r9AMAp4bVlipVrMBMecqv/AMRg/W2y8MCa8nnBzz0KpV1Hw58y6pJI/nBP830A4jF74OqpWCaHFQKxI+4Okj+XvfeMK/EvgOlp10WKnlXaZPucTnhzqD5Cq7/0gAy0rcwbWJYiVAnknZTAcemSz4lVo9f6ZXFVCCRAkTxIPHf198ZJQ+ZgdRMn2i/2BBH1wP0fNBkLBXQNpIWBZpOofrH/AKmcFCrMKpsLEx/KJnbkmDhWtbJKToeZJiyhu4t7C+DqLC/OFfTqp0IDuFH98G5SCJ73++GXgqtrZ4P+JHhY0ClVBNNgFJE2sIO/OOPw98ONmNbG4mBzfmP027Y9K6q6ZzKshgpp3R1lRczcxPuZn0wg/D2uMpry9Q3BlSVIJBM7Xg379jzjRao5q3Z307oA/hKpqbkl2973t/rbFCvRqa5MqQDC7sJkx+l4GEOa6wtJgrBvhljDEWZAYm28cj/eGebNf4ARVlHKqjgg6QzQpb2/4GNyivJ0K15PvT/DFABabqCxXck34P74Yp4HoqdQAhYO/IPvxa3v3wRW6JVGh9Woi0QB9ffB/RUqmfjMbEgLpg273wqnDsf7deSPz3Q1Wo4A8ukaYBsA06b72H7Yoek5KSSjEie/oP8AWKPqFGQHQCV4sJH+f84Q9KU0zUUtBLSFtaR+t5wYOLHjk5RD81lksGAgDeJgYCq5ZaYLIRHbvg3O5hAomWY+Ve8ngD6/pjJ/D7fBcszSQSqDYW/XDzkoq0UjkUVUnRhRrE3Gx2x1/EK8gRbthPQ6nA0k24GD+nuILGBO2GUi04pKwfM9LD+pNxJOIvxh0j4IpkKunWGM+mwuY5+knF6MwVLECwttyeftiN8R0v4utTphyQHHxTwEF/S5O31xPJNWl2zlytsfdPpzlfLpGoWCiBpm7XvJuJPM4M6bqZtAPkHzNHFzH7D2nGVGrq8qCE0qbC4WJG+1vN9Rzhll1hypICm0C8gWufbjA7ONbNVqTUABi5vHF8apXKkggD68cYxdgtWnsOP+caZ4SQSQCZF/Q4BdaJLpvUFU6SsM3zgKQDbc2ge8/bEt436c1LS2XEBG1IV2UEAFbkkgxJExtpAvNN1tAjITPmB45242ucdU9Neh5zJU6Hvf0O2398LGVOiMIqXkh+leL0q1KaV6YCwwcnYyJn02+/0xQZb8RaFKiaLrUZkgBlWx0sL+Yhrgdt4xH9S8KVfiVNADQZgdjecJ6OVNWFRfOJZpPa8xxA3wXGLdmljflnqyfi1l6etor1CSCtM00XTuCNQYyNuP3wHlfxkprOvLVSxJNnSIJkfpjyvMIxhSJ02/t+/3w/6R4Nq1NJc6VJv3i3+8PwixIxbdF31D8ZFagy0cvUSqSBLFSoXk2NzEiPWcFUfxZyNS9bLVlYbRpP6qwMYmj4ARj5XIHPvGGGR/D+iEfWxYlIDTGhpIta5iPqfTG+r0jpXx2ldlP4N8c5GvmKoGmixKij8SxcQBv8urUflmY+uKDr3XjlVrV65HwtMUVVpLzGywJaeT8o9JOPHR+HznTFVYMTKn9u/pOLjw10VKFPQztUb+abjiw1GIG315nGUPRn8dvbYv6J40y9aqGqBabtwRYEAASSApkzG59sWPTaBrAMD5CJkc77ek4GXpNEkzRpybyUXt6jvgPJ5Opk5XK1dNKdXwqiFgt5IQyCszyY+84zxUZxcX+LC+smoPyqQG4gT3m59PXCrqJWi1OlTeSbtCyXYiBfaOIJ2nFFk8uy02qVXLVHJjiBsAABYRHrzfE/1BEly5liQCFAjiEnf5dwBwYucSd2I262Msh5RCBmkAmDJY+XTfbSADfaBHOCMoSXYlhqJ23gYxywNNFCACVnb2UWnYHj0HJGOFqlSQL6vmPrcQPsRHvg2kxMfsIpiagbcJI+ux/XBmaCmNUcx98YKVpKEBAgSfU7k/rjP+G+ILsRBOxwyLWSOYzSg/mGSDqDDaPmXbiJHPG+54y+d+FmwGUilWUD2PBJGx2G+EHSs/8V0JMrUOoA+Ypclrm8TeLzM3OHXjPJhsoHWZokfYAc/rbCNUzlxvsZ58FGLqLpuP6h298Lsx0ChmfzaP5b91AHuDjvJdSFRKVUm7rDgf1C374+9NHw8wQPkqTHYML4pKN7PTq4qS7IbrHTv4fMpTLAgjVtF+Bi26TmAVUAzwbRa/+Xwm8ddFZ6usMBpQG/Nzhx4Z8L1WoBzVXT80jvHGxt3nA5JCRSg9jk1RaZ2sO0WMb9/8nG7udDksACII3gHyxwIGr1Pvz9pdBqgAtUUSQsssySYmzGNzgjO9LqUaNWrUZAigu0SZAA9AABEzeDhlmRb7IVRhSgAXMC3b1PqR6/XBy1NvXt/135/wDG2R6CdIltQbzTJG99oI29ftgfNZR01kugQGASTewGwBiDb6YdZExHlgc1syEgHVe83Ow9OLbe0SbYL6ZlfiNradA44t9B/gGFvTMuazzugIiAYJ35Gww9zVYIAlMxNgP1k/ecacqQkwTr3VANSoPMQQD2gWMe9sTGXybU6f5jsryWkQWJbe/JBtvFtjOHVeiBqsNUhmLbGLA+44wu6xWqVIVIGpgFYEze5nsOB7A8453s55qkY0syzMVDCAYIIAAgbAiNVyd7dt5xtkcwbuflB0qo4sb355njVhNmgtGo1MpJALaidzoHe31PONenOz1As6Vgxq3JJW9rA2nCbESoo0p3BZhLk3PAkx9Tb7Y0z2e+FpAK3n+YgWt33746rVAo0i5RdUjgg3G+/OEuez1Si7abqxtIkiO5JJmCMPdGk30eZ5KqEYCVGozaxsRH2MiZ2J3xbtmUqhkYC9K5K/LIMSJkEdycec5d/zVPoT++KHwyT5F1GC1734tPbFJI40wbwxnhTNSg25Pl7Ai37ev8u2K+gA6g6iL/UEGxHqN8QniuiKeYZktD2+kYvPDt6RJv5QY42xSO0ev8LJcXFibxvnvKuo+ciIA3vEzwOcWngfMTl2QiASCnsQJ+zT+mEnVcmlTLCqyjVTIK9rwDPf+ww28BCaYkkwkD2xLjdDZYflRT0waqoht3/b++D3VXT4bgEMIYEC4i4/XAGQEyTvqI/XBKnz+2CsS/vRBoJykU6QXZUECTwNhf6YnMxW+OzAEilIn/zIA2HaRzvvjrxJnHFRaQMIw83rg7p9AAhRYAW+2GhiUbkNCK/YIyuV0iJuRG3HbAObOlwzA2MTAJHl/W+/phmdsAdTN/f/AKxKcrdhTsBzfmXyiLwT/SL3ncW4HfA3TSKi64IVPKCeSSBz7cRJ9L4MroICiwIMwY/m0/thV03MkpUSFAVGIgchdd5mbjC9kcjEviGDVuR5vLHdgCI9wxI++GWVpFUBqDzEAMIEmCP3F+dsKWpyy1DJZni9wJkmO2KzL0g6pqHzXPvBP/GESJtnFZwKYQEA6RckbtftvY/bEpnqvxTqVoA8sgbhQFB3tttx74beIPN8LcSUW3ZgAR/9HADxTZwAD5tImbBVUAWI4w/knKR//9k=">
            <a:extLst>
              <a:ext uri="{FF2B5EF4-FFF2-40B4-BE49-F238E27FC236}">
                <a16:creationId xmlns:a16="http://schemas.microsoft.com/office/drawing/2014/main" id="{A9E97FA7-B647-4A1E-AB5E-64293328C50E}"/>
              </a:ext>
            </a:extLst>
          </p:cNvPr>
          <p:cNvSpPr>
            <a:spLocks noChangeAspect="1" noChangeArrowheads="1"/>
          </p:cNvSpPr>
          <p:nvPr/>
        </p:nvSpPr>
        <p:spPr bwMode="auto">
          <a:xfrm>
            <a:off x="4379913" y="3100388"/>
            <a:ext cx="22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endParaRPr lang="cs-CZ" altLang="cs-CZ"/>
          </a:p>
        </p:txBody>
      </p:sp>
      <p:sp>
        <p:nvSpPr>
          <p:cNvPr id="11" name="TextovéPole 10">
            <a:extLst>
              <a:ext uri="{FF2B5EF4-FFF2-40B4-BE49-F238E27FC236}">
                <a16:creationId xmlns:a16="http://schemas.microsoft.com/office/drawing/2014/main" id="{81C500E7-5C0E-4A10-BA5B-F8BADB1CC73B}"/>
              </a:ext>
            </a:extLst>
          </p:cNvPr>
          <p:cNvSpPr txBox="1"/>
          <p:nvPr/>
        </p:nvSpPr>
        <p:spPr>
          <a:xfrm>
            <a:off x="4746626" y="5559426"/>
            <a:ext cx="6532558" cy="723275"/>
          </a:xfrm>
          <a:prstGeom prst="rect">
            <a:avLst/>
          </a:prstGeom>
          <a:noFill/>
        </p:spPr>
        <p:txBody>
          <a:bodyPr wrap="none">
            <a:spAutoFit/>
          </a:bodyPr>
          <a:lstStyle/>
          <a:p>
            <a:pPr>
              <a:defRPr/>
            </a:pPr>
            <a:r>
              <a:rPr lang="cs-CZ" sz="3200" b="1" dirty="0" err="1">
                <a:latin typeface="+mj-lt"/>
              </a:rPr>
              <a:t>Gingival</a:t>
            </a:r>
            <a:r>
              <a:rPr lang="cs-CZ" sz="3200" b="1" dirty="0">
                <a:latin typeface="+mj-lt"/>
              </a:rPr>
              <a:t> </a:t>
            </a:r>
            <a:r>
              <a:rPr lang="cs-CZ" sz="3200" b="1" dirty="0" err="1">
                <a:latin typeface="+mj-lt"/>
              </a:rPr>
              <a:t>hyperplasia</a:t>
            </a:r>
            <a:r>
              <a:rPr lang="cs-CZ" sz="3200" b="1" dirty="0">
                <a:latin typeface="+mj-lt"/>
              </a:rPr>
              <a:t> (</a:t>
            </a:r>
            <a:r>
              <a:rPr lang="cs-CZ" sz="3200" b="1" dirty="0" err="1">
                <a:latin typeface="+mj-lt"/>
              </a:rPr>
              <a:t>phenytoin</a:t>
            </a:r>
            <a:r>
              <a:rPr lang="cs-CZ" sz="3200" b="1" dirty="0">
                <a:latin typeface="+mj-lt"/>
              </a:rPr>
              <a:t>)</a:t>
            </a:r>
          </a:p>
          <a:p>
            <a:pPr>
              <a:defRPr/>
            </a:pPr>
            <a:r>
              <a:rPr lang="cs-CZ" sz="900" dirty="0">
                <a:latin typeface="+mj-lt"/>
              </a:rPr>
              <a:t>http://www.otszonline.hu/haziorvoslas/cikk/szisztemas_betegsegek_szajuregi_tunetei</a:t>
            </a:r>
          </a:p>
        </p:txBody>
      </p:sp>
      <p:pic>
        <p:nvPicPr>
          <p:cNvPr id="140296" name="Picture 2">
            <a:extLst>
              <a:ext uri="{FF2B5EF4-FFF2-40B4-BE49-F238E27FC236}">
                <a16:creationId xmlns:a16="http://schemas.microsoft.com/office/drawing/2014/main" id="{B7894FF7-227D-4B60-B575-204BFC75AC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1781"/>
          <a:stretch>
            <a:fillRect/>
          </a:stretch>
        </p:blipFill>
        <p:spPr bwMode="auto">
          <a:xfrm>
            <a:off x="1858963" y="1449388"/>
            <a:ext cx="2292350" cy="2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0297" name="Picture 3">
            <a:extLst>
              <a:ext uri="{FF2B5EF4-FFF2-40B4-BE49-F238E27FC236}">
                <a16:creationId xmlns:a16="http://schemas.microsoft.com/office/drawing/2014/main" id="{A8FA92F5-6329-4DB7-9E6D-F7CCAC5DC90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625" y="1928813"/>
            <a:ext cx="2381250"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0298" name="Picture 4">
            <a:extLst>
              <a:ext uri="{FF2B5EF4-FFF2-40B4-BE49-F238E27FC236}">
                <a16:creationId xmlns:a16="http://schemas.microsoft.com/office/drawing/2014/main" id="{D86239D2-AB4D-4875-A01F-D156598D2C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8025" y="4243389"/>
            <a:ext cx="2516188"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1374"/>
    </mc:Choice>
    <mc:Fallback xmlns="">
      <p:transition spd="slow" advTm="41374"/>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Nadpis 1">
            <a:extLst>
              <a:ext uri="{FF2B5EF4-FFF2-40B4-BE49-F238E27FC236}">
                <a16:creationId xmlns:a16="http://schemas.microsoft.com/office/drawing/2014/main" id="{39EE66DC-8A99-41B6-BD2D-BA1D8FFC3244}"/>
              </a:ext>
            </a:extLst>
          </p:cNvPr>
          <p:cNvSpPr>
            <a:spLocks noGrp="1"/>
          </p:cNvSpPr>
          <p:nvPr>
            <p:ph type="title"/>
          </p:nvPr>
        </p:nvSpPr>
        <p:spPr/>
        <p:txBody>
          <a:bodyPr/>
          <a:lstStyle/>
          <a:p>
            <a:r>
              <a:rPr lang="cs-CZ" altLang="cs-CZ" dirty="0" err="1"/>
              <a:t>Cancerogenesis</a:t>
            </a:r>
            <a:endParaRPr lang="cs-CZ" altLang="cs-CZ" dirty="0"/>
          </a:p>
        </p:txBody>
      </p:sp>
      <p:sp>
        <p:nvSpPr>
          <p:cNvPr id="141315" name="Zástupný symbol pro obsah 2">
            <a:extLst>
              <a:ext uri="{FF2B5EF4-FFF2-40B4-BE49-F238E27FC236}">
                <a16:creationId xmlns:a16="http://schemas.microsoft.com/office/drawing/2014/main" id="{2ED39AD9-1225-4330-BC9C-3D0D2F42A47C}"/>
              </a:ext>
            </a:extLst>
          </p:cNvPr>
          <p:cNvSpPr>
            <a:spLocks noGrp="1"/>
          </p:cNvSpPr>
          <p:nvPr>
            <p:ph idx="1"/>
          </p:nvPr>
        </p:nvSpPr>
        <p:spPr/>
        <p:txBody>
          <a:bodyPr/>
          <a:lstStyle/>
          <a:p>
            <a:r>
              <a:rPr lang="en-GB" altLang="cs-CZ" dirty="0"/>
              <a:t>Substances which, by exposure, cause </a:t>
            </a:r>
            <a:r>
              <a:rPr lang="en-GB" altLang="cs-CZ" dirty="0" err="1"/>
              <a:t>tumor</a:t>
            </a:r>
            <a:r>
              <a:rPr lang="en-GB" altLang="cs-CZ" dirty="0"/>
              <a:t> growth in predisposed tissues</a:t>
            </a:r>
          </a:p>
          <a:p>
            <a:r>
              <a:rPr lang="en-GB" altLang="cs-CZ" dirty="0"/>
              <a:t>carcinogens show a dose-response effect&gt; dose accumulation</a:t>
            </a:r>
          </a:p>
          <a:p>
            <a:r>
              <a:rPr lang="en-GB" altLang="cs-CZ" dirty="0"/>
              <a:t>participation of other factors:</a:t>
            </a:r>
          </a:p>
          <a:p>
            <a:pPr lvl="1"/>
            <a:r>
              <a:rPr lang="en-GB" altLang="cs-CZ" sz="2800" dirty="0"/>
              <a:t>viral interactions</a:t>
            </a:r>
          </a:p>
          <a:p>
            <a:pPr lvl="1"/>
            <a:r>
              <a:rPr lang="en-GB" altLang="cs-CZ" sz="2800" dirty="0"/>
              <a:t>environmental impact</a:t>
            </a:r>
          </a:p>
          <a:p>
            <a:pPr lvl="1"/>
            <a:r>
              <a:rPr lang="en-GB" altLang="cs-CZ" sz="2800" dirty="0"/>
              <a:t>age</a:t>
            </a:r>
          </a:p>
          <a:p>
            <a:pPr lvl="1"/>
            <a:r>
              <a:rPr lang="en-GB" altLang="cs-CZ" sz="2800" dirty="0"/>
              <a:t>sex</a:t>
            </a:r>
          </a:p>
          <a:p>
            <a:pPr lvl="1"/>
            <a:r>
              <a:rPr lang="en-GB" altLang="cs-CZ" sz="2800" dirty="0"/>
              <a:t>immunological factors</a:t>
            </a:r>
            <a:endParaRPr lang="cs-CZ" altLang="cs-CZ" sz="2800" dirty="0"/>
          </a:p>
        </p:txBody>
      </p:sp>
      <p:sp>
        <p:nvSpPr>
          <p:cNvPr id="141316" name="AutoShape 2" descr="data:image/jpeg;base64,/9j/4AAQSkZJRgABAQAAAQABAAD/2wCEAAkGBxMSEhUUExQVFhQXFBUVFBUVEhQVFRUUFhQWFxQUFBQYHCggGBolHBUUITEhJSkrLi4uFx8zODMsNygtLisBCgoKBQUFDgUFDisZExkrKysrKysrKysrKysrKysrKysrKysrKysrKysrKysrKysrKysrKysrKysrKysrKysrK//AABEIARUAtgMBIgACEQEDEQH/xAAcAAABBQEBAQAAAAAAAAAAAAAAAQMEBQYHAgj/xAA2EAABBAAFAgUDAwMDBQEAAAABAAIDEQQFEiExBkETIlFhcQcygUKRoSOxwTPh8BQVUmLx0f/EABQBAQAAAAAAAAAAAAAAAAAAAAD/xAAUEQEAAAAAAAAAAAAAAAAAAAAA/9oADAMBAAIRAxEAPwDuKElJUAktKhAIQhAIQhAIQm55gxpcTQAsoPZKh4rNYY/vkY35cFyPrP6hSSFzIneFECQZPWvQrnkWc+K43b//AGc4k/IHZB9QYfNIX/bI03x5gpYK+YsHn1uDA8tc3g6jX79l0bpTrySNwixJBHZ3evW+4QdYQmcLiGyNDmkFpFghPIBCEIBCEIBCEIEKVIUqAQhCAQhCAQhCAQhCAWc66xOjCvA/Vtt7rQvdQWU61HiREBB885zFNinaY2+UGg3+55V7kuQNw7NL2F0hFmgCtJkeX6GOdYu3Xx68fKd8DSXG9TjzfICDnuYZM8yOLWkXvQ2WiyPD+JDoPLeD+oD09VPbiGGQtd6VXcflO5Dg4/FcWONW4EdkHS/p1IfALD+n19+61yyPQw/1K42H7WtcgEIQgEIQgEIQgQpUhSoBCEIBCEIBCEIBCEIG5hYWbzsgB11+Tz7LTSCwsz1Pl7Xx7gmjexrhBzvBaYnz+K+2bua2ht68blWmFnhxAuMC65pwv3XvMcubpL7IAbu14Ffumenv6rCQNPb2+AgqJcLh2ag1wMxs6ff0tXHSGCfoDpA1t/p/ySqyHCxOxGgscZO29Ue9HutDhcBiC8NGzb9bNf4Qa7JIGtDiwVZ3/Cu4uFBy6LQ0D2AVgECoQhAIQhAIQhAhSpClQCEIQCEIQCEJh+LYDRcL+UD6E2ydp4I/de7QKoGYt2KnqPjY9TSEGD6gwjZonBxcRRFNNe/7rmkmevwobGGyBodYs7kcbLc9UYjERslEGnUDuHd29/yue51NLJKCTH5SLuvSyUGp6TwjcRiDMZHtfWoNdtR9R7LpuSMPeifWuVyrp3Fx/wDUv0vDpA0aRx3rYLreQwODQXdwEFzG2l7QEIBCEIBCEIBCEIEKVIUqAQhCAQULy/hBExWLDe9LH5ngBI/U2TzHiyR+AnepcVI0uDTvVtB9Vm/+5P8AKJRRq7A2tBZwY44bUZrFEbgk/wD1aDLM9L26wdUf/l3F+oWL8czFwDQ/tVrVZRk7mQ6Q3Te5FoNXHNYBBsHcJXvVBgZHReRxIH6T7eifkxruBuf+clBk/qZM2Jlt2LtnEdh8rkecZ1C3W3wHFzyAXhwo7D7Xfhda6oyh8rXl/eyLFge1LiOP6fAkIZINIdvZ+3dB0D6WdPxvxfjuY9p06mtc66JvY+q7lHQ4XIejcmmjLZWSSHU0DfcUN7/ldHGLdQ5B77bn3QXRkpU8mfguLWNuuT2XmbEue3S299iSs51NlsjIbjJbRt2nugvH9QuYTqbqPYNT2W9QukdTo3N96Kx2U5w5gGunHiyN/lWP/dn1qLgPitkG+ZICvazmQ5r4mx+7+CFogUCoQhAhSpClQCEIQCbmOycTMxQUOdYRriHVuqnE9Ptme29m1vW35Wkx7LavGGFAIM1hcibhX7EkE7ErTzzBjNTjQCXGwamG+26q3u8VoZRI/wA+6B7wvFbbtgftVbJM+Fxqne17q0Y8sprhYA5CqM4y8SvD4nUe7fX4QVeZ9UNeSzTVtNkmgFzGTLgZ3P8AEbpv7Txzytl1DhXBjnAU+6O1GvZZ6XBhzDE9l2N3d0Gn6V61b4r8OGUI/tIP3j1Wyhxb5+G6fc8rnHQ/TrmNLiN27MJFupbzprLZtRfKS0b6d+R2JHZBew/06vcHv7qJ1hmwwuElnLQ7QwkN9fYqRmDzoLQQT2PdRcQGyxiGSnNIog7gjuCg5l0njpszBkZEGaXaXAE6eLsH9lrsvypxbJrFUSPlbDLMriw8YjhY1jB2aAAo+OGnVXcIGOmMHpaXfgD4WnjOyp8sbUYVrC5A8hCECFKkKVAIQhAJiVPpiQIIWNPlTWCsm+y9Y/gJzANpqBMwn0MJ9lnMJM4OO/lJ3rlXOfSgNDbG57qhw+ID7eLGl2kgtI4HKDRwSx/pFr14TbJDQCqqHCGQW2x/zlT8Hh3RtpzrKCpz9lsNsBHr6bLk2X4/XiXRgnyu2HII9iutdQsl8N1UW0e9X7LnUWAiLw5rS14PIrn0QdGyNjgAGx0ObKtZopD329goOU+KWNHAob3/AArSacxts7hBGMTW8O39/wDKq4X/ANcEjg71wnMZjDILqk2+AtH/ALGiD6+yDS16qHigFLw5toTOKagTBfap0Sg4I7flTowgfCVAQgQpUhSoBCEIBMzJ5MzFBX5i3YEJ7BDypMSV7wnCCpzxzS5oIuvMmJsMdGouAJ7bAfCczJoMpN7Nbv8AuouvS4GVpcP0jsB7oJeWTy8HcdvRWABPKVuJZQ0j8BeST8IM91I57WOs+Xn3XMs5xLpI3xtDYy4UH7ijexJXQOspXtaNwWk1ud1gMzwkuIjfFwHCr03tfog6L0ThcQzDxskka8ho1OBs2tTqdW4BCyvQ2USwQRxl+oNaLd3J+CtVICBxf90EaXFQkUQPhVM0pHqW/pv17D4U+PAw2bJBN8+6r8aSLjJsX5T6HsEGjyz/AE2r1im7JrJB/SbfopWJGyCFlx3cPdWcSr8EwAn3KnxIH0IQgQpUhSoBCEIBMyhPLxIEFfiinMKNl4xATsA/sgz+OIEjjuacCQPRWAb43oAO21pig6Yg/wDAhsPhOcQbJ4CCcGsjCC4ngflMQ4Yk6nqS81sEGV6vwxMTjyR/CwWGy+cnUD3289Cl0vqTBPfGdJ7ceq5p/wBpxEbXFxAaLNudsAg6N0xECweY6hyLsArRguHuP5WA+meLErHBr9Wk1beL+fVb1rnd0ECeAyv2P+ComMh0jQQDvYI5B91OzJrgLYN/UKv8DQx5fZeR3/wgu8kFRgKZONlV9OWGFruQf91bvGyCtw7vMR8KxjVfIKdamwOsIJSEIQIUqQpUAhCEAvL16TOIkACCNME9CNvwossgIUiHhBQ4mI6y4GjassPhhydyo3hEy+w7KxldQQMyuN0E42h6JuJlCzymQ8FxHogh9RF5jcGAnbt/hc0ly6aVrmujcQbBDjVrqGcSEROodiudgyP8wbIRZ9UGs6CywYeHQ2MMHoP7rWFgKzPR0jyw20jf9VrQzu0tJ9EBdGlV44ue8N0+VT8PMJGgpyV1NJPKCJlJPiOV44KgymTz/wCfVaBBAxTF7wi8411BJhZEFihIEqBClSFKgEIQgFAzBpdsp6h411boI0TO5ClRlMQeYWpBFBBXxf6p54UgAk79l7aF7pAxK7dYnOOv4cNjo8I5jvPQ19gSRp/utniQ7tSqMf01hsQWyTRNe9tEOI8wI7goHs/lc7DvERpxadLq4PquNdJvxrDIJ5HkaiRZ1X7g9h7LtWLeGRHy2A3Yf2C5viM2le4hoaznYNCDWdHY5z9QJJ9LWpkeOD3WL6MzB7naHFu3JDQCf2W2fEHV7boG4Ig0UPVPSR3+yTZe6QRYcJpc2uByrZp2UMKREUFfmUZfQHqvEUZaFNxG26iGXhBaQPsJxRsG7ZSUCFKkKVAIQhAKFjW2pqiTi0DeHbTQnZV4jCceNkHhq9KNLiWsaS40B3KqJup2AHw2ueQLFbWflBevZa8iOguJZx9asVFM5gwrGhpoteTqNe4W96M+oOHzFulp0TAAujPPuWnuEE3rjEujwcpYHF+k6Q00braiuM9IR4gPL5GkNd/5uJdqvcn2XVPqJPJ/0xET9EhPlPr7Lmc+aDDhjZpAXuHmrYD+PWkHS+k5oXSHSynjkj7StpHwuW/SmSZ4e+XSG35ABTgO1/hdLxONZG23FBIEe9p1ZwdSiyGsuvdDuq2NID2ke43QaEp6BQcJimytDmGwVPhbsgSRV2PZsCFZSKHiBsgdwDtlNULDKagQpUhSoBCEIAqJKFKKivQDU/p2TEXKkIML13iSHRx7gE2f5TeVwAtFVS0XUeUMxMZBHmH2nuCsP0zjnRSPglu2OoH14QVnX306ZimuniJE4bx+l9b7j1WE+m+WTwY9r5GOYGggl225rb3XdcwxYEZrkhYLExOfLfofRBpep/60elvN7E9lgepMq0RiR8Ykezdt8X6kLozMN4kNEgH/AGpQX9Nuc2i+xXBQYj6ZdUOlfJG9tEAFpb88EfhbPOc2DnNB33qvSlHyvpSLBh8kYp7rDj/Zcq66z6Xx/DY8tDdyWmiXX/sg7rgsG1zA7uVWZ7BpY4mth/ylnfpF1VJiInxTm3R0WuPLgfX42VxiIHY3GiK/6LN3V3PpaC6+nDX6HXenV5bW7CgYHDtiaGtFACgpzCgSQKFKFYEKFOEBDypwUBnKnNQBSpClQCEIQIVEJUsqG4oHIQnXLxCvb0DB5WS6xysCp2inNO9DstYVDzajE4EXsdkGGfjLAN2Nr9kSQFxDox3327LK9R58cua1roi7W40CaoLY9FZ7FPh/FZs2jseQRyEEbOM+gwLNU76J+2Mfc4+wXM83+rOKe8+AGxM7WNTj8ngLLdYZzJi8VLJIeHOa0WaABrb9lSIO29DdcvzDVBPoEoFtc3bX7afXlYT6gdMT4eZ0rgXROds+uPYrNZNinRTxvY4tcHt3Bo8i/wCF9OOmE2HGsNIc0Hej2QcZ+lGGe18kvDNNbg06/Rdz6QwQbHrrdxv8LKSYEgBkbQG9hVLfZQ3TE0VVBBPT7FHT7EDqiYtqlqNiwgYYOFPbwq9qns4QKUqQpUAhCEDWJl0tJKgNnB7qdi60G9xSxeZ5gXNIjquK+EGzgeDwvUhWS6Ixr3GRspFjj4WrlKCI/Etuu6p86zcR7DfuVFxeJdvXJJ/ZVujVZPKCsz/KcPmTG+MCC29JDqItecsy+HDRCCIUw2DuSTq5KvmZRpaDfPt6qBhIg2fQTuHD9kHAeq8lkwuIeyQVbi5p3otJsUfyqZfTnXfSkOLhOoURw7a2n1C5S/6WPrUJ26bqiw6q/sgxWQ5VJiZmRRgklwv2F7knsvouFjYWMi38rA0E+wTf0+6TgwkYptvP3PI8zv8A8+FLz8MMtWAe3yg9DEtYNRG6l5Vndkh2w7KK3KHOAsjgJt8LWNrug0AzYaw2tj391dRFYHAz+cB/Yilu8IbAQSkziRsnlR9UZu3DR6ncIJbVOiOwWC6d6qbipCGGwNlt8CTp3QSClSFKgEIQgaxAtpHqFlJsrp5DQa5J9bWplkF0mSEFDkuQeHKZTd9hZ/laKQbJWlDjsgyWc4XRLqF04ce6pXzuY4Ai9xXxa2GaQ6i35VcMqEkoJ4H8oJ8W9fApZPPMFJHMZQPcUtmGUQK9gnnQgjcIMdJmrpg2OqsbqfFgA1mjn59VcjAMabDQD8Jos8yCgjxz4LaW+4Vbh8BLipfEII8179ha3Qw7XcgH8J1sQA2FfCCFGzSfxSzecvd4pAHwtZMNwouOy1rnB45G6CiwGF1ys1Dar/K3EAVJhovO0q7iKCQuX/V7BSYljYo36BYs77+wXTXjZUOZ5M2UAE7g2gwnSeW/9PG1lDUO7RX5911TAXobfNLN4TJdEgdfHIWog4QeylSFKgEIQgjYmC9wo/ib0rFQsRARu3f1QDHbm+E487KI59igLNdlJB2F7bIK7NX00fK85Y8OFprPvs2Xnp/7PhBZNbung1ebToQNyN2UF43Vo5lhRHRUUHnDtUktSwRr09BCxLDYXo8JMUd27916cBSCthk/qD5V3GVmWy3IK7OWjhdaB+UGtkwncS+mEqvDyQPVA891KRgw7k8JvDYU8u/CmgUgChBSoBCEIBBQhB4EYHZR8Y+kiEFJ1C/+k72pM9PS/cOwNcoQguGuo0noZLSoQeop77KSGg9kiEA8qLLJRSoQV+NfZb8hezLRIrshCClwXmkcePNwtHh3IQgn6b5Ud2FGoH+EIQSkIQgQoQhB/9k=">
            <a:extLst>
              <a:ext uri="{FF2B5EF4-FFF2-40B4-BE49-F238E27FC236}">
                <a16:creationId xmlns:a16="http://schemas.microsoft.com/office/drawing/2014/main" id="{C3FDB572-4679-4BD9-A4C7-49561A459584}"/>
              </a:ext>
            </a:extLst>
          </p:cNvPr>
          <p:cNvSpPr>
            <a:spLocks noChangeAspect="1" noChangeArrowheads="1"/>
          </p:cNvSpPr>
          <p:nvPr/>
        </p:nvSpPr>
        <p:spPr bwMode="auto">
          <a:xfrm>
            <a:off x="1500188" y="-136525"/>
            <a:ext cx="22860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endParaRPr lang="cs-CZ" altLang="cs-CZ"/>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702"/>
    </mc:Choice>
    <mc:Fallback xmlns="">
      <p:transition spd="slow" advTm="34702"/>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Nadpis 1">
            <a:extLst>
              <a:ext uri="{FF2B5EF4-FFF2-40B4-BE49-F238E27FC236}">
                <a16:creationId xmlns:a16="http://schemas.microsoft.com/office/drawing/2014/main" id="{D6728989-BDEA-46F4-B716-F9378501A276}"/>
              </a:ext>
            </a:extLst>
          </p:cNvPr>
          <p:cNvSpPr>
            <a:spLocks noGrp="1"/>
          </p:cNvSpPr>
          <p:nvPr>
            <p:ph type="title"/>
            <p:custDataLst>
              <p:tags r:id="rId2"/>
            </p:custDataLst>
          </p:nvPr>
        </p:nvSpPr>
        <p:spPr/>
        <p:txBody>
          <a:bodyPr/>
          <a:lstStyle/>
          <a:p>
            <a:r>
              <a:rPr lang="en-US" altLang="cs-CZ" dirty="0"/>
              <a:t>E – End of use</a:t>
            </a:r>
            <a:endParaRPr lang="cs-CZ" altLang="cs-CZ" dirty="0"/>
          </a:p>
        </p:txBody>
      </p:sp>
      <p:sp>
        <p:nvSpPr>
          <p:cNvPr id="3" name="Zástupný symbol pro obsah 2">
            <a:extLst>
              <a:ext uri="{FF2B5EF4-FFF2-40B4-BE49-F238E27FC236}">
                <a16:creationId xmlns:a16="http://schemas.microsoft.com/office/drawing/2014/main" id="{BA5CE7CB-3007-455D-84E0-9FC763C1D621}"/>
              </a:ext>
            </a:extLst>
          </p:cNvPr>
          <p:cNvSpPr>
            <a:spLocks noGrp="1"/>
          </p:cNvSpPr>
          <p:nvPr>
            <p:ph idx="1"/>
          </p:nvPr>
        </p:nvSpPr>
        <p:spPr/>
        <p:txBody>
          <a:bodyPr/>
          <a:lstStyle/>
          <a:p>
            <a:pPr>
              <a:buFont typeface="Arial" panose="020B0604020202020204" pitchFamily="34" charset="0"/>
              <a:buChar char="−"/>
              <a:defRPr/>
            </a:pPr>
            <a:r>
              <a:rPr lang="en-GB" sz="2400" dirty="0"/>
              <a:t>It manifests itself at the end of the administration of the active substance, </a:t>
            </a:r>
            <a:r>
              <a:rPr lang="en-GB" sz="2400" dirty="0" err="1"/>
              <a:t>eg</a:t>
            </a:r>
            <a:r>
              <a:rPr lang="en-GB" sz="2400" dirty="0"/>
              <a:t> as a rebound phenomenon (withdrawal syndrome).</a:t>
            </a:r>
          </a:p>
          <a:p>
            <a:pPr>
              <a:buFont typeface="Arial" panose="020B0604020202020204" pitchFamily="34" charset="0"/>
              <a:buChar char="−"/>
              <a:defRPr/>
            </a:pPr>
            <a:r>
              <a:rPr lang="en-GB" sz="2400" dirty="0"/>
              <a:t>up / down-regulation of receptors</a:t>
            </a:r>
          </a:p>
          <a:p>
            <a:pPr>
              <a:buFont typeface="Arial" panose="020B0604020202020204" pitchFamily="34" charset="0"/>
              <a:buChar char="−"/>
              <a:defRPr/>
            </a:pPr>
            <a:endParaRPr lang="en-GB" sz="2400" dirty="0"/>
          </a:p>
          <a:p>
            <a:pPr>
              <a:buFont typeface="Arial" panose="020B0604020202020204" pitchFamily="34" charset="0"/>
              <a:buChar char="−"/>
              <a:defRPr/>
            </a:pPr>
            <a:r>
              <a:rPr lang="en-GB" sz="2400" dirty="0"/>
              <a:t>Examples:</a:t>
            </a:r>
          </a:p>
          <a:p>
            <a:pPr>
              <a:buFont typeface="Arial" panose="020B0604020202020204" pitchFamily="34" charset="0"/>
              <a:buChar char="−"/>
              <a:defRPr/>
            </a:pPr>
            <a:r>
              <a:rPr lang="en-GB" sz="2400" dirty="0"/>
              <a:t>Tachycardia after discontinuation of beta-drugs.</a:t>
            </a:r>
          </a:p>
          <a:p>
            <a:pPr>
              <a:buFont typeface="Arial" panose="020B0604020202020204" pitchFamily="34" charset="0"/>
              <a:buChar char="−"/>
              <a:defRPr/>
            </a:pPr>
            <a:r>
              <a:rPr lang="en-GB" sz="2400" dirty="0"/>
              <a:t>Adrenocortical insufficiency after discontinuation of glucocorticoids.</a:t>
            </a:r>
          </a:p>
          <a:p>
            <a:pPr>
              <a:buFont typeface="Arial" panose="020B0604020202020204" pitchFamily="34" charset="0"/>
              <a:buChar char="−"/>
              <a:defRPr/>
            </a:pPr>
            <a:r>
              <a:rPr lang="en-GB" sz="2400" dirty="0"/>
              <a:t>Seizures after discontinuation of an</a:t>
            </a:r>
            <a:r>
              <a:rPr lang="cs-CZ" sz="2400" dirty="0" err="1"/>
              <a:t>ticonvulsant</a:t>
            </a:r>
            <a:r>
              <a:rPr lang="en-GB" sz="2400" dirty="0"/>
              <a:t> drugs.</a:t>
            </a:r>
            <a:endParaRPr lang="cs-CZ" sz="24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8906"/>
    </mc:Choice>
    <mc:Fallback xmlns="">
      <p:transition spd="slow" advTm="68906"/>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B9F9E12-7809-4997-82CF-10C3CD9E5745}"/>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10A98BB6-CCAC-4782-8A90-4DBF78F20252}"/>
              </a:ext>
            </a:extLst>
          </p:cNvPr>
          <p:cNvSpPr>
            <a:spLocks noGrp="1"/>
          </p:cNvSpPr>
          <p:nvPr>
            <p:ph type="title"/>
            <p:custDataLst>
              <p:tags r:id="rId2"/>
            </p:custDataLst>
          </p:nvPr>
        </p:nvSpPr>
        <p:spPr>
          <a:xfrm>
            <a:off x="1057656" y="431073"/>
            <a:ext cx="10296144" cy="789351"/>
          </a:xfrm>
        </p:spPr>
        <p:txBody>
          <a:bodyPr>
            <a:normAutofit/>
          </a:bodyPr>
          <a:lstStyle/>
          <a:p>
            <a:r>
              <a:rPr lang="cs-CZ" sz="2800" dirty="0" err="1">
                <a:solidFill>
                  <a:srgbClr val="0000DC"/>
                </a:solidFill>
              </a:rPr>
              <a:t>Pharmacovigilance</a:t>
            </a:r>
            <a:r>
              <a:rPr lang="cs-CZ" sz="2800" b="1" dirty="0">
                <a:solidFill>
                  <a:srgbClr val="0000DC"/>
                </a:solidFill>
              </a:rPr>
              <a:t> = </a:t>
            </a:r>
            <a:r>
              <a:rPr lang="cs-CZ" sz="2800" dirty="0">
                <a:solidFill>
                  <a:srgbClr val="0000DC"/>
                </a:solidFill>
              </a:rPr>
              <a:t>monitoring </a:t>
            </a:r>
            <a:r>
              <a:rPr lang="cs-CZ" sz="2800" dirty="0" err="1">
                <a:solidFill>
                  <a:srgbClr val="0000DC"/>
                </a:solidFill>
              </a:rPr>
              <a:t>of</a:t>
            </a:r>
            <a:r>
              <a:rPr lang="cs-CZ" sz="2800" dirty="0">
                <a:solidFill>
                  <a:srgbClr val="0000DC"/>
                </a:solidFill>
              </a:rPr>
              <a:t> </a:t>
            </a:r>
            <a:r>
              <a:rPr lang="cs-CZ" sz="2800" dirty="0" err="1">
                <a:solidFill>
                  <a:srgbClr val="0000DC"/>
                </a:solidFill>
              </a:rPr>
              <a:t>drug</a:t>
            </a:r>
            <a:r>
              <a:rPr lang="cs-CZ" sz="2800" dirty="0">
                <a:solidFill>
                  <a:srgbClr val="0000DC"/>
                </a:solidFill>
              </a:rPr>
              <a:t> </a:t>
            </a:r>
            <a:r>
              <a:rPr lang="cs-CZ" sz="2800" dirty="0" err="1">
                <a:solidFill>
                  <a:srgbClr val="0000DC"/>
                </a:solidFill>
              </a:rPr>
              <a:t>safety</a:t>
            </a:r>
            <a:endParaRPr lang="en-GB" sz="2800" b="1" dirty="0">
              <a:solidFill>
                <a:srgbClr val="0000DC"/>
              </a:solidFill>
            </a:endParaRPr>
          </a:p>
        </p:txBody>
      </p:sp>
      <p:sp>
        <p:nvSpPr>
          <p:cNvPr id="5" name="Zástupný symbol pro obsah 4">
            <a:extLst>
              <a:ext uri="{FF2B5EF4-FFF2-40B4-BE49-F238E27FC236}">
                <a16:creationId xmlns:a16="http://schemas.microsoft.com/office/drawing/2014/main" id="{F33523E1-38BB-46F1-9AB8-785FC996537D}"/>
              </a:ext>
            </a:extLst>
          </p:cNvPr>
          <p:cNvSpPr>
            <a:spLocks noGrp="1"/>
          </p:cNvSpPr>
          <p:nvPr>
            <p:ph idx="1"/>
          </p:nvPr>
        </p:nvSpPr>
        <p:spPr>
          <a:xfrm>
            <a:off x="654425" y="1359001"/>
            <a:ext cx="10753200" cy="4139998"/>
          </a:xfrm>
        </p:spPr>
        <p:txBody>
          <a:bodyPr/>
          <a:lstStyle/>
          <a:p>
            <a:r>
              <a:rPr lang="en-GB" dirty="0"/>
              <a:t>is the science and activities relating to the</a:t>
            </a:r>
            <a:r>
              <a:rPr lang="cs-CZ" dirty="0"/>
              <a:t>:</a:t>
            </a:r>
            <a:r>
              <a:rPr lang="en-GB" dirty="0"/>
              <a:t> </a:t>
            </a:r>
            <a:endParaRPr lang="cs-CZ" dirty="0"/>
          </a:p>
          <a:p>
            <a:pPr lvl="1"/>
            <a:r>
              <a:rPr lang="en-GB" sz="2400" dirty="0"/>
              <a:t>detection, </a:t>
            </a:r>
            <a:endParaRPr lang="cs-CZ" sz="2400" dirty="0"/>
          </a:p>
          <a:p>
            <a:pPr lvl="1"/>
            <a:r>
              <a:rPr lang="en-GB" sz="2400" dirty="0"/>
              <a:t>assessment, </a:t>
            </a:r>
            <a:endParaRPr lang="cs-CZ" sz="2400" dirty="0"/>
          </a:p>
          <a:p>
            <a:pPr lvl="1"/>
            <a:r>
              <a:rPr lang="cs-CZ" sz="2400" dirty="0"/>
              <a:t>u</a:t>
            </a:r>
            <a:r>
              <a:rPr lang="en-GB" sz="2400" dirty="0" err="1"/>
              <a:t>nderstanding</a:t>
            </a:r>
            <a:r>
              <a:rPr lang="cs-CZ" sz="2400" dirty="0"/>
              <a:t>,</a:t>
            </a:r>
          </a:p>
          <a:p>
            <a:pPr lvl="1"/>
            <a:r>
              <a:rPr lang="en-GB" sz="2400" dirty="0"/>
              <a:t>prevention of adverse effects or any other medicine-related problem</a:t>
            </a:r>
            <a:r>
              <a:rPr lang="cs-CZ" sz="2400" dirty="0"/>
              <a:t> </a:t>
            </a:r>
            <a:r>
              <a:rPr lang="en-GB" sz="2400" dirty="0"/>
              <a:t>such as misuse or abuse of medicines, drug interactions, effects on foetus, breast-fed babies, etc.</a:t>
            </a:r>
            <a:endParaRPr lang="cs-CZ" sz="400" dirty="0"/>
          </a:p>
          <a:p>
            <a:r>
              <a:rPr lang="cs-CZ" dirty="0"/>
              <a:t>p</a:t>
            </a:r>
            <a:r>
              <a:rPr lang="en-GB" dirty="0" err="1"/>
              <a:t>ost</a:t>
            </a:r>
            <a:r>
              <a:rPr lang="en-GB" dirty="0"/>
              <a:t>-authorisation surveillance over medicinal products aimed at ensuring a maximum safety and as beneficial a risk/benefit ratio of the medicinal product as practicable. </a:t>
            </a:r>
            <a:endParaRPr lang="cs-CZ" dirty="0"/>
          </a:p>
        </p:txBody>
      </p:sp>
    </p:spTree>
    <p:custDataLst>
      <p:tags r:id="rId1"/>
    </p:custDataLst>
    <p:extLst>
      <p:ext uri="{BB962C8B-B14F-4D97-AF65-F5344CB8AC3E}">
        <p14:creationId xmlns:p14="http://schemas.microsoft.com/office/powerpoint/2010/main" val="1901592753"/>
      </p:ext>
    </p:extLst>
  </p:cSld>
  <p:clrMapOvr>
    <a:masterClrMapping/>
  </p:clrMapOvr>
  <mc:AlternateContent xmlns:mc="http://schemas.openxmlformats.org/markup-compatibility/2006" xmlns:p14="http://schemas.microsoft.com/office/powerpoint/2010/main">
    <mc:Choice Requires="p14">
      <p:transition spd="slow" p14:dur="2000" advTm="53042"/>
    </mc:Choice>
    <mc:Fallback xmlns="">
      <p:transition spd="slow" advTm="5304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31C2E55-78F5-45ED-B808-9A2B48C9BD11}"/>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69A1CF7B-4163-463D-B1C3-B085EEC26DBD}"/>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E23736BD-86C0-4DAC-8B13-8531DAFCA422}"/>
              </a:ext>
            </a:extLst>
          </p:cNvPr>
          <p:cNvSpPr>
            <a:spLocks noGrp="1"/>
          </p:cNvSpPr>
          <p:nvPr>
            <p:ph type="title"/>
            <p:custDataLst>
              <p:tags r:id="rId2"/>
            </p:custDataLst>
          </p:nvPr>
        </p:nvSpPr>
        <p:spPr/>
        <p:txBody>
          <a:bodyPr>
            <a:normAutofit fontScale="90000"/>
          </a:bodyPr>
          <a:lstStyle/>
          <a:p>
            <a:r>
              <a:rPr lang="cs-CZ" altLang="cs-CZ" dirty="0" err="1">
                <a:solidFill>
                  <a:srgbClr val="0000DC"/>
                </a:solidFill>
                <a:cs typeface="Arial" panose="020B0604020202020204" pitchFamily="34" charset="0"/>
              </a:rPr>
              <a:t>Ph</a:t>
            </a:r>
            <a:r>
              <a:rPr lang="cs-CZ" altLang="cs-CZ" sz="4000" b="1" dirty="0" err="1">
                <a:solidFill>
                  <a:srgbClr val="0000DC"/>
                </a:solidFill>
                <a:cs typeface="Arial" panose="020B0604020202020204" pitchFamily="34" charset="0"/>
              </a:rPr>
              <a:t>armacovigilance</a:t>
            </a:r>
            <a:endParaRPr lang="en-GB" sz="4000" b="1" dirty="0">
              <a:solidFill>
                <a:srgbClr val="0000DC"/>
              </a:solidFill>
              <a:cs typeface="Arial" panose="020B0604020202020204" pitchFamily="34" charset="0"/>
            </a:endParaRPr>
          </a:p>
        </p:txBody>
      </p:sp>
      <p:sp>
        <p:nvSpPr>
          <p:cNvPr id="5" name="Zástupný symbol pro obsah 4">
            <a:extLst>
              <a:ext uri="{FF2B5EF4-FFF2-40B4-BE49-F238E27FC236}">
                <a16:creationId xmlns:a16="http://schemas.microsoft.com/office/drawing/2014/main" id="{EE4A21B4-0893-4C1D-80E4-2AAF5AA33E58}"/>
              </a:ext>
            </a:extLst>
          </p:cNvPr>
          <p:cNvSpPr>
            <a:spLocks noGrp="1"/>
          </p:cNvSpPr>
          <p:nvPr>
            <p:ph idx="1"/>
          </p:nvPr>
        </p:nvSpPr>
        <p:spPr>
          <a:xfrm>
            <a:off x="829367" y="1359001"/>
            <a:ext cx="10753200" cy="4139998"/>
          </a:xfrm>
        </p:spPr>
        <p:txBody>
          <a:bodyPr/>
          <a:lstStyle/>
          <a:p>
            <a:pPr>
              <a:lnSpc>
                <a:spcPct val="100000"/>
              </a:lnSpc>
            </a:pPr>
            <a:r>
              <a:rPr lang="en-GB" altLang="cs-CZ" dirty="0">
                <a:latin typeface="Calibri" panose="020F0502020204030204" pitchFamily="34" charset="0"/>
              </a:rPr>
              <a:t>a system for collecting and evaluating</a:t>
            </a:r>
            <a:r>
              <a:rPr lang="cs-CZ" altLang="cs-CZ" dirty="0">
                <a:latin typeface="Calibri" panose="020F0502020204030204" pitchFamily="34" charset="0"/>
              </a:rPr>
              <a:t> </a:t>
            </a:r>
            <a:r>
              <a:rPr lang="cs-CZ" altLang="cs-CZ" dirty="0" err="1">
                <a:latin typeface="Calibri" panose="020F0502020204030204" pitchFamily="34" charset="0"/>
              </a:rPr>
              <a:t>the</a:t>
            </a:r>
            <a:r>
              <a:rPr lang="cs-CZ" altLang="cs-CZ" dirty="0">
                <a:latin typeface="Calibri" panose="020F0502020204030204" pitchFamily="34" charset="0"/>
              </a:rPr>
              <a:t> </a:t>
            </a:r>
            <a:r>
              <a:rPr lang="cs-CZ" altLang="cs-CZ" dirty="0" err="1">
                <a:latin typeface="Calibri" panose="020F0502020204030204" pitchFamily="34" charset="0"/>
              </a:rPr>
              <a:t>reports</a:t>
            </a:r>
            <a:r>
              <a:rPr lang="cs-CZ" altLang="cs-CZ" dirty="0">
                <a:latin typeface="Calibri" panose="020F0502020204030204" pitchFamily="34" charset="0"/>
              </a:rPr>
              <a:t>/</a:t>
            </a:r>
            <a:r>
              <a:rPr lang="cs-CZ" altLang="cs-CZ" dirty="0" err="1">
                <a:latin typeface="Calibri" panose="020F0502020204030204" pitchFamily="34" charset="0"/>
              </a:rPr>
              <a:t>signals</a:t>
            </a:r>
            <a:r>
              <a:rPr lang="en-GB" altLang="cs-CZ" dirty="0">
                <a:latin typeface="Calibri" panose="020F0502020204030204" pitchFamily="34" charset="0"/>
              </a:rPr>
              <a:t>, especially on how effectively </a:t>
            </a:r>
            <a:r>
              <a:rPr lang="cs-CZ" altLang="cs-CZ" dirty="0" err="1">
                <a:latin typeface="Calibri" panose="020F0502020204030204" pitchFamily="34" charset="0"/>
              </a:rPr>
              <a:t>drugs</a:t>
            </a:r>
            <a:r>
              <a:rPr lang="en-GB" altLang="cs-CZ" dirty="0">
                <a:latin typeface="Calibri" panose="020F0502020204030204" pitchFamily="34" charset="0"/>
              </a:rPr>
              <a:t> work </a:t>
            </a:r>
            <a:r>
              <a:rPr lang="cs-CZ" altLang="cs-CZ" dirty="0">
                <a:latin typeface="Calibri" panose="020F0502020204030204" pitchFamily="34" charset="0"/>
              </a:rPr>
              <a:t>			</a:t>
            </a:r>
          </a:p>
          <a:p>
            <a:pPr>
              <a:lnSpc>
                <a:spcPct val="100000"/>
              </a:lnSpc>
            </a:pPr>
            <a:r>
              <a:rPr lang="cs-CZ" dirty="0">
                <a:latin typeface="Calibri" panose="020F0502020204030204" pitchFamily="34" charset="0"/>
                <a:cs typeface="Calibri" panose="020F0502020204030204" pitchFamily="34" charset="0"/>
              </a:rPr>
              <a:t>t</a:t>
            </a:r>
            <a:r>
              <a:rPr lang="en-GB" dirty="0">
                <a:latin typeface="Calibri" panose="020F0502020204030204" pitchFamily="34" charset="0"/>
                <a:cs typeface="Calibri" panose="020F0502020204030204" pitchFamily="34" charset="0"/>
              </a:rPr>
              <a:t>he system for reporting adverse reactions concerns:</a:t>
            </a:r>
          </a:p>
          <a:p>
            <a:pPr lvl="8">
              <a:lnSpc>
                <a:spcPct val="100000"/>
              </a:lnSpc>
            </a:pPr>
            <a:r>
              <a:rPr lang="cs-CZ" sz="2400" u="sng" dirty="0" err="1">
                <a:latin typeface="Calibri" panose="020F0502020204030204" pitchFamily="34" charset="0"/>
                <a:cs typeface="Calibri" panose="020F0502020204030204" pitchFamily="34" charset="0"/>
              </a:rPr>
              <a:t>physicians</a:t>
            </a:r>
            <a:endParaRPr lang="en-GB" sz="2400" u="sng" dirty="0">
              <a:latin typeface="Calibri" panose="020F0502020204030204" pitchFamily="34" charset="0"/>
              <a:cs typeface="Calibri" panose="020F0502020204030204" pitchFamily="34" charset="0"/>
            </a:endParaRPr>
          </a:p>
          <a:p>
            <a:pPr lvl="8">
              <a:lnSpc>
                <a:spcPct val="100000"/>
              </a:lnSpc>
            </a:pPr>
            <a:r>
              <a:rPr lang="cs-CZ" sz="2400" u="sng" dirty="0" err="1">
                <a:latin typeface="Calibri" panose="020F0502020204030204" pitchFamily="34" charset="0"/>
                <a:cs typeface="Calibri" panose="020F0502020204030204" pitchFamily="34" charset="0"/>
              </a:rPr>
              <a:t>pharmacist</a:t>
            </a:r>
            <a:endParaRPr lang="en-GB" sz="2400" u="sng" dirty="0">
              <a:latin typeface="Calibri" panose="020F0502020204030204" pitchFamily="34" charset="0"/>
              <a:cs typeface="Calibri" panose="020F0502020204030204" pitchFamily="34" charset="0"/>
            </a:endParaRPr>
          </a:p>
          <a:p>
            <a:pPr lvl="8">
              <a:lnSpc>
                <a:spcPct val="100000"/>
              </a:lnSpc>
            </a:pPr>
            <a:r>
              <a:rPr lang="en-GB" sz="2400" u="sng" dirty="0">
                <a:latin typeface="Calibri" panose="020F0502020204030204" pitchFamily="34" charset="0"/>
                <a:cs typeface="Calibri" panose="020F0502020204030204" pitchFamily="34" charset="0"/>
              </a:rPr>
              <a:t>marketing authorization holders</a:t>
            </a:r>
          </a:p>
          <a:p>
            <a:pPr lvl="8">
              <a:lnSpc>
                <a:spcPct val="100000"/>
              </a:lnSpc>
            </a:pPr>
            <a:r>
              <a:rPr lang="cs-CZ" sz="2400" u="sng" dirty="0" err="1">
                <a:latin typeface="Calibri" panose="020F0502020204030204" pitchFamily="34" charset="0"/>
                <a:cs typeface="Calibri" panose="020F0502020204030204" pitchFamily="34" charset="0"/>
              </a:rPr>
              <a:t>healthcare</a:t>
            </a:r>
            <a:r>
              <a:rPr lang="cs-CZ" sz="2400" u="sng" dirty="0">
                <a:latin typeface="Calibri" panose="020F0502020204030204" pitchFamily="34" charset="0"/>
                <a:cs typeface="Calibri" panose="020F0502020204030204" pitchFamily="34" charset="0"/>
              </a:rPr>
              <a:t> </a:t>
            </a:r>
            <a:r>
              <a:rPr lang="cs-CZ" sz="2400" u="sng" dirty="0" err="1">
                <a:latin typeface="Calibri" panose="020F0502020204030204" pitchFamily="34" charset="0"/>
                <a:cs typeface="Calibri" panose="020F0502020204030204" pitchFamily="34" charset="0"/>
              </a:rPr>
              <a:t>providers</a:t>
            </a:r>
            <a:endParaRPr lang="cs-CZ" sz="2400" u="sng" dirty="0">
              <a:latin typeface="Calibri" panose="020F0502020204030204" pitchFamily="34" charset="0"/>
              <a:cs typeface="Calibri" panose="020F0502020204030204" pitchFamily="34" charset="0"/>
            </a:endParaRPr>
          </a:p>
          <a:p>
            <a:pPr lvl="8">
              <a:lnSpc>
                <a:spcPct val="100000"/>
              </a:lnSpc>
            </a:pPr>
            <a:r>
              <a:rPr lang="en-GB" sz="2400" u="sng" dirty="0">
                <a:latin typeface="Calibri" panose="020F0502020204030204" pitchFamily="34" charset="0"/>
                <a:cs typeface="Calibri" panose="020F0502020204030204" pitchFamily="34" charset="0"/>
              </a:rPr>
              <a:t>pa</a:t>
            </a:r>
            <a:r>
              <a:rPr lang="cs-CZ" sz="2400" u="sng" dirty="0" err="1">
                <a:latin typeface="Calibri" panose="020F0502020204030204" pitchFamily="34" charset="0"/>
                <a:cs typeface="Calibri" panose="020F0502020204030204" pitchFamily="34" charset="0"/>
              </a:rPr>
              <a:t>tients</a:t>
            </a:r>
            <a:endParaRPr lang="en-GB" sz="2400" u="sng" dirty="0">
              <a:latin typeface="Calibri" panose="020F0502020204030204" pitchFamily="34" charset="0"/>
              <a:cs typeface="Calibri" panose="020F0502020204030204" pitchFamily="34" charset="0"/>
            </a:endParaRPr>
          </a:p>
          <a:p>
            <a:pPr>
              <a:lnSpc>
                <a:spcPct val="100000"/>
              </a:lnSpc>
            </a:pPr>
            <a:r>
              <a:rPr lang="cs-CZ" altLang="cs-CZ" dirty="0">
                <a:latin typeface="Calibri" panose="020F0502020204030204" pitchFamily="34" charset="0"/>
              </a:rPr>
              <a:t>m</a:t>
            </a:r>
            <a:r>
              <a:rPr lang="en-GB" altLang="cs-CZ" dirty="0" err="1">
                <a:latin typeface="Calibri" panose="020F0502020204030204" pitchFamily="34" charset="0"/>
              </a:rPr>
              <a:t>onitoring</a:t>
            </a:r>
            <a:r>
              <a:rPr lang="en-GB" altLang="cs-CZ" dirty="0">
                <a:latin typeface="Calibri" panose="020F0502020204030204" pitchFamily="34" charset="0"/>
              </a:rPr>
              <a:t> the safety of drugs in clinical trials and clinical practice</a:t>
            </a:r>
          </a:p>
          <a:p>
            <a:pPr>
              <a:lnSpc>
                <a:spcPct val="100000"/>
              </a:lnSpc>
            </a:pPr>
            <a:r>
              <a:rPr lang="en-GB" altLang="cs-CZ" dirty="0">
                <a:latin typeface="Calibri" panose="020F0502020204030204" pitchFamily="34" charset="0"/>
              </a:rPr>
              <a:t>identification of safety risks of </a:t>
            </a:r>
            <a:r>
              <a:rPr lang="cs-CZ" altLang="cs-CZ" dirty="0" err="1">
                <a:latin typeface="Calibri" panose="020F0502020204030204" pitchFamily="34" charset="0"/>
              </a:rPr>
              <a:t>drugs</a:t>
            </a:r>
            <a:endParaRPr lang="en-GB" altLang="cs-CZ" dirty="0">
              <a:latin typeface="Calibri" panose="020F0502020204030204" pitchFamily="34" charset="0"/>
            </a:endParaRPr>
          </a:p>
          <a:p>
            <a:pPr>
              <a:lnSpc>
                <a:spcPct val="100000"/>
              </a:lnSpc>
            </a:pPr>
            <a:r>
              <a:rPr lang="en-GB" altLang="cs-CZ" dirty="0">
                <a:latin typeface="Calibri" panose="020F0502020204030204" pitchFamily="34" charset="0"/>
              </a:rPr>
              <a:t>measures to increase the safety of </a:t>
            </a:r>
            <a:r>
              <a:rPr lang="cs-CZ" altLang="cs-CZ" dirty="0" err="1">
                <a:latin typeface="Calibri" panose="020F0502020204030204" pitchFamily="34" charset="0"/>
              </a:rPr>
              <a:t>drugs</a:t>
            </a:r>
            <a:endParaRPr lang="en-GB" altLang="cs-CZ" dirty="0">
              <a:latin typeface="Calibri" panose="020F0502020204030204" pitchFamily="34" charset="0"/>
            </a:endParaRPr>
          </a:p>
          <a:p>
            <a:pPr>
              <a:lnSpc>
                <a:spcPct val="100000"/>
              </a:lnSpc>
            </a:pPr>
            <a:r>
              <a:rPr lang="en-GB" altLang="cs-CZ" dirty="0">
                <a:latin typeface="Calibri" panose="020F0502020204030204" pitchFamily="34" charset="0"/>
              </a:rPr>
              <a:t>OBJECTIVE: to minimize the risk associated with the use of drugs</a:t>
            </a:r>
            <a:endParaRPr lang="cs-CZ" altLang="cs-CZ" b="1" dirty="0">
              <a:latin typeface="Calibri" panose="020F0502020204030204" pitchFamily="34" charset="0"/>
            </a:endParaRPr>
          </a:p>
          <a:p>
            <a:pPr>
              <a:lnSpc>
                <a:spcPct val="100000"/>
              </a:lnSpc>
            </a:pPr>
            <a:endParaRPr lang="cs-CZ" altLang="cs-CZ" dirty="0">
              <a:latin typeface="Calibri" panose="020F0502020204030204" pitchFamily="34" charset="0"/>
            </a:endParaRPr>
          </a:p>
          <a:p>
            <a:pPr>
              <a:lnSpc>
                <a:spcPct val="100000"/>
              </a:lnSpc>
            </a:pPr>
            <a:endParaRPr lang="en-GB" dirty="0"/>
          </a:p>
        </p:txBody>
      </p:sp>
    </p:spTree>
    <p:custDataLst>
      <p:tags r:id="rId1"/>
    </p:custDataLst>
    <p:extLst>
      <p:ext uri="{BB962C8B-B14F-4D97-AF65-F5344CB8AC3E}">
        <p14:creationId xmlns:p14="http://schemas.microsoft.com/office/powerpoint/2010/main" val="1406801886"/>
      </p:ext>
    </p:extLst>
  </p:cSld>
  <p:clrMapOvr>
    <a:masterClrMapping/>
  </p:clrMapOvr>
  <mc:AlternateContent xmlns:mc="http://schemas.openxmlformats.org/markup-compatibility/2006" xmlns:p14="http://schemas.microsoft.com/office/powerpoint/2010/main">
    <mc:Choice Requires="p14">
      <p:transition spd="slow" p14:dur="2000" advTm="81358"/>
    </mc:Choice>
    <mc:Fallback xmlns="">
      <p:transition spd="slow" advTm="81358"/>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91F41E-A035-424D-A098-63F565C8C41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B527B7A4-06D7-4D4A-8AE6-D8EA77C12F45}"/>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91D419D6-AF08-41F4-8BCB-AE6B59ACCD4B}"/>
              </a:ext>
            </a:extLst>
          </p:cNvPr>
          <p:cNvSpPr>
            <a:spLocks noGrp="1"/>
          </p:cNvSpPr>
          <p:nvPr>
            <p:ph type="title"/>
          </p:nvPr>
        </p:nvSpPr>
        <p:spPr/>
        <p:txBody>
          <a:bodyPr/>
          <a:lstStyle/>
          <a:p>
            <a:r>
              <a:rPr lang="cs-CZ" dirty="0"/>
              <a:t>Terminology in </a:t>
            </a:r>
            <a:r>
              <a:rPr lang="cs-CZ" dirty="0" err="1"/>
              <a:t>pharmacovigilance</a:t>
            </a:r>
            <a:endParaRPr lang="en-GB" dirty="0"/>
          </a:p>
        </p:txBody>
      </p:sp>
      <p:sp>
        <p:nvSpPr>
          <p:cNvPr id="5" name="Zástupný symbol pro obsah 4">
            <a:extLst>
              <a:ext uri="{FF2B5EF4-FFF2-40B4-BE49-F238E27FC236}">
                <a16:creationId xmlns:a16="http://schemas.microsoft.com/office/drawing/2014/main" id="{1A753C4A-378B-4407-B0B5-5E4B61CF2062}"/>
              </a:ext>
            </a:extLst>
          </p:cNvPr>
          <p:cNvSpPr>
            <a:spLocks noGrp="1"/>
          </p:cNvSpPr>
          <p:nvPr>
            <p:ph idx="1"/>
          </p:nvPr>
        </p:nvSpPr>
        <p:spPr/>
        <p:txBody>
          <a:bodyPr/>
          <a:lstStyle/>
          <a:p>
            <a:r>
              <a:rPr lang="en-GB" sz="2400" b="1" dirty="0">
                <a:solidFill>
                  <a:srgbClr val="0000DC"/>
                </a:solidFill>
              </a:rPr>
              <a:t>Adverse Event</a:t>
            </a:r>
            <a:r>
              <a:rPr lang="cs-CZ" sz="2400" b="1" dirty="0">
                <a:solidFill>
                  <a:srgbClr val="0000DC"/>
                </a:solidFill>
              </a:rPr>
              <a:t> (</a:t>
            </a:r>
            <a:r>
              <a:rPr lang="en-GB" sz="2400" b="1" dirty="0">
                <a:solidFill>
                  <a:srgbClr val="0000DC"/>
                </a:solidFill>
              </a:rPr>
              <a:t>AE) </a:t>
            </a:r>
            <a:endParaRPr lang="cs-CZ" sz="2400" b="1" dirty="0">
              <a:solidFill>
                <a:srgbClr val="0000DC"/>
              </a:solidFill>
            </a:endParaRPr>
          </a:p>
          <a:p>
            <a:pPr lvl="1"/>
            <a:r>
              <a:rPr lang="en-GB" dirty="0"/>
              <a:t>an adverse change in the health condition affecting the patient or the trial subject who is the recipient of the medicinal product, even if it is not known whether it is in causal relationship with the treatment with this medicinal product. (Section 3(5) of the Act on Pharmaceuticals) </a:t>
            </a:r>
            <a:endParaRPr lang="cs-CZ" dirty="0"/>
          </a:p>
          <a:p>
            <a:r>
              <a:rPr lang="en-GB" sz="2400" b="1" dirty="0">
                <a:solidFill>
                  <a:srgbClr val="0000DC"/>
                </a:solidFill>
              </a:rPr>
              <a:t>Adverse</a:t>
            </a:r>
            <a:r>
              <a:rPr lang="cs-CZ" sz="2400" b="1" dirty="0">
                <a:solidFill>
                  <a:srgbClr val="0000DC"/>
                </a:solidFill>
              </a:rPr>
              <a:t> </a:t>
            </a:r>
            <a:r>
              <a:rPr lang="cs-CZ" sz="2400" b="1" dirty="0" err="1">
                <a:solidFill>
                  <a:srgbClr val="0000DC"/>
                </a:solidFill>
              </a:rPr>
              <a:t>Drug</a:t>
            </a:r>
            <a:r>
              <a:rPr lang="en-GB" sz="2400" b="1" dirty="0">
                <a:solidFill>
                  <a:srgbClr val="0000DC"/>
                </a:solidFill>
              </a:rPr>
              <a:t> </a:t>
            </a:r>
            <a:r>
              <a:rPr lang="en-GB" sz="2400" b="1" dirty="0" err="1">
                <a:solidFill>
                  <a:srgbClr val="0000DC"/>
                </a:solidFill>
              </a:rPr>
              <a:t>Reactio</a:t>
            </a:r>
            <a:r>
              <a:rPr lang="cs-CZ" sz="2400" b="1" dirty="0">
                <a:solidFill>
                  <a:srgbClr val="0000DC"/>
                </a:solidFill>
              </a:rPr>
              <a:t>n</a:t>
            </a:r>
            <a:r>
              <a:rPr lang="en-GB" sz="2400" b="1" dirty="0">
                <a:solidFill>
                  <a:srgbClr val="0000DC"/>
                </a:solidFill>
              </a:rPr>
              <a:t> </a:t>
            </a:r>
            <a:r>
              <a:rPr lang="cs-CZ" sz="2400" b="1" dirty="0">
                <a:solidFill>
                  <a:srgbClr val="0000DC"/>
                </a:solidFill>
              </a:rPr>
              <a:t>(</a:t>
            </a:r>
            <a:r>
              <a:rPr lang="en-GB" sz="2400" b="1" dirty="0">
                <a:solidFill>
                  <a:srgbClr val="0000DC"/>
                </a:solidFill>
              </a:rPr>
              <a:t>A</a:t>
            </a:r>
            <a:r>
              <a:rPr lang="cs-CZ" sz="2400" b="1" dirty="0">
                <a:solidFill>
                  <a:srgbClr val="0000DC"/>
                </a:solidFill>
              </a:rPr>
              <a:t>D</a:t>
            </a:r>
            <a:r>
              <a:rPr lang="en-GB" sz="2400" b="1" dirty="0">
                <a:solidFill>
                  <a:srgbClr val="0000DC"/>
                </a:solidFill>
              </a:rPr>
              <a:t>R)</a:t>
            </a:r>
            <a:endParaRPr lang="cs-CZ" sz="2400" b="1" dirty="0">
              <a:solidFill>
                <a:srgbClr val="0000DC"/>
              </a:solidFill>
            </a:endParaRPr>
          </a:p>
          <a:p>
            <a:pPr lvl="1"/>
            <a:r>
              <a:rPr lang="en-GB" dirty="0"/>
              <a:t>a reaction to a medicinal product, which is adverse and unintended. (Section 3(4) of the Act on Pharmaceuticals)</a:t>
            </a:r>
            <a:endParaRPr lang="cs-CZ" dirty="0"/>
          </a:p>
          <a:p>
            <a:pPr lvl="1"/>
            <a:r>
              <a:rPr lang="en-GB" dirty="0"/>
              <a:t>implies a certain degree of causality. In a clinical trial, it is an adverse event, in the case of which it is possible to state suspicion of a causal relationship with a certain medicinal product or multiple medicinal products, which were used in the study. </a:t>
            </a:r>
            <a:endParaRPr lang="cs-CZ" dirty="0"/>
          </a:p>
        </p:txBody>
      </p:sp>
    </p:spTree>
    <p:custDataLst>
      <p:tags r:id="rId1"/>
    </p:custDataLst>
    <p:extLst>
      <p:ext uri="{BB962C8B-B14F-4D97-AF65-F5344CB8AC3E}">
        <p14:creationId xmlns:p14="http://schemas.microsoft.com/office/powerpoint/2010/main" val="2963018764"/>
      </p:ext>
    </p:extLst>
  </p:cSld>
  <p:clrMapOvr>
    <a:masterClrMapping/>
  </p:clrMapOvr>
  <mc:AlternateContent xmlns:mc="http://schemas.openxmlformats.org/markup-compatibility/2006" xmlns:p14="http://schemas.microsoft.com/office/powerpoint/2010/main">
    <mc:Choice Requires="p14">
      <p:transition spd="slow" p14:dur="2000" advTm="54539"/>
    </mc:Choice>
    <mc:Fallback xmlns="">
      <p:transition spd="slow" advTm="54539"/>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3F91935-C27B-4CF3-A6A1-C360428650F3}"/>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0071A64F-FF7B-41AD-8786-C050716D16F4}"/>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5" name="Zástupný symbol pro obsah 4">
            <a:extLst>
              <a:ext uri="{FF2B5EF4-FFF2-40B4-BE49-F238E27FC236}">
                <a16:creationId xmlns:a16="http://schemas.microsoft.com/office/drawing/2014/main" id="{5196C2C0-3367-4D24-BFBC-F5FA3DBFF673}"/>
              </a:ext>
            </a:extLst>
          </p:cNvPr>
          <p:cNvSpPr>
            <a:spLocks noGrp="1"/>
          </p:cNvSpPr>
          <p:nvPr>
            <p:ph idx="1"/>
          </p:nvPr>
        </p:nvSpPr>
        <p:spPr/>
        <p:txBody>
          <a:bodyPr/>
          <a:lstStyle/>
          <a:p>
            <a:r>
              <a:rPr lang="en-GB" sz="2400" b="1" dirty="0">
                <a:solidFill>
                  <a:srgbClr val="0000DC"/>
                </a:solidFill>
              </a:rPr>
              <a:t>Serious Adverse Event</a:t>
            </a:r>
            <a:r>
              <a:rPr lang="cs-CZ" sz="2400" b="1" dirty="0">
                <a:solidFill>
                  <a:srgbClr val="0000DC"/>
                </a:solidFill>
              </a:rPr>
              <a:t> (</a:t>
            </a:r>
            <a:r>
              <a:rPr lang="en-GB" sz="2400" b="1" dirty="0">
                <a:solidFill>
                  <a:srgbClr val="0000DC"/>
                </a:solidFill>
              </a:rPr>
              <a:t>SAE) </a:t>
            </a:r>
            <a:endParaRPr lang="cs-CZ" sz="2400" b="1" dirty="0">
              <a:solidFill>
                <a:srgbClr val="0000DC"/>
              </a:solidFill>
            </a:endParaRPr>
          </a:p>
          <a:p>
            <a:pPr lvl="1"/>
            <a:r>
              <a:rPr lang="en-GB" dirty="0"/>
              <a:t>adverse event that results in death, is </a:t>
            </a:r>
            <a:r>
              <a:rPr lang="en-GB" dirty="0" err="1"/>
              <a:t>lifethreatening</a:t>
            </a:r>
            <a:r>
              <a:rPr lang="en-GB" dirty="0"/>
              <a:t>, requires hospitalisation or prolongation of existing hospitalisation, results in permanent or significant damage to health or limitation of capabilities or is manifested as a congenital anomaly or birth defect in offspring, irrespective of the administered dose of the medicinal product (Section 3(6) of the Act on Pharmaceuticals)</a:t>
            </a:r>
            <a:endParaRPr lang="cs-CZ" dirty="0"/>
          </a:p>
          <a:p>
            <a:r>
              <a:rPr lang="en-GB" sz="2400" b="1" dirty="0">
                <a:solidFill>
                  <a:srgbClr val="0000DC"/>
                </a:solidFill>
              </a:rPr>
              <a:t>Serious Adverse </a:t>
            </a:r>
            <a:r>
              <a:rPr lang="cs-CZ" sz="2400" b="1" dirty="0" err="1">
                <a:solidFill>
                  <a:srgbClr val="0000DC"/>
                </a:solidFill>
              </a:rPr>
              <a:t>Drug</a:t>
            </a:r>
            <a:r>
              <a:rPr lang="cs-CZ" sz="2400" b="1" dirty="0">
                <a:solidFill>
                  <a:srgbClr val="0000DC"/>
                </a:solidFill>
              </a:rPr>
              <a:t> </a:t>
            </a:r>
            <a:r>
              <a:rPr lang="en-GB" sz="2400" b="1" dirty="0">
                <a:solidFill>
                  <a:srgbClr val="0000DC"/>
                </a:solidFill>
              </a:rPr>
              <a:t>Reaction</a:t>
            </a:r>
            <a:r>
              <a:rPr lang="cs-CZ" sz="2400" b="1" dirty="0">
                <a:solidFill>
                  <a:srgbClr val="0000DC"/>
                </a:solidFill>
              </a:rPr>
              <a:t> (</a:t>
            </a:r>
            <a:r>
              <a:rPr lang="en-GB" sz="2400" b="1" dirty="0">
                <a:solidFill>
                  <a:srgbClr val="0000DC"/>
                </a:solidFill>
              </a:rPr>
              <a:t>SA</a:t>
            </a:r>
            <a:r>
              <a:rPr lang="cs-CZ" sz="2400" b="1" dirty="0">
                <a:solidFill>
                  <a:srgbClr val="0000DC"/>
                </a:solidFill>
              </a:rPr>
              <a:t>D</a:t>
            </a:r>
            <a:r>
              <a:rPr lang="en-GB" sz="2400" b="1" dirty="0">
                <a:solidFill>
                  <a:srgbClr val="0000DC"/>
                </a:solidFill>
              </a:rPr>
              <a:t>R) </a:t>
            </a:r>
            <a:endParaRPr lang="cs-CZ" sz="2400" b="1" dirty="0">
              <a:solidFill>
                <a:srgbClr val="0000DC"/>
              </a:solidFill>
            </a:endParaRPr>
          </a:p>
          <a:p>
            <a:pPr lvl="1"/>
            <a:r>
              <a:rPr lang="en-GB" dirty="0"/>
              <a:t>such adverse drug reaction which results in death, is life-threatening, requires hospitalisation or prolongation of existing hospitalisation, results in permanent or significant damage to health or limitation of capabilities or is manifested as a birth defect in offspring. (Section 3(4)(a) of the Act on Pharmaceuticals)</a:t>
            </a:r>
          </a:p>
        </p:txBody>
      </p:sp>
      <p:sp>
        <p:nvSpPr>
          <p:cNvPr id="6" name="Nadpis 3">
            <a:extLst>
              <a:ext uri="{FF2B5EF4-FFF2-40B4-BE49-F238E27FC236}">
                <a16:creationId xmlns:a16="http://schemas.microsoft.com/office/drawing/2014/main" id="{C4D26622-0762-4738-9D38-02450CEC2400}"/>
              </a:ext>
            </a:extLst>
          </p:cNvPr>
          <p:cNvSpPr>
            <a:spLocks noGrp="1"/>
          </p:cNvSpPr>
          <p:nvPr>
            <p:ph type="title"/>
          </p:nvPr>
        </p:nvSpPr>
        <p:spPr>
          <a:xfrm>
            <a:off x="720725" y="720725"/>
            <a:ext cx="10752138" cy="450850"/>
          </a:xfrm>
        </p:spPr>
        <p:txBody>
          <a:bodyPr/>
          <a:lstStyle/>
          <a:p>
            <a:r>
              <a:rPr lang="cs-CZ"/>
              <a:t>Terminology in pharmacovigilance</a:t>
            </a:r>
            <a:endParaRPr lang="en-GB" dirty="0"/>
          </a:p>
        </p:txBody>
      </p:sp>
    </p:spTree>
    <p:custDataLst>
      <p:tags r:id="rId1"/>
    </p:custDataLst>
    <p:extLst>
      <p:ext uri="{BB962C8B-B14F-4D97-AF65-F5344CB8AC3E}">
        <p14:creationId xmlns:p14="http://schemas.microsoft.com/office/powerpoint/2010/main" val="2210831648"/>
      </p:ext>
    </p:extLst>
  </p:cSld>
  <p:clrMapOvr>
    <a:masterClrMapping/>
  </p:clrMapOvr>
  <mc:AlternateContent xmlns:mc="http://schemas.openxmlformats.org/markup-compatibility/2006" xmlns:p14="http://schemas.microsoft.com/office/powerpoint/2010/main">
    <mc:Choice Requires="p14">
      <p:transition spd="slow" p14:dur="2000" advTm="45176"/>
    </mc:Choice>
    <mc:Fallback xmlns="">
      <p:transition spd="slow" advTm="45176"/>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obsah 5">
            <a:extLst>
              <a:ext uri="{FF2B5EF4-FFF2-40B4-BE49-F238E27FC236}">
                <a16:creationId xmlns:a16="http://schemas.microsoft.com/office/drawing/2014/main" id="{A1F907FF-6DF3-43B4-A441-F46C4132A0D3}"/>
              </a:ext>
            </a:extLst>
          </p:cNvPr>
          <p:cNvSpPr>
            <a:spLocks noGrp="1"/>
          </p:cNvSpPr>
          <p:nvPr>
            <p:ph idx="1"/>
          </p:nvPr>
        </p:nvSpPr>
        <p:spPr>
          <a:xfrm>
            <a:off x="446313" y="1338943"/>
            <a:ext cx="11462657" cy="5301343"/>
          </a:xfrm>
        </p:spPr>
        <p:txBody>
          <a:bodyPr>
            <a:normAutofit/>
          </a:bodyPr>
          <a:lstStyle/>
          <a:p>
            <a:pPr>
              <a:lnSpc>
                <a:spcPct val="100000"/>
              </a:lnSpc>
            </a:pPr>
            <a:r>
              <a:rPr lang="en-GB" sz="2400" b="1" dirty="0">
                <a:solidFill>
                  <a:srgbClr val="0000DC"/>
                </a:solidFill>
              </a:rPr>
              <a:t>Unexpected Adverse Drug Reaction</a:t>
            </a:r>
            <a:endParaRPr lang="cs-CZ" sz="2400" b="1" dirty="0">
              <a:solidFill>
                <a:srgbClr val="0000DC"/>
              </a:solidFill>
            </a:endParaRPr>
          </a:p>
          <a:p>
            <a:pPr lvl="1"/>
            <a:r>
              <a:rPr lang="en-GB" dirty="0"/>
              <a:t>adverse reaction the nature, severity or consequence of which is not consistent with the information available, for example with the investigator's brochure for an investigational medicinal product without marketing authorisation, or with the summary of product characteristics for an authorised medicinal product. (Section 3(4)(b) of the Act on Pharmaceuticals) </a:t>
            </a:r>
            <a:endParaRPr lang="cs-CZ" dirty="0">
              <a:latin typeface="Arial" panose="020B0604020202020204" pitchFamily="34" charset="0"/>
              <a:cs typeface="Arial" panose="020B0604020202020204" pitchFamily="34" charset="0"/>
            </a:endParaRPr>
          </a:p>
          <a:p>
            <a:r>
              <a:rPr lang="en-GB" sz="2400" b="1" dirty="0">
                <a:solidFill>
                  <a:srgbClr val="0000DC"/>
                </a:solidFill>
              </a:rPr>
              <a:t>Unexpected Serious Adverse Reaction</a:t>
            </a:r>
            <a:endParaRPr lang="cs-CZ" sz="2400" b="1" dirty="0">
              <a:solidFill>
                <a:srgbClr val="0000DC"/>
              </a:solidFill>
            </a:endParaRPr>
          </a:p>
          <a:p>
            <a:pPr lvl="1"/>
            <a:r>
              <a:rPr lang="en-GB" dirty="0"/>
              <a:t>must comply with the definition of a serious adverse reaction and, at the same time, that of an unexpected adverse reaction</a:t>
            </a:r>
            <a:endParaRPr lang="cs-CZ" dirty="0"/>
          </a:p>
          <a:p>
            <a:pPr lvl="1"/>
            <a:endParaRPr lang="cs-CZ" dirty="0"/>
          </a:p>
          <a:p>
            <a:pPr>
              <a:lnSpc>
                <a:spcPct val="100000"/>
              </a:lnSpc>
            </a:pPr>
            <a:r>
              <a:rPr lang="cs-CZ" sz="2400" b="1" dirty="0" err="1">
                <a:solidFill>
                  <a:srgbClr val="0000DC"/>
                </a:solidFill>
                <a:latin typeface="Arial" panose="020B0604020202020204" pitchFamily="34" charset="0"/>
                <a:cs typeface="Arial" panose="020B0604020202020204" pitchFamily="34" charset="0"/>
              </a:rPr>
              <a:t>Suspected</a:t>
            </a:r>
            <a:r>
              <a:rPr lang="cs-CZ" sz="2400" b="1" dirty="0">
                <a:solidFill>
                  <a:srgbClr val="0000DC"/>
                </a:solidFill>
                <a:latin typeface="Arial" panose="020B0604020202020204" pitchFamily="34" charset="0"/>
                <a:cs typeface="Arial" panose="020B0604020202020204" pitchFamily="34" charset="0"/>
              </a:rPr>
              <a:t> </a:t>
            </a:r>
            <a:r>
              <a:rPr lang="cs-CZ" sz="2400" b="1" dirty="0" err="1">
                <a:solidFill>
                  <a:srgbClr val="0000DC"/>
                </a:solidFill>
                <a:latin typeface="Arial" panose="020B0604020202020204" pitchFamily="34" charset="0"/>
                <a:cs typeface="Arial" panose="020B0604020202020204" pitchFamily="34" charset="0"/>
              </a:rPr>
              <a:t>Unexpected</a:t>
            </a:r>
            <a:r>
              <a:rPr lang="cs-CZ" sz="2400" b="1" dirty="0">
                <a:solidFill>
                  <a:srgbClr val="0000DC"/>
                </a:solidFill>
                <a:latin typeface="Arial" panose="020B0604020202020204" pitchFamily="34" charset="0"/>
                <a:cs typeface="Arial" panose="020B0604020202020204" pitchFamily="34" charset="0"/>
              </a:rPr>
              <a:t> </a:t>
            </a:r>
            <a:r>
              <a:rPr lang="cs-CZ" sz="2400" b="1" dirty="0" err="1">
                <a:solidFill>
                  <a:srgbClr val="0000DC"/>
                </a:solidFill>
                <a:latin typeface="Arial" panose="020B0604020202020204" pitchFamily="34" charset="0"/>
                <a:cs typeface="Arial" panose="020B0604020202020204" pitchFamily="34" charset="0"/>
              </a:rPr>
              <a:t>Serious</a:t>
            </a:r>
            <a:r>
              <a:rPr lang="cs-CZ" sz="2400" b="1" dirty="0">
                <a:solidFill>
                  <a:srgbClr val="0000DC"/>
                </a:solidFill>
                <a:latin typeface="Arial" panose="020B0604020202020204" pitchFamily="34" charset="0"/>
                <a:cs typeface="Arial" panose="020B0604020202020204" pitchFamily="34" charset="0"/>
              </a:rPr>
              <a:t> </a:t>
            </a:r>
            <a:r>
              <a:rPr lang="cs-CZ" sz="2400" b="1" dirty="0" err="1">
                <a:solidFill>
                  <a:srgbClr val="0000DC"/>
                </a:solidFill>
                <a:latin typeface="Arial" panose="020B0604020202020204" pitchFamily="34" charset="0"/>
                <a:cs typeface="Arial" panose="020B0604020202020204" pitchFamily="34" charset="0"/>
              </a:rPr>
              <a:t>Adverse</a:t>
            </a:r>
            <a:r>
              <a:rPr lang="cs-CZ" sz="2400" b="1" dirty="0">
                <a:solidFill>
                  <a:srgbClr val="0000DC"/>
                </a:solidFill>
                <a:latin typeface="Arial" panose="020B0604020202020204" pitchFamily="34" charset="0"/>
                <a:cs typeface="Arial" panose="020B0604020202020204" pitchFamily="34" charset="0"/>
              </a:rPr>
              <a:t> </a:t>
            </a:r>
            <a:r>
              <a:rPr lang="cs-CZ" sz="2400" b="1" dirty="0" err="1">
                <a:solidFill>
                  <a:srgbClr val="0000DC"/>
                </a:solidFill>
                <a:latin typeface="Arial" panose="020B0604020202020204" pitchFamily="34" charset="0"/>
                <a:cs typeface="Arial" panose="020B0604020202020204" pitchFamily="34" charset="0"/>
              </a:rPr>
              <a:t>Reaction</a:t>
            </a:r>
            <a:r>
              <a:rPr lang="cs-CZ" sz="2400" b="1" dirty="0">
                <a:solidFill>
                  <a:srgbClr val="0000DC"/>
                </a:solidFill>
                <a:latin typeface="Arial" panose="020B0604020202020204" pitchFamily="34" charset="0"/>
                <a:cs typeface="Arial" panose="020B0604020202020204" pitchFamily="34" charset="0"/>
              </a:rPr>
              <a:t> (SUSAR)</a:t>
            </a:r>
          </a:p>
          <a:p>
            <a:pPr lvl="1"/>
            <a:r>
              <a:rPr lang="en-GB" dirty="0"/>
              <a:t>occurrence of serious unexpected adverse reaction is in causal relationship with the investigational medicinal product. Evaluation of whether there is reasonable probability of a causal relationship is usually carried out by the investigator. If the investigator presenting the report does not provide information on a causal relationship, the sponsor should contact the investigator and request the investigator to comment on this aspect</a:t>
            </a:r>
            <a:endParaRPr lang="cs-CZ" sz="2000" dirty="0">
              <a:latin typeface="Arial" panose="020B0604020202020204" pitchFamily="34" charset="0"/>
              <a:cs typeface="Arial" panose="020B0604020202020204" pitchFamily="34" charset="0"/>
            </a:endParaRPr>
          </a:p>
          <a:p>
            <a:pPr marL="0" indent="0">
              <a:buClr>
                <a:srgbClr val="FF0000"/>
              </a:buClr>
              <a:buNone/>
            </a:pPr>
            <a:endParaRPr lang="cs-CZ" sz="1600" dirty="0">
              <a:latin typeface="Arial" panose="020B0604020202020204" pitchFamily="34" charset="0"/>
              <a:cs typeface="Arial" panose="020B0604020202020204" pitchFamily="34" charset="0"/>
            </a:endParaRPr>
          </a:p>
          <a:p>
            <a:pPr marL="0" indent="0">
              <a:buClr>
                <a:srgbClr val="FF0000"/>
              </a:buClr>
              <a:buNone/>
            </a:pPr>
            <a:endParaRPr lang="cs-CZ" sz="1400" dirty="0">
              <a:latin typeface="Arial" panose="020B0604020202020204" pitchFamily="34" charset="0"/>
              <a:cs typeface="Arial" panose="020B0604020202020204" pitchFamily="34" charset="0"/>
            </a:endParaRPr>
          </a:p>
        </p:txBody>
      </p:sp>
      <p:sp>
        <p:nvSpPr>
          <p:cNvPr id="4" name="Nadpis 3">
            <a:extLst>
              <a:ext uri="{FF2B5EF4-FFF2-40B4-BE49-F238E27FC236}">
                <a16:creationId xmlns:a16="http://schemas.microsoft.com/office/drawing/2014/main" id="{A9BC23AF-43A8-43FF-A144-11800D96A53D}"/>
              </a:ext>
            </a:extLst>
          </p:cNvPr>
          <p:cNvSpPr txBox="1">
            <a:spLocks/>
          </p:cNvSpPr>
          <p:nvPr/>
        </p:nvSpPr>
        <p:spPr>
          <a:xfrm>
            <a:off x="719400" y="365125"/>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a:t>Terminology in pharmacovigilance</a:t>
            </a:r>
            <a:endParaRPr lang="en-GB" kern="0" dirty="0">
              <a:solidFill>
                <a:srgbClr val="0000DC"/>
              </a:solidFill>
            </a:endParaRPr>
          </a:p>
        </p:txBody>
      </p:sp>
    </p:spTree>
    <p:custDataLst>
      <p:tags r:id="rId1"/>
    </p:custDataLst>
    <p:extLst>
      <p:ext uri="{BB962C8B-B14F-4D97-AF65-F5344CB8AC3E}">
        <p14:creationId xmlns:p14="http://schemas.microsoft.com/office/powerpoint/2010/main" val="1929917130"/>
      </p:ext>
    </p:extLst>
  </p:cSld>
  <p:clrMapOvr>
    <a:masterClrMapping/>
  </p:clrMapOvr>
  <mc:AlternateContent xmlns:mc="http://schemas.openxmlformats.org/markup-compatibility/2006" xmlns:p14="http://schemas.microsoft.com/office/powerpoint/2010/main">
    <mc:Choice Requires="p14">
      <p:transition spd="slow" p14:dur="2000" advTm="72987"/>
    </mc:Choice>
    <mc:Fallback xmlns="">
      <p:transition spd="slow" advTm="72987"/>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6050" y="2438780"/>
            <a:ext cx="10753200" cy="4139998"/>
          </a:xfrm>
        </p:spPr>
        <p:txBody>
          <a:bodyPr>
            <a:normAutofit/>
          </a:bodyPr>
          <a:lstStyle/>
          <a:p>
            <a:pPr lvl="1">
              <a:lnSpc>
                <a:spcPct val="100000"/>
              </a:lnSpc>
            </a:pPr>
            <a:r>
              <a:rPr lang="cs-CZ" dirty="0" err="1"/>
              <a:t>Trials</a:t>
            </a:r>
            <a:r>
              <a:rPr lang="cs-CZ" dirty="0"/>
              <a:t> </a:t>
            </a:r>
            <a:r>
              <a:rPr lang="cs-CZ" dirty="0" err="1"/>
              <a:t>with</a:t>
            </a:r>
            <a:r>
              <a:rPr lang="cs-CZ" dirty="0"/>
              <a:t> positive </a:t>
            </a:r>
            <a:r>
              <a:rPr lang="cs-CZ" dirty="0" err="1"/>
              <a:t>result</a:t>
            </a:r>
            <a:r>
              <a:rPr lang="cs-CZ" dirty="0"/>
              <a:t>:</a:t>
            </a:r>
          </a:p>
          <a:p>
            <a:pPr lvl="2">
              <a:lnSpc>
                <a:spcPct val="100000"/>
              </a:lnSpc>
            </a:pPr>
            <a:r>
              <a:rPr lang="cs-CZ" sz="2000" dirty="0" err="1"/>
              <a:t>All</a:t>
            </a:r>
            <a:r>
              <a:rPr lang="cs-CZ" sz="2000" dirty="0"/>
              <a:t> 38 </a:t>
            </a:r>
            <a:r>
              <a:rPr lang="cs-CZ" sz="2000" dirty="0" err="1"/>
              <a:t>trials</a:t>
            </a:r>
            <a:r>
              <a:rPr lang="cs-CZ" sz="2000" dirty="0"/>
              <a:t> </a:t>
            </a:r>
            <a:r>
              <a:rPr lang="cs-CZ" sz="2000" dirty="0" err="1"/>
              <a:t>were</a:t>
            </a:r>
            <a:r>
              <a:rPr lang="cs-CZ" sz="2000" dirty="0"/>
              <a:t> </a:t>
            </a:r>
            <a:r>
              <a:rPr lang="cs-CZ" sz="2000" dirty="0" err="1"/>
              <a:t>published</a:t>
            </a:r>
            <a:endParaRPr lang="cs-CZ" sz="2000" dirty="0"/>
          </a:p>
          <a:p>
            <a:pPr lvl="1">
              <a:lnSpc>
                <a:spcPct val="100000"/>
              </a:lnSpc>
            </a:pPr>
            <a:r>
              <a:rPr lang="cs-CZ" dirty="0" err="1"/>
              <a:t>Trials</a:t>
            </a:r>
            <a:r>
              <a:rPr lang="cs-CZ" dirty="0"/>
              <a:t> </a:t>
            </a:r>
            <a:r>
              <a:rPr lang="cs-CZ" dirty="0" err="1"/>
              <a:t>with</a:t>
            </a:r>
            <a:r>
              <a:rPr lang="cs-CZ" dirty="0"/>
              <a:t> negative </a:t>
            </a:r>
            <a:r>
              <a:rPr lang="cs-CZ" dirty="0" err="1"/>
              <a:t>result</a:t>
            </a:r>
            <a:r>
              <a:rPr lang="cs-CZ" dirty="0"/>
              <a:t>:</a:t>
            </a:r>
          </a:p>
          <a:p>
            <a:pPr lvl="2">
              <a:lnSpc>
                <a:spcPct val="100000"/>
              </a:lnSpc>
            </a:pPr>
            <a:r>
              <a:rPr lang="cs-CZ" sz="2000" dirty="0"/>
              <a:t>3</a:t>
            </a:r>
            <a:r>
              <a:rPr lang="en-US" sz="2000" dirty="0"/>
              <a:t> </a:t>
            </a:r>
            <a:r>
              <a:rPr lang="cs-CZ" sz="2000" dirty="0" err="1"/>
              <a:t>trials</a:t>
            </a:r>
            <a:r>
              <a:rPr lang="cs-CZ" sz="2000" dirty="0"/>
              <a:t> </a:t>
            </a:r>
            <a:r>
              <a:rPr lang="cs-CZ" sz="2000" dirty="0" err="1"/>
              <a:t>published</a:t>
            </a:r>
            <a:endParaRPr lang="cs-CZ" sz="2000" dirty="0"/>
          </a:p>
          <a:p>
            <a:pPr lvl="2">
              <a:lnSpc>
                <a:spcPct val="100000"/>
              </a:lnSpc>
            </a:pPr>
            <a:r>
              <a:rPr lang="en-US" sz="2000" dirty="0"/>
              <a:t>2</a:t>
            </a:r>
            <a:r>
              <a:rPr lang="cs-CZ" sz="2000" dirty="0"/>
              <a:t>3 </a:t>
            </a:r>
            <a:r>
              <a:rPr lang="cs-CZ" sz="2000" dirty="0" err="1"/>
              <a:t>trials</a:t>
            </a:r>
            <a:r>
              <a:rPr lang="cs-CZ" sz="2000" dirty="0"/>
              <a:t> </a:t>
            </a:r>
            <a:r>
              <a:rPr lang="cs-CZ" sz="2000" dirty="0" err="1"/>
              <a:t>have</a:t>
            </a:r>
            <a:r>
              <a:rPr lang="cs-CZ" sz="2000" dirty="0"/>
              <a:t> </a:t>
            </a:r>
            <a:r>
              <a:rPr lang="cs-CZ" sz="2000" dirty="0" err="1"/>
              <a:t>never</a:t>
            </a:r>
            <a:r>
              <a:rPr lang="cs-CZ" sz="2000" dirty="0"/>
              <a:t> </a:t>
            </a:r>
            <a:r>
              <a:rPr lang="cs-CZ" sz="2000" dirty="0" err="1"/>
              <a:t>been</a:t>
            </a:r>
            <a:r>
              <a:rPr lang="cs-CZ" sz="2000" dirty="0"/>
              <a:t> </a:t>
            </a:r>
            <a:r>
              <a:rPr lang="cs-CZ" sz="2000" dirty="0" err="1"/>
              <a:t>published</a:t>
            </a:r>
            <a:endParaRPr lang="cs-CZ" sz="2000" dirty="0"/>
          </a:p>
          <a:p>
            <a:pPr lvl="2">
              <a:lnSpc>
                <a:spcPct val="100000"/>
              </a:lnSpc>
            </a:pPr>
            <a:r>
              <a:rPr lang="en-US" sz="2000" dirty="0"/>
              <a:t>11 </a:t>
            </a:r>
            <a:r>
              <a:rPr lang="cs-CZ" sz="2000" dirty="0" err="1"/>
              <a:t>publlished</a:t>
            </a:r>
            <a:r>
              <a:rPr lang="cs-CZ" sz="2000" dirty="0"/>
              <a:t> </a:t>
            </a:r>
            <a:r>
              <a:rPr lang="cs-CZ" sz="2000" dirty="0" err="1"/>
              <a:t>only</a:t>
            </a:r>
            <a:r>
              <a:rPr lang="cs-CZ" sz="2000" dirty="0"/>
              <a:t> in </a:t>
            </a:r>
            <a:r>
              <a:rPr lang="en-US" sz="2000" dirty="0"/>
              <a:t>FDA </a:t>
            </a:r>
            <a:r>
              <a:rPr lang="cs-CZ" sz="2000" dirty="0" err="1"/>
              <a:t>summaries</a:t>
            </a:r>
            <a:r>
              <a:rPr lang="cs-CZ" sz="2000" dirty="0"/>
              <a:t> – </a:t>
            </a:r>
            <a:r>
              <a:rPr lang="cs-CZ" sz="2000" dirty="0" err="1"/>
              <a:t>never</a:t>
            </a:r>
            <a:r>
              <a:rPr lang="cs-CZ" sz="2000" dirty="0"/>
              <a:t> in </a:t>
            </a:r>
            <a:r>
              <a:rPr lang="cs-CZ" sz="2000" dirty="0" err="1"/>
              <a:t>academic</a:t>
            </a:r>
            <a:r>
              <a:rPr lang="cs-CZ" sz="2000" dirty="0"/>
              <a:t> </a:t>
            </a:r>
            <a:r>
              <a:rPr lang="cs-CZ" sz="2000" dirty="0" err="1"/>
              <a:t>litarature</a:t>
            </a:r>
            <a:endParaRPr lang="cs-CZ" sz="2000" dirty="0"/>
          </a:p>
          <a:p>
            <a:pPr marL="457200" lvl="1"/>
            <a:endParaRPr lang="cs-CZ" sz="1800" dirty="0"/>
          </a:p>
          <a:p>
            <a:r>
              <a:rPr lang="en-GB" sz="2400" dirty="0"/>
              <a:t>In fact, we have 38 positive studies and 37 negative ones, but in the academic literature we have 38 positive and only 3 negative ones.</a:t>
            </a:r>
            <a:endParaRPr lang="cs-CZ" sz="2400" dirty="0"/>
          </a:p>
        </p:txBody>
      </p:sp>
      <p:sp>
        <p:nvSpPr>
          <p:cNvPr id="6" name="Zástupný symbol pro text 5">
            <a:extLst>
              <a:ext uri="{FF2B5EF4-FFF2-40B4-BE49-F238E27FC236}">
                <a16:creationId xmlns:a16="http://schemas.microsoft.com/office/drawing/2014/main" id="{4CBD120D-35F5-43AA-B553-38283D2EAEC8}"/>
              </a:ext>
            </a:extLst>
          </p:cNvPr>
          <p:cNvSpPr>
            <a:spLocks noGrp="1"/>
          </p:cNvSpPr>
          <p:nvPr>
            <p:ph type="body" sz="quarter" idx="13"/>
          </p:nvPr>
        </p:nvSpPr>
        <p:spPr/>
        <p:txBody>
          <a:bodyPr/>
          <a:lstStyle/>
          <a:p>
            <a:r>
              <a:rPr lang="cs-CZ" b="1" dirty="0" err="1">
                <a:cs typeface="Arial" panose="020B0604020202020204" pitchFamily="34" charset="0"/>
              </a:rPr>
              <a:t>Clinical</a:t>
            </a:r>
            <a:r>
              <a:rPr lang="cs-CZ" b="1" dirty="0">
                <a:cs typeface="Arial" panose="020B0604020202020204" pitchFamily="34" charset="0"/>
              </a:rPr>
              <a:t> </a:t>
            </a:r>
            <a:r>
              <a:rPr lang="cs-CZ" b="1" dirty="0" err="1">
                <a:cs typeface="Arial" panose="020B0604020202020204" pitchFamily="34" charset="0"/>
              </a:rPr>
              <a:t>trials</a:t>
            </a:r>
            <a:r>
              <a:rPr lang="cs-CZ" b="1" dirty="0">
                <a:cs typeface="Arial" panose="020B0604020202020204" pitchFamily="34" charset="0"/>
              </a:rPr>
              <a:t> </a:t>
            </a:r>
            <a:r>
              <a:rPr lang="cs-CZ" b="1" dirty="0" err="1">
                <a:cs typeface="Arial" panose="020B0604020202020204" pitchFamily="34" charset="0"/>
              </a:rPr>
              <a:t>with</a:t>
            </a:r>
            <a:r>
              <a:rPr lang="cs-CZ" b="1" dirty="0">
                <a:cs typeface="Arial" panose="020B0604020202020204" pitchFamily="34" charset="0"/>
              </a:rPr>
              <a:t> </a:t>
            </a:r>
            <a:r>
              <a:rPr lang="cs-CZ" b="1" dirty="0" err="1">
                <a:cs typeface="Arial" panose="020B0604020202020204" pitchFamily="34" charset="0"/>
              </a:rPr>
              <a:t>antidepressants</a:t>
            </a:r>
            <a:r>
              <a:rPr lang="cs-CZ" b="1" dirty="0">
                <a:cs typeface="Arial" panose="020B0604020202020204" pitchFamily="34" charset="0"/>
              </a:rPr>
              <a:t> </a:t>
            </a:r>
            <a:br>
              <a:rPr lang="cs-CZ" b="1" dirty="0">
                <a:cs typeface="Arial" panose="020B0604020202020204" pitchFamily="34" charset="0"/>
              </a:rPr>
            </a:br>
            <a:r>
              <a:rPr lang="cs-CZ" b="1" dirty="0">
                <a:cs typeface="Arial" panose="020B0604020202020204" pitchFamily="34" charset="0"/>
              </a:rPr>
              <a:t>(75 </a:t>
            </a:r>
            <a:r>
              <a:rPr lang="cs-CZ" b="1" dirty="0" err="1">
                <a:cs typeface="Arial" panose="020B0604020202020204" pitchFamily="34" charset="0"/>
              </a:rPr>
              <a:t>clinical</a:t>
            </a:r>
            <a:r>
              <a:rPr lang="cs-CZ" b="1" dirty="0">
                <a:cs typeface="Arial" panose="020B0604020202020204" pitchFamily="34" charset="0"/>
              </a:rPr>
              <a:t> </a:t>
            </a:r>
            <a:r>
              <a:rPr lang="cs-CZ" b="1" dirty="0" err="1">
                <a:cs typeface="Arial" panose="020B0604020202020204" pitchFamily="34" charset="0"/>
              </a:rPr>
              <a:t>trials</a:t>
            </a:r>
            <a:r>
              <a:rPr lang="cs-CZ" b="1" dirty="0">
                <a:cs typeface="Arial" panose="020B0604020202020204" pitchFamily="34" charset="0"/>
              </a:rPr>
              <a:t>)</a:t>
            </a:r>
            <a:endParaRPr lang="en-GB" dirty="0"/>
          </a:p>
        </p:txBody>
      </p:sp>
      <p:sp>
        <p:nvSpPr>
          <p:cNvPr id="2" name="Nadpis 1"/>
          <p:cNvSpPr>
            <a:spLocks noGrp="1"/>
          </p:cNvSpPr>
          <p:nvPr>
            <p:ph type="title"/>
          </p:nvPr>
        </p:nvSpPr>
        <p:spPr/>
        <p:txBody>
          <a:bodyPr>
            <a:normAutofit fontScale="90000"/>
          </a:bodyPr>
          <a:lstStyle/>
          <a:p>
            <a:r>
              <a:rPr lang="cs-CZ" dirty="0" err="1">
                <a:cs typeface="Arial" panose="020B0604020202020204" pitchFamily="34" charset="0"/>
              </a:rPr>
              <a:t>Ph</a:t>
            </a:r>
            <a:r>
              <a:rPr lang="cs-CZ" sz="4000" b="1" dirty="0" err="1">
                <a:cs typeface="Arial" panose="020B0604020202020204" pitchFamily="34" charset="0"/>
              </a:rPr>
              <a:t>armacovigilance</a:t>
            </a:r>
            <a:r>
              <a:rPr lang="cs-CZ" sz="4000" b="1" dirty="0">
                <a:cs typeface="Arial" panose="020B0604020202020204" pitchFamily="34" charset="0"/>
              </a:rPr>
              <a:t> </a:t>
            </a:r>
            <a:r>
              <a:rPr lang="cs-CZ" sz="4000" b="1" dirty="0" err="1">
                <a:cs typeface="Arial" panose="020B0604020202020204" pitchFamily="34" charset="0"/>
              </a:rPr>
              <a:t>after</a:t>
            </a:r>
            <a:r>
              <a:rPr lang="cs-CZ" sz="4000" b="1" dirty="0">
                <a:cs typeface="Arial" panose="020B0604020202020204" pitchFamily="34" charset="0"/>
              </a:rPr>
              <a:t> marketing </a:t>
            </a:r>
            <a:r>
              <a:rPr lang="cs-CZ" sz="4000" b="1" dirty="0" err="1">
                <a:cs typeface="Arial" panose="020B0604020202020204" pitchFamily="34" charset="0"/>
              </a:rPr>
              <a:t>authorisation</a:t>
            </a:r>
            <a:endParaRPr lang="en-US" sz="4000" b="1" dirty="0">
              <a:cs typeface="Arial" panose="020B0604020202020204" pitchFamily="34" charset="0"/>
            </a:endParaRPr>
          </a:p>
        </p:txBody>
      </p:sp>
      <p:sp>
        <p:nvSpPr>
          <p:cNvPr id="4" name="TextovéPole 3"/>
          <p:cNvSpPr txBox="1"/>
          <p:nvPr/>
        </p:nvSpPr>
        <p:spPr>
          <a:xfrm>
            <a:off x="96631" y="6138000"/>
            <a:ext cx="10963391" cy="584775"/>
          </a:xfrm>
          <a:prstGeom prst="rect">
            <a:avLst/>
          </a:prstGeom>
          <a:noFill/>
        </p:spPr>
        <p:txBody>
          <a:bodyPr wrap="square" rtlCol="0">
            <a:spAutoFit/>
          </a:bodyPr>
          <a:lstStyle/>
          <a:p>
            <a:r>
              <a:rPr lang="en-US" sz="1600" dirty="0"/>
              <a:t>Erick Turner et al., "</a:t>
            </a:r>
            <a:r>
              <a:rPr lang="en-US" sz="1600" u="sng" dirty="0">
                <a:hlinkClick r:id="rId3"/>
              </a:rPr>
              <a:t>Selective Publication of Antidepressant Trials and Its Influence on Apparent </a:t>
            </a:r>
            <a:r>
              <a:rPr lang="en-US" sz="1600" u="sng" dirty="0" err="1">
                <a:hlinkClick r:id="rId3"/>
              </a:rPr>
              <a:t>Efficacy</a:t>
            </a:r>
            <a:r>
              <a:rPr lang="en-US" sz="1600" dirty="0" err="1"/>
              <a:t>,"</a:t>
            </a:r>
            <a:r>
              <a:rPr lang="en-US" sz="1600" i="1" dirty="0" err="1"/>
              <a:t>New</a:t>
            </a:r>
            <a:r>
              <a:rPr lang="en-US" sz="1600" i="1" dirty="0"/>
              <a:t> England Journal of Medicine</a:t>
            </a:r>
            <a:r>
              <a:rPr lang="en-US" sz="1600" dirty="0"/>
              <a:t>, January 17, 2008</a:t>
            </a:r>
            <a:endParaRPr lang="cs-CZ" sz="1600" dirty="0"/>
          </a:p>
        </p:txBody>
      </p:sp>
    </p:spTree>
    <p:custDataLst>
      <p:tags r:id="rId1"/>
    </p:custDataLst>
    <p:extLst>
      <p:ext uri="{BB962C8B-B14F-4D97-AF65-F5344CB8AC3E}">
        <p14:creationId xmlns:p14="http://schemas.microsoft.com/office/powerpoint/2010/main" val="3567779342"/>
      </p:ext>
    </p:extLst>
  </p:cSld>
  <p:clrMapOvr>
    <a:masterClrMapping/>
  </p:clrMapOvr>
  <mc:AlternateContent xmlns:mc="http://schemas.openxmlformats.org/markup-compatibility/2006" xmlns:p14="http://schemas.microsoft.com/office/powerpoint/2010/main">
    <mc:Choice Requires="p14">
      <p:transition spd="slow" p14:dur="2000" advTm="171527"/>
    </mc:Choice>
    <mc:Fallback xmlns="">
      <p:transition spd="slow" advTm="17152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B87E150-75FB-489B-A880-869CB2A27D46}"/>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2" name="Nadpis 1">
            <a:extLst>
              <a:ext uri="{FF2B5EF4-FFF2-40B4-BE49-F238E27FC236}">
                <a16:creationId xmlns:a16="http://schemas.microsoft.com/office/drawing/2014/main" id="{B47C12B1-308F-4D15-B226-3B94515A9F70}"/>
              </a:ext>
            </a:extLst>
          </p:cNvPr>
          <p:cNvSpPr>
            <a:spLocks noGrp="1"/>
          </p:cNvSpPr>
          <p:nvPr>
            <p:ph type="title"/>
            <p:custDataLst>
              <p:tags r:id="rId2"/>
            </p:custDataLst>
          </p:nvPr>
        </p:nvSpPr>
        <p:spPr>
          <a:xfrm>
            <a:off x="370116" y="471600"/>
            <a:ext cx="11821884" cy="1108800"/>
          </a:xfrm>
        </p:spPr>
        <p:txBody>
          <a:bodyPr/>
          <a:lstStyle/>
          <a:p>
            <a:pPr algn="ctr"/>
            <a:r>
              <a:rPr lang="cs-CZ" sz="3600" dirty="0" err="1"/>
              <a:t>Adverse</a:t>
            </a:r>
            <a:r>
              <a:rPr lang="cs-CZ" sz="3600" dirty="0"/>
              <a:t> </a:t>
            </a:r>
            <a:r>
              <a:rPr lang="cs-CZ" sz="3600" dirty="0" err="1"/>
              <a:t>drug</a:t>
            </a:r>
            <a:r>
              <a:rPr lang="cs-CZ" sz="3600" dirty="0"/>
              <a:t> </a:t>
            </a:r>
            <a:r>
              <a:rPr lang="cs-CZ" sz="3600" dirty="0" err="1"/>
              <a:t>reactions</a:t>
            </a:r>
            <a:r>
              <a:rPr lang="en-GB" sz="3600" dirty="0"/>
              <a:t> – classification, character.</a:t>
            </a:r>
            <a:br>
              <a:rPr lang="en-GB" sz="3600" dirty="0"/>
            </a:br>
            <a:endParaRPr lang="en-GB" sz="3600" dirty="0"/>
          </a:p>
        </p:txBody>
      </p:sp>
      <p:sp>
        <p:nvSpPr>
          <p:cNvPr id="4" name="Zástupný symbol pro obsah 3">
            <a:extLst>
              <a:ext uri="{FF2B5EF4-FFF2-40B4-BE49-F238E27FC236}">
                <a16:creationId xmlns:a16="http://schemas.microsoft.com/office/drawing/2014/main" id="{6E669B4C-7AEF-4E9A-9BA8-44985663AF3C}"/>
              </a:ext>
            </a:extLst>
          </p:cNvPr>
          <p:cNvSpPr>
            <a:spLocks noGrp="1"/>
          </p:cNvSpPr>
          <p:nvPr>
            <p:ph idx="1"/>
          </p:nvPr>
        </p:nvSpPr>
        <p:spPr/>
        <p:txBody>
          <a:bodyPr/>
          <a:lstStyle/>
          <a:p>
            <a:pPr marL="457200" indent="-457200">
              <a:buClr>
                <a:schemeClr val="bg1"/>
              </a:buClr>
              <a:buFont typeface="Arial" panose="020B0604020202020204" pitchFamily="34" charset="0"/>
              <a:buChar char="−"/>
            </a:pPr>
            <a:r>
              <a:rPr lang="cs-CZ" sz="2400" dirty="0" err="1"/>
              <a:t>Definition</a:t>
            </a:r>
            <a:endParaRPr lang="cs-CZ" sz="2400" dirty="0"/>
          </a:p>
          <a:p>
            <a:pPr marL="457200" indent="-457200">
              <a:buClr>
                <a:schemeClr val="bg1"/>
              </a:buClr>
              <a:buFont typeface="Arial" panose="020B0604020202020204" pitchFamily="34" charset="0"/>
              <a:buChar char="−"/>
            </a:pPr>
            <a:r>
              <a:rPr lang="en-GB" sz="2400" dirty="0"/>
              <a:t>A</a:t>
            </a:r>
            <a:r>
              <a:rPr lang="cs-CZ" sz="2400" dirty="0" err="1"/>
              <a:t>ccording</a:t>
            </a:r>
            <a:r>
              <a:rPr lang="cs-CZ" sz="2400" dirty="0"/>
              <a:t> to </a:t>
            </a:r>
            <a:r>
              <a:rPr lang="en-GB" sz="2400" dirty="0"/>
              <a:t>expect</a:t>
            </a:r>
            <a:r>
              <a:rPr lang="cs-CZ" sz="2400" dirty="0" err="1"/>
              <a:t>ations</a:t>
            </a:r>
            <a:endParaRPr lang="en-GB" sz="2400" dirty="0"/>
          </a:p>
          <a:p>
            <a:pPr marL="457200" indent="-457200">
              <a:buClr>
                <a:schemeClr val="bg1"/>
              </a:buClr>
              <a:buFont typeface="Arial" panose="020B0604020202020204" pitchFamily="34" charset="0"/>
              <a:buChar char="−"/>
            </a:pPr>
            <a:r>
              <a:rPr lang="en-GB" sz="2400" dirty="0"/>
              <a:t>According to severity</a:t>
            </a:r>
          </a:p>
          <a:p>
            <a:pPr marL="457200" indent="-457200">
              <a:buClr>
                <a:schemeClr val="bg1"/>
              </a:buClr>
              <a:buFont typeface="Arial" panose="020B0604020202020204" pitchFamily="34" charset="0"/>
              <a:buChar char="−"/>
            </a:pPr>
            <a:r>
              <a:rPr lang="en-GB" sz="2400" dirty="0"/>
              <a:t>According to frequency</a:t>
            </a:r>
          </a:p>
          <a:p>
            <a:pPr marL="457200" indent="-457200">
              <a:buClr>
                <a:schemeClr val="bg1"/>
              </a:buClr>
              <a:buFont typeface="Arial" panose="020B0604020202020204" pitchFamily="34" charset="0"/>
              <a:buChar char="−"/>
            </a:pPr>
            <a:r>
              <a:rPr lang="en-GB" sz="2400" dirty="0"/>
              <a:t>According to the mechanism of origin</a:t>
            </a:r>
          </a:p>
          <a:p>
            <a:pPr marL="709200" lvl="1" indent="-457200">
              <a:buClr>
                <a:schemeClr val="bg1"/>
              </a:buClr>
              <a:buFont typeface="Arial" panose="020B0604020202020204" pitchFamily="34" charset="0"/>
              <a:buChar char="−"/>
            </a:pPr>
            <a:r>
              <a:rPr lang="cs-CZ" sz="1800" dirty="0"/>
              <a:t>A</a:t>
            </a:r>
            <a:endParaRPr lang="en-GB" sz="1800" dirty="0"/>
          </a:p>
          <a:p>
            <a:pPr marL="709200" lvl="1" indent="-457200">
              <a:buClr>
                <a:schemeClr val="bg1"/>
              </a:buClr>
              <a:buFont typeface="Arial" panose="020B0604020202020204" pitchFamily="34" charset="0"/>
              <a:buChar char="−"/>
            </a:pPr>
            <a:r>
              <a:rPr lang="en-GB" sz="1800" dirty="0"/>
              <a:t>B</a:t>
            </a:r>
          </a:p>
          <a:p>
            <a:pPr marL="709200" lvl="1" indent="-457200">
              <a:buClr>
                <a:schemeClr val="bg1"/>
              </a:buClr>
              <a:buFont typeface="Arial" panose="020B0604020202020204" pitchFamily="34" charset="0"/>
              <a:buChar char="−"/>
            </a:pPr>
            <a:r>
              <a:rPr lang="en-GB" sz="1800" dirty="0"/>
              <a:t>Idiosyncrasy, allergies - type I, II, III, IV</a:t>
            </a:r>
          </a:p>
          <a:p>
            <a:pPr marL="709200" lvl="1" indent="-457200">
              <a:buClr>
                <a:schemeClr val="bg1"/>
              </a:buClr>
              <a:buFont typeface="Arial" panose="020B0604020202020204" pitchFamily="34" charset="0"/>
              <a:buChar char="−"/>
            </a:pPr>
            <a:r>
              <a:rPr lang="en-GB" sz="1800" dirty="0"/>
              <a:t>C</a:t>
            </a:r>
          </a:p>
          <a:p>
            <a:pPr marL="709200" lvl="1" indent="-457200">
              <a:buClr>
                <a:schemeClr val="bg1"/>
              </a:buClr>
              <a:buFont typeface="Arial" panose="020B0604020202020204" pitchFamily="34" charset="0"/>
              <a:buChar char="−"/>
            </a:pPr>
            <a:r>
              <a:rPr lang="en-GB" sz="1800" dirty="0"/>
              <a:t>D</a:t>
            </a:r>
          </a:p>
          <a:p>
            <a:pPr marL="709200" lvl="1" indent="-457200">
              <a:buClr>
                <a:schemeClr val="bg1"/>
              </a:buClr>
              <a:buFont typeface="Arial" panose="020B0604020202020204" pitchFamily="34" charset="0"/>
              <a:buChar char="−"/>
            </a:pPr>
            <a:r>
              <a:rPr lang="en-GB" sz="1800" dirty="0"/>
              <a:t>Mutagenesis, teratogenesis, carcinogenesis</a:t>
            </a:r>
          </a:p>
          <a:p>
            <a:pPr marL="709200" lvl="1" indent="-457200">
              <a:buClr>
                <a:schemeClr val="bg1"/>
              </a:buClr>
              <a:buFont typeface="Arial" panose="020B0604020202020204" pitchFamily="34" charset="0"/>
              <a:buChar char="−"/>
            </a:pPr>
            <a:r>
              <a:rPr lang="en-GB" sz="1800" dirty="0"/>
              <a:t>E</a:t>
            </a:r>
          </a:p>
        </p:txBody>
      </p:sp>
    </p:spTree>
    <p:custDataLst>
      <p:tags r:id="rId1"/>
    </p:custDataLst>
    <p:extLst>
      <p:ext uri="{BB962C8B-B14F-4D97-AF65-F5344CB8AC3E}">
        <p14:creationId xmlns:p14="http://schemas.microsoft.com/office/powerpoint/2010/main" val="1056396583"/>
      </p:ext>
    </p:extLst>
  </p:cSld>
  <p:clrMapOvr>
    <a:masterClrMapping/>
  </p:clrMapOvr>
  <mc:AlternateContent xmlns:mc="http://schemas.openxmlformats.org/markup-compatibility/2006" xmlns:p14="http://schemas.microsoft.com/office/powerpoint/2010/main">
    <mc:Choice Requires="p14">
      <p:transition spd="slow" p14:dur="2000" advTm="19110"/>
    </mc:Choice>
    <mc:Fallback xmlns="">
      <p:transition spd="slow" advTm="1911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4F1B2D-1F09-4391-8E19-B21270962EE6}"/>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Nadpis 3">
            <a:extLst>
              <a:ext uri="{FF2B5EF4-FFF2-40B4-BE49-F238E27FC236}">
                <a16:creationId xmlns:a16="http://schemas.microsoft.com/office/drawing/2014/main" id="{99FEC5E1-186F-4A27-B98A-E4495E92676F}"/>
              </a:ext>
            </a:extLst>
          </p:cNvPr>
          <p:cNvSpPr>
            <a:spLocks noGrp="1"/>
          </p:cNvSpPr>
          <p:nvPr>
            <p:ph type="title"/>
          </p:nvPr>
        </p:nvSpPr>
        <p:spPr/>
        <p:txBody>
          <a:bodyPr>
            <a:normAutofit fontScale="90000"/>
          </a:bodyPr>
          <a:lstStyle/>
          <a:p>
            <a:r>
              <a:rPr lang="cs-CZ" dirty="0" err="1"/>
              <a:t>Critical</a:t>
            </a:r>
            <a:r>
              <a:rPr lang="cs-CZ" dirty="0"/>
              <a:t> point</a:t>
            </a:r>
            <a:r>
              <a:rPr lang="cs-CZ" sz="4000" b="1" dirty="0"/>
              <a:t>!</a:t>
            </a:r>
            <a:endParaRPr lang="en-GB" sz="4000" b="1" dirty="0"/>
          </a:p>
        </p:txBody>
      </p:sp>
      <p:sp>
        <p:nvSpPr>
          <p:cNvPr id="5" name="Zástupný symbol pro obsah 4">
            <a:extLst>
              <a:ext uri="{FF2B5EF4-FFF2-40B4-BE49-F238E27FC236}">
                <a16:creationId xmlns:a16="http://schemas.microsoft.com/office/drawing/2014/main" id="{CF449F5E-6A67-4214-BABA-4CA2EC3FFB73}"/>
              </a:ext>
            </a:extLst>
          </p:cNvPr>
          <p:cNvSpPr>
            <a:spLocks noGrp="1"/>
          </p:cNvSpPr>
          <p:nvPr>
            <p:ph idx="1"/>
          </p:nvPr>
        </p:nvSpPr>
        <p:spPr>
          <a:xfrm>
            <a:off x="540000" y="1398362"/>
            <a:ext cx="10753200" cy="4139998"/>
          </a:xfrm>
        </p:spPr>
        <p:txBody>
          <a:bodyPr/>
          <a:lstStyle/>
          <a:p>
            <a:r>
              <a:rPr lang="cs-CZ" dirty="0"/>
              <a:t>Data are </a:t>
            </a:r>
            <a:r>
              <a:rPr lang="cs-CZ" dirty="0" err="1"/>
              <a:t>missing</a:t>
            </a:r>
            <a:endParaRPr lang="cs-CZ" dirty="0"/>
          </a:p>
          <a:p>
            <a:r>
              <a:rPr lang="en-GB" dirty="0"/>
              <a:t>The probability that negative results </a:t>
            </a:r>
            <a:r>
              <a:rPr lang="cs-CZ" dirty="0"/>
              <a:t>are</a:t>
            </a:r>
            <a:r>
              <a:rPr lang="en-GB" dirty="0"/>
              <a:t> published</a:t>
            </a:r>
          </a:p>
          <a:p>
            <a:pPr marL="72000" indent="0">
              <a:buNone/>
            </a:pPr>
            <a:r>
              <a:rPr lang="cs-CZ" dirty="0"/>
              <a:t>   </a:t>
            </a:r>
            <a:r>
              <a:rPr lang="en-GB" dirty="0"/>
              <a:t>is 20 times low</a:t>
            </a:r>
            <a:r>
              <a:rPr lang="cs-CZ" dirty="0" err="1"/>
              <a:t>er</a:t>
            </a:r>
            <a:r>
              <a:rPr lang="cs-CZ" dirty="0"/>
              <a:t>.</a:t>
            </a:r>
          </a:p>
          <a:p>
            <a:endParaRPr lang="cs-CZ" dirty="0"/>
          </a:p>
          <a:p>
            <a:r>
              <a:rPr lang="cs-CZ" dirty="0" err="1"/>
              <a:t>What</a:t>
            </a:r>
            <a:r>
              <a:rPr lang="cs-CZ" dirty="0"/>
              <a:t> </a:t>
            </a:r>
            <a:r>
              <a:rPr lang="cs-CZ" dirty="0" err="1"/>
              <a:t>can</a:t>
            </a:r>
            <a:r>
              <a:rPr lang="cs-CZ" dirty="0"/>
              <a:t> </a:t>
            </a:r>
            <a:r>
              <a:rPr lang="cs-CZ" dirty="0" err="1"/>
              <a:t>we</a:t>
            </a:r>
            <a:r>
              <a:rPr lang="cs-CZ" dirty="0"/>
              <a:t> do?</a:t>
            </a:r>
          </a:p>
          <a:p>
            <a:r>
              <a:rPr lang="cs-CZ" dirty="0">
                <a:solidFill>
                  <a:srgbClr val="FF0000"/>
                </a:solidFill>
              </a:rPr>
              <a:t>Re-</a:t>
            </a:r>
            <a:r>
              <a:rPr lang="cs-CZ" dirty="0" err="1">
                <a:solidFill>
                  <a:srgbClr val="FF0000"/>
                </a:solidFill>
              </a:rPr>
              <a:t>evaluate</a:t>
            </a:r>
            <a:r>
              <a:rPr lang="cs-CZ" dirty="0">
                <a:solidFill>
                  <a:srgbClr val="FF0000"/>
                </a:solidFill>
              </a:rPr>
              <a:t> in </a:t>
            </a:r>
            <a:r>
              <a:rPr lang="cs-CZ" dirty="0" err="1">
                <a:solidFill>
                  <a:srgbClr val="FF0000"/>
                </a:solidFill>
              </a:rPr>
              <a:t>clinical</a:t>
            </a:r>
            <a:r>
              <a:rPr lang="cs-CZ" dirty="0">
                <a:solidFill>
                  <a:srgbClr val="FF0000"/>
                </a:solidFill>
              </a:rPr>
              <a:t> </a:t>
            </a:r>
            <a:r>
              <a:rPr lang="cs-CZ" dirty="0" err="1">
                <a:solidFill>
                  <a:srgbClr val="FF0000"/>
                </a:solidFill>
              </a:rPr>
              <a:t>practice</a:t>
            </a:r>
            <a:r>
              <a:rPr lang="cs-CZ" dirty="0">
                <a:solidFill>
                  <a:srgbClr val="FF0000"/>
                </a:solidFill>
              </a:rPr>
              <a:t>!</a:t>
            </a:r>
          </a:p>
          <a:p>
            <a:r>
              <a:rPr lang="cs-CZ" dirty="0" err="1">
                <a:solidFill>
                  <a:srgbClr val="FF0000"/>
                </a:solidFill>
              </a:rPr>
              <a:t>Tool</a:t>
            </a:r>
            <a:r>
              <a:rPr lang="cs-CZ" dirty="0">
                <a:solidFill>
                  <a:srgbClr val="FF0000"/>
                </a:solidFill>
              </a:rPr>
              <a:t>: </a:t>
            </a:r>
            <a:r>
              <a:rPr lang="cs-CZ" dirty="0" err="1">
                <a:solidFill>
                  <a:srgbClr val="FF0000"/>
                </a:solidFill>
              </a:rPr>
              <a:t>pharmacovigilance</a:t>
            </a:r>
            <a:endParaRPr lang="en-US" dirty="0">
              <a:solidFill>
                <a:srgbClr val="FF0000"/>
              </a:solidFill>
            </a:endParaRPr>
          </a:p>
          <a:p>
            <a:endParaRPr lang="en-GB" dirty="0"/>
          </a:p>
        </p:txBody>
      </p:sp>
      <p:pic>
        <p:nvPicPr>
          <p:cNvPr id="6" name="Picture 5" descr="http://upload.wikimedia.org/wikibooks/en/1/17/LONG_ROAD_TO_A_NEW_DRUG.jpg">
            <a:extLst>
              <a:ext uri="{FF2B5EF4-FFF2-40B4-BE49-F238E27FC236}">
                <a16:creationId xmlns:a16="http://schemas.microsoft.com/office/drawing/2014/main" id="{9D4D42E0-89D2-468C-8F51-BA4D10D6226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1452"/>
          <a:stretch/>
        </p:blipFill>
        <p:spPr bwMode="auto">
          <a:xfrm>
            <a:off x="6096000" y="2780906"/>
            <a:ext cx="5919528" cy="3185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927196585"/>
      </p:ext>
    </p:extLst>
  </p:cSld>
  <p:clrMapOvr>
    <a:masterClrMapping/>
  </p:clrMapOvr>
  <mc:AlternateContent xmlns:mc="http://schemas.openxmlformats.org/markup-compatibility/2006" xmlns:p14="http://schemas.microsoft.com/office/powerpoint/2010/main">
    <mc:Choice Requires="p14">
      <p:transition spd="slow" p14:dur="2000" advTm="51198"/>
    </mc:Choice>
    <mc:Fallback xmlns="">
      <p:transition spd="slow" advTm="51198"/>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a:t>
            </a:r>
            <a:r>
              <a:rPr lang="en-GB" dirty="0"/>
              <a:t>rugs withdrawn from the market in connection with safety</a:t>
            </a:r>
            <a:endParaRPr lang="cs-CZ" dirty="0"/>
          </a:p>
        </p:txBody>
      </p:sp>
      <p:sp>
        <p:nvSpPr>
          <p:cNvPr id="3" name="Zástupný symbol pro obsah 2"/>
          <p:cNvSpPr>
            <a:spLocks noGrp="1"/>
          </p:cNvSpPr>
          <p:nvPr>
            <p:ph idx="1"/>
          </p:nvPr>
        </p:nvSpPr>
        <p:spPr>
          <a:xfrm>
            <a:off x="720000" y="1998002"/>
            <a:ext cx="10753200" cy="4139998"/>
          </a:xfrm>
        </p:spPr>
        <p:txBody>
          <a:bodyPr/>
          <a:lstStyle/>
          <a:p>
            <a:pPr marL="457200" indent="-457200">
              <a:lnSpc>
                <a:spcPct val="100000"/>
              </a:lnSpc>
              <a:buFontTx/>
              <a:buChar char="-"/>
            </a:pPr>
            <a:r>
              <a:rPr lang="en-GB" dirty="0"/>
              <a:t>462 </a:t>
            </a:r>
            <a:r>
              <a:rPr lang="cs-CZ" dirty="0" err="1"/>
              <a:t>drugs</a:t>
            </a:r>
            <a:r>
              <a:rPr lang="cs-CZ" dirty="0"/>
              <a:t> </a:t>
            </a:r>
            <a:r>
              <a:rPr lang="cs-CZ" dirty="0" err="1"/>
              <a:t>were</a:t>
            </a:r>
            <a:r>
              <a:rPr lang="cs-CZ" dirty="0"/>
              <a:t> </a:t>
            </a:r>
            <a:r>
              <a:rPr lang="en-GB" dirty="0"/>
              <a:t>withdrawn from the market for the period 1953 - 2013 for safety reasons, the most common reason being hepatotoxicity</a:t>
            </a:r>
            <a:endParaRPr lang="cs-CZ" dirty="0"/>
          </a:p>
          <a:p>
            <a:pPr marL="457200" indent="-457200">
              <a:lnSpc>
                <a:spcPct val="100000"/>
              </a:lnSpc>
              <a:buFontTx/>
              <a:buChar char="-"/>
            </a:pPr>
            <a:endParaRPr lang="en-GB" dirty="0"/>
          </a:p>
          <a:p>
            <a:pPr marL="457200" indent="-457200">
              <a:lnSpc>
                <a:spcPct val="100000"/>
              </a:lnSpc>
              <a:buFontTx/>
              <a:buChar char="-"/>
            </a:pPr>
            <a:r>
              <a:rPr lang="en-GB" dirty="0"/>
              <a:t>The average time from the first notification of an </a:t>
            </a:r>
            <a:r>
              <a:rPr lang="cs-CZ" dirty="0" err="1"/>
              <a:t>ADRs</a:t>
            </a:r>
            <a:r>
              <a:rPr lang="en-GB" dirty="0"/>
              <a:t> to withdraw a product from the market is 6 years and the interval does not shorten over time</a:t>
            </a:r>
          </a:p>
        </p:txBody>
      </p:sp>
      <p:sp>
        <p:nvSpPr>
          <p:cNvPr id="4" name="Obdélník 3"/>
          <p:cNvSpPr/>
          <p:nvPr/>
        </p:nvSpPr>
        <p:spPr>
          <a:xfrm>
            <a:off x="2243200" y="6327571"/>
            <a:ext cx="6222374" cy="307777"/>
          </a:xfrm>
          <a:prstGeom prst="rect">
            <a:avLst/>
          </a:prstGeom>
        </p:spPr>
        <p:txBody>
          <a:bodyPr wrap="square">
            <a:spAutoFit/>
          </a:bodyPr>
          <a:lstStyle/>
          <a:p>
            <a:r>
              <a:rPr lang="cs-CZ" sz="1400" dirty="0"/>
              <a:t>https://www.ncbi.nlm.nih.gov/pubmed/26843061/</a:t>
            </a:r>
          </a:p>
        </p:txBody>
      </p:sp>
    </p:spTree>
    <p:custDataLst>
      <p:tags r:id="rId1"/>
    </p:custDataLst>
    <p:extLst>
      <p:ext uri="{BB962C8B-B14F-4D97-AF65-F5344CB8AC3E}">
        <p14:creationId xmlns:p14="http://schemas.microsoft.com/office/powerpoint/2010/main" val="3482425008"/>
      </p:ext>
    </p:extLst>
  </p:cSld>
  <p:clrMapOvr>
    <a:masterClrMapping/>
  </p:clrMapOvr>
  <mc:AlternateContent xmlns:mc="http://schemas.openxmlformats.org/markup-compatibility/2006" xmlns:p14="http://schemas.microsoft.com/office/powerpoint/2010/main">
    <mc:Choice Requires="p14">
      <p:transition spd="slow" p14:dur="2000" advTm="59195"/>
    </mc:Choice>
    <mc:Fallback xmlns="">
      <p:transition spd="slow" advTm="59195"/>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22811750-1E4C-4D94-84D4-2B0BB866E838}"/>
              </a:ext>
            </a:extLst>
          </p:cNvPr>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
        <p:nvSpPr>
          <p:cNvPr id="5" name="Nadpis 4">
            <a:extLst>
              <a:ext uri="{FF2B5EF4-FFF2-40B4-BE49-F238E27FC236}">
                <a16:creationId xmlns:a16="http://schemas.microsoft.com/office/drawing/2014/main" id="{DD8E02FF-C03E-4700-AD46-A81B8919FF62}"/>
              </a:ext>
            </a:extLst>
          </p:cNvPr>
          <p:cNvSpPr>
            <a:spLocks noGrp="1"/>
          </p:cNvSpPr>
          <p:nvPr>
            <p:ph type="title"/>
          </p:nvPr>
        </p:nvSpPr>
        <p:spPr/>
        <p:txBody>
          <a:bodyPr/>
          <a:lstStyle/>
          <a:p>
            <a:r>
              <a:rPr lang="en-GB" dirty="0"/>
              <a:t>Withdrawn Drugs (in the US, since 2000)</a:t>
            </a:r>
          </a:p>
        </p:txBody>
      </p:sp>
      <p:pic>
        <p:nvPicPr>
          <p:cNvPr id="7" name="Zástupný symbol pro obsah 6">
            <a:extLst>
              <a:ext uri="{FF2B5EF4-FFF2-40B4-BE49-F238E27FC236}">
                <a16:creationId xmlns:a16="http://schemas.microsoft.com/office/drawing/2014/main" id="{6B3CFC97-0AFC-4D70-86D2-ACE0E7CAB716}"/>
              </a:ext>
            </a:extLst>
          </p:cNvPr>
          <p:cNvPicPr>
            <a:picLocks noGrp="1" noChangeAspect="1"/>
          </p:cNvPicPr>
          <p:nvPr>
            <p:ph idx="1"/>
          </p:nvPr>
        </p:nvPicPr>
        <p:blipFill>
          <a:blip r:embed="rId3"/>
          <a:stretch>
            <a:fillRect/>
          </a:stretch>
        </p:blipFill>
        <p:spPr>
          <a:xfrm>
            <a:off x="2186781" y="1981200"/>
            <a:ext cx="7820025" cy="3562350"/>
          </a:xfrm>
          <a:prstGeom prst="rect">
            <a:avLst/>
          </a:prstGeom>
        </p:spPr>
      </p:pic>
    </p:spTree>
    <p:custDataLst>
      <p:tags r:id="rId1"/>
    </p:custDataLst>
    <p:extLst>
      <p:ext uri="{BB962C8B-B14F-4D97-AF65-F5344CB8AC3E}">
        <p14:creationId xmlns:p14="http://schemas.microsoft.com/office/powerpoint/2010/main" val="3018090878"/>
      </p:ext>
    </p:extLst>
  </p:cSld>
  <p:clrMapOvr>
    <a:masterClrMapping/>
  </p:clrMapOvr>
  <mc:AlternateContent xmlns:mc="http://schemas.openxmlformats.org/markup-compatibility/2006" xmlns:p14="http://schemas.microsoft.com/office/powerpoint/2010/main">
    <mc:Choice Requires="p14">
      <p:transition spd="slow" p14:dur="2000" advTm="66959"/>
    </mc:Choice>
    <mc:Fallback xmlns="">
      <p:transition spd="slow" advTm="6695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Nadpis 1">
            <a:extLst>
              <a:ext uri="{FF2B5EF4-FFF2-40B4-BE49-F238E27FC236}">
                <a16:creationId xmlns:a16="http://schemas.microsoft.com/office/drawing/2014/main" id="{62AC3FA0-0D03-478A-98D4-6F0645068F5F}"/>
              </a:ext>
            </a:extLst>
          </p:cNvPr>
          <p:cNvSpPr>
            <a:spLocks noGrp="1"/>
          </p:cNvSpPr>
          <p:nvPr>
            <p:ph type="title"/>
            <p:custDataLst>
              <p:tags r:id="rId2"/>
            </p:custDataLst>
          </p:nvPr>
        </p:nvSpPr>
        <p:spPr>
          <a:xfrm>
            <a:off x="537120" y="574424"/>
            <a:ext cx="10753200" cy="451576"/>
          </a:xfrm>
        </p:spPr>
        <p:txBody>
          <a:bodyPr/>
          <a:lstStyle/>
          <a:p>
            <a:r>
              <a:rPr lang="cs-CZ" altLang="cs-CZ" dirty="0"/>
              <a:t>1. </a:t>
            </a:r>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sp>
        <p:nvSpPr>
          <p:cNvPr id="120835" name="Zástupný symbol pro obsah 2">
            <a:extLst>
              <a:ext uri="{FF2B5EF4-FFF2-40B4-BE49-F238E27FC236}">
                <a16:creationId xmlns:a16="http://schemas.microsoft.com/office/drawing/2014/main" id="{41A5229C-D47D-4221-94A6-F00432C0A6B8}"/>
              </a:ext>
            </a:extLst>
          </p:cNvPr>
          <p:cNvSpPr>
            <a:spLocks noGrp="1"/>
          </p:cNvSpPr>
          <p:nvPr>
            <p:ph idx="1"/>
          </p:nvPr>
        </p:nvSpPr>
        <p:spPr>
          <a:xfrm>
            <a:off x="719400" y="1359001"/>
            <a:ext cx="10753200" cy="4139998"/>
          </a:xfrm>
        </p:spPr>
        <p:txBody>
          <a:bodyPr/>
          <a:lstStyle/>
          <a:p>
            <a:r>
              <a:rPr lang="cs-CZ" altLang="cs-CZ" sz="2000" dirty="0" err="1"/>
              <a:t>Adverse</a:t>
            </a:r>
            <a:r>
              <a:rPr lang="cs-CZ" altLang="cs-CZ" sz="2000" dirty="0"/>
              <a:t> </a:t>
            </a:r>
            <a:r>
              <a:rPr lang="cs-CZ" altLang="cs-CZ" sz="2000" dirty="0" err="1"/>
              <a:t>drug</a:t>
            </a:r>
            <a:r>
              <a:rPr lang="cs-CZ" altLang="cs-CZ" sz="2000" dirty="0"/>
              <a:t> </a:t>
            </a:r>
            <a:r>
              <a:rPr lang="cs-CZ" altLang="cs-CZ" sz="2000" dirty="0" err="1"/>
              <a:t>reactions</a:t>
            </a:r>
            <a:r>
              <a:rPr lang="cs-CZ" altLang="cs-CZ" sz="2000" dirty="0"/>
              <a:t> are</a:t>
            </a:r>
            <a:r>
              <a:rPr lang="en-GB" altLang="cs-CZ" sz="2000" dirty="0"/>
              <a:t> undesirable responses to therapeutic doses.</a:t>
            </a:r>
            <a:endParaRPr lang="cs-CZ" altLang="cs-CZ" sz="2000" dirty="0"/>
          </a:p>
          <a:p>
            <a:r>
              <a:rPr lang="en-GB" altLang="cs-CZ" sz="2000" dirty="0"/>
              <a:t>The adverse effect is an unintended or adverse reaction after administration of one or more medicinal products under normal use conditions, even when the </a:t>
            </a:r>
            <a:r>
              <a:rPr lang="cs-CZ" altLang="cs-CZ" sz="2000" dirty="0" err="1"/>
              <a:t>drug</a:t>
            </a:r>
            <a:r>
              <a:rPr lang="en-GB" altLang="cs-CZ" sz="2000" dirty="0"/>
              <a:t> was not used in accordance with the summary of the product</a:t>
            </a:r>
            <a:r>
              <a:rPr lang="cs-CZ" altLang="cs-CZ" sz="2000" dirty="0"/>
              <a:t> </a:t>
            </a:r>
            <a:r>
              <a:rPr lang="cs-CZ" altLang="cs-CZ" sz="2000" dirty="0" err="1"/>
              <a:t>characteristic</a:t>
            </a:r>
            <a:r>
              <a:rPr lang="en-GB" altLang="cs-CZ" sz="2000" dirty="0"/>
              <a:t> for which it is suspected that arose in the context of drug administration</a:t>
            </a:r>
            <a:r>
              <a:rPr lang="cs-CZ" altLang="cs-CZ" sz="2000" dirty="0"/>
              <a:t>.</a:t>
            </a:r>
          </a:p>
          <a:p>
            <a:r>
              <a:rPr lang="en-GB" altLang="cs-CZ" sz="2000" dirty="0"/>
              <a:t>Adverse reactions represent a very heterogeneous group of reactions. </a:t>
            </a:r>
            <a:endParaRPr lang="cs-CZ" altLang="cs-CZ" sz="2000" dirty="0"/>
          </a:p>
          <a:p>
            <a:r>
              <a:rPr lang="en-GB" altLang="cs-CZ" sz="2000" dirty="0"/>
              <a:t>They can be classified according to expectations, severity, frequency of occurrence or mechanism of origin.</a:t>
            </a:r>
            <a:endParaRPr lang="cs-CZ" altLang="cs-CZ" sz="2000" dirty="0"/>
          </a:p>
          <a:p>
            <a:r>
              <a:rPr lang="cs-CZ" altLang="cs-CZ" sz="2000" dirty="0" err="1"/>
              <a:t>ADRs</a:t>
            </a:r>
            <a:r>
              <a:rPr lang="en-GB" altLang="cs-CZ" sz="2000" dirty="0"/>
              <a:t> accompany </a:t>
            </a:r>
            <a:r>
              <a:rPr lang="cs-CZ" altLang="cs-CZ" sz="2000" dirty="0" err="1"/>
              <a:t>the</a:t>
            </a:r>
            <a:r>
              <a:rPr lang="cs-CZ" altLang="cs-CZ" sz="2000" dirty="0"/>
              <a:t> </a:t>
            </a:r>
            <a:r>
              <a:rPr lang="cs-CZ" altLang="cs-CZ" sz="2000" dirty="0" err="1"/>
              <a:t>main</a:t>
            </a:r>
            <a:r>
              <a:rPr lang="cs-CZ" altLang="cs-CZ" sz="2000" dirty="0"/>
              <a:t> </a:t>
            </a:r>
            <a:r>
              <a:rPr lang="en-GB" altLang="cs-CZ" sz="2000" dirty="0"/>
              <a:t>pharmacotherapeutic effect</a:t>
            </a:r>
            <a:r>
              <a:rPr lang="cs-CZ" altLang="cs-CZ" sz="2000" dirty="0"/>
              <a:t> </a:t>
            </a:r>
            <a:r>
              <a:rPr lang="cs-CZ" altLang="cs-CZ" sz="2000" dirty="0" err="1"/>
              <a:t>of</a:t>
            </a:r>
            <a:r>
              <a:rPr lang="cs-CZ" altLang="cs-CZ" sz="2000" dirty="0"/>
              <a:t> </a:t>
            </a:r>
            <a:r>
              <a:rPr lang="cs-CZ" altLang="cs-CZ" sz="2000" dirty="0" err="1"/>
              <a:t>drug</a:t>
            </a:r>
            <a:r>
              <a:rPr lang="cs-CZ" altLang="cs-CZ" sz="2000" dirty="0"/>
              <a:t>:</a:t>
            </a:r>
            <a:endParaRPr lang="en-GB" altLang="cs-CZ" dirty="0"/>
          </a:p>
          <a:p>
            <a:pPr lvl="1"/>
            <a:r>
              <a:rPr lang="en-GB" altLang="cs-CZ" dirty="0"/>
              <a:t>Excessively strong main effect</a:t>
            </a:r>
          </a:p>
          <a:p>
            <a:pPr lvl="1"/>
            <a:r>
              <a:rPr lang="cs-CZ" altLang="cs-CZ" dirty="0"/>
              <a:t>ADR </a:t>
            </a:r>
            <a:r>
              <a:rPr lang="cs-CZ" altLang="cs-CZ" dirty="0" err="1"/>
              <a:t>doesn´t</a:t>
            </a:r>
            <a:r>
              <a:rPr lang="cs-CZ" altLang="cs-CZ" dirty="0"/>
              <a:t> </a:t>
            </a:r>
            <a:r>
              <a:rPr lang="en-GB" altLang="cs-CZ" dirty="0"/>
              <a:t>dependent on the main effect</a:t>
            </a:r>
            <a:endParaRPr lang="cs-CZ" altLang="cs-CZ"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6528"/>
    </mc:Choice>
    <mc:Fallback xmlns="">
      <p:transition spd="slow" advTm="7652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Zástupný symbol pro text 4">
            <a:extLst>
              <a:ext uri="{FF2B5EF4-FFF2-40B4-BE49-F238E27FC236}">
                <a16:creationId xmlns:a16="http://schemas.microsoft.com/office/drawing/2014/main" id="{492D8A06-C1EA-4BEE-BA7E-4C14D03C9EF3}"/>
              </a:ext>
            </a:extLst>
          </p:cNvPr>
          <p:cNvSpPr>
            <a:spLocks noGrp="1"/>
          </p:cNvSpPr>
          <p:nvPr>
            <p:ph type="body" sz="quarter" idx="26"/>
          </p:nvPr>
        </p:nvSpPr>
        <p:spPr/>
        <p:txBody>
          <a:bodyPr/>
          <a:lstStyle/>
          <a:p>
            <a:r>
              <a:rPr lang="cs-CZ" altLang="cs-CZ" dirty="0"/>
              <a:t>USA</a:t>
            </a:r>
          </a:p>
        </p:txBody>
      </p:sp>
      <p:sp>
        <p:nvSpPr>
          <p:cNvPr id="121858" name="Nadpis 3">
            <a:extLst>
              <a:ext uri="{FF2B5EF4-FFF2-40B4-BE49-F238E27FC236}">
                <a16:creationId xmlns:a16="http://schemas.microsoft.com/office/drawing/2014/main" id="{8C4352CD-F593-4422-BA40-8D58CD6E6510}"/>
              </a:ext>
            </a:extLst>
          </p:cNvPr>
          <p:cNvSpPr>
            <a:spLocks noGrp="1"/>
          </p:cNvSpPr>
          <p:nvPr>
            <p:ph type="title"/>
          </p:nvPr>
        </p:nvSpPr>
        <p:spPr/>
        <p:txBody>
          <a:bodyPr/>
          <a:lstStyle/>
          <a:p>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sp>
        <p:nvSpPr>
          <p:cNvPr id="121861" name="Zástupný symbol pro text 6">
            <a:extLst>
              <a:ext uri="{FF2B5EF4-FFF2-40B4-BE49-F238E27FC236}">
                <a16:creationId xmlns:a16="http://schemas.microsoft.com/office/drawing/2014/main" id="{51C66BE7-ACD4-4626-88FF-3CB3B490C97F}"/>
              </a:ext>
            </a:extLst>
          </p:cNvPr>
          <p:cNvSpPr>
            <a:spLocks noGrp="1"/>
          </p:cNvSpPr>
          <p:nvPr>
            <p:ph type="body" sz="quarter" idx="27"/>
          </p:nvPr>
        </p:nvSpPr>
        <p:spPr/>
        <p:txBody>
          <a:bodyPr/>
          <a:lstStyle/>
          <a:p>
            <a:r>
              <a:rPr lang="cs-CZ" altLang="cs-CZ" dirty="0" err="1"/>
              <a:t>Germany</a:t>
            </a:r>
            <a:endParaRPr lang="cs-CZ" altLang="cs-CZ" dirty="0"/>
          </a:p>
        </p:txBody>
      </p:sp>
      <p:sp>
        <p:nvSpPr>
          <p:cNvPr id="121860" name="Zástupný symbol pro obsah 5">
            <a:extLst>
              <a:ext uri="{FF2B5EF4-FFF2-40B4-BE49-F238E27FC236}">
                <a16:creationId xmlns:a16="http://schemas.microsoft.com/office/drawing/2014/main" id="{BB94EBCE-80A5-4D04-8739-F4C2F290647A}"/>
              </a:ext>
            </a:extLst>
          </p:cNvPr>
          <p:cNvSpPr>
            <a:spLocks noGrp="1"/>
          </p:cNvSpPr>
          <p:nvPr>
            <p:ph idx="1"/>
          </p:nvPr>
        </p:nvSpPr>
        <p:spPr/>
        <p:txBody>
          <a:bodyPr/>
          <a:lstStyle/>
          <a:p>
            <a:r>
              <a:rPr lang="en-US" altLang="cs-CZ" sz="2000" dirty="0"/>
              <a:t>5 - 20% </a:t>
            </a:r>
            <a:r>
              <a:rPr lang="en-GB" altLang="cs-CZ" sz="2000" dirty="0"/>
              <a:t>reasons for hospitalization due to </a:t>
            </a:r>
            <a:r>
              <a:rPr lang="cs-CZ" altLang="cs-CZ" sz="2000" dirty="0" err="1"/>
              <a:t>ADRs</a:t>
            </a:r>
            <a:endParaRPr lang="cs-CZ" altLang="cs-CZ" sz="2000" dirty="0"/>
          </a:p>
          <a:p>
            <a:r>
              <a:rPr lang="en-US" altLang="cs-CZ" sz="2000" dirty="0" err="1"/>
              <a:t>cca</a:t>
            </a:r>
            <a:r>
              <a:rPr lang="en-US" altLang="cs-CZ" sz="2000" dirty="0"/>
              <a:t> 100.000 f</a:t>
            </a:r>
            <a:r>
              <a:rPr lang="cs-CZ" altLang="cs-CZ" sz="2000" dirty="0" err="1"/>
              <a:t>atal</a:t>
            </a:r>
            <a:r>
              <a:rPr lang="cs-CZ" altLang="cs-CZ" sz="2000" dirty="0"/>
              <a:t> </a:t>
            </a:r>
            <a:r>
              <a:rPr lang="cs-CZ" altLang="cs-CZ" sz="2000" dirty="0" err="1"/>
              <a:t>ADRs</a:t>
            </a:r>
            <a:r>
              <a:rPr lang="en-US" altLang="cs-CZ" sz="2000" dirty="0"/>
              <a:t> !</a:t>
            </a:r>
          </a:p>
          <a:p>
            <a:endParaRPr lang="cs-CZ" altLang="cs-CZ" dirty="0"/>
          </a:p>
        </p:txBody>
      </p:sp>
      <p:sp>
        <p:nvSpPr>
          <p:cNvPr id="121862" name="Zástupný symbol pro obsah 7">
            <a:extLst>
              <a:ext uri="{FF2B5EF4-FFF2-40B4-BE49-F238E27FC236}">
                <a16:creationId xmlns:a16="http://schemas.microsoft.com/office/drawing/2014/main" id="{9C45F016-4FF0-4F5C-A013-06E507009431}"/>
              </a:ext>
            </a:extLst>
          </p:cNvPr>
          <p:cNvSpPr>
            <a:spLocks noGrp="1"/>
          </p:cNvSpPr>
          <p:nvPr>
            <p:ph idx="28"/>
          </p:nvPr>
        </p:nvSpPr>
        <p:spPr/>
        <p:txBody>
          <a:bodyPr/>
          <a:lstStyle/>
          <a:p>
            <a:r>
              <a:rPr lang="en-US" altLang="cs-CZ" sz="2000" dirty="0"/>
              <a:t>0,3 - 8% </a:t>
            </a:r>
            <a:r>
              <a:rPr lang="en-GB" altLang="cs-CZ" sz="2000" dirty="0"/>
              <a:t>reasons for hospitalization due to </a:t>
            </a:r>
            <a:r>
              <a:rPr lang="cs-CZ" altLang="cs-CZ" sz="2000" dirty="0" err="1"/>
              <a:t>ADRs</a:t>
            </a:r>
            <a:r>
              <a:rPr lang="cs-CZ" altLang="cs-CZ" sz="2000" dirty="0"/>
              <a:t> </a:t>
            </a:r>
          </a:p>
          <a:p>
            <a:r>
              <a:rPr lang="en-US" altLang="cs-CZ" sz="2000" dirty="0" err="1"/>
              <a:t>cca</a:t>
            </a:r>
            <a:r>
              <a:rPr lang="en-US" altLang="cs-CZ" sz="2000" dirty="0"/>
              <a:t> 8.000 fat</a:t>
            </a:r>
            <a:r>
              <a:rPr lang="cs-CZ" altLang="cs-CZ" sz="2000" dirty="0"/>
              <a:t>al </a:t>
            </a:r>
            <a:r>
              <a:rPr lang="cs-CZ" altLang="cs-CZ" sz="2000" dirty="0" err="1"/>
              <a:t>ADRs</a:t>
            </a:r>
            <a:r>
              <a:rPr lang="en-US" altLang="cs-CZ" sz="2000" dirty="0"/>
              <a:t> !</a:t>
            </a:r>
          </a:p>
          <a:p>
            <a:endParaRPr lang="cs-CZ" altLang="cs-CZ" dirty="0"/>
          </a:p>
        </p:txBody>
      </p:sp>
      <p:sp>
        <p:nvSpPr>
          <p:cNvPr id="121863" name="TextovéPole 8">
            <a:extLst>
              <a:ext uri="{FF2B5EF4-FFF2-40B4-BE49-F238E27FC236}">
                <a16:creationId xmlns:a16="http://schemas.microsoft.com/office/drawing/2014/main" id="{8C1A6AB3-EC4A-4285-8B35-C65C553615B3}"/>
              </a:ext>
            </a:extLst>
          </p:cNvPr>
          <p:cNvSpPr txBox="1">
            <a:spLocks noChangeArrowheads="1"/>
          </p:cNvSpPr>
          <p:nvPr/>
        </p:nvSpPr>
        <p:spPr bwMode="auto">
          <a:xfrm>
            <a:off x="902970" y="4260611"/>
            <a:ext cx="105683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pPr algn="ctr"/>
            <a:r>
              <a:rPr lang="en-GB" altLang="cs-CZ" sz="2400" dirty="0">
                <a:solidFill>
                  <a:srgbClr val="FF0000"/>
                </a:solidFill>
              </a:rPr>
              <a:t>5th place in the causes of death</a:t>
            </a:r>
          </a:p>
          <a:p>
            <a:pPr algn="ctr"/>
            <a:endParaRPr lang="cs-CZ" altLang="cs-CZ" sz="2400" dirty="0">
              <a:solidFill>
                <a:srgbClr val="FF0000"/>
              </a:solidFill>
            </a:endParaRPr>
          </a:p>
          <a:p>
            <a:pPr algn="ctr"/>
            <a:r>
              <a:rPr lang="cs-CZ" altLang="cs-CZ" sz="2400" dirty="0" err="1">
                <a:solidFill>
                  <a:srgbClr val="FF0000"/>
                </a:solidFill>
              </a:rPr>
              <a:t>ADRs</a:t>
            </a:r>
            <a:r>
              <a:rPr lang="en-GB" altLang="cs-CZ" sz="2400" dirty="0">
                <a:solidFill>
                  <a:srgbClr val="FF0000"/>
                </a:solidFill>
              </a:rPr>
              <a:t> increase the cost of healthcare!</a:t>
            </a:r>
            <a:endParaRPr lang="cs-CZ" altLang="cs-CZ" sz="24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9068"/>
    </mc:Choice>
    <mc:Fallback xmlns="">
      <p:transition spd="slow" advTm="3906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Zástupný symbol pro obsah 7">
            <a:extLst>
              <a:ext uri="{FF2B5EF4-FFF2-40B4-BE49-F238E27FC236}">
                <a16:creationId xmlns:a16="http://schemas.microsoft.com/office/drawing/2014/main" id="{72A2D955-6712-4FC4-8216-98AB50549FAE}"/>
              </a:ext>
            </a:extLst>
          </p:cNvPr>
          <p:cNvSpPr>
            <a:spLocks noGrp="1"/>
          </p:cNvSpPr>
          <p:nvPr>
            <p:ph idx="1"/>
          </p:nvPr>
        </p:nvSpPr>
        <p:spPr/>
        <p:txBody>
          <a:bodyPr/>
          <a:lstStyle/>
          <a:p>
            <a:r>
              <a:rPr lang="en-GB" altLang="cs-CZ" sz="2000" b="1" dirty="0"/>
              <a:t>An unexpected adverse reaction </a:t>
            </a:r>
            <a:r>
              <a:rPr lang="en-GB" altLang="cs-CZ" sz="2000" dirty="0"/>
              <a:t>is an adverse reaction whose nature, severity or consequence is not listed in the Summary of Product Characteristics (SPC).</a:t>
            </a:r>
            <a:endParaRPr lang="cs-CZ" altLang="cs-CZ" sz="2000" dirty="0"/>
          </a:p>
          <a:p>
            <a:endParaRPr lang="cs-CZ" altLang="cs-CZ" sz="2000" dirty="0"/>
          </a:p>
          <a:p>
            <a:r>
              <a:rPr lang="cs-CZ" altLang="cs-CZ" sz="2000" b="1" dirty="0" err="1"/>
              <a:t>An</a:t>
            </a:r>
            <a:r>
              <a:rPr lang="en-GB" altLang="cs-CZ" sz="2000" b="1" dirty="0"/>
              <a:t> expected </a:t>
            </a:r>
            <a:r>
              <a:rPr lang="cs-CZ" altLang="cs-CZ" sz="2000" b="1" dirty="0" err="1"/>
              <a:t>adverse</a:t>
            </a:r>
            <a:r>
              <a:rPr lang="cs-CZ" altLang="cs-CZ" sz="2000" b="1" dirty="0"/>
              <a:t> </a:t>
            </a:r>
            <a:r>
              <a:rPr lang="cs-CZ" altLang="cs-CZ" sz="2000" b="1" dirty="0" err="1"/>
              <a:t>reaction</a:t>
            </a:r>
            <a:r>
              <a:rPr lang="en-GB" altLang="cs-CZ" sz="2000" b="1" dirty="0"/>
              <a:t> </a:t>
            </a:r>
            <a:r>
              <a:rPr lang="en-GB" altLang="cs-CZ" sz="2000" dirty="0"/>
              <a:t>effect is listed in the SPC</a:t>
            </a:r>
            <a:r>
              <a:rPr lang="cs-CZ" altLang="cs-CZ" sz="2000" dirty="0"/>
              <a:t>.</a:t>
            </a:r>
          </a:p>
          <a:p>
            <a:endParaRPr lang="cs-CZ" altLang="cs-CZ" sz="2000" dirty="0"/>
          </a:p>
          <a:p>
            <a:r>
              <a:rPr lang="en-GB" altLang="cs-CZ" sz="2000" dirty="0"/>
              <a:t>SPCs of registered products in the Czech Republic are available on the website www.sukl.cz in the Medicines section or on the website of the European Medicines Agency www.emea.europa.eu in the Product information / Human medicines section.</a:t>
            </a:r>
            <a:endParaRPr lang="cs-CZ" altLang="cs-CZ" sz="2000" dirty="0"/>
          </a:p>
        </p:txBody>
      </p:sp>
      <p:sp>
        <p:nvSpPr>
          <p:cNvPr id="2" name="Zástupný symbol pro text 1">
            <a:extLst>
              <a:ext uri="{FF2B5EF4-FFF2-40B4-BE49-F238E27FC236}">
                <a16:creationId xmlns:a16="http://schemas.microsoft.com/office/drawing/2014/main" id="{8E92CA9C-6289-4F1B-BBA8-238029B9C9EE}"/>
              </a:ext>
            </a:extLst>
          </p:cNvPr>
          <p:cNvSpPr>
            <a:spLocks noGrp="1"/>
          </p:cNvSpPr>
          <p:nvPr>
            <p:ph type="body" sz="quarter" idx="13"/>
          </p:nvPr>
        </p:nvSpPr>
        <p:spPr>
          <a:xfrm>
            <a:off x="721062" y="1296001"/>
            <a:ext cx="10752138" cy="271576"/>
          </a:xfrm>
        </p:spPr>
        <p:txBody>
          <a:bodyPr/>
          <a:lstStyle/>
          <a:p>
            <a:r>
              <a:rPr lang="cs-CZ" altLang="cs-CZ" sz="2400" dirty="0"/>
              <a:t>- </a:t>
            </a:r>
            <a:r>
              <a:rPr lang="cs-CZ" altLang="cs-CZ" sz="2400" dirty="0" err="1"/>
              <a:t>according</a:t>
            </a:r>
            <a:r>
              <a:rPr lang="cs-CZ" altLang="cs-CZ" sz="2400" dirty="0"/>
              <a:t> to </a:t>
            </a:r>
            <a:r>
              <a:rPr lang="cs-CZ" altLang="cs-CZ" sz="2400" dirty="0" err="1"/>
              <a:t>expectations</a:t>
            </a:r>
            <a:endParaRPr lang="en-GB" sz="2400" dirty="0"/>
          </a:p>
        </p:txBody>
      </p:sp>
      <p:sp>
        <p:nvSpPr>
          <p:cNvPr id="122882" name="Nadpis 6">
            <a:extLst>
              <a:ext uri="{FF2B5EF4-FFF2-40B4-BE49-F238E27FC236}">
                <a16:creationId xmlns:a16="http://schemas.microsoft.com/office/drawing/2014/main" id="{116AD0B4-EB50-4CA3-83EA-6A8597420D5A}"/>
              </a:ext>
            </a:extLst>
          </p:cNvPr>
          <p:cNvSpPr>
            <a:spLocks noGrp="1"/>
          </p:cNvSpPr>
          <p:nvPr>
            <p:ph type="title"/>
          </p:nvPr>
        </p:nvSpPr>
        <p:spPr/>
        <p:txBody>
          <a:bodyPr/>
          <a:lstStyle/>
          <a:p>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7997"/>
    </mc:Choice>
    <mc:Fallback xmlns="">
      <p:transition spd="slow" advTm="4799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Zástupný symbol pro obsah 2">
            <a:extLst>
              <a:ext uri="{FF2B5EF4-FFF2-40B4-BE49-F238E27FC236}">
                <a16:creationId xmlns:a16="http://schemas.microsoft.com/office/drawing/2014/main" id="{C83C78FF-8D7C-4805-8940-3E51391C0A17}"/>
              </a:ext>
            </a:extLst>
          </p:cNvPr>
          <p:cNvSpPr>
            <a:spLocks noGrp="1"/>
          </p:cNvSpPr>
          <p:nvPr>
            <p:ph idx="1"/>
          </p:nvPr>
        </p:nvSpPr>
        <p:spPr>
          <a:xfrm>
            <a:off x="719400" y="1850491"/>
            <a:ext cx="10753200" cy="4139998"/>
          </a:xfrm>
        </p:spPr>
        <p:txBody>
          <a:bodyPr/>
          <a:lstStyle/>
          <a:p>
            <a:r>
              <a:rPr lang="en-GB" sz="2000" b="1" dirty="0"/>
              <a:t>Serious Adverse Drug Reaction (SADR) </a:t>
            </a:r>
            <a:r>
              <a:rPr lang="en-GB" sz="2000" dirty="0"/>
              <a:t>means such adverse drug reaction which results in</a:t>
            </a:r>
            <a:r>
              <a:rPr lang="cs-CZ" sz="2000" dirty="0"/>
              <a:t>:</a:t>
            </a:r>
            <a:r>
              <a:rPr lang="en-GB" sz="2000" dirty="0"/>
              <a:t> </a:t>
            </a:r>
            <a:endParaRPr lang="cs-CZ" sz="2000" dirty="0"/>
          </a:p>
          <a:p>
            <a:pPr lvl="1"/>
            <a:r>
              <a:rPr lang="en-GB" dirty="0"/>
              <a:t>death, </a:t>
            </a:r>
            <a:endParaRPr lang="cs-CZ" dirty="0"/>
          </a:p>
          <a:p>
            <a:pPr lvl="1"/>
            <a:r>
              <a:rPr lang="en-GB" dirty="0"/>
              <a:t>is life-threatening, </a:t>
            </a:r>
            <a:endParaRPr lang="cs-CZ" dirty="0"/>
          </a:p>
          <a:p>
            <a:pPr lvl="1"/>
            <a:r>
              <a:rPr lang="en-GB" dirty="0"/>
              <a:t>requires hospitalisation or prolongation of existing hospitalisation, </a:t>
            </a:r>
            <a:endParaRPr lang="cs-CZ" dirty="0"/>
          </a:p>
          <a:p>
            <a:pPr lvl="1"/>
            <a:r>
              <a:rPr lang="en-GB" dirty="0"/>
              <a:t>results in permanent or significant damage to health or </a:t>
            </a:r>
            <a:endParaRPr lang="cs-CZ" dirty="0"/>
          </a:p>
          <a:p>
            <a:pPr lvl="1"/>
            <a:r>
              <a:rPr lang="en-GB" dirty="0"/>
              <a:t>limitation of capabilities or is manifested as a birth defect in offspring. </a:t>
            </a:r>
            <a:endParaRPr lang="cs-CZ" dirty="0"/>
          </a:p>
          <a:p>
            <a:endParaRPr lang="cs-CZ" sz="2000" dirty="0"/>
          </a:p>
          <a:p>
            <a:r>
              <a:rPr lang="cs-CZ" sz="2000" b="1" dirty="0"/>
              <a:t>Non-s</a:t>
            </a:r>
            <a:r>
              <a:rPr lang="en-GB" sz="2000" b="1" dirty="0" err="1"/>
              <a:t>erious</a:t>
            </a:r>
            <a:r>
              <a:rPr lang="en-GB" sz="2000" b="1" dirty="0"/>
              <a:t> Adverse Drug Reaction</a:t>
            </a:r>
            <a:endParaRPr lang="cs-CZ" sz="2000" b="1" dirty="0"/>
          </a:p>
          <a:p>
            <a:endParaRPr lang="cs-CZ" altLang="cs-CZ" sz="2000" dirty="0"/>
          </a:p>
          <a:p>
            <a:endParaRPr lang="cs-CZ" altLang="cs-CZ" sz="2000" dirty="0"/>
          </a:p>
        </p:txBody>
      </p:sp>
      <p:sp>
        <p:nvSpPr>
          <p:cNvPr id="2" name="Zástupný symbol pro text 1">
            <a:extLst>
              <a:ext uri="{FF2B5EF4-FFF2-40B4-BE49-F238E27FC236}">
                <a16:creationId xmlns:a16="http://schemas.microsoft.com/office/drawing/2014/main" id="{FC6E5542-732A-44A9-9A66-E3FECFE8CE57}"/>
              </a:ext>
            </a:extLst>
          </p:cNvPr>
          <p:cNvSpPr>
            <a:spLocks noGrp="1"/>
          </p:cNvSpPr>
          <p:nvPr>
            <p:ph type="body" sz="quarter" idx="13"/>
          </p:nvPr>
        </p:nvSpPr>
        <p:spPr>
          <a:xfrm>
            <a:off x="720462" y="1068063"/>
            <a:ext cx="10752138" cy="271576"/>
          </a:xfrm>
        </p:spPr>
        <p:txBody>
          <a:bodyPr/>
          <a:lstStyle/>
          <a:p>
            <a:r>
              <a:rPr lang="cs-CZ" altLang="cs-CZ" sz="2400" dirty="0"/>
              <a:t>- </a:t>
            </a:r>
            <a:r>
              <a:rPr lang="cs-CZ" altLang="cs-CZ" sz="2400" dirty="0" err="1"/>
              <a:t>according</a:t>
            </a:r>
            <a:r>
              <a:rPr lang="cs-CZ" altLang="cs-CZ" sz="2400" dirty="0"/>
              <a:t> to </a:t>
            </a:r>
            <a:r>
              <a:rPr lang="cs-CZ" altLang="cs-CZ" sz="2400" dirty="0" err="1"/>
              <a:t>severity</a:t>
            </a:r>
            <a:endParaRPr lang="en-GB" sz="2400" dirty="0"/>
          </a:p>
        </p:txBody>
      </p:sp>
      <p:sp>
        <p:nvSpPr>
          <p:cNvPr id="123906" name="Nadpis 1">
            <a:extLst>
              <a:ext uri="{FF2B5EF4-FFF2-40B4-BE49-F238E27FC236}">
                <a16:creationId xmlns:a16="http://schemas.microsoft.com/office/drawing/2014/main" id="{3C4AD5FE-509E-4D58-8842-3E4CED75C856}"/>
              </a:ext>
            </a:extLst>
          </p:cNvPr>
          <p:cNvSpPr>
            <a:spLocks noGrp="1"/>
          </p:cNvSpPr>
          <p:nvPr>
            <p:ph type="title"/>
          </p:nvPr>
        </p:nvSpPr>
        <p:spPr>
          <a:xfrm>
            <a:off x="720000" y="377211"/>
            <a:ext cx="10753200" cy="451576"/>
          </a:xfrm>
        </p:spPr>
        <p:txBody>
          <a:bodyPr/>
          <a:lstStyle/>
          <a:p>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8406"/>
    </mc:Choice>
    <mc:Fallback xmlns="">
      <p:transition spd="slow" advTm="4840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a:extLst>
              <a:ext uri="{FF2B5EF4-FFF2-40B4-BE49-F238E27FC236}">
                <a16:creationId xmlns:a16="http://schemas.microsoft.com/office/drawing/2014/main" id="{75E49164-5A37-495C-971F-D2D7B296C529}"/>
              </a:ext>
            </a:extLst>
          </p:cNvPr>
          <p:cNvSpPr>
            <a:spLocks noGrp="1"/>
          </p:cNvSpPr>
          <p:nvPr>
            <p:ph type="body" sz="quarter" idx="13"/>
          </p:nvPr>
        </p:nvSpPr>
        <p:spPr/>
        <p:txBody>
          <a:bodyPr/>
          <a:lstStyle/>
          <a:p>
            <a:r>
              <a:rPr lang="cs-CZ" altLang="cs-CZ" sz="2400" dirty="0"/>
              <a:t>- </a:t>
            </a:r>
            <a:r>
              <a:rPr lang="cs-CZ" altLang="cs-CZ" sz="2400" dirty="0" err="1"/>
              <a:t>according</a:t>
            </a:r>
            <a:r>
              <a:rPr lang="cs-CZ" altLang="cs-CZ" sz="2400" dirty="0"/>
              <a:t> to </a:t>
            </a:r>
            <a:r>
              <a:rPr lang="cs-CZ" altLang="cs-CZ" sz="2400" dirty="0" err="1"/>
              <a:t>frequency</a:t>
            </a:r>
            <a:endParaRPr lang="en-GB" sz="2400" dirty="0"/>
          </a:p>
        </p:txBody>
      </p:sp>
      <p:sp>
        <p:nvSpPr>
          <p:cNvPr id="125954" name="Nadpis 1">
            <a:extLst>
              <a:ext uri="{FF2B5EF4-FFF2-40B4-BE49-F238E27FC236}">
                <a16:creationId xmlns:a16="http://schemas.microsoft.com/office/drawing/2014/main" id="{95F348D3-0BE8-44E8-A615-8C7327146B20}"/>
              </a:ext>
            </a:extLst>
          </p:cNvPr>
          <p:cNvSpPr>
            <a:spLocks noGrp="1"/>
          </p:cNvSpPr>
          <p:nvPr>
            <p:ph type="title"/>
          </p:nvPr>
        </p:nvSpPr>
        <p:spPr/>
        <p:txBody>
          <a:bodyPr/>
          <a:lstStyle/>
          <a:p>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graphicFrame>
        <p:nvGraphicFramePr>
          <p:cNvPr id="5" name="Zástupný symbol pro obsah 4">
            <a:extLst>
              <a:ext uri="{FF2B5EF4-FFF2-40B4-BE49-F238E27FC236}">
                <a16:creationId xmlns:a16="http://schemas.microsoft.com/office/drawing/2014/main" id="{911E67B0-D818-4797-8D5B-DE76D3ADB2A8}"/>
              </a:ext>
            </a:extLst>
          </p:cNvPr>
          <p:cNvGraphicFramePr>
            <a:graphicFrameLocks noGrp="1"/>
          </p:cNvGraphicFramePr>
          <p:nvPr>
            <p:ph idx="1"/>
            <p:extLst>
              <p:ext uri="{D42A27DB-BD31-4B8C-83A1-F6EECF244321}">
                <p14:modId xmlns:p14="http://schemas.microsoft.com/office/powerpoint/2010/main" val="769959872"/>
              </p:ext>
            </p:extLst>
          </p:nvPr>
        </p:nvGraphicFramePr>
        <p:xfrm>
          <a:off x="720725" y="2355215"/>
          <a:ext cx="10752138" cy="2743200"/>
        </p:xfrm>
        <a:graphic>
          <a:graphicData uri="http://schemas.openxmlformats.org/drawingml/2006/table">
            <a:tbl>
              <a:tblPr firstRow="1" bandRow="1">
                <a:tableStyleId>{5C22544A-7EE6-4342-B048-85BDC9FD1C3A}</a:tableStyleId>
              </a:tblPr>
              <a:tblGrid>
                <a:gridCol w="5376069">
                  <a:extLst>
                    <a:ext uri="{9D8B030D-6E8A-4147-A177-3AD203B41FA5}">
                      <a16:colId xmlns:a16="http://schemas.microsoft.com/office/drawing/2014/main" val="3332391479"/>
                    </a:ext>
                  </a:extLst>
                </a:gridCol>
                <a:gridCol w="5376069">
                  <a:extLst>
                    <a:ext uri="{9D8B030D-6E8A-4147-A177-3AD203B41FA5}">
                      <a16:colId xmlns:a16="http://schemas.microsoft.com/office/drawing/2014/main" val="2804116919"/>
                    </a:ext>
                  </a:extLst>
                </a:gridCol>
              </a:tblGrid>
              <a:tr h="370840">
                <a:tc>
                  <a:txBody>
                    <a:bodyPr/>
                    <a:lstStyle/>
                    <a:p>
                      <a:r>
                        <a:rPr lang="cs-CZ" sz="2400" dirty="0" err="1"/>
                        <a:t>Frequency</a:t>
                      </a:r>
                      <a:r>
                        <a:rPr lang="cs-CZ" sz="2400" dirty="0"/>
                        <a:t> </a:t>
                      </a:r>
                      <a:r>
                        <a:rPr lang="cs-CZ" sz="2400" dirty="0" err="1"/>
                        <a:t>of</a:t>
                      </a:r>
                      <a:r>
                        <a:rPr lang="cs-CZ" sz="2400" dirty="0"/>
                        <a:t> ADR</a:t>
                      </a:r>
                      <a:endParaRPr lang="en-GB" sz="2400" dirty="0"/>
                    </a:p>
                  </a:txBody>
                  <a:tcPr/>
                </a:tc>
                <a:tc>
                  <a:txBody>
                    <a:bodyPr/>
                    <a:lstStyle/>
                    <a:p>
                      <a:r>
                        <a:rPr lang="cs-CZ" sz="2400" dirty="0" err="1"/>
                        <a:t>Number</a:t>
                      </a:r>
                      <a:r>
                        <a:rPr lang="cs-CZ" sz="2400" dirty="0"/>
                        <a:t> </a:t>
                      </a:r>
                      <a:r>
                        <a:rPr lang="cs-CZ" sz="2400" dirty="0" err="1"/>
                        <a:t>of</a:t>
                      </a:r>
                      <a:r>
                        <a:rPr lang="cs-CZ" sz="2400" dirty="0"/>
                        <a:t> </a:t>
                      </a:r>
                      <a:r>
                        <a:rPr lang="cs-CZ" sz="2400" dirty="0" err="1"/>
                        <a:t>cases</a:t>
                      </a:r>
                      <a:r>
                        <a:rPr lang="cs-CZ" sz="2400" dirty="0"/>
                        <a:t> per </a:t>
                      </a:r>
                      <a:r>
                        <a:rPr lang="cs-CZ" sz="2400" dirty="0" err="1"/>
                        <a:t>patients</a:t>
                      </a:r>
                      <a:endParaRPr lang="en-GB" sz="2400" dirty="0"/>
                    </a:p>
                  </a:txBody>
                  <a:tcPr/>
                </a:tc>
                <a:extLst>
                  <a:ext uri="{0D108BD9-81ED-4DB2-BD59-A6C34878D82A}">
                    <a16:rowId xmlns:a16="http://schemas.microsoft.com/office/drawing/2014/main" val="2392993944"/>
                  </a:ext>
                </a:extLst>
              </a:tr>
              <a:tr h="370840">
                <a:tc>
                  <a:txBody>
                    <a:bodyPr/>
                    <a:lstStyle/>
                    <a:p>
                      <a:r>
                        <a:rPr lang="cs-CZ" sz="2400" dirty="0"/>
                        <a:t>Very </a:t>
                      </a:r>
                      <a:r>
                        <a:rPr lang="cs-CZ" sz="2400" dirty="0" err="1"/>
                        <a:t>common</a:t>
                      </a:r>
                      <a:endParaRPr lang="en-GB" sz="2400" dirty="0"/>
                    </a:p>
                  </a:txBody>
                  <a:tcPr/>
                </a:tc>
                <a:tc>
                  <a:txBody>
                    <a:bodyPr/>
                    <a:lstStyle/>
                    <a:p>
                      <a:r>
                        <a:rPr lang="cs-CZ" sz="2400" dirty="0"/>
                        <a:t>More </a:t>
                      </a:r>
                      <a:r>
                        <a:rPr lang="cs-CZ" sz="2400" dirty="0" err="1"/>
                        <a:t>than</a:t>
                      </a:r>
                      <a:r>
                        <a:rPr lang="cs-CZ" sz="2400" dirty="0"/>
                        <a:t> 1/10</a:t>
                      </a:r>
                      <a:endParaRPr lang="en-GB" sz="2400" dirty="0"/>
                    </a:p>
                  </a:txBody>
                  <a:tcPr/>
                </a:tc>
                <a:extLst>
                  <a:ext uri="{0D108BD9-81ED-4DB2-BD59-A6C34878D82A}">
                    <a16:rowId xmlns:a16="http://schemas.microsoft.com/office/drawing/2014/main" val="1901197463"/>
                  </a:ext>
                </a:extLst>
              </a:tr>
              <a:tr h="370840">
                <a:tc>
                  <a:txBody>
                    <a:bodyPr/>
                    <a:lstStyle/>
                    <a:p>
                      <a:r>
                        <a:rPr lang="cs-CZ" sz="2400" dirty="0" err="1"/>
                        <a:t>Common</a:t>
                      </a:r>
                      <a:r>
                        <a:rPr lang="cs-CZ" sz="2400" dirty="0"/>
                        <a:t> (</a:t>
                      </a:r>
                      <a:r>
                        <a:rPr lang="cs-CZ" sz="2400" dirty="0" err="1"/>
                        <a:t>frequent</a:t>
                      </a:r>
                      <a:r>
                        <a:rPr lang="cs-CZ" sz="2400" dirty="0"/>
                        <a:t>)</a:t>
                      </a:r>
                      <a:endParaRPr lang="en-GB" sz="2400" dirty="0"/>
                    </a:p>
                  </a:txBody>
                  <a:tcPr/>
                </a:tc>
                <a:tc>
                  <a:txBody>
                    <a:bodyPr/>
                    <a:lstStyle/>
                    <a:p>
                      <a:r>
                        <a:rPr lang="cs-CZ" sz="2400" dirty="0"/>
                        <a:t>More </a:t>
                      </a:r>
                      <a:r>
                        <a:rPr lang="cs-CZ" sz="2400" dirty="0" err="1"/>
                        <a:t>than</a:t>
                      </a:r>
                      <a:r>
                        <a:rPr lang="cs-CZ" sz="2400" dirty="0"/>
                        <a:t> 1/100</a:t>
                      </a:r>
                      <a:endParaRPr lang="en-GB" sz="2400" dirty="0"/>
                    </a:p>
                  </a:txBody>
                  <a:tcPr/>
                </a:tc>
                <a:extLst>
                  <a:ext uri="{0D108BD9-81ED-4DB2-BD59-A6C34878D82A}">
                    <a16:rowId xmlns:a16="http://schemas.microsoft.com/office/drawing/2014/main" val="2584157644"/>
                  </a:ext>
                </a:extLst>
              </a:tr>
              <a:tr h="370840">
                <a:tc>
                  <a:txBody>
                    <a:bodyPr/>
                    <a:lstStyle/>
                    <a:p>
                      <a:r>
                        <a:rPr lang="cs-CZ" sz="2400" dirty="0" err="1"/>
                        <a:t>Uncommon</a:t>
                      </a:r>
                      <a:r>
                        <a:rPr lang="cs-CZ" sz="2400" dirty="0"/>
                        <a:t> (</a:t>
                      </a:r>
                      <a:r>
                        <a:rPr lang="cs-CZ" sz="2400" dirty="0" err="1"/>
                        <a:t>infrequent</a:t>
                      </a:r>
                      <a:r>
                        <a:rPr lang="cs-CZ" sz="2400" dirty="0"/>
                        <a:t>)</a:t>
                      </a:r>
                      <a:endParaRPr lang="en-GB" sz="2400" dirty="0"/>
                    </a:p>
                  </a:txBody>
                  <a:tcPr/>
                </a:tc>
                <a:tc>
                  <a:txBody>
                    <a:bodyPr/>
                    <a:lstStyle/>
                    <a:p>
                      <a:r>
                        <a:rPr lang="cs-CZ" sz="2400" dirty="0" err="1"/>
                        <a:t>Between</a:t>
                      </a:r>
                      <a:r>
                        <a:rPr lang="cs-CZ" sz="2400" dirty="0"/>
                        <a:t> 1/100-1/1000</a:t>
                      </a:r>
                      <a:endParaRPr lang="en-GB" sz="2400" dirty="0"/>
                    </a:p>
                  </a:txBody>
                  <a:tcPr/>
                </a:tc>
                <a:extLst>
                  <a:ext uri="{0D108BD9-81ED-4DB2-BD59-A6C34878D82A}">
                    <a16:rowId xmlns:a16="http://schemas.microsoft.com/office/drawing/2014/main" val="2857772757"/>
                  </a:ext>
                </a:extLst>
              </a:tr>
              <a:tr h="0">
                <a:tc>
                  <a:txBody>
                    <a:bodyPr/>
                    <a:lstStyle/>
                    <a:p>
                      <a:r>
                        <a:rPr lang="cs-CZ" sz="2400" dirty="0" err="1"/>
                        <a:t>Rare</a:t>
                      </a:r>
                      <a:endParaRPr lang="en-GB" sz="2400" dirty="0"/>
                    </a:p>
                  </a:txBody>
                  <a:tcPr/>
                </a:tc>
                <a:tc>
                  <a:txBody>
                    <a:bodyPr/>
                    <a:lstStyle/>
                    <a:p>
                      <a:r>
                        <a:rPr lang="cs-CZ" sz="2400" dirty="0" err="1"/>
                        <a:t>Between</a:t>
                      </a:r>
                      <a:r>
                        <a:rPr lang="cs-CZ" sz="2400" dirty="0"/>
                        <a:t> 1/1000- 1/10 000</a:t>
                      </a:r>
                      <a:endParaRPr lang="en-GB" sz="2400" dirty="0"/>
                    </a:p>
                  </a:txBody>
                  <a:tcPr/>
                </a:tc>
                <a:extLst>
                  <a:ext uri="{0D108BD9-81ED-4DB2-BD59-A6C34878D82A}">
                    <a16:rowId xmlns:a16="http://schemas.microsoft.com/office/drawing/2014/main" val="214823849"/>
                  </a:ext>
                </a:extLst>
              </a:tr>
              <a:tr h="370840">
                <a:tc>
                  <a:txBody>
                    <a:bodyPr/>
                    <a:lstStyle/>
                    <a:p>
                      <a:r>
                        <a:rPr lang="cs-CZ" sz="2400" dirty="0"/>
                        <a:t>Very </a:t>
                      </a:r>
                      <a:r>
                        <a:rPr lang="cs-CZ" sz="2400" dirty="0" err="1"/>
                        <a:t>rare</a:t>
                      </a:r>
                      <a:endParaRPr lang="en-GB" sz="2400" dirty="0"/>
                    </a:p>
                  </a:txBody>
                  <a:tcPr/>
                </a:tc>
                <a:tc>
                  <a:txBody>
                    <a:bodyPr/>
                    <a:lstStyle/>
                    <a:p>
                      <a:r>
                        <a:rPr lang="cs-CZ" sz="2400" dirty="0" err="1"/>
                        <a:t>Less</a:t>
                      </a:r>
                      <a:r>
                        <a:rPr lang="cs-CZ" sz="2400" dirty="0"/>
                        <a:t> </a:t>
                      </a:r>
                      <a:r>
                        <a:rPr lang="cs-CZ" sz="2400" dirty="0" err="1"/>
                        <a:t>than</a:t>
                      </a:r>
                      <a:r>
                        <a:rPr lang="cs-CZ" sz="2400" dirty="0"/>
                        <a:t> 1/10 000</a:t>
                      </a:r>
                      <a:endParaRPr lang="en-GB" sz="2400" dirty="0"/>
                    </a:p>
                  </a:txBody>
                  <a:tcPr/>
                </a:tc>
                <a:extLst>
                  <a:ext uri="{0D108BD9-81ED-4DB2-BD59-A6C34878D82A}">
                    <a16:rowId xmlns:a16="http://schemas.microsoft.com/office/drawing/2014/main" val="3823947869"/>
                  </a:ext>
                </a:extLst>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9649"/>
    </mc:Choice>
    <mc:Fallback xmlns="">
      <p:transition spd="slow" advTm="4964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Zástupný symbol pro obsah 2">
            <a:extLst>
              <a:ext uri="{FF2B5EF4-FFF2-40B4-BE49-F238E27FC236}">
                <a16:creationId xmlns:a16="http://schemas.microsoft.com/office/drawing/2014/main" id="{6FBC1724-B0C8-41CF-8817-C735CAC0FE04}"/>
              </a:ext>
            </a:extLst>
          </p:cNvPr>
          <p:cNvSpPr>
            <a:spLocks noGrp="1"/>
          </p:cNvSpPr>
          <p:nvPr>
            <p:ph idx="1"/>
          </p:nvPr>
        </p:nvSpPr>
        <p:spPr>
          <a:xfrm>
            <a:off x="360000" y="1806302"/>
            <a:ext cx="11472000" cy="4139998"/>
          </a:xfrm>
        </p:spPr>
        <p:txBody>
          <a:bodyPr/>
          <a:lstStyle/>
          <a:p>
            <a:r>
              <a:rPr lang="cs-CZ" altLang="cs-CZ" dirty="0">
                <a:solidFill>
                  <a:srgbClr val="FF0000"/>
                </a:solidFill>
              </a:rPr>
              <a:t>A</a:t>
            </a:r>
            <a:r>
              <a:rPr lang="cs-CZ" altLang="cs-CZ" dirty="0"/>
              <a:t> – </a:t>
            </a:r>
            <a:r>
              <a:rPr lang="cs-CZ" altLang="cs-CZ" b="1" dirty="0" err="1"/>
              <a:t>augmented</a:t>
            </a:r>
            <a:r>
              <a:rPr lang="cs-CZ" altLang="cs-CZ" b="1" dirty="0"/>
              <a:t> </a:t>
            </a:r>
            <a:r>
              <a:rPr lang="cs-CZ" altLang="cs-CZ" dirty="0"/>
              <a:t>– </a:t>
            </a:r>
            <a:r>
              <a:rPr lang="en-GB" dirty="0"/>
              <a:t>caused by the same mechanism as</a:t>
            </a:r>
            <a:r>
              <a:rPr lang="cs-CZ" dirty="0"/>
              <a:t> a</a:t>
            </a:r>
            <a:r>
              <a:rPr lang="en-GB" dirty="0"/>
              <a:t> </a:t>
            </a:r>
            <a:r>
              <a:rPr lang="en-GB" dirty="0" err="1"/>
              <a:t>pharmaco</a:t>
            </a:r>
            <a:r>
              <a:rPr lang="cs-CZ" dirty="0" err="1"/>
              <a:t>logical</a:t>
            </a:r>
            <a:r>
              <a:rPr lang="en-GB" dirty="0"/>
              <a:t> effect</a:t>
            </a:r>
            <a:r>
              <a:rPr lang="cs-CZ" dirty="0"/>
              <a:t>.</a:t>
            </a:r>
          </a:p>
          <a:p>
            <a:r>
              <a:rPr lang="cs-CZ" altLang="cs-CZ" dirty="0">
                <a:solidFill>
                  <a:srgbClr val="FF0000"/>
                </a:solidFill>
              </a:rPr>
              <a:t>B</a:t>
            </a:r>
            <a:r>
              <a:rPr lang="cs-CZ" altLang="cs-CZ" dirty="0"/>
              <a:t> – </a:t>
            </a:r>
            <a:r>
              <a:rPr lang="cs-CZ" altLang="cs-CZ" b="1" dirty="0" err="1"/>
              <a:t>bizzare</a:t>
            </a:r>
            <a:r>
              <a:rPr lang="cs-CZ" altLang="cs-CZ" b="1" dirty="0"/>
              <a:t> </a:t>
            </a:r>
            <a:r>
              <a:rPr lang="cs-CZ" altLang="cs-CZ" dirty="0"/>
              <a:t>- </a:t>
            </a:r>
            <a:r>
              <a:rPr lang="en-GB" dirty="0"/>
              <a:t>„</a:t>
            </a:r>
            <a:r>
              <a:rPr lang="en-GB" dirty="0" err="1"/>
              <a:t>pacient’s</a:t>
            </a:r>
            <a:r>
              <a:rPr lang="en-GB" dirty="0"/>
              <a:t> reaction“ – caused by a genetic mechanism (idiosyncrasy) or by an </a:t>
            </a:r>
            <a:r>
              <a:rPr lang="en-GB" dirty="0" err="1"/>
              <a:t>imunological</a:t>
            </a:r>
            <a:r>
              <a:rPr lang="en-GB" dirty="0"/>
              <a:t> mechanism (allergies).</a:t>
            </a:r>
            <a:endParaRPr lang="cs-CZ" altLang="cs-CZ" dirty="0"/>
          </a:p>
          <a:p>
            <a:r>
              <a:rPr lang="cs-CZ" altLang="cs-CZ" dirty="0">
                <a:solidFill>
                  <a:srgbClr val="FF0000"/>
                </a:solidFill>
              </a:rPr>
              <a:t>C</a:t>
            </a:r>
            <a:r>
              <a:rPr lang="cs-CZ" altLang="cs-CZ" dirty="0"/>
              <a:t> – </a:t>
            </a:r>
            <a:r>
              <a:rPr lang="cs-CZ" altLang="cs-CZ" b="1" dirty="0" err="1"/>
              <a:t>chronic</a:t>
            </a:r>
            <a:r>
              <a:rPr lang="cs-CZ" altLang="cs-CZ" b="1" dirty="0"/>
              <a:t> </a:t>
            </a:r>
            <a:r>
              <a:rPr lang="cs-CZ" altLang="cs-CZ" dirty="0"/>
              <a:t>- </a:t>
            </a:r>
            <a:r>
              <a:rPr lang="en-GB" dirty="0"/>
              <a:t>caused by a long term taking</a:t>
            </a:r>
            <a:r>
              <a:rPr lang="cs-CZ" dirty="0"/>
              <a:t>.</a:t>
            </a:r>
            <a:r>
              <a:rPr lang="en-GB" dirty="0"/>
              <a:t> </a:t>
            </a:r>
            <a:endParaRPr lang="cs-CZ" dirty="0"/>
          </a:p>
          <a:p>
            <a:r>
              <a:rPr lang="cs-CZ" altLang="cs-CZ" dirty="0">
                <a:solidFill>
                  <a:srgbClr val="FF0000"/>
                </a:solidFill>
              </a:rPr>
              <a:t>D</a:t>
            </a:r>
            <a:r>
              <a:rPr lang="cs-CZ" altLang="cs-CZ" dirty="0"/>
              <a:t> – </a:t>
            </a:r>
            <a:r>
              <a:rPr lang="cs-CZ" altLang="cs-CZ" b="1" dirty="0" err="1"/>
              <a:t>delayed</a:t>
            </a:r>
            <a:r>
              <a:rPr lang="cs-CZ" altLang="cs-CZ" b="1" dirty="0"/>
              <a:t> </a:t>
            </a:r>
            <a:r>
              <a:rPr lang="cs-CZ" altLang="cs-CZ" dirty="0"/>
              <a:t>- </a:t>
            </a:r>
            <a:r>
              <a:rPr lang="en-GB" dirty="0"/>
              <a:t>show after a longer period of latency</a:t>
            </a:r>
            <a:r>
              <a:rPr lang="cs-CZ" altLang="cs-CZ" dirty="0"/>
              <a:t>.</a:t>
            </a:r>
          </a:p>
          <a:p>
            <a:r>
              <a:rPr lang="en-US" altLang="cs-CZ" dirty="0">
                <a:solidFill>
                  <a:srgbClr val="FF0000"/>
                </a:solidFill>
              </a:rPr>
              <a:t>E</a:t>
            </a:r>
            <a:r>
              <a:rPr lang="en-US" altLang="cs-CZ" dirty="0"/>
              <a:t> – </a:t>
            </a:r>
            <a:r>
              <a:rPr lang="en-US" altLang="cs-CZ" b="1" dirty="0"/>
              <a:t>end-of-use </a:t>
            </a:r>
            <a:r>
              <a:rPr lang="en-US" altLang="cs-CZ" dirty="0"/>
              <a:t>-</a:t>
            </a:r>
            <a:r>
              <a:rPr lang="cs-CZ" altLang="cs-CZ" dirty="0"/>
              <a:t> </a:t>
            </a:r>
            <a:r>
              <a:rPr lang="en-GB" dirty="0" err="1"/>
              <a:t>syndrom</a:t>
            </a:r>
            <a:r>
              <a:rPr lang="en-GB" dirty="0"/>
              <a:t> caused by discontinuing a drug</a:t>
            </a:r>
            <a:r>
              <a:rPr lang="cs-CZ" dirty="0"/>
              <a:t>.</a:t>
            </a:r>
            <a:endParaRPr lang="cs-CZ" altLang="cs-CZ" dirty="0"/>
          </a:p>
        </p:txBody>
      </p:sp>
      <p:sp>
        <p:nvSpPr>
          <p:cNvPr id="2" name="Zástupný symbol pro text 1">
            <a:extLst>
              <a:ext uri="{FF2B5EF4-FFF2-40B4-BE49-F238E27FC236}">
                <a16:creationId xmlns:a16="http://schemas.microsoft.com/office/drawing/2014/main" id="{DC93310F-74F9-445E-A022-0D2DA4C82DEF}"/>
              </a:ext>
            </a:extLst>
          </p:cNvPr>
          <p:cNvSpPr>
            <a:spLocks noGrp="1"/>
          </p:cNvSpPr>
          <p:nvPr>
            <p:ph type="body" sz="quarter" idx="13"/>
          </p:nvPr>
        </p:nvSpPr>
        <p:spPr/>
        <p:txBody>
          <a:bodyPr/>
          <a:lstStyle/>
          <a:p>
            <a:r>
              <a:rPr lang="cs-CZ" altLang="cs-CZ" sz="2400" dirty="0"/>
              <a:t>- </a:t>
            </a:r>
            <a:r>
              <a:rPr lang="cs-CZ" altLang="cs-CZ" sz="2400" dirty="0" err="1"/>
              <a:t>According</a:t>
            </a:r>
            <a:r>
              <a:rPr lang="cs-CZ" altLang="cs-CZ" sz="2400" dirty="0"/>
              <a:t> to </a:t>
            </a:r>
            <a:r>
              <a:rPr lang="cs-CZ" altLang="cs-CZ" sz="2400" dirty="0" err="1"/>
              <a:t>mechanism</a:t>
            </a:r>
            <a:r>
              <a:rPr lang="cs-CZ" altLang="cs-CZ" sz="2400" dirty="0"/>
              <a:t> </a:t>
            </a:r>
            <a:r>
              <a:rPr lang="cs-CZ" altLang="cs-CZ" sz="2400" dirty="0" err="1"/>
              <a:t>of</a:t>
            </a:r>
            <a:r>
              <a:rPr lang="cs-CZ" altLang="cs-CZ" sz="2400" dirty="0"/>
              <a:t> </a:t>
            </a:r>
            <a:r>
              <a:rPr lang="cs-CZ" altLang="cs-CZ" sz="2400" dirty="0" err="1"/>
              <a:t>origin</a:t>
            </a:r>
            <a:endParaRPr lang="en-GB" sz="2400" dirty="0"/>
          </a:p>
        </p:txBody>
      </p:sp>
      <p:sp>
        <p:nvSpPr>
          <p:cNvPr id="126978" name="Nadpis 1">
            <a:extLst>
              <a:ext uri="{FF2B5EF4-FFF2-40B4-BE49-F238E27FC236}">
                <a16:creationId xmlns:a16="http://schemas.microsoft.com/office/drawing/2014/main" id="{94896877-6EE8-46B6-9F91-B1A004764C1E}"/>
              </a:ext>
            </a:extLst>
          </p:cNvPr>
          <p:cNvSpPr>
            <a:spLocks noGrp="1"/>
          </p:cNvSpPr>
          <p:nvPr>
            <p:ph type="title"/>
          </p:nvPr>
        </p:nvSpPr>
        <p:spPr/>
        <p:txBody>
          <a:bodyPr/>
          <a:lstStyle/>
          <a:p>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9300"/>
    </mc:Choice>
    <mc:Fallback xmlns="">
      <p:transition spd="slow" advTm="593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PPT_DBNAME" val="Adverse_reactions_2022[20220516083151141].mdb"/>
</p:tagLst>
</file>

<file path=ppt/tags/tag1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9.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1.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4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7.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9.xml><?xml version="1.0" encoding="utf-8"?>
<p:tagLst xmlns:a="http://schemas.openxmlformats.org/drawingml/2006/main" xmlns:r="http://schemas.openxmlformats.org/officeDocument/2006/relationships" xmlns:p="http://schemas.openxmlformats.org/presentationml/2006/main">
  <p:tag name="ARS_SLIDETITLE_AUTOSE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MED-CZ-v6.potx" id="{97EFCD77-9C4E-4C7F-B5A1-8993D087E5E5}" vid="{FF9757C8-6D5C-48A5-8A1A-93F5EE3A3CA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522EEE5AB9707B4587BD3F52210C65C3" ma:contentTypeVersion="10" ma:contentTypeDescription="Vytvoří nový dokument" ma:contentTypeScope="" ma:versionID="ad3a31aba44bb80a2f9aa10363022d38">
  <xsd:schema xmlns:xsd="http://www.w3.org/2001/XMLSchema" xmlns:xs="http://www.w3.org/2001/XMLSchema" xmlns:p="http://schemas.microsoft.com/office/2006/metadata/properties" xmlns:ns2="3881efee-476b-4ae6-9f08-128828505f38" targetNamespace="http://schemas.microsoft.com/office/2006/metadata/properties" ma:root="true" ma:fieldsID="91b1521704e7b139ed2beab91f92fd85" ns2:_="">
    <xsd:import namespace="3881efee-476b-4ae6-9f08-128828505f3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81efee-476b-4ae6-9f08-128828505f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0FD0AB-F2D7-42AE-BA0F-86BDE6AE9DF1}">
  <ds:schemaRefs>
    <ds:schemaRef ds:uri="http://schemas.microsoft.com/sharepoint/v3/contenttype/forms"/>
  </ds:schemaRefs>
</ds:datastoreItem>
</file>

<file path=customXml/itemProps2.xml><?xml version="1.0" encoding="utf-8"?>
<ds:datastoreItem xmlns:ds="http://schemas.openxmlformats.org/officeDocument/2006/customXml" ds:itemID="{736EAADC-DFF8-485A-83CE-BB3BB8AD45C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DF8EDC2-2C02-4082-9EEC-438A965134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81efee-476b-4ae6-9f08-128828505f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Prezentace-MED-CZ-v6</Template>
  <TotalTime>2551</TotalTime>
  <Words>2289</Words>
  <Application>Microsoft Office PowerPoint</Application>
  <PresentationFormat>Širokoúhlá obrazovka</PresentationFormat>
  <Paragraphs>258</Paragraphs>
  <Slides>32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Tahoma</vt:lpstr>
      <vt:lpstr>Wingdings</vt:lpstr>
      <vt:lpstr>Prezentace_MU_CZ</vt:lpstr>
      <vt:lpstr>ADVERSE DRUG REACTIONS AND DRUGS SAFETY</vt:lpstr>
      <vt:lpstr>Copyright notice The presentation is copyrighted work created by employees of Masaryk university. Students are allowed to make copies for learning purposes only.  Any unauthorised reproduction or distribution of the presentation or individual slidesis against the law. </vt:lpstr>
      <vt:lpstr>Adverse drug reactions – classification, character. </vt:lpstr>
      <vt:lpstr>1. Adverse drug reactions</vt:lpstr>
      <vt:lpstr>Adverse drug reactions</vt:lpstr>
      <vt:lpstr>Adverse drug reactions</vt:lpstr>
      <vt:lpstr>Adverse drug reactions</vt:lpstr>
      <vt:lpstr>Adverse drug reactions</vt:lpstr>
      <vt:lpstr>Adverse drug reactions</vt:lpstr>
      <vt:lpstr>A - Augmented</vt:lpstr>
      <vt:lpstr>B - Bizzare</vt:lpstr>
      <vt:lpstr>Allergic reaction</vt:lpstr>
      <vt:lpstr>Allergic reaction - Type I</vt:lpstr>
      <vt:lpstr>Allergic reaction - Type II</vt:lpstr>
      <vt:lpstr>Allergic reaction - Type III</vt:lpstr>
      <vt:lpstr>Allergic reaction - Type IV</vt:lpstr>
      <vt:lpstr>C - Chronic</vt:lpstr>
      <vt:lpstr>D - Delayed</vt:lpstr>
      <vt:lpstr>Mutagenesis</vt:lpstr>
      <vt:lpstr>Teratogenesis</vt:lpstr>
      <vt:lpstr>Teratogens</vt:lpstr>
      <vt:lpstr>Cancerogenesis</vt:lpstr>
      <vt:lpstr>E – End of use</vt:lpstr>
      <vt:lpstr>Pharmacovigilance = monitoring of drug safety</vt:lpstr>
      <vt:lpstr>Pharmacovigilance</vt:lpstr>
      <vt:lpstr>Terminology in pharmacovigilance</vt:lpstr>
      <vt:lpstr>Terminology in pharmacovigilance</vt:lpstr>
      <vt:lpstr>Prezentace aplikace PowerPoint</vt:lpstr>
      <vt:lpstr>Pharmacovigilance after marketing authorisation</vt:lpstr>
      <vt:lpstr>Critical point!</vt:lpstr>
      <vt:lpstr>Drugs withdrawn from the market in connection with safety</vt:lpstr>
      <vt:lpstr>Withdrawn Drugs (in the US, since 2000)</vt:lpstr>
    </vt:vector>
  </TitlesOfParts>
  <Company>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Ukázka prezentace LF MU  v jednotném vizuálním stylu MU</dc:title>
  <dc:creator>Martin Komenda</dc:creator>
  <cp:lastModifiedBy>Leoš Landa</cp:lastModifiedBy>
  <cp:revision>86</cp:revision>
  <cp:lastPrinted>1601-01-01T00:00:00Z</cp:lastPrinted>
  <dcterms:created xsi:type="dcterms:W3CDTF">2018-10-05T10:13:37Z</dcterms:created>
  <dcterms:modified xsi:type="dcterms:W3CDTF">2023-05-16T05:53:48Z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0x010100522EEE5AB9707B4587BD3F52210C65C3</vt:lpwstr>
  </property>
</Properties>
</file>