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7"/>
  </p:notesMasterIdLst>
  <p:handoutMasterIdLst>
    <p:handoutMasterId r:id="rId8"/>
  </p:handoutMasterIdLst>
  <p:sldIdLst>
    <p:sldId id="569" r:id="rId5"/>
    <p:sldId id="570" r:id="rId6"/>
  </p:sldIdLst>
  <p:sldSz cx="12192000" cy="6858000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 userDrawn="1">
          <p15:clr>
            <a:srgbClr val="A4A3A4"/>
          </p15:clr>
        </p15:guide>
        <p15:guide id="2" orient="horz" pos="1298" userDrawn="1">
          <p15:clr>
            <a:srgbClr val="A4A3A4"/>
          </p15:clr>
        </p15:guide>
        <p15:guide id="3" orient="horz" pos="913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93" userDrawn="1">
          <p15:clr>
            <a:srgbClr val="A4A3A4"/>
          </p15:clr>
        </p15:guide>
        <p15:guide id="7" pos="7219" userDrawn="1">
          <p15:clr>
            <a:srgbClr val="A4A3A4"/>
          </p15:clr>
        </p15:guide>
        <p15:guide id="8" pos="914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a Nováková" initials="JN" lastIdx="31" clrIdx="0">
    <p:extLst>
      <p:ext uri="{19B8F6BF-5375-455C-9EA6-DF929625EA0E}">
        <p15:presenceInfo xmlns:p15="http://schemas.microsoft.com/office/powerpoint/2012/main" userId="Jana Nováková" providerId="None"/>
      </p:ext>
    </p:extLst>
  </p:cmAuthor>
  <p:cmAuthor id="2" name="Jana Pistovčáková" initials="JP" lastIdx="17" clrIdx="1">
    <p:extLst>
      <p:ext uri="{19B8F6BF-5375-455C-9EA6-DF929625EA0E}">
        <p15:presenceInfo xmlns:p15="http://schemas.microsoft.com/office/powerpoint/2012/main" userId="S::18252@muni.cz::6a773ad3-c493-4d09-b13e-ae4d06656e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E7E7F9"/>
    <a:srgbClr val="CBCBF2"/>
    <a:srgbClr val="68C3BC"/>
    <a:srgbClr val="6CC2B9"/>
    <a:srgbClr val="E3B64E"/>
    <a:srgbClr val="00B050"/>
    <a:srgbClr val="F01928"/>
    <a:srgbClr val="9100DC"/>
    <a:srgbClr val="5AC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D2AD1C-7141-4379-BF76-7B335D44050F}" v="3" dt="2020-11-26T20:31:04.5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047" autoAdjust="0"/>
  </p:normalViewPr>
  <p:slideViewPr>
    <p:cSldViewPr snapToGrid="0">
      <p:cViewPr varScale="1">
        <p:scale>
          <a:sx n="89" d="100"/>
          <a:sy n="89" d="100"/>
        </p:scale>
        <p:origin x="432" y="78"/>
      </p:cViewPr>
      <p:guideLst>
        <p:guide orient="horz" pos="391"/>
        <p:guide orient="horz" pos="1298"/>
        <p:guide orient="horz" pos="913"/>
        <p:guide orient="horz" pos="3861"/>
        <p:guide orient="horz" pos="3944"/>
        <p:guide pos="393"/>
        <p:guide pos="7219"/>
        <p:guide pos="914"/>
        <p:guide pos="3688"/>
        <p:guide pos="39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200" kern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786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cs-CZ" sz="1200" b="1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550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ctr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ctr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text.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c</a:t>
            </a:r>
            <a:r>
              <a:rPr lang="en-US"/>
              <a:t>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c</a:t>
            </a:r>
            <a:r>
              <a:rPr lang="en-US"/>
              <a:t>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on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icon</a:t>
            </a:r>
            <a:r>
              <a:rPr lang="cs-CZ"/>
              <a:t>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1" y="2019300"/>
            <a:ext cx="4106255" cy="2833315"/>
          </a:xfrm>
          <a:prstGeom prst="rect">
            <a:avLst/>
          </a:prstGeom>
        </p:spPr>
      </p:pic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A4BF068-759C-48D3-8BB0-5F551EDD77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5E596EC5-1D75-47DC-BC19-74D759B82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here to insert title.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445741"/>
            <a:ext cx="10753200" cy="4386259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4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4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200"/>
            </a:lvl2pPr>
            <a:lvl3pPr marL="914400" indent="0">
              <a:buNone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200"/>
            </a:lvl2pPr>
            <a:lvl3pPr marL="914400" indent="0">
              <a:buNone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200"/>
            </a:lvl2pPr>
            <a:lvl3pPr marL="914400" indent="0">
              <a:buNone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2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2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057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</a:t>
            </a:r>
            <a:r>
              <a:rPr lang="cs-CZ"/>
              <a:t> </a:t>
            </a:r>
            <a:r>
              <a:rPr lang="en-US"/>
              <a:t>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2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</a:t>
            </a:r>
            <a:r>
              <a:rPr lang="cs-CZ"/>
              <a:t>D</a:t>
            </a:r>
            <a:r>
              <a:rPr lang="en-US" err="1"/>
              <a:t>epartment</a:t>
            </a:r>
            <a:r>
              <a:rPr lang="en-US"/>
              <a:t>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text.</a:t>
            </a:r>
          </a:p>
          <a:p>
            <a:pPr lvl="1"/>
            <a:r>
              <a:rPr lang="cs-CZ"/>
              <a:t>s</a:t>
            </a:r>
            <a:r>
              <a:rPr lang="en-GB" err="1"/>
              <a:t>econd</a:t>
            </a:r>
            <a:r>
              <a:rPr lang="en-GB"/>
              <a:t> level</a:t>
            </a:r>
            <a:endParaRPr lang="cs-CZ"/>
          </a:p>
          <a:p>
            <a:pPr lvl="2"/>
            <a:r>
              <a:rPr lang="cs-CZ"/>
              <a:t>t</a:t>
            </a:r>
            <a:r>
              <a:rPr lang="en-GB" err="1"/>
              <a:t>hird</a:t>
            </a:r>
            <a:r>
              <a:rPr lang="en-GB"/>
              <a:t> level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noProof="0"/>
              <a:t>c</a:t>
            </a:r>
            <a:r>
              <a:rPr lang="en-GB" noProof="0"/>
              <a:t>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95" r:id="rId6"/>
    <p:sldLayoutId id="2147483674" r:id="rId7"/>
    <p:sldLayoutId id="2147483673" r:id="rId8"/>
    <p:sldLayoutId id="2147483676" r:id="rId9"/>
    <p:sldLayoutId id="2147483675" r:id="rId10"/>
    <p:sldLayoutId id="2147483677" r:id="rId11"/>
    <p:sldLayoutId id="2147483694" r:id="rId12"/>
    <p:sldLayoutId id="2147483686" r:id="rId13"/>
    <p:sldLayoutId id="2147483692" r:id="rId14"/>
    <p:sldLayoutId id="2147483693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BF9F2E64-8C92-4F54-A5C0-D5B2C707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47157"/>
            <a:ext cx="11345891" cy="4139998"/>
          </a:xfrm>
        </p:spPr>
        <p:txBody>
          <a:bodyPr/>
          <a:lstStyle/>
          <a:p>
            <a:pPr marL="72000" indent="0">
              <a:buNone/>
            </a:pPr>
            <a:r>
              <a:rPr lang="cs-CZ"/>
              <a:t> 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A2D2E7-49B7-495B-87C7-20BFB14DB7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7" name="Nadpis 5">
            <a:extLst>
              <a:ext uri="{FF2B5EF4-FFF2-40B4-BE49-F238E27FC236}">
                <a16:creationId xmlns:a16="http://schemas.microsoft.com/office/drawing/2014/main" id="{F186133B-8D90-47A5-A249-FB1DF2BE97FF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831012" y="214936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sz="2400" kern="0" dirty="0" err="1"/>
              <a:t>Match</a:t>
            </a:r>
            <a:r>
              <a:rPr lang="cs-CZ" sz="2400" kern="0" dirty="0"/>
              <a:t> </a:t>
            </a:r>
            <a:r>
              <a:rPr lang="cs-CZ" sz="2400" kern="0" dirty="0" err="1"/>
              <a:t>the</a:t>
            </a:r>
            <a:r>
              <a:rPr lang="cs-CZ" sz="2400" kern="0" dirty="0"/>
              <a:t> </a:t>
            </a:r>
            <a:r>
              <a:rPr lang="cs-CZ" sz="2400" kern="0" dirty="0" err="1"/>
              <a:t>correct</a:t>
            </a:r>
            <a:r>
              <a:rPr lang="cs-CZ" sz="2400" kern="0" dirty="0"/>
              <a:t> </a:t>
            </a:r>
            <a:r>
              <a:rPr lang="cs-CZ" sz="2400" kern="0" dirty="0" err="1"/>
              <a:t>triples</a:t>
            </a:r>
            <a:r>
              <a:rPr lang="cs-CZ" sz="2400" kern="0" dirty="0"/>
              <a:t> (</a:t>
            </a:r>
            <a:r>
              <a:rPr lang="cs-CZ" sz="2400" kern="0" dirty="0" err="1"/>
              <a:t>drug</a:t>
            </a:r>
            <a:r>
              <a:rPr lang="cs-CZ" sz="2400" kern="0" dirty="0"/>
              <a:t> - </a:t>
            </a:r>
            <a:r>
              <a:rPr lang="cs-CZ" sz="2400" kern="0" dirty="0" err="1"/>
              <a:t>MoA</a:t>
            </a:r>
            <a:r>
              <a:rPr lang="cs-CZ" sz="2400" kern="0" dirty="0"/>
              <a:t> – </a:t>
            </a:r>
            <a:r>
              <a:rPr lang="cs-CZ" sz="2400" kern="0" dirty="0" err="1"/>
              <a:t>indication</a:t>
            </a:r>
            <a:r>
              <a:rPr lang="cs-CZ" sz="2400" kern="0" dirty="0"/>
              <a:t>)</a:t>
            </a:r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BEBF1974-F21F-45E4-9099-7E69D0F2E4A7}"/>
              </a:ext>
            </a:extLst>
          </p:cNvPr>
          <p:cNvSpPr txBox="1">
            <a:spLocks/>
          </p:cNvSpPr>
          <p:nvPr/>
        </p:nvSpPr>
        <p:spPr bwMode="auto">
          <a:xfrm>
            <a:off x="666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Farmakologický ústav LF MU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56F3BF94-3D61-42C8-9B0B-D02D9DB00E3A}"/>
              </a:ext>
            </a:extLst>
          </p:cNvPr>
          <p:cNvSpPr/>
          <p:nvPr/>
        </p:nvSpPr>
        <p:spPr>
          <a:xfrm>
            <a:off x="831012" y="1056492"/>
            <a:ext cx="2251494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pilocarpine</a:t>
            </a:r>
            <a:endParaRPr lang="cs-CZ" sz="1800" dirty="0">
              <a:latin typeface="+mj-lt"/>
            </a:endParaRPr>
          </a:p>
        </p:txBody>
      </p:sp>
      <p:sp>
        <p:nvSpPr>
          <p:cNvPr id="13" name="Obdélník: se zakulacenými rohy 20">
            <a:extLst>
              <a:ext uri="{FF2B5EF4-FFF2-40B4-BE49-F238E27FC236}">
                <a16:creationId xmlns:a16="http://schemas.microsoft.com/office/drawing/2014/main" id="{F91AA2FA-4294-4A51-90AB-2B589AFC075D}"/>
              </a:ext>
            </a:extLst>
          </p:cNvPr>
          <p:cNvSpPr/>
          <p:nvPr/>
        </p:nvSpPr>
        <p:spPr>
          <a:xfrm>
            <a:off x="831012" y="2489017"/>
            <a:ext cx="2251494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neostigmine</a:t>
            </a:r>
            <a:endParaRPr lang="cs-CZ" sz="1800" dirty="0">
              <a:latin typeface="+mj-lt"/>
            </a:endParaRPr>
          </a:p>
        </p:txBody>
      </p:sp>
      <p:sp>
        <p:nvSpPr>
          <p:cNvPr id="16" name="Obdélník: se zakulacenými rohy 26">
            <a:extLst>
              <a:ext uri="{FF2B5EF4-FFF2-40B4-BE49-F238E27FC236}">
                <a16:creationId xmlns:a16="http://schemas.microsoft.com/office/drawing/2014/main" id="{AF4EE37A-46C5-484F-B884-86867C85F59D}"/>
              </a:ext>
            </a:extLst>
          </p:cNvPr>
          <p:cNvSpPr/>
          <p:nvPr/>
        </p:nvSpPr>
        <p:spPr>
          <a:xfrm>
            <a:off x="831012" y="5354067"/>
            <a:ext cx="2251494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>
                <a:latin typeface="+mj-lt"/>
              </a:rPr>
              <a:t>atropine</a:t>
            </a:r>
            <a:endParaRPr lang="cs-CZ" sz="1800" b="1" baseline="-25000" dirty="0">
              <a:latin typeface="+mj-lt"/>
            </a:endParaRPr>
          </a:p>
        </p:txBody>
      </p:sp>
      <p:sp>
        <p:nvSpPr>
          <p:cNvPr id="19" name="Obdélník: se zakulacenými rohy 32">
            <a:extLst>
              <a:ext uri="{FF2B5EF4-FFF2-40B4-BE49-F238E27FC236}">
                <a16:creationId xmlns:a16="http://schemas.microsoft.com/office/drawing/2014/main" id="{EFD0C758-A510-4F79-97DC-57168E97CCBD}"/>
              </a:ext>
            </a:extLst>
          </p:cNvPr>
          <p:cNvSpPr/>
          <p:nvPr/>
        </p:nvSpPr>
        <p:spPr>
          <a:xfrm>
            <a:off x="831012" y="3921542"/>
            <a:ext cx="2251494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botulinum</a:t>
            </a:r>
            <a:r>
              <a:rPr lang="cs-CZ" sz="1800" b="1" dirty="0">
                <a:latin typeface="+mj-lt"/>
              </a:rPr>
              <a:t> toxin</a:t>
            </a:r>
            <a:endParaRPr lang="cs-CZ" sz="1800" b="1" dirty="0">
              <a:latin typeface="+mj-lt"/>
              <a:cs typeface="Arial"/>
            </a:endParaRPr>
          </a:p>
        </p:txBody>
      </p:sp>
      <p:sp>
        <p:nvSpPr>
          <p:cNvPr id="22" name="Obdélník: se zakulacenými rohy 3">
            <a:extLst>
              <a:ext uri="{FF2B5EF4-FFF2-40B4-BE49-F238E27FC236}">
                <a16:creationId xmlns:a16="http://schemas.microsoft.com/office/drawing/2014/main" id="{C35D6B74-D201-4B8A-9493-FA8AE144724E}"/>
              </a:ext>
            </a:extLst>
          </p:cNvPr>
          <p:cNvSpPr/>
          <p:nvPr/>
        </p:nvSpPr>
        <p:spPr>
          <a:xfrm>
            <a:off x="4156831" y="2503171"/>
            <a:ext cx="2416506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parasympatholytic</a:t>
            </a:r>
            <a:endParaRPr lang="cs-CZ" sz="1800" b="1" dirty="0">
              <a:latin typeface="+mj-lt"/>
            </a:endParaRPr>
          </a:p>
          <a:p>
            <a:pPr algn="ctr"/>
            <a:r>
              <a:rPr lang="cs-CZ" sz="1800" b="1" dirty="0" err="1">
                <a:latin typeface="+mj-lt"/>
              </a:rPr>
              <a:t>with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tertiary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ammonium</a:t>
            </a:r>
            <a:endParaRPr lang="cs-CZ" sz="1800" dirty="0">
              <a:latin typeface="+mj-lt"/>
            </a:endParaRPr>
          </a:p>
        </p:txBody>
      </p:sp>
      <p:sp>
        <p:nvSpPr>
          <p:cNvPr id="26" name="Obdélník: se zakulacenými rohy 6">
            <a:extLst>
              <a:ext uri="{FF2B5EF4-FFF2-40B4-BE49-F238E27FC236}">
                <a16:creationId xmlns:a16="http://schemas.microsoft.com/office/drawing/2014/main" id="{1871967B-572E-41D1-B3CE-9108B047474E}"/>
              </a:ext>
            </a:extLst>
          </p:cNvPr>
          <p:cNvSpPr/>
          <p:nvPr/>
        </p:nvSpPr>
        <p:spPr>
          <a:xfrm>
            <a:off x="4156831" y="3921542"/>
            <a:ext cx="2416506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>
                <a:latin typeface="+mj-lt"/>
              </a:rPr>
              <a:t>M receptor</a:t>
            </a:r>
            <a:endParaRPr lang="cs-CZ" sz="1800" b="1" baseline="-25000" dirty="0">
              <a:latin typeface="+mj-lt"/>
            </a:endParaRPr>
          </a:p>
          <a:p>
            <a:pPr algn="ctr"/>
            <a:r>
              <a:rPr lang="cs-CZ" sz="1800" b="1" dirty="0">
                <a:latin typeface="+mj-lt"/>
              </a:rPr>
              <a:t>STIMULATION</a:t>
            </a:r>
            <a:endParaRPr lang="cs-CZ" sz="1800" b="1" baseline="-25000" dirty="0">
              <a:latin typeface="+mj-lt"/>
            </a:endParaRPr>
          </a:p>
        </p:txBody>
      </p:sp>
      <p:sp>
        <p:nvSpPr>
          <p:cNvPr id="30" name="Obdélník: se zakulacenými rohy 20">
            <a:extLst>
              <a:ext uri="{FF2B5EF4-FFF2-40B4-BE49-F238E27FC236}">
                <a16:creationId xmlns:a16="http://schemas.microsoft.com/office/drawing/2014/main" id="{45D5BAA1-372E-40A5-8803-D6053FCA1502}"/>
              </a:ext>
            </a:extLst>
          </p:cNvPr>
          <p:cNvSpPr/>
          <p:nvPr/>
        </p:nvSpPr>
        <p:spPr>
          <a:xfrm>
            <a:off x="4156831" y="1056492"/>
            <a:ext cx="2416506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indirect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cholinolytic</a:t>
            </a:r>
            <a:endParaRPr lang="cs-CZ" sz="1800" b="1" baseline="-25000" dirty="0">
              <a:latin typeface="+mj-lt"/>
            </a:endParaRPr>
          </a:p>
        </p:txBody>
      </p:sp>
      <p:sp>
        <p:nvSpPr>
          <p:cNvPr id="34" name="Obdélník: se zakulacenými rohy 27">
            <a:extLst>
              <a:ext uri="{FF2B5EF4-FFF2-40B4-BE49-F238E27FC236}">
                <a16:creationId xmlns:a16="http://schemas.microsoft.com/office/drawing/2014/main" id="{6147EBF1-B0A8-490D-B2E7-A3CA6122A41C}"/>
              </a:ext>
            </a:extLst>
          </p:cNvPr>
          <p:cNvSpPr/>
          <p:nvPr/>
        </p:nvSpPr>
        <p:spPr>
          <a:xfrm>
            <a:off x="4156831" y="5351249"/>
            <a:ext cx="2416506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reversible</a:t>
            </a:r>
            <a:r>
              <a:rPr lang="cs-CZ" sz="1800" b="1" dirty="0">
                <a:latin typeface="+mj-lt"/>
              </a:rPr>
              <a:t> ACHE </a:t>
            </a:r>
            <a:r>
              <a:rPr lang="cs-CZ" sz="1800" b="1" dirty="0" err="1">
                <a:latin typeface="+mj-lt"/>
              </a:rPr>
              <a:t>inhibition</a:t>
            </a:r>
            <a:endParaRPr lang="cs-CZ" sz="1800" dirty="0">
              <a:latin typeface="+mj-lt"/>
            </a:endParaRPr>
          </a:p>
        </p:txBody>
      </p:sp>
      <p:sp>
        <p:nvSpPr>
          <p:cNvPr id="38" name="Obdélník: se zakulacenými rohy 5">
            <a:extLst>
              <a:ext uri="{FF2B5EF4-FFF2-40B4-BE49-F238E27FC236}">
                <a16:creationId xmlns:a16="http://schemas.microsoft.com/office/drawing/2014/main" id="{8E1B4325-01C7-44FA-BDF3-F246F798CAB9}"/>
              </a:ext>
            </a:extLst>
          </p:cNvPr>
          <p:cNvSpPr/>
          <p:nvPr/>
        </p:nvSpPr>
        <p:spPr>
          <a:xfrm>
            <a:off x="7921207" y="2485467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antiglaucoma</a:t>
            </a:r>
            <a:r>
              <a:rPr lang="cs-CZ" sz="1800" b="1" dirty="0">
                <a:latin typeface="+mj-lt"/>
              </a:rPr>
              <a:t> agent</a:t>
            </a:r>
            <a:endParaRPr lang="cs-CZ" sz="1800" dirty="0">
              <a:latin typeface="+mj-lt"/>
            </a:endParaRPr>
          </a:p>
        </p:txBody>
      </p:sp>
      <p:sp>
        <p:nvSpPr>
          <p:cNvPr id="41" name="Obdélník: se zakulacenými rohy 20">
            <a:extLst>
              <a:ext uri="{FF2B5EF4-FFF2-40B4-BE49-F238E27FC236}">
                <a16:creationId xmlns:a16="http://schemas.microsoft.com/office/drawing/2014/main" id="{236487B5-6E5B-40E7-8149-07A256DF4F96}"/>
              </a:ext>
            </a:extLst>
          </p:cNvPr>
          <p:cNvSpPr/>
          <p:nvPr/>
        </p:nvSpPr>
        <p:spPr>
          <a:xfrm>
            <a:off x="7921207" y="5413856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myasthenia</a:t>
            </a:r>
            <a:r>
              <a:rPr lang="cs-CZ" sz="1800" b="1" dirty="0">
                <a:latin typeface="+mj-lt"/>
              </a:rPr>
              <a:t> gravis</a:t>
            </a:r>
            <a:endParaRPr lang="cs-CZ" sz="1800" dirty="0">
              <a:latin typeface="+mj-lt"/>
            </a:endParaRPr>
          </a:p>
        </p:txBody>
      </p:sp>
      <p:sp>
        <p:nvSpPr>
          <p:cNvPr id="44" name="Obdélník: se zakulacenými rohy 26">
            <a:extLst>
              <a:ext uri="{FF2B5EF4-FFF2-40B4-BE49-F238E27FC236}">
                <a16:creationId xmlns:a16="http://schemas.microsoft.com/office/drawing/2014/main" id="{C4EBA272-60C2-4A49-8F18-E67E8066655E}"/>
              </a:ext>
            </a:extLst>
          </p:cNvPr>
          <p:cNvSpPr/>
          <p:nvPr/>
        </p:nvSpPr>
        <p:spPr>
          <a:xfrm>
            <a:off x="7921207" y="999776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premedication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before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general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anaesthesia</a:t>
            </a:r>
            <a:endParaRPr lang="cs-CZ" sz="1800" b="1" baseline="-25000" dirty="0">
              <a:latin typeface="+mj-lt"/>
            </a:endParaRPr>
          </a:p>
        </p:txBody>
      </p:sp>
      <p:sp>
        <p:nvSpPr>
          <p:cNvPr id="47" name="Obdélník: se zakulacenými rohy 35">
            <a:extLst>
              <a:ext uri="{FF2B5EF4-FFF2-40B4-BE49-F238E27FC236}">
                <a16:creationId xmlns:a16="http://schemas.microsoft.com/office/drawing/2014/main" id="{EBE5D403-A74E-4F71-8DEC-137ED404885B}"/>
              </a:ext>
            </a:extLst>
          </p:cNvPr>
          <p:cNvSpPr/>
          <p:nvPr/>
        </p:nvSpPr>
        <p:spPr>
          <a:xfrm>
            <a:off x="7921207" y="3971158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/>
              <a:t>axillary</a:t>
            </a:r>
            <a:r>
              <a:rPr lang="cs-CZ" sz="1800" b="1" dirty="0"/>
              <a:t> </a:t>
            </a:r>
            <a:r>
              <a:rPr lang="cs-CZ" sz="1800" b="1" dirty="0" err="1"/>
              <a:t>hyperhidrosis</a:t>
            </a:r>
            <a:r>
              <a:rPr lang="cs-CZ" sz="1800" b="1" dirty="0"/>
              <a:t>, OAB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8685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BF9F2E64-8C92-4F54-A5C0-D5B2C707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47157"/>
            <a:ext cx="11345891" cy="4139998"/>
          </a:xfrm>
        </p:spPr>
        <p:txBody>
          <a:bodyPr/>
          <a:lstStyle/>
          <a:p>
            <a:pPr marL="72000" indent="0">
              <a:buNone/>
            </a:pPr>
            <a:r>
              <a:rPr lang="cs-CZ"/>
              <a:t> 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A2D2E7-49B7-495B-87C7-20BFB14DB7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BEBF1974-F21F-45E4-9099-7E69D0F2E4A7}"/>
              </a:ext>
            </a:extLst>
          </p:cNvPr>
          <p:cNvSpPr txBox="1">
            <a:spLocks/>
          </p:cNvSpPr>
          <p:nvPr/>
        </p:nvSpPr>
        <p:spPr bwMode="auto">
          <a:xfrm>
            <a:off x="666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Farmakologický ústav LF MU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56F3BF94-3D61-42C8-9B0B-D02D9DB00E3A}"/>
              </a:ext>
            </a:extLst>
          </p:cNvPr>
          <p:cNvSpPr/>
          <p:nvPr/>
        </p:nvSpPr>
        <p:spPr>
          <a:xfrm>
            <a:off x="665999" y="1056492"/>
            <a:ext cx="2416507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800" b="1" dirty="0" err="1">
                <a:latin typeface="+mj-lt"/>
              </a:rPr>
              <a:t>physostigmine</a:t>
            </a:r>
            <a:endParaRPr lang="cs-CZ" sz="1800" b="1" dirty="0">
              <a:latin typeface="+mj-lt"/>
            </a:endParaRPr>
          </a:p>
        </p:txBody>
      </p:sp>
      <p:sp>
        <p:nvSpPr>
          <p:cNvPr id="13" name="Obdélník: se zakulacenými rohy 20">
            <a:extLst>
              <a:ext uri="{FF2B5EF4-FFF2-40B4-BE49-F238E27FC236}">
                <a16:creationId xmlns:a16="http://schemas.microsoft.com/office/drawing/2014/main" id="{F91AA2FA-4294-4A51-90AB-2B589AFC075D}"/>
              </a:ext>
            </a:extLst>
          </p:cNvPr>
          <p:cNvSpPr/>
          <p:nvPr/>
        </p:nvSpPr>
        <p:spPr>
          <a:xfrm>
            <a:off x="665999" y="2489017"/>
            <a:ext cx="2416507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800" b="1" dirty="0" err="1">
                <a:latin typeface="+mj-lt"/>
              </a:rPr>
              <a:t>scopolamine</a:t>
            </a:r>
            <a:r>
              <a:rPr lang="cs-CZ" sz="1800" b="1" dirty="0">
                <a:latin typeface="+mj-lt"/>
              </a:rPr>
              <a:t> (</a:t>
            </a:r>
            <a:r>
              <a:rPr lang="cs-CZ" sz="1800" b="1" dirty="0" err="1">
                <a:latin typeface="+mj-lt"/>
              </a:rPr>
              <a:t>hyoscine</a:t>
            </a:r>
            <a:r>
              <a:rPr lang="cs-CZ" sz="1800" b="1" dirty="0">
                <a:latin typeface="+mj-lt"/>
              </a:rPr>
              <a:t>)</a:t>
            </a:r>
          </a:p>
        </p:txBody>
      </p:sp>
      <p:sp>
        <p:nvSpPr>
          <p:cNvPr id="16" name="Obdélník: se zakulacenými rohy 26">
            <a:extLst>
              <a:ext uri="{FF2B5EF4-FFF2-40B4-BE49-F238E27FC236}">
                <a16:creationId xmlns:a16="http://schemas.microsoft.com/office/drawing/2014/main" id="{AF4EE37A-46C5-484F-B884-86867C85F59D}"/>
              </a:ext>
            </a:extLst>
          </p:cNvPr>
          <p:cNvSpPr/>
          <p:nvPr/>
        </p:nvSpPr>
        <p:spPr>
          <a:xfrm>
            <a:off x="665999" y="5354067"/>
            <a:ext cx="2416507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800" b="1" dirty="0" err="1">
                <a:latin typeface="+mj-lt"/>
              </a:rPr>
              <a:t>solifenacin</a:t>
            </a:r>
            <a:endParaRPr lang="cs-CZ" sz="1800" b="1" dirty="0">
              <a:latin typeface="+mj-lt"/>
            </a:endParaRPr>
          </a:p>
        </p:txBody>
      </p:sp>
      <p:sp>
        <p:nvSpPr>
          <p:cNvPr id="19" name="Obdélník: se zakulacenými rohy 32">
            <a:extLst>
              <a:ext uri="{FF2B5EF4-FFF2-40B4-BE49-F238E27FC236}">
                <a16:creationId xmlns:a16="http://schemas.microsoft.com/office/drawing/2014/main" id="{EFD0C758-A510-4F79-97DC-57168E97CCBD}"/>
              </a:ext>
            </a:extLst>
          </p:cNvPr>
          <p:cNvSpPr/>
          <p:nvPr/>
        </p:nvSpPr>
        <p:spPr>
          <a:xfrm>
            <a:off x="665999" y="3921542"/>
            <a:ext cx="2416507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800" b="1" dirty="0" err="1">
                <a:latin typeface="+mj-lt"/>
              </a:rPr>
              <a:t>ipratropium</a:t>
            </a:r>
            <a:endParaRPr lang="cs-CZ" sz="1800" b="1" dirty="0">
              <a:latin typeface="+mj-lt"/>
            </a:endParaRPr>
          </a:p>
        </p:txBody>
      </p:sp>
      <p:sp>
        <p:nvSpPr>
          <p:cNvPr id="22" name="Obdélník: se zakulacenými rohy 3">
            <a:extLst>
              <a:ext uri="{FF2B5EF4-FFF2-40B4-BE49-F238E27FC236}">
                <a16:creationId xmlns:a16="http://schemas.microsoft.com/office/drawing/2014/main" id="{C35D6B74-D201-4B8A-9493-FA8AE144724E}"/>
              </a:ext>
            </a:extLst>
          </p:cNvPr>
          <p:cNvSpPr/>
          <p:nvPr/>
        </p:nvSpPr>
        <p:spPr>
          <a:xfrm>
            <a:off x="4156831" y="2503171"/>
            <a:ext cx="2416506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parasympatholytic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with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tertiary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ammonium</a:t>
            </a:r>
            <a:endParaRPr lang="cs-CZ" sz="1800" b="1" dirty="0">
              <a:latin typeface="+mj-lt"/>
            </a:endParaRPr>
          </a:p>
        </p:txBody>
      </p:sp>
      <p:sp>
        <p:nvSpPr>
          <p:cNvPr id="26" name="Obdélník: se zakulacenými rohy 6">
            <a:extLst>
              <a:ext uri="{FF2B5EF4-FFF2-40B4-BE49-F238E27FC236}">
                <a16:creationId xmlns:a16="http://schemas.microsoft.com/office/drawing/2014/main" id="{1871967B-572E-41D1-B3CE-9108B047474E}"/>
              </a:ext>
            </a:extLst>
          </p:cNvPr>
          <p:cNvSpPr/>
          <p:nvPr/>
        </p:nvSpPr>
        <p:spPr>
          <a:xfrm>
            <a:off x="4156831" y="3921542"/>
            <a:ext cx="2416506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/>
              <a:t>parasympatholytic</a:t>
            </a:r>
            <a:r>
              <a:rPr lang="cs-CZ" sz="1800" b="1" dirty="0"/>
              <a:t> </a:t>
            </a:r>
            <a:r>
              <a:rPr lang="cs-CZ" sz="1800" b="1" dirty="0" err="1"/>
              <a:t>with</a:t>
            </a:r>
            <a:r>
              <a:rPr lang="cs-CZ" sz="1800" b="1" dirty="0"/>
              <a:t> </a:t>
            </a:r>
            <a:r>
              <a:rPr lang="cs-CZ" sz="1800" b="1" dirty="0" err="1"/>
              <a:t>quarternary</a:t>
            </a:r>
            <a:r>
              <a:rPr lang="cs-CZ" sz="1800" b="1" dirty="0"/>
              <a:t> </a:t>
            </a:r>
            <a:r>
              <a:rPr lang="cs-CZ" sz="1800" b="1" dirty="0" err="1"/>
              <a:t>ammonium</a:t>
            </a:r>
            <a:endParaRPr lang="cs-CZ" sz="1800" b="1" dirty="0"/>
          </a:p>
        </p:txBody>
      </p:sp>
      <p:sp>
        <p:nvSpPr>
          <p:cNvPr id="30" name="Obdélník: se zakulacenými rohy 20">
            <a:extLst>
              <a:ext uri="{FF2B5EF4-FFF2-40B4-BE49-F238E27FC236}">
                <a16:creationId xmlns:a16="http://schemas.microsoft.com/office/drawing/2014/main" id="{45D5BAA1-372E-40A5-8803-D6053FCA1502}"/>
              </a:ext>
            </a:extLst>
          </p:cNvPr>
          <p:cNvSpPr/>
          <p:nvPr/>
        </p:nvSpPr>
        <p:spPr>
          <a:xfrm>
            <a:off x="4156831" y="1056492"/>
            <a:ext cx="2416506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>
                <a:latin typeface="+mj-lt"/>
              </a:rPr>
              <a:t>M</a:t>
            </a:r>
            <a:r>
              <a:rPr lang="cs-CZ" sz="1800" b="1" baseline="-25000" dirty="0">
                <a:latin typeface="+mj-lt"/>
              </a:rPr>
              <a:t>3</a:t>
            </a:r>
            <a:r>
              <a:rPr lang="cs-CZ" sz="1800" dirty="0">
                <a:solidFill>
                  <a:srgbClr val="00000A"/>
                </a:solidFill>
                <a:effectLst/>
                <a:latin typeface="+mj-lt"/>
                <a:ea typeface="Droid Sans Fallback"/>
                <a:cs typeface="Wingdings" panose="05000000000000000000" pitchFamily="2" charset="2"/>
              </a:rPr>
              <a:t> </a:t>
            </a:r>
            <a:endParaRPr lang="cs-CZ" sz="1800" b="1" dirty="0">
              <a:latin typeface="+mj-lt"/>
            </a:endParaRPr>
          </a:p>
          <a:p>
            <a:pPr algn="ctr"/>
            <a:r>
              <a:rPr lang="cs-CZ" sz="1800" b="1" dirty="0">
                <a:latin typeface="+mj-lt"/>
              </a:rPr>
              <a:t>ANTAGONIST</a:t>
            </a:r>
          </a:p>
        </p:txBody>
      </p:sp>
      <p:sp>
        <p:nvSpPr>
          <p:cNvPr id="34" name="Obdélník: se zakulacenými rohy 27">
            <a:extLst>
              <a:ext uri="{FF2B5EF4-FFF2-40B4-BE49-F238E27FC236}">
                <a16:creationId xmlns:a16="http://schemas.microsoft.com/office/drawing/2014/main" id="{6147EBF1-B0A8-490D-B2E7-A3CA6122A41C}"/>
              </a:ext>
            </a:extLst>
          </p:cNvPr>
          <p:cNvSpPr/>
          <p:nvPr/>
        </p:nvSpPr>
        <p:spPr>
          <a:xfrm>
            <a:off x="4156830" y="5351249"/>
            <a:ext cx="2416505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reversible</a:t>
            </a:r>
            <a:r>
              <a:rPr lang="cs-CZ" sz="1800" b="1" dirty="0">
                <a:latin typeface="+mj-lt"/>
              </a:rPr>
              <a:t> ACHE </a:t>
            </a:r>
            <a:r>
              <a:rPr lang="cs-CZ" sz="1800" b="1" dirty="0" err="1">
                <a:latin typeface="+mj-lt"/>
              </a:rPr>
              <a:t>inhibition</a:t>
            </a:r>
            <a:endParaRPr lang="cs-CZ" sz="1800" b="1" baseline="-25000" dirty="0">
              <a:latin typeface="+mj-lt"/>
            </a:endParaRPr>
          </a:p>
        </p:txBody>
      </p:sp>
      <p:sp>
        <p:nvSpPr>
          <p:cNvPr id="38" name="Obdélník: se zakulacenými rohy 5">
            <a:extLst>
              <a:ext uri="{FF2B5EF4-FFF2-40B4-BE49-F238E27FC236}">
                <a16:creationId xmlns:a16="http://schemas.microsoft.com/office/drawing/2014/main" id="{8E1B4325-01C7-44FA-BDF3-F246F798CAB9}"/>
              </a:ext>
            </a:extLst>
          </p:cNvPr>
          <p:cNvSpPr/>
          <p:nvPr/>
        </p:nvSpPr>
        <p:spPr>
          <a:xfrm>
            <a:off x="7921207" y="2485467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urinary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antispasmodic</a:t>
            </a:r>
            <a:endParaRPr lang="cs-CZ" sz="1800" b="1" dirty="0">
              <a:latin typeface="+mj-lt"/>
            </a:endParaRPr>
          </a:p>
        </p:txBody>
      </p:sp>
      <p:sp>
        <p:nvSpPr>
          <p:cNvPr id="41" name="Obdélník: se zakulacenými rohy 20">
            <a:extLst>
              <a:ext uri="{FF2B5EF4-FFF2-40B4-BE49-F238E27FC236}">
                <a16:creationId xmlns:a16="http://schemas.microsoft.com/office/drawing/2014/main" id="{236487B5-6E5B-40E7-8149-07A256DF4F96}"/>
              </a:ext>
            </a:extLst>
          </p:cNvPr>
          <p:cNvSpPr/>
          <p:nvPr/>
        </p:nvSpPr>
        <p:spPr>
          <a:xfrm>
            <a:off x="7921207" y="5413856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antispasmodic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for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inhalation</a:t>
            </a:r>
            <a:endParaRPr lang="cs-CZ" sz="1800" b="1" dirty="0">
              <a:latin typeface="+mj-lt"/>
            </a:endParaRPr>
          </a:p>
        </p:txBody>
      </p:sp>
      <p:sp>
        <p:nvSpPr>
          <p:cNvPr id="44" name="Obdélník: se zakulacenými rohy 26">
            <a:extLst>
              <a:ext uri="{FF2B5EF4-FFF2-40B4-BE49-F238E27FC236}">
                <a16:creationId xmlns:a16="http://schemas.microsoft.com/office/drawing/2014/main" id="{C4EBA272-60C2-4A49-8F18-E67E8066655E}"/>
              </a:ext>
            </a:extLst>
          </p:cNvPr>
          <p:cNvSpPr/>
          <p:nvPr/>
        </p:nvSpPr>
        <p:spPr>
          <a:xfrm>
            <a:off x="7921207" y="999776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antiglaucoma</a:t>
            </a:r>
            <a:r>
              <a:rPr lang="cs-CZ" sz="1800" b="1" dirty="0">
                <a:latin typeface="+mj-lt"/>
              </a:rPr>
              <a:t> agent</a:t>
            </a:r>
          </a:p>
        </p:txBody>
      </p:sp>
      <p:sp>
        <p:nvSpPr>
          <p:cNvPr id="47" name="Obdélník: se zakulacenými rohy 35">
            <a:extLst>
              <a:ext uri="{FF2B5EF4-FFF2-40B4-BE49-F238E27FC236}">
                <a16:creationId xmlns:a16="http://schemas.microsoft.com/office/drawing/2014/main" id="{EBE5D403-A74E-4F71-8DEC-137ED404885B}"/>
              </a:ext>
            </a:extLst>
          </p:cNvPr>
          <p:cNvSpPr/>
          <p:nvPr/>
        </p:nvSpPr>
        <p:spPr>
          <a:xfrm>
            <a:off x="7921207" y="3971158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travel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sickness</a:t>
            </a:r>
            <a:endParaRPr lang="cs-CZ" sz="1800" b="1" dirty="0">
              <a:latin typeface="+mj-lt"/>
            </a:endParaRPr>
          </a:p>
        </p:txBody>
      </p:sp>
      <p:sp>
        <p:nvSpPr>
          <p:cNvPr id="3" name="Nadpis 5">
            <a:extLst>
              <a:ext uri="{FF2B5EF4-FFF2-40B4-BE49-F238E27FC236}">
                <a16:creationId xmlns:a16="http://schemas.microsoft.com/office/drawing/2014/main" id="{346CB72F-5F69-4695-ABB6-781AA95EFB99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831012" y="214936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sz="2400" kern="0" dirty="0" err="1"/>
              <a:t>Match</a:t>
            </a:r>
            <a:r>
              <a:rPr lang="cs-CZ" sz="2400" kern="0" dirty="0"/>
              <a:t> </a:t>
            </a:r>
            <a:r>
              <a:rPr lang="cs-CZ" sz="2400" kern="0" dirty="0" err="1"/>
              <a:t>the</a:t>
            </a:r>
            <a:r>
              <a:rPr lang="cs-CZ" sz="2400" kern="0" dirty="0"/>
              <a:t> </a:t>
            </a:r>
            <a:r>
              <a:rPr lang="cs-CZ" sz="2400" kern="0" dirty="0" err="1"/>
              <a:t>correct</a:t>
            </a:r>
            <a:r>
              <a:rPr lang="cs-CZ" sz="2400" kern="0" dirty="0"/>
              <a:t> </a:t>
            </a:r>
            <a:r>
              <a:rPr lang="cs-CZ" sz="2400" kern="0" dirty="0" err="1"/>
              <a:t>triples</a:t>
            </a:r>
            <a:r>
              <a:rPr lang="cs-CZ" sz="2400" kern="0" dirty="0"/>
              <a:t> (</a:t>
            </a:r>
            <a:r>
              <a:rPr lang="cs-CZ" sz="2400" kern="0" dirty="0" err="1"/>
              <a:t>drug</a:t>
            </a:r>
            <a:r>
              <a:rPr lang="cs-CZ" sz="2400" kern="0" dirty="0"/>
              <a:t> - </a:t>
            </a:r>
            <a:r>
              <a:rPr lang="cs-CZ" sz="2400" kern="0" dirty="0" err="1"/>
              <a:t>MoA</a:t>
            </a:r>
            <a:r>
              <a:rPr lang="cs-CZ" sz="2400" kern="0" dirty="0"/>
              <a:t> - </a:t>
            </a:r>
            <a:r>
              <a:rPr lang="cs-CZ" sz="2400" kern="0" dirty="0" err="1"/>
              <a:t>indication</a:t>
            </a:r>
            <a:r>
              <a:rPr lang="cs-CZ" sz="2400" kern="0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07909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Matching_S[20210309150119129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EN.potx" id="{063086A9-85FD-47AC-A09A-CCAB378AB570}" vid="{5D9B4CB5-5490-482A-814F-AC9BB511889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22EEE5AB9707B4587BD3F52210C65C3" ma:contentTypeVersion="8" ma:contentTypeDescription="Vytvoří nový dokument" ma:contentTypeScope="" ma:versionID="3a3af382305cdd3925f7214be8c39ee9">
  <xsd:schema xmlns:xsd="http://www.w3.org/2001/XMLSchema" xmlns:xs="http://www.w3.org/2001/XMLSchema" xmlns:p="http://schemas.microsoft.com/office/2006/metadata/properties" xmlns:ns2="3881efee-476b-4ae6-9f08-128828505f38" targetNamespace="http://schemas.microsoft.com/office/2006/metadata/properties" ma:root="true" ma:fieldsID="e149d7a8048133ae0a603eed07659bd8" ns2:_="">
    <xsd:import namespace="3881efee-476b-4ae6-9f08-128828505f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1efee-476b-4ae6-9f08-128828505f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120B15-0F76-4E86-A02C-04FF7C8533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81efee-476b-4ae6-9f08-128828505f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58A89C-D4BD-4E95-9AFC-4A07D5F483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723263-EE0F-480E-BCB6-44E428859A9B}">
  <ds:schemaRefs>
    <ds:schemaRef ds:uri="http://schemas.microsoft.com/office/2006/metadata/properties"/>
    <ds:schemaRef ds:uri="http://purl.org/dc/elements/1.1/"/>
    <ds:schemaRef ds:uri="3881efee-476b-4ae6-9f08-128828505f38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</TotalTime>
  <Words>94</Words>
  <Application>Microsoft Office PowerPoint</Application>
  <PresentationFormat>Širokoúhlá obrazovka</PresentationFormat>
  <Paragraphs>37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Droid Sans Fallback</vt:lpstr>
      <vt:lpstr>Tahoma</vt:lpstr>
      <vt:lpstr>Wingdings</vt:lpstr>
      <vt:lpstr>Presentation_MU_EN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Pistovčáková</dc:creator>
  <cp:lastModifiedBy>Leoš Landa</cp:lastModifiedBy>
  <cp:revision>181</cp:revision>
  <cp:lastPrinted>1601-01-01T00:00:00Z</cp:lastPrinted>
  <dcterms:created xsi:type="dcterms:W3CDTF">2019-03-21T09:07:10Z</dcterms:created>
  <dcterms:modified xsi:type="dcterms:W3CDTF">2021-03-09T14:02:50Z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0x010100522EEE5AB9707B4587BD3F52210C65C3</vt:lpwstr>
  </property>
</Properties>
</file>