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7" r:id="rId2"/>
    <p:sldId id="438" r:id="rId3"/>
    <p:sldId id="407" r:id="rId4"/>
    <p:sldId id="408" r:id="rId5"/>
    <p:sldId id="356" r:id="rId6"/>
    <p:sldId id="347" r:id="rId7"/>
    <p:sldId id="411" r:id="rId8"/>
    <p:sldId id="330" r:id="rId9"/>
    <p:sldId id="258" r:id="rId10"/>
    <p:sldId id="424" r:id="rId11"/>
    <p:sldId id="425" r:id="rId12"/>
    <p:sldId id="348" r:id="rId13"/>
    <p:sldId id="320" r:id="rId14"/>
    <p:sldId id="349" r:id="rId15"/>
    <p:sldId id="350" r:id="rId16"/>
    <p:sldId id="351" r:id="rId17"/>
    <p:sldId id="321" r:id="rId18"/>
    <p:sldId id="352" r:id="rId19"/>
    <p:sldId id="353" r:id="rId20"/>
    <p:sldId id="354" r:id="rId21"/>
    <p:sldId id="355" r:id="rId22"/>
    <p:sldId id="324" r:id="rId23"/>
    <p:sldId id="358" r:id="rId24"/>
    <p:sldId id="264" r:id="rId25"/>
    <p:sldId id="285" r:id="rId26"/>
    <p:sldId id="297" r:id="rId27"/>
    <p:sldId id="286" r:id="rId28"/>
    <p:sldId id="298" r:id="rId29"/>
    <p:sldId id="287" r:id="rId30"/>
    <p:sldId id="317" r:id="rId31"/>
    <p:sldId id="318" r:id="rId32"/>
    <p:sldId id="390" r:id="rId33"/>
    <p:sldId id="290" r:id="rId34"/>
    <p:sldId id="291" r:id="rId35"/>
    <p:sldId id="292" r:id="rId36"/>
    <p:sldId id="294" r:id="rId37"/>
    <p:sldId id="295" r:id="rId38"/>
    <p:sldId id="293" r:id="rId39"/>
    <p:sldId id="261" r:id="rId40"/>
    <p:sldId id="360" r:id="rId41"/>
    <p:sldId id="281" r:id="rId42"/>
    <p:sldId id="282" r:id="rId43"/>
    <p:sldId id="283" r:id="rId44"/>
    <p:sldId id="426" r:id="rId45"/>
    <p:sldId id="416" r:id="rId46"/>
    <p:sldId id="427" r:id="rId47"/>
    <p:sldId id="359" r:id="rId48"/>
    <p:sldId id="265" r:id="rId49"/>
    <p:sldId id="266" r:id="rId50"/>
    <p:sldId id="267" r:id="rId51"/>
    <p:sldId id="363" r:id="rId52"/>
    <p:sldId id="410" r:id="rId53"/>
    <p:sldId id="269" r:id="rId54"/>
    <p:sldId id="268" r:id="rId55"/>
    <p:sldId id="270" r:id="rId56"/>
    <p:sldId id="271" r:id="rId57"/>
    <p:sldId id="272" r:id="rId58"/>
    <p:sldId id="273" r:id="rId59"/>
    <p:sldId id="274" r:id="rId60"/>
    <p:sldId id="328" r:id="rId61"/>
    <p:sldId id="361" r:id="rId62"/>
    <p:sldId id="327" r:id="rId63"/>
    <p:sldId id="326" r:id="rId64"/>
    <p:sldId id="333" r:id="rId65"/>
    <p:sldId id="334" r:id="rId66"/>
    <p:sldId id="335" r:id="rId67"/>
    <p:sldId id="342" r:id="rId68"/>
    <p:sldId id="336" r:id="rId69"/>
    <p:sldId id="365" r:id="rId70"/>
    <p:sldId id="366" r:id="rId71"/>
    <p:sldId id="337" r:id="rId72"/>
    <p:sldId id="338" r:id="rId73"/>
    <p:sldId id="340" r:id="rId74"/>
    <p:sldId id="329" r:id="rId75"/>
    <p:sldId id="341" r:id="rId76"/>
    <p:sldId id="364" r:id="rId77"/>
    <p:sldId id="277" r:id="rId78"/>
  </p:sldIdLst>
  <p:sldSz cx="9144000" cy="6858000" type="screen4x3"/>
  <p:notesSz cx="6858000" cy="9144000"/>
  <p:custDataLst>
    <p:tags r:id="rId79"/>
  </p:custDataLst>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67" autoAdjust="0"/>
  </p:normalViewPr>
  <p:slideViewPr>
    <p:cSldViewPr snapToObjects="1" showGuides="1">
      <p:cViewPr varScale="1">
        <p:scale>
          <a:sx n="117" d="100"/>
          <a:sy n="117" d="100"/>
        </p:scale>
        <p:origin x="135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fld id="{56F3FCC3-E04C-456B-A523-5604DD63DDB7}" type="datetimeFigureOut">
              <a:rPr lang="cs-CZ"/>
              <a:pPr>
                <a:defRPr/>
              </a:pPr>
              <a:t>21.03.2024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37E8796F-8083-41DA-9803-7548EC2EF64F}" type="slidenum">
              <a:rPr lang="cs-CZ"/>
              <a:pPr/>
              <a:t>‹#›</a:t>
            </a:fld>
            <a:endParaRPr lang="cs-CZ"/>
          </a:p>
        </p:txBody>
      </p:sp>
    </p:spTree>
    <p:extLst>
      <p:ext uri="{BB962C8B-B14F-4D97-AF65-F5344CB8AC3E}">
        <p14:creationId xmlns:p14="http://schemas.microsoft.com/office/powerpoint/2010/main" val="266474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FF7898F1-6F29-4116-A876-E7B95C4ED2D1}" type="datetimeFigureOut">
              <a:rPr lang="cs-CZ"/>
              <a:pPr>
                <a:defRPr/>
              </a:pPr>
              <a:t>21.03.2024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9990DB59-CE9D-4ABA-859E-AA1A055D6930}" type="slidenum">
              <a:rPr lang="cs-CZ"/>
              <a:pPr/>
              <a:t>‹#›</a:t>
            </a:fld>
            <a:endParaRPr lang="cs-CZ"/>
          </a:p>
        </p:txBody>
      </p:sp>
    </p:spTree>
    <p:extLst>
      <p:ext uri="{BB962C8B-B14F-4D97-AF65-F5344CB8AC3E}">
        <p14:creationId xmlns:p14="http://schemas.microsoft.com/office/powerpoint/2010/main" val="405800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DAA7ED3D-8F46-497E-B461-1809E0DE21BD}" type="datetimeFigureOut">
              <a:rPr lang="cs-CZ"/>
              <a:pPr>
                <a:defRPr/>
              </a:pPr>
              <a:t>21.03.2024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373B62DF-B3AF-4383-B0E5-C9BF06214E50}" type="slidenum">
              <a:rPr lang="cs-CZ"/>
              <a:pPr/>
              <a:t>‹#›</a:t>
            </a:fld>
            <a:endParaRPr lang="cs-CZ"/>
          </a:p>
        </p:txBody>
      </p:sp>
    </p:spTree>
    <p:extLst>
      <p:ext uri="{BB962C8B-B14F-4D97-AF65-F5344CB8AC3E}">
        <p14:creationId xmlns:p14="http://schemas.microsoft.com/office/powerpoint/2010/main" val="1412886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993885C-4A45-406D-81F3-AB8895D2C7A4}" type="slidenum">
              <a:rPr lang="cs-CZ"/>
              <a:pPr>
                <a:defRPr/>
              </a:pPr>
              <a:t>‹#›</a:t>
            </a:fld>
            <a:endParaRPr lang="cs-CZ"/>
          </a:p>
        </p:txBody>
      </p:sp>
    </p:spTree>
    <p:extLst>
      <p:ext uri="{BB962C8B-B14F-4D97-AF65-F5344CB8AC3E}">
        <p14:creationId xmlns:p14="http://schemas.microsoft.com/office/powerpoint/2010/main" val="360289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202F82FC-606D-47D9-9DF8-8A59CE3DC987}" type="datetimeFigureOut">
              <a:rPr lang="cs-CZ"/>
              <a:pPr>
                <a:defRPr/>
              </a:pPr>
              <a:t>21.03.2024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2A59A638-2885-4E71-81F2-65039137B99E}" type="slidenum">
              <a:rPr lang="cs-CZ"/>
              <a:pPr/>
              <a:t>‹#›</a:t>
            </a:fld>
            <a:endParaRPr lang="cs-CZ"/>
          </a:p>
        </p:txBody>
      </p:sp>
    </p:spTree>
    <p:extLst>
      <p:ext uri="{BB962C8B-B14F-4D97-AF65-F5344CB8AC3E}">
        <p14:creationId xmlns:p14="http://schemas.microsoft.com/office/powerpoint/2010/main" val="302235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062FD05B-3BF9-4626-827E-E29C375438A2}" type="datetimeFigureOut">
              <a:rPr lang="cs-CZ"/>
              <a:pPr>
                <a:defRPr/>
              </a:pPr>
              <a:t>21.03.2024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D39A41E6-DF94-4B97-BC31-3BB36FB4B47E}" type="slidenum">
              <a:rPr lang="cs-CZ"/>
              <a:pPr/>
              <a:t>‹#›</a:t>
            </a:fld>
            <a:endParaRPr lang="cs-CZ"/>
          </a:p>
        </p:txBody>
      </p:sp>
    </p:spTree>
    <p:extLst>
      <p:ext uri="{BB962C8B-B14F-4D97-AF65-F5344CB8AC3E}">
        <p14:creationId xmlns:p14="http://schemas.microsoft.com/office/powerpoint/2010/main" val="54287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EF7DA30C-0293-4348-9A15-4DB0B6BE9163}" type="datetimeFigureOut">
              <a:rPr lang="cs-CZ"/>
              <a:pPr>
                <a:defRPr/>
              </a:pPr>
              <a:t>21.03.2024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fld id="{4DEC30C2-2452-4686-9D39-BB60A9E6C3DE}" type="slidenum">
              <a:rPr lang="cs-CZ"/>
              <a:pPr/>
              <a:t>‹#›</a:t>
            </a:fld>
            <a:endParaRPr lang="cs-CZ"/>
          </a:p>
        </p:txBody>
      </p:sp>
    </p:spTree>
    <p:extLst>
      <p:ext uri="{BB962C8B-B14F-4D97-AF65-F5344CB8AC3E}">
        <p14:creationId xmlns:p14="http://schemas.microsoft.com/office/powerpoint/2010/main" val="95606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E5469E02-7613-4FA8-BCB7-7FF0183C4443}" type="datetimeFigureOut">
              <a:rPr lang="cs-CZ"/>
              <a:pPr>
                <a:defRPr/>
              </a:pPr>
              <a:t>21.03.2024</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fld id="{0BFE878B-E0F6-4930-A5FC-1622B07D5431}" type="slidenum">
              <a:rPr lang="cs-CZ"/>
              <a:pPr/>
              <a:t>‹#›</a:t>
            </a:fld>
            <a:endParaRPr lang="cs-CZ"/>
          </a:p>
        </p:txBody>
      </p:sp>
    </p:spTree>
    <p:extLst>
      <p:ext uri="{BB962C8B-B14F-4D97-AF65-F5344CB8AC3E}">
        <p14:creationId xmlns:p14="http://schemas.microsoft.com/office/powerpoint/2010/main" val="429484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fld id="{EE62432E-5FC4-4299-A74D-4263AD5AD8AD}" type="datetimeFigureOut">
              <a:rPr lang="cs-CZ"/>
              <a:pPr>
                <a:defRPr/>
              </a:pPr>
              <a:t>21.03.2024</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fld id="{27F98CED-53A4-46D9-8C4B-4B139FA8F55E}" type="slidenum">
              <a:rPr lang="cs-CZ"/>
              <a:pPr/>
              <a:t>‹#›</a:t>
            </a:fld>
            <a:endParaRPr lang="cs-CZ"/>
          </a:p>
        </p:txBody>
      </p:sp>
    </p:spTree>
    <p:extLst>
      <p:ext uri="{BB962C8B-B14F-4D97-AF65-F5344CB8AC3E}">
        <p14:creationId xmlns:p14="http://schemas.microsoft.com/office/powerpoint/2010/main" val="407532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1FC3906A-9FA5-4D5D-9F0F-D16B6BAFB0EC}" type="datetimeFigureOut">
              <a:rPr lang="cs-CZ"/>
              <a:pPr>
                <a:defRPr/>
              </a:pPr>
              <a:t>21.03.2024</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fld id="{42D17126-24AD-45BF-AFA3-10E47F6A27BD}" type="slidenum">
              <a:rPr lang="cs-CZ"/>
              <a:pPr/>
              <a:t>‹#›</a:t>
            </a:fld>
            <a:endParaRPr lang="cs-CZ"/>
          </a:p>
        </p:txBody>
      </p:sp>
    </p:spTree>
    <p:extLst>
      <p:ext uri="{BB962C8B-B14F-4D97-AF65-F5344CB8AC3E}">
        <p14:creationId xmlns:p14="http://schemas.microsoft.com/office/powerpoint/2010/main" val="224390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9D47C914-A634-4ACB-A2E9-DAE396E0E56C}" type="datetimeFigureOut">
              <a:rPr lang="cs-CZ"/>
              <a:pPr>
                <a:defRPr/>
              </a:pPr>
              <a:t>21.03.2024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fld id="{C354114F-5EC5-445C-BB7E-8100BE822D8D}" type="slidenum">
              <a:rPr lang="cs-CZ"/>
              <a:pPr/>
              <a:t>‹#›</a:t>
            </a:fld>
            <a:endParaRPr lang="cs-CZ"/>
          </a:p>
        </p:txBody>
      </p:sp>
    </p:spTree>
    <p:extLst>
      <p:ext uri="{BB962C8B-B14F-4D97-AF65-F5344CB8AC3E}">
        <p14:creationId xmlns:p14="http://schemas.microsoft.com/office/powerpoint/2010/main" val="4193653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9B0B6F8A-6A8F-4FC1-A656-8CBF478ED910}" type="datetimeFigureOut">
              <a:rPr lang="cs-CZ"/>
              <a:pPr>
                <a:defRPr/>
              </a:pPr>
              <a:t>21.03.2024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fld id="{95CF0A6E-17AE-46C2-9E88-F36143ECF474}" type="slidenum">
              <a:rPr lang="cs-CZ"/>
              <a:pPr/>
              <a:t>‹#›</a:t>
            </a:fld>
            <a:endParaRPr lang="cs-CZ"/>
          </a:p>
        </p:txBody>
      </p:sp>
    </p:spTree>
    <p:extLst>
      <p:ext uri="{BB962C8B-B14F-4D97-AF65-F5344CB8AC3E}">
        <p14:creationId xmlns:p14="http://schemas.microsoft.com/office/powerpoint/2010/main" val="4124335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405077D-AE8A-4E7F-9EE5-EBF9FEE6FFAB}" type="datetimeFigureOut">
              <a:rPr lang="cs-CZ"/>
              <a:pPr>
                <a:defRPr/>
              </a:pPr>
              <a:t>21.03.2024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8C951E4-9671-4EEB-BDA4-81BE998C1DD8}" type="slidenum">
              <a:rPr lang="cs-CZ"/>
              <a:pPr/>
              <a:t>‹#›</a:t>
            </a:fld>
            <a:endParaRPr lang="cs-CZ"/>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5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6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62.png"/></Relationships>
</file>

<file path=ppt/slides/_rels/slide77.xml.rels><?xml version="1.0" encoding="UTF-8" standalone="yes"?>
<Relationships xmlns="http://schemas.openxmlformats.org/package/2006/relationships"><Relationship Id="rId2" Type="http://schemas.openxmlformats.org/officeDocument/2006/relationships/hyperlink" Target="http://www.histology/"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0" y="17707"/>
            <a:ext cx="9120390" cy="6840293"/>
          </a:xfrm>
          <a:prstGeom prst="rect">
            <a:avLst/>
          </a:prstGeom>
        </p:spPr>
      </p:pic>
      <p:sp>
        <p:nvSpPr>
          <p:cNvPr id="4099" name="Text Box 23"/>
          <p:cNvSpPr txBox="1">
            <a:spLocks noChangeArrowheads="1"/>
          </p:cNvSpPr>
          <p:nvPr/>
        </p:nvSpPr>
        <p:spPr bwMode="auto">
          <a:xfrm>
            <a:off x="91356" y="1700808"/>
            <a:ext cx="7865019" cy="22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a:spcBef>
                <a:spcPct val="0"/>
              </a:spcBef>
              <a:spcAft>
                <a:spcPts val="800"/>
              </a:spcAft>
            </a:pPr>
            <a:r>
              <a:rPr lang="cs-CZ" altLang="cs-CZ" sz="4400" b="1" dirty="0" err="1">
                <a:solidFill>
                  <a:srgbClr val="0001DF"/>
                </a:solidFill>
                <a:latin typeface="Arial" panose="020B0604020202020204" pitchFamily="34" charset="0"/>
              </a:rPr>
              <a:t>Tissue</a:t>
            </a:r>
            <a:r>
              <a:rPr lang="cs-CZ" altLang="cs-CZ" sz="4400" b="1" dirty="0">
                <a:solidFill>
                  <a:srgbClr val="0001DF"/>
                </a:solidFill>
                <a:latin typeface="Arial" panose="020B0604020202020204" pitchFamily="34" charset="0"/>
              </a:rPr>
              <a:t> </a:t>
            </a:r>
            <a:r>
              <a:rPr lang="cs-CZ" altLang="cs-CZ" sz="4400" b="1" dirty="0" err="1">
                <a:solidFill>
                  <a:srgbClr val="0001DF"/>
                </a:solidFill>
                <a:latin typeface="Arial" panose="020B0604020202020204" pitchFamily="34" charset="0"/>
              </a:rPr>
              <a:t>concept</a:t>
            </a:r>
            <a:r>
              <a:rPr lang="cs-CZ" altLang="cs-CZ" sz="4400" b="1" dirty="0">
                <a:solidFill>
                  <a:srgbClr val="0001DF"/>
                </a:solidFill>
                <a:latin typeface="Arial" panose="020B0604020202020204" pitchFamily="34" charset="0"/>
              </a:rPr>
              <a:t> and </a:t>
            </a:r>
            <a:r>
              <a:rPr lang="cs-CZ" altLang="cs-CZ" sz="4400" b="1" dirty="0" err="1">
                <a:solidFill>
                  <a:srgbClr val="0001DF"/>
                </a:solidFill>
                <a:latin typeface="Arial" panose="020B0604020202020204" pitchFamily="34" charset="0"/>
              </a:rPr>
              <a:t>classification</a:t>
            </a:r>
            <a:endParaRPr lang="cs-CZ" altLang="cs-CZ" sz="4400" b="1" dirty="0">
              <a:solidFill>
                <a:srgbClr val="0001DF"/>
              </a:solidFill>
              <a:latin typeface="Arial" panose="020B0604020202020204" pitchFamily="34" charset="0"/>
            </a:endParaRPr>
          </a:p>
          <a:p>
            <a:pPr marL="571500" indent="-571500">
              <a:spcBef>
                <a:spcPct val="0"/>
              </a:spcBef>
            </a:pPr>
            <a:r>
              <a:rPr lang="cs-CZ" altLang="cs-CZ" sz="4400" b="1" dirty="0" err="1">
                <a:solidFill>
                  <a:srgbClr val="0001DF"/>
                </a:solidFill>
                <a:latin typeface="Arial" panose="020B0604020202020204" pitchFamily="34" charset="0"/>
              </a:rPr>
              <a:t>Epithelial</a:t>
            </a:r>
            <a:r>
              <a:rPr lang="cs-CZ" altLang="cs-CZ" sz="4400" b="1" dirty="0">
                <a:solidFill>
                  <a:srgbClr val="0001DF"/>
                </a:solidFill>
                <a:latin typeface="Arial" panose="020B0604020202020204" pitchFamily="34" charset="0"/>
              </a:rPr>
              <a:t> </a:t>
            </a:r>
            <a:r>
              <a:rPr lang="cs-CZ" altLang="cs-CZ" sz="4400" b="1" dirty="0" err="1">
                <a:solidFill>
                  <a:srgbClr val="0001DF"/>
                </a:solidFill>
                <a:latin typeface="Arial" panose="020B0604020202020204" pitchFamily="34" charset="0"/>
              </a:rPr>
              <a:t>tissue</a:t>
            </a:r>
            <a:endParaRPr lang="en-US" altLang="cs-CZ" sz="4400" b="1" dirty="0">
              <a:solidFill>
                <a:srgbClr val="0001DF"/>
              </a:solidFill>
              <a:latin typeface="Arial" panose="020B0604020202020204" pitchFamily="34" charset="0"/>
            </a:endParaRPr>
          </a:p>
        </p:txBody>
      </p:sp>
      <p:sp>
        <p:nvSpPr>
          <p:cNvPr id="4101" name="Rectangle 37"/>
          <p:cNvSpPr>
            <a:spLocks noChangeArrowheads="1"/>
          </p:cNvSpPr>
          <p:nvPr/>
        </p:nvSpPr>
        <p:spPr bwMode="auto">
          <a:xfrm>
            <a:off x="160025" y="4509120"/>
            <a:ext cx="27003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800" dirty="0">
                <a:solidFill>
                  <a:srgbClr val="000000"/>
                </a:solidFill>
                <a:latin typeface="Arial" panose="020B0604020202020204" pitchFamily="34" charset="0"/>
              </a:rPr>
              <a:t>Petr Vaňhara</a:t>
            </a:r>
          </a:p>
        </p:txBody>
      </p:sp>
      <p:pic>
        <p:nvPicPr>
          <p:cNvPr id="1028" name="Picture 4" descr="Ústav histologie a embryologie (CS) - Barevné proveden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 y="17707"/>
            <a:ext cx="2994894" cy="12331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logo&#10;&#10;Popis byl vytvořen automaticky">
            <a:extLst>
              <a:ext uri="{FF2B5EF4-FFF2-40B4-BE49-F238E27FC236}">
                <a16:creationId xmlns:a16="http://schemas.microsoft.com/office/drawing/2014/main" id="{999AB3EA-2DAC-D4D2-E852-2DA551F209FA}"/>
              </a:ext>
            </a:extLst>
          </p:cNvPr>
          <p:cNvPicPr>
            <a:picLocks noChangeAspect="1"/>
          </p:cNvPicPr>
          <p:nvPr/>
        </p:nvPicPr>
        <p:blipFill rotWithShape="1">
          <a:blip r:embed="rId2">
            <a:extLst>
              <a:ext uri="{28A0092B-C50C-407E-A947-70E740481C1C}">
                <a14:useLocalDpi xmlns:a14="http://schemas.microsoft.com/office/drawing/2010/main" val="0"/>
              </a:ext>
            </a:extLst>
          </a:blip>
          <a:srcRect l="3781"/>
          <a:stretch/>
        </p:blipFill>
        <p:spPr>
          <a:xfrm>
            <a:off x="1937380" y="1196751"/>
            <a:ext cx="5697616" cy="5398419"/>
          </a:xfrm>
          <a:prstGeom prst="rect">
            <a:avLst/>
          </a:prstGeom>
        </p:spPr>
      </p:pic>
      <p:sp>
        <p:nvSpPr>
          <p:cNvPr id="5" name="Obdélník 4">
            <a:extLst>
              <a:ext uri="{FF2B5EF4-FFF2-40B4-BE49-F238E27FC236}">
                <a16:creationId xmlns:a16="http://schemas.microsoft.com/office/drawing/2014/main" id="{5AAF770C-9811-380B-FE8B-90AC0FAF429A}"/>
              </a:ext>
            </a:extLst>
          </p:cNvPr>
          <p:cNvSpPr/>
          <p:nvPr/>
        </p:nvSpPr>
        <p:spPr>
          <a:xfrm>
            <a:off x="1475656" y="4221088"/>
            <a:ext cx="5760640"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5D4A470A-9980-8649-EF2D-21E16C4BCF75}"/>
              </a:ext>
            </a:extLst>
          </p:cNvPr>
          <p:cNvSpPr txBox="1"/>
          <p:nvPr/>
        </p:nvSpPr>
        <p:spPr>
          <a:xfrm>
            <a:off x="6621056" y="6472060"/>
            <a:ext cx="2423240" cy="246221"/>
          </a:xfrm>
          <a:prstGeom prst="rect">
            <a:avLst/>
          </a:prstGeom>
          <a:noFill/>
        </p:spPr>
        <p:txBody>
          <a:bodyPr wrap="square">
            <a:spAutoFit/>
          </a:bodyPr>
          <a:lstStyle/>
          <a:p>
            <a:r>
              <a:rPr lang="cs-CZ" sz="1000" dirty="0"/>
              <a:t>https://doi.org/10.1038/aps.2011.20</a:t>
            </a:r>
          </a:p>
        </p:txBody>
      </p:sp>
      <p:sp>
        <p:nvSpPr>
          <p:cNvPr id="10" name="TextovéPole 9">
            <a:extLst>
              <a:ext uri="{FF2B5EF4-FFF2-40B4-BE49-F238E27FC236}">
                <a16:creationId xmlns:a16="http://schemas.microsoft.com/office/drawing/2014/main" id="{AF5CC778-7509-2A0B-5979-C0D32F2C8A37}"/>
              </a:ext>
            </a:extLst>
          </p:cNvPr>
          <p:cNvSpPr txBox="1"/>
          <p:nvPr/>
        </p:nvSpPr>
        <p:spPr>
          <a:xfrm>
            <a:off x="3491880" y="1134036"/>
            <a:ext cx="2039982" cy="369332"/>
          </a:xfrm>
          <a:prstGeom prst="rect">
            <a:avLst/>
          </a:prstGeom>
          <a:noFill/>
        </p:spPr>
        <p:txBody>
          <a:bodyPr wrap="none" rtlCol="0">
            <a:spAutoFit/>
          </a:bodyPr>
          <a:lstStyle/>
          <a:p>
            <a:r>
              <a:rPr lang="cs-CZ" b="1" dirty="0"/>
              <a:t>APICAL DOMAIN</a:t>
            </a:r>
          </a:p>
        </p:txBody>
      </p:sp>
      <p:sp>
        <p:nvSpPr>
          <p:cNvPr id="11" name="TextovéPole 10">
            <a:extLst>
              <a:ext uri="{FF2B5EF4-FFF2-40B4-BE49-F238E27FC236}">
                <a16:creationId xmlns:a16="http://schemas.microsoft.com/office/drawing/2014/main" id="{DCBDED4C-B286-FB06-56B1-6184E60D5BA1}"/>
              </a:ext>
            </a:extLst>
          </p:cNvPr>
          <p:cNvSpPr txBox="1"/>
          <p:nvPr/>
        </p:nvSpPr>
        <p:spPr>
          <a:xfrm>
            <a:off x="3275856" y="3789040"/>
            <a:ext cx="2907719" cy="369332"/>
          </a:xfrm>
          <a:prstGeom prst="rect">
            <a:avLst/>
          </a:prstGeom>
          <a:solidFill>
            <a:schemeClr val="bg1"/>
          </a:solidFill>
        </p:spPr>
        <p:txBody>
          <a:bodyPr wrap="none" rtlCol="0">
            <a:spAutoFit/>
          </a:bodyPr>
          <a:lstStyle/>
          <a:p>
            <a:r>
              <a:rPr lang="cs-CZ" b="1" dirty="0"/>
              <a:t>BASOLATERAL DOMAIN</a:t>
            </a:r>
          </a:p>
        </p:txBody>
      </p:sp>
      <p:sp>
        <p:nvSpPr>
          <p:cNvPr id="12" name="TextovéPole 11">
            <a:extLst>
              <a:ext uri="{FF2B5EF4-FFF2-40B4-BE49-F238E27FC236}">
                <a16:creationId xmlns:a16="http://schemas.microsoft.com/office/drawing/2014/main" id="{1B1AD0DF-EC05-5ECB-DD75-7A29A0E202B5}"/>
              </a:ext>
            </a:extLst>
          </p:cNvPr>
          <p:cNvSpPr txBox="1"/>
          <p:nvPr/>
        </p:nvSpPr>
        <p:spPr>
          <a:xfrm>
            <a:off x="90308" y="1809506"/>
            <a:ext cx="1582484" cy="369332"/>
          </a:xfrm>
          <a:prstGeom prst="rect">
            <a:avLst/>
          </a:prstGeom>
          <a:noFill/>
        </p:spPr>
        <p:txBody>
          <a:bodyPr wrap="none" rtlCol="0">
            <a:spAutoFit/>
          </a:bodyPr>
          <a:lstStyle/>
          <a:p>
            <a:r>
              <a:rPr lang="cs-CZ" b="1" dirty="0"/>
              <a:t>EPITHELIUM</a:t>
            </a:r>
          </a:p>
        </p:txBody>
      </p:sp>
      <p:sp>
        <p:nvSpPr>
          <p:cNvPr id="13" name="TextovéPole 12">
            <a:extLst>
              <a:ext uri="{FF2B5EF4-FFF2-40B4-BE49-F238E27FC236}">
                <a16:creationId xmlns:a16="http://schemas.microsoft.com/office/drawing/2014/main" id="{DB493CC5-138A-2A0F-EE8C-022D4BD27E74}"/>
              </a:ext>
            </a:extLst>
          </p:cNvPr>
          <p:cNvSpPr txBox="1"/>
          <p:nvPr/>
        </p:nvSpPr>
        <p:spPr>
          <a:xfrm>
            <a:off x="-12895" y="5118111"/>
            <a:ext cx="1838965" cy="369332"/>
          </a:xfrm>
          <a:prstGeom prst="rect">
            <a:avLst/>
          </a:prstGeom>
          <a:noFill/>
        </p:spPr>
        <p:txBody>
          <a:bodyPr wrap="none" rtlCol="0">
            <a:spAutoFit/>
          </a:bodyPr>
          <a:lstStyle/>
          <a:p>
            <a:r>
              <a:rPr lang="cs-CZ" b="1" dirty="0"/>
              <a:t>MESENCHYME</a:t>
            </a:r>
          </a:p>
        </p:txBody>
      </p:sp>
      <p:cxnSp>
        <p:nvCxnSpPr>
          <p:cNvPr id="15" name="Přímá spojnice 14">
            <a:extLst>
              <a:ext uri="{FF2B5EF4-FFF2-40B4-BE49-F238E27FC236}">
                <a16:creationId xmlns:a16="http://schemas.microsoft.com/office/drawing/2014/main" id="{58B8289B-0278-F7F0-C2D9-8033FDF5C2C5}"/>
              </a:ext>
            </a:extLst>
          </p:cNvPr>
          <p:cNvCxnSpPr>
            <a:cxnSpLocks/>
          </p:cNvCxnSpPr>
          <p:nvPr/>
        </p:nvCxnSpPr>
        <p:spPr>
          <a:xfrm>
            <a:off x="1825447" y="4158372"/>
            <a:ext cx="5697616" cy="0"/>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E30D9505-B89D-F373-1629-0C15A45552FA}"/>
              </a:ext>
            </a:extLst>
          </p:cNvPr>
          <p:cNvSpPr txBox="1"/>
          <p:nvPr/>
        </p:nvSpPr>
        <p:spPr>
          <a:xfrm>
            <a:off x="149886" y="3640394"/>
            <a:ext cx="505267" cy="369332"/>
          </a:xfrm>
          <a:prstGeom prst="rect">
            <a:avLst/>
          </a:prstGeom>
          <a:noFill/>
        </p:spPr>
        <p:txBody>
          <a:bodyPr wrap="none" rtlCol="0">
            <a:spAutoFit/>
          </a:bodyPr>
          <a:lstStyle/>
          <a:p>
            <a:r>
              <a:rPr lang="cs-CZ" b="1" dirty="0"/>
              <a:t>vs.</a:t>
            </a:r>
          </a:p>
        </p:txBody>
      </p:sp>
      <p:sp>
        <p:nvSpPr>
          <p:cNvPr id="2" name="Obdélník 1">
            <a:extLst>
              <a:ext uri="{FF2B5EF4-FFF2-40B4-BE49-F238E27FC236}">
                <a16:creationId xmlns:a16="http://schemas.microsoft.com/office/drawing/2014/main" id="{725F2512-FE71-B6FE-033A-4BB0A1077936}"/>
              </a:ext>
            </a:extLst>
          </p:cNvPr>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1F20B88C-A3A6-FD34-A61A-16C9C3553D6E}"/>
              </a:ext>
            </a:extLst>
          </p:cNvPr>
          <p:cNvSpPr txBox="1"/>
          <p:nvPr/>
        </p:nvSpPr>
        <p:spPr>
          <a:xfrm>
            <a:off x="44285" y="43002"/>
            <a:ext cx="2220673" cy="400110"/>
          </a:xfrm>
          <a:prstGeom prst="rect">
            <a:avLst/>
          </a:prstGeom>
          <a:noFill/>
          <a:ln>
            <a:noFill/>
          </a:ln>
        </p:spPr>
        <p:txBody>
          <a:bodyPr wrap="none" rtlCol="0">
            <a:spAutoFit/>
          </a:bodyPr>
          <a:lstStyle/>
          <a:p>
            <a:r>
              <a:rPr lang="cs-CZ" sz="2000" b="1" dirty="0"/>
              <a:t>CELL POLARITY</a:t>
            </a:r>
          </a:p>
        </p:txBody>
      </p:sp>
    </p:spTree>
    <p:extLst>
      <p:ext uri="{BB962C8B-B14F-4D97-AF65-F5344CB8AC3E}">
        <p14:creationId xmlns:p14="http://schemas.microsoft.com/office/powerpoint/2010/main" val="271141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logo&#10;&#10;Popis byl vytvořen automaticky">
            <a:extLst>
              <a:ext uri="{FF2B5EF4-FFF2-40B4-BE49-F238E27FC236}">
                <a16:creationId xmlns:a16="http://schemas.microsoft.com/office/drawing/2014/main" id="{999AB3EA-2DAC-D4D2-E852-2DA551F209FA}"/>
              </a:ext>
            </a:extLst>
          </p:cNvPr>
          <p:cNvPicPr>
            <a:picLocks noChangeAspect="1"/>
          </p:cNvPicPr>
          <p:nvPr/>
        </p:nvPicPr>
        <p:blipFill rotWithShape="1">
          <a:blip r:embed="rId2">
            <a:extLst>
              <a:ext uri="{28A0092B-C50C-407E-A947-70E740481C1C}">
                <a14:useLocalDpi xmlns:a14="http://schemas.microsoft.com/office/drawing/2010/main" val="0"/>
              </a:ext>
            </a:extLst>
          </a:blip>
          <a:srcRect b="45311"/>
          <a:stretch/>
        </p:blipFill>
        <p:spPr>
          <a:xfrm>
            <a:off x="179513" y="690833"/>
            <a:ext cx="3456384" cy="1723281"/>
          </a:xfrm>
          <a:prstGeom prst="rect">
            <a:avLst/>
          </a:prstGeom>
        </p:spPr>
      </p:pic>
      <p:pic>
        <p:nvPicPr>
          <p:cNvPr id="6" name="Obrázek 5" descr="Obsah obrázku diagram&#10;&#10;Popis byl vytvořen automaticky">
            <a:extLst>
              <a:ext uri="{FF2B5EF4-FFF2-40B4-BE49-F238E27FC236}">
                <a16:creationId xmlns:a16="http://schemas.microsoft.com/office/drawing/2014/main" id="{49849283-425D-5C13-EC53-014EAD8321DC}"/>
              </a:ext>
            </a:extLst>
          </p:cNvPr>
          <p:cNvPicPr>
            <a:picLocks noChangeAspect="1"/>
          </p:cNvPicPr>
          <p:nvPr/>
        </p:nvPicPr>
        <p:blipFill rotWithShape="1">
          <a:blip r:embed="rId3">
            <a:extLst>
              <a:ext uri="{28A0092B-C50C-407E-A947-70E740481C1C}">
                <a14:useLocalDpi xmlns:a14="http://schemas.microsoft.com/office/drawing/2010/main" val="0"/>
              </a:ext>
            </a:extLst>
          </a:blip>
          <a:srcRect l="15083" r="16992"/>
          <a:stretch/>
        </p:blipFill>
        <p:spPr>
          <a:xfrm>
            <a:off x="4572000" y="1414087"/>
            <a:ext cx="4563848" cy="5039249"/>
          </a:xfrm>
          <a:prstGeom prst="rect">
            <a:avLst/>
          </a:prstGeom>
        </p:spPr>
      </p:pic>
      <p:cxnSp>
        <p:nvCxnSpPr>
          <p:cNvPr id="8" name="Přímá spojnice 7">
            <a:extLst>
              <a:ext uri="{FF2B5EF4-FFF2-40B4-BE49-F238E27FC236}">
                <a16:creationId xmlns:a16="http://schemas.microsoft.com/office/drawing/2014/main" id="{807A3F5A-8B11-748F-ACE3-F7D50932ADA1}"/>
              </a:ext>
            </a:extLst>
          </p:cNvPr>
          <p:cNvCxnSpPr>
            <a:cxnSpLocks/>
          </p:cNvCxnSpPr>
          <p:nvPr/>
        </p:nvCxnSpPr>
        <p:spPr>
          <a:xfrm>
            <a:off x="3635897" y="1268760"/>
            <a:ext cx="1296143" cy="936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0864855A-7D08-3281-DE98-40332C5A787A}"/>
              </a:ext>
            </a:extLst>
          </p:cNvPr>
          <p:cNvCxnSpPr>
            <a:cxnSpLocks/>
            <a:stCxn id="3" idx="3"/>
          </p:cNvCxnSpPr>
          <p:nvPr/>
        </p:nvCxnSpPr>
        <p:spPr>
          <a:xfrm>
            <a:off x="3635897" y="1552474"/>
            <a:ext cx="1224135" cy="32446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45506E04-0EFA-BD87-841F-E40E5D19DF79}"/>
              </a:ext>
            </a:extLst>
          </p:cNvPr>
          <p:cNvSpPr txBox="1"/>
          <p:nvPr/>
        </p:nvSpPr>
        <p:spPr>
          <a:xfrm>
            <a:off x="6621056" y="6472060"/>
            <a:ext cx="2423240" cy="246221"/>
          </a:xfrm>
          <a:prstGeom prst="rect">
            <a:avLst/>
          </a:prstGeom>
          <a:noFill/>
        </p:spPr>
        <p:txBody>
          <a:bodyPr wrap="square">
            <a:spAutoFit/>
          </a:bodyPr>
          <a:lstStyle/>
          <a:p>
            <a:r>
              <a:rPr lang="cs-CZ" sz="1000" dirty="0"/>
              <a:t>https://doi.org/10.1038/aps.2011.20</a:t>
            </a:r>
          </a:p>
        </p:txBody>
      </p:sp>
      <p:sp>
        <p:nvSpPr>
          <p:cNvPr id="2" name="Obdélník 1">
            <a:extLst>
              <a:ext uri="{FF2B5EF4-FFF2-40B4-BE49-F238E27FC236}">
                <a16:creationId xmlns:a16="http://schemas.microsoft.com/office/drawing/2014/main" id="{CA0DEA7B-99D1-3C32-87E8-FAB5DBD811D8}"/>
              </a:ext>
            </a:extLst>
          </p:cNvPr>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a:extLst>
              <a:ext uri="{FF2B5EF4-FFF2-40B4-BE49-F238E27FC236}">
                <a16:creationId xmlns:a16="http://schemas.microsoft.com/office/drawing/2014/main" id="{804CCB10-54C5-AAFF-5C53-3D15F4433B12}"/>
              </a:ext>
            </a:extLst>
          </p:cNvPr>
          <p:cNvSpPr txBox="1"/>
          <p:nvPr/>
        </p:nvSpPr>
        <p:spPr>
          <a:xfrm>
            <a:off x="44285" y="43002"/>
            <a:ext cx="2220673" cy="400110"/>
          </a:xfrm>
          <a:prstGeom prst="rect">
            <a:avLst/>
          </a:prstGeom>
          <a:noFill/>
          <a:ln>
            <a:noFill/>
          </a:ln>
        </p:spPr>
        <p:txBody>
          <a:bodyPr wrap="none" rtlCol="0">
            <a:spAutoFit/>
          </a:bodyPr>
          <a:lstStyle/>
          <a:p>
            <a:r>
              <a:rPr lang="cs-CZ" sz="2000" b="1" dirty="0"/>
              <a:t>CELL POLARITY</a:t>
            </a:r>
          </a:p>
        </p:txBody>
      </p:sp>
    </p:spTree>
    <p:extLst>
      <p:ext uri="{BB962C8B-B14F-4D97-AF65-F5344CB8AC3E}">
        <p14:creationId xmlns:p14="http://schemas.microsoft.com/office/powerpoint/2010/main" val="3357053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ovéPole 3"/>
          <p:cNvSpPr txBox="1">
            <a:spLocks noChangeArrowheads="1"/>
          </p:cNvSpPr>
          <p:nvPr/>
        </p:nvSpPr>
        <p:spPr bwMode="auto">
          <a:xfrm>
            <a:off x="49213" y="6596063"/>
            <a:ext cx="11366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800"/>
              <a:t>www.webanatomy.net</a:t>
            </a:r>
          </a:p>
        </p:txBody>
      </p:sp>
      <p:pic>
        <p:nvPicPr>
          <p:cNvPr id="8196" name="Picture 7" descr="special-characteristics-of-epithelia-epithelium"/>
          <p:cNvPicPr>
            <a:picLocks noChangeAspect="1" noChangeArrowheads="1"/>
          </p:cNvPicPr>
          <p:nvPr/>
        </p:nvPicPr>
        <p:blipFill>
          <a:blip r:embed="rId2">
            <a:extLst>
              <a:ext uri="{28A0092B-C50C-407E-A947-70E740481C1C}">
                <a14:useLocalDpi xmlns:a14="http://schemas.microsoft.com/office/drawing/2010/main" val="0"/>
              </a:ext>
            </a:extLst>
          </a:blip>
          <a:srcRect t="10223"/>
          <a:stretch>
            <a:fillRect/>
          </a:stretch>
        </p:blipFill>
        <p:spPr bwMode="auto">
          <a:xfrm>
            <a:off x="2103965" y="1416347"/>
            <a:ext cx="4775638" cy="301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coursewareobjects.elsevier.com/objects/elr/Gartner/histology4e/IC/jpg/labeled/Chapter005/005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7" t="6208" r="5858" b="8358"/>
          <a:stretch/>
        </p:blipFill>
        <p:spPr bwMode="auto">
          <a:xfrm>
            <a:off x="6488789" y="509922"/>
            <a:ext cx="2512087" cy="1718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oursewareobjects.elsevier.com/objects/elr/Gartner/histology4e/IC/jpg/labeled/Chapter005/005010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70" y="761205"/>
            <a:ext cx="2751854" cy="2686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oursewareobjects.elsevier.com/objects/elr/Gartner/histology4e/IC/jpg/labeled/Chapter005/005010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71" t="4056" r="7981" b="6720"/>
          <a:stretch/>
        </p:blipFill>
        <p:spPr bwMode="auto">
          <a:xfrm>
            <a:off x="82184" y="765223"/>
            <a:ext cx="720081" cy="720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oursewareobjects.elsevier.com/objects/elr/Gartner/histology4e/IC/jpg/labeled/Chapter005/0050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616" r="13972" b="3927"/>
          <a:stretch/>
        </p:blipFill>
        <p:spPr bwMode="auto">
          <a:xfrm>
            <a:off x="447781" y="3573017"/>
            <a:ext cx="165618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oursewareobjects.elsevier.com/objects/elr/Gartner/histology4e/IC/jpg/labeled/Chapter005/005016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33" t="5062" r="5698" b="10917"/>
          <a:stretch/>
        </p:blipFill>
        <p:spPr bwMode="auto">
          <a:xfrm>
            <a:off x="6300192" y="4469789"/>
            <a:ext cx="2439926" cy="2127116"/>
          </a:xfrm>
          <a:prstGeom prst="rect">
            <a:avLst/>
          </a:prstGeom>
          <a:noFill/>
          <a:extLst>
            <a:ext uri="{909E8E84-426E-40DD-AFC4-6F175D3DCCD1}">
              <a14:hiddenFill xmlns:a14="http://schemas.microsoft.com/office/drawing/2010/main">
                <a:solidFill>
                  <a:srgbClr val="FFFFFF"/>
                </a:solidFill>
              </a14:hiddenFill>
            </a:ext>
          </a:extLst>
        </p:spPr>
      </p:pic>
      <p:pic>
        <p:nvPicPr>
          <p:cNvPr id="14" name="005016b.jpg" descr="C:\Users\zameer\Desktop\gartner\lab\ppt\\005016b.jpg"/>
          <p:cNvPicPr>
            <a:picLocks noChangeAspect="1"/>
          </p:cNvPicPr>
          <p:nvPr/>
        </p:nvPicPr>
        <p:blipFill rotWithShape="1">
          <a:blip r:embed="rId8" cstate="print">
            <a:extLst>
              <a:ext uri="{28A0092B-C50C-407E-A947-70E740481C1C}">
                <a14:useLocalDpi xmlns:a14="http://schemas.microsoft.com/office/drawing/2010/main" val="0"/>
              </a:ext>
            </a:extLst>
          </a:blip>
          <a:srcRect b="19785"/>
          <a:stretch/>
        </p:blipFill>
        <p:spPr bwMode="auto">
          <a:xfrm>
            <a:off x="3252212" y="4819332"/>
            <a:ext cx="2158559" cy="177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p:cNvPicPr>
            <a:picLocks noChangeAspect="1"/>
          </p:cNvPicPr>
          <p:nvPr/>
        </p:nvPicPr>
        <p:blipFill>
          <a:blip r:embed="rId9"/>
          <a:stretch>
            <a:fillRect/>
          </a:stretch>
        </p:blipFill>
        <p:spPr>
          <a:xfrm>
            <a:off x="7201373" y="2862349"/>
            <a:ext cx="1465278" cy="1133301"/>
          </a:xfrm>
          <a:prstGeom prst="rect">
            <a:avLst/>
          </a:prstGeom>
        </p:spPr>
      </p:pic>
      <p:sp>
        <p:nvSpPr>
          <p:cNvPr id="12" name="Obdélník 11"/>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ovéPole 12"/>
          <p:cNvSpPr txBox="1"/>
          <p:nvPr/>
        </p:nvSpPr>
        <p:spPr>
          <a:xfrm>
            <a:off x="44285" y="43002"/>
            <a:ext cx="5949706" cy="400110"/>
          </a:xfrm>
          <a:prstGeom prst="rect">
            <a:avLst/>
          </a:prstGeom>
          <a:noFill/>
          <a:ln>
            <a:noFill/>
          </a:ln>
        </p:spPr>
        <p:txBody>
          <a:bodyPr wrap="none" rtlCol="0">
            <a:spAutoFit/>
          </a:bodyPr>
          <a:lstStyle/>
          <a:p>
            <a:r>
              <a:rPr lang="en-US" sz="2000" b="1"/>
              <a:t>HALLMARKS OF </a:t>
            </a:r>
            <a:r>
              <a:rPr lang="cs-CZ" sz="2000" b="1"/>
              <a:t>A </a:t>
            </a:r>
            <a:r>
              <a:rPr lang="en-US" sz="2000" b="1"/>
              <a:t>TYPICAL EPITHELIAL CELL</a:t>
            </a:r>
          </a:p>
        </p:txBody>
      </p:sp>
    </p:spTree>
    <p:extLst>
      <p:ext uri="{BB962C8B-B14F-4D97-AF65-F5344CB8AC3E}">
        <p14:creationId xmlns:p14="http://schemas.microsoft.com/office/powerpoint/2010/main" val="2537997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178570" y="937681"/>
            <a:ext cx="5257526"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spcBef>
                <a:spcPct val="20000"/>
              </a:spcBef>
              <a:buFont typeface="Arial" panose="020B0604020202020204" pitchFamily="34" charset="0"/>
              <a:buChar char="•"/>
            </a:pPr>
            <a:r>
              <a:rPr lang="en-US" sz="1600" dirty="0">
                <a:latin typeface="+mn-lt"/>
              </a:rPr>
              <a:t>Attachment of epithelium to underlying tissues</a:t>
            </a:r>
          </a:p>
          <a:p>
            <a:pPr marL="285750" indent="-285750" eaLnBrk="1" hangingPunct="1">
              <a:spcBef>
                <a:spcPct val="20000"/>
              </a:spcBef>
              <a:buFont typeface="Arial" panose="020B0604020202020204" pitchFamily="34" charset="0"/>
              <a:buChar char="•"/>
            </a:pPr>
            <a:r>
              <a:rPr lang="en-US" sz="1600" dirty="0">
                <a:latin typeface="+mn-lt"/>
              </a:rPr>
              <a:t>Selective filter barrier between epithelial and connective tissue</a:t>
            </a:r>
          </a:p>
          <a:p>
            <a:pPr marL="285750" indent="-285750" eaLnBrk="1" hangingPunct="1">
              <a:spcBef>
                <a:spcPct val="20000"/>
              </a:spcBef>
              <a:buFont typeface="Arial" panose="020B0604020202020204" pitchFamily="34" charset="0"/>
              <a:buChar char="•"/>
            </a:pPr>
            <a:r>
              <a:rPr lang="en-US" sz="1600" dirty="0">
                <a:latin typeface="+mn-lt"/>
              </a:rPr>
              <a:t>Communication, differentiation</a:t>
            </a:r>
            <a:endParaRPr lang="en-US" sz="1600" i="1" dirty="0">
              <a:latin typeface="+mn-lt"/>
            </a:endParaRPr>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656013"/>
            <a:ext cx="3906838"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05263"/>
            <a:ext cx="4535488"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p:cNvSpPr txBox="1">
            <a:spLocks noChangeArrowheads="1"/>
          </p:cNvSpPr>
          <p:nvPr/>
        </p:nvSpPr>
        <p:spPr bwMode="auto">
          <a:xfrm>
            <a:off x="2627313" y="638175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PAS</a:t>
            </a:r>
          </a:p>
        </p:txBody>
      </p:sp>
      <p:sp>
        <p:nvSpPr>
          <p:cNvPr id="28679" name="Text Box 7"/>
          <p:cNvSpPr txBox="1">
            <a:spLocks noChangeArrowheads="1"/>
          </p:cNvSpPr>
          <p:nvPr/>
        </p:nvSpPr>
        <p:spPr bwMode="auto">
          <a:xfrm>
            <a:off x="250825" y="638175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HE</a:t>
            </a:r>
          </a:p>
        </p:txBody>
      </p:sp>
      <p:pic>
        <p:nvPicPr>
          <p:cNvPr id="2868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214" y="693739"/>
            <a:ext cx="3363085" cy="201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44285" y="43002"/>
            <a:ext cx="3211135" cy="400110"/>
          </a:xfrm>
          <a:prstGeom prst="rect">
            <a:avLst/>
          </a:prstGeom>
          <a:noFill/>
          <a:ln>
            <a:noFill/>
          </a:ln>
        </p:spPr>
        <p:txBody>
          <a:bodyPr wrap="none" rtlCol="0">
            <a:spAutoFit/>
          </a:bodyPr>
          <a:lstStyle/>
          <a:p>
            <a:r>
              <a:rPr lang="cs-CZ" sz="2000" b="1"/>
              <a:t>BASEMENT MEMBRANE</a:t>
            </a:r>
            <a:endParaRPr lang="en-US" sz="20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52247" y="1052899"/>
            <a:ext cx="41735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Char char="§"/>
            </a:pPr>
            <a:r>
              <a:rPr lang="cs-CZ" altLang="cs-CZ" sz="1800" dirty="0">
                <a:latin typeface="+mn-lt"/>
              </a:rPr>
              <a:t>50-100nm</a:t>
            </a:r>
            <a:endParaRPr lang="cs-CZ" altLang="cs-CZ" sz="1600" dirty="0">
              <a:latin typeface="+mn-lt"/>
            </a:endParaRPr>
          </a:p>
          <a:p>
            <a:pPr eaLnBrk="1" hangingPunct="1">
              <a:buFont typeface="Wingdings" panose="05000000000000000000" pitchFamily="2" charset="2"/>
              <a:buChar char="§"/>
            </a:pPr>
            <a:r>
              <a:rPr lang="en-US" altLang="cs-CZ" sz="1600" dirty="0" err="1">
                <a:latin typeface="+mn-lt"/>
              </a:rPr>
              <a:t>Glycosaminogly</a:t>
            </a:r>
            <a:r>
              <a:rPr lang="cs-CZ" altLang="cs-CZ" sz="1600" dirty="0" err="1">
                <a:latin typeface="+mn-lt"/>
              </a:rPr>
              <a:t>cans</a:t>
            </a:r>
            <a:r>
              <a:rPr lang="en-US" altLang="cs-CZ" sz="1600" dirty="0">
                <a:latin typeface="+mn-lt"/>
              </a:rPr>
              <a:t> – </a:t>
            </a:r>
            <a:r>
              <a:rPr lang="en-US" altLang="cs-CZ" sz="1600" dirty="0" err="1">
                <a:latin typeface="+mn-lt"/>
              </a:rPr>
              <a:t>heparansul</a:t>
            </a:r>
            <a:r>
              <a:rPr lang="cs-CZ" altLang="cs-CZ" sz="1600" dirty="0" err="1">
                <a:latin typeface="+mn-lt"/>
              </a:rPr>
              <a:t>fate</a:t>
            </a:r>
            <a:endParaRPr lang="cs-CZ" altLang="cs-CZ" sz="1600" dirty="0">
              <a:latin typeface="+mn-lt"/>
            </a:endParaRPr>
          </a:p>
          <a:p>
            <a:pPr eaLnBrk="1" hangingPunct="1">
              <a:buFont typeface="Wingdings" panose="05000000000000000000" pitchFamily="2" charset="2"/>
              <a:buChar char="§"/>
            </a:pPr>
            <a:r>
              <a:rPr lang="en-US" altLang="cs-CZ" sz="1600" dirty="0">
                <a:latin typeface="+mn-lt"/>
              </a:rPr>
              <a:t>Laminin, </a:t>
            </a:r>
            <a:r>
              <a:rPr lang="cs-CZ" altLang="cs-CZ" sz="1600" dirty="0">
                <a:latin typeface="+mn-lt"/>
              </a:rPr>
              <a:t>col</a:t>
            </a:r>
            <a:r>
              <a:rPr lang="en-US" altLang="cs-CZ" sz="1600" dirty="0" err="1">
                <a:latin typeface="+mn-lt"/>
              </a:rPr>
              <a:t>lagen</a:t>
            </a:r>
            <a:r>
              <a:rPr lang="en-US" altLang="cs-CZ" sz="1600" dirty="0">
                <a:latin typeface="+mn-lt"/>
              </a:rPr>
              <a:t> III, IV, VI</a:t>
            </a:r>
            <a:r>
              <a:rPr lang="cs-CZ" altLang="cs-CZ" sz="1600" dirty="0">
                <a:latin typeface="+mn-lt"/>
              </a:rPr>
              <a:t>,</a:t>
            </a:r>
          </a:p>
          <a:p>
            <a:pPr eaLnBrk="1" hangingPunct="1">
              <a:buFont typeface="Wingdings" panose="05000000000000000000" pitchFamily="2" charset="2"/>
              <a:buChar char="§"/>
            </a:pPr>
            <a:r>
              <a:rPr lang="cs-CZ" altLang="cs-CZ" sz="1600" dirty="0" err="1">
                <a:latin typeface="+mn-lt"/>
              </a:rPr>
              <a:t>Nidogen</a:t>
            </a:r>
            <a:r>
              <a:rPr lang="cs-CZ" altLang="cs-CZ" sz="1600" dirty="0">
                <a:latin typeface="+mn-lt"/>
              </a:rPr>
              <a:t>/</a:t>
            </a:r>
            <a:r>
              <a:rPr lang="cs-CZ" altLang="cs-CZ" sz="1600" dirty="0" err="1">
                <a:latin typeface="+mn-lt"/>
              </a:rPr>
              <a:t>entactin</a:t>
            </a:r>
            <a:endParaRPr lang="cs-CZ" altLang="cs-CZ" sz="1600" dirty="0">
              <a:latin typeface="+mn-lt"/>
            </a:endParaRPr>
          </a:p>
          <a:p>
            <a:pPr eaLnBrk="1" hangingPunct="1">
              <a:buFont typeface="Wingdings" panose="05000000000000000000" pitchFamily="2" charset="2"/>
              <a:buChar char="§"/>
            </a:pPr>
            <a:r>
              <a:rPr lang="cs-CZ" altLang="cs-CZ" sz="1600" dirty="0" err="1">
                <a:latin typeface="+mn-lt"/>
              </a:rPr>
              <a:t>Perlecan</a:t>
            </a:r>
            <a:endParaRPr lang="cs-CZ" altLang="cs-CZ" sz="1600" dirty="0">
              <a:latin typeface="+mn-lt"/>
            </a:endParaRPr>
          </a:p>
          <a:p>
            <a:pPr eaLnBrk="1" hangingPunct="1">
              <a:buFont typeface="Wingdings" panose="05000000000000000000" pitchFamily="2" charset="2"/>
              <a:buChar char="§"/>
            </a:pPr>
            <a:r>
              <a:rPr lang="cs-CZ" altLang="cs-CZ" sz="1600" dirty="0" err="1">
                <a:latin typeface="+mn-lt"/>
              </a:rPr>
              <a:t>Proteoglycans</a:t>
            </a:r>
            <a:endParaRPr lang="en-US" altLang="cs-CZ" sz="1600" dirty="0">
              <a:latin typeface="+mn-lt"/>
            </a:endParaRPr>
          </a:p>
          <a:p>
            <a:pPr eaLnBrk="1" hangingPunct="1">
              <a:buFont typeface="Wingdings" panose="05000000000000000000" pitchFamily="2" charset="2"/>
              <a:buChar char="§"/>
            </a:pPr>
            <a:endParaRPr lang="en-US" altLang="cs-CZ" sz="1600" dirty="0">
              <a:latin typeface="+mn-lt"/>
            </a:endParaRPr>
          </a:p>
        </p:txBody>
      </p:sp>
      <p:pic>
        <p:nvPicPr>
          <p:cNvPr id="8" name="Picture 8" descr="4-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84984"/>
            <a:ext cx="495300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ttps://coursewareobjects.elsevier.com/objects/elr/Gartner/histology4e/IC/jpg/labeled/Chapter005/005016a.jpg"/>
          <p:cNvPicPr>
            <a:picLocks noChangeAspect="1" noChangeArrowheads="1"/>
          </p:cNvPicPr>
          <p:nvPr/>
        </p:nvPicPr>
        <p:blipFill rotWithShape="1">
          <a:blip r:embed="rId3">
            <a:extLst>
              <a:ext uri="{28A0092B-C50C-407E-A947-70E740481C1C}">
                <a14:useLocalDpi xmlns:a14="http://schemas.microsoft.com/office/drawing/2010/main" val="0"/>
              </a:ext>
            </a:extLst>
          </a:blip>
          <a:srcRect l="5033" t="5062" r="5698" b="10917"/>
          <a:stretch/>
        </p:blipFill>
        <p:spPr bwMode="auto">
          <a:xfrm>
            <a:off x="5580112" y="3319305"/>
            <a:ext cx="3348497" cy="291920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649624" cy="400110"/>
          </a:xfrm>
          <a:prstGeom prst="rect">
            <a:avLst/>
          </a:prstGeom>
          <a:noFill/>
          <a:ln>
            <a:noFill/>
          </a:ln>
        </p:spPr>
        <p:txBody>
          <a:bodyPr wrap="none" rtlCol="0">
            <a:spAutoFit/>
          </a:bodyPr>
          <a:lstStyle/>
          <a:p>
            <a:r>
              <a:rPr lang="cs-CZ" sz="2000" b="1"/>
              <a:t>BASAL LAMINA vs. BASEMENT MEMBRANE</a:t>
            </a:r>
            <a:endParaRPr lang="en-US" sz="2000" b="1"/>
          </a:p>
        </p:txBody>
      </p:sp>
    </p:spTree>
    <p:extLst>
      <p:ext uri="{BB962C8B-B14F-4D97-AF65-F5344CB8AC3E}">
        <p14:creationId xmlns:p14="http://schemas.microsoft.com/office/powerpoint/2010/main" val="2790569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548922"/>
            <a:ext cx="4237038" cy="157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p:cNvPicPr>
            <a:picLocks noChangeAspect="1" noChangeArrowheads="1"/>
          </p:cNvPicPr>
          <p:nvPr/>
        </p:nvPicPr>
        <p:blipFill>
          <a:blip r:embed="rId3">
            <a:extLst>
              <a:ext uri="{28A0092B-C50C-407E-A947-70E740481C1C}">
                <a14:useLocalDpi xmlns:a14="http://schemas.microsoft.com/office/drawing/2010/main" val="0"/>
              </a:ext>
            </a:extLst>
          </a:blip>
          <a:srcRect t="2750" b="1305"/>
          <a:stretch>
            <a:fillRect/>
          </a:stretch>
        </p:blipFill>
        <p:spPr bwMode="auto">
          <a:xfrm>
            <a:off x="99552" y="2100398"/>
            <a:ext cx="453707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706" y="3608582"/>
            <a:ext cx="4505325"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Basement membrane organization. Epithelial cells are linked to connective tissue via a network of matrix proteins. Laminin 5 connects integrins on the basal surface of epithelial cells to the type IV collagen network in the lamina densa of the basement membrane. Anchoring fibrils composed of type VII and type XV collagen link the basement membrane to the interstitial matrix where type I collagen, type III collagen and elastic fibers are found. Integrins located on the fibroblast cell surface interact with many matrix proteins including type I collagen. Copyright © 2003, 2007. Modified with permission from Dunsmore SE, Chambers RC, Laurent GJ. 2003. Matrix Proteins. Figure 2.1.2. In: Respiratory Medicine, 3rd ed. London. Saunders, p. 83; Dunsmore SE, Laurent GJ. 2007. Lung Connective Tissue. Figure 40.1. In: Chronic Obstructive Pulmonary Disease: A Practical Guide to Management, 1st ed. Oxford. Wiley-Blackwell, p. 4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732213"/>
            <a:ext cx="3671887" cy="23241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0485" name="Line 10"/>
          <p:cNvSpPr>
            <a:spLocks noChangeShapeType="1"/>
          </p:cNvSpPr>
          <p:nvPr/>
        </p:nvSpPr>
        <p:spPr bwMode="auto">
          <a:xfrm flipV="1">
            <a:off x="3892550" y="4797425"/>
            <a:ext cx="1543050" cy="7921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1" name="Rectangle 11"/>
          <p:cNvSpPr>
            <a:spLocks noChangeArrowheads="1"/>
          </p:cNvSpPr>
          <p:nvPr/>
        </p:nvSpPr>
        <p:spPr bwMode="auto">
          <a:xfrm>
            <a:off x="-36513" y="6473825"/>
            <a:ext cx="5003801"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700">
                <a:latin typeface="Arial" panose="020B0604020202020204" pitchFamily="34" charset="0"/>
              </a:rPr>
              <a:t>Dunsmore SE, Chambers RC, Laurent GJ. 2003. Matrix Proteins. Figure 2.1.2. In: Respiratory Medicine, 3rd ed. London. Saunders, p. 83; Dunsmore SE, Laurent GJ. 2007. Lung Connective Tissue. Figure 40.1. In: Chronic Obstructive Pulmonary Disease: A Practical Guide to Management, 1st ed. Oxford. Wiley-Blackwell, p. 467. </a:t>
            </a:r>
          </a:p>
        </p:txBody>
      </p:sp>
      <p:sp>
        <p:nvSpPr>
          <p:cNvPr id="11272" name="Rectangle 6"/>
          <p:cNvSpPr>
            <a:spLocks noChangeArrowheads="1"/>
          </p:cNvSpPr>
          <p:nvPr/>
        </p:nvSpPr>
        <p:spPr bwMode="auto">
          <a:xfrm>
            <a:off x="2627313" y="44450"/>
            <a:ext cx="64817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lgn="r">
              <a:spcBef>
                <a:spcPct val="0"/>
              </a:spcBef>
              <a:buFont typeface="Wingdings" panose="05000000000000000000" pitchFamily="2" charset="2"/>
              <a:buChar char="§"/>
            </a:pPr>
            <a:r>
              <a:rPr lang="cs-CZ" altLang="cs-CZ" sz="2900">
                <a:latin typeface="+mn-lt"/>
              </a:rPr>
              <a:t>Basement membrane</a:t>
            </a:r>
            <a:r>
              <a:rPr lang="en-US" altLang="cs-CZ" sz="2900">
                <a:latin typeface="+mn-lt"/>
              </a:rPr>
              <a:t> </a:t>
            </a:r>
          </a:p>
        </p:txBody>
      </p:sp>
      <p:grpSp>
        <p:nvGrpSpPr>
          <p:cNvPr id="15" name="Skupina 14"/>
          <p:cNvGrpSpPr>
            <a:grpSpLocks/>
          </p:cNvGrpSpPr>
          <p:nvPr/>
        </p:nvGrpSpPr>
        <p:grpSpPr bwMode="auto">
          <a:xfrm>
            <a:off x="3563888" y="685800"/>
            <a:ext cx="3592562" cy="1462088"/>
            <a:chOff x="3563888" y="685800"/>
            <a:chExt cx="3592562" cy="1462088"/>
          </a:xfrm>
        </p:grpSpPr>
        <p:sp>
          <p:nvSpPr>
            <p:cNvPr id="11274" name="Text Box 9"/>
            <p:cNvSpPr txBox="1">
              <a:spLocks noChangeArrowheads="1"/>
            </p:cNvSpPr>
            <p:nvPr/>
          </p:nvSpPr>
          <p:spPr bwMode="auto">
            <a:xfrm>
              <a:off x="4967288" y="685800"/>
              <a:ext cx="193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a:latin typeface="Arial" panose="020B0604020202020204" pitchFamily="34" charset="0"/>
                </a:rPr>
                <a:t>Kolagen IV</a:t>
              </a:r>
            </a:p>
          </p:txBody>
        </p:sp>
        <p:sp>
          <p:nvSpPr>
            <p:cNvPr id="11275" name="Text Box 10"/>
            <p:cNvSpPr txBox="1">
              <a:spLocks noChangeArrowheads="1"/>
            </p:cNvSpPr>
            <p:nvPr/>
          </p:nvSpPr>
          <p:spPr bwMode="auto">
            <a:xfrm>
              <a:off x="4500563" y="1781175"/>
              <a:ext cx="193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a:latin typeface="Arial" panose="020B0604020202020204" pitchFamily="34" charset="0"/>
                </a:rPr>
                <a:t>Laminin</a:t>
              </a:r>
            </a:p>
          </p:txBody>
        </p:sp>
        <p:sp>
          <p:nvSpPr>
            <p:cNvPr id="11276" name="Text Box 11"/>
            <p:cNvSpPr txBox="1">
              <a:spLocks noChangeArrowheads="1"/>
            </p:cNvSpPr>
            <p:nvPr/>
          </p:nvSpPr>
          <p:spPr bwMode="auto">
            <a:xfrm>
              <a:off x="5219700" y="1196752"/>
              <a:ext cx="1936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1800">
                  <a:latin typeface="Arial" panose="020B0604020202020204" pitchFamily="34" charset="0"/>
                </a:rPr>
                <a:t>Perlecan, Nidogen/Entactin</a:t>
              </a:r>
            </a:p>
          </p:txBody>
        </p:sp>
        <p:sp>
          <p:nvSpPr>
            <p:cNvPr id="11277" name="Line 12"/>
            <p:cNvSpPr>
              <a:spLocks noChangeShapeType="1"/>
            </p:cNvSpPr>
            <p:nvPr/>
          </p:nvSpPr>
          <p:spPr bwMode="auto">
            <a:xfrm flipV="1">
              <a:off x="3851921" y="838200"/>
              <a:ext cx="1115368" cy="10028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8" name="Line 13"/>
            <p:cNvSpPr>
              <a:spLocks noChangeShapeType="1"/>
            </p:cNvSpPr>
            <p:nvPr/>
          </p:nvSpPr>
          <p:spPr bwMode="auto">
            <a:xfrm>
              <a:off x="3635896" y="1216161"/>
              <a:ext cx="1583804" cy="34117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9" name="Line 14"/>
            <p:cNvSpPr>
              <a:spLocks noChangeShapeType="1"/>
            </p:cNvSpPr>
            <p:nvPr/>
          </p:nvSpPr>
          <p:spPr bwMode="auto">
            <a:xfrm>
              <a:off x="3563888" y="1781175"/>
              <a:ext cx="936675" cy="18415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17" name="005016b.jpg" descr="C:\Users\zameer\Desktop\gartner\lab\ppt\\005016b.jpg"/>
          <p:cNvPicPr>
            <a:picLocks noChangeAspect="1"/>
          </p:cNvPicPr>
          <p:nvPr/>
        </p:nvPicPr>
        <p:blipFill rotWithShape="1">
          <a:blip r:embed="rId6" cstate="print">
            <a:extLst>
              <a:ext uri="{28A0092B-C50C-407E-A947-70E740481C1C}">
                <a14:useLocalDpi xmlns:a14="http://schemas.microsoft.com/office/drawing/2010/main" val="0"/>
              </a:ext>
            </a:extLst>
          </a:blip>
          <a:srcRect b="19785"/>
          <a:stretch/>
        </p:blipFill>
        <p:spPr bwMode="auto">
          <a:xfrm>
            <a:off x="6437314" y="1783404"/>
            <a:ext cx="2705452" cy="22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délník 1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ovéPole 18"/>
          <p:cNvSpPr txBox="1"/>
          <p:nvPr/>
        </p:nvSpPr>
        <p:spPr>
          <a:xfrm>
            <a:off x="44285" y="43002"/>
            <a:ext cx="3211135" cy="400110"/>
          </a:xfrm>
          <a:prstGeom prst="rect">
            <a:avLst/>
          </a:prstGeom>
          <a:noFill/>
          <a:ln>
            <a:noFill/>
          </a:ln>
        </p:spPr>
        <p:txBody>
          <a:bodyPr wrap="none" rtlCol="0">
            <a:spAutoFit/>
          </a:bodyPr>
          <a:lstStyle/>
          <a:p>
            <a:r>
              <a:rPr lang="cs-CZ" sz="2000" b="1"/>
              <a:t>BASEMENT MEMBRANE</a:t>
            </a:r>
            <a:endParaRPr lang="en-US" sz="2000" b="1"/>
          </a:p>
        </p:txBody>
      </p:sp>
    </p:spTree>
    <p:extLst>
      <p:ext uri="{BB962C8B-B14F-4D97-AF65-F5344CB8AC3E}">
        <p14:creationId xmlns:p14="http://schemas.microsoft.com/office/powerpoint/2010/main" val="2319041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70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70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704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l="2528" t="1411" r="2806"/>
          <a:stretch>
            <a:fillRect/>
          </a:stretch>
        </p:blipFill>
        <p:spPr bwMode="auto">
          <a:xfrm>
            <a:off x="2339975" y="1265238"/>
            <a:ext cx="54102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descr="http://stevegallik.org/sites/histologyolm.stevegallik.org/images/SiCuEpi2.gif"/>
          <p:cNvPicPr>
            <a:picLocks noChangeAspect="1" noChangeArrowheads="1"/>
          </p:cNvPicPr>
          <p:nvPr/>
        </p:nvPicPr>
        <p:blipFill>
          <a:blip r:embed="rId3">
            <a:extLst>
              <a:ext uri="{28A0092B-C50C-407E-A947-70E740481C1C}">
                <a14:useLocalDpi xmlns:a14="http://schemas.microsoft.com/office/drawing/2010/main" val="0"/>
              </a:ext>
            </a:extLst>
          </a:blip>
          <a:srcRect t="19026"/>
          <a:stretch>
            <a:fillRect/>
          </a:stretch>
        </p:blipFill>
        <p:spPr bwMode="auto">
          <a:xfrm>
            <a:off x="107950" y="836613"/>
            <a:ext cx="18256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17" name="AutoShape 8"/>
          <p:cNvCxnSpPr>
            <a:cxnSpLocks noChangeShapeType="1"/>
          </p:cNvCxnSpPr>
          <p:nvPr/>
        </p:nvCxnSpPr>
        <p:spPr bwMode="auto">
          <a:xfrm rot="16200000" flipH="1">
            <a:off x="948532" y="2443956"/>
            <a:ext cx="1295400" cy="1249363"/>
          </a:xfrm>
          <a:prstGeom prst="bentConnector3">
            <a:avLst>
              <a:gd name="adj1" fmla="val 99630"/>
            </a:avLst>
          </a:prstGeom>
          <a:noFill/>
          <a:ln w="25400">
            <a:solidFill>
              <a:schemeClr val="tx1"/>
            </a:solidFill>
            <a:miter lim="800000"/>
            <a:headEnd/>
            <a:tailEnd type="triangle" w="lg" len="lg"/>
          </a:ln>
          <a:extLst>
            <a:ext uri="{909E8E84-426E-40DD-AFC4-6F175D3DCCD1}">
              <a14:hiddenFill xmlns:a14="http://schemas.microsoft.com/office/drawing/2010/main">
                <a:noFill/>
              </a14:hiddenFill>
            </a:ext>
          </a:extLst>
        </p:spPr>
      </p:cxnSp>
      <p:sp>
        <p:nvSpPr>
          <p:cNvPr id="13318" name="AutoShape 9"/>
          <p:cNvSpPr>
            <a:spLocks/>
          </p:cNvSpPr>
          <p:nvPr/>
        </p:nvSpPr>
        <p:spPr bwMode="auto">
          <a:xfrm>
            <a:off x="7694613" y="2420937"/>
            <a:ext cx="215900" cy="1655763"/>
          </a:xfrm>
          <a:prstGeom prst="rightBrace">
            <a:avLst>
              <a:gd name="adj1" fmla="val 10281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13319" name="AutoShape 10"/>
          <p:cNvSpPr>
            <a:spLocks/>
          </p:cNvSpPr>
          <p:nvPr/>
        </p:nvSpPr>
        <p:spPr bwMode="auto">
          <a:xfrm>
            <a:off x="7694613" y="4076700"/>
            <a:ext cx="215900" cy="936625"/>
          </a:xfrm>
          <a:prstGeom prst="rightBrace">
            <a:avLst>
              <a:gd name="adj1" fmla="val 3615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13321" name="Text Box 12"/>
          <p:cNvSpPr txBox="1">
            <a:spLocks noChangeArrowheads="1"/>
          </p:cNvSpPr>
          <p:nvPr/>
        </p:nvSpPr>
        <p:spPr bwMode="auto">
          <a:xfrm>
            <a:off x="7967751" y="2922677"/>
            <a:ext cx="1000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cs-CZ" sz="1400" dirty="0">
                <a:latin typeface="Arial" panose="020B0604020202020204" pitchFamily="34" charset="0"/>
              </a:rPr>
              <a:t>Lamina </a:t>
            </a:r>
            <a:r>
              <a:rPr lang="cs-CZ" altLang="cs-CZ" sz="1400" dirty="0" err="1">
                <a:latin typeface="Arial" panose="020B0604020202020204" pitchFamily="34" charset="0"/>
              </a:rPr>
              <a:t>basalis</a:t>
            </a:r>
            <a:endParaRPr lang="cs-CZ" altLang="cs-CZ" sz="1400" dirty="0">
              <a:latin typeface="Arial" panose="020B0604020202020204" pitchFamily="34" charset="0"/>
            </a:endParaRPr>
          </a:p>
        </p:txBody>
      </p:sp>
      <p:sp>
        <p:nvSpPr>
          <p:cNvPr id="13322" name="Text Box 13"/>
          <p:cNvSpPr txBox="1">
            <a:spLocks noChangeArrowheads="1"/>
          </p:cNvSpPr>
          <p:nvPr/>
        </p:nvSpPr>
        <p:spPr bwMode="auto">
          <a:xfrm>
            <a:off x="7779634" y="4286250"/>
            <a:ext cx="13763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cs-CZ" sz="1400">
                <a:latin typeface="Arial" panose="020B0604020202020204" pitchFamily="34" charset="0"/>
              </a:rPr>
              <a:t>Lamina fibroreticularis</a:t>
            </a:r>
          </a:p>
        </p:txBody>
      </p:sp>
      <p:sp>
        <p:nvSpPr>
          <p:cNvPr id="13323" name="Text Box 14"/>
          <p:cNvSpPr txBox="1">
            <a:spLocks noChangeArrowheads="1"/>
          </p:cNvSpPr>
          <p:nvPr/>
        </p:nvSpPr>
        <p:spPr bwMode="auto">
          <a:xfrm>
            <a:off x="6411719" y="5438873"/>
            <a:ext cx="11846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cs-CZ" sz="1400" b="1" dirty="0">
                <a:latin typeface="Arial" panose="020B0604020202020204" pitchFamily="34" charset="0"/>
              </a:rPr>
              <a:t>Fibroblast</a:t>
            </a:r>
          </a:p>
        </p:txBody>
      </p:sp>
      <p:sp>
        <p:nvSpPr>
          <p:cNvPr id="13324" name="TextovéPole 11"/>
          <p:cNvSpPr txBox="1">
            <a:spLocks noChangeArrowheads="1"/>
          </p:cNvSpPr>
          <p:nvPr/>
        </p:nvSpPr>
        <p:spPr bwMode="auto">
          <a:xfrm>
            <a:off x="1019175" y="2924175"/>
            <a:ext cx="960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latin typeface="Arial" panose="020B0604020202020204" pitchFamily="34" charset="0"/>
              </a:rPr>
              <a:t>BM</a:t>
            </a:r>
          </a:p>
        </p:txBody>
      </p:sp>
      <p:sp>
        <p:nvSpPr>
          <p:cNvPr id="13" name="Obdélník 1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ovéPole 13"/>
          <p:cNvSpPr txBox="1"/>
          <p:nvPr/>
        </p:nvSpPr>
        <p:spPr>
          <a:xfrm>
            <a:off x="44285" y="43002"/>
            <a:ext cx="5737468" cy="400110"/>
          </a:xfrm>
          <a:prstGeom prst="rect">
            <a:avLst/>
          </a:prstGeom>
          <a:noFill/>
          <a:ln>
            <a:noFill/>
          </a:ln>
        </p:spPr>
        <p:txBody>
          <a:bodyPr wrap="none" rtlCol="0">
            <a:spAutoFit/>
          </a:bodyPr>
          <a:lstStyle/>
          <a:p>
            <a:r>
              <a:rPr lang="cs-CZ" sz="2000" b="1"/>
              <a:t>ARCHITECTURE OF BASEMENT MEMBRANE</a:t>
            </a:r>
            <a:endParaRPr lang="en-US" sz="2000" b="1"/>
          </a:p>
        </p:txBody>
      </p:sp>
      <p:sp>
        <p:nvSpPr>
          <p:cNvPr id="16" name="Text Box 14"/>
          <p:cNvSpPr txBox="1">
            <a:spLocks noChangeArrowheads="1"/>
          </p:cNvSpPr>
          <p:nvPr/>
        </p:nvSpPr>
        <p:spPr bwMode="auto">
          <a:xfrm>
            <a:off x="6227228" y="1756201"/>
            <a:ext cx="13691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s-CZ" altLang="cs-CZ" sz="1400" b="1">
                <a:latin typeface="Arial" panose="020B0604020202020204" pitchFamily="34" charset="0"/>
              </a:rPr>
              <a:t>Epithelium</a:t>
            </a:r>
          </a:p>
        </p:txBody>
      </p:sp>
    </p:spTree>
    <p:extLst>
      <p:ext uri="{BB962C8B-B14F-4D97-AF65-F5344CB8AC3E}">
        <p14:creationId xmlns:p14="http://schemas.microsoft.com/office/powerpoint/2010/main" val="144157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3588"/>
            <a:ext cx="446405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765175"/>
            <a:ext cx="4267200" cy="30194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Rectangle 5"/>
          <p:cNvSpPr>
            <a:spLocks noChangeArrowheads="1"/>
          </p:cNvSpPr>
          <p:nvPr/>
        </p:nvSpPr>
        <p:spPr bwMode="auto">
          <a:xfrm>
            <a:off x="2051050" y="1555750"/>
            <a:ext cx="1081088" cy="15827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mn-lt"/>
            </a:endParaRPr>
          </a:p>
        </p:txBody>
      </p:sp>
      <p:sp>
        <p:nvSpPr>
          <p:cNvPr id="29703" name="Obdélník 6"/>
          <p:cNvSpPr>
            <a:spLocks noChangeArrowheads="1"/>
          </p:cNvSpPr>
          <p:nvPr/>
        </p:nvSpPr>
        <p:spPr bwMode="auto">
          <a:xfrm>
            <a:off x="107950" y="4213225"/>
            <a:ext cx="45720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spcBef>
                <a:spcPct val="20000"/>
              </a:spcBef>
              <a:buFont typeface="Arial" panose="020B0604020202020204" pitchFamily="34" charset="0"/>
              <a:buChar char="•"/>
            </a:pPr>
            <a:r>
              <a:rPr lang="en-US" sz="1600" b="1" dirty="0">
                <a:latin typeface="+mn-lt"/>
              </a:rPr>
              <a:t>Two basic layers</a:t>
            </a:r>
            <a:r>
              <a:rPr lang="cs-CZ" sz="1600" b="1" dirty="0">
                <a:latin typeface="+mn-lt"/>
              </a:rPr>
              <a:t> </a:t>
            </a:r>
            <a:r>
              <a:rPr lang="cs-CZ" sz="1600" b="1" dirty="0" err="1">
                <a:latin typeface="+mn-lt"/>
              </a:rPr>
              <a:t>of</a:t>
            </a:r>
            <a:r>
              <a:rPr lang="cs-CZ" sz="1600" b="1" dirty="0">
                <a:latin typeface="+mn-lt"/>
              </a:rPr>
              <a:t> </a:t>
            </a:r>
            <a:r>
              <a:rPr lang="cs-CZ" sz="1600" b="1" dirty="0" err="1">
                <a:latin typeface="+mn-lt"/>
              </a:rPr>
              <a:t>basement</a:t>
            </a:r>
            <a:r>
              <a:rPr lang="cs-CZ" sz="1600" b="1" dirty="0">
                <a:latin typeface="+mn-lt"/>
              </a:rPr>
              <a:t> </a:t>
            </a:r>
            <a:r>
              <a:rPr lang="cs-CZ" sz="1600" b="1" dirty="0" err="1">
                <a:latin typeface="+mn-lt"/>
              </a:rPr>
              <a:t>membrane</a:t>
            </a:r>
            <a:endParaRPr lang="en-US" sz="1600" b="1" dirty="0">
              <a:latin typeface="+mn-lt"/>
            </a:endParaRPr>
          </a:p>
          <a:p>
            <a:pPr lvl="1" eaLnBrk="1" hangingPunct="1">
              <a:spcBef>
                <a:spcPct val="20000"/>
              </a:spcBef>
              <a:buFontTx/>
              <a:buChar char="–"/>
            </a:pPr>
            <a:r>
              <a:rPr lang="en-US" sz="1600" dirty="0">
                <a:latin typeface="+mn-lt"/>
              </a:rPr>
              <a:t>lamina basalis</a:t>
            </a:r>
          </a:p>
          <a:p>
            <a:pPr lvl="1" eaLnBrk="1" hangingPunct="1">
              <a:spcBef>
                <a:spcPct val="20000"/>
              </a:spcBef>
              <a:buFontTx/>
              <a:buChar char="–"/>
            </a:pPr>
            <a:r>
              <a:rPr lang="en-US" sz="1600" dirty="0">
                <a:latin typeface="+mn-lt"/>
              </a:rPr>
              <a:t>lamina </a:t>
            </a:r>
            <a:r>
              <a:rPr lang="en-US" sz="1600" dirty="0" err="1">
                <a:latin typeface="+mn-lt"/>
              </a:rPr>
              <a:t>fibroreticularis</a:t>
            </a:r>
            <a:endParaRPr lang="en-US" sz="1600" dirty="0">
              <a:latin typeface="+mn-lt"/>
            </a:endParaRPr>
          </a:p>
        </p:txBody>
      </p:sp>
      <p:sp>
        <p:nvSpPr>
          <p:cNvPr id="9" name="Rectangle 3"/>
          <p:cNvSpPr>
            <a:spLocks noChangeArrowheads="1"/>
          </p:cNvSpPr>
          <p:nvPr/>
        </p:nvSpPr>
        <p:spPr bwMode="auto">
          <a:xfrm>
            <a:off x="4959350" y="4213225"/>
            <a:ext cx="36353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cs-CZ" altLang="cs-CZ" sz="1600" b="1">
                <a:latin typeface="+mn-lt"/>
              </a:rPr>
              <a:t>Tissue specific modifications</a:t>
            </a:r>
            <a:endParaRPr lang="en-US" altLang="cs-CZ" sz="1600" b="1">
              <a:latin typeface="+mn-lt"/>
            </a:endParaRPr>
          </a:p>
          <a:p>
            <a:pPr eaLnBrk="1" hangingPunct="1">
              <a:buFont typeface="Calibri" panose="020F0502020204030204" pitchFamily="34" charset="0"/>
              <a:buChar char="‒"/>
            </a:pPr>
            <a:r>
              <a:rPr lang="en-US" altLang="cs-CZ" sz="1600">
                <a:latin typeface="+mn-lt"/>
              </a:rPr>
              <a:t>Descemet  membr</a:t>
            </a:r>
            <a:r>
              <a:rPr lang="cs-CZ" altLang="cs-CZ" sz="1600">
                <a:latin typeface="+mn-lt"/>
              </a:rPr>
              <a:t>a</a:t>
            </a:r>
            <a:r>
              <a:rPr lang="en-US" altLang="cs-CZ" sz="1600">
                <a:latin typeface="+mn-lt"/>
              </a:rPr>
              <a:t>n</a:t>
            </a:r>
            <a:r>
              <a:rPr lang="cs-CZ" altLang="cs-CZ" sz="1600">
                <a:latin typeface="+mn-lt"/>
              </a:rPr>
              <a:t>e</a:t>
            </a:r>
            <a:r>
              <a:rPr lang="en-US" altLang="cs-CZ" sz="1600">
                <a:latin typeface="+mn-lt"/>
              </a:rPr>
              <a:t> (</a:t>
            </a:r>
            <a:r>
              <a:rPr lang="cs-CZ" altLang="cs-CZ" sz="1600">
                <a:latin typeface="+mn-lt"/>
              </a:rPr>
              <a:t>cornea</a:t>
            </a:r>
            <a:r>
              <a:rPr lang="en-US" altLang="cs-CZ" sz="1600">
                <a:latin typeface="+mn-lt"/>
              </a:rPr>
              <a:t>)</a:t>
            </a:r>
          </a:p>
          <a:p>
            <a:pPr eaLnBrk="1" hangingPunct="1">
              <a:buFont typeface="Calibri" panose="020F0502020204030204" pitchFamily="34" charset="0"/>
              <a:buChar char="‒"/>
            </a:pPr>
            <a:r>
              <a:rPr lang="en-US" altLang="cs-CZ" sz="1600">
                <a:latin typeface="+mn-lt"/>
              </a:rPr>
              <a:t>Glomerul</a:t>
            </a:r>
            <a:r>
              <a:rPr lang="cs-CZ" altLang="cs-CZ" sz="1600">
                <a:latin typeface="+mn-lt"/>
              </a:rPr>
              <a:t>a</a:t>
            </a:r>
            <a:r>
              <a:rPr lang="en-US" altLang="cs-CZ" sz="1600">
                <a:latin typeface="+mn-lt"/>
              </a:rPr>
              <a:t>r </a:t>
            </a:r>
            <a:r>
              <a:rPr lang="cs-CZ" altLang="cs-CZ" sz="1600">
                <a:latin typeface="+mn-lt"/>
              </a:rPr>
              <a:t>BM</a:t>
            </a:r>
            <a:r>
              <a:rPr lang="en-US" altLang="cs-CZ" sz="1600">
                <a:latin typeface="+mn-lt"/>
              </a:rPr>
              <a:t> (Bowman’s</a:t>
            </a:r>
            <a:r>
              <a:rPr lang="cs-CZ" altLang="cs-CZ" sz="1600">
                <a:latin typeface="+mn-lt"/>
              </a:rPr>
              <a:t> </a:t>
            </a:r>
            <a:r>
              <a:rPr lang="en-US" altLang="cs-CZ" sz="1600">
                <a:latin typeface="+mn-lt"/>
              </a:rPr>
              <a:t>capsule)</a:t>
            </a:r>
          </a:p>
          <a:p>
            <a:pPr eaLnBrk="1" hangingPunct="1">
              <a:buFont typeface="Calibri" panose="020F0502020204030204" pitchFamily="34" charset="0"/>
              <a:buChar char="‒"/>
            </a:pPr>
            <a:r>
              <a:rPr lang="en-US" altLang="cs-CZ" sz="1600">
                <a:latin typeface="+mn-lt"/>
              </a:rPr>
              <a:t>Part of</a:t>
            </a:r>
            <a:r>
              <a:rPr lang="cs-CZ" altLang="cs-CZ" sz="1600">
                <a:latin typeface="+mn-lt"/>
              </a:rPr>
              <a:t> Bruch</a:t>
            </a:r>
            <a:r>
              <a:rPr lang="en-US" altLang="cs-CZ" sz="1600">
                <a:latin typeface="+mn-lt"/>
              </a:rPr>
              <a:t>’s</a:t>
            </a:r>
            <a:r>
              <a:rPr lang="cs-CZ" altLang="cs-CZ" sz="1600">
                <a:latin typeface="+mn-lt"/>
              </a:rPr>
              <a:t> membr</a:t>
            </a:r>
            <a:r>
              <a:rPr lang="en-US" altLang="cs-CZ" sz="1600">
                <a:latin typeface="+mn-lt"/>
              </a:rPr>
              <a:t>a</a:t>
            </a:r>
            <a:r>
              <a:rPr lang="cs-CZ" altLang="cs-CZ" sz="1600">
                <a:latin typeface="+mn-lt"/>
              </a:rPr>
              <a:t>n </a:t>
            </a:r>
            <a:r>
              <a:rPr lang="en-US" altLang="cs-CZ" sz="1600">
                <a:latin typeface="+mn-lt"/>
              </a:rPr>
              <a:t>of retina</a:t>
            </a:r>
          </a:p>
          <a:p>
            <a:pPr marL="0" indent="0" eaLnBrk="1" hangingPunct="1">
              <a:buNone/>
            </a:pPr>
            <a:r>
              <a:rPr lang="cs-CZ" altLang="cs-CZ" sz="1600">
                <a:latin typeface="+mn-lt"/>
              </a:rPr>
              <a:t>…</a:t>
            </a:r>
            <a:endParaRPr lang="en-US" altLang="cs-CZ" sz="1600">
              <a:latin typeface="+mn-lt"/>
            </a:endParaRPr>
          </a:p>
        </p:txBody>
      </p:sp>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44285" y="43002"/>
            <a:ext cx="5726439" cy="400110"/>
          </a:xfrm>
          <a:prstGeom prst="rect">
            <a:avLst/>
          </a:prstGeom>
          <a:noFill/>
          <a:ln>
            <a:noFill/>
          </a:ln>
        </p:spPr>
        <p:txBody>
          <a:bodyPr wrap="none" rtlCol="0">
            <a:spAutoFit/>
          </a:bodyPr>
          <a:lstStyle/>
          <a:p>
            <a:r>
              <a:rPr lang="cs-CZ" sz="2000" b="1"/>
              <a:t>MODIFICATIONS OF BASEMENT MEMBRANE</a:t>
            </a:r>
            <a:endParaRPr lang="en-US" sz="2000" b="1"/>
          </a:p>
        </p:txBody>
      </p:sp>
      <p:sp>
        <p:nvSpPr>
          <p:cNvPr id="11" name="Obdélník 6">
            <a:extLst>
              <a:ext uri="{FF2B5EF4-FFF2-40B4-BE49-F238E27FC236}">
                <a16:creationId xmlns:a16="http://schemas.microsoft.com/office/drawing/2014/main" id="{E1BA4E62-9105-4924-8437-9836AFB228D2}"/>
              </a:ext>
            </a:extLst>
          </p:cNvPr>
          <p:cNvSpPr>
            <a:spLocks noChangeArrowheads="1"/>
          </p:cNvSpPr>
          <p:nvPr/>
        </p:nvSpPr>
        <p:spPr bwMode="auto">
          <a:xfrm>
            <a:off x="179512" y="5373216"/>
            <a:ext cx="45720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spcBef>
                <a:spcPct val="20000"/>
              </a:spcBef>
              <a:buFont typeface="Arial" panose="020B0604020202020204" pitchFamily="34" charset="0"/>
              <a:buChar char="•"/>
            </a:pPr>
            <a:r>
              <a:rPr lang="cs-CZ" sz="1600" b="1" dirty="0" err="1">
                <a:latin typeface="+mn-lt"/>
              </a:rPr>
              <a:t>Contact</a:t>
            </a:r>
            <a:r>
              <a:rPr lang="cs-CZ" sz="1600" b="1" dirty="0">
                <a:latin typeface="+mn-lt"/>
              </a:rPr>
              <a:t> </a:t>
            </a:r>
            <a:r>
              <a:rPr lang="cs-CZ" sz="1600" b="1" dirty="0" err="1">
                <a:latin typeface="+mn-lt"/>
              </a:rPr>
              <a:t>of</a:t>
            </a:r>
            <a:r>
              <a:rPr lang="cs-CZ" sz="1600" b="1" dirty="0">
                <a:latin typeface="+mn-lt"/>
              </a:rPr>
              <a:t> </a:t>
            </a:r>
            <a:r>
              <a:rPr lang="cs-CZ" sz="1600" b="1" dirty="0" err="1">
                <a:latin typeface="+mn-lt"/>
              </a:rPr>
              <a:t>two</a:t>
            </a:r>
            <a:r>
              <a:rPr lang="cs-CZ" sz="1600" b="1" dirty="0">
                <a:latin typeface="+mn-lt"/>
              </a:rPr>
              <a:t> </a:t>
            </a:r>
            <a:r>
              <a:rPr lang="cs-CZ" sz="1600" b="1" dirty="0" err="1">
                <a:latin typeface="+mn-lt"/>
              </a:rPr>
              <a:t>epithelia</a:t>
            </a:r>
            <a:r>
              <a:rPr lang="cs-CZ" sz="1600" b="1" dirty="0">
                <a:latin typeface="+mn-lt"/>
              </a:rPr>
              <a:t> (</a:t>
            </a:r>
            <a:r>
              <a:rPr lang="cs-CZ" sz="1600" b="1" dirty="0" err="1">
                <a:latin typeface="+mn-lt"/>
              </a:rPr>
              <a:t>or</a:t>
            </a:r>
            <a:r>
              <a:rPr lang="cs-CZ" sz="1600" b="1" dirty="0">
                <a:latin typeface="+mn-lt"/>
              </a:rPr>
              <a:t> </a:t>
            </a:r>
            <a:r>
              <a:rPr lang="cs-CZ" sz="1600" b="1" dirty="0" err="1">
                <a:latin typeface="+mn-lt"/>
              </a:rPr>
              <a:t>with</a:t>
            </a:r>
            <a:r>
              <a:rPr lang="cs-CZ" sz="1600" b="1" dirty="0">
                <a:latin typeface="+mn-lt"/>
              </a:rPr>
              <a:t> </a:t>
            </a:r>
            <a:r>
              <a:rPr lang="cs-CZ" sz="1600" b="1" dirty="0" err="1">
                <a:latin typeface="+mn-lt"/>
              </a:rPr>
              <a:t>endothelium</a:t>
            </a:r>
            <a:r>
              <a:rPr lang="cs-CZ" sz="1600" b="1" dirty="0">
                <a:latin typeface="+mn-lt"/>
              </a:rPr>
              <a:t>)</a:t>
            </a:r>
            <a:endParaRPr lang="en-US" sz="1600" b="1" dirty="0">
              <a:latin typeface="+mn-lt"/>
            </a:endParaRPr>
          </a:p>
          <a:p>
            <a:pPr lvl="1" eaLnBrk="1" hangingPunct="1">
              <a:spcBef>
                <a:spcPct val="20000"/>
              </a:spcBef>
              <a:buFontTx/>
              <a:buChar char="–"/>
            </a:pPr>
            <a:r>
              <a:rPr lang="cs-CZ" sz="1600" dirty="0" err="1">
                <a:latin typeface="+mn-lt"/>
              </a:rPr>
              <a:t>fusion</a:t>
            </a:r>
            <a:r>
              <a:rPr lang="cs-CZ" sz="1600" dirty="0">
                <a:latin typeface="+mn-lt"/>
              </a:rPr>
              <a:t> </a:t>
            </a:r>
            <a:r>
              <a:rPr lang="cs-CZ" sz="1600" dirty="0" err="1">
                <a:latin typeface="+mn-lt"/>
              </a:rPr>
              <a:t>of</a:t>
            </a:r>
            <a:r>
              <a:rPr lang="cs-CZ" sz="1600" dirty="0">
                <a:latin typeface="+mn-lt"/>
              </a:rPr>
              <a:t> </a:t>
            </a:r>
            <a:r>
              <a:rPr lang="en-US" sz="1600" dirty="0">
                <a:latin typeface="+mn-lt"/>
              </a:rPr>
              <a:t>lamina</a:t>
            </a:r>
            <a:r>
              <a:rPr lang="cs-CZ" sz="1600" dirty="0">
                <a:latin typeface="+mn-lt"/>
              </a:rPr>
              <a:t>e</a:t>
            </a:r>
            <a:r>
              <a:rPr lang="en-US" sz="1600" dirty="0">
                <a:latin typeface="+mn-lt"/>
              </a:rPr>
              <a:t> basal</a:t>
            </a:r>
            <a:r>
              <a:rPr lang="cs-CZ" sz="1600" dirty="0">
                <a:latin typeface="+mn-lt"/>
              </a:rPr>
              <a:t>e</a:t>
            </a:r>
            <a:r>
              <a:rPr lang="en-US" sz="1600" dirty="0">
                <a:latin typeface="+mn-lt"/>
              </a:rPr>
              <a:t>s</a:t>
            </a:r>
          </a:p>
          <a:p>
            <a:pPr marL="1200150" lvl="2" indent="-285750" eaLnBrk="1" hangingPunct="1">
              <a:spcBef>
                <a:spcPct val="20000"/>
              </a:spcBef>
              <a:buFont typeface="Arial" panose="020B0604020202020204" pitchFamily="34" charset="0"/>
              <a:buChar char="•"/>
            </a:pPr>
            <a:r>
              <a:rPr lang="en-US" sz="1600" dirty="0">
                <a:latin typeface="+mn-lt"/>
              </a:rPr>
              <a:t>lamina </a:t>
            </a:r>
            <a:r>
              <a:rPr lang="en-US" sz="1600" dirty="0" err="1">
                <a:latin typeface="+mn-lt"/>
              </a:rPr>
              <a:t>densa</a:t>
            </a:r>
            <a:r>
              <a:rPr lang="en-US" sz="1600" dirty="0">
                <a:latin typeface="+mn-lt"/>
              </a:rPr>
              <a:t> </a:t>
            </a:r>
            <a:endParaRPr lang="cs-CZ" sz="1600" dirty="0">
              <a:latin typeface="+mn-lt"/>
            </a:endParaRPr>
          </a:p>
          <a:p>
            <a:pPr marL="1200150" lvl="2" indent="-285750" eaLnBrk="1" hangingPunct="1">
              <a:spcBef>
                <a:spcPct val="20000"/>
              </a:spcBef>
              <a:buFont typeface="Arial" panose="020B0604020202020204" pitchFamily="34" charset="0"/>
              <a:buChar char="•"/>
            </a:pPr>
            <a:r>
              <a:rPr lang="cs-CZ" sz="1600" dirty="0">
                <a:latin typeface="+mn-lt"/>
              </a:rPr>
              <a:t>lamina </a:t>
            </a:r>
            <a:r>
              <a:rPr lang="cs-CZ" sz="1600" dirty="0" err="1">
                <a:latin typeface="+mn-lt"/>
              </a:rPr>
              <a:t>rara</a:t>
            </a:r>
            <a:r>
              <a:rPr lang="cs-CZ" sz="1600" dirty="0">
                <a:latin typeface="+mn-lt"/>
              </a:rPr>
              <a:t> (</a:t>
            </a:r>
            <a:r>
              <a:rPr lang="cs-CZ" sz="1600" dirty="0" err="1">
                <a:latin typeface="+mn-lt"/>
              </a:rPr>
              <a:t>lucida</a:t>
            </a:r>
            <a:r>
              <a:rPr lang="cs-CZ" sz="1600" dirty="0">
                <a:latin typeface="+mn-lt"/>
              </a:rPr>
              <a:t>) </a:t>
            </a:r>
            <a:r>
              <a:rPr lang="cs-CZ" sz="1600" dirty="0" err="1">
                <a:latin typeface="+mn-lt"/>
              </a:rPr>
              <a:t>ext</a:t>
            </a:r>
            <a:r>
              <a:rPr lang="cs-CZ" sz="1600" dirty="0">
                <a:latin typeface="+mn-lt"/>
              </a:rPr>
              <a:t>. et </a:t>
            </a:r>
            <a:r>
              <a:rPr lang="cs-CZ" sz="1600" dirty="0" err="1">
                <a:latin typeface="+mn-lt"/>
              </a:rPr>
              <a:t>int</a:t>
            </a:r>
            <a:r>
              <a:rPr lang="cs-CZ" sz="1600" dirty="0">
                <a:latin typeface="+mn-lt"/>
              </a:rPr>
              <a:t>.</a:t>
            </a:r>
            <a:endParaRPr lang="en-US" sz="1600"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nature.com/nm/journal/v19/n11/images/nm.3386-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81075"/>
            <a:ext cx="424180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www.nature.com/nrneph/journal/v9/n6/images/nrneph.2013.78-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43088"/>
            <a:ext cx="3608388"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ttp://medcell.med.yale.edu/histology/urinary_system_lab/images/renal_corpus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05263"/>
            <a:ext cx="32258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6492483" cy="400110"/>
          </a:xfrm>
          <a:prstGeom prst="rect">
            <a:avLst/>
          </a:prstGeom>
          <a:noFill/>
          <a:ln>
            <a:noFill/>
          </a:ln>
        </p:spPr>
        <p:txBody>
          <a:bodyPr wrap="none" rtlCol="0">
            <a:spAutoFit/>
          </a:bodyPr>
          <a:lstStyle/>
          <a:p>
            <a:r>
              <a:rPr lang="cs-CZ" sz="2000" b="1"/>
              <a:t>BASEMENT MEMBRANE IN CORPUSCULUM RENIS</a:t>
            </a:r>
            <a:endParaRPr lang="en-US" sz="2000" b="1"/>
          </a:p>
        </p:txBody>
      </p:sp>
    </p:spTree>
    <p:extLst>
      <p:ext uri="{BB962C8B-B14F-4D97-AF65-F5344CB8AC3E}">
        <p14:creationId xmlns:p14="http://schemas.microsoft.com/office/powerpoint/2010/main" val="267575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79512" y="893763"/>
            <a:ext cx="5972596"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cs-CZ" sz="1600" b="1">
                <a:latin typeface="Arial" panose="020B0604020202020204" pitchFamily="34" charset="0"/>
              </a:rPr>
              <a:t>Clinical correlations – </a:t>
            </a:r>
            <a:r>
              <a:rPr lang="cs-CZ" altLang="cs-CZ" sz="1600" b="1" i="1">
                <a:latin typeface="Arial" panose="020B0604020202020204" pitchFamily="34" charset="0"/>
              </a:rPr>
              <a:t>m</a:t>
            </a:r>
            <a:r>
              <a:rPr lang="en-US" altLang="cs-CZ" sz="1600" b="1" i="1">
                <a:latin typeface="Arial" panose="020B0604020202020204" pitchFamily="34" charset="0"/>
              </a:rPr>
              <a:t>embranous glomerulone</a:t>
            </a:r>
            <a:r>
              <a:rPr lang="cs-CZ" altLang="cs-CZ" sz="1600" b="1" i="1">
                <a:latin typeface="Arial" panose="020B0604020202020204" pitchFamily="34" charset="0"/>
              </a:rPr>
              <a:t>frit</a:t>
            </a:r>
            <a:r>
              <a:rPr lang="en-US" altLang="cs-CZ" sz="1600" b="1" i="1">
                <a:latin typeface="Arial" panose="020B0604020202020204" pitchFamily="34" charset="0"/>
              </a:rPr>
              <a:t>is</a:t>
            </a:r>
          </a:p>
          <a:p>
            <a:pPr eaLnBrk="1" hangingPunct="1">
              <a:buFontTx/>
              <a:buNone/>
            </a:pPr>
            <a:endParaRPr lang="en-US" altLang="cs-CZ" sz="1600">
              <a:latin typeface="Arial" panose="020B0604020202020204" pitchFamily="34" charset="0"/>
            </a:endParaRPr>
          </a:p>
          <a:p>
            <a:pPr eaLnBrk="1" hangingPunct="1">
              <a:spcBef>
                <a:spcPct val="0"/>
              </a:spcBef>
              <a:buFontTx/>
              <a:buChar char="-"/>
            </a:pPr>
            <a:r>
              <a:rPr lang="en-US" altLang="cs-CZ" sz="1400">
                <a:latin typeface="Arial" panose="020B0604020202020204" pitchFamily="34" charset="0"/>
              </a:rPr>
              <a:t>circulationg Abs bind to BM of capil</a:t>
            </a:r>
            <a:r>
              <a:rPr lang="cs-CZ" altLang="cs-CZ" sz="1400">
                <a:latin typeface="Arial" panose="020B0604020202020204" pitchFamily="34" charset="0"/>
              </a:rPr>
              <a:t>l</a:t>
            </a:r>
            <a:r>
              <a:rPr lang="en-US" altLang="cs-CZ" sz="1400">
                <a:latin typeface="Arial" panose="020B0604020202020204" pitchFamily="34" charset="0"/>
              </a:rPr>
              <a:t>ar</a:t>
            </a:r>
            <a:r>
              <a:rPr lang="cs-CZ" altLang="cs-CZ" sz="1400">
                <a:latin typeface="Arial" panose="020B0604020202020204" pitchFamily="34" charset="0"/>
              </a:rPr>
              <a:t>y</a:t>
            </a:r>
            <a:r>
              <a:rPr lang="en-US" altLang="cs-CZ" sz="1400">
                <a:latin typeface="Arial" panose="020B0604020202020204" pitchFamily="34" charset="0"/>
              </a:rPr>
              <a:t> wall</a:t>
            </a:r>
          </a:p>
          <a:p>
            <a:pPr eaLnBrk="1" hangingPunct="1">
              <a:spcBef>
                <a:spcPct val="0"/>
              </a:spcBef>
              <a:buFontTx/>
              <a:buChar char="-"/>
            </a:pPr>
            <a:r>
              <a:rPr lang="en-US" altLang="cs-CZ" sz="1400">
                <a:latin typeface="Arial" panose="020B0604020202020204" pitchFamily="34" charset="0"/>
              </a:rPr>
              <a:t>complement (C5b-C9) attacks glomerular endothelial cells</a:t>
            </a:r>
          </a:p>
          <a:p>
            <a:pPr eaLnBrk="1" hangingPunct="1">
              <a:spcBef>
                <a:spcPct val="0"/>
              </a:spcBef>
              <a:buFontTx/>
              <a:buChar char="-"/>
            </a:pPr>
            <a:r>
              <a:rPr lang="en-US" altLang="cs-CZ" sz="1400">
                <a:latin typeface="Arial" panose="020B0604020202020204" pitchFamily="34" charset="0"/>
              </a:rPr>
              <a:t>filtation barrier compromised</a:t>
            </a:r>
          </a:p>
          <a:p>
            <a:pPr eaLnBrk="1" hangingPunct="1">
              <a:spcBef>
                <a:spcPct val="0"/>
              </a:spcBef>
              <a:buFontTx/>
              <a:buChar char="-"/>
            </a:pPr>
            <a:r>
              <a:rPr lang="en-US" altLang="cs-CZ" sz="1400">
                <a:latin typeface="Arial" panose="020B0604020202020204" pitchFamily="34" charset="0"/>
              </a:rPr>
              <a:t>proteinuria, ede</a:t>
            </a:r>
            <a:r>
              <a:rPr lang="cs-CZ" altLang="cs-CZ" sz="1400">
                <a:latin typeface="Arial" panose="020B0604020202020204" pitchFamily="34" charset="0"/>
              </a:rPr>
              <a:t>m</a:t>
            </a:r>
            <a:r>
              <a:rPr lang="en-US" altLang="cs-CZ" sz="1400">
                <a:latin typeface="Arial" panose="020B0604020202020204" pitchFamily="34" charset="0"/>
              </a:rPr>
              <a:t>a, hematouria, renal failure</a:t>
            </a:r>
          </a:p>
        </p:txBody>
      </p:sp>
      <p:pic>
        <p:nvPicPr>
          <p:cNvPr id="15364" name="Picture 4" descr="http://www.ndt-educational.org/images/p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863" y="1304925"/>
            <a:ext cx="342423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ferrario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800" y="4076700"/>
            <a:ext cx="34163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Illustration of a glomerular capillary-Dr. Charles Jennet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789363"/>
            <a:ext cx="40481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6492483" cy="400110"/>
          </a:xfrm>
          <a:prstGeom prst="rect">
            <a:avLst/>
          </a:prstGeom>
          <a:noFill/>
          <a:ln>
            <a:noFill/>
          </a:ln>
        </p:spPr>
        <p:txBody>
          <a:bodyPr wrap="none" rtlCol="0">
            <a:spAutoFit/>
          </a:bodyPr>
          <a:lstStyle/>
          <a:p>
            <a:r>
              <a:rPr lang="cs-CZ" sz="2000" b="1"/>
              <a:t>BASEMENT MEMBRANE IN CORPUSCULUM RENIS</a:t>
            </a:r>
            <a:endParaRPr lang="en-US" sz="2000" b="1"/>
          </a:p>
        </p:txBody>
      </p:sp>
    </p:spTree>
    <p:extLst>
      <p:ext uri="{BB962C8B-B14F-4D97-AF65-F5344CB8AC3E}">
        <p14:creationId xmlns:p14="http://schemas.microsoft.com/office/powerpoint/2010/main" val="382860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http://upload.wikimedia.org/wikipedia/commons/a/a0/Heart_anterior_exterior_view.jpg"/>
          <p:cNvPicPr>
            <a:picLocks noChangeAspect="1" noChangeArrowheads="1"/>
          </p:cNvPicPr>
          <p:nvPr/>
        </p:nvPicPr>
        <p:blipFill>
          <a:blip r:embed="rId2" cstate="print">
            <a:extLst>
              <a:ext uri="{28A0092B-C50C-407E-A947-70E740481C1C}">
                <a14:useLocalDpi xmlns:a14="http://schemas.microsoft.com/office/drawing/2010/main" val="0"/>
              </a:ext>
            </a:extLst>
          </a:blip>
          <a:srcRect l="17706" r="20467"/>
          <a:stretch>
            <a:fillRect/>
          </a:stretch>
        </p:blipFill>
        <p:spPr bwMode="auto">
          <a:xfrm>
            <a:off x="4572000" y="2383984"/>
            <a:ext cx="2365457" cy="3497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 Box 4"/>
          <p:cNvSpPr txBox="1">
            <a:spLocks noChangeArrowheads="1"/>
          </p:cNvSpPr>
          <p:nvPr/>
        </p:nvSpPr>
        <p:spPr bwMode="auto">
          <a:xfrm>
            <a:off x="123825" y="703263"/>
            <a:ext cx="88217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defTabSz="1809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18097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180975">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180975">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180975">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1809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1809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1809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1809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20000"/>
              </a:lnSpc>
              <a:spcBef>
                <a:spcPct val="0"/>
              </a:spcBef>
              <a:buFont typeface="Arial" panose="020B0604020202020204" pitchFamily="34" charset="0"/>
              <a:buChar char="-"/>
            </a:pPr>
            <a:r>
              <a:rPr lang="en-US" altLang="cs-CZ" sz="1800"/>
              <a:t> 6 </a:t>
            </a:r>
            <a:r>
              <a:rPr lang="en-US" altLang="cs-CZ" sz="1800">
                <a:sym typeface="Symbol" panose="05050102010706020507" pitchFamily="18" charset="2"/>
              </a:rPr>
              <a:t> 10</a:t>
            </a:r>
            <a:r>
              <a:rPr lang="en-US" altLang="cs-CZ" sz="1800" baseline="30000">
                <a:sym typeface="Symbol" panose="05050102010706020507" pitchFamily="18" charset="2"/>
              </a:rPr>
              <a:t>13</a:t>
            </a:r>
            <a:r>
              <a:rPr lang="en-US" altLang="cs-CZ" sz="1800" b="0" baseline="30000">
                <a:sym typeface="Symbol" panose="05050102010706020507" pitchFamily="18" charset="2"/>
              </a:rPr>
              <a:t> </a:t>
            </a:r>
            <a:r>
              <a:rPr lang="en-US" altLang="cs-CZ" sz="1800">
                <a:sym typeface="Symbol" panose="05050102010706020507" pitchFamily="18" charset="2"/>
              </a:rPr>
              <a:t>CELLS</a:t>
            </a:r>
            <a:r>
              <a:rPr lang="en-US" altLang="cs-CZ" sz="1800" b="0">
                <a:sym typeface="Symbol" panose="05050102010706020507" pitchFamily="18" charset="2"/>
              </a:rPr>
              <a:t> of </a:t>
            </a:r>
            <a:r>
              <a:rPr lang="en-US" altLang="cs-CZ" sz="1800">
                <a:sym typeface="Symbol" panose="05050102010706020507" pitchFamily="18" charset="2"/>
              </a:rPr>
              <a:t>200</a:t>
            </a:r>
            <a:r>
              <a:rPr lang="en-US" altLang="cs-CZ" sz="1800" b="0">
                <a:sym typeface="Symbol" panose="05050102010706020507" pitchFamily="18" charset="2"/>
              </a:rPr>
              <a:t> different types</a:t>
            </a:r>
            <a:endParaRPr lang="cs-CZ" altLang="cs-CZ" sz="1800" b="0">
              <a:sym typeface="Symbol" panose="05050102010706020507" pitchFamily="18" charset="2"/>
            </a:endParaRPr>
          </a:p>
          <a:p>
            <a:pPr eaLnBrk="1" hangingPunct="1">
              <a:lnSpc>
                <a:spcPct val="120000"/>
              </a:lnSpc>
              <a:spcBef>
                <a:spcPct val="0"/>
              </a:spcBef>
              <a:buFont typeface="Arial" panose="020B0604020202020204" pitchFamily="34" charset="0"/>
              <a:buChar char="-"/>
            </a:pPr>
            <a:r>
              <a:rPr lang="cs-CZ" altLang="cs-CZ" sz="1800" b="0"/>
              <a:t> </a:t>
            </a:r>
            <a:r>
              <a:rPr lang="en-US" altLang="cs-CZ" sz="1800" b="0"/>
              <a:t>cells form </a:t>
            </a:r>
            <a:r>
              <a:rPr lang="en-US" altLang="cs-CZ" sz="1800"/>
              <a:t>functional</a:t>
            </a:r>
            <a:r>
              <a:rPr lang="en-US" altLang="cs-CZ" sz="1800" b="0"/>
              <a:t>,  </a:t>
            </a:r>
            <a:r>
              <a:rPr lang="en-US" altLang="cs-CZ" sz="1800"/>
              <a:t>three-dimensional</a:t>
            </a:r>
            <a:r>
              <a:rPr lang="en-US" altLang="cs-CZ" sz="1800" b="0"/>
              <a:t>, organized </a:t>
            </a:r>
            <a:r>
              <a:rPr lang="en-US" altLang="cs-CZ" sz="1800"/>
              <a:t>aggregations</a:t>
            </a:r>
            <a:r>
              <a:rPr lang="en-US" altLang="cs-CZ" sz="1800" b="0"/>
              <a:t> of morphologically similar </a:t>
            </a:r>
            <a:r>
              <a:rPr lang="en-US" altLang="cs-CZ" sz="1800"/>
              <a:t>cells</a:t>
            </a:r>
            <a:r>
              <a:rPr lang="en-US" altLang="cs-CZ" sz="1800" b="0"/>
              <a:t> and their </a:t>
            </a:r>
            <a:r>
              <a:rPr lang="en-US" altLang="cs-CZ" sz="1800"/>
              <a:t>products</a:t>
            </a:r>
            <a:r>
              <a:rPr lang="en-US" altLang="cs-CZ" sz="1800" b="0"/>
              <a:t> </a:t>
            </a:r>
            <a:r>
              <a:rPr lang="cs-CZ" altLang="cs-CZ" sz="1800" b="0"/>
              <a:t>and </a:t>
            </a:r>
            <a:r>
              <a:rPr lang="en-US" altLang="cs-CZ" sz="1800" b="0"/>
              <a:t>derivatives - TISSUES</a:t>
            </a:r>
          </a:p>
          <a:p>
            <a:pPr eaLnBrk="1" hangingPunct="1">
              <a:lnSpc>
                <a:spcPct val="120000"/>
              </a:lnSpc>
              <a:spcBef>
                <a:spcPct val="0"/>
              </a:spcBef>
              <a:buFont typeface="Arial" panose="020B0604020202020204" pitchFamily="34" charset="0"/>
              <a:buChar char="-"/>
            </a:pPr>
            <a:r>
              <a:rPr lang="cs-CZ" altLang="cs-CZ" sz="1800" b="0"/>
              <a:t> </a:t>
            </a:r>
            <a:r>
              <a:rPr lang="en-US" altLang="cs-CZ" sz="1800" b="0"/>
              <a:t>tissues constitute </a:t>
            </a:r>
            <a:r>
              <a:rPr lang="en-US" altLang="cs-CZ" sz="1800"/>
              <a:t>ORGANS</a:t>
            </a:r>
            <a:r>
              <a:rPr lang="en-US" altLang="cs-CZ" sz="1800" b="0"/>
              <a:t> and organ systems</a:t>
            </a:r>
          </a:p>
          <a:p>
            <a:pPr eaLnBrk="1" hangingPunct="1">
              <a:lnSpc>
                <a:spcPct val="120000"/>
              </a:lnSpc>
              <a:spcBef>
                <a:spcPct val="0"/>
              </a:spcBef>
              <a:buFont typeface="Arial" panose="020B0604020202020204" pitchFamily="34" charset="0"/>
              <a:buChar char="-"/>
            </a:pPr>
            <a:endParaRPr lang="en-US" altLang="cs-CZ" sz="1800" b="0">
              <a:sym typeface="Symbol" panose="05050102010706020507" pitchFamily="18" charset="2"/>
            </a:endParaRPr>
          </a:p>
        </p:txBody>
      </p:sp>
      <p:pic>
        <p:nvPicPr>
          <p:cNvPr id="7175"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t="47250"/>
          <a:stretch/>
        </p:blipFill>
        <p:spPr bwMode="auto">
          <a:xfrm>
            <a:off x="163057" y="4725677"/>
            <a:ext cx="3622521" cy="18600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057" y="2457450"/>
            <a:ext cx="2844800" cy="1773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7"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8816" y="3071219"/>
            <a:ext cx="1515184" cy="18530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8" name="TextovéPole 5"/>
          <p:cNvSpPr txBox="1">
            <a:spLocks noChangeArrowheads="1"/>
          </p:cNvSpPr>
          <p:nvPr/>
        </p:nvSpPr>
        <p:spPr bwMode="auto">
          <a:xfrm>
            <a:off x="238312" y="6454781"/>
            <a:ext cx="10144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r>
              <a:rPr lang="cs-CZ" altLang="cs-CZ" sz="1100"/>
              <a:t>Myocardium</a:t>
            </a:r>
            <a:endParaRPr lang="en-US" altLang="cs-CZ" sz="1100"/>
          </a:p>
        </p:txBody>
      </p:sp>
      <p:sp>
        <p:nvSpPr>
          <p:cNvPr id="16" name="Obdélník 15"/>
          <p:cNvSpPr/>
          <p:nvPr/>
        </p:nvSpPr>
        <p:spPr>
          <a:xfrm>
            <a:off x="0" y="-2454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ovéPole 16"/>
          <p:cNvSpPr txBox="1"/>
          <p:nvPr/>
        </p:nvSpPr>
        <p:spPr>
          <a:xfrm>
            <a:off x="-59266" y="36042"/>
            <a:ext cx="3067123" cy="400110"/>
          </a:xfrm>
          <a:prstGeom prst="rect">
            <a:avLst/>
          </a:prstGeom>
          <a:noFill/>
          <a:ln>
            <a:noFill/>
          </a:ln>
        </p:spPr>
        <p:txBody>
          <a:bodyPr wrap="none" rtlCol="0">
            <a:spAutoFit/>
          </a:bodyPr>
          <a:lstStyle/>
          <a:p>
            <a:pPr lvl="0" algn="ctr" eaLnBrk="1" hangingPunct="1">
              <a:spcBef>
                <a:spcPct val="50000"/>
              </a:spcBef>
            </a:pPr>
            <a:r>
              <a:rPr lang="cs-CZ" altLang="cs-CZ" sz="2000" b="0">
                <a:solidFill>
                  <a:srgbClr val="000000"/>
                </a:solidFill>
              </a:rPr>
              <a:t>TISSUES AND ORGANS</a:t>
            </a:r>
            <a:endParaRPr lang="en-US" altLang="cs-CZ" sz="2000" b="0">
              <a:solidFill>
                <a:srgbClr val="000000"/>
              </a:solidFill>
            </a:endParaRPr>
          </a:p>
        </p:txBody>
      </p:sp>
    </p:spTree>
    <p:extLst>
      <p:ext uri="{BB962C8B-B14F-4D97-AF65-F5344CB8AC3E}">
        <p14:creationId xmlns:p14="http://schemas.microsoft.com/office/powerpoint/2010/main" val="3462772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6027.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267768" y="764704"/>
            <a:ext cx="4760529" cy="551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005003.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09926" y="2059429"/>
            <a:ext cx="3828281" cy="315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2091193" y="2083729"/>
            <a:ext cx="456632" cy="21744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715347" cy="400110"/>
          </a:xfrm>
          <a:prstGeom prst="rect">
            <a:avLst/>
          </a:prstGeom>
          <a:noFill/>
          <a:ln>
            <a:noFill/>
          </a:ln>
        </p:spPr>
        <p:txBody>
          <a:bodyPr wrap="none" rtlCol="0">
            <a:spAutoFit/>
          </a:bodyPr>
          <a:lstStyle/>
          <a:p>
            <a:r>
              <a:rPr lang="cs-CZ" sz="2000" b="1"/>
              <a:t>EMBRYONIC ORIGIN OF EPITHELIAL TISSUE</a:t>
            </a:r>
            <a:endParaRPr lang="en-US" sz="2000" b="1"/>
          </a:p>
        </p:txBody>
      </p:sp>
    </p:spTree>
    <p:extLst>
      <p:ext uri="{BB962C8B-B14F-4D97-AF65-F5344CB8AC3E}">
        <p14:creationId xmlns:p14="http://schemas.microsoft.com/office/powerpoint/2010/main" val="1722605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54" name="Group 30"/>
          <p:cNvGraphicFramePr>
            <a:graphicFrameLocks noGrp="1"/>
          </p:cNvGraphicFramePr>
          <p:nvPr>
            <p:extLst>
              <p:ext uri="{D42A27DB-BD31-4B8C-83A1-F6EECF244321}">
                <p14:modId xmlns:p14="http://schemas.microsoft.com/office/powerpoint/2010/main" val="771715656"/>
              </p:ext>
            </p:extLst>
          </p:nvPr>
        </p:nvGraphicFramePr>
        <p:xfrm>
          <a:off x="614475" y="1844675"/>
          <a:ext cx="8496300" cy="4364212"/>
        </p:xfrm>
        <a:graphic>
          <a:graphicData uri="http://schemas.openxmlformats.org/drawingml/2006/table">
            <a:tbl>
              <a:tblPr/>
              <a:tblGrid>
                <a:gridCol w="1223963">
                  <a:extLst>
                    <a:ext uri="{9D8B030D-6E8A-4147-A177-3AD203B41FA5}">
                      <a16:colId xmlns:a16="http://schemas.microsoft.com/office/drawing/2014/main" val="20000"/>
                    </a:ext>
                  </a:extLst>
                </a:gridCol>
                <a:gridCol w="7272337">
                  <a:extLst>
                    <a:ext uri="{9D8B030D-6E8A-4147-A177-3AD203B41FA5}">
                      <a16:colId xmlns:a16="http://schemas.microsoft.com/office/drawing/2014/main" val="20001"/>
                    </a:ext>
                  </a:extLst>
                </a:gridCol>
              </a:tblGrid>
              <a:tr h="51920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400" b="0" i="0" u="none" strike="noStrike" cap="none" normalizeH="0" baseline="0">
                          <a:ln>
                            <a:noFill/>
                          </a:ln>
                          <a:solidFill>
                            <a:schemeClr val="tx1"/>
                          </a:solidFill>
                          <a:effectLst/>
                          <a:latin typeface="Arial" charset="0"/>
                          <a:cs typeface="Arial" charset="0"/>
                        </a:rPr>
                        <a:t>Germ la</a:t>
                      </a:r>
                      <a:r>
                        <a:rPr kumimoji="0" lang="cs-CZ" sz="1400" b="0" i="0" u="none" strike="noStrike" cap="none" normalizeH="0" baseline="0">
                          <a:ln>
                            <a:noFill/>
                          </a:ln>
                          <a:solidFill>
                            <a:schemeClr val="tx1"/>
                          </a:solidFill>
                          <a:effectLst/>
                          <a:latin typeface="Arial" charset="0"/>
                          <a:cs typeface="Arial" charset="0"/>
                        </a:rPr>
                        <a:t>y</a:t>
                      </a:r>
                      <a:r>
                        <a:rPr kumimoji="0" lang="en-US" sz="1400" b="0" i="0" u="none" strike="noStrike" cap="none" normalizeH="0" baseline="0">
                          <a:ln>
                            <a:noFill/>
                          </a:ln>
                          <a:solidFill>
                            <a:schemeClr val="tx1"/>
                          </a:solidFill>
                          <a:effectLst/>
                          <a:latin typeface="Arial" charset="0"/>
                          <a:cs typeface="Arial" charset="0"/>
                        </a:rPr>
                        <a:t>er</a:t>
                      </a:r>
                      <a:endParaRPr kumimoji="0" lang="cs-CZ" sz="1400" b="0" i="0" u="none" strike="noStrike" cap="none" normalizeH="0" baseline="0" dirty="0">
                        <a:ln>
                          <a:noFill/>
                        </a:ln>
                        <a:solidFill>
                          <a:schemeClr val="tx1"/>
                        </a:solidFill>
                        <a:effectLst/>
                        <a:latin typeface="Arial" charset="0"/>
                        <a:cs typeface="Arial"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400" b="0" i="0" u="none" strike="noStrike" cap="none" normalizeH="0" baseline="0">
                          <a:ln>
                            <a:noFill/>
                          </a:ln>
                          <a:solidFill>
                            <a:schemeClr val="tx1"/>
                          </a:solidFill>
                          <a:effectLst/>
                          <a:latin typeface="Arial" charset="0"/>
                          <a:cs typeface="Arial" charset="0"/>
                        </a:rPr>
                        <a:t>Epithelial derivatives</a:t>
                      </a:r>
                      <a:endParaRPr kumimoji="0" lang="cs-CZ" sz="1400" b="0" i="0" u="none" strike="noStrike" cap="none" normalizeH="0" baseline="0">
                        <a:ln>
                          <a:noFill/>
                        </a:ln>
                        <a:solidFill>
                          <a:schemeClr val="tx1"/>
                        </a:solidFill>
                        <a:effectLst/>
                        <a:latin typeface="Arial" charset="0"/>
                        <a:cs typeface="Arial"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18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cs-CZ" sz="1400" b="0" i="0" u="none" strike="noStrike" cap="none" normalizeH="0" baseline="0">
                          <a:ln>
                            <a:noFill/>
                          </a:ln>
                          <a:solidFill>
                            <a:schemeClr val="tx1"/>
                          </a:solidFill>
                          <a:effectLst/>
                          <a:latin typeface="Arial" charset="0"/>
                          <a:cs typeface="Arial" charset="0"/>
                        </a:rPr>
                        <a:t>E</a:t>
                      </a:r>
                      <a:r>
                        <a:rPr kumimoji="0" lang="en-US" sz="1400" b="0" i="0" u="none" strike="noStrike" cap="none" normalizeH="0" baseline="0">
                          <a:ln>
                            <a:noFill/>
                          </a:ln>
                          <a:solidFill>
                            <a:schemeClr val="tx1"/>
                          </a:solidFill>
                          <a:effectLst/>
                          <a:latin typeface="Arial" charset="0"/>
                          <a:cs typeface="Arial" charset="0"/>
                        </a:rPr>
                        <a:t>c</a:t>
                      </a:r>
                      <a:r>
                        <a:rPr kumimoji="0" lang="cs-CZ" sz="1400" b="0" i="0" u="none" strike="noStrike" cap="none" normalizeH="0" baseline="0">
                          <a:ln>
                            <a:noFill/>
                          </a:ln>
                          <a:solidFill>
                            <a:schemeClr val="tx1"/>
                          </a:solidFill>
                          <a:effectLst/>
                          <a:latin typeface="Arial" charset="0"/>
                          <a:cs typeface="Arial" charset="0"/>
                        </a:rPr>
                        <a:t>toderm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en-US" sz="1400" b="0" i="0" u="none" strike="noStrike" cap="none" normalizeH="0" baseline="0">
                          <a:ln>
                            <a:noFill/>
                          </a:ln>
                          <a:solidFill>
                            <a:schemeClr val="tx1"/>
                          </a:solidFill>
                          <a:effectLst/>
                          <a:latin typeface="Arial" charset="0"/>
                          <a:cs typeface="Arial" charset="0"/>
                        </a:rPr>
                        <a:t>Epidermis </a:t>
                      </a:r>
                      <a:r>
                        <a:rPr kumimoji="0" lang="cs-CZ" sz="1400" b="0" i="0" u="none" strike="noStrike" cap="none" normalizeH="0" baseline="0">
                          <a:ln>
                            <a:noFill/>
                          </a:ln>
                          <a:solidFill>
                            <a:schemeClr val="tx1"/>
                          </a:solidFill>
                          <a:effectLst/>
                          <a:latin typeface="Arial" charset="0"/>
                          <a:cs typeface="Arial" charset="0"/>
                        </a:rPr>
                        <a:t>(</a:t>
                      </a:r>
                      <a:r>
                        <a:rPr kumimoji="0" lang="en-US" sz="1400" b="0" i="0" u="none" strike="noStrike" cap="none" normalizeH="0" baseline="0">
                          <a:ln>
                            <a:noFill/>
                          </a:ln>
                          <a:solidFill>
                            <a:schemeClr val="tx1"/>
                          </a:solidFill>
                          <a:effectLst/>
                          <a:latin typeface="Arial" charset="0"/>
                          <a:cs typeface="Arial" charset="0"/>
                        </a:rPr>
                        <a:t>stratified squamous keratini</a:t>
                      </a:r>
                      <a:r>
                        <a:rPr kumimoji="0" lang="cs-CZ" sz="1400" b="0" i="0" u="none" strike="noStrike" cap="none" normalizeH="0" baseline="0">
                          <a:ln>
                            <a:noFill/>
                          </a:ln>
                          <a:solidFill>
                            <a:schemeClr val="tx1"/>
                          </a:solidFill>
                          <a:effectLst/>
                          <a:latin typeface="Arial" charset="0"/>
                          <a:cs typeface="Arial" charset="0"/>
                        </a:rPr>
                        <a:t>z</a:t>
                      </a:r>
                      <a:r>
                        <a:rPr kumimoji="0" lang="en-US" sz="1400" b="0" i="0" u="none" strike="noStrike" cap="none" normalizeH="0" baseline="0">
                          <a:ln>
                            <a:noFill/>
                          </a:ln>
                          <a:solidFill>
                            <a:schemeClr val="tx1"/>
                          </a:solidFill>
                          <a:effectLst/>
                          <a:latin typeface="Arial" charset="0"/>
                          <a:cs typeface="Arial" charset="0"/>
                        </a:rPr>
                        <a:t>ed epithelium</a:t>
                      </a:r>
                      <a:r>
                        <a:rPr kumimoji="0" lang="cs-CZ" sz="1400" b="0" i="0" u="none" strike="noStrike" cap="none" normalizeH="0" baseline="0">
                          <a:ln>
                            <a:noFill/>
                          </a:ln>
                          <a:solidFill>
                            <a:schemeClr val="tx1"/>
                          </a:solidFill>
                          <a:effectLst/>
                          <a:latin typeface="Arial" charset="0"/>
                          <a:cs typeface="Arial" charset="0"/>
                        </a:rPr>
                        <a:t>)</a:t>
                      </a:r>
                      <a:endParaRPr kumimoji="0" lang="cs-CZ" sz="1400" b="0" i="0" u="none" strike="noStrike" cap="none" normalizeH="0" baseline="0" dirty="0">
                        <a:ln>
                          <a:noFill/>
                        </a:ln>
                        <a:solidFill>
                          <a:schemeClr val="tx1"/>
                        </a:solidFill>
                        <a:effectLst/>
                        <a:latin typeface="Arial" charset="0"/>
                        <a:cs typeface="Arial" charset="0"/>
                      </a:endParaRP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en-US" sz="1400" b="0" i="0" u="none" strike="noStrike" cap="none" normalizeH="0" baseline="0">
                          <a:ln>
                            <a:noFill/>
                          </a:ln>
                          <a:solidFill>
                            <a:schemeClr val="tx1"/>
                          </a:solidFill>
                          <a:effectLst/>
                          <a:latin typeface="Arial" charset="0"/>
                          <a:cs typeface="Arial" charset="0"/>
                        </a:rPr>
                        <a:t>Sweat glands and ducts </a:t>
                      </a:r>
                      <a:r>
                        <a:rPr kumimoji="0" lang="cs-CZ" sz="1400" b="0" i="0" u="none" strike="noStrike" cap="none" normalizeH="0" baseline="0">
                          <a:ln>
                            <a:noFill/>
                          </a:ln>
                          <a:solidFill>
                            <a:schemeClr val="tx1"/>
                          </a:solidFill>
                          <a:effectLst/>
                          <a:latin typeface="Arial" charset="0"/>
                          <a:cs typeface="Arial" charset="0"/>
                        </a:rPr>
                        <a:t>(</a:t>
                      </a:r>
                      <a:r>
                        <a:rPr kumimoji="0" lang="en-US" sz="1400" b="0" i="0" u="none" strike="noStrike" cap="none" normalizeH="0" baseline="0">
                          <a:ln>
                            <a:noFill/>
                          </a:ln>
                          <a:solidFill>
                            <a:schemeClr val="tx1"/>
                          </a:solidFill>
                          <a:effectLst/>
                          <a:latin typeface="Arial" charset="0"/>
                          <a:cs typeface="Arial" charset="0"/>
                        </a:rPr>
                        <a:t>simple and stratified cuboidal</a:t>
                      </a:r>
                      <a:r>
                        <a:rPr kumimoji="0" lang="cs-CZ" sz="1400" b="0" i="0" u="none" strike="noStrike" cap="none" normalizeH="0" baseline="0">
                          <a:ln>
                            <a:noFill/>
                          </a:ln>
                          <a:solidFill>
                            <a:schemeClr val="tx1"/>
                          </a:solidFill>
                          <a:effectLst/>
                          <a:latin typeface="Arial" charset="0"/>
                          <a:cs typeface="Arial" charset="0"/>
                        </a:rPr>
                        <a:t> epithelium</a:t>
                      </a:r>
                      <a:r>
                        <a:rPr kumimoji="0" lang="en-US" sz="1400" b="0" i="0" u="none" strike="noStrike" cap="none" normalizeH="0" baseline="0">
                          <a:ln>
                            <a:noFill/>
                          </a:ln>
                          <a:solidFill>
                            <a:schemeClr val="tx1"/>
                          </a:solidFill>
                          <a:effectLst/>
                          <a:latin typeface="Arial" charset="0"/>
                          <a:cs typeface="Arial" charset="0"/>
                        </a:rPr>
                        <a:t>)</a:t>
                      </a:r>
                      <a:endParaRPr kumimoji="0" lang="cs-CZ" sz="1400" b="0" i="0" u="none" strike="noStrike" cap="none" normalizeH="0" baseline="0" dirty="0">
                        <a:ln>
                          <a:noFill/>
                        </a:ln>
                        <a:solidFill>
                          <a:schemeClr val="tx1"/>
                        </a:solidFill>
                        <a:effectLst/>
                        <a:latin typeface="Arial" charset="0"/>
                        <a:cs typeface="Arial" charset="0"/>
                      </a:endParaRP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a:ln>
                            <a:noFill/>
                          </a:ln>
                          <a:solidFill>
                            <a:schemeClr val="tx1"/>
                          </a:solidFill>
                          <a:effectLst/>
                          <a:latin typeface="Arial" charset="0"/>
                          <a:cs typeface="Arial" charset="0"/>
                        </a:rPr>
                        <a:t>O</a:t>
                      </a:r>
                      <a:r>
                        <a:rPr kumimoji="0" lang="en-US" sz="1400" b="0" i="0" u="none" strike="noStrike" cap="none" normalizeH="0" baseline="0">
                          <a:ln>
                            <a:noFill/>
                          </a:ln>
                          <a:solidFill>
                            <a:schemeClr val="tx1"/>
                          </a:solidFill>
                          <a:effectLst/>
                          <a:latin typeface="Arial" charset="0"/>
                          <a:cs typeface="Arial" charset="0"/>
                        </a:rPr>
                        <a:t>ral cavity</a:t>
                      </a:r>
                      <a:r>
                        <a:rPr kumimoji="0" lang="cs-CZ" sz="1400" b="0" i="0" u="none" strike="noStrike" cap="none" normalizeH="0" baseline="0">
                          <a:ln>
                            <a:noFill/>
                          </a:ln>
                          <a:solidFill>
                            <a:schemeClr val="tx1"/>
                          </a:solidFill>
                          <a:effectLst/>
                          <a:latin typeface="Arial" charset="0"/>
                          <a:cs typeface="Arial" charset="0"/>
                        </a:rPr>
                        <a:t>, vagina, anal canal (</a:t>
                      </a:r>
                      <a:r>
                        <a:rPr kumimoji="0" lang="en-US" sz="1400" b="0" i="0" u="none" strike="noStrike" cap="none" normalizeH="0" baseline="0">
                          <a:ln>
                            <a:noFill/>
                          </a:ln>
                          <a:solidFill>
                            <a:schemeClr val="tx1"/>
                          </a:solidFill>
                          <a:effectLst/>
                          <a:latin typeface="Arial" charset="0"/>
                          <a:cs typeface="Arial" charset="0"/>
                        </a:rPr>
                        <a:t>stratified squamous </a:t>
                      </a:r>
                      <a:r>
                        <a:rPr kumimoji="0" lang="cs-CZ" sz="1400" b="0" i="0" u="none" strike="noStrike" cap="none" normalizeH="0" baseline="0">
                          <a:ln>
                            <a:noFill/>
                          </a:ln>
                          <a:solidFill>
                            <a:schemeClr val="tx1"/>
                          </a:solidFill>
                          <a:effectLst/>
                          <a:latin typeface="Arial" charset="0"/>
                          <a:cs typeface="Arial" charset="0"/>
                        </a:rPr>
                        <a:t>non-</a:t>
                      </a:r>
                      <a:r>
                        <a:rPr kumimoji="0" lang="en-US" sz="1400" b="0" i="0" u="none" strike="noStrike" cap="none" normalizeH="0" baseline="0">
                          <a:ln>
                            <a:noFill/>
                          </a:ln>
                          <a:solidFill>
                            <a:schemeClr val="tx1"/>
                          </a:solidFill>
                          <a:effectLst/>
                          <a:latin typeface="Arial" charset="0"/>
                          <a:cs typeface="Arial" charset="0"/>
                        </a:rPr>
                        <a:t>keratini</a:t>
                      </a:r>
                      <a:r>
                        <a:rPr kumimoji="0" lang="cs-CZ" sz="1400" b="0" i="0" u="none" strike="noStrike" cap="none" normalizeH="0" baseline="0">
                          <a:ln>
                            <a:noFill/>
                          </a:ln>
                          <a:solidFill>
                            <a:schemeClr val="tx1"/>
                          </a:solidFill>
                          <a:effectLst/>
                          <a:latin typeface="Arial" charset="0"/>
                          <a:cs typeface="Arial" charset="0"/>
                        </a:rPr>
                        <a:t>z</a:t>
                      </a:r>
                      <a:r>
                        <a:rPr kumimoji="0" lang="en-US" sz="1400" b="0" i="0" u="none" strike="noStrike" cap="none" normalizeH="0" baseline="0">
                          <a:ln>
                            <a:noFill/>
                          </a:ln>
                          <a:solidFill>
                            <a:schemeClr val="tx1"/>
                          </a:solidFill>
                          <a:effectLst/>
                          <a:latin typeface="Arial" charset="0"/>
                          <a:cs typeface="Arial" charset="0"/>
                        </a:rPr>
                        <a:t>ed epithelium</a:t>
                      </a:r>
                      <a:r>
                        <a:rPr kumimoji="0" lang="cs-CZ" sz="1400" b="0" i="0" u="none" strike="noStrike" cap="none" normalizeH="0" baseline="0">
                          <a:ln>
                            <a:noFill/>
                          </a:ln>
                          <a:solidFill>
                            <a:schemeClr val="tx1"/>
                          </a:solidFill>
                          <a:effectLst/>
                          <a:latin typeface="Arial" charset="0"/>
                          <a:cs typeface="Arial" charset="0"/>
                        </a:rPr>
                        <a:t>)</a:t>
                      </a:r>
                      <a:endParaRPr kumimoji="0" lang="cs-CZ" sz="1400" b="0" i="0" u="none" strike="noStrike" cap="none" normalizeH="0" baseline="0" dirty="0">
                        <a:ln>
                          <a:noFill/>
                        </a:ln>
                        <a:solidFill>
                          <a:schemeClr val="tx1"/>
                        </a:solidFill>
                        <a:effectLst/>
                        <a:latin typeface="Arial" charset="0"/>
                        <a:cs typeface="Arial"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047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cs-CZ" sz="1400" b="0" i="0" u="none" strike="noStrike" cap="none" normalizeH="0" baseline="0">
                          <a:ln>
                            <a:noFill/>
                          </a:ln>
                          <a:solidFill>
                            <a:schemeClr val="tx1"/>
                          </a:solidFill>
                          <a:effectLst/>
                          <a:latin typeface="Arial" charset="0"/>
                          <a:cs typeface="Arial" charset="0"/>
                        </a:rPr>
                        <a:t>Me</a:t>
                      </a:r>
                      <a:r>
                        <a:rPr kumimoji="0" lang="en-US" sz="1400" b="0" i="0" u="none" strike="noStrike" cap="none" normalizeH="0" baseline="0">
                          <a:ln>
                            <a:noFill/>
                          </a:ln>
                          <a:solidFill>
                            <a:schemeClr val="tx1"/>
                          </a:solidFill>
                          <a:effectLst/>
                          <a:latin typeface="Arial" charset="0"/>
                          <a:cs typeface="Arial" charset="0"/>
                        </a:rPr>
                        <a:t>s</a:t>
                      </a:r>
                      <a:r>
                        <a:rPr kumimoji="0" lang="cs-CZ" sz="1400" b="0" i="0" u="none" strike="noStrike" cap="none" normalizeH="0" baseline="0">
                          <a:ln>
                            <a:noFill/>
                          </a:ln>
                          <a:solidFill>
                            <a:schemeClr val="tx1"/>
                          </a:solidFill>
                          <a:effectLst/>
                          <a:latin typeface="Arial" charset="0"/>
                          <a:cs typeface="Arial" charset="0"/>
                        </a:rPr>
                        <a:t>oderm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a:ln>
                            <a:noFill/>
                          </a:ln>
                          <a:solidFill>
                            <a:schemeClr val="tx1"/>
                          </a:solidFill>
                          <a:effectLst/>
                          <a:latin typeface="Arial" charset="0"/>
                          <a:cs typeface="Arial" charset="0"/>
                        </a:rPr>
                        <a:t>Endothelium of blood vessels (simple squamous epithelium)</a:t>
                      </a: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a:ln>
                            <a:noFill/>
                          </a:ln>
                          <a:solidFill>
                            <a:schemeClr val="tx1"/>
                          </a:solidFill>
                          <a:effectLst/>
                          <a:latin typeface="Arial" charset="0"/>
                          <a:cs typeface="Arial" charset="0"/>
                        </a:rPr>
                        <a:t>Mesothelium of body cavities (simple squamous epithelium)</a:t>
                      </a: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a:ln>
                            <a:noFill/>
                          </a:ln>
                          <a:solidFill>
                            <a:schemeClr val="tx1"/>
                          </a:solidFill>
                          <a:effectLst/>
                          <a:latin typeface="Arial" charset="0"/>
                          <a:cs typeface="Arial" charset="0"/>
                        </a:rPr>
                        <a:t>Urinary and reproductive passages (transitional, pseudostratified and stratified columnar epithelium, simple cuboidal and columnar epithelium)</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42574">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cs-CZ" sz="1400" b="0" i="0" u="none" strike="noStrike" cap="none" normalizeH="0" baseline="0">
                          <a:ln>
                            <a:noFill/>
                          </a:ln>
                          <a:solidFill>
                            <a:schemeClr val="tx1"/>
                          </a:solidFill>
                          <a:effectLst/>
                          <a:latin typeface="Arial" charset="0"/>
                          <a:cs typeface="Arial" charset="0"/>
                        </a:rPr>
                        <a:t>En</a:t>
                      </a:r>
                      <a:r>
                        <a:rPr kumimoji="0" lang="en-US" sz="1400" b="0" i="0" u="none" strike="noStrike" cap="none" normalizeH="0" baseline="0">
                          <a:ln>
                            <a:noFill/>
                          </a:ln>
                          <a:solidFill>
                            <a:schemeClr val="tx1"/>
                          </a:solidFill>
                          <a:effectLst/>
                          <a:latin typeface="Arial" charset="0"/>
                          <a:cs typeface="Arial" charset="0"/>
                        </a:rPr>
                        <a:t>d</a:t>
                      </a:r>
                      <a:r>
                        <a:rPr kumimoji="0" lang="cs-CZ" sz="1400" b="0" i="0" u="none" strike="noStrike" cap="none" normalizeH="0" baseline="0">
                          <a:ln>
                            <a:noFill/>
                          </a:ln>
                          <a:solidFill>
                            <a:schemeClr val="tx1"/>
                          </a:solidFill>
                          <a:effectLst/>
                          <a:latin typeface="Arial" charset="0"/>
                          <a:cs typeface="Arial" charset="0"/>
                        </a:rPr>
                        <a:t>oderm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dirty="0" err="1">
                          <a:ln>
                            <a:noFill/>
                          </a:ln>
                          <a:solidFill>
                            <a:schemeClr val="tx1"/>
                          </a:solidFill>
                          <a:effectLst/>
                          <a:latin typeface="Arial" charset="0"/>
                          <a:cs typeface="Arial" charset="0"/>
                        </a:rPr>
                        <a:t>Esophagus</a:t>
                      </a:r>
                      <a:r>
                        <a:rPr kumimoji="0" lang="cs-CZ" sz="1400" b="0" i="0" u="none" strike="noStrike" cap="none" normalizeH="0" baseline="0" dirty="0">
                          <a:ln>
                            <a:noFill/>
                          </a:ln>
                          <a:solidFill>
                            <a:schemeClr val="tx1"/>
                          </a:solidFill>
                          <a:effectLst/>
                          <a:latin typeface="Arial" charset="0"/>
                          <a:cs typeface="Arial" charset="0"/>
                        </a:rPr>
                        <a:t> (</a:t>
                      </a:r>
                      <a:r>
                        <a:rPr kumimoji="0" lang="en-US" sz="1400" b="0" i="0" u="none" strike="noStrike" cap="none" normalizeH="0" baseline="0" dirty="0">
                          <a:ln>
                            <a:noFill/>
                          </a:ln>
                          <a:solidFill>
                            <a:schemeClr val="tx1"/>
                          </a:solidFill>
                          <a:effectLst/>
                          <a:latin typeface="Arial" charset="0"/>
                          <a:cs typeface="Arial" charset="0"/>
                        </a:rPr>
                        <a:t>stratified squamous </a:t>
                      </a:r>
                      <a:r>
                        <a:rPr kumimoji="0" lang="cs-CZ" sz="1400" b="0" i="0" u="none" strike="noStrike" cap="none" normalizeH="0" baseline="0" dirty="0">
                          <a:ln>
                            <a:noFill/>
                          </a:ln>
                          <a:solidFill>
                            <a:schemeClr val="tx1"/>
                          </a:solidFill>
                          <a:effectLst/>
                          <a:latin typeface="Arial" charset="0"/>
                          <a:cs typeface="Arial" charset="0"/>
                        </a:rPr>
                        <a:t>non-</a:t>
                      </a:r>
                      <a:r>
                        <a:rPr kumimoji="0" lang="en-US" sz="1400" b="0" i="0" u="none" strike="noStrike" cap="none" normalizeH="0" baseline="0" dirty="0" err="1">
                          <a:ln>
                            <a:noFill/>
                          </a:ln>
                          <a:solidFill>
                            <a:schemeClr val="tx1"/>
                          </a:solidFill>
                          <a:effectLst/>
                          <a:latin typeface="Arial" charset="0"/>
                          <a:cs typeface="Arial" charset="0"/>
                        </a:rPr>
                        <a:t>keratini</a:t>
                      </a:r>
                      <a:r>
                        <a:rPr kumimoji="0" lang="cs-CZ" sz="1400" b="0" i="0" u="none" strike="noStrike" cap="none" normalizeH="0" baseline="0" dirty="0">
                          <a:ln>
                            <a:noFill/>
                          </a:ln>
                          <a:solidFill>
                            <a:schemeClr val="tx1"/>
                          </a:solidFill>
                          <a:effectLst/>
                          <a:latin typeface="Arial" charset="0"/>
                          <a:cs typeface="Arial" charset="0"/>
                        </a:rPr>
                        <a:t>z</a:t>
                      </a:r>
                      <a:r>
                        <a:rPr kumimoji="0" lang="en-US" sz="1400" b="0" i="0" u="none" strike="noStrike" cap="none" normalizeH="0" baseline="0" dirty="0">
                          <a:ln>
                            <a:noFill/>
                          </a:ln>
                          <a:solidFill>
                            <a:schemeClr val="tx1"/>
                          </a:solidFill>
                          <a:effectLst/>
                          <a:latin typeface="Arial" charset="0"/>
                          <a:cs typeface="Arial" charset="0"/>
                        </a:rPr>
                        <a:t>ed epithelium</a:t>
                      </a:r>
                      <a:r>
                        <a:rPr kumimoji="0" lang="cs-CZ" sz="1400" b="0" i="0" u="none" strike="noStrike" cap="none" normalizeH="0" baseline="0" dirty="0">
                          <a:ln>
                            <a:noFill/>
                          </a:ln>
                          <a:solidFill>
                            <a:schemeClr val="tx1"/>
                          </a:solidFill>
                          <a:effectLst/>
                          <a:latin typeface="Arial" charset="0"/>
                          <a:cs typeface="Arial" charset="0"/>
                        </a:rPr>
                        <a:t>)</a:t>
                      </a: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dirty="0">
                          <a:ln>
                            <a:noFill/>
                          </a:ln>
                          <a:solidFill>
                            <a:schemeClr val="tx1"/>
                          </a:solidFill>
                          <a:effectLst/>
                          <a:latin typeface="Arial" charset="0"/>
                          <a:cs typeface="Arial" charset="0"/>
                        </a:rPr>
                        <a:t>GIT (</a:t>
                      </a:r>
                      <a:r>
                        <a:rPr kumimoji="0" lang="cs-CZ" sz="1400" b="0" i="0" u="none" strike="noStrike" cap="none" normalizeH="0" baseline="0" dirty="0" err="1">
                          <a:ln>
                            <a:noFill/>
                          </a:ln>
                          <a:solidFill>
                            <a:schemeClr val="tx1"/>
                          </a:solidFill>
                          <a:effectLst/>
                          <a:latin typeface="Arial" charset="0"/>
                          <a:cs typeface="Arial" charset="0"/>
                        </a:rPr>
                        <a:t>simple</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columnar</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epithelium</a:t>
                      </a:r>
                      <a:r>
                        <a:rPr kumimoji="0" lang="cs-CZ" sz="1400" b="0" i="0" u="none" strike="noStrike" cap="none" normalizeH="0" baseline="0" dirty="0">
                          <a:ln>
                            <a:noFill/>
                          </a:ln>
                          <a:solidFill>
                            <a:schemeClr val="tx1"/>
                          </a:solidFill>
                          <a:effectLst/>
                          <a:latin typeface="Arial" charset="0"/>
                          <a:cs typeface="Arial" charset="0"/>
                        </a:rPr>
                        <a:t>)</a:t>
                      </a: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dirty="0">
                          <a:ln>
                            <a:noFill/>
                          </a:ln>
                          <a:solidFill>
                            <a:schemeClr val="tx1"/>
                          </a:solidFill>
                          <a:effectLst/>
                          <a:latin typeface="Arial" charset="0"/>
                          <a:cs typeface="Arial" charset="0"/>
                        </a:rPr>
                        <a:t>Gall </a:t>
                      </a:r>
                      <a:r>
                        <a:rPr kumimoji="0" lang="cs-CZ" sz="1400" b="0" i="0" u="none" strike="noStrike" cap="none" normalizeH="0" baseline="0" dirty="0" err="1">
                          <a:ln>
                            <a:noFill/>
                          </a:ln>
                          <a:solidFill>
                            <a:schemeClr val="tx1"/>
                          </a:solidFill>
                          <a:effectLst/>
                          <a:latin typeface="Arial" charset="0"/>
                          <a:cs typeface="Arial" charset="0"/>
                        </a:rPr>
                        <a:t>bladder</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simple</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columnar</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epithelium</a:t>
                      </a:r>
                      <a:r>
                        <a:rPr kumimoji="0" lang="cs-CZ" sz="1400" b="0" i="0" u="none" strike="noStrike" cap="none" normalizeH="0" baseline="0" dirty="0">
                          <a:ln>
                            <a:noFill/>
                          </a:ln>
                          <a:solidFill>
                            <a:schemeClr val="tx1"/>
                          </a:solidFill>
                          <a:effectLst/>
                          <a:latin typeface="Arial" charset="0"/>
                          <a:cs typeface="Arial" charset="0"/>
                        </a:rPr>
                        <a:t>)</a:t>
                      </a: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dirty="0">
                          <a:ln>
                            <a:noFill/>
                          </a:ln>
                          <a:solidFill>
                            <a:schemeClr val="tx1"/>
                          </a:solidFill>
                          <a:effectLst/>
                          <a:latin typeface="Arial" charset="0"/>
                          <a:cs typeface="Arial" charset="0"/>
                        </a:rPr>
                        <a:t>Solid </a:t>
                      </a:r>
                      <a:r>
                        <a:rPr kumimoji="0" lang="cs-CZ" sz="1400" b="0" i="0" u="none" strike="noStrike" cap="none" normalizeH="0" baseline="0" dirty="0" err="1">
                          <a:ln>
                            <a:noFill/>
                          </a:ln>
                          <a:solidFill>
                            <a:schemeClr val="tx1"/>
                          </a:solidFill>
                          <a:effectLst/>
                          <a:latin typeface="Arial" charset="0"/>
                          <a:cs typeface="Arial" charset="0"/>
                        </a:rPr>
                        <a:t>glands</a:t>
                      </a:r>
                      <a:r>
                        <a:rPr kumimoji="0" lang="cs-CZ" sz="1400" b="0" i="0" u="none" strike="noStrike" cap="none" normalizeH="0" baseline="0" dirty="0">
                          <a:ln>
                            <a:noFill/>
                          </a:ln>
                          <a:solidFill>
                            <a:schemeClr val="tx1"/>
                          </a:solidFill>
                          <a:effectLst/>
                          <a:latin typeface="Arial" charset="0"/>
                          <a:cs typeface="Arial" charset="0"/>
                        </a:rPr>
                        <a:t> (liver, pankreas)</a:t>
                      </a: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dirty="0" err="1">
                          <a:ln>
                            <a:noFill/>
                          </a:ln>
                          <a:solidFill>
                            <a:schemeClr val="tx1"/>
                          </a:solidFill>
                          <a:effectLst/>
                          <a:latin typeface="Arial" charset="0"/>
                          <a:cs typeface="Arial" charset="0"/>
                        </a:rPr>
                        <a:t>Respiratory</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passages</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ciliated</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pseudostratified</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columnar</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epithelium</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ciliated</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simple</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columnar</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epithelium</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cuboidal</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squamous</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epithelium</a:t>
                      </a:r>
                      <a:r>
                        <a:rPr kumimoji="0" lang="cs-CZ" sz="1400" b="0" i="0" u="none" strike="noStrike" cap="none" normalizeH="0" baseline="0" dirty="0">
                          <a:ln>
                            <a:noFill/>
                          </a:ln>
                          <a:solidFill>
                            <a:schemeClr val="tx1"/>
                          </a:solidFill>
                          <a:effectLst/>
                          <a:latin typeface="Arial" charset="0"/>
                          <a:cs typeface="Arial" charset="0"/>
                        </a:rPr>
                        <a:t>)</a:t>
                      </a:r>
                    </a:p>
                    <a:p>
                      <a:pPr marL="266700" marR="0" lvl="0" indent="-266700" algn="l" defTabSz="914400" rtl="0" eaLnBrk="0" fontAlgn="base" latinLnBrk="0" hangingPunct="0">
                        <a:lnSpc>
                          <a:spcPct val="100000"/>
                        </a:lnSpc>
                        <a:spcBef>
                          <a:spcPct val="20000"/>
                        </a:spcBef>
                        <a:spcAft>
                          <a:spcPct val="0"/>
                        </a:spcAft>
                        <a:buClrTx/>
                        <a:buSzTx/>
                        <a:buFont typeface="Arial" charset="0"/>
                        <a:buAutoNum type="arabicPeriod"/>
                        <a:tabLst/>
                      </a:pPr>
                      <a:r>
                        <a:rPr kumimoji="0" lang="cs-CZ" sz="1400" b="0" i="0" u="none" strike="noStrike" cap="none" normalizeH="0" baseline="0" dirty="0">
                          <a:ln>
                            <a:noFill/>
                          </a:ln>
                          <a:solidFill>
                            <a:schemeClr val="tx1"/>
                          </a:solidFill>
                          <a:effectLst/>
                          <a:latin typeface="Arial" charset="0"/>
                          <a:cs typeface="Arial" charset="0"/>
                        </a:rPr>
                        <a:t>Part </a:t>
                      </a:r>
                      <a:r>
                        <a:rPr kumimoji="0" lang="cs-CZ" sz="1400" b="0" i="0" u="none" strike="noStrike" cap="none" normalizeH="0" baseline="0" dirty="0" err="1">
                          <a:ln>
                            <a:noFill/>
                          </a:ln>
                          <a:solidFill>
                            <a:schemeClr val="tx1"/>
                          </a:solidFill>
                          <a:effectLst/>
                          <a:latin typeface="Arial" charset="0"/>
                          <a:cs typeface="Arial" charset="0"/>
                        </a:rPr>
                        <a:t>of</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urinary</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system</a:t>
                      </a:r>
                      <a:r>
                        <a:rPr kumimoji="0" lang="cs-CZ" sz="1400" b="0" i="0" u="none" strike="noStrike" cap="none" normalizeH="0" baseline="0" dirty="0">
                          <a:ln>
                            <a:noFill/>
                          </a:ln>
                          <a:solidFill>
                            <a:schemeClr val="tx1"/>
                          </a:solidFill>
                          <a:effectLst/>
                          <a:latin typeface="Arial" charset="0"/>
                          <a:cs typeface="Arial" charset="0"/>
                        </a:rPr>
                        <a:t> (</a:t>
                      </a:r>
                      <a:r>
                        <a:rPr kumimoji="0" lang="cs-CZ" sz="1400" b="0" i="0" u="none" strike="noStrike" cap="none" normalizeH="0" baseline="0" dirty="0" err="1">
                          <a:ln>
                            <a:noFill/>
                          </a:ln>
                          <a:solidFill>
                            <a:schemeClr val="tx1"/>
                          </a:solidFill>
                          <a:effectLst/>
                          <a:latin typeface="Arial" charset="0"/>
                          <a:cs typeface="Arial" charset="0"/>
                        </a:rPr>
                        <a:t>cloaca-derived</a:t>
                      </a:r>
                      <a:r>
                        <a:rPr kumimoji="0" lang="cs-CZ" sz="1400" b="0" i="0" u="none" strike="noStrike" cap="none" normalizeH="0" baseline="0" dirty="0">
                          <a:ln>
                            <a:noFill/>
                          </a:ln>
                          <a:solidFill>
                            <a:schemeClr val="tx1"/>
                          </a:solidFill>
                          <a:effectLst/>
                          <a:latin typeface="Arial" charset="0"/>
                          <a:cs typeface="Arial" charset="0"/>
                        </a:rPr>
                        <a:t>)</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404" name="TextovéPole 7"/>
          <p:cNvSpPr txBox="1">
            <a:spLocks noChangeArrowheads="1"/>
          </p:cNvSpPr>
          <p:nvPr/>
        </p:nvSpPr>
        <p:spPr bwMode="auto">
          <a:xfrm>
            <a:off x="250825" y="908050"/>
            <a:ext cx="59055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nSpc>
                <a:spcPct val="120000"/>
              </a:lnSpc>
              <a:spcBef>
                <a:spcPct val="0"/>
              </a:spcBef>
              <a:buFont typeface="Wingdings" panose="05000000000000000000" pitchFamily="2" charset="2"/>
              <a:buChar char="§"/>
            </a:pPr>
            <a:r>
              <a:rPr lang="cs-CZ" altLang="cs-CZ" sz="2000" b="1">
                <a:latin typeface="+mn-lt"/>
              </a:rPr>
              <a:t> </a:t>
            </a:r>
            <a:r>
              <a:rPr lang="en-US" altLang="cs-CZ" sz="2000" b="1">
                <a:latin typeface="+mn-lt"/>
              </a:rPr>
              <a:t>derived from all</a:t>
            </a:r>
            <a:r>
              <a:rPr lang="cs-CZ" altLang="cs-CZ" sz="2000" b="1">
                <a:latin typeface="+mn-lt"/>
              </a:rPr>
              <a:t> </a:t>
            </a:r>
            <a:r>
              <a:rPr lang="en-US" altLang="cs-CZ" sz="2000" b="1">
                <a:latin typeface="+mn-lt"/>
              </a:rPr>
              <a:t>three germ la</a:t>
            </a:r>
            <a:r>
              <a:rPr lang="cs-CZ" altLang="cs-CZ" sz="2000" b="1">
                <a:latin typeface="+mn-lt"/>
              </a:rPr>
              <a:t>y</a:t>
            </a:r>
            <a:r>
              <a:rPr lang="en-US" altLang="cs-CZ" sz="2000" b="1">
                <a:latin typeface="+mn-lt"/>
              </a:rPr>
              <a:t>ers</a:t>
            </a:r>
            <a:endParaRPr lang="cs-CZ" altLang="cs-CZ" sz="2000" b="1">
              <a:latin typeface="+mn-lt"/>
            </a:endParaRPr>
          </a:p>
          <a:p>
            <a:pPr marL="285750" indent="-285750">
              <a:spcBef>
                <a:spcPct val="0"/>
              </a:spcBef>
              <a:buFont typeface="Wingdings" panose="05000000000000000000" pitchFamily="2" charset="2"/>
              <a:buChar char="§"/>
            </a:pPr>
            <a:endParaRPr lang="en-US" altLang="cs-CZ" sz="2000" b="1">
              <a:latin typeface="+mn-lt"/>
            </a:endParaRPr>
          </a:p>
        </p:txBody>
      </p:sp>
      <p:sp>
        <p:nvSpPr>
          <p:cNvPr id="5" name="Obdélník 4"/>
          <p:cNvSpPr/>
          <p:nvPr/>
        </p:nvSpPr>
        <p:spPr>
          <a:xfrm>
            <a:off x="604299" y="2345634"/>
            <a:ext cx="8476091" cy="10098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620201" y="4420925"/>
            <a:ext cx="8468139" cy="178796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614475" y="3387256"/>
            <a:ext cx="8473866" cy="103367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5715347" cy="400110"/>
          </a:xfrm>
          <a:prstGeom prst="rect">
            <a:avLst/>
          </a:prstGeom>
          <a:noFill/>
          <a:ln>
            <a:noFill/>
          </a:ln>
        </p:spPr>
        <p:txBody>
          <a:bodyPr wrap="none" rtlCol="0">
            <a:spAutoFit/>
          </a:bodyPr>
          <a:lstStyle/>
          <a:p>
            <a:r>
              <a:rPr lang="cs-CZ" sz="2000" b="1"/>
              <a:t>EMBRYONIC ORIGIN OF EPITHELIAL TISSUE</a:t>
            </a:r>
            <a:endParaRPr lang="en-US" sz="2000" b="1"/>
          </a:p>
        </p:txBody>
      </p:sp>
    </p:spTree>
    <p:extLst>
      <p:ext uri="{BB962C8B-B14F-4D97-AF65-F5344CB8AC3E}">
        <p14:creationId xmlns:p14="http://schemas.microsoft.com/office/powerpoint/2010/main" val="3513404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5148064" y="869402"/>
            <a:ext cx="36724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
            </a:pPr>
            <a:r>
              <a:rPr lang="en-US" sz="2000" dirty="0">
                <a:solidFill>
                  <a:srgbClr val="FF0000"/>
                </a:solidFill>
                <a:latin typeface="+mn-lt"/>
              </a:rPr>
              <a:t> Covering (sheet) epithelium</a:t>
            </a:r>
          </a:p>
          <a:p>
            <a:pPr eaLnBrk="1" hangingPunct="1">
              <a:spcBef>
                <a:spcPct val="50000"/>
              </a:spcBef>
              <a:buFont typeface="Wingdings" panose="05000000000000000000" pitchFamily="2" charset="2"/>
              <a:buChar char="§"/>
            </a:pPr>
            <a:r>
              <a:rPr lang="en-US" sz="2000" dirty="0">
                <a:solidFill>
                  <a:srgbClr val="FF0000"/>
                </a:solidFill>
                <a:latin typeface="+mn-lt"/>
              </a:rPr>
              <a:t> Trabecular epithelium</a:t>
            </a:r>
          </a:p>
          <a:p>
            <a:pPr eaLnBrk="1" hangingPunct="1">
              <a:spcBef>
                <a:spcPct val="50000"/>
              </a:spcBef>
              <a:buFont typeface="Wingdings" panose="05000000000000000000" pitchFamily="2" charset="2"/>
              <a:buChar char="§"/>
            </a:pPr>
            <a:r>
              <a:rPr lang="en-US" sz="2000" dirty="0">
                <a:solidFill>
                  <a:srgbClr val="FF0000"/>
                </a:solidFill>
                <a:latin typeface="+mn-lt"/>
              </a:rPr>
              <a:t> Reticular </a:t>
            </a:r>
            <a:r>
              <a:rPr lang="en-US" sz="2000" dirty="0" err="1">
                <a:solidFill>
                  <a:srgbClr val="FF0000"/>
                </a:solidFill>
                <a:latin typeface="+mn-lt"/>
              </a:rPr>
              <a:t>epithel</a:t>
            </a:r>
            <a:r>
              <a:rPr lang="cs-CZ" sz="2000" dirty="0">
                <a:solidFill>
                  <a:srgbClr val="FF0000"/>
                </a:solidFill>
                <a:latin typeface="+mn-lt"/>
              </a:rPr>
              <a:t>i</a:t>
            </a:r>
            <a:r>
              <a:rPr lang="en-US" sz="2000" dirty="0">
                <a:solidFill>
                  <a:srgbClr val="FF0000"/>
                </a:solidFill>
                <a:latin typeface="+mn-lt"/>
              </a:rPr>
              <a:t>um</a:t>
            </a:r>
          </a:p>
        </p:txBody>
      </p:sp>
      <p:sp>
        <p:nvSpPr>
          <p:cNvPr id="4" name="Text Box 4"/>
          <p:cNvSpPr txBox="1">
            <a:spLocks noChangeArrowheads="1"/>
          </p:cNvSpPr>
          <p:nvPr/>
        </p:nvSpPr>
        <p:spPr bwMode="auto">
          <a:xfrm>
            <a:off x="2123728" y="1177178"/>
            <a:ext cx="26649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k-SK" sz="2400" b="1">
                <a:solidFill>
                  <a:srgbClr val="FF0000"/>
                </a:solidFill>
                <a:latin typeface="+mn-lt"/>
              </a:rPr>
              <a:t>1) morphology</a:t>
            </a:r>
            <a:endParaRPr lang="sk-SK" sz="2400" b="1" dirty="0">
              <a:solidFill>
                <a:srgbClr val="FF0000"/>
              </a:solidFill>
              <a:latin typeface="+mn-lt"/>
            </a:endParaRPr>
          </a:p>
          <a:p>
            <a:pPr eaLnBrk="1" hangingPunct="1">
              <a:spcBef>
                <a:spcPct val="50000"/>
              </a:spcBef>
            </a:pPr>
            <a:r>
              <a:rPr lang="sk-SK" sz="2400" b="1">
                <a:solidFill>
                  <a:srgbClr val="0070C0"/>
                </a:solidFill>
                <a:latin typeface="+mn-lt"/>
              </a:rPr>
              <a:t>2) function</a:t>
            </a:r>
            <a:endParaRPr lang="cs-CZ" sz="2400" b="1" dirty="0">
              <a:solidFill>
                <a:srgbClr val="0070C0"/>
              </a:solidFill>
              <a:latin typeface="+mn-lt"/>
            </a:endParaRPr>
          </a:p>
        </p:txBody>
      </p:sp>
      <p:sp>
        <p:nvSpPr>
          <p:cNvPr id="5" name="Text Box 4"/>
          <p:cNvSpPr txBox="1">
            <a:spLocks noChangeArrowheads="1"/>
          </p:cNvSpPr>
          <p:nvPr/>
        </p:nvSpPr>
        <p:spPr bwMode="auto">
          <a:xfrm>
            <a:off x="5148064" y="2535714"/>
            <a:ext cx="367240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
            </a:pPr>
            <a:r>
              <a:rPr lang="en-US" sz="2000" dirty="0">
                <a:solidFill>
                  <a:srgbClr val="0070C0"/>
                </a:solidFill>
                <a:latin typeface="+mn-lt"/>
              </a:rPr>
              <a:t> Covering</a:t>
            </a:r>
          </a:p>
          <a:p>
            <a:pPr eaLnBrk="1" hangingPunct="1">
              <a:spcBef>
                <a:spcPct val="50000"/>
              </a:spcBef>
              <a:buFont typeface="Wingdings" panose="05000000000000000000" pitchFamily="2" charset="2"/>
              <a:buChar char="§"/>
            </a:pPr>
            <a:r>
              <a:rPr lang="en-US" sz="2000" dirty="0">
                <a:solidFill>
                  <a:srgbClr val="0070C0"/>
                </a:solidFill>
                <a:latin typeface="+mn-lt"/>
              </a:rPr>
              <a:t> Glandular</a:t>
            </a:r>
          </a:p>
          <a:p>
            <a:pPr eaLnBrk="1" hangingPunct="1">
              <a:spcBef>
                <a:spcPct val="50000"/>
              </a:spcBef>
              <a:buFont typeface="Wingdings" panose="05000000000000000000" pitchFamily="2" charset="2"/>
              <a:buChar char="§"/>
            </a:pPr>
            <a:r>
              <a:rPr lang="en-US" sz="2000" dirty="0">
                <a:solidFill>
                  <a:srgbClr val="0070C0"/>
                </a:solidFill>
                <a:latin typeface="+mn-lt"/>
              </a:rPr>
              <a:t> </a:t>
            </a:r>
            <a:r>
              <a:rPr lang="en-US" sz="2000" dirty="0" err="1">
                <a:solidFill>
                  <a:srgbClr val="0070C0"/>
                </a:solidFill>
                <a:latin typeface="+mn-lt"/>
              </a:rPr>
              <a:t>Resorpti</a:t>
            </a:r>
            <a:r>
              <a:rPr lang="cs-CZ" sz="2000" dirty="0">
                <a:solidFill>
                  <a:srgbClr val="0070C0"/>
                </a:solidFill>
                <a:latin typeface="+mn-lt"/>
              </a:rPr>
              <a:t>on</a:t>
            </a:r>
            <a:endParaRPr lang="en-US" sz="2000" dirty="0">
              <a:solidFill>
                <a:srgbClr val="0070C0"/>
              </a:solidFill>
              <a:latin typeface="+mn-lt"/>
            </a:endParaRPr>
          </a:p>
          <a:p>
            <a:pPr eaLnBrk="1" hangingPunct="1">
              <a:spcBef>
                <a:spcPct val="50000"/>
              </a:spcBef>
              <a:buFont typeface="Wingdings" panose="05000000000000000000" pitchFamily="2" charset="2"/>
              <a:buChar char="§"/>
            </a:pPr>
            <a:r>
              <a:rPr lang="en-US" sz="2000" dirty="0">
                <a:solidFill>
                  <a:srgbClr val="0070C0"/>
                </a:solidFill>
                <a:latin typeface="+mn-lt"/>
              </a:rPr>
              <a:t> Sensory</a:t>
            </a:r>
          </a:p>
          <a:p>
            <a:pPr eaLnBrk="1" hangingPunct="1">
              <a:spcBef>
                <a:spcPct val="50000"/>
              </a:spcBef>
              <a:buFont typeface="Wingdings" panose="05000000000000000000" pitchFamily="2" charset="2"/>
              <a:buChar char="§"/>
            </a:pPr>
            <a:r>
              <a:rPr lang="en-US" sz="2000" dirty="0">
                <a:solidFill>
                  <a:srgbClr val="0070C0"/>
                </a:solidFill>
                <a:latin typeface="+mn-lt"/>
              </a:rPr>
              <a:t> Respiratory</a:t>
            </a:r>
          </a:p>
          <a:p>
            <a:pPr eaLnBrk="1" hangingPunct="1">
              <a:spcBef>
                <a:spcPct val="50000"/>
              </a:spcBef>
              <a:buFont typeface="Wingdings" panose="05000000000000000000" pitchFamily="2" charset="2"/>
              <a:buChar char="§"/>
            </a:pPr>
            <a:r>
              <a:rPr lang="en-US" sz="2000" dirty="0">
                <a:solidFill>
                  <a:srgbClr val="0070C0"/>
                </a:solidFill>
                <a:latin typeface="+mn-lt"/>
              </a:rPr>
              <a:t> Alveolar</a:t>
            </a:r>
          </a:p>
          <a:p>
            <a:pPr eaLnBrk="1" hangingPunct="1">
              <a:spcBef>
                <a:spcPct val="50000"/>
              </a:spcBef>
              <a:buFont typeface="Wingdings" panose="05000000000000000000" pitchFamily="2" charset="2"/>
              <a:buChar char="§"/>
            </a:pPr>
            <a:r>
              <a:rPr lang="en-US" sz="2000" dirty="0">
                <a:solidFill>
                  <a:srgbClr val="0070C0"/>
                </a:solidFill>
                <a:latin typeface="+mn-lt"/>
              </a:rPr>
              <a:t> Germinal</a:t>
            </a:r>
          </a:p>
          <a:p>
            <a:pPr eaLnBrk="1" hangingPunct="1">
              <a:spcBef>
                <a:spcPct val="50000"/>
              </a:spcBef>
              <a:buFont typeface="Wingdings" panose="05000000000000000000" pitchFamily="2" charset="2"/>
              <a:buChar char="§"/>
            </a:pPr>
            <a:r>
              <a:rPr lang="en-US" sz="2000" dirty="0">
                <a:solidFill>
                  <a:srgbClr val="0070C0"/>
                </a:solidFill>
                <a:latin typeface="+mn-lt"/>
              </a:rPr>
              <a:t> ...</a:t>
            </a:r>
          </a:p>
        </p:txBody>
      </p:sp>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592" y="3243809"/>
            <a:ext cx="4101408" cy="329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
        <p:nvSpPr>
          <p:cNvPr id="2" name="Obdélník 1"/>
          <p:cNvSpPr/>
          <p:nvPr/>
        </p:nvSpPr>
        <p:spPr>
          <a:xfrm>
            <a:off x="347682" y="1413199"/>
            <a:ext cx="1854739" cy="461665"/>
          </a:xfrm>
          <a:prstGeom prst="rect">
            <a:avLst/>
          </a:prstGeom>
        </p:spPr>
        <p:txBody>
          <a:bodyPr wrap="none">
            <a:spAutoFit/>
          </a:bodyPr>
          <a:lstStyle/>
          <a:p>
            <a:r>
              <a:rPr lang="sk-SK" sz="2400" b="1">
                <a:latin typeface="+mn-lt"/>
              </a:rPr>
              <a:t>According to </a:t>
            </a:r>
            <a:endParaRPr lang="en-US"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1248013" y="2820887"/>
            <a:ext cx="6647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k-SK" altLang="cs-CZ" sz="3600" b="1">
                <a:solidFill>
                  <a:srgbClr val="FF0000"/>
                </a:solidFill>
                <a:latin typeface="Arial" panose="020B0604020202020204" pitchFamily="34" charset="0"/>
              </a:rPr>
              <a:t>Classification by morphology</a:t>
            </a:r>
            <a:endParaRPr lang="cs-CZ" altLang="cs-CZ" sz="3600" b="1">
              <a:solidFill>
                <a:srgbClr val="FF0000"/>
              </a:solidFill>
              <a:latin typeface="Arial" panose="020B0604020202020204" pitchFamily="34" charset="0"/>
            </a:endParaRPr>
          </a:p>
        </p:txBody>
      </p:sp>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extLst>
      <p:ext uri="{BB962C8B-B14F-4D97-AF65-F5344CB8AC3E}">
        <p14:creationId xmlns:p14="http://schemas.microsoft.com/office/powerpoint/2010/main" val="3953571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911225"/>
            <a:ext cx="82804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303213" y="2009775"/>
            <a:ext cx="715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200"/>
              <a:t>Vessels</a:t>
            </a:r>
          </a:p>
        </p:txBody>
      </p:sp>
      <p:sp>
        <p:nvSpPr>
          <p:cNvPr id="11269" name="Text Box 5"/>
          <p:cNvSpPr txBox="1">
            <a:spLocks noChangeArrowheads="1"/>
          </p:cNvSpPr>
          <p:nvPr/>
        </p:nvSpPr>
        <p:spPr bwMode="auto">
          <a:xfrm>
            <a:off x="1908175" y="1735138"/>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200"/>
              <a:t>Kidney</a:t>
            </a:r>
          </a:p>
        </p:txBody>
      </p:sp>
      <p:sp>
        <p:nvSpPr>
          <p:cNvPr id="11270" name="Text Box 6"/>
          <p:cNvSpPr txBox="1">
            <a:spLocks noChangeArrowheads="1"/>
          </p:cNvSpPr>
          <p:nvPr/>
        </p:nvSpPr>
        <p:spPr bwMode="auto">
          <a:xfrm>
            <a:off x="3635375" y="1460500"/>
            <a:ext cx="758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200"/>
              <a:t>Intestine</a:t>
            </a:r>
          </a:p>
        </p:txBody>
      </p:sp>
      <p:sp>
        <p:nvSpPr>
          <p:cNvPr id="11271" name="Text Box 7"/>
          <p:cNvSpPr txBox="1">
            <a:spLocks noChangeArrowheads="1"/>
          </p:cNvSpPr>
          <p:nvPr/>
        </p:nvSpPr>
        <p:spPr bwMode="auto">
          <a:xfrm>
            <a:off x="0" y="3290888"/>
            <a:ext cx="1652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200"/>
              <a:t>Respiratory passages</a:t>
            </a:r>
          </a:p>
        </p:txBody>
      </p:sp>
      <p:sp>
        <p:nvSpPr>
          <p:cNvPr id="11272" name="Text Box 8"/>
          <p:cNvSpPr txBox="1">
            <a:spLocks noChangeArrowheads="1"/>
          </p:cNvSpPr>
          <p:nvPr/>
        </p:nvSpPr>
        <p:spPr bwMode="auto">
          <a:xfrm>
            <a:off x="4572000" y="2479675"/>
            <a:ext cx="104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200"/>
              <a:t>Skin</a:t>
            </a:r>
          </a:p>
          <a:p>
            <a:pPr eaLnBrk="1" hangingPunct="1"/>
            <a:r>
              <a:rPr lang="cs-CZ" sz="1200"/>
              <a:t>Oesophagus</a:t>
            </a:r>
          </a:p>
        </p:txBody>
      </p:sp>
      <p:sp>
        <p:nvSpPr>
          <p:cNvPr id="11273" name="Text Box 9"/>
          <p:cNvSpPr txBox="1">
            <a:spLocks noChangeArrowheads="1"/>
          </p:cNvSpPr>
          <p:nvPr/>
        </p:nvSpPr>
        <p:spPr bwMode="auto">
          <a:xfrm>
            <a:off x="1019175" y="6092825"/>
            <a:ext cx="57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200"/>
              <a:t>Ducts</a:t>
            </a:r>
          </a:p>
        </p:txBody>
      </p:sp>
      <p:sp>
        <p:nvSpPr>
          <p:cNvPr id="11274" name="Text Box 10"/>
          <p:cNvSpPr txBox="1">
            <a:spLocks noChangeArrowheads="1"/>
          </p:cNvSpPr>
          <p:nvPr/>
        </p:nvSpPr>
        <p:spPr bwMode="auto">
          <a:xfrm>
            <a:off x="2411413" y="5818188"/>
            <a:ext cx="1012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200"/>
              <a:t>Urinary tract</a:t>
            </a:r>
          </a:p>
        </p:txBody>
      </p:sp>
      <p:sp>
        <p:nvSpPr>
          <p:cNvPr id="11275" name="Text Box 3"/>
          <p:cNvSpPr txBox="1">
            <a:spLocks noChangeArrowheads="1"/>
          </p:cNvSpPr>
          <p:nvPr/>
        </p:nvSpPr>
        <p:spPr bwMode="auto">
          <a:xfrm>
            <a:off x="70631" y="589178"/>
            <a:ext cx="5005425" cy="52322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k-SK" sz="2800" b="1" dirty="0">
                <a:solidFill>
                  <a:srgbClr val="0001DF"/>
                </a:solidFill>
              </a:rPr>
              <a:t>1) </a:t>
            </a:r>
            <a:r>
              <a:rPr lang="sk-SK" sz="2800" b="1" dirty="0" err="1">
                <a:solidFill>
                  <a:srgbClr val="0001DF"/>
                </a:solidFill>
              </a:rPr>
              <a:t>Covering</a:t>
            </a:r>
            <a:r>
              <a:rPr lang="sk-SK" sz="2800" b="1" dirty="0">
                <a:solidFill>
                  <a:srgbClr val="0001DF"/>
                </a:solidFill>
              </a:rPr>
              <a:t> (</a:t>
            </a:r>
            <a:r>
              <a:rPr lang="sk-SK" sz="2800" b="1" dirty="0" err="1">
                <a:solidFill>
                  <a:srgbClr val="0001DF"/>
                </a:solidFill>
              </a:rPr>
              <a:t>sheet</a:t>
            </a:r>
            <a:r>
              <a:rPr lang="sk-SK" sz="2800" b="1" dirty="0">
                <a:solidFill>
                  <a:srgbClr val="0001DF"/>
                </a:solidFill>
              </a:rPr>
              <a:t>) </a:t>
            </a:r>
            <a:r>
              <a:rPr lang="sk-SK" sz="2800" b="1" dirty="0" err="1">
                <a:solidFill>
                  <a:srgbClr val="0001DF"/>
                </a:solidFill>
              </a:rPr>
              <a:t>epithelia</a:t>
            </a:r>
            <a:endParaRPr lang="cs-CZ" sz="2800" b="1" dirty="0">
              <a:solidFill>
                <a:srgbClr val="0001DF"/>
              </a:solidFill>
            </a:endParaRPr>
          </a:p>
        </p:txBody>
      </p:sp>
      <p:sp>
        <p:nvSpPr>
          <p:cNvPr id="12" name="Obdélník 11"/>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ovéPole 12"/>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thumb/7/73/Illu_squamous_epithelium.svg/500px-Illu_squamous_epitheliu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575" y="626367"/>
            <a:ext cx="28543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Obdélník 3"/>
          <p:cNvSpPr>
            <a:spLocks noChangeArrowheads="1"/>
          </p:cNvSpPr>
          <p:nvPr/>
        </p:nvSpPr>
        <p:spPr bwMode="auto">
          <a:xfrm>
            <a:off x="273843" y="2772569"/>
            <a:ext cx="3265488" cy="13144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t" hangingPunct="1"/>
            <a:r>
              <a:rPr lang="en-US" sz="1600" b="1">
                <a:latin typeface="+mn-lt"/>
              </a:rPr>
              <a:t>Endothelium</a:t>
            </a:r>
            <a:endParaRPr lang="en-US" sz="1600" dirty="0">
              <a:latin typeface="+mn-lt"/>
            </a:endParaRPr>
          </a:p>
          <a:p>
            <a:pPr eaLnBrk="1" fontAlgn="t" hangingPunct="1"/>
            <a:r>
              <a:rPr lang="en-US" sz="1600" dirty="0">
                <a:latin typeface="+mn-lt"/>
              </a:rPr>
              <a:t>heart, blood, and lymphatic vessels.</a:t>
            </a:r>
          </a:p>
          <a:p>
            <a:pPr eaLnBrk="1" fontAlgn="t" hangingPunct="1"/>
            <a:endParaRPr lang="en-US" sz="1600" dirty="0">
              <a:latin typeface="+mn-lt"/>
            </a:endParaRPr>
          </a:p>
          <a:p>
            <a:pPr eaLnBrk="1" fontAlgn="t" hangingPunct="1"/>
            <a:r>
              <a:rPr lang="en-US" sz="1600" b="1">
                <a:latin typeface="+mn-lt"/>
              </a:rPr>
              <a:t>Mesothelium</a:t>
            </a:r>
            <a:endParaRPr lang="en-US" sz="1600" dirty="0">
              <a:latin typeface="+mn-lt"/>
            </a:endParaRPr>
          </a:p>
          <a:p>
            <a:pPr eaLnBrk="1" fontAlgn="t" hangingPunct="1"/>
            <a:r>
              <a:rPr lang="en-US" sz="1600" dirty="0">
                <a:latin typeface="+mn-lt"/>
              </a:rPr>
              <a:t>serous membranes - body cavities</a:t>
            </a:r>
          </a:p>
        </p:txBody>
      </p:sp>
      <p:sp>
        <p:nvSpPr>
          <p:cNvPr id="12292" name="Obdélník 4"/>
          <p:cNvSpPr>
            <a:spLocks noChangeArrowheads="1"/>
          </p:cNvSpPr>
          <p:nvPr/>
        </p:nvSpPr>
        <p:spPr bwMode="auto">
          <a:xfrm>
            <a:off x="264334" y="610675"/>
            <a:ext cx="583406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sz="2900" b="1" dirty="0" err="1">
                <a:solidFill>
                  <a:srgbClr val="000000"/>
                </a:solidFill>
                <a:latin typeface="+mn-lt"/>
              </a:rPr>
              <a:t>Simple</a:t>
            </a:r>
            <a:r>
              <a:rPr lang="cs-CZ" sz="2900" b="1" dirty="0">
                <a:solidFill>
                  <a:srgbClr val="000000"/>
                </a:solidFill>
                <a:latin typeface="+mn-lt"/>
              </a:rPr>
              <a:t> squamous </a:t>
            </a:r>
            <a:r>
              <a:rPr lang="cs-CZ" sz="2900" b="1" dirty="0" err="1">
                <a:solidFill>
                  <a:srgbClr val="000000"/>
                </a:solidFill>
                <a:latin typeface="+mn-lt"/>
              </a:rPr>
              <a:t>epithelium</a:t>
            </a:r>
            <a:endParaRPr lang="cs-CZ" sz="2900" b="1" dirty="0">
              <a:latin typeface="+mn-lt"/>
            </a:endParaRPr>
          </a:p>
        </p:txBody>
      </p:sp>
      <p:pic>
        <p:nvPicPr>
          <p:cNvPr id="12294" name="Picture 8" descr="http://www.gwc.maricopa.edu/class/bio201/Histology/2SimpSquam1_400x_rev.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9" r="774"/>
          <a:stretch/>
        </p:blipFill>
        <p:spPr bwMode="auto">
          <a:xfrm>
            <a:off x="6183194" y="4221088"/>
            <a:ext cx="2368788" cy="177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http://www.vetmed.vt.edu/education/curriculum/vm8054/labs/Lab12b/IMAGES/CAPILLARY%20COMPARISON%20COMPO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652963"/>
            <a:ext cx="430212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Obdélník 10"/>
          <p:cNvSpPr>
            <a:spLocks noChangeArrowheads="1"/>
          </p:cNvSpPr>
          <p:nvPr/>
        </p:nvSpPr>
        <p:spPr bwMode="auto">
          <a:xfrm>
            <a:off x="269593" y="1610753"/>
            <a:ext cx="39163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a:solidFill>
                  <a:srgbClr val="000000"/>
                </a:solidFill>
                <a:latin typeface="+mn-lt"/>
              </a:rPr>
              <a:t>Capillaries</a:t>
            </a:r>
          </a:p>
          <a:p>
            <a:pPr marL="285750" indent="-285750" eaLnBrk="1" hangingPunct="1">
              <a:buFont typeface="Arial" panose="020B0604020202020204" pitchFamily="34" charset="0"/>
              <a:buChar char="‒"/>
            </a:pPr>
            <a:r>
              <a:rPr lang="en-US" sz="1600" dirty="0">
                <a:solidFill>
                  <a:srgbClr val="000000"/>
                </a:solidFill>
                <a:latin typeface="+mn-lt"/>
              </a:rPr>
              <a:t>Lung alveolus</a:t>
            </a:r>
          </a:p>
          <a:p>
            <a:pPr marL="285750" indent="-285750" eaLnBrk="1" hangingPunct="1">
              <a:buFont typeface="Arial" panose="020B0604020202020204" pitchFamily="34" charset="0"/>
              <a:buChar char="‒"/>
            </a:pPr>
            <a:r>
              <a:rPr lang="en-US" sz="1600" dirty="0">
                <a:solidFill>
                  <a:srgbClr val="000000"/>
                </a:solidFill>
                <a:latin typeface="+mn-lt"/>
              </a:rPr>
              <a:t>Glomerulus in renal corpuscle</a:t>
            </a:r>
            <a:endParaRPr lang="en-US" sz="1600" dirty="0">
              <a:latin typeface="+mn-lt"/>
            </a:endParaRPr>
          </a:p>
        </p:txBody>
      </p:sp>
      <p:sp>
        <p:nvSpPr>
          <p:cNvPr id="12297" name="TextovéPole 11"/>
          <p:cNvSpPr txBox="1">
            <a:spLocks noChangeArrowheads="1"/>
          </p:cNvSpPr>
          <p:nvPr/>
        </p:nvSpPr>
        <p:spPr bwMode="auto">
          <a:xfrm>
            <a:off x="3745009" y="1792649"/>
            <a:ext cx="2250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b="1" dirty="0" err="1">
                <a:latin typeface="+mn-lt"/>
              </a:rPr>
              <a:t>Selective</a:t>
            </a:r>
            <a:r>
              <a:rPr lang="cs-CZ" b="1" dirty="0">
                <a:latin typeface="+mn-lt"/>
              </a:rPr>
              <a:t> </a:t>
            </a:r>
            <a:r>
              <a:rPr lang="cs-CZ" b="1" dirty="0" err="1">
                <a:latin typeface="+mn-lt"/>
              </a:rPr>
              <a:t>permeabilty</a:t>
            </a:r>
            <a:endParaRPr lang="cs-CZ" b="1" dirty="0">
              <a:latin typeface="+mn-lt"/>
            </a:endParaRPr>
          </a:p>
        </p:txBody>
      </p:sp>
      <p:sp>
        <p:nvSpPr>
          <p:cNvPr id="13" name="Pravá složená závorka 12"/>
          <p:cNvSpPr/>
          <p:nvPr/>
        </p:nvSpPr>
        <p:spPr>
          <a:xfrm>
            <a:off x="3539331" y="1544722"/>
            <a:ext cx="192088" cy="8651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2300" name="Obdélník 5"/>
          <p:cNvSpPr>
            <a:spLocks noChangeArrowheads="1"/>
          </p:cNvSpPr>
          <p:nvPr/>
        </p:nvSpPr>
        <p:spPr bwMode="auto">
          <a:xfrm>
            <a:off x="273843" y="1129136"/>
            <a:ext cx="53213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a:solidFill>
                  <a:srgbClr val="000000"/>
                </a:solidFill>
                <a:latin typeface="+mn-lt"/>
              </a:rPr>
              <a:t>Single layer of flat cells with central flat nuclei</a:t>
            </a:r>
          </a:p>
        </p:txBody>
      </p:sp>
      <p:pic>
        <p:nvPicPr>
          <p:cNvPr id="12" name="Obrázek 11"/>
          <p:cNvPicPr>
            <a:picLocks noChangeAspect="1"/>
          </p:cNvPicPr>
          <p:nvPr/>
        </p:nvPicPr>
        <p:blipFill>
          <a:blip r:embed="rId5"/>
          <a:stretch>
            <a:fillRect/>
          </a:stretch>
        </p:blipFill>
        <p:spPr>
          <a:xfrm>
            <a:off x="6183194" y="2130119"/>
            <a:ext cx="2368788" cy="1776591"/>
          </a:xfrm>
          <a:prstGeom prst="rect">
            <a:avLst/>
          </a:prstGeom>
        </p:spPr>
      </p:pic>
      <p:sp>
        <p:nvSpPr>
          <p:cNvPr id="14" name="Obdélník 13"/>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ovéPole 14"/>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File:Glomerulum of mouse kidney with broken capillary in Scanning Electron Microscope, magnification 10,000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571500"/>
            <a:ext cx="7143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Simple Cuboidal Epithel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984"/>
            <a:ext cx="5442138"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Simple Cuboidal Epithel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587690"/>
            <a:ext cx="556895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Obdélník 4"/>
          <p:cNvSpPr>
            <a:spLocks noChangeArrowheads="1"/>
          </p:cNvSpPr>
          <p:nvPr/>
        </p:nvSpPr>
        <p:spPr bwMode="auto">
          <a:xfrm>
            <a:off x="169069" y="639945"/>
            <a:ext cx="554816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2900" b="1" dirty="0">
                <a:solidFill>
                  <a:srgbClr val="000000"/>
                </a:solidFill>
                <a:latin typeface="+mn-lt"/>
              </a:rPr>
              <a:t>Simple </a:t>
            </a:r>
            <a:r>
              <a:rPr lang="en-US" sz="2900" b="1">
                <a:solidFill>
                  <a:srgbClr val="000000"/>
                </a:solidFill>
                <a:latin typeface="+mn-lt"/>
              </a:rPr>
              <a:t>cuboidal epitheli</a:t>
            </a:r>
            <a:r>
              <a:rPr lang="cs-CZ" sz="2900" b="1">
                <a:solidFill>
                  <a:srgbClr val="000000"/>
                </a:solidFill>
                <a:latin typeface="+mn-lt"/>
              </a:rPr>
              <a:t>um</a:t>
            </a:r>
            <a:endParaRPr lang="cs-CZ" sz="2900" b="1" dirty="0">
              <a:latin typeface="+mn-lt"/>
            </a:endParaRPr>
          </a:p>
        </p:txBody>
      </p:sp>
      <p:sp>
        <p:nvSpPr>
          <p:cNvPr id="14341" name="Obdélník 5"/>
          <p:cNvSpPr>
            <a:spLocks noChangeArrowheads="1"/>
          </p:cNvSpPr>
          <p:nvPr/>
        </p:nvSpPr>
        <p:spPr bwMode="auto">
          <a:xfrm>
            <a:off x="169069" y="1126701"/>
            <a:ext cx="447493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cs-CZ" sz="1600" dirty="0">
                <a:solidFill>
                  <a:srgbClr val="000000"/>
                </a:solidFill>
              </a:rPr>
              <a:t>S</a:t>
            </a:r>
            <a:r>
              <a:rPr lang="en-US" sz="1600" dirty="0">
                <a:solidFill>
                  <a:srgbClr val="000000"/>
                </a:solidFill>
              </a:rPr>
              <a:t>ingle layer of cub</a:t>
            </a:r>
            <a:r>
              <a:rPr lang="cs-CZ" sz="1600" dirty="0" err="1">
                <a:solidFill>
                  <a:srgbClr val="000000"/>
                </a:solidFill>
              </a:rPr>
              <a:t>oidal</a:t>
            </a:r>
            <a:r>
              <a:rPr lang="en-US" sz="1600" dirty="0">
                <a:solidFill>
                  <a:srgbClr val="000000"/>
                </a:solidFill>
              </a:rPr>
              <a:t> cells with large, spherical central nuclei</a:t>
            </a:r>
            <a:endParaRPr lang="cs-CZ" sz="1600" dirty="0"/>
          </a:p>
        </p:txBody>
      </p:sp>
      <p:sp>
        <p:nvSpPr>
          <p:cNvPr id="14342" name="Obdélník 6"/>
          <p:cNvSpPr>
            <a:spLocks noChangeArrowheads="1"/>
          </p:cNvSpPr>
          <p:nvPr/>
        </p:nvSpPr>
        <p:spPr bwMode="auto">
          <a:xfrm>
            <a:off x="5435600" y="3890963"/>
            <a:ext cx="30527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b="1" dirty="0">
                <a:solidFill>
                  <a:srgbClr val="000000"/>
                </a:solidFill>
              </a:rPr>
              <a:t>Examples</a:t>
            </a:r>
            <a:r>
              <a:rPr lang="en-US" sz="1600" dirty="0">
                <a:solidFill>
                  <a:srgbClr val="000000"/>
                </a:solidFill>
              </a:rPr>
              <a:t>: </a:t>
            </a:r>
          </a:p>
          <a:p>
            <a:pPr eaLnBrk="1" hangingPunct="1"/>
            <a:endParaRPr lang="en-US" sz="1600" dirty="0">
              <a:solidFill>
                <a:srgbClr val="000000"/>
              </a:solidFill>
            </a:endParaRPr>
          </a:p>
          <a:p>
            <a:pPr marL="285750" indent="-285750" eaLnBrk="1" hangingPunct="1">
              <a:buFont typeface="Arial" panose="020B0604020202020204" pitchFamily="34" charset="0"/>
              <a:buChar char="‒"/>
            </a:pPr>
            <a:r>
              <a:rPr lang="en-US" sz="1600" dirty="0">
                <a:solidFill>
                  <a:srgbClr val="000000"/>
                </a:solidFill>
              </a:rPr>
              <a:t>Ovarian surface epithelium</a:t>
            </a:r>
          </a:p>
          <a:p>
            <a:pPr marL="285750" indent="-285750" eaLnBrk="1" hangingPunct="1">
              <a:buFont typeface="Arial" panose="020B0604020202020204" pitchFamily="34" charset="0"/>
              <a:buChar char="‒"/>
            </a:pPr>
            <a:r>
              <a:rPr lang="en-US" sz="1600" dirty="0">
                <a:solidFill>
                  <a:srgbClr val="000000"/>
                </a:solidFill>
              </a:rPr>
              <a:t>Renal tubules</a:t>
            </a:r>
          </a:p>
          <a:p>
            <a:pPr marL="285750" indent="-285750" eaLnBrk="1" hangingPunct="1">
              <a:buFont typeface="Arial" panose="020B0604020202020204" pitchFamily="34" charset="0"/>
              <a:buChar char="‒"/>
            </a:pPr>
            <a:r>
              <a:rPr lang="en-US" sz="1600" dirty="0">
                <a:solidFill>
                  <a:srgbClr val="000000"/>
                </a:solidFill>
              </a:rPr>
              <a:t>Thyroid</a:t>
            </a:r>
          </a:p>
          <a:p>
            <a:pPr marL="285750" indent="-285750" eaLnBrk="1" hangingPunct="1">
              <a:buFont typeface="Arial" panose="020B0604020202020204" pitchFamily="34" charset="0"/>
              <a:buChar char="‒"/>
            </a:pPr>
            <a:r>
              <a:rPr lang="en-US" sz="1600" dirty="0">
                <a:solidFill>
                  <a:srgbClr val="000000"/>
                </a:solidFill>
              </a:rPr>
              <a:t>Secretion </a:t>
            </a:r>
            <a:r>
              <a:rPr lang="en-US" sz="1600" dirty="0" err="1">
                <a:solidFill>
                  <a:srgbClr val="000000"/>
                </a:solidFill>
              </a:rPr>
              <a:t>acini</a:t>
            </a:r>
            <a:endParaRPr lang="en-US" sz="1600" dirty="0">
              <a:solidFill>
                <a:srgbClr val="000000"/>
              </a:solidFill>
            </a:endParaRPr>
          </a:p>
          <a:p>
            <a:pPr eaLnBrk="1" hangingPunct="1"/>
            <a:endParaRPr lang="en-US" sz="1600" dirty="0">
              <a:solidFill>
                <a:srgbClr val="000000"/>
              </a:solidFill>
            </a:endParaRPr>
          </a:p>
          <a:p>
            <a:pPr eaLnBrk="1" hangingPunct="1"/>
            <a:endParaRPr lang="en-US" sz="1600" dirty="0">
              <a:solidFill>
                <a:srgbClr val="000000"/>
              </a:solidFill>
            </a:endParaRPr>
          </a:p>
        </p:txBody>
      </p:sp>
      <p:sp>
        <p:nvSpPr>
          <p:cNvPr id="14344" name="Rectangle 8"/>
          <p:cNvSpPr>
            <a:spLocks noChangeArrowheads="1"/>
          </p:cNvSpPr>
          <p:nvPr/>
        </p:nvSpPr>
        <p:spPr bwMode="auto">
          <a:xfrm>
            <a:off x="169069" y="1652588"/>
            <a:ext cx="25490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85750" indent="-285750">
              <a:buFont typeface="Arial" panose="020B0604020202020204" pitchFamily="34" charset="0"/>
              <a:buChar char="‒"/>
            </a:pPr>
            <a:r>
              <a:rPr lang="en-US" sz="1600" dirty="0">
                <a:solidFill>
                  <a:srgbClr val="000000"/>
                </a:solidFill>
              </a:rPr>
              <a:t>Secretion</a:t>
            </a:r>
            <a:r>
              <a:rPr lang="cs-CZ" sz="1600" dirty="0">
                <a:solidFill>
                  <a:srgbClr val="000000"/>
                </a:solidFill>
              </a:rPr>
              <a:t> </a:t>
            </a:r>
            <a:r>
              <a:rPr lang="cs-CZ" sz="1600" dirty="0" err="1">
                <a:solidFill>
                  <a:srgbClr val="000000"/>
                </a:solidFill>
              </a:rPr>
              <a:t>or</a:t>
            </a:r>
            <a:r>
              <a:rPr lang="cs-CZ" sz="1600" dirty="0">
                <a:solidFill>
                  <a:srgbClr val="000000"/>
                </a:solidFill>
              </a:rPr>
              <a:t> </a:t>
            </a:r>
            <a:r>
              <a:rPr lang="en-US" sz="1600" dirty="0" err="1">
                <a:solidFill>
                  <a:srgbClr val="000000"/>
                </a:solidFill>
              </a:rPr>
              <a:t>resorption</a:t>
            </a:r>
            <a:endParaRPr lang="en-US" sz="1600" dirty="0">
              <a:solidFill>
                <a:srgbClr val="000000"/>
              </a:solidFill>
            </a:endParaRPr>
          </a:p>
        </p:txBody>
      </p:sp>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uoguelph.ca/~rfoster/repropath/female/dog/F%20can%20normal%20YB165981%2022w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72" y="981075"/>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ovéPole 4"/>
          <p:cNvSpPr txBox="1">
            <a:spLocks noChangeArrowheads="1"/>
          </p:cNvSpPr>
          <p:nvPr/>
        </p:nvSpPr>
        <p:spPr bwMode="auto">
          <a:xfrm>
            <a:off x="66582" y="626931"/>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mn-lt"/>
              </a:rPr>
              <a:t>Ovarian surface epithelium</a:t>
            </a:r>
          </a:p>
        </p:txBody>
      </p:sp>
      <p:sp>
        <p:nvSpPr>
          <p:cNvPr id="15365" name="TextovéPole 5"/>
          <p:cNvSpPr txBox="1">
            <a:spLocks noChangeArrowheads="1"/>
          </p:cNvSpPr>
          <p:nvPr/>
        </p:nvSpPr>
        <p:spPr bwMode="auto">
          <a:xfrm>
            <a:off x="4763744" y="2924944"/>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mn-lt"/>
              </a:rPr>
              <a:t>Thy</a:t>
            </a:r>
            <a:r>
              <a:rPr lang="cs-CZ" dirty="0">
                <a:latin typeface="+mn-lt"/>
              </a:rPr>
              <a:t>r</a:t>
            </a:r>
            <a:r>
              <a:rPr lang="en-US" dirty="0" err="1">
                <a:latin typeface="+mn-lt"/>
              </a:rPr>
              <a:t>oid</a:t>
            </a:r>
            <a:r>
              <a:rPr lang="en-US" dirty="0">
                <a:latin typeface="+mn-lt"/>
              </a:rPr>
              <a:t> follicles</a:t>
            </a:r>
          </a:p>
        </p:txBody>
      </p:sp>
      <p:pic>
        <p:nvPicPr>
          <p:cNvPr id="15370" name="Picture 10" descr="THYROID%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310" y="3390900"/>
            <a:ext cx="4364037" cy="331470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délník 1"/>
          <p:cNvSpPr>
            <a:spLocks noChangeArrowheads="1"/>
          </p:cNvSpPr>
          <p:nvPr/>
        </p:nvSpPr>
        <p:spPr bwMode="auto">
          <a:xfrm>
            <a:off x="0" y="646823"/>
            <a:ext cx="845978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sz="2900" b="1" dirty="0">
                <a:latin typeface="+mn-lt"/>
              </a:rPr>
              <a:t>S</a:t>
            </a:r>
            <a:r>
              <a:rPr lang="en-US" sz="2900" b="1" dirty="0" err="1">
                <a:latin typeface="+mn-lt"/>
              </a:rPr>
              <a:t>imple</a:t>
            </a:r>
            <a:r>
              <a:rPr lang="en-US" sz="2900" b="1" dirty="0">
                <a:latin typeface="+mn-lt"/>
              </a:rPr>
              <a:t> columnar epithelium</a:t>
            </a:r>
            <a:endParaRPr lang="cs-CZ" sz="2900" b="1" dirty="0">
              <a:latin typeface="+mn-lt"/>
            </a:endParaRPr>
          </a:p>
        </p:txBody>
      </p:sp>
      <p:pic>
        <p:nvPicPr>
          <p:cNvPr id="16387" name="Picture 2" descr="http://upload.wikimedia.org/wikipedia/commons/8/8b/Gray10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3937" y="641153"/>
            <a:ext cx="1993677" cy="268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Obdélník 3"/>
          <p:cNvSpPr>
            <a:spLocks noChangeArrowheads="1"/>
          </p:cNvSpPr>
          <p:nvPr/>
        </p:nvSpPr>
        <p:spPr bwMode="auto">
          <a:xfrm>
            <a:off x="171720" y="1624013"/>
            <a:ext cx="636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cs-CZ" sz="1600" b="1">
                <a:solidFill>
                  <a:srgbClr val="000000"/>
                </a:solidFill>
              </a:rPr>
              <a:t>Typicall epithelium of GIT</a:t>
            </a:r>
            <a:r>
              <a:rPr lang="cs-CZ" sz="1600">
                <a:solidFill>
                  <a:srgbClr val="000000"/>
                </a:solidFill>
              </a:rPr>
              <a:t> </a:t>
            </a:r>
            <a:r>
              <a:rPr lang="cs-CZ" sz="1600" dirty="0">
                <a:solidFill>
                  <a:srgbClr val="000000"/>
                </a:solidFill>
              </a:rPr>
              <a:t>	</a:t>
            </a:r>
          </a:p>
          <a:p>
            <a:pPr eaLnBrk="1" hangingPunct="1"/>
            <a:r>
              <a:rPr lang="cs-CZ" sz="1600" dirty="0">
                <a:solidFill>
                  <a:srgbClr val="000000"/>
                </a:solidFill>
              </a:rPr>
              <a:t>	 - </a:t>
            </a:r>
            <a:r>
              <a:rPr lang="en-US" sz="1600" dirty="0">
                <a:solidFill>
                  <a:srgbClr val="000000"/>
                </a:solidFill>
              </a:rPr>
              <a:t>stomach</a:t>
            </a:r>
            <a:endParaRPr lang="cs-CZ" sz="1600" dirty="0">
              <a:solidFill>
                <a:srgbClr val="000000"/>
              </a:solidFill>
            </a:endParaRPr>
          </a:p>
          <a:p>
            <a:pPr eaLnBrk="1" hangingPunct="1"/>
            <a:r>
              <a:rPr lang="cs-CZ" sz="1600" dirty="0">
                <a:solidFill>
                  <a:srgbClr val="000000"/>
                </a:solidFill>
              </a:rPr>
              <a:t>	 - </a:t>
            </a:r>
            <a:r>
              <a:rPr lang="en-US" sz="1600">
                <a:solidFill>
                  <a:srgbClr val="000000"/>
                </a:solidFill>
              </a:rPr>
              <a:t>small </a:t>
            </a:r>
            <a:r>
              <a:rPr lang="cs-CZ" sz="1600">
                <a:solidFill>
                  <a:srgbClr val="000000"/>
                </a:solidFill>
              </a:rPr>
              <a:t>and large </a:t>
            </a:r>
            <a:r>
              <a:rPr lang="en-US" sz="1600">
                <a:solidFill>
                  <a:srgbClr val="000000"/>
                </a:solidFill>
              </a:rPr>
              <a:t>intestine</a:t>
            </a:r>
            <a:endParaRPr lang="cs-CZ" sz="1600" dirty="0">
              <a:solidFill>
                <a:srgbClr val="000000"/>
              </a:solidFill>
            </a:endParaRPr>
          </a:p>
          <a:p>
            <a:pPr eaLnBrk="1" hangingPunct="1"/>
            <a:r>
              <a:rPr lang="cs-CZ" sz="1600" dirty="0">
                <a:solidFill>
                  <a:srgbClr val="000000"/>
                </a:solidFill>
              </a:rPr>
              <a:t>	 </a:t>
            </a:r>
            <a:r>
              <a:rPr lang="cs-CZ" sz="1600">
                <a:solidFill>
                  <a:srgbClr val="000000"/>
                </a:solidFill>
              </a:rPr>
              <a:t>- gall bladder</a:t>
            </a:r>
          </a:p>
        </p:txBody>
      </p:sp>
      <p:sp>
        <p:nvSpPr>
          <p:cNvPr id="16390" name="TextovéPole 6"/>
          <p:cNvSpPr txBox="1">
            <a:spLocks noChangeArrowheads="1"/>
          </p:cNvSpPr>
          <p:nvPr/>
        </p:nvSpPr>
        <p:spPr bwMode="auto">
          <a:xfrm>
            <a:off x="5940425" y="5373688"/>
            <a:ext cx="2193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600"/>
              <a:t>Resorption / Secretion</a:t>
            </a:r>
          </a:p>
        </p:txBody>
      </p:sp>
      <p:sp>
        <p:nvSpPr>
          <p:cNvPr id="16392" name="Obdélník 5"/>
          <p:cNvSpPr>
            <a:spLocks noChangeArrowheads="1"/>
          </p:cNvSpPr>
          <p:nvPr/>
        </p:nvSpPr>
        <p:spPr bwMode="auto">
          <a:xfrm>
            <a:off x="171720" y="1285459"/>
            <a:ext cx="76329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a:solidFill>
                  <a:srgbClr val="000000"/>
                </a:solidFill>
              </a:rPr>
              <a:t>Single layer of columnar cells with large, oval, basally located nucleus</a:t>
            </a:r>
            <a:endParaRPr lang="en-US" sz="1600" dirty="0"/>
          </a:p>
        </p:txBody>
      </p:sp>
      <p:pic>
        <p:nvPicPr>
          <p:cNvPr id="7" name="Picture 2" descr="Epitelová tkáň - 6 Epitel jednovrstevný cylindrický"/>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t="6612" r="39595" b="33881"/>
          <a:stretch>
            <a:fillRect/>
          </a:stretch>
        </p:blipFill>
        <p:spPr bwMode="auto">
          <a:xfrm>
            <a:off x="171720" y="2924944"/>
            <a:ext cx="5437187" cy="3457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Epitelová tkáň - 7 Epitel jednovrstevný cylindrický"/>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l="7602" t="48746" r="42010"/>
          <a:stretch>
            <a:fillRect/>
          </a:stretch>
        </p:blipFill>
        <p:spPr bwMode="auto">
          <a:xfrm>
            <a:off x="4284663" y="3749675"/>
            <a:ext cx="4535487" cy="2919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bdélník 8"/>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3"/>
          <p:cNvSpPr txBox="1">
            <a:spLocks noChangeArrowheads="1"/>
          </p:cNvSpPr>
          <p:nvPr/>
        </p:nvSpPr>
        <p:spPr bwMode="auto">
          <a:xfrm>
            <a:off x="147638" y="781050"/>
            <a:ext cx="85439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t>Parenchyma</a:t>
            </a:r>
            <a:r>
              <a:rPr lang="en-US" altLang="cs-CZ" sz="1800" b="0"/>
              <a:t>: functional component of a tissue</a:t>
            </a:r>
          </a:p>
          <a:p>
            <a:pPr eaLnBrk="1" hangingPunct="1">
              <a:spcBef>
                <a:spcPct val="0"/>
              </a:spcBef>
              <a:buFontTx/>
              <a:buNone/>
            </a:pPr>
            <a:r>
              <a:rPr lang="en-US" altLang="cs-CZ" sz="1800" b="0"/>
              <a:t>(liver, lung, pancreatic, kidney parenchyma)</a:t>
            </a:r>
          </a:p>
          <a:p>
            <a:pPr eaLnBrk="1" hangingPunct="1">
              <a:spcBef>
                <a:spcPct val="0"/>
              </a:spcBef>
              <a:buFontTx/>
              <a:buNone/>
            </a:pPr>
            <a:endParaRPr lang="en-US" altLang="cs-CZ" sz="1800" b="0"/>
          </a:p>
          <a:p>
            <a:pPr eaLnBrk="1" hangingPunct="1">
              <a:spcBef>
                <a:spcPct val="0"/>
              </a:spcBef>
              <a:buFontTx/>
              <a:buNone/>
            </a:pPr>
            <a:r>
              <a:rPr lang="en-US" altLang="cs-CZ" sz="1800"/>
              <a:t>Stroma</a:t>
            </a:r>
            <a:r>
              <a:rPr lang="en-US" altLang="cs-CZ" sz="1800" b="0"/>
              <a:t>: surrounding, supportive tissue </a:t>
            </a:r>
          </a:p>
        </p:txBody>
      </p:sp>
      <p:pic>
        <p:nvPicPr>
          <p:cNvPr id="8196" name="Picture 4" descr="http://tissupath.com.au/wp-content/uploads/2011/09/cirrhosis.jpg"/>
          <p:cNvPicPr>
            <a:picLocks noChangeAspect="1" noChangeArrowheads="1"/>
          </p:cNvPicPr>
          <p:nvPr/>
        </p:nvPicPr>
        <p:blipFill>
          <a:blip r:embed="rId2">
            <a:extLst>
              <a:ext uri="{28A0092B-C50C-407E-A947-70E740481C1C}">
                <a14:useLocalDpi xmlns:a14="http://schemas.microsoft.com/office/drawing/2010/main" val="0"/>
              </a:ext>
            </a:extLst>
          </a:blip>
          <a:srcRect r="13492"/>
          <a:stretch>
            <a:fillRect/>
          </a:stretch>
        </p:blipFill>
        <p:spPr bwMode="auto">
          <a:xfrm>
            <a:off x="68263" y="2162175"/>
            <a:ext cx="5319712"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ovéPole 3"/>
          <p:cNvSpPr txBox="1">
            <a:spLocks noChangeArrowheads="1"/>
          </p:cNvSpPr>
          <p:nvPr/>
        </p:nvSpPr>
        <p:spPr bwMode="auto">
          <a:xfrm>
            <a:off x="3819525" y="2387600"/>
            <a:ext cx="14366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1400"/>
              <a:t>Parenchyma</a:t>
            </a:r>
          </a:p>
        </p:txBody>
      </p:sp>
      <p:sp>
        <p:nvSpPr>
          <p:cNvPr id="8198" name="TextovéPole 6"/>
          <p:cNvSpPr txBox="1">
            <a:spLocks noChangeArrowheads="1"/>
          </p:cNvSpPr>
          <p:nvPr/>
        </p:nvSpPr>
        <p:spPr bwMode="auto">
          <a:xfrm>
            <a:off x="303213" y="4251325"/>
            <a:ext cx="1168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1400"/>
              <a:t>Stroma</a:t>
            </a:r>
          </a:p>
        </p:txBody>
      </p:sp>
      <p:sp>
        <p:nvSpPr>
          <p:cNvPr id="2" name="TextovéPole 1"/>
          <p:cNvSpPr txBox="1"/>
          <p:nvPr/>
        </p:nvSpPr>
        <p:spPr>
          <a:xfrm>
            <a:off x="5780088" y="2124075"/>
            <a:ext cx="3060700" cy="3970338"/>
          </a:xfrm>
          <a:prstGeom prst="rect">
            <a:avLst/>
          </a:prstGeom>
          <a:noFill/>
        </p:spPr>
        <p:txBody>
          <a:bodyPr>
            <a:spAutoFit/>
          </a:bodyPr>
          <a:lstStyle/>
          <a:p>
            <a:pPr eaLnBrk="1" hangingPunct="1">
              <a:defRPr/>
            </a:pPr>
            <a:r>
              <a:rPr lang="cs-CZ" dirty="0"/>
              <a:t>LIVER</a:t>
            </a:r>
          </a:p>
          <a:p>
            <a:pPr eaLnBrk="1" hangingPunct="1">
              <a:defRPr/>
            </a:pPr>
            <a:endParaRPr lang="cs-CZ" dirty="0"/>
          </a:p>
          <a:p>
            <a:pPr eaLnBrk="1" hangingPunct="1">
              <a:defRPr/>
            </a:pPr>
            <a:r>
              <a:rPr lang="en-US" dirty="0"/>
              <a:t>Parenchyma:</a:t>
            </a:r>
          </a:p>
          <a:p>
            <a:pPr marL="285750" indent="-285750" eaLnBrk="1" hangingPunct="1">
              <a:buFontTx/>
              <a:buChar char="-"/>
              <a:defRPr/>
            </a:pPr>
            <a:r>
              <a:rPr lang="en-US" b="0" dirty="0"/>
              <a:t>Hepatocytes</a:t>
            </a:r>
          </a:p>
          <a:p>
            <a:pPr marL="285750" indent="-285750" eaLnBrk="1" hangingPunct="1">
              <a:buFontTx/>
              <a:buChar char="-"/>
              <a:defRPr/>
            </a:pPr>
            <a:r>
              <a:rPr lang="en-US" b="0" dirty="0"/>
              <a:t>Sinusoids and adjacent structures</a:t>
            </a:r>
          </a:p>
          <a:p>
            <a:pPr eaLnBrk="1" hangingPunct="1">
              <a:defRPr/>
            </a:pPr>
            <a:endParaRPr lang="en-US" b="0" dirty="0"/>
          </a:p>
          <a:p>
            <a:pPr eaLnBrk="1" hangingPunct="1">
              <a:defRPr/>
            </a:pPr>
            <a:r>
              <a:rPr lang="en-US" dirty="0"/>
              <a:t>Stroma:</a:t>
            </a:r>
          </a:p>
          <a:p>
            <a:pPr marL="285750" indent="-285750" eaLnBrk="1" hangingPunct="1">
              <a:buFontTx/>
              <a:buChar char="-"/>
              <a:defRPr/>
            </a:pPr>
            <a:r>
              <a:rPr lang="en-US" b="0" dirty="0"/>
              <a:t>Connective tissue and adjacent structures</a:t>
            </a:r>
          </a:p>
          <a:p>
            <a:pPr marL="285750" indent="-285750" eaLnBrk="1" hangingPunct="1">
              <a:buFontTx/>
              <a:buChar char="-"/>
              <a:defRPr/>
            </a:pPr>
            <a:r>
              <a:rPr lang="en-US" b="0" dirty="0"/>
              <a:t>Vessels</a:t>
            </a:r>
          </a:p>
          <a:p>
            <a:pPr marL="285750" indent="-285750" eaLnBrk="1" hangingPunct="1">
              <a:buFontTx/>
              <a:buChar char="-"/>
              <a:defRPr/>
            </a:pPr>
            <a:r>
              <a:rPr lang="en-US" b="0" dirty="0"/>
              <a:t>Nerves</a:t>
            </a:r>
          </a:p>
          <a:p>
            <a:pPr marL="285750" indent="-285750" eaLnBrk="1" hangingPunct="1">
              <a:buFontTx/>
              <a:buChar char="-"/>
              <a:defRPr/>
            </a:pPr>
            <a:r>
              <a:rPr lang="en-US" b="0" dirty="0"/>
              <a:t>Bile ducts</a:t>
            </a:r>
          </a:p>
          <a:p>
            <a:pPr marL="285750" indent="-285750" eaLnBrk="1" hangingPunct="1">
              <a:buFontTx/>
              <a:buChar char="-"/>
              <a:defRPr/>
            </a:pPr>
            <a:endParaRPr lang="en-US" b="0" dirty="0"/>
          </a:p>
        </p:txBody>
      </p:sp>
      <p:sp>
        <p:nvSpPr>
          <p:cNvPr id="8" name="Obdélník 7"/>
          <p:cNvSpPr/>
          <p:nvPr/>
        </p:nvSpPr>
        <p:spPr>
          <a:xfrm>
            <a:off x="0" y="-2454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59266" y="36042"/>
            <a:ext cx="3067123" cy="400110"/>
          </a:xfrm>
          <a:prstGeom prst="rect">
            <a:avLst/>
          </a:prstGeom>
          <a:noFill/>
          <a:ln>
            <a:noFill/>
          </a:ln>
        </p:spPr>
        <p:txBody>
          <a:bodyPr wrap="none" rtlCol="0">
            <a:spAutoFit/>
          </a:bodyPr>
          <a:lstStyle/>
          <a:p>
            <a:pPr lvl="0" algn="ctr" eaLnBrk="1" hangingPunct="1">
              <a:spcBef>
                <a:spcPct val="50000"/>
              </a:spcBef>
            </a:pPr>
            <a:r>
              <a:rPr lang="cs-CZ" altLang="cs-CZ" sz="2000" b="0">
                <a:solidFill>
                  <a:srgbClr val="000000"/>
                </a:solidFill>
              </a:rPr>
              <a:t>TISSUES AND ORGANS</a:t>
            </a:r>
            <a:endParaRPr lang="en-US" altLang="cs-CZ" sz="2000" b="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délník 1"/>
          <p:cNvSpPr>
            <a:spLocks noChangeArrowheads="1"/>
          </p:cNvSpPr>
          <p:nvPr/>
        </p:nvSpPr>
        <p:spPr bwMode="auto">
          <a:xfrm>
            <a:off x="0" y="764704"/>
            <a:ext cx="845978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sz="2900" b="1" dirty="0">
                <a:latin typeface="+mn-lt"/>
              </a:rPr>
              <a:t>S</a:t>
            </a:r>
            <a:r>
              <a:rPr lang="en-US" sz="2900" b="1" dirty="0" err="1">
                <a:latin typeface="+mn-lt"/>
              </a:rPr>
              <a:t>imple</a:t>
            </a:r>
            <a:r>
              <a:rPr lang="en-US" sz="2900" b="1" dirty="0">
                <a:latin typeface="+mn-lt"/>
              </a:rPr>
              <a:t> columnar epithelium</a:t>
            </a:r>
            <a:r>
              <a:rPr lang="cs-CZ" sz="2900" b="1" dirty="0">
                <a:latin typeface="+mn-lt"/>
              </a:rPr>
              <a:t> </a:t>
            </a:r>
            <a:r>
              <a:rPr lang="cs-CZ" sz="2900" b="1" dirty="0" err="1">
                <a:latin typeface="+mn-lt"/>
              </a:rPr>
              <a:t>with</a:t>
            </a:r>
            <a:r>
              <a:rPr lang="cs-CZ" sz="2900" b="1" dirty="0">
                <a:latin typeface="+mn-lt"/>
              </a:rPr>
              <a:t> </a:t>
            </a:r>
            <a:r>
              <a:rPr lang="cs-CZ" sz="2900" b="1" dirty="0" err="1">
                <a:latin typeface="+mn-lt"/>
              </a:rPr>
              <a:t>kinocilia</a:t>
            </a:r>
            <a:endParaRPr lang="cs-CZ" sz="2900" b="1" dirty="0">
              <a:latin typeface="+mn-lt"/>
            </a:endParaRPr>
          </a:p>
        </p:txBody>
      </p:sp>
      <p:sp>
        <p:nvSpPr>
          <p:cNvPr id="17411" name="Obdélník 3"/>
          <p:cNvSpPr>
            <a:spLocks noChangeArrowheads="1"/>
          </p:cNvSpPr>
          <p:nvPr/>
        </p:nvSpPr>
        <p:spPr bwMode="auto">
          <a:xfrm>
            <a:off x="296863" y="1448547"/>
            <a:ext cx="63627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600" b="1" dirty="0" err="1">
                <a:solidFill>
                  <a:srgbClr val="000000"/>
                </a:solidFill>
              </a:rPr>
              <a:t>Uterine</a:t>
            </a:r>
            <a:r>
              <a:rPr lang="cs-CZ" sz="1600" b="1" dirty="0">
                <a:solidFill>
                  <a:srgbClr val="000000"/>
                </a:solidFill>
              </a:rPr>
              <a:t> tube</a:t>
            </a:r>
          </a:p>
          <a:p>
            <a:pPr marL="285750" indent="-285750" eaLnBrk="1" hangingPunct="1">
              <a:buFont typeface="Arial" panose="020B0604020202020204" pitchFamily="34" charset="0"/>
              <a:buChar char="‒"/>
            </a:pPr>
            <a:endParaRPr lang="cs-CZ" sz="1600" dirty="0">
              <a:solidFill>
                <a:srgbClr val="000000"/>
              </a:solidFill>
            </a:endParaRPr>
          </a:p>
          <a:p>
            <a:pPr marL="285750" indent="-285750" eaLnBrk="1" hangingPunct="1">
              <a:buFont typeface="Arial" panose="020B0604020202020204" pitchFamily="34" charset="0"/>
              <a:buChar char="‒"/>
            </a:pPr>
            <a:r>
              <a:rPr lang="cs-CZ" sz="1600" dirty="0" err="1">
                <a:solidFill>
                  <a:srgbClr val="000000"/>
                </a:solidFill>
              </a:rPr>
              <a:t>flow</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the</a:t>
            </a:r>
            <a:r>
              <a:rPr lang="cs-CZ" sz="1600" dirty="0">
                <a:solidFill>
                  <a:srgbClr val="000000"/>
                </a:solidFill>
              </a:rPr>
              <a:t> oocyte </a:t>
            </a:r>
            <a:r>
              <a:rPr lang="cs-CZ" sz="1600" dirty="0" err="1">
                <a:solidFill>
                  <a:srgbClr val="000000"/>
                </a:solidFill>
              </a:rPr>
              <a:t>towards</a:t>
            </a:r>
            <a:r>
              <a:rPr lang="cs-CZ" sz="1600" dirty="0">
                <a:solidFill>
                  <a:srgbClr val="000000"/>
                </a:solidFill>
              </a:rPr>
              <a:t> </a:t>
            </a:r>
            <a:r>
              <a:rPr lang="cs-CZ" sz="1600" dirty="0" err="1">
                <a:solidFill>
                  <a:srgbClr val="000000"/>
                </a:solidFill>
              </a:rPr>
              <a:t>the</a:t>
            </a:r>
            <a:r>
              <a:rPr lang="cs-CZ" sz="1600" dirty="0">
                <a:solidFill>
                  <a:srgbClr val="000000"/>
                </a:solidFill>
              </a:rPr>
              <a:t> uterus</a:t>
            </a:r>
          </a:p>
          <a:p>
            <a:pPr eaLnBrk="1" hangingPunct="1"/>
            <a:r>
              <a:rPr lang="cs-CZ" sz="1600" dirty="0">
                <a:solidFill>
                  <a:srgbClr val="000000"/>
                </a:solidFill>
              </a:rPr>
              <a:t>	</a:t>
            </a:r>
            <a:endParaRPr lang="cs-CZ" sz="1600" dirty="0"/>
          </a:p>
        </p:txBody>
      </p:sp>
      <p:pic>
        <p:nvPicPr>
          <p:cNvPr id="17412" name="Picture 2" descr="http://www.lab.anhb.uwa.edu.au/mb140/corepages/femalerepro/images/odu40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787278"/>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http://www.visualphotos.com/photo/1x7548741/fallopian_tube_lining_coloured_sem_p6163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780928"/>
            <a:ext cx="50482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unifr.ch/anatomy/elearningfree/allemand/biochemie/allg/images/kinozilien_em_oh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780927"/>
            <a:ext cx="21240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http://www.unifr.ch/anatomy/elearningfree/allemand/biochemie/allg/images/kinozilien_oh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628" y="2777600"/>
            <a:ext cx="21240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Obdélník 1"/>
          <p:cNvSpPr>
            <a:spLocks noChangeArrowheads="1"/>
          </p:cNvSpPr>
          <p:nvPr/>
        </p:nvSpPr>
        <p:spPr bwMode="auto">
          <a:xfrm>
            <a:off x="34924" y="622945"/>
            <a:ext cx="9144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sz="2900" b="1" dirty="0" err="1">
                <a:latin typeface="+mn-lt"/>
              </a:rPr>
              <a:t>Pseudostratified</a:t>
            </a:r>
            <a:r>
              <a:rPr lang="en-US" sz="2900" b="1" dirty="0">
                <a:latin typeface="+mn-lt"/>
              </a:rPr>
              <a:t> columnar epithelium with kinocilia</a:t>
            </a:r>
            <a:r>
              <a:rPr lang="cs-CZ" sz="2900" b="1" dirty="0">
                <a:latin typeface="+mn-lt"/>
              </a:rPr>
              <a:t> and </a:t>
            </a:r>
            <a:r>
              <a:rPr lang="cs-CZ" sz="2900" b="1" dirty="0" err="1">
                <a:latin typeface="+mn-lt"/>
              </a:rPr>
              <a:t>goblet</a:t>
            </a:r>
            <a:r>
              <a:rPr lang="cs-CZ" sz="2900" b="1" dirty="0">
                <a:latin typeface="+mn-lt"/>
              </a:rPr>
              <a:t> </a:t>
            </a:r>
            <a:r>
              <a:rPr lang="cs-CZ" sz="2900" b="1" dirty="0" err="1">
                <a:latin typeface="+mn-lt"/>
              </a:rPr>
              <a:t>cells</a:t>
            </a:r>
            <a:r>
              <a:rPr lang="en-US" sz="2900" b="1" dirty="0">
                <a:latin typeface="+mn-lt"/>
              </a:rPr>
              <a:t> </a:t>
            </a:r>
            <a:endParaRPr lang="cs-CZ" sz="2900" b="1" dirty="0">
              <a:latin typeface="+mn-lt"/>
            </a:endParaRPr>
          </a:p>
        </p:txBody>
      </p:sp>
      <p:sp>
        <p:nvSpPr>
          <p:cNvPr id="18438" name="Obdélník 5"/>
          <p:cNvSpPr>
            <a:spLocks noChangeArrowheads="1"/>
          </p:cNvSpPr>
          <p:nvPr/>
        </p:nvSpPr>
        <p:spPr bwMode="auto">
          <a:xfrm>
            <a:off x="331981" y="2092440"/>
            <a:ext cx="636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b="1" dirty="0">
                <a:solidFill>
                  <a:srgbClr val="000000"/>
                </a:solidFill>
              </a:rPr>
              <a:t>Upper </a:t>
            </a:r>
            <a:r>
              <a:rPr lang="en-US" sz="1600" b="1">
                <a:solidFill>
                  <a:srgbClr val="000000"/>
                </a:solidFill>
              </a:rPr>
              <a:t>respiratory passages</a:t>
            </a:r>
            <a:endParaRPr lang="en-US" sz="1600" b="1" dirty="0">
              <a:solidFill>
                <a:srgbClr val="000000"/>
              </a:solidFill>
            </a:endParaRPr>
          </a:p>
          <a:p>
            <a:pPr marL="285750" indent="-285750" eaLnBrk="1" hangingPunct="1">
              <a:buFont typeface="Arial" panose="020B0604020202020204" pitchFamily="34" charset="0"/>
              <a:buChar char="‒"/>
            </a:pPr>
            <a:r>
              <a:rPr lang="en-US" sz="1600">
                <a:solidFill>
                  <a:srgbClr val="000000"/>
                </a:solidFill>
              </a:rPr>
              <a:t>Remov</a:t>
            </a:r>
            <a:r>
              <a:rPr lang="cs-CZ" sz="1600">
                <a:solidFill>
                  <a:srgbClr val="000000"/>
                </a:solidFill>
              </a:rPr>
              <a:t>al of</a:t>
            </a:r>
            <a:r>
              <a:rPr lang="en-US" sz="1600">
                <a:solidFill>
                  <a:srgbClr val="000000"/>
                </a:solidFill>
              </a:rPr>
              <a:t> </a:t>
            </a:r>
            <a:r>
              <a:rPr lang="en-US" sz="1600" dirty="0">
                <a:solidFill>
                  <a:srgbClr val="000000"/>
                </a:solidFill>
              </a:rPr>
              <a:t>mucus produced by </a:t>
            </a:r>
            <a:r>
              <a:rPr lang="en-US" sz="1600">
                <a:solidFill>
                  <a:srgbClr val="000000"/>
                </a:solidFill>
              </a:rPr>
              <a:t>epithelial glands</a:t>
            </a:r>
            <a:endParaRPr lang="en-US" sz="1600" dirty="0">
              <a:solidFill>
                <a:srgbClr val="000000"/>
              </a:solidFill>
            </a:endParaRPr>
          </a:p>
        </p:txBody>
      </p:sp>
      <p:pic>
        <p:nvPicPr>
          <p:cNvPr id="18439" name="Picture 6" descr="http://www.siumed.edu/~dking2/crr/images/CR005b.jpg"/>
          <p:cNvPicPr>
            <a:picLocks noChangeAspect="1" noChangeArrowheads="1"/>
          </p:cNvPicPr>
          <p:nvPr/>
        </p:nvPicPr>
        <p:blipFill rotWithShape="1">
          <a:blip r:embed="rId4">
            <a:extLst>
              <a:ext uri="{28A0092B-C50C-407E-A947-70E740481C1C}">
                <a14:useLocalDpi xmlns:a14="http://schemas.microsoft.com/office/drawing/2010/main" val="0"/>
              </a:ext>
            </a:extLst>
          </a:blip>
          <a:srcRect l="1561" t="2920"/>
          <a:stretch/>
        </p:blipFill>
        <p:spPr bwMode="auto">
          <a:xfrm>
            <a:off x="139797" y="2780928"/>
            <a:ext cx="3990377" cy="268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
        <p:nvSpPr>
          <p:cNvPr id="2" name="Obdélník 7">
            <a:extLst>
              <a:ext uri="{FF2B5EF4-FFF2-40B4-BE49-F238E27FC236}">
                <a16:creationId xmlns:a16="http://schemas.microsoft.com/office/drawing/2014/main" id="{C6E2C27B-6B78-32CC-D310-F39D03C88F0A}"/>
              </a:ext>
            </a:extLst>
          </p:cNvPr>
          <p:cNvSpPr>
            <a:spLocks noChangeArrowheads="1"/>
          </p:cNvSpPr>
          <p:nvPr/>
        </p:nvSpPr>
        <p:spPr bwMode="auto">
          <a:xfrm>
            <a:off x="330393" y="1617958"/>
            <a:ext cx="6364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600" b="1">
                <a:solidFill>
                  <a:srgbClr val="000000"/>
                </a:solidFill>
              </a:rPr>
              <a:t>Male reproductive passages</a:t>
            </a:r>
          </a:p>
          <a:p>
            <a:pPr marL="285750" indent="-285750" eaLnBrk="1" hangingPunct="1">
              <a:buFont typeface="Arial" panose="020B0604020202020204" pitchFamily="34" charset="0"/>
              <a:buChar char="‒"/>
            </a:pPr>
            <a:r>
              <a:rPr lang="en-US" sz="1600">
                <a:solidFill>
                  <a:srgbClr val="000000"/>
                </a:solidFill>
              </a:rPr>
              <a:t>Epididymis</a:t>
            </a:r>
            <a:endParaRPr lang="en-US" sz="1600" dirty="0">
              <a:solidFill>
                <a:srgbClr val="000000"/>
              </a:solidFill>
            </a:endParaRPr>
          </a:p>
          <a:p>
            <a:pPr marL="285750" indent="-285750" eaLnBrk="1" hangingPunct="1">
              <a:buFont typeface="Arial" panose="020B0604020202020204" pitchFamily="34" charset="0"/>
              <a:buChar char="‒"/>
            </a:pPr>
            <a:r>
              <a:rPr lang="cs-CZ" sz="1600">
                <a:solidFill>
                  <a:srgbClr val="000000"/>
                </a:solidFill>
              </a:rPr>
              <a:t>Ductus</a:t>
            </a:r>
            <a:r>
              <a:rPr lang="en-US" sz="1600">
                <a:solidFill>
                  <a:srgbClr val="000000"/>
                </a:solidFill>
              </a:rPr>
              <a:t> deferens</a:t>
            </a:r>
            <a:endParaRPr lang="en-US" sz="1600" dirty="0">
              <a:solidFill>
                <a:srgbClr val="000000"/>
              </a:solidFill>
            </a:endParaRPr>
          </a:p>
        </p:txBody>
      </p:sp>
      <p:sp>
        <p:nvSpPr>
          <p:cNvPr id="3" name="Obdélník 1">
            <a:extLst>
              <a:ext uri="{FF2B5EF4-FFF2-40B4-BE49-F238E27FC236}">
                <a16:creationId xmlns:a16="http://schemas.microsoft.com/office/drawing/2014/main" id="{D6A701FE-7A2C-4C58-96D8-644CD3A82A82}"/>
              </a:ext>
            </a:extLst>
          </p:cNvPr>
          <p:cNvSpPr>
            <a:spLocks noChangeArrowheads="1"/>
          </p:cNvSpPr>
          <p:nvPr/>
        </p:nvSpPr>
        <p:spPr bwMode="auto">
          <a:xfrm>
            <a:off x="44285" y="704435"/>
            <a:ext cx="91440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sz="2900" b="1" dirty="0" err="1">
                <a:latin typeface="+mn-lt"/>
              </a:rPr>
              <a:t>Pseudostratified</a:t>
            </a:r>
            <a:r>
              <a:rPr lang="cs-CZ" sz="2900" b="1" dirty="0">
                <a:latin typeface="+mn-lt"/>
              </a:rPr>
              <a:t> </a:t>
            </a:r>
            <a:r>
              <a:rPr lang="en-US" sz="2900" b="1" dirty="0">
                <a:latin typeface="+mn-lt"/>
              </a:rPr>
              <a:t>columnar epithelium with </a:t>
            </a:r>
            <a:r>
              <a:rPr lang="cs-CZ" sz="2900" b="1" dirty="0" err="1">
                <a:latin typeface="+mn-lt"/>
              </a:rPr>
              <a:t>stere</a:t>
            </a:r>
            <a:r>
              <a:rPr lang="en-US" sz="2900" b="1" dirty="0" err="1">
                <a:latin typeface="+mn-lt"/>
              </a:rPr>
              <a:t>ocilia</a:t>
            </a:r>
            <a:r>
              <a:rPr lang="en-US" sz="2900" b="1" dirty="0">
                <a:latin typeface="+mn-lt"/>
              </a:rPr>
              <a:t> </a:t>
            </a:r>
            <a:endParaRPr lang="cs-CZ" sz="2900" b="1" dirty="0">
              <a:latin typeface="+mn-lt"/>
            </a:endParaRPr>
          </a:p>
        </p:txBody>
      </p:sp>
      <p:pic>
        <p:nvPicPr>
          <p:cNvPr id="4" name="Picture 2" descr="http://instruction.cvhs.okstate.edu/histology/images/40epididymisL.jpg">
            <a:extLst>
              <a:ext uri="{FF2B5EF4-FFF2-40B4-BE49-F238E27FC236}">
                <a16:creationId xmlns:a16="http://schemas.microsoft.com/office/drawing/2014/main" id="{9A8DA748-5747-DB1C-5972-6B0DEA877F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8257" y="2564904"/>
            <a:ext cx="5203091" cy="391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126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bdélník 3"/>
          <p:cNvSpPr>
            <a:spLocks noChangeArrowheads="1"/>
          </p:cNvSpPr>
          <p:nvPr/>
        </p:nvSpPr>
        <p:spPr bwMode="auto">
          <a:xfrm>
            <a:off x="0" y="771525"/>
            <a:ext cx="802838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2900" b="1" dirty="0">
                <a:solidFill>
                  <a:srgbClr val="000000"/>
                </a:solidFill>
                <a:latin typeface="+mn-lt"/>
              </a:rPr>
              <a:t>Non-keratinized stratified squamous epithelium</a:t>
            </a:r>
            <a:endParaRPr lang="en-US" sz="2900" b="1" dirty="0">
              <a:latin typeface="+mn-lt"/>
            </a:endParaRPr>
          </a:p>
        </p:txBody>
      </p:sp>
      <p:sp>
        <p:nvSpPr>
          <p:cNvPr id="19460" name="Obdélník 6"/>
          <p:cNvSpPr>
            <a:spLocks noChangeArrowheads="1"/>
          </p:cNvSpPr>
          <p:nvPr/>
        </p:nvSpPr>
        <p:spPr bwMode="auto">
          <a:xfrm>
            <a:off x="103188" y="2898775"/>
            <a:ext cx="25971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1600" dirty="0">
                <a:solidFill>
                  <a:srgbClr val="000000"/>
                </a:solidFill>
              </a:rPr>
              <a:t> Constant abrasion</a:t>
            </a:r>
          </a:p>
          <a:p>
            <a:pPr marL="285750" indent="-285750" eaLnBrk="1" hangingPunct="1">
              <a:buFont typeface="Wingdings" panose="05000000000000000000" pitchFamily="2" charset="2"/>
              <a:buChar char="§"/>
            </a:pPr>
            <a:r>
              <a:rPr lang="en-US" sz="1600" dirty="0">
                <a:solidFill>
                  <a:srgbClr val="000000"/>
                </a:solidFill>
              </a:rPr>
              <a:t> Mechanical resilience</a:t>
            </a:r>
          </a:p>
          <a:p>
            <a:pPr marL="285750" indent="-285750" eaLnBrk="1" hangingPunct="1">
              <a:buFont typeface="Wingdings" panose="05000000000000000000" pitchFamily="2" charset="2"/>
              <a:buChar char="§"/>
            </a:pPr>
            <a:r>
              <a:rPr lang="en-US" sz="1600" dirty="0">
                <a:solidFill>
                  <a:srgbClr val="000000"/>
                </a:solidFill>
              </a:rPr>
              <a:t> Protection from drying </a:t>
            </a:r>
          </a:p>
          <a:p>
            <a:pPr marL="285750" indent="-285750" eaLnBrk="1" hangingPunct="1">
              <a:buFont typeface="Wingdings" panose="05000000000000000000" pitchFamily="2" charset="2"/>
              <a:buChar char="§"/>
            </a:pPr>
            <a:r>
              <a:rPr lang="en-US" sz="1600" dirty="0">
                <a:solidFill>
                  <a:srgbClr val="000000"/>
                </a:solidFill>
              </a:rPr>
              <a:t> Rapid renewal</a:t>
            </a:r>
          </a:p>
        </p:txBody>
      </p:sp>
      <p:pic>
        <p:nvPicPr>
          <p:cNvPr id="19461" name="Picture 5" descr="http://upload.wikimedia.org/wikipedia/commons/9/9c/Anatomy_and_physiology_of_animals_stratified_squamous_epithelium.jpg"/>
          <p:cNvPicPr>
            <a:picLocks noChangeAspect="1" noChangeArrowheads="1"/>
          </p:cNvPicPr>
          <p:nvPr/>
        </p:nvPicPr>
        <p:blipFill>
          <a:blip r:embed="rId2">
            <a:extLst>
              <a:ext uri="{28A0092B-C50C-407E-A947-70E740481C1C}">
                <a14:useLocalDpi xmlns:a14="http://schemas.microsoft.com/office/drawing/2010/main" val="0"/>
              </a:ext>
            </a:extLst>
          </a:blip>
          <a:srcRect l="36549"/>
          <a:stretch>
            <a:fillRect/>
          </a:stretch>
        </p:blipFill>
        <p:spPr bwMode="auto">
          <a:xfrm>
            <a:off x="5679745" y="2052786"/>
            <a:ext cx="34718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http://faculty.ivytech.edu/~jrosentr/anp/gallery/images_and_SWFs/03/096_stratified-squamo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252" y="3986701"/>
            <a:ext cx="32226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ovéPole 9"/>
          <p:cNvSpPr txBox="1">
            <a:spLocks noChangeArrowheads="1"/>
          </p:cNvSpPr>
          <p:nvPr/>
        </p:nvSpPr>
        <p:spPr bwMode="auto">
          <a:xfrm>
            <a:off x="138836" y="4270593"/>
            <a:ext cx="220605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b="1" dirty="0"/>
              <a:t>Examples</a:t>
            </a:r>
            <a:r>
              <a:rPr lang="en-US" sz="1600" dirty="0"/>
              <a:t>:</a:t>
            </a:r>
          </a:p>
          <a:p>
            <a:pPr marL="285750" indent="-285750" eaLnBrk="1" hangingPunct="1">
              <a:buFont typeface="Wingdings" panose="05000000000000000000" pitchFamily="2" charset="2"/>
              <a:buChar char="§"/>
            </a:pPr>
            <a:endParaRPr lang="en-US" sz="1600" dirty="0"/>
          </a:p>
          <a:p>
            <a:pPr marL="285750" indent="-285750" eaLnBrk="1" hangingPunct="1">
              <a:buFont typeface="Wingdings" panose="05000000000000000000" pitchFamily="2" charset="2"/>
              <a:buChar char="§"/>
            </a:pPr>
            <a:r>
              <a:rPr lang="en-US" sz="1600" dirty="0"/>
              <a:t>Cornea</a:t>
            </a:r>
          </a:p>
          <a:p>
            <a:pPr marL="285750" indent="-285750" eaLnBrk="1" hangingPunct="1">
              <a:buFont typeface="Wingdings" panose="05000000000000000000" pitchFamily="2" charset="2"/>
              <a:buChar char="§"/>
            </a:pPr>
            <a:r>
              <a:rPr lang="en-US" sz="1600" dirty="0"/>
              <a:t>Oral cavity and lips</a:t>
            </a:r>
          </a:p>
          <a:p>
            <a:pPr marL="285750" indent="-285750" eaLnBrk="1" hangingPunct="1">
              <a:buFont typeface="Wingdings" panose="05000000000000000000" pitchFamily="2" charset="2"/>
              <a:buChar char="§"/>
            </a:pPr>
            <a:r>
              <a:rPr lang="en-US" sz="1600" dirty="0"/>
              <a:t>Esophagus</a:t>
            </a:r>
          </a:p>
          <a:p>
            <a:pPr marL="285750" indent="-285750" eaLnBrk="1" hangingPunct="1">
              <a:buFont typeface="Wingdings" panose="05000000000000000000" pitchFamily="2" charset="2"/>
              <a:buChar char="§"/>
            </a:pPr>
            <a:r>
              <a:rPr lang="en-US" sz="1600" dirty="0"/>
              <a:t>Anal canal</a:t>
            </a:r>
          </a:p>
          <a:p>
            <a:pPr marL="285750" indent="-285750" eaLnBrk="1" hangingPunct="1">
              <a:buFont typeface="Wingdings" panose="05000000000000000000" pitchFamily="2" charset="2"/>
              <a:buChar char="§"/>
            </a:pPr>
            <a:r>
              <a:rPr lang="en-US" sz="1600" dirty="0"/>
              <a:t>Vagina</a:t>
            </a:r>
          </a:p>
        </p:txBody>
      </p:sp>
      <p:sp>
        <p:nvSpPr>
          <p:cNvPr id="19466" name="Obdélník 6"/>
          <p:cNvSpPr>
            <a:spLocks noChangeArrowheads="1"/>
          </p:cNvSpPr>
          <p:nvPr/>
        </p:nvSpPr>
        <p:spPr bwMode="auto">
          <a:xfrm>
            <a:off x="107949" y="1646237"/>
            <a:ext cx="88199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
            </a:pPr>
            <a:r>
              <a:rPr lang="en-US" sz="1600" dirty="0">
                <a:solidFill>
                  <a:srgbClr val="000000"/>
                </a:solidFill>
              </a:rPr>
              <a:t> Multiple layers of cubic cells with centrally localized nuclei, flattening towards surface</a:t>
            </a:r>
          </a:p>
          <a:p>
            <a:pPr eaLnBrk="1" hangingPunct="1">
              <a:buFont typeface="Wingdings" panose="05000000000000000000" pitchFamily="2" charset="2"/>
              <a:buChar char="§"/>
            </a:pPr>
            <a:r>
              <a:rPr lang="en-US" sz="1600" dirty="0">
                <a:solidFill>
                  <a:srgbClr val="000000"/>
                </a:solidFill>
              </a:rPr>
              <a:t> Cells in the superficial layer viable</a:t>
            </a:r>
          </a:p>
          <a:p>
            <a:pPr eaLnBrk="1" hangingPunct="1">
              <a:buFont typeface="Wingdings" panose="05000000000000000000" pitchFamily="2" charset="2"/>
              <a:buChar char="§"/>
            </a:pPr>
            <a:r>
              <a:rPr lang="en-US" sz="1600" dirty="0">
                <a:solidFill>
                  <a:srgbClr val="000000"/>
                </a:solidFill>
              </a:rPr>
              <a:t> First layer in contact with BM, last layer – squamous</a:t>
            </a:r>
          </a:p>
          <a:p>
            <a:pPr eaLnBrk="1" hangingPunct="1"/>
            <a:endParaRPr lang="en-US" sz="1600" dirty="0"/>
          </a:p>
        </p:txBody>
      </p:sp>
      <p:sp>
        <p:nvSpPr>
          <p:cNvPr id="9" name="Obdélník 8"/>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ovéPole 9"/>
          <p:cNvSpPr txBox="1"/>
          <p:nvPr/>
        </p:nvSpPr>
        <p:spPr>
          <a:xfrm>
            <a:off x="44285" y="43002"/>
            <a:ext cx="5309852" cy="400110"/>
          </a:xfrm>
          <a:prstGeom prst="rect">
            <a:avLst/>
          </a:prstGeom>
          <a:noFill/>
          <a:ln>
            <a:noFill/>
          </a:ln>
        </p:spPr>
        <p:txBody>
          <a:bodyPr wrap="none" rtlCol="0">
            <a:spAutoFit/>
          </a:bodyPr>
          <a:lstStyle/>
          <a:p>
            <a:r>
              <a:rPr lang="en-US" sz="2000" b="1" dirty="0"/>
              <a:t>CLASSIFICATION OF EPITHELIAL TISSUE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http://www.mhhe.com/biosci/ap/histology_mh/keratin.gif"/>
          <p:cNvPicPr>
            <a:picLocks noChangeAspect="1" noChangeArrowheads="1"/>
          </p:cNvPicPr>
          <p:nvPr/>
        </p:nvPicPr>
        <p:blipFill>
          <a:blip r:embed="rId2">
            <a:extLst>
              <a:ext uri="{28A0092B-C50C-407E-A947-70E740481C1C}">
                <a14:useLocalDpi xmlns:a14="http://schemas.microsoft.com/office/drawing/2010/main" val="0"/>
              </a:ext>
            </a:extLst>
          </a:blip>
          <a:srcRect l="10786" t="29460"/>
          <a:stretch>
            <a:fillRect/>
          </a:stretch>
        </p:blipFill>
        <p:spPr bwMode="auto">
          <a:xfrm>
            <a:off x="5522069" y="1121681"/>
            <a:ext cx="34925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Soubor:Epidermal lay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925" y="3284984"/>
            <a:ext cx="2446644" cy="3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Obdélník 3"/>
          <p:cNvSpPr>
            <a:spLocks noChangeArrowheads="1"/>
          </p:cNvSpPr>
          <p:nvPr/>
        </p:nvSpPr>
        <p:spPr bwMode="auto">
          <a:xfrm>
            <a:off x="0" y="758032"/>
            <a:ext cx="62484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2900" b="1" dirty="0">
                <a:solidFill>
                  <a:srgbClr val="000000"/>
                </a:solidFill>
                <a:latin typeface="+mn-lt"/>
              </a:rPr>
              <a:t>Keratinized stratified squamous epithelium</a:t>
            </a:r>
            <a:endParaRPr lang="en-US" sz="2900" b="1" dirty="0">
              <a:latin typeface="+mn-lt"/>
            </a:endParaRPr>
          </a:p>
        </p:txBody>
      </p:sp>
      <p:sp>
        <p:nvSpPr>
          <p:cNvPr id="20491" name="Text Box 11"/>
          <p:cNvSpPr txBox="1">
            <a:spLocks noChangeArrowheads="1"/>
          </p:cNvSpPr>
          <p:nvPr/>
        </p:nvSpPr>
        <p:spPr bwMode="auto">
          <a:xfrm>
            <a:off x="44285" y="2075769"/>
            <a:ext cx="3771578"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Wingdings" panose="05000000000000000000" pitchFamily="2" charset="2"/>
              <a:buChar char="§"/>
            </a:pPr>
            <a:r>
              <a:rPr lang="en-US" sz="1600" dirty="0"/>
              <a:t>Cell in the superficial layer dead </a:t>
            </a:r>
          </a:p>
          <a:p>
            <a:pPr marL="285750" indent="-285750">
              <a:spcBef>
                <a:spcPct val="50000"/>
              </a:spcBef>
              <a:buFont typeface="Wingdings" panose="05000000000000000000" pitchFamily="2" charset="2"/>
              <a:buChar char="§"/>
            </a:pPr>
            <a:r>
              <a:rPr lang="en-US" sz="1600" dirty="0"/>
              <a:t>Skin (epidermis)</a:t>
            </a:r>
          </a:p>
          <a:p>
            <a:pPr marL="285750" indent="-285750">
              <a:spcBef>
                <a:spcPct val="50000"/>
              </a:spcBef>
              <a:buFont typeface="Wingdings" panose="05000000000000000000" pitchFamily="2" charset="2"/>
              <a:buChar char="§"/>
            </a:pPr>
            <a:r>
              <a:rPr lang="en-US" sz="1600" dirty="0"/>
              <a:t>Nail</a:t>
            </a:r>
          </a:p>
          <a:p>
            <a:pPr marL="285750" indent="-285750">
              <a:spcBef>
                <a:spcPct val="50000"/>
              </a:spcBef>
              <a:buFont typeface="Wingdings" panose="05000000000000000000" pitchFamily="2" charset="2"/>
              <a:buChar char="§"/>
            </a:pPr>
            <a:r>
              <a:rPr lang="en-US" sz="1600" dirty="0"/>
              <a:t>Keratins</a:t>
            </a:r>
          </a:p>
          <a:p>
            <a:pPr marL="742950" lvl="1" indent="-285750" algn="just">
              <a:spcBef>
                <a:spcPts val="0"/>
              </a:spcBef>
              <a:buFont typeface="Wingdings" panose="05000000000000000000" pitchFamily="2" charset="2"/>
              <a:buChar char="§"/>
            </a:pPr>
            <a:r>
              <a:rPr lang="en-US" sz="1400" dirty="0"/>
              <a:t>Fibrous proteins, ~ 40 types </a:t>
            </a:r>
          </a:p>
          <a:p>
            <a:pPr marL="742950" lvl="1" indent="-285750" algn="just">
              <a:spcBef>
                <a:spcPts val="0"/>
              </a:spcBef>
              <a:buFont typeface="Wingdings" panose="05000000000000000000" pitchFamily="2" charset="2"/>
              <a:buChar char="§"/>
            </a:pPr>
            <a:r>
              <a:rPr lang="en-US" sz="1400" dirty="0"/>
              <a:t>Intermediate filaments</a:t>
            </a:r>
          </a:p>
          <a:p>
            <a:pPr marL="742950" lvl="1" indent="-285750" algn="just">
              <a:spcBef>
                <a:spcPts val="0"/>
              </a:spcBef>
              <a:buFont typeface="Wingdings" panose="05000000000000000000" pitchFamily="2" charset="2"/>
              <a:buChar char="§"/>
            </a:pPr>
            <a:r>
              <a:rPr lang="en-US" sz="1400" dirty="0"/>
              <a:t>Very stable, multimeric</a:t>
            </a:r>
          </a:p>
          <a:p>
            <a:pPr marL="742950" lvl="1" indent="-285750" algn="just">
              <a:spcBef>
                <a:spcPts val="0"/>
              </a:spcBef>
              <a:buFont typeface="Wingdings" panose="05000000000000000000" pitchFamily="2" charset="2"/>
              <a:buChar char="§"/>
            </a:pPr>
            <a:r>
              <a:rPr lang="en-US" sz="1400" dirty="0"/>
              <a:t>Disorders of keratin expression – variety of clinical symptoms </a:t>
            </a:r>
          </a:p>
          <a:p>
            <a:pPr marL="742950" lvl="1" indent="-285750" algn="just">
              <a:spcBef>
                <a:spcPts val="0"/>
              </a:spcBef>
              <a:buFont typeface="Wingdings" panose="05000000000000000000" pitchFamily="2" charset="2"/>
              <a:buChar char="§"/>
            </a:pPr>
            <a:r>
              <a:rPr lang="en-US" sz="1400" dirty="0"/>
              <a:t>e.g. Epidermolysis bullosa simplex (mutations in the genes encoding keratin 5 or keratin 14)</a:t>
            </a:r>
          </a:p>
          <a:p>
            <a:pPr marL="285750" indent="-285750">
              <a:spcBef>
                <a:spcPct val="50000"/>
              </a:spcBef>
              <a:buFont typeface="Wingdings" panose="05000000000000000000" pitchFamily="2" charset="2"/>
              <a:buChar char="§"/>
            </a:pPr>
            <a:endParaRPr lang="en-US" sz="1400" dirty="0"/>
          </a:p>
        </p:txBody>
      </p:sp>
      <p:pic>
        <p:nvPicPr>
          <p:cNvPr id="20493" name="Picture 2" descr="http://www.imb-jena.de/~rake/Bioinformatics_WEB/gifs/kerat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436624"/>
            <a:ext cx="22479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ovéPole 8"/>
          <p:cNvSpPr txBox="1"/>
          <p:nvPr/>
        </p:nvSpPr>
        <p:spPr>
          <a:xfrm>
            <a:off x="44285" y="43002"/>
            <a:ext cx="5309852" cy="400110"/>
          </a:xfrm>
          <a:prstGeom prst="rect">
            <a:avLst/>
          </a:prstGeom>
          <a:noFill/>
          <a:ln>
            <a:noFill/>
          </a:ln>
        </p:spPr>
        <p:txBody>
          <a:bodyPr wrap="none" rtlCol="0">
            <a:spAutoFit/>
          </a:bodyPr>
          <a:lstStyle/>
          <a:p>
            <a:r>
              <a:rPr lang="en-US" sz="2000" b="1" dirty="0"/>
              <a:t>CLASSIFICATION OF EPITHELIAL TISSUE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le:WVSOM Parotid Gla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1300"/>
            <a:ext cx="45720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sweat gland3.jpg (51503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832"/>
            <a:ext cx="42195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Obdélník 4"/>
          <p:cNvSpPr>
            <a:spLocks noChangeArrowheads="1"/>
          </p:cNvSpPr>
          <p:nvPr/>
        </p:nvSpPr>
        <p:spPr bwMode="auto">
          <a:xfrm>
            <a:off x="55617" y="842516"/>
            <a:ext cx="547216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2900" b="1" dirty="0">
                <a:solidFill>
                  <a:srgbClr val="000000"/>
                </a:solidFill>
                <a:latin typeface="+mn-lt"/>
              </a:rPr>
              <a:t>Stratified cuboidal epithelium</a:t>
            </a:r>
            <a:endParaRPr lang="cs-CZ" sz="2900" b="1" dirty="0">
              <a:latin typeface="+mn-lt"/>
            </a:endParaRPr>
          </a:p>
        </p:txBody>
      </p:sp>
      <p:sp>
        <p:nvSpPr>
          <p:cNvPr id="21509" name="Obdélník 5"/>
          <p:cNvSpPr>
            <a:spLocks noChangeArrowheads="1"/>
          </p:cNvSpPr>
          <p:nvPr/>
        </p:nvSpPr>
        <p:spPr bwMode="auto">
          <a:xfrm>
            <a:off x="230906" y="1594545"/>
            <a:ext cx="3835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1600" b="1" dirty="0" err="1">
                <a:solidFill>
                  <a:srgbClr val="000000"/>
                </a:solidFill>
              </a:rPr>
              <a:t>Large</a:t>
            </a:r>
            <a:r>
              <a:rPr lang="cs-CZ" sz="1600" b="1" dirty="0">
                <a:solidFill>
                  <a:srgbClr val="000000"/>
                </a:solidFill>
              </a:rPr>
              <a:t> </a:t>
            </a:r>
            <a:r>
              <a:rPr lang="cs-CZ" sz="1600" b="1" dirty="0" err="1">
                <a:solidFill>
                  <a:srgbClr val="000000"/>
                </a:solidFill>
              </a:rPr>
              <a:t>ducts</a:t>
            </a:r>
            <a:r>
              <a:rPr lang="cs-CZ" sz="1600" b="1" dirty="0">
                <a:solidFill>
                  <a:srgbClr val="000000"/>
                </a:solidFill>
              </a:rPr>
              <a:t> </a:t>
            </a:r>
            <a:r>
              <a:rPr lang="cs-CZ" sz="1600" dirty="0" err="1">
                <a:solidFill>
                  <a:srgbClr val="000000"/>
                </a:solidFill>
              </a:rPr>
              <a:t>of</a:t>
            </a:r>
            <a:r>
              <a:rPr lang="cs-CZ" sz="1600" dirty="0">
                <a:solidFill>
                  <a:srgbClr val="000000"/>
                </a:solidFill>
              </a:rPr>
              <a:t>: </a:t>
            </a:r>
          </a:p>
          <a:p>
            <a:pPr marL="285750" indent="-285750" eaLnBrk="1" hangingPunct="1">
              <a:buFont typeface="Arial" panose="020B0604020202020204" pitchFamily="34" charset="0"/>
              <a:buChar char="‒"/>
            </a:pPr>
            <a:r>
              <a:rPr lang="cs-CZ" sz="1600" dirty="0">
                <a:solidFill>
                  <a:srgbClr val="000000"/>
                </a:solidFill>
              </a:rPr>
              <a:t>	</a:t>
            </a:r>
            <a:r>
              <a:rPr lang="en-US" sz="1600" dirty="0">
                <a:solidFill>
                  <a:srgbClr val="000000"/>
                </a:solidFill>
              </a:rPr>
              <a:t>sweat</a:t>
            </a:r>
            <a:r>
              <a:rPr lang="cs-CZ" sz="1600" dirty="0">
                <a:solidFill>
                  <a:srgbClr val="000000"/>
                </a:solidFill>
              </a:rPr>
              <a:t> </a:t>
            </a:r>
            <a:r>
              <a:rPr lang="cs-CZ" sz="1600" dirty="0" err="1">
                <a:solidFill>
                  <a:srgbClr val="000000"/>
                </a:solidFill>
              </a:rPr>
              <a:t>glands</a:t>
            </a:r>
            <a:endParaRPr lang="cs-CZ" sz="1600" dirty="0">
              <a:solidFill>
                <a:srgbClr val="000000"/>
              </a:solidFill>
            </a:endParaRPr>
          </a:p>
          <a:p>
            <a:pPr marL="285750" indent="-285750" eaLnBrk="1" hangingPunct="1">
              <a:buFont typeface="Arial" panose="020B0604020202020204" pitchFamily="34" charset="0"/>
              <a:buChar char="‒"/>
            </a:pPr>
            <a:r>
              <a:rPr lang="cs-CZ" sz="1600" dirty="0">
                <a:solidFill>
                  <a:srgbClr val="000000"/>
                </a:solidFill>
              </a:rPr>
              <a:t>	</a:t>
            </a:r>
            <a:r>
              <a:rPr lang="en-US" sz="1600" dirty="0">
                <a:solidFill>
                  <a:srgbClr val="000000"/>
                </a:solidFill>
              </a:rPr>
              <a:t>mammary glands</a:t>
            </a:r>
            <a:endParaRPr lang="cs-CZ" sz="1600" dirty="0">
              <a:solidFill>
                <a:srgbClr val="000000"/>
              </a:solidFill>
            </a:endParaRPr>
          </a:p>
          <a:p>
            <a:pPr marL="285750" indent="-285750" eaLnBrk="1" hangingPunct="1">
              <a:buFont typeface="Arial" panose="020B0604020202020204" pitchFamily="34" charset="0"/>
              <a:buChar char="‒"/>
            </a:pPr>
            <a:r>
              <a:rPr lang="cs-CZ" sz="1600" dirty="0">
                <a:solidFill>
                  <a:srgbClr val="000000"/>
                </a:solidFill>
              </a:rPr>
              <a:t>	s</a:t>
            </a:r>
            <a:r>
              <a:rPr lang="en-US" sz="1600" dirty="0" err="1">
                <a:solidFill>
                  <a:srgbClr val="000000"/>
                </a:solidFill>
              </a:rPr>
              <a:t>alivary</a:t>
            </a:r>
            <a:r>
              <a:rPr lang="en-US" sz="1600" dirty="0">
                <a:solidFill>
                  <a:srgbClr val="000000"/>
                </a:solidFill>
              </a:rPr>
              <a:t> glands</a:t>
            </a:r>
            <a:endParaRPr lang="cs-CZ" sz="1600" dirty="0"/>
          </a:p>
        </p:txBody>
      </p:sp>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7" name="Picture 9" descr="urinary_transitional_diag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324" y="926942"/>
            <a:ext cx="2808882" cy="2212866"/>
          </a:xfrm>
          <a:prstGeom prst="rect">
            <a:avLst/>
          </a:prstGeom>
          <a:noFill/>
          <a:extLst>
            <a:ext uri="{909E8E84-426E-40DD-AFC4-6F175D3DCCD1}">
              <a14:hiddenFill xmlns:a14="http://schemas.microsoft.com/office/drawing/2010/main">
                <a:solidFill>
                  <a:srgbClr val="FFFFFF"/>
                </a:solidFill>
              </a14:hiddenFill>
            </a:ext>
          </a:extLst>
        </p:spPr>
      </p:pic>
      <p:sp>
        <p:nvSpPr>
          <p:cNvPr id="22531" name="Obdélník 2"/>
          <p:cNvSpPr>
            <a:spLocks noChangeArrowheads="1"/>
          </p:cNvSpPr>
          <p:nvPr/>
        </p:nvSpPr>
        <p:spPr bwMode="auto">
          <a:xfrm>
            <a:off x="87868" y="1096467"/>
            <a:ext cx="43132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1600" dirty="0"/>
              <a:t>fluctuation of volume </a:t>
            </a:r>
          </a:p>
          <a:p>
            <a:pPr marL="285750" indent="-285750" eaLnBrk="1" hangingPunct="1">
              <a:buFont typeface="Wingdings" panose="05000000000000000000" pitchFamily="2" charset="2"/>
              <a:buChar char="§"/>
            </a:pPr>
            <a:r>
              <a:rPr lang="en-US" sz="1600" dirty="0"/>
              <a:t>organization of epithelial layers</a:t>
            </a:r>
          </a:p>
          <a:p>
            <a:pPr marL="285750" indent="-285750" eaLnBrk="1" hangingPunct="1">
              <a:buFont typeface="Wingdings" panose="05000000000000000000" pitchFamily="2" charset="2"/>
              <a:buChar char="§"/>
            </a:pPr>
            <a:r>
              <a:rPr lang="en-US" sz="1600" dirty="0"/>
              <a:t>membrane reserve</a:t>
            </a:r>
          </a:p>
          <a:p>
            <a:pPr marL="285750" indent="-285750" eaLnBrk="1" hangingPunct="1">
              <a:buFont typeface="Wingdings" panose="05000000000000000000" pitchFamily="2" charset="2"/>
              <a:buChar char="§"/>
            </a:pPr>
            <a:r>
              <a:rPr lang="en-US" sz="1600" dirty="0"/>
              <a:t>protection against hyperosmotic urine </a:t>
            </a:r>
          </a:p>
          <a:p>
            <a:pPr marL="285750" indent="-285750" eaLnBrk="1" hangingPunct="1">
              <a:buFont typeface="Arial" panose="020B0604020202020204" pitchFamily="34" charset="0"/>
              <a:buChar char="‒"/>
            </a:pPr>
            <a:endParaRPr lang="en-US" sz="1600" dirty="0"/>
          </a:p>
          <a:p>
            <a:pPr eaLnBrk="1" hangingPunct="1"/>
            <a:r>
              <a:rPr lang="en-US" sz="1600" b="1" dirty="0"/>
              <a:t>Urinary system</a:t>
            </a:r>
          </a:p>
          <a:p>
            <a:pPr marL="285750" indent="-285750" eaLnBrk="1" hangingPunct="1">
              <a:buFont typeface="Wingdings" panose="05000000000000000000" pitchFamily="2" charset="2"/>
              <a:buChar char="§"/>
            </a:pPr>
            <a:r>
              <a:rPr lang="en-US" sz="1600" dirty="0"/>
              <a:t>urinary bladder, </a:t>
            </a:r>
            <a:r>
              <a:rPr lang="cs-CZ" sz="1600" dirty="0" err="1"/>
              <a:t>ureters</a:t>
            </a:r>
            <a:r>
              <a:rPr lang="cs-CZ" sz="1600" dirty="0"/>
              <a:t>, </a:t>
            </a:r>
            <a:r>
              <a:rPr lang="cs-CZ" sz="1600" dirty="0" err="1"/>
              <a:t>renal</a:t>
            </a:r>
            <a:r>
              <a:rPr lang="cs-CZ" sz="1600" dirty="0"/>
              <a:t> </a:t>
            </a:r>
            <a:r>
              <a:rPr lang="cs-CZ" sz="1600" dirty="0" err="1"/>
              <a:t>calyx</a:t>
            </a:r>
            <a:r>
              <a:rPr lang="cs-CZ" sz="1600" dirty="0"/>
              <a:t> </a:t>
            </a:r>
          </a:p>
          <a:p>
            <a:pPr eaLnBrk="1" hangingPunct="1"/>
            <a:r>
              <a:rPr lang="cs-CZ" sz="1600" dirty="0"/>
              <a:t>and pelvis</a:t>
            </a:r>
            <a:endParaRPr lang="en-US" sz="1600" dirty="0"/>
          </a:p>
        </p:txBody>
      </p:sp>
      <p:pic>
        <p:nvPicPr>
          <p:cNvPr id="22532" name="Picture 2" descr="File:Harnblase Uroth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2" y="3490414"/>
            <a:ext cx="3585962" cy="339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Obdélník 4"/>
          <p:cNvSpPr>
            <a:spLocks noChangeArrowheads="1"/>
          </p:cNvSpPr>
          <p:nvPr/>
        </p:nvSpPr>
        <p:spPr bwMode="auto">
          <a:xfrm>
            <a:off x="107950" y="531889"/>
            <a:ext cx="8213031"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sz="2900" b="1" dirty="0" err="1">
                <a:solidFill>
                  <a:srgbClr val="000000"/>
                </a:solidFill>
                <a:latin typeface="+mn-lt"/>
              </a:rPr>
              <a:t>Transitional</a:t>
            </a:r>
            <a:r>
              <a:rPr lang="en-US" sz="2900" b="1" dirty="0">
                <a:solidFill>
                  <a:srgbClr val="000000"/>
                </a:solidFill>
                <a:latin typeface="+mn-lt"/>
              </a:rPr>
              <a:t> epithelium</a:t>
            </a:r>
            <a:r>
              <a:rPr lang="cs-CZ" sz="2900" b="1" dirty="0">
                <a:solidFill>
                  <a:srgbClr val="000000"/>
                </a:solidFill>
                <a:latin typeface="+mn-lt"/>
              </a:rPr>
              <a:t> (</a:t>
            </a:r>
            <a:r>
              <a:rPr lang="cs-CZ" sz="2900" b="1" dirty="0" err="1">
                <a:solidFill>
                  <a:srgbClr val="000000"/>
                </a:solidFill>
                <a:latin typeface="+mn-lt"/>
              </a:rPr>
              <a:t>urothelium</a:t>
            </a:r>
            <a:r>
              <a:rPr lang="cs-CZ" sz="2900" b="1" dirty="0">
                <a:solidFill>
                  <a:srgbClr val="000000"/>
                </a:solidFill>
                <a:latin typeface="+mn-lt"/>
              </a:rPr>
              <a:t>)</a:t>
            </a:r>
            <a:endParaRPr lang="cs-CZ" sz="2900" b="1" dirty="0">
              <a:latin typeface="+mn-lt"/>
            </a:endParaRPr>
          </a:p>
        </p:txBody>
      </p:sp>
      <p:sp>
        <p:nvSpPr>
          <p:cNvPr id="22535" name="Rectangle 7"/>
          <p:cNvSpPr>
            <a:spLocks noChangeArrowheads="1"/>
          </p:cNvSpPr>
          <p:nvPr/>
        </p:nvSpPr>
        <p:spPr bwMode="auto">
          <a:xfrm>
            <a:off x="3779912" y="3068960"/>
            <a:ext cx="540885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600" dirty="0" err="1"/>
              <a:t>Empty</a:t>
            </a:r>
            <a:r>
              <a:rPr lang="cs-CZ" sz="1600" dirty="0"/>
              <a:t> (</a:t>
            </a:r>
            <a:r>
              <a:rPr lang="cs-CZ" sz="1600" dirty="0" err="1"/>
              <a:t>relaxed</a:t>
            </a:r>
            <a:r>
              <a:rPr lang="cs-CZ" sz="1600" dirty="0"/>
              <a:t>): </a:t>
            </a:r>
            <a:r>
              <a:rPr lang="cs-CZ" sz="1600" dirty="0" err="1"/>
              <a:t>rather</a:t>
            </a:r>
            <a:r>
              <a:rPr lang="cs-CZ" sz="1600" dirty="0"/>
              <a:t> </a:t>
            </a:r>
            <a:r>
              <a:rPr lang="en-US" sz="1600" dirty="0"/>
              <a:t>cuboidal </a:t>
            </a:r>
            <a:r>
              <a:rPr lang="cs-CZ" sz="1600" dirty="0" err="1"/>
              <a:t>cells</a:t>
            </a:r>
            <a:r>
              <a:rPr lang="cs-CZ" sz="1600" dirty="0"/>
              <a:t> </a:t>
            </a:r>
            <a:r>
              <a:rPr lang="en-US" sz="1600" dirty="0"/>
              <a:t>with a domed apex </a:t>
            </a:r>
            <a:endParaRPr lang="cs-CZ" sz="1600" dirty="0"/>
          </a:p>
          <a:p>
            <a:r>
              <a:rPr lang="cs-CZ" sz="1600" dirty="0"/>
              <a:t>Full: </a:t>
            </a:r>
            <a:r>
              <a:rPr lang="cs-CZ" sz="1600" dirty="0" err="1"/>
              <a:t>flat,stretched</a:t>
            </a:r>
            <a:r>
              <a:rPr lang="cs-CZ" sz="1600" dirty="0"/>
              <a:t> </a:t>
            </a:r>
          </a:p>
          <a:p>
            <a:endParaRPr lang="cs-CZ" sz="1600" dirty="0"/>
          </a:p>
          <a:p>
            <a:pPr marL="285750" indent="-285750">
              <a:buFont typeface="Wingdings" panose="05000000000000000000" pitchFamily="2" charset="2"/>
              <a:buChar char="§"/>
            </a:pPr>
            <a:r>
              <a:rPr lang="cs-CZ" sz="1600" dirty="0" err="1"/>
              <a:t>Basal</a:t>
            </a:r>
            <a:r>
              <a:rPr lang="cs-CZ" sz="1600" dirty="0"/>
              <a:t> </a:t>
            </a:r>
            <a:r>
              <a:rPr lang="cs-CZ" sz="1600" dirty="0" err="1"/>
              <a:t>cells</a:t>
            </a:r>
            <a:endParaRPr lang="cs-CZ" sz="1600" dirty="0"/>
          </a:p>
          <a:p>
            <a:pPr marL="285750" indent="-285750">
              <a:buFont typeface="Wingdings" panose="05000000000000000000" pitchFamily="2" charset="2"/>
              <a:buChar char="§"/>
            </a:pPr>
            <a:r>
              <a:rPr lang="cs-CZ" sz="1600" dirty="0" err="1"/>
              <a:t>Intermediate</a:t>
            </a:r>
            <a:r>
              <a:rPr lang="cs-CZ" sz="1600" dirty="0"/>
              <a:t> </a:t>
            </a:r>
            <a:r>
              <a:rPr lang="cs-CZ" sz="1600" dirty="0" err="1"/>
              <a:t>layer</a:t>
            </a:r>
            <a:endParaRPr lang="cs-CZ" sz="1600" dirty="0"/>
          </a:p>
          <a:p>
            <a:pPr marL="285750" indent="-285750">
              <a:buFont typeface="Wingdings" panose="05000000000000000000" pitchFamily="2" charset="2"/>
              <a:buChar char="§"/>
            </a:pPr>
            <a:r>
              <a:rPr lang="cs-CZ" sz="1600" dirty="0" err="1"/>
              <a:t>Surface</a:t>
            </a:r>
            <a:r>
              <a:rPr lang="cs-CZ" sz="1600" dirty="0"/>
              <a:t> </a:t>
            </a:r>
            <a:r>
              <a:rPr lang="cs-CZ" sz="1600" dirty="0" err="1"/>
              <a:t>cells</a:t>
            </a:r>
            <a:endParaRPr lang="cs-CZ" sz="1600" dirty="0"/>
          </a:p>
        </p:txBody>
      </p:sp>
      <p:pic>
        <p:nvPicPr>
          <p:cNvPr id="22541" name="Picture 13" descr="http://www.lab.anhb.uwa.edu.au/mb140/CorePages/Epithelia/Images/blad042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5" y="3464682"/>
            <a:ext cx="2648745" cy="331093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Obdélník 4"/>
          <p:cNvSpPr>
            <a:spLocks noChangeArrowheads="1"/>
          </p:cNvSpPr>
          <p:nvPr/>
        </p:nvSpPr>
        <p:spPr bwMode="auto">
          <a:xfrm>
            <a:off x="0" y="484182"/>
            <a:ext cx="655228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2900" b="1" dirty="0">
                <a:solidFill>
                  <a:srgbClr val="000000"/>
                </a:solidFill>
                <a:latin typeface="+mn-lt"/>
              </a:rPr>
              <a:t>Transitional epithelium (</a:t>
            </a:r>
            <a:r>
              <a:rPr lang="en-US" sz="2900" b="1" dirty="0" err="1">
                <a:solidFill>
                  <a:srgbClr val="000000"/>
                </a:solidFill>
                <a:latin typeface="+mn-lt"/>
              </a:rPr>
              <a:t>urothelium</a:t>
            </a:r>
            <a:r>
              <a:rPr lang="en-US" sz="2900" b="1" dirty="0">
                <a:solidFill>
                  <a:srgbClr val="000000"/>
                </a:solidFill>
                <a:latin typeface="+mn-lt"/>
              </a:rPr>
              <a:t>)</a:t>
            </a:r>
            <a:endParaRPr lang="en-US" sz="2900" b="1" dirty="0">
              <a:latin typeface="+mn-lt"/>
            </a:endParaRPr>
          </a:p>
        </p:txBody>
      </p:sp>
      <p:sp>
        <p:nvSpPr>
          <p:cNvPr id="23560" name="Rectangle 8"/>
          <p:cNvSpPr>
            <a:spLocks noChangeArrowheads="1"/>
          </p:cNvSpPr>
          <p:nvPr/>
        </p:nvSpPr>
        <p:spPr bwMode="auto">
          <a:xfrm>
            <a:off x="155575" y="1012969"/>
            <a:ext cx="47740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85750" indent="-285750">
              <a:buFont typeface="Wingdings" panose="05000000000000000000" pitchFamily="2" charset="2"/>
              <a:buChar char="§"/>
            </a:pPr>
            <a:r>
              <a:rPr lang="cs-CZ" sz="1600" dirty="0"/>
              <a:t>g</a:t>
            </a:r>
            <a:r>
              <a:rPr lang="en-US" sz="1600" dirty="0" err="1"/>
              <a:t>lycosaminoglycan</a:t>
            </a:r>
            <a:r>
              <a:rPr lang="en-US" sz="1600" dirty="0"/>
              <a:t> layer (GAG) on the surface </a:t>
            </a:r>
            <a:endParaRPr lang="cs-CZ" sz="1600" dirty="0"/>
          </a:p>
          <a:p>
            <a:pPr marL="285750" indent="-285750">
              <a:buFont typeface="Wingdings" panose="05000000000000000000" pitchFamily="2" charset="2"/>
              <a:buChar char="§"/>
            </a:pPr>
            <a:r>
              <a:rPr lang="en-US" sz="1600" dirty="0"/>
              <a:t>osmotic barrier </a:t>
            </a:r>
          </a:p>
          <a:p>
            <a:pPr marL="285750" indent="-285750">
              <a:buFont typeface="Wingdings" panose="05000000000000000000" pitchFamily="2" charset="2"/>
              <a:buChar char="§"/>
            </a:pPr>
            <a:r>
              <a:rPr lang="en-US" sz="1600" dirty="0"/>
              <a:t>antimicrobial properties</a:t>
            </a:r>
          </a:p>
        </p:txBody>
      </p:sp>
      <p:sp>
        <p:nvSpPr>
          <p:cNvPr id="23561" name="Rectangle 9"/>
          <p:cNvSpPr>
            <a:spLocks noChangeArrowheads="1"/>
          </p:cNvSpPr>
          <p:nvPr/>
        </p:nvSpPr>
        <p:spPr bwMode="auto">
          <a:xfrm>
            <a:off x="4499992" y="2126505"/>
            <a:ext cx="4437062"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t>Barrier architecture</a:t>
            </a:r>
            <a:r>
              <a:rPr lang="en-US" dirty="0"/>
              <a:t>:</a:t>
            </a:r>
          </a:p>
          <a:p>
            <a:pPr marL="285750" indent="-285750">
              <a:buFont typeface="Wingdings" panose="05000000000000000000" pitchFamily="2" charset="2"/>
              <a:buChar char="§"/>
            </a:pPr>
            <a:r>
              <a:rPr lang="en-US" sz="1600" dirty="0"/>
              <a:t>GAG-layer </a:t>
            </a:r>
          </a:p>
          <a:p>
            <a:pPr marL="285750" indent="-285750">
              <a:buFont typeface="Wingdings" panose="05000000000000000000" pitchFamily="2" charset="2"/>
              <a:buChar char="§"/>
            </a:pPr>
            <a:r>
              <a:rPr lang="en-US" sz="1600" dirty="0"/>
              <a:t>surface cells (tight junctions), uroplakin</a:t>
            </a:r>
            <a:r>
              <a:rPr lang="cs-CZ" sz="1600" dirty="0"/>
              <a:t>s</a:t>
            </a:r>
            <a:r>
              <a:rPr lang="en-US" sz="1600" dirty="0"/>
              <a:t> proteins in the apical cell membrane </a:t>
            </a:r>
          </a:p>
          <a:p>
            <a:pPr marL="285750" indent="-285750">
              <a:buFont typeface="Wingdings" panose="05000000000000000000" pitchFamily="2" charset="2"/>
              <a:buChar char="§"/>
            </a:pPr>
            <a:r>
              <a:rPr lang="en-US" sz="1600" dirty="0"/>
              <a:t> subepithelial capillary network</a:t>
            </a:r>
          </a:p>
        </p:txBody>
      </p:sp>
      <p:pic>
        <p:nvPicPr>
          <p:cNvPr id="23563" name="Picture 11" descr="blad042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0"/>
            <a:ext cx="381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descr="bladder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639" y="3529862"/>
            <a:ext cx="3928611" cy="3142889"/>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
        <p:nvSpPr>
          <p:cNvPr id="2" name="Obdélník 1">
            <a:extLst>
              <a:ext uri="{FF2B5EF4-FFF2-40B4-BE49-F238E27FC236}">
                <a16:creationId xmlns:a16="http://schemas.microsoft.com/office/drawing/2014/main" id="{13812ECD-0AB8-3E65-74FA-2CE700987654}"/>
              </a:ext>
            </a:extLst>
          </p:cNvPr>
          <p:cNvSpPr/>
          <p:nvPr/>
        </p:nvSpPr>
        <p:spPr>
          <a:xfrm>
            <a:off x="5724128" y="4941168"/>
            <a:ext cx="288032" cy="2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délník 2"/>
          <p:cNvSpPr>
            <a:spLocks noChangeArrowheads="1"/>
          </p:cNvSpPr>
          <p:nvPr/>
        </p:nvSpPr>
        <p:spPr bwMode="auto">
          <a:xfrm>
            <a:off x="4572000" y="6613525"/>
            <a:ext cx="457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00"/>
              <a:t>©http://www.cytochemistry.net/microanatomy/epithelia/salivary7.jpg</a:t>
            </a:r>
          </a:p>
        </p:txBody>
      </p:sp>
      <p:pic>
        <p:nvPicPr>
          <p:cNvPr id="25603" name="Picture 2" descr="salivary7.jpg (90849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760788"/>
            <a:ext cx="40386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salivary8.jpg (72790 bytes)"/>
          <p:cNvPicPr>
            <a:picLocks noChangeAspect="1" noChangeArrowheads="1"/>
          </p:cNvPicPr>
          <p:nvPr/>
        </p:nvPicPr>
        <p:blipFill>
          <a:blip r:embed="rId3">
            <a:extLst>
              <a:ext uri="{28A0092B-C50C-407E-A947-70E740481C1C}">
                <a14:useLocalDpi xmlns:a14="http://schemas.microsoft.com/office/drawing/2010/main" val="0"/>
              </a:ext>
            </a:extLst>
          </a:blip>
          <a:srcRect t="8807"/>
          <a:stretch>
            <a:fillRect/>
          </a:stretch>
        </p:blipFill>
        <p:spPr bwMode="auto">
          <a:xfrm>
            <a:off x="0" y="3792538"/>
            <a:ext cx="40386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Obdélník 5"/>
          <p:cNvSpPr>
            <a:spLocks noChangeArrowheads="1"/>
          </p:cNvSpPr>
          <p:nvPr/>
        </p:nvSpPr>
        <p:spPr bwMode="auto">
          <a:xfrm>
            <a:off x="25096" y="633089"/>
            <a:ext cx="63722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en-US" sz="2900" b="1" dirty="0">
                <a:solidFill>
                  <a:srgbClr val="000000"/>
                </a:solidFill>
                <a:latin typeface="+mn-lt"/>
              </a:rPr>
              <a:t>Stratified columnar epithelia</a:t>
            </a:r>
            <a:endParaRPr lang="en-US" sz="2900" b="1" dirty="0">
              <a:latin typeface="+mn-lt"/>
            </a:endParaRPr>
          </a:p>
        </p:txBody>
      </p:sp>
      <p:sp>
        <p:nvSpPr>
          <p:cNvPr id="25606" name="Obdélník 6"/>
          <p:cNvSpPr>
            <a:spLocks noChangeArrowheads="1"/>
          </p:cNvSpPr>
          <p:nvPr/>
        </p:nvSpPr>
        <p:spPr bwMode="auto">
          <a:xfrm>
            <a:off x="213074" y="1259504"/>
            <a:ext cx="38306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a:solidFill>
                  <a:srgbClr val="000000"/>
                </a:solidFill>
              </a:rPr>
              <a:t> several layers of columnar cells </a:t>
            </a:r>
          </a:p>
          <a:p>
            <a:pPr marL="285750" indent="-285750" eaLnBrk="1" hangingPunct="1">
              <a:buFont typeface="Arial" panose="020B0604020202020204" pitchFamily="34" charset="0"/>
              <a:buChar char="‒"/>
            </a:pPr>
            <a:r>
              <a:rPr lang="en-US" sz="1600" dirty="0">
                <a:solidFill>
                  <a:srgbClr val="000000"/>
                </a:solidFill>
              </a:rPr>
              <a:t> secretion / protection </a:t>
            </a:r>
            <a:endParaRPr lang="en-US" sz="1600" dirty="0"/>
          </a:p>
        </p:txBody>
      </p:sp>
      <p:sp>
        <p:nvSpPr>
          <p:cNvPr id="25607" name="Obdélník 7"/>
          <p:cNvSpPr>
            <a:spLocks noChangeArrowheads="1"/>
          </p:cNvSpPr>
          <p:nvPr/>
        </p:nvSpPr>
        <p:spPr bwMode="auto">
          <a:xfrm>
            <a:off x="207963" y="2163763"/>
            <a:ext cx="4572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err="1">
                <a:solidFill>
                  <a:srgbClr val="000000"/>
                </a:solidFill>
              </a:rPr>
              <a:t>occular</a:t>
            </a:r>
            <a:r>
              <a:rPr lang="en-US" sz="1600" dirty="0">
                <a:solidFill>
                  <a:srgbClr val="000000"/>
                </a:solidFill>
              </a:rPr>
              <a:t> conjunctiva</a:t>
            </a:r>
          </a:p>
          <a:p>
            <a:pPr marL="285750" indent="-285750" eaLnBrk="1" hangingPunct="1">
              <a:buFont typeface="Arial" panose="020B0604020202020204" pitchFamily="34" charset="0"/>
              <a:buChar char="‒"/>
            </a:pPr>
            <a:r>
              <a:rPr lang="en-US" sz="1600" dirty="0">
                <a:solidFill>
                  <a:srgbClr val="000000"/>
                </a:solidFill>
              </a:rPr>
              <a:t>pharynx, anus – transitions</a:t>
            </a:r>
          </a:p>
          <a:p>
            <a:pPr marL="285750" indent="-285750" eaLnBrk="1" hangingPunct="1">
              <a:buFont typeface="Arial" panose="020B0604020202020204" pitchFamily="34" charset="0"/>
              <a:buChar char="‒"/>
            </a:pPr>
            <a:r>
              <a:rPr lang="en-US" sz="1600" dirty="0">
                <a:solidFill>
                  <a:srgbClr val="000000"/>
                </a:solidFill>
              </a:rPr>
              <a:t>male urethra, vas deferens</a:t>
            </a:r>
          </a:p>
          <a:p>
            <a:pPr marL="285750" indent="-285750" eaLnBrk="1" hangingPunct="1">
              <a:buFont typeface="Arial" panose="020B0604020202020204" pitchFamily="34" charset="0"/>
              <a:buChar char="‒"/>
            </a:pPr>
            <a:r>
              <a:rPr lang="en-US" sz="1600" dirty="0">
                <a:solidFill>
                  <a:srgbClr val="000000"/>
                </a:solidFill>
              </a:rPr>
              <a:t>large ducts of salivary glands</a:t>
            </a:r>
            <a:endParaRPr lang="en-US" sz="1600" dirty="0"/>
          </a:p>
        </p:txBody>
      </p:sp>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07505" y="656247"/>
            <a:ext cx="4464496" cy="52322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k-SK" sz="2800" b="1">
                <a:solidFill>
                  <a:srgbClr val="0001DF"/>
                </a:solidFill>
              </a:rPr>
              <a:t>2) Trabecular epithelium</a:t>
            </a:r>
            <a:endParaRPr lang="cs-CZ" sz="2800" b="1" dirty="0">
              <a:solidFill>
                <a:srgbClr val="0001DF"/>
              </a:solidFill>
            </a:endParaRPr>
          </a:p>
        </p:txBody>
      </p:sp>
      <p:sp>
        <p:nvSpPr>
          <p:cNvPr id="9" name="Text Box 4"/>
          <p:cNvSpPr txBox="1">
            <a:spLocks noChangeArrowheads="1"/>
          </p:cNvSpPr>
          <p:nvPr/>
        </p:nvSpPr>
        <p:spPr bwMode="auto">
          <a:xfrm>
            <a:off x="661194" y="1498461"/>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b="1"/>
              <a:t>Liver parenchyma</a:t>
            </a:r>
          </a:p>
        </p:txBody>
      </p:sp>
      <p:pic>
        <p:nvPicPr>
          <p:cNvPr id="11" name="Picture 2" descr="Trávící systém III - 1 Játra - schéma"/>
          <p:cNvPicPr>
            <a:picLocks noChangeAspect="1" noChangeArrowheads="1"/>
          </p:cNvPicPr>
          <p:nvPr/>
        </p:nvPicPr>
        <p:blipFill>
          <a:blip r:embed="rId2">
            <a:extLst>
              <a:ext uri="{28A0092B-C50C-407E-A947-70E740481C1C}">
                <a14:useLocalDpi xmlns:a14="http://schemas.microsoft.com/office/drawing/2010/main" val="0"/>
              </a:ext>
            </a:extLst>
          </a:blip>
          <a:srcRect t="9663"/>
          <a:stretch>
            <a:fillRect/>
          </a:stretch>
        </p:blipFill>
        <p:spPr bwMode="auto">
          <a:xfrm>
            <a:off x="5774600" y="620688"/>
            <a:ext cx="2508185" cy="274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94" y="1490350"/>
            <a:ext cx="254952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epitel trámčit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384" y="4005064"/>
            <a:ext cx="2546496" cy="280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ttp://www.anatomybox.com/wp-content/uploads/2012/11/Liver_parenchym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356992"/>
            <a:ext cx="3300107" cy="345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ovéPole 14"/>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61925" y="1935163"/>
            <a:ext cx="2220913"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2800" b="0">
                <a:solidFill>
                  <a:srgbClr val="000099"/>
                </a:solidFill>
              </a:rPr>
              <a:t>Epithelium</a:t>
            </a:r>
          </a:p>
          <a:p>
            <a:pPr eaLnBrk="1" hangingPunct="1">
              <a:spcBef>
                <a:spcPct val="0"/>
              </a:spcBef>
              <a:buFontTx/>
              <a:buNone/>
            </a:pPr>
            <a:endParaRPr lang="en-US" altLang="cs-CZ" sz="2800" b="0">
              <a:solidFill>
                <a:srgbClr val="000099"/>
              </a:solidFill>
            </a:endParaRPr>
          </a:p>
          <a:p>
            <a:pPr eaLnBrk="1" hangingPunct="1">
              <a:spcBef>
                <a:spcPct val="0"/>
              </a:spcBef>
              <a:buFontTx/>
              <a:buNone/>
            </a:pPr>
            <a:endParaRPr lang="en-US" altLang="cs-CZ" sz="2800" b="0">
              <a:solidFill>
                <a:srgbClr val="000099"/>
              </a:solidFill>
            </a:endParaRPr>
          </a:p>
          <a:p>
            <a:pPr eaLnBrk="1" hangingPunct="1">
              <a:spcBef>
                <a:spcPct val="0"/>
              </a:spcBef>
              <a:buFontTx/>
              <a:buNone/>
            </a:pPr>
            <a:r>
              <a:rPr lang="en-US" altLang="cs-CZ" sz="2800" b="0">
                <a:solidFill>
                  <a:srgbClr val="000099"/>
                </a:solidFill>
              </a:rPr>
              <a:t>Muscle</a:t>
            </a:r>
          </a:p>
          <a:p>
            <a:pPr eaLnBrk="1" hangingPunct="1">
              <a:spcBef>
                <a:spcPct val="0"/>
              </a:spcBef>
              <a:buFontTx/>
              <a:buNone/>
            </a:pPr>
            <a:endParaRPr lang="en-US" altLang="cs-CZ" sz="2800" b="0">
              <a:solidFill>
                <a:srgbClr val="000099"/>
              </a:solidFill>
            </a:endParaRPr>
          </a:p>
          <a:p>
            <a:pPr eaLnBrk="1" hangingPunct="1">
              <a:spcBef>
                <a:spcPct val="0"/>
              </a:spcBef>
              <a:buFontTx/>
              <a:buNone/>
            </a:pPr>
            <a:endParaRPr lang="en-US" altLang="cs-CZ" sz="2800" b="0">
              <a:solidFill>
                <a:srgbClr val="000099"/>
              </a:solidFill>
            </a:endParaRPr>
          </a:p>
          <a:p>
            <a:pPr eaLnBrk="1" hangingPunct="1">
              <a:spcBef>
                <a:spcPct val="0"/>
              </a:spcBef>
              <a:buFontTx/>
              <a:buNone/>
            </a:pPr>
            <a:r>
              <a:rPr lang="en-US" altLang="cs-CZ" sz="2800" b="0">
                <a:solidFill>
                  <a:srgbClr val="000099"/>
                </a:solidFill>
              </a:rPr>
              <a:t>Nerve</a:t>
            </a:r>
          </a:p>
          <a:p>
            <a:pPr eaLnBrk="1" hangingPunct="1">
              <a:spcBef>
                <a:spcPct val="0"/>
              </a:spcBef>
              <a:buFontTx/>
              <a:buNone/>
            </a:pPr>
            <a:endParaRPr lang="en-US" altLang="cs-CZ" sz="2800" b="0">
              <a:solidFill>
                <a:srgbClr val="000099"/>
              </a:solidFill>
            </a:endParaRPr>
          </a:p>
          <a:p>
            <a:pPr eaLnBrk="1" hangingPunct="1">
              <a:spcBef>
                <a:spcPct val="0"/>
              </a:spcBef>
              <a:buFontTx/>
              <a:buNone/>
            </a:pPr>
            <a:endParaRPr lang="en-US" altLang="cs-CZ" sz="2800" b="0">
              <a:solidFill>
                <a:srgbClr val="000099"/>
              </a:solidFill>
            </a:endParaRPr>
          </a:p>
          <a:p>
            <a:pPr eaLnBrk="1" hangingPunct="1">
              <a:spcBef>
                <a:spcPct val="0"/>
              </a:spcBef>
              <a:buFontTx/>
              <a:buNone/>
            </a:pPr>
            <a:r>
              <a:rPr lang="en-US" altLang="cs-CZ" sz="2800" b="0">
                <a:solidFill>
                  <a:srgbClr val="000099"/>
                </a:solidFill>
              </a:rPr>
              <a:t>Connective</a:t>
            </a:r>
          </a:p>
        </p:txBody>
      </p:sp>
      <p:sp>
        <p:nvSpPr>
          <p:cNvPr id="9220" name="Text Box 6"/>
          <p:cNvSpPr txBox="1">
            <a:spLocks noChangeArrowheads="1"/>
          </p:cNvSpPr>
          <p:nvPr/>
        </p:nvSpPr>
        <p:spPr bwMode="auto">
          <a:xfrm>
            <a:off x="163513" y="909638"/>
            <a:ext cx="400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0"/>
              <a:t>Based on </a:t>
            </a:r>
            <a:r>
              <a:rPr lang="cs-CZ" altLang="cs-CZ" sz="1800"/>
              <a:t>morphology</a:t>
            </a:r>
            <a:r>
              <a:rPr lang="cs-CZ" altLang="cs-CZ" sz="1800" b="0"/>
              <a:t> and </a:t>
            </a:r>
            <a:r>
              <a:rPr lang="cs-CZ" altLang="cs-CZ" sz="1800"/>
              <a:t>function</a:t>
            </a:r>
            <a:r>
              <a:rPr lang="cs-CZ" altLang="cs-CZ" sz="1800" b="0"/>
              <a:t>:</a:t>
            </a:r>
            <a:endParaRPr lang="en-US" altLang="cs-CZ" sz="1800" b="0"/>
          </a:p>
        </p:txBody>
      </p:sp>
      <p:sp>
        <p:nvSpPr>
          <p:cNvPr id="9221" name="Text Box 8"/>
          <p:cNvSpPr txBox="1">
            <a:spLocks noChangeArrowheads="1"/>
          </p:cNvSpPr>
          <p:nvPr/>
        </p:nvSpPr>
        <p:spPr bwMode="auto">
          <a:xfrm>
            <a:off x="4092575" y="3011488"/>
            <a:ext cx="44513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b="0"/>
              <a:t>Myofibrils </a:t>
            </a:r>
            <a:r>
              <a:rPr lang="en-US" altLang="cs-CZ" sz="1600" b="0">
                <a:sym typeface="Wingdings" panose="05000000000000000000" pitchFamily="2" charset="2"/>
              </a:rPr>
              <a:t> contraction</a:t>
            </a:r>
            <a:endParaRPr lang="en-US" altLang="cs-CZ" sz="1600" b="0"/>
          </a:p>
          <a:p>
            <a:pPr eaLnBrk="1" hangingPunct="1">
              <a:spcBef>
                <a:spcPct val="0"/>
              </a:spcBef>
              <a:buFontTx/>
              <a:buNone/>
            </a:pPr>
            <a:r>
              <a:rPr lang="en-US" altLang="cs-CZ" sz="1600" b="0"/>
              <a:t>Mesoderm </a:t>
            </a:r>
            <a:r>
              <a:rPr lang="en-US" altLang="cs-CZ" sz="1200" b="0"/>
              <a:t>– skeletal muscle, myocard</a:t>
            </a:r>
            <a:r>
              <a:rPr lang="en-US" altLang="cs-CZ" sz="1600" b="0"/>
              <a:t>, me</a:t>
            </a:r>
            <a:r>
              <a:rPr lang="cs-CZ" altLang="cs-CZ" sz="1600" b="0"/>
              <a:t>s</a:t>
            </a:r>
            <a:r>
              <a:rPr lang="en-US" altLang="cs-CZ" sz="1600" b="0"/>
              <a:t>enchyme – </a:t>
            </a:r>
            <a:r>
              <a:rPr lang="en-US" altLang="cs-CZ" sz="1200" b="0"/>
              <a:t>smooth muscles</a:t>
            </a:r>
          </a:p>
          <a:p>
            <a:pPr eaLnBrk="1" hangingPunct="1">
              <a:spcBef>
                <a:spcPct val="0"/>
              </a:spcBef>
              <a:buFontTx/>
              <a:buNone/>
            </a:pPr>
            <a:r>
              <a:rPr lang="en-US" altLang="cs-CZ" sz="1600" b="0"/>
              <a:t>Rarely ectoderm </a:t>
            </a:r>
            <a:r>
              <a:rPr lang="en-US" altLang="cs-CZ" sz="1200" b="0"/>
              <a:t>(eg. m. sphincter a m. dilatator pupillae)</a:t>
            </a:r>
          </a:p>
        </p:txBody>
      </p:sp>
      <p:sp>
        <p:nvSpPr>
          <p:cNvPr id="9222" name="Text Box 9"/>
          <p:cNvSpPr txBox="1">
            <a:spLocks noChangeArrowheads="1"/>
          </p:cNvSpPr>
          <p:nvPr/>
        </p:nvSpPr>
        <p:spPr bwMode="auto">
          <a:xfrm>
            <a:off x="4094163" y="4408488"/>
            <a:ext cx="48990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b="0"/>
              <a:t>Neurons and neuroglia</a:t>
            </a:r>
          </a:p>
          <a:p>
            <a:pPr eaLnBrk="1" hangingPunct="1">
              <a:spcBef>
                <a:spcPct val="0"/>
              </a:spcBef>
              <a:buFontTx/>
              <a:buNone/>
            </a:pPr>
            <a:r>
              <a:rPr lang="en-US" altLang="cs-CZ" sz="1600" b="0"/>
              <a:t>Reception and transmission of electric signals</a:t>
            </a:r>
          </a:p>
          <a:p>
            <a:pPr eaLnBrk="1" hangingPunct="1">
              <a:spcBef>
                <a:spcPct val="0"/>
              </a:spcBef>
              <a:buFontTx/>
              <a:buNone/>
            </a:pPr>
            <a:r>
              <a:rPr lang="en-US" altLang="cs-CZ" sz="1600" b="0"/>
              <a:t>Ectoderm, rarely mesoderm </a:t>
            </a:r>
            <a:r>
              <a:rPr lang="en-US" altLang="cs-CZ" sz="1200" b="0"/>
              <a:t>(mi</a:t>
            </a:r>
            <a:r>
              <a:rPr lang="cs-CZ" altLang="cs-CZ" sz="1200" b="0"/>
              <a:t>c</a:t>
            </a:r>
            <a:r>
              <a:rPr lang="en-US" altLang="cs-CZ" sz="1200" b="0"/>
              <a:t>rogli</a:t>
            </a:r>
            <a:r>
              <a:rPr lang="cs-CZ" altLang="cs-CZ" sz="1200" b="0"/>
              <a:t>a</a:t>
            </a:r>
            <a:r>
              <a:rPr lang="en-US" altLang="cs-CZ" sz="1200" b="0"/>
              <a:t>)</a:t>
            </a:r>
          </a:p>
        </p:txBody>
      </p:sp>
      <p:sp>
        <p:nvSpPr>
          <p:cNvPr id="9223" name="Text Box 10"/>
          <p:cNvSpPr txBox="1">
            <a:spLocks noChangeArrowheads="1"/>
          </p:cNvSpPr>
          <p:nvPr/>
        </p:nvSpPr>
        <p:spPr bwMode="auto">
          <a:xfrm>
            <a:off x="4098925" y="5643563"/>
            <a:ext cx="47942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600" b="0"/>
              <a:t>Dominant e</a:t>
            </a:r>
            <a:r>
              <a:rPr lang="en-US" altLang="cs-CZ" sz="1600" b="0"/>
              <a:t>xtracellular matrix</a:t>
            </a:r>
          </a:p>
          <a:p>
            <a:pPr eaLnBrk="1" hangingPunct="1">
              <a:spcBef>
                <a:spcPct val="0"/>
              </a:spcBef>
              <a:buFontTx/>
              <a:buNone/>
            </a:pPr>
            <a:r>
              <a:rPr lang="en-US" altLang="cs-CZ" sz="1600" b="0"/>
              <a:t>Connective tissue, cartilage, bone…</a:t>
            </a:r>
          </a:p>
          <a:p>
            <a:pPr eaLnBrk="1" hangingPunct="1">
              <a:spcBef>
                <a:spcPct val="0"/>
              </a:spcBef>
              <a:buFontTx/>
              <a:buNone/>
            </a:pPr>
            <a:r>
              <a:rPr lang="en-US" altLang="cs-CZ" sz="1600" b="0"/>
              <a:t>Me</a:t>
            </a:r>
            <a:r>
              <a:rPr lang="cs-CZ" altLang="cs-CZ" sz="1600" b="0"/>
              <a:t>s</a:t>
            </a:r>
            <a:r>
              <a:rPr lang="en-US" altLang="cs-CZ" sz="1600" b="0"/>
              <a:t>enchyme</a:t>
            </a:r>
          </a:p>
        </p:txBody>
      </p:sp>
      <p:sp>
        <p:nvSpPr>
          <p:cNvPr id="9224" name="Text Box 13"/>
          <p:cNvSpPr txBox="1">
            <a:spLocks noChangeArrowheads="1"/>
          </p:cNvSpPr>
          <p:nvPr/>
        </p:nvSpPr>
        <p:spPr bwMode="auto">
          <a:xfrm>
            <a:off x="4111625" y="1528763"/>
            <a:ext cx="45751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b="0"/>
              <a:t>Continual, avascular layers of cells with different function, oriented to open space, with specific junctions and minimum of ECM and intercellular space</a:t>
            </a:r>
            <a:r>
              <a:rPr lang="cs-CZ" altLang="cs-CZ" sz="1600" b="0"/>
              <a:t>.</a:t>
            </a:r>
            <a:endParaRPr lang="en-US" altLang="cs-CZ" sz="1600" b="0"/>
          </a:p>
          <a:p>
            <a:pPr eaLnBrk="1" hangingPunct="1">
              <a:spcBef>
                <a:spcPct val="0"/>
              </a:spcBef>
              <a:buFontTx/>
              <a:buNone/>
            </a:pPr>
            <a:r>
              <a:rPr lang="en-US" altLang="cs-CZ" sz="1600" b="0"/>
              <a:t>Derivates of all three germ layers</a:t>
            </a:r>
          </a:p>
        </p:txBody>
      </p:sp>
      <p:pic>
        <p:nvPicPr>
          <p:cNvPr id="9225" name="Picture 2" descr="http://www.arthursclipart.org/medical/humanbody/muscle%20tissue.gif"/>
          <p:cNvPicPr>
            <a:picLocks noChangeAspect="1" noChangeArrowheads="1"/>
          </p:cNvPicPr>
          <p:nvPr/>
        </p:nvPicPr>
        <p:blipFill>
          <a:blip r:embed="rId2" cstate="print">
            <a:extLst>
              <a:ext uri="{28A0092B-C50C-407E-A947-70E740481C1C}">
                <a14:useLocalDpi xmlns:a14="http://schemas.microsoft.com/office/drawing/2010/main" val="0"/>
              </a:ext>
            </a:extLst>
          </a:blip>
          <a:srcRect l="4218" t="9091" r="42357" b="15152"/>
          <a:stretch>
            <a:fillRect/>
          </a:stretch>
        </p:blipFill>
        <p:spPr bwMode="auto">
          <a:xfrm>
            <a:off x="2311400" y="2878138"/>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 descr="http://djpowell.files.wordpress.com/2009/02/neuron-network.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2311400" y="4105275"/>
            <a:ext cx="17621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6" descr="http://www.technion.ac.il/~mdcourse/274203/slides/Connective%20%20Tissue/2-Loose%20Connective%20Tissue-A.jpg"/>
          <p:cNvPicPr>
            <a:picLocks noChangeAspect="1" noChangeArrowheads="1"/>
          </p:cNvPicPr>
          <p:nvPr/>
        </p:nvPicPr>
        <p:blipFill>
          <a:blip r:embed="rId4" cstate="print">
            <a:extLst>
              <a:ext uri="{28A0092B-C50C-407E-A947-70E740481C1C}">
                <a14:useLocalDpi xmlns:a14="http://schemas.microsoft.com/office/drawing/2010/main" val="0"/>
              </a:ext>
            </a:extLst>
          </a:blip>
          <a:srcRect l="3770" t="20839" r="24135" b="12607"/>
          <a:stretch>
            <a:fillRect/>
          </a:stretch>
        </p:blipFill>
        <p:spPr bwMode="auto">
          <a:xfrm>
            <a:off x="2311400" y="5502275"/>
            <a:ext cx="175418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4" descr="http://www.temple.edu/dentistry/admissions/Images/epithel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0" y="1603375"/>
            <a:ext cx="1730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délník 12"/>
          <p:cNvSpPr/>
          <p:nvPr/>
        </p:nvSpPr>
        <p:spPr>
          <a:xfrm>
            <a:off x="0" y="-2454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ovéPole 13"/>
          <p:cNvSpPr txBox="1"/>
          <p:nvPr/>
        </p:nvSpPr>
        <p:spPr>
          <a:xfrm>
            <a:off x="0" y="57428"/>
            <a:ext cx="5529847" cy="400110"/>
          </a:xfrm>
          <a:prstGeom prst="rect">
            <a:avLst/>
          </a:prstGeom>
          <a:noFill/>
          <a:ln>
            <a:noFill/>
          </a:ln>
        </p:spPr>
        <p:txBody>
          <a:bodyPr wrap="none" rtlCol="0">
            <a:spAutoFit/>
          </a:bodyPr>
          <a:lstStyle/>
          <a:p>
            <a:pPr eaLnBrk="1" hangingPunct="1"/>
            <a:r>
              <a:rPr lang="en-US" altLang="cs-CZ" sz="2000" b="0"/>
              <a:t>CONTEMPORARY TISSUE CLASSIFICATION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3613150"/>
            <a:ext cx="348138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http://www.stembook.org/sites/default/files/pubnode/1eb96f61005e0c07df780954b6df2580a1c71d6d/Liver_development/Zorn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3140968"/>
            <a:ext cx="5715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http://www.stembook.org/sites/default/files/pubnode/1eb96f61005e0c07df780954b6df2580a1c71d6d/Liver_development/Zorn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854" y="952912"/>
            <a:ext cx="3810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4"/>
          <p:cNvSpPr txBox="1">
            <a:spLocks noChangeArrowheads="1"/>
          </p:cNvSpPr>
          <p:nvPr/>
        </p:nvSpPr>
        <p:spPr bwMode="auto">
          <a:xfrm>
            <a:off x="46617" y="1306177"/>
            <a:ext cx="4968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sk-SK" altLang="cs-CZ" sz="2000" dirty="0" err="1">
                <a:latin typeface="+mn-lt"/>
              </a:rPr>
              <a:t>Trabecules</a:t>
            </a:r>
            <a:r>
              <a:rPr lang="sk-SK" altLang="cs-CZ" sz="2000" dirty="0">
                <a:latin typeface="+mn-lt"/>
              </a:rPr>
              <a:t> of </a:t>
            </a:r>
            <a:r>
              <a:rPr lang="sk-SK" altLang="cs-CZ" sz="2000" dirty="0" err="1">
                <a:latin typeface="+mn-lt"/>
              </a:rPr>
              <a:t>hepatocytes</a:t>
            </a:r>
            <a:r>
              <a:rPr lang="sk-SK" altLang="cs-CZ" sz="2000" dirty="0">
                <a:latin typeface="+mn-lt"/>
              </a:rPr>
              <a:t> </a:t>
            </a:r>
            <a:r>
              <a:rPr lang="sk-SK" altLang="cs-CZ" sz="2000" dirty="0" err="1">
                <a:latin typeface="+mn-lt"/>
              </a:rPr>
              <a:t>develop</a:t>
            </a:r>
            <a:r>
              <a:rPr lang="sk-SK" altLang="cs-CZ" sz="2000" dirty="0">
                <a:latin typeface="+mn-lt"/>
              </a:rPr>
              <a:t> </a:t>
            </a:r>
            <a:r>
              <a:rPr lang="sk-SK" altLang="cs-CZ" sz="2000" dirty="0" err="1">
                <a:latin typeface="+mn-lt"/>
              </a:rPr>
              <a:t>from</a:t>
            </a:r>
            <a:r>
              <a:rPr lang="sk-SK" altLang="cs-CZ" sz="2000" dirty="0">
                <a:latin typeface="+mn-lt"/>
              </a:rPr>
              <a:t> </a:t>
            </a:r>
            <a:r>
              <a:rPr lang="sk-SK" altLang="cs-CZ" sz="2000" dirty="0" err="1">
                <a:latin typeface="+mn-lt"/>
              </a:rPr>
              <a:t>sheet</a:t>
            </a:r>
            <a:r>
              <a:rPr lang="sk-SK" altLang="cs-CZ" sz="2000" dirty="0">
                <a:latin typeface="+mn-lt"/>
              </a:rPr>
              <a:t> </a:t>
            </a:r>
            <a:r>
              <a:rPr lang="sk-SK" altLang="cs-CZ" sz="2000" dirty="0" err="1">
                <a:latin typeface="+mn-lt"/>
              </a:rPr>
              <a:t>epithelial</a:t>
            </a:r>
            <a:r>
              <a:rPr lang="sk-SK" altLang="cs-CZ" sz="2000" dirty="0">
                <a:latin typeface="+mn-lt"/>
              </a:rPr>
              <a:t> </a:t>
            </a:r>
            <a:r>
              <a:rPr lang="sk-SK" altLang="cs-CZ" sz="2000" dirty="0" err="1">
                <a:latin typeface="+mn-lt"/>
              </a:rPr>
              <a:t>layer</a:t>
            </a:r>
            <a:r>
              <a:rPr lang="sk-SK" altLang="cs-CZ" sz="2000" dirty="0">
                <a:latin typeface="+mn-lt"/>
              </a:rPr>
              <a:t> of </a:t>
            </a:r>
            <a:r>
              <a:rPr lang="sk-SK" altLang="cs-CZ" sz="2000" dirty="0" err="1">
                <a:latin typeface="+mn-lt"/>
              </a:rPr>
              <a:t>primitive</a:t>
            </a:r>
            <a:r>
              <a:rPr lang="sk-SK" altLang="cs-CZ" sz="2000" dirty="0">
                <a:latin typeface="+mn-lt"/>
              </a:rPr>
              <a:t> </a:t>
            </a:r>
            <a:r>
              <a:rPr lang="sk-SK" altLang="cs-CZ" sz="2000" dirty="0" err="1">
                <a:latin typeface="+mn-lt"/>
              </a:rPr>
              <a:t>gut</a:t>
            </a:r>
            <a:r>
              <a:rPr lang="sk-SK" altLang="cs-CZ" sz="2000" dirty="0">
                <a:latin typeface="+mn-lt"/>
              </a:rPr>
              <a:t> </a:t>
            </a:r>
            <a:r>
              <a:rPr lang="sk-SK" altLang="cs-CZ" sz="2000" dirty="0" err="1">
                <a:latin typeface="+mn-lt"/>
              </a:rPr>
              <a:t>lining</a:t>
            </a:r>
            <a:endParaRPr lang="sk-SK" altLang="cs-CZ" sz="2000" dirty="0">
              <a:latin typeface="+mn-lt"/>
            </a:endParaRPr>
          </a:p>
        </p:txBody>
      </p:sp>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
        <p:nvSpPr>
          <p:cNvPr id="9" name="Text Box 4"/>
          <p:cNvSpPr txBox="1">
            <a:spLocks noChangeArrowheads="1"/>
          </p:cNvSpPr>
          <p:nvPr/>
        </p:nvSpPr>
        <p:spPr bwMode="auto">
          <a:xfrm>
            <a:off x="46617" y="899932"/>
            <a:ext cx="22322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50000"/>
              </a:spcBef>
              <a:buFont typeface="Wingdings" panose="05000000000000000000" pitchFamily="2" charset="2"/>
              <a:buChar char="§"/>
            </a:pPr>
            <a:r>
              <a:rPr lang="sk-SK" altLang="cs-CZ" sz="2000" b="1" dirty="0" err="1">
                <a:latin typeface="+mn-lt"/>
              </a:rPr>
              <a:t>Liver</a:t>
            </a:r>
            <a:endParaRPr lang="sk-SK" altLang="cs-CZ" sz="2000" b="1" dirty="0">
              <a:latin typeface="+mn-lt"/>
            </a:endParaRPr>
          </a:p>
        </p:txBody>
      </p:sp>
    </p:spTree>
    <p:extLst>
      <p:ext uri="{BB962C8B-B14F-4D97-AF65-F5344CB8AC3E}">
        <p14:creationId xmlns:p14="http://schemas.microsoft.com/office/powerpoint/2010/main" val="2981987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51520" y="1027423"/>
            <a:ext cx="2637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marL="342900" indent="-342900">
              <a:spcBef>
                <a:spcPct val="50000"/>
              </a:spcBef>
              <a:buFont typeface="Arial" panose="020B0604020202020204" pitchFamily="34" charset="0"/>
              <a:buChar char="•"/>
              <a:defRPr sz="2000" b="1">
                <a:latin typeface="+mn-lt"/>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indent="0">
              <a:buNone/>
            </a:pPr>
            <a:r>
              <a:rPr lang="cs-CZ" b="0"/>
              <a:t>Islets of Langerhans</a:t>
            </a:r>
          </a:p>
        </p:txBody>
      </p:sp>
      <p:pic>
        <p:nvPicPr>
          <p:cNvPr id="7171" name="Picture 6" descr="http://upload.wikimedia.org/wikipedia/commons/e/e1/Mouse_islet_LM_SolimenaL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249" y="463932"/>
            <a:ext cx="337502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descr="File:Langerhanssche Ins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249" y="3862243"/>
            <a:ext cx="3392487"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descr="14192066-drawing-of-a-pancreatic-islet-of-langerhans-showing-the-alpha-beta-and-delta-hormone-producing-c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20" y="1916832"/>
            <a:ext cx="5368639" cy="471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8"/>
          <p:cNvSpPr txBox="1">
            <a:spLocks noChangeArrowheads="1"/>
          </p:cNvSpPr>
          <p:nvPr/>
        </p:nvSpPr>
        <p:spPr bwMode="auto">
          <a:xfrm>
            <a:off x="248755" y="1404516"/>
            <a:ext cx="3743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sz="2000">
                <a:latin typeface="+mn-lt"/>
              </a:rPr>
              <a:t>Cords of endocrine active cells</a:t>
            </a:r>
          </a:p>
        </p:txBody>
      </p:sp>
      <p:sp>
        <p:nvSpPr>
          <p:cNvPr id="7177" name="Text Box 4"/>
          <p:cNvSpPr txBox="1">
            <a:spLocks noChangeArrowheads="1"/>
          </p:cNvSpPr>
          <p:nvPr/>
        </p:nvSpPr>
        <p:spPr bwMode="auto">
          <a:xfrm>
            <a:off x="0" y="595109"/>
            <a:ext cx="22878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sz="2000" b="1" dirty="0" err="1">
                <a:latin typeface="+mn-lt"/>
              </a:rPr>
              <a:t>Endocrine</a:t>
            </a:r>
            <a:r>
              <a:rPr lang="cs-CZ" sz="2000" b="1" dirty="0">
                <a:latin typeface="+mn-lt"/>
              </a:rPr>
              <a:t> </a:t>
            </a:r>
            <a:r>
              <a:rPr lang="cs-CZ" sz="2000" b="1" dirty="0" err="1">
                <a:latin typeface="+mn-lt"/>
              </a:rPr>
              <a:t>glands</a:t>
            </a:r>
            <a:endParaRPr lang="cs-CZ" sz="2000" b="1" dirty="0">
              <a:latin typeface="+mn-lt"/>
            </a:endParaRPr>
          </a:p>
        </p:txBody>
      </p:sp>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le:Adrenal gland (cort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060848"/>
            <a:ext cx="5065658" cy="379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descr="File:Gray118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84350"/>
            <a:ext cx="3552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8"/>
          <p:cNvSpPr>
            <a:spLocks noChangeArrowheads="1"/>
          </p:cNvSpPr>
          <p:nvPr/>
        </p:nvSpPr>
        <p:spPr bwMode="auto">
          <a:xfrm>
            <a:off x="7317333" y="922426"/>
            <a:ext cx="167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dirty="0" err="1"/>
              <a:t>Adrenal</a:t>
            </a:r>
            <a:r>
              <a:rPr lang="cs-CZ" dirty="0"/>
              <a:t> </a:t>
            </a:r>
            <a:r>
              <a:rPr lang="cs-CZ" dirty="0" err="1"/>
              <a:t>cortex</a:t>
            </a:r>
            <a:endParaRPr lang="cs-CZ" dirty="0"/>
          </a:p>
        </p:txBody>
      </p:sp>
      <p:sp>
        <p:nvSpPr>
          <p:cNvPr id="8198" name="Text Box 6"/>
          <p:cNvSpPr txBox="1">
            <a:spLocks noChangeArrowheads="1"/>
          </p:cNvSpPr>
          <p:nvPr/>
        </p:nvSpPr>
        <p:spPr bwMode="auto">
          <a:xfrm>
            <a:off x="359742" y="1376671"/>
            <a:ext cx="6264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Cortex of adrenal gland – epithelial cells in cords secreting corticoid</a:t>
            </a:r>
          </a:p>
        </p:txBody>
      </p:sp>
      <p:sp>
        <p:nvSpPr>
          <p:cNvPr id="6" name="Text Box 4"/>
          <p:cNvSpPr txBox="1">
            <a:spLocks noChangeArrowheads="1"/>
          </p:cNvSpPr>
          <p:nvPr/>
        </p:nvSpPr>
        <p:spPr bwMode="auto">
          <a:xfrm>
            <a:off x="250825" y="920498"/>
            <a:ext cx="24096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b="1" dirty="0" err="1"/>
              <a:t>Endocrine</a:t>
            </a:r>
            <a:r>
              <a:rPr lang="cs-CZ" b="1" dirty="0"/>
              <a:t> </a:t>
            </a:r>
            <a:r>
              <a:rPr lang="cs-CZ" b="1" dirty="0" err="1"/>
              <a:t>glands</a:t>
            </a:r>
            <a:endParaRPr lang="cs-CZ" b="1" dirty="0"/>
          </a:p>
        </p:txBody>
      </p:sp>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5076056" y="1769485"/>
            <a:ext cx="39164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dirty="0" err="1"/>
              <a:t>Adenohypophysis</a:t>
            </a:r>
            <a:r>
              <a:rPr lang="cs-CZ" dirty="0"/>
              <a:t> – </a:t>
            </a:r>
            <a:r>
              <a:rPr lang="cs-CZ" dirty="0" err="1"/>
              <a:t>anterior</a:t>
            </a:r>
            <a:r>
              <a:rPr lang="cs-CZ" dirty="0"/>
              <a:t> </a:t>
            </a:r>
            <a:r>
              <a:rPr lang="cs-CZ" dirty="0" err="1"/>
              <a:t>pituitary</a:t>
            </a:r>
            <a:endParaRPr lang="cs-CZ" dirty="0"/>
          </a:p>
        </p:txBody>
      </p:sp>
      <p:pic>
        <p:nvPicPr>
          <p:cNvPr id="9219" name="Picture 6" descr="ENDO0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913" y="2420938"/>
            <a:ext cx="63595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0" descr="rath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08050"/>
            <a:ext cx="476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6300192" y="908050"/>
            <a:ext cx="24096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
            </a:pPr>
            <a:r>
              <a:rPr lang="cs-CZ" b="1" dirty="0" err="1"/>
              <a:t>Endocrine</a:t>
            </a:r>
            <a:r>
              <a:rPr lang="cs-CZ" b="1" dirty="0"/>
              <a:t> </a:t>
            </a:r>
            <a:r>
              <a:rPr lang="cs-CZ" b="1" dirty="0" err="1"/>
              <a:t>glands</a:t>
            </a:r>
            <a:endParaRPr lang="cs-CZ" b="1" dirty="0"/>
          </a:p>
        </p:txBody>
      </p:sp>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309852" cy="400110"/>
          </a:xfrm>
          <a:prstGeom prst="rect">
            <a:avLst/>
          </a:prstGeom>
          <a:noFill/>
          <a:ln>
            <a:noFill/>
          </a:ln>
        </p:spPr>
        <p:txBody>
          <a:bodyPr wrap="none" rtlCol="0">
            <a:spAutoFit/>
          </a:bodyPr>
          <a:lstStyle/>
          <a:p>
            <a:r>
              <a:rPr lang="cs-CZ" sz="2000" b="1" dirty="0"/>
              <a:t>CLASSIFICATION OF EPITHELIAL TISSUE</a:t>
            </a:r>
            <a:endParaRPr lang="en-US" sz="20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119669" y="584444"/>
            <a:ext cx="496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sk-SK" altLang="cs-CZ" sz="2400" b="1" dirty="0" err="1"/>
              <a:t>Thymus</a:t>
            </a:r>
            <a:r>
              <a:rPr lang="sk-SK" altLang="cs-CZ" sz="2400" b="1" dirty="0"/>
              <a:t> - </a:t>
            </a:r>
            <a:r>
              <a:rPr lang="sk-SK" altLang="cs-CZ" sz="2400" b="1" dirty="0" err="1"/>
              <a:t>cytoretikulum</a:t>
            </a:r>
            <a:endParaRPr lang="cs-CZ" altLang="cs-CZ" sz="2400" b="1" dirty="0"/>
          </a:p>
        </p:txBody>
      </p:sp>
      <p:pic>
        <p:nvPicPr>
          <p:cNvPr id="4096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846138"/>
            <a:ext cx="3384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096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638" y="3222626"/>
            <a:ext cx="33845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descr="epitel retikulární"/>
          <p:cNvPicPr>
            <a:picLocks noChangeAspect="1" noChangeArrowheads="1"/>
          </p:cNvPicPr>
          <p:nvPr/>
        </p:nvPicPr>
        <p:blipFill>
          <a:blip r:embed="rId4" cstate="print">
            <a:extLst>
              <a:ext uri="{28A0092B-C50C-407E-A947-70E740481C1C}">
                <a14:useLocalDpi xmlns:a14="http://schemas.microsoft.com/office/drawing/2010/main" val="0"/>
              </a:ext>
            </a:extLst>
          </a:blip>
          <a:srcRect l="1707"/>
          <a:stretch>
            <a:fillRect/>
          </a:stretch>
        </p:blipFill>
        <p:spPr bwMode="auto">
          <a:xfrm>
            <a:off x="1945481" y="1236662"/>
            <a:ext cx="2193925" cy="2192338"/>
          </a:xfrm>
          <a:prstGeom prst="rect">
            <a:avLst/>
          </a:prstGeom>
          <a:noFill/>
          <a:ln w="28575">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4096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r="4892"/>
          <a:stretch>
            <a:fillRect/>
          </a:stretch>
        </p:blipFill>
        <p:spPr bwMode="auto">
          <a:xfrm>
            <a:off x="204721" y="1130111"/>
            <a:ext cx="1460996" cy="100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8"/>
          <p:cNvSpPr>
            <a:spLocks noChangeArrowheads="1"/>
          </p:cNvSpPr>
          <p:nvPr/>
        </p:nvSpPr>
        <p:spPr bwMode="auto">
          <a:xfrm>
            <a:off x="1259632" y="1559252"/>
            <a:ext cx="142875" cy="144463"/>
          </a:xfrm>
          <a:prstGeom prst="rect">
            <a:avLst/>
          </a:prstGeom>
          <a:noFill/>
          <a:ln w="254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p:txBody>
      </p:sp>
      <p:pic>
        <p:nvPicPr>
          <p:cNvPr id="40969" name="Picture 10" descr="http://www.visualphotos.com/photo/1x6008972/t-lymphocyte_cells_in_cortex_of_thymus_sem_p248250.jpg"/>
          <p:cNvPicPr>
            <a:picLocks noChangeAspect="1" noChangeArrowheads="1"/>
          </p:cNvPicPr>
          <p:nvPr/>
        </p:nvPicPr>
        <p:blipFill>
          <a:blip r:embed="rId6">
            <a:extLst>
              <a:ext uri="{28A0092B-C50C-407E-A947-70E740481C1C}">
                <a14:useLocalDpi xmlns:a14="http://schemas.microsoft.com/office/drawing/2010/main" val="0"/>
              </a:ext>
            </a:extLst>
          </a:blip>
          <a:srcRect t="11804"/>
          <a:stretch>
            <a:fillRect/>
          </a:stretch>
        </p:blipFill>
        <p:spPr bwMode="auto">
          <a:xfrm>
            <a:off x="383637" y="3785730"/>
            <a:ext cx="4116926" cy="29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4"/>
          <p:cNvSpPr txBox="1">
            <a:spLocks noChangeArrowheads="1"/>
          </p:cNvSpPr>
          <p:nvPr/>
        </p:nvSpPr>
        <p:spPr bwMode="auto">
          <a:xfrm>
            <a:off x="5314831" y="5661248"/>
            <a:ext cx="39150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50000"/>
              </a:spcBef>
              <a:buFont typeface="Wingdings" panose="05000000000000000000" pitchFamily="2" charset="2"/>
              <a:buChar char="§"/>
            </a:pPr>
            <a:r>
              <a:rPr lang="en-US" altLang="cs-CZ" sz="1600" dirty="0">
                <a:latin typeface="Arial" panose="020B0604020202020204" pitchFamily="34" charset="0"/>
              </a:rPr>
              <a:t>Compartments and microenvironment for T-cell development and selection</a:t>
            </a:r>
          </a:p>
          <a:p>
            <a:pPr marL="342900" indent="-342900" eaLnBrk="1" hangingPunct="1">
              <a:spcBef>
                <a:spcPct val="50000"/>
              </a:spcBef>
              <a:buFont typeface="Wingdings" panose="05000000000000000000" pitchFamily="2" charset="2"/>
              <a:buChar char="§"/>
            </a:pPr>
            <a:r>
              <a:rPr lang="cs-CZ" altLang="cs-CZ" sz="1600" dirty="0" err="1">
                <a:latin typeface="Arial" panose="020B0604020202020204" pitchFamily="34" charset="0"/>
              </a:rPr>
              <a:t>Blood</a:t>
            </a:r>
            <a:r>
              <a:rPr lang="cs-CZ" altLang="cs-CZ" sz="1600" dirty="0">
                <a:latin typeface="Arial" panose="020B0604020202020204" pitchFamily="34" charset="0"/>
              </a:rPr>
              <a:t>-thymus</a:t>
            </a:r>
            <a:r>
              <a:rPr lang="en-US" altLang="cs-CZ" sz="1600" dirty="0">
                <a:latin typeface="Arial" panose="020B0604020202020204" pitchFamily="34" charset="0"/>
              </a:rPr>
              <a:t> barrier</a:t>
            </a:r>
          </a:p>
        </p:txBody>
      </p:sp>
      <p:sp>
        <p:nvSpPr>
          <p:cNvPr id="13" name="Obdélník 12"/>
          <p:cNvSpPr/>
          <p:nvPr/>
        </p:nvSpPr>
        <p:spPr>
          <a:xfrm>
            <a:off x="0" y="0"/>
            <a:ext cx="9144000" cy="505920"/>
          </a:xfrm>
          <a:prstGeom prst="rect">
            <a:avLst/>
          </a:prstGeom>
          <a:solidFill>
            <a:srgbClr val="C050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sk-SK" altLang="cs-CZ" sz="2400" b="1" dirty="0"/>
              <a:t>RETIKULÁRNÍ EPIEL</a:t>
            </a:r>
          </a:p>
        </p:txBody>
      </p:sp>
      <p:sp>
        <p:nvSpPr>
          <p:cNvPr id="2" name="Obdélník 1">
            <a:extLst>
              <a:ext uri="{FF2B5EF4-FFF2-40B4-BE49-F238E27FC236}">
                <a16:creationId xmlns:a16="http://schemas.microsoft.com/office/drawing/2014/main" id="{7F1A894F-23D0-3D72-8EB3-97189564D089}"/>
              </a:ext>
            </a:extLst>
          </p:cNvPr>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28E4D408-5CA4-2D9C-CDD4-F2413BBC68AB}"/>
              </a:ext>
            </a:extLst>
          </p:cNvPr>
          <p:cNvSpPr txBox="1"/>
          <p:nvPr/>
        </p:nvSpPr>
        <p:spPr>
          <a:xfrm>
            <a:off x="44285" y="43002"/>
            <a:ext cx="5309852" cy="400110"/>
          </a:xfrm>
          <a:prstGeom prst="rect">
            <a:avLst/>
          </a:prstGeom>
          <a:noFill/>
          <a:ln>
            <a:noFill/>
          </a:ln>
        </p:spPr>
        <p:txBody>
          <a:bodyPr wrap="none" rtlCol="0">
            <a:spAutoFit/>
          </a:bodyPr>
          <a:lstStyle/>
          <a:p>
            <a:r>
              <a:rPr lang="cs-CZ" sz="2000" b="1" dirty="0"/>
              <a:t>CLASSIFICATION OF EPITHELIAL TISSUE</a:t>
            </a:r>
            <a:endParaRPr lang="en-US" sz="20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diagram&#10;&#10;Popis byl vytvořen automaticky">
            <a:extLst>
              <a:ext uri="{FF2B5EF4-FFF2-40B4-BE49-F238E27FC236}">
                <a16:creationId xmlns:a16="http://schemas.microsoft.com/office/drawing/2014/main" id="{B75AFEF6-D16F-0307-464D-88083AD2DE7F}"/>
              </a:ext>
            </a:extLst>
          </p:cNvPr>
          <p:cNvPicPr>
            <a:picLocks noChangeAspect="1"/>
          </p:cNvPicPr>
          <p:nvPr/>
        </p:nvPicPr>
        <p:blipFill rotWithShape="1">
          <a:blip r:embed="rId2">
            <a:extLst>
              <a:ext uri="{28A0092B-C50C-407E-A947-70E740481C1C}">
                <a14:useLocalDpi xmlns:a14="http://schemas.microsoft.com/office/drawing/2010/main" val="0"/>
              </a:ext>
            </a:extLst>
          </a:blip>
          <a:srcRect t="16704" b="9320"/>
          <a:stretch/>
        </p:blipFill>
        <p:spPr>
          <a:xfrm>
            <a:off x="0" y="404664"/>
            <a:ext cx="7887610" cy="4621287"/>
          </a:xfrm>
          <a:prstGeom prst="rect">
            <a:avLst/>
          </a:prstGeom>
        </p:spPr>
      </p:pic>
      <p:pic>
        <p:nvPicPr>
          <p:cNvPr id="5" name="Obrázek 4" descr="Obsah obrázku plástev, interiér, rozmanitost, několik&#10;&#10;Popis byl vytvořen automaticky">
            <a:extLst>
              <a:ext uri="{FF2B5EF4-FFF2-40B4-BE49-F238E27FC236}">
                <a16:creationId xmlns:a16="http://schemas.microsoft.com/office/drawing/2014/main" id="{1DC54A6C-6766-45EC-7865-B4A5F6FB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529" y="3480444"/>
            <a:ext cx="4428801" cy="3394337"/>
          </a:xfrm>
          <a:prstGeom prst="rect">
            <a:avLst/>
          </a:prstGeom>
        </p:spPr>
      </p:pic>
      <p:sp>
        <p:nvSpPr>
          <p:cNvPr id="7" name="Text Box 4">
            <a:extLst>
              <a:ext uri="{FF2B5EF4-FFF2-40B4-BE49-F238E27FC236}">
                <a16:creationId xmlns:a16="http://schemas.microsoft.com/office/drawing/2014/main" id="{06FDC045-6C42-95D1-9CAD-577980525492}"/>
              </a:ext>
            </a:extLst>
          </p:cNvPr>
          <p:cNvSpPr txBox="1">
            <a:spLocks noChangeArrowheads="1"/>
          </p:cNvSpPr>
          <p:nvPr/>
        </p:nvSpPr>
        <p:spPr bwMode="auto">
          <a:xfrm>
            <a:off x="54004" y="5176266"/>
            <a:ext cx="46405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sz="1600" b="1" dirty="0">
                <a:latin typeface="Arial" panose="020B0604020202020204" pitchFamily="34" charset="0"/>
              </a:rPr>
              <a:t>Epithelial reticular </a:t>
            </a:r>
            <a:r>
              <a:rPr lang="en-US" sz="1600" dirty="0">
                <a:latin typeface="Arial" panose="020B0604020202020204" pitchFamily="34" charset="0"/>
              </a:rPr>
              <a:t>(</a:t>
            </a:r>
            <a:r>
              <a:rPr lang="en-US" sz="1600" dirty="0" err="1">
                <a:latin typeface="Arial" panose="020B0604020202020204" pitchFamily="34" charset="0"/>
              </a:rPr>
              <a:t>e</a:t>
            </a:r>
            <a:r>
              <a:rPr lang="en-US" altLang="cs-CZ" sz="1600" dirty="0" err="1">
                <a:latin typeface="Arial" panose="020B0604020202020204" pitchFamily="34" charset="0"/>
              </a:rPr>
              <a:t>pithelioreticular</a:t>
            </a:r>
            <a:r>
              <a:rPr lang="en-US" altLang="cs-CZ" sz="1600" dirty="0">
                <a:latin typeface="Arial" panose="020B0604020202020204" pitchFamily="34" charset="0"/>
              </a:rPr>
              <a:t>) </a:t>
            </a:r>
            <a:r>
              <a:rPr lang="en-US" altLang="cs-CZ" sz="1600" b="1" dirty="0">
                <a:latin typeface="Arial" panose="020B0604020202020204" pitchFamily="34" charset="0"/>
              </a:rPr>
              <a:t>cells</a:t>
            </a:r>
            <a:r>
              <a:rPr lang="en-US" altLang="cs-CZ" sz="1600" dirty="0">
                <a:latin typeface="Arial" panose="020B0604020202020204" pitchFamily="34" charset="0"/>
              </a:rPr>
              <a:t>: </a:t>
            </a:r>
          </a:p>
          <a:p>
            <a:pPr eaLnBrk="1" hangingPunct="1">
              <a:spcBef>
                <a:spcPct val="50000"/>
              </a:spcBef>
              <a:buNone/>
            </a:pPr>
            <a:r>
              <a:rPr lang="en-US" altLang="cs-CZ" sz="1600" dirty="0">
                <a:latin typeface="Arial" panose="020B0604020202020204" pitchFamily="34" charset="0"/>
              </a:rPr>
              <a:t>Structural and functional support for developing T-lymphocytes</a:t>
            </a:r>
          </a:p>
        </p:txBody>
      </p:sp>
      <p:sp>
        <p:nvSpPr>
          <p:cNvPr id="8" name="Obdélník 7">
            <a:extLst>
              <a:ext uri="{FF2B5EF4-FFF2-40B4-BE49-F238E27FC236}">
                <a16:creationId xmlns:a16="http://schemas.microsoft.com/office/drawing/2014/main" id="{93733567-E38B-A7F8-73BA-2EA169D2B04C}"/>
              </a:ext>
            </a:extLst>
          </p:cNvPr>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a:extLst>
              <a:ext uri="{FF2B5EF4-FFF2-40B4-BE49-F238E27FC236}">
                <a16:creationId xmlns:a16="http://schemas.microsoft.com/office/drawing/2014/main" id="{9C7F72E9-9955-3A7F-7193-DE1707C05CA3}"/>
              </a:ext>
            </a:extLst>
          </p:cNvPr>
          <p:cNvSpPr txBox="1"/>
          <p:nvPr/>
        </p:nvSpPr>
        <p:spPr>
          <a:xfrm>
            <a:off x="44285" y="43002"/>
            <a:ext cx="5309852" cy="400110"/>
          </a:xfrm>
          <a:prstGeom prst="rect">
            <a:avLst/>
          </a:prstGeom>
          <a:noFill/>
          <a:ln>
            <a:noFill/>
          </a:ln>
        </p:spPr>
        <p:txBody>
          <a:bodyPr wrap="none" rtlCol="0">
            <a:spAutoFit/>
          </a:bodyPr>
          <a:lstStyle/>
          <a:p>
            <a:r>
              <a:rPr lang="cs-CZ" sz="2000" b="1" dirty="0"/>
              <a:t>CLASSIFICATION OF EPITHELIAL TISSUE</a:t>
            </a:r>
            <a:endParaRPr lang="en-US" sz="2000" b="1" dirty="0"/>
          </a:p>
        </p:txBody>
      </p:sp>
    </p:spTree>
    <p:extLst>
      <p:ext uri="{BB962C8B-B14F-4D97-AF65-F5344CB8AC3E}">
        <p14:creationId xmlns:p14="http://schemas.microsoft.com/office/powerpoint/2010/main" val="3264725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9" descr="epitel retikulární"/>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l="569"/>
          <a:stretch>
            <a:fillRect/>
          </a:stretch>
        </p:blipFill>
        <p:spPr bwMode="auto">
          <a:xfrm>
            <a:off x="6084888" y="2060575"/>
            <a:ext cx="2219325"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8" descr="epitel trámčit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0625" y="1916113"/>
            <a:ext cx="23542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060575"/>
            <a:ext cx="223202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3"/>
          <p:cNvSpPr>
            <a:spLocks noChangeArrowheads="1"/>
          </p:cNvSpPr>
          <p:nvPr/>
        </p:nvSpPr>
        <p:spPr bwMode="auto">
          <a:xfrm>
            <a:off x="1043608" y="4796631"/>
            <a:ext cx="20875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k-SK" altLang="cs-CZ" sz="2400" b="1" dirty="0" err="1">
                <a:solidFill>
                  <a:srgbClr val="3333FF"/>
                </a:solidFill>
                <a:latin typeface="Arial" panose="020B0604020202020204" pitchFamily="34" charset="0"/>
              </a:rPr>
              <a:t>Sheet</a:t>
            </a:r>
            <a:endParaRPr lang="cs-CZ" altLang="cs-CZ" sz="2400" b="1" dirty="0">
              <a:solidFill>
                <a:srgbClr val="3333FF"/>
              </a:solidFill>
              <a:latin typeface="Arial" panose="020B0604020202020204" pitchFamily="34" charset="0"/>
            </a:endParaRPr>
          </a:p>
        </p:txBody>
      </p:sp>
      <p:sp>
        <p:nvSpPr>
          <p:cNvPr id="41990" name="Rectangle 3"/>
          <p:cNvSpPr>
            <a:spLocks noChangeArrowheads="1"/>
          </p:cNvSpPr>
          <p:nvPr/>
        </p:nvSpPr>
        <p:spPr bwMode="auto">
          <a:xfrm>
            <a:off x="3730625" y="4581525"/>
            <a:ext cx="20875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k-SK" altLang="cs-CZ" sz="2400" b="1" dirty="0" err="1">
                <a:solidFill>
                  <a:srgbClr val="3333FF"/>
                </a:solidFill>
                <a:latin typeface="Arial" panose="020B0604020202020204" pitchFamily="34" charset="0"/>
              </a:rPr>
              <a:t>Trabecular</a:t>
            </a:r>
            <a:endParaRPr lang="cs-CZ" altLang="cs-CZ" sz="2400" b="1" dirty="0">
              <a:solidFill>
                <a:srgbClr val="3333FF"/>
              </a:solidFill>
              <a:latin typeface="Arial" panose="020B0604020202020204" pitchFamily="34" charset="0"/>
            </a:endParaRPr>
          </a:p>
        </p:txBody>
      </p:sp>
      <p:sp>
        <p:nvSpPr>
          <p:cNvPr id="41991" name="Rectangle 3"/>
          <p:cNvSpPr>
            <a:spLocks noChangeArrowheads="1"/>
          </p:cNvSpPr>
          <p:nvPr/>
        </p:nvSpPr>
        <p:spPr bwMode="auto">
          <a:xfrm>
            <a:off x="6503988" y="4508500"/>
            <a:ext cx="20875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k-SK" altLang="cs-CZ" sz="2400" b="1" dirty="0" err="1">
                <a:solidFill>
                  <a:srgbClr val="3333FF"/>
                </a:solidFill>
                <a:latin typeface="Arial" panose="020B0604020202020204" pitchFamily="34" charset="0"/>
              </a:rPr>
              <a:t>Reticular</a:t>
            </a:r>
            <a:endParaRPr lang="cs-CZ" altLang="cs-CZ" sz="2400" b="1" dirty="0">
              <a:solidFill>
                <a:srgbClr val="3333FF"/>
              </a:solidFill>
              <a:latin typeface="Arial" panose="020B0604020202020204" pitchFamily="34" charset="0"/>
            </a:endParaRPr>
          </a:p>
        </p:txBody>
      </p:sp>
      <p:sp>
        <p:nvSpPr>
          <p:cNvPr id="2" name="Obdélník 1">
            <a:extLst>
              <a:ext uri="{FF2B5EF4-FFF2-40B4-BE49-F238E27FC236}">
                <a16:creationId xmlns:a16="http://schemas.microsoft.com/office/drawing/2014/main" id="{A8DCB4F0-3562-BC9C-B57D-E3144E9CB662}"/>
              </a:ext>
            </a:extLst>
          </p:cNvPr>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15A242B1-5790-A631-9A91-B3B2EBA6CCA0}"/>
              </a:ext>
            </a:extLst>
          </p:cNvPr>
          <p:cNvSpPr txBox="1"/>
          <p:nvPr/>
        </p:nvSpPr>
        <p:spPr>
          <a:xfrm>
            <a:off x="44285" y="43002"/>
            <a:ext cx="1502463" cy="400110"/>
          </a:xfrm>
          <a:prstGeom prst="rect">
            <a:avLst/>
          </a:prstGeom>
          <a:noFill/>
          <a:ln>
            <a:noFill/>
          </a:ln>
        </p:spPr>
        <p:txBody>
          <a:bodyPr wrap="none" rtlCol="0">
            <a:spAutoFit/>
          </a:bodyPr>
          <a:lstStyle/>
          <a:p>
            <a:r>
              <a:rPr lang="cs-CZ" sz="2000" b="1" dirty="0"/>
              <a:t>SUMMARY</a:t>
            </a:r>
            <a:endParaRPr lang="en-US" sz="20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607086" y="2852936"/>
            <a:ext cx="59298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k-SK" altLang="cs-CZ" sz="3600" b="1" dirty="0" err="1">
                <a:solidFill>
                  <a:srgbClr val="0001DF"/>
                </a:solidFill>
                <a:latin typeface="Arial" panose="020B0604020202020204" pitchFamily="34" charset="0"/>
              </a:rPr>
              <a:t>Classification</a:t>
            </a:r>
            <a:r>
              <a:rPr lang="sk-SK" altLang="cs-CZ" sz="3600" b="1" dirty="0">
                <a:solidFill>
                  <a:srgbClr val="0001DF"/>
                </a:solidFill>
                <a:latin typeface="Arial" panose="020B0604020202020204" pitchFamily="34" charset="0"/>
              </a:rPr>
              <a:t> by </a:t>
            </a:r>
            <a:r>
              <a:rPr lang="sk-SK" altLang="cs-CZ" sz="3600" b="1" dirty="0" err="1">
                <a:solidFill>
                  <a:srgbClr val="0001DF"/>
                </a:solidFill>
                <a:latin typeface="Arial" panose="020B0604020202020204" pitchFamily="34" charset="0"/>
              </a:rPr>
              <a:t>function</a:t>
            </a:r>
            <a:endParaRPr lang="cs-CZ" altLang="cs-CZ" sz="3600" b="1" dirty="0">
              <a:solidFill>
                <a:srgbClr val="0001DF"/>
              </a:solidFill>
              <a:latin typeface="Arial" panose="020B0604020202020204" pitchFamily="34" charset="0"/>
            </a:endParaRPr>
          </a:p>
        </p:txBody>
      </p:sp>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extLst>
      <p:ext uri="{BB962C8B-B14F-4D97-AF65-F5344CB8AC3E}">
        <p14:creationId xmlns:p14="http://schemas.microsoft.com/office/powerpoint/2010/main" val="2112073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7504" y="773511"/>
            <a:ext cx="3528392" cy="490066"/>
          </a:xfrm>
        </p:spPr>
        <p:txBody>
          <a:bodyPr/>
          <a:lstStyle/>
          <a:p>
            <a:pPr algn="l" eaLnBrk="1" hangingPunct="1"/>
            <a:r>
              <a:rPr lang="sk-SK" sz="2800" b="1" dirty="0" err="1">
                <a:solidFill>
                  <a:srgbClr val="0001DF"/>
                </a:solidFill>
                <a:latin typeface="+mn-lt"/>
                <a:ea typeface="+mn-ea"/>
                <a:cs typeface="Arial" panose="020B0604020202020204" pitchFamily="34" charset="0"/>
              </a:rPr>
              <a:t>Ways</a:t>
            </a:r>
            <a:r>
              <a:rPr lang="sk-SK" sz="2800" b="1" dirty="0">
                <a:solidFill>
                  <a:srgbClr val="0001DF"/>
                </a:solidFill>
                <a:latin typeface="+mn-lt"/>
                <a:ea typeface="+mn-ea"/>
                <a:cs typeface="Arial" panose="020B0604020202020204" pitchFamily="34" charset="0"/>
              </a:rPr>
              <a:t> of </a:t>
            </a:r>
            <a:r>
              <a:rPr lang="sk-SK" sz="2800" b="1" dirty="0" err="1">
                <a:solidFill>
                  <a:srgbClr val="0001DF"/>
                </a:solidFill>
                <a:latin typeface="+mn-lt"/>
                <a:ea typeface="+mn-ea"/>
                <a:cs typeface="Arial" panose="020B0604020202020204" pitchFamily="34" charset="0"/>
              </a:rPr>
              <a:t>secretion</a:t>
            </a:r>
            <a:endParaRPr lang="cs-CZ" sz="2800" b="1" dirty="0">
              <a:solidFill>
                <a:srgbClr val="0001DF"/>
              </a:solidFill>
              <a:latin typeface="+mn-lt"/>
              <a:ea typeface="+mn-ea"/>
              <a:cs typeface="Arial" panose="020B0604020202020204" pitchFamily="34" charset="0"/>
            </a:endParaRPr>
          </a:p>
        </p:txBody>
      </p:sp>
      <p:sp>
        <p:nvSpPr>
          <p:cNvPr id="50179" name="Rectangle 3"/>
          <p:cNvSpPr>
            <a:spLocks noGrp="1" noChangeArrowheads="1"/>
          </p:cNvSpPr>
          <p:nvPr>
            <p:ph type="body" idx="1"/>
          </p:nvPr>
        </p:nvSpPr>
        <p:spPr>
          <a:xfrm>
            <a:off x="179512" y="1531169"/>
            <a:ext cx="8229600" cy="1223963"/>
          </a:xfrm>
        </p:spPr>
        <p:txBody>
          <a:bodyPr/>
          <a:lstStyle/>
          <a:p>
            <a:pPr eaLnBrk="1" hangingPunct="1"/>
            <a:r>
              <a:rPr lang="sk-SK" sz="1600" dirty="0" err="1">
                <a:latin typeface="Arial" panose="020B0604020202020204" pitchFamily="34" charset="0"/>
              </a:rPr>
              <a:t>Secretion</a:t>
            </a:r>
            <a:r>
              <a:rPr lang="sk-SK" sz="1600" dirty="0">
                <a:latin typeface="Arial" panose="020B0604020202020204" pitchFamily="34" charset="0"/>
              </a:rPr>
              <a:t> </a:t>
            </a:r>
            <a:r>
              <a:rPr lang="sk-SK" sz="1600" dirty="0">
                <a:latin typeface="Arial" panose="020B0604020202020204" pitchFamily="34" charset="0"/>
                <a:cs typeface="Times New Roman" panose="02020603050405020304" pitchFamily="18" charset="0"/>
              </a:rPr>
              <a:t>↔</a:t>
            </a:r>
            <a:r>
              <a:rPr lang="sk-SK" sz="1600" dirty="0">
                <a:latin typeface="Arial" panose="020B0604020202020204" pitchFamily="34" charset="0"/>
              </a:rPr>
              <a:t> </a:t>
            </a:r>
            <a:r>
              <a:rPr lang="sk-SK" sz="1600" dirty="0" err="1">
                <a:latin typeface="Arial" panose="020B0604020202020204" pitchFamily="34" charset="0"/>
              </a:rPr>
              <a:t>excretion</a:t>
            </a:r>
            <a:endParaRPr lang="sk-SK" sz="1600" dirty="0">
              <a:latin typeface="Arial" panose="020B0604020202020204" pitchFamily="34" charset="0"/>
            </a:endParaRPr>
          </a:p>
          <a:p>
            <a:pPr eaLnBrk="1" hangingPunct="1"/>
            <a:r>
              <a:rPr lang="sk-SK" sz="1600" dirty="0" err="1">
                <a:latin typeface="Arial" panose="020B0604020202020204" pitchFamily="34" charset="0"/>
              </a:rPr>
              <a:t>Process</a:t>
            </a:r>
            <a:r>
              <a:rPr lang="sk-SK" sz="1600" dirty="0">
                <a:latin typeface="Arial" panose="020B0604020202020204" pitchFamily="34" charset="0"/>
              </a:rPr>
              <a:t> of </a:t>
            </a:r>
            <a:r>
              <a:rPr lang="sk-SK" sz="1600" dirty="0" err="1">
                <a:latin typeface="Arial" panose="020B0604020202020204" pitchFamily="34" charset="0"/>
              </a:rPr>
              <a:t>secretion</a:t>
            </a:r>
            <a:r>
              <a:rPr lang="sk-SK" sz="1600" dirty="0">
                <a:latin typeface="Arial" panose="020B0604020202020204" pitchFamily="34" charset="0"/>
              </a:rPr>
              <a:t>:</a:t>
            </a:r>
            <a:endParaRPr lang="cs-CZ" sz="1600" dirty="0">
              <a:latin typeface="Arial" panose="020B0604020202020204" pitchFamily="34" charset="0"/>
            </a:endParaRPr>
          </a:p>
        </p:txBody>
      </p:sp>
      <p:pic>
        <p:nvPicPr>
          <p:cNvPr id="6" name="Picture 6" descr="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103" y="2852936"/>
            <a:ext cx="69342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782653" y="6381328"/>
            <a:ext cx="5327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sk-SK" altLang="cs-CZ" sz="1600" b="1">
                <a:latin typeface="Arial" panose="020B0604020202020204" pitchFamily="34" charset="0"/>
              </a:rPr>
              <a:t>Holocrine</a:t>
            </a:r>
            <a:r>
              <a:rPr lang="cs-CZ" altLang="cs-CZ" sz="1600" b="1">
                <a:latin typeface="Arial" panose="020B0604020202020204" pitchFamily="34" charset="0"/>
              </a:rPr>
              <a:t> </a:t>
            </a:r>
            <a:r>
              <a:rPr lang="sk-SK" altLang="cs-CZ" sz="1600" b="1">
                <a:latin typeface="Arial" panose="020B0604020202020204" pitchFamily="34" charset="0"/>
                <a:sym typeface="Symbol" panose="05050102010706020507" pitchFamily="18" charset="2"/>
              </a:rPr>
              <a:t> </a:t>
            </a:r>
            <a:r>
              <a:rPr lang="sk-SK" altLang="cs-CZ" sz="1600" b="1">
                <a:latin typeface="Arial" panose="020B0604020202020204" pitchFamily="34" charset="0"/>
              </a:rPr>
              <a:t>Merocrine </a:t>
            </a:r>
            <a:r>
              <a:rPr lang="sk-SK" altLang="cs-CZ" sz="1600" b="1">
                <a:latin typeface="Arial" panose="020B0604020202020204" pitchFamily="34" charset="0"/>
                <a:sym typeface="Symbol" panose="05050102010706020507" pitchFamily="18" charset="2"/>
              </a:rPr>
              <a:t> </a:t>
            </a:r>
            <a:r>
              <a:rPr lang="sk-SK" altLang="cs-CZ" sz="1600" b="1">
                <a:latin typeface="Arial" panose="020B0604020202020204" pitchFamily="34" charset="0"/>
              </a:rPr>
              <a:t>Apocrine</a:t>
            </a:r>
            <a:endParaRPr lang="cs-CZ" altLang="cs-CZ" sz="1600" b="1">
              <a:latin typeface="Arial" panose="020B0604020202020204" pitchFamily="34" charset="0"/>
            </a:endParaRPr>
          </a:p>
        </p:txBody>
      </p:sp>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93484" y="764704"/>
            <a:ext cx="8229600" cy="1281133"/>
          </a:xfrm>
        </p:spPr>
        <p:txBody>
          <a:bodyPr/>
          <a:lstStyle/>
          <a:p>
            <a:pPr eaLnBrk="1" hangingPunct="1">
              <a:buFont typeface="Wingdings" panose="05000000000000000000" pitchFamily="2" charset="2"/>
              <a:buChar char="§"/>
            </a:pPr>
            <a:r>
              <a:rPr lang="sk-SK" sz="2800" b="1" dirty="0">
                <a:solidFill>
                  <a:srgbClr val="0001DF"/>
                </a:solidFill>
                <a:cs typeface="Arial" panose="020B0604020202020204" pitchFamily="34" charset="0"/>
              </a:rPr>
              <a:t>Single </a:t>
            </a:r>
            <a:r>
              <a:rPr lang="sk-SK" sz="2800" b="1" dirty="0" err="1">
                <a:solidFill>
                  <a:srgbClr val="0001DF"/>
                </a:solidFill>
                <a:cs typeface="Arial" panose="020B0604020202020204" pitchFamily="34" charset="0"/>
              </a:rPr>
              <a:t>cell</a:t>
            </a:r>
            <a:r>
              <a:rPr lang="sk-SK" sz="2800" b="1" dirty="0">
                <a:solidFill>
                  <a:srgbClr val="0001DF"/>
                </a:solidFill>
                <a:cs typeface="Arial" panose="020B0604020202020204" pitchFamily="34" charset="0"/>
              </a:rPr>
              <a:t> </a:t>
            </a:r>
            <a:r>
              <a:rPr lang="sk-SK" sz="2800" b="1" dirty="0" err="1">
                <a:solidFill>
                  <a:srgbClr val="0001DF"/>
                </a:solidFill>
                <a:cs typeface="Arial" panose="020B0604020202020204" pitchFamily="34" charset="0"/>
              </a:rPr>
              <a:t>glands</a:t>
            </a:r>
            <a:endParaRPr lang="sk-SK" sz="2800" b="1" dirty="0">
              <a:solidFill>
                <a:srgbClr val="0001DF"/>
              </a:solidFill>
              <a:cs typeface="Arial" panose="020B0604020202020204" pitchFamily="34" charset="0"/>
            </a:endParaRPr>
          </a:p>
          <a:p>
            <a:pPr lvl="1" eaLnBrk="1" hangingPunct="1"/>
            <a:r>
              <a:rPr lang="sk-SK" sz="1600" dirty="0" err="1"/>
              <a:t>Goblet</a:t>
            </a:r>
            <a:endParaRPr lang="sk-SK" sz="1600" dirty="0"/>
          </a:p>
          <a:p>
            <a:pPr lvl="1" eaLnBrk="1" hangingPunct="1"/>
            <a:r>
              <a:rPr lang="sk-SK" sz="1600" dirty="0" err="1"/>
              <a:t>Enteroendocrine</a:t>
            </a:r>
            <a:endParaRPr lang="cs-CZ" sz="1600" dirty="0"/>
          </a:p>
        </p:txBody>
      </p:sp>
      <p:pic>
        <p:nvPicPr>
          <p:cNvPr id="51204" name="Picture 4" descr="Epitelová tkáň - 20 Pohárkové buňky - sché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05000"/>
            <a:ext cx="3005138"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716338"/>
            <a:ext cx="36417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61925" y="1935163"/>
            <a:ext cx="2220913"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2800" b="0">
                <a:solidFill>
                  <a:srgbClr val="000099"/>
                </a:solidFill>
              </a:rPr>
              <a:t>Epithelium</a:t>
            </a:r>
          </a:p>
          <a:p>
            <a:pPr eaLnBrk="1" hangingPunct="1">
              <a:spcBef>
                <a:spcPct val="0"/>
              </a:spcBef>
              <a:buFontTx/>
              <a:buNone/>
            </a:pPr>
            <a:endParaRPr lang="en-US" altLang="cs-CZ" sz="2800" b="0">
              <a:solidFill>
                <a:srgbClr val="000099"/>
              </a:solidFill>
            </a:endParaRPr>
          </a:p>
          <a:p>
            <a:pPr eaLnBrk="1" hangingPunct="1">
              <a:spcBef>
                <a:spcPct val="0"/>
              </a:spcBef>
              <a:buFontTx/>
              <a:buNone/>
            </a:pPr>
            <a:endParaRPr lang="en-US" altLang="cs-CZ" sz="2800" b="0">
              <a:solidFill>
                <a:srgbClr val="000099"/>
              </a:solidFill>
            </a:endParaRPr>
          </a:p>
          <a:p>
            <a:pPr eaLnBrk="1" hangingPunct="1">
              <a:spcBef>
                <a:spcPct val="0"/>
              </a:spcBef>
              <a:buFontTx/>
              <a:buNone/>
            </a:pPr>
            <a:r>
              <a:rPr lang="en-US" altLang="cs-CZ" sz="2800" b="0">
                <a:solidFill>
                  <a:srgbClr val="000099"/>
                </a:solidFill>
              </a:rPr>
              <a:t>Muscle</a:t>
            </a:r>
          </a:p>
          <a:p>
            <a:pPr eaLnBrk="1" hangingPunct="1">
              <a:spcBef>
                <a:spcPct val="0"/>
              </a:spcBef>
              <a:buFontTx/>
              <a:buNone/>
            </a:pPr>
            <a:endParaRPr lang="en-US" altLang="cs-CZ" sz="2800" b="0">
              <a:solidFill>
                <a:srgbClr val="000099"/>
              </a:solidFill>
            </a:endParaRPr>
          </a:p>
          <a:p>
            <a:pPr eaLnBrk="1" hangingPunct="1">
              <a:spcBef>
                <a:spcPct val="0"/>
              </a:spcBef>
              <a:buFontTx/>
              <a:buNone/>
            </a:pPr>
            <a:endParaRPr lang="en-US" altLang="cs-CZ" sz="2800" b="0">
              <a:solidFill>
                <a:srgbClr val="000099"/>
              </a:solidFill>
            </a:endParaRPr>
          </a:p>
          <a:p>
            <a:pPr eaLnBrk="1" hangingPunct="1">
              <a:spcBef>
                <a:spcPct val="0"/>
              </a:spcBef>
              <a:buFontTx/>
              <a:buNone/>
            </a:pPr>
            <a:r>
              <a:rPr lang="en-US" altLang="cs-CZ" sz="2800" b="0">
                <a:solidFill>
                  <a:srgbClr val="000099"/>
                </a:solidFill>
              </a:rPr>
              <a:t>Nerve</a:t>
            </a:r>
          </a:p>
          <a:p>
            <a:pPr eaLnBrk="1" hangingPunct="1">
              <a:spcBef>
                <a:spcPct val="0"/>
              </a:spcBef>
              <a:buFontTx/>
              <a:buNone/>
            </a:pPr>
            <a:endParaRPr lang="en-US" altLang="cs-CZ" sz="2800" b="0">
              <a:solidFill>
                <a:srgbClr val="000099"/>
              </a:solidFill>
            </a:endParaRPr>
          </a:p>
          <a:p>
            <a:pPr eaLnBrk="1" hangingPunct="1">
              <a:spcBef>
                <a:spcPct val="0"/>
              </a:spcBef>
              <a:buFontTx/>
              <a:buNone/>
            </a:pPr>
            <a:endParaRPr lang="en-US" altLang="cs-CZ" sz="2800" b="0">
              <a:solidFill>
                <a:srgbClr val="000099"/>
              </a:solidFill>
            </a:endParaRPr>
          </a:p>
          <a:p>
            <a:pPr eaLnBrk="1" hangingPunct="1">
              <a:spcBef>
                <a:spcPct val="0"/>
              </a:spcBef>
              <a:buFontTx/>
              <a:buNone/>
            </a:pPr>
            <a:r>
              <a:rPr lang="en-US" altLang="cs-CZ" sz="2800" b="0">
                <a:solidFill>
                  <a:srgbClr val="000099"/>
                </a:solidFill>
              </a:rPr>
              <a:t>Connective</a:t>
            </a:r>
          </a:p>
        </p:txBody>
      </p:sp>
      <p:sp>
        <p:nvSpPr>
          <p:cNvPr id="9220" name="Text Box 6"/>
          <p:cNvSpPr txBox="1">
            <a:spLocks noChangeArrowheads="1"/>
          </p:cNvSpPr>
          <p:nvPr/>
        </p:nvSpPr>
        <p:spPr bwMode="auto">
          <a:xfrm>
            <a:off x="163513" y="909638"/>
            <a:ext cx="400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0"/>
              <a:t>Based on </a:t>
            </a:r>
            <a:r>
              <a:rPr lang="cs-CZ" altLang="cs-CZ" sz="1800"/>
              <a:t>morphology</a:t>
            </a:r>
            <a:r>
              <a:rPr lang="cs-CZ" altLang="cs-CZ" sz="1800" b="0"/>
              <a:t> and </a:t>
            </a:r>
            <a:r>
              <a:rPr lang="cs-CZ" altLang="cs-CZ" sz="1800"/>
              <a:t>function</a:t>
            </a:r>
            <a:r>
              <a:rPr lang="cs-CZ" altLang="cs-CZ" sz="1800" b="0"/>
              <a:t>:</a:t>
            </a:r>
            <a:endParaRPr lang="en-US" altLang="cs-CZ" sz="1800" b="0"/>
          </a:p>
        </p:txBody>
      </p:sp>
      <p:sp>
        <p:nvSpPr>
          <p:cNvPr id="9221" name="Text Box 8"/>
          <p:cNvSpPr txBox="1">
            <a:spLocks noChangeArrowheads="1"/>
          </p:cNvSpPr>
          <p:nvPr/>
        </p:nvSpPr>
        <p:spPr bwMode="auto">
          <a:xfrm>
            <a:off x="4092575" y="3011488"/>
            <a:ext cx="44513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b="0"/>
              <a:t>Myofibrils </a:t>
            </a:r>
            <a:r>
              <a:rPr lang="en-US" altLang="cs-CZ" sz="1600" b="0">
                <a:sym typeface="Wingdings" panose="05000000000000000000" pitchFamily="2" charset="2"/>
              </a:rPr>
              <a:t> contraction</a:t>
            </a:r>
            <a:endParaRPr lang="en-US" altLang="cs-CZ" sz="1600" b="0"/>
          </a:p>
          <a:p>
            <a:pPr eaLnBrk="1" hangingPunct="1">
              <a:spcBef>
                <a:spcPct val="0"/>
              </a:spcBef>
              <a:buFontTx/>
              <a:buNone/>
            </a:pPr>
            <a:r>
              <a:rPr lang="en-US" altLang="cs-CZ" sz="1600" b="0"/>
              <a:t>Mesoderm </a:t>
            </a:r>
            <a:r>
              <a:rPr lang="en-US" altLang="cs-CZ" sz="1200" b="0"/>
              <a:t>– skeletal muscle, myocard</a:t>
            </a:r>
            <a:r>
              <a:rPr lang="en-US" altLang="cs-CZ" sz="1600" b="0"/>
              <a:t>, me</a:t>
            </a:r>
            <a:r>
              <a:rPr lang="cs-CZ" altLang="cs-CZ" sz="1600" b="0"/>
              <a:t>s</a:t>
            </a:r>
            <a:r>
              <a:rPr lang="en-US" altLang="cs-CZ" sz="1600" b="0"/>
              <a:t>enchyme – </a:t>
            </a:r>
            <a:r>
              <a:rPr lang="en-US" altLang="cs-CZ" sz="1200" b="0"/>
              <a:t>smooth muscles</a:t>
            </a:r>
          </a:p>
          <a:p>
            <a:pPr eaLnBrk="1" hangingPunct="1">
              <a:spcBef>
                <a:spcPct val="0"/>
              </a:spcBef>
              <a:buFontTx/>
              <a:buNone/>
            </a:pPr>
            <a:r>
              <a:rPr lang="en-US" altLang="cs-CZ" sz="1600" b="0"/>
              <a:t>Rarely ectoderm </a:t>
            </a:r>
            <a:r>
              <a:rPr lang="en-US" altLang="cs-CZ" sz="1200" b="0"/>
              <a:t>(eg. m. sphincter a m. dilatator pupillae)</a:t>
            </a:r>
          </a:p>
        </p:txBody>
      </p:sp>
      <p:sp>
        <p:nvSpPr>
          <p:cNvPr id="9222" name="Text Box 9"/>
          <p:cNvSpPr txBox="1">
            <a:spLocks noChangeArrowheads="1"/>
          </p:cNvSpPr>
          <p:nvPr/>
        </p:nvSpPr>
        <p:spPr bwMode="auto">
          <a:xfrm>
            <a:off x="4094163" y="4408488"/>
            <a:ext cx="48990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b="0"/>
              <a:t>Neurons and neuroglia</a:t>
            </a:r>
          </a:p>
          <a:p>
            <a:pPr eaLnBrk="1" hangingPunct="1">
              <a:spcBef>
                <a:spcPct val="0"/>
              </a:spcBef>
              <a:buFontTx/>
              <a:buNone/>
            </a:pPr>
            <a:r>
              <a:rPr lang="en-US" altLang="cs-CZ" sz="1600" b="0"/>
              <a:t>Reception and transmission of electric signals</a:t>
            </a:r>
          </a:p>
          <a:p>
            <a:pPr eaLnBrk="1" hangingPunct="1">
              <a:spcBef>
                <a:spcPct val="0"/>
              </a:spcBef>
              <a:buFontTx/>
              <a:buNone/>
            </a:pPr>
            <a:r>
              <a:rPr lang="en-US" altLang="cs-CZ" sz="1600" b="0"/>
              <a:t>Ectoderm, rarely mesoderm </a:t>
            </a:r>
            <a:r>
              <a:rPr lang="en-US" altLang="cs-CZ" sz="1200" b="0"/>
              <a:t>(mi</a:t>
            </a:r>
            <a:r>
              <a:rPr lang="cs-CZ" altLang="cs-CZ" sz="1200" b="0"/>
              <a:t>c</a:t>
            </a:r>
            <a:r>
              <a:rPr lang="en-US" altLang="cs-CZ" sz="1200" b="0"/>
              <a:t>rogli</a:t>
            </a:r>
            <a:r>
              <a:rPr lang="cs-CZ" altLang="cs-CZ" sz="1200" b="0"/>
              <a:t>a</a:t>
            </a:r>
            <a:r>
              <a:rPr lang="en-US" altLang="cs-CZ" sz="1200" b="0"/>
              <a:t>)</a:t>
            </a:r>
          </a:p>
        </p:txBody>
      </p:sp>
      <p:sp>
        <p:nvSpPr>
          <p:cNvPr id="9223" name="Text Box 10"/>
          <p:cNvSpPr txBox="1">
            <a:spLocks noChangeArrowheads="1"/>
          </p:cNvSpPr>
          <p:nvPr/>
        </p:nvSpPr>
        <p:spPr bwMode="auto">
          <a:xfrm>
            <a:off x="4098925" y="5643563"/>
            <a:ext cx="47942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600" b="0"/>
              <a:t>Dominant e</a:t>
            </a:r>
            <a:r>
              <a:rPr lang="en-US" altLang="cs-CZ" sz="1600" b="0"/>
              <a:t>xtracellular matrix</a:t>
            </a:r>
          </a:p>
          <a:p>
            <a:pPr eaLnBrk="1" hangingPunct="1">
              <a:spcBef>
                <a:spcPct val="0"/>
              </a:spcBef>
              <a:buFontTx/>
              <a:buNone/>
            </a:pPr>
            <a:r>
              <a:rPr lang="en-US" altLang="cs-CZ" sz="1600" b="0"/>
              <a:t>Connective tissue, cartilage, bone…</a:t>
            </a:r>
          </a:p>
          <a:p>
            <a:pPr eaLnBrk="1" hangingPunct="1">
              <a:spcBef>
                <a:spcPct val="0"/>
              </a:spcBef>
              <a:buFontTx/>
              <a:buNone/>
            </a:pPr>
            <a:r>
              <a:rPr lang="en-US" altLang="cs-CZ" sz="1600" b="0"/>
              <a:t>Me</a:t>
            </a:r>
            <a:r>
              <a:rPr lang="cs-CZ" altLang="cs-CZ" sz="1600" b="0"/>
              <a:t>s</a:t>
            </a:r>
            <a:r>
              <a:rPr lang="en-US" altLang="cs-CZ" sz="1600" b="0"/>
              <a:t>enchyme</a:t>
            </a:r>
          </a:p>
        </p:txBody>
      </p:sp>
      <p:sp>
        <p:nvSpPr>
          <p:cNvPr id="9224" name="Text Box 13"/>
          <p:cNvSpPr txBox="1">
            <a:spLocks noChangeArrowheads="1"/>
          </p:cNvSpPr>
          <p:nvPr/>
        </p:nvSpPr>
        <p:spPr bwMode="auto">
          <a:xfrm>
            <a:off x="4111625" y="1528763"/>
            <a:ext cx="45751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b="0"/>
              <a:t>Continual, avascular layers of cells with different function, oriented to open space, with specific junctions and minimum of ECM and intercellular space</a:t>
            </a:r>
            <a:r>
              <a:rPr lang="cs-CZ" altLang="cs-CZ" sz="1600" b="0"/>
              <a:t>.</a:t>
            </a:r>
            <a:endParaRPr lang="en-US" altLang="cs-CZ" sz="1600" b="0"/>
          </a:p>
          <a:p>
            <a:pPr eaLnBrk="1" hangingPunct="1">
              <a:spcBef>
                <a:spcPct val="0"/>
              </a:spcBef>
              <a:buFontTx/>
              <a:buNone/>
            </a:pPr>
            <a:r>
              <a:rPr lang="en-US" altLang="cs-CZ" sz="1600" b="0"/>
              <a:t>Derivates of all three germ layers</a:t>
            </a:r>
          </a:p>
        </p:txBody>
      </p:sp>
      <p:pic>
        <p:nvPicPr>
          <p:cNvPr id="9225" name="Picture 2" descr="http://www.arthursclipart.org/medical/humanbody/muscle%20tissue.gif"/>
          <p:cNvPicPr>
            <a:picLocks noChangeAspect="1" noChangeArrowheads="1"/>
          </p:cNvPicPr>
          <p:nvPr/>
        </p:nvPicPr>
        <p:blipFill>
          <a:blip r:embed="rId2" cstate="print">
            <a:extLst>
              <a:ext uri="{28A0092B-C50C-407E-A947-70E740481C1C}">
                <a14:useLocalDpi xmlns:a14="http://schemas.microsoft.com/office/drawing/2010/main" val="0"/>
              </a:ext>
            </a:extLst>
          </a:blip>
          <a:srcRect l="4218" t="9091" r="42357" b="15152"/>
          <a:stretch>
            <a:fillRect/>
          </a:stretch>
        </p:blipFill>
        <p:spPr bwMode="auto">
          <a:xfrm>
            <a:off x="2311400" y="2878138"/>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 descr="http://djpowell.files.wordpress.com/2009/02/neuron-network.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2311400" y="4105275"/>
            <a:ext cx="17621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6" descr="http://www.technion.ac.il/~mdcourse/274203/slides/Connective%20%20Tissue/2-Loose%20Connective%20Tissue-A.jpg"/>
          <p:cNvPicPr>
            <a:picLocks noChangeAspect="1" noChangeArrowheads="1"/>
          </p:cNvPicPr>
          <p:nvPr/>
        </p:nvPicPr>
        <p:blipFill>
          <a:blip r:embed="rId4" cstate="print">
            <a:extLst>
              <a:ext uri="{28A0092B-C50C-407E-A947-70E740481C1C}">
                <a14:useLocalDpi xmlns:a14="http://schemas.microsoft.com/office/drawing/2010/main" val="0"/>
              </a:ext>
            </a:extLst>
          </a:blip>
          <a:srcRect l="3770" t="20839" r="24135" b="12607"/>
          <a:stretch>
            <a:fillRect/>
          </a:stretch>
        </p:blipFill>
        <p:spPr bwMode="auto">
          <a:xfrm>
            <a:off x="2311400" y="5502275"/>
            <a:ext cx="175418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4" descr="http://www.temple.edu/dentistry/admissions/Images/epithel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0" y="1603375"/>
            <a:ext cx="1730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délník 12"/>
          <p:cNvSpPr/>
          <p:nvPr/>
        </p:nvSpPr>
        <p:spPr>
          <a:xfrm>
            <a:off x="134938" y="1520824"/>
            <a:ext cx="8613526" cy="1281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délník 13"/>
          <p:cNvSpPr/>
          <p:nvPr/>
        </p:nvSpPr>
        <p:spPr>
          <a:xfrm>
            <a:off x="79440" y="5435599"/>
            <a:ext cx="8613526" cy="128111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délník 14"/>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44285" y="43002"/>
            <a:ext cx="5587299" cy="400110"/>
          </a:xfrm>
          <a:prstGeom prst="rect">
            <a:avLst/>
          </a:prstGeom>
          <a:noFill/>
          <a:ln>
            <a:noFill/>
          </a:ln>
        </p:spPr>
        <p:txBody>
          <a:bodyPr wrap="none" rtlCol="0">
            <a:spAutoFit/>
          </a:bodyPr>
          <a:lstStyle/>
          <a:p>
            <a:r>
              <a:rPr lang="cs-CZ" sz="2000" b="1"/>
              <a:t>CONTEMPORARY TISSUE CLASSIFICATION</a:t>
            </a:r>
          </a:p>
        </p:txBody>
      </p:sp>
    </p:spTree>
    <p:extLst>
      <p:ext uri="{BB962C8B-B14F-4D97-AF65-F5344CB8AC3E}">
        <p14:creationId xmlns:p14="http://schemas.microsoft.com/office/powerpoint/2010/main" val="1005893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Epitelová tkáň - 22 Poh"/>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6228184" y="1052736"/>
            <a:ext cx="2504213" cy="161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68404" y="620688"/>
            <a:ext cx="3384624"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anose="05000000000000000000" pitchFamily="2" charset="2"/>
              <a:buChar char="§"/>
            </a:pPr>
            <a:r>
              <a:rPr lang="sk-SK" sz="2800" b="1" dirty="0" err="1">
                <a:solidFill>
                  <a:srgbClr val="0001DF"/>
                </a:solidFill>
                <a:latin typeface="+mn-lt"/>
              </a:rPr>
              <a:t>Goblet</a:t>
            </a:r>
            <a:r>
              <a:rPr lang="sk-SK" sz="2400" b="1" dirty="0">
                <a:solidFill>
                  <a:srgbClr val="0001DF"/>
                </a:solidFill>
                <a:latin typeface="+mn-lt"/>
              </a:rPr>
              <a:t> </a:t>
            </a:r>
            <a:r>
              <a:rPr lang="sk-SK" sz="2800" b="1" dirty="0" err="1">
                <a:solidFill>
                  <a:srgbClr val="0001DF"/>
                </a:solidFill>
                <a:latin typeface="+mn-lt"/>
              </a:rPr>
              <a:t>cells</a:t>
            </a:r>
            <a:endParaRPr lang="cs-CZ" sz="2800" b="1" dirty="0">
              <a:solidFill>
                <a:srgbClr val="0001DF"/>
              </a:solidFill>
              <a:latin typeface="+mn-lt"/>
            </a:endParaRPr>
          </a:p>
        </p:txBody>
      </p:sp>
      <p:sp>
        <p:nvSpPr>
          <p:cNvPr id="52228" name="Rectangle 3"/>
          <p:cNvSpPr>
            <a:spLocks noChangeArrowheads="1"/>
          </p:cNvSpPr>
          <p:nvPr/>
        </p:nvSpPr>
        <p:spPr bwMode="auto">
          <a:xfrm>
            <a:off x="24776" y="1225525"/>
            <a:ext cx="597406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80010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82563" lvl="1" indent="-168275" eaLnBrk="1" hangingPunct="1">
              <a:spcBef>
                <a:spcPct val="20000"/>
              </a:spcBef>
              <a:buFontTx/>
              <a:buChar char="-"/>
            </a:pPr>
            <a:r>
              <a:rPr lang="en-US" sz="1600">
                <a:latin typeface="+mn-lt"/>
              </a:rPr>
              <a:t>Mainly respiratory and intestinal tract</a:t>
            </a:r>
          </a:p>
          <a:p>
            <a:pPr marL="182563" lvl="1" indent="-168275" eaLnBrk="1" hangingPunct="1">
              <a:spcBef>
                <a:spcPct val="20000"/>
              </a:spcBef>
              <a:buFontTx/>
              <a:buChar char="-"/>
            </a:pPr>
            <a:r>
              <a:rPr lang="en-US" sz="1600">
                <a:latin typeface="+mn-lt"/>
              </a:rPr>
              <a:t>Produce mucus = viscous fluid composed of electrolytes and highly glycosylated glycoproteins (mucins)</a:t>
            </a:r>
          </a:p>
          <a:p>
            <a:pPr marL="182563" lvl="1" indent="-168275" eaLnBrk="1" hangingPunct="1">
              <a:spcBef>
                <a:spcPct val="20000"/>
              </a:spcBef>
              <a:buFontTx/>
              <a:buChar char="-"/>
            </a:pPr>
            <a:r>
              <a:rPr lang="en-US" sz="1600">
                <a:latin typeface="+mn-lt"/>
              </a:rPr>
              <a:t>Protection against mechanic shear or chemical damage</a:t>
            </a:r>
          </a:p>
          <a:p>
            <a:pPr marL="182563" lvl="1" indent="-168275" eaLnBrk="1" hangingPunct="1">
              <a:spcBef>
                <a:spcPct val="20000"/>
              </a:spcBef>
              <a:buFontTx/>
              <a:buChar char="-"/>
            </a:pPr>
            <a:r>
              <a:rPr lang="en-US" sz="1600">
                <a:latin typeface="+mn-lt"/>
              </a:rPr>
              <a:t>Trapping and elimination of particular matter</a:t>
            </a:r>
          </a:p>
          <a:p>
            <a:pPr marL="182563" lvl="1" indent="-168275" eaLnBrk="1" hangingPunct="1">
              <a:spcBef>
                <a:spcPct val="20000"/>
              </a:spcBef>
              <a:buFontTx/>
              <a:buChar char="-"/>
            </a:pPr>
            <a:r>
              <a:rPr lang="en-US" sz="1600">
                <a:latin typeface="+mn-lt"/>
              </a:rPr>
              <a:t>Secretion by secretory granules constitutive or stimulated</a:t>
            </a:r>
          </a:p>
          <a:p>
            <a:pPr marL="182563" lvl="1" indent="-168275" eaLnBrk="1" hangingPunct="1">
              <a:spcBef>
                <a:spcPct val="20000"/>
              </a:spcBef>
              <a:buFontTx/>
              <a:buChar char="-"/>
            </a:pPr>
            <a:r>
              <a:rPr lang="en-US" sz="1600">
                <a:latin typeface="+mn-lt"/>
              </a:rPr>
              <a:t>After secretion mucus expands extremely – more than 500-fold in 20ms</a:t>
            </a:r>
          </a:p>
          <a:p>
            <a:pPr marL="182563" lvl="1" indent="-168275" eaLnBrk="1" hangingPunct="1">
              <a:spcBef>
                <a:spcPct val="20000"/>
              </a:spcBef>
              <a:buFontTx/>
              <a:buChar char="-"/>
            </a:pPr>
            <a:r>
              <a:rPr lang="en-US" sz="1600">
                <a:latin typeface="+mn-lt"/>
              </a:rPr>
              <a:t>Dramatic changes in hydration and ionic charge</a:t>
            </a:r>
          </a:p>
          <a:p>
            <a:pPr marL="182563" lvl="1" indent="-168275" eaLnBrk="1" hangingPunct="1">
              <a:spcBef>
                <a:spcPct val="20000"/>
              </a:spcBef>
              <a:buFontTx/>
              <a:buChar char="-"/>
            </a:pPr>
            <a:r>
              <a:rPr lang="en-US" sz="1600">
                <a:latin typeface="+mn-lt"/>
              </a:rPr>
              <a:t>Chronic bronchitis or cystic  fibrosis – hyperplasia or metaplasia of goblet cells</a:t>
            </a:r>
          </a:p>
          <a:p>
            <a:pPr marL="182563" lvl="1" indent="-168275" eaLnBrk="1" hangingPunct="1">
              <a:spcBef>
                <a:spcPct val="20000"/>
              </a:spcBef>
              <a:buFontTx/>
              <a:buChar char="-"/>
            </a:pPr>
            <a:endParaRPr lang="en-US" sz="1600">
              <a:latin typeface="+mn-lt"/>
            </a:endParaRPr>
          </a:p>
          <a:p>
            <a:pPr marL="182563" lvl="1" indent="-168275" eaLnBrk="1" hangingPunct="1">
              <a:spcBef>
                <a:spcPct val="20000"/>
              </a:spcBef>
              <a:buFontTx/>
              <a:buChar char="-"/>
            </a:pPr>
            <a:endParaRPr lang="en-US" sz="1600">
              <a:latin typeface="+mn-lt"/>
            </a:endParaRPr>
          </a:p>
        </p:txBody>
      </p:sp>
      <p:pic>
        <p:nvPicPr>
          <p:cNvPr id="52229" name="Picture 2" descr="http://www.vivo.colostate.edu/hbooks/pathphys/misc_topics/goblet_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627" y="2780928"/>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2172" y="5397450"/>
            <a:ext cx="1859455" cy="137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0188_0001"/>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7821" t="659" r="8348" b="61423"/>
          <a:stretch>
            <a:fillRect/>
          </a:stretch>
        </p:blipFill>
        <p:spPr bwMode="auto">
          <a:xfrm>
            <a:off x="179512" y="704276"/>
            <a:ext cx="7777113" cy="600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6" descr="5-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482" y="4509120"/>
            <a:ext cx="2035412"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p:cNvSpPr txBox="1"/>
          <p:nvPr/>
        </p:nvSpPr>
        <p:spPr>
          <a:xfrm>
            <a:off x="44285" y="43002"/>
            <a:ext cx="1996059" cy="400110"/>
          </a:xfrm>
          <a:prstGeom prst="rect">
            <a:avLst/>
          </a:prstGeom>
          <a:noFill/>
          <a:ln>
            <a:noFill/>
          </a:ln>
        </p:spPr>
        <p:txBody>
          <a:bodyPr wrap="none" rtlCol="0">
            <a:spAutoFit/>
          </a:bodyPr>
          <a:lstStyle/>
          <a:p>
            <a:r>
              <a:rPr lang="cs-CZ" sz="2000" b="1"/>
              <a:t>GOBLET CELL</a:t>
            </a:r>
            <a:endParaRPr lang="en-US" sz="2000" b="1"/>
          </a:p>
        </p:txBody>
      </p:sp>
    </p:spTree>
    <p:extLst>
      <p:ext uri="{BB962C8B-B14F-4D97-AF65-F5344CB8AC3E}">
        <p14:creationId xmlns:p14="http://schemas.microsoft.com/office/powerpoint/2010/main" val="3538049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483484" y="2162188"/>
            <a:ext cx="6876256" cy="3502593"/>
          </a:xfrm>
          <a:prstGeom prst="rect">
            <a:avLst/>
          </a:prstGeom>
        </p:spPr>
      </p:pic>
      <p:sp>
        <p:nvSpPr>
          <p:cNvPr id="5" name="Obdélník 4"/>
          <p:cNvSpPr/>
          <p:nvPr/>
        </p:nvSpPr>
        <p:spPr>
          <a:xfrm>
            <a:off x="1143405" y="1871246"/>
            <a:ext cx="1702710" cy="523220"/>
          </a:xfrm>
          <a:prstGeom prst="rect">
            <a:avLst/>
          </a:prstGeom>
        </p:spPr>
        <p:txBody>
          <a:bodyPr wrap="none">
            <a:spAutoFit/>
          </a:bodyPr>
          <a:lstStyle/>
          <a:p>
            <a:r>
              <a:rPr lang="cs-CZ" altLang="cs-CZ" sz="2800" b="1" dirty="0" err="1">
                <a:solidFill>
                  <a:srgbClr val="0001DF"/>
                </a:solidFill>
              </a:rPr>
              <a:t>Exocrine</a:t>
            </a:r>
            <a:endParaRPr lang="en-US" sz="2800" dirty="0">
              <a:solidFill>
                <a:srgbClr val="0001DF"/>
              </a:solidFill>
            </a:endParaRPr>
          </a:p>
        </p:txBody>
      </p:sp>
      <p:sp>
        <p:nvSpPr>
          <p:cNvPr id="6" name="Obdélník 5"/>
          <p:cNvSpPr/>
          <p:nvPr/>
        </p:nvSpPr>
        <p:spPr>
          <a:xfrm>
            <a:off x="5759000" y="1726798"/>
            <a:ext cx="2403222" cy="523220"/>
          </a:xfrm>
          <a:prstGeom prst="rect">
            <a:avLst/>
          </a:prstGeom>
        </p:spPr>
        <p:txBody>
          <a:bodyPr wrap="none">
            <a:spAutoFit/>
          </a:bodyPr>
          <a:lstStyle/>
          <a:p>
            <a:pPr lvl="1" eaLnBrk="1" hangingPunct="1"/>
            <a:r>
              <a:rPr lang="cs-CZ" altLang="cs-CZ" sz="2800" b="1" dirty="0" err="1">
                <a:solidFill>
                  <a:srgbClr val="0001DF"/>
                </a:solidFill>
              </a:rPr>
              <a:t>Endocrine</a:t>
            </a:r>
            <a:endParaRPr lang="cs-CZ" altLang="cs-CZ" sz="2800" b="1" dirty="0">
              <a:solidFill>
                <a:srgbClr val="0001DF"/>
              </a:solidFill>
            </a:endParaRPr>
          </a:p>
        </p:txBody>
      </p:sp>
      <p:sp>
        <p:nvSpPr>
          <p:cNvPr id="2" name="Rectangle 3">
            <a:extLst>
              <a:ext uri="{FF2B5EF4-FFF2-40B4-BE49-F238E27FC236}">
                <a16:creationId xmlns:a16="http://schemas.microsoft.com/office/drawing/2014/main" id="{870C94F2-DDFF-D0E0-E698-3EE705D2D170}"/>
              </a:ext>
            </a:extLst>
          </p:cNvPr>
          <p:cNvSpPr>
            <a:spLocks noChangeArrowheads="1"/>
          </p:cNvSpPr>
          <p:nvPr/>
        </p:nvSpPr>
        <p:spPr bwMode="auto">
          <a:xfrm>
            <a:off x="88578" y="680327"/>
            <a:ext cx="4824413" cy="64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Char char="§"/>
            </a:pPr>
            <a:r>
              <a:rPr lang="en-US" sz="2800" b="1" dirty="0">
                <a:solidFill>
                  <a:srgbClr val="0001DF"/>
                </a:solidFill>
                <a:latin typeface="+mn-lt"/>
              </a:rPr>
              <a:t>Multicellular</a:t>
            </a:r>
            <a:r>
              <a:rPr lang="cs-CZ" sz="2800" b="1" dirty="0">
                <a:solidFill>
                  <a:srgbClr val="0001DF"/>
                </a:solidFill>
                <a:latin typeface="+mn-lt"/>
              </a:rPr>
              <a:t> </a:t>
            </a:r>
            <a:r>
              <a:rPr lang="cs-CZ" sz="2800" b="1" dirty="0" err="1">
                <a:solidFill>
                  <a:srgbClr val="0001DF"/>
                </a:solidFill>
                <a:latin typeface="+mn-lt"/>
              </a:rPr>
              <a:t>glands</a:t>
            </a:r>
            <a:endParaRPr lang="en-US" sz="2800" b="1" dirty="0">
              <a:solidFill>
                <a:srgbClr val="0001DF"/>
              </a:solidFill>
              <a:latin typeface="+mn-lt"/>
            </a:endParaRPr>
          </a:p>
        </p:txBody>
      </p:sp>
      <p:sp>
        <p:nvSpPr>
          <p:cNvPr id="4" name="Obdélník 3">
            <a:extLst>
              <a:ext uri="{FF2B5EF4-FFF2-40B4-BE49-F238E27FC236}">
                <a16:creationId xmlns:a16="http://schemas.microsoft.com/office/drawing/2014/main" id="{5CE00262-61E6-C0FA-C3DB-1182A22646F7}"/>
              </a:ext>
            </a:extLst>
          </p:cNvPr>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a:extLst>
              <a:ext uri="{FF2B5EF4-FFF2-40B4-BE49-F238E27FC236}">
                <a16:creationId xmlns:a16="http://schemas.microsoft.com/office/drawing/2014/main" id="{7FE39EC7-E967-4D2E-4D1B-F9D91FC52A51}"/>
              </a:ext>
            </a:extLst>
          </p:cNvPr>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extLst>
      <p:ext uri="{BB962C8B-B14F-4D97-AF65-F5344CB8AC3E}">
        <p14:creationId xmlns:p14="http://schemas.microsoft.com/office/powerpoint/2010/main" val="3614908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1989138"/>
            <a:ext cx="799306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3"/>
          <p:cNvSpPr>
            <a:spLocks noChangeArrowheads="1"/>
          </p:cNvSpPr>
          <p:nvPr/>
        </p:nvSpPr>
        <p:spPr bwMode="auto">
          <a:xfrm>
            <a:off x="44285" y="764704"/>
            <a:ext cx="6975987" cy="129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Wingdings" panose="05000000000000000000" pitchFamily="2" charset="2"/>
              <a:buChar char="§"/>
            </a:pPr>
            <a:r>
              <a:rPr lang="cs-CZ" sz="2800" b="1" dirty="0">
                <a:solidFill>
                  <a:srgbClr val="0001DF"/>
                </a:solidFill>
                <a:latin typeface="+mn-lt"/>
              </a:rPr>
              <a:t>Development </a:t>
            </a:r>
            <a:r>
              <a:rPr lang="cs-CZ" sz="2800" b="1" dirty="0" err="1">
                <a:solidFill>
                  <a:srgbClr val="0001DF"/>
                </a:solidFill>
                <a:latin typeface="+mn-lt"/>
              </a:rPr>
              <a:t>of</a:t>
            </a:r>
            <a:r>
              <a:rPr lang="cs-CZ" sz="2800" b="1" dirty="0">
                <a:solidFill>
                  <a:srgbClr val="0001DF"/>
                </a:solidFill>
                <a:latin typeface="+mn-lt"/>
              </a:rPr>
              <a:t> m</a:t>
            </a:r>
            <a:r>
              <a:rPr lang="en-US" sz="2800" b="1" dirty="0" err="1">
                <a:solidFill>
                  <a:srgbClr val="0001DF"/>
                </a:solidFill>
                <a:latin typeface="+mn-lt"/>
              </a:rPr>
              <a:t>ulticellular</a:t>
            </a:r>
            <a:r>
              <a:rPr lang="cs-CZ" sz="2800" b="1" dirty="0">
                <a:solidFill>
                  <a:srgbClr val="0001DF"/>
                </a:solidFill>
                <a:latin typeface="+mn-lt"/>
              </a:rPr>
              <a:t> </a:t>
            </a:r>
            <a:r>
              <a:rPr lang="cs-CZ" sz="2800" b="1" dirty="0" err="1">
                <a:solidFill>
                  <a:srgbClr val="0001DF"/>
                </a:solidFill>
                <a:latin typeface="+mn-lt"/>
              </a:rPr>
              <a:t>glands</a:t>
            </a:r>
            <a:endParaRPr lang="en-US" sz="2800" b="1" dirty="0">
              <a:solidFill>
                <a:srgbClr val="0001DF"/>
              </a:solidFill>
              <a:latin typeface="+mn-lt"/>
            </a:endParaRPr>
          </a:p>
          <a:p>
            <a:pPr lvl="1" eaLnBrk="1" hangingPunct="1">
              <a:spcBef>
                <a:spcPct val="20000"/>
              </a:spcBef>
              <a:buFont typeface="Arial" panose="020B0604020202020204" pitchFamily="34" charset="0"/>
              <a:buChar char="–"/>
            </a:pPr>
            <a:r>
              <a:rPr lang="cs-CZ" dirty="0" err="1">
                <a:solidFill>
                  <a:srgbClr val="0001DF"/>
                </a:solidFill>
              </a:rPr>
              <a:t>Endocrine</a:t>
            </a:r>
            <a:r>
              <a:rPr lang="cs-CZ" dirty="0"/>
              <a:t> vs. </a:t>
            </a:r>
            <a:r>
              <a:rPr lang="cs-CZ" dirty="0" err="1">
                <a:solidFill>
                  <a:srgbClr val="0001DF"/>
                </a:solidFill>
              </a:rPr>
              <a:t>exocrine</a:t>
            </a:r>
            <a:endParaRPr lang="en-US" sz="1600" dirty="0">
              <a:solidFill>
                <a:srgbClr val="0001DF"/>
              </a:solidFill>
            </a:endParaRPr>
          </a:p>
        </p:txBody>
      </p:sp>
      <p:sp>
        <p:nvSpPr>
          <p:cNvPr id="4" name="Obdélník 3"/>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836613"/>
            <a:ext cx="38163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3"/>
          <p:cNvSpPr>
            <a:spLocks noChangeArrowheads="1"/>
          </p:cNvSpPr>
          <p:nvPr/>
        </p:nvSpPr>
        <p:spPr bwMode="auto">
          <a:xfrm>
            <a:off x="32089" y="692696"/>
            <a:ext cx="4824413" cy="48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Char char="§"/>
            </a:pPr>
            <a:r>
              <a:rPr lang="cs-CZ" sz="2800" b="1" dirty="0" err="1">
                <a:solidFill>
                  <a:srgbClr val="0001DF"/>
                </a:solidFill>
                <a:latin typeface="+mn-lt"/>
              </a:rPr>
              <a:t>Exocrine</a:t>
            </a:r>
            <a:r>
              <a:rPr lang="cs-CZ" sz="2800" b="1" dirty="0">
                <a:solidFill>
                  <a:srgbClr val="0001DF"/>
                </a:solidFill>
                <a:latin typeface="+mn-lt"/>
              </a:rPr>
              <a:t> m</a:t>
            </a:r>
            <a:r>
              <a:rPr lang="en-US" sz="2800" b="1" dirty="0" err="1">
                <a:solidFill>
                  <a:srgbClr val="0001DF"/>
                </a:solidFill>
                <a:latin typeface="+mn-lt"/>
              </a:rPr>
              <a:t>ulticellular</a:t>
            </a:r>
            <a:r>
              <a:rPr lang="cs-CZ" sz="2800" b="1" dirty="0">
                <a:solidFill>
                  <a:srgbClr val="0001DF"/>
                </a:solidFill>
                <a:latin typeface="+mn-lt"/>
              </a:rPr>
              <a:t> </a:t>
            </a:r>
            <a:r>
              <a:rPr lang="cs-CZ" sz="2800" b="1" dirty="0" err="1">
                <a:solidFill>
                  <a:srgbClr val="0001DF"/>
                </a:solidFill>
                <a:latin typeface="+mn-lt"/>
              </a:rPr>
              <a:t>glands</a:t>
            </a:r>
            <a:endParaRPr lang="en-US" sz="2800" b="1" dirty="0">
              <a:solidFill>
                <a:srgbClr val="0001DF"/>
              </a:solidFill>
              <a:latin typeface="+mn-lt"/>
            </a:endParaRPr>
          </a:p>
          <a:p>
            <a:pPr lvl="2" eaLnBrk="1" hangingPunct="1"/>
            <a:endParaRPr lang="cs-CZ" sz="1600" dirty="0">
              <a:latin typeface="+mn-lt"/>
            </a:endParaRPr>
          </a:p>
          <a:p>
            <a:pPr lvl="2" eaLnBrk="1" hangingPunct="1">
              <a:buFont typeface="Arial" panose="020B0604020202020204" pitchFamily="34" charset="0"/>
              <a:buNone/>
            </a:pPr>
            <a:endParaRPr lang="cs-CZ" sz="1600" dirty="0">
              <a:latin typeface="+mn-lt"/>
            </a:endParaRPr>
          </a:p>
          <a:p>
            <a:pPr lvl="2" eaLnBrk="1" hangingPunct="1"/>
            <a:r>
              <a:rPr lang="en-US" sz="1600" dirty="0">
                <a:latin typeface="+mn-lt"/>
              </a:rPr>
              <a:t>Shape of secretion part</a:t>
            </a:r>
          </a:p>
          <a:p>
            <a:pPr lvl="3" eaLnBrk="1" hangingPunct="1"/>
            <a:r>
              <a:rPr lang="en-US" sz="1600" dirty="0">
                <a:latin typeface="+mn-lt"/>
              </a:rPr>
              <a:t>Alveolar</a:t>
            </a:r>
            <a:r>
              <a:rPr lang="cs-CZ" sz="1600" dirty="0">
                <a:latin typeface="+mn-lt"/>
              </a:rPr>
              <a:t> (</a:t>
            </a:r>
            <a:r>
              <a:rPr lang="cs-CZ" sz="1600" dirty="0" err="1">
                <a:latin typeface="+mn-lt"/>
              </a:rPr>
              <a:t>acinar</a:t>
            </a:r>
            <a:r>
              <a:rPr lang="cs-CZ" sz="1600" dirty="0">
                <a:latin typeface="+mn-lt"/>
              </a:rPr>
              <a:t>)</a:t>
            </a:r>
            <a:endParaRPr lang="en-US" sz="1600" dirty="0">
              <a:latin typeface="+mn-lt"/>
            </a:endParaRPr>
          </a:p>
          <a:p>
            <a:pPr lvl="3" eaLnBrk="1" hangingPunct="1"/>
            <a:r>
              <a:rPr lang="en-US" sz="1600" dirty="0" err="1">
                <a:latin typeface="+mn-lt"/>
              </a:rPr>
              <a:t>Tubul</a:t>
            </a:r>
            <a:r>
              <a:rPr lang="cs-CZ" sz="1600" dirty="0">
                <a:latin typeface="+mn-lt"/>
              </a:rPr>
              <a:t>ar</a:t>
            </a:r>
            <a:endParaRPr lang="en-US" sz="1600" dirty="0">
              <a:latin typeface="+mn-lt"/>
            </a:endParaRPr>
          </a:p>
          <a:p>
            <a:pPr lvl="3" eaLnBrk="1" hangingPunct="1"/>
            <a:r>
              <a:rPr lang="en-US" sz="1600" dirty="0">
                <a:latin typeface="+mn-lt"/>
              </a:rPr>
              <a:t>Tub</a:t>
            </a:r>
            <a:r>
              <a:rPr lang="cs-CZ" sz="1600" dirty="0" err="1">
                <a:latin typeface="+mn-lt"/>
              </a:rPr>
              <a:t>ulo</a:t>
            </a:r>
            <a:r>
              <a:rPr lang="en-US" sz="1600" dirty="0">
                <a:latin typeface="+mn-lt"/>
              </a:rPr>
              <a:t>alveolar</a:t>
            </a:r>
            <a:r>
              <a:rPr lang="cs-CZ" sz="1600" dirty="0">
                <a:latin typeface="+mn-lt"/>
              </a:rPr>
              <a:t> (</a:t>
            </a:r>
            <a:r>
              <a:rPr lang="cs-CZ" sz="1600" dirty="0" err="1">
                <a:latin typeface="+mn-lt"/>
              </a:rPr>
              <a:t>tubuloacinar</a:t>
            </a:r>
            <a:r>
              <a:rPr lang="cs-CZ" sz="1600" dirty="0">
                <a:latin typeface="+mn-lt"/>
              </a:rPr>
              <a:t>)</a:t>
            </a:r>
            <a:endParaRPr lang="en-US" sz="1600" dirty="0">
              <a:latin typeface="+mn-lt"/>
            </a:endParaRPr>
          </a:p>
          <a:p>
            <a:pPr lvl="2" eaLnBrk="1" hangingPunct="1"/>
            <a:r>
              <a:rPr lang="en-US" sz="1600" dirty="0">
                <a:latin typeface="+mn-lt"/>
              </a:rPr>
              <a:t>Branching</a:t>
            </a:r>
          </a:p>
          <a:p>
            <a:pPr lvl="3" eaLnBrk="1" hangingPunct="1"/>
            <a:r>
              <a:rPr lang="en-US" sz="1600" dirty="0">
                <a:latin typeface="+mn-lt"/>
              </a:rPr>
              <a:t>Simple</a:t>
            </a:r>
          </a:p>
          <a:p>
            <a:pPr lvl="3" eaLnBrk="1" hangingPunct="1"/>
            <a:r>
              <a:rPr lang="en-US" sz="1600" dirty="0">
                <a:latin typeface="+mn-lt"/>
              </a:rPr>
              <a:t>Branched</a:t>
            </a:r>
          </a:p>
          <a:p>
            <a:pPr lvl="3" eaLnBrk="1" hangingPunct="1"/>
            <a:r>
              <a:rPr lang="en-US" sz="1600" dirty="0">
                <a:latin typeface="+mn-lt"/>
              </a:rPr>
              <a:t>Compound</a:t>
            </a:r>
          </a:p>
          <a:p>
            <a:pPr lvl="2" eaLnBrk="1" hangingPunct="1"/>
            <a:r>
              <a:rPr lang="en-US" sz="1600" dirty="0">
                <a:latin typeface="+mn-lt"/>
              </a:rPr>
              <a:t>Secretion</a:t>
            </a:r>
          </a:p>
          <a:p>
            <a:pPr lvl="3" eaLnBrk="1" hangingPunct="1"/>
            <a:r>
              <a:rPr lang="en-US" sz="1600" dirty="0">
                <a:latin typeface="+mn-lt"/>
              </a:rPr>
              <a:t>Mucous</a:t>
            </a:r>
          </a:p>
          <a:p>
            <a:pPr lvl="3" eaLnBrk="1" hangingPunct="1"/>
            <a:r>
              <a:rPr lang="en-US" sz="1600" dirty="0">
                <a:latin typeface="+mn-lt"/>
              </a:rPr>
              <a:t>Serous</a:t>
            </a:r>
          </a:p>
          <a:p>
            <a:pPr lvl="3" eaLnBrk="1" hangingPunct="1"/>
            <a:r>
              <a:rPr lang="en-US" sz="1600" dirty="0">
                <a:latin typeface="+mn-lt"/>
              </a:rPr>
              <a:t>Compound</a:t>
            </a:r>
          </a:p>
        </p:txBody>
      </p:sp>
      <p:pic>
        <p:nvPicPr>
          <p:cNvPr id="532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652963"/>
            <a:ext cx="5905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11419" y="533307"/>
            <a:ext cx="4114800" cy="719137"/>
          </a:xfrm>
        </p:spPr>
        <p:txBody>
          <a:bodyPr/>
          <a:lstStyle/>
          <a:p>
            <a:pPr marL="285750" indent="-285750" algn="l" eaLnBrk="1" hangingPunct="1">
              <a:spcBef>
                <a:spcPct val="50000"/>
              </a:spcBef>
              <a:buFont typeface="Wingdings" panose="05000000000000000000" pitchFamily="2" charset="2"/>
              <a:buChar char="§"/>
            </a:pPr>
            <a:r>
              <a:rPr lang="sk-SK" sz="2800" b="1" dirty="0" err="1">
                <a:solidFill>
                  <a:srgbClr val="0001DF"/>
                </a:solidFill>
                <a:latin typeface="+mn-lt"/>
                <a:ea typeface="+mn-ea"/>
                <a:cs typeface="Arial" panose="020B0604020202020204" pitchFamily="34" charset="0"/>
              </a:rPr>
              <a:t>Mucous</a:t>
            </a:r>
            <a:r>
              <a:rPr lang="sk-SK" sz="2800" b="1" dirty="0">
                <a:solidFill>
                  <a:srgbClr val="0001DF"/>
                </a:solidFill>
                <a:latin typeface="+mn-lt"/>
                <a:ea typeface="+mn-ea"/>
                <a:cs typeface="Arial" panose="020B0604020202020204" pitchFamily="34" charset="0"/>
              </a:rPr>
              <a:t> </a:t>
            </a:r>
            <a:r>
              <a:rPr lang="sk-SK" sz="2800" b="1" dirty="0" err="1">
                <a:solidFill>
                  <a:srgbClr val="0001DF"/>
                </a:solidFill>
                <a:latin typeface="+mn-lt"/>
                <a:ea typeface="+mn-ea"/>
                <a:cs typeface="Arial" panose="020B0604020202020204" pitchFamily="34" charset="0"/>
              </a:rPr>
              <a:t>glands</a:t>
            </a:r>
            <a:endParaRPr lang="cs-CZ" sz="2800" b="1" dirty="0">
              <a:solidFill>
                <a:srgbClr val="0001DF"/>
              </a:solidFill>
              <a:latin typeface="+mn-lt"/>
              <a:ea typeface="+mn-ea"/>
              <a:cs typeface="Arial" panose="020B0604020202020204" pitchFamily="34" charset="0"/>
            </a:endParaRPr>
          </a:p>
        </p:txBody>
      </p:sp>
      <p:pic>
        <p:nvPicPr>
          <p:cNvPr id="55299" name="Picture 5"/>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195513" y="1341438"/>
            <a:ext cx="5351462"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619672" y="1988840"/>
            <a:ext cx="7000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txBox="1">
            <a:spLocks noChangeArrowheads="1"/>
          </p:cNvSpPr>
          <p:nvPr/>
        </p:nvSpPr>
        <p:spPr bwMode="auto">
          <a:xfrm>
            <a:off x="238248" y="865788"/>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spcBef>
                <a:spcPct val="50000"/>
              </a:spcBef>
              <a:buFont typeface="Wingdings" panose="05000000000000000000" pitchFamily="2" charset="2"/>
              <a:buChar char="§"/>
            </a:pPr>
            <a:r>
              <a:rPr lang="sk-SK" sz="2800" b="1" dirty="0" err="1">
                <a:solidFill>
                  <a:srgbClr val="0001DF"/>
                </a:solidFill>
                <a:latin typeface="+mn-lt"/>
              </a:rPr>
              <a:t>Mucous</a:t>
            </a:r>
            <a:r>
              <a:rPr lang="sk-SK" sz="2800" b="1" dirty="0">
                <a:solidFill>
                  <a:srgbClr val="0001DF"/>
                </a:solidFill>
                <a:latin typeface="+mn-lt"/>
              </a:rPr>
              <a:t> </a:t>
            </a:r>
            <a:r>
              <a:rPr lang="sk-SK" sz="2800" b="1" dirty="0" err="1">
                <a:solidFill>
                  <a:srgbClr val="0001DF"/>
                </a:solidFill>
                <a:latin typeface="+mn-lt"/>
              </a:rPr>
              <a:t>glands</a:t>
            </a:r>
            <a:endParaRPr lang="cs-CZ" sz="2800" b="1" dirty="0">
              <a:solidFill>
                <a:srgbClr val="0001DF"/>
              </a:solidFill>
              <a:latin typeface="+mn-lt"/>
            </a:endParaRPr>
          </a:p>
        </p:txBody>
      </p:sp>
      <p:sp>
        <p:nvSpPr>
          <p:cNvPr id="4" name="Obdélník 3"/>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3258" y="765175"/>
            <a:ext cx="3886200" cy="576263"/>
          </a:xfrm>
        </p:spPr>
        <p:txBody>
          <a:bodyPr/>
          <a:lstStyle/>
          <a:p>
            <a:pPr marL="285750" indent="-285750" algn="l" eaLnBrk="1" hangingPunct="1">
              <a:spcBef>
                <a:spcPct val="50000"/>
              </a:spcBef>
              <a:buFont typeface="Wingdings" panose="05000000000000000000" pitchFamily="2" charset="2"/>
              <a:buChar char="§"/>
            </a:pPr>
            <a:r>
              <a:rPr lang="sk-SK" sz="2800" b="1" dirty="0" err="1">
                <a:solidFill>
                  <a:srgbClr val="0001DF"/>
                </a:solidFill>
                <a:latin typeface="+mn-lt"/>
                <a:ea typeface="+mn-ea"/>
                <a:cs typeface="Arial" panose="020B0604020202020204" pitchFamily="34" charset="0"/>
              </a:rPr>
              <a:t>Serous</a:t>
            </a:r>
            <a:r>
              <a:rPr lang="sk-SK" sz="2800" b="1" dirty="0">
                <a:solidFill>
                  <a:srgbClr val="0001DF"/>
                </a:solidFill>
                <a:latin typeface="+mn-lt"/>
                <a:ea typeface="+mn-ea"/>
                <a:cs typeface="Arial" panose="020B0604020202020204" pitchFamily="34" charset="0"/>
              </a:rPr>
              <a:t> </a:t>
            </a:r>
            <a:r>
              <a:rPr lang="sk-SK" sz="2800" b="1" dirty="0" err="1">
                <a:solidFill>
                  <a:srgbClr val="0001DF"/>
                </a:solidFill>
                <a:latin typeface="+mn-lt"/>
                <a:ea typeface="+mn-ea"/>
                <a:cs typeface="Arial" panose="020B0604020202020204" pitchFamily="34" charset="0"/>
              </a:rPr>
              <a:t>glands</a:t>
            </a:r>
            <a:endParaRPr lang="cs-CZ" sz="2800" b="1" dirty="0">
              <a:solidFill>
                <a:srgbClr val="0001DF"/>
              </a:solidFill>
              <a:latin typeface="+mn-lt"/>
              <a:ea typeface="+mn-ea"/>
              <a:cs typeface="Arial" panose="020B0604020202020204" pitchFamily="34" charset="0"/>
            </a:endParaRP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933825"/>
            <a:ext cx="3529013"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74775"/>
            <a:ext cx="31686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341438"/>
            <a:ext cx="5380038"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Epitelová tkáň - 31 Smíšená žláza"/>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3719513" y="762000"/>
            <a:ext cx="542448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p:cNvSpPr>
            <a:spLocks noGrp="1" noChangeArrowheads="1"/>
          </p:cNvSpPr>
          <p:nvPr>
            <p:ph type="title"/>
          </p:nvPr>
        </p:nvSpPr>
        <p:spPr>
          <a:xfrm>
            <a:off x="30750" y="836712"/>
            <a:ext cx="3733800" cy="1143000"/>
          </a:xfrm>
        </p:spPr>
        <p:txBody>
          <a:bodyPr>
            <a:normAutofit fontScale="90000"/>
          </a:bodyPr>
          <a:lstStyle/>
          <a:p>
            <a:pPr marL="457200" indent="-457200" algn="l" eaLnBrk="1" hangingPunct="1">
              <a:spcBef>
                <a:spcPct val="50000"/>
              </a:spcBef>
              <a:buFont typeface="Arial" panose="020B0604020202020204" pitchFamily="34" charset="0"/>
              <a:buChar char="•"/>
            </a:pPr>
            <a:r>
              <a:rPr lang="cs-CZ" sz="3100" b="1" dirty="0" err="1">
                <a:solidFill>
                  <a:srgbClr val="0001DF"/>
                </a:solidFill>
                <a:latin typeface="+mn-lt"/>
                <a:ea typeface="+mn-ea"/>
                <a:cs typeface="Arial" panose="020B0604020202020204" pitchFamily="34" charset="0"/>
              </a:rPr>
              <a:t>Mixed</a:t>
            </a:r>
            <a:r>
              <a:rPr lang="cs-CZ" sz="3100" b="1" dirty="0">
                <a:solidFill>
                  <a:srgbClr val="0001DF"/>
                </a:solidFill>
                <a:latin typeface="+mn-lt"/>
                <a:ea typeface="+mn-ea"/>
                <a:cs typeface="Arial" panose="020B0604020202020204" pitchFamily="34" charset="0"/>
              </a:rPr>
              <a:t> </a:t>
            </a:r>
            <a:r>
              <a:rPr lang="cs-CZ" sz="3100" b="1" dirty="0" err="1">
                <a:solidFill>
                  <a:srgbClr val="0001DF"/>
                </a:solidFill>
                <a:latin typeface="+mn-lt"/>
                <a:ea typeface="+mn-ea"/>
                <a:cs typeface="Arial" panose="020B0604020202020204" pitchFamily="34" charset="0"/>
              </a:rPr>
              <a:t>glands</a:t>
            </a:r>
            <a:br>
              <a:rPr lang="cs-CZ" sz="3100" b="1" dirty="0">
                <a:solidFill>
                  <a:srgbClr val="0001DF"/>
                </a:solidFill>
                <a:latin typeface="+mn-lt"/>
                <a:ea typeface="+mn-ea"/>
                <a:cs typeface="Arial" panose="020B0604020202020204" pitchFamily="34" charset="0"/>
              </a:rPr>
            </a:br>
            <a:br>
              <a:rPr lang="cs-CZ" sz="3100" b="1" dirty="0">
                <a:solidFill>
                  <a:srgbClr val="0001DF"/>
                </a:solidFill>
                <a:latin typeface="+mn-lt"/>
                <a:ea typeface="+mn-ea"/>
                <a:cs typeface="Arial" panose="020B0604020202020204" pitchFamily="34" charset="0"/>
              </a:rPr>
            </a:br>
            <a:endParaRPr lang="cs-CZ" sz="1600" dirty="0">
              <a:latin typeface="Arial" panose="020B0604020202020204" pitchFamily="34" charset="0"/>
            </a:endParaRPr>
          </a:p>
        </p:txBody>
      </p:sp>
      <p:sp>
        <p:nvSpPr>
          <p:cNvPr id="4" name="Obdélník 3"/>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
        <p:nvSpPr>
          <p:cNvPr id="3" name="TextovéPole 2">
            <a:extLst>
              <a:ext uri="{FF2B5EF4-FFF2-40B4-BE49-F238E27FC236}">
                <a16:creationId xmlns:a16="http://schemas.microsoft.com/office/drawing/2014/main" id="{8EF2FC4E-9E3C-AF20-C28B-1AE6F4C825CA}"/>
              </a:ext>
            </a:extLst>
          </p:cNvPr>
          <p:cNvSpPr txBox="1"/>
          <p:nvPr/>
        </p:nvSpPr>
        <p:spPr>
          <a:xfrm>
            <a:off x="30750" y="1746967"/>
            <a:ext cx="4620986" cy="369332"/>
          </a:xfrm>
          <a:prstGeom prst="rect">
            <a:avLst/>
          </a:prstGeom>
          <a:noFill/>
        </p:spPr>
        <p:txBody>
          <a:bodyPr wrap="square">
            <a:spAutoFit/>
          </a:bodyPr>
          <a:lstStyle/>
          <a:p>
            <a:pPr marL="457200" indent="-457200" algn="l" eaLnBrk="1" hangingPunct="1">
              <a:spcBef>
                <a:spcPct val="50000"/>
              </a:spcBef>
              <a:buFont typeface="Wingdings" panose="05000000000000000000" pitchFamily="2" charset="2"/>
              <a:buChar char="§"/>
            </a:pPr>
            <a:r>
              <a:rPr lang="cs-CZ" sz="1800" dirty="0" err="1">
                <a:latin typeface="Arial" panose="020B0604020202020204" pitchFamily="34" charset="0"/>
              </a:rPr>
              <a:t>mixed</a:t>
            </a:r>
            <a:r>
              <a:rPr lang="cs-CZ" sz="1800" dirty="0">
                <a:latin typeface="Arial" panose="020B0604020202020204" pitchFamily="34" charset="0"/>
              </a:rPr>
              <a:t> </a:t>
            </a:r>
            <a:r>
              <a:rPr lang="cs-CZ" sz="1800" dirty="0" err="1">
                <a:latin typeface="Arial" panose="020B0604020202020204" pitchFamily="34" charset="0"/>
              </a:rPr>
              <a:t>serous</a:t>
            </a:r>
            <a:r>
              <a:rPr lang="cs-CZ" sz="1800" dirty="0">
                <a:latin typeface="Arial" panose="020B0604020202020204" pitchFamily="34" charset="0"/>
              </a:rPr>
              <a:t> and </a:t>
            </a:r>
            <a:r>
              <a:rPr lang="cs-CZ" sz="1800" dirty="0" err="1">
                <a:latin typeface="Arial" panose="020B0604020202020204" pitchFamily="34" charset="0"/>
              </a:rPr>
              <a:t>mucous</a:t>
            </a:r>
            <a:r>
              <a:rPr lang="cs-CZ" sz="1800" dirty="0">
                <a:latin typeface="Arial" panose="020B0604020202020204" pitchFamily="34" charset="0"/>
              </a:rPr>
              <a:t> </a:t>
            </a:r>
            <a:r>
              <a:rPr lang="cs-CZ" sz="1800" dirty="0" err="1">
                <a:latin typeface="Arial" panose="020B0604020202020204" pitchFamily="34" charset="0"/>
              </a:rPr>
              <a:t>secretion</a:t>
            </a:r>
            <a:endParaRPr lang="cs-CZ" sz="1800" dirty="0">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4"/>
          <p:cNvGrpSpPr>
            <a:grpSpLocks/>
          </p:cNvGrpSpPr>
          <p:nvPr/>
        </p:nvGrpSpPr>
        <p:grpSpPr bwMode="auto">
          <a:xfrm>
            <a:off x="899592" y="692696"/>
            <a:ext cx="8077200" cy="6096000"/>
            <a:chOff x="672" y="720"/>
            <a:chExt cx="4413" cy="2880"/>
          </a:xfrm>
        </p:grpSpPr>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 y="720"/>
              <a:ext cx="441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Line 3"/>
            <p:cNvSpPr>
              <a:spLocks noChangeShapeType="1"/>
            </p:cNvSpPr>
            <p:nvPr/>
          </p:nvSpPr>
          <p:spPr bwMode="auto">
            <a:xfrm flipV="1">
              <a:off x="672" y="1584"/>
              <a:ext cx="672" cy="912"/>
            </a:xfrm>
            <a:prstGeom prst="line">
              <a:avLst/>
            </a:prstGeom>
            <a:noFill/>
            <a:ln w="762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cs-CZ"/>
            </a:p>
          </p:txBody>
        </p:sp>
      </p:grpSp>
      <p:sp>
        <p:nvSpPr>
          <p:cNvPr id="5" name="Obdélník 4"/>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1763688" y="2780928"/>
            <a:ext cx="59570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cs-CZ" sz="4400" dirty="0">
                <a:solidFill>
                  <a:srgbClr val="0001DF"/>
                </a:solidFill>
                <a:latin typeface="Arial" panose="020B0604020202020204" pitchFamily="34" charset="0"/>
              </a:rPr>
              <a:t>General </a:t>
            </a:r>
            <a:r>
              <a:rPr lang="cs-CZ" sz="4400" dirty="0" err="1">
                <a:solidFill>
                  <a:srgbClr val="0001DF"/>
                </a:solidFill>
                <a:latin typeface="Arial" panose="020B0604020202020204" pitchFamily="34" charset="0"/>
              </a:rPr>
              <a:t>characteristics</a:t>
            </a:r>
            <a:endParaRPr lang="en-US" sz="4400" dirty="0">
              <a:solidFill>
                <a:srgbClr val="0001DF"/>
              </a:solidFill>
              <a:latin typeface="Arial" panose="020B0604020202020204" pitchFamily="34" charset="0"/>
            </a:endParaRPr>
          </a:p>
        </p:txBody>
      </p:sp>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p:cNvSpPr txBox="1"/>
          <p:nvPr/>
        </p:nvSpPr>
        <p:spPr>
          <a:xfrm>
            <a:off x="44285" y="43002"/>
            <a:ext cx="2677528" cy="400110"/>
          </a:xfrm>
          <a:prstGeom prst="rect">
            <a:avLst/>
          </a:prstGeom>
          <a:noFill/>
          <a:ln>
            <a:noFill/>
          </a:ln>
        </p:spPr>
        <p:txBody>
          <a:bodyPr wrap="none" rtlCol="0">
            <a:spAutoFit/>
          </a:bodyPr>
          <a:lstStyle/>
          <a:p>
            <a:r>
              <a:rPr lang="cs-CZ" sz="2000" b="1"/>
              <a:t>EPITHELIAL TISSUE</a:t>
            </a:r>
          </a:p>
        </p:txBody>
      </p:sp>
    </p:spTree>
    <p:extLst>
      <p:ext uri="{BB962C8B-B14F-4D97-AF65-F5344CB8AC3E}">
        <p14:creationId xmlns:p14="http://schemas.microsoft.com/office/powerpoint/2010/main" val="5312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79512" y="548922"/>
            <a:ext cx="31781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anose="020F0502020204030204" pitchFamily="34" charset="0"/>
              </a:defRPr>
            </a:lvl1pPr>
            <a:lvl2pPr algn="ctr" eaLnBrk="0" hangingPunct="0">
              <a:defRPr sz="4400">
                <a:solidFill>
                  <a:schemeClr val="tx1"/>
                </a:solidFill>
                <a:latin typeface="Calibri" panose="020F0502020204030204" pitchFamily="34" charset="0"/>
              </a:defRPr>
            </a:lvl2pPr>
            <a:lvl3pPr algn="ctr" eaLnBrk="0" hangingPunct="0">
              <a:defRPr sz="4400">
                <a:solidFill>
                  <a:schemeClr val="tx1"/>
                </a:solidFill>
                <a:latin typeface="Calibri" panose="020F0502020204030204" pitchFamily="34" charset="0"/>
              </a:defRPr>
            </a:lvl3pPr>
            <a:lvl4pPr algn="ctr" eaLnBrk="0" hangingPunct="0">
              <a:defRPr sz="4400">
                <a:solidFill>
                  <a:schemeClr val="tx1"/>
                </a:solidFill>
                <a:latin typeface="Calibri" panose="020F0502020204030204" pitchFamily="34" charset="0"/>
              </a:defRPr>
            </a:lvl4pPr>
            <a:lvl5pPr algn="ctr" eaLnBrk="0" hangingPunct="0">
              <a:defRPr sz="4400">
                <a:solidFill>
                  <a:schemeClr val="tx1"/>
                </a:solidFill>
                <a:latin typeface="Calibri" panose="020F0502020204030204" pitchFamily="34" charset="0"/>
              </a:defRPr>
            </a:lvl5pPr>
            <a:lvl6pPr marL="457200" algn="ctr" eaLnBrk="0" fontAlgn="base" hangingPunct="0">
              <a:spcBef>
                <a:spcPct val="0"/>
              </a:spcBef>
              <a:spcAft>
                <a:spcPct val="0"/>
              </a:spcAft>
              <a:defRPr sz="4400">
                <a:solidFill>
                  <a:schemeClr val="tx1"/>
                </a:solidFill>
                <a:latin typeface="Calibri" panose="020F0502020204030204" pitchFamily="34" charset="0"/>
              </a:defRPr>
            </a:lvl6pPr>
            <a:lvl7pPr marL="914400" algn="ctr" eaLnBrk="0" fontAlgn="base" hangingPunct="0">
              <a:spcBef>
                <a:spcPct val="0"/>
              </a:spcBef>
              <a:spcAft>
                <a:spcPct val="0"/>
              </a:spcAft>
              <a:defRPr sz="4400">
                <a:solidFill>
                  <a:schemeClr val="tx1"/>
                </a:solidFill>
                <a:latin typeface="Calibri" panose="020F0502020204030204" pitchFamily="34" charset="0"/>
              </a:defRPr>
            </a:lvl7pPr>
            <a:lvl8pPr marL="1371600" algn="ctr" eaLnBrk="0" fontAlgn="base" hangingPunct="0">
              <a:spcBef>
                <a:spcPct val="0"/>
              </a:spcBef>
              <a:spcAft>
                <a:spcPct val="0"/>
              </a:spcAft>
              <a:defRPr sz="4400">
                <a:solidFill>
                  <a:schemeClr val="tx1"/>
                </a:solidFill>
                <a:latin typeface="Calibri" panose="020F0502020204030204" pitchFamily="34" charset="0"/>
              </a:defRPr>
            </a:lvl8pPr>
            <a:lvl9pPr marL="1828800" algn="ctr" eaLnBrk="0" fontAlgn="base" hangingPunct="0">
              <a:spcBef>
                <a:spcPct val="0"/>
              </a:spcBef>
              <a:spcAft>
                <a:spcPct val="0"/>
              </a:spcAft>
              <a:defRPr sz="4400">
                <a:solidFill>
                  <a:schemeClr val="tx1"/>
                </a:solidFill>
                <a:latin typeface="Calibri" panose="020F0502020204030204" pitchFamily="34" charset="0"/>
              </a:defRPr>
            </a:lvl9pPr>
          </a:lstStyle>
          <a:p>
            <a:pPr algn="l" eaLnBrk="1" hangingPunct="1"/>
            <a:r>
              <a:rPr lang="sk-SK" sz="2800" b="1" dirty="0" err="1">
                <a:solidFill>
                  <a:srgbClr val="0001DF"/>
                </a:solidFill>
                <a:latin typeface="+mn-lt"/>
              </a:rPr>
              <a:t>Myoepithelium</a:t>
            </a:r>
            <a:endParaRPr lang="cs-CZ" sz="2800" b="1" dirty="0">
              <a:solidFill>
                <a:srgbClr val="0001DF"/>
              </a:solidFill>
              <a:latin typeface="+mn-lt"/>
            </a:endParaRPr>
          </a:p>
        </p:txBody>
      </p:sp>
      <p:sp>
        <p:nvSpPr>
          <p:cNvPr id="76805" name="Rectangle 3"/>
          <p:cNvSpPr>
            <a:spLocks noChangeArrowheads="1"/>
          </p:cNvSpPr>
          <p:nvPr/>
        </p:nvSpPr>
        <p:spPr bwMode="auto">
          <a:xfrm>
            <a:off x="-36512" y="1239838"/>
            <a:ext cx="822960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buFont typeface="Wingdings" panose="05000000000000000000" pitchFamily="2" charset="2"/>
              <a:buChar char="§"/>
            </a:pPr>
            <a:r>
              <a:rPr lang="en-US" sz="1600" dirty="0">
                <a:latin typeface="+mn-lt"/>
              </a:rPr>
              <a:t>star-like or spindle cells</a:t>
            </a:r>
          </a:p>
          <a:p>
            <a:pPr lvl="1" eaLnBrk="1" hangingPunct="1">
              <a:buFont typeface="Wingdings" panose="05000000000000000000" pitchFamily="2" charset="2"/>
              <a:buChar char="§"/>
            </a:pPr>
            <a:r>
              <a:rPr lang="en-US" sz="1600" dirty="0">
                <a:latin typeface="+mn-lt"/>
              </a:rPr>
              <a:t>connected by nexus and desmosomes</a:t>
            </a:r>
          </a:p>
          <a:p>
            <a:pPr lvl="1" eaLnBrk="1" hangingPunct="1">
              <a:buFont typeface="Wingdings" panose="05000000000000000000" pitchFamily="2" charset="2"/>
              <a:buChar char="§"/>
            </a:pPr>
            <a:r>
              <a:rPr lang="en-US" sz="1600" dirty="0">
                <a:latin typeface="+mn-lt"/>
              </a:rPr>
              <a:t>actin microfilaments, myosin and tropomyosin</a:t>
            </a:r>
          </a:p>
          <a:p>
            <a:pPr lvl="1" eaLnBrk="1" hangingPunct="1">
              <a:buFont typeface="Wingdings" panose="05000000000000000000" pitchFamily="2" charset="2"/>
              <a:buChar char="§"/>
            </a:pPr>
            <a:r>
              <a:rPr lang="en-US" sz="1600" dirty="0">
                <a:latin typeface="+mn-lt"/>
              </a:rPr>
              <a:t>contraction</a:t>
            </a:r>
          </a:p>
          <a:p>
            <a:pPr lvl="1" eaLnBrk="1" hangingPunct="1">
              <a:buFont typeface="Wingdings" panose="05000000000000000000" pitchFamily="2" charset="2"/>
              <a:buChar char="§"/>
            </a:pPr>
            <a:r>
              <a:rPr lang="en-US" sz="1600" dirty="0">
                <a:latin typeface="+mn-lt"/>
              </a:rPr>
              <a:t>sweat and salivary glands – enhancing secretion</a:t>
            </a:r>
          </a:p>
        </p:txBody>
      </p:sp>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pic>
        <p:nvPicPr>
          <p:cNvPr id="3" name="Obrázek 2" descr="Obsah obrázku diagram&#10;&#10;Popis byl vytvořen automaticky">
            <a:extLst>
              <a:ext uri="{FF2B5EF4-FFF2-40B4-BE49-F238E27FC236}">
                <a16:creationId xmlns:a16="http://schemas.microsoft.com/office/drawing/2014/main" id="{71EE4A53-1866-3912-560B-75653983C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140968"/>
            <a:ext cx="3262313" cy="2976563"/>
          </a:xfrm>
          <a:prstGeom prst="rect">
            <a:avLst/>
          </a:prstGeom>
        </p:spPr>
      </p:pic>
      <p:pic>
        <p:nvPicPr>
          <p:cNvPr id="5" name="Obrázek 4" descr="Obsah obrázku látka&#10;&#10;Popis byl vytvořen automaticky">
            <a:extLst>
              <a:ext uri="{FF2B5EF4-FFF2-40B4-BE49-F238E27FC236}">
                <a16:creationId xmlns:a16="http://schemas.microsoft.com/office/drawing/2014/main" id="{79E7F5AB-447F-EFC0-80D5-1B90860F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556792"/>
            <a:ext cx="4127911" cy="3511716"/>
          </a:xfrm>
          <a:prstGeom prst="rect">
            <a:avLst/>
          </a:prstGeom>
        </p:spPr>
      </p:pic>
      <p:sp>
        <p:nvSpPr>
          <p:cNvPr id="9" name="TextovéPole 8">
            <a:extLst>
              <a:ext uri="{FF2B5EF4-FFF2-40B4-BE49-F238E27FC236}">
                <a16:creationId xmlns:a16="http://schemas.microsoft.com/office/drawing/2014/main" id="{4DBC26EE-8F13-B005-CEF6-308D9ADED76B}"/>
              </a:ext>
            </a:extLst>
          </p:cNvPr>
          <p:cNvSpPr txBox="1"/>
          <p:nvPr/>
        </p:nvSpPr>
        <p:spPr>
          <a:xfrm>
            <a:off x="7092280" y="6488668"/>
            <a:ext cx="2051720" cy="246221"/>
          </a:xfrm>
          <a:prstGeom prst="rect">
            <a:avLst/>
          </a:prstGeom>
          <a:noFill/>
        </p:spPr>
        <p:txBody>
          <a:bodyPr wrap="square">
            <a:spAutoFit/>
          </a:bodyPr>
          <a:lstStyle/>
          <a:p>
            <a:r>
              <a:rPr lang="cs-CZ" sz="1000" dirty="0"/>
              <a:t>DOI: 10.4103/0973-029X.190952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ovéPole 1"/>
          <p:cNvSpPr txBox="1">
            <a:spLocks noChangeArrowheads="1"/>
          </p:cNvSpPr>
          <p:nvPr/>
        </p:nvSpPr>
        <p:spPr bwMode="auto">
          <a:xfrm>
            <a:off x="287524" y="974151"/>
            <a:ext cx="8568952" cy="98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buNone/>
            </a:pPr>
            <a:r>
              <a:rPr lang="en-US" altLang="cs-CZ" sz="2800" b="1" dirty="0">
                <a:solidFill>
                  <a:srgbClr val="0001DF"/>
                </a:solidFill>
                <a:latin typeface="+mn-lt"/>
              </a:rPr>
              <a:t>Transcellular transport through epithelial cells is driven by </a:t>
            </a:r>
            <a:r>
              <a:rPr lang="en-US" altLang="cs-CZ" sz="2800" b="1" dirty="0" err="1">
                <a:solidFill>
                  <a:srgbClr val="0001DF"/>
                </a:solidFill>
                <a:latin typeface="+mn-lt"/>
              </a:rPr>
              <a:t>conce</a:t>
            </a:r>
            <a:r>
              <a:rPr lang="cs-CZ" altLang="cs-CZ" sz="2800" b="1" dirty="0" err="1">
                <a:solidFill>
                  <a:srgbClr val="0001DF"/>
                </a:solidFill>
                <a:latin typeface="+mn-lt"/>
              </a:rPr>
              <a:t>ntr</a:t>
            </a:r>
            <a:r>
              <a:rPr lang="en-US" altLang="cs-CZ" sz="2800" b="1" dirty="0" err="1">
                <a:solidFill>
                  <a:srgbClr val="0001DF"/>
                </a:solidFill>
                <a:latin typeface="+mn-lt"/>
              </a:rPr>
              <a:t>ation</a:t>
            </a:r>
            <a:r>
              <a:rPr lang="en-US" altLang="cs-CZ" sz="2800" b="1" dirty="0">
                <a:solidFill>
                  <a:srgbClr val="0001DF"/>
                </a:solidFill>
                <a:latin typeface="+mn-lt"/>
              </a:rPr>
              <a:t> and/or charge gradients</a:t>
            </a:r>
          </a:p>
        </p:txBody>
      </p:sp>
      <p:pic>
        <p:nvPicPr>
          <p:cNvPr id="46083" name="Picture 2" descr="Figure 15-25. Transport of glucose from the intestinal lumen into the bl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07" y="2816225"/>
            <a:ext cx="352901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Obdélník 3"/>
          <p:cNvSpPr>
            <a:spLocks noChangeArrowheads="1"/>
          </p:cNvSpPr>
          <p:nvPr/>
        </p:nvSpPr>
        <p:spPr bwMode="auto">
          <a:xfrm>
            <a:off x="1768267" y="5835650"/>
            <a:ext cx="2807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a:latin typeface="Arial" panose="020B0604020202020204" pitchFamily="34" charset="0"/>
              </a:rPr>
              <a:t>Glucose transport</a:t>
            </a:r>
            <a:endParaRPr lang="en-US" altLang="cs-CZ" sz="1200">
              <a:latin typeface="Arial" panose="020B0604020202020204" pitchFamily="34" charset="0"/>
            </a:endParaRPr>
          </a:p>
        </p:txBody>
      </p:sp>
      <p:pic>
        <p:nvPicPr>
          <p:cNvPr id="46085" name="Picture 4" descr="Figure 15-26. Acidification of the stomach lumen by parietal cells in the gastric l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619" y="2816225"/>
            <a:ext cx="33432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Obdélník 5"/>
          <p:cNvSpPr>
            <a:spLocks noChangeArrowheads="1"/>
          </p:cNvSpPr>
          <p:nvPr/>
        </p:nvSpPr>
        <p:spPr bwMode="auto">
          <a:xfrm>
            <a:off x="5687481" y="5774660"/>
            <a:ext cx="259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a:latin typeface="Arial" panose="020B0604020202020204" pitchFamily="34" charset="0"/>
              </a:rPr>
              <a:t>HCl secretion in stomach</a:t>
            </a:r>
            <a:endParaRPr lang="cs-CZ" altLang="cs-CZ" sz="1200">
              <a:latin typeface="Arial" panose="020B0604020202020204" pitchFamily="34" charset="0"/>
            </a:endParaRPr>
          </a:p>
        </p:txBody>
      </p:sp>
      <p:sp>
        <p:nvSpPr>
          <p:cNvPr id="46087" name="Obdélník 6"/>
          <p:cNvSpPr>
            <a:spLocks noChangeArrowheads="1"/>
          </p:cNvSpPr>
          <p:nvPr/>
        </p:nvSpPr>
        <p:spPr bwMode="auto">
          <a:xfrm>
            <a:off x="0" y="6643688"/>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800">
                <a:latin typeface="Arial" panose="020B0604020202020204" pitchFamily="34" charset="0"/>
              </a:rPr>
              <a:t>http://www.ncbi.nlm.nih.gov/books/NBK21502/</a:t>
            </a:r>
          </a:p>
        </p:txBody>
      </p:sp>
      <p:sp>
        <p:nvSpPr>
          <p:cNvPr id="8" name="Obdélník 7"/>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44285" y="43002"/>
            <a:ext cx="3438762" cy="400110"/>
          </a:xfrm>
          <a:prstGeom prst="rect">
            <a:avLst/>
          </a:prstGeom>
          <a:noFill/>
          <a:ln>
            <a:noFill/>
          </a:ln>
        </p:spPr>
        <p:txBody>
          <a:bodyPr wrap="none" rtlCol="0">
            <a:spAutoFit/>
          </a:bodyPr>
          <a:lstStyle/>
          <a:p>
            <a:r>
              <a:rPr lang="cs-CZ" sz="2000" b="1"/>
              <a:t>GLANDULAR EPITHELIUM</a:t>
            </a:r>
            <a:endParaRPr lang="en-US" sz="2000" b="1"/>
          </a:p>
        </p:txBody>
      </p:sp>
    </p:spTree>
    <p:extLst>
      <p:ext uri="{BB962C8B-B14F-4D97-AF65-F5344CB8AC3E}">
        <p14:creationId xmlns:p14="http://schemas.microsoft.com/office/powerpoint/2010/main" val="2735559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569120"/>
            <a:ext cx="61260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anose="020F0502020204030204" pitchFamily="34" charset="0"/>
              </a:defRPr>
            </a:lvl1pPr>
            <a:lvl2pPr algn="ctr" eaLnBrk="0" hangingPunct="0">
              <a:defRPr sz="4400">
                <a:solidFill>
                  <a:schemeClr val="tx1"/>
                </a:solidFill>
                <a:latin typeface="Calibri" panose="020F0502020204030204" pitchFamily="34" charset="0"/>
              </a:defRPr>
            </a:lvl2pPr>
            <a:lvl3pPr algn="ctr" eaLnBrk="0" hangingPunct="0">
              <a:defRPr sz="4400">
                <a:solidFill>
                  <a:schemeClr val="tx1"/>
                </a:solidFill>
                <a:latin typeface="Calibri" panose="020F0502020204030204" pitchFamily="34" charset="0"/>
              </a:defRPr>
            </a:lvl3pPr>
            <a:lvl4pPr algn="ctr" eaLnBrk="0" hangingPunct="0">
              <a:defRPr sz="4400">
                <a:solidFill>
                  <a:schemeClr val="tx1"/>
                </a:solidFill>
                <a:latin typeface="Calibri" panose="020F0502020204030204" pitchFamily="34" charset="0"/>
              </a:defRPr>
            </a:lvl4pPr>
            <a:lvl5pPr algn="ctr" eaLnBrk="0" hangingPunct="0">
              <a:defRPr sz="4400">
                <a:solidFill>
                  <a:schemeClr val="tx1"/>
                </a:solidFill>
                <a:latin typeface="Calibri" panose="020F0502020204030204" pitchFamily="34" charset="0"/>
              </a:defRPr>
            </a:lvl5pPr>
            <a:lvl6pPr marL="457200" algn="ctr" eaLnBrk="0" fontAlgn="base" hangingPunct="0">
              <a:spcBef>
                <a:spcPct val="0"/>
              </a:spcBef>
              <a:spcAft>
                <a:spcPct val="0"/>
              </a:spcAft>
              <a:defRPr sz="4400">
                <a:solidFill>
                  <a:schemeClr val="tx1"/>
                </a:solidFill>
                <a:latin typeface="Calibri" panose="020F0502020204030204" pitchFamily="34" charset="0"/>
              </a:defRPr>
            </a:lvl6pPr>
            <a:lvl7pPr marL="914400" algn="ctr" eaLnBrk="0" fontAlgn="base" hangingPunct="0">
              <a:spcBef>
                <a:spcPct val="0"/>
              </a:spcBef>
              <a:spcAft>
                <a:spcPct val="0"/>
              </a:spcAft>
              <a:defRPr sz="4400">
                <a:solidFill>
                  <a:schemeClr val="tx1"/>
                </a:solidFill>
                <a:latin typeface="Calibri" panose="020F0502020204030204" pitchFamily="34" charset="0"/>
              </a:defRPr>
            </a:lvl7pPr>
            <a:lvl8pPr marL="1371600" algn="ctr" eaLnBrk="0" fontAlgn="base" hangingPunct="0">
              <a:spcBef>
                <a:spcPct val="0"/>
              </a:spcBef>
              <a:spcAft>
                <a:spcPct val="0"/>
              </a:spcAft>
              <a:defRPr sz="4400">
                <a:solidFill>
                  <a:schemeClr val="tx1"/>
                </a:solidFill>
                <a:latin typeface="Calibri" panose="020F0502020204030204" pitchFamily="34" charset="0"/>
              </a:defRPr>
            </a:lvl8pPr>
            <a:lvl9pPr marL="1828800" algn="ctr" eaLnBrk="0" fontAlgn="base" hangingPunct="0">
              <a:spcBef>
                <a:spcPct val="0"/>
              </a:spcBef>
              <a:spcAft>
                <a:spcPct val="0"/>
              </a:spcAft>
              <a:defRPr sz="4400">
                <a:solidFill>
                  <a:schemeClr val="tx1"/>
                </a:solidFill>
                <a:latin typeface="Calibri" panose="020F0502020204030204" pitchFamily="34" charset="0"/>
              </a:defRPr>
            </a:lvl9pPr>
          </a:lstStyle>
          <a:p>
            <a:pPr algn="l" eaLnBrk="1" hangingPunct="1"/>
            <a:r>
              <a:rPr lang="sk-SK" sz="2800" b="1" dirty="0" err="1">
                <a:solidFill>
                  <a:srgbClr val="0001DF"/>
                </a:solidFill>
                <a:latin typeface="+mn-lt"/>
              </a:rPr>
              <a:t>Respiratory</a:t>
            </a:r>
            <a:r>
              <a:rPr lang="sk-SK" sz="2800" b="1" dirty="0">
                <a:solidFill>
                  <a:srgbClr val="0001DF"/>
                </a:solidFill>
                <a:latin typeface="+mn-lt"/>
              </a:rPr>
              <a:t> </a:t>
            </a:r>
            <a:r>
              <a:rPr lang="sk-SK" sz="2800" b="1" dirty="0" err="1">
                <a:solidFill>
                  <a:srgbClr val="0001DF"/>
                </a:solidFill>
                <a:latin typeface="+mn-lt"/>
              </a:rPr>
              <a:t>epithelium</a:t>
            </a:r>
            <a:endParaRPr lang="cs-CZ" sz="2800" b="1" dirty="0">
              <a:solidFill>
                <a:srgbClr val="0001DF"/>
              </a:solidFill>
              <a:latin typeface="+mn-lt"/>
            </a:endParaRPr>
          </a:p>
        </p:txBody>
      </p:sp>
      <p:sp>
        <p:nvSpPr>
          <p:cNvPr id="75781" name="Rectangle 3"/>
          <p:cNvSpPr>
            <a:spLocks noChangeArrowheads="1"/>
          </p:cNvSpPr>
          <p:nvPr/>
        </p:nvSpPr>
        <p:spPr bwMode="auto">
          <a:xfrm>
            <a:off x="0" y="1145878"/>
            <a:ext cx="822960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sz="1600" b="1" dirty="0">
                <a:latin typeface="+mn-lt"/>
              </a:rPr>
              <a:t>Epithelium of respiratory passages</a:t>
            </a:r>
          </a:p>
          <a:p>
            <a:pPr lvl="1" eaLnBrk="1" hangingPunct="1">
              <a:buFont typeface="Wingdings" panose="05000000000000000000" pitchFamily="2" charset="2"/>
              <a:buChar char="§"/>
            </a:pPr>
            <a:r>
              <a:rPr lang="en-US" sz="1600" dirty="0">
                <a:latin typeface="+mn-lt"/>
              </a:rPr>
              <a:t>Moistening and protection against injury and pathogens</a:t>
            </a:r>
          </a:p>
          <a:p>
            <a:pPr lvl="1" eaLnBrk="1" hangingPunct="1">
              <a:buFont typeface="Wingdings" panose="05000000000000000000" pitchFamily="2" charset="2"/>
              <a:buChar char="§"/>
            </a:pPr>
            <a:r>
              <a:rPr lang="en-US" sz="1600" dirty="0">
                <a:latin typeface="+mn-lt"/>
              </a:rPr>
              <a:t>Remove particles by mucociliary </a:t>
            </a:r>
            <a:r>
              <a:rPr lang="cs-CZ" sz="1600" dirty="0">
                <a:latin typeface="+mn-lt"/>
              </a:rPr>
              <a:t>clearance</a:t>
            </a:r>
            <a:endParaRPr lang="en-US" sz="1600" dirty="0">
              <a:latin typeface="+mn-lt"/>
            </a:endParaRPr>
          </a:p>
          <a:p>
            <a:pPr lvl="1" eaLnBrk="1" hangingPunct="1">
              <a:buFont typeface="Wingdings" panose="05000000000000000000" pitchFamily="2" charset="2"/>
              <a:buChar char="§"/>
            </a:pPr>
            <a:r>
              <a:rPr lang="en-US" sz="1600" dirty="0">
                <a:latin typeface="+mn-lt"/>
              </a:rPr>
              <a:t>Pseudostratified columnar epithelium with cilia</a:t>
            </a:r>
          </a:p>
          <a:p>
            <a:pPr lvl="1" eaLnBrk="1" hangingPunct="1">
              <a:buFont typeface="Wingdings" panose="05000000000000000000" pitchFamily="2" charset="2"/>
              <a:buChar char="§"/>
            </a:pPr>
            <a:r>
              <a:rPr lang="en-US" sz="1600" dirty="0">
                <a:latin typeface="+mn-lt"/>
              </a:rPr>
              <a:t>Basal cells → epithelium renewal</a:t>
            </a:r>
          </a:p>
        </p:txBody>
      </p:sp>
      <p:pic>
        <p:nvPicPr>
          <p:cNvPr id="75783" name="Picture 7" descr="slid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862388"/>
            <a:ext cx="4284662" cy="2789237"/>
          </a:xfrm>
          <a:prstGeom prst="rect">
            <a:avLst/>
          </a:prstGeom>
          <a:noFill/>
          <a:extLst>
            <a:ext uri="{909E8E84-426E-40DD-AFC4-6F175D3DCCD1}">
              <a14:hiddenFill xmlns:a14="http://schemas.microsoft.com/office/drawing/2010/main">
                <a:solidFill>
                  <a:srgbClr val="FFFFFF"/>
                </a:solidFill>
              </a14:hiddenFill>
            </a:ext>
          </a:extLst>
        </p:spPr>
      </p:pic>
      <p:sp>
        <p:nvSpPr>
          <p:cNvPr id="75784" name="Rectangle 3"/>
          <p:cNvSpPr>
            <a:spLocks noChangeArrowheads="1"/>
          </p:cNvSpPr>
          <p:nvPr/>
        </p:nvSpPr>
        <p:spPr bwMode="auto">
          <a:xfrm>
            <a:off x="0" y="2751633"/>
            <a:ext cx="82296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sz="1600" b="1" dirty="0">
                <a:latin typeface="+mn-lt"/>
              </a:rPr>
              <a:t>Alveolar epithelium</a:t>
            </a:r>
          </a:p>
          <a:p>
            <a:pPr lvl="1" eaLnBrk="1" hangingPunct="1">
              <a:buFont typeface="Wingdings" panose="05000000000000000000" pitchFamily="2" charset="2"/>
              <a:buChar char="§"/>
            </a:pPr>
            <a:r>
              <a:rPr lang="en-US" sz="1600" dirty="0">
                <a:latin typeface="+mn-lt"/>
              </a:rPr>
              <a:t>Gas exchange</a:t>
            </a:r>
          </a:p>
          <a:p>
            <a:pPr lvl="1" eaLnBrk="1" hangingPunct="1">
              <a:buFont typeface="Wingdings" panose="05000000000000000000" pitchFamily="2" charset="2"/>
              <a:buChar char="§"/>
            </a:pPr>
            <a:r>
              <a:rPr lang="en-US" sz="1600" dirty="0">
                <a:latin typeface="+mn-lt"/>
              </a:rPr>
              <a:t>Surfactant</a:t>
            </a:r>
          </a:p>
          <a:p>
            <a:pPr lvl="1" eaLnBrk="1" hangingPunct="1">
              <a:buFont typeface="Wingdings" panose="05000000000000000000" pitchFamily="2" charset="2"/>
              <a:buChar char="§"/>
            </a:pPr>
            <a:r>
              <a:rPr lang="en-US" sz="1600" dirty="0">
                <a:latin typeface="+mn-lt"/>
              </a:rPr>
              <a:t>Respiratory bronchioles, alveolar passages and alveoli</a:t>
            </a:r>
          </a:p>
          <a:p>
            <a:pPr lvl="1" eaLnBrk="1" hangingPunct="1">
              <a:buFont typeface="Wingdings" panose="05000000000000000000" pitchFamily="2" charset="2"/>
              <a:buChar char="§"/>
            </a:pPr>
            <a:r>
              <a:rPr lang="en-US" sz="1600" dirty="0">
                <a:latin typeface="+mn-lt"/>
              </a:rPr>
              <a:t>Type I and II pneumocytes</a:t>
            </a:r>
          </a:p>
        </p:txBody>
      </p:sp>
      <p:pic>
        <p:nvPicPr>
          <p:cNvPr id="75786" name="Picture 10" descr="alveoli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528998"/>
            <a:ext cx="2857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0163" y="433145"/>
            <a:ext cx="828625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anose="020F0502020204030204" pitchFamily="34" charset="0"/>
              </a:defRPr>
            </a:lvl1pPr>
            <a:lvl2pPr algn="ctr" eaLnBrk="0" hangingPunct="0">
              <a:defRPr sz="4400">
                <a:solidFill>
                  <a:schemeClr val="tx1"/>
                </a:solidFill>
                <a:latin typeface="Calibri" panose="020F0502020204030204" pitchFamily="34" charset="0"/>
              </a:defRPr>
            </a:lvl2pPr>
            <a:lvl3pPr algn="ctr" eaLnBrk="0" hangingPunct="0">
              <a:defRPr sz="4400">
                <a:solidFill>
                  <a:schemeClr val="tx1"/>
                </a:solidFill>
                <a:latin typeface="Calibri" panose="020F0502020204030204" pitchFamily="34" charset="0"/>
              </a:defRPr>
            </a:lvl3pPr>
            <a:lvl4pPr algn="ctr" eaLnBrk="0" hangingPunct="0">
              <a:defRPr sz="4400">
                <a:solidFill>
                  <a:schemeClr val="tx1"/>
                </a:solidFill>
                <a:latin typeface="Calibri" panose="020F0502020204030204" pitchFamily="34" charset="0"/>
              </a:defRPr>
            </a:lvl4pPr>
            <a:lvl5pPr algn="ctr" eaLnBrk="0" hangingPunct="0">
              <a:defRPr sz="4400">
                <a:solidFill>
                  <a:schemeClr val="tx1"/>
                </a:solidFill>
                <a:latin typeface="Calibri" panose="020F0502020204030204" pitchFamily="34" charset="0"/>
              </a:defRPr>
            </a:lvl5pPr>
            <a:lvl6pPr marL="457200" algn="ctr" eaLnBrk="0" fontAlgn="base" hangingPunct="0">
              <a:spcBef>
                <a:spcPct val="0"/>
              </a:spcBef>
              <a:spcAft>
                <a:spcPct val="0"/>
              </a:spcAft>
              <a:defRPr sz="4400">
                <a:solidFill>
                  <a:schemeClr val="tx1"/>
                </a:solidFill>
                <a:latin typeface="Calibri" panose="020F0502020204030204" pitchFamily="34" charset="0"/>
              </a:defRPr>
            </a:lvl6pPr>
            <a:lvl7pPr marL="914400" algn="ctr" eaLnBrk="0" fontAlgn="base" hangingPunct="0">
              <a:spcBef>
                <a:spcPct val="0"/>
              </a:spcBef>
              <a:spcAft>
                <a:spcPct val="0"/>
              </a:spcAft>
              <a:defRPr sz="4400">
                <a:solidFill>
                  <a:schemeClr val="tx1"/>
                </a:solidFill>
                <a:latin typeface="Calibri" panose="020F0502020204030204" pitchFamily="34" charset="0"/>
              </a:defRPr>
            </a:lvl7pPr>
            <a:lvl8pPr marL="1371600" algn="ctr" eaLnBrk="0" fontAlgn="base" hangingPunct="0">
              <a:spcBef>
                <a:spcPct val="0"/>
              </a:spcBef>
              <a:spcAft>
                <a:spcPct val="0"/>
              </a:spcAft>
              <a:defRPr sz="4400">
                <a:solidFill>
                  <a:schemeClr val="tx1"/>
                </a:solidFill>
                <a:latin typeface="Calibri" panose="020F0502020204030204" pitchFamily="34" charset="0"/>
              </a:defRPr>
            </a:lvl8pPr>
            <a:lvl9pPr marL="1828800" algn="ctr" eaLnBrk="0" fontAlgn="base" hangingPunct="0">
              <a:spcBef>
                <a:spcPct val="0"/>
              </a:spcBef>
              <a:spcAft>
                <a:spcPct val="0"/>
              </a:spcAft>
              <a:defRPr sz="4400">
                <a:solidFill>
                  <a:schemeClr val="tx1"/>
                </a:solidFill>
                <a:latin typeface="Calibri" panose="020F0502020204030204" pitchFamily="34" charset="0"/>
              </a:defRPr>
            </a:lvl9pPr>
          </a:lstStyle>
          <a:p>
            <a:pPr algn="l" eaLnBrk="1" hangingPunct="1"/>
            <a:r>
              <a:rPr lang="sk-SK" sz="2800" b="1" dirty="0" err="1">
                <a:solidFill>
                  <a:srgbClr val="0001DF"/>
                </a:solidFill>
                <a:latin typeface="+mn-lt"/>
              </a:rPr>
              <a:t>Sensory</a:t>
            </a:r>
            <a:r>
              <a:rPr lang="sk-SK" sz="2800" b="1" dirty="0">
                <a:solidFill>
                  <a:srgbClr val="0001DF"/>
                </a:solidFill>
                <a:latin typeface="+mn-lt"/>
              </a:rPr>
              <a:t> </a:t>
            </a:r>
            <a:r>
              <a:rPr lang="sk-SK" sz="2800" b="1" dirty="0" err="1">
                <a:solidFill>
                  <a:srgbClr val="0001DF"/>
                </a:solidFill>
                <a:latin typeface="+mn-lt"/>
              </a:rPr>
              <a:t>epithelium</a:t>
            </a:r>
            <a:endParaRPr lang="cs-CZ" sz="2800" b="1" dirty="0">
              <a:solidFill>
                <a:srgbClr val="0001DF"/>
              </a:solidFill>
              <a:latin typeface="+mn-lt"/>
            </a:endParaRPr>
          </a:p>
        </p:txBody>
      </p:sp>
      <p:sp>
        <p:nvSpPr>
          <p:cNvPr id="74757" name="Rectangle 3"/>
          <p:cNvSpPr>
            <a:spLocks noChangeArrowheads="1"/>
          </p:cNvSpPr>
          <p:nvPr/>
        </p:nvSpPr>
        <p:spPr bwMode="auto">
          <a:xfrm>
            <a:off x="-348155" y="1099619"/>
            <a:ext cx="6180113" cy="36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r>
              <a:rPr lang="en-US" sz="1600" dirty="0">
                <a:latin typeface="+mn-lt"/>
              </a:rPr>
              <a:t>Supportive and sensory cells</a:t>
            </a:r>
          </a:p>
          <a:p>
            <a:pPr lvl="1" eaLnBrk="1" hangingPunct="1">
              <a:buFont typeface="Arial" panose="020B0604020202020204" pitchFamily="34" charset="0"/>
              <a:buNone/>
            </a:pPr>
            <a:endParaRPr lang="en-US" sz="1600" b="1" dirty="0">
              <a:latin typeface="+mn-lt"/>
            </a:endParaRPr>
          </a:p>
          <a:p>
            <a:pPr lvl="1" eaLnBrk="1" hangingPunct="1">
              <a:buFont typeface="Arial" panose="020B0604020202020204" pitchFamily="34" charset="0"/>
              <a:buNone/>
            </a:pPr>
            <a:r>
              <a:rPr lang="en-US" sz="1600" b="1" u="sng" dirty="0">
                <a:latin typeface="+mn-lt"/>
              </a:rPr>
              <a:t>Primary sensory cells</a:t>
            </a:r>
            <a:r>
              <a:rPr lang="en-US" sz="1600" u="sng" dirty="0">
                <a:latin typeface="+mn-lt"/>
              </a:rPr>
              <a:t> </a:t>
            </a:r>
          </a:p>
          <a:p>
            <a:pPr lvl="1" eaLnBrk="1" hangingPunct="1">
              <a:buFont typeface="Calibri" panose="020F0502020204030204" pitchFamily="34" charset="0"/>
              <a:buChar char="‒"/>
            </a:pPr>
            <a:r>
              <a:rPr lang="en-US" sz="1600" dirty="0">
                <a:latin typeface="+mn-lt"/>
              </a:rPr>
              <a:t>directly convert stimuli to membrane potential</a:t>
            </a:r>
          </a:p>
          <a:p>
            <a:pPr lvl="1" eaLnBrk="1" hangingPunct="1">
              <a:buFont typeface="Calibri" panose="020F0502020204030204" pitchFamily="34" charset="0"/>
              <a:buChar char="‒"/>
            </a:pPr>
            <a:r>
              <a:rPr lang="en-US" sz="1600" dirty="0">
                <a:latin typeface="+mn-lt"/>
              </a:rPr>
              <a:t>receptor region, body, axonal process</a:t>
            </a:r>
          </a:p>
          <a:p>
            <a:pPr lvl="1" eaLnBrk="1" hangingPunct="1">
              <a:buFont typeface="Calibri" panose="020F0502020204030204" pitchFamily="34" charset="0"/>
              <a:buChar char="‒"/>
            </a:pPr>
            <a:r>
              <a:rPr lang="en-US" sz="1600" dirty="0">
                <a:latin typeface="+mn-lt"/>
              </a:rPr>
              <a:t>olfactory epithelium (</a:t>
            </a:r>
            <a:r>
              <a:rPr lang="en-US" sz="1600" i="1" dirty="0" err="1">
                <a:latin typeface="+mn-lt"/>
              </a:rPr>
              <a:t>regio</a:t>
            </a:r>
            <a:r>
              <a:rPr lang="en-US" sz="1600" i="1" dirty="0">
                <a:latin typeface="+mn-lt"/>
              </a:rPr>
              <a:t> </a:t>
            </a:r>
            <a:r>
              <a:rPr lang="en-US" sz="1600" i="1" dirty="0" err="1">
                <a:latin typeface="+mn-lt"/>
              </a:rPr>
              <a:t>olfactoria</a:t>
            </a:r>
            <a:r>
              <a:rPr lang="en-US" sz="1600" i="1" dirty="0">
                <a:latin typeface="+mn-lt"/>
              </a:rPr>
              <a:t> nasi</a:t>
            </a:r>
            <a:r>
              <a:rPr lang="en-US" sz="1600" dirty="0">
                <a:latin typeface="+mn-lt"/>
              </a:rPr>
              <a:t>), rods and cones</a:t>
            </a:r>
          </a:p>
          <a:p>
            <a:pPr lvl="1" eaLnBrk="1" hangingPunct="1">
              <a:buFont typeface="Arial" panose="020B0604020202020204" pitchFamily="34" charset="0"/>
              <a:buNone/>
            </a:pPr>
            <a:endParaRPr lang="en-US" sz="1600" dirty="0">
              <a:latin typeface="+mn-lt"/>
            </a:endParaRPr>
          </a:p>
          <a:p>
            <a:pPr lvl="1" eaLnBrk="1" hangingPunct="1">
              <a:buFont typeface="Arial" panose="020B0604020202020204" pitchFamily="34" charset="0"/>
              <a:buNone/>
            </a:pPr>
            <a:r>
              <a:rPr lang="en-US" sz="1600" b="1" u="sng" dirty="0">
                <a:latin typeface="+mn-lt"/>
              </a:rPr>
              <a:t>Secondary sensory cells</a:t>
            </a:r>
            <a:r>
              <a:rPr lang="en-US" sz="1600" u="sng" dirty="0">
                <a:latin typeface="+mn-lt"/>
              </a:rPr>
              <a:t> </a:t>
            </a:r>
          </a:p>
          <a:p>
            <a:pPr lvl="1" eaLnBrk="1" hangingPunct="1">
              <a:buFont typeface="Calibri" panose="020F0502020204030204" pitchFamily="34" charset="0"/>
              <a:buChar char="‒"/>
            </a:pPr>
            <a:r>
              <a:rPr lang="en-US" sz="1600" dirty="0">
                <a:latin typeface="+mn-lt"/>
              </a:rPr>
              <a:t>receptor region and the cell body</a:t>
            </a:r>
          </a:p>
          <a:p>
            <a:pPr lvl="1" eaLnBrk="1" hangingPunct="1">
              <a:buFont typeface="Calibri" panose="020F0502020204030204" pitchFamily="34" charset="0"/>
              <a:buChar char="‒"/>
            </a:pPr>
            <a:r>
              <a:rPr lang="en-US" sz="1600" dirty="0">
                <a:latin typeface="+mn-lt"/>
              </a:rPr>
              <a:t>signal is transmitted by adjacent neurons terminating on secondary sensory cell</a:t>
            </a:r>
          </a:p>
          <a:p>
            <a:pPr lvl="1" eaLnBrk="1" hangingPunct="1">
              <a:buFont typeface="Calibri" panose="020F0502020204030204" pitchFamily="34" charset="0"/>
              <a:buChar char="‒"/>
            </a:pPr>
            <a:r>
              <a:rPr lang="en-US" sz="1600" dirty="0">
                <a:latin typeface="+mn-lt"/>
              </a:rPr>
              <a:t>taste buds, vestibulocochlear apparatus</a:t>
            </a:r>
          </a:p>
        </p:txBody>
      </p:sp>
      <p:pic>
        <p:nvPicPr>
          <p:cNvPr id="74761" name="Picture 9"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42" y="798056"/>
            <a:ext cx="2443807" cy="2581504"/>
          </a:xfrm>
          <a:prstGeom prst="rect">
            <a:avLst/>
          </a:prstGeom>
          <a:noFill/>
          <a:extLst>
            <a:ext uri="{909E8E84-426E-40DD-AFC4-6F175D3DCCD1}">
              <a14:hiddenFill xmlns:a14="http://schemas.microsoft.com/office/drawing/2010/main">
                <a:solidFill>
                  <a:srgbClr val="FFFFFF"/>
                </a:solidFill>
              </a14:hiddenFill>
            </a:ext>
          </a:extLst>
        </p:spPr>
      </p:pic>
      <p:pic>
        <p:nvPicPr>
          <p:cNvPr id="74763" name="Picture 11" descr="TasteB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681123"/>
            <a:ext cx="2183855" cy="294805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309852" cy="400110"/>
          </a:xfrm>
          <a:prstGeom prst="rect">
            <a:avLst/>
          </a:prstGeom>
          <a:noFill/>
          <a:ln>
            <a:noFill/>
          </a:ln>
        </p:spPr>
        <p:txBody>
          <a:bodyPr wrap="none" rtlCol="0">
            <a:spAutoFit/>
          </a:bodyPr>
          <a:lstStyle/>
          <a:p>
            <a:r>
              <a:rPr lang="cs-CZ" sz="2000" b="1"/>
              <a:t>CLASSIFICATION OF EPITHELIAL TISSUE</a:t>
            </a:r>
            <a:endParaRPr lang="en-US" sz="2000" b="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ovéPole 1"/>
          <p:cNvSpPr txBox="1">
            <a:spLocks noChangeArrowheads="1"/>
          </p:cNvSpPr>
          <p:nvPr/>
        </p:nvSpPr>
        <p:spPr bwMode="auto">
          <a:xfrm>
            <a:off x="103475" y="742833"/>
            <a:ext cx="6905929" cy="3385542"/>
          </a:xfrm>
          <a:prstGeom prst="rect">
            <a:avLst/>
          </a:prstGeom>
          <a:noFill/>
          <a:ln w="9525">
            <a:noFill/>
            <a:miter lim="800000"/>
            <a:headEnd/>
            <a:tailEnd/>
          </a:ln>
        </p:spPr>
        <p:txBody>
          <a:bodyPr wrap="none">
            <a:spAutoFit/>
          </a:bodyPr>
          <a:lstStyle/>
          <a:p>
            <a:pPr>
              <a:spcAft>
                <a:spcPts val="1200"/>
              </a:spcAft>
            </a:pPr>
            <a:r>
              <a:rPr lang="en-US" sz="2800" b="1" dirty="0">
                <a:solidFill>
                  <a:srgbClr val="0001DF"/>
                </a:solidFill>
                <a:latin typeface="+mn-lt"/>
              </a:rPr>
              <a:t>Renewal of epithelium</a:t>
            </a:r>
          </a:p>
          <a:p>
            <a:pPr marL="285750" indent="-285750">
              <a:buFont typeface="Wingdings" panose="05000000000000000000" pitchFamily="2" charset="2"/>
              <a:buChar char="§"/>
            </a:pPr>
            <a:r>
              <a:rPr lang="en-US" sz="1600" dirty="0">
                <a:latin typeface="+mn-lt"/>
              </a:rPr>
              <a:t>different regenerative potential (epidermis </a:t>
            </a:r>
            <a:r>
              <a:rPr lang="en-US" sz="1600" dirty="0">
                <a:latin typeface="+mn-lt"/>
                <a:sym typeface="Symbol" pitchFamily="18" charset="2"/>
              </a:rPr>
              <a:t> sensory epithelium of inner ear)</a:t>
            </a:r>
          </a:p>
          <a:p>
            <a:pPr marL="285750" indent="-285750">
              <a:buFont typeface="Wingdings" panose="05000000000000000000" pitchFamily="2" charset="2"/>
              <a:buChar char="§"/>
            </a:pPr>
            <a:r>
              <a:rPr lang="en-US" sz="1600" dirty="0">
                <a:latin typeface="+mn-lt"/>
                <a:sym typeface="Symbol" pitchFamily="18" charset="2"/>
              </a:rPr>
              <a:t>multi- a</a:t>
            </a:r>
            <a:r>
              <a:rPr lang="cs-CZ" sz="1600" dirty="0" err="1">
                <a:latin typeface="+mn-lt"/>
                <a:sym typeface="Symbol" pitchFamily="18" charset="2"/>
              </a:rPr>
              <a:t>nd</a:t>
            </a:r>
            <a:r>
              <a:rPr lang="en-US" sz="1600" dirty="0">
                <a:latin typeface="+mn-lt"/>
                <a:sym typeface="Symbol" pitchFamily="18" charset="2"/>
              </a:rPr>
              <a:t> oligopotent stem cells</a:t>
            </a:r>
          </a:p>
          <a:p>
            <a:pPr marL="285750" indent="-285750">
              <a:buFont typeface="Wingdings" panose="05000000000000000000" pitchFamily="2" charset="2"/>
              <a:buChar char="§"/>
            </a:pPr>
            <a:r>
              <a:rPr lang="en-US" sz="1600" dirty="0">
                <a:latin typeface="+mn-lt"/>
                <a:sym typeface="Symbol" pitchFamily="18" charset="2"/>
              </a:rPr>
              <a:t>microenvironment – </a:t>
            </a:r>
            <a:r>
              <a:rPr lang="en-US" sz="1600" i="1" dirty="0">
                <a:latin typeface="+mn-lt"/>
                <a:sym typeface="Symbol" pitchFamily="18" charset="2"/>
              </a:rPr>
              <a:t>stem cell niche</a:t>
            </a:r>
          </a:p>
          <a:p>
            <a:endParaRPr lang="en-US" sz="1600" i="1" dirty="0">
              <a:latin typeface="+mn-lt"/>
              <a:sym typeface="Symbol" pitchFamily="18" charset="2"/>
            </a:endParaRPr>
          </a:p>
          <a:p>
            <a:r>
              <a:rPr lang="en-US" sz="1600" b="1" dirty="0">
                <a:latin typeface="+mn-lt"/>
                <a:sym typeface="Symbol" pitchFamily="18" charset="2"/>
              </a:rPr>
              <a:t>Example: Regeneration of intestine epithelium</a:t>
            </a:r>
          </a:p>
          <a:p>
            <a:endParaRPr lang="en-US" sz="1600" b="1" dirty="0">
              <a:latin typeface="+mn-lt"/>
              <a:sym typeface="Symbol" pitchFamily="18" charset="2"/>
            </a:endParaRPr>
          </a:p>
          <a:p>
            <a:endParaRPr lang="en-US" sz="1600" dirty="0">
              <a:latin typeface="+mn-lt"/>
              <a:sym typeface="Symbol" pitchFamily="18" charset="2"/>
            </a:endParaRPr>
          </a:p>
          <a:p>
            <a:endParaRPr lang="en-US" sz="1600" b="1" dirty="0">
              <a:latin typeface="+mn-lt"/>
              <a:sym typeface="Symbol" pitchFamily="18" charset="2"/>
            </a:endParaRPr>
          </a:p>
          <a:p>
            <a:endParaRPr lang="en-US" sz="1600" dirty="0">
              <a:latin typeface="+mn-lt"/>
              <a:sym typeface="Symbol" pitchFamily="18" charset="2"/>
            </a:endParaRPr>
          </a:p>
          <a:p>
            <a:endParaRPr lang="en-US" sz="1600" dirty="0">
              <a:latin typeface="+mn-lt"/>
            </a:endParaRPr>
          </a:p>
          <a:p>
            <a:endParaRPr lang="en-US" sz="1600" dirty="0">
              <a:latin typeface="+mn-lt"/>
            </a:endParaRPr>
          </a:p>
        </p:txBody>
      </p:sp>
      <p:pic>
        <p:nvPicPr>
          <p:cNvPr id="61443" name="Picture 7" descr="Slide28"/>
          <p:cNvPicPr>
            <a:picLocks noChangeAspect="1" noChangeArrowheads="1"/>
          </p:cNvPicPr>
          <p:nvPr/>
        </p:nvPicPr>
        <p:blipFill>
          <a:blip r:embed="rId2"/>
          <a:srcRect/>
          <a:stretch>
            <a:fillRect/>
          </a:stretch>
        </p:blipFill>
        <p:spPr bwMode="auto">
          <a:xfrm>
            <a:off x="3491880" y="2636912"/>
            <a:ext cx="5594809" cy="3935785"/>
          </a:xfrm>
          <a:prstGeom prst="rect">
            <a:avLst/>
          </a:prstGeom>
          <a:noFill/>
          <a:ln w="9525">
            <a:noFill/>
            <a:miter lim="800000"/>
            <a:headEnd/>
            <a:tailEnd/>
          </a:ln>
        </p:spPr>
      </p:pic>
      <p:sp>
        <p:nvSpPr>
          <p:cNvPr id="6" name="Obdélník 5"/>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4285" y="43002"/>
            <a:ext cx="5224892" cy="400110"/>
          </a:xfrm>
          <a:prstGeom prst="rect">
            <a:avLst/>
          </a:prstGeom>
          <a:noFill/>
          <a:ln>
            <a:noFill/>
          </a:ln>
        </p:spPr>
        <p:txBody>
          <a:bodyPr wrap="none" rtlCol="0">
            <a:spAutoFit/>
          </a:bodyPr>
          <a:lstStyle/>
          <a:p>
            <a:pPr>
              <a:spcBef>
                <a:spcPct val="50000"/>
              </a:spcBef>
            </a:pPr>
            <a:r>
              <a:rPr lang="cs-CZ" sz="2000" b="1"/>
              <a:t>REGENERATION OF EPITHELIAL TISSUE</a:t>
            </a:r>
            <a:endParaRPr lang="en-US" sz="2000" b="1" dirty="0">
              <a:solidFill>
                <a:schemeClr val="hlink"/>
              </a:solidFill>
            </a:endParaRPr>
          </a:p>
        </p:txBody>
      </p:sp>
    </p:spTree>
    <p:extLst>
      <p:ext uri="{BB962C8B-B14F-4D97-AF65-F5344CB8AC3E}">
        <p14:creationId xmlns:p14="http://schemas.microsoft.com/office/powerpoint/2010/main" val="31836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4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noChangeArrowheads="1"/>
          </p:cNvPicPr>
          <p:nvPr/>
        </p:nvPicPr>
        <p:blipFill>
          <a:blip r:embed="rId2"/>
          <a:srcRect/>
          <a:stretch>
            <a:fillRect/>
          </a:stretch>
        </p:blipFill>
        <p:spPr bwMode="auto">
          <a:xfrm>
            <a:off x="1714872" y="1324769"/>
            <a:ext cx="5324475" cy="2447925"/>
          </a:xfrm>
          <a:prstGeom prst="rect">
            <a:avLst/>
          </a:prstGeom>
          <a:noFill/>
          <a:ln w="9525">
            <a:noFill/>
            <a:miter lim="800000"/>
            <a:headEnd/>
            <a:tailEnd/>
          </a:ln>
        </p:spPr>
      </p:pic>
      <p:sp>
        <p:nvSpPr>
          <p:cNvPr id="62466" name="Rectangle 5"/>
          <p:cNvSpPr>
            <a:spLocks noChangeArrowheads="1"/>
          </p:cNvSpPr>
          <p:nvPr/>
        </p:nvSpPr>
        <p:spPr bwMode="auto">
          <a:xfrm>
            <a:off x="28666" y="553591"/>
            <a:ext cx="7336688" cy="538609"/>
          </a:xfrm>
          <a:prstGeom prst="rect">
            <a:avLst/>
          </a:prstGeom>
          <a:noFill/>
          <a:ln w="9525">
            <a:noFill/>
            <a:miter lim="800000"/>
            <a:headEnd/>
            <a:tailEnd/>
          </a:ln>
        </p:spPr>
        <p:txBody>
          <a:bodyPr wrap="none">
            <a:spAutoFit/>
          </a:bodyPr>
          <a:lstStyle/>
          <a:p>
            <a:r>
              <a:rPr lang="en-US" sz="2800" b="1" dirty="0">
                <a:solidFill>
                  <a:srgbClr val="0001DF"/>
                </a:solidFill>
                <a:latin typeface="+mn-lt"/>
                <a:sym typeface="Symbol" pitchFamily="18" charset="2"/>
              </a:rPr>
              <a:t>Example: Regeneration of intestine epithelium</a:t>
            </a:r>
          </a:p>
        </p:txBody>
      </p:sp>
      <p:pic>
        <p:nvPicPr>
          <p:cNvPr id="62467" name="Picture 6"/>
          <p:cNvPicPr>
            <a:picLocks noChangeAspect="1" noChangeArrowheads="1"/>
          </p:cNvPicPr>
          <p:nvPr/>
        </p:nvPicPr>
        <p:blipFill>
          <a:blip r:embed="rId3"/>
          <a:srcRect t="6956" r="20631" b="9785"/>
          <a:stretch>
            <a:fillRect/>
          </a:stretch>
        </p:blipFill>
        <p:spPr bwMode="auto">
          <a:xfrm>
            <a:off x="4008438" y="4394994"/>
            <a:ext cx="1716087" cy="1728787"/>
          </a:xfrm>
          <a:prstGeom prst="rect">
            <a:avLst/>
          </a:prstGeom>
          <a:noFill/>
          <a:ln w="9525">
            <a:solidFill>
              <a:schemeClr val="tx1"/>
            </a:solidFill>
            <a:miter lim="800000"/>
            <a:headEnd/>
            <a:tailEnd/>
          </a:ln>
        </p:spPr>
      </p:pic>
      <p:sp>
        <p:nvSpPr>
          <p:cNvPr id="62468" name="Line 7"/>
          <p:cNvSpPr>
            <a:spLocks noChangeShapeType="1"/>
          </p:cNvSpPr>
          <p:nvPr/>
        </p:nvSpPr>
        <p:spPr bwMode="auto">
          <a:xfrm flipH="1" flipV="1">
            <a:off x="3094038" y="3276599"/>
            <a:ext cx="914400" cy="2847181"/>
          </a:xfrm>
          <a:prstGeom prst="line">
            <a:avLst/>
          </a:prstGeom>
          <a:noFill/>
          <a:ln w="9525">
            <a:solidFill>
              <a:schemeClr val="tx1"/>
            </a:solidFill>
            <a:round/>
            <a:headEnd/>
            <a:tailEnd/>
          </a:ln>
        </p:spPr>
        <p:txBody>
          <a:bodyPr/>
          <a:lstStyle/>
          <a:p>
            <a:endParaRPr lang="cs-CZ"/>
          </a:p>
        </p:txBody>
      </p:sp>
      <p:sp>
        <p:nvSpPr>
          <p:cNvPr id="62469" name="Line 8"/>
          <p:cNvSpPr>
            <a:spLocks noChangeShapeType="1"/>
          </p:cNvSpPr>
          <p:nvPr/>
        </p:nvSpPr>
        <p:spPr bwMode="auto">
          <a:xfrm flipH="1" flipV="1">
            <a:off x="3457574" y="2811462"/>
            <a:ext cx="550863" cy="1583531"/>
          </a:xfrm>
          <a:prstGeom prst="line">
            <a:avLst/>
          </a:prstGeom>
          <a:noFill/>
          <a:ln w="9525">
            <a:solidFill>
              <a:schemeClr val="tx1"/>
            </a:solidFill>
            <a:round/>
            <a:headEnd/>
            <a:tailEnd/>
          </a:ln>
        </p:spPr>
        <p:txBody>
          <a:bodyPr/>
          <a:lstStyle/>
          <a:p>
            <a:endParaRPr lang="cs-CZ"/>
          </a:p>
        </p:txBody>
      </p:sp>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5224892" cy="400110"/>
          </a:xfrm>
          <a:prstGeom prst="rect">
            <a:avLst/>
          </a:prstGeom>
          <a:noFill/>
          <a:ln>
            <a:noFill/>
          </a:ln>
        </p:spPr>
        <p:txBody>
          <a:bodyPr wrap="none" rtlCol="0">
            <a:spAutoFit/>
          </a:bodyPr>
          <a:lstStyle/>
          <a:p>
            <a:pPr>
              <a:spcBef>
                <a:spcPct val="50000"/>
              </a:spcBef>
            </a:pPr>
            <a:r>
              <a:rPr lang="cs-CZ" sz="2000" b="1"/>
              <a:t>REGENERATION OF EPITHELIAL TISSUE</a:t>
            </a:r>
            <a:endParaRPr lang="en-US" sz="2000" b="1" dirty="0">
              <a:solidFill>
                <a:schemeClr val="hlink"/>
              </a:solidFill>
            </a:endParaRPr>
          </a:p>
        </p:txBody>
      </p:sp>
    </p:spTree>
    <p:extLst>
      <p:ext uri="{BB962C8B-B14F-4D97-AF65-F5344CB8AC3E}">
        <p14:creationId xmlns:p14="http://schemas.microsoft.com/office/powerpoint/2010/main" val="2717723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txBox="1">
            <a:spLocks noChangeArrowheads="1"/>
          </p:cNvSpPr>
          <p:nvPr/>
        </p:nvSpPr>
        <p:spPr bwMode="auto">
          <a:xfrm>
            <a:off x="79917" y="680506"/>
            <a:ext cx="7956550" cy="592138"/>
          </a:xfrm>
          <a:prstGeom prst="rect">
            <a:avLst/>
          </a:prstGeom>
          <a:noFill/>
          <a:ln w="9525">
            <a:noFill/>
            <a:miter lim="800000"/>
            <a:headEnd/>
            <a:tailEnd/>
          </a:ln>
        </p:spPr>
        <p:txBody>
          <a:bodyPr/>
          <a:lstStyle/>
          <a:p>
            <a:pPr>
              <a:spcBef>
                <a:spcPct val="50000"/>
              </a:spcBef>
            </a:pPr>
            <a:r>
              <a:rPr lang="cs-CZ" sz="2800" b="1" dirty="0" err="1">
                <a:solidFill>
                  <a:srgbClr val="0001DF"/>
                </a:solidFill>
                <a:latin typeface="+mn-lt"/>
              </a:rPr>
              <a:t>Abnormal</a:t>
            </a:r>
            <a:r>
              <a:rPr lang="cs-CZ" sz="2800" b="1" dirty="0">
                <a:solidFill>
                  <a:srgbClr val="0001DF"/>
                </a:solidFill>
                <a:latin typeface="+mn-lt"/>
              </a:rPr>
              <a:t> </a:t>
            </a:r>
            <a:r>
              <a:rPr lang="cs-CZ" sz="2800" b="1" dirty="0" err="1">
                <a:solidFill>
                  <a:srgbClr val="0001DF"/>
                </a:solidFill>
                <a:latin typeface="+mn-lt"/>
              </a:rPr>
              <a:t>renewal</a:t>
            </a:r>
            <a:r>
              <a:rPr lang="cs-CZ" sz="2800" b="1" dirty="0">
                <a:solidFill>
                  <a:srgbClr val="0001DF"/>
                </a:solidFill>
                <a:latin typeface="+mn-lt"/>
              </a:rPr>
              <a:t>: m</a:t>
            </a:r>
            <a:r>
              <a:rPr lang="en-US" sz="2800" b="1" dirty="0" err="1">
                <a:solidFill>
                  <a:srgbClr val="0001DF"/>
                </a:solidFill>
                <a:latin typeface="+mn-lt"/>
              </a:rPr>
              <a:t>etaplasi</a:t>
            </a:r>
            <a:r>
              <a:rPr lang="cs-CZ" sz="2800" b="1" dirty="0">
                <a:solidFill>
                  <a:srgbClr val="0001DF"/>
                </a:solidFill>
                <a:latin typeface="+mn-lt"/>
              </a:rPr>
              <a:t>a</a:t>
            </a:r>
            <a:endParaRPr lang="en-US" sz="2800" b="1" dirty="0">
              <a:solidFill>
                <a:srgbClr val="0001DF"/>
              </a:solidFill>
              <a:latin typeface="+mn-lt"/>
            </a:endParaRPr>
          </a:p>
        </p:txBody>
      </p:sp>
      <p:pic>
        <p:nvPicPr>
          <p:cNvPr id="63490" name="Picture 4"/>
          <p:cNvPicPr>
            <a:picLocks noChangeAspect="1" noChangeArrowheads="1"/>
          </p:cNvPicPr>
          <p:nvPr/>
        </p:nvPicPr>
        <p:blipFill rotWithShape="1">
          <a:blip r:embed="rId2">
            <a:lum contrast="12000"/>
          </a:blip>
          <a:srcRect l="2045" t="26725" r="1116" b="8394"/>
          <a:stretch/>
        </p:blipFill>
        <p:spPr bwMode="auto">
          <a:xfrm>
            <a:off x="683568" y="2276871"/>
            <a:ext cx="8064896" cy="2448273"/>
          </a:xfrm>
          <a:prstGeom prst="rect">
            <a:avLst/>
          </a:prstGeom>
          <a:noFill/>
          <a:ln w="9525">
            <a:noFill/>
            <a:miter lim="800000"/>
            <a:headEnd/>
            <a:tailEnd/>
          </a:ln>
        </p:spPr>
      </p:pic>
      <p:sp>
        <p:nvSpPr>
          <p:cNvPr id="63491" name="Text Box 5"/>
          <p:cNvSpPr txBox="1">
            <a:spLocks noChangeArrowheads="1"/>
          </p:cNvSpPr>
          <p:nvPr/>
        </p:nvSpPr>
        <p:spPr bwMode="auto">
          <a:xfrm>
            <a:off x="421230" y="5392738"/>
            <a:ext cx="3873561" cy="646331"/>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cs-CZ">
                <a:latin typeface="+mn-lt"/>
              </a:rPr>
              <a:t>s</a:t>
            </a:r>
            <a:r>
              <a:rPr lang="en-US">
                <a:latin typeface="+mn-lt"/>
              </a:rPr>
              <a:t>quamous </a:t>
            </a:r>
            <a:r>
              <a:rPr lang="en-US" dirty="0">
                <a:latin typeface="+mn-lt"/>
              </a:rPr>
              <a:t>metaplasia of cervix uteri</a:t>
            </a:r>
          </a:p>
          <a:p>
            <a:pPr marL="285750" indent="-285750">
              <a:buFont typeface="Arial" panose="020B0604020202020204" pitchFamily="34" charset="0"/>
              <a:buChar char="•"/>
            </a:pPr>
            <a:r>
              <a:rPr lang="cs-CZ">
                <a:latin typeface="+mn-lt"/>
              </a:rPr>
              <a:t>r</a:t>
            </a:r>
            <a:r>
              <a:rPr lang="en-US">
                <a:latin typeface="+mn-lt"/>
              </a:rPr>
              <a:t>espiratory passages</a:t>
            </a:r>
            <a:endParaRPr lang="en-US" dirty="0">
              <a:latin typeface="+mn-lt"/>
            </a:endParaRPr>
          </a:p>
        </p:txBody>
      </p:sp>
      <p:sp>
        <p:nvSpPr>
          <p:cNvPr id="63492" name="Text Box 6"/>
          <p:cNvSpPr txBox="1">
            <a:spLocks noChangeArrowheads="1"/>
          </p:cNvSpPr>
          <p:nvPr/>
        </p:nvSpPr>
        <p:spPr bwMode="auto">
          <a:xfrm>
            <a:off x="80565" y="2178637"/>
            <a:ext cx="2526525" cy="338554"/>
          </a:xfrm>
          <a:prstGeom prst="rect">
            <a:avLst/>
          </a:prstGeom>
          <a:noFill/>
          <a:ln w="9525">
            <a:noFill/>
            <a:miter lim="800000"/>
            <a:headEnd/>
            <a:tailEnd/>
          </a:ln>
        </p:spPr>
        <p:txBody>
          <a:bodyPr wrap="none">
            <a:spAutoFit/>
          </a:bodyPr>
          <a:lstStyle/>
          <a:p>
            <a:r>
              <a:rPr lang="cs-CZ" sz="1600" dirty="0" err="1">
                <a:latin typeface="+mn-lt"/>
              </a:rPr>
              <a:t>Simple</a:t>
            </a:r>
            <a:r>
              <a:rPr lang="cs-CZ" sz="1600" dirty="0">
                <a:latin typeface="+mn-lt"/>
              </a:rPr>
              <a:t> </a:t>
            </a:r>
            <a:r>
              <a:rPr lang="cs-CZ" sz="1600" dirty="0" err="1">
                <a:latin typeface="+mn-lt"/>
              </a:rPr>
              <a:t>columnar</a:t>
            </a:r>
            <a:r>
              <a:rPr lang="cs-CZ" sz="1600" dirty="0">
                <a:latin typeface="+mn-lt"/>
              </a:rPr>
              <a:t> </a:t>
            </a:r>
            <a:r>
              <a:rPr lang="cs-CZ" sz="1600" dirty="0" err="1">
                <a:latin typeface="+mn-lt"/>
              </a:rPr>
              <a:t>epithelium</a:t>
            </a:r>
            <a:endParaRPr lang="en-US" sz="1600" dirty="0">
              <a:latin typeface="+mn-lt"/>
            </a:endParaRPr>
          </a:p>
        </p:txBody>
      </p:sp>
      <p:sp>
        <p:nvSpPr>
          <p:cNvPr id="63494" name="Text Box 8"/>
          <p:cNvSpPr txBox="1">
            <a:spLocks noChangeArrowheads="1"/>
          </p:cNvSpPr>
          <p:nvPr/>
        </p:nvSpPr>
        <p:spPr bwMode="auto">
          <a:xfrm>
            <a:off x="3177130" y="1773238"/>
            <a:ext cx="3125727" cy="369332"/>
          </a:xfrm>
          <a:prstGeom prst="rect">
            <a:avLst/>
          </a:prstGeom>
          <a:noFill/>
          <a:ln w="9525">
            <a:noFill/>
            <a:miter lim="800000"/>
            <a:headEnd/>
            <a:tailEnd/>
          </a:ln>
        </p:spPr>
        <p:txBody>
          <a:bodyPr wrap="none">
            <a:spAutoFit/>
          </a:bodyPr>
          <a:lstStyle/>
          <a:p>
            <a:r>
              <a:rPr lang="cs-CZ" dirty="0" err="1">
                <a:latin typeface="+mn-lt"/>
              </a:rPr>
              <a:t>Stratified</a:t>
            </a:r>
            <a:r>
              <a:rPr lang="cs-CZ" dirty="0">
                <a:latin typeface="+mn-lt"/>
              </a:rPr>
              <a:t> squamous </a:t>
            </a:r>
            <a:r>
              <a:rPr lang="cs-CZ" dirty="0" err="1">
                <a:latin typeface="+mn-lt"/>
              </a:rPr>
              <a:t>epithelium</a:t>
            </a:r>
            <a:endParaRPr lang="en-US" dirty="0">
              <a:latin typeface="+mn-lt"/>
            </a:endParaRPr>
          </a:p>
        </p:txBody>
      </p:sp>
      <p:sp>
        <p:nvSpPr>
          <p:cNvPr id="9" name="Text Box 6"/>
          <p:cNvSpPr txBox="1">
            <a:spLocks noChangeArrowheads="1"/>
          </p:cNvSpPr>
          <p:nvPr/>
        </p:nvSpPr>
        <p:spPr bwMode="auto">
          <a:xfrm>
            <a:off x="6571634" y="2178637"/>
            <a:ext cx="2526525" cy="338554"/>
          </a:xfrm>
          <a:prstGeom prst="rect">
            <a:avLst/>
          </a:prstGeom>
          <a:noFill/>
          <a:ln w="9525">
            <a:noFill/>
            <a:miter lim="800000"/>
            <a:headEnd/>
            <a:tailEnd/>
          </a:ln>
        </p:spPr>
        <p:txBody>
          <a:bodyPr wrap="none">
            <a:spAutoFit/>
          </a:bodyPr>
          <a:lstStyle/>
          <a:p>
            <a:r>
              <a:rPr lang="cs-CZ" sz="1600" dirty="0" err="1">
                <a:latin typeface="+mn-lt"/>
              </a:rPr>
              <a:t>Simple</a:t>
            </a:r>
            <a:r>
              <a:rPr lang="cs-CZ" sz="1600" dirty="0">
                <a:latin typeface="+mn-lt"/>
              </a:rPr>
              <a:t> </a:t>
            </a:r>
            <a:r>
              <a:rPr lang="cs-CZ" sz="1600" dirty="0" err="1">
                <a:latin typeface="+mn-lt"/>
              </a:rPr>
              <a:t>columnar</a:t>
            </a:r>
            <a:r>
              <a:rPr lang="cs-CZ" sz="1600" dirty="0">
                <a:latin typeface="+mn-lt"/>
              </a:rPr>
              <a:t> </a:t>
            </a:r>
            <a:r>
              <a:rPr lang="cs-CZ" sz="1600" dirty="0" err="1">
                <a:latin typeface="+mn-lt"/>
              </a:rPr>
              <a:t>epithelium</a:t>
            </a:r>
            <a:endParaRPr lang="en-US" sz="1600" dirty="0">
              <a:latin typeface="+mn-lt"/>
            </a:endParaRPr>
          </a:p>
        </p:txBody>
      </p:sp>
      <p:sp>
        <p:nvSpPr>
          <p:cNvPr id="10" name="Obdélník 9"/>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Tree>
    <p:extLst>
      <p:ext uri="{BB962C8B-B14F-4D97-AF65-F5344CB8AC3E}">
        <p14:creationId xmlns:p14="http://schemas.microsoft.com/office/powerpoint/2010/main" val="1197410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nrc1549-f1"/>
          <p:cNvPicPr>
            <a:picLocks noChangeAspect="1" noChangeArrowheads="1"/>
          </p:cNvPicPr>
          <p:nvPr/>
        </p:nvPicPr>
        <p:blipFill>
          <a:blip r:embed="rId2">
            <a:extLst>
              <a:ext uri="{28A0092B-C50C-407E-A947-70E740481C1C}">
                <a14:useLocalDpi xmlns:a14="http://schemas.microsoft.com/office/drawing/2010/main" val="0"/>
              </a:ext>
            </a:extLst>
          </a:blip>
          <a:srcRect t="42224" b="5917"/>
          <a:stretch>
            <a:fillRect/>
          </a:stretch>
        </p:blipFill>
        <p:spPr bwMode="auto">
          <a:xfrm>
            <a:off x="251520" y="2261493"/>
            <a:ext cx="441801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Oral_cancer_%281%29_squamous_cell_carcinoma_histopat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140968"/>
            <a:ext cx="357663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10527" y="1343672"/>
            <a:ext cx="7956550" cy="339166"/>
          </a:xfrm>
          <a:prstGeom prst="rect">
            <a:avLst/>
          </a:prstGeom>
          <a:noFill/>
          <a:ln w="9525">
            <a:noFill/>
            <a:miter lim="800000"/>
            <a:headEnd/>
            <a:tailEnd/>
          </a:ln>
        </p:spPr>
        <p:txBody>
          <a:bodyPr/>
          <a:lstStyle/>
          <a:p>
            <a:pPr marL="285750" indent="-285750">
              <a:spcBef>
                <a:spcPct val="50000"/>
              </a:spcBef>
              <a:buFont typeface="Arial" panose="020B0604020202020204" pitchFamily="34" charset="0"/>
              <a:buChar char="•"/>
            </a:pPr>
            <a:r>
              <a:rPr lang="cs-CZ">
                <a:latin typeface="+mn-lt"/>
              </a:rPr>
              <a:t>risk of d</a:t>
            </a:r>
            <a:r>
              <a:rPr lang="en-US">
                <a:latin typeface="+mn-lt"/>
              </a:rPr>
              <a:t>evelopment of precan</a:t>
            </a:r>
            <a:r>
              <a:rPr lang="cs-CZ">
                <a:latin typeface="+mn-lt"/>
              </a:rPr>
              <a:t>c</a:t>
            </a:r>
            <a:r>
              <a:rPr lang="en-US">
                <a:latin typeface="+mn-lt"/>
              </a:rPr>
              <a:t>erous </a:t>
            </a:r>
            <a:r>
              <a:rPr lang="en-US" dirty="0">
                <a:latin typeface="+mn-lt"/>
              </a:rPr>
              <a:t>lesions</a:t>
            </a:r>
          </a:p>
        </p:txBody>
      </p:sp>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
        <p:nvSpPr>
          <p:cNvPr id="10" name="Rectangle 2"/>
          <p:cNvSpPr txBox="1">
            <a:spLocks noChangeArrowheads="1"/>
          </p:cNvSpPr>
          <p:nvPr/>
        </p:nvSpPr>
        <p:spPr bwMode="auto">
          <a:xfrm>
            <a:off x="58252" y="667823"/>
            <a:ext cx="7956550" cy="592138"/>
          </a:xfrm>
          <a:prstGeom prst="rect">
            <a:avLst/>
          </a:prstGeom>
          <a:noFill/>
          <a:ln w="9525">
            <a:noFill/>
            <a:miter lim="800000"/>
            <a:headEnd/>
            <a:tailEnd/>
          </a:ln>
        </p:spPr>
        <p:txBody>
          <a:bodyPr/>
          <a:lstStyle/>
          <a:p>
            <a:pPr>
              <a:spcBef>
                <a:spcPct val="50000"/>
              </a:spcBef>
            </a:pPr>
            <a:r>
              <a:rPr lang="cs-CZ" sz="2800" b="1" dirty="0" err="1">
                <a:solidFill>
                  <a:srgbClr val="0001DF"/>
                </a:solidFill>
                <a:latin typeface="+mn-lt"/>
              </a:rPr>
              <a:t>Abnormal</a:t>
            </a:r>
            <a:r>
              <a:rPr lang="cs-CZ" sz="2800" b="1" dirty="0">
                <a:solidFill>
                  <a:srgbClr val="0001DF"/>
                </a:solidFill>
                <a:latin typeface="+mn-lt"/>
              </a:rPr>
              <a:t> </a:t>
            </a:r>
            <a:r>
              <a:rPr lang="cs-CZ" sz="2800" b="1" dirty="0" err="1">
                <a:solidFill>
                  <a:srgbClr val="0001DF"/>
                </a:solidFill>
                <a:latin typeface="+mn-lt"/>
              </a:rPr>
              <a:t>renewal</a:t>
            </a:r>
            <a:r>
              <a:rPr lang="cs-CZ" sz="2800" b="1" dirty="0">
                <a:solidFill>
                  <a:srgbClr val="0001DF"/>
                </a:solidFill>
                <a:latin typeface="+mn-lt"/>
              </a:rPr>
              <a:t>: m</a:t>
            </a:r>
            <a:r>
              <a:rPr lang="en-US" sz="2800" b="1" dirty="0" err="1">
                <a:solidFill>
                  <a:srgbClr val="0001DF"/>
                </a:solidFill>
                <a:latin typeface="+mn-lt"/>
              </a:rPr>
              <a:t>etaplasi</a:t>
            </a:r>
            <a:r>
              <a:rPr lang="cs-CZ" sz="2800" b="1" dirty="0">
                <a:solidFill>
                  <a:srgbClr val="0001DF"/>
                </a:solidFill>
                <a:latin typeface="+mn-lt"/>
              </a:rPr>
              <a:t>a</a:t>
            </a:r>
            <a:endParaRPr lang="en-US" sz="2800" b="1" dirty="0">
              <a:solidFill>
                <a:srgbClr val="0001DF"/>
              </a:solidFill>
              <a:latin typeface="+mn-lt"/>
            </a:endParaRPr>
          </a:p>
        </p:txBody>
      </p:sp>
    </p:spTree>
    <p:extLst>
      <p:ext uri="{BB962C8B-B14F-4D97-AF65-F5344CB8AC3E}">
        <p14:creationId xmlns:p14="http://schemas.microsoft.com/office/powerpoint/2010/main" val="3839177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5"/>
          <p:cNvSpPr>
            <a:spLocks noChangeArrowheads="1"/>
          </p:cNvSpPr>
          <p:nvPr/>
        </p:nvSpPr>
        <p:spPr bwMode="auto">
          <a:xfrm>
            <a:off x="-1588" y="6569075"/>
            <a:ext cx="2393951" cy="214313"/>
          </a:xfrm>
          <a:prstGeom prst="rect">
            <a:avLst/>
          </a:prstGeom>
          <a:noFill/>
          <a:ln w="9525">
            <a:noFill/>
            <a:miter lim="800000"/>
            <a:headEnd/>
            <a:tailEnd/>
          </a:ln>
        </p:spPr>
        <p:txBody>
          <a:bodyPr>
            <a:spAutoFit/>
          </a:bodyPr>
          <a:lstStyle/>
          <a:p>
            <a:r>
              <a:rPr lang="en-US" sz="800" dirty="0"/>
              <a:t>Wikipedia.org; http://radiology.uchc.edu</a:t>
            </a:r>
          </a:p>
        </p:txBody>
      </p:sp>
      <p:pic>
        <p:nvPicPr>
          <p:cNvPr id="64514" name="Picture 7"/>
          <p:cNvPicPr>
            <a:picLocks noChangeAspect="1" noChangeArrowheads="1"/>
          </p:cNvPicPr>
          <p:nvPr/>
        </p:nvPicPr>
        <p:blipFill>
          <a:blip r:embed="rId2"/>
          <a:srcRect/>
          <a:stretch>
            <a:fillRect/>
          </a:stretch>
        </p:blipFill>
        <p:spPr bwMode="auto">
          <a:xfrm>
            <a:off x="168275" y="1676400"/>
            <a:ext cx="2963863" cy="3614738"/>
          </a:xfrm>
          <a:prstGeom prst="rect">
            <a:avLst/>
          </a:prstGeom>
          <a:noFill/>
          <a:ln w="9525">
            <a:noFill/>
            <a:miter lim="800000"/>
            <a:headEnd/>
            <a:tailEnd/>
          </a:ln>
        </p:spPr>
      </p:pic>
      <p:sp>
        <p:nvSpPr>
          <p:cNvPr id="64516" name="Text Box 13"/>
          <p:cNvSpPr txBox="1">
            <a:spLocks noChangeArrowheads="1"/>
          </p:cNvSpPr>
          <p:nvPr/>
        </p:nvSpPr>
        <p:spPr bwMode="auto">
          <a:xfrm>
            <a:off x="5083175" y="1417638"/>
            <a:ext cx="1531938" cy="307777"/>
          </a:xfrm>
          <a:prstGeom prst="rect">
            <a:avLst/>
          </a:prstGeom>
          <a:noFill/>
          <a:ln w="9525">
            <a:noFill/>
            <a:miter lim="800000"/>
            <a:headEnd/>
            <a:tailEnd/>
          </a:ln>
        </p:spPr>
        <p:txBody>
          <a:bodyPr>
            <a:spAutoFit/>
          </a:bodyPr>
          <a:lstStyle/>
          <a:p>
            <a:r>
              <a:rPr lang="en-US" sz="1400" dirty="0"/>
              <a:t>Normal prostate</a:t>
            </a:r>
          </a:p>
        </p:txBody>
      </p:sp>
      <p:sp>
        <p:nvSpPr>
          <p:cNvPr id="64517" name="Text Box 14"/>
          <p:cNvSpPr txBox="1">
            <a:spLocks noChangeArrowheads="1"/>
          </p:cNvSpPr>
          <p:nvPr/>
        </p:nvSpPr>
        <p:spPr bwMode="auto">
          <a:xfrm>
            <a:off x="4572000" y="3644900"/>
            <a:ext cx="2043113" cy="523220"/>
          </a:xfrm>
          <a:prstGeom prst="rect">
            <a:avLst/>
          </a:prstGeom>
          <a:noFill/>
          <a:ln w="9525">
            <a:noFill/>
            <a:miter lim="800000"/>
            <a:headEnd/>
            <a:tailEnd/>
          </a:ln>
        </p:spPr>
        <p:txBody>
          <a:bodyPr wrap="square">
            <a:spAutoFit/>
          </a:bodyPr>
          <a:lstStyle/>
          <a:p>
            <a:r>
              <a:rPr lang="en-US" sz="1400" dirty="0"/>
              <a:t>Hyperplasia of prostate glandular epithelium</a:t>
            </a:r>
          </a:p>
        </p:txBody>
      </p:sp>
      <p:pic>
        <p:nvPicPr>
          <p:cNvPr id="64519" name="Picture 12" descr="prostatichyperplasia10x02"/>
          <p:cNvPicPr>
            <a:picLocks noChangeAspect="1" noChangeArrowheads="1"/>
          </p:cNvPicPr>
          <p:nvPr/>
        </p:nvPicPr>
        <p:blipFill>
          <a:blip r:embed="rId3"/>
          <a:srcRect l="12424" b="6351"/>
          <a:stretch>
            <a:fillRect/>
          </a:stretch>
        </p:blipFill>
        <p:spPr bwMode="auto">
          <a:xfrm>
            <a:off x="6732588" y="3068638"/>
            <a:ext cx="2036762" cy="1568450"/>
          </a:xfrm>
          <a:prstGeom prst="rect">
            <a:avLst/>
          </a:prstGeom>
          <a:noFill/>
          <a:ln w="9525">
            <a:noFill/>
            <a:miter lim="800000"/>
            <a:headEnd/>
            <a:tailEnd/>
          </a:ln>
        </p:spPr>
      </p:pic>
      <p:sp>
        <p:nvSpPr>
          <p:cNvPr id="64520" name="Text Box 14"/>
          <p:cNvSpPr txBox="1">
            <a:spLocks noChangeArrowheads="1"/>
          </p:cNvSpPr>
          <p:nvPr/>
        </p:nvSpPr>
        <p:spPr bwMode="auto">
          <a:xfrm>
            <a:off x="5083175" y="5402263"/>
            <a:ext cx="1531938" cy="523220"/>
          </a:xfrm>
          <a:prstGeom prst="rect">
            <a:avLst/>
          </a:prstGeom>
          <a:noFill/>
          <a:ln w="9525">
            <a:noFill/>
            <a:miter lim="800000"/>
            <a:headEnd/>
            <a:tailEnd/>
          </a:ln>
        </p:spPr>
        <p:txBody>
          <a:bodyPr>
            <a:spAutoFit/>
          </a:bodyPr>
          <a:lstStyle/>
          <a:p>
            <a:r>
              <a:rPr lang="en-US" sz="1400" dirty="0"/>
              <a:t>Prostate </a:t>
            </a:r>
            <a:r>
              <a:rPr lang="en-US" sz="1400" dirty="0" err="1"/>
              <a:t>adeno</a:t>
            </a:r>
            <a:r>
              <a:rPr lang="cs-CZ" sz="1400" dirty="0"/>
              <a:t>c</a:t>
            </a:r>
            <a:r>
              <a:rPr lang="en-US" sz="1400" dirty="0" err="1"/>
              <a:t>arcinoma</a:t>
            </a:r>
            <a:endParaRPr lang="en-US" sz="1400" dirty="0"/>
          </a:p>
        </p:txBody>
      </p:sp>
      <p:pic>
        <p:nvPicPr>
          <p:cNvPr id="64521" name="Picture 19" descr="prostate-carcinoma-%5b3-pr004-1%5d"/>
          <p:cNvPicPr>
            <a:picLocks noChangeAspect="1" noChangeArrowheads="1"/>
          </p:cNvPicPr>
          <p:nvPr/>
        </p:nvPicPr>
        <p:blipFill>
          <a:blip r:embed="rId4"/>
          <a:srcRect/>
          <a:stretch>
            <a:fillRect/>
          </a:stretch>
        </p:blipFill>
        <p:spPr bwMode="auto">
          <a:xfrm>
            <a:off x="6732588" y="5108575"/>
            <a:ext cx="2036762" cy="1527175"/>
          </a:xfrm>
          <a:prstGeom prst="rect">
            <a:avLst/>
          </a:prstGeom>
          <a:noFill/>
          <a:ln w="9525">
            <a:noFill/>
            <a:miter lim="800000"/>
            <a:headEnd/>
            <a:tailEnd/>
          </a:ln>
        </p:spPr>
      </p:pic>
      <p:pic>
        <p:nvPicPr>
          <p:cNvPr id="64522" name="Picture 21" descr="gladden-willis-normal-human-prostate-epithelium-varies-from-cuboidal-to-simple-and-pseudostratified-columnar"/>
          <p:cNvPicPr>
            <a:picLocks noChangeAspect="1" noChangeArrowheads="1"/>
          </p:cNvPicPr>
          <p:nvPr/>
        </p:nvPicPr>
        <p:blipFill>
          <a:blip r:embed="rId5"/>
          <a:srcRect/>
          <a:stretch>
            <a:fillRect/>
          </a:stretch>
        </p:blipFill>
        <p:spPr bwMode="auto">
          <a:xfrm>
            <a:off x="6780213" y="1125538"/>
            <a:ext cx="1989137" cy="1493837"/>
          </a:xfrm>
          <a:prstGeom prst="rect">
            <a:avLst/>
          </a:prstGeom>
          <a:noFill/>
          <a:ln w="9525">
            <a:noFill/>
            <a:miter lim="800000"/>
            <a:headEnd/>
            <a:tailEnd/>
          </a:ln>
        </p:spPr>
      </p:pic>
      <p:sp>
        <p:nvSpPr>
          <p:cNvPr id="13" name="Obdélník 1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ovéPole 13"/>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
        <p:nvSpPr>
          <p:cNvPr id="15" name="Rectangle 2"/>
          <p:cNvSpPr txBox="1">
            <a:spLocks noChangeArrowheads="1"/>
          </p:cNvSpPr>
          <p:nvPr/>
        </p:nvSpPr>
        <p:spPr bwMode="auto">
          <a:xfrm>
            <a:off x="58252" y="667823"/>
            <a:ext cx="7956550" cy="592138"/>
          </a:xfrm>
          <a:prstGeom prst="rect">
            <a:avLst/>
          </a:prstGeom>
          <a:noFill/>
          <a:ln w="9525">
            <a:noFill/>
            <a:miter lim="800000"/>
            <a:headEnd/>
            <a:tailEnd/>
          </a:ln>
        </p:spPr>
        <p:txBody>
          <a:bodyPr/>
          <a:lstStyle/>
          <a:p>
            <a:pPr>
              <a:spcBef>
                <a:spcPct val="50000"/>
              </a:spcBef>
            </a:pPr>
            <a:r>
              <a:rPr lang="cs-CZ" sz="2800" b="1" dirty="0" err="1">
                <a:solidFill>
                  <a:srgbClr val="0001DF"/>
                </a:solidFill>
                <a:latin typeface="+mn-lt"/>
              </a:rPr>
              <a:t>Abnormal</a:t>
            </a:r>
            <a:r>
              <a:rPr lang="cs-CZ" sz="2800" b="1" dirty="0">
                <a:solidFill>
                  <a:srgbClr val="0001DF"/>
                </a:solidFill>
                <a:latin typeface="+mn-lt"/>
              </a:rPr>
              <a:t> </a:t>
            </a:r>
            <a:r>
              <a:rPr lang="cs-CZ" sz="2800" b="1" dirty="0" err="1">
                <a:solidFill>
                  <a:srgbClr val="0001DF"/>
                </a:solidFill>
                <a:latin typeface="+mn-lt"/>
              </a:rPr>
              <a:t>renewal</a:t>
            </a:r>
            <a:r>
              <a:rPr lang="cs-CZ" sz="2800" b="1" dirty="0">
                <a:solidFill>
                  <a:srgbClr val="0001DF"/>
                </a:solidFill>
                <a:latin typeface="+mn-lt"/>
              </a:rPr>
              <a:t>: hyper</a:t>
            </a:r>
            <a:r>
              <a:rPr lang="en-US" sz="2800" b="1" dirty="0" err="1">
                <a:solidFill>
                  <a:srgbClr val="0001DF"/>
                </a:solidFill>
                <a:latin typeface="+mn-lt"/>
              </a:rPr>
              <a:t>plasi</a:t>
            </a:r>
            <a:r>
              <a:rPr lang="cs-CZ" sz="2800" b="1" dirty="0">
                <a:solidFill>
                  <a:srgbClr val="0001DF"/>
                </a:solidFill>
                <a:latin typeface="+mn-lt"/>
              </a:rPr>
              <a:t>a</a:t>
            </a:r>
            <a:endParaRPr lang="en-US" sz="2800" b="1" dirty="0">
              <a:solidFill>
                <a:srgbClr val="0001DF"/>
              </a:solidFill>
              <a:latin typeface="+mn-lt"/>
            </a:endParaRPr>
          </a:p>
        </p:txBody>
      </p:sp>
      <p:sp>
        <p:nvSpPr>
          <p:cNvPr id="2" name="Šipka doleva 1"/>
          <p:cNvSpPr/>
          <p:nvPr/>
        </p:nvSpPr>
        <p:spPr>
          <a:xfrm>
            <a:off x="3132138" y="4509120"/>
            <a:ext cx="1295846" cy="5994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8045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
        <p:nvSpPr>
          <p:cNvPr id="5" name="Rectangle 2"/>
          <p:cNvSpPr txBox="1">
            <a:spLocks noChangeArrowheads="1"/>
          </p:cNvSpPr>
          <p:nvPr/>
        </p:nvSpPr>
        <p:spPr bwMode="auto">
          <a:xfrm>
            <a:off x="58252" y="667823"/>
            <a:ext cx="7956550" cy="592138"/>
          </a:xfrm>
          <a:prstGeom prst="rect">
            <a:avLst/>
          </a:prstGeom>
          <a:noFill/>
          <a:ln w="9525">
            <a:noFill/>
            <a:miter lim="800000"/>
            <a:headEnd/>
            <a:tailEnd/>
          </a:ln>
        </p:spPr>
        <p:txBody>
          <a:bodyPr/>
          <a:lstStyle/>
          <a:p>
            <a:pPr>
              <a:spcBef>
                <a:spcPct val="50000"/>
              </a:spcBef>
            </a:pPr>
            <a:r>
              <a:rPr lang="cs-CZ" sz="2800" b="1" dirty="0" err="1">
                <a:solidFill>
                  <a:srgbClr val="0001DF"/>
                </a:solidFill>
                <a:latin typeface="+mn-lt"/>
              </a:rPr>
              <a:t>Abnormal</a:t>
            </a:r>
            <a:r>
              <a:rPr lang="cs-CZ" sz="2800" b="1" dirty="0">
                <a:solidFill>
                  <a:srgbClr val="0001DF"/>
                </a:solidFill>
                <a:latin typeface="+mn-lt"/>
              </a:rPr>
              <a:t> </a:t>
            </a:r>
            <a:r>
              <a:rPr lang="cs-CZ" sz="2800" b="1" dirty="0" err="1">
                <a:solidFill>
                  <a:srgbClr val="0001DF"/>
                </a:solidFill>
                <a:latin typeface="+mn-lt"/>
              </a:rPr>
              <a:t>renewal</a:t>
            </a:r>
            <a:r>
              <a:rPr lang="cs-CZ" sz="2800" b="1" dirty="0">
                <a:solidFill>
                  <a:srgbClr val="0001DF"/>
                </a:solidFill>
                <a:latin typeface="+mn-lt"/>
              </a:rPr>
              <a:t>: </a:t>
            </a:r>
            <a:r>
              <a:rPr lang="cs-CZ" sz="2800" b="1" dirty="0" err="1">
                <a:solidFill>
                  <a:srgbClr val="0001DF"/>
                </a:solidFill>
                <a:latin typeface="+mn-lt"/>
              </a:rPr>
              <a:t>dysplasia</a:t>
            </a:r>
            <a:r>
              <a:rPr lang="cs-CZ" sz="2800" b="1" dirty="0">
                <a:solidFill>
                  <a:srgbClr val="0001DF"/>
                </a:solidFill>
                <a:latin typeface="+mn-lt"/>
              </a:rPr>
              <a:t> and </a:t>
            </a:r>
            <a:r>
              <a:rPr lang="cs-CZ" sz="2800" b="1" dirty="0" err="1">
                <a:solidFill>
                  <a:srgbClr val="0001DF"/>
                </a:solidFill>
                <a:latin typeface="+mn-lt"/>
              </a:rPr>
              <a:t>neo</a:t>
            </a:r>
            <a:r>
              <a:rPr lang="en-US" sz="2800" b="1" dirty="0" err="1">
                <a:solidFill>
                  <a:srgbClr val="0001DF"/>
                </a:solidFill>
                <a:latin typeface="+mn-lt"/>
              </a:rPr>
              <a:t>plasi</a:t>
            </a:r>
            <a:r>
              <a:rPr lang="cs-CZ" sz="2800" b="1" dirty="0">
                <a:solidFill>
                  <a:srgbClr val="0001DF"/>
                </a:solidFill>
                <a:latin typeface="+mn-lt"/>
              </a:rPr>
              <a:t>a</a:t>
            </a:r>
            <a:endParaRPr lang="en-US" sz="2800" b="1" dirty="0">
              <a:solidFill>
                <a:srgbClr val="0001DF"/>
              </a:solidFill>
              <a:latin typeface="+mn-lt"/>
            </a:endParaRPr>
          </a:p>
        </p:txBody>
      </p:sp>
      <p:pic>
        <p:nvPicPr>
          <p:cNvPr id="1028" name="Picture 4" descr="https://marlin-prod.literatumonline.com/cms/attachment/f564754d-97d6-4262-86ea-2c833ba38a1e/gr1_l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538" y="2276872"/>
            <a:ext cx="6339264" cy="38075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txBox="1">
            <a:spLocks noChangeArrowheads="1"/>
          </p:cNvSpPr>
          <p:nvPr/>
        </p:nvSpPr>
        <p:spPr bwMode="auto">
          <a:xfrm>
            <a:off x="110527" y="1343672"/>
            <a:ext cx="7956550" cy="339166"/>
          </a:xfrm>
          <a:prstGeom prst="rect">
            <a:avLst/>
          </a:prstGeom>
          <a:noFill/>
          <a:ln w="9525">
            <a:noFill/>
            <a:miter lim="800000"/>
            <a:headEnd/>
            <a:tailEnd/>
          </a:ln>
        </p:spPr>
        <p:txBody>
          <a:bodyPr/>
          <a:lstStyle/>
          <a:p>
            <a:pPr marL="285750" indent="-285750">
              <a:spcBef>
                <a:spcPct val="50000"/>
              </a:spcBef>
              <a:buFont typeface="Arial" panose="020B0604020202020204" pitchFamily="34" charset="0"/>
              <a:buChar char="•"/>
            </a:pPr>
            <a:r>
              <a:rPr lang="cs-CZ">
                <a:latin typeface="+mn-lt"/>
              </a:rPr>
              <a:t>uncoupling from regulatory mechanisms</a:t>
            </a:r>
          </a:p>
          <a:p>
            <a:pPr marL="285750" indent="-285750">
              <a:spcBef>
                <a:spcPct val="50000"/>
              </a:spcBef>
              <a:buFont typeface="Arial" panose="020B0604020202020204" pitchFamily="34" charset="0"/>
              <a:buChar char="•"/>
            </a:pPr>
            <a:r>
              <a:rPr lang="cs-CZ">
                <a:latin typeface="+mn-lt"/>
              </a:rPr>
              <a:t>change in morphology and acqusition of new biological properties</a:t>
            </a:r>
          </a:p>
          <a:p>
            <a:pPr marL="285750" indent="-285750">
              <a:spcBef>
                <a:spcPct val="50000"/>
              </a:spcBef>
              <a:buFont typeface="Arial" panose="020B0604020202020204" pitchFamily="34" charset="0"/>
              <a:buChar char="•"/>
            </a:pPr>
            <a:r>
              <a:rPr lang="cs-CZ">
                <a:latin typeface="+mn-lt"/>
              </a:rPr>
              <a:t>tumor development</a:t>
            </a:r>
            <a:endParaRPr lang="en-US" dirty="0">
              <a:latin typeface="+mn-lt"/>
            </a:endParaRPr>
          </a:p>
        </p:txBody>
      </p:sp>
      <p:sp>
        <p:nvSpPr>
          <p:cNvPr id="6" name="Obdélník 5"/>
          <p:cNvSpPr/>
          <p:nvPr/>
        </p:nvSpPr>
        <p:spPr>
          <a:xfrm>
            <a:off x="24056" y="6237312"/>
            <a:ext cx="6887591" cy="553998"/>
          </a:xfrm>
          <a:prstGeom prst="rect">
            <a:avLst/>
          </a:prstGeom>
        </p:spPr>
        <p:txBody>
          <a:bodyPr wrap="none">
            <a:spAutoFit/>
          </a:bodyPr>
          <a:lstStyle/>
          <a:p>
            <a:r>
              <a:rPr lang="cs-CZ" b="1"/>
              <a:t>Hanahan &amp; Weinberg, Cell 2011. The six hallmarks of cancer. </a:t>
            </a:r>
          </a:p>
          <a:p>
            <a:r>
              <a:rPr lang="en-US" sz="1200"/>
              <a:t>https://doi.org/10.1016/j.cell.2011.02.013</a:t>
            </a:r>
          </a:p>
        </p:txBody>
      </p:sp>
    </p:spTree>
    <p:extLst>
      <p:ext uri="{BB962C8B-B14F-4D97-AF65-F5344CB8AC3E}">
        <p14:creationId xmlns:p14="http://schemas.microsoft.com/office/powerpoint/2010/main" val="333490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chea lining, SEM - Stock Image - C013/7124 - Science Photo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 y="533304"/>
            <a:ext cx="7386138" cy="6324696"/>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4"/>
          <p:cNvSpPr>
            <a:spLocks noChangeArrowheads="1"/>
          </p:cNvSpPr>
          <p:nvPr/>
        </p:nvSpPr>
        <p:spPr bwMode="auto">
          <a:xfrm>
            <a:off x="6205911" y="5159073"/>
            <a:ext cx="2915816" cy="1698927"/>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defRPr/>
            </a:pPr>
            <a:r>
              <a:rPr lang="cs-CZ" sz="1800" dirty="0">
                <a:latin typeface="Arial" panose="020B0604020202020204" pitchFamily="34" charset="0"/>
              </a:rPr>
              <a:t>Cell arrangement</a:t>
            </a:r>
          </a:p>
          <a:p>
            <a:pPr marL="342900" indent="-342900">
              <a:defRPr/>
            </a:pPr>
            <a:r>
              <a:rPr lang="cs-CZ" sz="1800" dirty="0" err="1">
                <a:latin typeface="Arial" panose="020B0604020202020204" pitchFamily="34" charset="0"/>
              </a:rPr>
              <a:t>Specific</a:t>
            </a:r>
            <a:r>
              <a:rPr lang="cs-CZ" sz="1800" dirty="0">
                <a:latin typeface="Arial" panose="020B0604020202020204" pitchFamily="34" charset="0"/>
              </a:rPr>
              <a:t> </a:t>
            </a:r>
            <a:r>
              <a:rPr lang="cs-CZ" sz="1800" dirty="0" err="1">
                <a:latin typeface="Arial" panose="020B0604020202020204" pitchFamily="34" charset="0"/>
              </a:rPr>
              <a:t>morphology</a:t>
            </a:r>
            <a:endParaRPr lang="cs-CZ" sz="1800" dirty="0">
              <a:latin typeface="Arial" panose="020B0604020202020204" pitchFamily="34" charset="0"/>
            </a:endParaRPr>
          </a:p>
          <a:p>
            <a:pPr marL="342900" indent="-342900">
              <a:defRPr/>
            </a:pPr>
            <a:r>
              <a:rPr lang="cs-CZ" sz="1800" dirty="0" err="1">
                <a:latin typeface="Arial" panose="020B0604020202020204" pitchFamily="34" charset="0"/>
              </a:rPr>
              <a:t>Surface</a:t>
            </a:r>
            <a:r>
              <a:rPr lang="cs-CZ" sz="1800" dirty="0">
                <a:latin typeface="Arial" panose="020B0604020202020204" pitchFamily="34" charset="0"/>
              </a:rPr>
              <a:t> </a:t>
            </a:r>
            <a:r>
              <a:rPr lang="cs-CZ" sz="1800" dirty="0" err="1">
                <a:latin typeface="Arial" panose="020B0604020202020204" pitchFamily="34" charset="0"/>
              </a:rPr>
              <a:t>modifications</a:t>
            </a:r>
            <a:endParaRPr lang="cs-CZ" sz="1800" dirty="0">
              <a:latin typeface="Arial" panose="020B0604020202020204" pitchFamily="34" charset="0"/>
            </a:endParaRPr>
          </a:p>
          <a:p>
            <a:pPr marL="342900" indent="-342900">
              <a:defRPr/>
            </a:pPr>
            <a:r>
              <a:rPr lang="cs-CZ" sz="1800" dirty="0" err="1">
                <a:latin typeface="Arial" panose="020B0604020202020204" pitchFamily="34" charset="0"/>
              </a:rPr>
              <a:t>Adhesion</a:t>
            </a:r>
            <a:endParaRPr lang="cs-CZ" sz="1800" dirty="0">
              <a:latin typeface="Arial" panose="020B0604020202020204" pitchFamily="34" charset="0"/>
            </a:endParaRPr>
          </a:p>
          <a:p>
            <a:pPr marL="342900" indent="-342900">
              <a:defRPr/>
            </a:pPr>
            <a:r>
              <a:rPr lang="cs-CZ" sz="1800" dirty="0" err="1">
                <a:latin typeface="Arial" panose="020B0604020202020204" pitchFamily="34" charset="0"/>
              </a:rPr>
              <a:t>Tissue</a:t>
            </a:r>
            <a:r>
              <a:rPr lang="cs-CZ" sz="1800" dirty="0">
                <a:latin typeface="Arial" panose="020B0604020202020204" pitchFamily="34" charset="0"/>
              </a:rPr>
              <a:t> </a:t>
            </a:r>
            <a:r>
              <a:rPr lang="cs-CZ" sz="1800" dirty="0" err="1">
                <a:latin typeface="Arial" panose="020B0604020202020204" pitchFamily="34" charset="0"/>
              </a:rPr>
              <a:t>barriers</a:t>
            </a:r>
            <a:endParaRPr lang="en-US" sz="1800" dirty="0">
              <a:latin typeface="Arial" panose="020B0604020202020204" pitchFamily="34" charset="0"/>
            </a:endParaRPr>
          </a:p>
        </p:txBody>
      </p:sp>
      <p:sp>
        <p:nvSpPr>
          <p:cNvPr id="2" name="TextovéPole 1"/>
          <p:cNvSpPr txBox="1"/>
          <p:nvPr/>
        </p:nvSpPr>
        <p:spPr>
          <a:xfrm>
            <a:off x="1705" y="483248"/>
            <a:ext cx="954107" cy="369332"/>
          </a:xfrm>
          <a:prstGeom prst="rect">
            <a:avLst/>
          </a:prstGeom>
          <a:noFill/>
        </p:spPr>
        <p:txBody>
          <a:bodyPr wrap="none" rtlCol="0">
            <a:spAutoFit/>
          </a:bodyPr>
          <a:lstStyle/>
          <a:p>
            <a:r>
              <a:rPr lang="cs-CZ" dirty="0"/>
              <a:t>trachea</a:t>
            </a:r>
            <a:endParaRPr lang="en-US" dirty="0"/>
          </a:p>
        </p:txBody>
      </p:sp>
      <p:sp>
        <p:nvSpPr>
          <p:cNvPr id="3" name="Obdélník 2">
            <a:extLst>
              <a:ext uri="{FF2B5EF4-FFF2-40B4-BE49-F238E27FC236}">
                <a16:creationId xmlns:a16="http://schemas.microsoft.com/office/drawing/2014/main" id="{FC691004-48EB-8145-227C-27EABFE63830}"/>
              </a:ext>
            </a:extLst>
          </p:cNvPr>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a:extLst>
              <a:ext uri="{FF2B5EF4-FFF2-40B4-BE49-F238E27FC236}">
                <a16:creationId xmlns:a16="http://schemas.microsoft.com/office/drawing/2014/main" id="{652B7819-EA12-E9F1-2CBE-E4AE29BC1AAB}"/>
              </a:ext>
            </a:extLst>
          </p:cNvPr>
          <p:cNvSpPr txBox="1"/>
          <p:nvPr/>
        </p:nvSpPr>
        <p:spPr>
          <a:xfrm>
            <a:off x="44285" y="43002"/>
            <a:ext cx="1739579" cy="400110"/>
          </a:xfrm>
          <a:prstGeom prst="rect">
            <a:avLst/>
          </a:prstGeom>
          <a:noFill/>
          <a:ln>
            <a:noFill/>
          </a:ln>
        </p:spPr>
        <p:txBody>
          <a:bodyPr wrap="none" rtlCol="0">
            <a:spAutoFit/>
          </a:bodyPr>
          <a:lstStyle/>
          <a:p>
            <a:r>
              <a:rPr lang="cs-CZ" sz="2000" b="1" dirty="0"/>
              <a:t>EPITHELIUM</a:t>
            </a:r>
          </a:p>
        </p:txBody>
      </p:sp>
    </p:spTree>
    <p:extLst>
      <p:ext uri="{BB962C8B-B14F-4D97-AF65-F5344CB8AC3E}">
        <p14:creationId xmlns:p14="http://schemas.microsoft.com/office/powerpoint/2010/main" val="108593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tumor develop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23" y="2276872"/>
            <a:ext cx="7232154" cy="4458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110527" y="1343672"/>
            <a:ext cx="7956550" cy="339166"/>
          </a:xfrm>
          <a:prstGeom prst="rect">
            <a:avLst/>
          </a:prstGeom>
          <a:noFill/>
          <a:ln w="9525">
            <a:noFill/>
            <a:miter lim="800000"/>
            <a:headEnd/>
            <a:tailEnd/>
          </a:ln>
        </p:spPr>
        <p:txBody>
          <a:bodyPr/>
          <a:lstStyle/>
          <a:p>
            <a:pPr marL="285750" indent="-285750">
              <a:spcBef>
                <a:spcPct val="50000"/>
              </a:spcBef>
              <a:buFont typeface="Arial" panose="020B0604020202020204" pitchFamily="34" charset="0"/>
              <a:buChar char="•"/>
            </a:pPr>
            <a:r>
              <a:rPr lang="cs-CZ">
                <a:latin typeface="+mn-lt"/>
              </a:rPr>
              <a:t>uncoupling from regualtory mechanisms</a:t>
            </a:r>
          </a:p>
          <a:p>
            <a:pPr marL="285750" indent="-285750">
              <a:spcBef>
                <a:spcPct val="50000"/>
              </a:spcBef>
              <a:buFont typeface="Arial" panose="020B0604020202020204" pitchFamily="34" charset="0"/>
              <a:buChar char="•"/>
            </a:pPr>
            <a:r>
              <a:rPr lang="cs-CZ">
                <a:latin typeface="+mn-lt"/>
              </a:rPr>
              <a:t>tumor development</a:t>
            </a:r>
            <a:endParaRPr lang="en-US" dirty="0">
              <a:latin typeface="+mn-lt"/>
            </a:endParaRPr>
          </a:p>
        </p:txBody>
      </p:sp>
      <p:sp>
        <p:nvSpPr>
          <p:cNvPr id="4" name="Obdélník 3"/>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
        <p:nvSpPr>
          <p:cNvPr id="6" name="Rectangle 2"/>
          <p:cNvSpPr txBox="1">
            <a:spLocks noChangeArrowheads="1"/>
          </p:cNvSpPr>
          <p:nvPr/>
        </p:nvSpPr>
        <p:spPr bwMode="auto">
          <a:xfrm>
            <a:off x="58252" y="667823"/>
            <a:ext cx="7956550" cy="592138"/>
          </a:xfrm>
          <a:prstGeom prst="rect">
            <a:avLst/>
          </a:prstGeom>
          <a:noFill/>
          <a:ln w="9525">
            <a:noFill/>
            <a:miter lim="800000"/>
            <a:headEnd/>
            <a:tailEnd/>
          </a:ln>
        </p:spPr>
        <p:txBody>
          <a:bodyPr/>
          <a:lstStyle/>
          <a:p>
            <a:pPr>
              <a:spcBef>
                <a:spcPct val="50000"/>
              </a:spcBef>
            </a:pPr>
            <a:r>
              <a:rPr lang="cs-CZ" sz="2800" b="1" dirty="0" err="1">
                <a:solidFill>
                  <a:srgbClr val="0001DF"/>
                </a:solidFill>
                <a:latin typeface="+mn-lt"/>
              </a:rPr>
              <a:t>Abnormal</a:t>
            </a:r>
            <a:r>
              <a:rPr lang="cs-CZ" sz="2800" b="1" dirty="0">
                <a:solidFill>
                  <a:srgbClr val="0001DF"/>
                </a:solidFill>
                <a:latin typeface="+mn-lt"/>
              </a:rPr>
              <a:t> </a:t>
            </a:r>
            <a:r>
              <a:rPr lang="cs-CZ" sz="2800" b="1" dirty="0" err="1">
                <a:solidFill>
                  <a:srgbClr val="0001DF"/>
                </a:solidFill>
                <a:latin typeface="+mn-lt"/>
              </a:rPr>
              <a:t>renewal</a:t>
            </a:r>
            <a:r>
              <a:rPr lang="cs-CZ" sz="2800" b="1" dirty="0">
                <a:solidFill>
                  <a:srgbClr val="0001DF"/>
                </a:solidFill>
                <a:latin typeface="+mn-lt"/>
              </a:rPr>
              <a:t>: </a:t>
            </a:r>
            <a:r>
              <a:rPr lang="cs-CZ" sz="2800" b="1" dirty="0" err="1">
                <a:solidFill>
                  <a:srgbClr val="0001DF"/>
                </a:solidFill>
                <a:latin typeface="+mn-lt"/>
              </a:rPr>
              <a:t>neo</a:t>
            </a:r>
            <a:r>
              <a:rPr lang="en-US" sz="2800" b="1" dirty="0" err="1">
                <a:solidFill>
                  <a:srgbClr val="0001DF"/>
                </a:solidFill>
                <a:latin typeface="+mn-lt"/>
              </a:rPr>
              <a:t>plasi</a:t>
            </a:r>
            <a:r>
              <a:rPr lang="cs-CZ" sz="2800" b="1" dirty="0">
                <a:solidFill>
                  <a:srgbClr val="0001DF"/>
                </a:solidFill>
                <a:latin typeface="+mn-lt"/>
              </a:rPr>
              <a:t>a</a:t>
            </a:r>
            <a:endParaRPr lang="en-US" sz="2800" b="1" dirty="0">
              <a:solidFill>
                <a:srgbClr val="0001DF"/>
              </a:solidFill>
              <a:latin typeface="+mn-lt"/>
            </a:endParaRPr>
          </a:p>
        </p:txBody>
      </p:sp>
    </p:spTree>
    <p:extLst>
      <p:ext uri="{BB962C8B-B14F-4D97-AF65-F5344CB8AC3E}">
        <p14:creationId xmlns:p14="http://schemas.microsoft.com/office/powerpoint/2010/main" val="3093522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2"/>
          <a:srcRect/>
          <a:stretch>
            <a:fillRect/>
          </a:stretch>
        </p:blipFill>
        <p:spPr bwMode="auto">
          <a:xfrm>
            <a:off x="130175" y="2347913"/>
            <a:ext cx="8766175" cy="2590800"/>
          </a:xfrm>
          <a:prstGeom prst="rect">
            <a:avLst/>
          </a:prstGeom>
          <a:noFill/>
          <a:ln w="9525" algn="ctr">
            <a:noFill/>
            <a:miter lim="800000"/>
            <a:headEnd/>
            <a:tailEnd/>
          </a:ln>
        </p:spPr>
      </p:pic>
      <p:sp>
        <p:nvSpPr>
          <p:cNvPr id="65539" name="Nadpis 1"/>
          <p:cNvSpPr txBox="1">
            <a:spLocks/>
          </p:cNvSpPr>
          <p:nvPr/>
        </p:nvSpPr>
        <p:spPr bwMode="auto">
          <a:xfrm>
            <a:off x="44450" y="719138"/>
            <a:ext cx="7335862" cy="566737"/>
          </a:xfrm>
          <a:prstGeom prst="rect">
            <a:avLst/>
          </a:prstGeom>
          <a:noFill/>
          <a:ln w="9525">
            <a:noFill/>
            <a:miter lim="800000"/>
            <a:headEnd/>
            <a:tailEnd/>
          </a:ln>
        </p:spPr>
        <p:txBody>
          <a:bodyPr/>
          <a:lstStyle/>
          <a:p>
            <a:pPr>
              <a:spcBef>
                <a:spcPct val="50000"/>
              </a:spcBef>
            </a:pPr>
            <a:r>
              <a:rPr lang="en-US" sz="2800" b="1" dirty="0">
                <a:solidFill>
                  <a:srgbClr val="0001DF"/>
                </a:solidFill>
                <a:latin typeface="+mn-lt"/>
              </a:rPr>
              <a:t>Epithelial to mesenchymal transition (EMT)</a:t>
            </a:r>
          </a:p>
        </p:txBody>
      </p:sp>
      <p:sp>
        <p:nvSpPr>
          <p:cNvPr id="65540" name="Rectangle 5"/>
          <p:cNvSpPr>
            <a:spLocks noChangeArrowheads="1"/>
          </p:cNvSpPr>
          <p:nvPr/>
        </p:nvSpPr>
        <p:spPr bwMode="auto">
          <a:xfrm>
            <a:off x="6134100" y="6613525"/>
            <a:ext cx="3009900" cy="214313"/>
          </a:xfrm>
          <a:prstGeom prst="rect">
            <a:avLst/>
          </a:prstGeom>
          <a:noFill/>
          <a:ln w="9525" algn="ctr">
            <a:noFill/>
            <a:miter lim="800000"/>
            <a:headEnd/>
            <a:tailEnd/>
          </a:ln>
        </p:spPr>
        <p:txBody>
          <a:bodyPr wrap="none" anchor="ctr">
            <a:spAutoFit/>
          </a:bodyPr>
          <a:lstStyle/>
          <a:p>
            <a:r>
              <a:rPr lang="en-US" sz="800" i="1" dirty="0"/>
              <a:t>J </a:t>
            </a:r>
            <a:r>
              <a:rPr lang="en-US" sz="800" i="1" dirty="0" err="1"/>
              <a:t>Clin</a:t>
            </a:r>
            <a:r>
              <a:rPr lang="en-US" sz="800" i="1" dirty="0"/>
              <a:t> Invest. </a:t>
            </a:r>
            <a:r>
              <a:rPr lang="en-US" sz="800" dirty="0"/>
              <a:t>2009;119(6):1420–1428. doi:10.1172/JCI39104.</a:t>
            </a:r>
            <a:r>
              <a:rPr lang="en-US" sz="800" b="1" dirty="0"/>
              <a:t> </a:t>
            </a:r>
          </a:p>
        </p:txBody>
      </p:sp>
      <p:sp>
        <p:nvSpPr>
          <p:cNvPr id="7" name="Obdélník 6"/>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Tree>
    <p:extLst>
      <p:ext uri="{BB962C8B-B14F-4D97-AF65-F5344CB8AC3E}">
        <p14:creationId xmlns:p14="http://schemas.microsoft.com/office/powerpoint/2010/main" val="233028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7"/>
          <p:cNvPicPr>
            <a:picLocks noChangeAspect="1" noChangeArrowheads="1"/>
          </p:cNvPicPr>
          <p:nvPr/>
        </p:nvPicPr>
        <p:blipFill>
          <a:blip r:embed="rId2">
            <a:lum contrast="12000"/>
          </a:blip>
          <a:srcRect t="5684" b="52644"/>
          <a:stretch>
            <a:fillRect/>
          </a:stretch>
        </p:blipFill>
        <p:spPr bwMode="auto">
          <a:xfrm>
            <a:off x="44450" y="1484784"/>
            <a:ext cx="4598988" cy="1452562"/>
          </a:xfrm>
          <a:prstGeom prst="rect">
            <a:avLst/>
          </a:prstGeom>
          <a:noFill/>
          <a:ln w="9525" algn="ctr">
            <a:noFill/>
            <a:miter lim="800000"/>
            <a:headEnd/>
            <a:tailEnd/>
          </a:ln>
        </p:spPr>
      </p:pic>
      <p:pic>
        <p:nvPicPr>
          <p:cNvPr id="66562" name="Picture 12" descr="neural%20crest"/>
          <p:cNvPicPr>
            <a:picLocks noChangeAspect="1" noChangeArrowheads="1"/>
          </p:cNvPicPr>
          <p:nvPr/>
        </p:nvPicPr>
        <p:blipFill>
          <a:blip r:embed="rId3">
            <a:lum bright="6000"/>
          </a:blip>
          <a:srcRect l="2954" t="7188" b="5225"/>
          <a:stretch>
            <a:fillRect/>
          </a:stretch>
        </p:blipFill>
        <p:spPr bwMode="auto">
          <a:xfrm>
            <a:off x="2862272" y="2937346"/>
            <a:ext cx="6259293" cy="3874934"/>
          </a:xfrm>
          <a:prstGeom prst="rect">
            <a:avLst/>
          </a:prstGeom>
          <a:noFill/>
          <a:ln w="9525">
            <a:noFill/>
            <a:miter lim="800000"/>
            <a:headEnd/>
            <a:tailEnd/>
          </a:ln>
        </p:spPr>
      </p:pic>
      <p:sp>
        <p:nvSpPr>
          <p:cNvPr id="66563" name="Nadpis 1"/>
          <p:cNvSpPr txBox="1">
            <a:spLocks/>
          </p:cNvSpPr>
          <p:nvPr/>
        </p:nvSpPr>
        <p:spPr bwMode="auto">
          <a:xfrm>
            <a:off x="20649" y="689389"/>
            <a:ext cx="8631238" cy="566737"/>
          </a:xfrm>
          <a:prstGeom prst="rect">
            <a:avLst/>
          </a:prstGeom>
          <a:noFill/>
          <a:ln w="9525">
            <a:noFill/>
            <a:miter lim="800000"/>
            <a:headEnd/>
            <a:tailEnd/>
          </a:ln>
        </p:spPr>
        <p:txBody>
          <a:bodyPr/>
          <a:lstStyle/>
          <a:p>
            <a:pPr>
              <a:spcBef>
                <a:spcPct val="50000"/>
              </a:spcBef>
            </a:pPr>
            <a:r>
              <a:rPr lang="cs-CZ" sz="2800" b="1" dirty="0">
                <a:solidFill>
                  <a:srgbClr val="0001DF"/>
                </a:solidFill>
                <a:latin typeface="+mn-lt"/>
              </a:rPr>
              <a:t>EMT in </a:t>
            </a:r>
            <a:r>
              <a:rPr lang="cs-CZ" sz="2800" b="1" dirty="0" err="1">
                <a:solidFill>
                  <a:srgbClr val="0001DF"/>
                </a:solidFill>
                <a:latin typeface="+mn-lt"/>
              </a:rPr>
              <a:t>embryonic</a:t>
            </a:r>
            <a:r>
              <a:rPr lang="cs-CZ" sz="2800" b="1" dirty="0">
                <a:solidFill>
                  <a:srgbClr val="0001DF"/>
                </a:solidFill>
                <a:latin typeface="+mn-lt"/>
              </a:rPr>
              <a:t> </a:t>
            </a:r>
            <a:r>
              <a:rPr lang="cs-CZ" sz="2800" b="1" dirty="0" err="1">
                <a:solidFill>
                  <a:srgbClr val="0001DF"/>
                </a:solidFill>
                <a:latin typeface="+mn-lt"/>
              </a:rPr>
              <a:t>development</a:t>
            </a:r>
            <a:endParaRPr lang="cs-CZ" sz="2800" b="1" dirty="0">
              <a:solidFill>
                <a:srgbClr val="0001DF"/>
              </a:solidFill>
              <a:latin typeface="+mn-lt"/>
            </a:endParaRPr>
          </a:p>
        </p:txBody>
      </p:sp>
      <p:sp>
        <p:nvSpPr>
          <p:cNvPr id="5" name="Obdélník 4"/>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Tree>
    <p:extLst>
      <p:ext uri="{BB962C8B-B14F-4D97-AF65-F5344CB8AC3E}">
        <p14:creationId xmlns:p14="http://schemas.microsoft.com/office/powerpoint/2010/main" val="2037443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http://static.jci.org/content_assets/manuscripts/38000/38019/large/JCI38019.f1.jpg"/>
          <p:cNvPicPr>
            <a:picLocks noChangeAspect="1" noChangeArrowheads="1"/>
          </p:cNvPicPr>
          <p:nvPr/>
        </p:nvPicPr>
        <p:blipFill>
          <a:blip r:embed="rId2"/>
          <a:srcRect r="35513"/>
          <a:stretch>
            <a:fillRect/>
          </a:stretch>
        </p:blipFill>
        <p:spPr bwMode="auto">
          <a:xfrm>
            <a:off x="0" y="1557338"/>
            <a:ext cx="7451725" cy="2427287"/>
          </a:xfrm>
          <a:prstGeom prst="rect">
            <a:avLst/>
          </a:prstGeom>
          <a:noFill/>
          <a:ln w="9525">
            <a:noFill/>
            <a:miter lim="800000"/>
            <a:headEnd/>
            <a:tailEnd/>
          </a:ln>
        </p:spPr>
      </p:pic>
      <p:pic>
        <p:nvPicPr>
          <p:cNvPr id="68610" name="Picture 4" descr="http://static.jci.org/content_assets/manuscripts/38000/38019/large/JCI38019.f1.jpg"/>
          <p:cNvPicPr>
            <a:picLocks noChangeAspect="1" noChangeArrowheads="1"/>
          </p:cNvPicPr>
          <p:nvPr/>
        </p:nvPicPr>
        <p:blipFill>
          <a:blip r:embed="rId2"/>
          <a:srcRect l="59018"/>
          <a:stretch>
            <a:fillRect/>
          </a:stretch>
        </p:blipFill>
        <p:spPr bwMode="auto">
          <a:xfrm>
            <a:off x="4572000" y="4270375"/>
            <a:ext cx="4572000" cy="2343150"/>
          </a:xfrm>
          <a:prstGeom prst="rect">
            <a:avLst/>
          </a:prstGeom>
          <a:noFill/>
          <a:ln w="9525">
            <a:noFill/>
            <a:miter lim="800000"/>
            <a:headEnd/>
            <a:tailEnd/>
          </a:ln>
        </p:spPr>
      </p:pic>
      <p:sp>
        <p:nvSpPr>
          <p:cNvPr id="68611" name="Nadpis 1"/>
          <p:cNvSpPr txBox="1">
            <a:spLocks/>
          </p:cNvSpPr>
          <p:nvPr/>
        </p:nvSpPr>
        <p:spPr bwMode="auto">
          <a:xfrm>
            <a:off x="44450" y="847726"/>
            <a:ext cx="8631238" cy="566737"/>
          </a:xfrm>
          <a:prstGeom prst="rect">
            <a:avLst/>
          </a:prstGeom>
          <a:noFill/>
          <a:ln w="9525">
            <a:noFill/>
            <a:miter lim="800000"/>
            <a:headEnd/>
            <a:tailEnd/>
          </a:ln>
        </p:spPr>
        <p:txBody>
          <a:bodyPr/>
          <a:lstStyle/>
          <a:p>
            <a:pPr>
              <a:spcBef>
                <a:spcPct val="50000"/>
              </a:spcBef>
            </a:pPr>
            <a:r>
              <a:rPr lang="cs-CZ" sz="2800" b="1" dirty="0">
                <a:solidFill>
                  <a:srgbClr val="0001DF"/>
                </a:solidFill>
                <a:latin typeface="+mn-lt"/>
              </a:rPr>
              <a:t>EMT in tumor </a:t>
            </a:r>
            <a:r>
              <a:rPr lang="en-US" sz="2800" b="1" dirty="0">
                <a:solidFill>
                  <a:srgbClr val="0001DF"/>
                </a:solidFill>
                <a:latin typeface="+mn-lt"/>
              </a:rPr>
              <a:t>dissemination</a:t>
            </a:r>
          </a:p>
        </p:txBody>
      </p:sp>
      <p:sp>
        <p:nvSpPr>
          <p:cNvPr id="5" name="Obdélník 4"/>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Tree>
    <p:extLst>
      <p:ext uri="{BB962C8B-B14F-4D97-AF65-F5344CB8AC3E}">
        <p14:creationId xmlns:p14="http://schemas.microsoft.com/office/powerpoint/2010/main" val="1579388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5" descr="68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547688"/>
            <a:ext cx="6191250" cy="57626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http://static.jci.org/content_assets/manuscripts/38000/38019/large/JCI38019.f5.jpg"/>
          <p:cNvPicPr>
            <a:picLocks noChangeAspect="1" noChangeArrowheads="1"/>
          </p:cNvPicPr>
          <p:nvPr/>
        </p:nvPicPr>
        <p:blipFill>
          <a:blip r:embed="rId2"/>
          <a:srcRect/>
          <a:stretch>
            <a:fillRect/>
          </a:stretch>
        </p:blipFill>
        <p:spPr bwMode="auto">
          <a:xfrm>
            <a:off x="44450" y="1193800"/>
            <a:ext cx="8964613" cy="4892675"/>
          </a:xfrm>
          <a:prstGeom prst="rect">
            <a:avLst/>
          </a:prstGeom>
          <a:noFill/>
          <a:ln w="9525">
            <a:noFill/>
            <a:miter lim="800000"/>
            <a:headEnd/>
            <a:tailEnd/>
          </a:ln>
        </p:spPr>
      </p:pic>
      <p:sp>
        <p:nvSpPr>
          <p:cNvPr id="69634" name="Obdélník 4"/>
          <p:cNvSpPr>
            <a:spLocks noChangeArrowheads="1"/>
          </p:cNvSpPr>
          <p:nvPr/>
        </p:nvSpPr>
        <p:spPr bwMode="auto">
          <a:xfrm>
            <a:off x="4572000" y="6597650"/>
            <a:ext cx="4572000" cy="215900"/>
          </a:xfrm>
          <a:prstGeom prst="rect">
            <a:avLst/>
          </a:prstGeom>
          <a:noFill/>
          <a:ln w="9525">
            <a:noFill/>
            <a:miter lim="800000"/>
            <a:headEnd/>
            <a:tailEnd/>
          </a:ln>
        </p:spPr>
        <p:txBody>
          <a:bodyPr>
            <a:spAutoFit/>
          </a:bodyPr>
          <a:lstStyle/>
          <a:p>
            <a:pPr algn="r"/>
            <a:r>
              <a:rPr lang="en-US" sz="800" i="1" dirty="0">
                <a:latin typeface="Calibri" pitchFamily="34" charset="0"/>
              </a:rPr>
              <a:t>J </a:t>
            </a:r>
            <a:r>
              <a:rPr lang="en-US" sz="800" i="1" dirty="0" err="1">
                <a:latin typeface="Calibri" pitchFamily="34" charset="0"/>
              </a:rPr>
              <a:t>Clin</a:t>
            </a:r>
            <a:r>
              <a:rPr lang="en-US" sz="800" i="1" dirty="0">
                <a:latin typeface="Calibri" pitchFamily="34" charset="0"/>
              </a:rPr>
              <a:t> Invest. </a:t>
            </a:r>
            <a:r>
              <a:rPr lang="en-US" sz="800" dirty="0">
                <a:latin typeface="Calibri" pitchFamily="34" charset="0"/>
              </a:rPr>
              <a:t>2009;119(6):1438–1449. doi:10.1172/JCI38019. </a:t>
            </a:r>
          </a:p>
        </p:txBody>
      </p:sp>
      <p:sp>
        <p:nvSpPr>
          <p:cNvPr id="4" name="Nadpis 1"/>
          <p:cNvSpPr txBox="1">
            <a:spLocks/>
          </p:cNvSpPr>
          <p:nvPr/>
        </p:nvSpPr>
        <p:spPr bwMode="auto">
          <a:xfrm>
            <a:off x="79946" y="627063"/>
            <a:ext cx="9064054" cy="566737"/>
          </a:xfrm>
          <a:prstGeom prst="rect">
            <a:avLst/>
          </a:prstGeom>
          <a:noFill/>
          <a:ln w="9525">
            <a:noFill/>
            <a:miter lim="800000"/>
            <a:headEnd/>
            <a:tailEnd/>
          </a:ln>
        </p:spPr>
        <p:txBody>
          <a:bodyPr/>
          <a:lstStyle/>
          <a:p>
            <a:r>
              <a:rPr lang="cs-CZ" sz="2800" b="1" dirty="0">
                <a:solidFill>
                  <a:srgbClr val="0001DF"/>
                </a:solidFill>
                <a:latin typeface="+mn-lt"/>
              </a:rPr>
              <a:t>EMT </a:t>
            </a:r>
            <a:r>
              <a:rPr lang="cs-CZ" sz="2800" b="1" dirty="0" err="1">
                <a:solidFill>
                  <a:srgbClr val="0001DF"/>
                </a:solidFill>
                <a:latin typeface="+mn-lt"/>
              </a:rPr>
              <a:t>overview</a:t>
            </a:r>
            <a:endParaRPr lang="en-US" sz="2800" b="1" dirty="0">
              <a:solidFill>
                <a:srgbClr val="0001DF"/>
              </a:solidFill>
              <a:latin typeface="+mn-lt"/>
            </a:endParaRPr>
          </a:p>
        </p:txBody>
      </p:sp>
      <p:sp>
        <p:nvSpPr>
          <p:cNvPr id="5" name="Obdélník 4"/>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p:cNvSpPr txBox="1"/>
          <p:nvPr/>
        </p:nvSpPr>
        <p:spPr>
          <a:xfrm>
            <a:off x="44285" y="43002"/>
            <a:ext cx="4840171" cy="400110"/>
          </a:xfrm>
          <a:prstGeom prst="rect">
            <a:avLst/>
          </a:prstGeom>
          <a:noFill/>
          <a:ln>
            <a:noFill/>
          </a:ln>
        </p:spPr>
        <p:txBody>
          <a:bodyPr wrap="none" rtlCol="0">
            <a:spAutoFit/>
          </a:bodyPr>
          <a:lstStyle/>
          <a:p>
            <a:r>
              <a:rPr lang="cs-CZ" sz="2000" b="1"/>
              <a:t>PLASTICITY OF EPITHELIAL TISSUES</a:t>
            </a:r>
            <a:endParaRPr lang="cs-CZ" sz="2000" b="1" dirty="0"/>
          </a:p>
        </p:txBody>
      </p:sp>
    </p:spTree>
    <p:extLst>
      <p:ext uri="{BB962C8B-B14F-4D97-AF65-F5344CB8AC3E}">
        <p14:creationId xmlns:p14="http://schemas.microsoft.com/office/powerpoint/2010/main" val="593288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938213"/>
            <a:ext cx="180498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939800"/>
            <a:ext cx="180498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450" y="936625"/>
            <a:ext cx="174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83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244" y="3423941"/>
            <a:ext cx="1742044" cy="234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8312" name="Rectangle 9"/>
          <p:cNvSpPr>
            <a:spLocks noChangeArrowheads="1"/>
          </p:cNvSpPr>
          <p:nvPr/>
        </p:nvSpPr>
        <p:spPr bwMode="auto">
          <a:xfrm>
            <a:off x="251520" y="6385780"/>
            <a:ext cx="3771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u="sng" dirty="0">
                <a:solidFill>
                  <a:srgbClr val="0000B0"/>
                </a:solidFill>
              </a:rPr>
              <a:t>http://www.</a:t>
            </a:r>
            <a:r>
              <a:rPr lang="cs-CZ" altLang="en-US" sz="1800" b="0" u="sng" dirty="0">
                <a:solidFill>
                  <a:srgbClr val="0000B0"/>
                </a:solidFill>
              </a:rPr>
              <a:t>histology.</a:t>
            </a:r>
            <a:r>
              <a:rPr lang="en-US" altLang="en-US" sz="1800" b="0" u="sng" dirty="0">
                <a:solidFill>
                  <a:srgbClr val="0000B0"/>
                </a:solidFill>
              </a:rPr>
              <a:t>med.muni.cz/</a:t>
            </a:r>
          </a:p>
        </p:txBody>
      </p:sp>
      <p:pic>
        <p:nvPicPr>
          <p:cNvPr id="9831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3438525"/>
            <a:ext cx="1827213" cy="2335213"/>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831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2304" y="3446171"/>
            <a:ext cx="17224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Guide to General Histology and Microscopy Anatom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3501" y="1074440"/>
            <a:ext cx="2788770" cy="35064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Obdélník 12"/>
          <p:cNvSpPr/>
          <p:nvPr/>
        </p:nvSpPr>
        <p:spPr>
          <a:xfrm>
            <a:off x="0" y="-2454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ovéPole 13"/>
          <p:cNvSpPr txBox="1"/>
          <p:nvPr/>
        </p:nvSpPr>
        <p:spPr>
          <a:xfrm>
            <a:off x="44285" y="43002"/>
            <a:ext cx="2352119" cy="400110"/>
          </a:xfrm>
          <a:prstGeom prst="rect">
            <a:avLst/>
          </a:prstGeom>
          <a:noFill/>
          <a:ln>
            <a:noFill/>
          </a:ln>
        </p:spPr>
        <p:txBody>
          <a:bodyPr wrap="none" rtlCol="0">
            <a:spAutoFit/>
          </a:bodyPr>
          <a:lstStyle/>
          <a:p>
            <a:pPr>
              <a:spcBef>
                <a:spcPct val="0"/>
              </a:spcBef>
            </a:pPr>
            <a:r>
              <a:rPr lang="cs-CZ" altLang="cs-CZ" sz="2000">
                <a:latin typeface="Arial" panose="020B0604020202020204" pitchFamily="34" charset="0"/>
                <a:cs typeface="Arial" panose="020B0604020202020204" pitchFamily="34" charset="0"/>
              </a:rPr>
              <a:t>FURTHER STUDY</a:t>
            </a:r>
          </a:p>
        </p:txBody>
      </p:sp>
      <p:pic>
        <p:nvPicPr>
          <p:cNvPr id="2" name="Obrázek 1"/>
          <p:cNvPicPr>
            <a:picLocks noChangeAspect="1"/>
          </p:cNvPicPr>
          <p:nvPr/>
        </p:nvPicPr>
        <p:blipFill>
          <a:blip r:embed="rId9"/>
          <a:stretch>
            <a:fillRect/>
          </a:stretch>
        </p:blipFill>
        <p:spPr>
          <a:xfrm>
            <a:off x="5292080" y="3937572"/>
            <a:ext cx="2948727" cy="2817540"/>
          </a:xfrm>
          <a:prstGeom prst="rect">
            <a:avLst/>
          </a:prstGeom>
          <a:ln>
            <a:solidFill>
              <a:schemeClr val="tx1"/>
            </a:solidFill>
          </a:ln>
        </p:spPr>
      </p:pic>
    </p:spTree>
    <p:extLst>
      <p:ext uri="{BB962C8B-B14F-4D97-AF65-F5344CB8AC3E}">
        <p14:creationId xmlns:p14="http://schemas.microsoft.com/office/powerpoint/2010/main" val="691972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ovéPole 1"/>
          <p:cNvSpPr txBox="1">
            <a:spLocks noChangeArrowheads="1"/>
          </p:cNvSpPr>
          <p:nvPr/>
        </p:nvSpPr>
        <p:spPr bwMode="auto">
          <a:xfrm>
            <a:off x="1596221" y="2196935"/>
            <a:ext cx="64556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b="1" dirty="0">
                <a:solidFill>
                  <a:srgbClr val="0001DF"/>
                </a:solidFill>
              </a:rPr>
              <a:t>Thank you for attention</a:t>
            </a:r>
          </a:p>
        </p:txBody>
      </p:sp>
      <p:sp>
        <p:nvSpPr>
          <p:cNvPr id="62467" name="TextovéPole 2"/>
          <p:cNvSpPr txBox="1">
            <a:spLocks noChangeArrowheads="1"/>
          </p:cNvSpPr>
          <p:nvPr/>
        </p:nvSpPr>
        <p:spPr bwMode="auto">
          <a:xfrm>
            <a:off x="3347864" y="5320554"/>
            <a:ext cx="266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solidFill>
                  <a:srgbClr val="0001DF"/>
                </a:solidFill>
              </a:rPr>
              <a:t>pvanhara@med.muni.cz</a:t>
            </a:r>
          </a:p>
        </p:txBody>
      </p:sp>
      <p:sp>
        <p:nvSpPr>
          <p:cNvPr id="2" name="Obdélník 1"/>
          <p:cNvSpPr/>
          <p:nvPr/>
        </p:nvSpPr>
        <p:spPr>
          <a:xfrm>
            <a:off x="3059832" y="5690648"/>
            <a:ext cx="3528392" cy="369332"/>
          </a:xfrm>
          <a:prstGeom prst="rect">
            <a:avLst/>
          </a:prstGeom>
        </p:spPr>
        <p:txBody>
          <a:bodyPr wrap="square">
            <a:spAutoFit/>
          </a:bodyPr>
          <a:lstStyle/>
          <a:p>
            <a:r>
              <a:rPr lang="en-US" u="sng" dirty="0">
                <a:solidFill>
                  <a:srgbClr val="0001DF"/>
                </a:solidFill>
                <a:latin typeface="Calibri" panose="020F0502020204030204" pitchFamily="34" charset="0"/>
                <a:hlinkClick r:id="rId2">
                  <a:extLst>
                    <a:ext uri="{A12FA001-AC4F-418D-AE19-62706E023703}">
                      <ahyp:hlinkClr xmlns:ahyp="http://schemas.microsoft.com/office/drawing/2018/hyperlinkcolor" val="tx"/>
                    </a:ext>
                  </a:extLst>
                </a:hlinkClick>
              </a:rPr>
              <a:t>http://www.</a:t>
            </a:r>
            <a:r>
              <a:rPr lang="cs-CZ" u="sng" dirty="0">
                <a:solidFill>
                  <a:srgbClr val="0001DF"/>
                </a:solidFill>
                <a:latin typeface="Calibri" panose="020F0502020204030204" pitchFamily="34" charset="0"/>
                <a:hlinkClick r:id="rId2">
                  <a:extLst>
                    <a:ext uri="{A12FA001-AC4F-418D-AE19-62706E023703}">
                      <ahyp:hlinkClr xmlns:ahyp="http://schemas.microsoft.com/office/drawing/2018/hyperlinkcolor" val="tx"/>
                    </a:ext>
                  </a:extLst>
                </a:hlinkClick>
              </a:rPr>
              <a:t>histology</a:t>
            </a:r>
            <a:r>
              <a:rPr lang="cs-CZ" u="sng" dirty="0">
                <a:solidFill>
                  <a:srgbClr val="0001DF"/>
                </a:solidFill>
                <a:latin typeface="Calibri" panose="020F0502020204030204" pitchFamily="34" charset="0"/>
              </a:rPr>
              <a:t>.</a:t>
            </a:r>
            <a:r>
              <a:rPr lang="en-US" u="sng" dirty="0">
                <a:solidFill>
                  <a:srgbClr val="0001DF"/>
                </a:solidFill>
                <a:latin typeface="Calibri" panose="020F0502020204030204" pitchFamily="34" charset="0"/>
              </a:rPr>
              <a:t>med.muni.cz</a:t>
            </a:r>
          </a:p>
        </p:txBody>
      </p:sp>
      <p:sp>
        <p:nvSpPr>
          <p:cNvPr id="9" name="TextovéPole 1">
            <a:extLst>
              <a:ext uri="{FF2B5EF4-FFF2-40B4-BE49-F238E27FC236}">
                <a16:creationId xmlns:a16="http://schemas.microsoft.com/office/drawing/2014/main" id="{195B6F35-F97B-436B-BD85-41BB43DC9A74}"/>
              </a:ext>
            </a:extLst>
          </p:cNvPr>
          <p:cNvSpPr txBox="1">
            <a:spLocks noChangeArrowheads="1"/>
          </p:cNvSpPr>
          <p:nvPr/>
        </p:nvSpPr>
        <p:spPr bwMode="auto">
          <a:xfrm>
            <a:off x="2339752" y="3327606"/>
            <a:ext cx="5134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sz="3600" dirty="0" err="1">
                <a:solidFill>
                  <a:srgbClr val="0001DF"/>
                </a:solidFill>
              </a:rPr>
              <a:t>Questions</a:t>
            </a:r>
            <a:r>
              <a:rPr lang="cs-CZ" sz="3600" dirty="0">
                <a:solidFill>
                  <a:srgbClr val="0001DF"/>
                </a:solidFill>
              </a:rPr>
              <a:t>? </a:t>
            </a:r>
            <a:r>
              <a:rPr lang="cs-CZ" sz="3600" dirty="0" err="1">
                <a:solidFill>
                  <a:srgbClr val="0001DF"/>
                </a:solidFill>
              </a:rPr>
              <a:t>Comments</a:t>
            </a:r>
            <a:r>
              <a:rPr lang="cs-CZ" sz="3600" dirty="0">
                <a:solidFill>
                  <a:srgbClr val="0001DF"/>
                </a:solidFill>
              </a:rPr>
              <a:t>?</a:t>
            </a:r>
            <a:endParaRPr lang="en-US" sz="3600" dirty="0">
              <a:solidFill>
                <a:srgbClr val="0001DF"/>
              </a:solidFill>
            </a:endParaRPr>
          </a:p>
        </p:txBody>
      </p:sp>
      <p:sp>
        <p:nvSpPr>
          <p:cNvPr id="3" name="Šipka: dolů 2">
            <a:extLst>
              <a:ext uri="{FF2B5EF4-FFF2-40B4-BE49-F238E27FC236}">
                <a16:creationId xmlns:a16="http://schemas.microsoft.com/office/drawing/2014/main" id="{87A8DE51-909F-4C70-A699-519A37ECF9FC}"/>
              </a:ext>
            </a:extLst>
          </p:cNvPr>
          <p:cNvSpPr/>
          <p:nvPr/>
        </p:nvSpPr>
        <p:spPr>
          <a:xfrm>
            <a:off x="4103948" y="4227761"/>
            <a:ext cx="936104" cy="720080"/>
          </a:xfrm>
          <a:prstGeom prst="downArrow">
            <a:avLst/>
          </a:prstGeom>
          <a:solidFill>
            <a:srgbClr val="0001D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611560" y="620688"/>
            <a:ext cx="2390062" cy="1776074"/>
          </a:xfrm>
          <a:prstGeom prst="rect">
            <a:avLst/>
          </a:prstGeom>
        </p:spPr>
      </p:pic>
      <p:pic>
        <p:nvPicPr>
          <p:cNvPr id="7" name="Obrázek 6"/>
          <p:cNvPicPr>
            <a:picLocks noChangeAspect="1"/>
          </p:cNvPicPr>
          <p:nvPr/>
        </p:nvPicPr>
        <p:blipFill>
          <a:blip r:embed="rId3"/>
          <a:stretch>
            <a:fillRect/>
          </a:stretch>
        </p:blipFill>
        <p:spPr>
          <a:xfrm>
            <a:off x="3313621" y="620688"/>
            <a:ext cx="2368788" cy="1772139"/>
          </a:xfrm>
          <a:prstGeom prst="rect">
            <a:avLst/>
          </a:prstGeom>
        </p:spPr>
      </p:pic>
      <p:pic>
        <p:nvPicPr>
          <p:cNvPr id="8" name="Obrázek 7"/>
          <p:cNvPicPr>
            <a:picLocks noChangeAspect="1"/>
          </p:cNvPicPr>
          <p:nvPr/>
        </p:nvPicPr>
        <p:blipFill>
          <a:blip r:embed="rId4"/>
          <a:stretch>
            <a:fillRect/>
          </a:stretch>
        </p:blipFill>
        <p:spPr>
          <a:xfrm>
            <a:off x="6113200" y="620688"/>
            <a:ext cx="2363843" cy="1772139"/>
          </a:xfrm>
          <a:prstGeom prst="rect">
            <a:avLst/>
          </a:prstGeom>
        </p:spPr>
      </p:pic>
      <p:pic>
        <p:nvPicPr>
          <p:cNvPr id="9" name="Obrázek 8"/>
          <p:cNvPicPr>
            <a:picLocks noChangeAspect="1"/>
          </p:cNvPicPr>
          <p:nvPr/>
        </p:nvPicPr>
        <p:blipFill>
          <a:blip r:embed="rId5"/>
          <a:stretch>
            <a:fillRect/>
          </a:stretch>
        </p:blipFill>
        <p:spPr>
          <a:xfrm>
            <a:off x="611560" y="2795399"/>
            <a:ext cx="2390063" cy="1794802"/>
          </a:xfrm>
          <a:prstGeom prst="rect">
            <a:avLst/>
          </a:prstGeom>
        </p:spPr>
      </p:pic>
      <p:pic>
        <p:nvPicPr>
          <p:cNvPr id="10" name="Obrázek 9"/>
          <p:cNvPicPr>
            <a:picLocks noChangeAspect="1"/>
          </p:cNvPicPr>
          <p:nvPr/>
        </p:nvPicPr>
        <p:blipFill>
          <a:blip r:embed="rId6"/>
          <a:stretch>
            <a:fillRect/>
          </a:stretch>
        </p:blipFill>
        <p:spPr>
          <a:xfrm>
            <a:off x="3313621" y="2795399"/>
            <a:ext cx="2368788" cy="1776591"/>
          </a:xfrm>
          <a:prstGeom prst="rect">
            <a:avLst/>
          </a:prstGeom>
        </p:spPr>
      </p:pic>
      <p:pic>
        <p:nvPicPr>
          <p:cNvPr id="11" name="Obrázek 10"/>
          <p:cNvPicPr>
            <a:picLocks noChangeAspect="1"/>
          </p:cNvPicPr>
          <p:nvPr/>
        </p:nvPicPr>
        <p:blipFill>
          <a:blip r:embed="rId7"/>
          <a:stretch>
            <a:fillRect/>
          </a:stretch>
        </p:blipFill>
        <p:spPr>
          <a:xfrm>
            <a:off x="6113200" y="2795399"/>
            <a:ext cx="2363843" cy="1773624"/>
          </a:xfrm>
          <a:prstGeom prst="rect">
            <a:avLst/>
          </a:prstGeom>
        </p:spPr>
      </p:pic>
      <p:pic>
        <p:nvPicPr>
          <p:cNvPr id="12" name="Obrázek 11"/>
          <p:cNvPicPr>
            <a:picLocks noChangeAspect="1"/>
          </p:cNvPicPr>
          <p:nvPr/>
        </p:nvPicPr>
        <p:blipFill>
          <a:blip r:embed="rId8"/>
          <a:stretch>
            <a:fillRect/>
          </a:stretch>
        </p:blipFill>
        <p:spPr>
          <a:xfrm>
            <a:off x="611559" y="4974282"/>
            <a:ext cx="2390063" cy="1791799"/>
          </a:xfrm>
          <a:prstGeom prst="rect">
            <a:avLst/>
          </a:prstGeom>
        </p:spPr>
      </p:pic>
      <p:pic>
        <p:nvPicPr>
          <p:cNvPr id="13" name="Obrázek 12"/>
          <p:cNvPicPr>
            <a:picLocks noChangeAspect="1"/>
          </p:cNvPicPr>
          <p:nvPr/>
        </p:nvPicPr>
        <p:blipFill>
          <a:blip r:embed="rId9"/>
          <a:stretch>
            <a:fillRect/>
          </a:stretch>
        </p:blipFill>
        <p:spPr>
          <a:xfrm>
            <a:off x="3304331" y="4954124"/>
            <a:ext cx="2378078" cy="1785791"/>
          </a:xfrm>
          <a:prstGeom prst="rect">
            <a:avLst/>
          </a:prstGeom>
        </p:spPr>
      </p:pic>
      <p:pic>
        <p:nvPicPr>
          <p:cNvPr id="14" name="Obrázek 13"/>
          <p:cNvPicPr>
            <a:picLocks noChangeAspect="1"/>
          </p:cNvPicPr>
          <p:nvPr/>
        </p:nvPicPr>
        <p:blipFill>
          <a:blip r:embed="rId10"/>
          <a:stretch>
            <a:fillRect/>
          </a:stretch>
        </p:blipFill>
        <p:spPr>
          <a:xfrm>
            <a:off x="6113200" y="4954124"/>
            <a:ext cx="2385050" cy="1785791"/>
          </a:xfrm>
          <a:prstGeom prst="rect">
            <a:avLst/>
          </a:prstGeom>
        </p:spPr>
      </p:pic>
      <p:sp>
        <p:nvSpPr>
          <p:cNvPr id="15" name="Obdélník 14"/>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44285" y="43002"/>
            <a:ext cx="4864409" cy="400110"/>
          </a:xfrm>
          <a:prstGeom prst="rect">
            <a:avLst/>
          </a:prstGeom>
          <a:noFill/>
          <a:ln>
            <a:noFill/>
          </a:ln>
        </p:spPr>
        <p:txBody>
          <a:bodyPr wrap="none" rtlCol="0">
            <a:spAutoFit/>
          </a:bodyPr>
          <a:lstStyle/>
          <a:p>
            <a:r>
              <a:rPr lang="cs-CZ" sz="2000" b="1" dirty="0"/>
              <a:t>EPITHELIAL VARIABILITY IN HUMANS</a:t>
            </a:r>
          </a:p>
        </p:txBody>
      </p:sp>
    </p:spTree>
    <p:extLst>
      <p:ext uri="{BB962C8B-B14F-4D97-AF65-F5344CB8AC3E}">
        <p14:creationId xmlns:p14="http://schemas.microsoft.com/office/powerpoint/2010/main" val="1326245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79388" y="2616200"/>
            <a:ext cx="4897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a:latin typeface="+mn-lt"/>
              </a:rPr>
              <a:t> Typical </a:t>
            </a:r>
            <a:r>
              <a:rPr lang="en-US" sz="1600" b="1" dirty="0">
                <a:latin typeface="+mn-lt"/>
              </a:rPr>
              <a:t>morphology</a:t>
            </a:r>
            <a:r>
              <a:rPr lang="en-US" sz="1600" dirty="0">
                <a:latin typeface="+mn-lt"/>
              </a:rPr>
              <a:t> and </a:t>
            </a:r>
            <a:r>
              <a:rPr lang="en-US" sz="1600" b="1" dirty="0">
                <a:latin typeface="+mn-lt"/>
              </a:rPr>
              <a:t>cell connections </a:t>
            </a:r>
          </a:p>
        </p:txBody>
      </p:sp>
      <p:sp>
        <p:nvSpPr>
          <p:cNvPr id="4100" name="Rectangle 6"/>
          <p:cNvSpPr>
            <a:spLocks noChangeArrowheads="1"/>
          </p:cNvSpPr>
          <p:nvPr/>
        </p:nvSpPr>
        <p:spPr bwMode="auto">
          <a:xfrm>
            <a:off x="179388" y="765175"/>
            <a:ext cx="8929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a:latin typeface="+mn-lt"/>
              </a:rPr>
              <a:t> </a:t>
            </a:r>
            <a:r>
              <a:rPr lang="en-US" sz="1600" b="1" dirty="0">
                <a:latin typeface="+mn-lt"/>
              </a:rPr>
              <a:t>Avascular</a:t>
            </a:r>
            <a:r>
              <a:rPr lang="en-US" sz="1600" dirty="0">
                <a:latin typeface="+mn-lt"/>
              </a:rPr>
              <a:t> (without blood supply) – nutrition by diffusion from a highly vascular and innervated area of loose connective tissue (</a:t>
            </a:r>
            <a:r>
              <a:rPr lang="en-US" sz="1600" i="1" dirty="0">
                <a:latin typeface="+mn-lt"/>
              </a:rPr>
              <a:t>lamina </a:t>
            </a:r>
            <a:r>
              <a:rPr lang="en-US" sz="1600" i="1" dirty="0" err="1">
                <a:latin typeface="+mn-lt"/>
              </a:rPr>
              <a:t>propria</a:t>
            </a:r>
            <a:r>
              <a:rPr lang="en-US" sz="1600" dirty="0">
                <a:latin typeface="+mn-lt"/>
              </a:rPr>
              <a:t>) just below the basement membrane</a:t>
            </a:r>
          </a:p>
        </p:txBody>
      </p:sp>
      <p:sp>
        <p:nvSpPr>
          <p:cNvPr id="4101" name="Rectangle 7"/>
          <p:cNvSpPr>
            <a:spLocks noChangeArrowheads="1"/>
          </p:cNvSpPr>
          <p:nvPr/>
        </p:nvSpPr>
        <p:spPr bwMode="auto">
          <a:xfrm>
            <a:off x="179388" y="1768475"/>
            <a:ext cx="8461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sz="1600" dirty="0">
                <a:latin typeface="+mn-lt"/>
              </a:rPr>
              <a:t> </a:t>
            </a:r>
            <a:r>
              <a:rPr lang="en-US" sz="1600" b="1" dirty="0">
                <a:latin typeface="+mn-lt"/>
              </a:rPr>
              <a:t>Highly cellular </a:t>
            </a:r>
            <a:r>
              <a:rPr lang="en-US" sz="1600" dirty="0">
                <a:latin typeface="+mn-lt"/>
              </a:rPr>
              <a:t>– cohesive sheet or groups of cells with no or little extracellular matrix  </a:t>
            </a:r>
          </a:p>
        </p:txBody>
      </p:sp>
      <p:pic>
        <p:nvPicPr>
          <p:cNvPr id="410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76575"/>
            <a:ext cx="24669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5069" y="3717032"/>
            <a:ext cx="2753861" cy="269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Výsledek obrázku pro confluent A27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005064"/>
            <a:ext cx="2868974" cy="2295179"/>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0" y="0"/>
            <a:ext cx="9144000" cy="505920"/>
          </a:xfrm>
          <a:prstGeom prst="rect">
            <a:avLst/>
          </a:prstGeom>
          <a:gradFill flip="none" rotWithShape="1">
            <a:gsLst>
              <a:gs pos="0">
                <a:schemeClr val="accent1">
                  <a:lumMod val="5000"/>
                  <a:lumOff val="95000"/>
                </a:schemeClr>
              </a:gs>
              <a:gs pos="58000">
                <a:srgbClr val="FF00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44285" y="43002"/>
            <a:ext cx="6954533" cy="400110"/>
          </a:xfrm>
          <a:prstGeom prst="rect">
            <a:avLst/>
          </a:prstGeom>
          <a:noFill/>
          <a:ln>
            <a:noFill/>
          </a:ln>
        </p:spPr>
        <p:txBody>
          <a:bodyPr wrap="none" rtlCol="0">
            <a:spAutoFit/>
          </a:bodyPr>
          <a:lstStyle/>
          <a:p>
            <a:r>
              <a:rPr lang="cs-CZ" sz="2000" b="1" dirty="0"/>
              <a:t>GENERAL CHARACTERISTICS OF EPITHELIAL TISSUE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d592fcb0-86d1-4bc2-b249-4655c9ec08d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3181</TotalTime>
  <Words>2193</Words>
  <Application>Microsoft Office PowerPoint</Application>
  <PresentationFormat>Předvádění na obrazovce (4:3)</PresentationFormat>
  <Paragraphs>485</Paragraphs>
  <Slides>77</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77</vt:i4>
      </vt:variant>
    </vt:vector>
  </HeadingPairs>
  <TitlesOfParts>
    <vt:vector size="82" baseType="lpstr">
      <vt:lpstr>Arial</vt:lpstr>
      <vt:lpstr>Calibri</vt:lpstr>
      <vt:lpstr>Symbol</vt:lpstr>
      <vt:lpstr>Wingdings</vt:lpstr>
      <vt:lpstr>Motiv sady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Ways of secretion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Mucous glands</vt:lpstr>
      <vt:lpstr>Prezentace aplikace PowerPoint</vt:lpstr>
      <vt:lpstr>Serous glands</vt:lpstr>
      <vt:lpstr>Mixed glands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Petr Vanhara</dc:creator>
  <cp:lastModifiedBy>Petr Vaňhara</cp:lastModifiedBy>
  <cp:revision>105</cp:revision>
  <dcterms:created xsi:type="dcterms:W3CDTF">2012-03-10T13:01:11Z</dcterms:created>
  <dcterms:modified xsi:type="dcterms:W3CDTF">2024-03-21T12:15:59Z</dcterms:modified>
</cp:coreProperties>
</file>