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7" r:id="rId1"/>
  </p:sldMasterIdLst>
  <p:notesMasterIdLst>
    <p:notesMasterId r:id="rId48"/>
  </p:notesMasterIdLst>
  <p:sldIdLst>
    <p:sldId id="256" r:id="rId2"/>
    <p:sldId id="646" r:id="rId3"/>
    <p:sldId id="699" r:id="rId4"/>
    <p:sldId id="701" r:id="rId5"/>
    <p:sldId id="702" r:id="rId6"/>
    <p:sldId id="703" r:id="rId7"/>
    <p:sldId id="639" r:id="rId8"/>
    <p:sldId id="641" r:id="rId9"/>
    <p:sldId id="705" r:id="rId10"/>
    <p:sldId id="707" r:id="rId11"/>
    <p:sldId id="706" r:id="rId12"/>
    <p:sldId id="704" r:id="rId13"/>
    <p:sldId id="647" r:id="rId14"/>
    <p:sldId id="648" r:id="rId15"/>
    <p:sldId id="652" r:id="rId16"/>
    <p:sldId id="653" r:id="rId17"/>
    <p:sldId id="654" r:id="rId18"/>
    <p:sldId id="668" r:id="rId19"/>
    <p:sldId id="655" r:id="rId20"/>
    <p:sldId id="656" r:id="rId21"/>
    <p:sldId id="671" r:id="rId22"/>
    <p:sldId id="669" r:id="rId23"/>
    <p:sldId id="670" r:id="rId24"/>
    <p:sldId id="673" r:id="rId25"/>
    <p:sldId id="657" r:id="rId26"/>
    <p:sldId id="675" r:id="rId27"/>
    <p:sldId id="695" r:id="rId28"/>
    <p:sldId id="683" r:id="rId29"/>
    <p:sldId id="684" r:id="rId30"/>
    <p:sldId id="696" r:id="rId31"/>
    <p:sldId id="677" r:id="rId32"/>
    <p:sldId id="678" r:id="rId33"/>
    <p:sldId id="680" r:id="rId34"/>
    <p:sldId id="682" r:id="rId35"/>
    <p:sldId id="681" r:id="rId36"/>
    <p:sldId id="662" r:id="rId37"/>
    <p:sldId id="687" r:id="rId38"/>
    <p:sldId id="686" r:id="rId39"/>
    <p:sldId id="688" r:id="rId40"/>
    <p:sldId id="689" r:id="rId41"/>
    <p:sldId id="690" r:id="rId42"/>
    <p:sldId id="691" r:id="rId43"/>
    <p:sldId id="693" r:id="rId44"/>
    <p:sldId id="694" r:id="rId45"/>
    <p:sldId id="664" r:id="rId46"/>
    <p:sldId id="483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21" autoAdjust="0"/>
    <p:restoredTop sz="93223" autoAdjust="0"/>
  </p:normalViewPr>
  <p:slideViewPr>
    <p:cSldViewPr snapToGrid="0">
      <p:cViewPr varScale="1">
        <p:scale>
          <a:sx n="107" d="100"/>
          <a:sy n="107" d="100"/>
        </p:scale>
        <p:origin x="1032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D3FAD-E227-4FA2-99CB-A0C1353492A9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0D12F-39F8-4C59-B32C-0B6B356043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7070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3040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3032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9737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483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459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174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937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0165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3767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375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668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40496-A9E3-1154-950D-D438444D6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30B33E7-D112-85E4-30CA-B521657D90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21F484B-9F68-AB87-6FAD-D9BA87D7AF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Pohyblivost v segmentech – malá, kumulativně!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DF32E55-BC40-28BA-081A-002E747D5F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949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0726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9566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1086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4705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4552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7488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7462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57542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9121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804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C766F-76C7-C5D1-FAA6-6D232A230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DEF8026-B92F-504B-EEB7-1933CAFFB9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C89707A-E2C1-5404-4D33-8629C53D3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4AF128A-A07A-9E43-3772-6F80FC1976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30276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89043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80635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5615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803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57228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7093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737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1800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579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474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0390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3995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D12F-39F8-4C59-B32C-0B6B356043C5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8772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580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5205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3133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1166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1577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0325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4821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0827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014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680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88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299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896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89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222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EBAA-C00B-40DC-B104-70E3CB09F9F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384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5EBAA-C00B-40DC-B104-70E3CB09F9F5}" type="datetimeFigureOut">
              <a:rPr lang="cs-CZ" smtClean="0"/>
              <a:t>14.04.2025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410DF43-EFA9-4671-AD66-D168E68373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061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74CA0A-D5C4-46B8-8F16-507AC38B9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3153" y="1905798"/>
            <a:ext cx="8976809" cy="114168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r>
              <a:rPr lang="cs-CZ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6E8F6B-654E-4224-8517-B5711827C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4151" y="4211734"/>
            <a:ext cx="8131550" cy="2937114"/>
          </a:xfr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chemeClr val="tx1"/>
                </a:solidFill>
              </a:rPr>
              <a:t>Mgr. Veronika Málková </a:t>
            </a:r>
          </a:p>
          <a:p>
            <a:r>
              <a:rPr lang="cs-CZ" sz="2400" b="1" dirty="0">
                <a:solidFill>
                  <a:schemeClr val="tx1"/>
                </a:solidFill>
              </a:rPr>
              <a:t> </a:t>
            </a:r>
          </a:p>
          <a:p>
            <a:endParaRPr lang="cs-CZ" sz="2400" b="1" baseline="300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8ECC4B1-F53A-4221-8ABD-DB0E268B51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87" y="125202"/>
            <a:ext cx="1228754" cy="7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57214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F2AFC-4BBB-ACFF-5D00-D71ABBEA1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8A0B044-16CF-45FB-3DA4-4858C1E4D7E4}"/>
              </a:ext>
            </a:extLst>
          </p:cNvPr>
          <p:cNvSpPr txBox="1"/>
          <p:nvPr/>
        </p:nvSpPr>
        <p:spPr>
          <a:xfrm>
            <a:off x="7684043" y="6187044"/>
            <a:ext cx="1550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Neumann, 2024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3A0BCF0-9554-27AD-3283-73DC748FA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652" y="691126"/>
            <a:ext cx="6677541" cy="547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50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69316-D5E8-D48A-B300-63B45F6DE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E42A5B5-A8D1-FE1F-2E2B-AFF5096CD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533" y="415637"/>
            <a:ext cx="4499785" cy="628798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852C251-70BC-873C-8D31-C84037F85654}"/>
              </a:ext>
            </a:extLst>
          </p:cNvPr>
          <p:cNvSpPr txBox="1"/>
          <p:nvPr/>
        </p:nvSpPr>
        <p:spPr>
          <a:xfrm>
            <a:off x="7684043" y="6187044"/>
            <a:ext cx="1550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Neumann, 2024</a:t>
            </a:r>
          </a:p>
        </p:txBody>
      </p:sp>
    </p:spTree>
    <p:extLst>
      <p:ext uri="{BB962C8B-B14F-4D97-AF65-F5344CB8AC3E}">
        <p14:creationId xmlns:p14="http://schemas.microsoft.com/office/powerpoint/2010/main" val="1006522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8A812-DF42-6044-7367-AC72E918F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3CBD0BF-3D76-A978-7D7C-582CC239291B}"/>
              </a:ext>
            </a:extLst>
          </p:cNvPr>
          <p:cNvSpPr txBox="1"/>
          <p:nvPr/>
        </p:nvSpPr>
        <p:spPr>
          <a:xfrm>
            <a:off x="7684043" y="6340932"/>
            <a:ext cx="1550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Neumann, 2024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92E21DD-3EDE-BD23-9E47-9BD8BBADD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798" y="441638"/>
            <a:ext cx="7772400" cy="589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9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6653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Hluboké svaly zádové (dlouhé svaly):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Systém </a:t>
            </a:r>
            <a:r>
              <a:rPr lang="cs-CZ" sz="1900" b="1" dirty="0" err="1">
                <a:solidFill>
                  <a:schemeClr val="tx1"/>
                </a:solidFill>
              </a:rPr>
              <a:t>spinotransverzální</a:t>
            </a:r>
            <a:r>
              <a:rPr lang="cs-CZ" sz="1900" b="1" dirty="0">
                <a:solidFill>
                  <a:schemeClr val="tx1"/>
                </a:solidFill>
              </a:rPr>
              <a:t> (viz </a:t>
            </a:r>
            <a:r>
              <a:rPr lang="cs-CZ" sz="1900" b="1" dirty="0" err="1">
                <a:solidFill>
                  <a:schemeClr val="tx1"/>
                </a:solidFill>
              </a:rPr>
              <a:t>Cp</a:t>
            </a:r>
            <a:r>
              <a:rPr lang="cs-CZ" sz="1900" b="1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Systém </a:t>
            </a:r>
            <a:r>
              <a:rPr lang="cs-CZ" sz="1900" b="1" dirty="0" err="1">
                <a:solidFill>
                  <a:schemeClr val="tx1"/>
                </a:solidFill>
              </a:rPr>
              <a:t>sakrospinální</a:t>
            </a:r>
            <a:r>
              <a:rPr lang="cs-CZ" sz="1900" b="1" dirty="0">
                <a:solidFill>
                  <a:schemeClr val="tx1"/>
                </a:solidFill>
              </a:rPr>
              <a:t>: souhrnně m. </a:t>
            </a:r>
            <a:r>
              <a:rPr lang="cs-CZ" sz="1900" b="1" dirty="0" err="1">
                <a:solidFill>
                  <a:schemeClr val="tx1"/>
                </a:solidFill>
              </a:rPr>
              <a:t>erector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spinae</a:t>
            </a:r>
            <a:r>
              <a:rPr lang="cs-CZ" sz="1900" b="1" dirty="0">
                <a:solidFill>
                  <a:schemeClr val="tx1"/>
                </a:solidFill>
              </a:rPr>
              <a:t> v kaudální části jednotný, kraniálně se dělí na 2 části: mediální m. </a:t>
            </a:r>
            <a:r>
              <a:rPr lang="cs-CZ" sz="1900" b="1" dirty="0" err="1">
                <a:solidFill>
                  <a:schemeClr val="tx1"/>
                </a:solidFill>
              </a:rPr>
              <a:t>longissimus</a:t>
            </a:r>
            <a:r>
              <a:rPr lang="cs-CZ" sz="1900" b="1" dirty="0">
                <a:solidFill>
                  <a:schemeClr val="tx1"/>
                </a:solidFill>
              </a:rPr>
              <a:t> (</a:t>
            </a:r>
            <a:r>
              <a:rPr lang="cs-CZ" sz="1900" b="1" dirty="0" err="1">
                <a:solidFill>
                  <a:schemeClr val="tx1"/>
                </a:solidFill>
              </a:rPr>
              <a:t>thoracis</a:t>
            </a:r>
            <a:r>
              <a:rPr lang="cs-CZ" sz="1900" b="1" dirty="0">
                <a:solidFill>
                  <a:schemeClr val="tx1"/>
                </a:solidFill>
              </a:rPr>
              <a:t> et </a:t>
            </a:r>
            <a:r>
              <a:rPr lang="cs-CZ" sz="1900" b="1" dirty="0" err="1">
                <a:solidFill>
                  <a:schemeClr val="tx1"/>
                </a:solidFill>
              </a:rPr>
              <a:t>cervicis</a:t>
            </a:r>
            <a:r>
              <a:rPr lang="cs-CZ" sz="1900" b="1" dirty="0">
                <a:solidFill>
                  <a:schemeClr val="tx1"/>
                </a:solidFill>
              </a:rPr>
              <a:t> a </a:t>
            </a:r>
            <a:r>
              <a:rPr lang="cs-CZ" sz="1900" b="1" dirty="0" err="1">
                <a:solidFill>
                  <a:schemeClr val="tx1"/>
                </a:solidFill>
              </a:rPr>
              <a:t>capitis</a:t>
            </a:r>
            <a:r>
              <a:rPr lang="cs-CZ" sz="1900" b="1" dirty="0">
                <a:solidFill>
                  <a:schemeClr val="tx1"/>
                </a:solidFill>
              </a:rPr>
              <a:t>) a laterální m. </a:t>
            </a:r>
            <a:r>
              <a:rPr lang="cs-CZ" sz="1900" b="1" dirty="0" err="1">
                <a:solidFill>
                  <a:schemeClr val="tx1"/>
                </a:solidFill>
              </a:rPr>
              <a:t>iliocostalis</a:t>
            </a:r>
            <a:r>
              <a:rPr lang="cs-CZ" sz="1900" b="1" dirty="0">
                <a:solidFill>
                  <a:schemeClr val="tx1"/>
                </a:solidFill>
              </a:rPr>
              <a:t> (</a:t>
            </a:r>
            <a:r>
              <a:rPr lang="cs-CZ" sz="1900" b="1" dirty="0" err="1">
                <a:solidFill>
                  <a:schemeClr val="tx1"/>
                </a:solidFill>
              </a:rPr>
              <a:t>pars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lumbalis</a:t>
            </a:r>
            <a:r>
              <a:rPr lang="cs-CZ" sz="1900" b="1" dirty="0">
                <a:solidFill>
                  <a:schemeClr val="tx1"/>
                </a:solidFill>
              </a:rPr>
              <a:t>, </a:t>
            </a:r>
            <a:r>
              <a:rPr lang="cs-CZ" sz="1900" b="1" dirty="0" err="1">
                <a:solidFill>
                  <a:schemeClr val="tx1"/>
                </a:solidFill>
              </a:rPr>
              <a:t>pars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thoracis</a:t>
            </a:r>
            <a:r>
              <a:rPr lang="cs-CZ" sz="1900" b="1" dirty="0">
                <a:solidFill>
                  <a:schemeClr val="tx1"/>
                </a:solidFill>
              </a:rPr>
              <a:t>, </a:t>
            </a:r>
            <a:r>
              <a:rPr lang="cs-CZ" sz="1900" b="1" dirty="0" err="1">
                <a:solidFill>
                  <a:schemeClr val="tx1"/>
                </a:solidFill>
              </a:rPr>
              <a:t>pars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cervicis</a:t>
            </a:r>
            <a:r>
              <a:rPr lang="cs-CZ" sz="1900" b="1" dirty="0">
                <a:solidFill>
                  <a:schemeClr val="tx1"/>
                </a:solidFill>
              </a:rPr>
              <a:t>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Odstupuje od </a:t>
            </a:r>
            <a:r>
              <a:rPr lang="cs-CZ" sz="1900" b="1" dirty="0" err="1">
                <a:solidFill>
                  <a:schemeClr val="tx1"/>
                </a:solidFill>
              </a:rPr>
              <a:t>proc</a:t>
            </a:r>
            <a:r>
              <a:rPr lang="cs-CZ" sz="1900" b="1" dirty="0">
                <a:solidFill>
                  <a:schemeClr val="tx1"/>
                </a:solidFill>
              </a:rPr>
              <a:t>. </a:t>
            </a:r>
            <a:r>
              <a:rPr lang="cs-CZ" sz="1900" b="1" dirty="0" err="1">
                <a:solidFill>
                  <a:schemeClr val="tx1"/>
                </a:solidFill>
              </a:rPr>
              <a:t>spinosi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Lp</a:t>
            </a:r>
            <a:r>
              <a:rPr lang="cs-CZ" sz="1900" b="1" dirty="0">
                <a:solidFill>
                  <a:schemeClr val="tx1"/>
                </a:solidFill>
              </a:rPr>
              <a:t>, os </a:t>
            </a:r>
            <a:r>
              <a:rPr lang="cs-CZ" sz="1900" b="1" dirty="0" err="1">
                <a:solidFill>
                  <a:schemeClr val="tx1"/>
                </a:solidFill>
              </a:rPr>
              <a:t>sacrum</a:t>
            </a:r>
            <a:r>
              <a:rPr lang="cs-CZ" sz="1900" b="1" dirty="0">
                <a:solidFill>
                  <a:schemeClr val="tx1"/>
                </a:solidFill>
              </a:rPr>
              <a:t> a od hřebene kosti kyčelní.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Začátek kryt pomocí </a:t>
            </a:r>
            <a:r>
              <a:rPr lang="cs-CZ" sz="1900" b="1" dirty="0" err="1">
                <a:solidFill>
                  <a:schemeClr val="tx1"/>
                </a:solidFill>
              </a:rPr>
              <a:t>fascia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thoracolumbalis</a:t>
            </a:r>
            <a:r>
              <a:rPr lang="cs-CZ" sz="1900" b="1" dirty="0">
                <a:solidFill>
                  <a:schemeClr val="tx1"/>
                </a:solidFill>
              </a:rPr>
              <a:t>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Postupně se upínají na páteři a na žebrech (až k </a:t>
            </a:r>
            <a:r>
              <a:rPr lang="cs-CZ" sz="1900" b="1" dirty="0" err="1">
                <a:solidFill>
                  <a:schemeClr val="tx1"/>
                </a:solidFill>
              </a:rPr>
              <a:t>proc</a:t>
            </a:r>
            <a:r>
              <a:rPr lang="cs-CZ" sz="1900" b="1" dirty="0">
                <a:solidFill>
                  <a:schemeClr val="tx1"/>
                </a:solidFill>
              </a:rPr>
              <a:t>. </a:t>
            </a:r>
            <a:r>
              <a:rPr lang="cs-CZ" sz="1900" b="1" dirty="0" err="1">
                <a:solidFill>
                  <a:schemeClr val="tx1"/>
                </a:solidFill>
              </a:rPr>
              <a:t>mastoideus</a:t>
            </a:r>
            <a:r>
              <a:rPr lang="cs-CZ" sz="1900" b="1" dirty="0">
                <a:solidFill>
                  <a:schemeClr val="tx1"/>
                </a:solidFill>
              </a:rPr>
              <a:t>).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Funkce: při oboustranné kontrakci zaklonění páteře, při jednostranné kontrakci uklání a otáčí páteř na svou stranu.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20159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6653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Hluboké svaly zádové (dlouhé svaly):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Systém </a:t>
            </a:r>
            <a:r>
              <a:rPr lang="cs-CZ" sz="2000" b="1" dirty="0" err="1">
                <a:solidFill>
                  <a:schemeClr val="tx1"/>
                </a:solidFill>
              </a:rPr>
              <a:t>spinospinální</a:t>
            </a:r>
            <a:r>
              <a:rPr lang="cs-CZ" sz="2000" b="1" dirty="0">
                <a:solidFill>
                  <a:schemeClr val="tx1"/>
                </a:solidFill>
              </a:rPr>
              <a:t>: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M. </a:t>
            </a:r>
            <a:r>
              <a:rPr lang="cs-CZ" sz="2000" b="1" dirty="0" err="1">
                <a:solidFill>
                  <a:schemeClr val="tx1"/>
                </a:solidFill>
              </a:rPr>
              <a:t>spinalis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thoracis</a:t>
            </a:r>
            <a:r>
              <a:rPr lang="cs-CZ" sz="2000" b="1" dirty="0">
                <a:solidFill>
                  <a:schemeClr val="tx1"/>
                </a:solidFill>
              </a:rPr>
              <a:t>: mediálně od </a:t>
            </a:r>
            <a:r>
              <a:rPr lang="cs-CZ" sz="2000" b="1" dirty="0" err="1">
                <a:solidFill>
                  <a:schemeClr val="tx1"/>
                </a:solidFill>
              </a:rPr>
              <a:t>sakrospinálního</a:t>
            </a:r>
            <a:r>
              <a:rPr lang="cs-CZ" sz="2000" b="1" dirty="0">
                <a:solidFill>
                  <a:schemeClr val="tx1"/>
                </a:solidFill>
              </a:rPr>
              <a:t> systému, od </a:t>
            </a:r>
            <a:r>
              <a:rPr lang="cs-CZ" sz="2000" b="1" dirty="0" err="1">
                <a:solidFill>
                  <a:schemeClr val="tx1"/>
                </a:solidFill>
              </a:rPr>
              <a:t>procc</a:t>
            </a:r>
            <a:r>
              <a:rPr lang="cs-CZ" sz="2000" b="1" dirty="0">
                <a:solidFill>
                  <a:schemeClr val="tx1"/>
                </a:solidFill>
              </a:rPr>
              <a:t>. </a:t>
            </a:r>
            <a:r>
              <a:rPr lang="cs-CZ" sz="2000" b="1" dirty="0" err="1">
                <a:solidFill>
                  <a:schemeClr val="tx1"/>
                </a:solidFill>
              </a:rPr>
              <a:t>spinosi</a:t>
            </a:r>
            <a:r>
              <a:rPr lang="cs-CZ" sz="2000" b="1" dirty="0">
                <a:solidFill>
                  <a:schemeClr val="tx1"/>
                </a:solidFill>
              </a:rPr>
              <a:t> kraniálních obratlů </a:t>
            </a:r>
            <a:r>
              <a:rPr lang="cs-CZ" sz="2000" b="1" dirty="0" err="1">
                <a:solidFill>
                  <a:schemeClr val="tx1"/>
                </a:solidFill>
              </a:rPr>
              <a:t>Lp</a:t>
            </a:r>
            <a:r>
              <a:rPr lang="cs-CZ" sz="2000" b="1" dirty="0">
                <a:solidFill>
                  <a:schemeClr val="tx1"/>
                </a:solidFill>
              </a:rPr>
              <a:t> a kaudálních obratů </a:t>
            </a:r>
            <a:r>
              <a:rPr lang="cs-CZ" sz="2000" b="1" dirty="0" err="1">
                <a:solidFill>
                  <a:schemeClr val="tx1"/>
                </a:solidFill>
              </a:rPr>
              <a:t>Thp</a:t>
            </a:r>
            <a:r>
              <a:rPr lang="cs-CZ" sz="2000" b="1" dirty="0">
                <a:solidFill>
                  <a:schemeClr val="tx1"/>
                </a:solidFill>
              </a:rPr>
              <a:t> k </a:t>
            </a:r>
            <a:r>
              <a:rPr lang="cs-CZ" sz="2000" b="1" dirty="0" err="1">
                <a:solidFill>
                  <a:schemeClr val="tx1"/>
                </a:solidFill>
              </a:rPr>
              <a:t>procc</a:t>
            </a:r>
            <a:r>
              <a:rPr lang="cs-CZ" sz="2000" b="1" dirty="0">
                <a:solidFill>
                  <a:schemeClr val="tx1"/>
                </a:solidFill>
              </a:rPr>
              <a:t>. </a:t>
            </a:r>
            <a:r>
              <a:rPr lang="cs-CZ" sz="2000" b="1" dirty="0" err="1">
                <a:solidFill>
                  <a:schemeClr val="tx1"/>
                </a:solidFill>
              </a:rPr>
              <a:t>spinosi</a:t>
            </a:r>
            <a:r>
              <a:rPr lang="cs-CZ" sz="2000" b="1" dirty="0">
                <a:solidFill>
                  <a:schemeClr val="tx1"/>
                </a:solidFill>
              </a:rPr>
              <a:t> kraniálních hrudních obratlů.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V </a:t>
            </a:r>
            <a:r>
              <a:rPr lang="cs-CZ" sz="2000" b="1" dirty="0" err="1">
                <a:solidFill>
                  <a:schemeClr val="tx1"/>
                </a:solidFill>
              </a:rPr>
              <a:t>Cp</a:t>
            </a:r>
            <a:r>
              <a:rPr lang="cs-CZ" sz="2000" b="1" dirty="0">
                <a:solidFill>
                  <a:schemeClr val="tx1"/>
                </a:solidFill>
              </a:rPr>
              <a:t> velmi variabilní a často chybí.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Funkce: při jednostranné kontrakci uklání páteř na svou stranu, při oboustranné kontrakci zaklání páteř.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Systém </a:t>
            </a:r>
            <a:r>
              <a:rPr lang="cs-CZ" sz="2000" b="1" dirty="0" err="1">
                <a:solidFill>
                  <a:schemeClr val="tx1"/>
                </a:solidFill>
              </a:rPr>
              <a:t>transverzospinální</a:t>
            </a:r>
            <a:r>
              <a:rPr lang="cs-CZ" sz="2000" b="1" dirty="0">
                <a:solidFill>
                  <a:schemeClr val="tx1"/>
                </a:solidFill>
              </a:rPr>
              <a:t> (viz </a:t>
            </a:r>
            <a:r>
              <a:rPr lang="cs-CZ" sz="2000" b="1" dirty="0" err="1">
                <a:solidFill>
                  <a:schemeClr val="tx1"/>
                </a:solidFill>
              </a:rPr>
              <a:t>Cp</a:t>
            </a:r>
            <a:r>
              <a:rPr lang="cs-CZ" sz="2000" b="1" dirty="0">
                <a:solidFill>
                  <a:schemeClr val="tx1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123170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6653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Hluboké svaly zádové (krátké svaly):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mm. </a:t>
            </a:r>
            <a:r>
              <a:rPr lang="cs-CZ" sz="2000" b="1" dirty="0" err="1">
                <a:solidFill>
                  <a:schemeClr val="tx1"/>
                </a:solidFill>
              </a:rPr>
              <a:t>interspinales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mm. </a:t>
            </a:r>
            <a:r>
              <a:rPr lang="cs-CZ" sz="2000" b="1" dirty="0" err="1">
                <a:solidFill>
                  <a:schemeClr val="tx1"/>
                </a:solidFill>
              </a:rPr>
              <a:t>intertransversarii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>
                <a:solidFill>
                  <a:schemeClr val="tx1"/>
                </a:solidFill>
              </a:rPr>
              <a:t>Povrchové svaly zádové: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1. vrstva: </a:t>
            </a:r>
            <a:r>
              <a:rPr lang="cs-CZ" sz="2000" b="1" dirty="0" err="1">
                <a:solidFill>
                  <a:schemeClr val="tx1"/>
                </a:solidFill>
              </a:rPr>
              <a:t>spinohumerální</a:t>
            </a:r>
            <a:r>
              <a:rPr lang="cs-CZ" sz="2000" b="1" dirty="0">
                <a:solidFill>
                  <a:schemeClr val="tx1"/>
                </a:solidFill>
              </a:rPr>
              <a:t> svaly (m. </a:t>
            </a:r>
            <a:r>
              <a:rPr lang="cs-CZ" sz="2000" b="1" dirty="0" err="1">
                <a:solidFill>
                  <a:schemeClr val="tx1"/>
                </a:solidFill>
              </a:rPr>
              <a:t>trapezius</a:t>
            </a:r>
            <a:r>
              <a:rPr lang="cs-CZ" sz="2000" b="1" dirty="0">
                <a:solidFill>
                  <a:schemeClr val="tx1"/>
                </a:solidFill>
              </a:rPr>
              <a:t>, m. </a:t>
            </a:r>
            <a:r>
              <a:rPr lang="cs-CZ" sz="2000" b="1" dirty="0" err="1">
                <a:solidFill>
                  <a:schemeClr val="tx1"/>
                </a:solidFill>
              </a:rPr>
              <a:t>latissimus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dorsi</a:t>
            </a:r>
            <a:r>
              <a:rPr lang="cs-CZ" sz="2000" b="1" dirty="0">
                <a:solidFill>
                  <a:schemeClr val="tx1"/>
                </a:solidFill>
              </a:rPr>
              <a:t>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2. vrstva: </a:t>
            </a:r>
            <a:r>
              <a:rPr lang="cs-CZ" sz="2000" b="1" dirty="0" err="1">
                <a:solidFill>
                  <a:schemeClr val="tx1"/>
                </a:solidFill>
              </a:rPr>
              <a:t>spinoskapulární</a:t>
            </a:r>
            <a:r>
              <a:rPr lang="cs-CZ" sz="2000" b="1" dirty="0">
                <a:solidFill>
                  <a:schemeClr val="tx1"/>
                </a:solidFill>
              </a:rPr>
              <a:t> svaly (mm. </a:t>
            </a:r>
            <a:r>
              <a:rPr lang="cs-CZ" sz="2000" b="1" dirty="0" err="1">
                <a:solidFill>
                  <a:schemeClr val="tx1"/>
                </a:solidFill>
              </a:rPr>
              <a:t>rhomboideii</a:t>
            </a:r>
            <a:r>
              <a:rPr lang="cs-CZ" sz="2000" b="1" dirty="0">
                <a:solidFill>
                  <a:schemeClr val="tx1"/>
                </a:solidFill>
              </a:rPr>
              <a:t>, m. levator </a:t>
            </a:r>
            <a:r>
              <a:rPr lang="cs-CZ" sz="2000" b="1" dirty="0" err="1">
                <a:solidFill>
                  <a:schemeClr val="tx1"/>
                </a:solidFill>
              </a:rPr>
              <a:t>scapulae</a:t>
            </a:r>
            <a:r>
              <a:rPr lang="cs-CZ" sz="2000" b="1" dirty="0">
                <a:solidFill>
                  <a:schemeClr val="tx1"/>
                </a:solidFill>
              </a:rPr>
              <a:t>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3. vrstva: </a:t>
            </a:r>
            <a:r>
              <a:rPr lang="cs-CZ" sz="2000" b="1" dirty="0" err="1">
                <a:solidFill>
                  <a:schemeClr val="tx1"/>
                </a:solidFill>
              </a:rPr>
              <a:t>spinokostální</a:t>
            </a:r>
            <a:r>
              <a:rPr lang="cs-CZ" sz="2000" b="1" dirty="0">
                <a:solidFill>
                  <a:schemeClr val="tx1"/>
                </a:solidFill>
              </a:rPr>
              <a:t> svaly (m. </a:t>
            </a:r>
            <a:r>
              <a:rPr lang="cs-CZ" sz="2000" b="1" dirty="0" err="1">
                <a:solidFill>
                  <a:schemeClr val="tx1"/>
                </a:solidFill>
              </a:rPr>
              <a:t>serratus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posterior</a:t>
            </a:r>
            <a:r>
              <a:rPr lang="cs-CZ" sz="2000" b="1" dirty="0">
                <a:solidFill>
                  <a:schemeClr val="tx1"/>
                </a:solidFill>
              </a:rPr>
              <a:t> superior et </a:t>
            </a:r>
            <a:r>
              <a:rPr lang="cs-CZ" sz="2000" b="1" dirty="0" err="1">
                <a:solidFill>
                  <a:schemeClr val="tx1"/>
                </a:solidFill>
              </a:rPr>
              <a:t>inferior</a:t>
            </a:r>
            <a:r>
              <a:rPr lang="cs-CZ" sz="2000" b="1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653460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6653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Povrchové svaly zádové: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tx1"/>
                </a:solidFill>
              </a:rPr>
              <a:t>Spinohumerální</a:t>
            </a:r>
            <a:r>
              <a:rPr lang="cs-CZ" sz="2000" b="1" dirty="0">
                <a:solidFill>
                  <a:schemeClr val="tx1"/>
                </a:solidFill>
              </a:rPr>
              <a:t> svaly: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M. </a:t>
            </a:r>
            <a:r>
              <a:rPr lang="cs-CZ" sz="2000" b="1" dirty="0" err="1">
                <a:solidFill>
                  <a:schemeClr val="tx1"/>
                </a:solidFill>
              </a:rPr>
              <a:t>trapezius</a:t>
            </a:r>
            <a:r>
              <a:rPr lang="cs-CZ" sz="2000" b="1" dirty="0">
                <a:solidFill>
                  <a:schemeClr val="tx1"/>
                </a:solidFill>
              </a:rPr>
              <a:t>: viz </a:t>
            </a:r>
            <a:r>
              <a:rPr lang="cs-CZ" sz="2000" b="1" dirty="0" err="1">
                <a:solidFill>
                  <a:schemeClr val="tx1"/>
                </a:solidFill>
              </a:rPr>
              <a:t>Cp</a:t>
            </a:r>
            <a:r>
              <a:rPr lang="cs-CZ" sz="2000" b="1" dirty="0">
                <a:solidFill>
                  <a:schemeClr val="tx1"/>
                </a:solidFill>
              </a:rPr>
              <a:t> + s</a:t>
            </a:r>
            <a:r>
              <a:rPr lang="cs-CZ" sz="2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tabilizační funkce</a:t>
            </a:r>
            <a:r>
              <a:rPr lang="cs-CZ" sz="2000" b="1" dirty="0">
                <a:solidFill>
                  <a:schemeClr val="tx1"/>
                </a:solidFill>
                <a:ea typeface="Times New Roman" panose="02020603050405020304" pitchFamily="18" charset="0"/>
              </a:rPr>
              <a:t>: s</a:t>
            </a:r>
            <a:r>
              <a:rPr lang="cs-CZ" sz="2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tabilizace lopatky při pohybech paže a stabilizace </a:t>
            </a:r>
            <a:r>
              <a:rPr lang="cs-CZ" sz="20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Cp</a:t>
            </a:r>
            <a:r>
              <a:rPr lang="cs-CZ" sz="2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a </a:t>
            </a:r>
            <a:r>
              <a:rPr lang="cs-CZ" sz="20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Thp</a:t>
            </a:r>
            <a:r>
              <a:rPr lang="cs-CZ" sz="2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</a:t>
            </a:r>
            <a:endParaRPr lang="cs-CZ" sz="2000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M. </a:t>
            </a:r>
            <a:r>
              <a:rPr lang="cs-CZ" sz="2000" b="1" dirty="0" err="1">
                <a:solidFill>
                  <a:schemeClr val="tx1"/>
                </a:solidFill>
              </a:rPr>
              <a:t>latissimus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dorsi</a:t>
            </a:r>
            <a:r>
              <a:rPr lang="cs-CZ" sz="2000" b="1" dirty="0">
                <a:solidFill>
                  <a:schemeClr val="tx1"/>
                </a:solidFill>
              </a:rPr>
              <a:t>: 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Prostřednictvím </a:t>
            </a:r>
            <a:r>
              <a:rPr lang="cs-CZ" sz="1800" b="1" dirty="0" err="1">
                <a:solidFill>
                  <a:schemeClr val="tx1"/>
                </a:solidFill>
              </a:rPr>
              <a:t>fascia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thoracolumbalis</a:t>
            </a:r>
            <a:r>
              <a:rPr lang="cs-CZ" sz="1800" b="1" dirty="0">
                <a:solidFill>
                  <a:schemeClr val="tx1"/>
                </a:solidFill>
              </a:rPr>
              <a:t> od </a:t>
            </a:r>
            <a:r>
              <a:rPr lang="cs-CZ" sz="1800" b="1" dirty="0" err="1">
                <a:solidFill>
                  <a:schemeClr val="tx1"/>
                </a:solidFill>
              </a:rPr>
              <a:t>proc</a:t>
            </a:r>
            <a:r>
              <a:rPr lang="cs-CZ" sz="1800" b="1" dirty="0">
                <a:solidFill>
                  <a:schemeClr val="tx1"/>
                </a:solidFill>
              </a:rPr>
              <a:t>. </a:t>
            </a:r>
            <a:r>
              <a:rPr lang="cs-CZ" sz="1800" b="1" dirty="0" err="1">
                <a:solidFill>
                  <a:schemeClr val="tx1"/>
                </a:solidFill>
              </a:rPr>
              <a:t>spinosi</a:t>
            </a:r>
            <a:r>
              <a:rPr lang="cs-CZ" sz="1800" b="1" dirty="0">
                <a:solidFill>
                  <a:schemeClr val="tx1"/>
                </a:solidFill>
              </a:rPr>
              <a:t> kaudální </a:t>
            </a:r>
            <a:r>
              <a:rPr lang="cs-CZ" sz="1800" b="1" dirty="0" err="1">
                <a:solidFill>
                  <a:schemeClr val="tx1"/>
                </a:solidFill>
              </a:rPr>
              <a:t>Thp</a:t>
            </a:r>
            <a:r>
              <a:rPr lang="cs-CZ" sz="1800" b="1" dirty="0">
                <a:solidFill>
                  <a:schemeClr val="tx1"/>
                </a:solidFill>
              </a:rPr>
              <a:t>, celé </a:t>
            </a:r>
            <a:r>
              <a:rPr lang="cs-CZ" sz="1800" b="1" dirty="0" err="1">
                <a:solidFill>
                  <a:schemeClr val="tx1"/>
                </a:solidFill>
              </a:rPr>
              <a:t>Lp</a:t>
            </a:r>
            <a:r>
              <a:rPr lang="cs-CZ" sz="1800" b="1" dirty="0">
                <a:solidFill>
                  <a:schemeClr val="tx1"/>
                </a:solidFill>
              </a:rPr>
              <a:t>, zadní části os </a:t>
            </a:r>
            <a:r>
              <a:rPr lang="cs-CZ" sz="1800" b="1" dirty="0" err="1">
                <a:solidFill>
                  <a:schemeClr val="tx1"/>
                </a:solidFill>
              </a:rPr>
              <a:t>sacrum</a:t>
            </a:r>
            <a:r>
              <a:rPr lang="cs-CZ" sz="1800" b="1" dirty="0">
                <a:solidFill>
                  <a:schemeClr val="tx1"/>
                </a:solidFill>
              </a:rPr>
              <a:t> a </a:t>
            </a:r>
            <a:r>
              <a:rPr lang="cs-CZ" sz="1800" b="1" dirty="0" err="1">
                <a:solidFill>
                  <a:schemeClr val="tx1"/>
                </a:solidFill>
              </a:rPr>
              <a:t>crista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iliaca</a:t>
            </a:r>
            <a:r>
              <a:rPr lang="cs-CZ" sz="1800" b="1" dirty="0">
                <a:solidFill>
                  <a:schemeClr val="tx1"/>
                </a:solidFill>
              </a:rPr>
              <a:t> na </a:t>
            </a:r>
            <a:r>
              <a:rPr lang="cs-CZ" sz="1800" b="1" dirty="0" err="1">
                <a:solidFill>
                  <a:schemeClr val="tx1"/>
                </a:solidFill>
              </a:rPr>
              <a:t>crista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tuberculi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minoris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humeri</a:t>
            </a:r>
            <a:r>
              <a:rPr lang="cs-CZ" sz="1800" b="1" dirty="0">
                <a:solidFill>
                  <a:schemeClr val="tx1"/>
                </a:solidFill>
              </a:rPr>
              <a:t>.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Funkce: addukce paže, extenze paže, účast na extenzi trupu.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18715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6653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Povrchové svaly zádové: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tx1"/>
                </a:solidFill>
              </a:rPr>
              <a:t>Spinoskapulární</a:t>
            </a:r>
            <a:r>
              <a:rPr lang="cs-CZ" sz="2000" b="1" dirty="0">
                <a:solidFill>
                  <a:schemeClr val="tx1"/>
                </a:solidFill>
              </a:rPr>
              <a:t> svaly: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M. levator </a:t>
            </a:r>
            <a:r>
              <a:rPr lang="cs-CZ" b="1" dirty="0" err="1">
                <a:solidFill>
                  <a:schemeClr val="tx1"/>
                </a:solidFill>
              </a:rPr>
              <a:t>scapulae</a:t>
            </a:r>
            <a:r>
              <a:rPr lang="cs-CZ" b="1" dirty="0">
                <a:solidFill>
                  <a:schemeClr val="tx1"/>
                </a:solidFill>
              </a:rPr>
              <a:t>: viz. </a:t>
            </a:r>
            <a:r>
              <a:rPr lang="cs-CZ" b="1" dirty="0" err="1">
                <a:solidFill>
                  <a:schemeClr val="tx1"/>
                </a:solidFill>
              </a:rPr>
              <a:t>Cp</a:t>
            </a:r>
            <a:endParaRPr lang="cs-CZ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M. </a:t>
            </a:r>
            <a:r>
              <a:rPr lang="cs-CZ" b="1" dirty="0" err="1">
                <a:solidFill>
                  <a:schemeClr val="tx1"/>
                </a:solidFill>
              </a:rPr>
              <a:t>rhomboideus</a:t>
            </a:r>
            <a:r>
              <a:rPr lang="cs-CZ" b="1" dirty="0">
                <a:solidFill>
                  <a:schemeClr val="tx1"/>
                </a:solidFill>
              </a:rPr>
              <a:t> minor: od </a:t>
            </a:r>
            <a:r>
              <a:rPr lang="cs-CZ" b="1" dirty="0" err="1">
                <a:solidFill>
                  <a:schemeClr val="tx1"/>
                </a:solidFill>
              </a:rPr>
              <a:t>procc</a:t>
            </a:r>
            <a:r>
              <a:rPr lang="cs-CZ" b="1" dirty="0">
                <a:solidFill>
                  <a:schemeClr val="tx1"/>
                </a:solidFill>
              </a:rPr>
              <a:t>. </a:t>
            </a:r>
            <a:r>
              <a:rPr lang="cs-CZ" b="1" dirty="0" err="1">
                <a:solidFill>
                  <a:schemeClr val="tx1"/>
                </a:solidFill>
              </a:rPr>
              <a:t>spinosi</a:t>
            </a:r>
            <a:r>
              <a:rPr lang="cs-CZ" b="1" dirty="0">
                <a:solidFill>
                  <a:schemeClr val="tx1"/>
                </a:solidFill>
              </a:rPr>
              <a:t> C6-C7 na </a:t>
            </a:r>
            <a:r>
              <a:rPr lang="cs-CZ" b="1" dirty="0" err="1">
                <a:solidFill>
                  <a:schemeClr val="tx1"/>
                </a:solidFill>
              </a:rPr>
              <a:t>margo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medialis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scapulae</a:t>
            </a:r>
            <a:r>
              <a:rPr lang="cs-CZ" b="1" dirty="0">
                <a:solidFill>
                  <a:schemeClr val="tx1"/>
                </a:solidFill>
              </a:rPr>
              <a:t> proti spina </a:t>
            </a:r>
            <a:r>
              <a:rPr lang="cs-CZ" b="1" dirty="0" err="1">
                <a:solidFill>
                  <a:schemeClr val="tx1"/>
                </a:solidFill>
              </a:rPr>
              <a:t>scapulae</a:t>
            </a:r>
            <a:endParaRPr lang="cs-CZ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M. </a:t>
            </a:r>
            <a:r>
              <a:rPr lang="cs-CZ" b="1" dirty="0" err="1">
                <a:solidFill>
                  <a:schemeClr val="tx1"/>
                </a:solidFill>
              </a:rPr>
              <a:t>rhomboideus</a:t>
            </a:r>
            <a:r>
              <a:rPr lang="cs-CZ" b="1" dirty="0">
                <a:solidFill>
                  <a:schemeClr val="tx1"/>
                </a:solidFill>
              </a:rPr>
              <a:t> major: </a:t>
            </a:r>
            <a:r>
              <a:rPr lang="cs-CZ" b="1" dirty="0" err="1">
                <a:solidFill>
                  <a:schemeClr val="tx1"/>
                </a:solidFill>
              </a:rPr>
              <a:t>proc</a:t>
            </a:r>
            <a:r>
              <a:rPr lang="cs-CZ" b="1" dirty="0">
                <a:solidFill>
                  <a:schemeClr val="tx1"/>
                </a:solidFill>
              </a:rPr>
              <a:t>. </a:t>
            </a:r>
            <a:r>
              <a:rPr lang="cs-CZ" b="1" dirty="0" err="1">
                <a:solidFill>
                  <a:schemeClr val="tx1"/>
                </a:solidFill>
              </a:rPr>
              <a:t>spinosi</a:t>
            </a:r>
            <a:r>
              <a:rPr lang="cs-CZ" b="1" dirty="0">
                <a:solidFill>
                  <a:schemeClr val="tx1"/>
                </a:solidFill>
              </a:rPr>
              <a:t> Th</a:t>
            </a:r>
            <a:r>
              <a:rPr lang="cs-CZ" b="1" baseline="-25000" dirty="0">
                <a:solidFill>
                  <a:schemeClr val="tx1"/>
                </a:solidFill>
              </a:rPr>
              <a:t>1</a:t>
            </a:r>
            <a:r>
              <a:rPr lang="cs-CZ" b="1" dirty="0">
                <a:solidFill>
                  <a:schemeClr val="tx1"/>
                </a:solidFill>
              </a:rPr>
              <a:t>-Th</a:t>
            </a:r>
            <a:r>
              <a:rPr lang="cs-CZ" b="1" baseline="-25000" dirty="0">
                <a:solidFill>
                  <a:schemeClr val="tx1"/>
                </a:solidFill>
              </a:rPr>
              <a:t>4 </a:t>
            </a:r>
            <a:r>
              <a:rPr lang="cs-CZ" b="1" dirty="0">
                <a:solidFill>
                  <a:schemeClr val="tx1"/>
                </a:solidFill>
              </a:rPr>
              <a:t>na </a:t>
            </a:r>
            <a:r>
              <a:rPr lang="cs-CZ" b="1" dirty="0" err="1">
                <a:solidFill>
                  <a:schemeClr val="tx1"/>
                </a:solidFill>
              </a:rPr>
              <a:t>margo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medialis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scapulae</a:t>
            </a:r>
            <a:r>
              <a:rPr lang="cs-CZ" b="1" dirty="0">
                <a:solidFill>
                  <a:schemeClr val="tx1"/>
                </a:solidFill>
              </a:rPr>
              <a:t> proti </a:t>
            </a:r>
            <a:r>
              <a:rPr lang="cs-CZ" b="1" dirty="0" err="1">
                <a:solidFill>
                  <a:schemeClr val="tx1"/>
                </a:solidFill>
              </a:rPr>
              <a:t>fossa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infraspinata</a:t>
            </a:r>
            <a:endParaRPr lang="cs-CZ" b="1" dirty="0">
              <a:solidFill>
                <a:schemeClr val="tx1"/>
              </a:solidFill>
            </a:endParaRPr>
          </a:p>
          <a:p>
            <a:pPr marL="514350" indent="-285750" algn="just">
              <a:lnSpc>
                <a:spcPts val="1400"/>
              </a:lnSpc>
              <a:buFont typeface="Arial" panose="020B0604020202020204" pitchFamily="34" charset="0"/>
              <a:buChar char="•"/>
              <a:tabLst>
                <a:tab pos="228600" algn="l"/>
                <a:tab pos="449580" algn="l"/>
              </a:tabLst>
            </a:pPr>
            <a:r>
              <a:rPr lang="cs-CZ" sz="1800" b="1" dirty="0">
                <a:solidFill>
                  <a:schemeClr val="tx1"/>
                </a:solidFill>
              </a:rPr>
              <a:t>Funkce: </a:t>
            </a:r>
          </a:p>
          <a:p>
            <a:pPr marL="514350" indent="-285750" algn="just">
              <a:lnSpc>
                <a:spcPts val="1400"/>
              </a:lnSpc>
              <a:buFont typeface="Arial" panose="020B0604020202020204" pitchFamily="34" charset="0"/>
              <a:buChar char="•"/>
              <a:tabLst>
                <a:tab pos="228600" algn="l"/>
                <a:tab pos="449580" algn="l"/>
              </a:tabLst>
            </a:pPr>
            <a:r>
              <a:rPr lang="cs-CZ" b="1" dirty="0">
                <a:solidFill>
                  <a:schemeClr val="tx1"/>
                </a:solidFill>
              </a:rPr>
              <a:t>DYNAMICKÁ:</a:t>
            </a:r>
            <a:endParaRPr lang="cs-CZ" sz="1800" b="1" dirty="0">
              <a:solidFill>
                <a:schemeClr val="tx1"/>
              </a:solidFill>
            </a:endParaRPr>
          </a:p>
          <a:p>
            <a:pPr marL="514350" indent="-285750" algn="just">
              <a:lnSpc>
                <a:spcPts val="1400"/>
              </a:lnSpc>
              <a:buFont typeface="Arial" panose="020B0604020202020204" pitchFamily="34" charset="0"/>
              <a:buChar char="•"/>
              <a:tabLst>
                <a:tab pos="228600" algn="l"/>
                <a:tab pos="449580" algn="l"/>
              </a:tabLst>
            </a:pPr>
            <a:r>
              <a:rPr lang="cs-CZ" sz="1800" b="1" i="1" u="sng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Punctum</a:t>
            </a:r>
            <a:r>
              <a:rPr lang="cs-CZ" sz="1800" b="1" i="1" u="sng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i="1" u="sng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fixum</a:t>
            </a:r>
            <a:r>
              <a:rPr lang="cs-CZ" sz="1800" b="1" i="1" u="sng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na páteři</a:t>
            </a:r>
            <a:endParaRPr lang="cs-CZ" b="1" i="1" u="sng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914400" lvl="1" algn="just">
              <a:lnSpc>
                <a:spcPts val="1400"/>
              </a:lnSpc>
              <a:buFont typeface="Arial" panose="020B0604020202020204" pitchFamily="34" charset="0"/>
              <a:buChar char="•"/>
              <a:tabLst>
                <a:tab pos="228600" algn="l"/>
                <a:tab pos="449580" algn="l"/>
              </a:tabLst>
            </a:pP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addukce lopatky </a:t>
            </a:r>
            <a:r>
              <a:rPr lang="cs-CZ" b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+ retroverze,</a:t>
            </a:r>
            <a:endParaRPr lang="cs-CZ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914400" lvl="1" algn="just">
              <a:lnSpc>
                <a:spcPts val="1400"/>
              </a:lnSpc>
              <a:buFont typeface="Arial" panose="020B0604020202020204" pitchFamily="34" charset="0"/>
              <a:buChar char="•"/>
              <a:tabLst>
                <a:tab pos="228600" algn="l"/>
                <a:tab pos="449580" algn="l"/>
              </a:tabLst>
            </a:pP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spodní vlákna m.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rhomboideus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major rotují spodní část lopatky mediálně a tím otáčí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glenohumerální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jamku kaudálně, </a:t>
            </a:r>
          </a:p>
          <a:p>
            <a:pPr marL="914400" lvl="1" algn="just">
              <a:lnSpc>
                <a:spcPts val="1400"/>
              </a:lnSpc>
              <a:buFont typeface="Arial" panose="020B0604020202020204" pitchFamily="34" charset="0"/>
              <a:buChar char="•"/>
              <a:tabLst>
                <a:tab pos="228600" algn="l"/>
                <a:tab pos="449580" algn="l"/>
              </a:tabLst>
            </a:pP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asistují při addukci a extenzi paže stabilizací lopatky v 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retrakci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</a:t>
            </a:r>
            <a:endParaRPr lang="cs-CZ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914400" lvl="1" algn="just">
              <a:lnSpc>
                <a:spcPts val="1400"/>
              </a:lnSpc>
              <a:buFont typeface="Arial" panose="020B0604020202020204" pitchFamily="34" charset="0"/>
              <a:buChar char="•"/>
              <a:tabLst>
                <a:tab pos="228600" algn="l"/>
                <a:tab pos="449580" algn="l"/>
              </a:tabLst>
            </a:pP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při chůzi se aktivují během pohybu HKK vpřed a vzad (pravděpodobně stabilizují lopatku).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</a:t>
            </a:r>
            <a:endParaRPr lang="cs-CZ" sz="1700" b="1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02683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843" y="342426"/>
            <a:ext cx="9008313" cy="1270617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br>
              <a:rPr lang="cs-CZ" b="1" dirty="0"/>
            </a:b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6165743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Povrchové svaly zádové: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tx1"/>
                </a:solidFill>
              </a:rPr>
              <a:t>Spinoskapulární</a:t>
            </a:r>
            <a:r>
              <a:rPr lang="cs-CZ" sz="2000" b="1" dirty="0">
                <a:solidFill>
                  <a:schemeClr val="tx1"/>
                </a:solidFill>
              </a:rPr>
              <a:t> svaly: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Mm. </a:t>
            </a:r>
            <a:r>
              <a:rPr lang="cs-CZ" sz="2000" b="1" dirty="0" err="1">
                <a:solidFill>
                  <a:schemeClr val="tx1"/>
                </a:solidFill>
              </a:rPr>
              <a:t>rhomboidei</a:t>
            </a:r>
            <a:r>
              <a:rPr lang="cs-CZ" sz="2000" b="1" dirty="0">
                <a:solidFill>
                  <a:schemeClr val="tx1"/>
                </a:solidFill>
              </a:rPr>
              <a:t>:</a:t>
            </a:r>
            <a:endParaRPr lang="cs-CZ" b="1" dirty="0">
              <a:solidFill>
                <a:schemeClr val="tx1"/>
              </a:solidFill>
            </a:endParaRPr>
          </a:p>
          <a:p>
            <a:pPr marL="514350" indent="-285750" algn="just">
              <a:buFont typeface="Arial" panose="020B0604020202020204" pitchFamily="34" charset="0"/>
              <a:buChar char="•"/>
              <a:tabLst>
                <a:tab pos="228600" algn="l"/>
                <a:tab pos="449580" algn="l"/>
              </a:tabLst>
            </a:pPr>
            <a:r>
              <a:rPr lang="cs-CZ" b="1" dirty="0">
                <a:solidFill>
                  <a:schemeClr val="tx1"/>
                </a:solidFill>
              </a:rPr>
              <a:t>Funkce: </a:t>
            </a:r>
          </a:p>
          <a:p>
            <a:pPr marL="514350" indent="-285750" algn="just">
              <a:buFont typeface="Arial" panose="020B0604020202020204" pitchFamily="34" charset="0"/>
              <a:buChar char="•"/>
              <a:tabLst>
                <a:tab pos="228600" algn="l"/>
                <a:tab pos="449580" algn="l"/>
              </a:tabLst>
            </a:pPr>
            <a:r>
              <a:rPr lang="cs-CZ" b="1" i="1" u="sng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Punctum</a:t>
            </a:r>
            <a:r>
              <a:rPr lang="cs-CZ" b="1" i="1" u="sng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b="1" i="1" u="sng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fixum</a:t>
            </a:r>
            <a:r>
              <a:rPr lang="cs-CZ" b="1" i="1" u="sng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na lopatce</a:t>
            </a:r>
            <a:endParaRPr lang="cs-CZ" b="1" i="1" u="sng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514350" indent="-285750" algn="just">
              <a:buFont typeface="Arial" panose="020B0604020202020204" pitchFamily="34" charset="0"/>
              <a:buChar char="•"/>
              <a:tabLst>
                <a:tab pos="228600" algn="l"/>
                <a:tab pos="449580" algn="l"/>
              </a:tabLst>
            </a:pP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při jednostranné akci rotují páteř kontralaterálně,</a:t>
            </a:r>
          </a:p>
          <a:p>
            <a:pPr marL="514350" indent="-285750" algn="just">
              <a:buFont typeface="Arial" panose="020B0604020202020204" pitchFamily="34" charset="0"/>
              <a:buChar char="•"/>
              <a:tabLst>
                <a:tab pos="228600" algn="l"/>
                <a:tab pos="449580" algn="l"/>
              </a:tabLst>
            </a:pP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oboustranně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extendují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horní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Th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páteř.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Rozdíl mezi funkcí obou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rhomboideů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je minimální, pouze díky různým úponům na lopatku může být rotační efekt m.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rhomboideus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major větší.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STATICKÁ</a:t>
            </a:r>
            <a:endParaRPr lang="cs-CZ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PROPRIOCEPTIVNÍ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</a:t>
            </a:r>
            <a:endParaRPr lang="cs-CZ" sz="1700" b="1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7D6AA8F-CB19-93CE-BE24-D1A9663EC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921" y="1199072"/>
            <a:ext cx="4635843" cy="274094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A0B1F1C-A59B-8E4D-F76A-3DA6EA4E5465}"/>
              </a:ext>
            </a:extLst>
          </p:cNvPr>
          <p:cNvSpPr txBox="1"/>
          <p:nvPr/>
        </p:nvSpPr>
        <p:spPr>
          <a:xfrm flipH="1">
            <a:off x="7146403" y="4011283"/>
            <a:ext cx="5112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https://www.kenhub.com/en/library/anatomy/rhomboid-muscles</a:t>
            </a:r>
          </a:p>
        </p:txBody>
      </p:sp>
    </p:spTree>
    <p:extLst>
      <p:ext uri="{BB962C8B-B14F-4D97-AF65-F5344CB8AC3E}">
        <p14:creationId xmlns:p14="http://schemas.microsoft.com/office/powerpoint/2010/main" val="154358561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98" y="1286816"/>
            <a:ext cx="8805426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Povrchové svaly zádové: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tx1"/>
                </a:solidFill>
              </a:rPr>
              <a:t>Spinokostální</a:t>
            </a:r>
            <a:r>
              <a:rPr lang="cs-CZ" sz="2000" b="1" dirty="0">
                <a:solidFill>
                  <a:schemeClr val="tx1"/>
                </a:solidFill>
              </a:rPr>
              <a:t> svaly: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M. </a:t>
            </a:r>
            <a:r>
              <a:rPr lang="cs-CZ" sz="1800" b="1" dirty="0" err="1">
                <a:solidFill>
                  <a:schemeClr val="tx1"/>
                </a:solidFill>
              </a:rPr>
              <a:t>serratus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posterios</a:t>
            </a:r>
            <a:r>
              <a:rPr lang="cs-CZ" sz="1800" b="1" dirty="0">
                <a:solidFill>
                  <a:schemeClr val="tx1"/>
                </a:solidFill>
              </a:rPr>
              <a:t> superior: od </a:t>
            </a:r>
            <a:r>
              <a:rPr lang="cs-CZ" sz="1800" b="1" dirty="0" err="1">
                <a:solidFill>
                  <a:schemeClr val="tx1"/>
                </a:solidFill>
              </a:rPr>
              <a:t>proc</a:t>
            </a:r>
            <a:r>
              <a:rPr lang="cs-CZ" sz="1800" b="1" dirty="0">
                <a:solidFill>
                  <a:schemeClr val="tx1"/>
                </a:solidFill>
              </a:rPr>
              <a:t>. </a:t>
            </a:r>
            <a:r>
              <a:rPr lang="cs-CZ" sz="1800" b="1" dirty="0" err="1">
                <a:solidFill>
                  <a:schemeClr val="tx1"/>
                </a:solidFill>
              </a:rPr>
              <a:t>spinosi</a:t>
            </a:r>
            <a:r>
              <a:rPr lang="cs-CZ" sz="1800" b="1" dirty="0">
                <a:solidFill>
                  <a:schemeClr val="tx1"/>
                </a:solidFill>
              </a:rPr>
              <a:t> C</a:t>
            </a:r>
            <a:r>
              <a:rPr lang="cs-CZ" sz="1800" b="1" baseline="-25000" dirty="0">
                <a:solidFill>
                  <a:schemeClr val="tx1"/>
                </a:solidFill>
              </a:rPr>
              <a:t>6</a:t>
            </a:r>
            <a:r>
              <a:rPr lang="cs-CZ" sz="1800" b="1" dirty="0">
                <a:solidFill>
                  <a:schemeClr val="tx1"/>
                </a:solidFill>
              </a:rPr>
              <a:t> – Th</a:t>
            </a:r>
            <a:r>
              <a:rPr lang="cs-CZ" sz="1800" b="1" baseline="-25000" dirty="0">
                <a:solidFill>
                  <a:schemeClr val="tx1"/>
                </a:solidFill>
              </a:rPr>
              <a:t>4</a:t>
            </a:r>
            <a:r>
              <a:rPr lang="cs-CZ" sz="1800" b="1" dirty="0">
                <a:solidFill>
                  <a:schemeClr val="tx1"/>
                </a:solidFill>
              </a:rPr>
              <a:t> na 2. – 5. žebro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Funkce: 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Zvedá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žebra – pomocný inspirační sval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S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tabilizuje C-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Th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přechod při pohybu kontralaterální HK</a:t>
            </a:r>
            <a:endParaRPr lang="cs-CZ" sz="1800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M. </a:t>
            </a:r>
            <a:r>
              <a:rPr lang="cs-CZ" sz="1800" b="1" dirty="0" err="1">
                <a:solidFill>
                  <a:schemeClr val="tx1"/>
                </a:solidFill>
              </a:rPr>
              <a:t>serratus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posterior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inferior</a:t>
            </a:r>
            <a:r>
              <a:rPr lang="cs-CZ" sz="1800" b="1" dirty="0">
                <a:solidFill>
                  <a:schemeClr val="tx1"/>
                </a:solidFill>
              </a:rPr>
              <a:t>: od </a:t>
            </a:r>
            <a:r>
              <a:rPr lang="cs-CZ" sz="1800" b="1" dirty="0" err="1">
                <a:solidFill>
                  <a:schemeClr val="tx1"/>
                </a:solidFill>
              </a:rPr>
              <a:t>proc</a:t>
            </a:r>
            <a:r>
              <a:rPr lang="cs-CZ" sz="1800" b="1" dirty="0">
                <a:solidFill>
                  <a:schemeClr val="tx1"/>
                </a:solidFill>
              </a:rPr>
              <a:t>. </a:t>
            </a:r>
            <a:r>
              <a:rPr lang="cs-CZ" sz="1800" b="1" dirty="0" err="1">
                <a:solidFill>
                  <a:schemeClr val="tx1"/>
                </a:solidFill>
              </a:rPr>
              <a:t>spinosi</a:t>
            </a:r>
            <a:r>
              <a:rPr lang="cs-CZ" sz="1800" b="1" dirty="0">
                <a:solidFill>
                  <a:schemeClr val="tx1"/>
                </a:solidFill>
              </a:rPr>
              <a:t> Th11 – L2 na poslední 4 žebra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Funkce: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PF páteř – pomocný výdechový – táhne žebra dolů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PF žebra – jednostranně – rotace na opačnou stranu, oboustranně – extenze páteře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S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tabilizuje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Lp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a tím tvoří PF pro bránici – pomocný nádechový sval</a:t>
            </a: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</a:t>
            </a:r>
            <a:endParaRPr lang="cs-CZ" sz="1700" b="1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3BD8F101-A955-539B-DD68-3D9015AF6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601" y="724619"/>
            <a:ext cx="2397945" cy="398251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36F4929-5136-F7D3-26E7-CB403D77E855}"/>
              </a:ext>
            </a:extLst>
          </p:cNvPr>
          <p:cNvSpPr txBox="1"/>
          <p:nvPr/>
        </p:nvSpPr>
        <p:spPr>
          <a:xfrm flipH="1">
            <a:off x="8615069" y="4891177"/>
            <a:ext cx="3393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https://www.kenhub.com/en/library/anatomy/serratus-posterior-muscles</a:t>
            </a:r>
          </a:p>
        </p:txBody>
      </p:sp>
    </p:spTree>
    <p:extLst>
      <p:ext uri="{BB962C8B-B14F-4D97-AF65-F5344CB8AC3E}">
        <p14:creationId xmlns:p14="http://schemas.microsoft.com/office/powerpoint/2010/main" val="1505370817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116395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228" y="1263721"/>
            <a:ext cx="11356118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Hrudní páteř</a:t>
            </a:r>
          </a:p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</p:txBody>
      </p:sp>
      <p:pic>
        <p:nvPicPr>
          <p:cNvPr id="5" name="Obrázek 4" descr="Obsah obrázku vsedě&#10;&#10;Popis byl vytvořen automaticky">
            <a:extLst>
              <a:ext uri="{FF2B5EF4-FFF2-40B4-BE49-F238E27FC236}">
                <a16:creationId xmlns:a16="http://schemas.microsoft.com/office/drawing/2014/main" id="{FD4D6E58-9287-4BC9-93C0-2A308D740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858" y="1205521"/>
            <a:ext cx="2654283" cy="540959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A733067-CC8A-45F0-AD92-A816BA00EAFC}"/>
              </a:ext>
            </a:extLst>
          </p:cNvPr>
          <p:cNvSpPr txBox="1"/>
          <p:nvPr/>
        </p:nvSpPr>
        <p:spPr>
          <a:xfrm flipH="1">
            <a:off x="5952287" y="5965209"/>
            <a:ext cx="5800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https://is.muni.cz/do/fsps/e-learning/zaklady_anatomie/zakl_anatomie_I/pages/kostra_osova.html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2106682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15159" cy="515112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Zádová fascie: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chemeClr val="tx1"/>
                </a:solidFill>
              </a:rPr>
              <a:t>Fascia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thoracolumbalis</a:t>
            </a:r>
            <a:r>
              <a:rPr lang="cs-CZ" b="1" dirty="0">
                <a:solidFill>
                  <a:schemeClr val="tx1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O</a:t>
            </a:r>
            <a:r>
              <a:rPr lang="cs-CZ" b="1" dirty="0">
                <a:solidFill>
                  <a:schemeClr val="tx1"/>
                </a:solidFill>
                <a:effectLst/>
              </a:rPr>
              <a:t>baluje svaly lumbálního úseku,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D</a:t>
            </a:r>
            <a:r>
              <a:rPr lang="cs-CZ" b="1" dirty="0">
                <a:solidFill>
                  <a:schemeClr val="tx1"/>
                </a:solidFill>
                <a:effectLst/>
              </a:rPr>
              <a:t>ělí se na dvě vrstvy (lamina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superficialis</a:t>
            </a:r>
            <a:r>
              <a:rPr lang="cs-CZ" b="1" dirty="0">
                <a:solidFill>
                  <a:schemeClr val="tx1"/>
                </a:solidFill>
                <a:effectLst/>
              </a:rPr>
              <a:t> et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profunda</a:t>
            </a:r>
            <a:r>
              <a:rPr lang="cs-CZ" b="1" dirty="0">
                <a:solidFill>
                  <a:schemeClr val="tx1"/>
                </a:solidFill>
                <a:effectLst/>
              </a:rPr>
              <a:t>), příp. dělení na 3 vrstvy: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ffectLst/>
              </a:rPr>
              <a:t>1. Přední vrstva: tenká, odvíjí se od m.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quadratus</a:t>
            </a:r>
            <a:r>
              <a:rPr lang="cs-CZ" b="1" dirty="0">
                <a:solidFill>
                  <a:schemeClr val="tx1"/>
                </a:solidFill>
                <a:effectLst/>
              </a:rPr>
              <a:t>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lumborum</a:t>
            </a:r>
            <a:r>
              <a:rPr lang="cs-CZ" b="1" dirty="0">
                <a:solidFill>
                  <a:schemeClr val="tx1"/>
                </a:solidFill>
                <a:effectLst/>
              </a:rPr>
              <a:t> a upíná se na přední plošky lumbálních transverzálních výběžků.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ffectLst/>
              </a:rPr>
              <a:t>2. Střední vrstva: leží za m.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quadratus</a:t>
            </a:r>
            <a:r>
              <a:rPr lang="cs-CZ" b="1" dirty="0">
                <a:solidFill>
                  <a:schemeClr val="tx1"/>
                </a:solidFill>
                <a:effectLst/>
              </a:rPr>
              <a:t>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lumborum</a:t>
            </a:r>
            <a:r>
              <a:rPr lang="cs-CZ" b="1" dirty="0">
                <a:solidFill>
                  <a:schemeClr val="tx1"/>
                </a:solidFill>
                <a:effectLst/>
              </a:rPr>
              <a:t>. Mediálně se upíná na přímé lumbální výběžky </a:t>
            </a:r>
            <a:br>
              <a:rPr lang="cs-CZ" b="1" dirty="0">
                <a:solidFill>
                  <a:schemeClr val="tx1"/>
                </a:solidFill>
                <a:effectLst/>
              </a:rPr>
            </a:br>
            <a:r>
              <a:rPr lang="cs-CZ" b="1" dirty="0">
                <a:solidFill>
                  <a:schemeClr val="tx1"/>
                </a:solidFill>
                <a:effectLst/>
              </a:rPr>
              <a:t>a představuje přímé pokračování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ligg</a:t>
            </a:r>
            <a:r>
              <a:rPr lang="cs-CZ" b="1" dirty="0">
                <a:solidFill>
                  <a:schemeClr val="tx1"/>
                </a:solidFill>
                <a:effectLst/>
              </a:rPr>
              <a:t>.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intertransversaria</a:t>
            </a:r>
            <a:r>
              <a:rPr lang="cs-CZ" b="1" dirty="0">
                <a:solidFill>
                  <a:schemeClr val="tx1"/>
                </a:solidFill>
                <a:effectLst/>
              </a:rPr>
              <a:t>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ffectLst/>
              </a:rPr>
              <a:t>3. Zadní vrstva: kryje zádové svaly. Vychází od trnů hrudních a lumbálních obratlů a rozepíná se od lumbosakrální oblasti až do oblasti hrudní k m.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splenius</a:t>
            </a:r>
            <a:r>
              <a:rPr lang="cs-CZ" b="1" dirty="0">
                <a:solidFill>
                  <a:schemeClr val="tx1"/>
                </a:solidFill>
              </a:rPr>
              <a:t> (do výše</a:t>
            </a:r>
            <a:r>
              <a:rPr lang="cs-CZ" b="1" dirty="0">
                <a:solidFill>
                  <a:schemeClr val="tx1"/>
                </a:solidFill>
                <a:effectLst/>
              </a:rPr>
              <a:t> Th5). V lumbální oblasti se rozepíná od erektorů trupu od 12. žebra po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crista</a:t>
            </a:r>
            <a:r>
              <a:rPr lang="cs-CZ" b="1" dirty="0">
                <a:solidFill>
                  <a:schemeClr val="tx1"/>
                </a:solidFill>
                <a:effectLst/>
              </a:rPr>
              <a:t>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iliaca</a:t>
            </a:r>
            <a:r>
              <a:rPr lang="cs-CZ" b="1" dirty="0">
                <a:solidFill>
                  <a:schemeClr val="tx1"/>
                </a:solidFill>
                <a:effectLst/>
              </a:rPr>
              <a:t> a v sakrální oblasti pak od střední čáry až po spina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iliaca</a:t>
            </a:r>
            <a:r>
              <a:rPr lang="cs-CZ" b="1" dirty="0">
                <a:solidFill>
                  <a:schemeClr val="tx1"/>
                </a:solidFill>
                <a:effectLst/>
              </a:rPr>
              <a:t>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posterior</a:t>
            </a:r>
            <a:r>
              <a:rPr lang="cs-CZ" b="1" dirty="0">
                <a:solidFill>
                  <a:schemeClr val="tx1"/>
                </a:solidFill>
                <a:effectLst/>
              </a:rPr>
              <a:t> superior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cristae</a:t>
            </a:r>
            <a:r>
              <a:rPr lang="cs-CZ" b="1" dirty="0">
                <a:solidFill>
                  <a:schemeClr val="tx1"/>
                </a:solidFill>
                <a:effectLst/>
              </a:rPr>
              <a:t>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iliacae</a:t>
            </a:r>
            <a:r>
              <a:rPr lang="cs-CZ" b="1" dirty="0">
                <a:solidFill>
                  <a:schemeClr val="tx1"/>
                </a:solidFill>
                <a:effectLst/>
              </a:rPr>
              <a:t>. </a:t>
            </a:r>
            <a:endParaRPr lang="cs-CZ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0016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68E9770-A141-40BD-94AC-055BB3FEA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46" y="1931459"/>
            <a:ext cx="8021604" cy="372960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4334515-41A5-461C-9108-513B8F84A161}"/>
              </a:ext>
            </a:extLst>
          </p:cNvPr>
          <p:cNvSpPr txBox="1"/>
          <p:nvPr/>
        </p:nvSpPr>
        <p:spPr>
          <a:xfrm>
            <a:off x="4715840" y="5661060"/>
            <a:ext cx="7376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https://anatomie.lf2.cuni.cz/files/page/files/2016/svaly_trupu.pdf</a:t>
            </a:r>
          </a:p>
        </p:txBody>
      </p:sp>
    </p:spTree>
    <p:extLst>
      <p:ext uri="{BB962C8B-B14F-4D97-AF65-F5344CB8AC3E}">
        <p14:creationId xmlns:p14="http://schemas.microsoft.com/office/powerpoint/2010/main" val="1890275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br>
              <a:rPr lang="cs-CZ" b="1" dirty="0"/>
            </a:br>
            <a:r>
              <a:rPr lang="cs-CZ" b="1" dirty="0"/>
              <a:t>.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15159" cy="515112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Zádová fascie: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chemeClr val="tx1"/>
                </a:solidFill>
              </a:rPr>
              <a:t>Fascia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thoracolumbalis</a:t>
            </a:r>
            <a:r>
              <a:rPr lang="cs-CZ" b="1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ffectLst/>
              </a:rPr>
              <a:t>Funkčně: aktivní a pasivní část.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ffectLst/>
              </a:rPr>
              <a:t>Aktivní: napojena na svalstvo, zvláště závislá na kontrakci m.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transversus</a:t>
            </a:r>
            <a:r>
              <a:rPr lang="cs-CZ" b="1" dirty="0">
                <a:solidFill>
                  <a:schemeClr val="tx1"/>
                </a:solidFill>
                <a:effectLst/>
              </a:rPr>
              <a:t>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abdominis</a:t>
            </a:r>
            <a:r>
              <a:rPr lang="cs-CZ" b="1" dirty="0">
                <a:solidFill>
                  <a:schemeClr val="tx1"/>
                </a:solidFill>
              </a:rPr>
              <a:t> (</a:t>
            </a:r>
            <a:r>
              <a:rPr lang="cs-CZ" b="1" dirty="0">
                <a:solidFill>
                  <a:schemeClr val="tx1"/>
                </a:solidFill>
                <a:effectLst/>
              </a:rPr>
              <a:t>vyvolává longitudinální napětí přenášené šikmými vlákny na vrcholky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processi</a:t>
            </a:r>
            <a:r>
              <a:rPr lang="cs-CZ" b="1" dirty="0">
                <a:solidFill>
                  <a:schemeClr val="tx1"/>
                </a:solidFill>
                <a:effectLst/>
              </a:rPr>
              <a:t>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spinosi</a:t>
            </a:r>
            <a:r>
              <a:rPr lang="cs-CZ" b="1" dirty="0">
                <a:solidFill>
                  <a:schemeClr val="tx1"/>
                </a:solidFill>
                <a:effectLst/>
              </a:rPr>
              <a:t> L1-L4).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ffectLst/>
              </a:rPr>
              <a:t>Pasivní část: mezi os ilium a trny L4-L5 → přispívá ke stabilizaci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lumbopánevní</a:t>
            </a:r>
            <a:r>
              <a:rPr lang="cs-CZ" b="1" dirty="0">
                <a:solidFill>
                  <a:schemeClr val="tx1"/>
                </a:solidFill>
                <a:effectLst/>
              </a:rPr>
              <a:t> oblasti. Touto cestou je akce extenzorů kyčle upínajících se na os ilium přenesena na vrcholky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processi</a:t>
            </a:r>
            <a:r>
              <a:rPr lang="cs-CZ" b="1" dirty="0">
                <a:solidFill>
                  <a:schemeClr val="tx1"/>
                </a:solidFill>
                <a:effectLst/>
              </a:rPr>
              <a:t>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spinosi</a:t>
            </a:r>
            <a:r>
              <a:rPr lang="cs-CZ" b="1" dirty="0">
                <a:solidFill>
                  <a:schemeClr val="tx1"/>
                </a:solidFill>
                <a:effectLst/>
              </a:rPr>
              <a:t>. </a:t>
            </a: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8974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15159" cy="515112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Zádová fascie: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 err="1">
                <a:solidFill>
                  <a:schemeClr val="tx1"/>
                </a:solidFill>
              </a:rPr>
              <a:t>Fascia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thoracolumbalis</a:t>
            </a:r>
            <a:r>
              <a:rPr lang="cs-CZ" b="1" dirty="0">
                <a:solidFill>
                  <a:schemeClr val="tx1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Stabilizační funkce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r>
              <a:rPr lang="cs-CZ" b="1" dirty="0">
                <a:solidFill>
                  <a:schemeClr val="tx1"/>
                </a:solidFill>
              </a:rPr>
              <a:t> a SI (m. </a:t>
            </a:r>
            <a:r>
              <a:rPr lang="cs-CZ" b="1" dirty="0" err="1">
                <a:solidFill>
                  <a:schemeClr val="tx1"/>
                </a:solidFill>
              </a:rPr>
              <a:t>transversus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abdominis</a:t>
            </a:r>
            <a:r>
              <a:rPr lang="cs-CZ" b="1" dirty="0">
                <a:solidFill>
                  <a:schemeClr val="tx1"/>
                </a:solidFill>
              </a:rPr>
              <a:t>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Synergismus se zádovým svalstvem </a:t>
            </a:r>
            <a:endParaRPr lang="cs-CZ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T</a:t>
            </a:r>
            <a:r>
              <a:rPr lang="cs-CZ" b="1" dirty="0">
                <a:solidFill>
                  <a:schemeClr val="tx1"/>
                </a:solidFill>
                <a:effectLst/>
              </a:rPr>
              <a:t>voří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retinaculum</a:t>
            </a:r>
            <a:r>
              <a:rPr lang="cs-CZ" b="1" dirty="0">
                <a:solidFill>
                  <a:schemeClr val="tx1"/>
                </a:solidFill>
                <a:effectLst/>
              </a:rPr>
              <a:t>, do kterého jsou zádové svaly zabaleny: její </a:t>
            </a:r>
            <a:r>
              <a:rPr lang="cs-CZ" b="1" dirty="0">
                <a:solidFill>
                  <a:schemeClr val="tx1"/>
                </a:solidFill>
              </a:rPr>
              <a:t>z</a:t>
            </a:r>
            <a:r>
              <a:rPr lang="cs-CZ" b="1" dirty="0">
                <a:solidFill>
                  <a:schemeClr val="tx1"/>
                </a:solidFill>
                <a:effectLst/>
              </a:rPr>
              <a:t>bytnění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x</a:t>
            </a:r>
            <a:r>
              <a:rPr lang="cs-CZ" b="1" dirty="0">
                <a:solidFill>
                  <a:schemeClr val="tx1"/>
                </a:solidFill>
                <a:effectLst/>
              </a:rPr>
              <a:t>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hypertonus</a:t>
            </a:r>
            <a:r>
              <a:rPr lang="cs-CZ" b="1" dirty="0">
                <a:solidFill>
                  <a:schemeClr val="tx1"/>
                </a:solidFill>
                <a:effectLst/>
              </a:rPr>
              <a:t> svalstva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ffectLst/>
              </a:rPr>
              <a:t>Povrchový list tvoří aponeurotický začátek m.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latissimus</a:t>
            </a:r>
            <a:r>
              <a:rPr lang="cs-CZ" b="1" dirty="0">
                <a:solidFill>
                  <a:schemeClr val="tx1"/>
                </a:solidFill>
                <a:effectLst/>
              </a:rPr>
              <a:t>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dorsi</a:t>
            </a:r>
            <a:r>
              <a:rPr lang="cs-CZ" b="1" dirty="0">
                <a:solidFill>
                  <a:schemeClr val="tx1"/>
                </a:solidFill>
              </a:rPr>
              <a:t> →</a:t>
            </a:r>
            <a:r>
              <a:rPr lang="cs-CZ" b="1" dirty="0">
                <a:solidFill>
                  <a:schemeClr val="tx1"/>
                </a:solidFill>
                <a:effectLst/>
              </a:rPr>
              <a:t> změny m.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latissimus</a:t>
            </a:r>
            <a:r>
              <a:rPr lang="cs-CZ" b="1" dirty="0">
                <a:solidFill>
                  <a:schemeClr val="tx1"/>
                </a:solidFill>
                <a:effectLst/>
              </a:rPr>
              <a:t> </a:t>
            </a:r>
            <a:r>
              <a:rPr lang="cs-CZ" b="1" dirty="0" err="1">
                <a:solidFill>
                  <a:schemeClr val="tx1"/>
                </a:solidFill>
                <a:effectLst/>
              </a:rPr>
              <a:t>dorsi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  <a:effectLst/>
              </a:rPr>
              <a:t>následkem přetížení při repetitivních pohybech horní končetinou mohou vyvolat poruchy v jiné oblasti než je daný sval.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M. </a:t>
            </a:r>
            <a:r>
              <a:rPr lang="cs-CZ" b="1" dirty="0" err="1">
                <a:solidFill>
                  <a:schemeClr val="tx1"/>
                </a:solidFill>
              </a:rPr>
              <a:t>latissimus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dorsi</a:t>
            </a:r>
            <a:r>
              <a:rPr lang="cs-CZ" b="1" dirty="0">
                <a:solidFill>
                  <a:schemeClr val="tx1"/>
                </a:solidFill>
              </a:rPr>
              <a:t>: </a:t>
            </a:r>
            <a:r>
              <a:rPr lang="cs-CZ" b="1" dirty="0">
                <a:solidFill>
                  <a:schemeClr val="tx1"/>
                </a:solidFill>
                <a:effectLst/>
              </a:rPr>
              <a:t>přímo nebo nepřímo způsobuje symptomatologii ramenního kloubu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ffectLst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81310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5932830" cy="5151120"/>
          </a:xfrm>
        </p:spPr>
        <p:txBody>
          <a:bodyPr>
            <a:noAutofit/>
          </a:bodyPr>
          <a:lstStyle/>
          <a:p>
            <a:r>
              <a:rPr lang="cs-CZ" sz="1900" b="1" dirty="0">
                <a:solidFill>
                  <a:schemeClr val="tx1"/>
                </a:solidFill>
              </a:rPr>
              <a:t>Břišní stěna: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Přední svalová skupina: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M. </a:t>
            </a:r>
            <a:r>
              <a:rPr lang="cs-CZ" sz="1900" b="1" dirty="0" err="1">
                <a:solidFill>
                  <a:schemeClr val="tx1"/>
                </a:solidFill>
              </a:rPr>
              <a:t>rectus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abdominis</a:t>
            </a:r>
            <a:r>
              <a:rPr lang="cs-CZ" sz="1900" b="1" dirty="0">
                <a:solidFill>
                  <a:schemeClr val="tx1"/>
                </a:solidFill>
              </a:rPr>
              <a:t> (MRA): od chrupavek 5. – 7. žebra a </a:t>
            </a:r>
            <a:r>
              <a:rPr lang="cs-CZ" sz="1900" b="1" dirty="0" err="1">
                <a:solidFill>
                  <a:schemeClr val="tx1"/>
                </a:solidFill>
              </a:rPr>
              <a:t>proc</a:t>
            </a:r>
            <a:r>
              <a:rPr lang="cs-CZ" sz="1900" b="1" dirty="0">
                <a:solidFill>
                  <a:schemeClr val="tx1"/>
                </a:solidFill>
              </a:rPr>
              <a:t>. </a:t>
            </a:r>
            <a:r>
              <a:rPr lang="cs-CZ" sz="1900" b="1" dirty="0" err="1">
                <a:solidFill>
                  <a:schemeClr val="tx1"/>
                </a:solidFill>
              </a:rPr>
              <a:t>xyphoideus</a:t>
            </a:r>
            <a:r>
              <a:rPr lang="cs-CZ" sz="1900" b="1" dirty="0">
                <a:solidFill>
                  <a:schemeClr val="tx1"/>
                </a:solidFill>
              </a:rPr>
              <a:t> na horní okraj kosti stydké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Do jeho průběhu vloženy 3 – 4 příčné šlašité pruhy (zpevnění).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Linea alba.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020AB58-418E-56D2-222A-4BF8B7DBF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140" y="1364454"/>
            <a:ext cx="4364966" cy="436496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871F85F-A15A-C620-3C49-D719F85A85EA}"/>
              </a:ext>
            </a:extLst>
          </p:cNvPr>
          <p:cNvSpPr txBox="1"/>
          <p:nvPr/>
        </p:nvSpPr>
        <p:spPr>
          <a:xfrm flipH="1">
            <a:off x="7291907" y="5729420"/>
            <a:ext cx="4051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https://www.kenhub.com/en/library/anatomy/rectus-abdominis-muscle</a:t>
            </a:r>
          </a:p>
        </p:txBody>
      </p:sp>
    </p:spTree>
    <p:extLst>
      <p:ext uri="{BB962C8B-B14F-4D97-AF65-F5344CB8AC3E}">
        <p14:creationId xmlns:p14="http://schemas.microsoft.com/office/powerpoint/2010/main" val="205940765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3" y="1364454"/>
            <a:ext cx="11522747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Břišní stěna: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Boční svalová skupina: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M. </a:t>
            </a:r>
            <a:r>
              <a:rPr lang="cs-CZ" sz="1800" b="1" dirty="0" err="1">
                <a:solidFill>
                  <a:schemeClr val="tx1"/>
                </a:solidFill>
              </a:rPr>
              <a:t>obliquus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externus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abdominis</a:t>
            </a:r>
            <a:r>
              <a:rPr lang="cs-CZ" sz="1800" b="1" dirty="0">
                <a:solidFill>
                  <a:schemeClr val="tx1"/>
                </a:solidFill>
              </a:rPr>
              <a:t> (MOEA): od 5. – 12. žebra (ú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pony na prvních 5-ti žebrech komunikují se začátky m.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serratus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anterior</a:t>
            </a: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,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ú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pony na posledních 3 žebrech komunikují s úpony m.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latissimus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dorsi</a:t>
            </a: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,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n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 lat. ploše přechází v povrchový list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Th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/L facie); úpon n</a:t>
            </a:r>
            <a:r>
              <a:rPr lang="cs-CZ" sz="1800" b="1" dirty="0">
                <a:solidFill>
                  <a:schemeClr val="tx1"/>
                </a:solidFill>
              </a:rPr>
              <a:t>a linea alba, </a:t>
            </a:r>
            <a:r>
              <a:rPr lang="cs-CZ" sz="1800" b="1" dirty="0" err="1">
                <a:solidFill>
                  <a:schemeClr val="tx1"/>
                </a:solidFill>
              </a:rPr>
              <a:t>crista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iliaca</a:t>
            </a:r>
            <a:r>
              <a:rPr lang="cs-CZ" sz="1800" b="1" dirty="0">
                <a:solidFill>
                  <a:schemeClr val="tx1"/>
                </a:solidFill>
              </a:rPr>
              <a:t> a na okraj stydké kosti (v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lákna z 9. žebra se upínají na os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pubis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a vysílají aponeurózu k začátkům stejnostranných i kontralat</a:t>
            </a: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erálních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adduktorů stehna). 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Dolní okraj aponeurózy MOEA – mírně zesílený = lig </a:t>
            </a:r>
            <a:r>
              <a:rPr lang="cs-CZ" sz="1800" b="1" dirty="0" err="1">
                <a:solidFill>
                  <a:schemeClr val="tx1"/>
                </a:solidFill>
              </a:rPr>
              <a:t>inguinale</a:t>
            </a:r>
            <a:r>
              <a:rPr lang="cs-CZ" sz="1800" b="1" dirty="0">
                <a:solidFill>
                  <a:schemeClr val="tx1"/>
                </a:solidFill>
              </a:rPr>
              <a:t>, </a:t>
            </a:r>
            <a:r>
              <a:rPr lang="cs-CZ" sz="1800" b="1" dirty="0" err="1">
                <a:solidFill>
                  <a:schemeClr val="tx1"/>
                </a:solidFill>
              </a:rPr>
              <a:t>probíha</a:t>
            </a:r>
            <a:r>
              <a:rPr lang="cs-CZ" sz="1800" b="1" dirty="0">
                <a:solidFill>
                  <a:schemeClr val="tx1"/>
                </a:solidFill>
              </a:rPr>
              <a:t> od SIAS k hrbolku na stydké kosti.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Lig. </a:t>
            </a:r>
            <a:r>
              <a:rPr lang="cs-CZ" sz="1800" b="1" dirty="0" err="1">
                <a:solidFill>
                  <a:schemeClr val="tx1"/>
                </a:solidFill>
              </a:rPr>
              <a:t>inguinale</a:t>
            </a:r>
            <a:r>
              <a:rPr lang="cs-CZ" sz="1800" b="1" dirty="0">
                <a:solidFill>
                  <a:schemeClr val="tx1"/>
                </a:solidFill>
              </a:rPr>
              <a:t> + ventrální okraje pánve ohraničují </a:t>
            </a:r>
            <a:r>
              <a:rPr lang="cs-CZ" sz="1800" b="1" dirty="0" err="1">
                <a:solidFill>
                  <a:schemeClr val="tx1"/>
                </a:solidFill>
              </a:rPr>
              <a:t>lacuna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vasorum</a:t>
            </a:r>
            <a:r>
              <a:rPr lang="cs-CZ" sz="1800" b="1" dirty="0">
                <a:solidFill>
                  <a:schemeClr val="tx1"/>
                </a:solidFill>
              </a:rPr>
              <a:t> a </a:t>
            </a:r>
            <a:r>
              <a:rPr lang="cs-CZ" sz="1800" b="1" dirty="0" err="1">
                <a:solidFill>
                  <a:schemeClr val="tx1"/>
                </a:solidFill>
              </a:rPr>
              <a:t>musculorum</a:t>
            </a:r>
            <a:r>
              <a:rPr lang="cs-CZ" sz="1800" b="1" dirty="0">
                <a:solidFill>
                  <a:schemeClr val="tx1"/>
                </a:solidFill>
              </a:rPr>
              <a:t> (cévy, nervy a m. </a:t>
            </a:r>
            <a:r>
              <a:rPr lang="cs-CZ" sz="1800" b="1" dirty="0" err="1">
                <a:solidFill>
                  <a:schemeClr val="tx1"/>
                </a:solidFill>
              </a:rPr>
              <a:t>liopsoas</a:t>
            </a:r>
            <a:r>
              <a:rPr lang="cs-CZ" sz="1800" b="1" dirty="0">
                <a:solidFill>
                  <a:schemeClr val="tx1"/>
                </a:solidFill>
              </a:rPr>
              <a:t>)</a:t>
            </a: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</a:t>
            </a:r>
            <a:endParaRPr lang="cs-CZ" sz="1700" b="1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05021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6653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Břišní stěna: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Boční svalová skupina: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M. </a:t>
            </a:r>
            <a:r>
              <a:rPr lang="cs-CZ" sz="1900" b="1" dirty="0" err="1">
                <a:solidFill>
                  <a:schemeClr val="tx1"/>
                </a:solidFill>
              </a:rPr>
              <a:t>obliquus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internus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abdominis</a:t>
            </a:r>
            <a:r>
              <a:rPr lang="cs-CZ" sz="1900" b="1" dirty="0">
                <a:solidFill>
                  <a:schemeClr val="tx1"/>
                </a:solidFill>
              </a:rPr>
              <a:t> (MOIA): opačný průběh snopců než MOEA; od </a:t>
            </a:r>
            <a:r>
              <a:rPr lang="cs-CZ" sz="1900" b="1" dirty="0" err="1">
                <a:solidFill>
                  <a:schemeClr val="tx1"/>
                </a:solidFill>
              </a:rPr>
              <a:t>fascia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thoracolumbalis</a:t>
            </a:r>
            <a:r>
              <a:rPr lang="cs-CZ" sz="1900" b="1" dirty="0">
                <a:solidFill>
                  <a:schemeClr val="tx1"/>
                </a:solidFill>
              </a:rPr>
              <a:t>, </a:t>
            </a:r>
            <a:r>
              <a:rPr lang="cs-CZ" sz="1900" b="1" dirty="0" err="1">
                <a:solidFill>
                  <a:schemeClr val="tx1"/>
                </a:solidFill>
              </a:rPr>
              <a:t>crista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iliaca</a:t>
            </a:r>
            <a:r>
              <a:rPr lang="cs-CZ" sz="1900" b="1" dirty="0">
                <a:solidFill>
                  <a:schemeClr val="tx1"/>
                </a:solidFill>
              </a:rPr>
              <a:t> a lig. </a:t>
            </a:r>
            <a:r>
              <a:rPr lang="cs-CZ" sz="1900" b="1" dirty="0" err="1">
                <a:solidFill>
                  <a:schemeClr val="tx1"/>
                </a:solidFill>
              </a:rPr>
              <a:t>inguinale</a:t>
            </a:r>
            <a:r>
              <a:rPr lang="cs-CZ" sz="1900" b="1" dirty="0">
                <a:solidFill>
                  <a:schemeClr val="tx1"/>
                </a:solidFill>
              </a:rPr>
              <a:t> na poslední 4 žebra a do linea alba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900" b="1" dirty="0">
                <a:solidFill>
                  <a:schemeClr val="tx1"/>
                </a:solidFill>
              </a:rPr>
              <a:t>Oba svaly tvoří jakousi šněrovačku v břišní stěně (při kontrakci stahuje v pase stěnu do tvaru písmene X). Aponeurotická vlákna MOEA jedné strany totiž přecházejí mezi vlákna MOIA druhé strany a naopak. MOEA – úklon na svou stranu, rotace na stranu opačnou, MOIA úklon i rotace na svou stranu.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sz="1900" b="1" dirty="0">
                <a:solidFill>
                  <a:schemeClr val="tx1"/>
                </a:solidFill>
              </a:rPr>
              <a:t>Př. rotace doprava – funguje levý MOEA a synergisticky pravý MOIA.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M. </a:t>
            </a:r>
            <a:r>
              <a:rPr lang="cs-CZ" sz="1900" b="1" dirty="0" err="1">
                <a:solidFill>
                  <a:schemeClr val="tx1"/>
                </a:solidFill>
              </a:rPr>
              <a:t>transversus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abdominis</a:t>
            </a:r>
            <a:r>
              <a:rPr lang="cs-CZ" sz="1900" b="1" dirty="0">
                <a:solidFill>
                  <a:schemeClr val="tx1"/>
                </a:solidFill>
              </a:rPr>
              <a:t> (MTA): od 7. – 12. žebra, od </a:t>
            </a:r>
            <a:r>
              <a:rPr lang="cs-CZ" sz="1900" b="1" dirty="0" err="1">
                <a:solidFill>
                  <a:schemeClr val="tx1"/>
                </a:solidFill>
              </a:rPr>
              <a:t>fascia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thoracolumbalis</a:t>
            </a:r>
            <a:r>
              <a:rPr lang="cs-CZ" sz="1900" b="1" dirty="0">
                <a:solidFill>
                  <a:schemeClr val="tx1"/>
                </a:solidFill>
              </a:rPr>
              <a:t>, </a:t>
            </a:r>
            <a:r>
              <a:rPr lang="cs-CZ" sz="1900" b="1" dirty="0" err="1">
                <a:solidFill>
                  <a:schemeClr val="tx1"/>
                </a:solidFill>
              </a:rPr>
              <a:t>crista</a:t>
            </a:r>
            <a:r>
              <a:rPr lang="cs-CZ" sz="1900" b="1" dirty="0">
                <a:solidFill>
                  <a:schemeClr val="tx1"/>
                </a:solidFill>
              </a:rPr>
              <a:t> </a:t>
            </a:r>
            <a:r>
              <a:rPr lang="cs-CZ" sz="1900" b="1" dirty="0" err="1">
                <a:solidFill>
                  <a:schemeClr val="tx1"/>
                </a:solidFill>
              </a:rPr>
              <a:t>iliaca</a:t>
            </a:r>
            <a:r>
              <a:rPr lang="cs-CZ" sz="1900" b="1" dirty="0">
                <a:solidFill>
                  <a:schemeClr val="tx1"/>
                </a:solidFill>
              </a:rPr>
              <a:t> a zevní části lig. </a:t>
            </a:r>
            <a:r>
              <a:rPr lang="cs-CZ" sz="1900" b="1" dirty="0" err="1">
                <a:solidFill>
                  <a:schemeClr val="tx1"/>
                </a:solidFill>
              </a:rPr>
              <a:t>inguinale</a:t>
            </a:r>
            <a:r>
              <a:rPr lang="cs-CZ" sz="1900" b="1" dirty="0">
                <a:solidFill>
                  <a:schemeClr val="tx1"/>
                </a:solidFill>
              </a:rPr>
              <a:t> do zadního listu pochvy přímého svalu břišního.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cs-CZ" sz="1900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</a:t>
            </a:r>
            <a:endParaRPr lang="cs-CZ" sz="1700" b="1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329402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D8D0C97-A099-47ED-95BC-07371B3AD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070" y="220423"/>
            <a:ext cx="6811274" cy="598256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8ECAEDC-5B0A-8AFC-3647-7464E9196C34}"/>
              </a:ext>
            </a:extLst>
          </p:cNvPr>
          <p:cNvSpPr txBox="1"/>
          <p:nvPr/>
        </p:nvSpPr>
        <p:spPr>
          <a:xfrm flipH="1">
            <a:off x="4576384" y="6114357"/>
            <a:ext cx="3462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https://medicina.ronnie.cz/c-1435-svaly-bricha.html</a:t>
            </a:r>
          </a:p>
        </p:txBody>
      </p:sp>
    </p:spTree>
    <p:extLst>
      <p:ext uri="{BB962C8B-B14F-4D97-AF65-F5344CB8AC3E}">
        <p14:creationId xmlns:p14="http://schemas.microsoft.com/office/powerpoint/2010/main" val="2044345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97" y="1364454"/>
            <a:ext cx="11795303" cy="5151120"/>
          </a:xfrm>
        </p:spPr>
        <p:txBody>
          <a:bodyPr>
            <a:noAutofit/>
          </a:bodyPr>
          <a:lstStyle/>
          <a:p>
            <a:r>
              <a:rPr lang="cs-CZ" sz="1800" b="1" dirty="0">
                <a:solidFill>
                  <a:schemeClr val="tx1"/>
                </a:solidFill>
              </a:rPr>
              <a:t>Břišní stěna: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Zadní svalová skupina:</a:t>
            </a:r>
            <a:endParaRPr lang="cs-CZ" sz="1900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Musculus </a:t>
            </a:r>
            <a:r>
              <a:rPr lang="cs-CZ" sz="1800" b="1" dirty="0" err="1">
                <a:solidFill>
                  <a:schemeClr val="tx1"/>
                </a:solidFill>
              </a:rPr>
              <a:t>quadratus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lumborum</a:t>
            </a:r>
            <a:r>
              <a:rPr lang="cs-CZ" sz="1800" b="1" dirty="0">
                <a:solidFill>
                  <a:schemeClr val="tx1"/>
                </a:solidFill>
              </a:rPr>
              <a:t> (MQL): od 12. žebra a </a:t>
            </a:r>
            <a:r>
              <a:rPr lang="cs-CZ" sz="1800" b="1" dirty="0" err="1">
                <a:solidFill>
                  <a:schemeClr val="tx1"/>
                </a:solidFill>
              </a:rPr>
              <a:t>proc</a:t>
            </a:r>
            <a:r>
              <a:rPr lang="cs-CZ" sz="1800" b="1" dirty="0">
                <a:solidFill>
                  <a:schemeClr val="tx1"/>
                </a:solidFill>
              </a:rPr>
              <a:t>. </a:t>
            </a:r>
            <a:r>
              <a:rPr lang="cs-CZ" sz="1800" b="1" dirty="0" err="1">
                <a:solidFill>
                  <a:schemeClr val="tx1"/>
                </a:solidFill>
              </a:rPr>
              <a:t>costarii</a:t>
            </a:r>
            <a:r>
              <a:rPr lang="cs-CZ" sz="1800" b="1" dirty="0">
                <a:solidFill>
                  <a:schemeClr val="tx1"/>
                </a:solidFill>
              </a:rPr>
              <a:t> L</a:t>
            </a:r>
            <a:r>
              <a:rPr lang="cs-CZ" sz="1800" b="1" baseline="-25000" dirty="0">
                <a:solidFill>
                  <a:schemeClr val="tx1"/>
                </a:solidFill>
              </a:rPr>
              <a:t>1-4 </a:t>
            </a:r>
            <a:r>
              <a:rPr lang="cs-CZ" sz="1800" b="1" dirty="0">
                <a:solidFill>
                  <a:schemeClr val="tx1"/>
                </a:solidFill>
              </a:rPr>
              <a:t>na </a:t>
            </a:r>
            <a:r>
              <a:rPr lang="cs-CZ" sz="1800" b="1" dirty="0" err="1">
                <a:solidFill>
                  <a:schemeClr val="tx1"/>
                </a:solidFill>
              </a:rPr>
              <a:t>crista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iliaca</a:t>
            </a:r>
            <a:r>
              <a:rPr lang="cs-CZ" sz="1800" b="1" dirty="0">
                <a:solidFill>
                  <a:schemeClr val="tx1"/>
                </a:solidFill>
              </a:rPr>
              <a:t> (napjat mezi </a:t>
            </a:r>
            <a:r>
              <a:rPr lang="cs-CZ" sz="1800" b="1" dirty="0" err="1">
                <a:solidFill>
                  <a:schemeClr val="tx1"/>
                </a:solidFill>
              </a:rPr>
              <a:t>crista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iliaca</a:t>
            </a:r>
            <a:r>
              <a:rPr lang="cs-CZ" sz="1800" b="1" dirty="0">
                <a:solidFill>
                  <a:schemeClr val="tx1"/>
                </a:solidFill>
              </a:rPr>
              <a:t> 12. žebrem a </a:t>
            </a:r>
            <a:r>
              <a:rPr lang="cs-CZ" sz="1800" b="1" dirty="0" err="1">
                <a:solidFill>
                  <a:schemeClr val="tx1"/>
                </a:solidFill>
              </a:rPr>
              <a:t>Lp</a:t>
            </a:r>
            <a:r>
              <a:rPr lang="cs-CZ" sz="1800" b="1" dirty="0">
                <a:solidFill>
                  <a:schemeClr val="tx1"/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Funkce: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Dynamická: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P.F. na pánvi: 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i="1" dirty="0">
                <a:solidFill>
                  <a:schemeClr val="tx1"/>
                </a:solidFill>
              </a:rPr>
              <a:t>Unilaterální aktivace: V</a:t>
            </a:r>
            <a:r>
              <a:rPr lang="cs-CZ" sz="1800" b="1" dirty="0">
                <a:solidFill>
                  <a:schemeClr val="tx1"/>
                </a:solidFill>
              </a:rPr>
              <a:t>šechny tři části svalu společně provádějí laterální flexi bederní páteře </a:t>
            </a:r>
            <a:r>
              <a:rPr lang="cs-CZ" sz="1800" b="1" dirty="0" err="1">
                <a:solidFill>
                  <a:schemeClr val="tx1"/>
                </a:solidFill>
              </a:rPr>
              <a:t>ipsilaterálně</a:t>
            </a:r>
            <a:r>
              <a:rPr lang="cs-CZ" sz="1800" b="1" dirty="0">
                <a:solidFill>
                  <a:schemeClr val="tx1"/>
                </a:solidFill>
              </a:rPr>
              <a:t>.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i="1" dirty="0">
                <a:solidFill>
                  <a:schemeClr val="tx1"/>
                </a:solidFill>
              </a:rPr>
              <a:t>Bilaterální aktivace: </a:t>
            </a:r>
            <a:r>
              <a:rPr lang="cs-CZ" sz="1800" b="1" dirty="0">
                <a:solidFill>
                  <a:schemeClr val="tx1"/>
                </a:solidFill>
              </a:rPr>
              <a:t>Extenze bederní páteře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P.F. na páteři: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i="1" dirty="0">
                <a:solidFill>
                  <a:schemeClr val="tx1"/>
                </a:solidFill>
              </a:rPr>
              <a:t>Unilaterální aktivace: </a:t>
            </a:r>
            <a:r>
              <a:rPr lang="cs-CZ" sz="1800" b="1" dirty="0">
                <a:solidFill>
                  <a:schemeClr val="tx1"/>
                </a:solidFill>
              </a:rPr>
              <a:t>Elevace pánve </a:t>
            </a:r>
            <a:r>
              <a:rPr lang="cs-CZ" sz="1800" b="1" dirty="0" err="1">
                <a:solidFill>
                  <a:schemeClr val="tx1"/>
                </a:solidFill>
              </a:rPr>
              <a:t>ipsilaterálně</a:t>
            </a:r>
            <a:r>
              <a:rPr lang="cs-CZ" sz="1800" b="1" dirty="0">
                <a:solidFill>
                  <a:schemeClr val="tx1"/>
                </a:solidFill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 marL="914400" lvl="2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35279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/>
              <a:t>Kineziologie VIII.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97" y="1364454"/>
            <a:ext cx="11795303" cy="515112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1900" b="1" dirty="0">
                <a:solidFill>
                  <a:schemeClr val="tx1"/>
                </a:solidFill>
              </a:rPr>
              <a:t>Dynamická funkce: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b="1" i="1" dirty="0">
                <a:solidFill>
                  <a:schemeClr val="tx1"/>
                </a:solidFill>
              </a:rPr>
              <a:t>Chůze: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Jeho aktivita se objevuje při střední a rychlejší chůzi.  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Napomáhá stabilizovat pánev v horizontále (nutnost současné stabilizace trupu, zvláště hrudního koše).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Kompletní oboustranná paralýza Q.L. znemožňuje chůzi – chybí stabilizace pánve k páteři ve vertikále – pánev „padá“ dolů během švihové fáze. 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Stabilizační funkce: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</a:rPr>
              <a:t>Zpevnění kaudálního úseku páteře nezbytné pro kontrolovanou fixaci bránice.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19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29155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E5EA4-C542-2D98-202B-122C5B439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0B3BBC-2A40-0CAF-DE49-E05C7B534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551" y="352300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BE909C-E676-695C-6199-2D2A77357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228" y="1263721"/>
            <a:ext cx="11356118" cy="515112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900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3BBCC60-26A3-E7AE-AB0C-055402763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1190031"/>
            <a:ext cx="4190518" cy="496837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C9A8AA1-0814-E897-2085-883423968C72}"/>
              </a:ext>
            </a:extLst>
          </p:cNvPr>
          <p:cNvSpPr txBox="1"/>
          <p:nvPr/>
        </p:nvSpPr>
        <p:spPr>
          <a:xfrm>
            <a:off x="8122722" y="6169286"/>
            <a:ext cx="1550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Neumann, 2024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FBEF3D0-BE2F-75E4-CC24-2382B32A3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82" y="1633190"/>
            <a:ext cx="6039592" cy="264518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7BF6CB0-BF5A-7A56-6D07-B0FB9DB9FA85}"/>
              </a:ext>
            </a:extLst>
          </p:cNvPr>
          <p:cNvSpPr txBox="1"/>
          <p:nvPr/>
        </p:nvSpPr>
        <p:spPr>
          <a:xfrm>
            <a:off x="1913551" y="4460340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Neumann, 2024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9163124"/>
      </p:ext>
    </p:extLst>
  </p:cSld>
  <p:clrMapOvr>
    <a:masterClrMapping/>
  </p:clrMapOvr>
  <p:transition spd="slow"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96B781-BE0F-201C-91CE-C1F22FC72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584" y="505184"/>
            <a:ext cx="4952766" cy="584763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07E3531-6448-637B-A096-B89AC597F94E}"/>
              </a:ext>
            </a:extLst>
          </p:cNvPr>
          <p:cNvSpPr txBox="1"/>
          <p:nvPr/>
        </p:nvSpPr>
        <p:spPr>
          <a:xfrm>
            <a:off x="7021903" y="5698771"/>
            <a:ext cx="3554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https://www.researchgate.net/figure/The-muscular-structure-of-the-anterolateral-abdominal-wall-RA-rectus-abdominis-TA_fig4_320743896</a:t>
            </a:r>
          </a:p>
        </p:txBody>
      </p:sp>
    </p:spTree>
    <p:extLst>
      <p:ext uri="{BB962C8B-B14F-4D97-AF65-F5344CB8AC3E}">
        <p14:creationId xmlns:p14="http://schemas.microsoft.com/office/powerpoint/2010/main" val="648056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6653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Břišní stěna: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Funkce: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Statická: </a:t>
            </a:r>
          </a:p>
          <a:p>
            <a:pPr marL="971550" indent="-285750" algn="just">
              <a:buFont typeface="Arial" panose="020B0604020202020204" pitchFamily="34" charset="0"/>
              <a:buChar char="•"/>
              <a:tabLst>
                <a:tab pos="228600" algn="l"/>
                <a:tab pos="914400" algn="l"/>
              </a:tabLst>
            </a:pP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Klidný stoj je zajišťován fasciemi -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fascia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lata,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Th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/L a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fascia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abdominalis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 Při aktivní změně polohy těžiště se aktivují všechny svaly, které s těmito fasciemi souvisejí. </a:t>
            </a:r>
          </a:p>
          <a:p>
            <a:pPr marL="971550" indent="-2857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8600" algn="l"/>
                <a:tab pos="914400" algn="l"/>
              </a:tabLst>
            </a:pP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Svalové smyčky, které udržují tělo ve vzpřímené poloze (dle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Véleho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2006):</a:t>
            </a:r>
          </a:p>
          <a:p>
            <a:pPr marL="685800" indent="0" algn="just">
              <a:lnSpc>
                <a:spcPts val="1400"/>
              </a:lnSpc>
              <a:buNone/>
              <a:tabLst>
                <a:tab pos="228600" algn="l"/>
                <a:tab pos="914400" algn="l"/>
              </a:tabLst>
            </a:pPr>
            <a:endParaRPr lang="cs-CZ" sz="18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914400" indent="-228600" algn="just">
              <a:lnSpc>
                <a:spcPts val="1400"/>
              </a:lnSpc>
              <a:tabLst>
                <a:tab pos="228600" algn="l"/>
                <a:tab pos="914400" algn="l"/>
              </a:tabLst>
            </a:pPr>
            <a:endParaRPr lang="cs-CZ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914400" indent="-228600" algn="just">
              <a:lnSpc>
                <a:spcPts val="1400"/>
              </a:lnSpc>
              <a:tabLst>
                <a:tab pos="228600" algn="l"/>
                <a:tab pos="914400" algn="l"/>
              </a:tabLst>
            </a:pPr>
            <a:endParaRPr lang="cs-CZ" sz="18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914400" indent="-228600" algn="just">
              <a:lnSpc>
                <a:spcPts val="1400"/>
              </a:lnSpc>
              <a:tabLst>
                <a:tab pos="228600" algn="l"/>
                <a:tab pos="914400" algn="l"/>
              </a:tabLst>
            </a:pPr>
            <a:endParaRPr lang="cs-CZ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914400" indent="-228600" algn="just">
              <a:lnSpc>
                <a:spcPts val="1400"/>
              </a:lnSpc>
              <a:tabLst>
                <a:tab pos="228600" algn="l"/>
                <a:tab pos="914400" algn="l"/>
              </a:tabLst>
            </a:pPr>
            <a:endParaRPr lang="cs-CZ" sz="18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</a:t>
            </a:r>
            <a:endParaRPr lang="cs-CZ" sz="1700" b="1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  <p:pic>
        <p:nvPicPr>
          <p:cNvPr id="4" name="Obrázek 3" descr="Obsah obrázku snímek obrazovky&#10;&#10;Popis byl vytvořen automaticky">
            <a:extLst>
              <a:ext uri="{FF2B5EF4-FFF2-40B4-BE49-F238E27FC236}">
                <a16:creationId xmlns:a16="http://schemas.microsoft.com/office/drawing/2014/main" id="{FBB2CAC8-E723-4DDD-90D0-A3A8580DF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03" y="3940014"/>
            <a:ext cx="5911820" cy="24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74073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553" y="354301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735" y="853440"/>
            <a:ext cx="11466530" cy="515112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cs-CZ" sz="14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</a:rPr>
              <a:t>Statická funkce: 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Břišní svaly se spolu s m.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gluteus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maximus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m.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iliopsoas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a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hamstringy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podílí na nastavení sklonu pánve (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Véle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). Při výpadku břišních svalů je typická plynule zvýrazněná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Lp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lordóza, při přetížení m.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iliopsoas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se zvyšuje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anteverzní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postavení pánve. </a:t>
            </a:r>
            <a:r>
              <a:rPr lang="cs-CZ" b="1" dirty="0">
                <a:solidFill>
                  <a:schemeClr val="tx1"/>
                </a:solidFill>
                <a:ea typeface="Times New Roman" panose="02020603050405020304" pitchFamily="18" charset="0"/>
              </a:rPr>
              <a:t>M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RA: p</a:t>
            </a:r>
            <a:r>
              <a:rPr lang="cs-CZ" b="1" dirty="0">
                <a:solidFill>
                  <a:schemeClr val="tx1"/>
                </a:solidFill>
              </a:rPr>
              <a:t>ři fixaci trupu zvedá pánev (retroflexe pánve a zmenšení lordózy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r>
              <a:rPr lang="cs-CZ" b="1" dirty="0">
                <a:solidFill>
                  <a:schemeClr val="tx1"/>
                </a:solidFill>
              </a:rPr>
              <a:t>) – pozor na zkrácení vzdálenosti mezi symfýzou a sternem!!!; pracuje spolu s m. </a:t>
            </a:r>
            <a:r>
              <a:rPr lang="cs-CZ" b="1" dirty="0" err="1">
                <a:solidFill>
                  <a:schemeClr val="tx1"/>
                </a:solidFill>
              </a:rPr>
              <a:t>erector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trunci</a:t>
            </a:r>
            <a:r>
              <a:rPr lang="cs-CZ" b="1" dirty="0">
                <a:solidFill>
                  <a:schemeClr val="tx1"/>
                </a:solidFill>
              </a:rPr>
              <a:t> na udržení vzpřímené polohy těla.</a:t>
            </a:r>
            <a:endParaRPr lang="cs-CZ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Udržuje orgány břišní dutiny proti vyklenutí. Při předklonu by nemělo dojít k vyklenutí břišní stěny – známka insuficience.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Posturální funkce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Všechny břišní svaly se aktivují při chůzi a jejich aktivita je modulována krokovým cyklem. Větší aktivita při chůzi do kopce (vyšší nároky na stabilitu).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Břišní lis -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bilat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 akce všech břišních svalů. Pomalé zapojení - defekace, močení. Rychlé zapojení - zvracení, porod, kašel, kýchání. IAT.</a:t>
            </a:r>
            <a:endParaRPr lang="cs-CZ" b="1" dirty="0">
              <a:solidFill>
                <a:schemeClr val="tx1"/>
              </a:solidFill>
            </a:endParaRP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5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1400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4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14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1400" b="1" dirty="0">
                <a:solidFill>
                  <a:schemeClr val="tx1"/>
                </a:solidFill>
              </a:rPr>
              <a:t>	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cs-CZ" sz="14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sz="1400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25940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68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6653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Břišní stěna: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Funkce: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a typeface="Times New Roman" panose="02020603050405020304" pitchFamily="18" charset="0"/>
              </a:rPr>
              <a:t>Dynamická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: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Flexe: M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RA, podílí se i MOIA a MOEA, které spojují dolní okraj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Th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koše a kosti pánevní (současně provádí rotace, která se při oboustranné kontrakci nemusí projevit navenek). </a:t>
            </a:r>
            <a:endParaRPr lang="cs-CZ" sz="1800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Rotace trupu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Úklon</a:t>
            </a:r>
            <a:endParaRPr lang="cs-CZ" sz="18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457200" lvl="1" indent="0" algn="just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</a:t>
            </a:r>
            <a:endParaRPr lang="cs-CZ" sz="1700" b="1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29320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6653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Břišní stěna: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Funkce: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a typeface="Times New Roman" panose="02020603050405020304" pitchFamily="18" charset="0"/>
              </a:rPr>
              <a:t>Dýchání: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Obecně břišní svaly výdechové (nejvíce se aktivují při rychlém usilovném výdechu), ale podílí se svou aktivitou i na nádechu.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Při aktivní kontrakci bránice se posouvá centrum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tendineum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dolů, zvětšuje se rozměr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Th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dutiny a vzniká podtlak - nasátí vzduchu. Při dobré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fci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břišních svalů a svalů PD je mírnou aktivitou udržován nitrobřišní tlak, bránice vyčerpá svůj pohyb dist</a:t>
            </a:r>
            <a:r>
              <a:rPr lang="cs-CZ" b="1" dirty="0">
                <a:solidFill>
                  <a:schemeClr val="tx1"/>
                </a:solidFill>
                <a:ea typeface="Times New Roman" panose="02020603050405020304" pitchFamily="18" charset="0"/>
              </a:rPr>
              <a:t>álně,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centrum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tendineum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se opře o orgány břišní dutiny a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Th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se začíná rozvíjet. Při výdechu se bránice uvolňuje a břišní svaly se stahují. Klenba bránice se stahuje nahoru a současně dochází ke zmenšování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latero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-laterálního a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anterio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-posteriorního rozměru hrudníku. Stejně tak rostoucí nitrobřišní tlak na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centum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tendineum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napomáhá navrácení bránice do původní polohy. V tomto případě se břišní svaly stávají přímým antagonistou bránice.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</a:t>
            </a:r>
            <a:endParaRPr lang="cs-CZ" sz="1700" b="1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13753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6653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Břišní stěna: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Funkce: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  <a:ea typeface="Times New Roman" panose="02020603050405020304" pitchFamily="18" charset="0"/>
              </a:rPr>
              <a:t>Dýchání:</a:t>
            </a:r>
          </a:p>
          <a:p>
            <a:pPr lvl="1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Při nedostatečné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fci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břišních svalů se nevytvoří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punctum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fixum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pro bránici. Při nádechu pak dochází k vyklenování břišní stěny bez rozvinutí nádechu do hrudníku. Protože se hrudník nerozvíjí, je vzdálenost sternum – páteř podstatně omezena. Dolní žeberní oblouky jsou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zavzaty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do roviny břišní stěny a prominují ventrálně. Hrudník je ve výšce úponu bránice stažen a pozorujeme tzv. Harrisonovu rýhu. Můžeme také vidět diastázu v úrovni linea alba, která je způsobena opačným tahem břišních svalů. To vše vede ke snížení plicních objemů.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	</a:t>
            </a:r>
            <a:endParaRPr lang="cs-CZ" sz="1700" b="1" dirty="0">
              <a:solidFill>
                <a:schemeClr val="tx1"/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644836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6653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Svaly hrudníku:</a:t>
            </a: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1. </a:t>
            </a:r>
            <a:r>
              <a:rPr lang="cs-CZ" sz="2000" b="1" dirty="0" err="1">
                <a:solidFill>
                  <a:schemeClr val="tx1"/>
                </a:solidFill>
              </a:rPr>
              <a:t>Torakohumerální</a:t>
            </a:r>
            <a:r>
              <a:rPr lang="cs-CZ" sz="2000" b="1" dirty="0">
                <a:solidFill>
                  <a:schemeClr val="tx1"/>
                </a:solidFill>
              </a:rPr>
              <a:t> svaly: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M. </a:t>
            </a:r>
            <a:r>
              <a:rPr lang="cs-CZ" sz="2000" b="1" dirty="0" err="1">
                <a:solidFill>
                  <a:schemeClr val="tx1"/>
                </a:solidFill>
              </a:rPr>
              <a:t>pectoralis</a:t>
            </a:r>
            <a:r>
              <a:rPr lang="cs-CZ" sz="2000" b="1" dirty="0">
                <a:solidFill>
                  <a:schemeClr val="tx1"/>
                </a:solidFill>
              </a:rPr>
              <a:t> major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M. </a:t>
            </a:r>
            <a:r>
              <a:rPr lang="cs-CZ" sz="2000" b="1" dirty="0" err="1">
                <a:solidFill>
                  <a:schemeClr val="tx1"/>
                </a:solidFill>
              </a:rPr>
              <a:t>pectoralis</a:t>
            </a:r>
            <a:r>
              <a:rPr lang="cs-CZ" sz="2000" b="1" dirty="0">
                <a:solidFill>
                  <a:schemeClr val="tx1"/>
                </a:solidFill>
              </a:rPr>
              <a:t> minor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M. </a:t>
            </a:r>
            <a:r>
              <a:rPr lang="cs-CZ" sz="2000" b="1" dirty="0" err="1">
                <a:solidFill>
                  <a:schemeClr val="tx1"/>
                </a:solidFill>
              </a:rPr>
              <a:t>serratus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anterior</a:t>
            </a:r>
            <a:endParaRPr lang="cs-CZ" sz="20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M. </a:t>
            </a:r>
            <a:r>
              <a:rPr lang="cs-CZ" sz="2000" b="1" dirty="0" err="1">
                <a:solidFill>
                  <a:schemeClr val="tx1"/>
                </a:solidFill>
              </a:rPr>
              <a:t>subclavius</a:t>
            </a: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2. Vlastní autochtonní svaly hrudníku: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Mm. </a:t>
            </a:r>
            <a:r>
              <a:rPr lang="cs-CZ" sz="2000" b="1" dirty="0" err="1">
                <a:solidFill>
                  <a:schemeClr val="tx1"/>
                </a:solidFill>
              </a:rPr>
              <a:t>intercostales</a:t>
            </a:r>
            <a:r>
              <a:rPr lang="cs-CZ" sz="2000" b="1" dirty="0">
                <a:solidFill>
                  <a:schemeClr val="tx1"/>
                </a:solidFill>
              </a:rPr>
              <a:t> (</a:t>
            </a:r>
            <a:r>
              <a:rPr lang="cs-CZ" sz="2000" b="1" dirty="0" err="1">
                <a:solidFill>
                  <a:schemeClr val="tx1"/>
                </a:solidFill>
              </a:rPr>
              <a:t>interni</a:t>
            </a:r>
            <a:r>
              <a:rPr lang="cs-CZ" sz="2000" b="1" dirty="0">
                <a:solidFill>
                  <a:schemeClr val="tx1"/>
                </a:solidFill>
              </a:rPr>
              <a:t>, </a:t>
            </a:r>
            <a:r>
              <a:rPr lang="cs-CZ" sz="2000" b="1" dirty="0" err="1">
                <a:solidFill>
                  <a:schemeClr val="tx1"/>
                </a:solidFill>
              </a:rPr>
              <a:t>externi</a:t>
            </a:r>
            <a:r>
              <a:rPr lang="cs-CZ" sz="2000" b="1" dirty="0">
                <a:solidFill>
                  <a:schemeClr val="tx1"/>
                </a:solidFill>
              </a:rPr>
              <a:t>, </a:t>
            </a:r>
            <a:r>
              <a:rPr lang="cs-CZ" sz="2000" b="1" dirty="0" err="1">
                <a:solidFill>
                  <a:schemeClr val="tx1"/>
                </a:solidFill>
              </a:rPr>
              <a:t>intimi</a:t>
            </a:r>
            <a:r>
              <a:rPr lang="cs-CZ" sz="2000" b="1" dirty="0">
                <a:solidFill>
                  <a:schemeClr val="tx1"/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M. </a:t>
            </a:r>
            <a:r>
              <a:rPr lang="cs-CZ" sz="2000" b="1" dirty="0" err="1">
                <a:solidFill>
                  <a:schemeClr val="tx1"/>
                </a:solidFill>
              </a:rPr>
              <a:t>transversus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thoracis</a:t>
            </a:r>
            <a:endParaRPr lang="cs-CZ" sz="20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tx1"/>
                </a:solidFill>
              </a:rPr>
              <a:t>Musculi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levatores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costarum</a:t>
            </a: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tx1"/>
                </a:solidFill>
              </a:rPr>
              <a:t>3. Bránice</a:t>
            </a:r>
          </a:p>
        </p:txBody>
      </p:sp>
    </p:spTree>
    <p:extLst>
      <p:ext uri="{BB962C8B-B14F-4D97-AF65-F5344CB8AC3E}">
        <p14:creationId xmlns:p14="http://schemas.microsoft.com/office/powerpoint/2010/main" val="3310434328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6653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Svaly hrudníku: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M. </a:t>
            </a:r>
            <a:r>
              <a:rPr lang="cs-CZ" sz="2000" b="1" dirty="0" err="1">
                <a:solidFill>
                  <a:schemeClr val="tx1"/>
                </a:solidFill>
              </a:rPr>
              <a:t>pectoralis</a:t>
            </a:r>
            <a:r>
              <a:rPr lang="cs-CZ" sz="2000" b="1" dirty="0">
                <a:solidFill>
                  <a:schemeClr val="tx1"/>
                </a:solidFill>
              </a:rPr>
              <a:t> major: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Začátek: 4 části: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klavikulární – klavikula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sternální – sternum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kostální – chrupavky 2.-6. (7.) žebra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abdominální – povrchová aponeuróza m.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obliqus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abdom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ext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 a m.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rectus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abdom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</a:t>
            </a:r>
            <a:endParaRPr lang="cs-CZ" sz="1800" b="1" dirty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Úpon: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crista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tuberculi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majoris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humeri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(snopce horní části svalu se upínají nejpovrchněji a nejdistálněji, dolní nejhlouběji a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nejproximálněji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– vzniká tak dojem stočení o 180°).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Funkce: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Dynamická:</a:t>
            </a:r>
            <a:endParaRPr lang="cs-CZ" sz="18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PF mediálně: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V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šechna vlákna: ADD, horizont. ADD, VR paže. </a:t>
            </a:r>
          </a:p>
          <a:p>
            <a:pPr lvl="2"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27583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6653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Svaly hrudníku: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M. </a:t>
            </a:r>
            <a:r>
              <a:rPr lang="cs-CZ" sz="2000" b="1" dirty="0" err="1">
                <a:solidFill>
                  <a:schemeClr val="tx1"/>
                </a:solidFill>
              </a:rPr>
              <a:t>pectoralis</a:t>
            </a:r>
            <a:r>
              <a:rPr lang="cs-CZ" sz="2000" b="1" dirty="0">
                <a:solidFill>
                  <a:schemeClr val="tx1"/>
                </a:solidFill>
              </a:rPr>
              <a:t> major: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Funkce: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Dynamická:</a:t>
            </a:r>
            <a:endParaRPr lang="cs-CZ" sz="18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PF mediálně: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Klavikulární část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: pomocná FLX (do 60° Kap.), horizont. ADD, pomocná ABD (nad horizontálou).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Sternální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kostální, abd</a:t>
            </a: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ominální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: EXT paže z flexe, deprese paže a ramene, protrakce ramene.</a:t>
            </a:r>
            <a:endParaRPr lang="cs-CZ" sz="18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PF laterálně: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P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řitahuje a zdvíhá hrudník (šplh, dýchání).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Pomocný inspirační sval (je-li pletenec fixován).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P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omáhá nést váhu těla při chůzi o berlích.</a:t>
            </a:r>
          </a:p>
          <a:p>
            <a:pPr lvl="3"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endParaRPr lang="cs-CZ" sz="16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65665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6653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Svaly hrudníku: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M. </a:t>
            </a:r>
            <a:r>
              <a:rPr lang="cs-CZ" sz="2000" b="1" dirty="0" err="1">
                <a:solidFill>
                  <a:schemeClr val="tx1"/>
                </a:solidFill>
              </a:rPr>
              <a:t>pectoralis</a:t>
            </a:r>
            <a:r>
              <a:rPr lang="cs-CZ" sz="2000" b="1" dirty="0">
                <a:solidFill>
                  <a:schemeClr val="tx1"/>
                </a:solidFill>
              </a:rPr>
              <a:t> major: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Funkce: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Stabilizační: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V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 GH stabilizuje nejvíce v 90° ABD</a:t>
            </a: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.</a:t>
            </a:r>
            <a:endParaRPr lang="cs-CZ" sz="18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cs-CZ" sz="18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1371600" lvl="3" indent="0">
              <a:buNone/>
            </a:pPr>
            <a:endParaRPr lang="cs-CZ" sz="18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endParaRPr lang="cs-CZ" sz="16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32980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F55D9-7922-DE92-76C5-DC53089AC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3E0C42-F809-2D41-DFD6-1E7A0A76B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7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br>
              <a:rPr lang="cs-CZ" b="1" dirty="0">
                <a:solidFill>
                  <a:schemeClr val="tx1"/>
                </a:solidFill>
              </a:rPr>
            </a:b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6F714B-E87B-FAE2-7D81-6352EC4B2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23" y="1337210"/>
            <a:ext cx="8353274" cy="515112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9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900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7759169-825E-7186-3866-CE5F894CE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470817" y="1462870"/>
            <a:ext cx="4950068" cy="510085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17CF49C-9321-9058-1161-64D46BB99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17521" y="1163795"/>
            <a:ext cx="4659008" cy="54979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68B430C-7946-DC21-F68E-DFF57E19D3F3}"/>
              </a:ext>
            </a:extLst>
          </p:cNvPr>
          <p:cNvSpPr txBox="1"/>
          <p:nvPr/>
        </p:nvSpPr>
        <p:spPr>
          <a:xfrm>
            <a:off x="4263242" y="6499695"/>
            <a:ext cx="1550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Neumann, 2024</a:t>
            </a:r>
          </a:p>
        </p:txBody>
      </p:sp>
    </p:spTree>
    <p:extLst>
      <p:ext uri="{BB962C8B-B14F-4D97-AF65-F5344CB8AC3E}">
        <p14:creationId xmlns:p14="http://schemas.microsoft.com/office/powerpoint/2010/main" val="3005400603"/>
      </p:ext>
    </p:extLst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6653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Svaly hrudníku: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M. </a:t>
            </a:r>
            <a:r>
              <a:rPr lang="cs-CZ" sz="2000" b="1" dirty="0" err="1">
                <a:solidFill>
                  <a:schemeClr val="tx1"/>
                </a:solidFill>
              </a:rPr>
              <a:t>pectoralis</a:t>
            </a:r>
            <a:r>
              <a:rPr lang="cs-CZ" sz="2000" b="1" dirty="0">
                <a:solidFill>
                  <a:schemeClr val="tx1"/>
                </a:solidFill>
              </a:rPr>
              <a:t> minor: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P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řekrytý v druhé vrstvě m.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pectoralis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major.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Z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ačátek: laterálně od chrupavky 3.-5. žebra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Úpon: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processus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coracoideus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scapulae</a:t>
            </a:r>
            <a:endParaRPr lang="cs-CZ" sz="18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Funkce: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Dynamická: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PF kraniálně: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pomáhá při usilovném nádechu.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PF kaudálně: 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protrakce lopatky, retroverze lopatky, deprese pletence ramenního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Stabilizační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1371600" lvl="3" indent="0">
              <a:buNone/>
            </a:pPr>
            <a:endParaRPr lang="cs-CZ" sz="18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endParaRPr lang="cs-CZ" sz="16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016621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6653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Svaly hrudníku: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M. </a:t>
            </a:r>
            <a:r>
              <a:rPr lang="cs-CZ" b="1" dirty="0" err="1">
                <a:solidFill>
                  <a:schemeClr val="tx1"/>
                </a:solidFill>
              </a:rPr>
              <a:t>serratus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anterior</a:t>
            </a:r>
            <a:endParaRPr lang="cs-CZ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Začátek: 1.-9. </a:t>
            </a: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žebro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a upíná se na lopatku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S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val je rozdělen do tří skupin vláken: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z 1. žebra na horní úhel lopatky, vlákna jdou téměř paralelně s žebry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z 2. a 3. žebra na mediální hranu lopatky, vlákna jdou pod úhlem 45st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z 4. až 9. žebra dolní úhel lopatky, nejsilnější část, má tvar ¼ vějíře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Funkce: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Dynamická: </a:t>
            </a:r>
            <a:endParaRPr lang="cs-CZ" sz="18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PF na žebrech: </a:t>
            </a: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protrakce, </a:t>
            </a:r>
            <a:r>
              <a:rPr lang="cs-CZ" sz="1800" b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anteverze</a:t>
            </a: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 lopatky</a:t>
            </a:r>
            <a:endParaRPr lang="cs-CZ" sz="18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PF na lopatce: usilovná inspirace (zvedá žebra)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Stabilizační: drží lopatku u hrudníku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ea typeface="Times New Roman" panose="02020603050405020304" pitchFamily="18" charset="0"/>
              </a:rPr>
              <a:t>Dává informace o postavení žeber a lopatky</a:t>
            </a:r>
            <a:endParaRPr lang="cs-CZ" sz="18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1371600" lvl="3" indent="0">
              <a:buNone/>
            </a:pPr>
            <a:endParaRPr lang="cs-CZ" sz="18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endParaRPr lang="cs-CZ" sz="16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215120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6653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Svaly hrudníku: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chemeClr val="tx1"/>
                </a:solidFill>
              </a:rPr>
              <a:t>M. </a:t>
            </a:r>
            <a:r>
              <a:rPr lang="cs-CZ" sz="2000" b="1" dirty="0" err="1">
                <a:solidFill>
                  <a:schemeClr val="tx1"/>
                </a:solidFill>
              </a:rPr>
              <a:t>subclavius</a:t>
            </a:r>
            <a:r>
              <a:rPr lang="cs-CZ" sz="2000" b="1" dirty="0">
                <a:solidFill>
                  <a:schemeClr val="tx1"/>
                </a:solidFill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Začátek: 1. žebro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Úpon: spodní plocha klíční kosti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Funkce: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Dynamická: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PF mediálně: asistuje protrakci </a:t>
            </a:r>
            <a:r>
              <a:rPr lang="cs-CZ" sz="1800" b="1" dirty="0" err="1">
                <a:solidFill>
                  <a:schemeClr val="tx1"/>
                </a:solidFill>
              </a:rPr>
              <a:t>ram</a:t>
            </a:r>
            <a:r>
              <a:rPr lang="cs-CZ" sz="1800" b="1" dirty="0">
                <a:solidFill>
                  <a:schemeClr val="tx1"/>
                </a:solidFill>
              </a:rPr>
              <a:t>. kloubu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PF laterálně: zvedá 1. žebro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Stabilizační: 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stabilizuje SC kloub tím, že tlačí sternální konec klavikuly proti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manubrium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sterni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(vychyluje zevní konec klavikuly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ventrokaudálně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), napíná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klavipektorální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fascii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cs-CZ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1371600" lvl="3" indent="0">
              <a:buNone/>
            </a:pPr>
            <a:endParaRPr lang="cs-CZ" sz="18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endParaRPr lang="cs-CZ" sz="16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916451"/>
      </p:ext>
    </p:extLst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6653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Hrudní fascie:</a:t>
            </a: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cs-CZ" sz="1800" b="1" dirty="0" err="1">
                <a:solidFill>
                  <a:schemeClr val="tx1"/>
                </a:solidFill>
              </a:rPr>
              <a:t>Fascia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  <a:r>
              <a:rPr lang="cs-CZ" sz="1800" b="1" dirty="0" err="1">
                <a:solidFill>
                  <a:schemeClr val="tx1"/>
                </a:solidFill>
              </a:rPr>
              <a:t>pectoralis</a:t>
            </a:r>
            <a:r>
              <a:rPr lang="cs-CZ" sz="1800" b="1" dirty="0">
                <a:solidFill>
                  <a:schemeClr val="tx1"/>
                </a:solidFill>
              </a:rPr>
              <a:t>: </a:t>
            </a:r>
            <a:r>
              <a:rPr lang="cs-CZ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kryje přední a boční stěnu hrudní, začíná na sternu a klavikule, zaujímá do sebe PM a přechází:</a:t>
            </a:r>
          </a:p>
          <a:p>
            <a:pPr lvl="1" indent="-342900" algn="just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kaudálně v povrchovou fascii břišní</a:t>
            </a:r>
          </a:p>
          <a:p>
            <a:pPr lvl="1" indent="-342900" algn="just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cs-CZ" sz="1800" b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l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atelárně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přes MSA v povrchovou fascii zádovou</a:t>
            </a:r>
          </a:p>
          <a:p>
            <a:pPr lvl="1" indent="-342900" algn="just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přes úponovou část PM ve fascii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axillaris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a ve fascii kryjící m.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deltoideus</a:t>
            </a:r>
            <a:endParaRPr lang="cs-CZ" sz="18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cs-CZ" b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Fascia</a:t>
            </a:r>
            <a:r>
              <a:rPr lang="cs-CZ" b="1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chemeClr val="tx1"/>
                </a:solidFill>
                <a:ea typeface="Times New Roman" panose="02020603050405020304" pitchFamily="18" charset="0"/>
              </a:rPr>
              <a:t>clavipectoralis</a:t>
            </a:r>
            <a:r>
              <a:rPr lang="cs-CZ" b="1" dirty="0">
                <a:solidFill>
                  <a:schemeClr val="tx1"/>
                </a:solidFill>
                <a:ea typeface="Times New Roman" panose="02020603050405020304" pitchFamily="18" charset="0"/>
              </a:rPr>
              <a:t>: 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pod PM, začíná na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clavicule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zaujímá m.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subclavius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odtud sestupuje kaudálně a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latelárně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a zaujímá m. pec. min., pokračuje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latelárně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na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proc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coracoideus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a na m.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coracobrachialis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mediálně na žeberní chrupavky a pokračuje kaudálně od PM až splyne s 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fascia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pectoralis</a:t>
            </a: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1371600" lvl="3" indent="0">
              <a:buNone/>
            </a:pPr>
            <a:endParaRPr lang="cs-CZ" sz="18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endParaRPr lang="cs-CZ" sz="16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183342"/>
      </p:ext>
    </p:extLst>
  </p:cSld>
  <p:clrMapOvr>
    <a:masterClrMapping/>
  </p:clrMapOvr>
  <p:transition spd="slow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426" y="342426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34" y="1364454"/>
            <a:ext cx="1146653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Hrudní fascie: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tx1"/>
                </a:solidFill>
              </a:rPr>
              <a:t>Fascia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thoracica</a:t>
            </a:r>
            <a:r>
              <a:rPr lang="cs-CZ" sz="2000" b="1" dirty="0">
                <a:solidFill>
                  <a:schemeClr val="tx1"/>
                </a:solidFill>
              </a:rPr>
              <a:t>: </a:t>
            </a:r>
            <a:r>
              <a:rPr lang="cs-CZ" sz="2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povrchová fascie všech mezižebří, která současně přes povrchy žeber kryje celou vnější stěnu hrudní.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tx1"/>
                </a:solidFill>
              </a:rPr>
              <a:t>Fascia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endothoracica</a:t>
            </a:r>
            <a:r>
              <a:rPr lang="cs-CZ" sz="2000" b="1" dirty="0">
                <a:solidFill>
                  <a:schemeClr val="tx1"/>
                </a:solidFill>
              </a:rPr>
              <a:t>: </a:t>
            </a:r>
            <a:r>
              <a:rPr lang="cs-CZ" sz="2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tenká, vystýlá hrudní dutinu zevnitř, kaudálně pokračuje na hrudní plochu bránice jako </a:t>
            </a:r>
            <a:r>
              <a:rPr lang="cs-CZ" sz="20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fascia</a:t>
            </a:r>
            <a:r>
              <a:rPr lang="cs-CZ" sz="2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20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diaphragmetica</a:t>
            </a:r>
            <a:r>
              <a:rPr lang="cs-CZ" sz="2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, kraniálně pokrývá vrchol pravé a levé pohrudnicové </a:t>
            </a:r>
            <a:r>
              <a:rPr lang="cs-CZ" sz="2000" b="1" dirty="0">
                <a:solidFill>
                  <a:schemeClr val="tx1"/>
                </a:solidFill>
                <a:ea typeface="Times New Roman" panose="02020603050405020304" pitchFamily="18" charset="0"/>
              </a:rPr>
              <a:t>d</a:t>
            </a:r>
            <a:r>
              <a:rPr lang="cs-CZ" sz="2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utiny (</a:t>
            </a:r>
            <a:r>
              <a:rPr lang="cs-CZ" sz="20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cupula</a:t>
            </a:r>
            <a:r>
              <a:rPr lang="cs-CZ" sz="2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20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pleurae</a:t>
            </a:r>
            <a:r>
              <a:rPr lang="cs-CZ" sz="2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) – v těchto místech je zesílená a připojená na 1. žebro (tzv. </a:t>
            </a:r>
            <a:r>
              <a:rPr lang="cs-CZ" sz="200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Sibsonova</a:t>
            </a:r>
            <a:r>
              <a:rPr lang="cs-CZ" sz="20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fascie)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cs-CZ" sz="20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1800" b="1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cs-CZ" sz="1800" b="1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1371600" lvl="3" indent="0">
              <a:buNone/>
            </a:pPr>
            <a:endParaRPr lang="cs-CZ" sz="18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endParaRPr lang="cs-CZ" sz="1600" b="1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293059"/>
      </p:ext>
    </p:extLst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47910"/>
            <a:ext cx="8911687" cy="1280890"/>
          </a:xfrm>
        </p:spPr>
        <p:txBody>
          <a:bodyPr/>
          <a:lstStyle/>
          <a:p>
            <a:r>
              <a:rPr lang="cs-CZ" b="1" dirty="0"/>
              <a:t>Seznam literatury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574" y="1391921"/>
            <a:ext cx="10925305" cy="5151120"/>
          </a:xfrm>
        </p:spPr>
        <p:txBody>
          <a:bodyPr>
            <a:noAutofit/>
          </a:bodyPr>
          <a:lstStyle/>
          <a:p>
            <a:r>
              <a:rPr lang="cs-CZ" sz="1900" b="1" dirty="0">
                <a:solidFill>
                  <a:schemeClr val="tx1"/>
                </a:solidFill>
              </a:rPr>
              <a:t>ČIHÁK, R. </a:t>
            </a:r>
            <a:r>
              <a:rPr lang="cs-CZ" sz="1900" b="1" i="1" dirty="0">
                <a:solidFill>
                  <a:schemeClr val="tx1"/>
                </a:solidFill>
              </a:rPr>
              <a:t>Anatomie 1</a:t>
            </a:r>
            <a:r>
              <a:rPr lang="cs-CZ" sz="1900" b="1" dirty="0">
                <a:solidFill>
                  <a:schemeClr val="tx1"/>
                </a:solidFill>
              </a:rPr>
              <a:t>. Praha: Grada </a:t>
            </a:r>
            <a:r>
              <a:rPr lang="cs-CZ" sz="1900" b="1" dirty="0" err="1">
                <a:solidFill>
                  <a:schemeClr val="tx1"/>
                </a:solidFill>
              </a:rPr>
              <a:t>Publishing</a:t>
            </a:r>
            <a:r>
              <a:rPr lang="cs-CZ" sz="1900" b="1" dirty="0">
                <a:solidFill>
                  <a:schemeClr val="tx1"/>
                </a:solidFill>
              </a:rPr>
              <a:t>, 2011. ISBN 978-80-247-3817-8. </a:t>
            </a:r>
            <a:endParaRPr lang="cs-CZ" altLang="cs-CZ" sz="1900" b="1" dirty="0">
              <a:solidFill>
                <a:schemeClr val="tx1"/>
              </a:solidFill>
            </a:endParaRPr>
          </a:p>
          <a:p>
            <a:r>
              <a:rPr lang="cs-CZ" altLang="cs-CZ" sz="1900" b="1" dirty="0">
                <a:solidFill>
                  <a:schemeClr val="tx1"/>
                </a:solidFill>
              </a:rPr>
              <a:t>DYLEVSKÝ, Ivan. </a:t>
            </a:r>
            <a:r>
              <a:rPr lang="cs-CZ" altLang="cs-CZ" sz="1900" b="1" i="1" dirty="0">
                <a:solidFill>
                  <a:schemeClr val="tx1"/>
                </a:solidFill>
              </a:rPr>
              <a:t>Kineziologie : základy strukturální kineziologie</a:t>
            </a:r>
            <a:r>
              <a:rPr lang="cs-CZ" altLang="cs-CZ" sz="1900" b="1" dirty="0">
                <a:solidFill>
                  <a:schemeClr val="tx1"/>
                </a:solidFill>
              </a:rPr>
              <a:t>. Vyd. 1. Praha: Triton, 2009. 235 s. ISBN 9788073873240. </a:t>
            </a:r>
          </a:p>
          <a:p>
            <a:r>
              <a:rPr lang="cs-CZ" sz="1900" b="1" dirty="0">
                <a:solidFill>
                  <a:schemeClr val="tx1"/>
                </a:solidFill>
              </a:rPr>
              <a:t>DYLEVSKÝ, I. </a:t>
            </a:r>
            <a:r>
              <a:rPr lang="cs-CZ" sz="1900" b="1" i="1" dirty="0">
                <a:solidFill>
                  <a:schemeClr val="tx1"/>
                </a:solidFill>
              </a:rPr>
              <a:t>Speciální kineziologie</a:t>
            </a:r>
            <a:r>
              <a:rPr lang="cs-CZ" sz="1900" b="1" dirty="0">
                <a:solidFill>
                  <a:schemeClr val="tx1"/>
                </a:solidFill>
              </a:rPr>
              <a:t>. Praha: Grada </a:t>
            </a:r>
            <a:r>
              <a:rPr lang="cs-CZ" sz="1900" b="1" dirty="0" err="1">
                <a:solidFill>
                  <a:schemeClr val="tx1"/>
                </a:solidFill>
              </a:rPr>
              <a:t>Publishing</a:t>
            </a:r>
            <a:r>
              <a:rPr lang="cs-CZ" sz="1900" b="1" dirty="0">
                <a:solidFill>
                  <a:schemeClr val="tx1"/>
                </a:solidFill>
              </a:rPr>
              <a:t>, 2009, 184 s., ISBN 978-80-247-1648-0.</a:t>
            </a:r>
            <a:endParaRPr lang="cs-CZ" altLang="cs-CZ" sz="1900" b="1" dirty="0">
              <a:solidFill>
                <a:schemeClr val="tx1"/>
              </a:solidFill>
            </a:endParaRPr>
          </a:p>
          <a:p>
            <a:r>
              <a:rPr lang="cs-CZ" altLang="cs-CZ" sz="1900" b="1" dirty="0">
                <a:solidFill>
                  <a:schemeClr val="tx1"/>
                </a:solidFill>
              </a:rPr>
              <a:t>GANONG, William. </a:t>
            </a:r>
            <a:r>
              <a:rPr lang="cs-CZ" altLang="cs-CZ" sz="1900" b="1" i="1" dirty="0">
                <a:solidFill>
                  <a:schemeClr val="tx1"/>
                </a:solidFill>
              </a:rPr>
              <a:t>Přehled lékařské fyziologie. </a:t>
            </a:r>
            <a:r>
              <a:rPr lang="cs-CZ" altLang="cs-CZ" sz="1900" b="1" dirty="0">
                <a:solidFill>
                  <a:schemeClr val="tx1"/>
                </a:solidFill>
              </a:rPr>
              <a:t>Praha: </a:t>
            </a:r>
            <a:r>
              <a:rPr lang="cs-CZ" altLang="cs-CZ" sz="1900" b="1" dirty="0" err="1">
                <a:solidFill>
                  <a:schemeClr val="tx1"/>
                </a:solidFill>
              </a:rPr>
              <a:t>Galén</a:t>
            </a:r>
            <a:r>
              <a:rPr lang="cs-CZ" altLang="cs-CZ" sz="1900" b="1" dirty="0">
                <a:solidFill>
                  <a:schemeClr val="tx1"/>
                </a:solidFill>
              </a:rPr>
              <a:t>, 2005, 890 s. ISBN </a:t>
            </a:r>
            <a:r>
              <a:rPr lang="cs-CZ" sz="1900" b="1" dirty="0">
                <a:solidFill>
                  <a:schemeClr val="tx1"/>
                </a:solidFill>
              </a:rPr>
              <a:t>80-7262-311-7.</a:t>
            </a:r>
          </a:p>
          <a:p>
            <a:r>
              <a:rPr lang="cs-CZ" b="1" dirty="0">
                <a:solidFill>
                  <a:schemeClr val="tx1"/>
                </a:solidFill>
              </a:rPr>
              <a:t>JANDOVÁ, J. Klinický význam </a:t>
            </a:r>
            <a:r>
              <a:rPr lang="cs-CZ" b="1" dirty="0" err="1">
                <a:solidFill>
                  <a:schemeClr val="tx1"/>
                </a:solidFill>
              </a:rPr>
              <a:t>thorakolumbální</a:t>
            </a:r>
            <a:r>
              <a:rPr lang="cs-CZ" b="1" dirty="0">
                <a:solidFill>
                  <a:schemeClr val="tx1"/>
                </a:solidFill>
              </a:rPr>
              <a:t> fascie. </a:t>
            </a:r>
            <a:r>
              <a:rPr lang="cs-CZ" b="1" i="1" dirty="0">
                <a:solidFill>
                  <a:schemeClr val="tx1"/>
                </a:solidFill>
              </a:rPr>
              <a:t>Rehabilitace a fyzikální lékařství</a:t>
            </a:r>
            <a:r>
              <a:rPr lang="cs-CZ" b="1" dirty="0">
                <a:solidFill>
                  <a:schemeClr val="tx1"/>
                </a:solidFill>
              </a:rPr>
              <a:t>, 1996, roč. 3, č. 1, s. 16-18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endParaRPr lang="cs-CZ" sz="1900" b="1" dirty="0">
              <a:solidFill>
                <a:schemeClr val="tx1"/>
              </a:solidFill>
            </a:endParaRPr>
          </a:p>
          <a:p>
            <a:r>
              <a:rPr lang="cs-CZ" sz="1900" b="1" dirty="0">
                <a:solidFill>
                  <a:schemeClr val="tx1"/>
                </a:solidFill>
              </a:rPr>
              <a:t>KOLÁŘ, P. </a:t>
            </a:r>
            <a:r>
              <a:rPr lang="cs-CZ" sz="1900" b="1" i="1" dirty="0">
                <a:solidFill>
                  <a:schemeClr val="tx1"/>
                </a:solidFill>
              </a:rPr>
              <a:t>Rehabilitace v klinické praxi</a:t>
            </a:r>
            <a:r>
              <a:rPr lang="cs-CZ" sz="1900" b="1" dirty="0">
                <a:solidFill>
                  <a:schemeClr val="tx1"/>
                </a:solidFill>
              </a:rPr>
              <a:t>. 1. vyd. Praha: </a:t>
            </a:r>
            <a:r>
              <a:rPr lang="cs-CZ" sz="1900" b="1" dirty="0" err="1">
                <a:solidFill>
                  <a:schemeClr val="tx1"/>
                </a:solidFill>
              </a:rPr>
              <a:t>Galén</a:t>
            </a:r>
            <a:r>
              <a:rPr lang="cs-CZ" sz="1900" b="1" dirty="0">
                <a:solidFill>
                  <a:schemeClr val="tx1"/>
                </a:solidFill>
              </a:rPr>
              <a:t>, 2009, 713 s. ISBN 978-80-7262-657-1 </a:t>
            </a:r>
          </a:p>
          <a:p>
            <a:pPr marL="0" indent="0">
              <a:buNone/>
            </a:pPr>
            <a:br>
              <a:rPr lang="cs-CZ" sz="1900" dirty="0"/>
            </a:br>
            <a:endParaRPr lang="cs-CZ" sz="19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sz="1900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900" b="1" dirty="0"/>
          </a:p>
        </p:txBody>
      </p:sp>
    </p:spTree>
    <p:extLst>
      <p:ext uri="{BB962C8B-B14F-4D97-AF65-F5344CB8AC3E}">
        <p14:creationId xmlns:p14="http://schemas.microsoft.com/office/powerpoint/2010/main" val="2548446386"/>
      </p:ext>
    </p:extLst>
  </p:cSld>
  <p:clrMapOvr>
    <a:masterClrMapping/>
  </p:clrMapOvr>
  <p:transition spd="slow"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37636"/>
            <a:ext cx="8911687" cy="1280890"/>
          </a:xfrm>
        </p:spPr>
        <p:txBody>
          <a:bodyPr/>
          <a:lstStyle/>
          <a:p>
            <a:r>
              <a:rPr lang="cs-CZ" b="1" dirty="0"/>
              <a:t>Seznam literatury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574" y="1391921"/>
            <a:ext cx="10925305" cy="5151120"/>
          </a:xfrm>
        </p:spPr>
        <p:txBody>
          <a:bodyPr>
            <a:noAutofit/>
          </a:bodyPr>
          <a:lstStyle/>
          <a:p>
            <a:r>
              <a:rPr lang="cs-CZ" sz="1900" b="1" dirty="0">
                <a:solidFill>
                  <a:schemeClr val="tx1"/>
                </a:solidFill>
              </a:rPr>
              <a:t>LEWIT, K. </a:t>
            </a:r>
            <a:r>
              <a:rPr lang="cs-CZ" sz="1900" b="1" i="1" dirty="0">
                <a:solidFill>
                  <a:schemeClr val="tx1"/>
                </a:solidFill>
              </a:rPr>
              <a:t>Manipulační léčba </a:t>
            </a:r>
            <a:r>
              <a:rPr lang="cs-CZ" sz="1900" b="1" dirty="0">
                <a:solidFill>
                  <a:schemeClr val="tx1"/>
                </a:solidFill>
              </a:rPr>
              <a:t>v </a:t>
            </a:r>
            <a:r>
              <a:rPr lang="cs-CZ" sz="1900" b="1" i="1" dirty="0" err="1">
                <a:solidFill>
                  <a:schemeClr val="tx1"/>
                </a:solidFill>
              </a:rPr>
              <a:t>myoskeletální</a:t>
            </a:r>
            <a:r>
              <a:rPr lang="cs-CZ" sz="1900" b="1" i="1" dirty="0">
                <a:solidFill>
                  <a:schemeClr val="tx1"/>
                </a:solidFill>
              </a:rPr>
              <a:t> medicíně. </a:t>
            </a:r>
            <a:r>
              <a:rPr lang="cs-CZ" sz="1900" b="1" dirty="0">
                <a:solidFill>
                  <a:schemeClr val="tx1"/>
                </a:solidFill>
              </a:rPr>
              <a:t>5. vyd. Praha: Sdělovací</a:t>
            </a:r>
            <a:br>
              <a:rPr lang="cs-CZ" sz="1900" b="1" dirty="0">
                <a:solidFill>
                  <a:schemeClr val="tx1"/>
                </a:solidFill>
              </a:rPr>
            </a:br>
            <a:r>
              <a:rPr lang="cs-CZ" sz="1900" b="1" dirty="0">
                <a:solidFill>
                  <a:schemeClr val="tx1"/>
                </a:solidFill>
              </a:rPr>
              <a:t>technika, spol. s. r. o. ve spolupráci s Českou lékařskou společností J. E. Purkyně, 2003, 411 s. ISBN 80-86645-04-5. </a:t>
            </a:r>
          </a:p>
          <a:p>
            <a:r>
              <a:rPr lang="en-US" b="1" dirty="0">
                <a:solidFill>
                  <a:schemeClr val="tx1"/>
                </a:solidFill>
              </a:rPr>
              <a:t>RICHARDSON, C. et. al.. </a:t>
            </a:r>
            <a:r>
              <a:rPr lang="en-US" b="1" i="1" dirty="0">
                <a:solidFill>
                  <a:schemeClr val="tx1"/>
                </a:solidFill>
              </a:rPr>
              <a:t>Therapeutic exercise for spinal segmental</a:t>
            </a:r>
            <a:r>
              <a:rPr lang="cs-CZ" b="1" i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stabilization in low back pain- Scientific basis and clinical approach</a:t>
            </a:r>
            <a:r>
              <a:rPr lang="en-US" b="1" dirty="0">
                <a:solidFill>
                  <a:schemeClr val="tx1"/>
                </a:solidFill>
              </a:rPr>
              <a:t>. 1.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edition. United Kingdom: Churchill Livingstone, 1999. 191 p. ISBN 0 443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058024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endParaRPr lang="cs-CZ" sz="1900" b="1" dirty="0">
              <a:solidFill>
                <a:schemeClr val="tx1"/>
              </a:solidFill>
            </a:endParaRPr>
          </a:p>
          <a:p>
            <a:r>
              <a:rPr lang="cs-CZ" sz="1900" b="1" dirty="0">
                <a:solidFill>
                  <a:schemeClr val="tx1"/>
                </a:solidFill>
              </a:rPr>
              <a:t>RYCHLÍKOVÁ, E. </a:t>
            </a:r>
            <a:r>
              <a:rPr lang="cs-CZ" sz="1900" b="1" i="1" dirty="0">
                <a:solidFill>
                  <a:schemeClr val="tx1"/>
                </a:solidFill>
              </a:rPr>
              <a:t>Manuální medicína</a:t>
            </a:r>
            <a:r>
              <a:rPr lang="cs-CZ" sz="1900" b="1" dirty="0">
                <a:solidFill>
                  <a:schemeClr val="tx1"/>
                </a:solidFill>
              </a:rPr>
              <a:t>. </a:t>
            </a:r>
            <a:r>
              <a:rPr lang="cs-CZ" sz="1900" b="1" i="1" dirty="0">
                <a:solidFill>
                  <a:schemeClr val="tx1"/>
                </a:solidFill>
              </a:rPr>
              <a:t>Průvodce diagnostikou a léčbou </a:t>
            </a:r>
            <a:r>
              <a:rPr lang="cs-CZ" sz="1900" b="1" i="1" dirty="0" err="1">
                <a:solidFill>
                  <a:schemeClr val="tx1"/>
                </a:solidFill>
              </a:rPr>
              <a:t>vertebrogenních</a:t>
            </a:r>
            <a:br>
              <a:rPr lang="cs-CZ" sz="1900" b="1" i="1" dirty="0">
                <a:solidFill>
                  <a:schemeClr val="tx1"/>
                </a:solidFill>
              </a:rPr>
            </a:br>
            <a:r>
              <a:rPr lang="cs-CZ" sz="1900" b="1" i="1" dirty="0">
                <a:solidFill>
                  <a:schemeClr val="tx1"/>
                </a:solidFill>
              </a:rPr>
              <a:t>poruch</a:t>
            </a:r>
            <a:r>
              <a:rPr lang="cs-CZ" sz="1900" b="1" dirty="0">
                <a:solidFill>
                  <a:schemeClr val="tx1"/>
                </a:solidFill>
              </a:rPr>
              <a:t>. Praha: </a:t>
            </a:r>
            <a:r>
              <a:rPr lang="cs-CZ" sz="1900" b="1" dirty="0" err="1">
                <a:solidFill>
                  <a:schemeClr val="tx1"/>
                </a:solidFill>
              </a:rPr>
              <a:t>Maxdorf</a:t>
            </a:r>
            <a:r>
              <a:rPr lang="cs-CZ" sz="1900" b="1" dirty="0">
                <a:solidFill>
                  <a:schemeClr val="tx1"/>
                </a:solidFill>
              </a:rPr>
              <a:t>, 1997. 426 s. ISBN 80-85800-46-2 </a:t>
            </a:r>
          </a:p>
          <a:p>
            <a:r>
              <a:rPr lang="cs-CZ" sz="1900" b="1" dirty="0">
                <a:solidFill>
                  <a:schemeClr val="tx1"/>
                </a:solidFill>
              </a:rPr>
              <a:t>VÉLE, F. </a:t>
            </a:r>
            <a:r>
              <a:rPr lang="cs-CZ" sz="1900" b="1" i="1" dirty="0">
                <a:solidFill>
                  <a:schemeClr val="tx1"/>
                </a:solidFill>
              </a:rPr>
              <a:t>Kineziologie : přehled klinické kineziologie a </a:t>
            </a:r>
            <a:r>
              <a:rPr lang="cs-CZ" sz="1900" b="1" i="1" dirty="0" err="1">
                <a:solidFill>
                  <a:schemeClr val="tx1"/>
                </a:solidFill>
              </a:rPr>
              <a:t>patokineziologie</a:t>
            </a:r>
            <a:r>
              <a:rPr lang="cs-CZ" sz="1900" b="1" i="1" dirty="0">
                <a:solidFill>
                  <a:schemeClr val="tx1"/>
                </a:solidFill>
              </a:rPr>
              <a:t> pro diagnostiku a</a:t>
            </a:r>
            <a:br>
              <a:rPr lang="cs-CZ" sz="1900" b="1" i="1" dirty="0">
                <a:solidFill>
                  <a:schemeClr val="tx1"/>
                </a:solidFill>
              </a:rPr>
            </a:br>
            <a:r>
              <a:rPr lang="cs-CZ" sz="1900" b="1" i="1" dirty="0">
                <a:solidFill>
                  <a:schemeClr val="tx1"/>
                </a:solidFill>
              </a:rPr>
              <a:t>terapii poruch pohybové soustavy</a:t>
            </a:r>
            <a:r>
              <a:rPr lang="cs-CZ" sz="1900" b="1" dirty="0">
                <a:solidFill>
                  <a:schemeClr val="tx1"/>
                </a:solidFill>
              </a:rPr>
              <a:t>. 2. </a:t>
            </a:r>
            <a:r>
              <a:rPr lang="cs-CZ" sz="1900" b="1" dirty="0" err="1">
                <a:solidFill>
                  <a:schemeClr val="tx1"/>
                </a:solidFill>
              </a:rPr>
              <a:t>rozš</a:t>
            </a:r>
            <a:r>
              <a:rPr lang="cs-CZ" sz="1900" b="1" dirty="0">
                <a:solidFill>
                  <a:schemeClr val="tx1"/>
                </a:solidFill>
              </a:rPr>
              <a:t>. a </a:t>
            </a:r>
            <a:r>
              <a:rPr lang="cs-CZ" sz="1900" b="1" dirty="0" err="1">
                <a:solidFill>
                  <a:schemeClr val="tx1"/>
                </a:solidFill>
              </a:rPr>
              <a:t>přeprac</a:t>
            </a:r>
            <a:r>
              <a:rPr lang="cs-CZ" sz="1900" b="1" dirty="0">
                <a:solidFill>
                  <a:schemeClr val="tx1"/>
                </a:solidFill>
              </a:rPr>
              <a:t>. vyd., v Tritonu 1. Praha: Triton, 2006.</a:t>
            </a:r>
            <a:br>
              <a:rPr lang="cs-CZ" sz="1900" b="1" dirty="0">
                <a:solidFill>
                  <a:schemeClr val="tx1"/>
                </a:solidFill>
              </a:rPr>
            </a:br>
            <a:r>
              <a:rPr lang="cs-CZ" sz="1900" b="1" dirty="0">
                <a:solidFill>
                  <a:schemeClr val="tx1"/>
                </a:solidFill>
              </a:rPr>
              <a:t>375 s. ISBN 80-7254-837-9. </a:t>
            </a:r>
            <a:br>
              <a:rPr lang="cs-CZ" sz="1900" b="1" dirty="0">
                <a:solidFill>
                  <a:schemeClr val="tx1"/>
                </a:solidFill>
              </a:rPr>
            </a:br>
            <a:endParaRPr lang="cs-CZ" altLang="cs-CZ" sz="1900" b="1" dirty="0">
              <a:solidFill>
                <a:schemeClr val="tx1"/>
              </a:solidFill>
            </a:endParaRPr>
          </a:p>
          <a:p>
            <a:endParaRPr lang="cs-CZ" sz="2000" b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cs-CZ" sz="1900" b="1" dirty="0"/>
          </a:p>
        </p:txBody>
      </p:sp>
    </p:spTree>
    <p:extLst>
      <p:ext uri="{BB962C8B-B14F-4D97-AF65-F5344CB8AC3E}">
        <p14:creationId xmlns:p14="http://schemas.microsoft.com/office/powerpoint/2010/main" val="4189525309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4E2E3D3-E265-E3FA-256B-713533BDD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533" y="415637"/>
            <a:ext cx="4499785" cy="628798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9EBAEBE-09F6-57A2-FF75-1EC3099332C8}"/>
              </a:ext>
            </a:extLst>
          </p:cNvPr>
          <p:cNvSpPr txBox="1"/>
          <p:nvPr/>
        </p:nvSpPr>
        <p:spPr>
          <a:xfrm>
            <a:off x="7684043" y="6187044"/>
            <a:ext cx="1550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Neumann, 2024</a:t>
            </a:r>
          </a:p>
        </p:txBody>
      </p:sp>
    </p:spTree>
    <p:extLst>
      <p:ext uri="{BB962C8B-B14F-4D97-AF65-F5344CB8AC3E}">
        <p14:creationId xmlns:p14="http://schemas.microsoft.com/office/powerpoint/2010/main" val="2155327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C10BD-A155-1093-3B7F-637782223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0CE9CAB-FACA-93CF-07F8-17DB47196BE8}"/>
              </a:ext>
            </a:extLst>
          </p:cNvPr>
          <p:cNvSpPr txBox="1"/>
          <p:nvPr/>
        </p:nvSpPr>
        <p:spPr>
          <a:xfrm>
            <a:off x="7684043" y="6340932"/>
            <a:ext cx="1550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Neumann, 2024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ECB4F4C-F514-A405-CE0C-C5AE1DA5C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798" y="441638"/>
            <a:ext cx="7772400" cy="589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57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7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23" y="1337210"/>
            <a:ext cx="5807820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Bederní páteř</a:t>
            </a:r>
          </a:p>
          <a:p>
            <a:pPr>
              <a:lnSpc>
                <a:spcPct val="150000"/>
              </a:lnSpc>
            </a:pPr>
            <a:r>
              <a:rPr lang="cs-CZ" sz="1900" b="1" dirty="0">
                <a:solidFill>
                  <a:schemeClr val="tx1"/>
                </a:solidFill>
              </a:rPr>
              <a:t>CAVE: nejvyšší </a:t>
            </a:r>
            <a:r>
              <a:rPr lang="cs-CZ" sz="1900" b="1" dirty="0" err="1">
                <a:solidFill>
                  <a:schemeClr val="tx1"/>
                </a:solidFill>
              </a:rPr>
              <a:t>discus</a:t>
            </a:r>
            <a:r>
              <a:rPr lang="cs-CZ" sz="1900" b="1" dirty="0">
                <a:solidFill>
                  <a:schemeClr val="tx1"/>
                </a:solidFill>
              </a:rPr>
              <a:t> je v segmentu </a:t>
            </a:r>
            <a:br>
              <a:rPr lang="cs-CZ" sz="1900" b="1" dirty="0">
                <a:solidFill>
                  <a:schemeClr val="tx1"/>
                </a:solidFill>
              </a:rPr>
            </a:br>
            <a:r>
              <a:rPr lang="cs-CZ" sz="1900" b="1" dirty="0">
                <a:solidFill>
                  <a:schemeClr val="tx1"/>
                </a:solidFill>
              </a:rPr>
              <a:t>L5 – S1, ale je tam silné vazivové spojení, proto tam není nejvyšší pohybový rozsah, </a:t>
            </a:r>
            <a:br>
              <a:rPr lang="cs-CZ" sz="1900" b="1" dirty="0">
                <a:solidFill>
                  <a:schemeClr val="tx1"/>
                </a:solidFill>
              </a:rPr>
            </a:br>
            <a:r>
              <a:rPr lang="cs-CZ" sz="1900" b="1" dirty="0">
                <a:solidFill>
                  <a:schemeClr val="tx1"/>
                </a:solidFill>
              </a:rPr>
              <a:t>ten je v segmentu L4 – L5!!!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900" b="1" dirty="0">
              <a:solidFill>
                <a:schemeClr val="tx1"/>
              </a:solidFill>
            </a:endParaRPr>
          </a:p>
        </p:txBody>
      </p:sp>
      <p:pic>
        <p:nvPicPr>
          <p:cNvPr id="5" name="Obrázek 4" descr="Obsah obrázku muž&#10;&#10;Popis byl vytvořen automaticky">
            <a:extLst>
              <a:ext uri="{FF2B5EF4-FFF2-40B4-BE49-F238E27FC236}">
                <a16:creationId xmlns:a16="http://schemas.microsoft.com/office/drawing/2014/main" id="{80553FB3-F6DE-42DB-B7C9-D6666D61B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543" y="1243866"/>
            <a:ext cx="5518434" cy="356888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58CA56A-0B42-4194-81AF-3554CF124A56}"/>
              </a:ext>
            </a:extLst>
          </p:cNvPr>
          <p:cNvSpPr txBox="1"/>
          <p:nvPr/>
        </p:nvSpPr>
        <p:spPr>
          <a:xfrm flipH="1">
            <a:off x="6173058" y="4911875"/>
            <a:ext cx="60674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https://is.muni.cz/do/fsps/e-learning/zaklady_anatomie/zakl_anatomie_I/pages/kostra_osova.html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CB81E25-3F50-AE9F-D275-D0FF3C1D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904587" y="2300807"/>
            <a:ext cx="2431079" cy="551843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5B3A219-A209-4F4B-5449-5C38F9B2878A}"/>
              </a:ext>
            </a:extLst>
          </p:cNvPr>
          <p:cNvSpPr txBox="1"/>
          <p:nvPr/>
        </p:nvSpPr>
        <p:spPr>
          <a:xfrm>
            <a:off x="3120126" y="6340913"/>
            <a:ext cx="1550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Neumann, 2024</a:t>
            </a:r>
          </a:p>
        </p:txBody>
      </p:sp>
    </p:spTree>
    <p:extLst>
      <p:ext uri="{BB962C8B-B14F-4D97-AF65-F5344CB8AC3E}">
        <p14:creationId xmlns:p14="http://schemas.microsoft.com/office/powerpoint/2010/main" val="3059451277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C580-B921-4F14-877D-DC079B22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700" y="517087"/>
            <a:ext cx="8911687" cy="128089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Kineziologie </a:t>
            </a:r>
            <a:r>
              <a:rPr lang="cs-CZ" b="1" dirty="0" err="1">
                <a:solidFill>
                  <a:schemeClr val="tx1"/>
                </a:solidFill>
              </a:rPr>
              <a:t>Thp</a:t>
            </a:r>
            <a:r>
              <a:rPr lang="cs-CZ" b="1" dirty="0">
                <a:solidFill>
                  <a:schemeClr val="tx1"/>
                </a:solidFill>
              </a:rPr>
              <a:t> a </a:t>
            </a:r>
            <a:r>
              <a:rPr lang="cs-CZ" b="1" dirty="0" err="1">
                <a:solidFill>
                  <a:schemeClr val="tx1"/>
                </a:solidFill>
              </a:rPr>
              <a:t>Lp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58DE3-1908-40C4-9413-A152874CF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722" y="1337210"/>
            <a:ext cx="10965447" cy="5151120"/>
          </a:xfrm>
        </p:spPr>
        <p:txBody>
          <a:bodyPr>
            <a:noAutofit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Bederní páteř: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73D4174-A650-5802-A674-5C36E5541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63876" y="1595082"/>
            <a:ext cx="4089033" cy="482534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1D09F25-BA2A-B9EB-CF93-32B325EA4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116082" y="1362344"/>
            <a:ext cx="4950068" cy="510085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2A4A447-1244-503C-5920-53B6601A2594}"/>
              </a:ext>
            </a:extLst>
          </p:cNvPr>
          <p:cNvSpPr txBox="1"/>
          <p:nvPr/>
        </p:nvSpPr>
        <p:spPr>
          <a:xfrm>
            <a:off x="4230453" y="6327087"/>
            <a:ext cx="1550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Neumann, 2024</a:t>
            </a:r>
          </a:p>
        </p:txBody>
      </p:sp>
    </p:spTree>
    <p:extLst>
      <p:ext uri="{BB962C8B-B14F-4D97-AF65-F5344CB8AC3E}">
        <p14:creationId xmlns:p14="http://schemas.microsoft.com/office/powerpoint/2010/main" val="1476366230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D4774-C003-ACA6-001C-CAF547313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AEDB9FA-3CCB-512E-D42C-CD25056BC69E}"/>
              </a:ext>
            </a:extLst>
          </p:cNvPr>
          <p:cNvSpPr txBox="1"/>
          <p:nvPr/>
        </p:nvSpPr>
        <p:spPr>
          <a:xfrm>
            <a:off x="7684043" y="6187044"/>
            <a:ext cx="1550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/>
              <a:t>Neumann, 2024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7E2A1A-1E3D-4154-19DA-000C137C9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41486"/>
            <a:ext cx="7772400" cy="517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02119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62694</TotalTime>
  <Words>3277</Words>
  <Application>Microsoft Macintosh PowerPoint</Application>
  <PresentationFormat>Širokoúhlá obrazovka</PresentationFormat>
  <Paragraphs>410</Paragraphs>
  <Slides>46</Slides>
  <Notes>36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3" baseType="lpstr">
      <vt:lpstr>Arial</vt:lpstr>
      <vt:lpstr>Calibri</vt:lpstr>
      <vt:lpstr>Century Gothic</vt:lpstr>
      <vt:lpstr>Symbol</vt:lpstr>
      <vt:lpstr>Times New Roman</vt:lpstr>
      <vt:lpstr>Wingdings 3</vt:lpstr>
      <vt:lpstr>Stébla</vt:lpstr>
      <vt:lpstr>Kineziologie Thp a Lp  </vt:lpstr>
      <vt:lpstr>Kineziologie Thp a Lp </vt:lpstr>
      <vt:lpstr>Kineziologie Thp a Lp </vt:lpstr>
      <vt:lpstr>Kineziologie Thp a Lp </vt:lpstr>
      <vt:lpstr>Prezentace aplikace PowerPoint</vt:lpstr>
      <vt:lpstr>Prezentace aplikace PowerPoint</vt:lpstr>
      <vt:lpstr>Kineziologie Thp a Lp </vt:lpstr>
      <vt:lpstr>Kineziologie Thp a Lp </vt:lpstr>
      <vt:lpstr>Prezentace aplikace PowerPoint</vt:lpstr>
      <vt:lpstr>Prezentace aplikace PowerPoint</vt:lpstr>
      <vt:lpstr>Prezentace aplikace PowerPoint</vt:lpstr>
      <vt:lpstr>Prezentace aplikace PowerPoint</vt:lpstr>
      <vt:lpstr>Kineziologie Thp a Lp </vt:lpstr>
      <vt:lpstr>Kineziologie Thp a Lp </vt:lpstr>
      <vt:lpstr>Kineziologie Thp a Lp</vt:lpstr>
      <vt:lpstr>Kineziologie Thp a Lp  </vt:lpstr>
      <vt:lpstr>Kineziologie Thp a Lp  </vt:lpstr>
      <vt:lpstr>Kineziologie Thp a Lp  </vt:lpstr>
      <vt:lpstr>Kineziologie Thp a Lp </vt:lpstr>
      <vt:lpstr>Kineziologie Thp a Lp </vt:lpstr>
      <vt:lpstr>Prezentace aplikace PowerPoint</vt:lpstr>
      <vt:lpstr>Kineziologie Thp a Lp . </vt:lpstr>
      <vt:lpstr>Kineziologie Thp a Lp </vt:lpstr>
      <vt:lpstr>Kineziologie Thp a Lp</vt:lpstr>
      <vt:lpstr>Kineziologie Thp a Lp</vt:lpstr>
      <vt:lpstr>Kineziologie Thp a Lp </vt:lpstr>
      <vt:lpstr>Prezentace aplikace PowerPoint</vt:lpstr>
      <vt:lpstr>Kineziologie Thp a Lp</vt:lpstr>
      <vt:lpstr>Kineziologie VIII. </vt:lpstr>
      <vt:lpstr>Prezentace aplikace PowerPoint</vt:lpstr>
      <vt:lpstr>Kineziologie Thp a Lp </vt:lpstr>
      <vt:lpstr>Kineziologie Thp a Lp </vt:lpstr>
      <vt:lpstr>Kineziologie Thp a Lp</vt:lpstr>
      <vt:lpstr>Kineziologie Thp a Lp</vt:lpstr>
      <vt:lpstr>Kineziologie Thp a Lp</vt:lpstr>
      <vt:lpstr>Kineziologie Thp a Lp</vt:lpstr>
      <vt:lpstr>Kineziologie Thp a Lp</vt:lpstr>
      <vt:lpstr>Kineziologie Thp a Lp</vt:lpstr>
      <vt:lpstr>Kineziologie Thp a Lp</vt:lpstr>
      <vt:lpstr>Kineziologie Thp a Lp</vt:lpstr>
      <vt:lpstr>Kineziologie Thp a Lp</vt:lpstr>
      <vt:lpstr>Kineziologie Thp a Lp</vt:lpstr>
      <vt:lpstr>Kineziologie Thp a Lp</vt:lpstr>
      <vt:lpstr>Kineziologie Thp a Lp</vt:lpstr>
      <vt:lpstr>Seznam literatury</vt:lpstr>
      <vt:lpstr>Seznam literatury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Veronika Málková</dc:creator>
  <cp:lastModifiedBy>Veronika Málková</cp:lastModifiedBy>
  <cp:revision>3204</cp:revision>
  <dcterms:created xsi:type="dcterms:W3CDTF">2019-02-16T16:33:42Z</dcterms:created>
  <dcterms:modified xsi:type="dcterms:W3CDTF">2025-04-16T06:53:44Z</dcterms:modified>
</cp:coreProperties>
</file>