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41"/>
  </p:notesMasterIdLst>
  <p:sldIdLst>
    <p:sldId id="256" r:id="rId2"/>
    <p:sldId id="257" r:id="rId3"/>
    <p:sldId id="439" r:id="rId4"/>
    <p:sldId id="481" r:id="rId5"/>
    <p:sldId id="489" r:id="rId6"/>
    <p:sldId id="490" r:id="rId7"/>
    <p:sldId id="491" r:id="rId8"/>
    <p:sldId id="492" r:id="rId9"/>
    <p:sldId id="493" r:id="rId10"/>
    <p:sldId id="494" r:id="rId11"/>
    <p:sldId id="509" r:id="rId12"/>
    <p:sldId id="495" r:id="rId13"/>
    <p:sldId id="496" r:id="rId14"/>
    <p:sldId id="497" r:id="rId15"/>
    <p:sldId id="508" r:id="rId16"/>
    <p:sldId id="498" r:id="rId17"/>
    <p:sldId id="499" r:id="rId18"/>
    <p:sldId id="507" r:id="rId19"/>
    <p:sldId id="471" r:id="rId20"/>
    <p:sldId id="501" r:id="rId21"/>
    <p:sldId id="500" r:id="rId22"/>
    <p:sldId id="480" r:id="rId23"/>
    <p:sldId id="504" r:id="rId24"/>
    <p:sldId id="503" r:id="rId25"/>
    <p:sldId id="448" r:id="rId26"/>
    <p:sldId id="505" r:id="rId27"/>
    <p:sldId id="506" r:id="rId28"/>
    <p:sldId id="449" r:id="rId29"/>
    <p:sldId id="475" r:id="rId30"/>
    <p:sldId id="478" r:id="rId31"/>
    <p:sldId id="447" r:id="rId32"/>
    <p:sldId id="443" r:id="rId33"/>
    <p:sldId id="444" r:id="rId34"/>
    <p:sldId id="445" r:id="rId35"/>
    <p:sldId id="483" r:id="rId36"/>
    <p:sldId id="453" r:id="rId37"/>
    <p:sldId id="454" r:id="rId38"/>
    <p:sldId id="455" r:id="rId39"/>
    <p:sldId id="33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3750" autoAdjust="0"/>
  </p:normalViewPr>
  <p:slideViewPr>
    <p:cSldViewPr snapToGrid="0">
      <p:cViewPr varScale="1">
        <p:scale>
          <a:sx n="107" d="100"/>
          <a:sy n="107" d="100"/>
        </p:scale>
        <p:origin x="984" y="176"/>
      </p:cViewPr>
      <p:guideLst/>
    </p:cSldViewPr>
  </p:slideViewPr>
  <p:outlineViewPr>
    <p:cViewPr>
      <p:scale>
        <a:sx n="33" d="100"/>
        <a:sy n="33" d="100"/>
      </p:scale>
      <p:origin x="0" y="-36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4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3FEE7-E7E2-7C07-C589-02F0EE395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DDB5BE-755D-927F-9D19-46A74CD69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326189F-866C-2C7C-5603-3D2D5C3DD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FC7170-994A-1000-CBCA-F0BB1D2C9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746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DC4A2-4009-3FC9-E019-A191565A4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0122184-B6BB-DF5E-9151-401821DD1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787D4FF-7A8E-68E2-699E-55E2CFF3F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00030D-48F4-25EA-CA64-6B4781C0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597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AB3AF-33CE-8CBF-4B01-8EBAC6E6A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04D3F0D-AF96-417F-0A80-694708E55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A5B3103-2FB9-C6D8-CBF7-71E8BE773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1F2841-31B1-F6B0-6BA8-E6206369C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86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14296-4C15-C1C3-799D-EAF23CA0D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4F652A2-AEDB-9927-8670-DF61CF7D2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78387FA-D197-A990-9B84-A42C55C2B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8D6514-193D-DDFB-B55C-C5AD39BE9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151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531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1F0EF-EC64-341C-ABEF-312B48B5A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B62C75-9F61-19A6-BDB2-C41F60184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FB4E5B-2E54-9627-8339-4A7C6AC77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55BB46-0758-5074-4DF5-BB089F0C1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38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AB89-8C59-433C-D058-2BBE45F78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FBD7AC9-ABE9-4AD6-02AD-52CD9DE6F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5546392-AE5B-C453-2046-7AABD878A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501E81-62F1-7056-5E6D-009A6FFF7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7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07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A9076-0AC8-00DC-2C97-A9F4A8C41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CBD4157-A4B5-E90A-4464-A52A43FC6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F1BE624-41F7-DB15-FC8B-932F4885D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C8F046-A31C-1E08-65F0-C4EA5E7CC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083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45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145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A2E7E-E3AE-972E-404B-13614ADA7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F884A0F-62BB-DD8B-712B-24E5C49F7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23301A5-991D-9773-842C-2FA5607B2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6DA1F1-925C-CC72-5AEF-6AF9904B7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261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845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853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295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933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097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238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375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757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04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470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458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6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37FC3-D1C3-8F91-1A60-28AC9052A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01A50FE-19BA-E1CB-A431-BD9EA0CF8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083546-1EF2-48DB-D869-B3F747BA2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14F78-096B-9795-E2DD-ABB2AFCE6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6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2D5CA-2E0F-40EE-EA89-B59956D3E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8D87F94-6CE8-5746-FE0E-945A7B364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FD5240-BFF2-2E33-B031-1981A3525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031EFC-7171-4E02-266F-F82B6CA7F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72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3B1E5-4A0D-41BD-39E1-89696C0C6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5E77FF3-0905-5B14-E306-DD84B05E9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F2B466F-213F-6071-1941-53B49537E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F30A12-D371-DDAB-8103-CE13F84A9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9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DC148-A9AB-31B6-BD43-8D2EAC6ED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E9C5287-7F76-55CC-CDB8-64898A810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9E886F0-AD96-9361-5D3A-2422A2ECB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103F91-F8DE-841A-E303-E73639E89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7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14C5A-CC26-13A7-B33E-F4E3A00F9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669B27A-033F-19AC-FA80-9BE34EBF4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D610D7B-6561-F223-D515-DB53F5437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AAF8D3-393A-F5F9-6E9F-1DA357BBC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636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1E8FD-30B4-03B0-B8E8-160E36293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62B79B5-7144-0552-2F1B-ED8FF8D29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A2E541E-2865-4D84-5BED-5FD4B28E0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70A849-EAEC-F1FA-4572-A02DF66D5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30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000" y="2457538"/>
            <a:ext cx="8976809" cy="97146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630" y="3932570"/>
            <a:ext cx="8131550" cy="2937114"/>
          </a:xfrm>
        </p:spPr>
        <p:txBody>
          <a:bodyPr>
            <a:noAutofit/>
          </a:bodyPr>
          <a:lstStyle/>
          <a:p>
            <a:endParaRPr lang="cs-CZ" sz="2400" b="1" dirty="0"/>
          </a:p>
          <a:p>
            <a:r>
              <a:rPr lang="cs-CZ" sz="2400" b="1" dirty="0">
                <a:solidFill>
                  <a:schemeClr val="tx1"/>
                </a:solidFill>
              </a:rPr>
              <a:t>Mgr. Veronika Málková </a:t>
            </a:r>
          </a:p>
          <a:p>
            <a:endParaRPr lang="cs-CZ" sz="2400" b="1" baseline="30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8" y="0"/>
            <a:ext cx="1228754" cy="7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B45E4-3577-91C4-131D-DEA426200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B44FF-95DA-614D-BD79-3E13EB14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A7C76-53FE-7B01-D6A5-462A95D2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50" y="1303215"/>
            <a:ext cx="7081351" cy="512680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Vazy zápěstí: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TFCC (</a:t>
            </a:r>
            <a:r>
              <a:rPr lang="cs-CZ" sz="1800" b="1" dirty="0" err="1">
                <a:solidFill>
                  <a:schemeClr val="tx1"/>
                </a:solidFill>
              </a:rPr>
              <a:t>triangulární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fibrocartilaginózní</a:t>
            </a:r>
            <a:r>
              <a:rPr lang="cs-CZ" sz="1800" b="1" dirty="0">
                <a:solidFill>
                  <a:schemeClr val="tx1"/>
                </a:solidFill>
              </a:rPr>
              <a:t> komplex):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discus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articularis</a:t>
            </a:r>
            <a:r>
              <a:rPr lang="cs-CZ" sz="1800" b="1" dirty="0">
                <a:solidFill>
                  <a:schemeClr val="tx1"/>
                </a:solidFill>
              </a:rPr>
              <a:t> (</a:t>
            </a:r>
            <a:r>
              <a:rPr lang="cs-CZ" sz="1800" b="1" dirty="0" err="1">
                <a:solidFill>
                  <a:schemeClr val="tx1"/>
                </a:solidFill>
              </a:rPr>
              <a:t>triangular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fibrocartilage</a:t>
            </a:r>
            <a:r>
              <a:rPr lang="cs-CZ" sz="1800" b="1" dirty="0">
                <a:solidFill>
                  <a:schemeClr val="tx1"/>
                </a:solidFill>
              </a:rPr>
              <a:t>),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palmární a dorsální </a:t>
            </a:r>
            <a:r>
              <a:rPr lang="cs-CZ" sz="1800" b="1" dirty="0" err="1">
                <a:solidFill>
                  <a:schemeClr val="tx1"/>
                </a:solidFill>
              </a:rPr>
              <a:t>kapsulání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ligamenta</a:t>
            </a:r>
            <a:r>
              <a:rPr lang="cs-CZ" sz="1800" b="1" dirty="0">
                <a:solidFill>
                  <a:schemeClr val="tx1"/>
                </a:solidFill>
              </a:rPr>
              <a:t> distálního </a:t>
            </a:r>
            <a:r>
              <a:rPr lang="cs-CZ" sz="1800" b="1" dirty="0" err="1">
                <a:solidFill>
                  <a:schemeClr val="tx1"/>
                </a:solidFill>
              </a:rPr>
              <a:t>radio</a:t>
            </a:r>
            <a:r>
              <a:rPr lang="cs-CZ" sz="1800" b="1" dirty="0">
                <a:solidFill>
                  <a:schemeClr val="tx1"/>
                </a:solidFill>
              </a:rPr>
              <a:t>-ulnárního kloubu,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palmární </a:t>
            </a:r>
            <a:r>
              <a:rPr lang="cs-CZ" sz="1800" b="1" dirty="0" err="1">
                <a:solidFill>
                  <a:schemeClr val="tx1"/>
                </a:solidFill>
              </a:rPr>
              <a:t>ulnocarpální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ligamenta</a:t>
            </a:r>
            <a:r>
              <a:rPr lang="cs-CZ" sz="1800" b="1" dirty="0">
                <a:solidFill>
                  <a:schemeClr val="tx1"/>
                </a:solidFill>
              </a:rPr>
              <a:t> (lig. </a:t>
            </a:r>
            <a:r>
              <a:rPr lang="cs-CZ" sz="1800" b="1" dirty="0" err="1">
                <a:solidFill>
                  <a:schemeClr val="tx1"/>
                </a:solidFill>
              </a:rPr>
              <a:t>ulnotriquetrale</a:t>
            </a:r>
            <a:r>
              <a:rPr lang="cs-CZ" sz="1800" b="1" dirty="0">
                <a:solidFill>
                  <a:schemeClr val="tx1"/>
                </a:solidFill>
              </a:rPr>
              <a:t>, lig. </a:t>
            </a:r>
            <a:r>
              <a:rPr lang="cs-CZ" sz="1800" b="1" dirty="0" err="1">
                <a:solidFill>
                  <a:schemeClr val="tx1"/>
                </a:solidFill>
              </a:rPr>
              <a:t>ulnolunate</a:t>
            </a:r>
            <a:r>
              <a:rPr lang="cs-CZ" sz="1800" b="1" dirty="0">
                <a:solidFill>
                  <a:schemeClr val="tx1"/>
                </a:solidFill>
              </a:rPr>
              <a:t>),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ulnární kolaterální </a:t>
            </a:r>
            <a:r>
              <a:rPr lang="cs-CZ" sz="1800" b="1" dirty="0" err="1">
                <a:solidFill>
                  <a:schemeClr val="tx1"/>
                </a:solidFill>
              </a:rPr>
              <a:t>ligamentum</a:t>
            </a:r>
            <a:r>
              <a:rPr lang="cs-CZ" sz="1800" b="1" dirty="0">
                <a:solidFill>
                  <a:schemeClr val="tx1"/>
                </a:solidFill>
              </a:rPr>
              <a:t>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šlacha m. extensor </a:t>
            </a:r>
            <a:r>
              <a:rPr lang="cs-CZ" sz="1800" b="1" dirty="0" err="1">
                <a:solidFill>
                  <a:schemeClr val="tx1"/>
                </a:solidFill>
              </a:rPr>
              <a:t>carpi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ulnaris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EF1E92-C4A9-EE9D-D8BF-D77DD5C72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1558986"/>
            <a:ext cx="4539260" cy="514084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CD4559C-7DCE-416A-CF81-459C855835AA}"/>
              </a:ext>
            </a:extLst>
          </p:cNvPr>
          <p:cNvSpPr txBox="1"/>
          <p:nvPr/>
        </p:nvSpPr>
        <p:spPr>
          <a:xfrm>
            <a:off x="5616331" y="6326258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Neumann, 2024</a:t>
            </a:r>
          </a:p>
        </p:txBody>
      </p:sp>
    </p:spTree>
    <p:extLst>
      <p:ext uri="{BB962C8B-B14F-4D97-AF65-F5344CB8AC3E}">
        <p14:creationId xmlns:p14="http://schemas.microsoft.com/office/powerpoint/2010/main" val="337126025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0BF2691-AADE-2857-6E99-7FCE96FBE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20" y="213756"/>
            <a:ext cx="2890237" cy="643048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EDE914-0669-ACD1-AF42-D1EA4A74A3C9}"/>
              </a:ext>
            </a:extLst>
          </p:cNvPr>
          <p:cNvSpPr txBox="1"/>
          <p:nvPr/>
        </p:nvSpPr>
        <p:spPr>
          <a:xfrm>
            <a:off x="5446818" y="6336467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Neumann, 2024</a:t>
            </a:r>
          </a:p>
        </p:txBody>
      </p:sp>
    </p:spTree>
    <p:extLst>
      <p:ext uri="{BB962C8B-B14F-4D97-AF65-F5344CB8AC3E}">
        <p14:creationId xmlns:p14="http://schemas.microsoft.com/office/powerpoint/2010/main" val="341933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2DEF7-2307-AF5E-FFEB-18AF2067B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6E5DE-5F7D-FD2F-1B51-573C83EF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98D73-F531-CEFC-901E-C8B1725A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50" y="1303215"/>
            <a:ext cx="11831480" cy="512680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Vazy zápěstí: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Funkce TFCC (</a:t>
            </a:r>
            <a:r>
              <a:rPr lang="cs-CZ" sz="1800" b="1" dirty="0" err="1">
                <a:solidFill>
                  <a:schemeClr val="tx1"/>
                </a:solidFill>
              </a:rPr>
              <a:t>triangulární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fibrocartilaginózní</a:t>
            </a:r>
            <a:r>
              <a:rPr lang="cs-CZ" sz="1800" b="1" dirty="0">
                <a:solidFill>
                  <a:schemeClr val="tx1"/>
                </a:solidFill>
              </a:rPr>
              <a:t> komplex):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Primární stabilizátor distálního </a:t>
            </a:r>
            <a:r>
              <a:rPr lang="cs-CZ" sz="1800" b="1" dirty="0" err="1">
                <a:solidFill>
                  <a:schemeClr val="tx1"/>
                </a:solidFill>
              </a:rPr>
              <a:t>radioulnárního</a:t>
            </a:r>
            <a:r>
              <a:rPr lang="cs-CZ" sz="1800" b="1" dirty="0">
                <a:solidFill>
                  <a:schemeClr val="tx1"/>
                </a:solidFill>
              </a:rPr>
              <a:t> skloubení.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Stabilizuje a pomáhá formovat ulnární část zápěstí.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Pomáhá přenosu kompresních sil ze zápěstí na ulnu skrze </a:t>
            </a:r>
            <a:r>
              <a:rPr lang="cs-CZ" sz="1800" b="1" dirty="0" err="1">
                <a:solidFill>
                  <a:schemeClr val="tx1"/>
                </a:solidFill>
              </a:rPr>
              <a:t>discus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articularis</a:t>
            </a:r>
            <a:r>
              <a:rPr lang="cs-CZ" sz="1800" b="1" dirty="0">
                <a:solidFill>
                  <a:schemeClr val="tx1"/>
                </a:solidFill>
              </a:rPr>
              <a:t> (pouze jen 20%).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Problémy v oblasti TFCC (zranění, RA): bolest a kloubní nestabilita v oblasti zápěstí, zhoršení stisku, krepitace, snížení rozsahu pohybu.</a:t>
            </a:r>
          </a:p>
        </p:txBody>
      </p:sp>
    </p:spTree>
    <p:extLst>
      <p:ext uri="{BB962C8B-B14F-4D97-AF65-F5344CB8AC3E}">
        <p14:creationId xmlns:p14="http://schemas.microsoft.com/office/powerpoint/2010/main" val="90335651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9308D-252F-A762-4401-B335DA241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07A33-84F8-A7EA-748C-A4152E4F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17932-1936-9B25-2B38-FAA273F6C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50" y="1303215"/>
            <a:ext cx="11831480" cy="555478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Vazy zápěstí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Vnitřní vazy: oba úpony v rámci zápěstí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Krátké vazy: spojují kůstky distální řady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Střední vazy: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lig. </a:t>
            </a:r>
            <a:r>
              <a:rPr lang="cs-CZ" sz="1800" b="1" dirty="0" err="1">
                <a:solidFill>
                  <a:schemeClr val="tx1"/>
                </a:solidFill>
              </a:rPr>
              <a:t>lunotriquetrale</a:t>
            </a:r>
            <a:r>
              <a:rPr lang="cs-CZ" sz="1800" b="1" dirty="0">
                <a:solidFill>
                  <a:schemeClr val="tx1"/>
                </a:solidFill>
              </a:rPr>
              <a:t> – důležitý stabilizátor ulnární části 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vůči os </a:t>
            </a:r>
            <a:r>
              <a:rPr lang="cs-CZ" sz="1800" b="1" dirty="0" err="1">
                <a:solidFill>
                  <a:schemeClr val="tx1"/>
                </a:solidFill>
              </a:rPr>
              <a:t>triquetrum</a:t>
            </a:r>
            <a:r>
              <a:rPr lang="cs-CZ" sz="1800" b="1" dirty="0">
                <a:solidFill>
                  <a:schemeClr val="tx1"/>
                </a:solidFill>
              </a:rPr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lig. </a:t>
            </a:r>
            <a:r>
              <a:rPr lang="cs-CZ" sz="1800" b="1" dirty="0" err="1">
                <a:solidFill>
                  <a:schemeClr val="tx1"/>
                </a:solidFill>
              </a:rPr>
              <a:t>scapholunatum</a:t>
            </a:r>
            <a:r>
              <a:rPr lang="cs-CZ" sz="1800" b="1" dirty="0">
                <a:solidFill>
                  <a:schemeClr val="tx1"/>
                </a:solidFill>
              </a:rPr>
              <a:t> – důležitý vaz v rámci stability karpu! (stabilizuje poměrně málo stabilní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vůči os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),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lig. </a:t>
            </a:r>
            <a:r>
              <a:rPr lang="cs-CZ" sz="1800" b="1" dirty="0" err="1">
                <a:solidFill>
                  <a:schemeClr val="tx1"/>
                </a:solidFill>
              </a:rPr>
              <a:t>scaphotrapezial</a:t>
            </a:r>
            <a:r>
              <a:rPr lang="cs-CZ" sz="1800" b="1" dirty="0">
                <a:solidFill>
                  <a:schemeClr val="tx1"/>
                </a:solidFill>
              </a:rPr>
              <a:t>, lig. </a:t>
            </a:r>
            <a:r>
              <a:rPr lang="cs-CZ" sz="1800" b="1" dirty="0" err="1">
                <a:solidFill>
                  <a:schemeClr val="tx1"/>
                </a:solidFill>
              </a:rPr>
              <a:t>scaphotrapezoideal</a:t>
            </a:r>
            <a:r>
              <a:rPr lang="cs-CZ" sz="1800" b="1" dirty="0">
                <a:solidFill>
                  <a:schemeClr val="tx1"/>
                </a:solidFill>
              </a:rPr>
              <a:t> – propojení proximální a distální řady.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Dlouhé vazy: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lig. </a:t>
            </a:r>
            <a:r>
              <a:rPr lang="cs-CZ" sz="1800" b="1" dirty="0" err="1">
                <a:solidFill>
                  <a:schemeClr val="tx1"/>
                </a:solidFill>
              </a:rPr>
              <a:t>intercarpale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palmare</a:t>
            </a:r>
            <a:r>
              <a:rPr lang="cs-CZ" sz="1800" b="1" dirty="0">
                <a:solidFill>
                  <a:schemeClr val="tx1"/>
                </a:solidFill>
              </a:rPr>
              <a:t>: obrácené V: laterální část spojuje os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 s os </a:t>
            </a:r>
            <a:r>
              <a:rPr lang="cs-CZ" sz="1800" b="1" dirty="0" err="1">
                <a:solidFill>
                  <a:schemeClr val="tx1"/>
                </a:solidFill>
              </a:rPr>
              <a:t>capitatum</a:t>
            </a:r>
            <a:r>
              <a:rPr lang="cs-CZ" sz="1800" b="1" dirty="0">
                <a:solidFill>
                  <a:schemeClr val="tx1"/>
                </a:solidFill>
              </a:rPr>
              <a:t>, mediální část os </a:t>
            </a:r>
            <a:r>
              <a:rPr lang="cs-CZ" sz="1800" b="1" dirty="0" err="1">
                <a:solidFill>
                  <a:schemeClr val="tx1"/>
                </a:solidFill>
              </a:rPr>
              <a:t>capitatum</a:t>
            </a:r>
            <a:r>
              <a:rPr lang="cs-CZ" sz="1800" b="1" dirty="0">
                <a:solidFill>
                  <a:schemeClr val="tx1"/>
                </a:solidFill>
              </a:rPr>
              <a:t> a os </a:t>
            </a:r>
            <a:r>
              <a:rPr lang="cs-CZ" sz="1800" b="1" dirty="0" err="1">
                <a:solidFill>
                  <a:schemeClr val="tx1"/>
                </a:solidFill>
              </a:rPr>
              <a:t>triquetrum</a:t>
            </a:r>
            <a:r>
              <a:rPr lang="cs-CZ" sz="1800" b="1" dirty="0">
                <a:solidFill>
                  <a:schemeClr val="tx1"/>
                </a:solidFill>
              </a:rPr>
              <a:t>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lig. </a:t>
            </a:r>
            <a:r>
              <a:rPr lang="cs-CZ" sz="1800" b="1" dirty="0" err="1">
                <a:solidFill>
                  <a:schemeClr val="tx1"/>
                </a:solidFill>
              </a:rPr>
              <a:t>intercarpale</a:t>
            </a:r>
            <a:r>
              <a:rPr lang="cs-CZ" sz="1800" b="1" dirty="0">
                <a:solidFill>
                  <a:schemeClr val="tx1"/>
                </a:solidFill>
              </a:rPr>
              <a:t> dorsale: </a:t>
            </a:r>
            <a:r>
              <a:rPr lang="cs-CZ" sz="1800" b="1" dirty="0" err="1">
                <a:solidFill>
                  <a:schemeClr val="tx1"/>
                </a:solidFill>
              </a:rPr>
              <a:t>trapezium</a:t>
            </a:r>
            <a:r>
              <a:rPr lang="cs-CZ" sz="1800" b="1" dirty="0">
                <a:solidFill>
                  <a:schemeClr val="tx1"/>
                </a:solidFill>
              </a:rPr>
              <a:t> –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 –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– </a:t>
            </a:r>
            <a:r>
              <a:rPr lang="cs-CZ" sz="1800" b="1" dirty="0" err="1">
                <a:solidFill>
                  <a:schemeClr val="tx1"/>
                </a:solidFill>
              </a:rPr>
              <a:t>triquetrum</a:t>
            </a:r>
            <a:r>
              <a:rPr lang="cs-CZ" sz="1800" b="1" dirty="0">
                <a:solidFill>
                  <a:schemeClr val="tx1"/>
                </a:solidFill>
              </a:rPr>
              <a:t>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3483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B8E6B-5BFE-C293-9B65-F2A138C71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F4759-EBFC-38B8-FC22-36EAA8C4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8A882A-63E7-5796-FEED-38A96366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50" y="1303215"/>
            <a:ext cx="11831480" cy="555478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  <a:endParaRPr lang="cs-CZ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Flexe (0 – 85°) a extenze (0 – 75°): kolem </a:t>
            </a:r>
            <a:r>
              <a:rPr lang="cs-CZ" sz="1800" b="1" dirty="0" err="1">
                <a:solidFill>
                  <a:schemeClr val="tx1"/>
                </a:solidFill>
              </a:rPr>
              <a:t>medio</a:t>
            </a:r>
            <a:r>
              <a:rPr lang="cs-CZ" sz="1800" b="1" dirty="0">
                <a:solidFill>
                  <a:schemeClr val="tx1"/>
                </a:solidFill>
              </a:rPr>
              <a:t>-laterální osy procházející u hlavice os </a:t>
            </a:r>
            <a:r>
              <a:rPr lang="cs-CZ" sz="1800" b="1" dirty="0" err="1">
                <a:solidFill>
                  <a:schemeClr val="tx1"/>
                </a:solidFill>
              </a:rPr>
              <a:t>capitatum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Kinematika zápěstí: popisuje se pohyb simultánně v </a:t>
            </a:r>
            <a:r>
              <a:rPr lang="cs-CZ" sz="1800" b="1" dirty="0" err="1">
                <a:solidFill>
                  <a:schemeClr val="tx1"/>
                </a:solidFill>
              </a:rPr>
              <a:t>radiokarpálním</a:t>
            </a:r>
            <a:r>
              <a:rPr lang="cs-CZ" sz="1800" b="1" dirty="0">
                <a:solidFill>
                  <a:schemeClr val="tx1"/>
                </a:solidFill>
              </a:rPr>
              <a:t> skloubení a mediální části </a:t>
            </a:r>
            <a:r>
              <a:rPr lang="cs-CZ" sz="1800" b="1" dirty="0" err="1">
                <a:solidFill>
                  <a:schemeClr val="tx1"/>
                </a:solidFill>
              </a:rPr>
              <a:t>mediokarpálního</a:t>
            </a:r>
            <a:r>
              <a:rPr lang="cs-CZ" sz="1800" b="1" dirty="0">
                <a:solidFill>
                  <a:schemeClr val="tx1"/>
                </a:solidFill>
              </a:rPr>
              <a:t> skloubení (mediální část se bere v potaz kvůli strukturálnímu zastoupení a blízkosti vztahu k ose otáčení). Samozřejmě ale se hýbe celé zápěstí, každopádně Neumann (2024) kvůli výše uvedeným skutečnostem vyzdvihuje právě mediální část.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Radiokarpální</a:t>
            </a:r>
            <a:r>
              <a:rPr lang="cs-CZ" sz="1800" b="1" dirty="0">
                <a:solidFill>
                  <a:schemeClr val="tx1"/>
                </a:solidFill>
              </a:rPr>
              <a:t> kloub: reprezentován skloubením mezi radiem a 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endParaRPr lang="cs-CZ" sz="1800" b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Mediální </a:t>
            </a:r>
            <a:r>
              <a:rPr lang="cs-CZ" sz="1800" b="1" dirty="0" err="1">
                <a:solidFill>
                  <a:schemeClr val="tx1"/>
                </a:solidFill>
              </a:rPr>
              <a:t>mediokarpální</a:t>
            </a:r>
            <a:r>
              <a:rPr lang="cs-CZ" sz="1800" b="1" dirty="0">
                <a:solidFill>
                  <a:schemeClr val="tx1"/>
                </a:solidFill>
              </a:rPr>
              <a:t> kloub: skloubení mezi 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a os </a:t>
            </a:r>
            <a:r>
              <a:rPr lang="cs-CZ" sz="1800" b="1" dirty="0" err="1">
                <a:solidFill>
                  <a:schemeClr val="tx1"/>
                </a:solidFill>
              </a:rPr>
              <a:t>capitatum</a:t>
            </a:r>
            <a:endParaRPr lang="cs-CZ" sz="1800" b="1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Obě tato skloubení představují jakýsi centrální sloup (při uspořádání nad sebou), v rámci kterého se děje pohyb v sagitální rovině</a:t>
            </a:r>
            <a:r>
              <a:rPr lang="cs-CZ" sz="16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2550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BFBCF42-849B-8247-D888-497795B3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29" y="418632"/>
            <a:ext cx="2817586" cy="602073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F659243-7317-2676-3BD5-C5CAEA830615}"/>
              </a:ext>
            </a:extLst>
          </p:cNvPr>
          <p:cNvSpPr txBox="1"/>
          <p:nvPr/>
        </p:nvSpPr>
        <p:spPr>
          <a:xfrm>
            <a:off x="6008915" y="6131591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Neumann, 2024</a:t>
            </a:r>
          </a:p>
        </p:txBody>
      </p:sp>
    </p:spTree>
    <p:extLst>
      <p:ext uri="{BB962C8B-B14F-4D97-AF65-F5344CB8AC3E}">
        <p14:creationId xmlns:p14="http://schemas.microsoft.com/office/powerpoint/2010/main" val="159185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05750-C7E7-2FBF-11F5-3B5B9890B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8AEE9-AF25-A57F-6BB9-B3BCD527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6582F-0E49-DBFC-866D-5D512140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50" y="1303215"/>
            <a:ext cx="11831480" cy="555478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  <a:endParaRPr lang="cs-CZ" sz="14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Extenze: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Radiocarpální</a:t>
            </a:r>
            <a:r>
              <a:rPr lang="cs-CZ" sz="1800" b="1" dirty="0">
                <a:solidFill>
                  <a:schemeClr val="tx1"/>
                </a:solidFill>
              </a:rPr>
              <a:t> skloubení: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roluje dozadu a slide probíhá směrem palmárně.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Distální část 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se pohybuje posteriorně, tedy ve směru extenze zápěstí.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Mediocarpální</a:t>
            </a:r>
            <a:r>
              <a:rPr lang="cs-CZ" sz="1800" b="1" dirty="0">
                <a:solidFill>
                  <a:schemeClr val="tx1"/>
                </a:solidFill>
              </a:rPr>
              <a:t> skloubení: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 </a:t>
            </a:r>
            <a:r>
              <a:rPr lang="cs-CZ" sz="1800" b="1" dirty="0" err="1">
                <a:solidFill>
                  <a:schemeClr val="tx1"/>
                </a:solidFill>
              </a:rPr>
              <a:t>capitatum</a:t>
            </a:r>
            <a:r>
              <a:rPr lang="cs-CZ" sz="1800" b="1" dirty="0">
                <a:solidFill>
                  <a:schemeClr val="tx1"/>
                </a:solidFill>
              </a:rPr>
              <a:t> roluje směrem dozadu a slide probíhá palmárně.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Napnutí palmárního </a:t>
            </a:r>
            <a:r>
              <a:rPr lang="cs-CZ" sz="1800" b="1" dirty="0" err="1">
                <a:solidFill>
                  <a:schemeClr val="tx1"/>
                </a:solidFill>
              </a:rPr>
              <a:t>ligamenta</a:t>
            </a:r>
            <a:r>
              <a:rPr lang="cs-CZ" sz="1800" b="1" dirty="0">
                <a:solidFill>
                  <a:schemeClr val="tx1"/>
                </a:solidFill>
              </a:rPr>
              <a:t> a flexorů zápěstí: pomoc při stabilizaci zápěstí v plné extenzi.</a:t>
            </a:r>
          </a:p>
        </p:txBody>
      </p:sp>
    </p:spTree>
    <p:extLst>
      <p:ext uri="{BB962C8B-B14F-4D97-AF65-F5344CB8AC3E}">
        <p14:creationId xmlns:p14="http://schemas.microsoft.com/office/powerpoint/2010/main" val="38369474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5E667-09E7-27B0-41D8-D132D2844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AA95B-AD02-DEDB-79D5-CAAE742A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E4E6C-DC2C-380C-EFBE-6C4A5563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50" y="1303215"/>
            <a:ext cx="11831480" cy="555478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  <a:endParaRPr lang="cs-CZ" sz="14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Flexe</a:t>
            </a:r>
            <a:r>
              <a:rPr lang="cs-CZ" sz="1800" b="1" dirty="0">
                <a:solidFill>
                  <a:schemeClr val="tx1"/>
                </a:solidFill>
              </a:rPr>
              <a:t>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Radiocarpální</a:t>
            </a:r>
            <a:r>
              <a:rPr lang="cs-CZ" sz="1800" b="1" dirty="0">
                <a:solidFill>
                  <a:schemeClr val="tx1"/>
                </a:solidFill>
              </a:rPr>
              <a:t> skloubení: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roluje dopředu a slide probíhá směrem dorsálně.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Distální část 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se pohybuje anteriorně, tedy ve směru flexe zápěstí.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Mediocarpální</a:t>
            </a:r>
            <a:r>
              <a:rPr lang="cs-CZ" sz="1800" b="1" dirty="0">
                <a:solidFill>
                  <a:schemeClr val="tx1"/>
                </a:solidFill>
              </a:rPr>
              <a:t> skloubení: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 </a:t>
            </a:r>
            <a:r>
              <a:rPr lang="cs-CZ" sz="1800" b="1" dirty="0" err="1">
                <a:solidFill>
                  <a:schemeClr val="tx1"/>
                </a:solidFill>
              </a:rPr>
              <a:t>capitatum</a:t>
            </a:r>
            <a:r>
              <a:rPr lang="cs-CZ" sz="1800" b="1" dirty="0">
                <a:solidFill>
                  <a:schemeClr val="tx1"/>
                </a:solidFill>
              </a:rPr>
              <a:t> roluje směrem dopředu a slide probíhá dorsálně.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Napnutí dorsálního </a:t>
            </a:r>
            <a:r>
              <a:rPr lang="cs-CZ" sz="1800" b="1" dirty="0" err="1">
                <a:solidFill>
                  <a:schemeClr val="tx1"/>
                </a:solidFill>
              </a:rPr>
              <a:t>ligamenta</a:t>
            </a:r>
            <a:r>
              <a:rPr lang="cs-CZ" sz="1800" b="1" dirty="0">
                <a:solidFill>
                  <a:schemeClr val="tx1"/>
                </a:solidFill>
              </a:rPr>
              <a:t> a extenzorů zápěstí: pomoc při stabilizaci zápěstí v plné flexi.</a:t>
            </a:r>
          </a:p>
        </p:txBody>
      </p:sp>
    </p:spTree>
    <p:extLst>
      <p:ext uri="{BB962C8B-B14F-4D97-AF65-F5344CB8AC3E}">
        <p14:creationId xmlns:p14="http://schemas.microsoft.com/office/powerpoint/2010/main" val="337798557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82D2ECC-7E49-9C25-A945-BAECA1543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11" y="1380840"/>
            <a:ext cx="9471070" cy="389180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663A132-25EA-CDB0-5DDC-FBD176BC1BC9}"/>
              </a:ext>
            </a:extLst>
          </p:cNvPr>
          <p:cNvSpPr txBox="1"/>
          <p:nvPr/>
        </p:nvSpPr>
        <p:spPr>
          <a:xfrm>
            <a:off x="8835241" y="5477160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Neumann, 2024</a:t>
            </a:r>
          </a:p>
        </p:txBody>
      </p:sp>
    </p:spTree>
    <p:extLst>
      <p:ext uri="{BB962C8B-B14F-4D97-AF65-F5344CB8AC3E}">
        <p14:creationId xmlns:p14="http://schemas.microsoft.com/office/powerpoint/2010/main" val="196238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812" y="1188355"/>
            <a:ext cx="11076188" cy="534016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Flexe a extenze: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Pohyb os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(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Kapandji</a:t>
            </a:r>
            <a:r>
              <a:rPr lang="cs-CZ" sz="1800" b="1" dirty="0">
                <a:solidFill>
                  <a:schemeClr val="tx1"/>
                </a:solidFill>
              </a:rPr>
              <a:t>, 1982)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: při flexi zápěstí si os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lehá a os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trapezium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klouže směrem proximálně (anteriorně vůči os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) obr. </a:t>
            </a:r>
            <a:r>
              <a:rPr lang="cs-CZ" sz="1800" b="1" dirty="0">
                <a:solidFill>
                  <a:schemeClr val="tx1"/>
                </a:solidFill>
              </a:rPr>
              <a:t>vlevo.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Při extenzi se os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 dostává do vertikály, os </a:t>
            </a:r>
            <a:r>
              <a:rPr lang="cs-CZ" sz="1800" b="1" dirty="0" err="1">
                <a:solidFill>
                  <a:schemeClr val="tx1"/>
                </a:solidFill>
              </a:rPr>
              <a:t>trapezium</a:t>
            </a:r>
            <a:r>
              <a:rPr lang="cs-CZ" sz="1800" b="1" dirty="0">
                <a:solidFill>
                  <a:schemeClr val="tx1"/>
                </a:solidFill>
              </a:rPr>
              <a:t> se přesouvá distálně (posteriorně vůči os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) obr. vpravo.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Obrázek uprostřed ukazuje neutrální polohu zápěstí</a:t>
            </a:r>
            <a:r>
              <a:rPr lang="cs-CZ" sz="16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331E27-4C03-4786-B068-C0640A706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35" y="4503381"/>
            <a:ext cx="3492970" cy="180670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1E4BA9F-FC23-47C8-9A56-24C9EDFE4B18}"/>
              </a:ext>
            </a:extLst>
          </p:cNvPr>
          <p:cNvSpPr txBox="1"/>
          <p:nvPr/>
        </p:nvSpPr>
        <p:spPr>
          <a:xfrm rot="10800000" flipH="1" flipV="1">
            <a:off x="10298874" y="6371660"/>
            <a:ext cx="2825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</p:txBody>
      </p:sp>
    </p:spTree>
    <p:extLst>
      <p:ext uri="{BB962C8B-B14F-4D97-AF65-F5344CB8AC3E}">
        <p14:creationId xmlns:p14="http://schemas.microsoft.com/office/powerpoint/2010/main" val="310743394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10" y="1448656"/>
            <a:ext cx="10751491" cy="497205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Hlavní funkce ruky: motorická (manipulace), senzorická (hmat), komunikační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Větší význam koordinace pohybů než svalová síla (jemná motorika)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Pod přímým volním vlivem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Vyšetření: svalový test + koordinační testy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Velký význam ergoterapie</a:t>
            </a:r>
          </a:p>
        </p:txBody>
      </p:sp>
    </p:spTree>
    <p:extLst>
      <p:ext uri="{BB962C8B-B14F-4D97-AF65-F5344CB8AC3E}">
        <p14:creationId xmlns:p14="http://schemas.microsoft.com/office/powerpoint/2010/main" val="203668503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5E528-53EA-2205-E343-96969CBF4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3FF33-643D-ECD4-0BF6-78698A25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952" y="417282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F3FD4-5D95-3116-1074-864301ED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50" y="1303216"/>
            <a:ext cx="6351196" cy="5299466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Ulnární dukce (35-40°):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Os </a:t>
            </a:r>
            <a:r>
              <a:rPr lang="cs-CZ" sz="1900" b="1" dirty="0" err="1">
                <a:solidFill>
                  <a:schemeClr val="tx1"/>
                </a:solidFill>
              </a:rPr>
              <a:t>scaphoideum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lunatum</a:t>
            </a:r>
            <a:r>
              <a:rPr lang="cs-CZ" sz="1900" b="1" dirty="0">
                <a:solidFill>
                  <a:schemeClr val="tx1"/>
                </a:solidFill>
              </a:rPr>
              <a:t> a os </a:t>
            </a:r>
            <a:r>
              <a:rPr lang="cs-CZ" sz="1900" b="1" dirty="0" err="1">
                <a:solidFill>
                  <a:schemeClr val="tx1"/>
                </a:solidFill>
              </a:rPr>
              <a:t>triquetrum</a:t>
            </a:r>
            <a:r>
              <a:rPr lang="cs-CZ" sz="1900" b="1" dirty="0">
                <a:solidFill>
                  <a:schemeClr val="tx1"/>
                </a:solidFill>
              </a:rPr>
              <a:t> (</a:t>
            </a:r>
            <a:r>
              <a:rPr lang="cs-CZ" sz="1900" b="1" dirty="0">
                <a:solidFill>
                  <a:srgbClr val="FF0000"/>
                </a:solidFill>
              </a:rPr>
              <a:t>PROXIMÁLNÍ ŘADA</a:t>
            </a:r>
            <a:r>
              <a:rPr lang="cs-CZ" sz="1900" b="1" dirty="0">
                <a:solidFill>
                  <a:schemeClr val="tx1"/>
                </a:solidFill>
              </a:rPr>
              <a:t>) rolují směrem ulnárně a slide probíhá </a:t>
            </a:r>
            <a:r>
              <a:rPr lang="cs-CZ" sz="1900" b="1" dirty="0">
                <a:solidFill>
                  <a:srgbClr val="FF0000"/>
                </a:solidFill>
              </a:rPr>
              <a:t>RADIÁLNĚ</a:t>
            </a:r>
            <a:r>
              <a:rPr lang="cs-CZ" sz="1900" b="1" dirty="0">
                <a:solidFill>
                  <a:schemeClr val="tx1"/>
                </a:solidFill>
              </a:rPr>
              <a:t>. Distální řada v pohybu s </a:t>
            </a:r>
            <a:r>
              <a:rPr lang="cs-CZ" sz="1900" b="1" dirty="0" err="1">
                <a:solidFill>
                  <a:schemeClr val="tx1"/>
                </a:solidFill>
              </a:rPr>
              <a:t>metacarpy</a:t>
            </a:r>
            <a:r>
              <a:rPr lang="cs-CZ" sz="1900" b="1" dirty="0">
                <a:solidFill>
                  <a:schemeClr val="tx1"/>
                </a:solidFill>
              </a:rPr>
              <a:t> ulnárně???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Proximální řada kostí se lehce </a:t>
            </a:r>
            <a:r>
              <a:rPr lang="cs-CZ" sz="1900" b="1" dirty="0" err="1">
                <a:solidFill>
                  <a:schemeClr val="tx1"/>
                </a:solidFill>
              </a:rPr>
              <a:t>extenduje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scaphoideum</a:t>
            </a:r>
            <a:r>
              <a:rPr lang="cs-CZ" sz="1900" b="1" dirty="0">
                <a:solidFill>
                  <a:schemeClr val="tx1"/>
                </a:solidFill>
              </a:rPr>
              <a:t> rotuje vzhledem k radiu tak, že se dostává do vertikálního postavení (</a:t>
            </a:r>
            <a:r>
              <a:rPr lang="cs-CZ" sz="1900" b="1" dirty="0" err="1">
                <a:solidFill>
                  <a:schemeClr val="tx1"/>
                </a:solidFill>
              </a:rPr>
              <a:t>stand</a:t>
            </a:r>
            <a:r>
              <a:rPr lang="cs-CZ" sz="1900" b="1" dirty="0">
                <a:solidFill>
                  <a:schemeClr val="tx1"/>
                </a:solidFill>
              </a:rPr>
              <a:t> up </a:t>
            </a:r>
            <a:r>
              <a:rPr lang="cs-CZ" sz="1900" b="1" dirty="0" err="1">
                <a:solidFill>
                  <a:schemeClr val="tx1"/>
                </a:solidFill>
              </a:rPr>
              <a:t>position</a:t>
            </a:r>
            <a:r>
              <a:rPr lang="cs-CZ" sz="1900" b="1" dirty="0">
                <a:solidFill>
                  <a:schemeClr val="tx1"/>
                </a:solidFill>
              </a:rPr>
              <a:t> – viditelné na RTG u ulnární dukce). To se děje také díky posunu os </a:t>
            </a:r>
            <a:r>
              <a:rPr lang="cs-CZ" sz="1900" b="1" dirty="0" err="1">
                <a:solidFill>
                  <a:schemeClr val="tx1"/>
                </a:solidFill>
              </a:rPr>
              <a:t>trapezium</a:t>
            </a:r>
            <a:r>
              <a:rPr lang="cs-CZ" sz="1900" b="1" dirty="0">
                <a:solidFill>
                  <a:schemeClr val="tx1"/>
                </a:solidFill>
              </a:rPr>
              <a:t> a </a:t>
            </a:r>
            <a:r>
              <a:rPr lang="cs-CZ" sz="1900" b="1" dirty="0" err="1">
                <a:solidFill>
                  <a:schemeClr val="tx1"/>
                </a:solidFill>
              </a:rPr>
              <a:t>trapezoideum</a:t>
            </a:r>
            <a:r>
              <a:rPr lang="cs-CZ" sz="1900" b="1" dirty="0">
                <a:solidFill>
                  <a:schemeClr val="tx1"/>
                </a:solidFill>
              </a:rPr>
              <a:t> směrem distálně. Os </a:t>
            </a:r>
            <a:r>
              <a:rPr lang="cs-CZ" sz="1900" b="1" dirty="0" err="1">
                <a:solidFill>
                  <a:schemeClr val="tx1"/>
                </a:solidFill>
              </a:rPr>
              <a:t>lunatum</a:t>
            </a:r>
            <a:r>
              <a:rPr lang="cs-CZ" sz="1900" b="1" dirty="0">
                <a:solidFill>
                  <a:schemeClr val="tx1"/>
                </a:solidFill>
              </a:rPr>
              <a:t> zcela pod radiem.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8F5689-C3B2-A88F-4AC0-35A4E7C49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53538" y="867483"/>
            <a:ext cx="4519551" cy="545653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A343A04-4DD1-0838-512C-F012FC994A57}"/>
              </a:ext>
            </a:extLst>
          </p:cNvPr>
          <p:cNvSpPr txBox="1"/>
          <p:nvPr/>
        </p:nvSpPr>
        <p:spPr>
          <a:xfrm>
            <a:off x="7908966" y="5916323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Neumann, 2024</a:t>
            </a:r>
          </a:p>
        </p:txBody>
      </p:sp>
    </p:spTree>
    <p:extLst>
      <p:ext uri="{BB962C8B-B14F-4D97-AF65-F5344CB8AC3E}">
        <p14:creationId xmlns:p14="http://schemas.microsoft.com/office/powerpoint/2010/main" val="1430678600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6FB9F-B9F4-6905-D252-A0D00FBDF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85C96-779D-74AB-43F9-0DCB01A0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952" y="393531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3C5C12-7A7C-91B9-1DEF-2023509F9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50" y="1303215"/>
            <a:ext cx="6855719" cy="555478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Radiální dukce (15-20°):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, 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a os </a:t>
            </a:r>
            <a:r>
              <a:rPr lang="cs-CZ" sz="1800" b="1" dirty="0" err="1">
                <a:solidFill>
                  <a:schemeClr val="tx1"/>
                </a:solidFill>
              </a:rPr>
              <a:t>triquetrum</a:t>
            </a:r>
            <a:r>
              <a:rPr lang="cs-CZ" sz="1800" b="1" dirty="0">
                <a:solidFill>
                  <a:schemeClr val="tx1"/>
                </a:solidFill>
              </a:rPr>
              <a:t> (</a:t>
            </a:r>
            <a:r>
              <a:rPr lang="cs-CZ" sz="1800" b="1" dirty="0">
                <a:solidFill>
                  <a:srgbClr val="FF0000"/>
                </a:solidFill>
              </a:rPr>
              <a:t>PROXIMÁLNÍ ŘADA</a:t>
            </a:r>
            <a:r>
              <a:rPr lang="cs-CZ" sz="1800" b="1" dirty="0">
                <a:solidFill>
                  <a:schemeClr val="tx1"/>
                </a:solidFill>
              </a:rPr>
              <a:t>) rolují směrem radiálně a slide probíhá </a:t>
            </a:r>
            <a:r>
              <a:rPr lang="cs-CZ" sz="1800" b="1" dirty="0">
                <a:solidFill>
                  <a:srgbClr val="FF0000"/>
                </a:solidFill>
              </a:rPr>
              <a:t>ULNÁRNĚ</a:t>
            </a:r>
            <a:r>
              <a:rPr lang="cs-CZ" sz="1800" b="1" dirty="0">
                <a:solidFill>
                  <a:schemeClr val="tx1"/>
                </a:solidFill>
              </a:rPr>
              <a:t>. Rozsah radiální dukce omezen kontaktem radiální částí </a:t>
            </a:r>
            <a:r>
              <a:rPr lang="cs-CZ" sz="1800" b="1" dirty="0" err="1">
                <a:solidFill>
                  <a:schemeClr val="tx1"/>
                </a:solidFill>
              </a:rPr>
              <a:t>carpu</a:t>
            </a:r>
            <a:r>
              <a:rPr lang="cs-CZ" sz="1800" b="1" dirty="0">
                <a:solidFill>
                  <a:schemeClr val="tx1"/>
                </a:solidFill>
              </a:rPr>
              <a:t> s </a:t>
            </a:r>
            <a:r>
              <a:rPr lang="cs-CZ" sz="1800" b="1" dirty="0" err="1">
                <a:solidFill>
                  <a:schemeClr val="tx1"/>
                </a:solidFill>
              </a:rPr>
              <a:t>processus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styloideus</a:t>
            </a:r>
            <a:r>
              <a:rPr lang="cs-CZ" sz="1800" b="1" dirty="0">
                <a:solidFill>
                  <a:schemeClr val="tx1"/>
                </a:solidFill>
              </a:rPr>
              <a:t> radii. Distální řada v pohybu s </a:t>
            </a:r>
            <a:r>
              <a:rPr lang="cs-CZ" sz="1800" b="1" dirty="0" err="1">
                <a:solidFill>
                  <a:schemeClr val="tx1"/>
                </a:solidFill>
              </a:rPr>
              <a:t>metacarpy</a:t>
            </a:r>
            <a:r>
              <a:rPr lang="cs-CZ" sz="1800" b="1" dirty="0">
                <a:solidFill>
                  <a:schemeClr val="tx1"/>
                </a:solidFill>
              </a:rPr>
              <a:t> radiálně???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Proximální řada kostí se lehce flektuje, os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 se na RTG ,,zkracuje“ (lehá si), 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se dostává pod ulnu. Os </a:t>
            </a:r>
            <a:r>
              <a:rPr lang="cs-CZ" sz="1800" b="1" dirty="0" err="1">
                <a:solidFill>
                  <a:schemeClr val="tx1"/>
                </a:solidFill>
              </a:rPr>
              <a:t>triquetrum</a:t>
            </a:r>
            <a:r>
              <a:rPr lang="cs-CZ" sz="1800" b="1" dirty="0">
                <a:solidFill>
                  <a:schemeClr val="tx1"/>
                </a:solidFill>
              </a:rPr>
              <a:t> se posouvá distálně, dochází k napnutí lig. </a:t>
            </a:r>
            <a:r>
              <a:rPr lang="cs-CZ" sz="1800" b="1" dirty="0" err="1">
                <a:solidFill>
                  <a:schemeClr val="tx1"/>
                </a:solidFill>
              </a:rPr>
              <a:t>collaterale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mediale</a:t>
            </a:r>
            <a:r>
              <a:rPr lang="cs-CZ" sz="1800" b="1" dirty="0">
                <a:solidFill>
                  <a:schemeClr val="tx1"/>
                </a:solidFill>
              </a:rPr>
              <a:t> a lig. </a:t>
            </a:r>
            <a:r>
              <a:rPr lang="cs-CZ" sz="1800" b="1" dirty="0" err="1">
                <a:solidFill>
                  <a:schemeClr val="tx1"/>
                </a:solidFill>
              </a:rPr>
              <a:t>ossis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triquetrum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1880AC-E671-674F-AA9D-DA3A2598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52366" y="1073902"/>
            <a:ext cx="3901374" cy="471019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E1FFFF0-F48F-156C-A058-3077B9009D42}"/>
              </a:ext>
            </a:extLst>
          </p:cNvPr>
          <p:cNvSpPr txBox="1"/>
          <p:nvPr/>
        </p:nvSpPr>
        <p:spPr>
          <a:xfrm>
            <a:off x="10143427" y="5510150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Neumann, 2024</a:t>
            </a:r>
          </a:p>
        </p:txBody>
      </p:sp>
    </p:spTree>
    <p:extLst>
      <p:ext uri="{BB962C8B-B14F-4D97-AF65-F5344CB8AC3E}">
        <p14:creationId xmlns:p14="http://schemas.microsoft.com/office/powerpoint/2010/main" val="4560865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17" y="1595597"/>
            <a:ext cx="11262155" cy="534016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Karpální instabilita: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Kolaps zápěstí (</a:t>
            </a:r>
            <a:r>
              <a:rPr lang="cs-CZ" b="1" dirty="0" err="1">
                <a:solidFill>
                  <a:schemeClr val="tx1"/>
                </a:solidFill>
              </a:rPr>
              <a:t>zig</a:t>
            </a:r>
            <a:r>
              <a:rPr lang="cs-CZ" b="1" dirty="0">
                <a:solidFill>
                  <a:schemeClr val="tx1"/>
                </a:solidFill>
              </a:rPr>
              <a:t>/</a:t>
            </a:r>
            <a:r>
              <a:rPr lang="cs-CZ" b="1" dirty="0" err="1">
                <a:solidFill>
                  <a:schemeClr val="tx1"/>
                </a:solidFill>
              </a:rPr>
              <a:t>zag</a:t>
            </a:r>
            <a:r>
              <a:rPr lang="cs-CZ" b="1" dirty="0">
                <a:solidFill>
                  <a:schemeClr val="tx1"/>
                </a:solidFill>
              </a:rPr>
              <a:t> deformita):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Pohyblivá proximální řada </a:t>
            </a:r>
            <a:r>
              <a:rPr lang="cs-CZ" b="1" dirty="0" err="1">
                <a:solidFill>
                  <a:schemeClr val="tx1"/>
                </a:solidFill>
              </a:rPr>
              <a:t>zavzatá</a:t>
            </a:r>
            <a:r>
              <a:rPr lang="cs-CZ" b="1" dirty="0">
                <a:solidFill>
                  <a:schemeClr val="tx1"/>
                </a:solidFill>
              </a:rPr>
              <a:t> mezi dvě rigidní struktury (</a:t>
            </a:r>
            <a:r>
              <a:rPr lang="cs-CZ" b="1" dirty="0" err="1">
                <a:solidFill>
                  <a:schemeClr val="tx1"/>
                </a:solidFill>
              </a:rPr>
              <a:t>radius</a:t>
            </a:r>
            <a:r>
              <a:rPr lang="cs-CZ" b="1" dirty="0">
                <a:solidFill>
                  <a:schemeClr val="tx1"/>
                </a:solidFill>
              </a:rPr>
              <a:t> a distální řada karpálních kůstek). </a:t>
            </a:r>
            <a:r>
              <a:rPr lang="cs-CZ" b="1" dirty="0" err="1">
                <a:solidFill>
                  <a:schemeClr val="tx1"/>
                </a:solidFill>
              </a:rPr>
              <a:t>Jr</a:t>
            </a:r>
            <a:r>
              <a:rPr lang="cs-CZ" b="1" dirty="0">
                <a:solidFill>
                  <a:schemeClr val="tx1"/>
                </a:solidFill>
              </a:rPr>
              <a:t> náchylná k působení kompresních sil (viz. obrázek). Normálně dané spojení (</a:t>
            </a:r>
            <a:r>
              <a:rPr lang="cs-CZ" b="1" dirty="0" err="1">
                <a:solidFill>
                  <a:schemeClr val="tx1"/>
                </a:solidFill>
              </a:rPr>
              <a:t>radius-proximální-distální</a:t>
            </a:r>
            <a:r>
              <a:rPr lang="cs-CZ" b="1" dirty="0">
                <a:solidFill>
                  <a:schemeClr val="tx1"/>
                </a:solidFill>
              </a:rPr>
              <a:t> řada) udržováno pomocí vazů, svalů a kontaktů mezi kůstkami.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Nejvíce dislokovaná kost – os </a:t>
            </a:r>
            <a:r>
              <a:rPr lang="cs-CZ" b="1" dirty="0" err="1">
                <a:solidFill>
                  <a:schemeClr val="tx1"/>
                </a:solidFill>
              </a:rPr>
              <a:t>lunatum</a:t>
            </a:r>
            <a:r>
              <a:rPr lang="cs-CZ" b="1" dirty="0">
                <a:solidFill>
                  <a:schemeClr val="tx1"/>
                </a:solidFill>
              </a:rPr>
              <a:t>. S ní sousedící os </a:t>
            </a:r>
            <a:r>
              <a:rPr lang="cs-CZ" b="1" dirty="0" err="1">
                <a:solidFill>
                  <a:schemeClr val="tx1"/>
                </a:solidFill>
              </a:rPr>
              <a:t>scaphoideum</a:t>
            </a:r>
            <a:r>
              <a:rPr lang="cs-CZ" b="1" dirty="0">
                <a:solidFill>
                  <a:schemeClr val="tx1"/>
                </a:solidFill>
              </a:rPr>
              <a:t> představuje důležitý stabilizační prvek pro danou kost ve smyslu lig. </a:t>
            </a:r>
            <a:r>
              <a:rPr lang="cs-CZ" b="1" dirty="0" err="1">
                <a:solidFill>
                  <a:schemeClr val="tx1"/>
                </a:solidFill>
              </a:rPr>
              <a:t>scapholunatum</a:t>
            </a:r>
            <a:r>
              <a:rPr lang="cs-CZ" b="1" dirty="0">
                <a:solidFill>
                  <a:schemeClr val="tx1"/>
                </a:solidFill>
              </a:rPr>
              <a:t>. Při jeho poškození dochází k instabilitě os </a:t>
            </a:r>
            <a:r>
              <a:rPr lang="cs-CZ" b="1" dirty="0" err="1">
                <a:solidFill>
                  <a:schemeClr val="tx1"/>
                </a:solidFill>
              </a:rPr>
              <a:t>lunatum</a:t>
            </a:r>
            <a:r>
              <a:rPr lang="cs-CZ" b="1" dirty="0">
                <a:solidFill>
                  <a:schemeClr val="tx1"/>
                </a:solidFill>
              </a:rPr>
              <a:t>, jehož distální facies </a:t>
            </a:r>
            <a:r>
              <a:rPr lang="cs-CZ" b="1" dirty="0" err="1">
                <a:solidFill>
                  <a:schemeClr val="tx1"/>
                </a:solidFill>
              </a:rPr>
              <a:t>articularis</a:t>
            </a:r>
            <a:r>
              <a:rPr lang="cs-CZ" b="1" dirty="0">
                <a:solidFill>
                  <a:schemeClr val="tx1"/>
                </a:solidFill>
              </a:rPr>
              <a:t> se vychýlí směrem dorsálně. Toto poškození se označuje jako </a:t>
            </a:r>
            <a:r>
              <a:rPr lang="cs-CZ" b="1" dirty="0">
                <a:solidFill>
                  <a:srgbClr val="FF0000"/>
                </a:solidFill>
              </a:rPr>
              <a:t>Dorsální segmentová instabilita </a:t>
            </a:r>
            <a:r>
              <a:rPr lang="cs-CZ" b="1" dirty="0" err="1">
                <a:solidFill>
                  <a:srgbClr val="FF0000"/>
                </a:solidFill>
              </a:rPr>
              <a:t>lunata</a:t>
            </a:r>
            <a:r>
              <a:rPr lang="cs-CZ" b="1" dirty="0">
                <a:solidFill>
                  <a:srgbClr val="FF0000"/>
                </a:solidFill>
              </a:rPr>
              <a:t> (DISI). </a:t>
            </a:r>
            <a:r>
              <a:rPr lang="cs-CZ" b="1" dirty="0">
                <a:solidFill>
                  <a:schemeClr val="tx1"/>
                </a:solidFill>
              </a:rPr>
              <a:t>Může se projevit i bez fraktury os </a:t>
            </a:r>
            <a:r>
              <a:rPr lang="cs-CZ" b="1" dirty="0" err="1">
                <a:solidFill>
                  <a:schemeClr val="tx1"/>
                </a:solidFill>
              </a:rPr>
              <a:t>scaphoideum</a:t>
            </a:r>
            <a:r>
              <a:rPr lang="cs-CZ" b="1" dirty="0">
                <a:solidFill>
                  <a:schemeClr val="tx1"/>
                </a:solidFill>
              </a:rPr>
              <a:t> a s poškozením sekundárních stabilizátorů </a:t>
            </a:r>
            <a:r>
              <a:rPr lang="cs-CZ" b="1" dirty="0" err="1">
                <a:solidFill>
                  <a:schemeClr val="tx1"/>
                </a:solidFill>
              </a:rPr>
              <a:t>scapholunátního</a:t>
            </a:r>
            <a:r>
              <a:rPr lang="cs-CZ" b="1" dirty="0">
                <a:solidFill>
                  <a:schemeClr val="tx1"/>
                </a:solidFill>
              </a:rPr>
              <a:t> skloubení: dorsální </a:t>
            </a:r>
            <a:r>
              <a:rPr lang="cs-CZ" b="1" dirty="0" err="1">
                <a:solidFill>
                  <a:schemeClr val="tx1"/>
                </a:solidFill>
              </a:rPr>
              <a:t>interkarpální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ligamentum</a:t>
            </a:r>
            <a:r>
              <a:rPr lang="cs-CZ" b="1" dirty="0">
                <a:solidFill>
                  <a:schemeClr val="tx1"/>
                </a:solidFill>
              </a:rPr>
              <a:t>, dorsální </a:t>
            </a:r>
            <a:r>
              <a:rPr lang="cs-CZ" b="1" dirty="0" err="1">
                <a:solidFill>
                  <a:schemeClr val="tx1"/>
                </a:solidFill>
              </a:rPr>
              <a:t>radiocarpální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ligamentum</a:t>
            </a:r>
            <a:r>
              <a:rPr lang="cs-CZ" b="1" dirty="0">
                <a:solidFill>
                  <a:schemeClr val="tx1"/>
                </a:solidFill>
              </a:rPr>
              <a:t> nebo lig. </a:t>
            </a:r>
            <a:r>
              <a:rPr lang="cs-CZ" b="1" dirty="0" err="1">
                <a:solidFill>
                  <a:schemeClr val="tx1"/>
                </a:solidFill>
              </a:rPr>
              <a:t>scaphotrapeziale</a:t>
            </a:r>
            <a:r>
              <a:rPr lang="cs-CZ" b="1" dirty="0">
                <a:solidFill>
                  <a:schemeClr val="tx1"/>
                </a:solidFill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4552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116C13E-07B8-117D-D4AA-E2BF2A7F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961" y="2078182"/>
            <a:ext cx="6312491" cy="313265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416C2F0-0EFF-B361-79D9-D05296404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41" y="1492250"/>
            <a:ext cx="4559300" cy="38735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7E876CE-78C3-1899-65B2-ED83851F2A59}"/>
              </a:ext>
            </a:extLst>
          </p:cNvPr>
          <p:cNvSpPr txBox="1"/>
          <p:nvPr/>
        </p:nvSpPr>
        <p:spPr>
          <a:xfrm>
            <a:off x="5854535" y="5842660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Neumann, 2024</a:t>
            </a:r>
          </a:p>
        </p:txBody>
      </p:sp>
    </p:spTree>
    <p:extLst>
      <p:ext uri="{BB962C8B-B14F-4D97-AF65-F5344CB8AC3E}">
        <p14:creationId xmlns:p14="http://schemas.microsoft.com/office/powerpoint/2010/main" val="2203717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7C3D0-0069-7DA4-6835-DB86AB3E7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1070B-DE3A-3278-A237-E986D76B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02611-DB34-F9DB-BA41-3DC90B80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17" y="1595597"/>
            <a:ext cx="11262155" cy="534016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Karpální instabilita: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Rotační kolaps zápěstí (</a:t>
            </a:r>
            <a:r>
              <a:rPr lang="cs-CZ" b="1" dirty="0" err="1">
                <a:solidFill>
                  <a:schemeClr val="tx1"/>
                </a:solidFill>
              </a:rPr>
              <a:t>zig</a:t>
            </a:r>
            <a:r>
              <a:rPr lang="cs-CZ" b="1" dirty="0">
                <a:solidFill>
                  <a:schemeClr val="tx1"/>
                </a:solidFill>
              </a:rPr>
              <a:t>/</a:t>
            </a:r>
            <a:r>
              <a:rPr lang="cs-CZ" b="1" dirty="0" err="1">
                <a:solidFill>
                  <a:schemeClr val="tx1"/>
                </a:solidFill>
              </a:rPr>
              <a:t>zag</a:t>
            </a:r>
            <a:r>
              <a:rPr lang="cs-CZ" b="1" dirty="0">
                <a:solidFill>
                  <a:schemeClr val="tx1"/>
                </a:solidFill>
              </a:rPr>
              <a:t> deformita):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Poškození lig. </a:t>
            </a:r>
            <a:r>
              <a:rPr lang="cs-CZ" sz="1800" b="1" dirty="0" err="1">
                <a:solidFill>
                  <a:schemeClr val="tx1"/>
                </a:solidFill>
              </a:rPr>
              <a:t>lunotriquetrale</a:t>
            </a:r>
            <a:r>
              <a:rPr lang="cs-CZ" sz="1800" b="1" dirty="0">
                <a:solidFill>
                  <a:schemeClr val="tx1"/>
                </a:solidFill>
              </a:rPr>
              <a:t> vede k tomu, že distální </a:t>
            </a:r>
            <a:r>
              <a:rPr lang="cs-CZ" sz="1800" b="1" dirty="0" err="1">
                <a:solidFill>
                  <a:schemeClr val="tx1"/>
                </a:solidFill>
              </a:rPr>
              <a:t>fascies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articularis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lunata</a:t>
            </a:r>
            <a:r>
              <a:rPr lang="cs-CZ" sz="1800" b="1" dirty="0">
                <a:solidFill>
                  <a:schemeClr val="tx1"/>
                </a:solidFill>
              </a:rPr>
              <a:t> směřuje palmárně (volárně). Tento jev se označuje jako </a:t>
            </a:r>
            <a:r>
              <a:rPr lang="cs-CZ" sz="1800" b="1" dirty="0">
                <a:solidFill>
                  <a:srgbClr val="FF0000"/>
                </a:solidFill>
              </a:rPr>
              <a:t>Volární segmentová instabilita </a:t>
            </a:r>
            <a:r>
              <a:rPr lang="cs-CZ" sz="1800" b="1" dirty="0" err="1">
                <a:solidFill>
                  <a:srgbClr val="FF0000"/>
                </a:solidFill>
              </a:rPr>
              <a:t>lunata</a:t>
            </a:r>
            <a:r>
              <a:rPr lang="cs-CZ" sz="1800" b="1" dirty="0">
                <a:solidFill>
                  <a:srgbClr val="FF0000"/>
                </a:solidFill>
              </a:rPr>
              <a:t> (VISI).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b="1" dirty="0">
                <a:solidFill>
                  <a:schemeClr val="tx1"/>
                </a:solidFill>
                <a:effectLst/>
              </a:rPr>
              <a:t>rimární nestabilita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lunata</a:t>
            </a:r>
            <a:r>
              <a:rPr lang="cs-CZ" b="1" dirty="0">
                <a:solidFill>
                  <a:schemeClr val="tx1"/>
                </a:solidFill>
                <a:effectLst/>
              </a:rPr>
              <a:t>, způsobená lézí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ligament</a:t>
            </a:r>
            <a:r>
              <a:rPr lang="cs-CZ" b="1" dirty="0">
                <a:solidFill>
                  <a:schemeClr val="tx1"/>
                </a:solidFill>
                <a:effectLst/>
              </a:rPr>
              <a:t>, se sekundárně rozšíří na os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b="1" dirty="0">
                <a:solidFill>
                  <a:schemeClr val="tx1"/>
                </a:solidFill>
                <a:effectLst/>
              </a:rPr>
              <a:t> (funkční střed karpu) a pak na celý karpus = nestabilita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lunata</a:t>
            </a:r>
            <a:r>
              <a:rPr lang="cs-CZ" b="1" dirty="0">
                <a:solidFill>
                  <a:schemeClr val="tx1"/>
                </a:solidFill>
                <a:effectLst/>
              </a:rPr>
              <a:t> zapříčiní nestabilitu karpu!!!!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261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699" y="447568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548" y="1438382"/>
            <a:ext cx="11069990" cy="5419618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Primární extensory zápěstí: (vliv pouze na zápěstí):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m. extensor </a:t>
            </a:r>
            <a:r>
              <a:rPr lang="cs-CZ" sz="1800" b="1" dirty="0" err="1">
                <a:solidFill>
                  <a:schemeClr val="tx1"/>
                </a:solidFill>
              </a:rPr>
              <a:t>carpi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radialis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longus</a:t>
            </a:r>
            <a:r>
              <a:rPr lang="cs-CZ" sz="1800" b="1" dirty="0">
                <a:solidFill>
                  <a:schemeClr val="tx1"/>
                </a:solidFill>
              </a:rPr>
              <a:t> a brevis a m. extensor </a:t>
            </a:r>
            <a:r>
              <a:rPr lang="cs-CZ" sz="1800" b="1" dirty="0" err="1">
                <a:solidFill>
                  <a:schemeClr val="tx1"/>
                </a:solidFill>
              </a:rPr>
              <a:t>carpi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ulnaris</a:t>
            </a:r>
            <a:r>
              <a:rPr lang="cs-CZ" sz="1800" b="1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Sekundární (vliv na zápěstí i ruku):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m. extensor </a:t>
            </a:r>
            <a:r>
              <a:rPr lang="cs-CZ" sz="1800" b="1" dirty="0" err="1">
                <a:solidFill>
                  <a:schemeClr val="tx1"/>
                </a:solidFill>
              </a:rPr>
              <a:t>digitorum</a:t>
            </a:r>
            <a:r>
              <a:rPr lang="cs-CZ" sz="1800" b="1" dirty="0">
                <a:solidFill>
                  <a:schemeClr val="tx1"/>
                </a:solidFill>
              </a:rPr>
              <a:t>, m. extensor </a:t>
            </a:r>
            <a:r>
              <a:rPr lang="cs-CZ" sz="1800" b="1" dirty="0" err="1">
                <a:solidFill>
                  <a:schemeClr val="tx1"/>
                </a:solidFill>
              </a:rPr>
              <a:t>digiti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minimi</a:t>
            </a:r>
            <a:r>
              <a:rPr lang="cs-CZ" sz="1800" b="1" dirty="0">
                <a:solidFill>
                  <a:schemeClr val="tx1"/>
                </a:solidFill>
              </a:rPr>
              <a:t>, m. extensor </a:t>
            </a:r>
            <a:r>
              <a:rPr lang="cs-CZ" sz="1800" b="1" dirty="0" err="1">
                <a:solidFill>
                  <a:schemeClr val="tx1"/>
                </a:solidFill>
              </a:rPr>
              <a:t>pollicis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longus</a:t>
            </a:r>
            <a:r>
              <a:rPr lang="cs-CZ" sz="1800" b="1" dirty="0">
                <a:solidFill>
                  <a:schemeClr val="tx1"/>
                </a:solidFill>
              </a:rPr>
              <a:t> a m. extensor </a:t>
            </a:r>
            <a:r>
              <a:rPr lang="cs-CZ" sz="1800" b="1" dirty="0" err="1">
                <a:solidFill>
                  <a:schemeClr val="tx1"/>
                </a:solidFill>
              </a:rPr>
              <a:t>indicis</a:t>
            </a: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Primární flexory: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m. flexor </a:t>
            </a:r>
            <a:r>
              <a:rPr lang="cs-CZ" sz="1800" b="1" dirty="0" err="1">
                <a:solidFill>
                  <a:schemeClr val="tx1"/>
                </a:solidFill>
              </a:rPr>
              <a:t>carpi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radialis</a:t>
            </a:r>
            <a:r>
              <a:rPr lang="cs-CZ" sz="1800" b="1" dirty="0">
                <a:solidFill>
                  <a:schemeClr val="tx1"/>
                </a:solidFill>
              </a:rPr>
              <a:t>. m. flexor </a:t>
            </a:r>
            <a:r>
              <a:rPr lang="cs-CZ" sz="1800" b="1" dirty="0" err="1">
                <a:solidFill>
                  <a:schemeClr val="tx1"/>
                </a:solidFill>
              </a:rPr>
              <a:t>carpi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ulnaris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palmaris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longus</a:t>
            </a: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Sekundární flexory: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m. flexor </a:t>
            </a:r>
            <a:r>
              <a:rPr lang="cs-CZ" sz="1800" b="1" dirty="0" err="1">
                <a:solidFill>
                  <a:schemeClr val="tx1"/>
                </a:solidFill>
              </a:rPr>
              <a:t>digitorum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profundus</a:t>
            </a:r>
            <a:r>
              <a:rPr lang="cs-CZ" sz="1800" b="1" dirty="0">
                <a:solidFill>
                  <a:schemeClr val="tx1"/>
                </a:solidFill>
              </a:rPr>
              <a:t> et </a:t>
            </a:r>
            <a:r>
              <a:rPr lang="cs-CZ" sz="1800" b="1" dirty="0" err="1">
                <a:solidFill>
                  <a:schemeClr val="tx1"/>
                </a:solidFill>
              </a:rPr>
              <a:t>superficialis</a:t>
            </a:r>
            <a:r>
              <a:rPr lang="cs-CZ" sz="1800" b="1" dirty="0">
                <a:solidFill>
                  <a:schemeClr val="tx1"/>
                </a:solidFill>
              </a:rPr>
              <a:t>, m. flexor </a:t>
            </a:r>
            <a:r>
              <a:rPr lang="cs-CZ" sz="1800" b="1" dirty="0" err="1">
                <a:solidFill>
                  <a:schemeClr val="tx1"/>
                </a:solidFill>
              </a:rPr>
              <a:t>pollicis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longus</a:t>
            </a:r>
            <a:r>
              <a:rPr lang="cs-CZ" sz="1800" b="1" dirty="0">
                <a:solidFill>
                  <a:schemeClr val="tx1"/>
                </a:solidFill>
              </a:rPr>
              <a:t>, m. abduktor </a:t>
            </a:r>
            <a:r>
              <a:rPr lang="cs-CZ" sz="1800" b="1" dirty="0" err="1">
                <a:solidFill>
                  <a:schemeClr val="tx1"/>
                </a:solidFill>
              </a:rPr>
              <a:t>pollicis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longus</a:t>
            </a:r>
            <a:r>
              <a:rPr lang="cs-CZ" sz="1800" b="1" dirty="0">
                <a:solidFill>
                  <a:schemeClr val="tx1"/>
                </a:solidFill>
              </a:rPr>
              <a:t>, m. extensor </a:t>
            </a:r>
            <a:r>
              <a:rPr lang="cs-CZ" sz="1800" b="1" dirty="0" err="1">
                <a:solidFill>
                  <a:schemeClr val="tx1"/>
                </a:solidFill>
              </a:rPr>
              <a:t>pollicis</a:t>
            </a:r>
            <a:r>
              <a:rPr lang="cs-CZ" sz="1800" b="1" dirty="0">
                <a:solidFill>
                  <a:schemeClr val="tx1"/>
                </a:solidFill>
              </a:rPr>
              <a:t> brevis.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6551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4A31188-1223-02D2-EA8F-FFACE57FA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62" y="909230"/>
            <a:ext cx="5343649" cy="503953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9E2A805-5C74-663B-E79F-8EB32C96A038}"/>
              </a:ext>
            </a:extLst>
          </p:cNvPr>
          <p:cNvSpPr txBox="1"/>
          <p:nvPr/>
        </p:nvSpPr>
        <p:spPr>
          <a:xfrm>
            <a:off x="6192287" y="6032665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Neumann, 2024</a:t>
            </a:r>
          </a:p>
        </p:txBody>
      </p:sp>
    </p:spTree>
    <p:extLst>
      <p:ext uri="{BB962C8B-B14F-4D97-AF65-F5344CB8AC3E}">
        <p14:creationId xmlns:p14="http://schemas.microsoft.com/office/powerpoint/2010/main" val="4152233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D40C3-FE30-BFF7-93BE-6C8FA7816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3EFF6-257D-474A-EC6A-EFB71FAC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699" y="447568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2E935-65DB-F4C2-6100-4B5E4313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548" y="1438382"/>
            <a:ext cx="11069990" cy="5419618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Radiální dukce: m. extensor </a:t>
            </a:r>
            <a:r>
              <a:rPr lang="cs-CZ" b="1" dirty="0" err="1">
                <a:solidFill>
                  <a:schemeClr val="tx1"/>
                </a:solidFill>
              </a:rPr>
              <a:t>carpi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radialis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 et brevis, m. extensor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 et brevis, m. flexor </a:t>
            </a:r>
            <a:r>
              <a:rPr lang="cs-CZ" b="1" dirty="0" err="1">
                <a:solidFill>
                  <a:schemeClr val="tx1"/>
                </a:solidFill>
              </a:rPr>
              <a:t>carpi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radialis</a:t>
            </a:r>
            <a:r>
              <a:rPr lang="cs-CZ" b="1" dirty="0">
                <a:solidFill>
                  <a:schemeClr val="tx1"/>
                </a:solidFill>
              </a:rPr>
              <a:t>, m. abduktor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, m. flexor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Ulnární dukce: m. extensor </a:t>
            </a:r>
            <a:r>
              <a:rPr lang="cs-CZ" b="1" dirty="0" err="1">
                <a:solidFill>
                  <a:schemeClr val="tx1"/>
                </a:solidFill>
              </a:rPr>
              <a:t>carpi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ulnaris</a:t>
            </a:r>
            <a:r>
              <a:rPr lang="cs-CZ" b="1" dirty="0">
                <a:solidFill>
                  <a:schemeClr val="tx1"/>
                </a:solidFill>
              </a:rPr>
              <a:t>, m. flexor </a:t>
            </a:r>
            <a:r>
              <a:rPr lang="cs-CZ" b="1" dirty="0" err="1">
                <a:solidFill>
                  <a:schemeClr val="tx1"/>
                </a:solidFill>
              </a:rPr>
              <a:t>carpi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ulnaris</a:t>
            </a:r>
            <a:r>
              <a:rPr lang="cs-CZ" b="1" dirty="0">
                <a:solidFill>
                  <a:schemeClr val="tx1"/>
                </a:solidFill>
              </a:rPr>
              <a:t>, m. flexor </a:t>
            </a:r>
            <a:r>
              <a:rPr lang="cs-CZ" b="1" dirty="0" err="1">
                <a:solidFill>
                  <a:schemeClr val="tx1"/>
                </a:solidFill>
              </a:rPr>
              <a:t>digitorum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profundus</a:t>
            </a:r>
            <a:r>
              <a:rPr lang="cs-CZ" b="1" dirty="0">
                <a:solidFill>
                  <a:schemeClr val="tx1"/>
                </a:solidFill>
              </a:rPr>
              <a:t> et </a:t>
            </a:r>
            <a:r>
              <a:rPr lang="cs-CZ" b="1" dirty="0" err="1">
                <a:solidFill>
                  <a:schemeClr val="tx1"/>
                </a:solidFill>
              </a:rPr>
              <a:t>superficialis</a:t>
            </a:r>
            <a:r>
              <a:rPr lang="cs-CZ" b="1" dirty="0">
                <a:solidFill>
                  <a:schemeClr val="tx1"/>
                </a:solidFill>
              </a:rPr>
              <a:t>, m. extensor </a:t>
            </a:r>
            <a:r>
              <a:rPr lang="cs-CZ" b="1" dirty="0" err="1">
                <a:solidFill>
                  <a:schemeClr val="tx1"/>
                </a:solidFill>
              </a:rPr>
              <a:t>digitorum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58576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09" y="1438382"/>
            <a:ext cx="11082024" cy="497205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Funkce svalů zajišťujících pohyby v zápěstí vždy komplexní.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Při flexi zápěstí dochází k extenzi bazálních článků prstů a flexe prstů je v tomto postavení velmi oslabena.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Rozsah do flexe je omezen, jsou-li současně flektovány prsty, protože se zvýší odpor extenzorů prstů.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Obě dukce minimální, je-li zápěstí plně flektováno nebo </a:t>
            </a:r>
            <a:r>
              <a:rPr lang="cs-CZ" sz="1800" b="1" dirty="0" err="1">
                <a:solidFill>
                  <a:schemeClr val="tx1"/>
                </a:solidFill>
              </a:rPr>
              <a:t>extendováno</a:t>
            </a:r>
            <a:r>
              <a:rPr lang="cs-CZ" sz="1800" b="1" dirty="0">
                <a:solidFill>
                  <a:schemeClr val="tx1"/>
                </a:solidFill>
              </a:rPr>
              <a:t>, protože tehdy jsou karpální </a:t>
            </a:r>
            <a:r>
              <a:rPr lang="cs-CZ" sz="1800" b="1" dirty="0" err="1">
                <a:solidFill>
                  <a:schemeClr val="tx1"/>
                </a:solidFill>
              </a:rPr>
              <a:t>ligamenta</a:t>
            </a:r>
            <a:r>
              <a:rPr lang="cs-CZ" sz="1800" b="1" dirty="0">
                <a:solidFill>
                  <a:schemeClr val="tx1"/>
                </a:solidFill>
              </a:rPr>
              <a:t> nejvíce napjatá. Největší rozsah je možný v nulovém postavení, kdy jsou tato </a:t>
            </a:r>
            <a:r>
              <a:rPr lang="cs-CZ" sz="1800" b="1" dirty="0" err="1">
                <a:solidFill>
                  <a:schemeClr val="tx1"/>
                </a:solidFill>
              </a:rPr>
              <a:t>ligamenta</a:t>
            </a:r>
            <a:r>
              <a:rPr lang="cs-CZ" sz="1800" b="1" dirty="0">
                <a:solidFill>
                  <a:schemeClr val="tx1"/>
                </a:solidFill>
              </a:rPr>
              <a:t> relaxovaná.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9804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16" y="1188355"/>
            <a:ext cx="10753251" cy="5419618"/>
          </a:xfr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Cirkumdukce: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effectLst/>
              </a:rPr>
              <a:t>Pohyb, který se provádí kombinací dukce a palmární či dorzální flexe v zápěstí.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chemeClr val="tx1"/>
                </a:solidFill>
                <a:effectLst/>
              </a:rPr>
              <a:t>Stabilita zápěstí a přenos tlaku mezi předloktím a zápěstím:</a:t>
            </a:r>
            <a:endParaRPr lang="cs-CZ" sz="16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i="0" dirty="0" err="1">
                <a:solidFill>
                  <a:schemeClr val="tx1"/>
                </a:solidFill>
                <a:effectLst/>
              </a:rPr>
              <a:t>Palmer</a:t>
            </a:r>
            <a:r>
              <a:rPr lang="cs-CZ" b="1" i="0" dirty="0">
                <a:solidFill>
                  <a:schemeClr val="tx1"/>
                </a:solidFill>
                <a:effectLst/>
              </a:rPr>
              <a:t> a Werner: </a:t>
            </a:r>
            <a:r>
              <a:rPr lang="cs-CZ" b="1" i="0" dirty="0" err="1">
                <a:solidFill>
                  <a:schemeClr val="tx1"/>
                </a:solidFill>
                <a:effectLst/>
              </a:rPr>
              <a:t>radius</a:t>
            </a:r>
            <a:r>
              <a:rPr lang="cs-CZ" b="1" i="0" dirty="0">
                <a:solidFill>
                  <a:schemeClr val="tx1"/>
                </a:solidFill>
                <a:effectLst/>
              </a:rPr>
              <a:t> se účastní na přenášení celkového tlaku v </a:t>
            </a:r>
            <a:r>
              <a:rPr lang="cs-CZ" b="1" i="0" dirty="0" err="1">
                <a:solidFill>
                  <a:schemeClr val="tx1"/>
                </a:solidFill>
                <a:effectLst/>
              </a:rPr>
              <a:t>radiokarpálním</a:t>
            </a:r>
            <a:r>
              <a:rPr lang="cs-CZ" b="1" i="0" dirty="0">
                <a:solidFill>
                  <a:schemeClr val="tx1"/>
                </a:solidFill>
                <a:effectLst/>
              </a:rPr>
              <a:t> kloubu z 80 %, zbylých 20 % tlaku je prostřednictvím </a:t>
            </a:r>
            <a:r>
              <a:rPr lang="cs-CZ" b="1" i="0" dirty="0" err="1">
                <a:solidFill>
                  <a:schemeClr val="tx1"/>
                </a:solidFill>
                <a:effectLst/>
              </a:rPr>
              <a:t>discus</a:t>
            </a:r>
            <a:r>
              <a:rPr lang="cs-CZ" b="1" i="0" dirty="0">
                <a:solidFill>
                  <a:schemeClr val="tx1"/>
                </a:solidFill>
                <a:effectLst/>
              </a:rPr>
              <a:t> </a:t>
            </a:r>
            <a:r>
              <a:rPr lang="cs-CZ" b="1" i="0" dirty="0" err="1">
                <a:solidFill>
                  <a:schemeClr val="tx1"/>
                </a:solidFill>
                <a:effectLst/>
              </a:rPr>
              <a:t>articularis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i="0" dirty="0">
                <a:solidFill>
                  <a:schemeClr val="tx1"/>
                </a:solidFill>
                <a:effectLst/>
              </a:rPr>
              <a:t>přenášeno přes ulnu.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chemeClr val="tx1"/>
                </a:solidFill>
                <a:effectLst/>
              </a:rPr>
              <a:t>Weber: teorie 3 sloupců.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1. sloupec: 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distálního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radius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,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, proximální dvě třetiny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,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a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trapezium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 a spojení karpu s druhým a třetím metakarpem. Slouží k přenosu longitudinálního tlaku vzniklého na ruce dál na předloktí.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2. sloupec: 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distální část ulny,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ulnokarpální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 komplex,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triquetrum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,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hamatum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 a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baze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 čtvrtého a pátého metakarpu. Přenos longitudinální síly je u tohoto sloupce omezený díky TFC, který se více podílí na přenosu tlaku. Tlakové síly jsou z 2. sloupce přenášeny přes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capitohamátní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 kloub na centrální sloupec, který </a:t>
            </a:r>
            <a:r>
              <a:rPr lang="cs-CZ" sz="1600" b="1" dirty="0">
                <a:solidFill>
                  <a:schemeClr val="tx1"/>
                </a:solidFill>
              </a:rPr>
              <a:t>j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e pro přenos těchto sil primárně určen.</a:t>
            </a:r>
          </a:p>
          <a:p>
            <a:pPr marL="914400" lvl="2" indent="0">
              <a:buNone/>
            </a:pPr>
            <a:endParaRPr lang="cs-CZ" sz="16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1539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698" y="209582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1241939"/>
            <a:ext cx="10724093" cy="5126805"/>
          </a:xfrm>
        </p:spPr>
        <p:txBody>
          <a:bodyPr>
            <a:normAutofit fontScale="85000" lnSpcReduction="2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Pohybový aparát ruky tvoří: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Podpůrné struktury – strukturální oporná báze (systém kostních elementů a mezilehlých prvků)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Výkonné struktury – systém kosterního svalstva, nervový systém, zásobovací systém.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Karpální kůstky (PŘ: os </a:t>
            </a:r>
            <a:r>
              <a:rPr lang="cs-CZ" sz="1900" b="1" dirty="0" err="1">
                <a:solidFill>
                  <a:schemeClr val="tx1"/>
                </a:solidFill>
              </a:rPr>
              <a:t>scaphoideum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lunatum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triquetrum</a:t>
            </a:r>
            <a:r>
              <a:rPr lang="cs-CZ" sz="1900" b="1" dirty="0">
                <a:solidFill>
                  <a:schemeClr val="tx1"/>
                </a:solidFill>
              </a:rPr>
              <a:t>, os. </a:t>
            </a:r>
            <a:r>
              <a:rPr lang="cs-CZ" sz="1900" b="1" dirty="0" err="1">
                <a:solidFill>
                  <a:schemeClr val="tx1"/>
                </a:solidFill>
              </a:rPr>
              <a:t>pisiforme</a:t>
            </a:r>
            <a:r>
              <a:rPr lang="cs-CZ" sz="1900" b="1" dirty="0">
                <a:solidFill>
                  <a:schemeClr val="tx1"/>
                </a:solidFill>
              </a:rPr>
              <a:t>; DŘ: os </a:t>
            </a:r>
            <a:r>
              <a:rPr lang="cs-CZ" sz="1900" b="1" dirty="0" err="1">
                <a:solidFill>
                  <a:schemeClr val="tx1"/>
                </a:solidFill>
              </a:rPr>
              <a:t>trapezium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trapezoideum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capitatum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hamatum</a:t>
            </a:r>
            <a:r>
              <a:rPr lang="cs-CZ" sz="1900" b="1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Obě řady karpálních kůstek působí sjednoceně, ve vzájemném vztahu → umožněn synchronní pohyb obou karpálních řad při všech pohybech v zápěstí.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Distální řada kůstek zůstává relativně těsně spojena díky </a:t>
            </a:r>
            <a:r>
              <a:rPr lang="cs-CZ" sz="1900" b="1" dirty="0" err="1">
                <a:solidFill>
                  <a:schemeClr val="tx1"/>
                </a:solidFill>
              </a:rPr>
              <a:t>ligamentům</a:t>
            </a:r>
            <a:r>
              <a:rPr lang="cs-CZ" sz="1900" b="1" dirty="0">
                <a:solidFill>
                  <a:schemeClr val="tx1"/>
                </a:solidFill>
              </a:rPr>
              <a:t>. Pohyby distální řady těsně souvisí s pohyby ruky.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Proximální řada je více pohyblivá.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Spojovacím článkem mezi karpálními řadami je os </a:t>
            </a:r>
            <a:r>
              <a:rPr lang="cs-CZ" sz="1900" b="1" dirty="0" err="1">
                <a:solidFill>
                  <a:schemeClr val="tx1"/>
                </a:solidFill>
              </a:rPr>
              <a:t>scaphoideum</a:t>
            </a:r>
            <a:r>
              <a:rPr lang="cs-CZ" sz="1900" b="1" dirty="0">
                <a:solidFill>
                  <a:schemeClr val="tx1"/>
                </a:solidFill>
              </a:rPr>
              <a:t>, které má kloubní plošky pro skloubení s os </a:t>
            </a:r>
            <a:r>
              <a:rPr lang="cs-CZ" sz="1900" b="1" dirty="0" err="1">
                <a:solidFill>
                  <a:schemeClr val="tx1"/>
                </a:solidFill>
              </a:rPr>
              <a:t>trapezium</a:t>
            </a:r>
            <a:r>
              <a:rPr lang="cs-CZ" sz="1900" b="1" dirty="0">
                <a:solidFill>
                  <a:schemeClr val="tx1"/>
                </a:solidFill>
              </a:rPr>
              <a:t>, </a:t>
            </a:r>
            <a:r>
              <a:rPr lang="cs-CZ" sz="1900" b="1" dirty="0" err="1">
                <a:solidFill>
                  <a:schemeClr val="tx1"/>
                </a:solidFill>
              </a:rPr>
              <a:t>trapezoideum</a:t>
            </a:r>
            <a:r>
              <a:rPr lang="cs-CZ" sz="1900" b="1" dirty="0">
                <a:solidFill>
                  <a:schemeClr val="tx1"/>
                </a:solidFill>
              </a:rPr>
              <a:t>, </a:t>
            </a:r>
            <a:r>
              <a:rPr lang="cs-CZ" sz="1900" b="1" dirty="0" err="1">
                <a:solidFill>
                  <a:schemeClr val="tx1"/>
                </a:solidFill>
              </a:rPr>
              <a:t>capitatum</a:t>
            </a:r>
            <a:r>
              <a:rPr lang="cs-CZ" sz="1900" b="1" dirty="0">
                <a:solidFill>
                  <a:schemeClr val="tx1"/>
                </a:solidFill>
              </a:rPr>
              <a:t>, </a:t>
            </a:r>
            <a:r>
              <a:rPr lang="cs-CZ" sz="1900" b="1" dirty="0" err="1">
                <a:solidFill>
                  <a:schemeClr val="tx1"/>
                </a:solidFill>
              </a:rPr>
              <a:t>lunatum</a:t>
            </a:r>
            <a:r>
              <a:rPr lang="cs-CZ" sz="1900" b="1" dirty="0">
                <a:solidFill>
                  <a:schemeClr val="tx1"/>
                </a:solidFill>
              </a:rPr>
              <a:t> a distálním radiem. </a:t>
            </a:r>
          </a:p>
        </p:txBody>
      </p:sp>
    </p:spTree>
    <p:extLst>
      <p:ext uri="{BB962C8B-B14F-4D97-AF65-F5344CB8AC3E}">
        <p14:creationId xmlns:p14="http://schemas.microsoft.com/office/powerpoint/2010/main" val="3997341750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16" y="1304818"/>
            <a:ext cx="10753251" cy="541961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chemeClr val="tx1"/>
                </a:solidFill>
                <a:effectLst/>
              </a:rPr>
              <a:t>Stabilita zápěstí a přenos tlaku mezi předloktím a zápěstím</a:t>
            </a:r>
            <a:endParaRPr lang="cs-CZ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chemeClr val="tx1"/>
                </a:solidFill>
                <a:effectLst/>
              </a:rPr>
              <a:t>Weber: teorie 3 sloupců.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3. 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sloupec (v ose palce): obsahuje distální třetinu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scaphoidea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,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trapeziotrapezoideální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 kloub a bázi prvního metakarpu. Vytváří základnu pro palec, která dovoluje jeho nezávislou funkci. Tlakové síly jsou z něj přenášeny na centrální sloupec přes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trapezium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,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trapezoideum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 a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 na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i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3907838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10" y="1448656"/>
            <a:ext cx="10751491" cy="4972050"/>
          </a:xfrm>
        </p:spPr>
        <p:txBody>
          <a:bodyPr>
            <a:normAutofit/>
          </a:bodyPr>
          <a:lstStyle/>
          <a:p>
            <a:r>
              <a:rPr lang="cs-CZ" sz="19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Oblast ruky: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Karpometakarpální</a:t>
            </a:r>
            <a:r>
              <a:rPr lang="cs-CZ" sz="1900" b="1" dirty="0">
                <a:solidFill>
                  <a:schemeClr val="tx1"/>
                </a:solidFill>
              </a:rPr>
              <a:t> skloubení (CMC),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Metakarpofalangové</a:t>
            </a:r>
            <a:r>
              <a:rPr lang="cs-CZ" sz="1900" b="1" dirty="0">
                <a:solidFill>
                  <a:schemeClr val="tx1"/>
                </a:solidFill>
              </a:rPr>
              <a:t> klouby (MCP),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Interfalangové</a:t>
            </a:r>
            <a:r>
              <a:rPr lang="cs-CZ" sz="1900" b="1" dirty="0">
                <a:solidFill>
                  <a:schemeClr val="tx1"/>
                </a:solidFill>
              </a:rPr>
              <a:t> klouby (IP).</a:t>
            </a:r>
          </a:p>
        </p:txBody>
      </p:sp>
    </p:spTree>
    <p:extLst>
      <p:ext uri="{BB962C8B-B14F-4D97-AF65-F5344CB8AC3E}">
        <p14:creationId xmlns:p14="http://schemas.microsoft.com/office/powerpoint/2010/main" val="2619343385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334" y="265195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56" y="1310443"/>
            <a:ext cx="12027644" cy="564325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ruky: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Karpometakarpální</a:t>
            </a:r>
            <a:r>
              <a:rPr lang="cs-CZ" b="1" dirty="0">
                <a:solidFill>
                  <a:schemeClr val="tx1"/>
                </a:solidFill>
              </a:rPr>
              <a:t> skloubení: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Složený plochý kloub, hlavici tvoří distální řada karpálních kostí a jamku báze 2. – 5. záprstní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  <a:effectLst/>
              </a:rPr>
              <a:t>kosti.</a:t>
            </a:r>
            <a:endParaRPr lang="cs-CZ" sz="18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Pohyby omezovány silnými a tuhými </a:t>
            </a:r>
            <a:r>
              <a:rPr lang="cs-CZ" sz="1800" b="1" dirty="0" err="1">
                <a:solidFill>
                  <a:schemeClr val="tx1"/>
                </a:solidFill>
              </a:rPr>
              <a:t>intermetakarpálními</a:t>
            </a:r>
            <a:r>
              <a:rPr lang="cs-CZ" sz="1800" b="1" dirty="0">
                <a:solidFill>
                  <a:schemeClr val="tx1"/>
                </a:solidFill>
              </a:rPr>
              <a:t>, dorzálními a volárními </a:t>
            </a:r>
            <a:r>
              <a:rPr lang="cs-CZ" sz="1800" b="1" dirty="0" err="1">
                <a:solidFill>
                  <a:schemeClr val="tx1"/>
                </a:solidFill>
              </a:rPr>
              <a:t>ligamenty</a:t>
            </a:r>
            <a:r>
              <a:rPr lang="cs-CZ" sz="1800" b="1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Karpometakarpový</a:t>
            </a:r>
            <a:r>
              <a:rPr lang="cs-CZ" b="1" dirty="0">
                <a:solidFill>
                  <a:schemeClr val="tx1"/>
                </a:solidFill>
              </a:rPr>
              <a:t> kloub palce: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Nejpohyblivější kloub ze všech CMC skloubení.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Sedlovitý tvar,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hlavice báze 1. záprstní kosti, jamka os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trapezium</a:t>
            </a:r>
            <a:r>
              <a:rPr lang="cs-CZ" sz="1800" b="1" dirty="0">
                <a:solidFill>
                  <a:schemeClr val="tx1"/>
                </a:solidFill>
              </a:rPr>
              <a:t>  (FLX, EXT, ABDK, ADDK, opozice palce).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Kloub stabilizován volárními a dorzálními metakarpálními </a:t>
            </a:r>
            <a:r>
              <a:rPr lang="cs-CZ" sz="1800" b="1" dirty="0" err="1">
                <a:solidFill>
                  <a:schemeClr val="tx1"/>
                </a:solidFill>
              </a:rPr>
              <a:t>ligamenty</a:t>
            </a:r>
            <a:r>
              <a:rPr lang="cs-CZ" sz="1800" b="1" dirty="0">
                <a:solidFill>
                  <a:schemeClr val="tx1"/>
                </a:solidFill>
              </a:rPr>
              <a:t> a předním šikmým </a:t>
            </a:r>
            <a:r>
              <a:rPr lang="cs-CZ" sz="1800" b="1" dirty="0" err="1">
                <a:solidFill>
                  <a:schemeClr val="tx1"/>
                </a:solidFill>
              </a:rPr>
              <a:t>ligamentem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942345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24144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5" y="1214750"/>
            <a:ext cx="11617946" cy="564325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ruky: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Metakarpofalangové</a:t>
            </a:r>
            <a:r>
              <a:rPr lang="cs-CZ" b="1" dirty="0">
                <a:solidFill>
                  <a:schemeClr val="tx1"/>
                </a:solidFill>
              </a:rPr>
              <a:t> klouby: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FLX (90°), EXT (30 – 40°), ABDK, ADDK, rotace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Největší rozsah abdukce, addukce a cirkumdukce má ukazovák;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Tyto klouby zpevňují kolaterální vazy. Ve flexi se napínají, v extenzi relaxují.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Interfalangové</a:t>
            </a:r>
            <a:r>
              <a:rPr lang="cs-CZ" b="1" dirty="0">
                <a:solidFill>
                  <a:schemeClr val="tx1"/>
                </a:solidFill>
              </a:rPr>
              <a:t> klouby: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FLX v distálním skloubení do 90°, v proximálním skloubení do 100°; EXT nulová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Kolaterální vaz stabilizuje kloub proti laterální deviaci – jeho dorsální část relaxuje v extenzi a napíná se ve flexi, volární část relaxuje ve flexi a napíná se v extenzi. </a:t>
            </a:r>
          </a:p>
        </p:txBody>
      </p:sp>
    </p:spTree>
    <p:extLst>
      <p:ext uri="{BB962C8B-B14F-4D97-AF65-F5344CB8AC3E}">
        <p14:creationId xmlns:p14="http://schemas.microsoft.com/office/powerpoint/2010/main" val="1662241596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24144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5" y="1214750"/>
            <a:ext cx="11617946" cy="5643250"/>
          </a:xfrm>
        </p:spPr>
        <p:txBody>
          <a:bodyPr>
            <a:normAutofit fontScale="85000" lnSpcReduction="2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ruky: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Klenba ruky: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i="0" dirty="0">
                <a:solidFill>
                  <a:schemeClr val="tx1"/>
                </a:solidFill>
                <a:effectLst/>
              </a:rPr>
              <a:t>Pro uchopení předmětů nutná změna tvaru ruky</a:t>
            </a:r>
            <a:r>
              <a:rPr lang="cs-CZ" sz="1900" b="1" dirty="0">
                <a:solidFill>
                  <a:schemeClr val="tx1"/>
                </a:solidFill>
              </a:rPr>
              <a:t>.</a:t>
            </a:r>
            <a:endParaRPr lang="cs-CZ" sz="1900" b="1" i="0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Konfiguraci ovládají krátké svaly ruky.</a:t>
            </a:r>
            <a:endParaRPr lang="cs-CZ" sz="1900" b="1" i="0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i="0" dirty="0">
                <a:solidFill>
                  <a:schemeClr val="tx1"/>
                </a:solidFill>
                <a:effectLst/>
              </a:rPr>
              <a:t>3 klenby: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i="0" dirty="0">
                <a:solidFill>
                  <a:schemeClr val="tx1"/>
                </a:solidFill>
                <a:effectLst/>
              </a:rPr>
              <a:t>Transverzální klenba: se shoduje s konkavitou zápěstí. Osa této klenby leží mezi os </a:t>
            </a:r>
            <a:r>
              <a:rPr lang="cs-CZ" sz="1900" b="1" i="0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, os </a:t>
            </a:r>
            <a:r>
              <a:rPr lang="cs-CZ" sz="1900" b="1" i="0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 a hlavičkou třetího metakarpu (relativně nepohyblivá).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i="0" dirty="0">
                <a:solidFill>
                  <a:schemeClr val="tx1"/>
                </a:solidFill>
                <a:effectLst/>
              </a:rPr>
              <a:t>Longitudinální (</a:t>
            </a:r>
            <a:r>
              <a:rPr lang="cs-CZ" sz="1900" b="1" i="0" dirty="0" err="1">
                <a:solidFill>
                  <a:schemeClr val="tx1"/>
                </a:solidFill>
                <a:effectLst/>
              </a:rPr>
              <a:t>karpometakarpofalangeální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) klenby: vybíhají od zápěstí, vytvořeny pro každý prst. Klenby jsou konkávní na palmární straně, vrchol leží na úrovni </a:t>
            </a:r>
            <a:r>
              <a:rPr lang="cs-CZ" sz="1900" b="1" i="0" dirty="0" err="1">
                <a:solidFill>
                  <a:schemeClr val="tx1"/>
                </a:solidFill>
                <a:effectLst/>
              </a:rPr>
              <a:t>metakarpophalangeálního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 kloubu (jakákoliv svalová dysbalance na této úrovni ovlivňuje tvar a konkavitu ruky). </a:t>
            </a:r>
            <a:r>
              <a:rPr lang="cs-CZ" sz="1900" b="1" dirty="0">
                <a:solidFill>
                  <a:schemeClr val="tx1"/>
                </a:solidFill>
              </a:rPr>
              <a:t>D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vě hlavní </a:t>
            </a:r>
            <a:r>
              <a:rPr lang="cs-CZ" sz="1900" b="1" i="0" dirty="0" err="1">
                <a:solidFill>
                  <a:schemeClr val="tx1"/>
                </a:solidFill>
                <a:effectLst/>
              </a:rPr>
              <a:t>longitudiální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 klenby: 1. klenba procházející prostředníkem probíhá osou karpálního kanálu, 2. klenba procházející ukazovákem přichází nejčastěji do opozice s palcem.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i="0" dirty="0">
                <a:solidFill>
                  <a:schemeClr val="tx1"/>
                </a:solidFill>
                <a:effectLst/>
              </a:rPr>
              <a:t>Šikmá klenba: tvořena palcem během opozice s ostatními prsty. </a:t>
            </a:r>
            <a:br>
              <a:rPr lang="cs-CZ" sz="1800" dirty="0"/>
            </a:b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46634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E1CE26-FB20-4F93-AC33-375E13708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61" y="882196"/>
            <a:ext cx="5362277" cy="467885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96CE9FB-7836-4EBE-979A-CA040944D892}"/>
              </a:ext>
            </a:extLst>
          </p:cNvPr>
          <p:cNvSpPr txBox="1"/>
          <p:nvPr/>
        </p:nvSpPr>
        <p:spPr>
          <a:xfrm flipH="1">
            <a:off x="6419087" y="5407157"/>
            <a:ext cx="325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</p:txBody>
      </p:sp>
    </p:spTree>
    <p:extLst>
      <p:ext uri="{BB962C8B-B14F-4D97-AF65-F5344CB8AC3E}">
        <p14:creationId xmlns:p14="http://schemas.microsoft.com/office/powerpoint/2010/main" val="1187899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24144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5" y="1214750"/>
            <a:ext cx="11638494" cy="5643250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Koordinační systém prstů ruky: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Pohyby prstů realizovány složitou souhrou mezi dlouhými a krátkými flexory a extenzory prstů a mezi mm. </a:t>
            </a:r>
            <a:r>
              <a:rPr lang="cs-CZ" sz="1600" b="1" dirty="0" err="1">
                <a:solidFill>
                  <a:schemeClr val="tx1"/>
                </a:solidFill>
              </a:rPr>
              <a:t>lumbricales</a:t>
            </a:r>
            <a:r>
              <a:rPr lang="cs-CZ" sz="1600" b="1" dirty="0">
                <a:solidFill>
                  <a:schemeClr val="tx1"/>
                </a:solidFill>
              </a:rPr>
              <a:t> a mm. </a:t>
            </a:r>
            <a:r>
              <a:rPr lang="cs-CZ" sz="1600" b="1" dirty="0" err="1">
                <a:solidFill>
                  <a:schemeClr val="tx1"/>
                </a:solidFill>
              </a:rPr>
              <a:t>interossei</a:t>
            </a:r>
            <a:r>
              <a:rPr lang="cs-CZ" sz="1600" b="1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K efektivní funkci ruky je nutná jak práce dlouhých svalů předloktí, využívaných pro silové akce, tak i jemná práce krátkých svalů ruky.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Mm. </a:t>
            </a:r>
            <a:r>
              <a:rPr lang="cs-CZ" sz="1600" b="1" dirty="0" err="1">
                <a:solidFill>
                  <a:schemeClr val="tx1"/>
                </a:solidFill>
              </a:rPr>
              <a:t>lumbricales</a:t>
            </a:r>
            <a:r>
              <a:rPr lang="cs-CZ" sz="1600" b="1" dirty="0">
                <a:solidFill>
                  <a:schemeClr val="tx1"/>
                </a:solidFill>
              </a:rPr>
              <a:t> – ohýbají prsty v </a:t>
            </a:r>
            <a:r>
              <a:rPr lang="cs-CZ" sz="1600" b="1" dirty="0" err="1">
                <a:solidFill>
                  <a:schemeClr val="tx1"/>
                </a:solidFill>
              </a:rPr>
              <a:t>metakarpofalangeálních</a:t>
            </a:r>
            <a:r>
              <a:rPr lang="cs-CZ" sz="1600" b="1" dirty="0">
                <a:solidFill>
                  <a:schemeClr val="tx1"/>
                </a:solidFill>
              </a:rPr>
              <a:t> (MP) kloubech, zahajují celkovou flexi prstů → m. flexor </a:t>
            </a:r>
            <a:r>
              <a:rPr lang="cs-CZ" sz="1600" b="1" dirty="0" err="1">
                <a:solidFill>
                  <a:schemeClr val="tx1"/>
                </a:solidFill>
              </a:rPr>
              <a:t>digitorum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superficialis</a:t>
            </a:r>
            <a:r>
              <a:rPr lang="cs-CZ" sz="1600" b="1" dirty="0">
                <a:solidFill>
                  <a:schemeClr val="tx1"/>
                </a:solidFill>
              </a:rPr>
              <a:t> → m. flexor </a:t>
            </a:r>
            <a:r>
              <a:rPr lang="cs-CZ" sz="1600" b="1" dirty="0" err="1">
                <a:solidFill>
                  <a:schemeClr val="tx1"/>
                </a:solidFill>
              </a:rPr>
              <a:t>digitorum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profundus</a:t>
            </a:r>
            <a:r>
              <a:rPr lang="cs-CZ" sz="1600" b="1" dirty="0">
                <a:solidFill>
                  <a:schemeClr val="tx1"/>
                </a:solidFill>
              </a:rPr>
              <a:t> (v praxi globální aktivace). Malé motorické jednotky + množství proprioreceptorů ve svalové a úponové části.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Mm. </a:t>
            </a:r>
            <a:r>
              <a:rPr lang="cs-CZ" sz="1600" b="1" dirty="0" err="1">
                <a:solidFill>
                  <a:schemeClr val="tx1"/>
                </a:solidFill>
              </a:rPr>
              <a:t>lumbricales</a:t>
            </a:r>
            <a:r>
              <a:rPr lang="cs-CZ" sz="1600" b="1" dirty="0">
                <a:solidFill>
                  <a:schemeClr val="tx1"/>
                </a:solidFill>
              </a:rPr>
              <a:t> začínají na šlachách hlubokého flexoru prstů a upínají se na hřbetu prstů → tvoří transmisní komplex, který zabezpečuje souhru flexorového a extenzorového systému. Jakýkoliv kontrakční i </a:t>
            </a:r>
            <a:r>
              <a:rPr lang="cs-CZ" sz="1600" b="1" dirty="0" err="1">
                <a:solidFill>
                  <a:schemeClr val="tx1"/>
                </a:solidFill>
              </a:rPr>
              <a:t>dekontrakční</a:t>
            </a:r>
            <a:r>
              <a:rPr lang="cs-CZ" sz="1600" b="1" dirty="0">
                <a:solidFill>
                  <a:schemeClr val="tx1"/>
                </a:solidFill>
              </a:rPr>
              <a:t> posun šlach hlubokého flexoru je provázen protažením nebo relaxací mm. </a:t>
            </a:r>
            <a:r>
              <a:rPr lang="cs-CZ" sz="1600" b="1" dirty="0" err="1">
                <a:solidFill>
                  <a:schemeClr val="tx1"/>
                </a:solidFill>
              </a:rPr>
              <a:t>lumbricales</a:t>
            </a:r>
            <a:r>
              <a:rPr lang="cs-CZ" sz="1600" b="1" dirty="0">
                <a:solidFill>
                  <a:schemeClr val="tx1"/>
                </a:solidFill>
              </a:rPr>
              <a:t> → aktivuje se celý koordinační systém prstů. Napnutí mm. </a:t>
            </a:r>
            <a:r>
              <a:rPr lang="cs-CZ" sz="1600" b="1" dirty="0" err="1">
                <a:solidFill>
                  <a:schemeClr val="tx1"/>
                </a:solidFill>
              </a:rPr>
              <a:t>lubricales</a:t>
            </a:r>
            <a:r>
              <a:rPr lang="cs-CZ" sz="1600" b="1" dirty="0">
                <a:solidFill>
                  <a:schemeClr val="tx1"/>
                </a:solidFill>
              </a:rPr>
              <a:t> prokazatelně snižuje práh dráždivosti všech flexorů MCP kloubů.</a:t>
            </a:r>
          </a:p>
        </p:txBody>
      </p:sp>
    </p:spTree>
    <p:extLst>
      <p:ext uri="{BB962C8B-B14F-4D97-AF65-F5344CB8AC3E}">
        <p14:creationId xmlns:p14="http://schemas.microsoft.com/office/powerpoint/2010/main" val="1363769868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24144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5" y="1214750"/>
            <a:ext cx="11638494" cy="5643250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Typy úchopů: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Úchop s terminální opozicí palce a ukazováku (štipec): umožnuje úchop jemných věcí, vyžaduje intaktní funkci m. flexor </a:t>
            </a:r>
            <a:r>
              <a:rPr lang="cs-CZ" b="1" dirty="0" err="1">
                <a:solidFill>
                  <a:schemeClr val="tx1"/>
                </a:solidFill>
              </a:rPr>
              <a:t>digitorum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profundus</a:t>
            </a:r>
            <a:r>
              <a:rPr lang="cs-CZ" b="1" dirty="0">
                <a:solidFill>
                  <a:schemeClr val="tx1"/>
                </a:solidFill>
              </a:rPr>
              <a:t> pro ukazovák a m. flexor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 a m. </a:t>
            </a:r>
            <a:r>
              <a:rPr lang="cs-CZ" b="1" dirty="0" err="1">
                <a:solidFill>
                  <a:schemeClr val="tx1"/>
                </a:solidFill>
              </a:rPr>
              <a:t>oponens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pro palec.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Úchop se </a:t>
            </a:r>
            <a:r>
              <a:rPr lang="cs-CZ" b="1" dirty="0" err="1">
                <a:solidFill>
                  <a:schemeClr val="tx1"/>
                </a:solidFill>
              </a:rPr>
              <a:t>subterminální</a:t>
            </a:r>
            <a:r>
              <a:rPr lang="cs-CZ" b="1" dirty="0">
                <a:solidFill>
                  <a:schemeClr val="tx1"/>
                </a:solidFill>
              </a:rPr>
              <a:t> opozicí palce a ukazováku (pinzeta): uchopení malého předmětu (pero, papír) mezi bříška palce a ukazováku, vyžaduje intaktní funkci m. flexor </a:t>
            </a:r>
            <a:r>
              <a:rPr lang="cs-CZ" b="1" dirty="0" err="1">
                <a:solidFill>
                  <a:schemeClr val="tx1"/>
                </a:solidFill>
              </a:rPr>
              <a:t>digitorum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superficialis</a:t>
            </a:r>
            <a:r>
              <a:rPr lang="cs-CZ" b="1" dirty="0">
                <a:solidFill>
                  <a:schemeClr val="tx1"/>
                </a:solidFill>
              </a:rPr>
              <a:t> pro ukazovák a pro palec m. flexor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brevis, m. </a:t>
            </a:r>
            <a:r>
              <a:rPr lang="cs-CZ" b="1" dirty="0" err="1">
                <a:solidFill>
                  <a:schemeClr val="tx1"/>
                </a:solidFill>
              </a:rPr>
              <a:t>interosseus</a:t>
            </a:r>
            <a:r>
              <a:rPr lang="cs-CZ" b="1" dirty="0">
                <a:solidFill>
                  <a:schemeClr val="tx1"/>
                </a:solidFill>
              </a:rPr>
              <a:t> I., m. </a:t>
            </a:r>
            <a:r>
              <a:rPr lang="cs-CZ" b="1" dirty="0" err="1">
                <a:solidFill>
                  <a:schemeClr val="tx1"/>
                </a:solidFill>
              </a:rPr>
              <a:t>abductor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brevis, m. </a:t>
            </a:r>
            <a:r>
              <a:rPr lang="cs-CZ" b="1" dirty="0" err="1">
                <a:solidFill>
                  <a:schemeClr val="tx1"/>
                </a:solidFill>
              </a:rPr>
              <a:t>adductor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, m. </a:t>
            </a:r>
            <a:r>
              <a:rPr lang="cs-CZ" b="1" dirty="0" err="1">
                <a:solidFill>
                  <a:schemeClr val="tx1"/>
                </a:solidFill>
              </a:rPr>
              <a:t>opponens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Úchop s laterální opozicí (klepeto): bříško palce je postaveno proti palcové hraně prstů, intaktní mm. </a:t>
            </a:r>
            <a:r>
              <a:rPr lang="cs-CZ" b="1" dirty="0" err="1">
                <a:solidFill>
                  <a:schemeClr val="tx1"/>
                </a:solidFill>
              </a:rPr>
              <a:t>interossei</a:t>
            </a:r>
            <a:r>
              <a:rPr lang="cs-CZ" b="1" dirty="0">
                <a:solidFill>
                  <a:schemeClr val="tx1"/>
                </a:solidFill>
              </a:rPr>
              <a:t>, m. flexor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brevis, m. </a:t>
            </a:r>
            <a:r>
              <a:rPr lang="cs-CZ" b="1" dirty="0" err="1">
                <a:solidFill>
                  <a:schemeClr val="tx1"/>
                </a:solidFill>
              </a:rPr>
              <a:t>adductor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, m. </a:t>
            </a:r>
            <a:r>
              <a:rPr lang="cs-CZ" b="1" dirty="0" err="1">
                <a:solidFill>
                  <a:schemeClr val="tx1"/>
                </a:solidFill>
              </a:rPr>
              <a:t>opponens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Úchop palmární s palcovým zámkem (celou rukou): vyžaduje intaktní flexory a extenzory prstů, všechny svaly </a:t>
            </a:r>
            <a:r>
              <a:rPr lang="cs-CZ" b="1" dirty="0" err="1">
                <a:solidFill>
                  <a:schemeClr val="tx1"/>
                </a:solidFill>
              </a:rPr>
              <a:t>thenarové</a:t>
            </a:r>
            <a:r>
              <a:rPr lang="cs-CZ" b="1" dirty="0">
                <a:solidFill>
                  <a:schemeClr val="tx1"/>
                </a:solidFill>
              </a:rPr>
              <a:t> (především m. </a:t>
            </a:r>
            <a:r>
              <a:rPr lang="cs-CZ" b="1" dirty="0" err="1">
                <a:solidFill>
                  <a:schemeClr val="tx1"/>
                </a:solidFill>
              </a:rPr>
              <a:t>adductor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, m. flexor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). </a:t>
            </a:r>
          </a:p>
          <a:p>
            <a:pPr marL="800100" lvl="1" indent="-342900">
              <a:buAutoNum type="arabicPeriod"/>
            </a:pP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93699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24144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5" y="1214750"/>
            <a:ext cx="4950018" cy="564325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Typy úchopů: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5. Úchop </a:t>
            </a:r>
            <a:r>
              <a:rPr lang="cs-CZ" sz="1800" b="1" dirty="0" err="1">
                <a:solidFill>
                  <a:schemeClr val="tx1"/>
                </a:solidFill>
              </a:rPr>
              <a:t>digitopalmární</a:t>
            </a:r>
            <a:r>
              <a:rPr lang="cs-CZ" sz="1800" b="1" dirty="0">
                <a:solidFill>
                  <a:schemeClr val="tx1"/>
                </a:solidFill>
              </a:rPr>
              <a:t> (mezi dlaní a prsty): bez účasti palce, vyžaduje intaktní flexory a extenzory prstů.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6. Úchop </a:t>
            </a:r>
            <a:r>
              <a:rPr lang="cs-CZ" sz="1800" b="1" dirty="0" err="1">
                <a:solidFill>
                  <a:schemeClr val="tx1"/>
                </a:solidFill>
              </a:rPr>
              <a:t>interdigitální</a:t>
            </a:r>
            <a:r>
              <a:rPr lang="cs-CZ" sz="1800" b="1" dirty="0">
                <a:solidFill>
                  <a:schemeClr val="tx1"/>
                </a:solidFill>
              </a:rPr>
              <a:t>: úchop drobných předmětů mezi prsty (např. cigareta), vyžaduje </a:t>
            </a:r>
            <a:r>
              <a:rPr lang="cs-CZ" sz="1800" b="1" dirty="0" err="1">
                <a:solidFill>
                  <a:schemeClr val="tx1"/>
                </a:solidFill>
              </a:rPr>
              <a:t>inktaktní</a:t>
            </a:r>
            <a:r>
              <a:rPr lang="cs-CZ" sz="1800" b="1" dirty="0">
                <a:solidFill>
                  <a:schemeClr val="tx1"/>
                </a:solidFill>
              </a:rPr>
              <a:t> funkci obou skupin mm. </a:t>
            </a:r>
            <a:r>
              <a:rPr lang="cs-CZ" sz="1800" b="1" dirty="0" err="1">
                <a:solidFill>
                  <a:schemeClr val="tx1"/>
                </a:solidFill>
              </a:rPr>
              <a:t>interossei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Obrázek 4" descr="Obsah obrázku text, kreslení&#10;&#10;Popis byl vytvořen automaticky">
            <a:extLst>
              <a:ext uri="{FF2B5EF4-FFF2-40B4-BE49-F238E27FC236}">
                <a16:creationId xmlns:a16="http://schemas.microsoft.com/office/drawing/2014/main" id="{DD101026-2B27-4F60-AD01-003C3B27F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92" y="1030864"/>
            <a:ext cx="4440559" cy="51611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77E22B-0AB9-43AA-83F8-2C29B46DB13F}"/>
              </a:ext>
            </a:extLst>
          </p:cNvPr>
          <p:cNvSpPr txBox="1"/>
          <p:nvPr/>
        </p:nvSpPr>
        <p:spPr>
          <a:xfrm flipH="1">
            <a:off x="8244497" y="6462667"/>
            <a:ext cx="374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Véle</a:t>
            </a:r>
            <a:r>
              <a:rPr lang="cs-CZ" sz="1400" i="1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1009686771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58AED-1CFB-45ED-9CAF-1C6DAF37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485" y="674910"/>
            <a:ext cx="8911687" cy="747490"/>
          </a:xfrm>
        </p:spPr>
        <p:txBody>
          <a:bodyPr/>
          <a:lstStyle/>
          <a:p>
            <a:r>
              <a:rPr lang="cs-CZ" b="1" dirty="0"/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12330-0C14-4F33-B73C-A21799AD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36" y="1454558"/>
            <a:ext cx="10374948" cy="5403442"/>
          </a:xfrm>
        </p:spPr>
        <p:txBody>
          <a:bodyPr numCol="1"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ALTER, M.J. </a:t>
            </a:r>
            <a:r>
              <a:rPr lang="cs-CZ" b="1" i="1" dirty="0">
                <a:solidFill>
                  <a:schemeClr val="tx1"/>
                </a:solidFill>
              </a:rPr>
              <a:t>Science </a:t>
            </a:r>
            <a:r>
              <a:rPr lang="cs-CZ" b="1" i="1" dirty="0" err="1">
                <a:solidFill>
                  <a:schemeClr val="tx1"/>
                </a:solidFill>
              </a:rPr>
              <a:t>of</a:t>
            </a:r>
            <a:r>
              <a:rPr lang="cs-CZ" b="1" i="1" dirty="0">
                <a:solidFill>
                  <a:schemeClr val="tx1"/>
                </a:solidFill>
              </a:rPr>
              <a:t> flexibility. </a:t>
            </a:r>
            <a:r>
              <a:rPr lang="en-US" b="1" dirty="0">
                <a:solidFill>
                  <a:schemeClr val="tx1"/>
                </a:solidFill>
              </a:rPr>
              <a:t>Human Kinetics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(ADVANTAGE) (Consignment); 3rd Revised edition </a:t>
            </a:r>
            <a:r>
              <a:rPr lang="en-US" b="1" dirty="0" err="1">
                <a:solidFill>
                  <a:schemeClr val="tx1"/>
                </a:solidFill>
              </a:rPr>
              <a:t>edition</a:t>
            </a:r>
            <a:r>
              <a:rPr lang="cs-CZ" b="1" dirty="0">
                <a:solidFill>
                  <a:schemeClr val="tx1"/>
                </a:solidFill>
              </a:rPr>
              <a:t>, 2014. ISBN: 978-0736048989.</a:t>
            </a:r>
          </a:p>
          <a:p>
            <a:r>
              <a:rPr lang="cs-CZ" b="1" dirty="0">
                <a:solidFill>
                  <a:schemeClr val="tx1"/>
                </a:solidFill>
                <a:effectLst/>
              </a:rPr>
              <a:t>BARTONÍČEK, J., HEŘT, J. </a:t>
            </a:r>
            <a:r>
              <a:rPr lang="cs-CZ" b="1" i="1" dirty="0">
                <a:solidFill>
                  <a:schemeClr val="tx1"/>
                </a:solidFill>
                <a:effectLst/>
              </a:rPr>
              <a:t>Základy klinické anatomie pohybového aparátu</a:t>
            </a:r>
            <a:r>
              <a:rPr lang="cs-CZ" b="1" dirty="0">
                <a:solidFill>
                  <a:schemeClr val="tx1"/>
                </a:solidFill>
                <a:effectLst/>
              </a:rPr>
              <a:t>. Praha: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Maxdorf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, 2004.</a:t>
            </a:r>
            <a:endParaRPr lang="cs-CZ" b="1" i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ČIHÁK, R. </a:t>
            </a:r>
            <a:r>
              <a:rPr lang="cs-CZ" b="1" i="1" dirty="0">
                <a:solidFill>
                  <a:schemeClr val="tx1"/>
                </a:solidFill>
              </a:rPr>
              <a:t>Anatomie 1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2011. ISBN 978-80-247-3817-8. </a:t>
            </a:r>
          </a:p>
          <a:p>
            <a:r>
              <a:rPr lang="cs-CZ" b="1" dirty="0">
                <a:solidFill>
                  <a:schemeClr val="tx1"/>
                </a:solidFill>
              </a:rPr>
              <a:t>ČIHÁK, R. </a:t>
            </a:r>
            <a:r>
              <a:rPr lang="cs-CZ" b="1" i="1" dirty="0">
                <a:solidFill>
                  <a:schemeClr val="tx1"/>
                </a:solidFill>
              </a:rPr>
              <a:t>Anatomie 3</a:t>
            </a:r>
            <a:r>
              <a:rPr lang="cs-CZ" b="1" dirty="0">
                <a:solidFill>
                  <a:schemeClr val="tx1"/>
                </a:solidFill>
              </a:rPr>
              <a:t>. Praha: Grada, 1997. ISBN 80-7169-140-2.</a:t>
            </a:r>
          </a:p>
          <a:p>
            <a:r>
              <a:rPr lang="cs-CZ" b="1" dirty="0">
                <a:solidFill>
                  <a:schemeClr val="tx1"/>
                </a:solidFill>
              </a:rPr>
              <a:t>KAPANDJI, A.I. </a:t>
            </a:r>
            <a:r>
              <a:rPr lang="en-US" b="1" i="1" dirty="0">
                <a:solidFill>
                  <a:schemeClr val="tx1"/>
                </a:solidFill>
              </a:rPr>
              <a:t>The Physiology Of The Joints, 6Ed. Vol. 1: The Upper Limb</a:t>
            </a:r>
            <a:r>
              <a:rPr lang="cs-CZ" b="1" i="1" dirty="0">
                <a:solidFill>
                  <a:schemeClr val="tx1"/>
                </a:solidFill>
              </a:rPr>
              <a:t>, 6ed. </a:t>
            </a:r>
            <a:r>
              <a:rPr lang="cs-CZ" b="1" dirty="0" err="1">
                <a:solidFill>
                  <a:schemeClr val="tx1"/>
                </a:solidFill>
              </a:rPr>
              <a:t>Elsevier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Exclusive</a:t>
            </a:r>
            <a:r>
              <a:rPr lang="cs-CZ" b="1" dirty="0">
                <a:solidFill>
                  <a:schemeClr val="tx1"/>
                </a:solidFill>
              </a:rPr>
              <a:t>. ISBN: 9788131221006.</a:t>
            </a:r>
          </a:p>
          <a:p>
            <a:r>
              <a:rPr lang="cs-CZ" b="1" dirty="0">
                <a:solidFill>
                  <a:schemeClr val="tx1"/>
                </a:solidFill>
              </a:rPr>
              <a:t>KOLÁŘ, P. </a:t>
            </a:r>
            <a:r>
              <a:rPr lang="cs-CZ" b="1" i="1" dirty="0">
                <a:solidFill>
                  <a:schemeClr val="tx1"/>
                </a:solidFill>
              </a:rPr>
              <a:t>Rehabilitace v klinické praxi</a:t>
            </a:r>
            <a:r>
              <a:rPr lang="cs-CZ" b="1" dirty="0">
                <a:solidFill>
                  <a:schemeClr val="tx1"/>
                </a:solidFill>
              </a:rPr>
              <a:t>. 1. vyd. Praha: </a:t>
            </a:r>
            <a:r>
              <a:rPr lang="cs-CZ" b="1" dirty="0" err="1">
                <a:solidFill>
                  <a:schemeClr val="tx1"/>
                </a:solidFill>
              </a:rPr>
              <a:t>Galén</a:t>
            </a:r>
            <a:r>
              <a:rPr lang="cs-CZ" b="1" dirty="0">
                <a:solidFill>
                  <a:schemeClr val="tx1"/>
                </a:solidFill>
              </a:rPr>
              <a:t>, 2009, 713 s. ISBN 978-80-7262-657-1. 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NEUMANN, D. </a:t>
            </a:r>
            <a:r>
              <a:rPr lang="cs-CZ" sz="1800" b="1" i="1" dirty="0" err="1">
                <a:solidFill>
                  <a:schemeClr val="tx1"/>
                </a:solidFill>
              </a:rPr>
              <a:t>Kinesiology</a:t>
            </a:r>
            <a:r>
              <a:rPr lang="cs-CZ" sz="1800" b="1" i="1" dirty="0">
                <a:solidFill>
                  <a:schemeClr val="tx1"/>
                </a:solidFill>
              </a:rPr>
              <a:t> </a:t>
            </a:r>
            <a:r>
              <a:rPr lang="cs-CZ" sz="1800" b="1" i="1" dirty="0" err="1">
                <a:solidFill>
                  <a:schemeClr val="tx1"/>
                </a:solidFill>
              </a:rPr>
              <a:t>of</a:t>
            </a:r>
            <a:r>
              <a:rPr lang="cs-CZ" sz="1800" b="1" i="1" dirty="0">
                <a:solidFill>
                  <a:schemeClr val="tx1"/>
                </a:solidFill>
              </a:rPr>
              <a:t> </a:t>
            </a:r>
            <a:r>
              <a:rPr lang="cs-CZ" sz="1800" b="1" i="1" dirty="0" err="1">
                <a:solidFill>
                  <a:schemeClr val="tx1"/>
                </a:solidFill>
              </a:rPr>
              <a:t>the</a:t>
            </a:r>
            <a:r>
              <a:rPr lang="cs-CZ" sz="1800" b="1" i="1" dirty="0">
                <a:solidFill>
                  <a:schemeClr val="tx1"/>
                </a:solidFill>
              </a:rPr>
              <a:t> </a:t>
            </a:r>
            <a:r>
              <a:rPr lang="cs-CZ" sz="1800" b="1" i="1" dirty="0" err="1">
                <a:solidFill>
                  <a:schemeClr val="tx1"/>
                </a:solidFill>
              </a:rPr>
              <a:t>muskuloskeletal</a:t>
            </a:r>
            <a:r>
              <a:rPr lang="cs-CZ" sz="1800" b="1" i="1" dirty="0">
                <a:solidFill>
                  <a:schemeClr val="tx1"/>
                </a:solidFill>
              </a:rPr>
              <a:t> </a:t>
            </a:r>
            <a:r>
              <a:rPr lang="cs-CZ" sz="1800" b="1" i="1" dirty="0" err="1">
                <a:solidFill>
                  <a:schemeClr val="tx1"/>
                </a:solidFill>
              </a:rPr>
              <a:t>system</a:t>
            </a:r>
            <a:r>
              <a:rPr lang="cs-CZ" sz="1800" b="1" dirty="0">
                <a:solidFill>
                  <a:schemeClr val="tx1"/>
                </a:solidFill>
              </a:rPr>
              <a:t>. </a:t>
            </a:r>
            <a:r>
              <a:rPr lang="cs-CZ" sz="1800" b="1" dirty="0" err="1">
                <a:solidFill>
                  <a:schemeClr val="tx1"/>
                </a:solidFill>
              </a:rPr>
              <a:t>Elsevier</a:t>
            </a:r>
            <a:r>
              <a:rPr lang="cs-CZ" sz="1800" b="1" dirty="0">
                <a:solidFill>
                  <a:schemeClr val="tx1"/>
                </a:solidFill>
              </a:rPr>
              <a:t>, ISBN 978-0-323-71859-2.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sz="1800" b="1" i="0" dirty="0">
                <a:solidFill>
                  <a:schemeClr val="tx1"/>
                </a:solidFill>
                <a:effectLst/>
              </a:rPr>
              <a:t>PILNÝ, J., ČIŽMÁŘ, I. </a:t>
            </a:r>
            <a:r>
              <a:rPr lang="cs-CZ" sz="1800" b="1" i="1" dirty="0">
                <a:solidFill>
                  <a:schemeClr val="tx1"/>
                </a:solidFill>
                <a:effectLst/>
              </a:rPr>
              <a:t>Chirurgie zápěstí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. Praha: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Galén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, 2006. ISBN 80-</a:t>
            </a:r>
            <a:br>
              <a:rPr lang="cs-CZ" sz="1800" b="1" i="0" dirty="0">
                <a:solidFill>
                  <a:schemeClr val="tx1"/>
                </a:solidFill>
                <a:effectLst/>
              </a:rPr>
            </a:br>
            <a:r>
              <a:rPr lang="cs-CZ" sz="1800" b="1" i="0" dirty="0">
                <a:solidFill>
                  <a:schemeClr val="tx1"/>
                </a:solidFill>
                <a:effectLst/>
              </a:rPr>
              <a:t>7262-376-1</a:t>
            </a:r>
            <a:r>
              <a:rPr lang="cs-CZ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 	</a:t>
            </a: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5074072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6" y="1315091"/>
            <a:ext cx="10724093" cy="512680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zápěstí: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ejvětší kost v proximální řadě a klinicky nejdůležitější kost v zápěstí.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Č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astým místem nejrůznějších zranění na karpu.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vláštní uspořádání krevního zásobení (do kosti se dostává prakticky pouze z jednoho místa – z šikmého </a:t>
            </a:r>
            <a:r>
              <a:rPr lang="cs-CZ" sz="1800" b="1" dirty="0">
                <a:solidFill>
                  <a:schemeClr val="tx1"/>
                </a:solidFill>
              </a:rPr>
              <a:t>ž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lábku na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dorsoradiální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ploše).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Zdrojem a.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nutricae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>
                <a:solidFill>
                  <a:schemeClr val="tx1"/>
                </a:solidFill>
              </a:rPr>
              <a:t>většinou z 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a.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radialis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U 13 % osob kost zásobována pouze v distální části (nebezpečné zvláště u zlomenin, kdy se krevní zásobení části kosti přeruší).</a:t>
            </a:r>
          </a:p>
        </p:txBody>
      </p:sp>
    </p:spTree>
    <p:extLst>
      <p:ext uri="{BB962C8B-B14F-4D97-AF65-F5344CB8AC3E}">
        <p14:creationId xmlns:p14="http://schemas.microsoft.com/office/powerpoint/2010/main" val="280956907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3AA1765-69D0-7EAD-C093-39C4B0087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03" y="1473200"/>
            <a:ext cx="5067300" cy="39116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678C13B-1E6A-1291-171B-56A1EFF70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83" y="825500"/>
            <a:ext cx="5245100" cy="5207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865490D-EF1B-CEEC-3BF1-C48D50CF7947}"/>
              </a:ext>
            </a:extLst>
          </p:cNvPr>
          <p:cNvSpPr txBox="1"/>
          <p:nvPr/>
        </p:nvSpPr>
        <p:spPr>
          <a:xfrm>
            <a:off x="4454779" y="5498275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Neumann, 2024</a:t>
            </a:r>
          </a:p>
        </p:txBody>
      </p:sp>
    </p:spTree>
    <p:extLst>
      <p:ext uri="{BB962C8B-B14F-4D97-AF65-F5344CB8AC3E}">
        <p14:creationId xmlns:p14="http://schemas.microsoft.com/office/powerpoint/2010/main" val="133085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95896-9F8A-D322-3C84-4C8F4B898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A64E7-7CA5-0904-F0AA-8213C33A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6E2148-455C-1BD7-2BD4-FFC46AC4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6" y="1315091"/>
            <a:ext cx="10724093" cy="512680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Distální část radia probíhá šikmo směrem k ulně a svírá s rovinou úhel 25° (tzv. </a:t>
            </a:r>
            <a:r>
              <a:rPr lang="cs-CZ" sz="1800" b="1" dirty="0" err="1">
                <a:solidFill>
                  <a:schemeClr val="tx1"/>
                </a:solidFill>
              </a:rPr>
              <a:t>ulnar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tilt</a:t>
            </a:r>
            <a:r>
              <a:rPr lang="cs-CZ" sz="1800" b="1" dirty="0">
                <a:solidFill>
                  <a:schemeClr val="tx1"/>
                </a:solidFill>
              </a:rPr>
              <a:t>) = umožňuje větší rozsah do ulnární dukce (radiální dukce limitována nárazem laterální části </a:t>
            </a:r>
            <a:r>
              <a:rPr lang="cs-CZ" sz="1800" b="1" dirty="0" err="1">
                <a:solidFill>
                  <a:schemeClr val="tx1"/>
                </a:solidFill>
              </a:rPr>
              <a:t>carpu</a:t>
            </a:r>
            <a:r>
              <a:rPr lang="cs-CZ" sz="1800" b="1" dirty="0">
                <a:solidFill>
                  <a:schemeClr val="tx1"/>
                </a:solidFill>
              </a:rPr>
              <a:t> do </a:t>
            </a:r>
            <a:r>
              <a:rPr lang="cs-CZ" sz="1800" b="1" dirty="0" err="1">
                <a:solidFill>
                  <a:schemeClr val="tx1"/>
                </a:solidFill>
              </a:rPr>
              <a:t>processus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styloideus</a:t>
            </a:r>
            <a:r>
              <a:rPr lang="cs-CZ" sz="1800" b="1" dirty="0">
                <a:solidFill>
                  <a:schemeClr val="tx1"/>
                </a:solidFill>
              </a:rPr>
              <a:t> radii).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Úhel mezi dorsální a palmární stranou radia (pohled z mediální strany na obrázku) je cca 10° (tzv. </a:t>
            </a:r>
            <a:r>
              <a:rPr lang="cs-CZ" sz="1800" b="1" dirty="0" err="1">
                <a:solidFill>
                  <a:schemeClr val="tx1"/>
                </a:solidFill>
              </a:rPr>
              <a:t>palmar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tilt</a:t>
            </a:r>
            <a:r>
              <a:rPr lang="cs-CZ" sz="1800" b="1" dirty="0">
                <a:solidFill>
                  <a:schemeClr val="tx1"/>
                </a:solidFill>
              </a:rPr>
              <a:t>) = větší flexe než extenze.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39C903-DA68-5140-0886-E6DC1D3F5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48868" y="3128260"/>
            <a:ext cx="2404687" cy="42225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D2E03EF-2A8E-75CE-10CC-3445966FDBD9}"/>
              </a:ext>
            </a:extLst>
          </p:cNvPr>
          <p:cNvSpPr txBox="1"/>
          <p:nvPr/>
        </p:nvSpPr>
        <p:spPr>
          <a:xfrm>
            <a:off x="5252082" y="6156201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Neumann, 2024</a:t>
            </a:r>
          </a:p>
        </p:txBody>
      </p:sp>
    </p:spTree>
    <p:extLst>
      <p:ext uri="{BB962C8B-B14F-4D97-AF65-F5344CB8AC3E}">
        <p14:creationId xmlns:p14="http://schemas.microsoft.com/office/powerpoint/2010/main" val="235467012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727CB-70F3-1DC6-6016-C444239EC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5B450-A242-F10E-99D7-07EDAC26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8AB336-9DAB-6405-46AA-920977E82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6" y="1315091"/>
            <a:ext cx="10724093" cy="512680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Distální </a:t>
            </a:r>
            <a:r>
              <a:rPr lang="cs-CZ" sz="2000" b="1" dirty="0" err="1">
                <a:solidFill>
                  <a:schemeClr val="tx1"/>
                </a:solidFill>
              </a:rPr>
              <a:t>radioulnární</a:t>
            </a:r>
            <a:r>
              <a:rPr lang="cs-CZ" sz="2000" b="1" dirty="0">
                <a:solidFill>
                  <a:schemeClr val="tx1"/>
                </a:solidFill>
              </a:rPr>
              <a:t> skloubení: viz. loket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Radiokarpální</a:t>
            </a:r>
            <a:r>
              <a:rPr lang="cs-CZ" sz="2000" b="1" dirty="0">
                <a:solidFill>
                  <a:schemeClr val="tx1"/>
                </a:solidFill>
              </a:rPr>
              <a:t> skloubení: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Proximální část: konkávní plocha radia + </a:t>
            </a:r>
            <a:r>
              <a:rPr lang="cs-CZ" sz="1800" b="1" dirty="0" err="1">
                <a:solidFill>
                  <a:schemeClr val="tx1"/>
                </a:solidFill>
              </a:rPr>
              <a:t>discus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articularis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Distální řada: os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 a 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Discus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articularis</a:t>
            </a:r>
            <a:r>
              <a:rPr lang="cs-CZ" sz="1800" b="1" dirty="0">
                <a:solidFill>
                  <a:schemeClr val="tx1"/>
                </a:solidFill>
              </a:rPr>
              <a:t>: rozšiřuje kloubní plochu radia jako opěrný sloupec proximální karpální řady = podíl na přenosu sil z předloktí na ulnární část zápěstí,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destička je obvykle tak pružná, že neplní funkci „opěrné jamky“ při pohybu (80 % tlakového zatížení přenášeno přímo na </a:t>
            </a:r>
            <a:r>
              <a:rPr lang="cs-CZ" sz="1800" b="1" dirty="0" err="1">
                <a:solidFill>
                  <a:schemeClr val="tx1"/>
                </a:solidFill>
              </a:rPr>
              <a:t>radius</a:t>
            </a:r>
            <a:r>
              <a:rPr lang="cs-CZ" sz="1800" b="1" dirty="0">
                <a:solidFill>
                  <a:schemeClr val="tx1"/>
                </a:solidFill>
              </a:rPr>
              <a:t>, disk přebírá 20 % zátěže).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2195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F75FB-A668-BF19-8D0B-51514CB8C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3007E-C9E8-D0FE-0452-5E2F65FC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34" y="41610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D1AC7-F59F-E1BC-8C26-5E3EC429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6" y="1315091"/>
            <a:ext cx="5066503" cy="512680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Mediocarpální</a:t>
            </a:r>
            <a:r>
              <a:rPr lang="cs-CZ" b="1" dirty="0">
                <a:solidFill>
                  <a:schemeClr val="tx1"/>
                </a:solidFill>
              </a:rPr>
              <a:t> kloub: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skloubení mezi proximální a distální řadou karpálních kůstek,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mediální (větší) část: </a:t>
            </a:r>
            <a:r>
              <a:rPr lang="cs-CZ" sz="1800" b="1" dirty="0" err="1">
                <a:solidFill>
                  <a:schemeClr val="tx1"/>
                </a:solidFill>
              </a:rPr>
              <a:t>capitatum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hamatum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triquetrum</a:t>
            </a:r>
            <a:r>
              <a:rPr lang="cs-CZ" sz="1800" b="1" dirty="0">
                <a:solidFill>
                  <a:schemeClr val="tx1"/>
                </a:solidFill>
              </a:rPr>
              <a:t>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laterální (menší) část: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trapezium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trapezoideum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71A4B0-3AE5-613D-0C6F-160C37364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882" y="1056549"/>
            <a:ext cx="3182041" cy="554290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3336429-BB24-075B-36C9-0C9A77609479}"/>
              </a:ext>
            </a:extLst>
          </p:cNvPr>
          <p:cNvSpPr txBox="1"/>
          <p:nvPr/>
        </p:nvSpPr>
        <p:spPr>
          <a:xfrm>
            <a:off x="6095999" y="6291681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Neumann, 2024</a:t>
            </a:r>
          </a:p>
        </p:txBody>
      </p:sp>
    </p:spTree>
    <p:extLst>
      <p:ext uri="{BB962C8B-B14F-4D97-AF65-F5344CB8AC3E}">
        <p14:creationId xmlns:p14="http://schemas.microsoft.com/office/powerpoint/2010/main" val="401449853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DB906-206C-1364-9C1A-27EB910E9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B8147-BFD2-88BA-34AF-75E00A6D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75725A-B489-5B01-39A6-D6F02BFAF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6" y="1315091"/>
            <a:ext cx="10724093" cy="512680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Interkarpální</a:t>
            </a:r>
            <a:r>
              <a:rPr lang="cs-CZ" b="1" dirty="0">
                <a:solidFill>
                  <a:schemeClr val="tx1"/>
                </a:solidFill>
              </a:rPr>
              <a:t> skloubení: mezi jednotlivými kůstkami zápěstí.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Vazy zápěstí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Vnější vazy: proximální úpon na radiu nebo ulně, distální úpon v rámci zápěstí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Dorsální </a:t>
            </a:r>
            <a:r>
              <a:rPr lang="cs-CZ" sz="1800" b="1" dirty="0" err="1">
                <a:solidFill>
                  <a:schemeClr val="tx1"/>
                </a:solidFill>
              </a:rPr>
              <a:t>radiocarpální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ligamentum</a:t>
            </a:r>
            <a:r>
              <a:rPr lang="cs-CZ" sz="1800" b="1" dirty="0">
                <a:solidFill>
                  <a:schemeClr val="tx1"/>
                </a:solidFill>
              </a:rPr>
              <a:t> (obsahuje velké množství mechanoreceptorů).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Radiální </a:t>
            </a:r>
            <a:r>
              <a:rPr lang="cs-CZ" sz="1800" b="1" dirty="0" err="1">
                <a:solidFill>
                  <a:schemeClr val="tx1"/>
                </a:solidFill>
              </a:rPr>
              <a:t>colaterální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ligamentum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Palmární </a:t>
            </a:r>
            <a:r>
              <a:rPr lang="cs-CZ" sz="1800" b="1" dirty="0" err="1">
                <a:solidFill>
                  <a:schemeClr val="tx1"/>
                </a:solidFill>
              </a:rPr>
              <a:t>radiocarpální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ligamentum</a:t>
            </a:r>
            <a:r>
              <a:rPr lang="cs-CZ" sz="1800" b="1" dirty="0">
                <a:solidFill>
                  <a:schemeClr val="tx1"/>
                </a:solidFill>
              </a:rPr>
              <a:t>: </a:t>
            </a:r>
            <a:r>
              <a:rPr lang="cs-CZ" sz="1800" b="1" dirty="0" err="1">
                <a:solidFill>
                  <a:schemeClr val="tx1"/>
                </a:solidFill>
              </a:rPr>
              <a:t>radioscaphocapitate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ligamentum</a:t>
            </a:r>
            <a:r>
              <a:rPr lang="cs-CZ" sz="1800" b="1" dirty="0">
                <a:solidFill>
                  <a:schemeClr val="tx1"/>
                </a:solidFill>
              </a:rPr>
              <a:t>, dlouhé </a:t>
            </a:r>
            <a:r>
              <a:rPr lang="cs-CZ" sz="1800" b="1" dirty="0" err="1">
                <a:solidFill>
                  <a:schemeClr val="tx1"/>
                </a:solidFill>
              </a:rPr>
              <a:t>radiolunátní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ligamentum</a:t>
            </a:r>
            <a:r>
              <a:rPr lang="cs-CZ" sz="1800" b="1" dirty="0">
                <a:solidFill>
                  <a:schemeClr val="tx1"/>
                </a:solidFill>
              </a:rPr>
              <a:t>, krátké </a:t>
            </a:r>
            <a:r>
              <a:rPr lang="cs-CZ" sz="1800" b="1" dirty="0" err="1">
                <a:solidFill>
                  <a:schemeClr val="tx1"/>
                </a:solidFill>
              </a:rPr>
              <a:t>radiolunátní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ligamentum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TFCC (</a:t>
            </a:r>
            <a:r>
              <a:rPr lang="cs-CZ" sz="1800" b="1" dirty="0" err="1">
                <a:solidFill>
                  <a:schemeClr val="tx1"/>
                </a:solidFill>
              </a:rPr>
              <a:t>triangulární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fibrocartilaginózní</a:t>
            </a:r>
            <a:r>
              <a:rPr lang="cs-CZ" sz="1800" b="1" dirty="0">
                <a:solidFill>
                  <a:schemeClr val="tx1"/>
                </a:solidFill>
              </a:rPr>
              <a:t> komplex): vyplňuje </a:t>
            </a:r>
            <a:r>
              <a:rPr lang="cs-CZ" sz="1800" b="1" dirty="0" err="1">
                <a:solidFill>
                  <a:schemeClr val="tx1"/>
                </a:solidFill>
              </a:rPr>
              <a:t>ulnocarpální</a:t>
            </a:r>
            <a:r>
              <a:rPr lang="cs-CZ" sz="1800" b="1" dirty="0">
                <a:solidFill>
                  <a:schemeClr val="tx1"/>
                </a:solidFill>
              </a:rPr>
              <a:t> prostor (na RTG se tento prostor jeví jako prázdný).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432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42978</TotalTime>
  <Words>3139</Words>
  <Application>Microsoft Macintosh PowerPoint</Application>
  <PresentationFormat>Širokoúhlá obrazovka</PresentationFormat>
  <Paragraphs>296</Paragraphs>
  <Slides>39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Wingdings 3</vt:lpstr>
      <vt:lpstr>Stébla</vt:lpstr>
      <vt:lpstr>Kineziologie zápěstí a ruky</vt:lpstr>
      <vt:lpstr>Kineziologie zápěstí a ruky</vt:lpstr>
      <vt:lpstr>Kineziologie zápěstí a ruky</vt:lpstr>
      <vt:lpstr>Kineziologie zápěstí a ruky</vt:lpstr>
      <vt:lpstr>Prezentace aplikace PowerPoint</vt:lpstr>
      <vt:lpstr>Kineziologie zápěstí a ruky</vt:lpstr>
      <vt:lpstr>Kineziologie zápěstí a ruky</vt:lpstr>
      <vt:lpstr>Kineziologie zápěstí a ruky</vt:lpstr>
      <vt:lpstr>Kineziologie zápěstí a ruky</vt:lpstr>
      <vt:lpstr>Kineziologie zápěstí a ruky</vt:lpstr>
      <vt:lpstr>Prezentace aplikace PowerPoint</vt:lpstr>
      <vt:lpstr>Kineziologie zápěstí a ruky</vt:lpstr>
      <vt:lpstr>Kineziologie zápěstí a ruky</vt:lpstr>
      <vt:lpstr>Kineziologie zápěstí a ruky</vt:lpstr>
      <vt:lpstr>Prezentace aplikace PowerPoint</vt:lpstr>
      <vt:lpstr>Kineziologie zápěstí a ruky</vt:lpstr>
      <vt:lpstr>Kineziologie zápěstí a ruky</vt:lpstr>
      <vt:lpstr>Prezentace aplikace PowerPoint</vt:lpstr>
      <vt:lpstr>Kineziologie zápěstí a ruky</vt:lpstr>
      <vt:lpstr>Kineziologie zápěstí a ruky</vt:lpstr>
      <vt:lpstr>Kineziologie zápěstí a ruky</vt:lpstr>
      <vt:lpstr>Kineziologie zápěstí a ruky</vt:lpstr>
      <vt:lpstr>Prezentace aplikace PowerPoint</vt:lpstr>
      <vt:lpstr>Kineziologie zápěstí a ruky</vt:lpstr>
      <vt:lpstr>Kineziologie zápěstí a ruky</vt:lpstr>
      <vt:lpstr>Prezentace aplikace PowerPoint</vt:lpstr>
      <vt:lpstr>Kineziologie zápěstí a ruky</vt:lpstr>
      <vt:lpstr>Kineziologie zápěstí a ruky</vt:lpstr>
      <vt:lpstr>Kineziologie zápěstí a ruky</vt:lpstr>
      <vt:lpstr>Kineziologie zápěstí a ruky</vt:lpstr>
      <vt:lpstr>Kineziologie zápěstí a ruky</vt:lpstr>
      <vt:lpstr>Kineziologie zápěstí a ruky</vt:lpstr>
      <vt:lpstr>Kineziologie zápěstí a ruky</vt:lpstr>
      <vt:lpstr>Kineziologie zápěstí a ruky</vt:lpstr>
      <vt:lpstr>Prezentace aplikace PowerPoint</vt:lpstr>
      <vt:lpstr>Kineziologie zápěstí a ruky</vt:lpstr>
      <vt:lpstr>Kineziologie zápěstí a ruky</vt:lpstr>
      <vt:lpstr>Kineziologie zápěstí a ruky</vt:lpstr>
      <vt:lpstr>Seznam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1887</cp:revision>
  <dcterms:created xsi:type="dcterms:W3CDTF">2019-02-16T16:33:42Z</dcterms:created>
  <dcterms:modified xsi:type="dcterms:W3CDTF">2025-05-05T00:45:04Z</dcterms:modified>
</cp:coreProperties>
</file>