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48" r:id="rId2"/>
  </p:sldMasterIdLst>
  <p:notesMasterIdLst>
    <p:notesMasterId r:id="rId77"/>
  </p:notesMasterIdLst>
  <p:handoutMasterIdLst>
    <p:handoutMasterId r:id="rId78"/>
  </p:handoutMasterIdLst>
  <p:sldIdLst>
    <p:sldId id="256" r:id="rId3"/>
    <p:sldId id="257" r:id="rId4"/>
    <p:sldId id="326" r:id="rId5"/>
    <p:sldId id="333" r:id="rId6"/>
    <p:sldId id="343" r:id="rId7"/>
    <p:sldId id="258" r:id="rId8"/>
    <p:sldId id="259" r:id="rId9"/>
    <p:sldId id="276" r:id="rId10"/>
    <p:sldId id="274" r:id="rId11"/>
    <p:sldId id="273" r:id="rId12"/>
    <p:sldId id="285" r:id="rId13"/>
    <p:sldId id="277" r:id="rId14"/>
    <p:sldId id="283" r:id="rId15"/>
    <p:sldId id="278" r:id="rId16"/>
    <p:sldId id="279" r:id="rId17"/>
    <p:sldId id="280" r:id="rId18"/>
    <p:sldId id="282" r:id="rId19"/>
    <p:sldId id="281" r:id="rId20"/>
    <p:sldId id="284" r:id="rId21"/>
    <p:sldId id="270" r:id="rId22"/>
    <p:sldId id="287" r:id="rId23"/>
    <p:sldId id="264" r:id="rId24"/>
    <p:sldId id="288" r:id="rId25"/>
    <p:sldId id="290" r:id="rId26"/>
    <p:sldId id="327" r:id="rId27"/>
    <p:sldId id="328" r:id="rId28"/>
    <p:sldId id="329" r:id="rId29"/>
    <p:sldId id="330" r:id="rId30"/>
    <p:sldId id="331" r:id="rId31"/>
    <p:sldId id="332" r:id="rId32"/>
    <p:sldId id="292" r:id="rId33"/>
    <p:sldId id="294" r:id="rId34"/>
    <p:sldId id="344" r:id="rId35"/>
    <p:sldId id="296" r:id="rId36"/>
    <p:sldId id="299" r:id="rId37"/>
    <p:sldId id="300" r:id="rId38"/>
    <p:sldId id="302" r:id="rId39"/>
    <p:sldId id="303" r:id="rId40"/>
    <p:sldId id="301" r:id="rId41"/>
    <p:sldId id="305" r:id="rId42"/>
    <p:sldId id="308" r:id="rId43"/>
    <p:sldId id="268" r:id="rId44"/>
    <p:sldId id="267" r:id="rId45"/>
    <p:sldId id="263" r:id="rId46"/>
    <p:sldId id="307" r:id="rId47"/>
    <p:sldId id="310" r:id="rId48"/>
    <p:sldId id="311" r:id="rId49"/>
    <p:sldId id="312" r:id="rId50"/>
    <p:sldId id="313" r:id="rId51"/>
    <p:sldId id="314" r:id="rId52"/>
    <p:sldId id="321" r:id="rId53"/>
    <p:sldId id="315" r:id="rId54"/>
    <p:sldId id="318" r:id="rId55"/>
    <p:sldId id="316" r:id="rId56"/>
    <p:sldId id="317" r:id="rId57"/>
    <p:sldId id="319" r:id="rId58"/>
    <p:sldId id="322" r:id="rId59"/>
    <p:sldId id="320" r:id="rId60"/>
    <p:sldId id="346" r:id="rId61"/>
    <p:sldId id="347" r:id="rId62"/>
    <p:sldId id="325" r:id="rId63"/>
    <p:sldId id="323" r:id="rId64"/>
    <p:sldId id="324" r:id="rId65"/>
    <p:sldId id="354" r:id="rId66"/>
    <p:sldId id="342" r:id="rId67"/>
    <p:sldId id="339" r:id="rId68"/>
    <p:sldId id="334" r:id="rId69"/>
    <p:sldId id="341" r:id="rId70"/>
    <p:sldId id="336" r:id="rId71"/>
    <p:sldId id="350" r:id="rId72"/>
    <p:sldId id="351" r:id="rId73"/>
    <p:sldId id="352" r:id="rId74"/>
    <p:sldId id="353" r:id="rId75"/>
    <p:sldId id="348" r:id="rId7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FFE1FF"/>
    <a:srgbClr val="FFCCFF"/>
    <a:srgbClr val="FFBEE5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5768" autoAdjust="0"/>
  </p:normalViewPr>
  <p:slideViewPr>
    <p:cSldViewPr snapToGrid="0">
      <p:cViewPr varScale="1">
        <p:scale>
          <a:sx n="112" d="100"/>
          <a:sy n="112" d="100"/>
        </p:scale>
        <p:origin x="558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5F979-4C9C-406D-8864-86EA4DDF944D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F4FAE3-24BE-4AC7-976C-20F8874D7F07}">
      <dgm:prSet custT="1"/>
      <dgm:spPr/>
      <dgm:t>
        <a:bodyPr/>
        <a:lstStyle/>
        <a:p>
          <a:r>
            <a:rPr lang="cs-CZ" sz="2000" b="1" dirty="0"/>
            <a:t>závažné celkové onemocnění</a:t>
          </a:r>
          <a:endParaRPr lang="en-US" sz="2000" dirty="0"/>
        </a:p>
      </dgm:t>
    </dgm:pt>
    <dgm:pt modelId="{19C3A7D0-C158-4074-9980-66F0BA4F2950}" type="parTrans" cxnId="{5D99466F-3E81-4CC6-882A-5DC5DA223233}">
      <dgm:prSet/>
      <dgm:spPr/>
      <dgm:t>
        <a:bodyPr/>
        <a:lstStyle/>
        <a:p>
          <a:endParaRPr lang="en-US"/>
        </a:p>
      </dgm:t>
    </dgm:pt>
    <dgm:pt modelId="{00EBE7DD-385A-4A21-B75F-A9D1F6AE0F38}" type="sibTrans" cxnId="{5D99466F-3E81-4CC6-882A-5DC5DA223233}">
      <dgm:prSet/>
      <dgm:spPr/>
      <dgm:t>
        <a:bodyPr/>
        <a:lstStyle/>
        <a:p>
          <a:endParaRPr lang="en-US"/>
        </a:p>
      </dgm:t>
    </dgm:pt>
    <dgm:pt modelId="{7E429A0B-7201-4991-B281-97DC39B84108}">
      <dgm:prSet custT="1"/>
      <dgm:spPr/>
      <dgm:t>
        <a:bodyPr/>
        <a:lstStyle/>
        <a:p>
          <a:r>
            <a:rPr lang="cs-CZ" sz="2000" b="1"/>
            <a:t>ID: </a:t>
          </a:r>
          <a:r>
            <a:rPr lang="cs-CZ" sz="2000"/>
            <a:t>1-4 dny</a:t>
          </a:r>
          <a:endParaRPr lang="en-US" sz="2000"/>
        </a:p>
      </dgm:t>
    </dgm:pt>
    <dgm:pt modelId="{ABBADF6C-70DF-485E-A45A-BB6BD99C33B7}" type="parTrans" cxnId="{778D6028-7448-4156-980C-97B71BE98A5A}">
      <dgm:prSet/>
      <dgm:spPr/>
      <dgm:t>
        <a:bodyPr/>
        <a:lstStyle/>
        <a:p>
          <a:endParaRPr lang="en-US"/>
        </a:p>
      </dgm:t>
    </dgm:pt>
    <dgm:pt modelId="{D3C0C104-9275-4DAB-A59A-8DC7B4FECF63}" type="sibTrans" cxnId="{778D6028-7448-4156-980C-97B71BE98A5A}">
      <dgm:prSet/>
      <dgm:spPr/>
      <dgm:t>
        <a:bodyPr/>
        <a:lstStyle/>
        <a:p>
          <a:endParaRPr lang="en-US"/>
        </a:p>
      </dgm:t>
    </dgm:pt>
    <dgm:pt modelId="{91FB4478-5071-4D53-B023-35884D54D3BC}">
      <dgm:prSet custT="1"/>
      <dgm:spPr/>
      <dgm:t>
        <a:bodyPr/>
        <a:lstStyle/>
        <a:p>
          <a:r>
            <a:rPr lang="cs-CZ" sz="2000" b="1" dirty="0"/>
            <a:t>zdroj:</a:t>
          </a:r>
          <a:endParaRPr lang="en-US" sz="2000" dirty="0"/>
        </a:p>
      </dgm:t>
    </dgm:pt>
    <dgm:pt modelId="{86E2777F-3DBD-456E-BB7C-FAC0744A9577}" type="parTrans" cxnId="{FF304414-0981-4222-8FA0-B9E10D8A8178}">
      <dgm:prSet/>
      <dgm:spPr/>
      <dgm:t>
        <a:bodyPr/>
        <a:lstStyle/>
        <a:p>
          <a:endParaRPr lang="en-US"/>
        </a:p>
      </dgm:t>
    </dgm:pt>
    <dgm:pt modelId="{F70CF118-0AA1-4DB1-B83C-DE338C5BB23B}" type="sibTrans" cxnId="{FF304414-0981-4222-8FA0-B9E10D8A8178}">
      <dgm:prSet/>
      <dgm:spPr/>
      <dgm:t>
        <a:bodyPr/>
        <a:lstStyle/>
        <a:p>
          <a:endParaRPr lang="en-US"/>
        </a:p>
      </dgm:t>
    </dgm:pt>
    <dgm:pt modelId="{0E7EB0B2-85C0-4F5B-8653-2B5B1FB1D949}">
      <dgm:prSet custT="1"/>
      <dgm:spPr/>
      <dgm:t>
        <a:bodyPr/>
        <a:lstStyle/>
        <a:p>
          <a:r>
            <a:rPr lang="cs-CZ" sz="2000" dirty="0"/>
            <a:t>nemocný člověk</a:t>
          </a:r>
          <a:endParaRPr lang="en-US" sz="2000" dirty="0"/>
        </a:p>
      </dgm:t>
    </dgm:pt>
    <dgm:pt modelId="{9DFFA7F9-21E4-48D3-9251-807B0D84F063}" type="parTrans" cxnId="{F73922F7-4F95-4343-B4A6-7617E93D037C}">
      <dgm:prSet/>
      <dgm:spPr/>
      <dgm:t>
        <a:bodyPr/>
        <a:lstStyle/>
        <a:p>
          <a:endParaRPr lang="en-US"/>
        </a:p>
      </dgm:t>
    </dgm:pt>
    <dgm:pt modelId="{1B98BD3A-010D-4E10-9095-2DAD1F1DA832}" type="sibTrans" cxnId="{F73922F7-4F95-4343-B4A6-7617E93D037C}">
      <dgm:prSet/>
      <dgm:spPr/>
      <dgm:t>
        <a:bodyPr/>
        <a:lstStyle/>
        <a:p>
          <a:endParaRPr lang="en-US"/>
        </a:p>
      </dgm:t>
    </dgm:pt>
    <dgm:pt modelId="{9AC20570-9833-466F-A07D-B473A0AABFE9}">
      <dgm:prSet custT="1"/>
      <dgm:spPr/>
      <dgm:t>
        <a:bodyPr/>
        <a:lstStyle/>
        <a:p>
          <a:r>
            <a:rPr lang="cs-CZ" sz="2000" dirty="0"/>
            <a:t>okolní prostředí</a:t>
          </a:r>
          <a:endParaRPr lang="en-US" sz="2000" dirty="0"/>
        </a:p>
      </dgm:t>
    </dgm:pt>
    <dgm:pt modelId="{0A0E0C83-33B1-41F1-93FC-2C7DBA217835}" type="parTrans" cxnId="{FB98A09D-E7D4-47B4-ACA3-9B108CF40A6E}">
      <dgm:prSet/>
      <dgm:spPr/>
      <dgm:t>
        <a:bodyPr/>
        <a:lstStyle/>
        <a:p>
          <a:endParaRPr lang="en-US"/>
        </a:p>
      </dgm:t>
    </dgm:pt>
    <dgm:pt modelId="{B644CAE5-FED9-463A-B846-210640FD1286}" type="sibTrans" cxnId="{FB98A09D-E7D4-47B4-ACA3-9B108CF40A6E}">
      <dgm:prSet/>
      <dgm:spPr/>
      <dgm:t>
        <a:bodyPr/>
        <a:lstStyle/>
        <a:p>
          <a:endParaRPr lang="en-US"/>
        </a:p>
      </dgm:t>
    </dgm:pt>
    <dgm:pt modelId="{E26DEA2D-2713-447A-A6D0-200F0DEFE641}">
      <dgm:prSet custT="1"/>
      <dgm:spPr/>
      <dgm:t>
        <a:bodyPr/>
        <a:lstStyle/>
        <a:p>
          <a:r>
            <a:rPr lang="cs-CZ" sz="2000" dirty="0"/>
            <a:t>vylučování viru – 1den před PP, trvá 2-5 dní</a:t>
          </a:r>
          <a:endParaRPr lang="en-US" sz="2000" dirty="0"/>
        </a:p>
      </dgm:t>
    </dgm:pt>
    <dgm:pt modelId="{289E01ED-83AE-4C84-B4A4-47EADFDA4B0D}" type="parTrans" cxnId="{089C7589-599A-4B75-BEA9-E915F46A9809}">
      <dgm:prSet/>
      <dgm:spPr/>
      <dgm:t>
        <a:bodyPr/>
        <a:lstStyle/>
        <a:p>
          <a:endParaRPr lang="en-US"/>
        </a:p>
      </dgm:t>
    </dgm:pt>
    <dgm:pt modelId="{47492DC1-B3CE-47E7-A75E-67D9B999CB92}" type="sibTrans" cxnId="{089C7589-599A-4B75-BEA9-E915F46A9809}">
      <dgm:prSet/>
      <dgm:spPr/>
      <dgm:t>
        <a:bodyPr/>
        <a:lstStyle/>
        <a:p>
          <a:endParaRPr lang="en-US"/>
        </a:p>
      </dgm:t>
    </dgm:pt>
    <dgm:pt modelId="{34E74355-B2AC-47B7-8F51-CE49021FFEAC}">
      <dgm:prSet custT="1"/>
      <dgm:spPr/>
      <dgm:t>
        <a:bodyPr/>
        <a:lstStyle/>
        <a:p>
          <a:r>
            <a:rPr lang="cs-CZ" sz="2000" b="1" dirty="0"/>
            <a:t>přenos:</a:t>
          </a:r>
          <a:endParaRPr lang="en-US" sz="2000" dirty="0"/>
        </a:p>
      </dgm:t>
    </dgm:pt>
    <dgm:pt modelId="{183D894A-D20A-4578-A5DB-7B151C9185FF}" type="parTrans" cxnId="{93B1B706-7317-4978-BB30-00A36E20502B}">
      <dgm:prSet/>
      <dgm:spPr/>
      <dgm:t>
        <a:bodyPr/>
        <a:lstStyle/>
        <a:p>
          <a:endParaRPr lang="en-US"/>
        </a:p>
      </dgm:t>
    </dgm:pt>
    <dgm:pt modelId="{B8BA82AB-561D-4CF2-9734-6BA315D42ABD}" type="sibTrans" cxnId="{93B1B706-7317-4978-BB30-00A36E20502B}">
      <dgm:prSet/>
      <dgm:spPr/>
      <dgm:t>
        <a:bodyPr/>
        <a:lstStyle/>
        <a:p>
          <a:endParaRPr lang="en-US"/>
        </a:p>
      </dgm:t>
    </dgm:pt>
    <dgm:pt modelId="{280B72BF-EF43-4E56-9E21-C57958A40C43}">
      <dgm:prSet custT="1"/>
      <dgm:spPr/>
      <dgm:t>
        <a:bodyPr/>
        <a:lstStyle/>
        <a:p>
          <a:r>
            <a:rPr lang="cs-CZ" sz="2000"/>
            <a:t>kapénkami</a:t>
          </a:r>
          <a:endParaRPr lang="en-US" sz="2000"/>
        </a:p>
      </dgm:t>
    </dgm:pt>
    <dgm:pt modelId="{76094385-101F-458A-AF2B-A3D99E1A6984}" type="parTrans" cxnId="{1A7501FA-CC89-49DC-80A6-B2390283BD10}">
      <dgm:prSet/>
      <dgm:spPr/>
      <dgm:t>
        <a:bodyPr/>
        <a:lstStyle/>
        <a:p>
          <a:endParaRPr lang="en-US"/>
        </a:p>
      </dgm:t>
    </dgm:pt>
    <dgm:pt modelId="{6BA5387B-B86C-4B85-B462-A690266D45AE}" type="sibTrans" cxnId="{1A7501FA-CC89-49DC-80A6-B2390283BD10}">
      <dgm:prSet/>
      <dgm:spPr/>
      <dgm:t>
        <a:bodyPr/>
        <a:lstStyle/>
        <a:p>
          <a:endParaRPr lang="en-US"/>
        </a:p>
      </dgm:t>
    </dgm:pt>
    <dgm:pt modelId="{B2F8F8A1-B75D-4E37-9C38-255436EDBEBC}">
      <dgm:prSet custT="1"/>
      <dgm:spPr/>
      <dgm:t>
        <a:bodyPr/>
        <a:lstStyle/>
        <a:p>
          <a:r>
            <a:rPr lang="cs-CZ" sz="2000" dirty="0"/>
            <a:t>aerosolem</a:t>
          </a:r>
          <a:endParaRPr lang="en-US" sz="2000" dirty="0"/>
        </a:p>
      </dgm:t>
    </dgm:pt>
    <dgm:pt modelId="{0E93CC2A-1C1A-4C20-84A0-FD0D8E16FED5}" type="parTrans" cxnId="{053006B0-1F37-41C6-9629-E10AEFD4F8D5}">
      <dgm:prSet/>
      <dgm:spPr/>
      <dgm:t>
        <a:bodyPr/>
        <a:lstStyle/>
        <a:p>
          <a:endParaRPr lang="en-US"/>
        </a:p>
      </dgm:t>
    </dgm:pt>
    <dgm:pt modelId="{F0C50D93-E289-40CC-980D-C1A6B97A3A8C}" type="sibTrans" cxnId="{053006B0-1F37-41C6-9629-E10AEFD4F8D5}">
      <dgm:prSet/>
      <dgm:spPr/>
      <dgm:t>
        <a:bodyPr/>
        <a:lstStyle/>
        <a:p>
          <a:endParaRPr lang="en-US"/>
        </a:p>
      </dgm:t>
    </dgm:pt>
    <dgm:pt modelId="{ECE7010D-8689-41B3-8CE3-6B0FCFFF7C06}">
      <dgm:prSet custT="1"/>
      <dgm:spPr/>
      <dgm:t>
        <a:bodyPr/>
        <a:lstStyle/>
        <a:p>
          <a:r>
            <a:rPr lang="cs-CZ" sz="2000" dirty="0"/>
            <a:t>kontaktem s kontaminovanými předměty</a:t>
          </a:r>
          <a:endParaRPr lang="en-US" sz="2000" dirty="0"/>
        </a:p>
      </dgm:t>
    </dgm:pt>
    <dgm:pt modelId="{104016CB-86E9-4DD4-9F00-FB7EC9B3D54C}" type="parTrans" cxnId="{E3CCA3C3-12A9-4F47-B866-389938B80E8C}">
      <dgm:prSet/>
      <dgm:spPr/>
      <dgm:t>
        <a:bodyPr/>
        <a:lstStyle/>
        <a:p>
          <a:endParaRPr lang="en-US"/>
        </a:p>
      </dgm:t>
    </dgm:pt>
    <dgm:pt modelId="{4B05EB44-5689-488A-9520-45C995815141}" type="sibTrans" cxnId="{E3CCA3C3-12A9-4F47-B866-389938B80E8C}">
      <dgm:prSet/>
      <dgm:spPr/>
      <dgm:t>
        <a:bodyPr/>
        <a:lstStyle/>
        <a:p>
          <a:endParaRPr lang="en-US"/>
        </a:p>
      </dgm:t>
    </dgm:pt>
    <dgm:pt modelId="{7398D2E1-4A07-4CC4-82CC-BBFF0712194D}">
      <dgm:prSet custT="1"/>
      <dgm:spPr/>
      <dgm:t>
        <a:bodyPr/>
        <a:lstStyle/>
        <a:p>
          <a:r>
            <a:rPr lang="cs-CZ" sz="2000" dirty="0"/>
            <a:t>v populaci se onemocnění začíná šířit nejdříve mezi dětmi, od nich se nakazí dospělí</a:t>
          </a:r>
          <a:endParaRPr lang="en-US" sz="2000" dirty="0"/>
        </a:p>
      </dgm:t>
    </dgm:pt>
    <dgm:pt modelId="{70AF269B-F865-4FED-A2E8-1412C6882827}" type="parTrans" cxnId="{86E7B167-7581-4E18-AD71-DF2170128E1A}">
      <dgm:prSet/>
      <dgm:spPr/>
      <dgm:t>
        <a:bodyPr/>
        <a:lstStyle/>
        <a:p>
          <a:endParaRPr lang="cs-CZ"/>
        </a:p>
      </dgm:t>
    </dgm:pt>
    <dgm:pt modelId="{BB78B198-EE4E-4A52-905C-64238DB3030C}" type="sibTrans" cxnId="{86E7B167-7581-4E18-AD71-DF2170128E1A}">
      <dgm:prSet/>
      <dgm:spPr/>
      <dgm:t>
        <a:bodyPr/>
        <a:lstStyle/>
        <a:p>
          <a:endParaRPr lang="cs-CZ"/>
        </a:p>
      </dgm:t>
    </dgm:pt>
    <dgm:pt modelId="{23CB0CDF-D760-4247-A900-BB1B0D5A3FB9}" type="pres">
      <dgm:prSet presAssocID="{9D95F979-4C9C-406D-8864-86EA4DDF944D}" presName="linear" presStyleCnt="0">
        <dgm:presLayoutVars>
          <dgm:dir/>
          <dgm:animLvl val="lvl"/>
          <dgm:resizeHandles val="exact"/>
        </dgm:presLayoutVars>
      </dgm:prSet>
      <dgm:spPr/>
    </dgm:pt>
    <dgm:pt modelId="{4017DC12-15FC-43F6-A1B1-ADC233C1F1F2}" type="pres">
      <dgm:prSet presAssocID="{0BF4FAE3-24BE-4AC7-976C-20F8874D7F07}" presName="parentLin" presStyleCnt="0"/>
      <dgm:spPr/>
    </dgm:pt>
    <dgm:pt modelId="{F9742F06-BAE2-43C2-9344-7A90555B9535}" type="pres">
      <dgm:prSet presAssocID="{0BF4FAE3-24BE-4AC7-976C-20F8874D7F07}" presName="parentLeftMargin" presStyleLbl="node1" presStyleIdx="0" presStyleCnt="4"/>
      <dgm:spPr/>
    </dgm:pt>
    <dgm:pt modelId="{C9CEDEB3-9055-465F-A187-E11856A39CC8}" type="pres">
      <dgm:prSet presAssocID="{0BF4FAE3-24BE-4AC7-976C-20F8874D7F0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D54FC29-C8C2-4CF7-A277-A2BF9AAA519A}" type="pres">
      <dgm:prSet presAssocID="{0BF4FAE3-24BE-4AC7-976C-20F8874D7F07}" presName="negativeSpace" presStyleCnt="0"/>
      <dgm:spPr/>
    </dgm:pt>
    <dgm:pt modelId="{C77E9019-97B2-4FD8-B5EB-D886F544546D}" type="pres">
      <dgm:prSet presAssocID="{0BF4FAE3-24BE-4AC7-976C-20F8874D7F07}" presName="childText" presStyleLbl="conFgAcc1" presStyleIdx="0" presStyleCnt="4">
        <dgm:presLayoutVars>
          <dgm:bulletEnabled val="1"/>
        </dgm:presLayoutVars>
      </dgm:prSet>
      <dgm:spPr/>
    </dgm:pt>
    <dgm:pt modelId="{5411F513-C409-483B-B49E-E22D02E11D63}" type="pres">
      <dgm:prSet presAssocID="{00EBE7DD-385A-4A21-B75F-A9D1F6AE0F38}" presName="spaceBetweenRectangles" presStyleCnt="0"/>
      <dgm:spPr/>
    </dgm:pt>
    <dgm:pt modelId="{9D537750-08DB-4D1A-A6A5-3E15DCFC65E2}" type="pres">
      <dgm:prSet presAssocID="{7E429A0B-7201-4991-B281-97DC39B84108}" presName="parentLin" presStyleCnt="0"/>
      <dgm:spPr/>
    </dgm:pt>
    <dgm:pt modelId="{69EFD4DE-4344-4FE7-9E3D-3203845B5215}" type="pres">
      <dgm:prSet presAssocID="{7E429A0B-7201-4991-B281-97DC39B84108}" presName="parentLeftMargin" presStyleLbl="node1" presStyleIdx="0" presStyleCnt="4"/>
      <dgm:spPr/>
    </dgm:pt>
    <dgm:pt modelId="{841E6491-FFF8-4788-B6EC-9FA95283420D}" type="pres">
      <dgm:prSet presAssocID="{7E429A0B-7201-4991-B281-97DC39B8410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C4DCD25-EDD1-46BB-A7FA-1454D541B775}" type="pres">
      <dgm:prSet presAssocID="{7E429A0B-7201-4991-B281-97DC39B84108}" presName="negativeSpace" presStyleCnt="0"/>
      <dgm:spPr/>
    </dgm:pt>
    <dgm:pt modelId="{92464C8F-A894-454E-AD78-F11460A5EFC0}" type="pres">
      <dgm:prSet presAssocID="{7E429A0B-7201-4991-B281-97DC39B84108}" presName="childText" presStyleLbl="conFgAcc1" presStyleIdx="1" presStyleCnt="4">
        <dgm:presLayoutVars>
          <dgm:bulletEnabled val="1"/>
        </dgm:presLayoutVars>
      </dgm:prSet>
      <dgm:spPr/>
    </dgm:pt>
    <dgm:pt modelId="{2EF2D6EE-89AC-4A37-8528-CC7BD0CC543E}" type="pres">
      <dgm:prSet presAssocID="{D3C0C104-9275-4DAB-A59A-8DC7B4FECF63}" presName="spaceBetweenRectangles" presStyleCnt="0"/>
      <dgm:spPr/>
    </dgm:pt>
    <dgm:pt modelId="{9B2DCF55-50EB-47A2-AC11-34319E1E1D53}" type="pres">
      <dgm:prSet presAssocID="{91FB4478-5071-4D53-B023-35884D54D3BC}" presName="parentLin" presStyleCnt="0"/>
      <dgm:spPr/>
    </dgm:pt>
    <dgm:pt modelId="{D0BA4155-EF35-407D-920D-50B611E4FD65}" type="pres">
      <dgm:prSet presAssocID="{91FB4478-5071-4D53-B023-35884D54D3BC}" presName="parentLeftMargin" presStyleLbl="node1" presStyleIdx="1" presStyleCnt="4"/>
      <dgm:spPr/>
    </dgm:pt>
    <dgm:pt modelId="{3DE2C8EC-833D-4833-AD23-8E17E48A4FC9}" type="pres">
      <dgm:prSet presAssocID="{91FB4478-5071-4D53-B023-35884D54D3B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EF44A19-079E-443F-8384-0D0EC135C42C}" type="pres">
      <dgm:prSet presAssocID="{91FB4478-5071-4D53-B023-35884D54D3BC}" presName="negativeSpace" presStyleCnt="0"/>
      <dgm:spPr/>
    </dgm:pt>
    <dgm:pt modelId="{1478E3A0-6567-4339-9C80-95697EA64F8B}" type="pres">
      <dgm:prSet presAssocID="{91FB4478-5071-4D53-B023-35884D54D3BC}" presName="childText" presStyleLbl="conFgAcc1" presStyleIdx="2" presStyleCnt="4">
        <dgm:presLayoutVars>
          <dgm:bulletEnabled val="1"/>
        </dgm:presLayoutVars>
      </dgm:prSet>
      <dgm:spPr/>
    </dgm:pt>
    <dgm:pt modelId="{27532E84-E822-4DB7-9B40-EF883D02CBA3}" type="pres">
      <dgm:prSet presAssocID="{F70CF118-0AA1-4DB1-B83C-DE338C5BB23B}" presName="spaceBetweenRectangles" presStyleCnt="0"/>
      <dgm:spPr/>
    </dgm:pt>
    <dgm:pt modelId="{0FB67BEC-CB30-48A9-B214-A73A0A36C420}" type="pres">
      <dgm:prSet presAssocID="{34E74355-B2AC-47B7-8F51-CE49021FFEAC}" presName="parentLin" presStyleCnt="0"/>
      <dgm:spPr/>
    </dgm:pt>
    <dgm:pt modelId="{0F456C9D-F4BF-4125-8773-C035132CF862}" type="pres">
      <dgm:prSet presAssocID="{34E74355-B2AC-47B7-8F51-CE49021FFEAC}" presName="parentLeftMargin" presStyleLbl="node1" presStyleIdx="2" presStyleCnt="4"/>
      <dgm:spPr/>
    </dgm:pt>
    <dgm:pt modelId="{6108413C-BE32-4340-80BF-64E231CA0307}" type="pres">
      <dgm:prSet presAssocID="{34E74355-B2AC-47B7-8F51-CE49021FFEA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8ABB351-A927-490D-8675-535BC22CC7E9}" type="pres">
      <dgm:prSet presAssocID="{34E74355-B2AC-47B7-8F51-CE49021FFEAC}" presName="negativeSpace" presStyleCnt="0"/>
      <dgm:spPr/>
    </dgm:pt>
    <dgm:pt modelId="{1723BEFD-BB6E-4386-9528-DE61B4B1F884}" type="pres">
      <dgm:prSet presAssocID="{34E74355-B2AC-47B7-8F51-CE49021FFEA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E7A4106-5EFA-4B09-940A-37596750E268}" type="presOf" srcId="{280B72BF-EF43-4E56-9E21-C57958A40C43}" destId="{1723BEFD-BB6E-4386-9528-DE61B4B1F884}" srcOrd="0" destOrd="0" presId="urn:microsoft.com/office/officeart/2005/8/layout/list1"/>
    <dgm:cxn modelId="{93B1B706-7317-4978-BB30-00A36E20502B}" srcId="{9D95F979-4C9C-406D-8864-86EA4DDF944D}" destId="{34E74355-B2AC-47B7-8F51-CE49021FFEAC}" srcOrd="3" destOrd="0" parTransId="{183D894A-D20A-4578-A5DB-7B151C9185FF}" sibTransId="{B8BA82AB-561D-4CF2-9734-6BA315D42ABD}"/>
    <dgm:cxn modelId="{EF67B909-F5F7-4ADF-BEE9-3E8C525C57CC}" type="presOf" srcId="{91FB4478-5071-4D53-B023-35884D54D3BC}" destId="{3DE2C8EC-833D-4833-AD23-8E17E48A4FC9}" srcOrd="1" destOrd="0" presId="urn:microsoft.com/office/officeart/2005/8/layout/list1"/>
    <dgm:cxn modelId="{E957AF0B-E418-484B-A59E-33ACBA2198FA}" type="presOf" srcId="{ECE7010D-8689-41B3-8CE3-6B0FCFFF7C06}" destId="{1723BEFD-BB6E-4386-9528-DE61B4B1F884}" srcOrd="0" destOrd="2" presId="urn:microsoft.com/office/officeart/2005/8/layout/list1"/>
    <dgm:cxn modelId="{FF304414-0981-4222-8FA0-B9E10D8A8178}" srcId="{9D95F979-4C9C-406D-8864-86EA4DDF944D}" destId="{91FB4478-5071-4D53-B023-35884D54D3BC}" srcOrd="2" destOrd="0" parTransId="{86E2777F-3DBD-456E-BB7C-FAC0744A9577}" sibTransId="{F70CF118-0AA1-4DB1-B83C-DE338C5BB23B}"/>
    <dgm:cxn modelId="{C94E8224-7384-4973-9EB9-C381FC03979F}" type="presOf" srcId="{B2F8F8A1-B75D-4E37-9C38-255436EDBEBC}" destId="{1723BEFD-BB6E-4386-9528-DE61B4B1F884}" srcOrd="0" destOrd="1" presId="urn:microsoft.com/office/officeart/2005/8/layout/list1"/>
    <dgm:cxn modelId="{778D6028-7448-4156-980C-97B71BE98A5A}" srcId="{9D95F979-4C9C-406D-8864-86EA4DDF944D}" destId="{7E429A0B-7201-4991-B281-97DC39B84108}" srcOrd="1" destOrd="0" parTransId="{ABBADF6C-70DF-485E-A45A-BB6BD99C33B7}" sibTransId="{D3C0C104-9275-4DAB-A59A-8DC7B4FECF63}"/>
    <dgm:cxn modelId="{86E7B167-7581-4E18-AD71-DF2170128E1A}" srcId="{34E74355-B2AC-47B7-8F51-CE49021FFEAC}" destId="{7398D2E1-4A07-4CC4-82CC-BBFF0712194D}" srcOrd="3" destOrd="0" parTransId="{70AF269B-F865-4FED-A2E8-1412C6882827}" sibTransId="{BB78B198-EE4E-4A52-905C-64238DB3030C}"/>
    <dgm:cxn modelId="{98CD284F-F4F0-4E4B-86C9-187E7D37A838}" type="presOf" srcId="{E26DEA2D-2713-447A-A6D0-200F0DEFE641}" destId="{1478E3A0-6567-4339-9C80-95697EA64F8B}" srcOrd="0" destOrd="2" presId="urn:microsoft.com/office/officeart/2005/8/layout/list1"/>
    <dgm:cxn modelId="{5D99466F-3E81-4CC6-882A-5DC5DA223233}" srcId="{9D95F979-4C9C-406D-8864-86EA4DDF944D}" destId="{0BF4FAE3-24BE-4AC7-976C-20F8874D7F07}" srcOrd="0" destOrd="0" parTransId="{19C3A7D0-C158-4074-9980-66F0BA4F2950}" sibTransId="{00EBE7DD-385A-4A21-B75F-A9D1F6AE0F38}"/>
    <dgm:cxn modelId="{83AE2254-6BF0-4DFF-925C-37E1AFCC3D6A}" type="presOf" srcId="{34E74355-B2AC-47B7-8F51-CE49021FFEAC}" destId="{0F456C9D-F4BF-4125-8773-C035132CF862}" srcOrd="0" destOrd="0" presId="urn:microsoft.com/office/officeart/2005/8/layout/list1"/>
    <dgm:cxn modelId="{089C7589-599A-4B75-BEA9-E915F46A9809}" srcId="{91FB4478-5071-4D53-B023-35884D54D3BC}" destId="{E26DEA2D-2713-447A-A6D0-200F0DEFE641}" srcOrd="2" destOrd="0" parTransId="{289E01ED-83AE-4C84-B4A4-47EADFDA4B0D}" sibTransId="{47492DC1-B3CE-47E7-A75E-67D9B999CB92}"/>
    <dgm:cxn modelId="{17F2CC8A-9856-4F07-BC6E-D7CCF8DD0E80}" type="presOf" srcId="{91FB4478-5071-4D53-B023-35884D54D3BC}" destId="{D0BA4155-EF35-407D-920D-50B611E4FD65}" srcOrd="0" destOrd="0" presId="urn:microsoft.com/office/officeart/2005/8/layout/list1"/>
    <dgm:cxn modelId="{FB98A09D-E7D4-47B4-ACA3-9B108CF40A6E}" srcId="{91FB4478-5071-4D53-B023-35884D54D3BC}" destId="{9AC20570-9833-466F-A07D-B473A0AABFE9}" srcOrd="1" destOrd="0" parTransId="{0A0E0C83-33B1-41F1-93FC-2C7DBA217835}" sibTransId="{B644CAE5-FED9-463A-B846-210640FD1286}"/>
    <dgm:cxn modelId="{332D65AF-E12C-49D9-BE79-D1EEBC9002C4}" type="presOf" srcId="{7398D2E1-4A07-4CC4-82CC-BBFF0712194D}" destId="{1723BEFD-BB6E-4386-9528-DE61B4B1F884}" srcOrd="0" destOrd="3" presId="urn:microsoft.com/office/officeart/2005/8/layout/list1"/>
    <dgm:cxn modelId="{053006B0-1F37-41C6-9629-E10AEFD4F8D5}" srcId="{34E74355-B2AC-47B7-8F51-CE49021FFEAC}" destId="{B2F8F8A1-B75D-4E37-9C38-255436EDBEBC}" srcOrd="1" destOrd="0" parTransId="{0E93CC2A-1C1A-4C20-84A0-FD0D8E16FED5}" sibTransId="{F0C50D93-E289-40CC-980D-C1A6B97A3A8C}"/>
    <dgm:cxn modelId="{3374A6BB-3372-4421-ACD7-E97C7F78DE02}" type="presOf" srcId="{9D95F979-4C9C-406D-8864-86EA4DDF944D}" destId="{23CB0CDF-D760-4247-A900-BB1B0D5A3FB9}" srcOrd="0" destOrd="0" presId="urn:microsoft.com/office/officeart/2005/8/layout/list1"/>
    <dgm:cxn modelId="{3525C0BB-3F1D-4E28-9433-5454F9AE0164}" type="presOf" srcId="{7E429A0B-7201-4991-B281-97DC39B84108}" destId="{69EFD4DE-4344-4FE7-9E3D-3203845B5215}" srcOrd="0" destOrd="0" presId="urn:microsoft.com/office/officeart/2005/8/layout/list1"/>
    <dgm:cxn modelId="{E3CCA3C3-12A9-4F47-B866-389938B80E8C}" srcId="{34E74355-B2AC-47B7-8F51-CE49021FFEAC}" destId="{ECE7010D-8689-41B3-8CE3-6B0FCFFF7C06}" srcOrd="2" destOrd="0" parTransId="{104016CB-86E9-4DD4-9F00-FB7EC9B3D54C}" sibTransId="{4B05EB44-5689-488A-9520-45C995815141}"/>
    <dgm:cxn modelId="{39F730C8-11BC-420B-97B1-A4B59ECF3317}" type="presOf" srcId="{0BF4FAE3-24BE-4AC7-976C-20F8874D7F07}" destId="{C9CEDEB3-9055-465F-A187-E11856A39CC8}" srcOrd="1" destOrd="0" presId="urn:microsoft.com/office/officeart/2005/8/layout/list1"/>
    <dgm:cxn modelId="{564F56D0-F3FC-4685-B385-7355BEB96993}" type="presOf" srcId="{7E429A0B-7201-4991-B281-97DC39B84108}" destId="{841E6491-FFF8-4788-B6EC-9FA95283420D}" srcOrd="1" destOrd="0" presId="urn:microsoft.com/office/officeart/2005/8/layout/list1"/>
    <dgm:cxn modelId="{0A80F0D2-007F-4ECD-9AD4-465E287807FC}" type="presOf" srcId="{9AC20570-9833-466F-A07D-B473A0AABFE9}" destId="{1478E3A0-6567-4339-9C80-95697EA64F8B}" srcOrd="0" destOrd="1" presId="urn:microsoft.com/office/officeart/2005/8/layout/list1"/>
    <dgm:cxn modelId="{55CF0DDA-C495-4038-8AD7-F762F56C1AC6}" type="presOf" srcId="{0E7EB0B2-85C0-4F5B-8653-2B5B1FB1D949}" destId="{1478E3A0-6567-4339-9C80-95697EA64F8B}" srcOrd="0" destOrd="0" presId="urn:microsoft.com/office/officeart/2005/8/layout/list1"/>
    <dgm:cxn modelId="{ECB31EEA-6F6F-4E8A-8C8C-79909DE54DC9}" type="presOf" srcId="{34E74355-B2AC-47B7-8F51-CE49021FFEAC}" destId="{6108413C-BE32-4340-80BF-64E231CA0307}" srcOrd="1" destOrd="0" presId="urn:microsoft.com/office/officeart/2005/8/layout/list1"/>
    <dgm:cxn modelId="{F7F784EF-4F59-48C9-BEBF-477FCDAA4F55}" type="presOf" srcId="{0BF4FAE3-24BE-4AC7-976C-20F8874D7F07}" destId="{F9742F06-BAE2-43C2-9344-7A90555B9535}" srcOrd="0" destOrd="0" presId="urn:microsoft.com/office/officeart/2005/8/layout/list1"/>
    <dgm:cxn modelId="{F73922F7-4F95-4343-B4A6-7617E93D037C}" srcId="{91FB4478-5071-4D53-B023-35884D54D3BC}" destId="{0E7EB0B2-85C0-4F5B-8653-2B5B1FB1D949}" srcOrd="0" destOrd="0" parTransId="{9DFFA7F9-21E4-48D3-9251-807B0D84F063}" sibTransId="{1B98BD3A-010D-4E10-9095-2DAD1F1DA832}"/>
    <dgm:cxn modelId="{1A7501FA-CC89-49DC-80A6-B2390283BD10}" srcId="{34E74355-B2AC-47B7-8F51-CE49021FFEAC}" destId="{280B72BF-EF43-4E56-9E21-C57958A40C43}" srcOrd="0" destOrd="0" parTransId="{76094385-101F-458A-AF2B-A3D99E1A6984}" sibTransId="{6BA5387B-B86C-4B85-B462-A690266D45AE}"/>
    <dgm:cxn modelId="{AEE968AD-7BE8-4729-A84A-DA4E691DA457}" type="presParOf" srcId="{23CB0CDF-D760-4247-A900-BB1B0D5A3FB9}" destId="{4017DC12-15FC-43F6-A1B1-ADC233C1F1F2}" srcOrd="0" destOrd="0" presId="urn:microsoft.com/office/officeart/2005/8/layout/list1"/>
    <dgm:cxn modelId="{A451D540-6430-4701-8EFB-801AB04826DA}" type="presParOf" srcId="{4017DC12-15FC-43F6-A1B1-ADC233C1F1F2}" destId="{F9742F06-BAE2-43C2-9344-7A90555B9535}" srcOrd="0" destOrd="0" presId="urn:microsoft.com/office/officeart/2005/8/layout/list1"/>
    <dgm:cxn modelId="{AADCE2AB-FA83-4B7B-9301-A79E31E73C59}" type="presParOf" srcId="{4017DC12-15FC-43F6-A1B1-ADC233C1F1F2}" destId="{C9CEDEB3-9055-465F-A187-E11856A39CC8}" srcOrd="1" destOrd="0" presId="urn:microsoft.com/office/officeart/2005/8/layout/list1"/>
    <dgm:cxn modelId="{2003A4BD-0AB9-4E3D-9DFB-C8C897820465}" type="presParOf" srcId="{23CB0CDF-D760-4247-A900-BB1B0D5A3FB9}" destId="{3D54FC29-C8C2-4CF7-A277-A2BF9AAA519A}" srcOrd="1" destOrd="0" presId="urn:microsoft.com/office/officeart/2005/8/layout/list1"/>
    <dgm:cxn modelId="{F559F0C9-22D7-4D9D-8A42-E50BED275BBE}" type="presParOf" srcId="{23CB0CDF-D760-4247-A900-BB1B0D5A3FB9}" destId="{C77E9019-97B2-4FD8-B5EB-D886F544546D}" srcOrd="2" destOrd="0" presId="urn:microsoft.com/office/officeart/2005/8/layout/list1"/>
    <dgm:cxn modelId="{0EDC3FF4-3709-43C6-B0BF-A3666E3F7F01}" type="presParOf" srcId="{23CB0CDF-D760-4247-A900-BB1B0D5A3FB9}" destId="{5411F513-C409-483B-B49E-E22D02E11D63}" srcOrd="3" destOrd="0" presId="urn:microsoft.com/office/officeart/2005/8/layout/list1"/>
    <dgm:cxn modelId="{009EB90F-EC59-450D-971F-705565754863}" type="presParOf" srcId="{23CB0CDF-D760-4247-A900-BB1B0D5A3FB9}" destId="{9D537750-08DB-4D1A-A6A5-3E15DCFC65E2}" srcOrd="4" destOrd="0" presId="urn:microsoft.com/office/officeart/2005/8/layout/list1"/>
    <dgm:cxn modelId="{FDBDBEC7-F545-42D3-BDB6-77F500D38F54}" type="presParOf" srcId="{9D537750-08DB-4D1A-A6A5-3E15DCFC65E2}" destId="{69EFD4DE-4344-4FE7-9E3D-3203845B5215}" srcOrd="0" destOrd="0" presId="urn:microsoft.com/office/officeart/2005/8/layout/list1"/>
    <dgm:cxn modelId="{ABCA65F6-DB93-433D-8E07-56CC2CE4F80A}" type="presParOf" srcId="{9D537750-08DB-4D1A-A6A5-3E15DCFC65E2}" destId="{841E6491-FFF8-4788-B6EC-9FA95283420D}" srcOrd="1" destOrd="0" presId="urn:microsoft.com/office/officeart/2005/8/layout/list1"/>
    <dgm:cxn modelId="{73BCAF94-2A3E-4549-907B-1621B9139C05}" type="presParOf" srcId="{23CB0CDF-D760-4247-A900-BB1B0D5A3FB9}" destId="{7C4DCD25-EDD1-46BB-A7FA-1454D541B775}" srcOrd="5" destOrd="0" presId="urn:microsoft.com/office/officeart/2005/8/layout/list1"/>
    <dgm:cxn modelId="{3A85402E-E691-4526-B78D-9410EA07FA7E}" type="presParOf" srcId="{23CB0CDF-D760-4247-A900-BB1B0D5A3FB9}" destId="{92464C8F-A894-454E-AD78-F11460A5EFC0}" srcOrd="6" destOrd="0" presId="urn:microsoft.com/office/officeart/2005/8/layout/list1"/>
    <dgm:cxn modelId="{86B75FC1-36B0-4EA7-BFBC-CC08CDBC9DD7}" type="presParOf" srcId="{23CB0CDF-D760-4247-A900-BB1B0D5A3FB9}" destId="{2EF2D6EE-89AC-4A37-8528-CC7BD0CC543E}" srcOrd="7" destOrd="0" presId="urn:microsoft.com/office/officeart/2005/8/layout/list1"/>
    <dgm:cxn modelId="{1EBB14F0-F8B3-4CA0-A309-8969628014B6}" type="presParOf" srcId="{23CB0CDF-D760-4247-A900-BB1B0D5A3FB9}" destId="{9B2DCF55-50EB-47A2-AC11-34319E1E1D53}" srcOrd="8" destOrd="0" presId="urn:microsoft.com/office/officeart/2005/8/layout/list1"/>
    <dgm:cxn modelId="{943A3B9F-12B9-4EC0-83EC-829B7AFCAD06}" type="presParOf" srcId="{9B2DCF55-50EB-47A2-AC11-34319E1E1D53}" destId="{D0BA4155-EF35-407D-920D-50B611E4FD65}" srcOrd="0" destOrd="0" presId="urn:microsoft.com/office/officeart/2005/8/layout/list1"/>
    <dgm:cxn modelId="{94A36768-086B-4565-8DF1-45B4DFC97497}" type="presParOf" srcId="{9B2DCF55-50EB-47A2-AC11-34319E1E1D53}" destId="{3DE2C8EC-833D-4833-AD23-8E17E48A4FC9}" srcOrd="1" destOrd="0" presId="urn:microsoft.com/office/officeart/2005/8/layout/list1"/>
    <dgm:cxn modelId="{CCEECBF0-8E6C-4A31-AE46-761C55561D94}" type="presParOf" srcId="{23CB0CDF-D760-4247-A900-BB1B0D5A3FB9}" destId="{1EF44A19-079E-443F-8384-0D0EC135C42C}" srcOrd="9" destOrd="0" presId="urn:microsoft.com/office/officeart/2005/8/layout/list1"/>
    <dgm:cxn modelId="{5F51CEFC-1C0D-40ED-A1BF-38D2000A1C47}" type="presParOf" srcId="{23CB0CDF-D760-4247-A900-BB1B0D5A3FB9}" destId="{1478E3A0-6567-4339-9C80-95697EA64F8B}" srcOrd="10" destOrd="0" presId="urn:microsoft.com/office/officeart/2005/8/layout/list1"/>
    <dgm:cxn modelId="{4ADA35C3-E9E6-4442-80D4-8FC763242FE5}" type="presParOf" srcId="{23CB0CDF-D760-4247-A900-BB1B0D5A3FB9}" destId="{27532E84-E822-4DB7-9B40-EF883D02CBA3}" srcOrd="11" destOrd="0" presId="urn:microsoft.com/office/officeart/2005/8/layout/list1"/>
    <dgm:cxn modelId="{7C7CC815-50B2-46C0-B33D-8C48126D9583}" type="presParOf" srcId="{23CB0CDF-D760-4247-A900-BB1B0D5A3FB9}" destId="{0FB67BEC-CB30-48A9-B214-A73A0A36C420}" srcOrd="12" destOrd="0" presId="urn:microsoft.com/office/officeart/2005/8/layout/list1"/>
    <dgm:cxn modelId="{C8CAF108-ADFC-406A-9ABC-234A68075352}" type="presParOf" srcId="{0FB67BEC-CB30-48A9-B214-A73A0A36C420}" destId="{0F456C9D-F4BF-4125-8773-C035132CF862}" srcOrd="0" destOrd="0" presId="urn:microsoft.com/office/officeart/2005/8/layout/list1"/>
    <dgm:cxn modelId="{913DA661-C9AC-4704-BDFE-5A8212027ED2}" type="presParOf" srcId="{0FB67BEC-CB30-48A9-B214-A73A0A36C420}" destId="{6108413C-BE32-4340-80BF-64E231CA0307}" srcOrd="1" destOrd="0" presId="urn:microsoft.com/office/officeart/2005/8/layout/list1"/>
    <dgm:cxn modelId="{BC4CB7D4-8887-417A-8FEE-0F301F1385CE}" type="presParOf" srcId="{23CB0CDF-D760-4247-A900-BB1B0D5A3FB9}" destId="{F8ABB351-A927-490D-8675-535BC22CC7E9}" srcOrd="13" destOrd="0" presId="urn:microsoft.com/office/officeart/2005/8/layout/list1"/>
    <dgm:cxn modelId="{39BEA355-3D6C-4D84-8923-680BAFA51BC9}" type="presParOf" srcId="{23CB0CDF-D760-4247-A900-BB1B0D5A3FB9}" destId="{1723BEFD-BB6E-4386-9528-DE61B4B1F88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636663-E7D2-481D-8562-2A0A3272EDC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7D6C42-9F52-43EB-B429-FDC30AE7BF11}">
      <dgm:prSet custT="1"/>
      <dgm:spPr/>
      <dgm:t>
        <a:bodyPr/>
        <a:lstStyle/>
        <a:p>
          <a:r>
            <a:rPr lang="cs-CZ" sz="2000" b="1"/>
            <a:t>Příznaky</a:t>
          </a:r>
          <a:endParaRPr lang="en-US" sz="2000"/>
        </a:p>
      </dgm:t>
    </dgm:pt>
    <dgm:pt modelId="{B83DF498-994E-4B11-AEE9-9DBE3CF633B6}" type="parTrans" cxnId="{6190B9E2-2AE1-4010-A462-0A1DCE97AAC0}">
      <dgm:prSet/>
      <dgm:spPr/>
      <dgm:t>
        <a:bodyPr/>
        <a:lstStyle/>
        <a:p>
          <a:endParaRPr lang="en-US"/>
        </a:p>
      </dgm:t>
    </dgm:pt>
    <dgm:pt modelId="{A860F72E-D7D5-4D33-B1FF-5B8B88C757B5}" type="sibTrans" cxnId="{6190B9E2-2AE1-4010-A462-0A1DCE97AAC0}">
      <dgm:prSet/>
      <dgm:spPr/>
      <dgm:t>
        <a:bodyPr/>
        <a:lstStyle/>
        <a:p>
          <a:endParaRPr lang="en-US"/>
        </a:p>
      </dgm:t>
    </dgm:pt>
    <dgm:pt modelId="{4DA8E92A-D612-42C1-8E7C-DDD4CA028CF1}">
      <dgm:prSet custT="1"/>
      <dgm:spPr/>
      <dgm:t>
        <a:bodyPr/>
        <a:lstStyle/>
        <a:p>
          <a:r>
            <a:rPr lang="cs-CZ" sz="2000"/>
            <a:t>febrilie</a:t>
          </a:r>
          <a:endParaRPr lang="en-US" sz="2000"/>
        </a:p>
      </dgm:t>
    </dgm:pt>
    <dgm:pt modelId="{3604F7C5-B4AD-4D6A-8A3D-280B07341407}" type="parTrans" cxnId="{2D1FE98A-6231-4BF7-B89E-1FF4D8ADBCA7}">
      <dgm:prSet/>
      <dgm:spPr/>
      <dgm:t>
        <a:bodyPr/>
        <a:lstStyle/>
        <a:p>
          <a:endParaRPr lang="en-US"/>
        </a:p>
      </dgm:t>
    </dgm:pt>
    <dgm:pt modelId="{0CB6D7B8-7D00-4968-BF5B-3FC5263BAAAF}" type="sibTrans" cxnId="{2D1FE98A-6231-4BF7-B89E-1FF4D8ADBCA7}">
      <dgm:prSet/>
      <dgm:spPr/>
      <dgm:t>
        <a:bodyPr/>
        <a:lstStyle/>
        <a:p>
          <a:endParaRPr lang="en-US"/>
        </a:p>
      </dgm:t>
    </dgm:pt>
    <dgm:pt modelId="{FFCBF2C2-61F8-4DBC-9EBF-D78A0770240E}">
      <dgm:prSet custT="1"/>
      <dgm:spPr/>
      <dgm:t>
        <a:bodyPr/>
        <a:lstStyle/>
        <a:p>
          <a:r>
            <a:rPr lang="cs-CZ" sz="2000"/>
            <a:t>suchý kašel</a:t>
          </a:r>
          <a:endParaRPr lang="en-US" sz="2000"/>
        </a:p>
      </dgm:t>
    </dgm:pt>
    <dgm:pt modelId="{2222675B-94C2-46C7-B0C9-C9BEF765CD4A}" type="parTrans" cxnId="{43CFFA72-BE9C-434D-AFEF-FBA45A357A1E}">
      <dgm:prSet/>
      <dgm:spPr/>
      <dgm:t>
        <a:bodyPr/>
        <a:lstStyle/>
        <a:p>
          <a:endParaRPr lang="en-US"/>
        </a:p>
      </dgm:t>
    </dgm:pt>
    <dgm:pt modelId="{E79EC58E-F459-45C0-98F1-1A63C1765D31}" type="sibTrans" cxnId="{43CFFA72-BE9C-434D-AFEF-FBA45A357A1E}">
      <dgm:prSet/>
      <dgm:spPr/>
      <dgm:t>
        <a:bodyPr/>
        <a:lstStyle/>
        <a:p>
          <a:endParaRPr lang="en-US"/>
        </a:p>
      </dgm:t>
    </dgm:pt>
    <dgm:pt modelId="{F181B473-3026-408F-90A8-7107494C224C}">
      <dgm:prSet custT="1"/>
      <dgm:spPr/>
      <dgm:t>
        <a:bodyPr/>
        <a:lstStyle/>
        <a:p>
          <a:r>
            <a:rPr lang="cs-CZ" sz="2000"/>
            <a:t>bolesti svalů, kloubů</a:t>
          </a:r>
          <a:endParaRPr lang="en-US" sz="2000"/>
        </a:p>
      </dgm:t>
    </dgm:pt>
    <dgm:pt modelId="{F967116D-1843-4DD2-A304-6F9075956025}" type="parTrans" cxnId="{9581476D-DFB3-4266-955F-70ADDD49BAF4}">
      <dgm:prSet/>
      <dgm:spPr/>
      <dgm:t>
        <a:bodyPr/>
        <a:lstStyle/>
        <a:p>
          <a:endParaRPr lang="en-US"/>
        </a:p>
      </dgm:t>
    </dgm:pt>
    <dgm:pt modelId="{515CF06C-9BAD-477B-A614-C3A0519EDBD6}" type="sibTrans" cxnId="{9581476D-DFB3-4266-955F-70ADDD49BAF4}">
      <dgm:prSet/>
      <dgm:spPr/>
      <dgm:t>
        <a:bodyPr/>
        <a:lstStyle/>
        <a:p>
          <a:endParaRPr lang="en-US"/>
        </a:p>
      </dgm:t>
    </dgm:pt>
    <dgm:pt modelId="{2F0A4E2F-7436-4D93-8012-D7BFFA443D92}">
      <dgm:prSet custT="1"/>
      <dgm:spPr/>
      <dgm:t>
        <a:bodyPr/>
        <a:lstStyle/>
        <a:p>
          <a:r>
            <a:rPr lang="cs-CZ" sz="2000" b="1" dirty="0"/>
            <a:t>Komplikace</a:t>
          </a:r>
          <a:endParaRPr lang="en-US" sz="2000" dirty="0"/>
        </a:p>
      </dgm:t>
    </dgm:pt>
    <dgm:pt modelId="{3E7A8C08-E012-4697-9A4B-20C983A1DF11}" type="parTrans" cxnId="{C9CEEFAF-8AC8-4D2C-ACE8-D46FBF4EDBB3}">
      <dgm:prSet/>
      <dgm:spPr/>
      <dgm:t>
        <a:bodyPr/>
        <a:lstStyle/>
        <a:p>
          <a:endParaRPr lang="en-US"/>
        </a:p>
      </dgm:t>
    </dgm:pt>
    <dgm:pt modelId="{31A55B69-E8AF-43DB-8C0C-923710C25AAB}" type="sibTrans" cxnId="{C9CEEFAF-8AC8-4D2C-ACE8-D46FBF4EDBB3}">
      <dgm:prSet/>
      <dgm:spPr/>
      <dgm:t>
        <a:bodyPr/>
        <a:lstStyle/>
        <a:p>
          <a:endParaRPr lang="en-US"/>
        </a:p>
      </dgm:t>
    </dgm:pt>
    <dgm:pt modelId="{A23AD898-45B5-4FA0-A71F-EEFDDFBA0825}">
      <dgm:prSet custT="1"/>
      <dgm:spPr/>
      <dgm:t>
        <a:bodyPr/>
        <a:lstStyle/>
        <a:p>
          <a:r>
            <a:rPr lang="cs-CZ" sz="2000" dirty="0"/>
            <a:t>primární – </a:t>
          </a:r>
          <a:r>
            <a:rPr lang="cs-CZ" sz="2000" dirty="0" err="1"/>
            <a:t>tracheobronchitida</a:t>
          </a:r>
          <a:r>
            <a:rPr lang="cs-CZ" sz="2000" dirty="0"/>
            <a:t>, pneumonie, perikarditida, </a:t>
          </a:r>
          <a:r>
            <a:rPr lang="cs-CZ" sz="2000" dirty="0" err="1"/>
            <a:t>myozitida</a:t>
          </a:r>
          <a:r>
            <a:rPr lang="cs-CZ" sz="2000" dirty="0"/>
            <a:t>…</a:t>
          </a:r>
          <a:endParaRPr lang="en-US" sz="2000" dirty="0"/>
        </a:p>
      </dgm:t>
    </dgm:pt>
    <dgm:pt modelId="{F3ED07B5-5C69-418E-915C-752CFF07D92E}" type="parTrans" cxnId="{0EC077E2-2B17-4D7F-9457-877C4EB34817}">
      <dgm:prSet/>
      <dgm:spPr/>
      <dgm:t>
        <a:bodyPr/>
        <a:lstStyle/>
        <a:p>
          <a:endParaRPr lang="en-US"/>
        </a:p>
      </dgm:t>
    </dgm:pt>
    <dgm:pt modelId="{9F1775DC-12F3-42D2-8A42-6C0D06F18C8E}" type="sibTrans" cxnId="{0EC077E2-2B17-4D7F-9457-877C4EB34817}">
      <dgm:prSet/>
      <dgm:spPr/>
      <dgm:t>
        <a:bodyPr/>
        <a:lstStyle/>
        <a:p>
          <a:endParaRPr lang="en-US"/>
        </a:p>
      </dgm:t>
    </dgm:pt>
    <dgm:pt modelId="{B72EBBFF-5FDC-4875-ACF3-1DF136B28F07}">
      <dgm:prSet custT="1"/>
      <dgm:spPr/>
      <dgm:t>
        <a:bodyPr/>
        <a:lstStyle/>
        <a:p>
          <a:r>
            <a:rPr lang="cs-CZ" sz="2000" dirty="0"/>
            <a:t>sekundární – bakteriální superinfekce – </a:t>
          </a:r>
          <a:r>
            <a:rPr lang="cs-CZ" sz="2000" dirty="0" err="1"/>
            <a:t>nejč</a:t>
          </a:r>
          <a:r>
            <a:rPr lang="cs-CZ" sz="2000" dirty="0"/>
            <a:t>. </a:t>
          </a:r>
          <a:r>
            <a:rPr lang="cs-CZ" sz="2000" i="1" dirty="0"/>
            <a:t>Streptococcus </a:t>
          </a:r>
          <a:r>
            <a:rPr lang="cs-CZ" sz="2000" i="1" dirty="0" err="1"/>
            <a:t>pneumoniae</a:t>
          </a:r>
          <a:r>
            <a:rPr lang="cs-CZ" sz="2000" i="1" dirty="0"/>
            <a:t> - </a:t>
          </a:r>
          <a:r>
            <a:rPr lang="cs-CZ" sz="2000" dirty="0"/>
            <a:t>pneumonie</a:t>
          </a:r>
          <a:endParaRPr lang="en-US" sz="2000" dirty="0"/>
        </a:p>
      </dgm:t>
    </dgm:pt>
    <dgm:pt modelId="{612E0CB9-4DD3-4A0B-A13B-7DA1568F26A0}" type="parTrans" cxnId="{106D61D4-9A5F-4C9F-A3E0-040FF6331FDF}">
      <dgm:prSet/>
      <dgm:spPr/>
      <dgm:t>
        <a:bodyPr/>
        <a:lstStyle/>
        <a:p>
          <a:endParaRPr lang="en-US"/>
        </a:p>
      </dgm:t>
    </dgm:pt>
    <dgm:pt modelId="{544DD7D0-A88B-40E5-99E7-AE43EFDB4731}" type="sibTrans" cxnId="{106D61D4-9A5F-4C9F-A3E0-040FF6331FDF}">
      <dgm:prSet/>
      <dgm:spPr/>
      <dgm:t>
        <a:bodyPr/>
        <a:lstStyle/>
        <a:p>
          <a:endParaRPr lang="en-US"/>
        </a:p>
      </dgm:t>
    </dgm:pt>
    <dgm:pt modelId="{EF7E13C0-5512-4C34-B7A3-460334A54FEF}">
      <dgm:prSet custT="1"/>
      <dgm:spPr/>
      <dgm:t>
        <a:bodyPr/>
        <a:lstStyle/>
        <a:p>
          <a:r>
            <a:rPr lang="cs-CZ" sz="2000" i="1" dirty="0"/>
            <a:t>Průběh chřipky může být také fulminantní, vést k multiorgánovému selhání a úmrtí v řádu několika dní!</a:t>
          </a:r>
          <a:endParaRPr lang="en-US" sz="2000" dirty="0"/>
        </a:p>
      </dgm:t>
    </dgm:pt>
    <dgm:pt modelId="{E4A535E9-4973-45E3-A14D-8436DE4D53DB}" type="parTrans" cxnId="{3399EA99-6A14-4B7E-B1B4-408E18243FBC}">
      <dgm:prSet/>
      <dgm:spPr/>
      <dgm:t>
        <a:bodyPr/>
        <a:lstStyle/>
        <a:p>
          <a:endParaRPr lang="en-US"/>
        </a:p>
      </dgm:t>
    </dgm:pt>
    <dgm:pt modelId="{85A73158-F3F3-4767-B6F7-E68CBC6EDE4B}" type="sibTrans" cxnId="{3399EA99-6A14-4B7E-B1B4-408E18243FBC}">
      <dgm:prSet/>
      <dgm:spPr/>
      <dgm:t>
        <a:bodyPr/>
        <a:lstStyle/>
        <a:p>
          <a:endParaRPr lang="en-US"/>
        </a:p>
      </dgm:t>
    </dgm:pt>
    <dgm:pt modelId="{2EBDA101-A643-481C-8E6F-AA4FC40E7D46}" type="pres">
      <dgm:prSet presAssocID="{14636663-E7D2-481D-8562-2A0A3272EDCA}" presName="linear" presStyleCnt="0">
        <dgm:presLayoutVars>
          <dgm:dir/>
          <dgm:animLvl val="lvl"/>
          <dgm:resizeHandles val="exact"/>
        </dgm:presLayoutVars>
      </dgm:prSet>
      <dgm:spPr/>
    </dgm:pt>
    <dgm:pt modelId="{1975B604-0908-47C5-9BB0-6C448FF973E1}" type="pres">
      <dgm:prSet presAssocID="{5F7D6C42-9F52-43EB-B429-FDC30AE7BF11}" presName="parentLin" presStyleCnt="0"/>
      <dgm:spPr/>
    </dgm:pt>
    <dgm:pt modelId="{2C495B5C-2CB1-48E2-BE3D-1534D006CE8F}" type="pres">
      <dgm:prSet presAssocID="{5F7D6C42-9F52-43EB-B429-FDC30AE7BF11}" presName="parentLeftMargin" presStyleLbl="node1" presStyleIdx="0" presStyleCnt="3"/>
      <dgm:spPr/>
    </dgm:pt>
    <dgm:pt modelId="{C349A5E4-9193-4EC0-B58F-DF2926C5026B}" type="pres">
      <dgm:prSet presAssocID="{5F7D6C42-9F52-43EB-B429-FDC30AE7BF1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6779BF4-FD69-4656-9952-D563122B307B}" type="pres">
      <dgm:prSet presAssocID="{5F7D6C42-9F52-43EB-B429-FDC30AE7BF11}" presName="negativeSpace" presStyleCnt="0"/>
      <dgm:spPr/>
    </dgm:pt>
    <dgm:pt modelId="{492AE08E-2EFD-47AC-85A4-AF25A981576F}" type="pres">
      <dgm:prSet presAssocID="{5F7D6C42-9F52-43EB-B429-FDC30AE7BF11}" presName="childText" presStyleLbl="conFgAcc1" presStyleIdx="0" presStyleCnt="3">
        <dgm:presLayoutVars>
          <dgm:bulletEnabled val="1"/>
        </dgm:presLayoutVars>
      </dgm:prSet>
      <dgm:spPr/>
    </dgm:pt>
    <dgm:pt modelId="{28D48DB9-B13C-4FA3-AC30-82493174F35C}" type="pres">
      <dgm:prSet presAssocID="{A860F72E-D7D5-4D33-B1FF-5B8B88C757B5}" presName="spaceBetweenRectangles" presStyleCnt="0"/>
      <dgm:spPr/>
    </dgm:pt>
    <dgm:pt modelId="{92F7D888-F25F-4E18-BE8C-3CBC10B1AFE5}" type="pres">
      <dgm:prSet presAssocID="{2F0A4E2F-7436-4D93-8012-D7BFFA443D92}" presName="parentLin" presStyleCnt="0"/>
      <dgm:spPr/>
    </dgm:pt>
    <dgm:pt modelId="{81601BAF-0FC7-4C51-BB0A-92FCAA0627FA}" type="pres">
      <dgm:prSet presAssocID="{2F0A4E2F-7436-4D93-8012-D7BFFA443D92}" presName="parentLeftMargin" presStyleLbl="node1" presStyleIdx="0" presStyleCnt="3"/>
      <dgm:spPr/>
    </dgm:pt>
    <dgm:pt modelId="{D0682D8A-7C90-4205-82C5-C3F97FA46676}" type="pres">
      <dgm:prSet presAssocID="{2F0A4E2F-7436-4D93-8012-D7BFFA443D9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09F24BA-1992-40B7-AA3A-19DF9CCD0B6A}" type="pres">
      <dgm:prSet presAssocID="{2F0A4E2F-7436-4D93-8012-D7BFFA443D92}" presName="negativeSpace" presStyleCnt="0"/>
      <dgm:spPr/>
    </dgm:pt>
    <dgm:pt modelId="{A49BE3BE-081A-4551-844D-461CD0C9E7A4}" type="pres">
      <dgm:prSet presAssocID="{2F0A4E2F-7436-4D93-8012-D7BFFA443D92}" presName="childText" presStyleLbl="conFgAcc1" presStyleIdx="1" presStyleCnt="3">
        <dgm:presLayoutVars>
          <dgm:bulletEnabled val="1"/>
        </dgm:presLayoutVars>
      </dgm:prSet>
      <dgm:spPr/>
    </dgm:pt>
    <dgm:pt modelId="{1A8736A8-967C-4C87-B660-1F4803092811}" type="pres">
      <dgm:prSet presAssocID="{31A55B69-E8AF-43DB-8C0C-923710C25AAB}" presName="spaceBetweenRectangles" presStyleCnt="0"/>
      <dgm:spPr/>
    </dgm:pt>
    <dgm:pt modelId="{5867E315-E660-4121-8CB6-0FC4FA14CE28}" type="pres">
      <dgm:prSet presAssocID="{EF7E13C0-5512-4C34-B7A3-460334A54FEF}" presName="parentLin" presStyleCnt="0"/>
      <dgm:spPr/>
    </dgm:pt>
    <dgm:pt modelId="{F73781D0-750B-4C29-85DF-B0878F41949C}" type="pres">
      <dgm:prSet presAssocID="{EF7E13C0-5512-4C34-B7A3-460334A54FEF}" presName="parentLeftMargin" presStyleLbl="node1" presStyleIdx="1" presStyleCnt="3"/>
      <dgm:spPr/>
    </dgm:pt>
    <dgm:pt modelId="{1D165C8C-BF1D-43F2-BB51-BA00E52C2767}" type="pres">
      <dgm:prSet presAssocID="{EF7E13C0-5512-4C34-B7A3-460334A54FEF}" presName="parentText" presStyleLbl="node1" presStyleIdx="2" presStyleCnt="3" custScaleY="255302">
        <dgm:presLayoutVars>
          <dgm:chMax val="0"/>
          <dgm:bulletEnabled val="1"/>
        </dgm:presLayoutVars>
      </dgm:prSet>
      <dgm:spPr/>
    </dgm:pt>
    <dgm:pt modelId="{5D680962-BA78-444C-8465-A8CEEF7DFD22}" type="pres">
      <dgm:prSet presAssocID="{EF7E13C0-5512-4C34-B7A3-460334A54FEF}" presName="negativeSpace" presStyleCnt="0"/>
      <dgm:spPr/>
    </dgm:pt>
    <dgm:pt modelId="{09EF0CDD-747B-45F8-A441-D35DA7F10EF7}" type="pres">
      <dgm:prSet presAssocID="{EF7E13C0-5512-4C34-B7A3-460334A54FE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B4BAD14-6B1F-4A0E-A474-F27D97572012}" type="presOf" srcId="{14636663-E7D2-481D-8562-2A0A3272EDCA}" destId="{2EBDA101-A643-481C-8E6F-AA4FC40E7D46}" srcOrd="0" destOrd="0" presId="urn:microsoft.com/office/officeart/2005/8/layout/list1"/>
    <dgm:cxn modelId="{4874FE15-D243-4922-903A-87FE149DEC81}" type="presOf" srcId="{2F0A4E2F-7436-4D93-8012-D7BFFA443D92}" destId="{D0682D8A-7C90-4205-82C5-C3F97FA46676}" srcOrd="1" destOrd="0" presId="urn:microsoft.com/office/officeart/2005/8/layout/list1"/>
    <dgm:cxn modelId="{0BC33541-CAA5-42AF-A463-2171932CB37B}" type="presOf" srcId="{B72EBBFF-5FDC-4875-ACF3-1DF136B28F07}" destId="{A49BE3BE-081A-4551-844D-461CD0C9E7A4}" srcOrd="0" destOrd="1" presId="urn:microsoft.com/office/officeart/2005/8/layout/list1"/>
    <dgm:cxn modelId="{4717AD62-C4D7-49B0-AB64-ED8CCC269C2C}" type="presOf" srcId="{EF7E13C0-5512-4C34-B7A3-460334A54FEF}" destId="{1D165C8C-BF1D-43F2-BB51-BA00E52C2767}" srcOrd="1" destOrd="0" presId="urn:microsoft.com/office/officeart/2005/8/layout/list1"/>
    <dgm:cxn modelId="{AE9B8966-90F8-4349-B31C-3299082FB3EC}" type="presOf" srcId="{2F0A4E2F-7436-4D93-8012-D7BFFA443D92}" destId="{81601BAF-0FC7-4C51-BB0A-92FCAA0627FA}" srcOrd="0" destOrd="0" presId="urn:microsoft.com/office/officeart/2005/8/layout/list1"/>
    <dgm:cxn modelId="{9581476D-DFB3-4266-955F-70ADDD49BAF4}" srcId="{5F7D6C42-9F52-43EB-B429-FDC30AE7BF11}" destId="{F181B473-3026-408F-90A8-7107494C224C}" srcOrd="2" destOrd="0" parTransId="{F967116D-1843-4DD2-A304-6F9075956025}" sibTransId="{515CF06C-9BAD-477B-A614-C3A0519EDBD6}"/>
    <dgm:cxn modelId="{F1C22752-A417-47C7-B6BA-7C454BDB38D0}" type="presOf" srcId="{FFCBF2C2-61F8-4DBC-9EBF-D78A0770240E}" destId="{492AE08E-2EFD-47AC-85A4-AF25A981576F}" srcOrd="0" destOrd="1" presId="urn:microsoft.com/office/officeart/2005/8/layout/list1"/>
    <dgm:cxn modelId="{43CFFA72-BE9C-434D-AFEF-FBA45A357A1E}" srcId="{5F7D6C42-9F52-43EB-B429-FDC30AE7BF11}" destId="{FFCBF2C2-61F8-4DBC-9EBF-D78A0770240E}" srcOrd="1" destOrd="0" parTransId="{2222675B-94C2-46C7-B0C9-C9BEF765CD4A}" sibTransId="{E79EC58E-F459-45C0-98F1-1A63C1765D31}"/>
    <dgm:cxn modelId="{2D1FE98A-6231-4BF7-B89E-1FF4D8ADBCA7}" srcId="{5F7D6C42-9F52-43EB-B429-FDC30AE7BF11}" destId="{4DA8E92A-D612-42C1-8E7C-DDD4CA028CF1}" srcOrd="0" destOrd="0" parTransId="{3604F7C5-B4AD-4D6A-8A3D-280B07341407}" sibTransId="{0CB6D7B8-7D00-4968-BF5B-3FC5263BAAAF}"/>
    <dgm:cxn modelId="{4B7F8D96-7639-476D-AACD-918D4B3E32C0}" type="presOf" srcId="{EF7E13C0-5512-4C34-B7A3-460334A54FEF}" destId="{F73781D0-750B-4C29-85DF-B0878F41949C}" srcOrd="0" destOrd="0" presId="urn:microsoft.com/office/officeart/2005/8/layout/list1"/>
    <dgm:cxn modelId="{3399EA99-6A14-4B7E-B1B4-408E18243FBC}" srcId="{14636663-E7D2-481D-8562-2A0A3272EDCA}" destId="{EF7E13C0-5512-4C34-B7A3-460334A54FEF}" srcOrd="2" destOrd="0" parTransId="{E4A535E9-4973-45E3-A14D-8436DE4D53DB}" sibTransId="{85A73158-F3F3-4767-B6F7-E68CBC6EDE4B}"/>
    <dgm:cxn modelId="{A2DB07A4-D694-4157-9D40-0B68EA6D809B}" type="presOf" srcId="{F181B473-3026-408F-90A8-7107494C224C}" destId="{492AE08E-2EFD-47AC-85A4-AF25A981576F}" srcOrd="0" destOrd="2" presId="urn:microsoft.com/office/officeart/2005/8/layout/list1"/>
    <dgm:cxn modelId="{C9CEEFAF-8AC8-4D2C-ACE8-D46FBF4EDBB3}" srcId="{14636663-E7D2-481D-8562-2A0A3272EDCA}" destId="{2F0A4E2F-7436-4D93-8012-D7BFFA443D92}" srcOrd="1" destOrd="0" parTransId="{3E7A8C08-E012-4697-9A4B-20C983A1DF11}" sibTransId="{31A55B69-E8AF-43DB-8C0C-923710C25AAB}"/>
    <dgm:cxn modelId="{106D61D4-9A5F-4C9F-A3E0-040FF6331FDF}" srcId="{2F0A4E2F-7436-4D93-8012-D7BFFA443D92}" destId="{B72EBBFF-5FDC-4875-ACF3-1DF136B28F07}" srcOrd="1" destOrd="0" parTransId="{612E0CB9-4DD3-4A0B-A13B-7DA1568F26A0}" sibTransId="{544DD7D0-A88B-40E5-99E7-AE43EFDB4731}"/>
    <dgm:cxn modelId="{0EC077E2-2B17-4D7F-9457-877C4EB34817}" srcId="{2F0A4E2F-7436-4D93-8012-D7BFFA443D92}" destId="{A23AD898-45B5-4FA0-A71F-EEFDDFBA0825}" srcOrd="0" destOrd="0" parTransId="{F3ED07B5-5C69-418E-915C-752CFF07D92E}" sibTransId="{9F1775DC-12F3-42D2-8A42-6C0D06F18C8E}"/>
    <dgm:cxn modelId="{6190B9E2-2AE1-4010-A462-0A1DCE97AAC0}" srcId="{14636663-E7D2-481D-8562-2A0A3272EDCA}" destId="{5F7D6C42-9F52-43EB-B429-FDC30AE7BF11}" srcOrd="0" destOrd="0" parTransId="{B83DF498-994E-4B11-AEE9-9DBE3CF633B6}" sibTransId="{A860F72E-D7D5-4D33-B1FF-5B8B88C757B5}"/>
    <dgm:cxn modelId="{785509E4-2364-403C-AD0F-C27FD1D8DE45}" type="presOf" srcId="{5F7D6C42-9F52-43EB-B429-FDC30AE7BF11}" destId="{C349A5E4-9193-4EC0-B58F-DF2926C5026B}" srcOrd="1" destOrd="0" presId="urn:microsoft.com/office/officeart/2005/8/layout/list1"/>
    <dgm:cxn modelId="{E69C6FF7-DBA0-4257-9E6E-34683AC1A9FB}" type="presOf" srcId="{A23AD898-45B5-4FA0-A71F-EEFDDFBA0825}" destId="{A49BE3BE-081A-4551-844D-461CD0C9E7A4}" srcOrd="0" destOrd="0" presId="urn:microsoft.com/office/officeart/2005/8/layout/list1"/>
    <dgm:cxn modelId="{A6E5F7F7-720D-4602-9D4A-82AE122A6525}" type="presOf" srcId="{4DA8E92A-D612-42C1-8E7C-DDD4CA028CF1}" destId="{492AE08E-2EFD-47AC-85A4-AF25A981576F}" srcOrd="0" destOrd="0" presId="urn:microsoft.com/office/officeart/2005/8/layout/list1"/>
    <dgm:cxn modelId="{21DB2EF8-BD41-4F3C-94AB-DE7537869623}" type="presOf" srcId="{5F7D6C42-9F52-43EB-B429-FDC30AE7BF11}" destId="{2C495B5C-2CB1-48E2-BE3D-1534D006CE8F}" srcOrd="0" destOrd="0" presId="urn:microsoft.com/office/officeart/2005/8/layout/list1"/>
    <dgm:cxn modelId="{B9F35872-CD25-435E-92A3-D498DF81DDEB}" type="presParOf" srcId="{2EBDA101-A643-481C-8E6F-AA4FC40E7D46}" destId="{1975B604-0908-47C5-9BB0-6C448FF973E1}" srcOrd="0" destOrd="0" presId="urn:microsoft.com/office/officeart/2005/8/layout/list1"/>
    <dgm:cxn modelId="{A4E04FE4-1073-4081-96FE-87FAD4AC80E3}" type="presParOf" srcId="{1975B604-0908-47C5-9BB0-6C448FF973E1}" destId="{2C495B5C-2CB1-48E2-BE3D-1534D006CE8F}" srcOrd="0" destOrd="0" presId="urn:microsoft.com/office/officeart/2005/8/layout/list1"/>
    <dgm:cxn modelId="{9C527D27-D888-4CEA-9EBD-18E44F84B45A}" type="presParOf" srcId="{1975B604-0908-47C5-9BB0-6C448FF973E1}" destId="{C349A5E4-9193-4EC0-B58F-DF2926C5026B}" srcOrd="1" destOrd="0" presId="urn:microsoft.com/office/officeart/2005/8/layout/list1"/>
    <dgm:cxn modelId="{0CF63419-71C8-41CF-B24C-0384590EE7E7}" type="presParOf" srcId="{2EBDA101-A643-481C-8E6F-AA4FC40E7D46}" destId="{76779BF4-FD69-4656-9952-D563122B307B}" srcOrd="1" destOrd="0" presId="urn:microsoft.com/office/officeart/2005/8/layout/list1"/>
    <dgm:cxn modelId="{E147B326-CDE1-4D28-BB2F-60773A0EC073}" type="presParOf" srcId="{2EBDA101-A643-481C-8E6F-AA4FC40E7D46}" destId="{492AE08E-2EFD-47AC-85A4-AF25A981576F}" srcOrd="2" destOrd="0" presId="urn:microsoft.com/office/officeart/2005/8/layout/list1"/>
    <dgm:cxn modelId="{72C4331A-F613-41CA-99CE-5BF89AE2089A}" type="presParOf" srcId="{2EBDA101-A643-481C-8E6F-AA4FC40E7D46}" destId="{28D48DB9-B13C-4FA3-AC30-82493174F35C}" srcOrd="3" destOrd="0" presId="urn:microsoft.com/office/officeart/2005/8/layout/list1"/>
    <dgm:cxn modelId="{08979C91-DEAE-46F3-9A47-4587C6F57FCB}" type="presParOf" srcId="{2EBDA101-A643-481C-8E6F-AA4FC40E7D46}" destId="{92F7D888-F25F-4E18-BE8C-3CBC10B1AFE5}" srcOrd="4" destOrd="0" presId="urn:microsoft.com/office/officeart/2005/8/layout/list1"/>
    <dgm:cxn modelId="{3A89C7C6-D66A-4542-8B2D-5AE56EE78EAB}" type="presParOf" srcId="{92F7D888-F25F-4E18-BE8C-3CBC10B1AFE5}" destId="{81601BAF-0FC7-4C51-BB0A-92FCAA0627FA}" srcOrd="0" destOrd="0" presId="urn:microsoft.com/office/officeart/2005/8/layout/list1"/>
    <dgm:cxn modelId="{019AB3FD-7A9E-4F6F-9690-40B405A4E2B2}" type="presParOf" srcId="{92F7D888-F25F-4E18-BE8C-3CBC10B1AFE5}" destId="{D0682D8A-7C90-4205-82C5-C3F97FA46676}" srcOrd="1" destOrd="0" presId="urn:microsoft.com/office/officeart/2005/8/layout/list1"/>
    <dgm:cxn modelId="{E6337059-03D0-4C8C-A8A3-F8FD296605F6}" type="presParOf" srcId="{2EBDA101-A643-481C-8E6F-AA4FC40E7D46}" destId="{709F24BA-1992-40B7-AA3A-19DF9CCD0B6A}" srcOrd="5" destOrd="0" presId="urn:microsoft.com/office/officeart/2005/8/layout/list1"/>
    <dgm:cxn modelId="{7CE44176-63D3-47E6-8790-8A197138A4F2}" type="presParOf" srcId="{2EBDA101-A643-481C-8E6F-AA4FC40E7D46}" destId="{A49BE3BE-081A-4551-844D-461CD0C9E7A4}" srcOrd="6" destOrd="0" presId="urn:microsoft.com/office/officeart/2005/8/layout/list1"/>
    <dgm:cxn modelId="{4B4BF91D-72E8-42F4-9F28-2D44BD483EE5}" type="presParOf" srcId="{2EBDA101-A643-481C-8E6F-AA4FC40E7D46}" destId="{1A8736A8-967C-4C87-B660-1F4803092811}" srcOrd="7" destOrd="0" presId="urn:microsoft.com/office/officeart/2005/8/layout/list1"/>
    <dgm:cxn modelId="{EC9F9CA6-AEBD-4C58-83EB-52C7D342A42A}" type="presParOf" srcId="{2EBDA101-A643-481C-8E6F-AA4FC40E7D46}" destId="{5867E315-E660-4121-8CB6-0FC4FA14CE28}" srcOrd="8" destOrd="0" presId="urn:microsoft.com/office/officeart/2005/8/layout/list1"/>
    <dgm:cxn modelId="{2515A516-D49D-4B5D-A651-371D1102C77C}" type="presParOf" srcId="{5867E315-E660-4121-8CB6-0FC4FA14CE28}" destId="{F73781D0-750B-4C29-85DF-B0878F41949C}" srcOrd="0" destOrd="0" presId="urn:microsoft.com/office/officeart/2005/8/layout/list1"/>
    <dgm:cxn modelId="{F480F002-9FAE-4FCD-85B2-C3666227C19C}" type="presParOf" srcId="{5867E315-E660-4121-8CB6-0FC4FA14CE28}" destId="{1D165C8C-BF1D-43F2-BB51-BA00E52C2767}" srcOrd="1" destOrd="0" presId="urn:microsoft.com/office/officeart/2005/8/layout/list1"/>
    <dgm:cxn modelId="{5773A7A0-0BF5-4D61-996D-0E9B058AC318}" type="presParOf" srcId="{2EBDA101-A643-481C-8E6F-AA4FC40E7D46}" destId="{5D680962-BA78-444C-8465-A8CEEF7DFD22}" srcOrd="9" destOrd="0" presId="urn:microsoft.com/office/officeart/2005/8/layout/list1"/>
    <dgm:cxn modelId="{3F84F65A-ADFE-4057-8AE3-5086939EB996}" type="presParOf" srcId="{2EBDA101-A643-481C-8E6F-AA4FC40E7D46}" destId="{09EF0CDD-747B-45F8-A441-D35DA7F10EF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5E5D0B-6D72-4DB0-94D3-9B70A0E6071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5AAE51B-210A-4319-9861-F407EADA00E8}">
      <dgm:prSet/>
      <dgm:spPr/>
      <dgm:t>
        <a:bodyPr/>
        <a:lstStyle/>
        <a:p>
          <a:r>
            <a:rPr lang="cs-CZ" b="1"/>
            <a:t>Biologický materiál</a:t>
          </a:r>
          <a:endParaRPr lang="en-US"/>
        </a:p>
      </dgm:t>
    </dgm:pt>
    <dgm:pt modelId="{AAC1B263-8734-4D18-BC82-4F899ECD71E9}" type="parTrans" cxnId="{15EB4BBA-89C4-42B5-B425-5B0B2192E7B7}">
      <dgm:prSet/>
      <dgm:spPr/>
      <dgm:t>
        <a:bodyPr/>
        <a:lstStyle/>
        <a:p>
          <a:endParaRPr lang="en-US"/>
        </a:p>
      </dgm:t>
    </dgm:pt>
    <dgm:pt modelId="{F572B9FB-EF86-44B6-883F-A510A59B8C1D}" type="sibTrans" cxnId="{15EB4BBA-89C4-42B5-B425-5B0B2192E7B7}">
      <dgm:prSet/>
      <dgm:spPr/>
      <dgm:t>
        <a:bodyPr/>
        <a:lstStyle/>
        <a:p>
          <a:endParaRPr lang="en-US"/>
        </a:p>
      </dgm:t>
    </dgm:pt>
    <dgm:pt modelId="{620B9609-22C2-40C9-8006-7B7E3DBF43F6}">
      <dgm:prSet/>
      <dgm:spPr/>
      <dgm:t>
        <a:bodyPr/>
        <a:lstStyle/>
        <a:p>
          <a:r>
            <a:rPr lang="cs-CZ" b="1"/>
            <a:t>Výtěr z nosu, nosohltanu</a:t>
          </a:r>
          <a:r>
            <a:rPr lang="cs-CZ" b="0"/>
            <a:t>, krku, bronchiální sekret, BAL, pitevní materiál – stěr z plic</a:t>
          </a:r>
          <a:endParaRPr lang="en-US"/>
        </a:p>
      </dgm:t>
    </dgm:pt>
    <dgm:pt modelId="{3DA8642B-41B6-41DB-8610-C8FE2A2F5943}" type="parTrans" cxnId="{313C4B7B-CF08-449C-A90E-487369A16BFC}">
      <dgm:prSet/>
      <dgm:spPr/>
      <dgm:t>
        <a:bodyPr/>
        <a:lstStyle/>
        <a:p>
          <a:endParaRPr lang="en-US"/>
        </a:p>
      </dgm:t>
    </dgm:pt>
    <dgm:pt modelId="{15FAF95F-D340-42D9-A1FE-E8AA14CED4C8}" type="sibTrans" cxnId="{313C4B7B-CF08-449C-A90E-487369A16BFC}">
      <dgm:prSet/>
      <dgm:spPr/>
      <dgm:t>
        <a:bodyPr/>
        <a:lstStyle/>
        <a:p>
          <a:endParaRPr lang="en-US"/>
        </a:p>
      </dgm:t>
    </dgm:pt>
    <dgm:pt modelId="{A7C8B789-348D-4513-A7C7-032FE5B75089}">
      <dgm:prSet/>
      <dgm:spPr/>
      <dgm:t>
        <a:bodyPr/>
        <a:lstStyle/>
        <a:p>
          <a:r>
            <a:rPr lang="cs-CZ" b="0" u="sng"/>
            <a:t>materiál od klinicky závažných případů chřipky se zasílá do NRL pro chřipku</a:t>
          </a:r>
          <a:endParaRPr lang="en-US"/>
        </a:p>
      </dgm:t>
    </dgm:pt>
    <dgm:pt modelId="{4271F13A-926B-430F-B964-8716B92FD8FA}" type="parTrans" cxnId="{FCB7CD3E-E865-4663-A811-9D9F7A01821D}">
      <dgm:prSet/>
      <dgm:spPr/>
      <dgm:t>
        <a:bodyPr/>
        <a:lstStyle/>
        <a:p>
          <a:endParaRPr lang="en-US"/>
        </a:p>
      </dgm:t>
    </dgm:pt>
    <dgm:pt modelId="{B7830E3D-2D9F-4197-A9DA-D32B52CFB558}" type="sibTrans" cxnId="{FCB7CD3E-E865-4663-A811-9D9F7A01821D}">
      <dgm:prSet/>
      <dgm:spPr/>
      <dgm:t>
        <a:bodyPr/>
        <a:lstStyle/>
        <a:p>
          <a:endParaRPr lang="en-US"/>
        </a:p>
      </dgm:t>
    </dgm:pt>
    <dgm:pt modelId="{FC655CA1-E98B-4D28-B070-1F7273578B6A}">
      <dgm:prSet/>
      <dgm:spPr/>
      <dgm:t>
        <a:bodyPr/>
        <a:lstStyle/>
        <a:p>
          <a:r>
            <a:rPr lang="cs-CZ" b="1"/>
            <a:t>Metody</a:t>
          </a:r>
          <a:endParaRPr lang="en-US"/>
        </a:p>
      </dgm:t>
    </dgm:pt>
    <dgm:pt modelId="{DD281D49-ADCC-45B5-9A5A-077AE029BBC9}" type="parTrans" cxnId="{6BE60D02-3642-43DD-8B7F-E0AD6335539E}">
      <dgm:prSet/>
      <dgm:spPr/>
      <dgm:t>
        <a:bodyPr/>
        <a:lstStyle/>
        <a:p>
          <a:endParaRPr lang="en-US"/>
        </a:p>
      </dgm:t>
    </dgm:pt>
    <dgm:pt modelId="{02A50C4A-22BC-411B-8F98-2213909B143F}" type="sibTrans" cxnId="{6BE60D02-3642-43DD-8B7F-E0AD6335539E}">
      <dgm:prSet/>
      <dgm:spPr/>
      <dgm:t>
        <a:bodyPr/>
        <a:lstStyle/>
        <a:p>
          <a:endParaRPr lang="en-US"/>
        </a:p>
      </dgm:t>
    </dgm:pt>
    <dgm:pt modelId="{69E880C0-D1BE-4A4B-8AFB-B9A59B923BBF}">
      <dgm:prSet/>
      <dgm:spPr/>
      <dgm:t>
        <a:bodyPr/>
        <a:lstStyle/>
        <a:p>
          <a:r>
            <a:rPr lang="cs-CZ" b="0"/>
            <a:t>PCR</a:t>
          </a:r>
          <a:endParaRPr lang="en-US"/>
        </a:p>
      </dgm:t>
    </dgm:pt>
    <dgm:pt modelId="{0FD8EDF3-EB4C-4396-8AE2-119D471FBD44}" type="parTrans" cxnId="{8DFC8BDD-77BA-4706-AF37-89C3C882BC3B}">
      <dgm:prSet/>
      <dgm:spPr/>
      <dgm:t>
        <a:bodyPr/>
        <a:lstStyle/>
        <a:p>
          <a:endParaRPr lang="en-US"/>
        </a:p>
      </dgm:t>
    </dgm:pt>
    <dgm:pt modelId="{55734D84-7199-4366-901D-073228BDD4F2}" type="sibTrans" cxnId="{8DFC8BDD-77BA-4706-AF37-89C3C882BC3B}">
      <dgm:prSet/>
      <dgm:spPr/>
      <dgm:t>
        <a:bodyPr/>
        <a:lstStyle/>
        <a:p>
          <a:endParaRPr lang="en-US"/>
        </a:p>
      </dgm:t>
    </dgm:pt>
    <dgm:pt modelId="{8933B5CD-AC22-4CCF-B292-A69524252CC7}">
      <dgm:prSet/>
      <dgm:spPr/>
      <dgm:t>
        <a:bodyPr/>
        <a:lstStyle/>
        <a:p>
          <a:r>
            <a:rPr lang="cs-CZ" b="0"/>
            <a:t>Imunochromatické testy – rychlá diagnostika v ordinacích PL, při příjmu pacienta</a:t>
          </a:r>
          <a:endParaRPr lang="en-US"/>
        </a:p>
      </dgm:t>
    </dgm:pt>
    <dgm:pt modelId="{F4DE59B3-64FA-44F5-AB78-207E67285E83}" type="parTrans" cxnId="{DB1F8412-89B1-4EFC-87A8-AC534ACC7AA6}">
      <dgm:prSet/>
      <dgm:spPr/>
      <dgm:t>
        <a:bodyPr/>
        <a:lstStyle/>
        <a:p>
          <a:endParaRPr lang="en-US"/>
        </a:p>
      </dgm:t>
    </dgm:pt>
    <dgm:pt modelId="{9DC9D424-DF78-4D6B-8D3B-C70DCCE17083}" type="sibTrans" cxnId="{DB1F8412-89B1-4EFC-87A8-AC534ACC7AA6}">
      <dgm:prSet/>
      <dgm:spPr/>
      <dgm:t>
        <a:bodyPr/>
        <a:lstStyle/>
        <a:p>
          <a:endParaRPr lang="en-US"/>
        </a:p>
      </dgm:t>
    </dgm:pt>
    <dgm:pt modelId="{9E0CE99A-9C69-435E-9B8D-CDF434D73186}" type="pres">
      <dgm:prSet presAssocID="{D85E5D0B-6D72-4DB0-94D3-9B70A0E60718}" presName="linear" presStyleCnt="0">
        <dgm:presLayoutVars>
          <dgm:dir/>
          <dgm:animLvl val="lvl"/>
          <dgm:resizeHandles val="exact"/>
        </dgm:presLayoutVars>
      </dgm:prSet>
      <dgm:spPr/>
    </dgm:pt>
    <dgm:pt modelId="{3CB46677-91C6-4939-85EC-CFAE80596C46}" type="pres">
      <dgm:prSet presAssocID="{25AAE51B-210A-4319-9861-F407EADA00E8}" presName="parentLin" presStyleCnt="0"/>
      <dgm:spPr/>
    </dgm:pt>
    <dgm:pt modelId="{E625DF83-D2FD-4802-8DBE-8C2896FF7839}" type="pres">
      <dgm:prSet presAssocID="{25AAE51B-210A-4319-9861-F407EADA00E8}" presName="parentLeftMargin" presStyleLbl="node1" presStyleIdx="0" presStyleCnt="2"/>
      <dgm:spPr/>
    </dgm:pt>
    <dgm:pt modelId="{337E7A3F-EE36-44AB-B49D-81DE1EA0542C}" type="pres">
      <dgm:prSet presAssocID="{25AAE51B-210A-4319-9861-F407EADA00E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E32ADBC-6DA4-4905-9CF4-2D190F44E236}" type="pres">
      <dgm:prSet presAssocID="{25AAE51B-210A-4319-9861-F407EADA00E8}" presName="negativeSpace" presStyleCnt="0"/>
      <dgm:spPr/>
    </dgm:pt>
    <dgm:pt modelId="{AE0D3BE6-C94B-4A54-8364-D65B2E44B96F}" type="pres">
      <dgm:prSet presAssocID="{25AAE51B-210A-4319-9861-F407EADA00E8}" presName="childText" presStyleLbl="conFgAcc1" presStyleIdx="0" presStyleCnt="2">
        <dgm:presLayoutVars>
          <dgm:bulletEnabled val="1"/>
        </dgm:presLayoutVars>
      </dgm:prSet>
      <dgm:spPr/>
    </dgm:pt>
    <dgm:pt modelId="{0CB3FA26-D6BE-47F3-9691-7EFF0B18AA31}" type="pres">
      <dgm:prSet presAssocID="{F572B9FB-EF86-44B6-883F-A510A59B8C1D}" presName="spaceBetweenRectangles" presStyleCnt="0"/>
      <dgm:spPr/>
    </dgm:pt>
    <dgm:pt modelId="{9020FEC2-B258-48A6-879E-F55F2A983078}" type="pres">
      <dgm:prSet presAssocID="{FC655CA1-E98B-4D28-B070-1F7273578B6A}" presName="parentLin" presStyleCnt="0"/>
      <dgm:spPr/>
    </dgm:pt>
    <dgm:pt modelId="{80657804-E0B5-4C13-B412-CA8B42AE40D4}" type="pres">
      <dgm:prSet presAssocID="{FC655CA1-E98B-4D28-B070-1F7273578B6A}" presName="parentLeftMargin" presStyleLbl="node1" presStyleIdx="0" presStyleCnt="2"/>
      <dgm:spPr/>
    </dgm:pt>
    <dgm:pt modelId="{8827B77E-E813-404E-8D24-C623118A4C5A}" type="pres">
      <dgm:prSet presAssocID="{FC655CA1-E98B-4D28-B070-1F7273578B6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B710022-F0C2-41AB-BE32-92520F44D2F0}" type="pres">
      <dgm:prSet presAssocID="{FC655CA1-E98B-4D28-B070-1F7273578B6A}" presName="negativeSpace" presStyleCnt="0"/>
      <dgm:spPr/>
    </dgm:pt>
    <dgm:pt modelId="{5996632F-CAE5-431D-A8D6-E6407A5A300F}" type="pres">
      <dgm:prSet presAssocID="{FC655CA1-E98B-4D28-B070-1F7273578B6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BE60D02-3642-43DD-8B7F-E0AD6335539E}" srcId="{D85E5D0B-6D72-4DB0-94D3-9B70A0E60718}" destId="{FC655CA1-E98B-4D28-B070-1F7273578B6A}" srcOrd="1" destOrd="0" parTransId="{DD281D49-ADCC-45B5-9A5A-077AE029BBC9}" sibTransId="{02A50C4A-22BC-411B-8F98-2213909B143F}"/>
    <dgm:cxn modelId="{64C3920F-1F05-4BEB-9775-C656674AE563}" type="presOf" srcId="{620B9609-22C2-40C9-8006-7B7E3DBF43F6}" destId="{AE0D3BE6-C94B-4A54-8364-D65B2E44B96F}" srcOrd="0" destOrd="0" presId="urn:microsoft.com/office/officeart/2005/8/layout/list1"/>
    <dgm:cxn modelId="{DB1F8412-89B1-4EFC-87A8-AC534ACC7AA6}" srcId="{FC655CA1-E98B-4D28-B070-1F7273578B6A}" destId="{8933B5CD-AC22-4CCF-B292-A69524252CC7}" srcOrd="1" destOrd="0" parTransId="{F4DE59B3-64FA-44F5-AB78-207E67285E83}" sibTransId="{9DC9D424-DF78-4D6B-8D3B-C70DCCE17083}"/>
    <dgm:cxn modelId="{6D055F14-0903-4146-9853-298B5BFF493B}" type="presOf" srcId="{25AAE51B-210A-4319-9861-F407EADA00E8}" destId="{337E7A3F-EE36-44AB-B49D-81DE1EA0542C}" srcOrd="1" destOrd="0" presId="urn:microsoft.com/office/officeart/2005/8/layout/list1"/>
    <dgm:cxn modelId="{ECC4CC23-1463-4BAA-B912-377E12C1D14D}" type="presOf" srcId="{A7C8B789-348D-4513-A7C7-032FE5B75089}" destId="{AE0D3BE6-C94B-4A54-8364-D65B2E44B96F}" srcOrd="0" destOrd="1" presId="urn:microsoft.com/office/officeart/2005/8/layout/list1"/>
    <dgm:cxn modelId="{04227637-68E9-4F74-9A3C-0ED77A2AA0E0}" type="presOf" srcId="{D85E5D0B-6D72-4DB0-94D3-9B70A0E60718}" destId="{9E0CE99A-9C69-435E-9B8D-CDF434D73186}" srcOrd="0" destOrd="0" presId="urn:microsoft.com/office/officeart/2005/8/layout/list1"/>
    <dgm:cxn modelId="{BC71213C-6209-49AD-8D21-5E7DB6954E71}" type="presOf" srcId="{69E880C0-D1BE-4A4B-8AFB-B9A59B923BBF}" destId="{5996632F-CAE5-431D-A8D6-E6407A5A300F}" srcOrd="0" destOrd="0" presId="urn:microsoft.com/office/officeart/2005/8/layout/list1"/>
    <dgm:cxn modelId="{FCB7CD3E-E865-4663-A811-9D9F7A01821D}" srcId="{25AAE51B-210A-4319-9861-F407EADA00E8}" destId="{A7C8B789-348D-4513-A7C7-032FE5B75089}" srcOrd="1" destOrd="0" parTransId="{4271F13A-926B-430F-B964-8716B92FD8FA}" sibTransId="{B7830E3D-2D9F-4197-A9DA-D32B52CFB558}"/>
    <dgm:cxn modelId="{313C4B7B-CF08-449C-A90E-487369A16BFC}" srcId="{25AAE51B-210A-4319-9861-F407EADA00E8}" destId="{620B9609-22C2-40C9-8006-7B7E3DBF43F6}" srcOrd="0" destOrd="0" parTransId="{3DA8642B-41B6-41DB-8610-C8FE2A2F5943}" sibTransId="{15FAF95F-D340-42D9-A1FE-E8AA14CED4C8}"/>
    <dgm:cxn modelId="{8070E77E-1997-45DC-9E86-4E74CB61A2A6}" type="presOf" srcId="{FC655CA1-E98B-4D28-B070-1F7273578B6A}" destId="{8827B77E-E813-404E-8D24-C623118A4C5A}" srcOrd="1" destOrd="0" presId="urn:microsoft.com/office/officeart/2005/8/layout/list1"/>
    <dgm:cxn modelId="{13E59997-BBFF-4D94-B7FC-79C5150842B9}" type="presOf" srcId="{25AAE51B-210A-4319-9861-F407EADA00E8}" destId="{E625DF83-D2FD-4802-8DBE-8C2896FF7839}" srcOrd="0" destOrd="0" presId="urn:microsoft.com/office/officeart/2005/8/layout/list1"/>
    <dgm:cxn modelId="{EED34FA0-B300-44C4-95CF-B8C7B8808A33}" type="presOf" srcId="{FC655CA1-E98B-4D28-B070-1F7273578B6A}" destId="{80657804-E0B5-4C13-B412-CA8B42AE40D4}" srcOrd="0" destOrd="0" presId="urn:microsoft.com/office/officeart/2005/8/layout/list1"/>
    <dgm:cxn modelId="{15EB4BBA-89C4-42B5-B425-5B0B2192E7B7}" srcId="{D85E5D0B-6D72-4DB0-94D3-9B70A0E60718}" destId="{25AAE51B-210A-4319-9861-F407EADA00E8}" srcOrd="0" destOrd="0" parTransId="{AAC1B263-8734-4D18-BC82-4F899ECD71E9}" sibTransId="{F572B9FB-EF86-44B6-883F-A510A59B8C1D}"/>
    <dgm:cxn modelId="{8DFC8BDD-77BA-4706-AF37-89C3C882BC3B}" srcId="{FC655CA1-E98B-4D28-B070-1F7273578B6A}" destId="{69E880C0-D1BE-4A4B-8AFB-B9A59B923BBF}" srcOrd="0" destOrd="0" parTransId="{0FD8EDF3-EB4C-4396-8AE2-119D471FBD44}" sibTransId="{55734D84-7199-4366-901D-073228BDD4F2}"/>
    <dgm:cxn modelId="{D3E270FE-B949-4ADE-BFF8-B5F8D25F3CDF}" type="presOf" srcId="{8933B5CD-AC22-4CCF-B292-A69524252CC7}" destId="{5996632F-CAE5-431D-A8D6-E6407A5A300F}" srcOrd="0" destOrd="1" presId="urn:microsoft.com/office/officeart/2005/8/layout/list1"/>
    <dgm:cxn modelId="{9CAA1A00-3063-4848-8D05-FAE569370F46}" type="presParOf" srcId="{9E0CE99A-9C69-435E-9B8D-CDF434D73186}" destId="{3CB46677-91C6-4939-85EC-CFAE80596C46}" srcOrd="0" destOrd="0" presId="urn:microsoft.com/office/officeart/2005/8/layout/list1"/>
    <dgm:cxn modelId="{ED9C1204-02EC-4355-8C00-0FAEE61268F7}" type="presParOf" srcId="{3CB46677-91C6-4939-85EC-CFAE80596C46}" destId="{E625DF83-D2FD-4802-8DBE-8C2896FF7839}" srcOrd="0" destOrd="0" presId="urn:microsoft.com/office/officeart/2005/8/layout/list1"/>
    <dgm:cxn modelId="{3EBFE535-5A7C-4710-A426-7B0A00D113F4}" type="presParOf" srcId="{3CB46677-91C6-4939-85EC-CFAE80596C46}" destId="{337E7A3F-EE36-44AB-B49D-81DE1EA0542C}" srcOrd="1" destOrd="0" presId="urn:microsoft.com/office/officeart/2005/8/layout/list1"/>
    <dgm:cxn modelId="{2C83E262-0777-4F49-91C3-482C36E73FE7}" type="presParOf" srcId="{9E0CE99A-9C69-435E-9B8D-CDF434D73186}" destId="{4E32ADBC-6DA4-4905-9CF4-2D190F44E236}" srcOrd="1" destOrd="0" presId="urn:microsoft.com/office/officeart/2005/8/layout/list1"/>
    <dgm:cxn modelId="{23403CE0-CE1D-421C-9F93-AFCC0970BF5F}" type="presParOf" srcId="{9E0CE99A-9C69-435E-9B8D-CDF434D73186}" destId="{AE0D3BE6-C94B-4A54-8364-D65B2E44B96F}" srcOrd="2" destOrd="0" presId="urn:microsoft.com/office/officeart/2005/8/layout/list1"/>
    <dgm:cxn modelId="{E1168077-7901-494A-9CBE-097E6ADF23AC}" type="presParOf" srcId="{9E0CE99A-9C69-435E-9B8D-CDF434D73186}" destId="{0CB3FA26-D6BE-47F3-9691-7EFF0B18AA31}" srcOrd="3" destOrd="0" presId="urn:microsoft.com/office/officeart/2005/8/layout/list1"/>
    <dgm:cxn modelId="{863174CA-0E0E-4120-A471-E68075F1EC42}" type="presParOf" srcId="{9E0CE99A-9C69-435E-9B8D-CDF434D73186}" destId="{9020FEC2-B258-48A6-879E-F55F2A983078}" srcOrd="4" destOrd="0" presId="urn:microsoft.com/office/officeart/2005/8/layout/list1"/>
    <dgm:cxn modelId="{F03A1468-E80C-4014-A3FB-42B06C57DCF3}" type="presParOf" srcId="{9020FEC2-B258-48A6-879E-F55F2A983078}" destId="{80657804-E0B5-4C13-B412-CA8B42AE40D4}" srcOrd="0" destOrd="0" presId="urn:microsoft.com/office/officeart/2005/8/layout/list1"/>
    <dgm:cxn modelId="{92488DAA-1BF7-4C76-AF4F-8D12679A8CD7}" type="presParOf" srcId="{9020FEC2-B258-48A6-879E-F55F2A983078}" destId="{8827B77E-E813-404E-8D24-C623118A4C5A}" srcOrd="1" destOrd="0" presId="urn:microsoft.com/office/officeart/2005/8/layout/list1"/>
    <dgm:cxn modelId="{9F484ACE-989A-4937-AABE-1F86E7A18B2E}" type="presParOf" srcId="{9E0CE99A-9C69-435E-9B8D-CDF434D73186}" destId="{7B710022-F0C2-41AB-BE32-92520F44D2F0}" srcOrd="5" destOrd="0" presId="urn:microsoft.com/office/officeart/2005/8/layout/list1"/>
    <dgm:cxn modelId="{AD20114B-6351-4898-BFE8-F1F659A34320}" type="presParOf" srcId="{9E0CE99A-9C69-435E-9B8D-CDF434D73186}" destId="{5996632F-CAE5-431D-A8D6-E6407A5A300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4FFC71-F3C8-4096-ADE5-A022C01CA1E1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8668AB8-9547-468B-A392-D73F3BC4596E}">
      <dgm:prSet custT="1"/>
      <dgm:spPr/>
      <dgm:t>
        <a:bodyPr/>
        <a:lstStyle/>
        <a:p>
          <a:r>
            <a:rPr lang="cs-CZ" sz="2000" b="0" dirty="0"/>
            <a:t>osoby nad 65 let věku</a:t>
          </a:r>
          <a:endParaRPr lang="en-US" sz="2000" dirty="0"/>
        </a:p>
      </dgm:t>
    </dgm:pt>
    <dgm:pt modelId="{2E522343-5C17-4F2C-8605-3E0BB6CC4CCA}" type="parTrans" cxnId="{FD46D857-0CAE-4D77-B08C-AB2637DD9EAA}">
      <dgm:prSet/>
      <dgm:spPr/>
      <dgm:t>
        <a:bodyPr/>
        <a:lstStyle/>
        <a:p>
          <a:endParaRPr lang="en-US" sz="2000"/>
        </a:p>
      </dgm:t>
    </dgm:pt>
    <dgm:pt modelId="{567C8312-5629-459F-AA3F-FD386EDD8497}" type="sibTrans" cxnId="{FD46D857-0CAE-4D77-B08C-AB2637DD9EAA}">
      <dgm:prSet/>
      <dgm:spPr/>
      <dgm:t>
        <a:bodyPr/>
        <a:lstStyle/>
        <a:p>
          <a:endParaRPr lang="en-US" sz="2000"/>
        </a:p>
      </dgm:t>
    </dgm:pt>
    <dgm:pt modelId="{C4FF19D2-CEFD-4C68-AB27-E14B977C0FCF}">
      <dgm:prSet custT="1"/>
      <dgm:spPr/>
      <dgm:t>
        <a:bodyPr/>
        <a:lstStyle/>
        <a:p>
          <a:r>
            <a:rPr lang="cs-CZ" sz="2000" b="0" dirty="0"/>
            <a:t>osoby s chronickým onemocněním </a:t>
          </a:r>
          <a:endParaRPr lang="en-US" sz="2000" dirty="0"/>
        </a:p>
      </dgm:t>
    </dgm:pt>
    <dgm:pt modelId="{76B37A67-2905-439E-8A77-EC5F37576BD9}" type="parTrans" cxnId="{10120321-52AC-4CCB-BF12-F36C87C239E9}">
      <dgm:prSet/>
      <dgm:spPr/>
      <dgm:t>
        <a:bodyPr/>
        <a:lstStyle/>
        <a:p>
          <a:endParaRPr lang="en-US" sz="2000"/>
        </a:p>
      </dgm:t>
    </dgm:pt>
    <dgm:pt modelId="{DC20380F-B2E2-46F9-A98B-F8D6F25C896A}" type="sibTrans" cxnId="{10120321-52AC-4CCB-BF12-F36C87C239E9}">
      <dgm:prSet/>
      <dgm:spPr/>
      <dgm:t>
        <a:bodyPr/>
        <a:lstStyle/>
        <a:p>
          <a:endParaRPr lang="en-US" sz="2000"/>
        </a:p>
      </dgm:t>
    </dgm:pt>
    <dgm:pt modelId="{0B7FB072-CE07-4C41-A257-CE059B182540}">
      <dgm:prSet custT="1"/>
      <dgm:spPr/>
      <dgm:t>
        <a:bodyPr/>
        <a:lstStyle/>
        <a:p>
          <a:r>
            <a:rPr lang="cs-CZ" sz="2000" b="0"/>
            <a:t>dýchacích cest</a:t>
          </a:r>
          <a:endParaRPr lang="en-US" sz="2000"/>
        </a:p>
      </dgm:t>
    </dgm:pt>
    <dgm:pt modelId="{F12019F6-E93F-4BE2-B2B2-96CA280BFFFF}" type="parTrans" cxnId="{3DE92949-3C45-4512-AD7D-CCA718964A11}">
      <dgm:prSet/>
      <dgm:spPr/>
      <dgm:t>
        <a:bodyPr/>
        <a:lstStyle/>
        <a:p>
          <a:endParaRPr lang="en-US" sz="2000"/>
        </a:p>
      </dgm:t>
    </dgm:pt>
    <dgm:pt modelId="{011CE321-3249-4F30-9CDC-CB70CCC5038F}" type="sibTrans" cxnId="{3DE92949-3C45-4512-AD7D-CCA718964A11}">
      <dgm:prSet/>
      <dgm:spPr/>
      <dgm:t>
        <a:bodyPr/>
        <a:lstStyle/>
        <a:p>
          <a:endParaRPr lang="en-US" sz="2000"/>
        </a:p>
      </dgm:t>
    </dgm:pt>
    <dgm:pt modelId="{1E43139C-301A-4F43-99F5-A4F2AA81F830}">
      <dgm:prSet custT="1"/>
      <dgm:spPr/>
      <dgm:t>
        <a:bodyPr/>
        <a:lstStyle/>
        <a:p>
          <a:r>
            <a:rPr lang="cs-CZ" sz="2000" b="0" dirty="0"/>
            <a:t>srdce a cév</a:t>
          </a:r>
          <a:endParaRPr lang="en-US" sz="2000" dirty="0"/>
        </a:p>
      </dgm:t>
    </dgm:pt>
    <dgm:pt modelId="{8BC97F15-5AB2-421D-A4A8-E994A434699D}" type="parTrans" cxnId="{9A972337-9276-4498-923B-3D59BFA22C94}">
      <dgm:prSet/>
      <dgm:spPr/>
      <dgm:t>
        <a:bodyPr/>
        <a:lstStyle/>
        <a:p>
          <a:endParaRPr lang="en-US" sz="2000"/>
        </a:p>
      </dgm:t>
    </dgm:pt>
    <dgm:pt modelId="{40975A28-F192-4609-B35A-0DEDAF264307}" type="sibTrans" cxnId="{9A972337-9276-4498-923B-3D59BFA22C94}">
      <dgm:prSet/>
      <dgm:spPr/>
      <dgm:t>
        <a:bodyPr/>
        <a:lstStyle/>
        <a:p>
          <a:endParaRPr lang="en-US" sz="2000"/>
        </a:p>
      </dgm:t>
    </dgm:pt>
    <dgm:pt modelId="{D5DFD467-049B-478D-91C3-13733917C9EB}">
      <dgm:prSet custT="1"/>
      <dgm:spPr/>
      <dgm:t>
        <a:bodyPr/>
        <a:lstStyle/>
        <a:p>
          <a:r>
            <a:rPr lang="cs-CZ" sz="2000" b="0"/>
            <a:t>ledvin</a:t>
          </a:r>
          <a:endParaRPr lang="en-US" sz="2000"/>
        </a:p>
      </dgm:t>
    </dgm:pt>
    <dgm:pt modelId="{9E3D63DF-EEA0-4CC4-B2E7-501A41633590}" type="parTrans" cxnId="{01F6A5BE-D40E-4281-A30C-8FBCA8140A6B}">
      <dgm:prSet/>
      <dgm:spPr/>
      <dgm:t>
        <a:bodyPr/>
        <a:lstStyle/>
        <a:p>
          <a:endParaRPr lang="en-US" sz="2000"/>
        </a:p>
      </dgm:t>
    </dgm:pt>
    <dgm:pt modelId="{CD616B8A-9FC3-463E-91FE-1643BB3F6206}" type="sibTrans" cxnId="{01F6A5BE-D40E-4281-A30C-8FBCA8140A6B}">
      <dgm:prSet/>
      <dgm:spPr/>
      <dgm:t>
        <a:bodyPr/>
        <a:lstStyle/>
        <a:p>
          <a:endParaRPr lang="en-US" sz="2000"/>
        </a:p>
      </dgm:t>
    </dgm:pt>
    <dgm:pt modelId="{9A4A99F9-A442-4292-B1D5-CD00D3438997}">
      <dgm:prSet custT="1"/>
      <dgm:spPr/>
      <dgm:t>
        <a:bodyPr/>
        <a:lstStyle/>
        <a:p>
          <a:r>
            <a:rPr lang="cs-CZ" sz="2000" b="0"/>
            <a:t>jater</a:t>
          </a:r>
          <a:endParaRPr lang="en-US" sz="2000"/>
        </a:p>
      </dgm:t>
    </dgm:pt>
    <dgm:pt modelId="{86AAF1A5-33DC-4EC3-85F8-D90B2C04EC81}" type="parTrans" cxnId="{01A52817-4041-4BFF-8764-77627BD000C8}">
      <dgm:prSet/>
      <dgm:spPr/>
      <dgm:t>
        <a:bodyPr/>
        <a:lstStyle/>
        <a:p>
          <a:endParaRPr lang="en-US" sz="2000"/>
        </a:p>
      </dgm:t>
    </dgm:pt>
    <dgm:pt modelId="{01966B00-902C-4FAC-9959-18C4A9AE7B7E}" type="sibTrans" cxnId="{01A52817-4041-4BFF-8764-77627BD000C8}">
      <dgm:prSet/>
      <dgm:spPr/>
      <dgm:t>
        <a:bodyPr/>
        <a:lstStyle/>
        <a:p>
          <a:endParaRPr lang="en-US" sz="2000"/>
        </a:p>
      </dgm:t>
    </dgm:pt>
    <dgm:pt modelId="{DB0A545E-7B64-4D00-A290-DD5EF8627F10}">
      <dgm:prSet custT="1"/>
      <dgm:spPr/>
      <dgm:t>
        <a:bodyPr/>
        <a:lstStyle/>
        <a:p>
          <a:r>
            <a:rPr lang="cs-CZ" sz="2000" b="0"/>
            <a:t>nervové soustavy</a:t>
          </a:r>
          <a:endParaRPr lang="en-US" sz="2000"/>
        </a:p>
      </dgm:t>
    </dgm:pt>
    <dgm:pt modelId="{40710EAA-C1BA-4E7F-B0F6-C77B3040945E}" type="parTrans" cxnId="{9E619EA1-F11D-4C7E-8C78-85660DD1EBE2}">
      <dgm:prSet/>
      <dgm:spPr/>
      <dgm:t>
        <a:bodyPr/>
        <a:lstStyle/>
        <a:p>
          <a:endParaRPr lang="en-US" sz="2000"/>
        </a:p>
      </dgm:t>
    </dgm:pt>
    <dgm:pt modelId="{FF2541D8-D365-448E-B476-722135C23464}" type="sibTrans" cxnId="{9E619EA1-F11D-4C7E-8C78-85660DD1EBE2}">
      <dgm:prSet/>
      <dgm:spPr/>
      <dgm:t>
        <a:bodyPr/>
        <a:lstStyle/>
        <a:p>
          <a:endParaRPr lang="en-US" sz="2000"/>
        </a:p>
      </dgm:t>
    </dgm:pt>
    <dgm:pt modelId="{35758722-2F1E-4E29-B15B-CF9BB4179811}">
      <dgm:prSet custT="1"/>
      <dgm:spPr/>
      <dgm:t>
        <a:bodyPr/>
        <a:lstStyle/>
        <a:p>
          <a:r>
            <a:rPr lang="cs-CZ" sz="2000" b="0"/>
            <a:t>osoby s DM</a:t>
          </a:r>
          <a:endParaRPr lang="en-US" sz="2000"/>
        </a:p>
      </dgm:t>
    </dgm:pt>
    <dgm:pt modelId="{F1EB5D4A-BC1D-4CDE-8B71-1CC0DFDAB0B9}" type="parTrans" cxnId="{508EE2BB-F407-4407-B4E6-5ECF22A3EF45}">
      <dgm:prSet/>
      <dgm:spPr/>
      <dgm:t>
        <a:bodyPr/>
        <a:lstStyle/>
        <a:p>
          <a:endParaRPr lang="en-US" sz="2000"/>
        </a:p>
      </dgm:t>
    </dgm:pt>
    <dgm:pt modelId="{9B45AF3A-89D8-48ED-ADE5-1D5EAF776B57}" type="sibTrans" cxnId="{508EE2BB-F407-4407-B4E6-5ECF22A3EF45}">
      <dgm:prSet/>
      <dgm:spPr/>
      <dgm:t>
        <a:bodyPr/>
        <a:lstStyle/>
        <a:p>
          <a:endParaRPr lang="en-US" sz="2000"/>
        </a:p>
      </dgm:t>
    </dgm:pt>
    <dgm:pt modelId="{55C57B14-A215-4731-AB46-0275AF9DA960}">
      <dgm:prSet custT="1"/>
      <dgm:spPr/>
      <dgm:t>
        <a:bodyPr/>
        <a:lstStyle/>
        <a:p>
          <a:r>
            <a:rPr lang="cs-CZ" sz="2000" b="0"/>
            <a:t>obézní</a:t>
          </a:r>
          <a:endParaRPr lang="en-US" sz="2000"/>
        </a:p>
      </dgm:t>
    </dgm:pt>
    <dgm:pt modelId="{3E228504-9579-49A2-A95A-E3ED23B88929}" type="parTrans" cxnId="{9001AFAC-B265-4514-ADA2-32091D1734DE}">
      <dgm:prSet/>
      <dgm:spPr/>
      <dgm:t>
        <a:bodyPr/>
        <a:lstStyle/>
        <a:p>
          <a:endParaRPr lang="en-US" sz="2000"/>
        </a:p>
      </dgm:t>
    </dgm:pt>
    <dgm:pt modelId="{B29E9520-8D41-4484-9977-C6CB4503ED91}" type="sibTrans" cxnId="{9001AFAC-B265-4514-ADA2-32091D1734DE}">
      <dgm:prSet/>
      <dgm:spPr/>
      <dgm:t>
        <a:bodyPr/>
        <a:lstStyle/>
        <a:p>
          <a:endParaRPr lang="en-US" sz="2000"/>
        </a:p>
      </dgm:t>
    </dgm:pt>
    <dgm:pt modelId="{E538C683-6B07-4845-87CD-DBF47C2279C0}">
      <dgm:prSet custT="1"/>
      <dgm:spPr/>
      <dgm:t>
        <a:bodyPr/>
        <a:lstStyle/>
        <a:p>
          <a:r>
            <a:rPr lang="cs-CZ" sz="2000" b="0"/>
            <a:t>imunosuprimovaní (primárně a sekundárně)</a:t>
          </a:r>
          <a:endParaRPr lang="en-US" sz="2000"/>
        </a:p>
      </dgm:t>
    </dgm:pt>
    <dgm:pt modelId="{3CDDE298-AF04-417E-A4AA-F851B53D9198}" type="parTrans" cxnId="{F7B3CA0B-6D90-428D-A104-1013AD5F7113}">
      <dgm:prSet/>
      <dgm:spPr/>
      <dgm:t>
        <a:bodyPr/>
        <a:lstStyle/>
        <a:p>
          <a:endParaRPr lang="en-US" sz="2000"/>
        </a:p>
      </dgm:t>
    </dgm:pt>
    <dgm:pt modelId="{F8B06CFE-9A8B-4FE3-904C-F669FEC3E855}" type="sibTrans" cxnId="{F7B3CA0B-6D90-428D-A104-1013AD5F7113}">
      <dgm:prSet/>
      <dgm:spPr/>
      <dgm:t>
        <a:bodyPr/>
        <a:lstStyle/>
        <a:p>
          <a:endParaRPr lang="en-US" sz="2000"/>
        </a:p>
      </dgm:t>
    </dgm:pt>
    <dgm:pt modelId="{028EEB94-56E4-4440-B74F-5999618B97F8}">
      <dgm:prSet custT="1"/>
      <dgm:spPr/>
      <dgm:t>
        <a:bodyPr/>
        <a:lstStyle/>
        <a:p>
          <a:r>
            <a:rPr lang="cs-CZ" sz="2000" b="0"/>
            <a:t>těhotné</a:t>
          </a:r>
          <a:endParaRPr lang="en-US" sz="2000"/>
        </a:p>
      </dgm:t>
    </dgm:pt>
    <dgm:pt modelId="{51D6423F-409D-4424-A1B1-CCE647F41D86}" type="parTrans" cxnId="{6FD48A82-089F-4427-A5F9-B66DA17A8FD8}">
      <dgm:prSet/>
      <dgm:spPr/>
      <dgm:t>
        <a:bodyPr/>
        <a:lstStyle/>
        <a:p>
          <a:endParaRPr lang="en-US" sz="2000"/>
        </a:p>
      </dgm:t>
    </dgm:pt>
    <dgm:pt modelId="{E5123B45-1879-4B3C-9075-53D937A37293}" type="sibTrans" cxnId="{6FD48A82-089F-4427-A5F9-B66DA17A8FD8}">
      <dgm:prSet/>
      <dgm:spPr/>
      <dgm:t>
        <a:bodyPr/>
        <a:lstStyle/>
        <a:p>
          <a:endParaRPr lang="en-US" sz="2000"/>
        </a:p>
      </dgm:t>
    </dgm:pt>
    <dgm:pt modelId="{160DAC7B-D5C0-448A-BB62-FAC7C7C7CE1F}" type="pres">
      <dgm:prSet presAssocID="{304FFC71-F3C8-4096-ADE5-A022C01CA1E1}" presName="linear" presStyleCnt="0">
        <dgm:presLayoutVars>
          <dgm:animLvl val="lvl"/>
          <dgm:resizeHandles val="exact"/>
        </dgm:presLayoutVars>
      </dgm:prSet>
      <dgm:spPr/>
    </dgm:pt>
    <dgm:pt modelId="{CFEEB3FC-9CF9-4F8C-ABCF-C2256562FEC9}" type="pres">
      <dgm:prSet presAssocID="{68668AB8-9547-468B-A392-D73F3BC4596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32669B1-37FD-400D-A223-52EFB66EC13E}" type="pres">
      <dgm:prSet presAssocID="{567C8312-5629-459F-AA3F-FD386EDD8497}" presName="spacer" presStyleCnt="0"/>
      <dgm:spPr/>
    </dgm:pt>
    <dgm:pt modelId="{F2A1191A-B5C4-445F-946D-3FDCAA4A079A}" type="pres">
      <dgm:prSet presAssocID="{C4FF19D2-CEFD-4C68-AB27-E14B977C0FC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E48A0550-B31C-40F3-A987-57F360150CEC}" type="pres">
      <dgm:prSet presAssocID="{C4FF19D2-CEFD-4C68-AB27-E14B977C0FCF}" presName="childText" presStyleLbl="revTx" presStyleIdx="0" presStyleCnt="1">
        <dgm:presLayoutVars>
          <dgm:bulletEnabled val="1"/>
        </dgm:presLayoutVars>
      </dgm:prSet>
      <dgm:spPr/>
    </dgm:pt>
    <dgm:pt modelId="{C37F5F6B-2A34-47F2-AA98-F408FBE92FCF}" type="pres">
      <dgm:prSet presAssocID="{35758722-2F1E-4E29-B15B-CF9BB417981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B9BCFB1-C756-46DD-AF14-63FCD86862FB}" type="pres">
      <dgm:prSet presAssocID="{9B45AF3A-89D8-48ED-ADE5-1D5EAF776B57}" presName="spacer" presStyleCnt="0"/>
      <dgm:spPr/>
    </dgm:pt>
    <dgm:pt modelId="{936C17C1-F69A-4542-A224-0900B986E885}" type="pres">
      <dgm:prSet presAssocID="{55C57B14-A215-4731-AB46-0275AF9DA96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A98210C-7483-4A43-B867-A74F3D9591E3}" type="pres">
      <dgm:prSet presAssocID="{B29E9520-8D41-4484-9977-C6CB4503ED91}" presName="spacer" presStyleCnt="0"/>
      <dgm:spPr/>
    </dgm:pt>
    <dgm:pt modelId="{DD4B3798-5A44-41DD-878A-A45A8F9F3903}" type="pres">
      <dgm:prSet presAssocID="{E538C683-6B07-4845-87CD-DBF47C2279C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EB34044-6FDF-44F8-A84B-F2EE28CCA10B}" type="pres">
      <dgm:prSet presAssocID="{F8B06CFE-9A8B-4FE3-904C-F669FEC3E855}" presName="spacer" presStyleCnt="0"/>
      <dgm:spPr/>
    </dgm:pt>
    <dgm:pt modelId="{C43D9B82-B914-484C-8FFA-ADDAD55D0D82}" type="pres">
      <dgm:prSet presAssocID="{028EEB94-56E4-4440-B74F-5999618B97F8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72C76103-C65B-4346-B3ED-B8D80A3184D9}" type="presOf" srcId="{1E43139C-301A-4F43-99F5-A4F2AA81F830}" destId="{E48A0550-B31C-40F3-A987-57F360150CEC}" srcOrd="0" destOrd="1" presId="urn:microsoft.com/office/officeart/2005/8/layout/vList2"/>
    <dgm:cxn modelId="{F7B3CA0B-6D90-428D-A104-1013AD5F7113}" srcId="{304FFC71-F3C8-4096-ADE5-A022C01CA1E1}" destId="{E538C683-6B07-4845-87CD-DBF47C2279C0}" srcOrd="4" destOrd="0" parTransId="{3CDDE298-AF04-417E-A4AA-F851B53D9198}" sibTransId="{F8B06CFE-9A8B-4FE3-904C-F669FEC3E855}"/>
    <dgm:cxn modelId="{01A52817-4041-4BFF-8764-77627BD000C8}" srcId="{C4FF19D2-CEFD-4C68-AB27-E14B977C0FCF}" destId="{9A4A99F9-A442-4292-B1D5-CD00D3438997}" srcOrd="3" destOrd="0" parTransId="{86AAF1A5-33DC-4EC3-85F8-D90B2C04EC81}" sibTransId="{01966B00-902C-4FAC-9959-18C4A9AE7B7E}"/>
    <dgm:cxn modelId="{10120321-52AC-4CCB-BF12-F36C87C239E9}" srcId="{304FFC71-F3C8-4096-ADE5-A022C01CA1E1}" destId="{C4FF19D2-CEFD-4C68-AB27-E14B977C0FCF}" srcOrd="1" destOrd="0" parTransId="{76B37A67-2905-439E-8A77-EC5F37576BD9}" sibTransId="{DC20380F-B2E2-46F9-A98B-F8D6F25C896A}"/>
    <dgm:cxn modelId="{9A972337-9276-4498-923B-3D59BFA22C94}" srcId="{C4FF19D2-CEFD-4C68-AB27-E14B977C0FCF}" destId="{1E43139C-301A-4F43-99F5-A4F2AA81F830}" srcOrd="1" destOrd="0" parTransId="{8BC97F15-5AB2-421D-A4A8-E994A434699D}" sibTransId="{40975A28-F192-4609-B35A-0DEDAF264307}"/>
    <dgm:cxn modelId="{1E08363A-8595-4AE4-9043-4BD2F4D523D8}" type="presOf" srcId="{E538C683-6B07-4845-87CD-DBF47C2279C0}" destId="{DD4B3798-5A44-41DD-878A-A45A8F9F3903}" srcOrd="0" destOrd="0" presId="urn:microsoft.com/office/officeart/2005/8/layout/vList2"/>
    <dgm:cxn modelId="{F2B1E464-B604-4A69-BA53-3DD0FF618AC9}" type="presOf" srcId="{DB0A545E-7B64-4D00-A290-DD5EF8627F10}" destId="{E48A0550-B31C-40F3-A987-57F360150CEC}" srcOrd="0" destOrd="4" presId="urn:microsoft.com/office/officeart/2005/8/layout/vList2"/>
    <dgm:cxn modelId="{832F9867-E13F-4085-9BA2-377DAD755C40}" type="presOf" srcId="{9A4A99F9-A442-4292-B1D5-CD00D3438997}" destId="{E48A0550-B31C-40F3-A987-57F360150CEC}" srcOrd="0" destOrd="3" presId="urn:microsoft.com/office/officeart/2005/8/layout/vList2"/>
    <dgm:cxn modelId="{3DE92949-3C45-4512-AD7D-CCA718964A11}" srcId="{C4FF19D2-CEFD-4C68-AB27-E14B977C0FCF}" destId="{0B7FB072-CE07-4C41-A257-CE059B182540}" srcOrd="0" destOrd="0" parTransId="{F12019F6-E93F-4BE2-B2B2-96CA280BFFFF}" sibTransId="{011CE321-3249-4F30-9CDC-CB70CCC5038F}"/>
    <dgm:cxn modelId="{FD46D857-0CAE-4D77-B08C-AB2637DD9EAA}" srcId="{304FFC71-F3C8-4096-ADE5-A022C01CA1E1}" destId="{68668AB8-9547-468B-A392-D73F3BC4596E}" srcOrd="0" destOrd="0" parTransId="{2E522343-5C17-4F2C-8605-3E0BB6CC4CCA}" sibTransId="{567C8312-5629-459F-AA3F-FD386EDD8497}"/>
    <dgm:cxn modelId="{6FD48A82-089F-4427-A5F9-B66DA17A8FD8}" srcId="{304FFC71-F3C8-4096-ADE5-A022C01CA1E1}" destId="{028EEB94-56E4-4440-B74F-5999618B97F8}" srcOrd="5" destOrd="0" parTransId="{51D6423F-409D-4424-A1B1-CCE647F41D86}" sibTransId="{E5123B45-1879-4B3C-9075-53D937A37293}"/>
    <dgm:cxn modelId="{EB639A84-A3A9-418D-A7FD-BAAE58FF47EE}" type="presOf" srcId="{68668AB8-9547-468B-A392-D73F3BC4596E}" destId="{CFEEB3FC-9CF9-4F8C-ABCF-C2256562FEC9}" srcOrd="0" destOrd="0" presId="urn:microsoft.com/office/officeart/2005/8/layout/vList2"/>
    <dgm:cxn modelId="{34968286-3E50-4791-8AD7-703B741329CB}" type="presOf" srcId="{D5DFD467-049B-478D-91C3-13733917C9EB}" destId="{E48A0550-B31C-40F3-A987-57F360150CEC}" srcOrd="0" destOrd="2" presId="urn:microsoft.com/office/officeart/2005/8/layout/vList2"/>
    <dgm:cxn modelId="{F24C7A91-BF38-4315-8FB4-67B9449FBB57}" type="presOf" srcId="{304FFC71-F3C8-4096-ADE5-A022C01CA1E1}" destId="{160DAC7B-D5C0-448A-BB62-FAC7C7C7CE1F}" srcOrd="0" destOrd="0" presId="urn:microsoft.com/office/officeart/2005/8/layout/vList2"/>
    <dgm:cxn modelId="{A945CA93-C46C-4884-82BB-D065CC54369F}" type="presOf" srcId="{35758722-2F1E-4E29-B15B-CF9BB4179811}" destId="{C37F5F6B-2A34-47F2-AA98-F408FBE92FCF}" srcOrd="0" destOrd="0" presId="urn:microsoft.com/office/officeart/2005/8/layout/vList2"/>
    <dgm:cxn modelId="{9E619EA1-F11D-4C7E-8C78-85660DD1EBE2}" srcId="{C4FF19D2-CEFD-4C68-AB27-E14B977C0FCF}" destId="{DB0A545E-7B64-4D00-A290-DD5EF8627F10}" srcOrd="4" destOrd="0" parTransId="{40710EAA-C1BA-4E7F-B0F6-C77B3040945E}" sibTransId="{FF2541D8-D365-448E-B476-722135C23464}"/>
    <dgm:cxn modelId="{190F2EA7-2E62-4DC2-905E-5D9B4CFC0B20}" type="presOf" srcId="{0B7FB072-CE07-4C41-A257-CE059B182540}" destId="{E48A0550-B31C-40F3-A987-57F360150CEC}" srcOrd="0" destOrd="0" presId="urn:microsoft.com/office/officeart/2005/8/layout/vList2"/>
    <dgm:cxn modelId="{9001AFAC-B265-4514-ADA2-32091D1734DE}" srcId="{304FFC71-F3C8-4096-ADE5-A022C01CA1E1}" destId="{55C57B14-A215-4731-AB46-0275AF9DA960}" srcOrd="3" destOrd="0" parTransId="{3E228504-9579-49A2-A95A-E3ED23B88929}" sibTransId="{B29E9520-8D41-4484-9977-C6CB4503ED91}"/>
    <dgm:cxn modelId="{508EE2BB-F407-4407-B4E6-5ECF22A3EF45}" srcId="{304FFC71-F3C8-4096-ADE5-A022C01CA1E1}" destId="{35758722-2F1E-4E29-B15B-CF9BB4179811}" srcOrd="2" destOrd="0" parTransId="{F1EB5D4A-BC1D-4CDE-8B71-1CC0DFDAB0B9}" sibTransId="{9B45AF3A-89D8-48ED-ADE5-1D5EAF776B57}"/>
    <dgm:cxn modelId="{01F6A5BE-D40E-4281-A30C-8FBCA8140A6B}" srcId="{C4FF19D2-CEFD-4C68-AB27-E14B977C0FCF}" destId="{D5DFD467-049B-478D-91C3-13733917C9EB}" srcOrd="2" destOrd="0" parTransId="{9E3D63DF-EEA0-4CC4-B2E7-501A41633590}" sibTransId="{CD616B8A-9FC3-463E-91FE-1643BB3F6206}"/>
    <dgm:cxn modelId="{0462C4E0-F767-431D-A2A7-DF87FAFADD70}" type="presOf" srcId="{028EEB94-56E4-4440-B74F-5999618B97F8}" destId="{C43D9B82-B914-484C-8FFA-ADDAD55D0D82}" srcOrd="0" destOrd="0" presId="urn:microsoft.com/office/officeart/2005/8/layout/vList2"/>
    <dgm:cxn modelId="{9E2521FC-7DCB-442B-9433-A9F336B158C7}" type="presOf" srcId="{C4FF19D2-CEFD-4C68-AB27-E14B977C0FCF}" destId="{F2A1191A-B5C4-445F-946D-3FDCAA4A079A}" srcOrd="0" destOrd="0" presId="urn:microsoft.com/office/officeart/2005/8/layout/vList2"/>
    <dgm:cxn modelId="{5DD840FD-4016-471F-B088-6BAE1C6498E2}" type="presOf" srcId="{55C57B14-A215-4731-AB46-0275AF9DA960}" destId="{936C17C1-F69A-4542-A224-0900B986E885}" srcOrd="0" destOrd="0" presId="urn:microsoft.com/office/officeart/2005/8/layout/vList2"/>
    <dgm:cxn modelId="{984DCF7C-31CD-402F-854D-1C58D29D49C2}" type="presParOf" srcId="{160DAC7B-D5C0-448A-BB62-FAC7C7C7CE1F}" destId="{CFEEB3FC-9CF9-4F8C-ABCF-C2256562FEC9}" srcOrd="0" destOrd="0" presId="urn:microsoft.com/office/officeart/2005/8/layout/vList2"/>
    <dgm:cxn modelId="{BB3AAE15-65C8-468A-9231-6790C7CBA686}" type="presParOf" srcId="{160DAC7B-D5C0-448A-BB62-FAC7C7C7CE1F}" destId="{732669B1-37FD-400D-A223-52EFB66EC13E}" srcOrd="1" destOrd="0" presId="urn:microsoft.com/office/officeart/2005/8/layout/vList2"/>
    <dgm:cxn modelId="{E40CE20D-CE16-4F04-BB57-2DE7AE2E2C21}" type="presParOf" srcId="{160DAC7B-D5C0-448A-BB62-FAC7C7C7CE1F}" destId="{F2A1191A-B5C4-445F-946D-3FDCAA4A079A}" srcOrd="2" destOrd="0" presId="urn:microsoft.com/office/officeart/2005/8/layout/vList2"/>
    <dgm:cxn modelId="{76EF297A-57AE-4A67-83E1-A7B592678F2F}" type="presParOf" srcId="{160DAC7B-D5C0-448A-BB62-FAC7C7C7CE1F}" destId="{E48A0550-B31C-40F3-A987-57F360150CEC}" srcOrd="3" destOrd="0" presId="urn:microsoft.com/office/officeart/2005/8/layout/vList2"/>
    <dgm:cxn modelId="{EE1EF28E-E304-46F6-8C04-29696A545283}" type="presParOf" srcId="{160DAC7B-D5C0-448A-BB62-FAC7C7C7CE1F}" destId="{C37F5F6B-2A34-47F2-AA98-F408FBE92FCF}" srcOrd="4" destOrd="0" presId="urn:microsoft.com/office/officeart/2005/8/layout/vList2"/>
    <dgm:cxn modelId="{F471DBEA-F4AF-4EC9-A3EC-49AE39983E78}" type="presParOf" srcId="{160DAC7B-D5C0-448A-BB62-FAC7C7C7CE1F}" destId="{4B9BCFB1-C756-46DD-AF14-63FCD86862FB}" srcOrd="5" destOrd="0" presId="urn:microsoft.com/office/officeart/2005/8/layout/vList2"/>
    <dgm:cxn modelId="{840BC16B-4961-4E6F-90E6-376EE40785B5}" type="presParOf" srcId="{160DAC7B-D5C0-448A-BB62-FAC7C7C7CE1F}" destId="{936C17C1-F69A-4542-A224-0900B986E885}" srcOrd="6" destOrd="0" presId="urn:microsoft.com/office/officeart/2005/8/layout/vList2"/>
    <dgm:cxn modelId="{BD174461-324B-4B6E-B6EA-9F105D67F30A}" type="presParOf" srcId="{160DAC7B-D5C0-448A-BB62-FAC7C7C7CE1F}" destId="{CA98210C-7483-4A43-B867-A74F3D9591E3}" srcOrd="7" destOrd="0" presId="urn:microsoft.com/office/officeart/2005/8/layout/vList2"/>
    <dgm:cxn modelId="{7F9DF84A-7583-4375-A1F9-7562B4842302}" type="presParOf" srcId="{160DAC7B-D5C0-448A-BB62-FAC7C7C7CE1F}" destId="{DD4B3798-5A44-41DD-878A-A45A8F9F3903}" srcOrd="8" destOrd="0" presId="urn:microsoft.com/office/officeart/2005/8/layout/vList2"/>
    <dgm:cxn modelId="{FCBFF9D6-1A8D-4DFE-9E5A-6DF05A331FBC}" type="presParOf" srcId="{160DAC7B-D5C0-448A-BB62-FAC7C7C7CE1F}" destId="{EEB34044-6FDF-44F8-A84B-F2EE28CCA10B}" srcOrd="9" destOrd="0" presId="urn:microsoft.com/office/officeart/2005/8/layout/vList2"/>
    <dgm:cxn modelId="{F8501312-A6C5-4F55-96B3-D2B79DD20904}" type="presParOf" srcId="{160DAC7B-D5C0-448A-BB62-FAC7C7C7CE1F}" destId="{C43D9B82-B914-484C-8FFA-ADDAD55D0D8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BA6E6C-2EEA-468B-B63E-F4B727204E2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4C7BDD-52F7-49B5-87A7-6C673B9F3DEC}">
      <dgm:prSet custT="1"/>
      <dgm:spPr/>
      <dgm:t>
        <a:bodyPr/>
        <a:lstStyle/>
        <a:p>
          <a:r>
            <a:rPr lang="cs-CZ" sz="1600" b="0" dirty="0"/>
            <a:t>provází člověka od pravěku</a:t>
          </a:r>
          <a:endParaRPr lang="en-US" sz="1600" dirty="0"/>
        </a:p>
      </dgm:t>
    </dgm:pt>
    <dgm:pt modelId="{7FC3BCBC-CC53-402F-B4AC-7BFF5197C168}" type="parTrans" cxnId="{29B0CECC-E102-4964-9EBF-F4941B567581}">
      <dgm:prSet/>
      <dgm:spPr/>
      <dgm:t>
        <a:bodyPr/>
        <a:lstStyle/>
        <a:p>
          <a:endParaRPr lang="en-US" sz="1600"/>
        </a:p>
      </dgm:t>
    </dgm:pt>
    <dgm:pt modelId="{97268EF6-22AF-4F9F-A225-7983B938D7BC}" type="sibTrans" cxnId="{29B0CECC-E102-4964-9EBF-F4941B567581}">
      <dgm:prSet/>
      <dgm:spPr/>
      <dgm:t>
        <a:bodyPr/>
        <a:lstStyle/>
        <a:p>
          <a:endParaRPr lang="en-US" sz="1600"/>
        </a:p>
      </dgm:t>
    </dgm:pt>
    <dgm:pt modelId="{49FB39B3-9382-426F-82F3-6BFDB0B1F25E}">
      <dgm:prSet custT="1"/>
      <dgm:spPr/>
      <dgm:t>
        <a:bodyPr/>
        <a:lstStyle/>
        <a:p>
          <a:r>
            <a:rPr lang="cs-CZ" sz="1600" b="0"/>
            <a:t>synonymum úbytě, souchotě, ftíza</a:t>
          </a:r>
          <a:endParaRPr lang="en-US" sz="1600"/>
        </a:p>
      </dgm:t>
    </dgm:pt>
    <dgm:pt modelId="{3C72BC5B-4842-430D-9EB8-90A1389C98C6}" type="parTrans" cxnId="{470D7157-580B-452C-8A4A-62758ACA6D86}">
      <dgm:prSet/>
      <dgm:spPr/>
      <dgm:t>
        <a:bodyPr/>
        <a:lstStyle/>
        <a:p>
          <a:endParaRPr lang="en-US" sz="1600"/>
        </a:p>
      </dgm:t>
    </dgm:pt>
    <dgm:pt modelId="{C52EB625-3190-4798-B705-E0EBBE5F19E7}" type="sibTrans" cxnId="{470D7157-580B-452C-8A4A-62758ACA6D86}">
      <dgm:prSet/>
      <dgm:spPr/>
      <dgm:t>
        <a:bodyPr/>
        <a:lstStyle/>
        <a:p>
          <a:endParaRPr lang="en-US" sz="1600"/>
        </a:p>
      </dgm:t>
    </dgm:pt>
    <dgm:pt modelId="{750741BF-4B53-4B30-94A9-8CD5056E4E31}">
      <dgm:prSet custT="1"/>
      <dgm:spPr/>
      <dgm:t>
        <a:bodyPr/>
        <a:lstStyle/>
        <a:p>
          <a:r>
            <a:rPr lang="cs-CZ" sz="1600" b="0"/>
            <a:t>název TBC od 19. století</a:t>
          </a:r>
          <a:endParaRPr lang="en-US" sz="1600"/>
        </a:p>
      </dgm:t>
    </dgm:pt>
    <dgm:pt modelId="{E11CBC7A-7C34-4FE7-AE0A-2F490531F6E2}" type="parTrans" cxnId="{C0AB3F6E-8304-47DC-8D31-7B8D782A6AAC}">
      <dgm:prSet/>
      <dgm:spPr/>
      <dgm:t>
        <a:bodyPr/>
        <a:lstStyle/>
        <a:p>
          <a:endParaRPr lang="en-US" sz="1600"/>
        </a:p>
      </dgm:t>
    </dgm:pt>
    <dgm:pt modelId="{DD75FAAE-B49C-442B-8A23-169C9B618101}" type="sibTrans" cxnId="{C0AB3F6E-8304-47DC-8D31-7B8D782A6AAC}">
      <dgm:prSet/>
      <dgm:spPr/>
      <dgm:t>
        <a:bodyPr/>
        <a:lstStyle/>
        <a:p>
          <a:endParaRPr lang="en-US" sz="1600"/>
        </a:p>
      </dgm:t>
    </dgm:pt>
    <dgm:pt modelId="{3D534B6B-C188-4F50-B985-C90B486A2325}">
      <dgm:prSet custT="1"/>
      <dgm:spPr/>
      <dgm:t>
        <a:bodyPr/>
        <a:lstStyle/>
        <a:p>
          <a:r>
            <a:rPr lang="cs-CZ" sz="1600" b="0" dirty="0"/>
            <a:t>jedna z nejčastějších příčin úmrtí na infekční choroby</a:t>
          </a:r>
          <a:endParaRPr lang="en-US" sz="1600" dirty="0"/>
        </a:p>
      </dgm:t>
    </dgm:pt>
    <dgm:pt modelId="{A5FCDB7D-D6F4-4715-8515-268149FD2763}" type="parTrans" cxnId="{22265F59-A183-4620-A2ED-15E377DC96AC}">
      <dgm:prSet/>
      <dgm:spPr/>
      <dgm:t>
        <a:bodyPr/>
        <a:lstStyle/>
        <a:p>
          <a:endParaRPr lang="en-US" sz="1600"/>
        </a:p>
      </dgm:t>
    </dgm:pt>
    <dgm:pt modelId="{19190CA8-8B77-4079-BD76-F70E7291D2DF}" type="sibTrans" cxnId="{22265F59-A183-4620-A2ED-15E377DC96AC}">
      <dgm:prSet/>
      <dgm:spPr/>
      <dgm:t>
        <a:bodyPr/>
        <a:lstStyle/>
        <a:p>
          <a:endParaRPr lang="en-US" sz="1600"/>
        </a:p>
      </dgm:t>
    </dgm:pt>
    <dgm:pt modelId="{4D6985C5-0C1F-48F2-A938-7E44249E608D}">
      <dgm:prSet custT="1"/>
      <dgm:spPr/>
      <dgm:t>
        <a:bodyPr/>
        <a:lstStyle/>
        <a:p>
          <a:r>
            <a:rPr lang="cs-CZ" sz="1600" b="0"/>
            <a:t>globální celosvětový problém</a:t>
          </a:r>
          <a:endParaRPr lang="en-US" sz="1600"/>
        </a:p>
      </dgm:t>
    </dgm:pt>
    <dgm:pt modelId="{8D13708F-C605-4CE6-BF34-29EE3BAF8CFF}" type="parTrans" cxnId="{C4919352-6EE9-42C3-97A4-43CD24E85A4A}">
      <dgm:prSet/>
      <dgm:spPr/>
      <dgm:t>
        <a:bodyPr/>
        <a:lstStyle/>
        <a:p>
          <a:endParaRPr lang="en-US" sz="1600"/>
        </a:p>
      </dgm:t>
    </dgm:pt>
    <dgm:pt modelId="{D30458D4-5F5E-4A78-85EA-5EDEFAE21350}" type="sibTrans" cxnId="{C4919352-6EE9-42C3-97A4-43CD24E85A4A}">
      <dgm:prSet/>
      <dgm:spPr/>
      <dgm:t>
        <a:bodyPr/>
        <a:lstStyle/>
        <a:p>
          <a:endParaRPr lang="en-US" sz="1600"/>
        </a:p>
      </dgm:t>
    </dgm:pt>
    <dgm:pt modelId="{B434F48C-ADDC-40D0-8561-4DAC664E3C3A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600" b="0" dirty="0"/>
            <a:t>každý rok onemocní více než 10 mil. lidí TBC</a:t>
          </a:r>
        </a:p>
      </dgm:t>
    </dgm:pt>
    <dgm:pt modelId="{E1CCB15B-B7CD-4FC1-A105-9866ACCC896C}" type="parTrans" cxnId="{193F60B4-744E-4D17-BE7D-D7272788E778}">
      <dgm:prSet/>
      <dgm:spPr/>
      <dgm:t>
        <a:bodyPr/>
        <a:lstStyle/>
        <a:p>
          <a:endParaRPr lang="en-US" sz="1600"/>
        </a:p>
      </dgm:t>
    </dgm:pt>
    <dgm:pt modelId="{7779B8F8-21F1-42D9-A3FA-CEE4B3E26F73}" type="sibTrans" cxnId="{193F60B4-744E-4D17-BE7D-D7272788E778}">
      <dgm:prSet/>
      <dgm:spPr/>
      <dgm:t>
        <a:bodyPr/>
        <a:lstStyle/>
        <a:p>
          <a:endParaRPr lang="en-US" sz="1600"/>
        </a:p>
      </dgm:t>
    </dgm:pt>
    <dgm:pt modelId="{1FCE31E2-B9BE-49CE-9D55-85B949CAFB2D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600" b="0" dirty="0"/>
            <a:t>přibližně 1,5 mil osob na TBC každoročně zemře</a:t>
          </a:r>
          <a:endParaRPr lang="en-US" sz="1600" dirty="0"/>
        </a:p>
        <a:p>
          <a:endParaRPr lang="en-US" sz="1600" dirty="0"/>
        </a:p>
      </dgm:t>
    </dgm:pt>
    <dgm:pt modelId="{39E1A9B9-1CC1-4EDC-8F67-F6FD8B89AD20}" type="parTrans" cxnId="{E34F8DEB-8636-4894-92C0-17BBBA60ECBF}">
      <dgm:prSet/>
      <dgm:spPr/>
      <dgm:t>
        <a:bodyPr/>
        <a:lstStyle/>
        <a:p>
          <a:endParaRPr lang="en-US" sz="1600"/>
        </a:p>
      </dgm:t>
    </dgm:pt>
    <dgm:pt modelId="{FAD8FDCE-6054-4268-BF7C-A1F12A9819E3}" type="sibTrans" cxnId="{E34F8DEB-8636-4894-92C0-17BBBA60ECBF}">
      <dgm:prSet/>
      <dgm:spPr/>
      <dgm:t>
        <a:bodyPr/>
        <a:lstStyle/>
        <a:p>
          <a:endParaRPr lang="en-US" sz="1600"/>
        </a:p>
      </dgm:t>
    </dgm:pt>
    <dgm:pt modelId="{721DEC34-4822-4F26-9D9F-3DA42DB5A059}">
      <dgm:prSet custT="1"/>
      <dgm:spPr/>
      <dgm:t>
        <a:bodyPr/>
        <a:lstStyle/>
        <a:p>
          <a:r>
            <a:rPr lang="cs-CZ" sz="1600" b="0"/>
            <a:t>cíl WHO - ukončení epidemického výskytu TBC do 2030</a:t>
          </a:r>
          <a:endParaRPr lang="en-US" sz="1600"/>
        </a:p>
      </dgm:t>
    </dgm:pt>
    <dgm:pt modelId="{A1F072C2-FE86-4C87-9A07-B015F108E692}" type="parTrans" cxnId="{A5648A1F-9E90-4F4E-BD68-240C78985C1D}">
      <dgm:prSet/>
      <dgm:spPr/>
      <dgm:t>
        <a:bodyPr/>
        <a:lstStyle/>
        <a:p>
          <a:endParaRPr lang="en-US" sz="1600"/>
        </a:p>
      </dgm:t>
    </dgm:pt>
    <dgm:pt modelId="{6F5D86A8-19F5-4431-8405-F0F2211CDA2C}" type="sibTrans" cxnId="{A5648A1F-9E90-4F4E-BD68-240C78985C1D}">
      <dgm:prSet/>
      <dgm:spPr/>
      <dgm:t>
        <a:bodyPr/>
        <a:lstStyle/>
        <a:p>
          <a:endParaRPr lang="en-US" sz="1600"/>
        </a:p>
      </dgm:t>
    </dgm:pt>
    <dgm:pt modelId="{9EAB8EE4-F150-40F2-9D35-D13EA03FA27F}" type="pres">
      <dgm:prSet presAssocID="{09BA6E6C-2EEA-468B-B63E-F4B727204E21}" presName="linear" presStyleCnt="0">
        <dgm:presLayoutVars>
          <dgm:animLvl val="lvl"/>
          <dgm:resizeHandles val="exact"/>
        </dgm:presLayoutVars>
      </dgm:prSet>
      <dgm:spPr/>
    </dgm:pt>
    <dgm:pt modelId="{A6005662-1841-481E-8444-24310907F0B8}" type="pres">
      <dgm:prSet presAssocID="{3C4C7BDD-52F7-49B5-87A7-6C673B9F3DEC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188E3C32-2D7F-4D9B-B6FC-85B9CFEE009F}" type="pres">
      <dgm:prSet presAssocID="{97268EF6-22AF-4F9F-A225-7983B938D7BC}" presName="spacer" presStyleCnt="0"/>
      <dgm:spPr/>
    </dgm:pt>
    <dgm:pt modelId="{78F1ED4F-E03D-4964-BF7C-52B5E2578123}" type="pres">
      <dgm:prSet presAssocID="{49FB39B3-9382-426F-82F3-6BFDB0B1F25E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888FC3C8-4DFF-4E54-935F-0D68A39EA173}" type="pres">
      <dgm:prSet presAssocID="{C52EB625-3190-4798-B705-E0EBBE5F19E7}" presName="spacer" presStyleCnt="0"/>
      <dgm:spPr/>
    </dgm:pt>
    <dgm:pt modelId="{A152406D-9314-4345-BAAC-61709ECB0E44}" type="pres">
      <dgm:prSet presAssocID="{750741BF-4B53-4B30-94A9-8CD5056E4E31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6CC56DA0-EEA5-44EC-BDDB-DEBB69227F6F}" type="pres">
      <dgm:prSet presAssocID="{DD75FAAE-B49C-442B-8A23-169C9B618101}" presName="spacer" presStyleCnt="0"/>
      <dgm:spPr/>
    </dgm:pt>
    <dgm:pt modelId="{0161C51C-4986-4474-865C-4C6CB0875094}" type="pres">
      <dgm:prSet presAssocID="{3D534B6B-C188-4F50-B985-C90B486A2325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75E3303F-F8AE-4DAF-BD8F-A988EC61E419}" type="pres">
      <dgm:prSet presAssocID="{19190CA8-8B77-4079-BD76-F70E7291D2DF}" presName="spacer" presStyleCnt="0"/>
      <dgm:spPr/>
    </dgm:pt>
    <dgm:pt modelId="{5EDABA51-9312-414A-BD8C-3B353544B464}" type="pres">
      <dgm:prSet presAssocID="{4D6985C5-0C1F-48F2-A938-7E44249E608D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E7745920-BD51-46C7-9BEB-79D3D4B87D94}" type="pres">
      <dgm:prSet presAssocID="{D30458D4-5F5E-4A78-85EA-5EDEFAE21350}" presName="spacer" presStyleCnt="0"/>
      <dgm:spPr/>
    </dgm:pt>
    <dgm:pt modelId="{B9FA4761-F455-48AA-9499-6769F3F19717}" type="pres">
      <dgm:prSet presAssocID="{B434F48C-ADDC-40D0-8561-4DAC664E3C3A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EC3DDF85-A20E-48D8-816C-6CAC3CA6AE87}" type="pres">
      <dgm:prSet presAssocID="{7779B8F8-21F1-42D9-A3FA-CEE4B3E26F73}" presName="spacer" presStyleCnt="0"/>
      <dgm:spPr/>
    </dgm:pt>
    <dgm:pt modelId="{12A5CBE6-13DB-47B1-B23C-1515844AEC43}" type="pres">
      <dgm:prSet presAssocID="{1FCE31E2-B9BE-49CE-9D55-85B949CAFB2D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441AC2DC-B242-413E-9E57-EC4A32EB3BBB}" type="pres">
      <dgm:prSet presAssocID="{FAD8FDCE-6054-4268-BF7C-A1F12A9819E3}" presName="spacer" presStyleCnt="0"/>
      <dgm:spPr/>
    </dgm:pt>
    <dgm:pt modelId="{12F4E517-075D-4471-95D6-5BDE14492E09}" type="pres">
      <dgm:prSet presAssocID="{721DEC34-4822-4F26-9D9F-3DA42DB5A059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A5648A1F-9E90-4F4E-BD68-240C78985C1D}" srcId="{09BA6E6C-2EEA-468B-B63E-F4B727204E21}" destId="{721DEC34-4822-4F26-9D9F-3DA42DB5A059}" srcOrd="7" destOrd="0" parTransId="{A1F072C2-FE86-4C87-9A07-B015F108E692}" sibTransId="{6F5D86A8-19F5-4431-8405-F0F2211CDA2C}"/>
    <dgm:cxn modelId="{07D6C935-3AB8-4F55-966E-97B62098801B}" type="presOf" srcId="{49FB39B3-9382-426F-82F3-6BFDB0B1F25E}" destId="{78F1ED4F-E03D-4964-BF7C-52B5E2578123}" srcOrd="0" destOrd="0" presId="urn:microsoft.com/office/officeart/2005/8/layout/vList2"/>
    <dgm:cxn modelId="{2E458341-8C30-4D74-AF08-8BACAC0D02C2}" type="presOf" srcId="{721DEC34-4822-4F26-9D9F-3DA42DB5A059}" destId="{12F4E517-075D-4471-95D6-5BDE14492E09}" srcOrd="0" destOrd="0" presId="urn:microsoft.com/office/officeart/2005/8/layout/vList2"/>
    <dgm:cxn modelId="{C0AB3F6E-8304-47DC-8D31-7B8D782A6AAC}" srcId="{09BA6E6C-2EEA-468B-B63E-F4B727204E21}" destId="{750741BF-4B53-4B30-94A9-8CD5056E4E31}" srcOrd="2" destOrd="0" parTransId="{E11CBC7A-7C34-4FE7-AE0A-2F490531F6E2}" sibTransId="{DD75FAAE-B49C-442B-8A23-169C9B618101}"/>
    <dgm:cxn modelId="{C4919352-6EE9-42C3-97A4-43CD24E85A4A}" srcId="{09BA6E6C-2EEA-468B-B63E-F4B727204E21}" destId="{4D6985C5-0C1F-48F2-A938-7E44249E608D}" srcOrd="4" destOrd="0" parTransId="{8D13708F-C605-4CE6-BF34-29EE3BAF8CFF}" sibTransId="{D30458D4-5F5E-4A78-85EA-5EDEFAE21350}"/>
    <dgm:cxn modelId="{470D7157-580B-452C-8A4A-62758ACA6D86}" srcId="{09BA6E6C-2EEA-468B-B63E-F4B727204E21}" destId="{49FB39B3-9382-426F-82F3-6BFDB0B1F25E}" srcOrd="1" destOrd="0" parTransId="{3C72BC5B-4842-430D-9EB8-90A1389C98C6}" sibTransId="{C52EB625-3190-4798-B705-E0EBBE5F19E7}"/>
    <dgm:cxn modelId="{22265F59-A183-4620-A2ED-15E377DC96AC}" srcId="{09BA6E6C-2EEA-468B-B63E-F4B727204E21}" destId="{3D534B6B-C188-4F50-B985-C90B486A2325}" srcOrd="3" destOrd="0" parTransId="{A5FCDB7D-D6F4-4715-8515-268149FD2763}" sibTransId="{19190CA8-8B77-4079-BD76-F70E7291D2DF}"/>
    <dgm:cxn modelId="{AA673A7D-0628-4111-837D-8A2954A2F5A5}" type="presOf" srcId="{1FCE31E2-B9BE-49CE-9D55-85B949CAFB2D}" destId="{12A5CBE6-13DB-47B1-B23C-1515844AEC43}" srcOrd="0" destOrd="0" presId="urn:microsoft.com/office/officeart/2005/8/layout/vList2"/>
    <dgm:cxn modelId="{64CE9199-490D-416B-8E46-A48878BE1C31}" type="presOf" srcId="{3D534B6B-C188-4F50-B985-C90B486A2325}" destId="{0161C51C-4986-4474-865C-4C6CB0875094}" srcOrd="0" destOrd="0" presId="urn:microsoft.com/office/officeart/2005/8/layout/vList2"/>
    <dgm:cxn modelId="{DD2428A1-F651-47FC-8E56-F367443A0D5F}" type="presOf" srcId="{4D6985C5-0C1F-48F2-A938-7E44249E608D}" destId="{5EDABA51-9312-414A-BD8C-3B353544B464}" srcOrd="0" destOrd="0" presId="urn:microsoft.com/office/officeart/2005/8/layout/vList2"/>
    <dgm:cxn modelId="{399083AD-7EF8-431C-9E56-E15A1C2F5340}" type="presOf" srcId="{B434F48C-ADDC-40D0-8561-4DAC664E3C3A}" destId="{B9FA4761-F455-48AA-9499-6769F3F19717}" srcOrd="0" destOrd="0" presId="urn:microsoft.com/office/officeart/2005/8/layout/vList2"/>
    <dgm:cxn modelId="{193F60B4-744E-4D17-BE7D-D7272788E778}" srcId="{09BA6E6C-2EEA-468B-B63E-F4B727204E21}" destId="{B434F48C-ADDC-40D0-8561-4DAC664E3C3A}" srcOrd="5" destOrd="0" parTransId="{E1CCB15B-B7CD-4FC1-A105-9866ACCC896C}" sibTransId="{7779B8F8-21F1-42D9-A3FA-CEE4B3E26F73}"/>
    <dgm:cxn modelId="{D87F00C2-87D6-423A-983B-1AFF66943BAC}" type="presOf" srcId="{750741BF-4B53-4B30-94A9-8CD5056E4E31}" destId="{A152406D-9314-4345-BAAC-61709ECB0E44}" srcOrd="0" destOrd="0" presId="urn:microsoft.com/office/officeart/2005/8/layout/vList2"/>
    <dgm:cxn modelId="{408C9AC3-32AE-4E0F-BB70-29E050D00303}" type="presOf" srcId="{3C4C7BDD-52F7-49B5-87A7-6C673B9F3DEC}" destId="{A6005662-1841-481E-8444-24310907F0B8}" srcOrd="0" destOrd="0" presId="urn:microsoft.com/office/officeart/2005/8/layout/vList2"/>
    <dgm:cxn modelId="{29B0CECC-E102-4964-9EBF-F4941B567581}" srcId="{09BA6E6C-2EEA-468B-B63E-F4B727204E21}" destId="{3C4C7BDD-52F7-49B5-87A7-6C673B9F3DEC}" srcOrd="0" destOrd="0" parTransId="{7FC3BCBC-CC53-402F-B4AC-7BFF5197C168}" sibTransId="{97268EF6-22AF-4F9F-A225-7983B938D7BC}"/>
    <dgm:cxn modelId="{80EEDAD3-2567-4775-8A42-5AF1BEFF9A6D}" type="presOf" srcId="{09BA6E6C-2EEA-468B-B63E-F4B727204E21}" destId="{9EAB8EE4-F150-40F2-9D35-D13EA03FA27F}" srcOrd="0" destOrd="0" presId="urn:microsoft.com/office/officeart/2005/8/layout/vList2"/>
    <dgm:cxn modelId="{E34F8DEB-8636-4894-92C0-17BBBA60ECBF}" srcId="{09BA6E6C-2EEA-468B-B63E-F4B727204E21}" destId="{1FCE31E2-B9BE-49CE-9D55-85B949CAFB2D}" srcOrd="6" destOrd="0" parTransId="{39E1A9B9-1CC1-4EDC-8F67-F6FD8B89AD20}" sibTransId="{FAD8FDCE-6054-4268-BF7C-A1F12A9819E3}"/>
    <dgm:cxn modelId="{B7B76C33-7D5B-4B26-A17A-F7EDACD06085}" type="presParOf" srcId="{9EAB8EE4-F150-40F2-9D35-D13EA03FA27F}" destId="{A6005662-1841-481E-8444-24310907F0B8}" srcOrd="0" destOrd="0" presId="urn:microsoft.com/office/officeart/2005/8/layout/vList2"/>
    <dgm:cxn modelId="{6441CF35-0EA6-4B75-8E2A-1DC3A422786A}" type="presParOf" srcId="{9EAB8EE4-F150-40F2-9D35-D13EA03FA27F}" destId="{188E3C32-2D7F-4D9B-B6FC-85B9CFEE009F}" srcOrd="1" destOrd="0" presId="urn:microsoft.com/office/officeart/2005/8/layout/vList2"/>
    <dgm:cxn modelId="{95BBA9B3-5043-4179-B670-77105F447654}" type="presParOf" srcId="{9EAB8EE4-F150-40F2-9D35-D13EA03FA27F}" destId="{78F1ED4F-E03D-4964-BF7C-52B5E2578123}" srcOrd="2" destOrd="0" presId="urn:microsoft.com/office/officeart/2005/8/layout/vList2"/>
    <dgm:cxn modelId="{796EEBD2-2155-4649-A6F2-57049A7113BB}" type="presParOf" srcId="{9EAB8EE4-F150-40F2-9D35-D13EA03FA27F}" destId="{888FC3C8-4DFF-4E54-935F-0D68A39EA173}" srcOrd="3" destOrd="0" presId="urn:microsoft.com/office/officeart/2005/8/layout/vList2"/>
    <dgm:cxn modelId="{C127A9BD-9342-4F95-B100-1409DDC9AEB4}" type="presParOf" srcId="{9EAB8EE4-F150-40F2-9D35-D13EA03FA27F}" destId="{A152406D-9314-4345-BAAC-61709ECB0E44}" srcOrd="4" destOrd="0" presId="urn:microsoft.com/office/officeart/2005/8/layout/vList2"/>
    <dgm:cxn modelId="{5C3BDE88-1C27-4F96-8D00-A1CC80AB1833}" type="presParOf" srcId="{9EAB8EE4-F150-40F2-9D35-D13EA03FA27F}" destId="{6CC56DA0-EEA5-44EC-BDDB-DEBB69227F6F}" srcOrd="5" destOrd="0" presId="urn:microsoft.com/office/officeart/2005/8/layout/vList2"/>
    <dgm:cxn modelId="{FD4B86A4-74C0-4847-A921-24955F82D0E2}" type="presParOf" srcId="{9EAB8EE4-F150-40F2-9D35-D13EA03FA27F}" destId="{0161C51C-4986-4474-865C-4C6CB0875094}" srcOrd="6" destOrd="0" presId="urn:microsoft.com/office/officeart/2005/8/layout/vList2"/>
    <dgm:cxn modelId="{10C0DA84-B95B-4D6D-86A9-FFC023F18DBA}" type="presParOf" srcId="{9EAB8EE4-F150-40F2-9D35-D13EA03FA27F}" destId="{75E3303F-F8AE-4DAF-BD8F-A988EC61E419}" srcOrd="7" destOrd="0" presId="urn:microsoft.com/office/officeart/2005/8/layout/vList2"/>
    <dgm:cxn modelId="{16A35FC2-73D8-434A-964E-4677FDD0CCFC}" type="presParOf" srcId="{9EAB8EE4-F150-40F2-9D35-D13EA03FA27F}" destId="{5EDABA51-9312-414A-BD8C-3B353544B464}" srcOrd="8" destOrd="0" presId="urn:microsoft.com/office/officeart/2005/8/layout/vList2"/>
    <dgm:cxn modelId="{2631CFE8-349C-4883-A835-80967B8D4F2D}" type="presParOf" srcId="{9EAB8EE4-F150-40F2-9D35-D13EA03FA27F}" destId="{E7745920-BD51-46C7-9BEB-79D3D4B87D94}" srcOrd="9" destOrd="0" presId="urn:microsoft.com/office/officeart/2005/8/layout/vList2"/>
    <dgm:cxn modelId="{6FFD578F-E4BD-403C-BC87-C98986FCC7DB}" type="presParOf" srcId="{9EAB8EE4-F150-40F2-9D35-D13EA03FA27F}" destId="{B9FA4761-F455-48AA-9499-6769F3F19717}" srcOrd="10" destOrd="0" presId="urn:microsoft.com/office/officeart/2005/8/layout/vList2"/>
    <dgm:cxn modelId="{47A2615B-83E5-4842-A6BD-2756DB3D3E91}" type="presParOf" srcId="{9EAB8EE4-F150-40F2-9D35-D13EA03FA27F}" destId="{EC3DDF85-A20E-48D8-816C-6CAC3CA6AE87}" srcOrd="11" destOrd="0" presId="urn:microsoft.com/office/officeart/2005/8/layout/vList2"/>
    <dgm:cxn modelId="{60AB4850-37AB-40AE-B714-153B335184AE}" type="presParOf" srcId="{9EAB8EE4-F150-40F2-9D35-D13EA03FA27F}" destId="{12A5CBE6-13DB-47B1-B23C-1515844AEC43}" srcOrd="12" destOrd="0" presId="urn:microsoft.com/office/officeart/2005/8/layout/vList2"/>
    <dgm:cxn modelId="{0186CA52-CDB6-4E08-9A16-4A33D498B4FC}" type="presParOf" srcId="{9EAB8EE4-F150-40F2-9D35-D13EA03FA27F}" destId="{441AC2DC-B242-413E-9E57-EC4A32EB3BBB}" srcOrd="13" destOrd="0" presId="urn:microsoft.com/office/officeart/2005/8/layout/vList2"/>
    <dgm:cxn modelId="{871738B6-7C10-427D-8A3A-48971E762127}" type="presParOf" srcId="{9EAB8EE4-F150-40F2-9D35-D13EA03FA27F}" destId="{12F4E517-075D-4471-95D6-5BDE14492E09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6C13B5-A63C-4340-97B6-3F81A14955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4B30839-6D7D-4382-AFF4-7B8D11E71751}">
      <dgm:prSet/>
      <dgm:spPr/>
      <dgm:t>
        <a:bodyPr/>
        <a:lstStyle/>
        <a:p>
          <a:r>
            <a:rPr lang="cs-CZ" b="1"/>
            <a:t>Dvě třetiny onemocnění pochází pouze z 8 zemí</a:t>
          </a:r>
          <a:r>
            <a:rPr lang="cs-CZ"/>
            <a:t>: </a:t>
          </a:r>
          <a:endParaRPr lang="en-US"/>
        </a:p>
      </dgm:t>
    </dgm:pt>
    <dgm:pt modelId="{BB1ADDF9-C5E2-450B-AB71-C0E42C48A702}" type="parTrans" cxnId="{63934448-5EE8-475E-A599-14BC48B0687B}">
      <dgm:prSet/>
      <dgm:spPr/>
      <dgm:t>
        <a:bodyPr/>
        <a:lstStyle/>
        <a:p>
          <a:endParaRPr lang="en-US"/>
        </a:p>
      </dgm:t>
    </dgm:pt>
    <dgm:pt modelId="{661F91DD-7AC2-4A36-A705-24DEC0A55645}" type="sibTrans" cxnId="{63934448-5EE8-475E-A599-14BC48B0687B}">
      <dgm:prSet/>
      <dgm:spPr/>
      <dgm:t>
        <a:bodyPr/>
        <a:lstStyle/>
        <a:p>
          <a:endParaRPr lang="en-US"/>
        </a:p>
      </dgm:t>
    </dgm:pt>
    <dgm:pt modelId="{A3EF70A8-805E-4E09-9877-29AA76AA283B}">
      <dgm:prSet/>
      <dgm:spPr/>
      <dgm:t>
        <a:bodyPr/>
        <a:lstStyle/>
        <a:p>
          <a:r>
            <a:rPr lang="cs-CZ"/>
            <a:t>Indie, Bangladéše, Číny, Indonésie, Nigérie, Jižní Afriky, Filipín a Pákistánu</a:t>
          </a:r>
          <a:endParaRPr lang="en-US"/>
        </a:p>
      </dgm:t>
    </dgm:pt>
    <dgm:pt modelId="{F8D71169-C5CF-4CFA-B521-B1091A580F49}" type="parTrans" cxnId="{BEE5662E-3CE6-4E0E-8C62-5A2ADD258862}">
      <dgm:prSet/>
      <dgm:spPr/>
      <dgm:t>
        <a:bodyPr/>
        <a:lstStyle/>
        <a:p>
          <a:endParaRPr lang="en-US"/>
        </a:p>
      </dgm:t>
    </dgm:pt>
    <dgm:pt modelId="{8FB24992-2E26-41C1-85BB-6D4D0F5DA3F8}" type="sibTrans" cxnId="{BEE5662E-3CE6-4E0E-8C62-5A2ADD258862}">
      <dgm:prSet/>
      <dgm:spPr/>
      <dgm:t>
        <a:bodyPr/>
        <a:lstStyle/>
        <a:p>
          <a:endParaRPr lang="en-US"/>
        </a:p>
      </dgm:t>
    </dgm:pt>
    <dgm:pt modelId="{69956E81-60D7-47B6-9EBA-195B83936901}" type="pres">
      <dgm:prSet presAssocID="{A16C13B5-A63C-4340-97B6-3F81A1495515}" presName="linear" presStyleCnt="0">
        <dgm:presLayoutVars>
          <dgm:animLvl val="lvl"/>
          <dgm:resizeHandles val="exact"/>
        </dgm:presLayoutVars>
      </dgm:prSet>
      <dgm:spPr/>
    </dgm:pt>
    <dgm:pt modelId="{C6847F0C-DA8D-4099-AC0F-51E1E22530D1}" type="pres">
      <dgm:prSet presAssocID="{D4B30839-6D7D-4382-AFF4-7B8D11E7175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6E04DB1-56A1-46EE-B8C3-B0CDE0C20C87}" type="pres">
      <dgm:prSet presAssocID="{661F91DD-7AC2-4A36-A705-24DEC0A55645}" presName="spacer" presStyleCnt="0"/>
      <dgm:spPr/>
    </dgm:pt>
    <dgm:pt modelId="{836A5947-766D-4FBA-AE3A-13EABB9F2B58}" type="pres">
      <dgm:prSet presAssocID="{A3EF70A8-805E-4E09-9877-29AA76AA283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EE5662E-3CE6-4E0E-8C62-5A2ADD258862}" srcId="{A16C13B5-A63C-4340-97B6-3F81A1495515}" destId="{A3EF70A8-805E-4E09-9877-29AA76AA283B}" srcOrd="1" destOrd="0" parTransId="{F8D71169-C5CF-4CFA-B521-B1091A580F49}" sibTransId="{8FB24992-2E26-41C1-85BB-6D4D0F5DA3F8}"/>
    <dgm:cxn modelId="{E3608262-BDE7-49FC-9148-C2BDC913CC14}" type="presOf" srcId="{A3EF70A8-805E-4E09-9877-29AA76AA283B}" destId="{836A5947-766D-4FBA-AE3A-13EABB9F2B58}" srcOrd="0" destOrd="0" presId="urn:microsoft.com/office/officeart/2005/8/layout/vList2"/>
    <dgm:cxn modelId="{63934448-5EE8-475E-A599-14BC48B0687B}" srcId="{A16C13B5-A63C-4340-97B6-3F81A1495515}" destId="{D4B30839-6D7D-4382-AFF4-7B8D11E71751}" srcOrd="0" destOrd="0" parTransId="{BB1ADDF9-C5E2-450B-AB71-C0E42C48A702}" sibTransId="{661F91DD-7AC2-4A36-A705-24DEC0A55645}"/>
    <dgm:cxn modelId="{A1C5E77E-56B6-47AE-8DB8-E08843481514}" type="presOf" srcId="{A16C13B5-A63C-4340-97B6-3F81A1495515}" destId="{69956E81-60D7-47B6-9EBA-195B83936901}" srcOrd="0" destOrd="0" presId="urn:microsoft.com/office/officeart/2005/8/layout/vList2"/>
    <dgm:cxn modelId="{D1F4AFDC-C011-40A8-8176-022BB51CB697}" type="presOf" srcId="{D4B30839-6D7D-4382-AFF4-7B8D11E71751}" destId="{C6847F0C-DA8D-4099-AC0F-51E1E22530D1}" srcOrd="0" destOrd="0" presId="urn:microsoft.com/office/officeart/2005/8/layout/vList2"/>
    <dgm:cxn modelId="{385F2177-7FCD-4497-901B-8080BE6B5898}" type="presParOf" srcId="{69956E81-60D7-47B6-9EBA-195B83936901}" destId="{C6847F0C-DA8D-4099-AC0F-51E1E22530D1}" srcOrd="0" destOrd="0" presId="urn:microsoft.com/office/officeart/2005/8/layout/vList2"/>
    <dgm:cxn modelId="{4446CF69-C199-4527-9110-1097E40AE8F5}" type="presParOf" srcId="{69956E81-60D7-47B6-9EBA-195B83936901}" destId="{96E04DB1-56A1-46EE-B8C3-B0CDE0C20C87}" srcOrd="1" destOrd="0" presId="urn:microsoft.com/office/officeart/2005/8/layout/vList2"/>
    <dgm:cxn modelId="{6F9FB7F8-37C9-4254-B279-F0FF3F11A26F}" type="presParOf" srcId="{69956E81-60D7-47B6-9EBA-195B83936901}" destId="{836A5947-766D-4FBA-AE3A-13EABB9F2B5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19D16CE-37F3-4D37-A98E-2746040005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1F2E7A9-06EA-41AA-95D0-9D0227332986}">
      <dgm:prSet/>
      <dgm:spPr/>
      <dgm:t>
        <a:bodyPr/>
        <a:lstStyle/>
        <a:p>
          <a:r>
            <a:rPr lang="cs-CZ" b="1"/>
            <a:t>komplex Mycobacterium tuberculosis:</a:t>
          </a:r>
          <a:endParaRPr lang="en-US"/>
        </a:p>
      </dgm:t>
    </dgm:pt>
    <dgm:pt modelId="{70A305BD-B607-495A-B430-B0E6412088B5}" type="parTrans" cxnId="{029A2B95-1107-4C88-95CE-F6823B7ECF2A}">
      <dgm:prSet/>
      <dgm:spPr/>
      <dgm:t>
        <a:bodyPr/>
        <a:lstStyle/>
        <a:p>
          <a:endParaRPr lang="en-US"/>
        </a:p>
      </dgm:t>
    </dgm:pt>
    <dgm:pt modelId="{5E5F64B5-C19D-4E3C-9483-E6E4BE2B6D72}" type="sibTrans" cxnId="{029A2B95-1107-4C88-95CE-F6823B7ECF2A}">
      <dgm:prSet/>
      <dgm:spPr/>
      <dgm:t>
        <a:bodyPr/>
        <a:lstStyle/>
        <a:p>
          <a:endParaRPr lang="en-US"/>
        </a:p>
      </dgm:t>
    </dgm:pt>
    <dgm:pt modelId="{74C99E1A-A819-454B-81D5-C6F57DC45263}">
      <dgm:prSet/>
      <dgm:spPr/>
      <dgm:t>
        <a:bodyPr/>
        <a:lstStyle/>
        <a:p>
          <a:r>
            <a:rPr lang="cs-CZ"/>
            <a:t>Mycobacterium tuberculosis</a:t>
          </a:r>
          <a:endParaRPr lang="en-US"/>
        </a:p>
      </dgm:t>
    </dgm:pt>
    <dgm:pt modelId="{5F511755-264C-4209-8201-64A39C31B2A2}" type="parTrans" cxnId="{0A595F32-1297-4032-8ED4-19F40BB8C428}">
      <dgm:prSet/>
      <dgm:spPr/>
      <dgm:t>
        <a:bodyPr/>
        <a:lstStyle/>
        <a:p>
          <a:endParaRPr lang="en-US"/>
        </a:p>
      </dgm:t>
    </dgm:pt>
    <dgm:pt modelId="{C5FB24A2-97B0-4D53-AB00-D67142F63354}" type="sibTrans" cxnId="{0A595F32-1297-4032-8ED4-19F40BB8C428}">
      <dgm:prSet/>
      <dgm:spPr/>
      <dgm:t>
        <a:bodyPr/>
        <a:lstStyle/>
        <a:p>
          <a:endParaRPr lang="en-US"/>
        </a:p>
      </dgm:t>
    </dgm:pt>
    <dgm:pt modelId="{FC65A01F-515C-49BA-803B-3FB7AAA0B124}">
      <dgm:prSet/>
      <dgm:spPr/>
      <dgm:t>
        <a:bodyPr/>
        <a:lstStyle/>
        <a:p>
          <a:r>
            <a:rPr lang="cs-CZ"/>
            <a:t>Mycobacterium bovis – u dobytka, v ČR vymýcena</a:t>
          </a:r>
          <a:endParaRPr lang="en-US"/>
        </a:p>
      </dgm:t>
    </dgm:pt>
    <dgm:pt modelId="{CAC2D810-6271-4164-A29D-21E1A8BC8690}" type="parTrans" cxnId="{E9A21D71-4ED3-4BA4-A17C-22FAAA8035F7}">
      <dgm:prSet/>
      <dgm:spPr/>
      <dgm:t>
        <a:bodyPr/>
        <a:lstStyle/>
        <a:p>
          <a:endParaRPr lang="en-US"/>
        </a:p>
      </dgm:t>
    </dgm:pt>
    <dgm:pt modelId="{3B99029A-55C7-49DE-AFB5-BEB2FC67AD4F}" type="sibTrans" cxnId="{E9A21D71-4ED3-4BA4-A17C-22FAAA8035F7}">
      <dgm:prSet/>
      <dgm:spPr/>
      <dgm:t>
        <a:bodyPr/>
        <a:lstStyle/>
        <a:p>
          <a:endParaRPr lang="en-US"/>
        </a:p>
      </dgm:t>
    </dgm:pt>
    <dgm:pt modelId="{77E33E02-2BF5-484E-BDC1-1D61DF541823}">
      <dgm:prSet/>
      <dgm:spPr/>
      <dgm:t>
        <a:bodyPr/>
        <a:lstStyle/>
        <a:p>
          <a:r>
            <a:rPr lang="cs-CZ"/>
            <a:t>Mycobacterium africanum – v Africe, v ČR ne</a:t>
          </a:r>
          <a:endParaRPr lang="en-US"/>
        </a:p>
      </dgm:t>
    </dgm:pt>
    <dgm:pt modelId="{E76A10EA-AFEE-44B3-BD9A-B2D63B4D7972}" type="parTrans" cxnId="{1B3D8DE6-5BFA-4B84-A1AB-D1803EED52D2}">
      <dgm:prSet/>
      <dgm:spPr/>
      <dgm:t>
        <a:bodyPr/>
        <a:lstStyle/>
        <a:p>
          <a:endParaRPr lang="en-US"/>
        </a:p>
      </dgm:t>
    </dgm:pt>
    <dgm:pt modelId="{BBD59644-B0AB-4EBC-82D5-258E574EB1AA}" type="sibTrans" cxnId="{1B3D8DE6-5BFA-4B84-A1AB-D1803EED52D2}">
      <dgm:prSet/>
      <dgm:spPr/>
      <dgm:t>
        <a:bodyPr/>
        <a:lstStyle/>
        <a:p>
          <a:endParaRPr lang="en-US"/>
        </a:p>
      </dgm:t>
    </dgm:pt>
    <dgm:pt modelId="{B27D6CC9-8A5D-471E-ADB8-A326E79BAE68}">
      <dgm:prSet/>
      <dgm:spPr/>
      <dgm:t>
        <a:bodyPr/>
        <a:lstStyle/>
        <a:p>
          <a:r>
            <a:rPr lang="cs-CZ"/>
            <a:t>citlivost na T nad 60°C, slunce</a:t>
          </a:r>
          <a:endParaRPr lang="en-US"/>
        </a:p>
      </dgm:t>
    </dgm:pt>
    <dgm:pt modelId="{0621F074-A1A9-42EC-88AD-5F4B0598654B}" type="parTrans" cxnId="{CA0E192B-7AEA-4C09-96CC-68DE27DB0747}">
      <dgm:prSet/>
      <dgm:spPr/>
      <dgm:t>
        <a:bodyPr/>
        <a:lstStyle/>
        <a:p>
          <a:endParaRPr lang="en-US"/>
        </a:p>
      </dgm:t>
    </dgm:pt>
    <dgm:pt modelId="{30A02049-888F-47DC-A61A-6D836AD398B9}" type="sibTrans" cxnId="{CA0E192B-7AEA-4C09-96CC-68DE27DB0747}">
      <dgm:prSet/>
      <dgm:spPr/>
      <dgm:t>
        <a:bodyPr/>
        <a:lstStyle/>
        <a:p>
          <a:endParaRPr lang="en-US"/>
        </a:p>
      </dgm:t>
    </dgm:pt>
    <dgm:pt modelId="{B96F72E4-707F-4644-A787-1ED4E0346EFA}">
      <dgm:prSet/>
      <dgm:spPr/>
      <dgm:t>
        <a:bodyPr/>
        <a:lstStyle/>
        <a:p>
          <a:r>
            <a:rPr lang="cs-CZ"/>
            <a:t>v zevním prostředí přežívají krátce</a:t>
          </a:r>
          <a:endParaRPr lang="en-US"/>
        </a:p>
      </dgm:t>
    </dgm:pt>
    <dgm:pt modelId="{9B7F40E0-2DB0-46C6-A026-307C5CC037A6}" type="parTrans" cxnId="{B3579F76-0FDB-4C38-8B75-55361E1B67BF}">
      <dgm:prSet/>
      <dgm:spPr/>
      <dgm:t>
        <a:bodyPr/>
        <a:lstStyle/>
        <a:p>
          <a:endParaRPr lang="en-US"/>
        </a:p>
      </dgm:t>
    </dgm:pt>
    <dgm:pt modelId="{791F99DC-0D03-470B-A6F4-F369E33FFA47}" type="sibTrans" cxnId="{B3579F76-0FDB-4C38-8B75-55361E1B67BF}">
      <dgm:prSet/>
      <dgm:spPr/>
      <dgm:t>
        <a:bodyPr/>
        <a:lstStyle/>
        <a:p>
          <a:endParaRPr lang="en-US"/>
        </a:p>
      </dgm:t>
    </dgm:pt>
    <dgm:pt modelId="{321E15DF-ED1D-466F-A552-AADB756DA741}">
      <dgm:prSet/>
      <dgm:spPr/>
      <dgm:t>
        <a:bodyPr/>
        <a:lstStyle/>
        <a:p>
          <a:r>
            <a:rPr lang="cs-CZ"/>
            <a:t>v kaseózním materiálu dlouho</a:t>
          </a:r>
          <a:endParaRPr lang="en-US"/>
        </a:p>
      </dgm:t>
    </dgm:pt>
    <dgm:pt modelId="{99F39CEE-FCBC-4C19-877C-A15AFCF5CBD4}" type="parTrans" cxnId="{B369B4E9-BCD1-4FAD-B43C-D662DEE1929B}">
      <dgm:prSet/>
      <dgm:spPr/>
      <dgm:t>
        <a:bodyPr/>
        <a:lstStyle/>
        <a:p>
          <a:endParaRPr lang="en-US"/>
        </a:p>
      </dgm:t>
    </dgm:pt>
    <dgm:pt modelId="{831CB833-7CB2-4C4C-8219-95B8C1383859}" type="sibTrans" cxnId="{B369B4E9-BCD1-4FAD-B43C-D662DEE1929B}">
      <dgm:prSet/>
      <dgm:spPr/>
      <dgm:t>
        <a:bodyPr/>
        <a:lstStyle/>
        <a:p>
          <a:endParaRPr lang="en-US"/>
        </a:p>
      </dgm:t>
    </dgm:pt>
    <dgm:pt modelId="{14E6F755-EE34-48F5-84D3-EE37C02BDD44}" type="pres">
      <dgm:prSet presAssocID="{819D16CE-37F3-4D37-A98E-27460400050D}" presName="linear" presStyleCnt="0">
        <dgm:presLayoutVars>
          <dgm:animLvl val="lvl"/>
          <dgm:resizeHandles val="exact"/>
        </dgm:presLayoutVars>
      </dgm:prSet>
      <dgm:spPr/>
    </dgm:pt>
    <dgm:pt modelId="{906495CE-C894-41D5-B889-AC3BF8F26BDC}" type="pres">
      <dgm:prSet presAssocID="{21F2E7A9-06EA-41AA-95D0-9D022733298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DB7B1D1-5580-43C5-8A52-71855C6DCAD6}" type="pres">
      <dgm:prSet presAssocID="{21F2E7A9-06EA-41AA-95D0-9D0227332986}" presName="childText" presStyleLbl="revTx" presStyleIdx="0" presStyleCnt="1">
        <dgm:presLayoutVars>
          <dgm:bulletEnabled val="1"/>
        </dgm:presLayoutVars>
      </dgm:prSet>
      <dgm:spPr/>
    </dgm:pt>
    <dgm:pt modelId="{ECBE4951-6153-49FE-8156-449940B7F70E}" type="pres">
      <dgm:prSet presAssocID="{B27D6CC9-8A5D-471E-ADB8-A326E79BAE6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430F718-B15C-4A24-B160-8DA9784A4683}" type="pres">
      <dgm:prSet presAssocID="{30A02049-888F-47DC-A61A-6D836AD398B9}" presName="spacer" presStyleCnt="0"/>
      <dgm:spPr/>
    </dgm:pt>
    <dgm:pt modelId="{FDED59A1-E301-477D-9947-62048EDB4744}" type="pres">
      <dgm:prSet presAssocID="{B96F72E4-707F-4644-A787-1ED4E0346EF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E77ED33-3522-4DF1-83D1-6B2423B9D7B0}" type="pres">
      <dgm:prSet presAssocID="{791F99DC-0D03-470B-A6F4-F369E33FFA47}" presName="spacer" presStyleCnt="0"/>
      <dgm:spPr/>
    </dgm:pt>
    <dgm:pt modelId="{7CD2FF7B-AE8D-4E34-95ED-3F3B2AF0C3D7}" type="pres">
      <dgm:prSet presAssocID="{321E15DF-ED1D-466F-A552-AADB756DA74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2669900-E657-41C2-99F8-F33569C87144}" type="presOf" srcId="{21F2E7A9-06EA-41AA-95D0-9D0227332986}" destId="{906495CE-C894-41D5-B889-AC3BF8F26BDC}" srcOrd="0" destOrd="0" presId="urn:microsoft.com/office/officeart/2005/8/layout/vList2"/>
    <dgm:cxn modelId="{CA0E192B-7AEA-4C09-96CC-68DE27DB0747}" srcId="{819D16CE-37F3-4D37-A98E-27460400050D}" destId="{B27D6CC9-8A5D-471E-ADB8-A326E79BAE68}" srcOrd="1" destOrd="0" parTransId="{0621F074-A1A9-42EC-88AD-5F4B0598654B}" sibTransId="{30A02049-888F-47DC-A61A-6D836AD398B9}"/>
    <dgm:cxn modelId="{0A595F32-1297-4032-8ED4-19F40BB8C428}" srcId="{21F2E7A9-06EA-41AA-95D0-9D0227332986}" destId="{74C99E1A-A819-454B-81D5-C6F57DC45263}" srcOrd="0" destOrd="0" parTransId="{5F511755-264C-4209-8201-64A39C31B2A2}" sibTransId="{C5FB24A2-97B0-4D53-AB00-D67142F63354}"/>
    <dgm:cxn modelId="{E9A21D71-4ED3-4BA4-A17C-22FAAA8035F7}" srcId="{21F2E7A9-06EA-41AA-95D0-9D0227332986}" destId="{FC65A01F-515C-49BA-803B-3FB7AAA0B124}" srcOrd="1" destOrd="0" parTransId="{CAC2D810-6271-4164-A29D-21E1A8BC8690}" sibTransId="{3B99029A-55C7-49DE-AFB5-BEB2FC67AD4F}"/>
    <dgm:cxn modelId="{B3579F76-0FDB-4C38-8B75-55361E1B67BF}" srcId="{819D16CE-37F3-4D37-A98E-27460400050D}" destId="{B96F72E4-707F-4644-A787-1ED4E0346EFA}" srcOrd="2" destOrd="0" parTransId="{9B7F40E0-2DB0-46C6-A026-307C5CC037A6}" sibTransId="{791F99DC-0D03-470B-A6F4-F369E33FFA47}"/>
    <dgm:cxn modelId="{857C0481-2ACB-460A-BC61-1BC0C4593207}" type="presOf" srcId="{B27D6CC9-8A5D-471E-ADB8-A326E79BAE68}" destId="{ECBE4951-6153-49FE-8156-449940B7F70E}" srcOrd="0" destOrd="0" presId="urn:microsoft.com/office/officeart/2005/8/layout/vList2"/>
    <dgm:cxn modelId="{029A2B95-1107-4C88-95CE-F6823B7ECF2A}" srcId="{819D16CE-37F3-4D37-A98E-27460400050D}" destId="{21F2E7A9-06EA-41AA-95D0-9D0227332986}" srcOrd="0" destOrd="0" parTransId="{70A305BD-B607-495A-B430-B0E6412088B5}" sibTransId="{5E5F64B5-C19D-4E3C-9483-E6E4BE2B6D72}"/>
    <dgm:cxn modelId="{4B588CAF-BF65-413F-B76B-D4737EDD91FF}" type="presOf" srcId="{FC65A01F-515C-49BA-803B-3FB7AAA0B124}" destId="{4DB7B1D1-5580-43C5-8A52-71855C6DCAD6}" srcOrd="0" destOrd="1" presId="urn:microsoft.com/office/officeart/2005/8/layout/vList2"/>
    <dgm:cxn modelId="{F8F612BA-6326-4D5A-992A-96231031B361}" type="presOf" srcId="{77E33E02-2BF5-484E-BDC1-1D61DF541823}" destId="{4DB7B1D1-5580-43C5-8A52-71855C6DCAD6}" srcOrd="0" destOrd="2" presId="urn:microsoft.com/office/officeart/2005/8/layout/vList2"/>
    <dgm:cxn modelId="{4934F5BB-1A2E-4427-ABE7-ECED050AC350}" type="presOf" srcId="{B96F72E4-707F-4644-A787-1ED4E0346EFA}" destId="{FDED59A1-E301-477D-9947-62048EDB4744}" srcOrd="0" destOrd="0" presId="urn:microsoft.com/office/officeart/2005/8/layout/vList2"/>
    <dgm:cxn modelId="{70E18ACD-2055-478C-BF76-447829683073}" type="presOf" srcId="{819D16CE-37F3-4D37-A98E-27460400050D}" destId="{14E6F755-EE34-48F5-84D3-EE37C02BDD44}" srcOrd="0" destOrd="0" presId="urn:microsoft.com/office/officeart/2005/8/layout/vList2"/>
    <dgm:cxn modelId="{FFF1FFDF-FCD8-4BA0-9B3A-715A3D197904}" type="presOf" srcId="{74C99E1A-A819-454B-81D5-C6F57DC45263}" destId="{4DB7B1D1-5580-43C5-8A52-71855C6DCAD6}" srcOrd="0" destOrd="0" presId="urn:microsoft.com/office/officeart/2005/8/layout/vList2"/>
    <dgm:cxn modelId="{1B3D8DE6-5BFA-4B84-A1AB-D1803EED52D2}" srcId="{21F2E7A9-06EA-41AA-95D0-9D0227332986}" destId="{77E33E02-2BF5-484E-BDC1-1D61DF541823}" srcOrd="2" destOrd="0" parTransId="{E76A10EA-AFEE-44B3-BD9A-B2D63B4D7972}" sibTransId="{BBD59644-B0AB-4EBC-82D5-258E574EB1AA}"/>
    <dgm:cxn modelId="{B369B4E9-BCD1-4FAD-B43C-D662DEE1929B}" srcId="{819D16CE-37F3-4D37-A98E-27460400050D}" destId="{321E15DF-ED1D-466F-A552-AADB756DA741}" srcOrd="3" destOrd="0" parTransId="{99F39CEE-FCBC-4C19-877C-A15AFCF5CBD4}" sibTransId="{831CB833-7CB2-4C4C-8219-95B8C1383859}"/>
    <dgm:cxn modelId="{0D25E6FF-A6B3-4304-9142-454AE6319572}" type="presOf" srcId="{321E15DF-ED1D-466F-A552-AADB756DA741}" destId="{7CD2FF7B-AE8D-4E34-95ED-3F3B2AF0C3D7}" srcOrd="0" destOrd="0" presId="urn:microsoft.com/office/officeart/2005/8/layout/vList2"/>
    <dgm:cxn modelId="{C345938F-767B-4C9E-B550-0BA3A00773FA}" type="presParOf" srcId="{14E6F755-EE34-48F5-84D3-EE37C02BDD44}" destId="{906495CE-C894-41D5-B889-AC3BF8F26BDC}" srcOrd="0" destOrd="0" presId="urn:microsoft.com/office/officeart/2005/8/layout/vList2"/>
    <dgm:cxn modelId="{BA7406FB-C504-4784-9B48-AE490344FC78}" type="presParOf" srcId="{14E6F755-EE34-48F5-84D3-EE37C02BDD44}" destId="{4DB7B1D1-5580-43C5-8A52-71855C6DCAD6}" srcOrd="1" destOrd="0" presId="urn:microsoft.com/office/officeart/2005/8/layout/vList2"/>
    <dgm:cxn modelId="{FDAF0B03-E3FB-42AC-9348-AD6107316C7D}" type="presParOf" srcId="{14E6F755-EE34-48F5-84D3-EE37C02BDD44}" destId="{ECBE4951-6153-49FE-8156-449940B7F70E}" srcOrd="2" destOrd="0" presId="urn:microsoft.com/office/officeart/2005/8/layout/vList2"/>
    <dgm:cxn modelId="{DF2A01F7-A9FF-4F48-B79B-FCF1E8E687AB}" type="presParOf" srcId="{14E6F755-EE34-48F5-84D3-EE37C02BDD44}" destId="{5430F718-B15C-4A24-B160-8DA9784A4683}" srcOrd="3" destOrd="0" presId="urn:microsoft.com/office/officeart/2005/8/layout/vList2"/>
    <dgm:cxn modelId="{D6947960-2161-42F0-A232-A637A7A6E007}" type="presParOf" srcId="{14E6F755-EE34-48F5-84D3-EE37C02BDD44}" destId="{FDED59A1-E301-477D-9947-62048EDB4744}" srcOrd="4" destOrd="0" presId="urn:microsoft.com/office/officeart/2005/8/layout/vList2"/>
    <dgm:cxn modelId="{BE673954-A409-49AA-9849-D3B729501647}" type="presParOf" srcId="{14E6F755-EE34-48F5-84D3-EE37C02BDD44}" destId="{3E77ED33-3522-4DF1-83D1-6B2423B9D7B0}" srcOrd="5" destOrd="0" presId="urn:microsoft.com/office/officeart/2005/8/layout/vList2"/>
    <dgm:cxn modelId="{20D42220-3FF1-4FEB-9FA4-F5F8AD927823}" type="presParOf" srcId="{14E6F755-EE34-48F5-84D3-EE37C02BDD44}" destId="{7CD2FF7B-AE8D-4E34-95ED-3F3B2AF0C3D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E9019-97B2-4FD8-B5EB-D886F544546D}">
      <dsp:nvSpPr>
        <dsp:cNvPr id="0" name=""/>
        <dsp:cNvSpPr/>
      </dsp:nvSpPr>
      <dsp:spPr>
        <a:xfrm>
          <a:off x="0" y="135009"/>
          <a:ext cx="10752138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EDEB3-9055-465F-A187-E11856A39CC8}">
      <dsp:nvSpPr>
        <dsp:cNvPr id="0" name=""/>
        <dsp:cNvSpPr/>
      </dsp:nvSpPr>
      <dsp:spPr>
        <a:xfrm>
          <a:off x="537606" y="2169"/>
          <a:ext cx="7526496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závažné celkové onemocnění</a:t>
          </a:r>
          <a:endParaRPr lang="en-US" sz="2000" kern="1200" dirty="0"/>
        </a:p>
      </dsp:txBody>
      <dsp:txXfrm>
        <a:off x="550575" y="15138"/>
        <a:ext cx="7500558" cy="239742"/>
      </dsp:txXfrm>
    </dsp:sp>
    <dsp:sp modelId="{92464C8F-A894-454E-AD78-F11460A5EFC0}">
      <dsp:nvSpPr>
        <dsp:cNvPr id="0" name=""/>
        <dsp:cNvSpPr/>
      </dsp:nvSpPr>
      <dsp:spPr>
        <a:xfrm>
          <a:off x="0" y="543249"/>
          <a:ext cx="10752138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1E6491-FFF8-4788-B6EC-9FA95283420D}">
      <dsp:nvSpPr>
        <dsp:cNvPr id="0" name=""/>
        <dsp:cNvSpPr/>
      </dsp:nvSpPr>
      <dsp:spPr>
        <a:xfrm>
          <a:off x="537606" y="410409"/>
          <a:ext cx="7526496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/>
            <a:t>ID: </a:t>
          </a:r>
          <a:r>
            <a:rPr lang="cs-CZ" sz="2000" kern="1200"/>
            <a:t>1-4 dny</a:t>
          </a:r>
          <a:endParaRPr lang="en-US" sz="2000" kern="1200"/>
        </a:p>
      </dsp:txBody>
      <dsp:txXfrm>
        <a:off x="550575" y="423378"/>
        <a:ext cx="7500558" cy="239742"/>
      </dsp:txXfrm>
    </dsp:sp>
    <dsp:sp modelId="{1478E3A0-6567-4339-9C80-95697EA64F8B}">
      <dsp:nvSpPr>
        <dsp:cNvPr id="0" name=""/>
        <dsp:cNvSpPr/>
      </dsp:nvSpPr>
      <dsp:spPr>
        <a:xfrm>
          <a:off x="0" y="951489"/>
          <a:ext cx="10752138" cy="1219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485" tIns="187452" rIns="83448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nemocný člověk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okolní prostředí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vylučování viru – 1den před PP, trvá 2-5 dní</a:t>
          </a:r>
          <a:endParaRPr lang="en-US" sz="2000" kern="1200" dirty="0"/>
        </a:p>
      </dsp:txBody>
      <dsp:txXfrm>
        <a:off x="0" y="951489"/>
        <a:ext cx="10752138" cy="1219050"/>
      </dsp:txXfrm>
    </dsp:sp>
    <dsp:sp modelId="{3DE2C8EC-833D-4833-AD23-8E17E48A4FC9}">
      <dsp:nvSpPr>
        <dsp:cNvPr id="0" name=""/>
        <dsp:cNvSpPr/>
      </dsp:nvSpPr>
      <dsp:spPr>
        <a:xfrm>
          <a:off x="537606" y="818649"/>
          <a:ext cx="7526496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zdroj:</a:t>
          </a:r>
          <a:endParaRPr lang="en-US" sz="2000" kern="1200" dirty="0"/>
        </a:p>
      </dsp:txBody>
      <dsp:txXfrm>
        <a:off x="550575" y="831618"/>
        <a:ext cx="7500558" cy="239742"/>
      </dsp:txXfrm>
    </dsp:sp>
    <dsp:sp modelId="{1723BEFD-BB6E-4386-9528-DE61B4B1F884}">
      <dsp:nvSpPr>
        <dsp:cNvPr id="0" name=""/>
        <dsp:cNvSpPr/>
      </dsp:nvSpPr>
      <dsp:spPr>
        <a:xfrm>
          <a:off x="0" y="2351980"/>
          <a:ext cx="10752138" cy="1786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485" tIns="187452" rIns="83448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kapénkami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aerosolem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kontaktem s kontaminovanými předměty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v populaci se onemocnění začíná šířit nejdříve mezi dětmi, od nich se nakazí dospělí</a:t>
          </a:r>
          <a:endParaRPr lang="en-US" sz="2000" kern="1200" dirty="0"/>
        </a:p>
      </dsp:txBody>
      <dsp:txXfrm>
        <a:off x="0" y="2351980"/>
        <a:ext cx="10752138" cy="1786050"/>
      </dsp:txXfrm>
    </dsp:sp>
    <dsp:sp modelId="{6108413C-BE32-4340-80BF-64E231CA0307}">
      <dsp:nvSpPr>
        <dsp:cNvPr id="0" name=""/>
        <dsp:cNvSpPr/>
      </dsp:nvSpPr>
      <dsp:spPr>
        <a:xfrm>
          <a:off x="537606" y="2219140"/>
          <a:ext cx="7526496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přenos:</a:t>
          </a:r>
          <a:endParaRPr lang="en-US" sz="2000" kern="1200" dirty="0"/>
        </a:p>
      </dsp:txBody>
      <dsp:txXfrm>
        <a:off x="550575" y="2232109"/>
        <a:ext cx="7500558" cy="2397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AE08E-2EFD-47AC-85A4-AF25A981576F}">
      <dsp:nvSpPr>
        <dsp:cNvPr id="0" name=""/>
        <dsp:cNvSpPr/>
      </dsp:nvSpPr>
      <dsp:spPr>
        <a:xfrm>
          <a:off x="0" y="224068"/>
          <a:ext cx="10753200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568" tIns="249936" rIns="83456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febrilie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suchý kašel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bolesti svalů, kloubů</a:t>
          </a:r>
          <a:endParaRPr lang="en-US" sz="2000" kern="1200"/>
        </a:p>
      </dsp:txBody>
      <dsp:txXfrm>
        <a:off x="0" y="224068"/>
        <a:ext cx="10753200" cy="1285200"/>
      </dsp:txXfrm>
    </dsp:sp>
    <dsp:sp modelId="{C349A5E4-9193-4EC0-B58F-DF2926C5026B}">
      <dsp:nvSpPr>
        <dsp:cNvPr id="0" name=""/>
        <dsp:cNvSpPr/>
      </dsp:nvSpPr>
      <dsp:spPr>
        <a:xfrm>
          <a:off x="537660" y="46948"/>
          <a:ext cx="7527240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12" tIns="0" rIns="28451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/>
            <a:t>Příznaky</a:t>
          </a:r>
          <a:endParaRPr lang="en-US" sz="2000" kern="1200"/>
        </a:p>
      </dsp:txBody>
      <dsp:txXfrm>
        <a:off x="554953" y="64241"/>
        <a:ext cx="7492654" cy="319654"/>
      </dsp:txXfrm>
    </dsp:sp>
    <dsp:sp modelId="{A49BE3BE-081A-4551-844D-461CD0C9E7A4}">
      <dsp:nvSpPr>
        <dsp:cNvPr id="0" name=""/>
        <dsp:cNvSpPr/>
      </dsp:nvSpPr>
      <dsp:spPr>
        <a:xfrm>
          <a:off x="0" y="1751188"/>
          <a:ext cx="10753200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568" tIns="249936" rIns="83456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primární – </a:t>
          </a:r>
          <a:r>
            <a:rPr lang="cs-CZ" sz="2000" kern="1200" dirty="0" err="1"/>
            <a:t>tracheobronchitida</a:t>
          </a:r>
          <a:r>
            <a:rPr lang="cs-CZ" sz="2000" kern="1200" dirty="0"/>
            <a:t>, pneumonie, perikarditida, </a:t>
          </a:r>
          <a:r>
            <a:rPr lang="cs-CZ" sz="2000" kern="1200" dirty="0" err="1"/>
            <a:t>myozitida</a:t>
          </a:r>
          <a:r>
            <a:rPr lang="cs-CZ" sz="2000" kern="1200" dirty="0"/>
            <a:t>…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sekundární – bakteriální superinfekce – </a:t>
          </a:r>
          <a:r>
            <a:rPr lang="cs-CZ" sz="2000" kern="1200" dirty="0" err="1"/>
            <a:t>nejč</a:t>
          </a:r>
          <a:r>
            <a:rPr lang="cs-CZ" sz="2000" kern="1200" dirty="0"/>
            <a:t>. </a:t>
          </a:r>
          <a:r>
            <a:rPr lang="cs-CZ" sz="2000" i="1" kern="1200" dirty="0"/>
            <a:t>Streptococcus </a:t>
          </a:r>
          <a:r>
            <a:rPr lang="cs-CZ" sz="2000" i="1" kern="1200" dirty="0" err="1"/>
            <a:t>pneumoniae</a:t>
          </a:r>
          <a:r>
            <a:rPr lang="cs-CZ" sz="2000" i="1" kern="1200" dirty="0"/>
            <a:t> - </a:t>
          </a:r>
          <a:r>
            <a:rPr lang="cs-CZ" sz="2000" kern="1200" dirty="0"/>
            <a:t>pneumonie</a:t>
          </a:r>
          <a:endParaRPr lang="en-US" sz="2000" kern="1200" dirty="0"/>
        </a:p>
      </dsp:txBody>
      <dsp:txXfrm>
        <a:off x="0" y="1751188"/>
        <a:ext cx="10753200" cy="1247400"/>
      </dsp:txXfrm>
    </dsp:sp>
    <dsp:sp modelId="{D0682D8A-7C90-4205-82C5-C3F97FA46676}">
      <dsp:nvSpPr>
        <dsp:cNvPr id="0" name=""/>
        <dsp:cNvSpPr/>
      </dsp:nvSpPr>
      <dsp:spPr>
        <a:xfrm>
          <a:off x="537660" y="1574068"/>
          <a:ext cx="7527240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12" tIns="0" rIns="28451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Komplikace</a:t>
          </a:r>
          <a:endParaRPr lang="en-US" sz="2000" kern="1200" dirty="0"/>
        </a:p>
      </dsp:txBody>
      <dsp:txXfrm>
        <a:off x="554953" y="1591361"/>
        <a:ext cx="7492654" cy="319654"/>
      </dsp:txXfrm>
    </dsp:sp>
    <dsp:sp modelId="{09EF0CDD-747B-45F8-A441-D35DA7F10EF7}">
      <dsp:nvSpPr>
        <dsp:cNvPr id="0" name=""/>
        <dsp:cNvSpPr/>
      </dsp:nvSpPr>
      <dsp:spPr>
        <a:xfrm>
          <a:off x="0" y="3790649"/>
          <a:ext cx="107532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165C8C-BF1D-43F2-BB51-BA00E52C2767}">
      <dsp:nvSpPr>
        <dsp:cNvPr id="0" name=""/>
        <dsp:cNvSpPr/>
      </dsp:nvSpPr>
      <dsp:spPr>
        <a:xfrm>
          <a:off x="537134" y="3063388"/>
          <a:ext cx="7519889" cy="9043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12" tIns="0" rIns="28451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i="1" kern="1200" dirty="0"/>
            <a:t>Průběh chřipky může být také fulminantní, vést k multiorgánovému selhání a úmrtí v řádu několika dní!</a:t>
          </a:r>
          <a:endParaRPr lang="en-US" sz="2000" kern="1200" dirty="0"/>
        </a:p>
      </dsp:txBody>
      <dsp:txXfrm>
        <a:off x="581282" y="3107536"/>
        <a:ext cx="7431593" cy="8160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0D3BE6-C94B-4A54-8364-D65B2E44B96F}">
      <dsp:nvSpPr>
        <dsp:cNvPr id="0" name=""/>
        <dsp:cNvSpPr/>
      </dsp:nvSpPr>
      <dsp:spPr>
        <a:xfrm>
          <a:off x="0" y="392623"/>
          <a:ext cx="10753200" cy="1752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568" tIns="437388" rIns="834568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b="1" kern="1200"/>
            <a:t>Výtěr z nosu, nosohltanu</a:t>
          </a:r>
          <a:r>
            <a:rPr lang="cs-CZ" sz="2100" b="0" kern="1200"/>
            <a:t>, krku, bronchiální sekret, BAL, pitevní materiál – stěr z plic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b="0" u="sng" kern="1200"/>
            <a:t>materiál od klinicky závažných případů chřipky se zasílá do NRL pro chřipku</a:t>
          </a:r>
          <a:endParaRPr lang="en-US" sz="2100" kern="1200"/>
        </a:p>
      </dsp:txBody>
      <dsp:txXfrm>
        <a:off x="0" y="392623"/>
        <a:ext cx="10753200" cy="1752975"/>
      </dsp:txXfrm>
    </dsp:sp>
    <dsp:sp modelId="{337E7A3F-EE36-44AB-B49D-81DE1EA0542C}">
      <dsp:nvSpPr>
        <dsp:cNvPr id="0" name=""/>
        <dsp:cNvSpPr/>
      </dsp:nvSpPr>
      <dsp:spPr>
        <a:xfrm>
          <a:off x="537660" y="82663"/>
          <a:ext cx="752724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12" tIns="0" rIns="28451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/>
            <a:t>Biologický materiál</a:t>
          </a:r>
          <a:endParaRPr lang="en-US" sz="2100" kern="1200"/>
        </a:p>
      </dsp:txBody>
      <dsp:txXfrm>
        <a:off x="567922" y="112925"/>
        <a:ext cx="7466716" cy="559396"/>
      </dsp:txXfrm>
    </dsp:sp>
    <dsp:sp modelId="{5996632F-CAE5-431D-A8D6-E6407A5A300F}">
      <dsp:nvSpPr>
        <dsp:cNvPr id="0" name=""/>
        <dsp:cNvSpPr/>
      </dsp:nvSpPr>
      <dsp:spPr>
        <a:xfrm>
          <a:off x="0" y="2568958"/>
          <a:ext cx="10753200" cy="14883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568" tIns="437388" rIns="834568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b="0" kern="1200"/>
            <a:t>PCR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b="0" kern="1200"/>
            <a:t>Imunochromatické testy – rychlá diagnostika v ordinacích PL, při příjmu pacienta</a:t>
          </a:r>
          <a:endParaRPr lang="en-US" sz="2100" kern="1200"/>
        </a:p>
      </dsp:txBody>
      <dsp:txXfrm>
        <a:off x="0" y="2568958"/>
        <a:ext cx="10753200" cy="1488374"/>
      </dsp:txXfrm>
    </dsp:sp>
    <dsp:sp modelId="{8827B77E-E813-404E-8D24-C623118A4C5A}">
      <dsp:nvSpPr>
        <dsp:cNvPr id="0" name=""/>
        <dsp:cNvSpPr/>
      </dsp:nvSpPr>
      <dsp:spPr>
        <a:xfrm>
          <a:off x="537660" y="2258998"/>
          <a:ext cx="752724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12" tIns="0" rIns="28451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/>
            <a:t>Metody</a:t>
          </a:r>
          <a:endParaRPr lang="en-US" sz="2100" kern="1200"/>
        </a:p>
      </dsp:txBody>
      <dsp:txXfrm>
        <a:off x="567922" y="2289260"/>
        <a:ext cx="7466716" cy="559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EB3FC-9CF9-4F8C-ABCF-C2256562FEC9}">
      <dsp:nvSpPr>
        <dsp:cNvPr id="0" name=""/>
        <dsp:cNvSpPr/>
      </dsp:nvSpPr>
      <dsp:spPr>
        <a:xfrm>
          <a:off x="0" y="24972"/>
          <a:ext cx="10752138" cy="463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/>
            <a:t>osoby nad 65 let věku</a:t>
          </a:r>
          <a:endParaRPr lang="en-US" sz="2000" kern="1200" dirty="0"/>
        </a:p>
      </dsp:txBody>
      <dsp:txXfrm>
        <a:off x="22617" y="47589"/>
        <a:ext cx="10706904" cy="418086"/>
      </dsp:txXfrm>
    </dsp:sp>
    <dsp:sp modelId="{F2A1191A-B5C4-445F-946D-3FDCAA4A079A}">
      <dsp:nvSpPr>
        <dsp:cNvPr id="0" name=""/>
        <dsp:cNvSpPr/>
      </dsp:nvSpPr>
      <dsp:spPr>
        <a:xfrm>
          <a:off x="0" y="514212"/>
          <a:ext cx="10752138" cy="463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/>
            <a:t>osoby s chronickým onemocněním </a:t>
          </a:r>
          <a:endParaRPr lang="en-US" sz="2000" kern="1200" dirty="0"/>
        </a:p>
      </dsp:txBody>
      <dsp:txXfrm>
        <a:off x="22617" y="536829"/>
        <a:ext cx="10706904" cy="418086"/>
      </dsp:txXfrm>
    </dsp:sp>
    <dsp:sp modelId="{E48A0550-B31C-40F3-A987-57F360150CEC}">
      <dsp:nvSpPr>
        <dsp:cNvPr id="0" name=""/>
        <dsp:cNvSpPr/>
      </dsp:nvSpPr>
      <dsp:spPr>
        <a:xfrm>
          <a:off x="0" y="977532"/>
          <a:ext cx="10752138" cy="1602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b="0" kern="1200"/>
            <a:t>dýchacích cest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b="0" kern="1200" dirty="0"/>
            <a:t>srdce a cév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b="0" kern="1200"/>
            <a:t>ledvin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b="0" kern="1200"/>
            <a:t>jater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b="0" kern="1200"/>
            <a:t>nervové soustavy</a:t>
          </a:r>
          <a:endParaRPr lang="en-US" sz="2000" kern="1200"/>
        </a:p>
      </dsp:txBody>
      <dsp:txXfrm>
        <a:off x="0" y="977532"/>
        <a:ext cx="10752138" cy="1602180"/>
      </dsp:txXfrm>
    </dsp:sp>
    <dsp:sp modelId="{C37F5F6B-2A34-47F2-AA98-F408FBE92FCF}">
      <dsp:nvSpPr>
        <dsp:cNvPr id="0" name=""/>
        <dsp:cNvSpPr/>
      </dsp:nvSpPr>
      <dsp:spPr>
        <a:xfrm>
          <a:off x="0" y="2579712"/>
          <a:ext cx="10752138" cy="463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/>
            <a:t>osoby s DM</a:t>
          </a:r>
          <a:endParaRPr lang="en-US" sz="2000" kern="1200"/>
        </a:p>
      </dsp:txBody>
      <dsp:txXfrm>
        <a:off x="22617" y="2602329"/>
        <a:ext cx="10706904" cy="418086"/>
      </dsp:txXfrm>
    </dsp:sp>
    <dsp:sp modelId="{936C17C1-F69A-4542-A224-0900B986E885}">
      <dsp:nvSpPr>
        <dsp:cNvPr id="0" name=""/>
        <dsp:cNvSpPr/>
      </dsp:nvSpPr>
      <dsp:spPr>
        <a:xfrm>
          <a:off x="0" y="3068952"/>
          <a:ext cx="10752138" cy="463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/>
            <a:t>obézní</a:t>
          </a:r>
          <a:endParaRPr lang="en-US" sz="2000" kern="1200"/>
        </a:p>
      </dsp:txBody>
      <dsp:txXfrm>
        <a:off x="22617" y="3091569"/>
        <a:ext cx="10706904" cy="418086"/>
      </dsp:txXfrm>
    </dsp:sp>
    <dsp:sp modelId="{DD4B3798-5A44-41DD-878A-A45A8F9F3903}">
      <dsp:nvSpPr>
        <dsp:cNvPr id="0" name=""/>
        <dsp:cNvSpPr/>
      </dsp:nvSpPr>
      <dsp:spPr>
        <a:xfrm>
          <a:off x="0" y="3558192"/>
          <a:ext cx="10752138" cy="463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/>
            <a:t>imunosuprimovaní (primárně a sekundárně)</a:t>
          </a:r>
          <a:endParaRPr lang="en-US" sz="2000" kern="1200"/>
        </a:p>
      </dsp:txBody>
      <dsp:txXfrm>
        <a:off x="22617" y="3580809"/>
        <a:ext cx="10706904" cy="418086"/>
      </dsp:txXfrm>
    </dsp:sp>
    <dsp:sp modelId="{C43D9B82-B914-484C-8FFA-ADDAD55D0D82}">
      <dsp:nvSpPr>
        <dsp:cNvPr id="0" name=""/>
        <dsp:cNvSpPr/>
      </dsp:nvSpPr>
      <dsp:spPr>
        <a:xfrm>
          <a:off x="0" y="4047432"/>
          <a:ext cx="10752138" cy="463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/>
            <a:t>těhotné</a:t>
          </a:r>
          <a:endParaRPr lang="en-US" sz="2000" kern="1200"/>
        </a:p>
      </dsp:txBody>
      <dsp:txXfrm>
        <a:off x="22617" y="4070049"/>
        <a:ext cx="10706904" cy="4180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05662-1841-481E-8444-24310907F0B8}">
      <dsp:nvSpPr>
        <dsp:cNvPr id="0" name=""/>
        <dsp:cNvSpPr/>
      </dsp:nvSpPr>
      <dsp:spPr>
        <a:xfrm>
          <a:off x="0" y="831"/>
          <a:ext cx="5219998" cy="57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/>
            <a:t>provází člověka od pravěku</a:t>
          </a:r>
          <a:endParaRPr lang="en-US" sz="1600" kern="1200" dirty="0"/>
        </a:p>
      </dsp:txBody>
      <dsp:txXfrm>
        <a:off x="27948" y="28779"/>
        <a:ext cx="5164102" cy="516624"/>
      </dsp:txXfrm>
    </dsp:sp>
    <dsp:sp modelId="{78F1ED4F-E03D-4964-BF7C-52B5E2578123}">
      <dsp:nvSpPr>
        <dsp:cNvPr id="0" name=""/>
        <dsp:cNvSpPr/>
      </dsp:nvSpPr>
      <dsp:spPr>
        <a:xfrm>
          <a:off x="0" y="585937"/>
          <a:ext cx="5219998" cy="57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/>
            <a:t>synonymum úbytě, souchotě, ftíza</a:t>
          </a:r>
          <a:endParaRPr lang="en-US" sz="1600" kern="1200"/>
        </a:p>
      </dsp:txBody>
      <dsp:txXfrm>
        <a:off x="27948" y="613885"/>
        <a:ext cx="5164102" cy="516624"/>
      </dsp:txXfrm>
    </dsp:sp>
    <dsp:sp modelId="{A152406D-9314-4345-BAAC-61709ECB0E44}">
      <dsp:nvSpPr>
        <dsp:cNvPr id="0" name=""/>
        <dsp:cNvSpPr/>
      </dsp:nvSpPr>
      <dsp:spPr>
        <a:xfrm>
          <a:off x="0" y="1171043"/>
          <a:ext cx="5219998" cy="57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/>
            <a:t>název TBC od 19. století</a:t>
          </a:r>
          <a:endParaRPr lang="en-US" sz="1600" kern="1200"/>
        </a:p>
      </dsp:txBody>
      <dsp:txXfrm>
        <a:off x="27948" y="1198991"/>
        <a:ext cx="5164102" cy="516624"/>
      </dsp:txXfrm>
    </dsp:sp>
    <dsp:sp modelId="{0161C51C-4986-4474-865C-4C6CB0875094}">
      <dsp:nvSpPr>
        <dsp:cNvPr id="0" name=""/>
        <dsp:cNvSpPr/>
      </dsp:nvSpPr>
      <dsp:spPr>
        <a:xfrm>
          <a:off x="0" y="1756150"/>
          <a:ext cx="5219998" cy="57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/>
            <a:t>jedna z nejčastějších příčin úmrtí na infekční choroby</a:t>
          </a:r>
          <a:endParaRPr lang="en-US" sz="1600" kern="1200" dirty="0"/>
        </a:p>
      </dsp:txBody>
      <dsp:txXfrm>
        <a:off x="27948" y="1784098"/>
        <a:ext cx="5164102" cy="516624"/>
      </dsp:txXfrm>
    </dsp:sp>
    <dsp:sp modelId="{5EDABA51-9312-414A-BD8C-3B353544B464}">
      <dsp:nvSpPr>
        <dsp:cNvPr id="0" name=""/>
        <dsp:cNvSpPr/>
      </dsp:nvSpPr>
      <dsp:spPr>
        <a:xfrm>
          <a:off x="0" y="2341256"/>
          <a:ext cx="5219998" cy="57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/>
            <a:t>globální celosvětový problém</a:t>
          </a:r>
          <a:endParaRPr lang="en-US" sz="1600" kern="1200"/>
        </a:p>
      </dsp:txBody>
      <dsp:txXfrm>
        <a:off x="27948" y="2369204"/>
        <a:ext cx="5164102" cy="516624"/>
      </dsp:txXfrm>
    </dsp:sp>
    <dsp:sp modelId="{B9FA4761-F455-48AA-9499-6769F3F19717}">
      <dsp:nvSpPr>
        <dsp:cNvPr id="0" name=""/>
        <dsp:cNvSpPr/>
      </dsp:nvSpPr>
      <dsp:spPr>
        <a:xfrm>
          <a:off x="0" y="2926362"/>
          <a:ext cx="5219998" cy="57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600" b="0" kern="1200" dirty="0"/>
            <a:t>každý rok onemocní více než 10 mil. lidí TBC</a:t>
          </a:r>
        </a:p>
      </dsp:txBody>
      <dsp:txXfrm>
        <a:off x="27948" y="2954310"/>
        <a:ext cx="5164102" cy="516624"/>
      </dsp:txXfrm>
    </dsp:sp>
    <dsp:sp modelId="{12A5CBE6-13DB-47B1-B23C-1515844AEC43}">
      <dsp:nvSpPr>
        <dsp:cNvPr id="0" name=""/>
        <dsp:cNvSpPr/>
      </dsp:nvSpPr>
      <dsp:spPr>
        <a:xfrm>
          <a:off x="0" y="3511469"/>
          <a:ext cx="5219998" cy="57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600" b="0" kern="1200" dirty="0"/>
            <a:t>přibližně 1,5 mil osob na TBC každoročně zemře</a:t>
          </a:r>
          <a:endParaRPr lang="en-US" sz="1600" kern="1200" dirty="0"/>
        </a:p>
        <a:p>
          <a:pPr algn="l">
            <a:spcBef>
              <a:spcPct val="0"/>
            </a:spcBef>
            <a:buNone/>
          </a:pPr>
          <a:endParaRPr lang="en-US" sz="1600" kern="1200" dirty="0"/>
        </a:p>
      </dsp:txBody>
      <dsp:txXfrm>
        <a:off x="27948" y="3539417"/>
        <a:ext cx="5164102" cy="516624"/>
      </dsp:txXfrm>
    </dsp:sp>
    <dsp:sp modelId="{12F4E517-075D-4471-95D6-5BDE14492E09}">
      <dsp:nvSpPr>
        <dsp:cNvPr id="0" name=""/>
        <dsp:cNvSpPr/>
      </dsp:nvSpPr>
      <dsp:spPr>
        <a:xfrm>
          <a:off x="0" y="4096575"/>
          <a:ext cx="5219998" cy="57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/>
            <a:t>cíl WHO - ukončení epidemického výskytu TBC do 2030</a:t>
          </a:r>
          <a:endParaRPr lang="en-US" sz="1600" kern="1200"/>
        </a:p>
      </dsp:txBody>
      <dsp:txXfrm>
        <a:off x="27948" y="4124523"/>
        <a:ext cx="5164102" cy="5166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47F0C-DA8D-4099-AC0F-51E1E22530D1}">
      <dsp:nvSpPr>
        <dsp:cNvPr id="0" name=""/>
        <dsp:cNvSpPr/>
      </dsp:nvSpPr>
      <dsp:spPr>
        <a:xfrm>
          <a:off x="0" y="270550"/>
          <a:ext cx="5219998" cy="17519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b="1" kern="1200"/>
            <a:t>Dvě třetiny onemocnění pochází pouze z 8 zemí</a:t>
          </a:r>
          <a:r>
            <a:rPr lang="cs-CZ" sz="3300" kern="1200"/>
            <a:t>: </a:t>
          </a:r>
          <a:endParaRPr lang="en-US" sz="3300" kern="1200"/>
        </a:p>
      </dsp:txBody>
      <dsp:txXfrm>
        <a:off x="85522" y="356072"/>
        <a:ext cx="5048954" cy="1580884"/>
      </dsp:txXfrm>
    </dsp:sp>
    <dsp:sp modelId="{836A5947-766D-4FBA-AE3A-13EABB9F2B58}">
      <dsp:nvSpPr>
        <dsp:cNvPr id="0" name=""/>
        <dsp:cNvSpPr/>
      </dsp:nvSpPr>
      <dsp:spPr>
        <a:xfrm>
          <a:off x="0" y="2117519"/>
          <a:ext cx="5219998" cy="17519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Indie, Bangladéše, Číny, Indonésie, Nigérie, Jižní Afriky, Filipín a Pákistánu</a:t>
          </a:r>
          <a:endParaRPr lang="en-US" sz="3300" kern="1200"/>
        </a:p>
      </dsp:txBody>
      <dsp:txXfrm>
        <a:off x="85522" y="2203041"/>
        <a:ext cx="5048954" cy="15808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495CE-C894-41D5-B889-AC3BF8F26BDC}">
      <dsp:nvSpPr>
        <dsp:cNvPr id="0" name=""/>
        <dsp:cNvSpPr/>
      </dsp:nvSpPr>
      <dsp:spPr>
        <a:xfrm>
          <a:off x="0" y="635489"/>
          <a:ext cx="5219998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/>
            <a:t>komplex Mycobacterium tuberculosis:</a:t>
          </a:r>
          <a:endParaRPr lang="en-US" sz="2100" kern="1200"/>
        </a:p>
      </dsp:txBody>
      <dsp:txXfrm>
        <a:off x="23988" y="659477"/>
        <a:ext cx="5172022" cy="443423"/>
      </dsp:txXfrm>
    </dsp:sp>
    <dsp:sp modelId="{4DB7B1D1-5580-43C5-8A52-71855C6DCAD6}">
      <dsp:nvSpPr>
        <dsp:cNvPr id="0" name=""/>
        <dsp:cNvSpPr/>
      </dsp:nvSpPr>
      <dsp:spPr>
        <a:xfrm>
          <a:off x="0" y="1126889"/>
          <a:ext cx="5219998" cy="782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735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kern="1200"/>
            <a:t>Mycobacterium tuberculosis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kern="1200"/>
            <a:t>Mycobacterium bovis – u dobytka, v ČR vymýcena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kern="1200"/>
            <a:t>Mycobacterium africanum – v Africe, v ČR ne</a:t>
          </a:r>
          <a:endParaRPr lang="en-US" sz="1600" kern="1200"/>
        </a:p>
      </dsp:txBody>
      <dsp:txXfrm>
        <a:off x="0" y="1126889"/>
        <a:ext cx="5219998" cy="782460"/>
      </dsp:txXfrm>
    </dsp:sp>
    <dsp:sp modelId="{ECBE4951-6153-49FE-8156-449940B7F70E}">
      <dsp:nvSpPr>
        <dsp:cNvPr id="0" name=""/>
        <dsp:cNvSpPr/>
      </dsp:nvSpPr>
      <dsp:spPr>
        <a:xfrm>
          <a:off x="0" y="1909349"/>
          <a:ext cx="5219998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citlivost na T nad 60°C, slunce</a:t>
          </a:r>
          <a:endParaRPr lang="en-US" sz="2100" kern="1200"/>
        </a:p>
      </dsp:txBody>
      <dsp:txXfrm>
        <a:off x="23988" y="1933337"/>
        <a:ext cx="5172022" cy="443423"/>
      </dsp:txXfrm>
    </dsp:sp>
    <dsp:sp modelId="{FDED59A1-E301-477D-9947-62048EDB4744}">
      <dsp:nvSpPr>
        <dsp:cNvPr id="0" name=""/>
        <dsp:cNvSpPr/>
      </dsp:nvSpPr>
      <dsp:spPr>
        <a:xfrm>
          <a:off x="0" y="2461229"/>
          <a:ext cx="5219998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v zevním prostředí přežívají krátce</a:t>
          </a:r>
          <a:endParaRPr lang="en-US" sz="2100" kern="1200"/>
        </a:p>
      </dsp:txBody>
      <dsp:txXfrm>
        <a:off x="23988" y="2485217"/>
        <a:ext cx="5172022" cy="443423"/>
      </dsp:txXfrm>
    </dsp:sp>
    <dsp:sp modelId="{7CD2FF7B-AE8D-4E34-95ED-3F3B2AF0C3D7}">
      <dsp:nvSpPr>
        <dsp:cNvPr id="0" name=""/>
        <dsp:cNvSpPr/>
      </dsp:nvSpPr>
      <dsp:spPr>
        <a:xfrm>
          <a:off x="0" y="3013108"/>
          <a:ext cx="5219998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v kaseózním materiálu dlouho</a:t>
          </a:r>
          <a:endParaRPr lang="en-US" sz="2100" kern="1200"/>
        </a:p>
      </dsp:txBody>
      <dsp:txXfrm>
        <a:off x="23988" y="3037096"/>
        <a:ext cx="5172022" cy="443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2T09:05:45.287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26,'148'-11,"-30"1,759 6,-478 6,-361 0,59 10,-36-2,66 10,-64-9,81 5,330-14,-240-4,-216 3,-1 1,34 7,27 4,-58-13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1T14:10:59.634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1T14:11:01.934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1,'5'0,"4"0,1 4,4 1,2 4,4 0,-3 3,0 0,-2 1,0-2,-3 6,1 0,-2 1,2-2,-3-9,-1-8,-4-9,-2-3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1T14:11:05.162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4 222,'-1'-39,"-1"28,2-1,-1 1,1-1,1 1,0-1,0 1,1-1,1 1,0 0,0 0,6-11,-6 19,0 0,0 0,1 0,-1 1,0-1,1 1,0-1,0 1,0 1,0-1,0 0,0 1,0 0,0 0,0 0,1 0,-1 1,6 0,10-1,-1 1,33 4,-50-4,0 1,0-1,1 0,-1 1,0-1,0 1,0-1,0 1,1 0,-1 0,0 0,0 0,-1 1,1-1,0 0,0 1,-1-1,1 1,-1 0,1 0,-1-1,1 1,-1 0,0 0,0 0,0 0,0 0,-1 1,1-1,0 0,-1 0,0 0,1 1,-1-1,0 4,-1-1,1 0,-1 0,0-1,-1 1,1 0,-1-1,0 1,0-1,0 0,-1 0,1 0,-1 0,0 0,0 0,-7 5,3-2,0-1,-1 0,0 0,0-1,0 0,0 0,-1-1,0 0,0-1,0 0,0 0,-19 2,6-3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1T14:11:13.519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1,'0'25,"1"-1,1 1,1 0,1-1,2 0,12 37,100 230,-77-178,-29-76,1 1,30 54,-23-51,25 68,-31-71,1-1,33 58,49 75,-17-58,-27-40,-13-21,56 55,-72-80,3 3,-1 1,36 54,-19-29,-33-44,-1 1,0 0,0 0,7 16,1 4,-10-21,-1 1,0 0,-1 0,0 0,-1 1,0-1,-1 1,0 0,1 24,-4-36,0 0,0 0,0 0,0 0,0-1,0 1,0 0,-1 0,1 0,0 0,-1 0,1-1,0 1,-1 0,1 0,-1-1,0 1,1 0,-1 0,1-1,-1 1,0-1,0 1,1-1,-1 1,0-1,0 1,0-1,-1 1,0-1,-1 0,1 1,-1-1,0 0,1-1,-1 1,1 0,-1-1,1 1,-5-3,-54-27,61 30,-170-92,134 76,0 0,0 3,-2 1,1 1,-72-9,90 17,4-2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1T14:11:16.671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0 770,'0'-643,"1"631,0-1,1 1,5-17,1-9,-5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1T14:13:40.980"/>
    </inkml:context>
    <inkml:brush xml:id="br0">
      <inkml:brushProperty name="width" value="0.1" units="cm"/>
      <inkml:brushProperty name="height" value="0.6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2T09:05:49.050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1,'11'0,"1"1,-1 1,1 0,-1 1,0 0,0 0,0 1,18 10,5 5,39 29,-22-13,-31-24,1 0,0-2,24 8,39 17,-38-13,-33-15,0 0,0 0,0 1,14 11,-23-15,0 1,0 0,0 0,-1 0,1 0,-1 1,0-1,-1 1,1 0,-1 0,0 0,0 0,0 0,-1 0,2 7,-2-7,-1 0,1-1,-1 1,0 0,0-1,0 1,0-1,-1 1,0 0,0-1,0 1,-1-1,1 0,-1 1,0-1,-4 5,-1 1,-1-1,0 0,-1-1,-18 14,16-13,-108 87,112-90,0 0,1 0,0 1,0-1,-8 13,9-11,-1-1,0 0,0 0,0 0,-8 5,-63 55,69-60,0 1,1 0,1 0,-1 1,1 0,-8 17,-20 27,21-35,1-3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2T00:51:24.474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425 892,'11'-1,"-1"-1,0-1,0 1,0-2,0 1,-1-2,1 1,8-7,21-8,71-37,-86 41,1 2,1 0,0 2,44-14,-40 16,0-2,-1-2,-1 0,0-2,49-35,-36 24,58-30,95-54,-175 101,0 2,1 1,0 0,0 1,0 1,31-1,42-10,73-12,-132 20,0-2,-1-2,49-21,-58 23,0 1,0 1,0 1,0 2,1 0,39 0,32-6,108-23,-174 30,56 1,-61 3,-1-1,0-2,0 0,24-6,-5 0,1 2,0 2,1 1,48 5,-36-1,105-11,162-29,-171 21,166 2,222-5,66 12,-355 11,-120 0,143-4,-156-11,69-2,2937 16,-3045 3,136 25,-44-4,-92-13,-45-6,63 2,-71-6,0 1,0 1,49 15,-48-11,2-1,-1-2,30 2,-39-6,228 20,-163-8,-2 3,0 5,149 56,-134-46,-79-26,1 0,-1 1,0 1,0 1,25 15,36 36,-52-37,54 33,79 56,-121-89,164 102,-188-114,0-1,1-1,-1 0,34 9,-33-11,0 0,0 1,0 0,28 18,20 22,-2 3,58 58,-28-19,-79-74,-1-1,0 2,0 0,-2 1,0 0,-1 0,-1 1,-1 0,0 1,-1 0,5 22,61 239,-64-229,-2 0,-2 0,-3 1,-1 0,-10 69,8-108,-2 0,1 0,-2 0,1-1,-2 1,0-1,0 0,-10 14,-9 12,-32 39,-15 23,32-37,-3-2,-60 70,38-50,46-56,0-2,-1 0,-1-1,-1-1,-1 0,-45 30,-65 20,-3-7,-210 70,110-47,177-66,-1-2,0-3,-102 14,-43-10,124-15,-115 22,-19 32,78-19,89-29,-1-3,0-1,-55 1,-150-11,109-1,-2514 1,1398 5,1227-3,-61-12,60 7,-57-2,-6 8,37 2,0-3,-113-16,124 9,-63-1,-21-2,12 0,87 9,1-1,0-1,0-1,-33-11,33 7,-1 2,1 2,-1 1,-55 0,42 3,-71-12,84 7,-24-6,0 3,-96-3,122 10,0-1,-31-6,29 3,-55-3,-1385 10,1426-4,0-2,-79-19,68 9,-1-3,-77-34,15 1,91 37,-51-15,54 20,0-1,1-1,-27-15,-152-104,189 119,1-1,0-1,-20-22,-7-5,5 4,2-3,1 0,-47-71,53 65,18 26,-1 2,0-1,-1 2,-1-1,-30-27,33 35,1-2,1 1,0-1,0-1,1 1,0-2,-11-23,11 19,-1 0,-1 1,-20-25,14 19,1-1,0 0,2-1,1 0,1-1,1 0,1-1,2 0,-7-35,8 8,2 1,2-1,6-61,-1-3,-4 76,0 15,2 1,4-40,-4 58,1-1,-1 1,2-1,-1 1,1 0,0 0,1 0,-1 0,1 1,1-1,-1 1,11-11,96-107,-86 93,-4 9,-1 1,33-23,31-33,-73 64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2T00:57:01.321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747 1505,'-2'0,"-1"-1,1 0,0 1,-1-1,1 0,0-1,0 1,0 0,0-1,0 1,0-1,0 1,0-1,0 0,1 0,-1 0,1 0,-1 0,1 0,-1-3,-24-49,23 48,-122-306,114 280,2-1,1-1,-3-35,3 14,1 27,-1 0,-19-45,-8-25,20 53,-2 0,-44-82,-5-11,48 101,12 27,1-1,0 0,-4-17,-3-25,8 30,-1 0,-1 1,-18-43,24 64,-1 1,1-1,0 0,-1 1,1-1,-1 0,1 1,-1-1,1 1,-1-1,1 1,-1-1,0 1,1-1,-1 1,0-1,1 1,-1 0,0 0,1-1,-1 1,0 0,0 0,1 0,-1 0,0 0,0 0,1 0,-1 0,-1 0,-23 15,18-8,1 0,-1 1,2-1,-8 13,-20 36,22-38,0 0,1 1,1 0,-8 24,17-27,12-24,21-30,-28 30,117-139,-118 142,1 0,0 1,0 0,0 0,1 1,0-1,-1 1,1 0,0 1,0-1,1 1,-1 0,0 1,1 0,9-1,13 0,1 2,37 3,-5 0,53-4,94 3,-185 2,-6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1T14:10:46.331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2052 1,'-2'4,"0"-1,0 1,-1-1,1 0,-1 1,0-1,0 0,-1-1,1 1,0 0,-1-1,0 0,1 0,-7 2,-7 7,-162 111,158-108,1 1,1 0,-17 19,-37 29,33-34,-164 129,-6 53,200-201,-93 95,-175 166,177-173,-200 150,225-183,56-46,0-1,-1-2,-1 0,-46 26,-32 1,51-22,36-14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1T14:10:49.311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131 1,'0'28,"-1"0,-1 0,-9 38,4-37,0 0,-17 39,-20 43,39-99,0 1,1 0,1 1,0-1,1 0,1 1,-1 21,-6 45,8-78,-1 0,1 1,0-1,-1 1,1-1,0 0,1 1,-1-1,0 0,1 1,-1-1,1 0,0 1,0-1,0 0,0 0,0 0,0 0,1 0,-1 0,1 0,-1 0,1 0,0-1,-1 1,1-1,0 1,0-1,0 0,0 0,0 0,1 0,-1 0,0 0,0-1,1 1,-1-1,3 1,13 2,0-1,0 0,0-1,21-2,-16 0,519-3,-522 5,0 2,0 0,0 1,-1 2,1 0,21 10,-12-5,43 10,-67-20,1 0,-1 1,0 0,1 0,-1 0,0 0,8 6,-2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1T14:10:54.154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0,'22'24,"29"39,-9-10,188 234,29 34,87 148,-225-272,38 53,-101-160,77 156,-23-38,164 292,-86-151,30 70,106 179,99 102,-52-119,-240-364,349 608,-439-743,4-2,90 116,-74-113,-32-39,44 46,-71-87,0 1,0-1,0 0,0 0,1 0,-1 0,1-1,-1 0,1 0,0 0,0-1,0 1,6 0,4-1,0 0,31-2,-46 1,25-1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1T14:10:57.565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2103 1,'-1'3,"0"0,0 1,0-1,-1 0,1 0,-1 0,0 0,0 0,0 0,0 0,0-1,-5 5,-4 5,-288 330,58-71,158-181,-3-3,-101 78,126-113,-132 139,135-127,-3-4,-74 58,-80 57,-33 25,229-184,0 0,-26 31,29-29,-1-1,-37 29,38-34,4-2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1T14:10:58.626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A14A88-CA1F-4748-458F-92014251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F88829-D7FE-F3EF-BBB7-51710DEFC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629EEA-8D19-F02E-A607-AFB682BB2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2B08-92CC-45E0-BEDD-6401736253DA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0F108A-B095-7C64-9033-B683E16AE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EE40E8-B305-23AF-7C8E-C10C6A43E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69C2-0E0A-4906-B843-21A1127CF8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573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7257452-7EA6-9A4D-D7B9-43C1DD7D2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C0013BA-6458-2738-07C1-F2903C12D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A2A11D-CA17-194A-BF5B-B66DF1CFAA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012B08-92CC-45E0-BEDD-6401736253DA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6C3084-397C-4507-5E26-D707BEB79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3AC681-1B9D-F14D-A8D4-E83DC8EF5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7069C2-0E0A-4906-B843-21A1127CF8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151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ustomXml" Target="../ink/ink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ustomXml" Target="../ink/ink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customXml" Target="../ink/ink11.xml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customXml" Target="../ink/ink10.xml"/><Relationship Id="rId2" Type="http://schemas.openxmlformats.org/officeDocument/2006/relationships/customXml" Target="../ink/ink5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7.xml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5" Type="http://schemas.openxmlformats.org/officeDocument/2006/relationships/customXml" Target="../ink/ink12.xml"/><Relationship Id="rId10" Type="http://schemas.openxmlformats.org/officeDocument/2006/relationships/customXml" Target="../ink/ink9.xml"/><Relationship Id="rId4" Type="http://schemas.openxmlformats.org/officeDocument/2006/relationships/customXml" Target="../ink/ink6.xml"/><Relationship Id="rId9" Type="http://schemas.openxmlformats.org/officeDocument/2006/relationships/image" Target="../media/image22.png"/><Relationship Id="rId14" Type="http://schemas.openxmlformats.org/officeDocument/2006/relationships/image" Target="../media/image2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5" Type="http://schemas.openxmlformats.org/officeDocument/2006/relationships/image" Target="../media/image27.png"/><Relationship Id="rId4" Type="http://schemas.openxmlformats.org/officeDocument/2006/relationships/customXml" Target="../ink/ink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Kleine_Hufeisennase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ko/photos/%EC%82%AC%EC%9A%B0%EB%94%94%EC%95%84%EB%9D%BC%EB%B9%84%EC%95%84-%EC%82%AC%EB%A7%89-%EB%82%99%ED%83%80-95500/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Respirační nákazy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831613"/>
          </a:xfrm>
        </p:spPr>
        <p:txBody>
          <a:bodyPr/>
          <a:lstStyle/>
          <a:p>
            <a:r>
              <a:rPr lang="cs-CZ" dirty="0"/>
              <a:t>Hygiena laboratorních provozů jaro 2024</a:t>
            </a:r>
          </a:p>
          <a:p>
            <a:r>
              <a:rPr lang="cs-CZ" dirty="0"/>
              <a:t>Radka Boháčová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850A841-A7BF-9FF3-8E0C-5A701B615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Zdroj: ÚZIS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1FD495-2163-2BB3-654D-29185B2B78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ADEDBC6-E2ED-C94E-2016-9CD48486DB60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AC98B81-BFA5-819E-7933-24847A07E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120" y="890150"/>
            <a:ext cx="9001760" cy="513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47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20E92F0-EAE9-414E-ADB2-E774A9038C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994A404-39B3-B03B-9531-988C08DF8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972002"/>
          </a:xfrm>
        </p:spPr>
        <p:txBody>
          <a:bodyPr/>
          <a:lstStyle/>
          <a:p>
            <a:pPr algn="ctr"/>
            <a:r>
              <a:rPr lang="cs-CZ" dirty="0"/>
              <a:t>ARI – obecná preventivní opatření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A48B894-C875-37DF-8DAA-87A55E855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837280"/>
            <a:ext cx="10753200" cy="4139998"/>
          </a:xfrm>
        </p:spPr>
        <p:txBody>
          <a:bodyPr>
            <a:normAutofit/>
          </a:bodyPr>
          <a:lstStyle/>
          <a:p>
            <a:r>
              <a:rPr lang="cs-CZ" dirty="0"/>
              <a:t>důsledná </a:t>
            </a:r>
            <a:r>
              <a:rPr lang="cs-CZ" b="1" dirty="0"/>
              <a:t>hygiena rukou</a:t>
            </a:r>
          </a:p>
          <a:p>
            <a:r>
              <a:rPr lang="cs-CZ" dirty="0"/>
              <a:t>časté </a:t>
            </a:r>
            <a:r>
              <a:rPr lang="cs-CZ" b="1" dirty="0"/>
              <a:t>větrání</a:t>
            </a:r>
          </a:p>
          <a:p>
            <a:r>
              <a:rPr lang="cs-CZ" dirty="0"/>
              <a:t>v době epidemického výskytu </a:t>
            </a:r>
            <a:r>
              <a:rPr lang="cs-CZ" b="1" dirty="0"/>
              <a:t>nenavštěvovat místa s velkou koncentrací osob</a:t>
            </a:r>
          </a:p>
          <a:p>
            <a:r>
              <a:rPr lang="cs-CZ" dirty="0"/>
              <a:t>vyhýbat se </a:t>
            </a:r>
            <a:r>
              <a:rPr lang="cs-CZ" b="1" dirty="0"/>
              <a:t>kontaktu s nemocnými lidmi</a:t>
            </a:r>
          </a:p>
          <a:p>
            <a:r>
              <a:rPr lang="cs-CZ" b="1" dirty="0"/>
              <a:t>v případě onemocnění zůstat doma</a:t>
            </a:r>
            <a:r>
              <a:rPr lang="cs-CZ" dirty="0"/>
              <a:t>, léčit se, chránit si nos a ústa vhodnými ochrannými prostředky</a:t>
            </a:r>
          </a:p>
          <a:p>
            <a:r>
              <a:rPr lang="cs-CZ" dirty="0"/>
              <a:t>použité kapesníky řádně likvidovat</a:t>
            </a:r>
          </a:p>
          <a:p>
            <a:r>
              <a:rPr lang="cs-CZ" dirty="0"/>
              <a:t>nedotýkat se zbytečně očí, nos a úst</a:t>
            </a:r>
          </a:p>
          <a:p>
            <a:pPr marL="7200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939338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1223F40-95D4-A1A2-B942-5F51619EC1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11F1C52E-36D4-690B-D134-D9DFD3C8C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Sezónní chřipka (Influenza) </a:t>
            </a:r>
            <a:br>
              <a:rPr lang="cs-CZ" dirty="0"/>
            </a:br>
            <a:endParaRPr lang="cs-CZ" dirty="0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7E04D64F-4D42-DEE2-707C-EFE78600F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závažné </a:t>
            </a:r>
            <a:r>
              <a:rPr lang="cs-CZ" dirty="0"/>
              <a:t>akutní respirační onemocnění</a:t>
            </a:r>
          </a:p>
          <a:p>
            <a:r>
              <a:rPr lang="cs-CZ" dirty="0"/>
              <a:t>celosvětově postihne 10% obyvatelstva, stovky tis. úmrtí</a:t>
            </a:r>
          </a:p>
          <a:p>
            <a:r>
              <a:rPr lang="cs-CZ" dirty="0"/>
              <a:t>v ČR na chřipku umírá přibližně 1500 osob za rok</a:t>
            </a:r>
          </a:p>
          <a:p>
            <a:r>
              <a:rPr lang="cs-CZ" dirty="0"/>
              <a:t>sezónní výskyt</a:t>
            </a:r>
          </a:p>
          <a:p>
            <a:r>
              <a:rPr lang="cs-CZ" dirty="0"/>
              <a:t>onemocnění začíná mezi dětmi a dále se šíří v rodinách</a:t>
            </a:r>
          </a:p>
          <a:p>
            <a:r>
              <a:rPr lang="cs-CZ" dirty="0"/>
              <a:t>celosvětová </a:t>
            </a:r>
            <a:r>
              <a:rPr lang="cs-CZ" dirty="0" err="1"/>
              <a:t>surveillance</a:t>
            </a:r>
            <a:endParaRPr lang="cs-CZ" dirty="0"/>
          </a:p>
          <a:p>
            <a:r>
              <a:rPr lang="cs-CZ" dirty="0"/>
              <a:t>ekonomický dopad</a:t>
            </a:r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1241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725FB78-622A-73F4-03F6-CEE6AD9643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049745E-C976-9204-4123-415EFC74C4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0A45E93-FB6E-E024-8E11-656EE5389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Chřipka - epidemie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E1D6FD9-667F-1DB6-658C-185E64128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cs-CZ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 </a:t>
            </a:r>
            <a:r>
              <a:rPr lang="cs-CZ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20. století </a:t>
            </a:r>
            <a:r>
              <a:rPr lang="cs-CZ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proběhly tři velké chřipkové pandemie: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1918-1920 španělská chřipka (H1N1) – 20-40 milionů úmrtí,</a:t>
            </a:r>
          </a:p>
          <a:p>
            <a:pPr marL="457200" lvl="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1957 asijská chřipka (H2N2) – 2-4 miliony úmrtí</a:t>
            </a:r>
          </a:p>
          <a:p>
            <a:pPr marL="457200" lvl="0" indent="-4572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1968 hongkongská chřipka (H3N2) – 2 miliony úmrtí</a:t>
            </a:r>
          </a:p>
          <a:p>
            <a:pPr marL="72000" indent="0">
              <a:buNone/>
            </a:pPr>
            <a:r>
              <a:rPr lang="cs-CZ" dirty="0"/>
              <a:t>V </a:t>
            </a:r>
            <a:r>
              <a:rPr lang="cs-CZ" b="1" dirty="0"/>
              <a:t>21. století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„mexická“ chřipka H1N1</a:t>
            </a:r>
            <a:r>
              <a:rPr lang="cs-CZ" sz="2000" b="1" dirty="0"/>
              <a:t>pdm09 – nezávažný průběh</a:t>
            </a:r>
          </a:p>
          <a:p>
            <a:pPr>
              <a:buFont typeface="Arial" panose="020B0604020202020204" pitchFamily="34" charset="0"/>
              <a:buChar char="•"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023416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AC46971-0387-34A6-C1A5-00F1C1FD6B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D5368A5-B1CF-AEAD-A73F-6E7864DEF0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04D8544-8D68-A92B-C212-AA6C7EA7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Chřipka - původce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9253C97-E1E2-A613-3E64-15797492A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87055"/>
            <a:ext cx="10753200" cy="4507345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RNA obalený virus, čeleď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Orthomixoviridae</a:t>
            </a: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4 samostatné rody – Influenza A, B, C, D</a:t>
            </a:r>
          </a:p>
          <a:p>
            <a:pPr marL="324000" lvl="1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virus chřipky typu A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schopnost vyvolávat epidemie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lidé, savci, ptáci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 povrchu 2 antigeny –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hemaglutinin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neuraminidáza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subtypy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A(H1N1), A(H3N2)….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antigenní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shift – celková antigenní změna – nový subtyp s novými vlastnostmi – má potenciál vyvolat pandemii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antigenní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drift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pouze bodové mutace u jednoho subtypu – opakované epidemie</a:t>
            </a:r>
          </a:p>
          <a:p>
            <a:pPr marL="324000" lvl="1" indent="0"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virus chřipky typu B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onemocnění u lidí</a:t>
            </a:r>
          </a:p>
          <a:p>
            <a:pPr lvl="1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linie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B/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Yamagata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B/Victoria</a:t>
            </a:r>
          </a:p>
          <a:p>
            <a:pPr marL="324000" lvl="1" indent="0">
              <a:buNone/>
            </a:pPr>
            <a:endParaRPr lang="cs-CZ" dirty="0"/>
          </a:p>
          <a:p>
            <a:pPr lvl="1"/>
            <a:endParaRPr lang="cs-CZ" dirty="0"/>
          </a:p>
          <a:p>
            <a:pPr marL="324000" lvl="1" indent="0">
              <a:buNone/>
            </a:pPr>
            <a:endParaRPr lang="cs-CZ" i="1" dirty="0"/>
          </a:p>
          <a:p>
            <a:pPr lvl="1"/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629086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F200A16-0B3C-1C01-C1ED-D317693FE1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B6E93A9-4278-CFD3-91EF-F0EA2C835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Chřipka - původce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B2C4989-B2EA-E8E7-CE72-B1E8A7DE8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cs-CZ" b="1" dirty="0"/>
              <a:t>Odolnost vůči zevnímu prostředí</a:t>
            </a:r>
          </a:p>
          <a:p>
            <a:pPr lvl="1"/>
            <a:r>
              <a:rPr lang="cs-CZ" sz="2400" dirty="0"/>
              <a:t>porézní materiály 8-12h</a:t>
            </a:r>
          </a:p>
          <a:p>
            <a:pPr lvl="1"/>
            <a:r>
              <a:rPr lang="cs-CZ" sz="2400" dirty="0"/>
              <a:t>neporézní 48h</a:t>
            </a:r>
          </a:p>
          <a:p>
            <a:pPr lvl="1"/>
            <a:r>
              <a:rPr lang="cs-CZ" sz="2400" dirty="0"/>
              <a:t>tkaniny až týdny</a:t>
            </a:r>
          </a:p>
          <a:p>
            <a:pPr lvl="1"/>
            <a:r>
              <a:rPr lang="cs-CZ" sz="2400" dirty="0"/>
              <a:t>suché ruce 15 min – 3 h</a:t>
            </a:r>
          </a:p>
          <a:p>
            <a:pPr marL="324000" lvl="1" indent="0">
              <a:buNone/>
            </a:pPr>
            <a:endParaRPr lang="cs-CZ" sz="2400" dirty="0"/>
          </a:p>
          <a:p>
            <a:r>
              <a:rPr lang="cs-CZ" b="1" dirty="0"/>
              <a:t>Citlivý na běžné detergenty a dezinfekční prostředky</a:t>
            </a:r>
          </a:p>
          <a:p>
            <a:pPr marL="3240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2003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23F691-E077-2A1E-AEB1-C87DA177C4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C9333FE-29E7-25F6-B6DA-2F9061900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cs-CZ" dirty="0"/>
              <a:t>Chřipka</a:t>
            </a:r>
          </a:p>
        </p:txBody>
      </p:sp>
      <p:graphicFrame>
        <p:nvGraphicFramePr>
          <p:cNvPr id="15" name="Zástupný obsah 4">
            <a:extLst>
              <a:ext uri="{FF2B5EF4-FFF2-40B4-BE49-F238E27FC236}">
                <a16:creationId xmlns:a16="http://schemas.microsoft.com/office/drawing/2014/main" id="{E2916BB6-339D-1D86-0E4B-320BA57139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22844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9651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23F691-E077-2A1E-AEB1-C87DA177C4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17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C9333FE-29E7-25F6-B6DA-2F9061900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dirty="0"/>
              <a:t>Chřipka</a:t>
            </a:r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F51A028F-F75A-C64A-DE94-A89484EF7D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1469485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866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80D2600-0434-5523-04EC-A7A432D937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23F691-E077-2A1E-AEB1-C87DA177C4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18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C9333FE-29E7-25F6-B6DA-2F9061900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dirty="0"/>
              <a:t>Chřipka - diagnostika</a:t>
            </a:r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BE01ECBB-DC6F-1842-24AA-99F9DD6C5D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1918947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6665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495B8E4-3454-00DD-8BBA-610B740D5F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19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18A67A6-87A4-CC81-B96C-B9F45AD23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cs-CZ" dirty="0"/>
              <a:t>Chřipka – rizikové skupiny</a:t>
            </a:r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D4003191-4CE0-8E61-4BB9-C218E509A9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945266"/>
              </p:ext>
            </p:extLst>
          </p:nvPr>
        </p:nvGraphicFramePr>
        <p:xfrm>
          <a:off x="720725" y="1692274"/>
          <a:ext cx="10752138" cy="4535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9076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4F61DBB-5BD0-B24C-AD31-2CF1264729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38A20A2-ACF2-8154-A921-B94B7D5EC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Respirační nákazy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F5DE892-DD36-501A-7654-07D81291E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Infekce, k jejichž přenosu dochází </a:t>
            </a:r>
            <a:r>
              <a:rPr lang="cs-CZ" b="1" dirty="0"/>
              <a:t>vzdušnou cestou</a:t>
            </a:r>
            <a:r>
              <a:rPr lang="cs-CZ" dirty="0"/>
              <a:t>:</a:t>
            </a:r>
          </a:p>
          <a:p>
            <a:r>
              <a:rPr lang="cs-CZ" b="1" dirty="0"/>
              <a:t>zdroj nákazy </a:t>
            </a:r>
            <a:r>
              <a:rPr lang="cs-CZ" dirty="0"/>
              <a:t>je většinou člověk</a:t>
            </a:r>
          </a:p>
          <a:p>
            <a:r>
              <a:rPr lang="cs-CZ" b="1" dirty="0"/>
              <a:t>vstupní brána infekce </a:t>
            </a:r>
            <a:r>
              <a:rPr lang="cs-CZ" dirty="0"/>
              <a:t>– dýchací cesty</a:t>
            </a:r>
          </a:p>
          <a:p>
            <a:r>
              <a:rPr lang="cs-CZ" b="1" dirty="0"/>
              <a:t>vylučování původce </a:t>
            </a:r>
            <a:r>
              <a:rPr lang="cs-CZ" dirty="0"/>
              <a:t>– sekret dýchacích cest</a:t>
            </a:r>
          </a:p>
          <a:p>
            <a:pPr marL="72000" indent="0">
              <a:buNone/>
            </a:pPr>
            <a:r>
              <a:rPr lang="cs-CZ" b="1" dirty="0"/>
              <a:t>Přenos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přímo – vdechnutím agens vyloučeného v kapénkách či aerosolu od nemocného či zdroje nákazy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nepřímo – kontaminovanými předměty, prostředím</a:t>
            </a:r>
          </a:p>
        </p:txBody>
      </p:sp>
    </p:spTree>
    <p:extLst>
      <p:ext uri="{BB962C8B-B14F-4D97-AF65-F5344CB8AC3E}">
        <p14:creationId xmlns:p14="http://schemas.microsoft.com/office/powerpoint/2010/main" val="1790183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E9D82D2-D2B9-A801-DBDB-61A9C6E30D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DA9065DB-3496-07D4-1A52-FE36F676E5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b="1" dirty="0"/>
              <a:t>Čím očkujeme?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308DF53-2EA0-4B83-5BFB-778F787EE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Chřipka – prevence = vakcinace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D8727F9-9EF7-60D2-A036-5A836E2B0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čtyřvalentní vakcínou s obsahem:</a:t>
            </a:r>
          </a:p>
          <a:p>
            <a:pPr marL="72000" indent="0">
              <a:buNone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/>
              <a:t>Haemaglutininum</a:t>
            </a:r>
            <a:r>
              <a:rPr lang="cs-CZ" dirty="0"/>
              <a:t> A (H</a:t>
            </a:r>
            <a:r>
              <a:rPr lang="cs-CZ" baseline="-25000" dirty="0"/>
              <a:t>1</a:t>
            </a:r>
            <a:r>
              <a:rPr lang="cs-CZ" dirty="0"/>
              <a:t>N</a:t>
            </a:r>
            <a:r>
              <a:rPr lang="cs-CZ" baseline="-25000" dirty="0"/>
              <a:t>1</a:t>
            </a:r>
            <a:r>
              <a:rPr lang="cs-CZ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/>
              <a:t>Haemaglutininum</a:t>
            </a:r>
            <a:r>
              <a:rPr lang="cs-CZ" dirty="0"/>
              <a:t> A (H</a:t>
            </a:r>
            <a:r>
              <a:rPr lang="cs-CZ" baseline="-25000" dirty="0"/>
              <a:t>3</a:t>
            </a:r>
            <a:r>
              <a:rPr lang="cs-CZ" dirty="0"/>
              <a:t>N</a:t>
            </a:r>
            <a:r>
              <a:rPr lang="cs-CZ" baseline="-25000" dirty="0"/>
              <a:t>2</a:t>
            </a:r>
            <a:r>
              <a:rPr lang="cs-CZ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/>
              <a:t>Haemaglutininum</a:t>
            </a:r>
            <a:r>
              <a:rPr lang="cs-CZ" dirty="0"/>
              <a:t> B (linie Victoria)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/>
              <a:t>Haemaglutininum</a:t>
            </a:r>
            <a:r>
              <a:rPr lang="cs-CZ" dirty="0"/>
              <a:t> B (linie </a:t>
            </a:r>
            <a:r>
              <a:rPr lang="cs-CZ" dirty="0" err="1"/>
              <a:t>Yamagata</a:t>
            </a:r>
            <a:r>
              <a:rPr lang="cs-CZ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 proočkovanost v ČR </a:t>
            </a:r>
            <a:r>
              <a:rPr lang="cs-CZ" b="1" dirty="0"/>
              <a:t>5-7%</a:t>
            </a:r>
            <a:r>
              <a:rPr lang="cs-CZ" dirty="0"/>
              <a:t>, v rizikových skupinách 20%</a:t>
            </a:r>
          </a:p>
          <a:p>
            <a:endParaRPr lang="cs-CZ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6D27661F-8F4B-89FE-AE18-E8E5067785DC}"/>
              </a:ext>
            </a:extLst>
          </p:cNvPr>
          <p:cNvSpPr/>
          <p:nvPr/>
        </p:nvSpPr>
        <p:spPr bwMode="auto">
          <a:xfrm>
            <a:off x="666000" y="4631821"/>
            <a:ext cx="9435129" cy="104258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5758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F516EC-F8E4-DFD2-7AC5-E1190468BB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D81511B-E22D-9BDA-6964-4B953A9FB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Chřipka – vakcinace - indikace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0CE6B4D-28C3-A6FF-CD99-0AC7E8971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osoby nad 65 (50) let věku</a:t>
            </a:r>
          </a:p>
          <a:p>
            <a:r>
              <a:rPr lang="cs-CZ"/>
              <a:t>osoby nad 6M s chronickým onemocněním srdce a cév, ledvin, dýchacího systému, jater, s DM, s imunodeficitem, po prodělání IPO, IMO</a:t>
            </a:r>
          </a:p>
          <a:p>
            <a:r>
              <a:rPr lang="cs-CZ"/>
              <a:t>osoby pečující – zdravotníci, zaměstnanci DD, LDN…</a:t>
            </a:r>
          </a:p>
          <a:p>
            <a:r>
              <a:rPr lang="cs-CZ"/>
              <a:t>těhotné</a:t>
            </a:r>
          </a:p>
          <a:p>
            <a:r>
              <a:rPr lang="cs-CZ"/>
              <a:t>děti 6M-5let</a:t>
            </a:r>
          </a:p>
          <a:p>
            <a:r>
              <a:rPr lang="cs-CZ"/>
              <a:t>lidé v kontaktu s rizikovými osobami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3037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860CE7A-3622-6A74-73F0-A75B5BF58B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F92D63E-6985-F999-8A07-76CF711BB1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DA38B414-6CEB-6AE9-1EF1-D0202B935C4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2022/2023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5DF131B1-ECCC-15E9-B64A-8298A1C6E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Doporučené složení vakcíny proti chřipce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1D83EA0F-0ACA-1FFD-D660-AC98E7A7F29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2023/2024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9FFCA50-7EBF-75E3-E46C-848CF37855D7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4000" dirty="0"/>
              <a:t>A/Victoria/4897/2022 (H1N1)pdm09 – varianta,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4000" dirty="0"/>
              <a:t>A/Darwin/9/2021 (H3N2) – varianta,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4000" dirty="0"/>
              <a:t>B/</a:t>
            </a:r>
            <a:r>
              <a:rPr lang="cs-CZ" sz="4000" dirty="0" err="1"/>
              <a:t>Austria</a:t>
            </a:r>
            <a:r>
              <a:rPr lang="cs-CZ" sz="4000" dirty="0"/>
              <a:t>/1359417/2021 – varianta (patřící do linie B/Victoria/2/87)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4000" dirty="0"/>
              <a:t>B/</a:t>
            </a:r>
            <a:r>
              <a:rPr lang="cs-CZ" sz="4000" dirty="0" err="1"/>
              <a:t>Phuket</a:t>
            </a:r>
            <a:r>
              <a:rPr lang="cs-CZ" sz="4000" dirty="0"/>
              <a:t>/3073/2013 – varianta (patřící do linie B/</a:t>
            </a:r>
            <a:r>
              <a:rPr lang="cs-CZ" sz="4000" dirty="0" err="1"/>
              <a:t>Yamagata</a:t>
            </a:r>
            <a:r>
              <a:rPr lang="cs-CZ" sz="4000" dirty="0"/>
              <a:t>/16/88)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7C9091C2-C46A-68FD-6D3B-D3989F8A74BB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A/Wisconsin/67/2022 (H1N1)pdm09-</a:t>
            </a:r>
            <a:r>
              <a:rPr lang="cs-CZ" sz="2400" dirty="0"/>
              <a:t>varianta</a:t>
            </a:r>
            <a:r>
              <a:rPr lang="en-US" sz="2400" dirty="0"/>
              <a:t>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A/Massachusetts/18/2022 (H3N2)-</a:t>
            </a:r>
            <a:r>
              <a:rPr lang="cs-CZ" sz="2400" dirty="0"/>
              <a:t>varianta</a:t>
            </a:r>
            <a:r>
              <a:rPr lang="en-US" sz="2400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B/Austria/1359417/2021 (B/Victoria lineage)-like virus.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B/</a:t>
            </a:r>
            <a:r>
              <a:rPr lang="cs-CZ" sz="2400" dirty="0" err="1"/>
              <a:t>Phuket</a:t>
            </a:r>
            <a:r>
              <a:rPr lang="cs-CZ" sz="2400" dirty="0"/>
              <a:t>/3073/2013 (B/</a:t>
            </a:r>
            <a:r>
              <a:rPr lang="cs-CZ" sz="2400" dirty="0" err="1"/>
              <a:t>Yamagata</a:t>
            </a:r>
            <a:r>
              <a:rPr lang="cs-CZ" sz="2400" dirty="0"/>
              <a:t> </a:t>
            </a:r>
            <a:r>
              <a:rPr lang="cs-CZ" sz="2400" dirty="0" err="1"/>
              <a:t>lineage</a:t>
            </a:r>
            <a:r>
              <a:rPr lang="cs-CZ" sz="2400" dirty="0"/>
              <a:t>)-</a:t>
            </a:r>
            <a:r>
              <a:rPr lang="cs-CZ" sz="2400" dirty="0" err="1"/>
              <a:t>like</a:t>
            </a:r>
            <a:r>
              <a:rPr lang="cs-CZ" sz="2400" dirty="0"/>
              <a:t> virus.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8709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8D40F4-E872-A925-22A0-12A5F082B7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CDA0C02-53C2-A77F-8105-A4E94463D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Onemocnění RS(respirační </a:t>
            </a:r>
            <a:r>
              <a:rPr lang="cs-CZ" dirty="0" err="1"/>
              <a:t>syncitiální</a:t>
            </a:r>
            <a:r>
              <a:rPr lang="cs-CZ" dirty="0"/>
              <a:t> virus)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B5941AB-A516-FE19-66F1-5A8051C8A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celosvětový výskyt</a:t>
            </a:r>
          </a:p>
          <a:p>
            <a:r>
              <a:rPr lang="cs-CZ" dirty="0"/>
              <a:t>RSV je 2. nejčastější infekční příčina úmrtí dětí do 1 roku věku</a:t>
            </a:r>
          </a:p>
          <a:p>
            <a:r>
              <a:rPr lang="cs-CZ" dirty="0"/>
              <a:t>cirkuluje sezónně jako ostatní respirační viry</a:t>
            </a:r>
          </a:p>
          <a:p>
            <a:pPr marL="72000" indent="0">
              <a:buNone/>
            </a:pPr>
            <a:endParaRPr lang="cs-CZ" b="1" dirty="0"/>
          </a:p>
          <a:p>
            <a:pPr marL="72000" indent="0">
              <a:buNone/>
            </a:pPr>
            <a:r>
              <a:rPr lang="cs-CZ" b="1" dirty="0"/>
              <a:t>Původce:</a:t>
            </a:r>
          </a:p>
          <a:p>
            <a:r>
              <a:rPr lang="cs-CZ" dirty="0"/>
              <a:t>respirační </a:t>
            </a:r>
            <a:r>
              <a:rPr lang="cs-CZ" dirty="0" err="1"/>
              <a:t>syncitiální</a:t>
            </a:r>
            <a:r>
              <a:rPr lang="cs-CZ" dirty="0"/>
              <a:t> virus, RNA virus, rod </a:t>
            </a:r>
            <a:r>
              <a:rPr lang="cs-CZ" dirty="0" err="1"/>
              <a:t>Pneumovirus</a:t>
            </a:r>
            <a:r>
              <a:rPr lang="cs-CZ" dirty="0"/>
              <a:t>, čeleď </a:t>
            </a:r>
            <a:r>
              <a:rPr lang="cs-CZ" dirty="0" err="1"/>
              <a:t>Paramyxoviridae</a:t>
            </a:r>
            <a:endParaRPr lang="cs-CZ" dirty="0"/>
          </a:p>
          <a:p>
            <a:r>
              <a:rPr lang="cs-CZ" dirty="0"/>
              <a:t>na povrchu dva hlavní proteiny F a G – rozlišujeme subtyp A </a:t>
            </a:r>
            <a:r>
              <a:rPr lang="cs-CZ" dirty="0" err="1"/>
              <a:t>a</a:t>
            </a:r>
            <a:r>
              <a:rPr lang="cs-CZ" dirty="0"/>
              <a:t> B, které se v každé sezoně střídají</a:t>
            </a:r>
          </a:p>
        </p:txBody>
      </p:sp>
    </p:spTree>
    <p:extLst>
      <p:ext uri="{BB962C8B-B14F-4D97-AF65-F5344CB8AC3E}">
        <p14:creationId xmlns:p14="http://schemas.microsoft.com/office/powerpoint/2010/main" val="291920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740E129-93C6-9470-5310-CAEBF896A0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04468D9-F057-69DD-B5B2-00EB8CB09B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009316D-FADB-2262-3273-67822FCAA3EF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cs-CZ" b="1" dirty="0"/>
              <a:t>ID: </a:t>
            </a:r>
            <a:r>
              <a:rPr lang="cs-CZ" dirty="0"/>
              <a:t>2-8 dnů</a:t>
            </a:r>
          </a:p>
          <a:p>
            <a:r>
              <a:rPr lang="cs-CZ" b="1" dirty="0"/>
              <a:t>zdroj:</a:t>
            </a:r>
            <a:r>
              <a:rPr lang="cs-CZ" dirty="0"/>
              <a:t> nemocný člověk</a:t>
            </a:r>
          </a:p>
          <a:p>
            <a:r>
              <a:rPr lang="cs-CZ" b="1" dirty="0"/>
              <a:t>přenos</a:t>
            </a:r>
            <a:r>
              <a:rPr lang="cs-CZ" dirty="0"/>
              <a:t>: kapénky, kontaminované předměty</a:t>
            </a:r>
          </a:p>
          <a:p>
            <a:r>
              <a:rPr lang="cs-CZ" b="1" dirty="0"/>
              <a:t>nakažlivost</a:t>
            </a:r>
            <a:r>
              <a:rPr lang="cs-CZ" dirty="0"/>
              <a:t>: vysoká, nemocný infekční 3-8 dní, </a:t>
            </a:r>
            <a:r>
              <a:rPr lang="cs-CZ" dirty="0" err="1"/>
              <a:t>postinfekční</a:t>
            </a:r>
            <a:r>
              <a:rPr lang="cs-CZ" dirty="0"/>
              <a:t> imunita krátkodobá</a:t>
            </a:r>
          </a:p>
          <a:p>
            <a:r>
              <a:rPr lang="cs-CZ" b="1" dirty="0"/>
              <a:t>klinika</a:t>
            </a:r>
            <a:r>
              <a:rPr lang="cs-CZ" dirty="0"/>
              <a:t>: </a:t>
            </a:r>
            <a:r>
              <a:rPr lang="cs-CZ" b="1" dirty="0"/>
              <a:t>bronchiolitidy a pneumonie u dětí do 5 let</a:t>
            </a:r>
            <a:r>
              <a:rPr lang="cs-CZ" dirty="0"/>
              <a:t>, starších osob a imunitně oslabených, u ostatních záněty HCD</a:t>
            </a:r>
          </a:p>
          <a:p>
            <a:r>
              <a:rPr lang="cs-CZ" b="1" dirty="0"/>
              <a:t>diagnostika</a:t>
            </a:r>
            <a:r>
              <a:rPr lang="cs-CZ" dirty="0"/>
              <a:t>:</a:t>
            </a:r>
          </a:p>
          <a:p>
            <a:r>
              <a:rPr lang="cs-CZ" dirty="0"/>
              <a:t>pouze u hospitalizovaných – PCR</a:t>
            </a:r>
          </a:p>
          <a:p>
            <a:r>
              <a:rPr lang="cs-CZ" dirty="0"/>
              <a:t>prevence:</a:t>
            </a:r>
          </a:p>
          <a:p>
            <a:r>
              <a:rPr lang="cs-CZ" b="1" dirty="0"/>
              <a:t>vakcinace</a:t>
            </a:r>
            <a:r>
              <a:rPr lang="cs-CZ" dirty="0"/>
              <a:t>: osoby nad 65 let a těhotné v 3. trimestru</a:t>
            </a:r>
          </a:p>
          <a:p>
            <a:endParaRPr lang="cs-CZ" dirty="0"/>
          </a:p>
          <a:p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60968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21218BC-38CA-8C46-4463-3BFB42A158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60D63BA-63C2-2F88-2449-FD650C0CC7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F338E980-ED59-F4F0-CBD9-A70A23E87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Koronaviry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7DC0590-4A8C-B66F-0155-97854131B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široká skupina virů cirkulující mezi zvířaty</a:t>
            </a:r>
          </a:p>
          <a:p>
            <a:r>
              <a:rPr lang="cs-CZ" dirty="0"/>
              <a:t>některé patogenní pro člověka</a:t>
            </a:r>
          </a:p>
          <a:p>
            <a:r>
              <a:rPr lang="cs-CZ" dirty="0"/>
              <a:t>běžná akutní respirační onemocnění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VNN:</a:t>
            </a:r>
          </a:p>
          <a:p>
            <a:pPr marL="72000" indent="0">
              <a:buNone/>
            </a:pPr>
            <a:r>
              <a:rPr lang="cs-CZ" dirty="0"/>
              <a:t>	SARS</a:t>
            </a:r>
          </a:p>
          <a:p>
            <a:pPr marL="72000" indent="0">
              <a:buNone/>
            </a:pPr>
            <a:r>
              <a:rPr lang="cs-CZ" dirty="0"/>
              <a:t>	MERS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56102723-942D-1F21-A318-E89D70541868}"/>
                  </a:ext>
                </a:extLst>
              </p14:cNvPr>
              <p14:cNvContentPartPr/>
              <p14:nvPr/>
            </p14:nvContentPartPr>
            <p14:xfrm>
              <a:off x="2930881" y="4425547"/>
              <a:ext cx="1067400" cy="3600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56102723-942D-1F21-A318-E89D705418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12881" y="4389907"/>
                <a:ext cx="110304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CA3DF9A0-0787-6BD5-053C-90AFC4326188}"/>
                  </a:ext>
                </a:extLst>
              </p14:cNvPr>
              <p14:cNvContentPartPr/>
              <p14:nvPr/>
            </p14:nvContentPartPr>
            <p14:xfrm>
              <a:off x="3828001" y="4332307"/>
              <a:ext cx="231480" cy="33516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CA3DF9A0-0787-6BD5-053C-90AFC432618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10361" y="4296667"/>
                <a:ext cx="267120" cy="4068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ovéPole 7">
            <a:extLst>
              <a:ext uri="{FF2B5EF4-FFF2-40B4-BE49-F238E27FC236}">
                <a16:creationId xmlns:a16="http://schemas.microsoft.com/office/drawing/2014/main" id="{BBC03CBE-9E1E-65E9-8573-A005306CF4EF}"/>
              </a:ext>
            </a:extLst>
          </p:cNvPr>
          <p:cNvSpPr txBox="1"/>
          <p:nvPr/>
        </p:nvSpPr>
        <p:spPr>
          <a:xfrm>
            <a:off x="4680000" y="4199937"/>
            <a:ext cx="4466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hledej na konci prezentace</a:t>
            </a:r>
          </a:p>
        </p:txBody>
      </p:sp>
    </p:spTree>
    <p:extLst>
      <p:ext uri="{BB962C8B-B14F-4D97-AF65-F5344CB8AC3E}">
        <p14:creationId xmlns:p14="http://schemas.microsoft.com/office/powerpoint/2010/main" val="1521287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F6E001-7CDB-B280-A342-5AE9BADCB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81DC481-9399-779C-C2E3-11E28E831E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3EE915B-7C85-9E8D-1C68-8C860CF33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COVID-19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3A0938C-E27E-0632-3B7B-06AFC9D18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/>
              <a:t>původce</a:t>
            </a:r>
            <a:r>
              <a:rPr lang="cs-CZ" dirty="0"/>
              <a:t>:</a:t>
            </a:r>
          </a:p>
          <a:p>
            <a:pPr marL="72000" indent="0">
              <a:buNone/>
            </a:pPr>
            <a:r>
              <a:rPr lang="cs-CZ" i="1" dirty="0"/>
              <a:t>SARS-CoV2</a:t>
            </a:r>
            <a:r>
              <a:rPr lang="cs-CZ" dirty="0"/>
              <a:t> – rod </a:t>
            </a:r>
            <a:r>
              <a:rPr lang="cs-CZ" i="1" dirty="0" err="1"/>
              <a:t>Betacoronavirus</a:t>
            </a:r>
            <a:endParaRPr lang="cs-CZ" i="1" dirty="0"/>
          </a:p>
          <a:p>
            <a:r>
              <a:rPr lang="cs-CZ" dirty="0" err="1"/>
              <a:t>betakoronaviry</a:t>
            </a:r>
            <a:r>
              <a:rPr lang="cs-CZ" dirty="0"/>
              <a:t> infikují převážně savce</a:t>
            </a:r>
          </a:p>
          <a:p>
            <a:r>
              <a:rPr lang="cs-CZ" dirty="0"/>
              <a:t>před pandemií nebyl nikdy zachycen jako původce lidského onemocnění</a:t>
            </a:r>
          </a:p>
          <a:p>
            <a:r>
              <a:rPr lang="cs-CZ" dirty="0"/>
              <a:t>snadno podléhá mutacím</a:t>
            </a:r>
          </a:p>
          <a:p>
            <a:pPr marL="72000" indent="0">
              <a:buNone/>
            </a:pPr>
            <a:r>
              <a:rPr lang="cs-CZ" b="1" dirty="0"/>
              <a:t>zdroj:</a:t>
            </a:r>
          </a:p>
          <a:p>
            <a:pPr marL="72000" indent="0">
              <a:buNone/>
            </a:pPr>
            <a:r>
              <a:rPr lang="cs-CZ" dirty="0"/>
              <a:t>nemocný člověk</a:t>
            </a:r>
          </a:p>
          <a:p>
            <a:pPr marL="72000" indent="0">
              <a:buNone/>
            </a:pPr>
            <a:r>
              <a:rPr lang="cs-CZ" dirty="0"/>
              <a:t>původní rezervoár – přesně se neví, je možná souvislost s vrápenci</a:t>
            </a:r>
          </a:p>
        </p:txBody>
      </p:sp>
    </p:spTree>
    <p:extLst>
      <p:ext uri="{BB962C8B-B14F-4D97-AF65-F5344CB8AC3E}">
        <p14:creationId xmlns:p14="http://schemas.microsoft.com/office/powerpoint/2010/main" val="3121021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61CADE4-5223-4AE5-B4E1-851BC72478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17CAC08-7093-13FB-7381-F7F1623BA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COVID-19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3F2B205-A730-CE83-8D3C-8D694728B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/>
              <a:t>přenos:</a:t>
            </a:r>
          </a:p>
          <a:p>
            <a:r>
              <a:rPr lang="cs-CZ" dirty="0"/>
              <a:t>vylučován 3 dny před prvními příznaky</a:t>
            </a:r>
          </a:p>
          <a:p>
            <a:r>
              <a:rPr lang="cs-CZ" dirty="0"/>
              <a:t>přítomen ve slinách a respiračních sekretech</a:t>
            </a:r>
          </a:p>
          <a:p>
            <a:r>
              <a:rPr lang="cs-CZ" dirty="0"/>
              <a:t>kapénkami a aerosolem</a:t>
            </a:r>
          </a:p>
          <a:p>
            <a:r>
              <a:rPr lang="cs-CZ" dirty="0"/>
              <a:t>kontaminovanými předměty a povrchy</a:t>
            </a:r>
          </a:p>
          <a:p>
            <a:pPr marL="72000" indent="0">
              <a:buNone/>
            </a:pPr>
            <a:r>
              <a:rPr lang="cs-CZ" b="1" dirty="0"/>
              <a:t>nakažlivost:</a:t>
            </a:r>
          </a:p>
          <a:p>
            <a:pPr marL="72000" indent="0">
              <a:buNone/>
            </a:pPr>
            <a:r>
              <a:rPr lang="cs-CZ" dirty="0"/>
              <a:t>7 dní</a:t>
            </a:r>
          </a:p>
          <a:p>
            <a:pPr marL="72000" indent="0">
              <a:buNone/>
            </a:pPr>
            <a:r>
              <a:rPr lang="cs-CZ" b="1" dirty="0"/>
              <a:t>diagnostika:</a:t>
            </a:r>
          </a:p>
          <a:p>
            <a:pPr marL="72000" indent="0">
              <a:buNone/>
            </a:pPr>
            <a:r>
              <a:rPr lang="cs-CZ" dirty="0"/>
              <a:t>PCR, </a:t>
            </a:r>
            <a:r>
              <a:rPr lang="cs-CZ" dirty="0" err="1"/>
              <a:t>Ag</a:t>
            </a:r>
            <a:r>
              <a:rPr lang="cs-CZ" dirty="0"/>
              <a:t> testy</a:t>
            </a:r>
          </a:p>
          <a:p>
            <a:pPr marL="7200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23153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F4CD28D-63A6-729A-1521-D503AA5E39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Zdroj WHO https://data.who.int/dashboards/covid19/cases?n=c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65D517-777B-A9F8-009D-27BB596C5D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817A470-9288-8391-E40E-E50C00B9F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COVID-19 pandemie</a:t>
            </a:r>
          </a:p>
        </p:txBody>
      </p:sp>
      <p:pic>
        <p:nvPicPr>
          <p:cNvPr id="7" name="Zástupný obsah 6" descr="Obsah obrázku text, snímek obrazovky, diagram, Vykreslený graf&#10;&#10;Popis byl vytvořen automaticky">
            <a:extLst>
              <a:ext uri="{FF2B5EF4-FFF2-40B4-BE49-F238E27FC236}">
                <a16:creationId xmlns:a16="http://schemas.microsoft.com/office/drawing/2014/main" id="{DF00665B-10E3-DF95-81D1-CB21E28C1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2" r="4598"/>
          <a:stretch/>
        </p:blipFill>
        <p:spPr>
          <a:xfrm>
            <a:off x="885525" y="1501541"/>
            <a:ext cx="10173902" cy="4636458"/>
          </a:xfrm>
        </p:spPr>
      </p:pic>
    </p:spTree>
    <p:extLst>
      <p:ext uri="{BB962C8B-B14F-4D97-AF65-F5344CB8AC3E}">
        <p14:creationId xmlns:p14="http://schemas.microsoft.com/office/powerpoint/2010/main" val="696325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527DD5E-62F3-6238-298C-3D0030C68C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7B0E5C5-A075-F923-24A9-83682714A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COVID-19 pandemie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00B7074-9A28-E666-421D-DF21C2EBA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cs-CZ" dirty="0"/>
              <a:t>začátek podzim 2019 v Číně, na trhu se zvířaty v městě </a:t>
            </a:r>
            <a:r>
              <a:rPr lang="cs-CZ" dirty="0" err="1"/>
              <a:t>Wu</a:t>
            </a:r>
            <a:r>
              <a:rPr lang="cs-CZ" dirty="0"/>
              <a:t> – </a:t>
            </a:r>
            <a:r>
              <a:rPr lang="cs-CZ" dirty="0" err="1"/>
              <a:t>chan</a:t>
            </a:r>
            <a:endParaRPr lang="cs-CZ" dirty="0"/>
          </a:p>
          <a:p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30. 1. 2020 WHO vyhlásila globální stav zdravotní nouze (zrušen 5. května 2023)</a:t>
            </a:r>
          </a:p>
          <a:p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11. 3. 2020 označila šíření koronaviru za pandemii</a:t>
            </a:r>
          </a:p>
          <a:p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během pandemie celkem onemocnělo více než 760 milionů osob, zemřelo 6,9 milionů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02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5A37A35-5306-FDC4-09B7-7116B39C39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C099386-BADE-C470-49B7-F72834783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Respirační infekce – na velikosti záleží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2DB311B-40CB-ED93-2DFE-3137F4DD6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45223"/>
            <a:ext cx="10753200" cy="4486777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přenos </a:t>
            </a:r>
            <a:r>
              <a:rPr lang="cs-CZ" b="1" dirty="0"/>
              <a:t>kapénkami </a:t>
            </a:r>
            <a:r>
              <a:rPr lang="cs-CZ" dirty="0"/>
              <a:t>– do 2m</a:t>
            </a:r>
          </a:p>
          <a:p>
            <a:pPr marL="72000" indent="0">
              <a:buNone/>
            </a:pPr>
            <a:r>
              <a:rPr lang="cs-CZ" dirty="0"/>
              <a:t>uvolňují se při kašli, kýchání, křiku…</a:t>
            </a:r>
          </a:p>
          <a:p>
            <a:pPr marL="72000" indent="0">
              <a:buNone/>
            </a:pPr>
            <a:r>
              <a:rPr lang="cs-CZ" dirty="0"/>
              <a:t>velikost do 1000 </a:t>
            </a:r>
            <a:r>
              <a:rPr lang="el-GR" dirty="0"/>
              <a:t>μ</a:t>
            </a:r>
            <a:r>
              <a:rPr lang="cs-CZ" dirty="0"/>
              <a:t>metrů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kapky menší než 100 </a:t>
            </a:r>
            <a:r>
              <a:rPr lang="el-GR" dirty="0"/>
              <a:t>μ</a:t>
            </a:r>
            <a:r>
              <a:rPr lang="cs-CZ" dirty="0"/>
              <a:t>metrů zasychají ve vzduchu a vzniká </a:t>
            </a:r>
          </a:p>
          <a:p>
            <a:pPr marL="72000" indent="0">
              <a:buNone/>
            </a:pPr>
            <a:r>
              <a:rPr lang="cs-CZ" b="1" dirty="0"/>
              <a:t>aerosol</a:t>
            </a:r>
            <a:r>
              <a:rPr lang="cs-CZ" dirty="0"/>
              <a:t> – šíření několik metrů</a:t>
            </a:r>
          </a:p>
          <a:p>
            <a:pPr marL="72000" indent="0">
              <a:buNone/>
            </a:pPr>
            <a:endParaRPr lang="cs-CZ" b="1" dirty="0"/>
          </a:p>
          <a:p>
            <a:pPr marL="72000" indent="0">
              <a:buNone/>
            </a:pPr>
            <a:r>
              <a:rPr lang="cs-CZ" b="1" dirty="0"/>
              <a:t>prach – </a:t>
            </a:r>
            <a:r>
              <a:rPr lang="cs-CZ" dirty="0"/>
              <a:t>obsahuje kapky vyloučené z dýchacích cest</a:t>
            </a:r>
          </a:p>
          <a:p>
            <a:pPr marL="72000" indent="0">
              <a:buNone/>
            </a:pPr>
            <a:r>
              <a:rPr lang="cs-CZ" dirty="0"/>
              <a:t>na sliznici dýchacích cest se zachytí částice veliké 20</a:t>
            </a:r>
            <a:r>
              <a:rPr lang="el-GR" dirty="0"/>
              <a:t>μ</a:t>
            </a:r>
            <a:r>
              <a:rPr lang="cs-CZ" dirty="0"/>
              <a:t>metrů – čím menší, tím pronikají hlouběji, možný je také vstup přes spojivku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8277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E2F078B-BA0C-CBD8-5AD2-BF18BDCD3A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212F3C0-0D48-BC28-826C-7B1B400A7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COVID-19 prevence = vakcinace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5286291-94E7-4877-1A53-B0F623487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/>
              <a:t>rizikové skupiny:</a:t>
            </a:r>
          </a:p>
          <a:p>
            <a:r>
              <a:rPr lang="cs-CZ" dirty="0"/>
              <a:t>osoby nad 60 let věku</a:t>
            </a:r>
          </a:p>
          <a:p>
            <a:r>
              <a:rPr lang="cs-CZ" dirty="0"/>
              <a:t>osoby s chronickým onemocněním srdce a cév, plic</a:t>
            </a:r>
          </a:p>
          <a:p>
            <a:r>
              <a:rPr lang="cs-CZ" dirty="0"/>
              <a:t>diabetici</a:t>
            </a:r>
          </a:p>
          <a:p>
            <a:r>
              <a:rPr lang="cs-CZ" dirty="0" err="1"/>
              <a:t>imunokompromitovaní</a:t>
            </a:r>
            <a:endParaRPr lang="cs-CZ" dirty="0"/>
          </a:p>
          <a:p>
            <a:r>
              <a:rPr lang="cs-CZ" dirty="0"/>
              <a:t>obézní</a:t>
            </a:r>
          </a:p>
          <a:p>
            <a:r>
              <a:rPr lang="cs-CZ" dirty="0"/>
              <a:t>kuřáci</a:t>
            </a:r>
          </a:p>
          <a:p>
            <a:pPr marL="72000" indent="0">
              <a:buNone/>
            </a:pPr>
            <a:r>
              <a:rPr lang="cs-CZ" dirty="0"/>
              <a:t>Těmto osobám se doporučuje jednou ročně před zahájením sezony ARI očkování jedno dávkou vakcíny</a:t>
            </a:r>
          </a:p>
        </p:txBody>
      </p:sp>
    </p:spTree>
    <p:extLst>
      <p:ext uri="{BB962C8B-B14F-4D97-AF65-F5344CB8AC3E}">
        <p14:creationId xmlns:p14="http://schemas.microsoft.com/office/powerpoint/2010/main" val="28626733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59143B2-6D42-DB71-0CFD-1267E3F245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63E604-C633-4FEF-AE9D-74F0B79A93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30AD33-2340-573F-5314-4645E3286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73466"/>
            <a:ext cx="10753200" cy="504202"/>
          </a:xfrm>
        </p:spPr>
        <p:txBody>
          <a:bodyPr/>
          <a:lstStyle/>
          <a:p>
            <a:r>
              <a:rPr lang="cs-CZ" dirty="0"/>
              <a:t>Pneumokokové infekce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EB5EF60-BACD-CCE4-C214-27B74FCDA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81869"/>
            <a:ext cx="10753200" cy="4550131"/>
          </a:xfrm>
        </p:spPr>
        <p:txBody>
          <a:bodyPr/>
          <a:lstStyle/>
          <a:p>
            <a:pPr marL="72000" indent="0">
              <a:buNone/>
            </a:pPr>
            <a:r>
              <a:rPr lang="cs-CZ" b="1" dirty="0"/>
              <a:t>původce</a:t>
            </a:r>
            <a:r>
              <a:rPr lang="cs-CZ" dirty="0"/>
              <a:t>: </a:t>
            </a:r>
            <a:r>
              <a:rPr lang="cs-CZ" i="1" dirty="0"/>
              <a:t>Streptococcus </a:t>
            </a:r>
            <a:r>
              <a:rPr lang="cs-CZ" i="1" dirty="0" err="1"/>
              <a:t>pneumoniae</a:t>
            </a:r>
            <a:r>
              <a:rPr lang="cs-CZ" i="1" dirty="0"/>
              <a:t>, G+ kok, </a:t>
            </a:r>
            <a:r>
              <a:rPr lang="cs-CZ" dirty="0"/>
              <a:t>faktorem virulence je polysacharidové pouzdro – více jak 100 sérotypů, nejčastější ST3, ST 19A a další</a:t>
            </a:r>
            <a:endParaRPr lang="cs-CZ" b="1" dirty="0"/>
          </a:p>
          <a:p>
            <a:pPr marL="72000" indent="0">
              <a:buNone/>
            </a:pPr>
            <a:r>
              <a:rPr lang="cs-CZ" b="1" dirty="0" err="1"/>
              <a:t>nejčastejší</a:t>
            </a:r>
            <a:r>
              <a:rPr lang="cs-CZ" b="1" dirty="0"/>
              <a:t> původce komunitních pneumonií </a:t>
            </a:r>
          </a:p>
          <a:p>
            <a:pPr marL="72000" indent="0">
              <a:buNone/>
            </a:pPr>
            <a:endParaRPr lang="cs-CZ" b="1" dirty="0"/>
          </a:p>
          <a:p>
            <a:pPr marL="72000" indent="0">
              <a:buNone/>
            </a:pPr>
            <a:r>
              <a:rPr lang="cs-CZ" b="1" dirty="0"/>
              <a:t>zdroj</a:t>
            </a:r>
            <a:r>
              <a:rPr lang="cs-CZ" dirty="0"/>
              <a:t>: asymptomatický nosič nákazy</a:t>
            </a:r>
            <a:endParaRPr lang="cs-CZ" b="1" dirty="0"/>
          </a:p>
          <a:p>
            <a:pPr marL="72000" indent="0">
              <a:buNone/>
            </a:pPr>
            <a:r>
              <a:rPr lang="cs-CZ" b="1" dirty="0"/>
              <a:t>přenos</a:t>
            </a:r>
            <a:r>
              <a:rPr lang="cs-CZ" dirty="0"/>
              <a:t>: především kapénkami</a:t>
            </a:r>
            <a:endParaRPr lang="cs-CZ" b="1" dirty="0"/>
          </a:p>
          <a:p>
            <a:pPr marL="72000" indent="0">
              <a:buNone/>
            </a:pPr>
            <a:r>
              <a:rPr lang="cs-CZ" b="1" dirty="0"/>
              <a:t>klinika: </a:t>
            </a:r>
            <a:r>
              <a:rPr lang="cs-CZ" dirty="0"/>
              <a:t>záněty HCD, sinusitidy, otitidy</a:t>
            </a:r>
          </a:p>
          <a:p>
            <a:pPr marL="72000" indent="0">
              <a:buNone/>
            </a:pPr>
            <a:r>
              <a:rPr lang="cs-CZ" b="1" dirty="0"/>
              <a:t>	     invazivní formy infekce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22555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C38C74C-5693-5AAF-0211-803F79DDBD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8E188A31-30FF-F1F0-C75B-95F0F60FB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49981"/>
            <a:ext cx="10753200" cy="451576"/>
          </a:xfrm>
        </p:spPr>
        <p:txBody>
          <a:bodyPr/>
          <a:lstStyle/>
          <a:p>
            <a:r>
              <a:rPr lang="cs-CZ" dirty="0"/>
              <a:t>Invazivní formy pneumokokových infekcí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C1F66DB-835D-03CE-CCFB-D4B17BC8F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999858"/>
            <a:ext cx="10753200" cy="4379215"/>
          </a:xfrm>
        </p:spPr>
        <p:txBody>
          <a:bodyPr/>
          <a:lstStyle/>
          <a:p>
            <a:pPr marL="72000" indent="0" algn="ctr">
              <a:buNone/>
            </a:pPr>
            <a:r>
              <a:rPr lang="cs-CZ" b="1" dirty="0"/>
              <a:t>IPO – invazivní pneumokoková onemocnění </a:t>
            </a:r>
            <a:r>
              <a:rPr lang="cs-CZ" dirty="0"/>
              <a:t>= závažná onemocnění s průkazem Str. </a:t>
            </a:r>
            <a:r>
              <a:rPr lang="cs-CZ" dirty="0" err="1"/>
              <a:t>pneumoniae</a:t>
            </a:r>
            <a:r>
              <a:rPr lang="cs-CZ" dirty="0"/>
              <a:t> z klinického materiálu, který je za normálních okolností sterilní (krev, MM…) </a:t>
            </a:r>
          </a:p>
          <a:p>
            <a:r>
              <a:rPr lang="cs-CZ" dirty="0"/>
              <a:t> sepse, sepse s pneumonií, purulentní meningitida</a:t>
            </a:r>
          </a:p>
          <a:p>
            <a:endParaRPr lang="cs-CZ" dirty="0"/>
          </a:p>
          <a:p>
            <a:r>
              <a:rPr lang="cs-CZ" dirty="0"/>
              <a:t>každý rok hlášeno v ČR přes 400 </a:t>
            </a:r>
            <a:r>
              <a:rPr lang="cs-CZ" b="1" dirty="0"/>
              <a:t>invazivních</a:t>
            </a:r>
            <a:r>
              <a:rPr lang="cs-CZ" dirty="0"/>
              <a:t> pneumokokových onemocnění, nemocnost kolem 4.5/100 tis. obyvatel</a:t>
            </a:r>
          </a:p>
          <a:p>
            <a:r>
              <a:rPr lang="cs-CZ" dirty="0"/>
              <a:t>nejvyšší nemocnost u dětí kojeneckého věku a osob nad 65 let</a:t>
            </a:r>
          </a:p>
          <a:p>
            <a:r>
              <a:rPr lang="cs-CZ" dirty="0"/>
              <a:t>vyšší vnímavost je v zimních měsících</a:t>
            </a:r>
          </a:p>
          <a:p>
            <a:r>
              <a:rPr lang="cs-CZ" sz="1800" i="1" dirty="0">
                <a:solidFill>
                  <a:srgbClr val="0000DC"/>
                </a:solidFill>
              </a:rPr>
              <a:t>grafy specifické nemocnosti </a:t>
            </a:r>
            <a:r>
              <a:rPr lang="cs-CZ" sz="1800" i="1" dirty="0" err="1">
                <a:solidFill>
                  <a:srgbClr val="0000DC"/>
                </a:solidFill>
              </a:rPr>
              <a:t>viz.:https</a:t>
            </a:r>
            <a:r>
              <a:rPr lang="cs-CZ" sz="1800" i="1" dirty="0">
                <a:solidFill>
                  <a:srgbClr val="0000DC"/>
                </a:solidFill>
              </a:rPr>
              <a:t>://szu.cz/</a:t>
            </a:r>
            <a:r>
              <a:rPr lang="cs-CZ" sz="1800" i="1" dirty="0" err="1">
                <a:solidFill>
                  <a:srgbClr val="0000DC"/>
                </a:solidFill>
              </a:rPr>
              <a:t>temata</a:t>
            </a:r>
            <a:r>
              <a:rPr lang="cs-CZ" sz="1800" i="1" dirty="0">
                <a:solidFill>
                  <a:srgbClr val="0000DC"/>
                </a:solidFill>
              </a:rPr>
              <a:t>-</a:t>
            </a:r>
            <a:r>
              <a:rPr lang="cs-CZ" sz="1800" i="1" dirty="0" err="1">
                <a:solidFill>
                  <a:srgbClr val="0000DC"/>
                </a:solidFill>
              </a:rPr>
              <a:t>zdravi</a:t>
            </a:r>
            <a:r>
              <a:rPr lang="cs-CZ" sz="1800" i="1" dirty="0">
                <a:solidFill>
                  <a:srgbClr val="0000DC"/>
                </a:solidFill>
              </a:rPr>
              <a:t>-a-</a:t>
            </a:r>
            <a:r>
              <a:rPr lang="cs-CZ" sz="1800" i="1" dirty="0" err="1">
                <a:solidFill>
                  <a:srgbClr val="0000DC"/>
                </a:solidFill>
              </a:rPr>
              <a:t>bezpecnosti</a:t>
            </a:r>
            <a:r>
              <a:rPr lang="cs-CZ" sz="1800" i="1" dirty="0">
                <a:solidFill>
                  <a:srgbClr val="0000DC"/>
                </a:solidFill>
              </a:rPr>
              <a:t>/a-z-infekce/s/streptokokova-infekce/</a:t>
            </a:r>
            <a:r>
              <a:rPr lang="cs-CZ" sz="1800" i="1" dirty="0" err="1">
                <a:solidFill>
                  <a:srgbClr val="0000DC"/>
                </a:solidFill>
              </a:rPr>
              <a:t>invazivni</a:t>
            </a:r>
            <a:r>
              <a:rPr lang="cs-CZ" sz="1800" i="1" dirty="0">
                <a:solidFill>
                  <a:srgbClr val="0000DC"/>
                </a:solidFill>
              </a:rPr>
              <a:t>-pneumokokova-</a:t>
            </a:r>
            <a:r>
              <a:rPr lang="cs-CZ" sz="1800" i="1" dirty="0" err="1">
                <a:solidFill>
                  <a:srgbClr val="0000DC"/>
                </a:solidFill>
              </a:rPr>
              <a:t>onemocneni</a:t>
            </a:r>
            <a:r>
              <a:rPr lang="cs-CZ" sz="1800" i="1" dirty="0">
                <a:solidFill>
                  <a:srgbClr val="0000DC"/>
                </a:solidFill>
              </a:rPr>
              <a:t>-v-</a:t>
            </a:r>
            <a:r>
              <a:rPr lang="cs-CZ" sz="1800" i="1" dirty="0" err="1">
                <a:solidFill>
                  <a:srgbClr val="0000DC"/>
                </a:solidFill>
              </a:rPr>
              <a:t>ceske</a:t>
            </a:r>
            <a:r>
              <a:rPr lang="cs-CZ" sz="1800" i="1" dirty="0">
                <a:solidFill>
                  <a:srgbClr val="0000DC"/>
                </a:solidFill>
              </a:rPr>
              <a:t>-republice/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92049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6B4E38A-A60E-C0FE-7293-552D852640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9D515A2-2828-E3AC-C29F-381844FC80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9F7D3C5-2C58-FC2C-75D7-37F0B683AA78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cs-CZ" b="1" dirty="0"/>
              <a:t>diagnostika</a:t>
            </a:r>
            <a:r>
              <a:rPr lang="cs-CZ" dirty="0"/>
              <a:t>:</a:t>
            </a:r>
          </a:p>
          <a:p>
            <a:pPr marL="72000" indent="0">
              <a:buNone/>
            </a:pPr>
            <a:r>
              <a:rPr lang="cs-CZ" dirty="0"/>
              <a:t>	stanovení </a:t>
            </a:r>
            <a:r>
              <a:rPr lang="cs-CZ" dirty="0" err="1"/>
              <a:t>Ag</a:t>
            </a:r>
            <a:r>
              <a:rPr lang="cs-CZ" dirty="0"/>
              <a:t> Str. </a:t>
            </a:r>
            <a:r>
              <a:rPr lang="cs-CZ" dirty="0" err="1"/>
              <a:t>pneumoniae</a:t>
            </a:r>
            <a:r>
              <a:rPr lang="cs-CZ" dirty="0"/>
              <a:t> v moči</a:t>
            </a:r>
          </a:p>
          <a:p>
            <a:pPr marL="72000" indent="0">
              <a:buNone/>
            </a:pPr>
            <a:r>
              <a:rPr lang="cs-CZ" dirty="0"/>
              <a:t>	PCR z biologického materiálu – sputum, BAL, </a:t>
            </a:r>
            <a:r>
              <a:rPr lang="cs-CZ" dirty="0" err="1"/>
              <a:t>likvor</a:t>
            </a:r>
            <a:r>
              <a:rPr lang="cs-CZ" dirty="0"/>
              <a:t>, 	hemokultura…</a:t>
            </a:r>
          </a:p>
          <a:p>
            <a:r>
              <a:rPr lang="cs-CZ" u="sng" dirty="0"/>
              <a:t>kmeny izolované od pacientů IPO se </a:t>
            </a:r>
            <a:r>
              <a:rPr lang="cs-CZ" b="1" u="sng" dirty="0"/>
              <a:t>vždy </a:t>
            </a:r>
            <a:r>
              <a:rPr lang="cs-CZ" u="sng" dirty="0"/>
              <a:t>zasílají do NRL pro streptokoky k </a:t>
            </a:r>
            <a:r>
              <a:rPr lang="cs-CZ" u="sng" dirty="0" err="1"/>
              <a:t>dourčení</a:t>
            </a:r>
            <a:r>
              <a:rPr lang="cs-CZ" u="sng" dirty="0"/>
              <a:t> 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55546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DAB7379-FD0E-C528-9ADC-773BDACFEB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04FBEBA-3B11-9DE0-3F90-88D975C1A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Rizikové skupiny IPO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49BFACE-2D4C-0CCC-0057-B396CC58B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21904"/>
            <a:ext cx="10753200" cy="4816096"/>
          </a:xfrm>
        </p:spPr>
        <p:txBody>
          <a:bodyPr>
            <a:noAutofit/>
          </a:bodyPr>
          <a:lstStyle/>
          <a:p>
            <a:r>
              <a:rPr lang="cs-CZ" dirty="0"/>
              <a:t>osoby starší 65 let</a:t>
            </a:r>
          </a:p>
          <a:p>
            <a:r>
              <a:rPr lang="cs-CZ" dirty="0"/>
              <a:t>osoby s poruchou imunity</a:t>
            </a:r>
          </a:p>
          <a:p>
            <a:r>
              <a:rPr lang="cs-CZ" dirty="0" err="1"/>
              <a:t>splenektomovaní</a:t>
            </a:r>
            <a:endParaRPr lang="cs-CZ" dirty="0"/>
          </a:p>
          <a:p>
            <a:r>
              <a:rPr lang="cs-CZ" dirty="0"/>
              <a:t>osoby s chronickým onemocněním </a:t>
            </a:r>
          </a:p>
          <a:p>
            <a:pPr lvl="1"/>
            <a:r>
              <a:rPr lang="cs-CZ" dirty="0"/>
              <a:t>srdce a cév</a:t>
            </a:r>
          </a:p>
          <a:p>
            <a:pPr lvl="1"/>
            <a:r>
              <a:rPr lang="cs-CZ" dirty="0"/>
              <a:t>plic a dýchacích cest</a:t>
            </a:r>
          </a:p>
          <a:p>
            <a:pPr lvl="1"/>
            <a:r>
              <a:rPr lang="cs-CZ" dirty="0"/>
              <a:t>jater</a:t>
            </a:r>
          </a:p>
          <a:p>
            <a:pPr lvl="1"/>
            <a:r>
              <a:rPr lang="cs-CZ" dirty="0"/>
              <a:t>ledvin</a:t>
            </a:r>
          </a:p>
          <a:p>
            <a:r>
              <a:rPr lang="cs-CZ" dirty="0"/>
              <a:t>osoby s DM</a:t>
            </a:r>
          </a:p>
          <a:p>
            <a:r>
              <a:rPr lang="cs-CZ" dirty="0"/>
              <a:t>s únikem MM, kochleárním implantátem</a:t>
            </a:r>
          </a:p>
          <a:p>
            <a:r>
              <a:rPr lang="cs-CZ" dirty="0"/>
              <a:t>po prodělání invazivních forem infekcí (IPO, IMO)</a:t>
            </a:r>
          </a:p>
          <a:p>
            <a:r>
              <a:rPr lang="cs-CZ" dirty="0"/>
              <a:t>alkoholici, kuřáci</a:t>
            </a:r>
          </a:p>
        </p:txBody>
      </p:sp>
    </p:spTree>
    <p:extLst>
      <p:ext uri="{BB962C8B-B14F-4D97-AF65-F5344CB8AC3E}">
        <p14:creationId xmlns:p14="http://schemas.microsoft.com/office/powerpoint/2010/main" val="39931714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45694F3-92EA-8123-D313-DCE6FD89E4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23A62D0-3AFF-6794-5335-73C925796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IPO – prevence = vakcinace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12E57A3-F416-7115-D39F-E2752D674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cs-CZ" dirty="0"/>
              <a:t>vakcíny obsahují nejčastěji se vyskytující ST</a:t>
            </a:r>
          </a:p>
          <a:p>
            <a:r>
              <a:rPr lang="cs-CZ" dirty="0"/>
              <a:t>od roku </a:t>
            </a:r>
            <a:r>
              <a:rPr lang="cs-CZ" b="1" dirty="0"/>
              <a:t>2000</a:t>
            </a:r>
            <a:r>
              <a:rPr lang="cs-CZ" dirty="0"/>
              <a:t> očkovány </a:t>
            </a:r>
            <a:r>
              <a:rPr lang="cs-CZ" b="1" dirty="0"/>
              <a:t>osoby umístěné v zařízení soc. služeb</a:t>
            </a:r>
          </a:p>
          <a:p>
            <a:r>
              <a:rPr lang="cs-CZ" dirty="0"/>
              <a:t>od roku </a:t>
            </a:r>
            <a:r>
              <a:rPr lang="cs-CZ" b="1" dirty="0"/>
              <a:t>2010</a:t>
            </a:r>
            <a:r>
              <a:rPr lang="cs-CZ" dirty="0"/>
              <a:t> očkování </a:t>
            </a:r>
            <a:r>
              <a:rPr lang="cs-CZ" b="1" dirty="0"/>
              <a:t>dětí</a:t>
            </a:r>
            <a:r>
              <a:rPr lang="cs-CZ" dirty="0"/>
              <a:t> s příspěvkem VZP</a:t>
            </a:r>
          </a:p>
          <a:p>
            <a:pPr lvl="1"/>
            <a:r>
              <a:rPr lang="cs-CZ" dirty="0"/>
              <a:t>určeno pro rizikové skupiny a děti od 6 týdnů života</a:t>
            </a:r>
          </a:p>
          <a:p>
            <a:r>
              <a:rPr lang="cs-CZ" dirty="0"/>
              <a:t>k dispozici vakcíny konjugované – 10, 15 a nově 20valentní  			  vakcína polysacharidová 23valentní</a:t>
            </a:r>
          </a:p>
          <a:p>
            <a:pPr marL="72000" indent="0">
              <a:buNone/>
            </a:pPr>
            <a:r>
              <a:rPr lang="cs-CZ" dirty="0"/>
              <a:t>		</a:t>
            </a:r>
          </a:p>
          <a:p>
            <a:pPr marL="72000" indent="0">
              <a:buNone/>
            </a:pPr>
            <a:r>
              <a:rPr lang="cs-CZ" dirty="0"/>
              <a:t>							     nově hradí pojišťovna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78515CBA-966C-09FE-EB34-2F8D052EC43F}"/>
                  </a:ext>
                </a:extLst>
              </p14:cNvPr>
              <p14:cNvContentPartPr/>
              <p14:nvPr/>
            </p14:nvContentPartPr>
            <p14:xfrm>
              <a:off x="7124185" y="4698770"/>
              <a:ext cx="4560052" cy="127474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78515CBA-966C-09FE-EB34-2F8D052EC43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06545" y="4662771"/>
                <a:ext cx="4595691" cy="1346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Rukopis 19">
                <a:extLst>
                  <a:ext uri="{FF2B5EF4-FFF2-40B4-BE49-F238E27FC236}">
                    <a16:creationId xmlns:a16="http://schemas.microsoft.com/office/drawing/2014/main" id="{2C0A2226-55A8-A040-9FFD-95C4043A6925}"/>
                  </a:ext>
                </a:extLst>
              </p14:cNvPr>
              <p14:cNvContentPartPr/>
              <p14:nvPr/>
            </p14:nvContentPartPr>
            <p14:xfrm>
              <a:off x="8797801" y="4106947"/>
              <a:ext cx="298080" cy="542160"/>
            </p14:xfrm>
          </p:contentPart>
        </mc:Choice>
        <mc:Fallback xmlns="">
          <p:pic>
            <p:nvPicPr>
              <p:cNvPr id="20" name="Rukopis 19">
                <a:extLst>
                  <a:ext uri="{FF2B5EF4-FFF2-40B4-BE49-F238E27FC236}">
                    <a16:creationId xmlns:a16="http://schemas.microsoft.com/office/drawing/2014/main" id="{2C0A2226-55A8-A040-9FFD-95C4043A692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80161" y="4071307"/>
                <a:ext cx="333720" cy="61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8473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B4F111F-9342-0700-A059-06228F525F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54F7FBF-75A4-6BC8-CF66-6EBD80E5D4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15D8F55-046F-EBFC-6C92-5AD6D7B95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Respirační infekce-Streptococcus pyogenes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F7276A3-92AF-8EB1-EF6C-D73D6505E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celosvětový výskyt, primárně patogenní pro člověka</a:t>
            </a:r>
          </a:p>
          <a:p>
            <a:r>
              <a:rPr lang="cs-CZ" dirty="0"/>
              <a:t>nejčastější původce bakteriálních tonsilitid, původce spály, otitid, pyogenních infekcí faryngu</a:t>
            </a:r>
          </a:p>
          <a:p>
            <a:r>
              <a:rPr lang="cs-CZ" dirty="0"/>
              <a:t>invazivní formy infekce – purulentní meningitida, sepse s rozvojem streptokokového syndromu toxického šoku</a:t>
            </a:r>
          </a:p>
          <a:p>
            <a:r>
              <a:rPr lang="cs-CZ" b="1" dirty="0"/>
              <a:t>původce</a:t>
            </a:r>
            <a:r>
              <a:rPr lang="cs-CZ" dirty="0"/>
              <a:t>: </a:t>
            </a:r>
          </a:p>
          <a:p>
            <a:r>
              <a:rPr lang="cs-CZ" dirty="0"/>
              <a:t>G+ bakterie, beta-hemolytický streptokok skupiny A</a:t>
            </a:r>
          </a:p>
          <a:p>
            <a:r>
              <a:rPr lang="cs-CZ" dirty="0"/>
              <a:t>faktor virulence – M protein, kódován </a:t>
            </a:r>
            <a:r>
              <a:rPr lang="cs-CZ" i="1" dirty="0" err="1"/>
              <a:t>emm</a:t>
            </a:r>
            <a:r>
              <a:rPr lang="cs-CZ" dirty="0"/>
              <a:t> genem</a:t>
            </a:r>
          </a:p>
          <a:p>
            <a:r>
              <a:rPr lang="cs-CZ" dirty="0"/>
              <a:t>produkce toxinů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86428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B4F111F-9342-0700-A059-06228F525F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54F7FBF-75A4-6BC8-CF66-6EBD80E5D4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15D8F55-046F-EBFC-6C92-5AD6D7B95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Respirační infekce-Streptococcus pyogenes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F7276A3-92AF-8EB1-EF6C-D73D6505E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535998"/>
          </a:xfrm>
        </p:spPr>
        <p:txBody>
          <a:bodyPr/>
          <a:lstStyle/>
          <a:p>
            <a:pPr marL="72000" indent="0">
              <a:buNone/>
            </a:pPr>
            <a:r>
              <a:rPr lang="cs-CZ" dirty="0" err="1"/>
              <a:t>erytrogenní</a:t>
            </a:r>
            <a:r>
              <a:rPr lang="cs-CZ" dirty="0"/>
              <a:t> toxin – </a:t>
            </a:r>
            <a:r>
              <a:rPr lang="cs-CZ" dirty="0" err="1"/>
              <a:t>scarlantiformní</a:t>
            </a:r>
            <a:r>
              <a:rPr lang="cs-CZ" dirty="0"/>
              <a:t> </a:t>
            </a:r>
            <a:r>
              <a:rPr lang="cs-CZ" dirty="0" err="1"/>
              <a:t>exantém</a:t>
            </a:r>
            <a:r>
              <a:rPr lang="cs-CZ" dirty="0"/>
              <a:t> – spála</a:t>
            </a:r>
          </a:p>
          <a:p>
            <a:pPr marL="72000" indent="0">
              <a:buNone/>
            </a:pPr>
            <a:r>
              <a:rPr lang="cs-CZ" b="1" dirty="0"/>
              <a:t>ID</a:t>
            </a:r>
            <a:r>
              <a:rPr lang="cs-CZ" dirty="0"/>
              <a:t>:	angína, spála 1-3 dny</a:t>
            </a:r>
          </a:p>
          <a:p>
            <a:pPr marL="72000" indent="0">
              <a:buNone/>
            </a:pPr>
            <a:r>
              <a:rPr lang="cs-CZ" dirty="0"/>
              <a:t>	pozdní následky streptokokových infekcí – revmatická 	horečka 7-35 dnů, akutní glomerulonefritida 10-21 dnů</a:t>
            </a:r>
          </a:p>
          <a:p>
            <a:pPr marL="72000" indent="0">
              <a:buNone/>
            </a:pPr>
            <a:r>
              <a:rPr lang="cs-CZ" b="1" dirty="0"/>
              <a:t>klinika</a:t>
            </a:r>
            <a:r>
              <a:rPr lang="cs-CZ" dirty="0"/>
              <a:t>: </a:t>
            </a:r>
            <a:r>
              <a:rPr lang="cs-CZ" u="sng" dirty="0"/>
              <a:t>angína</a:t>
            </a:r>
            <a:r>
              <a:rPr lang="cs-CZ" dirty="0"/>
              <a:t> – </a:t>
            </a:r>
            <a:r>
              <a:rPr lang="cs-CZ" dirty="0" err="1"/>
              <a:t>febrilie</a:t>
            </a:r>
            <a:r>
              <a:rPr lang="cs-CZ" dirty="0"/>
              <a:t>, bolest v krku, lymfadenopatie…</a:t>
            </a:r>
          </a:p>
          <a:p>
            <a:pPr marL="72000" indent="0">
              <a:buNone/>
            </a:pPr>
            <a:r>
              <a:rPr lang="cs-CZ" dirty="0"/>
              <a:t>	    </a:t>
            </a:r>
            <a:r>
              <a:rPr lang="cs-CZ" u="sng" dirty="0"/>
              <a:t>spála</a:t>
            </a:r>
            <a:r>
              <a:rPr lang="cs-CZ" dirty="0"/>
              <a:t> – </a:t>
            </a:r>
            <a:r>
              <a:rPr lang="cs-CZ" dirty="0" err="1"/>
              <a:t>angína+exantém</a:t>
            </a:r>
            <a:r>
              <a:rPr lang="cs-CZ" dirty="0"/>
              <a:t> – predilekčně podbřišek, vnitřní 	    strana stehen, boční strana trupu…, </a:t>
            </a:r>
            <a:r>
              <a:rPr lang="cs-CZ" dirty="0" err="1"/>
              <a:t>cirkumorální</a:t>
            </a:r>
            <a:r>
              <a:rPr lang="cs-CZ" dirty="0"/>
              <a:t> </a:t>
            </a:r>
            <a:r>
              <a:rPr lang="cs-CZ" dirty="0" err="1"/>
              <a:t>výbled</a:t>
            </a:r>
            <a:r>
              <a:rPr lang="cs-CZ" dirty="0"/>
              <a:t>, 	    malinový jazyk, olupování kůže </a:t>
            </a:r>
            <a:r>
              <a:rPr lang="cs-CZ" dirty="0" err="1"/>
              <a:t>dlan</a:t>
            </a:r>
            <a:r>
              <a:rPr lang="cs-CZ" dirty="0"/>
              <a:t> a </a:t>
            </a:r>
            <a:r>
              <a:rPr lang="cs-CZ" dirty="0" err="1"/>
              <a:t>plosek</a:t>
            </a:r>
            <a:r>
              <a:rPr lang="cs-CZ" dirty="0"/>
              <a:t> v 		 	    rekonvalescenci </a:t>
            </a:r>
          </a:p>
          <a:p>
            <a:pPr marL="72000" indent="0">
              <a:buNone/>
            </a:pPr>
            <a:r>
              <a:rPr lang="cs-CZ" dirty="0"/>
              <a:t>	    </a:t>
            </a:r>
            <a:r>
              <a:rPr lang="cs-CZ" u="sng" dirty="0"/>
              <a:t>otitidy, pyogenních infekce faryngu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23357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B4F111F-9342-0700-A059-06228F525F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54F7FBF-75A4-6BC8-CF66-6EBD80E5D4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15D8F55-046F-EBFC-6C92-5AD6D7B95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Respirační infekce-Streptococcus pyogenes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F7276A3-92AF-8EB1-EF6C-D73D6505E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u="sng" dirty="0"/>
              <a:t>invazivní formy infekce </a:t>
            </a:r>
            <a:r>
              <a:rPr lang="cs-CZ" dirty="0"/>
              <a:t>– purulentní meningitida, sepse s rozvojem streptokokového syndromu toxického šoku</a:t>
            </a:r>
            <a:endParaRPr lang="cs-CZ" b="1" dirty="0"/>
          </a:p>
          <a:p>
            <a:pPr marL="72000" indent="0">
              <a:buNone/>
            </a:pPr>
            <a:r>
              <a:rPr lang="cs-CZ" u="sng" dirty="0"/>
              <a:t>pozdní následky streptokokových infekcí </a:t>
            </a:r>
            <a:r>
              <a:rPr lang="cs-CZ" dirty="0"/>
              <a:t>– revmatická horečka a akutní glomerulonefritida -  se v ČR vyskytují </a:t>
            </a:r>
            <a:r>
              <a:rPr lang="cs-CZ" b="1" dirty="0"/>
              <a:t>vzácně</a:t>
            </a:r>
          </a:p>
          <a:p>
            <a:pPr marL="72000" indent="0">
              <a:buNone/>
            </a:pPr>
            <a:r>
              <a:rPr lang="cs-CZ" b="1" dirty="0"/>
              <a:t>zdroj</a:t>
            </a:r>
            <a:r>
              <a:rPr lang="cs-CZ" dirty="0"/>
              <a:t>: nemocný člověk</a:t>
            </a:r>
          </a:p>
          <a:p>
            <a:pPr marL="72000" indent="0">
              <a:buNone/>
            </a:pPr>
            <a:r>
              <a:rPr lang="cs-CZ" dirty="0"/>
              <a:t>	 nosič – v ČR 10% obyvatelstva</a:t>
            </a:r>
          </a:p>
          <a:p>
            <a:pPr marL="72000" indent="0">
              <a:buNone/>
            </a:pPr>
            <a:r>
              <a:rPr lang="cs-CZ" b="1" dirty="0"/>
              <a:t>přenos: </a:t>
            </a:r>
            <a:r>
              <a:rPr lang="cs-CZ" dirty="0"/>
              <a:t>vzdušnou cestou – angína, spála</a:t>
            </a:r>
          </a:p>
          <a:p>
            <a:pPr marL="72000" indent="0">
              <a:buNone/>
            </a:pPr>
            <a:r>
              <a:rPr lang="cs-CZ" dirty="0"/>
              <a:t>	      alimentárně – angína</a:t>
            </a:r>
          </a:p>
          <a:p>
            <a:pPr marL="72000" indent="0">
              <a:buNone/>
            </a:pPr>
            <a:r>
              <a:rPr lang="cs-CZ" b="1" dirty="0"/>
              <a:t>diagnostika: </a:t>
            </a:r>
            <a:r>
              <a:rPr lang="cs-CZ" dirty="0"/>
              <a:t>kultivačně, v ordinacích rychlotest</a:t>
            </a:r>
          </a:p>
          <a:p>
            <a:pPr marL="7200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8310471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C5D0DB-950A-5B0F-8414-7C8044CB72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6DF71E3-5495-E3ED-A2F1-2AC8B34A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Respirační infekce-Streptococcus pyogenes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D9081BF-C3CB-429A-29D9-7E59FDE98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v populaci v ČR cca 10% nosičů Str. pyogenes</a:t>
            </a:r>
          </a:p>
          <a:p>
            <a:r>
              <a:rPr lang="cs-CZ" dirty="0"/>
              <a:t>v dětských kolektivech 20 – 30%</a:t>
            </a:r>
          </a:p>
          <a:p>
            <a:r>
              <a:rPr lang="cs-CZ" dirty="0"/>
              <a:t>vnímavost nejvyšší u dětí předškolního a školního věku, po 40. roce klesá</a:t>
            </a:r>
          </a:p>
          <a:p>
            <a:r>
              <a:rPr lang="cs-CZ" dirty="0"/>
              <a:t>nosiče bez klinických projevů </a:t>
            </a:r>
            <a:r>
              <a:rPr lang="cs-CZ" b="1" dirty="0" err="1"/>
              <a:t>nepřeléčujeme</a:t>
            </a:r>
            <a:endParaRPr lang="cs-CZ" b="1" dirty="0"/>
          </a:p>
          <a:p>
            <a:r>
              <a:rPr lang="cs-CZ" dirty="0"/>
              <a:t>opatření ve smyslu výtěrů a pátrání po zdroji nákazy se v kolektivech </a:t>
            </a:r>
            <a:r>
              <a:rPr lang="cs-CZ" b="1" dirty="0"/>
              <a:t>neprovádí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709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2590F22-256A-C2D0-5105-5ABB65046B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6640144D-92E6-F17E-30FE-D41F28D506C6}"/>
              </a:ext>
            </a:extLst>
          </p:cNvPr>
          <p:cNvSpPr/>
          <p:nvPr/>
        </p:nvSpPr>
        <p:spPr bwMode="auto">
          <a:xfrm>
            <a:off x="254768" y="964879"/>
            <a:ext cx="5936690" cy="554592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>
            <a:softEdge rad="12700"/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highlight>
                <a:srgbClr val="F01928"/>
              </a:highlight>
              <a:latin typeface="+mn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BD62206-C806-23FC-E883-8092E9F4AE0A}"/>
              </a:ext>
            </a:extLst>
          </p:cNvPr>
          <p:cNvSpPr txBox="1"/>
          <p:nvPr/>
        </p:nvSpPr>
        <p:spPr>
          <a:xfrm>
            <a:off x="2066060" y="1765854"/>
            <a:ext cx="421644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b="1" dirty="0">
                <a:latin typeface="+mn-lt"/>
              </a:rPr>
              <a:t>Viry</a:t>
            </a:r>
          </a:p>
          <a:p>
            <a:pPr algn="l"/>
            <a:r>
              <a:rPr lang="cs-CZ" dirty="0">
                <a:latin typeface="+mn-lt"/>
              </a:rPr>
              <a:t>rhinoviry</a:t>
            </a:r>
          </a:p>
          <a:p>
            <a:pPr algn="l"/>
            <a:r>
              <a:rPr lang="cs-CZ" dirty="0">
                <a:latin typeface="+mn-lt"/>
              </a:rPr>
              <a:t>adenoviry</a:t>
            </a:r>
          </a:p>
          <a:p>
            <a:pPr algn="l"/>
            <a:r>
              <a:rPr lang="cs-CZ" dirty="0" err="1">
                <a:latin typeface="+mn-lt"/>
              </a:rPr>
              <a:t>RSviry</a:t>
            </a:r>
            <a:endParaRPr lang="cs-CZ" dirty="0">
              <a:latin typeface="+mn-lt"/>
            </a:endParaRPr>
          </a:p>
          <a:p>
            <a:pPr algn="l"/>
            <a:r>
              <a:rPr lang="cs-CZ" dirty="0">
                <a:latin typeface="+mn-lt"/>
              </a:rPr>
              <a:t>virus chřipky</a:t>
            </a:r>
          </a:p>
          <a:p>
            <a:pPr algn="l"/>
            <a:r>
              <a:rPr lang="cs-CZ" sz="2000" dirty="0">
                <a:latin typeface="+mn-lt"/>
              </a:rPr>
              <a:t>virus </a:t>
            </a:r>
            <a:r>
              <a:rPr lang="cs-CZ" sz="2000" dirty="0" err="1">
                <a:latin typeface="+mn-lt"/>
              </a:rPr>
              <a:t>parainfluenzy</a:t>
            </a:r>
            <a:endParaRPr lang="cs-CZ" sz="2000" dirty="0">
              <a:latin typeface="+mn-lt"/>
            </a:endParaRPr>
          </a:p>
          <a:p>
            <a:pPr algn="l"/>
            <a:r>
              <a:rPr lang="cs-CZ" sz="2000" dirty="0">
                <a:latin typeface="+mn-lt"/>
              </a:rPr>
              <a:t>koronaviry…</a:t>
            </a:r>
          </a:p>
          <a:p>
            <a:pPr algn="l"/>
            <a:r>
              <a:rPr lang="cs-CZ" sz="1800" dirty="0">
                <a:latin typeface="+mn-lt"/>
              </a:rPr>
              <a:t>EB virus</a:t>
            </a:r>
          </a:p>
          <a:p>
            <a:pPr algn="l"/>
            <a:r>
              <a:rPr lang="cs-CZ" sz="1800" dirty="0">
                <a:latin typeface="+mn-lt"/>
              </a:rPr>
              <a:t>původci dětských </a:t>
            </a:r>
            <a:r>
              <a:rPr lang="cs-CZ" sz="1800" dirty="0" err="1">
                <a:latin typeface="+mn-lt"/>
              </a:rPr>
              <a:t>exantémových</a:t>
            </a:r>
            <a:r>
              <a:rPr lang="cs-CZ" sz="1800" dirty="0">
                <a:latin typeface="+mn-lt"/>
              </a:rPr>
              <a:t> onemocnění</a:t>
            </a:r>
          </a:p>
          <a:p>
            <a:pPr algn="l"/>
            <a:r>
              <a:rPr lang="cs-CZ" sz="1800" dirty="0" err="1">
                <a:latin typeface="+mn-lt"/>
              </a:rPr>
              <a:t>polioviry</a:t>
            </a:r>
            <a:r>
              <a:rPr lang="cs-CZ" sz="1800" dirty="0">
                <a:latin typeface="+mn-lt"/>
              </a:rPr>
              <a:t>…</a:t>
            </a:r>
          </a:p>
          <a:p>
            <a:pPr algn="l"/>
            <a:endParaRPr lang="cs-CZ" sz="2800" dirty="0">
              <a:latin typeface="+mn-lt"/>
            </a:endParaRPr>
          </a:p>
          <a:p>
            <a:pPr algn="l"/>
            <a:endParaRPr lang="cs-CZ" sz="2800" dirty="0" err="1">
              <a:latin typeface="+mn-lt"/>
            </a:endParaRP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56A93B24-FC6E-66F8-37BA-D17531B3BA42}"/>
              </a:ext>
            </a:extLst>
          </p:cNvPr>
          <p:cNvSpPr/>
          <p:nvPr/>
        </p:nvSpPr>
        <p:spPr bwMode="auto">
          <a:xfrm>
            <a:off x="6645958" y="535939"/>
            <a:ext cx="4070838" cy="367198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softEdge rad="31750"/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57A63F4-C82E-448E-A8F1-CA9F936AD165}"/>
              </a:ext>
            </a:extLst>
          </p:cNvPr>
          <p:cNvSpPr txBox="1"/>
          <p:nvPr/>
        </p:nvSpPr>
        <p:spPr>
          <a:xfrm>
            <a:off x="7334425" y="964879"/>
            <a:ext cx="375982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>
                <a:latin typeface="+mn-lt"/>
              </a:rPr>
              <a:t>Bakterie</a:t>
            </a:r>
          </a:p>
          <a:p>
            <a:pPr algn="l"/>
            <a:r>
              <a:rPr lang="cs-CZ" sz="1800" dirty="0">
                <a:latin typeface="+mn-lt"/>
              </a:rPr>
              <a:t>Streptococcus </a:t>
            </a:r>
            <a:r>
              <a:rPr lang="cs-CZ" sz="1800" dirty="0" err="1">
                <a:latin typeface="+mn-lt"/>
              </a:rPr>
              <a:t>pneumoniae</a:t>
            </a:r>
            <a:endParaRPr lang="cs-CZ" sz="1800" dirty="0">
              <a:latin typeface="+mn-lt"/>
            </a:endParaRPr>
          </a:p>
          <a:p>
            <a:pPr algn="l"/>
            <a:r>
              <a:rPr lang="cs-CZ" sz="1800" dirty="0">
                <a:latin typeface="+mn-lt"/>
              </a:rPr>
              <a:t>Streptococcus pyogenes</a:t>
            </a:r>
          </a:p>
          <a:p>
            <a:pPr algn="l"/>
            <a:r>
              <a:rPr lang="cs-CZ" sz="1800" dirty="0">
                <a:latin typeface="+mn-lt"/>
              </a:rPr>
              <a:t>Haemophilus </a:t>
            </a:r>
            <a:r>
              <a:rPr lang="cs-CZ" sz="1800" dirty="0" err="1">
                <a:latin typeface="+mn-lt"/>
              </a:rPr>
              <a:t>influenzae</a:t>
            </a:r>
            <a:endParaRPr lang="cs-CZ" sz="1800" dirty="0">
              <a:latin typeface="+mn-lt"/>
            </a:endParaRPr>
          </a:p>
          <a:p>
            <a:pPr algn="l"/>
            <a:r>
              <a:rPr lang="cs-CZ" sz="1800" dirty="0" err="1">
                <a:latin typeface="+mn-lt"/>
              </a:rPr>
              <a:t>Neisseria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meningitidis</a:t>
            </a:r>
            <a:r>
              <a:rPr lang="cs-CZ" sz="1800" dirty="0">
                <a:latin typeface="+mn-lt"/>
              </a:rPr>
              <a:t>…</a:t>
            </a:r>
          </a:p>
          <a:p>
            <a:pPr algn="l"/>
            <a:r>
              <a:rPr lang="cs-CZ" sz="1800" dirty="0" err="1">
                <a:latin typeface="+mn-lt"/>
              </a:rPr>
              <a:t>Bordetella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pertussis</a:t>
            </a:r>
            <a:r>
              <a:rPr lang="cs-CZ" sz="1800" dirty="0">
                <a:latin typeface="+mn-lt"/>
              </a:rPr>
              <a:t>, </a:t>
            </a:r>
            <a:r>
              <a:rPr lang="cs-CZ" sz="1800" dirty="0" err="1">
                <a:latin typeface="+mn-lt"/>
              </a:rPr>
              <a:t>parapertusis</a:t>
            </a:r>
            <a:endParaRPr lang="cs-CZ" sz="1800" dirty="0">
              <a:latin typeface="+mn-lt"/>
            </a:endParaRPr>
          </a:p>
          <a:p>
            <a:pPr algn="l"/>
            <a:r>
              <a:rPr lang="cs-CZ" sz="1800" dirty="0" err="1">
                <a:latin typeface="+mn-lt"/>
              </a:rPr>
              <a:t>Mycobacterium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tuberculosis</a:t>
            </a:r>
            <a:endParaRPr lang="cs-CZ" sz="1800" dirty="0">
              <a:latin typeface="+mn-lt"/>
            </a:endParaRPr>
          </a:p>
          <a:p>
            <a:pPr algn="l"/>
            <a:r>
              <a:rPr lang="cs-CZ" sz="1800" dirty="0" err="1">
                <a:latin typeface="+mn-lt"/>
              </a:rPr>
              <a:t>Corynebacterium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diphteriae</a:t>
            </a:r>
            <a:endParaRPr lang="cs-CZ" sz="1800" dirty="0">
              <a:latin typeface="+mn-lt"/>
            </a:endParaRPr>
          </a:p>
          <a:p>
            <a:pPr algn="l"/>
            <a:r>
              <a:rPr lang="cs-CZ" sz="1800" dirty="0">
                <a:latin typeface="+mn-lt"/>
              </a:rPr>
              <a:t>Chlamydie, </a:t>
            </a:r>
            <a:r>
              <a:rPr lang="cs-CZ" sz="1800" dirty="0" err="1">
                <a:latin typeface="+mn-lt"/>
              </a:rPr>
              <a:t>Mykoplasmata</a:t>
            </a:r>
            <a:endParaRPr lang="cs-CZ" sz="1800" dirty="0">
              <a:latin typeface="+mn-lt"/>
            </a:endParaRPr>
          </a:p>
          <a:p>
            <a:pPr algn="l"/>
            <a:r>
              <a:rPr lang="cs-CZ" sz="1800" dirty="0" err="1">
                <a:latin typeface="+mn-lt"/>
              </a:rPr>
              <a:t>Legionella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pneumophila</a:t>
            </a:r>
            <a:endParaRPr lang="cs-CZ" sz="1800" dirty="0">
              <a:latin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EBF703F-24CB-2CC4-220D-CD1C6146D744}"/>
              </a:ext>
            </a:extLst>
          </p:cNvPr>
          <p:cNvSpPr txBox="1"/>
          <p:nvPr/>
        </p:nvSpPr>
        <p:spPr>
          <a:xfrm>
            <a:off x="8147948" y="4949807"/>
            <a:ext cx="3955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>
                <a:latin typeface="+mn-lt"/>
              </a:rPr>
              <a:t>Houby </a:t>
            </a:r>
            <a:r>
              <a:rPr lang="cs-CZ" sz="2000" dirty="0">
                <a:latin typeface="+mn-lt"/>
              </a:rPr>
              <a:t>– </a:t>
            </a:r>
            <a:r>
              <a:rPr lang="cs-CZ" sz="1600" dirty="0">
                <a:latin typeface="+mn-lt"/>
              </a:rPr>
              <a:t>např.</a:t>
            </a:r>
            <a:r>
              <a:rPr lang="cs-CZ" sz="20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Pneumocystis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jirovecii</a:t>
            </a:r>
            <a:r>
              <a:rPr lang="cs-CZ" sz="1600" dirty="0">
                <a:latin typeface="+mn-lt"/>
              </a:rPr>
              <a:t>, </a:t>
            </a:r>
            <a:r>
              <a:rPr lang="cs-CZ" sz="1600" dirty="0" err="1">
                <a:latin typeface="+mn-lt"/>
              </a:rPr>
              <a:t>Aspergillus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flavus</a:t>
            </a:r>
            <a:endParaRPr lang="cs-CZ" sz="1600" dirty="0">
              <a:latin typeface="+mn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A217A79-2525-3889-9393-4D600D0A0E06}"/>
              </a:ext>
            </a:extLst>
          </p:cNvPr>
          <p:cNvSpPr txBox="1"/>
          <p:nvPr/>
        </p:nvSpPr>
        <p:spPr>
          <a:xfrm>
            <a:off x="483576" y="418744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b="1" dirty="0">
                <a:latin typeface="+mn-lt"/>
              </a:rPr>
              <a:t>Původci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8F3CE6C-CBF2-B8F1-0895-E4BF46E34822}"/>
              </a:ext>
            </a:extLst>
          </p:cNvPr>
          <p:cNvSpPr txBox="1"/>
          <p:nvPr/>
        </p:nvSpPr>
        <p:spPr>
          <a:xfrm>
            <a:off x="5112761" y="418744"/>
            <a:ext cx="2323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b="1" dirty="0">
                <a:latin typeface="+mn-lt"/>
              </a:rPr>
              <a:t>respiračních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5845008-A5CF-9F91-5136-EB16833F9E78}"/>
              </a:ext>
            </a:extLst>
          </p:cNvPr>
          <p:cNvSpPr txBox="1"/>
          <p:nvPr/>
        </p:nvSpPr>
        <p:spPr>
          <a:xfrm>
            <a:off x="10054595" y="418744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b="1" dirty="0">
                <a:latin typeface="+mn-lt"/>
              </a:rPr>
              <a:t>infekcí</a:t>
            </a: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8922F801-7445-629D-B3A6-F12500BACD86}"/>
              </a:ext>
            </a:extLst>
          </p:cNvPr>
          <p:cNvSpPr/>
          <p:nvPr/>
        </p:nvSpPr>
        <p:spPr bwMode="auto">
          <a:xfrm>
            <a:off x="9214338" y="4721469"/>
            <a:ext cx="228600" cy="22833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FFE1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0498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DFAF8DD-DDDE-D8CA-992C-E28CA94A61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B3F5DE3-C356-5BBC-206A-C424D51BF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Meningokoková onemocnění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11AD4C9-644A-FD3B-E133-33006206B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celosvětový výskyt</a:t>
            </a:r>
          </a:p>
          <a:p>
            <a:r>
              <a:rPr lang="cs-CZ" dirty="0"/>
              <a:t>klinicky a epidemiologicky jsou významné </a:t>
            </a:r>
            <a:r>
              <a:rPr lang="cs-CZ" b="1" dirty="0"/>
              <a:t>invazivní formy onemocnění – IMO – sepse, meningitida…</a:t>
            </a:r>
          </a:p>
          <a:p>
            <a:r>
              <a:rPr lang="cs-CZ" dirty="0"/>
              <a:t>V ČR, Evropě, v rozvinutých zemích sporadicky</a:t>
            </a:r>
          </a:p>
          <a:p>
            <a:pPr lvl="1"/>
            <a:r>
              <a:rPr lang="cs-CZ" dirty="0"/>
              <a:t>incidence v ČR 0,4 – 0,8 nemocných/100 tis. obyvatel, smrtnost 10%</a:t>
            </a:r>
          </a:p>
          <a:p>
            <a:r>
              <a:rPr lang="cs-CZ" dirty="0"/>
              <a:t>nejvyšší incidence v subsaharské Africe – tzv. „meningitis </a:t>
            </a:r>
            <a:r>
              <a:rPr lang="cs-CZ" dirty="0" err="1"/>
              <a:t>belt</a:t>
            </a:r>
            <a:r>
              <a:rPr lang="cs-CZ" dirty="0"/>
              <a:t>“</a:t>
            </a:r>
          </a:p>
          <a:p>
            <a:r>
              <a:rPr lang="cs-CZ" dirty="0"/>
              <a:t>v ČR vykazuje </a:t>
            </a:r>
            <a:r>
              <a:rPr lang="cs-CZ" dirty="0" err="1"/>
              <a:t>sezonalitu</a:t>
            </a:r>
            <a:r>
              <a:rPr lang="cs-CZ" dirty="0"/>
              <a:t> – max. podzim – jaro</a:t>
            </a:r>
          </a:p>
          <a:p>
            <a:r>
              <a:rPr lang="cs-CZ" dirty="0">
                <a:solidFill>
                  <a:srgbClr val="0000DC"/>
                </a:solidFill>
              </a:rPr>
              <a:t>Podrobné grafy IMO v ČR </a:t>
            </a:r>
            <a:r>
              <a:rPr lang="cs-CZ" dirty="0" err="1">
                <a:solidFill>
                  <a:srgbClr val="0000DC"/>
                </a:solidFill>
              </a:rPr>
              <a:t>viz:</a:t>
            </a:r>
            <a:r>
              <a:rPr lang="cs-CZ" sz="1800" dirty="0" err="1">
                <a:solidFill>
                  <a:srgbClr val="0000DC"/>
                </a:solidFill>
              </a:rPr>
              <a:t>https</a:t>
            </a:r>
            <a:r>
              <a:rPr lang="cs-CZ" sz="1800" dirty="0">
                <a:solidFill>
                  <a:srgbClr val="0000DC"/>
                </a:solidFill>
              </a:rPr>
              <a:t>://szu.cz/</a:t>
            </a:r>
            <a:r>
              <a:rPr lang="cs-CZ" sz="1800" dirty="0" err="1">
                <a:solidFill>
                  <a:srgbClr val="0000DC"/>
                </a:solidFill>
              </a:rPr>
              <a:t>temata</a:t>
            </a:r>
            <a:r>
              <a:rPr lang="cs-CZ" sz="1800" dirty="0">
                <a:solidFill>
                  <a:srgbClr val="0000DC"/>
                </a:solidFill>
              </a:rPr>
              <a:t>-</a:t>
            </a:r>
            <a:r>
              <a:rPr lang="cs-CZ" sz="1800" dirty="0" err="1">
                <a:solidFill>
                  <a:srgbClr val="0000DC"/>
                </a:solidFill>
              </a:rPr>
              <a:t>zdravi</a:t>
            </a:r>
            <a:r>
              <a:rPr lang="cs-CZ" sz="1800" dirty="0">
                <a:solidFill>
                  <a:srgbClr val="0000DC"/>
                </a:solidFill>
              </a:rPr>
              <a:t>-a-</a:t>
            </a:r>
            <a:r>
              <a:rPr lang="cs-CZ" sz="1800" dirty="0" err="1">
                <a:solidFill>
                  <a:srgbClr val="0000DC"/>
                </a:solidFill>
              </a:rPr>
              <a:t>bezpecnosti</a:t>
            </a:r>
            <a:r>
              <a:rPr lang="cs-CZ" sz="1800" dirty="0">
                <a:solidFill>
                  <a:srgbClr val="0000DC"/>
                </a:solidFill>
              </a:rPr>
              <a:t>/a-z-infekce/m/</a:t>
            </a:r>
            <a:r>
              <a:rPr lang="cs-CZ" sz="1800" dirty="0" err="1">
                <a:solidFill>
                  <a:srgbClr val="0000DC"/>
                </a:solidFill>
              </a:rPr>
              <a:t>meningokokove</a:t>
            </a:r>
            <a:r>
              <a:rPr lang="cs-CZ" sz="1800" dirty="0">
                <a:solidFill>
                  <a:srgbClr val="0000DC"/>
                </a:solidFill>
              </a:rPr>
              <a:t>-infekce/invazivni-meningokokove-onemocneni-v-ceske-republice-v-roce-2022-invasive-meningococcal-disease-in-the-czech-republic-in-2022</a:t>
            </a:r>
            <a:r>
              <a:rPr lang="cs-CZ" dirty="0">
                <a:solidFill>
                  <a:srgbClr val="0000DC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0119545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CF74E46-7FE4-5D98-628E-480C12F382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47C9CFD-2DFD-6F7F-1817-247806041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78000"/>
            <a:ext cx="10753200" cy="451576"/>
          </a:xfrm>
        </p:spPr>
        <p:txBody>
          <a:bodyPr/>
          <a:lstStyle/>
          <a:p>
            <a:r>
              <a:rPr lang="cs-CZ" dirty="0"/>
              <a:t>Meningokoková onemocnění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952ADA6-9D0F-63B4-3D5C-DB671899C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829576"/>
            <a:ext cx="10753200" cy="5002424"/>
          </a:xfrm>
        </p:spPr>
        <p:txBody>
          <a:bodyPr>
            <a:noAutofit/>
          </a:bodyPr>
          <a:lstStyle/>
          <a:p>
            <a:pPr marL="72000" indent="0">
              <a:buNone/>
            </a:pPr>
            <a:r>
              <a:rPr lang="cs-CZ" b="1" dirty="0"/>
              <a:t>původce</a:t>
            </a:r>
            <a:r>
              <a:rPr lang="cs-CZ" dirty="0"/>
              <a:t>: </a:t>
            </a:r>
            <a:r>
              <a:rPr lang="cs-CZ" i="1" dirty="0" err="1"/>
              <a:t>Neisseria</a:t>
            </a:r>
            <a:r>
              <a:rPr lang="cs-CZ" i="1" dirty="0"/>
              <a:t> </a:t>
            </a:r>
            <a:r>
              <a:rPr lang="cs-CZ" i="1" dirty="0" err="1"/>
              <a:t>meningitidis</a:t>
            </a:r>
            <a:endParaRPr lang="cs-CZ" i="1" dirty="0"/>
          </a:p>
          <a:p>
            <a:r>
              <a:rPr lang="cs-CZ" dirty="0"/>
              <a:t>aerobní, G- diplokok, nesporulující</a:t>
            </a:r>
          </a:p>
          <a:p>
            <a:r>
              <a:rPr lang="cs-CZ" dirty="0"/>
              <a:t>polysacharidové pouzdro – </a:t>
            </a:r>
            <a:r>
              <a:rPr lang="cs-CZ" dirty="0" err="1"/>
              <a:t>séroskupiny</a:t>
            </a:r>
            <a:r>
              <a:rPr lang="cs-CZ" dirty="0"/>
              <a:t> A, B, C, W135, X, Y</a:t>
            </a:r>
          </a:p>
          <a:p>
            <a:r>
              <a:rPr lang="cs-CZ" dirty="0"/>
              <a:t>faktor virulence – endotoxin</a:t>
            </a:r>
          </a:p>
          <a:p>
            <a:r>
              <a:rPr lang="cs-CZ" u="sng" dirty="0"/>
              <a:t>vysoká citlivost na zevní prostředí</a:t>
            </a:r>
          </a:p>
          <a:p>
            <a:pPr marL="72000" indent="0">
              <a:buNone/>
            </a:pPr>
            <a:r>
              <a:rPr lang="cs-CZ" b="1" dirty="0"/>
              <a:t>diagnostika: PCR, kultivace</a:t>
            </a:r>
          </a:p>
          <a:p>
            <a:pPr marL="72000" indent="0">
              <a:buNone/>
            </a:pPr>
            <a:r>
              <a:rPr lang="cs-CZ" u="sng" dirty="0"/>
              <a:t>kultury N.m. IMO se vždy odesílají do NRL!</a:t>
            </a:r>
          </a:p>
          <a:p>
            <a:pPr marL="72000" indent="0">
              <a:buNone/>
            </a:pPr>
            <a:r>
              <a:rPr lang="cs-CZ" b="1" dirty="0"/>
              <a:t>zdroj</a:t>
            </a:r>
            <a:r>
              <a:rPr lang="cs-CZ" dirty="0"/>
              <a:t>: nemocný člověk</a:t>
            </a:r>
          </a:p>
          <a:p>
            <a:pPr marL="72000" indent="0">
              <a:buNone/>
            </a:pPr>
            <a:r>
              <a:rPr lang="cs-CZ" dirty="0"/>
              <a:t>	 asymptomatický nosič</a:t>
            </a:r>
          </a:p>
          <a:p>
            <a:pPr marL="72000" indent="0">
              <a:buNone/>
            </a:pPr>
            <a:r>
              <a:rPr lang="cs-CZ" b="1" dirty="0"/>
              <a:t>přenos</a:t>
            </a:r>
            <a:r>
              <a:rPr lang="cs-CZ" dirty="0"/>
              <a:t>: kapénkami nebo sekrety </a:t>
            </a:r>
          </a:p>
          <a:p>
            <a:pPr marL="72000" indent="0">
              <a:buNone/>
            </a:pPr>
            <a:r>
              <a:rPr lang="cs-CZ" dirty="0"/>
              <a:t>             dýchacích cest</a:t>
            </a:r>
          </a:p>
          <a:p>
            <a:pPr marL="72000" indent="0">
              <a:buNone/>
            </a:pPr>
            <a:r>
              <a:rPr lang="cs-CZ" b="1" dirty="0"/>
              <a:t>ID</a:t>
            </a:r>
            <a:r>
              <a:rPr lang="cs-CZ" dirty="0"/>
              <a:t>:1-10 dní</a:t>
            </a:r>
          </a:p>
          <a:p>
            <a:pPr marL="7200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6819087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E42899-DCE6-3126-C84F-BCC394265F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pic>
        <p:nvPicPr>
          <p:cNvPr id="5" name="Obrázek 4" descr="Obsah obrázku text, snímek obrazovky, diagram, software&#10;&#10;Popis byl vytvořen automaticky">
            <a:extLst>
              <a:ext uri="{FF2B5EF4-FFF2-40B4-BE49-F238E27FC236}">
                <a16:creationId xmlns:a16="http://schemas.microsoft.com/office/drawing/2014/main" id="{DC2C49F3-9B17-7FE5-CDDA-089C4A7732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8" t="28583" r="22296" b="21588"/>
          <a:stretch/>
        </p:blipFill>
        <p:spPr>
          <a:xfrm>
            <a:off x="1887109" y="773631"/>
            <a:ext cx="8417781" cy="5706369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DB69CA22-A785-689E-5B33-6CCC45663AEA}"/>
              </a:ext>
            </a:extLst>
          </p:cNvPr>
          <p:cNvSpPr/>
          <p:nvPr/>
        </p:nvSpPr>
        <p:spPr bwMode="auto">
          <a:xfrm>
            <a:off x="2544417" y="1659836"/>
            <a:ext cx="1470992" cy="431616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07270DFD-3E65-1734-A4E5-AB3479BF085C}"/>
              </a:ext>
            </a:extLst>
          </p:cNvPr>
          <p:cNvSpPr/>
          <p:nvPr/>
        </p:nvSpPr>
        <p:spPr bwMode="auto">
          <a:xfrm>
            <a:off x="5236519" y="5029201"/>
            <a:ext cx="746838" cy="946800"/>
          </a:xfrm>
          <a:prstGeom prst="ellipse">
            <a:avLst/>
          </a:prstGeom>
          <a:noFill/>
          <a:ln w="38100" cap="flat" cmpd="sng" algn="ctr">
            <a:solidFill>
              <a:srgbClr val="F0192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" name="Zástupný symbol pro zápatí 1">
            <a:extLst>
              <a:ext uri="{FF2B5EF4-FFF2-40B4-BE49-F238E27FC236}">
                <a16:creationId xmlns:a16="http://schemas.microsoft.com/office/drawing/2014/main" id="{7AFE62B7-DCF4-3079-D49C-1825F2C461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725" y="6227763"/>
            <a:ext cx="7920038" cy="252412"/>
          </a:xfrm>
        </p:spPr>
        <p:txBody>
          <a:bodyPr/>
          <a:lstStyle/>
          <a:p>
            <a:r>
              <a:rPr lang="cs-CZ" sz="800" dirty="0"/>
              <a:t>Křížová, P., </a:t>
            </a:r>
            <a:r>
              <a:rPr lang="cs-CZ" sz="800" dirty="0" err="1"/>
              <a:t>Okonji</a:t>
            </a:r>
            <a:r>
              <a:rPr lang="cs-CZ" sz="800" dirty="0"/>
              <a:t>, Z., Musílek, M., </a:t>
            </a:r>
            <a:r>
              <a:rPr lang="cs-CZ" sz="800" dirty="0" err="1"/>
              <a:t>Honskus</a:t>
            </a:r>
            <a:r>
              <a:rPr lang="cs-CZ" sz="800" dirty="0"/>
              <a:t>, M., Kozáková, J., Šebestová, H.</a:t>
            </a:r>
            <a:r>
              <a:rPr lang="pt-BR" sz="800" b="1" i="0" u="none" strike="noStrike" baseline="0" dirty="0">
                <a:latin typeface="HelveticaCE-Narrow-Bold"/>
              </a:rPr>
              <a:t> Invazivní meningokokové onemocnění v České republice v roce 2022</a:t>
            </a:r>
            <a:r>
              <a:rPr lang="cs-CZ" sz="800" b="1" i="0" u="none" strike="noStrike" baseline="0" dirty="0">
                <a:latin typeface="HelveticaCE-Narrow-Bold"/>
              </a:rPr>
              <a:t> zprávy Centra epidemiologie a mikrobiologie. 2023. 32(3).119-126.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21214393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2B86FA3-1E48-730F-7891-0B1E1E9A6E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800" dirty="0"/>
              <a:t>Křížová, P., </a:t>
            </a:r>
            <a:r>
              <a:rPr lang="cs-CZ" sz="800" dirty="0" err="1"/>
              <a:t>Okonji</a:t>
            </a:r>
            <a:r>
              <a:rPr lang="cs-CZ" sz="800" dirty="0"/>
              <a:t>, Z., Musílek, M., </a:t>
            </a:r>
            <a:r>
              <a:rPr lang="cs-CZ" sz="800" dirty="0" err="1"/>
              <a:t>Honskus</a:t>
            </a:r>
            <a:r>
              <a:rPr lang="cs-CZ" sz="800" dirty="0"/>
              <a:t>, M., Kozáková, J., Šebestová, H.</a:t>
            </a:r>
            <a:r>
              <a:rPr lang="pt-BR" sz="800" b="1" i="0" u="none" strike="noStrike" baseline="0" dirty="0">
                <a:latin typeface="HelveticaCE-Narrow-Bold"/>
              </a:rPr>
              <a:t> Invazivní meningokokové onemocnění v České republice v roce 2022</a:t>
            </a:r>
            <a:r>
              <a:rPr lang="cs-CZ" sz="800" b="1" i="0" u="none" strike="noStrike" baseline="0" dirty="0">
                <a:latin typeface="HelveticaCE-Narrow-Bold"/>
              </a:rPr>
              <a:t> zprávy Centra epidemiologie a mikrobiologie. 2023. 32(3).119-126.</a:t>
            </a:r>
            <a:endParaRPr lang="cs-CZ" sz="80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13F38A6-FCAD-FA01-EBF7-B836890932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pic>
        <p:nvPicPr>
          <p:cNvPr id="5" name="Obrázek 4" descr="Obsah obrázku text, diagram, snímek obrazovky, řada/pruh&#10;&#10;Popis byl vytvořen automaticky">
            <a:extLst>
              <a:ext uri="{FF2B5EF4-FFF2-40B4-BE49-F238E27FC236}">
                <a16:creationId xmlns:a16="http://schemas.microsoft.com/office/drawing/2014/main" id="{49A500F0-7DF7-7406-C511-E5AA92B1E9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7" t="28999" r="21833" b="20693"/>
          <a:stretch/>
        </p:blipFill>
        <p:spPr>
          <a:xfrm>
            <a:off x="1790210" y="618634"/>
            <a:ext cx="8611579" cy="562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167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808EABB-ED28-42FE-2551-862E9640AD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Zdroj: WHO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FF45619-D3ED-4FDD-71D4-B5602B0722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D815F2D-D927-31FF-E2A5-ED0EDC8E2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528" y="0"/>
            <a:ext cx="9066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494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A3A891B-2AC2-49BF-C1A5-85DFFA8B0A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803DF8B-11CC-0816-F2E7-BB90BA388E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4830B45-7F58-3207-9134-B7C9B2FFA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Meningokoková onemocnění – klinika IMO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84C8302-3ED2-CF96-7A73-495E942DC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závažné, život ohrožující onemocnění </a:t>
            </a:r>
            <a:r>
              <a:rPr lang="cs-CZ" dirty="0"/>
              <a:t>– </a:t>
            </a:r>
            <a:r>
              <a:rPr lang="cs-CZ" b="1" dirty="0"/>
              <a:t>1%</a:t>
            </a:r>
            <a:r>
              <a:rPr lang="cs-CZ" dirty="0"/>
              <a:t> případů nákazy N.m.</a:t>
            </a:r>
          </a:p>
          <a:p>
            <a:r>
              <a:rPr lang="cs-CZ" dirty="0"/>
              <a:t>meningokoková sepse</a:t>
            </a:r>
          </a:p>
          <a:p>
            <a:r>
              <a:rPr lang="cs-CZ" dirty="0" err="1"/>
              <a:t>Waterhousův</a:t>
            </a:r>
            <a:r>
              <a:rPr lang="cs-CZ" dirty="0"/>
              <a:t> – </a:t>
            </a:r>
            <a:r>
              <a:rPr lang="cs-CZ" dirty="0" err="1"/>
              <a:t>Friderichsonův</a:t>
            </a:r>
            <a:r>
              <a:rPr lang="cs-CZ" dirty="0"/>
              <a:t> syndrom</a:t>
            </a:r>
          </a:p>
          <a:p>
            <a:r>
              <a:rPr lang="cs-CZ" dirty="0"/>
              <a:t>purulentní meningitida</a:t>
            </a:r>
          </a:p>
          <a:p>
            <a:r>
              <a:rPr lang="cs-CZ" dirty="0"/>
              <a:t>náhlý začátek, </a:t>
            </a:r>
            <a:r>
              <a:rPr lang="cs-CZ" dirty="0" err="1"/>
              <a:t>febrilie</a:t>
            </a:r>
            <a:r>
              <a:rPr lang="cs-CZ" dirty="0"/>
              <a:t>, bolest hlavy, zvracení, </a:t>
            </a:r>
            <a:r>
              <a:rPr lang="cs-CZ" dirty="0" err="1"/>
              <a:t>rýchlý</a:t>
            </a:r>
            <a:r>
              <a:rPr lang="cs-CZ" dirty="0"/>
              <a:t> rozvoj kvalitativní a kvantitativní poruchy vědomí, rozvoj petechií na kůži,</a:t>
            </a:r>
          </a:p>
          <a:p>
            <a:pPr marL="72000" indent="0">
              <a:buNone/>
            </a:pPr>
            <a:r>
              <a:rPr lang="cs-CZ" dirty="0"/>
              <a:t>  rozvoj septického šoku, DIC, multiorgánové selhání.</a:t>
            </a:r>
          </a:p>
          <a:p>
            <a:r>
              <a:rPr lang="cs-CZ" dirty="0"/>
              <a:t>smrtnost WFS je téměř 100%</a:t>
            </a:r>
          </a:p>
          <a:p>
            <a:r>
              <a:rPr lang="cs-CZ" dirty="0"/>
              <a:t>u 20% nemocných po prodělání celoživotní následky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13668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C941E2-FBCD-E369-FC87-B3FDD9CAD6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DDEB95F-5C5E-A69B-EF2C-3922D2FD1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Rizikové skupiny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41DEB62-E6D6-0FFC-3B65-1828AE995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děti do 4 let věku a adolescenti 15-19 let</a:t>
            </a:r>
          </a:p>
          <a:p>
            <a:r>
              <a:rPr lang="cs-CZ" dirty="0"/>
              <a:t>osoby s imunodeficitem (</a:t>
            </a:r>
            <a:r>
              <a:rPr lang="cs-CZ" b="1" dirty="0" err="1"/>
              <a:t>splenektomovaní</a:t>
            </a:r>
            <a:r>
              <a:rPr lang="cs-CZ" dirty="0"/>
              <a:t>, onemocnění imunitního sytému, osoby s imunosupresivní terapií…)</a:t>
            </a:r>
          </a:p>
          <a:p>
            <a:r>
              <a:rPr lang="cs-CZ" dirty="0"/>
              <a:t>osoby s chronickými chorobami</a:t>
            </a:r>
          </a:p>
          <a:p>
            <a:r>
              <a:rPr lang="cs-CZ" dirty="0"/>
              <a:t>osoby pobývající ve velkých kolektivech</a:t>
            </a:r>
          </a:p>
          <a:p>
            <a:r>
              <a:rPr lang="cs-CZ" dirty="0"/>
              <a:t>zdravotničtí a laboratorní pracovníci</a:t>
            </a:r>
          </a:p>
          <a:p>
            <a:r>
              <a:rPr lang="cs-CZ" dirty="0"/>
              <a:t>cestovatelé do zemí s vysokou incidencí IMO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28528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0349325-0273-7476-68EF-D4CB8DDB7B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EC4B3D8-9A1C-F886-5F61-101E86EDA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Meningokokové infekce – opatření při výskytu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20087E1-DD43-F048-9E7B-0B951B79D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cs-CZ" dirty="0"/>
              <a:t>zaměření na vyhledávání rizikových kontaktů</a:t>
            </a:r>
          </a:p>
          <a:p>
            <a:pPr lvl="1"/>
            <a:r>
              <a:rPr lang="cs-CZ" dirty="0"/>
              <a:t>děti do 1 roku věku</a:t>
            </a:r>
          </a:p>
          <a:p>
            <a:pPr lvl="1"/>
            <a:r>
              <a:rPr lang="cs-CZ" dirty="0"/>
              <a:t>osoby starší 65 let</a:t>
            </a:r>
          </a:p>
          <a:p>
            <a:pPr lvl="1"/>
            <a:r>
              <a:rPr lang="cs-CZ" dirty="0"/>
              <a:t>osoby s imunodeficitem</a:t>
            </a:r>
          </a:p>
          <a:p>
            <a:r>
              <a:rPr lang="cs-CZ" dirty="0"/>
              <a:t>provedení odběru biologického materiálu – výtěr z krku</a:t>
            </a:r>
          </a:p>
          <a:p>
            <a:r>
              <a:rPr lang="cs-CZ" dirty="0"/>
              <a:t>ATB profylaxe</a:t>
            </a:r>
          </a:p>
          <a:p>
            <a:r>
              <a:rPr lang="cs-CZ" dirty="0"/>
              <a:t>sledování zdravotního stavu – lékařský dohled – 7 dní</a:t>
            </a:r>
          </a:p>
        </p:txBody>
      </p:sp>
    </p:spTree>
    <p:extLst>
      <p:ext uri="{BB962C8B-B14F-4D97-AF65-F5344CB8AC3E}">
        <p14:creationId xmlns:p14="http://schemas.microsoft.com/office/powerpoint/2010/main" val="33538238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AF839F4-40F7-F774-E9FB-69BE82C29C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B018B41-12D4-0883-9D9C-62B35BF09F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C4EAA96-F14A-356F-1B68-6C35CC8FD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Meningokokové infekce </a:t>
            </a:r>
            <a:r>
              <a:rPr lang="cs-CZ"/>
              <a:t>- prevence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B30958D-0E88-2A79-16F0-2D667AACE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prevence – vakcinace</a:t>
            </a:r>
          </a:p>
          <a:p>
            <a:r>
              <a:rPr lang="cs-CZ" dirty="0"/>
              <a:t>očkování zahájit co nejdříve během prvního roku života – od roku 2020 hradí pojišťovna</a:t>
            </a:r>
          </a:p>
          <a:p>
            <a:r>
              <a:rPr lang="cs-CZ" dirty="0"/>
              <a:t>dvě vakcíny: – </a:t>
            </a:r>
            <a:r>
              <a:rPr lang="cs-CZ" dirty="0" err="1"/>
              <a:t>MenB</a:t>
            </a:r>
            <a:r>
              <a:rPr lang="cs-CZ" dirty="0"/>
              <a:t> + konjugovaná vakcína A, C, W, Y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 err="1"/>
              <a:t>Nimenrix</a:t>
            </a:r>
            <a:r>
              <a:rPr lang="cs-CZ" dirty="0"/>
              <a:t> od 6t, </a:t>
            </a:r>
            <a:r>
              <a:rPr lang="cs-CZ" dirty="0" err="1"/>
              <a:t>Menveo</a:t>
            </a:r>
            <a:r>
              <a:rPr lang="cs-CZ" dirty="0"/>
              <a:t> od 2 let</a:t>
            </a:r>
          </a:p>
          <a:p>
            <a:r>
              <a:rPr lang="cs-CZ" dirty="0" err="1"/>
              <a:t>Bexero</a:t>
            </a:r>
            <a:r>
              <a:rPr lang="cs-CZ" dirty="0"/>
              <a:t> od 2M, </a:t>
            </a:r>
            <a:r>
              <a:rPr lang="cs-CZ" dirty="0" err="1"/>
              <a:t>Trumenba</a:t>
            </a:r>
            <a:r>
              <a:rPr lang="cs-CZ" dirty="0"/>
              <a:t> od 10 let věku</a:t>
            </a:r>
          </a:p>
        </p:txBody>
      </p:sp>
    </p:spTree>
    <p:extLst>
      <p:ext uri="{BB962C8B-B14F-4D97-AF65-F5344CB8AC3E}">
        <p14:creationId xmlns:p14="http://schemas.microsoft.com/office/powerpoint/2010/main" val="39280828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D99418-2994-FB1B-CFB8-68B553C942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49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C88BA8-2754-55AA-0E2C-2F827CD3C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dirty="0"/>
              <a:t>Tuberkulóza</a:t>
            </a:r>
          </a:p>
        </p:txBody>
      </p:sp>
      <p:pic>
        <p:nvPicPr>
          <p:cNvPr id="8" name="Zástupný obsah 7" descr="Obsah obrázku snímek obrazovky&#10;&#10;Popis byl vytvořen automaticky">
            <a:extLst>
              <a:ext uri="{FF2B5EF4-FFF2-40B4-BE49-F238E27FC236}">
                <a16:creationId xmlns:a16="http://schemas.microsoft.com/office/drawing/2014/main" id="{98033443-C494-6512-ADB0-2483A8277493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7" t="13975" r="19988" b="13078"/>
          <a:stretch/>
        </p:blipFill>
        <p:spPr>
          <a:xfrm>
            <a:off x="675565" y="2122980"/>
            <a:ext cx="4841315" cy="3180540"/>
          </a:xfrm>
        </p:spPr>
      </p:pic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AC3F41B4-C9A4-02C2-01F3-CEA650B1AAD9}"/>
              </a:ext>
            </a:extLst>
          </p:cNvPr>
          <p:cNvGraphicFramePr>
            <a:graphicFrameLocks noGrp="1"/>
          </p:cNvGraphicFramePr>
          <p:nvPr>
            <p:ph idx="30"/>
            <p:extLst>
              <p:ext uri="{D42A27DB-BD31-4B8C-83A1-F6EECF244321}">
                <p14:modId xmlns:p14="http://schemas.microsoft.com/office/powerpoint/2010/main" val="3283984620"/>
              </p:ext>
            </p:extLst>
          </p:nvPr>
        </p:nvGraphicFramePr>
        <p:xfrm>
          <a:off x="6251280" y="1171576"/>
          <a:ext cx="5219998" cy="4669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8484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52E6C8A-AB7F-93EF-C31F-7386B86285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255DEC8-2770-0E50-9DA7-063B2C04969D}"/>
              </a:ext>
            </a:extLst>
          </p:cNvPr>
          <p:cNvSpPr txBox="1"/>
          <p:nvPr/>
        </p:nvSpPr>
        <p:spPr>
          <a:xfrm>
            <a:off x="954460" y="853400"/>
            <a:ext cx="7319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F01928"/>
                </a:solidFill>
                <a:latin typeface="+mn-lt"/>
              </a:rPr>
              <a:t>akutní respirační infekce </a:t>
            </a:r>
            <a:r>
              <a:rPr lang="cs-CZ" sz="2800" dirty="0">
                <a:solidFill>
                  <a:srgbClr val="F01928"/>
                </a:solidFill>
                <a:latin typeface="+mn-lt"/>
              </a:rPr>
              <a:t>– ARI, </a:t>
            </a:r>
            <a:r>
              <a:rPr lang="cs-CZ" sz="2800" b="1" dirty="0">
                <a:solidFill>
                  <a:srgbClr val="F01928"/>
                </a:solidFill>
                <a:latin typeface="+mn-lt"/>
              </a:rPr>
              <a:t>chřipka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78E2F76-3785-7CFF-5C59-034AD567710C}"/>
              </a:ext>
            </a:extLst>
          </p:cNvPr>
          <p:cNvSpPr txBox="1"/>
          <p:nvPr/>
        </p:nvSpPr>
        <p:spPr>
          <a:xfrm>
            <a:off x="924182" y="1630067"/>
            <a:ext cx="9269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dětská </a:t>
            </a:r>
            <a:r>
              <a:rPr lang="cs-CZ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exantémová</a:t>
            </a:r>
            <a:r>
              <a:rPr lang="cs-CZ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 onemocnění </a:t>
            </a:r>
            <a:r>
              <a:rPr lang="cs-CZ" sz="2800" dirty="0">
                <a:latin typeface="+mn-lt"/>
              </a:rPr>
              <a:t>– </a:t>
            </a:r>
            <a:r>
              <a:rPr lang="cs-CZ" sz="2800" dirty="0" err="1">
                <a:latin typeface="+mn-lt"/>
              </a:rPr>
              <a:t>varicella</a:t>
            </a:r>
            <a:r>
              <a:rPr lang="cs-CZ" sz="2800" dirty="0">
                <a:latin typeface="+mn-lt"/>
              </a:rPr>
              <a:t>, </a:t>
            </a:r>
            <a:r>
              <a:rPr lang="cs-CZ" sz="2800" dirty="0" err="1">
                <a:latin typeface="+mn-lt"/>
              </a:rPr>
              <a:t>morbilli</a:t>
            </a:r>
            <a:r>
              <a:rPr lang="cs-CZ" sz="2800" dirty="0">
                <a:latin typeface="+mn-lt"/>
              </a:rPr>
              <a:t>, rubeola, </a:t>
            </a:r>
            <a:r>
              <a:rPr lang="cs-CZ" sz="2800" dirty="0" err="1">
                <a:latin typeface="+mn-lt"/>
              </a:rPr>
              <a:t>exantéma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subitum</a:t>
            </a:r>
            <a:r>
              <a:rPr lang="cs-CZ" sz="2800" dirty="0">
                <a:latin typeface="+mn-lt"/>
              </a:rPr>
              <a:t>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erythema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infectiosum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A2DBA7A-0D46-5DCE-5ED5-1D26DF6B6445}"/>
              </a:ext>
            </a:extLst>
          </p:cNvPr>
          <p:cNvSpPr txBox="1"/>
          <p:nvPr/>
        </p:nvSpPr>
        <p:spPr>
          <a:xfrm>
            <a:off x="1494692" y="3744506"/>
            <a:ext cx="1025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b="1" dirty="0">
                <a:solidFill>
                  <a:srgbClr val="FFC000"/>
                </a:solidFill>
                <a:latin typeface="+mn-lt"/>
              </a:rPr>
              <a:t>TBC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F94A3D3-470C-53E9-DD09-DA43121F58C3}"/>
              </a:ext>
            </a:extLst>
          </p:cNvPr>
          <p:cNvSpPr txBox="1"/>
          <p:nvPr/>
        </p:nvSpPr>
        <p:spPr>
          <a:xfrm>
            <a:off x="5122036" y="3858327"/>
            <a:ext cx="5299849" cy="2739211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cs-CZ" sz="28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některé zoonózy a </a:t>
            </a:r>
            <a:r>
              <a:rPr lang="cs-CZ" sz="2800" b="1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sapronózy</a:t>
            </a:r>
            <a:r>
              <a:rPr lang="cs-CZ" sz="2800" dirty="0">
                <a:latin typeface="+mn-lt"/>
              </a:rPr>
              <a:t>:</a:t>
            </a:r>
          </a:p>
          <a:p>
            <a:r>
              <a:rPr lang="cs-CZ" dirty="0" err="1">
                <a:latin typeface="+mn-lt"/>
              </a:rPr>
              <a:t>legionelóza</a:t>
            </a:r>
            <a:endParaRPr lang="cs-CZ" dirty="0">
              <a:latin typeface="+mn-lt"/>
            </a:endParaRPr>
          </a:p>
          <a:p>
            <a:pPr algn="l"/>
            <a:r>
              <a:rPr lang="cs-CZ" dirty="0">
                <a:latin typeface="+mn-lt"/>
              </a:rPr>
              <a:t>plicní forma leptospirózy</a:t>
            </a:r>
          </a:p>
          <a:p>
            <a:pPr algn="l"/>
            <a:r>
              <a:rPr lang="cs-CZ" dirty="0">
                <a:latin typeface="+mn-lt"/>
              </a:rPr>
              <a:t>plicní forma tularémie</a:t>
            </a:r>
          </a:p>
          <a:p>
            <a:pPr algn="l"/>
            <a:r>
              <a:rPr lang="cs-CZ" dirty="0">
                <a:latin typeface="+mn-lt"/>
              </a:rPr>
              <a:t>plicní forma infekce hantaviry</a:t>
            </a:r>
          </a:p>
          <a:p>
            <a:r>
              <a:rPr lang="cs-CZ" dirty="0">
                <a:latin typeface="+mn-lt"/>
              </a:rPr>
              <a:t>psitakóza</a:t>
            </a:r>
          </a:p>
          <a:p>
            <a:r>
              <a:rPr lang="cs-CZ" dirty="0">
                <a:latin typeface="+mn-lt"/>
              </a:rPr>
              <a:t>ptačí chřipka, Q horečka…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C7CF08C-768D-0857-28DF-FECC4F011ECD}"/>
              </a:ext>
            </a:extLst>
          </p:cNvPr>
          <p:cNvSpPr txBox="1"/>
          <p:nvPr/>
        </p:nvSpPr>
        <p:spPr>
          <a:xfrm>
            <a:off x="924182" y="2664043"/>
            <a:ext cx="10901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dětská </a:t>
            </a:r>
            <a:r>
              <a:rPr lang="cs-CZ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preventabilní</a:t>
            </a:r>
            <a:r>
              <a:rPr lang="cs-CZ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 infekční onemocnění </a:t>
            </a:r>
            <a:r>
              <a:rPr lang="cs-CZ" sz="2800" b="1" dirty="0">
                <a:latin typeface="+mn-lt"/>
              </a:rPr>
              <a:t>- </a:t>
            </a:r>
            <a:r>
              <a:rPr lang="cs-CZ" sz="2800" dirty="0" err="1">
                <a:latin typeface="+mn-lt"/>
              </a:rPr>
              <a:t>pertusse</a:t>
            </a:r>
            <a:r>
              <a:rPr lang="cs-CZ" sz="2800" dirty="0">
                <a:latin typeface="+mn-lt"/>
              </a:rPr>
              <a:t>, </a:t>
            </a:r>
            <a:r>
              <a:rPr lang="cs-CZ" sz="2800" dirty="0" err="1">
                <a:latin typeface="+mn-lt"/>
              </a:rPr>
              <a:t>parotitida,difterie</a:t>
            </a:r>
            <a:r>
              <a:rPr lang="cs-CZ" sz="2800" dirty="0">
                <a:latin typeface="+mn-lt"/>
              </a:rPr>
              <a:t>, </a:t>
            </a:r>
            <a:r>
              <a:rPr lang="cs-CZ" sz="2800" dirty="0" err="1">
                <a:latin typeface="+mn-lt"/>
              </a:rPr>
              <a:t>polio</a:t>
            </a:r>
            <a:r>
              <a:rPr lang="cs-CZ" sz="2800" dirty="0">
                <a:latin typeface="+mn-lt"/>
              </a:rPr>
              <a:t>…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DCF2373-C588-C748-275C-5EDF03C8B0BB}"/>
              </a:ext>
            </a:extLst>
          </p:cNvPr>
          <p:cNvSpPr txBox="1"/>
          <p:nvPr/>
        </p:nvSpPr>
        <p:spPr>
          <a:xfrm>
            <a:off x="954460" y="330180"/>
            <a:ext cx="763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b="1" dirty="0">
                <a:solidFill>
                  <a:srgbClr val="0000DC"/>
                </a:solidFill>
                <a:latin typeface="+mn-lt"/>
              </a:rPr>
              <a:t>Jaká onemocnění se šíří respirační cestou?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2A4D1CFA-4E80-9404-BE15-D1E8CDD20227}"/>
              </a:ext>
            </a:extLst>
          </p:cNvPr>
          <p:cNvSpPr txBox="1"/>
          <p:nvPr/>
        </p:nvSpPr>
        <p:spPr>
          <a:xfrm>
            <a:off x="1494692" y="4449013"/>
            <a:ext cx="1221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MERS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79B8FAA-9CA1-47A3-2FC0-DBC2AB88DE30}"/>
              </a:ext>
            </a:extLst>
          </p:cNvPr>
          <p:cNvSpPr txBox="1"/>
          <p:nvPr/>
        </p:nvSpPr>
        <p:spPr>
          <a:xfrm>
            <a:off x="1494692" y="4966323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b="1" dirty="0">
                <a:latin typeface="+mn-lt"/>
              </a:rPr>
              <a:t>SARS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B80E570-9636-B6E5-2894-D2EE683887F4}"/>
              </a:ext>
            </a:extLst>
          </p:cNvPr>
          <p:cNvSpPr txBox="1"/>
          <p:nvPr/>
        </p:nvSpPr>
        <p:spPr>
          <a:xfrm>
            <a:off x="9419212" y="4356680"/>
            <a:ext cx="2314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highlight>
                  <a:srgbClr val="F01928"/>
                </a:highlight>
                <a:latin typeface="+mn-lt"/>
              </a:rPr>
              <a:t>Pozor!  z člověka na člověka se dál nešíří! </a:t>
            </a:r>
          </a:p>
        </p:txBody>
      </p:sp>
    </p:spTree>
    <p:extLst>
      <p:ext uri="{BB962C8B-B14F-4D97-AF65-F5344CB8AC3E}">
        <p14:creationId xmlns:p14="http://schemas.microsoft.com/office/powerpoint/2010/main" val="12190492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911F2E9-B230-0EF3-915C-9313AF046F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Zdroj: WHO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4C7624-9241-2F99-2623-BF0D03233A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pic>
        <p:nvPicPr>
          <p:cNvPr id="8" name="Zástupný obsah 7" descr="Obsah obrázku text, Webové stránky, snímek obrazovky, Webová stránka&#10;&#10;Popis byl vytvořen automaticky">
            <a:extLst>
              <a:ext uri="{FF2B5EF4-FFF2-40B4-BE49-F238E27FC236}">
                <a16:creationId xmlns:a16="http://schemas.microsoft.com/office/drawing/2014/main" id="{0BF4EBE4-34D4-07E5-9193-C7FED35D13A4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4" t="9463" r="19282" b="27881"/>
          <a:stretch/>
        </p:blipFill>
        <p:spPr>
          <a:xfrm>
            <a:off x="1432969" y="200501"/>
            <a:ext cx="9539832" cy="5727777"/>
          </a:xfr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CDDAAC9-4F29-A431-9A47-DE9C7582E064}"/>
              </a:ext>
            </a:extLst>
          </p:cNvPr>
          <p:cNvSpPr txBox="1"/>
          <p:nvPr/>
        </p:nvSpPr>
        <p:spPr>
          <a:xfrm>
            <a:off x="2096568" y="5969279"/>
            <a:ext cx="7998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latin typeface="+mn-lt"/>
              </a:rPr>
              <a:t>Více </a:t>
            </a:r>
            <a:r>
              <a:rPr lang="cs-CZ" sz="2000" dirty="0" err="1">
                <a:latin typeface="+mn-lt"/>
              </a:rPr>
              <a:t>informací</a:t>
            </a:r>
            <a:r>
              <a:rPr lang="cs-CZ" sz="2800" dirty="0" err="1">
                <a:latin typeface="+mn-lt"/>
              </a:rPr>
              <a:t>:</a:t>
            </a:r>
            <a:r>
              <a:rPr lang="cs-CZ" sz="1600" dirty="0" err="1">
                <a:solidFill>
                  <a:srgbClr val="00B0F0"/>
                </a:solidFill>
                <a:latin typeface="+mn-lt"/>
              </a:rPr>
              <a:t>https</a:t>
            </a:r>
            <a:r>
              <a:rPr lang="cs-CZ" sz="1600" dirty="0">
                <a:solidFill>
                  <a:srgbClr val="00B0F0"/>
                </a:solidFill>
                <a:latin typeface="+mn-lt"/>
              </a:rPr>
              <a:t>://www.who.int/teams/global-tuberculosis-programme/the-end-tb-strategy</a:t>
            </a:r>
          </a:p>
        </p:txBody>
      </p:sp>
    </p:spTree>
    <p:extLst>
      <p:ext uri="{BB962C8B-B14F-4D97-AF65-F5344CB8AC3E}">
        <p14:creationId xmlns:p14="http://schemas.microsoft.com/office/powerpoint/2010/main" val="25923631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C80AD96D-2D4F-9616-FB3A-33212E560C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Z</a:t>
            </a:r>
            <a:r>
              <a:rPr lang="en-GB" dirty="0" err="1"/>
              <a:t>droj</a:t>
            </a:r>
            <a:r>
              <a:rPr lang="cs-CZ" dirty="0"/>
              <a:t>:WHO </a:t>
            </a:r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tuberculosis</a:t>
            </a:r>
            <a:r>
              <a:rPr lang="cs-CZ" dirty="0"/>
              <a:t> report</a:t>
            </a:r>
          </a:p>
          <a:p>
            <a:pPr>
              <a:spcAft>
                <a:spcPts val="600"/>
              </a:spcAft>
            </a:pPr>
            <a:r>
              <a:rPr lang="cs-CZ" dirty="0"/>
              <a:t>https://www.who.int/teams/global-tuberculosis-programme/tb-reports/global-tuberculosis-report-2023/tb-disease-burden/1-1-tb-incidence</a:t>
            </a:r>
          </a:p>
          <a:p>
            <a:pPr>
              <a:spcAft>
                <a:spcPts val="600"/>
              </a:spcAft>
            </a:pP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5B2AD7-59BC-FCC8-68D9-3C5517E2E6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51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0D3E86F-1E52-1205-2E30-7A17CBBAC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dirty="0"/>
              <a:t>Tuberkulóza -  výskyt ve světě</a:t>
            </a:r>
          </a:p>
        </p:txBody>
      </p:sp>
      <p:pic>
        <p:nvPicPr>
          <p:cNvPr id="8" name="Zástupný obsah 7" descr="Obsah obrázku text, mapa, diagram&#10;&#10;Popis byl vytvořen automaticky">
            <a:extLst>
              <a:ext uri="{FF2B5EF4-FFF2-40B4-BE49-F238E27FC236}">
                <a16:creationId xmlns:a16="http://schemas.microsoft.com/office/drawing/2014/main" id="{60F22108-90AE-2DC4-7870-747EB1E396FB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02" y="1820254"/>
            <a:ext cx="5436223" cy="3537959"/>
          </a:xfrm>
        </p:spPr>
      </p:pic>
      <p:graphicFrame>
        <p:nvGraphicFramePr>
          <p:cNvPr id="17" name="Zástupný obsah 4">
            <a:extLst>
              <a:ext uri="{FF2B5EF4-FFF2-40B4-BE49-F238E27FC236}">
                <a16:creationId xmlns:a16="http://schemas.microsoft.com/office/drawing/2014/main" id="{E71AB264-DE19-1523-2FA3-9798282061CC}"/>
              </a:ext>
            </a:extLst>
          </p:cNvPr>
          <p:cNvGraphicFramePr>
            <a:graphicFrameLocks noGrp="1"/>
          </p:cNvGraphicFramePr>
          <p:nvPr>
            <p:ph idx="30"/>
            <p:extLst>
              <p:ext uri="{D42A27DB-BD31-4B8C-83A1-F6EECF244321}">
                <p14:modId xmlns:p14="http://schemas.microsoft.com/office/powerpoint/2010/main" val="3961679166"/>
              </p:ext>
            </p:extLst>
          </p:nvPr>
        </p:nvGraphicFramePr>
        <p:xfrm>
          <a:off x="6251280" y="1701505"/>
          <a:ext cx="5219998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33016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1B99C21-B849-E389-D212-265D3F67B1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52</a:t>
            </a:fld>
            <a:endParaRPr lang="cs-CZ" alt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D29A77F-8C0C-6665-212A-E30A54EC7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sz="3600" dirty="0"/>
              <a:t>Tuberkulóza - původce</a:t>
            </a:r>
          </a:p>
        </p:txBody>
      </p:sp>
      <p:pic>
        <p:nvPicPr>
          <p:cNvPr id="9" name="Zástupný obsah 8" descr="Obsah obrázku snímek obrazovky&#10;&#10;Popis byl vytvořen automaticky">
            <a:extLst>
              <a:ext uri="{FF2B5EF4-FFF2-40B4-BE49-F238E27FC236}">
                <a16:creationId xmlns:a16="http://schemas.microsoft.com/office/drawing/2014/main" id="{B0061E93-A868-6DFC-47CC-CD88A4C614A4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0" t="34099" r="32056" b="20983"/>
          <a:stretch/>
        </p:blipFill>
        <p:spPr>
          <a:xfrm>
            <a:off x="1183309" y="2534505"/>
            <a:ext cx="3952158" cy="2656020"/>
          </a:xfrm>
        </p:spPr>
      </p:pic>
      <p:graphicFrame>
        <p:nvGraphicFramePr>
          <p:cNvPr id="8" name="Zástupný obsah 5">
            <a:extLst>
              <a:ext uri="{FF2B5EF4-FFF2-40B4-BE49-F238E27FC236}">
                <a16:creationId xmlns:a16="http://schemas.microsoft.com/office/drawing/2014/main" id="{7885B530-8CD4-C404-E579-3986EFE36BE0}"/>
              </a:ext>
            </a:extLst>
          </p:cNvPr>
          <p:cNvGraphicFramePr>
            <a:graphicFrameLocks noGrp="1"/>
          </p:cNvGraphicFramePr>
          <p:nvPr>
            <p:ph idx="30"/>
            <p:extLst>
              <p:ext uri="{D42A27DB-BD31-4B8C-83A1-F6EECF244321}">
                <p14:modId xmlns:p14="http://schemas.microsoft.com/office/powerpoint/2010/main" val="2729082315"/>
              </p:ext>
            </p:extLst>
          </p:nvPr>
        </p:nvGraphicFramePr>
        <p:xfrm>
          <a:off x="6251280" y="1701505"/>
          <a:ext cx="5219998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67401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C864F8A-3B56-AB56-6EC8-D22123DD7F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0B4282-1608-029A-8E50-3C3CC42E0C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90B1CDB-BE43-BD09-29F5-AE2FADA3D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Tuberkulóza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ED238DE-0DB1-B12B-CC48-DE1DFE6C5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/>
              <a:t>zdroj</a:t>
            </a:r>
            <a:r>
              <a:rPr lang="cs-CZ" dirty="0"/>
              <a:t>: nemocný člověk, vzácně domácí zvířata (ne v ČR)</a:t>
            </a:r>
          </a:p>
          <a:p>
            <a:pPr marL="72000" indent="0">
              <a:buNone/>
            </a:pPr>
            <a:endParaRPr lang="cs-CZ" b="1" dirty="0"/>
          </a:p>
          <a:p>
            <a:pPr marL="72000" indent="0">
              <a:buNone/>
            </a:pPr>
            <a:r>
              <a:rPr lang="cs-CZ" b="1" dirty="0"/>
              <a:t>přenos</a:t>
            </a:r>
            <a:r>
              <a:rPr lang="cs-CZ" dirty="0"/>
              <a:t>: </a:t>
            </a:r>
          </a:p>
          <a:p>
            <a:r>
              <a:rPr lang="cs-CZ" dirty="0"/>
              <a:t> respirační cestou</a:t>
            </a:r>
          </a:p>
          <a:p>
            <a:r>
              <a:rPr lang="cs-CZ" dirty="0"/>
              <a:t> prachem, traumatizací kůže, kontaktem s hnisem</a:t>
            </a:r>
          </a:p>
          <a:p>
            <a:r>
              <a:rPr lang="cs-CZ" dirty="0"/>
              <a:t> alimentární cestou v  zemích s rozšířeným výskytem 		      </a:t>
            </a:r>
            <a:r>
              <a:rPr lang="cs-CZ" i="1" dirty="0" err="1"/>
              <a:t>Mycobacterium</a:t>
            </a:r>
            <a:r>
              <a:rPr lang="cs-CZ" i="1" dirty="0"/>
              <a:t> </a:t>
            </a:r>
            <a:r>
              <a:rPr lang="cs-CZ" i="1" dirty="0" err="1"/>
              <a:t>bovis</a:t>
            </a:r>
            <a:r>
              <a:rPr lang="cs-CZ" i="1" dirty="0"/>
              <a:t>	</a:t>
            </a:r>
            <a:endParaRPr lang="cs-CZ" b="1" dirty="0"/>
          </a:p>
          <a:p>
            <a:pPr marL="72000" indent="0">
              <a:buNone/>
            </a:pPr>
            <a:r>
              <a:rPr lang="cs-CZ" b="1" dirty="0"/>
              <a:t>K přenosu nákazy respirační cestou u zdravých jedinců je třeba dlouhodobého blízkého kontaktu!</a:t>
            </a:r>
            <a:r>
              <a:rPr lang="cs-CZ" dirty="0"/>
              <a:t>	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71106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DF06EA5-78CA-7DB9-B260-DC56FCC538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E0C9C820-5AD5-858C-A3DE-2C93EBF21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Tuberkulóza – klinický průběh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AE53CE8B-D52E-8927-8FB9-F597CF3D6B2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8039439" cy="4139998"/>
          </a:xfrm>
        </p:spPr>
        <p:txBody>
          <a:bodyPr/>
          <a:lstStyle/>
          <a:p>
            <a:r>
              <a:rPr lang="cs-CZ" b="1" dirty="0"/>
              <a:t>ID</a:t>
            </a:r>
            <a:r>
              <a:rPr lang="cs-CZ" dirty="0"/>
              <a:t>: 2 měsíce – 2 roky, nejčastěji 9 měsíců</a:t>
            </a:r>
          </a:p>
          <a:p>
            <a:r>
              <a:rPr lang="cs-CZ" b="1" dirty="0"/>
              <a:t>klinické formy</a:t>
            </a:r>
            <a:r>
              <a:rPr lang="cs-CZ" dirty="0"/>
              <a:t>:</a:t>
            </a:r>
          </a:p>
          <a:p>
            <a:r>
              <a:rPr lang="cs-CZ" dirty="0"/>
              <a:t>cca 1/3 obyvatel na světě se nakazí:</a:t>
            </a:r>
          </a:p>
          <a:p>
            <a:pPr marL="72000" indent="0">
              <a:buNone/>
            </a:pPr>
            <a:r>
              <a:rPr lang="cs-CZ" b="1" dirty="0"/>
              <a:t>	</a:t>
            </a:r>
          </a:p>
          <a:p>
            <a:pPr marL="72000" indent="0">
              <a:buNone/>
            </a:pPr>
            <a:r>
              <a:rPr lang="cs-CZ" b="1" dirty="0"/>
              <a:t>90% latentní forma TBC </a:t>
            </a:r>
            <a:r>
              <a:rPr lang="cs-CZ" dirty="0"/>
              <a:t> </a:t>
            </a:r>
          </a:p>
          <a:p>
            <a:pPr marL="72000" indent="0">
              <a:buNone/>
            </a:pPr>
            <a:r>
              <a:rPr lang="cs-CZ" dirty="0"/>
              <a:t>		nemají kliniku </a:t>
            </a:r>
          </a:p>
          <a:p>
            <a:pPr marL="72000" indent="0">
              <a:buNone/>
            </a:pPr>
            <a:r>
              <a:rPr lang="cs-CZ" dirty="0"/>
              <a:t>		onemocnění </a:t>
            </a:r>
            <a:r>
              <a:rPr lang="cs-CZ" u="sng" dirty="0"/>
              <a:t>nešíří</a:t>
            </a:r>
            <a:r>
              <a:rPr lang="cs-CZ" dirty="0"/>
              <a:t> 					pozitivní tuberkulinový test</a:t>
            </a:r>
          </a:p>
          <a:p>
            <a:pPr marL="72000" indent="0">
              <a:buNone/>
            </a:pPr>
            <a:r>
              <a:rPr lang="cs-CZ" dirty="0"/>
              <a:t>pokud se neléčí, může přejít do formy manifestní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84B104E1-97AB-305B-AA16-F8C37D551F74}"/>
                  </a:ext>
                </a:extLst>
              </p14:cNvPr>
              <p14:cNvContentPartPr/>
              <p14:nvPr/>
            </p14:nvContentPartPr>
            <p14:xfrm>
              <a:off x="5302827" y="3075907"/>
              <a:ext cx="739080" cy="61092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84B104E1-97AB-305B-AA16-F8C37D551F7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84827" y="3040267"/>
                <a:ext cx="774720" cy="68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127C7FF8-4439-3E16-6DDC-FD559F0387E6}"/>
                  </a:ext>
                </a:extLst>
              </p14:cNvPr>
              <p14:cNvContentPartPr/>
              <p14:nvPr/>
            </p14:nvContentPartPr>
            <p14:xfrm>
              <a:off x="5250987" y="3469387"/>
              <a:ext cx="378000" cy="27576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127C7FF8-4439-3E16-6DDC-FD559F0387E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32987" y="3433747"/>
                <a:ext cx="41364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7AEC2E54-A68E-2B6E-EEAD-27B44DD1D2BE}"/>
                  </a:ext>
                </a:extLst>
              </p14:cNvPr>
              <p14:cNvContentPartPr/>
              <p14:nvPr/>
            </p14:nvContentPartPr>
            <p14:xfrm>
              <a:off x="7129718" y="3106270"/>
              <a:ext cx="1629720" cy="252360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7AEC2E54-A68E-2B6E-EEAD-27B44DD1D2B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12078" y="3070270"/>
                <a:ext cx="1665360" cy="259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4E274B6B-8208-D4AE-7BA6-2C068AF66A3D}"/>
                  </a:ext>
                </a:extLst>
              </p14:cNvPr>
              <p14:cNvContentPartPr/>
              <p14:nvPr/>
            </p14:nvContentPartPr>
            <p14:xfrm>
              <a:off x="8472267" y="5545867"/>
              <a:ext cx="757080" cy="739080"/>
            </p14:xfrm>
          </p:contentPart>
        </mc:Choice>
        <mc:Fallback xmlns=""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4E274B6B-8208-D4AE-7BA6-2C068AF66A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54627" y="5510227"/>
                <a:ext cx="792720" cy="81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71B28322-A218-2745-FD72-7E20FB2E3B49}"/>
                  </a:ext>
                </a:extLst>
              </p14:cNvPr>
              <p14:cNvContentPartPr/>
              <p14:nvPr/>
            </p14:nvContentPartPr>
            <p14:xfrm>
              <a:off x="8930187" y="5511667"/>
              <a:ext cx="360" cy="36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71B28322-A218-2745-FD72-7E20FB2E3B4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912187" y="5476027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96B6F89D-0DF3-59E2-C260-2DA21C7204FF}"/>
                  </a:ext>
                </a:extLst>
              </p14:cNvPr>
              <p14:cNvContentPartPr/>
              <p14:nvPr/>
            </p14:nvContentPartPr>
            <p14:xfrm>
              <a:off x="8930187" y="5511667"/>
              <a:ext cx="360" cy="36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96B6F89D-0DF3-59E2-C260-2DA21C7204F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912187" y="5476027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BC087627-24AF-DF56-3541-CF6DF0E1F5A1}"/>
                  </a:ext>
                </a:extLst>
              </p14:cNvPr>
              <p14:cNvContentPartPr/>
              <p14:nvPr/>
            </p14:nvContentPartPr>
            <p14:xfrm>
              <a:off x="8878707" y="5520307"/>
              <a:ext cx="77400" cy="54720"/>
            </p14:xfrm>
          </p:contentPart>
        </mc:Choice>
        <mc:Fallback xmlns=""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BC087627-24AF-DF56-3541-CF6DF0E1F5A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860707" y="5484667"/>
                <a:ext cx="11304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Rukopis 14">
                <a:extLst>
                  <a:ext uri="{FF2B5EF4-FFF2-40B4-BE49-F238E27FC236}">
                    <a16:creationId xmlns:a16="http://schemas.microsoft.com/office/drawing/2014/main" id="{9C2F070E-CE7E-4405-388D-692C956352BE}"/>
                  </a:ext>
                </a:extLst>
              </p14:cNvPr>
              <p14:cNvContentPartPr/>
              <p14:nvPr/>
            </p14:nvContentPartPr>
            <p14:xfrm>
              <a:off x="9202347" y="6346507"/>
              <a:ext cx="88200" cy="79920"/>
            </p14:xfrm>
          </p:contentPart>
        </mc:Choice>
        <mc:Fallback xmlns="">
          <p:pic>
            <p:nvPicPr>
              <p:cNvPr id="15" name="Rukopis 14">
                <a:extLst>
                  <a:ext uri="{FF2B5EF4-FFF2-40B4-BE49-F238E27FC236}">
                    <a16:creationId xmlns:a16="http://schemas.microsoft.com/office/drawing/2014/main" id="{9C2F070E-CE7E-4405-388D-692C956352B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184347" y="6310867"/>
                <a:ext cx="123840" cy="15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54476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DF06EA5-78CA-7DB9-B260-DC56FCC538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E0C9C820-5AD5-858C-A3DE-2C93EBF21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81171"/>
            <a:ext cx="10753200" cy="451576"/>
          </a:xfrm>
        </p:spPr>
        <p:txBody>
          <a:bodyPr/>
          <a:lstStyle/>
          <a:p>
            <a:r>
              <a:rPr lang="cs-CZ" dirty="0"/>
              <a:t>Tuberkulóza – klinický průběh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AE53CE8B-D52E-8927-8FB9-F597CF3D6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72000" indent="0">
              <a:buNone/>
            </a:pPr>
            <a:r>
              <a:rPr lang="cs-CZ" b="1" dirty="0"/>
              <a:t>10% manifestní forma TBC</a:t>
            </a:r>
            <a:r>
              <a:rPr lang="cs-CZ" dirty="0"/>
              <a:t> – </a:t>
            </a:r>
            <a:r>
              <a:rPr lang="cs-CZ" b="1" dirty="0"/>
              <a:t>aktivní TBC:</a:t>
            </a:r>
          </a:p>
          <a:p>
            <a:r>
              <a:rPr lang="cs-CZ" b="1" dirty="0"/>
              <a:t>primární TBC –        </a:t>
            </a:r>
            <a:r>
              <a:rPr lang="cs-CZ" dirty="0"/>
              <a:t>po uplynutí ID</a:t>
            </a:r>
          </a:p>
          <a:p>
            <a:pPr marL="72000" indent="0">
              <a:buNone/>
            </a:pPr>
            <a:r>
              <a:rPr lang="cs-CZ" dirty="0"/>
              <a:t>				nejčastěji pod obrazem </a:t>
            </a:r>
            <a:r>
              <a:rPr lang="cs-CZ" i="1" dirty="0"/>
              <a:t>primární </a:t>
            </a:r>
            <a:r>
              <a:rPr lang="cs-CZ" b="1" i="1" dirty="0"/>
              <a:t>plicní</a:t>
            </a:r>
            <a:r>
              <a:rPr lang="cs-CZ" i="1" dirty="0"/>
              <a:t> 					TBC </a:t>
            </a:r>
            <a:r>
              <a:rPr lang="cs-CZ" dirty="0"/>
              <a:t> - kaseózní pneumonie + regionální 					lymfadenitida s kaseózní nekrózou</a:t>
            </a:r>
          </a:p>
          <a:p>
            <a:r>
              <a:rPr lang="cs-CZ" b="1" dirty="0" err="1"/>
              <a:t>postprimární</a:t>
            </a:r>
            <a:r>
              <a:rPr lang="cs-CZ" b="1" dirty="0"/>
              <a:t> TBC – </a:t>
            </a:r>
            <a:r>
              <a:rPr lang="cs-CZ" dirty="0"/>
              <a:t>při přetrvávání mykobaktérií v plicní tkáni 				nebo uzlinách – šíření do dalších částí 				         těla</a:t>
            </a:r>
          </a:p>
          <a:p>
            <a:pPr lvl="2"/>
            <a:r>
              <a:rPr lang="cs-CZ" dirty="0"/>
              <a:t>		závažné formy:	bazilární meningitida – tuberkulózní meningitida</a:t>
            </a:r>
          </a:p>
          <a:p>
            <a:pPr lvl="2"/>
            <a:r>
              <a:rPr lang="cs-CZ" dirty="0"/>
              <a:t>				miliární rozsev – diseminace do mnoha orgánů</a:t>
            </a:r>
          </a:p>
          <a:p>
            <a:pPr marL="72000" indent="0">
              <a:buNone/>
            </a:pPr>
            <a:r>
              <a:rPr lang="cs-CZ" b="1" dirty="0"/>
              <a:t>klinické příznaky:   </a:t>
            </a:r>
            <a:r>
              <a:rPr lang="cs-CZ" dirty="0"/>
              <a:t>kašel přetrvávající déle než 3 týdny, 				               dušnost, bolest na hrudníku, hemoptýza, 			               noční pocení, úbytek na váze, </a:t>
            </a:r>
            <a:r>
              <a:rPr lang="cs-CZ" dirty="0" err="1"/>
              <a:t>subfebrilie</a:t>
            </a:r>
            <a:endParaRPr lang="cs-CZ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DA2325E4-BC52-D784-92D5-059F052FC409}"/>
                  </a:ext>
                </a:extLst>
              </p14:cNvPr>
              <p14:cNvContentPartPr/>
              <p14:nvPr/>
            </p14:nvContentPartPr>
            <p14:xfrm>
              <a:off x="239067" y="452587"/>
              <a:ext cx="384840" cy="76032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DA2325E4-BC52-D784-92D5-059F052FC40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1067" y="416947"/>
                <a:ext cx="420480" cy="83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95817A90-3EBA-BC8A-E452-B2697CC8F612}"/>
                  </a:ext>
                </a:extLst>
              </p14:cNvPr>
              <p14:cNvContentPartPr/>
              <p14:nvPr/>
            </p14:nvContentPartPr>
            <p14:xfrm>
              <a:off x="623547" y="961987"/>
              <a:ext cx="8280" cy="27720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95817A90-3EBA-BC8A-E452-B2697CC8F61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5547" y="926347"/>
                <a:ext cx="4392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24855121-5942-2BBD-BB21-46712349B672}"/>
                  </a:ext>
                </a:extLst>
              </p14:cNvPr>
              <p14:cNvContentPartPr/>
              <p14:nvPr/>
            </p14:nvContentPartPr>
            <p14:xfrm>
              <a:off x="-265293" y="3264187"/>
              <a:ext cx="360" cy="36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24855121-5942-2BBD-BB21-46712349B67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282933" y="3156547"/>
                <a:ext cx="36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87995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3E1CA2F-B3D7-709D-E229-FD80AF8A3B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99CCB18-6A8F-BF83-136A-CCFFDA69D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Tuberkulóza - diagnostika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7427569-25D9-7BB9-486F-36A3B841F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Mantoux</a:t>
            </a:r>
            <a:r>
              <a:rPr lang="cs-CZ" dirty="0"/>
              <a:t> (čti </a:t>
            </a:r>
            <a:r>
              <a:rPr lang="cs-CZ" dirty="0" err="1"/>
              <a:t>mantú</a:t>
            </a:r>
            <a:r>
              <a:rPr lang="cs-CZ" dirty="0"/>
              <a:t>) </a:t>
            </a:r>
            <a:r>
              <a:rPr lang="cs-CZ" b="1" dirty="0"/>
              <a:t>test</a:t>
            </a:r>
            <a:r>
              <a:rPr lang="cs-CZ" dirty="0"/>
              <a:t> – test kožní tuberkulinové přecitlivělosti</a:t>
            </a:r>
          </a:p>
          <a:p>
            <a:pPr lvl="2"/>
            <a:r>
              <a:rPr lang="cs-CZ" dirty="0"/>
              <a:t>		</a:t>
            </a:r>
            <a:r>
              <a:rPr lang="cs-CZ" sz="2000" dirty="0"/>
              <a:t>ID aplikace</a:t>
            </a:r>
          </a:p>
          <a:p>
            <a:pPr lvl="2"/>
            <a:r>
              <a:rPr lang="cs-CZ" sz="2000" dirty="0"/>
              <a:t>		odečet po 72 h</a:t>
            </a:r>
          </a:p>
          <a:p>
            <a:pPr lvl="2"/>
            <a:r>
              <a:rPr lang="cs-CZ" sz="2000" dirty="0"/>
              <a:t>		měří se indurace – do 5 mm – vyšetřovaný nebyl ve styku s TBC</a:t>
            </a:r>
          </a:p>
          <a:p>
            <a:pPr lvl="2"/>
            <a:r>
              <a:rPr lang="cs-CZ" sz="2000" dirty="0"/>
              <a:t>				     nad 6 mm – podezření z TBC	</a:t>
            </a:r>
          </a:p>
          <a:p>
            <a:pPr lvl="2"/>
            <a:r>
              <a:rPr lang="cs-CZ" sz="2000" dirty="0"/>
              <a:t>				     nad 10 mm – provádíme RTG, sledujeme</a:t>
            </a:r>
          </a:p>
          <a:p>
            <a:pPr lvl="2"/>
            <a:r>
              <a:rPr lang="cs-CZ" sz="2000" dirty="0"/>
              <a:t>				     nad 20 mm – chemoprofylaxe, dispenzarizace</a:t>
            </a:r>
          </a:p>
          <a:p>
            <a:r>
              <a:rPr lang="cs-CZ" dirty="0"/>
              <a:t>RTG </a:t>
            </a:r>
          </a:p>
          <a:p>
            <a:r>
              <a:rPr lang="cs-CZ" dirty="0"/>
              <a:t>mikroskopie a kultivace biologického materiálu</a:t>
            </a:r>
          </a:p>
          <a:p>
            <a:r>
              <a:rPr lang="cs-CZ" dirty="0" err="1"/>
              <a:t>BacTEC</a:t>
            </a:r>
            <a:r>
              <a:rPr lang="cs-CZ" dirty="0"/>
              <a:t> – rychlá kultivace</a:t>
            </a:r>
          </a:p>
          <a:p>
            <a:r>
              <a:rPr lang="cs-CZ" dirty="0"/>
              <a:t>IGRA metoda – </a:t>
            </a:r>
            <a:r>
              <a:rPr lang="cs-CZ" dirty="0" err="1"/>
              <a:t>QuantiFERON</a:t>
            </a:r>
            <a:r>
              <a:rPr lang="cs-CZ" dirty="0"/>
              <a:t> – vyšetření krve</a:t>
            </a:r>
          </a:p>
          <a:p>
            <a:r>
              <a:rPr lang="cs-CZ" dirty="0"/>
              <a:t>PCR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98153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F24B221-BA38-4E6B-CAD3-B1692E2BFA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5F937FA-6D49-AB73-CA37-2692BE782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Tuberkulóza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7D9866B-45A0-FAE9-BEA7-149E2077C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/>
              <a:t>Osoby v riziku: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/>
              <a:t>imunosuprimovaní</a:t>
            </a:r>
            <a:r>
              <a:rPr lang="cs-CZ" dirty="0"/>
              <a:t> – </a:t>
            </a:r>
            <a:r>
              <a:rPr lang="cs-CZ" u="sng" dirty="0"/>
              <a:t>HIV+ (dle WHO 16x vyšší pravděpodobnost onemocnění TBC)</a:t>
            </a:r>
            <a:r>
              <a:rPr lang="cs-CZ" dirty="0"/>
              <a:t>, po transplantacích, imunosupresivní terapie, biologická léčba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diabetici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osoby s chronickým onemocněním plic, kuřáci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osoby sociálně vyloučené (bezdomovci, vězni, alkoholici atd.)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migranti – doporučeno provádění skiagramu plic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podvyživení</a:t>
            </a:r>
          </a:p>
        </p:txBody>
      </p:sp>
    </p:spTree>
    <p:extLst>
      <p:ext uri="{BB962C8B-B14F-4D97-AF65-F5344CB8AC3E}">
        <p14:creationId xmlns:p14="http://schemas.microsoft.com/office/powerpoint/2010/main" val="15943871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A9B1DE-00B5-EFDF-F5B6-00C99945B9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40CFD2B-4B44-E1D4-B529-220D5D46B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Tuberkulóza – opatření při výskytu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9B501E0-BF11-028B-C0E3-8AC266465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hlášení onemocnění</a:t>
            </a:r>
          </a:p>
          <a:p>
            <a:pPr lvl="1"/>
            <a:r>
              <a:rPr lang="cs-CZ" dirty="0"/>
              <a:t>hlásí dg. laboratoř a lékař na pracoviště místně příslušné KHS, které zajistí ve spolupráci s plicním lékařem protiepidemická opatření</a:t>
            </a:r>
          </a:p>
          <a:p>
            <a:r>
              <a:rPr lang="cs-CZ" dirty="0"/>
              <a:t>izolace, dohled nad léčbou</a:t>
            </a:r>
          </a:p>
          <a:p>
            <a:pPr lvl="1"/>
            <a:r>
              <a:rPr lang="cs-CZ" dirty="0"/>
              <a:t>dle vyhlášky 306/2012 Sb., příloha č. 2</a:t>
            </a:r>
          </a:p>
          <a:p>
            <a:pPr lvl="1"/>
            <a:r>
              <a:rPr lang="cs-CZ" dirty="0"/>
              <a:t>povinná hospitalizace - plicní forma tuberkulózy, bakteriologicky ověřená v situaci, kdy není možná kontrolovaná léčba a izolace mimo zdravotnické zařízení lůžkové péče. O nařízení izolace rozhoduje plicní lékař zdravotnického zařízení lůžkové péče.</a:t>
            </a:r>
          </a:p>
          <a:p>
            <a:r>
              <a:rPr lang="cs-CZ" dirty="0"/>
              <a:t>vyhledávání vnímavých kontaktů</a:t>
            </a:r>
          </a:p>
          <a:p>
            <a:r>
              <a:rPr lang="cs-CZ" dirty="0"/>
              <a:t>stanovení lékařského dohledu po dobu 6 měsíců</a:t>
            </a:r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08331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F14C507-561C-8786-F89E-0E08F93AAD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7F3A749-46F0-79FF-19FF-5D6BE0799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Tuberkulóza - </a:t>
            </a:r>
            <a:r>
              <a:rPr lang="cs-CZ" dirty="0" err="1"/>
              <a:t>surveillance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5489981-E7CB-C719-564A-D5E2FEC93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495449"/>
            <a:ext cx="10753200" cy="4139998"/>
          </a:xfrm>
        </p:spPr>
        <p:txBody>
          <a:bodyPr/>
          <a:lstStyle/>
          <a:p>
            <a:r>
              <a:rPr lang="cs-CZ" dirty="0"/>
              <a:t>Národní jednotka dohledu nad TBC</a:t>
            </a:r>
          </a:p>
          <a:p>
            <a:pPr lvl="1"/>
            <a:r>
              <a:rPr lang="cs-CZ" dirty="0"/>
              <a:t>zřízena v r. 1994 </a:t>
            </a:r>
            <a:r>
              <a:rPr lang="cs-CZ" dirty="0" err="1"/>
              <a:t>MZd</a:t>
            </a:r>
            <a:r>
              <a:rPr lang="cs-CZ" dirty="0"/>
              <a:t> na doporučení WHO</a:t>
            </a:r>
          </a:p>
          <a:p>
            <a:pPr lvl="1"/>
            <a:r>
              <a:rPr lang="cs-CZ" dirty="0"/>
              <a:t>provádí analýzu epidemiologické situace ve výskytu TBC v ČR</a:t>
            </a:r>
          </a:p>
          <a:p>
            <a:pPr lvl="1"/>
            <a:r>
              <a:rPr lang="cs-CZ" dirty="0"/>
              <a:t>hodnotí účinnost léčby</a:t>
            </a:r>
          </a:p>
          <a:p>
            <a:pPr lvl="1"/>
            <a:r>
              <a:rPr lang="cs-CZ" dirty="0"/>
              <a:t>spolupracuje s evropskou úřadovnou WHO a ECDC</a:t>
            </a:r>
          </a:p>
          <a:p>
            <a:r>
              <a:rPr lang="cs-CZ" dirty="0"/>
              <a:t>Registr tuberkulózy (RTBC)</a:t>
            </a:r>
          </a:p>
          <a:p>
            <a:pPr lvl="1"/>
            <a:r>
              <a:rPr lang="cs-CZ" dirty="0"/>
              <a:t>je součástí Informačního systému orgánů ochrany veřejného zdraví</a:t>
            </a:r>
          </a:p>
          <a:p>
            <a:pPr lvl="1"/>
            <a:r>
              <a:rPr lang="cs-CZ" dirty="0"/>
              <a:t>slouží k analyzování akutní epidemiologické situace ve výskytu TBC v ČR a dispenzarizaci nemocných</a:t>
            </a:r>
          </a:p>
          <a:p>
            <a:pPr lvl="1"/>
            <a:r>
              <a:rPr lang="cs-CZ" dirty="0"/>
              <a:t>vkládají se všechny osoby, kterým  byla na území ČR  dg. aktivní tuberkulóza nebo jiná </a:t>
            </a:r>
            <a:r>
              <a:rPr lang="cs-CZ" dirty="0" err="1"/>
              <a:t>mykobakterióza</a:t>
            </a:r>
            <a:endParaRPr lang="cs-CZ" dirty="0"/>
          </a:p>
          <a:p>
            <a:pPr lvl="1"/>
            <a:r>
              <a:rPr lang="cs-CZ" dirty="0"/>
              <a:t>informace do registru vkládá zaměstnanec  Krajské hygienické stanice</a:t>
            </a:r>
          </a:p>
          <a:p>
            <a:pPr lvl="1"/>
            <a:r>
              <a:rPr lang="cs-CZ" dirty="0"/>
              <a:t>součástí je  </a:t>
            </a:r>
            <a:r>
              <a:rPr lang="cs-CZ" u="sng" dirty="0"/>
              <a:t>Informační systém bacilární TBC </a:t>
            </a:r>
            <a:r>
              <a:rPr lang="cs-CZ" dirty="0"/>
              <a:t>– hlášení pozitivních nálezů mikrobiologických laboratoří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7974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5CAEE52-2B72-90BF-E7FD-7897CADF3A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4B15187-53AE-3E8C-CCEA-CC75669FD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Akutní respirační infekce (ARI)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11CA0E4-962B-8D1E-D76C-9D58EC7B5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43711"/>
            <a:ext cx="10753200" cy="4884289"/>
          </a:xfrm>
        </p:spPr>
        <p:txBody>
          <a:bodyPr/>
          <a:lstStyle/>
          <a:p>
            <a:r>
              <a:rPr lang="cs-CZ" dirty="0"/>
              <a:t>více než 80% virového původu</a:t>
            </a:r>
          </a:p>
          <a:p>
            <a:r>
              <a:rPr lang="cs-CZ" dirty="0"/>
              <a:t>snadný přenos </a:t>
            </a:r>
          </a:p>
          <a:p>
            <a:r>
              <a:rPr lang="cs-CZ" dirty="0"/>
              <a:t>rychlé šíření</a:t>
            </a:r>
          </a:p>
          <a:p>
            <a:r>
              <a:rPr lang="cs-CZ" dirty="0"/>
              <a:t>vysoká incidence</a:t>
            </a:r>
          </a:p>
          <a:p>
            <a:r>
              <a:rPr lang="cs-CZ" dirty="0" err="1"/>
              <a:t>sezonalita</a:t>
            </a:r>
            <a:r>
              <a:rPr lang="cs-CZ" dirty="0"/>
              <a:t> – 40. </a:t>
            </a:r>
            <a:r>
              <a:rPr lang="cs-CZ" dirty="0" err="1"/>
              <a:t>kt</a:t>
            </a:r>
            <a:r>
              <a:rPr lang="cs-CZ" dirty="0"/>
              <a:t>. – 20.kt. (podzim-jaro)</a:t>
            </a:r>
          </a:p>
          <a:p>
            <a:r>
              <a:rPr lang="cs-CZ" dirty="0"/>
              <a:t>vnímavé především malé děti a osoby 65+</a:t>
            </a:r>
          </a:p>
          <a:p>
            <a:r>
              <a:rPr lang="cs-CZ" dirty="0"/>
              <a:t>ARI/ILI virologická sentinel </a:t>
            </a:r>
            <a:r>
              <a:rPr lang="cs-CZ" dirty="0" err="1"/>
              <a:t>surveillance</a:t>
            </a:r>
            <a:endParaRPr lang="cs-CZ" dirty="0"/>
          </a:p>
          <a:p>
            <a:pPr lvl="1"/>
            <a:r>
              <a:rPr lang="cs-CZ" dirty="0"/>
              <a:t>týdenní sběr dat z vybraných ordinací praktických lékařů</a:t>
            </a:r>
          </a:p>
          <a:p>
            <a:pPr lvl="1"/>
            <a:r>
              <a:rPr lang="cs-CZ" dirty="0"/>
              <a:t>zadávání do informačního systému ARI - celorepublikové výstupy až na úroveň okresů</a:t>
            </a:r>
          </a:p>
          <a:p>
            <a:r>
              <a:rPr lang="cs-CZ" dirty="0"/>
              <a:t>předávání dat do ECDC a WHO (</a:t>
            </a:r>
            <a:r>
              <a:rPr lang="cs-CZ" dirty="0" err="1"/>
              <a:t>Flunet</a:t>
            </a:r>
            <a:r>
              <a:rPr lang="cs-CZ" dirty="0"/>
              <a:t>)</a:t>
            </a:r>
          </a:p>
          <a:p>
            <a:r>
              <a:rPr lang="cs-CZ" dirty="0"/>
              <a:t>Národní referenční laboratoř pro chřipku a nechřipková respirační onemocnění (NRL) </a:t>
            </a:r>
          </a:p>
          <a:p>
            <a:pPr lvl="1"/>
            <a:r>
              <a:rPr lang="cs-CZ" dirty="0"/>
              <a:t>monitoring aktivity chřipkových a nechřipkových virů, jejich </a:t>
            </a:r>
            <a:r>
              <a:rPr lang="cs-CZ" dirty="0" err="1"/>
              <a:t>dourčování</a:t>
            </a:r>
            <a:endParaRPr lang="cs-CZ" dirty="0"/>
          </a:p>
          <a:p>
            <a:pPr marL="324000" lvl="1" indent="0">
              <a:buNone/>
            </a:pPr>
            <a:r>
              <a:rPr lang="cs-CZ" dirty="0"/>
              <a:t> </a:t>
            </a:r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46578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B4E32EA-5349-F766-A804-AC245F93F7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35ECBB1-0B0E-95B7-686A-9AE40616A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Tuberkulóza – situace v ČR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C70C75D-CB02-D7AB-8F05-F4D1D149C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/>
              <a:t>incidence v ČR je nízká, dlouhodobě kolem 5/100 tis. obyvatel</a:t>
            </a:r>
          </a:p>
          <a:p>
            <a:pPr lvl="1"/>
            <a:r>
              <a:rPr lang="cs-CZ" dirty="0"/>
              <a:t>v r. 2022 hlášeno 383 onemocnění TB v ČR, incidence 3,56/100 tis. obyvatel</a:t>
            </a:r>
          </a:p>
          <a:p>
            <a:r>
              <a:rPr lang="cs-CZ" dirty="0"/>
              <a:t>dlouhodobě v ČR sestupný trend nemocnosti</a:t>
            </a:r>
          </a:p>
          <a:p>
            <a:r>
              <a:rPr lang="cs-CZ" dirty="0"/>
              <a:t>více než 40% hlášených onemocnění jsou cizinci (nejvíce UA)</a:t>
            </a:r>
          </a:p>
          <a:p>
            <a:r>
              <a:rPr lang="cs-CZ" dirty="0"/>
              <a:t>více než 80% plicní formy onemocnění</a:t>
            </a:r>
          </a:p>
          <a:p>
            <a:r>
              <a:rPr lang="cs-CZ" dirty="0"/>
              <a:t>problém </a:t>
            </a:r>
            <a:r>
              <a:rPr lang="cs-CZ" dirty="0" err="1"/>
              <a:t>multirezistentních</a:t>
            </a:r>
            <a:r>
              <a:rPr lang="cs-CZ" dirty="0"/>
              <a:t> kmenů (MDR TB)</a:t>
            </a:r>
          </a:p>
          <a:p>
            <a:pPr lvl="1"/>
            <a:r>
              <a:rPr lang="cs-CZ" dirty="0"/>
              <a:t>v r. 2022  6% případů</a:t>
            </a:r>
          </a:p>
          <a:p>
            <a:r>
              <a:rPr lang="cs-CZ" sz="2400" u="sng" dirty="0"/>
              <a:t>pro podrobnější informace</a:t>
            </a:r>
            <a:r>
              <a:rPr lang="cs-CZ" dirty="0"/>
              <a:t>:</a:t>
            </a:r>
          </a:p>
          <a:p>
            <a:pPr marL="72000" indent="0">
              <a:buNone/>
            </a:pPr>
            <a:r>
              <a:rPr lang="cs-CZ" sz="2000" dirty="0">
                <a:solidFill>
                  <a:srgbClr val="00B0F0"/>
                </a:solidFill>
              </a:rPr>
              <a:t>https://www.uzis.cz/index.php?pg=registry-sber-dat--ochrana-verejneho-zdravi--registr-tuberkulozy#publikace</a:t>
            </a:r>
          </a:p>
        </p:txBody>
      </p:sp>
    </p:spTree>
    <p:extLst>
      <p:ext uri="{BB962C8B-B14F-4D97-AF65-F5344CB8AC3E}">
        <p14:creationId xmlns:p14="http://schemas.microsoft.com/office/powerpoint/2010/main" val="16600309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86F63D-E2C5-F4AC-AE4B-FE50610464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CDF4DA3-83F6-E511-9BDC-7F17D0D0F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Tuberkulóza- vakcinace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EDC19A7-6D47-54DD-3AE0-B539B02F4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98064"/>
            <a:ext cx="10753200" cy="4233936"/>
          </a:xfrm>
        </p:spPr>
        <p:txBody>
          <a:bodyPr anchor="ctr"/>
          <a:lstStyle/>
          <a:p>
            <a:r>
              <a:rPr lang="cs-CZ" dirty="0"/>
              <a:t>zahájení v roce 1953</a:t>
            </a:r>
          </a:p>
          <a:p>
            <a:pPr lvl="1"/>
            <a:endParaRPr lang="cs-CZ" dirty="0"/>
          </a:p>
          <a:p>
            <a:r>
              <a:rPr lang="cs-CZ" dirty="0"/>
              <a:t>v roce </a:t>
            </a:r>
            <a:r>
              <a:rPr lang="cs-CZ" b="1" dirty="0"/>
              <a:t>2010</a:t>
            </a:r>
            <a:r>
              <a:rPr lang="cs-CZ" dirty="0"/>
              <a:t> </a:t>
            </a:r>
            <a:r>
              <a:rPr lang="cs-CZ" u="sng" dirty="0"/>
              <a:t>plošná vakcinace novorozenců v ČR zrušena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i="1" dirty="0"/>
              <a:t>Vyhláška 299/2010 Sb., která byla jedním z předpisů, který měnil znění Vyhlášky o očkování č. 537/2006 Sb.</a:t>
            </a:r>
          </a:p>
          <a:p>
            <a:r>
              <a:rPr lang="cs-CZ" dirty="0"/>
              <a:t>provádí se pouze očkování nově narozených dětí s rizikem nákazy</a:t>
            </a:r>
          </a:p>
          <a:p>
            <a:pPr marL="72000" indent="0">
              <a:buNone/>
            </a:pPr>
            <a:endParaRPr lang="cs-CZ" i="1" dirty="0"/>
          </a:p>
          <a:p>
            <a:pPr lvl="1"/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8856078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E2BC186-F3C7-FB85-F4C5-11EF4A9A7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TBC – indikace k očkování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369DA82-5912-7636-E31D-B944C5CFD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Příloha č. 2 k vyhlášce č. 537/2006 Sb. O očkování proti infekčním nemocem, ve znění pozdějších předpisů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Indikace očkování proti tuberkulóze</a:t>
            </a:r>
          </a:p>
          <a:p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Jeden nebo oba z rodičů dítěte nebo sourozenec dítěte nebo člen domácnosti, v níž dítě žije, měl/má aktivní tuberkulózu.</a:t>
            </a:r>
          </a:p>
          <a:p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Dítě, jeden nebo oba z rodičů dítěte nebo sourozenec dítěte nebo člen domácnosti, v níž dítě žije, se narodil nebo souvisle déle než 3 měsíce pobývá/pobýval ve státě s vyšším výskytem tuberkulózy než 40 případů na 100000 obyvatel. Ministerstvo zdravotnictví každoročně uveřejní seznam států s vyšším výskytem tuberkulózy do 30 dnů od aktualizace provedené Světovou zdravotnickou organizací.</a:t>
            </a:r>
          </a:p>
          <a:p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Dítě bylo v kontaktu s nemocným s tuberkulózou.</a:t>
            </a:r>
          </a:p>
          <a:p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Indikace k očkování vyplývá z anamnestických údajů poskytnutých lékaři novorozeneckého oddělení nebo registrujícímu praktickému lékaři pro děti a dorost zákonnými zástupci dítěte.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74315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129755-3187-48DC-57EF-4AAE8B864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Země s incidencí TBC vyšší než 40/100 tis. obyvatel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0B4D29-B287-51C0-F91C-3376AA144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55297"/>
          </a:xfrm>
        </p:spPr>
        <p:txBody>
          <a:bodyPr>
            <a:norm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Podle vyhlášky č. 537/2006 Sb., o očkování proti infekčním nemocem, ve znění pozdějších předpisů, uveřejňuje Ministerstvo zdravotnictví seznam států s vyšším výskytem tuberkulózy podle údajů Světové zdravotnické organizace aktualizovaný v dubnu 2024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Evropa: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 Moldávie, Rumunsko, Rusko a Ukrajina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ostatní země viz.</a:t>
            </a:r>
          </a:p>
          <a:p>
            <a:pPr marL="0" indent="0">
              <a:buNone/>
            </a:pPr>
            <a:r>
              <a:rPr lang="cs-CZ" dirty="0"/>
              <a:t>https://mzd.gov.cz/seznam-statu-s-vyssim-vyskytem-tuberkulozy-podle-udaju-svetove-zdravotnicke-organizace/</a:t>
            </a:r>
          </a:p>
        </p:txBody>
      </p:sp>
    </p:spTree>
    <p:extLst>
      <p:ext uri="{BB962C8B-B14F-4D97-AF65-F5344CB8AC3E}">
        <p14:creationId xmlns:p14="http://schemas.microsoft.com/office/powerpoint/2010/main" val="23150095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9F0AEC-9FD4-C22D-2CBB-25E254983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Zajímavost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F4EB5A-1E09-4863-01F5-3314EEFE0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Podívej se, kdo byl Karel </a:t>
            </a:r>
            <a:r>
              <a:rPr lang="cs-CZ" dirty="0" err="1"/>
              <a:t>Styblo</a:t>
            </a:r>
            <a:endParaRPr lang="cs-CZ" dirty="0"/>
          </a:p>
          <a:p>
            <a:r>
              <a:rPr lang="cs-CZ" dirty="0"/>
              <a:t>https://scienceheroes.com/styblo-dots</a:t>
            </a:r>
          </a:p>
          <a:p>
            <a:r>
              <a:rPr lang="cs-CZ" dirty="0"/>
              <a:t>https://www.mpo.gov.cz/cz/e-komunikace-a-posta/postovni-sluzby/emise-znamek/znamky-vydavane-v-roce-2021/karel-styblo--vakcina-proti-tuberkuloze--264308/</a:t>
            </a:r>
          </a:p>
        </p:txBody>
      </p:sp>
    </p:spTree>
    <p:extLst>
      <p:ext uri="{BB962C8B-B14F-4D97-AF65-F5344CB8AC3E}">
        <p14:creationId xmlns:p14="http://schemas.microsoft.com/office/powerpoint/2010/main" val="11071976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5D3D1F8-2B76-6BF0-C7C5-E7E989D2A1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87B3FD4-2A92-9564-E51B-A734C99B8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Pertuse – černý kašel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BBC04FC-DAE0-AB31-A52C-F3CDE07D5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47620"/>
            <a:ext cx="10753200" cy="4980379"/>
          </a:xfrm>
        </p:spPr>
        <p:txBody>
          <a:bodyPr/>
          <a:lstStyle/>
          <a:p>
            <a:r>
              <a:rPr lang="cs-CZ" b="1" dirty="0"/>
              <a:t>Původce</a:t>
            </a:r>
            <a:r>
              <a:rPr lang="cs-CZ" dirty="0"/>
              <a:t>: </a:t>
            </a:r>
            <a:r>
              <a:rPr lang="cs-CZ" i="1" dirty="0" err="1"/>
              <a:t>Bordetella</a:t>
            </a:r>
            <a:r>
              <a:rPr lang="cs-CZ" i="1" dirty="0"/>
              <a:t> pertusis</a:t>
            </a:r>
          </a:p>
          <a:p>
            <a:r>
              <a:rPr lang="cs-CZ" b="1" dirty="0"/>
              <a:t>ID</a:t>
            </a:r>
            <a:r>
              <a:rPr lang="cs-CZ" dirty="0"/>
              <a:t>:7-10 dnů, 1-3 týdny</a:t>
            </a:r>
          </a:p>
          <a:p>
            <a:r>
              <a:rPr lang="cs-CZ" b="1" dirty="0"/>
              <a:t>Zdroj</a:t>
            </a:r>
            <a:r>
              <a:rPr lang="cs-CZ" dirty="0"/>
              <a:t>: nemocný člověk (</a:t>
            </a:r>
          </a:p>
          <a:p>
            <a:r>
              <a:rPr lang="cs-CZ" b="1" dirty="0"/>
              <a:t>Přenos</a:t>
            </a:r>
            <a:r>
              <a:rPr lang="cs-CZ" dirty="0"/>
              <a:t>: respirační cestou -  kapénkami – přímo, nepřímo</a:t>
            </a:r>
          </a:p>
          <a:p>
            <a:r>
              <a:rPr lang="cs-CZ" b="1" dirty="0"/>
              <a:t>Nakažlivost</a:t>
            </a:r>
            <a:r>
              <a:rPr lang="cs-CZ" dirty="0"/>
              <a:t>: konec ID až katarální stádium</a:t>
            </a:r>
          </a:p>
          <a:p>
            <a:pPr lvl="2"/>
            <a:r>
              <a:rPr lang="cs-CZ" dirty="0"/>
              <a:t>		bez léčby cca 3 týdny</a:t>
            </a:r>
          </a:p>
          <a:p>
            <a:pPr lvl="2"/>
            <a:r>
              <a:rPr lang="cs-CZ" dirty="0"/>
              <a:t>		po podání ATB 5 dní</a:t>
            </a:r>
          </a:p>
          <a:p>
            <a:pPr lvl="2"/>
            <a:endParaRPr lang="cs-CZ" dirty="0"/>
          </a:p>
          <a:p>
            <a:r>
              <a:rPr lang="cs-CZ" b="1" dirty="0"/>
              <a:t>Klinika</a:t>
            </a:r>
            <a:r>
              <a:rPr lang="cs-CZ" dirty="0"/>
              <a:t>: typicky záchvaty kašle s promodráním zakončené často zvracením, více v noci, mezi záchvaty bez potíží, kašel nereaguje na antitusika</a:t>
            </a:r>
          </a:p>
          <a:p>
            <a:pPr lvl="1"/>
            <a:r>
              <a:rPr lang="cs-CZ" dirty="0"/>
              <a:t>u dospělých většinou jako dlouhotrvající kašel – možné zdroje nákazy (kašlající babičky, dědečci…)</a:t>
            </a:r>
          </a:p>
        </p:txBody>
      </p:sp>
    </p:spTree>
    <p:extLst>
      <p:ext uri="{BB962C8B-B14F-4D97-AF65-F5344CB8AC3E}">
        <p14:creationId xmlns:p14="http://schemas.microsoft.com/office/powerpoint/2010/main" val="20499028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7157BB-0494-3E3A-9D35-B8891BB01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Pertuse historie</a:t>
            </a:r>
          </a:p>
        </p:txBody>
      </p:sp>
      <p:pic>
        <p:nvPicPr>
          <p:cNvPr id="5" name="Zástupný obsah 4" descr="Obsah obrázku text, řada/pruh, Vykreslený graf, Písmo&#10;&#10;Popis byl vytvořen automaticky">
            <a:extLst>
              <a:ext uri="{FF2B5EF4-FFF2-40B4-BE49-F238E27FC236}">
                <a16:creationId xmlns:a16="http://schemas.microsoft.com/office/drawing/2014/main" id="{20FEBFDB-54A6-96FC-A9CE-7C297C5C4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46" y="1590727"/>
            <a:ext cx="8885382" cy="4765963"/>
          </a:xfrm>
        </p:spPr>
      </p:pic>
      <p:sp>
        <p:nvSpPr>
          <p:cNvPr id="6" name="Šipka: dolů 5">
            <a:extLst>
              <a:ext uri="{FF2B5EF4-FFF2-40B4-BE49-F238E27FC236}">
                <a16:creationId xmlns:a16="http://schemas.microsoft.com/office/drawing/2014/main" id="{5EF3DBC0-FB72-55BA-6891-0AE3F05E911B}"/>
              </a:ext>
            </a:extLst>
          </p:cNvPr>
          <p:cNvSpPr/>
          <p:nvPr/>
        </p:nvSpPr>
        <p:spPr>
          <a:xfrm>
            <a:off x="3215051" y="2165823"/>
            <a:ext cx="314036" cy="42487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AC3BFE3-B640-C3AE-3AD3-7E8E96C89449}"/>
              </a:ext>
            </a:extLst>
          </p:cNvPr>
          <p:cNvSpPr txBox="1"/>
          <p:nvPr/>
        </p:nvSpPr>
        <p:spPr>
          <a:xfrm>
            <a:off x="3629891" y="2341548"/>
            <a:ext cx="2853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1958 Zavedení plošného očkování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8BABE73-88C9-33CC-5AEE-3D10B13D83BB}"/>
              </a:ext>
            </a:extLst>
          </p:cNvPr>
          <p:cNvSpPr txBox="1"/>
          <p:nvPr/>
        </p:nvSpPr>
        <p:spPr>
          <a:xfrm>
            <a:off x="2401367" y="3549333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1956 520/100 tis.</a:t>
            </a:r>
          </a:p>
          <a:p>
            <a:r>
              <a:rPr lang="cs-CZ" sz="1400" dirty="0"/>
              <a:t>(</a:t>
            </a:r>
            <a:r>
              <a:rPr lang="cs-CZ" sz="1400" b="1" dirty="0"/>
              <a:t>50 tis. případů</a:t>
            </a:r>
            <a:r>
              <a:rPr lang="cs-CZ" sz="1400" dirty="0"/>
              <a:t>)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E13CD505-E72C-BC36-CFDA-8C42CC198F30}"/>
              </a:ext>
            </a:extLst>
          </p:cNvPr>
          <p:cNvCxnSpPr>
            <a:cxnSpLocks/>
          </p:cNvCxnSpPr>
          <p:nvPr/>
        </p:nvCxnSpPr>
        <p:spPr>
          <a:xfrm flipV="1">
            <a:off x="3016665" y="2871387"/>
            <a:ext cx="239283" cy="6779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DABFEE0-9194-6366-16A7-F01C2C2743C3}"/>
              </a:ext>
            </a:extLst>
          </p:cNvPr>
          <p:cNvSpPr txBox="1"/>
          <p:nvPr/>
        </p:nvSpPr>
        <p:spPr>
          <a:xfrm>
            <a:off x="5608889" y="5392396"/>
            <a:ext cx="1633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1989 0,05/100 tis.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E8833D69-59E8-647A-8EEF-E9F6D94EA9D3}"/>
              </a:ext>
            </a:extLst>
          </p:cNvPr>
          <p:cNvSpPr txBox="1"/>
          <p:nvPr/>
        </p:nvSpPr>
        <p:spPr>
          <a:xfrm>
            <a:off x="7452175" y="3041552"/>
            <a:ext cx="1683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2014 24/100 tis.</a:t>
            </a:r>
          </a:p>
          <a:p>
            <a:r>
              <a:rPr lang="cs-CZ" sz="1400" dirty="0"/>
              <a:t>(</a:t>
            </a:r>
            <a:r>
              <a:rPr lang="cs-CZ" sz="1400" b="1" dirty="0"/>
              <a:t>2,5 tis. případů</a:t>
            </a:r>
            <a:r>
              <a:rPr lang="cs-CZ" sz="1400" dirty="0"/>
              <a:t>)</a:t>
            </a:r>
          </a:p>
        </p:txBody>
      </p:sp>
      <p:sp>
        <p:nvSpPr>
          <p:cNvPr id="16" name="Šipka: dolů 15">
            <a:extLst>
              <a:ext uri="{FF2B5EF4-FFF2-40B4-BE49-F238E27FC236}">
                <a16:creationId xmlns:a16="http://schemas.microsoft.com/office/drawing/2014/main" id="{34AED58F-B544-69AA-A30E-30CE615C1728}"/>
              </a:ext>
            </a:extLst>
          </p:cNvPr>
          <p:cNvSpPr/>
          <p:nvPr/>
        </p:nvSpPr>
        <p:spPr>
          <a:xfrm>
            <a:off x="7126091" y="3738542"/>
            <a:ext cx="76912" cy="30777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7059FAC0-D9EA-8293-4FC3-FA37BBCE67F0}"/>
              </a:ext>
            </a:extLst>
          </p:cNvPr>
          <p:cNvSpPr txBox="1"/>
          <p:nvPr/>
        </p:nvSpPr>
        <p:spPr>
          <a:xfrm>
            <a:off x="5834288" y="3434412"/>
            <a:ext cx="2167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Acelulární pro indikované</a:t>
            </a:r>
          </a:p>
        </p:txBody>
      </p:sp>
      <p:sp>
        <p:nvSpPr>
          <p:cNvPr id="22" name="Šipka: dolů 21">
            <a:extLst>
              <a:ext uri="{FF2B5EF4-FFF2-40B4-BE49-F238E27FC236}">
                <a16:creationId xmlns:a16="http://schemas.microsoft.com/office/drawing/2014/main" id="{86C1AD69-ABBA-B558-D11A-B64156E4404F}"/>
              </a:ext>
            </a:extLst>
          </p:cNvPr>
          <p:cNvSpPr/>
          <p:nvPr/>
        </p:nvSpPr>
        <p:spPr>
          <a:xfrm rot="10800000">
            <a:off x="7486114" y="4343131"/>
            <a:ext cx="68366" cy="34178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E9539423-9D02-9A0E-E32E-93485076F04F}"/>
              </a:ext>
            </a:extLst>
          </p:cNvPr>
          <p:cNvSpPr txBox="1"/>
          <p:nvPr/>
        </p:nvSpPr>
        <p:spPr>
          <a:xfrm>
            <a:off x="6861822" y="4728318"/>
            <a:ext cx="1385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Acelulární </a:t>
            </a:r>
            <a:r>
              <a:rPr lang="cs-CZ" sz="1400" dirty="0" err="1"/>
              <a:t>hexa</a:t>
            </a:r>
            <a:endParaRPr lang="cs-CZ" sz="14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3AC19B1-3F1A-8956-46AD-2D70D6380129}"/>
              </a:ext>
            </a:extLst>
          </p:cNvPr>
          <p:cNvSpPr txBox="1"/>
          <p:nvPr/>
        </p:nvSpPr>
        <p:spPr>
          <a:xfrm>
            <a:off x="615297" y="6528987"/>
            <a:ext cx="2187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Zdroj: SZÚ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1CB7F07-A253-4A8F-3926-82C22A0F4E8F}"/>
              </a:ext>
            </a:extLst>
          </p:cNvPr>
          <p:cNvSpPr txBox="1"/>
          <p:nvPr/>
        </p:nvSpPr>
        <p:spPr>
          <a:xfrm>
            <a:off x="9770069" y="2772628"/>
            <a:ext cx="18094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typické 2-5 leté cykly zvýšené a klesající nemocnosti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5281F29C-9A8E-B98D-7C8F-61F643CBB2A7}"/>
              </a:ext>
            </a:extLst>
          </p:cNvPr>
          <p:cNvSpPr/>
          <p:nvPr/>
        </p:nvSpPr>
        <p:spPr>
          <a:xfrm>
            <a:off x="9636495" y="2745042"/>
            <a:ext cx="2076628" cy="1983276"/>
          </a:xfrm>
          <a:prstGeom prst="roundRect">
            <a:avLst/>
          </a:prstGeom>
          <a:solidFill>
            <a:srgbClr val="0000DC">
              <a:alpha val="0"/>
            </a:srgbClr>
          </a:solidFill>
          <a:ln w="38100">
            <a:solidFill>
              <a:srgbClr val="0000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771691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5DCB99-32C4-7A55-7B37-AAEFFF40D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7481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 </a:t>
            </a:r>
            <a:r>
              <a:rPr lang="cs-CZ" b="1" dirty="0">
                <a:solidFill>
                  <a:srgbClr val="0000DC"/>
                </a:solidFill>
              </a:rPr>
              <a:t>Pertuse – aktuální situace – čerpáno ze zpráv SZÚ</a:t>
            </a:r>
          </a:p>
        </p:txBody>
      </p:sp>
      <p:pic>
        <p:nvPicPr>
          <p:cNvPr id="7" name="Zástupný obsah 6" descr="Obsah obrázku text, snímek obrazovky, řada/pruh, Písmo&#10;&#10;Popis byl vytvořen automaticky">
            <a:extLst>
              <a:ext uri="{FF2B5EF4-FFF2-40B4-BE49-F238E27FC236}">
                <a16:creationId xmlns:a16="http://schemas.microsoft.com/office/drawing/2014/main" id="{02974CE7-BF6B-67F5-9F5B-F56E2F0E12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218" y="1376217"/>
            <a:ext cx="8922327" cy="4904509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0D578E1-40DD-7252-7F73-EA11E476B93F}"/>
              </a:ext>
            </a:extLst>
          </p:cNvPr>
          <p:cNvSpPr txBox="1"/>
          <p:nvPr/>
        </p:nvSpPr>
        <p:spPr>
          <a:xfrm>
            <a:off x="1093862" y="6486258"/>
            <a:ext cx="9890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https://szu.cz/temata-zdravi-a-bezpecnosti/a-z-infekce/d/davivy-kasel-pertuse/aktualni-epidemiologicka-situace-ve-vyskytu-cerneho-kasle-v-cr/</a:t>
            </a:r>
          </a:p>
        </p:txBody>
      </p:sp>
    </p:spTree>
    <p:extLst>
      <p:ext uri="{BB962C8B-B14F-4D97-AF65-F5344CB8AC3E}">
        <p14:creationId xmlns:p14="http://schemas.microsoft.com/office/powerpoint/2010/main" val="3289595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47E2C-68DD-C91B-1BD0-14AAEB99F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00DC"/>
                </a:solidFill>
              </a:rPr>
              <a:t>Pertuse – aktuální situace – čerpáno ze zpráv SZÚ</a:t>
            </a:r>
          </a:p>
        </p:txBody>
      </p:sp>
      <p:pic>
        <p:nvPicPr>
          <p:cNvPr id="5" name="Zástupný obsah 4" descr="Obsah obrázku text, snímek obrazovky, řada/pruh, Písmo&#10;&#10;Popis byl vytvořen automaticky">
            <a:extLst>
              <a:ext uri="{FF2B5EF4-FFF2-40B4-BE49-F238E27FC236}">
                <a16:creationId xmlns:a16="http://schemas.microsoft.com/office/drawing/2014/main" id="{4FD1F124-7A52-9C62-9575-CA6E5D378F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943" y="1825625"/>
            <a:ext cx="6616113" cy="4351338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785F468A-AAA4-4B3F-9478-D130C29A8535}"/>
              </a:ext>
            </a:extLst>
          </p:cNvPr>
          <p:cNvSpPr txBox="1"/>
          <p:nvPr/>
        </p:nvSpPr>
        <p:spPr>
          <a:xfrm>
            <a:off x="1093862" y="6486258"/>
            <a:ext cx="9890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https://szu.cz/temata-zdravi-a-bezpecnosti/a-z-infekce/d/davivy-kasel-pertuse/aktualni-epidemiologicka-situace-ve-vyskytu-cerneho-kasle-v-cr/</a:t>
            </a:r>
          </a:p>
        </p:txBody>
      </p:sp>
    </p:spTree>
    <p:extLst>
      <p:ext uri="{BB962C8B-B14F-4D97-AF65-F5344CB8AC3E}">
        <p14:creationId xmlns:p14="http://schemas.microsoft.com/office/powerpoint/2010/main" val="222219361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25CE74-AB18-90A8-2786-82746381D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Černý kašel – koho a jak chránit?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D8B04A-3904-24FE-0445-31941428F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8243"/>
            <a:ext cx="10515600" cy="4638720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endParaRPr lang="cs-CZ" u="sng" dirty="0"/>
          </a:p>
          <a:p>
            <a:pPr marL="0" indent="0">
              <a:buNone/>
            </a:pPr>
            <a:r>
              <a:rPr lang="cs-CZ" u="sng" dirty="0"/>
              <a:t>Hlavní rizikové skupiny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b="1" dirty="0"/>
              <a:t>novorozenci a neúplně očkovaní kojenci</a:t>
            </a:r>
            <a:r>
              <a:rPr lang="cs-CZ" dirty="0"/>
              <a:t>, vnímavé děti, </a:t>
            </a:r>
            <a:r>
              <a:rPr lang="cs-CZ" dirty="0" err="1"/>
              <a:t>imunokompromitovaní</a:t>
            </a:r>
            <a:endParaRPr lang="cs-CZ" dirty="0"/>
          </a:p>
          <a:p>
            <a:pPr marL="0" indent="0">
              <a:buNone/>
            </a:pPr>
            <a:r>
              <a:rPr lang="cs-CZ" u="sng" dirty="0"/>
              <a:t>Doporučení České </a:t>
            </a:r>
            <a:r>
              <a:rPr lang="cs-CZ" u="sng" dirty="0" err="1"/>
              <a:t>vakcinologické</a:t>
            </a:r>
            <a:r>
              <a:rPr lang="cs-CZ" u="sng" dirty="0"/>
              <a:t> společnosti:</a:t>
            </a:r>
          </a:p>
          <a:p>
            <a:r>
              <a:rPr lang="cs-CZ" dirty="0"/>
              <a:t>v dospělosti absolvovat jednu dávku očkování, nejlépe v 26 letech (přeočkování tetanu)</a:t>
            </a:r>
          </a:p>
          <a:p>
            <a:r>
              <a:rPr lang="cs-CZ" u="sng" dirty="0"/>
              <a:t>ochránit nejvíce vnímavé, tj. novorozence a kojence do 1 roku života</a:t>
            </a:r>
          </a:p>
          <a:p>
            <a:pPr lvl="1"/>
            <a:r>
              <a:rPr lang="cs-CZ" dirty="0" err="1">
                <a:solidFill>
                  <a:srgbClr val="0000DC"/>
                </a:solidFill>
              </a:rPr>
              <a:t>coocon</a:t>
            </a:r>
            <a:r>
              <a:rPr lang="cs-CZ" dirty="0">
                <a:solidFill>
                  <a:srgbClr val="0000DC"/>
                </a:solidFill>
              </a:rPr>
              <a:t> </a:t>
            </a:r>
            <a:r>
              <a:rPr lang="cs-CZ" dirty="0" err="1">
                <a:solidFill>
                  <a:srgbClr val="0000DC"/>
                </a:solidFill>
              </a:rPr>
              <a:t>strategy</a:t>
            </a:r>
            <a:r>
              <a:rPr lang="cs-CZ" dirty="0">
                <a:solidFill>
                  <a:srgbClr val="0000DC"/>
                </a:solidFill>
              </a:rPr>
              <a:t> </a:t>
            </a:r>
            <a:r>
              <a:rPr lang="cs-CZ" dirty="0"/>
              <a:t>– očkujeme všechny pečující o dítě (rodiče, babičky, chůvy, novorozenecké </a:t>
            </a:r>
            <a:r>
              <a:rPr lang="cs-CZ" dirty="0" err="1"/>
              <a:t>setsry</a:t>
            </a:r>
            <a:r>
              <a:rPr lang="cs-CZ" dirty="0"/>
              <a:t>…)</a:t>
            </a:r>
          </a:p>
          <a:p>
            <a:pPr lvl="1"/>
            <a:r>
              <a:rPr lang="cs-CZ" dirty="0">
                <a:solidFill>
                  <a:srgbClr val="0000DC"/>
                </a:solidFill>
              </a:rPr>
              <a:t>očkování nastávajících matek v těhotenství v 3. trimestru </a:t>
            </a:r>
            <a:r>
              <a:rPr lang="cs-CZ" dirty="0"/>
              <a:t>– co nejdříve od 27. </a:t>
            </a:r>
            <a:r>
              <a:rPr lang="cs-CZ" dirty="0" err="1"/>
              <a:t>gt</a:t>
            </a:r>
            <a:r>
              <a:rPr lang="cs-CZ" dirty="0"/>
              <a:t>.</a:t>
            </a:r>
          </a:p>
          <a:p>
            <a:pPr lvl="2"/>
            <a:r>
              <a:rPr lang="cs-CZ" dirty="0"/>
              <a:t>zajistí </a:t>
            </a:r>
            <a:r>
              <a:rPr lang="cs-CZ" dirty="0" err="1"/>
              <a:t>transplacentární</a:t>
            </a:r>
            <a:r>
              <a:rPr lang="cs-CZ" dirty="0"/>
              <a:t> přenos protilátek a ochranu dítěte – pasivní ochrana 2-3měsíce</a:t>
            </a:r>
          </a:p>
          <a:p>
            <a:pPr lvl="2"/>
            <a:r>
              <a:rPr lang="cs-CZ" dirty="0"/>
              <a:t>aktivní ochrana matky </a:t>
            </a:r>
          </a:p>
          <a:p>
            <a:pPr lvl="2"/>
            <a:r>
              <a:rPr lang="cs-CZ" dirty="0"/>
              <a:t>kombinovaná vakcína </a:t>
            </a:r>
            <a:r>
              <a:rPr lang="cs-CZ" dirty="0" err="1"/>
              <a:t>Tdap</a:t>
            </a:r>
            <a:r>
              <a:rPr lang="cs-CZ" dirty="0"/>
              <a:t> – proti tetanu, diftérii a pertusi</a:t>
            </a:r>
          </a:p>
          <a:p>
            <a:pPr lvl="1"/>
            <a:r>
              <a:rPr lang="cs-CZ" dirty="0">
                <a:solidFill>
                  <a:srgbClr val="0000DC"/>
                </a:solidFill>
              </a:rPr>
              <a:t>případně očkovat ihned po porodu </a:t>
            </a:r>
            <a:r>
              <a:rPr lang="cs-CZ" dirty="0"/>
              <a:t>a chránit novorozence před možnými zdroji infekce</a:t>
            </a:r>
          </a:p>
          <a:p>
            <a:pPr lvl="2"/>
            <a:endParaRPr lang="cs-CZ" dirty="0"/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856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2383E8-22F2-DEEE-3C53-2D8F215F3E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864B440-6F57-1CE9-8F85-F3044B2CF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ARI, ILI, SARI – vysvětlení zkratek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6F95997-0E42-09AA-6DAF-10A3950AD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25880"/>
            <a:ext cx="10753200" cy="4732020"/>
          </a:xfrm>
        </p:spPr>
        <p:txBody>
          <a:bodyPr anchor="ctr"/>
          <a:lstStyle/>
          <a:p>
            <a:r>
              <a:rPr lang="cs-CZ" dirty="0"/>
              <a:t>ARI – akutní respirační infekce</a:t>
            </a:r>
          </a:p>
          <a:p>
            <a:r>
              <a:rPr lang="cs-CZ" dirty="0"/>
              <a:t>ILI – influenza </a:t>
            </a:r>
            <a:r>
              <a:rPr lang="cs-CZ" dirty="0" err="1"/>
              <a:t>like</a:t>
            </a:r>
            <a:r>
              <a:rPr lang="cs-CZ" dirty="0"/>
              <a:t> </a:t>
            </a:r>
            <a:r>
              <a:rPr lang="cs-CZ" dirty="0" err="1"/>
              <a:t>illness</a:t>
            </a:r>
            <a:r>
              <a:rPr lang="cs-CZ" dirty="0"/>
              <a:t> = onemocnění podobné chřipce</a:t>
            </a:r>
          </a:p>
          <a:p>
            <a:pPr algn="just"/>
            <a:r>
              <a:rPr lang="cs-CZ" dirty="0"/>
              <a:t>SARI </a:t>
            </a:r>
            <a:r>
              <a:rPr lang="cs-CZ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těžké akutní respirační onemocnění (SARI - Severe </a:t>
            </a:r>
            <a:r>
              <a:rPr lang="cs-CZ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Acute</a:t>
            </a:r>
            <a:r>
              <a:rPr lang="cs-CZ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cs-CZ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Respiratory</a:t>
            </a:r>
            <a:r>
              <a:rPr lang="cs-CZ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cs-CZ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Infection</a:t>
            </a:r>
            <a:r>
              <a:rPr lang="cs-CZ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) </a:t>
            </a:r>
            <a:r>
              <a:rPr lang="cs-CZ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definováno jako „onemocnění s náhlým vzestupem teploty, kašlem a zkrácením dechu nebo ztíženým dýcháním, vyžadující hospitalizaci z důvodu respiračních obtíží“.</a:t>
            </a:r>
          </a:p>
          <a:p>
            <a:pPr algn="just"/>
            <a:r>
              <a:rPr lang="cs-CZ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klinicky závažný případ chřipky – SARI na JIP či ARO s nutnou podporou dýchání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093743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EF6DE56-C1B7-932E-2E85-30562B2BD3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93EE2D-B3FE-D9AE-C4FE-57269C32DA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940C20D-ECF3-C670-2FE8-5C8F0FF39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80823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SARS – Severe </a:t>
            </a:r>
            <a:r>
              <a:rPr lang="cs-CZ" dirty="0" err="1"/>
              <a:t>Acute</a:t>
            </a:r>
            <a:r>
              <a:rPr lang="cs-CZ" dirty="0"/>
              <a:t> </a:t>
            </a:r>
            <a:r>
              <a:rPr lang="cs-CZ" dirty="0" err="1"/>
              <a:t>Respiratory</a:t>
            </a:r>
            <a:r>
              <a:rPr lang="cs-CZ" dirty="0"/>
              <a:t> Syndrome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127928E-A406-67E7-6ACC-76B4602B6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78560"/>
            <a:ext cx="10753200" cy="4139998"/>
          </a:xfrm>
        </p:spPr>
        <p:txBody>
          <a:bodyPr/>
          <a:lstStyle/>
          <a:p>
            <a:r>
              <a:rPr lang="cs-CZ" dirty="0"/>
              <a:t>řazen mezi vysoce nebezpečné nákazy (VNN)</a:t>
            </a:r>
          </a:p>
          <a:p>
            <a:r>
              <a:rPr lang="cs-CZ" dirty="0"/>
              <a:t>původce: SARS-</a:t>
            </a:r>
            <a:r>
              <a:rPr lang="cs-CZ" dirty="0" err="1"/>
              <a:t>CoV</a:t>
            </a:r>
            <a:r>
              <a:rPr lang="cs-CZ" dirty="0"/>
              <a:t>, </a:t>
            </a:r>
            <a:r>
              <a:rPr lang="cs-CZ" dirty="0" err="1"/>
              <a:t>betakoornavirus</a:t>
            </a:r>
            <a:endParaRPr lang="cs-CZ" dirty="0"/>
          </a:p>
          <a:p>
            <a:r>
              <a:rPr lang="cs-CZ" dirty="0"/>
              <a:t>hlavní rezervoár: vrápenci (</a:t>
            </a:r>
            <a:r>
              <a:rPr lang="cs-CZ" i="1" dirty="0" err="1"/>
              <a:t>Rhinolophus</a:t>
            </a:r>
            <a:r>
              <a:rPr lang="cs-CZ" i="1" dirty="0"/>
              <a:t> </a:t>
            </a:r>
            <a:r>
              <a:rPr lang="cs-CZ" i="1" dirty="0" err="1"/>
              <a:t>sinicus</a:t>
            </a:r>
            <a:r>
              <a:rPr lang="cs-CZ" i="1" dirty="0"/>
              <a:t>)</a:t>
            </a:r>
          </a:p>
          <a:p>
            <a:pPr lvl="1"/>
            <a:r>
              <a:rPr lang="cs-CZ" i="1" dirty="0"/>
              <a:t>přenos na další drobné šelmy (cibetky a další)=mezihostitel – přenos na člověka</a:t>
            </a:r>
          </a:p>
          <a:p>
            <a:r>
              <a:rPr lang="cs-CZ" dirty="0"/>
              <a:t>přenos:</a:t>
            </a:r>
          </a:p>
          <a:p>
            <a:pPr lvl="1"/>
            <a:r>
              <a:rPr lang="cs-CZ" dirty="0"/>
              <a:t>virus vylučován respiračními sekrety, močí a stolicí</a:t>
            </a:r>
          </a:p>
          <a:p>
            <a:pPr lvl="1"/>
            <a:r>
              <a:rPr lang="cs-CZ" dirty="0"/>
              <a:t>respirační cestou – přímo, nepřímo</a:t>
            </a:r>
          </a:p>
          <a:p>
            <a:pPr lvl="1"/>
            <a:r>
              <a:rPr lang="cs-CZ" dirty="0"/>
              <a:t>fekálně-orálně</a:t>
            </a:r>
          </a:p>
          <a:p>
            <a:r>
              <a:rPr lang="cs-CZ" dirty="0"/>
              <a:t>ID: 2-14 dní (max.21)</a:t>
            </a:r>
          </a:p>
          <a:p>
            <a:r>
              <a:rPr lang="cs-CZ" dirty="0"/>
              <a:t>klinický obraz: </a:t>
            </a:r>
          </a:p>
          <a:p>
            <a:pPr lvl="1"/>
            <a:r>
              <a:rPr lang="cs-CZ" dirty="0" err="1"/>
              <a:t>chřipkovité</a:t>
            </a:r>
            <a:r>
              <a:rPr lang="cs-CZ" dirty="0"/>
              <a:t> příznaky, respirační symptomy, dyspeptické potíže, atypické pneumonie</a:t>
            </a:r>
          </a:p>
          <a:p>
            <a:pPr lvl="1"/>
            <a:r>
              <a:rPr lang="cs-CZ" dirty="0"/>
              <a:t>U 20% nemocných rozvoj ARDS – </a:t>
            </a:r>
            <a:r>
              <a:rPr lang="cs-CZ" dirty="0" err="1"/>
              <a:t>sy</a:t>
            </a:r>
            <a:r>
              <a:rPr lang="cs-CZ" dirty="0"/>
              <a:t> respirační tísně</a:t>
            </a:r>
          </a:p>
          <a:p>
            <a:pPr lvl="1"/>
            <a:endParaRPr lang="cs-CZ" dirty="0"/>
          </a:p>
          <a:p>
            <a:pPr marL="324000" lvl="1" indent="0">
              <a:buNone/>
            </a:pPr>
            <a:endParaRPr lang="cs-CZ" i="1" dirty="0"/>
          </a:p>
        </p:txBody>
      </p:sp>
      <p:pic>
        <p:nvPicPr>
          <p:cNvPr id="7" name="Obrázek 6" descr="Obsah obrázku savec, netopýr, jeskyně, Netopýr hnědavý&#10;&#10;Popis byl vytvořen automaticky">
            <a:extLst>
              <a:ext uri="{FF2B5EF4-FFF2-40B4-BE49-F238E27FC236}">
                <a16:creationId xmlns:a16="http://schemas.microsoft.com/office/drawing/2014/main" id="{C6D57D4C-C72F-3603-76C7-8E88858CE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832686" y="1298311"/>
            <a:ext cx="20955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001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5520A1-B3BE-4C56-5AAE-6063F0468F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478DDD-54A5-75F5-9D06-E5F259142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SARS – pandemie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883524C-B15D-DDE9-A0D0-DE6BCA586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359001"/>
            <a:ext cx="10753200" cy="4139998"/>
          </a:xfrm>
        </p:spPr>
        <p:txBody>
          <a:bodyPr/>
          <a:lstStyle/>
          <a:p>
            <a:r>
              <a:rPr lang="cs-CZ" b="1" dirty="0"/>
              <a:t>první ukázka potenciálu rychlého šíření infekce v době husté letecké dopravy v 21.stol.</a:t>
            </a:r>
          </a:p>
          <a:p>
            <a:r>
              <a:rPr lang="cs-CZ" b="1" dirty="0"/>
              <a:t>listopad 2002 </a:t>
            </a:r>
            <a:r>
              <a:rPr lang="cs-CZ" dirty="0"/>
              <a:t>- </a:t>
            </a:r>
            <a:r>
              <a:rPr lang="cs-CZ" b="1" dirty="0"/>
              <a:t>první případy </a:t>
            </a:r>
            <a:r>
              <a:rPr lang="cs-CZ" dirty="0"/>
              <a:t>onemocnění popsány u prodejců na zvířecích trzích v Číně v provincii </a:t>
            </a:r>
            <a:r>
              <a:rPr lang="cs-CZ" dirty="0" err="1"/>
              <a:t>Guandong</a:t>
            </a:r>
            <a:endParaRPr lang="cs-CZ" dirty="0"/>
          </a:p>
          <a:p>
            <a:r>
              <a:rPr lang="cs-CZ" dirty="0"/>
              <a:t>během 8 měsíců se onemocnění rozšířilo do 37 zemí světa</a:t>
            </a:r>
          </a:p>
          <a:p>
            <a:pPr lvl="1"/>
            <a:r>
              <a:rPr lang="cs-CZ" dirty="0"/>
              <a:t>nejvíce Kanada a USA</a:t>
            </a:r>
          </a:p>
          <a:p>
            <a:r>
              <a:rPr lang="cs-CZ" dirty="0"/>
              <a:t>celosvětově diagnostikováno </a:t>
            </a:r>
            <a:r>
              <a:rPr lang="cs-CZ" b="1" dirty="0"/>
              <a:t>8273 případů </a:t>
            </a:r>
            <a:r>
              <a:rPr lang="cs-CZ" dirty="0"/>
              <a:t>onemocnění/ 775 úmrtí – </a:t>
            </a:r>
            <a:r>
              <a:rPr lang="cs-CZ" b="1" dirty="0"/>
              <a:t>smrtnost 10%</a:t>
            </a:r>
          </a:p>
          <a:p>
            <a:r>
              <a:rPr lang="cs-CZ" dirty="0"/>
              <a:t>od </a:t>
            </a:r>
            <a:r>
              <a:rPr lang="cs-CZ" b="1" dirty="0"/>
              <a:t>května 2004 </a:t>
            </a:r>
            <a:r>
              <a:rPr lang="cs-CZ" dirty="0"/>
              <a:t>nebylo zaznamenáno </a:t>
            </a:r>
            <a:r>
              <a:rPr lang="cs-CZ" b="1" dirty="0"/>
              <a:t>žádné další onemocnění</a:t>
            </a:r>
          </a:p>
          <a:p>
            <a:r>
              <a:rPr lang="cs-CZ" dirty="0"/>
              <a:t>v ČR nebylo onemocnění potvrzeno</a:t>
            </a:r>
          </a:p>
          <a:p>
            <a:r>
              <a:rPr lang="cs-CZ" b="1" dirty="0"/>
              <a:t>Celosvětová opatření  			           	</a:t>
            </a:r>
          </a:p>
        </p:txBody>
      </p:sp>
    </p:spTree>
    <p:extLst>
      <p:ext uri="{BB962C8B-B14F-4D97-AF65-F5344CB8AC3E}">
        <p14:creationId xmlns:p14="http://schemas.microsoft.com/office/powerpoint/2010/main" val="423998085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9458E4A-19B6-A6EF-A598-7AD9A4052D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82A83F-434E-E6DE-6CCC-EF47692202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34A028D-5E12-12F4-1AE1-04B9C7A3A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MERS – </a:t>
            </a:r>
            <a:r>
              <a:rPr lang="cs-CZ" dirty="0" err="1"/>
              <a:t>Middle</a:t>
            </a:r>
            <a:r>
              <a:rPr lang="cs-CZ" dirty="0"/>
              <a:t> East </a:t>
            </a:r>
            <a:r>
              <a:rPr lang="cs-CZ" dirty="0" err="1"/>
              <a:t>Respiratory</a:t>
            </a:r>
            <a:r>
              <a:rPr lang="cs-CZ" dirty="0"/>
              <a:t> Syndrome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E30D8A0-796A-5F72-1F6E-152A1084F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řazen mezi VNN</a:t>
            </a:r>
          </a:p>
          <a:p>
            <a:r>
              <a:rPr lang="cs-CZ" dirty="0"/>
              <a:t>původce: MERS-CoV</a:t>
            </a:r>
          </a:p>
          <a:p>
            <a:pPr lvl="1"/>
            <a:r>
              <a:rPr lang="cs-CZ" dirty="0"/>
              <a:t>poprvé identifikován 2012</a:t>
            </a:r>
          </a:p>
          <a:p>
            <a:r>
              <a:rPr lang="cs-CZ" dirty="0"/>
              <a:t>rezervoár: velbloudi, netopýři?</a:t>
            </a:r>
          </a:p>
          <a:p>
            <a:r>
              <a:rPr lang="cs-CZ" dirty="0"/>
              <a:t>přenos:</a:t>
            </a:r>
          </a:p>
          <a:p>
            <a:pPr lvl="1"/>
            <a:r>
              <a:rPr lang="cs-CZ" dirty="0"/>
              <a:t>respirační cestou</a:t>
            </a:r>
          </a:p>
          <a:p>
            <a:pPr lvl="1"/>
            <a:r>
              <a:rPr lang="cs-CZ" dirty="0"/>
              <a:t>alimentárně – velbloudí mléko</a:t>
            </a:r>
          </a:p>
          <a:p>
            <a:pPr lvl="1"/>
            <a:r>
              <a:rPr lang="cs-CZ" dirty="0"/>
              <a:t>mezilidský přenos je významný v nemocničním prostředí </a:t>
            </a:r>
          </a:p>
          <a:p>
            <a:r>
              <a:rPr lang="cs-CZ" dirty="0"/>
              <a:t>ID: 5-14 dnů</a:t>
            </a:r>
          </a:p>
          <a:p>
            <a:r>
              <a:rPr lang="cs-CZ" dirty="0"/>
              <a:t>klinický obraz:</a:t>
            </a:r>
          </a:p>
          <a:p>
            <a:pPr lvl="1"/>
            <a:r>
              <a:rPr lang="cs-CZ" dirty="0" err="1"/>
              <a:t>chřipkovité</a:t>
            </a:r>
            <a:r>
              <a:rPr lang="cs-CZ" dirty="0"/>
              <a:t> příznaky – </a:t>
            </a:r>
            <a:r>
              <a:rPr lang="cs-CZ" dirty="0" err="1"/>
              <a:t>sy</a:t>
            </a:r>
            <a:r>
              <a:rPr lang="cs-CZ" dirty="0"/>
              <a:t> akutní respirační tísně </a:t>
            </a:r>
          </a:p>
          <a:p>
            <a:endParaRPr lang="cs-CZ" dirty="0"/>
          </a:p>
        </p:txBody>
      </p:sp>
      <p:pic>
        <p:nvPicPr>
          <p:cNvPr id="7" name="Obrázek 6" descr="Obsah obrázku velbloud, venku, arabský velbloud, Velbloudovití">
            <a:extLst>
              <a:ext uri="{FF2B5EF4-FFF2-40B4-BE49-F238E27FC236}">
                <a16:creationId xmlns:a16="http://schemas.microsoft.com/office/drawing/2014/main" id="{361BC302-21B2-B15E-D41A-4E4633A07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21950" y="1393927"/>
            <a:ext cx="3660449" cy="443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435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D97396A-C588-5AC7-10EB-1F32CF1720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915A763-9131-63EA-8D73-F5E6F8F69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MERS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01F4CC9-0C34-B97D-806F-B6880BF6B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onemocnění vázáno na Arabský poloostrov nebo jeho návštěvu</a:t>
            </a:r>
          </a:p>
          <a:p>
            <a:pPr lvl="1"/>
            <a:r>
              <a:rPr lang="cs-CZ" dirty="0"/>
              <a:t>druhou nejpostiženější zemí je Jižní Korea, kam bylo v r. 2015 onemocnění zavlečeno</a:t>
            </a:r>
          </a:p>
          <a:p>
            <a:r>
              <a:rPr lang="cs-CZ" dirty="0"/>
              <a:t>onemocní především starší muži s komorbiditami</a:t>
            </a:r>
          </a:p>
          <a:p>
            <a:r>
              <a:rPr lang="cs-CZ" dirty="0"/>
              <a:t>šíření nákazy v rodině je vzácné</a:t>
            </a:r>
          </a:p>
          <a:p>
            <a:r>
              <a:rPr lang="cs-CZ" dirty="0"/>
              <a:t>vysoká </a:t>
            </a:r>
            <a:r>
              <a:rPr lang="cs-CZ" b="1" dirty="0"/>
              <a:t>smrtnost</a:t>
            </a:r>
            <a:r>
              <a:rPr lang="cs-CZ" dirty="0"/>
              <a:t> – </a:t>
            </a:r>
            <a:r>
              <a:rPr lang="cs-CZ" b="1" dirty="0"/>
              <a:t>35%</a:t>
            </a:r>
          </a:p>
          <a:p>
            <a:r>
              <a:rPr lang="cs-CZ" dirty="0"/>
              <a:t>od r. 2012 onemocnělo </a:t>
            </a:r>
            <a:r>
              <a:rPr lang="cs-CZ" b="1" dirty="0"/>
              <a:t>více než 2000 osob </a:t>
            </a:r>
            <a:r>
              <a:rPr lang="cs-CZ" dirty="0"/>
              <a:t>z 27 zemí světa/ 700 úmrtí</a:t>
            </a:r>
          </a:p>
          <a:p>
            <a:r>
              <a:rPr lang="cs-CZ" dirty="0"/>
              <a:t>v ČR nebylo onemocnění potvrzeno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014868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387BD82-9D8E-D8F1-6FE2-57171FAD95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326471-346D-8A74-BEBA-5E5192FFF1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4903FC1-2E55-9DFA-9142-E6CBA344F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Legislativa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1BB191A-307A-3E23-C533-F78507F5E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zákon č. </a:t>
            </a:r>
            <a:r>
              <a:rPr lang="cs-CZ" b="1" dirty="0"/>
              <a:t>258/2000 Sb. </a:t>
            </a:r>
            <a:r>
              <a:rPr lang="cs-CZ" i="1" dirty="0"/>
              <a:t>O ochraně veřejného zdraví</a:t>
            </a:r>
          </a:p>
          <a:p>
            <a:endParaRPr lang="cs-CZ" i="1" dirty="0"/>
          </a:p>
          <a:p>
            <a:pPr algn="just"/>
            <a:r>
              <a:rPr lang="cs-CZ" dirty="0"/>
              <a:t>vyhláška č. </a:t>
            </a:r>
            <a:r>
              <a:rPr lang="cs-CZ" b="1" dirty="0"/>
              <a:t>306/2012 Sb.</a:t>
            </a:r>
            <a:r>
              <a:rPr lang="cs-CZ" dirty="0"/>
              <a:t> </a:t>
            </a:r>
            <a:r>
              <a:rPr lang="cs-CZ" i="1" dirty="0"/>
              <a:t>Vyhláška o podmínkách předcházení vzniku a šíření infekčních onemocnění a o hygienických požadavcích na provoz zdravotnických zařízení a vybraných zařízení sociálních služeb</a:t>
            </a:r>
            <a:r>
              <a:rPr lang="cs-CZ" dirty="0"/>
              <a:t>, ve znění pozdějších předpisů</a:t>
            </a:r>
          </a:p>
          <a:p>
            <a:pPr marL="72000" indent="0" algn="just">
              <a:buNone/>
            </a:pPr>
            <a:endParaRPr lang="cs-CZ" dirty="0"/>
          </a:p>
          <a:p>
            <a:pPr algn="just"/>
            <a:r>
              <a:rPr lang="cs-CZ" dirty="0"/>
              <a:t>vyhláška č. </a:t>
            </a:r>
            <a:r>
              <a:rPr lang="cs-CZ" b="1" dirty="0"/>
              <a:t>537/2006 Sb. </a:t>
            </a:r>
            <a:r>
              <a:rPr lang="cs-CZ" i="1" dirty="0"/>
              <a:t>Vyhláška o očkování proti infekčním nemocem, </a:t>
            </a:r>
            <a:r>
              <a:rPr lang="cs-CZ" dirty="0"/>
              <a:t>ve znění pozdějších předpisů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1374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A383CC3-188D-FFEB-5978-C518356479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41172A-592D-4B2A-5AF8-F4DB0FD439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CF87C53-CBD8-9DC8-9A1F-D2E6403FF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Akutní respirační onemocnění - etiologie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93626FB-1134-D329-B726-0E92DE4B58D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39863" y="1692275"/>
            <a:ext cx="3589337" cy="4140200"/>
          </a:xfrm>
        </p:spPr>
        <p:txBody>
          <a:bodyPr/>
          <a:lstStyle/>
          <a:p>
            <a:r>
              <a:rPr lang="cs-CZ" sz="4400" b="1" dirty="0"/>
              <a:t>Viry</a:t>
            </a:r>
          </a:p>
          <a:p>
            <a:r>
              <a:rPr lang="cs-CZ" dirty="0"/>
              <a:t>Nechřipkové viry</a:t>
            </a:r>
          </a:p>
          <a:p>
            <a:pPr lvl="1"/>
            <a:r>
              <a:rPr lang="cs-CZ" sz="2000" dirty="0"/>
              <a:t>Rhinoviry</a:t>
            </a:r>
          </a:p>
          <a:p>
            <a:pPr lvl="1"/>
            <a:r>
              <a:rPr lang="cs-CZ" sz="2000" dirty="0"/>
              <a:t>RS viry</a:t>
            </a:r>
          </a:p>
          <a:p>
            <a:pPr lvl="1"/>
            <a:r>
              <a:rPr lang="cs-CZ" sz="2000" dirty="0"/>
              <a:t>Adenoviry</a:t>
            </a:r>
          </a:p>
          <a:p>
            <a:pPr lvl="1"/>
            <a:r>
              <a:rPr lang="cs-CZ" sz="2000" dirty="0"/>
              <a:t>SARS – Cov2</a:t>
            </a:r>
          </a:p>
          <a:p>
            <a:pPr lvl="1"/>
            <a:r>
              <a:rPr lang="cs-CZ" sz="2000" dirty="0" err="1"/>
              <a:t>Metapneumovirus</a:t>
            </a:r>
            <a:endParaRPr lang="cs-CZ" sz="2000" dirty="0"/>
          </a:p>
          <a:p>
            <a:pPr lvl="1"/>
            <a:r>
              <a:rPr lang="cs-CZ" sz="2000" dirty="0" err="1"/>
              <a:t>Bocavirus</a:t>
            </a:r>
            <a:endParaRPr lang="cs-CZ" sz="2000" dirty="0"/>
          </a:p>
          <a:p>
            <a:pPr lvl="1"/>
            <a:r>
              <a:rPr lang="cs-CZ" sz="2000" dirty="0"/>
              <a:t>Virus </a:t>
            </a:r>
            <a:r>
              <a:rPr lang="cs-CZ" sz="2000" dirty="0" err="1"/>
              <a:t>parainfluenzy</a:t>
            </a:r>
            <a:endParaRPr lang="cs-CZ" sz="2000" dirty="0"/>
          </a:p>
          <a:p>
            <a:pPr lvl="1"/>
            <a:r>
              <a:rPr lang="cs-CZ" sz="2000" dirty="0"/>
              <a:t>EB virus</a:t>
            </a:r>
          </a:p>
          <a:p>
            <a:pPr lvl="1"/>
            <a:endParaRPr lang="cs-CZ" sz="2800" dirty="0"/>
          </a:p>
          <a:p>
            <a:pPr lvl="1"/>
            <a:r>
              <a:rPr lang="cs-CZ" sz="2800" dirty="0"/>
              <a:t>Viry chřipky</a:t>
            </a:r>
          </a:p>
          <a:p>
            <a:pPr lvl="1"/>
            <a:r>
              <a:rPr lang="cs-CZ" sz="2400" dirty="0"/>
              <a:t>Virus chřipky typu A, B</a:t>
            </a:r>
          </a:p>
          <a:p>
            <a:pPr lvl="1"/>
            <a:endParaRPr lang="cs-CZ" sz="2800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42F56D35-4106-B027-E142-C401A4EFCAFC}"/>
              </a:ext>
            </a:extLst>
          </p:cNvPr>
          <p:cNvSpPr txBox="1"/>
          <p:nvPr/>
        </p:nvSpPr>
        <p:spPr>
          <a:xfrm>
            <a:off x="5863066" y="1838960"/>
            <a:ext cx="576469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b="1" dirty="0">
                <a:latin typeface="+mn-lt"/>
              </a:rPr>
              <a:t>Bakterie</a:t>
            </a:r>
          </a:p>
          <a:p>
            <a:pPr algn="l"/>
            <a:r>
              <a:rPr lang="cs-CZ" dirty="0">
                <a:latin typeface="+mn-lt"/>
              </a:rPr>
              <a:t>Streptokoky (Streptococcus </a:t>
            </a:r>
            <a:r>
              <a:rPr lang="cs-CZ" dirty="0" err="1">
                <a:latin typeface="+mn-lt"/>
              </a:rPr>
              <a:t>pneumoniae</a:t>
            </a:r>
            <a:r>
              <a:rPr lang="cs-CZ" dirty="0">
                <a:latin typeface="+mn-lt"/>
              </a:rPr>
              <a:t>, Str. pyogenes)</a:t>
            </a:r>
          </a:p>
          <a:p>
            <a:pPr algn="l"/>
            <a:r>
              <a:rPr lang="cs-CZ" dirty="0" err="1">
                <a:latin typeface="+mn-lt"/>
              </a:rPr>
              <a:t>Neisseria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meningitidis</a:t>
            </a:r>
            <a:endParaRPr lang="cs-CZ" dirty="0">
              <a:latin typeface="+mn-lt"/>
            </a:endParaRPr>
          </a:p>
          <a:p>
            <a:pPr algn="l"/>
            <a:r>
              <a:rPr lang="cs-CZ" dirty="0" err="1">
                <a:latin typeface="+mn-lt"/>
              </a:rPr>
              <a:t>Haemophillus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influenzae</a:t>
            </a:r>
            <a:endParaRPr lang="cs-CZ" dirty="0">
              <a:latin typeface="+mn-lt"/>
            </a:endParaRPr>
          </a:p>
          <a:p>
            <a:pPr algn="l"/>
            <a:r>
              <a:rPr lang="cs-CZ" dirty="0">
                <a:latin typeface="+mn-lt"/>
              </a:rPr>
              <a:t>Chlamydie</a:t>
            </a:r>
          </a:p>
          <a:p>
            <a:pPr algn="l"/>
            <a:r>
              <a:rPr lang="cs-CZ" dirty="0">
                <a:latin typeface="+mn-lt"/>
              </a:rPr>
              <a:t>Mykoplazmata</a:t>
            </a:r>
          </a:p>
        </p:txBody>
      </p:sp>
    </p:spTree>
    <p:extLst>
      <p:ext uri="{BB962C8B-B14F-4D97-AF65-F5344CB8AC3E}">
        <p14:creationId xmlns:p14="http://schemas.microsoft.com/office/powerpoint/2010/main" val="4275870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272DA20-15CE-6153-0B56-57EB6F2044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Zdroj: ÚZIS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8EED9B1-4BDA-AB78-1EE5-799D3EC358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52FEDDD2-A678-8B3E-8FEF-BA295B66A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Nemocnost ARI a ILI v ČR 2019-2024</a:t>
            </a:r>
          </a:p>
        </p:txBody>
      </p:sp>
      <p:pic>
        <p:nvPicPr>
          <p:cNvPr id="7" name="img6.png">
            <a:extLst>
              <a:ext uri="{FF2B5EF4-FFF2-40B4-BE49-F238E27FC236}">
                <a16:creationId xmlns:a16="http://schemas.microsoft.com/office/drawing/2014/main" id="{9C2995A2-8C26-04C2-FD9C-D1703AAF5F45}"/>
              </a:ext>
            </a:extLst>
          </p:cNvPr>
          <p:cNvPicPr>
            <a:picLocks noGrp="1"/>
          </p:cNvPicPr>
          <p:nvPr>
            <p:ph idx="29"/>
          </p:nvPr>
        </p:nvPicPr>
        <p:blipFill>
          <a:blip r:embed="rId2" cstate="print"/>
          <a:stretch>
            <a:fillRect/>
          </a:stretch>
        </p:blipFill>
        <p:spPr>
          <a:xfrm>
            <a:off x="720725" y="2033231"/>
            <a:ext cx="5219700" cy="3477338"/>
          </a:xfrm>
          <a:prstGeom prst="rect">
            <a:avLst/>
          </a:prstGeom>
        </p:spPr>
      </p:pic>
      <p:pic>
        <p:nvPicPr>
          <p:cNvPr id="12" name="img7.png">
            <a:extLst>
              <a:ext uri="{FF2B5EF4-FFF2-40B4-BE49-F238E27FC236}">
                <a16:creationId xmlns:a16="http://schemas.microsoft.com/office/drawing/2014/main" id="{EA86149A-150C-99AE-A329-C94EB98C0C6F}"/>
              </a:ext>
            </a:extLst>
          </p:cNvPr>
          <p:cNvPicPr>
            <a:picLocks noGrp="1"/>
          </p:cNvPicPr>
          <p:nvPr>
            <p:ph idx="30"/>
          </p:nvPr>
        </p:nvPicPr>
        <p:blipFill>
          <a:blip r:embed="rId3" cstate="print"/>
          <a:stretch>
            <a:fillRect/>
          </a:stretch>
        </p:blipFill>
        <p:spPr>
          <a:xfrm>
            <a:off x="6251575" y="2033231"/>
            <a:ext cx="5219700" cy="347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3553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3540</TotalTime>
  <Words>4500</Words>
  <Application>Microsoft Office PowerPoint</Application>
  <PresentationFormat>Širokoúhlá obrazovka</PresentationFormat>
  <Paragraphs>708</Paragraphs>
  <Slides>74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74</vt:i4>
      </vt:variant>
    </vt:vector>
  </HeadingPairs>
  <TitlesOfParts>
    <vt:vector size="82" baseType="lpstr">
      <vt:lpstr>Aptos</vt:lpstr>
      <vt:lpstr>Aptos Display</vt:lpstr>
      <vt:lpstr>Arial</vt:lpstr>
      <vt:lpstr>HelveticaCE-Narrow-Bold</vt:lpstr>
      <vt:lpstr>Tahoma</vt:lpstr>
      <vt:lpstr>Wingdings</vt:lpstr>
      <vt:lpstr>Prezentace_MU_CZ</vt:lpstr>
      <vt:lpstr>Motiv Office</vt:lpstr>
      <vt:lpstr>Respirační nákazy</vt:lpstr>
      <vt:lpstr>Respirační nákazy</vt:lpstr>
      <vt:lpstr>Respirační infekce – na velikosti záleží</vt:lpstr>
      <vt:lpstr>Prezentace aplikace PowerPoint</vt:lpstr>
      <vt:lpstr>Prezentace aplikace PowerPoint</vt:lpstr>
      <vt:lpstr>Akutní respirační infekce (ARI)</vt:lpstr>
      <vt:lpstr>ARI, ILI, SARI – vysvětlení zkratek</vt:lpstr>
      <vt:lpstr>Akutní respirační onemocnění - etiologie</vt:lpstr>
      <vt:lpstr>Nemocnost ARI a ILI v ČR 2019-2024</vt:lpstr>
      <vt:lpstr>Prezentace aplikace PowerPoint</vt:lpstr>
      <vt:lpstr>ARI – obecná preventivní opatření</vt:lpstr>
      <vt:lpstr>Sezónní chřipka (Influenza)  </vt:lpstr>
      <vt:lpstr>Chřipka - epidemie</vt:lpstr>
      <vt:lpstr>Chřipka - původce</vt:lpstr>
      <vt:lpstr>Chřipka - původce</vt:lpstr>
      <vt:lpstr>Chřipka</vt:lpstr>
      <vt:lpstr>Chřipka</vt:lpstr>
      <vt:lpstr>Chřipka - diagnostika</vt:lpstr>
      <vt:lpstr>Chřipka – rizikové skupiny</vt:lpstr>
      <vt:lpstr>Chřipka – prevence = vakcinace</vt:lpstr>
      <vt:lpstr>Chřipka – vakcinace - indikace</vt:lpstr>
      <vt:lpstr>Doporučené složení vakcíny proti chřipce</vt:lpstr>
      <vt:lpstr>Onemocnění RS(respirační syncitiální virus)</vt:lpstr>
      <vt:lpstr>Prezentace aplikace PowerPoint</vt:lpstr>
      <vt:lpstr>Koronaviry</vt:lpstr>
      <vt:lpstr>COVID-19</vt:lpstr>
      <vt:lpstr>COVID-19</vt:lpstr>
      <vt:lpstr>COVID-19 pandemie</vt:lpstr>
      <vt:lpstr>COVID-19 pandemie</vt:lpstr>
      <vt:lpstr>COVID-19 prevence = vakcinace</vt:lpstr>
      <vt:lpstr>Pneumokokové infekce</vt:lpstr>
      <vt:lpstr>Invazivní formy pneumokokových infekcí</vt:lpstr>
      <vt:lpstr>Prezentace aplikace PowerPoint</vt:lpstr>
      <vt:lpstr>Rizikové skupiny IPO</vt:lpstr>
      <vt:lpstr>IPO – prevence = vakcinace</vt:lpstr>
      <vt:lpstr>Respirační infekce-Streptococcus pyogenes</vt:lpstr>
      <vt:lpstr>Respirační infekce-Streptococcus pyogenes</vt:lpstr>
      <vt:lpstr>Respirační infekce-Streptococcus pyogenes</vt:lpstr>
      <vt:lpstr>Respirační infekce-Streptococcus pyogenes</vt:lpstr>
      <vt:lpstr>Meningokoková onemocnění</vt:lpstr>
      <vt:lpstr>Meningokoková onemocnění</vt:lpstr>
      <vt:lpstr>Prezentace aplikace PowerPoint</vt:lpstr>
      <vt:lpstr>Prezentace aplikace PowerPoint</vt:lpstr>
      <vt:lpstr>Prezentace aplikace PowerPoint</vt:lpstr>
      <vt:lpstr>Meningokoková onemocnění – klinika IMO</vt:lpstr>
      <vt:lpstr>Rizikové skupiny</vt:lpstr>
      <vt:lpstr>Meningokokové infekce – opatření při výskytu</vt:lpstr>
      <vt:lpstr>Meningokokové infekce - prevence</vt:lpstr>
      <vt:lpstr>Tuberkulóza</vt:lpstr>
      <vt:lpstr>Prezentace aplikace PowerPoint</vt:lpstr>
      <vt:lpstr>Tuberkulóza -  výskyt ve světě</vt:lpstr>
      <vt:lpstr>Tuberkulóza - původce</vt:lpstr>
      <vt:lpstr>Tuberkulóza</vt:lpstr>
      <vt:lpstr>Tuberkulóza – klinický průběh</vt:lpstr>
      <vt:lpstr>Tuberkulóza – klinický průběh</vt:lpstr>
      <vt:lpstr>Tuberkulóza - diagnostika</vt:lpstr>
      <vt:lpstr>Tuberkulóza</vt:lpstr>
      <vt:lpstr>Tuberkulóza – opatření při výskytu</vt:lpstr>
      <vt:lpstr>Tuberkulóza - surveillance</vt:lpstr>
      <vt:lpstr>Tuberkulóza – situace v ČR</vt:lpstr>
      <vt:lpstr>Tuberkulóza- vakcinace</vt:lpstr>
      <vt:lpstr>TBC – indikace k očkování</vt:lpstr>
      <vt:lpstr>Země s incidencí TBC vyšší než 40/100 tis. obyvatel</vt:lpstr>
      <vt:lpstr>Zajímavost</vt:lpstr>
      <vt:lpstr>Pertuse – černý kašel</vt:lpstr>
      <vt:lpstr>Pertuse historie</vt:lpstr>
      <vt:lpstr> Pertuse – aktuální situace – čerpáno ze zpráv SZÚ</vt:lpstr>
      <vt:lpstr>Pertuse – aktuální situace – čerpáno ze zpráv SZÚ</vt:lpstr>
      <vt:lpstr>Černý kašel – koho a jak chránit?</vt:lpstr>
      <vt:lpstr>SARS – Severe Acute Respiratory Syndrome</vt:lpstr>
      <vt:lpstr>SARS – pandemie</vt:lpstr>
      <vt:lpstr>MERS – Middle East Respiratory Syndrome</vt:lpstr>
      <vt:lpstr>MERS</vt:lpstr>
      <vt:lpstr>Legislativa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Bohdana Rezková</dc:creator>
  <cp:lastModifiedBy>Boháčová Radka</cp:lastModifiedBy>
  <cp:revision>12</cp:revision>
  <cp:lastPrinted>1601-01-01T00:00:00Z</cp:lastPrinted>
  <dcterms:created xsi:type="dcterms:W3CDTF">2024-02-09T10:51:31Z</dcterms:created>
  <dcterms:modified xsi:type="dcterms:W3CDTF">2024-05-13T10:11:36Z</dcterms:modified>
</cp:coreProperties>
</file>