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4"/>
  </p:notesMasterIdLst>
  <p:handoutMasterIdLst>
    <p:handoutMasterId r:id="rId65"/>
  </p:handoutMasterIdLst>
  <p:sldIdLst>
    <p:sldId id="256" r:id="rId2"/>
    <p:sldId id="257" r:id="rId3"/>
    <p:sldId id="260" r:id="rId4"/>
    <p:sldId id="261" r:id="rId5"/>
    <p:sldId id="264" r:id="rId6"/>
    <p:sldId id="265" r:id="rId7"/>
    <p:sldId id="266" r:id="rId8"/>
    <p:sldId id="263" r:id="rId9"/>
    <p:sldId id="277" r:id="rId10"/>
    <p:sldId id="26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8" r:id="rId21"/>
    <p:sldId id="290" r:id="rId22"/>
    <p:sldId id="291" r:id="rId23"/>
    <p:sldId id="292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316" r:id="rId47"/>
    <p:sldId id="317" r:id="rId48"/>
    <p:sldId id="318" r:id="rId49"/>
    <p:sldId id="319" r:id="rId50"/>
    <p:sldId id="320" r:id="rId51"/>
    <p:sldId id="321" r:id="rId52"/>
    <p:sldId id="322" r:id="rId53"/>
    <p:sldId id="323" r:id="rId54"/>
    <p:sldId id="324" r:id="rId55"/>
    <p:sldId id="269" r:id="rId56"/>
    <p:sldId id="270" r:id="rId57"/>
    <p:sldId id="271" r:id="rId58"/>
    <p:sldId id="272" r:id="rId59"/>
    <p:sldId id="273" r:id="rId60"/>
    <p:sldId id="274" r:id="rId61"/>
    <p:sldId id="275" r:id="rId62"/>
    <p:sldId id="276" r:id="rId6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752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371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135563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135563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F7FAEB1-9766-456D-8BF9-89E644D1C52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6438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371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73163" y="1981200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946B5B9-244F-4414-975E-617F86255EF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94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80625-4F49-4DBA-AEA4-3822E581C87A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038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7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MUDr. Michal Jurajda, Ph.D.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Koncepce </a:t>
            </a:r>
            <a:r>
              <a:rPr lang="cs-CZ" dirty="0" smtClean="0"/>
              <a:t>normality/normálnosti </a:t>
            </a:r>
            <a:r>
              <a:rPr lang="cs-CZ" dirty="0"/>
              <a:t>v medicíně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MUDr. Michal Jurajda, Ph.D.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10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statistiky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103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256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43000" y="2057400"/>
            <a:ext cx="7620000" cy="4179888"/>
          </a:xfrm>
        </p:spPr>
        <p:txBody>
          <a:bodyPr/>
          <a:lstStyle/>
          <a:p>
            <a:r>
              <a:rPr lang="cs-CZ"/>
              <a:t>Statistika - věda</a:t>
            </a:r>
            <a:endParaRPr lang="cs-CZ" b="1">
              <a:solidFill>
                <a:srgbClr val="FF0066"/>
              </a:solidFill>
            </a:endParaRPr>
          </a:p>
          <a:p>
            <a:r>
              <a:rPr lang="cs-CZ"/>
              <a:t>Statistika - statisticky vyjádřené šetření</a:t>
            </a:r>
          </a:p>
          <a:p>
            <a:endParaRPr lang="cs-CZ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522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16113"/>
            <a:ext cx="7750175" cy="3240087"/>
          </a:xfrm>
        </p:spPr>
        <p:txBody>
          <a:bodyPr/>
          <a:lstStyle/>
          <a:p>
            <a:r>
              <a:rPr lang="cs-CZ" dirty="0"/>
              <a:t>soubor postupů užívaných při sběru, zpracování a  interpretaci dat směřujících ke </a:t>
            </a:r>
            <a:r>
              <a:rPr lang="cs-CZ" b="1" dirty="0"/>
              <a:t>zlepšení rozhodování</a:t>
            </a:r>
          </a:p>
          <a:p>
            <a:r>
              <a:rPr lang="cs-CZ" dirty="0"/>
              <a:t>Soubor metod, které nám umožňují činit rozumná rozhodnutí v případě </a:t>
            </a:r>
            <a:r>
              <a:rPr lang="cs-CZ" b="1" dirty="0" smtClean="0"/>
              <a:t>nejistoty</a:t>
            </a:r>
            <a:endParaRPr lang="cs-CZ" dirty="0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 dirty="0"/>
              <a:t>Statistika jako věda - definice</a:t>
            </a:r>
          </a:p>
        </p:txBody>
      </p:sp>
    </p:spTree>
    <p:extLst>
      <p:ext uri="{BB962C8B-B14F-4D97-AF65-F5344CB8AC3E}">
        <p14:creationId xmlns:p14="http://schemas.microsoft.com/office/powerpoint/2010/main" val="1085215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724297"/>
            <a:ext cx="7772400" cy="4371703"/>
          </a:xfrm>
        </p:spPr>
        <p:txBody>
          <a:bodyPr/>
          <a:lstStyle/>
          <a:p>
            <a:r>
              <a:rPr lang="cs-CZ" dirty="0"/>
              <a:t>Slovo statistika má stejný původ jako slovo stát</a:t>
            </a:r>
          </a:p>
          <a:p>
            <a:r>
              <a:rPr lang="cs-CZ" dirty="0"/>
              <a:t>Statistika vychází jako matematická věda především z počtu pravděpodobnosti a teorie her.</a:t>
            </a:r>
          </a:p>
          <a:p>
            <a:r>
              <a:rPr lang="cs-CZ" dirty="0"/>
              <a:t>Studuje převážně tak zvané hromadné jevy</a:t>
            </a:r>
          </a:p>
        </p:txBody>
      </p:sp>
    </p:spTree>
    <p:extLst>
      <p:ext uri="{BB962C8B-B14F-4D97-AF65-F5344CB8AC3E}">
        <p14:creationId xmlns:p14="http://schemas.microsoft.com/office/powerpoint/2010/main" val="1672768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Statistika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9588" y="2019301"/>
            <a:ext cx="4276636" cy="4110567"/>
          </a:xfrm>
        </p:spPr>
        <p:txBody>
          <a:bodyPr/>
          <a:lstStyle/>
          <a:p>
            <a:r>
              <a:rPr lang="cs-CZ" sz="2400" b="1" dirty="0"/>
              <a:t>popisná</a:t>
            </a:r>
            <a:r>
              <a:rPr lang="cs-CZ" sz="2400" dirty="0"/>
              <a:t> </a:t>
            </a:r>
          </a:p>
          <a:p>
            <a:pPr lvl="1"/>
            <a:r>
              <a:rPr lang="cs-CZ" dirty="0">
                <a:ea typeface="+mn-ea"/>
                <a:cs typeface="+mn-cs"/>
              </a:rPr>
              <a:t>základní charakteristika získaných dat</a:t>
            </a:r>
          </a:p>
          <a:p>
            <a:r>
              <a:rPr lang="cs-CZ" sz="2400" dirty="0"/>
              <a:t>vyčerpávající šetření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86223" y="2019301"/>
            <a:ext cx="4227147" cy="4114800"/>
          </a:xfrm>
        </p:spPr>
        <p:txBody>
          <a:bodyPr/>
          <a:lstStyle/>
          <a:p>
            <a:r>
              <a:rPr lang="cs-CZ" sz="2400" b="1" dirty="0"/>
              <a:t>analytická, induktivní </a:t>
            </a:r>
          </a:p>
          <a:p>
            <a:pPr lvl="1"/>
            <a:r>
              <a:rPr lang="cs-CZ" dirty="0">
                <a:ea typeface="+mn-ea"/>
                <a:cs typeface="+mn-cs"/>
              </a:rPr>
              <a:t>charakterizace určitého vzorku populace, ze které usuzujeme na vlastnosti celého základního souboru</a:t>
            </a:r>
          </a:p>
          <a:p>
            <a:r>
              <a:rPr lang="cs-CZ" sz="2400" dirty="0"/>
              <a:t>výběr</a:t>
            </a:r>
          </a:p>
        </p:txBody>
      </p:sp>
    </p:spTree>
    <p:extLst>
      <p:ext uri="{BB962C8B-B14F-4D97-AF65-F5344CB8AC3E}">
        <p14:creationId xmlns:p14="http://schemas.microsoft.com/office/powerpoint/2010/main" val="4169244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Statistika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981200"/>
            <a:ext cx="3887788" cy="4114800"/>
          </a:xfrm>
        </p:spPr>
        <p:txBody>
          <a:bodyPr/>
          <a:lstStyle/>
          <a:p>
            <a:r>
              <a:rPr lang="cs-CZ" sz="2400" b="1" dirty="0"/>
              <a:t>testování hypotéz 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1981200"/>
            <a:ext cx="4211637" cy="4114800"/>
          </a:xfrm>
        </p:spPr>
        <p:txBody>
          <a:bodyPr/>
          <a:lstStyle/>
          <a:p>
            <a:r>
              <a:rPr lang="cs-CZ" sz="2400" b="1" dirty="0"/>
              <a:t>explorativní statistika</a:t>
            </a:r>
          </a:p>
          <a:p>
            <a:r>
              <a:rPr lang="cs-CZ" sz="2400" b="1" dirty="0"/>
              <a:t>data </a:t>
            </a:r>
            <a:r>
              <a:rPr lang="cs-CZ" sz="2400" b="1" dirty="0" err="1"/>
              <a:t>mining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757596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 a lékař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„sběratel“ dat</a:t>
            </a:r>
          </a:p>
          <a:p>
            <a:r>
              <a:rPr lang="cs-CZ"/>
              <a:t>„konzument“ výsledků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717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Statistika se zabývá variabilitou měření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Metodologická, přesnost měření</a:t>
            </a:r>
          </a:p>
          <a:p>
            <a:r>
              <a:rPr lang="cs-CZ" dirty="0"/>
              <a:t>Časová, v rámci individua = </a:t>
            </a:r>
            <a:r>
              <a:rPr lang="cs-CZ" b="1" dirty="0" err="1"/>
              <a:t>intraindividuální</a:t>
            </a:r>
            <a:r>
              <a:rPr lang="cs-CZ" dirty="0"/>
              <a:t> variabilita</a:t>
            </a:r>
          </a:p>
          <a:p>
            <a:r>
              <a:rPr lang="cs-CZ" dirty="0" smtClean="0"/>
              <a:t>Populační variabilita = </a:t>
            </a:r>
            <a:r>
              <a:rPr lang="cs-CZ" b="1" dirty="0" err="1" smtClean="0"/>
              <a:t>interindividuální</a:t>
            </a:r>
            <a:r>
              <a:rPr lang="cs-CZ" b="1" dirty="0" smtClean="0"/>
              <a:t> </a:t>
            </a:r>
            <a:r>
              <a:rPr lang="cs-CZ" dirty="0" smtClean="0"/>
              <a:t>variabilita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0456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 opakovaných měření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Sledujeme správnost a přesnost měření</a:t>
            </a:r>
          </a:p>
          <a:p>
            <a:pPr lvl="1"/>
            <a:r>
              <a:rPr lang="cs-CZ" dirty="0" smtClean="0">
                <a:ea typeface="+mn-ea"/>
                <a:cs typeface="+mn-cs"/>
              </a:rPr>
              <a:t>Správné </a:t>
            </a:r>
            <a:r>
              <a:rPr lang="cs-CZ" dirty="0">
                <a:ea typeface="+mn-ea"/>
                <a:cs typeface="+mn-cs"/>
              </a:rPr>
              <a:t>a </a:t>
            </a:r>
            <a:r>
              <a:rPr lang="cs-CZ" dirty="0" smtClean="0">
                <a:ea typeface="+mn-ea"/>
                <a:cs typeface="+mn-cs"/>
              </a:rPr>
              <a:t>přesné měření</a:t>
            </a:r>
            <a:endParaRPr lang="cs-CZ" dirty="0">
              <a:ea typeface="+mn-ea"/>
              <a:cs typeface="+mn-cs"/>
            </a:endParaRPr>
          </a:p>
          <a:p>
            <a:pPr lvl="1"/>
            <a:r>
              <a:rPr lang="cs-CZ" dirty="0">
                <a:ea typeface="+mn-ea"/>
                <a:cs typeface="+mn-cs"/>
              </a:rPr>
              <a:t>Správné a </a:t>
            </a:r>
            <a:r>
              <a:rPr lang="cs-CZ" dirty="0" err="1" smtClean="0">
                <a:ea typeface="+mn-ea"/>
                <a:cs typeface="+mn-cs"/>
              </a:rPr>
              <a:t>nepřené</a:t>
            </a:r>
            <a:r>
              <a:rPr lang="cs-CZ" dirty="0" smtClean="0">
                <a:ea typeface="+mn-ea"/>
                <a:cs typeface="+mn-cs"/>
              </a:rPr>
              <a:t> měření</a:t>
            </a:r>
            <a:endParaRPr lang="cs-CZ" dirty="0">
              <a:ea typeface="+mn-ea"/>
              <a:cs typeface="+mn-cs"/>
            </a:endParaRPr>
          </a:p>
          <a:p>
            <a:pPr lvl="1"/>
            <a:r>
              <a:rPr lang="cs-CZ" dirty="0">
                <a:ea typeface="+mn-ea"/>
                <a:cs typeface="+mn-cs"/>
              </a:rPr>
              <a:t>Nesprávné a </a:t>
            </a:r>
            <a:r>
              <a:rPr lang="cs-CZ" dirty="0" smtClean="0">
                <a:ea typeface="+mn-ea"/>
                <a:cs typeface="+mn-cs"/>
              </a:rPr>
              <a:t>přesné měření</a:t>
            </a:r>
            <a:endParaRPr lang="cs-CZ" dirty="0">
              <a:ea typeface="+mn-ea"/>
              <a:cs typeface="+mn-cs"/>
            </a:endParaRPr>
          </a:p>
          <a:p>
            <a:pPr lvl="1"/>
            <a:r>
              <a:rPr lang="cs-CZ" dirty="0">
                <a:ea typeface="+mn-ea"/>
                <a:cs typeface="+mn-cs"/>
              </a:rPr>
              <a:t>Nesprávné a </a:t>
            </a:r>
            <a:r>
              <a:rPr lang="cs-CZ" dirty="0" smtClean="0">
                <a:ea typeface="+mn-ea"/>
                <a:cs typeface="+mn-cs"/>
              </a:rPr>
              <a:t>nepřesné měření</a:t>
            </a:r>
            <a:endParaRPr lang="cs-CZ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761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 descr="presnos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35100" y="0"/>
            <a:ext cx="6665913" cy="6858000"/>
          </a:xfrm>
        </p:spPr>
      </p:pic>
      <p:pic>
        <p:nvPicPr>
          <p:cNvPr id="81923" name="Picture 3" descr="rozptyl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25" b="18269"/>
          <a:stretch>
            <a:fillRect/>
          </a:stretch>
        </p:blipFill>
        <p:spPr>
          <a:xfrm>
            <a:off x="4859338" y="3429000"/>
            <a:ext cx="3529012" cy="3267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4" name="Picture 4" descr="rozptyl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" r="56705" b="20157"/>
          <a:stretch>
            <a:fillRect/>
          </a:stretch>
        </p:blipFill>
        <p:spPr>
          <a:xfrm>
            <a:off x="1403350" y="30163"/>
            <a:ext cx="3240088" cy="332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747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ÚPF LF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Definice zdraví a nemoci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Normativní subjektivní hodnocení hodnotí schopnosti a cíle</a:t>
            </a:r>
          </a:p>
          <a:p>
            <a:r>
              <a:rPr lang="cs-CZ" altLang="cs-CZ" dirty="0"/>
              <a:t>Funkcionalistické hodnotí optimálnost tělesných funkcí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Variabilita populací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Srovnávání populace s teoretickým předpokladem</a:t>
            </a:r>
          </a:p>
          <a:p>
            <a:r>
              <a:rPr lang="cs-CZ"/>
              <a:t>Srovnávání populací mezi sebou</a:t>
            </a:r>
          </a:p>
        </p:txBody>
      </p:sp>
    </p:spTree>
    <p:extLst>
      <p:ext uri="{BB962C8B-B14F-4D97-AF65-F5344CB8AC3E}">
        <p14:creationId xmlns:p14="http://schemas.microsoft.com/office/powerpoint/2010/main" val="10217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896983"/>
            <a:ext cx="7772400" cy="838200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203269"/>
            <a:ext cx="7772400" cy="4105456"/>
          </a:xfrm>
        </p:spPr>
        <p:txBody>
          <a:bodyPr/>
          <a:lstStyle/>
          <a:p>
            <a:r>
              <a:rPr lang="cs-CZ" dirty="0"/>
              <a:t>data</a:t>
            </a:r>
          </a:p>
          <a:p>
            <a:pPr lvl="1"/>
            <a:r>
              <a:rPr lang="cs-CZ" dirty="0">
                <a:solidFill>
                  <a:srgbClr val="FF0066"/>
                </a:solidFill>
              </a:rPr>
              <a:t>kvalitativní</a:t>
            </a:r>
            <a:endParaRPr lang="cs-CZ" dirty="0"/>
          </a:p>
          <a:p>
            <a:pPr lvl="2"/>
            <a:r>
              <a:rPr lang="cs-CZ" dirty="0"/>
              <a:t>kategoriální, nominální (např. pohlaví)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potřeba kódování</a:t>
            </a:r>
          </a:p>
          <a:p>
            <a:pPr lvl="1"/>
            <a:r>
              <a:rPr lang="cs-CZ" dirty="0">
                <a:solidFill>
                  <a:srgbClr val="FF0066"/>
                </a:solidFill>
              </a:rPr>
              <a:t>kvantitativní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diskrétní x kontinuální (spojitá)</a:t>
            </a:r>
          </a:p>
          <a:p>
            <a:pPr lvl="2"/>
            <a:r>
              <a:rPr lang="cs-CZ" dirty="0"/>
              <a:t>ordinální (např. známky ve škole 1,2,3,4,5)</a:t>
            </a:r>
          </a:p>
          <a:p>
            <a:pPr lvl="2"/>
            <a:r>
              <a:rPr lang="cs-CZ" dirty="0"/>
              <a:t>intervalová</a:t>
            </a:r>
          </a:p>
          <a:p>
            <a:pPr lvl="2"/>
            <a:r>
              <a:rPr lang="cs-CZ" dirty="0"/>
              <a:t>poměrová</a:t>
            </a:r>
          </a:p>
        </p:txBody>
      </p:sp>
    </p:spTree>
    <p:extLst>
      <p:ext uri="{BB962C8B-B14F-4D97-AF65-F5344CB8AC3E}">
        <p14:creationId xmlns:p14="http://schemas.microsoft.com/office/powerpoint/2010/main" val="174948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1158240"/>
            <a:ext cx="7772400" cy="838200"/>
          </a:xfrm>
        </p:spPr>
        <p:txBody>
          <a:bodyPr/>
          <a:lstStyle/>
          <a:p>
            <a:r>
              <a:rPr lang="cs-CZ"/>
              <a:t>Sběr dat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2808514"/>
            <a:ext cx="7772400" cy="4114800"/>
          </a:xfrm>
        </p:spPr>
        <p:txBody>
          <a:bodyPr/>
          <a:lstStyle/>
          <a:p>
            <a:r>
              <a:rPr lang="cs-CZ" dirty="0"/>
              <a:t>měřítka</a:t>
            </a:r>
          </a:p>
          <a:p>
            <a:pPr lvl="1"/>
            <a:r>
              <a:rPr lang="cs-CZ" dirty="0">
                <a:solidFill>
                  <a:srgbClr val="FF0066"/>
                </a:solidFill>
              </a:rPr>
              <a:t>přímo naměřená hodnota</a:t>
            </a:r>
          </a:p>
          <a:p>
            <a:pPr lvl="1"/>
            <a:r>
              <a:rPr lang="cs-CZ" dirty="0">
                <a:solidFill>
                  <a:srgbClr val="FF0066"/>
                </a:solidFill>
              </a:rPr>
              <a:t>intervalové (o kolik?)</a:t>
            </a:r>
          </a:p>
          <a:p>
            <a:pPr lvl="1"/>
            <a:r>
              <a:rPr lang="cs-CZ" dirty="0">
                <a:solidFill>
                  <a:srgbClr val="FF0066"/>
                </a:solidFill>
              </a:rPr>
              <a:t>poměrové (kolikrát?)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3662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1349829"/>
            <a:ext cx="7772400" cy="838200"/>
          </a:xfrm>
        </p:spPr>
        <p:txBody>
          <a:bodyPr/>
          <a:lstStyle/>
          <a:p>
            <a:r>
              <a:rPr lang="cs-CZ" dirty="0"/>
              <a:t>Sběr dat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2743200"/>
            <a:ext cx="7772400" cy="4114800"/>
          </a:xfrm>
        </p:spPr>
        <p:txBody>
          <a:bodyPr/>
          <a:lstStyle/>
          <a:p>
            <a:r>
              <a:rPr lang="cs-CZ" dirty="0"/>
              <a:t>Vztah základní soubor x výběr</a:t>
            </a:r>
          </a:p>
          <a:p>
            <a:pPr lvl="1"/>
            <a:r>
              <a:rPr lang="cs-CZ" dirty="0"/>
              <a:t>každý prvek základního souboru musí mít stejnou pravděpodobnost, že se stane prvkem výběru!!!!</a:t>
            </a:r>
          </a:p>
          <a:p>
            <a:r>
              <a:rPr lang="cs-CZ" dirty="0"/>
              <a:t>Definice výběrových kritérií / kritérií exkluze</a:t>
            </a:r>
          </a:p>
          <a:p>
            <a:r>
              <a:rPr lang="cs-CZ" dirty="0"/>
              <a:t>Opakovatelnost výběru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81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Sběr dat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73163" y="1920240"/>
            <a:ext cx="7772400" cy="4114800"/>
          </a:xfrm>
        </p:spPr>
        <p:txBody>
          <a:bodyPr/>
          <a:lstStyle/>
          <a:p>
            <a:r>
              <a:rPr lang="cs-CZ" dirty="0"/>
              <a:t>Databáze</a:t>
            </a:r>
          </a:p>
          <a:p>
            <a:pPr lvl="1"/>
            <a:r>
              <a:rPr lang="cs-CZ" dirty="0"/>
              <a:t>záznam: nositel znaku</a:t>
            </a:r>
          </a:p>
          <a:p>
            <a:pPr lvl="1"/>
            <a:r>
              <a:rPr lang="cs-CZ" dirty="0"/>
              <a:t>pole: znaky/proměnné</a:t>
            </a:r>
          </a:p>
          <a:p>
            <a:endParaRPr lang="cs-CZ" dirty="0"/>
          </a:p>
        </p:txBody>
      </p:sp>
      <p:graphicFrame>
        <p:nvGraphicFramePr>
          <p:cNvPr id="90116" name="Object 4"/>
          <p:cNvGraphicFramePr>
            <a:graphicFrameLocks noChangeAspect="1"/>
          </p:cNvGraphicFramePr>
          <p:nvPr>
            <p:ph type="tbl" idx="1"/>
          </p:nvPr>
        </p:nvGraphicFramePr>
        <p:xfrm>
          <a:off x="1295400" y="3359150"/>
          <a:ext cx="7848600" cy="349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kument" r:id="rId3" imgW="8926920" imgH="3979800" progId="Word.Document.8">
                  <p:embed/>
                </p:oleObj>
              </mc:Choice>
              <mc:Fallback>
                <p:oleObj name="dokument" r:id="rId3" imgW="8926920" imgH="39798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359150"/>
                        <a:ext cx="7848600" cy="3498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76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Zobrazení dat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866900"/>
            <a:ext cx="7772400" cy="762000"/>
          </a:xfrm>
        </p:spPr>
        <p:txBody>
          <a:bodyPr/>
          <a:lstStyle/>
          <a:p>
            <a:r>
              <a:rPr lang="cs-CZ" dirty="0"/>
              <a:t>tabulka, četnostní tabulka, histogram četností)</a:t>
            </a:r>
          </a:p>
          <a:p>
            <a:endParaRPr lang="cs-CZ" dirty="0"/>
          </a:p>
          <a:p>
            <a:endParaRPr lang="cs-CZ" dirty="0"/>
          </a:p>
        </p:txBody>
      </p:sp>
      <p:grpSp>
        <p:nvGrpSpPr>
          <p:cNvPr id="109572" name="Group 4"/>
          <p:cNvGrpSpPr>
            <a:grpSpLocks/>
          </p:cNvGrpSpPr>
          <p:nvPr/>
        </p:nvGrpSpPr>
        <p:grpSpPr bwMode="auto">
          <a:xfrm>
            <a:off x="1219200" y="2286000"/>
            <a:ext cx="7543800" cy="4191000"/>
            <a:chOff x="768" y="1440"/>
            <a:chExt cx="4752" cy="2640"/>
          </a:xfrm>
        </p:grpSpPr>
        <p:sp>
          <p:nvSpPr>
            <p:cNvPr id="109573" name="Rectangle 5"/>
            <p:cNvSpPr>
              <a:spLocks noChangeArrowheads="1"/>
            </p:cNvSpPr>
            <p:nvPr/>
          </p:nvSpPr>
          <p:spPr bwMode="auto">
            <a:xfrm>
              <a:off x="768" y="1440"/>
              <a:ext cx="4752" cy="2640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cs-CZ" b="1" dirty="0">
                  <a:solidFill>
                    <a:srgbClr val="FF0066"/>
                  </a:solidFill>
                  <a:latin typeface="Arial" panose="020B0604020202020204" pitchFamily="34" charset="0"/>
                </a:rPr>
                <a:t>originální	setříděná	histogram</a:t>
              </a:r>
            </a:p>
            <a:p>
              <a:pPr algn="l"/>
              <a:r>
                <a:rPr lang="cs-CZ" b="1" dirty="0">
                  <a:solidFill>
                    <a:srgbClr val="FF0066"/>
                  </a:solidFill>
                  <a:latin typeface="Arial" panose="020B0604020202020204" pitchFamily="34" charset="0"/>
                </a:rPr>
                <a:t>data		data</a:t>
              </a:r>
            </a:p>
            <a:p>
              <a:pPr algn="l"/>
              <a:r>
                <a:rPr lang="cs-CZ" sz="2000" dirty="0">
                  <a:latin typeface="Arial" panose="020B0604020202020204" pitchFamily="34" charset="0"/>
                </a:rPr>
                <a:t>115		&lt;100: 0</a:t>
              </a:r>
            </a:p>
            <a:p>
              <a:pPr algn="l"/>
              <a:r>
                <a:rPr lang="cs-CZ" sz="2000" dirty="0">
                  <a:latin typeface="Arial" panose="020B0604020202020204" pitchFamily="34" charset="0"/>
                </a:rPr>
                <a:t>135		100-110: 1</a:t>
              </a:r>
            </a:p>
            <a:p>
              <a:pPr algn="l"/>
              <a:r>
                <a:rPr lang="cs-CZ" sz="2000" dirty="0">
                  <a:latin typeface="Arial" panose="020B0604020202020204" pitchFamily="34" charset="0"/>
                </a:rPr>
                <a:t>120		111-120: 0</a:t>
              </a:r>
            </a:p>
            <a:p>
              <a:pPr algn="l"/>
              <a:r>
                <a:rPr lang="cs-CZ" sz="2000" dirty="0">
                  <a:latin typeface="Arial" panose="020B0604020202020204" pitchFamily="34" charset="0"/>
                </a:rPr>
                <a:t>140		121-130: 2</a:t>
              </a:r>
            </a:p>
            <a:p>
              <a:pPr algn="l"/>
              <a:r>
                <a:rPr lang="cs-CZ" sz="2000" dirty="0">
                  <a:latin typeface="Arial" panose="020B0604020202020204" pitchFamily="34" charset="0"/>
                </a:rPr>
                <a:t>125		131-140: 4</a:t>
              </a:r>
            </a:p>
            <a:p>
              <a:pPr algn="l"/>
              <a:r>
                <a:rPr lang="cs-CZ" sz="2000" dirty="0">
                  <a:latin typeface="Arial" panose="020B0604020202020204" pitchFamily="34" charset="0"/>
                </a:rPr>
                <a:t>130		141-150: 8</a:t>
              </a:r>
            </a:p>
            <a:p>
              <a:pPr algn="l"/>
              <a:r>
                <a:rPr lang="cs-CZ" sz="2000" dirty="0">
                  <a:latin typeface="Arial" panose="020B0604020202020204" pitchFamily="34" charset="0"/>
                </a:rPr>
                <a:t>150		151-160: 4</a:t>
              </a:r>
            </a:p>
            <a:p>
              <a:pPr algn="l"/>
              <a:r>
                <a:rPr lang="cs-CZ" sz="2000" dirty="0">
                  <a:latin typeface="Arial" panose="020B0604020202020204" pitchFamily="34" charset="0"/>
                </a:rPr>
                <a:t>145		161-170: 11</a:t>
              </a:r>
            </a:p>
            <a:p>
              <a:pPr algn="l"/>
              <a:r>
                <a:rPr lang="cs-CZ" sz="2000" dirty="0">
                  <a:latin typeface="Arial" panose="020B0604020202020204" pitchFamily="34" charset="0"/>
                </a:rPr>
                <a:t>.		&gt;171: 0</a:t>
              </a:r>
            </a:p>
            <a:p>
              <a:pPr algn="l"/>
              <a:r>
                <a:rPr lang="cs-CZ" sz="2000" dirty="0">
                  <a:latin typeface="Arial" panose="020B0604020202020204" pitchFamily="34" charset="0"/>
                </a:rPr>
                <a:t>.		</a:t>
              </a:r>
            </a:p>
            <a:p>
              <a:pPr algn="l"/>
              <a:r>
                <a:rPr lang="cs-CZ" sz="2000" dirty="0">
                  <a:latin typeface="Arial" panose="020B0604020202020204" pitchFamily="34" charset="0"/>
                </a:rPr>
                <a:t>.		</a:t>
              </a:r>
            </a:p>
          </p:txBody>
        </p:sp>
        <p:graphicFrame>
          <p:nvGraphicFramePr>
            <p:cNvPr id="109574" name="Object 6"/>
            <p:cNvGraphicFramePr>
              <a:graphicFrameLocks noChangeAspect="1"/>
            </p:cNvGraphicFramePr>
            <p:nvPr/>
          </p:nvGraphicFramePr>
          <p:xfrm>
            <a:off x="3071" y="1872"/>
            <a:ext cx="2305" cy="18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" name="list" r:id="rId3" imgW="3810406" imgH="2600680" progId="Excel.Sheet.8">
                    <p:embed/>
                  </p:oleObj>
                </mc:Choice>
                <mc:Fallback>
                  <p:oleObj name="list" r:id="rId3" imgW="3810406" imgH="2600680" progId="Excel.Shee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1" y="1872"/>
                          <a:ext cx="2305" cy="1824"/>
                        </a:xfrm>
                        <a:prstGeom prst="rect">
                          <a:avLst/>
                        </a:prstGeom>
                        <a:solidFill>
                          <a:srgbClr val="CCECFF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1905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423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/>
          <p:cNvSpPr>
            <a:spLocks/>
          </p:cNvSpPr>
          <p:nvPr/>
        </p:nvSpPr>
        <p:spPr bwMode="auto">
          <a:xfrm>
            <a:off x="1890713" y="1809750"/>
            <a:ext cx="5592762" cy="2395538"/>
          </a:xfrm>
          <a:custGeom>
            <a:avLst/>
            <a:gdLst>
              <a:gd name="T0" fmla="*/ 0 w 3523"/>
              <a:gd name="T1" fmla="*/ 1509 h 1509"/>
              <a:gd name="T2" fmla="*/ 621 w 3523"/>
              <a:gd name="T3" fmla="*/ 1430 h 1509"/>
              <a:gd name="T4" fmla="*/ 798 w 3523"/>
              <a:gd name="T5" fmla="*/ 1380 h 1509"/>
              <a:gd name="T6" fmla="*/ 932 w 3523"/>
              <a:gd name="T7" fmla="*/ 1268 h 1509"/>
              <a:gd name="T8" fmla="*/ 1055 w 3523"/>
              <a:gd name="T9" fmla="*/ 1140 h 1509"/>
              <a:gd name="T10" fmla="*/ 1123 w 3523"/>
              <a:gd name="T11" fmla="*/ 994 h 1509"/>
              <a:gd name="T12" fmla="*/ 1363 w 3523"/>
              <a:gd name="T13" fmla="*/ 394 h 1509"/>
              <a:gd name="T14" fmla="*/ 1586 w 3523"/>
              <a:gd name="T15" fmla="*/ 69 h 1509"/>
              <a:gd name="T16" fmla="*/ 1792 w 3523"/>
              <a:gd name="T17" fmla="*/ 0 h 1509"/>
              <a:gd name="T18" fmla="*/ 1954 w 3523"/>
              <a:gd name="T19" fmla="*/ 77 h 1509"/>
              <a:gd name="T20" fmla="*/ 2174 w 3523"/>
              <a:gd name="T21" fmla="*/ 377 h 1509"/>
              <a:gd name="T22" fmla="*/ 2451 w 3523"/>
              <a:gd name="T23" fmla="*/ 985 h 1509"/>
              <a:gd name="T24" fmla="*/ 2520 w 3523"/>
              <a:gd name="T25" fmla="*/ 1149 h 1509"/>
              <a:gd name="T26" fmla="*/ 2623 w 3523"/>
              <a:gd name="T27" fmla="*/ 1285 h 1509"/>
              <a:gd name="T28" fmla="*/ 2726 w 3523"/>
              <a:gd name="T29" fmla="*/ 1363 h 1509"/>
              <a:gd name="T30" fmla="*/ 2889 w 3523"/>
              <a:gd name="T31" fmla="*/ 1431 h 1509"/>
              <a:gd name="T32" fmla="*/ 3523 w 3523"/>
              <a:gd name="T33" fmla="*/ 1509 h 1509"/>
              <a:gd name="T34" fmla="*/ 0 w 3523"/>
              <a:gd name="T35" fmla="*/ 1509 h 1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23" h="1509">
                <a:moveTo>
                  <a:pt x="0" y="1509"/>
                </a:moveTo>
                <a:lnTo>
                  <a:pt x="621" y="1430"/>
                </a:lnTo>
                <a:lnTo>
                  <a:pt x="798" y="1380"/>
                </a:lnTo>
                <a:lnTo>
                  <a:pt x="932" y="1268"/>
                </a:lnTo>
                <a:lnTo>
                  <a:pt x="1055" y="1140"/>
                </a:lnTo>
                <a:lnTo>
                  <a:pt x="1123" y="994"/>
                </a:lnTo>
                <a:lnTo>
                  <a:pt x="1363" y="394"/>
                </a:lnTo>
                <a:lnTo>
                  <a:pt x="1586" y="69"/>
                </a:lnTo>
                <a:lnTo>
                  <a:pt x="1792" y="0"/>
                </a:lnTo>
                <a:lnTo>
                  <a:pt x="1954" y="77"/>
                </a:lnTo>
                <a:lnTo>
                  <a:pt x="2174" y="377"/>
                </a:lnTo>
                <a:lnTo>
                  <a:pt x="2451" y="985"/>
                </a:lnTo>
                <a:lnTo>
                  <a:pt x="2520" y="1149"/>
                </a:lnTo>
                <a:lnTo>
                  <a:pt x="2623" y="1285"/>
                </a:lnTo>
                <a:lnTo>
                  <a:pt x="2726" y="1363"/>
                </a:lnTo>
                <a:lnTo>
                  <a:pt x="2889" y="1431"/>
                </a:lnTo>
                <a:lnTo>
                  <a:pt x="3523" y="1509"/>
                </a:lnTo>
                <a:lnTo>
                  <a:pt x="0" y="1509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132138" y="4365625"/>
            <a:ext cx="30241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hodnota sledované veličiny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 rot="16200000">
            <a:off x="21431" y="2621757"/>
            <a:ext cx="27400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četnost</a:t>
            </a:r>
          </a:p>
        </p:txBody>
      </p:sp>
    </p:spTree>
    <p:extLst>
      <p:ext uri="{BB962C8B-B14F-4D97-AF65-F5344CB8AC3E}">
        <p14:creationId xmlns:p14="http://schemas.microsoft.com/office/powerpoint/2010/main" val="94666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2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25625"/>
              </p:ext>
            </p:extLst>
          </p:nvPr>
        </p:nvGraphicFramePr>
        <p:xfrm>
          <a:off x="5791200" y="4191000"/>
          <a:ext cx="3049588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Graph" r:id="rId3" imgW="5943600" imgH="4457880" progId="STATISTICA.Graph">
                  <p:embed/>
                </p:oleObj>
              </mc:Choice>
              <mc:Fallback>
                <p:oleObj name="Graph" r:id="rId3" imgW="5943600" imgH="4457880" progId="STATISTICA.Grap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191000"/>
                        <a:ext cx="3049588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Zobrazení dat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7023" y="1951037"/>
            <a:ext cx="7772400" cy="762000"/>
          </a:xfrm>
        </p:spPr>
        <p:txBody>
          <a:bodyPr/>
          <a:lstStyle/>
          <a:p>
            <a:r>
              <a:rPr lang="cs-CZ" dirty="0"/>
              <a:t>histogram</a:t>
            </a:r>
          </a:p>
          <a:p>
            <a:r>
              <a:rPr lang="cs-CZ" dirty="0"/>
              <a:t>box and </a:t>
            </a:r>
            <a:r>
              <a:rPr lang="cs-CZ" dirty="0" err="1"/>
              <a:t>whisker</a:t>
            </a:r>
            <a:r>
              <a:rPr lang="cs-CZ" dirty="0"/>
              <a:t> plot </a:t>
            </a:r>
          </a:p>
          <a:p>
            <a:r>
              <a:rPr lang="cs-CZ" dirty="0"/>
              <a:t>sloupcový graf</a:t>
            </a:r>
          </a:p>
          <a:p>
            <a:r>
              <a:rPr lang="cs-CZ" dirty="0"/>
              <a:t>koláčový graf</a:t>
            </a:r>
          </a:p>
          <a:p>
            <a:pPr algn="ctr"/>
            <a:endParaRPr lang="cs-CZ" dirty="0"/>
          </a:p>
          <a:p>
            <a:endParaRPr lang="cs-CZ" dirty="0"/>
          </a:p>
        </p:txBody>
      </p:sp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1066800" y="3962400"/>
          <a:ext cx="3429000" cy="228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Graf" r:id="rId5" imgW="6096090" imgH="4067280" progId="MSGraph.Chart.8">
                  <p:embed followColorScheme="full"/>
                </p:oleObj>
              </mc:Choice>
              <mc:Fallback>
                <p:oleObj name="Graf" r:id="rId5" imgW="6096090" imgH="406728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962400"/>
                        <a:ext cx="3429000" cy="228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3" name="Object 5"/>
          <p:cNvGraphicFramePr>
            <a:graphicFrameLocks noChangeAspect="1"/>
          </p:cNvGraphicFramePr>
          <p:nvPr/>
        </p:nvGraphicFramePr>
        <p:xfrm>
          <a:off x="4267200" y="2362200"/>
          <a:ext cx="2486025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Graf" r:id="rId7" imgW="2486033" imgH="2409750" progId="MSGraph.Chart.8">
                  <p:embed followColorScheme="full"/>
                </p:oleObj>
              </mc:Choice>
              <mc:Fallback>
                <p:oleObj name="Graf" r:id="rId7" imgW="2486033" imgH="240975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362200"/>
                        <a:ext cx="2486025" cy="240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4" name="Object 6"/>
          <p:cNvGraphicFramePr>
            <a:graphicFrameLocks noChangeAspect="1"/>
          </p:cNvGraphicFramePr>
          <p:nvPr/>
        </p:nvGraphicFramePr>
        <p:xfrm>
          <a:off x="5791200" y="0"/>
          <a:ext cx="3352800" cy="251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Graph" r:id="rId9" imgW="5943600" imgH="4457880" progId="STATISTICA.Graph">
                  <p:embed/>
                </p:oleObj>
              </mc:Choice>
              <mc:Fallback>
                <p:oleObj name="Graph" r:id="rId9" imgW="5943600" imgH="4457880" progId="STATISTICA.Grap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0"/>
                        <a:ext cx="3352800" cy="251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937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Zobrazení dat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542903"/>
            <a:ext cx="7772400" cy="5105400"/>
          </a:xfrm>
        </p:spPr>
        <p:txBody>
          <a:bodyPr/>
          <a:lstStyle/>
          <a:p>
            <a:r>
              <a:rPr lang="cs-CZ" dirty="0"/>
              <a:t>Tabulky absolutních četností</a:t>
            </a:r>
          </a:p>
          <a:p>
            <a:r>
              <a:rPr lang="cs-CZ" dirty="0"/>
              <a:t>Relativní četnost</a:t>
            </a:r>
          </a:p>
          <a:p>
            <a:pPr lvl="1"/>
            <a:r>
              <a:rPr lang="cs-CZ" dirty="0"/>
              <a:t>porovnání zastoupení jednotlivých kategorií mezi různě velikými skupinami</a:t>
            </a:r>
          </a:p>
          <a:p>
            <a:pPr lvl="1"/>
            <a:r>
              <a:rPr lang="cs-CZ" dirty="0"/>
              <a:t>vyjádření struktury, vztahu části k celku</a:t>
            </a:r>
          </a:p>
          <a:p>
            <a:pPr lvl="1"/>
            <a:r>
              <a:rPr lang="cs-CZ" dirty="0"/>
              <a:t>indexy pro porovnání vývoje v čase (pevný základ a zřetězený index)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7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Popis dat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Distribuce</a:t>
            </a:r>
          </a:p>
          <a:p>
            <a:pPr lvl="1"/>
            <a:r>
              <a:rPr lang="cs-CZ"/>
              <a:t>normální</a:t>
            </a:r>
          </a:p>
          <a:p>
            <a:pPr lvl="1"/>
            <a:r>
              <a:rPr lang="cs-CZ"/>
              <a:t>Poissonova</a:t>
            </a:r>
          </a:p>
          <a:p>
            <a:pPr lvl="1"/>
            <a:r>
              <a:rPr lang="cs-CZ"/>
              <a:t>binomická</a:t>
            </a:r>
          </a:p>
          <a:p>
            <a:pPr lvl="1"/>
            <a:endParaRPr lang="cs-CZ"/>
          </a:p>
          <a:p>
            <a:r>
              <a:rPr lang="cs-CZ"/>
              <a:t>Testy normality</a:t>
            </a:r>
          </a:p>
          <a:p>
            <a:endParaRPr lang="cs-CZ"/>
          </a:p>
          <a:p>
            <a:pPr lvl="1"/>
            <a:endParaRPr lang="cs-CZ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52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ÚPF LF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Modely zdraví a nemoci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Kontinuální</a:t>
            </a:r>
          </a:p>
          <a:p>
            <a:r>
              <a:rPr lang="cs-CZ" altLang="cs-CZ" dirty="0"/>
              <a:t>Alternativní</a:t>
            </a:r>
          </a:p>
        </p:txBody>
      </p:sp>
    </p:spTree>
    <p:extLst>
      <p:ext uri="{BB962C8B-B14F-4D97-AF65-F5344CB8AC3E}">
        <p14:creationId xmlns:p14="http://schemas.microsoft.com/office/powerpoint/2010/main" val="230349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Popis dat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míry polohy</a:t>
            </a:r>
          </a:p>
          <a:p>
            <a:pPr lvl="1"/>
            <a:r>
              <a:rPr lang="cs-CZ"/>
              <a:t>průměr (</a:t>
            </a:r>
            <a:r>
              <a:rPr lang="cs-CZ">
                <a:sym typeface="Symbol" panose="05050102010706020507" pitchFamily="18" charset="2"/>
              </a:rPr>
              <a:t>)</a:t>
            </a:r>
            <a:endParaRPr lang="cs-CZ"/>
          </a:p>
          <a:p>
            <a:pPr lvl="1"/>
            <a:r>
              <a:rPr lang="cs-CZ"/>
              <a:t>medián (= 50 percentil, frekvenční střed)</a:t>
            </a:r>
          </a:p>
          <a:p>
            <a:pPr lvl="1"/>
            <a:r>
              <a:rPr lang="cs-CZ"/>
              <a:t>modus (= nejčastější hodnota)</a:t>
            </a:r>
          </a:p>
          <a:p>
            <a:pPr lvl="1"/>
            <a:endParaRPr lang="cs-CZ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9338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Popis dat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míry variability</a:t>
            </a:r>
          </a:p>
          <a:p>
            <a:pPr lvl="1"/>
            <a:r>
              <a:rPr lang="cs-CZ"/>
              <a:t>min-max (=rozsah, range)</a:t>
            </a:r>
          </a:p>
          <a:p>
            <a:pPr lvl="1"/>
            <a:r>
              <a:rPr lang="cs-CZ"/>
              <a:t>kvantily (horní 25%, dolní 75%)</a:t>
            </a:r>
          </a:p>
          <a:p>
            <a:pPr lvl="1"/>
            <a:r>
              <a:rPr lang="cs-CZ"/>
              <a:t>směrodatná odchylka (SD, </a:t>
            </a:r>
            <a:r>
              <a:rPr lang="cs-CZ">
                <a:sym typeface="Symbol" panose="05050102010706020507" pitchFamily="18" charset="2"/>
              </a:rPr>
              <a:t></a:t>
            </a:r>
            <a:r>
              <a:rPr lang="cs-CZ"/>
              <a:t>)</a:t>
            </a:r>
          </a:p>
          <a:p>
            <a:pPr lvl="1"/>
            <a:r>
              <a:rPr lang="cs-CZ"/>
              <a:t>rozptyl (</a:t>
            </a:r>
            <a:r>
              <a:rPr lang="cs-CZ">
                <a:sym typeface="Symbol" panose="05050102010706020507" pitchFamily="18" charset="2"/>
              </a:rPr>
              <a:t></a:t>
            </a:r>
            <a:r>
              <a:rPr lang="cs-CZ" baseline="30000">
                <a:sym typeface="Symbol" panose="05050102010706020507" pitchFamily="18" charset="2"/>
              </a:rPr>
              <a:t>2</a:t>
            </a:r>
            <a:r>
              <a:rPr lang="cs-CZ">
                <a:sym typeface="Symbol" panose="05050102010706020507" pitchFamily="18" charset="2"/>
              </a:rPr>
              <a:t>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7700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Normální rozložení</a:t>
            </a:r>
          </a:p>
        </p:txBody>
      </p:sp>
      <p:pic>
        <p:nvPicPr>
          <p:cNvPr id="13321" name="Picture 9" descr="normal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135188"/>
            <a:ext cx="5253038" cy="418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16797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91" name="Group 1039"/>
          <p:cNvGrpSpPr>
            <a:grpSpLocks/>
          </p:cNvGrpSpPr>
          <p:nvPr/>
        </p:nvGrpSpPr>
        <p:grpSpPr bwMode="auto">
          <a:xfrm>
            <a:off x="1676400" y="379413"/>
            <a:ext cx="3886200" cy="3201987"/>
            <a:chOff x="1056" y="192"/>
            <a:chExt cx="2448" cy="2017"/>
          </a:xfrm>
        </p:grpSpPr>
        <p:sp>
          <p:nvSpPr>
            <p:cNvPr id="24578" name="Freeform 1026"/>
            <p:cNvSpPr>
              <a:spLocks/>
            </p:cNvSpPr>
            <p:nvPr/>
          </p:nvSpPr>
          <p:spPr bwMode="auto">
            <a:xfrm>
              <a:off x="1191" y="336"/>
              <a:ext cx="2313" cy="1200"/>
            </a:xfrm>
            <a:custGeom>
              <a:avLst/>
              <a:gdLst>
                <a:gd name="T0" fmla="*/ 0 w 3523"/>
                <a:gd name="T1" fmla="*/ 1509 h 1509"/>
                <a:gd name="T2" fmla="*/ 621 w 3523"/>
                <a:gd name="T3" fmla="*/ 1430 h 1509"/>
                <a:gd name="T4" fmla="*/ 798 w 3523"/>
                <a:gd name="T5" fmla="*/ 1380 h 1509"/>
                <a:gd name="T6" fmla="*/ 932 w 3523"/>
                <a:gd name="T7" fmla="*/ 1268 h 1509"/>
                <a:gd name="T8" fmla="*/ 1055 w 3523"/>
                <a:gd name="T9" fmla="*/ 1140 h 1509"/>
                <a:gd name="T10" fmla="*/ 1123 w 3523"/>
                <a:gd name="T11" fmla="*/ 994 h 1509"/>
                <a:gd name="T12" fmla="*/ 1363 w 3523"/>
                <a:gd name="T13" fmla="*/ 394 h 1509"/>
                <a:gd name="T14" fmla="*/ 1586 w 3523"/>
                <a:gd name="T15" fmla="*/ 69 h 1509"/>
                <a:gd name="T16" fmla="*/ 1792 w 3523"/>
                <a:gd name="T17" fmla="*/ 0 h 1509"/>
                <a:gd name="T18" fmla="*/ 1954 w 3523"/>
                <a:gd name="T19" fmla="*/ 77 h 1509"/>
                <a:gd name="T20" fmla="*/ 2174 w 3523"/>
                <a:gd name="T21" fmla="*/ 377 h 1509"/>
                <a:gd name="T22" fmla="*/ 2451 w 3523"/>
                <a:gd name="T23" fmla="*/ 985 h 1509"/>
                <a:gd name="T24" fmla="*/ 2520 w 3523"/>
                <a:gd name="T25" fmla="*/ 1149 h 1509"/>
                <a:gd name="T26" fmla="*/ 2623 w 3523"/>
                <a:gd name="T27" fmla="*/ 1285 h 1509"/>
                <a:gd name="T28" fmla="*/ 2726 w 3523"/>
                <a:gd name="T29" fmla="*/ 1363 h 1509"/>
                <a:gd name="T30" fmla="*/ 2889 w 3523"/>
                <a:gd name="T31" fmla="*/ 1431 h 1509"/>
                <a:gd name="T32" fmla="*/ 3523 w 3523"/>
                <a:gd name="T33" fmla="*/ 1509 h 1509"/>
                <a:gd name="T34" fmla="*/ 0 w 3523"/>
                <a:gd name="T35" fmla="*/ 1509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23" h="1509">
                  <a:moveTo>
                    <a:pt x="0" y="1509"/>
                  </a:moveTo>
                  <a:lnTo>
                    <a:pt x="621" y="1430"/>
                  </a:lnTo>
                  <a:lnTo>
                    <a:pt x="798" y="1380"/>
                  </a:lnTo>
                  <a:lnTo>
                    <a:pt x="932" y="1268"/>
                  </a:lnTo>
                  <a:lnTo>
                    <a:pt x="1055" y="1140"/>
                  </a:lnTo>
                  <a:lnTo>
                    <a:pt x="1123" y="994"/>
                  </a:lnTo>
                  <a:lnTo>
                    <a:pt x="1363" y="394"/>
                  </a:lnTo>
                  <a:lnTo>
                    <a:pt x="1586" y="69"/>
                  </a:lnTo>
                  <a:lnTo>
                    <a:pt x="1792" y="0"/>
                  </a:lnTo>
                  <a:lnTo>
                    <a:pt x="1954" y="77"/>
                  </a:lnTo>
                  <a:lnTo>
                    <a:pt x="2174" y="377"/>
                  </a:lnTo>
                  <a:lnTo>
                    <a:pt x="2451" y="985"/>
                  </a:lnTo>
                  <a:lnTo>
                    <a:pt x="2520" y="1149"/>
                  </a:lnTo>
                  <a:lnTo>
                    <a:pt x="2623" y="1285"/>
                  </a:lnTo>
                  <a:lnTo>
                    <a:pt x="2726" y="1363"/>
                  </a:lnTo>
                  <a:lnTo>
                    <a:pt x="2889" y="1431"/>
                  </a:lnTo>
                  <a:lnTo>
                    <a:pt x="3523" y="1509"/>
                  </a:lnTo>
                  <a:lnTo>
                    <a:pt x="0" y="1509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581" name="Text Box 1029"/>
            <p:cNvSpPr txBox="1">
              <a:spLocks noChangeArrowheads="1"/>
            </p:cNvSpPr>
            <p:nvPr/>
          </p:nvSpPr>
          <p:spPr bwMode="auto">
            <a:xfrm>
              <a:off x="1056" y="374"/>
              <a:ext cx="8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2000">
                  <a:latin typeface="Arial" panose="020B0604020202020204" pitchFamily="34" charset="0"/>
                </a:rPr>
                <a:t>symetrické</a:t>
              </a:r>
            </a:p>
          </p:txBody>
        </p:sp>
        <p:sp>
          <p:nvSpPr>
            <p:cNvPr id="24583" name="Line 1031"/>
            <p:cNvSpPr>
              <a:spLocks noChangeShapeType="1"/>
            </p:cNvSpPr>
            <p:nvPr/>
          </p:nvSpPr>
          <p:spPr bwMode="auto">
            <a:xfrm>
              <a:off x="2352" y="19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586" name="Text Box 1034"/>
            <p:cNvSpPr txBox="1">
              <a:spLocks noChangeArrowheads="1"/>
            </p:cNvSpPr>
            <p:nvPr/>
          </p:nvSpPr>
          <p:spPr bwMode="auto">
            <a:xfrm>
              <a:off x="1984" y="1632"/>
              <a:ext cx="704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1800" b="1">
                  <a:solidFill>
                    <a:srgbClr val="FF0066"/>
                  </a:solidFill>
                  <a:latin typeface="Arial" panose="020B0604020202020204" pitchFamily="34" charset="0"/>
                </a:rPr>
                <a:t>průměr</a:t>
              </a:r>
            </a:p>
            <a:p>
              <a:r>
                <a:rPr lang="cs-CZ" sz="1800" b="1">
                  <a:solidFill>
                    <a:srgbClr val="FF0066"/>
                  </a:solidFill>
                  <a:latin typeface="Arial" panose="020B0604020202020204" pitchFamily="34" charset="0"/>
                </a:rPr>
                <a:t>=medián</a:t>
              </a:r>
            </a:p>
            <a:p>
              <a:r>
                <a:rPr lang="cs-CZ" sz="1800" b="1">
                  <a:solidFill>
                    <a:srgbClr val="FF0066"/>
                  </a:solidFill>
                  <a:latin typeface="Arial" panose="020B0604020202020204" pitchFamily="34" charset="0"/>
                </a:rPr>
                <a:t>=modus</a:t>
              </a:r>
            </a:p>
          </p:txBody>
        </p:sp>
      </p:grpSp>
      <p:grpSp>
        <p:nvGrpSpPr>
          <p:cNvPr id="24592" name="Group 1040"/>
          <p:cNvGrpSpPr>
            <a:grpSpLocks/>
          </p:cNvGrpSpPr>
          <p:nvPr/>
        </p:nvGrpSpPr>
        <p:grpSpPr bwMode="auto">
          <a:xfrm>
            <a:off x="1662113" y="2667000"/>
            <a:ext cx="7048500" cy="3733800"/>
            <a:chOff x="1047" y="1680"/>
            <a:chExt cx="4440" cy="2352"/>
          </a:xfrm>
        </p:grpSpPr>
        <p:sp>
          <p:nvSpPr>
            <p:cNvPr id="24579" name="Freeform 1027"/>
            <p:cNvSpPr>
              <a:spLocks/>
            </p:cNvSpPr>
            <p:nvPr/>
          </p:nvSpPr>
          <p:spPr bwMode="auto">
            <a:xfrm>
              <a:off x="3072" y="1848"/>
              <a:ext cx="2415" cy="840"/>
            </a:xfrm>
            <a:custGeom>
              <a:avLst/>
              <a:gdLst>
                <a:gd name="T0" fmla="*/ 0 w 2415"/>
                <a:gd name="T1" fmla="*/ 840 h 840"/>
                <a:gd name="T2" fmla="*/ 210 w 2415"/>
                <a:gd name="T3" fmla="*/ 466 h 840"/>
                <a:gd name="T4" fmla="*/ 322 w 2415"/>
                <a:gd name="T5" fmla="*/ 261 h 840"/>
                <a:gd name="T6" fmla="*/ 408 w 2415"/>
                <a:gd name="T7" fmla="*/ 141 h 840"/>
                <a:gd name="T8" fmla="*/ 537 w 2415"/>
                <a:gd name="T9" fmla="*/ 21 h 840"/>
                <a:gd name="T10" fmla="*/ 639 w 2415"/>
                <a:gd name="T11" fmla="*/ 0 h 840"/>
                <a:gd name="T12" fmla="*/ 734 w 2415"/>
                <a:gd name="T13" fmla="*/ 21 h 840"/>
                <a:gd name="T14" fmla="*/ 897 w 2415"/>
                <a:gd name="T15" fmla="*/ 141 h 840"/>
                <a:gd name="T16" fmla="*/ 1025 w 2415"/>
                <a:gd name="T17" fmla="*/ 286 h 840"/>
                <a:gd name="T18" fmla="*/ 1236 w 2415"/>
                <a:gd name="T19" fmla="*/ 429 h 840"/>
                <a:gd name="T20" fmla="*/ 1368 w 2415"/>
                <a:gd name="T21" fmla="*/ 492 h 840"/>
                <a:gd name="T22" fmla="*/ 1471 w 2415"/>
                <a:gd name="T23" fmla="*/ 535 h 840"/>
                <a:gd name="T24" fmla="*/ 1617 w 2415"/>
                <a:gd name="T25" fmla="*/ 603 h 840"/>
                <a:gd name="T26" fmla="*/ 2165 w 2415"/>
                <a:gd name="T27" fmla="*/ 801 h 840"/>
                <a:gd name="T28" fmla="*/ 2367 w 2415"/>
                <a:gd name="T29" fmla="*/ 834 h 840"/>
                <a:gd name="T30" fmla="*/ 2414 w 2415"/>
                <a:gd name="T31" fmla="*/ 835 h 840"/>
                <a:gd name="T32" fmla="*/ 2394 w 2415"/>
                <a:gd name="T33" fmla="*/ 840 h 840"/>
                <a:gd name="T34" fmla="*/ 2415 w 2415"/>
                <a:gd name="T35" fmla="*/ 837 h 840"/>
                <a:gd name="T36" fmla="*/ 2400 w 2415"/>
                <a:gd name="T37" fmla="*/ 840 h 840"/>
                <a:gd name="T38" fmla="*/ 0 w 2415"/>
                <a:gd name="T39" fmla="*/ 84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15" h="840">
                  <a:moveTo>
                    <a:pt x="0" y="840"/>
                  </a:moveTo>
                  <a:lnTo>
                    <a:pt x="210" y="466"/>
                  </a:lnTo>
                  <a:lnTo>
                    <a:pt x="322" y="261"/>
                  </a:lnTo>
                  <a:lnTo>
                    <a:pt x="408" y="141"/>
                  </a:lnTo>
                  <a:lnTo>
                    <a:pt x="537" y="21"/>
                  </a:lnTo>
                  <a:lnTo>
                    <a:pt x="639" y="0"/>
                  </a:lnTo>
                  <a:lnTo>
                    <a:pt x="734" y="21"/>
                  </a:lnTo>
                  <a:lnTo>
                    <a:pt x="897" y="141"/>
                  </a:lnTo>
                  <a:lnTo>
                    <a:pt x="1025" y="286"/>
                  </a:lnTo>
                  <a:lnTo>
                    <a:pt x="1236" y="429"/>
                  </a:lnTo>
                  <a:lnTo>
                    <a:pt x="1368" y="492"/>
                  </a:lnTo>
                  <a:lnTo>
                    <a:pt x="1471" y="535"/>
                  </a:lnTo>
                  <a:lnTo>
                    <a:pt x="1617" y="603"/>
                  </a:lnTo>
                  <a:lnTo>
                    <a:pt x="2165" y="801"/>
                  </a:lnTo>
                  <a:lnTo>
                    <a:pt x="2367" y="834"/>
                  </a:lnTo>
                  <a:lnTo>
                    <a:pt x="2414" y="835"/>
                  </a:lnTo>
                  <a:lnTo>
                    <a:pt x="2394" y="840"/>
                  </a:lnTo>
                  <a:lnTo>
                    <a:pt x="2415" y="837"/>
                  </a:lnTo>
                  <a:lnTo>
                    <a:pt x="2400" y="840"/>
                  </a:lnTo>
                  <a:lnTo>
                    <a:pt x="0" y="84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580" name="Freeform 1028"/>
            <p:cNvSpPr>
              <a:spLocks/>
            </p:cNvSpPr>
            <p:nvPr/>
          </p:nvSpPr>
          <p:spPr bwMode="auto">
            <a:xfrm flipH="1">
              <a:off x="1056" y="3024"/>
              <a:ext cx="2289" cy="840"/>
            </a:xfrm>
            <a:custGeom>
              <a:avLst/>
              <a:gdLst>
                <a:gd name="T0" fmla="*/ 0 w 2415"/>
                <a:gd name="T1" fmla="*/ 840 h 840"/>
                <a:gd name="T2" fmla="*/ 210 w 2415"/>
                <a:gd name="T3" fmla="*/ 466 h 840"/>
                <a:gd name="T4" fmla="*/ 322 w 2415"/>
                <a:gd name="T5" fmla="*/ 261 h 840"/>
                <a:gd name="T6" fmla="*/ 408 w 2415"/>
                <a:gd name="T7" fmla="*/ 141 h 840"/>
                <a:gd name="T8" fmla="*/ 537 w 2415"/>
                <a:gd name="T9" fmla="*/ 21 h 840"/>
                <a:gd name="T10" fmla="*/ 639 w 2415"/>
                <a:gd name="T11" fmla="*/ 0 h 840"/>
                <a:gd name="T12" fmla="*/ 734 w 2415"/>
                <a:gd name="T13" fmla="*/ 21 h 840"/>
                <a:gd name="T14" fmla="*/ 897 w 2415"/>
                <a:gd name="T15" fmla="*/ 141 h 840"/>
                <a:gd name="T16" fmla="*/ 1025 w 2415"/>
                <a:gd name="T17" fmla="*/ 286 h 840"/>
                <a:gd name="T18" fmla="*/ 1236 w 2415"/>
                <a:gd name="T19" fmla="*/ 429 h 840"/>
                <a:gd name="T20" fmla="*/ 1368 w 2415"/>
                <a:gd name="T21" fmla="*/ 492 h 840"/>
                <a:gd name="T22" fmla="*/ 1471 w 2415"/>
                <a:gd name="T23" fmla="*/ 535 h 840"/>
                <a:gd name="T24" fmla="*/ 1617 w 2415"/>
                <a:gd name="T25" fmla="*/ 603 h 840"/>
                <a:gd name="T26" fmla="*/ 2165 w 2415"/>
                <a:gd name="T27" fmla="*/ 801 h 840"/>
                <a:gd name="T28" fmla="*/ 2367 w 2415"/>
                <a:gd name="T29" fmla="*/ 834 h 840"/>
                <a:gd name="T30" fmla="*/ 2414 w 2415"/>
                <a:gd name="T31" fmla="*/ 835 h 840"/>
                <a:gd name="T32" fmla="*/ 2394 w 2415"/>
                <a:gd name="T33" fmla="*/ 840 h 840"/>
                <a:gd name="T34" fmla="*/ 2415 w 2415"/>
                <a:gd name="T35" fmla="*/ 837 h 840"/>
                <a:gd name="T36" fmla="*/ 2400 w 2415"/>
                <a:gd name="T37" fmla="*/ 840 h 840"/>
                <a:gd name="T38" fmla="*/ 0 w 2415"/>
                <a:gd name="T39" fmla="*/ 84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15" h="840">
                  <a:moveTo>
                    <a:pt x="0" y="840"/>
                  </a:moveTo>
                  <a:lnTo>
                    <a:pt x="210" y="466"/>
                  </a:lnTo>
                  <a:lnTo>
                    <a:pt x="322" y="261"/>
                  </a:lnTo>
                  <a:lnTo>
                    <a:pt x="408" y="141"/>
                  </a:lnTo>
                  <a:lnTo>
                    <a:pt x="537" y="21"/>
                  </a:lnTo>
                  <a:lnTo>
                    <a:pt x="639" y="0"/>
                  </a:lnTo>
                  <a:lnTo>
                    <a:pt x="734" y="21"/>
                  </a:lnTo>
                  <a:lnTo>
                    <a:pt x="897" y="141"/>
                  </a:lnTo>
                  <a:lnTo>
                    <a:pt x="1025" y="286"/>
                  </a:lnTo>
                  <a:lnTo>
                    <a:pt x="1236" y="429"/>
                  </a:lnTo>
                  <a:lnTo>
                    <a:pt x="1368" y="492"/>
                  </a:lnTo>
                  <a:lnTo>
                    <a:pt x="1471" y="535"/>
                  </a:lnTo>
                  <a:lnTo>
                    <a:pt x="1617" y="603"/>
                  </a:lnTo>
                  <a:lnTo>
                    <a:pt x="2165" y="801"/>
                  </a:lnTo>
                  <a:lnTo>
                    <a:pt x="2367" y="834"/>
                  </a:lnTo>
                  <a:lnTo>
                    <a:pt x="2414" y="835"/>
                  </a:lnTo>
                  <a:lnTo>
                    <a:pt x="2394" y="840"/>
                  </a:lnTo>
                  <a:lnTo>
                    <a:pt x="2415" y="837"/>
                  </a:lnTo>
                  <a:lnTo>
                    <a:pt x="2400" y="840"/>
                  </a:lnTo>
                  <a:lnTo>
                    <a:pt x="0" y="84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582" name="Text Box 1030"/>
            <p:cNvSpPr txBox="1">
              <a:spLocks noChangeArrowheads="1"/>
            </p:cNvSpPr>
            <p:nvPr/>
          </p:nvSpPr>
          <p:spPr bwMode="auto">
            <a:xfrm>
              <a:off x="1047" y="2419"/>
              <a:ext cx="9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2000">
                  <a:latin typeface="Arial" panose="020B0604020202020204" pitchFamily="34" charset="0"/>
                </a:rPr>
                <a:t>asymetrická</a:t>
              </a:r>
            </a:p>
          </p:txBody>
        </p:sp>
        <p:sp>
          <p:nvSpPr>
            <p:cNvPr id="24584" name="Line 1032"/>
            <p:cNvSpPr>
              <a:spLocks noChangeShapeType="1"/>
            </p:cNvSpPr>
            <p:nvPr/>
          </p:nvSpPr>
          <p:spPr bwMode="auto">
            <a:xfrm>
              <a:off x="3696" y="1680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585" name="Line 1033"/>
            <p:cNvSpPr>
              <a:spLocks noChangeShapeType="1"/>
            </p:cNvSpPr>
            <p:nvPr/>
          </p:nvSpPr>
          <p:spPr bwMode="auto">
            <a:xfrm>
              <a:off x="4032" y="1680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587" name="Text Box 1035"/>
            <p:cNvSpPr txBox="1">
              <a:spLocks noChangeArrowheads="1"/>
            </p:cNvSpPr>
            <p:nvPr/>
          </p:nvSpPr>
          <p:spPr bwMode="auto">
            <a:xfrm>
              <a:off x="3312" y="2928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cs-CZ" sz="1800" b="1">
                  <a:solidFill>
                    <a:srgbClr val="FF0066"/>
                  </a:solidFill>
                  <a:latin typeface="Arial" panose="020B0604020202020204" pitchFamily="34" charset="0"/>
                </a:rPr>
                <a:t>medián</a:t>
              </a:r>
            </a:p>
          </p:txBody>
        </p:sp>
        <p:sp>
          <p:nvSpPr>
            <p:cNvPr id="24588" name="Text Box 1036"/>
            <p:cNvSpPr txBox="1">
              <a:spLocks noChangeArrowheads="1"/>
            </p:cNvSpPr>
            <p:nvPr/>
          </p:nvSpPr>
          <p:spPr bwMode="auto">
            <a:xfrm>
              <a:off x="3600" y="3168"/>
              <a:ext cx="8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cs-CZ" sz="1800" b="1">
                  <a:solidFill>
                    <a:srgbClr val="FF0066"/>
                  </a:solidFill>
                  <a:latin typeface="Arial" panose="020B0604020202020204" pitchFamily="34" charset="0"/>
                </a:rPr>
                <a:t>průměr</a:t>
              </a:r>
            </a:p>
          </p:txBody>
        </p:sp>
        <p:sp>
          <p:nvSpPr>
            <p:cNvPr id="24589" name="Line 1037"/>
            <p:cNvSpPr>
              <a:spLocks noChangeShapeType="1"/>
            </p:cNvSpPr>
            <p:nvPr/>
          </p:nvSpPr>
          <p:spPr bwMode="auto">
            <a:xfrm flipH="1">
              <a:off x="2784" y="2784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590" name="Line 1038"/>
            <p:cNvSpPr>
              <a:spLocks noChangeShapeType="1"/>
            </p:cNvSpPr>
            <p:nvPr/>
          </p:nvSpPr>
          <p:spPr bwMode="auto">
            <a:xfrm>
              <a:off x="2256" y="2832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73100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96" name="Group 12"/>
          <p:cNvGrpSpPr>
            <a:grpSpLocks/>
          </p:cNvGrpSpPr>
          <p:nvPr/>
        </p:nvGrpSpPr>
        <p:grpSpPr bwMode="auto">
          <a:xfrm>
            <a:off x="1890713" y="1371600"/>
            <a:ext cx="5592762" cy="3886200"/>
            <a:chOff x="1191" y="864"/>
            <a:chExt cx="3523" cy="2448"/>
          </a:xfrm>
        </p:grpSpPr>
        <p:sp>
          <p:nvSpPr>
            <p:cNvPr id="16386" name="Freeform 2"/>
            <p:cNvSpPr>
              <a:spLocks/>
            </p:cNvSpPr>
            <p:nvPr/>
          </p:nvSpPr>
          <p:spPr bwMode="auto">
            <a:xfrm>
              <a:off x="1191" y="1140"/>
              <a:ext cx="3523" cy="1509"/>
            </a:xfrm>
            <a:custGeom>
              <a:avLst/>
              <a:gdLst>
                <a:gd name="T0" fmla="*/ 0 w 3523"/>
                <a:gd name="T1" fmla="*/ 1509 h 1509"/>
                <a:gd name="T2" fmla="*/ 621 w 3523"/>
                <a:gd name="T3" fmla="*/ 1430 h 1509"/>
                <a:gd name="T4" fmla="*/ 798 w 3523"/>
                <a:gd name="T5" fmla="*/ 1380 h 1509"/>
                <a:gd name="T6" fmla="*/ 932 w 3523"/>
                <a:gd name="T7" fmla="*/ 1268 h 1509"/>
                <a:gd name="T8" fmla="*/ 1055 w 3523"/>
                <a:gd name="T9" fmla="*/ 1140 h 1509"/>
                <a:gd name="T10" fmla="*/ 1123 w 3523"/>
                <a:gd name="T11" fmla="*/ 994 h 1509"/>
                <a:gd name="T12" fmla="*/ 1363 w 3523"/>
                <a:gd name="T13" fmla="*/ 394 h 1509"/>
                <a:gd name="T14" fmla="*/ 1586 w 3523"/>
                <a:gd name="T15" fmla="*/ 69 h 1509"/>
                <a:gd name="T16" fmla="*/ 1792 w 3523"/>
                <a:gd name="T17" fmla="*/ 0 h 1509"/>
                <a:gd name="T18" fmla="*/ 1954 w 3523"/>
                <a:gd name="T19" fmla="*/ 77 h 1509"/>
                <a:gd name="T20" fmla="*/ 2174 w 3523"/>
                <a:gd name="T21" fmla="*/ 377 h 1509"/>
                <a:gd name="T22" fmla="*/ 2451 w 3523"/>
                <a:gd name="T23" fmla="*/ 985 h 1509"/>
                <a:gd name="T24" fmla="*/ 2520 w 3523"/>
                <a:gd name="T25" fmla="*/ 1149 h 1509"/>
                <a:gd name="T26" fmla="*/ 2623 w 3523"/>
                <a:gd name="T27" fmla="*/ 1285 h 1509"/>
                <a:gd name="T28" fmla="*/ 2726 w 3523"/>
                <a:gd name="T29" fmla="*/ 1363 h 1509"/>
                <a:gd name="T30" fmla="*/ 2889 w 3523"/>
                <a:gd name="T31" fmla="*/ 1431 h 1509"/>
                <a:gd name="T32" fmla="*/ 3523 w 3523"/>
                <a:gd name="T33" fmla="*/ 1509 h 1509"/>
                <a:gd name="T34" fmla="*/ 0 w 3523"/>
                <a:gd name="T35" fmla="*/ 1509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23" h="1509">
                  <a:moveTo>
                    <a:pt x="0" y="1509"/>
                  </a:moveTo>
                  <a:lnTo>
                    <a:pt x="621" y="1430"/>
                  </a:lnTo>
                  <a:lnTo>
                    <a:pt x="798" y="1380"/>
                  </a:lnTo>
                  <a:lnTo>
                    <a:pt x="932" y="1268"/>
                  </a:lnTo>
                  <a:lnTo>
                    <a:pt x="1055" y="1140"/>
                  </a:lnTo>
                  <a:lnTo>
                    <a:pt x="1123" y="994"/>
                  </a:lnTo>
                  <a:lnTo>
                    <a:pt x="1363" y="394"/>
                  </a:lnTo>
                  <a:lnTo>
                    <a:pt x="1586" y="69"/>
                  </a:lnTo>
                  <a:lnTo>
                    <a:pt x="1792" y="0"/>
                  </a:lnTo>
                  <a:lnTo>
                    <a:pt x="1954" y="77"/>
                  </a:lnTo>
                  <a:lnTo>
                    <a:pt x="2174" y="377"/>
                  </a:lnTo>
                  <a:lnTo>
                    <a:pt x="2451" y="985"/>
                  </a:lnTo>
                  <a:lnTo>
                    <a:pt x="2520" y="1149"/>
                  </a:lnTo>
                  <a:lnTo>
                    <a:pt x="2623" y="1285"/>
                  </a:lnTo>
                  <a:lnTo>
                    <a:pt x="2726" y="1363"/>
                  </a:lnTo>
                  <a:lnTo>
                    <a:pt x="2889" y="1431"/>
                  </a:lnTo>
                  <a:lnTo>
                    <a:pt x="3523" y="1509"/>
                  </a:lnTo>
                  <a:lnTo>
                    <a:pt x="0" y="1509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87" name="Line 3"/>
            <p:cNvSpPr>
              <a:spLocks noChangeShapeType="1"/>
            </p:cNvSpPr>
            <p:nvPr/>
          </p:nvSpPr>
          <p:spPr bwMode="auto">
            <a:xfrm>
              <a:off x="2976" y="864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88" name="Line 4"/>
            <p:cNvSpPr>
              <a:spLocks noChangeShapeType="1"/>
            </p:cNvSpPr>
            <p:nvPr/>
          </p:nvSpPr>
          <p:spPr bwMode="auto">
            <a:xfrm>
              <a:off x="3408" y="864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89" name="Line 5"/>
            <p:cNvSpPr>
              <a:spLocks noChangeShapeType="1"/>
            </p:cNvSpPr>
            <p:nvPr/>
          </p:nvSpPr>
          <p:spPr bwMode="auto">
            <a:xfrm>
              <a:off x="2544" y="864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90" name="Line 6"/>
            <p:cNvSpPr>
              <a:spLocks noChangeShapeType="1"/>
            </p:cNvSpPr>
            <p:nvPr/>
          </p:nvSpPr>
          <p:spPr bwMode="auto">
            <a:xfrm>
              <a:off x="3840" y="864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2112" y="864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92" name="Line 8"/>
            <p:cNvSpPr>
              <a:spLocks noChangeShapeType="1"/>
            </p:cNvSpPr>
            <p:nvPr/>
          </p:nvSpPr>
          <p:spPr bwMode="auto">
            <a:xfrm>
              <a:off x="4272" y="864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>
              <a:off x="1680" y="864"/>
              <a:ext cx="0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394" name="Rectangle 10"/>
            <p:cNvSpPr>
              <a:spLocks noChangeArrowheads="1"/>
            </p:cNvSpPr>
            <p:nvPr/>
          </p:nvSpPr>
          <p:spPr bwMode="auto">
            <a:xfrm>
              <a:off x="1536" y="2736"/>
              <a:ext cx="302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/>
            <a:p>
              <a:pPr algn="l"/>
              <a:r>
                <a:rPr lang="cs-CZ" sz="1800" b="1">
                  <a:latin typeface="Arial" panose="020B0604020202020204" pitchFamily="34" charset="0"/>
                </a:rPr>
                <a:t>-3</a:t>
              </a:r>
              <a:r>
                <a:rPr lang="cs-CZ">
                  <a:sym typeface="Symbol" panose="05050102010706020507" pitchFamily="18" charset="2"/>
                </a:rPr>
                <a:t></a:t>
              </a:r>
              <a:r>
                <a:rPr lang="cs-CZ" sz="1800" b="1">
                  <a:latin typeface="Arial" panose="020B0604020202020204" pitchFamily="34" charset="0"/>
                </a:rPr>
                <a:t>     -2</a:t>
              </a:r>
              <a:r>
                <a:rPr lang="cs-CZ">
                  <a:sym typeface="Symbol" panose="05050102010706020507" pitchFamily="18" charset="2"/>
                </a:rPr>
                <a:t></a:t>
              </a:r>
              <a:r>
                <a:rPr lang="cs-CZ" sz="1800" b="1">
                  <a:latin typeface="Arial" panose="020B0604020202020204" pitchFamily="34" charset="0"/>
                </a:rPr>
                <a:t>     -1</a:t>
              </a:r>
              <a:r>
                <a:rPr lang="cs-CZ">
                  <a:sym typeface="Symbol" panose="05050102010706020507" pitchFamily="18" charset="2"/>
                </a:rPr>
                <a:t> </a:t>
              </a:r>
              <a:r>
                <a:rPr lang="cs-CZ" sz="1800" b="1">
                  <a:latin typeface="Arial" panose="020B0604020202020204" pitchFamily="34" charset="0"/>
                </a:rPr>
                <a:t>      </a:t>
              </a:r>
              <a:r>
                <a:rPr lang="cs-CZ" sz="1800" b="1">
                  <a:solidFill>
                    <a:srgbClr val="FF0066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</a:t>
              </a:r>
              <a:r>
                <a:rPr lang="cs-CZ" sz="1800" b="1">
                  <a:latin typeface="Arial" panose="020B0604020202020204" pitchFamily="34" charset="0"/>
                  <a:sym typeface="Symbol" panose="05050102010706020507" pitchFamily="18" charset="2"/>
                </a:rPr>
                <a:t>     +1</a:t>
              </a:r>
              <a:r>
                <a:rPr lang="cs-CZ">
                  <a:sym typeface="Symbol" panose="05050102010706020507" pitchFamily="18" charset="2"/>
                </a:rPr>
                <a:t></a:t>
              </a:r>
              <a:r>
                <a:rPr lang="cs-CZ" sz="1800" b="1">
                  <a:latin typeface="Arial" panose="020B0604020202020204" pitchFamily="34" charset="0"/>
                  <a:sym typeface="Symbol" panose="05050102010706020507" pitchFamily="18" charset="2"/>
                </a:rPr>
                <a:t>    +2</a:t>
              </a:r>
              <a:r>
                <a:rPr lang="cs-CZ">
                  <a:sym typeface="Symbol" panose="05050102010706020507" pitchFamily="18" charset="2"/>
                </a:rPr>
                <a:t></a:t>
              </a:r>
              <a:r>
                <a:rPr lang="cs-CZ" sz="1800" b="1">
                  <a:latin typeface="Arial" panose="020B0604020202020204" pitchFamily="34" charset="0"/>
                  <a:sym typeface="Symbol" panose="05050102010706020507" pitchFamily="18" charset="2"/>
                </a:rPr>
                <a:t>    +3</a:t>
              </a:r>
              <a:r>
                <a:rPr lang="cs-CZ">
                  <a:sym typeface="Symbol" panose="05050102010706020507" pitchFamily="18" charset="2"/>
                </a:rPr>
                <a:t></a:t>
              </a:r>
              <a:endParaRPr lang="cs-CZ" sz="1800" b="1">
                <a:latin typeface="Arial" panose="020B0604020202020204" pitchFamily="34" charset="0"/>
                <a:sym typeface="Symbol" panose="05050102010706020507" pitchFamily="18" charset="2"/>
              </a:endParaRPr>
            </a:p>
            <a:p>
              <a:pPr algn="l"/>
              <a:r>
                <a:rPr lang="cs-CZ" sz="1800" b="1">
                  <a:latin typeface="Arial" panose="020B0604020202020204" pitchFamily="34" charset="0"/>
                  <a:sym typeface="Symbol" panose="05050102010706020507" pitchFamily="18" charset="2"/>
                </a:rPr>
                <a:t>                              </a:t>
              </a:r>
              <a:r>
                <a:rPr lang="cs-CZ" sz="1800" b="1">
                  <a:solidFill>
                    <a:srgbClr val="FF0066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=medián</a:t>
              </a:r>
              <a:endParaRPr lang="cs-CZ" sz="1800" b="1">
                <a:latin typeface="Arial" panose="020B0604020202020204" pitchFamily="34" charset="0"/>
                <a:sym typeface="Symbol" panose="05050102010706020507" pitchFamily="18" charset="2"/>
              </a:endParaRPr>
            </a:p>
            <a:p>
              <a:pPr algn="l"/>
              <a:r>
                <a:rPr lang="cs-CZ" sz="1800" b="1">
                  <a:latin typeface="Arial" panose="020B0604020202020204" pitchFamily="34" charset="0"/>
                  <a:sym typeface="Symbol" panose="05050102010706020507" pitchFamily="18" charset="2"/>
                </a:rPr>
                <a:t>                              </a:t>
              </a:r>
              <a:r>
                <a:rPr lang="cs-CZ" sz="1800" b="1">
                  <a:solidFill>
                    <a:srgbClr val="FF0066"/>
                  </a:solidFill>
                  <a:latin typeface="Arial" panose="020B0604020202020204" pitchFamily="34" charset="0"/>
                  <a:sym typeface="Symbol" panose="05050102010706020507" pitchFamily="18" charset="2"/>
                </a:rPr>
                <a:t>=modus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78769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81" name="Group 29"/>
          <p:cNvGrpSpPr>
            <a:grpSpLocks/>
          </p:cNvGrpSpPr>
          <p:nvPr/>
        </p:nvGrpSpPr>
        <p:grpSpPr bwMode="auto">
          <a:xfrm>
            <a:off x="1890713" y="395288"/>
            <a:ext cx="5592762" cy="6157912"/>
            <a:chOff x="1191" y="153"/>
            <a:chExt cx="3523" cy="3879"/>
          </a:xfrm>
        </p:grpSpPr>
        <p:grpSp>
          <p:nvGrpSpPr>
            <p:cNvPr id="23565" name="Group 13"/>
            <p:cNvGrpSpPr>
              <a:grpSpLocks/>
            </p:cNvGrpSpPr>
            <p:nvPr/>
          </p:nvGrpSpPr>
          <p:grpSpPr bwMode="auto">
            <a:xfrm>
              <a:off x="1191" y="1584"/>
              <a:ext cx="3523" cy="2448"/>
              <a:chOff x="1191" y="864"/>
              <a:chExt cx="3523" cy="2448"/>
            </a:xfrm>
          </p:grpSpPr>
          <p:sp>
            <p:nvSpPr>
              <p:cNvPr id="23566" name="Freeform 14"/>
              <p:cNvSpPr>
                <a:spLocks/>
              </p:cNvSpPr>
              <p:nvPr/>
            </p:nvSpPr>
            <p:spPr bwMode="auto">
              <a:xfrm>
                <a:off x="1191" y="1140"/>
                <a:ext cx="3523" cy="1509"/>
              </a:xfrm>
              <a:custGeom>
                <a:avLst/>
                <a:gdLst>
                  <a:gd name="T0" fmla="*/ 0 w 3523"/>
                  <a:gd name="T1" fmla="*/ 1509 h 1509"/>
                  <a:gd name="T2" fmla="*/ 621 w 3523"/>
                  <a:gd name="T3" fmla="*/ 1430 h 1509"/>
                  <a:gd name="T4" fmla="*/ 798 w 3523"/>
                  <a:gd name="T5" fmla="*/ 1380 h 1509"/>
                  <a:gd name="T6" fmla="*/ 932 w 3523"/>
                  <a:gd name="T7" fmla="*/ 1268 h 1509"/>
                  <a:gd name="T8" fmla="*/ 1055 w 3523"/>
                  <a:gd name="T9" fmla="*/ 1140 h 1509"/>
                  <a:gd name="T10" fmla="*/ 1123 w 3523"/>
                  <a:gd name="T11" fmla="*/ 994 h 1509"/>
                  <a:gd name="T12" fmla="*/ 1363 w 3523"/>
                  <a:gd name="T13" fmla="*/ 394 h 1509"/>
                  <a:gd name="T14" fmla="*/ 1586 w 3523"/>
                  <a:gd name="T15" fmla="*/ 69 h 1509"/>
                  <a:gd name="T16" fmla="*/ 1792 w 3523"/>
                  <a:gd name="T17" fmla="*/ 0 h 1509"/>
                  <a:gd name="T18" fmla="*/ 1954 w 3523"/>
                  <a:gd name="T19" fmla="*/ 77 h 1509"/>
                  <a:gd name="T20" fmla="*/ 2174 w 3523"/>
                  <a:gd name="T21" fmla="*/ 377 h 1509"/>
                  <a:gd name="T22" fmla="*/ 2451 w 3523"/>
                  <a:gd name="T23" fmla="*/ 985 h 1509"/>
                  <a:gd name="T24" fmla="*/ 2520 w 3523"/>
                  <a:gd name="T25" fmla="*/ 1149 h 1509"/>
                  <a:gd name="T26" fmla="*/ 2623 w 3523"/>
                  <a:gd name="T27" fmla="*/ 1285 h 1509"/>
                  <a:gd name="T28" fmla="*/ 2726 w 3523"/>
                  <a:gd name="T29" fmla="*/ 1363 h 1509"/>
                  <a:gd name="T30" fmla="*/ 2889 w 3523"/>
                  <a:gd name="T31" fmla="*/ 1431 h 1509"/>
                  <a:gd name="T32" fmla="*/ 3523 w 3523"/>
                  <a:gd name="T33" fmla="*/ 1509 h 1509"/>
                  <a:gd name="T34" fmla="*/ 0 w 3523"/>
                  <a:gd name="T35" fmla="*/ 1509 h 1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523" h="1509">
                    <a:moveTo>
                      <a:pt x="0" y="1509"/>
                    </a:moveTo>
                    <a:lnTo>
                      <a:pt x="621" y="1430"/>
                    </a:lnTo>
                    <a:lnTo>
                      <a:pt x="798" y="1380"/>
                    </a:lnTo>
                    <a:lnTo>
                      <a:pt x="932" y="1268"/>
                    </a:lnTo>
                    <a:lnTo>
                      <a:pt x="1055" y="1140"/>
                    </a:lnTo>
                    <a:lnTo>
                      <a:pt x="1123" y="994"/>
                    </a:lnTo>
                    <a:lnTo>
                      <a:pt x="1363" y="394"/>
                    </a:lnTo>
                    <a:lnTo>
                      <a:pt x="1586" y="69"/>
                    </a:lnTo>
                    <a:lnTo>
                      <a:pt x="1792" y="0"/>
                    </a:lnTo>
                    <a:lnTo>
                      <a:pt x="1954" y="77"/>
                    </a:lnTo>
                    <a:lnTo>
                      <a:pt x="2174" y="377"/>
                    </a:lnTo>
                    <a:lnTo>
                      <a:pt x="2451" y="985"/>
                    </a:lnTo>
                    <a:lnTo>
                      <a:pt x="2520" y="1149"/>
                    </a:lnTo>
                    <a:lnTo>
                      <a:pt x="2623" y="1285"/>
                    </a:lnTo>
                    <a:lnTo>
                      <a:pt x="2726" y="1363"/>
                    </a:lnTo>
                    <a:lnTo>
                      <a:pt x="2889" y="1431"/>
                    </a:lnTo>
                    <a:lnTo>
                      <a:pt x="3523" y="1509"/>
                    </a:lnTo>
                    <a:lnTo>
                      <a:pt x="0" y="1509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567" name="Line 15"/>
              <p:cNvSpPr>
                <a:spLocks noChangeShapeType="1"/>
              </p:cNvSpPr>
              <p:nvPr/>
            </p:nvSpPr>
            <p:spPr bwMode="auto">
              <a:xfrm>
                <a:off x="2976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568" name="Line 16"/>
              <p:cNvSpPr>
                <a:spLocks noChangeShapeType="1"/>
              </p:cNvSpPr>
              <p:nvPr/>
            </p:nvSpPr>
            <p:spPr bwMode="auto">
              <a:xfrm>
                <a:off x="3408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569" name="Line 17"/>
              <p:cNvSpPr>
                <a:spLocks noChangeShapeType="1"/>
              </p:cNvSpPr>
              <p:nvPr/>
            </p:nvSpPr>
            <p:spPr bwMode="auto">
              <a:xfrm>
                <a:off x="2544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570" name="Line 18"/>
              <p:cNvSpPr>
                <a:spLocks noChangeShapeType="1"/>
              </p:cNvSpPr>
              <p:nvPr/>
            </p:nvSpPr>
            <p:spPr bwMode="auto">
              <a:xfrm>
                <a:off x="3840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571" name="Line 19"/>
              <p:cNvSpPr>
                <a:spLocks noChangeShapeType="1"/>
              </p:cNvSpPr>
              <p:nvPr/>
            </p:nvSpPr>
            <p:spPr bwMode="auto">
              <a:xfrm>
                <a:off x="2112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572" name="Line 20"/>
              <p:cNvSpPr>
                <a:spLocks noChangeShapeType="1"/>
              </p:cNvSpPr>
              <p:nvPr/>
            </p:nvSpPr>
            <p:spPr bwMode="auto">
              <a:xfrm>
                <a:off x="4272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573" name="Line 21"/>
              <p:cNvSpPr>
                <a:spLocks noChangeShapeType="1"/>
              </p:cNvSpPr>
              <p:nvPr/>
            </p:nvSpPr>
            <p:spPr bwMode="auto">
              <a:xfrm>
                <a:off x="1680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574" name="Rectangle 22"/>
              <p:cNvSpPr>
                <a:spLocks noChangeArrowheads="1"/>
              </p:cNvSpPr>
              <p:nvPr/>
            </p:nvSpPr>
            <p:spPr bwMode="auto">
              <a:xfrm>
                <a:off x="1536" y="2736"/>
                <a:ext cx="3024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algn="l"/>
                <a:r>
                  <a:rPr lang="cs-CZ" sz="1800" b="1">
                    <a:latin typeface="Arial" panose="020B0604020202020204" pitchFamily="34" charset="0"/>
                  </a:rPr>
                  <a:t>-3</a:t>
                </a:r>
                <a:r>
                  <a:rPr lang="cs-CZ">
                    <a:sym typeface="Symbol" panose="05050102010706020507" pitchFamily="18" charset="2"/>
                  </a:rPr>
                  <a:t></a:t>
                </a:r>
                <a:r>
                  <a:rPr lang="cs-CZ" sz="1800" b="1">
                    <a:latin typeface="Arial" panose="020B0604020202020204" pitchFamily="34" charset="0"/>
                  </a:rPr>
                  <a:t>     -2</a:t>
                </a:r>
                <a:r>
                  <a:rPr lang="cs-CZ">
                    <a:sym typeface="Symbol" panose="05050102010706020507" pitchFamily="18" charset="2"/>
                  </a:rPr>
                  <a:t></a:t>
                </a:r>
                <a:r>
                  <a:rPr lang="cs-CZ" sz="1800" b="1">
                    <a:latin typeface="Arial" panose="020B0604020202020204" pitchFamily="34" charset="0"/>
                  </a:rPr>
                  <a:t>     -1</a:t>
                </a:r>
                <a:r>
                  <a:rPr lang="cs-CZ">
                    <a:sym typeface="Symbol" panose="05050102010706020507" pitchFamily="18" charset="2"/>
                  </a:rPr>
                  <a:t> </a:t>
                </a:r>
                <a:r>
                  <a:rPr lang="cs-CZ" sz="1800" b="1">
                    <a:latin typeface="Arial" panose="020B0604020202020204" pitchFamily="34" charset="0"/>
                  </a:rPr>
                  <a:t>      </a:t>
                </a:r>
                <a:r>
                  <a:rPr lang="cs-CZ" sz="1800" b="1">
                    <a:solidFill>
                      <a:srgbClr val="FF0066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</a:t>
                </a:r>
                <a:r>
                  <a:rPr lang="cs-CZ" sz="1800" b="1">
                    <a:latin typeface="Arial" panose="020B0604020202020204" pitchFamily="34" charset="0"/>
                    <a:sym typeface="Symbol" panose="05050102010706020507" pitchFamily="18" charset="2"/>
                  </a:rPr>
                  <a:t>     +1</a:t>
                </a:r>
                <a:r>
                  <a:rPr lang="cs-CZ">
                    <a:sym typeface="Symbol" panose="05050102010706020507" pitchFamily="18" charset="2"/>
                  </a:rPr>
                  <a:t></a:t>
                </a:r>
                <a:r>
                  <a:rPr lang="cs-CZ" sz="1800" b="1">
                    <a:latin typeface="Arial" panose="020B0604020202020204" pitchFamily="34" charset="0"/>
                    <a:sym typeface="Symbol" panose="05050102010706020507" pitchFamily="18" charset="2"/>
                  </a:rPr>
                  <a:t>    +2</a:t>
                </a:r>
                <a:r>
                  <a:rPr lang="cs-CZ">
                    <a:sym typeface="Symbol" panose="05050102010706020507" pitchFamily="18" charset="2"/>
                  </a:rPr>
                  <a:t></a:t>
                </a:r>
                <a:r>
                  <a:rPr lang="cs-CZ" sz="1800" b="1">
                    <a:latin typeface="Arial" panose="020B0604020202020204" pitchFamily="34" charset="0"/>
                    <a:sym typeface="Symbol" panose="05050102010706020507" pitchFamily="18" charset="2"/>
                  </a:rPr>
                  <a:t>    +3</a:t>
                </a:r>
                <a:r>
                  <a:rPr lang="cs-CZ">
                    <a:sym typeface="Symbol" panose="05050102010706020507" pitchFamily="18" charset="2"/>
                  </a:rPr>
                  <a:t></a:t>
                </a:r>
                <a:endParaRPr lang="cs-CZ" sz="1800" b="1">
                  <a:latin typeface="Arial" panose="020B0604020202020204" pitchFamily="34" charset="0"/>
                  <a:sym typeface="Symbol" panose="05050102010706020507" pitchFamily="18" charset="2"/>
                </a:endParaRPr>
              </a:p>
              <a:p>
                <a:pPr algn="l"/>
                <a:r>
                  <a:rPr lang="cs-CZ" sz="1800" b="1">
                    <a:latin typeface="Arial" panose="020B0604020202020204" pitchFamily="34" charset="0"/>
                    <a:sym typeface="Symbol" panose="05050102010706020507" pitchFamily="18" charset="2"/>
                  </a:rPr>
                  <a:t>                              </a:t>
                </a:r>
                <a:r>
                  <a:rPr lang="cs-CZ" sz="1800" b="1">
                    <a:solidFill>
                      <a:srgbClr val="FF0066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=medián</a:t>
                </a:r>
                <a:endParaRPr lang="cs-CZ" sz="1800" b="1">
                  <a:latin typeface="Arial" panose="020B0604020202020204" pitchFamily="34" charset="0"/>
                  <a:sym typeface="Symbol" panose="05050102010706020507" pitchFamily="18" charset="2"/>
                </a:endParaRPr>
              </a:p>
              <a:p>
                <a:pPr algn="l"/>
                <a:r>
                  <a:rPr lang="cs-CZ" sz="1800" b="1">
                    <a:latin typeface="Arial" panose="020B0604020202020204" pitchFamily="34" charset="0"/>
                    <a:sym typeface="Symbol" panose="05050102010706020507" pitchFamily="18" charset="2"/>
                  </a:rPr>
                  <a:t>                              </a:t>
                </a:r>
                <a:r>
                  <a:rPr lang="cs-CZ" sz="1800" b="1">
                    <a:solidFill>
                      <a:srgbClr val="FF0066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=modus</a:t>
                </a:r>
              </a:p>
            </p:txBody>
          </p:sp>
        </p:grpSp>
        <p:sp>
          <p:nvSpPr>
            <p:cNvPr id="23575" name="AutoShape 23"/>
            <p:cNvSpPr>
              <a:spLocks/>
            </p:cNvSpPr>
            <p:nvPr/>
          </p:nvSpPr>
          <p:spPr bwMode="auto">
            <a:xfrm rot="-5341772">
              <a:off x="2851" y="931"/>
              <a:ext cx="251" cy="863"/>
            </a:xfrm>
            <a:prstGeom prst="rightBrace">
              <a:avLst>
                <a:gd name="adj1" fmla="val 2865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576" name="AutoShape 24"/>
            <p:cNvSpPr>
              <a:spLocks/>
            </p:cNvSpPr>
            <p:nvPr/>
          </p:nvSpPr>
          <p:spPr bwMode="auto">
            <a:xfrm rot="-5341772">
              <a:off x="2849" y="67"/>
              <a:ext cx="251" cy="1728"/>
            </a:xfrm>
            <a:prstGeom prst="rightBrace">
              <a:avLst>
                <a:gd name="adj1" fmla="val 5737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577" name="AutoShape 25"/>
            <p:cNvSpPr>
              <a:spLocks/>
            </p:cNvSpPr>
            <p:nvPr/>
          </p:nvSpPr>
          <p:spPr bwMode="auto">
            <a:xfrm rot="-5341772">
              <a:off x="2849" y="-779"/>
              <a:ext cx="251" cy="2592"/>
            </a:xfrm>
            <a:prstGeom prst="rightBrace">
              <a:avLst>
                <a:gd name="adj1" fmla="val 8605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578" name="Text Box 26"/>
            <p:cNvSpPr txBox="1">
              <a:spLocks noChangeArrowheads="1"/>
            </p:cNvSpPr>
            <p:nvPr/>
          </p:nvSpPr>
          <p:spPr bwMode="auto">
            <a:xfrm>
              <a:off x="2764" y="1017"/>
              <a:ext cx="4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1800">
                  <a:latin typeface="Arial" panose="020B0604020202020204" pitchFamily="34" charset="0"/>
                </a:rPr>
                <a:t>68%</a:t>
              </a:r>
            </a:p>
          </p:txBody>
        </p:sp>
        <p:sp>
          <p:nvSpPr>
            <p:cNvPr id="23579" name="Text Box 27"/>
            <p:cNvSpPr txBox="1">
              <a:spLocks noChangeArrowheads="1"/>
            </p:cNvSpPr>
            <p:nvPr/>
          </p:nvSpPr>
          <p:spPr bwMode="auto">
            <a:xfrm>
              <a:off x="2704" y="585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1800">
                  <a:latin typeface="Arial" panose="020B0604020202020204" pitchFamily="34" charset="0"/>
                </a:rPr>
                <a:t>95,5%</a:t>
              </a:r>
            </a:p>
          </p:txBody>
        </p:sp>
        <p:sp>
          <p:nvSpPr>
            <p:cNvPr id="23580" name="Text Box 28"/>
            <p:cNvSpPr txBox="1">
              <a:spLocks noChangeArrowheads="1"/>
            </p:cNvSpPr>
            <p:nvPr/>
          </p:nvSpPr>
          <p:spPr bwMode="auto">
            <a:xfrm>
              <a:off x="2714" y="153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1800">
                  <a:latin typeface="Arial" panose="020B0604020202020204" pitchFamily="34" charset="0"/>
                </a:rPr>
                <a:t>99,7%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67713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772400" cy="1371600"/>
          </a:xfrm>
        </p:spPr>
        <p:txBody>
          <a:bodyPr/>
          <a:lstStyle/>
          <a:p>
            <a:r>
              <a:rPr lang="cs-CZ"/>
              <a:t>Variabilita - příčiny</a:t>
            </a:r>
          </a:p>
        </p:txBody>
      </p:sp>
      <p:grpSp>
        <p:nvGrpSpPr>
          <p:cNvPr id="21563" name="Group 59"/>
          <p:cNvGrpSpPr>
            <a:grpSpLocks/>
          </p:cNvGrpSpPr>
          <p:nvPr/>
        </p:nvGrpSpPr>
        <p:grpSpPr bwMode="auto">
          <a:xfrm>
            <a:off x="1116013" y="2057400"/>
            <a:ext cx="3760787" cy="1828800"/>
            <a:chOff x="1056" y="1296"/>
            <a:chExt cx="2016" cy="1152"/>
          </a:xfrm>
        </p:grpSpPr>
        <p:sp>
          <p:nvSpPr>
            <p:cNvPr id="21507" name="Rectangle 3"/>
            <p:cNvSpPr>
              <a:spLocks noChangeArrowheads="1"/>
            </p:cNvSpPr>
            <p:nvPr/>
          </p:nvSpPr>
          <p:spPr bwMode="auto">
            <a:xfrm>
              <a:off x="1056" y="1296"/>
              <a:ext cx="2016" cy="1152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cs-CZ" sz="2000">
                  <a:latin typeface="Arial" panose="020B0604020202020204" pitchFamily="34" charset="0"/>
                </a:rPr>
                <a:t>opakovaná měření, např. teploty</a:t>
              </a:r>
            </a:p>
            <a:p>
              <a:pPr algn="r"/>
              <a:r>
                <a:rPr lang="cs-CZ" sz="2000">
                  <a:latin typeface="Arial" panose="020B0604020202020204" pitchFamily="34" charset="0"/>
                </a:rPr>
                <a:t>18,2°C</a:t>
              </a:r>
            </a:p>
            <a:p>
              <a:pPr algn="r"/>
              <a:r>
                <a:rPr lang="cs-CZ" sz="2000">
                  <a:latin typeface="Arial" panose="020B0604020202020204" pitchFamily="34" charset="0"/>
                </a:rPr>
                <a:t>18,5°C</a:t>
              </a:r>
            </a:p>
            <a:p>
              <a:pPr algn="r"/>
              <a:r>
                <a:rPr lang="cs-CZ" sz="2000">
                  <a:latin typeface="Arial" panose="020B0604020202020204" pitchFamily="34" charset="0"/>
                </a:rPr>
                <a:t>19,1°C</a:t>
              </a:r>
            </a:p>
            <a:p>
              <a:pPr algn="r"/>
              <a:r>
                <a:rPr lang="cs-CZ" sz="2000">
                  <a:latin typeface="Arial" panose="020B0604020202020204" pitchFamily="34" charset="0"/>
                </a:rPr>
                <a:t>18,7°C</a:t>
              </a:r>
            </a:p>
          </p:txBody>
        </p:sp>
        <p:grpSp>
          <p:nvGrpSpPr>
            <p:cNvPr id="21515" name="Group 11"/>
            <p:cNvGrpSpPr>
              <a:grpSpLocks/>
            </p:cNvGrpSpPr>
            <p:nvPr/>
          </p:nvGrpSpPr>
          <p:grpSpPr bwMode="auto">
            <a:xfrm>
              <a:off x="1152" y="1584"/>
              <a:ext cx="528" cy="768"/>
              <a:chOff x="1152" y="1152"/>
              <a:chExt cx="528" cy="768"/>
            </a:xfrm>
          </p:grpSpPr>
          <p:sp>
            <p:nvSpPr>
              <p:cNvPr id="21508" name="AutoShape 4"/>
              <p:cNvSpPr>
                <a:spLocks noChangeArrowheads="1"/>
              </p:cNvSpPr>
              <p:nvPr/>
            </p:nvSpPr>
            <p:spPr bwMode="auto">
              <a:xfrm>
                <a:off x="1152" y="1392"/>
                <a:ext cx="432" cy="528"/>
              </a:xfrm>
              <a:prstGeom prst="can">
                <a:avLst>
                  <a:gd name="adj" fmla="val 30556"/>
                </a:avLst>
              </a:prstGeom>
              <a:solidFill>
                <a:srgbClr val="99CCFF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10" name="Line 6"/>
              <p:cNvSpPr>
                <a:spLocks noChangeShapeType="1"/>
              </p:cNvSpPr>
              <p:nvPr/>
            </p:nvSpPr>
            <p:spPr bwMode="auto">
              <a:xfrm>
                <a:off x="1344" y="1248"/>
                <a:ext cx="0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13" name="Freeform 9"/>
              <p:cNvSpPr>
                <a:spLocks/>
              </p:cNvSpPr>
              <p:nvPr/>
            </p:nvSpPr>
            <p:spPr bwMode="auto">
              <a:xfrm>
                <a:off x="1392" y="1152"/>
                <a:ext cx="288" cy="192"/>
              </a:xfrm>
              <a:custGeom>
                <a:avLst/>
                <a:gdLst>
                  <a:gd name="T0" fmla="*/ 0 w 480"/>
                  <a:gd name="T1" fmla="*/ 256 h 368"/>
                  <a:gd name="T2" fmla="*/ 96 w 480"/>
                  <a:gd name="T3" fmla="*/ 352 h 368"/>
                  <a:gd name="T4" fmla="*/ 144 w 480"/>
                  <a:gd name="T5" fmla="*/ 160 h 368"/>
                  <a:gd name="T6" fmla="*/ 192 w 480"/>
                  <a:gd name="T7" fmla="*/ 304 h 368"/>
                  <a:gd name="T8" fmla="*/ 240 w 480"/>
                  <a:gd name="T9" fmla="*/ 112 h 368"/>
                  <a:gd name="T10" fmla="*/ 384 w 480"/>
                  <a:gd name="T11" fmla="*/ 160 h 368"/>
                  <a:gd name="T12" fmla="*/ 384 w 480"/>
                  <a:gd name="T13" fmla="*/ 16 h 368"/>
                  <a:gd name="T14" fmla="*/ 480 w 480"/>
                  <a:gd name="T15" fmla="*/ 64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80" h="368">
                    <a:moveTo>
                      <a:pt x="0" y="256"/>
                    </a:moveTo>
                    <a:cubicBezTo>
                      <a:pt x="36" y="312"/>
                      <a:pt x="72" y="368"/>
                      <a:pt x="96" y="352"/>
                    </a:cubicBezTo>
                    <a:cubicBezTo>
                      <a:pt x="120" y="336"/>
                      <a:pt x="128" y="168"/>
                      <a:pt x="144" y="160"/>
                    </a:cubicBezTo>
                    <a:cubicBezTo>
                      <a:pt x="160" y="152"/>
                      <a:pt x="176" y="312"/>
                      <a:pt x="192" y="304"/>
                    </a:cubicBezTo>
                    <a:cubicBezTo>
                      <a:pt x="208" y="296"/>
                      <a:pt x="208" y="136"/>
                      <a:pt x="240" y="112"/>
                    </a:cubicBezTo>
                    <a:cubicBezTo>
                      <a:pt x="272" y="88"/>
                      <a:pt x="360" y="176"/>
                      <a:pt x="384" y="160"/>
                    </a:cubicBezTo>
                    <a:cubicBezTo>
                      <a:pt x="408" y="144"/>
                      <a:pt x="368" y="32"/>
                      <a:pt x="384" y="16"/>
                    </a:cubicBezTo>
                    <a:cubicBezTo>
                      <a:pt x="400" y="0"/>
                      <a:pt x="440" y="32"/>
                      <a:pt x="480" y="64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9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grpSp>
        <p:nvGrpSpPr>
          <p:cNvPr id="21554" name="Group 50"/>
          <p:cNvGrpSpPr>
            <a:grpSpLocks/>
          </p:cNvGrpSpPr>
          <p:nvPr/>
        </p:nvGrpSpPr>
        <p:grpSpPr bwMode="auto">
          <a:xfrm>
            <a:off x="5105400" y="3429000"/>
            <a:ext cx="3200400" cy="1752600"/>
            <a:chOff x="960" y="2592"/>
            <a:chExt cx="2016" cy="1104"/>
          </a:xfrm>
        </p:grpSpPr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960" y="2592"/>
              <a:ext cx="2016" cy="110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cs-CZ" sz="2000">
                  <a:latin typeface="Arial" panose="020B0604020202020204" pitchFamily="34" charset="0"/>
                </a:rPr>
                <a:t>variabilita výšky v populaci</a:t>
              </a:r>
            </a:p>
            <a:p>
              <a:pPr algn="r"/>
              <a:r>
                <a:rPr lang="cs-CZ" sz="2000">
                  <a:latin typeface="Arial" panose="020B0604020202020204" pitchFamily="34" charset="0"/>
                </a:rPr>
                <a:t>180cm</a:t>
              </a:r>
            </a:p>
            <a:p>
              <a:pPr algn="r"/>
              <a:r>
                <a:rPr lang="cs-CZ" sz="2000">
                  <a:latin typeface="Arial" panose="020B0604020202020204" pitchFamily="34" charset="0"/>
                </a:rPr>
                <a:t>175cm</a:t>
              </a:r>
            </a:p>
            <a:p>
              <a:pPr algn="r"/>
              <a:r>
                <a:rPr lang="cs-CZ" sz="2000">
                  <a:latin typeface="Arial" panose="020B0604020202020204" pitchFamily="34" charset="0"/>
                </a:rPr>
                <a:t>165cm</a:t>
              </a:r>
            </a:p>
            <a:p>
              <a:pPr algn="r"/>
              <a:r>
                <a:rPr lang="cs-CZ" sz="2000">
                  <a:latin typeface="Arial" panose="020B0604020202020204" pitchFamily="34" charset="0"/>
                </a:rPr>
                <a:t>157cm</a:t>
              </a:r>
            </a:p>
          </p:txBody>
        </p:sp>
        <p:grpSp>
          <p:nvGrpSpPr>
            <p:cNvPr id="21553" name="Group 49"/>
            <p:cNvGrpSpPr>
              <a:grpSpLocks/>
            </p:cNvGrpSpPr>
            <p:nvPr/>
          </p:nvGrpSpPr>
          <p:grpSpPr bwMode="auto">
            <a:xfrm>
              <a:off x="1056" y="2976"/>
              <a:ext cx="1104" cy="624"/>
              <a:chOff x="3792" y="1440"/>
              <a:chExt cx="1104" cy="624"/>
            </a:xfrm>
          </p:grpSpPr>
          <p:grpSp>
            <p:nvGrpSpPr>
              <p:cNvPr id="21552" name="Group 48"/>
              <p:cNvGrpSpPr>
                <a:grpSpLocks/>
              </p:cNvGrpSpPr>
              <p:nvPr/>
            </p:nvGrpSpPr>
            <p:grpSpPr bwMode="auto">
              <a:xfrm>
                <a:off x="3792" y="1440"/>
                <a:ext cx="816" cy="624"/>
                <a:chOff x="1056" y="2928"/>
                <a:chExt cx="816" cy="624"/>
              </a:xfrm>
            </p:grpSpPr>
            <p:grpSp>
              <p:nvGrpSpPr>
                <p:cNvPr id="21529" name="Group 25"/>
                <p:cNvGrpSpPr>
                  <a:grpSpLocks/>
                </p:cNvGrpSpPr>
                <p:nvPr/>
              </p:nvGrpSpPr>
              <p:grpSpPr bwMode="auto">
                <a:xfrm>
                  <a:off x="1056" y="3072"/>
                  <a:ext cx="240" cy="480"/>
                  <a:chOff x="4272" y="2064"/>
                  <a:chExt cx="624" cy="1968"/>
                </a:xfrm>
              </p:grpSpPr>
              <p:sp>
                <p:nvSpPr>
                  <p:cNvPr id="21523" name="AutoShape 19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2064"/>
                    <a:ext cx="480" cy="528"/>
                  </a:xfrm>
                  <a:prstGeom prst="smileyFace">
                    <a:avLst>
                      <a:gd name="adj" fmla="val 4653"/>
                    </a:avLst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24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592"/>
                    <a:ext cx="0" cy="72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25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312"/>
                    <a:ext cx="336" cy="72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26" name="Line 2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272" y="3312"/>
                    <a:ext cx="288" cy="72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27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20" y="2736"/>
                    <a:ext cx="240" cy="48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28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36"/>
                    <a:ext cx="288" cy="48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21530" name="Group 26"/>
                <p:cNvGrpSpPr>
                  <a:grpSpLocks/>
                </p:cNvGrpSpPr>
                <p:nvPr/>
              </p:nvGrpSpPr>
              <p:grpSpPr bwMode="auto">
                <a:xfrm>
                  <a:off x="1344" y="2928"/>
                  <a:ext cx="240" cy="624"/>
                  <a:chOff x="4272" y="2064"/>
                  <a:chExt cx="624" cy="1968"/>
                </a:xfrm>
              </p:grpSpPr>
              <p:sp>
                <p:nvSpPr>
                  <p:cNvPr id="21531" name="AutoShape 27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2064"/>
                    <a:ext cx="480" cy="528"/>
                  </a:xfrm>
                  <a:prstGeom prst="smileyFace">
                    <a:avLst>
                      <a:gd name="adj" fmla="val 4653"/>
                    </a:avLst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3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592"/>
                    <a:ext cx="0" cy="72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3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312"/>
                    <a:ext cx="336" cy="72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34" name="Line 3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272" y="3312"/>
                    <a:ext cx="288" cy="72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35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20" y="2736"/>
                    <a:ext cx="240" cy="48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36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36"/>
                    <a:ext cx="288" cy="48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21537" name="Group 33"/>
                <p:cNvGrpSpPr>
                  <a:grpSpLocks/>
                </p:cNvGrpSpPr>
                <p:nvPr/>
              </p:nvGrpSpPr>
              <p:grpSpPr bwMode="auto">
                <a:xfrm>
                  <a:off x="1632" y="3168"/>
                  <a:ext cx="240" cy="384"/>
                  <a:chOff x="4272" y="2064"/>
                  <a:chExt cx="624" cy="1968"/>
                </a:xfrm>
              </p:grpSpPr>
              <p:sp>
                <p:nvSpPr>
                  <p:cNvPr id="21538" name="AutoShape 34"/>
                  <p:cNvSpPr>
                    <a:spLocks noChangeArrowheads="1"/>
                  </p:cNvSpPr>
                  <p:nvPr/>
                </p:nvSpPr>
                <p:spPr bwMode="auto">
                  <a:xfrm>
                    <a:off x="4320" y="2064"/>
                    <a:ext cx="480" cy="528"/>
                  </a:xfrm>
                  <a:prstGeom prst="smileyFace">
                    <a:avLst>
                      <a:gd name="adj" fmla="val 4653"/>
                    </a:avLst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39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592"/>
                    <a:ext cx="0" cy="72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40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312"/>
                    <a:ext cx="336" cy="72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41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272" y="3312"/>
                    <a:ext cx="288" cy="72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42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20" y="2736"/>
                    <a:ext cx="240" cy="48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21543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736"/>
                    <a:ext cx="288" cy="48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</p:grpSp>
          <p:grpSp>
            <p:nvGrpSpPr>
              <p:cNvPr id="21545" name="Group 41"/>
              <p:cNvGrpSpPr>
                <a:grpSpLocks/>
              </p:cNvGrpSpPr>
              <p:nvPr/>
            </p:nvGrpSpPr>
            <p:grpSpPr bwMode="auto">
              <a:xfrm>
                <a:off x="4656" y="1536"/>
                <a:ext cx="240" cy="528"/>
                <a:chOff x="4272" y="2064"/>
                <a:chExt cx="624" cy="1968"/>
              </a:xfrm>
            </p:grpSpPr>
            <p:sp>
              <p:nvSpPr>
                <p:cNvPr id="21546" name="AutoShape 42"/>
                <p:cNvSpPr>
                  <a:spLocks noChangeArrowheads="1"/>
                </p:cNvSpPr>
                <p:nvPr/>
              </p:nvSpPr>
              <p:spPr bwMode="auto">
                <a:xfrm>
                  <a:off x="4320" y="2064"/>
                  <a:ext cx="480" cy="528"/>
                </a:xfrm>
                <a:prstGeom prst="smileyFace">
                  <a:avLst>
                    <a:gd name="adj" fmla="val 4653"/>
                  </a:avLst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1547" name="Line 43"/>
                <p:cNvSpPr>
                  <a:spLocks noChangeShapeType="1"/>
                </p:cNvSpPr>
                <p:nvPr/>
              </p:nvSpPr>
              <p:spPr bwMode="auto">
                <a:xfrm>
                  <a:off x="4560" y="2592"/>
                  <a:ext cx="0" cy="72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1548" name="Line 44"/>
                <p:cNvSpPr>
                  <a:spLocks noChangeShapeType="1"/>
                </p:cNvSpPr>
                <p:nvPr/>
              </p:nvSpPr>
              <p:spPr bwMode="auto">
                <a:xfrm>
                  <a:off x="4560" y="3312"/>
                  <a:ext cx="336" cy="72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1549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4272" y="3312"/>
                  <a:ext cx="288" cy="72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1550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4320" y="2736"/>
                  <a:ext cx="240" cy="48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21551" name="Line 47"/>
                <p:cNvSpPr>
                  <a:spLocks noChangeShapeType="1"/>
                </p:cNvSpPr>
                <p:nvPr/>
              </p:nvSpPr>
              <p:spPr bwMode="auto">
                <a:xfrm>
                  <a:off x="4560" y="2736"/>
                  <a:ext cx="288" cy="48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21555" name="Rectangle 51"/>
          <p:cNvSpPr>
            <a:spLocks noChangeArrowheads="1"/>
          </p:cNvSpPr>
          <p:nvPr/>
        </p:nvSpPr>
        <p:spPr bwMode="auto">
          <a:xfrm>
            <a:off x="5334000" y="1219200"/>
            <a:ext cx="3200400" cy="18288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cs-CZ" sz="2000">
                <a:latin typeface="Arial" panose="020B0604020202020204" pitchFamily="34" charset="0"/>
              </a:rPr>
              <a:t>proměnlivost biologických</a:t>
            </a:r>
          </a:p>
          <a:p>
            <a:pPr algn="r"/>
            <a:r>
              <a:rPr lang="cs-CZ" sz="2000">
                <a:latin typeface="Arial" panose="020B0604020202020204" pitchFamily="34" charset="0"/>
              </a:rPr>
              <a:t> společenstev</a:t>
            </a:r>
          </a:p>
          <a:p>
            <a:pPr algn="r"/>
            <a:r>
              <a:rPr lang="cs-CZ" sz="2000">
                <a:latin typeface="Arial" panose="020B0604020202020204" pitchFamily="34" charset="0"/>
              </a:rPr>
              <a:t>mezipopulační rozdíly</a:t>
            </a:r>
          </a:p>
          <a:p>
            <a:pPr algn="r"/>
            <a:r>
              <a:rPr lang="cs-CZ" sz="2000">
                <a:latin typeface="Arial" panose="020B0604020202020204" pitchFamily="34" charset="0"/>
              </a:rPr>
              <a:t>rasové rozdíly</a:t>
            </a:r>
          </a:p>
          <a:p>
            <a:pPr algn="r"/>
            <a:r>
              <a:rPr lang="cs-CZ" sz="2000" b="1">
                <a:latin typeface="Arial" panose="020B0604020202020204" pitchFamily="34" charset="0"/>
              </a:rPr>
              <a:t>= BIODIVERZITA</a:t>
            </a:r>
            <a:endParaRPr lang="cs-CZ" sz="2000">
              <a:latin typeface="Arial" panose="020B0604020202020204" pitchFamily="34" charset="0"/>
            </a:endParaRPr>
          </a:p>
        </p:txBody>
      </p:sp>
      <p:grpSp>
        <p:nvGrpSpPr>
          <p:cNvPr id="21562" name="Group 58"/>
          <p:cNvGrpSpPr>
            <a:grpSpLocks/>
          </p:cNvGrpSpPr>
          <p:nvPr/>
        </p:nvGrpSpPr>
        <p:grpSpPr bwMode="auto">
          <a:xfrm>
            <a:off x="1447800" y="4343400"/>
            <a:ext cx="3200400" cy="1905000"/>
            <a:chOff x="3360" y="1680"/>
            <a:chExt cx="2016" cy="1200"/>
          </a:xfrm>
        </p:grpSpPr>
        <p:sp>
          <p:nvSpPr>
            <p:cNvPr id="21556" name="Rectangle 52"/>
            <p:cNvSpPr>
              <a:spLocks noChangeArrowheads="1"/>
            </p:cNvSpPr>
            <p:nvPr/>
          </p:nvSpPr>
          <p:spPr bwMode="auto">
            <a:xfrm>
              <a:off x="3360" y="1680"/>
              <a:ext cx="2016" cy="12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/>
              <a:r>
                <a:rPr lang="cs-CZ" sz="2000">
                  <a:latin typeface="Arial" panose="020B0604020202020204" pitchFamily="34" charset="0"/>
                </a:rPr>
                <a:t>časová proměnlivost</a:t>
              </a:r>
            </a:p>
            <a:p>
              <a:pPr algn="r"/>
              <a:r>
                <a:rPr lang="cs-CZ" sz="2000">
                  <a:latin typeface="Arial" panose="020B0604020202020204" pitchFamily="34" charset="0"/>
                </a:rPr>
                <a:t>fluktuace</a:t>
              </a:r>
            </a:p>
            <a:p>
              <a:pPr algn="r"/>
              <a:endParaRPr lang="cs-CZ" sz="2000">
                <a:latin typeface="Arial" panose="020B0604020202020204" pitchFamily="34" charset="0"/>
              </a:endParaRPr>
            </a:p>
            <a:p>
              <a:pPr algn="r"/>
              <a:endParaRPr lang="cs-CZ" sz="2000">
                <a:latin typeface="Arial" panose="020B0604020202020204" pitchFamily="34" charset="0"/>
              </a:endParaRPr>
            </a:p>
            <a:p>
              <a:pPr algn="r"/>
              <a:endParaRPr lang="cs-CZ" sz="2000">
                <a:latin typeface="Arial" panose="020B0604020202020204" pitchFamily="34" charset="0"/>
              </a:endParaRPr>
            </a:p>
            <a:p>
              <a:pPr algn="r"/>
              <a:endParaRPr lang="cs-CZ" sz="2000">
                <a:latin typeface="Arial" panose="020B0604020202020204" pitchFamily="34" charset="0"/>
              </a:endParaRPr>
            </a:p>
          </p:txBody>
        </p:sp>
        <p:grpSp>
          <p:nvGrpSpPr>
            <p:cNvPr id="21561" name="Group 57"/>
            <p:cNvGrpSpPr>
              <a:grpSpLocks/>
            </p:cNvGrpSpPr>
            <p:nvPr/>
          </p:nvGrpSpPr>
          <p:grpSpPr bwMode="auto">
            <a:xfrm>
              <a:off x="3456" y="1920"/>
              <a:ext cx="1584" cy="912"/>
              <a:chOff x="3696" y="3168"/>
              <a:chExt cx="1584" cy="912"/>
            </a:xfrm>
          </p:grpSpPr>
          <p:sp>
            <p:nvSpPr>
              <p:cNvPr id="21557" name="Line 53"/>
              <p:cNvSpPr>
                <a:spLocks noChangeShapeType="1"/>
              </p:cNvSpPr>
              <p:nvPr/>
            </p:nvSpPr>
            <p:spPr bwMode="auto">
              <a:xfrm>
                <a:off x="3696" y="3168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58" name="Line 54"/>
              <p:cNvSpPr>
                <a:spLocks noChangeShapeType="1"/>
              </p:cNvSpPr>
              <p:nvPr/>
            </p:nvSpPr>
            <p:spPr bwMode="auto">
              <a:xfrm>
                <a:off x="3696" y="3936"/>
                <a:ext cx="15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59" name="Freeform 55"/>
              <p:cNvSpPr>
                <a:spLocks/>
              </p:cNvSpPr>
              <p:nvPr/>
            </p:nvSpPr>
            <p:spPr bwMode="auto">
              <a:xfrm>
                <a:off x="3792" y="3400"/>
                <a:ext cx="1392" cy="480"/>
              </a:xfrm>
              <a:custGeom>
                <a:avLst/>
                <a:gdLst>
                  <a:gd name="T0" fmla="*/ 0 w 1392"/>
                  <a:gd name="T1" fmla="*/ 344 h 480"/>
                  <a:gd name="T2" fmla="*/ 96 w 1392"/>
                  <a:gd name="T3" fmla="*/ 56 h 480"/>
                  <a:gd name="T4" fmla="*/ 240 w 1392"/>
                  <a:gd name="T5" fmla="*/ 440 h 480"/>
                  <a:gd name="T6" fmla="*/ 384 w 1392"/>
                  <a:gd name="T7" fmla="*/ 200 h 480"/>
                  <a:gd name="T8" fmla="*/ 480 w 1392"/>
                  <a:gd name="T9" fmla="*/ 440 h 480"/>
                  <a:gd name="T10" fmla="*/ 576 w 1392"/>
                  <a:gd name="T11" fmla="*/ 104 h 480"/>
                  <a:gd name="T12" fmla="*/ 720 w 1392"/>
                  <a:gd name="T13" fmla="*/ 440 h 480"/>
                  <a:gd name="T14" fmla="*/ 816 w 1392"/>
                  <a:gd name="T15" fmla="*/ 248 h 480"/>
                  <a:gd name="T16" fmla="*/ 912 w 1392"/>
                  <a:gd name="T17" fmla="*/ 392 h 480"/>
                  <a:gd name="T18" fmla="*/ 960 w 1392"/>
                  <a:gd name="T19" fmla="*/ 248 h 480"/>
                  <a:gd name="T20" fmla="*/ 1008 w 1392"/>
                  <a:gd name="T21" fmla="*/ 440 h 480"/>
                  <a:gd name="T22" fmla="*/ 1104 w 1392"/>
                  <a:gd name="T23" fmla="*/ 8 h 480"/>
                  <a:gd name="T24" fmla="*/ 1248 w 1392"/>
                  <a:gd name="T25" fmla="*/ 392 h 480"/>
                  <a:gd name="T26" fmla="*/ 1392 w 1392"/>
                  <a:gd name="T27" fmla="*/ 44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92" h="480">
                    <a:moveTo>
                      <a:pt x="0" y="344"/>
                    </a:moveTo>
                    <a:cubicBezTo>
                      <a:pt x="28" y="192"/>
                      <a:pt x="56" y="40"/>
                      <a:pt x="96" y="56"/>
                    </a:cubicBezTo>
                    <a:cubicBezTo>
                      <a:pt x="136" y="72"/>
                      <a:pt x="192" y="416"/>
                      <a:pt x="240" y="440"/>
                    </a:cubicBezTo>
                    <a:cubicBezTo>
                      <a:pt x="288" y="464"/>
                      <a:pt x="344" y="200"/>
                      <a:pt x="384" y="200"/>
                    </a:cubicBezTo>
                    <a:cubicBezTo>
                      <a:pt x="424" y="200"/>
                      <a:pt x="448" y="456"/>
                      <a:pt x="480" y="440"/>
                    </a:cubicBezTo>
                    <a:cubicBezTo>
                      <a:pt x="512" y="424"/>
                      <a:pt x="536" y="104"/>
                      <a:pt x="576" y="104"/>
                    </a:cubicBezTo>
                    <a:cubicBezTo>
                      <a:pt x="616" y="104"/>
                      <a:pt x="680" y="416"/>
                      <a:pt x="720" y="440"/>
                    </a:cubicBezTo>
                    <a:cubicBezTo>
                      <a:pt x="760" y="464"/>
                      <a:pt x="784" y="256"/>
                      <a:pt x="816" y="248"/>
                    </a:cubicBezTo>
                    <a:cubicBezTo>
                      <a:pt x="848" y="240"/>
                      <a:pt x="888" y="392"/>
                      <a:pt x="912" y="392"/>
                    </a:cubicBezTo>
                    <a:cubicBezTo>
                      <a:pt x="936" y="392"/>
                      <a:pt x="944" y="240"/>
                      <a:pt x="960" y="248"/>
                    </a:cubicBezTo>
                    <a:cubicBezTo>
                      <a:pt x="976" y="256"/>
                      <a:pt x="984" y="480"/>
                      <a:pt x="1008" y="440"/>
                    </a:cubicBezTo>
                    <a:cubicBezTo>
                      <a:pt x="1032" y="400"/>
                      <a:pt x="1064" y="16"/>
                      <a:pt x="1104" y="8"/>
                    </a:cubicBezTo>
                    <a:cubicBezTo>
                      <a:pt x="1144" y="0"/>
                      <a:pt x="1200" y="320"/>
                      <a:pt x="1248" y="392"/>
                    </a:cubicBezTo>
                    <a:cubicBezTo>
                      <a:pt x="1296" y="464"/>
                      <a:pt x="1344" y="452"/>
                      <a:pt x="1392" y="44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60" name="Rectangle 56"/>
              <p:cNvSpPr>
                <a:spLocks noChangeArrowheads="1"/>
              </p:cNvSpPr>
              <p:nvPr/>
            </p:nvSpPr>
            <p:spPr bwMode="auto">
              <a:xfrm>
                <a:off x="5040" y="3936"/>
                <a:ext cx="240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r>
                  <a:rPr lang="cs-CZ" sz="1600" b="1">
                    <a:latin typeface="Arial" panose="020B0604020202020204" pitchFamily="34" charset="0"/>
                  </a:rPr>
                  <a:t>čas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0769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55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30" name="Group 2"/>
          <p:cNvGrpSpPr>
            <a:grpSpLocks/>
          </p:cNvGrpSpPr>
          <p:nvPr/>
        </p:nvGrpSpPr>
        <p:grpSpPr bwMode="auto">
          <a:xfrm>
            <a:off x="1676400" y="379413"/>
            <a:ext cx="3886200" cy="3201987"/>
            <a:chOff x="1056" y="192"/>
            <a:chExt cx="2448" cy="2017"/>
          </a:xfrm>
        </p:grpSpPr>
        <p:sp>
          <p:nvSpPr>
            <p:cNvPr id="48131" name="Freeform 3"/>
            <p:cNvSpPr>
              <a:spLocks/>
            </p:cNvSpPr>
            <p:nvPr/>
          </p:nvSpPr>
          <p:spPr bwMode="auto">
            <a:xfrm>
              <a:off x="1191" y="336"/>
              <a:ext cx="2313" cy="1200"/>
            </a:xfrm>
            <a:custGeom>
              <a:avLst/>
              <a:gdLst>
                <a:gd name="T0" fmla="*/ 0 w 3523"/>
                <a:gd name="T1" fmla="*/ 1509 h 1509"/>
                <a:gd name="T2" fmla="*/ 621 w 3523"/>
                <a:gd name="T3" fmla="*/ 1430 h 1509"/>
                <a:gd name="T4" fmla="*/ 798 w 3523"/>
                <a:gd name="T5" fmla="*/ 1380 h 1509"/>
                <a:gd name="T6" fmla="*/ 932 w 3523"/>
                <a:gd name="T7" fmla="*/ 1268 h 1509"/>
                <a:gd name="T8" fmla="*/ 1055 w 3523"/>
                <a:gd name="T9" fmla="*/ 1140 h 1509"/>
                <a:gd name="T10" fmla="*/ 1123 w 3523"/>
                <a:gd name="T11" fmla="*/ 994 h 1509"/>
                <a:gd name="T12" fmla="*/ 1363 w 3523"/>
                <a:gd name="T13" fmla="*/ 394 h 1509"/>
                <a:gd name="T14" fmla="*/ 1586 w 3523"/>
                <a:gd name="T15" fmla="*/ 69 h 1509"/>
                <a:gd name="T16" fmla="*/ 1792 w 3523"/>
                <a:gd name="T17" fmla="*/ 0 h 1509"/>
                <a:gd name="T18" fmla="*/ 1954 w 3523"/>
                <a:gd name="T19" fmla="*/ 77 h 1509"/>
                <a:gd name="T20" fmla="*/ 2174 w 3523"/>
                <a:gd name="T21" fmla="*/ 377 h 1509"/>
                <a:gd name="T22" fmla="*/ 2451 w 3523"/>
                <a:gd name="T23" fmla="*/ 985 h 1509"/>
                <a:gd name="T24" fmla="*/ 2520 w 3523"/>
                <a:gd name="T25" fmla="*/ 1149 h 1509"/>
                <a:gd name="T26" fmla="*/ 2623 w 3523"/>
                <a:gd name="T27" fmla="*/ 1285 h 1509"/>
                <a:gd name="T28" fmla="*/ 2726 w 3523"/>
                <a:gd name="T29" fmla="*/ 1363 h 1509"/>
                <a:gd name="T30" fmla="*/ 2889 w 3523"/>
                <a:gd name="T31" fmla="*/ 1431 h 1509"/>
                <a:gd name="T32" fmla="*/ 3523 w 3523"/>
                <a:gd name="T33" fmla="*/ 1509 h 1509"/>
                <a:gd name="T34" fmla="*/ 0 w 3523"/>
                <a:gd name="T35" fmla="*/ 1509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23" h="1509">
                  <a:moveTo>
                    <a:pt x="0" y="1509"/>
                  </a:moveTo>
                  <a:lnTo>
                    <a:pt x="621" y="1430"/>
                  </a:lnTo>
                  <a:lnTo>
                    <a:pt x="798" y="1380"/>
                  </a:lnTo>
                  <a:lnTo>
                    <a:pt x="932" y="1268"/>
                  </a:lnTo>
                  <a:lnTo>
                    <a:pt x="1055" y="1140"/>
                  </a:lnTo>
                  <a:lnTo>
                    <a:pt x="1123" y="994"/>
                  </a:lnTo>
                  <a:lnTo>
                    <a:pt x="1363" y="394"/>
                  </a:lnTo>
                  <a:lnTo>
                    <a:pt x="1586" y="69"/>
                  </a:lnTo>
                  <a:lnTo>
                    <a:pt x="1792" y="0"/>
                  </a:lnTo>
                  <a:lnTo>
                    <a:pt x="1954" y="77"/>
                  </a:lnTo>
                  <a:lnTo>
                    <a:pt x="2174" y="377"/>
                  </a:lnTo>
                  <a:lnTo>
                    <a:pt x="2451" y="985"/>
                  </a:lnTo>
                  <a:lnTo>
                    <a:pt x="2520" y="1149"/>
                  </a:lnTo>
                  <a:lnTo>
                    <a:pt x="2623" y="1285"/>
                  </a:lnTo>
                  <a:lnTo>
                    <a:pt x="2726" y="1363"/>
                  </a:lnTo>
                  <a:lnTo>
                    <a:pt x="2889" y="1431"/>
                  </a:lnTo>
                  <a:lnTo>
                    <a:pt x="3523" y="1509"/>
                  </a:lnTo>
                  <a:lnTo>
                    <a:pt x="0" y="1509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2" name="Text Box 4"/>
            <p:cNvSpPr txBox="1">
              <a:spLocks noChangeArrowheads="1"/>
            </p:cNvSpPr>
            <p:nvPr/>
          </p:nvSpPr>
          <p:spPr bwMode="auto">
            <a:xfrm>
              <a:off x="1056" y="374"/>
              <a:ext cx="8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2000">
                  <a:latin typeface="Arial" panose="020B0604020202020204" pitchFamily="34" charset="0"/>
                </a:rPr>
                <a:t>symetrické</a:t>
              </a:r>
            </a:p>
          </p:txBody>
        </p:sp>
        <p:sp>
          <p:nvSpPr>
            <p:cNvPr id="48133" name="Line 5"/>
            <p:cNvSpPr>
              <a:spLocks noChangeShapeType="1"/>
            </p:cNvSpPr>
            <p:nvPr/>
          </p:nvSpPr>
          <p:spPr bwMode="auto">
            <a:xfrm>
              <a:off x="2352" y="19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4" name="Text Box 6"/>
            <p:cNvSpPr txBox="1">
              <a:spLocks noChangeArrowheads="1"/>
            </p:cNvSpPr>
            <p:nvPr/>
          </p:nvSpPr>
          <p:spPr bwMode="auto">
            <a:xfrm>
              <a:off x="1984" y="1632"/>
              <a:ext cx="704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1800" b="1">
                  <a:solidFill>
                    <a:srgbClr val="FF0066"/>
                  </a:solidFill>
                  <a:latin typeface="Arial" panose="020B0604020202020204" pitchFamily="34" charset="0"/>
                </a:rPr>
                <a:t>průměr</a:t>
              </a:r>
            </a:p>
            <a:p>
              <a:r>
                <a:rPr lang="cs-CZ" sz="1800" b="1">
                  <a:solidFill>
                    <a:srgbClr val="FF0066"/>
                  </a:solidFill>
                  <a:latin typeface="Arial" panose="020B0604020202020204" pitchFamily="34" charset="0"/>
                </a:rPr>
                <a:t>=medián</a:t>
              </a:r>
            </a:p>
            <a:p>
              <a:r>
                <a:rPr lang="cs-CZ" sz="1800" b="1">
                  <a:solidFill>
                    <a:srgbClr val="FF0066"/>
                  </a:solidFill>
                  <a:latin typeface="Arial" panose="020B0604020202020204" pitchFamily="34" charset="0"/>
                </a:rPr>
                <a:t>=modus</a:t>
              </a:r>
            </a:p>
          </p:txBody>
        </p:sp>
      </p:grpSp>
      <p:grpSp>
        <p:nvGrpSpPr>
          <p:cNvPr id="48135" name="Group 7"/>
          <p:cNvGrpSpPr>
            <a:grpSpLocks/>
          </p:cNvGrpSpPr>
          <p:nvPr/>
        </p:nvGrpSpPr>
        <p:grpSpPr bwMode="auto">
          <a:xfrm>
            <a:off x="1662113" y="2667000"/>
            <a:ext cx="7048500" cy="3733800"/>
            <a:chOff x="1047" y="1680"/>
            <a:chExt cx="4440" cy="2352"/>
          </a:xfrm>
        </p:grpSpPr>
        <p:sp>
          <p:nvSpPr>
            <p:cNvPr id="48136" name="Freeform 8"/>
            <p:cNvSpPr>
              <a:spLocks/>
            </p:cNvSpPr>
            <p:nvPr/>
          </p:nvSpPr>
          <p:spPr bwMode="auto">
            <a:xfrm>
              <a:off x="3072" y="1848"/>
              <a:ext cx="2415" cy="840"/>
            </a:xfrm>
            <a:custGeom>
              <a:avLst/>
              <a:gdLst>
                <a:gd name="T0" fmla="*/ 0 w 2415"/>
                <a:gd name="T1" fmla="*/ 840 h 840"/>
                <a:gd name="T2" fmla="*/ 210 w 2415"/>
                <a:gd name="T3" fmla="*/ 466 h 840"/>
                <a:gd name="T4" fmla="*/ 322 w 2415"/>
                <a:gd name="T5" fmla="*/ 261 h 840"/>
                <a:gd name="T6" fmla="*/ 408 w 2415"/>
                <a:gd name="T7" fmla="*/ 141 h 840"/>
                <a:gd name="T8" fmla="*/ 537 w 2415"/>
                <a:gd name="T9" fmla="*/ 21 h 840"/>
                <a:gd name="T10" fmla="*/ 639 w 2415"/>
                <a:gd name="T11" fmla="*/ 0 h 840"/>
                <a:gd name="T12" fmla="*/ 734 w 2415"/>
                <a:gd name="T13" fmla="*/ 21 h 840"/>
                <a:gd name="T14" fmla="*/ 897 w 2415"/>
                <a:gd name="T15" fmla="*/ 141 h 840"/>
                <a:gd name="T16" fmla="*/ 1025 w 2415"/>
                <a:gd name="T17" fmla="*/ 286 h 840"/>
                <a:gd name="T18" fmla="*/ 1236 w 2415"/>
                <a:gd name="T19" fmla="*/ 429 h 840"/>
                <a:gd name="T20" fmla="*/ 1368 w 2415"/>
                <a:gd name="T21" fmla="*/ 492 h 840"/>
                <a:gd name="T22" fmla="*/ 1471 w 2415"/>
                <a:gd name="T23" fmla="*/ 535 h 840"/>
                <a:gd name="T24" fmla="*/ 1617 w 2415"/>
                <a:gd name="T25" fmla="*/ 603 h 840"/>
                <a:gd name="T26" fmla="*/ 2165 w 2415"/>
                <a:gd name="T27" fmla="*/ 801 h 840"/>
                <a:gd name="T28" fmla="*/ 2367 w 2415"/>
                <a:gd name="T29" fmla="*/ 834 h 840"/>
                <a:gd name="T30" fmla="*/ 2414 w 2415"/>
                <a:gd name="T31" fmla="*/ 835 h 840"/>
                <a:gd name="T32" fmla="*/ 2394 w 2415"/>
                <a:gd name="T33" fmla="*/ 840 h 840"/>
                <a:gd name="T34" fmla="*/ 2415 w 2415"/>
                <a:gd name="T35" fmla="*/ 837 h 840"/>
                <a:gd name="T36" fmla="*/ 2400 w 2415"/>
                <a:gd name="T37" fmla="*/ 840 h 840"/>
                <a:gd name="T38" fmla="*/ 0 w 2415"/>
                <a:gd name="T39" fmla="*/ 84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15" h="840">
                  <a:moveTo>
                    <a:pt x="0" y="840"/>
                  </a:moveTo>
                  <a:lnTo>
                    <a:pt x="210" y="466"/>
                  </a:lnTo>
                  <a:lnTo>
                    <a:pt x="322" y="261"/>
                  </a:lnTo>
                  <a:lnTo>
                    <a:pt x="408" y="141"/>
                  </a:lnTo>
                  <a:lnTo>
                    <a:pt x="537" y="21"/>
                  </a:lnTo>
                  <a:lnTo>
                    <a:pt x="639" y="0"/>
                  </a:lnTo>
                  <a:lnTo>
                    <a:pt x="734" y="21"/>
                  </a:lnTo>
                  <a:lnTo>
                    <a:pt x="897" y="141"/>
                  </a:lnTo>
                  <a:lnTo>
                    <a:pt x="1025" y="286"/>
                  </a:lnTo>
                  <a:lnTo>
                    <a:pt x="1236" y="429"/>
                  </a:lnTo>
                  <a:lnTo>
                    <a:pt x="1368" y="492"/>
                  </a:lnTo>
                  <a:lnTo>
                    <a:pt x="1471" y="535"/>
                  </a:lnTo>
                  <a:lnTo>
                    <a:pt x="1617" y="603"/>
                  </a:lnTo>
                  <a:lnTo>
                    <a:pt x="2165" y="801"/>
                  </a:lnTo>
                  <a:lnTo>
                    <a:pt x="2367" y="834"/>
                  </a:lnTo>
                  <a:lnTo>
                    <a:pt x="2414" y="835"/>
                  </a:lnTo>
                  <a:lnTo>
                    <a:pt x="2394" y="840"/>
                  </a:lnTo>
                  <a:lnTo>
                    <a:pt x="2415" y="837"/>
                  </a:lnTo>
                  <a:lnTo>
                    <a:pt x="2400" y="840"/>
                  </a:lnTo>
                  <a:lnTo>
                    <a:pt x="0" y="84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7" name="Freeform 9"/>
            <p:cNvSpPr>
              <a:spLocks/>
            </p:cNvSpPr>
            <p:nvPr/>
          </p:nvSpPr>
          <p:spPr bwMode="auto">
            <a:xfrm flipH="1">
              <a:off x="1056" y="3024"/>
              <a:ext cx="2289" cy="840"/>
            </a:xfrm>
            <a:custGeom>
              <a:avLst/>
              <a:gdLst>
                <a:gd name="T0" fmla="*/ 0 w 2415"/>
                <a:gd name="T1" fmla="*/ 840 h 840"/>
                <a:gd name="T2" fmla="*/ 210 w 2415"/>
                <a:gd name="T3" fmla="*/ 466 h 840"/>
                <a:gd name="T4" fmla="*/ 322 w 2415"/>
                <a:gd name="T5" fmla="*/ 261 h 840"/>
                <a:gd name="T6" fmla="*/ 408 w 2415"/>
                <a:gd name="T7" fmla="*/ 141 h 840"/>
                <a:gd name="T8" fmla="*/ 537 w 2415"/>
                <a:gd name="T9" fmla="*/ 21 h 840"/>
                <a:gd name="T10" fmla="*/ 639 w 2415"/>
                <a:gd name="T11" fmla="*/ 0 h 840"/>
                <a:gd name="T12" fmla="*/ 734 w 2415"/>
                <a:gd name="T13" fmla="*/ 21 h 840"/>
                <a:gd name="T14" fmla="*/ 897 w 2415"/>
                <a:gd name="T15" fmla="*/ 141 h 840"/>
                <a:gd name="T16" fmla="*/ 1025 w 2415"/>
                <a:gd name="T17" fmla="*/ 286 h 840"/>
                <a:gd name="T18" fmla="*/ 1236 w 2415"/>
                <a:gd name="T19" fmla="*/ 429 h 840"/>
                <a:gd name="T20" fmla="*/ 1368 w 2415"/>
                <a:gd name="T21" fmla="*/ 492 h 840"/>
                <a:gd name="T22" fmla="*/ 1471 w 2415"/>
                <a:gd name="T23" fmla="*/ 535 h 840"/>
                <a:gd name="T24" fmla="*/ 1617 w 2415"/>
                <a:gd name="T25" fmla="*/ 603 h 840"/>
                <a:gd name="T26" fmla="*/ 2165 w 2415"/>
                <a:gd name="T27" fmla="*/ 801 h 840"/>
                <a:gd name="T28" fmla="*/ 2367 w 2415"/>
                <a:gd name="T29" fmla="*/ 834 h 840"/>
                <a:gd name="T30" fmla="*/ 2414 w 2415"/>
                <a:gd name="T31" fmla="*/ 835 h 840"/>
                <a:gd name="T32" fmla="*/ 2394 w 2415"/>
                <a:gd name="T33" fmla="*/ 840 h 840"/>
                <a:gd name="T34" fmla="*/ 2415 w 2415"/>
                <a:gd name="T35" fmla="*/ 837 h 840"/>
                <a:gd name="T36" fmla="*/ 2400 w 2415"/>
                <a:gd name="T37" fmla="*/ 840 h 840"/>
                <a:gd name="T38" fmla="*/ 0 w 2415"/>
                <a:gd name="T39" fmla="*/ 84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15" h="840">
                  <a:moveTo>
                    <a:pt x="0" y="840"/>
                  </a:moveTo>
                  <a:lnTo>
                    <a:pt x="210" y="466"/>
                  </a:lnTo>
                  <a:lnTo>
                    <a:pt x="322" y="261"/>
                  </a:lnTo>
                  <a:lnTo>
                    <a:pt x="408" y="141"/>
                  </a:lnTo>
                  <a:lnTo>
                    <a:pt x="537" y="21"/>
                  </a:lnTo>
                  <a:lnTo>
                    <a:pt x="639" y="0"/>
                  </a:lnTo>
                  <a:lnTo>
                    <a:pt x="734" y="21"/>
                  </a:lnTo>
                  <a:lnTo>
                    <a:pt x="897" y="141"/>
                  </a:lnTo>
                  <a:lnTo>
                    <a:pt x="1025" y="286"/>
                  </a:lnTo>
                  <a:lnTo>
                    <a:pt x="1236" y="429"/>
                  </a:lnTo>
                  <a:lnTo>
                    <a:pt x="1368" y="492"/>
                  </a:lnTo>
                  <a:lnTo>
                    <a:pt x="1471" y="535"/>
                  </a:lnTo>
                  <a:lnTo>
                    <a:pt x="1617" y="603"/>
                  </a:lnTo>
                  <a:lnTo>
                    <a:pt x="2165" y="801"/>
                  </a:lnTo>
                  <a:lnTo>
                    <a:pt x="2367" y="834"/>
                  </a:lnTo>
                  <a:lnTo>
                    <a:pt x="2414" y="835"/>
                  </a:lnTo>
                  <a:lnTo>
                    <a:pt x="2394" y="840"/>
                  </a:lnTo>
                  <a:lnTo>
                    <a:pt x="2415" y="837"/>
                  </a:lnTo>
                  <a:lnTo>
                    <a:pt x="2400" y="840"/>
                  </a:lnTo>
                  <a:lnTo>
                    <a:pt x="0" y="84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38" name="Text Box 10"/>
            <p:cNvSpPr txBox="1">
              <a:spLocks noChangeArrowheads="1"/>
            </p:cNvSpPr>
            <p:nvPr/>
          </p:nvSpPr>
          <p:spPr bwMode="auto">
            <a:xfrm>
              <a:off x="1047" y="2419"/>
              <a:ext cx="9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2000">
                  <a:latin typeface="Arial" panose="020B0604020202020204" pitchFamily="34" charset="0"/>
                </a:rPr>
                <a:t>asymetrická</a:t>
              </a:r>
            </a:p>
          </p:txBody>
        </p:sp>
        <p:sp>
          <p:nvSpPr>
            <p:cNvPr id="48139" name="Line 11"/>
            <p:cNvSpPr>
              <a:spLocks noChangeShapeType="1"/>
            </p:cNvSpPr>
            <p:nvPr/>
          </p:nvSpPr>
          <p:spPr bwMode="auto">
            <a:xfrm>
              <a:off x="3696" y="1680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0" name="Line 12"/>
            <p:cNvSpPr>
              <a:spLocks noChangeShapeType="1"/>
            </p:cNvSpPr>
            <p:nvPr/>
          </p:nvSpPr>
          <p:spPr bwMode="auto">
            <a:xfrm>
              <a:off x="4032" y="1680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1" name="Text Box 13"/>
            <p:cNvSpPr txBox="1">
              <a:spLocks noChangeArrowheads="1"/>
            </p:cNvSpPr>
            <p:nvPr/>
          </p:nvSpPr>
          <p:spPr bwMode="auto">
            <a:xfrm>
              <a:off x="3312" y="2928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cs-CZ" sz="1800" b="1">
                  <a:solidFill>
                    <a:srgbClr val="FF0066"/>
                  </a:solidFill>
                  <a:latin typeface="Arial" panose="020B0604020202020204" pitchFamily="34" charset="0"/>
                </a:rPr>
                <a:t>medián</a:t>
              </a:r>
            </a:p>
          </p:txBody>
        </p:sp>
        <p:sp>
          <p:nvSpPr>
            <p:cNvPr id="48142" name="Text Box 14"/>
            <p:cNvSpPr txBox="1">
              <a:spLocks noChangeArrowheads="1"/>
            </p:cNvSpPr>
            <p:nvPr/>
          </p:nvSpPr>
          <p:spPr bwMode="auto">
            <a:xfrm>
              <a:off x="3600" y="3168"/>
              <a:ext cx="8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cs-CZ" sz="1800" b="1">
                  <a:solidFill>
                    <a:srgbClr val="FF0066"/>
                  </a:solidFill>
                  <a:latin typeface="Arial" panose="020B0604020202020204" pitchFamily="34" charset="0"/>
                </a:rPr>
                <a:t>průměr</a:t>
              </a:r>
            </a:p>
          </p:txBody>
        </p:sp>
        <p:sp>
          <p:nvSpPr>
            <p:cNvPr id="48143" name="Line 15"/>
            <p:cNvSpPr>
              <a:spLocks noChangeShapeType="1"/>
            </p:cNvSpPr>
            <p:nvPr/>
          </p:nvSpPr>
          <p:spPr bwMode="auto">
            <a:xfrm flipH="1">
              <a:off x="2784" y="2784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144" name="Line 16"/>
            <p:cNvSpPr>
              <a:spLocks noChangeShapeType="1"/>
            </p:cNvSpPr>
            <p:nvPr/>
          </p:nvSpPr>
          <p:spPr bwMode="auto">
            <a:xfrm>
              <a:off x="2256" y="2832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16536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1026"/>
          <p:cNvGrpSpPr>
            <a:grpSpLocks/>
          </p:cNvGrpSpPr>
          <p:nvPr/>
        </p:nvGrpSpPr>
        <p:grpSpPr bwMode="auto">
          <a:xfrm>
            <a:off x="5014913" y="3276600"/>
            <a:ext cx="3671887" cy="2927350"/>
            <a:chOff x="1191" y="192"/>
            <a:chExt cx="2313" cy="1844"/>
          </a:xfrm>
        </p:grpSpPr>
        <p:sp>
          <p:nvSpPr>
            <p:cNvPr id="35843" name="Freeform 1027"/>
            <p:cNvSpPr>
              <a:spLocks/>
            </p:cNvSpPr>
            <p:nvPr/>
          </p:nvSpPr>
          <p:spPr bwMode="auto">
            <a:xfrm>
              <a:off x="1191" y="336"/>
              <a:ext cx="2313" cy="1200"/>
            </a:xfrm>
            <a:custGeom>
              <a:avLst/>
              <a:gdLst>
                <a:gd name="T0" fmla="*/ 0 w 3523"/>
                <a:gd name="T1" fmla="*/ 1509 h 1509"/>
                <a:gd name="T2" fmla="*/ 621 w 3523"/>
                <a:gd name="T3" fmla="*/ 1430 h 1509"/>
                <a:gd name="T4" fmla="*/ 798 w 3523"/>
                <a:gd name="T5" fmla="*/ 1380 h 1509"/>
                <a:gd name="T6" fmla="*/ 932 w 3523"/>
                <a:gd name="T7" fmla="*/ 1268 h 1509"/>
                <a:gd name="T8" fmla="*/ 1055 w 3523"/>
                <a:gd name="T9" fmla="*/ 1140 h 1509"/>
                <a:gd name="T10" fmla="*/ 1123 w 3523"/>
                <a:gd name="T11" fmla="*/ 994 h 1509"/>
                <a:gd name="T12" fmla="*/ 1363 w 3523"/>
                <a:gd name="T13" fmla="*/ 394 h 1509"/>
                <a:gd name="T14" fmla="*/ 1586 w 3523"/>
                <a:gd name="T15" fmla="*/ 69 h 1509"/>
                <a:gd name="T16" fmla="*/ 1792 w 3523"/>
                <a:gd name="T17" fmla="*/ 0 h 1509"/>
                <a:gd name="T18" fmla="*/ 1954 w 3523"/>
                <a:gd name="T19" fmla="*/ 77 h 1509"/>
                <a:gd name="T20" fmla="*/ 2174 w 3523"/>
                <a:gd name="T21" fmla="*/ 377 h 1509"/>
                <a:gd name="T22" fmla="*/ 2451 w 3523"/>
                <a:gd name="T23" fmla="*/ 985 h 1509"/>
                <a:gd name="T24" fmla="*/ 2520 w 3523"/>
                <a:gd name="T25" fmla="*/ 1149 h 1509"/>
                <a:gd name="T26" fmla="*/ 2623 w 3523"/>
                <a:gd name="T27" fmla="*/ 1285 h 1509"/>
                <a:gd name="T28" fmla="*/ 2726 w 3523"/>
                <a:gd name="T29" fmla="*/ 1363 h 1509"/>
                <a:gd name="T30" fmla="*/ 2889 w 3523"/>
                <a:gd name="T31" fmla="*/ 1431 h 1509"/>
                <a:gd name="T32" fmla="*/ 3523 w 3523"/>
                <a:gd name="T33" fmla="*/ 1509 h 1509"/>
                <a:gd name="T34" fmla="*/ 0 w 3523"/>
                <a:gd name="T35" fmla="*/ 1509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23" h="1509">
                  <a:moveTo>
                    <a:pt x="0" y="1509"/>
                  </a:moveTo>
                  <a:lnTo>
                    <a:pt x="621" y="1430"/>
                  </a:lnTo>
                  <a:lnTo>
                    <a:pt x="798" y="1380"/>
                  </a:lnTo>
                  <a:lnTo>
                    <a:pt x="932" y="1268"/>
                  </a:lnTo>
                  <a:lnTo>
                    <a:pt x="1055" y="1140"/>
                  </a:lnTo>
                  <a:lnTo>
                    <a:pt x="1123" y="994"/>
                  </a:lnTo>
                  <a:lnTo>
                    <a:pt x="1363" y="394"/>
                  </a:lnTo>
                  <a:lnTo>
                    <a:pt x="1586" y="69"/>
                  </a:lnTo>
                  <a:lnTo>
                    <a:pt x="1792" y="0"/>
                  </a:lnTo>
                  <a:lnTo>
                    <a:pt x="1954" y="77"/>
                  </a:lnTo>
                  <a:lnTo>
                    <a:pt x="2174" y="377"/>
                  </a:lnTo>
                  <a:lnTo>
                    <a:pt x="2451" y="985"/>
                  </a:lnTo>
                  <a:lnTo>
                    <a:pt x="2520" y="1149"/>
                  </a:lnTo>
                  <a:lnTo>
                    <a:pt x="2623" y="1285"/>
                  </a:lnTo>
                  <a:lnTo>
                    <a:pt x="2726" y="1363"/>
                  </a:lnTo>
                  <a:lnTo>
                    <a:pt x="2889" y="1431"/>
                  </a:lnTo>
                  <a:lnTo>
                    <a:pt x="3523" y="1509"/>
                  </a:lnTo>
                  <a:lnTo>
                    <a:pt x="0" y="1509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844" name="Text Box 1028"/>
            <p:cNvSpPr txBox="1">
              <a:spLocks noChangeArrowheads="1"/>
            </p:cNvSpPr>
            <p:nvPr/>
          </p:nvSpPr>
          <p:spPr bwMode="auto">
            <a:xfrm>
              <a:off x="1438" y="374"/>
              <a:ext cx="1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cs-CZ" sz="2000">
                <a:latin typeface="Arial" panose="020B0604020202020204" pitchFamily="34" charset="0"/>
              </a:endParaRPr>
            </a:p>
          </p:txBody>
        </p:sp>
        <p:sp>
          <p:nvSpPr>
            <p:cNvPr id="35845" name="Line 1029"/>
            <p:cNvSpPr>
              <a:spLocks noChangeShapeType="1"/>
            </p:cNvSpPr>
            <p:nvPr/>
          </p:nvSpPr>
          <p:spPr bwMode="auto">
            <a:xfrm>
              <a:off x="2352" y="192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846" name="Text Box 1030"/>
            <p:cNvSpPr txBox="1">
              <a:spLocks noChangeArrowheads="1"/>
            </p:cNvSpPr>
            <p:nvPr/>
          </p:nvSpPr>
          <p:spPr bwMode="auto">
            <a:xfrm>
              <a:off x="2278" y="1805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cs-CZ" sz="1800" b="1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5857" name="Group 1041"/>
          <p:cNvGrpSpPr>
            <a:grpSpLocks/>
          </p:cNvGrpSpPr>
          <p:nvPr/>
        </p:nvGrpSpPr>
        <p:grpSpPr bwMode="auto">
          <a:xfrm>
            <a:off x="1219200" y="152400"/>
            <a:ext cx="3833813" cy="2728913"/>
            <a:chOff x="2889" y="0"/>
            <a:chExt cx="2415" cy="1719"/>
          </a:xfrm>
        </p:grpSpPr>
        <p:sp>
          <p:nvSpPr>
            <p:cNvPr id="35848" name="Freeform 1032"/>
            <p:cNvSpPr>
              <a:spLocks/>
            </p:cNvSpPr>
            <p:nvPr/>
          </p:nvSpPr>
          <p:spPr bwMode="auto">
            <a:xfrm>
              <a:off x="2889" y="168"/>
              <a:ext cx="2415" cy="840"/>
            </a:xfrm>
            <a:custGeom>
              <a:avLst/>
              <a:gdLst>
                <a:gd name="T0" fmla="*/ 0 w 2415"/>
                <a:gd name="T1" fmla="*/ 840 h 840"/>
                <a:gd name="T2" fmla="*/ 210 w 2415"/>
                <a:gd name="T3" fmla="*/ 466 h 840"/>
                <a:gd name="T4" fmla="*/ 322 w 2415"/>
                <a:gd name="T5" fmla="*/ 261 h 840"/>
                <a:gd name="T6" fmla="*/ 408 w 2415"/>
                <a:gd name="T7" fmla="*/ 141 h 840"/>
                <a:gd name="T8" fmla="*/ 537 w 2415"/>
                <a:gd name="T9" fmla="*/ 21 h 840"/>
                <a:gd name="T10" fmla="*/ 639 w 2415"/>
                <a:gd name="T11" fmla="*/ 0 h 840"/>
                <a:gd name="T12" fmla="*/ 734 w 2415"/>
                <a:gd name="T13" fmla="*/ 21 h 840"/>
                <a:gd name="T14" fmla="*/ 897 w 2415"/>
                <a:gd name="T15" fmla="*/ 141 h 840"/>
                <a:gd name="T16" fmla="*/ 1025 w 2415"/>
                <a:gd name="T17" fmla="*/ 286 h 840"/>
                <a:gd name="T18" fmla="*/ 1236 w 2415"/>
                <a:gd name="T19" fmla="*/ 429 h 840"/>
                <a:gd name="T20" fmla="*/ 1368 w 2415"/>
                <a:gd name="T21" fmla="*/ 492 h 840"/>
                <a:gd name="T22" fmla="*/ 1471 w 2415"/>
                <a:gd name="T23" fmla="*/ 535 h 840"/>
                <a:gd name="T24" fmla="*/ 1617 w 2415"/>
                <a:gd name="T25" fmla="*/ 603 h 840"/>
                <a:gd name="T26" fmla="*/ 2165 w 2415"/>
                <a:gd name="T27" fmla="*/ 801 h 840"/>
                <a:gd name="T28" fmla="*/ 2367 w 2415"/>
                <a:gd name="T29" fmla="*/ 834 h 840"/>
                <a:gd name="T30" fmla="*/ 2414 w 2415"/>
                <a:gd name="T31" fmla="*/ 835 h 840"/>
                <a:gd name="T32" fmla="*/ 2394 w 2415"/>
                <a:gd name="T33" fmla="*/ 840 h 840"/>
                <a:gd name="T34" fmla="*/ 2415 w 2415"/>
                <a:gd name="T35" fmla="*/ 837 h 840"/>
                <a:gd name="T36" fmla="*/ 2400 w 2415"/>
                <a:gd name="T37" fmla="*/ 840 h 840"/>
                <a:gd name="T38" fmla="*/ 0 w 2415"/>
                <a:gd name="T39" fmla="*/ 84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15" h="840">
                  <a:moveTo>
                    <a:pt x="0" y="840"/>
                  </a:moveTo>
                  <a:lnTo>
                    <a:pt x="210" y="466"/>
                  </a:lnTo>
                  <a:lnTo>
                    <a:pt x="322" y="261"/>
                  </a:lnTo>
                  <a:lnTo>
                    <a:pt x="408" y="141"/>
                  </a:lnTo>
                  <a:lnTo>
                    <a:pt x="537" y="21"/>
                  </a:lnTo>
                  <a:lnTo>
                    <a:pt x="639" y="0"/>
                  </a:lnTo>
                  <a:lnTo>
                    <a:pt x="734" y="21"/>
                  </a:lnTo>
                  <a:lnTo>
                    <a:pt x="897" y="141"/>
                  </a:lnTo>
                  <a:lnTo>
                    <a:pt x="1025" y="286"/>
                  </a:lnTo>
                  <a:lnTo>
                    <a:pt x="1236" y="429"/>
                  </a:lnTo>
                  <a:lnTo>
                    <a:pt x="1368" y="492"/>
                  </a:lnTo>
                  <a:lnTo>
                    <a:pt x="1471" y="535"/>
                  </a:lnTo>
                  <a:lnTo>
                    <a:pt x="1617" y="603"/>
                  </a:lnTo>
                  <a:lnTo>
                    <a:pt x="2165" y="801"/>
                  </a:lnTo>
                  <a:lnTo>
                    <a:pt x="2367" y="834"/>
                  </a:lnTo>
                  <a:lnTo>
                    <a:pt x="2414" y="835"/>
                  </a:lnTo>
                  <a:lnTo>
                    <a:pt x="2394" y="840"/>
                  </a:lnTo>
                  <a:lnTo>
                    <a:pt x="2415" y="837"/>
                  </a:lnTo>
                  <a:lnTo>
                    <a:pt x="2400" y="840"/>
                  </a:lnTo>
                  <a:lnTo>
                    <a:pt x="0" y="84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851" name="Line 1035"/>
            <p:cNvSpPr>
              <a:spLocks noChangeShapeType="1"/>
            </p:cNvSpPr>
            <p:nvPr/>
          </p:nvSpPr>
          <p:spPr bwMode="auto">
            <a:xfrm>
              <a:off x="3513" y="0"/>
              <a:ext cx="0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852" name="Line 1036"/>
            <p:cNvSpPr>
              <a:spLocks noChangeShapeType="1"/>
            </p:cNvSpPr>
            <p:nvPr/>
          </p:nvSpPr>
          <p:spPr bwMode="auto">
            <a:xfrm>
              <a:off x="3849" y="0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853" name="Text Box 1037"/>
            <p:cNvSpPr txBox="1">
              <a:spLocks noChangeArrowheads="1"/>
            </p:cNvSpPr>
            <p:nvPr/>
          </p:nvSpPr>
          <p:spPr bwMode="auto">
            <a:xfrm>
              <a:off x="3129" y="1248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cs-CZ" sz="1800" b="1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5854" name="Text Box 1038"/>
            <p:cNvSpPr txBox="1">
              <a:spLocks noChangeArrowheads="1"/>
            </p:cNvSpPr>
            <p:nvPr/>
          </p:nvSpPr>
          <p:spPr bwMode="auto">
            <a:xfrm>
              <a:off x="3417" y="1488"/>
              <a:ext cx="8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cs-CZ" sz="1800" b="1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5858" name="Text Box 1042"/>
          <p:cNvSpPr txBox="1">
            <a:spLocks noChangeArrowheads="1"/>
          </p:cNvSpPr>
          <p:nvPr/>
        </p:nvSpPr>
        <p:spPr bwMode="auto">
          <a:xfrm>
            <a:off x="4114800" y="25146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Arial" panose="020B0604020202020204" pitchFamily="34" charset="0"/>
              </a:rPr>
              <a:t>Transformace dat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79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Odhady parametrů rozložení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0" y="1752600"/>
            <a:ext cx="3810000" cy="4114800"/>
          </a:xfrm>
        </p:spPr>
        <p:txBody>
          <a:bodyPr/>
          <a:lstStyle/>
          <a:p>
            <a:r>
              <a:rPr lang="cs-CZ" sz="2800" b="1"/>
              <a:t>Vztahujeme na základní soubor</a:t>
            </a:r>
          </a:p>
          <a:p>
            <a:pPr marL="819150" lvl="1"/>
            <a:r>
              <a:rPr lang="cs-CZ" sz="2400"/>
              <a:t>průměr </a:t>
            </a:r>
            <a:r>
              <a:rPr lang="cs-CZ" sz="2400" i="1"/>
              <a:t>μ</a:t>
            </a:r>
            <a:r>
              <a:rPr lang="cs-CZ" sz="2400"/>
              <a:t>, směrodatná odchylka </a:t>
            </a:r>
            <a:r>
              <a:rPr lang="cs-CZ" sz="2400" i="1"/>
              <a:t>σ</a:t>
            </a:r>
            <a:endParaRPr lang="cs-CZ" sz="2400"/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1752600"/>
            <a:ext cx="3810000" cy="4114800"/>
          </a:xfrm>
        </p:spPr>
        <p:txBody>
          <a:bodyPr/>
          <a:lstStyle/>
          <a:p>
            <a:r>
              <a:rPr lang="cs-CZ" sz="2800" b="1"/>
              <a:t>Výběrové charakteristiky</a:t>
            </a:r>
            <a:endParaRPr lang="cs-CZ" sz="2800"/>
          </a:p>
          <a:p>
            <a:pPr lvl="1"/>
            <a:r>
              <a:rPr lang="cs-CZ" sz="2400"/>
              <a:t>průměr    , směrodatná odchylka </a:t>
            </a:r>
            <a:r>
              <a:rPr lang="cs-CZ" sz="2400" i="1"/>
              <a:t>s</a:t>
            </a:r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pPr lvl="1"/>
            <a:endParaRPr lang="cs-CZ" sz="2400"/>
          </a:p>
          <a:p>
            <a:endParaRPr lang="cs-CZ" sz="2800"/>
          </a:p>
          <a:p>
            <a:endParaRPr lang="cs-CZ" sz="2800"/>
          </a:p>
          <a:p>
            <a:endParaRPr lang="cs-CZ" sz="2800"/>
          </a:p>
        </p:txBody>
      </p:sp>
      <p:graphicFrame>
        <p:nvGraphicFramePr>
          <p:cNvPr id="115717" name="Object 5"/>
          <p:cNvGraphicFramePr>
            <a:graphicFrameLocks noChangeAspect="1"/>
          </p:cNvGraphicFramePr>
          <p:nvPr/>
        </p:nvGraphicFramePr>
        <p:xfrm>
          <a:off x="3048000" y="2667000"/>
          <a:ext cx="3254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Rovnice" r:id="rId3" imgW="139680" imgH="164880" progId="Equation.3">
                  <p:embed/>
                </p:oleObj>
              </mc:Choice>
              <mc:Fallback>
                <p:oleObj name="Rovnice" r:id="rId3" imgW="1396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667000"/>
                        <a:ext cx="3254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789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  <p:bldP spid="11571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ÚPF LF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Co považovat za normální?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Za </a:t>
            </a:r>
            <a:r>
              <a:rPr lang="cs-CZ" altLang="cs-CZ" dirty="0"/>
              <a:t>normální můžeme </a:t>
            </a:r>
            <a:r>
              <a:rPr lang="cs-CZ" altLang="cs-CZ" dirty="0" smtClean="0"/>
              <a:t>považovat vždy </a:t>
            </a:r>
            <a:r>
              <a:rPr lang="cs-CZ" altLang="cs-CZ" dirty="0"/>
              <a:t>to, co je </a:t>
            </a:r>
            <a:r>
              <a:rPr lang="cs-CZ" altLang="cs-CZ" dirty="0" smtClean="0"/>
              <a:t>četné?</a:t>
            </a:r>
            <a:endParaRPr lang="cs-CZ" altLang="cs-CZ" dirty="0"/>
          </a:p>
          <a:p>
            <a:r>
              <a:rPr lang="cs-CZ" altLang="cs-CZ" dirty="0"/>
              <a:t>Za normální můžeme považovat to, co je </a:t>
            </a:r>
            <a:r>
              <a:rPr lang="cs-CZ" altLang="cs-CZ" dirty="0" smtClean="0"/>
              <a:t>optimální!</a:t>
            </a:r>
          </a:p>
          <a:p>
            <a:r>
              <a:rPr lang="cs-CZ" altLang="cs-CZ" dirty="0" smtClean="0"/>
              <a:t>To</a:t>
            </a:r>
            <a:r>
              <a:rPr lang="cs-CZ" altLang="cs-CZ" dirty="0"/>
              <a:t>, co je </a:t>
            </a:r>
            <a:r>
              <a:rPr lang="cs-CZ" altLang="cs-CZ" dirty="0" smtClean="0"/>
              <a:t>optimální se stává díky přírodnímu výběru četné.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600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Popisná statistika a zobrazení získaných dat</a:t>
            </a:r>
          </a:p>
        </p:txBody>
      </p:sp>
    </p:spTree>
    <p:extLst>
      <p:ext uri="{BB962C8B-B14F-4D97-AF65-F5344CB8AC3E}">
        <p14:creationId xmlns:p14="http://schemas.microsoft.com/office/powerpoint/2010/main" val="396638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Statistická indukce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2362200"/>
            <a:ext cx="3810000" cy="4114800"/>
          </a:xfrm>
        </p:spPr>
        <p:txBody>
          <a:bodyPr/>
          <a:lstStyle/>
          <a:p>
            <a:r>
              <a:rPr lang="cs-CZ" sz="2800" b="1"/>
              <a:t>základní soubor (populace)</a:t>
            </a:r>
          </a:p>
          <a:p>
            <a:pPr marL="819150" lvl="1"/>
            <a:r>
              <a:rPr lang="cs-CZ" sz="2400"/>
              <a:t>soubor prvků, o kterém chceme statistickými metodami něco zjistit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35563" y="2362200"/>
            <a:ext cx="3810000" cy="4114800"/>
          </a:xfrm>
        </p:spPr>
        <p:txBody>
          <a:bodyPr/>
          <a:lstStyle/>
          <a:p>
            <a:r>
              <a:rPr lang="cs-CZ" sz="2800" b="1"/>
              <a:t>výběr</a:t>
            </a:r>
            <a:endParaRPr lang="cs-CZ" sz="2800"/>
          </a:p>
          <a:p>
            <a:pPr lvl="1"/>
            <a:r>
              <a:rPr lang="cs-CZ" sz="2400"/>
              <a:t>reprezentativní část dané populace (zákl. souboru), která má sloužit k odvození závěrů platných pro celou populaci</a:t>
            </a:r>
          </a:p>
          <a:p>
            <a:endParaRPr lang="cs-CZ" sz="2800"/>
          </a:p>
          <a:p>
            <a:endParaRPr lang="cs-CZ" sz="2800"/>
          </a:p>
          <a:p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299520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44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Testování hypotéz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981200"/>
            <a:ext cx="7772400" cy="1752600"/>
          </a:xfrm>
        </p:spPr>
        <p:txBody>
          <a:bodyPr/>
          <a:lstStyle/>
          <a:p>
            <a:r>
              <a:rPr lang="cs-CZ"/>
              <a:t>porovnání výběrového souboru a teorie o základním souboru</a:t>
            </a:r>
          </a:p>
          <a:p>
            <a:r>
              <a:rPr lang="cs-CZ"/>
              <a:t>porovnání dvou základních souborů na základě porovnání dvou výběrů </a:t>
            </a:r>
          </a:p>
        </p:txBody>
      </p:sp>
      <p:grpSp>
        <p:nvGrpSpPr>
          <p:cNvPr id="95236" name="Group 4"/>
          <p:cNvGrpSpPr>
            <a:grpSpLocks/>
          </p:cNvGrpSpPr>
          <p:nvPr/>
        </p:nvGrpSpPr>
        <p:grpSpPr bwMode="auto">
          <a:xfrm>
            <a:off x="1524000" y="4648200"/>
            <a:ext cx="6934200" cy="685800"/>
            <a:chOff x="960" y="2928"/>
            <a:chExt cx="4368" cy="432"/>
          </a:xfrm>
        </p:grpSpPr>
        <p:sp>
          <p:nvSpPr>
            <p:cNvPr id="95237" name="Rectangle 5"/>
            <p:cNvSpPr>
              <a:spLocks noChangeArrowheads="1"/>
            </p:cNvSpPr>
            <p:nvPr/>
          </p:nvSpPr>
          <p:spPr bwMode="auto">
            <a:xfrm>
              <a:off x="960" y="2928"/>
              <a:ext cx="1776" cy="432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>
                  <a:latin typeface="Arial" panose="020B0604020202020204" pitchFamily="34" charset="0"/>
                </a:rPr>
                <a:t>nulová hypotéza</a:t>
              </a:r>
            </a:p>
          </p:txBody>
        </p:sp>
        <p:sp>
          <p:nvSpPr>
            <p:cNvPr id="95238" name="Rectangle 6"/>
            <p:cNvSpPr>
              <a:spLocks noChangeArrowheads="1"/>
            </p:cNvSpPr>
            <p:nvPr/>
          </p:nvSpPr>
          <p:spPr bwMode="auto">
            <a:xfrm>
              <a:off x="3456" y="2928"/>
              <a:ext cx="1872" cy="432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cs-CZ">
                  <a:latin typeface="Arial" panose="020B0604020202020204" pitchFamily="34" charset="0"/>
                </a:rPr>
                <a:t>alternativní hypotéza</a:t>
              </a:r>
            </a:p>
          </p:txBody>
        </p:sp>
        <p:sp>
          <p:nvSpPr>
            <p:cNvPr id="95239" name="AutoShape 7"/>
            <p:cNvSpPr>
              <a:spLocks noChangeArrowheads="1"/>
            </p:cNvSpPr>
            <p:nvPr/>
          </p:nvSpPr>
          <p:spPr bwMode="auto">
            <a:xfrm>
              <a:off x="2832" y="3006"/>
              <a:ext cx="528" cy="306"/>
            </a:xfrm>
            <a:prstGeom prst="leftRightArrow">
              <a:avLst>
                <a:gd name="adj1" fmla="val 50000"/>
                <a:gd name="adj2" fmla="val 34510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22039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Chyba 1. a 2. typu</a:t>
            </a:r>
          </a:p>
        </p:txBody>
      </p:sp>
      <p:pic>
        <p:nvPicPr>
          <p:cNvPr id="96259" name="Picture 3" descr="errors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2133600"/>
            <a:ext cx="7705725" cy="330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63601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Postup při testování hypotéz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vyslovení hypotéz</a:t>
            </a:r>
          </a:p>
          <a:p>
            <a:r>
              <a:rPr lang="cs-CZ"/>
              <a:t>volba testu</a:t>
            </a:r>
          </a:p>
          <a:p>
            <a:r>
              <a:rPr lang="cs-CZ"/>
              <a:t>volba pravděpodobnosti chyby zamítnutí, hladiny významnosti α</a:t>
            </a:r>
          </a:p>
          <a:p>
            <a:r>
              <a:rPr lang="cs-CZ"/>
              <a:t>výpočet</a:t>
            </a:r>
          </a:p>
          <a:p>
            <a:r>
              <a:rPr lang="cs-CZ"/>
              <a:t>zamítnutí/nezamítnutí nulové hypotézy</a:t>
            </a:r>
          </a:p>
        </p:txBody>
      </p:sp>
    </p:spTree>
    <p:extLst>
      <p:ext uri="{BB962C8B-B14F-4D97-AF65-F5344CB8AC3E}">
        <p14:creationId xmlns:p14="http://schemas.microsoft.com/office/powerpoint/2010/main" val="39442743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Statistické testy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1066800" y="2286000"/>
            <a:ext cx="2362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2000">
                <a:solidFill>
                  <a:srgbClr val="FF0066"/>
                </a:solidFill>
                <a:latin typeface="Arial" panose="020B0604020202020204" pitchFamily="34" charset="0"/>
              </a:rPr>
              <a:t>parametrické</a:t>
            </a:r>
            <a:endParaRPr lang="cs-CZ" sz="2000">
              <a:latin typeface="Arial" panose="020B0604020202020204" pitchFamily="34" charset="0"/>
            </a:endParaRPr>
          </a:p>
          <a:p>
            <a:pPr algn="l"/>
            <a:r>
              <a:rPr lang="cs-CZ" sz="2000">
                <a:latin typeface="Arial" panose="020B0604020202020204" pitchFamily="34" charset="0"/>
              </a:rPr>
              <a:t>(pro normální nebo </a:t>
            </a:r>
          </a:p>
          <a:p>
            <a:pPr algn="l"/>
            <a:r>
              <a:rPr lang="cs-CZ" sz="2000">
                <a:latin typeface="Arial" panose="020B0604020202020204" pitchFamily="34" charset="0"/>
              </a:rPr>
              <a:t>téměř normální </a:t>
            </a:r>
          </a:p>
          <a:p>
            <a:pPr algn="l"/>
            <a:r>
              <a:rPr lang="cs-CZ" sz="2000">
                <a:latin typeface="Arial" panose="020B0604020202020204" pitchFamily="34" charset="0"/>
              </a:rPr>
              <a:t>rozložení)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1066800" y="3657600"/>
            <a:ext cx="297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cs-CZ" sz="2000">
                <a:solidFill>
                  <a:schemeClr val="accent2"/>
                </a:solidFill>
                <a:latin typeface="Arial" panose="020B0604020202020204" pitchFamily="34" charset="0"/>
              </a:rPr>
              <a:t>neparametrické</a:t>
            </a:r>
            <a:endParaRPr lang="cs-CZ" sz="2000">
              <a:latin typeface="Arial" panose="020B0604020202020204" pitchFamily="34" charset="0"/>
            </a:endParaRPr>
          </a:p>
          <a:p>
            <a:pPr algn="l"/>
            <a:r>
              <a:rPr lang="cs-CZ" sz="2000">
                <a:latin typeface="Arial" panose="020B0604020202020204" pitchFamily="34" charset="0"/>
              </a:rPr>
              <a:t>(pro jiné než</a:t>
            </a:r>
          </a:p>
          <a:p>
            <a:pPr algn="l"/>
            <a:r>
              <a:rPr lang="cs-CZ" sz="2000">
                <a:latin typeface="Arial" panose="020B0604020202020204" pitchFamily="34" charset="0"/>
              </a:rPr>
              <a:t>normální rozložení)</a:t>
            </a: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1066800" y="1828800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>
              <a:lnSpc>
                <a:spcPct val="80000"/>
              </a:lnSpc>
            </a:pPr>
            <a:r>
              <a:rPr lang="cs-CZ" sz="2000">
                <a:latin typeface="Arial" panose="020B0604020202020204" pitchFamily="34" charset="0"/>
              </a:rPr>
              <a:t>testy</a:t>
            </a:r>
          </a:p>
        </p:txBody>
      </p:sp>
      <p:grpSp>
        <p:nvGrpSpPr>
          <p:cNvPr id="98310" name="Group 6"/>
          <p:cNvGrpSpPr>
            <a:grpSpLocks/>
          </p:cNvGrpSpPr>
          <p:nvPr/>
        </p:nvGrpSpPr>
        <p:grpSpPr bwMode="auto">
          <a:xfrm>
            <a:off x="1143000" y="1600200"/>
            <a:ext cx="7772400" cy="4648200"/>
            <a:chOff x="720" y="1008"/>
            <a:chExt cx="4896" cy="2928"/>
          </a:xfrm>
        </p:grpSpPr>
        <p:sp>
          <p:nvSpPr>
            <p:cNvPr id="98311" name="Rectangle 7"/>
            <p:cNvSpPr>
              <a:spLocks noChangeArrowheads="1"/>
            </p:cNvSpPr>
            <p:nvPr/>
          </p:nvSpPr>
          <p:spPr bwMode="auto">
            <a:xfrm>
              <a:off x="3984" y="1008"/>
              <a:ext cx="1536" cy="2928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8312" name="Rectangle 8"/>
            <p:cNvSpPr>
              <a:spLocks noChangeArrowheads="1"/>
            </p:cNvSpPr>
            <p:nvPr/>
          </p:nvSpPr>
          <p:spPr bwMode="auto">
            <a:xfrm>
              <a:off x="2160" y="1008"/>
              <a:ext cx="1680" cy="2928"/>
            </a:xfrm>
            <a:prstGeom prst="rect">
              <a:avLst/>
            </a:prstGeom>
            <a:solidFill>
              <a:srgbClr val="FFD5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8313" name="Rectangle 9"/>
            <p:cNvSpPr>
              <a:spLocks noChangeArrowheads="1"/>
            </p:cNvSpPr>
            <p:nvPr/>
          </p:nvSpPr>
          <p:spPr bwMode="auto">
            <a:xfrm>
              <a:off x="2208" y="1104"/>
              <a:ext cx="96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>
                <a:lnSpc>
                  <a:spcPct val="80000"/>
                </a:lnSpc>
              </a:pPr>
              <a:r>
                <a:rPr lang="cs-CZ" sz="2000">
                  <a:latin typeface="Arial" panose="020B0604020202020204" pitchFamily="34" charset="0"/>
                </a:rPr>
                <a:t>nepárové</a:t>
              </a:r>
            </a:p>
          </p:txBody>
        </p:sp>
        <p:sp>
          <p:nvSpPr>
            <p:cNvPr id="98314" name="Rectangle 10"/>
            <p:cNvSpPr>
              <a:spLocks noChangeArrowheads="1"/>
            </p:cNvSpPr>
            <p:nvPr/>
          </p:nvSpPr>
          <p:spPr bwMode="auto">
            <a:xfrm>
              <a:off x="4032" y="1104"/>
              <a:ext cx="96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>
                <a:lnSpc>
                  <a:spcPct val="80000"/>
                </a:lnSpc>
              </a:pPr>
              <a:r>
                <a:rPr lang="cs-CZ" sz="2000">
                  <a:latin typeface="Arial" panose="020B0604020202020204" pitchFamily="34" charset="0"/>
                </a:rPr>
                <a:t>párové</a:t>
              </a:r>
            </a:p>
          </p:txBody>
        </p:sp>
        <p:sp>
          <p:nvSpPr>
            <p:cNvPr id="98315" name="Rectangle 11"/>
            <p:cNvSpPr>
              <a:spLocks noChangeArrowheads="1"/>
            </p:cNvSpPr>
            <p:nvPr/>
          </p:nvSpPr>
          <p:spPr bwMode="auto">
            <a:xfrm>
              <a:off x="2208" y="1440"/>
              <a:ext cx="134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cs-CZ">
                  <a:solidFill>
                    <a:srgbClr val="FF0066"/>
                  </a:solidFill>
                  <a:latin typeface="Arial" panose="020B0604020202020204" pitchFamily="34" charset="0"/>
                </a:rPr>
                <a:t>•</a:t>
              </a:r>
              <a:r>
                <a:rPr lang="cs-CZ" sz="2000">
                  <a:solidFill>
                    <a:srgbClr val="FF0066"/>
                  </a:solidFill>
                  <a:latin typeface="Arial" panose="020B0604020202020204" pitchFamily="34" charset="0"/>
                </a:rPr>
                <a:t> t-test nezávislý</a:t>
              </a:r>
              <a:endParaRPr lang="cs-CZ" sz="2000">
                <a:latin typeface="Arial" panose="020B0604020202020204" pitchFamily="34" charset="0"/>
              </a:endParaRPr>
            </a:p>
            <a:p>
              <a:pPr algn="l"/>
              <a:r>
                <a:rPr lang="cs-CZ" sz="2000">
                  <a:latin typeface="Arial" panose="020B0604020202020204" pitchFamily="34" charset="0"/>
                </a:rPr>
                <a:t>(klasický t-test, </a:t>
              </a:r>
            </a:p>
            <a:p>
              <a:pPr algn="l"/>
              <a:r>
                <a:rPr lang="cs-CZ" sz="2000">
                  <a:latin typeface="Arial" panose="020B0604020202020204" pitchFamily="34" charset="0"/>
                </a:rPr>
                <a:t>two-sample)</a:t>
              </a:r>
            </a:p>
          </p:txBody>
        </p:sp>
        <p:sp>
          <p:nvSpPr>
            <p:cNvPr id="98316" name="Rectangle 12"/>
            <p:cNvSpPr>
              <a:spLocks noChangeArrowheads="1"/>
            </p:cNvSpPr>
            <p:nvPr/>
          </p:nvSpPr>
          <p:spPr bwMode="auto">
            <a:xfrm>
              <a:off x="2208" y="2304"/>
              <a:ext cx="1488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cs-CZ">
                  <a:solidFill>
                    <a:schemeClr val="accent2"/>
                  </a:solidFill>
                  <a:latin typeface="Arial" panose="020B0604020202020204" pitchFamily="34" charset="0"/>
                </a:rPr>
                <a:t>•</a:t>
              </a:r>
              <a:r>
                <a:rPr lang="cs-CZ" sz="2000">
                  <a:solidFill>
                    <a:schemeClr val="accent2"/>
                  </a:solidFill>
                  <a:latin typeface="Arial" panose="020B0604020202020204" pitchFamily="34" charset="0"/>
                </a:rPr>
                <a:t> Mann-Whitney</a:t>
              </a:r>
              <a:endParaRPr lang="cs-CZ" sz="2000">
                <a:latin typeface="Arial" panose="020B0604020202020204" pitchFamily="34" charset="0"/>
              </a:endParaRPr>
            </a:p>
            <a:p>
              <a:pPr algn="l"/>
              <a:r>
                <a:rPr lang="cs-CZ" sz="2000">
                  <a:latin typeface="Arial" panose="020B0604020202020204" pitchFamily="34" charset="0"/>
                </a:rPr>
                <a:t>(=Wilcoxon nezávislý)</a:t>
              </a:r>
            </a:p>
            <a:p>
              <a:pPr algn="l"/>
              <a:r>
                <a:rPr lang="cs-CZ">
                  <a:solidFill>
                    <a:schemeClr val="accent2"/>
                  </a:solidFill>
                  <a:latin typeface="Arial" panose="020B0604020202020204" pitchFamily="34" charset="0"/>
                </a:rPr>
                <a:t>•</a:t>
              </a:r>
              <a:r>
                <a:rPr lang="cs-CZ" sz="2000">
                  <a:solidFill>
                    <a:schemeClr val="accent2"/>
                  </a:solidFill>
                  <a:latin typeface="Arial" panose="020B0604020202020204" pitchFamily="34" charset="0"/>
                </a:rPr>
                <a:t> mediánový test</a:t>
              </a:r>
              <a:endParaRPr lang="cs-CZ" sz="2000">
                <a:latin typeface="Arial" panose="020B0604020202020204" pitchFamily="34" charset="0"/>
              </a:endParaRPr>
            </a:p>
          </p:txBody>
        </p:sp>
        <p:sp>
          <p:nvSpPr>
            <p:cNvPr id="98317" name="Rectangle 13"/>
            <p:cNvSpPr>
              <a:spLocks noChangeArrowheads="1"/>
            </p:cNvSpPr>
            <p:nvPr/>
          </p:nvSpPr>
          <p:spPr bwMode="auto">
            <a:xfrm>
              <a:off x="4032" y="1392"/>
              <a:ext cx="1200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cs-CZ">
                  <a:solidFill>
                    <a:srgbClr val="FF0066"/>
                  </a:solidFill>
                  <a:latin typeface="Arial" panose="020B0604020202020204" pitchFamily="34" charset="0"/>
                </a:rPr>
                <a:t>•</a:t>
              </a:r>
              <a:r>
                <a:rPr lang="cs-CZ" sz="2000">
                  <a:solidFill>
                    <a:srgbClr val="FF0066"/>
                  </a:solidFill>
                  <a:latin typeface="Arial" panose="020B0604020202020204" pitchFamily="34" charset="0"/>
                </a:rPr>
                <a:t> t-test závislý</a:t>
              </a:r>
              <a:endParaRPr lang="cs-CZ" sz="2000">
                <a:latin typeface="Arial" panose="020B0604020202020204" pitchFamily="34" charset="0"/>
              </a:endParaRPr>
            </a:p>
            <a:p>
              <a:pPr algn="l"/>
              <a:r>
                <a:rPr lang="cs-CZ" sz="2000">
                  <a:latin typeface="Arial" panose="020B0604020202020204" pitchFamily="34" charset="0"/>
                </a:rPr>
                <a:t>(one-sample)</a:t>
              </a:r>
            </a:p>
          </p:txBody>
        </p:sp>
        <p:sp>
          <p:nvSpPr>
            <p:cNvPr id="98318" name="Rectangle 14"/>
            <p:cNvSpPr>
              <a:spLocks noChangeArrowheads="1"/>
            </p:cNvSpPr>
            <p:nvPr/>
          </p:nvSpPr>
          <p:spPr bwMode="auto">
            <a:xfrm>
              <a:off x="4032" y="2256"/>
              <a:ext cx="1392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cs-CZ">
                  <a:solidFill>
                    <a:schemeClr val="accent2"/>
                  </a:solidFill>
                  <a:latin typeface="Arial" panose="020B0604020202020204" pitchFamily="34" charset="0"/>
                </a:rPr>
                <a:t>•</a:t>
              </a:r>
              <a:r>
                <a:rPr lang="cs-CZ" sz="2000">
                  <a:solidFill>
                    <a:schemeClr val="accent2"/>
                  </a:solidFill>
                  <a:latin typeface="Arial" panose="020B0604020202020204" pitchFamily="34" charset="0"/>
                </a:rPr>
                <a:t> Wilcoxon závislý</a:t>
              </a:r>
              <a:endParaRPr lang="cs-CZ" sz="2000">
                <a:latin typeface="Arial" panose="020B0604020202020204" pitchFamily="34" charset="0"/>
              </a:endParaRPr>
            </a:p>
            <a:p>
              <a:pPr algn="l"/>
              <a:r>
                <a:rPr lang="cs-CZ">
                  <a:solidFill>
                    <a:schemeClr val="accent2"/>
                  </a:solidFill>
                  <a:latin typeface="Arial" panose="020B0604020202020204" pitchFamily="34" charset="0"/>
                </a:rPr>
                <a:t>•</a:t>
              </a:r>
              <a:r>
                <a:rPr lang="cs-CZ" sz="2000">
                  <a:solidFill>
                    <a:schemeClr val="accent2"/>
                  </a:solidFill>
                  <a:latin typeface="Arial" panose="020B0604020202020204" pitchFamily="34" charset="0"/>
                </a:rPr>
                <a:t> znaménkový test</a:t>
              </a:r>
              <a:endParaRPr lang="cs-CZ" sz="2000">
                <a:latin typeface="Arial" panose="020B0604020202020204" pitchFamily="34" charset="0"/>
              </a:endParaRPr>
            </a:p>
          </p:txBody>
        </p:sp>
        <p:sp>
          <p:nvSpPr>
            <p:cNvPr id="98319" name="Line 15"/>
            <p:cNvSpPr>
              <a:spLocks noChangeShapeType="1"/>
            </p:cNvSpPr>
            <p:nvPr/>
          </p:nvSpPr>
          <p:spPr bwMode="auto">
            <a:xfrm flipV="1">
              <a:off x="720" y="1392"/>
              <a:ext cx="4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8320" name="Line 16"/>
            <p:cNvSpPr>
              <a:spLocks noChangeShapeType="1"/>
            </p:cNvSpPr>
            <p:nvPr/>
          </p:nvSpPr>
          <p:spPr bwMode="auto">
            <a:xfrm flipV="1">
              <a:off x="720" y="2256"/>
              <a:ext cx="4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8321" name="Line 17"/>
            <p:cNvSpPr>
              <a:spLocks noChangeShapeType="1"/>
            </p:cNvSpPr>
            <p:nvPr/>
          </p:nvSpPr>
          <p:spPr bwMode="auto">
            <a:xfrm flipV="1">
              <a:off x="720" y="3072"/>
              <a:ext cx="48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8322" name="Rectangle 18"/>
            <p:cNvSpPr>
              <a:spLocks noChangeArrowheads="1"/>
            </p:cNvSpPr>
            <p:nvPr/>
          </p:nvSpPr>
          <p:spPr bwMode="auto">
            <a:xfrm>
              <a:off x="2256" y="3120"/>
              <a:ext cx="134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cs-CZ" sz="2000">
                  <a:latin typeface="Arial" panose="020B0604020202020204" pitchFamily="34" charset="0"/>
                </a:rPr>
                <a:t>srovnání parametru</a:t>
              </a:r>
            </a:p>
            <a:p>
              <a:pPr algn="l"/>
              <a:r>
                <a:rPr lang="cs-CZ" sz="2000">
                  <a:latin typeface="Arial" panose="020B0604020202020204" pitchFamily="34" charset="0"/>
                </a:rPr>
                <a:t>mezi 2 skupinami</a:t>
              </a:r>
            </a:p>
            <a:p>
              <a:pPr algn="l"/>
              <a:r>
                <a:rPr lang="cs-CZ" sz="2000">
                  <a:latin typeface="Arial" panose="020B0604020202020204" pitchFamily="34" charset="0"/>
                </a:rPr>
                <a:t>objektů</a:t>
              </a:r>
            </a:p>
          </p:txBody>
        </p:sp>
        <p:sp>
          <p:nvSpPr>
            <p:cNvPr id="98323" name="Rectangle 19"/>
            <p:cNvSpPr>
              <a:spLocks noChangeArrowheads="1"/>
            </p:cNvSpPr>
            <p:nvPr/>
          </p:nvSpPr>
          <p:spPr bwMode="auto">
            <a:xfrm>
              <a:off x="4032" y="3120"/>
              <a:ext cx="1392" cy="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/>
              <a:r>
                <a:rPr lang="cs-CZ" sz="2000">
                  <a:latin typeface="Arial" panose="020B0604020202020204" pitchFamily="34" charset="0"/>
                </a:rPr>
                <a:t>srovnání parametru</a:t>
              </a:r>
            </a:p>
            <a:p>
              <a:pPr algn="l"/>
              <a:r>
                <a:rPr lang="cs-CZ" sz="2000">
                  <a:latin typeface="Arial" panose="020B0604020202020204" pitchFamily="34" charset="0"/>
                </a:rPr>
                <a:t>u stejných objektů</a:t>
              </a:r>
            </a:p>
            <a:p>
              <a:pPr algn="l"/>
              <a:r>
                <a:rPr lang="cs-CZ" sz="2000">
                  <a:latin typeface="Arial" panose="020B0604020202020204" pitchFamily="34" charset="0"/>
                </a:rPr>
                <a:t>v časové </a:t>
              </a:r>
            </a:p>
            <a:p>
              <a:pPr algn="l"/>
              <a:r>
                <a:rPr lang="cs-CZ" sz="2000">
                  <a:latin typeface="Arial" panose="020B0604020202020204" pitchFamily="34" charset="0"/>
                </a:rPr>
                <a:t>souslednosti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39772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Kontingenční tabulky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Chi-square</a:t>
            </a:r>
          </a:p>
          <a:p>
            <a:r>
              <a:rPr lang="cs-CZ"/>
              <a:t>Fischer exact test</a:t>
            </a:r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4980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Regresní a korelační analýza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Sleduje závislost dvou proměnných</a:t>
            </a:r>
          </a:p>
          <a:p>
            <a:pPr lvl="1"/>
            <a:r>
              <a:rPr lang="cs-CZ"/>
              <a:t>Formální korelace</a:t>
            </a:r>
          </a:p>
          <a:p>
            <a:pPr lvl="1"/>
            <a:r>
              <a:rPr lang="cs-CZ"/>
              <a:t>Korelace způsobená nehomogenitou</a:t>
            </a:r>
          </a:p>
          <a:p>
            <a:pPr lvl="1"/>
            <a:r>
              <a:rPr lang="cs-CZ"/>
              <a:t>Korelace způsobená třetí veličinou</a:t>
            </a:r>
          </a:p>
        </p:txBody>
      </p:sp>
    </p:spTree>
    <p:extLst>
      <p:ext uri="{BB962C8B-B14F-4D97-AF65-F5344CB8AC3E}">
        <p14:creationId xmlns:p14="http://schemas.microsoft.com/office/powerpoint/2010/main" val="150730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Mnohorozměrná analýza dat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Shluková analýza</a:t>
            </a:r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5218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Příklad 1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Porovnejte mzdy ve dvou virtuálních nemocnicích.</a:t>
            </a:r>
          </a:p>
          <a:p>
            <a:r>
              <a:rPr lang="cs-CZ"/>
              <a:t>Stanovte hlavní rozdíly a porovnejte vypovídací schopnost aritmetického průměru o skutečném stavu</a:t>
            </a:r>
          </a:p>
        </p:txBody>
      </p:sp>
    </p:spTree>
    <p:extLst>
      <p:ext uri="{BB962C8B-B14F-4D97-AF65-F5344CB8AC3E}">
        <p14:creationId xmlns:p14="http://schemas.microsoft.com/office/powerpoint/2010/main" val="1052891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858" name="Group 2"/>
          <p:cNvGrpSpPr>
            <a:grpSpLocks/>
          </p:cNvGrpSpPr>
          <p:nvPr/>
        </p:nvGrpSpPr>
        <p:grpSpPr bwMode="auto">
          <a:xfrm>
            <a:off x="1890713" y="395288"/>
            <a:ext cx="5592762" cy="6157912"/>
            <a:chOff x="1191" y="153"/>
            <a:chExt cx="3523" cy="3879"/>
          </a:xfrm>
        </p:grpSpPr>
        <p:grpSp>
          <p:nvGrpSpPr>
            <p:cNvPr id="121859" name="Group 3"/>
            <p:cNvGrpSpPr>
              <a:grpSpLocks/>
            </p:cNvGrpSpPr>
            <p:nvPr/>
          </p:nvGrpSpPr>
          <p:grpSpPr bwMode="auto">
            <a:xfrm>
              <a:off x="1191" y="1584"/>
              <a:ext cx="3523" cy="2448"/>
              <a:chOff x="1191" y="864"/>
              <a:chExt cx="3523" cy="2448"/>
            </a:xfrm>
          </p:grpSpPr>
          <p:sp>
            <p:nvSpPr>
              <p:cNvPr id="121860" name="Freeform 4"/>
              <p:cNvSpPr>
                <a:spLocks/>
              </p:cNvSpPr>
              <p:nvPr/>
            </p:nvSpPr>
            <p:spPr bwMode="auto">
              <a:xfrm>
                <a:off x="1191" y="1140"/>
                <a:ext cx="3523" cy="1509"/>
              </a:xfrm>
              <a:custGeom>
                <a:avLst/>
                <a:gdLst>
                  <a:gd name="T0" fmla="*/ 0 w 3523"/>
                  <a:gd name="T1" fmla="*/ 1509 h 1509"/>
                  <a:gd name="T2" fmla="*/ 621 w 3523"/>
                  <a:gd name="T3" fmla="*/ 1430 h 1509"/>
                  <a:gd name="T4" fmla="*/ 798 w 3523"/>
                  <a:gd name="T5" fmla="*/ 1380 h 1509"/>
                  <a:gd name="T6" fmla="*/ 932 w 3523"/>
                  <a:gd name="T7" fmla="*/ 1268 h 1509"/>
                  <a:gd name="T8" fmla="*/ 1055 w 3523"/>
                  <a:gd name="T9" fmla="*/ 1140 h 1509"/>
                  <a:gd name="T10" fmla="*/ 1123 w 3523"/>
                  <a:gd name="T11" fmla="*/ 994 h 1509"/>
                  <a:gd name="T12" fmla="*/ 1363 w 3523"/>
                  <a:gd name="T13" fmla="*/ 394 h 1509"/>
                  <a:gd name="T14" fmla="*/ 1586 w 3523"/>
                  <a:gd name="T15" fmla="*/ 69 h 1509"/>
                  <a:gd name="T16" fmla="*/ 1792 w 3523"/>
                  <a:gd name="T17" fmla="*/ 0 h 1509"/>
                  <a:gd name="T18" fmla="*/ 1954 w 3523"/>
                  <a:gd name="T19" fmla="*/ 77 h 1509"/>
                  <a:gd name="T20" fmla="*/ 2174 w 3523"/>
                  <a:gd name="T21" fmla="*/ 377 h 1509"/>
                  <a:gd name="T22" fmla="*/ 2451 w 3523"/>
                  <a:gd name="T23" fmla="*/ 985 h 1509"/>
                  <a:gd name="T24" fmla="*/ 2520 w 3523"/>
                  <a:gd name="T25" fmla="*/ 1149 h 1509"/>
                  <a:gd name="T26" fmla="*/ 2623 w 3523"/>
                  <a:gd name="T27" fmla="*/ 1285 h 1509"/>
                  <a:gd name="T28" fmla="*/ 2726 w 3523"/>
                  <a:gd name="T29" fmla="*/ 1363 h 1509"/>
                  <a:gd name="T30" fmla="*/ 2889 w 3523"/>
                  <a:gd name="T31" fmla="*/ 1431 h 1509"/>
                  <a:gd name="T32" fmla="*/ 3523 w 3523"/>
                  <a:gd name="T33" fmla="*/ 1509 h 1509"/>
                  <a:gd name="T34" fmla="*/ 0 w 3523"/>
                  <a:gd name="T35" fmla="*/ 1509 h 1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523" h="1509">
                    <a:moveTo>
                      <a:pt x="0" y="1509"/>
                    </a:moveTo>
                    <a:lnTo>
                      <a:pt x="621" y="1430"/>
                    </a:lnTo>
                    <a:lnTo>
                      <a:pt x="798" y="1380"/>
                    </a:lnTo>
                    <a:lnTo>
                      <a:pt x="932" y="1268"/>
                    </a:lnTo>
                    <a:lnTo>
                      <a:pt x="1055" y="1140"/>
                    </a:lnTo>
                    <a:lnTo>
                      <a:pt x="1123" y="994"/>
                    </a:lnTo>
                    <a:lnTo>
                      <a:pt x="1363" y="394"/>
                    </a:lnTo>
                    <a:lnTo>
                      <a:pt x="1586" y="69"/>
                    </a:lnTo>
                    <a:lnTo>
                      <a:pt x="1792" y="0"/>
                    </a:lnTo>
                    <a:lnTo>
                      <a:pt x="1954" y="77"/>
                    </a:lnTo>
                    <a:lnTo>
                      <a:pt x="2174" y="377"/>
                    </a:lnTo>
                    <a:lnTo>
                      <a:pt x="2451" y="985"/>
                    </a:lnTo>
                    <a:lnTo>
                      <a:pt x="2520" y="1149"/>
                    </a:lnTo>
                    <a:lnTo>
                      <a:pt x="2623" y="1285"/>
                    </a:lnTo>
                    <a:lnTo>
                      <a:pt x="2726" y="1363"/>
                    </a:lnTo>
                    <a:lnTo>
                      <a:pt x="2889" y="1431"/>
                    </a:lnTo>
                    <a:lnTo>
                      <a:pt x="3523" y="1509"/>
                    </a:lnTo>
                    <a:lnTo>
                      <a:pt x="0" y="1509"/>
                    </a:lnTo>
                    <a:close/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61" name="Line 5"/>
              <p:cNvSpPr>
                <a:spLocks noChangeShapeType="1"/>
              </p:cNvSpPr>
              <p:nvPr/>
            </p:nvSpPr>
            <p:spPr bwMode="auto">
              <a:xfrm>
                <a:off x="2976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62" name="Line 6"/>
              <p:cNvSpPr>
                <a:spLocks noChangeShapeType="1"/>
              </p:cNvSpPr>
              <p:nvPr/>
            </p:nvSpPr>
            <p:spPr bwMode="auto">
              <a:xfrm>
                <a:off x="3408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63" name="Line 7"/>
              <p:cNvSpPr>
                <a:spLocks noChangeShapeType="1"/>
              </p:cNvSpPr>
              <p:nvPr/>
            </p:nvSpPr>
            <p:spPr bwMode="auto">
              <a:xfrm>
                <a:off x="2544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64" name="Line 8"/>
              <p:cNvSpPr>
                <a:spLocks noChangeShapeType="1"/>
              </p:cNvSpPr>
              <p:nvPr/>
            </p:nvSpPr>
            <p:spPr bwMode="auto">
              <a:xfrm>
                <a:off x="3840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65" name="Line 9"/>
              <p:cNvSpPr>
                <a:spLocks noChangeShapeType="1"/>
              </p:cNvSpPr>
              <p:nvPr/>
            </p:nvSpPr>
            <p:spPr bwMode="auto">
              <a:xfrm>
                <a:off x="2112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66" name="Line 10"/>
              <p:cNvSpPr>
                <a:spLocks noChangeShapeType="1"/>
              </p:cNvSpPr>
              <p:nvPr/>
            </p:nvSpPr>
            <p:spPr bwMode="auto">
              <a:xfrm>
                <a:off x="4272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67" name="Line 11"/>
              <p:cNvSpPr>
                <a:spLocks noChangeShapeType="1"/>
              </p:cNvSpPr>
              <p:nvPr/>
            </p:nvSpPr>
            <p:spPr bwMode="auto">
              <a:xfrm>
                <a:off x="1680" y="864"/>
                <a:ext cx="0" cy="19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68" name="Rectangle 12"/>
              <p:cNvSpPr>
                <a:spLocks noChangeArrowheads="1"/>
              </p:cNvSpPr>
              <p:nvPr/>
            </p:nvSpPr>
            <p:spPr bwMode="auto">
              <a:xfrm>
                <a:off x="1536" y="2736"/>
                <a:ext cx="3024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algn="l"/>
                <a:r>
                  <a:rPr lang="cs-CZ" sz="1800" b="1">
                    <a:latin typeface="Arial" panose="020B0604020202020204" pitchFamily="34" charset="0"/>
                  </a:rPr>
                  <a:t>-3</a:t>
                </a:r>
                <a:r>
                  <a:rPr lang="cs-CZ">
                    <a:sym typeface="Symbol" panose="05050102010706020507" pitchFamily="18" charset="2"/>
                  </a:rPr>
                  <a:t></a:t>
                </a:r>
                <a:r>
                  <a:rPr lang="cs-CZ" sz="1800" b="1">
                    <a:latin typeface="Arial" panose="020B0604020202020204" pitchFamily="34" charset="0"/>
                  </a:rPr>
                  <a:t>     -2</a:t>
                </a:r>
                <a:r>
                  <a:rPr lang="cs-CZ">
                    <a:sym typeface="Symbol" panose="05050102010706020507" pitchFamily="18" charset="2"/>
                  </a:rPr>
                  <a:t></a:t>
                </a:r>
                <a:r>
                  <a:rPr lang="cs-CZ" sz="1800" b="1">
                    <a:latin typeface="Arial" panose="020B0604020202020204" pitchFamily="34" charset="0"/>
                  </a:rPr>
                  <a:t>     -1</a:t>
                </a:r>
                <a:r>
                  <a:rPr lang="cs-CZ">
                    <a:sym typeface="Symbol" panose="05050102010706020507" pitchFamily="18" charset="2"/>
                  </a:rPr>
                  <a:t> </a:t>
                </a:r>
                <a:r>
                  <a:rPr lang="cs-CZ" sz="1800" b="1">
                    <a:latin typeface="Arial" panose="020B0604020202020204" pitchFamily="34" charset="0"/>
                  </a:rPr>
                  <a:t>      </a:t>
                </a:r>
                <a:r>
                  <a:rPr lang="cs-CZ" sz="1800" b="1">
                    <a:solidFill>
                      <a:srgbClr val="FF0066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</a:t>
                </a:r>
                <a:r>
                  <a:rPr lang="cs-CZ" sz="1800" b="1">
                    <a:latin typeface="Arial" panose="020B0604020202020204" pitchFamily="34" charset="0"/>
                    <a:sym typeface="Symbol" panose="05050102010706020507" pitchFamily="18" charset="2"/>
                  </a:rPr>
                  <a:t>     +1</a:t>
                </a:r>
                <a:r>
                  <a:rPr lang="cs-CZ">
                    <a:sym typeface="Symbol" panose="05050102010706020507" pitchFamily="18" charset="2"/>
                  </a:rPr>
                  <a:t></a:t>
                </a:r>
                <a:r>
                  <a:rPr lang="cs-CZ" sz="1800" b="1">
                    <a:latin typeface="Arial" panose="020B0604020202020204" pitchFamily="34" charset="0"/>
                    <a:sym typeface="Symbol" panose="05050102010706020507" pitchFamily="18" charset="2"/>
                  </a:rPr>
                  <a:t>    +2</a:t>
                </a:r>
                <a:r>
                  <a:rPr lang="cs-CZ">
                    <a:sym typeface="Symbol" panose="05050102010706020507" pitchFamily="18" charset="2"/>
                  </a:rPr>
                  <a:t></a:t>
                </a:r>
                <a:r>
                  <a:rPr lang="cs-CZ" sz="1800" b="1">
                    <a:latin typeface="Arial" panose="020B0604020202020204" pitchFamily="34" charset="0"/>
                    <a:sym typeface="Symbol" panose="05050102010706020507" pitchFamily="18" charset="2"/>
                  </a:rPr>
                  <a:t>    +3</a:t>
                </a:r>
                <a:r>
                  <a:rPr lang="cs-CZ">
                    <a:sym typeface="Symbol" panose="05050102010706020507" pitchFamily="18" charset="2"/>
                  </a:rPr>
                  <a:t></a:t>
                </a:r>
                <a:endParaRPr lang="cs-CZ" sz="1800" b="1">
                  <a:latin typeface="Arial" panose="020B0604020202020204" pitchFamily="34" charset="0"/>
                  <a:sym typeface="Symbol" panose="05050102010706020507" pitchFamily="18" charset="2"/>
                </a:endParaRPr>
              </a:p>
              <a:p>
                <a:pPr algn="l"/>
                <a:r>
                  <a:rPr lang="cs-CZ" sz="1800" b="1">
                    <a:latin typeface="Arial" panose="020B0604020202020204" pitchFamily="34" charset="0"/>
                    <a:sym typeface="Symbol" panose="05050102010706020507" pitchFamily="18" charset="2"/>
                  </a:rPr>
                  <a:t>                              </a:t>
                </a:r>
                <a:r>
                  <a:rPr lang="cs-CZ" sz="1800" b="1">
                    <a:solidFill>
                      <a:srgbClr val="FF0066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=medián</a:t>
                </a:r>
                <a:endParaRPr lang="cs-CZ" sz="1800" b="1">
                  <a:latin typeface="Arial" panose="020B0604020202020204" pitchFamily="34" charset="0"/>
                  <a:sym typeface="Symbol" panose="05050102010706020507" pitchFamily="18" charset="2"/>
                </a:endParaRPr>
              </a:p>
              <a:p>
                <a:pPr algn="l"/>
                <a:r>
                  <a:rPr lang="cs-CZ" sz="1800" b="1">
                    <a:latin typeface="Arial" panose="020B0604020202020204" pitchFamily="34" charset="0"/>
                    <a:sym typeface="Symbol" panose="05050102010706020507" pitchFamily="18" charset="2"/>
                  </a:rPr>
                  <a:t>                              </a:t>
                </a:r>
                <a:r>
                  <a:rPr lang="cs-CZ" sz="1800" b="1">
                    <a:solidFill>
                      <a:srgbClr val="FF0066"/>
                    </a:solidFill>
                    <a:latin typeface="Arial" panose="020B0604020202020204" pitchFamily="34" charset="0"/>
                    <a:sym typeface="Symbol" panose="05050102010706020507" pitchFamily="18" charset="2"/>
                  </a:rPr>
                  <a:t>=modus</a:t>
                </a:r>
              </a:p>
            </p:txBody>
          </p:sp>
        </p:grpSp>
        <p:sp>
          <p:nvSpPr>
            <p:cNvPr id="121869" name="AutoShape 13"/>
            <p:cNvSpPr>
              <a:spLocks/>
            </p:cNvSpPr>
            <p:nvPr/>
          </p:nvSpPr>
          <p:spPr bwMode="auto">
            <a:xfrm rot="-5341772">
              <a:off x="2851" y="931"/>
              <a:ext cx="251" cy="863"/>
            </a:xfrm>
            <a:prstGeom prst="rightBrace">
              <a:avLst>
                <a:gd name="adj1" fmla="val 2865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870" name="AutoShape 14"/>
            <p:cNvSpPr>
              <a:spLocks/>
            </p:cNvSpPr>
            <p:nvPr/>
          </p:nvSpPr>
          <p:spPr bwMode="auto">
            <a:xfrm rot="-5341772">
              <a:off x="2849" y="67"/>
              <a:ext cx="251" cy="1728"/>
            </a:xfrm>
            <a:prstGeom prst="rightBrace">
              <a:avLst>
                <a:gd name="adj1" fmla="val 5737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871" name="AutoShape 15"/>
            <p:cNvSpPr>
              <a:spLocks/>
            </p:cNvSpPr>
            <p:nvPr/>
          </p:nvSpPr>
          <p:spPr bwMode="auto">
            <a:xfrm rot="-5341772">
              <a:off x="2849" y="-779"/>
              <a:ext cx="251" cy="2592"/>
            </a:xfrm>
            <a:prstGeom prst="rightBrace">
              <a:avLst>
                <a:gd name="adj1" fmla="val 8605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872" name="Text Box 16"/>
            <p:cNvSpPr txBox="1">
              <a:spLocks noChangeArrowheads="1"/>
            </p:cNvSpPr>
            <p:nvPr/>
          </p:nvSpPr>
          <p:spPr bwMode="auto">
            <a:xfrm>
              <a:off x="2764" y="1017"/>
              <a:ext cx="4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1800">
                  <a:latin typeface="Arial" panose="020B0604020202020204" pitchFamily="34" charset="0"/>
                </a:rPr>
                <a:t>68%</a:t>
              </a:r>
            </a:p>
          </p:txBody>
        </p:sp>
        <p:sp>
          <p:nvSpPr>
            <p:cNvPr id="121873" name="Text Box 17"/>
            <p:cNvSpPr txBox="1">
              <a:spLocks noChangeArrowheads="1"/>
            </p:cNvSpPr>
            <p:nvPr/>
          </p:nvSpPr>
          <p:spPr bwMode="auto">
            <a:xfrm>
              <a:off x="2704" y="585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1800">
                  <a:latin typeface="Arial" panose="020B0604020202020204" pitchFamily="34" charset="0"/>
                </a:rPr>
                <a:t>95,5%</a:t>
              </a:r>
            </a:p>
          </p:txBody>
        </p:sp>
        <p:sp>
          <p:nvSpPr>
            <p:cNvPr id="121874" name="Text Box 18"/>
            <p:cNvSpPr txBox="1">
              <a:spLocks noChangeArrowheads="1"/>
            </p:cNvSpPr>
            <p:nvPr/>
          </p:nvSpPr>
          <p:spPr bwMode="auto">
            <a:xfrm>
              <a:off x="2714" y="153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cs-CZ" sz="1800">
                  <a:latin typeface="Arial" panose="020B0604020202020204" pitchFamily="34" charset="0"/>
                </a:rPr>
                <a:t>99,7%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37390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Příklad 2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Porovnejte hmotnosti pacientů a zdravých jedinců</a:t>
            </a:r>
          </a:p>
          <a:p>
            <a:r>
              <a:rPr lang="cs-CZ" sz="2800"/>
              <a:t>Vyslovte nulovou a alternativní hypotézu.</a:t>
            </a:r>
          </a:p>
          <a:p>
            <a:r>
              <a:rPr lang="cs-CZ" sz="2800"/>
              <a:t>Otestujte normalitu distribuce znaku, rozhodněte jaký typ testů na testování hypotéz je možno použít, otestujte nulovou hypotézu a komentujte výsledek</a:t>
            </a:r>
          </a:p>
        </p:txBody>
      </p:sp>
    </p:spTree>
    <p:extLst>
      <p:ext uri="{BB962C8B-B14F-4D97-AF65-F5344CB8AC3E}">
        <p14:creationId xmlns:p14="http://schemas.microsoft.com/office/powerpoint/2010/main" val="26605567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Příklad 3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Porovnejte systolický krevní tlak u pacientů před terapií a po terapii.</a:t>
            </a:r>
          </a:p>
          <a:p>
            <a:r>
              <a:rPr lang="cs-CZ" sz="2800"/>
              <a:t>Vyslovte nulovou a alternativní hypotézu.</a:t>
            </a:r>
          </a:p>
          <a:p>
            <a:r>
              <a:rPr lang="cs-CZ" sz="2800"/>
              <a:t>Otestujte normalitu distribuce znaku, rozhodněte jaký typ testů na testování hypotéz je možno použít, otestujte nulovou hypotézu a komentujte výsledek</a:t>
            </a:r>
          </a:p>
        </p:txBody>
      </p:sp>
    </p:spTree>
    <p:extLst>
      <p:ext uri="{BB962C8B-B14F-4D97-AF65-F5344CB8AC3E}">
        <p14:creationId xmlns:p14="http://schemas.microsoft.com/office/powerpoint/2010/main" val="21170748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Příklad 4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Porovnejte hladiny IgE u pacientů a zdravých jedinců</a:t>
            </a:r>
          </a:p>
          <a:p>
            <a:r>
              <a:rPr lang="cs-CZ" sz="2800"/>
              <a:t>Vyslovte nulovou a alternativní hypotézu.</a:t>
            </a:r>
          </a:p>
          <a:p>
            <a:r>
              <a:rPr lang="cs-CZ" sz="2800"/>
              <a:t>Otestujte normalitu distribuce znaku, rozhodněte jaký typ testů na testování hypotéz je možno použít, otestujte nulovou hypotézu a komentujte výsledek</a:t>
            </a:r>
          </a:p>
        </p:txBody>
      </p:sp>
    </p:spTree>
    <p:extLst>
      <p:ext uri="{BB962C8B-B14F-4D97-AF65-F5344CB8AC3E}">
        <p14:creationId xmlns:p14="http://schemas.microsoft.com/office/powerpoint/2010/main" val="6892670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Příklad 5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Analyzujte tabulku 2x2</a:t>
            </a:r>
          </a:p>
          <a:p>
            <a:r>
              <a:rPr lang="cs-CZ"/>
              <a:t>Vyslovte nulovou a alternativní hypotézu.</a:t>
            </a:r>
          </a:p>
          <a:p>
            <a:r>
              <a:rPr lang="cs-CZ"/>
              <a:t>Otestujte tabulky Fischer exact testem</a:t>
            </a:r>
          </a:p>
        </p:txBody>
      </p:sp>
    </p:spTree>
    <p:extLst>
      <p:ext uri="{BB962C8B-B14F-4D97-AF65-F5344CB8AC3E}">
        <p14:creationId xmlns:p14="http://schemas.microsoft.com/office/powerpoint/2010/main" val="9313589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Příklad 6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Korelujte 10 řad náhodných čísel a interpretujte výsledek korelace</a:t>
            </a:r>
          </a:p>
          <a:p>
            <a:pPr>
              <a:buFont typeface="Monotype Sorts" pitchFamily="2" charset="2"/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83162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ÚPF LF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</a:t>
            </a:r>
            <a:r>
              <a:rPr lang="cs-CZ" dirty="0" smtClean="0"/>
              <a:t>referenčních/normálních intervalů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dirty="0">
                <a:latin typeface="Arial" panose="020B0604020202020204" pitchFamily="34" charset="0"/>
              </a:rPr>
              <a:t>Optimální hodnoty daného znaku s ohledem na prognózu daného jedince.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Stanoveny na základě retrospektivních nebo prospektivních studií.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Určení hranic intervalů je arbitrární</a:t>
            </a:r>
          </a:p>
        </p:txBody>
      </p:sp>
    </p:spTree>
    <p:extLst>
      <p:ext uri="{BB962C8B-B14F-4D97-AF65-F5344CB8AC3E}">
        <p14:creationId xmlns:p14="http://schemas.microsoft.com/office/powerpoint/2010/main" val="408278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ÚPF LF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</a:t>
            </a:r>
            <a:r>
              <a:rPr lang="cs-CZ" dirty="0" smtClean="0"/>
              <a:t>referenčních/normálních intervalů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dirty="0">
                <a:latin typeface="Arial" panose="020B0604020202020204" pitchFamily="34" charset="0"/>
              </a:rPr>
              <a:t>Optimální hodnoty daného znaku s ohledem na prognózu daného jedince.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Stanoveny na základě retrospektivních nebo prospektivních studií.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Určení hranic intervalů je arbitrární</a:t>
            </a:r>
          </a:p>
        </p:txBody>
      </p:sp>
    </p:spTree>
    <p:extLst>
      <p:ext uri="{BB962C8B-B14F-4D97-AF65-F5344CB8AC3E}">
        <p14:creationId xmlns:p14="http://schemas.microsoft.com/office/powerpoint/2010/main" val="369090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ÚPF LF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</a:t>
            </a:r>
            <a:r>
              <a:rPr lang="cs-CZ" dirty="0" smtClean="0"/>
              <a:t>referenčních/normálních intervalů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dirty="0">
                <a:latin typeface="Arial" panose="020B0604020202020204" pitchFamily="34" charset="0"/>
              </a:rPr>
              <a:t>Optimální hodnoty daného znaku s ohledem na prognózu daného jedince.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Stanoveny na základě retrospektivních nebo prospektivních studií.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Určení hranic intervalů je arbitrární</a:t>
            </a:r>
          </a:p>
        </p:txBody>
      </p:sp>
    </p:spTree>
    <p:extLst>
      <p:ext uri="{BB962C8B-B14F-4D97-AF65-F5344CB8AC3E}">
        <p14:creationId xmlns:p14="http://schemas.microsoft.com/office/powerpoint/2010/main" val="5334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ÚPF LF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</a:t>
            </a:r>
            <a:r>
              <a:rPr lang="cs-CZ" dirty="0" smtClean="0"/>
              <a:t>referenčních/normálních intervalů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dirty="0">
                <a:latin typeface="Arial" panose="020B0604020202020204" pitchFamily="34" charset="0"/>
              </a:rPr>
              <a:t>Optimální hodnoty daného znaku s ohledem na prognózu daného jedince.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Stanoveny na základě retrospektivních nebo prospektivních studií.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Určení hranic intervalů je arbitrární</a:t>
            </a:r>
          </a:p>
        </p:txBody>
      </p:sp>
    </p:spTree>
    <p:extLst>
      <p:ext uri="{BB962C8B-B14F-4D97-AF65-F5344CB8AC3E}">
        <p14:creationId xmlns:p14="http://schemas.microsoft.com/office/powerpoint/2010/main" val="412750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ÚPF LF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</a:t>
            </a:r>
            <a:r>
              <a:rPr lang="cs-CZ" dirty="0" smtClean="0"/>
              <a:t>referenčních/normálních intervalů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dirty="0">
                <a:latin typeface="Arial" panose="020B0604020202020204" pitchFamily="34" charset="0"/>
              </a:rPr>
              <a:t>Optimální hodnoty daného znaku s ohledem na prognózu daného jedince.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Stanoveny na základě retrospektivních nebo prospektivních studií.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Určení hranic intervalů je arbitrární</a:t>
            </a:r>
          </a:p>
        </p:txBody>
      </p:sp>
    </p:spTree>
    <p:extLst>
      <p:ext uri="{BB962C8B-B14F-4D97-AF65-F5344CB8AC3E}">
        <p14:creationId xmlns:p14="http://schemas.microsoft.com/office/powerpoint/2010/main" val="9815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normálních intervalů</a:t>
            </a:r>
          </a:p>
        </p:txBody>
      </p:sp>
      <p:graphicFrame>
        <p:nvGraphicFramePr>
          <p:cNvPr id="11776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908175" y="2420938"/>
          <a:ext cx="6096000" cy="198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Rovnice" r:id="rId3" imgW="545760" imgH="177480" progId="Equation.3">
                  <p:embed/>
                </p:oleObj>
              </mc:Choice>
              <mc:Fallback>
                <p:oleObj name="Rovnice" r:id="rId3" imgW="5457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420938"/>
                        <a:ext cx="6096000" cy="198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3690938" y="5445125"/>
            <a:ext cx="24625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dirty="0">
                <a:latin typeface="+mn-lt"/>
              </a:rPr>
              <a:t>Cca 95% hodnot</a:t>
            </a:r>
          </a:p>
        </p:txBody>
      </p:sp>
    </p:spTree>
    <p:extLst>
      <p:ext uri="{BB962C8B-B14F-4D97-AF65-F5344CB8AC3E}">
        <p14:creationId xmlns:p14="http://schemas.microsoft.com/office/powerpoint/2010/main" val="26525572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ÚPF LF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</a:t>
            </a:r>
            <a:r>
              <a:rPr lang="cs-CZ" dirty="0" smtClean="0"/>
              <a:t>referenčních/normálních intervalů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dirty="0">
                <a:latin typeface="Arial" panose="020B0604020202020204" pitchFamily="34" charset="0"/>
              </a:rPr>
              <a:t>Optimální hodnoty daného znaku s ohledem na prognózu daného jedince.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Stanoveny na základě retrospektivních nebo prospektivních studií.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Určení hranic intervalů je arbitrární</a:t>
            </a:r>
          </a:p>
        </p:txBody>
      </p:sp>
    </p:spTree>
    <p:extLst>
      <p:ext uri="{BB962C8B-B14F-4D97-AF65-F5344CB8AC3E}">
        <p14:creationId xmlns:p14="http://schemas.microsoft.com/office/powerpoint/2010/main" val="23576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ÚPF LF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</a:t>
            </a:r>
            <a:r>
              <a:rPr lang="cs-CZ" dirty="0" smtClean="0"/>
              <a:t>referenčních/normálních intervalů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dirty="0">
                <a:latin typeface="Arial" panose="020B0604020202020204" pitchFamily="34" charset="0"/>
              </a:rPr>
              <a:t>Optimální hodnoty daného znaku s ohledem na prognózu daného jedince.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Stanoveny na základě retrospektivních nebo prospektivních studií.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Určení hranic intervalů je arbitrární</a:t>
            </a:r>
          </a:p>
        </p:txBody>
      </p:sp>
    </p:spTree>
    <p:extLst>
      <p:ext uri="{BB962C8B-B14F-4D97-AF65-F5344CB8AC3E}">
        <p14:creationId xmlns:p14="http://schemas.microsoft.com/office/powerpoint/2010/main" val="234938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ÚPF LF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</a:t>
            </a:r>
            <a:r>
              <a:rPr lang="cs-CZ" dirty="0" smtClean="0"/>
              <a:t>referenčních/normálních intervalů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dirty="0">
                <a:latin typeface="Arial" panose="020B0604020202020204" pitchFamily="34" charset="0"/>
              </a:rPr>
              <a:t>Optimální hodnoty daného znaku s ohledem na prognózu daného jedince.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Stanoveny na základě retrospektivních nebo prospektivních studií.</a:t>
            </a:r>
          </a:p>
          <a:p>
            <a:r>
              <a:rPr kumimoji="1" lang="cs-CZ" dirty="0">
                <a:latin typeface="Arial" panose="020B0604020202020204" pitchFamily="34" charset="0"/>
              </a:rPr>
              <a:t>Určení hranic intervalů je arbitrární</a:t>
            </a:r>
          </a:p>
        </p:txBody>
      </p:sp>
    </p:spTree>
    <p:extLst>
      <p:ext uri="{BB962C8B-B14F-4D97-AF65-F5344CB8AC3E}">
        <p14:creationId xmlns:p14="http://schemas.microsoft.com/office/powerpoint/2010/main" val="280915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1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23908" name="Picture 4" descr="hematokrit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8243888" cy="37512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910" name="Picture 6" descr="krevni tlak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3789363"/>
            <a:ext cx="7667625" cy="3057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23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ÚPF LF 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</a:t>
            </a:r>
            <a:r>
              <a:rPr lang="cs-CZ" dirty="0" smtClean="0"/>
              <a:t>referenčních/normálních intervalů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dirty="0">
                <a:latin typeface="Arial" panose="020B0604020202020204" pitchFamily="34" charset="0"/>
              </a:rPr>
              <a:t>Optimální hodnoty daného znaku s ohledem na prognózu daného </a:t>
            </a:r>
            <a:r>
              <a:rPr kumimoji="1" lang="cs-CZ" dirty="0" smtClean="0">
                <a:latin typeface="Arial" panose="020B0604020202020204" pitchFamily="34" charset="0"/>
              </a:rPr>
              <a:t>jedince</a:t>
            </a:r>
            <a:endParaRPr kumimoji="1" lang="cs-CZ" dirty="0">
              <a:latin typeface="Arial" panose="020B0604020202020204" pitchFamily="34" charset="0"/>
            </a:endParaRPr>
          </a:p>
          <a:p>
            <a:r>
              <a:rPr kumimoji="1" lang="cs-CZ" dirty="0">
                <a:latin typeface="Arial" panose="020B0604020202020204" pitchFamily="34" charset="0"/>
              </a:rPr>
              <a:t>Stanoveny na základě retrospektivních nebo prospektivních </a:t>
            </a:r>
            <a:r>
              <a:rPr kumimoji="1" lang="cs-CZ" dirty="0" smtClean="0">
                <a:latin typeface="Arial" panose="020B0604020202020204" pitchFamily="34" charset="0"/>
              </a:rPr>
              <a:t>studií</a:t>
            </a:r>
            <a:endParaRPr kumimoji="1" lang="cs-CZ" dirty="0">
              <a:latin typeface="Arial" panose="020B0604020202020204" pitchFamily="34" charset="0"/>
            </a:endParaRPr>
          </a:p>
          <a:p>
            <a:r>
              <a:rPr kumimoji="1" lang="cs-CZ" dirty="0">
                <a:latin typeface="Arial" panose="020B0604020202020204" pitchFamily="34" charset="0"/>
              </a:rPr>
              <a:t>Určení hranic intervalů je arbitrární</a:t>
            </a:r>
          </a:p>
        </p:txBody>
      </p:sp>
    </p:spTree>
    <p:extLst>
      <p:ext uri="{BB962C8B-B14F-4D97-AF65-F5344CB8AC3E}">
        <p14:creationId xmlns:p14="http://schemas.microsoft.com/office/powerpoint/2010/main" val="51988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cs-CZ" dirty="0"/>
              <a:t>Co může znamenat poloha pacienta v okraji (nebo i </a:t>
            </a:r>
            <a:r>
              <a:rPr lang="pl-PL" altLang="cs-CZ" dirty="0" smtClean="0"/>
              <a:t>za okrajem) referenčního </a:t>
            </a:r>
            <a:r>
              <a:rPr lang="pl-PL" altLang="cs-CZ" dirty="0"/>
              <a:t>intervalu</a:t>
            </a:r>
            <a:r>
              <a:rPr lang="pl-PL" altLang="cs-CZ" dirty="0" smtClean="0"/>
              <a:t>: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altLang="cs-CZ" b="1" dirty="0" err="1"/>
              <a:t>Preinstrumentální</a:t>
            </a:r>
            <a:r>
              <a:rPr lang="cs-CZ" altLang="cs-CZ" b="1" dirty="0"/>
              <a:t> chybu </a:t>
            </a:r>
            <a:r>
              <a:rPr lang="cs-CZ" altLang="cs-CZ" dirty="0"/>
              <a:t>(např. příprava pacienta, způsob odběru krve)</a:t>
            </a:r>
          </a:p>
          <a:p>
            <a:pPr>
              <a:spcBef>
                <a:spcPts val="0"/>
              </a:spcBef>
            </a:pPr>
            <a:r>
              <a:rPr lang="cs-CZ" altLang="cs-CZ" b="1" dirty="0"/>
              <a:t>Instrumentální chybu </a:t>
            </a:r>
            <a:r>
              <a:rPr lang="cs-CZ" altLang="cs-CZ" dirty="0" smtClean="0"/>
              <a:t>(přesnost </a:t>
            </a:r>
            <a:r>
              <a:rPr lang="cs-CZ" altLang="cs-CZ" dirty="0"/>
              <a:t>měření nebo </a:t>
            </a:r>
            <a:r>
              <a:rPr lang="cs-CZ" altLang="cs-CZ" dirty="0" smtClean="0"/>
              <a:t>systematickou chybu - správnost měření</a:t>
            </a:r>
            <a:endParaRPr lang="cs-CZ" altLang="cs-CZ" dirty="0"/>
          </a:p>
          <a:p>
            <a:pPr>
              <a:spcBef>
                <a:spcPts val="0"/>
              </a:spcBef>
            </a:pPr>
            <a:r>
              <a:rPr lang="cs-CZ" altLang="cs-CZ" b="1" dirty="0" err="1"/>
              <a:t>Intraindividuální</a:t>
            </a:r>
            <a:r>
              <a:rPr lang="cs-CZ" altLang="cs-CZ" dirty="0"/>
              <a:t> </a:t>
            </a:r>
            <a:r>
              <a:rPr lang="cs-CZ" altLang="cs-CZ" dirty="0" smtClean="0"/>
              <a:t>kolísání </a:t>
            </a:r>
            <a:r>
              <a:rPr lang="cs-CZ" altLang="cs-CZ" dirty="0"/>
              <a:t>měřené veličiny</a:t>
            </a:r>
          </a:p>
          <a:p>
            <a:pPr>
              <a:spcBef>
                <a:spcPts val="0"/>
              </a:spcBef>
            </a:pPr>
            <a:r>
              <a:rPr lang="cs-CZ" altLang="cs-CZ" b="1" dirty="0"/>
              <a:t>Příslušnost do 5% zdravých osob</a:t>
            </a:r>
            <a:r>
              <a:rPr lang="cs-CZ" altLang="cs-CZ" dirty="0"/>
              <a:t>, které bývají z </a:t>
            </a:r>
            <a:r>
              <a:rPr lang="cs-CZ" altLang="cs-CZ" dirty="0" smtClean="0"/>
              <a:t>normálního intervalu </a:t>
            </a:r>
            <a:r>
              <a:rPr lang="cs-CZ" altLang="cs-CZ" dirty="0"/>
              <a:t>vylučovány</a:t>
            </a:r>
          </a:p>
          <a:p>
            <a:pPr>
              <a:spcBef>
                <a:spcPts val="0"/>
              </a:spcBef>
            </a:pPr>
            <a:r>
              <a:rPr lang="cs-CZ" altLang="cs-CZ" b="1" dirty="0" err="1"/>
              <a:t>Eufunkční</a:t>
            </a:r>
            <a:r>
              <a:rPr lang="cs-CZ" altLang="cs-CZ" b="1" dirty="0"/>
              <a:t> extrém </a:t>
            </a:r>
            <a:r>
              <a:rPr lang="cs-CZ" altLang="cs-CZ" dirty="0"/>
              <a:t>(norma individua je přitom dodržena)</a:t>
            </a:r>
          </a:p>
          <a:p>
            <a:pPr>
              <a:spcBef>
                <a:spcPts val="0"/>
              </a:spcBef>
            </a:pPr>
            <a:r>
              <a:rPr lang="cs-CZ" altLang="cs-CZ" dirty="0"/>
              <a:t>Skutečně </a:t>
            </a:r>
            <a:r>
              <a:rPr lang="cs-CZ" altLang="cs-CZ" b="1" dirty="0"/>
              <a:t>patologickou</a:t>
            </a:r>
            <a:r>
              <a:rPr lang="cs-CZ" altLang="cs-CZ" dirty="0"/>
              <a:t> hodnotu daného znaku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856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262</TotalTime>
  <Words>1314</Words>
  <Application>Microsoft Office PowerPoint</Application>
  <PresentationFormat>Předvádění na obrazovce (4:3)</PresentationFormat>
  <Paragraphs>381</Paragraphs>
  <Slides>62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6</vt:i4>
      </vt:variant>
      <vt:variant>
        <vt:lpstr>Nadpisy snímků</vt:lpstr>
      </vt:variant>
      <vt:variant>
        <vt:i4>62</vt:i4>
      </vt:variant>
    </vt:vector>
  </HeadingPairs>
  <TitlesOfParts>
    <vt:vector size="74" baseType="lpstr">
      <vt:lpstr>Arial</vt:lpstr>
      <vt:lpstr>Monotype Sorts</vt:lpstr>
      <vt:lpstr>Symbol</vt:lpstr>
      <vt:lpstr>Tahoma</vt:lpstr>
      <vt:lpstr>Wingdings</vt:lpstr>
      <vt:lpstr>Prezentace_MU_CZ</vt:lpstr>
      <vt:lpstr>Rovnice</vt:lpstr>
      <vt:lpstr>dokument Microsoft Word</vt:lpstr>
      <vt:lpstr>list aplikace Microsoft Excel</vt:lpstr>
      <vt:lpstr>graf aplikace Microsoft Graph 97</vt:lpstr>
      <vt:lpstr>STATISTICA 6.0 Graph</vt:lpstr>
      <vt:lpstr>Microsoft Equation 3.0</vt:lpstr>
      <vt:lpstr>Koncepce normality/normálnosti v medicíně</vt:lpstr>
      <vt:lpstr>Definice zdraví a nemoci</vt:lpstr>
      <vt:lpstr>Modely zdraví a nemoci</vt:lpstr>
      <vt:lpstr>Co považovat za normální?</vt:lpstr>
      <vt:lpstr>Prezentace aplikace PowerPoint</vt:lpstr>
      <vt:lpstr>Konstrukce normálních intervalů</vt:lpstr>
      <vt:lpstr>Prezentace aplikace PowerPoint</vt:lpstr>
      <vt:lpstr>Konstrukce referenčních/normálních intervalů</vt:lpstr>
      <vt:lpstr>Co může znamenat poloha pacienta v okraji (nebo i za okrajem) referenčního intervalu:</vt:lpstr>
      <vt:lpstr>Úvod do statistiky</vt:lpstr>
      <vt:lpstr>Definice</vt:lpstr>
      <vt:lpstr>Statistika jako věda - definice</vt:lpstr>
      <vt:lpstr>Prezentace aplikace PowerPoint</vt:lpstr>
      <vt:lpstr>Statistika</vt:lpstr>
      <vt:lpstr>Statistika</vt:lpstr>
      <vt:lpstr>Statistika a lékař</vt:lpstr>
      <vt:lpstr>Statistika se zabývá variabilitou měření</vt:lpstr>
      <vt:lpstr>Statistika opakovaných měření</vt:lpstr>
      <vt:lpstr>Prezentace aplikace PowerPoint</vt:lpstr>
      <vt:lpstr>Variabilita populací</vt:lpstr>
      <vt:lpstr>Sběr dat</vt:lpstr>
      <vt:lpstr>Sběr dat</vt:lpstr>
      <vt:lpstr>Sběr dat</vt:lpstr>
      <vt:lpstr>Sběr dat</vt:lpstr>
      <vt:lpstr>Zobrazení dat</vt:lpstr>
      <vt:lpstr>Prezentace aplikace PowerPoint</vt:lpstr>
      <vt:lpstr>Zobrazení dat</vt:lpstr>
      <vt:lpstr>Zobrazení dat</vt:lpstr>
      <vt:lpstr>Popis dat</vt:lpstr>
      <vt:lpstr>Popis dat</vt:lpstr>
      <vt:lpstr>Popis dat</vt:lpstr>
      <vt:lpstr>Normální rozložení</vt:lpstr>
      <vt:lpstr>Prezentace aplikace PowerPoint</vt:lpstr>
      <vt:lpstr>Prezentace aplikace PowerPoint</vt:lpstr>
      <vt:lpstr>Prezentace aplikace PowerPoint</vt:lpstr>
      <vt:lpstr>Variabilita - příčiny</vt:lpstr>
      <vt:lpstr>Prezentace aplikace PowerPoint</vt:lpstr>
      <vt:lpstr>Prezentace aplikace PowerPoint</vt:lpstr>
      <vt:lpstr>Odhady parametrů rozložení</vt:lpstr>
      <vt:lpstr>Příklady</vt:lpstr>
      <vt:lpstr>Statistická indukce</vt:lpstr>
      <vt:lpstr>Testování hypotéz</vt:lpstr>
      <vt:lpstr>Chyba 1. a 2. typu</vt:lpstr>
      <vt:lpstr>Postup při testování hypotéz</vt:lpstr>
      <vt:lpstr>Statistické testy</vt:lpstr>
      <vt:lpstr>Kontingenční tabulky</vt:lpstr>
      <vt:lpstr>Regresní a korelační analýza </vt:lpstr>
      <vt:lpstr>Mnohorozměrná analýza dat</vt:lpstr>
      <vt:lpstr>Příklad 1</vt:lpstr>
      <vt:lpstr>Příklad 2</vt:lpstr>
      <vt:lpstr>Příklad 3</vt:lpstr>
      <vt:lpstr>Příklad 4</vt:lpstr>
      <vt:lpstr>Příklad 5</vt:lpstr>
      <vt:lpstr>Příklad 6</vt:lpstr>
      <vt:lpstr>Konstrukce referenčních/normálních intervalů</vt:lpstr>
      <vt:lpstr>Konstrukce referenčních/normálních intervalů</vt:lpstr>
      <vt:lpstr>Konstrukce referenčních/normálních intervalů</vt:lpstr>
      <vt:lpstr>Konstrukce referenčních/normálních intervalů</vt:lpstr>
      <vt:lpstr>Konstrukce referenčních/normálních intervalů</vt:lpstr>
      <vt:lpstr>Konstrukce referenčních/normálních intervalů</vt:lpstr>
      <vt:lpstr>Konstrukce referenčních/normálních intervalů</vt:lpstr>
      <vt:lpstr>Konstrukce referenčních/normálních intervalů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Jurajda</dc:creator>
  <cp:lastModifiedBy>Michal Jurajda</cp:lastModifiedBy>
  <cp:revision>22</cp:revision>
  <cp:lastPrinted>1601-01-01T00:00:00Z</cp:lastPrinted>
  <dcterms:created xsi:type="dcterms:W3CDTF">2015-11-23T07:04:47Z</dcterms:created>
  <dcterms:modified xsi:type="dcterms:W3CDTF">2017-02-23T12:35:57Z</dcterms:modified>
</cp:coreProperties>
</file>