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2" r:id="rId2"/>
    <p:sldId id="300" r:id="rId3"/>
    <p:sldId id="272" r:id="rId4"/>
    <p:sldId id="301" r:id="rId5"/>
    <p:sldId id="305" r:id="rId6"/>
    <p:sldId id="257" r:id="rId7"/>
    <p:sldId id="258" r:id="rId8"/>
    <p:sldId id="262" r:id="rId9"/>
    <p:sldId id="259" r:id="rId10"/>
    <p:sldId id="260" r:id="rId11"/>
    <p:sldId id="286" r:id="rId12"/>
    <p:sldId id="261" r:id="rId13"/>
    <p:sldId id="296" r:id="rId14"/>
    <p:sldId id="297" r:id="rId15"/>
    <p:sldId id="306" r:id="rId16"/>
    <p:sldId id="264" r:id="rId17"/>
    <p:sldId id="307" r:id="rId18"/>
    <p:sldId id="303" r:id="rId19"/>
    <p:sldId id="274" r:id="rId20"/>
    <p:sldId id="265" r:id="rId21"/>
    <p:sldId id="308" r:id="rId22"/>
    <p:sldId id="266" r:id="rId23"/>
    <p:sldId id="294" r:id="rId24"/>
    <p:sldId id="295" r:id="rId25"/>
    <p:sldId id="293" r:id="rId26"/>
    <p:sldId id="267" r:id="rId27"/>
    <p:sldId id="281" r:id="rId28"/>
    <p:sldId id="268" r:id="rId29"/>
    <p:sldId id="298" r:id="rId30"/>
    <p:sldId id="269" r:id="rId31"/>
    <p:sldId id="270" r:id="rId32"/>
    <p:sldId id="299" r:id="rId33"/>
    <p:sldId id="282" r:id="rId34"/>
    <p:sldId id="277" r:id="rId35"/>
    <p:sldId id="279" r:id="rId36"/>
    <p:sldId id="280" r:id="rId37"/>
    <p:sldId id="284" r:id="rId38"/>
  </p:sldIdLst>
  <p:sldSz cx="9144000" cy="6858000" type="screen4x3"/>
  <p:notesSz cx="6858000" cy="9144000"/>
  <p:custDataLst>
    <p:tags r:id="rId40"/>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918" y="90"/>
      </p:cViewPr>
      <p:guideLst>
        <p:guide orient="horz" pos="2160"/>
        <p:guide pos="2880"/>
      </p:guideLst>
    </p:cSldViewPr>
  </p:slideViewPr>
  <p:notesTextViewPr>
    <p:cViewPr>
      <p:scale>
        <a:sx n="1" d="1"/>
        <a:sy n="1" d="1"/>
      </p:scale>
      <p:origin x="0" y="0"/>
    </p:cViewPr>
  </p:notesTextViewPr>
  <p:sorterViewPr>
    <p:cViewPr>
      <p:scale>
        <a:sx n="100" d="100"/>
        <a:sy n="100" d="100"/>
      </p:scale>
      <p:origin x="0" y="-41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5D5A3-FD65-4D5C-9ECF-EDA86782604E}" type="datetimeFigureOut">
              <a:rPr lang="cs-CZ" smtClean="0"/>
              <a:t>20.02.2025</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C46B0-DBC3-4E4D-942E-C90F58C379A5}" type="slidenum">
              <a:rPr lang="cs-CZ" smtClean="0"/>
              <a:t>‹#›</a:t>
            </a:fld>
            <a:endParaRPr lang="cs-CZ"/>
          </a:p>
        </p:txBody>
      </p:sp>
    </p:spTree>
    <p:extLst>
      <p:ext uri="{BB962C8B-B14F-4D97-AF65-F5344CB8AC3E}">
        <p14:creationId xmlns:p14="http://schemas.microsoft.com/office/powerpoint/2010/main" val="13451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cbi.nlm.nih.gov/books/bv.fcgi?rid=neurosci.glossary.2251#282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39C46B0-DBC3-4E4D-942E-C90F58C379A5}" type="slidenum">
              <a:rPr lang="cs-CZ" smtClean="0"/>
              <a:t>5</a:t>
            </a:fld>
            <a:endParaRPr lang="cs-CZ"/>
          </a:p>
        </p:txBody>
      </p:sp>
    </p:spTree>
    <p:extLst>
      <p:ext uri="{BB962C8B-B14F-4D97-AF65-F5344CB8AC3E}">
        <p14:creationId xmlns:p14="http://schemas.microsoft.com/office/powerpoint/2010/main" val="93600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cs-CZ" sz="1000" dirty="0">
                <a:latin typeface="Arial" panose="020B0604020202020204" pitchFamily="34" charset="0"/>
                <a:cs typeface="Arial" panose="020B0604020202020204" pitchFamily="34" charset="0"/>
              </a:rPr>
              <a:t>Despite its peripheral location, the </a:t>
            </a:r>
            <a:r>
              <a:rPr lang="en-US" altLang="cs-CZ" sz="1000" dirty="0">
                <a:latin typeface="Arial" panose="020B0604020202020204" pitchFamily="34" charset="0"/>
                <a:cs typeface="Arial" panose="020B0604020202020204" pitchFamily="34" charset="0"/>
                <a:hlinkClick r:id="rId3"/>
              </a:rPr>
              <a:t>retina</a:t>
            </a:r>
            <a:r>
              <a:rPr lang="en-US" altLang="cs-CZ" sz="1000" dirty="0">
                <a:latin typeface="Arial" panose="020B0604020202020204" pitchFamily="34" charset="0"/>
                <a:cs typeface="Arial" panose="020B0604020202020204" pitchFamily="34" charset="0"/>
              </a:rPr>
              <a:t> or neural portion of the eye, is actually part of the central nervous system. </a:t>
            </a:r>
          </a:p>
          <a:p>
            <a:pPr eaLnBrk="1" hangingPunct="1">
              <a:lnSpc>
                <a:spcPct val="90000"/>
              </a:lnSpc>
            </a:pPr>
            <a:endParaRPr lang="en-US" altLang="cs-CZ" sz="1000" dirty="0">
              <a:latin typeface="Arial" panose="020B0604020202020204" pitchFamily="34" charset="0"/>
              <a:cs typeface="Arial" panose="020B0604020202020204" pitchFamily="34" charset="0"/>
            </a:endParaRPr>
          </a:p>
          <a:p>
            <a:pPr eaLnBrk="1" hangingPunct="1">
              <a:lnSpc>
                <a:spcPct val="90000"/>
              </a:lnSpc>
            </a:pPr>
            <a:r>
              <a:rPr lang="en-US" altLang="cs-CZ" sz="1000" dirty="0">
                <a:latin typeface="Arial" panose="020B0604020202020204" pitchFamily="34" charset="0"/>
                <a:cs typeface="Arial" panose="020B0604020202020204" pitchFamily="34" charset="0"/>
              </a:rPr>
              <a:t>There are five types of neurons in the retina: </a:t>
            </a:r>
            <a:r>
              <a:rPr lang="en-US" altLang="cs-CZ" sz="1000" b="1" dirty="0">
                <a:latin typeface="Arial" panose="020B0604020202020204" pitchFamily="34" charset="0"/>
                <a:cs typeface="Arial" panose="020B0604020202020204" pitchFamily="34" charset="0"/>
              </a:rPr>
              <a:t>photoreceptors, bipolar cells, ganglion cells, horizontal cells</a:t>
            </a:r>
            <a:r>
              <a:rPr lang="en-US" altLang="cs-CZ" sz="1000" dirty="0">
                <a:latin typeface="Arial" panose="020B0604020202020204" pitchFamily="34" charset="0"/>
                <a:cs typeface="Arial" panose="020B0604020202020204" pitchFamily="34" charset="0"/>
              </a:rPr>
              <a:t>, and </a:t>
            </a:r>
            <a:r>
              <a:rPr lang="en-US" altLang="cs-CZ" sz="1000" b="1" dirty="0">
                <a:latin typeface="Arial" panose="020B0604020202020204" pitchFamily="34" charset="0"/>
                <a:cs typeface="Arial" panose="020B0604020202020204" pitchFamily="34" charset="0"/>
              </a:rPr>
              <a:t>amacrine cells</a:t>
            </a:r>
            <a:r>
              <a:rPr lang="en-US" altLang="cs-CZ" sz="1000" dirty="0">
                <a:latin typeface="Arial" panose="020B0604020202020204" pitchFamily="34" charset="0"/>
                <a:cs typeface="Arial" panose="020B0604020202020204" pitchFamily="34" charset="0"/>
              </a:rPr>
              <a:t>. </a:t>
            </a:r>
          </a:p>
          <a:p>
            <a:pPr eaLnBrk="1" hangingPunct="1">
              <a:lnSpc>
                <a:spcPct val="90000"/>
              </a:lnSpc>
            </a:pPr>
            <a:endParaRPr lang="en-US" altLang="cs-CZ" sz="1000" dirty="0">
              <a:latin typeface="Arial" panose="020B0604020202020204" pitchFamily="34" charset="0"/>
              <a:cs typeface="Arial" panose="020B0604020202020204" pitchFamily="34" charset="0"/>
            </a:endParaRPr>
          </a:p>
          <a:p>
            <a:pPr eaLnBrk="1" hangingPunct="1">
              <a:lnSpc>
                <a:spcPct val="90000"/>
              </a:lnSpc>
            </a:pPr>
            <a:r>
              <a:rPr lang="en-US" altLang="cs-CZ" sz="1000" dirty="0">
                <a:latin typeface="Arial" panose="020B0604020202020204" pitchFamily="34" charset="0"/>
                <a:cs typeface="Arial" panose="020B0604020202020204" pitchFamily="34" charset="0"/>
              </a:rPr>
              <a:t>Absorption of light by the photopigment in the outer segment of the photoreceptors initiates a cascade of events that changes the membrane potential of the receptor, and therefore the amount of neurotransmitter released by the photoreceptor synapses onto the cells they contact. </a:t>
            </a:r>
          </a:p>
          <a:p>
            <a:pPr eaLnBrk="1" hangingPunct="1">
              <a:lnSpc>
                <a:spcPct val="90000"/>
              </a:lnSpc>
            </a:pPr>
            <a:endParaRPr lang="en-US" altLang="cs-CZ" sz="1000" dirty="0">
              <a:latin typeface="Arial" panose="020B0604020202020204" pitchFamily="34" charset="0"/>
              <a:cs typeface="Arial" panose="020B0604020202020204" pitchFamily="34" charset="0"/>
            </a:endParaRPr>
          </a:p>
          <a:p>
            <a:pPr eaLnBrk="1" hangingPunct="1">
              <a:lnSpc>
                <a:spcPct val="90000"/>
              </a:lnSpc>
            </a:pPr>
            <a:endParaRPr lang="en-US" altLang="cs-CZ" sz="1000" dirty="0">
              <a:latin typeface="Arial" panose="020B0604020202020204" pitchFamily="34" charset="0"/>
              <a:cs typeface="Arial" panose="020B0604020202020204" pitchFamily="34" charset="0"/>
            </a:endParaRPr>
          </a:p>
          <a:p>
            <a:pPr eaLnBrk="1" hangingPunct="1">
              <a:lnSpc>
                <a:spcPct val="90000"/>
              </a:lnSpc>
            </a:pPr>
            <a:r>
              <a:rPr lang="en-US" altLang="cs-CZ" sz="1000" dirty="0">
                <a:latin typeface="Arial" panose="020B0604020202020204" pitchFamily="34" charset="0"/>
                <a:cs typeface="Arial" panose="020B0604020202020204" pitchFamily="34" charset="0"/>
              </a:rPr>
              <a:t>At first glance, the spatial arrangement of retinal layers seems counterintuitive, since light rays must pass through the non-light-sensitive elements of the retina (and retinal vasculature!) before reaching the outer segments of the photoreceptors, where photons are absorbed. The reason for this curious feature of retinal organization lies in the special relationship that exists between the outer segments of the photoreceptors and the pigment epithelium. The outer segments contain membranous disks that house the light-sensitive photopigment and other proteins involved in the transduction process. These disks are formed near the inner segment of the photoreceptor and move toward the tip of the outer segment, where they are shed. The pigment epithelium plays an essential role in removing the expended receptor disks; this is no small task, since all the disks in the outer segments are replaced every 12 days. In addition, the pigment epithelium contains the biochemical machinery that is required to regenerate photopigment molecules after they have been exposed to light. It is presumably the demands of the photoreceptor disk life cycle and photopigment recycling that explain why rods and cones are found in the outermost rather than the innermost layer of the retina. Disruptions in the normal relationships between pigment epithelium and retinal photoreceptors such as those that occur in retinitis pigmentosa have severe consequences for vision </a:t>
            </a:r>
          </a:p>
          <a:p>
            <a:pPr eaLnBrk="1" hangingPunct="1">
              <a:lnSpc>
                <a:spcPct val="90000"/>
              </a:lnSpc>
            </a:pPr>
            <a:endParaRPr lang="en-CA" altLang="cs-CZ" sz="1000" dirty="0">
              <a:latin typeface="Arial" panose="020B0604020202020204" pitchFamily="34" charset="0"/>
              <a:cs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792981AB-DD29-4B70-8A35-B0B6FEF8D4C1}" type="slidenum">
              <a:rPr lang="en-US" altLang="cs-CZ" smtClean="0"/>
              <a:pPr>
                <a:spcBef>
                  <a:spcPct val="0"/>
                </a:spcBef>
              </a:pPr>
              <a:t>11</a:t>
            </a:fld>
            <a:endParaRPr lang="en-US" altLang="cs-CZ"/>
          </a:p>
        </p:txBody>
      </p:sp>
    </p:spTree>
    <p:extLst>
      <p:ext uri="{BB962C8B-B14F-4D97-AF65-F5344CB8AC3E}">
        <p14:creationId xmlns:p14="http://schemas.microsoft.com/office/powerpoint/2010/main" val="394280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A82A60FA-60D0-4E4C-8F8C-65CBD7C64ACC}" type="datetimeFigureOut">
              <a:rPr lang="cs-CZ" smtClean="0"/>
              <a:t>20.02.2025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2847717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2A60FA-60D0-4E4C-8F8C-65CBD7C64ACC}" type="datetimeFigureOut">
              <a:rPr lang="cs-CZ" smtClean="0"/>
              <a:t>20.02.2025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134089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2A60FA-60D0-4E4C-8F8C-65CBD7C64ACC}" type="datetimeFigureOut">
              <a:rPr lang="cs-CZ" smtClean="0"/>
              <a:t>20.02.2025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211763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2A60FA-60D0-4E4C-8F8C-65CBD7C64ACC}" type="datetimeFigureOut">
              <a:rPr lang="cs-CZ" smtClean="0"/>
              <a:t>20.02.2025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2118528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A82A60FA-60D0-4E4C-8F8C-65CBD7C64ACC}" type="datetimeFigureOut">
              <a:rPr lang="cs-CZ" smtClean="0"/>
              <a:t>20.02.2025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65196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A82A60FA-60D0-4E4C-8F8C-65CBD7C64ACC}" type="datetimeFigureOut">
              <a:rPr lang="cs-CZ" smtClean="0"/>
              <a:t>20.02.2025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79924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A82A60FA-60D0-4E4C-8F8C-65CBD7C64ACC}" type="datetimeFigureOut">
              <a:rPr lang="cs-CZ" smtClean="0"/>
              <a:t>20.02.2025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437766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A82A60FA-60D0-4E4C-8F8C-65CBD7C64ACC}" type="datetimeFigureOut">
              <a:rPr lang="cs-CZ" smtClean="0"/>
              <a:t>20.02.2025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2357754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82A60FA-60D0-4E4C-8F8C-65CBD7C64ACC}" type="datetimeFigureOut">
              <a:rPr lang="cs-CZ" smtClean="0"/>
              <a:t>20.02.2025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149626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A82A60FA-60D0-4E4C-8F8C-65CBD7C64ACC}" type="datetimeFigureOut">
              <a:rPr lang="cs-CZ" smtClean="0"/>
              <a:t>20.02.2025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216949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A82A60FA-60D0-4E4C-8F8C-65CBD7C64ACC}" type="datetimeFigureOut">
              <a:rPr lang="cs-CZ" smtClean="0"/>
              <a:t>20.02.2025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3586266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A60FA-60D0-4E4C-8F8C-65CBD7C64ACC}" type="datetimeFigureOut">
              <a:rPr lang="cs-CZ" smtClean="0"/>
              <a:t>20.02.2025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18C6E-EB4D-4757-BF5F-9A8905C6EE34}" type="slidenum">
              <a:rPr lang="cs-CZ" smtClean="0"/>
              <a:t>‹#›</a:t>
            </a:fld>
            <a:endParaRPr lang="cs-CZ"/>
          </a:p>
        </p:txBody>
      </p:sp>
    </p:spTree>
    <p:extLst>
      <p:ext uri="{BB962C8B-B14F-4D97-AF65-F5344CB8AC3E}">
        <p14:creationId xmlns:p14="http://schemas.microsoft.com/office/powerpoint/2010/main" val="4260825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hodinky.cz/timex-modern-originals-t2n791.html" TargetMode="Externa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2069976"/>
            <a:ext cx="8229600" cy="1143000"/>
          </a:xfrm>
        </p:spPr>
        <p:txBody>
          <a:bodyPr>
            <a:normAutofit/>
          </a:bodyPr>
          <a:lstStyle/>
          <a:p>
            <a:r>
              <a:rPr lang="cs-CZ" b="1" dirty="0">
                <a:solidFill>
                  <a:srgbClr val="FF0000"/>
                </a:solidFill>
              </a:rPr>
              <a:t>Vybrané kapitoly z fyziologie</a:t>
            </a:r>
          </a:p>
        </p:txBody>
      </p:sp>
    </p:spTree>
    <p:custDataLst>
      <p:tags r:id="rId1"/>
    </p:custDataLst>
    <p:extLst>
      <p:ext uri="{BB962C8B-B14F-4D97-AF65-F5344CB8AC3E}">
        <p14:creationId xmlns:p14="http://schemas.microsoft.com/office/powerpoint/2010/main" val="3119969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0" y="332656"/>
            <a:ext cx="9144000" cy="5763344"/>
          </a:xfrm>
        </p:spPr>
        <p:txBody>
          <a:bodyPr>
            <a:normAutofit fontScale="92500" lnSpcReduction="20000"/>
          </a:bodyPr>
          <a:lstStyle/>
          <a:p>
            <a:pPr eaLnBrk="1" hangingPunct="1"/>
            <a:r>
              <a:rPr lang="cs-CZ" altLang="cs-CZ" dirty="0"/>
              <a:t>U člověka: </a:t>
            </a:r>
            <a:r>
              <a:rPr lang="cs-CZ" altLang="cs-CZ" b="1" dirty="0"/>
              <a:t>cirkadiánní rytmus</a:t>
            </a:r>
          </a:p>
          <a:p>
            <a:pPr eaLnBrk="1" hangingPunct="1"/>
            <a:r>
              <a:rPr lang="cs-CZ" altLang="cs-CZ" dirty="0"/>
              <a:t>Endogenní s periodou rytmu:25±1,5 hodiny</a:t>
            </a:r>
          </a:p>
          <a:p>
            <a:pPr eaLnBrk="1" hangingPunct="1"/>
            <a:endParaRPr lang="cs-CZ" altLang="cs-CZ" dirty="0"/>
          </a:p>
          <a:p>
            <a:pPr eaLnBrk="1" hangingPunct="1"/>
            <a:r>
              <a:rPr lang="cs-CZ" altLang="cs-CZ" dirty="0"/>
              <a:t>Je synchronizován pomocí exogenních vlivů (např. střídáním světla a tmy nebo teplotním cyklem, cyklem v příjmu potravy či sociálním stimulem) na 24hodin</a:t>
            </a:r>
          </a:p>
          <a:p>
            <a:pPr lvl="2"/>
            <a:r>
              <a:rPr lang="cs-CZ" sz="1800" dirty="0" err="1"/>
              <a:t>Zeitgeber</a:t>
            </a:r>
            <a:r>
              <a:rPr lang="cs-CZ" sz="1800" dirty="0"/>
              <a:t> - „dárce času“- synchronizátor – časovač</a:t>
            </a:r>
          </a:p>
          <a:p>
            <a:pPr marL="0" indent="0">
              <a:buNone/>
            </a:pPr>
            <a:r>
              <a:rPr lang="cs-CZ" sz="1600" dirty="0"/>
              <a:t>    		   - jakýkoli signál, který mozek využívá k nulování biologických hodin</a:t>
            </a:r>
          </a:p>
          <a:p>
            <a:pPr marL="0" indent="0">
              <a:buNone/>
            </a:pPr>
            <a:endParaRPr lang="cs-CZ" sz="1600" dirty="0"/>
          </a:p>
          <a:p>
            <a:pPr eaLnBrk="1" hangingPunct="1"/>
            <a:r>
              <a:rPr lang="cs-CZ" altLang="cs-CZ" dirty="0"/>
              <a:t>Nejdůležitější exogenní udavatel času pro 24hod synchronizaci je jasné světlo:</a:t>
            </a:r>
          </a:p>
          <a:p>
            <a:pPr marL="0" indent="0" eaLnBrk="1" hangingPunct="1">
              <a:buNone/>
            </a:pPr>
            <a:r>
              <a:rPr lang="cs-CZ" altLang="cs-CZ" dirty="0"/>
              <a:t>      vstupní dráha: </a:t>
            </a:r>
            <a:r>
              <a:rPr lang="cs-CZ" altLang="cs-CZ" b="1" dirty="0">
                <a:solidFill>
                  <a:srgbClr val="FF0000"/>
                </a:solidFill>
              </a:rPr>
              <a:t>retinální gangliové buňky </a:t>
            </a:r>
            <a:r>
              <a:rPr lang="cs-CZ" altLang="cs-CZ" dirty="0"/>
              <a:t>(nový </a:t>
            </a:r>
            <a:r>
              <a:rPr lang="cs-CZ" altLang="cs-CZ" dirty="0" err="1"/>
              <a:t>fotopigment-melanopsin</a:t>
            </a:r>
            <a:r>
              <a:rPr lang="cs-CZ" altLang="cs-CZ" dirty="0"/>
              <a:t>) přes </a:t>
            </a:r>
            <a:r>
              <a:rPr lang="cs-CZ" altLang="cs-CZ" dirty="0" err="1"/>
              <a:t>tractus</a:t>
            </a:r>
            <a:r>
              <a:rPr lang="cs-CZ" altLang="cs-CZ" dirty="0"/>
              <a:t> </a:t>
            </a:r>
            <a:r>
              <a:rPr lang="cs-CZ" altLang="cs-CZ" dirty="0" err="1"/>
              <a:t>retinohypothalamicus</a:t>
            </a:r>
            <a:r>
              <a:rPr lang="cs-CZ" altLang="cs-CZ" dirty="0"/>
              <a:t> do </a:t>
            </a:r>
            <a:r>
              <a:rPr lang="cs-CZ" altLang="cs-CZ" dirty="0" err="1"/>
              <a:t>suprachiasmatického</a:t>
            </a:r>
            <a:r>
              <a:rPr lang="cs-CZ" altLang="cs-CZ" dirty="0"/>
              <a:t> jádra (SCN)</a:t>
            </a:r>
          </a:p>
        </p:txBody>
      </p:sp>
    </p:spTree>
    <p:extLst>
      <p:ext uri="{BB962C8B-B14F-4D97-AF65-F5344CB8AC3E}">
        <p14:creationId xmlns:p14="http://schemas.microsoft.com/office/powerpoint/2010/main" val="3671019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143000" y="2057400"/>
            <a:ext cx="2781300" cy="3943350"/>
          </a:xfrm>
        </p:spPr>
        <p:txBody>
          <a:bodyPr/>
          <a:lstStyle/>
          <a:p>
            <a:pPr eaLnBrk="1" hangingPunct="1">
              <a:defRPr/>
            </a:pPr>
            <a:r>
              <a:rPr lang="en-CA" altLang="cs-CZ" sz="1050" u="sng" dirty="0">
                <a:latin typeface="Calibri" panose="020F0502020204030204" pitchFamily="34" charset="0"/>
              </a:rPr>
              <a:t>Pigment epithelium</a:t>
            </a:r>
            <a:endParaRPr lang="cs-CZ" altLang="cs-CZ" sz="1050" u="sng" dirty="0">
              <a:latin typeface="Calibri" panose="020F0502020204030204" pitchFamily="34" charset="0"/>
            </a:endParaRPr>
          </a:p>
          <a:p>
            <a:pPr eaLnBrk="1" hangingPunct="1">
              <a:defRPr/>
            </a:pPr>
            <a:r>
              <a:rPr lang="cs-CZ" altLang="cs-CZ" sz="1050" u="sng" dirty="0" err="1">
                <a:latin typeface="Calibri" panose="020F0502020204030204" pitchFamily="34" charset="0"/>
              </a:rPr>
              <a:t>Absorps</a:t>
            </a:r>
            <a:r>
              <a:rPr lang="cs-CZ" altLang="cs-CZ" sz="1050" u="sng" dirty="0">
                <a:latin typeface="Calibri" panose="020F0502020204030204" pitchFamily="34" charset="0"/>
              </a:rPr>
              <a:t> </a:t>
            </a:r>
            <a:r>
              <a:rPr lang="cs-CZ" altLang="cs-CZ" sz="1050" u="sng" dirty="0" err="1">
                <a:latin typeface="Calibri" panose="020F0502020204030204" pitchFamily="34" charset="0"/>
              </a:rPr>
              <a:t>light</a:t>
            </a:r>
            <a:r>
              <a:rPr lang="cs-CZ" altLang="cs-CZ" sz="1050" u="sng" dirty="0">
                <a:latin typeface="Calibri" panose="020F0502020204030204" pitchFamily="34" charset="0"/>
              </a:rPr>
              <a:t> </a:t>
            </a:r>
            <a:r>
              <a:rPr lang="cs-CZ" altLang="cs-CZ" sz="1050" u="sng" dirty="0" err="1">
                <a:latin typeface="Calibri" panose="020F0502020204030204" pitchFamily="34" charset="0"/>
              </a:rPr>
              <a:t>rays</a:t>
            </a:r>
            <a:r>
              <a:rPr lang="cs-CZ" altLang="cs-CZ" sz="1050" u="sng" dirty="0">
                <a:latin typeface="Calibri" panose="020F0502020204030204" pitchFamily="34" charset="0"/>
              </a:rPr>
              <a:t>, </a:t>
            </a:r>
            <a:r>
              <a:rPr lang="cs-CZ" altLang="cs-CZ" sz="1050" u="sng" dirty="0" err="1">
                <a:latin typeface="Calibri" panose="020F0502020204030204" pitchFamily="34" charset="0"/>
              </a:rPr>
              <a:t>prevention</a:t>
            </a:r>
            <a:r>
              <a:rPr lang="cs-CZ" altLang="cs-CZ" sz="1050" u="sng" dirty="0">
                <a:latin typeface="Calibri" panose="020F0502020204030204" pitchFamily="34" charset="0"/>
              </a:rPr>
              <a:t> </a:t>
            </a:r>
            <a:r>
              <a:rPr lang="cs-CZ" altLang="cs-CZ" sz="1050" u="sng" dirty="0" err="1">
                <a:latin typeface="Calibri" panose="020F0502020204030204" pitchFamily="34" charset="0"/>
              </a:rPr>
              <a:t>the</a:t>
            </a:r>
            <a:r>
              <a:rPr lang="cs-CZ" altLang="cs-CZ" sz="1050" u="sng" dirty="0">
                <a:latin typeface="Calibri" panose="020F0502020204030204" pitchFamily="34" charset="0"/>
              </a:rPr>
              <a:t> </a:t>
            </a:r>
            <a:r>
              <a:rPr lang="cs-CZ" altLang="cs-CZ" sz="1050" u="sng" dirty="0" err="1">
                <a:latin typeface="Calibri" panose="020F0502020204030204" pitchFamily="34" charset="0"/>
              </a:rPr>
              <a:t>reflection</a:t>
            </a:r>
            <a:r>
              <a:rPr lang="cs-CZ" altLang="cs-CZ" sz="1050" u="sng" dirty="0">
                <a:latin typeface="Calibri" panose="020F0502020204030204" pitchFamily="34" charset="0"/>
              </a:rPr>
              <a:t> </a:t>
            </a:r>
            <a:r>
              <a:rPr lang="cs-CZ" altLang="cs-CZ" sz="1050" u="sng" dirty="0" err="1">
                <a:latin typeface="Calibri" panose="020F0502020204030204" pitchFamily="34" charset="0"/>
              </a:rPr>
              <a:t>of</a:t>
            </a:r>
            <a:r>
              <a:rPr lang="cs-CZ" altLang="cs-CZ" sz="1050" u="sng" dirty="0">
                <a:latin typeface="Calibri" panose="020F0502020204030204" pitchFamily="34" charset="0"/>
              </a:rPr>
              <a:t> </a:t>
            </a:r>
            <a:r>
              <a:rPr lang="cs-CZ" altLang="cs-CZ" sz="1050" u="sng" dirty="0" err="1">
                <a:latin typeface="Calibri" panose="020F0502020204030204" pitchFamily="34" charset="0"/>
              </a:rPr>
              <a:t>rays</a:t>
            </a:r>
            <a:r>
              <a:rPr lang="cs-CZ" altLang="cs-CZ" sz="1050" u="sng" dirty="0">
                <a:latin typeface="Calibri" panose="020F0502020204030204" pitchFamily="34" charset="0"/>
              </a:rPr>
              <a:t> </a:t>
            </a:r>
            <a:r>
              <a:rPr lang="cs-CZ" altLang="cs-CZ" sz="1050" u="sng" dirty="0" err="1">
                <a:latin typeface="Calibri" panose="020F0502020204030204" pitchFamily="34" charset="0"/>
              </a:rPr>
              <a:t>back</a:t>
            </a:r>
            <a:r>
              <a:rPr lang="cs-CZ" altLang="cs-CZ" sz="1050" u="sng" dirty="0">
                <a:latin typeface="Calibri" panose="020F0502020204030204" pitchFamily="34" charset="0"/>
              </a:rPr>
              <a:t> </a:t>
            </a:r>
            <a:r>
              <a:rPr lang="cs-CZ" altLang="cs-CZ" sz="1050" u="sng" dirty="0" err="1">
                <a:latin typeface="Calibri" panose="020F0502020204030204" pitchFamily="34" charset="0"/>
              </a:rPr>
              <a:t>through</a:t>
            </a:r>
            <a:r>
              <a:rPr lang="cs-CZ" altLang="cs-CZ" sz="1050" u="sng" dirty="0">
                <a:latin typeface="Calibri" panose="020F0502020204030204" pitchFamily="34" charset="0"/>
              </a:rPr>
              <a:t> </a:t>
            </a:r>
            <a:r>
              <a:rPr lang="cs-CZ" altLang="cs-CZ" sz="1050" u="sng" dirty="0" err="1">
                <a:latin typeface="Calibri" panose="020F0502020204030204" pitchFamily="34" charset="0"/>
              </a:rPr>
              <a:t>the</a:t>
            </a:r>
            <a:r>
              <a:rPr lang="cs-CZ" altLang="cs-CZ" sz="1050" u="sng" dirty="0">
                <a:latin typeface="Calibri" panose="020F0502020204030204" pitchFamily="34" charset="0"/>
              </a:rPr>
              <a:t> retina</a:t>
            </a:r>
            <a:endParaRPr lang="en-CA" altLang="cs-CZ" sz="1050" u="sng" dirty="0">
              <a:latin typeface="Calibri" panose="020F0502020204030204" pitchFamily="34" charset="0"/>
            </a:endParaRPr>
          </a:p>
          <a:p>
            <a:pPr lvl="1" eaLnBrk="1" hangingPunct="1">
              <a:defRPr/>
            </a:pPr>
            <a:r>
              <a:rPr lang="en-CA" altLang="cs-CZ" sz="1050" dirty="0">
                <a:latin typeface="Calibri" panose="020F0502020204030204" pitchFamily="34" charset="0"/>
              </a:rPr>
              <a:t>Contains melanin to absorbs excess light</a:t>
            </a:r>
          </a:p>
          <a:p>
            <a:pPr lvl="1" eaLnBrk="1" hangingPunct="1">
              <a:defRPr/>
            </a:pPr>
            <a:r>
              <a:rPr lang="en-CA" altLang="cs-CZ" sz="1050" dirty="0">
                <a:latin typeface="Calibri" panose="020F0502020204030204" pitchFamily="34" charset="0"/>
              </a:rPr>
              <a:t>Stores Vitamin A</a:t>
            </a:r>
          </a:p>
          <a:p>
            <a:pPr eaLnBrk="1" hangingPunct="1">
              <a:defRPr/>
            </a:pPr>
            <a:r>
              <a:rPr lang="en-CA" altLang="cs-CZ" sz="1050" u="sng" dirty="0">
                <a:latin typeface="Calibri" panose="020F0502020204030204" pitchFamily="34" charset="0"/>
              </a:rPr>
              <a:t>Photoreceptors</a:t>
            </a:r>
          </a:p>
          <a:p>
            <a:pPr lvl="1" eaLnBrk="1" hangingPunct="1">
              <a:defRPr/>
            </a:pPr>
            <a:r>
              <a:rPr lang="en-CA" altLang="cs-CZ" sz="1050" dirty="0">
                <a:latin typeface="Calibri" panose="020F0502020204030204" pitchFamily="34" charset="0"/>
              </a:rPr>
              <a:t>Transduce light energy into electrical energy</a:t>
            </a:r>
          </a:p>
          <a:p>
            <a:pPr lvl="1" eaLnBrk="1" hangingPunct="1">
              <a:defRPr/>
            </a:pPr>
            <a:r>
              <a:rPr lang="en-CA" altLang="cs-CZ" sz="1050" u="sng" dirty="0">
                <a:latin typeface="Calibri" panose="020F0502020204030204" pitchFamily="34" charset="0"/>
              </a:rPr>
              <a:t>Rods</a:t>
            </a:r>
            <a:r>
              <a:rPr lang="en-CA" altLang="cs-CZ" sz="1050" dirty="0">
                <a:latin typeface="Calibri" panose="020F0502020204030204" pitchFamily="34" charset="0"/>
              </a:rPr>
              <a:t> and </a:t>
            </a:r>
            <a:r>
              <a:rPr lang="en-CA" altLang="cs-CZ" sz="1050" u="sng" dirty="0">
                <a:latin typeface="Calibri" panose="020F0502020204030204" pitchFamily="34" charset="0"/>
              </a:rPr>
              <a:t>cones</a:t>
            </a:r>
          </a:p>
          <a:p>
            <a:pPr eaLnBrk="1" hangingPunct="1">
              <a:defRPr/>
            </a:pPr>
            <a:r>
              <a:rPr lang="en-CA" altLang="cs-CZ" sz="1050" b="1" u="sng" dirty="0">
                <a:solidFill>
                  <a:srgbClr val="7030A0"/>
                </a:solidFill>
                <a:latin typeface="Calibri" panose="020F0502020204030204" pitchFamily="34" charset="0"/>
              </a:rPr>
              <a:t>Ganglion cells</a:t>
            </a:r>
          </a:p>
          <a:p>
            <a:pPr lvl="1" eaLnBrk="1" hangingPunct="1">
              <a:defRPr/>
            </a:pPr>
            <a:r>
              <a:rPr lang="en-CA" altLang="cs-CZ" sz="1050" dirty="0">
                <a:latin typeface="Calibri" panose="020F0502020204030204" pitchFamily="34" charset="0"/>
              </a:rPr>
              <a:t>Output cells of retina project via optic nerve</a:t>
            </a:r>
          </a:p>
          <a:p>
            <a:pPr marL="275035" lvl="1" indent="0">
              <a:buNone/>
              <a:defRPr/>
            </a:pPr>
            <a:r>
              <a:rPr lang="en-CA" altLang="cs-CZ" sz="1050" b="1" u="sng" dirty="0">
                <a:solidFill>
                  <a:srgbClr val="7030A0"/>
                </a:solidFill>
                <a:latin typeface="Calibri" panose="020F0502020204030204" pitchFamily="34" charset="0"/>
              </a:rPr>
              <a:t>Bipolar cells</a:t>
            </a:r>
            <a:r>
              <a:rPr lang="cs-CZ" altLang="cs-CZ" sz="1050" b="1" u="sng" dirty="0">
                <a:solidFill>
                  <a:srgbClr val="7030A0"/>
                </a:solidFill>
                <a:latin typeface="Calibri" panose="020F0502020204030204" pitchFamily="34" charset="0"/>
              </a:rPr>
              <a:t> – </a:t>
            </a:r>
            <a:r>
              <a:rPr lang="cs-CZ" altLang="cs-CZ" sz="1050" u="sng" dirty="0">
                <a:latin typeface="Calibri" panose="020F0502020204030204" pitchFamily="34" charset="0"/>
              </a:rPr>
              <a:t>12 </a:t>
            </a:r>
            <a:r>
              <a:rPr lang="cs-CZ" altLang="cs-CZ" sz="1050" u="sng" dirty="0" err="1">
                <a:latin typeface="Calibri" panose="020F0502020204030204" pitchFamily="34" charset="0"/>
              </a:rPr>
              <a:t>different</a:t>
            </a:r>
            <a:r>
              <a:rPr lang="cs-CZ" altLang="cs-CZ" sz="1050" u="sng" dirty="0">
                <a:latin typeface="Calibri" panose="020F0502020204030204" pitchFamily="34" charset="0"/>
              </a:rPr>
              <a:t> </a:t>
            </a:r>
            <a:r>
              <a:rPr lang="cs-CZ" altLang="cs-CZ" sz="1050" u="sng" dirty="0" err="1">
                <a:latin typeface="Calibri" panose="020F0502020204030204" pitchFamily="34" charset="0"/>
              </a:rPr>
              <a:t>types</a:t>
            </a:r>
            <a:r>
              <a:rPr lang="cs-CZ" altLang="cs-CZ" sz="1050" u="sng" dirty="0">
                <a:latin typeface="Calibri" panose="020F0502020204030204" pitchFamily="34" charset="0"/>
              </a:rPr>
              <a:t> </a:t>
            </a:r>
            <a:r>
              <a:rPr lang="cs-CZ" altLang="cs-CZ" sz="1050" u="sng" dirty="0" err="1">
                <a:latin typeface="Calibri" panose="020F0502020204030204" pitchFamily="34" charset="0"/>
              </a:rPr>
              <a:t>occur</a:t>
            </a:r>
            <a:endParaRPr lang="cs-CZ" altLang="cs-CZ" sz="1050" u="sng" dirty="0">
              <a:latin typeface="Calibri" panose="020F0502020204030204" pitchFamily="34" charset="0"/>
            </a:endParaRPr>
          </a:p>
          <a:p>
            <a:pPr marL="275035" lvl="1" indent="0">
              <a:buNone/>
              <a:defRPr/>
            </a:pPr>
            <a:r>
              <a:rPr lang="cs-CZ" altLang="cs-CZ" sz="1050" b="1" u="sng" dirty="0">
                <a:solidFill>
                  <a:srgbClr val="7030A0"/>
                </a:solidFill>
                <a:latin typeface="Calibri" panose="020F0502020204030204" pitchFamily="34" charset="0"/>
              </a:rPr>
              <a:t>H</a:t>
            </a:r>
            <a:r>
              <a:rPr lang="en-CA" altLang="cs-CZ" sz="1050" b="1" u="sng" dirty="0" err="1">
                <a:solidFill>
                  <a:srgbClr val="7030A0"/>
                </a:solidFill>
                <a:latin typeface="Calibri" panose="020F0502020204030204" pitchFamily="34" charset="0"/>
              </a:rPr>
              <a:t>orizontal</a:t>
            </a:r>
            <a:r>
              <a:rPr lang="en-CA" altLang="cs-CZ" sz="1050" b="1" u="sng" dirty="0">
                <a:solidFill>
                  <a:srgbClr val="7030A0"/>
                </a:solidFill>
                <a:latin typeface="Calibri" panose="020F0502020204030204" pitchFamily="34" charset="0"/>
              </a:rPr>
              <a:t> cells</a:t>
            </a:r>
            <a:endParaRPr lang="cs-CZ" altLang="cs-CZ" sz="1050" b="1" u="sng" dirty="0">
              <a:solidFill>
                <a:srgbClr val="7030A0"/>
              </a:solidFill>
              <a:latin typeface="Calibri" panose="020F0502020204030204" pitchFamily="34" charset="0"/>
            </a:endParaRPr>
          </a:p>
          <a:p>
            <a:pPr marL="275035" lvl="1" indent="0">
              <a:buNone/>
              <a:defRPr/>
            </a:pPr>
            <a:r>
              <a:rPr lang="cs-CZ" altLang="cs-CZ" sz="1050" b="1" u="sng" dirty="0">
                <a:solidFill>
                  <a:srgbClr val="7030A0"/>
                </a:solidFill>
                <a:latin typeface="Calibri" panose="020F0502020204030204" pitchFamily="34" charset="0"/>
              </a:rPr>
              <a:t>A</a:t>
            </a:r>
            <a:r>
              <a:rPr lang="en-CA" altLang="cs-CZ" sz="1050" b="1" u="sng" dirty="0" err="1">
                <a:solidFill>
                  <a:srgbClr val="7030A0"/>
                </a:solidFill>
                <a:latin typeface="Calibri" panose="020F0502020204030204" pitchFamily="34" charset="0"/>
              </a:rPr>
              <a:t>macrine</a:t>
            </a:r>
            <a:r>
              <a:rPr lang="en-CA" altLang="cs-CZ" sz="1050" b="1" u="sng" dirty="0">
                <a:solidFill>
                  <a:srgbClr val="7030A0"/>
                </a:solidFill>
                <a:latin typeface="Calibri" panose="020F0502020204030204" pitchFamily="34" charset="0"/>
              </a:rPr>
              <a:t> cells</a:t>
            </a:r>
            <a:r>
              <a:rPr lang="cs-CZ" altLang="cs-CZ" sz="1050" b="1" u="sng" dirty="0">
                <a:solidFill>
                  <a:srgbClr val="7030A0"/>
                </a:solidFill>
                <a:latin typeface="Calibri" panose="020F0502020204030204" pitchFamily="34" charset="0"/>
              </a:rPr>
              <a:t> </a:t>
            </a:r>
            <a:r>
              <a:rPr lang="cs-CZ" altLang="cs-CZ" sz="1050" u="sng" dirty="0">
                <a:solidFill>
                  <a:srgbClr val="7030A0"/>
                </a:solidFill>
                <a:latin typeface="Calibri" panose="020F0502020204030204" pitchFamily="34" charset="0"/>
              </a:rPr>
              <a:t>- </a:t>
            </a:r>
            <a:r>
              <a:rPr lang="cs-CZ" altLang="cs-CZ" sz="1050" u="sng" dirty="0">
                <a:latin typeface="Calibri" panose="020F0502020204030204" pitchFamily="34" charset="0"/>
              </a:rPr>
              <a:t>29types </a:t>
            </a:r>
            <a:r>
              <a:rPr lang="cs-CZ" altLang="cs-CZ" sz="1050" u="sng" dirty="0" err="1">
                <a:latin typeface="Calibri" panose="020F0502020204030204" pitchFamily="34" charset="0"/>
              </a:rPr>
              <a:t>have</a:t>
            </a:r>
            <a:r>
              <a:rPr lang="cs-CZ" altLang="cs-CZ" sz="1050" u="sng" dirty="0">
                <a:latin typeface="Calibri" panose="020F0502020204030204" pitchFamily="34" charset="0"/>
              </a:rPr>
              <a:t> </a:t>
            </a:r>
            <a:r>
              <a:rPr lang="cs-CZ" altLang="cs-CZ" sz="1050" u="sng" dirty="0" err="1">
                <a:latin typeface="Calibri" panose="020F0502020204030204" pitchFamily="34" charset="0"/>
              </a:rPr>
              <a:t>been</a:t>
            </a:r>
            <a:r>
              <a:rPr lang="cs-CZ" altLang="cs-CZ" sz="1050" u="sng" dirty="0">
                <a:latin typeface="Calibri" panose="020F0502020204030204" pitchFamily="34" charset="0"/>
              </a:rPr>
              <a:t> </a:t>
            </a:r>
            <a:r>
              <a:rPr lang="cs-CZ" altLang="cs-CZ" sz="1050" u="sng" dirty="0" err="1">
                <a:latin typeface="Calibri" panose="020F0502020204030204" pitchFamily="34" charset="0"/>
              </a:rPr>
              <a:t>described</a:t>
            </a:r>
            <a:endParaRPr lang="en-CA" altLang="cs-CZ" sz="1050" u="sng" dirty="0">
              <a:latin typeface="Calibri" panose="020F0502020204030204" pitchFamily="34" charset="0"/>
            </a:endParaRPr>
          </a:p>
          <a:p>
            <a:pPr lvl="1" eaLnBrk="1" hangingPunct="1">
              <a:defRPr/>
            </a:pPr>
            <a:r>
              <a:rPr lang="cs-CZ" altLang="cs-CZ" sz="900" dirty="0" err="1"/>
              <a:t>The</a:t>
            </a:r>
            <a:r>
              <a:rPr lang="cs-CZ" altLang="cs-CZ" sz="900" dirty="0"/>
              <a:t> </a:t>
            </a:r>
            <a:r>
              <a:rPr lang="cs-CZ" altLang="cs-CZ" sz="900" dirty="0" err="1"/>
              <a:t>neural</a:t>
            </a:r>
            <a:r>
              <a:rPr lang="cs-CZ" altLang="cs-CZ" sz="900" dirty="0"/>
              <a:t> </a:t>
            </a:r>
            <a:r>
              <a:rPr lang="cs-CZ" altLang="cs-CZ" sz="900" dirty="0" err="1"/>
              <a:t>elements</a:t>
            </a:r>
            <a:r>
              <a:rPr lang="cs-CZ" altLang="cs-CZ" sz="900" dirty="0"/>
              <a:t> </a:t>
            </a:r>
            <a:r>
              <a:rPr lang="cs-CZ" altLang="cs-CZ" sz="900" dirty="0" err="1"/>
              <a:t>of</a:t>
            </a:r>
            <a:r>
              <a:rPr lang="cs-CZ" altLang="cs-CZ" sz="900" dirty="0"/>
              <a:t> retina are </a:t>
            </a:r>
            <a:r>
              <a:rPr lang="cs-CZ" altLang="cs-CZ" sz="900" dirty="0" err="1"/>
              <a:t>bound</a:t>
            </a:r>
            <a:r>
              <a:rPr lang="cs-CZ" altLang="cs-CZ" sz="900" dirty="0"/>
              <a:t> </a:t>
            </a:r>
            <a:r>
              <a:rPr lang="cs-CZ" altLang="cs-CZ" sz="900" dirty="0" err="1"/>
              <a:t>together</a:t>
            </a:r>
            <a:r>
              <a:rPr lang="cs-CZ" altLang="cs-CZ" sz="900" dirty="0"/>
              <a:t> by </a:t>
            </a:r>
            <a:r>
              <a:rPr lang="cs-CZ" altLang="cs-CZ" sz="900" dirty="0" err="1"/>
              <a:t>glial</a:t>
            </a:r>
            <a:r>
              <a:rPr lang="cs-CZ" altLang="cs-CZ" sz="900" dirty="0"/>
              <a:t> </a:t>
            </a:r>
            <a:r>
              <a:rPr lang="cs-CZ" altLang="cs-CZ" sz="900" dirty="0" err="1"/>
              <a:t>cells</a:t>
            </a:r>
            <a:r>
              <a:rPr lang="cs-CZ" altLang="cs-CZ" sz="900" dirty="0"/>
              <a:t> – Muller </a:t>
            </a:r>
            <a:r>
              <a:rPr lang="cs-CZ" altLang="cs-CZ" sz="900" dirty="0" err="1"/>
              <a:t>cells</a:t>
            </a:r>
            <a:endParaRPr lang="en-CA" altLang="cs-CZ" sz="900" dirty="0"/>
          </a:p>
          <a:p>
            <a:pPr eaLnBrk="1" hangingPunct="1">
              <a:defRPr/>
            </a:pPr>
            <a:endParaRPr lang="en-CA" altLang="cs-CZ" sz="1500" u="sng" dirty="0"/>
          </a:p>
          <a:p>
            <a:pPr lvl="1" eaLnBrk="1" hangingPunct="1">
              <a:defRPr/>
            </a:pPr>
            <a:endParaRPr lang="en-CA" altLang="cs-CZ" sz="1500" u="sng" dirty="0"/>
          </a:p>
        </p:txBody>
      </p:sp>
      <p:pic>
        <p:nvPicPr>
          <p:cNvPr id="29699" name="Picture 2" descr="http://www.studentconsult.com/common/showimage.cfm?mediaISBN=0721632564&amp;FigFile=S23283-013-f007.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936" t="47" r="639" b="42609"/>
          <a:stretch>
            <a:fillRect/>
          </a:stretch>
        </p:blipFill>
        <p:spPr bwMode="auto">
          <a:xfrm>
            <a:off x="3892153" y="857250"/>
            <a:ext cx="41088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920728" y="5572126"/>
            <a:ext cx="613172" cy="4036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8" name="Rectangle 7"/>
          <p:cNvSpPr/>
          <p:nvPr/>
        </p:nvSpPr>
        <p:spPr>
          <a:xfrm>
            <a:off x="3920728" y="5000625"/>
            <a:ext cx="613172" cy="542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9" name="Rectangle 8"/>
          <p:cNvSpPr/>
          <p:nvPr/>
        </p:nvSpPr>
        <p:spPr>
          <a:xfrm>
            <a:off x="4594623" y="3806430"/>
            <a:ext cx="320278" cy="1881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10" name="Rectangle 9"/>
          <p:cNvSpPr/>
          <p:nvPr/>
        </p:nvSpPr>
        <p:spPr>
          <a:xfrm>
            <a:off x="4594623" y="4352925"/>
            <a:ext cx="358378" cy="1869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11" name="Rectangle 10"/>
          <p:cNvSpPr/>
          <p:nvPr/>
        </p:nvSpPr>
        <p:spPr>
          <a:xfrm>
            <a:off x="5139928" y="1177528"/>
            <a:ext cx="613172" cy="3274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12" name="Rectangle 11"/>
          <p:cNvSpPr/>
          <p:nvPr/>
        </p:nvSpPr>
        <p:spPr>
          <a:xfrm>
            <a:off x="5166124" y="1558528"/>
            <a:ext cx="611981" cy="3274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13" name="Rectangle 12"/>
          <p:cNvSpPr/>
          <p:nvPr/>
        </p:nvSpPr>
        <p:spPr>
          <a:xfrm>
            <a:off x="5025630" y="2371725"/>
            <a:ext cx="473869" cy="3393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14" name="Rectangle 13"/>
          <p:cNvSpPr/>
          <p:nvPr/>
        </p:nvSpPr>
        <p:spPr>
          <a:xfrm>
            <a:off x="5787628" y="2574131"/>
            <a:ext cx="689372" cy="353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29708" name="TextBox 14"/>
          <p:cNvSpPr txBox="1">
            <a:spLocks noChangeArrowheads="1"/>
          </p:cNvSpPr>
          <p:nvPr/>
        </p:nvSpPr>
        <p:spPr bwMode="auto">
          <a:xfrm>
            <a:off x="6362700" y="5838825"/>
            <a:ext cx="16383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gn="r" eaLnBrk="1" hangingPunct="1">
              <a:spcBef>
                <a:spcPct val="0"/>
              </a:spcBef>
              <a:buClrTx/>
              <a:buSzTx/>
              <a:buFontTx/>
              <a:buNone/>
            </a:pPr>
            <a:r>
              <a:rPr lang="en-CA" altLang="cs-CZ" sz="600">
                <a:latin typeface="Arial" panose="020B0604020202020204" pitchFamily="34" charset="0"/>
              </a:rPr>
              <a:t>B</a:t>
            </a:r>
            <a:r>
              <a:rPr lang="cs-CZ" altLang="cs-CZ" sz="600">
                <a:latin typeface="Arial" panose="020B0604020202020204" pitchFamily="34" charset="0"/>
              </a:rPr>
              <a:t>oron, Boulpaep, Medical Physiology, 2003</a:t>
            </a:r>
            <a:endParaRPr lang="en-CA" altLang="cs-CZ" sz="600">
              <a:latin typeface="Arial" panose="020B0604020202020204" pitchFamily="34" charset="0"/>
            </a:endParaRPr>
          </a:p>
        </p:txBody>
      </p:sp>
      <p:sp>
        <p:nvSpPr>
          <p:cNvPr id="29709" name="TextovéPole 4"/>
          <p:cNvSpPr txBox="1">
            <a:spLocks noChangeArrowheads="1"/>
          </p:cNvSpPr>
          <p:nvPr/>
        </p:nvSpPr>
        <p:spPr bwMode="auto">
          <a:xfrm>
            <a:off x="1313260" y="962026"/>
            <a:ext cx="2507418"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1800" b="1">
                <a:solidFill>
                  <a:srgbClr val="7030A0"/>
                </a:solidFill>
                <a:latin typeface="Arial" panose="020B0604020202020204" pitchFamily="34" charset="0"/>
              </a:rPr>
              <a:t>RETINA</a:t>
            </a:r>
          </a:p>
          <a:p>
            <a:pPr>
              <a:spcBef>
                <a:spcPct val="0"/>
              </a:spcBef>
              <a:buClrTx/>
              <a:buSzTx/>
              <a:buFontTx/>
              <a:buNone/>
            </a:pPr>
            <a:r>
              <a:rPr lang="cs-CZ" altLang="cs-CZ" sz="1050" b="1">
                <a:solidFill>
                  <a:srgbClr val="7030A0"/>
                </a:solidFill>
                <a:latin typeface="Arial" panose="020B0604020202020204" pitchFamily="34" charset="0"/>
              </a:rPr>
              <a:t>Its organized on layers</a:t>
            </a:r>
          </a:p>
          <a:p>
            <a:pPr>
              <a:spcBef>
                <a:spcPct val="0"/>
              </a:spcBef>
              <a:buClrTx/>
              <a:buSzTx/>
              <a:buFontTx/>
              <a:buNone/>
            </a:pPr>
            <a:r>
              <a:rPr lang="cs-CZ" altLang="cs-CZ" sz="1050" b="1">
                <a:solidFill>
                  <a:srgbClr val="7030A0"/>
                </a:solidFill>
                <a:latin typeface="Arial" panose="020B0604020202020204" pitchFamily="34" charset="0"/>
              </a:rPr>
              <a:t>Visual receptors+4types of neurons.</a:t>
            </a:r>
          </a:p>
          <a:p>
            <a:pPr>
              <a:spcBef>
                <a:spcPct val="0"/>
              </a:spcBef>
              <a:buClrTx/>
              <a:buSzTx/>
              <a:buFontTx/>
              <a:buNone/>
            </a:pPr>
            <a:r>
              <a:rPr lang="cs-CZ" altLang="cs-CZ" sz="1050" b="1">
                <a:solidFill>
                  <a:srgbClr val="7030A0"/>
                </a:solidFill>
                <a:latin typeface="Arial" panose="020B0604020202020204" pitchFamily="34" charset="0"/>
              </a:rPr>
              <a:t>Many different synaptic transmitters</a:t>
            </a:r>
          </a:p>
        </p:txBody>
      </p:sp>
      <p:sp>
        <p:nvSpPr>
          <p:cNvPr id="29710" name="TextovéPole 5"/>
          <p:cNvSpPr txBox="1">
            <a:spLocks noChangeArrowheads="1"/>
          </p:cNvSpPr>
          <p:nvPr/>
        </p:nvSpPr>
        <p:spPr bwMode="auto">
          <a:xfrm>
            <a:off x="3788569" y="4625579"/>
            <a:ext cx="1114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1050">
                <a:latin typeface="Arial" panose="020B0604020202020204" pitchFamily="34" charset="0"/>
              </a:rPr>
              <a:t>Inner segments</a:t>
            </a:r>
          </a:p>
        </p:txBody>
      </p:sp>
    </p:spTree>
    <p:extLst>
      <p:ext uri="{BB962C8B-B14F-4D97-AF65-F5344CB8AC3E}">
        <p14:creationId xmlns:p14="http://schemas.microsoft.com/office/powerpoint/2010/main" val="2910295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304800" y="260350"/>
            <a:ext cx="8235950" cy="6335713"/>
            <a:chOff x="258" y="144"/>
            <a:chExt cx="5188" cy="3991"/>
          </a:xfrm>
        </p:grpSpPr>
        <p:pic>
          <p:nvPicPr>
            <p:cNvPr id="6148" name="Picture 3" descr="hormon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 y="185"/>
              <a:ext cx="5003" cy="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4"/>
            <p:cNvSpPr txBox="1">
              <a:spLocks noChangeArrowheads="1"/>
            </p:cNvSpPr>
            <p:nvPr/>
          </p:nvSpPr>
          <p:spPr bwMode="auto">
            <a:xfrm>
              <a:off x="288" y="144"/>
              <a:ext cx="424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b="1">
                  <a:latin typeface="Arial" charset="0"/>
                </a:rPr>
                <a:t>Sagitální řez mozkem ve střední čáře</a:t>
              </a:r>
            </a:p>
          </p:txBody>
        </p:sp>
        <p:sp>
          <p:nvSpPr>
            <p:cNvPr id="6150" name="Text Box 5"/>
            <p:cNvSpPr txBox="1">
              <a:spLocks noChangeArrowheads="1"/>
            </p:cNvSpPr>
            <p:nvPr/>
          </p:nvSpPr>
          <p:spPr bwMode="auto">
            <a:xfrm>
              <a:off x="4072" y="528"/>
              <a:ext cx="1121"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2000" b="1">
                  <a:latin typeface="Arial" charset="0"/>
                </a:rPr>
                <a:t>Hypotalamus</a:t>
              </a:r>
            </a:p>
          </p:txBody>
        </p:sp>
        <p:sp>
          <p:nvSpPr>
            <p:cNvPr id="6151" name="Text Box 6"/>
            <p:cNvSpPr txBox="1">
              <a:spLocks noChangeArrowheads="1"/>
            </p:cNvSpPr>
            <p:nvPr/>
          </p:nvSpPr>
          <p:spPr bwMode="auto">
            <a:xfrm>
              <a:off x="4514" y="2433"/>
              <a:ext cx="932" cy="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latin typeface="Arial" charset="0"/>
                </a:rPr>
                <a:t>Stopka </a:t>
              </a:r>
            </a:p>
            <a:p>
              <a:pPr eaLnBrk="1" hangingPunct="1"/>
              <a:r>
                <a:rPr lang="cs-CZ" altLang="cs-CZ" sz="1800">
                  <a:latin typeface="Arial" charset="0"/>
                </a:rPr>
                <a:t>spojující </a:t>
              </a:r>
            </a:p>
            <a:p>
              <a:pPr eaLnBrk="1" hangingPunct="1"/>
              <a:r>
                <a:rPr lang="cs-CZ" altLang="cs-CZ" sz="1800">
                  <a:latin typeface="Arial" charset="0"/>
                </a:rPr>
                <a:t>hypotalamus</a:t>
              </a:r>
            </a:p>
            <a:p>
              <a:pPr eaLnBrk="1" hangingPunct="1"/>
              <a:r>
                <a:rPr lang="cs-CZ" altLang="cs-CZ" sz="1800">
                  <a:latin typeface="Arial" charset="0"/>
                </a:rPr>
                <a:t>s hypofýzou</a:t>
              </a:r>
            </a:p>
          </p:txBody>
        </p:sp>
      </p:grpSp>
      <p:sp>
        <p:nvSpPr>
          <p:cNvPr id="6147" name="Text Box 7"/>
          <p:cNvSpPr txBox="1">
            <a:spLocks noChangeArrowheads="1"/>
          </p:cNvSpPr>
          <p:nvPr/>
        </p:nvSpPr>
        <p:spPr bwMode="auto">
          <a:xfrm>
            <a:off x="5083175" y="6553200"/>
            <a:ext cx="4060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400" b="1" dirty="0" err="1"/>
              <a:t>K.Javorka</a:t>
            </a:r>
            <a:r>
              <a:rPr lang="cs-CZ" altLang="cs-CZ" sz="1400" b="1" dirty="0"/>
              <a:t> a kol.: </a:t>
            </a:r>
            <a:r>
              <a:rPr lang="cs-CZ" altLang="cs-CZ" sz="1400" b="1" dirty="0" err="1"/>
              <a:t>Lekárska</a:t>
            </a:r>
            <a:r>
              <a:rPr lang="cs-CZ" altLang="cs-CZ" sz="1400" b="1" dirty="0"/>
              <a:t> </a:t>
            </a:r>
            <a:r>
              <a:rPr lang="cs-CZ" altLang="cs-CZ" sz="1400" b="1" dirty="0" err="1"/>
              <a:t>fyziológia</a:t>
            </a:r>
            <a:r>
              <a:rPr lang="cs-CZ" altLang="cs-CZ" sz="1400" b="1" dirty="0"/>
              <a:t>, </a:t>
            </a:r>
            <a:r>
              <a:rPr lang="cs-CZ" altLang="cs-CZ" sz="1400" b="1" dirty="0" err="1"/>
              <a:t>Osveta</a:t>
            </a:r>
            <a:r>
              <a:rPr lang="cs-CZ" altLang="cs-CZ" sz="1400" b="1" dirty="0"/>
              <a:t> 2001</a:t>
            </a:r>
          </a:p>
        </p:txBody>
      </p:sp>
    </p:spTree>
    <p:extLst>
      <p:ext uri="{BB962C8B-B14F-4D97-AF65-F5344CB8AC3E}">
        <p14:creationId xmlns:p14="http://schemas.microsoft.com/office/powerpoint/2010/main" val="3350338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Hlavní oscilátor: SCN</a:t>
            </a:r>
          </a:p>
        </p:txBody>
      </p:sp>
      <p:sp>
        <p:nvSpPr>
          <p:cNvPr id="3" name="Zástupný symbol pro obsah 2"/>
          <p:cNvSpPr>
            <a:spLocks noGrp="1"/>
          </p:cNvSpPr>
          <p:nvPr>
            <p:ph idx="1"/>
          </p:nvPr>
        </p:nvSpPr>
        <p:spPr/>
        <p:txBody>
          <a:bodyPr>
            <a:normAutofit/>
          </a:bodyPr>
          <a:lstStyle/>
          <a:p>
            <a:r>
              <a:rPr lang="cs-CZ" dirty="0"/>
              <a:t>SCN – je  párová struktura s vysokou hustotou buněk, lokalizovaná přímo na vrcholu chiasma </a:t>
            </a:r>
            <a:r>
              <a:rPr lang="cs-CZ" dirty="0" err="1"/>
              <a:t>opticum</a:t>
            </a:r>
            <a:endParaRPr lang="cs-CZ" dirty="0"/>
          </a:p>
          <a:p>
            <a:pPr lvl="1"/>
            <a:r>
              <a:rPr lang="cs-CZ" dirty="0"/>
              <a:t>U člověka - 50 000 neuronů (u hlodavců 20 000)</a:t>
            </a:r>
          </a:p>
          <a:p>
            <a:pPr lvl="1"/>
            <a:r>
              <a:rPr lang="cs-CZ" dirty="0"/>
              <a:t>Hraje zásadní roli v generování cirkadiánních rytmů</a:t>
            </a:r>
          </a:p>
          <a:p>
            <a:pPr lvl="1"/>
            <a:r>
              <a:rPr lang="cs-CZ" dirty="0"/>
              <a:t>dokázáno na zvířecích experimentech</a:t>
            </a:r>
          </a:p>
          <a:p>
            <a:endParaRPr lang="cs-CZ" dirty="0"/>
          </a:p>
        </p:txBody>
      </p:sp>
    </p:spTree>
    <p:extLst>
      <p:ext uri="{BB962C8B-B14F-4D97-AF65-F5344CB8AC3E}">
        <p14:creationId xmlns:p14="http://schemas.microsoft.com/office/powerpoint/2010/main" val="522666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Výstupní dráhy</a:t>
            </a:r>
          </a:p>
        </p:txBody>
      </p:sp>
      <p:sp>
        <p:nvSpPr>
          <p:cNvPr id="3" name="Zástupný symbol pro obsah 2"/>
          <p:cNvSpPr>
            <a:spLocks noGrp="1"/>
          </p:cNvSpPr>
          <p:nvPr>
            <p:ph idx="1"/>
          </p:nvPr>
        </p:nvSpPr>
        <p:spPr>
          <a:xfrm>
            <a:off x="179512" y="1600200"/>
            <a:ext cx="8507288" cy="4525963"/>
          </a:xfrm>
        </p:spPr>
        <p:txBody>
          <a:bodyPr/>
          <a:lstStyle/>
          <a:p>
            <a:r>
              <a:rPr lang="cs-CZ" b="1" dirty="0" err="1">
                <a:solidFill>
                  <a:srgbClr val="FF0000"/>
                </a:solidFill>
              </a:rPr>
              <a:t>Neuronální</a:t>
            </a:r>
            <a:r>
              <a:rPr lang="cs-CZ" b="1" dirty="0">
                <a:solidFill>
                  <a:srgbClr val="FF0000"/>
                </a:solidFill>
              </a:rPr>
              <a:t> nebo humorální</a:t>
            </a:r>
          </a:p>
          <a:p>
            <a:r>
              <a:rPr lang="cs-CZ" sz="2400" dirty="0"/>
              <a:t>+Anatomické </a:t>
            </a:r>
            <a:r>
              <a:rPr lang="cs-CZ" sz="2400" dirty="0" err="1"/>
              <a:t>multisynaptické</a:t>
            </a:r>
            <a:r>
              <a:rPr lang="cs-CZ" sz="2400" dirty="0"/>
              <a:t> dráhy k periferním orgánům – srdce, játra, ledviny</a:t>
            </a:r>
          </a:p>
          <a:p>
            <a:r>
              <a:rPr lang="cs-CZ" sz="2400" dirty="0"/>
              <a:t>+Humorální </a:t>
            </a:r>
            <a:r>
              <a:rPr lang="cs-CZ" sz="2400" dirty="0" err="1"/>
              <a:t>působky</a:t>
            </a:r>
            <a:endParaRPr lang="cs-CZ" sz="2400" dirty="0"/>
          </a:p>
          <a:p>
            <a:pPr marL="0" indent="0">
              <a:buNone/>
            </a:pPr>
            <a:r>
              <a:rPr lang="cs-CZ" sz="2400" dirty="0"/>
              <a:t> a metabolity přispívají</a:t>
            </a:r>
          </a:p>
          <a:p>
            <a:pPr marL="0" indent="0">
              <a:buNone/>
            </a:pPr>
            <a:r>
              <a:rPr lang="cs-CZ" sz="2400" dirty="0"/>
              <a:t> k regulaci periferních</a:t>
            </a:r>
          </a:p>
          <a:p>
            <a:pPr marL="0" indent="0">
              <a:buNone/>
            </a:pPr>
            <a:r>
              <a:rPr lang="cs-CZ" sz="2400" dirty="0"/>
              <a:t> cirkadiánních oscilátorů</a:t>
            </a:r>
          </a:p>
          <a:p>
            <a:pPr marL="0" indent="0">
              <a:buNone/>
            </a:pPr>
            <a:r>
              <a:rPr lang="cs-CZ" sz="2400" dirty="0"/>
              <a:t> (mimo SCN)</a:t>
            </a:r>
          </a:p>
          <a:p>
            <a:endParaRPr lang="cs-CZ" dirty="0"/>
          </a:p>
        </p:txBody>
      </p:sp>
      <p:pic>
        <p:nvPicPr>
          <p:cNvPr id="5" name="Obrázek 4">
            <a:extLst>
              <a:ext uri="{FF2B5EF4-FFF2-40B4-BE49-F238E27FC236}">
                <a16:creationId xmlns:a16="http://schemas.microsoft.com/office/drawing/2014/main" id="{2E7CF502-23B4-4929-B28C-E02C54E7A8A0}"/>
              </a:ext>
            </a:extLst>
          </p:cNvPr>
          <p:cNvPicPr>
            <a:picLocks noChangeAspect="1"/>
          </p:cNvPicPr>
          <p:nvPr/>
        </p:nvPicPr>
        <p:blipFill rotWithShape="1">
          <a:blip r:embed="rId2"/>
          <a:srcRect l="28738" t="27600" r="46850" b="37400"/>
          <a:stretch/>
        </p:blipFill>
        <p:spPr>
          <a:xfrm>
            <a:off x="3862264" y="2693696"/>
            <a:ext cx="4824536" cy="3890755"/>
          </a:xfrm>
          <a:prstGeom prst="rect">
            <a:avLst/>
          </a:prstGeom>
        </p:spPr>
      </p:pic>
    </p:spTree>
    <p:extLst>
      <p:ext uri="{BB962C8B-B14F-4D97-AF65-F5344CB8AC3E}">
        <p14:creationId xmlns:p14="http://schemas.microsoft.com/office/powerpoint/2010/main" val="712621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7111" t="31595" r="37168" b="20849"/>
          <a:stretch/>
        </p:blipFill>
        <p:spPr>
          <a:xfrm>
            <a:off x="1835696" y="394272"/>
            <a:ext cx="5836016" cy="6069455"/>
          </a:xfrm>
          <a:prstGeom prst="rect">
            <a:avLst/>
          </a:prstGeom>
        </p:spPr>
      </p:pic>
    </p:spTree>
    <p:extLst>
      <p:ext uri="{BB962C8B-B14F-4D97-AF65-F5344CB8AC3E}">
        <p14:creationId xmlns:p14="http://schemas.microsoft.com/office/powerpoint/2010/main" val="67929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036496" cy="1469578"/>
          </a:xfrm>
        </p:spPr>
        <p:txBody>
          <a:bodyPr>
            <a:normAutofit fontScale="90000"/>
          </a:bodyPr>
          <a:lstStyle/>
          <a:p>
            <a:r>
              <a:rPr lang="cs-CZ" b="1" dirty="0">
                <a:solidFill>
                  <a:srgbClr val="FF0000"/>
                </a:solidFill>
              </a:rPr>
              <a:t>Jak fungují vnitřní hodiny:</a:t>
            </a:r>
            <a:br>
              <a:rPr lang="cs-CZ" b="1" dirty="0">
                <a:solidFill>
                  <a:srgbClr val="FF0000"/>
                </a:solidFill>
              </a:rPr>
            </a:br>
            <a:r>
              <a:rPr lang="cs-CZ" b="1" dirty="0">
                <a:solidFill>
                  <a:srgbClr val="7030A0"/>
                </a:solidFill>
              </a:rPr>
              <a:t>transkripčně-translační regulační smyčka</a:t>
            </a:r>
            <a:br>
              <a:rPr lang="cs-CZ" b="1" dirty="0">
                <a:solidFill>
                  <a:srgbClr val="7030A0"/>
                </a:solidFill>
              </a:rPr>
            </a:br>
            <a:r>
              <a:rPr lang="cs-CZ" sz="1800" b="1" dirty="0">
                <a:solidFill>
                  <a:srgbClr val="7030A0"/>
                </a:solidFill>
              </a:rPr>
              <a:t>2 vzájemně propojené, udržující cca 24hodinový rytmus genové exprese</a:t>
            </a:r>
          </a:p>
        </p:txBody>
      </p:sp>
      <p:sp>
        <p:nvSpPr>
          <p:cNvPr id="3" name="Zástupný symbol pro obsah 2"/>
          <p:cNvSpPr>
            <a:spLocks noGrp="1"/>
          </p:cNvSpPr>
          <p:nvPr>
            <p:ph idx="1"/>
          </p:nvPr>
        </p:nvSpPr>
        <p:spPr>
          <a:xfrm>
            <a:off x="0" y="1744216"/>
            <a:ext cx="9144000" cy="4997152"/>
          </a:xfrm>
        </p:spPr>
        <p:txBody>
          <a:bodyPr>
            <a:normAutofit fontScale="85000" lnSpcReduction="20000"/>
          </a:bodyPr>
          <a:lstStyle/>
          <a:p>
            <a:r>
              <a:rPr lang="cs-CZ" dirty="0"/>
              <a:t>Hodinové geny -„Period </a:t>
            </a:r>
            <a:r>
              <a:rPr lang="cs-CZ" dirty="0" err="1"/>
              <a:t>genes</a:t>
            </a:r>
            <a:r>
              <a:rPr lang="cs-CZ" dirty="0"/>
              <a:t>“ (PER) –první geny převzaté od mušky octomilky(drozofily) do lidské říše (Konopka a </a:t>
            </a:r>
            <a:r>
              <a:rPr lang="cs-CZ" dirty="0" err="1"/>
              <a:t>Benzer</a:t>
            </a:r>
            <a:r>
              <a:rPr lang="cs-CZ" dirty="0"/>
              <a:t>, 1971)</a:t>
            </a:r>
          </a:p>
          <a:p>
            <a:endParaRPr lang="cs-CZ" dirty="0"/>
          </a:p>
          <a:p>
            <a:r>
              <a:rPr lang="cs-CZ" dirty="0"/>
              <a:t>Neurony v SCN mají zapnutou </a:t>
            </a:r>
            <a:r>
              <a:rPr lang="cs-CZ" b="1" dirty="0">
                <a:solidFill>
                  <a:srgbClr val="C00000"/>
                </a:solidFill>
              </a:rPr>
              <a:t>transkripci tzv. hodinových genů</a:t>
            </a:r>
            <a:r>
              <a:rPr lang="cs-CZ" dirty="0"/>
              <a:t>, které kódují </a:t>
            </a:r>
            <a:r>
              <a:rPr lang="cs-CZ" b="1" dirty="0">
                <a:solidFill>
                  <a:srgbClr val="C00000"/>
                </a:solidFill>
              </a:rPr>
              <a:t>proteiny CLOCK, BMAL1, PER 1-3, Cry1-2</a:t>
            </a:r>
          </a:p>
          <a:p>
            <a:r>
              <a:rPr lang="cs-CZ" dirty="0"/>
              <a:t>CLOCK a BMAL1 spolu vytvoří dimer, v podobě dimeru fungují jako transkripční faktor s aktivací genů pro PER1-3 a Cry1-2;  až jsou proteiny PER a </a:t>
            </a:r>
            <a:r>
              <a:rPr lang="cs-CZ" dirty="0" err="1"/>
              <a:t>Cry</a:t>
            </a:r>
            <a:r>
              <a:rPr lang="cs-CZ" dirty="0"/>
              <a:t> </a:t>
            </a:r>
            <a:r>
              <a:rPr lang="cs-CZ" dirty="0" err="1"/>
              <a:t>nasyntetizovány</a:t>
            </a:r>
            <a:r>
              <a:rPr lang="cs-CZ" dirty="0"/>
              <a:t>, vytvoří trimer, který následně inhibuje schopnost CLOCK a BMAL1 tvořit dimer - snížení jejich vlastní tvorby do doby než jsou buňkou odbourány (negativní zpětná vazba) - celý cyklus pak začíná znovu (délka jeho trvání je cca 24-25hodin) </a:t>
            </a:r>
          </a:p>
        </p:txBody>
      </p:sp>
    </p:spTree>
    <p:extLst>
      <p:ext uri="{BB962C8B-B14F-4D97-AF65-F5344CB8AC3E}">
        <p14:creationId xmlns:p14="http://schemas.microsoft.com/office/powerpoint/2010/main" val="4034544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0D994B-FD76-496C-9D10-9B7314B5FDF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D4D534E-F5EF-4CB8-A42D-62CFB0DCE773}"/>
              </a:ext>
            </a:extLst>
          </p:cNvPr>
          <p:cNvSpPr>
            <a:spLocks noGrp="1"/>
          </p:cNvSpPr>
          <p:nvPr>
            <p:ph idx="1"/>
          </p:nvPr>
        </p:nvSpPr>
        <p:spPr/>
        <p:txBody>
          <a:bodyPr>
            <a:normAutofit/>
          </a:bodyPr>
          <a:lstStyle/>
          <a:p>
            <a:r>
              <a:rPr lang="cs-CZ" sz="1800" dirty="0"/>
              <a:t>Jádro smyčky je poháněno čtyřmi integrálními hodinovými proteiny - 2 aktivátory (CLOCK+BMAL) a 2 represory (PER a CRY), stejně jako kinázami a fosfatázami, které regulují fosforylaci a tím lokalizaci a stabilitu těchto integrálních hodinových proteinů. CLOCK +BMAL  jsou podjednotky </a:t>
            </a:r>
            <a:r>
              <a:rPr lang="cs-CZ" sz="1800" dirty="0" err="1"/>
              <a:t>heterodimerního</a:t>
            </a:r>
            <a:r>
              <a:rPr lang="cs-CZ" sz="1800" dirty="0"/>
              <a:t> základního helix-</a:t>
            </a:r>
            <a:r>
              <a:rPr lang="cs-CZ" sz="1800" dirty="0" err="1"/>
              <a:t>loop</a:t>
            </a:r>
            <a:r>
              <a:rPr lang="cs-CZ" sz="1800" dirty="0"/>
              <a:t>-helix-PAS (PER-ARNT-SIM) transkripčního faktoru CLOCK:BMAL1, který aktivuje transkripci </a:t>
            </a:r>
            <a:r>
              <a:rPr lang="cs-CZ" sz="1800" dirty="0" err="1"/>
              <a:t>represorových</a:t>
            </a:r>
            <a:r>
              <a:rPr lang="cs-CZ" sz="1800" dirty="0"/>
              <a:t> genů </a:t>
            </a:r>
            <a:r>
              <a:rPr lang="cs-CZ" sz="1800" dirty="0" err="1"/>
              <a:t>Per+Cry</a:t>
            </a:r>
            <a:r>
              <a:rPr lang="cs-CZ" sz="1800" dirty="0"/>
              <a:t>, stejně jako dalších hodinami řízených výstupních genů. Per a </a:t>
            </a:r>
            <a:r>
              <a:rPr lang="cs-CZ" sz="1800" dirty="0" err="1"/>
              <a:t>Cry</a:t>
            </a:r>
            <a:r>
              <a:rPr lang="cs-CZ" sz="1800" dirty="0"/>
              <a:t> proteiny </a:t>
            </a:r>
            <a:r>
              <a:rPr lang="cs-CZ" sz="1800" dirty="0" err="1"/>
              <a:t>heterodimerizují</a:t>
            </a:r>
            <a:r>
              <a:rPr lang="cs-CZ" sz="1800" dirty="0"/>
              <a:t> v cytoplazmě a </a:t>
            </a:r>
            <a:r>
              <a:rPr lang="cs-CZ" sz="1800" dirty="0" err="1"/>
              <a:t>translokují</a:t>
            </a:r>
            <a:r>
              <a:rPr lang="cs-CZ" sz="1800" dirty="0"/>
              <a:t> do jádra, aby interagovaly s CLOCK:BMAL1, inhibují další transkripční aktivaci. Vzhledem k tomu, že proteiny Per a </a:t>
            </a:r>
            <a:r>
              <a:rPr lang="cs-CZ" sz="1800" dirty="0" err="1"/>
              <a:t>Cry</a:t>
            </a:r>
            <a:r>
              <a:rPr lang="cs-CZ" sz="1800" dirty="0"/>
              <a:t> jsou degradovány cestami závislými na </a:t>
            </a:r>
            <a:r>
              <a:rPr lang="cs-CZ" sz="1800" dirty="0" err="1"/>
              <a:t>ubiguitinu</a:t>
            </a:r>
            <a:r>
              <a:rPr lang="cs-CZ" sz="1800" dirty="0"/>
              <a:t>, represe na CLOCK:BMAL1 je uvolněna a cyklus začíná znovu s periodicitou přibližně 24 hodin.</a:t>
            </a:r>
          </a:p>
        </p:txBody>
      </p:sp>
    </p:spTree>
    <p:extLst>
      <p:ext uri="{BB962C8B-B14F-4D97-AF65-F5344CB8AC3E}">
        <p14:creationId xmlns:p14="http://schemas.microsoft.com/office/powerpoint/2010/main" val="491833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138316"/>
            <a:ext cx="7886700" cy="4351657"/>
          </a:xfrm>
        </p:spPr>
        <p:txBody>
          <a:bodyPr>
            <a:normAutofit/>
          </a:bodyPr>
          <a:lstStyle/>
          <a:p>
            <a:r>
              <a:rPr lang="cs-CZ" sz="2400" dirty="0">
                <a:solidFill>
                  <a:srgbClr val="FF0000"/>
                </a:solidFill>
              </a:rPr>
              <a:t>PER</a:t>
            </a:r>
            <a:r>
              <a:rPr lang="cs-CZ" sz="2400" dirty="0"/>
              <a:t> – </a:t>
            </a:r>
            <a:r>
              <a:rPr lang="cs-CZ" sz="2400" dirty="0">
                <a:solidFill>
                  <a:srgbClr val="FF0000"/>
                </a:solidFill>
              </a:rPr>
              <a:t>per</a:t>
            </a:r>
            <a:r>
              <a:rPr lang="cs-CZ" sz="2400" dirty="0"/>
              <a:t>iod gene</a:t>
            </a:r>
          </a:p>
          <a:p>
            <a:r>
              <a:rPr lang="cs-CZ" sz="2400" dirty="0">
                <a:solidFill>
                  <a:srgbClr val="FF0000"/>
                </a:solidFill>
              </a:rPr>
              <a:t>CLOCK</a:t>
            </a:r>
            <a:r>
              <a:rPr lang="cs-CZ" sz="2400" dirty="0"/>
              <a:t> – </a:t>
            </a:r>
            <a:r>
              <a:rPr lang="cs-CZ" sz="2400" dirty="0" err="1">
                <a:solidFill>
                  <a:srgbClr val="FF0000"/>
                </a:solidFill>
              </a:rPr>
              <a:t>c</a:t>
            </a:r>
            <a:r>
              <a:rPr lang="cs-CZ" sz="2400" dirty="0" err="1"/>
              <a:t>ircadian</a:t>
            </a:r>
            <a:r>
              <a:rPr lang="cs-CZ" sz="2400" dirty="0"/>
              <a:t> </a:t>
            </a:r>
            <a:r>
              <a:rPr lang="cs-CZ" sz="2400" dirty="0" err="1">
                <a:solidFill>
                  <a:srgbClr val="FF0000"/>
                </a:solidFill>
              </a:rPr>
              <a:t>l</a:t>
            </a:r>
            <a:r>
              <a:rPr lang="cs-CZ" sz="2400" dirty="0" err="1"/>
              <a:t>ocomotor</a:t>
            </a:r>
            <a:r>
              <a:rPr lang="cs-CZ" sz="2400" dirty="0"/>
              <a:t> </a:t>
            </a:r>
            <a:r>
              <a:rPr lang="cs-CZ" sz="2400" dirty="0">
                <a:solidFill>
                  <a:srgbClr val="FF0000"/>
                </a:solidFill>
              </a:rPr>
              <a:t>o</a:t>
            </a:r>
            <a:r>
              <a:rPr lang="cs-CZ" sz="2400" dirty="0"/>
              <a:t>utput </a:t>
            </a:r>
            <a:r>
              <a:rPr lang="cs-CZ" sz="2400" dirty="0" err="1">
                <a:solidFill>
                  <a:srgbClr val="FF0000"/>
                </a:solidFill>
              </a:rPr>
              <a:t>c</a:t>
            </a:r>
            <a:r>
              <a:rPr lang="cs-CZ" sz="2400" dirty="0" err="1"/>
              <a:t>ycles</a:t>
            </a:r>
            <a:r>
              <a:rPr lang="cs-CZ" sz="2400" dirty="0"/>
              <a:t> </a:t>
            </a:r>
            <a:r>
              <a:rPr lang="cs-CZ" sz="2400" dirty="0">
                <a:solidFill>
                  <a:srgbClr val="FF0000"/>
                </a:solidFill>
              </a:rPr>
              <a:t>k</a:t>
            </a:r>
            <a:r>
              <a:rPr lang="cs-CZ" sz="2400" dirty="0"/>
              <a:t>aput</a:t>
            </a:r>
          </a:p>
          <a:p>
            <a:r>
              <a:rPr lang="cs-CZ" sz="2400" dirty="0">
                <a:solidFill>
                  <a:srgbClr val="FF0000"/>
                </a:solidFill>
              </a:rPr>
              <a:t>BMAL</a:t>
            </a:r>
            <a:r>
              <a:rPr lang="cs-CZ" sz="2400" dirty="0"/>
              <a:t>1 (ARNTL) – </a:t>
            </a:r>
            <a:r>
              <a:rPr lang="cs-CZ" sz="2400" dirty="0">
                <a:solidFill>
                  <a:srgbClr val="FF0000"/>
                </a:solidFill>
              </a:rPr>
              <a:t>b</a:t>
            </a:r>
            <a:r>
              <a:rPr lang="cs-CZ" sz="2400" dirty="0"/>
              <a:t>rain and </a:t>
            </a:r>
            <a:r>
              <a:rPr lang="cs-CZ" sz="2400" dirty="0" err="1">
                <a:solidFill>
                  <a:srgbClr val="FF0000"/>
                </a:solidFill>
              </a:rPr>
              <a:t>m</a:t>
            </a:r>
            <a:r>
              <a:rPr lang="cs-CZ" sz="2400" dirty="0" err="1"/>
              <a:t>uscle</a:t>
            </a:r>
            <a:r>
              <a:rPr lang="cs-CZ" sz="2400" dirty="0"/>
              <a:t> </a:t>
            </a:r>
            <a:r>
              <a:rPr lang="cs-CZ" sz="2400" u="sng" dirty="0">
                <a:solidFill>
                  <a:srgbClr val="FF0000"/>
                </a:solidFill>
              </a:rPr>
              <a:t>a</a:t>
            </a:r>
            <a:r>
              <a:rPr lang="cs-CZ" sz="2400" dirty="0"/>
              <a:t>ry</a:t>
            </a:r>
            <a:r>
              <a:rPr lang="cs-CZ" sz="2400" dirty="0">
                <a:solidFill>
                  <a:srgbClr val="FF0000"/>
                </a:solidFill>
              </a:rPr>
              <a:t>l</a:t>
            </a:r>
            <a:r>
              <a:rPr lang="cs-CZ" sz="2400" dirty="0"/>
              <a:t> </a:t>
            </a:r>
            <a:r>
              <a:rPr lang="cs-CZ" sz="2400" dirty="0" err="1"/>
              <a:t>hydrocarbon</a:t>
            </a:r>
            <a:r>
              <a:rPr lang="cs-CZ" sz="2400" dirty="0"/>
              <a:t> </a:t>
            </a:r>
            <a:r>
              <a:rPr lang="cs-CZ" sz="2400" u="sng" dirty="0">
                <a:solidFill>
                  <a:srgbClr val="FF0000"/>
                </a:solidFill>
              </a:rPr>
              <a:t>r</a:t>
            </a:r>
            <a:r>
              <a:rPr lang="cs-CZ" sz="2400" dirty="0"/>
              <a:t>eceptor </a:t>
            </a:r>
            <a:r>
              <a:rPr lang="cs-CZ" sz="2400" u="sng" dirty="0" err="1">
                <a:solidFill>
                  <a:srgbClr val="FF0000"/>
                </a:solidFill>
              </a:rPr>
              <a:t>n</a:t>
            </a:r>
            <a:r>
              <a:rPr lang="cs-CZ" sz="2400" dirty="0" err="1"/>
              <a:t>uclear</a:t>
            </a:r>
            <a:r>
              <a:rPr lang="cs-CZ" sz="2400" dirty="0"/>
              <a:t> </a:t>
            </a:r>
            <a:r>
              <a:rPr lang="cs-CZ" sz="2400" u="sng" dirty="0" err="1">
                <a:solidFill>
                  <a:srgbClr val="FF0000"/>
                </a:solidFill>
              </a:rPr>
              <a:t>t</a:t>
            </a:r>
            <a:r>
              <a:rPr lang="cs-CZ" sz="2400" dirty="0" err="1"/>
              <a:t>ranslocator</a:t>
            </a:r>
            <a:endParaRPr lang="cs-CZ" sz="2400" dirty="0"/>
          </a:p>
          <a:p>
            <a:r>
              <a:rPr lang="cs-CZ" sz="2400" dirty="0">
                <a:solidFill>
                  <a:srgbClr val="FF0000"/>
                </a:solidFill>
              </a:rPr>
              <a:t>PAS</a:t>
            </a:r>
            <a:r>
              <a:rPr lang="cs-CZ" sz="2400" dirty="0"/>
              <a:t> </a:t>
            </a:r>
            <a:r>
              <a:rPr lang="cs-CZ" sz="2400" dirty="0" err="1"/>
              <a:t>domena</a:t>
            </a:r>
            <a:r>
              <a:rPr lang="cs-CZ" sz="2400" dirty="0"/>
              <a:t> – PER-ARNTL-SIM</a:t>
            </a:r>
          </a:p>
          <a:p>
            <a:r>
              <a:rPr lang="cs-CZ" sz="2400" dirty="0">
                <a:solidFill>
                  <a:srgbClr val="FF0000"/>
                </a:solidFill>
              </a:rPr>
              <a:t>E-Box</a:t>
            </a:r>
            <a:r>
              <a:rPr lang="cs-CZ" sz="2400" dirty="0"/>
              <a:t> –</a:t>
            </a:r>
            <a:r>
              <a:rPr lang="cs-CZ" sz="2400" dirty="0" err="1"/>
              <a:t>controlled</a:t>
            </a:r>
            <a:r>
              <a:rPr lang="cs-CZ" sz="2400" dirty="0"/>
              <a:t> </a:t>
            </a:r>
            <a:r>
              <a:rPr lang="cs-CZ" sz="2400" dirty="0" err="1"/>
              <a:t>genes</a:t>
            </a:r>
            <a:endParaRPr lang="cs-CZ" sz="2400" dirty="0"/>
          </a:p>
          <a:p>
            <a:r>
              <a:rPr lang="cs-CZ" sz="2400" dirty="0">
                <a:solidFill>
                  <a:srgbClr val="FF0000"/>
                </a:solidFill>
              </a:rPr>
              <a:t>CRY</a:t>
            </a:r>
            <a:r>
              <a:rPr lang="cs-CZ" sz="2400" dirty="0"/>
              <a:t> </a:t>
            </a:r>
            <a:r>
              <a:rPr lang="cs-CZ" sz="2400" dirty="0" err="1"/>
              <a:t>genes</a:t>
            </a:r>
            <a:r>
              <a:rPr lang="cs-CZ" sz="2400" dirty="0"/>
              <a:t> – </a:t>
            </a:r>
            <a:r>
              <a:rPr lang="cs-CZ" sz="2400" dirty="0" err="1"/>
              <a:t>cryptochrome</a:t>
            </a:r>
            <a:endParaRPr lang="cs-CZ" sz="2400" dirty="0"/>
          </a:p>
          <a:p>
            <a:endParaRPr lang="cs-CZ" sz="2400" dirty="0"/>
          </a:p>
          <a:p>
            <a:endParaRPr lang="cs-CZ" sz="1800" dirty="0"/>
          </a:p>
        </p:txBody>
      </p:sp>
    </p:spTree>
    <p:extLst>
      <p:ext uri="{BB962C8B-B14F-4D97-AF65-F5344CB8AC3E}">
        <p14:creationId xmlns:p14="http://schemas.microsoft.com/office/powerpoint/2010/main" val="3859320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63" t="5667" r="38437" b="17999"/>
          <a:stretch/>
        </p:blipFill>
        <p:spPr bwMode="auto">
          <a:xfrm>
            <a:off x="1187624" y="404664"/>
            <a:ext cx="6696744" cy="608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6516216" y="6490198"/>
            <a:ext cx="2353016" cy="369332"/>
          </a:xfrm>
          <a:prstGeom prst="rect">
            <a:avLst/>
          </a:prstGeom>
        </p:spPr>
        <p:txBody>
          <a:bodyPr wrap="none">
            <a:spAutoFit/>
          </a:bodyPr>
          <a:lstStyle/>
          <a:p>
            <a:r>
              <a:rPr lang="cs-CZ" dirty="0"/>
              <a:t>(</a:t>
            </a:r>
            <a:r>
              <a:rPr lang="cs-CZ" dirty="0" err="1"/>
              <a:t>Silbernagl</a:t>
            </a:r>
            <a:r>
              <a:rPr lang="cs-CZ" dirty="0"/>
              <a:t> </a:t>
            </a:r>
            <a:r>
              <a:rPr lang="cs-CZ" dirty="0" err="1"/>
              <a:t>at</a:t>
            </a:r>
            <a:r>
              <a:rPr lang="cs-CZ" dirty="0"/>
              <a:t> al. 2006)</a:t>
            </a:r>
          </a:p>
        </p:txBody>
      </p:sp>
    </p:spTree>
    <p:extLst>
      <p:ext uri="{BB962C8B-B14F-4D97-AF65-F5344CB8AC3E}">
        <p14:creationId xmlns:p14="http://schemas.microsoft.com/office/powerpoint/2010/main" val="3173029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9512" y="764704"/>
            <a:ext cx="8712968" cy="4896543"/>
          </a:xfrm>
        </p:spPr>
        <p:txBody>
          <a:bodyPr>
            <a:normAutofit/>
          </a:bodyPr>
          <a:lstStyle/>
          <a:p>
            <a:r>
              <a:rPr lang="cs-CZ" dirty="0"/>
              <a:t>Co je to?</a:t>
            </a:r>
            <a:br>
              <a:rPr lang="cs-CZ" dirty="0"/>
            </a:br>
            <a:r>
              <a:rPr lang="cs-CZ" sz="3100" dirty="0"/>
              <a:t>Je to pořád všude kolem nás, není to vidět ani slyšet. Nelze se toho dotknout ani si k tomu čichnout.</a:t>
            </a:r>
            <a:br>
              <a:rPr lang="cs-CZ" sz="3100" dirty="0"/>
            </a:br>
            <a:r>
              <a:rPr lang="cs-CZ" sz="3100" dirty="0"/>
              <a:t> Život se bez toho neobejde. </a:t>
            </a:r>
            <a:br>
              <a:rPr lang="cs-CZ" sz="3100" dirty="0"/>
            </a:br>
            <a:r>
              <a:rPr lang="cs-CZ" sz="3100" dirty="0"/>
              <a:t>Tvoří to součást každého příběhu. </a:t>
            </a:r>
          </a:p>
        </p:txBody>
      </p:sp>
    </p:spTree>
    <p:custDataLst>
      <p:tags r:id="rId1"/>
    </p:custDataLst>
    <p:extLst>
      <p:ext uri="{BB962C8B-B14F-4D97-AF65-F5344CB8AC3E}">
        <p14:creationId xmlns:p14="http://schemas.microsoft.com/office/powerpoint/2010/main" val="1214773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Jak fungují vnitřní hodiny</a:t>
            </a:r>
            <a:endParaRPr lang="cs-CZ" dirty="0"/>
          </a:p>
        </p:txBody>
      </p:sp>
      <p:sp>
        <p:nvSpPr>
          <p:cNvPr id="3" name="Zástupný symbol pro obsah 2"/>
          <p:cNvSpPr>
            <a:spLocks noGrp="1"/>
          </p:cNvSpPr>
          <p:nvPr>
            <p:ph idx="1"/>
          </p:nvPr>
        </p:nvSpPr>
        <p:spPr/>
        <p:txBody>
          <a:bodyPr>
            <a:normAutofit/>
          </a:bodyPr>
          <a:lstStyle/>
          <a:p>
            <a:r>
              <a:rPr lang="cs-CZ" dirty="0"/>
              <a:t>Přítomnost hodinových proteinů v buňce  </a:t>
            </a:r>
            <a:r>
              <a:rPr lang="cs-CZ" b="1" dirty="0">
                <a:solidFill>
                  <a:srgbClr val="C00000"/>
                </a:solidFill>
              </a:rPr>
              <a:t>ovlivňuje její membránový potenciál </a:t>
            </a:r>
            <a:r>
              <a:rPr lang="cs-CZ" dirty="0"/>
              <a:t>a ten má zpětně vliv na syntézu a funkci jednotlivých proteinů</a:t>
            </a:r>
          </a:p>
          <a:p>
            <a:r>
              <a:rPr lang="cs-CZ" sz="2000" dirty="0"/>
              <a:t>(v SCN je spousta buněk, těžko lze nastavit tak, aby všechny buňky syntetizovaly hodinové proteiny stejnou rychlostí, ale změny membránového potenciálu  jedné buňky ovlivňují membránový potenciál dalších buněk a na druhou stranu změny membránového potenciálu ovlivňují i transkripci hodinových genů - tímto způsobem je syntéza v SCN synchronizovaná) </a:t>
            </a:r>
          </a:p>
        </p:txBody>
      </p:sp>
    </p:spTree>
    <p:extLst>
      <p:ext uri="{BB962C8B-B14F-4D97-AF65-F5344CB8AC3E}">
        <p14:creationId xmlns:p14="http://schemas.microsoft.com/office/powerpoint/2010/main" val="1113973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8D2C639-2A62-4D9F-8768-D490AD5B3D2C}"/>
              </a:ext>
            </a:extLst>
          </p:cNvPr>
          <p:cNvPicPr>
            <a:picLocks noChangeAspect="1"/>
          </p:cNvPicPr>
          <p:nvPr/>
        </p:nvPicPr>
        <p:blipFill rotWithShape="1">
          <a:blip r:embed="rId2"/>
          <a:srcRect l="28738" t="38800" r="29525" b="10801"/>
          <a:stretch/>
        </p:blipFill>
        <p:spPr>
          <a:xfrm>
            <a:off x="397536" y="332655"/>
            <a:ext cx="8422936" cy="5721239"/>
          </a:xfrm>
          <a:prstGeom prst="rect">
            <a:avLst/>
          </a:prstGeom>
        </p:spPr>
      </p:pic>
    </p:spTree>
    <p:extLst>
      <p:ext uri="{BB962C8B-B14F-4D97-AF65-F5344CB8AC3E}">
        <p14:creationId xmlns:p14="http://schemas.microsoft.com/office/powerpoint/2010/main" val="1816293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Synchronizace s vnějšími hodinami</a:t>
            </a:r>
          </a:p>
        </p:txBody>
      </p:sp>
      <p:sp>
        <p:nvSpPr>
          <p:cNvPr id="3" name="Zástupný symbol pro obsah 2"/>
          <p:cNvSpPr>
            <a:spLocks noGrp="1"/>
          </p:cNvSpPr>
          <p:nvPr>
            <p:ph idx="1"/>
          </p:nvPr>
        </p:nvSpPr>
        <p:spPr/>
        <p:txBody>
          <a:bodyPr>
            <a:normAutofit/>
          </a:bodyPr>
          <a:lstStyle/>
          <a:p>
            <a:r>
              <a:rPr lang="cs-CZ" dirty="0"/>
              <a:t>Pomocí </a:t>
            </a:r>
            <a:r>
              <a:rPr lang="cs-CZ" b="1" dirty="0">
                <a:solidFill>
                  <a:srgbClr val="C00000"/>
                </a:solidFill>
              </a:rPr>
              <a:t>epifýzy</a:t>
            </a:r>
            <a:r>
              <a:rPr lang="cs-CZ" b="1" dirty="0"/>
              <a:t> </a:t>
            </a:r>
            <a:r>
              <a:rPr lang="cs-CZ" dirty="0"/>
              <a:t>a jejího </a:t>
            </a:r>
            <a:r>
              <a:rPr lang="cs-CZ" b="1" dirty="0">
                <a:solidFill>
                  <a:srgbClr val="C00000"/>
                </a:solidFill>
              </a:rPr>
              <a:t>hormonu melatoninu</a:t>
            </a:r>
          </a:p>
          <a:p>
            <a:endParaRPr lang="cs-CZ" dirty="0"/>
          </a:p>
        </p:txBody>
      </p:sp>
    </p:spTree>
    <p:extLst>
      <p:ext uri="{BB962C8B-B14F-4D97-AF65-F5344CB8AC3E}">
        <p14:creationId xmlns:p14="http://schemas.microsoft.com/office/powerpoint/2010/main" val="2280481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13848" t="22074" r="58380" b="19490"/>
          <a:stretch/>
        </p:blipFill>
        <p:spPr>
          <a:xfrm>
            <a:off x="396621" y="934927"/>
            <a:ext cx="6048672" cy="4968552"/>
          </a:xfrm>
          <a:prstGeom prst="rect">
            <a:avLst/>
          </a:prstGeom>
        </p:spPr>
      </p:pic>
      <p:sp>
        <p:nvSpPr>
          <p:cNvPr id="3" name="TextovéPole 2"/>
          <p:cNvSpPr txBox="1"/>
          <p:nvPr/>
        </p:nvSpPr>
        <p:spPr>
          <a:xfrm>
            <a:off x="6444208" y="1720840"/>
            <a:ext cx="2507505" cy="3046988"/>
          </a:xfrm>
          <a:prstGeom prst="rect">
            <a:avLst/>
          </a:prstGeom>
          <a:noFill/>
        </p:spPr>
        <p:txBody>
          <a:bodyPr wrap="square" rtlCol="0">
            <a:spAutoFit/>
          </a:bodyPr>
          <a:lstStyle/>
          <a:p>
            <a:r>
              <a:rPr lang="cs-CZ" sz="2400" dirty="0"/>
              <a:t>je to malá žláza, která se</a:t>
            </a:r>
          </a:p>
          <a:p>
            <a:r>
              <a:rPr lang="cs-CZ" sz="2400" dirty="0"/>
              <a:t>nachází na zadním konci  corpus </a:t>
            </a:r>
            <a:r>
              <a:rPr lang="cs-CZ" sz="2400" dirty="0" err="1"/>
              <a:t>callosum</a:t>
            </a:r>
            <a:r>
              <a:rPr lang="cs-CZ" sz="2400" dirty="0"/>
              <a:t> a tvoří</a:t>
            </a:r>
          </a:p>
          <a:p>
            <a:r>
              <a:rPr lang="cs-CZ" sz="2400" dirty="0"/>
              <a:t>část střechy </a:t>
            </a:r>
          </a:p>
          <a:p>
            <a:r>
              <a:rPr lang="cs-CZ" sz="2400" dirty="0"/>
              <a:t>v zadní stěně třetí komory</a:t>
            </a:r>
          </a:p>
        </p:txBody>
      </p:sp>
    </p:spTree>
    <p:extLst>
      <p:ext uri="{BB962C8B-B14F-4D97-AF65-F5344CB8AC3E}">
        <p14:creationId xmlns:p14="http://schemas.microsoft.com/office/powerpoint/2010/main" val="1645099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2" y="620688"/>
            <a:ext cx="7886700" cy="5904656"/>
          </a:xfrm>
        </p:spPr>
        <p:txBody>
          <a:bodyPr>
            <a:normAutofit fontScale="77500" lnSpcReduction="20000"/>
          </a:bodyPr>
          <a:lstStyle/>
          <a:p>
            <a:r>
              <a:rPr lang="cs-CZ" dirty="0"/>
              <a:t>Mikrostruktura epifýzy:</a:t>
            </a:r>
          </a:p>
          <a:p>
            <a:endParaRPr lang="cs-CZ" dirty="0"/>
          </a:p>
          <a:p>
            <a:pPr marL="0" indent="0">
              <a:buNone/>
            </a:pPr>
            <a:r>
              <a:rPr lang="cs-CZ" dirty="0"/>
              <a:t>: složena ze 2 typů nervových buněk – </a:t>
            </a:r>
            <a:r>
              <a:rPr lang="cs-CZ" dirty="0" err="1"/>
              <a:t>pinealocytů</a:t>
            </a:r>
            <a:r>
              <a:rPr lang="cs-CZ" dirty="0"/>
              <a:t> = specializované sekreční neurony + gliové podpůrné buňky</a:t>
            </a:r>
          </a:p>
          <a:p>
            <a:pPr marL="0" indent="0">
              <a:buNone/>
            </a:pPr>
            <a:r>
              <a:rPr lang="cs-CZ" dirty="0"/>
              <a:t>: bohaté krevní zásobení – kapilární síť kolem </a:t>
            </a:r>
            <a:r>
              <a:rPr lang="cs-CZ" dirty="0" err="1"/>
              <a:t>pinealocytů</a:t>
            </a:r>
            <a:endParaRPr lang="cs-CZ" dirty="0"/>
          </a:p>
          <a:p>
            <a:pPr marL="0" indent="0">
              <a:buNone/>
            </a:pPr>
            <a:r>
              <a:rPr lang="cs-CZ" dirty="0"/>
              <a:t>: inervovaná z mnoha částí mozku, hlavní spoje jsou:</a:t>
            </a:r>
          </a:p>
          <a:p>
            <a:pPr marL="0" indent="0">
              <a:buNone/>
            </a:pPr>
            <a:r>
              <a:rPr lang="cs-CZ" b="1" dirty="0">
                <a:solidFill>
                  <a:srgbClr val="FF0000"/>
                </a:solidFill>
              </a:rPr>
              <a:t>        se </a:t>
            </a:r>
            <a:r>
              <a:rPr lang="cs-CZ" b="1" dirty="0" err="1">
                <a:solidFill>
                  <a:srgbClr val="FF0000"/>
                </a:solidFill>
              </a:rPr>
              <a:t>suprachiasmatickými</a:t>
            </a:r>
            <a:r>
              <a:rPr lang="cs-CZ" b="1" dirty="0">
                <a:solidFill>
                  <a:srgbClr val="FF0000"/>
                </a:solidFill>
              </a:rPr>
              <a:t> jádry </a:t>
            </a:r>
            <a:r>
              <a:rPr lang="cs-CZ" dirty="0"/>
              <a:t>(SCN)</a:t>
            </a:r>
          </a:p>
          <a:p>
            <a:pPr marL="0" indent="0">
              <a:buNone/>
            </a:pPr>
            <a:r>
              <a:rPr lang="cs-CZ" b="1" dirty="0">
                <a:solidFill>
                  <a:srgbClr val="FF0000"/>
                </a:solidFill>
              </a:rPr>
              <a:t>        s retinou</a:t>
            </a:r>
          </a:p>
          <a:p>
            <a:pPr marL="0" indent="0">
              <a:buNone/>
            </a:pPr>
            <a:r>
              <a:rPr lang="cs-CZ" b="1" dirty="0">
                <a:solidFill>
                  <a:srgbClr val="FF0000"/>
                </a:solidFill>
              </a:rPr>
              <a:t>         se sympatickým nervovým systémem </a:t>
            </a:r>
            <a:r>
              <a:rPr lang="cs-CZ" b="1" dirty="0" err="1"/>
              <a:t>multisynaptická</a:t>
            </a:r>
            <a:r>
              <a:rPr lang="cs-CZ" b="1" dirty="0"/>
              <a:t> sympatická dráha</a:t>
            </a:r>
            <a:r>
              <a:rPr lang="cs-CZ" dirty="0"/>
              <a:t>: </a:t>
            </a:r>
            <a:r>
              <a:rPr lang="cs-CZ" dirty="0" err="1"/>
              <a:t>paraventrikulární</a:t>
            </a:r>
            <a:r>
              <a:rPr lang="cs-CZ" dirty="0"/>
              <a:t> jádro v hypotalamu + horním krčním sympatickým gangliem (SCG); uvolňuje noradrenalin z epifýzy - beta adrenergní receptory –stimulace </a:t>
            </a:r>
            <a:r>
              <a:rPr lang="cs-CZ" dirty="0" err="1"/>
              <a:t>cAMP</a:t>
            </a:r>
            <a:r>
              <a:rPr lang="cs-CZ" dirty="0"/>
              <a:t>-aktivace genové exprese genu kódujícího AA-NAT=</a:t>
            </a:r>
            <a:r>
              <a:rPr lang="cs-CZ" dirty="0" err="1"/>
              <a:t>arylalkylamin</a:t>
            </a:r>
            <a:r>
              <a:rPr lang="cs-CZ" dirty="0"/>
              <a:t>-N-</a:t>
            </a:r>
            <a:r>
              <a:rPr lang="cs-CZ" dirty="0" err="1"/>
              <a:t>acetyltransferázu</a:t>
            </a:r>
            <a:endParaRPr lang="cs-CZ" dirty="0"/>
          </a:p>
          <a:p>
            <a:pPr marL="0" indent="0">
              <a:buNone/>
            </a:pPr>
            <a:r>
              <a:rPr lang="cs-CZ" dirty="0"/>
              <a:t>         </a:t>
            </a:r>
          </a:p>
          <a:p>
            <a:endParaRPr lang="cs-CZ" dirty="0"/>
          </a:p>
        </p:txBody>
      </p:sp>
    </p:spTree>
    <p:extLst>
      <p:ext uri="{BB962C8B-B14F-4D97-AF65-F5344CB8AC3E}">
        <p14:creationId xmlns:p14="http://schemas.microsoft.com/office/powerpoint/2010/main" val="1591965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Synchronizace s vnějšími hodinami</a:t>
            </a:r>
          </a:p>
        </p:txBody>
      </p:sp>
      <p:sp>
        <p:nvSpPr>
          <p:cNvPr id="3" name="Zástupný symbol pro obsah 2"/>
          <p:cNvSpPr>
            <a:spLocks noGrp="1"/>
          </p:cNvSpPr>
          <p:nvPr>
            <p:ph idx="1"/>
          </p:nvPr>
        </p:nvSpPr>
        <p:spPr/>
        <p:txBody>
          <a:bodyPr>
            <a:normAutofit fontScale="92500" lnSpcReduction="10000"/>
          </a:bodyPr>
          <a:lstStyle/>
          <a:p>
            <a:r>
              <a:rPr lang="cs-CZ" dirty="0"/>
              <a:t>Pomocí </a:t>
            </a:r>
            <a:r>
              <a:rPr lang="cs-CZ" b="1" dirty="0">
                <a:solidFill>
                  <a:srgbClr val="C00000"/>
                </a:solidFill>
              </a:rPr>
              <a:t>epifýzy</a:t>
            </a:r>
            <a:r>
              <a:rPr lang="cs-CZ" b="1" dirty="0"/>
              <a:t> </a:t>
            </a:r>
            <a:r>
              <a:rPr lang="cs-CZ" dirty="0"/>
              <a:t>a jejího </a:t>
            </a:r>
            <a:r>
              <a:rPr lang="cs-CZ" b="1" dirty="0">
                <a:solidFill>
                  <a:srgbClr val="C00000"/>
                </a:solidFill>
              </a:rPr>
              <a:t>hormonu melatoninu</a:t>
            </a:r>
          </a:p>
          <a:p>
            <a:endParaRPr lang="cs-CZ" dirty="0"/>
          </a:p>
          <a:p>
            <a:r>
              <a:rPr lang="cs-CZ" dirty="0"/>
              <a:t>Melatonin – derivát tryptofanu – 4stupňová biosyntéza - </a:t>
            </a:r>
            <a:r>
              <a:rPr lang="cs-CZ" dirty="0" err="1"/>
              <a:t>serotonin+další</a:t>
            </a:r>
            <a:r>
              <a:rPr lang="cs-CZ" dirty="0"/>
              <a:t> úpravy (N-acetylace a metylace na OH skupině)</a:t>
            </a:r>
          </a:p>
          <a:p>
            <a:r>
              <a:rPr lang="cs-CZ" dirty="0"/>
              <a:t>Za N acetylaci je odpovědná </a:t>
            </a:r>
            <a:r>
              <a:rPr lang="cs-CZ" b="1" dirty="0" err="1">
                <a:solidFill>
                  <a:srgbClr val="7030A0"/>
                </a:solidFill>
              </a:rPr>
              <a:t>arylalkylamin</a:t>
            </a:r>
            <a:r>
              <a:rPr lang="cs-CZ" b="1" dirty="0">
                <a:solidFill>
                  <a:srgbClr val="7030A0"/>
                </a:solidFill>
              </a:rPr>
              <a:t>-N-</a:t>
            </a:r>
            <a:r>
              <a:rPr lang="cs-CZ" b="1" dirty="0" err="1">
                <a:solidFill>
                  <a:srgbClr val="7030A0"/>
                </a:solidFill>
              </a:rPr>
              <a:t>acetyltransferáza</a:t>
            </a:r>
            <a:r>
              <a:rPr lang="cs-CZ" b="1" dirty="0">
                <a:solidFill>
                  <a:srgbClr val="7030A0"/>
                </a:solidFill>
              </a:rPr>
              <a:t> - aktivita tohoto enzymu je ovlivňována světlem </a:t>
            </a:r>
            <a:r>
              <a:rPr lang="cs-CZ" dirty="0"/>
              <a:t>-svou funkci vykonává pouze v noci </a:t>
            </a:r>
            <a:r>
              <a:rPr lang="cs-CZ" sz="1700" dirty="0"/>
              <a:t>(epifýza </a:t>
            </a:r>
            <a:r>
              <a:rPr lang="cs-CZ" sz="1600" dirty="0"/>
              <a:t>má spoje se sítnicí, které zajišťují informaci o přítomnosti či nepřítomnosti vnějšího světla)</a:t>
            </a:r>
          </a:p>
        </p:txBody>
      </p:sp>
    </p:spTree>
    <p:extLst>
      <p:ext uri="{BB962C8B-B14F-4D97-AF65-F5344CB8AC3E}">
        <p14:creationId xmlns:p14="http://schemas.microsoft.com/office/powerpoint/2010/main" val="150777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Melatonin - funkce</a:t>
            </a:r>
          </a:p>
        </p:txBody>
      </p:sp>
      <p:sp>
        <p:nvSpPr>
          <p:cNvPr id="3" name="Zástupný symbol pro obsah 2"/>
          <p:cNvSpPr>
            <a:spLocks noGrp="1"/>
          </p:cNvSpPr>
          <p:nvPr>
            <p:ph idx="1"/>
          </p:nvPr>
        </p:nvSpPr>
        <p:spPr/>
        <p:txBody>
          <a:bodyPr/>
          <a:lstStyle/>
          <a:p>
            <a:r>
              <a:rPr lang="cs-CZ" dirty="0"/>
              <a:t>Resetuje SCN (synchronizuje tak naše vnitřní hodiny s vnějším světem)</a:t>
            </a:r>
          </a:p>
          <a:p>
            <a:r>
              <a:rPr lang="cs-CZ" dirty="0"/>
              <a:t>Indukuje spánek (správně se melatonin tvoří pouze v noci a jeho zvýšená hladina má tzv. hypnotický efekt</a:t>
            </a:r>
          </a:p>
          <a:p>
            <a:r>
              <a:rPr lang="cs-CZ" dirty="0"/>
              <a:t>Ovlivňuje sexuální chování (důležité u zvířat, změny hladiny melatoninu v průběhu roku navozují např. říji)</a:t>
            </a:r>
          </a:p>
        </p:txBody>
      </p:sp>
    </p:spTree>
    <p:extLst>
      <p:ext uri="{BB962C8B-B14F-4D97-AF65-F5344CB8AC3E}">
        <p14:creationId xmlns:p14="http://schemas.microsoft.com/office/powerpoint/2010/main" val="3870470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3125" t="48642" r="41597" b="5803"/>
          <a:stretch/>
        </p:blipFill>
        <p:spPr>
          <a:xfrm>
            <a:off x="323528" y="404664"/>
            <a:ext cx="8236446" cy="6084004"/>
          </a:xfrm>
          <a:prstGeom prst="rect">
            <a:avLst/>
          </a:prstGeom>
        </p:spPr>
      </p:pic>
      <p:sp>
        <p:nvSpPr>
          <p:cNvPr id="3" name="TextovéPole 2"/>
          <p:cNvSpPr txBox="1"/>
          <p:nvPr/>
        </p:nvSpPr>
        <p:spPr>
          <a:xfrm>
            <a:off x="7553325" y="2581275"/>
            <a:ext cx="1104085" cy="300082"/>
          </a:xfrm>
          <a:prstGeom prst="rect">
            <a:avLst/>
          </a:prstGeom>
          <a:noFill/>
        </p:spPr>
        <p:txBody>
          <a:bodyPr wrap="none" rtlCol="0">
            <a:spAutoFit/>
          </a:bodyPr>
          <a:lstStyle/>
          <a:p>
            <a:r>
              <a:rPr lang="cs-CZ" sz="1350" dirty="0"/>
              <a:t>vyplachování</a:t>
            </a:r>
          </a:p>
        </p:txBody>
      </p:sp>
      <p:sp>
        <p:nvSpPr>
          <p:cNvPr id="4" name="TextovéPole 3"/>
          <p:cNvSpPr txBox="1"/>
          <p:nvPr/>
        </p:nvSpPr>
        <p:spPr>
          <a:xfrm>
            <a:off x="7202582" y="6488668"/>
            <a:ext cx="1918474" cy="369332"/>
          </a:xfrm>
          <a:prstGeom prst="rect">
            <a:avLst/>
          </a:prstGeom>
          <a:noFill/>
        </p:spPr>
        <p:txBody>
          <a:bodyPr wrap="none" rtlCol="0">
            <a:spAutoFit/>
          </a:bodyPr>
          <a:lstStyle/>
          <a:p>
            <a:r>
              <a:rPr lang="cs-CZ" dirty="0"/>
              <a:t>(Reiter </a:t>
            </a:r>
            <a:r>
              <a:rPr lang="cs-CZ" dirty="0" err="1"/>
              <a:t>at</a:t>
            </a:r>
            <a:r>
              <a:rPr lang="cs-CZ" dirty="0"/>
              <a:t> al. 2014)</a:t>
            </a:r>
          </a:p>
        </p:txBody>
      </p:sp>
      <p:sp>
        <p:nvSpPr>
          <p:cNvPr id="5" name="TextovéPole 4"/>
          <p:cNvSpPr txBox="1"/>
          <p:nvPr/>
        </p:nvSpPr>
        <p:spPr>
          <a:xfrm>
            <a:off x="3464" y="35332"/>
            <a:ext cx="4126386" cy="461665"/>
          </a:xfrm>
          <a:prstGeom prst="rect">
            <a:avLst/>
          </a:prstGeom>
          <a:noFill/>
        </p:spPr>
        <p:txBody>
          <a:bodyPr wrap="none" rtlCol="0">
            <a:spAutoFit/>
          </a:bodyPr>
          <a:lstStyle/>
          <a:p>
            <a:r>
              <a:rPr lang="cs-CZ" sz="2400" b="1" dirty="0">
                <a:solidFill>
                  <a:srgbClr val="C00000"/>
                </a:solidFill>
              </a:rPr>
              <a:t>Melatonin – </a:t>
            </a:r>
            <a:r>
              <a:rPr lang="cs-CZ" sz="2400" b="1" dirty="0" err="1">
                <a:solidFill>
                  <a:srgbClr val="C00000"/>
                </a:solidFill>
              </a:rPr>
              <a:t>pleiotropní</a:t>
            </a:r>
            <a:r>
              <a:rPr lang="cs-CZ" sz="2400" b="1" dirty="0">
                <a:solidFill>
                  <a:srgbClr val="C00000"/>
                </a:solidFill>
              </a:rPr>
              <a:t> účinek</a:t>
            </a:r>
          </a:p>
        </p:txBody>
      </p:sp>
    </p:spTree>
    <p:extLst>
      <p:ext uri="{BB962C8B-B14F-4D97-AF65-F5344CB8AC3E}">
        <p14:creationId xmlns:p14="http://schemas.microsoft.com/office/powerpoint/2010/main" val="2567929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Melatonin – vliv na </a:t>
            </a:r>
            <a:r>
              <a:rPr lang="cs-CZ" dirty="0" err="1">
                <a:solidFill>
                  <a:srgbClr val="FF0000"/>
                </a:solidFill>
              </a:rPr>
              <a:t>anuální</a:t>
            </a:r>
            <a:r>
              <a:rPr lang="cs-CZ" dirty="0">
                <a:solidFill>
                  <a:srgbClr val="FF0000"/>
                </a:solidFill>
              </a:rPr>
              <a:t> rytmy</a:t>
            </a:r>
          </a:p>
        </p:txBody>
      </p:sp>
      <p:sp>
        <p:nvSpPr>
          <p:cNvPr id="3" name="Zástupný symbol pro obsah 2"/>
          <p:cNvSpPr>
            <a:spLocks noGrp="1"/>
          </p:cNvSpPr>
          <p:nvPr>
            <p:ph idx="1"/>
          </p:nvPr>
        </p:nvSpPr>
        <p:spPr/>
        <p:txBody>
          <a:bodyPr/>
          <a:lstStyle/>
          <a:p>
            <a:r>
              <a:rPr lang="cs-CZ" dirty="0"/>
              <a:t>V průběhu ročních období také dochází ke kolísání délky dne a noci – v zimě – dlouhodobě je zvýšená hladina melatoninu – dochází tak k vnitřní desynchronizaci -  spojení s tzv. sezónními depresemi – </a:t>
            </a:r>
            <a:r>
              <a:rPr lang="cs-CZ" dirty="0">
                <a:solidFill>
                  <a:srgbClr val="C00000"/>
                </a:solidFill>
              </a:rPr>
              <a:t>„</a:t>
            </a:r>
            <a:r>
              <a:rPr lang="cs-CZ" dirty="0" err="1">
                <a:solidFill>
                  <a:srgbClr val="C00000"/>
                </a:solidFill>
              </a:rPr>
              <a:t>seasonal</a:t>
            </a:r>
            <a:r>
              <a:rPr lang="cs-CZ" dirty="0">
                <a:solidFill>
                  <a:srgbClr val="C00000"/>
                </a:solidFill>
              </a:rPr>
              <a:t> </a:t>
            </a:r>
            <a:r>
              <a:rPr lang="cs-CZ" dirty="0" err="1">
                <a:solidFill>
                  <a:srgbClr val="C00000"/>
                </a:solidFill>
              </a:rPr>
              <a:t>affective</a:t>
            </a:r>
            <a:r>
              <a:rPr lang="cs-CZ" dirty="0">
                <a:solidFill>
                  <a:srgbClr val="C00000"/>
                </a:solidFill>
              </a:rPr>
              <a:t> </a:t>
            </a:r>
            <a:r>
              <a:rPr lang="cs-CZ" dirty="0" err="1">
                <a:solidFill>
                  <a:srgbClr val="C00000"/>
                </a:solidFill>
              </a:rPr>
              <a:t>disorder</a:t>
            </a:r>
            <a:r>
              <a:rPr lang="cs-CZ" dirty="0"/>
              <a:t>“</a:t>
            </a:r>
          </a:p>
        </p:txBody>
      </p:sp>
    </p:spTree>
    <p:extLst>
      <p:ext uri="{BB962C8B-B14F-4D97-AF65-F5344CB8AC3E}">
        <p14:creationId xmlns:p14="http://schemas.microsoft.com/office/powerpoint/2010/main" val="1713082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Spoje SCN a periferie </a:t>
            </a:r>
          </a:p>
        </p:txBody>
      </p:sp>
      <p:sp>
        <p:nvSpPr>
          <p:cNvPr id="3" name="Zástupný symbol pro obsah 2"/>
          <p:cNvSpPr>
            <a:spLocks noGrp="1"/>
          </p:cNvSpPr>
          <p:nvPr>
            <p:ph idx="1"/>
          </p:nvPr>
        </p:nvSpPr>
        <p:spPr>
          <a:xfrm>
            <a:off x="107504" y="1600200"/>
            <a:ext cx="8928992" cy="5141168"/>
          </a:xfrm>
        </p:spPr>
        <p:txBody>
          <a:bodyPr>
            <a:normAutofit fontScale="77500" lnSpcReduction="20000"/>
          </a:bodyPr>
          <a:lstStyle/>
          <a:p>
            <a:r>
              <a:rPr lang="cs-CZ" dirty="0"/>
              <a:t>Pomocí </a:t>
            </a:r>
            <a:r>
              <a:rPr lang="cs-CZ" b="1" dirty="0">
                <a:solidFill>
                  <a:srgbClr val="7030A0"/>
                </a:solidFill>
              </a:rPr>
              <a:t>nervových</a:t>
            </a:r>
            <a:r>
              <a:rPr lang="cs-CZ" dirty="0"/>
              <a:t> a </a:t>
            </a:r>
            <a:r>
              <a:rPr lang="cs-CZ" b="1" dirty="0">
                <a:solidFill>
                  <a:srgbClr val="C00000"/>
                </a:solidFill>
              </a:rPr>
              <a:t>humorálních </a:t>
            </a:r>
            <a:r>
              <a:rPr lang="cs-CZ" dirty="0"/>
              <a:t>signálů – nejvíce prozkoumané</a:t>
            </a:r>
          </a:p>
          <a:p>
            <a:r>
              <a:rPr lang="cs-CZ" dirty="0">
                <a:solidFill>
                  <a:srgbClr val="7030A0"/>
                </a:solidFill>
              </a:rPr>
              <a:t>SCN – spoje s </a:t>
            </a:r>
            <a:r>
              <a:rPr lang="cs-CZ" dirty="0" err="1">
                <a:solidFill>
                  <a:srgbClr val="7030A0"/>
                </a:solidFill>
              </a:rPr>
              <a:t>paraventrikulárním</a:t>
            </a:r>
            <a:r>
              <a:rPr lang="cs-CZ" dirty="0">
                <a:solidFill>
                  <a:srgbClr val="7030A0"/>
                </a:solidFill>
              </a:rPr>
              <a:t> jádrem hypotalamu-produkce </a:t>
            </a:r>
            <a:r>
              <a:rPr lang="cs-CZ" dirty="0" err="1">
                <a:solidFill>
                  <a:srgbClr val="7030A0"/>
                </a:solidFill>
              </a:rPr>
              <a:t>liberinů</a:t>
            </a:r>
            <a:r>
              <a:rPr lang="cs-CZ" dirty="0">
                <a:solidFill>
                  <a:srgbClr val="7030A0"/>
                </a:solidFill>
              </a:rPr>
              <a:t> a </a:t>
            </a:r>
            <a:r>
              <a:rPr lang="cs-CZ" dirty="0" err="1">
                <a:solidFill>
                  <a:srgbClr val="7030A0"/>
                </a:solidFill>
              </a:rPr>
              <a:t>statinů</a:t>
            </a:r>
            <a:r>
              <a:rPr lang="cs-CZ" dirty="0">
                <a:solidFill>
                  <a:srgbClr val="7030A0"/>
                </a:solidFill>
              </a:rPr>
              <a:t>….hormony </a:t>
            </a:r>
            <a:r>
              <a:rPr lang="cs-CZ" dirty="0" err="1">
                <a:solidFill>
                  <a:srgbClr val="7030A0"/>
                </a:solidFill>
              </a:rPr>
              <a:t>hypothalamu</a:t>
            </a:r>
            <a:r>
              <a:rPr lang="cs-CZ" dirty="0">
                <a:solidFill>
                  <a:srgbClr val="7030A0"/>
                </a:solidFill>
              </a:rPr>
              <a:t> a hypofýzy – výrazné cirkadiánní rytmy</a:t>
            </a:r>
          </a:p>
          <a:p>
            <a:r>
              <a:rPr lang="cs-CZ" dirty="0">
                <a:solidFill>
                  <a:srgbClr val="7030A0"/>
                </a:solidFill>
              </a:rPr>
              <a:t>SCN – </a:t>
            </a:r>
            <a:r>
              <a:rPr lang="cs-CZ" dirty="0" err="1">
                <a:solidFill>
                  <a:srgbClr val="7030A0"/>
                </a:solidFill>
              </a:rPr>
              <a:t>dorzomediální</a:t>
            </a:r>
            <a:r>
              <a:rPr lang="cs-CZ" dirty="0">
                <a:solidFill>
                  <a:srgbClr val="7030A0"/>
                </a:solidFill>
              </a:rPr>
              <a:t> hypotalamus a </a:t>
            </a:r>
            <a:r>
              <a:rPr lang="cs-CZ" dirty="0" err="1">
                <a:solidFill>
                  <a:srgbClr val="7030A0"/>
                </a:solidFill>
              </a:rPr>
              <a:t>nucleus</a:t>
            </a:r>
            <a:r>
              <a:rPr lang="cs-CZ" dirty="0">
                <a:solidFill>
                  <a:srgbClr val="7030A0"/>
                </a:solidFill>
              </a:rPr>
              <a:t> </a:t>
            </a:r>
            <a:r>
              <a:rPr lang="cs-CZ" dirty="0" err="1">
                <a:solidFill>
                  <a:srgbClr val="7030A0"/>
                </a:solidFill>
              </a:rPr>
              <a:t>arcuatus</a:t>
            </a:r>
            <a:r>
              <a:rPr lang="cs-CZ" dirty="0">
                <a:solidFill>
                  <a:srgbClr val="7030A0"/>
                </a:solidFill>
              </a:rPr>
              <a:t> – regulace příjmu potravy</a:t>
            </a:r>
          </a:p>
          <a:p>
            <a:r>
              <a:rPr lang="cs-CZ" dirty="0">
                <a:solidFill>
                  <a:srgbClr val="7030A0"/>
                </a:solidFill>
              </a:rPr>
              <a:t>SCN a další orgány: komunikace přes autonomní nervový systém-sympatikus a parasympatikus=významný výstup pro synchronizaci periferních oscilátorů (srdce, játra, ledviny a další)</a:t>
            </a:r>
          </a:p>
          <a:p>
            <a:endParaRPr lang="cs-CZ" dirty="0">
              <a:solidFill>
                <a:srgbClr val="7030A0"/>
              </a:solidFill>
            </a:endParaRPr>
          </a:p>
          <a:p>
            <a:r>
              <a:rPr lang="cs-CZ" dirty="0" err="1">
                <a:solidFill>
                  <a:srgbClr val="C00000"/>
                </a:solidFill>
              </a:rPr>
              <a:t>Difuzibilní</a:t>
            </a:r>
            <a:r>
              <a:rPr lang="cs-CZ" dirty="0">
                <a:solidFill>
                  <a:srgbClr val="C00000"/>
                </a:solidFill>
              </a:rPr>
              <a:t> látky – transformující růstový faktor nebo </a:t>
            </a:r>
            <a:r>
              <a:rPr lang="cs-CZ" dirty="0" err="1">
                <a:solidFill>
                  <a:srgbClr val="C00000"/>
                </a:solidFill>
              </a:rPr>
              <a:t>prokineticin</a:t>
            </a:r>
            <a:endParaRPr lang="cs-CZ" dirty="0">
              <a:solidFill>
                <a:srgbClr val="C00000"/>
              </a:solidFill>
            </a:endParaRPr>
          </a:p>
          <a:p>
            <a:r>
              <a:rPr lang="cs-CZ" dirty="0">
                <a:solidFill>
                  <a:srgbClr val="C00000"/>
                </a:solidFill>
              </a:rPr>
              <a:t>Nejuniverzálnější posel – glukokortikoidy</a:t>
            </a:r>
          </a:p>
          <a:p>
            <a:r>
              <a:rPr lang="cs-CZ" dirty="0">
                <a:solidFill>
                  <a:srgbClr val="C00000"/>
                </a:solidFill>
              </a:rPr>
              <a:t>Nejlépe prostudovaný endokrinní rytmický signál je melatonin</a:t>
            </a:r>
          </a:p>
        </p:txBody>
      </p:sp>
    </p:spTree>
    <p:extLst>
      <p:ext uri="{BB962C8B-B14F-4D97-AF65-F5344CB8AC3E}">
        <p14:creationId xmlns:p14="http://schemas.microsoft.com/office/powerpoint/2010/main" val="433160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5214" y="895944"/>
            <a:ext cx="1771295" cy="3599167"/>
          </a:xfr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13772" r="12369" b="7018"/>
          <a:stretch/>
        </p:blipFill>
        <p:spPr>
          <a:xfrm>
            <a:off x="5279172" y="3203331"/>
            <a:ext cx="3864828" cy="3649095"/>
          </a:xfrm>
          <a:prstGeom prst="rect">
            <a:avLst/>
          </a:prstGeom>
        </p:spPr>
      </p:pic>
      <p:sp>
        <p:nvSpPr>
          <p:cNvPr id="2" name="TextovéPole 1"/>
          <p:cNvSpPr txBox="1"/>
          <p:nvPr/>
        </p:nvSpPr>
        <p:spPr>
          <a:xfrm>
            <a:off x="323528" y="260648"/>
            <a:ext cx="4427302" cy="1200329"/>
          </a:xfrm>
          <a:prstGeom prst="rect">
            <a:avLst/>
          </a:prstGeom>
          <a:noFill/>
        </p:spPr>
        <p:txBody>
          <a:bodyPr wrap="none" rtlCol="0">
            <a:spAutoFit/>
          </a:bodyPr>
          <a:lstStyle/>
          <a:p>
            <a:r>
              <a:rPr lang="cs-CZ" b="1" dirty="0">
                <a:solidFill>
                  <a:srgbClr val="FF0000"/>
                </a:solidFill>
              </a:rPr>
              <a:t>……..„Čas – to je </a:t>
            </a:r>
            <a:r>
              <a:rPr lang="cs-CZ" b="1" dirty="0" err="1">
                <a:solidFill>
                  <a:srgbClr val="FF0000"/>
                </a:solidFill>
              </a:rPr>
              <a:t>pouho</a:t>
            </a:r>
            <a:r>
              <a:rPr lang="cs-CZ" b="1" dirty="0">
                <a:solidFill>
                  <a:srgbClr val="FF0000"/>
                </a:solidFill>
              </a:rPr>
              <a:t> pouhé prozatím“…….</a:t>
            </a:r>
          </a:p>
          <a:p>
            <a:endParaRPr lang="cs-CZ" b="1" dirty="0">
              <a:solidFill>
                <a:srgbClr val="FF0000"/>
              </a:solidFill>
            </a:endParaRPr>
          </a:p>
          <a:p>
            <a:endParaRPr lang="cs-CZ" dirty="0"/>
          </a:p>
          <a:p>
            <a:endParaRPr lang="cs-CZ" dirty="0"/>
          </a:p>
        </p:txBody>
      </p:sp>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260648"/>
            <a:ext cx="3672408" cy="2736304"/>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053" y="1268760"/>
            <a:ext cx="2016224" cy="2749396"/>
          </a:xfrm>
          <a:prstGeom prst="rect">
            <a:avLst/>
          </a:prstGeom>
        </p:spPr>
      </p:pic>
      <p:pic>
        <p:nvPicPr>
          <p:cNvPr id="8" name="Picture 2" descr="Modern Originals T2N79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6165" y="4985442"/>
            <a:ext cx="1971675" cy="1607344"/>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295" y="4347564"/>
            <a:ext cx="2304256" cy="2249788"/>
          </a:xfrm>
          <a:prstGeom prst="rect">
            <a:avLst/>
          </a:prstGeom>
        </p:spPr>
      </p:pic>
    </p:spTree>
    <p:extLst>
      <p:ext uri="{BB962C8B-B14F-4D97-AF65-F5344CB8AC3E}">
        <p14:creationId xmlns:p14="http://schemas.microsoft.com/office/powerpoint/2010/main" val="3935436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Poruchy cirkadiánních rytmů</a:t>
            </a:r>
          </a:p>
        </p:txBody>
      </p:sp>
      <p:sp>
        <p:nvSpPr>
          <p:cNvPr id="3" name="Zástupný symbol pro obsah 2"/>
          <p:cNvSpPr>
            <a:spLocks noGrp="1"/>
          </p:cNvSpPr>
          <p:nvPr>
            <p:ph idx="1"/>
          </p:nvPr>
        </p:nvSpPr>
        <p:spPr>
          <a:xfrm>
            <a:off x="457200" y="1600200"/>
            <a:ext cx="8507288" cy="4525963"/>
          </a:xfrm>
        </p:spPr>
        <p:txBody>
          <a:bodyPr>
            <a:normAutofit fontScale="92500" lnSpcReduction="10000"/>
          </a:bodyPr>
          <a:lstStyle/>
          <a:p>
            <a:r>
              <a:rPr lang="cs-CZ" b="1" dirty="0">
                <a:solidFill>
                  <a:srgbClr val="C00000"/>
                </a:solidFill>
              </a:rPr>
              <a:t>Poruchy spánku</a:t>
            </a:r>
          </a:p>
          <a:p>
            <a:pPr marL="0" indent="0">
              <a:buNone/>
            </a:pPr>
            <a:r>
              <a:rPr lang="cs-CZ" dirty="0"/>
              <a:t>     (u starších lidí není jasný a prudký vzestup hladiny       melatoninu při setmění)</a:t>
            </a:r>
          </a:p>
          <a:p>
            <a:pPr marL="0" indent="0">
              <a:buNone/>
            </a:pPr>
            <a:r>
              <a:rPr lang="cs-CZ" dirty="0"/>
              <a:t>    - </a:t>
            </a:r>
            <a:r>
              <a:rPr lang="cs-CZ" b="1" dirty="0" err="1">
                <a:solidFill>
                  <a:srgbClr val="7030A0"/>
                </a:solidFill>
              </a:rPr>
              <a:t>sleep</a:t>
            </a:r>
            <a:r>
              <a:rPr lang="cs-CZ" b="1" dirty="0">
                <a:solidFill>
                  <a:srgbClr val="7030A0"/>
                </a:solidFill>
              </a:rPr>
              <a:t> </a:t>
            </a:r>
            <a:r>
              <a:rPr lang="cs-CZ" b="1" dirty="0" err="1">
                <a:solidFill>
                  <a:srgbClr val="7030A0"/>
                </a:solidFill>
              </a:rPr>
              <a:t>delay</a:t>
            </a:r>
            <a:r>
              <a:rPr lang="cs-CZ" b="1" dirty="0">
                <a:solidFill>
                  <a:srgbClr val="7030A0"/>
                </a:solidFill>
              </a:rPr>
              <a:t> </a:t>
            </a:r>
            <a:r>
              <a:rPr lang="cs-CZ" dirty="0"/>
              <a:t>(zpožděné usínání)-problém v noci usnout, ráno se špatně vstává. Léčba: podává se melatonin v době, kdy chce usnout</a:t>
            </a:r>
          </a:p>
          <a:p>
            <a:pPr marL="0" indent="0">
              <a:buNone/>
            </a:pPr>
            <a:r>
              <a:rPr lang="cs-CZ" dirty="0"/>
              <a:t>    - </a:t>
            </a:r>
            <a:r>
              <a:rPr lang="cs-CZ" b="1" dirty="0" err="1">
                <a:solidFill>
                  <a:srgbClr val="7030A0"/>
                </a:solidFill>
              </a:rPr>
              <a:t>phase</a:t>
            </a:r>
            <a:r>
              <a:rPr lang="cs-CZ" b="1" dirty="0">
                <a:solidFill>
                  <a:srgbClr val="7030A0"/>
                </a:solidFill>
              </a:rPr>
              <a:t> </a:t>
            </a:r>
            <a:r>
              <a:rPr lang="cs-CZ" b="1" dirty="0" err="1">
                <a:solidFill>
                  <a:srgbClr val="7030A0"/>
                </a:solidFill>
              </a:rPr>
              <a:t>advance</a:t>
            </a:r>
            <a:r>
              <a:rPr lang="cs-CZ" b="1" dirty="0">
                <a:solidFill>
                  <a:srgbClr val="7030A0"/>
                </a:solidFill>
              </a:rPr>
              <a:t> </a:t>
            </a:r>
            <a:r>
              <a:rPr lang="cs-CZ" dirty="0"/>
              <a:t>(posun fáze dopředu)-usínají bez problémů, ale dříve, pak se ráno probouzí příliš brzy (nemohou dospat). Léčba: ozáření jasným světlem v době, kdy chce usnout, ale měl by být ještě vzhůru</a:t>
            </a:r>
          </a:p>
        </p:txBody>
      </p:sp>
    </p:spTree>
    <p:extLst>
      <p:ext uri="{BB962C8B-B14F-4D97-AF65-F5344CB8AC3E}">
        <p14:creationId xmlns:p14="http://schemas.microsoft.com/office/powerpoint/2010/main" val="953488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60648"/>
            <a:ext cx="9125712" cy="1143000"/>
          </a:xfrm>
        </p:spPr>
        <p:txBody>
          <a:bodyPr>
            <a:normAutofit fontScale="90000"/>
          </a:bodyPr>
          <a:lstStyle/>
          <a:p>
            <a:r>
              <a:rPr lang="cs-CZ" b="1" dirty="0">
                <a:solidFill>
                  <a:srgbClr val="FF0000"/>
                </a:solidFill>
              </a:rPr>
              <a:t>Nemoc cestovatelů – JET LAG syndrom</a:t>
            </a:r>
            <a:br>
              <a:rPr lang="cs-CZ" b="1" dirty="0">
                <a:solidFill>
                  <a:srgbClr val="FF0000"/>
                </a:solidFill>
              </a:rPr>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Projeví se při cestování přes více časových pásem najednou</a:t>
            </a:r>
          </a:p>
          <a:p>
            <a:r>
              <a:rPr lang="cs-CZ" dirty="0"/>
              <a:t>doma, odkud odlétají, je epifýza a SCN synchronizována – při přeletu přes časová pásma dojde k desynchronizaci: SCN nastaveno jako doma, ale epifýza udává jiný rytmus světlo-tma-po nějaké době se opět synchronizují</a:t>
            </a:r>
          </a:p>
          <a:p>
            <a:r>
              <a:rPr lang="cs-CZ" dirty="0"/>
              <a:t>Pomoc rychlejší adaptaci: před cestou – v letadle-několik dní po příletu – brát melatonin v době, kdy si dle nového času přejeme jít spát </a:t>
            </a:r>
          </a:p>
          <a:p>
            <a:r>
              <a:rPr lang="cs-CZ" dirty="0"/>
              <a:t>Na západ – fázové zpožďování – v astronomickém čase se vracíme zpátky, na východ – fázové předbíhání; </a:t>
            </a:r>
          </a:p>
        </p:txBody>
      </p:sp>
    </p:spTree>
    <p:extLst>
      <p:ext uri="{BB962C8B-B14F-4D97-AF65-F5344CB8AC3E}">
        <p14:creationId xmlns:p14="http://schemas.microsoft.com/office/powerpoint/2010/main" val="3014501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Zdravotní problematika</a:t>
            </a:r>
          </a:p>
        </p:txBody>
      </p:sp>
      <p:sp>
        <p:nvSpPr>
          <p:cNvPr id="3" name="Zástupný symbol pro obsah 2"/>
          <p:cNvSpPr>
            <a:spLocks noGrp="1"/>
          </p:cNvSpPr>
          <p:nvPr>
            <p:ph idx="1"/>
          </p:nvPr>
        </p:nvSpPr>
        <p:spPr/>
        <p:txBody>
          <a:bodyPr/>
          <a:lstStyle/>
          <a:p>
            <a:r>
              <a:rPr lang="cs-CZ" dirty="0"/>
              <a:t>Práce na směny</a:t>
            </a:r>
          </a:p>
          <a:p>
            <a:pPr marL="0" indent="0">
              <a:buNone/>
            </a:pPr>
            <a:r>
              <a:rPr lang="cs-CZ" dirty="0"/>
              <a:t>        - únava, poruchy spánku, vředová choroba, častější výskyt onkologických diagnóz, hypertenze, infarkt myokardu..…</a:t>
            </a:r>
          </a:p>
          <a:p>
            <a:pPr marL="0" indent="0">
              <a:buNone/>
            </a:pPr>
            <a:endParaRPr lang="cs-CZ" dirty="0"/>
          </a:p>
          <a:p>
            <a:pPr marL="0" indent="0">
              <a:buNone/>
            </a:pPr>
            <a:r>
              <a:rPr lang="cs-CZ" dirty="0"/>
              <a:t>Při léčbě – důležitý i čas podání léků </a:t>
            </a:r>
          </a:p>
        </p:txBody>
      </p:sp>
    </p:spTree>
    <p:extLst>
      <p:ext uri="{BB962C8B-B14F-4D97-AF65-F5344CB8AC3E}">
        <p14:creationId xmlns:p14="http://schemas.microsoft.com/office/powerpoint/2010/main" val="559482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3681" t="10741" r="25207" b="4321"/>
          <a:stretch/>
        </p:blipFill>
        <p:spPr>
          <a:xfrm>
            <a:off x="609600" y="857250"/>
            <a:ext cx="7943850" cy="5076825"/>
          </a:xfrm>
          <a:prstGeom prst="rect">
            <a:avLst/>
          </a:prstGeom>
        </p:spPr>
      </p:pic>
      <p:sp>
        <p:nvSpPr>
          <p:cNvPr id="3" name="Obdélník 2"/>
          <p:cNvSpPr/>
          <p:nvPr/>
        </p:nvSpPr>
        <p:spPr>
          <a:xfrm>
            <a:off x="6948264" y="6458572"/>
            <a:ext cx="1885324" cy="369332"/>
          </a:xfrm>
          <a:prstGeom prst="rect">
            <a:avLst/>
          </a:prstGeom>
        </p:spPr>
        <p:txBody>
          <a:bodyPr wrap="none">
            <a:spAutoFit/>
          </a:bodyPr>
          <a:lstStyle/>
          <a:p>
            <a:r>
              <a:rPr lang="cs-CZ" dirty="0"/>
              <a:t>(</a:t>
            </a:r>
            <a:r>
              <a:rPr lang="cs-CZ" dirty="0" err="1"/>
              <a:t>Tsang</a:t>
            </a:r>
            <a:r>
              <a:rPr lang="cs-CZ" dirty="0"/>
              <a:t> </a:t>
            </a:r>
            <a:r>
              <a:rPr lang="cs-CZ" dirty="0" err="1"/>
              <a:t>at</a:t>
            </a:r>
            <a:r>
              <a:rPr lang="cs-CZ" dirty="0"/>
              <a:t> al. 2014)</a:t>
            </a:r>
          </a:p>
        </p:txBody>
      </p:sp>
    </p:spTree>
    <p:extLst>
      <p:ext uri="{BB962C8B-B14F-4D97-AF65-F5344CB8AC3E}">
        <p14:creationId xmlns:p14="http://schemas.microsoft.com/office/powerpoint/2010/main" val="2093740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18981" t="10988" r="18981" b="3827"/>
          <a:stretch/>
        </p:blipFill>
        <p:spPr>
          <a:xfrm>
            <a:off x="285750" y="990600"/>
            <a:ext cx="8620125" cy="4781550"/>
          </a:xfrm>
          <a:prstGeom prst="rect">
            <a:avLst/>
          </a:prstGeom>
        </p:spPr>
      </p:pic>
      <p:sp>
        <p:nvSpPr>
          <p:cNvPr id="3" name="Obdélník 2"/>
          <p:cNvSpPr/>
          <p:nvPr/>
        </p:nvSpPr>
        <p:spPr>
          <a:xfrm>
            <a:off x="7020551" y="6458572"/>
            <a:ext cx="1885324" cy="369332"/>
          </a:xfrm>
          <a:prstGeom prst="rect">
            <a:avLst/>
          </a:prstGeom>
        </p:spPr>
        <p:txBody>
          <a:bodyPr wrap="none">
            <a:spAutoFit/>
          </a:bodyPr>
          <a:lstStyle/>
          <a:p>
            <a:r>
              <a:rPr lang="cs-CZ" dirty="0"/>
              <a:t>(</a:t>
            </a:r>
            <a:r>
              <a:rPr lang="cs-CZ" dirty="0" err="1"/>
              <a:t>Tsang</a:t>
            </a:r>
            <a:r>
              <a:rPr lang="cs-CZ" dirty="0"/>
              <a:t> </a:t>
            </a:r>
            <a:r>
              <a:rPr lang="cs-CZ" dirty="0" err="1"/>
              <a:t>at</a:t>
            </a:r>
            <a:r>
              <a:rPr lang="cs-CZ" dirty="0"/>
              <a:t> al. 2014)</a:t>
            </a:r>
          </a:p>
        </p:txBody>
      </p:sp>
    </p:spTree>
    <p:extLst>
      <p:ext uri="{BB962C8B-B14F-4D97-AF65-F5344CB8AC3E}">
        <p14:creationId xmlns:p14="http://schemas.microsoft.com/office/powerpoint/2010/main" val="180820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3472" t="21975" r="24931" b="13457"/>
          <a:stretch/>
        </p:blipFill>
        <p:spPr>
          <a:xfrm>
            <a:off x="0" y="0"/>
            <a:ext cx="9144000" cy="5778855"/>
          </a:xfrm>
          <a:prstGeom prst="rect">
            <a:avLst/>
          </a:prstGeom>
        </p:spPr>
      </p:pic>
      <p:sp>
        <p:nvSpPr>
          <p:cNvPr id="5" name="Obdélník 4"/>
          <p:cNvSpPr/>
          <p:nvPr/>
        </p:nvSpPr>
        <p:spPr>
          <a:xfrm>
            <a:off x="6725682" y="5934276"/>
            <a:ext cx="1885324" cy="369332"/>
          </a:xfrm>
          <a:prstGeom prst="rect">
            <a:avLst/>
          </a:prstGeom>
        </p:spPr>
        <p:txBody>
          <a:bodyPr wrap="none">
            <a:spAutoFit/>
          </a:bodyPr>
          <a:lstStyle/>
          <a:p>
            <a:r>
              <a:rPr lang="cs-CZ" dirty="0"/>
              <a:t>(</a:t>
            </a:r>
            <a:r>
              <a:rPr lang="cs-CZ" dirty="0" err="1"/>
              <a:t>Tsang</a:t>
            </a:r>
            <a:r>
              <a:rPr lang="cs-CZ" dirty="0"/>
              <a:t> </a:t>
            </a:r>
            <a:r>
              <a:rPr lang="cs-CZ" dirty="0" err="1"/>
              <a:t>at</a:t>
            </a:r>
            <a:r>
              <a:rPr lang="cs-CZ" dirty="0"/>
              <a:t> al. 2014)</a:t>
            </a:r>
          </a:p>
        </p:txBody>
      </p:sp>
    </p:spTree>
    <p:extLst>
      <p:ext uri="{BB962C8B-B14F-4D97-AF65-F5344CB8AC3E}">
        <p14:creationId xmlns:p14="http://schemas.microsoft.com/office/powerpoint/2010/main" val="2631750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3125" t="36544" r="39236" b="26049"/>
          <a:stretch/>
        </p:blipFill>
        <p:spPr>
          <a:xfrm>
            <a:off x="76200" y="866728"/>
            <a:ext cx="6743700" cy="5134022"/>
          </a:xfrm>
          <a:prstGeom prst="rect">
            <a:avLst/>
          </a:prstGeom>
        </p:spPr>
      </p:pic>
      <p:pic>
        <p:nvPicPr>
          <p:cNvPr id="3" name="Obrázek 2"/>
          <p:cNvPicPr>
            <a:picLocks noChangeAspect="1"/>
          </p:cNvPicPr>
          <p:nvPr/>
        </p:nvPicPr>
        <p:blipFill rotWithShape="1">
          <a:blip r:embed="rId3"/>
          <a:srcRect l="32917" t="73333" r="40625" b="5926"/>
          <a:stretch/>
        </p:blipFill>
        <p:spPr>
          <a:xfrm>
            <a:off x="5629275" y="4450950"/>
            <a:ext cx="3514725" cy="1549800"/>
          </a:xfrm>
          <a:prstGeom prst="rect">
            <a:avLst/>
          </a:prstGeom>
        </p:spPr>
      </p:pic>
      <p:sp>
        <p:nvSpPr>
          <p:cNvPr id="4" name="TextovéPole 3"/>
          <p:cNvSpPr txBox="1"/>
          <p:nvPr/>
        </p:nvSpPr>
        <p:spPr>
          <a:xfrm>
            <a:off x="7020272" y="6381328"/>
            <a:ext cx="1918474" cy="369332"/>
          </a:xfrm>
          <a:prstGeom prst="rect">
            <a:avLst/>
          </a:prstGeom>
          <a:noFill/>
        </p:spPr>
        <p:txBody>
          <a:bodyPr wrap="none" rtlCol="0">
            <a:spAutoFit/>
          </a:bodyPr>
          <a:lstStyle/>
          <a:p>
            <a:r>
              <a:rPr lang="cs-CZ" dirty="0"/>
              <a:t>(Reiter </a:t>
            </a:r>
            <a:r>
              <a:rPr lang="cs-CZ" dirty="0" err="1"/>
              <a:t>at</a:t>
            </a:r>
            <a:r>
              <a:rPr lang="cs-CZ" dirty="0"/>
              <a:t> al. 2014)</a:t>
            </a:r>
          </a:p>
        </p:txBody>
      </p:sp>
    </p:spTree>
    <p:extLst>
      <p:ext uri="{BB962C8B-B14F-4D97-AF65-F5344CB8AC3E}">
        <p14:creationId xmlns:p14="http://schemas.microsoft.com/office/powerpoint/2010/main" val="4161403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p>
        </p:txBody>
      </p:sp>
      <p:sp>
        <p:nvSpPr>
          <p:cNvPr id="3" name="Zástupný symbol pro obsah 2"/>
          <p:cNvSpPr>
            <a:spLocks noGrp="1"/>
          </p:cNvSpPr>
          <p:nvPr>
            <p:ph idx="1"/>
          </p:nvPr>
        </p:nvSpPr>
        <p:spPr/>
        <p:txBody>
          <a:bodyPr>
            <a:normAutofit fontScale="62500" lnSpcReduction="20000"/>
          </a:bodyPr>
          <a:lstStyle/>
          <a:p>
            <a:r>
              <a:rPr lang="cs-CZ" dirty="0" err="1"/>
              <a:t>Russel</a:t>
            </a:r>
            <a:r>
              <a:rPr lang="cs-CZ" dirty="0"/>
              <a:t> J. Reiter, Dun </a:t>
            </a:r>
            <a:r>
              <a:rPr lang="cs-CZ" dirty="0" err="1"/>
              <a:t>XianTan</a:t>
            </a:r>
            <a:r>
              <a:rPr lang="cs-CZ" dirty="0"/>
              <a:t>, </a:t>
            </a:r>
            <a:r>
              <a:rPr lang="cs-CZ" dirty="0" err="1"/>
              <a:t>Ahmet</a:t>
            </a:r>
            <a:r>
              <a:rPr lang="cs-CZ" dirty="0"/>
              <a:t> </a:t>
            </a:r>
            <a:r>
              <a:rPr lang="cs-CZ" dirty="0" err="1"/>
              <a:t>Korkmaz</a:t>
            </a:r>
            <a:r>
              <a:rPr lang="cs-CZ" dirty="0"/>
              <a:t> and Sergio </a:t>
            </a:r>
            <a:r>
              <a:rPr lang="cs-CZ" dirty="0" err="1"/>
              <a:t>A.Rosales-Corral</a:t>
            </a:r>
            <a:r>
              <a:rPr lang="cs-CZ" dirty="0"/>
              <a:t>. Melatonin and </a:t>
            </a:r>
            <a:r>
              <a:rPr lang="cs-CZ" dirty="0" err="1"/>
              <a:t>stable</a:t>
            </a:r>
            <a:r>
              <a:rPr lang="cs-CZ" dirty="0"/>
              <a:t> </a:t>
            </a:r>
            <a:r>
              <a:rPr lang="cs-CZ" dirty="0" err="1"/>
              <a:t>circadian</a:t>
            </a:r>
            <a:r>
              <a:rPr lang="cs-CZ" dirty="0"/>
              <a:t> </a:t>
            </a:r>
            <a:r>
              <a:rPr lang="cs-CZ" dirty="0" err="1"/>
              <a:t>rhythms</a:t>
            </a:r>
            <a:r>
              <a:rPr lang="cs-CZ" dirty="0"/>
              <a:t> </a:t>
            </a:r>
            <a:r>
              <a:rPr lang="cs-CZ" dirty="0" err="1"/>
              <a:t>optimize</a:t>
            </a:r>
            <a:r>
              <a:rPr lang="cs-CZ" dirty="0"/>
              <a:t> </a:t>
            </a:r>
            <a:r>
              <a:rPr lang="cs-CZ" dirty="0" err="1"/>
              <a:t>maternal</a:t>
            </a:r>
            <a:r>
              <a:rPr lang="cs-CZ" dirty="0"/>
              <a:t>, </a:t>
            </a:r>
            <a:r>
              <a:rPr lang="cs-CZ" dirty="0" err="1"/>
              <a:t>placental</a:t>
            </a:r>
            <a:r>
              <a:rPr lang="cs-CZ" dirty="0"/>
              <a:t> and </a:t>
            </a:r>
            <a:r>
              <a:rPr lang="cs-CZ" dirty="0" err="1"/>
              <a:t>fetal</a:t>
            </a:r>
            <a:r>
              <a:rPr lang="cs-CZ" dirty="0"/>
              <a:t> </a:t>
            </a:r>
            <a:r>
              <a:rPr lang="cs-CZ" dirty="0" err="1"/>
              <a:t>physiology</a:t>
            </a:r>
            <a:r>
              <a:rPr lang="cs-CZ" dirty="0"/>
              <a:t>. </a:t>
            </a:r>
            <a:r>
              <a:rPr lang="cs-CZ" dirty="0" err="1"/>
              <a:t>Human</a:t>
            </a:r>
            <a:r>
              <a:rPr lang="cs-CZ" dirty="0"/>
              <a:t> </a:t>
            </a:r>
            <a:r>
              <a:rPr lang="cs-CZ" dirty="0" err="1"/>
              <a:t>Reproduction</a:t>
            </a:r>
            <a:r>
              <a:rPr lang="cs-CZ" dirty="0"/>
              <a:t> Update, Vol.20, No.2 pp.293–307, 2014 doi:10.1093/</a:t>
            </a:r>
            <a:r>
              <a:rPr lang="cs-CZ" dirty="0" err="1"/>
              <a:t>humupd</a:t>
            </a:r>
            <a:r>
              <a:rPr lang="cs-CZ" dirty="0"/>
              <a:t>/dmt054</a:t>
            </a:r>
          </a:p>
          <a:p>
            <a:r>
              <a:rPr lang="cs-CZ" dirty="0"/>
              <a:t>SILBERNAGL, Stefan a </a:t>
            </a:r>
            <a:r>
              <a:rPr lang="cs-CZ" dirty="0" err="1"/>
              <a:t>Agamemnon</a:t>
            </a:r>
            <a:r>
              <a:rPr lang="cs-CZ" dirty="0"/>
              <a:t> DESPOPOULOS. </a:t>
            </a:r>
            <a:r>
              <a:rPr lang="cs-CZ" i="1" dirty="0"/>
              <a:t>Atlas fyziologie člověka</a:t>
            </a:r>
            <a:r>
              <a:rPr lang="cs-CZ" dirty="0"/>
              <a:t>. 6. </a:t>
            </a:r>
            <a:r>
              <a:rPr lang="cs-CZ" dirty="0" err="1"/>
              <a:t>přeprac</a:t>
            </a:r>
            <a:r>
              <a:rPr lang="cs-CZ" dirty="0"/>
              <a:t>. vyd. Praha: </a:t>
            </a:r>
            <a:r>
              <a:rPr lang="cs-CZ" dirty="0" err="1"/>
              <a:t>Grada</a:t>
            </a:r>
            <a:r>
              <a:rPr lang="cs-CZ" dirty="0"/>
              <a:t>, 2004. ISBN 80-247-0630-X</a:t>
            </a:r>
          </a:p>
          <a:p>
            <a:r>
              <a:rPr lang="cs-CZ" dirty="0"/>
              <a:t>Anthony A </a:t>
            </a:r>
            <a:r>
              <a:rPr lang="cs-CZ" dirty="0" err="1"/>
              <a:t>Tsang</a:t>
            </a:r>
            <a:r>
              <a:rPr lang="cs-CZ" dirty="0"/>
              <a:t>, Johanna L </a:t>
            </a:r>
            <a:r>
              <a:rPr lang="cs-CZ" dirty="0" err="1"/>
              <a:t>Barclay</a:t>
            </a:r>
            <a:r>
              <a:rPr lang="cs-CZ" dirty="0"/>
              <a:t> and Henrik </a:t>
            </a:r>
            <a:r>
              <a:rPr lang="cs-CZ" dirty="0" err="1"/>
              <a:t>Oster</a:t>
            </a:r>
            <a:r>
              <a:rPr lang="cs-CZ" dirty="0"/>
              <a:t>. </a:t>
            </a:r>
            <a:r>
              <a:rPr lang="cs-CZ" dirty="0" err="1"/>
              <a:t>Interactions</a:t>
            </a:r>
            <a:r>
              <a:rPr lang="cs-CZ" dirty="0"/>
              <a:t> </a:t>
            </a:r>
            <a:r>
              <a:rPr lang="cs-CZ" dirty="0" err="1"/>
              <a:t>between</a:t>
            </a:r>
            <a:r>
              <a:rPr lang="cs-CZ" dirty="0"/>
              <a:t> </a:t>
            </a:r>
            <a:r>
              <a:rPr lang="cs-CZ" dirty="0" err="1"/>
              <a:t>endocrine</a:t>
            </a:r>
            <a:r>
              <a:rPr lang="cs-CZ" dirty="0"/>
              <a:t> and </a:t>
            </a:r>
            <a:r>
              <a:rPr lang="cs-CZ" dirty="0" err="1"/>
              <a:t>circadian</a:t>
            </a:r>
            <a:r>
              <a:rPr lang="cs-CZ" dirty="0"/>
              <a:t> </a:t>
            </a:r>
            <a:r>
              <a:rPr lang="cs-CZ" dirty="0" err="1"/>
              <a:t>systems</a:t>
            </a:r>
            <a:r>
              <a:rPr lang="cs-CZ" dirty="0"/>
              <a:t>. </a:t>
            </a:r>
            <a:r>
              <a:rPr lang="cs-CZ" dirty="0" err="1"/>
              <a:t>Journal</a:t>
            </a:r>
            <a:r>
              <a:rPr lang="cs-CZ" dirty="0"/>
              <a:t> </a:t>
            </a:r>
            <a:r>
              <a:rPr lang="cs-CZ" dirty="0" err="1"/>
              <a:t>of</a:t>
            </a:r>
            <a:r>
              <a:rPr lang="cs-CZ" dirty="0"/>
              <a:t> </a:t>
            </a:r>
            <a:r>
              <a:rPr lang="cs-CZ" dirty="0" err="1"/>
              <a:t>Molecular</a:t>
            </a:r>
            <a:r>
              <a:rPr lang="cs-CZ" dirty="0"/>
              <a:t> </a:t>
            </a:r>
            <a:r>
              <a:rPr lang="cs-CZ" dirty="0" err="1"/>
              <a:t>Endocrinology</a:t>
            </a:r>
            <a:r>
              <a:rPr lang="cs-CZ" dirty="0"/>
              <a:t>, 2014, vol. 52, pp. R1-R16. doi:10.1530/JME-13-0118</a:t>
            </a:r>
          </a:p>
          <a:p>
            <a:r>
              <a:rPr lang="cs-CZ" dirty="0"/>
              <a:t>JAVORKA, Kamil. </a:t>
            </a:r>
            <a:r>
              <a:rPr lang="cs-CZ" i="1" dirty="0" err="1"/>
              <a:t>Lekárska</a:t>
            </a:r>
            <a:r>
              <a:rPr lang="cs-CZ" i="1" dirty="0"/>
              <a:t> </a:t>
            </a:r>
            <a:r>
              <a:rPr lang="cs-CZ" i="1" dirty="0" err="1"/>
              <a:t>fyziologia</a:t>
            </a:r>
            <a:r>
              <a:rPr lang="cs-CZ" dirty="0"/>
              <a:t>. 3, </a:t>
            </a:r>
            <a:r>
              <a:rPr lang="cs-CZ" dirty="0" err="1"/>
              <a:t>prep</a:t>
            </a:r>
            <a:r>
              <a:rPr lang="cs-CZ" dirty="0"/>
              <a:t>. a dopl. vyd. Martin: </a:t>
            </a:r>
            <a:r>
              <a:rPr lang="cs-CZ" dirty="0" err="1"/>
              <a:t>Vydavateľstvo</a:t>
            </a:r>
            <a:r>
              <a:rPr lang="cs-CZ" dirty="0"/>
              <a:t> </a:t>
            </a:r>
            <a:r>
              <a:rPr lang="cs-CZ" dirty="0" err="1"/>
              <a:t>Osveta</a:t>
            </a:r>
            <a:r>
              <a:rPr lang="cs-CZ" dirty="0"/>
              <a:t>, c2009. ISBN 978-80-8063-291-5.</a:t>
            </a:r>
          </a:p>
          <a:p>
            <a:r>
              <a:rPr lang="cs-CZ" dirty="0"/>
              <a:t>Jennifer A. </a:t>
            </a:r>
            <a:r>
              <a:rPr lang="cs-CZ" dirty="0" err="1"/>
              <a:t>Mohawk</a:t>
            </a:r>
            <a:r>
              <a:rPr lang="cs-CZ" dirty="0"/>
              <a:t>, Carla B. Green, Joseph S. </a:t>
            </a:r>
            <a:r>
              <a:rPr lang="cs-CZ" dirty="0" err="1"/>
              <a:t>Takakashi</a:t>
            </a:r>
            <a:r>
              <a:rPr lang="cs-CZ" dirty="0"/>
              <a:t>: </a:t>
            </a:r>
            <a:r>
              <a:rPr lang="cs-CZ" dirty="0" err="1"/>
              <a:t>Central</a:t>
            </a:r>
            <a:r>
              <a:rPr lang="cs-CZ" dirty="0"/>
              <a:t> and </a:t>
            </a:r>
            <a:r>
              <a:rPr lang="cs-CZ" dirty="0" err="1"/>
              <a:t>Peripheral</a:t>
            </a:r>
            <a:r>
              <a:rPr lang="cs-CZ" dirty="0"/>
              <a:t> </a:t>
            </a:r>
            <a:r>
              <a:rPr lang="cs-CZ" dirty="0" err="1"/>
              <a:t>circadian</a:t>
            </a:r>
            <a:r>
              <a:rPr lang="cs-CZ" dirty="0"/>
              <a:t> </a:t>
            </a:r>
            <a:r>
              <a:rPr lang="cs-CZ" dirty="0" err="1"/>
              <a:t>Clocks</a:t>
            </a:r>
            <a:r>
              <a:rPr lang="cs-CZ" dirty="0"/>
              <a:t> in </a:t>
            </a:r>
            <a:r>
              <a:rPr lang="cs-CZ" dirty="0" err="1"/>
              <a:t>mammals</a:t>
            </a:r>
            <a:r>
              <a:rPr lang="cs-CZ" dirty="0"/>
              <a:t>, </a:t>
            </a:r>
            <a:r>
              <a:rPr lang="cs-CZ" dirty="0" err="1"/>
              <a:t>Annu.Rev.Neurosci</a:t>
            </a:r>
            <a:r>
              <a:rPr lang="cs-CZ" dirty="0"/>
              <a:t> 2012,35:445-462.</a:t>
            </a:r>
          </a:p>
          <a:p>
            <a:r>
              <a:rPr lang="cs-CZ" dirty="0"/>
              <a:t>Matthew Bailey, </a:t>
            </a:r>
            <a:r>
              <a:rPr lang="cs-CZ" dirty="0" err="1"/>
              <a:t>Rae</a:t>
            </a:r>
            <a:r>
              <a:rPr lang="cs-CZ" dirty="0"/>
              <a:t> Silver. Sex </a:t>
            </a:r>
            <a:r>
              <a:rPr lang="cs-CZ" dirty="0" err="1"/>
              <a:t>differencies</a:t>
            </a:r>
            <a:r>
              <a:rPr lang="cs-CZ" dirty="0"/>
              <a:t> in </a:t>
            </a:r>
            <a:r>
              <a:rPr lang="cs-CZ" dirty="0" err="1"/>
              <a:t>circadian</a:t>
            </a:r>
            <a:r>
              <a:rPr lang="cs-CZ" dirty="0"/>
              <a:t> </a:t>
            </a:r>
            <a:r>
              <a:rPr lang="cs-CZ" dirty="0" err="1"/>
              <a:t>timing</a:t>
            </a:r>
            <a:r>
              <a:rPr lang="cs-CZ" dirty="0"/>
              <a:t> </a:t>
            </a:r>
            <a:r>
              <a:rPr lang="cs-CZ" dirty="0" err="1"/>
              <a:t>systems</a:t>
            </a:r>
            <a:r>
              <a:rPr lang="cs-CZ" dirty="0"/>
              <a:t>: </a:t>
            </a:r>
            <a:r>
              <a:rPr lang="cs-CZ" dirty="0" err="1"/>
              <a:t>Imlications</a:t>
            </a:r>
            <a:r>
              <a:rPr lang="cs-CZ" dirty="0"/>
              <a:t> </a:t>
            </a:r>
            <a:r>
              <a:rPr lang="cs-CZ" dirty="0" err="1"/>
              <a:t>for</a:t>
            </a:r>
            <a:r>
              <a:rPr lang="cs-CZ" dirty="0"/>
              <a:t> </a:t>
            </a:r>
            <a:r>
              <a:rPr lang="cs-CZ" dirty="0" err="1"/>
              <a:t>disease</a:t>
            </a:r>
            <a:r>
              <a:rPr lang="cs-CZ" dirty="0"/>
              <a:t> </a:t>
            </a:r>
            <a:r>
              <a:rPr lang="cs-CZ" dirty="0" err="1"/>
              <a:t>Frontiers</a:t>
            </a:r>
            <a:r>
              <a:rPr lang="cs-CZ" dirty="0"/>
              <a:t> in </a:t>
            </a:r>
            <a:r>
              <a:rPr lang="cs-CZ" dirty="0" err="1"/>
              <a:t>Neuroendiocrinology</a:t>
            </a:r>
            <a:r>
              <a:rPr lang="cs-CZ" dirty="0"/>
              <a:t> 2014, 35:111-119</a:t>
            </a:r>
          </a:p>
          <a:p>
            <a:endParaRPr lang="cs-CZ" dirty="0"/>
          </a:p>
        </p:txBody>
      </p:sp>
    </p:spTree>
    <p:extLst>
      <p:ext uri="{BB962C8B-B14F-4D97-AF65-F5344CB8AC3E}">
        <p14:creationId xmlns:p14="http://schemas.microsoft.com/office/powerpoint/2010/main" val="3713576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27083" t="30927" r="41042" b="13333"/>
          <a:stretch/>
        </p:blipFill>
        <p:spPr>
          <a:xfrm>
            <a:off x="0" y="26328"/>
            <a:ext cx="4872687" cy="4907013"/>
          </a:xfrm>
          <a:prstGeom prst="rect">
            <a:avLst/>
          </a:prstGeom>
        </p:spPr>
      </p:pic>
      <p:sp>
        <p:nvSpPr>
          <p:cNvPr id="3" name="Zástupný symbol pro obsah 2"/>
          <p:cNvSpPr>
            <a:spLocks noGrp="1"/>
          </p:cNvSpPr>
          <p:nvPr>
            <p:ph idx="1"/>
          </p:nvPr>
        </p:nvSpPr>
        <p:spPr>
          <a:xfrm>
            <a:off x="0" y="2912269"/>
            <a:ext cx="7886700" cy="3263504"/>
          </a:xfrm>
        </p:spPr>
        <p:txBody>
          <a:bodyPr>
            <a:normAutofit/>
          </a:bodyPr>
          <a:lstStyle/>
          <a:p>
            <a:pPr marL="0" indent="0">
              <a:buNone/>
            </a:pPr>
            <a:endParaRPr lang="cs-CZ" dirty="0"/>
          </a:p>
          <a:p>
            <a:pPr marL="0" indent="0">
              <a:buNone/>
            </a:pPr>
            <a:r>
              <a:rPr lang="cs-CZ" dirty="0"/>
              <a:t>   </a:t>
            </a:r>
          </a:p>
          <a:p>
            <a:pPr marL="0" indent="0">
              <a:buNone/>
            </a:pPr>
            <a:endParaRPr lang="cs-CZ" sz="1800" dirty="0"/>
          </a:p>
          <a:p>
            <a:pPr marL="0" indent="0">
              <a:buNone/>
            </a:pPr>
            <a:endParaRPr lang="cs-CZ" sz="1800" dirty="0"/>
          </a:p>
          <a:p>
            <a:pPr marL="0" indent="0">
              <a:buNone/>
            </a:pPr>
            <a:endParaRPr lang="cs-CZ" sz="1800" dirty="0"/>
          </a:p>
        </p:txBody>
      </p:sp>
      <p:sp>
        <p:nvSpPr>
          <p:cNvPr id="2" name="TextovéPole 1">
            <a:extLst>
              <a:ext uri="{FF2B5EF4-FFF2-40B4-BE49-F238E27FC236}">
                <a16:creationId xmlns:a16="http://schemas.microsoft.com/office/drawing/2014/main" id="{80286275-9401-47DB-A309-3DA31E6A9F0E}"/>
              </a:ext>
            </a:extLst>
          </p:cNvPr>
          <p:cNvSpPr txBox="1"/>
          <p:nvPr/>
        </p:nvSpPr>
        <p:spPr>
          <a:xfrm>
            <a:off x="-56852" y="6378079"/>
            <a:ext cx="8527399" cy="369332"/>
          </a:xfrm>
          <a:prstGeom prst="rect">
            <a:avLst/>
          </a:prstGeom>
          <a:noFill/>
        </p:spPr>
        <p:txBody>
          <a:bodyPr wrap="none" rtlCol="0">
            <a:spAutoFit/>
          </a:bodyPr>
          <a:lstStyle/>
          <a:p>
            <a:r>
              <a:rPr lang="cs-CZ" dirty="0" err="1"/>
              <a:t>Nicotiana</a:t>
            </a:r>
            <a:r>
              <a:rPr lang="cs-CZ" dirty="0"/>
              <a:t> </a:t>
            </a:r>
            <a:r>
              <a:rPr lang="cs-CZ" dirty="0" err="1"/>
              <a:t>alata</a:t>
            </a:r>
            <a:r>
              <a:rPr lang="cs-CZ" dirty="0"/>
              <a:t> – „vonící tabák“ - rostlinka původem z Iránu, kvete a voní večer a přes noc</a:t>
            </a:r>
          </a:p>
        </p:txBody>
      </p:sp>
      <p:pic>
        <p:nvPicPr>
          <p:cNvPr id="6" name="Obrázek 5">
            <a:extLst>
              <a:ext uri="{FF2B5EF4-FFF2-40B4-BE49-F238E27FC236}">
                <a16:creationId xmlns:a16="http://schemas.microsoft.com/office/drawing/2014/main" id="{A3D88238-C0A2-407D-9B7D-A061454B3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644" y="1282865"/>
            <a:ext cx="4578356" cy="5036192"/>
          </a:xfrm>
          <a:prstGeom prst="rect">
            <a:avLst/>
          </a:prstGeom>
        </p:spPr>
      </p:pic>
    </p:spTree>
    <p:extLst>
      <p:ext uri="{BB962C8B-B14F-4D97-AF65-F5344CB8AC3E}">
        <p14:creationId xmlns:p14="http://schemas.microsoft.com/office/powerpoint/2010/main" val="1292910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DC3236-FCE0-46DD-ABB8-9F58EAEC1BD2}"/>
              </a:ext>
            </a:extLst>
          </p:cNvPr>
          <p:cNvSpPr>
            <a:spLocks noGrp="1"/>
          </p:cNvSpPr>
          <p:nvPr>
            <p:ph type="title"/>
          </p:nvPr>
        </p:nvSpPr>
        <p:spPr/>
        <p:txBody>
          <a:bodyPr>
            <a:normAutofit fontScale="90000"/>
          </a:bodyPr>
          <a:lstStyle/>
          <a:p>
            <a:r>
              <a:rPr lang="cs-CZ" dirty="0"/>
              <a:t>1729  Jean </a:t>
            </a:r>
            <a:r>
              <a:rPr lang="cs-CZ" dirty="0" err="1"/>
              <a:t>Jacgues</a:t>
            </a:r>
            <a:r>
              <a:rPr lang="cs-CZ" dirty="0"/>
              <a:t> </a:t>
            </a:r>
            <a:r>
              <a:rPr lang="cs-CZ" dirty="0" err="1"/>
              <a:t>d´Ortous</a:t>
            </a:r>
            <a:r>
              <a:rPr lang="cs-CZ" dirty="0"/>
              <a:t> de </a:t>
            </a:r>
            <a:r>
              <a:rPr lang="cs-CZ" dirty="0" err="1"/>
              <a:t>Mairan</a:t>
            </a:r>
            <a:br>
              <a:rPr lang="cs-CZ" dirty="0"/>
            </a:br>
            <a:r>
              <a:rPr lang="cs-CZ" sz="2200" dirty="0"/>
              <a:t>francouzský geofyzik</a:t>
            </a:r>
          </a:p>
        </p:txBody>
      </p:sp>
      <p:sp>
        <p:nvSpPr>
          <p:cNvPr id="3" name="Zástupný obsah 2">
            <a:extLst>
              <a:ext uri="{FF2B5EF4-FFF2-40B4-BE49-F238E27FC236}">
                <a16:creationId xmlns:a16="http://schemas.microsoft.com/office/drawing/2014/main" id="{FF9CDB93-DBEE-4808-BDCE-77A94E1D46F3}"/>
              </a:ext>
            </a:extLst>
          </p:cNvPr>
          <p:cNvSpPr>
            <a:spLocks noGrp="1"/>
          </p:cNvSpPr>
          <p:nvPr>
            <p:ph idx="1"/>
          </p:nvPr>
        </p:nvSpPr>
        <p:spPr>
          <a:xfrm>
            <a:off x="457200" y="1600200"/>
            <a:ext cx="8229600" cy="5257800"/>
          </a:xfrm>
        </p:spPr>
        <p:txBody>
          <a:bodyPr>
            <a:normAutofit/>
          </a:bodyPr>
          <a:lstStyle/>
          <a:p>
            <a:r>
              <a:rPr lang="cs-CZ" sz="2400" dirty="0"/>
              <a:t>Důkaz, že rostliny si samy vytvářejí svůj jedinečný vlastní čas</a:t>
            </a:r>
          </a:p>
          <a:p>
            <a:r>
              <a:rPr lang="cs-CZ" sz="2400" dirty="0" err="1"/>
              <a:t>Heliotropní</a:t>
            </a:r>
            <a:r>
              <a:rPr lang="cs-CZ" sz="2400" dirty="0"/>
              <a:t> rostlinu </a:t>
            </a:r>
            <a:r>
              <a:rPr lang="cs-CZ" sz="2400" dirty="0" err="1"/>
              <a:t>Mimosa</a:t>
            </a:r>
            <a:r>
              <a:rPr lang="cs-CZ" sz="2400" dirty="0"/>
              <a:t> </a:t>
            </a:r>
            <a:r>
              <a:rPr lang="cs-CZ" sz="2400" dirty="0" err="1"/>
              <a:t>pudica</a:t>
            </a:r>
            <a:r>
              <a:rPr lang="cs-CZ" sz="2400" dirty="0"/>
              <a:t> (Citlivka stydlivá) zavřel do krabice – i v tomto prostředí si držela svůj rytmus listů „jakoby zalitých světlem“ a listů uvadlých (beze světla). </a:t>
            </a:r>
          </a:p>
          <a:p>
            <a:endParaRPr lang="cs-CZ" dirty="0"/>
          </a:p>
          <a:p>
            <a:endParaRPr lang="cs-CZ" dirty="0"/>
          </a:p>
          <a:p>
            <a:endParaRPr lang="cs-CZ" dirty="0"/>
          </a:p>
          <a:p>
            <a:endParaRPr lang="cs-CZ" dirty="0"/>
          </a:p>
          <a:p>
            <a:endParaRPr lang="cs-CZ" dirty="0"/>
          </a:p>
          <a:p>
            <a:endParaRPr lang="cs-CZ" sz="1200" dirty="0"/>
          </a:p>
          <a:p>
            <a:endParaRPr lang="cs-CZ" sz="1200" dirty="0"/>
          </a:p>
          <a:p>
            <a:r>
              <a:rPr lang="cs-CZ" sz="1200" dirty="0"/>
              <a:t>Zdroj: Matthew Walker Proč spíme,  2018, str.25-27                              obrázek:  </a:t>
            </a:r>
            <a:r>
              <a:rPr lang="cs-CZ" sz="900" b="0" i="0" dirty="0">
                <a:solidFill>
                  <a:srgbClr val="006D21"/>
                </a:solidFill>
                <a:effectLst/>
                <a:latin typeface="Roboto" panose="02000000000000000000" pitchFamily="2" charset="0"/>
              </a:rPr>
              <a:t>https://en.wikipedia.org/wiki/Mimosa_pudica</a:t>
            </a:r>
            <a:endParaRPr lang="cs-CZ" sz="1200" dirty="0"/>
          </a:p>
        </p:txBody>
      </p:sp>
      <p:pic>
        <p:nvPicPr>
          <p:cNvPr id="5" name="Obrázek 4">
            <a:extLst>
              <a:ext uri="{FF2B5EF4-FFF2-40B4-BE49-F238E27FC236}">
                <a16:creationId xmlns:a16="http://schemas.microsoft.com/office/drawing/2014/main" id="{CEAC0894-504C-4E2E-BF10-0798D6727721}"/>
              </a:ext>
            </a:extLst>
          </p:cNvPr>
          <p:cNvPicPr>
            <a:picLocks noChangeAspect="1"/>
          </p:cNvPicPr>
          <p:nvPr/>
        </p:nvPicPr>
        <p:blipFill rotWithShape="1">
          <a:blip r:embed="rId3"/>
          <a:srcRect l="46900" t="16401" r="32675" b="62600"/>
          <a:stretch/>
        </p:blipFill>
        <p:spPr>
          <a:xfrm>
            <a:off x="2123728" y="3356992"/>
            <a:ext cx="5406011" cy="3126359"/>
          </a:xfrm>
          <a:prstGeom prst="rect">
            <a:avLst/>
          </a:prstGeom>
        </p:spPr>
      </p:pic>
    </p:spTree>
    <p:extLst>
      <p:ext uri="{BB962C8B-B14F-4D97-AF65-F5344CB8AC3E}">
        <p14:creationId xmlns:p14="http://schemas.microsoft.com/office/powerpoint/2010/main" val="90061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95300" y="73768"/>
            <a:ext cx="8229600" cy="1143000"/>
          </a:xfrm>
        </p:spPr>
        <p:txBody>
          <a:bodyPr/>
          <a:lstStyle/>
          <a:p>
            <a:pPr eaLnBrk="1" hangingPunct="1"/>
            <a:r>
              <a:rPr lang="cs-CZ" altLang="cs-CZ" b="1" dirty="0">
                <a:solidFill>
                  <a:srgbClr val="FF3300"/>
                </a:solidFill>
              </a:rPr>
              <a:t>Biorytmy - chronobiologie</a:t>
            </a:r>
          </a:p>
        </p:txBody>
      </p:sp>
      <p:sp>
        <p:nvSpPr>
          <p:cNvPr id="20483" name="Rectangle 3"/>
          <p:cNvSpPr>
            <a:spLocks noGrp="1" noChangeArrowheads="1"/>
          </p:cNvSpPr>
          <p:nvPr>
            <p:ph type="body" idx="1"/>
          </p:nvPr>
        </p:nvSpPr>
        <p:spPr>
          <a:xfrm>
            <a:off x="381000" y="1196752"/>
            <a:ext cx="8458200" cy="5280248"/>
          </a:xfrm>
        </p:spPr>
        <p:txBody>
          <a:bodyPr/>
          <a:lstStyle/>
          <a:p>
            <a:pPr eaLnBrk="1" hangingPunct="1"/>
            <a:r>
              <a:rPr lang="cs-CZ" altLang="cs-CZ" b="1" dirty="0">
                <a:solidFill>
                  <a:schemeClr val="accent2"/>
                </a:solidFill>
              </a:rPr>
              <a:t>Rytmus:</a:t>
            </a:r>
            <a:r>
              <a:rPr lang="cs-CZ" altLang="cs-CZ" dirty="0"/>
              <a:t> 	</a:t>
            </a:r>
          </a:p>
          <a:p>
            <a:pPr lvl="1" eaLnBrk="1" hangingPunct="1"/>
            <a:r>
              <a:rPr lang="cs-CZ" altLang="cs-CZ" dirty="0"/>
              <a:t>určitá funkce či biologická proměnná je v nějaké fázi a za určitou stejnou dobu se do této fáze opět vrací; se nazývá</a:t>
            </a:r>
          </a:p>
          <a:p>
            <a:pPr lvl="1" eaLnBrk="1" hangingPunct="1"/>
            <a:r>
              <a:rPr lang="cs-CZ" altLang="cs-CZ" b="1" dirty="0">
                <a:solidFill>
                  <a:schemeClr val="accent2"/>
                </a:solidFill>
              </a:rPr>
              <a:t>perioda rytmu</a:t>
            </a:r>
            <a:r>
              <a:rPr lang="cs-CZ" altLang="cs-CZ" b="1" dirty="0"/>
              <a:t>: </a:t>
            </a:r>
            <a:r>
              <a:rPr lang="cs-CZ" altLang="cs-CZ" dirty="0"/>
              <a:t>doba, která uplyne, než se opět funkce či biologická proměnná dostane do stejné fáze </a:t>
            </a:r>
          </a:p>
        </p:txBody>
      </p:sp>
      <p:pic>
        <p:nvPicPr>
          <p:cNvPr id="3" name="Obrázek 2">
            <a:extLst>
              <a:ext uri="{FF2B5EF4-FFF2-40B4-BE49-F238E27FC236}">
                <a16:creationId xmlns:a16="http://schemas.microsoft.com/office/drawing/2014/main" id="{1771253E-4860-4293-95F6-A4F42FC309B9}"/>
              </a:ext>
            </a:extLst>
          </p:cNvPr>
          <p:cNvPicPr>
            <a:picLocks noChangeAspect="1"/>
          </p:cNvPicPr>
          <p:nvPr/>
        </p:nvPicPr>
        <p:blipFill rotWithShape="1">
          <a:blip r:embed="rId2"/>
          <a:srcRect l="33463" t="30400" r="49212" b="51400"/>
          <a:stretch/>
        </p:blipFill>
        <p:spPr>
          <a:xfrm>
            <a:off x="2272273" y="4095113"/>
            <a:ext cx="4675654" cy="2762887"/>
          </a:xfrm>
          <a:prstGeom prst="rect">
            <a:avLst/>
          </a:prstGeom>
        </p:spPr>
      </p:pic>
    </p:spTree>
    <p:extLst>
      <p:ext uri="{BB962C8B-B14F-4D97-AF65-F5344CB8AC3E}">
        <p14:creationId xmlns:p14="http://schemas.microsoft.com/office/powerpoint/2010/main" val="3641173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304800" y="685800"/>
            <a:ext cx="8458200" cy="5410200"/>
          </a:xfrm>
        </p:spPr>
        <p:txBody>
          <a:bodyPr>
            <a:normAutofit lnSpcReduction="10000"/>
          </a:bodyPr>
          <a:lstStyle/>
          <a:p>
            <a:pPr eaLnBrk="1" hangingPunct="1"/>
            <a:r>
              <a:rPr lang="cs-CZ" altLang="cs-CZ" b="1" u="sng" dirty="0">
                <a:solidFill>
                  <a:schemeClr val="accent2"/>
                </a:solidFill>
              </a:rPr>
              <a:t>Dělení rytmů podle period:</a:t>
            </a:r>
          </a:p>
          <a:p>
            <a:pPr lvl="1" eaLnBrk="1" hangingPunct="1"/>
            <a:r>
              <a:rPr lang="cs-CZ" altLang="cs-CZ" dirty="0"/>
              <a:t> </a:t>
            </a:r>
            <a:r>
              <a:rPr lang="cs-CZ" altLang="cs-CZ" b="1" dirty="0">
                <a:solidFill>
                  <a:schemeClr val="accent2"/>
                </a:solidFill>
              </a:rPr>
              <a:t>ultradiánní:</a:t>
            </a:r>
            <a:r>
              <a:rPr lang="cs-CZ" altLang="cs-CZ" dirty="0"/>
              <a:t> perioda je výrazně kratší než 24 hodin (od několika sekund až po 20 hodin); příklady: rytmy v dýchání, v nervové činnosti</a:t>
            </a:r>
          </a:p>
          <a:p>
            <a:pPr lvl="1" eaLnBrk="1" hangingPunct="1"/>
            <a:r>
              <a:rPr lang="cs-CZ" altLang="cs-CZ" b="1" dirty="0">
                <a:solidFill>
                  <a:schemeClr val="accent2"/>
                </a:solidFill>
              </a:rPr>
              <a:t>cirkadiánní:</a:t>
            </a:r>
            <a:r>
              <a:rPr lang="cs-CZ" altLang="cs-CZ" dirty="0"/>
              <a:t> rytmy zhruba 24-hodinové; příklad: rytmus spánku a bdění u člověka, u zvířat jde o rytmus v tzv. lokomoční aktivitě – zvířata s pohybovou aktivitou ve dne  nebo v noci</a:t>
            </a:r>
          </a:p>
          <a:p>
            <a:pPr lvl="1" eaLnBrk="1" hangingPunct="1"/>
            <a:r>
              <a:rPr lang="cs-CZ" altLang="cs-CZ" b="1" dirty="0">
                <a:solidFill>
                  <a:schemeClr val="accent2"/>
                </a:solidFill>
              </a:rPr>
              <a:t>infradiánní:</a:t>
            </a:r>
            <a:r>
              <a:rPr lang="cs-CZ" altLang="cs-CZ" dirty="0"/>
              <a:t> perioda je výrazně delší než 24 hodin; příklad: menstruační cyklus žen, </a:t>
            </a:r>
            <a:r>
              <a:rPr lang="cs-CZ" altLang="cs-CZ" dirty="0" err="1"/>
              <a:t>estrální</a:t>
            </a:r>
            <a:r>
              <a:rPr lang="cs-CZ" altLang="cs-CZ" dirty="0"/>
              <a:t> cyklus        u zvířat (</a:t>
            </a:r>
            <a:r>
              <a:rPr lang="cs-CZ" altLang="cs-CZ" dirty="0" err="1"/>
              <a:t>cirkaseptánní</a:t>
            </a:r>
            <a:r>
              <a:rPr lang="cs-CZ" altLang="cs-CZ" dirty="0"/>
              <a:t>=7dní, </a:t>
            </a:r>
            <a:r>
              <a:rPr lang="cs-CZ" altLang="cs-CZ" dirty="0" err="1"/>
              <a:t>cirkavigintánní</a:t>
            </a:r>
            <a:r>
              <a:rPr lang="cs-CZ" altLang="cs-CZ" dirty="0"/>
              <a:t>=14dnů, </a:t>
            </a:r>
            <a:r>
              <a:rPr lang="cs-CZ" altLang="cs-CZ" dirty="0" err="1"/>
              <a:t>cirkatrigintánní</a:t>
            </a:r>
            <a:r>
              <a:rPr lang="cs-CZ" altLang="cs-CZ" dirty="0"/>
              <a:t>, </a:t>
            </a:r>
            <a:r>
              <a:rPr lang="cs-CZ" altLang="cs-CZ" dirty="0" err="1"/>
              <a:t>cirkalunární</a:t>
            </a:r>
            <a:r>
              <a:rPr lang="cs-CZ" altLang="cs-CZ" dirty="0"/>
              <a:t>, </a:t>
            </a:r>
            <a:r>
              <a:rPr lang="cs-CZ" altLang="cs-CZ" dirty="0" err="1"/>
              <a:t>cirkaanulární</a:t>
            </a:r>
            <a:r>
              <a:rPr lang="cs-CZ" altLang="cs-CZ" dirty="0"/>
              <a:t>)</a:t>
            </a:r>
          </a:p>
          <a:p>
            <a:pPr eaLnBrk="1" hangingPunct="1"/>
            <a:endParaRPr lang="cs-CZ" altLang="cs-CZ" dirty="0"/>
          </a:p>
        </p:txBody>
      </p:sp>
    </p:spTree>
    <p:extLst>
      <p:ext uri="{BB962C8B-B14F-4D97-AF65-F5344CB8AC3E}">
        <p14:creationId xmlns:p14="http://schemas.microsoft.com/office/powerpoint/2010/main" val="1249436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457200"/>
            <a:ext cx="8763000" cy="1143000"/>
          </a:xfrm>
        </p:spPr>
        <p:txBody>
          <a:bodyPr>
            <a:normAutofit/>
          </a:bodyPr>
          <a:lstStyle/>
          <a:p>
            <a:pPr eaLnBrk="1" hangingPunct="1">
              <a:defRPr/>
            </a:pPr>
            <a:r>
              <a:rPr lang="cs-CZ" sz="4000" b="1" i="1" dirty="0">
                <a:solidFill>
                  <a:srgbClr val="FF9900"/>
                </a:solidFill>
                <a:effectLst>
                  <a:outerShdw blurRad="38100" dist="38100" dir="2700000" algn="tl">
                    <a:srgbClr val="000000"/>
                  </a:outerShdw>
                </a:effectLst>
              </a:rPr>
              <a:t>TYPY SEKRECE</a:t>
            </a:r>
            <a:br>
              <a:rPr lang="cs-CZ" sz="3200" b="1" dirty="0"/>
            </a:br>
            <a:r>
              <a:rPr lang="cs-CZ" sz="2800" b="1" i="1" dirty="0">
                <a:solidFill>
                  <a:srgbClr val="FF3300"/>
                </a:solidFill>
              </a:rPr>
              <a:t>dle časového hlediska uvolňování hormonu:</a:t>
            </a:r>
          </a:p>
        </p:txBody>
      </p:sp>
      <p:sp>
        <p:nvSpPr>
          <p:cNvPr id="13315" name="Rectangle 3"/>
          <p:cNvSpPr>
            <a:spLocks noGrp="1" noChangeArrowheads="1"/>
          </p:cNvSpPr>
          <p:nvPr>
            <p:ph type="body" idx="1"/>
          </p:nvPr>
        </p:nvSpPr>
        <p:spPr>
          <a:xfrm>
            <a:off x="304800" y="1676400"/>
            <a:ext cx="8534400" cy="4876800"/>
          </a:xfrm>
        </p:spPr>
        <p:txBody>
          <a:bodyPr/>
          <a:lstStyle/>
          <a:p>
            <a:pPr eaLnBrk="1" hangingPunct="1"/>
            <a:r>
              <a:rPr lang="cs-CZ" altLang="cs-CZ" b="1" u="sng" dirty="0">
                <a:solidFill>
                  <a:schemeClr val="accent2"/>
                </a:solidFill>
              </a:rPr>
              <a:t>Stálá </a:t>
            </a:r>
            <a:r>
              <a:rPr lang="cs-CZ" altLang="cs-CZ" b="1" dirty="0"/>
              <a:t>sekrece – </a:t>
            </a:r>
            <a:r>
              <a:rPr lang="cs-CZ" altLang="cs-CZ" dirty="0"/>
              <a:t>hormony štítné žlázy</a:t>
            </a:r>
          </a:p>
          <a:p>
            <a:pPr eaLnBrk="1" hangingPunct="1"/>
            <a:r>
              <a:rPr lang="cs-CZ" altLang="cs-CZ" b="1" u="sng" dirty="0">
                <a:solidFill>
                  <a:schemeClr val="accent2"/>
                </a:solidFill>
              </a:rPr>
              <a:t>Pulzní</a:t>
            </a:r>
            <a:r>
              <a:rPr lang="cs-CZ" altLang="cs-CZ" b="1" dirty="0"/>
              <a:t> sekrece – </a:t>
            </a:r>
            <a:r>
              <a:rPr lang="cs-CZ" altLang="cs-CZ" dirty="0" err="1"/>
              <a:t>GnRH</a:t>
            </a:r>
            <a:r>
              <a:rPr lang="cs-CZ" altLang="cs-CZ" dirty="0"/>
              <a:t> (</a:t>
            </a:r>
            <a:r>
              <a:rPr lang="cs-CZ" altLang="cs-CZ" dirty="0" err="1"/>
              <a:t>gonadoliberin</a:t>
            </a:r>
            <a:r>
              <a:rPr lang="cs-CZ" altLang="cs-CZ" dirty="0"/>
              <a:t>)</a:t>
            </a:r>
          </a:p>
          <a:p>
            <a:pPr eaLnBrk="1" hangingPunct="1"/>
            <a:r>
              <a:rPr lang="cs-CZ" altLang="cs-CZ" b="1" dirty="0"/>
              <a:t>Sekrece </a:t>
            </a:r>
            <a:r>
              <a:rPr lang="cs-CZ" altLang="cs-CZ" b="1" u="sng" dirty="0">
                <a:solidFill>
                  <a:schemeClr val="accent2"/>
                </a:solidFill>
              </a:rPr>
              <a:t>dodržující cirkadiánní rytmus</a:t>
            </a:r>
            <a:r>
              <a:rPr lang="cs-CZ" altLang="cs-CZ" b="1" dirty="0"/>
              <a:t> </a:t>
            </a:r>
            <a:r>
              <a:rPr lang="cs-CZ" altLang="cs-CZ" dirty="0">
                <a:solidFill>
                  <a:schemeClr val="accent2"/>
                </a:solidFill>
              </a:rPr>
              <a:t>(přibližně 24hodinový)</a:t>
            </a:r>
            <a:r>
              <a:rPr lang="cs-CZ" altLang="cs-CZ" b="1" dirty="0"/>
              <a:t> – </a:t>
            </a:r>
            <a:r>
              <a:rPr lang="cs-CZ" altLang="cs-CZ" dirty="0"/>
              <a:t>hormony z kůry nadledvin</a:t>
            </a:r>
          </a:p>
          <a:p>
            <a:pPr eaLnBrk="1" hangingPunct="1"/>
            <a:r>
              <a:rPr lang="cs-CZ" altLang="cs-CZ" b="1" dirty="0"/>
              <a:t>Sekrece </a:t>
            </a:r>
            <a:r>
              <a:rPr lang="cs-CZ" altLang="cs-CZ" b="1" u="sng" dirty="0">
                <a:solidFill>
                  <a:schemeClr val="accent2"/>
                </a:solidFill>
              </a:rPr>
              <a:t>s měsíčním kolísáním</a:t>
            </a:r>
            <a:r>
              <a:rPr lang="cs-CZ" altLang="cs-CZ" b="1" dirty="0"/>
              <a:t> – </a:t>
            </a:r>
            <a:r>
              <a:rPr lang="cs-CZ" altLang="cs-CZ" dirty="0"/>
              <a:t>ženské pohlavní hormony</a:t>
            </a:r>
          </a:p>
          <a:p>
            <a:pPr eaLnBrk="1" hangingPunct="1"/>
            <a:r>
              <a:rPr lang="cs-CZ" altLang="cs-CZ" b="1" dirty="0"/>
              <a:t>Sekrece </a:t>
            </a:r>
            <a:r>
              <a:rPr lang="cs-CZ" altLang="cs-CZ" b="1" u="sng" dirty="0">
                <a:solidFill>
                  <a:schemeClr val="accent2"/>
                </a:solidFill>
              </a:rPr>
              <a:t>„on </a:t>
            </a:r>
            <a:r>
              <a:rPr lang="cs-CZ" altLang="cs-CZ" b="1" u="sng" dirty="0" err="1">
                <a:solidFill>
                  <a:schemeClr val="accent2"/>
                </a:solidFill>
              </a:rPr>
              <a:t>demande</a:t>
            </a:r>
            <a:r>
              <a:rPr lang="cs-CZ" altLang="cs-CZ" b="1" u="sng" dirty="0">
                <a:solidFill>
                  <a:schemeClr val="accent2"/>
                </a:solidFill>
              </a:rPr>
              <a:t>“</a:t>
            </a:r>
            <a:r>
              <a:rPr lang="cs-CZ" altLang="cs-CZ" b="1" dirty="0"/>
              <a:t> </a:t>
            </a:r>
            <a:r>
              <a:rPr lang="cs-CZ" altLang="cs-CZ" dirty="0">
                <a:solidFill>
                  <a:schemeClr val="accent2"/>
                </a:solidFill>
              </a:rPr>
              <a:t>(dle potřeby)</a:t>
            </a:r>
            <a:r>
              <a:rPr lang="cs-CZ" altLang="cs-CZ" b="1" dirty="0"/>
              <a:t> – </a:t>
            </a:r>
            <a:r>
              <a:rPr lang="cs-CZ" altLang="cs-CZ" dirty="0"/>
              <a:t>např. inzulin: regulující hladinu glukózy v krvi</a:t>
            </a:r>
          </a:p>
        </p:txBody>
      </p:sp>
    </p:spTree>
    <p:extLst>
      <p:ext uri="{BB962C8B-B14F-4D97-AF65-F5344CB8AC3E}">
        <p14:creationId xmlns:p14="http://schemas.microsoft.com/office/powerpoint/2010/main" val="3510218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60350"/>
            <a:ext cx="8218488" cy="1944688"/>
          </a:xfrm>
        </p:spPr>
        <p:txBody>
          <a:bodyPr>
            <a:normAutofit fontScale="90000"/>
          </a:bodyPr>
          <a:lstStyle/>
          <a:p>
            <a:pPr>
              <a:lnSpc>
                <a:spcPct val="80000"/>
              </a:lnSpc>
              <a:defRPr/>
            </a:pPr>
            <a:r>
              <a:rPr lang="cs-CZ" altLang="cs-CZ" sz="4000" b="1" dirty="0">
                <a:solidFill>
                  <a:srgbClr val="C00000"/>
                </a:solidFill>
                <a:effectLst>
                  <a:outerShdw blurRad="38100" dist="38100" dir="2700000" algn="tl">
                    <a:srgbClr val="000000"/>
                  </a:outerShdw>
                </a:effectLst>
              </a:rPr>
              <a:t>Záznam dýchání                                                           </a:t>
            </a:r>
            <a:r>
              <a:rPr lang="cs-CZ" altLang="cs-CZ" b="1" dirty="0">
                <a:solidFill>
                  <a:srgbClr val="C00000"/>
                </a:solidFill>
              </a:rPr>
              <a:t> a </a:t>
            </a:r>
            <a:r>
              <a:rPr lang="cs-CZ" altLang="cs-CZ" sz="4000" b="1" dirty="0">
                <a:solidFill>
                  <a:srgbClr val="C00000"/>
                </a:solidFill>
                <a:effectLst>
                  <a:outerShdw blurRad="38100" dist="38100" dir="2700000" algn="tl">
                    <a:srgbClr val="000000"/>
                  </a:outerShdw>
                </a:effectLst>
              </a:rPr>
              <a:t>vln v oběhových parametrech </a:t>
            </a:r>
            <a:br>
              <a:rPr lang="cs-CZ" altLang="cs-CZ" sz="4000" b="1" dirty="0">
                <a:solidFill>
                  <a:srgbClr val="C00000"/>
                </a:solidFill>
                <a:effectLst>
                  <a:outerShdw blurRad="38100" dist="38100" dir="2700000" algn="tl">
                    <a:srgbClr val="000000"/>
                  </a:outerShdw>
                </a:effectLst>
              </a:rPr>
            </a:br>
            <a:r>
              <a:rPr lang="cs-CZ" altLang="cs-CZ" sz="4000" b="1" dirty="0">
                <a:solidFill>
                  <a:srgbClr val="C00000"/>
                </a:solidFill>
                <a:effectLst>
                  <a:outerShdw blurRad="38100" dist="38100" dir="2700000" algn="tl">
                    <a:srgbClr val="000000"/>
                  </a:outerShdw>
                </a:effectLst>
              </a:rPr>
              <a:t>(Peňázův </a:t>
            </a:r>
            <a:r>
              <a:rPr lang="cs-CZ" altLang="cs-CZ" sz="4000" b="1" dirty="0" err="1">
                <a:solidFill>
                  <a:srgbClr val="C00000"/>
                </a:solidFill>
                <a:effectLst>
                  <a:outerShdw blurRad="38100" dist="38100" dir="2700000" algn="tl">
                    <a:srgbClr val="000000"/>
                  </a:outerShdw>
                </a:effectLst>
              </a:rPr>
              <a:t>plethysmomanometr</a:t>
            </a:r>
            <a:r>
              <a:rPr lang="cs-CZ" altLang="cs-CZ" sz="4000" b="1" dirty="0">
                <a:solidFill>
                  <a:srgbClr val="C00000"/>
                </a:solidFill>
                <a:effectLst>
                  <a:outerShdw blurRad="38100" dist="38100" dir="2700000" algn="tl">
                    <a:srgbClr val="000000"/>
                  </a:outerShdw>
                </a:effectLst>
              </a:rPr>
              <a:t>) </a:t>
            </a:r>
            <a:br>
              <a:rPr lang="cs-CZ" altLang="cs-CZ" sz="4000" b="1" dirty="0">
                <a:solidFill>
                  <a:srgbClr val="C00000"/>
                </a:solidFill>
                <a:effectLst>
                  <a:outerShdw blurRad="38100" dist="38100" dir="2700000" algn="tl">
                    <a:srgbClr val="000000"/>
                  </a:outerShdw>
                </a:effectLst>
              </a:rPr>
            </a:br>
            <a:endParaRPr lang="cs-CZ" altLang="cs-CZ" sz="4000" b="1" dirty="0">
              <a:solidFill>
                <a:srgbClr val="C00000"/>
              </a:solidFill>
              <a:effectLst>
                <a:outerShdw blurRad="38100" dist="38100" dir="2700000" algn="tl">
                  <a:srgbClr val="000000"/>
                </a:outerShdw>
              </a:effectLst>
            </a:endParaRPr>
          </a:p>
        </p:txBody>
      </p:sp>
      <p:pic>
        <p:nvPicPr>
          <p:cNvPr id="22531" name="Picture 3" descr="obr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1840" y="2342358"/>
            <a:ext cx="8208962" cy="397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Obdélník 1"/>
          <p:cNvSpPr/>
          <p:nvPr/>
        </p:nvSpPr>
        <p:spPr>
          <a:xfrm>
            <a:off x="5868144" y="6488668"/>
            <a:ext cx="2975943" cy="369332"/>
          </a:xfrm>
          <a:prstGeom prst="rect">
            <a:avLst/>
          </a:prstGeom>
        </p:spPr>
        <p:txBody>
          <a:bodyPr wrap="none">
            <a:spAutoFit/>
          </a:bodyPr>
          <a:lstStyle/>
          <a:p>
            <a:r>
              <a:rPr lang="cs-CZ" dirty="0"/>
              <a:t>(archiv Fyziologického ústavu)</a:t>
            </a:r>
          </a:p>
        </p:txBody>
      </p:sp>
    </p:spTree>
    <p:extLst>
      <p:ext uri="{BB962C8B-B14F-4D97-AF65-F5344CB8AC3E}">
        <p14:creationId xmlns:p14="http://schemas.microsoft.com/office/powerpoint/2010/main" val="3882060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28740ae0-8ffd-48d3-a2bb-b25cb06e6c16.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2280</TotalTime>
  <Words>2249</Words>
  <Application>Microsoft Office PowerPoint</Application>
  <PresentationFormat>Předvádění na obrazovce (4:3)</PresentationFormat>
  <Paragraphs>173</Paragraphs>
  <Slides>37</Slides>
  <Notes>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37</vt:i4>
      </vt:variant>
    </vt:vector>
  </HeadingPairs>
  <TitlesOfParts>
    <vt:vector size="42" baseType="lpstr">
      <vt:lpstr>Arial</vt:lpstr>
      <vt:lpstr>Calibri</vt:lpstr>
      <vt:lpstr>Roboto</vt:lpstr>
      <vt:lpstr>Times New Roman</vt:lpstr>
      <vt:lpstr>Motiv systému Office</vt:lpstr>
      <vt:lpstr>Vybrané kapitoly z fyziologie</vt:lpstr>
      <vt:lpstr>Co je to? Je to pořád všude kolem nás, není to vidět ani slyšet. Nelze se toho dotknout ani si k tomu čichnout.  Život se bez toho neobejde.  Tvoří to součást každého příběhu. </vt:lpstr>
      <vt:lpstr>Prezentace aplikace PowerPoint</vt:lpstr>
      <vt:lpstr>Prezentace aplikace PowerPoint</vt:lpstr>
      <vt:lpstr>1729  Jean Jacgues d´Ortous de Mairan francouzský geofyzik</vt:lpstr>
      <vt:lpstr>Biorytmy - chronobiologie</vt:lpstr>
      <vt:lpstr>Prezentace aplikace PowerPoint</vt:lpstr>
      <vt:lpstr>TYPY SEKRECE dle časového hlediska uvolňování hormonu:</vt:lpstr>
      <vt:lpstr>Záznam dýchání                                                            a vln v oběhových parametrech  (Peňázův plethysmomanometr)  </vt:lpstr>
      <vt:lpstr>Prezentace aplikace PowerPoint</vt:lpstr>
      <vt:lpstr>Prezentace aplikace PowerPoint</vt:lpstr>
      <vt:lpstr>Prezentace aplikace PowerPoint</vt:lpstr>
      <vt:lpstr>Hlavní oscilátor: SCN</vt:lpstr>
      <vt:lpstr>Výstupní dráhy</vt:lpstr>
      <vt:lpstr>Prezentace aplikace PowerPoint</vt:lpstr>
      <vt:lpstr>Jak fungují vnitřní hodiny: transkripčně-translační regulační smyčka 2 vzájemně propojené, udržující cca 24hodinový rytmus genové exprese</vt:lpstr>
      <vt:lpstr>Prezentace aplikace PowerPoint</vt:lpstr>
      <vt:lpstr>Prezentace aplikace PowerPoint</vt:lpstr>
      <vt:lpstr>Prezentace aplikace PowerPoint</vt:lpstr>
      <vt:lpstr>Jak fungují vnitřní hodiny</vt:lpstr>
      <vt:lpstr>Prezentace aplikace PowerPoint</vt:lpstr>
      <vt:lpstr>Synchronizace s vnějšími hodinami</vt:lpstr>
      <vt:lpstr>Prezentace aplikace PowerPoint</vt:lpstr>
      <vt:lpstr>Prezentace aplikace PowerPoint</vt:lpstr>
      <vt:lpstr>Synchronizace s vnějšími hodinami</vt:lpstr>
      <vt:lpstr>Melatonin - funkce</vt:lpstr>
      <vt:lpstr>Prezentace aplikace PowerPoint</vt:lpstr>
      <vt:lpstr>Melatonin – vliv na anuální rytmy</vt:lpstr>
      <vt:lpstr>Spoje SCN a periferie </vt:lpstr>
      <vt:lpstr>Poruchy cirkadiánních rytmů</vt:lpstr>
      <vt:lpstr>Nemoc cestovatelů – JET LAG syndrom </vt:lpstr>
      <vt:lpstr>Zdravotní problematika</vt:lpstr>
      <vt:lpstr>Prezentace aplikace PowerPoint</vt:lpstr>
      <vt:lpstr>Prezentace aplikace PowerPoint</vt:lpstr>
      <vt:lpstr>Prezentace aplikace PowerPoint</vt:lpstr>
      <vt:lpstr>Prezentace aplikace PowerPoint</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Novak</dc:creator>
  <cp:lastModifiedBy>Zuzana Nováková</cp:lastModifiedBy>
  <cp:revision>90</cp:revision>
  <dcterms:created xsi:type="dcterms:W3CDTF">2015-05-10T08:23:23Z</dcterms:created>
  <dcterms:modified xsi:type="dcterms:W3CDTF">2025-02-20T07:24:34Z</dcterms:modified>
</cp:coreProperties>
</file>