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95" r:id="rId22"/>
    <p:sldId id="277" r:id="rId23"/>
    <p:sldId id="278" r:id="rId24"/>
    <p:sldId id="279" r:id="rId25"/>
    <p:sldId id="280" r:id="rId26"/>
    <p:sldId id="296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7" r:id="rId42"/>
    <p:sldId id="298" r:id="rId4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9" autoAdjust="0"/>
    <p:restoredTop sz="94660"/>
  </p:normalViewPr>
  <p:slideViewPr>
    <p:cSldViewPr snapToGrid="0">
      <p:cViewPr varScale="1">
        <p:scale>
          <a:sx n="81" d="100"/>
          <a:sy n="81" d="100"/>
        </p:scale>
        <p:origin x="114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848AC6-FBB1-4A6B-A6D6-8946D04838B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B71E25F2-8F4F-44BC-B6AC-860C12A82238}">
      <dgm:prSet/>
      <dgm:spPr/>
      <dgm:t>
        <a:bodyPr/>
        <a:lstStyle/>
        <a:p>
          <a:r>
            <a:rPr lang="cs-CZ"/>
            <a:t>Imunitní systém, poruchy imunitních reakcí, autoimunitní choroby</a:t>
          </a:r>
        </a:p>
      </dgm:t>
    </dgm:pt>
    <dgm:pt modelId="{C6F16398-EED7-4FA5-9A38-57B95384C351}" type="parTrans" cxnId="{7A00DD93-3A6C-4769-9688-4120A268842C}">
      <dgm:prSet/>
      <dgm:spPr/>
      <dgm:t>
        <a:bodyPr/>
        <a:lstStyle/>
        <a:p>
          <a:endParaRPr lang="cs-CZ"/>
        </a:p>
      </dgm:t>
    </dgm:pt>
    <dgm:pt modelId="{1798CA72-0248-4D9D-823A-B0602A4025F1}" type="sibTrans" cxnId="{7A00DD93-3A6C-4769-9688-4120A268842C}">
      <dgm:prSet/>
      <dgm:spPr/>
      <dgm:t>
        <a:bodyPr/>
        <a:lstStyle/>
        <a:p>
          <a:endParaRPr lang="cs-CZ"/>
        </a:p>
      </dgm:t>
    </dgm:pt>
    <dgm:pt modelId="{F6331859-1FEB-4EAB-83EA-0D72E4A0B10D}" type="pres">
      <dgm:prSet presAssocID="{BD848AC6-FBB1-4A6B-A6D6-8946D04838B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493DA0E6-D1DD-43AB-987D-6858DC558D6A}" type="pres">
      <dgm:prSet presAssocID="{B71E25F2-8F4F-44BC-B6AC-860C12A82238}" presName="parentText" presStyleLbl="node1" presStyleIdx="0" presStyleCnt="1" custLinFactNeighborX="-4348" custLinFactNeighborY="65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DC370244-7EAD-470F-9D30-7FAF43C6B4E4}" type="presOf" srcId="{B71E25F2-8F4F-44BC-B6AC-860C12A82238}" destId="{493DA0E6-D1DD-43AB-987D-6858DC558D6A}" srcOrd="0" destOrd="0" presId="urn:microsoft.com/office/officeart/2005/8/layout/vList2"/>
    <dgm:cxn modelId="{D2292A60-D78F-454E-95BA-D91812708AFF}" type="presOf" srcId="{BD848AC6-FBB1-4A6B-A6D6-8946D04838B6}" destId="{F6331859-1FEB-4EAB-83EA-0D72E4A0B10D}" srcOrd="0" destOrd="0" presId="urn:microsoft.com/office/officeart/2005/8/layout/vList2"/>
    <dgm:cxn modelId="{7A00DD93-3A6C-4769-9688-4120A268842C}" srcId="{BD848AC6-FBB1-4A6B-A6D6-8946D04838B6}" destId="{B71E25F2-8F4F-44BC-B6AC-860C12A82238}" srcOrd="0" destOrd="0" parTransId="{C6F16398-EED7-4FA5-9A38-57B95384C351}" sibTransId="{1798CA72-0248-4D9D-823A-B0602A4025F1}"/>
    <dgm:cxn modelId="{BDC26401-8DC5-4FD1-9762-5B5C8F0F7322}" type="presParOf" srcId="{F6331859-1FEB-4EAB-83EA-0D72E4A0B10D}" destId="{493DA0E6-D1DD-43AB-987D-6858DC558D6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4FDBE8-53E2-420A-B654-940010836F8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D499BD7-954B-473E-8F61-C7724F599FD4}">
      <dgm:prSet/>
      <dgm:spPr/>
      <dgm:t>
        <a:bodyPr/>
        <a:lstStyle/>
        <a:p>
          <a:r>
            <a:rPr lang="cs-CZ" dirty="0"/>
            <a:t>Jakub Vlažný, Ústav patologie FN Brno</a:t>
          </a:r>
        </a:p>
      </dgm:t>
    </dgm:pt>
    <dgm:pt modelId="{69D4C13D-BA47-42C0-80C1-35D6CE87575D}" type="parTrans" cxnId="{B9A0133D-C4BF-4D8F-A687-B0FAFF9FF3AC}">
      <dgm:prSet/>
      <dgm:spPr/>
      <dgm:t>
        <a:bodyPr/>
        <a:lstStyle/>
        <a:p>
          <a:endParaRPr lang="cs-CZ"/>
        </a:p>
      </dgm:t>
    </dgm:pt>
    <dgm:pt modelId="{F988186D-6B42-4D5F-80E9-85F963A0E944}" type="sibTrans" cxnId="{B9A0133D-C4BF-4D8F-A687-B0FAFF9FF3AC}">
      <dgm:prSet/>
      <dgm:spPr/>
      <dgm:t>
        <a:bodyPr/>
        <a:lstStyle/>
        <a:p>
          <a:endParaRPr lang="cs-CZ"/>
        </a:p>
      </dgm:t>
    </dgm:pt>
    <dgm:pt modelId="{C083DDF0-5890-4834-A865-FAE01CB6C765}" type="pres">
      <dgm:prSet presAssocID="{A64FDBE8-53E2-420A-B654-940010836F8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766CD50E-DC3F-462B-91C3-5B33DB7909A6}" type="pres">
      <dgm:prSet presAssocID="{9D499BD7-954B-473E-8F61-C7724F599FD4}" presName="parentText" presStyleLbl="node1" presStyleIdx="0" presStyleCnt="1" custScaleY="28058" custLinFactNeighborY="72581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23363D9F-4D5E-4D34-8E1D-F3D5C451FF20}" type="presOf" srcId="{A64FDBE8-53E2-420A-B654-940010836F8F}" destId="{C083DDF0-5890-4834-A865-FAE01CB6C765}" srcOrd="0" destOrd="0" presId="urn:microsoft.com/office/officeart/2005/8/layout/vList2"/>
    <dgm:cxn modelId="{B9A0133D-C4BF-4D8F-A687-B0FAFF9FF3AC}" srcId="{A64FDBE8-53E2-420A-B654-940010836F8F}" destId="{9D499BD7-954B-473E-8F61-C7724F599FD4}" srcOrd="0" destOrd="0" parTransId="{69D4C13D-BA47-42C0-80C1-35D6CE87575D}" sibTransId="{F988186D-6B42-4D5F-80E9-85F963A0E944}"/>
    <dgm:cxn modelId="{DACCF986-BF37-49E3-A852-A9D415F23F28}" type="presOf" srcId="{9D499BD7-954B-473E-8F61-C7724F599FD4}" destId="{766CD50E-DC3F-462B-91C3-5B33DB7909A6}" srcOrd="0" destOrd="0" presId="urn:microsoft.com/office/officeart/2005/8/layout/vList2"/>
    <dgm:cxn modelId="{79CFD861-6AFF-44DC-B3E7-D4AEF9207E90}" type="presParOf" srcId="{C083DDF0-5890-4834-A865-FAE01CB6C765}" destId="{766CD50E-DC3F-462B-91C3-5B33DB7909A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BC1A11-B255-461E-8561-A956BF825D7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5510AEC4-3071-4AB9-A298-8ECC7F4509A6}">
      <dgm:prSet phldrT="[Text]"/>
      <dgm:spPr/>
      <dgm:t>
        <a:bodyPr/>
        <a:lstStyle/>
        <a:p>
          <a:r>
            <a:rPr lang="cs-CZ" dirty="0"/>
            <a:t>Imunita</a:t>
          </a:r>
        </a:p>
      </dgm:t>
    </dgm:pt>
    <dgm:pt modelId="{CDB84448-1CF2-4141-9CB8-8F5616A81CB6}" type="parTrans" cxnId="{20669618-B125-4936-BB25-8D5175E14A4A}">
      <dgm:prSet/>
      <dgm:spPr/>
      <dgm:t>
        <a:bodyPr/>
        <a:lstStyle/>
        <a:p>
          <a:endParaRPr lang="cs-CZ"/>
        </a:p>
      </dgm:t>
    </dgm:pt>
    <dgm:pt modelId="{7DDD74BD-204F-47BC-BFDC-C69C792783F6}" type="sibTrans" cxnId="{20669618-B125-4936-BB25-8D5175E14A4A}">
      <dgm:prSet/>
      <dgm:spPr/>
      <dgm:t>
        <a:bodyPr/>
        <a:lstStyle/>
        <a:p>
          <a:endParaRPr lang="cs-CZ"/>
        </a:p>
      </dgm:t>
    </dgm:pt>
    <dgm:pt modelId="{66DC8B4C-93E5-4A01-B18D-CF7891BE0A89}">
      <dgm:prSet phldrT="[Text]"/>
      <dgm:spPr/>
      <dgm:t>
        <a:bodyPr/>
        <a:lstStyle/>
        <a:p>
          <a:r>
            <a:rPr lang="cs-CZ" dirty="0"/>
            <a:t>Nespecifická</a:t>
          </a:r>
        </a:p>
        <a:p>
          <a:r>
            <a:rPr lang="cs-CZ" dirty="0"/>
            <a:t>(přirozená)</a:t>
          </a:r>
        </a:p>
      </dgm:t>
    </dgm:pt>
    <dgm:pt modelId="{5D370C11-153F-4E6F-83C3-0AEB910428DD}" type="parTrans" cxnId="{1FE3C367-2CD2-43FA-BB50-686E05D86EFB}">
      <dgm:prSet/>
      <dgm:spPr/>
      <dgm:t>
        <a:bodyPr/>
        <a:lstStyle/>
        <a:p>
          <a:endParaRPr lang="cs-CZ"/>
        </a:p>
      </dgm:t>
    </dgm:pt>
    <dgm:pt modelId="{5AC5D39B-F092-41DA-996E-299E11B1E2B2}" type="sibTrans" cxnId="{1FE3C367-2CD2-43FA-BB50-686E05D86EFB}">
      <dgm:prSet/>
      <dgm:spPr/>
      <dgm:t>
        <a:bodyPr/>
        <a:lstStyle/>
        <a:p>
          <a:endParaRPr lang="cs-CZ"/>
        </a:p>
      </dgm:t>
    </dgm:pt>
    <dgm:pt modelId="{4A9BBE9A-9925-413F-B908-72BCEEF8E3D8}">
      <dgm:prSet phldrT="[Text]"/>
      <dgm:spPr/>
      <dgm:t>
        <a:bodyPr/>
        <a:lstStyle/>
        <a:p>
          <a:r>
            <a:rPr lang="cs-CZ" dirty="0"/>
            <a:t>Specifická (získaná)</a:t>
          </a:r>
        </a:p>
      </dgm:t>
    </dgm:pt>
    <dgm:pt modelId="{40318D46-A19B-4E0B-A404-2DC7CA94E770}" type="parTrans" cxnId="{7E59088E-9218-4009-9727-425613927FF1}">
      <dgm:prSet/>
      <dgm:spPr/>
      <dgm:t>
        <a:bodyPr/>
        <a:lstStyle/>
        <a:p>
          <a:endParaRPr lang="cs-CZ"/>
        </a:p>
      </dgm:t>
    </dgm:pt>
    <dgm:pt modelId="{E8180512-B1F2-4749-A8E3-1650057A6DBE}" type="sibTrans" cxnId="{7E59088E-9218-4009-9727-425613927FF1}">
      <dgm:prSet/>
      <dgm:spPr/>
      <dgm:t>
        <a:bodyPr/>
        <a:lstStyle/>
        <a:p>
          <a:endParaRPr lang="cs-CZ"/>
        </a:p>
      </dgm:t>
    </dgm:pt>
    <dgm:pt modelId="{56E4499F-296A-40C3-9696-EDE3D3B7229C}" type="pres">
      <dgm:prSet presAssocID="{D4BC1A11-B255-461E-8561-A956BF825D7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9481EC21-B4C5-44B5-91AB-D78FFFDCDA65}" type="pres">
      <dgm:prSet presAssocID="{5510AEC4-3071-4AB9-A298-8ECC7F4509A6}" presName="hierRoot1" presStyleCnt="0">
        <dgm:presLayoutVars>
          <dgm:hierBranch val="init"/>
        </dgm:presLayoutVars>
      </dgm:prSet>
      <dgm:spPr/>
    </dgm:pt>
    <dgm:pt modelId="{48D5AE1C-8C57-499E-AF64-81726CFEB307}" type="pres">
      <dgm:prSet presAssocID="{5510AEC4-3071-4AB9-A298-8ECC7F4509A6}" presName="rootComposite1" presStyleCnt="0"/>
      <dgm:spPr/>
    </dgm:pt>
    <dgm:pt modelId="{6645E000-107D-48C9-9D2A-7D9C8BAAC82F}" type="pres">
      <dgm:prSet presAssocID="{5510AEC4-3071-4AB9-A298-8ECC7F4509A6}" presName="rootText1" presStyleLbl="node0" presStyleIdx="0" presStyleCnt="1" custLinFactNeighborX="-6890" custLinFactNeighborY="106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B8E025B-FE9B-432F-9761-9A34BE1D5FD8}" type="pres">
      <dgm:prSet presAssocID="{5510AEC4-3071-4AB9-A298-8ECC7F4509A6}" presName="rootConnector1" presStyleLbl="node1" presStyleIdx="0" presStyleCnt="0"/>
      <dgm:spPr/>
      <dgm:t>
        <a:bodyPr/>
        <a:lstStyle/>
        <a:p>
          <a:endParaRPr lang="cs-CZ"/>
        </a:p>
      </dgm:t>
    </dgm:pt>
    <dgm:pt modelId="{23E655B5-9DDA-4276-B60B-594E80B05FD7}" type="pres">
      <dgm:prSet presAssocID="{5510AEC4-3071-4AB9-A298-8ECC7F4509A6}" presName="hierChild2" presStyleCnt="0"/>
      <dgm:spPr/>
    </dgm:pt>
    <dgm:pt modelId="{7E853FB6-0101-48BF-A059-1E44D310BA1C}" type="pres">
      <dgm:prSet presAssocID="{5D370C11-153F-4E6F-83C3-0AEB910428DD}" presName="Name37" presStyleLbl="parChTrans1D2" presStyleIdx="0" presStyleCnt="2"/>
      <dgm:spPr/>
      <dgm:t>
        <a:bodyPr/>
        <a:lstStyle/>
        <a:p>
          <a:endParaRPr lang="cs-CZ"/>
        </a:p>
      </dgm:t>
    </dgm:pt>
    <dgm:pt modelId="{2D5C0DF1-9674-4ADF-A9AD-6FAC32E50D4B}" type="pres">
      <dgm:prSet presAssocID="{66DC8B4C-93E5-4A01-B18D-CF7891BE0A89}" presName="hierRoot2" presStyleCnt="0">
        <dgm:presLayoutVars>
          <dgm:hierBranch val="init"/>
        </dgm:presLayoutVars>
      </dgm:prSet>
      <dgm:spPr/>
    </dgm:pt>
    <dgm:pt modelId="{4A483711-AE80-47DE-A543-60920C4EEBEA}" type="pres">
      <dgm:prSet presAssocID="{66DC8B4C-93E5-4A01-B18D-CF7891BE0A89}" presName="rootComposite" presStyleCnt="0"/>
      <dgm:spPr/>
    </dgm:pt>
    <dgm:pt modelId="{66D52BF8-D6AA-4DAA-9ECF-14ADB2FD3596}" type="pres">
      <dgm:prSet presAssocID="{66DC8B4C-93E5-4A01-B18D-CF7891BE0A89}" presName="rootText" presStyleLbl="node2" presStyleIdx="0" presStyleCnt="2" custLinFactNeighborX="-23056" custLinFactNeighborY="1378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2006F35-85D1-4AE6-A257-26DCCF5EC58C}" type="pres">
      <dgm:prSet presAssocID="{66DC8B4C-93E5-4A01-B18D-CF7891BE0A89}" presName="rootConnector" presStyleLbl="node2" presStyleIdx="0" presStyleCnt="2"/>
      <dgm:spPr/>
      <dgm:t>
        <a:bodyPr/>
        <a:lstStyle/>
        <a:p>
          <a:endParaRPr lang="cs-CZ"/>
        </a:p>
      </dgm:t>
    </dgm:pt>
    <dgm:pt modelId="{218CF1FE-86BC-4DCB-8642-DEE38A2AABB4}" type="pres">
      <dgm:prSet presAssocID="{66DC8B4C-93E5-4A01-B18D-CF7891BE0A89}" presName="hierChild4" presStyleCnt="0"/>
      <dgm:spPr/>
    </dgm:pt>
    <dgm:pt modelId="{2413270E-69A7-4833-A964-AAD5159D1203}" type="pres">
      <dgm:prSet presAssocID="{66DC8B4C-93E5-4A01-B18D-CF7891BE0A89}" presName="hierChild5" presStyleCnt="0"/>
      <dgm:spPr/>
    </dgm:pt>
    <dgm:pt modelId="{B5E07FBC-63F1-4B6F-B0C8-F9719BBC5D3A}" type="pres">
      <dgm:prSet presAssocID="{40318D46-A19B-4E0B-A404-2DC7CA94E770}" presName="Name37" presStyleLbl="parChTrans1D2" presStyleIdx="1" presStyleCnt="2"/>
      <dgm:spPr/>
      <dgm:t>
        <a:bodyPr/>
        <a:lstStyle/>
        <a:p>
          <a:endParaRPr lang="cs-CZ"/>
        </a:p>
      </dgm:t>
    </dgm:pt>
    <dgm:pt modelId="{2505D641-6094-47EE-A7BB-EAF2FA3DD420}" type="pres">
      <dgm:prSet presAssocID="{4A9BBE9A-9925-413F-B908-72BCEEF8E3D8}" presName="hierRoot2" presStyleCnt="0">
        <dgm:presLayoutVars>
          <dgm:hierBranch val="init"/>
        </dgm:presLayoutVars>
      </dgm:prSet>
      <dgm:spPr/>
    </dgm:pt>
    <dgm:pt modelId="{C5F4684C-35AA-4D64-BA08-33004848F9F6}" type="pres">
      <dgm:prSet presAssocID="{4A9BBE9A-9925-413F-B908-72BCEEF8E3D8}" presName="rootComposite" presStyleCnt="0"/>
      <dgm:spPr/>
    </dgm:pt>
    <dgm:pt modelId="{81776A63-856B-4EF9-85E1-B8CEF6F345A2}" type="pres">
      <dgm:prSet presAssocID="{4A9BBE9A-9925-413F-B908-72BCEEF8E3D8}" presName="rootText" presStyleLbl="node2" presStyleIdx="1" presStyleCnt="2" custLinFactNeighborX="13893" custLinFactNeighborY="377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E17FDE6-B95C-445A-B909-DCA4DAE14090}" type="pres">
      <dgm:prSet presAssocID="{4A9BBE9A-9925-413F-B908-72BCEEF8E3D8}" presName="rootConnector" presStyleLbl="node2" presStyleIdx="1" presStyleCnt="2"/>
      <dgm:spPr/>
      <dgm:t>
        <a:bodyPr/>
        <a:lstStyle/>
        <a:p>
          <a:endParaRPr lang="cs-CZ"/>
        </a:p>
      </dgm:t>
    </dgm:pt>
    <dgm:pt modelId="{5E7D80B9-52DF-4A2A-BF74-09DE24E9D8F1}" type="pres">
      <dgm:prSet presAssocID="{4A9BBE9A-9925-413F-B908-72BCEEF8E3D8}" presName="hierChild4" presStyleCnt="0"/>
      <dgm:spPr/>
    </dgm:pt>
    <dgm:pt modelId="{FA5AC164-BC0A-44D6-A8F1-97C20EEDB5D5}" type="pres">
      <dgm:prSet presAssocID="{4A9BBE9A-9925-413F-B908-72BCEEF8E3D8}" presName="hierChild5" presStyleCnt="0"/>
      <dgm:spPr/>
    </dgm:pt>
    <dgm:pt modelId="{78261366-FFF9-4A2C-818D-F298520CFA7A}" type="pres">
      <dgm:prSet presAssocID="{5510AEC4-3071-4AB9-A298-8ECC7F4509A6}" presName="hierChild3" presStyleCnt="0"/>
      <dgm:spPr/>
    </dgm:pt>
  </dgm:ptLst>
  <dgm:cxnLst>
    <dgm:cxn modelId="{7D9CA6C3-F3BD-49CD-851C-7C07DB6119FB}" type="presOf" srcId="{4A9BBE9A-9925-413F-B908-72BCEEF8E3D8}" destId="{81776A63-856B-4EF9-85E1-B8CEF6F345A2}" srcOrd="0" destOrd="0" presId="urn:microsoft.com/office/officeart/2005/8/layout/orgChart1"/>
    <dgm:cxn modelId="{20669618-B125-4936-BB25-8D5175E14A4A}" srcId="{D4BC1A11-B255-461E-8561-A956BF825D7D}" destId="{5510AEC4-3071-4AB9-A298-8ECC7F4509A6}" srcOrd="0" destOrd="0" parTransId="{CDB84448-1CF2-4141-9CB8-8F5616A81CB6}" sibTransId="{7DDD74BD-204F-47BC-BFDC-C69C792783F6}"/>
    <dgm:cxn modelId="{F59A03F3-2139-406B-8535-325C614B49F7}" type="presOf" srcId="{66DC8B4C-93E5-4A01-B18D-CF7891BE0A89}" destId="{F2006F35-85D1-4AE6-A257-26DCCF5EC58C}" srcOrd="1" destOrd="0" presId="urn:microsoft.com/office/officeart/2005/8/layout/orgChart1"/>
    <dgm:cxn modelId="{0923062C-79F0-4A16-8AEC-DACB4E375528}" type="presOf" srcId="{D4BC1A11-B255-461E-8561-A956BF825D7D}" destId="{56E4499F-296A-40C3-9696-EDE3D3B7229C}" srcOrd="0" destOrd="0" presId="urn:microsoft.com/office/officeart/2005/8/layout/orgChart1"/>
    <dgm:cxn modelId="{BC2C7197-DE68-416E-BFC5-28725C719923}" type="presOf" srcId="{66DC8B4C-93E5-4A01-B18D-CF7891BE0A89}" destId="{66D52BF8-D6AA-4DAA-9ECF-14ADB2FD3596}" srcOrd="0" destOrd="0" presId="urn:microsoft.com/office/officeart/2005/8/layout/orgChart1"/>
    <dgm:cxn modelId="{82D3185A-D785-4E89-9FF4-FD5B8B6A5908}" type="presOf" srcId="{5510AEC4-3071-4AB9-A298-8ECC7F4509A6}" destId="{DB8E025B-FE9B-432F-9761-9A34BE1D5FD8}" srcOrd="1" destOrd="0" presId="urn:microsoft.com/office/officeart/2005/8/layout/orgChart1"/>
    <dgm:cxn modelId="{A87E0029-F3F0-4DC2-8E19-08201109DF9B}" type="presOf" srcId="{5510AEC4-3071-4AB9-A298-8ECC7F4509A6}" destId="{6645E000-107D-48C9-9D2A-7D9C8BAAC82F}" srcOrd="0" destOrd="0" presId="urn:microsoft.com/office/officeart/2005/8/layout/orgChart1"/>
    <dgm:cxn modelId="{8F4B4610-442A-44E2-AFB7-CD75DE8BA18F}" type="presOf" srcId="{5D370C11-153F-4E6F-83C3-0AEB910428DD}" destId="{7E853FB6-0101-48BF-A059-1E44D310BA1C}" srcOrd="0" destOrd="0" presId="urn:microsoft.com/office/officeart/2005/8/layout/orgChart1"/>
    <dgm:cxn modelId="{1FE3C367-2CD2-43FA-BB50-686E05D86EFB}" srcId="{5510AEC4-3071-4AB9-A298-8ECC7F4509A6}" destId="{66DC8B4C-93E5-4A01-B18D-CF7891BE0A89}" srcOrd="0" destOrd="0" parTransId="{5D370C11-153F-4E6F-83C3-0AEB910428DD}" sibTransId="{5AC5D39B-F092-41DA-996E-299E11B1E2B2}"/>
    <dgm:cxn modelId="{E259795B-D74F-4AEC-B439-DCC11208D472}" type="presOf" srcId="{40318D46-A19B-4E0B-A404-2DC7CA94E770}" destId="{B5E07FBC-63F1-4B6F-B0C8-F9719BBC5D3A}" srcOrd="0" destOrd="0" presId="urn:microsoft.com/office/officeart/2005/8/layout/orgChart1"/>
    <dgm:cxn modelId="{7E59088E-9218-4009-9727-425613927FF1}" srcId="{5510AEC4-3071-4AB9-A298-8ECC7F4509A6}" destId="{4A9BBE9A-9925-413F-B908-72BCEEF8E3D8}" srcOrd="1" destOrd="0" parTransId="{40318D46-A19B-4E0B-A404-2DC7CA94E770}" sibTransId="{E8180512-B1F2-4749-A8E3-1650057A6DBE}"/>
    <dgm:cxn modelId="{23DBF81A-4F8F-47A0-A543-0A4937395F92}" type="presOf" srcId="{4A9BBE9A-9925-413F-B908-72BCEEF8E3D8}" destId="{7E17FDE6-B95C-445A-B909-DCA4DAE14090}" srcOrd="1" destOrd="0" presId="urn:microsoft.com/office/officeart/2005/8/layout/orgChart1"/>
    <dgm:cxn modelId="{5E2E4CD2-B621-47EC-86E4-C299890B62EC}" type="presParOf" srcId="{56E4499F-296A-40C3-9696-EDE3D3B7229C}" destId="{9481EC21-B4C5-44B5-91AB-D78FFFDCDA65}" srcOrd="0" destOrd="0" presId="urn:microsoft.com/office/officeart/2005/8/layout/orgChart1"/>
    <dgm:cxn modelId="{B43337DA-43CC-40F6-87A0-B932F46A8D1C}" type="presParOf" srcId="{9481EC21-B4C5-44B5-91AB-D78FFFDCDA65}" destId="{48D5AE1C-8C57-499E-AF64-81726CFEB307}" srcOrd="0" destOrd="0" presId="urn:microsoft.com/office/officeart/2005/8/layout/orgChart1"/>
    <dgm:cxn modelId="{E78C8C87-274B-4250-89D2-D0A1222D2F09}" type="presParOf" srcId="{48D5AE1C-8C57-499E-AF64-81726CFEB307}" destId="{6645E000-107D-48C9-9D2A-7D9C8BAAC82F}" srcOrd="0" destOrd="0" presId="urn:microsoft.com/office/officeart/2005/8/layout/orgChart1"/>
    <dgm:cxn modelId="{D0D7136A-14FF-4A33-B58D-D0270DB1DB82}" type="presParOf" srcId="{48D5AE1C-8C57-499E-AF64-81726CFEB307}" destId="{DB8E025B-FE9B-432F-9761-9A34BE1D5FD8}" srcOrd="1" destOrd="0" presId="urn:microsoft.com/office/officeart/2005/8/layout/orgChart1"/>
    <dgm:cxn modelId="{8D61A878-D5E1-4343-A36C-7E5E302122BD}" type="presParOf" srcId="{9481EC21-B4C5-44B5-91AB-D78FFFDCDA65}" destId="{23E655B5-9DDA-4276-B60B-594E80B05FD7}" srcOrd="1" destOrd="0" presId="urn:microsoft.com/office/officeart/2005/8/layout/orgChart1"/>
    <dgm:cxn modelId="{1A98D1BB-D90A-4EC5-ADD9-9381091D1590}" type="presParOf" srcId="{23E655B5-9DDA-4276-B60B-594E80B05FD7}" destId="{7E853FB6-0101-48BF-A059-1E44D310BA1C}" srcOrd="0" destOrd="0" presId="urn:microsoft.com/office/officeart/2005/8/layout/orgChart1"/>
    <dgm:cxn modelId="{8686DF02-19C9-4526-B935-5F91378919E6}" type="presParOf" srcId="{23E655B5-9DDA-4276-B60B-594E80B05FD7}" destId="{2D5C0DF1-9674-4ADF-A9AD-6FAC32E50D4B}" srcOrd="1" destOrd="0" presId="urn:microsoft.com/office/officeart/2005/8/layout/orgChart1"/>
    <dgm:cxn modelId="{64A172B9-B6A3-4190-98DE-85BE3CBE47E7}" type="presParOf" srcId="{2D5C0DF1-9674-4ADF-A9AD-6FAC32E50D4B}" destId="{4A483711-AE80-47DE-A543-60920C4EEBEA}" srcOrd="0" destOrd="0" presId="urn:microsoft.com/office/officeart/2005/8/layout/orgChart1"/>
    <dgm:cxn modelId="{55517DE6-5F11-4BBD-9647-D6396403AF29}" type="presParOf" srcId="{4A483711-AE80-47DE-A543-60920C4EEBEA}" destId="{66D52BF8-D6AA-4DAA-9ECF-14ADB2FD3596}" srcOrd="0" destOrd="0" presId="urn:microsoft.com/office/officeart/2005/8/layout/orgChart1"/>
    <dgm:cxn modelId="{2317C193-5D93-4AF4-A8C4-2F26194E169F}" type="presParOf" srcId="{4A483711-AE80-47DE-A543-60920C4EEBEA}" destId="{F2006F35-85D1-4AE6-A257-26DCCF5EC58C}" srcOrd="1" destOrd="0" presId="urn:microsoft.com/office/officeart/2005/8/layout/orgChart1"/>
    <dgm:cxn modelId="{0769AE71-A3C0-4A03-9266-A29B6F94E9F8}" type="presParOf" srcId="{2D5C0DF1-9674-4ADF-A9AD-6FAC32E50D4B}" destId="{218CF1FE-86BC-4DCB-8642-DEE38A2AABB4}" srcOrd="1" destOrd="0" presId="urn:microsoft.com/office/officeart/2005/8/layout/orgChart1"/>
    <dgm:cxn modelId="{4F712AA4-AA3B-4AC1-830A-685BC3DD989A}" type="presParOf" srcId="{2D5C0DF1-9674-4ADF-A9AD-6FAC32E50D4B}" destId="{2413270E-69A7-4833-A964-AAD5159D1203}" srcOrd="2" destOrd="0" presId="urn:microsoft.com/office/officeart/2005/8/layout/orgChart1"/>
    <dgm:cxn modelId="{00A62C7F-D214-4469-97BF-49BDDAA6C283}" type="presParOf" srcId="{23E655B5-9DDA-4276-B60B-594E80B05FD7}" destId="{B5E07FBC-63F1-4B6F-B0C8-F9719BBC5D3A}" srcOrd="2" destOrd="0" presId="urn:microsoft.com/office/officeart/2005/8/layout/orgChart1"/>
    <dgm:cxn modelId="{F40253DF-31A1-480E-88D8-D36BAFD680FD}" type="presParOf" srcId="{23E655B5-9DDA-4276-B60B-594E80B05FD7}" destId="{2505D641-6094-47EE-A7BB-EAF2FA3DD420}" srcOrd="3" destOrd="0" presId="urn:microsoft.com/office/officeart/2005/8/layout/orgChart1"/>
    <dgm:cxn modelId="{8349EC19-8F99-49CF-88B6-3BEB57AE1A83}" type="presParOf" srcId="{2505D641-6094-47EE-A7BB-EAF2FA3DD420}" destId="{C5F4684C-35AA-4D64-BA08-33004848F9F6}" srcOrd="0" destOrd="0" presId="urn:microsoft.com/office/officeart/2005/8/layout/orgChart1"/>
    <dgm:cxn modelId="{344AB98D-F17F-42A8-A87B-6272750DEA29}" type="presParOf" srcId="{C5F4684C-35AA-4D64-BA08-33004848F9F6}" destId="{81776A63-856B-4EF9-85E1-B8CEF6F345A2}" srcOrd="0" destOrd="0" presId="urn:microsoft.com/office/officeart/2005/8/layout/orgChart1"/>
    <dgm:cxn modelId="{271B1127-F55D-4D95-A8F3-2E07CBAF3A8D}" type="presParOf" srcId="{C5F4684C-35AA-4D64-BA08-33004848F9F6}" destId="{7E17FDE6-B95C-445A-B909-DCA4DAE14090}" srcOrd="1" destOrd="0" presId="urn:microsoft.com/office/officeart/2005/8/layout/orgChart1"/>
    <dgm:cxn modelId="{6FB52BBB-94AC-42E4-ABEB-858CA880D1EC}" type="presParOf" srcId="{2505D641-6094-47EE-A7BB-EAF2FA3DD420}" destId="{5E7D80B9-52DF-4A2A-BF74-09DE24E9D8F1}" srcOrd="1" destOrd="0" presId="urn:microsoft.com/office/officeart/2005/8/layout/orgChart1"/>
    <dgm:cxn modelId="{D971464D-2C15-4FE9-B813-782F27B729EF}" type="presParOf" srcId="{2505D641-6094-47EE-A7BB-EAF2FA3DD420}" destId="{FA5AC164-BC0A-44D6-A8F1-97C20EEDB5D5}" srcOrd="2" destOrd="0" presId="urn:microsoft.com/office/officeart/2005/8/layout/orgChart1"/>
    <dgm:cxn modelId="{E06E2BF2-00E2-4662-A12C-303297065F6A}" type="presParOf" srcId="{9481EC21-B4C5-44B5-91AB-D78FFFDCDA65}" destId="{78261366-FFF9-4A2C-818D-F298520CFA7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3DA0E6-D1DD-43AB-987D-6858DC558D6A}">
      <dsp:nvSpPr>
        <dsp:cNvPr id="0" name=""/>
        <dsp:cNvSpPr/>
      </dsp:nvSpPr>
      <dsp:spPr>
        <a:xfrm>
          <a:off x="0" y="39424"/>
          <a:ext cx="10515600" cy="30244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5500" kern="1200"/>
            <a:t>Imunitní systém, poruchy imunitních reakcí, autoimunitní choroby</a:t>
          </a:r>
        </a:p>
      </dsp:txBody>
      <dsp:txXfrm>
        <a:off x="147641" y="187065"/>
        <a:ext cx="10220318" cy="27291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6CD50E-DC3F-462B-91C3-5B33DB7909A6}">
      <dsp:nvSpPr>
        <dsp:cNvPr id="0" name=""/>
        <dsp:cNvSpPr/>
      </dsp:nvSpPr>
      <dsp:spPr>
        <a:xfrm>
          <a:off x="0" y="3637003"/>
          <a:ext cx="10515600" cy="7143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 dirty="0"/>
            <a:t>Jakub Vlažný, Ústav patologie FN Brno</a:t>
          </a:r>
        </a:p>
      </dsp:txBody>
      <dsp:txXfrm>
        <a:off x="34871" y="3671874"/>
        <a:ext cx="10445858" cy="6445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E07FBC-63F1-4B6F-B0C8-F9719BBC5D3A}">
      <dsp:nvSpPr>
        <dsp:cNvPr id="0" name=""/>
        <dsp:cNvSpPr/>
      </dsp:nvSpPr>
      <dsp:spPr>
        <a:xfrm>
          <a:off x="5010159" y="1817327"/>
          <a:ext cx="2921472" cy="7369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520"/>
              </a:lnTo>
              <a:lnTo>
                <a:pt x="2921472" y="359520"/>
              </a:lnTo>
              <a:lnTo>
                <a:pt x="2921472" y="73691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853FB6-0101-48BF-A059-1E44D310BA1C}">
      <dsp:nvSpPr>
        <dsp:cNvPr id="0" name=""/>
        <dsp:cNvSpPr/>
      </dsp:nvSpPr>
      <dsp:spPr>
        <a:xfrm>
          <a:off x="2254630" y="1817327"/>
          <a:ext cx="2755528" cy="736911"/>
        </a:xfrm>
        <a:custGeom>
          <a:avLst/>
          <a:gdLst/>
          <a:ahLst/>
          <a:cxnLst/>
          <a:rect l="0" t="0" r="0" b="0"/>
          <a:pathLst>
            <a:path>
              <a:moveTo>
                <a:pt x="2755528" y="0"/>
              </a:moveTo>
              <a:lnTo>
                <a:pt x="2755528" y="359520"/>
              </a:lnTo>
              <a:lnTo>
                <a:pt x="0" y="359520"/>
              </a:lnTo>
              <a:lnTo>
                <a:pt x="0" y="73691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45E000-107D-48C9-9D2A-7D9C8BAAC82F}">
      <dsp:nvSpPr>
        <dsp:cNvPr id="0" name=""/>
        <dsp:cNvSpPr/>
      </dsp:nvSpPr>
      <dsp:spPr>
        <a:xfrm>
          <a:off x="3213060" y="20227"/>
          <a:ext cx="3594199" cy="17970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5100" kern="1200" dirty="0"/>
            <a:t>Imunita</a:t>
          </a:r>
        </a:p>
      </dsp:txBody>
      <dsp:txXfrm>
        <a:off x="3213060" y="20227"/>
        <a:ext cx="3594199" cy="1797099"/>
      </dsp:txXfrm>
    </dsp:sp>
    <dsp:sp modelId="{66D52BF8-D6AA-4DAA-9ECF-14ADB2FD3596}">
      <dsp:nvSpPr>
        <dsp:cNvPr id="0" name=""/>
        <dsp:cNvSpPr/>
      </dsp:nvSpPr>
      <dsp:spPr>
        <a:xfrm>
          <a:off x="457531" y="2554238"/>
          <a:ext cx="3594199" cy="17970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5100" kern="1200" dirty="0"/>
            <a:t>Nespecifická</a:t>
          </a:r>
        </a:p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5100" kern="1200" dirty="0"/>
            <a:t>(přirozená)</a:t>
          </a:r>
        </a:p>
      </dsp:txBody>
      <dsp:txXfrm>
        <a:off x="457531" y="2554238"/>
        <a:ext cx="3594199" cy="1797099"/>
      </dsp:txXfrm>
    </dsp:sp>
    <dsp:sp modelId="{81776A63-856B-4EF9-85E1-B8CEF6F345A2}">
      <dsp:nvSpPr>
        <dsp:cNvPr id="0" name=""/>
        <dsp:cNvSpPr/>
      </dsp:nvSpPr>
      <dsp:spPr>
        <a:xfrm>
          <a:off x="6134533" y="2554238"/>
          <a:ext cx="3594199" cy="17970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5100" kern="1200" dirty="0"/>
            <a:t>Specifická (získaná)</a:t>
          </a:r>
        </a:p>
      </dsp:txBody>
      <dsp:txXfrm>
        <a:off x="6134533" y="2554238"/>
        <a:ext cx="3594199" cy="17970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88BE5F-189F-4459-B189-1F06BCD64C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90B5F17-2E43-445E-8363-EFFA8BFA09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C4419CC-CE43-46E3-9433-E4C8E9BF5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E73DD-D4C1-4C59-87D0-B15BE269BED2}" type="datetimeFigureOut">
              <a:rPr lang="cs-CZ" smtClean="0"/>
              <a:t>17.04.2020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408D6AA-8920-416A-976A-7D29A7CB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B8D6B1A-486E-4D8C-8D6B-95A7ADCA1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DE7B-003D-448C-B716-01AC63D592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7438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7F2567-1BD6-402C-B9BA-3B7146AFC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4EE7BF5-E3B5-41B2-97DD-E3F41E8571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C9231E1-7FB0-42BB-8291-DDDBB4290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E73DD-D4C1-4C59-87D0-B15BE269BED2}" type="datetimeFigureOut">
              <a:rPr lang="cs-CZ" smtClean="0"/>
              <a:t>17.04.2020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92E1577-4D61-48A6-A75C-D76C869A0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3587526-A079-4F84-9230-DC5F78288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DE7B-003D-448C-B716-01AC63D592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1176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5AB116D-A6CF-4604-A40A-CE4BE94451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F289A27-A3BE-4101-B567-402A6363A0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C8F74F3-ED0B-4920-9DB5-9AB79C52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E73DD-D4C1-4C59-87D0-B15BE269BED2}" type="datetimeFigureOut">
              <a:rPr lang="cs-CZ" smtClean="0"/>
              <a:t>17.04.2020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7139E2E-4F63-42A1-A4C0-4FAF68BEA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5660478-8B89-4DE4-A898-1D5EA7E28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DE7B-003D-448C-B716-01AC63D592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9465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992773-C6F4-4C00-944B-5486AFF8C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C52620-AFD0-47A3-AB3D-C835E163B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2727D14-5FD4-41EF-82DA-C11BE41A2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E73DD-D4C1-4C59-87D0-B15BE269BED2}" type="datetimeFigureOut">
              <a:rPr lang="cs-CZ" smtClean="0"/>
              <a:t>17.04.2020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91F3A42-0A00-44A5-94A6-A235D35E8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04C5727-E71A-4E19-B0DB-F9EC0B027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DE7B-003D-448C-B716-01AC63D592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824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BCD8AD-CDA0-4A43-9593-79F39484D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6E3A085-3094-413B-A6F2-46185E34C5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5A2340B-6300-42F2-8F9C-BCE29FA08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E73DD-D4C1-4C59-87D0-B15BE269BED2}" type="datetimeFigureOut">
              <a:rPr lang="cs-CZ" smtClean="0"/>
              <a:t>17.04.2020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3D907BE-FE33-4C8D-A5FA-7A01F4841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B90EDF8-B557-4236-9BDC-5969C9FC2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DE7B-003D-448C-B716-01AC63D592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0870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BE4662-7BBB-4FB6-894D-2D8C88166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F5874F-5365-4697-A34A-514CCFB71D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72A980E-4593-4936-9FDC-7FB3D00C85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AB51270-F936-4482-9700-2A4A94D04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E73DD-D4C1-4C59-87D0-B15BE269BED2}" type="datetimeFigureOut">
              <a:rPr lang="cs-CZ" smtClean="0"/>
              <a:t>17.04.2020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44E699B-7AD5-412B-BF09-146796110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FE4011D-C4E7-4FD7-BC07-FF41AF18F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DE7B-003D-448C-B716-01AC63D592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7026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0C106B-A533-42AD-AAEA-7B5A2D335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A91A071-72AA-478C-A06C-0D3CAD032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ABC9A9D-8CE0-4D71-80D8-927AE32519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6D481C9-6349-48AE-ABE3-6C7EE120D4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0D636BA-292F-4CE1-B0D3-C00D72DB3A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B8DED94-AC89-4532-9D5B-C303EBE9A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E73DD-D4C1-4C59-87D0-B15BE269BED2}" type="datetimeFigureOut">
              <a:rPr lang="cs-CZ" smtClean="0"/>
              <a:t>17.04.2020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54F600F-A714-4134-BBEC-1826C472C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48C1C38-4A70-4839-B7C9-2A7C35291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DE7B-003D-448C-B716-01AC63D592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9718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A069BB-862A-4AF8-99CE-4F681DF91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3F72A72-B6B0-413B-A480-A0476B19D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E73DD-D4C1-4C59-87D0-B15BE269BED2}" type="datetimeFigureOut">
              <a:rPr lang="cs-CZ" smtClean="0"/>
              <a:t>17.04.2020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75C0DAD-3257-4365-94D6-7E43F0101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AA64965-4609-4D56-875A-AA794D9A4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DE7B-003D-448C-B716-01AC63D592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7311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6478485-2C22-456E-BC24-BBC2EBA2E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E73DD-D4C1-4C59-87D0-B15BE269BED2}" type="datetimeFigureOut">
              <a:rPr lang="cs-CZ" smtClean="0"/>
              <a:t>17.04.2020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DA56AC7-276E-4076-A336-154AFE9A5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BD98650-1808-4142-A3C0-2ABD31755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DE7B-003D-448C-B716-01AC63D592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6628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242A12-8493-4B23-9DB7-F3EA3623F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9AF1F9-D4ED-451E-9FFE-F81F01605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03389BA-A387-4AC2-BF5F-35A419F164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EA82E4A-C384-4D47-85CD-6D40849F3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E73DD-D4C1-4C59-87D0-B15BE269BED2}" type="datetimeFigureOut">
              <a:rPr lang="cs-CZ" smtClean="0"/>
              <a:t>17.04.2020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0DC5357-64F1-4BDC-98CE-4FD90FB89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666FC25-CDCF-44B8-A4CE-DC2B7EFA9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DE7B-003D-448C-B716-01AC63D592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3953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3F61DE-B129-4EE0-B561-B3EA45F04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9267A3F-55C9-42C0-85D4-810B4888FE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5D41D4F-AC65-4F2D-9984-91637BFAD1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3291DB1-7A85-4A38-A8E6-23A060DEA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E73DD-D4C1-4C59-87D0-B15BE269BED2}" type="datetimeFigureOut">
              <a:rPr lang="cs-CZ" smtClean="0"/>
              <a:t>17.04.2020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AEACE77-04C3-4991-8DDB-83286E411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3450C0D-15D5-490C-AB4A-929201AB2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DE7B-003D-448C-B716-01AC63D592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6702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AEAB415-B78C-48C8-B925-E4E27C017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9B55840-0251-439C-93DA-43D46CEB8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7FB40E7-A77A-42EA-94FC-A6787E4EA8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E73DD-D4C1-4C59-87D0-B15BE269BED2}" type="datetimeFigureOut">
              <a:rPr lang="cs-CZ" smtClean="0"/>
              <a:t>17.04.2020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497C39F-A64B-4A42-A30A-38FE711508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4F5ED8A-E17D-462A-B5CD-A469379413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8DE7B-003D-448C-B716-01AC63D592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5773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evelandclinicmeded.com/medicalpubs/diseasemanagement/dermatology/blistering-diseases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sciencedirect.com/topics/medicine-and-dentistry/exophthalmos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topics/medicine-and-dentistry/exophthalmos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sychiatryadvisor.com/home/depression-advisor/inflammation-is-it-the-link-between-rheumatoid-arthritis-and-depression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554FB32-8688-44AD-A15A-FB007C4B16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1125733"/>
              </p:ext>
            </p:extLst>
          </p:nvPr>
        </p:nvGraphicFramePr>
        <p:xfrm>
          <a:off x="838200" y="365125"/>
          <a:ext cx="10515600" cy="3063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8AC17660-AE35-40D9-8001-BF62D40C3F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757847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169151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2C538C-047A-4713-BB91-ECCE4CC2A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Buňky imunitního systému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2A0723-5530-42CF-8144-F7AF444839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Krevní buňky se diferencují z </a:t>
            </a:r>
            <a:r>
              <a:rPr lang="cs-CZ" dirty="0" err="1"/>
              <a:t>pluripotentních</a:t>
            </a:r>
            <a:r>
              <a:rPr lang="cs-CZ" dirty="0"/>
              <a:t> </a:t>
            </a:r>
            <a:r>
              <a:rPr lang="cs-CZ" dirty="0" err="1"/>
              <a:t>hemopoetických</a:t>
            </a:r>
            <a:r>
              <a:rPr lang="cs-CZ" dirty="0"/>
              <a:t> kmenových buněk</a:t>
            </a:r>
          </a:p>
          <a:p>
            <a:r>
              <a:rPr lang="cs-CZ" dirty="0" err="1"/>
              <a:t>Pluripotentní</a:t>
            </a:r>
            <a:r>
              <a:rPr lang="cs-CZ" dirty="0"/>
              <a:t> buňky se dělí na dva typy </a:t>
            </a:r>
            <a:r>
              <a:rPr lang="cs-CZ" dirty="0" err="1"/>
              <a:t>multipotentních</a:t>
            </a:r>
            <a:r>
              <a:rPr lang="cs-CZ" dirty="0"/>
              <a:t> buněk (myeloidní a lymfoidní </a:t>
            </a:r>
            <a:r>
              <a:rPr lang="cs-CZ" dirty="0" err="1"/>
              <a:t>progenitorové</a:t>
            </a:r>
            <a:r>
              <a:rPr lang="cs-CZ" dirty="0"/>
              <a:t> buňky)</a:t>
            </a:r>
          </a:p>
          <a:p>
            <a:r>
              <a:rPr lang="cs-CZ" dirty="0"/>
              <a:t>Buňky se dále diferencují až v jednotlivé zralé elementy</a:t>
            </a:r>
          </a:p>
          <a:p>
            <a:r>
              <a:rPr lang="cs-CZ" dirty="0"/>
              <a:t>Linie:</a:t>
            </a:r>
          </a:p>
          <a:p>
            <a:pPr lvl="1"/>
            <a:r>
              <a:rPr lang="cs-CZ" b="1" dirty="0">
                <a:solidFill>
                  <a:schemeClr val="accent1"/>
                </a:solidFill>
              </a:rPr>
              <a:t>Myeloidní</a:t>
            </a:r>
          </a:p>
          <a:p>
            <a:pPr lvl="2"/>
            <a:r>
              <a:rPr lang="cs-CZ" dirty="0"/>
              <a:t>Monocyty (v tkáni makrofágy), granulocyty (neutrofilní, eosinofilní, bazofilní)</a:t>
            </a:r>
          </a:p>
          <a:p>
            <a:pPr lvl="2"/>
            <a:r>
              <a:rPr lang="cs-CZ" dirty="0"/>
              <a:t>Dále erytrocyt a trombocyty</a:t>
            </a:r>
          </a:p>
          <a:p>
            <a:pPr lvl="1"/>
            <a:r>
              <a:rPr lang="cs-CZ" b="1" dirty="0">
                <a:solidFill>
                  <a:schemeClr val="accent1"/>
                </a:solidFill>
              </a:rPr>
              <a:t>Lymfoidní</a:t>
            </a:r>
          </a:p>
          <a:p>
            <a:pPr lvl="2"/>
            <a:r>
              <a:rPr lang="cs-CZ" dirty="0"/>
              <a:t>B-lymfocyty</a:t>
            </a:r>
          </a:p>
          <a:p>
            <a:pPr lvl="2"/>
            <a:r>
              <a:rPr lang="cs-CZ" dirty="0"/>
              <a:t>T-lymfocyty</a:t>
            </a:r>
          </a:p>
          <a:p>
            <a:pPr lvl="2"/>
            <a:r>
              <a:rPr lang="cs-CZ" dirty="0"/>
              <a:t>NK-buňky (přirození </a:t>
            </a:r>
            <a:r>
              <a:rPr lang="cs-CZ" dirty="0" err="1"/>
              <a:t>zabiječi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65606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C818B969-DF60-4E4F-8E18-78407832F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850" y="37783"/>
            <a:ext cx="9544050" cy="6368074"/>
          </a:xfrm>
          <a:prstGeom prst="rect">
            <a:avLst/>
          </a:prstGeom>
        </p:spPr>
      </p:pic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31C74A9-DB61-4856-BF86-76A1547F94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5175" y="6405857"/>
            <a:ext cx="10515600" cy="542290"/>
          </a:xfrm>
        </p:spPr>
        <p:txBody>
          <a:bodyPr>
            <a:normAutofit/>
          </a:bodyPr>
          <a:lstStyle/>
          <a:p>
            <a:r>
              <a:rPr lang="cs-CZ" sz="1400" dirty="0">
                <a:solidFill>
                  <a:schemeClr val="tx1"/>
                </a:solidFill>
              </a:rPr>
              <a:t>Zdroj: cs.wikipedia.org</a:t>
            </a:r>
          </a:p>
        </p:txBody>
      </p:sp>
    </p:spTree>
    <p:extLst>
      <p:ext uri="{BB962C8B-B14F-4D97-AF65-F5344CB8AC3E}">
        <p14:creationId xmlns:p14="http://schemas.microsoft.com/office/powerpoint/2010/main" val="3963603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4667FA-2260-41A8-AA98-754E1E624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dirty="0">
                <a:solidFill>
                  <a:schemeClr val="accent1"/>
                </a:solidFill>
              </a:rPr>
              <a:t>Onemocnění imunitního systému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8B4F31-783B-435B-92C9-D76A53A70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4675"/>
            <a:ext cx="10515600" cy="4351338"/>
          </a:xfrm>
        </p:spPr>
        <p:txBody>
          <a:bodyPr/>
          <a:lstStyle/>
          <a:p>
            <a:r>
              <a:rPr lang="cs-CZ" b="1" dirty="0"/>
              <a:t>Hypersenzitivní reakce </a:t>
            </a:r>
            <a:r>
              <a:rPr lang="cs-CZ" dirty="0"/>
              <a:t>– poškození tkání nadměrnou imunitní reakcí</a:t>
            </a:r>
          </a:p>
          <a:p>
            <a:endParaRPr lang="cs-CZ" dirty="0"/>
          </a:p>
          <a:p>
            <a:r>
              <a:rPr lang="cs-CZ" b="1" dirty="0"/>
              <a:t>Autoimunitní onemocnění </a:t>
            </a:r>
            <a:r>
              <a:rPr lang="cs-CZ" dirty="0"/>
              <a:t>– imunitní reakce pro vlastním antigenům</a:t>
            </a:r>
          </a:p>
          <a:p>
            <a:endParaRPr lang="cs-CZ" dirty="0"/>
          </a:p>
          <a:p>
            <a:r>
              <a:rPr lang="cs-CZ" b="1" dirty="0"/>
              <a:t>Imunodeficience</a:t>
            </a:r>
            <a:r>
              <a:rPr lang="cs-CZ" dirty="0"/>
              <a:t> – snížení imunity, zvýšená náchylnost k infekcím a nádorovým onemocněním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2950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E1C4A4-EAE2-4087-9F86-25D808097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Hypersenzitivní (imunopatologické) reakce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CCAE19-735E-4CC1-AC8C-4F1CF872E9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I. typu (anafylaktická)</a:t>
            </a:r>
          </a:p>
          <a:p>
            <a:pPr lvl="1"/>
            <a:r>
              <a:rPr lang="cs-CZ" dirty="0"/>
              <a:t>Zprostředkována protilátkami </a:t>
            </a:r>
            <a:r>
              <a:rPr lang="cs-CZ" dirty="0" err="1"/>
              <a:t>IgE</a:t>
            </a:r>
            <a:endParaRPr lang="cs-CZ" dirty="0"/>
          </a:p>
          <a:p>
            <a:pPr lvl="1"/>
            <a:r>
              <a:rPr lang="cs-CZ" dirty="0"/>
              <a:t>Nastává po kontaktu s alergenem (většinou přes kůži či sliznici)</a:t>
            </a:r>
          </a:p>
          <a:p>
            <a:pPr lvl="1"/>
            <a:r>
              <a:rPr lang="cs-CZ" dirty="0" err="1"/>
              <a:t>IgE</a:t>
            </a:r>
            <a:r>
              <a:rPr lang="cs-CZ" dirty="0"/>
              <a:t> protilátky se navážou na žírné buňky a uvolní se primární mediátory zánětu (histamin, heparin)</a:t>
            </a:r>
          </a:p>
          <a:p>
            <a:pPr lvl="1"/>
            <a:r>
              <a:rPr lang="cs-CZ" dirty="0"/>
              <a:t>Následuje syntéza sekundárních mediátorů (kyselina arachidonová)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Výsledek:</a:t>
            </a:r>
          </a:p>
          <a:p>
            <a:pPr lvl="2"/>
            <a:r>
              <a:rPr lang="cs-CZ" dirty="0"/>
              <a:t>Lokální reakce – alergická rýma, kopřivka, bronchiální astma, konjunktivitida</a:t>
            </a:r>
          </a:p>
          <a:p>
            <a:pPr lvl="2"/>
            <a:r>
              <a:rPr lang="cs-CZ" dirty="0"/>
              <a:t>Systémová reakce – anafylaktický šok</a:t>
            </a:r>
          </a:p>
        </p:txBody>
      </p:sp>
    </p:spTree>
    <p:extLst>
      <p:ext uri="{BB962C8B-B14F-4D97-AF65-F5344CB8AC3E}">
        <p14:creationId xmlns:p14="http://schemas.microsoft.com/office/powerpoint/2010/main" val="4026040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B23961-62B8-4EA3-94BB-D8B7A193C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6075"/>
            <a:ext cx="10515600" cy="1325563"/>
          </a:xfrm>
        </p:spPr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Hypersenzitivní (imunopatologické) reakce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F3E328-377E-4A36-8867-1DD7F363C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02187"/>
          </a:xfrm>
        </p:spPr>
        <p:txBody>
          <a:bodyPr>
            <a:normAutofit fontScale="92500" lnSpcReduction="10000"/>
          </a:bodyPr>
          <a:lstStyle/>
          <a:p>
            <a:r>
              <a:rPr lang="cs-CZ" dirty="0">
                <a:solidFill>
                  <a:schemeClr val="accent1"/>
                </a:solidFill>
              </a:rPr>
              <a:t>II. typu (cytotoxická)</a:t>
            </a:r>
          </a:p>
          <a:p>
            <a:pPr lvl="1"/>
            <a:r>
              <a:rPr lang="cs-CZ" dirty="0"/>
              <a:t>Humorální reakce, založená na protilátkách typu </a:t>
            </a:r>
            <a:r>
              <a:rPr lang="cs-CZ" dirty="0" err="1"/>
              <a:t>IgM</a:t>
            </a:r>
            <a:r>
              <a:rPr lang="cs-CZ" dirty="0"/>
              <a:t> a </a:t>
            </a:r>
            <a:r>
              <a:rPr lang="cs-CZ" dirty="0" err="1"/>
              <a:t>IgG</a:t>
            </a:r>
            <a:r>
              <a:rPr lang="cs-CZ" dirty="0"/>
              <a:t> a následné aktivaci cytotoxických leukocytů</a:t>
            </a:r>
          </a:p>
          <a:p>
            <a:pPr lvl="1"/>
            <a:r>
              <a:rPr lang="cs-CZ" dirty="0"/>
              <a:t>tento typ reakce je vyvolán protilátkami proti antigenům lokalizovaných na buněčných površích</a:t>
            </a:r>
          </a:p>
          <a:p>
            <a:pPr lvl="1"/>
            <a:r>
              <a:rPr lang="cs-CZ" dirty="0"/>
              <a:t>U některých imunopatologických stavů protilátky nevedou k zániku buňky, ale k funkční poruše obsazením receptoru (s následnou stimulací nebo blokací receptoru)</a:t>
            </a:r>
          </a:p>
          <a:p>
            <a:pPr lvl="1"/>
            <a:r>
              <a:rPr lang="cs-CZ" dirty="0"/>
              <a:t>Příklad:</a:t>
            </a:r>
          </a:p>
          <a:p>
            <a:pPr lvl="2"/>
            <a:r>
              <a:rPr lang="cs-CZ" dirty="0"/>
              <a:t>Transfuzní reakce: Při transfuzi krvinek A do příjemce B dochází k navázání protilátek a k aktivaci komplementu. To vede k lýze cizích krvinek.</a:t>
            </a:r>
          </a:p>
          <a:p>
            <a:pPr lvl="2"/>
            <a:r>
              <a:rPr lang="cs-CZ" dirty="0"/>
              <a:t>Hemolytická nemoc novorozence: Je způsobena protilátkami proti antigenu </a:t>
            </a:r>
            <a:r>
              <a:rPr lang="cs-CZ" dirty="0" err="1"/>
              <a:t>RhD</a:t>
            </a:r>
            <a:r>
              <a:rPr lang="cs-CZ" dirty="0"/>
              <a:t>, pokud je matka </a:t>
            </a:r>
            <a:r>
              <a:rPr lang="cs-CZ" dirty="0" err="1"/>
              <a:t>RhD</a:t>
            </a:r>
            <a:r>
              <a:rPr lang="cs-CZ" dirty="0"/>
              <a:t>- a plod </a:t>
            </a:r>
            <a:r>
              <a:rPr lang="cs-CZ" dirty="0" err="1"/>
              <a:t>RhD</a:t>
            </a:r>
            <a:r>
              <a:rPr lang="cs-CZ" dirty="0"/>
              <a:t>+ a matka byla předtím imunizována proti </a:t>
            </a:r>
            <a:r>
              <a:rPr lang="cs-CZ" dirty="0" err="1"/>
              <a:t>RhD</a:t>
            </a:r>
            <a:r>
              <a:rPr lang="cs-CZ" dirty="0"/>
              <a:t>. Dochází k přechodu </a:t>
            </a:r>
            <a:r>
              <a:rPr lang="cs-CZ" dirty="0" err="1"/>
              <a:t>IgG</a:t>
            </a:r>
            <a:r>
              <a:rPr lang="cs-CZ" dirty="0"/>
              <a:t> protilátek přes placentu a hemolýze fetálních erytrocytů (rozvíjí se ikterus).</a:t>
            </a:r>
          </a:p>
          <a:p>
            <a:pPr lvl="2"/>
            <a:r>
              <a:rPr lang="cs-CZ" dirty="0"/>
              <a:t>Autoimunitní choroby: </a:t>
            </a:r>
            <a:r>
              <a:rPr lang="cs-CZ" dirty="0" err="1"/>
              <a:t>cytotoxcické</a:t>
            </a:r>
            <a:r>
              <a:rPr lang="cs-CZ" dirty="0"/>
              <a:t> </a:t>
            </a:r>
            <a:r>
              <a:rPr lang="cs-CZ" dirty="0" err="1"/>
              <a:t>prolilátky</a:t>
            </a:r>
            <a:r>
              <a:rPr lang="cs-CZ" dirty="0"/>
              <a:t> (ničí danou tkáň), blokující nebo stimulující protilátky (blokují nebo stimulují funkci daného orgánu)</a:t>
            </a:r>
          </a:p>
        </p:txBody>
      </p:sp>
    </p:spTree>
    <p:extLst>
      <p:ext uri="{BB962C8B-B14F-4D97-AF65-F5344CB8AC3E}">
        <p14:creationId xmlns:p14="http://schemas.microsoft.com/office/powerpoint/2010/main" val="660988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41BFE8-DE02-4BDD-B01D-5268F8639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Hypersenzitivní (imunopatologické) reakce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E09031-19D7-4B3F-A37C-82645FB3A6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III. typu (</a:t>
            </a:r>
            <a:r>
              <a:rPr lang="cs-CZ" dirty="0" err="1">
                <a:solidFill>
                  <a:schemeClr val="accent1"/>
                </a:solidFill>
              </a:rPr>
              <a:t>imunokomplexová</a:t>
            </a:r>
            <a:r>
              <a:rPr lang="cs-CZ" dirty="0">
                <a:solidFill>
                  <a:schemeClr val="accent1"/>
                </a:solidFill>
              </a:rPr>
              <a:t>)</a:t>
            </a:r>
          </a:p>
          <a:p>
            <a:pPr lvl="1"/>
            <a:r>
              <a:rPr lang="cs-CZ" dirty="0"/>
              <a:t>Způsobena protilátkami </a:t>
            </a:r>
            <a:r>
              <a:rPr lang="cs-CZ" dirty="0" err="1"/>
              <a:t>IgG</a:t>
            </a:r>
            <a:endParaRPr lang="cs-CZ" dirty="0"/>
          </a:p>
          <a:p>
            <a:pPr lvl="1"/>
            <a:r>
              <a:rPr lang="cs-CZ" dirty="0"/>
              <a:t>Spojením protilátky a antigenu vzniká </a:t>
            </a:r>
            <a:r>
              <a:rPr lang="cs-CZ" dirty="0" err="1"/>
              <a:t>imunukomplex</a:t>
            </a:r>
            <a:endParaRPr lang="cs-CZ" dirty="0"/>
          </a:p>
          <a:p>
            <a:pPr lvl="1"/>
            <a:r>
              <a:rPr lang="cs-CZ" dirty="0"/>
              <a:t>Při nadbytečném množství imunokomplexů se nestíhají odstraňovat pomocí makrofágů, mohou se hromadit a poškozovat tkáně</a:t>
            </a:r>
          </a:p>
          <a:p>
            <a:pPr lvl="1"/>
            <a:r>
              <a:rPr lang="cs-CZ" dirty="0"/>
              <a:t>Typicky jsou poškozeny ledviny (glomerulonefritidy), cévy (vaskulitidy) a klouby (artritidy)</a:t>
            </a:r>
          </a:p>
          <a:p>
            <a:pPr lvl="1"/>
            <a:r>
              <a:rPr lang="cs-CZ" dirty="0"/>
              <a:t>Další příklady: lupus </a:t>
            </a:r>
            <a:r>
              <a:rPr lang="cs-CZ" dirty="0" err="1"/>
              <a:t>erythematodes</a:t>
            </a:r>
            <a:r>
              <a:rPr lang="cs-CZ" dirty="0"/>
              <a:t>, revmatoidní artritida, </a:t>
            </a:r>
            <a:r>
              <a:rPr lang="cs-CZ" dirty="0" err="1"/>
              <a:t>Arthusův</a:t>
            </a:r>
            <a:r>
              <a:rPr lang="cs-CZ" dirty="0"/>
              <a:t> fenomén (lokální nekróza kůže v místě opakované injekce antigenu)</a:t>
            </a:r>
          </a:p>
        </p:txBody>
      </p:sp>
    </p:spTree>
    <p:extLst>
      <p:ext uri="{BB962C8B-B14F-4D97-AF65-F5344CB8AC3E}">
        <p14:creationId xmlns:p14="http://schemas.microsoft.com/office/powerpoint/2010/main" val="832031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243623-44AB-4B17-BFF9-37084C130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Hypersenzitivní (imunopatologické) reakce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0ACF9B-F926-4D42-8BB6-C7596D485C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IV. typu (opožděná)</a:t>
            </a:r>
          </a:p>
          <a:p>
            <a:pPr lvl="1"/>
            <a:r>
              <a:rPr lang="cs-CZ" dirty="0"/>
              <a:t>Zprostředkována T-lymfocyty</a:t>
            </a:r>
          </a:p>
          <a:p>
            <a:pPr lvl="1"/>
            <a:r>
              <a:rPr lang="cs-CZ" dirty="0"/>
              <a:t>Nadměrná dlouhotrvající stimulace makrofágů pomocí T-lymfocytů</a:t>
            </a:r>
          </a:p>
          <a:p>
            <a:pPr lvl="1"/>
            <a:r>
              <a:rPr lang="cs-CZ" dirty="0"/>
              <a:t>Makrofágy se spojují v obrovské buňky </a:t>
            </a:r>
          </a:p>
          <a:p>
            <a:pPr lvl="1"/>
            <a:r>
              <a:rPr lang="cs-CZ" dirty="0"/>
              <a:t>Dochází k destrukci tkáně a vzniku nekrózy</a:t>
            </a:r>
          </a:p>
          <a:p>
            <a:pPr lvl="1"/>
            <a:r>
              <a:rPr lang="cs-CZ" dirty="0"/>
              <a:t>Příklady: TBC, lepra, plísně, paraziti</a:t>
            </a:r>
          </a:p>
        </p:txBody>
      </p:sp>
    </p:spTree>
    <p:extLst>
      <p:ext uri="{BB962C8B-B14F-4D97-AF65-F5344CB8AC3E}">
        <p14:creationId xmlns:p14="http://schemas.microsoft.com/office/powerpoint/2010/main" val="39929448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863AE8-78B1-495E-A245-AB318CC69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1"/>
                </a:solidFill>
              </a:rPr>
              <a:t>Autoimunitní choroby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1D2231-38AB-4DE0-BE09-3D3B3B96D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89500"/>
          </a:xfrm>
        </p:spPr>
        <p:txBody>
          <a:bodyPr/>
          <a:lstStyle/>
          <a:p>
            <a:r>
              <a:rPr lang="cs-CZ" dirty="0"/>
              <a:t>imunitní odpověď organismu na své vlastní složky – </a:t>
            </a:r>
            <a:r>
              <a:rPr lang="cs-CZ" i="1" dirty="0" err="1"/>
              <a:t>autoantigeny</a:t>
            </a:r>
            <a:endParaRPr lang="cs-CZ" i="1" dirty="0"/>
          </a:p>
          <a:p>
            <a:r>
              <a:rPr lang="cs-CZ" dirty="0"/>
              <a:t>Imunitní reakce na takový antigen je humorální i buněčně zprostředkovaná</a:t>
            </a:r>
          </a:p>
          <a:p>
            <a:r>
              <a:rPr lang="cs-CZ" dirty="0"/>
              <a:t>lze prokázat přítomnost autoprotilátek a </a:t>
            </a:r>
            <a:r>
              <a:rPr lang="cs-CZ" dirty="0" err="1"/>
              <a:t>autoreaktivních</a:t>
            </a:r>
            <a:r>
              <a:rPr lang="cs-CZ" dirty="0"/>
              <a:t> T-lymfocytů, které poškozují tkáně organismu, tak se vyvíjí autoimunitní onemocnění</a:t>
            </a:r>
          </a:p>
          <a:p>
            <a:r>
              <a:rPr lang="cs-CZ" dirty="0"/>
              <a:t>Typicky postihují mladé ženy</a:t>
            </a:r>
          </a:p>
          <a:p>
            <a:r>
              <a:rPr lang="cs-CZ" dirty="0"/>
              <a:t>Obecné projevy: destrukce určitých typů buněk, atrofie a fibróza orgánů, lymfocytární zánětlivé infiltráty</a:t>
            </a:r>
          </a:p>
          <a:p>
            <a:r>
              <a:rPr lang="cs-CZ" dirty="0"/>
              <a:t>Může být postižen konkrétní orgán či více systémů</a:t>
            </a:r>
          </a:p>
        </p:txBody>
      </p:sp>
    </p:spTree>
    <p:extLst>
      <p:ext uri="{BB962C8B-B14F-4D97-AF65-F5344CB8AC3E}">
        <p14:creationId xmlns:p14="http://schemas.microsoft.com/office/powerpoint/2010/main" val="8037964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737276-6FC9-494C-BD1B-02190D62E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Orgánově specifická autoimunitní onemocnění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DD1007-E4FF-4182-8757-77FE167060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err="1"/>
              <a:t>Goodpastureův</a:t>
            </a:r>
            <a:r>
              <a:rPr lang="cs-CZ" b="1" dirty="0"/>
              <a:t> syndrom:</a:t>
            </a:r>
          </a:p>
          <a:p>
            <a:pPr lvl="1"/>
            <a:r>
              <a:rPr lang="cs-CZ" dirty="0"/>
              <a:t>Protilátky </a:t>
            </a:r>
            <a:r>
              <a:rPr lang="cs-CZ" dirty="0" err="1"/>
              <a:t>IgG</a:t>
            </a:r>
            <a:r>
              <a:rPr lang="cs-CZ" dirty="0"/>
              <a:t> proti bazální membráně ledvinných glomerulů a plicních alveolů</a:t>
            </a:r>
          </a:p>
          <a:p>
            <a:pPr lvl="1"/>
            <a:r>
              <a:rPr lang="cs-CZ" dirty="0"/>
              <a:t>Rozvoj nefritidy a plicní postižení s krvácením</a:t>
            </a:r>
          </a:p>
          <a:p>
            <a:r>
              <a:rPr lang="cs-CZ" b="1" dirty="0" err="1"/>
              <a:t>Perniciozní</a:t>
            </a:r>
            <a:r>
              <a:rPr lang="cs-CZ" b="1" dirty="0"/>
              <a:t> anémie:</a:t>
            </a:r>
          </a:p>
          <a:p>
            <a:pPr lvl="1"/>
            <a:r>
              <a:rPr lang="cs-CZ" dirty="0"/>
              <a:t>Protilátky proti vnitřnímu faktoru, který je nezbytný pro vstřebávání vit. B12</a:t>
            </a:r>
          </a:p>
          <a:p>
            <a:pPr lvl="1"/>
            <a:r>
              <a:rPr lang="cs-CZ" dirty="0"/>
              <a:t>B12 je potřebný pro syntézu DNA</a:t>
            </a:r>
          </a:p>
          <a:p>
            <a:pPr lvl="1"/>
            <a:r>
              <a:rPr lang="cs-CZ" dirty="0"/>
              <a:t>Projevy: atrofie žaludeční sliznice, megaloblastická anémie</a:t>
            </a:r>
          </a:p>
          <a:p>
            <a:r>
              <a:rPr lang="cs-CZ" b="1" dirty="0"/>
              <a:t>Autoimunitní hemolytická anémie:</a:t>
            </a:r>
          </a:p>
          <a:p>
            <a:pPr lvl="1"/>
            <a:r>
              <a:rPr lang="cs-CZ" dirty="0"/>
              <a:t>Protilátky proti antigenům vlastních erytrocytů s jejich následným zničením</a:t>
            </a:r>
          </a:p>
          <a:p>
            <a:pPr lvl="1"/>
            <a:r>
              <a:rPr lang="cs-CZ" dirty="0"/>
              <a:t>Může se jednat o protilátky závislé na teplotě (tepelné protilátky reagující při teplotě 37°C, nebo chladové protilátky reagující na periferii končetin)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03473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737276-6FC9-494C-BD1B-02190D62E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Orgánově specifická autoimunitní onemocnění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DD1007-E4FF-4182-8757-77FE16706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98850"/>
          </a:xfrm>
        </p:spPr>
        <p:txBody>
          <a:bodyPr>
            <a:normAutofit/>
          </a:bodyPr>
          <a:lstStyle/>
          <a:p>
            <a:r>
              <a:rPr lang="cs-CZ" b="1" dirty="0" err="1"/>
              <a:t>Pemphigus</a:t>
            </a:r>
            <a:r>
              <a:rPr lang="cs-CZ" b="1" dirty="0"/>
              <a:t> </a:t>
            </a:r>
            <a:r>
              <a:rPr lang="cs-CZ" b="1" dirty="0" err="1"/>
              <a:t>vulgaris</a:t>
            </a:r>
            <a:r>
              <a:rPr lang="cs-CZ" b="1" dirty="0"/>
              <a:t>:</a:t>
            </a:r>
          </a:p>
          <a:p>
            <a:pPr lvl="1"/>
            <a:r>
              <a:rPr lang="cs-CZ" dirty="0"/>
              <a:t>Protilátky proti buněčným spojům (desmozomům) v kůži</a:t>
            </a:r>
          </a:p>
          <a:p>
            <a:pPr lvl="1"/>
            <a:r>
              <a:rPr lang="cs-CZ" dirty="0"/>
              <a:t>Tvorba rozsáhlých puchýřů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31C930D-0D2F-46C4-A375-EEF20FBF8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4925" y="2689293"/>
            <a:ext cx="5562599" cy="4168707"/>
          </a:xfrm>
          <a:prstGeom prst="rect">
            <a:avLst/>
          </a:prstGeom>
        </p:spPr>
      </p:pic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A3C6166C-0E7D-4019-A0CA-8FCF0A43E463}"/>
              </a:ext>
            </a:extLst>
          </p:cNvPr>
          <p:cNvSpPr txBox="1">
            <a:spLocks/>
          </p:cNvSpPr>
          <p:nvPr/>
        </p:nvSpPr>
        <p:spPr>
          <a:xfrm>
            <a:off x="1676400" y="6440521"/>
            <a:ext cx="10515600" cy="834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/>
              <a:t>Zdroj: www.clevelandclinicmeded.com</a:t>
            </a:r>
            <a:endParaRPr lang="cs-CZ" sz="1400" dirty="0">
              <a:hlinkClick r:id="rId3"/>
            </a:endParaRPr>
          </a:p>
          <a:p>
            <a:endParaRPr lang="cs-CZ" sz="2000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7557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82E11F6-EFBB-4F93-A470-4DAD98B54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dirty="0">
                <a:solidFill>
                  <a:schemeClr val="accent1"/>
                </a:solidFill>
              </a:rPr>
              <a:t>Imunitní systém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282A7C8-C2F7-4F44-A516-5D0CAF79CB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Obranný adaptační mechanismus, kterým se živý organismus brání proti cizorodým nebo neadekvátním vlastním agens</a:t>
            </a:r>
          </a:p>
          <a:p>
            <a:r>
              <a:rPr lang="cs-CZ" dirty="0"/>
              <a:t>Orgány imunitního systému: kostní dřeň, thymus, lymfatické uzliny, tonzily, lymfatický aparát střeva a sliznic</a:t>
            </a:r>
          </a:p>
          <a:p>
            <a:r>
              <a:rPr lang="cs-CZ" dirty="0"/>
              <a:t>Základní pojmy:</a:t>
            </a:r>
          </a:p>
          <a:p>
            <a:pPr lvl="1"/>
            <a:r>
              <a:rPr lang="cs-CZ" dirty="0"/>
              <a:t>Obranyschopnost – chrání proti patogenním mikroorganismům</a:t>
            </a:r>
          </a:p>
          <a:p>
            <a:pPr lvl="1"/>
            <a:r>
              <a:rPr lang="cs-CZ" dirty="0" err="1"/>
              <a:t>Autotolerance</a:t>
            </a:r>
            <a:r>
              <a:rPr lang="cs-CZ" dirty="0"/>
              <a:t> – rozpoznává vlastní tkáně</a:t>
            </a:r>
          </a:p>
          <a:p>
            <a:pPr lvl="1"/>
            <a:r>
              <a:rPr lang="cs-CZ" dirty="0"/>
              <a:t>Imunitní dohled – rozpoznává staré, poškozené a mutované buňky</a:t>
            </a:r>
          </a:p>
          <a:p>
            <a:pPr lvl="1"/>
            <a:r>
              <a:rPr lang="cs-CZ" dirty="0"/>
              <a:t>Antigeny – látky, které imunitní systém rozpoznává a reaguje na ně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96033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737276-6FC9-494C-BD1B-02190D62E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Orgánově specifická autoimunitní onemocnění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DD1007-E4FF-4182-8757-77FE167060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err="1"/>
              <a:t>Myasthenia</a:t>
            </a:r>
            <a:r>
              <a:rPr lang="cs-CZ" b="1" dirty="0"/>
              <a:t> gravis:</a:t>
            </a:r>
          </a:p>
          <a:p>
            <a:pPr lvl="1"/>
            <a:r>
              <a:rPr lang="cs-CZ" dirty="0"/>
              <a:t>Protilátky proti acetylcholinovým receptorům neuromuskulárních plotének</a:t>
            </a:r>
          </a:p>
          <a:p>
            <a:pPr lvl="1"/>
            <a:r>
              <a:rPr lang="cs-CZ" dirty="0"/>
              <a:t>Svalová slabost</a:t>
            </a:r>
          </a:p>
          <a:p>
            <a:r>
              <a:rPr lang="cs-CZ" b="1" dirty="0" err="1"/>
              <a:t>Gravesova</a:t>
            </a:r>
            <a:r>
              <a:rPr lang="cs-CZ" b="1" dirty="0"/>
              <a:t> nemoc:</a:t>
            </a:r>
          </a:p>
          <a:p>
            <a:pPr lvl="1"/>
            <a:r>
              <a:rPr lang="cs-CZ" dirty="0"/>
              <a:t>Stimulační účinek protilátek navázaných na receptor TSH (</a:t>
            </a:r>
            <a:r>
              <a:rPr lang="cs-CZ" dirty="0" err="1"/>
              <a:t>thyreoideu</a:t>
            </a:r>
            <a:r>
              <a:rPr lang="cs-CZ" dirty="0"/>
              <a:t> stimulující hormon)</a:t>
            </a:r>
          </a:p>
          <a:p>
            <a:pPr lvl="1"/>
            <a:r>
              <a:rPr lang="cs-CZ" dirty="0"/>
              <a:t>Nadprodukce hormonů štítné žlázy – </a:t>
            </a:r>
            <a:r>
              <a:rPr lang="cs-CZ" dirty="0" err="1"/>
              <a:t>thyreotoxikóza</a:t>
            </a:r>
            <a:endParaRPr lang="cs-CZ" dirty="0"/>
          </a:p>
          <a:p>
            <a:pPr lvl="1"/>
            <a:r>
              <a:rPr lang="cs-CZ" dirty="0"/>
              <a:t>projevy: Zvýšený metabolismus (zvýšená teplota, třes, tachykardie, palpitace, pocení, hubnutí, exoftalmus)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27177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FEE8142-2BE1-4399-99A6-79DF660187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5753099"/>
            <a:ext cx="5181600" cy="466726"/>
          </a:xfrm>
        </p:spPr>
        <p:txBody>
          <a:bodyPr>
            <a:normAutofit lnSpcReduction="10000"/>
          </a:bodyPr>
          <a:lstStyle/>
          <a:p>
            <a:r>
              <a:rPr lang="cs-CZ" dirty="0"/>
              <a:t>Exoftalmus u </a:t>
            </a:r>
            <a:r>
              <a:rPr lang="cs-CZ" dirty="0" err="1"/>
              <a:t>thyreotoxikózy</a:t>
            </a:r>
            <a:endParaRPr 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D7A71C48-4A1D-43D1-A3A6-B010266856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35330" y="5753099"/>
            <a:ext cx="5181600" cy="638969"/>
          </a:xfrm>
        </p:spPr>
        <p:txBody>
          <a:bodyPr>
            <a:normAutofit lnSpcReduction="10000"/>
          </a:bodyPr>
          <a:lstStyle/>
          <a:p>
            <a:r>
              <a:rPr lang="cs-CZ" dirty="0"/>
              <a:t>Pokles víčka u </a:t>
            </a:r>
            <a:r>
              <a:rPr lang="cs-CZ" dirty="0" err="1"/>
              <a:t>myasthenie</a:t>
            </a:r>
            <a:r>
              <a:rPr lang="cs-CZ" dirty="0"/>
              <a:t> gravis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B5F90CD-33C5-40BA-9063-E6A8FF084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902" y="1320006"/>
            <a:ext cx="4479210" cy="421798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D14DF91F-9187-49C0-B6BC-9D9387F45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1737" y="2259806"/>
            <a:ext cx="4962525" cy="2924175"/>
          </a:xfrm>
          <a:prstGeom prst="rect">
            <a:avLst/>
          </a:prstGeom>
        </p:spPr>
      </p:pic>
      <p:sp>
        <p:nvSpPr>
          <p:cNvPr id="10" name="Zástupný obsah 5">
            <a:extLst>
              <a:ext uri="{FF2B5EF4-FFF2-40B4-BE49-F238E27FC236}">
                <a16:creationId xmlns:a16="http://schemas.microsoft.com/office/drawing/2014/main" id="{B93D501C-711C-4B27-9238-88C1930784F1}"/>
              </a:ext>
            </a:extLst>
          </p:cNvPr>
          <p:cNvSpPr txBox="1">
            <a:spLocks/>
          </p:cNvSpPr>
          <p:nvPr/>
        </p:nvSpPr>
        <p:spPr>
          <a:xfrm>
            <a:off x="722670" y="6219825"/>
            <a:ext cx="5181600" cy="466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dirty="0"/>
              <a:t>Zdroj: www.sciencedirect.com</a:t>
            </a:r>
            <a:endParaRPr lang="cs-CZ" sz="1400" dirty="0">
              <a:hlinkClick r:id="rId4"/>
            </a:endParaRPr>
          </a:p>
          <a:p>
            <a:endParaRPr lang="cs-CZ" dirty="0"/>
          </a:p>
        </p:txBody>
      </p:sp>
      <p:sp>
        <p:nvSpPr>
          <p:cNvPr id="12" name="Zástupný obsah 6">
            <a:extLst>
              <a:ext uri="{FF2B5EF4-FFF2-40B4-BE49-F238E27FC236}">
                <a16:creationId xmlns:a16="http://schemas.microsoft.com/office/drawing/2014/main" id="{8176C215-5A45-4785-AB4F-4199EF7425AD}"/>
              </a:ext>
            </a:extLst>
          </p:cNvPr>
          <p:cNvSpPr txBox="1">
            <a:spLocks/>
          </p:cNvSpPr>
          <p:nvPr/>
        </p:nvSpPr>
        <p:spPr>
          <a:xfrm>
            <a:off x="6397267" y="6133703"/>
            <a:ext cx="5181600" cy="638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dirty="0"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17712227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737276-6FC9-494C-BD1B-02190D62E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Orgánově specifická autoimunitní onemocnění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DD1007-E4FF-4182-8757-77FE167060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err="1"/>
              <a:t>Hashimotova</a:t>
            </a:r>
            <a:r>
              <a:rPr lang="cs-CZ" b="1" dirty="0"/>
              <a:t> </a:t>
            </a:r>
            <a:r>
              <a:rPr lang="cs-CZ" b="1" dirty="0" err="1"/>
              <a:t>thyreoiditida</a:t>
            </a:r>
            <a:r>
              <a:rPr lang="cs-CZ" b="1" dirty="0"/>
              <a:t>:</a:t>
            </a:r>
          </a:p>
          <a:p>
            <a:pPr lvl="1"/>
            <a:r>
              <a:rPr lang="cs-CZ" dirty="0"/>
              <a:t>Protilátky proti </a:t>
            </a:r>
            <a:r>
              <a:rPr lang="cs-CZ" dirty="0" err="1"/>
              <a:t>thyreoglobulinu</a:t>
            </a:r>
            <a:endParaRPr lang="cs-CZ" dirty="0"/>
          </a:p>
          <a:p>
            <a:pPr lvl="1"/>
            <a:r>
              <a:rPr lang="cs-CZ" dirty="0"/>
              <a:t>Atrofie sekreční složky štítné žlázy – </a:t>
            </a:r>
            <a:r>
              <a:rPr lang="cs-CZ" dirty="0" err="1"/>
              <a:t>hypothyreoidismus</a:t>
            </a:r>
            <a:r>
              <a:rPr lang="cs-CZ" dirty="0"/>
              <a:t> (snížená funkce)</a:t>
            </a:r>
          </a:p>
          <a:p>
            <a:pPr marL="457200" lvl="1" indent="0">
              <a:buNone/>
            </a:pPr>
            <a:endParaRPr lang="cs-CZ" dirty="0"/>
          </a:p>
          <a:p>
            <a:r>
              <a:rPr lang="cs-CZ" b="1" dirty="0"/>
              <a:t>Reiterův syndrom:</a:t>
            </a:r>
          </a:p>
          <a:p>
            <a:pPr lvl="1"/>
            <a:r>
              <a:rPr lang="cs-CZ" dirty="0"/>
              <a:t>Artritida a konjunktivitida</a:t>
            </a:r>
          </a:p>
          <a:p>
            <a:pPr lvl="1"/>
            <a:r>
              <a:rPr lang="cs-CZ" dirty="0"/>
              <a:t>Vzniká po předchozím zánětu močové trubice nebo průjmovém onemocnění</a:t>
            </a:r>
          </a:p>
          <a:p>
            <a:pPr lvl="1"/>
            <a:r>
              <a:rPr lang="cs-CZ" dirty="0"/>
              <a:t>Typická triáda (uretritida, konjunktivitida, artritida)</a:t>
            </a:r>
          </a:p>
          <a:p>
            <a:pPr lvl="1"/>
            <a:r>
              <a:rPr lang="cs-CZ" dirty="0"/>
              <a:t>Autoimunitní reakce proti pojivu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34654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528A0C-62E3-4CB5-B9A8-3A83EAEA7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Generalizovaná autoimunitní onemocnění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4431F4-5339-4385-9981-80839B082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525" y="1581150"/>
            <a:ext cx="10963275" cy="5276849"/>
          </a:xfrm>
        </p:spPr>
        <p:txBody>
          <a:bodyPr>
            <a:normAutofit/>
          </a:bodyPr>
          <a:lstStyle/>
          <a:p>
            <a:r>
              <a:rPr lang="cs-CZ" b="1" dirty="0"/>
              <a:t>Systémový lupus </a:t>
            </a:r>
            <a:r>
              <a:rPr lang="cs-CZ" b="1" dirty="0" err="1"/>
              <a:t>erythematodes</a:t>
            </a:r>
            <a:endParaRPr lang="cs-CZ" b="1" dirty="0"/>
          </a:p>
          <a:p>
            <a:pPr lvl="1"/>
            <a:r>
              <a:rPr lang="cs-CZ" dirty="0"/>
              <a:t>10x častěji ženy</a:t>
            </a:r>
          </a:p>
          <a:p>
            <a:pPr lvl="1"/>
            <a:r>
              <a:rPr lang="cs-CZ" dirty="0"/>
              <a:t>Generalizované onemocnění</a:t>
            </a:r>
          </a:p>
          <a:p>
            <a:pPr lvl="2"/>
            <a:r>
              <a:rPr lang="cs-CZ" dirty="0"/>
              <a:t>Klouby, cévy, kůže, ledviny</a:t>
            </a:r>
          </a:p>
          <a:p>
            <a:pPr lvl="1"/>
            <a:r>
              <a:rPr lang="cs-CZ" dirty="0"/>
              <a:t>Protilátky proti DNA a proti jaderným komponentám (</a:t>
            </a:r>
            <a:r>
              <a:rPr lang="cs-CZ" dirty="0" err="1"/>
              <a:t>antinukleární</a:t>
            </a:r>
            <a:r>
              <a:rPr lang="cs-CZ" dirty="0"/>
              <a:t> protilátky)</a:t>
            </a:r>
          </a:p>
          <a:p>
            <a:pPr lvl="1"/>
            <a:r>
              <a:rPr lang="cs-CZ" dirty="0"/>
              <a:t>Ve tkáních se ukládají depozita imunokomplexů</a:t>
            </a:r>
          </a:p>
          <a:p>
            <a:pPr lvl="1"/>
            <a:r>
              <a:rPr lang="cs-CZ" dirty="0"/>
              <a:t>Typický motýlovitý </a:t>
            </a:r>
            <a:r>
              <a:rPr lang="cs-CZ" dirty="0" err="1"/>
              <a:t>exantém</a:t>
            </a:r>
            <a:r>
              <a:rPr lang="cs-CZ" dirty="0"/>
              <a:t> v obličeji</a:t>
            </a:r>
          </a:p>
          <a:p>
            <a:r>
              <a:rPr lang="cs-CZ" b="1" dirty="0" err="1"/>
              <a:t>Sjögrenův</a:t>
            </a:r>
            <a:r>
              <a:rPr lang="cs-CZ" b="1" dirty="0"/>
              <a:t> syndrom</a:t>
            </a:r>
          </a:p>
          <a:p>
            <a:pPr lvl="1"/>
            <a:r>
              <a:rPr lang="cs-CZ" dirty="0"/>
              <a:t>Protilátky proti vývodům slinných a slzných žláz</a:t>
            </a:r>
          </a:p>
          <a:p>
            <a:pPr lvl="1"/>
            <a:r>
              <a:rPr lang="cs-CZ" dirty="0" err="1"/>
              <a:t>Sicca</a:t>
            </a:r>
            <a:r>
              <a:rPr lang="cs-CZ" dirty="0"/>
              <a:t> syndrom – suchost v ústech a spojivkách</a:t>
            </a:r>
          </a:p>
          <a:p>
            <a:pPr lvl="1"/>
            <a:r>
              <a:rPr lang="cs-CZ" dirty="0"/>
              <a:t>Hrozí ulcerace rohovky</a:t>
            </a:r>
          </a:p>
          <a:p>
            <a:pPr lvl="1"/>
            <a:r>
              <a:rPr lang="cs-CZ" dirty="0"/>
              <a:t>Vyšší riziko vzniku lymfomu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6C15E84-D3BE-4B16-9B1A-B345942DC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8987" y="3638550"/>
            <a:ext cx="4410075" cy="3143250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A3989C6C-DD89-4D81-B6B2-C1FED886D946}"/>
              </a:ext>
            </a:extLst>
          </p:cNvPr>
          <p:cNvSpPr/>
          <p:nvPr/>
        </p:nvSpPr>
        <p:spPr>
          <a:xfrm>
            <a:off x="3558721" y="6492875"/>
            <a:ext cx="3270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Zdroj: www.autoimmunportal.de</a:t>
            </a:r>
            <a:endParaRPr lang="cs-CZ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6296638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528A0C-62E3-4CB5-B9A8-3A83EAEA7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Generalizovaná autoimunitní onemocnění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4431F4-5339-4385-9981-80839B082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4675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/>
              <a:t>Sklerodermie</a:t>
            </a:r>
          </a:p>
          <a:p>
            <a:pPr lvl="1"/>
            <a:r>
              <a:rPr lang="cs-CZ" dirty="0"/>
              <a:t>Skleróza (fibróza) kůže (lokalizovaná forma)</a:t>
            </a:r>
          </a:p>
          <a:p>
            <a:pPr lvl="1"/>
            <a:r>
              <a:rPr lang="cs-CZ" dirty="0"/>
              <a:t>Dále může být postižen jícen, střevo, ledviny, srdce, plíce, svaly (difuzní forma)</a:t>
            </a:r>
          </a:p>
          <a:p>
            <a:pPr lvl="1"/>
            <a:r>
              <a:rPr lang="cs-CZ" dirty="0"/>
              <a:t>Omezení hybnosti prstů a obličeje (syndrom kamenné masky)</a:t>
            </a:r>
          </a:p>
          <a:p>
            <a:pPr lvl="1"/>
            <a:r>
              <a:rPr lang="cs-CZ" dirty="0"/>
              <a:t>Poruchy pohyblivosti jícnu, vaskulární změny plic (plicní hypertenze)</a:t>
            </a:r>
          </a:p>
          <a:p>
            <a:pPr lvl="1"/>
            <a:endParaRPr lang="cs-CZ" dirty="0"/>
          </a:p>
          <a:p>
            <a:r>
              <a:rPr lang="cs-CZ" b="1" dirty="0" err="1"/>
              <a:t>Polyarteriitis</a:t>
            </a:r>
            <a:r>
              <a:rPr lang="cs-CZ" b="1" dirty="0"/>
              <a:t> </a:t>
            </a:r>
            <a:r>
              <a:rPr lang="cs-CZ" b="1" dirty="0" err="1"/>
              <a:t>nodosa</a:t>
            </a:r>
            <a:endParaRPr lang="cs-CZ" b="1" dirty="0"/>
          </a:p>
          <a:p>
            <a:pPr lvl="1"/>
            <a:r>
              <a:rPr lang="cs-CZ" dirty="0"/>
              <a:t>Zánětlivé onemocnění malých a středních cév kůže, ledvin, kardiovaskulárního a gastrointestinálního traktu</a:t>
            </a:r>
          </a:p>
          <a:p>
            <a:pPr lvl="1"/>
            <a:r>
              <a:rPr lang="cs-CZ" dirty="0"/>
              <a:t>Autoimunitní reakce proti pojivovým komponentám</a:t>
            </a:r>
          </a:p>
          <a:p>
            <a:pPr lvl="1"/>
            <a:r>
              <a:rPr lang="cs-CZ" dirty="0"/>
              <a:t>Projevy: </a:t>
            </a:r>
            <a:r>
              <a:rPr lang="cs-CZ" dirty="0" err="1"/>
              <a:t>fibrinoidní</a:t>
            </a:r>
            <a:r>
              <a:rPr lang="cs-CZ" dirty="0"/>
              <a:t> nekrózy cévní stěny s tvorbou aneurysmat</a:t>
            </a:r>
          </a:p>
          <a:p>
            <a:pPr lvl="1"/>
            <a:r>
              <a:rPr lang="cs-CZ" dirty="0"/>
              <a:t>Dále vznik trombóz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66105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528A0C-62E3-4CB5-B9A8-3A83EAEA7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Generalizovaná autoimunitní onemocnění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4431F4-5339-4385-9981-80839B082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4675"/>
            <a:ext cx="10515600" cy="4351338"/>
          </a:xfrm>
        </p:spPr>
        <p:txBody>
          <a:bodyPr>
            <a:normAutofit/>
          </a:bodyPr>
          <a:lstStyle/>
          <a:p>
            <a:r>
              <a:rPr lang="cs-CZ" b="1" dirty="0" err="1"/>
              <a:t>Dermatomyozitida</a:t>
            </a:r>
            <a:endParaRPr lang="cs-CZ" b="1" dirty="0"/>
          </a:p>
          <a:p>
            <a:pPr lvl="1"/>
            <a:r>
              <a:rPr lang="cs-CZ" dirty="0"/>
              <a:t>Kombinace postižení svaloviny a kůže</a:t>
            </a:r>
          </a:p>
          <a:p>
            <a:pPr lvl="1"/>
            <a:r>
              <a:rPr lang="cs-CZ" dirty="0"/>
              <a:t>Fialové skvrny na kůži, progredující svalová slabost, při postižení dýchacích svalů dyspnoe</a:t>
            </a:r>
          </a:p>
          <a:p>
            <a:pPr lvl="1"/>
            <a:endParaRPr lang="cs-CZ" dirty="0"/>
          </a:p>
          <a:p>
            <a:r>
              <a:rPr lang="cs-CZ" b="1" dirty="0"/>
              <a:t>Revmatoidní artritida</a:t>
            </a:r>
          </a:p>
          <a:p>
            <a:pPr lvl="1"/>
            <a:r>
              <a:rPr lang="cs-CZ" dirty="0"/>
              <a:t>Nehnisavý chronický zánět synovie menších kloubů končetin s tvorbou revmatoidních uzlů a destrukcí kloubní chrupavky</a:t>
            </a:r>
          </a:p>
          <a:p>
            <a:pPr lvl="1"/>
            <a:r>
              <a:rPr lang="cs-CZ" dirty="0"/>
              <a:t>Pro revmatoidní artritidu je charakteristická tvorba protilátek (RF – revmatoidní faktor, ANF – </a:t>
            </a:r>
            <a:r>
              <a:rPr lang="cs-CZ" dirty="0" err="1"/>
              <a:t>antinukleární</a:t>
            </a:r>
            <a:r>
              <a:rPr lang="cs-CZ" dirty="0"/>
              <a:t> faktory) a proteinů akutní fáze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19915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F0F264-26D4-4542-BA9E-9D9EBDC34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5589389"/>
            <a:ext cx="10515600" cy="700723"/>
          </a:xfrm>
        </p:spPr>
        <p:txBody>
          <a:bodyPr>
            <a:normAutofit fontScale="92500"/>
          </a:bodyPr>
          <a:lstStyle/>
          <a:p>
            <a:r>
              <a:rPr lang="cs-CZ" dirty="0"/>
              <a:t>Revmatoidní artritida -deformity drobných kloubů ruky s ulnární deviací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D6DE4A7-35AE-4A3C-8298-CEDCE09F4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6707" y="1576387"/>
            <a:ext cx="5686425" cy="3705225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E6EC088A-9727-4BA6-B6CD-C3A72F98A8D8}"/>
              </a:ext>
            </a:extLst>
          </p:cNvPr>
          <p:cNvSpPr/>
          <p:nvPr/>
        </p:nvSpPr>
        <p:spPr>
          <a:xfrm>
            <a:off x="4371635" y="5281612"/>
            <a:ext cx="26765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/>
              <a:t>Zdroj: www.psychiatryadvisor.com</a:t>
            </a:r>
            <a:endParaRPr lang="cs-CZ" sz="1400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1390543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1C9BC6-F647-4549-9BA2-339440085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dirty="0">
                <a:solidFill>
                  <a:schemeClr val="accent1"/>
                </a:solidFill>
              </a:rPr>
              <a:t>Imunitní nedostatečnost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B6ECE8-697E-4228-9B23-CED5F62520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Imunopatologické stavy, u nichž je snížena celková reaktivita organismu na antigenní a jiné podněty, vyvolávající specifickou nebo nespecifickou imunitní reakci</a:t>
            </a:r>
          </a:p>
          <a:p>
            <a:r>
              <a:rPr lang="cs-CZ" dirty="0"/>
              <a:t>Hlavním klinickým projevem je zvýšená náchylnost k infekcím</a:t>
            </a:r>
          </a:p>
        </p:txBody>
      </p:sp>
    </p:spTree>
    <p:extLst>
      <p:ext uri="{BB962C8B-B14F-4D97-AF65-F5344CB8AC3E}">
        <p14:creationId xmlns:p14="http://schemas.microsoft.com/office/powerpoint/2010/main" val="19076140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1C9BC6-F647-4549-9BA2-339440085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dirty="0">
                <a:solidFill>
                  <a:schemeClr val="accent1"/>
                </a:solidFill>
              </a:rPr>
              <a:t>Imunitní nedostatečnost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B6ECE8-697E-4228-9B23-CED5F62520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cs-CZ" b="1" dirty="0"/>
              <a:t>Vrozená</a:t>
            </a:r>
            <a:r>
              <a:rPr lang="cs-CZ" dirty="0"/>
              <a:t> (primární) – vzácnější, většinou závažnější</a:t>
            </a:r>
          </a:p>
          <a:p>
            <a:pPr lvl="1"/>
            <a:r>
              <a:rPr lang="cs-CZ" b="1" dirty="0"/>
              <a:t>Získaná</a:t>
            </a:r>
            <a:r>
              <a:rPr lang="cs-CZ" dirty="0"/>
              <a:t> (sekundární) – častá, většinou méně závažná (s výjimkou AIDS a </a:t>
            </a:r>
            <a:r>
              <a:rPr lang="cs-CZ" dirty="0" err="1"/>
              <a:t>agranulocytózy</a:t>
            </a:r>
            <a:r>
              <a:rPr lang="cs-CZ" dirty="0"/>
              <a:t>)</a:t>
            </a:r>
          </a:p>
          <a:p>
            <a:pPr lvl="1"/>
            <a:endParaRPr lang="cs-CZ" dirty="0"/>
          </a:p>
          <a:p>
            <a:r>
              <a:rPr lang="cs-CZ" dirty="0"/>
              <a:t>Dělení dle postižení</a:t>
            </a:r>
          </a:p>
          <a:p>
            <a:pPr lvl="1"/>
            <a:r>
              <a:rPr lang="cs-CZ" b="1" dirty="0"/>
              <a:t>Defekty specifické imunity </a:t>
            </a:r>
            <a:r>
              <a:rPr lang="cs-CZ" dirty="0"/>
              <a:t>– poruchy T a B lymfocytů (poruchy tvorby protilátek)</a:t>
            </a:r>
          </a:p>
          <a:p>
            <a:pPr lvl="1"/>
            <a:r>
              <a:rPr lang="cs-CZ" b="1" dirty="0"/>
              <a:t>Defekty nespecifické imunity </a:t>
            </a:r>
            <a:r>
              <a:rPr lang="cs-CZ" dirty="0"/>
              <a:t>– poruchy fagocytózy, komplementu, NK buněk</a:t>
            </a:r>
          </a:p>
          <a:p>
            <a:pPr lvl="1"/>
            <a:r>
              <a:rPr lang="cs-CZ" dirty="0"/>
              <a:t>Imunodeficity </a:t>
            </a:r>
            <a:r>
              <a:rPr lang="cs-CZ" b="1" dirty="0"/>
              <a:t>sdružené s jinými vrozenými syndromy.</a:t>
            </a:r>
          </a:p>
          <a:p>
            <a:pPr marL="0" indent="0">
              <a:buNone/>
            </a:pP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29513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A53345-AC90-45A8-955D-50D99F0B8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Vrozené imunodeficity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EA1433-8DA2-451E-A822-D5085E1B92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Poruchy B-lymfocytů a tvorby protilátek</a:t>
            </a:r>
          </a:p>
          <a:p>
            <a:pPr lvl="1"/>
            <a:r>
              <a:rPr lang="cs-CZ" dirty="0"/>
              <a:t>zvýšená náchylnost k infekcím extracelulárními bakteriemi, k jejich zničení totiž výrazně napomáhá odpověď imunitních buněk na protilátky</a:t>
            </a:r>
          </a:p>
          <a:p>
            <a:pPr lvl="1"/>
            <a:endParaRPr lang="cs-CZ" dirty="0"/>
          </a:p>
          <a:p>
            <a:pPr lvl="1"/>
            <a:r>
              <a:rPr lang="cs-CZ" b="1" dirty="0" err="1"/>
              <a:t>Agamaglobulinémie</a:t>
            </a:r>
            <a:r>
              <a:rPr lang="cs-CZ" dirty="0"/>
              <a:t> – celková koncentrace </a:t>
            </a:r>
            <a:r>
              <a:rPr lang="cs-CZ" dirty="0" err="1"/>
              <a:t>Ig</a:t>
            </a:r>
            <a:r>
              <a:rPr lang="cs-CZ" dirty="0"/>
              <a:t> je pod 2g/l.</a:t>
            </a:r>
          </a:p>
          <a:p>
            <a:pPr lvl="1"/>
            <a:r>
              <a:rPr lang="cs-CZ" b="1" dirty="0" err="1"/>
              <a:t>Hypogamaglobulinémie</a:t>
            </a:r>
            <a:r>
              <a:rPr lang="cs-CZ" dirty="0"/>
              <a:t> - celková koncentrace </a:t>
            </a:r>
            <a:r>
              <a:rPr lang="cs-CZ" dirty="0" err="1"/>
              <a:t>Ig</a:t>
            </a:r>
            <a:r>
              <a:rPr lang="cs-CZ" dirty="0"/>
              <a:t> je nad 2 g/l, ale méně než v běžné populaci (9–17 g/l)</a:t>
            </a:r>
          </a:p>
          <a:p>
            <a:pPr lvl="1"/>
            <a:r>
              <a:rPr lang="cs-CZ" b="1" dirty="0" err="1"/>
              <a:t>Dysgamaglobulenémie</a:t>
            </a:r>
            <a:r>
              <a:rPr lang="cs-CZ" dirty="0"/>
              <a:t> – snížení koncentrace jedné třídy protilátek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8917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D8BC13-F669-4A60-B248-1D76B7B2E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Obecné vlastnosti imunitního systému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C00190-CC7C-45DA-819F-92D40920E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Komunikace – mezi jednotlivými buňkami imunitního systému</a:t>
            </a:r>
          </a:p>
          <a:p>
            <a:pPr lvl="1"/>
            <a:r>
              <a:rPr lang="cs-CZ" dirty="0"/>
              <a:t>Zajištěna signálními molekulami:</a:t>
            </a:r>
          </a:p>
          <a:p>
            <a:pPr lvl="2"/>
            <a:r>
              <a:rPr lang="cs-CZ" dirty="0"/>
              <a:t>Cytokiny, deriváty kyseliny arachidonové, oxid dusnatý (NO) a jiné</a:t>
            </a:r>
          </a:p>
          <a:p>
            <a:r>
              <a:rPr lang="cs-CZ" dirty="0"/>
              <a:t>Každá zánětlivá reakce je spojena s poškozením vlastních struktur</a:t>
            </a:r>
          </a:p>
          <a:p>
            <a:r>
              <a:rPr lang="cs-CZ" dirty="0"/>
              <a:t>Imunitně privilegované oblasti:</a:t>
            </a:r>
          </a:p>
          <a:p>
            <a:pPr lvl="1"/>
            <a:r>
              <a:rPr lang="cs-CZ" dirty="0"/>
              <a:t>Orgány, ve kterých nedochází k rozvoji zánětlivé imunitní reakce</a:t>
            </a:r>
          </a:p>
          <a:p>
            <a:pPr lvl="1"/>
            <a:r>
              <a:rPr lang="cs-CZ" dirty="0"/>
              <a:t>Ochrana důležitých struktur před poškozením zánětem </a:t>
            </a:r>
          </a:p>
          <a:p>
            <a:pPr lvl="1"/>
            <a:r>
              <a:rPr lang="cs-CZ" dirty="0"/>
              <a:t>Patří sem CNS, oči, varlata, placenta a plod</a:t>
            </a:r>
          </a:p>
          <a:p>
            <a:pPr lvl="1"/>
            <a:r>
              <a:rPr lang="cs-CZ" dirty="0"/>
              <a:t>Využití v medicíně – např. transplantace rohovky (nejsou potřeba imunosupresiva)</a:t>
            </a:r>
          </a:p>
        </p:txBody>
      </p:sp>
    </p:spTree>
    <p:extLst>
      <p:ext uri="{BB962C8B-B14F-4D97-AF65-F5344CB8AC3E}">
        <p14:creationId xmlns:p14="http://schemas.microsoft.com/office/powerpoint/2010/main" val="13078423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A53345-AC90-45A8-955D-50D99F0B8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Vrozené imunodeficity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EA1433-8DA2-451E-A822-D5085E1B92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/>
              <a:t>Poruchy B-lymfocytů a tvorby protilátek</a:t>
            </a:r>
          </a:p>
          <a:p>
            <a:pPr marL="0" indent="0">
              <a:buNone/>
            </a:pPr>
            <a:endParaRPr lang="cs-CZ" b="1" dirty="0"/>
          </a:p>
          <a:p>
            <a:pPr lvl="1"/>
            <a:r>
              <a:rPr lang="cs-CZ" b="1" dirty="0"/>
              <a:t>Selektivní deficit </a:t>
            </a:r>
            <a:r>
              <a:rPr lang="cs-CZ" b="1" dirty="0" err="1"/>
              <a:t>IgA</a:t>
            </a:r>
            <a:r>
              <a:rPr lang="cs-CZ" b="1" dirty="0"/>
              <a:t> </a:t>
            </a:r>
          </a:p>
          <a:p>
            <a:pPr lvl="2"/>
            <a:r>
              <a:rPr lang="cs-CZ" dirty="0"/>
              <a:t>Nejčastější</a:t>
            </a:r>
          </a:p>
          <a:p>
            <a:pPr lvl="2"/>
            <a:r>
              <a:rPr lang="cs-CZ" dirty="0"/>
              <a:t>Porucha obranných funkcí sliznic, respirační infekty</a:t>
            </a:r>
          </a:p>
          <a:p>
            <a:pPr lvl="2"/>
            <a:r>
              <a:rPr lang="cs-CZ" dirty="0"/>
              <a:t>Nemusí se klinicky projevit</a:t>
            </a:r>
          </a:p>
          <a:p>
            <a:pPr lvl="2"/>
            <a:endParaRPr lang="cs-CZ" dirty="0"/>
          </a:p>
          <a:p>
            <a:pPr lvl="1"/>
            <a:r>
              <a:rPr lang="cs-CZ" b="1" dirty="0" err="1"/>
              <a:t>Brutonova</a:t>
            </a:r>
            <a:r>
              <a:rPr lang="cs-CZ" b="1" dirty="0"/>
              <a:t> </a:t>
            </a:r>
            <a:r>
              <a:rPr lang="cs-CZ" b="1" dirty="0" err="1"/>
              <a:t>agamaglobuliémie</a:t>
            </a:r>
            <a:endParaRPr lang="cs-CZ" b="1" dirty="0"/>
          </a:p>
          <a:p>
            <a:pPr lvl="2"/>
            <a:r>
              <a:rPr lang="cs-CZ" dirty="0" err="1"/>
              <a:t>Gonozomálně</a:t>
            </a:r>
            <a:r>
              <a:rPr lang="cs-CZ" dirty="0"/>
              <a:t> recesivní onemocnění, vázané na X chromozom (postihuje chlapce)</a:t>
            </a:r>
          </a:p>
          <a:p>
            <a:pPr lvl="2"/>
            <a:r>
              <a:rPr lang="cs-CZ" dirty="0"/>
              <a:t>V periferní krvi takřka úplně chybí imunoglobuliny a B-lymfocyty</a:t>
            </a:r>
          </a:p>
          <a:p>
            <a:pPr lvl="2"/>
            <a:r>
              <a:rPr lang="cs-CZ" dirty="0"/>
              <a:t>Opakované bronchitidy, bronchopneumonie, otitidy, sinusitidy</a:t>
            </a:r>
          </a:p>
          <a:p>
            <a:pPr lvl="2"/>
            <a:r>
              <a:rPr lang="cs-CZ" dirty="0"/>
              <a:t>Sklon k autoimunitním onemocněním</a:t>
            </a:r>
          </a:p>
          <a:p>
            <a:pPr lvl="2"/>
            <a:endParaRPr lang="cs-CZ" dirty="0"/>
          </a:p>
          <a:p>
            <a:pPr lvl="2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50621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A53345-AC90-45A8-955D-50D99F0B8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Vrozené imunodeficity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EA1433-8DA2-451E-A822-D5085E1B92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Poruchy B-lymfocytů a tvorby protilátek</a:t>
            </a:r>
          </a:p>
          <a:p>
            <a:pPr marL="0" indent="0">
              <a:buNone/>
            </a:pPr>
            <a:endParaRPr lang="cs-CZ" b="1" dirty="0"/>
          </a:p>
          <a:p>
            <a:pPr lvl="1"/>
            <a:r>
              <a:rPr lang="cs-CZ" b="1" dirty="0"/>
              <a:t>CVID </a:t>
            </a:r>
            <a:r>
              <a:rPr lang="cs-CZ" dirty="0"/>
              <a:t>(</a:t>
            </a:r>
            <a:r>
              <a:rPr lang="cs-CZ" dirty="0" err="1"/>
              <a:t>Common</a:t>
            </a:r>
            <a:r>
              <a:rPr lang="cs-CZ" dirty="0"/>
              <a:t> </a:t>
            </a:r>
            <a:r>
              <a:rPr lang="cs-CZ" dirty="0" err="1"/>
              <a:t>variable</a:t>
            </a:r>
            <a:r>
              <a:rPr lang="cs-CZ" dirty="0"/>
              <a:t> </a:t>
            </a:r>
            <a:r>
              <a:rPr lang="cs-CZ" dirty="0" err="1"/>
              <a:t>immunodeficiency</a:t>
            </a:r>
            <a:r>
              <a:rPr lang="cs-CZ" dirty="0"/>
              <a:t>)</a:t>
            </a:r>
          </a:p>
          <a:p>
            <a:pPr marL="914400" lvl="2" indent="0">
              <a:buNone/>
            </a:pPr>
            <a:r>
              <a:rPr lang="cs-CZ" b="1" dirty="0"/>
              <a:t>= Běžná variabilní imunodeficience</a:t>
            </a:r>
          </a:p>
          <a:p>
            <a:pPr lvl="2"/>
            <a:r>
              <a:rPr lang="cs-CZ" dirty="0" err="1"/>
              <a:t>Hypogamaglobulinemie</a:t>
            </a:r>
            <a:r>
              <a:rPr lang="cs-CZ" dirty="0"/>
              <a:t>, porucha vyzrávání </a:t>
            </a:r>
            <a:r>
              <a:rPr lang="cs-CZ" dirty="0" err="1"/>
              <a:t>plazmocytů</a:t>
            </a:r>
            <a:endParaRPr lang="cs-CZ" dirty="0"/>
          </a:p>
          <a:p>
            <a:pPr lvl="2"/>
            <a:r>
              <a:rPr lang="cs-CZ" dirty="0"/>
              <a:t>Opakované infekce, průjmy</a:t>
            </a:r>
          </a:p>
          <a:p>
            <a:pPr lvl="2"/>
            <a:r>
              <a:rPr lang="cs-CZ" dirty="0"/>
              <a:t>Sklon k autoimunitním a </a:t>
            </a:r>
            <a:r>
              <a:rPr lang="cs-CZ" dirty="0" err="1"/>
              <a:t>lymfoproliferativním</a:t>
            </a:r>
            <a:r>
              <a:rPr lang="cs-CZ" dirty="0"/>
              <a:t> onemocněním</a:t>
            </a:r>
          </a:p>
          <a:p>
            <a:pPr marL="914400" lvl="2" indent="0">
              <a:buNone/>
            </a:pPr>
            <a:endParaRPr lang="cs-CZ" dirty="0"/>
          </a:p>
          <a:p>
            <a:pPr lvl="2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12163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A53345-AC90-45A8-955D-50D99F0B8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Vrozené imunodeficity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EA1433-8DA2-451E-A822-D5085E1B92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Poruchy T-lymfocytů</a:t>
            </a:r>
          </a:p>
          <a:p>
            <a:r>
              <a:rPr lang="cs-CZ" dirty="0"/>
              <a:t>Náchylnost k infekcím plísněmi, viry a intracelulárními bakteriemi</a:t>
            </a:r>
          </a:p>
          <a:p>
            <a:endParaRPr lang="cs-CZ" dirty="0"/>
          </a:p>
          <a:p>
            <a:r>
              <a:rPr lang="cs-CZ" b="1" dirty="0"/>
              <a:t>SCID </a:t>
            </a:r>
            <a:r>
              <a:rPr lang="cs-CZ" dirty="0"/>
              <a:t>(Severe </a:t>
            </a:r>
            <a:r>
              <a:rPr lang="cs-CZ" dirty="0" err="1"/>
              <a:t>Combined</a:t>
            </a:r>
            <a:r>
              <a:rPr lang="cs-CZ" dirty="0"/>
              <a:t> </a:t>
            </a:r>
            <a:r>
              <a:rPr lang="cs-CZ" dirty="0" err="1"/>
              <a:t>Immunodeficiency</a:t>
            </a:r>
            <a:r>
              <a:rPr lang="cs-CZ" dirty="0"/>
              <a:t>)</a:t>
            </a:r>
          </a:p>
          <a:p>
            <a:pPr marL="457200" lvl="1" indent="0">
              <a:buNone/>
            </a:pPr>
            <a:r>
              <a:rPr lang="cs-CZ" b="1" dirty="0"/>
              <a:t>= Těžká kombinovaná imunodeficience</a:t>
            </a:r>
          </a:p>
          <a:p>
            <a:pPr lvl="2"/>
            <a:r>
              <a:rPr lang="cs-CZ" dirty="0"/>
              <a:t>Narušen vývoj B i T-lymfocytů</a:t>
            </a:r>
          </a:p>
          <a:p>
            <a:pPr lvl="2"/>
            <a:r>
              <a:rPr lang="cs-CZ" dirty="0"/>
              <a:t>Těžké virové, bakteriální, mykotické a </a:t>
            </a:r>
            <a:r>
              <a:rPr lang="cs-CZ" dirty="0" err="1"/>
              <a:t>protozoální</a:t>
            </a:r>
            <a:r>
              <a:rPr lang="cs-CZ" dirty="0"/>
              <a:t> infekce</a:t>
            </a:r>
          </a:p>
          <a:p>
            <a:pPr lvl="2"/>
            <a:r>
              <a:rPr lang="cs-CZ" dirty="0"/>
              <a:t>Smrtelné onemocnění, časné projevy</a:t>
            </a:r>
          </a:p>
          <a:p>
            <a:pPr lvl="2"/>
            <a:endParaRPr lang="cs-CZ" dirty="0"/>
          </a:p>
          <a:p>
            <a:pPr marL="914400" lvl="2" indent="0">
              <a:buNone/>
            </a:pPr>
            <a:endParaRPr lang="cs-CZ" dirty="0"/>
          </a:p>
          <a:p>
            <a:pPr lvl="2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65215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A53345-AC90-45A8-955D-50D99F0B8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Vrozené imunodeficity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EA1433-8DA2-451E-A822-D5085E1B92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Poruchy buněk nespecifické imunity</a:t>
            </a:r>
          </a:p>
          <a:p>
            <a:pPr marL="0" indent="0">
              <a:buNone/>
            </a:pPr>
            <a:endParaRPr lang="cs-CZ" b="1" dirty="0"/>
          </a:p>
          <a:p>
            <a:r>
              <a:rPr lang="cs-CZ" dirty="0"/>
              <a:t>Náchylnost k infekcím plísněmi a bakteriemi</a:t>
            </a:r>
          </a:p>
          <a:p>
            <a:endParaRPr lang="cs-CZ" dirty="0"/>
          </a:p>
          <a:p>
            <a:r>
              <a:rPr lang="cs-CZ" dirty="0"/>
              <a:t>Imunitní systém není schopen rychle a efektivně zareagovat na tzv. </a:t>
            </a:r>
            <a:r>
              <a:rPr lang="cs-CZ" b="1" dirty="0"/>
              <a:t>obecným </a:t>
            </a:r>
            <a:r>
              <a:rPr lang="cs-CZ" b="1" dirty="0" err="1"/>
              <a:t>patogením</a:t>
            </a:r>
            <a:r>
              <a:rPr lang="cs-CZ" b="1" dirty="0"/>
              <a:t> vzorům</a:t>
            </a:r>
            <a:r>
              <a:rPr lang="cs-CZ" dirty="0"/>
              <a:t> PAMP (</a:t>
            </a:r>
            <a:r>
              <a:rPr lang="cs-CZ" dirty="0" err="1"/>
              <a:t>Pathogen-Associated</a:t>
            </a:r>
            <a:r>
              <a:rPr lang="cs-CZ" dirty="0"/>
              <a:t> </a:t>
            </a:r>
            <a:r>
              <a:rPr lang="cs-CZ" dirty="0" err="1"/>
              <a:t>Molecular</a:t>
            </a:r>
            <a:r>
              <a:rPr lang="cs-CZ" dirty="0"/>
              <a:t> </a:t>
            </a:r>
            <a:r>
              <a:rPr lang="cs-CZ" dirty="0" err="1"/>
              <a:t>Pattern</a:t>
            </a:r>
            <a:r>
              <a:rPr lang="cs-CZ" dirty="0"/>
              <a:t>).</a:t>
            </a:r>
          </a:p>
          <a:p>
            <a:pPr marL="914400" lvl="2" indent="0">
              <a:buNone/>
            </a:pPr>
            <a:endParaRPr lang="cs-CZ" dirty="0"/>
          </a:p>
          <a:p>
            <a:pPr lvl="2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52253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A53345-AC90-45A8-955D-50D99F0B8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Vrozené imunodeficity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EA1433-8DA2-451E-A822-D5085E1B92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Poruchy buněk nespecifické imunity</a:t>
            </a:r>
          </a:p>
          <a:p>
            <a:pPr marL="0" indent="0">
              <a:buNone/>
            </a:pPr>
            <a:endParaRPr lang="cs-CZ" b="1" dirty="0"/>
          </a:p>
          <a:p>
            <a:r>
              <a:rPr lang="cs-CZ" b="1" dirty="0"/>
              <a:t>Chronická granulomatóza</a:t>
            </a:r>
          </a:p>
          <a:p>
            <a:pPr lvl="1"/>
            <a:r>
              <a:rPr lang="cs-CZ" dirty="0"/>
              <a:t>Porucha fagocytózy u neutrofilních granulocytů a makrofágů</a:t>
            </a:r>
          </a:p>
          <a:p>
            <a:r>
              <a:rPr lang="cs-CZ" b="1" dirty="0" err="1"/>
              <a:t>Chédiakův-Higashiho</a:t>
            </a:r>
            <a:r>
              <a:rPr lang="cs-CZ" b="1" dirty="0"/>
              <a:t> syndrom</a:t>
            </a:r>
          </a:p>
          <a:p>
            <a:pPr lvl="1"/>
            <a:r>
              <a:rPr lang="cs-CZ" dirty="0"/>
              <a:t>Porucha uvolňování intracelulárních granul. V granulocytech nedochází ke splynutí </a:t>
            </a:r>
            <a:r>
              <a:rPr lang="cs-CZ" dirty="0" err="1"/>
              <a:t>fagozomů</a:t>
            </a:r>
            <a:r>
              <a:rPr lang="cs-CZ" dirty="0"/>
              <a:t> s lysozomem.</a:t>
            </a:r>
          </a:p>
          <a:p>
            <a:pPr lvl="1"/>
            <a:r>
              <a:rPr lang="cs-CZ" dirty="0"/>
              <a:t>Asociováno s albinismem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marL="914400" lvl="2" indent="0">
              <a:buNone/>
            </a:pPr>
            <a:endParaRPr lang="cs-CZ" dirty="0"/>
          </a:p>
          <a:p>
            <a:pPr lvl="2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26788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FC329A-652C-46C4-BB8B-C65E8A503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43180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accent1"/>
                </a:solidFill>
              </a:rPr>
              <a:t>Primární imunodeficity spojené s vrozenými vývojovými poruchami</a:t>
            </a:r>
            <a:br>
              <a:rPr lang="cs-CZ" dirty="0">
                <a:solidFill>
                  <a:schemeClr val="accent1"/>
                </a:solidFill>
              </a:rPr>
            </a:b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7FD863-8E5C-4AF6-B6FE-84C5BE353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Di-</a:t>
            </a:r>
            <a:r>
              <a:rPr lang="cs-CZ" b="1" dirty="0" err="1"/>
              <a:t>Georgeův</a:t>
            </a:r>
            <a:r>
              <a:rPr lang="cs-CZ" b="1" dirty="0"/>
              <a:t> syndrom</a:t>
            </a:r>
          </a:p>
          <a:p>
            <a:pPr lvl="1"/>
            <a:r>
              <a:rPr lang="cs-CZ" dirty="0" err="1"/>
              <a:t>Hypoplázie</a:t>
            </a:r>
            <a:r>
              <a:rPr lang="cs-CZ" dirty="0"/>
              <a:t> až ageneze thymu – snížení množství T-lymfocytů</a:t>
            </a:r>
          </a:p>
          <a:p>
            <a:pPr lvl="1"/>
            <a:r>
              <a:rPr lang="cs-CZ" dirty="0"/>
              <a:t>Nízká odolnost vůči virovým a plísňovým infekcím</a:t>
            </a:r>
          </a:p>
          <a:p>
            <a:pPr lvl="1"/>
            <a:r>
              <a:rPr lang="cs-CZ" dirty="0"/>
              <a:t>Porucha 3. a 4. žaberní výchlipky</a:t>
            </a:r>
          </a:p>
          <a:p>
            <a:pPr lvl="1"/>
            <a:r>
              <a:rPr lang="cs-CZ" dirty="0"/>
              <a:t>Přidruženy defekty srdce a anomálie obličeje</a:t>
            </a:r>
          </a:p>
          <a:p>
            <a:r>
              <a:rPr lang="cs-CZ" b="1" dirty="0" err="1"/>
              <a:t>Ataxia</a:t>
            </a:r>
            <a:r>
              <a:rPr lang="cs-CZ" b="1" dirty="0"/>
              <a:t> </a:t>
            </a:r>
            <a:r>
              <a:rPr lang="cs-CZ" b="1" dirty="0" err="1"/>
              <a:t>teleangiectasia</a:t>
            </a:r>
            <a:endParaRPr lang="cs-CZ" b="1" dirty="0"/>
          </a:p>
          <a:p>
            <a:pPr lvl="1"/>
            <a:r>
              <a:rPr lang="cs-CZ" dirty="0"/>
              <a:t>Mutace v </a:t>
            </a:r>
            <a:r>
              <a:rPr lang="cs-CZ" dirty="0" err="1"/>
              <a:t>reparátorových</a:t>
            </a:r>
            <a:r>
              <a:rPr lang="cs-CZ" dirty="0"/>
              <a:t> genech, které opravují zlomy v DNA</a:t>
            </a:r>
          </a:p>
          <a:p>
            <a:pPr lvl="1"/>
            <a:r>
              <a:rPr lang="cs-CZ" dirty="0"/>
              <a:t>Extrémní citlivost na radiaci</a:t>
            </a:r>
          </a:p>
          <a:p>
            <a:pPr lvl="1"/>
            <a:r>
              <a:rPr lang="cs-CZ" dirty="0"/>
              <a:t>Zvýšené množství nádorů</a:t>
            </a:r>
          </a:p>
          <a:p>
            <a:pPr lvl="1"/>
            <a:r>
              <a:rPr lang="cs-CZ" dirty="0"/>
              <a:t>Další příznaky: Ataxie (poruchy rovnováhy a koordinace pohybů), teleangiektázie (rozšíření cév na kůži), svalová atrofie</a:t>
            </a:r>
          </a:p>
        </p:txBody>
      </p:sp>
    </p:spTree>
    <p:extLst>
      <p:ext uri="{BB962C8B-B14F-4D97-AF65-F5344CB8AC3E}">
        <p14:creationId xmlns:p14="http://schemas.microsoft.com/office/powerpoint/2010/main" val="27827506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FC329A-652C-46C4-BB8B-C65E8A503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43180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accent1"/>
                </a:solidFill>
              </a:rPr>
              <a:t>Primární imunodeficity spojené s vrozenými vývojovými poruchami</a:t>
            </a:r>
            <a:br>
              <a:rPr lang="cs-CZ" dirty="0">
                <a:solidFill>
                  <a:schemeClr val="accent1"/>
                </a:solidFill>
              </a:rPr>
            </a:b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7FD863-8E5C-4AF6-B6FE-84C5BE353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err="1"/>
              <a:t>Wiskott-Aldrichův</a:t>
            </a:r>
            <a:r>
              <a:rPr lang="cs-CZ" b="1" dirty="0"/>
              <a:t> syndrom</a:t>
            </a:r>
          </a:p>
          <a:p>
            <a:pPr lvl="1"/>
            <a:r>
              <a:rPr lang="cs-CZ" dirty="0" err="1"/>
              <a:t>Gonozomálně</a:t>
            </a:r>
            <a:r>
              <a:rPr lang="cs-CZ" dirty="0"/>
              <a:t> recesivní onemocnění vázané na X chromozom</a:t>
            </a:r>
          </a:p>
          <a:p>
            <a:pPr lvl="1"/>
            <a:r>
              <a:rPr lang="cs-CZ" dirty="0"/>
              <a:t>Porucha membránového proteinu na povrchu T-lymfocytů a trombocytů</a:t>
            </a:r>
          </a:p>
          <a:p>
            <a:pPr lvl="1"/>
            <a:r>
              <a:rPr lang="cs-CZ" dirty="0"/>
              <a:t>Opakované infekce</a:t>
            </a:r>
          </a:p>
          <a:p>
            <a:pPr lvl="1"/>
            <a:r>
              <a:rPr lang="cs-CZ" dirty="0"/>
              <a:t>Krvácivé projevy (petechie, krvavé průjmy)</a:t>
            </a:r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89457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55975B-8633-407B-8F3C-F9887034F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Získané imunodeficity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85D16B-E5E9-4BD5-93CE-80B9B9A0E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Sekundární protilátkové imunodeficity</a:t>
            </a:r>
          </a:p>
          <a:p>
            <a:pPr lvl="1"/>
            <a:r>
              <a:rPr lang="cs-CZ" dirty="0"/>
              <a:t>Při ztrátách imunoglobulinů z plazmy</a:t>
            </a:r>
          </a:p>
          <a:p>
            <a:pPr lvl="1"/>
            <a:r>
              <a:rPr lang="cs-CZ" dirty="0"/>
              <a:t>Ztráty ledvinami při nefrotickém syndromu</a:t>
            </a:r>
          </a:p>
          <a:p>
            <a:pPr lvl="1"/>
            <a:r>
              <a:rPr lang="cs-CZ" dirty="0"/>
              <a:t>Ztráty v GIT při exsudativní </a:t>
            </a:r>
            <a:r>
              <a:rPr lang="cs-CZ" dirty="0" err="1"/>
              <a:t>gastroenteropatii</a:t>
            </a:r>
            <a:endParaRPr lang="cs-CZ" dirty="0"/>
          </a:p>
          <a:p>
            <a:r>
              <a:rPr lang="cs-CZ" b="1" dirty="0"/>
              <a:t>Získané </a:t>
            </a:r>
            <a:r>
              <a:rPr lang="cs-CZ" b="1" dirty="0" err="1"/>
              <a:t>granulocytopenie</a:t>
            </a:r>
            <a:r>
              <a:rPr lang="cs-CZ" b="1" dirty="0"/>
              <a:t> až </a:t>
            </a:r>
            <a:r>
              <a:rPr lang="cs-CZ" b="1" dirty="0" err="1"/>
              <a:t>agranulocytózy</a:t>
            </a:r>
            <a:endParaRPr lang="cs-CZ" b="1" dirty="0"/>
          </a:p>
          <a:p>
            <a:pPr lvl="1"/>
            <a:r>
              <a:rPr lang="cs-CZ" dirty="0"/>
              <a:t>Idiopatické nebo při dřeňovém útlumu (aplastická anemie, poškození léky, jedy)</a:t>
            </a:r>
          </a:p>
          <a:p>
            <a:r>
              <a:rPr lang="cs-CZ" b="1" dirty="0"/>
              <a:t>Imunodeficit po splenektomii</a:t>
            </a:r>
          </a:p>
          <a:p>
            <a:pPr lvl="1"/>
            <a:r>
              <a:rPr lang="cs-CZ" dirty="0"/>
              <a:t>Zvýšené riziko pneumokokových infekcí</a:t>
            </a:r>
          </a:p>
          <a:p>
            <a:r>
              <a:rPr lang="cs-CZ" b="1" dirty="0"/>
              <a:t>Imunosupresivní působení</a:t>
            </a:r>
          </a:p>
          <a:p>
            <a:pPr lvl="1"/>
            <a:r>
              <a:rPr lang="cs-CZ" dirty="0"/>
              <a:t>Cílená imunosuprese (kortikoidy, imunosupresiva), cytostatika, radioterapie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22781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B4A283-90F5-432E-817C-C3A1FFE14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Získané imunodeficity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A84FBD-C5A5-4992-B9D5-87E1EA322D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Syndrom získaného imunodeficitu</a:t>
            </a:r>
          </a:p>
          <a:p>
            <a:r>
              <a:rPr lang="cs-CZ" b="1" dirty="0"/>
              <a:t>AIDS</a:t>
            </a:r>
            <a:r>
              <a:rPr lang="cs-CZ" dirty="0"/>
              <a:t> (</a:t>
            </a:r>
            <a:r>
              <a:rPr lang="cs-CZ" b="1" dirty="0" err="1"/>
              <a:t>A</a:t>
            </a:r>
            <a:r>
              <a:rPr lang="cs-CZ" dirty="0" err="1"/>
              <a:t>cquired</a:t>
            </a:r>
            <a:r>
              <a:rPr lang="cs-CZ" dirty="0"/>
              <a:t> </a:t>
            </a:r>
            <a:r>
              <a:rPr lang="cs-CZ" b="1" dirty="0" err="1"/>
              <a:t>I</a:t>
            </a:r>
            <a:r>
              <a:rPr lang="cs-CZ" dirty="0" err="1"/>
              <a:t>mmune</a:t>
            </a:r>
            <a:r>
              <a:rPr lang="cs-CZ" dirty="0"/>
              <a:t> </a:t>
            </a:r>
            <a:r>
              <a:rPr lang="cs-CZ" b="1" dirty="0" err="1"/>
              <a:t>D</a:t>
            </a:r>
            <a:r>
              <a:rPr lang="cs-CZ" dirty="0" err="1"/>
              <a:t>eficiency</a:t>
            </a:r>
            <a:r>
              <a:rPr lang="cs-CZ" dirty="0"/>
              <a:t> </a:t>
            </a:r>
            <a:r>
              <a:rPr lang="cs-CZ" b="1" dirty="0"/>
              <a:t>S</a:t>
            </a:r>
            <a:r>
              <a:rPr lang="cs-CZ" dirty="0"/>
              <a:t>yndrome)</a:t>
            </a:r>
          </a:p>
          <a:p>
            <a:endParaRPr lang="cs-CZ" dirty="0"/>
          </a:p>
          <a:p>
            <a:r>
              <a:rPr lang="cs-CZ" dirty="0"/>
              <a:t>Způsobený retrovirem HIV</a:t>
            </a:r>
          </a:p>
          <a:p>
            <a:r>
              <a:rPr lang="cs-CZ" dirty="0"/>
              <a:t>Přenosný krví, mateřským mlékem, pohlavním stykem</a:t>
            </a:r>
          </a:p>
          <a:p>
            <a:r>
              <a:rPr lang="cs-CZ" dirty="0"/>
              <a:t>HIV napadá zejména CD4+ T-lymfocyty a makrofágy</a:t>
            </a:r>
          </a:p>
          <a:p>
            <a:r>
              <a:rPr lang="cs-CZ" dirty="0"/>
              <a:t>Pokles počtu T-lymfocytů vede k selhávání imunity</a:t>
            </a:r>
          </a:p>
        </p:txBody>
      </p:sp>
    </p:spTree>
    <p:extLst>
      <p:ext uri="{BB962C8B-B14F-4D97-AF65-F5344CB8AC3E}">
        <p14:creationId xmlns:p14="http://schemas.microsoft.com/office/powerpoint/2010/main" val="39791683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B4A283-90F5-432E-817C-C3A1FFE14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Získané imunodeficity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A84FBD-C5A5-4992-B9D5-87E1EA322D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b="1" dirty="0"/>
              <a:t>Syndrom získaného imunodeficitu (AIDS)</a:t>
            </a:r>
          </a:p>
          <a:p>
            <a:pPr marL="0" indent="0">
              <a:buNone/>
            </a:pPr>
            <a:endParaRPr lang="cs-CZ" b="1" dirty="0"/>
          </a:p>
          <a:p>
            <a:r>
              <a:rPr lang="cs-CZ" dirty="0"/>
              <a:t>Počáteční fáze může být asymptomatická nebo se projevuje jako chřipkové onemocnění</a:t>
            </a:r>
          </a:p>
          <a:p>
            <a:r>
              <a:rPr lang="cs-CZ" dirty="0"/>
              <a:t>Poté nastává stav relativní antivirové imunity, který může trvat několik let</a:t>
            </a:r>
          </a:p>
          <a:p>
            <a:r>
              <a:rPr lang="cs-CZ" dirty="0"/>
              <a:t>Symptomatická fáze se projeví sekundární imunodeficiencí</a:t>
            </a:r>
          </a:p>
          <a:p>
            <a:pPr lvl="1"/>
            <a:r>
              <a:rPr lang="cs-CZ" dirty="0"/>
              <a:t>Klesá počet T-lymfocytů a stoupá virová nálož</a:t>
            </a:r>
          </a:p>
          <a:p>
            <a:pPr lvl="1"/>
            <a:r>
              <a:rPr lang="cs-CZ" dirty="0"/>
              <a:t>Infekce oportunními organismy (</a:t>
            </a:r>
            <a:r>
              <a:rPr lang="cs-CZ" dirty="0" err="1"/>
              <a:t>pneumocysty</a:t>
            </a:r>
            <a:r>
              <a:rPr lang="cs-CZ" dirty="0"/>
              <a:t>, EBV, CMV, herpes, mykózy, </a:t>
            </a:r>
            <a:r>
              <a:rPr lang="cs-CZ" dirty="0" err="1"/>
              <a:t>mykobakteria</a:t>
            </a:r>
            <a:r>
              <a:rPr lang="cs-CZ" dirty="0"/>
              <a:t>)</a:t>
            </a:r>
          </a:p>
          <a:p>
            <a:pPr lvl="1"/>
            <a:r>
              <a:rPr lang="cs-CZ" dirty="0" err="1"/>
              <a:t>Kaposiho</a:t>
            </a:r>
            <a:r>
              <a:rPr lang="cs-CZ" dirty="0"/>
              <a:t> sarkom, různé typy lymfomů</a:t>
            </a:r>
          </a:p>
        </p:txBody>
      </p:sp>
    </p:spTree>
    <p:extLst>
      <p:ext uri="{BB962C8B-B14F-4D97-AF65-F5344CB8AC3E}">
        <p14:creationId xmlns:p14="http://schemas.microsoft.com/office/powerpoint/2010/main" val="1021081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3252DF-17B7-4EB9-A23F-4E3E1DF09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6075"/>
            <a:ext cx="10515600" cy="1325563"/>
          </a:xfrm>
        </p:spPr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Struktura imunitního systému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44AF609A-872C-4B48-AD71-A3B6952B44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335800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54067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B4A283-90F5-432E-817C-C3A1FFE14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Získané imunodeficity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A84FBD-C5A5-4992-B9D5-87E1EA322D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Syndrom získaného imunodeficitu (AIDS)</a:t>
            </a:r>
          </a:p>
          <a:p>
            <a:pPr marL="0" indent="0">
              <a:buNone/>
            </a:pPr>
            <a:r>
              <a:rPr lang="cs-CZ" b="1" dirty="0"/>
              <a:t>	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dirty="0" err="1"/>
              <a:t>Kaposiho</a:t>
            </a:r>
            <a:r>
              <a:rPr lang="cs-CZ" dirty="0"/>
              <a:t> sarkom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BDCDEC1-CA96-4087-B445-A9F4B2E7A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75" y="2614388"/>
            <a:ext cx="6253162" cy="4010250"/>
          </a:xfrm>
          <a:prstGeom prst="rect">
            <a:avLst/>
          </a:prstGeom>
        </p:spPr>
      </p:pic>
      <p:sp>
        <p:nvSpPr>
          <p:cNvPr id="5" name="Zástupný text 2">
            <a:extLst>
              <a:ext uri="{FF2B5EF4-FFF2-40B4-BE49-F238E27FC236}">
                <a16:creationId xmlns:a16="http://schemas.microsoft.com/office/drawing/2014/main" id="{CBF84771-7124-402C-BCCB-E51BB086F538}"/>
              </a:ext>
            </a:extLst>
          </p:cNvPr>
          <p:cNvSpPr txBox="1">
            <a:spLocks/>
          </p:cNvSpPr>
          <p:nvPr/>
        </p:nvSpPr>
        <p:spPr>
          <a:xfrm>
            <a:off x="736600" y="6311900"/>
            <a:ext cx="2968625" cy="5422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/>
              <a:t>Zdroj: cs.wikipedia.org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9949506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6B9E22-CF0A-46C5-9BE6-B7297A3DB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8F7905-6579-47A2-ABEE-71395726F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Co není složkou buněčné nespecifické imunity?</a:t>
            </a:r>
          </a:p>
          <a:p>
            <a:r>
              <a:rPr lang="cs-CZ" dirty="0"/>
              <a:t>Co neplatí pro specifickou imunitu?</a:t>
            </a:r>
          </a:p>
          <a:p>
            <a:r>
              <a:rPr lang="cs-CZ" dirty="0"/>
              <a:t>Jaká třída protilátek je typická pro alergické reakce?</a:t>
            </a:r>
          </a:p>
          <a:p>
            <a:r>
              <a:rPr lang="cs-CZ" dirty="0"/>
              <a:t>Jaká buňka není součástí myeloidní řady?</a:t>
            </a:r>
          </a:p>
          <a:p>
            <a:r>
              <a:rPr lang="cs-CZ" dirty="0"/>
              <a:t>Jaká hypersenzitivní reakce je typická pro TBC?</a:t>
            </a:r>
          </a:p>
          <a:p>
            <a:r>
              <a:rPr lang="cs-CZ" dirty="0"/>
              <a:t>Jaký orgán kromě ledvin je typicky poškozen při </a:t>
            </a:r>
            <a:r>
              <a:rPr lang="cs-CZ" dirty="0" err="1"/>
              <a:t>Goodpastureově</a:t>
            </a:r>
            <a:r>
              <a:rPr lang="cs-CZ" dirty="0"/>
              <a:t> syndromu?</a:t>
            </a:r>
          </a:p>
          <a:p>
            <a:r>
              <a:rPr lang="cs-CZ" dirty="0"/>
              <a:t>Jaké protilátky se vyskytují u </a:t>
            </a:r>
            <a:r>
              <a:rPr lang="cs-CZ" dirty="0" err="1"/>
              <a:t>myasthenie</a:t>
            </a:r>
            <a:r>
              <a:rPr lang="cs-CZ" dirty="0"/>
              <a:t> gravis?</a:t>
            </a:r>
          </a:p>
          <a:p>
            <a:r>
              <a:rPr lang="cs-CZ" dirty="0"/>
              <a:t>Jak se nazývá </a:t>
            </a:r>
            <a:r>
              <a:rPr lang="cs-CZ" dirty="0" err="1"/>
              <a:t>gonozomálně</a:t>
            </a:r>
            <a:r>
              <a:rPr lang="cs-CZ" dirty="0"/>
              <a:t> recesivní onemocnění, vázané na X chromozom, kdy v periferní krvi takřka úplně chybí imunoglobuliny a B-lymfocyty?</a:t>
            </a:r>
          </a:p>
          <a:p>
            <a:r>
              <a:rPr lang="cs-CZ" dirty="0"/>
              <a:t>Který orgán kromě thymu typicky postihuje Di-</a:t>
            </a:r>
            <a:r>
              <a:rPr lang="cs-CZ" dirty="0" err="1"/>
              <a:t>Georgeův</a:t>
            </a:r>
            <a:r>
              <a:rPr lang="cs-CZ" dirty="0"/>
              <a:t> syndrom?</a:t>
            </a:r>
          </a:p>
          <a:p>
            <a:r>
              <a:rPr lang="cs-CZ" dirty="0"/>
              <a:t>Jaké krevní buňky napadá HIV?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87369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21D3BC-1571-4FC5-8202-2C00B749C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661382-AFA2-4160-8956-5E8EB18889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Obrázky: uvedeny u fotografií</a:t>
            </a:r>
          </a:p>
          <a:p>
            <a:r>
              <a:rPr lang="cs-CZ" dirty="0"/>
              <a:t>Literatura: Obecná patologie (Ctibor Povýšil, Ivo </a:t>
            </a:r>
            <a:r>
              <a:rPr lang="cs-CZ" dirty="0" err="1"/>
              <a:t>Šteinet</a:t>
            </a:r>
            <a:r>
              <a:rPr lang="cs-CZ" dirty="0"/>
              <a:t> et al.)</a:t>
            </a:r>
          </a:p>
        </p:txBody>
      </p:sp>
    </p:spTree>
    <p:extLst>
      <p:ext uri="{BB962C8B-B14F-4D97-AF65-F5344CB8AC3E}">
        <p14:creationId xmlns:p14="http://schemas.microsoft.com/office/powerpoint/2010/main" val="2415293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1DAE89-5860-4987-A866-96DB33761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Nespecifická imunita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46D447-115B-4946-A4CE-1AED8D3FA7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Vrozená, informace jsou zapsány v DNA</a:t>
            </a:r>
          </a:p>
          <a:p>
            <a:r>
              <a:rPr lang="cs-CZ" dirty="0"/>
              <a:t>Není zaměřená na specifický antigen, ale aktivace je velmi rychlá (minuty až hodiny)</a:t>
            </a:r>
          </a:p>
          <a:p>
            <a:r>
              <a:rPr lang="cs-CZ" dirty="0"/>
              <a:t>Nemá paměť</a:t>
            </a:r>
          </a:p>
          <a:p>
            <a:r>
              <a:rPr lang="cs-CZ" dirty="0"/>
              <a:t>Rozeznává nebezpečné antigeny pomocí PAMP (</a:t>
            </a:r>
            <a:r>
              <a:rPr lang="cs-CZ" dirty="0" err="1"/>
              <a:t>Pathogen-Associated</a:t>
            </a:r>
            <a:r>
              <a:rPr lang="cs-CZ" dirty="0"/>
              <a:t> </a:t>
            </a:r>
            <a:r>
              <a:rPr lang="cs-CZ" dirty="0" err="1"/>
              <a:t>Molecular</a:t>
            </a:r>
            <a:r>
              <a:rPr lang="cs-CZ" dirty="0"/>
              <a:t> </a:t>
            </a:r>
            <a:r>
              <a:rPr lang="cs-CZ" dirty="0" err="1"/>
              <a:t>Pattern</a:t>
            </a:r>
            <a:r>
              <a:rPr lang="cs-CZ" dirty="0"/>
              <a:t>) – fylogeneticky konzervované molekuly, které jsou pro patogeny typické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0461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295942-C07E-41F2-ADDF-1E53C80D8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Nespecifická imunita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A952AA-8222-4871-BD3C-DFCC85C8FC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solidFill>
                  <a:schemeClr val="accent1"/>
                </a:solidFill>
              </a:rPr>
              <a:t>Buněčná složka:</a:t>
            </a:r>
          </a:p>
          <a:p>
            <a:pPr lvl="1"/>
            <a:r>
              <a:rPr lang="cs-CZ" dirty="0"/>
              <a:t>Fagocyty</a:t>
            </a:r>
          </a:p>
          <a:p>
            <a:pPr lvl="2"/>
            <a:r>
              <a:rPr lang="cs-CZ" dirty="0"/>
              <a:t>Neutrofily</a:t>
            </a:r>
          </a:p>
          <a:p>
            <a:pPr lvl="2"/>
            <a:r>
              <a:rPr lang="cs-CZ" dirty="0"/>
              <a:t>Monocyty (tkáňová forma jsou makrofágy)</a:t>
            </a:r>
          </a:p>
          <a:p>
            <a:pPr lvl="1"/>
            <a:r>
              <a:rPr lang="cs-CZ" dirty="0"/>
              <a:t>Mastocyty (žírné buňky), </a:t>
            </a:r>
            <a:r>
              <a:rPr lang="cs-CZ" dirty="0" err="1"/>
              <a:t>bazofily</a:t>
            </a:r>
            <a:endParaRPr lang="cs-CZ" dirty="0"/>
          </a:p>
          <a:p>
            <a:pPr lvl="1"/>
            <a:r>
              <a:rPr lang="cs-CZ" dirty="0"/>
              <a:t>NK – buňky (přirozený zabíječ)</a:t>
            </a:r>
          </a:p>
          <a:p>
            <a:pPr lvl="1"/>
            <a:r>
              <a:rPr lang="cs-CZ" dirty="0"/>
              <a:t>Trombocyty</a:t>
            </a:r>
          </a:p>
          <a:p>
            <a:r>
              <a:rPr lang="cs-CZ" dirty="0">
                <a:solidFill>
                  <a:schemeClr val="accent1"/>
                </a:solidFill>
              </a:rPr>
              <a:t>Humorální složka:</a:t>
            </a:r>
          </a:p>
          <a:p>
            <a:pPr lvl="1"/>
            <a:r>
              <a:rPr lang="cs-CZ" dirty="0"/>
              <a:t>Lysozym – baktericidní účinek</a:t>
            </a:r>
          </a:p>
          <a:p>
            <a:pPr lvl="1"/>
            <a:r>
              <a:rPr lang="cs-CZ" dirty="0"/>
              <a:t>Komplement – asi 30 proteinů, které se kaskádovitě aktivují a spouštějí imunitní reakci</a:t>
            </a:r>
          </a:p>
          <a:p>
            <a:pPr lvl="1"/>
            <a:r>
              <a:rPr lang="cs-CZ" dirty="0"/>
              <a:t>Interferony – protivirový účinek</a:t>
            </a:r>
          </a:p>
          <a:p>
            <a:pPr lvl="1"/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2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7443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9995DF-4AD3-4324-8E92-8C5D87885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Specifická imunita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9B729E-3EB4-414A-8C02-A8C66FB8D4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Fylogeneticky novější část imunitního systému</a:t>
            </a:r>
          </a:p>
          <a:p>
            <a:r>
              <a:rPr lang="cs-CZ" dirty="0"/>
              <a:t>Rozvíjí se až po narození</a:t>
            </a:r>
          </a:p>
          <a:p>
            <a:r>
              <a:rPr lang="cs-CZ" dirty="0"/>
              <a:t>Obrana proti patogenním agens, se kterými se organismus již dříve setkal</a:t>
            </a:r>
          </a:p>
          <a:p>
            <a:r>
              <a:rPr lang="cs-CZ" dirty="0"/>
              <a:t>Pomalejší nástup než u nespecifické imunity</a:t>
            </a:r>
          </a:p>
          <a:p>
            <a:r>
              <a:rPr lang="cs-CZ" dirty="0"/>
              <a:t>Schopnost pamatovat si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2489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5B3BFD-A7B3-419C-8A37-D60B1865D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Specifická imunita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00602F-335D-475B-AC81-0A229929C9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solidFill>
                  <a:schemeClr val="accent1"/>
                </a:solidFill>
              </a:rPr>
              <a:t>Buněčná složka:</a:t>
            </a:r>
          </a:p>
          <a:p>
            <a:pPr lvl="1"/>
            <a:r>
              <a:rPr lang="cs-CZ" dirty="0"/>
              <a:t>T-lymfocyty (CD3+)</a:t>
            </a:r>
          </a:p>
          <a:p>
            <a:pPr lvl="2"/>
            <a:r>
              <a:rPr lang="cs-CZ" dirty="0"/>
              <a:t>Vyvíjejí se z prekurzorů v thymu (zde se selektují T-lymfocyty, které jsou agresivní vůči vlastnímu tělu)</a:t>
            </a:r>
          </a:p>
          <a:p>
            <a:pPr lvl="2"/>
            <a:r>
              <a:rPr lang="cs-CZ" dirty="0"/>
              <a:t>T</a:t>
            </a:r>
            <a:r>
              <a:rPr lang="cs-CZ" baseline="-25000" dirty="0"/>
              <a:t>H</a:t>
            </a:r>
            <a:r>
              <a:rPr lang="cs-CZ" dirty="0"/>
              <a:t>-lymfocyty (pomocné, </a:t>
            </a:r>
            <a:r>
              <a:rPr lang="cs-CZ" dirty="0" err="1"/>
              <a:t>helperské</a:t>
            </a:r>
            <a:r>
              <a:rPr lang="cs-CZ" dirty="0"/>
              <a:t>, CD4+): produkují cytokiny a zahajují specifickou imunitní odpověď</a:t>
            </a:r>
          </a:p>
          <a:p>
            <a:pPr lvl="2"/>
            <a:r>
              <a:rPr lang="cs-CZ" dirty="0" err="1"/>
              <a:t>T</a:t>
            </a:r>
            <a:r>
              <a:rPr lang="cs-CZ" baseline="-25000" dirty="0" err="1"/>
              <a:t>Cyt</a:t>
            </a:r>
            <a:r>
              <a:rPr lang="cs-CZ" dirty="0"/>
              <a:t>-lymfocyty (cytotoxické, CD8+): schopny ničit buňky</a:t>
            </a:r>
          </a:p>
          <a:p>
            <a:pPr lvl="2"/>
            <a:r>
              <a:rPr lang="cs-CZ" dirty="0" err="1"/>
              <a:t>T</a:t>
            </a:r>
            <a:r>
              <a:rPr lang="cs-CZ" baseline="-25000" dirty="0" err="1"/>
              <a:t>Sup</a:t>
            </a:r>
            <a:r>
              <a:rPr lang="cs-CZ" dirty="0"/>
              <a:t>-lymfocyty (supresorové): tlumí průběh imunitní reakce</a:t>
            </a:r>
          </a:p>
          <a:p>
            <a:pPr lvl="1"/>
            <a:r>
              <a:rPr lang="cs-CZ" dirty="0"/>
              <a:t>B-lymfocyty (CD20+)</a:t>
            </a:r>
          </a:p>
          <a:p>
            <a:pPr lvl="2"/>
            <a:r>
              <a:rPr lang="cs-CZ" dirty="0"/>
              <a:t>Vznikají v kostní dřeni, poté osidlují sekundární lymfatické orgány (lymfatické uzliny) a zde probíhá maturace po setkání s antigenem</a:t>
            </a:r>
          </a:p>
          <a:p>
            <a:pPr lvl="2"/>
            <a:r>
              <a:rPr lang="cs-CZ" dirty="0"/>
              <a:t>Plazmatické buňky – většina B lymfocytů, produkují protilátky</a:t>
            </a:r>
          </a:p>
          <a:p>
            <a:pPr lvl="2"/>
            <a:r>
              <a:rPr lang="cs-CZ" dirty="0"/>
              <a:t>Paměťové buňky – menší část B lymfocytů, součástí imunitní paměti, urychlují imunitní reakci</a:t>
            </a:r>
          </a:p>
          <a:p>
            <a:pPr lvl="2"/>
            <a:endParaRPr lang="cs-CZ" dirty="0"/>
          </a:p>
          <a:p>
            <a:pPr lvl="2"/>
            <a:endParaRPr lang="cs-CZ" dirty="0"/>
          </a:p>
          <a:p>
            <a:pPr lvl="2"/>
            <a:endParaRPr lang="cs-CZ" dirty="0"/>
          </a:p>
          <a:p>
            <a:pPr lvl="2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3475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69D208-AEFF-4565-AD10-AF908C8F7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Specifická imunita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975DEB-0E5D-4B74-A838-5F93BB782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>
                <a:solidFill>
                  <a:schemeClr val="accent1"/>
                </a:solidFill>
              </a:rPr>
              <a:t>Humorální složka:</a:t>
            </a:r>
          </a:p>
          <a:p>
            <a:r>
              <a:rPr lang="cs-CZ" dirty="0"/>
              <a:t>Protilátky</a:t>
            </a:r>
          </a:p>
          <a:p>
            <a:pPr lvl="1"/>
            <a:r>
              <a:rPr lang="cs-CZ" dirty="0"/>
              <a:t>Tvořeny plazmatickými buňkami (B lymfocyty)</a:t>
            </a:r>
          </a:p>
          <a:p>
            <a:pPr lvl="1"/>
            <a:r>
              <a:rPr lang="cs-CZ" dirty="0"/>
              <a:t>Jedná se o imunoglobuliny (</a:t>
            </a:r>
            <a:r>
              <a:rPr lang="cs-CZ" dirty="0" err="1"/>
              <a:t>Ig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Vážou se na antigeny a tím zajišťují jejich likvidaci imunitním systémem</a:t>
            </a:r>
          </a:p>
          <a:p>
            <a:pPr lvl="1"/>
            <a:r>
              <a:rPr lang="cs-CZ" dirty="0"/>
              <a:t>Třídy:</a:t>
            </a:r>
          </a:p>
          <a:p>
            <a:pPr lvl="2"/>
            <a:r>
              <a:rPr lang="cs-CZ" dirty="0" err="1"/>
              <a:t>IgG</a:t>
            </a:r>
            <a:r>
              <a:rPr lang="cs-CZ" dirty="0"/>
              <a:t> – monomer, největší zastoupení v séru, jako jediný prochází přes placentu (chrání plod před vytvořením vlastního imunitního systému)</a:t>
            </a:r>
          </a:p>
          <a:p>
            <a:pPr lvl="2"/>
            <a:r>
              <a:rPr lang="cs-CZ" dirty="0" err="1"/>
              <a:t>IgA</a:t>
            </a:r>
            <a:r>
              <a:rPr lang="cs-CZ" dirty="0"/>
              <a:t> – dimer, zejména ve sliznicích</a:t>
            </a:r>
          </a:p>
          <a:p>
            <a:pPr lvl="2"/>
            <a:r>
              <a:rPr lang="cs-CZ" dirty="0" err="1"/>
              <a:t>IgM</a:t>
            </a:r>
            <a:r>
              <a:rPr lang="cs-CZ" dirty="0"/>
              <a:t> – </a:t>
            </a:r>
            <a:r>
              <a:rPr lang="cs-CZ" dirty="0" err="1"/>
              <a:t>pentamer</a:t>
            </a:r>
            <a:r>
              <a:rPr lang="cs-CZ" dirty="0"/>
              <a:t>, krátký poločas rozpadu (pozitivní </a:t>
            </a:r>
            <a:r>
              <a:rPr lang="cs-CZ" dirty="0" err="1"/>
              <a:t>IgM</a:t>
            </a:r>
            <a:r>
              <a:rPr lang="cs-CZ" dirty="0"/>
              <a:t> při akutní infekci, diagnostický význam)</a:t>
            </a:r>
          </a:p>
          <a:p>
            <a:pPr lvl="2"/>
            <a:r>
              <a:rPr lang="cs-CZ" dirty="0"/>
              <a:t>IgD – monomer, málo zastoupen, vyvolává uvolnění histaminu	</a:t>
            </a:r>
          </a:p>
          <a:p>
            <a:pPr lvl="2"/>
            <a:r>
              <a:rPr lang="cs-CZ" dirty="0" err="1"/>
              <a:t>IgE</a:t>
            </a:r>
            <a:r>
              <a:rPr lang="cs-CZ" dirty="0"/>
              <a:t> – monomer, nejkratší poločas rozpadu, uvolňuje mediátory zánětu, zvýšené množství při alergických reakcí</a:t>
            </a:r>
          </a:p>
        </p:txBody>
      </p:sp>
    </p:spTree>
    <p:extLst>
      <p:ext uri="{BB962C8B-B14F-4D97-AF65-F5344CB8AC3E}">
        <p14:creationId xmlns:p14="http://schemas.microsoft.com/office/powerpoint/2010/main" val="47673476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2285</Words>
  <Application>Microsoft Office PowerPoint</Application>
  <PresentationFormat>Širokoúhlá obrazovka</PresentationFormat>
  <Paragraphs>354</Paragraphs>
  <Slides>42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6" baseType="lpstr">
      <vt:lpstr>Arial</vt:lpstr>
      <vt:lpstr>Calibri</vt:lpstr>
      <vt:lpstr>Calibri Light</vt:lpstr>
      <vt:lpstr>Motiv Office</vt:lpstr>
      <vt:lpstr>Prezentace aplikace PowerPoint</vt:lpstr>
      <vt:lpstr>Imunitní systém</vt:lpstr>
      <vt:lpstr>Obecné vlastnosti imunitního systému</vt:lpstr>
      <vt:lpstr>Struktura imunitního systému</vt:lpstr>
      <vt:lpstr>Nespecifická imunita</vt:lpstr>
      <vt:lpstr>Nespecifická imunita</vt:lpstr>
      <vt:lpstr>Specifická imunita</vt:lpstr>
      <vt:lpstr>Specifická imunita</vt:lpstr>
      <vt:lpstr>Specifická imunita</vt:lpstr>
      <vt:lpstr>Buňky imunitního systému</vt:lpstr>
      <vt:lpstr>Prezentace aplikace PowerPoint</vt:lpstr>
      <vt:lpstr>Onemocnění imunitního systému</vt:lpstr>
      <vt:lpstr>Hypersenzitivní (imunopatologické) reakce</vt:lpstr>
      <vt:lpstr>Hypersenzitivní (imunopatologické) reakce</vt:lpstr>
      <vt:lpstr>Hypersenzitivní (imunopatologické) reakce</vt:lpstr>
      <vt:lpstr>Hypersenzitivní (imunopatologické) reakce</vt:lpstr>
      <vt:lpstr>Autoimunitní choroby</vt:lpstr>
      <vt:lpstr>Orgánově specifická autoimunitní onemocnění</vt:lpstr>
      <vt:lpstr>Orgánově specifická autoimunitní onemocnění</vt:lpstr>
      <vt:lpstr>Orgánově specifická autoimunitní onemocnění</vt:lpstr>
      <vt:lpstr>Prezentace aplikace PowerPoint</vt:lpstr>
      <vt:lpstr>Orgánově specifická autoimunitní onemocnění</vt:lpstr>
      <vt:lpstr>Generalizovaná autoimunitní onemocnění</vt:lpstr>
      <vt:lpstr>Generalizovaná autoimunitní onemocnění</vt:lpstr>
      <vt:lpstr>Generalizovaná autoimunitní onemocnění</vt:lpstr>
      <vt:lpstr>Prezentace aplikace PowerPoint</vt:lpstr>
      <vt:lpstr>Imunitní nedostatečnost</vt:lpstr>
      <vt:lpstr>Imunitní nedostatečnost</vt:lpstr>
      <vt:lpstr>Vrozené imunodeficity</vt:lpstr>
      <vt:lpstr>Vrozené imunodeficity</vt:lpstr>
      <vt:lpstr>Vrozené imunodeficity</vt:lpstr>
      <vt:lpstr>Vrozené imunodeficity</vt:lpstr>
      <vt:lpstr>Vrozené imunodeficity</vt:lpstr>
      <vt:lpstr>Vrozené imunodeficity</vt:lpstr>
      <vt:lpstr>Primární imunodeficity spojené s vrozenými vývojovými poruchami </vt:lpstr>
      <vt:lpstr>Primární imunodeficity spojené s vrozenými vývojovými poruchami </vt:lpstr>
      <vt:lpstr>Získané imunodeficity</vt:lpstr>
      <vt:lpstr>Získané imunodeficity</vt:lpstr>
      <vt:lpstr>Získané imunodeficity</vt:lpstr>
      <vt:lpstr>Získané imunodeficity</vt:lpstr>
      <vt:lpstr>Otázky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Imunitní systém, poruchy imunitních reakcí, autoimunitní choroby. Infekční nemoci</dc:title>
  <dc:creator>Jakub Vlažný</dc:creator>
  <cp:lastModifiedBy>Křen Leoš</cp:lastModifiedBy>
  <cp:revision>47</cp:revision>
  <dcterms:created xsi:type="dcterms:W3CDTF">2020-03-05T20:07:50Z</dcterms:created>
  <dcterms:modified xsi:type="dcterms:W3CDTF">2020-04-17T10:08:26Z</dcterms:modified>
</cp:coreProperties>
</file>