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95" r:id="rId7"/>
    <p:sldId id="317" r:id="rId8"/>
    <p:sldId id="315" r:id="rId9"/>
    <p:sldId id="316" r:id="rId10"/>
    <p:sldId id="274" r:id="rId11"/>
    <p:sldId id="310" r:id="rId12"/>
    <p:sldId id="280" r:id="rId13"/>
    <p:sldId id="309" r:id="rId14"/>
    <p:sldId id="276" r:id="rId15"/>
    <p:sldId id="318" r:id="rId16"/>
    <p:sldId id="275" r:id="rId17"/>
    <p:sldId id="320" r:id="rId18"/>
    <p:sldId id="319" r:id="rId19"/>
    <p:sldId id="277" r:id="rId20"/>
    <p:sldId id="294" r:id="rId21"/>
    <p:sldId id="321" r:id="rId22"/>
    <p:sldId id="278" r:id="rId23"/>
    <p:sldId id="279" r:id="rId24"/>
    <p:sldId id="296" r:id="rId25"/>
    <p:sldId id="299" r:id="rId26"/>
    <p:sldId id="298" r:id="rId27"/>
    <p:sldId id="301" r:id="rId28"/>
    <p:sldId id="300" r:id="rId29"/>
    <p:sldId id="302" r:id="rId30"/>
    <p:sldId id="303" r:id="rId31"/>
    <p:sldId id="304" r:id="rId32"/>
    <p:sldId id="311" r:id="rId33"/>
    <p:sldId id="312" r:id="rId34"/>
    <p:sldId id="313" r:id="rId35"/>
    <p:sldId id="314" r:id="rId36"/>
    <p:sldId id="307" r:id="rId37"/>
    <p:sldId id="308" r:id="rId38"/>
    <p:sldId id="281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CDCEE-0C7A-8874-BE0A-32C1070C53B3}" v="6" dt="2025-04-29T06:42:36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89" d="100"/>
          <a:sy n="89" d="100"/>
        </p:scale>
        <p:origin x="90" y="10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Dobrovolná" userId="S::425689@muni.cz::8f75f99e-7355-41c5-bd2a-2e20b6847a2b" providerId="AD" clId="Web-{4EBCDCEE-0C7A-8874-BE0A-32C1070C53B3}"/>
    <pc:docChg chg="modSld">
      <pc:chgData name="Michaela Dobrovolná" userId="S::425689@muni.cz::8f75f99e-7355-41c5-bd2a-2e20b6847a2b" providerId="AD" clId="Web-{4EBCDCEE-0C7A-8874-BE0A-32C1070C53B3}" dt="2025-04-29T06:42:36.210" v="3" actId="1076"/>
      <pc:docMkLst>
        <pc:docMk/>
      </pc:docMkLst>
      <pc:sldChg chg="modSp">
        <pc:chgData name="Michaela Dobrovolná" userId="S::425689@muni.cz::8f75f99e-7355-41c5-bd2a-2e20b6847a2b" providerId="AD" clId="Web-{4EBCDCEE-0C7A-8874-BE0A-32C1070C53B3}" dt="2025-04-29T06:42:25.772" v="2" actId="20577"/>
        <pc:sldMkLst>
          <pc:docMk/>
          <pc:sldMk cId="2383323939" sldId="309"/>
        </pc:sldMkLst>
        <pc:spChg chg="mod">
          <ac:chgData name="Michaela Dobrovolná" userId="S::425689@muni.cz::8f75f99e-7355-41c5-bd2a-2e20b6847a2b" providerId="AD" clId="Web-{4EBCDCEE-0C7A-8874-BE0A-32C1070C53B3}" dt="2025-04-29T06:42:25.772" v="2" actId="20577"/>
          <ac:spMkLst>
            <pc:docMk/>
            <pc:sldMk cId="2383323939" sldId="309"/>
            <ac:spMk id="7" creationId="{AD003A46-2397-CE4F-B270-B767892A1E0B}"/>
          </ac:spMkLst>
        </pc:spChg>
      </pc:sldChg>
      <pc:sldChg chg="modSp">
        <pc:chgData name="Michaela Dobrovolná" userId="S::425689@muni.cz::8f75f99e-7355-41c5-bd2a-2e20b6847a2b" providerId="AD" clId="Web-{4EBCDCEE-0C7A-8874-BE0A-32C1070C53B3}" dt="2025-04-29T06:41:25.036" v="0" actId="20577"/>
        <pc:sldMkLst>
          <pc:docMk/>
          <pc:sldMk cId="1862514266" sldId="317"/>
        </pc:sldMkLst>
        <pc:spChg chg="mod">
          <ac:chgData name="Michaela Dobrovolná" userId="S::425689@muni.cz::8f75f99e-7355-41c5-bd2a-2e20b6847a2b" providerId="AD" clId="Web-{4EBCDCEE-0C7A-8874-BE0A-32C1070C53B3}" dt="2025-04-29T06:41:25.036" v="0" actId="20577"/>
          <ac:spMkLst>
            <pc:docMk/>
            <pc:sldMk cId="1862514266" sldId="317"/>
            <ac:spMk id="5" creationId="{F71C7717-F20B-2528-6DFD-35856350EF67}"/>
          </ac:spMkLst>
        </pc:spChg>
      </pc:sldChg>
      <pc:sldChg chg="modSp">
        <pc:chgData name="Michaela Dobrovolná" userId="S::425689@muni.cz::8f75f99e-7355-41c5-bd2a-2e20b6847a2b" providerId="AD" clId="Web-{4EBCDCEE-0C7A-8874-BE0A-32C1070C53B3}" dt="2025-04-29T06:42:36.210" v="3" actId="1076"/>
        <pc:sldMkLst>
          <pc:docMk/>
          <pc:sldMk cId="2178692832" sldId="318"/>
        </pc:sldMkLst>
        <pc:picChg chg="mod">
          <ac:chgData name="Michaela Dobrovolná" userId="S::425689@muni.cz::8f75f99e-7355-41c5-bd2a-2e20b6847a2b" providerId="AD" clId="Web-{4EBCDCEE-0C7A-8874-BE0A-32C1070C53B3}" dt="2025-04-29T06:42:36.210" v="3" actId="1076"/>
          <ac:picMkLst>
            <pc:docMk/>
            <pc:sldMk cId="2178692832" sldId="318"/>
            <ac:picMk id="6" creationId="{DDA4B206-EC38-F061-369A-AD49F2583BFC}"/>
          </ac:picMkLst>
        </pc:picChg>
      </pc:sldChg>
    </pc:docChg>
  </pc:docChgLst>
  <pc:docChgLst>
    <pc:chgData name="Michaela Dobrovolná" userId="S::425689@muni.cz::8f75f99e-7355-41c5-bd2a-2e20b6847a2b" providerId="AD" clId="Web-{940756DE-B001-E23F-C6B1-9489E5F2C130}"/>
    <pc:docChg chg="addSld modSld">
      <pc:chgData name="Michaela Dobrovolná" userId="S::425689@muni.cz::8f75f99e-7355-41c5-bd2a-2e20b6847a2b" providerId="AD" clId="Web-{940756DE-B001-E23F-C6B1-9489E5F2C130}" dt="2025-04-16T09:39:20.419" v="105" actId="20577"/>
      <pc:docMkLst>
        <pc:docMk/>
      </pc:docMkLst>
      <pc:sldChg chg="modSp">
        <pc:chgData name="Michaela Dobrovolná" userId="S::425689@muni.cz::8f75f99e-7355-41c5-bd2a-2e20b6847a2b" providerId="AD" clId="Web-{940756DE-B001-E23F-C6B1-9489E5F2C130}" dt="2025-04-16T09:35:33.147" v="6" actId="20577"/>
        <pc:sldMkLst>
          <pc:docMk/>
          <pc:sldMk cId="1977756744" sldId="294"/>
        </pc:sldMkLst>
        <pc:spChg chg="mod">
          <ac:chgData name="Michaela Dobrovolná" userId="S::425689@muni.cz::8f75f99e-7355-41c5-bd2a-2e20b6847a2b" providerId="AD" clId="Web-{940756DE-B001-E23F-C6B1-9489E5F2C130}" dt="2025-04-16T09:35:33.147" v="6" actId="20577"/>
          <ac:spMkLst>
            <pc:docMk/>
            <pc:sldMk cId="1977756744" sldId="294"/>
            <ac:spMk id="4" creationId="{89C8B5DE-3B2E-8E4C-9E94-FC1046F18218}"/>
          </ac:spMkLst>
        </pc:spChg>
      </pc:sldChg>
      <pc:sldChg chg="delSp">
        <pc:chgData name="Michaela Dobrovolná" userId="S::425689@muni.cz::8f75f99e-7355-41c5-bd2a-2e20b6847a2b" providerId="AD" clId="Web-{940756DE-B001-E23F-C6B1-9489E5F2C130}" dt="2025-04-16T09:36:06.648" v="7"/>
        <pc:sldMkLst>
          <pc:docMk/>
          <pc:sldMk cId="657695506" sldId="299"/>
        </pc:sldMkLst>
        <pc:spChg chg="del">
          <ac:chgData name="Michaela Dobrovolná" userId="S::425689@muni.cz::8f75f99e-7355-41c5-bd2a-2e20b6847a2b" providerId="AD" clId="Web-{940756DE-B001-E23F-C6B1-9489E5F2C130}" dt="2025-04-16T09:36:06.648" v="7"/>
          <ac:spMkLst>
            <pc:docMk/>
            <pc:sldMk cId="657695506" sldId="299"/>
            <ac:spMk id="14" creationId="{60D442C9-8FE8-AC46-94D2-977AD6B63F8F}"/>
          </ac:spMkLst>
        </pc:spChg>
      </pc:sldChg>
      <pc:sldChg chg="modSp">
        <pc:chgData name="Michaela Dobrovolná" userId="S::425689@muni.cz::8f75f99e-7355-41c5-bd2a-2e20b6847a2b" providerId="AD" clId="Web-{940756DE-B001-E23F-C6B1-9489E5F2C130}" dt="2025-04-16T09:34:54.818" v="2" actId="20577"/>
        <pc:sldMkLst>
          <pc:docMk/>
          <pc:sldMk cId="2383323939" sldId="309"/>
        </pc:sldMkLst>
        <pc:spChg chg="mod">
          <ac:chgData name="Michaela Dobrovolná" userId="S::425689@muni.cz::8f75f99e-7355-41c5-bd2a-2e20b6847a2b" providerId="AD" clId="Web-{940756DE-B001-E23F-C6B1-9489E5F2C130}" dt="2025-04-16T09:34:54.818" v="2" actId="20577"/>
          <ac:spMkLst>
            <pc:docMk/>
            <pc:sldMk cId="2383323939" sldId="309"/>
            <ac:spMk id="7" creationId="{AD003A46-2397-CE4F-B270-B767892A1E0B}"/>
          </ac:spMkLst>
        </pc:spChg>
      </pc:sldChg>
      <pc:sldChg chg="modSp">
        <pc:chgData name="Michaela Dobrovolná" userId="S::425689@muni.cz::8f75f99e-7355-41c5-bd2a-2e20b6847a2b" providerId="AD" clId="Web-{940756DE-B001-E23F-C6B1-9489E5F2C130}" dt="2025-04-16T09:34:33.067" v="1" actId="20577"/>
        <pc:sldMkLst>
          <pc:docMk/>
          <pc:sldMk cId="2224698605" sldId="310"/>
        </pc:sldMkLst>
        <pc:spChg chg="mod">
          <ac:chgData name="Michaela Dobrovolná" userId="S::425689@muni.cz::8f75f99e-7355-41c5-bd2a-2e20b6847a2b" providerId="AD" clId="Web-{940756DE-B001-E23F-C6B1-9489E5F2C130}" dt="2025-04-16T09:34:33.067" v="1" actId="20577"/>
          <ac:spMkLst>
            <pc:docMk/>
            <pc:sldMk cId="2224698605" sldId="310"/>
            <ac:spMk id="3" creationId="{6976D8FB-B6A2-B241-A406-C4B1503256A7}"/>
          </ac:spMkLst>
        </pc:spChg>
      </pc:sldChg>
      <pc:sldChg chg="modSp">
        <pc:chgData name="Michaela Dobrovolná" userId="S::425689@muni.cz::8f75f99e-7355-41c5-bd2a-2e20b6847a2b" providerId="AD" clId="Web-{940756DE-B001-E23F-C6B1-9489E5F2C130}" dt="2025-04-16T09:37:23.462" v="9" actId="20577"/>
        <pc:sldMkLst>
          <pc:docMk/>
          <pc:sldMk cId="1650417137" sldId="312"/>
        </pc:sldMkLst>
        <pc:spChg chg="mod">
          <ac:chgData name="Michaela Dobrovolná" userId="S::425689@muni.cz::8f75f99e-7355-41c5-bd2a-2e20b6847a2b" providerId="AD" clId="Web-{940756DE-B001-E23F-C6B1-9489E5F2C130}" dt="2025-04-16T09:37:23.462" v="9" actId="20577"/>
          <ac:spMkLst>
            <pc:docMk/>
            <pc:sldMk cId="1650417137" sldId="312"/>
            <ac:spMk id="5" creationId="{711747A2-2272-4F70-A618-81352DEEC118}"/>
          </ac:spMkLst>
        </pc:spChg>
      </pc:sldChg>
      <pc:sldChg chg="modSp new">
        <pc:chgData name="Michaela Dobrovolná" userId="S::425689@muni.cz::8f75f99e-7355-41c5-bd2a-2e20b6847a2b" providerId="AD" clId="Web-{940756DE-B001-E23F-C6B1-9489E5F2C130}" dt="2025-04-16T09:39:20.419" v="105" actId="20577"/>
        <pc:sldMkLst>
          <pc:docMk/>
          <pc:sldMk cId="974732883" sldId="315"/>
        </pc:sldMkLst>
        <pc:spChg chg="mod">
          <ac:chgData name="Michaela Dobrovolná" userId="S::425689@muni.cz::8f75f99e-7355-41c5-bd2a-2e20b6847a2b" providerId="AD" clId="Web-{940756DE-B001-E23F-C6B1-9489E5F2C130}" dt="2025-04-16T09:38:09.573" v="18" actId="20577"/>
          <ac:spMkLst>
            <pc:docMk/>
            <pc:sldMk cId="974732883" sldId="315"/>
            <ac:spMk id="4" creationId="{D58589E2-DA44-2AA1-09FD-DD1FB79904E3}"/>
          </ac:spMkLst>
        </pc:spChg>
        <pc:spChg chg="mod">
          <ac:chgData name="Michaela Dobrovolná" userId="S::425689@muni.cz::8f75f99e-7355-41c5-bd2a-2e20b6847a2b" providerId="AD" clId="Web-{940756DE-B001-E23F-C6B1-9489E5F2C130}" dt="2025-04-16T09:39:20.419" v="105" actId="20577"/>
          <ac:spMkLst>
            <pc:docMk/>
            <pc:sldMk cId="974732883" sldId="315"/>
            <ac:spMk id="5" creationId="{75956C34-4010-DF2A-0239-EA270C897E56}"/>
          </ac:spMkLst>
        </pc:spChg>
      </pc:sldChg>
    </pc:docChg>
  </pc:docChgLst>
  <pc:docChgLst>
    <pc:chgData name="Michaela Dobrovolná" userId="S::425689@muni.cz::8f75f99e-7355-41c5-bd2a-2e20b6847a2b" providerId="AD" clId="Web-{FBFFE9F0-49A0-A041-4362-ADE9672274AA}"/>
    <pc:docChg chg="addSld modSld sldOrd">
      <pc:chgData name="Michaela Dobrovolná" userId="S::425689@muni.cz::8f75f99e-7355-41c5-bd2a-2e20b6847a2b" providerId="AD" clId="Web-{FBFFE9F0-49A0-A041-4362-ADE9672274AA}" dt="2025-04-17T06:28:56.026" v="306"/>
      <pc:docMkLst>
        <pc:docMk/>
      </pc:docMkLst>
      <pc:sldChg chg="addSp delSp modSp mod modClrScheme chgLayout">
        <pc:chgData name="Michaela Dobrovolná" userId="S::425689@muni.cz::8f75f99e-7355-41c5-bd2a-2e20b6847a2b" providerId="AD" clId="Web-{FBFFE9F0-49A0-A041-4362-ADE9672274AA}" dt="2025-04-17T06:23:15.905" v="239"/>
        <pc:sldMkLst>
          <pc:docMk/>
          <pc:sldMk cId="1202871890" sldId="276"/>
        </pc:sldMkLst>
        <pc:spChg chg="add del mod ord">
          <ac:chgData name="Michaela Dobrovolná" userId="S::425689@muni.cz::8f75f99e-7355-41c5-bd2a-2e20b6847a2b" providerId="AD" clId="Web-{FBFFE9F0-49A0-A041-4362-ADE9672274AA}" dt="2025-04-17T06:23:15.905" v="239"/>
          <ac:spMkLst>
            <pc:docMk/>
            <pc:sldMk cId="1202871890" sldId="276"/>
            <ac:spMk id="2" creationId="{A7155510-2C35-F0E3-F0F5-1721EED5BE70}"/>
          </ac:spMkLst>
        </pc:spChg>
        <pc:spChg chg="add del mod ord">
          <ac:chgData name="Michaela Dobrovolná" userId="S::425689@muni.cz::8f75f99e-7355-41c5-bd2a-2e20b6847a2b" providerId="AD" clId="Web-{FBFFE9F0-49A0-A041-4362-ADE9672274AA}" dt="2025-04-17T06:23:15.905" v="239"/>
          <ac:spMkLst>
            <pc:docMk/>
            <pc:sldMk cId="1202871890" sldId="276"/>
            <ac:spMk id="3" creationId="{28FEE1D0-D035-1173-5D90-5200D2DC9780}"/>
          </ac:spMkLst>
        </pc:spChg>
      </pc:sldChg>
      <pc:sldChg chg="modSp">
        <pc:chgData name="Michaela Dobrovolná" userId="S::425689@muni.cz::8f75f99e-7355-41c5-bd2a-2e20b6847a2b" providerId="AD" clId="Web-{FBFFE9F0-49A0-A041-4362-ADE9672274AA}" dt="2025-04-17T06:22:50.108" v="237" actId="20577"/>
        <pc:sldMkLst>
          <pc:docMk/>
          <pc:sldMk cId="2224698605" sldId="310"/>
        </pc:sldMkLst>
        <pc:spChg chg="mod">
          <ac:chgData name="Michaela Dobrovolná" userId="S::425689@muni.cz::8f75f99e-7355-41c5-bd2a-2e20b6847a2b" providerId="AD" clId="Web-{FBFFE9F0-49A0-A041-4362-ADE9672274AA}" dt="2025-04-17T06:22:50.108" v="237" actId="20577"/>
          <ac:spMkLst>
            <pc:docMk/>
            <pc:sldMk cId="2224698605" sldId="310"/>
            <ac:spMk id="3" creationId="{6976D8FB-B6A2-B241-A406-C4B1503256A7}"/>
          </ac:spMkLst>
        </pc:spChg>
      </pc:sldChg>
      <pc:sldChg chg="modSp ord">
        <pc:chgData name="Michaela Dobrovolná" userId="S::425689@muni.cz::8f75f99e-7355-41c5-bd2a-2e20b6847a2b" providerId="AD" clId="Web-{FBFFE9F0-49A0-A041-4362-ADE9672274AA}" dt="2025-04-17T06:21:58.372" v="223" actId="20577"/>
        <pc:sldMkLst>
          <pc:docMk/>
          <pc:sldMk cId="974732883" sldId="315"/>
        </pc:sldMkLst>
        <pc:spChg chg="mod">
          <ac:chgData name="Michaela Dobrovolná" userId="S::425689@muni.cz::8f75f99e-7355-41c5-bd2a-2e20b6847a2b" providerId="AD" clId="Web-{FBFFE9F0-49A0-A041-4362-ADE9672274AA}" dt="2025-04-17T06:21:58.372" v="223" actId="20577"/>
          <ac:spMkLst>
            <pc:docMk/>
            <pc:sldMk cId="974732883" sldId="315"/>
            <ac:spMk id="5" creationId="{75956C34-4010-DF2A-0239-EA270C897E56}"/>
          </ac:spMkLst>
        </pc:spChg>
      </pc:sldChg>
      <pc:sldChg chg="ord">
        <pc:chgData name="Michaela Dobrovolná" userId="S::425689@muni.cz::8f75f99e-7355-41c5-bd2a-2e20b6847a2b" providerId="AD" clId="Web-{FBFFE9F0-49A0-A041-4362-ADE9672274AA}" dt="2025-04-17T06:18:56.240" v="117"/>
        <pc:sldMkLst>
          <pc:docMk/>
          <pc:sldMk cId="2429745761" sldId="316"/>
        </pc:sldMkLst>
      </pc:sldChg>
      <pc:sldChg chg="modSp new mod modClrScheme chgLayout">
        <pc:chgData name="Michaela Dobrovolná" userId="S::425689@muni.cz::8f75f99e-7355-41c5-bd2a-2e20b6847a2b" providerId="AD" clId="Web-{FBFFE9F0-49A0-A041-4362-ADE9672274AA}" dt="2025-04-17T06:18:07.333" v="97" actId="20577"/>
        <pc:sldMkLst>
          <pc:docMk/>
          <pc:sldMk cId="1862514266" sldId="317"/>
        </pc:sldMkLst>
        <pc:spChg chg="mod ord">
          <ac:chgData name="Michaela Dobrovolná" userId="S::425689@muni.cz::8f75f99e-7355-41c5-bd2a-2e20b6847a2b" providerId="AD" clId="Web-{FBFFE9F0-49A0-A041-4362-ADE9672274AA}" dt="2025-04-17T06:13:30.730" v="1"/>
          <ac:spMkLst>
            <pc:docMk/>
            <pc:sldMk cId="1862514266" sldId="317"/>
            <ac:spMk id="2" creationId="{01ACAB85-9389-97A7-F29C-D8D103618934}"/>
          </ac:spMkLst>
        </pc:spChg>
        <pc:spChg chg="mod ord">
          <ac:chgData name="Michaela Dobrovolná" userId="S::425689@muni.cz::8f75f99e-7355-41c5-bd2a-2e20b6847a2b" providerId="AD" clId="Web-{FBFFE9F0-49A0-A041-4362-ADE9672274AA}" dt="2025-04-17T06:13:30.730" v="1"/>
          <ac:spMkLst>
            <pc:docMk/>
            <pc:sldMk cId="1862514266" sldId="317"/>
            <ac:spMk id="3" creationId="{FB1F9E7E-A6C1-B23C-867F-2FD480C750F6}"/>
          </ac:spMkLst>
        </pc:spChg>
        <pc:spChg chg="mod ord">
          <ac:chgData name="Michaela Dobrovolná" userId="S::425689@muni.cz::8f75f99e-7355-41c5-bd2a-2e20b6847a2b" providerId="AD" clId="Web-{FBFFE9F0-49A0-A041-4362-ADE9672274AA}" dt="2025-04-17T06:13:40.277" v="8" actId="20577"/>
          <ac:spMkLst>
            <pc:docMk/>
            <pc:sldMk cId="1862514266" sldId="317"/>
            <ac:spMk id="4" creationId="{38C10C26-3A05-C4F3-758C-E606B5395D34}"/>
          </ac:spMkLst>
        </pc:spChg>
        <pc:spChg chg="mod ord">
          <ac:chgData name="Michaela Dobrovolná" userId="S::425689@muni.cz::8f75f99e-7355-41c5-bd2a-2e20b6847a2b" providerId="AD" clId="Web-{FBFFE9F0-49A0-A041-4362-ADE9672274AA}" dt="2025-04-17T06:18:07.333" v="97" actId="20577"/>
          <ac:spMkLst>
            <pc:docMk/>
            <pc:sldMk cId="1862514266" sldId="317"/>
            <ac:spMk id="5" creationId="{F71C7717-F20B-2528-6DFD-35856350EF67}"/>
          </ac:spMkLst>
        </pc:spChg>
      </pc:sldChg>
      <pc:sldChg chg="addSp delSp modSp new">
        <pc:chgData name="Michaela Dobrovolná" userId="S::425689@muni.cz::8f75f99e-7355-41c5-bd2a-2e20b6847a2b" providerId="AD" clId="Web-{FBFFE9F0-49A0-A041-4362-ADE9672274AA}" dt="2025-04-17T06:24:12.689" v="254"/>
        <pc:sldMkLst>
          <pc:docMk/>
          <pc:sldMk cId="2178692832" sldId="318"/>
        </pc:sldMkLst>
        <pc:spChg chg="mod">
          <ac:chgData name="Michaela Dobrovolná" userId="S::425689@muni.cz::8f75f99e-7355-41c5-bd2a-2e20b6847a2b" providerId="AD" clId="Web-{FBFFE9F0-49A0-A041-4362-ADE9672274AA}" dt="2025-04-17T06:23:25.140" v="248" actId="20577"/>
          <ac:spMkLst>
            <pc:docMk/>
            <pc:sldMk cId="2178692832" sldId="318"/>
            <ac:spMk id="4" creationId="{30A6710E-0701-C46D-3535-4FCE65564C3E}"/>
          </ac:spMkLst>
        </pc:spChg>
        <pc:spChg chg="del">
          <ac:chgData name="Michaela Dobrovolná" userId="S::425689@muni.cz::8f75f99e-7355-41c5-bd2a-2e20b6847a2b" providerId="AD" clId="Web-{FBFFE9F0-49A0-A041-4362-ADE9672274AA}" dt="2025-04-17T06:23:42.203" v="249"/>
          <ac:spMkLst>
            <pc:docMk/>
            <pc:sldMk cId="2178692832" sldId="318"/>
            <ac:spMk id="5" creationId="{F18B5DD3-9EAC-8A32-9DF6-BAF6824AD414}"/>
          </ac:spMkLst>
        </pc:spChg>
        <pc:picChg chg="add mod ord">
          <ac:chgData name="Michaela Dobrovolná" userId="S::425689@muni.cz::8f75f99e-7355-41c5-bd2a-2e20b6847a2b" providerId="AD" clId="Web-{FBFFE9F0-49A0-A041-4362-ADE9672274AA}" dt="2025-04-17T06:23:55.922" v="252" actId="1076"/>
          <ac:picMkLst>
            <pc:docMk/>
            <pc:sldMk cId="2178692832" sldId="318"/>
            <ac:picMk id="6" creationId="{DDA4B206-EC38-F061-369A-AD49F2583BFC}"/>
          </ac:picMkLst>
        </pc:picChg>
        <pc:picChg chg="add del mod">
          <ac:chgData name="Michaela Dobrovolná" userId="S::425689@muni.cz::8f75f99e-7355-41c5-bd2a-2e20b6847a2b" providerId="AD" clId="Web-{FBFFE9F0-49A0-A041-4362-ADE9672274AA}" dt="2025-04-17T06:24:12.689" v="254"/>
          <ac:picMkLst>
            <pc:docMk/>
            <pc:sldMk cId="2178692832" sldId="318"/>
            <ac:picMk id="7" creationId="{9F4B8C12-C222-F5AC-0E47-A1214D4D6F99}"/>
          </ac:picMkLst>
        </pc:picChg>
      </pc:sldChg>
      <pc:sldChg chg="addSp delSp modSp new">
        <pc:chgData name="Michaela Dobrovolná" userId="S::425689@muni.cz::8f75f99e-7355-41c5-bd2a-2e20b6847a2b" providerId="AD" clId="Web-{FBFFE9F0-49A0-A041-4362-ADE9672274AA}" dt="2025-04-17T06:26:20.349" v="283" actId="14100"/>
        <pc:sldMkLst>
          <pc:docMk/>
          <pc:sldMk cId="3808713465" sldId="319"/>
        </pc:sldMkLst>
        <pc:spChg chg="mod">
          <ac:chgData name="Michaela Dobrovolná" userId="S::425689@muni.cz::8f75f99e-7355-41c5-bd2a-2e20b6847a2b" providerId="AD" clId="Web-{FBFFE9F0-49A0-A041-4362-ADE9672274AA}" dt="2025-04-17T06:25:17.503" v="270" actId="1076"/>
          <ac:spMkLst>
            <pc:docMk/>
            <pc:sldMk cId="3808713465" sldId="319"/>
            <ac:spMk id="4" creationId="{AE865C3B-CADA-3C6A-6E28-D6C421B3D912}"/>
          </ac:spMkLst>
        </pc:spChg>
        <pc:spChg chg="del">
          <ac:chgData name="Michaela Dobrovolná" userId="S::425689@muni.cz::8f75f99e-7355-41c5-bd2a-2e20b6847a2b" providerId="AD" clId="Web-{FBFFE9F0-49A0-A041-4362-ADE9672274AA}" dt="2025-04-17T06:24:43.862" v="261"/>
          <ac:spMkLst>
            <pc:docMk/>
            <pc:sldMk cId="3808713465" sldId="319"/>
            <ac:spMk id="5" creationId="{F33D6824-4E5F-1E7D-156D-47309E618EFB}"/>
          </ac:spMkLst>
        </pc:spChg>
        <pc:picChg chg="add mod ord">
          <ac:chgData name="Michaela Dobrovolná" userId="S::425689@muni.cz::8f75f99e-7355-41c5-bd2a-2e20b6847a2b" providerId="AD" clId="Web-{FBFFE9F0-49A0-A041-4362-ADE9672274AA}" dt="2025-04-17T06:25:31.691" v="277" actId="1076"/>
          <ac:picMkLst>
            <pc:docMk/>
            <pc:sldMk cId="3808713465" sldId="319"/>
            <ac:picMk id="6" creationId="{A4029A32-C7DF-BCA4-562B-54A17F08F86F}"/>
          </ac:picMkLst>
        </pc:picChg>
        <pc:picChg chg="add mod">
          <ac:chgData name="Michaela Dobrovolná" userId="S::425689@muni.cz::8f75f99e-7355-41c5-bd2a-2e20b6847a2b" providerId="AD" clId="Web-{FBFFE9F0-49A0-A041-4362-ADE9672274AA}" dt="2025-04-17T06:25:30.269" v="276" actId="1076"/>
          <ac:picMkLst>
            <pc:docMk/>
            <pc:sldMk cId="3808713465" sldId="319"/>
            <ac:picMk id="7" creationId="{1FDAAC99-435D-5FBD-FBFB-47F8D9627631}"/>
          </ac:picMkLst>
        </pc:picChg>
        <pc:picChg chg="add mod">
          <ac:chgData name="Michaela Dobrovolná" userId="S::425689@muni.cz::8f75f99e-7355-41c5-bd2a-2e20b6847a2b" providerId="AD" clId="Web-{FBFFE9F0-49A0-A041-4362-ADE9672274AA}" dt="2025-04-17T06:26:02.192" v="280" actId="14100"/>
          <ac:picMkLst>
            <pc:docMk/>
            <pc:sldMk cId="3808713465" sldId="319"/>
            <ac:picMk id="8" creationId="{7E97D743-C538-7294-B9FD-71E0E7ED67D1}"/>
          </ac:picMkLst>
        </pc:picChg>
        <pc:picChg chg="add mod">
          <ac:chgData name="Michaela Dobrovolná" userId="S::425689@muni.cz::8f75f99e-7355-41c5-bd2a-2e20b6847a2b" providerId="AD" clId="Web-{FBFFE9F0-49A0-A041-4362-ADE9672274AA}" dt="2025-04-17T06:26:20.349" v="283" actId="14100"/>
          <ac:picMkLst>
            <pc:docMk/>
            <pc:sldMk cId="3808713465" sldId="319"/>
            <ac:picMk id="9" creationId="{11229F68-6C19-3E88-3571-674C547D068E}"/>
          </ac:picMkLst>
        </pc:picChg>
      </pc:sldChg>
      <pc:sldChg chg="addSp delSp modSp new">
        <pc:chgData name="Michaela Dobrovolná" userId="S::425689@muni.cz::8f75f99e-7355-41c5-bd2a-2e20b6847a2b" providerId="AD" clId="Web-{FBFFE9F0-49A0-A041-4362-ADE9672274AA}" dt="2025-04-17T06:27:30.992" v="300" actId="1076"/>
        <pc:sldMkLst>
          <pc:docMk/>
          <pc:sldMk cId="3255096686" sldId="320"/>
        </pc:sldMkLst>
        <pc:spChg chg="mod">
          <ac:chgData name="Michaela Dobrovolná" userId="S::425689@muni.cz::8f75f99e-7355-41c5-bd2a-2e20b6847a2b" providerId="AD" clId="Web-{FBFFE9F0-49A0-A041-4362-ADE9672274AA}" dt="2025-04-17T06:26:54.225" v="292" actId="20577"/>
          <ac:spMkLst>
            <pc:docMk/>
            <pc:sldMk cId="3255096686" sldId="320"/>
            <ac:spMk id="4" creationId="{38A82CED-B9F7-DC10-618F-E82A8D85C12E}"/>
          </ac:spMkLst>
        </pc:spChg>
        <pc:spChg chg="del">
          <ac:chgData name="Michaela Dobrovolná" userId="S::425689@muni.cz::8f75f99e-7355-41c5-bd2a-2e20b6847a2b" providerId="AD" clId="Web-{FBFFE9F0-49A0-A041-4362-ADE9672274AA}" dt="2025-04-17T06:26:59.585" v="293"/>
          <ac:spMkLst>
            <pc:docMk/>
            <pc:sldMk cId="3255096686" sldId="320"/>
            <ac:spMk id="5" creationId="{816FA05D-2780-B8D8-64E7-ED20044AF825}"/>
          </ac:spMkLst>
        </pc:spChg>
        <pc:picChg chg="add mod ord">
          <ac:chgData name="Michaela Dobrovolná" userId="S::425689@muni.cz::8f75f99e-7355-41c5-bd2a-2e20b6847a2b" providerId="AD" clId="Web-{FBFFE9F0-49A0-A041-4362-ADE9672274AA}" dt="2025-04-17T06:27:30.992" v="300" actId="1076"/>
          <ac:picMkLst>
            <pc:docMk/>
            <pc:sldMk cId="3255096686" sldId="320"/>
            <ac:picMk id="6" creationId="{258AD650-11C5-6768-85C0-3F74BEF82195}"/>
          </ac:picMkLst>
        </pc:picChg>
        <pc:picChg chg="add mod">
          <ac:chgData name="Michaela Dobrovolná" userId="S::425689@muni.cz::8f75f99e-7355-41c5-bd2a-2e20b6847a2b" providerId="AD" clId="Web-{FBFFE9F0-49A0-A041-4362-ADE9672274AA}" dt="2025-04-17T06:27:28.773" v="299" actId="1076"/>
          <ac:picMkLst>
            <pc:docMk/>
            <pc:sldMk cId="3255096686" sldId="320"/>
            <ac:picMk id="7" creationId="{A456E157-4903-9EE4-4A06-9C1B410D0C0A}"/>
          </ac:picMkLst>
        </pc:picChg>
      </pc:sldChg>
      <pc:sldChg chg="addSp delSp modSp new mod modClrScheme chgLayout">
        <pc:chgData name="Michaela Dobrovolná" userId="S::425689@muni.cz::8f75f99e-7355-41c5-bd2a-2e20b6847a2b" providerId="AD" clId="Web-{FBFFE9F0-49A0-A041-4362-ADE9672274AA}" dt="2025-04-17T06:28:56.026" v="306"/>
        <pc:sldMkLst>
          <pc:docMk/>
          <pc:sldMk cId="2776710346" sldId="321"/>
        </pc:sldMkLst>
        <pc:spChg chg="mod">
          <ac:chgData name="Michaela Dobrovolná" userId="S::425689@muni.cz::8f75f99e-7355-41c5-bd2a-2e20b6847a2b" providerId="AD" clId="Web-{FBFFE9F0-49A0-A041-4362-ADE9672274AA}" dt="2025-04-17T06:28:56.026" v="306"/>
          <ac:spMkLst>
            <pc:docMk/>
            <pc:sldMk cId="2776710346" sldId="321"/>
            <ac:spMk id="2" creationId="{2A78C98D-2078-8D24-1B9D-B39D724E8F50}"/>
          </ac:spMkLst>
        </pc:spChg>
        <pc:spChg chg="mod">
          <ac:chgData name="Michaela Dobrovolná" userId="S::425689@muni.cz::8f75f99e-7355-41c5-bd2a-2e20b6847a2b" providerId="AD" clId="Web-{FBFFE9F0-49A0-A041-4362-ADE9672274AA}" dt="2025-04-17T06:28:56.026" v="306"/>
          <ac:spMkLst>
            <pc:docMk/>
            <pc:sldMk cId="2776710346" sldId="321"/>
            <ac:spMk id="3" creationId="{9420290B-273E-9B65-8280-8D5BA71272AC}"/>
          </ac:spMkLst>
        </pc:spChg>
        <pc:spChg chg="del">
          <ac:chgData name="Michaela Dobrovolná" userId="S::425689@muni.cz::8f75f99e-7355-41c5-bd2a-2e20b6847a2b" providerId="AD" clId="Web-{FBFFE9F0-49A0-A041-4362-ADE9672274AA}" dt="2025-04-17T06:28:05.900" v="302"/>
          <ac:spMkLst>
            <pc:docMk/>
            <pc:sldMk cId="2776710346" sldId="321"/>
            <ac:spMk id="4" creationId="{D3683F4E-C8E2-1806-CEDE-4FFCB02167A8}"/>
          </ac:spMkLst>
        </pc:spChg>
        <pc:spChg chg="del">
          <ac:chgData name="Michaela Dobrovolná" userId="S::425689@muni.cz::8f75f99e-7355-41c5-bd2a-2e20b6847a2b" providerId="AD" clId="Web-{FBFFE9F0-49A0-A041-4362-ADE9672274AA}" dt="2025-04-17T06:28:12.478" v="303"/>
          <ac:spMkLst>
            <pc:docMk/>
            <pc:sldMk cId="2776710346" sldId="321"/>
            <ac:spMk id="5" creationId="{53220EEE-DB52-69E7-B8AE-FB9FC7BD7DC7}"/>
          </ac:spMkLst>
        </pc:spChg>
        <pc:picChg chg="add mod ord">
          <ac:chgData name="Michaela Dobrovolná" userId="S::425689@muni.cz::8f75f99e-7355-41c5-bd2a-2e20b6847a2b" providerId="AD" clId="Web-{FBFFE9F0-49A0-A041-4362-ADE9672274AA}" dt="2025-04-17T06:28:56.026" v="306"/>
          <ac:picMkLst>
            <pc:docMk/>
            <pc:sldMk cId="2776710346" sldId="321"/>
            <ac:picMk id="6" creationId="{999D9D14-45B0-4460-4E89-31336C21D0D3}"/>
          </ac:picMkLst>
        </pc:picChg>
      </pc:sldChg>
    </pc:docChg>
  </pc:docChgLst>
  <pc:docChgLst>
    <pc:chgData name="Michaela Dobrovolná" userId="S::425689@muni.cz::8f75f99e-7355-41c5-bd2a-2e20b6847a2b" providerId="AD" clId="Web-{B68671C7-32C9-82B2-BE92-F8C56897BB2F}"/>
    <pc:docChg chg="addSld modSld">
      <pc:chgData name="Michaela Dobrovolná" userId="S::425689@muni.cz::8f75f99e-7355-41c5-bd2a-2e20b6847a2b" providerId="AD" clId="Web-{B68671C7-32C9-82B2-BE92-F8C56897BB2F}" dt="2025-04-17T06:02:14.155" v="290" actId="20577"/>
      <pc:docMkLst>
        <pc:docMk/>
      </pc:docMkLst>
      <pc:sldChg chg="modSp">
        <pc:chgData name="Michaela Dobrovolná" userId="S::425689@muni.cz::8f75f99e-7355-41c5-bd2a-2e20b6847a2b" providerId="AD" clId="Web-{B68671C7-32C9-82B2-BE92-F8C56897BB2F}" dt="2025-04-17T05:57:39.569" v="150" actId="1076"/>
        <pc:sldMkLst>
          <pc:docMk/>
          <pc:sldMk cId="2150842445" sldId="278"/>
        </pc:sldMkLst>
        <pc:spChg chg="mod">
          <ac:chgData name="Michaela Dobrovolná" userId="S::425689@muni.cz::8f75f99e-7355-41c5-bd2a-2e20b6847a2b" providerId="AD" clId="Web-{B68671C7-32C9-82B2-BE92-F8C56897BB2F}" dt="2025-04-17T05:57:39.569" v="150" actId="1076"/>
          <ac:spMkLst>
            <pc:docMk/>
            <pc:sldMk cId="2150842445" sldId="278"/>
            <ac:spMk id="2" creationId="{AC278B38-30C2-5D44-A775-92B93126E6B9}"/>
          </ac:spMkLst>
        </pc:spChg>
        <pc:spChg chg="mod">
          <ac:chgData name="Michaela Dobrovolná" userId="S::425689@muni.cz::8f75f99e-7355-41c5-bd2a-2e20b6847a2b" providerId="AD" clId="Web-{B68671C7-32C9-82B2-BE92-F8C56897BB2F}" dt="2025-04-17T05:57:33.646" v="149" actId="20577"/>
          <ac:spMkLst>
            <pc:docMk/>
            <pc:sldMk cId="2150842445" sldId="278"/>
            <ac:spMk id="4" creationId="{89C8B5DE-3B2E-8E4C-9E94-FC1046F18218}"/>
          </ac:spMkLst>
        </pc:spChg>
      </pc:sldChg>
      <pc:sldChg chg="modSp">
        <pc:chgData name="Michaela Dobrovolná" userId="S::425689@muni.cz::8f75f99e-7355-41c5-bd2a-2e20b6847a2b" providerId="AD" clId="Web-{B68671C7-32C9-82B2-BE92-F8C56897BB2F}" dt="2025-04-17T05:59:22.556" v="207" actId="20577"/>
        <pc:sldMkLst>
          <pc:docMk/>
          <pc:sldMk cId="2261292020" sldId="281"/>
        </pc:sldMkLst>
        <pc:spChg chg="mod">
          <ac:chgData name="Michaela Dobrovolná" userId="S::425689@muni.cz::8f75f99e-7355-41c5-bd2a-2e20b6847a2b" providerId="AD" clId="Web-{B68671C7-32C9-82B2-BE92-F8C56897BB2F}" dt="2025-04-17T05:59:22.556" v="207" actId="20577"/>
          <ac:spMkLst>
            <pc:docMk/>
            <pc:sldMk cId="2261292020" sldId="281"/>
            <ac:spMk id="7" creationId="{784833AF-D622-7E46-A5B2-9C331192632C}"/>
          </ac:spMkLst>
        </pc:spChg>
      </pc:sldChg>
      <pc:sldChg chg="modSp">
        <pc:chgData name="Michaela Dobrovolná" userId="S::425689@muni.cz::8f75f99e-7355-41c5-bd2a-2e20b6847a2b" providerId="AD" clId="Web-{B68671C7-32C9-82B2-BE92-F8C56897BB2F}" dt="2025-04-17T06:02:14.155" v="290" actId="20577"/>
        <pc:sldMkLst>
          <pc:docMk/>
          <pc:sldMk cId="2504668163" sldId="307"/>
        </pc:sldMkLst>
        <pc:spChg chg="mod">
          <ac:chgData name="Michaela Dobrovolná" userId="S::425689@muni.cz::8f75f99e-7355-41c5-bd2a-2e20b6847a2b" providerId="AD" clId="Web-{B68671C7-32C9-82B2-BE92-F8C56897BB2F}" dt="2025-04-17T06:02:14.155" v="290" actId="20577"/>
          <ac:spMkLst>
            <pc:docMk/>
            <pc:sldMk cId="2504668163" sldId="307"/>
            <ac:spMk id="13" creationId="{FB7AA7FF-B007-464D-90DC-A0628B066683}"/>
          </ac:spMkLst>
        </pc:spChg>
      </pc:sldChg>
      <pc:sldChg chg="modSp">
        <pc:chgData name="Michaela Dobrovolná" userId="S::425689@muni.cz::8f75f99e-7355-41c5-bd2a-2e20b6847a2b" providerId="AD" clId="Web-{B68671C7-32C9-82B2-BE92-F8C56897BB2F}" dt="2025-04-17T05:51:56.199" v="19" actId="20577"/>
        <pc:sldMkLst>
          <pc:docMk/>
          <pc:sldMk cId="974732883" sldId="315"/>
        </pc:sldMkLst>
        <pc:spChg chg="mod">
          <ac:chgData name="Michaela Dobrovolná" userId="S::425689@muni.cz::8f75f99e-7355-41c5-bd2a-2e20b6847a2b" providerId="AD" clId="Web-{B68671C7-32C9-82B2-BE92-F8C56897BB2F}" dt="2025-04-17T05:51:56.199" v="19" actId="20577"/>
          <ac:spMkLst>
            <pc:docMk/>
            <pc:sldMk cId="974732883" sldId="315"/>
            <ac:spMk id="5" creationId="{75956C34-4010-DF2A-0239-EA270C897E56}"/>
          </ac:spMkLst>
        </pc:spChg>
      </pc:sldChg>
      <pc:sldChg chg="modSp new">
        <pc:chgData name="Michaela Dobrovolná" userId="S::425689@muni.cz::8f75f99e-7355-41c5-bd2a-2e20b6847a2b" providerId="AD" clId="Web-{B68671C7-32C9-82B2-BE92-F8C56897BB2F}" dt="2025-04-17T05:53:59.546" v="105" actId="20577"/>
        <pc:sldMkLst>
          <pc:docMk/>
          <pc:sldMk cId="2429745761" sldId="316"/>
        </pc:sldMkLst>
        <pc:spChg chg="mod">
          <ac:chgData name="Michaela Dobrovolná" userId="S::425689@muni.cz::8f75f99e-7355-41c5-bd2a-2e20b6847a2b" providerId="AD" clId="Web-{B68671C7-32C9-82B2-BE92-F8C56897BB2F}" dt="2025-04-17T05:52:07.481" v="28" actId="20577"/>
          <ac:spMkLst>
            <pc:docMk/>
            <pc:sldMk cId="2429745761" sldId="316"/>
            <ac:spMk id="4" creationId="{814B7CBA-1658-0FE3-30E5-AD09779EC4BD}"/>
          </ac:spMkLst>
        </pc:spChg>
        <pc:spChg chg="mod">
          <ac:chgData name="Michaela Dobrovolná" userId="S::425689@muni.cz::8f75f99e-7355-41c5-bd2a-2e20b6847a2b" providerId="AD" clId="Web-{B68671C7-32C9-82B2-BE92-F8C56897BB2F}" dt="2025-04-17T05:53:59.546" v="105" actId="20577"/>
          <ac:spMkLst>
            <pc:docMk/>
            <pc:sldMk cId="2429745761" sldId="316"/>
            <ac:spMk id="5" creationId="{B37E61F2-5A3B-DE9B-9904-03F36A4CFB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péče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Michaela Dobrovolná</a:t>
            </a:r>
          </a:p>
        </p:txBody>
      </p:sp>
      <p:pic>
        <p:nvPicPr>
          <p:cNvPr id="1026" name="Picture 2" descr="Pelvic floor myofascial release - Blackberry Clinic">
            <a:extLst>
              <a:ext uri="{FF2B5EF4-FFF2-40B4-BE49-F238E27FC236}">
                <a16:creationId xmlns:a16="http://schemas.microsoft.com/office/drawing/2014/main" id="{B8B283A5-CB7D-4989-9FD5-14693EED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20" y="169937"/>
            <a:ext cx="4173278" cy="27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ltrazvuk v těhotenství | Jaknamaterstvi.cz">
            <a:extLst>
              <a:ext uri="{FF2B5EF4-FFF2-40B4-BE49-F238E27FC236}">
                <a16:creationId xmlns:a16="http://schemas.microsoft.com/office/drawing/2014/main" id="{23DECAE4-F325-44AD-80AF-43C204A9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14" y="3289151"/>
            <a:ext cx="4430622" cy="32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7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758414" y="1199470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Management prenatální péče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003A46-2397-CE4F-B270-B767892A1E0B}"/>
              </a:ext>
            </a:extLst>
          </p:cNvPr>
          <p:cNvSpPr txBox="1">
            <a:spLocks noChangeArrowheads="1"/>
          </p:cNvSpPr>
          <p:nvPr/>
        </p:nvSpPr>
        <p:spPr>
          <a:xfrm>
            <a:off x="612000" y="1908001"/>
            <a:ext cx="9846450" cy="4055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Těhotenská průkazka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</a:rPr>
              <a:t>registrující gynekolog ji vystaví mezi 7 a 13. týdnem těhotenství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shrnuje </a:t>
            </a:r>
            <a:r>
              <a:rPr lang="cs-CZ" b="1" dirty="0">
                <a:solidFill>
                  <a:srgbClr val="0000DC"/>
                </a:solidFill>
              </a:rPr>
              <a:t>informace o průběhu těhotenství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osobní údaje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anamnéza, předchozí těhotenství, termín porodu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výsledky vyšetření </a:t>
            </a:r>
            <a:endParaRPr lang="cs-CZ" sz="2400" dirty="0">
              <a:solidFill>
                <a:srgbClr val="0000DC"/>
              </a:solidFill>
              <a:cs typeface="Arial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záznam z každé poradny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záznam o vyšetření jiným lékařem (zubař, praktik, hospitalizace...)</a:t>
            </a:r>
          </a:p>
        </p:txBody>
      </p:sp>
    </p:spTree>
    <p:extLst>
      <p:ext uri="{BB962C8B-B14F-4D97-AF65-F5344CB8AC3E}">
        <p14:creationId xmlns:p14="http://schemas.microsoft.com/office/powerpoint/2010/main" val="238332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844476" y="165258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Management prenatální péče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003A46-2397-CE4F-B270-B767892A1E0B}"/>
              </a:ext>
            </a:extLst>
          </p:cNvPr>
          <p:cNvSpPr txBox="1">
            <a:spLocks noChangeArrowheads="1"/>
          </p:cNvSpPr>
          <p:nvPr/>
        </p:nvSpPr>
        <p:spPr>
          <a:xfrm>
            <a:off x="612000" y="2607248"/>
            <a:ext cx="7220034" cy="4055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sz="2800" b="1" dirty="0">
                <a:solidFill>
                  <a:srgbClr val="FF0000"/>
                </a:solidFill>
              </a:rPr>
              <a:t>Vstupní vyšetření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anamnéza </a:t>
            </a:r>
            <a:r>
              <a:rPr lang="cs-CZ" altLang="cs-CZ" i="1" dirty="0">
                <a:solidFill>
                  <a:srgbClr val="0000DC"/>
                </a:solidFill>
              </a:rPr>
              <a:t>– velmi důležité!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klinické vyšetření </a:t>
            </a:r>
            <a:r>
              <a:rPr lang="cs-CZ" altLang="cs-CZ" dirty="0">
                <a:solidFill>
                  <a:srgbClr val="0000DC"/>
                </a:solidFill>
              </a:rPr>
              <a:t>-TK, hmotnost, EKG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</a:rPr>
              <a:t>otoky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vaginální vyšetření </a:t>
            </a:r>
            <a:r>
              <a:rPr lang="cs-CZ" altLang="cs-CZ" dirty="0">
                <a:solidFill>
                  <a:srgbClr val="0000DC"/>
                </a:solidFill>
              </a:rPr>
              <a:t>- CS, kultivace, onkologická cytologie, KOLPO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pelvimetrie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palpační vyšetření prsů</a:t>
            </a:r>
          </a:p>
        </p:txBody>
      </p:sp>
    </p:spTree>
    <p:extLst>
      <p:ext uri="{BB962C8B-B14F-4D97-AF65-F5344CB8AC3E}">
        <p14:creationId xmlns:p14="http://schemas.microsoft.com/office/powerpoint/2010/main" val="120287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4C7D21-7902-1E53-D091-8A002B01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7D6DAF-CF5E-504E-8F99-4867FDCE0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A6710E-0701-C46D-3535-4FCE6556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Pelvimetrie</a:t>
            </a:r>
            <a:endParaRPr lang="cs-CZ" dirty="0"/>
          </a:p>
        </p:txBody>
      </p:sp>
      <p:pic>
        <p:nvPicPr>
          <p:cNvPr id="6" name="Zástupný obsah 5" descr="Pelvimetr a schéma pelvimetrie">
            <a:extLst>
              <a:ext uri="{FF2B5EF4-FFF2-40B4-BE49-F238E27FC236}">
                <a16:creationId xmlns:a16="http://schemas.microsoft.com/office/drawing/2014/main" id="{DDA4B206-EC38-F061-369A-AD49F2583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254" y="1301982"/>
            <a:ext cx="6744885" cy="4623419"/>
          </a:xfrm>
        </p:spPr>
      </p:pic>
    </p:spTree>
    <p:extLst>
      <p:ext uri="{BB962C8B-B14F-4D97-AF65-F5344CB8AC3E}">
        <p14:creationId xmlns:p14="http://schemas.microsoft.com/office/powerpoint/2010/main" val="217869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1197770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Pravidelná vyšetření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F206CE0-C64E-EF48-9AB2-8A91639DD8C6}"/>
              </a:ext>
            </a:extLst>
          </p:cNvPr>
          <p:cNvSpPr/>
          <p:nvPr/>
        </p:nvSpPr>
        <p:spPr>
          <a:xfrm>
            <a:off x="612000" y="1908000"/>
            <a:ext cx="10101975" cy="2897396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Další pravidelná vyšetření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  <a:effectLst/>
              </a:rPr>
              <a:t>zevní vyšetření těhotné</a:t>
            </a:r>
            <a:r>
              <a:rPr lang="cs-CZ" sz="2400" dirty="0">
                <a:solidFill>
                  <a:srgbClr val="0000DC"/>
                </a:solidFill>
                <a:effectLst/>
              </a:rPr>
              <a:t>, stanovení </a:t>
            </a:r>
            <a:r>
              <a:rPr lang="cs-CZ" sz="2400" b="1" dirty="0">
                <a:solidFill>
                  <a:srgbClr val="0000DC"/>
                </a:solidFill>
                <a:effectLst/>
              </a:rPr>
              <a:t>hmotnosti</a:t>
            </a:r>
            <a:r>
              <a:rPr lang="cs-CZ" sz="2400" dirty="0">
                <a:solidFill>
                  <a:srgbClr val="0000DC"/>
                </a:solidFill>
                <a:effectLst/>
              </a:rPr>
              <a:t> a </a:t>
            </a:r>
            <a:r>
              <a:rPr lang="cs-CZ" sz="2400" b="1" dirty="0">
                <a:solidFill>
                  <a:srgbClr val="0000DC"/>
                </a:solidFill>
                <a:effectLst/>
              </a:rPr>
              <a:t>krevního tlaku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  <a:effectLst/>
              </a:rPr>
              <a:t>chemické </a:t>
            </a:r>
            <a:r>
              <a:rPr lang="cs-CZ" sz="2400" b="1" dirty="0">
                <a:solidFill>
                  <a:srgbClr val="0000DC"/>
                </a:solidFill>
                <a:effectLst/>
              </a:rPr>
              <a:t>vyšetření moči proužkem </a:t>
            </a:r>
            <a:r>
              <a:rPr lang="cs-CZ" sz="2400" dirty="0">
                <a:solidFill>
                  <a:srgbClr val="0000DC"/>
                </a:solidFill>
                <a:effectLst/>
              </a:rPr>
              <a:t>(stanovení bílkoviny a cukru)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  <a:effectLst/>
              </a:rPr>
              <a:t>event.  vaginální vyšetření se stanovením cervix skóre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  <a:effectLst/>
              </a:rPr>
              <a:t>detekce známek vitality plodu 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F1BB85-5CFC-1A45-837B-45FDBE14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28" y="4799900"/>
            <a:ext cx="9690100" cy="1524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A7E7BE6E-BB84-264A-A686-FBA68D646743}"/>
              </a:ext>
            </a:extLst>
          </p:cNvPr>
          <p:cNvSpPr/>
          <p:nvPr/>
        </p:nvSpPr>
        <p:spPr>
          <a:xfrm>
            <a:off x="957200" y="5161360"/>
            <a:ext cx="9690100" cy="310905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70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20FDE1-F150-E7D8-2EEA-525E4E26A1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7E6DA5-A9AC-44E0-BB3A-8436D5808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A82CED-B9F7-DC10-618F-E82A8D85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Vaginální vyšetření</a:t>
            </a:r>
            <a:endParaRPr lang="cs-CZ" dirty="0"/>
          </a:p>
        </p:txBody>
      </p:sp>
      <p:pic>
        <p:nvPicPr>
          <p:cNvPr id="6" name="Zástupný obsah 5" descr="Vaginální vyšetření">
            <a:extLst>
              <a:ext uri="{FF2B5EF4-FFF2-40B4-BE49-F238E27FC236}">
                <a16:creationId xmlns:a16="http://schemas.microsoft.com/office/drawing/2014/main" id="{258AD650-11C5-6768-85C0-3F74BEF82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75" y="2525047"/>
            <a:ext cx="2867301" cy="1811776"/>
          </a:xfrm>
        </p:spPr>
      </p:pic>
      <p:pic>
        <p:nvPicPr>
          <p:cNvPr id="7" name="Obrázek 6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A456E157-4903-9EE4-4A06-9C1B410D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4" y="1726618"/>
            <a:ext cx="6056197" cy="34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01A590-58EC-BFEE-0022-85822643A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870A7E-7A58-A8B7-2050-FB42E8CAD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865C3B-CADA-3C6A-6E28-D6C421B3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146" y="255366"/>
            <a:ext cx="10753200" cy="451576"/>
          </a:xfrm>
        </p:spPr>
        <p:txBody>
          <a:bodyPr/>
          <a:lstStyle/>
          <a:p>
            <a:r>
              <a:rPr lang="cs-CZ" dirty="0">
                <a:cs typeface="Arial"/>
              </a:rPr>
              <a:t>Zevní vyšetření pohmatem</a:t>
            </a:r>
            <a:endParaRPr lang="cs-CZ" dirty="0"/>
          </a:p>
        </p:txBody>
      </p:sp>
      <p:pic>
        <p:nvPicPr>
          <p:cNvPr id="6" name="Zástupný obsah 5" descr="Palpace obsahu děložního fundu">
            <a:extLst>
              <a:ext uri="{FF2B5EF4-FFF2-40B4-BE49-F238E27FC236}">
                <a16:creationId xmlns:a16="http://schemas.microsoft.com/office/drawing/2014/main" id="{A4029A32-C7DF-BCA4-562B-54A17F08F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74" y="1078958"/>
            <a:ext cx="3496998" cy="2349810"/>
          </a:xfrm>
        </p:spPr>
      </p:pic>
      <p:pic>
        <p:nvPicPr>
          <p:cNvPr id="7" name="Obrázek 6" descr="Palpace výšky děložního fundu">
            <a:extLst>
              <a:ext uri="{FF2B5EF4-FFF2-40B4-BE49-F238E27FC236}">
                <a16:creationId xmlns:a16="http://schemas.microsoft.com/office/drawing/2014/main" id="{1FDAAC99-435D-5FBD-FBFB-47F8D962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10" y="1050014"/>
            <a:ext cx="3647687" cy="2372850"/>
          </a:xfrm>
          <a:prstGeom prst="rect">
            <a:avLst/>
          </a:prstGeom>
        </p:spPr>
      </p:pic>
      <p:pic>
        <p:nvPicPr>
          <p:cNvPr id="8" name="Obrázek 7" descr="Palpace polohy plodu">
            <a:extLst>
              <a:ext uri="{FF2B5EF4-FFF2-40B4-BE49-F238E27FC236}">
                <a16:creationId xmlns:a16="http://schemas.microsoft.com/office/drawing/2014/main" id="{7E97D743-C538-7294-B9FD-71E0E7ED6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376" y="3534258"/>
            <a:ext cx="3505198" cy="2335679"/>
          </a:xfrm>
          <a:prstGeom prst="rect">
            <a:avLst/>
          </a:prstGeom>
        </p:spPr>
      </p:pic>
      <p:pic>
        <p:nvPicPr>
          <p:cNvPr id="9" name="Obrázek 8" descr="Palpace postavení plodu">
            <a:extLst>
              <a:ext uri="{FF2B5EF4-FFF2-40B4-BE49-F238E27FC236}">
                <a16:creationId xmlns:a16="http://schemas.microsoft.com/office/drawing/2014/main" id="{11229F68-6C19-3E88-3571-674C547D0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10" y="3534258"/>
            <a:ext cx="3653881" cy="24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:a16="http://schemas.microsoft.com/office/drawing/2014/main" id="{89C8B5DE-3B2E-8E4C-9E94-FC1046F18218}"/>
              </a:ext>
            </a:extLst>
          </p:cNvPr>
          <p:cNvSpPr/>
          <p:nvPr/>
        </p:nvSpPr>
        <p:spPr>
          <a:xfrm>
            <a:off x="612000" y="1908000"/>
            <a:ext cx="10268035" cy="566738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cs typeface="Calibri" pitchFamily="34"/>
              </a:rPr>
              <a:t>Nepravidelná vyšetření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0000DC"/>
                </a:solidFill>
              </a:rPr>
              <a:t>Laboratorní vyšetření do 14. týdne:</a:t>
            </a:r>
            <a:endParaRPr lang="cs-CZ" sz="2400" dirty="0">
              <a:solidFill>
                <a:srgbClr val="0000D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stanovení krevní skupiny </a:t>
            </a:r>
            <a:r>
              <a:rPr lang="cs-CZ" sz="2400" dirty="0" err="1">
                <a:solidFill>
                  <a:srgbClr val="0000DC"/>
                </a:solidFill>
              </a:rPr>
              <a:t>RhD</a:t>
            </a:r>
            <a:r>
              <a:rPr lang="cs-CZ" sz="2400" dirty="0">
                <a:solidFill>
                  <a:srgbClr val="0000DC"/>
                </a:solidFill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DC"/>
                </a:solidFill>
              </a:rPr>
              <a:t>screening</a:t>
            </a:r>
            <a:r>
              <a:rPr lang="cs-CZ" sz="2400" dirty="0">
                <a:solidFill>
                  <a:srgbClr val="0000DC"/>
                </a:solidFill>
              </a:rPr>
              <a:t> protilátek proti Ery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základní laboratoř (hematokrit, hemoglobin, </a:t>
            </a:r>
            <a:r>
              <a:rPr lang="cs-CZ" sz="2400" dirty="0" err="1">
                <a:solidFill>
                  <a:srgbClr val="0000DC"/>
                </a:solidFill>
              </a:rPr>
              <a:t>ery</a:t>
            </a:r>
            <a:r>
              <a:rPr lang="cs-CZ" sz="2400" dirty="0">
                <a:solidFill>
                  <a:srgbClr val="0000DC"/>
                </a:solidFill>
              </a:rPr>
              <a:t>, </a:t>
            </a:r>
            <a:r>
              <a:rPr lang="cs-CZ" sz="2400" dirty="0" err="1">
                <a:solidFill>
                  <a:srgbClr val="0000DC"/>
                </a:solidFill>
              </a:rPr>
              <a:t>leu</a:t>
            </a:r>
            <a:r>
              <a:rPr lang="cs-CZ" sz="2400" dirty="0">
                <a:solidFill>
                  <a:srgbClr val="0000DC"/>
                </a:solidFill>
              </a:rPr>
              <a:t>, trombo)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sérologické vyšetření  - HIV, </a:t>
            </a:r>
            <a:r>
              <a:rPr lang="cs-CZ" sz="2400" dirty="0" err="1">
                <a:solidFill>
                  <a:srgbClr val="0000DC"/>
                </a:solidFill>
              </a:rPr>
              <a:t>HBsAg</a:t>
            </a:r>
            <a:r>
              <a:rPr lang="cs-CZ" sz="2400" dirty="0">
                <a:solidFill>
                  <a:srgbClr val="0000DC"/>
                </a:solidFill>
              </a:rPr>
              <a:t> a protilátek proti syfilis,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glykemie nalačno </a:t>
            </a:r>
          </a:p>
          <a:p>
            <a:pPr>
              <a:lnSpc>
                <a:spcPct val="150000"/>
              </a:lnSpc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marL="457200" indent="-45720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1303351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Management prenatální péče</a:t>
            </a:r>
          </a:p>
        </p:txBody>
      </p:sp>
    </p:spTree>
    <p:extLst>
      <p:ext uri="{BB962C8B-B14F-4D97-AF65-F5344CB8AC3E}">
        <p14:creationId xmlns:p14="http://schemas.microsoft.com/office/powerpoint/2010/main" val="403414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C10EEE5E-A1F1-A64D-A38E-5AEA244A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759" y="982178"/>
            <a:ext cx="3874241" cy="2197054"/>
          </a:xfrm>
          <a:prstGeom prst="rect">
            <a:avLst/>
          </a:prstGeom>
        </p:spPr>
      </p:pic>
      <p:sp>
        <p:nvSpPr>
          <p:cNvPr id="4" name="Obdélník 9">
            <a:extLst>
              <a:ext uri="{FF2B5EF4-FFF2-40B4-BE49-F238E27FC236}">
                <a16:creationId xmlns:a16="http://schemas.microsoft.com/office/drawing/2014/main" id="{89C8B5DE-3B2E-8E4C-9E94-FC1046F18218}"/>
              </a:ext>
            </a:extLst>
          </p:cNvPr>
          <p:cNvSpPr/>
          <p:nvPr/>
        </p:nvSpPr>
        <p:spPr>
          <a:xfrm>
            <a:off x="612000" y="1908000"/>
            <a:ext cx="11122800" cy="47259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cs typeface="Calibri" pitchFamily="34"/>
              </a:rPr>
              <a:t>Nepravidelná vyšetření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DC"/>
                </a:solidFill>
                <a:cs typeface="Calibri" pitchFamily="34"/>
              </a:rPr>
              <a:t>Další vyšetření </a:t>
            </a: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Orální glukózový toleranční test ve 24.–28. </a:t>
            </a:r>
            <a:r>
              <a:rPr lang="cs-CZ" sz="2400" dirty="0" err="1">
                <a:solidFill>
                  <a:srgbClr val="0000DC"/>
                </a:solidFill>
              </a:rPr>
              <a:t>t.g</a:t>
            </a:r>
            <a:r>
              <a:rPr lang="cs-CZ" sz="2400" dirty="0">
                <a:solidFill>
                  <a:srgbClr val="0000DC"/>
                </a:solidFill>
              </a:rPr>
              <a:t>. (</a:t>
            </a:r>
            <a:r>
              <a:rPr lang="cs-CZ" sz="2400" b="1" dirty="0" err="1">
                <a:solidFill>
                  <a:srgbClr val="0000DC"/>
                </a:solidFill>
              </a:rPr>
              <a:t>oGTT</a:t>
            </a:r>
            <a:r>
              <a:rPr lang="cs-CZ" sz="2400" dirty="0">
                <a:solidFill>
                  <a:srgbClr val="0000DC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</a:rPr>
              <a:t>Profylaxe </a:t>
            </a:r>
            <a:r>
              <a:rPr lang="cs-CZ" sz="2400" b="1" dirty="0" err="1">
                <a:solidFill>
                  <a:srgbClr val="0000DC"/>
                </a:solidFill>
              </a:rPr>
              <a:t>RhD</a:t>
            </a:r>
            <a:r>
              <a:rPr lang="cs-CZ" sz="2400" b="1" dirty="0">
                <a:solidFill>
                  <a:srgbClr val="0000DC"/>
                </a:solidFill>
              </a:rPr>
              <a:t> </a:t>
            </a:r>
            <a:r>
              <a:rPr lang="cs-CZ" sz="2400" dirty="0" err="1">
                <a:solidFill>
                  <a:srgbClr val="0000DC"/>
                </a:solidFill>
              </a:rPr>
              <a:t>aloimunizace</a:t>
            </a:r>
            <a:r>
              <a:rPr lang="cs-CZ" sz="2400" dirty="0">
                <a:solidFill>
                  <a:srgbClr val="0000DC"/>
                </a:solidFill>
              </a:rPr>
              <a:t> u </a:t>
            </a:r>
            <a:r>
              <a:rPr lang="cs-CZ" sz="2400" dirty="0" err="1">
                <a:solidFill>
                  <a:srgbClr val="0000DC"/>
                </a:solidFill>
              </a:rPr>
              <a:t>RhD</a:t>
            </a:r>
            <a:r>
              <a:rPr lang="cs-CZ" sz="2400" dirty="0">
                <a:solidFill>
                  <a:srgbClr val="0000DC"/>
                </a:solidFill>
              </a:rPr>
              <a:t> - žen od 28. týdne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Laboratorní vyšetření ve 28.–34. týdnu (hematokrit, hemoglobin, </a:t>
            </a:r>
            <a:r>
              <a:rPr lang="cs-CZ" sz="2400" dirty="0" err="1">
                <a:solidFill>
                  <a:srgbClr val="0000DC"/>
                </a:solidFill>
                <a:latin typeface="Tahoma"/>
                <a:ea typeface="Tahoma"/>
                <a:cs typeface="Tahoma"/>
              </a:rPr>
              <a:t>ery</a:t>
            </a:r>
            <a:r>
              <a:rPr lang="cs-CZ" sz="2400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, leu, trombo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DC"/>
                </a:solidFill>
              </a:rPr>
              <a:t>Vaginorektální</a:t>
            </a:r>
            <a:r>
              <a:rPr lang="cs-CZ" sz="2400" dirty="0">
                <a:solidFill>
                  <a:srgbClr val="0000DC"/>
                </a:solidFill>
              </a:rPr>
              <a:t> detekce streptokoků skupiny B ve 35.–37. týdnu (</a:t>
            </a:r>
            <a:r>
              <a:rPr lang="cs-CZ" sz="2400" b="1" dirty="0">
                <a:solidFill>
                  <a:srgbClr val="0000DC"/>
                </a:solidFill>
              </a:rPr>
              <a:t>SAG</a:t>
            </a:r>
            <a:r>
              <a:rPr lang="cs-CZ" sz="2400" dirty="0">
                <a:solidFill>
                  <a:srgbClr val="0000DC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KTG</a:t>
            </a:r>
            <a:r>
              <a:rPr lang="cs-CZ" sz="2400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 od 40. týdne (40+0) </a:t>
            </a: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1048871" y="982178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Management prenatální péče</a:t>
            </a:r>
          </a:p>
        </p:txBody>
      </p:sp>
    </p:spTree>
    <p:extLst>
      <p:ext uri="{BB962C8B-B14F-4D97-AF65-F5344CB8AC3E}">
        <p14:creationId xmlns:p14="http://schemas.microsoft.com/office/powerpoint/2010/main" val="197775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78C98D-2078-8D24-1B9D-B39D724E8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Klinika (ústav)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20290B-273E-9B65-8280-8D5BA7127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pic>
        <p:nvPicPr>
          <p:cNvPr id="6" name="Zástupný obsah 5" descr="Kardiotokograf a umístění sond">
            <a:extLst>
              <a:ext uri="{FF2B5EF4-FFF2-40B4-BE49-F238E27FC236}">
                <a16:creationId xmlns:a16="http://schemas.microsoft.com/office/drawing/2014/main" id="{999D9D14-45B0-4460-4E89-31336C21D0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/>
        </p:blipFill>
        <p:spPr>
          <a:xfrm>
            <a:off x="1636458" y="1"/>
            <a:ext cx="8919083" cy="5842000"/>
          </a:xfrm>
          <a:noFill/>
        </p:spPr>
      </p:pic>
    </p:spTree>
    <p:extLst>
      <p:ext uri="{BB962C8B-B14F-4D97-AF65-F5344CB8AC3E}">
        <p14:creationId xmlns:p14="http://schemas.microsoft.com/office/powerpoint/2010/main" val="277671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:a16="http://schemas.microsoft.com/office/drawing/2014/main" id="{89C8B5DE-3B2E-8E4C-9E94-FC1046F18218}"/>
              </a:ext>
            </a:extLst>
          </p:cNvPr>
          <p:cNvSpPr/>
          <p:nvPr/>
        </p:nvSpPr>
        <p:spPr>
          <a:xfrm>
            <a:off x="612001" y="2413609"/>
            <a:ext cx="6131699" cy="6155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34"/>
                <a:cs typeface="Calibri" pitchFamily="34"/>
              </a:rPr>
              <a:t>Nepravidelná vyšetření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DC"/>
                </a:solidFill>
                <a:latin typeface="Calibri" pitchFamily="34"/>
                <a:cs typeface="Calibri" pitchFamily="34"/>
              </a:rPr>
              <a:t>Ultrazvuková screeningová vyšetření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DC"/>
                </a:solidFill>
              </a:rPr>
              <a:t>Ultrazvukové vyšetření do 14. týdne </a:t>
            </a:r>
            <a:endParaRPr lang="cs-CZ" sz="2000" dirty="0">
              <a:solidFill>
                <a:srgbClr val="0000DC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DC"/>
                </a:solidFill>
              </a:rPr>
              <a:t>Ultrazvukové vyšetření ve 20.–22. týdnu </a:t>
            </a:r>
            <a:endParaRPr lang="cs-CZ" sz="2000" dirty="0">
              <a:solidFill>
                <a:srgbClr val="0000DC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   -morfologický screening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DC"/>
                </a:solidFill>
              </a:rPr>
              <a:t>Ultrazvukové vyšetření ve 30.–32. týdnu 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rgbClr val="0000D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Ultrazvukový screening růstové restrikce plodu ve 36.–37. týdnu – možné nabídnout </a:t>
            </a:r>
            <a:endParaRPr lang="cs-CZ" sz="2000" dirty="0">
              <a:solidFill>
                <a:srgbClr val="0000DC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DC"/>
              </a:solidFill>
            </a:endParaRP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  <a:p>
            <a:pPr marL="45720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Management prenatální péče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C278B38-30C2-5D44-A775-92B93126E6B9}"/>
              </a:ext>
            </a:extLst>
          </p:cNvPr>
          <p:cNvSpPr/>
          <p:nvPr/>
        </p:nvSpPr>
        <p:spPr>
          <a:xfrm>
            <a:off x="612001" y="3890120"/>
            <a:ext cx="5884049" cy="1733550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cs typeface="Arial"/>
              </a:rPr>
              <a:t>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D7ABEC-173A-D349-A925-83369546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24" y="2139893"/>
            <a:ext cx="4415275" cy="43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4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Gynekologicko-porodnická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lnSpc>
                <a:spcPct val="100000"/>
              </a:lnSpc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1200" dirty="0">
                <a:solidFill>
                  <a:srgbClr val="FF0000"/>
                </a:solidFill>
                <a:latin typeface="Calibri" pitchFamily="34"/>
                <a:cs typeface="Calibri" pitchFamily="34"/>
              </a:rPr>
              <a:t>Prenatální péče</a:t>
            </a:r>
          </a:p>
          <a:p>
            <a:pPr marL="457200" indent="-457200"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0000DC"/>
                </a:solidFill>
              </a:rPr>
              <a:t>pravidelné sledování v těhotenství </a:t>
            </a:r>
          </a:p>
          <a:p>
            <a:pPr marL="457200" indent="-457200"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kern="1200" dirty="0">
                <a:solidFill>
                  <a:srgbClr val="0000DC"/>
                </a:solidFill>
                <a:latin typeface="Calibri" pitchFamily="34"/>
                <a:cs typeface="Calibri" pitchFamily="34"/>
              </a:rPr>
              <a:t>vede primárně registrující gynekolog, lze vést ve fyziologickém případě i PA</a:t>
            </a:r>
          </a:p>
          <a:p>
            <a:endParaRPr lang="cs-CZ" dirty="0"/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E11C156F-6F1F-4DD4-AC39-9EE6B959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88" y="3813607"/>
            <a:ext cx="5045212" cy="2048478"/>
          </a:xfrm>
          <a:prstGeom prst="rect">
            <a:avLst/>
          </a:prstGeo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70345B6B-D9EE-4E1C-B9EA-BF61ACD5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88" y="3762001"/>
            <a:ext cx="5045212" cy="2048478"/>
          </a:xfrm>
          <a:prstGeom prst="rect">
            <a:avLst/>
          </a:prstGeom>
        </p:spPr>
      </p:pic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95CCC5AD-C448-4032-B312-3F5ED1EAB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22" y="3652242"/>
            <a:ext cx="4812956" cy="22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2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398958" y="1135719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Ultrazvukový </a:t>
            </a:r>
            <a:r>
              <a:rPr lang="cs-CZ" sz="4000" b="1" dirty="0" err="1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screening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bdélník 9">
            <a:extLst>
              <a:ext uri="{FF2B5EF4-FFF2-40B4-BE49-F238E27FC236}">
                <a16:creationId xmlns:a16="http://schemas.microsoft.com/office/drawing/2014/main" id="{19A54337-15BA-864F-9F3F-1B17CAAD2D2B}"/>
              </a:ext>
            </a:extLst>
          </p:cNvPr>
          <p:cNvSpPr/>
          <p:nvPr/>
        </p:nvSpPr>
        <p:spPr>
          <a:xfrm>
            <a:off x="612000" y="1908000"/>
            <a:ext cx="10208400" cy="42823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2-3 % těhotenství - strukturální malformace u plodu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20-25 % příčinou perinatálního úmrtí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senzitivita 20 - 71 %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všechny malformace NELZE detekovat   (zkušenost, kvalita vybavení, typ vady)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dirty="0">
              <a:solidFill>
                <a:srgbClr val="0000DC"/>
              </a:solidFill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marL="457200" indent="-45720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6261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 descr="Obsah obrázku interiér, vsedě, černá, kočka&#10;&#10;Popis byl vytvořen automaticky">
            <a:extLst>
              <a:ext uri="{FF2B5EF4-FFF2-40B4-BE49-F238E27FC236}">
                <a16:creationId xmlns:a16="http://schemas.microsoft.com/office/drawing/2014/main" id="{DE20C126-F1E7-9A41-99E5-F7E660E0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394" y="4992417"/>
            <a:ext cx="3980306" cy="1865583"/>
          </a:xfrm>
          <a:prstGeom prst="rect">
            <a:avLst/>
          </a:prstGeom>
        </p:spPr>
      </p:pic>
      <p:pic>
        <p:nvPicPr>
          <p:cNvPr id="20" name="Obrázek 19" descr="Obsah obrázku ovoce, interiér, vsedě, stůl&#10;&#10;Popis byl vytvořen automaticky">
            <a:extLst>
              <a:ext uri="{FF2B5EF4-FFF2-40B4-BE49-F238E27FC236}">
                <a16:creationId xmlns:a16="http://schemas.microsoft.com/office/drawing/2014/main" id="{0050A929-AF11-AB49-A76E-FEA49697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24" y="5601665"/>
            <a:ext cx="1048319" cy="1048319"/>
          </a:xfrm>
          <a:prstGeom prst="rect">
            <a:avLst/>
          </a:prstGeom>
        </p:spPr>
      </p:pic>
      <p:pic>
        <p:nvPicPr>
          <p:cNvPr id="22" name="Obrázek 21" descr="Obsah obrázku banán, ovoce, squash, vsedě&#10;&#10;Popis byl vytvořen automaticky">
            <a:extLst>
              <a:ext uri="{FF2B5EF4-FFF2-40B4-BE49-F238E27FC236}">
                <a16:creationId xmlns:a16="http://schemas.microsoft.com/office/drawing/2014/main" id="{67C1B434-67BE-0F4A-A9F2-986186C43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061" y="5268642"/>
            <a:ext cx="1529367" cy="1345693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1017335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UZ </a:t>
            </a:r>
            <a:r>
              <a:rPr lang="cs-CZ" sz="4000" b="1" dirty="0" err="1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screening</a:t>
            </a: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 - velikost plodu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3" name="Obrázek 2" descr="Obsah obrázku černá, vsedě, telefon, bílá&#10;&#10;Popis byl vytvořen automaticky">
            <a:extLst>
              <a:ext uri="{FF2B5EF4-FFF2-40B4-BE49-F238E27FC236}">
                <a16:creationId xmlns:a16="http://schemas.microsoft.com/office/drawing/2014/main" id="{B63A1D24-4B78-9148-918F-833085718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58" y="2629559"/>
            <a:ext cx="3411620" cy="2209799"/>
          </a:xfrm>
          <a:prstGeom prst="rect">
            <a:avLst/>
          </a:prstGeom>
        </p:spPr>
      </p:pic>
      <p:pic>
        <p:nvPicPr>
          <p:cNvPr id="5" name="Obrázek 4" descr="Obsah obrázku vsedě, muž, černá, kočka&#10;&#10;Popis byl vytvořen automaticky">
            <a:extLst>
              <a:ext uri="{FF2B5EF4-FFF2-40B4-BE49-F238E27FC236}">
                <a16:creationId xmlns:a16="http://schemas.microsoft.com/office/drawing/2014/main" id="{F22559E8-E173-3046-B337-DCE7F5382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868" y="2629559"/>
            <a:ext cx="3411620" cy="2209799"/>
          </a:xfrm>
          <a:prstGeom prst="rect">
            <a:avLst/>
          </a:prstGeom>
        </p:spPr>
      </p:pic>
      <p:pic>
        <p:nvPicPr>
          <p:cNvPr id="8" name="Obrázek 7" descr="Obsah obrázku interiér, kočka, vsedě, hledání&#10;&#10;Popis byl vytvořen automaticky">
            <a:extLst>
              <a:ext uri="{FF2B5EF4-FFF2-40B4-BE49-F238E27FC236}">
                <a16:creationId xmlns:a16="http://schemas.microsoft.com/office/drawing/2014/main" id="{6E67E0C7-BAEE-1E40-9A2E-78D190D87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987" y="2610509"/>
            <a:ext cx="3426747" cy="2228849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7DFD3C64-A3B1-5D4F-8601-1E374EE0C2A8}"/>
              </a:ext>
            </a:extLst>
          </p:cNvPr>
          <p:cNvSpPr/>
          <p:nvPr/>
        </p:nvSpPr>
        <p:spPr>
          <a:xfrm>
            <a:off x="594858" y="1924050"/>
            <a:ext cx="3411620" cy="5524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UZ I  (11. - 14. týden)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F7D57D0-B9C7-F648-BDA1-89D034AB7F8B}"/>
              </a:ext>
            </a:extLst>
          </p:cNvPr>
          <p:cNvSpPr/>
          <p:nvPr/>
        </p:nvSpPr>
        <p:spPr>
          <a:xfrm>
            <a:off x="4115868" y="1924050"/>
            <a:ext cx="3411620" cy="5524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UZ II  (20. - 22. týden)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A1FF866-E3A4-FD42-84E2-6DDDDD6A158C}"/>
              </a:ext>
            </a:extLst>
          </p:cNvPr>
          <p:cNvSpPr/>
          <p:nvPr/>
        </p:nvSpPr>
        <p:spPr>
          <a:xfrm>
            <a:off x="7671115" y="1924050"/>
            <a:ext cx="3411620" cy="5524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UZ I  (30. - 32. týden)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AC0261F-3C43-3B48-8D3B-B2E3B2917932}"/>
              </a:ext>
            </a:extLst>
          </p:cNvPr>
          <p:cNvSpPr/>
          <p:nvPr/>
        </p:nvSpPr>
        <p:spPr>
          <a:xfrm>
            <a:off x="575174" y="4992417"/>
            <a:ext cx="3411620" cy="5524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5 – 8 cm, 15-20g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14EE439-142A-0441-A5F6-94E41BE499C3}"/>
              </a:ext>
            </a:extLst>
          </p:cNvPr>
          <p:cNvSpPr/>
          <p:nvPr/>
        </p:nvSpPr>
        <p:spPr>
          <a:xfrm>
            <a:off x="4115868" y="4971417"/>
            <a:ext cx="3411620" cy="5524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25 – 28 cm, 300 – 400g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1978F72-40C8-DD48-A478-E26941FB4FE3}"/>
              </a:ext>
            </a:extLst>
          </p:cNvPr>
          <p:cNvSpPr/>
          <p:nvPr/>
        </p:nvSpPr>
        <p:spPr>
          <a:xfrm>
            <a:off x="7671115" y="4973367"/>
            <a:ext cx="3411620" cy="5524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35 – 38 cm, 1200 – 1600g</a:t>
            </a:r>
          </a:p>
        </p:txBody>
      </p:sp>
    </p:spTree>
    <p:extLst>
      <p:ext uri="{BB962C8B-B14F-4D97-AF65-F5344CB8AC3E}">
        <p14:creationId xmlns:p14="http://schemas.microsoft.com/office/powerpoint/2010/main" val="325360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359250" y="1170441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I. Ultrazvukový screening 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bdélník 9">
            <a:extLst>
              <a:ext uri="{FF2B5EF4-FFF2-40B4-BE49-F238E27FC236}">
                <a16:creationId xmlns:a16="http://schemas.microsoft.com/office/drawing/2014/main" id="{19A54337-15BA-864F-9F3F-1B17CAAD2D2B}"/>
              </a:ext>
            </a:extLst>
          </p:cNvPr>
          <p:cNvSpPr/>
          <p:nvPr/>
        </p:nvSpPr>
        <p:spPr>
          <a:xfrm>
            <a:off x="612000" y="1908000"/>
            <a:ext cx="10208400" cy="33590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</a:rPr>
              <a:t>počet plodů</a:t>
            </a:r>
            <a:r>
              <a:rPr lang="cs-CZ" sz="2400" dirty="0">
                <a:solidFill>
                  <a:srgbClr val="0000DC"/>
                </a:solidFill>
              </a:rPr>
              <a:t>, u vícečetného těhotenství </a:t>
            </a:r>
            <a:r>
              <a:rPr lang="cs-CZ" sz="2400" dirty="0" err="1">
                <a:solidFill>
                  <a:srgbClr val="0000DC"/>
                </a:solidFill>
              </a:rPr>
              <a:t>chorionicita</a:t>
            </a:r>
            <a:r>
              <a:rPr lang="cs-CZ" sz="2400" dirty="0">
                <a:solidFill>
                  <a:srgbClr val="0000DC"/>
                </a:solidFill>
              </a:rPr>
              <a:t> a </a:t>
            </a:r>
            <a:r>
              <a:rPr lang="cs-CZ" sz="2400" dirty="0" err="1">
                <a:solidFill>
                  <a:srgbClr val="0000DC"/>
                </a:solidFill>
              </a:rPr>
              <a:t>amnionicita</a:t>
            </a:r>
            <a:r>
              <a:rPr lang="cs-CZ" sz="2400" dirty="0">
                <a:solidFill>
                  <a:srgbClr val="0000DC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00DC"/>
                </a:solidFill>
              </a:rPr>
              <a:t>     </a:t>
            </a:r>
            <a:r>
              <a:rPr lang="cs-CZ" sz="2400" b="1" dirty="0">
                <a:solidFill>
                  <a:srgbClr val="0000DC"/>
                </a:solidFill>
              </a:rPr>
              <a:t>vitalita</a:t>
            </a:r>
            <a:r>
              <a:rPr lang="cs-CZ" sz="2400" dirty="0">
                <a:solidFill>
                  <a:srgbClr val="0000DC"/>
                </a:solidFill>
              </a:rPr>
              <a:t>,  </a:t>
            </a:r>
            <a:r>
              <a:rPr lang="cs-CZ" sz="2400" b="1" dirty="0">
                <a:solidFill>
                  <a:srgbClr val="0000DC"/>
                </a:solidFill>
              </a:rPr>
              <a:t>biometrie</a:t>
            </a:r>
            <a:endParaRPr lang="cs-CZ" sz="2400" dirty="0">
              <a:solidFill>
                <a:srgbClr val="0000DC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</a:rPr>
              <a:t>DATACE těhotenství </a:t>
            </a:r>
            <a:r>
              <a:rPr lang="cs-CZ" sz="2400" dirty="0">
                <a:solidFill>
                  <a:srgbClr val="0000DC"/>
                </a:solidFill>
              </a:rPr>
              <a:t>– termín porodu dle biometrie (CRL)</a:t>
            </a:r>
          </a:p>
          <a:p>
            <a:pPr>
              <a:lnSpc>
                <a:spcPct val="150000"/>
              </a:lnSpc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marL="457200" indent="-45720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</p:txBody>
      </p:sp>
      <p:pic>
        <p:nvPicPr>
          <p:cNvPr id="3" name="Obrázek 2" descr="Obsah obrázku interiér, fotka, kov, černá&#10;&#10;Popis byl vytvořen automaticky">
            <a:extLst>
              <a:ext uri="{FF2B5EF4-FFF2-40B4-BE49-F238E27FC236}">
                <a16:creationId xmlns:a16="http://schemas.microsoft.com/office/drawing/2014/main" id="{355E43FE-883B-C14C-B9CD-45B54BAD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99" y="3745233"/>
            <a:ext cx="4216415" cy="280506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0E69D53-6935-F54A-A0E7-1660B9ACA2CA}"/>
              </a:ext>
            </a:extLst>
          </p:cNvPr>
          <p:cNvSpPr txBox="1"/>
          <p:nvPr/>
        </p:nvSpPr>
        <p:spPr>
          <a:xfrm>
            <a:off x="5545032" y="3813816"/>
            <a:ext cx="4551468" cy="967957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CRL – </a:t>
            </a:r>
            <a:r>
              <a:rPr lang="cs-CZ" sz="2000" dirty="0" err="1">
                <a:solidFill>
                  <a:srgbClr val="FF0000"/>
                </a:solidFill>
              </a:rPr>
              <a:t>crown-rump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lenght</a:t>
            </a:r>
            <a:endParaRPr lang="cs-CZ" sz="20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rgbClr val="FF0000"/>
                </a:solidFill>
              </a:rPr>
              <a:t>temeno - kostrční délka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293BF0-2656-7941-B8F1-D281E1DCA25C}"/>
              </a:ext>
            </a:extLst>
          </p:cNvPr>
          <p:cNvSpPr txBox="1"/>
          <p:nvPr/>
        </p:nvSpPr>
        <p:spPr>
          <a:xfrm>
            <a:off x="5545032" y="5582339"/>
            <a:ext cx="4551468" cy="506292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rgbClr val="FF0000"/>
                </a:solidFill>
              </a:rPr>
              <a:t>datum porodu </a:t>
            </a:r>
            <a:r>
              <a:rPr lang="cs-CZ" sz="2000" dirty="0">
                <a:solidFill>
                  <a:srgbClr val="FF0000"/>
                </a:solidFill>
              </a:rPr>
              <a:t>(nejpřesnější)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Šipka dolů 4">
            <a:extLst>
              <a:ext uri="{FF2B5EF4-FFF2-40B4-BE49-F238E27FC236}">
                <a16:creationId xmlns:a16="http://schemas.microsoft.com/office/drawing/2014/main" id="{DC2CE1B6-33AF-174E-A825-2BA67F54CC62}"/>
              </a:ext>
            </a:extLst>
          </p:cNvPr>
          <p:cNvSpPr/>
          <p:nvPr/>
        </p:nvSpPr>
        <p:spPr>
          <a:xfrm>
            <a:off x="7606083" y="4781773"/>
            <a:ext cx="356817" cy="8212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878C9685-259B-4F42-BEC2-D37392CED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307" y="3735052"/>
            <a:ext cx="2370893" cy="14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338866" y="1119993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Ultrazvukový </a:t>
            </a:r>
            <a:r>
              <a:rPr lang="cs-CZ" sz="4000" b="1" dirty="0" err="1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screening</a:t>
            </a: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 I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bdélník 9">
            <a:extLst>
              <a:ext uri="{FF2B5EF4-FFF2-40B4-BE49-F238E27FC236}">
                <a16:creationId xmlns:a16="http://schemas.microsoft.com/office/drawing/2014/main" id="{19A54337-15BA-864F-9F3F-1B17CAAD2D2B}"/>
              </a:ext>
            </a:extLst>
          </p:cNvPr>
          <p:cNvSpPr/>
          <p:nvPr/>
        </p:nvSpPr>
        <p:spPr>
          <a:xfrm>
            <a:off x="991800" y="2002859"/>
            <a:ext cx="10208400" cy="2251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Co vidíme….</a:t>
            </a:r>
          </a:p>
          <a:p>
            <a:pPr>
              <a:lnSpc>
                <a:spcPct val="150000"/>
              </a:lnSpc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marL="457200" indent="-45720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</p:txBody>
      </p:sp>
      <p:pic>
        <p:nvPicPr>
          <p:cNvPr id="5" name="Obrázek 4" descr="Obsah obrázku vsedě, sklo&#10;&#10;Popis byl vytvořen automaticky">
            <a:extLst>
              <a:ext uri="{FF2B5EF4-FFF2-40B4-BE49-F238E27FC236}">
                <a16:creationId xmlns:a16="http://schemas.microsoft.com/office/drawing/2014/main" id="{0024C011-7144-FF4D-84A2-313BE952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63883" y="2164473"/>
            <a:ext cx="1957157" cy="1542319"/>
          </a:xfrm>
          <a:prstGeom prst="rect">
            <a:avLst/>
          </a:prstGeom>
        </p:spPr>
      </p:pic>
      <p:pic>
        <p:nvPicPr>
          <p:cNvPr id="8" name="Obrázek 7" descr="Obsah obrázku sníh, zakryté, červená, stojící&#10;&#10;Popis byl vytvořen automaticky">
            <a:extLst>
              <a:ext uri="{FF2B5EF4-FFF2-40B4-BE49-F238E27FC236}">
                <a16:creationId xmlns:a16="http://schemas.microsoft.com/office/drawing/2014/main" id="{04976B66-39FA-0E41-9D6B-584EAB52E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7" y="4144204"/>
            <a:ext cx="2478402" cy="2042804"/>
          </a:xfrm>
          <a:prstGeom prst="rect">
            <a:avLst/>
          </a:prstGeom>
        </p:spPr>
      </p:pic>
      <p:pic>
        <p:nvPicPr>
          <p:cNvPr id="14" name="Obrázek 13" descr="Obsah obrázku ulice, černá, noc, voda&#10;&#10;Popis byl vytvořen automaticky">
            <a:extLst>
              <a:ext uri="{FF2B5EF4-FFF2-40B4-BE49-F238E27FC236}">
                <a16:creationId xmlns:a16="http://schemas.microsoft.com/office/drawing/2014/main" id="{17FBB5E4-75B4-D647-AD51-AA16D24D2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17" y="1957054"/>
            <a:ext cx="2147141" cy="204280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3F14127-C8B0-5A4A-8A49-2AF60CBC1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318" y="1957054"/>
            <a:ext cx="1686320" cy="1957157"/>
          </a:xfrm>
          <a:prstGeom prst="rect">
            <a:avLst/>
          </a:prstGeom>
        </p:spPr>
      </p:pic>
      <p:pic>
        <p:nvPicPr>
          <p:cNvPr id="3" name="Obrázek 2" descr="Obsah obrázku fotka, různé, zuby, čištění&#10;&#10;Popis byl vytvořen automaticky">
            <a:extLst>
              <a:ext uri="{FF2B5EF4-FFF2-40B4-BE49-F238E27FC236}">
                <a16:creationId xmlns:a16="http://schemas.microsoft.com/office/drawing/2014/main" id="{3EE41041-8AB1-2842-A0C2-6FF3EF6C5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225" y="1908306"/>
            <a:ext cx="5257184" cy="4321044"/>
          </a:xfrm>
          <a:prstGeom prst="rect">
            <a:avLst/>
          </a:prstGeom>
        </p:spPr>
      </p:pic>
      <p:pic>
        <p:nvPicPr>
          <p:cNvPr id="18" name="Obrázek 17" descr="Obsah obrázku voda, fotka, muž, sklo&#10;&#10;Popis byl vytvořen automaticky">
            <a:extLst>
              <a:ext uri="{FF2B5EF4-FFF2-40B4-BE49-F238E27FC236}">
                <a16:creationId xmlns:a16="http://schemas.microsoft.com/office/drawing/2014/main" id="{AE8F9E59-720C-A84C-9774-5EB82D533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409" y="3943734"/>
            <a:ext cx="3330591" cy="23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8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DB24AB21-DB3E-BD45-92B9-A5D255B5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5" y="2578101"/>
            <a:ext cx="3010939" cy="276600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E961A216-0B00-DF40-A6AF-3FD900E3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49" y="2578100"/>
            <a:ext cx="3232181" cy="276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Obsah obrázku interiér, jídlo, vsedě, černá&#10;&#10;Popis byl vytvořen automaticky">
            <a:extLst>
              <a:ext uri="{FF2B5EF4-FFF2-40B4-BE49-F238E27FC236}">
                <a16:creationId xmlns:a16="http://schemas.microsoft.com/office/drawing/2014/main" id="{4CDD17FF-5BF5-4640-BA86-9A12A1E85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395" y="2578100"/>
            <a:ext cx="4230355" cy="27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146404" y="112332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II. Ultrazvukový screening 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bdélník 9">
            <a:extLst>
              <a:ext uri="{FF2B5EF4-FFF2-40B4-BE49-F238E27FC236}">
                <a16:creationId xmlns:a16="http://schemas.microsoft.com/office/drawing/2014/main" id="{19A54337-15BA-864F-9F3F-1B17CAAD2D2B}"/>
              </a:ext>
            </a:extLst>
          </p:cNvPr>
          <p:cNvSpPr/>
          <p:nvPr/>
        </p:nvSpPr>
        <p:spPr>
          <a:xfrm>
            <a:off x="612000" y="1908000"/>
            <a:ext cx="9636900" cy="280506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počet plodů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vitalita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biometrie (BPD, HC, AC, FL – odhadovaná hmotnost plodu)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morfologie plodu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lokalizace placenty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množství plodové vody</a:t>
            </a: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E69D53-6935-F54A-A0E7-1660B9ACA2CA}"/>
              </a:ext>
            </a:extLst>
          </p:cNvPr>
          <p:cNvSpPr txBox="1"/>
          <p:nvPr/>
        </p:nvSpPr>
        <p:spPr>
          <a:xfrm>
            <a:off x="578225" y="4807417"/>
            <a:ext cx="4551468" cy="1015663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podrobné zhodnocení morfologie plodu, tzn.  vyloučení </a:t>
            </a:r>
            <a:r>
              <a:rPr lang="cs-CZ" sz="2000" b="1" dirty="0">
                <a:solidFill>
                  <a:srgbClr val="FF0000"/>
                </a:solidFill>
              </a:rPr>
              <a:t>vrozených vývojových vad</a:t>
            </a:r>
          </a:p>
        </p:txBody>
      </p:sp>
      <p:sp>
        <p:nvSpPr>
          <p:cNvPr id="5" name="Šipka dolů 4">
            <a:extLst>
              <a:ext uri="{FF2B5EF4-FFF2-40B4-BE49-F238E27FC236}">
                <a16:creationId xmlns:a16="http://schemas.microsoft.com/office/drawing/2014/main" id="{DC2CE1B6-33AF-174E-A825-2BA67F54CC62}"/>
              </a:ext>
            </a:extLst>
          </p:cNvPr>
          <p:cNvSpPr/>
          <p:nvPr/>
        </p:nvSpPr>
        <p:spPr>
          <a:xfrm rot="5400000">
            <a:off x="6063994" y="4294871"/>
            <a:ext cx="356817" cy="22254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interiér, vsedě, černá, stůl&#10;&#10;Popis byl vytvořen automaticky">
            <a:extLst>
              <a:ext uri="{FF2B5EF4-FFF2-40B4-BE49-F238E27FC236}">
                <a16:creationId xmlns:a16="http://schemas.microsoft.com/office/drawing/2014/main" id="{CF7D696A-AE2B-A347-B836-C415C7F3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113" y="3244165"/>
            <a:ext cx="4258662" cy="31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fotka, vsedě, voda, kočka&#10;&#10;Popis byl vytvořen automaticky">
            <a:extLst>
              <a:ext uri="{FF2B5EF4-FFF2-40B4-BE49-F238E27FC236}">
                <a16:creationId xmlns:a16="http://schemas.microsoft.com/office/drawing/2014/main" id="{7207FC99-0640-5244-B964-CABCC10E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6" y="1786755"/>
            <a:ext cx="2832932" cy="2234024"/>
          </a:xfrm>
          <a:prstGeom prst="rect">
            <a:avLst/>
          </a:prstGeom>
        </p:spPr>
      </p:pic>
      <p:pic>
        <p:nvPicPr>
          <p:cNvPr id="13" name="Obrázek 12" descr="Obsah obrázku vsedě, černá, fotka, stůl&#10;&#10;Popis byl vytvořen automaticky">
            <a:extLst>
              <a:ext uri="{FF2B5EF4-FFF2-40B4-BE49-F238E27FC236}">
                <a16:creationId xmlns:a16="http://schemas.microsoft.com/office/drawing/2014/main" id="{DDBDB911-01D4-CC49-9ECD-71ABE8D93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56" y="1808428"/>
            <a:ext cx="2935850" cy="2422842"/>
          </a:xfrm>
          <a:prstGeom prst="rect">
            <a:avLst/>
          </a:prstGeom>
        </p:spPr>
      </p:pic>
      <p:pic>
        <p:nvPicPr>
          <p:cNvPr id="15" name="Obrázek 14" descr="Obsah obrázku kočka, zvíře, savci, hledání&#10;&#10;Popis byl vytvořen automaticky">
            <a:extLst>
              <a:ext uri="{FF2B5EF4-FFF2-40B4-BE49-F238E27FC236}">
                <a16:creationId xmlns:a16="http://schemas.microsoft.com/office/drawing/2014/main" id="{F543F258-2830-6847-93E7-8C7E6A6DD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153" y="1827405"/>
            <a:ext cx="2332839" cy="2170836"/>
          </a:xfrm>
          <a:prstGeom prst="rect">
            <a:avLst/>
          </a:prstGeom>
        </p:spPr>
      </p:pic>
      <p:pic>
        <p:nvPicPr>
          <p:cNvPr id="17" name="Obrázek 16" descr="Obsah obrázku voda, černá, pták, muž&#10;&#10;Popis byl vytvořen automaticky">
            <a:extLst>
              <a:ext uri="{FF2B5EF4-FFF2-40B4-BE49-F238E27FC236}">
                <a16:creationId xmlns:a16="http://schemas.microsoft.com/office/drawing/2014/main" id="{9F2E3885-4790-7F45-A116-9D1EAD1B2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024" y="4135438"/>
            <a:ext cx="1980968" cy="2333239"/>
          </a:xfrm>
          <a:prstGeom prst="rect">
            <a:avLst/>
          </a:prstGeom>
        </p:spPr>
      </p:pic>
      <p:pic>
        <p:nvPicPr>
          <p:cNvPr id="19" name="Obrázek 18" descr="Obsah obrázku fotka, voda, stojící, muž&#10;&#10;Popis byl vytvořen automaticky">
            <a:extLst>
              <a:ext uri="{FF2B5EF4-FFF2-40B4-BE49-F238E27FC236}">
                <a16:creationId xmlns:a16="http://schemas.microsoft.com/office/drawing/2014/main" id="{46B30AF3-1AFB-CB4A-8864-C67F46B78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870" y="1832988"/>
            <a:ext cx="1795363" cy="1616838"/>
          </a:xfrm>
          <a:prstGeom prst="rect">
            <a:avLst/>
          </a:prstGeom>
        </p:spPr>
      </p:pic>
      <p:pic>
        <p:nvPicPr>
          <p:cNvPr id="21" name="Obrázek 20" descr="Obsah obrázku vsedě, vpředu, černá, fotka&#10;&#10;Popis byl vytvořen automaticky">
            <a:extLst>
              <a:ext uri="{FF2B5EF4-FFF2-40B4-BE49-F238E27FC236}">
                <a16:creationId xmlns:a16="http://schemas.microsoft.com/office/drawing/2014/main" id="{79A2E807-05C2-CE4D-9264-F523A4277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3300" y="1836926"/>
            <a:ext cx="1898650" cy="1631950"/>
          </a:xfrm>
          <a:prstGeom prst="rect">
            <a:avLst/>
          </a:prstGeom>
        </p:spPr>
      </p:pic>
      <p:pic>
        <p:nvPicPr>
          <p:cNvPr id="23" name="Obrázek 22" descr="Obsah obrázku muž, fotka, vsedě, černá&#10;&#10;Popis byl vytvořen automaticky">
            <a:extLst>
              <a:ext uri="{FF2B5EF4-FFF2-40B4-BE49-F238E27FC236}">
                <a16:creationId xmlns:a16="http://schemas.microsoft.com/office/drawing/2014/main" id="{E00E2ECD-9A5A-7B48-8DB6-B1768259E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25" y="4100182"/>
            <a:ext cx="3165475" cy="2422842"/>
          </a:xfrm>
          <a:prstGeom prst="rect">
            <a:avLst/>
          </a:prstGeom>
        </p:spPr>
      </p:pic>
      <p:pic>
        <p:nvPicPr>
          <p:cNvPr id="25" name="Obrázek 24" descr="Obsah obrázku kočka, podepsat, vpředu, vsedě&#10;&#10;Popis byl vytvořen automaticky">
            <a:extLst>
              <a:ext uri="{FF2B5EF4-FFF2-40B4-BE49-F238E27FC236}">
                <a16:creationId xmlns:a16="http://schemas.microsoft.com/office/drawing/2014/main" id="{51AB9FC0-FA35-9B4E-97B3-1ED0252E95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5355" y="4366016"/>
            <a:ext cx="3111769" cy="2102661"/>
          </a:xfrm>
          <a:prstGeom prst="rect">
            <a:avLst/>
          </a:prstGeom>
        </p:spPr>
      </p:pic>
      <p:pic>
        <p:nvPicPr>
          <p:cNvPr id="29" name="Obrázek 28" descr="Obsah obrázku vsedě, dřevěné, černá, dřevo&#10;&#10;Popis byl vytvořen automaticky">
            <a:extLst>
              <a:ext uri="{FF2B5EF4-FFF2-40B4-BE49-F238E27FC236}">
                <a16:creationId xmlns:a16="http://schemas.microsoft.com/office/drawing/2014/main" id="{662F33C9-46A0-A84C-8D75-C493C70199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2050" y="3521346"/>
            <a:ext cx="3009900" cy="29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5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155986" y="1199469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III. Ultrazvukový screening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bdélník 9">
            <a:extLst>
              <a:ext uri="{FF2B5EF4-FFF2-40B4-BE49-F238E27FC236}">
                <a16:creationId xmlns:a16="http://schemas.microsoft.com/office/drawing/2014/main" id="{19A54337-15BA-864F-9F3F-1B17CAAD2D2B}"/>
              </a:ext>
            </a:extLst>
          </p:cNvPr>
          <p:cNvSpPr/>
          <p:nvPr/>
        </p:nvSpPr>
        <p:spPr>
          <a:xfrm>
            <a:off x="612000" y="1908000"/>
            <a:ext cx="9636900" cy="36360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počet plodů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vitalita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biometrie (BPD, HC, AC, FL – odhadovaná hmotnost plodu)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morfologie plodu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lokalizace placenty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množství plodové vody</a:t>
            </a:r>
          </a:p>
          <a:p>
            <a:br>
              <a:rPr lang="cs-CZ" dirty="0"/>
            </a:br>
            <a:endParaRPr lang="cs-CZ" dirty="0"/>
          </a:p>
          <a:p>
            <a:r>
              <a:rPr lang="cs-CZ" dirty="0"/>
              <a:t> </a:t>
            </a: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cs typeface="Calibri" pitchFamily="3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E69D53-6935-F54A-A0E7-1660B9ACA2CA}"/>
              </a:ext>
            </a:extLst>
          </p:cNvPr>
          <p:cNvSpPr txBox="1"/>
          <p:nvPr/>
        </p:nvSpPr>
        <p:spPr>
          <a:xfrm>
            <a:off x="578225" y="4959817"/>
            <a:ext cx="4551468" cy="707886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zhodnocení morfologie plodu, vyloučení poruch růstu (restrikce)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Šipka dolů 4">
            <a:extLst>
              <a:ext uri="{FF2B5EF4-FFF2-40B4-BE49-F238E27FC236}">
                <a16:creationId xmlns:a16="http://schemas.microsoft.com/office/drawing/2014/main" id="{DC2CE1B6-33AF-174E-A825-2BA67F54CC62}"/>
              </a:ext>
            </a:extLst>
          </p:cNvPr>
          <p:cNvSpPr/>
          <p:nvPr/>
        </p:nvSpPr>
        <p:spPr>
          <a:xfrm rot="5400000">
            <a:off x="6097769" y="4306376"/>
            <a:ext cx="356817" cy="22254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313426-3416-4B40-B39E-AAED51FB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888" y="3245317"/>
            <a:ext cx="37977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09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íč, raketa, černá, žlutá&#10;&#10;Popis byl vytvořen automaticky">
            <a:extLst>
              <a:ext uri="{FF2B5EF4-FFF2-40B4-BE49-F238E27FC236}">
                <a16:creationId xmlns:a16="http://schemas.microsoft.com/office/drawing/2014/main" id="{BF822F90-6552-0A4A-BB36-2FEE4383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91" y="1572053"/>
            <a:ext cx="3275873" cy="2666071"/>
          </a:xfrm>
          <a:prstGeom prst="rect">
            <a:avLst/>
          </a:prstGeom>
        </p:spPr>
      </p:pic>
      <p:pic>
        <p:nvPicPr>
          <p:cNvPr id="8" name="Obrázek 7" descr="Obsah obrázku interiér, vsedě, počítač, přenosný počítač&#10;&#10;Popis byl vytvořen automaticky">
            <a:extLst>
              <a:ext uri="{FF2B5EF4-FFF2-40B4-BE49-F238E27FC236}">
                <a16:creationId xmlns:a16="http://schemas.microsoft.com/office/drawing/2014/main" id="{95679A3D-BF31-814E-A508-548DE846F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33" y="4260678"/>
            <a:ext cx="3274425" cy="2462998"/>
          </a:xfrm>
          <a:prstGeom prst="rect">
            <a:avLst/>
          </a:prstGeom>
        </p:spPr>
      </p:pic>
      <p:pic>
        <p:nvPicPr>
          <p:cNvPr id="16" name="Obrázek 15" descr="Obsah obrázku černá, vsedě, muž, kočka&#10;&#10;Popis byl vytvořen automaticky">
            <a:extLst>
              <a:ext uri="{FF2B5EF4-FFF2-40B4-BE49-F238E27FC236}">
                <a16:creationId xmlns:a16="http://schemas.microsoft.com/office/drawing/2014/main" id="{799BAEA1-10EE-134B-8567-0612EA9FE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58" y="5001908"/>
            <a:ext cx="3347919" cy="1722742"/>
          </a:xfrm>
          <a:prstGeom prst="rect">
            <a:avLst/>
          </a:prstGeom>
        </p:spPr>
      </p:pic>
      <p:pic>
        <p:nvPicPr>
          <p:cNvPr id="20" name="Obrázek 19" descr="Obsah obrázku pes, zvíře, hledání, savci&#10;&#10;Popis byl vytvořen automaticky">
            <a:extLst>
              <a:ext uri="{FF2B5EF4-FFF2-40B4-BE49-F238E27FC236}">
                <a16:creationId xmlns:a16="http://schemas.microsoft.com/office/drawing/2014/main" id="{D971480F-06A0-9342-97AE-BF9FC344B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69" y="1591105"/>
            <a:ext cx="2833817" cy="2480926"/>
          </a:xfrm>
          <a:prstGeom prst="rect">
            <a:avLst/>
          </a:prstGeom>
        </p:spPr>
      </p:pic>
      <p:pic>
        <p:nvPicPr>
          <p:cNvPr id="24" name="Obrázek 23" descr="Obsah obrázku exteriér, sova, voda, pták&#10;&#10;Popis byl vytvořen automaticky">
            <a:extLst>
              <a:ext uri="{FF2B5EF4-FFF2-40B4-BE49-F238E27FC236}">
                <a16:creationId xmlns:a16="http://schemas.microsoft.com/office/drawing/2014/main" id="{4DC0B204-E6C3-7C44-AAE3-5A0A1A469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770" y="4117970"/>
            <a:ext cx="2821466" cy="2579388"/>
          </a:xfrm>
          <a:prstGeom prst="rect">
            <a:avLst/>
          </a:prstGeom>
        </p:spPr>
      </p:pic>
      <p:pic>
        <p:nvPicPr>
          <p:cNvPr id="27" name="Obrázek 26" descr="Obsah obrázku osoba, interiér, jídlo, ruka&#10;&#10;Popis byl vytvořen automaticky">
            <a:extLst>
              <a:ext uri="{FF2B5EF4-FFF2-40B4-BE49-F238E27FC236}">
                <a16:creationId xmlns:a16="http://schemas.microsoft.com/office/drawing/2014/main" id="{22B5852F-253E-F04E-8D42-4414A9A00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457" y="1572053"/>
            <a:ext cx="3347919" cy="33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4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6CADCA-C3E3-47DA-ADD2-4FF3D1941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EC880D-BCF3-4462-8626-EEC463B8C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059F6A-D709-4DDF-9F47-55DA10EC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Invazivní prenatální diagnostika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98B8E2-5A58-43F2-8D37-155B5BCD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vyšetření karyotypu nebo molekulárně genetické vyšetření, pouze ve specifických případech </a:t>
            </a:r>
          </a:p>
          <a:p>
            <a:r>
              <a:rPr lang="cs-CZ" dirty="0" err="1"/>
              <a:t>Amniocentéza</a:t>
            </a:r>
            <a:endParaRPr lang="cs-CZ" dirty="0"/>
          </a:p>
          <a:p>
            <a:r>
              <a:rPr lang="cs-CZ" dirty="0"/>
              <a:t>Odběr choriových klků</a:t>
            </a:r>
          </a:p>
          <a:p>
            <a:r>
              <a:rPr lang="cs-CZ" dirty="0" err="1"/>
              <a:t>Kordocentéza</a:t>
            </a: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941D06-6610-4CC7-9DE1-0C47BAD0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2567"/>
            <a:ext cx="3518770" cy="27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9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:a16="http://schemas.microsoft.com/office/drawing/2014/main" id="{89C8B5DE-3B2E-8E4C-9E94-FC1046F18218}"/>
              </a:ext>
            </a:extLst>
          </p:cNvPr>
          <p:cNvSpPr/>
          <p:nvPr/>
        </p:nvSpPr>
        <p:spPr>
          <a:xfrm>
            <a:off x="612000" y="1908000"/>
            <a:ext cx="10268035" cy="38207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34"/>
                <a:cs typeface="Calibri" pitchFamily="34"/>
              </a:rPr>
              <a:t>Koncept prenatální péče </a:t>
            </a:r>
            <a:r>
              <a:rPr lang="cs-CZ" sz="2400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34"/>
                <a:cs typeface="Calibri" pitchFamily="34"/>
              </a:rPr>
              <a:t>(proč těhotné pravidelně sledujeme?)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DC"/>
                </a:solidFill>
              </a:rPr>
              <a:t>co </a:t>
            </a:r>
            <a:r>
              <a:rPr lang="cs-CZ" sz="2400" b="1" dirty="0">
                <a:solidFill>
                  <a:srgbClr val="0000DC"/>
                </a:solidFill>
              </a:rPr>
              <a:t>nejlepší zdravotní péče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DC"/>
                </a:solidFill>
              </a:rPr>
              <a:t>selekce </a:t>
            </a:r>
            <a:r>
              <a:rPr lang="cs-CZ" sz="2400" b="1" dirty="0">
                <a:solidFill>
                  <a:srgbClr val="0000DC"/>
                </a:solidFill>
              </a:rPr>
              <a:t>rizikových gravidit</a:t>
            </a:r>
          </a:p>
          <a:p>
            <a:pPr marL="45720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DC"/>
                </a:solidFill>
              </a:rPr>
              <a:t>prevence</a:t>
            </a:r>
            <a:r>
              <a:rPr lang="cs-CZ" sz="2400" dirty="0">
                <a:solidFill>
                  <a:srgbClr val="0000DC"/>
                </a:solidFill>
              </a:rPr>
              <a:t> – zamezení stavů, které by vedly ke špatným perinatálním výsledkům</a:t>
            </a:r>
          </a:p>
          <a:p>
            <a:pPr marL="914400" lvl="1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DC"/>
                </a:solidFill>
              </a:rPr>
              <a:t>předčasný porod, růstová restrikce, VVV plodu, infekce</a:t>
            </a:r>
          </a:p>
          <a:p>
            <a:pPr marL="914400" lvl="1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DC"/>
                </a:solidFill>
              </a:rPr>
              <a:t>nekompenzované onemocnění matky – DM, hypertenze… </a:t>
            </a: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3AA310-BA39-9040-97CF-920F75C76222}"/>
              </a:ext>
            </a:extLst>
          </p:cNvPr>
          <p:cNvSpPr txBox="1"/>
          <p:nvPr/>
        </p:nvSpPr>
        <p:spPr>
          <a:xfrm>
            <a:off x="2171699" y="5538227"/>
            <a:ext cx="7205226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dát matce maximální šanci porodit zdravé dítě</a:t>
            </a:r>
          </a:p>
        </p:txBody>
      </p:sp>
      <p:sp>
        <p:nvSpPr>
          <p:cNvPr id="13" name="Šipka vpravo 12">
            <a:extLst>
              <a:ext uri="{FF2B5EF4-FFF2-40B4-BE49-F238E27FC236}">
                <a16:creationId xmlns:a16="http://schemas.microsoft.com/office/drawing/2014/main" id="{3770B7CC-6682-DD4D-A4D5-3CB83BD9ED49}"/>
              </a:ext>
            </a:extLst>
          </p:cNvPr>
          <p:cNvSpPr/>
          <p:nvPr/>
        </p:nvSpPr>
        <p:spPr>
          <a:xfrm>
            <a:off x="1162050" y="5636393"/>
            <a:ext cx="1009650" cy="2653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2D45FF-771C-494F-BFBE-4D6221B07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2335DA-5D00-4FFD-98E4-B1E4D2D5C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8F5313-2471-4981-81CE-9C4054F2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Amniocentéza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1747A2-2272-4F70-A618-81352DEE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5618"/>
            <a:ext cx="7670965" cy="390638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Odběr vzorku plodové vody, jehlou přes břicho při ultrazvukové kontrole</a:t>
            </a:r>
            <a:endParaRPr lang="cs-CZ"/>
          </a:p>
          <a:p>
            <a:pPr marL="251460" indent="-179705"/>
            <a:r>
              <a:rPr lang="cs-CZ" dirty="0"/>
              <a:t>-16.-18. </a:t>
            </a:r>
            <a:r>
              <a:rPr lang="cs-CZ"/>
              <a:t>T. g</a:t>
            </a:r>
            <a:r>
              <a:rPr lang="cs-CZ" dirty="0"/>
              <a:t>.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/>
              <a:t>Biochemické vyšetřeni-AFP, karyotyp po kultivaci buněk –cca 20 dní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/>
              <a:t>Riziko potratu 1%</a:t>
            </a:r>
            <a:endParaRPr lang="cs-CZ" dirty="0">
              <a:cs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4B4AE9D-6401-464E-A6EF-A28BF18D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08" y="19256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17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45ABCC-A685-4F5C-BF93-8403C48CB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0F42BE-7B22-4261-BEA7-23AFA9419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F1818A-CD93-4D4B-902B-E1657879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choriových klků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890956-8F2F-4BFA-9F78-20E9A5EB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7" y="1210027"/>
            <a:ext cx="9424461" cy="3981685"/>
          </a:xfrm>
        </p:spPr>
        <p:txBody>
          <a:bodyPr/>
          <a:lstStyle/>
          <a:p>
            <a:r>
              <a:rPr lang="cs-CZ" dirty="0"/>
              <a:t>10-13.t.g.</a:t>
            </a:r>
          </a:p>
          <a:p>
            <a:r>
              <a:rPr lang="cs-CZ" dirty="0"/>
              <a:t>Jehlou transabdominální pod UTZ kontrolou</a:t>
            </a:r>
          </a:p>
          <a:p>
            <a:r>
              <a:rPr lang="cs-CZ" dirty="0"/>
              <a:t>Časnější diagnostika, rychlejší kultivace buněk</a:t>
            </a:r>
          </a:p>
          <a:p>
            <a:r>
              <a:rPr lang="cs-CZ" dirty="0"/>
              <a:t>Riziko potratu 0,5-1%</a:t>
            </a:r>
          </a:p>
          <a:p>
            <a:r>
              <a:rPr lang="cs-CZ" dirty="0"/>
              <a:t>Možnost placentárního </a:t>
            </a:r>
            <a:r>
              <a:rPr lang="cs-CZ" dirty="0" err="1"/>
              <a:t>mozaicizmu</a:t>
            </a:r>
            <a:r>
              <a:rPr lang="cs-CZ" dirty="0"/>
              <a:t>, který zkresluje výsledek</a:t>
            </a:r>
          </a:p>
          <a:p>
            <a:r>
              <a:rPr lang="cs-CZ" dirty="0"/>
              <a:t>Výsledek musí být potvrzen z plodové vody, protože výsledek neznamená výskyt patologie i u plodu</a:t>
            </a:r>
          </a:p>
        </p:txBody>
      </p:sp>
      <p:pic>
        <p:nvPicPr>
          <p:cNvPr id="3074" name="Picture 2" descr="Choriové klky">
            <a:extLst>
              <a:ext uri="{FF2B5EF4-FFF2-40B4-BE49-F238E27FC236}">
                <a16:creationId xmlns:a16="http://schemas.microsoft.com/office/drawing/2014/main" id="{9648EDB4-3692-4B8C-B34C-DBDBDDF6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8000"/>
            <a:ext cx="4114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28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7E9AFA-9DB0-42D9-9516-881EEDF2A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8BAA6B-72B5-4DF8-875B-D2AEE74FB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1078AE-CD12-40E5-A451-392E10DF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Kordocentéza</a:t>
            </a:r>
            <a:r>
              <a:rPr lang="cs-CZ" dirty="0"/>
              <a:t> – punkce pupečníku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EBFEC7-4285-48DA-984A-4338EC646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82737" cy="4535998"/>
          </a:xfrm>
        </p:spPr>
        <p:txBody>
          <a:bodyPr/>
          <a:lstStyle/>
          <a:p>
            <a:r>
              <a:rPr lang="cs-CZ" dirty="0"/>
              <a:t>Od 18.t.g., lze provádět opakovaně</a:t>
            </a:r>
          </a:p>
          <a:p>
            <a:r>
              <a:rPr lang="cs-CZ" dirty="0"/>
              <a:t>Speciální jehla pod UTZ kontrolou</a:t>
            </a:r>
          </a:p>
          <a:p>
            <a:r>
              <a:rPr lang="cs-CZ" dirty="0"/>
              <a:t>Výsledky do 48-72 hodin</a:t>
            </a:r>
          </a:p>
          <a:p>
            <a:r>
              <a:rPr lang="cs-CZ" dirty="0"/>
              <a:t>Krevní skupina plodu, </a:t>
            </a:r>
            <a:r>
              <a:rPr lang="cs-CZ" dirty="0" err="1"/>
              <a:t>aloimunizace</a:t>
            </a:r>
            <a:r>
              <a:rPr lang="cs-CZ" dirty="0"/>
              <a:t>, infekce </a:t>
            </a:r>
          </a:p>
          <a:p>
            <a:r>
              <a:rPr lang="cs-CZ" dirty="0"/>
              <a:t>Riziko potratu -1%</a:t>
            </a:r>
          </a:p>
          <a:p>
            <a:r>
              <a:rPr lang="cs-CZ" dirty="0"/>
              <a:t>Lze použít jako terapeutický výkon pro </a:t>
            </a:r>
            <a:r>
              <a:rPr lang="cs-CZ" dirty="0" err="1"/>
              <a:t>intraumbilikální</a:t>
            </a:r>
            <a:r>
              <a:rPr lang="cs-CZ" dirty="0"/>
              <a:t> transfuzi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32A982-4F4F-4B5B-8096-2AF5A9F0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647" y="1564944"/>
            <a:ext cx="37814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317351" y="1041629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Prenatální péče-role porodní asistentky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7AA7FF-B007-464D-90DC-A0628B066683}"/>
              </a:ext>
            </a:extLst>
          </p:cNvPr>
          <p:cNvSpPr txBox="1">
            <a:spLocks noChangeArrowheads="1"/>
          </p:cNvSpPr>
          <p:nvPr/>
        </p:nvSpPr>
        <p:spPr>
          <a:xfrm>
            <a:off x="724139" y="1905653"/>
            <a:ext cx="1031777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sz="2800" b="1" dirty="0">
                <a:solidFill>
                  <a:srgbClr val="FF0000"/>
                </a:solidFill>
              </a:rPr>
              <a:t>Předporodní kurzy- jednorázové/dlouhodobé,     individuální/ skupinové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</a:rPr>
              <a:t>svalová relaxace vůlí, nácvik dýchání, nácvik speciálních masážních technik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</a:rPr>
              <a:t>nácvik poloh, role partnera u porodu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</a:rPr>
              <a:t>změny v těhotenství - emoce, sex, vztah k dětem, partnerovi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  <a:cs typeface="Arial"/>
              </a:rPr>
              <a:t>Průběh porodu, bolest u porodu a metody tišení bolesti</a:t>
            </a:r>
            <a:endParaRPr lang="cs-CZ" altLang="cs-CZ" dirty="0">
              <a:solidFill>
                <a:srgbClr val="0000DC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Výsledky </a:t>
            </a:r>
            <a:r>
              <a:rPr lang="cs-CZ" altLang="cs-CZ" dirty="0">
                <a:solidFill>
                  <a:srgbClr val="0000DC"/>
                </a:solidFill>
              </a:rPr>
              <a:t>:  méně analgetické medikace</a:t>
            </a:r>
          </a:p>
          <a:p>
            <a:pPr algn="l"/>
            <a:r>
              <a:rPr lang="cs-CZ" altLang="cs-CZ" dirty="0">
                <a:solidFill>
                  <a:srgbClr val="0000DC"/>
                </a:solidFill>
              </a:rPr>
              <a:t>                        lepší prožitek porodu</a:t>
            </a:r>
            <a:endParaRPr lang="cs-CZ" altLang="cs-CZ">
              <a:solidFill>
                <a:srgbClr val="0000DC"/>
              </a:solidFill>
              <a:cs typeface="Arial"/>
            </a:endParaRPr>
          </a:p>
          <a:p>
            <a:pPr algn="l"/>
            <a:r>
              <a:rPr lang="cs-CZ" altLang="cs-CZ" dirty="0">
                <a:solidFill>
                  <a:srgbClr val="0000DC"/>
                </a:solidFill>
              </a:rPr>
              <a:t>        lepší komunikace a spolupráce s rodičkou</a:t>
            </a:r>
            <a:endParaRPr lang="cs-CZ" altLang="cs-CZ" dirty="0">
              <a:solidFill>
                <a:srgbClr val="0000DC"/>
              </a:solidFill>
              <a:cs typeface="Arial"/>
            </a:endParaRPr>
          </a:p>
          <a:p>
            <a:pPr algn="l">
              <a:buFontTx/>
              <a:buNone/>
            </a:pPr>
            <a:r>
              <a:rPr lang="cs-CZ" altLang="cs-CZ" dirty="0">
                <a:solidFill>
                  <a:srgbClr val="0000DC"/>
                </a:solidFill>
              </a:rPr>
              <a:t>                        nepopsány vedlejší účinky</a:t>
            </a:r>
            <a:endParaRPr lang="cs-CZ" altLang="cs-CZ" dirty="0">
              <a:solidFill>
                <a:srgbClr val="0000D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66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FB7AA7FF-B007-464D-90DC-A0628B066683}"/>
              </a:ext>
            </a:extLst>
          </p:cNvPr>
          <p:cNvSpPr txBox="1">
            <a:spLocks noChangeArrowheads="1"/>
          </p:cNvSpPr>
          <p:nvPr/>
        </p:nvSpPr>
        <p:spPr>
          <a:xfrm>
            <a:off x="611999" y="1908000"/>
            <a:ext cx="8764925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FFFF00"/>
              </a:buClr>
              <a:buSzPct val="150000"/>
            </a:pPr>
            <a:r>
              <a:rPr lang="cs-CZ" altLang="cs-CZ" sz="2800" b="1" dirty="0">
                <a:solidFill>
                  <a:srgbClr val="FF0000"/>
                </a:solidFill>
              </a:rPr>
              <a:t>Sociální pomoc státu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mateřská dovolená </a:t>
            </a:r>
            <a:r>
              <a:rPr lang="cs-CZ" altLang="cs-CZ" dirty="0">
                <a:solidFill>
                  <a:srgbClr val="0000DC"/>
                </a:solidFill>
              </a:rPr>
              <a:t>-  6-8 týdnů před porodem, </a:t>
            </a:r>
            <a:r>
              <a:rPr lang="cs-CZ" dirty="0">
                <a:solidFill>
                  <a:srgbClr val="0000DC"/>
                </a:solidFill>
              </a:rPr>
              <a:t>ode dne porodu až do 28 týdnů. </a:t>
            </a:r>
            <a:r>
              <a:rPr lang="cs-CZ" sz="1800" i="1" dirty="0">
                <a:solidFill>
                  <a:srgbClr val="0000DC"/>
                </a:solidFill>
              </a:rPr>
              <a:t>V případě porodu dvojčat nebo </a:t>
            </a:r>
            <a:r>
              <a:rPr lang="cs-CZ" sz="1800" i="1" dirty="0" err="1">
                <a:solidFill>
                  <a:srgbClr val="0000DC"/>
                </a:solidFill>
              </a:rPr>
              <a:t>vícerčat</a:t>
            </a:r>
            <a:r>
              <a:rPr lang="cs-CZ" sz="1800" i="1" dirty="0">
                <a:solidFill>
                  <a:srgbClr val="0000DC"/>
                </a:solidFill>
              </a:rPr>
              <a:t> je to 37 týdnů po porodu</a:t>
            </a:r>
            <a:endParaRPr lang="cs-CZ" altLang="cs-CZ" sz="1800" i="1" dirty="0">
              <a:solidFill>
                <a:srgbClr val="0000DC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</a:rPr>
              <a:t>práce pro těhotné (noční práce, přesčasy, extrémní podmínky – dle zákona nelze), do práce lze nastoupit po šestinedělí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</a:rPr>
              <a:t>dostupnost péče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DC"/>
                </a:solidFill>
              </a:rPr>
              <a:t>psychologická pomoc</a:t>
            </a:r>
          </a:p>
        </p:txBody>
      </p:sp>
    </p:spTree>
    <p:extLst>
      <p:ext uri="{BB962C8B-B14F-4D97-AF65-F5344CB8AC3E}">
        <p14:creationId xmlns:p14="http://schemas.microsoft.com/office/powerpoint/2010/main" val="57019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84833AF-D622-7E46-A5B2-9C331192632C}"/>
              </a:ext>
            </a:extLst>
          </p:cNvPr>
          <p:cNvSpPr txBox="1">
            <a:spLocks noChangeArrowheads="1"/>
          </p:cNvSpPr>
          <p:nvPr/>
        </p:nvSpPr>
        <p:spPr>
          <a:xfrm>
            <a:off x="1714731" y="953951"/>
            <a:ext cx="8764925" cy="5609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FFFF00"/>
              </a:buClr>
              <a:buSzPct val="150000"/>
            </a:pPr>
            <a:r>
              <a:rPr lang="cs-CZ" altLang="cs-CZ" sz="2800" b="1" dirty="0">
                <a:solidFill>
                  <a:srgbClr val="FF0000"/>
                </a:solidFill>
              </a:rPr>
              <a:t>Režimová opatření v těhotenství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Fyzická aktivita </a:t>
            </a:r>
            <a:r>
              <a:rPr lang="cs-CZ" altLang="cs-CZ" dirty="0">
                <a:solidFill>
                  <a:srgbClr val="0000DC"/>
                </a:solidFill>
              </a:rPr>
              <a:t>se doporučuje, omezit extrémně náročné sporty, sporty, kde hrozí úraz břicha</a:t>
            </a:r>
            <a:endParaRPr lang="cs-CZ" altLang="cs-CZ" dirty="0">
              <a:solidFill>
                <a:srgbClr val="0000DC"/>
              </a:solidFill>
              <a:cs typeface="Arial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Pracovní vytížení </a:t>
            </a:r>
            <a:r>
              <a:rPr lang="cs-CZ" altLang="cs-CZ" dirty="0">
                <a:solidFill>
                  <a:srgbClr val="0000DC"/>
                </a:solidFill>
              </a:rPr>
              <a:t>– nedoporučuje se nadměrný stres ani fyzická zátěž, směnný 12h provoz, práce s chemikáliemi, zvířaty – definuje vyhláška</a:t>
            </a:r>
            <a:endParaRPr lang="cs-CZ" altLang="cs-CZ" dirty="0">
              <a:solidFill>
                <a:srgbClr val="0000DC"/>
              </a:solidFill>
              <a:cs typeface="Arial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</a:rPr>
              <a:t>Cestování </a:t>
            </a:r>
            <a:r>
              <a:rPr lang="cs-CZ" altLang="cs-CZ" dirty="0">
                <a:solidFill>
                  <a:srgbClr val="0000DC"/>
                </a:solidFill>
              </a:rPr>
              <a:t>– létání do 36. lépe však 28.t.g., ve 2. trimestru nejbezpečnější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  <a:cs typeface="Arial"/>
              </a:rPr>
              <a:t>Strava</a:t>
            </a:r>
            <a:r>
              <a:rPr lang="cs-CZ" altLang="cs-CZ" dirty="0">
                <a:solidFill>
                  <a:srgbClr val="0000DC"/>
                </a:solidFill>
                <a:cs typeface="Arial"/>
              </a:rPr>
              <a:t>- pestré stravování, menší množství, častěji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DC"/>
                </a:solidFill>
                <a:cs typeface="Arial"/>
              </a:rPr>
              <a:t>Návykové látky</a:t>
            </a:r>
            <a:r>
              <a:rPr lang="cs-CZ" altLang="cs-CZ" dirty="0">
                <a:solidFill>
                  <a:srgbClr val="0000DC"/>
                </a:solidFill>
                <a:cs typeface="Arial"/>
              </a:rPr>
              <a:t>-vše přechází přes placentu k plodu a podepisuje se na jeho vývoji</a:t>
            </a:r>
          </a:p>
        </p:txBody>
      </p:sp>
    </p:spTree>
    <p:extLst>
      <p:ext uri="{BB962C8B-B14F-4D97-AF65-F5344CB8AC3E}">
        <p14:creationId xmlns:p14="http://schemas.microsoft.com/office/powerpoint/2010/main" val="226129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ACAB85-9389-97A7-F29C-D8D103618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1F9E7E-A6C1-B23C-867F-2FD480C75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C10C26-3A05-C4F3-758C-E606B539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Klasifikace prenatální péče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71C7717-F20B-2528-6DFD-3585635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Těhotné s nízkým rizikem (</a:t>
            </a:r>
            <a:r>
              <a:rPr lang="cs-CZ" dirty="0" err="1">
                <a:cs typeface="Arial"/>
              </a:rPr>
              <a:t>low</a:t>
            </a:r>
            <a:r>
              <a:rPr lang="cs-CZ" dirty="0">
                <a:cs typeface="Arial"/>
              </a:rPr>
              <a:t> risk)</a:t>
            </a: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cs-CZ" dirty="0">
                <a:cs typeface="Arial"/>
              </a:rPr>
              <a:t>Ženy bez rizikových faktorů v anamnéze, s fyziologickými výsledky klinických laboratorních vyšetření</a:t>
            </a:r>
          </a:p>
          <a:p>
            <a:pPr marL="251460" indent="-179705"/>
            <a:r>
              <a:rPr lang="cs-CZ" dirty="0">
                <a:cs typeface="Arial"/>
              </a:rPr>
              <a:t>Těhotné s definovaným rizikem (</a:t>
            </a:r>
            <a:r>
              <a:rPr lang="cs-CZ" dirty="0" err="1">
                <a:cs typeface="Arial"/>
              </a:rPr>
              <a:t>hight</a:t>
            </a:r>
            <a:r>
              <a:rPr lang="cs-CZ" dirty="0">
                <a:cs typeface="Arial"/>
              </a:rPr>
              <a:t> risk/risk </a:t>
            </a:r>
            <a:r>
              <a:rPr lang="cs-CZ" dirty="0" err="1">
                <a:cs typeface="Arial"/>
              </a:rPr>
              <a:t>pregnancy</a:t>
            </a:r>
            <a:r>
              <a:rPr lang="cs-CZ" dirty="0">
                <a:cs typeface="Arial"/>
              </a:rPr>
              <a:t>)</a:t>
            </a: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cs-CZ" dirty="0">
                <a:cs typeface="Arial"/>
              </a:rPr>
              <a:t>Anamnéza zatížena rizikovými faktory, patologie v klinických nebo laboratorních výsledcích</a:t>
            </a:r>
          </a:p>
        </p:txBody>
      </p:sp>
    </p:spTree>
    <p:extLst>
      <p:ext uri="{BB962C8B-B14F-4D97-AF65-F5344CB8AC3E}">
        <p14:creationId xmlns:p14="http://schemas.microsoft.com/office/powerpoint/2010/main" val="186251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21E813-087B-B589-4E40-A6111854D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D7CFEB-5FB6-1FE0-A0D7-B72ED08AD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8589E2-DA44-2AA1-09FD-DD1FB799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Poskytovatelé prenatální péče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956C34-4010-DF2A-0239-EA270C897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Gynekolog-porodník</a:t>
            </a: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cs-CZ" dirty="0">
                <a:cs typeface="Arial"/>
              </a:rPr>
              <a:t>Péče o fyziologicky těhotné i patologické případy</a:t>
            </a: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cs-CZ" dirty="0">
                <a:cs typeface="Arial"/>
              </a:rPr>
              <a:t>Zejména metody sekundární prevence, méně času na psychosociální podporu ženy</a:t>
            </a:r>
          </a:p>
          <a:p>
            <a:pPr marL="251460" indent="-179705"/>
            <a:r>
              <a:rPr lang="cs-CZ" dirty="0">
                <a:cs typeface="Arial"/>
              </a:rPr>
              <a:t>Porodní asistentka</a:t>
            </a: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cs-CZ" dirty="0">
                <a:cs typeface="Arial"/>
              </a:rPr>
              <a:t>Plná péče o těhotnou v průběhu fyziologického těhotenství, v případě podezření na patologii spolupráce s lékařem</a:t>
            </a:r>
          </a:p>
          <a:p>
            <a:pPr marL="251460" indent="-179705"/>
            <a:r>
              <a:rPr lang="cs-CZ" dirty="0">
                <a:cs typeface="Arial"/>
              </a:rPr>
              <a:t>Rodinný lékař</a:t>
            </a: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cs-CZ" dirty="0">
                <a:cs typeface="Arial"/>
              </a:rPr>
              <a:t>Spíše v zahraničí</a:t>
            </a:r>
          </a:p>
          <a:p>
            <a:pPr marL="503555" lvl="1" indent="-179705">
              <a:buFont typeface="Courier New" panose="020B0604020202020204" pitchFamily="34" charset="0"/>
              <a:buChar char="o"/>
            </a:pPr>
            <a:r>
              <a:rPr lang="cs-CZ" dirty="0">
                <a:cs typeface="Arial"/>
              </a:rPr>
              <a:t>Velkou výhodou je podrobná znalost anamnézy ženy </a:t>
            </a:r>
          </a:p>
        </p:txBody>
      </p:sp>
    </p:spTree>
    <p:extLst>
      <p:ext uri="{BB962C8B-B14F-4D97-AF65-F5344CB8AC3E}">
        <p14:creationId xmlns:p14="http://schemas.microsoft.com/office/powerpoint/2010/main" val="97473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907E3F-C0C2-B263-01F5-F190D5EFC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37D40-1BBF-5B5B-3796-048E6EAFB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4B7CBA-1658-0FE3-30E5-AD09779E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Prenatální péče ve FN BRNO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7E61F2-5A3B-DE9B-9904-03F36A4C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Těhotná může být v jakémkoliv týdnu odeslána do FN jakožto do vyššího pracoviště pro suspektní nebo patologický nález</a:t>
            </a:r>
          </a:p>
          <a:p>
            <a:pPr marL="251460" indent="-179705"/>
            <a:r>
              <a:rPr lang="cs-CZ" dirty="0">
                <a:cs typeface="Arial"/>
              </a:rPr>
              <a:t>37.t.g.CHECK IN-dále pak péče lékaře ve FN, porodní asistentky ve FN v APA nebo registrující gynekolog</a:t>
            </a:r>
          </a:p>
          <a:p>
            <a:pPr marL="251460" indent="-179705"/>
            <a:r>
              <a:rPr lang="cs-CZ" dirty="0">
                <a:cs typeface="Arial"/>
              </a:rPr>
              <a:t>Po 40.t.g. péče  v rukou lékařů FN</a:t>
            </a:r>
          </a:p>
        </p:txBody>
      </p:sp>
    </p:spTree>
    <p:extLst>
      <p:ext uri="{BB962C8B-B14F-4D97-AF65-F5344CB8AC3E}">
        <p14:creationId xmlns:p14="http://schemas.microsoft.com/office/powerpoint/2010/main" val="242974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:a16="http://schemas.microsoft.com/office/drawing/2014/main" id="{89C8B5DE-3B2E-8E4C-9E94-FC1046F18218}"/>
              </a:ext>
            </a:extLst>
          </p:cNvPr>
          <p:cNvSpPr/>
          <p:nvPr/>
        </p:nvSpPr>
        <p:spPr>
          <a:xfrm>
            <a:off x="612000" y="1908000"/>
            <a:ext cx="10268035" cy="49552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34"/>
                <a:cs typeface="Calibri" pitchFamily="34"/>
              </a:rPr>
              <a:t>Prenatální péče</a:t>
            </a:r>
          </a:p>
          <a:p>
            <a:pPr marL="45720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DC"/>
                </a:solidFill>
              </a:rPr>
              <a:t>pravidelná vyšetření </a:t>
            </a:r>
            <a:r>
              <a:rPr lang="cs-CZ" sz="2400" dirty="0">
                <a:solidFill>
                  <a:srgbClr val="0000DC"/>
                </a:solidFill>
              </a:rPr>
              <a:t>–</a:t>
            </a:r>
            <a:r>
              <a:rPr lang="cs-CZ" sz="2400" b="1" dirty="0">
                <a:solidFill>
                  <a:srgbClr val="0000DC"/>
                </a:solidFill>
              </a:rPr>
              <a:t> </a:t>
            </a:r>
            <a:r>
              <a:rPr lang="cs-CZ" sz="2400" dirty="0">
                <a:solidFill>
                  <a:srgbClr val="0000DC"/>
                </a:solidFill>
              </a:rPr>
              <a:t>při každé návštěvě</a:t>
            </a:r>
          </a:p>
          <a:p>
            <a:pPr marL="45720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nepravidelná vyšetření </a:t>
            </a:r>
            <a:r>
              <a:rPr lang="cs-CZ" sz="2400" i="0" u="none" strike="noStrike" kern="120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– v definovaném týdnu těhotenství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DC"/>
                </a:solidFill>
                <a:latin typeface="Calibri" pitchFamily="34"/>
                <a:cs typeface="Calibri" pitchFamily="34"/>
              </a:rPr>
              <a:t>      </a:t>
            </a:r>
            <a:r>
              <a:rPr lang="cs-CZ" sz="2400" dirty="0">
                <a:solidFill>
                  <a:srgbClr val="0000DC"/>
                </a:solidFill>
                <a:latin typeface="Calibri" pitchFamily="34"/>
                <a:cs typeface="Calibri" pitchFamily="34"/>
              </a:rPr>
              <a:t>(</a:t>
            </a:r>
            <a:r>
              <a:rPr lang="cs-CZ" sz="2400" i="0" u="none" strike="noStrike" kern="120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screeningová, biochemická, ultrazvuková vyšetření)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speciální vyšetření</a:t>
            </a:r>
          </a:p>
          <a:p>
            <a:pPr lvl="0"/>
            <a:endParaRPr lang="cs-CZ" sz="2400" b="1" dirty="0">
              <a:solidFill>
                <a:srgbClr val="0000DC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</a:rPr>
              <a:t>těhotné s nízkým rizikem:</a:t>
            </a:r>
            <a:r>
              <a:rPr lang="cs-CZ" sz="2400" dirty="0">
                <a:solidFill>
                  <a:srgbClr val="0000DC"/>
                </a:solidFill>
              </a:rPr>
              <a:t> do 34. t. g. – kontroly á 4-6 týdnů, </a:t>
            </a:r>
          </a:p>
          <a:p>
            <a:pPr lvl="0"/>
            <a:r>
              <a:rPr lang="cs-CZ" sz="2400" dirty="0">
                <a:solidFill>
                  <a:srgbClr val="0000DC"/>
                </a:solidFill>
              </a:rPr>
              <a:t>                                                       od 34. t. g. – kontroly á 1-2 týdny 	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</a:rPr>
              <a:t>těhotné s vysokým rizikem </a:t>
            </a:r>
            <a:r>
              <a:rPr lang="cs-CZ" sz="2400" dirty="0">
                <a:solidFill>
                  <a:srgbClr val="0000DC"/>
                </a:solidFill>
              </a:rPr>
              <a:t>– kontroly dle uvážení ošetřujícího lékaře, event. péče u specialisty, stanoveno individuálně</a:t>
            </a:r>
          </a:p>
          <a:p>
            <a:pPr marL="45720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  <a:p>
            <a:pPr marL="45720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63563" y="1063144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Management prenatální péče</a:t>
            </a:r>
          </a:p>
        </p:txBody>
      </p:sp>
    </p:spTree>
    <p:extLst>
      <p:ext uri="{BB962C8B-B14F-4D97-AF65-F5344CB8AC3E}">
        <p14:creationId xmlns:p14="http://schemas.microsoft.com/office/powerpoint/2010/main" val="184953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1018407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Management prenatální péče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976D8FB-B6A2-B241-A406-C4B1503256A7}"/>
              </a:ext>
            </a:extLst>
          </p:cNvPr>
          <p:cNvSpPr/>
          <p:nvPr/>
        </p:nvSpPr>
        <p:spPr>
          <a:xfrm>
            <a:off x="681099" y="1908000"/>
            <a:ext cx="7072251" cy="3433312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cs-CZ" sz="2800" b="1" i="0" u="none" strike="noStrike" dirty="0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Stanovení </a:t>
            </a:r>
            <a:r>
              <a:rPr lang="cs-CZ" sz="2800" b="1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termínu</a:t>
            </a:r>
            <a:r>
              <a:rPr lang="cs-CZ" sz="2800" b="1" i="0" u="none" strike="noStrike" dirty="0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 porodu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podle prvního dne poslední menstruace</a:t>
            </a:r>
            <a:r>
              <a:rPr lang="cs-CZ" sz="2400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​ - výpočtem (+ 3 měsíce - 7 dnů)</a:t>
            </a:r>
            <a:r>
              <a:rPr lang="en-US" sz="2400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​</a:t>
            </a:r>
            <a:r>
              <a:rPr lang="en-US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dirty="0" err="1">
                <a:solidFill>
                  <a:srgbClr val="0000DC"/>
                </a:solidFill>
                <a:latin typeface="Tahoma"/>
                <a:ea typeface="Tahoma"/>
                <a:cs typeface="Tahoma"/>
              </a:rPr>
              <a:t>Naegeleho</a:t>
            </a:r>
            <a:r>
              <a:rPr lang="en-US" sz="2400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solidFill>
                  <a:srgbClr val="0000DC"/>
                </a:solidFill>
                <a:latin typeface="Tahoma"/>
                <a:ea typeface="Tahoma"/>
                <a:cs typeface="Tahoma"/>
              </a:rPr>
              <a:t>pravidlo</a:t>
            </a:r>
            <a:r>
              <a:rPr lang="en-US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, </a:t>
            </a:r>
            <a:r>
              <a:rPr lang="cs-CZ" sz="2400" dirty="0" err="1">
                <a:solidFill>
                  <a:srgbClr val="0000DC"/>
                </a:solidFill>
                <a:latin typeface="Tahoma"/>
                <a:ea typeface="Tahoma"/>
                <a:cs typeface="Tahoma"/>
              </a:rPr>
              <a:t>gravidometrem</a:t>
            </a:r>
            <a:r>
              <a:rPr lang="cs-CZ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)</a:t>
            </a:r>
            <a:r>
              <a:rPr lang="en-US" sz="2400" dirty="0">
                <a:solidFill>
                  <a:srgbClr val="0000DC"/>
                </a:solidFill>
                <a:latin typeface="Tahoma"/>
                <a:ea typeface="Tahoma"/>
                <a:cs typeface="Tahoma"/>
              </a:rPr>
              <a:t>​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</a:rPr>
              <a:t>datum oplozující soulože (+ 38 týdnů)</a:t>
            </a:r>
            <a:r>
              <a:rPr lang="cs-CZ" sz="2400" dirty="0">
                <a:solidFill>
                  <a:srgbClr val="0000DC"/>
                </a:solidFill>
              </a:rPr>
              <a:t>​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</a:rPr>
              <a:t>podle prvních pohybů (+ 20 týdnů)</a:t>
            </a:r>
            <a:r>
              <a:rPr lang="en-US" sz="2400" dirty="0">
                <a:solidFill>
                  <a:srgbClr val="0000DC"/>
                </a:solidFill>
              </a:rPr>
              <a:t>​</a:t>
            </a:r>
          </a:p>
        </p:txBody>
      </p:sp>
      <p:pic>
        <p:nvPicPr>
          <p:cNvPr id="7" name="Obrázek 6" descr="Obsah obrázku zařízení, exteriér, bílá, velké&#10;&#10;Popis byl vytvořen automaticky">
            <a:extLst>
              <a:ext uri="{FF2B5EF4-FFF2-40B4-BE49-F238E27FC236}">
                <a16:creationId xmlns:a16="http://schemas.microsoft.com/office/drawing/2014/main" id="{9F081F55-F60D-BF4B-8CC2-06C2ED15F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50" y="1881823"/>
            <a:ext cx="3490851" cy="3429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691BF6E-FF7F-FD4C-9346-4C90B44207CF}"/>
              </a:ext>
            </a:extLst>
          </p:cNvPr>
          <p:cNvSpPr/>
          <p:nvPr/>
        </p:nvSpPr>
        <p:spPr>
          <a:xfrm>
            <a:off x="414398" y="5620593"/>
            <a:ext cx="10025001" cy="929703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podle ultrazvukového vyšetření</a:t>
            </a:r>
            <a:r>
              <a:rPr lang="en-US" sz="2800" b="1" dirty="0">
                <a:solidFill>
                  <a:srgbClr val="0000DC"/>
                </a:solidFill>
              </a:rPr>
              <a:t>​ </a:t>
            </a:r>
            <a:r>
              <a:rPr lang="en-US" sz="2800" b="1" dirty="0" err="1">
                <a:solidFill>
                  <a:srgbClr val="0000DC"/>
                </a:solidFill>
              </a:rPr>
              <a:t>ve</a:t>
            </a:r>
            <a:r>
              <a:rPr lang="en-US" sz="2800" b="1" dirty="0">
                <a:solidFill>
                  <a:srgbClr val="0000DC"/>
                </a:solidFill>
              </a:rPr>
              <a:t> 13. </a:t>
            </a:r>
            <a:r>
              <a:rPr lang="en-US" sz="2800" b="1" dirty="0" err="1">
                <a:solidFill>
                  <a:srgbClr val="0000DC"/>
                </a:solidFill>
              </a:rPr>
              <a:t>týdnu</a:t>
            </a:r>
            <a:r>
              <a:rPr lang="en-US" sz="2800" b="1" dirty="0">
                <a:solidFill>
                  <a:srgbClr val="0000DC"/>
                </a:solidFill>
              </a:rPr>
              <a:t> </a:t>
            </a:r>
            <a:r>
              <a:rPr lang="cs-CZ" sz="2800" b="1" dirty="0">
                <a:solidFill>
                  <a:srgbClr val="0000DC"/>
                </a:solidFill>
              </a:rPr>
              <a:t>- </a:t>
            </a:r>
            <a:r>
              <a:rPr lang="cs-CZ" sz="2800" b="1" dirty="0">
                <a:solidFill>
                  <a:srgbClr val="FF0000"/>
                </a:solidFill>
              </a:rPr>
              <a:t>nejpřesnější</a:t>
            </a:r>
            <a:r>
              <a:rPr lang="cs-CZ" sz="2800" b="1" dirty="0">
                <a:solidFill>
                  <a:srgbClr val="0000DC"/>
                </a:solidFill>
              </a:rPr>
              <a:t> </a:t>
            </a:r>
            <a:r>
              <a:rPr lang="cs-CZ" sz="2000" b="1" dirty="0">
                <a:solidFill>
                  <a:srgbClr val="0000DC"/>
                </a:solidFill>
              </a:rPr>
              <a:t> </a:t>
            </a:r>
            <a:r>
              <a:rPr lang="cs-CZ" sz="2000" dirty="0">
                <a:solidFill>
                  <a:srgbClr val="0000DC"/>
                </a:solidFill>
              </a:rPr>
              <a:t>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69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:a16="http://schemas.microsoft.com/office/drawing/2014/main" id="{89C8B5DE-3B2E-8E4C-9E94-FC1046F18218}"/>
              </a:ext>
            </a:extLst>
          </p:cNvPr>
          <p:cNvSpPr/>
          <p:nvPr/>
        </p:nvSpPr>
        <p:spPr>
          <a:xfrm>
            <a:off x="612000" y="1908000"/>
            <a:ext cx="10268035" cy="39333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cs typeface="Calibri" pitchFamily="34"/>
              </a:rPr>
              <a:t>Objektivní vyšetření (viz dále)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FF0000"/>
                </a:solidFill>
                <a:cs typeface="Calibri" pitchFamily="34"/>
              </a:rPr>
              <a:t>Subjektivní potíže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2400" dirty="0">
                <a:solidFill>
                  <a:srgbClr val="0000DC"/>
                </a:solidFill>
              </a:rPr>
              <a:t>bolesti, nevolnosti, pohyby, tonizace, krvácení</a:t>
            </a:r>
            <a:endParaRPr lang="cs-CZ" altLang="cs-CZ" sz="2400" dirty="0">
              <a:solidFill>
                <a:srgbClr val="0000DC"/>
              </a:solidFill>
              <a:cs typeface="Calibri" pitchFamily="3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2400" b="1" dirty="0">
                <a:solidFill>
                  <a:srgbClr val="0000DC"/>
                </a:solidFill>
              </a:rPr>
              <a:t>registrace pohybů plodu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2400" dirty="0">
                <a:solidFill>
                  <a:srgbClr val="0000DC"/>
                </a:solidFill>
              </a:rPr>
              <a:t>cca od 20.t.g. u </a:t>
            </a:r>
            <a:r>
              <a:rPr lang="cs-CZ" altLang="cs-CZ" sz="2400" dirty="0" err="1">
                <a:solidFill>
                  <a:srgbClr val="0000DC"/>
                </a:solidFill>
              </a:rPr>
              <a:t>primigravidy</a:t>
            </a:r>
            <a:r>
              <a:rPr lang="cs-CZ" altLang="cs-CZ" sz="2400" dirty="0">
                <a:solidFill>
                  <a:srgbClr val="0000DC"/>
                </a:solidFill>
              </a:rPr>
              <a:t>, od 18.t.g. </a:t>
            </a:r>
            <a:r>
              <a:rPr lang="cs-CZ" altLang="cs-CZ" sz="2400" dirty="0" err="1">
                <a:solidFill>
                  <a:srgbClr val="0000DC"/>
                </a:solidFill>
              </a:rPr>
              <a:t>multigravidy</a:t>
            </a:r>
            <a:r>
              <a:rPr lang="cs-CZ" altLang="cs-CZ" sz="2400" dirty="0">
                <a:solidFill>
                  <a:srgbClr val="0000DC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2400" dirty="0">
                <a:solidFill>
                  <a:srgbClr val="0000DC"/>
                </a:solidFill>
              </a:rPr>
              <a:t>od 36. týdne minim. 10 pohybů za 12h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2400" dirty="0">
                <a:solidFill>
                  <a:srgbClr val="0000DC"/>
                </a:solidFill>
              </a:rPr>
              <a:t>kombinace s CTG, UZ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50000"/>
            </a:pPr>
            <a:endParaRPr lang="cs-CZ" altLang="cs-CZ" sz="2400" dirty="0">
              <a:solidFill>
                <a:srgbClr val="0000DC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921E5C-6ABF-BF41-B20F-5F8B06343BD6}"/>
              </a:ext>
            </a:extLst>
          </p:cNvPr>
          <p:cNvSpPr/>
          <p:nvPr/>
        </p:nvSpPr>
        <p:spPr>
          <a:xfrm>
            <a:off x="-274320" y="1063570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Pravidelná vyšetření</a:t>
            </a:r>
          </a:p>
        </p:txBody>
      </p:sp>
    </p:spTree>
    <p:extLst>
      <p:ext uri="{BB962C8B-B14F-4D97-AF65-F5344CB8AC3E}">
        <p14:creationId xmlns:p14="http://schemas.microsoft.com/office/powerpoint/2010/main" val="22268965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274b3f-d107-4546-8bae-2bffc309b48d">
      <Terms xmlns="http://schemas.microsoft.com/office/infopath/2007/PartnerControls"/>
    </lcf76f155ced4ddcb4097134ff3c332f>
    <TaxCatchAll xmlns="992e5dce-4f42-4278-bdbb-c3a78f9467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CBE5968CAE840AC4045D25BF3DEF6" ma:contentTypeVersion="13" ma:contentTypeDescription="Vytvoří nový dokument" ma:contentTypeScope="" ma:versionID="ee202282d1edfb767065c0c2c01337d5">
  <xsd:schema xmlns:xsd="http://www.w3.org/2001/XMLSchema" xmlns:xs="http://www.w3.org/2001/XMLSchema" xmlns:p="http://schemas.microsoft.com/office/2006/metadata/properties" xmlns:ns2="4f274b3f-d107-4546-8bae-2bffc309b48d" xmlns:ns3="992e5dce-4f42-4278-bdbb-c3a78f94674f" targetNamespace="http://schemas.microsoft.com/office/2006/metadata/properties" ma:root="true" ma:fieldsID="3418039b308d54dd08a35dd0c93352b1" ns2:_="" ns3:_="">
    <xsd:import namespace="4f274b3f-d107-4546-8bae-2bffc309b48d"/>
    <xsd:import namespace="992e5dce-4f42-4278-bdbb-c3a78f946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74b3f-d107-4546-8bae-2bffc309b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a81815c1-bf2b-424b-a497-0aaa1a1db8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e5dce-4f42-4278-bdbb-c3a78f946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fb2a8bb-069f-4a20-864b-eadb179d39d1}" ma:internalName="TaxCatchAll" ma:showField="CatchAllData" ma:web="992e5dce-4f42-4278-bdbb-c3a78f9467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8E1CB-A438-491B-BFF7-2A602A4268C9}">
  <ds:schemaRefs>
    <ds:schemaRef ds:uri="http://schemas.microsoft.com/office/2006/metadata/properties"/>
    <ds:schemaRef ds:uri="http://schemas.microsoft.com/office/infopath/2007/PartnerControls"/>
    <ds:schemaRef ds:uri="4f274b3f-d107-4546-8bae-2bffc309b48d"/>
    <ds:schemaRef ds:uri="992e5dce-4f42-4278-bdbb-c3a78f94674f"/>
  </ds:schemaRefs>
</ds:datastoreItem>
</file>

<file path=customXml/itemProps2.xml><?xml version="1.0" encoding="utf-8"?>
<ds:datastoreItem xmlns:ds="http://schemas.openxmlformats.org/officeDocument/2006/customXml" ds:itemID="{157CD866-A346-49DC-8522-BB5C02B8D3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C9C65-D837-4E22-A5E3-78C6A2D4D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274b3f-d107-4546-8bae-2bffc309b48d"/>
    <ds:schemaRef ds:uri="992e5dce-4f42-4278-bdbb-c3a78f9467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sablona_prezentace_CHK_MUNI_CZ</Template>
  <TotalTime>52</TotalTime>
  <Words>1145</Words>
  <Application>Microsoft Office PowerPoint</Application>
  <PresentationFormat>Širokoúhlá obrazovka</PresentationFormat>
  <Paragraphs>184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Prezentace_MU_CZ</vt:lpstr>
      <vt:lpstr>Prenatální péče v ČR</vt:lpstr>
      <vt:lpstr>Úvod</vt:lpstr>
      <vt:lpstr>Prezentace aplikace PowerPoint</vt:lpstr>
      <vt:lpstr>Klasifikace prenatální péče</vt:lpstr>
      <vt:lpstr>Poskytovatelé prenatální péče</vt:lpstr>
      <vt:lpstr>Prenatální péče ve FN BRNO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Pelvimetrie</vt:lpstr>
      <vt:lpstr>Prezentace aplikace PowerPoint</vt:lpstr>
      <vt:lpstr>Vaginální vyšetření</vt:lpstr>
      <vt:lpstr>Zevní vyšetření pohmatem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Invazivní prenatální diagnostika</vt:lpstr>
      <vt:lpstr>Amniocentéza </vt:lpstr>
      <vt:lpstr>Odběr choriových klků</vt:lpstr>
      <vt:lpstr>Kordocentéza – punkce pupečníku</vt:lpstr>
      <vt:lpstr>Prezentace aplikace PowerPoint</vt:lpstr>
      <vt:lpstr>Prezentace aplikace PowerPoint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Anna</dc:creator>
  <cp:lastModifiedBy>Michaela Dobrovolná</cp:lastModifiedBy>
  <cp:revision>187</cp:revision>
  <cp:lastPrinted>1601-01-01T00:00:00Z</cp:lastPrinted>
  <dcterms:created xsi:type="dcterms:W3CDTF">2023-10-25T04:44:09Z</dcterms:created>
  <dcterms:modified xsi:type="dcterms:W3CDTF">2025-04-29T06:42:40Z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0x010100B13CBE5968CAE840AC4045D25BF3DEF6</vt:lpwstr>
  </property>
  <property fmtid="{D5CDD505-2E9C-101B-9397-08002B2CF9AE}" pid="3" name="Order">
    <vt:r8>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