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xml" ContentType="application/inkml+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56"/>
  </p:notesMasterIdLst>
  <p:handoutMasterIdLst>
    <p:handoutMasterId r:id="rId57"/>
  </p:handoutMasterIdLst>
  <p:sldIdLst>
    <p:sldId id="256" r:id="rId2"/>
    <p:sldId id="339" r:id="rId3"/>
    <p:sldId id="340" r:id="rId4"/>
    <p:sldId id="343" r:id="rId5"/>
    <p:sldId id="342" r:id="rId6"/>
    <p:sldId id="344" r:id="rId7"/>
    <p:sldId id="310" r:id="rId8"/>
    <p:sldId id="332" r:id="rId9"/>
    <p:sldId id="334" r:id="rId10"/>
    <p:sldId id="338" r:id="rId11"/>
    <p:sldId id="335" r:id="rId12"/>
    <p:sldId id="260" r:id="rId13"/>
    <p:sldId id="311" r:id="rId14"/>
    <p:sldId id="313" r:id="rId15"/>
    <p:sldId id="266" r:id="rId16"/>
    <p:sldId id="320" r:id="rId17"/>
    <p:sldId id="321" r:id="rId18"/>
    <p:sldId id="323" r:id="rId19"/>
    <p:sldId id="324" r:id="rId20"/>
    <p:sldId id="299" r:id="rId21"/>
    <p:sldId id="270" r:id="rId22"/>
    <p:sldId id="325" r:id="rId23"/>
    <p:sldId id="328" r:id="rId24"/>
    <p:sldId id="268" r:id="rId25"/>
    <p:sldId id="269" r:id="rId26"/>
    <p:sldId id="315" r:id="rId27"/>
    <p:sldId id="272" r:id="rId28"/>
    <p:sldId id="318" r:id="rId29"/>
    <p:sldId id="300" r:id="rId30"/>
    <p:sldId id="301" r:id="rId31"/>
    <p:sldId id="302" r:id="rId32"/>
    <p:sldId id="331" r:id="rId33"/>
    <p:sldId id="304" r:id="rId34"/>
    <p:sldId id="317" r:id="rId35"/>
    <p:sldId id="330" r:id="rId36"/>
    <p:sldId id="314" r:id="rId37"/>
    <p:sldId id="316" r:id="rId38"/>
    <p:sldId id="276" r:id="rId39"/>
    <p:sldId id="280" r:id="rId40"/>
    <p:sldId id="284" r:id="rId41"/>
    <p:sldId id="281" r:id="rId42"/>
    <p:sldId id="285" r:id="rId43"/>
    <p:sldId id="295" r:id="rId44"/>
    <p:sldId id="296" r:id="rId45"/>
    <p:sldId id="282" r:id="rId46"/>
    <p:sldId id="312" r:id="rId47"/>
    <p:sldId id="289" r:id="rId48"/>
    <p:sldId id="322" r:id="rId49"/>
    <p:sldId id="333" r:id="rId50"/>
    <p:sldId id="336" r:id="rId51"/>
    <p:sldId id="309" r:id="rId52"/>
    <p:sldId id="308" r:id="rId53"/>
    <p:sldId id="298" r:id="rId54"/>
    <p:sldId id="294" r:id="rId55"/>
  </p:sldIdLst>
  <p:sldSz cx="9144000" cy="6858000" type="screen4x3"/>
  <p:notesSz cx="6858000" cy="9737725"/>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00"/>
    <a:srgbClr val="475FD5"/>
    <a:srgbClr val="3F75ED"/>
    <a:srgbClr val="3333FF"/>
    <a:srgbClr val="0033CC"/>
    <a:srgbClr val="0099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45" autoAdjust="0"/>
  </p:normalViewPr>
  <p:slideViewPr>
    <p:cSldViewPr>
      <p:cViewPr varScale="1">
        <p:scale>
          <a:sx n="98" d="100"/>
          <a:sy n="98" d="100"/>
        </p:scale>
        <p:origin x="189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5634" name="Rectangle 2"/>
          <p:cNvSpPr>
            <a:spLocks noGrp="1" noChangeArrowheads="1"/>
          </p:cNvSpPr>
          <p:nvPr>
            <p:ph type="hdr" sz="quarter"/>
          </p:nvPr>
        </p:nvSpPr>
        <p:spPr bwMode="auto">
          <a:xfrm>
            <a:off x="0" y="0"/>
            <a:ext cx="2971800" cy="4868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325635" name="Rectangle 3"/>
          <p:cNvSpPr>
            <a:spLocks noGrp="1" noChangeArrowheads="1"/>
          </p:cNvSpPr>
          <p:nvPr>
            <p:ph type="dt" sz="quarter" idx="1"/>
          </p:nvPr>
        </p:nvSpPr>
        <p:spPr bwMode="auto">
          <a:xfrm>
            <a:off x="3884613" y="0"/>
            <a:ext cx="2971800" cy="4868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325636" name="Rectangle 4"/>
          <p:cNvSpPr>
            <a:spLocks noGrp="1" noChangeArrowheads="1"/>
          </p:cNvSpPr>
          <p:nvPr>
            <p:ph type="ftr" sz="quarter" idx="2"/>
          </p:nvPr>
        </p:nvSpPr>
        <p:spPr bwMode="auto">
          <a:xfrm>
            <a:off x="0" y="9249149"/>
            <a:ext cx="2971800" cy="48688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325637" name="Rectangle 5"/>
          <p:cNvSpPr>
            <a:spLocks noGrp="1" noChangeArrowheads="1"/>
          </p:cNvSpPr>
          <p:nvPr>
            <p:ph type="sldNum" sz="quarter" idx="3"/>
          </p:nvPr>
        </p:nvSpPr>
        <p:spPr bwMode="auto">
          <a:xfrm>
            <a:off x="3884613" y="9249149"/>
            <a:ext cx="2971800" cy="48688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2F1574D-9106-4FAA-A290-78C947297B9A}" type="slidenum">
              <a:rPr lang="cs-CZ"/>
              <a:pPr>
                <a:defRPr/>
              </a:pPr>
              <a:t>‹#›</a:t>
            </a:fld>
            <a:endParaRPr 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1T11:09:32.737"/>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4022 275,'-426'-1,"-501"3,736 3,-239 36,314-21,0 5,2 5,-142 57,152-42,1 5,2 4,3 4,3 5,-102 87,119-82,3 2,4 4,2 3,4 3,-106 173,136-187,2 1,4 2,3 1,2 0,4 2,3 1,4 0,2 1,4 1,3 134,10-136,3 0,2-1,4 0,44 126,136 265,-136-333,334 686,189 181,-411-739,350 405,-442-580,2-4,130 97,-87-88,172 92,-188-125,2-5,3-5,216 57,364 30,-296-77,554 6,-777-68,-151 4,1-1,-1-1,0-2,-1 0,27-12,-9-2,0-1,-1-3,-1-1,60-54,-27 12,73-89,-59 50,-5-3,-4-4,96-196,-102 158,-6-4,67-254,-88 228,32-324,-52-194,-31 516,-7 0,-67-301,22 246,-135-344,-70-33,-53 29,220 437,-6 5,-6 4,-7 5,-165-148,211 225,-4 4,-106-61,112 74,31 20,-1 2,-1 1,0 2,-2 2,0 1,-58-10,20 11,-1 4,-125 2,-54 10,221-2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1T11:14:25.082"/>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0 360,'0'0,"0"-1,0 0,0 1,0-1,1 1,-1-1,0 1,0-1,0 1,1-1,-1 1,0-1,0 1,1-1,-1 1,0-1,1 1,-1-1,1 1,-1 0,1-1,-1 1,1 0,-1 0,1-1,-1 1,1 0,-1 0,1-1,-1 1,1 0,-1 0,1 0,-1 0,1 0,0 0,-1 0,1 0,-1 0,2 0,0 1,0-1,1 1,-1-1,0 1,1 0,-1-1,0 1,0 0,3 3,1 1,0 1,0 0,-1 0,0 0,0 1,0 0,-1 0,0 0,0 1,4 14,3 11,7 40,-17-67,37 191,25 103,-62-297,20 72,3-2,43 91,-55-136,13 23,-24-48,1-1,0 1,0 0,0-1,0 0,1 1,-1-1,1 0,-1 0,1-1,0 1,0 0,0-1,5 2,-1-2,-1 0,1 0,0-1,0 0,-1 0,1 0,0-1,-1 0,1-1,0 1,-1-1,13-6,7-4,43-28,-53 31,237-155,49-29,555-304,15 25,-780 427,-15 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2971800" cy="4868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234499" name="Rectangle 3"/>
          <p:cNvSpPr>
            <a:spLocks noGrp="1" noChangeArrowheads="1"/>
          </p:cNvSpPr>
          <p:nvPr>
            <p:ph type="dt" idx="1"/>
          </p:nvPr>
        </p:nvSpPr>
        <p:spPr bwMode="auto">
          <a:xfrm>
            <a:off x="3884613" y="0"/>
            <a:ext cx="2971800" cy="4868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49156" name="Rectangle 4"/>
          <p:cNvSpPr>
            <a:spLocks noGrp="1" noRot="1" noChangeAspect="1" noChangeArrowheads="1" noTextEdit="1"/>
          </p:cNvSpPr>
          <p:nvPr>
            <p:ph type="sldImg" idx="2"/>
          </p:nvPr>
        </p:nvSpPr>
        <p:spPr bwMode="auto">
          <a:xfrm>
            <a:off x="995363" y="730250"/>
            <a:ext cx="4867275" cy="3651250"/>
          </a:xfrm>
          <a:prstGeom prst="rect">
            <a:avLst/>
          </a:prstGeom>
          <a:noFill/>
          <a:ln w="9525">
            <a:solidFill>
              <a:srgbClr val="000000"/>
            </a:solidFill>
            <a:miter lim="800000"/>
            <a:headEnd/>
            <a:tailEnd/>
          </a:ln>
        </p:spPr>
      </p:sp>
      <p:sp>
        <p:nvSpPr>
          <p:cNvPr id="234501" name="Rectangle 5"/>
          <p:cNvSpPr>
            <a:spLocks noGrp="1" noChangeArrowheads="1"/>
          </p:cNvSpPr>
          <p:nvPr>
            <p:ph type="body" sz="quarter" idx="3"/>
          </p:nvPr>
        </p:nvSpPr>
        <p:spPr bwMode="auto">
          <a:xfrm>
            <a:off x="685800" y="4625420"/>
            <a:ext cx="5486400" cy="43819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234502" name="Rectangle 6"/>
          <p:cNvSpPr>
            <a:spLocks noGrp="1" noChangeArrowheads="1"/>
          </p:cNvSpPr>
          <p:nvPr>
            <p:ph type="ftr" sz="quarter" idx="4"/>
          </p:nvPr>
        </p:nvSpPr>
        <p:spPr bwMode="auto">
          <a:xfrm>
            <a:off x="0" y="9249149"/>
            <a:ext cx="2971800" cy="48688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234503" name="Rectangle 7"/>
          <p:cNvSpPr>
            <a:spLocks noGrp="1" noChangeArrowheads="1"/>
          </p:cNvSpPr>
          <p:nvPr>
            <p:ph type="sldNum" sz="quarter" idx="5"/>
          </p:nvPr>
        </p:nvSpPr>
        <p:spPr bwMode="auto">
          <a:xfrm>
            <a:off x="3884613" y="9249149"/>
            <a:ext cx="2971800" cy="48688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0C8604F-5FB5-4BBD-8913-9A03C402519A}"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F0C8604F-5FB5-4BBD-8913-9A03C402519A}" type="slidenum">
              <a:rPr lang="cs-CZ" smtClean="0"/>
              <a:pPr>
                <a:defRPr/>
              </a:pPr>
              <a:t>3</a:t>
            </a:fld>
            <a:endParaRPr lang="cs-CZ"/>
          </a:p>
        </p:txBody>
      </p:sp>
    </p:spTree>
    <p:extLst>
      <p:ext uri="{BB962C8B-B14F-4D97-AF65-F5344CB8AC3E}">
        <p14:creationId xmlns:p14="http://schemas.microsoft.com/office/powerpoint/2010/main" val="4017811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7CFBA3E-A196-48C4-A574-F9A76D076470}" type="slidenum">
              <a:rPr lang="cs-CZ" smtClean="0"/>
              <a:pPr/>
              <a:t>26</a:t>
            </a:fld>
            <a:endParaRPr lang="cs-CZ"/>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83A0C16-B55A-48BE-BEA1-E35729DC23C8}" type="slidenum">
              <a:rPr lang="cs-CZ" smtClean="0"/>
              <a:pPr/>
              <a:t>45</a:t>
            </a:fld>
            <a:endParaRPr lang="cs-CZ"/>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cs-CZ" dirty="0"/>
              <a:t>      </a:t>
            </a:r>
          </a:p>
          <a:p>
            <a:pPr eaLnBrk="1" hangingPunct="1"/>
            <a:r>
              <a:rPr lang="cs-CZ" dirty="0"/>
              <a:t>     </a:t>
            </a:r>
          </a:p>
          <a:p>
            <a:pPr eaLnBrk="1" hangingPunct="1"/>
            <a:r>
              <a:rPr lang="cs-CZ" dirty="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7DF96D5-7333-4989-BED6-88ECF4E58F38}" type="slidenum">
              <a:rPr lang="cs-CZ" smtClean="0"/>
              <a:pPr/>
              <a:t>46</a:t>
            </a:fld>
            <a:endParaRPr lang="cs-CZ"/>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cs-CZ"/>
              <a:t>     </a:t>
            </a:r>
          </a:p>
          <a:p>
            <a:pPr eaLnBrk="1" hangingPunct="1"/>
            <a:r>
              <a:rPr lang="cs-CZ"/>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F0C8604F-5FB5-4BBD-8913-9A03C402519A}" type="slidenum">
              <a:rPr lang="cs-CZ" smtClean="0"/>
              <a:pPr>
                <a:defRPr/>
              </a:pPr>
              <a:t>53</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F0C8604F-5FB5-4BBD-8913-9A03C402519A}" type="slidenum">
              <a:rPr lang="cs-CZ" smtClean="0"/>
              <a:pPr>
                <a:defRPr/>
              </a:pPr>
              <a:t>10</a:t>
            </a:fld>
            <a:endParaRPr lang="cs-CZ"/>
          </a:p>
        </p:txBody>
      </p:sp>
    </p:spTree>
    <p:extLst>
      <p:ext uri="{BB962C8B-B14F-4D97-AF65-F5344CB8AC3E}">
        <p14:creationId xmlns:p14="http://schemas.microsoft.com/office/powerpoint/2010/main" val="47917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a:ln/>
        </p:spPr>
      </p:sp>
      <p:sp>
        <p:nvSpPr>
          <p:cNvPr id="50179" name="Zástupný symbol pro poznámky 2"/>
          <p:cNvSpPr>
            <a:spLocks noGrp="1"/>
          </p:cNvSpPr>
          <p:nvPr>
            <p:ph type="body" idx="1"/>
          </p:nvPr>
        </p:nvSpPr>
        <p:spPr>
          <a:noFill/>
          <a:ln/>
        </p:spPr>
        <p:txBody>
          <a:bodyPr/>
          <a:lstStyle/>
          <a:p>
            <a:pPr eaLnBrk="1" hangingPunct="1"/>
            <a:r>
              <a:rPr lang="cs-CZ"/>
              <a:t>Koordinátor – Nizozemí; Pilotní projekt – Be a ČR, Dánsko – Atlas porcí, IARC - EpicSoft</a:t>
            </a:r>
          </a:p>
        </p:txBody>
      </p:sp>
      <p:sp>
        <p:nvSpPr>
          <p:cNvPr id="50180" name="Zástupný symbol pro číslo snímku 3"/>
          <p:cNvSpPr>
            <a:spLocks noGrp="1"/>
          </p:cNvSpPr>
          <p:nvPr>
            <p:ph type="sldNum" sz="quarter" idx="5"/>
          </p:nvPr>
        </p:nvSpPr>
        <p:spPr>
          <a:noFill/>
        </p:spPr>
        <p:txBody>
          <a:bodyPr/>
          <a:lstStyle/>
          <a:p>
            <a:fld id="{AA20FA64-E3CD-4FBE-BD38-3E9770919163}" type="slidenum">
              <a:rPr lang="cs-CZ" smtClean="0"/>
              <a:pPr/>
              <a:t>13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obrázek snímku 1"/>
          <p:cNvSpPr>
            <a:spLocks noGrp="1" noRot="1" noChangeAspect="1" noTextEdit="1"/>
          </p:cNvSpPr>
          <p:nvPr>
            <p:ph type="sldImg"/>
          </p:nvPr>
        </p:nvSpPr>
        <p:spPr>
          <a:ln/>
        </p:spPr>
      </p:sp>
      <p:sp>
        <p:nvSpPr>
          <p:cNvPr id="51203" name="Zástupný symbol pro poznámky 2"/>
          <p:cNvSpPr>
            <a:spLocks noGrp="1"/>
          </p:cNvSpPr>
          <p:nvPr>
            <p:ph type="body" idx="1"/>
          </p:nvPr>
        </p:nvSpPr>
        <p:spPr>
          <a:noFill/>
          <a:ln/>
        </p:spPr>
        <p:txBody>
          <a:bodyPr/>
          <a:lstStyle/>
          <a:p>
            <a:endParaRPr lang="cs-CZ"/>
          </a:p>
        </p:txBody>
      </p:sp>
      <p:sp>
        <p:nvSpPr>
          <p:cNvPr id="51204" name="Zástupný symbol pro číslo snímku 3"/>
          <p:cNvSpPr>
            <a:spLocks noGrp="1"/>
          </p:cNvSpPr>
          <p:nvPr>
            <p:ph type="sldNum" sz="quarter" idx="5"/>
          </p:nvPr>
        </p:nvSpPr>
        <p:spPr>
          <a:noFill/>
        </p:spPr>
        <p:txBody>
          <a:bodyPr/>
          <a:lstStyle/>
          <a:p>
            <a:fld id="{B58A23B2-5348-4D91-8179-A3BF2CFB2E2E}" type="slidenum">
              <a:rPr lang="cs-CZ" smtClean="0"/>
              <a:pPr/>
              <a:t>18</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92B1807-37AC-49C2-84F9-72F70B452154}" type="slidenum">
              <a:rPr lang="cs-CZ" smtClean="0"/>
              <a:pPr/>
              <a:t>20</a:t>
            </a:fld>
            <a:endParaRPr lang="cs-CZ"/>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DCE7FC3-3C4A-49FC-AF84-CD3B7A27E653}" type="slidenum">
              <a:rPr lang="cs-CZ" smtClean="0"/>
              <a:pPr/>
              <a:t>21</a:t>
            </a:fld>
            <a:endParaRPr lang="cs-CZ"/>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cs-CZ" sz="1400"/>
              <a:t>Vícestupňový náhodný výběr, registr obyvatelstva </a:t>
            </a:r>
          </a:p>
          <a:p>
            <a:pPr eaLnBrk="1" hangingPunct="1"/>
            <a:endParaRPr lang="cs-CZ" sz="1400"/>
          </a:p>
          <a:p>
            <a:pPr eaLnBrk="1" hangingPunct="1"/>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a:ln/>
        </p:spPr>
      </p:sp>
      <p:sp>
        <p:nvSpPr>
          <p:cNvPr id="54275" name="Zástupný symbol pro poznámky 2"/>
          <p:cNvSpPr>
            <a:spLocks noGrp="1"/>
          </p:cNvSpPr>
          <p:nvPr>
            <p:ph type="body" idx="1"/>
          </p:nvPr>
        </p:nvSpPr>
        <p:spPr>
          <a:noFill/>
          <a:ln/>
        </p:spPr>
        <p:txBody>
          <a:bodyPr/>
          <a:lstStyle/>
          <a:p>
            <a:endParaRPr lang="cs-CZ"/>
          </a:p>
        </p:txBody>
      </p:sp>
      <p:sp>
        <p:nvSpPr>
          <p:cNvPr id="54276" name="Zástupný symbol pro číslo snímku 3"/>
          <p:cNvSpPr>
            <a:spLocks noGrp="1"/>
          </p:cNvSpPr>
          <p:nvPr>
            <p:ph type="sldNum" sz="quarter" idx="5"/>
          </p:nvPr>
        </p:nvSpPr>
        <p:spPr>
          <a:noFill/>
        </p:spPr>
        <p:txBody>
          <a:bodyPr/>
          <a:lstStyle/>
          <a:p>
            <a:fld id="{02C2EE63-3128-4A09-9FD9-E5574B29C2F5}" type="slidenum">
              <a:rPr lang="cs-CZ" smtClean="0"/>
              <a:pPr/>
              <a:t>22</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F0C8604F-5FB5-4BBD-8913-9A03C402519A}" type="slidenum">
              <a:rPr lang="cs-CZ" smtClean="0"/>
              <a:pPr>
                <a:defRPr/>
              </a:pPr>
              <a:t>23</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0C4FFCB-C16D-49AF-A45C-9A2D14745E31}" type="slidenum">
              <a:rPr lang="cs-CZ" smtClean="0"/>
              <a:pPr/>
              <a:t>24</a:t>
            </a:fld>
            <a:endParaRPr lang="cs-CZ"/>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cs-CZ"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cs-CZ"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cs-CZ"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cs-CZ"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cs-CZ"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cs-CZ"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cs-CZ"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cs-CZ"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cs-CZ"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cs-CZ"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cs-CZ"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cs-CZ" sz="2400">
                  <a:latin typeface="Times New Roman" pitchFamily="18" charset="0"/>
                </a:endParaRPr>
              </a:p>
            </p:txBody>
          </p:sp>
        </p:grpSp>
      </p:grpSp>
      <p:sp>
        <p:nvSpPr>
          <p:cNvPr id="22222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cs-CZ"/>
              <a:t>Klepnutím lze upravit styl předlohy nadpisů.</a:t>
            </a:r>
          </a:p>
        </p:txBody>
      </p:sp>
      <p:sp>
        <p:nvSpPr>
          <p:cNvPr id="22222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cs-CZ"/>
              <a:t>Klepnutím lze upravit styl předlohy podnadpisů.</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cs-CZ"/>
          </a:p>
        </p:txBody>
      </p:sp>
      <p:sp>
        <p:nvSpPr>
          <p:cNvPr id="19" name="Rectangle 17"/>
          <p:cNvSpPr>
            <a:spLocks noGrp="1" noChangeArrowheads="1"/>
          </p:cNvSpPr>
          <p:nvPr>
            <p:ph type="ftr" sz="quarter" idx="11"/>
          </p:nvPr>
        </p:nvSpPr>
        <p:spPr/>
        <p:txBody>
          <a:bodyPr/>
          <a:lstStyle>
            <a:lvl1pPr>
              <a:defRPr/>
            </a:lvl1pPr>
          </a:lstStyle>
          <a:p>
            <a:pPr>
              <a:defRPr/>
            </a:pPr>
            <a:endParaRPr lang="cs-CZ"/>
          </a:p>
        </p:txBody>
      </p:sp>
      <p:sp>
        <p:nvSpPr>
          <p:cNvPr id="20" name="Rectangle 18"/>
          <p:cNvSpPr>
            <a:spLocks noGrp="1" noChangeArrowheads="1"/>
          </p:cNvSpPr>
          <p:nvPr>
            <p:ph type="sldNum" sz="quarter" idx="12"/>
          </p:nvPr>
        </p:nvSpPr>
        <p:spPr/>
        <p:txBody>
          <a:bodyPr/>
          <a:lstStyle>
            <a:lvl1pPr>
              <a:defRPr/>
            </a:lvl1pPr>
          </a:lstStyle>
          <a:p>
            <a:pPr>
              <a:defRPr/>
            </a:pPr>
            <a:fld id="{77C26AC5-8014-4CE7-B8B0-6A1020FC04A9}"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2"/>
          <p:cNvSpPr>
            <a:spLocks noGrp="1" noChangeArrowheads="1"/>
          </p:cNvSpPr>
          <p:nvPr>
            <p:ph type="ftr" sz="quarter"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pPr>
              <a:defRPr/>
            </a:pPr>
            <a:fld id="{04C5FCCC-2141-4055-A083-B27387DF4AD2}" type="slidenum">
              <a:rPr lang="cs-CZ"/>
              <a:pPr>
                <a:defRPr/>
              </a:pPr>
              <a:t>‹#›</a:t>
            </a:fld>
            <a:endParaRPr lang="cs-CZ"/>
          </a:p>
        </p:txBody>
      </p:sp>
      <p:sp>
        <p:nvSpPr>
          <p:cNvPr id="6" name="Rectangle 16"/>
          <p:cNvSpPr>
            <a:spLocks noGrp="1" noChangeArrowheads="1"/>
          </p:cNvSpPr>
          <p:nvPr>
            <p:ph type="dt" sz="half" idx="12"/>
          </p:nvPr>
        </p:nvSpPr>
        <p:spPr>
          <a:ln/>
        </p:spPr>
        <p:txBody>
          <a:bodyPr/>
          <a:lstStyle>
            <a:lvl1pPr>
              <a:defRPr/>
            </a:lvl1pPr>
          </a:lstStyle>
          <a:p>
            <a:pPr>
              <a:defRPr/>
            </a:pPr>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457200"/>
            <a:ext cx="2057400" cy="54102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457200"/>
            <a:ext cx="6019800" cy="54102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2"/>
          <p:cNvSpPr>
            <a:spLocks noGrp="1" noChangeArrowheads="1"/>
          </p:cNvSpPr>
          <p:nvPr>
            <p:ph type="ftr" sz="quarter"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pPr>
              <a:defRPr/>
            </a:pPr>
            <a:fld id="{EA1F257D-135D-45F3-8C40-71CA1562A2D4}" type="slidenum">
              <a:rPr lang="cs-CZ"/>
              <a:pPr>
                <a:defRPr/>
              </a:pPr>
              <a:t>‹#›</a:t>
            </a:fld>
            <a:endParaRPr lang="cs-CZ"/>
          </a:p>
        </p:txBody>
      </p:sp>
      <p:sp>
        <p:nvSpPr>
          <p:cNvPr id="6" name="Rectangle 16"/>
          <p:cNvSpPr>
            <a:spLocks noGrp="1" noChangeArrowheads="1"/>
          </p:cNvSpPr>
          <p:nvPr>
            <p:ph type="dt" sz="half" idx="12"/>
          </p:nvPr>
        </p:nvSpPr>
        <p:spPr>
          <a:ln/>
        </p:spPr>
        <p:txBody>
          <a:bodyPr/>
          <a:lstStyle>
            <a:lvl1pPr>
              <a:defRPr/>
            </a:lvl1pPr>
          </a:lstStyle>
          <a:p>
            <a:pPr>
              <a:defRPr/>
            </a:pPr>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3716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1981200"/>
            <a:ext cx="4038600" cy="3886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81200"/>
            <a:ext cx="4038600" cy="3886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2"/>
          <p:cNvSpPr>
            <a:spLocks noGrp="1" noChangeArrowheads="1"/>
          </p:cNvSpPr>
          <p:nvPr>
            <p:ph type="ftr" sz="quarter" idx="10"/>
          </p:nvPr>
        </p:nvSpPr>
        <p:spPr>
          <a:ln/>
        </p:spPr>
        <p:txBody>
          <a:bodyPr/>
          <a:lstStyle>
            <a:lvl1pPr>
              <a:defRPr/>
            </a:lvl1pPr>
          </a:lstStyle>
          <a:p>
            <a:pPr>
              <a:defRPr/>
            </a:pPr>
            <a:endParaRPr lang="cs-CZ"/>
          </a:p>
        </p:txBody>
      </p:sp>
      <p:sp>
        <p:nvSpPr>
          <p:cNvPr id="6" name="Rectangle 3"/>
          <p:cNvSpPr>
            <a:spLocks noGrp="1" noChangeArrowheads="1"/>
          </p:cNvSpPr>
          <p:nvPr>
            <p:ph type="sldNum" sz="quarter" idx="11"/>
          </p:nvPr>
        </p:nvSpPr>
        <p:spPr>
          <a:ln/>
        </p:spPr>
        <p:txBody>
          <a:bodyPr/>
          <a:lstStyle>
            <a:lvl1pPr>
              <a:defRPr/>
            </a:lvl1pPr>
          </a:lstStyle>
          <a:p>
            <a:pPr>
              <a:defRPr/>
            </a:pPr>
            <a:fld id="{46176729-8FC5-443E-9435-F33A8E711526}" type="slidenum">
              <a:rPr lang="cs-CZ"/>
              <a:pPr>
                <a:defRPr/>
              </a:pPr>
              <a:t>‹#›</a:t>
            </a:fld>
            <a:endParaRPr lang="cs-CZ"/>
          </a:p>
        </p:txBody>
      </p:sp>
      <p:sp>
        <p:nvSpPr>
          <p:cNvPr id="7" name="Rectangle 16"/>
          <p:cNvSpPr>
            <a:spLocks noGrp="1" noChangeArrowheads="1"/>
          </p:cNvSpPr>
          <p:nvPr>
            <p:ph type="dt" sz="half" idx="12"/>
          </p:nvPr>
        </p:nvSpPr>
        <p:spPr>
          <a:ln/>
        </p:spPr>
        <p:txBody>
          <a:bodyPr/>
          <a:lstStyle>
            <a:lvl1pPr>
              <a:defRPr/>
            </a:lvl1pPr>
          </a:lstStyle>
          <a:p>
            <a:pPr>
              <a:defRPr/>
            </a:pPr>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371600"/>
          </a:xfrm>
        </p:spPr>
        <p:txBody>
          <a:bodyPr/>
          <a:lstStyle/>
          <a:p>
            <a:r>
              <a:rPr lang="cs-CZ"/>
              <a:t>Klepnutím lze upravit styl předlohy nadpisů.</a:t>
            </a:r>
          </a:p>
        </p:txBody>
      </p:sp>
      <p:sp>
        <p:nvSpPr>
          <p:cNvPr id="3" name="Zástupný symbol pro tabulku 2"/>
          <p:cNvSpPr>
            <a:spLocks noGrp="1"/>
          </p:cNvSpPr>
          <p:nvPr>
            <p:ph type="tbl" idx="1"/>
          </p:nvPr>
        </p:nvSpPr>
        <p:spPr>
          <a:xfrm>
            <a:off x="457200" y="1981200"/>
            <a:ext cx="8229600" cy="3886200"/>
          </a:xfrm>
        </p:spPr>
        <p:txBody>
          <a:bodyPr/>
          <a:lstStyle/>
          <a:p>
            <a:pPr lvl="0"/>
            <a:endParaRPr lang="cs-CZ"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pPr>
              <a:defRPr/>
            </a:pPr>
            <a:fld id="{9FDBD96C-8343-48FC-8EA8-2502EE7C5D6C}" type="slidenum">
              <a:rPr lang="cs-CZ"/>
              <a:pPr>
                <a:defRPr/>
              </a:pPr>
              <a:t>‹#›</a:t>
            </a:fld>
            <a:endParaRPr lang="cs-CZ"/>
          </a:p>
        </p:txBody>
      </p:sp>
      <p:sp>
        <p:nvSpPr>
          <p:cNvPr id="6" name="Rectangle 16"/>
          <p:cNvSpPr>
            <a:spLocks noGrp="1" noChangeArrowheads="1"/>
          </p:cNvSpPr>
          <p:nvPr>
            <p:ph type="dt" sz="half" idx="12"/>
          </p:nvPr>
        </p:nvSpPr>
        <p:spPr>
          <a:ln/>
        </p:spPr>
        <p:txBody>
          <a:bodyPr/>
          <a:lstStyle>
            <a:lvl1pPr>
              <a:defRPr/>
            </a:lvl1pPr>
          </a:lstStyle>
          <a:p>
            <a:pPr>
              <a:defRPr/>
            </a:pPr>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2"/>
          <p:cNvSpPr>
            <a:spLocks noGrp="1" noChangeArrowheads="1"/>
          </p:cNvSpPr>
          <p:nvPr>
            <p:ph type="ftr" sz="quarter"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pPr>
              <a:defRPr/>
            </a:pPr>
            <a:fld id="{B986B4F7-3FBF-42B2-8AC7-815C635ACD9E}" type="slidenum">
              <a:rPr lang="cs-CZ"/>
              <a:pPr>
                <a:defRPr/>
              </a:pPr>
              <a:t>‹#›</a:t>
            </a:fld>
            <a:endParaRPr lang="cs-CZ"/>
          </a:p>
        </p:txBody>
      </p:sp>
      <p:sp>
        <p:nvSpPr>
          <p:cNvPr id="6" name="Rectangle 16"/>
          <p:cNvSpPr>
            <a:spLocks noGrp="1" noChangeArrowheads="1"/>
          </p:cNvSpPr>
          <p:nvPr>
            <p:ph type="dt" sz="half" idx="12"/>
          </p:nvPr>
        </p:nvSpPr>
        <p:spPr>
          <a:ln/>
        </p:spPr>
        <p:txBody>
          <a:bodyPr/>
          <a:lstStyle>
            <a:lvl1pPr>
              <a:defRPr/>
            </a:lvl1pPr>
          </a:lstStyle>
          <a:p>
            <a:pPr>
              <a:defRPr/>
            </a:pPr>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2"/>
          <p:cNvSpPr>
            <a:spLocks noGrp="1" noChangeArrowheads="1"/>
          </p:cNvSpPr>
          <p:nvPr>
            <p:ph type="ftr" sz="quarter"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pPr>
              <a:defRPr/>
            </a:pPr>
            <a:fld id="{0C671358-095C-4CA6-958C-B77F78D94F50}" type="slidenum">
              <a:rPr lang="cs-CZ"/>
              <a:pPr>
                <a:defRPr/>
              </a:pPr>
              <a:t>‹#›</a:t>
            </a:fld>
            <a:endParaRPr lang="cs-CZ"/>
          </a:p>
        </p:txBody>
      </p:sp>
      <p:sp>
        <p:nvSpPr>
          <p:cNvPr id="6" name="Rectangle 16"/>
          <p:cNvSpPr>
            <a:spLocks noGrp="1" noChangeArrowheads="1"/>
          </p:cNvSpPr>
          <p:nvPr>
            <p:ph type="dt" sz="half" idx="12"/>
          </p:nvPr>
        </p:nvSpPr>
        <p:spPr>
          <a:ln/>
        </p:spPr>
        <p:txBody>
          <a:bodyPr/>
          <a:lstStyle>
            <a:lvl1pPr>
              <a:defRPr/>
            </a:lvl1pPr>
          </a:lstStyle>
          <a:p>
            <a:pPr>
              <a:defRPr/>
            </a:pPr>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2"/>
          <p:cNvSpPr>
            <a:spLocks noGrp="1" noChangeArrowheads="1"/>
          </p:cNvSpPr>
          <p:nvPr>
            <p:ph type="ftr" sz="quarter" idx="10"/>
          </p:nvPr>
        </p:nvSpPr>
        <p:spPr>
          <a:ln/>
        </p:spPr>
        <p:txBody>
          <a:bodyPr/>
          <a:lstStyle>
            <a:lvl1pPr>
              <a:defRPr/>
            </a:lvl1pPr>
          </a:lstStyle>
          <a:p>
            <a:pPr>
              <a:defRPr/>
            </a:pPr>
            <a:endParaRPr lang="cs-CZ"/>
          </a:p>
        </p:txBody>
      </p:sp>
      <p:sp>
        <p:nvSpPr>
          <p:cNvPr id="6" name="Rectangle 3"/>
          <p:cNvSpPr>
            <a:spLocks noGrp="1" noChangeArrowheads="1"/>
          </p:cNvSpPr>
          <p:nvPr>
            <p:ph type="sldNum" sz="quarter" idx="11"/>
          </p:nvPr>
        </p:nvSpPr>
        <p:spPr>
          <a:ln/>
        </p:spPr>
        <p:txBody>
          <a:bodyPr/>
          <a:lstStyle>
            <a:lvl1pPr>
              <a:defRPr/>
            </a:lvl1pPr>
          </a:lstStyle>
          <a:p>
            <a:pPr>
              <a:defRPr/>
            </a:pPr>
            <a:fld id="{0CED8A82-FD89-44C2-BC10-62F1E5A8C5E2}" type="slidenum">
              <a:rPr lang="cs-CZ"/>
              <a:pPr>
                <a:defRPr/>
              </a:pPr>
              <a:t>‹#›</a:t>
            </a:fld>
            <a:endParaRPr lang="cs-CZ"/>
          </a:p>
        </p:txBody>
      </p:sp>
      <p:sp>
        <p:nvSpPr>
          <p:cNvPr id="7" name="Rectangle 16"/>
          <p:cNvSpPr>
            <a:spLocks noGrp="1" noChangeArrowheads="1"/>
          </p:cNvSpPr>
          <p:nvPr>
            <p:ph type="dt" sz="half" idx="12"/>
          </p:nvPr>
        </p:nvSpPr>
        <p:spPr>
          <a:ln/>
        </p:spPr>
        <p:txBody>
          <a:bodyPr/>
          <a:lstStyle>
            <a:lvl1pPr>
              <a:defRPr/>
            </a:lvl1pPr>
          </a:lstStyle>
          <a:p>
            <a:pPr>
              <a:defRPr/>
            </a:pPr>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2"/>
          <p:cNvSpPr>
            <a:spLocks noGrp="1" noChangeArrowheads="1"/>
          </p:cNvSpPr>
          <p:nvPr>
            <p:ph type="ftr" sz="quarter" idx="10"/>
          </p:nvPr>
        </p:nvSpPr>
        <p:spPr>
          <a:ln/>
        </p:spPr>
        <p:txBody>
          <a:bodyPr/>
          <a:lstStyle>
            <a:lvl1pPr>
              <a:defRPr/>
            </a:lvl1pPr>
          </a:lstStyle>
          <a:p>
            <a:pPr>
              <a:defRPr/>
            </a:pPr>
            <a:endParaRPr lang="cs-CZ"/>
          </a:p>
        </p:txBody>
      </p:sp>
      <p:sp>
        <p:nvSpPr>
          <p:cNvPr id="8" name="Rectangle 3"/>
          <p:cNvSpPr>
            <a:spLocks noGrp="1" noChangeArrowheads="1"/>
          </p:cNvSpPr>
          <p:nvPr>
            <p:ph type="sldNum" sz="quarter" idx="11"/>
          </p:nvPr>
        </p:nvSpPr>
        <p:spPr>
          <a:ln/>
        </p:spPr>
        <p:txBody>
          <a:bodyPr/>
          <a:lstStyle>
            <a:lvl1pPr>
              <a:defRPr/>
            </a:lvl1pPr>
          </a:lstStyle>
          <a:p>
            <a:pPr>
              <a:defRPr/>
            </a:pPr>
            <a:fld id="{93D605DA-3A13-45C3-B6D2-19B7F388821D}" type="slidenum">
              <a:rPr lang="cs-CZ"/>
              <a:pPr>
                <a:defRPr/>
              </a:pPr>
              <a:t>‹#›</a:t>
            </a:fld>
            <a:endParaRPr lang="cs-CZ"/>
          </a:p>
        </p:txBody>
      </p:sp>
      <p:sp>
        <p:nvSpPr>
          <p:cNvPr id="9" name="Rectangle 16"/>
          <p:cNvSpPr>
            <a:spLocks noGrp="1" noChangeArrowheads="1"/>
          </p:cNvSpPr>
          <p:nvPr>
            <p:ph type="dt" sz="half" idx="12"/>
          </p:nvPr>
        </p:nvSpPr>
        <p:spPr>
          <a:ln/>
        </p:spPr>
        <p:txBody>
          <a:bodyPr/>
          <a:lstStyle>
            <a:lvl1pPr>
              <a:defRPr/>
            </a:lvl1pPr>
          </a:lstStyle>
          <a:p>
            <a:pPr>
              <a:defRPr/>
            </a:pPr>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2"/>
          <p:cNvSpPr>
            <a:spLocks noGrp="1" noChangeArrowheads="1"/>
          </p:cNvSpPr>
          <p:nvPr>
            <p:ph type="ftr" sz="quarter" idx="10"/>
          </p:nvPr>
        </p:nvSpPr>
        <p:spPr>
          <a:ln/>
        </p:spPr>
        <p:txBody>
          <a:bodyPr/>
          <a:lstStyle>
            <a:lvl1pPr>
              <a:defRPr/>
            </a:lvl1pPr>
          </a:lstStyle>
          <a:p>
            <a:pPr>
              <a:defRPr/>
            </a:pPr>
            <a:endParaRPr lang="cs-CZ"/>
          </a:p>
        </p:txBody>
      </p:sp>
      <p:sp>
        <p:nvSpPr>
          <p:cNvPr id="4" name="Rectangle 3"/>
          <p:cNvSpPr>
            <a:spLocks noGrp="1" noChangeArrowheads="1"/>
          </p:cNvSpPr>
          <p:nvPr>
            <p:ph type="sldNum" sz="quarter" idx="11"/>
          </p:nvPr>
        </p:nvSpPr>
        <p:spPr>
          <a:ln/>
        </p:spPr>
        <p:txBody>
          <a:bodyPr/>
          <a:lstStyle>
            <a:lvl1pPr>
              <a:defRPr/>
            </a:lvl1pPr>
          </a:lstStyle>
          <a:p>
            <a:pPr>
              <a:defRPr/>
            </a:pPr>
            <a:fld id="{D54BD5AD-F0AD-4726-B7EC-4935B6DEDE19}" type="slidenum">
              <a:rPr lang="cs-CZ"/>
              <a:pPr>
                <a:defRPr/>
              </a:pPr>
              <a:t>‹#›</a:t>
            </a:fld>
            <a:endParaRPr lang="cs-CZ"/>
          </a:p>
        </p:txBody>
      </p:sp>
      <p:sp>
        <p:nvSpPr>
          <p:cNvPr id="5" name="Rectangle 16"/>
          <p:cNvSpPr>
            <a:spLocks noGrp="1" noChangeArrowheads="1"/>
          </p:cNvSpPr>
          <p:nvPr>
            <p:ph type="dt" sz="half" idx="12"/>
          </p:nvPr>
        </p:nvSpPr>
        <p:spPr>
          <a:ln/>
        </p:spPr>
        <p:txBody>
          <a:bodyPr/>
          <a:lstStyle>
            <a:lvl1pPr>
              <a:defRPr/>
            </a:lvl1pPr>
          </a:lstStyle>
          <a:p>
            <a:pPr>
              <a:defRPr/>
            </a:pPr>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cs-CZ"/>
          </a:p>
        </p:txBody>
      </p:sp>
      <p:sp>
        <p:nvSpPr>
          <p:cNvPr id="3" name="Rectangle 3"/>
          <p:cNvSpPr>
            <a:spLocks noGrp="1" noChangeArrowheads="1"/>
          </p:cNvSpPr>
          <p:nvPr>
            <p:ph type="sldNum" sz="quarter" idx="11"/>
          </p:nvPr>
        </p:nvSpPr>
        <p:spPr>
          <a:ln/>
        </p:spPr>
        <p:txBody>
          <a:bodyPr/>
          <a:lstStyle>
            <a:lvl1pPr>
              <a:defRPr/>
            </a:lvl1pPr>
          </a:lstStyle>
          <a:p>
            <a:pPr>
              <a:defRPr/>
            </a:pPr>
            <a:fld id="{78BE2C77-53A0-4D8B-BB8B-7A0BBD90276C}" type="slidenum">
              <a:rPr lang="cs-CZ"/>
              <a:pPr>
                <a:defRPr/>
              </a:pPr>
              <a:t>‹#›</a:t>
            </a:fld>
            <a:endParaRPr lang="cs-CZ"/>
          </a:p>
        </p:txBody>
      </p:sp>
      <p:sp>
        <p:nvSpPr>
          <p:cNvPr id="4" name="Rectangle 16"/>
          <p:cNvSpPr>
            <a:spLocks noGrp="1" noChangeArrowheads="1"/>
          </p:cNvSpPr>
          <p:nvPr>
            <p:ph type="dt" sz="half" idx="12"/>
          </p:nvPr>
        </p:nvSpPr>
        <p:spPr>
          <a:ln/>
        </p:spPr>
        <p:txBody>
          <a:bodyPr/>
          <a:lstStyle>
            <a:lvl1pPr>
              <a:defRPr/>
            </a:lvl1pPr>
          </a:lstStyle>
          <a:p>
            <a:pPr>
              <a:defRPr/>
            </a:pPr>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2"/>
          <p:cNvSpPr>
            <a:spLocks noGrp="1" noChangeArrowheads="1"/>
          </p:cNvSpPr>
          <p:nvPr>
            <p:ph type="ftr" sz="quarter" idx="10"/>
          </p:nvPr>
        </p:nvSpPr>
        <p:spPr>
          <a:ln/>
        </p:spPr>
        <p:txBody>
          <a:bodyPr/>
          <a:lstStyle>
            <a:lvl1pPr>
              <a:defRPr/>
            </a:lvl1pPr>
          </a:lstStyle>
          <a:p>
            <a:pPr>
              <a:defRPr/>
            </a:pPr>
            <a:endParaRPr lang="cs-CZ"/>
          </a:p>
        </p:txBody>
      </p:sp>
      <p:sp>
        <p:nvSpPr>
          <p:cNvPr id="6" name="Rectangle 3"/>
          <p:cNvSpPr>
            <a:spLocks noGrp="1" noChangeArrowheads="1"/>
          </p:cNvSpPr>
          <p:nvPr>
            <p:ph type="sldNum" sz="quarter" idx="11"/>
          </p:nvPr>
        </p:nvSpPr>
        <p:spPr>
          <a:ln/>
        </p:spPr>
        <p:txBody>
          <a:bodyPr/>
          <a:lstStyle>
            <a:lvl1pPr>
              <a:defRPr/>
            </a:lvl1pPr>
          </a:lstStyle>
          <a:p>
            <a:pPr>
              <a:defRPr/>
            </a:pPr>
            <a:fld id="{E7CC53B3-A47E-480A-9BA8-DA4CBA7D9731}" type="slidenum">
              <a:rPr lang="cs-CZ"/>
              <a:pPr>
                <a:defRPr/>
              </a:pPr>
              <a:t>‹#›</a:t>
            </a:fld>
            <a:endParaRPr lang="cs-CZ"/>
          </a:p>
        </p:txBody>
      </p:sp>
      <p:sp>
        <p:nvSpPr>
          <p:cNvPr id="7" name="Rectangle 16"/>
          <p:cNvSpPr>
            <a:spLocks noGrp="1" noChangeArrowheads="1"/>
          </p:cNvSpPr>
          <p:nvPr>
            <p:ph type="dt" sz="half" idx="12"/>
          </p:nvPr>
        </p:nvSpPr>
        <p:spPr>
          <a:ln/>
        </p:spPr>
        <p:txBody>
          <a:bodyPr/>
          <a:lstStyle>
            <a:lvl1pPr>
              <a:defRPr/>
            </a:lvl1pPr>
          </a:lstStyle>
          <a:p>
            <a:pPr>
              <a:defRPr/>
            </a:pPr>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2"/>
          <p:cNvSpPr>
            <a:spLocks noGrp="1" noChangeArrowheads="1"/>
          </p:cNvSpPr>
          <p:nvPr>
            <p:ph type="ftr" sz="quarter" idx="10"/>
          </p:nvPr>
        </p:nvSpPr>
        <p:spPr>
          <a:ln/>
        </p:spPr>
        <p:txBody>
          <a:bodyPr/>
          <a:lstStyle>
            <a:lvl1pPr>
              <a:defRPr/>
            </a:lvl1pPr>
          </a:lstStyle>
          <a:p>
            <a:pPr>
              <a:defRPr/>
            </a:pPr>
            <a:endParaRPr lang="cs-CZ"/>
          </a:p>
        </p:txBody>
      </p:sp>
      <p:sp>
        <p:nvSpPr>
          <p:cNvPr id="6" name="Rectangle 3"/>
          <p:cNvSpPr>
            <a:spLocks noGrp="1" noChangeArrowheads="1"/>
          </p:cNvSpPr>
          <p:nvPr>
            <p:ph type="sldNum" sz="quarter" idx="11"/>
          </p:nvPr>
        </p:nvSpPr>
        <p:spPr>
          <a:ln/>
        </p:spPr>
        <p:txBody>
          <a:bodyPr/>
          <a:lstStyle>
            <a:lvl1pPr>
              <a:defRPr/>
            </a:lvl1pPr>
          </a:lstStyle>
          <a:p>
            <a:pPr>
              <a:defRPr/>
            </a:pPr>
            <a:fld id="{39A08FAB-0483-416C-AB67-7FE0EF66113C}" type="slidenum">
              <a:rPr lang="cs-CZ"/>
              <a:pPr>
                <a:defRPr/>
              </a:pPr>
              <a:t>‹#›</a:t>
            </a:fld>
            <a:endParaRPr lang="cs-CZ"/>
          </a:p>
        </p:txBody>
      </p:sp>
      <p:sp>
        <p:nvSpPr>
          <p:cNvPr id="7" name="Rectangle 16"/>
          <p:cNvSpPr>
            <a:spLocks noGrp="1" noChangeArrowheads="1"/>
          </p:cNvSpPr>
          <p:nvPr>
            <p:ph type="dt" sz="half" idx="12"/>
          </p:nvPr>
        </p:nvSpPr>
        <p:spPr>
          <a:ln/>
        </p:spPr>
        <p:txBody>
          <a:bodyPr/>
          <a:lstStyle>
            <a:lvl1pPr>
              <a:defRPr/>
            </a:lvl1pPr>
          </a:lstStyle>
          <a:p>
            <a:pPr>
              <a:defRPr/>
            </a:pPr>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cs-CZ"/>
          </a:p>
        </p:txBody>
      </p:sp>
      <p:sp>
        <p:nvSpPr>
          <p:cNvPr id="22118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56547A1-B49D-4F88-9FA6-BC5210D94CFA}" type="slidenum">
              <a:rPr lang="cs-CZ"/>
              <a:pPr>
                <a:defRPr/>
              </a:pPr>
              <a:t>‹#›</a:t>
            </a:fld>
            <a:endParaRPr lang="cs-CZ"/>
          </a:p>
        </p:txBody>
      </p:sp>
      <p:grpSp>
        <p:nvGrpSpPr>
          <p:cNvPr id="7172" name="Group 4"/>
          <p:cNvGrpSpPr>
            <a:grpSpLocks/>
          </p:cNvGrpSpPr>
          <p:nvPr/>
        </p:nvGrpSpPr>
        <p:grpSpPr bwMode="auto">
          <a:xfrm>
            <a:off x="0" y="0"/>
            <a:ext cx="9144000" cy="546100"/>
            <a:chOff x="0" y="0"/>
            <a:chExt cx="5760" cy="344"/>
          </a:xfrm>
        </p:grpSpPr>
        <p:sp>
          <p:nvSpPr>
            <p:cNvPr id="22118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cs-CZ" sz="2400">
                <a:latin typeface="Times New Roman" pitchFamily="18" charset="0"/>
              </a:endParaRPr>
            </a:p>
          </p:txBody>
        </p:sp>
        <p:sp>
          <p:nvSpPr>
            <p:cNvPr id="22119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cs-CZ" sz="2400">
                <a:latin typeface="Times New Roman" pitchFamily="18" charset="0"/>
              </a:endParaRPr>
            </a:p>
          </p:txBody>
        </p:sp>
        <p:sp>
          <p:nvSpPr>
            <p:cNvPr id="22119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cs-CZ">
                <a:solidFill>
                  <a:schemeClr val="hlink"/>
                </a:solidFill>
              </a:endParaRPr>
            </a:p>
          </p:txBody>
        </p:sp>
        <p:sp>
          <p:nvSpPr>
            <p:cNvPr id="22119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cs-CZ">
                <a:solidFill>
                  <a:schemeClr val="hlink"/>
                </a:solidFill>
              </a:endParaRPr>
            </a:p>
          </p:txBody>
        </p:sp>
        <p:sp>
          <p:nvSpPr>
            <p:cNvPr id="22119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cs-CZ">
                <a:solidFill>
                  <a:schemeClr val="accent2"/>
                </a:solidFill>
              </a:endParaRPr>
            </a:p>
          </p:txBody>
        </p:sp>
        <p:sp>
          <p:nvSpPr>
            <p:cNvPr id="22119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cs-CZ">
                <a:solidFill>
                  <a:schemeClr val="hlink"/>
                </a:solidFill>
              </a:endParaRPr>
            </a:p>
          </p:txBody>
        </p:sp>
        <p:sp>
          <p:nvSpPr>
            <p:cNvPr id="22119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cs-CZ" sz="2400">
                <a:latin typeface="Times New Roman" pitchFamily="18" charset="0"/>
              </a:endParaRPr>
            </a:p>
          </p:txBody>
        </p:sp>
        <p:sp>
          <p:nvSpPr>
            <p:cNvPr id="22119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cs-CZ">
                <a:solidFill>
                  <a:schemeClr val="accent2"/>
                </a:solidFill>
              </a:endParaRPr>
            </a:p>
          </p:txBody>
        </p:sp>
        <p:sp>
          <p:nvSpPr>
            <p:cNvPr id="22119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cs-CZ">
                <a:solidFill>
                  <a:schemeClr val="accent2"/>
                </a:solidFill>
              </a:endParaRPr>
            </a:p>
          </p:txBody>
        </p:sp>
      </p:grpSp>
      <p:sp>
        <p:nvSpPr>
          <p:cNvPr id="717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717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22120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Tree>
  </p:cSld>
  <p:clrMap bg1="lt1" tx1="dk1" bg2="lt2" tx2="dk2" accent1="accent1" accent2="accent2" accent3="accent3" accent4="accent4" accent5="accent5" accent6="accent6" hlink="hlink" folHlink="folHlink"/>
  <p:sldLayoutIdLst>
    <p:sldLayoutId id="2147483871"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fsa.europa.eu/en/efsajournal/pub/1435.htm"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czvp.szu.cz/aktuality/HRA2metanol.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8.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9.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0.emf"/></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customXml" Target="../ink/ink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szu.cz/tema/bezpecnost-potravin/zdravi-vyziva-a-potraviny/" TargetMode="External"/><Relationship Id="rId2" Type="http://schemas.openxmlformats.org/officeDocument/2006/relationships/hyperlink" Target="http://czvp.szu.cz/spotreba/1metoda.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zvp.szu.cz/aktuality/HRA2metanol.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efsa.europa.eu/en/supporting/doc/339e.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czvp.szu.cz/monitor/tds11c/tds11c.htm"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zvp.szu.cz/aktuality/HRA2metanol.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zu.cz/tema/bezpecnost-potravin/zdravi-vyziva-a-potraviny/" TargetMode="External"/><Relationship Id="rId7" Type="http://schemas.openxmlformats.org/officeDocument/2006/relationships/image" Target="../media/image13.svg"/><Relationship Id="rId2" Type="http://schemas.openxmlformats.org/officeDocument/2006/relationships/hyperlink" Target="http://czvp.szu.cz/spotreba/1metoda.pdf"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857488" y="1857364"/>
            <a:ext cx="6659563" cy="2376487"/>
          </a:xfrm>
        </p:spPr>
        <p:txBody>
          <a:bodyPr/>
          <a:lstStyle/>
          <a:p>
            <a:pPr eaLnBrk="1" hangingPunct="1"/>
            <a:r>
              <a:rPr lang="cs-CZ" sz="3200" b="1" dirty="0"/>
              <a:t>Jak probíhala EPIDEMIOLOGICKÁ PILOTNÍ STUDIE  „PANCAKE“</a:t>
            </a:r>
            <a:br>
              <a:rPr lang="cs-CZ" sz="4600" dirty="0"/>
            </a:br>
            <a:endParaRPr lang="cs-CZ" sz="4600" dirty="0"/>
          </a:p>
        </p:txBody>
      </p:sp>
      <p:sp>
        <p:nvSpPr>
          <p:cNvPr id="9219" name="Rectangle 3"/>
          <p:cNvSpPr>
            <a:spLocks noGrp="1" noChangeArrowheads="1"/>
          </p:cNvSpPr>
          <p:nvPr>
            <p:ph type="subTitle" idx="1"/>
          </p:nvPr>
        </p:nvSpPr>
        <p:spPr>
          <a:xfrm>
            <a:off x="611188" y="4214818"/>
            <a:ext cx="8532812" cy="1008062"/>
          </a:xfrm>
        </p:spPr>
        <p:txBody>
          <a:bodyPr/>
          <a:lstStyle/>
          <a:p>
            <a:pPr eaLnBrk="1" hangingPunct="1">
              <a:lnSpc>
                <a:spcPct val="90000"/>
              </a:lnSpc>
            </a:pPr>
            <a:r>
              <a:rPr lang="cs-CZ" sz="2200" b="1" dirty="0"/>
              <a:t>Zlata </a:t>
            </a:r>
            <a:r>
              <a:rPr lang="cs-CZ" sz="2200" b="1" dirty="0" err="1"/>
              <a:t>Kapounová</a:t>
            </a:r>
            <a:endParaRPr lang="cs-CZ" sz="2200" b="1" dirty="0"/>
          </a:p>
          <a:p>
            <a:pPr eaLnBrk="1" hangingPunct="1">
              <a:lnSpc>
                <a:spcPct val="90000"/>
              </a:lnSpc>
            </a:pPr>
            <a:r>
              <a:rPr lang="cs-CZ" sz="2200" b="1" dirty="0"/>
              <a:t>Marcela </a:t>
            </a:r>
            <a:r>
              <a:rPr lang="cs-CZ" sz="2200" b="1" dirty="0" err="1"/>
              <a:t>Dofková</a:t>
            </a:r>
            <a:r>
              <a:rPr lang="cs-CZ" sz="2200" b="1" dirty="0"/>
              <a:t>, Jiří </a:t>
            </a:r>
            <a:r>
              <a:rPr lang="cs-CZ" sz="2200" b="1" dirty="0" err="1"/>
              <a:t>Ruprich</a:t>
            </a:r>
            <a:r>
              <a:rPr lang="cs-CZ" sz="2200" b="1" dirty="0"/>
              <a:t>, </a:t>
            </a:r>
          </a:p>
          <a:p>
            <a:pPr eaLnBrk="1" hangingPunct="1">
              <a:lnSpc>
                <a:spcPct val="90000"/>
              </a:lnSpc>
            </a:pPr>
            <a:r>
              <a:rPr lang="cs-CZ" sz="2200" b="1" dirty="0"/>
              <a:t>Irena </a:t>
            </a:r>
            <a:r>
              <a:rPr lang="cs-CZ" sz="2200" b="1" dirty="0" err="1"/>
              <a:t>Řehůřková</a:t>
            </a:r>
            <a:r>
              <a:rPr lang="cs-CZ" sz="2200" b="1" dirty="0"/>
              <a:t>, Jitka Blahová, Lucie </a:t>
            </a:r>
            <a:r>
              <a:rPr lang="cs-CZ" sz="2200" b="1" dirty="0" err="1"/>
              <a:t>Martykánová</a:t>
            </a:r>
            <a:endParaRPr lang="cs-CZ" sz="2200" b="1" dirty="0"/>
          </a:p>
        </p:txBody>
      </p:sp>
      <p:sp>
        <p:nvSpPr>
          <p:cNvPr id="9220" name="Rectangle 4"/>
          <p:cNvSpPr>
            <a:spLocks noChangeArrowheads="1"/>
          </p:cNvSpPr>
          <p:nvPr/>
        </p:nvSpPr>
        <p:spPr bwMode="auto">
          <a:xfrm>
            <a:off x="684213" y="5516563"/>
            <a:ext cx="8459787" cy="863600"/>
          </a:xfrm>
          <a:prstGeom prst="rect">
            <a:avLst/>
          </a:prstGeom>
          <a:noFill/>
          <a:ln w="9525">
            <a:noFill/>
            <a:miter lim="800000"/>
            <a:headEnd/>
            <a:tailEnd/>
          </a:ln>
        </p:spPr>
        <p:txBody>
          <a:bodyPr/>
          <a:lstStyle/>
          <a:p>
            <a:pPr>
              <a:lnSpc>
                <a:spcPct val="80000"/>
              </a:lnSpc>
              <a:spcBef>
                <a:spcPct val="20000"/>
              </a:spcBef>
              <a:buClr>
                <a:schemeClr val="bg2"/>
              </a:buClr>
              <a:buSzPct val="75000"/>
              <a:buFont typeface="Wingdings" pitchFamily="2" charset="2"/>
              <a:buNone/>
            </a:pPr>
            <a:r>
              <a:rPr lang="cs-CZ" sz="1600" dirty="0"/>
              <a:t>Státní zdravotní ústav</a:t>
            </a:r>
          </a:p>
          <a:p>
            <a:pPr>
              <a:lnSpc>
                <a:spcPct val="80000"/>
              </a:lnSpc>
              <a:spcBef>
                <a:spcPct val="20000"/>
              </a:spcBef>
              <a:buClr>
                <a:schemeClr val="bg2"/>
              </a:buClr>
              <a:buSzPct val="75000"/>
              <a:buFont typeface="Wingdings" pitchFamily="2" charset="2"/>
              <a:buNone/>
            </a:pPr>
            <a:r>
              <a:rPr lang="cs-CZ" sz="1600" dirty="0"/>
              <a:t>Centrum zdraví, výživy a potravin                                     </a:t>
            </a:r>
          </a:p>
          <a:p>
            <a:pPr>
              <a:lnSpc>
                <a:spcPct val="80000"/>
              </a:lnSpc>
              <a:spcBef>
                <a:spcPct val="20000"/>
              </a:spcBef>
              <a:buClr>
                <a:schemeClr val="bg2"/>
              </a:buClr>
              <a:buSzPct val="75000"/>
              <a:buFont typeface="Wingdings" pitchFamily="2" charset="2"/>
              <a:buNone/>
            </a:pPr>
            <a:r>
              <a:rPr lang="cs-CZ" sz="1600" dirty="0"/>
              <a:t>Palackého 3a                                                                                                                                                   </a:t>
            </a:r>
          </a:p>
          <a:p>
            <a:pPr>
              <a:lnSpc>
                <a:spcPct val="80000"/>
              </a:lnSpc>
              <a:spcBef>
                <a:spcPct val="20000"/>
              </a:spcBef>
              <a:buClr>
                <a:schemeClr val="bg2"/>
              </a:buClr>
              <a:buSzPct val="75000"/>
              <a:buFont typeface="Wingdings" pitchFamily="2" charset="2"/>
              <a:buNone/>
            </a:pPr>
            <a:r>
              <a:rPr lang="cs-CZ" sz="1600" dirty="0"/>
              <a:t>612 42 Brno</a:t>
            </a:r>
          </a:p>
        </p:txBody>
      </p:sp>
      <p:pic>
        <p:nvPicPr>
          <p:cNvPr id="9221" name="Picture 4" descr="Szu-c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0825" y="333375"/>
            <a:ext cx="1368425" cy="1244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D8C0DB-7C6E-F1BE-DED0-FEFE949F2023}"/>
              </a:ext>
            </a:extLst>
          </p:cNvPr>
          <p:cNvSpPr>
            <a:spLocks noGrp="1"/>
          </p:cNvSpPr>
          <p:nvPr>
            <p:ph type="title"/>
          </p:nvPr>
        </p:nvSpPr>
        <p:spPr/>
        <p:txBody>
          <a:bodyPr/>
          <a:lstStyle/>
          <a:p>
            <a:r>
              <a:rPr lang="cs-CZ" b="1" i="0" dirty="0">
                <a:solidFill>
                  <a:srgbClr val="000000"/>
                </a:solidFill>
                <a:effectLst/>
                <a:latin typeface="Mulish"/>
              </a:rPr>
              <a:t>Národní individuální spotřeba potravin v ČR - NISP26</a:t>
            </a:r>
            <a:endParaRPr lang="cs-CZ" dirty="0"/>
          </a:p>
        </p:txBody>
      </p:sp>
      <p:sp>
        <p:nvSpPr>
          <p:cNvPr id="3" name="Zástupný obsah 2">
            <a:extLst>
              <a:ext uri="{FF2B5EF4-FFF2-40B4-BE49-F238E27FC236}">
                <a16:creationId xmlns:a16="http://schemas.microsoft.com/office/drawing/2014/main" id="{49E4BE44-00AF-8F1E-052F-54922991B620}"/>
              </a:ext>
            </a:extLst>
          </p:cNvPr>
          <p:cNvSpPr>
            <a:spLocks noGrp="1"/>
          </p:cNvSpPr>
          <p:nvPr>
            <p:ph idx="1"/>
          </p:nvPr>
        </p:nvSpPr>
        <p:spPr>
          <a:xfrm>
            <a:off x="457200" y="1981200"/>
            <a:ext cx="8363272" cy="3886200"/>
          </a:xfrm>
        </p:spPr>
        <p:txBody>
          <a:bodyPr/>
          <a:lstStyle/>
          <a:p>
            <a:pPr>
              <a:spcBef>
                <a:spcPts val="600"/>
              </a:spcBef>
              <a:spcAft>
                <a:spcPts val="0"/>
              </a:spcAft>
            </a:pPr>
            <a:r>
              <a:rPr lang="cs-CZ" sz="1800" b="1" i="0" dirty="0">
                <a:solidFill>
                  <a:srgbClr val="000000"/>
                </a:solidFill>
                <a:effectLst/>
                <a:latin typeface="Mulish"/>
              </a:rPr>
              <a:t>Po 20 letech </a:t>
            </a:r>
            <a:r>
              <a:rPr lang="cs-CZ" sz="1800" b="0" i="0" dirty="0">
                <a:solidFill>
                  <a:srgbClr val="000000"/>
                </a:solidFill>
                <a:effectLst/>
                <a:latin typeface="Mulish"/>
              </a:rPr>
              <a:t>studie spotřeby potravin pro populaci ČR</a:t>
            </a:r>
          </a:p>
          <a:p>
            <a:pPr>
              <a:spcBef>
                <a:spcPts val="600"/>
              </a:spcBef>
              <a:spcAft>
                <a:spcPts val="0"/>
              </a:spcAft>
            </a:pPr>
            <a:r>
              <a:rPr lang="cs-CZ" sz="1800" b="0" i="0" dirty="0">
                <a:solidFill>
                  <a:srgbClr val="000000"/>
                </a:solidFill>
                <a:effectLst/>
                <a:latin typeface="Mulish"/>
              </a:rPr>
              <a:t>Cíl: nutriční popis, expozice a hodnocení zdravotní rizik.</a:t>
            </a:r>
          </a:p>
          <a:p>
            <a:pPr>
              <a:spcBef>
                <a:spcPts val="600"/>
              </a:spcBef>
              <a:spcAft>
                <a:spcPts val="0"/>
              </a:spcAft>
            </a:pPr>
            <a:r>
              <a:rPr lang="cs-CZ" sz="1800" b="0" i="0" dirty="0">
                <a:solidFill>
                  <a:srgbClr val="000000"/>
                </a:solidFill>
                <a:effectLst/>
                <a:latin typeface="Mulish"/>
              </a:rPr>
              <a:t>Vychází z Akčního plánu, “</a:t>
            </a:r>
            <a:r>
              <a:rPr lang="cs-CZ" sz="1800" b="0" i="1" dirty="0">
                <a:solidFill>
                  <a:srgbClr val="000000"/>
                </a:solidFill>
                <a:effectLst/>
                <a:latin typeface="Mulish"/>
              </a:rPr>
              <a:t>Strategie bezpečnosti potravin a výživy 2030</a:t>
            </a:r>
            <a:r>
              <a:rPr lang="cs-CZ" sz="1800" b="0" i="0" dirty="0">
                <a:solidFill>
                  <a:srgbClr val="000000"/>
                </a:solidFill>
                <a:effectLst/>
                <a:latin typeface="Mulish"/>
              </a:rPr>
              <a:t>” (je to bod 4.2._1).</a:t>
            </a:r>
          </a:p>
          <a:p>
            <a:pPr algn="l">
              <a:spcBef>
                <a:spcPts val="600"/>
              </a:spcBef>
              <a:spcAft>
                <a:spcPts val="0"/>
              </a:spcAft>
            </a:pPr>
            <a:r>
              <a:rPr lang="cs-CZ" sz="1800" b="0" i="0" dirty="0">
                <a:solidFill>
                  <a:srgbClr val="000000"/>
                </a:solidFill>
                <a:effectLst/>
                <a:latin typeface="Mulish"/>
              </a:rPr>
              <a:t>Stanovení obvyklé spotřeby potravin se stanovení u 6 různých populačních skupin v ČR na úrovni 500 – 1000 potravin („jak </a:t>
            </a:r>
            <a:r>
              <a:rPr lang="cs-CZ" sz="1800" b="0" i="0" dirty="0" err="1">
                <a:solidFill>
                  <a:srgbClr val="000000"/>
                </a:solidFill>
                <a:effectLst/>
                <a:latin typeface="Mulish"/>
              </a:rPr>
              <a:t>jezeno</a:t>
            </a:r>
            <a:r>
              <a:rPr lang="cs-CZ" sz="1800" b="0" i="0" dirty="0">
                <a:solidFill>
                  <a:srgbClr val="000000"/>
                </a:solidFill>
                <a:effectLst/>
                <a:latin typeface="Mulish"/>
              </a:rPr>
              <a:t>“ a jak nakupováno). </a:t>
            </a:r>
          </a:p>
          <a:p>
            <a:pPr algn="l">
              <a:spcBef>
                <a:spcPts val="600"/>
              </a:spcBef>
              <a:spcAft>
                <a:spcPts val="0"/>
              </a:spcAft>
            </a:pPr>
            <a:r>
              <a:rPr lang="cs-CZ" sz="1800" dirty="0">
                <a:solidFill>
                  <a:srgbClr val="000000"/>
                </a:solidFill>
                <a:latin typeface="Mulish"/>
              </a:rPr>
              <a:t>Zadavatel: Ministerstvo zdravotnictví ČR   X Realizátor: SZÚ – CZVP</a:t>
            </a:r>
          </a:p>
          <a:p>
            <a:pPr algn="l">
              <a:spcBef>
                <a:spcPts val="600"/>
              </a:spcBef>
              <a:spcAft>
                <a:spcPts val="0"/>
              </a:spcAft>
            </a:pPr>
            <a:r>
              <a:rPr lang="cs-CZ" sz="1800" b="0" i="0" dirty="0">
                <a:solidFill>
                  <a:srgbClr val="000000"/>
                </a:solidFill>
                <a:effectLst/>
                <a:latin typeface="Mulish"/>
              </a:rPr>
              <a:t>Metodika vychází z </a:t>
            </a:r>
            <a:r>
              <a:rPr lang="cs-CZ" sz="1800" b="1" i="0" dirty="0">
                <a:solidFill>
                  <a:srgbClr val="000000"/>
                </a:solidFill>
                <a:effectLst/>
                <a:latin typeface="Mulish"/>
              </a:rPr>
              <a:t>doporučení EFSA </a:t>
            </a:r>
            <a:r>
              <a:rPr lang="cs-CZ" sz="1600" b="0" i="0" dirty="0">
                <a:solidFill>
                  <a:srgbClr val="000000"/>
                </a:solidFill>
                <a:effectLst/>
                <a:latin typeface="Mulish"/>
              </a:rPr>
              <a:t>(</a:t>
            </a:r>
            <a:r>
              <a:rPr lang="cs-CZ" sz="1600" b="0" i="0" dirty="0" err="1">
                <a:solidFill>
                  <a:srgbClr val="000000"/>
                </a:solidFill>
                <a:effectLst/>
                <a:latin typeface="Mulish"/>
              </a:rPr>
              <a:t>Guidance</a:t>
            </a:r>
            <a:r>
              <a:rPr lang="cs-CZ" sz="1600" b="0" i="0" dirty="0">
                <a:solidFill>
                  <a:srgbClr val="000000"/>
                </a:solidFill>
                <a:effectLst/>
                <a:latin typeface="Mulish"/>
              </a:rPr>
              <a:t> on </a:t>
            </a:r>
            <a:r>
              <a:rPr lang="cs-CZ" sz="1600" b="0" i="0" dirty="0" err="1">
                <a:solidFill>
                  <a:srgbClr val="000000"/>
                </a:solidFill>
                <a:effectLst/>
                <a:latin typeface="Mulish"/>
              </a:rPr>
              <a:t>the</a:t>
            </a:r>
            <a:r>
              <a:rPr lang="cs-CZ" sz="1600" b="0" i="0" dirty="0">
                <a:solidFill>
                  <a:srgbClr val="000000"/>
                </a:solidFill>
                <a:effectLst/>
                <a:latin typeface="Mulish"/>
              </a:rPr>
              <a:t> EU Menu </a:t>
            </a:r>
            <a:r>
              <a:rPr lang="cs-CZ" sz="1600" b="0" i="0" dirty="0" err="1">
                <a:solidFill>
                  <a:srgbClr val="000000"/>
                </a:solidFill>
                <a:effectLst/>
                <a:latin typeface="Mulish"/>
              </a:rPr>
              <a:t>methodology</a:t>
            </a:r>
            <a:r>
              <a:rPr lang="cs-CZ" sz="1600" b="0" i="0" dirty="0">
                <a:solidFill>
                  <a:srgbClr val="000000"/>
                </a:solidFill>
                <a:effectLst/>
                <a:latin typeface="Mulish"/>
              </a:rPr>
              <a:t>, EFSA </a:t>
            </a:r>
            <a:r>
              <a:rPr lang="cs-CZ" sz="1600" b="0" i="0" dirty="0" err="1">
                <a:solidFill>
                  <a:srgbClr val="000000"/>
                </a:solidFill>
                <a:effectLst/>
                <a:latin typeface="Mulish"/>
              </a:rPr>
              <a:t>J</a:t>
            </a:r>
            <a:r>
              <a:rPr lang="cs-CZ" sz="1600" dirty="0" err="1">
                <a:solidFill>
                  <a:srgbClr val="000000"/>
                </a:solidFill>
                <a:latin typeface="Mulish"/>
              </a:rPr>
              <a:t>ournal</a:t>
            </a:r>
            <a:r>
              <a:rPr lang="cs-CZ" sz="1600" dirty="0">
                <a:solidFill>
                  <a:srgbClr val="000000"/>
                </a:solidFill>
                <a:latin typeface="Mulish"/>
              </a:rPr>
              <a:t> 2014;12(12):3944)</a:t>
            </a:r>
            <a:endParaRPr lang="cs-CZ" sz="1800" dirty="0">
              <a:solidFill>
                <a:srgbClr val="000000"/>
              </a:solidFill>
              <a:latin typeface="Mulish"/>
            </a:endParaRPr>
          </a:p>
          <a:p>
            <a:pPr algn="l">
              <a:spcBef>
                <a:spcPts val="600"/>
              </a:spcBef>
              <a:spcAft>
                <a:spcPts val="0"/>
              </a:spcAft>
            </a:pPr>
            <a:r>
              <a:rPr lang="cs-CZ" sz="1800" b="0" i="0" dirty="0">
                <a:solidFill>
                  <a:srgbClr val="000000"/>
                </a:solidFill>
                <a:effectLst/>
                <a:latin typeface="Mulish"/>
              </a:rPr>
              <a:t>Reprezentační vzorek populace ČR, metoda záznamu (food </a:t>
            </a:r>
            <a:r>
              <a:rPr lang="cs-CZ" sz="1800" b="0" i="0" dirty="0" err="1">
                <a:solidFill>
                  <a:srgbClr val="000000"/>
                </a:solidFill>
                <a:effectLst/>
                <a:latin typeface="Mulish"/>
              </a:rPr>
              <a:t>record</a:t>
            </a:r>
            <a:r>
              <a:rPr lang="cs-CZ" sz="1800" b="0" i="0" dirty="0">
                <a:solidFill>
                  <a:srgbClr val="000000"/>
                </a:solidFill>
                <a:effectLst/>
                <a:latin typeface="Mulish"/>
              </a:rPr>
              <a:t>) s pomocí strukturovaného deníku</a:t>
            </a:r>
          </a:p>
          <a:p>
            <a:pPr algn="l">
              <a:spcBef>
                <a:spcPts val="600"/>
              </a:spcBef>
              <a:spcAft>
                <a:spcPts val="0"/>
              </a:spcAft>
            </a:pPr>
            <a:r>
              <a:rPr lang="cs-CZ" sz="1800" dirty="0">
                <a:solidFill>
                  <a:srgbClr val="000000"/>
                </a:solidFill>
                <a:latin typeface="Mulish"/>
              </a:rPr>
              <a:t>Záznam: všechny konzumované </a:t>
            </a:r>
            <a:r>
              <a:rPr lang="cs-CZ" sz="1800" b="1" dirty="0">
                <a:solidFill>
                  <a:srgbClr val="000000"/>
                </a:solidFill>
                <a:latin typeface="Mulish"/>
              </a:rPr>
              <a:t>potraviny, nápoje a doplňky stravy </a:t>
            </a:r>
            <a:r>
              <a:rPr lang="cs-CZ" sz="1600" dirty="0">
                <a:solidFill>
                  <a:srgbClr val="000000"/>
                </a:solidFill>
                <a:latin typeface="Mulish"/>
              </a:rPr>
              <a:t>od 0:00 do 24:00</a:t>
            </a:r>
            <a:endParaRPr lang="cs-CZ" sz="1800" dirty="0">
              <a:solidFill>
                <a:srgbClr val="000000"/>
              </a:solidFill>
              <a:latin typeface="Mulish"/>
            </a:endParaRPr>
          </a:p>
          <a:p>
            <a:pPr algn="l">
              <a:spcBef>
                <a:spcPts val="600"/>
              </a:spcBef>
              <a:spcAft>
                <a:spcPts val="0"/>
              </a:spcAft>
            </a:pPr>
            <a:r>
              <a:rPr lang="cs-CZ" sz="1800" b="0" i="0" dirty="0" err="1">
                <a:solidFill>
                  <a:srgbClr val="000000"/>
                </a:solidFill>
                <a:effectLst/>
                <a:latin typeface="Mulish"/>
              </a:rPr>
              <a:t>Incentive</a:t>
            </a:r>
            <a:r>
              <a:rPr lang="cs-CZ" sz="1800" b="0" i="0" dirty="0">
                <a:solidFill>
                  <a:srgbClr val="000000"/>
                </a:solidFill>
                <a:effectLst/>
                <a:latin typeface="Mulish"/>
              </a:rPr>
              <a:t>: malá finanční </a:t>
            </a:r>
            <a:r>
              <a:rPr lang="cs-CZ" sz="1800" dirty="0">
                <a:solidFill>
                  <a:srgbClr val="000000"/>
                </a:solidFill>
                <a:latin typeface="Mulish"/>
              </a:rPr>
              <a:t>odměna za kompletní účast ve studii</a:t>
            </a:r>
            <a:endParaRPr lang="cs-CZ" sz="1800" b="0" i="0" dirty="0">
              <a:solidFill>
                <a:srgbClr val="000000"/>
              </a:solidFill>
              <a:effectLst/>
              <a:latin typeface="Mulish"/>
            </a:endParaRPr>
          </a:p>
        </p:txBody>
      </p:sp>
    </p:spTree>
    <p:extLst>
      <p:ext uri="{BB962C8B-B14F-4D97-AF65-F5344CB8AC3E}">
        <p14:creationId xmlns:p14="http://schemas.microsoft.com/office/powerpoint/2010/main" val="388933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1812A9-53A7-676A-774C-9823F48F741F}"/>
              </a:ext>
            </a:extLst>
          </p:cNvPr>
          <p:cNvSpPr>
            <a:spLocks noGrp="1"/>
          </p:cNvSpPr>
          <p:nvPr>
            <p:ph type="title"/>
          </p:nvPr>
        </p:nvSpPr>
        <p:spPr/>
        <p:txBody>
          <a:bodyPr/>
          <a:lstStyle/>
          <a:p>
            <a:r>
              <a:rPr lang="cs-CZ" dirty="0"/>
              <a:t>Harmonogram NISP 2026</a:t>
            </a:r>
          </a:p>
        </p:txBody>
      </p:sp>
      <p:sp>
        <p:nvSpPr>
          <p:cNvPr id="3" name="Zástupný obsah 2">
            <a:extLst>
              <a:ext uri="{FF2B5EF4-FFF2-40B4-BE49-F238E27FC236}">
                <a16:creationId xmlns:a16="http://schemas.microsoft.com/office/drawing/2014/main" id="{2347DAAB-594C-9115-DA84-FABDB6CB5FB6}"/>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091D5867-5979-42EC-8806-B7399A1B43C2}"/>
              </a:ext>
            </a:extLst>
          </p:cNvPr>
          <p:cNvPicPr>
            <a:picLocks noChangeAspect="1"/>
          </p:cNvPicPr>
          <p:nvPr/>
        </p:nvPicPr>
        <p:blipFill>
          <a:blip r:embed="rId2"/>
          <a:stretch>
            <a:fillRect/>
          </a:stretch>
        </p:blipFill>
        <p:spPr>
          <a:xfrm>
            <a:off x="-199081" y="2138182"/>
            <a:ext cx="9645416" cy="3235034"/>
          </a:xfrm>
          <a:prstGeom prst="rect">
            <a:avLst/>
          </a:prstGeom>
        </p:spPr>
      </p:pic>
    </p:spTree>
    <p:extLst>
      <p:ext uri="{BB962C8B-B14F-4D97-AF65-F5344CB8AC3E}">
        <p14:creationId xmlns:p14="http://schemas.microsoft.com/office/powerpoint/2010/main" val="2819447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57200"/>
            <a:ext cx="5986463" cy="1371600"/>
          </a:xfrm>
        </p:spPr>
        <p:txBody>
          <a:bodyPr/>
          <a:lstStyle/>
          <a:p>
            <a:pPr eaLnBrk="1" hangingPunct="1">
              <a:lnSpc>
                <a:spcPct val="90000"/>
              </a:lnSpc>
            </a:pPr>
            <a:r>
              <a:rPr lang="cs-CZ" sz="3600" b="1" dirty="0"/>
              <a:t>PANCAKE (2010-2011)</a:t>
            </a:r>
            <a:br>
              <a:rPr lang="cs-CZ" sz="3600" dirty="0"/>
            </a:br>
            <a:r>
              <a:rPr lang="en-US" sz="2000" dirty="0"/>
              <a:t>Pilot study for the Assessment of Nutrient intake and food Consumption Among Kids in Europe</a:t>
            </a:r>
            <a:endParaRPr lang="cs-CZ" sz="2000" dirty="0"/>
          </a:p>
        </p:txBody>
      </p:sp>
      <p:sp>
        <p:nvSpPr>
          <p:cNvPr id="11267" name="Rectangle 3"/>
          <p:cNvSpPr>
            <a:spLocks noGrp="1" noChangeArrowheads="1"/>
          </p:cNvSpPr>
          <p:nvPr>
            <p:ph type="body" idx="1"/>
          </p:nvPr>
        </p:nvSpPr>
        <p:spPr>
          <a:xfrm>
            <a:off x="611188" y="2130425"/>
            <a:ext cx="7993062" cy="4035425"/>
          </a:xfrm>
          <a:solidFill>
            <a:schemeClr val="accent1">
              <a:alpha val="34901"/>
            </a:schemeClr>
          </a:solidFill>
        </p:spPr>
        <p:txBody>
          <a:bodyPr lIns="90000" tIns="46800" rIns="90000" bIns="46800"/>
          <a:lstStyle/>
          <a:p>
            <a:pPr marL="628650" lvl="1" indent="-265113" eaLnBrk="1" hangingPunct="1">
              <a:buFont typeface="Wingdings" pitchFamily="2" charset="2"/>
              <a:buNone/>
              <a:tabLst>
                <a:tab pos="7888288" algn="l"/>
              </a:tabLst>
            </a:pPr>
            <a:r>
              <a:rPr lang="cs-CZ" sz="2400" b="1" dirty="0">
                <a:solidFill>
                  <a:srgbClr val="7030A0"/>
                </a:solidFill>
                <a:effectLst>
                  <a:outerShdw blurRad="38100" dist="38100" dir="2700000" algn="tl">
                    <a:srgbClr val="000000">
                      <a:alpha val="43137"/>
                    </a:srgbClr>
                  </a:outerShdw>
                </a:effectLst>
              </a:rPr>
              <a:t>= Pilotní studie pro odhad přívodu živin                          a  spotřeby potravin u dětí v EU</a:t>
            </a:r>
          </a:p>
          <a:p>
            <a:pPr marL="628650" lvl="1" indent="-265113" eaLnBrk="1" hangingPunct="1">
              <a:buFont typeface="Wingdings" pitchFamily="2" charset="2"/>
              <a:buNone/>
              <a:tabLst>
                <a:tab pos="7888288" algn="l"/>
              </a:tabLst>
            </a:pPr>
            <a:endParaRPr lang="cs-CZ" sz="2400" b="1" dirty="0">
              <a:solidFill>
                <a:srgbClr val="000000"/>
              </a:solidFill>
              <a:effectLst>
                <a:outerShdw blurRad="38100" dist="38100" dir="2700000" algn="tl">
                  <a:srgbClr val="000000">
                    <a:alpha val="43137"/>
                  </a:srgbClr>
                </a:outerShdw>
              </a:effectLst>
            </a:endParaRPr>
          </a:p>
          <a:p>
            <a:pPr marL="628650" lvl="1" indent="-265113" eaLnBrk="1" hangingPunct="1">
              <a:buFont typeface="Wingdings" pitchFamily="2" charset="2"/>
              <a:buNone/>
              <a:tabLst>
                <a:tab pos="7888288" algn="l"/>
              </a:tabLst>
            </a:pPr>
            <a:r>
              <a:rPr lang="cs-CZ" sz="2400" dirty="0">
                <a:solidFill>
                  <a:srgbClr val="000000"/>
                </a:solidFill>
                <a:effectLst>
                  <a:outerShdw blurRad="38100" dist="38100" dir="2700000" algn="tl">
                    <a:srgbClr val="000000">
                      <a:alpha val="43137"/>
                    </a:srgbClr>
                  </a:outerShdw>
                </a:effectLst>
              </a:rPr>
              <a:t>Charakter: populační studie, cílená na skupinu dětí, </a:t>
            </a:r>
            <a:r>
              <a:rPr lang="cs-CZ" sz="2400" dirty="0" err="1">
                <a:solidFill>
                  <a:srgbClr val="000000"/>
                </a:solidFill>
                <a:effectLst>
                  <a:outerShdw blurRad="38100" dist="38100" dir="2700000" algn="tl">
                    <a:srgbClr val="000000">
                      <a:alpha val="43137"/>
                    </a:srgbClr>
                  </a:outerShdw>
                </a:effectLst>
              </a:rPr>
              <a:t>cross</a:t>
            </a:r>
            <a:r>
              <a:rPr lang="cs-CZ" sz="2400" dirty="0">
                <a:solidFill>
                  <a:srgbClr val="000000"/>
                </a:solidFill>
                <a:effectLst>
                  <a:outerShdw blurRad="38100" dist="38100" dir="2700000" algn="tl">
                    <a:srgbClr val="000000">
                      <a:alpha val="43137"/>
                    </a:srgbClr>
                  </a:outerShdw>
                </a:effectLst>
              </a:rPr>
              <a:t>-</a:t>
            </a:r>
            <a:r>
              <a:rPr lang="cs-CZ" sz="2400" dirty="0" err="1">
                <a:solidFill>
                  <a:srgbClr val="000000"/>
                </a:solidFill>
                <a:effectLst>
                  <a:outerShdw blurRad="38100" dist="38100" dir="2700000" algn="tl">
                    <a:srgbClr val="000000">
                      <a:alpha val="43137"/>
                    </a:srgbClr>
                  </a:outerShdw>
                </a:effectLst>
              </a:rPr>
              <a:t>sectional</a:t>
            </a:r>
            <a:r>
              <a:rPr lang="cs-CZ" sz="2400" dirty="0">
                <a:solidFill>
                  <a:srgbClr val="000000"/>
                </a:solidFill>
                <a:effectLst>
                  <a:outerShdw blurRad="38100" dist="38100" dir="2700000" algn="tl">
                    <a:srgbClr val="000000">
                      <a:alpha val="43137"/>
                    </a:srgbClr>
                  </a:outerShdw>
                </a:effectLst>
              </a:rPr>
              <a:t>, sběr dat na individuální úrovni</a:t>
            </a:r>
            <a:endParaRPr lang="cs-CZ" sz="2400" dirty="0">
              <a:solidFill>
                <a:srgbClr val="000000"/>
              </a:solidFill>
            </a:endParaRPr>
          </a:p>
          <a:p>
            <a:pPr marL="628650" lvl="1" indent="-265113" eaLnBrk="1" hangingPunct="1">
              <a:buFont typeface="Wingdings" pitchFamily="2" charset="2"/>
              <a:buNone/>
              <a:tabLst>
                <a:tab pos="7888288" algn="l"/>
              </a:tabLst>
            </a:pPr>
            <a:endParaRPr lang="cs-CZ" sz="2400" dirty="0">
              <a:solidFill>
                <a:srgbClr val="000000"/>
              </a:solidFill>
            </a:endParaRPr>
          </a:p>
          <a:p>
            <a:pPr marL="628650" lvl="1" indent="-265113" eaLnBrk="1" hangingPunct="1">
              <a:buFont typeface="Wingdings" pitchFamily="2" charset="2"/>
              <a:buNone/>
              <a:tabLst>
                <a:tab pos="7888288" algn="l"/>
              </a:tabLst>
            </a:pPr>
            <a:r>
              <a:rPr lang="cs-CZ" sz="2400" dirty="0">
                <a:solidFill>
                  <a:srgbClr val="000000"/>
                </a:solidFill>
              </a:rPr>
              <a:t>Příprava na </a:t>
            </a:r>
            <a:r>
              <a:rPr lang="cs-CZ" sz="2400" dirty="0"/>
              <a:t>první celoevropský průzkum spotřeby potravin „EU MENU“</a:t>
            </a:r>
            <a:r>
              <a:rPr lang="cs-CZ" sz="2400" dirty="0">
                <a:solidFill>
                  <a:srgbClr val="000000"/>
                </a:solidFill>
              </a:rPr>
              <a:t> </a:t>
            </a:r>
          </a:p>
          <a:p>
            <a:pPr marL="628650" lvl="1" indent="-265113" eaLnBrk="1" hangingPunct="1">
              <a:buFont typeface="Wingdings" pitchFamily="2" charset="2"/>
              <a:buNone/>
              <a:tabLst>
                <a:tab pos="7888288" algn="l"/>
              </a:tabLst>
            </a:pPr>
            <a:endParaRPr lang="cs-CZ" sz="1600" dirty="0">
              <a:solidFill>
                <a:srgbClr val="000000"/>
              </a:solidFill>
            </a:endParaRPr>
          </a:p>
          <a:p>
            <a:pPr marL="628650" lvl="1" indent="-265113" eaLnBrk="1" hangingPunct="1">
              <a:buFont typeface="Wingdings" pitchFamily="2" charset="2"/>
              <a:buNone/>
              <a:tabLst>
                <a:tab pos="7888288" algn="l"/>
              </a:tabLst>
            </a:pPr>
            <a:r>
              <a:rPr lang="cs-CZ" sz="2400" dirty="0">
                <a:solidFill>
                  <a:srgbClr val="000000"/>
                </a:solidFill>
              </a:rPr>
              <a:t>Zadavatelem projektu - EFSA </a:t>
            </a:r>
            <a:endParaRPr lang="cs-CZ" sz="2400" dirty="0"/>
          </a:p>
        </p:txBody>
      </p:sp>
      <p:pic>
        <p:nvPicPr>
          <p:cNvPr id="11268" name="Picture 5" descr="ANd9GcT4ObkZq1bsZjKd-qQ1v6cQWfuBXGWeSAOfSaV82YwYGAQA0xJh"/>
          <p:cNvPicPr>
            <a:picLocks noChangeAspect="1" noChangeArrowheads="1"/>
          </p:cNvPicPr>
          <p:nvPr/>
        </p:nvPicPr>
        <p:blipFill>
          <a:blip r:embed="rId2" cstate="print"/>
          <a:srcRect/>
          <a:stretch>
            <a:fillRect/>
          </a:stretch>
        </p:blipFill>
        <p:spPr bwMode="auto">
          <a:xfrm>
            <a:off x="6948488" y="476250"/>
            <a:ext cx="1763712" cy="1057275"/>
          </a:xfrm>
          <a:prstGeom prst="rect">
            <a:avLst/>
          </a:prstGeom>
          <a:noFill/>
          <a:ln w="9525">
            <a:noFill/>
            <a:miter lim="800000"/>
            <a:headEnd/>
            <a:tailEnd/>
          </a:ln>
        </p:spPr>
      </p:pic>
      <p:sp>
        <p:nvSpPr>
          <p:cNvPr id="5" name="Text Box 9"/>
          <p:cNvSpPr txBox="1">
            <a:spLocks noChangeArrowheads="1"/>
          </p:cNvSpPr>
          <p:nvPr/>
        </p:nvSpPr>
        <p:spPr bwMode="auto">
          <a:xfrm>
            <a:off x="468313" y="6165850"/>
            <a:ext cx="8675687" cy="371475"/>
          </a:xfrm>
          <a:prstGeom prst="rect">
            <a:avLst/>
          </a:prstGeom>
          <a:noFill/>
          <a:ln w="9525" algn="ctr">
            <a:noFill/>
            <a:miter lim="800000"/>
            <a:headEnd/>
            <a:tailEnd/>
          </a:ln>
          <a:effectLst/>
        </p:spPr>
        <p:txBody>
          <a:bodyPr lIns="90000" tIns="46800" rIns="90000" bIns="46800">
            <a:spAutoFit/>
          </a:bodyPr>
          <a:lstStyle/>
          <a:p>
            <a:pPr>
              <a:spcBef>
                <a:spcPct val="50000"/>
              </a:spcBef>
              <a:defRPr/>
            </a:pPr>
            <a:r>
              <a:rPr lang="cs-CZ" dirty="0">
                <a:solidFill>
                  <a:schemeClr val="bg2"/>
                </a:solidFill>
                <a:effectLst>
                  <a:outerShdw blurRad="38100" dist="38100" dir="2700000" algn="tl">
                    <a:srgbClr val="C0C0C0"/>
                  </a:outerShdw>
                </a:effectLst>
              </a:rPr>
              <a:t>Pozn. </a:t>
            </a:r>
            <a:r>
              <a:rPr lang="cs-CZ" i="1" dirty="0">
                <a:solidFill>
                  <a:schemeClr val="bg2"/>
                </a:solidFill>
              </a:rPr>
              <a:t>“</a:t>
            </a:r>
            <a:r>
              <a:rPr lang="cs-CZ" i="1" dirty="0" err="1">
                <a:solidFill>
                  <a:schemeClr val="bg2"/>
                </a:solidFill>
              </a:rPr>
              <a:t>What’s</a:t>
            </a:r>
            <a:r>
              <a:rPr lang="cs-CZ" i="1" dirty="0">
                <a:solidFill>
                  <a:schemeClr val="bg2"/>
                </a:solidFill>
              </a:rPr>
              <a:t> on </a:t>
            </a:r>
            <a:r>
              <a:rPr lang="cs-CZ" i="1" dirty="0" err="1">
                <a:solidFill>
                  <a:schemeClr val="bg2"/>
                </a:solidFill>
              </a:rPr>
              <a:t>the</a:t>
            </a:r>
            <a:r>
              <a:rPr lang="cs-CZ" i="1" dirty="0">
                <a:solidFill>
                  <a:schemeClr val="bg2"/>
                </a:solidFill>
              </a:rPr>
              <a:t> Menu in </a:t>
            </a:r>
            <a:r>
              <a:rPr lang="cs-CZ" i="1" dirty="0" err="1">
                <a:solidFill>
                  <a:schemeClr val="bg2"/>
                </a:solidFill>
              </a:rPr>
              <a:t>Europe</a:t>
            </a:r>
            <a:r>
              <a:rPr lang="cs-CZ" i="1" dirty="0">
                <a:solidFill>
                  <a:schemeClr val="bg2"/>
                </a:solidFill>
              </a:rPr>
              <a:t>? (EU Menu)”</a:t>
            </a:r>
            <a:endParaRPr lang="cs-CZ" i="1" dirty="0">
              <a:solidFill>
                <a:schemeClr val="bg2"/>
              </a:solidFill>
              <a:effectLst>
                <a:outerShdw blurRad="38100" dist="38100" dir="2700000" algn="tl">
                  <a:srgbClr val="C0C0C0"/>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57200"/>
            <a:ext cx="8229600" cy="1171575"/>
          </a:xfrm>
        </p:spPr>
        <p:txBody>
          <a:bodyPr/>
          <a:lstStyle/>
          <a:p>
            <a:pPr eaLnBrk="1" hangingPunct="1"/>
            <a:r>
              <a:rPr lang="cs-CZ" sz="4000" dirty="0"/>
              <a:t>Projekt </a:t>
            </a:r>
            <a:r>
              <a:rPr lang="cs-CZ" sz="4000" b="1" dirty="0"/>
              <a:t>PANCAKE</a:t>
            </a:r>
          </a:p>
        </p:txBody>
      </p:sp>
      <p:sp>
        <p:nvSpPr>
          <p:cNvPr id="315395" name="Rectangle 3"/>
          <p:cNvSpPr>
            <a:spLocks noGrp="1" noChangeArrowheads="1"/>
          </p:cNvSpPr>
          <p:nvPr>
            <p:ph type="body" idx="1"/>
          </p:nvPr>
        </p:nvSpPr>
        <p:spPr>
          <a:xfrm>
            <a:off x="457200" y="1981200"/>
            <a:ext cx="8229600" cy="4327525"/>
          </a:xfrm>
          <a:solidFill>
            <a:schemeClr val="accent1">
              <a:alpha val="35001"/>
            </a:schemeClr>
          </a:solidFill>
        </p:spPr>
        <p:txBody>
          <a:bodyPr/>
          <a:lstStyle/>
          <a:p>
            <a:pPr eaLnBrk="1" hangingPunct="1">
              <a:buFontTx/>
              <a:buNone/>
              <a:defRPr/>
            </a:pPr>
            <a:r>
              <a:rPr lang="cs-CZ" sz="2800" b="1" dirty="0">
                <a:effectLst>
                  <a:outerShdw blurRad="38100" dist="38100" dir="2700000" algn="tl">
                    <a:srgbClr val="FFFFFF"/>
                  </a:outerShdw>
                </a:effectLst>
              </a:rPr>
              <a:t>Cíl:</a:t>
            </a:r>
          </a:p>
          <a:p>
            <a:pPr lvl="1" eaLnBrk="1" hangingPunct="1">
              <a:buFontTx/>
              <a:buChar char="•"/>
              <a:defRPr/>
            </a:pPr>
            <a:r>
              <a:rPr lang="cs-CZ" sz="2400" dirty="0">
                <a:solidFill>
                  <a:srgbClr val="000000"/>
                </a:solidFill>
              </a:rPr>
              <a:t>Příprava a testování harmonizované metodologie sběru dat o spotřebě potravin u dětí &lt; 10 let</a:t>
            </a:r>
          </a:p>
          <a:p>
            <a:pPr lvl="1" eaLnBrk="1" hangingPunct="1">
              <a:buFontTx/>
              <a:buNone/>
              <a:defRPr/>
            </a:pPr>
            <a:r>
              <a:rPr lang="cs-CZ" sz="2400" dirty="0">
                <a:solidFill>
                  <a:srgbClr val="000000"/>
                </a:solidFill>
              </a:rPr>
              <a:t>	(</a:t>
            </a:r>
            <a:r>
              <a:rPr lang="cs-CZ" sz="2400" dirty="0" err="1">
                <a:solidFill>
                  <a:srgbClr val="000000"/>
                </a:solidFill>
              </a:rPr>
              <a:t>vs</a:t>
            </a:r>
            <a:r>
              <a:rPr lang="cs-CZ" sz="2400" dirty="0">
                <a:solidFill>
                  <a:srgbClr val="000000"/>
                </a:solidFill>
              </a:rPr>
              <a:t> „PANEU“ – adolescenti, dospělé a starší osoby).</a:t>
            </a:r>
          </a:p>
          <a:p>
            <a:pPr lvl="1" eaLnBrk="1" hangingPunct="1">
              <a:buFontTx/>
              <a:buNone/>
              <a:defRPr/>
            </a:pPr>
            <a:endParaRPr lang="cs-CZ" sz="2400" dirty="0"/>
          </a:p>
          <a:p>
            <a:pPr lvl="1" eaLnBrk="1" hangingPunct="1">
              <a:buFontTx/>
              <a:buChar char="•"/>
              <a:defRPr/>
            </a:pPr>
            <a:r>
              <a:rPr lang="cs-CZ" sz="2400" dirty="0">
                <a:solidFill>
                  <a:srgbClr val="000000"/>
                </a:solidFill>
              </a:rPr>
              <a:t>Ověřit proveditelnost v reálných podmínkách </a:t>
            </a:r>
          </a:p>
          <a:p>
            <a:pPr lvl="1" eaLnBrk="1" hangingPunct="1">
              <a:buFontTx/>
              <a:buNone/>
              <a:defRPr/>
            </a:pPr>
            <a:r>
              <a:rPr lang="cs-CZ" sz="2400" dirty="0">
                <a:solidFill>
                  <a:srgbClr val="000000"/>
                </a:solidFill>
              </a:rPr>
              <a:t>		(ČR, Belgie)</a:t>
            </a:r>
          </a:p>
          <a:p>
            <a:pPr lvl="1" eaLnBrk="1" hangingPunct="1">
              <a:buFontTx/>
              <a:buNone/>
              <a:defRPr/>
            </a:pPr>
            <a:endParaRPr lang="cs-CZ" sz="2400" dirty="0">
              <a:solidFill>
                <a:srgbClr val="000000"/>
              </a:solidFill>
            </a:endParaRPr>
          </a:p>
          <a:p>
            <a:pPr lvl="1" eaLnBrk="1" hangingPunct="1">
              <a:buFontTx/>
              <a:buNone/>
              <a:defRPr/>
            </a:pPr>
            <a:r>
              <a:rPr lang="cs-CZ" sz="2400" dirty="0"/>
              <a:t>2010 – 2011 </a:t>
            </a:r>
            <a:r>
              <a:rPr lang="cs-CZ" sz="2400" dirty="0">
                <a:solidFill>
                  <a:srgbClr val="000000"/>
                </a:solidFill>
              </a:rPr>
              <a:t>(Nizozemí, Belgie, ČR, Dánsko, IARC)</a:t>
            </a:r>
            <a:endParaRPr lang="cs-CZ" sz="2400" dirty="0"/>
          </a:p>
        </p:txBody>
      </p:sp>
      <p:pic>
        <p:nvPicPr>
          <p:cNvPr id="12292" name="Picture 5" descr="ANd9GcT4ObkZq1bsZjKd-qQ1v6cQWfuBXGWeSAOfSaV82YwYGAQA0xJh"/>
          <p:cNvPicPr>
            <a:picLocks noChangeAspect="1" noChangeArrowheads="1"/>
          </p:cNvPicPr>
          <p:nvPr/>
        </p:nvPicPr>
        <p:blipFill>
          <a:blip r:embed="rId3" cstate="print"/>
          <a:srcRect/>
          <a:stretch>
            <a:fillRect/>
          </a:stretch>
        </p:blipFill>
        <p:spPr bwMode="auto">
          <a:xfrm>
            <a:off x="7164388" y="620713"/>
            <a:ext cx="1763712" cy="10572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57200"/>
            <a:ext cx="8229600" cy="1171575"/>
          </a:xfrm>
        </p:spPr>
        <p:txBody>
          <a:bodyPr/>
          <a:lstStyle/>
          <a:p>
            <a:pPr eaLnBrk="1" hangingPunct="1"/>
            <a:r>
              <a:rPr lang="cs-CZ" sz="4000"/>
              <a:t>Projekt </a:t>
            </a:r>
            <a:r>
              <a:rPr lang="cs-CZ" sz="4000" b="1"/>
              <a:t>PANCAKE</a:t>
            </a:r>
          </a:p>
        </p:txBody>
      </p:sp>
      <p:sp>
        <p:nvSpPr>
          <p:cNvPr id="319491" name="Rectangle 3"/>
          <p:cNvSpPr>
            <a:spLocks noGrp="1" noChangeArrowheads="1"/>
          </p:cNvSpPr>
          <p:nvPr>
            <p:ph type="body" idx="1"/>
          </p:nvPr>
        </p:nvSpPr>
        <p:spPr>
          <a:xfrm>
            <a:off x="457200" y="1981200"/>
            <a:ext cx="8362950" cy="4327525"/>
          </a:xfrm>
          <a:solidFill>
            <a:schemeClr val="accent1">
              <a:alpha val="35001"/>
            </a:schemeClr>
          </a:solidFill>
        </p:spPr>
        <p:txBody>
          <a:bodyPr/>
          <a:lstStyle/>
          <a:p>
            <a:pPr eaLnBrk="1" hangingPunct="1">
              <a:lnSpc>
                <a:spcPct val="90000"/>
              </a:lnSpc>
              <a:buFontTx/>
              <a:buNone/>
              <a:defRPr/>
            </a:pPr>
            <a:r>
              <a:rPr lang="cs-CZ" sz="2800" b="1" dirty="0">
                <a:effectLst>
                  <a:outerShdw blurRad="38100" dist="38100" dir="2700000" algn="tl">
                    <a:srgbClr val="FFFFFF"/>
                  </a:outerShdw>
                </a:effectLst>
              </a:rPr>
              <a:t>Proč děti?</a:t>
            </a:r>
            <a:endParaRPr lang="cs-CZ" b="1" dirty="0">
              <a:solidFill>
                <a:srgbClr val="000000"/>
              </a:solidFill>
              <a:effectLst>
                <a:outerShdw blurRad="38100" dist="38100" dir="2700000" algn="tl">
                  <a:srgbClr val="FFFFFF"/>
                </a:outerShdw>
              </a:effectLst>
            </a:endParaRPr>
          </a:p>
          <a:p>
            <a:pPr lvl="1" eaLnBrk="1" hangingPunct="1">
              <a:lnSpc>
                <a:spcPct val="90000"/>
              </a:lnSpc>
              <a:buFontTx/>
              <a:buChar char="•"/>
              <a:defRPr/>
            </a:pPr>
            <a:r>
              <a:rPr lang="cs-CZ" sz="2400" b="1" dirty="0">
                <a:solidFill>
                  <a:srgbClr val="C00000"/>
                </a:solidFill>
              </a:rPr>
              <a:t>Děti jsou považovány za nejvíce rizikovou skupinu      z hlediska hodnocení </a:t>
            </a:r>
            <a:r>
              <a:rPr lang="cs-CZ" sz="2400" b="1" dirty="0" err="1">
                <a:solidFill>
                  <a:srgbClr val="C00000"/>
                </a:solidFill>
              </a:rPr>
              <a:t>dietární</a:t>
            </a:r>
            <a:r>
              <a:rPr lang="cs-CZ" sz="2400" b="1" dirty="0">
                <a:solidFill>
                  <a:srgbClr val="C00000"/>
                </a:solidFill>
              </a:rPr>
              <a:t> expozice – vyšší spotřeba potravin na kg </a:t>
            </a:r>
            <a:r>
              <a:rPr lang="cs-CZ" sz="2400" b="1" dirty="0" err="1">
                <a:solidFill>
                  <a:srgbClr val="C00000"/>
                </a:solidFill>
              </a:rPr>
              <a:t>t.hm</a:t>
            </a:r>
            <a:r>
              <a:rPr lang="cs-CZ" sz="2400" b="1" dirty="0">
                <a:solidFill>
                  <a:srgbClr val="C00000"/>
                </a:solidFill>
              </a:rPr>
              <a:t>. (=vyšší stupeň expozice)</a:t>
            </a:r>
          </a:p>
          <a:p>
            <a:pPr lvl="1" eaLnBrk="1" hangingPunct="1">
              <a:lnSpc>
                <a:spcPct val="90000"/>
              </a:lnSpc>
              <a:buFontTx/>
              <a:buNone/>
              <a:defRPr/>
            </a:pPr>
            <a:endParaRPr lang="cs-CZ" sz="2400" dirty="0"/>
          </a:p>
          <a:p>
            <a:pPr lvl="1" eaLnBrk="1" hangingPunct="1">
              <a:lnSpc>
                <a:spcPct val="90000"/>
              </a:lnSpc>
              <a:buFontTx/>
              <a:buChar char="•"/>
              <a:defRPr/>
            </a:pPr>
            <a:r>
              <a:rPr lang="cs-CZ" sz="2400" dirty="0"/>
              <a:t>Národní data o spotřebě potravin u dětí nejsou v řadě zemí k dispozici nebo jen v omezené míře; odlišná metodika</a:t>
            </a:r>
          </a:p>
          <a:p>
            <a:pPr lvl="1" eaLnBrk="1" hangingPunct="1">
              <a:lnSpc>
                <a:spcPct val="90000"/>
              </a:lnSpc>
              <a:buFontTx/>
              <a:buNone/>
              <a:defRPr/>
            </a:pPr>
            <a:endParaRPr lang="cs-CZ" sz="2400" dirty="0"/>
          </a:p>
          <a:p>
            <a:pPr lvl="1" eaLnBrk="1" hangingPunct="1">
              <a:lnSpc>
                <a:spcPct val="90000"/>
              </a:lnSpc>
              <a:buFontTx/>
              <a:buChar char="•"/>
              <a:defRPr/>
            </a:pPr>
            <a:r>
              <a:rPr lang="cs-CZ" sz="2400" dirty="0"/>
              <a:t>Hodnocení přívodu </a:t>
            </a:r>
            <a:r>
              <a:rPr lang="cs-CZ" sz="2400" dirty="0" err="1"/>
              <a:t>nutrientů</a:t>
            </a:r>
            <a:r>
              <a:rPr lang="cs-CZ" sz="2400" dirty="0"/>
              <a:t> u dětí je nejdiskutovanější část všech nutričních studií</a:t>
            </a:r>
          </a:p>
        </p:txBody>
      </p:sp>
      <p:pic>
        <p:nvPicPr>
          <p:cNvPr id="13316" name="Picture 5" descr="ANd9GcT4ObkZq1bsZjKd-qQ1v6cQWfuBXGWeSAOfSaV82YwYGAQA0xJh"/>
          <p:cNvPicPr>
            <a:picLocks noChangeAspect="1" noChangeArrowheads="1"/>
          </p:cNvPicPr>
          <p:nvPr/>
        </p:nvPicPr>
        <p:blipFill>
          <a:blip r:embed="rId2" cstate="print"/>
          <a:srcRect/>
          <a:stretch>
            <a:fillRect/>
          </a:stretch>
        </p:blipFill>
        <p:spPr bwMode="auto">
          <a:xfrm>
            <a:off x="7164388" y="620713"/>
            <a:ext cx="1763712" cy="10572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457200"/>
            <a:ext cx="8686800" cy="1371600"/>
          </a:xfrm>
        </p:spPr>
        <p:txBody>
          <a:bodyPr/>
          <a:lstStyle/>
          <a:p>
            <a:pPr eaLnBrk="1" hangingPunct="1"/>
            <a:r>
              <a:rPr lang="cs-CZ" sz="3600" b="1" dirty="0">
                <a:solidFill>
                  <a:srgbClr val="1C2C7A"/>
                </a:solidFill>
              </a:rPr>
              <a:t>EFSA doporučení</a:t>
            </a:r>
            <a:br>
              <a:rPr lang="cs-CZ" sz="3200" dirty="0">
                <a:solidFill>
                  <a:srgbClr val="1C2C7A"/>
                </a:solidFill>
              </a:rPr>
            </a:br>
            <a:r>
              <a:rPr lang="cs-CZ" sz="2800" dirty="0"/>
              <a:t>pro sběr dat o spotřebě potravin na národní úrovni</a:t>
            </a:r>
          </a:p>
        </p:txBody>
      </p:sp>
      <p:sp>
        <p:nvSpPr>
          <p:cNvPr id="14339" name="Rectangle 3"/>
          <p:cNvSpPr>
            <a:spLocks noGrp="1" noChangeArrowheads="1"/>
          </p:cNvSpPr>
          <p:nvPr>
            <p:ph type="body" idx="1"/>
          </p:nvPr>
        </p:nvSpPr>
        <p:spPr>
          <a:xfrm>
            <a:off x="395288" y="1844675"/>
            <a:ext cx="8353425" cy="4176713"/>
          </a:xfrm>
          <a:solidFill>
            <a:schemeClr val="accent1">
              <a:alpha val="34901"/>
            </a:schemeClr>
          </a:solidFill>
        </p:spPr>
        <p:txBody>
          <a:bodyPr/>
          <a:lstStyle/>
          <a:p>
            <a:pPr lvl="1" indent="-26988" eaLnBrk="1" hangingPunct="1">
              <a:buFont typeface="Wingdings" pitchFamily="2" charset="2"/>
              <a:buNone/>
            </a:pPr>
            <a:endParaRPr lang="cs-CZ" sz="2400" dirty="0">
              <a:solidFill>
                <a:srgbClr val="000000"/>
              </a:solidFill>
            </a:endParaRPr>
          </a:p>
          <a:p>
            <a:pPr lvl="1" indent="-26988" eaLnBrk="1" hangingPunct="1">
              <a:buFontTx/>
              <a:buNone/>
            </a:pPr>
            <a:endParaRPr lang="cs-CZ" sz="2400" dirty="0"/>
          </a:p>
        </p:txBody>
      </p:sp>
      <p:pic>
        <p:nvPicPr>
          <p:cNvPr id="14340" name="Picture 4" descr="guid"/>
          <p:cNvPicPr>
            <a:picLocks noChangeAspect="1" noChangeArrowheads="1"/>
          </p:cNvPicPr>
          <p:nvPr/>
        </p:nvPicPr>
        <p:blipFill>
          <a:blip r:embed="rId2" cstate="print"/>
          <a:srcRect/>
          <a:stretch>
            <a:fillRect/>
          </a:stretch>
        </p:blipFill>
        <p:spPr bwMode="auto">
          <a:xfrm>
            <a:off x="611188" y="2205038"/>
            <a:ext cx="7927975" cy="3455987"/>
          </a:xfrm>
          <a:prstGeom prst="rect">
            <a:avLst/>
          </a:prstGeom>
          <a:noFill/>
          <a:ln w="9525">
            <a:noFill/>
            <a:miter lim="800000"/>
            <a:headEnd/>
            <a:tailEnd/>
          </a:ln>
        </p:spPr>
      </p:pic>
      <p:sp>
        <p:nvSpPr>
          <p:cNvPr id="14341" name="Rectangle 5"/>
          <p:cNvSpPr>
            <a:spLocks noChangeArrowheads="1"/>
          </p:cNvSpPr>
          <p:nvPr/>
        </p:nvSpPr>
        <p:spPr bwMode="auto">
          <a:xfrm>
            <a:off x="827088" y="6165850"/>
            <a:ext cx="7153275" cy="366713"/>
          </a:xfrm>
          <a:prstGeom prst="rect">
            <a:avLst/>
          </a:prstGeom>
          <a:noFill/>
          <a:ln w="9525" algn="ctr">
            <a:noFill/>
            <a:miter lim="800000"/>
            <a:headEnd/>
            <a:tailEnd/>
          </a:ln>
        </p:spPr>
        <p:txBody>
          <a:bodyPr wrap="none" lIns="90000" tIns="46800" rIns="90000" bIns="46800">
            <a:spAutoFit/>
          </a:bodyPr>
          <a:lstStyle/>
          <a:p>
            <a:pPr algn="ctr"/>
            <a:r>
              <a:rPr lang="cs-CZ" b="1" dirty="0"/>
              <a:t>	</a:t>
            </a:r>
            <a:r>
              <a:rPr lang="en-US" b="1" dirty="0">
                <a:hlinkClick r:id="rId3"/>
              </a:rPr>
              <a:t>http://www.efsa.europa.eu/en/efsajournal/pub/1435.htm</a:t>
            </a:r>
            <a:r>
              <a:rPr lang="cs-CZ" b="1"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57200"/>
            <a:ext cx="8229600" cy="1531640"/>
          </a:xfrm>
        </p:spPr>
        <p:txBody>
          <a:bodyPr/>
          <a:lstStyle/>
          <a:p>
            <a:pPr algn="ctr" eaLnBrk="1" hangingPunct="1"/>
            <a:r>
              <a:rPr lang="cs-CZ" sz="3600" b="1" dirty="0">
                <a:solidFill>
                  <a:srgbClr val="1C2C7A"/>
                </a:solidFill>
              </a:rPr>
              <a:t>EFSA doporučení - UPDATE</a:t>
            </a:r>
            <a:br>
              <a:rPr lang="cs-CZ" sz="4000" dirty="0">
                <a:solidFill>
                  <a:srgbClr val="1C2C7A"/>
                </a:solidFill>
              </a:rPr>
            </a:br>
            <a:r>
              <a:rPr lang="cs-CZ" sz="3600" dirty="0"/>
              <a:t>Doporučená metodika pro EU Menu</a:t>
            </a:r>
            <a:br>
              <a:rPr lang="cs-CZ" sz="3600" dirty="0"/>
            </a:br>
            <a:r>
              <a:rPr lang="cs-CZ" sz="2800" dirty="0"/>
              <a:t>(zkušenosti </a:t>
            </a:r>
            <a:r>
              <a:rPr lang="cs-CZ" sz="2800" dirty="0" err="1"/>
              <a:t>Pancake</a:t>
            </a:r>
            <a:r>
              <a:rPr lang="cs-CZ" sz="2800" dirty="0"/>
              <a:t> + </a:t>
            </a:r>
            <a:r>
              <a:rPr lang="cs-CZ" sz="2800" dirty="0" err="1"/>
              <a:t>Paneu</a:t>
            </a:r>
            <a:r>
              <a:rPr lang="cs-CZ" sz="2800" dirty="0"/>
              <a:t>)</a:t>
            </a:r>
            <a:endParaRPr lang="cs-CZ" sz="3600" b="1" dirty="0">
              <a:solidFill>
                <a:srgbClr val="1C2C7A"/>
              </a:solidFill>
            </a:endParaRPr>
          </a:p>
        </p:txBody>
      </p:sp>
      <p:sp>
        <p:nvSpPr>
          <p:cNvPr id="16387" name="Rectangle 3"/>
          <p:cNvSpPr>
            <a:spLocks noGrp="1" noChangeArrowheads="1"/>
          </p:cNvSpPr>
          <p:nvPr>
            <p:ph type="body" idx="1"/>
          </p:nvPr>
        </p:nvSpPr>
        <p:spPr>
          <a:xfrm>
            <a:off x="468313" y="1989138"/>
            <a:ext cx="8351837" cy="4105275"/>
          </a:xfrm>
          <a:solidFill>
            <a:schemeClr val="accent1">
              <a:alpha val="34901"/>
            </a:schemeClr>
          </a:solidFill>
        </p:spPr>
        <p:txBody>
          <a:bodyPr/>
          <a:lstStyle/>
          <a:p>
            <a:pPr marL="973138" indent="-609600" eaLnBrk="1" hangingPunct="1">
              <a:lnSpc>
                <a:spcPct val="90000"/>
              </a:lnSpc>
              <a:buFontTx/>
              <a:buNone/>
              <a:tabLst>
                <a:tab pos="8615363" algn="ctr"/>
              </a:tabLst>
            </a:pPr>
            <a:r>
              <a:rPr lang="cs-CZ" sz="1800"/>
              <a:t>	</a:t>
            </a:r>
            <a:endParaRPr lang="cs-CZ" sz="1600"/>
          </a:p>
        </p:txBody>
      </p:sp>
      <p:pic>
        <p:nvPicPr>
          <p:cNvPr id="16388" name="Picture 3"/>
          <p:cNvPicPr>
            <a:picLocks noChangeAspect="1" noChangeArrowheads="1"/>
          </p:cNvPicPr>
          <p:nvPr/>
        </p:nvPicPr>
        <p:blipFill>
          <a:blip r:embed="rId2" cstate="print"/>
          <a:srcRect/>
          <a:stretch>
            <a:fillRect/>
          </a:stretch>
        </p:blipFill>
        <p:spPr bwMode="auto">
          <a:xfrm>
            <a:off x="468313" y="2420888"/>
            <a:ext cx="8351837" cy="3456037"/>
          </a:xfrm>
          <a:prstGeom prst="rect">
            <a:avLst/>
          </a:prstGeom>
          <a:noFill/>
          <a:ln w="9525" algn="ctr">
            <a:noFill/>
            <a:miter lim="800000"/>
            <a:headEnd/>
            <a:tailEnd/>
          </a:ln>
        </p:spPr>
      </p:pic>
      <p:sp>
        <p:nvSpPr>
          <p:cNvPr id="8" name="Rectangle 5"/>
          <p:cNvSpPr>
            <a:spLocks noChangeArrowheads="1"/>
          </p:cNvSpPr>
          <p:nvPr/>
        </p:nvSpPr>
        <p:spPr bwMode="auto">
          <a:xfrm>
            <a:off x="0" y="6308725"/>
            <a:ext cx="9144000" cy="325438"/>
          </a:xfrm>
          <a:prstGeom prst="rect">
            <a:avLst/>
          </a:prstGeom>
          <a:noFill/>
          <a:ln w="9525" algn="ctr">
            <a:noFill/>
            <a:miter lim="800000"/>
            <a:headEnd/>
            <a:tailEnd/>
          </a:ln>
        </p:spPr>
        <p:txBody>
          <a:bodyPr lIns="90000" tIns="46800" rIns="90000" bIns="46800">
            <a:spAutoFit/>
          </a:bodyPr>
          <a:lstStyle/>
          <a:p>
            <a:pPr algn="ctr">
              <a:defRPr/>
            </a:pPr>
            <a:r>
              <a:rPr lang="en-US" sz="1500" b="1" u="sng" dirty="0">
                <a:solidFill>
                  <a:schemeClr val="accent6">
                    <a:lumMod val="75000"/>
                  </a:schemeClr>
                </a:solidFill>
              </a:rPr>
              <a:t>http://www.efsa.europa.eu/sites/default/files/scientific_output/files/main_documents/3944.pdf</a:t>
            </a:r>
            <a:endParaRPr lang="cs-CZ" sz="1500" b="1" u="sng" dirty="0">
              <a:solidFill>
                <a:schemeClr val="accent6">
                  <a:lumMod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br>
              <a:rPr lang="cs-CZ" sz="3600" b="1" dirty="0">
                <a:solidFill>
                  <a:srgbClr val="1C2C7A"/>
                </a:solidFill>
              </a:rPr>
            </a:br>
            <a:br>
              <a:rPr lang="cs-CZ" sz="3600" b="1" dirty="0">
                <a:solidFill>
                  <a:srgbClr val="1C2C7A"/>
                </a:solidFill>
              </a:rPr>
            </a:br>
            <a:r>
              <a:rPr lang="cs-CZ" sz="3600" b="1" dirty="0">
                <a:solidFill>
                  <a:srgbClr val="1C2C7A"/>
                </a:solidFill>
              </a:rPr>
              <a:t>EU Menu - Cíle</a:t>
            </a:r>
          </a:p>
        </p:txBody>
      </p:sp>
      <p:sp>
        <p:nvSpPr>
          <p:cNvPr id="17411" name="Rectangle 3"/>
          <p:cNvSpPr>
            <a:spLocks noGrp="1" noChangeArrowheads="1"/>
          </p:cNvSpPr>
          <p:nvPr>
            <p:ph type="body" idx="1"/>
          </p:nvPr>
        </p:nvSpPr>
        <p:spPr>
          <a:xfrm>
            <a:off x="468313" y="2133600"/>
            <a:ext cx="8351837" cy="4105275"/>
          </a:xfrm>
          <a:solidFill>
            <a:schemeClr val="accent1">
              <a:alpha val="34901"/>
            </a:schemeClr>
          </a:solidFill>
        </p:spPr>
        <p:txBody>
          <a:bodyPr/>
          <a:lstStyle/>
          <a:p>
            <a:pPr marL="973138" indent="-609600" eaLnBrk="1" hangingPunct="1">
              <a:tabLst>
                <a:tab pos="8615363" algn="ctr"/>
              </a:tabLst>
            </a:pPr>
            <a:r>
              <a:rPr lang="cs-CZ" sz="2400" dirty="0"/>
              <a:t>Detailní, harmonizovaná a vysoce kvalitní data          o spotřebě potravin ze všech zemí 28 EU nejen pro potřeby hodnocení dietární expozice</a:t>
            </a:r>
          </a:p>
          <a:p>
            <a:pPr marL="973138" indent="-609600" eaLnBrk="1" hangingPunct="1">
              <a:tabLst>
                <a:tab pos="8615363" algn="ctr"/>
              </a:tabLst>
            </a:pPr>
            <a:r>
              <a:rPr lang="cs-CZ" sz="2400" dirty="0"/>
              <a:t>Horizont r. 2020</a:t>
            </a:r>
          </a:p>
          <a:p>
            <a:pPr marL="973138" indent="-609600" eaLnBrk="1" hangingPunct="1">
              <a:tabLst>
                <a:tab pos="8615363" algn="ctr"/>
              </a:tabLst>
            </a:pPr>
            <a:r>
              <a:rPr lang="cs-CZ" sz="2400" dirty="0"/>
              <a:t>Pokrývá všechny populace: 3m – 74 let</a:t>
            </a:r>
          </a:p>
          <a:p>
            <a:pPr marL="973138" indent="-609600" eaLnBrk="1" hangingPunct="1">
              <a:tabLst>
                <a:tab pos="8615363" algn="ctr"/>
              </a:tabLst>
            </a:pPr>
            <a:r>
              <a:rPr lang="cs-CZ" sz="2400" dirty="0"/>
              <a:t>Participace již 14</a:t>
            </a:r>
            <a:r>
              <a:rPr lang="cs-CZ" sz="2400" baseline="30000" dirty="0"/>
              <a:t>(2016)</a:t>
            </a:r>
            <a:r>
              <a:rPr lang="cs-CZ" sz="2400" dirty="0"/>
              <a:t>, resp.19 </a:t>
            </a:r>
            <a:r>
              <a:rPr lang="cs-CZ" sz="2400" baseline="30000" dirty="0"/>
              <a:t>(2017)</a:t>
            </a:r>
            <a:r>
              <a:rPr lang="cs-CZ" sz="2400" dirty="0"/>
              <a:t>zemí z 28</a:t>
            </a:r>
          </a:p>
          <a:p>
            <a:pPr marL="973138" indent="-609600" eaLnBrk="1" hangingPunct="1">
              <a:tabLst>
                <a:tab pos="8615363" algn="ctr"/>
              </a:tabLst>
            </a:pPr>
            <a:r>
              <a:rPr lang="cs-CZ" sz="2400" u="sng" dirty="0"/>
              <a:t>Využívá zkušenosti pilotních studií PANCAKE a PANEU</a:t>
            </a:r>
            <a:r>
              <a:rPr lang="cs-CZ" sz="1800" dirty="0"/>
              <a:t>	</a:t>
            </a:r>
            <a:endParaRPr lang="cs-CZ" sz="1600" dirty="0"/>
          </a:p>
        </p:txBody>
      </p:sp>
      <p:pic>
        <p:nvPicPr>
          <p:cNvPr id="17412" name="Picture 2"/>
          <p:cNvPicPr>
            <a:picLocks noChangeAspect="1" noChangeArrowheads="1"/>
          </p:cNvPicPr>
          <p:nvPr/>
        </p:nvPicPr>
        <p:blipFill>
          <a:blip r:embed="rId2" cstate="print"/>
          <a:srcRect b="43265"/>
          <a:stretch>
            <a:fillRect/>
          </a:stretch>
        </p:blipFill>
        <p:spPr bwMode="auto">
          <a:xfrm>
            <a:off x="395288" y="333375"/>
            <a:ext cx="8497887" cy="1150938"/>
          </a:xfrm>
          <a:prstGeom prst="rect">
            <a:avLst/>
          </a:prstGeom>
          <a:noFill/>
          <a:ln w="9525" algn="ctr">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1188" y="692150"/>
            <a:ext cx="8229600" cy="1371600"/>
          </a:xfrm>
        </p:spPr>
        <p:txBody>
          <a:bodyPr/>
          <a:lstStyle/>
          <a:p>
            <a:pPr algn="ctr" eaLnBrk="1" hangingPunct="1"/>
            <a:br>
              <a:rPr lang="cs-CZ" sz="3600" b="1">
                <a:solidFill>
                  <a:srgbClr val="1C2C7A"/>
                </a:solidFill>
              </a:rPr>
            </a:br>
            <a:r>
              <a:rPr lang="cs-CZ" sz="3600" b="1">
                <a:solidFill>
                  <a:srgbClr val="1C2C7A"/>
                </a:solidFill>
              </a:rPr>
              <a:t>EU Menu</a:t>
            </a:r>
          </a:p>
        </p:txBody>
      </p:sp>
      <p:sp>
        <p:nvSpPr>
          <p:cNvPr id="18435" name="Rectangle 3"/>
          <p:cNvSpPr>
            <a:spLocks noGrp="1" noChangeArrowheads="1"/>
          </p:cNvSpPr>
          <p:nvPr>
            <p:ph type="body" idx="1"/>
          </p:nvPr>
        </p:nvSpPr>
        <p:spPr>
          <a:xfrm>
            <a:off x="468313" y="2133600"/>
            <a:ext cx="8351837" cy="4105275"/>
          </a:xfrm>
          <a:solidFill>
            <a:schemeClr val="accent1">
              <a:alpha val="34901"/>
            </a:schemeClr>
          </a:solidFill>
        </p:spPr>
        <p:txBody>
          <a:bodyPr/>
          <a:lstStyle/>
          <a:p>
            <a:pPr marL="973138" indent="-609600" eaLnBrk="1" hangingPunct="1">
              <a:lnSpc>
                <a:spcPct val="70000"/>
              </a:lnSpc>
              <a:buFont typeface="Wingdings" pitchFamily="2" charset="2"/>
              <a:buAutoNum type="arabicPeriod"/>
              <a:tabLst>
                <a:tab pos="8615363" algn="ctr"/>
              </a:tabLst>
            </a:pPr>
            <a:endParaRPr lang="cs-CZ" sz="2400" b="1" dirty="0"/>
          </a:p>
          <a:p>
            <a:pPr marL="973138" indent="-609600" eaLnBrk="1" hangingPunct="1">
              <a:lnSpc>
                <a:spcPct val="70000"/>
              </a:lnSpc>
              <a:buFont typeface="Wingdings" pitchFamily="2" charset="2"/>
              <a:buNone/>
              <a:tabLst>
                <a:tab pos="8615363" algn="ctr"/>
              </a:tabLst>
            </a:pPr>
            <a:r>
              <a:rPr lang="cs-CZ" sz="2400" dirty="0"/>
              <a:t> -     </a:t>
            </a:r>
            <a:r>
              <a:rPr lang="en-US" sz="2400" dirty="0"/>
              <a:t>Study </a:t>
            </a:r>
            <a:r>
              <a:rPr lang="en-US" sz="2400" dirty="0" err="1"/>
              <a:t>organisation</a:t>
            </a:r>
            <a:r>
              <a:rPr lang="en-US" sz="2400" dirty="0"/>
              <a:t> and planning of a national dietary survey</a:t>
            </a:r>
            <a:endParaRPr lang="cs-CZ" sz="2400" dirty="0"/>
          </a:p>
          <a:p>
            <a:pPr marL="973138" indent="-609600" eaLnBrk="1" hangingPunct="1">
              <a:lnSpc>
                <a:spcPct val="70000"/>
              </a:lnSpc>
              <a:buFont typeface="Wingdings" pitchFamily="2" charset="2"/>
              <a:buNone/>
              <a:tabLst>
                <a:tab pos="8615363" algn="ctr"/>
              </a:tabLst>
            </a:pPr>
            <a:endParaRPr lang="cs-CZ" sz="2400" dirty="0"/>
          </a:p>
          <a:p>
            <a:pPr marL="973138" indent="-609600" eaLnBrk="1" hangingPunct="1">
              <a:lnSpc>
                <a:spcPct val="70000"/>
              </a:lnSpc>
              <a:buFont typeface="Wingdings" pitchFamily="2" charset="2"/>
              <a:buAutoNum type="arabicPeriod"/>
              <a:tabLst>
                <a:tab pos="8615363" algn="ctr"/>
              </a:tabLst>
            </a:pPr>
            <a:r>
              <a:rPr lang="cs-CZ" sz="2400" dirty="0"/>
              <a:t>Výběr reprezentativního vzorku populace </a:t>
            </a:r>
          </a:p>
          <a:p>
            <a:pPr marL="973138" indent="-609600" eaLnBrk="1" hangingPunct="1">
              <a:lnSpc>
                <a:spcPct val="70000"/>
              </a:lnSpc>
              <a:buFontTx/>
              <a:buNone/>
              <a:tabLst>
                <a:tab pos="8615363" algn="ctr"/>
              </a:tabLst>
            </a:pPr>
            <a:r>
              <a:rPr lang="cs-CZ" sz="2000" dirty="0"/>
              <a:t>	</a:t>
            </a:r>
          </a:p>
          <a:p>
            <a:pPr marL="973138" indent="-609600" eaLnBrk="1" hangingPunct="1">
              <a:lnSpc>
                <a:spcPct val="70000"/>
              </a:lnSpc>
              <a:buFontTx/>
              <a:buAutoNum type="arabicPeriod" startAt="2"/>
              <a:tabLst>
                <a:tab pos="8615363" algn="ctr"/>
              </a:tabLst>
            </a:pPr>
            <a:r>
              <a:rPr lang="cs-CZ" sz="2400" dirty="0"/>
              <a:t>Metodika sběru dat o spotřebě potravin </a:t>
            </a:r>
          </a:p>
          <a:p>
            <a:pPr marL="973138" indent="-609600" eaLnBrk="1" hangingPunct="1">
              <a:lnSpc>
                <a:spcPct val="70000"/>
              </a:lnSpc>
              <a:buFontTx/>
              <a:buNone/>
              <a:tabLst>
                <a:tab pos="8615363" algn="ctr"/>
              </a:tabLst>
            </a:pPr>
            <a:r>
              <a:rPr lang="cs-CZ" sz="2400" dirty="0"/>
              <a:t>	</a:t>
            </a:r>
            <a:endParaRPr lang="cs-CZ" sz="2000" dirty="0"/>
          </a:p>
          <a:p>
            <a:pPr marL="973138" indent="-609600" eaLnBrk="1" hangingPunct="1">
              <a:lnSpc>
                <a:spcPct val="70000"/>
              </a:lnSpc>
              <a:buFontTx/>
              <a:buAutoNum type="arabicPeriod" startAt="3"/>
              <a:tabLst>
                <a:tab pos="8615363" algn="ctr"/>
              </a:tabLst>
            </a:pPr>
            <a:r>
              <a:rPr lang="cs-CZ" sz="2400" dirty="0"/>
              <a:t>Nástroje pro sběr dat o spotřebě potravin </a:t>
            </a:r>
          </a:p>
          <a:p>
            <a:pPr marL="973138" indent="-609600" eaLnBrk="1" hangingPunct="1">
              <a:lnSpc>
                <a:spcPct val="70000"/>
              </a:lnSpc>
              <a:buFontTx/>
              <a:buNone/>
              <a:tabLst>
                <a:tab pos="8615363" algn="ctr"/>
              </a:tabLst>
            </a:pPr>
            <a:r>
              <a:rPr lang="cs-CZ" sz="2400" dirty="0"/>
              <a:t>	</a:t>
            </a:r>
          </a:p>
          <a:p>
            <a:pPr marL="973138" indent="-609600" eaLnBrk="1" hangingPunct="1">
              <a:lnSpc>
                <a:spcPct val="70000"/>
              </a:lnSpc>
              <a:buFontTx/>
              <a:buAutoNum type="arabicPeriod" startAt="4"/>
              <a:tabLst>
                <a:tab pos="8615363" algn="ctr"/>
              </a:tabLst>
            </a:pPr>
            <a:r>
              <a:rPr lang="cs-CZ" sz="2400" dirty="0"/>
              <a:t>Sběr ostatních dat (mimo záznam spotřeby potravin)</a:t>
            </a:r>
          </a:p>
          <a:p>
            <a:pPr marL="973138" indent="-609600" eaLnBrk="1" hangingPunct="1">
              <a:lnSpc>
                <a:spcPct val="70000"/>
              </a:lnSpc>
              <a:buFontTx/>
              <a:buNone/>
              <a:tabLst>
                <a:tab pos="8615363" algn="ctr"/>
              </a:tabLst>
            </a:pPr>
            <a:r>
              <a:rPr lang="cs-CZ" sz="2400" dirty="0"/>
              <a:t>	</a:t>
            </a:r>
            <a:endParaRPr lang="cs-CZ" sz="2000" dirty="0"/>
          </a:p>
          <a:p>
            <a:pPr marL="973138" indent="-609600" eaLnBrk="1" hangingPunct="1">
              <a:lnSpc>
                <a:spcPct val="70000"/>
              </a:lnSpc>
              <a:buFontTx/>
              <a:buAutoNum type="arabicPeriod" startAt="5"/>
              <a:tabLst>
                <a:tab pos="8615363" algn="ctr"/>
              </a:tabLst>
            </a:pPr>
            <a:r>
              <a:rPr lang="cs-CZ" sz="2400" dirty="0"/>
              <a:t>Kontrola kvality dat</a:t>
            </a:r>
          </a:p>
          <a:p>
            <a:pPr marL="973138" indent="-609600" eaLnBrk="1" hangingPunct="1">
              <a:lnSpc>
                <a:spcPct val="90000"/>
              </a:lnSpc>
              <a:buFontTx/>
              <a:buNone/>
              <a:tabLst>
                <a:tab pos="8615363" algn="ctr"/>
              </a:tabLst>
            </a:pPr>
            <a:r>
              <a:rPr lang="cs-CZ" sz="1800" dirty="0"/>
              <a:t>	</a:t>
            </a:r>
            <a:endParaRPr lang="cs-CZ" sz="1600" dirty="0"/>
          </a:p>
        </p:txBody>
      </p:sp>
      <p:pic>
        <p:nvPicPr>
          <p:cNvPr id="18436" name="Picture 2"/>
          <p:cNvPicPr>
            <a:picLocks noChangeAspect="1" noChangeArrowheads="1"/>
          </p:cNvPicPr>
          <p:nvPr/>
        </p:nvPicPr>
        <p:blipFill>
          <a:blip r:embed="rId3" cstate="print"/>
          <a:srcRect b="43265"/>
          <a:stretch>
            <a:fillRect/>
          </a:stretch>
        </p:blipFill>
        <p:spPr bwMode="auto">
          <a:xfrm>
            <a:off x="395288" y="260350"/>
            <a:ext cx="8497887" cy="1152525"/>
          </a:xfrm>
          <a:prstGeom prst="rect">
            <a:avLst/>
          </a:prstGeom>
          <a:noFill/>
          <a:ln w="9525" algn="ctr">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en-US" sz="3600" b="1" dirty="0"/>
              <a:t>Study </a:t>
            </a:r>
            <a:r>
              <a:rPr lang="en-US" sz="3600" b="1" dirty="0" err="1"/>
              <a:t>organisation</a:t>
            </a:r>
            <a:r>
              <a:rPr lang="en-US" sz="3600" b="1" dirty="0"/>
              <a:t> and planning of a national dietary survey</a:t>
            </a:r>
            <a:endParaRPr lang="cs-CZ" sz="3600" dirty="0"/>
          </a:p>
        </p:txBody>
      </p:sp>
      <p:sp>
        <p:nvSpPr>
          <p:cNvPr id="19459" name="Zástupný symbol pro obsah 2"/>
          <p:cNvSpPr>
            <a:spLocks noGrp="1"/>
          </p:cNvSpPr>
          <p:nvPr>
            <p:ph idx="1"/>
          </p:nvPr>
        </p:nvSpPr>
        <p:spPr>
          <a:xfrm>
            <a:off x="467544" y="1844824"/>
            <a:ext cx="8229600" cy="3886200"/>
          </a:xfrm>
        </p:spPr>
        <p:txBody>
          <a:bodyPr/>
          <a:lstStyle/>
          <a:p>
            <a:r>
              <a:rPr lang="cs-CZ" sz="2400" dirty="0">
                <a:solidFill>
                  <a:srgbClr val="FF0000"/>
                </a:solidFill>
              </a:rPr>
              <a:t>Plánovat s 1-2letým předstihem !</a:t>
            </a:r>
          </a:p>
          <a:p>
            <a:r>
              <a:rPr lang="cs-CZ" sz="2400" dirty="0"/>
              <a:t>Schválení: Etická komise, další regulační orgány (Národní registr) </a:t>
            </a:r>
          </a:p>
          <a:p>
            <a:r>
              <a:rPr lang="cs-CZ" sz="2400" dirty="0"/>
              <a:t>Nutriční software (vytvoření „country-</a:t>
            </a:r>
            <a:r>
              <a:rPr lang="cs-CZ" sz="2400" dirty="0" err="1"/>
              <a:t>specific</a:t>
            </a:r>
            <a:r>
              <a:rPr lang="cs-CZ" sz="2400" dirty="0"/>
              <a:t> </a:t>
            </a:r>
            <a:r>
              <a:rPr lang="cs-CZ" sz="2400" dirty="0" err="1"/>
              <a:t>food</a:t>
            </a:r>
            <a:r>
              <a:rPr lang="cs-CZ" sz="2400" dirty="0"/>
              <a:t> list“)</a:t>
            </a:r>
          </a:p>
          <a:p>
            <a:r>
              <a:rPr lang="cs-CZ" sz="2400" dirty="0"/>
              <a:t>Validace použitých nástrojů (dotazníky, atlasy porcí, software)</a:t>
            </a:r>
          </a:p>
          <a:p>
            <a:r>
              <a:rPr lang="cs-CZ" sz="2400" dirty="0"/>
              <a:t>Nábor a školení tazatelů </a:t>
            </a:r>
          </a:p>
          <a:p>
            <a:r>
              <a:rPr lang="cs-CZ" sz="2400" dirty="0"/>
              <a:t>Technické zajištění studie (PC/notebooky, telefony, karty, měřící přístroje, software; tisk materiálů; cestovné)</a:t>
            </a:r>
          </a:p>
          <a:p>
            <a:r>
              <a:rPr lang="cs-CZ" sz="2400" dirty="0"/>
              <a:t>Provést pilotní studii</a:t>
            </a:r>
          </a:p>
          <a:p>
            <a:r>
              <a:rPr lang="cs-CZ" sz="2400" dirty="0"/>
              <a:t>Medializace, propagace = zvyšuje response </a:t>
            </a:r>
            <a:r>
              <a:rPr lang="cs-CZ" sz="2400" dirty="0" err="1"/>
              <a:t>rate</a:t>
            </a:r>
            <a:endParaRPr lang="cs-CZ" sz="2400" dirty="0"/>
          </a:p>
          <a:p>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D3AF7E-0D96-4572-8DD9-B0C9C2C86791}"/>
              </a:ext>
            </a:extLst>
          </p:cNvPr>
          <p:cNvSpPr>
            <a:spLocks noGrp="1"/>
          </p:cNvSpPr>
          <p:nvPr>
            <p:ph type="title"/>
          </p:nvPr>
        </p:nvSpPr>
        <p:spPr/>
        <p:txBody>
          <a:bodyPr/>
          <a:lstStyle/>
          <a:p>
            <a:r>
              <a:rPr lang="cs-CZ" dirty="0"/>
              <a:t>K čemu potřebujeme data o spotřebě potravin v populaci???</a:t>
            </a:r>
          </a:p>
        </p:txBody>
      </p:sp>
      <p:sp>
        <p:nvSpPr>
          <p:cNvPr id="3" name="Zástupný obsah 2">
            <a:extLst>
              <a:ext uri="{FF2B5EF4-FFF2-40B4-BE49-F238E27FC236}">
                <a16:creationId xmlns:a16="http://schemas.microsoft.com/office/drawing/2014/main" id="{39B78029-CDFC-4A18-972F-AB1270886A4B}"/>
              </a:ext>
            </a:extLst>
          </p:cNvPr>
          <p:cNvSpPr>
            <a:spLocks noGrp="1"/>
          </p:cNvSpPr>
          <p:nvPr>
            <p:ph idx="1"/>
          </p:nvPr>
        </p:nvSpPr>
        <p:spPr/>
        <p:txBody>
          <a:bodyPr/>
          <a:lstStyle/>
          <a:p>
            <a:pPr marL="0" indent="0">
              <a:buNone/>
            </a:pPr>
            <a:endParaRPr lang="cs-CZ" dirty="0"/>
          </a:p>
        </p:txBody>
      </p:sp>
      <p:pic>
        <p:nvPicPr>
          <p:cNvPr id="5122" name="Picture 2" descr="The Power of Undistracted Eating: A Recipe for Health and Well-being">
            <a:extLst>
              <a:ext uri="{FF2B5EF4-FFF2-40B4-BE49-F238E27FC236}">
                <a16:creationId xmlns:a16="http://schemas.microsoft.com/office/drawing/2014/main" id="{DC6FEA52-6436-478D-8FDB-57DE7B268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904483"/>
            <a:ext cx="2961589" cy="221833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ive ways junk food changes your brain - RMIT University">
            <a:extLst>
              <a:ext uri="{FF2B5EF4-FFF2-40B4-BE49-F238E27FC236}">
                <a16:creationId xmlns:a16="http://schemas.microsoft.com/office/drawing/2014/main" id="{E35636F3-A59E-44B8-AB7B-A52DA16C7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738" y="2133134"/>
            <a:ext cx="2961589" cy="177695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Establishing Good Eating Habits | Patient Education | UCSF Benioff  Children's Hospitals">
            <a:extLst>
              <a:ext uri="{FF2B5EF4-FFF2-40B4-BE49-F238E27FC236}">
                <a16:creationId xmlns:a16="http://schemas.microsoft.com/office/drawing/2014/main" id="{D292875B-4B16-4A9E-A146-EA818B7821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33772"/>
            <a:ext cx="4322490" cy="165974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Fotka „Happy smiling asian senior women eating Thai food,sitting at dining  table in the house,old people talking and enjoy during breakfast,eat with  rice,local cuisine,health care,healthy food of elderly“ ze služby Stock |">
            <a:extLst>
              <a:ext uri="{FF2B5EF4-FFF2-40B4-BE49-F238E27FC236}">
                <a16:creationId xmlns:a16="http://schemas.microsoft.com/office/drawing/2014/main" id="{098F5782-04C9-447D-BFC9-7CE2EA7049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4206004"/>
            <a:ext cx="3168352" cy="210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822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57200"/>
            <a:ext cx="8578850" cy="1371600"/>
          </a:xfrm>
        </p:spPr>
        <p:txBody>
          <a:bodyPr/>
          <a:lstStyle/>
          <a:p>
            <a:pPr eaLnBrk="1" hangingPunct="1"/>
            <a:r>
              <a:rPr lang="cs-CZ" sz="3600" b="1" dirty="0">
                <a:solidFill>
                  <a:srgbClr val="1C2C7A"/>
                </a:solidFill>
              </a:rPr>
              <a:t>EU MENU </a:t>
            </a:r>
            <a:br>
              <a:rPr lang="cs-CZ" sz="3600" b="1" dirty="0">
                <a:solidFill>
                  <a:srgbClr val="1C2C7A"/>
                </a:solidFill>
              </a:rPr>
            </a:br>
            <a:r>
              <a:rPr lang="cs-CZ" sz="3600" b="1" dirty="0">
                <a:solidFill>
                  <a:srgbClr val="1C2C7A"/>
                </a:solidFill>
              </a:rPr>
              <a:t>1</a:t>
            </a:r>
            <a:r>
              <a:rPr lang="cs-CZ" sz="3200" b="1" dirty="0">
                <a:solidFill>
                  <a:srgbClr val="1C2C7A"/>
                </a:solidFill>
              </a:rPr>
              <a:t>. </a:t>
            </a:r>
            <a:r>
              <a:rPr lang="cs-CZ" sz="3100" b="1" dirty="0">
                <a:solidFill>
                  <a:srgbClr val="1C2C7A"/>
                </a:solidFill>
              </a:rPr>
              <a:t>Výběr reprezentativního vzorku populace</a:t>
            </a:r>
            <a:endParaRPr lang="cs-CZ" sz="2800" b="1" dirty="0">
              <a:solidFill>
                <a:srgbClr val="1C2C7A"/>
              </a:solidFill>
            </a:endParaRPr>
          </a:p>
        </p:txBody>
      </p:sp>
      <p:sp>
        <p:nvSpPr>
          <p:cNvPr id="294915" name="Rectangle 3"/>
          <p:cNvSpPr>
            <a:spLocks noGrp="1" noChangeArrowheads="1"/>
          </p:cNvSpPr>
          <p:nvPr>
            <p:ph type="body" sz="half" idx="1"/>
          </p:nvPr>
        </p:nvSpPr>
        <p:spPr>
          <a:xfrm>
            <a:off x="468313" y="1844675"/>
            <a:ext cx="7920037" cy="4824413"/>
          </a:xfrm>
          <a:solidFill>
            <a:schemeClr val="accent1">
              <a:alpha val="35001"/>
            </a:schemeClr>
          </a:solidFill>
        </p:spPr>
        <p:txBody>
          <a:bodyPr/>
          <a:lstStyle/>
          <a:p>
            <a:pPr marL="715963" indent="-352425" eaLnBrk="1" hangingPunct="1">
              <a:buFontTx/>
              <a:buChar char="•"/>
              <a:tabLst>
                <a:tab pos="8615363" algn="ctr"/>
              </a:tabLst>
              <a:defRPr/>
            </a:pPr>
            <a:r>
              <a:rPr lang="cs-CZ" sz="2000" dirty="0"/>
              <a:t>Definovat tzv. „</a:t>
            </a:r>
            <a:r>
              <a:rPr lang="en-US" sz="2000" b="1" dirty="0">
                <a:effectLst>
                  <a:outerShdw blurRad="38100" dist="38100" dir="2700000" algn="tl">
                    <a:srgbClr val="FFFFFF"/>
                  </a:outerShdw>
                </a:effectLst>
              </a:rPr>
              <a:t>Sampling frame</a:t>
            </a:r>
            <a:r>
              <a:rPr lang="cs-CZ" sz="2000" dirty="0"/>
              <a:t>“</a:t>
            </a:r>
            <a:r>
              <a:rPr lang="en-US" sz="2000" dirty="0"/>
              <a:t> </a:t>
            </a:r>
            <a:r>
              <a:rPr lang="cs-CZ" sz="2000" dirty="0"/>
              <a:t>(= cílový soubor a jednotlivé položky „</a:t>
            </a:r>
            <a:r>
              <a:rPr lang="en-US" sz="2000" dirty="0"/>
              <a:t>sampling unit</a:t>
            </a:r>
            <a:r>
              <a:rPr lang="cs-CZ" sz="2000" dirty="0"/>
              <a:t>s“ definujících cílovou populaci, př. věk, pohlaví, geografická oblast); </a:t>
            </a:r>
          </a:p>
          <a:p>
            <a:pPr marL="715963" indent="-352425" eaLnBrk="1" hangingPunct="1">
              <a:buFontTx/>
              <a:buNone/>
              <a:tabLst>
                <a:tab pos="8615363" algn="ctr"/>
              </a:tabLst>
              <a:defRPr/>
            </a:pPr>
            <a:r>
              <a:rPr lang="cs-CZ" sz="2000" dirty="0"/>
              <a:t>	cíl: sjednotit proces výběru vzorku mezi zeměmi</a:t>
            </a:r>
          </a:p>
          <a:p>
            <a:pPr marL="715963" indent="-352425" eaLnBrk="1" hangingPunct="1">
              <a:lnSpc>
                <a:spcPct val="90000"/>
              </a:lnSpc>
              <a:buFontTx/>
              <a:buNone/>
              <a:tabLst>
                <a:tab pos="8615363" algn="ctr"/>
              </a:tabLst>
              <a:defRPr/>
            </a:pPr>
            <a:endParaRPr lang="cs-CZ" sz="2000" dirty="0"/>
          </a:p>
          <a:p>
            <a:pPr marL="715963" indent="-352425" eaLnBrk="1" hangingPunct="1">
              <a:buFontTx/>
              <a:buChar char="•"/>
              <a:tabLst>
                <a:tab pos="8615363" algn="ctr"/>
              </a:tabLst>
              <a:defRPr/>
            </a:pPr>
            <a:r>
              <a:rPr lang="cs-CZ" sz="2000" dirty="0"/>
              <a:t>Preferován </a:t>
            </a:r>
            <a:r>
              <a:rPr lang="cs-CZ" sz="2000" b="1" dirty="0">
                <a:effectLst>
                  <a:outerShdw blurRad="38100" dist="38100" dir="2700000" algn="tl">
                    <a:srgbClr val="FFFFFF"/>
                  </a:outerShdw>
                </a:effectLst>
              </a:rPr>
              <a:t>Registr obyvatel dané země</a:t>
            </a:r>
            <a:r>
              <a:rPr lang="cs-CZ" sz="2000" dirty="0"/>
              <a:t> (dále dle specifik cílové skupiny – zdravotní registr vybraných lékařů specialistů, ZŠ a MŠ, telefonní seznamy)</a:t>
            </a:r>
          </a:p>
          <a:p>
            <a:pPr marL="715963" indent="-352425" eaLnBrk="1" hangingPunct="1">
              <a:lnSpc>
                <a:spcPct val="90000"/>
              </a:lnSpc>
              <a:buFontTx/>
              <a:buChar char="•"/>
              <a:tabLst>
                <a:tab pos="8615363" algn="ctr"/>
              </a:tabLst>
              <a:defRPr/>
            </a:pPr>
            <a:endParaRPr lang="cs-CZ" sz="2000" dirty="0"/>
          </a:p>
          <a:p>
            <a:pPr marL="715963" indent="-352425" eaLnBrk="1" hangingPunct="1">
              <a:lnSpc>
                <a:spcPct val="70000"/>
              </a:lnSpc>
              <a:buFontTx/>
              <a:buChar char="•"/>
              <a:tabLst>
                <a:tab pos="8615363" algn="ctr"/>
              </a:tabLst>
              <a:defRPr/>
            </a:pPr>
            <a:r>
              <a:rPr lang="cs-CZ" sz="2000" dirty="0"/>
              <a:t>Metoda – </a:t>
            </a:r>
            <a:r>
              <a:rPr lang="cs-CZ" sz="2000" b="1" dirty="0">
                <a:effectLst>
                  <a:outerShdw blurRad="38100" dist="38100" dir="2700000" algn="tl">
                    <a:srgbClr val="FFFFFF"/>
                  </a:outerShdw>
                </a:effectLst>
              </a:rPr>
              <a:t>náhodný výběr</a:t>
            </a:r>
            <a:r>
              <a:rPr lang="cs-CZ" sz="2000" dirty="0"/>
              <a:t> („</a:t>
            </a:r>
            <a:r>
              <a:rPr lang="en-US" sz="2000" dirty="0"/>
              <a:t>random sampling</a:t>
            </a:r>
            <a:r>
              <a:rPr lang="cs-CZ" sz="2000" dirty="0"/>
              <a:t>“)</a:t>
            </a:r>
          </a:p>
          <a:p>
            <a:pPr marL="715963" indent="-352425" eaLnBrk="1" hangingPunct="1">
              <a:buFontTx/>
              <a:buNone/>
              <a:tabLst>
                <a:tab pos="8615363" algn="ctr"/>
              </a:tabLst>
              <a:defRPr/>
            </a:pPr>
            <a:r>
              <a:rPr lang="cs-CZ" sz="2000" dirty="0"/>
              <a:t>     - </a:t>
            </a:r>
            <a:r>
              <a:rPr lang="cs-CZ" sz="2000" u="sng" dirty="0"/>
              <a:t>vícestupňový náhodný výběr</a:t>
            </a:r>
            <a:r>
              <a:rPr lang="cs-CZ" sz="2000" dirty="0"/>
              <a:t> (</a:t>
            </a:r>
            <a:r>
              <a:rPr lang="en-US" sz="2000" dirty="0"/>
              <a:t>random multistage sampling method</a:t>
            </a:r>
            <a:r>
              <a:rPr lang="cs-CZ" sz="2000" dirty="0"/>
              <a:t>; věk-pohlaví-region-</a:t>
            </a:r>
            <a:r>
              <a:rPr lang="cs-CZ" sz="2000" dirty="0" err="1"/>
              <a:t>urban</a:t>
            </a:r>
            <a:r>
              <a:rPr lang="cs-CZ" sz="2000" dirty="0"/>
              <a:t>/</a:t>
            </a:r>
            <a:r>
              <a:rPr lang="cs-CZ" sz="2000" dirty="0" err="1"/>
              <a:t>rural</a:t>
            </a:r>
            <a:r>
              <a:rPr lang="cs-CZ" sz="2000" dirty="0"/>
              <a:t>); </a:t>
            </a:r>
            <a:r>
              <a:rPr lang="cs-CZ" sz="2000" dirty="0" err="1"/>
              <a:t>vs</a:t>
            </a:r>
            <a:r>
              <a:rPr lang="cs-CZ" sz="2000" dirty="0"/>
              <a:t> </a:t>
            </a:r>
            <a:r>
              <a:rPr lang="cs-CZ" sz="2000" u="sng" dirty="0"/>
              <a:t>nenáhodný výběr</a:t>
            </a:r>
            <a:r>
              <a:rPr lang="cs-CZ" sz="2000" dirty="0"/>
              <a:t> -&gt; kvótní výběr (</a:t>
            </a:r>
            <a:r>
              <a:rPr lang="en-US" sz="2000" dirty="0"/>
              <a:t>quota sampling method</a:t>
            </a:r>
            <a:r>
              <a:rPr lang="cs-CZ" sz="2000" dirty="0"/>
              <a:t>)</a:t>
            </a:r>
          </a:p>
          <a:p>
            <a:pPr marL="715963" indent="-352425" eaLnBrk="1" hangingPunct="1">
              <a:buFontTx/>
              <a:buNone/>
              <a:tabLst>
                <a:tab pos="8615363" algn="ctr"/>
              </a:tabLst>
              <a:defRPr/>
            </a:pPr>
            <a:r>
              <a:rPr lang="cs-CZ" sz="2000" dirty="0"/>
              <a:t>	- adekvátní metoda snižuje riziko výběrového zkreslení</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323850" y="260350"/>
            <a:ext cx="8302625" cy="981075"/>
          </a:xfrm>
        </p:spPr>
        <p:txBody>
          <a:bodyPr/>
          <a:lstStyle/>
          <a:p>
            <a:pPr eaLnBrk="1" hangingPunct="1"/>
            <a:br>
              <a:rPr lang="cs-CZ" sz="3600" b="1" dirty="0"/>
            </a:br>
            <a:r>
              <a:rPr lang="cs-CZ" sz="3600" b="1" dirty="0"/>
              <a:t> </a:t>
            </a:r>
            <a:r>
              <a:rPr lang="cs-CZ" sz="3600" b="1" dirty="0">
                <a:solidFill>
                  <a:srgbClr val="1C2C7A"/>
                </a:solidFill>
              </a:rPr>
              <a:t>PANCAKE</a:t>
            </a:r>
            <a:r>
              <a:rPr lang="cs-CZ" sz="3200" dirty="0">
                <a:solidFill>
                  <a:srgbClr val="1C2C7A"/>
                </a:solidFill>
              </a:rPr>
              <a:t> </a:t>
            </a:r>
            <a:br>
              <a:rPr lang="cs-CZ" sz="3200" b="1" dirty="0">
                <a:solidFill>
                  <a:srgbClr val="1C2C7A"/>
                </a:solidFill>
              </a:rPr>
            </a:br>
            <a:r>
              <a:rPr lang="cs-CZ" sz="3200" b="1" dirty="0">
                <a:solidFill>
                  <a:srgbClr val="1C2C7A"/>
                </a:solidFill>
              </a:rPr>
              <a:t>1. výběr reprezentativního vzorku </a:t>
            </a:r>
          </a:p>
        </p:txBody>
      </p:sp>
      <p:pic>
        <p:nvPicPr>
          <p:cNvPr id="21507" name="Picture 16" descr="P2"/>
          <p:cNvPicPr>
            <a:picLocks noChangeAspect="1" noChangeArrowheads="1"/>
          </p:cNvPicPr>
          <p:nvPr/>
        </p:nvPicPr>
        <p:blipFill>
          <a:blip r:embed="rId3" cstate="print"/>
          <a:srcRect/>
          <a:stretch>
            <a:fillRect/>
          </a:stretch>
        </p:blipFill>
        <p:spPr bwMode="auto">
          <a:xfrm>
            <a:off x="4959350" y="1700213"/>
            <a:ext cx="3995738" cy="4897437"/>
          </a:xfrm>
          <a:prstGeom prst="rect">
            <a:avLst/>
          </a:prstGeom>
          <a:solidFill>
            <a:srgbClr val="FF6600">
              <a:alpha val="65097"/>
            </a:srgbClr>
          </a:solidFill>
          <a:ln w="9525">
            <a:noFill/>
            <a:miter lim="800000"/>
            <a:headEnd/>
            <a:tailEnd/>
          </a:ln>
        </p:spPr>
      </p:pic>
      <p:sp>
        <p:nvSpPr>
          <p:cNvPr id="21508" name="Rectangle 17"/>
          <p:cNvSpPr>
            <a:spLocks noChangeArrowheads="1"/>
          </p:cNvSpPr>
          <p:nvPr/>
        </p:nvSpPr>
        <p:spPr bwMode="auto">
          <a:xfrm>
            <a:off x="6300788" y="3860800"/>
            <a:ext cx="503237" cy="215900"/>
          </a:xfrm>
          <a:prstGeom prst="rect">
            <a:avLst/>
          </a:prstGeom>
          <a:solidFill>
            <a:srgbClr val="FF6600">
              <a:alpha val="65097"/>
            </a:srgbClr>
          </a:solidFill>
          <a:ln w="9525">
            <a:solidFill>
              <a:schemeClr val="tx1"/>
            </a:solidFill>
            <a:miter lim="800000"/>
            <a:headEnd/>
            <a:tailEnd/>
          </a:ln>
        </p:spPr>
        <p:txBody>
          <a:bodyPr wrap="none" anchor="ctr"/>
          <a:lstStyle/>
          <a:p>
            <a:pPr>
              <a:spcBef>
                <a:spcPct val="20000"/>
              </a:spcBef>
            </a:pPr>
            <a:endParaRPr lang="cs-CZ" sz="3200"/>
          </a:p>
        </p:txBody>
      </p:sp>
      <p:sp>
        <p:nvSpPr>
          <p:cNvPr id="21509" name="Rectangle 19"/>
          <p:cNvSpPr>
            <a:spLocks noChangeArrowheads="1"/>
          </p:cNvSpPr>
          <p:nvPr/>
        </p:nvSpPr>
        <p:spPr bwMode="auto">
          <a:xfrm>
            <a:off x="6156325" y="4724400"/>
            <a:ext cx="503238" cy="215900"/>
          </a:xfrm>
          <a:prstGeom prst="rect">
            <a:avLst/>
          </a:prstGeom>
          <a:solidFill>
            <a:srgbClr val="FF6600">
              <a:alpha val="65097"/>
            </a:srgbClr>
          </a:solidFill>
          <a:ln w="9525">
            <a:solidFill>
              <a:schemeClr val="tx1"/>
            </a:solidFill>
            <a:miter lim="800000"/>
            <a:headEnd/>
            <a:tailEnd/>
          </a:ln>
        </p:spPr>
        <p:txBody>
          <a:bodyPr wrap="none" anchor="ctr"/>
          <a:lstStyle/>
          <a:p>
            <a:pPr>
              <a:spcBef>
                <a:spcPct val="20000"/>
              </a:spcBef>
            </a:pPr>
            <a:endParaRPr lang="cs-CZ" sz="3200"/>
          </a:p>
        </p:txBody>
      </p:sp>
      <p:sp>
        <p:nvSpPr>
          <p:cNvPr id="21510" name="Rectangle 20"/>
          <p:cNvSpPr>
            <a:spLocks noChangeArrowheads="1"/>
          </p:cNvSpPr>
          <p:nvPr/>
        </p:nvSpPr>
        <p:spPr bwMode="auto">
          <a:xfrm>
            <a:off x="6516688" y="4508500"/>
            <a:ext cx="719137" cy="215900"/>
          </a:xfrm>
          <a:prstGeom prst="rect">
            <a:avLst/>
          </a:prstGeom>
          <a:solidFill>
            <a:srgbClr val="FF6600">
              <a:alpha val="65097"/>
            </a:srgbClr>
          </a:solidFill>
          <a:ln w="9525">
            <a:solidFill>
              <a:schemeClr val="tx1"/>
            </a:solidFill>
            <a:miter lim="800000"/>
            <a:headEnd/>
            <a:tailEnd/>
          </a:ln>
        </p:spPr>
        <p:txBody>
          <a:bodyPr wrap="none" anchor="ctr"/>
          <a:lstStyle/>
          <a:p>
            <a:pPr>
              <a:spcBef>
                <a:spcPct val="20000"/>
              </a:spcBef>
            </a:pPr>
            <a:endParaRPr lang="cs-CZ" sz="3200"/>
          </a:p>
        </p:txBody>
      </p:sp>
      <p:sp>
        <p:nvSpPr>
          <p:cNvPr id="21511" name="Rectangle 21"/>
          <p:cNvSpPr>
            <a:spLocks noChangeArrowheads="1"/>
          </p:cNvSpPr>
          <p:nvPr/>
        </p:nvSpPr>
        <p:spPr bwMode="auto">
          <a:xfrm>
            <a:off x="5940425" y="4941888"/>
            <a:ext cx="576263" cy="215900"/>
          </a:xfrm>
          <a:prstGeom prst="rect">
            <a:avLst/>
          </a:prstGeom>
          <a:solidFill>
            <a:srgbClr val="FF6600">
              <a:alpha val="65097"/>
            </a:srgbClr>
          </a:solidFill>
          <a:ln w="9525">
            <a:solidFill>
              <a:schemeClr val="tx1"/>
            </a:solidFill>
            <a:miter lim="800000"/>
            <a:headEnd/>
            <a:tailEnd/>
          </a:ln>
        </p:spPr>
        <p:txBody>
          <a:bodyPr wrap="none" anchor="ctr"/>
          <a:lstStyle/>
          <a:p>
            <a:pPr>
              <a:spcBef>
                <a:spcPct val="20000"/>
              </a:spcBef>
            </a:pPr>
            <a:endParaRPr lang="cs-CZ" sz="3200"/>
          </a:p>
        </p:txBody>
      </p:sp>
      <p:sp>
        <p:nvSpPr>
          <p:cNvPr id="21512" name="Rectangle 22"/>
          <p:cNvSpPr>
            <a:spLocks noChangeArrowheads="1"/>
          </p:cNvSpPr>
          <p:nvPr/>
        </p:nvSpPr>
        <p:spPr bwMode="auto">
          <a:xfrm>
            <a:off x="7956550" y="4292600"/>
            <a:ext cx="503238" cy="288925"/>
          </a:xfrm>
          <a:prstGeom prst="rect">
            <a:avLst/>
          </a:prstGeom>
          <a:solidFill>
            <a:srgbClr val="FF6600">
              <a:alpha val="65097"/>
            </a:srgbClr>
          </a:solidFill>
          <a:ln w="9525">
            <a:solidFill>
              <a:schemeClr val="tx1"/>
            </a:solidFill>
            <a:miter lim="800000"/>
            <a:headEnd/>
            <a:tailEnd/>
          </a:ln>
        </p:spPr>
        <p:txBody>
          <a:bodyPr wrap="none" anchor="ctr"/>
          <a:lstStyle/>
          <a:p>
            <a:pPr>
              <a:spcBef>
                <a:spcPct val="20000"/>
              </a:spcBef>
            </a:pPr>
            <a:endParaRPr lang="cs-CZ" sz="3200"/>
          </a:p>
        </p:txBody>
      </p:sp>
      <p:sp>
        <p:nvSpPr>
          <p:cNvPr id="21513" name="Rectangle 23"/>
          <p:cNvSpPr>
            <a:spLocks noChangeArrowheads="1"/>
          </p:cNvSpPr>
          <p:nvPr/>
        </p:nvSpPr>
        <p:spPr bwMode="auto">
          <a:xfrm>
            <a:off x="8388350" y="4652963"/>
            <a:ext cx="504825" cy="215900"/>
          </a:xfrm>
          <a:prstGeom prst="rect">
            <a:avLst/>
          </a:prstGeom>
          <a:solidFill>
            <a:srgbClr val="FF6600">
              <a:alpha val="65097"/>
            </a:srgbClr>
          </a:solidFill>
          <a:ln w="9525">
            <a:solidFill>
              <a:schemeClr val="tx1"/>
            </a:solidFill>
            <a:miter lim="800000"/>
            <a:headEnd/>
            <a:tailEnd/>
          </a:ln>
        </p:spPr>
        <p:txBody>
          <a:bodyPr wrap="none" anchor="ctr"/>
          <a:lstStyle/>
          <a:p>
            <a:pPr>
              <a:spcBef>
                <a:spcPct val="20000"/>
              </a:spcBef>
            </a:pPr>
            <a:endParaRPr lang="cs-CZ" sz="3200"/>
          </a:p>
        </p:txBody>
      </p:sp>
      <p:sp>
        <p:nvSpPr>
          <p:cNvPr id="21514" name="Rectangle 24"/>
          <p:cNvSpPr>
            <a:spLocks noChangeArrowheads="1"/>
          </p:cNvSpPr>
          <p:nvPr/>
        </p:nvSpPr>
        <p:spPr bwMode="auto">
          <a:xfrm>
            <a:off x="7596188" y="4724400"/>
            <a:ext cx="431800" cy="288925"/>
          </a:xfrm>
          <a:prstGeom prst="rect">
            <a:avLst/>
          </a:prstGeom>
          <a:solidFill>
            <a:srgbClr val="FF6600">
              <a:alpha val="65097"/>
            </a:srgbClr>
          </a:solidFill>
          <a:ln w="9525">
            <a:solidFill>
              <a:schemeClr val="tx1"/>
            </a:solidFill>
            <a:miter lim="800000"/>
            <a:headEnd/>
            <a:tailEnd/>
          </a:ln>
        </p:spPr>
        <p:txBody>
          <a:bodyPr wrap="none" anchor="ctr"/>
          <a:lstStyle/>
          <a:p>
            <a:pPr>
              <a:spcBef>
                <a:spcPct val="20000"/>
              </a:spcBef>
            </a:pPr>
            <a:endParaRPr lang="cs-CZ" sz="3200"/>
          </a:p>
        </p:txBody>
      </p:sp>
      <p:sp>
        <p:nvSpPr>
          <p:cNvPr id="21515" name="Rectangle 25"/>
          <p:cNvSpPr>
            <a:spLocks noChangeArrowheads="1"/>
          </p:cNvSpPr>
          <p:nvPr/>
        </p:nvSpPr>
        <p:spPr bwMode="auto">
          <a:xfrm>
            <a:off x="5724525" y="4005263"/>
            <a:ext cx="576263" cy="215900"/>
          </a:xfrm>
          <a:prstGeom prst="rect">
            <a:avLst/>
          </a:prstGeom>
          <a:solidFill>
            <a:srgbClr val="FF6600">
              <a:alpha val="65097"/>
            </a:srgbClr>
          </a:solidFill>
          <a:ln w="9525">
            <a:solidFill>
              <a:schemeClr val="tx1"/>
            </a:solidFill>
            <a:miter lim="800000"/>
            <a:headEnd/>
            <a:tailEnd/>
          </a:ln>
        </p:spPr>
        <p:txBody>
          <a:bodyPr wrap="none" anchor="ctr"/>
          <a:lstStyle/>
          <a:p>
            <a:pPr>
              <a:spcBef>
                <a:spcPct val="20000"/>
              </a:spcBef>
            </a:pPr>
            <a:endParaRPr lang="cs-CZ" sz="3200"/>
          </a:p>
        </p:txBody>
      </p:sp>
      <p:sp>
        <p:nvSpPr>
          <p:cNvPr id="21516" name="Rectangle 26"/>
          <p:cNvSpPr>
            <a:spLocks noChangeArrowheads="1"/>
          </p:cNvSpPr>
          <p:nvPr/>
        </p:nvSpPr>
        <p:spPr bwMode="auto">
          <a:xfrm>
            <a:off x="6948488" y="6308725"/>
            <a:ext cx="647700" cy="215900"/>
          </a:xfrm>
          <a:prstGeom prst="rect">
            <a:avLst/>
          </a:prstGeom>
          <a:solidFill>
            <a:srgbClr val="FF6600">
              <a:alpha val="65097"/>
            </a:srgbClr>
          </a:solidFill>
          <a:ln w="9525">
            <a:solidFill>
              <a:schemeClr val="tx1"/>
            </a:solidFill>
            <a:miter lim="800000"/>
            <a:headEnd/>
            <a:tailEnd/>
          </a:ln>
        </p:spPr>
        <p:txBody>
          <a:bodyPr wrap="none" anchor="ctr"/>
          <a:lstStyle/>
          <a:p>
            <a:pPr>
              <a:spcBef>
                <a:spcPct val="20000"/>
              </a:spcBef>
            </a:pPr>
            <a:endParaRPr lang="cs-CZ" sz="3200"/>
          </a:p>
        </p:txBody>
      </p:sp>
      <p:sp>
        <p:nvSpPr>
          <p:cNvPr id="21517" name="Rectangle 27"/>
          <p:cNvSpPr>
            <a:spLocks noChangeArrowheads="1"/>
          </p:cNvSpPr>
          <p:nvPr/>
        </p:nvSpPr>
        <p:spPr bwMode="auto">
          <a:xfrm>
            <a:off x="6804025" y="5300663"/>
            <a:ext cx="504825" cy="287337"/>
          </a:xfrm>
          <a:prstGeom prst="rect">
            <a:avLst/>
          </a:prstGeom>
          <a:solidFill>
            <a:srgbClr val="FF6600">
              <a:alpha val="65097"/>
            </a:srgbClr>
          </a:solidFill>
          <a:ln w="9525">
            <a:solidFill>
              <a:schemeClr val="tx1"/>
            </a:solidFill>
            <a:miter lim="800000"/>
            <a:headEnd/>
            <a:tailEnd/>
          </a:ln>
        </p:spPr>
        <p:txBody>
          <a:bodyPr wrap="none" anchor="ctr"/>
          <a:lstStyle/>
          <a:p>
            <a:pPr>
              <a:spcBef>
                <a:spcPct val="20000"/>
              </a:spcBef>
            </a:pPr>
            <a:endParaRPr lang="cs-CZ" sz="3200"/>
          </a:p>
        </p:txBody>
      </p:sp>
      <p:sp>
        <p:nvSpPr>
          <p:cNvPr id="21518" name="Rectangle 28"/>
          <p:cNvSpPr>
            <a:spLocks noChangeArrowheads="1"/>
          </p:cNvSpPr>
          <p:nvPr/>
        </p:nvSpPr>
        <p:spPr bwMode="auto">
          <a:xfrm>
            <a:off x="6084888" y="6308725"/>
            <a:ext cx="503237" cy="215900"/>
          </a:xfrm>
          <a:prstGeom prst="rect">
            <a:avLst/>
          </a:prstGeom>
          <a:solidFill>
            <a:srgbClr val="FF6600">
              <a:alpha val="65097"/>
            </a:srgbClr>
          </a:solidFill>
          <a:ln w="9525">
            <a:solidFill>
              <a:schemeClr val="tx1"/>
            </a:solidFill>
            <a:miter lim="800000"/>
            <a:headEnd/>
            <a:tailEnd/>
          </a:ln>
        </p:spPr>
        <p:txBody>
          <a:bodyPr wrap="none" anchor="ctr"/>
          <a:lstStyle/>
          <a:p>
            <a:pPr>
              <a:spcBef>
                <a:spcPct val="20000"/>
              </a:spcBef>
            </a:pPr>
            <a:endParaRPr lang="cs-CZ" sz="3200"/>
          </a:p>
        </p:txBody>
      </p:sp>
      <p:sp>
        <p:nvSpPr>
          <p:cNvPr id="21519" name="Rectangle 29"/>
          <p:cNvSpPr>
            <a:spLocks noChangeArrowheads="1"/>
          </p:cNvSpPr>
          <p:nvPr/>
        </p:nvSpPr>
        <p:spPr bwMode="auto">
          <a:xfrm>
            <a:off x="6300788" y="5734050"/>
            <a:ext cx="722312" cy="288925"/>
          </a:xfrm>
          <a:prstGeom prst="rect">
            <a:avLst/>
          </a:prstGeom>
          <a:solidFill>
            <a:srgbClr val="FF6600">
              <a:alpha val="65097"/>
            </a:srgbClr>
          </a:solidFill>
          <a:ln w="9525">
            <a:solidFill>
              <a:schemeClr val="tx1"/>
            </a:solidFill>
            <a:miter lim="800000"/>
            <a:headEnd/>
            <a:tailEnd/>
          </a:ln>
        </p:spPr>
        <p:txBody>
          <a:bodyPr wrap="none" anchor="ctr"/>
          <a:lstStyle/>
          <a:p>
            <a:pPr>
              <a:spcBef>
                <a:spcPct val="20000"/>
              </a:spcBef>
            </a:pPr>
            <a:endParaRPr lang="cs-CZ" sz="3200"/>
          </a:p>
        </p:txBody>
      </p:sp>
      <p:sp>
        <p:nvSpPr>
          <p:cNvPr id="21520" name="Rectangle 30"/>
          <p:cNvSpPr>
            <a:spLocks noChangeArrowheads="1"/>
          </p:cNvSpPr>
          <p:nvPr/>
        </p:nvSpPr>
        <p:spPr bwMode="auto">
          <a:xfrm>
            <a:off x="5580063" y="5734050"/>
            <a:ext cx="720725" cy="287338"/>
          </a:xfrm>
          <a:prstGeom prst="rect">
            <a:avLst/>
          </a:prstGeom>
          <a:solidFill>
            <a:srgbClr val="FF6600">
              <a:alpha val="65097"/>
            </a:srgbClr>
          </a:solidFill>
          <a:ln w="9525">
            <a:solidFill>
              <a:schemeClr val="tx1"/>
            </a:solidFill>
            <a:miter lim="800000"/>
            <a:headEnd/>
            <a:tailEnd/>
          </a:ln>
        </p:spPr>
        <p:txBody>
          <a:bodyPr wrap="none" anchor="ctr"/>
          <a:lstStyle/>
          <a:p>
            <a:pPr>
              <a:spcBef>
                <a:spcPct val="20000"/>
              </a:spcBef>
            </a:pPr>
            <a:endParaRPr lang="cs-CZ" sz="3200"/>
          </a:p>
        </p:txBody>
      </p:sp>
      <p:sp>
        <p:nvSpPr>
          <p:cNvPr id="21521" name="Line 32"/>
          <p:cNvSpPr>
            <a:spLocks noChangeShapeType="1"/>
          </p:cNvSpPr>
          <p:nvPr/>
        </p:nvSpPr>
        <p:spPr bwMode="auto">
          <a:xfrm flipH="1">
            <a:off x="5292725" y="2133600"/>
            <a:ext cx="863600" cy="4032250"/>
          </a:xfrm>
          <a:prstGeom prst="line">
            <a:avLst/>
          </a:prstGeom>
          <a:noFill/>
          <a:ln w="28575">
            <a:solidFill>
              <a:srgbClr val="000000"/>
            </a:solidFill>
            <a:round/>
            <a:headEnd/>
            <a:tailEnd type="triangle" w="med" len="med"/>
          </a:ln>
        </p:spPr>
        <p:txBody>
          <a:bodyPr lIns="90000" tIns="46800" rIns="90000" bIns="46800"/>
          <a:lstStyle/>
          <a:p>
            <a:endParaRPr lang="cs-CZ"/>
          </a:p>
        </p:txBody>
      </p:sp>
      <p:sp>
        <p:nvSpPr>
          <p:cNvPr id="21522" name="Text Box 33"/>
          <p:cNvSpPr txBox="1">
            <a:spLocks noChangeArrowheads="1"/>
          </p:cNvSpPr>
          <p:nvPr/>
        </p:nvSpPr>
        <p:spPr bwMode="auto">
          <a:xfrm>
            <a:off x="5076825" y="6237288"/>
            <a:ext cx="865188" cy="366712"/>
          </a:xfrm>
          <a:prstGeom prst="rect">
            <a:avLst/>
          </a:prstGeom>
          <a:noFill/>
          <a:ln w="9525">
            <a:noFill/>
            <a:miter lim="800000"/>
            <a:headEnd/>
            <a:tailEnd/>
          </a:ln>
        </p:spPr>
        <p:txBody>
          <a:bodyPr>
            <a:spAutoFit/>
          </a:bodyPr>
          <a:lstStyle/>
          <a:p>
            <a:pPr>
              <a:spcBef>
                <a:spcPct val="50000"/>
              </a:spcBef>
            </a:pPr>
            <a:r>
              <a:rPr lang="cs-CZ" b="1" dirty="0">
                <a:solidFill>
                  <a:srgbClr val="000000"/>
                </a:solidFill>
              </a:rPr>
              <a:t>30 km</a:t>
            </a:r>
          </a:p>
        </p:txBody>
      </p:sp>
      <p:sp>
        <p:nvSpPr>
          <p:cNvPr id="21523" name="Rectangle 20"/>
          <p:cNvSpPr>
            <a:spLocks noChangeArrowheads="1"/>
          </p:cNvSpPr>
          <p:nvPr/>
        </p:nvSpPr>
        <p:spPr bwMode="auto">
          <a:xfrm>
            <a:off x="468313" y="1700213"/>
            <a:ext cx="4319587" cy="4824412"/>
          </a:xfrm>
          <a:prstGeom prst="rect">
            <a:avLst/>
          </a:prstGeom>
          <a:solidFill>
            <a:schemeClr val="accent1">
              <a:alpha val="34901"/>
            </a:schemeClr>
          </a:solidFill>
          <a:ln w="9525">
            <a:noFill/>
            <a:miter lim="800000"/>
            <a:headEnd/>
            <a:tailEnd/>
          </a:ln>
        </p:spPr>
        <p:txBody>
          <a:bodyPr/>
          <a:lstStyle/>
          <a:p>
            <a:pPr marL="539750" indent="-274638">
              <a:lnSpc>
                <a:spcPct val="70000"/>
              </a:lnSpc>
              <a:spcBef>
                <a:spcPct val="20000"/>
              </a:spcBef>
              <a:buClr>
                <a:schemeClr val="bg2"/>
              </a:buClr>
              <a:buSzPct val="75000"/>
              <a:buFont typeface="Wingdings" pitchFamily="2" charset="2"/>
              <a:buAutoNum type="arabicPeriod"/>
              <a:tabLst>
                <a:tab pos="8615363" algn="ctr"/>
              </a:tabLst>
            </a:pPr>
            <a:endParaRPr lang="cs-CZ" sz="1400" b="1" dirty="0"/>
          </a:p>
          <a:p>
            <a:pPr marL="539750" indent="-274638">
              <a:spcBef>
                <a:spcPct val="20000"/>
              </a:spcBef>
              <a:buClr>
                <a:schemeClr val="bg2"/>
              </a:buClr>
              <a:buFontTx/>
              <a:buChar char="•"/>
              <a:tabLst>
                <a:tab pos="8615363" algn="ctr"/>
              </a:tabLst>
            </a:pPr>
            <a:r>
              <a:rPr lang="cs-CZ" sz="2000" dirty="0">
                <a:solidFill>
                  <a:srgbClr val="000000"/>
                </a:solidFill>
              </a:rPr>
              <a:t>Metodou náhodného výběru     z Registru obyvatelstva ČR vybráni respondenti z JM kraje dle věku, pohlaví a místa bydliště (Brno/venkov)</a:t>
            </a:r>
          </a:p>
          <a:p>
            <a:pPr marL="539750" indent="-274638">
              <a:spcBef>
                <a:spcPct val="20000"/>
              </a:spcBef>
              <a:buClr>
                <a:schemeClr val="bg2"/>
              </a:buClr>
              <a:buFontTx/>
              <a:buChar char="•"/>
              <a:tabLst>
                <a:tab pos="8615363" algn="ctr"/>
              </a:tabLst>
            </a:pPr>
            <a:endParaRPr lang="cs-CZ" sz="2000" dirty="0">
              <a:solidFill>
                <a:srgbClr val="000000"/>
              </a:solidFill>
            </a:endParaRPr>
          </a:p>
          <a:p>
            <a:pPr marL="539750" indent="-274638">
              <a:spcBef>
                <a:spcPct val="20000"/>
              </a:spcBef>
              <a:buClr>
                <a:schemeClr val="bg2"/>
              </a:buClr>
              <a:buFontTx/>
              <a:buChar char="•"/>
              <a:tabLst>
                <a:tab pos="8615363" algn="ctr"/>
              </a:tabLst>
            </a:pPr>
            <a:r>
              <a:rPr lang="cs-CZ" sz="2000" dirty="0">
                <a:solidFill>
                  <a:srgbClr val="000000"/>
                </a:solidFill>
              </a:rPr>
              <a:t>3 věkově kategorie dětí:</a:t>
            </a:r>
          </a:p>
          <a:p>
            <a:pPr marL="1693863" lvl="1" indent="-533400">
              <a:spcBef>
                <a:spcPct val="20000"/>
              </a:spcBef>
              <a:buClr>
                <a:schemeClr val="accent2"/>
              </a:buClr>
              <a:buFontTx/>
              <a:buChar char="•"/>
              <a:tabLst>
                <a:tab pos="8615363" algn="ctr"/>
              </a:tabLst>
            </a:pPr>
            <a:r>
              <a:rPr lang="cs-CZ" dirty="0">
                <a:solidFill>
                  <a:srgbClr val="000000"/>
                </a:solidFill>
              </a:rPr>
              <a:t>Od 3 - 11 měsíců</a:t>
            </a:r>
          </a:p>
          <a:p>
            <a:pPr marL="1693863" lvl="1" indent="-533400">
              <a:spcBef>
                <a:spcPct val="20000"/>
              </a:spcBef>
              <a:buClr>
                <a:schemeClr val="accent2"/>
              </a:buClr>
              <a:buFontTx/>
              <a:buChar char="•"/>
              <a:tabLst>
                <a:tab pos="8615363" algn="ctr"/>
              </a:tabLst>
            </a:pPr>
            <a:r>
              <a:rPr lang="cs-CZ" dirty="0">
                <a:solidFill>
                  <a:srgbClr val="000000"/>
                </a:solidFill>
              </a:rPr>
              <a:t>Od 12 – 35 měsíců</a:t>
            </a:r>
          </a:p>
          <a:p>
            <a:pPr marL="1693863" lvl="1" indent="-533400">
              <a:spcBef>
                <a:spcPct val="20000"/>
              </a:spcBef>
              <a:buClr>
                <a:schemeClr val="accent2"/>
              </a:buClr>
              <a:buFontTx/>
              <a:buChar char="•"/>
              <a:tabLst>
                <a:tab pos="8615363" algn="ctr"/>
              </a:tabLst>
            </a:pPr>
            <a:r>
              <a:rPr lang="cs-CZ" dirty="0">
                <a:solidFill>
                  <a:srgbClr val="000000"/>
                </a:solidFill>
              </a:rPr>
              <a:t>Od 36 měsíců do 10 let</a:t>
            </a:r>
          </a:p>
          <a:p>
            <a:pPr marL="539750" indent="-274638">
              <a:spcBef>
                <a:spcPct val="20000"/>
              </a:spcBef>
              <a:buClr>
                <a:schemeClr val="bg2"/>
              </a:buClr>
              <a:buFontTx/>
              <a:buChar char="•"/>
              <a:tabLst>
                <a:tab pos="8615363" algn="ctr"/>
              </a:tabLst>
            </a:pPr>
            <a:endParaRPr lang="cs-CZ" sz="2000" dirty="0">
              <a:solidFill>
                <a:srgbClr val="000000"/>
              </a:solidFill>
            </a:endParaRPr>
          </a:p>
          <a:p>
            <a:pPr marL="539750" indent="-274638">
              <a:lnSpc>
                <a:spcPct val="90000"/>
              </a:lnSpc>
              <a:spcBef>
                <a:spcPct val="20000"/>
              </a:spcBef>
              <a:buClr>
                <a:schemeClr val="bg2"/>
              </a:buClr>
              <a:buFontTx/>
              <a:buChar char="•"/>
              <a:tabLst>
                <a:tab pos="8615363" algn="ctr"/>
              </a:tabLst>
            </a:pPr>
            <a:r>
              <a:rPr lang="cs-CZ" sz="2000" dirty="0">
                <a:solidFill>
                  <a:srgbClr val="000000"/>
                </a:solidFill>
              </a:rPr>
              <a:t>Rodiče vybraných respondentů osloveni dopisem s nabídkou účasti ve studii</a:t>
            </a:r>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188" y="692150"/>
            <a:ext cx="8229600" cy="1371600"/>
          </a:xfrm>
        </p:spPr>
        <p:txBody>
          <a:bodyPr/>
          <a:lstStyle/>
          <a:p>
            <a:pPr algn="ctr" eaLnBrk="1" hangingPunct="1"/>
            <a:br>
              <a:rPr lang="cs-CZ" sz="3600" b="1">
                <a:solidFill>
                  <a:srgbClr val="1C2C7A"/>
                </a:solidFill>
              </a:rPr>
            </a:br>
            <a:r>
              <a:rPr lang="cs-CZ" sz="3600" b="1">
                <a:solidFill>
                  <a:srgbClr val="1C2C7A"/>
                </a:solidFill>
              </a:rPr>
              <a:t>EU Menu</a:t>
            </a:r>
          </a:p>
        </p:txBody>
      </p:sp>
      <p:sp>
        <p:nvSpPr>
          <p:cNvPr id="22531" name="Rectangle 3"/>
          <p:cNvSpPr>
            <a:spLocks noGrp="1" noChangeArrowheads="1"/>
          </p:cNvSpPr>
          <p:nvPr>
            <p:ph type="body" idx="1"/>
          </p:nvPr>
        </p:nvSpPr>
        <p:spPr>
          <a:xfrm>
            <a:off x="179513" y="2133600"/>
            <a:ext cx="8786688" cy="4105275"/>
          </a:xfrm>
          <a:solidFill>
            <a:schemeClr val="accent1">
              <a:alpha val="34901"/>
            </a:schemeClr>
          </a:solidFill>
        </p:spPr>
        <p:txBody>
          <a:bodyPr/>
          <a:lstStyle/>
          <a:p>
            <a:pPr marL="973138" indent="-973138" eaLnBrk="1" hangingPunct="1">
              <a:lnSpc>
                <a:spcPct val="70000"/>
              </a:lnSpc>
              <a:spcBef>
                <a:spcPts val="0"/>
              </a:spcBef>
              <a:buFont typeface="Wingdings" pitchFamily="2" charset="2"/>
              <a:buAutoNum type="arabicPeriod"/>
              <a:tabLst>
                <a:tab pos="8615363" algn="ctr"/>
              </a:tabLst>
            </a:pPr>
            <a:endParaRPr lang="cs-CZ" sz="2300" b="1" dirty="0"/>
          </a:p>
          <a:p>
            <a:pPr marL="973138" indent="-973138" eaLnBrk="1" hangingPunct="1">
              <a:lnSpc>
                <a:spcPct val="70000"/>
              </a:lnSpc>
              <a:spcBef>
                <a:spcPts val="0"/>
              </a:spcBef>
              <a:buFont typeface="Wingdings" pitchFamily="2" charset="2"/>
              <a:buNone/>
              <a:tabLst>
                <a:tab pos="8615363" algn="ctr"/>
              </a:tabLst>
            </a:pPr>
            <a:r>
              <a:rPr lang="cs-CZ" sz="2300" dirty="0"/>
              <a:t> </a:t>
            </a:r>
            <a:r>
              <a:rPr lang="en-US" sz="2300" b="1" dirty="0"/>
              <a:t>Study </a:t>
            </a:r>
            <a:r>
              <a:rPr lang="en-US" sz="2300" b="1" dirty="0" err="1"/>
              <a:t>organisation</a:t>
            </a:r>
            <a:r>
              <a:rPr lang="en-US" sz="2300" b="1" dirty="0"/>
              <a:t> and planning of a national dietary</a:t>
            </a:r>
            <a:r>
              <a:rPr lang="cs-CZ" sz="2300" b="1" dirty="0"/>
              <a:t> </a:t>
            </a:r>
            <a:r>
              <a:rPr lang="en-US" sz="2300" b="1" dirty="0"/>
              <a:t>survey</a:t>
            </a:r>
            <a:endParaRPr lang="cs-CZ" sz="2300" b="1" dirty="0"/>
          </a:p>
          <a:p>
            <a:pPr marL="973138" indent="-609600" eaLnBrk="1" hangingPunct="1">
              <a:lnSpc>
                <a:spcPct val="70000"/>
              </a:lnSpc>
              <a:spcBef>
                <a:spcPts val="0"/>
              </a:spcBef>
              <a:buFont typeface="Wingdings" pitchFamily="2" charset="2"/>
              <a:buNone/>
              <a:tabLst>
                <a:tab pos="8615363" algn="ctr"/>
              </a:tabLst>
            </a:pPr>
            <a:endParaRPr lang="cs-CZ" sz="2400" dirty="0"/>
          </a:p>
          <a:p>
            <a:pPr marL="973138" indent="-609600" eaLnBrk="1" hangingPunct="1">
              <a:lnSpc>
                <a:spcPct val="70000"/>
              </a:lnSpc>
              <a:spcBef>
                <a:spcPts val="0"/>
              </a:spcBef>
              <a:buFont typeface="Wingdings" pitchFamily="2" charset="2"/>
              <a:buAutoNum type="arabicPeriod"/>
              <a:tabLst>
                <a:tab pos="8615363" algn="ctr"/>
              </a:tabLst>
            </a:pPr>
            <a:r>
              <a:rPr lang="cs-CZ" sz="2400" dirty="0"/>
              <a:t>Výběr reprezentativního vzorku populace </a:t>
            </a:r>
          </a:p>
          <a:p>
            <a:pPr marL="973138" indent="-609600" eaLnBrk="1" hangingPunct="1">
              <a:lnSpc>
                <a:spcPct val="70000"/>
              </a:lnSpc>
              <a:spcBef>
                <a:spcPts val="0"/>
              </a:spcBef>
              <a:buFont typeface="Wingdings" pitchFamily="2" charset="2"/>
              <a:buAutoNum type="arabicPeriod"/>
              <a:tabLst>
                <a:tab pos="8615363" algn="ctr"/>
              </a:tabLst>
            </a:pPr>
            <a:endParaRPr lang="cs-CZ" sz="2400" dirty="0"/>
          </a:p>
          <a:p>
            <a:pPr marL="1373188" lvl="1" indent="-609600" eaLnBrk="1" hangingPunct="1">
              <a:lnSpc>
                <a:spcPct val="70000"/>
              </a:lnSpc>
              <a:spcBef>
                <a:spcPts val="0"/>
              </a:spcBef>
              <a:tabLst>
                <a:tab pos="8615363" algn="ctr"/>
              </a:tabLst>
            </a:pPr>
            <a:r>
              <a:rPr lang="cs-CZ" sz="2000" u="sng" dirty="0"/>
              <a:t>Nábor a míra účasti</a:t>
            </a:r>
          </a:p>
          <a:p>
            <a:pPr marL="973138" indent="-609600" eaLnBrk="1" hangingPunct="1">
              <a:lnSpc>
                <a:spcPct val="70000"/>
              </a:lnSpc>
              <a:spcBef>
                <a:spcPts val="0"/>
              </a:spcBef>
              <a:buFontTx/>
              <a:buNone/>
              <a:tabLst>
                <a:tab pos="8615363" algn="ctr"/>
              </a:tabLst>
            </a:pPr>
            <a:r>
              <a:rPr lang="cs-CZ" sz="2000" dirty="0"/>
              <a:t>	</a:t>
            </a:r>
          </a:p>
          <a:p>
            <a:pPr marL="973138" indent="-609600" eaLnBrk="1" hangingPunct="1">
              <a:lnSpc>
                <a:spcPct val="70000"/>
              </a:lnSpc>
              <a:spcBef>
                <a:spcPts val="0"/>
              </a:spcBef>
              <a:buFontTx/>
              <a:buAutoNum type="arabicPeriod" startAt="2"/>
              <a:tabLst>
                <a:tab pos="8615363" algn="ctr"/>
              </a:tabLst>
            </a:pPr>
            <a:r>
              <a:rPr lang="cs-CZ" sz="2400" dirty="0"/>
              <a:t>Metodika sběru dat o spotřebě potravin </a:t>
            </a:r>
          </a:p>
          <a:p>
            <a:pPr marL="973138" indent="-609600" eaLnBrk="1" hangingPunct="1">
              <a:lnSpc>
                <a:spcPct val="70000"/>
              </a:lnSpc>
              <a:spcBef>
                <a:spcPts val="0"/>
              </a:spcBef>
              <a:buFontTx/>
              <a:buNone/>
              <a:tabLst>
                <a:tab pos="8615363" algn="ctr"/>
              </a:tabLst>
            </a:pPr>
            <a:r>
              <a:rPr lang="cs-CZ" sz="2400" dirty="0"/>
              <a:t>	</a:t>
            </a:r>
            <a:endParaRPr lang="cs-CZ" sz="2000" dirty="0"/>
          </a:p>
          <a:p>
            <a:pPr marL="973138" indent="-609600" eaLnBrk="1" hangingPunct="1">
              <a:lnSpc>
                <a:spcPct val="70000"/>
              </a:lnSpc>
              <a:spcBef>
                <a:spcPts val="0"/>
              </a:spcBef>
              <a:buFontTx/>
              <a:buAutoNum type="arabicPeriod" startAt="3"/>
              <a:tabLst>
                <a:tab pos="8615363" algn="ctr"/>
              </a:tabLst>
            </a:pPr>
            <a:r>
              <a:rPr lang="cs-CZ" sz="2400" dirty="0"/>
              <a:t>Nástroje pro sběr dat o spotřebě potravin </a:t>
            </a:r>
          </a:p>
          <a:p>
            <a:pPr marL="973138" indent="-609600" eaLnBrk="1" hangingPunct="1">
              <a:lnSpc>
                <a:spcPct val="70000"/>
              </a:lnSpc>
              <a:spcBef>
                <a:spcPts val="0"/>
              </a:spcBef>
              <a:buFontTx/>
              <a:buNone/>
              <a:tabLst>
                <a:tab pos="8615363" algn="ctr"/>
              </a:tabLst>
            </a:pPr>
            <a:r>
              <a:rPr lang="cs-CZ" sz="2400" dirty="0"/>
              <a:t>	</a:t>
            </a:r>
          </a:p>
          <a:p>
            <a:pPr marL="973138" indent="-609600" eaLnBrk="1" hangingPunct="1">
              <a:lnSpc>
                <a:spcPct val="70000"/>
              </a:lnSpc>
              <a:spcBef>
                <a:spcPts val="0"/>
              </a:spcBef>
              <a:buFontTx/>
              <a:buAutoNum type="arabicPeriod" startAt="4"/>
              <a:tabLst>
                <a:tab pos="8615363" algn="ctr"/>
              </a:tabLst>
            </a:pPr>
            <a:r>
              <a:rPr lang="cs-CZ" sz="2400" dirty="0"/>
              <a:t>Sběr ostatních dat (mimo záznam spotřeby potravin)</a:t>
            </a:r>
          </a:p>
          <a:p>
            <a:pPr marL="973138" indent="-609600" eaLnBrk="1" hangingPunct="1">
              <a:lnSpc>
                <a:spcPct val="70000"/>
              </a:lnSpc>
              <a:spcBef>
                <a:spcPts val="0"/>
              </a:spcBef>
              <a:buFontTx/>
              <a:buNone/>
              <a:tabLst>
                <a:tab pos="8615363" algn="ctr"/>
              </a:tabLst>
            </a:pPr>
            <a:r>
              <a:rPr lang="cs-CZ" sz="2400" dirty="0"/>
              <a:t>	</a:t>
            </a:r>
            <a:endParaRPr lang="cs-CZ" sz="2000" dirty="0"/>
          </a:p>
          <a:p>
            <a:pPr marL="973138" indent="-609600" eaLnBrk="1" hangingPunct="1">
              <a:lnSpc>
                <a:spcPct val="70000"/>
              </a:lnSpc>
              <a:spcBef>
                <a:spcPts val="0"/>
              </a:spcBef>
              <a:buFontTx/>
              <a:buAutoNum type="arabicPeriod" startAt="5"/>
              <a:tabLst>
                <a:tab pos="8615363" algn="ctr"/>
              </a:tabLst>
            </a:pPr>
            <a:r>
              <a:rPr lang="cs-CZ" sz="2400" dirty="0"/>
              <a:t>Kontrola kvality dat</a:t>
            </a:r>
          </a:p>
          <a:p>
            <a:pPr marL="973138" indent="-609600" eaLnBrk="1" hangingPunct="1">
              <a:lnSpc>
                <a:spcPct val="90000"/>
              </a:lnSpc>
              <a:buFontTx/>
              <a:buNone/>
              <a:tabLst>
                <a:tab pos="8615363" algn="ctr"/>
              </a:tabLst>
            </a:pPr>
            <a:r>
              <a:rPr lang="cs-CZ" sz="1800" dirty="0"/>
              <a:t>	</a:t>
            </a:r>
            <a:endParaRPr lang="cs-CZ" sz="1600" dirty="0"/>
          </a:p>
        </p:txBody>
      </p:sp>
      <p:pic>
        <p:nvPicPr>
          <p:cNvPr id="22532" name="Picture 2"/>
          <p:cNvPicPr>
            <a:picLocks noChangeAspect="1" noChangeArrowheads="1"/>
          </p:cNvPicPr>
          <p:nvPr/>
        </p:nvPicPr>
        <p:blipFill>
          <a:blip r:embed="rId3" cstate="print"/>
          <a:srcRect b="43265"/>
          <a:stretch>
            <a:fillRect/>
          </a:stretch>
        </p:blipFill>
        <p:spPr bwMode="auto">
          <a:xfrm>
            <a:off x="395288" y="260350"/>
            <a:ext cx="8497887" cy="1152525"/>
          </a:xfrm>
          <a:prstGeom prst="rect">
            <a:avLst/>
          </a:prstGeom>
          <a:noFill/>
          <a:ln w="9525" algn="ctr">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r>
              <a:rPr lang="cs-CZ" sz="3600" b="1" dirty="0" err="1"/>
              <a:t>Recruitment</a:t>
            </a:r>
            <a:r>
              <a:rPr lang="cs-CZ" sz="3600" b="1" dirty="0"/>
              <a:t> and </a:t>
            </a:r>
            <a:r>
              <a:rPr lang="cs-CZ" sz="3600" b="1" dirty="0" err="1"/>
              <a:t>participation</a:t>
            </a:r>
            <a:r>
              <a:rPr lang="cs-CZ" sz="3600" b="1" dirty="0"/>
              <a:t> </a:t>
            </a:r>
            <a:r>
              <a:rPr lang="cs-CZ" sz="3600" b="1" dirty="0" err="1"/>
              <a:t>rate</a:t>
            </a:r>
            <a:endParaRPr lang="cs-CZ" sz="3600" dirty="0"/>
          </a:p>
        </p:txBody>
      </p:sp>
      <p:sp>
        <p:nvSpPr>
          <p:cNvPr id="23555" name="Zástupný symbol pro obsah 2"/>
          <p:cNvSpPr>
            <a:spLocks noGrp="1"/>
          </p:cNvSpPr>
          <p:nvPr>
            <p:ph idx="1"/>
          </p:nvPr>
        </p:nvSpPr>
        <p:spPr>
          <a:xfrm>
            <a:off x="457200" y="2060575"/>
            <a:ext cx="8362950" cy="3886200"/>
          </a:xfrm>
        </p:spPr>
        <p:txBody>
          <a:bodyPr/>
          <a:lstStyle/>
          <a:p>
            <a:r>
              <a:rPr lang="cs-CZ" dirty="0"/>
              <a:t>Snaha o co nejvyšší možnou účast oslovených (motivace odměnou)</a:t>
            </a:r>
          </a:p>
          <a:p>
            <a:r>
              <a:rPr lang="cs-CZ" dirty="0"/>
              <a:t>Metoda náboru: dopis-osobní/tel.kontakt 3x</a:t>
            </a:r>
          </a:p>
          <a:p>
            <a:r>
              <a:rPr lang="cs-CZ" dirty="0"/>
              <a:t>Informovaný souhlas</a:t>
            </a:r>
          </a:p>
          <a:p>
            <a:r>
              <a:rPr lang="cs-CZ" dirty="0"/>
              <a:t>Přesné kódování a definování účastníků (př. vhodný/nevhodný, plně/částečně participující, neparticipující)</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57200"/>
            <a:ext cx="8578850" cy="1371600"/>
          </a:xfrm>
        </p:spPr>
        <p:txBody>
          <a:bodyPr/>
          <a:lstStyle/>
          <a:p>
            <a:pPr eaLnBrk="1" hangingPunct="1"/>
            <a:r>
              <a:rPr lang="cs-CZ" sz="3600" b="1" dirty="0">
                <a:solidFill>
                  <a:srgbClr val="1C2C7A"/>
                </a:solidFill>
              </a:rPr>
              <a:t>PANCAKE </a:t>
            </a:r>
            <a:br>
              <a:rPr lang="cs-CZ" sz="3600" b="1" dirty="0">
                <a:solidFill>
                  <a:srgbClr val="1C2C7A"/>
                </a:solidFill>
              </a:rPr>
            </a:br>
            <a:r>
              <a:rPr lang="cs-CZ" sz="3200" b="1" dirty="0">
                <a:solidFill>
                  <a:srgbClr val="1C2C7A"/>
                </a:solidFill>
              </a:rPr>
              <a:t>2. </a:t>
            </a:r>
            <a:r>
              <a:rPr lang="cs-CZ" sz="3100" b="1" dirty="0">
                <a:solidFill>
                  <a:srgbClr val="1C2C7A"/>
                </a:solidFill>
              </a:rPr>
              <a:t>Metodika sběru dat o spotřebě potravin</a:t>
            </a:r>
            <a:r>
              <a:rPr lang="cs-CZ" sz="2800" b="1" dirty="0">
                <a:solidFill>
                  <a:srgbClr val="1C2C7A"/>
                </a:solidFill>
              </a:rPr>
              <a:t> </a:t>
            </a:r>
          </a:p>
        </p:txBody>
      </p:sp>
      <p:sp>
        <p:nvSpPr>
          <p:cNvPr id="24579" name="Rectangle 3"/>
          <p:cNvSpPr>
            <a:spLocks noGrp="1" noChangeArrowheads="1"/>
          </p:cNvSpPr>
          <p:nvPr>
            <p:ph type="body" sz="half" idx="1"/>
          </p:nvPr>
        </p:nvSpPr>
        <p:spPr>
          <a:xfrm>
            <a:off x="468313" y="1844675"/>
            <a:ext cx="8135937" cy="4464050"/>
          </a:xfrm>
          <a:solidFill>
            <a:schemeClr val="accent1">
              <a:alpha val="34901"/>
            </a:schemeClr>
          </a:solidFill>
        </p:spPr>
        <p:txBody>
          <a:bodyPr/>
          <a:lstStyle/>
          <a:p>
            <a:pPr marL="176213" indent="0" eaLnBrk="1" hangingPunct="1">
              <a:spcBef>
                <a:spcPts val="0"/>
              </a:spcBef>
              <a:buFontTx/>
              <a:buNone/>
              <a:tabLst>
                <a:tab pos="8615363" algn="ctr"/>
              </a:tabLst>
            </a:pPr>
            <a:r>
              <a:rPr lang="cs-CZ" sz="2000" dirty="0">
                <a:solidFill>
                  <a:srgbClr val="000000"/>
                </a:solidFill>
              </a:rPr>
              <a:t>Pro děti do 10 let je doporučena </a:t>
            </a:r>
            <a:r>
              <a:rPr lang="cs-CZ" sz="2000" b="1" u="sng" dirty="0">
                <a:solidFill>
                  <a:srgbClr val="FF0000"/>
                </a:solidFill>
              </a:rPr>
              <a:t>záznamová metoda</a:t>
            </a:r>
            <a:endParaRPr lang="cs-CZ" sz="2000" b="1" dirty="0">
              <a:solidFill>
                <a:srgbClr val="FF0000"/>
              </a:solidFill>
            </a:endParaRPr>
          </a:p>
          <a:p>
            <a:pPr marL="633413" indent="-457200" eaLnBrk="1" hangingPunct="1">
              <a:spcBef>
                <a:spcPts val="0"/>
              </a:spcBef>
              <a:buFontTx/>
              <a:buNone/>
              <a:tabLst>
                <a:tab pos="8615363" algn="ctr"/>
              </a:tabLst>
            </a:pPr>
            <a:r>
              <a:rPr lang="cs-CZ" sz="2000" dirty="0">
                <a:solidFill>
                  <a:srgbClr val="000000"/>
                </a:solidFill>
              </a:rPr>
              <a:t>Testovány:</a:t>
            </a:r>
          </a:p>
          <a:p>
            <a:pPr marL="633413" indent="-457200" eaLnBrk="1" hangingPunct="1">
              <a:spcBef>
                <a:spcPts val="0"/>
              </a:spcBef>
              <a:buFontTx/>
              <a:buNone/>
              <a:tabLst>
                <a:tab pos="8615363" algn="ctr"/>
              </a:tabLst>
            </a:pPr>
            <a:r>
              <a:rPr lang="cs-CZ" sz="2000" dirty="0">
                <a:solidFill>
                  <a:srgbClr val="000000"/>
                </a:solidFill>
              </a:rPr>
              <a:t>a) 3-denní záznam stravy*</a:t>
            </a:r>
          </a:p>
          <a:p>
            <a:pPr marL="633413" indent="-457200" eaLnBrk="1" hangingPunct="1">
              <a:spcBef>
                <a:spcPts val="0"/>
              </a:spcBef>
              <a:buFontTx/>
              <a:buNone/>
              <a:tabLst>
                <a:tab pos="8615363" algn="ctr"/>
              </a:tabLst>
            </a:pPr>
            <a:r>
              <a:rPr lang="cs-CZ" sz="2000" dirty="0">
                <a:solidFill>
                  <a:srgbClr val="000000"/>
                </a:solidFill>
              </a:rPr>
              <a:t>b) </a:t>
            </a:r>
            <a:r>
              <a:rPr lang="cs-CZ" sz="2000" b="1" dirty="0">
                <a:solidFill>
                  <a:srgbClr val="000000"/>
                </a:solidFill>
              </a:rPr>
              <a:t>2 x 24-h záznam s rozhovorem* </a:t>
            </a:r>
            <a:r>
              <a:rPr lang="cs-CZ" sz="2000" dirty="0">
                <a:solidFill>
                  <a:srgbClr val="000000"/>
                </a:solidFill>
              </a:rPr>
              <a:t>(rozestup min. 7 dnů)</a:t>
            </a:r>
          </a:p>
          <a:p>
            <a:pPr marL="715963" indent="-352425" eaLnBrk="1" hangingPunct="1">
              <a:spcBef>
                <a:spcPts val="0"/>
              </a:spcBef>
              <a:buNone/>
              <a:tabLst>
                <a:tab pos="8615363" algn="ctr"/>
              </a:tabLst>
            </a:pPr>
            <a:r>
              <a:rPr lang="cs-CZ" sz="2000" dirty="0">
                <a:solidFill>
                  <a:srgbClr val="000000"/>
                </a:solidFill>
              </a:rPr>
              <a:t>   = „</a:t>
            </a:r>
            <a:r>
              <a:rPr lang="en-US" sz="2000" i="1" dirty="0" err="1"/>
              <a:t>computerised</a:t>
            </a:r>
            <a:r>
              <a:rPr lang="en-US" sz="2000" i="1" dirty="0"/>
              <a:t> 24-hour recall interview</a:t>
            </a:r>
            <a:r>
              <a:rPr lang="cs-CZ" sz="2000" dirty="0"/>
              <a:t>“</a:t>
            </a:r>
          </a:p>
          <a:p>
            <a:pPr marL="715963" indent="-352425" eaLnBrk="1" hangingPunct="1">
              <a:spcBef>
                <a:spcPts val="0"/>
              </a:spcBef>
              <a:buNone/>
              <a:tabLst>
                <a:tab pos="8615363" algn="ctr"/>
              </a:tabLst>
            </a:pPr>
            <a:endParaRPr lang="cs-CZ" sz="900" dirty="0"/>
          </a:p>
          <a:p>
            <a:pPr marL="715963" indent="-352425" eaLnBrk="1" hangingPunct="1">
              <a:spcBef>
                <a:spcPts val="0"/>
              </a:spcBef>
              <a:buFont typeface="Arial" pitchFamily="34" charset="0"/>
              <a:buChar char="•"/>
              <a:tabLst>
                <a:tab pos="8615363" algn="ctr"/>
              </a:tabLst>
            </a:pPr>
            <a:r>
              <a:rPr lang="cs-CZ" sz="2000" dirty="0"/>
              <a:t>Své vlastní záznamy vedly rovněž kojící matky</a:t>
            </a:r>
          </a:p>
          <a:p>
            <a:pPr marL="715963" indent="-352425" eaLnBrk="1" hangingPunct="1">
              <a:spcBef>
                <a:spcPts val="0"/>
              </a:spcBef>
              <a:buFont typeface="Arial" pitchFamily="34" charset="0"/>
              <a:buChar char="•"/>
              <a:tabLst>
                <a:tab pos="8615363" algn="ctr"/>
              </a:tabLst>
            </a:pPr>
            <a:r>
              <a:rPr lang="cs-CZ" sz="2000" dirty="0">
                <a:solidFill>
                  <a:srgbClr val="000000"/>
                </a:solidFill>
              </a:rPr>
              <a:t>Záznamy doplněny frekvenčním dotazníkem (méně často konzumované potraviny), užívání doplňků str.</a:t>
            </a:r>
          </a:p>
          <a:p>
            <a:pPr marL="715963" indent="-352425" eaLnBrk="1" hangingPunct="1">
              <a:spcBef>
                <a:spcPts val="0"/>
              </a:spcBef>
              <a:buFont typeface="Arial" pitchFamily="34" charset="0"/>
              <a:buChar char="•"/>
              <a:tabLst>
                <a:tab pos="8615363" algn="ctr"/>
              </a:tabLst>
            </a:pPr>
            <a:r>
              <a:rPr lang="cs-CZ" sz="2000" dirty="0"/>
              <a:t>Přiděleny kombinace dnů (zastoupeny pracovní i víkendové dny)</a:t>
            </a:r>
          </a:p>
          <a:p>
            <a:pPr marL="715963" indent="-352425" eaLnBrk="1" hangingPunct="1">
              <a:spcBef>
                <a:spcPts val="0"/>
              </a:spcBef>
              <a:buFont typeface="Arial" pitchFamily="34" charset="0"/>
              <a:buChar char="•"/>
              <a:tabLst>
                <a:tab pos="8615363" algn="ctr"/>
              </a:tabLst>
            </a:pPr>
            <a:r>
              <a:rPr lang="cs-CZ" sz="2000" dirty="0"/>
              <a:t>Správně - časové rozložení sběru dat do všech ročních období</a:t>
            </a:r>
          </a:p>
        </p:txBody>
      </p:sp>
      <p:sp>
        <p:nvSpPr>
          <p:cNvPr id="4" name="TextovéPole 3"/>
          <p:cNvSpPr txBox="1"/>
          <p:nvPr/>
        </p:nvSpPr>
        <p:spPr>
          <a:xfrm>
            <a:off x="428596" y="6429396"/>
            <a:ext cx="6715172" cy="369332"/>
          </a:xfrm>
          <a:prstGeom prst="rect">
            <a:avLst/>
          </a:prstGeom>
          <a:noFill/>
        </p:spPr>
        <p:txBody>
          <a:bodyPr wrap="square" rtlCol="0">
            <a:spAutoFit/>
          </a:bodyPr>
          <a:lstStyle/>
          <a:p>
            <a:r>
              <a:rPr lang="cs-CZ" dirty="0"/>
              <a:t>*asistovaný = vyplněný dospělou osobou pečující o dítě</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5288" y="457200"/>
            <a:ext cx="8640762" cy="1371600"/>
          </a:xfrm>
        </p:spPr>
        <p:txBody>
          <a:bodyPr/>
          <a:lstStyle/>
          <a:p>
            <a:pPr eaLnBrk="1" hangingPunct="1"/>
            <a:r>
              <a:rPr lang="cs-CZ" sz="3600" b="1">
                <a:solidFill>
                  <a:srgbClr val="1C2C7A"/>
                </a:solidFill>
              </a:rPr>
              <a:t>PANCAKE </a:t>
            </a:r>
            <a:br>
              <a:rPr lang="cs-CZ" sz="3600" b="1">
                <a:solidFill>
                  <a:srgbClr val="1C2C7A"/>
                </a:solidFill>
              </a:rPr>
            </a:br>
            <a:r>
              <a:rPr lang="cs-CZ" sz="3200" b="1">
                <a:solidFill>
                  <a:srgbClr val="1C2C7A"/>
                </a:solidFill>
              </a:rPr>
              <a:t>2. </a:t>
            </a:r>
            <a:r>
              <a:rPr lang="cs-CZ" sz="3100" b="1">
                <a:solidFill>
                  <a:srgbClr val="1C2C7A"/>
                </a:solidFill>
              </a:rPr>
              <a:t>Metodika sběru dat o spotřebě potravin</a:t>
            </a:r>
            <a:r>
              <a:rPr lang="cs-CZ" sz="2800" b="1">
                <a:solidFill>
                  <a:srgbClr val="1C2C7A"/>
                </a:solidFill>
              </a:rPr>
              <a:t> </a:t>
            </a:r>
          </a:p>
        </p:txBody>
      </p:sp>
      <p:sp>
        <p:nvSpPr>
          <p:cNvPr id="25603" name="Text Box 5"/>
          <p:cNvSpPr txBox="1">
            <a:spLocks noChangeArrowheads="1"/>
          </p:cNvSpPr>
          <p:nvPr/>
        </p:nvSpPr>
        <p:spPr bwMode="auto">
          <a:xfrm>
            <a:off x="3563938" y="2420938"/>
            <a:ext cx="1943100" cy="366712"/>
          </a:xfrm>
          <a:prstGeom prst="rect">
            <a:avLst/>
          </a:prstGeom>
          <a:noFill/>
          <a:ln w="9525" algn="ctr">
            <a:noFill/>
            <a:miter lim="800000"/>
            <a:headEnd/>
            <a:tailEnd/>
          </a:ln>
        </p:spPr>
        <p:txBody>
          <a:bodyPr lIns="90000" tIns="46800" rIns="90000" bIns="46800">
            <a:spAutoFit/>
          </a:bodyPr>
          <a:lstStyle/>
          <a:p>
            <a:endParaRPr lang="cs-CZ"/>
          </a:p>
        </p:txBody>
      </p:sp>
      <p:sp>
        <p:nvSpPr>
          <p:cNvPr id="25604" name="Text Box 6"/>
          <p:cNvSpPr txBox="1">
            <a:spLocks noChangeArrowheads="1"/>
          </p:cNvSpPr>
          <p:nvPr/>
        </p:nvSpPr>
        <p:spPr bwMode="auto">
          <a:xfrm>
            <a:off x="3132138" y="2133600"/>
            <a:ext cx="2809875" cy="641350"/>
          </a:xfrm>
          <a:prstGeom prst="rect">
            <a:avLst/>
          </a:prstGeom>
          <a:solidFill>
            <a:srgbClr val="FFFFFF">
              <a:alpha val="34901"/>
            </a:srgbClr>
          </a:solidFill>
          <a:ln w="9525" algn="ctr">
            <a:noFill/>
            <a:miter lim="800000"/>
            <a:headEnd/>
            <a:tailEnd/>
          </a:ln>
        </p:spPr>
        <p:txBody>
          <a:bodyPr lIns="90000" tIns="46800" rIns="90000" bIns="46800">
            <a:spAutoFit/>
          </a:bodyPr>
          <a:lstStyle/>
          <a:p>
            <a:r>
              <a:rPr lang="cs-CZ">
                <a:solidFill>
                  <a:srgbClr val="000000"/>
                </a:solidFill>
              </a:rPr>
              <a:t>2010 – Příprava materiálů</a:t>
            </a:r>
          </a:p>
          <a:p>
            <a:r>
              <a:rPr lang="cs-CZ">
                <a:solidFill>
                  <a:srgbClr val="000000"/>
                </a:solidFill>
              </a:rPr>
              <a:t>2011 – Sběr dat</a:t>
            </a:r>
          </a:p>
        </p:txBody>
      </p:sp>
      <p:sp>
        <p:nvSpPr>
          <p:cNvPr id="25605" name="Text Box 24"/>
          <p:cNvSpPr>
            <a:spLocks noGrp="1" noChangeArrowheads="1"/>
          </p:cNvSpPr>
          <p:nvPr>
            <p:ph type="body" idx="1"/>
          </p:nvPr>
        </p:nvSpPr>
        <p:spPr>
          <a:xfrm>
            <a:off x="1403350" y="3284538"/>
            <a:ext cx="2447925" cy="1150937"/>
          </a:xfrm>
          <a:solidFill>
            <a:schemeClr val="accent1">
              <a:alpha val="34901"/>
            </a:schemeClr>
          </a:solidFill>
        </p:spPr>
        <p:txBody>
          <a:bodyPr/>
          <a:lstStyle/>
          <a:p>
            <a:pPr eaLnBrk="1" hangingPunct="1">
              <a:lnSpc>
                <a:spcPct val="90000"/>
              </a:lnSpc>
              <a:buFont typeface="Wingdings" pitchFamily="2" charset="2"/>
              <a:buNone/>
            </a:pPr>
            <a:r>
              <a:rPr lang="cs-CZ" sz="2400" u="sng"/>
              <a:t>leden – březen</a:t>
            </a:r>
          </a:p>
          <a:p>
            <a:pPr eaLnBrk="1" hangingPunct="1">
              <a:lnSpc>
                <a:spcPct val="90000"/>
              </a:lnSpc>
              <a:buFont typeface="Wingdings" pitchFamily="2" charset="2"/>
              <a:buNone/>
            </a:pPr>
            <a:r>
              <a:rPr lang="cs-CZ" sz="2400" b="1"/>
              <a:t>3 D Studie</a:t>
            </a:r>
          </a:p>
          <a:p>
            <a:pPr eaLnBrk="1" hangingPunct="1">
              <a:lnSpc>
                <a:spcPct val="90000"/>
              </a:lnSpc>
              <a:buFont typeface="Wingdings" pitchFamily="2" charset="2"/>
              <a:buNone/>
            </a:pPr>
            <a:r>
              <a:rPr lang="cs-CZ" sz="2000" b="1">
                <a:solidFill>
                  <a:srgbClr val="FF6600"/>
                </a:solidFill>
              </a:rPr>
              <a:t>3denní záznam</a:t>
            </a:r>
            <a:endParaRPr lang="cs-CZ" sz="2000"/>
          </a:p>
        </p:txBody>
      </p:sp>
      <p:sp>
        <p:nvSpPr>
          <p:cNvPr id="25606" name="Text Box 25"/>
          <p:cNvSpPr txBox="1">
            <a:spLocks noChangeArrowheads="1"/>
          </p:cNvSpPr>
          <p:nvPr/>
        </p:nvSpPr>
        <p:spPr bwMode="auto">
          <a:xfrm>
            <a:off x="4787900" y="3213100"/>
            <a:ext cx="2879725" cy="1230313"/>
          </a:xfrm>
          <a:prstGeom prst="rect">
            <a:avLst/>
          </a:prstGeom>
          <a:solidFill>
            <a:schemeClr val="accent1">
              <a:alpha val="34901"/>
            </a:schemeClr>
          </a:solidFill>
          <a:ln w="9525" algn="ctr">
            <a:noFill/>
            <a:miter lim="800000"/>
            <a:headEnd/>
            <a:tailEnd/>
          </a:ln>
        </p:spPr>
        <p:txBody>
          <a:bodyPr lIns="90000" tIns="46800" rIns="90000" bIns="46800">
            <a:spAutoFit/>
          </a:bodyPr>
          <a:lstStyle/>
          <a:p>
            <a:pPr marL="342900" indent="-342900">
              <a:lnSpc>
                <a:spcPct val="110000"/>
              </a:lnSpc>
            </a:pPr>
            <a:r>
              <a:rPr lang="cs-CZ" sz="2400" u="sng">
                <a:solidFill>
                  <a:srgbClr val="000000"/>
                </a:solidFill>
              </a:rPr>
              <a:t>duben – červenec</a:t>
            </a:r>
          </a:p>
          <a:p>
            <a:pPr marL="342900" indent="-342900">
              <a:lnSpc>
                <a:spcPct val="110000"/>
              </a:lnSpc>
            </a:pPr>
            <a:r>
              <a:rPr lang="cs-CZ" sz="2400" b="1">
                <a:solidFill>
                  <a:srgbClr val="000000"/>
                </a:solidFill>
              </a:rPr>
              <a:t>2 x 1D Studie</a:t>
            </a:r>
          </a:p>
          <a:p>
            <a:pPr marL="342900" indent="-342900">
              <a:lnSpc>
                <a:spcPct val="110000"/>
              </a:lnSpc>
            </a:pPr>
            <a:r>
              <a:rPr lang="cs-CZ" sz="2000" b="1">
                <a:solidFill>
                  <a:srgbClr val="FF6600"/>
                </a:solidFill>
              </a:rPr>
              <a:t>2 x 1denní as. recally</a:t>
            </a:r>
            <a:endParaRPr lang="cs-CZ" sz="2000">
              <a:solidFill>
                <a:srgbClr val="000000"/>
              </a:solidFill>
            </a:endParaRPr>
          </a:p>
        </p:txBody>
      </p:sp>
      <p:sp>
        <p:nvSpPr>
          <p:cNvPr id="25607" name="AutoShape 35"/>
          <p:cNvSpPr>
            <a:spLocks noChangeArrowheads="1"/>
          </p:cNvSpPr>
          <p:nvPr/>
        </p:nvSpPr>
        <p:spPr bwMode="auto">
          <a:xfrm>
            <a:off x="2195513" y="4508500"/>
            <a:ext cx="215900" cy="503238"/>
          </a:xfrm>
          <a:prstGeom prst="downArrow">
            <a:avLst>
              <a:gd name="adj1" fmla="val 50000"/>
              <a:gd name="adj2" fmla="val 58272"/>
            </a:avLst>
          </a:prstGeom>
          <a:solidFill>
            <a:srgbClr val="33CCCC">
              <a:alpha val="50195"/>
            </a:srgbClr>
          </a:solidFill>
          <a:ln w="9525" algn="ctr">
            <a:solidFill>
              <a:schemeClr val="bg1"/>
            </a:solidFill>
            <a:miter lim="800000"/>
            <a:headEnd/>
            <a:tailEnd/>
          </a:ln>
        </p:spPr>
        <p:txBody>
          <a:bodyPr wrap="none" lIns="90000" tIns="46800" rIns="90000" bIns="46800" anchor="ctr"/>
          <a:lstStyle/>
          <a:p>
            <a:pPr>
              <a:spcBef>
                <a:spcPct val="20000"/>
              </a:spcBef>
            </a:pPr>
            <a:endParaRPr lang="cs-CZ" sz="3200"/>
          </a:p>
        </p:txBody>
      </p:sp>
      <p:sp>
        <p:nvSpPr>
          <p:cNvPr id="25608" name="AutoShape 35"/>
          <p:cNvSpPr>
            <a:spLocks noChangeArrowheads="1"/>
          </p:cNvSpPr>
          <p:nvPr/>
        </p:nvSpPr>
        <p:spPr bwMode="auto">
          <a:xfrm>
            <a:off x="5795963" y="4508500"/>
            <a:ext cx="215900" cy="503238"/>
          </a:xfrm>
          <a:prstGeom prst="downArrow">
            <a:avLst>
              <a:gd name="adj1" fmla="val 50000"/>
              <a:gd name="adj2" fmla="val 58272"/>
            </a:avLst>
          </a:prstGeom>
          <a:solidFill>
            <a:srgbClr val="33CCCC">
              <a:alpha val="50195"/>
            </a:srgbClr>
          </a:solidFill>
          <a:ln w="9525" algn="ctr">
            <a:solidFill>
              <a:schemeClr val="bg1"/>
            </a:solidFill>
            <a:miter lim="800000"/>
            <a:headEnd/>
            <a:tailEnd/>
          </a:ln>
        </p:spPr>
        <p:txBody>
          <a:bodyPr wrap="none" lIns="90000" tIns="46800" rIns="90000" bIns="46800" anchor="ctr"/>
          <a:lstStyle/>
          <a:p>
            <a:pPr>
              <a:spcBef>
                <a:spcPct val="20000"/>
              </a:spcBef>
            </a:pPr>
            <a:endParaRPr lang="cs-CZ" sz="3200"/>
          </a:p>
        </p:txBody>
      </p:sp>
      <p:sp>
        <p:nvSpPr>
          <p:cNvPr id="25609" name="Text Box 26"/>
          <p:cNvSpPr txBox="1">
            <a:spLocks noChangeArrowheads="1"/>
          </p:cNvSpPr>
          <p:nvPr/>
        </p:nvSpPr>
        <p:spPr bwMode="auto">
          <a:xfrm>
            <a:off x="1692275" y="5013325"/>
            <a:ext cx="1657350" cy="671513"/>
          </a:xfrm>
          <a:prstGeom prst="rect">
            <a:avLst/>
          </a:prstGeom>
          <a:solidFill>
            <a:schemeClr val="accent1">
              <a:alpha val="34901"/>
            </a:schemeClr>
          </a:solidFill>
          <a:ln w="9525" algn="ctr">
            <a:noFill/>
            <a:miter lim="800000"/>
            <a:headEnd/>
            <a:tailEnd/>
          </a:ln>
        </p:spPr>
        <p:txBody>
          <a:bodyPr lIns="90000" tIns="46800" rIns="90000" bIns="46800">
            <a:spAutoFit/>
          </a:bodyPr>
          <a:lstStyle/>
          <a:p>
            <a:pPr marL="342900" indent="-342900">
              <a:lnSpc>
                <a:spcPct val="90000"/>
              </a:lnSpc>
              <a:spcBef>
                <a:spcPct val="10000"/>
              </a:spcBef>
            </a:pPr>
            <a:r>
              <a:rPr lang="cs-CZ" sz="2000"/>
              <a:t>	</a:t>
            </a:r>
            <a:r>
              <a:rPr lang="cs-CZ" sz="2000">
                <a:solidFill>
                  <a:srgbClr val="000000"/>
                </a:solidFill>
              </a:rPr>
              <a:t>96 </a:t>
            </a:r>
          </a:p>
          <a:p>
            <a:pPr marL="342900" indent="-342900">
              <a:lnSpc>
                <a:spcPct val="90000"/>
              </a:lnSpc>
              <a:spcBef>
                <a:spcPct val="10000"/>
              </a:spcBef>
            </a:pPr>
            <a:r>
              <a:rPr lang="cs-CZ" sz="2000">
                <a:solidFill>
                  <a:srgbClr val="000000"/>
                </a:solidFill>
              </a:rPr>
              <a:t>respondentů</a:t>
            </a:r>
          </a:p>
        </p:txBody>
      </p:sp>
      <p:sp>
        <p:nvSpPr>
          <p:cNvPr id="25610" name="Text Box 26"/>
          <p:cNvSpPr txBox="1">
            <a:spLocks noChangeArrowheads="1"/>
          </p:cNvSpPr>
          <p:nvPr/>
        </p:nvSpPr>
        <p:spPr bwMode="auto">
          <a:xfrm>
            <a:off x="5292725" y="5013325"/>
            <a:ext cx="1655763" cy="671513"/>
          </a:xfrm>
          <a:prstGeom prst="rect">
            <a:avLst/>
          </a:prstGeom>
          <a:solidFill>
            <a:schemeClr val="accent1">
              <a:alpha val="34901"/>
            </a:schemeClr>
          </a:solidFill>
          <a:ln w="9525" algn="ctr">
            <a:noFill/>
            <a:miter lim="800000"/>
            <a:headEnd/>
            <a:tailEnd/>
          </a:ln>
        </p:spPr>
        <p:txBody>
          <a:bodyPr lIns="90000" tIns="46800" rIns="90000" bIns="46800">
            <a:spAutoFit/>
          </a:bodyPr>
          <a:lstStyle/>
          <a:p>
            <a:pPr marL="342900" indent="-342900">
              <a:lnSpc>
                <a:spcPct val="90000"/>
              </a:lnSpc>
              <a:spcBef>
                <a:spcPct val="10000"/>
              </a:spcBef>
            </a:pPr>
            <a:r>
              <a:rPr lang="cs-CZ" sz="2000"/>
              <a:t>	</a:t>
            </a:r>
            <a:r>
              <a:rPr lang="cs-CZ" sz="2000">
                <a:solidFill>
                  <a:srgbClr val="000000"/>
                </a:solidFill>
              </a:rPr>
              <a:t>96 </a:t>
            </a:r>
          </a:p>
          <a:p>
            <a:pPr marL="342900" indent="-342900">
              <a:lnSpc>
                <a:spcPct val="90000"/>
              </a:lnSpc>
              <a:spcBef>
                <a:spcPct val="10000"/>
              </a:spcBef>
            </a:pPr>
            <a:r>
              <a:rPr lang="cs-CZ" sz="2000">
                <a:solidFill>
                  <a:srgbClr val="000000"/>
                </a:solidFill>
              </a:rPr>
              <a:t>respondentů</a:t>
            </a:r>
          </a:p>
        </p:txBody>
      </p:sp>
      <p:sp>
        <p:nvSpPr>
          <p:cNvPr id="25611" name="Text Box 28"/>
          <p:cNvSpPr txBox="1">
            <a:spLocks noChangeArrowheads="1"/>
          </p:cNvSpPr>
          <p:nvPr/>
        </p:nvSpPr>
        <p:spPr bwMode="auto">
          <a:xfrm>
            <a:off x="1835150" y="5661025"/>
            <a:ext cx="1512888" cy="639763"/>
          </a:xfrm>
          <a:prstGeom prst="rect">
            <a:avLst/>
          </a:prstGeom>
          <a:solidFill>
            <a:srgbClr val="FFFFFF">
              <a:alpha val="34901"/>
            </a:srgbClr>
          </a:solidFill>
          <a:ln w="9525" algn="ctr">
            <a:noFill/>
            <a:miter lim="800000"/>
            <a:headEnd/>
            <a:tailEnd/>
          </a:ln>
        </p:spPr>
        <p:txBody>
          <a:bodyPr lIns="90000" tIns="46800" rIns="90000" bIns="46800">
            <a:spAutoFit/>
          </a:bodyPr>
          <a:lstStyle/>
          <a:p>
            <a:pPr marL="342900" indent="-342900"/>
            <a:r>
              <a:rPr lang="cs-CZ" sz="1200">
                <a:solidFill>
                  <a:srgbClr val="000000"/>
                </a:solidFill>
              </a:rPr>
              <a:t>32 kojenců</a:t>
            </a:r>
          </a:p>
          <a:p>
            <a:pPr marL="342900" indent="-342900"/>
            <a:r>
              <a:rPr lang="cs-CZ" sz="1200">
                <a:solidFill>
                  <a:srgbClr val="000000"/>
                </a:solidFill>
              </a:rPr>
              <a:t>32 batolat</a:t>
            </a:r>
          </a:p>
          <a:p>
            <a:pPr marL="342900" indent="-342900"/>
            <a:r>
              <a:rPr lang="cs-CZ" sz="1200">
                <a:solidFill>
                  <a:srgbClr val="000000"/>
                </a:solidFill>
              </a:rPr>
              <a:t>32 dětí</a:t>
            </a:r>
          </a:p>
        </p:txBody>
      </p:sp>
      <p:sp>
        <p:nvSpPr>
          <p:cNvPr id="25612" name="Text Box 28"/>
          <p:cNvSpPr txBox="1">
            <a:spLocks noChangeArrowheads="1"/>
          </p:cNvSpPr>
          <p:nvPr/>
        </p:nvSpPr>
        <p:spPr bwMode="auto">
          <a:xfrm>
            <a:off x="5508625" y="5661025"/>
            <a:ext cx="1512888" cy="639763"/>
          </a:xfrm>
          <a:prstGeom prst="rect">
            <a:avLst/>
          </a:prstGeom>
          <a:solidFill>
            <a:srgbClr val="FFFFFF">
              <a:alpha val="34901"/>
            </a:srgbClr>
          </a:solidFill>
          <a:ln w="9525" algn="ctr">
            <a:noFill/>
            <a:miter lim="800000"/>
            <a:headEnd/>
            <a:tailEnd/>
          </a:ln>
        </p:spPr>
        <p:txBody>
          <a:bodyPr lIns="90000" tIns="46800" rIns="90000" bIns="46800">
            <a:spAutoFit/>
          </a:bodyPr>
          <a:lstStyle/>
          <a:p>
            <a:pPr marL="342900" indent="-342900"/>
            <a:r>
              <a:rPr lang="cs-CZ" sz="1200">
                <a:solidFill>
                  <a:srgbClr val="000000"/>
                </a:solidFill>
              </a:rPr>
              <a:t>32 kojenců</a:t>
            </a:r>
          </a:p>
          <a:p>
            <a:pPr marL="342900" indent="-342900"/>
            <a:r>
              <a:rPr lang="cs-CZ" sz="1200">
                <a:solidFill>
                  <a:srgbClr val="000000"/>
                </a:solidFill>
              </a:rPr>
              <a:t>32 batolat</a:t>
            </a:r>
          </a:p>
          <a:p>
            <a:pPr marL="342900" indent="-342900"/>
            <a:r>
              <a:rPr lang="cs-CZ" sz="1200">
                <a:solidFill>
                  <a:srgbClr val="000000"/>
                </a:solidFill>
              </a:rPr>
              <a:t>32 dětí</a:t>
            </a:r>
          </a:p>
        </p:txBody>
      </p:sp>
      <p:sp>
        <p:nvSpPr>
          <p:cNvPr id="25613" name="Line 32"/>
          <p:cNvSpPr>
            <a:spLocks noChangeShapeType="1"/>
          </p:cNvSpPr>
          <p:nvPr/>
        </p:nvSpPr>
        <p:spPr bwMode="auto">
          <a:xfrm flipH="1">
            <a:off x="2771775" y="2781300"/>
            <a:ext cx="1079500" cy="360363"/>
          </a:xfrm>
          <a:prstGeom prst="line">
            <a:avLst/>
          </a:prstGeom>
          <a:noFill/>
          <a:ln w="22225">
            <a:solidFill>
              <a:schemeClr val="tx1"/>
            </a:solidFill>
            <a:round/>
            <a:headEnd/>
            <a:tailEnd/>
          </a:ln>
        </p:spPr>
        <p:txBody>
          <a:bodyPr lIns="90000" tIns="46800" rIns="90000" bIns="46800"/>
          <a:lstStyle/>
          <a:p>
            <a:endParaRPr lang="cs-CZ"/>
          </a:p>
        </p:txBody>
      </p:sp>
      <p:sp>
        <p:nvSpPr>
          <p:cNvPr id="25614" name="Line 33"/>
          <p:cNvSpPr>
            <a:spLocks noChangeShapeType="1"/>
          </p:cNvSpPr>
          <p:nvPr/>
        </p:nvSpPr>
        <p:spPr bwMode="auto">
          <a:xfrm>
            <a:off x="4140200" y="2781300"/>
            <a:ext cx="1081088" cy="360363"/>
          </a:xfrm>
          <a:prstGeom prst="line">
            <a:avLst/>
          </a:prstGeom>
          <a:noFill/>
          <a:ln w="22225">
            <a:solidFill>
              <a:schemeClr val="tx1"/>
            </a:solidFill>
            <a:round/>
            <a:headEnd/>
            <a:tailEnd/>
          </a:ln>
        </p:spPr>
        <p:txBody>
          <a:bodyPr lIns="90000" tIns="46800" rIns="90000" bIns="46800"/>
          <a:lstStyle/>
          <a:p>
            <a:endParaRPr lang="cs-CZ"/>
          </a:p>
        </p:txBody>
      </p:sp>
      <p:sp>
        <p:nvSpPr>
          <p:cNvPr id="25615" name="Text Box 22"/>
          <p:cNvSpPr txBox="1">
            <a:spLocks noChangeArrowheads="1"/>
          </p:cNvSpPr>
          <p:nvPr/>
        </p:nvSpPr>
        <p:spPr bwMode="auto">
          <a:xfrm>
            <a:off x="755650" y="1916113"/>
            <a:ext cx="7345363" cy="366712"/>
          </a:xfrm>
          <a:prstGeom prst="rect">
            <a:avLst/>
          </a:prstGeom>
          <a:noFill/>
          <a:ln w="9525" algn="ctr">
            <a:noFill/>
            <a:miter lim="800000"/>
            <a:headEnd/>
            <a:tailEnd/>
          </a:ln>
        </p:spPr>
        <p:txBody>
          <a:bodyPr lIns="90000" tIns="46800" rIns="90000" bIns="46800">
            <a:spAutoFit/>
          </a:bodyPr>
          <a:lstStyle/>
          <a:p>
            <a:pPr>
              <a:spcBef>
                <a:spcPct val="50000"/>
              </a:spcBef>
            </a:pPr>
            <a:endParaRPr lang="cs-CZ"/>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57200"/>
            <a:ext cx="8578850" cy="1371600"/>
          </a:xfrm>
        </p:spPr>
        <p:txBody>
          <a:bodyPr/>
          <a:lstStyle/>
          <a:p>
            <a:pPr eaLnBrk="1" hangingPunct="1"/>
            <a:r>
              <a:rPr lang="cs-CZ" sz="3600" b="1" dirty="0">
                <a:solidFill>
                  <a:srgbClr val="1C2C7A"/>
                </a:solidFill>
              </a:rPr>
              <a:t>PANCAKE </a:t>
            </a:r>
            <a:br>
              <a:rPr lang="cs-CZ" sz="3600" b="1" dirty="0">
                <a:solidFill>
                  <a:srgbClr val="1C2C7A"/>
                </a:solidFill>
              </a:rPr>
            </a:br>
            <a:r>
              <a:rPr lang="cs-CZ" sz="3200" b="1" dirty="0">
                <a:solidFill>
                  <a:srgbClr val="1C2C7A"/>
                </a:solidFill>
              </a:rPr>
              <a:t>2. </a:t>
            </a:r>
            <a:r>
              <a:rPr lang="cs-CZ" sz="3100" b="1" dirty="0">
                <a:solidFill>
                  <a:srgbClr val="1C2C7A"/>
                </a:solidFill>
              </a:rPr>
              <a:t>Metodika sběru dat o spotřebě potravin</a:t>
            </a:r>
            <a:r>
              <a:rPr lang="cs-CZ" sz="2800" b="1" dirty="0">
                <a:solidFill>
                  <a:srgbClr val="1C2C7A"/>
                </a:solidFill>
              </a:rPr>
              <a:t> </a:t>
            </a:r>
          </a:p>
        </p:txBody>
      </p:sp>
      <p:sp>
        <p:nvSpPr>
          <p:cNvPr id="27651" name="Rectangle 3"/>
          <p:cNvSpPr>
            <a:spLocks noGrp="1" noChangeArrowheads="1"/>
          </p:cNvSpPr>
          <p:nvPr>
            <p:ph type="body" sz="half" idx="1"/>
          </p:nvPr>
        </p:nvSpPr>
        <p:spPr>
          <a:xfrm>
            <a:off x="468313" y="1844675"/>
            <a:ext cx="8135937" cy="4464050"/>
          </a:xfrm>
          <a:solidFill>
            <a:schemeClr val="accent1">
              <a:alpha val="34901"/>
            </a:schemeClr>
          </a:solidFill>
        </p:spPr>
        <p:txBody>
          <a:bodyPr/>
          <a:lstStyle/>
          <a:p>
            <a:pPr marL="715963" indent="-352425" eaLnBrk="1" hangingPunct="1">
              <a:buFontTx/>
              <a:buNone/>
              <a:tabLst>
                <a:tab pos="8615363" algn="ctr"/>
              </a:tabLst>
            </a:pPr>
            <a:r>
              <a:rPr lang="cs-CZ" sz="2400" b="1" dirty="0"/>
              <a:t>Určování množství zkonzumovaných potravin</a:t>
            </a:r>
          </a:p>
          <a:p>
            <a:pPr marL="715963" indent="-352425" eaLnBrk="1" hangingPunct="1">
              <a:buFont typeface="Wingdings" pitchFamily="2" charset="2"/>
              <a:buNone/>
              <a:tabLst>
                <a:tab pos="8615363" algn="ctr"/>
              </a:tabLst>
            </a:pPr>
            <a:r>
              <a:rPr lang="cs-CZ" sz="2400" dirty="0"/>
              <a:t>Neexistuje jeden „zlatý standard“ – nutno uzpůsobit zemi a věku respondentů, testovaný/validovaný nástroj; ideálně paralelně kombinovat více metod:</a:t>
            </a:r>
          </a:p>
          <a:p>
            <a:pPr marL="715963" indent="-352425" eaLnBrk="1" hangingPunct="1">
              <a:buFontTx/>
              <a:buChar char="•"/>
              <a:tabLst>
                <a:tab pos="8615363" algn="ctr"/>
              </a:tabLst>
            </a:pPr>
            <a:r>
              <a:rPr lang="cs-CZ" sz="2000" u="sng" dirty="0"/>
              <a:t>Vážení</a:t>
            </a:r>
            <a:r>
              <a:rPr lang="cs-CZ" sz="2000" dirty="0"/>
              <a:t> – je přesné, ale poměrně vyčerpávající pro respondenta; ne vždy jsou k dispozici váhy (stravování mimo domov)</a:t>
            </a:r>
            <a:endParaRPr lang="cs-CZ" sz="2800" dirty="0"/>
          </a:p>
          <a:p>
            <a:pPr marL="715963" indent="-352425" eaLnBrk="1" hangingPunct="1">
              <a:buFontTx/>
              <a:buChar char="•"/>
              <a:tabLst>
                <a:tab pos="8615363" algn="ctr"/>
              </a:tabLst>
            </a:pPr>
            <a:r>
              <a:rPr lang="cs-CZ" sz="2000" u="sng" dirty="0"/>
              <a:t>Domácí odměrky  </a:t>
            </a:r>
            <a:r>
              <a:rPr lang="cs-CZ" sz="2000" dirty="0"/>
              <a:t>- lžička, hrneček, </a:t>
            </a:r>
            <a:r>
              <a:rPr lang="cs-CZ" sz="2000" dirty="0" err="1"/>
              <a:t>šufánek</a:t>
            </a:r>
            <a:r>
              <a:rPr lang="cs-CZ" sz="2000" dirty="0"/>
              <a:t>…</a:t>
            </a:r>
          </a:p>
          <a:p>
            <a:pPr marL="715963" indent="-352425" eaLnBrk="1" hangingPunct="1">
              <a:buFontTx/>
              <a:buChar char="•"/>
              <a:tabLst>
                <a:tab pos="8615363" algn="ctr"/>
              </a:tabLst>
            </a:pPr>
            <a:r>
              <a:rPr lang="cs-CZ" sz="2000" u="sng" dirty="0"/>
              <a:t>Atlas porcí </a:t>
            </a:r>
            <a:r>
              <a:rPr lang="cs-CZ" sz="2000" dirty="0"/>
              <a:t>– měl by být validovaný a národně specifický; 1 fotografie = 1 porce; v sérii by měly být minimálně 4 barevné fotografie, + foto domácí odměrky, + pravítko, velikost talíře</a:t>
            </a:r>
          </a:p>
          <a:p>
            <a:pPr marL="715963" indent="-352425" eaLnBrk="1" hangingPunct="1">
              <a:buFontTx/>
              <a:buChar char="•"/>
              <a:tabLst>
                <a:tab pos="8615363" algn="ctr"/>
              </a:tabLst>
            </a:pPr>
            <a:r>
              <a:rPr lang="cs-CZ" sz="2000" u="sng" dirty="0"/>
              <a:t>Údaje výrobců </a:t>
            </a:r>
            <a:r>
              <a:rPr lang="cs-CZ" sz="2000" dirty="0"/>
              <a:t>– lze využít hmotnosti uvedených na výrobku, % tuku </a:t>
            </a:r>
            <a:r>
              <a:rPr lang="cs-CZ" sz="2000" dirty="0" err="1"/>
              <a:t>ajn</a:t>
            </a:r>
            <a:r>
              <a:rPr lang="cs-CZ" sz="2000"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57200"/>
            <a:ext cx="8435975" cy="1371600"/>
          </a:xfrm>
        </p:spPr>
        <p:txBody>
          <a:bodyPr/>
          <a:lstStyle/>
          <a:p>
            <a:pPr eaLnBrk="1" hangingPunct="1"/>
            <a:r>
              <a:rPr lang="cs-CZ" sz="3600" b="1">
                <a:solidFill>
                  <a:srgbClr val="1C2C7A"/>
                </a:solidFill>
              </a:rPr>
              <a:t>PANCAKE </a:t>
            </a:r>
            <a:br>
              <a:rPr lang="cs-CZ" sz="3600" b="1">
                <a:solidFill>
                  <a:srgbClr val="1C2C7A"/>
                </a:solidFill>
              </a:rPr>
            </a:br>
            <a:r>
              <a:rPr lang="cs-CZ" sz="3200" b="1">
                <a:solidFill>
                  <a:srgbClr val="1C2C7A"/>
                </a:solidFill>
              </a:rPr>
              <a:t>3</a:t>
            </a:r>
            <a:r>
              <a:rPr lang="cs-CZ" sz="2400" b="1">
                <a:solidFill>
                  <a:srgbClr val="1C2C7A"/>
                </a:solidFill>
              </a:rPr>
              <a:t>. </a:t>
            </a:r>
            <a:r>
              <a:rPr lang="cs-CZ" sz="3100" b="1">
                <a:solidFill>
                  <a:srgbClr val="1C2C7A"/>
                </a:solidFill>
              </a:rPr>
              <a:t>Nástroje pro sběr dat o spotřebě potravin</a:t>
            </a:r>
            <a:r>
              <a:rPr lang="cs-CZ" sz="4000"/>
              <a:t> </a:t>
            </a:r>
          </a:p>
        </p:txBody>
      </p:sp>
      <p:sp>
        <p:nvSpPr>
          <p:cNvPr id="28675" name="Rectangle 3"/>
          <p:cNvSpPr>
            <a:spLocks noGrp="1" noChangeArrowheads="1"/>
          </p:cNvSpPr>
          <p:nvPr>
            <p:ph type="body" idx="1"/>
          </p:nvPr>
        </p:nvSpPr>
        <p:spPr>
          <a:xfrm>
            <a:off x="468313" y="1989138"/>
            <a:ext cx="8351837" cy="4103687"/>
          </a:xfrm>
          <a:solidFill>
            <a:schemeClr val="accent1">
              <a:alpha val="34901"/>
            </a:schemeClr>
          </a:solidFill>
        </p:spPr>
        <p:txBody>
          <a:bodyPr/>
          <a:lstStyle/>
          <a:p>
            <a:pPr marL="973138" indent="-609600" eaLnBrk="1" hangingPunct="1">
              <a:lnSpc>
                <a:spcPct val="90000"/>
              </a:lnSpc>
              <a:buFont typeface="Wingdings" pitchFamily="2" charset="2"/>
              <a:buNone/>
              <a:tabLst>
                <a:tab pos="8615363" algn="ctr"/>
              </a:tabLst>
            </a:pPr>
            <a:r>
              <a:rPr lang="cs-CZ" sz="2400"/>
              <a:t>Ve studii PANCAKE se testují</a:t>
            </a:r>
          </a:p>
          <a:p>
            <a:pPr marL="973138" indent="-609600" eaLnBrk="1" hangingPunct="1">
              <a:lnSpc>
                <a:spcPct val="90000"/>
              </a:lnSpc>
              <a:buFont typeface="Wingdings" pitchFamily="2" charset="2"/>
              <a:buNone/>
              <a:tabLst>
                <a:tab pos="8615363" algn="ctr"/>
              </a:tabLst>
            </a:pPr>
            <a:endParaRPr lang="cs-CZ" sz="2400"/>
          </a:p>
          <a:p>
            <a:pPr marL="973138" indent="-609600" eaLnBrk="1" hangingPunct="1">
              <a:lnSpc>
                <a:spcPct val="90000"/>
              </a:lnSpc>
              <a:buFont typeface="Wingdings" pitchFamily="2" charset="2"/>
              <a:buNone/>
              <a:tabLst>
                <a:tab pos="8615363" algn="ctr"/>
              </a:tabLst>
            </a:pPr>
            <a:endParaRPr lang="cs-CZ" sz="2400"/>
          </a:p>
        </p:txBody>
      </p:sp>
      <p:sp>
        <p:nvSpPr>
          <p:cNvPr id="28676" name="Text Box 4"/>
          <p:cNvSpPr txBox="1">
            <a:spLocks noChangeArrowheads="1"/>
          </p:cNvSpPr>
          <p:nvPr/>
        </p:nvSpPr>
        <p:spPr bwMode="auto">
          <a:xfrm>
            <a:off x="1547813" y="2781300"/>
            <a:ext cx="1584325" cy="457200"/>
          </a:xfrm>
          <a:prstGeom prst="rect">
            <a:avLst/>
          </a:prstGeom>
          <a:noFill/>
          <a:ln w="9525" algn="ctr">
            <a:noFill/>
            <a:miter lim="800000"/>
            <a:headEnd/>
            <a:tailEnd/>
          </a:ln>
        </p:spPr>
        <p:txBody>
          <a:bodyPr lIns="90000" tIns="46800" rIns="90000" bIns="46800">
            <a:spAutoFit/>
          </a:bodyPr>
          <a:lstStyle/>
          <a:p>
            <a:pPr marL="342900" indent="-342900">
              <a:spcBef>
                <a:spcPct val="50000"/>
              </a:spcBef>
            </a:pPr>
            <a:r>
              <a:rPr lang="cs-CZ" sz="2400" b="1">
                <a:solidFill>
                  <a:srgbClr val="000000"/>
                </a:solidFill>
              </a:rPr>
              <a:t>Materiály</a:t>
            </a:r>
          </a:p>
        </p:txBody>
      </p:sp>
      <p:sp>
        <p:nvSpPr>
          <p:cNvPr id="239621" name="Text Box 5"/>
          <p:cNvSpPr txBox="1">
            <a:spLocks noChangeArrowheads="1"/>
          </p:cNvSpPr>
          <p:nvPr/>
        </p:nvSpPr>
        <p:spPr bwMode="auto">
          <a:xfrm>
            <a:off x="3779838" y="2781300"/>
            <a:ext cx="2376487" cy="457200"/>
          </a:xfrm>
          <a:prstGeom prst="rect">
            <a:avLst/>
          </a:prstGeom>
          <a:noFill/>
          <a:ln w="9525" algn="ctr">
            <a:noFill/>
            <a:miter lim="800000"/>
            <a:headEnd/>
            <a:tailEnd/>
          </a:ln>
          <a:effectLst/>
        </p:spPr>
        <p:txBody>
          <a:bodyPr lIns="90000" tIns="46800" rIns="90000" bIns="46800">
            <a:spAutoFit/>
          </a:bodyPr>
          <a:lstStyle/>
          <a:p>
            <a:pPr marL="342900" indent="-342900">
              <a:spcBef>
                <a:spcPct val="50000"/>
              </a:spcBef>
              <a:defRPr/>
            </a:pPr>
            <a:r>
              <a:rPr lang="cs-CZ" sz="2400" b="1">
                <a:solidFill>
                  <a:srgbClr val="000000"/>
                </a:solidFill>
              </a:rPr>
              <a:t>Měřící</a:t>
            </a:r>
            <a:r>
              <a:rPr lang="cs-CZ" sz="2400" b="1">
                <a:solidFill>
                  <a:srgbClr val="000000"/>
                </a:solidFill>
                <a:effectLst>
                  <a:outerShdw blurRad="38100" dist="38100" dir="2700000" algn="tl">
                    <a:srgbClr val="C0C0C0"/>
                  </a:outerShdw>
                </a:effectLst>
              </a:rPr>
              <a:t> </a:t>
            </a:r>
            <a:r>
              <a:rPr lang="cs-CZ" sz="2400" b="1">
                <a:solidFill>
                  <a:srgbClr val="000000"/>
                </a:solidFill>
              </a:rPr>
              <a:t>přístroje</a:t>
            </a:r>
          </a:p>
        </p:txBody>
      </p:sp>
      <p:sp>
        <p:nvSpPr>
          <p:cNvPr id="28678" name="Text Box 6"/>
          <p:cNvSpPr txBox="1">
            <a:spLocks noChangeArrowheads="1"/>
          </p:cNvSpPr>
          <p:nvPr/>
        </p:nvSpPr>
        <p:spPr bwMode="auto">
          <a:xfrm>
            <a:off x="6516688" y="2781300"/>
            <a:ext cx="1871662" cy="457200"/>
          </a:xfrm>
          <a:prstGeom prst="rect">
            <a:avLst/>
          </a:prstGeom>
          <a:noFill/>
          <a:ln w="9525" algn="ctr">
            <a:noFill/>
            <a:miter lim="800000"/>
            <a:headEnd/>
            <a:tailEnd/>
          </a:ln>
        </p:spPr>
        <p:txBody>
          <a:bodyPr lIns="90000" tIns="46800" rIns="90000" bIns="46800">
            <a:spAutoFit/>
          </a:bodyPr>
          <a:lstStyle/>
          <a:p>
            <a:pPr marL="342900" indent="-342900">
              <a:spcBef>
                <a:spcPct val="50000"/>
              </a:spcBef>
            </a:pPr>
            <a:r>
              <a:rPr lang="cs-CZ" sz="2400" b="1">
                <a:solidFill>
                  <a:srgbClr val="000000"/>
                </a:solidFill>
              </a:rPr>
              <a:t>Software</a:t>
            </a:r>
          </a:p>
        </p:txBody>
      </p:sp>
      <p:sp>
        <p:nvSpPr>
          <p:cNvPr id="28679" name="Text Box 7"/>
          <p:cNvSpPr txBox="1">
            <a:spLocks noChangeArrowheads="1"/>
          </p:cNvSpPr>
          <p:nvPr/>
        </p:nvSpPr>
        <p:spPr bwMode="auto">
          <a:xfrm>
            <a:off x="1258888" y="3500438"/>
            <a:ext cx="2016125" cy="2563812"/>
          </a:xfrm>
          <a:prstGeom prst="rect">
            <a:avLst/>
          </a:prstGeom>
          <a:noFill/>
          <a:ln w="9525" algn="ctr">
            <a:noFill/>
            <a:miter lim="800000"/>
            <a:headEnd/>
            <a:tailEnd/>
          </a:ln>
        </p:spPr>
        <p:txBody>
          <a:bodyPr lIns="90000" tIns="46800" rIns="90000" bIns="46800">
            <a:spAutoFit/>
          </a:bodyPr>
          <a:lstStyle/>
          <a:p>
            <a:pPr marL="342900" indent="-342900">
              <a:spcBef>
                <a:spcPct val="100000"/>
              </a:spcBef>
            </a:pPr>
            <a:r>
              <a:rPr lang="cs-CZ" sz="1600"/>
              <a:t>	</a:t>
            </a:r>
            <a:r>
              <a:rPr lang="cs-CZ">
                <a:solidFill>
                  <a:srgbClr val="000000"/>
                </a:solidFill>
              </a:rPr>
              <a:t>Deníky pro záznam stravy</a:t>
            </a:r>
          </a:p>
          <a:p>
            <a:pPr marL="342900" indent="-342900">
              <a:spcBef>
                <a:spcPct val="100000"/>
              </a:spcBef>
            </a:pPr>
            <a:r>
              <a:rPr lang="cs-CZ">
                <a:solidFill>
                  <a:srgbClr val="000000"/>
                </a:solidFill>
              </a:rPr>
              <a:t>	Atlasy porcí</a:t>
            </a:r>
          </a:p>
          <a:p>
            <a:pPr marL="342900" indent="-342900">
              <a:spcBef>
                <a:spcPct val="100000"/>
              </a:spcBef>
            </a:pPr>
            <a:r>
              <a:rPr lang="cs-CZ">
                <a:solidFill>
                  <a:srgbClr val="000000"/>
                </a:solidFill>
              </a:rPr>
              <a:t>	Frekvenční dotazník</a:t>
            </a:r>
          </a:p>
          <a:p>
            <a:pPr marL="342900" indent="-342900">
              <a:spcBef>
                <a:spcPct val="100000"/>
              </a:spcBef>
            </a:pPr>
            <a:endParaRPr lang="cs-CZ">
              <a:solidFill>
                <a:srgbClr val="000000"/>
              </a:solidFill>
            </a:endParaRPr>
          </a:p>
        </p:txBody>
      </p:sp>
      <p:sp>
        <p:nvSpPr>
          <p:cNvPr id="28680" name="Text Box 10"/>
          <p:cNvSpPr txBox="1">
            <a:spLocks noChangeArrowheads="1"/>
          </p:cNvSpPr>
          <p:nvPr/>
        </p:nvSpPr>
        <p:spPr bwMode="auto">
          <a:xfrm>
            <a:off x="4140200" y="3500438"/>
            <a:ext cx="2087563" cy="2427287"/>
          </a:xfrm>
          <a:prstGeom prst="rect">
            <a:avLst/>
          </a:prstGeom>
          <a:noFill/>
          <a:ln w="9525" algn="ctr">
            <a:noFill/>
            <a:miter lim="800000"/>
            <a:headEnd/>
            <a:tailEnd/>
          </a:ln>
        </p:spPr>
        <p:txBody>
          <a:bodyPr lIns="90000" tIns="46800" rIns="90000" bIns="46800">
            <a:spAutoFit/>
          </a:bodyPr>
          <a:lstStyle/>
          <a:p>
            <a:r>
              <a:rPr lang="cs-CZ">
                <a:solidFill>
                  <a:srgbClr val="000000"/>
                </a:solidFill>
              </a:rPr>
              <a:t>Kuchyňské váhy</a:t>
            </a:r>
          </a:p>
          <a:p>
            <a:endParaRPr lang="cs-CZ">
              <a:solidFill>
                <a:srgbClr val="000000"/>
              </a:solidFill>
            </a:endParaRPr>
          </a:p>
          <a:p>
            <a:r>
              <a:rPr lang="cs-CZ">
                <a:solidFill>
                  <a:srgbClr val="000000"/>
                </a:solidFill>
              </a:rPr>
              <a:t>Osobní váhy</a:t>
            </a:r>
          </a:p>
          <a:p>
            <a:endParaRPr lang="cs-CZ">
              <a:solidFill>
                <a:srgbClr val="000000"/>
              </a:solidFill>
            </a:endParaRPr>
          </a:p>
          <a:p>
            <a:r>
              <a:rPr lang="cs-CZ" noProof="1">
                <a:solidFill>
                  <a:srgbClr val="000000"/>
                </a:solidFill>
              </a:rPr>
              <a:t>Stadiometr</a:t>
            </a:r>
          </a:p>
          <a:p>
            <a:r>
              <a:rPr lang="cs-CZ" noProof="1">
                <a:solidFill>
                  <a:srgbClr val="000000"/>
                </a:solidFill>
              </a:rPr>
              <a:t>Infantometr</a:t>
            </a:r>
          </a:p>
          <a:p>
            <a:endParaRPr lang="cs-CZ">
              <a:solidFill>
                <a:srgbClr val="000000"/>
              </a:solidFill>
            </a:endParaRPr>
          </a:p>
          <a:p>
            <a:pPr>
              <a:spcBef>
                <a:spcPct val="50000"/>
              </a:spcBef>
            </a:pPr>
            <a:endParaRPr lang="cs-CZ"/>
          </a:p>
        </p:txBody>
      </p:sp>
      <p:sp>
        <p:nvSpPr>
          <p:cNvPr id="28681" name="Text Box 11"/>
          <p:cNvSpPr txBox="1">
            <a:spLocks noChangeArrowheads="1"/>
          </p:cNvSpPr>
          <p:nvPr/>
        </p:nvSpPr>
        <p:spPr bwMode="auto">
          <a:xfrm>
            <a:off x="6732588" y="3500438"/>
            <a:ext cx="1727200" cy="2014537"/>
          </a:xfrm>
          <a:prstGeom prst="rect">
            <a:avLst/>
          </a:prstGeom>
          <a:noFill/>
          <a:ln w="9525" algn="ctr">
            <a:noFill/>
            <a:miter lim="800000"/>
            <a:headEnd/>
            <a:tailEnd/>
          </a:ln>
        </p:spPr>
        <p:txBody>
          <a:bodyPr lIns="90000" tIns="46800" rIns="90000" bIns="46800">
            <a:spAutoFit/>
          </a:bodyPr>
          <a:lstStyle/>
          <a:p>
            <a:pPr marL="342900" indent="-342900">
              <a:spcBef>
                <a:spcPct val="100000"/>
              </a:spcBef>
            </a:pPr>
            <a:r>
              <a:rPr lang="cs-CZ" noProof="1">
                <a:solidFill>
                  <a:srgbClr val="000000"/>
                </a:solidFill>
              </a:rPr>
              <a:t>Epic-Soft</a:t>
            </a:r>
          </a:p>
          <a:p>
            <a:pPr marL="342900" indent="-342900">
              <a:spcBef>
                <a:spcPct val="100000"/>
              </a:spcBef>
            </a:pPr>
            <a:r>
              <a:rPr lang="cs-CZ" noProof="1">
                <a:solidFill>
                  <a:srgbClr val="000000"/>
                </a:solidFill>
              </a:rPr>
              <a:t>Data Entry Tool (acces)</a:t>
            </a:r>
          </a:p>
          <a:p>
            <a:pPr marL="342900" indent="-342900">
              <a:spcBef>
                <a:spcPct val="100000"/>
              </a:spcBef>
            </a:pPr>
            <a:endParaRPr lang="cs-CZ" noProof="1">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a:xfrm>
            <a:off x="500034" y="357166"/>
            <a:ext cx="8229600" cy="1371600"/>
          </a:xfrm>
        </p:spPr>
        <p:txBody>
          <a:bodyPr/>
          <a:lstStyle/>
          <a:p>
            <a:pPr eaLnBrk="1" hangingPunct="1"/>
            <a:r>
              <a:rPr lang="cs-CZ" sz="3200" b="1" dirty="0">
                <a:solidFill>
                  <a:srgbClr val="1C2C7A"/>
                </a:solidFill>
              </a:rPr>
              <a:t>PANCAKE </a:t>
            </a:r>
            <a:br>
              <a:rPr lang="cs-CZ" sz="3200" b="1" dirty="0">
                <a:solidFill>
                  <a:srgbClr val="1C2C7A"/>
                </a:solidFill>
              </a:rPr>
            </a:br>
            <a:r>
              <a:rPr lang="cs-CZ" sz="2800" b="1" dirty="0">
                <a:solidFill>
                  <a:srgbClr val="1C2C7A"/>
                </a:solidFill>
              </a:rPr>
              <a:t>3</a:t>
            </a:r>
            <a:r>
              <a:rPr lang="cs-CZ" sz="2000" b="1" dirty="0">
                <a:solidFill>
                  <a:srgbClr val="1C2C7A"/>
                </a:solidFill>
              </a:rPr>
              <a:t>. </a:t>
            </a:r>
            <a:r>
              <a:rPr lang="cs-CZ" sz="2800" b="1" dirty="0">
                <a:solidFill>
                  <a:srgbClr val="1C2C7A"/>
                </a:solidFill>
              </a:rPr>
              <a:t>Nástroje pro sběr dat o spotřebě potravin</a:t>
            </a:r>
            <a:br>
              <a:rPr lang="cs-CZ" sz="2800" b="1" dirty="0">
                <a:solidFill>
                  <a:srgbClr val="1C2C7A"/>
                </a:solidFill>
              </a:rPr>
            </a:br>
            <a:r>
              <a:rPr lang="cs-CZ" sz="2800" b="1" dirty="0">
                <a:solidFill>
                  <a:srgbClr val="1C2C7A"/>
                </a:solidFill>
              </a:rPr>
              <a:t>                    VYBAVENÍ TAZATELE</a:t>
            </a:r>
            <a:r>
              <a:rPr lang="cs-CZ" sz="3600" dirty="0"/>
              <a:t> </a:t>
            </a:r>
            <a:endParaRPr lang="cs-CZ" sz="2800" dirty="0"/>
          </a:p>
        </p:txBody>
      </p:sp>
      <p:pic>
        <p:nvPicPr>
          <p:cNvPr id="29699" name="Picture 7" descr="P9"/>
          <p:cNvPicPr>
            <a:picLocks noGrp="1" noChangeAspect="1" noChangeArrowheads="1"/>
          </p:cNvPicPr>
          <p:nvPr>
            <p:ph idx="1"/>
          </p:nvPr>
        </p:nvPicPr>
        <p:blipFill>
          <a:blip r:embed="rId2" cstate="print"/>
          <a:srcRect/>
          <a:stretch>
            <a:fillRect/>
          </a:stretch>
        </p:blipFill>
        <p:spPr>
          <a:xfrm>
            <a:off x="525463" y="1773238"/>
            <a:ext cx="7261247" cy="5039081"/>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313" y="404813"/>
            <a:ext cx="8435975" cy="1243012"/>
          </a:xfrm>
        </p:spPr>
        <p:txBody>
          <a:bodyPr/>
          <a:lstStyle/>
          <a:p>
            <a:pPr eaLnBrk="1" hangingPunct="1"/>
            <a:r>
              <a:rPr lang="cs-CZ" sz="3600" b="1" dirty="0">
                <a:solidFill>
                  <a:srgbClr val="1C2C7A"/>
                </a:solidFill>
              </a:rPr>
              <a:t>PANCAKE </a:t>
            </a:r>
            <a:br>
              <a:rPr lang="cs-CZ" sz="3600" b="1" dirty="0">
                <a:solidFill>
                  <a:srgbClr val="1C2C7A"/>
                </a:solidFill>
              </a:rPr>
            </a:br>
            <a:r>
              <a:rPr lang="cs-CZ" sz="3200" b="1" dirty="0">
                <a:solidFill>
                  <a:srgbClr val="1C2C7A"/>
                </a:solidFill>
              </a:rPr>
              <a:t>3</a:t>
            </a:r>
            <a:r>
              <a:rPr lang="cs-CZ" sz="2400" b="1" dirty="0">
                <a:solidFill>
                  <a:srgbClr val="1C2C7A"/>
                </a:solidFill>
              </a:rPr>
              <a:t>. </a:t>
            </a:r>
            <a:r>
              <a:rPr lang="cs-CZ" sz="3100" b="1" dirty="0">
                <a:solidFill>
                  <a:srgbClr val="1C2C7A"/>
                </a:solidFill>
              </a:rPr>
              <a:t>Nástroje pro sběr dat o spotřebě potravin</a:t>
            </a:r>
            <a:endParaRPr lang="cs-CZ" sz="4000" dirty="0"/>
          </a:p>
        </p:txBody>
      </p:sp>
      <p:pic>
        <p:nvPicPr>
          <p:cNvPr id="30723" name="Picture 10"/>
          <p:cNvPicPr>
            <a:picLocks noGrp="1" noChangeAspect="1" noChangeArrowheads="1"/>
          </p:cNvPicPr>
          <p:nvPr>
            <p:ph type="body" idx="1"/>
          </p:nvPr>
        </p:nvPicPr>
        <p:blipFill>
          <a:blip r:embed="rId2" cstate="print"/>
          <a:srcRect b="11293"/>
          <a:stretch>
            <a:fillRect/>
          </a:stretch>
        </p:blipFill>
        <p:spPr>
          <a:xfrm>
            <a:off x="0" y="1484313"/>
            <a:ext cx="9144000" cy="4929187"/>
          </a:xfrm>
          <a:noFill/>
        </p:spPr>
      </p:pic>
      <p:sp>
        <p:nvSpPr>
          <p:cNvPr id="30724" name="Rectangle 11"/>
          <p:cNvSpPr>
            <a:spLocks noChangeArrowheads="1"/>
          </p:cNvSpPr>
          <p:nvPr/>
        </p:nvSpPr>
        <p:spPr bwMode="auto">
          <a:xfrm>
            <a:off x="1042988" y="1557338"/>
            <a:ext cx="3126988" cy="371513"/>
          </a:xfrm>
          <a:prstGeom prst="rect">
            <a:avLst/>
          </a:prstGeom>
          <a:noFill/>
          <a:ln w="9525" algn="ctr">
            <a:noFill/>
            <a:miter lim="800000"/>
            <a:headEnd/>
            <a:tailEnd/>
          </a:ln>
        </p:spPr>
        <p:txBody>
          <a:bodyPr wrap="none" lIns="90000" tIns="46800" rIns="90000" bIns="46800">
            <a:spAutoFit/>
          </a:bodyPr>
          <a:lstStyle/>
          <a:p>
            <a:r>
              <a:rPr lang="cs-CZ" b="1" dirty="0">
                <a:solidFill>
                  <a:srgbClr val="FF6600"/>
                </a:solidFill>
              </a:rPr>
              <a:t>Záznam stravy, př. snídaně</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D3AF7E-0D96-4572-8DD9-B0C9C2C86791}"/>
              </a:ext>
            </a:extLst>
          </p:cNvPr>
          <p:cNvSpPr>
            <a:spLocks noGrp="1"/>
          </p:cNvSpPr>
          <p:nvPr>
            <p:ph type="title"/>
          </p:nvPr>
        </p:nvSpPr>
        <p:spPr/>
        <p:txBody>
          <a:bodyPr/>
          <a:lstStyle/>
          <a:p>
            <a:r>
              <a:rPr lang="cs-CZ" dirty="0"/>
              <a:t>K čemu potřebujeme data o spotřebě potravin v populaci???</a:t>
            </a:r>
          </a:p>
        </p:txBody>
      </p:sp>
      <p:sp>
        <p:nvSpPr>
          <p:cNvPr id="3" name="Zástupný obsah 2">
            <a:extLst>
              <a:ext uri="{FF2B5EF4-FFF2-40B4-BE49-F238E27FC236}">
                <a16:creationId xmlns:a16="http://schemas.microsoft.com/office/drawing/2014/main" id="{39B78029-CDFC-4A18-972F-AB1270886A4B}"/>
              </a:ext>
            </a:extLst>
          </p:cNvPr>
          <p:cNvSpPr>
            <a:spLocks noGrp="1"/>
          </p:cNvSpPr>
          <p:nvPr>
            <p:ph idx="1"/>
          </p:nvPr>
        </p:nvSpPr>
        <p:spPr>
          <a:xfrm>
            <a:off x="457200" y="2060848"/>
            <a:ext cx="8229600" cy="3886200"/>
          </a:xfrm>
        </p:spPr>
        <p:txBody>
          <a:bodyPr/>
          <a:lstStyle/>
          <a:p>
            <a:pPr>
              <a:buFont typeface="Wingdings" panose="05000000000000000000" pitchFamily="2" charset="2"/>
              <a:buChar char="Ø"/>
            </a:pPr>
            <a:r>
              <a:rPr lang="cs-CZ" sz="2400" dirty="0">
                <a:latin typeface="MyriadPro-Cond"/>
              </a:rPr>
              <a:t>Národní</a:t>
            </a:r>
            <a:r>
              <a:rPr lang="it-IT" sz="2400" i="0" u="none" strike="noStrike" baseline="0" dirty="0">
                <a:latin typeface="MyriadPro-Cond"/>
              </a:rPr>
              <a:t> monitoring dietarn</a:t>
            </a:r>
            <a:r>
              <a:rPr lang="cs-CZ" sz="2400" i="0" u="none" strike="noStrike" baseline="0" dirty="0">
                <a:latin typeface="MyriadPro-Cond"/>
              </a:rPr>
              <a:t>í</a:t>
            </a:r>
            <a:r>
              <a:rPr lang="it-IT" sz="2400" i="0" u="none" strike="noStrike" baseline="0" dirty="0">
                <a:latin typeface="MyriadPro-Cond"/>
              </a:rPr>
              <a:t> expozice v ČR</a:t>
            </a:r>
            <a:endParaRPr lang="cs-CZ" sz="2400" i="0" u="none" strike="noStrike" baseline="0" dirty="0">
              <a:latin typeface="MyriadPro-Cond"/>
            </a:endParaRPr>
          </a:p>
          <a:p>
            <a:pPr marL="685800" lvl="1" eaLnBrk="1" hangingPunct="1">
              <a:spcBef>
                <a:spcPts val="0"/>
              </a:spcBef>
              <a:buFont typeface="Arial" panose="020B0604020202020204" pitchFamily="34" charset="0"/>
              <a:buChar char="•"/>
              <a:defRPr/>
            </a:pPr>
            <a:r>
              <a:rPr lang="cs-CZ" sz="1800" dirty="0"/>
              <a:t>Hodnocení stavu výživy různých populačních skupin</a:t>
            </a:r>
          </a:p>
          <a:p>
            <a:pPr marL="685800" lvl="1" eaLnBrk="1" hangingPunct="1">
              <a:spcBef>
                <a:spcPts val="0"/>
              </a:spcBef>
              <a:buFont typeface="Arial" panose="020B0604020202020204" pitchFamily="34" charset="0"/>
              <a:buChar char="•"/>
              <a:defRPr/>
            </a:pPr>
            <a:r>
              <a:rPr lang="cs-CZ" sz="1800" dirty="0"/>
              <a:t>Plánování a provádění výživové politiky (výživ. doporučení)</a:t>
            </a:r>
          </a:p>
          <a:p>
            <a:pPr marL="685800" lvl="1" eaLnBrk="1" hangingPunct="1">
              <a:spcBef>
                <a:spcPts val="0"/>
              </a:spcBef>
              <a:buFont typeface="Arial" panose="020B0604020202020204" pitchFamily="34" charset="0"/>
              <a:buChar char="•"/>
              <a:defRPr/>
            </a:pPr>
            <a:r>
              <a:rPr lang="cs-CZ" sz="1800" dirty="0"/>
              <a:t>Hodnocení veřejného zdraví (ukazatele </a:t>
            </a:r>
            <a:r>
              <a:rPr lang="cs-CZ" sz="1800" dirty="0" err="1"/>
              <a:t>zdr</a:t>
            </a:r>
            <a:r>
              <a:rPr lang="cs-CZ" sz="1800" dirty="0"/>
              <a:t>. stavu ve vztahu k vybraným složkám výživy a ke způsobu stravování)</a:t>
            </a:r>
          </a:p>
          <a:p>
            <a:pPr marL="685800" lvl="1" eaLnBrk="1" hangingPunct="1">
              <a:spcBef>
                <a:spcPts val="0"/>
              </a:spcBef>
              <a:buFont typeface="Arial" panose="020B0604020202020204" pitchFamily="34" charset="0"/>
              <a:buChar char="•"/>
              <a:defRPr/>
            </a:pPr>
            <a:r>
              <a:rPr lang="cs-CZ" sz="1800" dirty="0"/>
              <a:t>Preventivní aktivity zaměřené na potlačení významných neinfekčních onemocnění </a:t>
            </a:r>
            <a:r>
              <a:rPr lang="cs-CZ" sz="1800" dirty="0" err="1"/>
              <a:t>hromad.výskytu</a:t>
            </a:r>
            <a:r>
              <a:rPr lang="cs-CZ" sz="1800" dirty="0"/>
              <a:t> (obezita, DM II, HT, osteoporóza)</a:t>
            </a:r>
            <a:endParaRPr lang="cs-CZ" sz="1800" dirty="0">
              <a:latin typeface="MyriadPro-Cond"/>
            </a:endParaRPr>
          </a:p>
          <a:p>
            <a:pPr algn="l">
              <a:buFont typeface="Wingdings" panose="05000000000000000000" pitchFamily="2" charset="2"/>
              <a:buChar char="Ø"/>
            </a:pPr>
            <a:r>
              <a:rPr lang="cs-CZ" sz="2400" dirty="0">
                <a:latin typeface="MyriadPro-Cond"/>
              </a:rPr>
              <a:t>H</a:t>
            </a:r>
            <a:r>
              <a:rPr lang="cs-CZ" sz="2400" i="0" u="none" strike="noStrike" baseline="0" dirty="0">
                <a:latin typeface="MyriadPro-Cond"/>
              </a:rPr>
              <a:t>odnocení zdravotních rizik – viz dále</a:t>
            </a:r>
          </a:p>
          <a:p>
            <a:pPr marL="457200" lvl="1" indent="0">
              <a:buNone/>
            </a:pPr>
            <a:endParaRPr lang="cs-CZ" sz="3200" dirty="0"/>
          </a:p>
        </p:txBody>
      </p:sp>
    </p:spTree>
    <p:extLst>
      <p:ext uri="{BB962C8B-B14F-4D97-AF65-F5344CB8AC3E}">
        <p14:creationId xmlns:p14="http://schemas.microsoft.com/office/powerpoint/2010/main" val="2774957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457200"/>
            <a:ext cx="8507413" cy="1371600"/>
          </a:xfrm>
        </p:spPr>
        <p:txBody>
          <a:bodyPr/>
          <a:lstStyle/>
          <a:p>
            <a:pPr eaLnBrk="1" hangingPunct="1"/>
            <a:r>
              <a:rPr lang="cs-CZ" sz="3600" b="1">
                <a:solidFill>
                  <a:srgbClr val="1C2C7A"/>
                </a:solidFill>
              </a:rPr>
              <a:t>PANCAKE </a:t>
            </a:r>
            <a:br>
              <a:rPr lang="cs-CZ" sz="3600" b="1">
                <a:solidFill>
                  <a:srgbClr val="1C2C7A"/>
                </a:solidFill>
              </a:rPr>
            </a:br>
            <a:r>
              <a:rPr lang="cs-CZ" sz="3200" b="1">
                <a:solidFill>
                  <a:srgbClr val="1C2C7A"/>
                </a:solidFill>
              </a:rPr>
              <a:t>3</a:t>
            </a:r>
            <a:r>
              <a:rPr lang="cs-CZ" sz="2400" b="1">
                <a:solidFill>
                  <a:srgbClr val="1C2C7A"/>
                </a:solidFill>
              </a:rPr>
              <a:t>. </a:t>
            </a:r>
            <a:r>
              <a:rPr lang="cs-CZ" sz="3100" b="1">
                <a:solidFill>
                  <a:srgbClr val="1C2C7A"/>
                </a:solidFill>
              </a:rPr>
              <a:t>Nástroje pro sběr dat o spotřebě potravin</a:t>
            </a:r>
            <a:endParaRPr lang="cs-CZ" sz="4000"/>
          </a:p>
        </p:txBody>
      </p:sp>
      <p:sp>
        <p:nvSpPr>
          <p:cNvPr id="31747" name="Rectangle 4"/>
          <p:cNvSpPr>
            <a:spLocks noChangeArrowheads="1"/>
          </p:cNvSpPr>
          <p:nvPr/>
        </p:nvSpPr>
        <p:spPr bwMode="auto">
          <a:xfrm>
            <a:off x="1042988" y="1628775"/>
            <a:ext cx="2682875" cy="366713"/>
          </a:xfrm>
          <a:prstGeom prst="rect">
            <a:avLst/>
          </a:prstGeom>
          <a:noFill/>
          <a:ln w="9525" algn="ctr">
            <a:noFill/>
            <a:miter lim="800000"/>
            <a:headEnd/>
            <a:tailEnd/>
          </a:ln>
        </p:spPr>
        <p:txBody>
          <a:bodyPr wrap="none" lIns="90000" tIns="46800" rIns="90000" bIns="46800">
            <a:spAutoFit/>
          </a:bodyPr>
          <a:lstStyle/>
          <a:p>
            <a:r>
              <a:rPr lang="cs-CZ" b="1">
                <a:solidFill>
                  <a:srgbClr val="FF6600"/>
                </a:solidFill>
              </a:rPr>
              <a:t>Př. frekvenční dotazník</a:t>
            </a:r>
          </a:p>
        </p:txBody>
      </p:sp>
      <p:graphicFrame>
        <p:nvGraphicFramePr>
          <p:cNvPr id="300192" name="Group 1184"/>
          <p:cNvGraphicFramePr>
            <a:graphicFrameLocks noGrp="1"/>
          </p:cNvGraphicFramePr>
          <p:nvPr>
            <p:ph idx="1"/>
          </p:nvPr>
        </p:nvGraphicFramePr>
        <p:xfrm>
          <a:off x="468313" y="2349500"/>
          <a:ext cx="8229600" cy="4164600"/>
        </p:xfrm>
        <a:graphic>
          <a:graphicData uri="http://schemas.openxmlformats.org/drawingml/2006/table">
            <a:tbl>
              <a:tblPr/>
              <a:tblGrid>
                <a:gridCol w="2543175">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795337">
                  <a:extLst>
                    <a:ext uri="{9D8B030D-6E8A-4147-A177-3AD203B41FA5}">
                      <a16:colId xmlns:a16="http://schemas.microsoft.com/office/drawing/2014/main" val="20002"/>
                    </a:ext>
                  </a:extLst>
                </a:gridCol>
                <a:gridCol w="795338">
                  <a:extLst>
                    <a:ext uri="{9D8B030D-6E8A-4147-A177-3AD203B41FA5}">
                      <a16:colId xmlns:a16="http://schemas.microsoft.com/office/drawing/2014/main" val="20003"/>
                    </a:ext>
                  </a:extLst>
                </a:gridCol>
                <a:gridCol w="795337">
                  <a:extLst>
                    <a:ext uri="{9D8B030D-6E8A-4147-A177-3AD203B41FA5}">
                      <a16:colId xmlns:a16="http://schemas.microsoft.com/office/drawing/2014/main" val="20004"/>
                    </a:ext>
                  </a:extLst>
                </a:gridCol>
                <a:gridCol w="795338">
                  <a:extLst>
                    <a:ext uri="{9D8B030D-6E8A-4147-A177-3AD203B41FA5}">
                      <a16:colId xmlns:a16="http://schemas.microsoft.com/office/drawing/2014/main" val="20005"/>
                    </a:ext>
                  </a:extLst>
                </a:gridCol>
                <a:gridCol w="793750">
                  <a:extLst>
                    <a:ext uri="{9D8B030D-6E8A-4147-A177-3AD203B41FA5}">
                      <a16:colId xmlns:a16="http://schemas.microsoft.com/office/drawing/2014/main" val="20006"/>
                    </a:ext>
                  </a:extLst>
                </a:gridCol>
                <a:gridCol w="796925">
                  <a:extLst>
                    <a:ext uri="{9D8B030D-6E8A-4147-A177-3AD203B41FA5}">
                      <a16:colId xmlns:a16="http://schemas.microsoft.com/office/drawing/2014/main" val="20007"/>
                    </a:ext>
                  </a:extLst>
                </a:gridCol>
              </a:tblGrid>
              <a:tr h="3587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Arial" charset="0"/>
                      </a:endParaRPr>
                    </a:p>
                  </a:txBody>
                  <a:tcPr marL="90000" marR="90000" marT="46800" marB="46800"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1" i="0" u="none" strike="noStrike" cap="none" normalizeH="0" baseline="0">
                          <a:ln>
                            <a:noFill/>
                          </a:ln>
                          <a:solidFill>
                            <a:schemeClr val="tx1"/>
                          </a:solidFill>
                          <a:effectLst/>
                          <a:latin typeface="Arial" charset="0"/>
                          <a:ea typeface="Times New Roman" pitchFamily="18" charset="0"/>
                          <a:cs typeface="Arial" charset="0"/>
                        </a:rPr>
                        <a:t>&lt;1 den</a:t>
                      </a:r>
                      <a:endParaRPr kumimoji="0" lang="cs-CZ" sz="1000" b="0"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sz="900" b="1" i="0" u="none" strike="noStrike" cap="none" normalizeH="0" baseline="0">
                          <a:ln>
                            <a:noFill/>
                          </a:ln>
                          <a:solidFill>
                            <a:schemeClr val="tx1"/>
                          </a:solidFill>
                          <a:effectLst/>
                          <a:latin typeface="Arial" charset="0"/>
                          <a:ea typeface="Times New Roman" pitchFamily="18" charset="0"/>
                          <a:cs typeface="Arial" charset="0"/>
                        </a:rPr>
                        <a:t>V</a:t>
                      </a:r>
                      <a:r>
                        <a:rPr kumimoji="0" lang="cs-CZ" sz="1000" b="0" i="0" u="none" strike="noStrike" cap="none" normalizeH="0" baseline="0">
                          <a:ln>
                            <a:noFill/>
                          </a:ln>
                          <a:solidFill>
                            <a:schemeClr val="tx1"/>
                          </a:solidFill>
                          <a:effectLst/>
                          <a:latin typeface="Times New Roman" pitchFamily="18" charset="0"/>
                          <a:ea typeface="Times New Roman" pitchFamily="18" charset="0"/>
                          <a:cs typeface="Arial" charset="0"/>
                        </a:rPr>
                        <a:t> </a:t>
                      </a:r>
                      <a:r>
                        <a:rPr kumimoji="0" lang="cs-CZ" sz="900" b="1" i="0" u="none" strike="noStrike" cap="none" normalizeH="0" baseline="0">
                          <a:ln>
                            <a:noFill/>
                          </a:ln>
                          <a:solidFill>
                            <a:schemeClr val="tx1"/>
                          </a:solidFill>
                          <a:effectLst/>
                          <a:latin typeface="Arial" charset="0"/>
                          <a:ea typeface="Times New Roman" pitchFamily="18" charset="0"/>
                          <a:cs typeface="Arial" charset="0"/>
                        </a:rPr>
                        <a:t>měsíci  </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CDCD">
                        <a:alpha val="35001"/>
                      </a:srgbClr>
                    </a:solidFill>
                  </a:tcPr>
                </a:tc>
                <a:tc>
                  <a:txBody>
                    <a:bodyPr/>
                    <a:lstStyle/>
                    <a:p>
                      <a:pPr marL="342900" marR="0" lvl="0" indent="-341313" algn="l" defTabSz="914400" rtl="0" eaLnBrk="1" fontAlgn="base" latinLnBrk="0" hangingPunct="1">
                        <a:lnSpc>
                          <a:spcPct val="100000"/>
                        </a:lnSpc>
                        <a:spcBef>
                          <a:spcPct val="0"/>
                        </a:spcBef>
                        <a:spcAft>
                          <a:spcPct val="0"/>
                        </a:spcAft>
                        <a:buClrTx/>
                        <a:buSzTx/>
                        <a:buFontTx/>
                        <a:buNone/>
                        <a:tabLst/>
                      </a:pPr>
                      <a:r>
                        <a:rPr kumimoji="0" lang="cs-CZ" sz="900" b="1" i="0" u="none" strike="noStrike" cap="none" normalizeH="0" baseline="0">
                          <a:ln>
                            <a:noFill/>
                          </a:ln>
                          <a:solidFill>
                            <a:schemeClr val="tx1"/>
                          </a:solidFill>
                          <a:effectLst/>
                          <a:latin typeface="Arial" charset="0"/>
                          <a:ea typeface="Times New Roman" pitchFamily="18" charset="0"/>
                          <a:cs typeface="Arial" charset="0"/>
                        </a:rPr>
                        <a:t>1-3 dny </a:t>
                      </a:r>
                      <a:endParaRPr kumimoji="0" lang="cs-CZ" sz="1000" b="0"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342900" marR="0" lvl="0" indent="-341313" algn="l" defTabSz="914400" rtl="0" eaLnBrk="0" fontAlgn="base" latinLnBrk="0" hangingPunct="0">
                        <a:lnSpc>
                          <a:spcPct val="100000"/>
                        </a:lnSpc>
                        <a:spcBef>
                          <a:spcPct val="0"/>
                        </a:spcBef>
                        <a:spcAft>
                          <a:spcPct val="0"/>
                        </a:spcAft>
                        <a:buClrTx/>
                        <a:buSzTx/>
                        <a:buFontTx/>
                        <a:buNone/>
                        <a:tabLst/>
                      </a:pPr>
                      <a:r>
                        <a:rPr kumimoji="0" lang="cs-CZ" sz="900" b="1" i="0" u="none" strike="noStrike" cap="none" normalizeH="0" baseline="0">
                          <a:ln>
                            <a:noFill/>
                          </a:ln>
                          <a:solidFill>
                            <a:schemeClr val="tx1"/>
                          </a:solidFill>
                          <a:effectLst/>
                          <a:latin typeface="Arial" charset="0"/>
                          <a:ea typeface="Times New Roman" pitchFamily="18" charset="0"/>
                          <a:cs typeface="Arial" charset="0"/>
                        </a:rPr>
                        <a:t>V</a:t>
                      </a:r>
                      <a:r>
                        <a:rPr kumimoji="0" lang="cs-CZ" sz="1000" b="0" i="0" u="none" strike="noStrike" cap="none" normalizeH="0" baseline="0">
                          <a:ln>
                            <a:noFill/>
                          </a:ln>
                          <a:solidFill>
                            <a:schemeClr val="tx1"/>
                          </a:solidFill>
                          <a:effectLst/>
                          <a:latin typeface="Times New Roman" pitchFamily="18" charset="0"/>
                          <a:ea typeface="Times New Roman" pitchFamily="18" charset="0"/>
                          <a:cs typeface="Arial" charset="0"/>
                        </a:rPr>
                        <a:t> </a:t>
                      </a:r>
                      <a:r>
                        <a:rPr kumimoji="0" lang="cs-CZ" sz="900" b="1" i="0" u="none" strike="noStrike" cap="none" normalizeH="0" baseline="0">
                          <a:ln>
                            <a:noFill/>
                          </a:ln>
                          <a:solidFill>
                            <a:schemeClr val="tx1"/>
                          </a:solidFill>
                          <a:effectLst/>
                          <a:latin typeface="Arial" charset="0"/>
                          <a:ea typeface="Times New Roman" pitchFamily="18" charset="0"/>
                          <a:cs typeface="Arial" charset="0"/>
                        </a:rPr>
                        <a:t>měsíci</a:t>
                      </a:r>
                      <a:endParaRPr kumimoji="0" lang="cs-CZ" sz="1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CDCD">
                        <a:alpha val="35001"/>
                      </a:srgbClr>
                    </a:solidFill>
                  </a:tcPr>
                </a:tc>
                <a:tc>
                  <a:txBody>
                    <a:bodyPr/>
                    <a:lstStyle/>
                    <a:p>
                      <a:pPr marL="342900" marR="0" lvl="0" indent="-236538" algn="l" defTabSz="914400" rtl="0" eaLnBrk="1" fontAlgn="base" latinLnBrk="0" hangingPunct="1">
                        <a:lnSpc>
                          <a:spcPct val="100000"/>
                        </a:lnSpc>
                        <a:spcBef>
                          <a:spcPct val="0"/>
                        </a:spcBef>
                        <a:spcAft>
                          <a:spcPct val="0"/>
                        </a:spcAft>
                        <a:buClrTx/>
                        <a:buSzTx/>
                        <a:buFontTx/>
                        <a:buNone/>
                        <a:tabLst/>
                      </a:pPr>
                      <a:r>
                        <a:rPr kumimoji="0" lang="cs-CZ" sz="900" b="1" i="0" u="none" strike="noStrike" cap="none" normalizeH="0" baseline="0">
                          <a:ln>
                            <a:noFill/>
                          </a:ln>
                          <a:solidFill>
                            <a:schemeClr val="tx1"/>
                          </a:solidFill>
                          <a:effectLst/>
                          <a:latin typeface="Arial" charset="0"/>
                          <a:ea typeface="Times New Roman" pitchFamily="18" charset="0"/>
                          <a:cs typeface="Arial" charset="0"/>
                        </a:rPr>
                        <a:t>1 den </a:t>
                      </a:r>
                      <a:endParaRPr kumimoji="0" lang="cs-CZ" sz="1000" b="0"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342900" marR="0" lvl="0" indent="-236538" algn="l" defTabSz="914400" rtl="0" eaLnBrk="0" fontAlgn="base" latinLnBrk="0" hangingPunct="0">
                        <a:lnSpc>
                          <a:spcPct val="100000"/>
                        </a:lnSpc>
                        <a:spcBef>
                          <a:spcPct val="0"/>
                        </a:spcBef>
                        <a:spcAft>
                          <a:spcPct val="0"/>
                        </a:spcAft>
                        <a:buClrTx/>
                        <a:buSzTx/>
                        <a:buFontTx/>
                        <a:buNone/>
                        <a:tabLst/>
                      </a:pPr>
                      <a:r>
                        <a:rPr kumimoji="0" lang="cs-CZ" sz="900" b="1" i="0" u="none" strike="noStrike" cap="none" normalizeH="0" baseline="0">
                          <a:ln>
                            <a:noFill/>
                          </a:ln>
                          <a:solidFill>
                            <a:schemeClr val="tx1"/>
                          </a:solidFill>
                          <a:effectLst/>
                          <a:latin typeface="Arial" charset="0"/>
                          <a:ea typeface="Times New Roman" pitchFamily="18" charset="0"/>
                          <a:cs typeface="Arial" charset="0"/>
                        </a:rPr>
                        <a:t>V</a:t>
                      </a:r>
                      <a:r>
                        <a:rPr kumimoji="0" lang="cs-CZ" sz="1000" b="0" i="0" u="none" strike="noStrike" cap="none" normalizeH="0" baseline="0">
                          <a:ln>
                            <a:noFill/>
                          </a:ln>
                          <a:solidFill>
                            <a:schemeClr val="tx1"/>
                          </a:solidFill>
                          <a:effectLst/>
                          <a:latin typeface="Times New Roman" pitchFamily="18" charset="0"/>
                          <a:ea typeface="Times New Roman" pitchFamily="18" charset="0"/>
                          <a:cs typeface="Arial" charset="0"/>
                        </a:rPr>
                        <a:t> </a:t>
                      </a:r>
                      <a:r>
                        <a:rPr kumimoji="0" lang="cs-CZ" sz="900" b="1" i="0" u="none" strike="noStrike" cap="none" normalizeH="0" baseline="0">
                          <a:ln>
                            <a:noFill/>
                          </a:ln>
                          <a:solidFill>
                            <a:schemeClr val="tx1"/>
                          </a:solidFill>
                          <a:effectLst/>
                          <a:latin typeface="Arial" charset="0"/>
                          <a:ea typeface="Times New Roman" pitchFamily="18" charset="0"/>
                          <a:cs typeface="Arial" charset="0"/>
                        </a:rPr>
                        <a:t>týdnu</a:t>
                      </a:r>
                      <a:endParaRPr kumimoji="0" lang="cs-CZ" sz="1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L="90000" marR="90000" marT="46800" marB="46800"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CDCD">
                        <a:alpha val="35001"/>
                      </a:srgbClr>
                    </a:solidFill>
                  </a:tcPr>
                </a:tc>
                <a:tc>
                  <a:txBody>
                    <a:bodyPr/>
                    <a:lstStyle/>
                    <a:p>
                      <a:pPr marL="342900" marR="0" lvl="0" indent="-266700" algn="l" defTabSz="914400" rtl="0" eaLnBrk="1" fontAlgn="base" latinLnBrk="0" hangingPunct="1">
                        <a:lnSpc>
                          <a:spcPct val="100000"/>
                        </a:lnSpc>
                        <a:spcBef>
                          <a:spcPct val="0"/>
                        </a:spcBef>
                        <a:spcAft>
                          <a:spcPct val="0"/>
                        </a:spcAft>
                        <a:buClrTx/>
                        <a:buSzTx/>
                        <a:buFontTx/>
                        <a:buNone/>
                        <a:tabLst/>
                      </a:pPr>
                      <a:r>
                        <a:rPr kumimoji="0" lang="cs-CZ" sz="900" b="1" i="0" u="none" strike="noStrike" cap="none" normalizeH="0" baseline="0">
                          <a:ln>
                            <a:noFill/>
                          </a:ln>
                          <a:solidFill>
                            <a:schemeClr val="tx1"/>
                          </a:solidFill>
                          <a:effectLst/>
                          <a:latin typeface="Arial" charset="0"/>
                          <a:ea typeface="Times New Roman" pitchFamily="18" charset="0"/>
                          <a:cs typeface="Arial" charset="0"/>
                        </a:rPr>
                        <a:t>2-3 dny </a:t>
                      </a:r>
                      <a:endParaRPr kumimoji="0" lang="cs-CZ" sz="1000" b="0"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342900" marR="0" lvl="0" indent="-266700" algn="l" defTabSz="914400" rtl="0" eaLnBrk="0" fontAlgn="base" latinLnBrk="0" hangingPunct="0">
                        <a:lnSpc>
                          <a:spcPct val="100000"/>
                        </a:lnSpc>
                        <a:spcBef>
                          <a:spcPct val="0"/>
                        </a:spcBef>
                        <a:spcAft>
                          <a:spcPct val="0"/>
                        </a:spcAft>
                        <a:buClrTx/>
                        <a:buSzTx/>
                        <a:buFontTx/>
                        <a:buNone/>
                        <a:tabLst/>
                      </a:pPr>
                      <a:r>
                        <a:rPr kumimoji="0" lang="cs-CZ" sz="900" b="1" i="0" u="none" strike="noStrike" cap="none" normalizeH="0" baseline="0">
                          <a:ln>
                            <a:noFill/>
                          </a:ln>
                          <a:solidFill>
                            <a:schemeClr val="tx1"/>
                          </a:solidFill>
                          <a:effectLst/>
                          <a:latin typeface="Arial" charset="0"/>
                          <a:ea typeface="Times New Roman" pitchFamily="18" charset="0"/>
                          <a:cs typeface="Arial" charset="0"/>
                        </a:rPr>
                        <a:t>V</a:t>
                      </a:r>
                      <a:r>
                        <a:rPr kumimoji="0" lang="cs-CZ" sz="1000" b="0" i="0" u="none" strike="noStrike" cap="none" normalizeH="0" baseline="0">
                          <a:ln>
                            <a:noFill/>
                          </a:ln>
                          <a:solidFill>
                            <a:schemeClr val="tx1"/>
                          </a:solidFill>
                          <a:effectLst/>
                          <a:latin typeface="Times New Roman" pitchFamily="18" charset="0"/>
                          <a:ea typeface="Times New Roman" pitchFamily="18" charset="0"/>
                          <a:cs typeface="Arial" charset="0"/>
                        </a:rPr>
                        <a:t> </a:t>
                      </a:r>
                      <a:r>
                        <a:rPr kumimoji="0" lang="cs-CZ" sz="900" b="1" i="0" u="none" strike="noStrike" cap="none" normalizeH="0" baseline="0">
                          <a:ln>
                            <a:noFill/>
                          </a:ln>
                          <a:solidFill>
                            <a:schemeClr val="tx1"/>
                          </a:solidFill>
                          <a:effectLst/>
                          <a:latin typeface="Arial" charset="0"/>
                          <a:ea typeface="Times New Roman" pitchFamily="18" charset="0"/>
                          <a:cs typeface="Arial" charset="0"/>
                        </a:rPr>
                        <a:t>týdnu</a:t>
                      </a:r>
                      <a:endParaRPr kumimoji="0" lang="cs-CZ" sz="1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L="90000" marR="90000" marT="46800" marB="46800"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CDCD">
                        <a:alpha val="35001"/>
                      </a:srgbClr>
                    </a:solidFill>
                  </a:tcPr>
                </a:tc>
                <a:tc>
                  <a:txBody>
                    <a:bodyPr/>
                    <a:lstStyle/>
                    <a:p>
                      <a:pPr marL="342900" marR="0" lvl="0" indent="-341313" algn="l" defTabSz="914400" rtl="0" eaLnBrk="1" fontAlgn="base" latinLnBrk="0" hangingPunct="1">
                        <a:lnSpc>
                          <a:spcPct val="100000"/>
                        </a:lnSpc>
                        <a:spcBef>
                          <a:spcPct val="0"/>
                        </a:spcBef>
                        <a:spcAft>
                          <a:spcPct val="0"/>
                        </a:spcAft>
                        <a:buClrTx/>
                        <a:buSzTx/>
                        <a:buFontTx/>
                        <a:buNone/>
                        <a:tabLst/>
                      </a:pPr>
                      <a:r>
                        <a:rPr kumimoji="0" lang="cs-CZ" sz="900" b="1" i="0" u="none" strike="noStrike" cap="none" normalizeH="0" baseline="0">
                          <a:ln>
                            <a:noFill/>
                          </a:ln>
                          <a:solidFill>
                            <a:schemeClr val="tx1"/>
                          </a:solidFill>
                          <a:effectLst/>
                          <a:latin typeface="Arial" charset="0"/>
                          <a:ea typeface="Times New Roman" pitchFamily="18" charset="0"/>
                          <a:cs typeface="Arial" charset="0"/>
                        </a:rPr>
                        <a:t>4-5 dnů </a:t>
                      </a:r>
                      <a:endParaRPr kumimoji="0" lang="cs-CZ" sz="1000" b="0"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342900" marR="0" lvl="0" indent="-341313" algn="l" defTabSz="914400" rtl="0" eaLnBrk="0" fontAlgn="base" latinLnBrk="0" hangingPunct="0">
                        <a:lnSpc>
                          <a:spcPct val="100000"/>
                        </a:lnSpc>
                        <a:spcBef>
                          <a:spcPct val="0"/>
                        </a:spcBef>
                        <a:spcAft>
                          <a:spcPct val="0"/>
                        </a:spcAft>
                        <a:buClrTx/>
                        <a:buSzTx/>
                        <a:buFontTx/>
                        <a:buNone/>
                        <a:tabLst/>
                      </a:pPr>
                      <a:r>
                        <a:rPr kumimoji="0" lang="cs-CZ" sz="900" b="1" i="0" u="none" strike="noStrike" cap="none" normalizeH="0" baseline="0">
                          <a:ln>
                            <a:noFill/>
                          </a:ln>
                          <a:solidFill>
                            <a:schemeClr val="tx1"/>
                          </a:solidFill>
                          <a:effectLst/>
                          <a:latin typeface="Arial" charset="0"/>
                          <a:ea typeface="Times New Roman" pitchFamily="18" charset="0"/>
                          <a:cs typeface="Arial" charset="0"/>
                        </a:rPr>
                        <a:t>V</a:t>
                      </a:r>
                      <a:r>
                        <a:rPr kumimoji="0" lang="cs-CZ" sz="1000" b="0" i="0" u="none" strike="noStrike" cap="none" normalizeH="0" baseline="0">
                          <a:ln>
                            <a:noFill/>
                          </a:ln>
                          <a:solidFill>
                            <a:schemeClr val="tx1"/>
                          </a:solidFill>
                          <a:effectLst/>
                          <a:latin typeface="Times New Roman" pitchFamily="18" charset="0"/>
                          <a:ea typeface="Times New Roman" pitchFamily="18" charset="0"/>
                          <a:cs typeface="Arial" charset="0"/>
                        </a:rPr>
                        <a:t> </a:t>
                      </a:r>
                      <a:r>
                        <a:rPr kumimoji="0" lang="cs-CZ" sz="900" b="1" i="0" u="none" strike="noStrike" cap="none" normalizeH="0" baseline="0">
                          <a:ln>
                            <a:noFill/>
                          </a:ln>
                          <a:solidFill>
                            <a:schemeClr val="tx1"/>
                          </a:solidFill>
                          <a:effectLst/>
                          <a:latin typeface="Arial" charset="0"/>
                          <a:ea typeface="Times New Roman" pitchFamily="18" charset="0"/>
                          <a:cs typeface="Arial" charset="0"/>
                        </a:rPr>
                        <a:t>týdnu</a:t>
                      </a:r>
                      <a:endParaRPr kumimoji="0" lang="cs-CZ" sz="1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CDCD">
                        <a:alpha val="35001"/>
                      </a:srgbClr>
                    </a:solidFill>
                  </a:tcPr>
                </a:tc>
                <a:tc>
                  <a:txBody>
                    <a:bodyPr/>
                    <a:lstStyle/>
                    <a:p>
                      <a:pPr marL="342900" marR="0" lvl="0" indent="-341313" algn="l" defTabSz="914400" rtl="0" eaLnBrk="1" fontAlgn="base" latinLnBrk="0" hangingPunct="1">
                        <a:lnSpc>
                          <a:spcPct val="100000"/>
                        </a:lnSpc>
                        <a:spcBef>
                          <a:spcPct val="0"/>
                        </a:spcBef>
                        <a:spcAft>
                          <a:spcPct val="0"/>
                        </a:spcAft>
                        <a:buClrTx/>
                        <a:buSzTx/>
                        <a:buFontTx/>
                        <a:buNone/>
                        <a:tabLst/>
                      </a:pPr>
                      <a:r>
                        <a:rPr kumimoji="0" lang="cs-CZ" sz="900" b="1" i="0" u="none" strike="noStrike" cap="none" normalizeH="0" baseline="0">
                          <a:ln>
                            <a:noFill/>
                          </a:ln>
                          <a:solidFill>
                            <a:schemeClr val="tx1"/>
                          </a:solidFill>
                          <a:effectLst/>
                          <a:latin typeface="Arial" charset="0"/>
                          <a:ea typeface="Times New Roman" pitchFamily="18" charset="0"/>
                          <a:cs typeface="Arial" charset="0"/>
                        </a:rPr>
                        <a:t>6-7 dnů </a:t>
                      </a:r>
                      <a:endParaRPr kumimoji="0" lang="cs-CZ" sz="1000" b="0"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342900" marR="0" lvl="0" indent="-341313" algn="l" defTabSz="914400" rtl="0" eaLnBrk="0" fontAlgn="base" latinLnBrk="0" hangingPunct="0">
                        <a:lnSpc>
                          <a:spcPct val="100000"/>
                        </a:lnSpc>
                        <a:spcBef>
                          <a:spcPct val="0"/>
                        </a:spcBef>
                        <a:spcAft>
                          <a:spcPct val="0"/>
                        </a:spcAft>
                        <a:buClrTx/>
                        <a:buSzTx/>
                        <a:buFontTx/>
                        <a:buNone/>
                        <a:tabLst/>
                      </a:pPr>
                      <a:r>
                        <a:rPr kumimoji="0" lang="cs-CZ" sz="900" b="1" i="0" u="none" strike="noStrike" cap="none" normalizeH="0" baseline="0">
                          <a:ln>
                            <a:noFill/>
                          </a:ln>
                          <a:solidFill>
                            <a:schemeClr val="tx1"/>
                          </a:solidFill>
                          <a:effectLst/>
                          <a:latin typeface="Arial" charset="0"/>
                          <a:ea typeface="Times New Roman" pitchFamily="18" charset="0"/>
                          <a:cs typeface="Arial" charset="0"/>
                        </a:rPr>
                        <a:t>V</a:t>
                      </a:r>
                      <a:r>
                        <a:rPr kumimoji="0" lang="cs-CZ" sz="1000" b="0" i="0" u="none" strike="noStrike" cap="none" normalizeH="0" baseline="0">
                          <a:ln>
                            <a:noFill/>
                          </a:ln>
                          <a:solidFill>
                            <a:schemeClr val="tx1"/>
                          </a:solidFill>
                          <a:effectLst/>
                          <a:latin typeface="Times New Roman" pitchFamily="18" charset="0"/>
                          <a:ea typeface="Times New Roman" pitchFamily="18" charset="0"/>
                          <a:cs typeface="Arial" charset="0"/>
                        </a:rPr>
                        <a:t> </a:t>
                      </a:r>
                      <a:r>
                        <a:rPr kumimoji="0" lang="cs-CZ" sz="900" b="1" i="0" u="none" strike="noStrike" cap="none" normalizeH="0" baseline="0">
                          <a:ln>
                            <a:noFill/>
                          </a:ln>
                          <a:solidFill>
                            <a:schemeClr val="tx1"/>
                          </a:solidFill>
                          <a:effectLst/>
                          <a:latin typeface="Arial" charset="0"/>
                          <a:ea typeface="Times New Roman" pitchFamily="18" charset="0"/>
                          <a:cs typeface="Arial" charset="0"/>
                        </a:rPr>
                        <a:t>týdnu</a:t>
                      </a:r>
                      <a:endParaRPr kumimoji="0" lang="cs-CZ" sz="1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CDCD">
                        <a:alpha val="35001"/>
                      </a:srgb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900" b="1" i="0" u="none" strike="noStrike" cap="none" normalizeH="0" baseline="0" dirty="0">
                          <a:ln>
                            <a:noFill/>
                          </a:ln>
                          <a:solidFill>
                            <a:schemeClr val="tx1"/>
                          </a:solidFill>
                          <a:effectLst/>
                          <a:latin typeface="Arial" charset="0"/>
                          <a:ea typeface="Times New Roman" pitchFamily="18" charset="0"/>
                          <a:cs typeface="Arial" charset="0"/>
                        </a:rPr>
                        <a:t>Není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900" b="1" i="0" u="none" strike="noStrike" cap="none" normalizeH="0" baseline="0" dirty="0">
                          <a:ln>
                            <a:noFill/>
                          </a:ln>
                          <a:solidFill>
                            <a:schemeClr val="tx1"/>
                          </a:solidFill>
                          <a:effectLst/>
                          <a:latin typeface="Arial" charset="0"/>
                          <a:ea typeface="Times New Roman" pitchFamily="18" charset="0"/>
                          <a:cs typeface="Arial" charset="0"/>
                        </a:rPr>
                        <a:t>známo</a:t>
                      </a:r>
                      <a:endParaRPr kumimoji="0" lang="cs-CZ"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CDCD">
                        <a:alpha val="35001"/>
                      </a:srgbClr>
                    </a:solidFill>
                  </a:tcPr>
                </a:tc>
                <a:extLst>
                  <a:ext uri="{0D108BD9-81ED-4DB2-BD59-A6C34878D82A}">
                    <a16:rowId xmlns:a16="http://schemas.microsoft.com/office/drawing/2014/main" val="10000"/>
                  </a:ext>
                </a:extLst>
              </a:tr>
              <a:tr h="144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66700" algn="l"/>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a. 	Chléb konzumní, bílé pečivo    </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-1</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-2</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-3</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-4</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-5</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-6</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-7</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4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66700" algn="l"/>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b. 	Tmavé a celozrnné pečivo</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-1</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-2</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-3</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-4</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-5</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-6</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-7</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6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66700" algn="l"/>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c. 	Brambory </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-1</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-2</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-3</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-4</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-5</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-6</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-7</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4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66700" algn="l"/>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d. 	Luštěniny</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-1</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-2</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-3</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-4</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-5</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-6</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-7</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44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66700" algn="l"/>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e. 	Zelenina kromě brambor</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-1</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-2</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-3</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-4</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-5</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-6</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-7</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44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66700" algn="l"/>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f. 	Ovoce</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-1</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-2</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-3</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-4</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-5</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-6</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-7</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46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66700" algn="l"/>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g. 	Kojenecká mléčná výživa </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-1</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-2</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-3</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-4</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-5</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-6</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-7</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063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66700" algn="l"/>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h. 	Mléko a mléčné výrobky kromě sýrů (např. mléko, jogurt)</a:t>
                      </a:r>
                      <a:r>
                        <a:rPr kumimoji="0" lang="cs-CZ" sz="1200" b="0" i="0" u="none" strike="noStrike" cap="none" normalizeH="0" baseline="0">
                          <a:ln>
                            <a:noFill/>
                          </a:ln>
                          <a:solidFill>
                            <a:schemeClr val="tx1"/>
                          </a:solidFill>
                          <a:effectLst/>
                          <a:latin typeface="Times New Roman" pitchFamily="18" charset="0"/>
                          <a:ea typeface="Times New Roman" pitchFamily="18" charset="0"/>
                          <a:cs typeface="Arial" charset="0"/>
                        </a:rPr>
                        <a:t> </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-1</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-2</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-3</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-4</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-5</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-6</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-7</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825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i.    Sójové výrobky (např. sójové mléko, sójové dezerty)</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-1</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-2</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-3</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-4</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-5</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-6</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-7</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44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66700" algn="l"/>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j. 	Sýry</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-1</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-2</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-3</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-4</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-5</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-6</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-7</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46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66700" algn="l"/>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k. 	Ryby</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-1</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-2</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-3</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-4</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-5</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-6</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-7</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44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66700" algn="l"/>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l. 	Maso a masné výrobky</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-1</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-2</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-3</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-4</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-5</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-6</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-7</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825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66700" algn="l"/>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m. 	Rostlinné náhrady masa (např. ROBI)</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-1</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-2</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-3</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-4</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-5</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-6</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-7</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841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66700" algn="l"/>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n. 	Vejce (např.vařené, míchané)</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-1</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-2</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-3</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-4</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-5</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-6</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-7</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825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o.    Ovocné džusy (100%,   nektary)</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-1</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-2</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-3</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-4</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-5</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a:ln>
                            <a:noFill/>
                          </a:ln>
                          <a:solidFill>
                            <a:schemeClr val="tx1"/>
                          </a:solidFill>
                          <a:effectLst/>
                          <a:latin typeface="Arial" charset="0"/>
                          <a:ea typeface="Times New Roman" pitchFamily="18" charset="0"/>
                          <a:cs typeface="Arial" charset="0"/>
                        </a:rPr>
                        <a:t>-6</a:t>
                      </a:r>
                      <a:endParaRPr kumimoji="0" lang="cs-CZ"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dirty="0">
                          <a:ln>
                            <a:noFill/>
                          </a:ln>
                          <a:solidFill>
                            <a:schemeClr val="tx1"/>
                          </a:solidFill>
                          <a:effectLst/>
                          <a:latin typeface="Arial" charset="0"/>
                          <a:ea typeface="Times New Roman" pitchFamily="18" charset="0"/>
                          <a:cs typeface="Arial" charset="0"/>
                        </a:rPr>
                        <a:t>-7</a:t>
                      </a:r>
                      <a:endParaRPr kumimoji="0" lang="cs-CZ"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31903" name="Rectangle 1185"/>
          <p:cNvSpPr>
            <a:spLocks noChangeArrowheads="1"/>
          </p:cNvSpPr>
          <p:nvPr/>
        </p:nvSpPr>
        <p:spPr bwMode="auto">
          <a:xfrm>
            <a:off x="323850" y="1989138"/>
            <a:ext cx="7077075" cy="366712"/>
          </a:xfrm>
          <a:prstGeom prst="rect">
            <a:avLst/>
          </a:prstGeom>
          <a:noFill/>
          <a:ln w="9525" algn="ctr">
            <a:noFill/>
            <a:miter lim="800000"/>
            <a:headEnd/>
            <a:tailEnd/>
          </a:ln>
        </p:spPr>
        <p:txBody>
          <a:bodyPr wrap="none" lIns="90000" tIns="46800" rIns="90000" bIns="46800" anchor="ctr">
            <a:spAutoFit/>
          </a:bodyPr>
          <a:lstStyle/>
          <a:p>
            <a:pPr algn="ctr">
              <a:tabLst>
                <a:tab pos="482600" algn="l"/>
                <a:tab pos="498475" algn="l"/>
              </a:tabLst>
            </a:pPr>
            <a:r>
              <a:rPr lang="cs-CZ"/>
              <a:t>Jak často </a:t>
            </a:r>
            <a:r>
              <a:rPr lang="cs-CZ" u="sng"/>
              <a:t>za poslední měsíc</a:t>
            </a:r>
            <a:r>
              <a:rPr lang="cs-CZ"/>
              <a:t> konzumovalo </a:t>
            </a:r>
            <a:r>
              <a:rPr lang="cs-CZ" b="1"/>
              <a:t>Vaše dítě</a:t>
            </a:r>
            <a:r>
              <a:rPr lang="cs-CZ"/>
              <a:t> tyto potraviny: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68313" y="333375"/>
            <a:ext cx="8435975" cy="1371600"/>
          </a:xfrm>
        </p:spPr>
        <p:txBody>
          <a:bodyPr/>
          <a:lstStyle/>
          <a:p>
            <a:pPr eaLnBrk="1" hangingPunct="1"/>
            <a:r>
              <a:rPr lang="cs-CZ" sz="3600" b="1">
                <a:solidFill>
                  <a:srgbClr val="1C2C7A"/>
                </a:solidFill>
              </a:rPr>
              <a:t>PANCAKE </a:t>
            </a:r>
            <a:br>
              <a:rPr lang="cs-CZ" sz="3600" b="1">
                <a:solidFill>
                  <a:srgbClr val="1C2C7A"/>
                </a:solidFill>
              </a:rPr>
            </a:br>
            <a:r>
              <a:rPr lang="cs-CZ" sz="3200" b="1">
                <a:solidFill>
                  <a:srgbClr val="1C2C7A"/>
                </a:solidFill>
              </a:rPr>
              <a:t>3</a:t>
            </a:r>
            <a:r>
              <a:rPr lang="cs-CZ" sz="2400" b="1">
                <a:solidFill>
                  <a:srgbClr val="1C2C7A"/>
                </a:solidFill>
              </a:rPr>
              <a:t>. </a:t>
            </a:r>
            <a:r>
              <a:rPr lang="cs-CZ" sz="3100" b="1">
                <a:solidFill>
                  <a:srgbClr val="1C2C7A"/>
                </a:solidFill>
              </a:rPr>
              <a:t>Nástroje pro sběr dat o spotřebě potravin</a:t>
            </a:r>
            <a:endParaRPr lang="cs-CZ" sz="4000"/>
          </a:p>
        </p:txBody>
      </p:sp>
      <p:sp>
        <p:nvSpPr>
          <p:cNvPr id="1028" name="Rectangle 4"/>
          <p:cNvSpPr>
            <a:spLocks noChangeArrowheads="1"/>
          </p:cNvSpPr>
          <p:nvPr/>
        </p:nvSpPr>
        <p:spPr bwMode="auto">
          <a:xfrm>
            <a:off x="827088" y="1557338"/>
            <a:ext cx="1730375" cy="366712"/>
          </a:xfrm>
          <a:prstGeom prst="rect">
            <a:avLst/>
          </a:prstGeom>
          <a:noFill/>
          <a:ln w="9525" algn="ctr">
            <a:noFill/>
            <a:miter lim="800000"/>
            <a:headEnd/>
            <a:tailEnd/>
          </a:ln>
        </p:spPr>
        <p:txBody>
          <a:bodyPr wrap="none" lIns="90000" tIns="46800" rIns="90000" bIns="46800">
            <a:spAutoFit/>
          </a:bodyPr>
          <a:lstStyle/>
          <a:p>
            <a:r>
              <a:rPr lang="cs-CZ" b="1">
                <a:solidFill>
                  <a:srgbClr val="FF6600"/>
                </a:solidFill>
              </a:rPr>
              <a:t>Př. Atlas porcí</a:t>
            </a:r>
          </a:p>
        </p:txBody>
      </p:sp>
      <p:sp>
        <p:nvSpPr>
          <p:cNvPr id="302089" name="Text Box 9"/>
          <p:cNvSpPr txBox="1">
            <a:spLocks noChangeArrowheads="1"/>
          </p:cNvSpPr>
          <p:nvPr/>
        </p:nvSpPr>
        <p:spPr bwMode="auto">
          <a:xfrm>
            <a:off x="468313" y="6092825"/>
            <a:ext cx="8675687" cy="641350"/>
          </a:xfrm>
          <a:prstGeom prst="rect">
            <a:avLst/>
          </a:prstGeom>
          <a:noFill/>
          <a:ln w="9525" algn="ctr">
            <a:noFill/>
            <a:miter lim="800000"/>
            <a:headEnd/>
            <a:tailEnd/>
          </a:ln>
          <a:effectLst/>
        </p:spPr>
        <p:txBody>
          <a:bodyPr lIns="90000" tIns="46800" rIns="90000" bIns="46800">
            <a:spAutoFit/>
          </a:bodyPr>
          <a:lstStyle/>
          <a:p>
            <a:pPr>
              <a:spcBef>
                <a:spcPct val="50000"/>
              </a:spcBef>
              <a:defRPr/>
            </a:pPr>
            <a:r>
              <a:rPr lang="cs-CZ" dirty="0">
                <a:solidFill>
                  <a:schemeClr val="bg2"/>
                </a:solidFill>
                <a:effectLst>
                  <a:outerShdw blurRad="38100" dist="38100" dir="2700000" algn="tl">
                    <a:srgbClr val="C0C0C0"/>
                  </a:outerShdw>
                </a:effectLst>
              </a:rPr>
              <a:t>Pozn. </a:t>
            </a:r>
            <a:r>
              <a:rPr lang="cs-CZ" i="1" dirty="0">
                <a:solidFill>
                  <a:schemeClr val="bg2"/>
                </a:solidFill>
                <a:effectLst>
                  <a:outerShdw blurRad="38100" dist="38100" dir="2700000" algn="tl">
                    <a:srgbClr val="C0C0C0"/>
                  </a:outerShdw>
                </a:effectLst>
              </a:rPr>
              <a:t>Velikost porcí musí být přizpůsobeny dětem, atlas lze doplnit pravítkem, fotografiemi nádobí (sklenice, </a:t>
            </a:r>
            <a:r>
              <a:rPr lang="cs-CZ" i="1" dirty="0" err="1">
                <a:solidFill>
                  <a:schemeClr val="bg2"/>
                </a:solidFill>
                <a:effectLst>
                  <a:outerShdw blurRad="38100" dist="38100" dir="2700000" algn="tl">
                    <a:srgbClr val="C0C0C0"/>
                  </a:outerShdw>
                </a:effectLst>
              </a:rPr>
              <a:t>dět</a:t>
            </a:r>
            <a:r>
              <a:rPr lang="cs-CZ" i="1" dirty="0">
                <a:solidFill>
                  <a:schemeClr val="bg2"/>
                </a:solidFill>
                <a:effectLst>
                  <a:outerShdw blurRad="38100" dist="38100" dir="2700000" algn="tl">
                    <a:srgbClr val="C0C0C0"/>
                  </a:outerShdw>
                </a:effectLst>
              </a:rPr>
              <a:t>. hrnky, misky), jednotkovými porcemi (hm. 1 ks).</a:t>
            </a:r>
          </a:p>
        </p:txBody>
      </p:sp>
      <p:pic>
        <p:nvPicPr>
          <p:cNvPr id="1030" name="Picture 6" descr="C:\Users\Zlata\Pictures\Obrázek1.png"/>
          <p:cNvPicPr>
            <a:picLocks noGrp="1" noChangeAspect="1" noChangeArrowheads="1"/>
          </p:cNvPicPr>
          <p:nvPr>
            <p:ph idx="1"/>
          </p:nvPr>
        </p:nvPicPr>
        <p:blipFill>
          <a:blip r:embed="rId2" cstate="print"/>
          <a:srcRect/>
          <a:stretch>
            <a:fillRect/>
          </a:stretch>
        </p:blipFill>
        <p:spPr bwMode="auto">
          <a:xfrm>
            <a:off x="2725412" y="1628799"/>
            <a:ext cx="3646788" cy="453333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cs-CZ" sz="3600" b="1">
                <a:solidFill>
                  <a:srgbClr val="1C2C7A"/>
                </a:solidFill>
              </a:rPr>
              <a:t>PANCAKE </a:t>
            </a:r>
            <a:br>
              <a:rPr lang="cs-CZ" sz="3600" b="1">
                <a:solidFill>
                  <a:srgbClr val="1C2C7A"/>
                </a:solidFill>
              </a:rPr>
            </a:br>
            <a:r>
              <a:rPr lang="cs-CZ" sz="3200" b="1">
                <a:solidFill>
                  <a:srgbClr val="1C2C7A"/>
                </a:solidFill>
              </a:rPr>
              <a:t>3</a:t>
            </a:r>
            <a:r>
              <a:rPr lang="cs-CZ" sz="2400" b="1">
                <a:solidFill>
                  <a:srgbClr val="1C2C7A"/>
                </a:solidFill>
              </a:rPr>
              <a:t>. </a:t>
            </a:r>
            <a:r>
              <a:rPr lang="cs-CZ" sz="3100" b="1">
                <a:solidFill>
                  <a:srgbClr val="1C2C7A"/>
                </a:solidFill>
              </a:rPr>
              <a:t>Nástroje pro sběr dat o spotřebě potravin</a:t>
            </a:r>
            <a:endParaRPr lang="cs-CZ" sz="4000"/>
          </a:p>
        </p:txBody>
      </p:sp>
      <p:sp>
        <p:nvSpPr>
          <p:cNvPr id="2052" name="Zástupný symbol pro obsah 5"/>
          <p:cNvSpPr>
            <a:spLocks noGrp="1"/>
          </p:cNvSpPr>
          <p:nvPr>
            <p:ph sz="half" idx="2"/>
          </p:nvPr>
        </p:nvSpPr>
        <p:spPr>
          <a:xfrm>
            <a:off x="755650" y="1989138"/>
            <a:ext cx="5256213" cy="3886200"/>
          </a:xfrm>
        </p:spPr>
        <p:txBody>
          <a:bodyPr/>
          <a:lstStyle/>
          <a:p>
            <a:r>
              <a:rPr lang="cs-CZ"/>
              <a:t>Lze doplnit o národně specifické pokrmy </a:t>
            </a:r>
          </a:p>
          <a:p>
            <a:r>
              <a:rPr lang="cs-CZ"/>
              <a:t>ČR: krajíce chleba, pečivo, knedlíky, odměrky pro omáčky a mas.šťávy apod.</a:t>
            </a:r>
          </a:p>
        </p:txBody>
      </p:sp>
      <p:sp>
        <p:nvSpPr>
          <p:cNvPr id="2053" name="Rectangle 4"/>
          <p:cNvSpPr>
            <a:spLocks noChangeArrowheads="1"/>
          </p:cNvSpPr>
          <p:nvPr/>
        </p:nvSpPr>
        <p:spPr bwMode="auto">
          <a:xfrm>
            <a:off x="2484438" y="1628775"/>
            <a:ext cx="1730375" cy="366713"/>
          </a:xfrm>
          <a:prstGeom prst="rect">
            <a:avLst/>
          </a:prstGeom>
          <a:noFill/>
          <a:ln w="9525" algn="ctr">
            <a:noFill/>
            <a:miter lim="800000"/>
            <a:headEnd/>
            <a:tailEnd/>
          </a:ln>
        </p:spPr>
        <p:txBody>
          <a:bodyPr wrap="none" lIns="90000" tIns="46800" rIns="90000" bIns="46800">
            <a:spAutoFit/>
          </a:bodyPr>
          <a:lstStyle/>
          <a:p>
            <a:r>
              <a:rPr lang="cs-CZ" b="1">
                <a:solidFill>
                  <a:srgbClr val="FF6600"/>
                </a:solidFill>
              </a:rPr>
              <a:t>Př. Atlas porcí</a:t>
            </a:r>
          </a:p>
        </p:txBody>
      </p:sp>
      <p:sp>
        <p:nvSpPr>
          <p:cNvPr id="302089" name="Text Box 9"/>
          <p:cNvSpPr txBox="1">
            <a:spLocks noChangeArrowheads="1"/>
          </p:cNvSpPr>
          <p:nvPr/>
        </p:nvSpPr>
        <p:spPr bwMode="auto">
          <a:xfrm>
            <a:off x="468313" y="6092825"/>
            <a:ext cx="8675687" cy="641350"/>
          </a:xfrm>
          <a:prstGeom prst="rect">
            <a:avLst/>
          </a:prstGeom>
          <a:noFill/>
          <a:ln w="9525" algn="ctr">
            <a:noFill/>
            <a:miter lim="800000"/>
            <a:headEnd/>
            <a:tailEnd/>
          </a:ln>
          <a:effectLst/>
        </p:spPr>
        <p:txBody>
          <a:bodyPr lIns="90000" tIns="46800" rIns="90000" bIns="46800">
            <a:spAutoFit/>
          </a:bodyPr>
          <a:lstStyle/>
          <a:p>
            <a:pPr>
              <a:spcBef>
                <a:spcPct val="50000"/>
              </a:spcBef>
              <a:defRPr/>
            </a:pPr>
            <a:r>
              <a:rPr lang="cs-CZ" dirty="0">
                <a:solidFill>
                  <a:schemeClr val="bg2"/>
                </a:solidFill>
                <a:effectLst>
                  <a:outerShdw blurRad="38100" dist="38100" dir="2700000" algn="tl">
                    <a:srgbClr val="C0C0C0"/>
                  </a:outerShdw>
                </a:effectLst>
              </a:rPr>
              <a:t>Pozn. </a:t>
            </a:r>
            <a:r>
              <a:rPr lang="cs-CZ" i="1" dirty="0">
                <a:solidFill>
                  <a:schemeClr val="bg2"/>
                </a:solidFill>
                <a:effectLst>
                  <a:outerShdw blurRad="38100" dist="38100" dir="2700000" algn="tl">
                    <a:srgbClr val="C0C0C0"/>
                  </a:outerShdw>
                </a:effectLst>
              </a:rPr>
              <a:t>Velikost porcí musí být přizpůsobeny dětem, atlas lze doplnit pravítkem, fotografiemi nádobí (sklenice, </a:t>
            </a:r>
            <a:r>
              <a:rPr lang="cs-CZ" i="1" dirty="0" err="1">
                <a:solidFill>
                  <a:schemeClr val="bg2"/>
                </a:solidFill>
                <a:effectLst>
                  <a:outerShdw blurRad="38100" dist="38100" dir="2700000" algn="tl">
                    <a:srgbClr val="C0C0C0"/>
                  </a:outerShdw>
                </a:effectLst>
              </a:rPr>
              <a:t>dět</a:t>
            </a:r>
            <a:r>
              <a:rPr lang="cs-CZ" i="1" dirty="0">
                <a:solidFill>
                  <a:schemeClr val="bg2"/>
                </a:solidFill>
                <a:effectLst>
                  <a:outerShdw blurRad="38100" dist="38100" dir="2700000" algn="tl">
                    <a:srgbClr val="C0C0C0"/>
                  </a:outerShdw>
                </a:effectLst>
              </a:rPr>
              <a:t>. hrnky, misky), jednotkovými porcemi (hm. 1 ks).</a:t>
            </a:r>
          </a:p>
        </p:txBody>
      </p:sp>
      <p:pic>
        <p:nvPicPr>
          <p:cNvPr id="2055" name="Picture 7" descr="C:\Users\Zlata\Pictures\Obrázek1.png"/>
          <p:cNvPicPr>
            <a:picLocks noChangeAspect="1" noChangeArrowheads="1"/>
          </p:cNvPicPr>
          <p:nvPr/>
        </p:nvPicPr>
        <p:blipFill>
          <a:blip r:embed="rId2" cstate="print"/>
          <a:srcRect/>
          <a:stretch>
            <a:fillRect/>
          </a:stretch>
        </p:blipFill>
        <p:spPr bwMode="auto">
          <a:xfrm>
            <a:off x="5292080" y="1412776"/>
            <a:ext cx="3535363" cy="43942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333375"/>
            <a:ext cx="8435975" cy="1243013"/>
          </a:xfrm>
        </p:spPr>
        <p:txBody>
          <a:bodyPr/>
          <a:lstStyle/>
          <a:p>
            <a:pPr eaLnBrk="1" hangingPunct="1"/>
            <a:r>
              <a:rPr lang="cs-CZ" sz="3600" b="1">
                <a:solidFill>
                  <a:srgbClr val="1C2C7A"/>
                </a:solidFill>
              </a:rPr>
              <a:t>PANCAKE </a:t>
            </a:r>
            <a:br>
              <a:rPr lang="cs-CZ" sz="3600" b="1">
                <a:solidFill>
                  <a:srgbClr val="1C2C7A"/>
                </a:solidFill>
              </a:rPr>
            </a:br>
            <a:r>
              <a:rPr lang="cs-CZ" sz="3200" b="1">
                <a:solidFill>
                  <a:srgbClr val="1C2C7A"/>
                </a:solidFill>
              </a:rPr>
              <a:t>3</a:t>
            </a:r>
            <a:r>
              <a:rPr lang="cs-CZ" sz="2400" b="1">
                <a:solidFill>
                  <a:srgbClr val="1C2C7A"/>
                </a:solidFill>
              </a:rPr>
              <a:t>. </a:t>
            </a:r>
            <a:r>
              <a:rPr lang="cs-CZ" sz="3100" b="1">
                <a:solidFill>
                  <a:srgbClr val="1C2C7A"/>
                </a:solidFill>
              </a:rPr>
              <a:t>Nástroje pro sběr dat o spotřebě potravin</a:t>
            </a:r>
            <a:endParaRPr lang="cs-CZ" sz="4000"/>
          </a:p>
        </p:txBody>
      </p:sp>
      <p:sp>
        <p:nvSpPr>
          <p:cNvPr id="32771" name="Rectangle 3"/>
          <p:cNvSpPr>
            <a:spLocks noChangeArrowheads="1"/>
          </p:cNvSpPr>
          <p:nvPr/>
        </p:nvSpPr>
        <p:spPr bwMode="auto">
          <a:xfrm>
            <a:off x="395288" y="1500174"/>
            <a:ext cx="2890828" cy="402291"/>
          </a:xfrm>
          <a:prstGeom prst="rect">
            <a:avLst/>
          </a:prstGeom>
          <a:noFill/>
          <a:ln w="9525" algn="ctr">
            <a:noFill/>
            <a:miter lim="800000"/>
            <a:headEnd/>
            <a:tailEnd/>
          </a:ln>
        </p:spPr>
        <p:txBody>
          <a:bodyPr wrap="square" lIns="90000" tIns="46800" rIns="90000" bIns="46800">
            <a:spAutoFit/>
          </a:bodyPr>
          <a:lstStyle/>
          <a:p>
            <a:r>
              <a:rPr lang="cs-CZ" b="1" dirty="0">
                <a:solidFill>
                  <a:srgbClr val="FF6600"/>
                </a:solidFill>
              </a:rPr>
              <a:t>Př. software </a:t>
            </a:r>
            <a:r>
              <a:rPr lang="cs-CZ" sz="2000" b="1" dirty="0" err="1">
                <a:solidFill>
                  <a:srgbClr val="FF6600"/>
                </a:solidFill>
              </a:rPr>
              <a:t>Epic</a:t>
            </a:r>
            <a:r>
              <a:rPr lang="cs-CZ" sz="2000" b="1" dirty="0">
                <a:solidFill>
                  <a:srgbClr val="FF6600"/>
                </a:solidFill>
              </a:rPr>
              <a:t>-Soft</a:t>
            </a:r>
          </a:p>
        </p:txBody>
      </p:sp>
      <p:pic>
        <p:nvPicPr>
          <p:cNvPr id="32772" name="Picture 5"/>
          <p:cNvPicPr>
            <a:picLocks noGrp="1" noChangeAspect="1" noChangeArrowheads="1"/>
          </p:cNvPicPr>
          <p:nvPr>
            <p:ph type="body" idx="1"/>
          </p:nvPr>
        </p:nvPicPr>
        <p:blipFill>
          <a:blip r:embed="rId2" cstate="print"/>
          <a:srcRect r="19485" b="51680"/>
          <a:stretch>
            <a:fillRect/>
          </a:stretch>
        </p:blipFill>
        <p:spPr>
          <a:xfrm>
            <a:off x="71438" y="1989138"/>
            <a:ext cx="9072562" cy="3887787"/>
          </a:xfrm>
          <a:noFill/>
        </p:spPr>
      </p:pic>
      <p:sp>
        <p:nvSpPr>
          <p:cNvPr id="32773" name="Text Box 6"/>
          <p:cNvSpPr txBox="1">
            <a:spLocks noChangeArrowheads="1"/>
          </p:cNvSpPr>
          <p:nvPr/>
        </p:nvSpPr>
        <p:spPr bwMode="auto">
          <a:xfrm>
            <a:off x="179388" y="5949950"/>
            <a:ext cx="8785225" cy="641350"/>
          </a:xfrm>
          <a:prstGeom prst="rect">
            <a:avLst/>
          </a:prstGeom>
          <a:noFill/>
          <a:ln w="9525" algn="ctr">
            <a:noFill/>
            <a:miter lim="800000"/>
            <a:headEnd/>
            <a:tailEnd/>
          </a:ln>
        </p:spPr>
        <p:txBody>
          <a:bodyPr lIns="90000" tIns="46800" rIns="90000" bIns="46800">
            <a:spAutoFit/>
          </a:bodyPr>
          <a:lstStyle/>
          <a:p>
            <a:pPr>
              <a:spcBef>
                <a:spcPct val="50000"/>
              </a:spcBef>
            </a:pPr>
            <a:r>
              <a:rPr lang="cs-CZ" dirty="0"/>
              <a:t>Pozn. U kojených dětí nesledujeme množství vypitého mléka (odstřikování a měření objemu = velká zátěž pro maminky), pouze denní příležitosti – frekvenci kojení.</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333375"/>
            <a:ext cx="8435975" cy="1243013"/>
          </a:xfrm>
        </p:spPr>
        <p:txBody>
          <a:bodyPr/>
          <a:lstStyle/>
          <a:p>
            <a:pPr eaLnBrk="1" hangingPunct="1"/>
            <a:r>
              <a:rPr lang="cs-CZ" sz="3600" b="1">
                <a:solidFill>
                  <a:srgbClr val="1C2C7A"/>
                </a:solidFill>
              </a:rPr>
              <a:t>PANCAKE </a:t>
            </a:r>
            <a:br>
              <a:rPr lang="cs-CZ" sz="3600" b="1">
                <a:solidFill>
                  <a:srgbClr val="1C2C7A"/>
                </a:solidFill>
              </a:rPr>
            </a:br>
            <a:r>
              <a:rPr lang="cs-CZ" sz="3200" b="1">
                <a:solidFill>
                  <a:srgbClr val="1C2C7A"/>
                </a:solidFill>
              </a:rPr>
              <a:t>3</a:t>
            </a:r>
            <a:r>
              <a:rPr lang="cs-CZ" sz="2400" b="1">
                <a:solidFill>
                  <a:srgbClr val="1C2C7A"/>
                </a:solidFill>
              </a:rPr>
              <a:t>. </a:t>
            </a:r>
            <a:r>
              <a:rPr lang="cs-CZ" sz="3100" b="1">
                <a:solidFill>
                  <a:srgbClr val="1C2C7A"/>
                </a:solidFill>
              </a:rPr>
              <a:t>Nástroje pro sběr dat o spotřebě potravin</a:t>
            </a:r>
            <a:endParaRPr lang="cs-CZ" sz="4000"/>
          </a:p>
        </p:txBody>
      </p:sp>
      <p:sp>
        <p:nvSpPr>
          <p:cNvPr id="33795" name="Rectangle 3"/>
          <p:cNvSpPr>
            <a:spLocks noChangeArrowheads="1"/>
          </p:cNvSpPr>
          <p:nvPr/>
        </p:nvSpPr>
        <p:spPr bwMode="auto">
          <a:xfrm>
            <a:off x="395288" y="1557338"/>
            <a:ext cx="2952576" cy="371513"/>
          </a:xfrm>
          <a:prstGeom prst="rect">
            <a:avLst/>
          </a:prstGeom>
          <a:noFill/>
          <a:ln w="9525" algn="ctr">
            <a:noFill/>
            <a:miter lim="800000"/>
            <a:headEnd/>
            <a:tailEnd/>
          </a:ln>
        </p:spPr>
        <p:txBody>
          <a:bodyPr wrap="square" lIns="90000" tIns="46800" rIns="90000" bIns="46800">
            <a:spAutoFit/>
          </a:bodyPr>
          <a:lstStyle/>
          <a:p>
            <a:r>
              <a:rPr lang="cs-CZ" b="1" dirty="0">
                <a:solidFill>
                  <a:srgbClr val="FF6600"/>
                </a:solidFill>
              </a:rPr>
              <a:t>Př. software </a:t>
            </a:r>
            <a:r>
              <a:rPr lang="cs-CZ" b="1" dirty="0" err="1">
                <a:solidFill>
                  <a:srgbClr val="FF6600"/>
                </a:solidFill>
              </a:rPr>
              <a:t>Epic</a:t>
            </a:r>
            <a:r>
              <a:rPr lang="cs-CZ" b="1" dirty="0">
                <a:solidFill>
                  <a:srgbClr val="FF6600"/>
                </a:solidFill>
              </a:rPr>
              <a:t>-Soft</a:t>
            </a:r>
          </a:p>
        </p:txBody>
      </p:sp>
      <p:pic>
        <p:nvPicPr>
          <p:cNvPr id="33796" name="Picture 5"/>
          <p:cNvPicPr>
            <a:picLocks noGrp="1" noChangeAspect="1" noChangeArrowheads="1"/>
          </p:cNvPicPr>
          <p:nvPr>
            <p:ph type="body" idx="1"/>
          </p:nvPr>
        </p:nvPicPr>
        <p:blipFill>
          <a:blip r:embed="rId2" cstate="print"/>
          <a:srcRect r="5905" b="47989"/>
          <a:stretch>
            <a:fillRect/>
          </a:stretch>
        </p:blipFill>
        <p:spPr>
          <a:xfrm>
            <a:off x="0" y="1989138"/>
            <a:ext cx="9144000" cy="3600450"/>
          </a:xfrm>
          <a:noFill/>
        </p:spPr>
      </p:pic>
      <p:sp>
        <p:nvSpPr>
          <p:cNvPr id="5" name="Obdélník 4"/>
          <p:cNvSpPr/>
          <p:nvPr/>
        </p:nvSpPr>
        <p:spPr>
          <a:xfrm>
            <a:off x="683568" y="5805264"/>
            <a:ext cx="7776864" cy="646331"/>
          </a:xfrm>
          <a:prstGeom prst="rect">
            <a:avLst/>
          </a:prstGeom>
        </p:spPr>
        <p:txBody>
          <a:bodyPr wrap="square">
            <a:spAutoFit/>
          </a:bodyPr>
          <a:lstStyle/>
          <a:p>
            <a:r>
              <a:rPr lang="en-US" dirty="0"/>
              <a:t>An optimal interview time for a 24-hour CAPI recall would be around 30 minutes and the average time should not exceed 45 minutes. </a:t>
            </a:r>
            <a:endParaRPr lang="cs-CZ" dirty="0"/>
          </a:p>
        </p:txBody>
      </p:sp>
      <p:sp>
        <p:nvSpPr>
          <p:cNvPr id="6" name="Obdélník 5"/>
          <p:cNvSpPr/>
          <p:nvPr/>
        </p:nvSpPr>
        <p:spPr bwMode="auto">
          <a:xfrm>
            <a:off x="683568" y="5805264"/>
            <a:ext cx="7992888" cy="648072"/>
          </a:xfrm>
          <a:prstGeom prst="rect">
            <a:avLst/>
          </a:prstGeom>
          <a:solidFill>
            <a:schemeClr val="accent1">
              <a:alpha val="35001"/>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p:txBody>
          <a:bodyPr/>
          <a:lstStyle/>
          <a:p>
            <a:r>
              <a:rPr lang="cs-CZ"/>
              <a:t>Požadavky kladeny na nutriční software</a:t>
            </a:r>
          </a:p>
        </p:txBody>
      </p:sp>
      <p:sp>
        <p:nvSpPr>
          <p:cNvPr id="34819" name="Zástupný symbol pro obsah 2"/>
          <p:cNvSpPr>
            <a:spLocks noGrp="1"/>
          </p:cNvSpPr>
          <p:nvPr>
            <p:ph idx="1"/>
          </p:nvPr>
        </p:nvSpPr>
        <p:spPr>
          <a:xfrm>
            <a:off x="395536" y="1988840"/>
            <a:ext cx="8362950" cy="3886200"/>
          </a:xfrm>
        </p:spPr>
        <p:txBody>
          <a:bodyPr/>
          <a:lstStyle/>
          <a:p>
            <a:r>
              <a:rPr lang="en-US" sz="2400" dirty="0"/>
              <a:t>should have been </a:t>
            </a:r>
            <a:r>
              <a:rPr lang="en-US" sz="2400" b="1" dirty="0">
                <a:effectLst>
                  <a:outerShdw blurRad="38100" dist="38100" dir="2700000" algn="tl">
                    <a:srgbClr val="000000">
                      <a:alpha val="43137"/>
                    </a:srgbClr>
                  </a:outerShdw>
                </a:effectLst>
              </a:rPr>
              <a:t>successfully used in previous dietary studies,</a:t>
            </a:r>
            <a:r>
              <a:rPr lang="en-US" sz="2400" dirty="0"/>
              <a:t> preferably in a national survey, or have been successfully validated or tested</a:t>
            </a:r>
            <a:r>
              <a:rPr lang="cs-CZ" sz="2400" dirty="0"/>
              <a:t>.</a:t>
            </a:r>
          </a:p>
          <a:p>
            <a:r>
              <a:rPr lang="cs-CZ" sz="2400" b="1" dirty="0">
                <a:effectLst>
                  <a:outerShdw blurRad="38100" dist="38100" dir="2700000" algn="tl">
                    <a:srgbClr val="000000">
                      <a:alpha val="43137"/>
                    </a:srgbClr>
                  </a:outerShdw>
                </a:effectLst>
              </a:rPr>
              <a:t>a</a:t>
            </a:r>
            <a:r>
              <a:rPr lang="en-US" sz="2400" b="1" dirty="0" err="1">
                <a:effectLst>
                  <a:outerShdw blurRad="38100" dist="38100" dir="2700000" algn="tl">
                    <a:srgbClr val="000000">
                      <a:alpha val="43137"/>
                    </a:srgbClr>
                  </a:outerShdw>
                </a:effectLst>
              </a:rPr>
              <a:t>llow</a:t>
            </a:r>
            <a:r>
              <a:rPr lang="en-US" sz="2400" b="1" dirty="0">
                <a:effectLst>
                  <a:outerShdw blurRad="38100" dist="38100" dir="2700000" algn="tl">
                    <a:srgbClr val="000000">
                      <a:alpha val="43137"/>
                    </a:srgbClr>
                  </a:outerShdw>
                </a:effectLst>
              </a:rPr>
              <a:t> the input </a:t>
            </a:r>
            <a:r>
              <a:rPr lang="en-US" sz="2400" dirty="0"/>
              <a:t>of food, beverages and food supplement</a:t>
            </a:r>
            <a:r>
              <a:rPr lang="cs-CZ" sz="2400" dirty="0"/>
              <a:t>s.</a:t>
            </a:r>
          </a:p>
          <a:p>
            <a:r>
              <a:rPr lang="en-US" sz="2400" dirty="0"/>
              <a:t>should describe and quantify each item </a:t>
            </a:r>
            <a:r>
              <a:rPr lang="en-US" sz="2400" b="1" dirty="0">
                <a:effectLst>
                  <a:outerShdw blurRad="38100" dist="38100" dir="2700000" algn="tl">
                    <a:srgbClr val="000000">
                      <a:alpha val="43137"/>
                    </a:srgbClr>
                  </a:outerShdw>
                </a:effectLst>
              </a:rPr>
              <a:t>using the national quantification methods </a:t>
            </a:r>
            <a:r>
              <a:rPr lang="en-US" sz="2400" dirty="0"/>
              <a:t>(e.g. a validated picture, national standard portions based on real weights and similar). </a:t>
            </a:r>
            <a:endParaRPr lang="cs-CZ" sz="2400" dirty="0"/>
          </a:p>
          <a:p>
            <a:r>
              <a:rPr lang="en-US" sz="2400" dirty="0"/>
              <a:t>compatible with</a:t>
            </a:r>
            <a:r>
              <a:rPr lang="cs-CZ" sz="2400" dirty="0"/>
              <a:t> </a:t>
            </a:r>
            <a:r>
              <a:rPr lang="en-US" sz="2400" dirty="0"/>
              <a:t>the </a:t>
            </a:r>
            <a:r>
              <a:rPr lang="cs-CZ" sz="2400" b="1" dirty="0">
                <a:effectLst>
                  <a:outerShdw blurRad="38100" dist="38100" dir="2700000" algn="tl">
                    <a:srgbClr val="000000">
                      <a:alpha val="43137"/>
                    </a:srgbClr>
                  </a:outerShdw>
                </a:effectLst>
              </a:rPr>
              <a:t>EFSA </a:t>
            </a:r>
            <a:r>
              <a:rPr lang="en-US" sz="2400" b="1" dirty="0">
                <a:effectLst>
                  <a:outerShdw blurRad="38100" dist="38100" dir="2700000" algn="tl">
                    <a:srgbClr val="000000">
                      <a:alpha val="43137"/>
                    </a:srgbClr>
                  </a:outerShdw>
                </a:effectLst>
              </a:rPr>
              <a:t>FoodEx2</a:t>
            </a:r>
            <a:r>
              <a:rPr lang="en-US" sz="2400" dirty="0"/>
              <a:t> </a:t>
            </a:r>
            <a:r>
              <a:rPr lang="cs-CZ" sz="2400" dirty="0" err="1"/>
              <a:t>classification</a:t>
            </a:r>
            <a:r>
              <a:rPr lang="cs-CZ" sz="2400" dirty="0"/>
              <a:t> </a:t>
            </a:r>
            <a:r>
              <a:rPr lang="en-US" sz="2400" dirty="0"/>
              <a:t>system</a:t>
            </a:r>
            <a:r>
              <a:rPr lang="cs-CZ" sz="2400" dirty="0"/>
              <a:t>.</a:t>
            </a:r>
          </a:p>
          <a:p>
            <a:r>
              <a:rPr lang="cs-CZ" sz="2400" dirty="0" err="1"/>
              <a:t>Quantify</a:t>
            </a:r>
            <a:r>
              <a:rPr lang="cs-CZ" sz="2400" dirty="0"/>
              <a:t> </a:t>
            </a:r>
            <a:r>
              <a:rPr lang="cs-CZ" sz="2400" dirty="0" err="1"/>
              <a:t>the</a:t>
            </a:r>
            <a:r>
              <a:rPr lang="cs-CZ" sz="2400" dirty="0"/>
              <a:t> </a:t>
            </a:r>
            <a:r>
              <a:rPr lang="cs-CZ" sz="2400" dirty="0" err="1"/>
              <a:t>foods</a:t>
            </a:r>
            <a:r>
              <a:rPr lang="cs-CZ" sz="2400" dirty="0"/>
              <a:t> </a:t>
            </a:r>
            <a:r>
              <a:rPr lang="cs-CZ" sz="2400" b="1" dirty="0">
                <a:effectLst>
                  <a:outerShdw blurRad="38100" dist="38100" dir="2700000" algn="tl">
                    <a:srgbClr val="000000">
                      <a:alpha val="43137"/>
                    </a:srgbClr>
                  </a:outerShdw>
                </a:effectLst>
              </a:rPr>
              <a:t>„as </a:t>
            </a:r>
            <a:r>
              <a:rPr lang="cs-CZ" sz="2400" b="1" dirty="0" err="1">
                <a:effectLst>
                  <a:outerShdw blurRad="38100" dist="38100" dir="2700000" algn="tl">
                    <a:srgbClr val="000000">
                      <a:alpha val="43137"/>
                    </a:srgbClr>
                  </a:outerShdw>
                </a:effectLst>
              </a:rPr>
              <a:t>consumed</a:t>
            </a:r>
            <a:r>
              <a:rPr lang="cs-CZ" sz="2400" b="1" dirty="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a:p>
            <a:endParaRPr lang="en-US" dirty="0"/>
          </a:p>
          <a:p>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457200"/>
            <a:ext cx="8435975" cy="1371600"/>
          </a:xfrm>
        </p:spPr>
        <p:txBody>
          <a:bodyPr/>
          <a:lstStyle/>
          <a:p>
            <a:pPr eaLnBrk="1" hangingPunct="1"/>
            <a:r>
              <a:rPr lang="cs-CZ" sz="3600" b="1">
                <a:solidFill>
                  <a:srgbClr val="1C2C7A"/>
                </a:solidFill>
              </a:rPr>
              <a:t>PANCAKE</a:t>
            </a:r>
            <a:br>
              <a:rPr lang="cs-CZ" sz="3600" b="1">
                <a:solidFill>
                  <a:srgbClr val="1C2C7A"/>
                </a:solidFill>
              </a:rPr>
            </a:br>
            <a:r>
              <a:rPr lang="cs-CZ" sz="2800" b="1">
                <a:solidFill>
                  <a:srgbClr val="1C2C7A"/>
                </a:solidFill>
              </a:rPr>
              <a:t>4. Sběr ostatních dat (mimo záznam spotřeby potravin)</a:t>
            </a:r>
            <a:endParaRPr lang="cs-CZ" sz="3200">
              <a:solidFill>
                <a:srgbClr val="475FD5"/>
              </a:solidFill>
            </a:endParaRPr>
          </a:p>
        </p:txBody>
      </p:sp>
      <p:sp>
        <p:nvSpPr>
          <p:cNvPr id="35843" name="Rectangle 3"/>
          <p:cNvSpPr>
            <a:spLocks noGrp="1" noChangeArrowheads="1"/>
          </p:cNvSpPr>
          <p:nvPr>
            <p:ph type="body" idx="1"/>
          </p:nvPr>
        </p:nvSpPr>
        <p:spPr>
          <a:xfrm>
            <a:off x="468313" y="1989138"/>
            <a:ext cx="8351837" cy="4103687"/>
          </a:xfrm>
          <a:solidFill>
            <a:schemeClr val="accent1">
              <a:alpha val="34901"/>
            </a:schemeClr>
          </a:solidFill>
        </p:spPr>
        <p:txBody>
          <a:bodyPr/>
          <a:lstStyle/>
          <a:p>
            <a:pPr marL="973138" indent="-609600" eaLnBrk="1" hangingPunct="1">
              <a:lnSpc>
                <a:spcPct val="90000"/>
              </a:lnSpc>
              <a:buFontTx/>
              <a:buChar char="•"/>
              <a:tabLst>
                <a:tab pos="8615363" algn="ctr"/>
              </a:tabLst>
            </a:pPr>
            <a:r>
              <a:rPr lang="cs-CZ" sz="2400"/>
              <a:t>Údaje o stravovacích zvyklostech</a:t>
            </a:r>
          </a:p>
          <a:p>
            <a:pPr marL="973138" indent="-609600" eaLnBrk="1" hangingPunct="1">
              <a:lnSpc>
                <a:spcPct val="90000"/>
              </a:lnSpc>
              <a:buFontTx/>
              <a:buNone/>
              <a:tabLst>
                <a:tab pos="8615363" algn="ctr"/>
              </a:tabLst>
            </a:pPr>
            <a:r>
              <a:rPr lang="cs-CZ" sz="2400"/>
              <a:t>	- FPQ (frekvenční dotazník), užívání doplňků stravy (pro hodnocení dietární a chemické expozice), diety a omezení</a:t>
            </a:r>
          </a:p>
          <a:p>
            <a:pPr marL="973138" indent="-609600" eaLnBrk="1" hangingPunct="1">
              <a:lnSpc>
                <a:spcPct val="90000"/>
              </a:lnSpc>
              <a:buFontTx/>
              <a:buChar char="•"/>
              <a:tabLst>
                <a:tab pos="8615363" algn="ctr"/>
              </a:tabLst>
            </a:pPr>
            <a:r>
              <a:rPr lang="cs-CZ" sz="2400"/>
              <a:t>Socio-ekonomické informace</a:t>
            </a:r>
          </a:p>
          <a:p>
            <a:pPr marL="973138" indent="-609600" eaLnBrk="1" hangingPunct="1">
              <a:lnSpc>
                <a:spcPct val="90000"/>
              </a:lnSpc>
              <a:buFontTx/>
              <a:buNone/>
              <a:tabLst>
                <a:tab pos="8615363" algn="ctr"/>
              </a:tabLst>
            </a:pPr>
            <a:r>
              <a:rPr lang="cs-CZ" sz="2400"/>
              <a:t>	- např. vzdělání, ekonomická aktivita rodičů</a:t>
            </a:r>
          </a:p>
          <a:p>
            <a:pPr marL="973138" indent="-609600" eaLnBrk="1" hangingPunct="1">
              <a:lnSpc>
                <a:spcPct val="90000"/>
              </a:lnSpc>
              <a:buFontTx/>
              <a:buChar char="•"/>
              <a:tabLst>
                <a:tab pos="8615363" algn="ctr"/>
              </a:tabLst>
            </a:pPr>
            <a:r>
              <a:rPr lang="cs-CZ" sz="2400"/>
              <a:t>Antropometrické údaje</a:t>
            </a:r>
          </a:p>
          <a:p>
            <a:pPr marL="973138" indent="-609600" eaLnBrk="1" hangingPunct="1">
              <a:lnSpc>
                <a:spcPct val="90000"/>
              </a:lnSpc>
              <a:buFontTx/>
              <a:buNone/>
              <a:tabLst>
                <a:tab pos="8615363" algn="ctr"/>
              </a:tabLst>
            </a:pPr>
            <a:r>
              <a:rPr lang="cs-CZ" sz="2400"/>
              <a:t>	- tělesná hmotnost a výška (děti&lt;10 let změřit; děti&gt;10 let a dospělí možno pouze sdělit bez měření)</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57200"/>
            <a:ext cx="8435975" cy="1371600"/>
          </a:xfrm>
        </p:spPr>
        <p:txBody>
          <a:bodyPr/>
          <a:lstStyle/>
          <a:p>
            <a:pPr eaLnBrk="1" hangingPunct="1"/>
            <a:r>
              <a:rPr lang="cs-CZ" sz="4000" b="1">
                <a:solidFill>
                  <a:srgbClr val="1C2C7A"/>
                </a:solidFill>
              </a:rPr>
              <a:t>PANCAKE</a:t>
            </a:r>
            <a:br>
              <a:rPr lang="cs-CZ" sz="4000" b="1">
                <a:solidFill>
                  <a:srgbClr val="1C2C7A"/>
                </a:solidFill>
              </a:rPr>
            </a:br>
            <a:r>
              <a:rPr lang="cs-CZ" sz="3200" b="1">
                <a:solidFill>
                  <a:srgbClr val="1C2C7A"/>
                </a:solidFill>
              </a:rPr>
              <a:t>5. Kontrola kvality dat</a:t>
            </a:r>
            <a:endParaRPr lang="cs-CZ" sz="3600">
              <a:solidFill>
                <a:srgbClr val="475FD5"/>
              </a:solidFill>
            </a:endParaRPr>
          </a:p>
        </p:txBody>
      </p:sp>
      <p:sp>
        <p:nvSpPr>
          <p:cNvPr id="36867" name="Rectangle 3"/>
          <p:cNvSpPr>
            <a:spLocks noGrp="1" noChangeArrowheads="1"/>
          </p:cNvSpPr>
          <p:nvPr>
            <p:ph type="body" idx="1"/>
          </p:nvPr>
        </p:nvSpPr>
        <p:spPr>
          <a:xfrm>
            <a:off x="468313" y="1989138"/>
            <a:ext cx="8351837" cy="4103687"/>
          </a:xfrm>
          <a:solidFill>
            <a:schemeClr val="accent1">
              <a:alpha val="34901"/>
            </a:schemeClr>
          </a:solidFill>
        </p:spPr>
        <p:txBody>
          <a:bodyPr/>
          <a:lstStyle/>
          <a:p>
            <a:pPr marL="973138" indent="-609600" eaLnBrk="1" hangingPunct="1">
              <a:lnSpc>
                <a:spcPct val="90000"/>
              </a:lnSpc>
              <a:buFontTx/>
              <a:buChar char="•"/>
              <a:tabLst>
                <a:tab pos="8615363" algn="ctr"/>
              </a:tabLst>
            </a:pPr>
            <a:r>
              <a:rPr lang="cs-CZ" sz="2400" dirty="0"/>
              <a:t>U dětí do 10 let</a:t>
            </a:r>
          </a:p>
          <a:p>
            <a:pPr marL="973138" indent="-609600" eaLnBrk="1" hangingPunct="1">
              <a:lnSpc>
                <a:spcPct val="90000"/>
              </a:lnSpc>
              <a:buFontTx/>
              <a:buNone/>
              <a:tabLst>
                <a:tab pos="8615363" algn="ctr"/>
              </a:tabLst>
            </a:pPr>
            <a:r>
              <a:rPr lang="cs-CZ" sz="2400" dirty="0"/>
              <a:t>	- na úrovni populace srovnat zjištěný energetický přívod (EI) s odhadovaným bazálním energetickým výdejem (BMR) v závislosti na věku, pohlaví, tělesné výšce a hmotnosti</a:t>
            </a:r>
          </a:p>
          <a:p>
            <a:pPr marL="973138" indent="-609600" eaLnBrk="1" hangingPunct="1">
              <a:lnSpc>
                <a:spcPct val="90000"/>
              </a:lnSpc>
              <a:buFontTx/>
              <a:buNone/>
              <a:tabLst>
                <a:tab pos="8615363" algn="ctr"/>
              </a:tabLst>
            </a:pPr>
            <a:r>
              <a:rPr lang="cs-CZ" sz="2400" dirty="0"/>
              <a:t>	- na individuální úrovni + koeficient PAL</a:t>
            </a:r>
          </a:p>
          <a:p>
            <a:pPr marL="973138" indent="-609600" eaLnBrk="1" hangingPunct="1">
              <a:lnSpc>
                <a:spcPct val="90000"/>
              </a:lnSpc>
              <a:buFontTx/>
              <a:buNone/>
              <a:tabLst>
                <a:tab pos="8615363" algn="ctr"/>
              </a:tabLst>
            </a:pPr>
            <a:endParaRPr lang="cs-CZ" sz="2400" dirty="0"/>
          </a:p>
          <a:p>
            <a:pPr marL="973138" indent="-609600" eaLnBrk="1" hangingPunct="1">
              <a:lnSpc>
                <a:spcPct val="90000"/>
              </a:lnSpc>
              <a:buFontTx/>
              <a:buChar char="•"/>
              <a:tabLst>
                <a:tab pos="8615363" algn="ctr"/>
              </a:tabLst>
            </a:pPr>
            <a:r>
              <a:rPr lang="cs-CZ" sz="2400" dirty="0"/>
              <a:t>U starších dětí</a:t>
            </a:r>
          </a:p>
          <a:p>
            <a:pPr marL="973138" indent="-609600" eaLnBrk="1" hangingPunct="1">
              <a:lnSpc>
                <a:spcPct val="90000"/>
              </a:lnSpc>
              <a:buFontTx/>
              <a:buNone/>
              <a:tabLst>
                <a:tab pos="8615363" algn="ctr"/>
              </a:tabLst>
            </a:pPr>
            <a:r>
              <a:rPr lang="cs-CZ" sz="2400" dirty="0"/>
              <a:t>	- použití metody podle </a:t>
            </a:r>
            <a:r>
              <a:rPr lang="cs-CZ" sz="2400" dirty="0" err="1"/>
              <a:t>Goldberga</a:t>
            </a:r>
            <a:r>
              <a:rPr lang="cs-CZ" sz="2400" dirty="0"/>
              <a:t> (</a:t>
            </a:r>
            <a:r>
              <a:rPr lang="cs-CZ" sz="2400" dirty="0" err="1"/>
              <a:t>Goldberg</a:t>
            </a:r>
            <a:r>
              <a:rPr lang="cs-CZ" sz="2400" dirty="0"/>
              <a:t> </a:t>
            </a:r>
            <a:r>
              <a:rPr lang="cs-CZ" sz="2400" dirty="0" err="1"/>
              <a:t>cut</a:t>
            </a:r>
            <a:r>
              <a:rPr lang="cs-CZ" sz="2400" dirty="0"/>
              <a:t>-</a:t>
            </a:r>
            <a:r>
              <a:rPr lang="cs-CZ" sz="2400" dirty="0" err="1"/>
              <a:t>off</a:t>
            </a:r>
            <a:r>
              <a:rPr lang="cs-CZ" sz="2400" dirty="0"/>
              <a:t> </a:t>
            </a:r>
            <a:r>
              <a:rPr lang="cs-CZ" sz="2400" dirty="0" err="1"/>
              <a:t>points</a:t>
            </a:r>
            <a:r>
              <a:rPr lang="cs-CZ" sz="2400" dirty="0"/>
              <a:t>) pro identifikace „</a:t>
            </a:r>
            <a:r>
              <a:rPr lang="cs-CZ" sz="2400" dirty="0" err="1"/>
              <a:t>misreportérů</a:t>
            </a:r>
            <a:r>
              <a:rPr lang="cs-CZ" sz="2400" dirty="0"/>
              <a:t>“ (</a:t>
            </a:r>
            <a:r>
              <a:rPr lang="cs-CZ" sz="2400" dirty="0" err="1"/>
              <a:t>under</a:t>
            </a:r>
            <a:r>
              <a:rPr lang="cs-CZ" sz="2400" dirty="0"/>
              <a:t>-reporting, </a:t>
            </a:r>
            <a:r>
              <a:rPr lang="cs-CZ" sz="2400" dirty="0" err="1"/>
              <a:t>over</a:t>
            </a:r>
            <a:r>
              <a:rPr lang="cs-CZ" sz="2400" dirty="0"/>
              <a:t>-reporting)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cs-CZ" b="1">
                <a:solidFill>
                  <a:srgbClr val="1C2C7A"/>
                </a:solidFill>
              </a:rPr>
              <a:t>PANCAKE  První výsledky</a:t>
            </a:r>
            <a:br>
              <a:rPr lang="cs-CZ" b="1">
                <a:solidFill>
                  <a:srgbClr val="1C2C7A"/>
                </a:solidFill>
              </a:rPr>
            </a:br>
            <a:endParaRPr lang="cs-CZ" sz="2000">
              <a:solidFill>
                <a:srgbClr val="3F75ED"/>
              </a:solidFill>
            </a:endParaRPr>
          </a:p>
        </p:txBody>
      </p:sp>
      <p:graphicFrame>
        <p:nvGraphicFramePr>
          <p:cNvPr id="3074" name="Object 4"/>
          <p:cNvGraphicFramePr>
            <a:graphicFrameLocks noGrp="1" noChangeAspect="1"/>
          </p:cNvGraphicFramePr>
          <p:nvPr>
            <p:ph idx="1"/>
          </p:nvPr>
        </p:nvGraphicFramePr>
        <p:xfrm>
          <a:off x="395288" y="1628775"/>
          <a:ext cx="8280400" cy="4459288"/>
        </p:xfrm>
        <a:graphic>
          <a:graphicData uri="http://schemas.openxmlformats.org/presentationml/2006/ole">
            <mc:AlternateContent xmlns:mc="http://schemas.openxmlformats.org/markup-compatibility/2006">
              <mc:Choice xmlns:v="urn:schemas-microsoft-com:vml" Requires="v">
                <p:oleObj spid="_x0000_s1037" name="Graf" r:id="rId3" imgW="9077325" imgH="4886325" progId="Excel.Sheet.8">
                  <p:embed/>
                </p:oleObj>
              </mc:Choice>
              <mc:Fallback>
                <p:oleObj name="Graf" r:id="rId3" imgW="9077325" imgH="4886325"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833" t="9578" r="40"/>
                      <a:stretch>
                        <a:fillRect/>
                      </a:stretch>
                    </p:blipFill>
                    <p:spPr bwMode="auto">
                      <a:xfrm>
                        <a:off x="395288" y="1628775"/>
                        <a:ext cx="8280400" cy="4459288"/>
                      </a:xfrm>
                      <a:prstGeom prst="rect">
                        <a:avLst/>
                      </a:prstGeom>
                      <a:solidFill>
                        <a:schemeClr val="accent1">
                          <a:alpha val="35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Text Box 6"/>
          <p:cNvSpPr txBox="1">
            <a:spLocks noChangeArrowheads="1"/>
          </p:cNvSpPr>
          <p:nvPr/>
        </p:nvSpPr>
        <p:spPr bwMode="auto">
          <a:xfrm>
            <a:off x="539750" y="1484313"/>
            <a:ext cx="7705725" cy="366712"/>
          </a:xfrm>
          <a:prstGeom prst="rect">
            <a:avLst/>
          </a:prstGeom>
          <a:noFill/>
          <a:ln w="9525" algn="ctr">
            <a:noFill/>
            <a:miter lim="800000"/>
            <a:headEnd/>
            <a:tailEnd/>
          </a:ln>
        </p:spPr>
        <p:txBody>
          <a:bodyPr lIns="90000" tIns="46800" rIns="90000" bIns="46800">
            <a:spAutoFit/>
          </a:bodyPr>
          <a:lstStyle/>
          <a:p>
            <a:pPr>
              <a:spcBef>
                <a:spcPct val="50000"/>
              </a:spcBef>
            </a:pPr>
            <a:r>
              <a:rPr lang="cs-CZ"/>
              <a:t>Odezva respondentů na dopis s nabídkou účasti ve studii (1. vlna dopisů)</a:t>
            </a:r>
          </a:p>
        </p:txBody>
      </p:sp>
      <p:sp>
        <p:nvSpPr>
          <p:cNvPr id="3077" name="Text Box 7"/>
          <p:cNvSpPr txBox="1">
            <a:spLocks noChangeArrowheads="1"/>
          </p:cNvSpPr>
          <p:nvPr/>
        </p:nvSpPr>
        <p:spPr bwMode="auto">
          <a:xfrm>
            <a:off x="900113" y="5445125"/>
            <a:ext cx="1042987" cy="366713"/>
          </a:xfrm>
          <a:prstGeom prst="rect">
            <a:avLst/>
          </a:prstGeom>
          <a:noFill/>
          <a:ln w="9525" algn="ctr">
            <a:noFill/>
            <a:miter lim="800000"/>
            <a:headEnd/>
            <a:tailEnd/>
          </a:ln>
        </p:spPr>
        <p:txBody>
          <a:bodyPr lIns="90000" tIns="46800" rIns="90000" bIns="46800">
            <a:spAutoFit/>
          </a:bodyPr>
          <a:lstStyle/>
          <a:p>
            <a:pPr>
              <a:spcBef>
                <a:spcPct val="50000"/>
              </a:spcBef>
            </a:pPr>
            <a:endParaRPr lang="cs-CZ"/>
          </a:p>
        </p:txBody>
      </p:sp>
      <p:sp>
        <p:nvSpPr>
          <p:cNvPr id="3078" name="Text Box 8"/>
          <p:cNvSpPr txBox="1">
            <a:spLocks noChangeArrowheads="1"/>
          </p:cNvSpPr>
          <p:nvPr/>
        </p:nvSpPr>
        <p:spPr bwMode="auto">
          <a:xfrm>
            <a:off x="1403350" y="5516563"/>
            <a:ext cx="1079500" cy="581025"/>
          </a:xfrm>
          <a:prstGeom prst="rect">
            <a:avLst/>
          </a:prstGeom>
          <a:noFill/>
          <a:ln w="9525" algn="ctr">
            <a:noFill/>
            <a:miter lim="800000"/>
            <a:headEnd/>
            <a:tailEnd/>
          </a:ln>
        </p:spPr>
        <p:txBody>
          <a:bodyPr lIns="90000" tIns="46800" rIns="90000" bIns="46800">
            <a:spAutoFit/>
          </a:bodyPr>
          <a:lstStyle/>
          <a:p>
            <a:pPr>
              <a:spcBef>
                <a:spcPct val="50000"/>
              </a:spcBef>
            </a:pPr>
            <a:r>
              <a:rPr lang="cs-CZ" sz="1600">
                <a:solidFill>
                  <a:srgbClr val="0033CC"/>
                </a:solidFill>
              </a:rPr>
              <a:t>192 dopisů</a:t>
            </a:r>
          </a:p>
        </p:txBody>
      </p:sp>
      <p:sp>
        <p:nvSpPr>
          <p:cNvPr id="3079" name="Text Box 9"/>
          <p:cNvSpPr txBox="1">
            <a:spLocks noChangeArrowheads="1"/>
          </p:cNvSpPr>
          <p:nvPr/>
        </p:nvSpPr>
        <p:spPr bwMode="auto">
          <a:xfrm>
            <a:off x="2195513" y="5516563"/>
            <a:ext cx="936625" cy="581025"/>
          </a:xfrm>
          <a:prstGeom prst="rect">
            <a:avLst/>
          </a:prstGeom>
          <a:noFill/>
          <a:ln w="9525" algn="ctr">
            <a:noFill/>
            <a:miter lim="800000"/>
            <a:headEnd/>
            <a:tailEnd/>
          </a:ln>
        </p:spPr>
        <p:txBody>
          <a:bodyPr lIns="90000" tIns="46800" rIns="90000" bIns="46800">
            <a:spAutoFit/>
          </a:bodyPr>
          <a:lstStyle/>
          <a:p>
            <a:pPr>
              <a:spcBef>
                <a:spcPct val="50000"/>
              </a:spcBef>
            </a:pPr>
            <a:r>
              <a:rPr lang="cs-CZ" sz="1600">
                <a:solidFill>
                  <a:srgbClr val="FF3399"/>
                </a:solidFill>
              </a:rPr>
              <a:t>96 dopisů</a:t>
            </a:r>
          </a:p>
        </p:txBody>
      </p:sp>
      <p:sp>
        <p:nvSpPr>
          <p:cNvPr id="248847" name="Text Box 15"/>
          <p:cNvSpPr txBox="1">
            <a:spLocks noChangeArrowheads="1"/>
          </p:cNvSpPr>
          <p:nvPr/>
        </p:nvSpPr>
        <p:spPr bwMode="auto">
          <a:xfrm>
            <a:off x="0" y="6092825"/>
            <a:ext cx="8964488" cy="586957"/>
          </a:xfrm>
          <a:prstGeom prst="rect">
            <a:avLst/>
          </a:prstGeom>
          <a:noFill/>
          <a:ln w="9525" algn="ctr">
            <a:noFill/>
            <a:miter lim="800000"/>
            <a:headEnd/>
            <a:tailEnd/>
          </a:ln>
          <a:effectLst/>
        </p:spPr>
        <p:txBody>
          <a:bodyPr wrap="square" lIns="90000" tIns="46800" rIns="90000" bIns="46800">
            <a:spAutoFit/>
          </a:bodyPr>
          <a:lstStyle/>
          <a:p>
            <a:pPr>
              <a:spcBef>
                <a:spcPct val="50000"/>
              </a:spcBef>
              <a:defRPr/>
            </a:pPr>
            <a:r>
              <a:rPr lang="cs-CZ" sz="1600" dirty="0">
                <a:solidFill>
                  <a:schemeClr val="bg2"/>
                </a:solidFill>
                <a:effectLst>
                  <a:outerShdw blurRad="38100" dist="38100" dir="2700000" algn="tl">
                    <a:srgbClr val="C0C0C0"/>
                  </a:outerShdw>
                </a:effectLst>
              </a:rPr>
              <a:t>Pozn. </a:t>
            </a:r>
            <a:r>
              <a:rPr lang="cs-CZ" sz="1600" i="1" dirty="0">
                <a:solidFill>
                  <a:schemeClr val="bg2"/>
                </a:solidFill>
                <a:effectLst>
                  <a:outerShdw blurRad="38100" dist="38100" dir="2700000" algn="tl">
                    <a:srgbClr val="C0C0C0"/>
                  </a:outerShdw>
                </a:effectLst>
              </a:rPr>
              <a:t>Response </a:t>
            </a:r>
            <a:r>
              <a:rPr lang="cs-CZ" sz="1600" i="1" dirty="0" err="1">
                <a:solidFill>
                  <a:schemeClr val="bg2"/>
                </a:solidFill>
                <a:effectLst>
                  <a:outerShdw blurRad="38100" dist="38100" dir="2700000" algn="tl">
                    <a:srgbClr val="C0C0C0"/>
                  </a:outerShdw>
                </a:effectLst>
              </a:rPr>
              <a:t>rate</a:t>
            </a:r>
            <a:r>
              <a:rPr lang="cs-CZ" sz="1600" i="1" dirty="0">
                <a:solidFill>
                  <a:schemeClr val="bg2"/>
                </a:solidFill>
                <a:effectLst>
                  <a:outerShdw blurRad="38100" dist="38100" dir="2700000" algn="tl">
                    <a:srgbClr val="C0C0C0"/>
                  </a:outerShdw>
                </a:effectLst>
              </a:rPr>
              <a:t> je u studií v dětské populaci obvykle vyšší než v jiných skupinách populace. </a:t>
            </a:r>
            <a:r>
              <a:rPr lang="en-US" sz="1600" i="1" dirty="0">
                <a:solidFill>
                  <a:srgbClr val="FF0000"/>
                </a:solidFill>
                <a:effectLst>
                  <a:outerShdw blurRad="38100" dist="38100" dir="2700000" algn="tl">
                    <a:srgbClr val="000000">
                      <a:alpha val="43137"/>
                    </a:srgbClr>
                  </a:outerShdw>
                </a:effectLst>
              </a:rPr>
              <a:t>Response rates varied from 47–52 % across countries in the pilot study</a:t>
            </a:r>
            <a:r>
              <a:rPr lang="cs-CZ" sz="1600" i="1" dirty="0">
                <a:solidFill>
                  <a:srgbClr val="FF0000"/>
                </a:solidFill>
                <a:effectLst>
                  <a:outerShdw blurRad="38100" dist="38100" dir="2700000" algn="tl">
                    <a:srgbClr val="000000">
                      <a:alpha val="43137"/>
                    </a:srgbClr>
                  </a:outerShdw>
                </a:effectLst>
              </a:rPr>
              <a:t> </a:t>
            </a:r>
            <a:r>
              <a:rPr lang="cs-CZ" sz="1600" dirty="0"/>
              <a:t>(</a:t>
            </a:r>
            <a:r>
              <a:rPr lang="cs-CZ" sz="1200" dirty="0"/>
              <a:t>EU Menu </a:t>
            </a:r>
            <a:r>
              <a:rPr lang="cs-CZ" sz="1200" dirty="0" err="1"/>
              <a:t>Protocol</a:t>
            </a:r>
            <a:r>
              <a:rPr lang="cs-CZ" sz="1200" dirty="0"/>
              <a:t>, 2014</a:t>
            </a:r>
            <a:r>
              <a:rPr lang="cs-CZ" sz="1600" dirty="0"/>
              <a:t>)</a:t>
            </a:r>
            <a:r>
              <a:rPr lang="en-US" sz="1600" dirty="0"/>
              <a:t>. </a:t>
            </a:r>
            <a:endParaRPr lang="cs-CZ" sz="1600" i="1" dirty="0">
              <a:solidFill>
                <a:schemeClr val="bg2"/>
              </a:solidFill>
              <a:effectLst>
                <a:outerShdw blurRad="38100" dist="38100" dir="2700000" algn="tl">
                  <a:srgbClr val="C0C0C0"/>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cs-CZ" b="1">
                <a:solidFill>
                  <a:srgbClr val="1C2C7A"/>
                </a:solidFill>
              </a:rPr>
              <a:t>PANCAKE  První výsledky</a:t>
            </a:r>
            <a:endParaRPr lang="cs-CZ" sz="4800"/>
          </a:p>
        </p:txBody>
      </p:sp>
      <p:sp>
        <p:nvSpPr>
          <p:cNvPr id="37891" name="Rectangle 3"/>
          <p:cNvSpPr>
            <a:spLocks noGrp="1" noChangeArrowheads="1"/>
          </p:cNvSpPr>
          <p:nvPr>
            <p:ph type="body" idx="1"/>
          </p:nvPr>
        </p:nvSpPr>
        <p:spPr>
          <a:xfrm>
            <a:off x="468313" y="1989138"/>
            <a:ext cx="8351837" cy="3816350"/>
          </a:xfrm>
          <a:solidFill>
            <a:schemeClr val="accent1">
              <a:alpha val="34901"/>
            </a:schemeClr>
          </a:solidFill>
        </p:spPr>
        <p:txBody>
          <a:bodyPr/>
          <a:lstStyle/>
          <a:p>
            <a:pPr marL="973138" indent="-609600" eaLnBrk="1" hangingPunct="1">
              <a:lnSpc>
                <a:spcPct val="90000"/>
              </a:lnSpc>
              <a:buFont typeface="Wingdings" pitchFamily="2" charset="2"/>
              <a:buNone/>
              <a:tabLst>
                <a:tab pos="8615363" algn="ctr"/>
              </a:tabLst>
            </a:pPr>
            <a:r>
              <a:rPr lang="cs-CZ" sz="2400">
                <a:solidFill>
                  <a:srgbClr val="000000"/>
                </a:solidFill>
              </a:rPr>
              <a:t>Charakteristika zákonných zástupců </a:t>
            </a:r>
          </a:p>
          <a:p>
            <a:pPr marL="973138" indent="-609600" eaLnBrk="1" hangingPunct="1">
              <a:lnSpc>
                <a:spcPct val="90000"/>
              </a:lnSpc>
              <a:buFont typeface="Wingdings" pitchFamily="2" charset="2"/>
              <a:buNone/>
              <a:tabLst>
                <a:tab pos="8615363" algn="ctr"/>
              </a:tabLst>
            </a:pPr>
            <a:r>
              <a:rPr lang="cs-CZ" sz="2400">
                <a:solidFill>
                  <a:srgbClr val="000000"/>
                </a:solidFill>
              </a:rPr>
              <a:t>participujících respondentů:</a:t>
            </a:r>
          </a:p>
          <a:p>
            <a:pPr marL="973138" indent="-609600" eaLnBrk="1" hangingPunct="1">
              <a:lnSpc>
                <a:spcPct val="90000"/>
              </a:lnSpc>
              <a:buFont typeface="Wingdings" pitchFamily="2" charset="2"/>
              <a:buNone/>
              <a:tabLst>
                <a:tab pos="8615363" algn="ctr"/>
              </a:tabLst>
            </a:pPr>
            <a:endParaRPr lang="cs-CZ" sz="2400">
              <a:solidFill>
                <a:srgbClr val="000000"/>
              </a:solidFill>
            </a:endParaRPr>
          </a:p>
          <a:p>
            <a:pPr marL="973138" indent="-609600" eaLnBrk="1" hangingPunct="1">
              <a:lnSpc>
                <a:spcPct val="90000"/>
              </a:lnSpc>
              <a:buFont typeface="Wingdings" pitchFamily="2" charset="2"/>
              <a:buNone/>
              <a:tabLst>
                <a:tab pos="8615363" algn="ctr"/>
              </a:tabLst>
            </a:pPr>
            <a:r>
              <a:rPr lang="cs-CZ" sz="2400">
                <a:solidFill>
                  <a:srgbClr val="000000"/>
                </a:solidFill>
              </a:rPr>
              <a:t>3 D studie</a:t>
            </a:r>
          </a:p>
          <a:p>
            <a:pPr marL="973138" indent="-609600" eaLnBrk="1" hangingPunct="1">
              <a:lnSpc>
                <a:spcPct val="90000"/>
              </a:lnSpc>
              <a:buFont typeface="Wingdings" pitchFamily="2" charset="2"/>
              <a:buChar char="Ø"/>
              <a:tabLst>
                <a:tab pos="8615363" algn="ctr"/>
              </a:tabLst>
            </a:pPr>
            <a:r>
              <a:rPr lang="cs-CZ" sz="1800">
                <a:solidFill>
                  <a:srgbClr val="000000"/>
                </a:solidFill>
              </a:rPr>
              <a:t>Ve 100 % se jednalo o rodiče (94 % ženy), průměrný věk 33,7 let</a:t>
            </a:r>
          </a:p>
          <a:p>
            <a:pPr marL="973138" indent="-609600" eaLnBrk="1" hangingPunct="1">
              <a:lnSpc>
                <a:spcPct val="90000"/>
              </a:lnSpc>
              <a:buFont typeface="Wingdings" pitchFamily="2" charset="2"/>
              <a:buChar char="Ø"/>
              <a:tabLst>
                <a:tab pos="8615363" algn="ctr"/>
              </a:tabLst>
            </a:pPr>
            <a:r>
              <a:rPr lang="cs-CZ" sz="1800">
                <a:solidFill>
                  <a:srgbClr val="000000"/>
                </a:solidFill>
              </a:rPr>
              <a:t>Ve skupině kojenci  - 66 % kojících matek</a:t>
            </a:r>
          </a:p>
          <a:p>
            <a:pPr marL="973138" indent="-609600" eaLnBrk="1" hangingPunct="1">
              <a:lnSpc>
                <a:spcPct val="90000"/>
              </a:lnSpc>
              <a:buFont typeface="Wingdings" pitchFamily="2" charset="2"/>
              <a:buNone/>
              <a:tabLst>
                <a:tab pos="8615363" algn="ctr"/>
              </a:tabLst>
            </a:pPr>
            <a:endParaRPr lang="cs-CZ" sz="1800">
              <a:solidFill>
                <a:srgbClr val="000000"/>
              </a:solidFill>
            </a:endParaRPr>
          </a:p>
          <a:p>
            <a:pPr marL="973138" indent="-609600" eaLnBrk="1" hangingPunct="1">
              <a:lnSpc>
                <a:spcPct val="90000"/>
              </a:lnSpc>
              <a:buFont typeface="Wingdings" pitchFamily="2" charset="2"/>
              <a:buNone/>
              <a:tabLst>
                <a:tab pos="8615363" algn="ctr"/>
              </a:tabLst>
            </a:pPr>
            <a:r>
              <a:rPr lang="cs-CZ" sz="2400">
                <a:solidFill>
                  <a:srgbClr val="000000"/>
                </a:solidFill>
              </a:rPr>
              <a:t>2x1 D studie</a:t>
            </a:r>
          </a:p>
          <a:p>
            <a:pPr marL="973138" indent="-609600" eaLnBrk="1" hangingPunct="1">
              <a:lnSpc>
                <a:spcPct val="90000"/>
              </a:lnSpc>
              <a:buFont typeface="Wingdings" pitchFamily="2" charset="2"/>
              <a:buChar char="Ø"/>
              <a:tabLst>
                <a:tab pos="8615363" algn="ctr"/>
              </a:tabLst>
            </a:pPr>
            <a:r>
              <a:rPr lang="cs-CZ" sz="1800"/>
              <a:t>Ve 100 % se jednalo o rodiče (97 % ženy), průměrný věk 33,2 let</a:t>
            </a:r>
          </a:p>
          <a:p>
            <a:pPr marL="973138" indent="-609600" eaLnBrk="1" hangingPunct="1">
              <a:lnSpc>
                <a:spcPct val="90000"/>
              </a:lnSpc>
              <a:buFont typeface="Wingdings" pitchFamily="2" charset="2"/>
              <a:buChar char="Ø"/>
              <a:tabLst>
                <a:tab pos="8615363" algn="ctr"/>
              </a:tabLst>
            </a:pPr>
            <a:r>
              <a:rPr lang="cs-CZ" sz="1800"/>
              <a:t>Ve skupině kojenci – 62 % kojících matek</a:t>
            </a:r>
          </a:p>
        </p:txBody>
      </p:sp>
      <p:pic>
        <p:nvPicPr>
          <p:cNvPr id="37892" name="Picture 5" descr="ANd9GcSHyTZNwL1V8HHsfGvYzfWiAvunytJqqm_zcjYpTW8_LHbEaolcXBUutdtG7Q"/>
          <p:cNvPicPr>
            <a:picLocks noChangeAspect="1" noChangeArrowheads="1"/>
          </p:cNvPicPr>
          <p:nvPr/>
        </p:nvPicPr>
        <p:blipFill>
          <a:blip r:embed="rId2" cstate="print"/>
          <a:srcRect/>
          <a:stretch>
            <a:fillRect/>
          </a:stretch>
        </p:blipFill>
        <p:spPr bwMode="auto">
          <a:xfrm>
            <a:off x="7380288" y="2060575"/>
            <a:ext cx="1238250" cy="12382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ABFDEE-F778-405B-92FA-BBB101DE5256}"/>
              </a:ext>
            </a:extLst>
          </p:cNvPr>
          <p:cNvSpPr>
            <a:spLocks noGrp="1"/>
          </p:cNvSpPr>
          <p:nvPr>
            <p:ph type="title"/>
          </p:nvPr>
        </p:nvSpPr>
        <p:spPr/>
        <p:txBody>
          <a:bodyPr/>
          <a:lstStyle/>
          <a:p>
            <a:r>
              <a:rPr lang="cs-CZ" b="1" dirty="0">
                <a:solidFill>
                  <a:schemeClr val="bg2">
                    <a:lumMod val="40000"/>
                    <a:lumOff val="60000"/>
                  </a:schemeClr>
                </a:solidFill>
              </a:rPr>
              <a:t>Hodnocení zdravotních rizik</a:t>
            </a:r>
          </a:p>
        </p:txBody>
      </p:sp>
      <p:sp>
        <p:nvSpPr>
          <p:cNvPr id="3" name="Zástupný obsah 2">
            <a:extLst>
              <a:ext uri="{FF2B5EF4-FFF2-40B4-BE49-F238E27FC236}">
                <a16:creationId xmlns:a16="http://schemas.microsoft.com/office/drawing/2014/main" id="{6FB0BAD8-D4E2-4F94-A15C-C734DB9A0B6F}"/>
              </a:ext>
            </a:extLst>
          </p:cNvPr>
          <p:cNvSpPr>
            <a:spLocks noGrp="1"/>
          </p:cNvSpPr>
          <p:nvPr>
            <p:ph idx="1"/>
          </p:nvPr>
        </p:nvSpPr>
        <p:spPr/>
        <p:txBody>
          <a:bodyPr/>
          <a:lstStyle/>
          <a:p>
            <a:endParaRPr lang="cs-CZ"/>
          </a:p>
        </p:txBody>
      </p:sp>
      <p:sp>
        <p:nvSpPr>
          <p:cNvPr id="5" name="TextovéPole 4">
            <a:extLst>
              <a:ext uri="{FF2B5EF4-FFF2-40B4-BE49-F238E27FC236}">
                <a16:creationId xmlns:a16="http://schemas.microsoft.com/office/drawing/2014/main" id="{151D842B-1C43-43BD-9E0B-526AA2456892}"/>
              </a:ext>
            </a:extLst>
          </p:cNvPr>
          <p:cNvSpPr txBox="1"/>
          <p:nvPr/>
        </p:nvSpPr>
        <p:spPr>
          <a:xfrm>
            <a:off x="755576" y="6056992"/>
            <a:ext cx="4572000" cy="369332"/>
          </a:xfrm>
          <a:prstGeom prst="rect">
            <a:avLst/>
          </a:prstGeom>
          <a:noFill/>
        </p:spPr>
        <p:txBody>
          <a:bodyPr wrap="square">
            <a:spAutoFit/>
          </a:bodyPr>
          <a:lstStyle/>
          <a:p>
            <a:r>
              <a:rPr lang="cs-CZ" dirty="0">
                <a:hlinkClick r:id="rId2"/>
              </a:rPr>
              <a:t>HRA2metanol.pdf (szu.cz)</a:t>
            </a:r>
            <a:endParaRPr lang="cs-CZ" dirty="0"/>
          </a:p>
        </p:txBody>
      </p:sp>
      <p:pic>
        <p:nvPicPr>
          <p:cNvPr id="5122" name="Picture 2" descr="Fotogalerie: Metanolová aféra u soudu – den druhý - Deník.cz">
            <a:extLst>
              <a:ext uri="{FF2B5EF4-FFF2-40B4-BE49-F238E27FC236}">
                <a16:creationId xmlns:a16="http://schemas.microsoft.com/office/drawing/2014/main" id="{6A18E7AB-C24B-42EC-9C1C-4A0FF63D4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91608"/>
            <a:ext cx="7566527" cy="404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789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cs-CZ" b="1">
                <a:solidFill>
                  <a:srgbClr val="1C2C7A"/>
                </a:solidFill>
              </a:rPr>
              <a:t>PANCAKE  První výsledky</a:t>
            </a:r>
            <a:endParaRPr lang="cs-CZ" sz="4800"/>
          </a:p>
        </p:txBody>
      </p:sp>
      <p:graphicFrame>
        <p:nvGraphicFramePr>
          <p:cNvPr id="4098" name="Object 3"/>
          <p:cNvGraphicFramePr>
            <a:graphicFrameLocks noGrp="1" noChangeAspect="1"/>
          </p:cNvGraphicFramePr>
          <p:nvPr>
            <p:ph idx="1"/>
          </p:nvPr>
        </p:nvGraphicFramePr>
        <p:xfrm>
          <a:off x="900113" y="1916113"/>
          <a:ext cx="7488237" cy="4575175"/>
        </p:xfrm>
        <a:graphic>
          <a:graphicData uri="http://schemas.openxmlformats.org/presentationml/2006/ole">
            <mc:AlternateContent xmlns:mc="http://schemas.openxmlformats.org/markup-compatibility/2006">
              <mc:Choice xmlns:v="urn:schemas-microsoft-com:vml" Requires="v">
                <p:oleObj spid="_x0000_s2061" name="Graf" r:id="rId3" imgW="5791200" imgH="3686175" progId="Excel.Sheet.8">
                  <p:embed/>
                </p:oleObj>
              </mc:Choice>
              <mc:Fallback>
                <p:oleObj name="Graf" r:id="rId3" imgW="5791200" imgH="3686175"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916113"/>
                        <a:ext cx="7488237" cy="4575175"/>
                      </a:xfrm>
                      <a:prstGeom prst="rect">
                        <a:avLst/>
                      </a:prstGeom>
                      <a:solidFill>
                        <a:schemeClr val="accent1">
                          <a:alpha val="35001"/>
                        </a:schemeClr>
                      </a:solidFill>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cs-CZ" sz="4000" b="1">
                <a:solidFill>
                  <a:srgbClr val="1C2C7A"/>
                </a:solidFill>
              </a:rPr>
              <a:t>PANCAKE  První výsledky</a:t>
            </a:r>
            <a:endParaRPr lang="cs-CZ"/>
          </a:p>
        </p:txBody>
      </p:sp>
      <p:graphicFrame>
        <p:nvGraphicFramePr>
          <p:cNvPr id="5122" name="Object 3"/>
          <p:cNvGraphicFramePr>
            <a:graphicFrameLocks noGrp="1" noChangeAspect="1"/>
          </p:cNvGraphicFramePr>
          <p:nvPr>
            <p:ph idx="1"/>
          </p:nvPr>
        </p:nvGraphicFramePr>
        <p:xfrm>
          <a:off x="971550" y="2081213"/>
          <a:ext cx="7416800" cy="4516437"/>
        </p:xfrm>
        <a:graphic>
          <a:graphicData uri="http://schemas.openxmlformats.org/presentationml/2006/ole">
            <mc:AlternateContent xmlns:mc="http://schemas.openxmlformats.org/markup-compatibility/2006">
              <mc:Choice xmlns:v="urn:schemas-microsoft-com:vml" Requires="v">
                <p:oleObj spid="_x0000_s3085" name="Graf" r:id="rId3" imgW="5791200" imgH="3686175" progId="Excel.Sheet.8">
                  <p:embed/>
                </p:oleObj>
              </mc:Choice>
              <mc:Fallback>
                <p:oleObj name="Graf" r:id="rId3" imgW="5791200" imgH="3686175"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081213"/>
                        <a:ext cx="7416800" cy="4516437"/>
                      </a:xfrm>
                      <a:prstGeom prst="rect">
                        <a:avLst/>
                      </a:prstGeom>
                      <a:solidFill>
                        <a:schemeClr val="accent1">
                          <a:alpha val="35001"/>
                        </a:schemeClr>
                      </a:solidFill>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cs-CZ" sz="4000" b="1">
                <a:solidFill>
                  <a:srgbClr val="1C2C7A"/>
                </a:solidFill>
              </a:rPr>
              <a:t>PANCAKE  První výsledky</a:t>
            </a:r>
            <a:endParaRPr lang="cs-CZ"/>
          </a:p>
        </p:txBody>
      </p:sp>
      <p:graphicFrame>
        <p:nvGraphicFramePr>
          <p:cNvPr id="6146" name="Object 5"/>
          <p:cNvGraphicFramePr>
            <a:graphicFrameLocks noGrp="1" noChangeAspect="1"/>
          </p:cNvGraphicFramePr>
          <p:nvPr>
            <p:ph idx="1"/>
          </p:nvPr>
        </p:nvGraphicFramePr>
        <p:xfrm>
          <a:off x="827088" y="1844675"/>
          <a:ext cx="7705725" cy="4419600"/>
        </p:xfrm>
        <a:graphic>
          <a:graphicData uri="http://schemas.openxmlformats.org/presentationml/2006/ole">
            <mc:AlternateContent xmlns:mc="http://schemas.openxmlformats.org/markup-compatibility/2006">
              <mc:Choice xmlns:v="urn:schemas-microsoft-com:vml" Requires="v">
                <p:oleObj spid="_x0000_s4109" name="Graf" r:id="rId3" imgW="5791200" imgH="3590925" progId="Excel.Sheet.8">
                  <p:embed/>
                </p:oleObj>
              </mc:Choice>
              <mc:Fallback>
                <p:oleObj name="Graf" r:id="rId3" imgW="5791200" imgH="3590925"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844675"/>
                        <a:ext cx="7705725" cy="441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cs-CZ" sz="4000" b="1">
                <a:solidFill>
                  <a:srgbClr val="1C2C7A"/>
                </a:solidFill>
              </a:rPr>
              <a:t>PANCAKE  První výsledky</a:t>
            </a:r>
            <a:endParaRPr lang="cs-CZ"/>
          </a:p>
        </p:txBody>
      </p:sp>
      <p:sp>
        <p:nvSpPr>
          <p:cNvPr id="38915" name="Rectangle 3"/>
          <p:cNvSpPr>
            <a:spLocks noGrp="1" noChangeArrowheads="1"/>
          </p:cNvSpPr>
          <p:nvPr>
            <p:ph type="body" idx="1"/>
          </p:nvPr>
        </p:nvSpPr>
        <p:spPr>
          <a:xfrm>
            <a:off x="468313" y="1989138"/>
            <a:ext cx="8351837" cy="4176712"/>
          </a:xfrm>
          <a:solidFill>
            <a:schemeClr val="accent1">
              <a:alpha val="34901"/>
            </a:schemeClr>
          </a:solidFill>
        </p:spPr>
        <p:txBody>
          <a:bodyPr/>
          <a:lstStyle/>
          <a:p>
            <a:pPr marL="973138" indent="-609600" eaLnBrk="1" hangingPunct="1">
              <a:buFont typeface="Wingdings" pitchFamily="2" charset="2"/>
              <a:buNone/>
              <a:tabLst>
                <a:tab pos="8615363" algn="ctr"/>
              </a:tabLst>
            </a:pPr>
            <a:r>
              <a:rPr lang="cs-CZ" sz="2400" u="sng">
                <a:solidFill>
                  <a:srgbClr val="000000"/>
                </a:solidFill>
              </a:rPr>
              <a:t>Účastníci studie z pohledu tazatelů</a:t>
            </a:r>
          </a:p>
          <a:p>
            <a:pPr marL="973138" indent="-609600" eaLnBrk="1" hangingPunct="1">
              <a:lnSpc>
                <a:spcPct val="60000"/>
              </a:lnSpc>
              <a:buFont typeface="Wingdings" pitchFamily="2" charset="2"/>
              <a:buNone/>
              <a:tabLst>
                <a:tab pos="8615363" algn="ctr"/>
              </a:tabLst>
            </a:pPr>
            <a:endParaRPr lang="cs-CZ" sz="2400" u="sng">
              <a:solidFill>
                <a:srgbClr val="000000"/>
              </a:solidFill>
            </a:endParaRPr>
          </a:p>
          <a:p>
            <a:pPr marL="973138" indent="-609600" eaLnBrk="1" hangingPunct="1">
              <a:buFontTx/>
              <a:buChar char="•"/>
              <a:tabLst>
                <a:tab pos="8615363" algn="ctr"/>
              </a:tabLst>
            </a:pPr>
            <a:r>
              <a:rPr lang="cs-CZ" sz="2000">
                <a:solidFill>
                  <a:srgbClr val="000000"/>
                </a:solidFill>
              </a:rPr>
              <a:t>Spolupráce tazatelů s účastníky studie byla hodnocena jako velmi příjemná</a:t>
            </a:r>
            <a:r>
              <a:rPr lang="cs-CZ" sz="2400">
                <a:solidFill>
                  <a:srgbClr val="000000"/>
                </a:solidFill>
              </a:rPr>
              <a:t> </a:t>
            </a:r>
          </a:p>
          <a:p>
            <a:pPr marL="973138" indent="-609600" eaLnBrk="1" hangingPunct="1">
              <a:lnSpc>
                <a:spcPct val="50000"/>
              </a:lnSpc>
              <a:buFontTx/>
              <a:buNone/>
              <a:tabLst>
                <a:tab pos="8615363" algn="ctr"/>
              </a:tabLst>
            </a:pPr>
            <a:endParaRPr lang="cs-CZ" sz="2400">
              <a:solidFill>
                <a:srgbClr val="000000"/>
              </a:solidFill>
            </a:endParaRPr>
          </a:p>
          <a:p>
            <a:pPr marL="973138" indent="-609600" eaLnBrk="1" hangingPunct="1">
              <a:buFont typeface="Wingdings" pitchFamily="2" charset="2"/>
              <a:buChar char="Ø"/>
              <a:tabLst>
                <a:tab pos="8615363" algn="ctr"/>
              </a:tabLst>
            </a:pPr>
            <a:r>
              <a:rPr lang="cs-CZ" sz="1800">
                <a:solidFill>
                  <a:srgbClr val="000000"/>
                </a:solidFill>
              </a:rPr>
              <a:t>Snadná komunikace</a:t>
            </a:r>
          </a:p>
          <a:p>
            <a:pPr marL="973138" indent="-609600" eaLnBrk="1" hangingPunct="1">
              <a:buFont typeface="Wingdings" pitchFamily="2" charset="2"/>
              <a:buChar char="Ø"/>
              <a:tabLst>
                <a:tab pos="8615363" algn="ctr"/>
              </a:tabLst>
            </a:pPr>
            <a:r>
              <a:rPr lang="cs-CZ" sz="1800">
                <a:solidFill>
                  <a:srgbClr val="000000"/>
                </a:solidFill>
              </a:rPr>
              <a:t>Ochota spolupracovat  </a:t>
            </a:r>
          </a:p>
          <a:p>
            <a:pPr marL="973138" indent="-609600" eaLnBrk="1" hangingPunct="1">
              <a:buFont typeface="Wingdings" pitchFamily="2" charset="2"/>
              <a:buChar char="Ø"/>
              <a:tabLst>
                <a:tab pos="8615363" algn="ctr"/>
              </a:tabLst>
            </a:pPr>
            <a:r>
              <a:rPr lang="cs-CZ" sz="1800">
                <a:solidFill>
                  <a:srgbClr val="000000"/>
                </a:solidFill>
              </a:rPr>
              <a:t>Zájem o studii</a:t>
            </a:r>
          </a:p>
          <a:p>
            <a:pPr marL="973138" indent="-609600" eaLnBrk="1" hangingPunct="1">
              <a:buFont typeface="Wingdings" pitchFamily="2" charset="2"/>
              <a:buChar char="Ø"/>
              <a:tabLst>
                <a:tab pos="8615363" algn="ctr"/>
              </a:tabLst>
            </a:pPr>
            <a:endParaRPr lang="cs-CZ" sz="1800">
              <a:solidFill>
                <a:srgbClr val="000000"/>
              </a:solidFill>
            </a:endParaRPr>
          </a:p>
          <a:p>
            <a:pPr marL="973138" indent="-609600" eaLnBrk="1" hangingPunct="1">
              <a:buFontTx/>
              <a:buNone/>
              <a:tabLst>
                <a:tab pos="8615363" algn="ctr"/>
              </a:tabLst>
            </a:pPr>
            <a:endParaRPr lang="cs-CZ" sz="1400"/>
          </a:p>
        </p:txBody>
      </p:sp>
      <p:pic>
        <p:nvPicPr>
          <p:cNvPr id="38916" name="Picture 6" descr="ANd9GcSHyTZNwL1V8HHsfGvYzfWiAvunytJqqm_zcjYpTW8_LHbEaolcXBUutdtG7Q"/>
          <p:cNvPicPr>
            <a:picLocks noChangeAspect="1" noChangeArrowheads="1"/>
          </p:cNvPicPr>
          <p:nvPr/>
        </p:nvPicPr>
        <p:blipFill>
          <a:blip r:embed="rId2" cstate="print"/>
          <a:srcRect/>
          <a:stretch>
            <a:fillRect/>
          </a:stretch>
        </p:blipFill>
        <p:spPr bwMode="auto">
          <a:xfrm>
            <a:off x="7019925" y="4365625"/>
            <a:ext cx="1584325" cy="15843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cs-CZ" sz="4000" b="1">
                <a:solidFill>
                  <a:srgbClr val="1C2C7A"/>
                </a:solidFill>
              </a:rPr>
              <a:t>PANCAKE  První výsledky</a:t>
            </a:r>
            <a:endParaRPr lang="cs-CZ"/>
          </a:p>
        </p:txBody>
      </p:sp>
      <p:sp>
        <p:nvSpPr>
          <p:cNvPr id="39939" name="Rectangle 3"/>
          <p:cNvSpPr>
            <a:spLocks noGrp="1" noChangeArrowheads="1"/>
          </p:cNvSpPr>
          <p:nvPr>
            <p:ph type="body" idx="1"/>
          </p:nvPr>
        </p:nvSpPr>
        <p:spPr>
          <a:xfrm>
            <a:off x="468313" y="1989138"/>
            <a:ext cx="8351837" cy="4319587"/>
          </a:xfrm>
          <a:solidFill>
            <a:schemeClr val="accent1">
              <a:alpha val="34901"/>
            </a:schemeClr>
          </a:solidFill>
        </p:spPr>
        <p:txBody>
          <a:bodyPr/>
          <a:lstStyle/>
          <a:p>
            <a:pPr marL="804863" indent="-609600" eaLnBrk="1" hangingPunct="1">
              <a:lnSpc>
                <a:spcPct val="80000"/>
              </a:lnSpc>
              <a:buFont typeface="Wingdings" pitchFamily="2" charset="2"/>
              <a:buNone/>
              <a:tabLst>
                <a:tab pos="8615363" algn="ctr"/>
              </a:tabLst>
            </a:pPr>
            <a:r>
              <a:rPr lang="cs-CZ" sz="2400" u="sng">
                <a:solidFill>
                  <a:srgbClr val="000000"/>
                </a:solidFill>
              </a:rPr>
              <a:t>Non-respondenti z pohledu tazatelů</a:t>
            </a:r>
          </a:p>
          <a:p>
            <a:pPr marL="804863" indent="-609600" eaLnBrk="1" hangingPunct="1">
              <a:lnSpc>
                <a:spcPct val="80000"/>
              </a:lnSpc>
              <a:buFont typeface="Wingdings" pitchFamily="2" charset="2"/>
              <a:buNone/>
              <a:tabLst>
                <a:tab pos="8615363" algn="ctr"/>
              </a:tabLst>
            </a:pPr>
            <a:endParaRPr lang="cs-CZ" sz="1200" u="sng">
              <a:solidFill>
                <a:srgbClr val="000000"/>
              </a:solidFill>
            </a:endParaRPr>
          </a:p>
          <a:p>
            <a:pPr marL="804863" indent="-609600" eaLnBrk="1" hangingPunct="1">
              <a:lnSpc>
                <a:spcPct val="80000"/>
              </a:lnSpc>
              <a:buFontTx/>
              <a:buChar char="•"/>
              <a:tabLst>
                <a:tab pos="8615363" algn="ctr"/>
              </a:tabLst>
            </a:pPr>
            <a:r>
              <a:rPr lang="cs-CZ" sz="2000">
                <a:solidFill>
                  <a:srgbClr val="000000"/>
                </a:solidFill>
              </a:rPr>
              <a:t>Kontaktování </a:t>
            </a:r>
            <a:r>
              <a:rPr lang="cs-CZ" sz="2000" noProof="1">
                <a:solidFill>
                  <a:srgbClr val="000000"/>
                </a:solidFill>
              </a:rPr>
              <a:t>non</a:t>
            </a:r>
            <a:r>
              <a:rPr lang="cs-CZ" sz="2000">
                <a:solidFill>
                  <a:srgbClr val="000000"/>
                </a:solidFill>
              </a:rPr>
              <a:t>-respondentů je časově náročné</a:t>
            </a:r>
            <a:endParaRPr lang="en-US" sz="2000">
              <a:solidFill>
                <a:srgbClr val="000000"/>
              </a:solidFill>
            </a:endParaRPr>
          </a:p>
          <a:p>
            <a:pPr marL="1604963" lvl="1" indent="-620713" eaLnBrk="1" hangingPunct="1">
              <a:lnSpc>
                <a:spcPct val="80000"/>
              </a:lnSpc>
              <a:buFont typeface="Wingdings" pitchFamily="2" charset="2"/>
              <a:buChar char="Ø"/>
              <a:tabLst>
                <a:tab pos="8615363" algn="ctr"/>
              </a:tabLst>
            </a:pPr>
            <a:r>
              <a:rPr lang="cs-CZ" sz="1800">
                <a:solidFill>
                  <a:srgbClr val="000000"/>
                </a:solidFill>
              </a:rPr>
              <a:t>Telefonní kontakt není k dispozici</a:t>
            </a:r>
          </a:p>
          <a:p>
            <a:pPr marL="1604963" lvl="1" indent="-620713" eaLnBrk="1" hangingPunct="1">
              <a:lnSpc>
                <a:spcPct val="80000"/>
              </a:lnSpc>
              <a:buFont typeface="Wingdings" pitchFamily="2" charset="2"/>
              <a:buChar char="Ø"/>
              <a:tabLst>
                <a:tab pos="8615363" algn="ctr"/>
              </a:tabLst>
            </a:pPr>
            <a:r>
              <a:rPr lang="cs-CZ" sz="1800">
                <a:solidFill>
                  <a:srgbClr val="000000"/>
                </a:solidFill>
              </a:rPr>
              <a:t>Někteří respondenti nepobývají na adrese trvalého bydliště, častou překážkou je také odlišné příjmení respondenta a zákonného zástupce</a:t>
            </a:r>
          </a:p>
          <a:p>
            <a:pPr marL="1604963" lvl="1" indent="-620713" eaLnBrk="1" hangingPunct="1">
              <a:lnSpc>
                <a:spcPct val="80000"/>
              </a:lnSpc>
              <a:buFont typeface="Wingdings" pitchFamily="2" charset="2"/>
              <a:buNone/>
              <a:tabLst>
                <a:tab pos="8615363" algn="ctr"/>
              </a:tabLst>
            </a:pPr>
            <a:endParaRPr lang="en-US" sz="1800">
              <a:solidFill>
                <a:srgbClr val="000000"/>
              </a:solidFill>
            </a:endParaRPr>
          </a:p>
          <a:p>
            <a:pPr marL="804863" indent="-609600" eaLnBrk="1" hangingPunct="1">
              <a:lnSpc>
                <a:spcPct val="80000"/>
              </a:lnSpc>
              <a:buFontTx/>
              <a:buChar char="•"/>
              <a:tabLst>
                <a:tab pos="8615363" algn="ctr"/>
              </a:tabLst>
            </a:pPr>
            <a:r>
              <a:rPr lang="en-US" sz="2000">
                <a:solidFill>
                  <a:srgbClr val="000000"/>
                </a:solidFill>
              </a:rPr>
              <a:t>Non-respondent</a:t>
            </a:r>
            <a:r>
              <a:rPr lang="cs-CZ" sz="2000">
                <a:solidFill>
                  <a:srgbClr val="000000"/>
                </a:solidFill>
              </a:rPr>
              <a:t>i</a:t>
            </a:r>
            <a:r>
              <a:rPr lang="en-US" sz="2000">
                <a:solidFill>
                  <a:srgbClr val="000000"/>
                </a:solidFill>
              </a:rPr>
              <a:t> </a:t>
            </a:r>
            <a:r>
              <a:rPr lang="cs-CZ" sz="2000">
                <a:solidFill>
                  <a:srgbClr val="000000"/>
                </a:solidFill>
              </a:rPr>
              <a:t>jsou méně vstřícní a ochotní</a:t>
            </a:r>
            <a:endParaRPr lang="en-US" sz="2000">
              <a:solidFill>
                <a:srgbClr val="000000"/>
              </a:solidFill>
            </a:endParaRPr>
          </a:p>
          <a:p>
            <a:pPr marL="1604963" lvl="1" indent="-620713" eaLnBrk="1" hangingPunct="1">
              <a:lnSpc>
                <a:spcPct val="80000"/>
              </a:lnSpc>
              <a:buFont typeface="Wingdings" pitchFamily="2" charset="2"/>
              <a:buChar char="Ø"/>
              <a:tabLst>
                <a:tab pos="8615363" algn="ctr"/>
              </a:tabLst>
            </a:pPr>
            <a:r>
              <a:rPr lang="cs-CZ" sz="1800">
                <a:solidFill>
                  <a:srgbClr val="000000"/>
                </a:solidFill>
              </a:rPr>
              <a:t>Menší ochota vyplnit dotazník</a:t>
            </a:r>
            <a:endParaRPr lang="en-US" sz="1800">
              <a:solidFill>
                <a:srgbClr val="000000"/>
              </a:solidFill>
            </a:endParaRPr>
          </a:p>
          <a:p>
            <a:pPr marL="1604963" lvl="1" indent="-620713" eaLnBrk="1" hangingPunct="1">
              <a:lnSpc>
                <a:spcPct val="80000"/>
              </a:lnSpc>
              <a:buFont typeface="Wingdings" pitchFamily="2" charset="2"/>
              <a:buChar char="Ø"/>
              <a:tabLst>
                <a:tab pos="8615363" algn="ctr"/>
              </a:tabLst>
            </a:pPr>
            <a:r>
              <a:rPr lang="cs-CZ" sz="1800">
                <a:solidFill>
                  <a:srgbClr val="000000"/>
                </a:solidFill>
              </a:rPr>
              <a:t>V některých situacích se tazatelé necítí bezpečně</a:t>
            </a:r>
          </a:p>
          <a:p>
            <a:pPr marL="1604963" lvl="1" indent="-620713" eaLnBrk="1" hangingPunct="1">
              <a:lnSpc>
                <a:spcPct val="80000"/>
              </a:lnSpc>
              <a:buFont typeface="Wingdings" pitchFamily="2" charset="2"/>
              <a:buChar char="Ø"/>
              <a:tabLst>
                <a:tab pos="8615363" algn="ctr"/>
              </a:tabLst>
            </a:pPr>
            <a:endParaRPr lang="en-US" sz="1800">
              <a:solidFill>
                <a:srgbClr val="000000"/>
              </a:solidFill>
            </a:endParaRPr>
          </a:p>
          <a:p>
            <a:pPr marL="804863" indent="-609600" eaLnBrk="1" hangingPunct="1">
              <a:lnSpc>
                <a:spcPct val="80000"/>
              </a:lnSpc>
              <a:buFontTx/>
              <a:buChar char="•"/>
              <a:tabLst>
                <a:tab pos="8615363" algn="ctr"/>
              </a:tabLst>
            </a:pPr>
            <a:r>
              <a:rPr lang="cs-CZ" sz="2000" b="1">
                <a:solidFill>
                  <a:srgbClr val="000000"/>
                </a:solidFill>
              </a:rPr>
              <a:t>! </a:t>
            </a:r>
            <a:r>
              <a:rPr lang="cs-CZ" sz="2000">
                <a:solidFill>
                  <a:srgbClr val="000000"/>
                </a:solidFill>
              </a:rPr>
              <a:t>Někteří </a:t>
            </a:r>
            <a:r>
              <a:rPr lang="cs-CZ" sz="2000" noProof="1">
                <a:solidFill>
                  <a:srgbClr val="000000"/>
                </a:solidFill>
              </a:rPr>
              <a:t>non</a:t>
            </a:r>
            <a:r>
              <a:rPr lang="cs-CZ" sz="2000">
                <a:solidFill>
                  <a:srgbClr val="000000"/>
                </a:solidFill>
              </a:rPr>
              <a:t>-respondenti se nakonec rozhodnou pro účast ve studii</a:t>
            </a:r>
            <a:endParaRPr lang="en-US" sz="2000">
              <a:solidFill>
                <a:srgbClr val="000000"/>
              </a:solidFill>
            </a:endParaRPr>
          </a:p>
          <a:p>
            <a:pPr marL="1604963" lvl="1" indent="-620713" eaLnBrk="1" hangingPunct="1">
              <a:lnSpc>
                <a:spcPct val="80000"/>
              </a:lnSpc>
              <a:buFont typeface="Wingdings" pitchFamily="2" charset="2"/>
              <a:buChar char="Ø"/>
              <a:tabLst>
                <a:tab pos="8615363" algn="ctr"/>
              </a:tabLst>
            </a:pPr>
            <a:r>
              <a:rPr lang="cs-CZ" sz="1800" b="1">
                <a:solidFill>
                  <a:srgbClr val="000000"/>
                </a:solidFill>
              </a:rPr>
              <a:t>cca 30 % oslovených </a:t>
            </a:r>
            <a:r>
              <a:rPr lang="cs-CZ" sz="1800" b="1" noProof="1">
                <a:solidFill>
                  <a:srgbClr val="000000"/>
                </a:solidFill>
              </a:rPr>
              <a:t>non</a:t>
            </a:r>
            <a:r>
              <a:rPr lang="cs-CZ" sz="1800" b="1">
                <a:solidFill>
                  <a:srgbClr val="000000"/>
                </a:solidFill>
              </a:rPr>
              <a:t>-respondentů se po osobním setkání s tazatelem rozhodlo zapojit do studie</a:t>
            </a:r>
          </a:p>
          <a:p>
            <a:pPr marL="804863" indent="-609600" eaLnBrk="1" hangingPunct="1">
              <a:lnSpc>
                <a:spcPct val="80000"/>
              </a:lnSpc>
              <a:buFont typeface="Wingdings" pitchFamily="2" charset="2"/>
              <a:buNone/>
              <a:tabLst>
                <a:tab pos="8615363" algn="ctr"/>
              </a:tabLst>
            </a:pPr>
            <a:endParaRPr lang="cs-CZ" sz="1000" b="1">
              <a:solidFill>
                <a:srgbClr val="000000"/>
              </a:solidFill>
            </a:endParaRPr>
          </a:p>
          <a:p>
            <a:pPr marL="804863" indent="-609600" eaLnBrk="1" hangingPunct="1">
              <a:lnSpc>
                <a:spcPct val="80000"/>
              </a:lnSpc>
              <a:buFontTx/>
              <a:buNone/>
              <a:tabLst>
                <a:tab pos="8615363" algn="ctr"/>
              </a:tabLst>
            </a:pPr>
            <a:endParaRPr lang="cs-CZ" sz="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cs-CZ" sz="4000" b="1">
                <a:solidFill>
                  <a:srgbClr val="1C2C7A"/>
                </a:solidFill>
              </a:rPr>
              <a:t>PANCAKE  První výsledky</a:t>
            </a:r>
            <a:endParaRPr lang="cs-CZ"/>
          </a:p>
        </p:txBody>
      </p:sp>
      <p:sp>
        <p:nvSpPr>
          <p:cNvPr id="40963" name="Rectangle 3"/>
          <p:cNvSpPr>
            <a:spLocks noGrp="1" noChangeArrowheads="1"/>
          </p:cNvSpPr>
          <p:nvPr>
            <p:ph type="body" idx="1"/>
          </p:nvPr>
        </p:nvSpPr>
        <p:spPr>
          <a:xfrm>
            <a:off x="395536" y="1700808"/>
            <a:ext cx="8424862" cy="4392612"/>
          </a:xfrm>
          <a:solidFill>
            <a:schemeClr val="accent1">
              <a:alpha val="34901"/>
            </a:schemeClr>
          </a:solidFill>
        </p:spPr>
        <p:txBody>
          <a:bodyPr/>
          <a:lstStyle/>
          <a:p>
            <a:pPr marL="973138" indent="-609600" eaLnBrk="1" hangingPunct="1">
              <a:lnSpc>
                <a:spcPct val="40000"/>
              </a:lnSpc>
              <a:buFont typeface="Wingdings" pitchFamily="2" charset="2"/>
              <a:buNone/>
              <a:tabLst>
                <a:tab pos="8615363" algn="ctr"/>
              </a:tabLst>
            </a:pPr>
            <a:endParaRPr lang="cs-CZ" sz="2800" dirty="0"/>
          </a:p>
          <a:p>
            <a:pPr marL="973138" indent="-609600" eaLnBrk="1" hangingPunct="1">
              <a:lnSpc>
                <a:spcPct val="80000"/>
              </a:lnSpc>
              <a:buFont typeface="Wingdings" pitchFamily="2" charset="2"/>
              <a:buNone/>
              <a:tabLst>
                <a:tab pos="8615363" algn="ctr"/>
              </a:tabLst>
            </a:pPr>
            <a:r>
              <a:rPr lang="cs-CZ" dirty="0"/>
              <a:t>Praktické závěry</a:t>
            </a:r>
          </a:p>
          <a:p>
            <a:pPr marL="973138" indent="-609600" eaLnBrk="1" hangingPunct="1">
              <a:lnSpc>
                <a:spcPct val="20000"/>
              </a:lnSpc>
              <a:buFont typeface="Wingdings" pitchFamily="2" charset="2"/>
              <a:buNone/>
              <a:tabLst>
                <a:tab pos="8615363" algn="ctr"/>
              </a:tabLst>
            </a:pPr>
            <a:endParaRPr lang="cs-CZ" dirty="0"/>
          </a:p>
          <a:p>
            <a:pPr marL="265113" indent="-176213" eaLnBrk="1" hangingPunct="1">
              <a:lnSpc>
                <a:spcPct val="80000"/>
              </a:lnSpc>
              <a:spcBef>
                <a:spcPts val="0"/>
              </a:spcBef>
              <a:buFontTx/>
              <a:buChar char="•"/>
              <a:tabLst>
                <a:tab pos="8615363" algn="ctr"/>
              </a:tabLst>
            </a:pPr>
            <a:r>
              <a:rPr lang="cs-CZ" sz="2400" dirty="0"/>
              <a:t>Účast ve studii byla významně ovlivněna sezónním obdobím, svátky a prázdninami</a:t>
            </a:r>
          </a:p>
          <a:p>
            <a:pPr marL="265113" indent="-176213" eaLnBrk="1" hangingPunct="1">
              <a:lnSpc>
                <a:spcPct val="80000"/>
              </a:lnSpc>
              <a:spcBef>
                <a:spcPts val="0"/>
              </a:spcBef>
              <a:buFontTx/>
              <a:buChar char="•"/>
              <a:tabLst>
                <a:tab pos="8615363" algn="ctr"/>
              </a:tabLst>
            </a:pPr>
            <a:r>
              <a:rPr lang="cs-CZ" sz="2400" dirty="0"/>
              <a:t>Účast ve studii byla do určité míry ovlivněna finanční motivací</a:t>
            </a:r>
          </a:p>
          <a:p>
            <a:pPr marL="265113" indent="-176213" eaLnBrk="1" hangingPunct="1">
              <a:lnSpc>
                <a:spcPct val="80000"/>
              </a:lnSpc>
              <a:spcBef>
                <a:spcPts val="0"/>
              </a:spcBef>
              <a:buFontTx/>
              <a:buChar char="•"/>
              <a:tabLst>
                <a:tab pos="8615363" algn="ctr"/>
              </a:tabLst>
            </a:pPr>
            <a:r>
              <a:rPr lang="cs-CZ" sz="2400" dirty="0"/>
              <a:t>Pro obě studie bylo náročnější naplnit finální počet ve skupině děti (3 – 10 let) na rozdíl od skupiny kojenci (maminky na RD více času)</a:t>
            </a:r>
          </a:p>
          <a:p>
            <a:pPr marL="265113" indent="-176213" eaLnBrk="1" hangingPunct="1">
              <a:lnSpc>
                <a:spcPct val="60000"/>
              </a:lnSpc>
              <a:spcBef>
                <a:spcPts val="0"/>
              </a:spcBef>
              <a:buFontTx/>
              <a:buNone/>
              <a:tabLst>
                <a:tab pos="8615363" algn="ctr"/>
              </a:tabLst>
            </a:pPr>
            <a:endParaRPr lang="cs-CZ" sz="2400" dirty="0"/>
          </a:p>
          <a:p>
            <a:pPr marL="265113" indent="-176213" eaLnBrk="1" hangingPunct="1">
              <a:lnSpc>
                <a:spcPct val="80000"/>
              </a:lnSpc>
              <a:spcBef>
                <a:spcPts val="0"/>
              </a:spcBef>
              <a:buFontTx/>
              <a:buChar char="•"/>
              <a:tabLst>
                <a:tab pos="8615363" algn="ctr"/>
              </a:tabLst>
            </a:pPr>
            <a:r>
              <a:rPr lang="cs-CZ" sz="1800" dirty="0"/>
              <a:t>Atlas porcí  - zvážit rozšíření o nejčastěji postrádané potraviny </a:t>
            </a:r>
          </a:p>
          <a:p>
            <a:pPr marL="265113" indent="-176213" eaLnBrk="1" hangingPunct="1">
              <a:lnSpc>
                <a:spcPct val="80000"/>
              </a:lnSpc>
              <a:spcBef>
                <a:spcPts val="0"/>
              </a:spcBef>
              <a:buFontTx/>
              <a:buChar char="•"/>
              <a:tabLst>
                <a:tab pos="8615363" algn="ctr"/>
              </a:tabLst>
            </a:pPr>
            <a:r>
              <a:rPr lang="cs-CZ" sz="1800" dirty="0" err="1"/>
              <a:t>Epic</a:t>
            </a:r>
            <a:r>
              <a:rPr lang="cs-CZ" sz="1800" dirty="0"/>
              <a:t>-Soft - zvážit rozšíření o nejčastěji postrádané potraviny a receptury</a:t>
            </a:r>
          </a:p>
          <a:p>
            <a:pPr marL="265113" indent="-176213" eaLnBrk="1" hangingPunct="1">
              <a:lnSpc>
                <a:spcPct val="80000"/>
              </a:lnSpc>
              <a:spcBef>
                <a:spcPts val="0"/>
              </a:spcBef>
              <a:buFontTx/>
              <a:buChar char="•"/>
              <a:tabLst>
                <a:tab pos="8615363" algn="ctr"/>
              </a:tabLst>
            </a:pPr>
            <a:r>
              <a:rPr lang="cs-CZ" sz="1800" b="1" dirty="0">
                <a:effectLst>
                  <a:outerShdw blurRad="38100" dist="38100" dir="2700000" algn="tl">
                    <a:srgbClr val="000000">
                      <a:alpha val="43137"/>
                    </a:srgbClr>
                  </a:outerShdw>
                </a:effectLst>
              </a:rPr>
              <a:t>Medializace studie </a:t>
            </a:r>
            <a:r>
              <a:rPr lang="cs-CZ" sz="1800" dirty="0"/>
              <a:t>formou webových stránek - řada respondentů a všichni tazatelé by ji uvítali – ověřit si existenci studie, přečíst podrobnosti, dohledat kontakty, komunikace </a:t>
            </a:r>
            <a:r>
              <a:rPr lang="cs-CZ" sz="1800" dirty="0" err="1"/>
              <a:t>ajn</a:t>
            </a:r>
            <a:r>
              <a:rPr lang="cs-CZ" sz="1800" dirty="0"/>
              <a:t>.; častý zájem rodičů o výsledky</a:t>
            </a:r>
          </a:p>
          <a:p>
            <a:pPr marL="973138" indent="-609600" eaLnBrk="1" hangingPunct="1">
              <a:lnSpc>
                <a:spcPct val="80000"/>
              </a:lnSpc>
              <a:buFontTx/>
              <a:buNone/>
              <a:tabLst>
                <a:tab pos="8615363" algn="ctr"/>
              </a:tabLst>
            </a:pPr>
            <a:endParaRPr lang="cs-CZ" sz="1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cs-CZ" sz="4000" b="1">
                <a:solidFill>
                  <a:srgbClr val="1C2C7A"/>
                </a:solidFill>
              </a:rPr>
              <a:t>PANCAKE  Hodnocení metodiky</a:t>
            </a:r>
            <a:endParaRPr lang="cs-CZ"/>
          </a:p>
        </p:txBody>
      </p:sp>
      <p:pic>
        <p:nvPicPr>
          <p:cNvPr id="41987" name="Picture 4"/>
          <p:cNvPicPr>
            <a:picLocks noGrp="1" noChangeAspect="1" noChangeArrowheads="1"/>
          </p:cNvPicPr>
          <p:nvPr>
            <p:ph type="body" idx="1"/>
          </p:nvPr>
        </p:nvPicPr>
        <p:blipFill>
          <a:blip r:embed="rId3" cstate="print"/>
          <a:srcRect/>
          <a:stretch>
            <a:fillRect/>
          </a:stretch>
        </p:blipFill>
        <p:spPr>
          <a:xfrm>
            <a:off x="388938" y="1730375"/>
            <a:ext cx="8504237" cy="4484688"/>
          </a:xfrm>
          <a:noFill/>
        </p:spPr>
      </p:pic>
      <p:sp>
        <p:nvSpPr>
          <p:cNvPr id="316421" name="Text Box 5"/>
          <p:cNvSpPr txBox="1">
            <a:spLocks noChangeArrowheads="1"/>
          </p:cNvSpPr>
          <p:nvPr/>
        </p:nvSpPr>
        <p:spPr bwMode="auto">
          <a:xfrm>
            <a:off x="3995738" y="1700213"/>
            <a:ext cx="1368425" cy="457200"/>
          </a:xfrm>
          <a:prstGeom prst="rect">
            <a:avLst/>
          </a:prstGeom>
          <a:noFill/>
          <a:ln w="9525" algn="ctr">
            <a:noFill/>
            <a:miter lim="800000"/>
            <a:headEnd/>
            <a:tailEnd/>
          </a:ln>
          <a:effectLst/>
        </p:spPr>
        <p:txBody>
          <a:bodyPr lIns="90000" tIns="46800" rIns="90000" bIns="46800">
            <a:spAutoFit/>
          </a:bodyPr>
          <a:lstStyle/>
          <a:p>
            <a:pPr>
              <a:spcBef>
                <a:spcPct val="50000"/>
              </a:spcBef>
              <a:defRPr/>
            </a:pPr>
            <a:r>
              <a:rPr lang="cs-CZ" sz="2400" b="1">
                <a:effectLst>
                  <a:outerShdw blurRad="38100" dist="38100" dir="2700000" algn="tl">
                    <a:srgbClr val="C0C0C0"/>
                  </a:outerShdw>
                </a:effectLst>
              </a:rPr>
              <a:t>Výhody</a:t>
            </a:r>
          </a:p>
        </p:txBody>
      </p:sp>
      <p:sp>
        <p:nvSpPr>
          <p:cNvPr id="41989" name="Text Box 6"/>
          <p:cNvSpPr txBox="1">
            <a:spLocks noChangeArrowheads="1"/>
          </p:cNvSpPr>
          <p:nvPr/>
        </p:nvSpPr>
        <p:spPr bwMode="auto">
          <a:xfrm>
            <a:off x="4211638" y="5876925"/>
            <a:ext cx="1368425" cy="779463"/>
          </a:xfrm>
          <a:prstGeom prst="rect">
            <a:avLst/>
          </a:prstGeom>
          <a:noFill/>
          <a:ln w="9525" algn="ctr">
            <a:noFill/>
            <a:miter lim="800000"/>
            <a:headEnd/>
            <a:tailEnd/>
          </a:ln>
        </p:spPr>
        <p:txBody>
          <a:bodyPr lIns="90000" tIns="46800" rIns="90000" bIns="46800">
            <a:spAutoFit/>
          </a:bodyPr>
          <a:lstStyle/>
          <a:p>
            <a:pPr algn="ctr">
              <a:spcBef>
                <a:spcPct val="50000"/>
              </a:spcBef>
            </a:pPr>
            <a:r>
              <a:rPr lang="cs-CZ"/>
              <a:t>Stav</a:t>
            </a:r>
          </a:p>
          <a:p>
            <a:pPr algn="ctr">
              <a:spcBef>
                <a:spcPct val="50000"/>
              </a:spcBef>
            </a:pPr>
            <a:r>
              <a:rPr lang="cs-CZ"/>
              <a:t>5      :     4</a:t>
            </a:r>
          </a:p>
        </p:txBody>
      </p:sp>
      <p:sp>
        <p:nvSpPr>
          <p:cNvPr id="2" name="Obdélník 1">
            <a:extLst>
              <a:ext uri="{FF2B5EF4-FFF2-40B4-BE49-F238E27FC236}">
                <a16:creationId xmlns:a16="http://schemas.microsoft.com/office/drawing/2014/main" id="{E4A5A10F-1B87-4E55-BCD1-C9D7FF7DA205}"/>
              </a:ext>
            </a:extLst>
          </p:cNvPr>
          <p:cNvSpPr/>
          <p:nvPr/>
        </p:nvSpPr>
        <p:spPr bwMode="auto">
          <a:xfrm>
            <a:off x="323528" y="2420888"/>
            <a:ext cx="3600400" cy="3824337"/>
          </a:xfrm>
          <a:prstGeom prst="rect">
            <a:avLst/>
          </a:prstGeom>
          <a:solidFill>
            <a:schemeClr val="accent1">
              <a:alpha val="35001"/>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mc:AlternateContent xmlns:mc="http://schemas.openxmlformats.org/markup-compatibility/2006" xmlns:p14="http://schemas.microsoft.com/office/powerpoint/2010/main">
        <mc:Choice Requires="p14">
          <p:contentPart p14:bwMode="auto" r:id="rId4">
            <p14:nvContentPartPr>
              <p14:cNvPr id="3" name="Rukopis 2">
                <a:extLst>
                  <a:ext uri="{FF2B5EF4-FFF2-40B4-BE49-F238E27FC236}">
                    <a16:creationId xmlns:a16="http://schemas.microsoft.com/office/drawing/2014/main" id="{3487654F-0B91-6B5D-D317-ED59DFECC756}"/>
                  </a:ext>
                </a:extLst>
              </p14:cNvPr>
              <p14:cNvContentPartPr/>
              <p14:nvPr/>
            </p14:nvContentPartPr>
            <p14:xfrm>
              <a:off x="1925809" y="6152824"/>
              <a:ext cx="1110960" cy="534240"/>
            </p14:xfrm>
          </p:contentPart>
        </mc:Choice>
        <mc:Fallback xmlns="">
          <p:pic>
            <p:nvPicPr>
              <p:cNvPr id="3" name="Rukopis 2">
                <a:extLst>
                  <a:ext uri="{FF2B5EF4-FFF2-40B4-BE49-F238E27FC236}">
                    <a16:creationId xmlns:a16="http://schemas.microsoft.com/office/drawing/2014/main" id="{3487654F-0B91-6B5D-D317-ED59DFECC756}"/>
                  </a:ext>
                </a:extLst>
              </p:cNvPr>
              <p:cNvPicPr/>
              <p:nvPr/>
            </p:nvPicPr>
            <p:blipFill>
              <a:blip r:embed="rId5"/>
              <a:stretch>
                <a:fillRect/>
              </a:stretch>
            </p:blipFill>
            <p:spPr>
              <a:xfrm>
                <a:off x="1871809" y="6045184"/>
                <a:ext cx="1218600" cy="749880"/>
              </a:xfrm>
              <a:prstGeom prst="rect">
                <a:avLst/>
              </a:prstGeom>
            </p:spPr>
          </p:pic>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cs-CZ" sz="4000" b="1">
                <a:solidFill>
                  <a:srgbClr val="1C2C7A"/>
                </a:solidFill>
              </a:rPr>
              <a:t>PANCAKE     Závěr I</a:t>
            </a:r>
            <a:endParaRPr lang="cs-CZ"/>
          </a:p>
        </p:txBody>
      </p:sp>
      <p:sp>
        <p:nvSpPr>
          <p:cNvPr id="33795" name="Rectangle 3"/>
          <p:cNvSpPr>
            <a:spLocks noGrp="1" noChangeArrowheads="1"/>
          </p:cNvSpPr>
          <p:nvPr>
            <p:ph type="body" idx="1"/>
          </p:nvPr>
        </p:nvSpPr>
        <p:spPr>
          <a:xfrm>
            <a:off x="467544" y="1628800"/>
            <a:ext cx="8351837" cy="4608512"/>
          </a:xfrm>
          <a:solidFill>
            <a:schemeClr val="accent1">
              <a:alpha val="34901"/>
            </a:schemeClr>
          </a:solidFill>
        </p:spPr>
        <p:txBody>
          <a:bodyPr/>
          <a:lstStyle/>
          <a:p>
            <a:pPr marL="973138" indent="-609600" eaLnBrk="1" hangingPunct="1">
              <a:lnSpc>
                <a:spcPct val="40000"/>
              </a:lnSpc>
              <a:buFontTx/>
              <a:buNone/>
              <a:tabLst>
                <a:tab pos="8615363" algn="ctr"/>
              </a:tabLst>
              <a:defRPr/>
            </a:pPr>
            <a:endParaRPr lang="cs-CZ" sz="2400" dirty="0"/>
          </a:p>
          <a:p>
            <a:pPr marL="973138" indent="-609600" eaLnBrk="1" hangingPunct="1">
              <a:lnSpc>
                <a:spcPct val="90000"/>
              </a:lnSpc>
              <a:buFontTx/>
              <a:buNone/>
              <a:tabLst>
                <a:tab pos="8615363" algn="ctr"/>
              </a:tabLst>
              <a:defRPr/>
            </a:pPr>
            <a:r>
              <a:rPr lang="cs-CZ" sz="2800" dirty="0"/>
              <a:t>Sběr dat o spotřebě potravin na národní úrovni</a:t>
            </a:r>
          </a:p>
          <a:p>
            <a:pPr marL="973138" indent="-609600" eaLnBrk="1" hangingPunct="1">
              <a:lnSpc>
                <a:spcPct val="90000"/>
              </a:lnSpc>
              <a:buFontTx/>
              <a:buChar char="•"/>
              <a:tabLst>
                <a:tab pos="8615363" algn="ctr"/>
              </a:tabLst>
              <a:defRPr/>
            </a:pPr>
            <a:endParaRPr lang="cs-CZ" sz="2000" dirty="0"/>
          </a:p>
          <a:p>
            <a:pPr marL="633413" indent="-269875" eaLnBrk="1" hangingPunct="1">
              <a:lnSpc>
                <a:spcPct val="90000"/>
              </a:lnSpc>
              <a:buFont typeface="Wingdings" pitchFamily="2" charset="2"/>
              <a:buChar char="§"/>
              <a:tabLst>
                <a:tab pos="8615363" algn="ctr"/>
              </a:tabLst>
              <a:defRPr/>
            </a:pPr>
            <a:r>
              <a:rPr lang="cs-CZ" sz="2400" dirty="0">
                <a:solidFill>
                  <a:srgbClr val="000000"/>
                </a:solidFill>
              </a:rPr>
              <a:t>Zkušenosti získané v pilotní studii PANCAKE bude moci ČR uplatnit při případné účasti ČR v celoevropském projektu EU Menu (</a:t>
            </a:r>
            <a:r>
              <a:rPr lang="cs-CZ" sz="2400" dirty="0">
                <a:solidFill>
                  <a:srgbClr val="000000"/>
                </a:solidFill>
                <a:effectLst>
                  <a:outerShdw blurRad="38100" dist="38100" dir="2700000" algn="tl">
                    <a:srgbClr val="000000">
                      <a:alpha val="43137"/>
                    </a:srgbClr>
                  </a:outerShdw>
                </a:effectLst>
              </a:rPr>
              <a:t>pilotní projekt podmínka před realizací celonárodní studie!)</a:t>
            </a:r>
          </a:p>
          <a:p>
            <a:pPr marL="633413" indent="-269875" eaLnBrk="1" hangingPunct="1">
              <a:lnSpc>
                <a:spcPct val="90000"/>
              </a:lnSpc>
              <a:buFont typeface="Wingdings" pitchFamily="2" charset="2"/>
              <a:buNone/>
              <a:tabLst>
                <a:tab pos="8615363" algn="ctr"/>
              </a:tabLst>
              <a:defRPr/>
            </a:pPr>
            <a:endParaRPr lang="cs-CZ" sz="1600" dirty="0"/>
          </a:p>
          <a:p>
            <a:pPr marL="633413" indent="-269875" eaLnBrk="1" hangingPunct="1">
              <a:lnSpc>
                <a:spcPct val="90000"/>
              </a:lnSpc>
              <a:buFontTx/>
              <a:buChar char="•"/>
              <a:tabLst>
                <a:tab pos="8615363" algn="ctr"/>
              </a:tabLst>
              <a:defRPr/>
            </a:pPr>
            <a:r>
              <a:rPr lang="cs-CZ" sz="2400" dirty="0"/>
              <a:t>Získaná data bude možné mezinárodně srovnávat a využívat rovněž pro účely posuzování rizik v zemích EU</a:t>
            </a:r>
          </a:p>
          <a:p>
            <a:pPr marL="973138" indent="-609600" eaLnBrk="1" hangingPunct="1">
              <a:lnSpc>
                <a:spcPct val="90000"/>
              </a:lnSpc>
              <a:buFontTx/>
              <a:buChar char="•"/>
              <a:tabLst>
                <a:tab pos="8615363" algn="ctr"/>
              </a:tabLst>
              <a:defRPr/>
            </a:pPr>
            <a:endParaRPr lang="cs-CZ" sz="2400" dirty="0"/>
          </a:p>
          <a:p>
            <a:pPr marL="973138" indent="-609600" eaLnBrk="1" hangingPunct="1">
              <a:lnSpc>
                <a:spcPct val="90000"/>
              </a:lnSpc>
              <a:buFontTx/>
              <a:buNone/>
              <a:tabLst>
                <a:tab pos="8615363" algn="ctr"/>
              </a:tabLst>
              <a:defRPr/>
            </a:pPr>
            <a:r>
              <a:rPr lang="cs-CZ" sz="2000" dirty="0"/>
              <a:t>? Finanční zabezpečení projektu</a:t>
            </a:r>
          </a:p>
          <a:p>
            <a:pPr marL="973138" indent="-609600" eaLnBrk="1" hangingPunct="1">
              <a:lnSpc>
                <a:spcPct val="90000"/>
              </a:lnSpc>
              <a:buFontTx/>
              <a:buNone/>
              <a:tabLst>
                <a:tab pos="8615363" algn="ctr"/>
              </a:tabLst>
              <a:defRPr/>
            </a:pPr>
            <a:r>
              <a:rPr lang="cs-CZ" sz="2000" dirty="0"/>
              <a:t>? Personální zajištění a organizace projektu</a:t>
            </a:r>
          </a:p>
        </p:txBody>
      </p:sp>
      <p:pic>
        <p:nvPicPr>
          <p:cNvPr id="43012" name="Picture 7" descr="ANd9GcSUe56s-EK-nLFz373H3Om9P60Lt2OcnUnw7RKz5WUlM11Vc6_o"/>
          <p:cNvPicPr>
            <a:picLocks noChangeAspect="1" noChangeArrowheads="1"/>
          </p:cNvPicPr>
          <p:nvPr/>
        </p:nvPicPr>
        <p:blipFill>
          <a:blip r:embed="rId2" cstate="print"/>
          <a:srcRect/>
          <a:stretch>
            <a:fillRect/>
          </a:stretch>
        </p:blipFill>
        <p:spPr bwMode="auto">
          <a:xfrm>
            <a:off x="7524750" y="620713"/>
            <a:ext cx="1133475" cy="6477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p:txBody>
          <a:bodyPr/>
          <a:lstStyle/>
          <a:p>
            <a:r>
              <a:rPr lang="cs-CZ" sz="2800" dirty="0">
                <a:solidFill>
                  <a:schemeClr val="bg2"/>
                </a:solidFill>
              </a:rPr>
              <a:t>Ad. </a:t>
            </a:r>
            <a:r>
              <a:rPr lang="cs-CZ" sz="2800" b="1" dirty="0">
                <a:solidFill>
                  <a:schemeClr val="bg2"/>
                </a:solidFill>
              </a:rPr>
              <a:t>Personální zajištění a organizace projektu</a:t>
            </a:r>
          </a:p>
        </p:txBody>
      </p:sp>
      <p:sp>
        <p:nvSpPr>
          <p:cNvPr id="44035" name="Zástupný symbol pro obsah 2"/>
          <p:cNvSpPr>
            <a:spLocks noGrp="1"/>
          </p:cNvSpPr>
          <p:nvPr>
            <p:ph idx="1"/>
          </p:nvPr>
        </p:nvSpPr>
        <p:spPr>
          <a:xfrm>
            <a:off x="457200" y="1628775"/>
            <a:ext cx="8229600" cy="4536529"/>
          </a:xfrm>
          <a:ln>
            <a:solidFill>
              <a:schemeClr val="tx2"/>
            </a:solidFill>
          </a:ln>
        </p:spPr>
        <p:txBody>
          <a:bodyPr/>
          <a:lstStyle/>
          <a:p>
            <a:pPr>
              <a:spcAft>
                <a:spcPts val="800"/>
              </a:spcAft>
              <a:buFont typeface="Wingdings" pitchFamily="2" charset="2"/>
              <a:buNone/>
            </a:pPr>
            <a:r>
              <a:rPr lang="cs-CZ" sz="2400" dirty="0"/>
              <a:t>„..</a:t>
            </a:r>
            <a:r>
              <a:rPr lang="en-US" sz="2400" dirty="0"/>
              <a:t> </a:t>
            </a:r>
            <a:r>
              <a:rPr lang="en-US" sz="2400" dirty="0" err="1"/>
              <a:t>Pilotní</a:t>
            </a:r>
            <a:r>
              <a:rPr lang="en-US" sz="2400" dirty="0"/>
              <a:t> </a:t>
            </a:r>
            <a:r>
              <a:rPr lang="en-US" sz="2400" dirty="0" err="1"/>
              <a:t>studie</a:t>
            </a:r>
            <a:r>
              <a:rPr lang="en-US" sz="2400" dirty="0"/>
              <a:t> PANCAKE </a:t>
            </a:r>
            <a:r>
              <a:rPr lang="en-US" sz="2400" dirty="0" err="1"/>
              <a:t>také</a:t>
            </a:r>
            <a:r>
              <a:rPr lang="en-US" sz="2400" dirty="0"/>
              <a:t> </a:t>
            </a:r>
            <a:r>
              <a:rPr lang="en-US" sz="2400" dirty="0" err="1"/>
              <a:t>poukázala</a:t>
            </a:r>
            <a:r>
              <a:rPr lang="en-US" sz="2400" dirty="0"/>
              <a:t> </a:t>
            </a:r>
            <a:r>
              <a:rPr lang="en-US" sz="2400" dirty="0" err="1"/>
              <a:t>na</a:t>
            </a:r>
            <a:r>
              <a:rPr lang="en-US" sz="2400" dirty="0"/>
              <a:t> to, </a:t>
            </a:r>
            <a:r>
              <a:rPr lang="en-US" sz="2400" dirty="0" err="1"/>
              <a:t>že</a:t>
            </a:r>
            <a:r>
              <a:rPr lang="en-US" sz="2400" dirty="0"/>
              <a:t> </a:t>
            </a:r>
            <a:r>
              <a:rPr lang="en-US" sz="2400" dirty="0" err="1"/>
              <a:t>nábor</a:t>
            </a:r>
            <a:r>
              <a:rPr lang="en-US" sz="2400" dirty="0"/>
              <a:t> </a:t>
            </a:r>
            <a:r>
              <a:rPr lang="en-US" sz="2400" dirty="0" err="1"/>
              <a:t>velkého</a:t>
            </a:r>
            <a:r>
              <a:rPr lang="en-US" sz="2400" dirty="0"/>
              <a:t> </a:t>
            </a:r>
            <a:r>
              <a:rPr lang="en-US" sz="2400" dirty="0" err="1"/>
              <a:t>počtu</a:t>
            </a:r>
            <a:r>
              <a:rPr lang="en-US" sz="2400" dirty="0"/>
              <a:t> </a:t>
            </a:r>
            <a:r>
              <a:rPr lang="en-US" sz="2400" dirty="0" err="1">
                <a:solidFill>
                  <a:srgbClr val="FF0000"/>
                </a:solidFill>
              </a:rPr>
              <a:t>kvalifikovaných</a:t>
            </a:r>
            <a:r>
              <a:rPr lang="en-US" sz="2400" dirty="0">
                <a:solidFill>
                  <a:srgbClr val="FF0000"/>
                </a:solidFill>
              </a:rPr>
              <a:t> </a:t>
            </a:r>
            <a:r>
              <a:rPr lang="en-US" sz="2400" dirty="0" err="1">
                <a:solidFill>
                  <a:srgbClr val="FF0000"/>
                </a:solidFill>
              </a:rPr>
              <a:t>tazatelů</a:t>
            </a:r>
            <a:r>
              <a:rPr lang="cs-CZ" sz="2400" dirty="0">
                <a:solidFill>
                  <a:srgbClr val="FF0000"/>
                </a:solidFill>
              </a:rPr>
              <a:t> (NT)</a:t>
            </a:r>
            <a:r>
              <a:rPr lang="en-US" sz="2400" dirty="0">
                <a:solidFill>
                  <a:srgbClr val="FF0000"/>
                </a:solidFill>
              </a:rPr>
              <a:t> </a:t>
            </a:r>
            <a:r>
              <a:rPr lang="en-US" sz="2400" dirty="0"/>
              <a:t>pro </a:t>
            </a:r>
            <a:r>
              <a:rPr lang="cs-CZ" sz="2400" dirty="0"/>
              <a:t>získání individuálních dat o stravování </a:t>
            </a:r>
            <a:r>
              <a:rPr lang="en-US" sz="2400" dirty="0"/>
              <a:t>v </a:t>
            </a:r>
            <a:r>
              <a:rPr lang="en-US" sz="2400" dirty="0" err="1"/>
              <a:t>celé</a:t>
            </a:r>
            <a:r>
              <a:rPr lang="en-US" sz="2400" dirty="0"/>
              <a:t> zemi </a:t>
            </a:r>
            <a:r>
              <a:rPr lang="en-US" sz="2400" dirty="0" err="1"/>
              <a:t>může</a:t>
            </a:r>
            <a:r>
              <a:rPr lang="en-US" sz="2400" dirty="0"/>
              <a:t> </a:t>
            </a:r>
            <a:r>
              <a:rPr lang="en-US" sz="2400" dirty="0" err="1"/>
              <a:t>být</a:t>
            </a:r>
            <a:r>
              <a:rPr lang="cs-CZ" sz="2400" dirty="0"/>
              <a:t> velkou</a:t>
            </a:r>
            <a:r>
              <a:rPr lang="en-US" sz="2400" dirty="0"/>
              <a:t> </a:t>
            </a:r>
            <a:r>
              <a:rPr lang="cs-CZ" sz="2400" dirty="0"/>
              <a:t>překážkou</a:t>
            </a:r>
            <a:r>
              <a:rPr lang="en-US" sz="2400" dirty="0"/>
              <a:t>.</a:t>
            </a:r>
            <a:r>
              <a:rPr lang="cs-CZ" sz="2400" dirty="0"/>
              <a:t>“</a:t>
            </a:r>
          </a:p>
          <a:p>
            <a:pPr>
              <a:spcAft>
                <a:spcPts val="800"/>
              </a:spcAft>
              <a:buFont typeface="Wingdings" pitchFamily="2" charset="2"/>
              <a:buNone/>
            </a:pPr>
            <a:r>
              <a:rPr lang="cs-CZ" sz="2400" dirty="0"/>
              <a:t>„..tento problém by mohlo vyřešit</a:t>
            </a:r>
            <a:r>
              <a:rPr lang="en-US" sz="2400" dirty="0"/>
              <a:t>, </a:t>
            </a:r>
            <a:r>
              <a:rPr lang="en-US" sz="2400" dirty="0" err="1"/>
              <a:t>kdyby</a:t>
            </a:r>
            <a:r>
              <a:rPr lang="en-US" sz="2400" dirty="0"/>
              <a:t> v zemi </a:t>
            </a:r>
            <a:r>
              <a:rPr lang="en-US" sz="2400" dirty="0" err="1"/>
              <a:t>existovala</a:t>
            </a:r>
            <a:r>
              <a:rPr lang="en-US" sz="2400" dirty="0"/>
              <a:t> </a:t>
            </a:r>
            <a:r>
              <a:rPr lang="en-US" sz="2400" dirty="0" err="1">
                <a:solidFill>
                  <a:srgbClr val="FF0000"/>
                </a:solidFill>
              </a:rPr>
              <a:t>oficiální</a:t>
            </a:r>
            <a:r>
              <a:rPr lang="en-US" sz="2400" dirty="0">
                <a:solidFill>
                  <a:srgbClr val="FF0000"/>
                </a:solidFill>
              </a:rPr>
              <a:t> </a:t>
            </a:r>
            <a:r>
              <a:rPr lang="en-US" sz="2400" dirty="0" err="1">
                <a:solidFill>
                  <a:srgbClr val="FF0000"/>
                </a:solidFill>
              </a:rPr>
              <a:t>síť</a:t>
            </a:r>
            <a:r>
              <a:rPr lang="en-US" sz="2400" dirty="0">
                <a:solidFill>
                  <a:srgbClr val="FF0000"/>
                </a:solidFill>
              </a:rPr>
              <a:t> </a:t>
            </a:r>
            <a:r>
              <a:rPr lang="cs-CZ" sz="2400" dirty="0">
                <a:solidFill>
                  <a:srgbClr val="FF0000"/>
                </a:solidFill>
              </a:rPr>
              <a:t>nutričních terapeutů</a:t>
            </a:r>
            <a:r>
              <a:rPr lang="en-US" sz="2400" dirty="0"/>
              <a:t>.</a:t>
            </a:r>
            <a:r>
              <a:rPr lang="cs-CZ" sz="2400" dirty="0"/>
              <a:t>“</a:t>
            </a:r>
          </a:p>
          <a:p>
            <a:pPr>
              <a:spcAft>
                <a:spcPts val="800"/>
              </a:spcAft>
              <a:buFont typeface="Wingdings" pitchFamily="2" charset="2"/>
              <a:buNone/>
            </a:pPr>
            <a:r>
              <a:rPr lang="cs-CZ" sz="2400" dirty="0"/>
              <a:t>„..</a:t>
            </a:r>
            <a:r>
              <a:rPr lang="en-US" sz="2400" dirty="0" err="1"/>
              <a:t>Pokud</a:t>
            </a:r>
            <a:r>
              <a:rPr lang="en-US" sz="2400" dirty="0"/>
              <a:t> </a:t>
            </a:r>
            <a:r>
              <a:rPr lang="en-US" sz="2400" dirty="0" err="1"/>
              <a:t>však</a:t>
            </a:r>
            <a:r>
              <a:rPr lang="en-US" sz="2400" dirty="0"/>
              <a:t> </a:t>
            </a:r>
            <a:r>
              <a:rPr lang="en-US" sz="2400" dirty="0" err="1"/>
              <a:t>taková</a:t>
            </a:r>
            <a:r>
              <a:rPr lang="en-US" sz="2400" dirty="0"/>
              <a:t> </a:t>
            </a:r>
            <a:r>
              <a:rPr lang="en-US" sz="2400" dirty="0" err="1"/>
              <a:t>síť</a:t>
            </a:r>
            <a:r>
              <a:rPr lang="en-US" sz="2400" dirty="0"/>
              <a:t> </a:t>
            </a:r>
            <a:r>
              <a:rPr lang="en-US" sz="2400" dirty="0" err="1"/>
              <a:t>neexistuje</a:t>
            </a:r>
            <a:r>
              <a:rPr lang="en-US" sz="2400" dirty="0"/>
              <a:t>, </a:t>
            </a:r>
            <a:r>
              <a:rPr lang="en-US" sz="2400" dirty="0" err="1"/>
              <a:t>proveditelnou</a:t>
            </a:r>
            <a:r>
              <a:rPr lang="en-US" sz="2400" dirty="0"/>
              <a:t> </a:t>
            </a:r>
            <a:r>
              <a:rPr lang="en-US" sz="2400" dirty="0" err="1"/>
              <a:t>alternativou</a:t>
            </a:r>
            <a:r>
              <a:rPr lang="en-US" sz="2400" dirty="0"/>
              <a:t> </a:t>
            </a:r>
            <a:r>
              <a:rPr lang="en-US" sz="2400" dirty="0" err="1"/>
              <a:t>může</a:t>
            </a:r>
            <a:r>
              <a:rPr lang="en-US" sz="2400" dirty="0"/>
              <a:t> </a:t>
            </a:r>
            <a:r>
              <a:rPr lang="en-US" sz="2400" dirty="0" err="1"/>
              <a:t>být</a:t>
            </a:r>
            <a:r>
              <a:rPr lang="en-US" sz="2400" dirty="0"/>
              <a:t> </a:t>
            </a:r>
            <a:r>
              <a:rPr lang="en-US" sz="2400" dirty="0" err="1"/>
              <a:t>nábor</a:t>
            </a:r>
            <a:r>
              <a:rPr lang="en-US" sz="2400" dirty="0"/>
              <a:t> </a:t>
            </a:r>
            <a:r>
              <a:rPr lang="en-US" sz="2400" dirty="0" err="1">
                <a:solidFill>
                  <a:srgbClr val="FF0000"/>
                </a:solidFill>
              </a:rPr>
              <a:t>univerzitních</a:t>
            </a:r>
            <a:r>
              <a:rPr lang="en-US" sz="2400" dirty="0">
                <a:solidFill>
                  <a:srgbClr val="FF0000"/>
                </a:solidFill>
              </a:rPr>
              <a:t> </a:t>
            </a:r>
            <a:r>
              <a:rPr lang="en-US" sz="2400" dirty="0" err="1">
                <a:solidFill>
                  <a:srgbClr val="FF0000"/>
                </a:solidFill>
              </a:rPr>
              <a:t>studentů</a:t>
            </a:r>
            <a:r>
              <a:rPr lang="en-US" sz="2400" dirty="0">
                <a:solidFill>
                  <a:srgbClr val="FF0000"/>
                </a:solidFill>
              </a:rPr>
              <a:t> </a:t>
            </a:r>
            <a:r>
              <a:rPr lang="en-US" sz="2400" dirty="0" err="1">
                <a:solidFill>
                  <a:srgbClr val="FF0000"/>
                </a:solidFill>
              </a:rPr>
              <a:t>studujících</a:t>
            </a:r>
            <a:r>
              <a:rPr lang="en-US" sz="2400" dirty="0">
                <a:solidFill>
                  <a:srgbClr val="FF0000"/>
                </a:solidFill>
              </a:rPr>
              <a:t> </a:t>
            </a:r>
            <a:r>
              <a:rPr lang="en-US" sz="2400" dirty="0" err="1">
                <a:solidFill>
                  <a:srgbClr val="FF0000"/>
                </a:solidFill>
              </a:rPr>
              <a:t>potravinářství</a:t>
            </a:r>
            <a:r>
              <a:rPr lang="en-US" sz="2400" dirty="0">
                <a:solidFill>
                  <a:srgbClr val="FF0000"/>
                </a:solidFill>
              </a:rPr>
              <a:t> </a:t>
            </a:r>
            <a:r>
              <a:rPr lang="en-US" sz="2400" dirty="0" err="1">
                <a:solidFill>
                  <a:srgbClr val="FF0000"/>
                </a:solidFill>
              </a:rPr>
              <a:t>nebo</a:t>
            </a:r>
            <a:r>
              <a:rPr lang="en-US" sz="2400" dirty="0">
                <a:solidFill>
                  <a:srgbClr val="FF0000"/>
                </a:solidFill>
              </a:rPr>
              <a:t> </a:t>
            </a:r>
            <a:r>
              <a:rPr lang="cs-CZ" sz="2400" dirty="0">
                <a:solidFill>
                  <a:srgbClr val="FF0000"/>
                </a:solidFill>
              </a:rPr>
              <a:t>nutriční terapii, </a:t>
            </a:r>
            <a:r>
              <a:rPr lang="cs-CZ" sz="2400" dirty="0"/>
              <a:t>což se osvědčilo v tomto pilotním projektu</a:t>
            </a:r>
            <a:r>
              <a:rPr lang="en-US" sz="2400" dirty="0"/>
              <a:t> </a:t>
            </a:r>
            <a:r>
              <a:rPr lang="en-US" sz="2400" dirty="0" err="1"/>
              <a:t>ke</a:t>
            </a:r>
            <a:r>
              <a:rPr lang="en-US" sz="2400" dirty="0"/>
              <a:t> </a:t>
            </a:r>
            <a:r>
              <a:rPr lang="en-US" sz="2400" dirty="0" err="1"/>
              <a:t>sběru</a:t>
            </a:r>
            <a:r>
              <a:rPr lang="en-US" sz="2400" dirty="0"/>
              <a:t> </a:t>
            </a:r>
            <a:r>
              <a:rPr lang="cs-CZ" sz="2400" dirty="0"/>
              <a:t>potřebných </a:t>
            </a:r>
            <a:r>
              <a:rPr lang="en-US" sz="2400" dirty="0" err="1"/>
              <a:t>dat</a:t>
            </a:r>
            <a:r>
              <a:rPr lang="en-US" sz="2400" dirty="0"/>
              <a:t> </a:t>
            </a:r>
            <a:r>
              <a:rPr lang="cs-CZ" sz="2400" dirty="0"/>
              <a:t>odpovídající kvality</a:t>
            </a:r>
            <a:r>
              <a:rPr lang="en-US" sz="2400" dirty="0"/>
              <a:t>.</a:t>
            </a:r>
            <a:r>
              <a:rPr lang="cs-CZ" sz="2400" dirty="0"/>
              <a:t>“</a:t>
            </a:r>
          </a:p>
          <a:p>
            <a:pPr>
              <a:buFont typeface="Wingdings" pitchFamily="2" charset="2"/>
              <a:buNone/>
            </a:pPr>
            <a:r>
              <a:rPr lang="cs-CZ" sz="2000" dirty="0"/>
              <a:t>(cit. </a:t>
            </a:r>
            <a:r>
              <a:rPr lang="cs-CZ" sz="2000" dirty="0" err="1"/>
              <a:t>Guidance</a:t>
            </a:r>
            <a:r>
              <a:rPr lang="cs-CZ" sz="2000" dirty="0"/>
              <a:t> on </a:t>
            </a:r>
            <a:r>
              <a:rPr lang="cs-CZ" sz="2000" dirty="0" err="1"/>
              <a:t>the</a:t>
            </a:r>
            <a:r>
              <a:rPr lang="cs-CZ" sz="2000" dirty="0"/>
              <a:t> EU Menu </a:t>
            </a:r>
            <a:r>
              <a:rPr lang="cs-CZ" sz="2000" dirty="0" err="1"/>
              <a:t>methodology</a:t>
            </a:r>
            <a:r>
              <a:rPr lang="cs-CZ" sz="2000" dirty="0"/>
              <a:t>, EFSA 2014)</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939CD0-DA8A-4428-9AF8-2E5C77FC372E}"/>
              </a:ext>
            </a:extLst>
          </p:cNvPr>
          <p:cNvSpPr>
            <a:spLocks noGrp="1"/>
          </p:cNvSpPr>
          <p:nvPr>
            <p:ph type="title"/>
          </p:nvPr>
        </p:nvSpPr>
        <p:spPr/>
        <p:txBody>
          <a:bodyPr/>
          <a:lstStyle/>
          <a:p>
            <a:r>
              <a:rPr lang="cs-CZ" dirty="0"/>
              <a:t>Studie spotřeby potravin v ČR</a:t>
            </a:r>
          </a:p>
        </p:txBody>
      </p:sp>
      <p:sp>
        <p:nvSpPr>
          <p:cNvPr id="3" name="Zástupný obsah 2">
            <a:extLst>
              <a:ext uri="{FF2B5EF4-FFF2-40B4-BE49-F238E27FC236}">
                <a16:creationId xmlns:a16="http://schemas.microsoft.com/office/drawing/2014/main" id="{89A07BC6-BA29-4AC0-B8F0-2902C3996E7C}"/>
              </a:ext>
            </a:extLst>
          </p:cNvPr>
          <p:cNvSpPr>
            <a:spLocks noGrp="1"/>
          </p:cNvSpPr>
          <p:nvPr>
            <p:ph idx="1"/>
          </p:nvPr>
        </p:nvSpPr>
        <p:spPr/>
        <p:txBody>
          <a:bodyPr/>
          <a:lstStyle/>
          <a:p>
            <a:r>
              <a:rPr lang="cs-CZ" b="1" i="0" dirty="0">
                <a:solidFill>
                  <a:srgbClr val="000000"/>
                </a:solidFill>
                <a:effectLst/>
                <a:latin typeface="Mulish"/>
              </a:rPr>
              <a:t>Poslední studie SISP04(2004) </a:t>
            </a:r>
            <a:r>
              <a:rPr lang="cs-CZ" dirty="0">
                <a:hlinkClick r:id="rId2"/>
              </a:rPr>
              <a:t>http://czvp.szu.cz/spotreba/1metoda.pdf</a:t>
            </a:r>
            <a:r>
              <a:rPr lang="cs-CZ" dirty="0"/>
              <a:t> </a:t>
            </a:r>
          </a:p>
          <a:p>
            <a:r>
              <a:rPr lang="cs-CZ" b="1" i="0" dirty="0">
                <a:solidFill>
                  <a:srgbClr val="000000"/>
                </a:solidFill>
                <a:effectLst/>
                <a:latin typeface="Mulish"/>
              </a:rPr>
              <a:t> </a:t>
            </a:r>
            <a:r>
              <a:rPr lang="cs-CZ" b="1" i="0" dirty="0">
                <a:solidFill>
                  <a:srgbClr val="FF0000"/>
                </a:solidFill>
                <a:effectLst/>
                <a:latin typeface="Mulish"/>
              </a:rPr>
              <a:t>Národní individuální spotřeba potravin v ČR - NISP 26 !!</a:t>
            </a:r>
          </a:p>
          <a:p>
            <a:r>
              <a:rPr lang="cs-CZ" dirty="0">
                <a:hlinkClick r:id="rId3"/>
              </a:rPr>
              <a:t>https://szu.cz/tema/bezpecnost-potravin/zdravi-vyziva-a-potraviny/</a:t>
            </a:r>
            <a:r>
              <a:rPr lang="cs-CZ" b="1" dirty="0">
                <a:solidFill>
                  <a:srgbClr val="FF0000"/>
                </a:solidFill>
                <a:latin typeface="Mulish"/>
              </a:rPr>
              <a:t> </a:t>
            </a:r>
            <a:endParaRPr lang="cs-CZ" b="1" i="0" dirty="0">
              <a:solidFill>
                <a:srgbClr val="FF0000"/>
              </a:solidFill>
              <a:effectLst/>
              <a:latin typeface="Mulish"/>
            </a:endParaRPr>
          </a:p>
          <a:p>
            <a:endParaRPr lang="cs-CZ" b="1" i="0" dirty="0">
              <a:solidFill>
                <a:srgbClr val="000000"/>
              </a:solidFill>
              <a:effectLst/>
              <a:latin typeface="Mulish"/>
            </a:endParaRPr>
          </a:p>
          <a:p>
            <a:endParaRPr lang="cs-CZ" dirty="0"/>
          </a:p>
        </p:txBody>
      </p:sp>
    </p:spTree>
    <p:extLst>
      <p:ext uri="{BB962C8B-B14F-4D97-AF65-F5344CB8AC3E}">
        <p14:creationId xmlns:p14="http://schemas.microsoft.com/office/powerpoint/2010/main" val="3038216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ABFDEE-F778-405B-92FA-BBB101DE5256}"/>
              </a:ext>
            </a:extLst>
          </p:cNvPr>
          <p:cNvSpPr>
            <a:spLocks noGrp="1"/>
          </p:cNvSpPr>
          <p:nvPr>
            <p:ph type="title"/>
          </p:nvPr>
        </p:nvSpPr>
        <p:spPr/>
        <p:txBody>
          <a:bodyPr/>
          <a:lstStyle/>
          <a:p>
            <a:r>
              <a:rPr lang="cs-CZ" b="1" dirty="0">
                <a:solidFill>
                  <a:schemeClr val="bg2">
                    <a:lumMod val="40000"/>
                    <a:lumOff val="60000"/>
                  </a:schemeClr>
                </a:solidFill>
              </a:rPr>
              <a:t>Hodnocení zdravotních rizik</a:t>
            </a:r>
          </a:p>
        </p:txBody>
      </p:sp>
      <p:sp>
        <p:nvSpPr>
          <p:cNvPr id="5" name="TextovéPole 4">
            <a:extLst>
              <a:ext uri="{FF2B5EF4-FFF2-40B4-BE49-F238E27FC236}">
                <a16:creationId xmlns:a16="http://schemas.microsoft.com/office/drawing/2014/main" id="{151D842B-1C43-43BD-9E0B-526AA2456892}"/>
              </a:ext>
            </a:extLst>
          </p:cNvPr>
          <p:cNvSpPr txBox="1"/>
          <p:nvPr/>
        </p:nvSpPr>
        <p:spPr>
          <a:xfrm>
            <a:off x="755576" y="6056992"/>
            <a:ext cx="4572000" cy="369332"/>
          </a:xfrm>
          <a:prstGeom prst="rect">
            <a:avLst/>
          </a:prstGeom>
          <a:noFill/>
        </p:spPr>
        <p:txBody>
          <a:bodyPr wrap="square">
            <a:spAutoFit/>
          </a:bodyPr>
          <a:lstStyle/>
          <a:p>
            <a:r>
              <a:rPr lang="cs-CZ" dirty="0">
                <a:hlinkClick r:id="rId2"/>
              </a:rPr>
              <a:t>HRA2metanol.pdf (szu.cz)</a:t>
            </a:r>
            <a:endParaRPr lang="cs-CZ" dirty="0"/>
          </a:p>
        </p:txBody>
      </p:sp>
      <p:pic>
        <p:nvPicPr>
          <p:cNvPr id="7" name="Obrázek 6">
            <a:extLst>
              <a:ext uri="{FF2B5EF4-FFF2-40B4-BE49-F238E27FC236}">
                <a16:creationId xmlns:a16="http://schemas.microsoft.com/office/drawing/2014/main" id="{CA8A2CEA-E8C2-4294-B9CB-EB02C4048074}"/>
              </a:ext>
            </a:extLst>
          </p:cNvPr>
          <p:cNvPicPr>
            <a:picLocks noChangeAspect="1"/>
          </p:cNvPicPr>
          <p:nvPr/>
        </p:nvPicPr>
        <p:blipFill>
          <a:blip r:embed="rId3"/>
          <a:stretch>
            <a:fillRect/>
          </a:stretch>
        </p:blipFill>
        <p:spPr>
          <a:xfrm>
            <a:off x="212120" y="2204864"/>
            <a:ext cx="8719760" cy="2943614"/>
          </a:xfrm>
          <a:prstGeom prst="rect">
            <a:avLst/>
          </a:prstGeom>
        </p:spPr>
      </p:pic>
      <p:sp>
        <p:nvSpPr>
          <p:cNvPr id="8" name="Ovál 7">
            <a:extLst>
              <a:ext uri="{FF2B5EF4-FFF2-40B4-BE49-F238E27FC236}">
                <a16:creationId xmlns:a16="http://schemas.microsoft.com/office/drawing/2014/main" id="{42EE065D-42B0-4910-8885-AE1083315CA9}"/>
              </a:ext>
            </a:extLst>
          </p:cNvPr>
          <p:cNvSpPr/>
          <p:nvPr/>
        </p:nvSpPr>
        <p:spPr bwMode="auto">
          <a:xfrm>
            <a:off x="107504" y="2852936"/>
            <a:ext cx="7272808" cy="432048"/>
          </a:xfrm>
          <a:prstGeom prst="ellipse">
            <a:avLst/>
          </a:prstGeom>
          <a:solidFill>
            <a:schemeClr val="accent1">
              <a:alpha val="35001"/>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sp>
        <p:nvSpPr>
          <p:cNvPr id="9" name="Ovál 8">
            <a:extLst>
              <a:ext uri="{FF2B5EF4-FFF2-40B4-BE49-F238E27FC236}">
                <a16:creationId xmlns:a16="http://schemas.microsoft.com/office/drawing/2014/main" id="{80E8F515-F50A-418E-B382-4E2BF6D82632}"/>
              </a:ext>
            </a:extLst>
          </p:cNvPr>
          <p:cNvSpPr/>
          <p:nvPr/>
        </p:nvSpPr>
        <p:spPr bwMode="auto">
          <a:xfrm>
            <a:off x="212120" y="3676671"/>
            <a:ext cx="8248312" cy="553564"/>
          </a:xfrm>
          <a:prstGeom prst="ellipse">
            <a:avLst/>
          </a:prstGeom>
          <a:solidFill>
            <a:schemeClr val="accent1">
              <a:alpha val="35001"/>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674478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19A14F-D336-EA4A-B9B4-8E198B8C0822}"/>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4DD0ADED-F9EA-2465-A4C3-CF40F0C48215}"/>
              </a:ext>
            </a:extLst>
          </p:cNvPr>
          <p:cNvPicPr>
            <a:picLocks noGrp="1" noChangeAspect="1"/>
          </p:cNvPicPr>
          <p:nvPr>
            <p:ph idx="1"/>
          </p:nvPr>
        </p:nvPicPr>
        <p:blipFill>
          <a:blip r:embed="rId2"/>
          <a:stretch>
            <a:fillRect/>
          </a:stretch>
        </p:blipFill>
        <p:spPr>
          <a:xfrm>
            <a:off x="-53094" y="2276872"/>
            <a:ext cx="9232185" cy="3456384"/>
          </a:xfrm>
        </p:spPr>
      </p:pic>
      <p:sp>
        <p:nvSpPr>
          <p:cNvPr id="3" name="TextovéPole 2">
            <a:extLst>
              <a:ext uri="{FF2B5EF4-FFF2-40B4-BE49-F238E27FC236}">
                <a16:creationId xmlns:a16="http://schemas.microsoft.com/office/drawing/2014/main" id="{D1F9600D-4775-A114-2AAE-244E700BA27B}"/>
              </a:ext>
            </a:extLst>
          </p:cNvPr>
          <p:cNvSpPr txBox="1"/>
          <p:nvPr/>
        </p:nvSpPr>
        <p:spPr>
          <a:xfrm>
            <a:off x="4596206" y="4221088"/>
            <a:ext cx="2304121" cy="646331"/>
          </a:xfrm>
          <a:prstGeom prst="rect">
            <a:avLst/>
          </a:prstGeom>
          <a:noFill/>
        </p:spPr>
        <p:txBody>
          <a:bodyPr wrap="square" rtlCol="0">
            <a:spAutoFit/>
          </a:bodyPr>
          <a:lstStyle/>
          <a:p>
            <a:r>
              <a:rPr lang="cs-CZ" dirty="0"/>
              <a:t>Časový interval mezi </a:t>
            </a:r>
          </a:p>
          <a:p>
            <a:r>
              <a:rPr lang="cs-CZ" dirty="0"/>
              <a:t>1D a 2D: </a:t>
            </a:r>
            <a:r>
              <a:rPr lang="cs-CZ" b="1" dirty="0"/>
              <a:t>2-3 týdny</a:t>
            </a:r>
          </a:p>
        </p:txBody>
      </p:sp>
      <p:pic>
        <p:nvPicPr>
          <p:cNvPr id="6" name="Obrázek 5">
            <a:extLst>
              <a:ext uri="{FF2B5EF4-FFF2-40B4-BE49-F238E27FC236}">
                <a16:creationId xmlns:a16="http://schemas.microsoft.com/office/drawing/2014/main" id="{7D1EC1A0-582B-4C91-807A-C230ECCB477B}"/>
              </a:ext>
            </a:extLst>
          </p:cNvPr>
          <p:cNvPicPr>
            <a:picLocks noChangeAspect="1"/>
          </p:cNvPicPr>
          <p:nvPr/>
        </p:nvPicPr>
        <p:blipFill>
          <a:blip r:embed="rId3"/>
          <a:stretch>
            <a:fillRect/>
          </a:stretch>
        </p:blipFill>
        <p:spPr>
          <a:xfrm>
            <a:off x="683568" y="532690"/>
            <a:ext cx="7690966" cy="1296110"/>
          </a:xfrm>
          <a:prstGeom prst="rect">
            <a:avLst/>
          </a:prstGeom>
        </p:spPr>
      </p:pic>
    </p:spTree>
    <p:extLst>
      <p:ext uri="{BB962C8B-B14F-4D97-AF65-F5344CB8AC3E}">
        <p14:creationId xmlns:p14="http://schemas.microsoft.com/office/powerpoint/2010/main" val="3782182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68313" y="260350"/>
            <a:ext cx="8229600" cy="1371600"/>
          </a:xfrm>
        </p:spPr>
        <p:txBody>
          <a:bodyPr/>
          <a:lstStyle/>
          <a:p>
            <a:pPr eaLnBrk="1" hangingPunct="1"/>
            <a:r>
              <a:rPr lang="cs-CZ" sz="4000" b="1">
                <a:solidFill>
                  <a:srgbClr val="1C2C7A"/>
                </a:solidFill>
              </a:rPr>
              <a:t>PANCAKE     Závěr II</a:t>
            </a:r>
            <a:endParaRPr lang="cs-CZ"/>
          </a:p>
        </p:txBody>
      </p:sp>
      <p:sp>
        <p:nvSpPr>
          <p:cNvPr id="313347" name="Rectangle 3"/>
          <p:cNvSpPr>
            <a:spLocks noGrp="1" noChangeArrowheads="1"/>
          </p:cNvSpPr>
          <p:nvPr>
            <p:ph type="body" idx="1"/>
          </p:nvPr>
        </p:nvSpPr>
        <p:spPr>
          <a:xfrm>
            <a:off x="468313" y="1412875"/>
            <a:ext cx="8280400" cy="5040313"/>
          </a:xfrm>
          <a:solidFill>
            <a:schemeClr val="accent1">
              <a:alpha val="35001"/>
            </a:schemeClr>
          </a:solidFill>
        </p:spPr>
        <p:txBody>
          <a:bodyPr/>
          <a:lstStyle/>
          <a:p>
            <a:pPr marL="804863" indent="-441325" eaLnBrk="1" hangingPunct="1">
              <a:lnSpc>
                <a:spcPct val="40000"/>
              </a:lnSpc>
              <a:buFontTx/>
              <a:buNone/>
              <a:tabLst>
                <a:tab pos="8615363" algn="ctr"/>
              </a:tabLst>
              <a:defRPr/>
            </a:pPr>
            <a:endParaRPr lang="cs-CZ" sz="4800"/>
          </a:p>
          <a:p>
            <a:pPr marL="804863" indent="-441325" eaLnBrk="1" hangingPunct="1">
              <a:lnSpc>
                <a:spcPct val="40000"/>
              </a:lnSpc>
              <a:buFontTx/>
              <a:buNone/>
              <a:tabLst>
                <a:tab pos="8615363" algn="ctr"/>
              </a:tabLst>
              <a:defRPr/>
            </a:pPr>
            <a:r>
              <a:rPr lang="cs-CZ" sz="2400" b="1">
                <a:effectLst>
                  <a:outerShdw blurRad="38100" dist="38100" dir="2700000" algn="tl">
                    <a:srgbClr val="FFFFFF"/>
                  </a:outerShdw>
                </a:effectLst>
              </a:rPr>
              <a:t>Data o spotřebě potravin – využití</a:t>
            </a:r>
          </a:p>
          <a:p>
            <a:pPr marL="804863" indent="-441325" eaLnBrk="1" hangingPunct="1">
              <a:lnSpc>
                <a:spcPct val="40000"/>
              </a:lnSpc>
              <a:buFontTx/>
              <a:buNone/>
              <a:tabLst>
                <a:tab pos="8615363" algn="ctr"/>
              </a:tabLst>
              <a:defRPr/>
            </a:pPr>
            <a:endParaRPr lang="cs-CZ" sz="2400" b="1">
              <a:effectLst>
                <a:outerShdw blurRad="38100" dist="38100" dir="2700000" algn="tl">
                  <a:srgbClr val="FFFFFF"/>
                </a:outerShdw>
              </a:effectLst>
            </a:endParaRPr>
          </a:p>
          <a:p>
            <a:pPr marL="265113" indent="-265113" eaLnBrk="1" hangingPunct="1">
              <a:spcBef>
                <a:spcPts val="0"/>
              </a:spcBef>
              <a:buFontTx/>
              <a:buChar char="•"/>
              <a:defRPr/>
            </a:pPr>
            <a:r>
              <a:rPr lang="cs-CZ" sz="2300" u="sng"/>
              <a:t>Hodnocení výživy, výživová politika</a:t>
            </a:r>
          </a:p>
          <a:p>
            <a:pPr marL="265113" indent="-265113" eaLnBrk="1" hangingPunct="1">
              <a:spcBef>
                <a:spcPts val="0"/>
              </a:spcBef>
              <a:buFontTx/>
              <a:buNone/>
              <a:defRPr/>
            </a:pPr>
            <a:r>
              <a:rPr lang="cs-CZ" sz="2300"/>
              <a:t>	- Hodnocení stavu výživy různých populačních skupin</a:t>
            </a:r>
          </a:p>
          <a:p>
            <a:pPr marL="265113" indent="-265113" eaLnBrk="1" hangingPunct="1">
              <a:spcBef>
                <a:spcPts val="0"/>
              </a:spcBef>
              <a:buFontTx/>
              <a:buNone/>
              <a:defRPr/>
            </a:pPr>
            <a:r>
              <a:rPr lang="cs-CZ" sz="2300"/>
              <a:t>	- Plánování a provádění výživové politiky (výživ. doporučení)</a:t>
            </a:r>
          </a:p>
          <a:p>
            <a:pPr marL="265113" indent="-265113" eaLnBrk="1" hangingPunct="1">
              <a:spcBef>
                <a:spcPts val="0"/>
              </a:spcBef>
              <a:buFontTx/>
              <a:buNone/>
              <a:defRPr/>
            </a:pPr>
            <a:r>
              <a:rPr lang="cs-CZ" sz="2300"/>
              <a:t>	- Hodnocení veřejného zdraví (ukazatele zdr. stavu ve vztahu k vybraným složkám výživy a ke způsobu stravování)</a:t>
            </a:r>
          </a:p>
          <a:p>
            <a:pPr marL="265113" indent="-265113" eaLnBrk="1" hangingPunct="1">
              <a:spcBef>
                <a:spcPts val="0"/>
              </a:spcBef>
              <a:buFontTx/>
              <a:buNone/>
              <a:defRPr/>
            </a:pPr>
            <a:r>
              <a:rPr lang="cs-CZ" sz="2300"/>
              <a:t>	- Preventivní aktivity zaměřené na potlačení významných civilizačních onemocnění (obezita, DM II, HT, osteoporóza)</a:t>
            </a:r>
          </a:p>
          <a:p>
            <a:pPr marL="265113" indent="-265113" eaLnBrk="1" hangingPunct="1">
              <a:spcBef>
                <a:spcPts val="0"/>
              </a:spcBef>
              <a:buFontTx/>
              <a:buNone/>
              <a:defRPr/>
            </a:pPr>
            <a:r>
              <a:rPr lang="cs-CZ" sz="2300"/>
              <a:t>	- Zhodnocení účinnosti intervence pomocí zjištění výživové spotřeby před započetím a po ukončení programu (výchovně-vzdělávací programy, preventivní programy v oblasti výživy)</a:t>
            </a:r>
          </a:p>
          <a:p>
            <a:pPr marL="804863" indent="-441325" eaLnBrk="1" hangingPunct="1">
              <a:lnSpc>
                <a:spcPct val="110000"/>
              </a:lnSpc>
              <a:buFontTx/>
              <a:buNone/>
              <a:tabLst>
                <a:tab pos="8615363" algn="ctr"/>
              </a:tabLst>
              <a:defRPr/>
            </a:pPr>
            <a:endParaRPr lang="cs-CZ" sz="2400" dirty="0"/>
          </a:p>
        </p:txBody>
      </p:sp>
      <p:pic>
        <p:nvPicPr>
          <p:cNvPr id="45060" name="Picture 7" descr="ANd9GcSUe56s-EK-nLFz373H3Om9P60Lt2OcnUnw7RKz5WUlM11Vc6_o"/>
          <p:cNvPicPr>
            <a:picLocks noChangeAspect="1" noChangeArrowheads="1"/>
          </p:cNvPicPr>
          <p:nvPr/>
        </p:nvPicPr>
        <p:blipFill>
          <a:blip r:embed="rId2" cstate="print"/>
          <a:srcRect/>
          <a:stretch>
            <a:fillRect/>
          </a:stretch>
        </p:blipFill>
        <p:spPr bwMode="auto">
          <a:xfrm>
            <a:off x="7524750" y="620713"/>
            <a:ext cx="1133475" cy="6477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8313" y="260350"/>
            <a:ext cx="8229600" cy="1371600"/>
          </a:xfrm>
        </p:spPr>
        <p:txBody>
          <a:bodyPr/>
          <a:lstStyle/>
          <a:p>
            <a:pPr eaLnBrk="1" hangingPunct="1"/>
            <a:r>
              <a:rPr lang="cs-CZ" sz="4000" b="1">
                <a:solidFill>
                  <a:srgbClr val="1C2C7A"/>
                </a:solidFill>
              </a:rPr>
              <a:t>PANCAKE     Závěr III</a:t>
            </a:r>
            <a:endParaRPr lang="cs-CZ"/>
          </a:p>
        </p:txBody>
      </p:sp>
      <p:sp>
        <p:nvSpPr>
          <p:cNvPr id="312323" name="Rectangle 3"/>
          <p:cNvSpPr>
            <a:spLocks noGrp="1" noChangeArrowheads="1"/>
          </p:cNvSpPr>
          <p:nvPr>
            <p:ph type="body" idx="1"/>
          </p:nvPr>
        </p:nvSpPr>
        <p:spPr>
          <a:xfrm>
            <a:off x="539552" y="1268760"/>
            <a:ext cx="8280400" cy="5184775"/>
          </a:xfrm>
          <a:solidFill>
            <a:schemeClr val="accent1">
              <a:alpha val="35001"/>
            </a:schemeClr>
          </a:solidFill>
        </p:spPr>
        <p:txBody>
          <a:bodyPr/>
          <a:lstStyle/>
          <a:p>
            <a:pPr marL="804863" indent="-441325" eaLnBrk="1" hangingPunct="1">
              <a:lnSpc>
                <a:spcPct val="40000"/>
              </a:lnSpc>
              <a:buFontTx/>
              <a:buNone/>
              <a:tabLst>
                <a:tab pos="8615363" algn="ctr"/>
              </a:tabLst>
              <a:defRPr/>
            </a:pPr>
            <a:endParaRPr lang="cs-CZ" dirty="0"/>
          </a:p>
          <a:p>
            <a:pPr marL="804863" indent="-441325" eaLnBrk="1" hangingPunct="1">
              <a:lnSpc>
                <a:spcPct val="40000"/>
              </a:lnSpc>
              <a:buFontTx/>
              <a:buNone/>
              <a:tabLst>
                <a:tab pos="8615363" algn="ctr"/>
              </a:tabLst>
              <a:defRPr/>
            </a:pPr>
            <a:r>
              <a:rPr lang="cs-CZ" sz="2400" b="1" dirty="0">
                <a:effectLst>
                  <a:outerShdw blurRad="38100" dist="38100" dir="2700000" algn="tl">
                    <a:srgbClr val="FFFFFF"/>
                  </a:outerShdw>
                </a:effectLst>
              </a:rPr>
              <a:t>Data o spotřebě potravin – využití</a:t>
            </a:r>
          </a:p>
          <a:p>
            <a:pPr marL="804863" indent="-441325" eaLnBrk="1" hangingPunct="1">
              <a:lnSpc>
                <a:spcPct val="40000"/>
              </a:lnSpc>
              <a:buFontTx/>
              <a:buNone/>
              <a:tabLst>
                <a:tab pos="8615363" algn="ctr"/>
              </a:tabLst>
              <a:defRPr/>
            </a:pPr>
            <a:endParaRPr lang="cs-CZ" sz="2400" b="1" dirty="0">
              <a:effectLst>
                <a:outerShdw blurRad="38100" dist="38100" dir="2700000" algn="tl">
                  <a:srgbClr val="FFFFFF"/>
                </a:outerShdw>
              </a:effectLst>
            </a:endParaRPr>
          </a:p>
          <a:p>
            <a:pPr marL="442913" indent="-354013" eaLnBrk="1" hangingPunct="1">
              <a:lnSpc>
                <a:spcPct val="80000"/>
              </a:lnSpc>
              <a:buFontTx/>
              <a:buChar char="•"/>
              <a:tabLst>
                <a:tab pos="8615363" algn="ctr"/>
              </a:tabLst>
              <a:defRPr/>
            </a:pPr>
            <a:r>
              <a:rPr lang="cs-CZ" sz="2300" u="sng" dirty="0"/>
              <a:t>Monitoring a legislativa bezpečnosti potravin</a:t>
            </a:r>
          </a:p>
          <a:p>
            <a:pPr marL="442913" indent="-354013" eaLnBrk="1" hangingPunct="1">
              <a:lnSpc>
                <a:spcPct val="80000"/>
              </a:lnSpc>
              <a:buFontTx/>
              <a:buNone/>
              <a:tabLst>
                <a:tab pos="8615363" algn="ctr"/>
              </a:tabLst>
              <a:defRPr/>
            </a:pPr>
            <a:r>
              <a:rPr lang="cs-CZ" sz="2300" dirty="0"/>
              <a:t>	- Odhad </a:t>
            </a:r>
            <a:r>
              <a:rPr lang="cs-CZ" sz="2300" dirty="0" err="1"/>
              <a:t>dietární</a:t>
            </a:r>
            <a:r>
              <a:rPr lang="cs-CZ" sz="2300" dirty="0"/>
              <a:t> expozice cizorodým látkám z potravin</a:t>
            </a:r>
          </a:p>
          <a:p>
            <a:pPr marL="442913" indent="-354013" eaLnBrk="1" hangingPunct="1">
              <a:lnSpc>
                <a:spcPct val="90000"/>
              </a:lnSpc>
              <a:buFontTx/>
              <a:buNone/>
              <a:tabLst>
                <a:tab pos="8615363" algn="ctr"/>
              </a:tabLst>
              <a:defRPr/>
            </a:pPr>
            <a:r>
              <a:rPr lang="cs-CZ" sz="2300" dirty="0"/>
              <a:t>	- Na základě spotřeby potravin možno hodnotit zdravotní rizika (stávající i nově vznikající) a stanovit maximální přípustné limity kontaminantů v potravinách</a:t>
            </a:r>
          </a:p>
          <a:p>
            <a:pPr marL="442913" indent="-354013" eaLnBrk="1" hangingPunct="1">
              <a:lnSpc>
                <a:spcPct val="90000"/>
              </a:lnSpc>
              <a:buFontTx/>
              <a:buNone/>
              <a:tabLst>
                <a:tab pos="8615363" algn="ctr"/>
              </a:tabLst>
              <a:defRPr/>
            </a:pPr>
            <a:r>
              <a:rPr lang="cs-CZ" sz="2300" dirty="0"/>
              <a:t>	- Aktualizace stávající a zavádění nové legislativy upravující bezpečnost potravin</a:t>
            </a:r>
          </a:p>
          <a:p>
            <a:pPr marL="442913" indent="-354013" eaLnBrk="1" hangingPunct="1">
              <a:lnSpc>
                <a:spcPct val="80000"/>
              </a:lnSpc>
              <a:buFontTx/>
              <a:buNone/>
              <a:tabLst>
                <a:tab pos="8615363" algn="ctr"/>
              </a:tabLst>
              <a:defRPr/>
            </a:pPr>
            <a:endParaRPr lang="cs-CZ" sz="1400" dirty="0"/>
          </a:p>
          <a:p>
            <a:pPr marL="442913" indent="-354013" eaLnBrk="1" hangingPunct="1">
              <a:lnSpc>
                <a:spcPct val="110000"/>
              </a:lnSpc>
              <a:buFontTx/>
              <a:buChar char="•"/>
              <a:tabLst>
                <a:tab pos="8615363" algn="ctr"/>
              </a:tabLst>
              <a:defRPr/>
            </a:pPr>
            <a:r>
              <a:rPr lang="cs-CZ" sz="2300" u="sng" dirty="0"/>
              <a:t>Využití v potravinářství</a:t>
            </a:r>
          </a:p>
          <a:p>
            <a:pPr marL="442913" indent="-354013" eaLnBrk="1" hangingPunct="1">
              <a:lnSpc>
                <a:spcPct val="90000"/>
              </a:lnSpc>
              <a:buFontTx/>
              <a:buNone/>
              <a:tabLst>
                <a:tab pos="8615363" algn="ctr"/>
              </a:tabLst>
              <a:defRPr/>
            </a:pPr>
            <a:r>
              <a:rPr lang="cs-CZ" sz="2300" dirty="0"/>
              <a:t>	- Doporučení ke správné výrobní praxi vedoucí ke snížení přítomnosti kontaminantů v potravinách nebo v surovinách (rezidua pesticidů, mikrobiologická agens </a:t>
            </a:r>
            <a:r>
              <a:rPr lang="cs-CZ" sz="2300" dirty="0" err="1"/>
              <a:t>ajn</a:t>
            </a:r>
            <a:r>
              <a:rPr lang="cs-CZ" sz="2300" dirty="0"/>
              <a:t>.)</a:t>
            </a:r>
          </a:p>
          <a:p>
            <a:pPr marL="442913" indent="-354013" eaLnBrk="1" hangingPunct="1">
              <a:lnSpc>
                <a:spcPct val="90000"/>
              </a:lnSpc>
              <a:buFontTx/>
              <a:buNone/>
              <a:tabLst>
                <a:tab pos="8615363" algn="ctr"/>
              </a:tabLst>
              <a:defRPr/>
            </a:pPr>
            <a:r>
              <a:rPr lang="cs-CZ" sz="2300" dirty="0"/>
              <a:t>	- Výrobky s vylepšenou nutriční hodnotou</a:t>
            </a:r>
          </a:p>
        </p:txBody>
      </p:sp>
      <p:pic>
        <p:nvPicPr>
          <p:cNvPr id="46084" name="Picture 7" descr="ANd9GcSUe56s-EK-nLFz373H3Om9P60Lt2OcnUnw7RKz5WUlM11Vc6_o"/>
          <p:cNvPicPr>
            <a:picLocks noChangeAspect="1" noChangeArrowheads="1"/>
          </p:cNvPicPr>
          <p:nvPr/>
        </p:nvPicPr>
        <p:blipFill>
          <a:blip r:embed="rId2" cstate="print"/>
          <a:srcRect/>
          <a:stretch>
            <a:fillRect/>
          </a:stretch>
        </p:blipFill>
        <p:spPr bwMode="auto">
          <a:xfrm>
            <a:off x="7524750" y="620713"/>
            <a:ext cx="1133475" cy="6477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cs-CZ"/>
              <a:t>Užitečné zdroje</a:t>
            </a:r>
          </a:p>
        </p:txBody>
      </p:sp>
      <p:sp>
        <p:nvSpPr>
          <p:cNvPr id="47107" name="Rectangle 4"/>
          <p:cNvSpPr>
            <a:spLocks noGrp="1" noChangeArrowheads="1"/>
          </p:cNvSpPr>
          <p:nvPr>
            <p:ph type="body" idx="1"/>
          </p:nvPr>
        </p:nvSpPr>
        <p:spPr>
          <a:xfrm>
            <a:off x="457200" y="1981200"/>
            <a:ext cx="8229600" cy="4400550"/>
          </a:xfrm>
          <a:solidFill>
            <a:schemeClr val="accent1">
              <a:alpha val="34901"/>
            </a:schemeClr>
          </a:solidFill>
        </p:spPr>
        <p:txBody>
          <a:bodyPr/>
          <a:lstStyle/>
          <a:p>
            <a:pPr marL="973138" indent="-609600" eaLnBrk="1" hangingPunct="1">
              <a:tabLst>
                <a:tab pos="8615363" algn="ctr"/>
              </a:tabLst>
            </a:pPr>
            <a:r>
              <a:rPr lang="cs-CZ" sz="2400" dirty="0"/>
              <a:t>Externí závěrečná zpráva EFSA o studii PANCAKE</a:t>
            </a:r>
          </a:p>
          <a:p>
            <a:pPr marL="973138" indent="-609600" eaLnBrk="1" hangingPunct="1">
              <a:buFont typeface="Wingdings" pitchFamily="2" charset="2"/>
              <a:buNone/>
              <a:tabLst>
                <a:tab pos="8615363" algn="ctr"/>
              </a:tabLst>
            </a:pPr>
            <a:r>
              <a:rPr lang="cs-CZ" sz="2000" dirty="0"/>
              <a:t>	</a:t>
            </a:r>
            <a:r>
              <a:rPr lang="cs-CZ" sz="2000" dirty="0">
                <a:hlinkClick r:id="rId3"/>
              </a:rPr>
              <a:t>http://www.</a:t>
            </a:r>
            <a:r>
              <a:rPr lang="cs-CZ" sz="2000" dirty="0" err="1">
                <a:hlinkClick r:id="rId3"/>
              </a:rPr>
              <a:t>efsa.europa.eu</a:t>
            </a:r>
            <a:r>
              <a:rPr lang="cs-CZ" sz="2000" dirty="0">
                <a:hlinkClick r:id="rId3"/>
              </a:rPr>
              <a:t>/</a:t>
            </a:r>
            <a:r>
              <a:rPr lang="cs-CZ" sz="2000" dirty="0" err="1">
                <a:hlinkClick r:id="rId3"/>
              </a:rPr>
              <a:t>en</a:t>
            </a:r>
            <a:r>
              <a:rPr lang="cs-CZ" sz="2000" dirty="0">
                <a:hlinkClick r:id="rId3"/>
              </a:rPr>
              <a:t>/</a:t>
            </a:r>
            <a:r>
              <a:rPr lang="cs-CZ" sz="2000" dirty="0" err="1">
                <a:hlinkClick r:id="rId3"/>
              </a:rPr>
              <a:t>supporting</a:t>
            </a:r>
            <a:r>
              <a:rPr lang="cs-CZ" sz="2000" dirty="0">
                <a:hlinkClick r:id="rId3"/>
              </a:rPr>
              <a:t>/</a:t>
            </a:r>
            <a:r>
              <a:rPr lang="cs-CZ" sz="2000" dirty="0" err="1">
                <a:hlinkClick r:id="rId3"/>
              </a:rPr>
              <a:t>doc</a:t>
            </a:r>
            <a:r>
              <a:rPr lang="cs-CZ" sz="2000" dirty="0">
                <a:hlinkClick r:id="rId3"/>
              </a:rPr>
              <a:t>/339e.pdf</a:t>
            </a:r>
            <a:r>
              <a:rPr lang="cs-CZ" sz="2000" dirty="0"/>
              <a:t> </a:t>
            </a:r>
          </a:p>
          <a:p>
            <a:pPr marL="973138" indent="-609600" eaLnBrk="1" hangingPunct="1">
              <a:tabLst>
                <a:tab pos="8615363" algn="ctr"/>
              </a:tabLst>
            </a:pPr>
            <a:endParaRPr lang="cs-CZ" sz="2000" dirty="0"/>
          </a:p>
          <a:p>
            <a:pPr marL="973138" indent="-609600" eaLnBrk="1" hangingPunct="1">
              <a:tabLst>
                <a:tab pos="8615363" algn="ctr"/>
              </a:tabLst>
            </a:pPr>
            <a:r>
              <a:rPr lang="cs-CZ" sz="2400" dirty="0"/>
              <a:t>Odborná zpráva za rok 2011 CZVP SZÚ – </a:t>
            </a:r>
            <a:r>
              <a:rPr lang="cs-CZ" sz="2400" dirty="0" err="1"/>
              <a:t>Dietární</a:t>
            </a:r>
            <a:r>
              <a:rPr lang="cs-CZ" sz="2400" dirty="0"/>
              <a:t> expozice populace chemickým látkám z potravin  - NUTRIMON</a:t>
            </a:r>
          </a:p>
          <a:p>
            <a:pPr marL="973138" indent="-609600" eaLnBrk="1" hangingPunct="1">
              <a:buFont typeface="Wingdings" pitchFamily="2" charset="2"/>
              <a:buNone/>
              <a:tabLst>
                <a:tab pos="8615363" algn="ctr"/>
              </a:tabLst>
            </a:pPr>
            <a:r>
              <a:rPr lang="cs-CZ" sz="2000" dirty="0"/>
              <a:t>	</a:t>
            </a:r>
            <a:r>
              <a:rPr lang="cs-CZ" sz="2000" dirty="0">
                <a:hlinkClick r:id="rId4"/>
              </a:rPr>
              <a:t>http://czvp.szu.cz/monitor/tds11c/tds11c.htm</a:t>
            </a:r>
            <a:r>
              <a:rPr lang="cs-CZ" sz="2000" dirty="0"/>
              <a:t>  </a:t>
            </a:r>
          </a:p>
          <a:p>
            <a:pPr marL="973138" indent="-609600" eaLnBrk="1" hangingPunct="1">
              <a:tabLst>
                <a:tab pos="8615363" algn="ctr"/>
              </a:tabLst>
            </a:pPr>
            <a:endParaRPr lang="cs-CZ" sz="2000" dirty="0"/>
          </a:p>
          <a:p>
            <a:pPr marL="973138" indent="-609600" eaLnBrk="1" hangingPunct="1">
              <a:tabLst>
                <a:tab pos="8615363" algn="ctr"/>
              </a:tabLst>
            </a:pPr>
            <a:r>
              <a:rPr lang="cs-CZ" sz="1800" dirty="0" err="1"/>
              <a:t>Ocké</a:t>
            </a:r>
            <a:r>
              <a:rPr lang="cs-CZ" sz="1800" dirty="0"/>
              <a:t> M, </a:t>
            </a:r>
            <a:r>
              <a:rPr lang="cs-CZ" sz="1800" dirty="0" err="1"/>
              <a:t>Brants</a:t>
            </a:r>
            <a:r>
              <a:rPr lang="cs-CZ" sz="1800" dirty="0"/>
              <a:t> H, </a:t>
            </a:r>
            <a:r>
              <a:rPr lang="cs-CZ" sz="1800" dirty="0" err="1"/>
              <a:t>Dofkova</a:t>
            </a:r>
            <a:r>
              <a:rPr lang="cs-CZ" sz="1800" dirty="0"/>
              <a:t> M, </a:t>
            </a:r>
            <a:r>
              <a:rPr lang="cs-CZ" sz="1800" dirty="0" err="1"/>
              <a:t>Freisling</a:t>
            </a:r>
            <a:r>
              <a:rPr lang="cs-CZ" sz="1800" dirty="0"/>
              <a:t> H, van </a:t>
            </a:r>
            <a:r>
              <a:rPr lang="cs-CZ" sz="1800" dirty="0" err="1"/>
              <a:t>Rossum</a:t>
            </a:r>
            <a:r>
              <a:rPr lang="cs-CZ" sz="1800" dirty="0"/>
              <a:t> C, </a:t>
            </a:r>
            <a:r>
              <a:rPr lang="cs-CZ" sz="1800" dirty="0" err="1"/>
              <a:t>Ruprich</a:t>
            </a:r>
            <a:r>
              <a:rPr lang="cs-CZ" sz="1800" dirty="0"/>
              <a:t> J </a:t>
            </a:r>
            <a:r>
              <a:rPr lang="cs-CZ" sz="1800" dirty="0" err="1"/>
              <a:t>et</a:t>
            </a:r>
            <a:r>
              <a:rPr lang="cs-CZ" sz="1800" dirty="0"/>
              <a:t> </a:t>
            </a:r>
            <a:r>
              <a:rPr lang="cs-CZ" sz="1800" dirty="0" err="1"/>
              <a:t>al</a:t>
            </a:r>
            <a:r>
              <a:rPr lang="cs-CZ" sz="1800" dirty="0"/>
              <a:t>., 2014. </a:t>
            </a:r>
            <a:r>
              <a:rPr lang="cs-CZ" sz="1800" b="1" dirty="0" err="1"/>
              <a:t>Feasibility</a:t>
            </a:r>
            <a:r>
              <a:rPr lang="cs-CZ" sz="1800" b="1" dirty="0"/>
              <a:t> </a:t>
            </a:r>
            <a:r>
              <a:rPr lang="cs-CZ" sz="1800" b="1" dirty="0" err="1"/>
              <a:t>of</a:t>
            </a:r>
            <a:r>
              <a:rPr lang="cs-CZ" sz="1800" b="1" dirty="0"/>
              <a:t> </a:t>
            </a:r>
            <a:r>
              <a:rPr lang="cs-CZ" sz="1800" b="1" dirty="0" err="1"/>
              <a:t>dietary</a:t>
            </a:r>
            <a:r>
              <a:rPr lang="cs-CZ" sz="1800" b="1" dirty="0"/>
              <a:t> </a:t>
            </a:r>
            <a:r>
              <a:rPr lang="cs-CZ" sz="1800" b="1" dirty="0" err="1"/>
              <a:t>assessment</a:t>
            </a:r>
            <a:r>
              <a:rPr lang="cs-CZ" sz="1800" b="1" dirty="0"/>
              <a:t> </a:t>
            </a:r>
            <a:r>
              <a:rPr lang="cs-CZ" sz="1800" b="1" dirty="0" err="1"/>
              <a:t>methods</a:t>
            </a:r>
            <a:r>
              <a:rPr lang="cs-CZ" sz="1800" b="1" dirty="0"/>
              <a:t>, </a:t>
            </a:r>
            <a:r>
              <a:rPr lang="cs-CZ" sz="1800" b="1" dirty="0" err="1"/>
              <a:t>other</a:t>
            </a:r>
            <a:r>
              <a:rPr lang="cs-CZ" sz="1800" b="1" dirty="0"/>
              <a:t> </a:t>
            </a:r>
            <a:r>
              <a:rPr lang="cs-CZ" sz="1800" b="1" dirty="0" err="1"/>
              <a:t>tools</a:t>
            </a:r>
            <a:r>
              <a:rPr lang="cs-CZ" sz="1800" b="1" dirty="0"/>
              <a:t> </a:t>
            </a:r>
            <a:r>
              <a:rPr lang="cs-CZ" sz="1800" b="1" dirty="0" err="1"/>
              <a:t>and</a:t>
            </a:r>
            <a:r>
              <a:rPr lang="cs-CZ" sz="1800" b="1" dirty="0"/>
              <a:t> </a:t>
            </a:r>
            <a:r>
              <a:rPr lang="cs-CZ" sz="1800" b="1" dirty="0" err="1"/>
              <a:t>procedures</a:t>
            </a:r>
            <a:r>
              <a:rPr lang="cs-CZ" sz="1800" b="1" dirty="0"/>
              <a:t> </a:t>
            </a:r>
            <a:r>
              <a:rPr lang="cs-CZ" sz="1800" b="1" dirty="0" err="1"/>
              <a:t>for</a:t>
            </a:r>
            <a:r>
              <a:rPr lang="cs-CZ" sz="1800" b="1" dirty="0"/>
              <a:t> a pan-</a:t>
            </a:r>
            <a:r>
              <a:rPr lang="cs-CZ" sz="1800" b="1" dirty="0" err="1"/>
              <a:t>European</a:t>
            </a:r>
            <a:r>
              <a:rPr lang="cs-CZ" sz="1800" b="1" dirty="0"/>
              <a:t> </a:t>
            </a:r>
            <a:r>
              <a:rPr lang="cs-CZ" sz="1800" b="1" dirty="0" err="1"/>
              <a:t>food</a:t>
            </a:r>
            <a:r>
              <a:rPr lang="cs-CZ" sz="1800" b="1" dirty="0"/>
              <a:t> </a:t>
            </a:r>
            <a:r>
              <a:rPr lang="cs-CZ" sz="1800" b="1" dirty="0" err="1"/>
              <a:t>consumption</a:t>
            </a:r>
            <a:r>
              <a:rPr lang="cs-CZ" sz="1800" b="1" dirty="0"/>
              <a:t> </a:t>
            </a:r>
            <a:r>
              <a:rPr lang="cs-CZ" sz="1800" b="1" dirty="0" err="1"/>
              <a:t>survey</a:t>
            </a:r>
            <a:r>
              <a:rPr lang="cs-CZ" sz="1800" b="1" dirty="0"/>
              <a:t> </a:t>
            </a:r>
            <a:r>
              <a:rPr lang="cs-CZ" sz="1800" b="1" dirty="0" err="1"/>
              <a:t>among</a:t>
            </a:r>
            <a:r>
              <a:rPr lang="cs-CZ" sz="1800" b="1" dirty="0"/>
              <a:t> </a:t>
            </a:r>
            <a:r>
              <a:rPr lang="cs-CZ" sz="1800" b="1" dirty="0" err="1"/>
              <a:t>infants</a:t>
            </a:r>
            <a:r>
              <a:rPr lang="cs-CZ" sz="1800" b="1" dirty="0"/>
              <a:t>, </a:t>
            </a:r>
            <a:r>
              <a:rPr lang="cs-CZ" sz="1800" b="1" dirty="0" err="1"/>
              <a:t>toddlers</a:t>
            </a:r>
            <a:r>
              <a:rPr lang="cs-CZ" sz="1800" b="1" dirty="0"/>
              <a:t> </a:t>
            </a:r>
            <a:r>
              <a:rPr lang="cs-CZ" sz="1800" b="1" dirty="0" err="1"/>
              <a:t>and</a:t>
            </a:r>
            <a:r>
              <a:rPr lang="cs-CZ" sz="1800" b="1" dirty="0"/>
              <a:t> </a:t>
            </a:r>
            <a:r>
              <a:rPr lang="cs-CZ" sz="1800" b="1" dirty="0" err="1"/>
              <a:t>children</a:t>
            </a:r>
            <a:r>
              <a:rPr lang="cs-CZ" sz="1800" b="1" dirty="0"/>
              <a:t>. </a:t>
            </a:r>
            <a:r>
              <a:rPr lang="cs-CZ" sz="1800" dirty="0" err="1"/>
              <a:t>European</a:t>
            </a:r>
            <a:r>
              <a:rPr lang="cs-CZ" sz="1800" dirty="0"/>
              <a:t> </a:t>
            </a:r>
            <a:r>
              <a:rPr lang="cs-CZ" sz="1800" dirty="0" err="1"/>
              <a:t>Journal</a:t>
            </a:r>
            <a:r>
              <a:rPr lang="cs-CZ" sz="1800" dirty="0"/>
              <a:t> </a:t>
            </a:r>
            <a:r>
              <a:rPr lang="cs-CZ" sz="1800" dirty="0" err="1"/>
              <a:t>of</a:t>
            </a:r>
            <a:r>
              <a:rPr lang="cs-CZ" sz="1800" dirty="0"/>
              <a:t> </a:t>
            </a:r>
            <a:r>
              <a:rPr lang="cs-CZ" sz="1800" dirty="0" err="1"/>
              <a:t>Nutrition</a:t>
            </a:r>
            <a:r>
              <a:rPr lang="cs-CZ" sz="1800" dirty="0"/>
              <a:t>, 10 August 2014. [</a:t>
            </a:r>
            <a:r>
              <a:rPr lang="cs-CZ" sz="1800" dirty="0" err="1"/>
              <a:t>Epub</a:t>
            </a:r>
            <a:r>
              <a:rPr lang="cs-CZ" sz="1800" dirty="0"/>
              <a:t> </a:t>
            </a:r>
            <a:r>
              <a:rPr lang="cs-CZ" sz="1800" dirty="0" err="1"/>
              <a:t>ahead</a:t>
            </a:r>
            <a:r>
              <a:rPr lang="cs-CZ" sz="1800" dirty="0"/>
              <a:t> </a:t>
            </a:r>
            <a:r>
              <a:rPr lang="cs-CZ" sz="1800" dirty="0" err="1"/>
              <a:t>of</a:t>
            </a:r>
            <a:r>
              <a:rPr lang="cs-CZ" sz="1800" dirty="0"/>
              <a:t> </a:t>
            </a:r>
            <a:r>
              <a:rPr lang="cs-CZ" sz="1800" dirty="0" err="1"/>
              <a:t>print</a:t>
            </a:r>
            <a:r>
              <a:rPr lang="cs-CZ" sz="1800" dirty="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395288" y="1773238"/>
            <a:ext cx="8351837" cy="2232025"/>
          </a:xfrm>
          <a:solidFill>
            <a:schemeClr val="accent1">
              <a:alpha val="34901"/>
            </a:schemeClr>
          </a:solidFill>
        </p:spPr>
        <p:txBody>
          <a:bodyPr/>
          <a:lstStyle/>
          <a:p>
            <a:pPr marL="973138" indent="-609600" eaLnBrk="1" hangingPunct="1">
              <a:buFont typeface="Wingdings" pitchFamily="2" charset="2"/>
              <a:buNone/>
              <a:tabLst>
                <a:tab pos="8615363" algn="ctr"/>
              </a:tabLst>
            </a:pPr>
            <a:endParaRPr lang="cs-CZ" sz="4000"/>
          </a:p>
          <a:p>
            <a:pPr marL="973138" indent="-609600" algn="ctr" eaLnBrk="1" hangingPunct="1">
              <a:buFont typeface="Wingdings" pitchFamily="2" charset="2"/>
              <a:buNone/>
              <a:tabLst>
                <a:tab pos="8615363" algn="ctr"/>
              </a:tabLst>
            </a:pPr>
            <a:r>
              <a:rPr lang="cs-CZ" sz="4800"/>
              <a:t>Děkuji za pozornost</a:t>
            </a:r>
          </a:p>
        </p:txBody>
      </p:sp>
      <p:pic>
        <p:nvPicPr>
          <p:cNvPr id="48131" name="Picture 11" descr="ANd9GcSCkMMm4krBKq9M3n3uEbiYFi_qeyVXWDv0_YIjDlRv-ivknuCwOQ"/>
          <p:cNvPicPr>
            <a:picLocks noChangeAspect="1" noChangeArrowheads="1"/>
          </p:cNvPicPr>
          <p:nvPr/>
        </p:nvPicPr>
        <p:blipFill>
          <a:blip r:embed="rId2" cstate="print"/>
          <a:srcRect/>
          <a:stretch>
            <a:fillRect/>
          </a:stretch>
        </p:blipFill>
        <p:spPr bwMode="auto">
          <a:xfrm>
            <a:off x="2987675" y="4076700"/>
            <a:ext cx="2860675" cy="2311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ABFDEE-F778-405B-92FA-BBB101DE5256}"/>
              </a:ext>
            </a:extLst>
          </p:cNvPr>
          <p:cNvSpPr>
            <a:spLocks noGrp="1"/>
          </p:cNvSpPr>
          <p:nvPr>
            <p:ph type="title"/>
          </p:nvPr>
        </p:nvSpPr>
        <p:spPr/>
        <p:txBody>
          <a:bodyPr/>
          <a:lstStyle/>
          <a:p>
            <a:r>
              <a:rPr lang="cs-CZ" b="1" dirty="0">
                <a:solidFill>
                  <a:schemeClr val="bg2">
                    <a:lumMod val="40000"/>
                    <a:lumOff val="60000"/>
                  </a:schemeClr>
                </a:solidFill>
              </a:rPr>
              <a:t>Hodnocení zdravotních rizik</a:t>
            </a:r>
          </a:p>
        </p:txBody>
      </p:sp>
      <p:sp>
        <p:nvSpPr>
          <p:cNvPr id="5" name="TextovéPole 4">
            <a:extLst>
              <a:ext uri="{FF2B5EF4-FFF2-40B4-BE49-F238E27FC236}">
                <a16:creationId xmlns:a16="http://schemas.microsoft.com/office/drawing/2014/main" id="{151D842B-1C43-43BD-9E0B-526AA2456892}"/>
              </a:ext>
            </a:extLst>
          </p:cNvPr>
          <p:cNvSpPr txBox="1"/>
          <p:nvPr/>
        </p:nvSpPr>
        <p:spPr>
          <a:xfrm>
            <a:off x="755576" y="6056992"/>
            <a:ext cx="4572000" cy="369332"/>
          </a:xfrm>
          <a:prstGeom prst="rect">
            <a:avLst/>
          </a:prstGeom>
          <a:noFill/>
        </p:spPr>
        <p:txBody>
          <a:bodyPr wrap="square">
            <a:spAutoFit/>
          </a:bodyPr>
          <a:lstStyle/>
          <a:p>
            <a:r>
              <a:rPr lang="cs-CZ" dirty="0">
                <a:hlinkClick r:id="rId2"/>
              </a:rPr>
              <a:t>HRA2metanol.pdf (szu.cz)</a:t>
            </a:r>
            <a:endParaRPr lang="cs-CZ" dirty="0"/>
          </a:p>
        </p:txBody>
      </p:sp>
      <p:pic>
        <p:nvPicPr>
          <p:cNvPr id="4" name="Obrázek 3">
            <a:extLst>
              <a:ext uri="{FF2B5EF4-FFF2-40B4-BE49-F238E27FC236}">
                <a16:creationId xmlns:a16="http://schemas.microsoft.com/office/drawing/2014/main" id="{8ABB56B8-5A78-4C77-9C11-4B55F9BCEDE7}"/>
              </a:ext>
            </a:extLst>
          </p:cNvPr>
          <p:cNvPicPr>
            <a:picLocks noChangeAspect="1"/>
          </p:cNvPicPr>
          <p:nvPr/>
        </p:nvPicPr>
        <p:blipFill>
          <a:blip r:embed="rId3"/>
          <a:stretch>
            <a:fillRect/>
          </a:stretch>
        </p:blipFill>
        <p:spPr>
          <a:xfrm>
            <a:off x="334287" y="1916832"/>
            <a:ext cx="8475425" cy="3456384"/>
          </a:xfrm>
          <a:prstGeom prst="rect">
            <a:avLst/>
          </a:prstGeom>
        </p:spPr>
      </p:pic>
      <p:sp>
        <p:nvSpPr>
          <p:cNvPr id="6" name="Ovál 5">
            <a:extLst>
              <a:ext uri="{FF2B5EF4-FFF2-40B4-BE49-F238E27FC236}">
                <a16:creationId xmlns:a16="http://schemas.microsoft.com/office/drawing/2014/main" id="{3718F053-1A18-497B-BB39-90A84B8EE384}"/>
              </a:ext>
            </a:extLst>
          </p:cNvPr>
          <p:cNvSpPr/>
          <p:nvPr/>
        </p:nvSpPr>
        <p:spPr bwMode="auto">
          <a:xfrm>
            <a:off x="1619672" y="3429000"/>
            <a:ext cx="7488832" cy="432048"/>
          </a:xfrm>
          <a:prstGeom prst="ellipse">
            <a:avLst/>
          </a:prstGeom>
          <a:solidFill>
            <a:schemeClr val="accent1">
              <a:alpha val="35001"/>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sp>
        <p:nvSpPr>
          <p:cNvPr id="10" name="Ovál 9">
            <a:extLst>
              <a:ext uri="{FF2B5EF4-FFF2-40B4-BE49-F238E27FC236}">
                <a16:creationId xmlns:a16="http://schemas.microsoft.com/office/drawing/2014/main" id="{52B6BD6F-0129-4825-82E9-D724D4FD237B}"/>
              </a:ext>
            </a:extLst>
          </p:cNvPr>
          <p:cNvSpPr/>
          <p:nvPr/>
        </p:nvSpPr>
        <p:spPr bwMode="auto">
          <a:xfrm>
            <a:off x="2267744" y="4293097"/>
            <a:ext cx="5904656" cy="504056"/>
          </a:xfrm>
          <a:prstGeom prst="ellipse">
            <a:avLst/>
          </a:prstGeom>
          <a:solidFill>
            <a:schemeClr val="accent1">
              <a:alpha val="35001"/>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35102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457200"/>
            <a:ext cx="6779096" cy="1371600"/>
          </a:xfrm>
        </p:spPr>
        <p:txBody>
          <a:bodyPr/>
          <a:lstStyle/>
          <a:p>
            <a:pPr eaLnBrk="1" hangingPunct="1">
              <a:lnSpc>
                <a:spcPct val="90000"/>
              </a:lnSpc>
            </a:pPr>
            <a:r>
              <a:rPr lang="cs-CZ" sz="4000" b="1" dirty="0"/>
              <a:t>Současná situace…</a:t>
            </a:r>
            <a:endParaRPr lang="cs-CZ" sz="2400" dirty="0"/>
          </a:p>
        </p:txBody>
      </p:sp>
      <p:sp>
        <p:nvSpPr>
          <p:cNvPr id="10243" name="Rectangle 3"/>
          <p:cNvSpPr>
            <a:spLocks noGrp="1" noChangeArrowheads="1"/>
          </p:cNvSpPr>
          <p:nvPr>
            <p:ph type="body" idx="1"/>
          </p:nvPr>
        </p:nvSpPr>
        <p:spPr>
          <a:xfrm>
            <a:off x="611188" y="1773238"/>
            <a:ext cx="7993062" cy="4464050"/>
          </a:xfrm>
          <a:solidFill>
            <a:schemeClr val="accent1">
              <a:alpha val="34901"/>
            </a:schemeClr>
          </a:solidFill>
        </p:spPr>
        <p:txBody>
          <a:bodyPr lIns="90000" tIns="46800" rIns="90000" bIns="46800"/>
          <a:lstStyle/>
          <a:p>
            <a:pPr marL="628650" lvl="1" indent="-265113" eaLnBrk="1" hangingPunct="1">
              <a:buFontTx/>
              <a:buChar char="•"/>
              <a:tabLst>
                <a:tab pos="7888288" algn="l"/>
              </a:tabLst>
            </a:pPr>
            <a:r>
              <a:rPr lang="cs-CZ" sz="2400" dirty="0"/>
              <a:t>V mnoha zemích jsou již prováděny národní průzkumy spotřeby potravin - poskytují cenné informace pro národní politiku, zejm. v oblasti výživy </a:t>
            </a:r>
          </a:p>
          <a:p>
            <a:pPr marL="628650" lvl="1" indent="-265113" eaLnBrk="1" hangingPunct="1">
              <a:buNone/>
              <a:tabLst>
                <a:tab pos="7888288" algn="l"/>
              </a:tabLst>
            </a:pPr>
            <a:endParaRPr lang="cs-CZ" sz="2400" dirty="0"/>
          </a:p>
          <a:p>
            <a:pPr marL="628650" lvl="1" indent="-265113" eaLnBrk="1" hangingPunct="1">
              <a:buFontTx/>
              <a:buChar char="•"/>
              <a:tabLst>
                <a:tab pos="7888288" algn="l"/>
              </a:tabLst>
            </a:pPr>
            <a:r>
              <a:rPr lang="cs-CZ" sz="2400" dirty="0"/>
              <a:t>Použitá metodika v dané zemi však ne vždy poskytuje data, která jsou dostatečně vhodná pro posouzení zdravotních rizik a hodnocení přívodu nutrientů</a:t>
            </a:r>
          </a:p>
          <a:p>
            <a:pPr marL="628650" lvl="1" indent="-265113" eaLnBrk="1" hangingPunct="1">
              <a:buFontTx/>
              <a:buChar char="•"/>
              <a:tabLst>
                <a:tab pos="7888288" algn="l"/>
              </a:tabLst>
            </a:pPr>
            <a:r>
              <a:rPr lang="cs-CZ" sz="2400" dirty="0"/>
              <a:t>Národní data o spotřebě potravin bohužel nelze mezinárodně srovnávat kvůli rozdílnosti metodik</a:t>
            </a:r>
          </a:p>
        </p:txBody>
      </p:sp>
      <p:pic>
        <p:nvPicPr>
          <p:cNvPr id="10244" name="Picture 6" descr="ANd9GcQ8cHIMzKfrb-PhWy0cb808yRkzOPQHL0womijwmT7DPN9Iq4aH"/>
          <p:cNvPicPr>
            <a:picLocks noChangeAspect="1" noChangeArrowheads="1"/>
          </p:cNvPicPr>
          <p:nvPr/>
        </p:nvPicPr>
        <p:blipFill>
          <a:blip r:embed="rId2" cstate="print"/>
          <a:srcRect/>
          <a:stretch>
            <a:fillRect/>
          </a:stretch>
        </p:blipFill>
        <p:spPr bwMode="auto">
          <a:xfrm>
            <a:off x="7667625" y="476250"/>
            <a:ext cx="1071563" cy="10715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939CD0-DA8A-4428-9AF8-2E5C77FC372E}"/>
              </a:ext>
            </a:extLst>
          </p:cNvPr>
          <p:cNvSpPr>
            <a:spLocks noGrp="1"/>
          </p:cNvSpPr>
          <p:nvPr>
            <p:ph type="title"/>
          </p:nvPr>
        </p:nvSpPr>
        <p:spPr/>
        <p:txBody>
          <a:bodyPr/>
          <a:lstStyle/>
          <a:p>
            <a:r>
              <a:rPr lang="cs-CZ" dirty="0"/>
              <a:t>Studie spotřeby potravin v ČR</a:t>
            </a:r>
          </a:p>
        </p:txBody>
      </p:sp>
      <p:sp>
        <p:nvSpPr>
          <p:cNvPr id="3" name="Zástupný obsah 2">
            <a:extLst>
              <a:ext uri="{FF2B5EF4-FFF2-40B4-BE49-F238E27FC236}">
                <a16:creationId xmlns:a16="http://schemas.microsoft.com/office/drawing/2014/main" id="{89A07BC6-BA29-4AC0-B8F0-2902C3996E7C}"/>
              </a:ext>
            </a:extLst>
          </p:cNvPr>
          <p:cNvSpPr>
            <a:spLocks noGrp="1"/>
          </p:cNvSpPr>
          <p:nvPr>
            <p:ph idx="1"/>
          </p:nvPr>
        </p:nvSpPr>
        <p:spPr/>
        <p:txBody>
          <a:bodyPr/>
          <a:lstStyle/>
          <a:p>
            <a:r>
              <a:rPr lang="cs-CZ" b="1" i="0" dirty="0">
                <a:solidFill>
                  <a:srgbClr val="000000"/>
                </a:solidFill>
                <a:effectLst/>
                <a:latin typeface="Mulish"/>
              </a:rPr>
              <a:t>Poslední studie SISP04(2004) </a:t>
            </a:r>
            <a:r>
              <a:rPr lang="cs-CZ" sz="2800" dirty="0">
                <a:hlinkClick r:id="rId2"/>
              </a:rPr>
              <a:t>http://czvp.szu.cz/spotreba/1metoda.pdf</a:t>
            </a:r>
            <a:r>
              <a:rPr lang="cs-CZ" sz="2800" dirty="0"/>
              <a:t> </a:t>
            </a:r>
          </a:p>
          <a:p>
            <a:endParaRPr lang="cs-CZ" b="1" i="0" dirty="0">
              <a:solidFill>
                <a:srgbClr val="000000"/>
              </a:solidFill>
              <a:effectLst/>
              <a:latin typeface="Mulish"/>
            </a:endParaRPr>
          </a:p>
          <a:p>
            <a:r>
              <a:rPr lang="cs-CZ" b="1" i="0" dirty="0">
                <a:solidFill>
                  <a:srgbClr val="FF0000"/>
                </a:solidFill>
                <a:effectLst/>
                <a:latin typeface="Mulish"/>
              </a:rPr>
              <a:t>Národní individuální spotřeba potravin v ČR - NISP 26 !!</a:t>
            </a:r>
          </a:p>
          <a:p>
            <a:pPr marL="0" indent="0">
              <a:buNone/>
            </a:pPr>
            <a:r>
              <a:rPr lang="cs-CZ" dirty="0">
                <a:hlinkClick r:id="rId3"/>
              </a:rPr>
              <a:t>https://szu.cz/tema/bezpecnost-potravin/zdravi-vyziva-a-potraviny/</a:t>
            </a:r>
            <a:r>
              <a:rPr lang="cs-CZ" b="1" dirty="0">
                <a:solidFill>
                  <a:srgbClr val="FF0000"/>
                </a:solidFill>
                <a:latin typeface="Mulish"/>
              </a:rPr>
              <a:t> </a:t>
            </a:r>
            <a:endParaRPr lang="cs-CZ" b="1" i="0" dirty="0">
              <a:solidFill>
                <a:srgbClr val="FF0000"/>
              </a:solidFill>
              <a:effectLst/>
              <a:latin typeface="Mulish"/>
            </a:endParaRPr>
          </a:p>
          <a:p>
            <a:endParaRPr lang="cs-CZ" b="1" i="0" dirty="0">
              <a:solidFill>
                <a:srgbClr val="000000"/>
              </a:solidFill>
              <a:effectLst/>
              <a:latin typeface="Mulish"/>
            </a:endParaRPr>
          </a:p>
          <a:p>
            <a:endParaRPr lang="cs-CZ" dirty="0"/>
          </a:p>
        </p:txBody>
      </p:sp>
      <p:pic>
        <p:nvPicPr>
          <p:cNvPr id="4" name="Grafický objekt 3" descr="Muž se souvislou výplní">
            <a:extLst>
              <a:ext uri="{FF2B5EF4-FFF2-40B4-BE49-F238E27FC236}">
                <a16:creationId xmlns:a16="http://schemas.microsoft.com/office/drawing/2014/main" id="{BC8B5334-B9D5-406B-967E-EBE9D191F2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08304" y="1484784"/>
            <a:ext cx="1512168" cy="1512168"/>
          </a:xfrm>
          <a:prstGeom prst="rect">
            <a:avLst/>
          </a:prstGeom>
        </p:spPr>
      </p:pic>
      <p:pic>
        <p:nvPicPr>
          <p:cNvPr id="5" name="Grafický objekt 4" descr="Dítě s balónkem se souvislou výplní">
            <a:extLst>
              <a:ext uri="{FF2B5EF4-FFF2-40B4-BE49-F238E27FC236}">
                <a16:creationId xmlns:a16="http://schemas.microsoft.com/office/drawing/2014/main" id="{0FB9DD3F-A361-49FC-A8C8-515B0DB6A9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51240" y="4330080"/>
            <a:ext cx="1600944" cy="1600944"/>
          </a:xfrm>
          <a:prstGeom prst="rect">
            <a:avLst/>
          </a:prstGeom>
        </p:spPr>
      </p:pic>
      <p:pic>
        <p:nvPicPr>
          <p:cNvPr id="6" name="Grafický objekt 5" descr="Muž se souvislou výplní">
            <a:extLst>
              <a:ext uri="{FF2B5EF4-FFF2-40B4-BE49-F238E27FC236}">
                <a16:creationId xmlns:a16="http://schemas.microsoft.com/office/drawing/2014/main" id="{13C2CC45-098F-4FDF-ADEF-1E7E92F7DF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1240" y="4418856"/>
            <a:ext cx="1512168" cy="1512168"/>
          </a:xfrm>
          <a:prstGeom prst="rect">
            <a:avLst/>
          </a:prstGeom>
        </p:spPr>
      </p:pic>
    </p:spTree>
    <p:extLst>
      <p:ext uri="{BB962C8B-B14F-4D97-AF65-F5344CB8AC3E}">
        <p14:creationId xmlns:p14="http://schemas.microsoft.com/office/powerpoint/2010/main" val="366319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0CF112-CB08-4115-C4DA-7B8D3260AC4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79FE3A7-E9B1-25BD-8E06-89CD80CD2D38}"/>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83CAF34E-A14C-0FBD-A700-342C253A6C6E}"/>
              </a:ext>
            </a:extLst>
          </p:cNvPr>
          <p:cNvPicPr>
            <a:picLocks noChangeAspect="1"/>
          </p:cNvPicPr>
          <p:nvPr/>
        </p:nvPicPr>
        <p:blipFill>
          <a:blip r:embed="rId2"/>
          <a:stretch>
            <a:fillRect/>
          </a:stretch>
        </p:blipFill>
        <p:spPr>
          <a:xfrm>
            <a:off x="713836" y="620688"/>
            <a:ext cx="7716327" cy="5992061"/>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Rukopis 6">
                <a:extLst>
                  <a:ext uri="{FF2B5EF4-FFF2-40B4-BE49-F238E27FC236}">
                    <a16:creationId xmlns:a16="http://schemas.microsoft.com/office/drawing/2014/main" id="{149455F7-354D-30E1-59A4-E5F9D606D40E}"/>
                  </a:ext>
                </a:extLst>
              </p14:cNvPr>
              <p14:cNvContentPartPr/>
              <p14:nvPr/>
            </p14:nvContentPartPr>
            <p14:xfrm>
              <a:off x="1585969" y="3956824"/>
              <a:ext cx="2570760" cy="2651400"/>
            </p14:xfrm>
          </p:contentPart>
        </mc:Choice>
        <mc:Fallback xmlns="">
          <p:pic>
            <p:nvPicPr>
              <p:cNvPr id="7" name="Rukopis 6">
                <a:extLst>
                  <a:ext uri="{FF2B5EF4-FFF2-40B4-BE49-F238E27FC236}">
                    <a16:creationId xmlns:a16="http://schemas.microsoft.com/office/drawing/2014/main" id="{149455F7-354D-30E1-59A4-E5F9D606D40E}"/>
                  </a:ext>
                </a:extLst>
              </p:cNvPr>
              <p:cNvPicPr/>
              <p:nvPr/>
            </p:nvPicPr>
            <p:blipFill>
              <a:blip r:embed="rId4"/>
              <a:stretch>
                <a:fillRect/>
              </a:stretch>
            </p:blipFill>
            <p:spPr>
              <a:xfrm>
                <a:off x="1531969" y="3849184"/>
                <a:ext cx="2678400" cy="2867040"/>
              </a:xfrm>
              <a:prstGeom prst="rect">
                <a:avLst/>
              </a:prstGeom>
            </p:spPr>
          </p:pic>
        </mc:Fallback>
      </mc:AlternateContent>
    </p:spTree>
    <p:extLst>
      <p:ext uri="{BB962C8B-B14F-4D97-AF65-F5344CB8AC3E}">
        <p14:creationId xmlns:p14="http://schemas.microsoft.com/office/powerpoint/2010/main" val="289420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35001"/>
          </a:schemeClr>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35001"/>
          </a:schemeClr>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11113</TotalTime>
  <Words>3274</Words>
  <Application>Microsoft Office PowerPoint</Application>
  <PresentationFormat>Předvádění na obrazovce (4:3)</PresentationFormat>
  <Paragraphs>499</Paragraphs>
  <Slides>54</Slides>
  <Notes>13</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54</vt:i4>
      </vt:variant>
    </vt:vector>
  </HeadingPairs>
  <TitlesOfParts>
    <vt:vector size="62" baseType="lpstr">
      <vt:lpstr>Arial</vt:lpstr>
      <vt:lpstr>Arial Black</vt:lpstr>
      <vt:lpstr>Mulish</vt:lpstr>
      <vt:lpstr>MyriadPro-Cond</vt:lpstr>
      <vt:lpstr>Times New Roman</vt:lpstr>
      <vt:lpstr>Wingdings</vt:lpstr>
      <vt:lpstr>Pixel</vt:lpstr>
      <vt:lpstr>Graf</vt:lpstr>
      <vt:lpstr>Jak probíhala EPIDEMIOLOGICKÁ PILOTNÍ STUDIE  „PANCAKE“ </vt:lpstr>
      <vt:lpstr>K čemu potřebujeme data o spotřebě potravin v populaci???</vt:lpstr>
      <vt:lpstr>K čemu potřebujeme data o spotřebě potravin v populaci???</vt:lpstr>
      <vt:lpstr>Hodnocení zdravotních rizik</vt:lpstr>
      <vt:lpstr>Hodnocení zdravotních rizik</vt:lpstr>
      <vt:lpstr>Hodnocení zdravotních rizik</vt:lpstr>
      <vt:lpstr>Současná situace…</vt:lpstr>
      <vt:lpstr>Studie spotřeby potravin v ČR</vt:lpstr>
      <vt:lpstr>Prezentace aplikace PowerPoint</vt:lpstr>
      <vt:lpstr>Národní individuální spotřeba potravin v ČR - NISP26</vt:lpstr>
      <vt:lpstr>Harmonogram NISP 2026</vt:lpstr>
      <vt:lpstr>PANCAKE (2010-2011) Pilot study for the Assessment of Nutrient intake and food Consumption Among Kids in Europe</vt:lpstr>
      <vt:lpstr>Projekt PANCAKE</vt:lpstr>
      <vt:lpstr>Projekt PANCAKE</vt:lpstr>
      <vt:lpstr>EFSA doporučení pro sběr dat o spotřebě potravin na národní úrovni</vt:lpstr>
      <vt:lpstr>EFSA doporučení - UPDATE Doporučená metodika pro EU Menu (zkušenosti Pancake + Paneu)</vt:lpstr>
      <vt:lpstr>  EU Menu - Cíle</vt:lpstr>
      <vt:lpstr> EU Menu</vt:lpstr>
      <vt:lpstr>Study organisation and planning of a national dietary survey</vt:lpstr>
      <vt:lpstr>EU MENU  1. Výběr reprezentativního vzorku populace</vt:lpstr>
      <vt:lpstr>  PANCAKE  1. výběr reprezentativního vzorku </vt:lpstr>
      <vt:lpstr> EU Menu</vt:lpstr>
      <vt:lpstr>Recruitment and participation rate</vt:lpstr>
      <vt:lpstr>PANCAKE  2. Metodika sběru dat o spotřebě potravin </vt:lpstr>
      <vt:lpstr>PANCAKE  2. Metodika sběru dat o spotřebě potravin </vt:lpstr>
      <vt:lpstr>PANCAKE  2. Metodika sběru dat o spotřebě potravin </vt:lpstr>
      <vt:lpstr>PANCAKE  3. Nástroje pro sběr dat o spotřebě potravin </vt:lpstr>
      <vt:lpstr>PANCAKE  3. Nástroje pro sběr dat o spotřebě potravin                     VYBAVENÍ TAZATELE </vt:lpstr>
      <vt:lpstr>PANCAKE  3. Nástroje pro sběr dat o spotřebě potravin</vt:lpstr>
      <vt:lpstr>PANCAKE  3. Nástroje pro sběr dat o spotřebě potravin</vt:lpstr>
      <vt:lpstr>PANCAKE  3. Nástroje pro sběr dat o spotřebě potravin</vt:lpstr>
      <vt:lpstr>PANCAKE  3. Nástroje pro sběr dat o spotřebě potravin</vt:lpstr>
      <vt:lpstr>PANCAKE  3. Nástroje pro sběr dat o spotřebě potravin</vt:lpstr>
      <vt:lpstr>PANCAKE  3. Nástroje pro sběr dat o spotřebě potravin</vt:lpstr>
      <vt:lpstr>Požadavky kladeny na nutriční software</vt:lpstr>
      <vt:lpstr>PANCAKE 4. Sběr ostatních dat (mimo záznam spotřeby potravin)</vt:lpstr>
      <vt:lpstr>PANCAKE 5. Kontrola kvality dat</vt:lpstr>
      <vt:lpstr>PANCAKE  První výsledky </vt:lpstr>
      <vt:lpstr>PANCAKE  První výsledky</vt:lpstr>
      <vt:lpstr>PANCAKE  První výsledky</vt:lpstr>
      <vt:lpstr>PANCAKE  První výsledky</vt:lpstr>
      <vt:lpstr>PANCAKE  První výsledky</vt:lpstr>
      <vt:lpstr>PANCAKE  První výsledky</vt:lpstr>
      <vt:lpstr>PANCAKE  První výsledky</vt:lpstr>
      <vt:lpstr>PANCAKE  První výsledky</vt:lpstr>
      <vt:lpstr>PANCAKE  Hodnocení metodiky</vt:lpstr>
      <vt:lpstr>PANCAKE     Závěr I</vt:lpstr>
      <vt:lpstr>Ad. Personální zajištění a organizace projektu</vt:lpstr>
      <vt:lpstr>Studie spotřeby potravin v ČR</vt:lpstr>
      <vt:lpstr>Prezentace aplikace PowerPoint</vt:lpstr>
      <vt:lpstr>PANCAKE     Závěr II</vt:lpstr>
      <vt:lpstr>PANCAKE     Závěr III</vt:lpstr>
      <vt:lpstr>Užitečné zdroje</vt:lpstr>
      <vt:lpstr>Prezentace aplikace PowerPoint</vt:lpstr>
    </vt:vector>
  </TitlesOfParts>
  <Company>Státní Zdravotní Ústav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piskackova</dc:creator>
  <cp:lastModifiedBy>Zlata Kapounová</cp:lastModifiedBy>
  <cp:revision>407</cp:revision>
  <dcterms:created xsi:type="dcterms:W3CDTF">2011-09-14T05:19:11Z</dcterms:created>
  <dcterms:modified xsi:type="dcterms:W3CDTF">2025-05-12T07:25:41Z</dcterms:modified>
</cp:coreProperties>
</file>