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0" r:id="rId3"/>
    <p:sldId id="355" r:id="rId4"/>
    <p:sldId id="342" r:id="rId5"/>
    <p:sldId id="343" r:id="rId6"/>
    <p:sldId id="259" r:id="rId7"/>
    <p:sldId id="261" r:id="rId8"/>
    <p:sldId id="345" r:id="rId9"/>
    <p:sldId id="357" r:id="rId10"/>
    <p:sldId id="347" r:id="rId11"/>
    <p:sldId id="348" r:id="rId12"/>
    <p:sldId id="356" r:id="rId13"/>
    <p:sldId id="349" r:id="rId14"/>
    <p:sldId id="350" r:id="rId15"/>
    <p:sldId id="351" r:id="rId16"/>
    <p:sldId id="352" r:id="rId17"/>
    <p:sldId id="367" r:id="rId18"/>
    <p:sldId id="368" r:id="rId19"/>
    <p:sldId id="369" r:id="rId20"/>
    <p:sldId id="375" r:id="rId21"/>
    <p:sldId id="380" r:id="rId22"/>
    <p:sldId id="374" r:id="rId23"/>
    <p:sldId id="379" r:id="rId24"/>
    <p:sldId id="286" r:id="rId25"/>
    <p:sldId id="257" r:id="rId26"/>
    <p:sldId id="330" r:id="rId27"/>
    <p:sldId id="315" r:id="rId28"/>
    <p:sldId id="273" r:id="rId29"/>
    <p:sldId id="328" r:id="rId30"/>
    <p:sldId id="362" r:id="rId31"/>
    <p:sldId id="327" r:id="rId32"/>
    <p:sldId id="363" r:id="rId33"/>
    <p:sldId id="364" r:id="rId34"/>
    <p:sldId id="312" r:id="rId35"/>
    <p:sldId id="366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B665-27D0-4C64-80FD-28DA0406A9B7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812F-AD70-48F4-BC21-423EBA74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5BFE-651A-4B5F-AB73-017961C1CFD6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1696-1345-4737-B83A-B2E732A06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C6288-3FF8-4C99-8395-36C2901B96ED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3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2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174B-D11B-4192-B903-54E39DB5E690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Úvod do transfuzního lékařství</a:t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54" y="3196500"/>
            <a:ext cx="4470092" cy="3132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Plazma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Skladování: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36 M při -25°C, 3 M při -18°C</a:t>
            </a:r>
          </a:p>
          <a:p>
            <a:r>
              <a:rPr lang="cs-CZ" dirty="0" smtClean="0"/>
              <a:t>Obsahuje proporcionální množství koagulačních faktorů i přirozených inhibitorů krevního srážení</a:t>
            </a:r>
          </a:p>
          <a:p>
            <a:r>
              <a:rPr lang="cs-CZ" dirty="0" smtClean="0"/>
              <a:t>Přednostně AB0 shoda, </a:t>
            </a:r>
            <a:r>
              <a:rPr lang="cs-CZ" dirty="0" err="1" smtClean="0"/>
              <a:t>RhD</a:t>
            </a:r>
            <a:r>
              <a:rPr lang="cs-CZ" dirty="0" smtClean="0"/>
              <a:t> se nezohledňuje</a:t>
            </a:r>
            <a:endParaRPr lang="cs-CZ" dirty="0"/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 </a:t>
            </a:r>
            <a:r>
              <a:rPr lang="cs-CZ" dirty="0"/>
              <a:t>se </a:t>
            </a:r>
            <a:r>
              <a:rPr lang="cs-CZ" dirty="0" smtClean="0"/>
              <a:t>neprovádí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Klinické využití plazmy je na ústupu, plazma je nahrazována HVLP:</a:t>
            </a:r>
          </a:p>
          <a:p>
            <a:pPr lvl="1"/>
            <a:r>
              <a:rPr lang="cs-CZ" dirty="0" smtClean="0"/>
              <a:t>koagulačními faktory 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omerční směsnou S/D plazmou (</a:t>
            </a:r>
            <a:r>
              <a:rPr lang="cs-CZ" dirty="0" err="1" smtClean="0"/>
              <a:t>OctaplasLG</a:t>
            </a:r>
            <a:r>
              <a:rPr lang="cs-CZ" dirty="0" smtClean="0"/>
              <a:t>)</a:t>
            </a:r>
          </a:p>
          <a:p>
            <a:r>
              <a:rPr lang="cs-CZ" b="1" i="1" dirty="0" smtClean="0"/>
              <a:t>Masivní krvácení</a:t>
            </a:r>
            <a:endParaRPr lang="cs-CZ" b="1" i="1" dirty="0"/>
          </a:p>
          <a:p>
            <a:r>
              <a:rPr lang="cs-CZ" b="1" i="1" dirty="0" smtClean="0"/>
              <a:t>Krvácení při DIC</a:t>
            </a:r>
          </a:p>
          <a:p>
            <a:r>
              <a:rPr lang="cs-CZ" b="1" i="1" dirty="0" smtClean="0"/>
              <a:t>Krvácení při získaném nedostatku koagulačních </a:t>
            </a:r>
            <a:r>
              <a:rPr lang="cs-CZ" b="1" i="1" dirty="0"/>
              <a:t>f</a:t>
            </a:r>
            <a:r>
              <a:rPr lang="cs-CZ" b="1" i="1" dirty="0" smtClean="0"/>
              <a:t>aktorů (V,XI,XIII)</a:t>
            </a:r>
          </a:p>
          <a:p>
            <a:r>
              <a:rPr lang="cs-CZ" b="1" i="1" dirty="0" smtClean="0"/>
              <a:t>TTP</a:t>
            </a:r>
          </a:p>
          <a:p>
            <a:r>
              <a:rPr lang="cs-CZ" b="1" i="1" dirty="0" smtClean="0"/>
              <a:t>Krvácení při deficitu vit. 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93615" y="5949280"/>
            <a:ext cx="4356770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Obvyklá dávka 10 – 15 ml/kg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59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Úpravy transfuzních přípravků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Deleukotizace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bez indikačních omezení</a:t>
            </a:r>
          </a:p>
          <a:p>
            <a:r>
              <a:rPr lang="cs-CZ" dirty="0">
                <a:latin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</a:rPr>
              <a:t>e FN Brno plošná </a:t>
            </a:r>
            <a:r>
              <a:rPr lang="cs-CZ" dirty="0" err="1" smtClean="0">
                <a:latin typeface="Calibri" panose="020F0502020204030204" pitchFamily="34" charset="0"/>
              </a:rPr>
              <a:t>deleukotizace</a:t>
            </a:r>
            <a:r>
              <a:rPr lang="cs-CZ" dirty="0" smtClean="0">
                <a:latin typeface="Calibri" panose="020F0502020204030204" pitchFamily="34" charset="0"/>
              </a:rPr>
              <a:t> všech TP</a:t>
            </a:r>
          </a:p>
          <a:p>
            <a:r>
              <a:rPr lang="cs-CZ" dirty="0">
                <a:latin typeface="Calibri" panose="020F0502020204030204" pitchFamily="34" charset="0"/>
              </a:rPr>
              <a:t>s</a:t>
            </a:r>
            <a:r>
              <a:rPr lang="cs-CZ" dirty="0" smtClean="0">
                <a:latin typeface="Calibri" panose="020F0502020204030204" pitchFamily="34" charset="0"/>
              </a:rPr>
              <a:t>nížení obsahu leukocytů v TP na 1x</a:t>
            </a:r>
            <a:r>
              <a:rPr lang="cs-CZ" dirty="0" smtClean="0">
                <a:cs typeface="Arial" pitchFamily="34" charset="0"/>
              </a:rPr>
              <a:t>10</a:t>
            </a:r>
            <a:r>
              <a:rPr lang="cs-CZ" baseline="30000" dirty="0" smtClean="0">
                <a:cs typeface="Arial" pitchFamily="34" charset="0"/>
              </a:rPr>
              <a:t>6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prevence </a:t>
            </a:r>
          </a:p>
          <a:p>
            <a:pPr lvl="1"/>
            <a:r>
              <a:rPr lang="cs-CZ" dirty="0" err="1" smtClean="0">
                <a:latin typeface="Calibri" panose="020F0502020204030204" pitchFamily="34" charset="0"/>
              </a:rPr>
              <a:t>aloimunizace</a:t>
            </a:r>
            <a:r>
              <a:rPr lang="cs-CZ" dirty="0" smtClean="0">
                <a:latin typeface="Calibri" panose="020F0502020204030204" pitchFamily="34" charset="0"/>
              </a:rPr>
              <a:t> a </a:t>
            </a:r>
            <a:r>
              <a:rPr lang="cs-CZ" dirty="0" err="1" smtClean="0">
                <a:latin typeface="Calibri" panose="020F0502020204030204" pitchFamily="34" charset="0"/>
              </a:rPr>
              <a:t>potransfuzních</a:t>
            </a:r>
            <a:r>
              <a:rPr lang="cs-CZ" dirty="0" smtClean="0">
                <a:latin typeface="Calibri" panose="020F0502020204030204" pitchFamily="34" charset="0"/>
              </a:rPr>
              <a:t> reakcí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imunosupresivního účinku </a:t>
            </a:r>
            <a:r>
              <a:rPr lang="cs-CZ" dirty="0" err="1" smtClean="0">
                <a:latin typeface="Calibri" panose="020F0502020204030204" pitchFamily="34" charset="0"/>
              </a:rPr>
              <a:t>hemoterapie</a:t>
            </a:r>
            <a:endParaRPr 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přenosu </a:t>
            </a:r>
            <a:r>
              <a:rPr lang="cs-CZ" dirty="0" err="1" smtClean="0">
                <a:latin typeface="Calibri" panose="020F0502020204030204" pitchFamily="34" charset="0"/>
              </a:rPr>
              <a:t>intraleukocytárních</a:t>
            </a:r>
            <a:r>
              <a:rPr lang="cs-CZ" dirty="0" smtClean="0">
                <a:latin typeface="Calibri" panose="020F0502020204030204" pitchFamily="34" charset="0"/>
              </a:rPr>
              <a:t> virů (EBV, CMV</a:t>
            </a:r>
            <a:r>
              <a:rPr lang="cs-CZ" dirty="0">
                <a:latin typeface="Calibri" panose="020F0502020204030204" pitchFamily="34" charset="0"/>
              </a:rPr>
              <a:t>) </a:t>
            </a: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</a:endParaRPr>
          </a:p>
          <a:p>
            <a:pPr lvl="2"/>
            <a:endParaRPr lang="cs-CZ" dirty="0" smtClean="0">
              <a:latin typeface="Calibri" panose="020F0502020204030204" pitchFamily="34" charset="0"/>
            </a:endParaRPr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8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816" y="260648"/>
            <a:ext cx="8229600" cy="1143000"/>
          </a:xfrm>
        </p:spPr>
        <p:txBody>
          <a:bodyPr/>
          <a:lstStyle/>
          <a:p>
            <a:r>
              <a:rPr lang="cs-CZ" b="1" i="1" dirty="0" smtClean="0"/>
              <a:t>Ozáření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indikace:</a:t>
            </a:r>
            <a:r>
              <a:rPr lang="cs-CZ" b="1" dirty="0" smtClean="0">
                <a:latin typeface="Calibri" panose="020F0502020204030204" pitchFamily="34" charset="0"/>
              </a:rPr>
              <a:t> pacienti s nezralým nebo alterovaným imunitním systémem se zvýšeným rizikem TA-</a:t>
            </a:r>
            <a:r>
              <a:rPr lang="cs-CZ" b="1" dirty="0" err="1" smtClean="0">
                <a:latin typeface="Calibri" panose="020F0502020204030204" pitchFamily="34" charset="0"/>
              </a:rPr>
              <a:t>GvHD</a:t>
            </a:r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γ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záření o intenzitě </a:t>
            </a:r>
            <a:r>
              <a:rPr lang="cs-CZ" dirty="0" smtClean="0">
                <a:latin typeface="Calibri" panose="020F0502020204030204" pitchFamily="34" charset="0"/>
              </a:rPr>
              <a:t>25-50 </a:t>
            </a:r>
            <a:r>
              <a:rPr lang="cs-CZ" dirty="0" err="1">
                <a:latin typeface="Calibri" panose="020F0502020204030204" pitchFamily="34" charset="0"/>
              </a:rPr>
              <a:t>Gy</a:t>
            </a:r>
            <a:r>
              <a:rPr lang="cs-CZ" dirty="0">
                <a:latin typeface="Calibri" panose="020F0502020204030204" pitchFamily="34" charset="0"/>
              </a:rPr>
              <a:t> ničí T lymfocyty</a:t>
            </a:r>
          </a:p>
          <a:p>
            <a:r>
              <a:rPr lang="cs-CZ" dirty="0">
                <a:latin typeface="Calibri" panose="020F0502020204030204" pitchFamily="34" charset="0"/>
              </a:rPr>
              <a:t>prevence </a:t>
            </a:r>
            <a:r>
              <a:rPr lang="cs-CZ" dirty="0" smtClean="0">
                <a:latin typeface="Calibri" panose="020F0502020204030204" pitchFamily="34" charset="0"/>
              </a:rPr>
              <a:t>TA-</a:t>
            </a:r>
            <a:r>
              <a:rPr lang="cs-CZ" dirty="0" err="1" smtClean="0">
                <a:latin typeface="Calibri" panose="020F0502020204030204" pitchFamily="34" charset="0"/>
              </a:rPr>
              <a:t>GvHD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o</a:t>
            </a:r>
            <a:r>
              <a:rPr lang="cs-CZ" dirty="0" smtClean="0">
                <a:latin typeface="Calibri" panose="020F0502020204030204" pitchFamily="34" charset="0"/>
              </a:rPr>
              <a:t>zařování nenahrazuje </a:t>
            </a:r>
            <a:r>
              <a:rPr lang="cs-CZ" dirty="0" err="1" smtClean="0">
                <a:latin typeface="Calibri" panose="020F0502020204030204" pitchFamily="34" charset="0"/>
              </a:rPr>
              <a:t>deleukotizaci</a:t>
            </a:r>
            <a:r>
              <a:rPr lang="cs-CZ" dirty="0" smtClean="0">
                <a:latin typeface="Calibri" panose="020F0502020204030204" pitchFamily="34" charset="0"/>
              </a:rPr>
              <a:t>, ani neničí přítomná infekční agens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Promytí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indikace:</a:t>
            </a:r>
            <a:r>
              <a:rPr lang="cs-CZ" b="1" dirty="0" smtClean="0">
                <a:latin typeface="Calibri" panose="020F0502020204030204" pitchFamily="34" charset="0"/>
              </a:rPr>
              <a:t> opakované těžké alergické reakce na plazmatické bílkoviny a selektivní </a:t>
            </a:r>
            <a:r>
              <a:rPr lang="cs-CZ" b="1" dirty="0" err="1" smtClean="0">
                <a:latin typeface="Calibri" panose="020F0502020204030204" pitchFamily="34" charset="0"/>
              </a:rPr>
              <a:t>IgA</a:t>
            </a:r>
            <a:r>
              <a:rPr lang="cs-CZ" b="1" dirty="0" smtClean="0">
                <a:latin typeface="Calibri" panose="020F0502020204030204" pitchFamily="34" charset="0"/>
              </a:rPr>
              <a:t> deficit</a:t>
            </a:r>
          </a:p>
          <a:p>
            <a:r>
              <a:rPr lang="cs-CZ" dirty="0">
                <a:latin typeface="Calibri" panose="020F0502020204030204" pitchFamily="34" charset="0"/>
              </a:rPr>
              <a:t>z</a:t>
            </a:r>
            <a:r>
              <a:rPr lang="cs-CZ" dirty="0" smtClean="0">
                <a:latin typeface="Calibri" panose="020F0502020204030204" pitchFamily="34" charset="0"/>
              </a:rPr>
              <a:t>krácená doba použitelnosti 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prevence anafylaktické reakce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provádí se náhradním roztokem nebo fyziologickým roztokem</a:t>
            </a:r>
          </a:p>
          <a:p>
            <a:r>
              <a:rPr lang="cs-CZ" dirty="0">
                <a:latin typeface="Calibri" panose="020F0502020204030204" pitchFamily="34" charset="0"/>
              </a:rPr>
              <a:t>c</a:t>
            </a:r>
            <a:r>
              <a:rPr lang="cs-CZ" dirty="0" smtClean="0">
                <a:latin typeface="Calibri" panose="020F0502020204030204" pitchFamily="34" charset="0"/>
              </a:rPr>
              <a:t>íl: snížit obsah celkové bílkoviny pod 0,5 g/TU</a:t>
            </a:r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8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Dělení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 případě potřeby menšího množství TP</a:t>
            </a:r>
            <a:endParaRPr lang="cs-CZ" dirty="0"/>
          </a:p>
          <a:p>
            <a:pPr lvl="1"/>
            <a:r>
              <a:rPr lang="cs-CZ" i="1" dirty="0"/>
              <a:t>e</a:t>
            </a:r>
            <a:r>
              <a:rPr lang="cs-CZ" i="1" dirty="0" smtClean="0"/>
              <a:t>rytrocyty</a:t>
            </a:r>
            <a:r>
              <a:rPr lang="cs-CZ" dirty="0" smtClean="0"/>
              <a:t> – podle </a:t>
            </a:r>
            <a:r>
              <a:rPr lang="cs-CZ" dirty="0"/>
              <a:t>hmotnosti dítěte</a:t>
            </a:r>
          </a:p>
          <a:p>
            <a:pPr lvl="1"/>
            <a:r>
              <a:rPr lang="cs-CZ" i="1" dirty="0"/>
              <a:t>t</a:t>
            </a:r>
            <a:r>
              <a:rPr lang="cs-CZ" i="1" dirty="0" smtClean="0"/>
              <a:t>rombocyty</a:t>
            </a:r>
            <a:r>
              <a:rPr lang="cs-CZ" dirty="0" smtClean="0"/>
              <a:t> </a:t>
            </a:r>
            <a:r>
              <a:rPr lang="cs-CZ" dirty="0"/>
              <a:t>– standardizovaná pediatrická dávka </a:t>
            </a:r>
            <a:r>
              <a:rPr lang="cs-CZ" dirty="0" smtClean="0"/>
              <a:t>= 1/2 TD pro dospělé</a:t>
            </a:r>
          </a:p>
          <a:p>
            <a:pPr lvl="1"/>
            <a:r>
              <a:rPr lang="cs-CZ" i="1" dirty="0"/>
              <a:t>p</a:t>
            </a:r>
            <a:r>
              <a:rPr lang="cs-CZ" i="1" dirty="0" smtClean="0"/>
              <a:t>lazma</a:t>
            </a:r>
            <a:r>
              <a:rPr lang="cs-CZ" dirty="0" smtClean="0"/>
              <a:t> – lze vyrobit pediatrickou dávku, výroba se obvykle ekonomicky nevyplatí</a:t>
            </a:r>
            <a:endParaRPr lang="cs-CZ" dirty="0"/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8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Základy imunohematologie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Předtransfuzní</a:t>
            </a:r>
            <a:r>
              <a:rPr lang="cs-CZ" b="1" i="1" dirty="0" smtClean="0"/>
              <a:t> vyšetření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soubor povinně prováděných sérologických testů před podáním přípravku obsahujícího </a:t>
            </a:r>
            <a:r>
              <a:rPr lang="cs-CZ" altLang="cs-CZ" dirty="0" smtClean="0"/>
              <a:t>erytrocyty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latnost 3 dny od odběru vzorku krve</a:t>
            </a:r>
            <a:endParaRPr lang="cs-CZ" altLang="cs-CZ" dirty="0"/>
          </a:p>
          <a:p>
            <a:r>
              <a:rPr lang="cs-CZ" altLang="cs-CZ" dirty="0" smtClean="0"/>
              <a:t>nikdy </a:t>
            </a:r>
            <a:r>
              <a:rPr lang="cs-CZ" altLang="cs-CZ" dirty="0"/>
              <a:t>není garantovaná 100% </a:t>
            </a:r>
            <a:r>
              <a:rPr lang="cs-CZ" altLang="cs-CZ" dirty="0" smtClean="0"/>
              <a:t>bezpečnost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8" r="26378" b="12769"/>
          <a:stretch/>
        </p:blipFill>
        <p:spPr bwMode="auto">
          <a:xfrm>
            <a:off x="2790000" y="4614163"/>
            <a:ext cx="356400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Komplex </a:t>
            </a:r>
            <a:r>
              <a:rPr lang="cs-CZ" b="1" i="1" dirty="0" err="1" smtClean="0"/>
              <a:t>předtransfuzního</a:t>
            </a:r>
            <a:r>
              <a:rPr lang="cs-CZ" b="1" i="1" dirty="0" smtClean="0"/>
              <a:t> vyšetření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/>
              <a:t>stanovení krevní skupiny AB0 a </a:t>
            </a:r>
            <a:r>
              <a:rPr lang="cs-CZ" dirty="0" err="1"/>
              <a:t>RhD</a:t>
            </a:r>
            <a:r>
              <a:rPr lang="cs-CZ" dirty="0"/>
              <a:t> příjemce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/>
              <a:t>vyšetření nepravidelných protilátek proti </a:t>
            </a:r>
            <a:r>
              <a:rPr lang="cs-CZ" dirty="0" smtClean="0"/>
              <a:t>erytrocytům </a:t>
            </a:r>
            <a:r>
              <a:rPr lang="cs-CZ" dirty="0"/>
              <a:t>v séru příjemce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 smtClean="0"/>
              <a:t>test </a:t>
            </a:r>
            <a:r>
              <a:rPr lang="cs-CZ" dirty="0"/>
              <a:t>kompatibility mezi sérem příjemce a </a:t>
            </a:r>
            <a:r>
              <a:rPr lang="cs-CZ" dirty="0" smtClean="0"/>
              <a:t>erytrocyty dárce vybraného TP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632" y="116632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Transfuzní přípravek</a:t>
            </a:r>
          </a:p>
          <a:p>
            <a:r>
              <a:rPr lang="cs-CZ" dirty="0" smtClean="0"/>
              <a:t>IVLP</a:t>
            </a:r>
          </a:p>
          <a:p>
            <a:r>
              <a:rPr lang="cs-CZ" dirty="0" smtClean="0"/>
              <a:t>Maximálně 10 dárců</a:t>
            </a:r>
          </a:p>
          <a:p>
            <a:r>
              <a:rPr lang="cs-CZ" dirty="0" smtClean="0"/>
              <a:t>Není povinnost PRT</a:t>
            </a:r>
          </a:p>
          <a:p>
            <a:r>
              <a:rPr lang="cs-CZ" dirty="0" smtClean="0"/>
              <a:t>Vyšší riziko přenosu infekcí</a:t>
            </a:r>
          </a:p>
          <a:p>
            <a:r>
              <a:rPr lang="cs-CZ" dirty="0" smtClean="0"/>
              <a:t>Zařízení transfuzní služby v ČR</a:t>
            </a:r>
          </a:p>
          <a:p>
            <a:r>
              <a:rPr lang="cs-CZ" dirty="0" smtClean="0"/>
              <a:t>Erytrocyty, trombocyty, plazma, granulocyty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Krevní derivát</a:t>
            </a:r>
          </a:p>
          <a:p>
            <a:r>
              <a:rPr lang="cs-CZ" dirty="0" smtClean="0"/>
              <a:t>HVLP</a:t>
            </a:r>
          </a:p>
          <a:p>
            <a:r>
              <a:rPr lang="cs-CZ" dirty="0" smtClean="0"/>
              <a:t>Tisícovky dárců</a:t>
            </a:r>
          </a:p>
          <a:p>
            <a:r>
              <a:rPr lang="cs-CZ" dirty="0" smtClean="0"/>
              <a:t>PRT povinně</a:t>
            </a:r>
          </a:p>
          <a:p>
            <a:r>
              <a:rPr lang="cs-CZ" dirty="0" smtClean="0"/>
              <a:t>Minimální riziko přenosu infekcí</a:t>
            </a:r>
          </a:p>
          <a:p>
            <a:r>
              <a:rPr lang="cs-CZ" dirty="0" smtClean="0"/>
              <a:t>Zahraniční frakcionační centra</a:t>
            </a:r>
          </a:p>
          <a:p>
            <a:r>
              <a:rPr lang="cs-CZ" dirty="0" smtClean="0"/>
              <a:t>Koagulační faktory, imunoglobuliny, albumin…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i="1" dirty="0" smtClean="0"/>
              <a:t>Stanovení AB0, </a:t>
            </a:r>
            <a:r>
              <a:rPr lang="cs-CZ" altLang="cs-CZ" sz="3600" b="1" i="1" dirty="0" err="1" smtClean="0"/>
              <a:t>RhD</a:t>
            </a:r>
            <a:r>
              <a:rPr lang="cs-CZ" altLang="cs-CZ" sz="3600" b="1" i="1" dirty="0" smtClean="0"/>
              <a:t> skupiny příjemce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/>
              <a:t>AB0</a:t>
            </a:r>
          </a:p>
          <a:p>
            <a:pPr eaLnBrk="1" hangingPunct="1"/>
            <a:r>
              <a:rPr lang="cs-CZ" altLang="cs-CZ" sz="2400" dirty="0" smtClean="0"/>
              <a:t>vyšetření antigenů na erytrocytech (aglutinogeny)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C00000"/>
                </a:solidFill>
              </a:rPr>
              <a:t>monoklonální anti-A a anti-B diagnostická séra</a:t>
            </a:r>
          </a:p>
          <a:p>
            <a:pPr eaLnBrk="1" hangingPunct="1"/>
            <a:r>
              <a:rPr lang="cs-CZ" altLang="cs-CZ" sz="2400" dirty="0" smtClean="0"/>
              <a:t>vyšetření pravidelných AB0 protilátek (aglutininy)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C00000"/>
                </a:solidFill>
              </a:rPr>
              <a:t>A1 a B erytrocyty  </a:t>
            </a:r>
            <a:endParaRPr lang="cs-CZ" altLang="cs-CZ" sz="24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r>
              <a:rPr lang="cs-CZ" altLang="cs-CZ" sz="2400" dirty="0"/>
              <a:t>pomocí dvou anti-D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) </a:t>
            </a:r>
            <a:r>
              <a:rPr lang="cs-CZ" altLang="cs-CZ" sz="2400" dirty="0" err="1" smtClean="0"/>
              <a:t>dg.sér</a:t>
            </a:r>
            <a:endParaRPr lang="cs-CZ" altLang="cs-CZ" sz="2400" dirty="0" smtClean="0"/>
          </a:p>
          <a:p>
            <a:pPr marL="0" indent="0" eaLnBrk="1" hangingPunct="1">
              <a:buNone/>
            </a:pPr>
            <a:endParaRPr lang="cs-CZ" altLang="cs-CZ" sz="2400" dirty="0" smtClean="0"/>
          </a:p>
        </p:txBody>
      </p:sp>
      <p:pic>
        <p:nvPicPr>
          <p:cNvPr id="5" name="Picture 2" descr="Diamed kar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72547" r="223" b="219"/>
          <a:stretch/>
        </p:blipFill>
        <p:spPr bwMode="auto">
          <a:xfrm>
            <a:off x="1691680" y="4509120"/>
            <a:ext cx="5168847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Vyšetření nepravidelných protilátek proti erytrocytům – screeningový test</a:t>
            </a:r>
            <a:endParaRPr lang="cs-CZ" dirty="0"/>
          </a:p>
        </p:txBody>
      </p:sp>
      <p:pic>
        <p:nvPicPr>
          <p:cNvPr id="4" name="Obráze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01" y="1484784"/>
            <a:ext cx="2438198" cy="1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4088"/>
            <a:ext cx="65532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i="1" dirty="0" smtClean="0"/>
              <a:t>Identifikace protilátky</a:t>
            </a:r>
          </a:p>
        </p:txBody>
      </p:sp>
      <p:pic>
        <p:nvPicPr>
          <p:cNvPr id="409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124744"/>
            <a:ext cx="2774400" cy="2448000"/>
          </a:xfrm>
        </p:spPr>
      </p:pic>
      <p:pic>
        <p:nvPicPr>
          <p:cNvPr id="4096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3717032"/>
            <a:ext cx="72104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Test kompatibility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Ověří slučitelnost krve dárce a příjemce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Reakce mezi sérem příjemce a erytrocyty dárce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4" name="Picture 4" descr="E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884613" cy="369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Zásady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Obecné zásady </a:t>
            </a:r>
            <a:r>
              <a:rPr lang="cs-CZ" b="1" i="1" dirty="0" err="1" smtClean="0"/>
              <a:t>hemoterapie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Důsledné dodržování </a:t>
            </a:r>
            <a:r>
              <a:rPr lang="cs-CZ" b="1" i="1" dirty="0" smtClean="0"/>
              <a:t>indikací</a:t>
            </a:r>
            <a:r>
              <a:rPr lang="cs-CZ" dirty="0" smtClean="0"/>
              <a:t> - neindikovaná transfuze je kontraindikovaná!</a:t>
            </a:r>
          </a:p>
          <a:p>
            <a:r>
              <a:rPr lang="cs-CZ" dirty="0" smtClean="0"/>
              <a:t>Důsledné </a:t>
            </a:r>
            <a:r>
              <a:rPr lang="cs-CZ" dirty="0"/>
              <a:t>dodržování </a:t>
            </a:r>
            <a:r>
              <a:rPr lang="cs-CZ" b="1" i="1" dirty="0"/>
              <a:t>stanovených postupů</a:t>
            </a:r>
          </a:p>
          <a:p>
            <a:r>
              <a:rPr lang="cs-CZ" dirty="0"/>
              <a:t>Dodržování zásad </a:t>
            </a:r>
            <a:r>
              <a:rPr lang="cs-CZ" b="1" i="1" dirty="0"/>
              <a:t>účelné </a:t>
            </a:r>
            <a:r>
              <a:rPr lang="cs-CZ" b="1" i="1" dirty="0" err="1" smtClean="0"/>
              <a:t>hemoterapie</a:t>
            </a:r>
            <a:r>
              <a:rPr lang="cs-CZ" b="1" i="1" dirty="0" smtClean="0"/>
              <a:t> a restriktivní transfuzní politiky</a:t>
            </a:r>
            <a:r>
              <a:rPr lang="cs-CZ" i="1" dirty="0" smtClean="0"/>
              <a:t> </a:t>
            </a:r>
            <a:r>
              <a:rPr lang="cs-CZ" dirty="0" smtClean="0"/>
              <a:t>– vždy zvážit možné alternativní postupy</a:t>
            </a:r>
          </a:p>
          <a:p>
            <a:r>
              <a:rPr lang="cs-CZ" dirty="0" smtClean="0"/>
              <a:t>Využívání </a:t>
            </a:r>
            <a:r>
              <a:rPr lang="cs-CZ" b="1" i="1" dirty="0" smtClean="0"/>
              <a:t>postupů ke zvýšení bezpečnosti</a:t>
            </a:r>
            <a:r>
              <a:rPr lang="cs-CZ" b="1" dirty="0" smtClean="0"/>
              <a:t> </a:t>
            </a:r>
            <a:r>
              <a:rPr lang="cs-CZ" dirty="0" err="1" smtClean="0"/>
              <a:t>hemoterapie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b="1" i="1" dirty="0" smtClean="0"/>
              <a:t>Poučení pacienta </a:t>
            </a:r>
            <a:r>
              <a:rPr lang="cs-CZ" dirty="0" smtClean="0"/>
              <a:t>o výhodách a rizicích </a:t>
            </a:r>
            <a:r>
              <a:rPr lang="cs-CZ" dirty="0" err="1" smtClean="0"/>
              <a:t>hemoterapie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09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Alternativy transfuze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ubstituce železa, event. erytropoetinu před operací</a:t>
            </a:r>
          </a:p>
          <a:p>
            <a:r>
              <a:rPr lang="cs-CZ" dirty="0"/>
              <a:t>ú</a:t>
            </a:r>
            <a:r>
              <a:rPr lang="cs-CZ" dirty="0" smtClean="0"/>
              <a:t>prava medikace pacienta</a:t>
            </a:r>
          </a:p>
          <a:p>
            <a:r>
              <a:rPr lang="cs-CZ" dirty="0"/>
              <a:t>a</a:t>
            </a:r>
            <a:r>
              <a:rPr lang="cs-CZ" dirty="0" smtClean="0"/>
              <a:t>utotransfuze</a:t>
            </a:r>
          </a:p>
          <a:p>
            <a:r>
              <a:rPr lang="cs-CZ" dirty="0"/>
              <a:t>o</a:t>
            </a:r>
            <a:r>
              <a:rPr lang="cs-CZ" dirty="0" smtClean="0"/>
              <a:t>mezení odběrů krve pro diagnostické účely</a:t>
            </a:r>
          </a:p>
          <a:p>
            <a:r>
              <a:rPr lang="cs-CZ" dirty="0"/>
              <a:t>o</a:t>
            </a:r>
            <a:r>
              <a:rPr lang="cs-CZ" dirty="0" smtClean="0"/>
              <a:t>perační postupy</a:t>
            </a:r>
          </a:p>
          <a:p>
            <a:r>
              <a:rPr lang="cs-CZ" dirty="0"/>
              <a:t>ř</a:t>
            </a:r>
            <a:r>
              <a:rPr lang="cs-CZ" dirty="0" smtClean="0"/>
              <a:t>ízená hypotenze během operace</a:t>
            </a:r>
          </a:p>
          <a:p>
            <a:r>
              <a:rPr lang="cs-CZ" dirty="0"/>
              <a:t>a</a:t>
            </a:r>
            <a:r>
              <a:rPr lang="cs-CZ" dirty="0" smtClean="0"/>
              <a:t>plikace léků upravujících srážlivost krve (</a:t>
            </a:r>
            <a:r>
              <a:rPr lang="cs-CZ" dirty="0" err="1" smtClean="0"/>
              <a:t>k.tranexamová</a:t>
            </a:r>
            <a:r>
              <a:rPr lang="cs-CZ" dirty="0" smtClean="0"/>
              <a:t>, </a:t>
            </a:r>
            <a:r>
              <a:rPr lang="cs-CZ" dirty="0" err="1" smtClean="0"/>
              <a:t>aprotinin</a:t>
            </a:r>
            <a:r>
              <a:rPr lang="cs-CZ" dirty="0" smtClean="0"/>
              <a:t>, tkáňová lepidla)</a:t>
            </a:r>
          </a:p>
          <a:p>
            <a:r>
              <a:rPr lang="cs-CZ" dirty="0"/>
              <a:t>n</a:t>
            </a:r>
            <a:r>
              <a:rPr lang="cs-CZ" dirty="0" smtClean="0"/>
              <a:t>áhrada plazmy koagulačními faktory, </a:t>
            </a:r>
            <a:r>
              <a:rPr lang="cs-CZ" dirty="0" err="1" smtClean="0"/>
              <a:t>OctaplasLG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3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smtClean="0"/>
              <a:t>Povinná </a:t>
            </a:r>
            <a:r>
              <a:rPr lang="cs-CZ" b="1" i="1" dirty="0"/>
              <a:t>vyšetření odebrané krve 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1100" dirty="0" err="1"/>
              <a:t>Guide</a:t>
            </a:r>
            <a:r>
              <a:rPr lang="cs-CZ" sz="1100" dirty="0"/>
              <a:t> to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preparation</a:t>
            </a:r>
            <a:r>
              <a:rPr lang="cs-CZ" sz="1100" dirty="0"/>
              <a:t>, use and </a:t>
            </a:r>
            <a:r>
              <a:rPr lang="cs-CZ" sz="1100" dirty="0" err="1"/>
              <a:t>quality</a:t>
            </a:r>
            <a:r>
              <a:rPr lang="cs-CZ" sz="1100" dirty="0"/>
              <a:t> </a:t>
            </a:r>
            <a:r>
              <a:rPr lang="cs-CZ" sz="1100" dirty="0" err="1"/>
              <a:t>assurance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blood</a:t>
            </a:r>
            <a:r>
              <a:rPr lang="cs-CZ" sz="1100" dirty="0"/>
              <a:t> </a:t>
            </a:r>
            <a:r>
              <a:rPr lang="cs-CZ" sz="1100" dirty="0" err="1"/>
              <a:t>components</a:t>
            </a:r>
            <a:r>
              <a:rPr lang="cs-CZ" sz="1100" dirty="0"/>
              <a:t>, 18th </a:t>
            </a:r>
            <a:r>
              <a:rPr lang="cs-CZ" sz="1100" dirty="0" err="1"/>
              <a:t>ed</a:t>
            </a:r>
            <a:r>
              <a:rPr lang="cs-CZ" sz="1100" dirty="0"/>
              <a:t>. </a:t>
            </a:r>
            <a:r>
              <a:rPr lang="cs-CZ" sz="1100" dirty="0" err="1"/>
              <a:t>Strasbourg</a:t>
            </a:r>
            <a:r>
              <a:rPr lang="cs-CZ" sz="1100" dirty="0"/>
              <a:t>: </a:t>
            </a:r>
            <a:r>
              <a:rPr lang="cs-CZ" sz="1100" dirty="0" err="1"/>
              <a:t>Council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Pub</a:t>
            </a:r>
            <a:r>
              <a:rPr lang="cs-CZ" sz="1100" dirty="0"/>
              <a:t>., 2015 </a:t>
            </a:r>
            <a:br>
              <a:rPr lang="cs-CZ" sz="1100" dirty="0"/>
            </a:br>
            <a:r>
              <a:rPr lang="cs-CZ" sz="1100" dirty="0"/>
              <a:t>Vyhláška MZ ČR č. 143/2008 Sb., o stanovení bližších požadavků pro zajištění jakosti a bezpečnosti lidské krve a jejích složek (vyhláška o lidské krvi).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Infekční </a:t>
            </a:r>
            <a:r>
              <a:rPr lang="cs-CZ" b="1" dirty="0" err="1">
                <a:solidFill>
                  <a:srgbClr val="C00000"/>
                </a:solidFill>
              </a:rPr>
              <a:t>markery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sérologicky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HBV </a:t>
            </a:r>
            <a:r>
              <a:rPr lang="cs-CZ" dirty="0" smtClean="0"/>
              <a:t>(</a:t>
            </a:r>
            <a:r>
              <a:rPr lang="cs-CZ" dirty="0" err="1" smtClean="0"/>
              <a:t>HBsAg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HCV </a:t>
            </a:r>
            <a:r>
              <a:rPr lang="cs-CZ" dirty="0" smtClean="0"/>
              <a:t>(anti-HCV)</a:t>
            </a:r>
            <a:endParaRPr lang="cs-CZ" dirty="0"/>
          </a:p>
          <a:p>
            <a:pPr lvl="1"/>
            <a:r>
              <a:rPr lang="cs-CZ" dirty="0"/>
              <a:t>HIV </a:t>
            </a:r>
            <a:r>
              <a:rPr lang="cs-CZ" dirty="0" smtClean="0"/>
              <a:t>(duální testy)</a:t>
            </a:r>
            <a:endParaRPr lang="cs-CZ" dirty="0"/>
          </a:p>
          <a:p>
            <a:pPr lvl="1"/>
            <a:r>
              <a:rPr lang="cs-CZ" dirty="0"/>
              <a:t>Syfilis </a:t>
            </a:r>
            <a:r>
              <a:rPr lang="cs-CZ" dirty="0" smtClean="0"/>
              <a:t>(protilátky proti T.P.)</a:t>
            </a:r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Imunohematologie</a:t>
            </a:r>
          </a:p>
          <a:p>
            <a:pPr lvl="1"/>
            <a:r>
              <a:rPr lang="cs-CZ" dirty="0"/>
              <a:t>Krevní skupina</a:t>
            </a:r>
          </a:p>
          <a:p>
            <a:pPr lvl="1"/>
            <a:r>
              <a:rPr lang="cs-CZ" dirty="0" smtClean="0"/>
              <a:t>Vyšetření </a:t>
            </a:r>
            <a:r>
              <a:rPr lang="cs-CZ" dirty="0" err="1" smtClean="0"/>
              <a:t>antierytrocytárních</a:t>
            </a:r>
            <a:r>
              <a:rPr lang="cs-CZ" dirty="0" smtClean="0"/>
              <a:t> </a:t>
            </a:r>
            <a:r>
              <a:rPr lang="cs-CZ" dirty="0"/>
              <a:t>protilátek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Komplikace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Velká část komplikací vázána na: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řešení: </a:t>
            </a:r>
            <a:endParaRPr lang="cs-CZ" sz="2400" b="1" dirty="0"/>
          </a:p>
          <a:p>
            <a:pPr lvl="2"/>
            <a:r>
              <a:rPr lang="cs-CZ" b="1" dirty="0" err="1" smtClean="0"/>
              <a:t>deleukotizace</a:t>
            </a:r>
            <a:endParaRPr lang="cs-CZ" b="1" dirty="0" smtClean="0"/>
          </a:p>
          <a:p>
            <a:pPr lvl="2"/>
            <a:r>
              <a:rPr lang="cs-CZ" b="1" dirty="0" smtClean="0"/>
              <a:t>ozáření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řešení</a:t>
            </a:r>
            <a:r>
              <a:rPr lang="cs-CZ" dirty="0"/>
              <a:t>: </a:t>
            </a:r>
          </a:p>
          <a:p>
            <a:pPr lvl="2"/>
            <a:r>
              <a:rPr lang="cs-CZ" b="1" dirty="0"/>
              <a:t>v</a:t>
            </a:r>
            <a:r>
              <a:rPr lang="cs-CZ" b="1" dirty="0" smtClean="0"/>
              <a:t>ýběr dárců </a:t>
            </a:r>
            <a:r>
              <a:rPr lang="cs-CZ" b="1" dirty="0"/>
              <a:t>klinické </a:t>
            </a:r>
            <a:r>
              <a:rPr lang="cs-CZ" b="1" dirty="0" smtClean="0"/>
              <a:t>plazmy</a:t>
            </a:r>
            <a:r>
              <a:rPr lang="cs-CZ" dirty="0"/>
              <a:t> </a:t>
            </a:r>
            <a:r>
              <a:rPr lang="cs-CZ" dirty="0" smtClean="0"/>
              <a:t>(bez </a:t>
            </a:r>
            <a:r>
              <a:rPr lang="cs-CZ" dirty="0"/>
              <a:t>imunizačních podnětů  </a:t>
            </a:r>
            <a:r>
              <a:rPr lang="cs-CZ" dirty="0" smtClean="0"/>
              <a:t>anamnéze)</a:t>
            </a:r>
            <a:endParaRPr lang="cs-CZ" b="1" dirty="0" smtClean="0"/>
          </a:p>
          <a:p>
            <a:pPr lvl="2"/>
            <a:r>
              <a:rPr lang="cs-CZ" b="1" dirty="0" smtClean="0"/>
              <a:t>použití  </a:t>
            </a:r>
            <a:r>
              <a:rPr lang="cs-CZ" b="1" dirty="0"/>
              <a:t>náhradních roztoků pro výrobu TP</a:t>
            </a:r>
          </a:p>
          <a:p>
            <a:pPr lvl="2"/>
            <a:r>
              <a:rPr lang="cs-CZ" b="1" dirty="0"/>
              <a:t>promytí</a:t>
            </a:r>
          </a:p>
          <a:p>
            <a:pPr lvl="2"/>
            <a:r>
              <a:rPr lang="cs-CZ" b="1" dirty="0"/>
              <a:t>koncentráty koagulačních faktorů</a:t>
            </a:r>
          </a:p>
          <a:p>
            <a:pPr lvl="2"/>
            <a:r>
              <a:rPr lang="cs-CZ" b="1" dirty="0" smtClean="0"/>
              <a:t>směsná </a:t>
            </a:r>
            <a:r>
              <a:rPr lang="cs-CZ" b="1" dirty="0"/>
              <a:t>SD plazma (</a:t>
            </a:r>
            <a:r>
              <a:rPr lang="cs-CZ" b="1" dirty="0" err="1" smtClean="0"/>
              <a:t>OctaplasLG</a:t>
            </a:r>
            <a:r>
              <a:rPr lang="cs-CZ" b="1" dirty="0" smtClean="0"/>
              <a:t>)</a:t>
            </a:r>
            <a:endParaRPr lang="cs-CZ" b="1" dirty="0"/>
          </a:p>
          <a:p>
            <a:endParaRPr lang="cs-CZ" dirty="0"/>
          </a:p>
        </p:txBody>
      </p:sp>
      <p:sp>
        <p:nvSpPr>
          <p:cNvPr id="12" name="Obdélník se zakulaceným rohem na stejné straně 11"/>
          <p:cNvSpPr/>
          <p:nvPr/>
        </p:nvSpPr>
        <p:spPr>
          <a:xfrm>
            <a:off x="1371456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Leukocyty</a:t>
            </a:r>
            <a:endParaRPr lang="cs-CZ" sz="3600" dirty="0"/>
          </a:p>
        </p:txBody>
      </p:sp>
      <p:sp>
        <p:nvSpPr>
          <p:cNvPr id="13" name="Obdélník se zakulaceným rohem na stejné straně 12"/>
          <p:cNvSpPr/>
          <p:nvPr/>
        </p:nvSpPr>
        <p:spPr>
          <a:xfrm>
            <a:off x="5652120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Plazmu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4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Typy transfuzních přípravků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Klasifikace </a:t>
            </a:r>
            <a:r>
              <a:rPr lang="cs-CZ" b="1" i="1" dirty="0" err="1" smtClean="0"/>
              <a:t>potransfuzních</a:t>
            </a:r>
            <a:r>
              <a:rPr lang="cs-CZ" b="1" i="1" dirty="0" smtClean="0"/>
              <a:t> reakcí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příčiny</a:t>
            </a:r>
          </a:p>
          <a:p>
            <a:r>
              <a:rPr lang="cs-CZ" dirty="0" smtClean="0"/>
              <a:t>Podle časového průběhu</a:t>
            </a:r>
          </a:p>
          <a:p>
            <a:r>
              <a:rPr lang="cs-CZ" dirty="0" smtClean="0"/>
              <a:t>Podle závažnosti klinického průběhu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7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Rozdělení podle příčiny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Přenos infekcí</a:t>
            </a:r>
          </a:p>
          <a:p>
            <a:r>
              <a:rPr lang="cs-CZ" b="1" dirty="0">
                <a:solidFill>
                  <a:srgbClr val="C00000"/>
                </a:solidFill>
              </a:rPr>
              <a:t>Kardiovaskulární a metabolické </a:t>
            </a:r>
            <a:r>
              <a:rPr lang="cs-CZ" b="1" dirty="0" smtClean="0">
                <a:solidFill>
                  <a:srgbClr val="C00000"/>
                </a:solidFill>
              </a:rPr>
              <a:t>komplikace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běhové přetížení, hypotermie, </a:t>
            </a:r>
            <a:r>
              <a:rPr lang="cs-CZ" dirty="0" err="1" smtClean="0"/>
              <a:t>hyperkalemie</a:t>
            </a:r>
            <a:r>
              <a:rPr lang="cs-CZ" dirty="0" smtClean="0"/>
              <a:t>, </a:t>
            </a:r>
            <a:r>
              <a:rPr lang="cs-CZ" dirty="0" err="1" smtClean="0"/>
              <a:t>hypokalcemie</a:t>
            </a:r>
            <a:r>
              <a:rPr lang="cs-CZ" dirty="0" smtClean="0"/>
              <a:t>, </a:t>
            </a:r>
            <a:r>
              <a:rPr lang="cs-CZ" dirty="0" err="1" smtClean="0"/>
              <a:t>potransfuzhí</a:t>
            </a:r>
            <a:r>
              <a:rPr lang="cs-CZ" dirty="0" smtClean="0"/>
              <a:t> </a:t>
            </a:r>
            <a:r>
              <a:rPr lang="cs-CZ" dirty="0" err="1" smtClean="0"/>
              <a:t>hemosideróza</a:t>
            </a:r>
            <a:r>
              <a:rPr lang="cs-CZ" dirty="0" smtClean="0"/>
              <a:t>, hypotenze, hypertenze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Imunitní komplikace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b="1" dirty="0"/>
              <a:t>Inhibice </a:t>
            </a:r>
            <a:r>
              <a:rPr lang="cs-CZ" b="1" dirty="0" smtClean="0"/>
              <a:t>imunity - </a:t>
            </a:r>
            <a:r>
              <a:rPr lang="cs-CZ" dirty="0" smtClean="0"/>
              <a:t>souvisí s dávkou </a:t>
            </a:r>
            <a:r>
              <a:rPr lang="cs-CZ" dirty="0"/>
              <a:t>transfundovaných leukocytů </a:t>
            </a:r>
            <a:r>
              <a:rPr lang="cs-CZ" dirty="0" smtClean="0"/>
              <a:t>a stářím </a:t>
            </a:r>
            <a:r>
              <a:rPr lang="cs-CZ" dirty="0"/>
              <a:t>TP</a:t>
            </a:r>
          </a:p>
          <a:p>
            <a:pPr lvl="1"/>
            <a:r>
              <a:rPr lang="cs-CZ" b="1" dirty="0" err="1"/>
              <a:t>Aloimunizace</a:t>
            </a:r>
            <a:endParaRPr lang="cs-CZ" b="1" dirty="0"/>
          </a:p>
          <a:p>
            <a:pPr lvl="1"/>
            <a:r>
              <a:rPr lang="cs-CZ" b="1" dirty="0" smtClean="0"/>
              <a:t>Imunitní </a:t>
            </a:r>
            <a:r>
              <a:rPr lang="cs-CZ" b="1" dirty="0" err="1" smtClean="0"/>
              <a:t>potransfuzní</a:t>
            </a:r>
            <a:r>
              <a:rPr lang="cs-CZ" b="1" dirty="0" smtClean="0"/>
              <a:t> reakce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kutní a pozdní hemolýza, FNHTR, alergická reakce, anafylaxe, TRALI, TA-</a:t>
            </a:r>
            <a:r>
              <a:rPr lang="cs-CZ" dirty="0" err="1" smtClean="0"/>
              <a:t>GvHD</a:t>
            </a:r>
            <a:r>
              <a:rPr lang="cs-CZ" dirty="0" smtClean="0"/>
              <a:t>, </a:t>
            </a:r>
            <a:r>
              <a:rPr lang="cs-CZ" dirty="0" err="1" smtClean="0"/>
              <a:t>potransfuzní</a:t>
            </a:r>
            <a:r>
              <a:rPr lang="cs-CZ" dirty="0" smtClean="0"/>
              <a:t> purpura</a:t>
            </a:r>
          </a:p>
          <a:p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Rozdělení podle časového průběhu</a:t>
            </a:r>
            <a:endParaRPr lang="cs-CZ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Akutní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do </a:t>
            </a:r>
            <a:r>
              <a:rPr lang="cs-CZ" dirty="0"/>
              <a:t>24 hodin od aplikace </a:t>
            </a:r>
            <a:r>
              <a:rPr lang="cs-CZ" dirty="0" smtClean="0"/>
              <a:t>transfuze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hemolytická reakce, FNHTR, TRALI, alergická reakce, kardiovaskulární a metabolické komplikace</a:t>
            </a:r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Pozdní</a:t>
            </a:r>
            <a:endParaRPr lang="cs-CZ" b="1" dirty="0" smtClean="0"/>
          </a:p>
          <a:p>
            <a:pPr lvl="1"/>
            <a:r>
              <a:rPr lang="cs-CZ" dirty="0" smtClean="0"/>
              <a:t>s </a:t>
            </a:r>
            <a:r>
              <a:rPr lang="cs-CZ" dirty="0"/>
              <a:t>odstupem několika dní až </a:t>
            </a:r>
            <a:r>
              <a:rPr lang="cs-CZ" dirty="0" smtClean="0"/>
              <a:t>týdnů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pozdní hemolytická reakce, Ta-</a:t>
            </a:r>
            <a:r>
              <a:rPr lang="cs-CZ" dirty="0" err="1" smtClean="0"/>
              <a:t>GvHD</a:t>
            </a:r>
            <a:r>
              <a:rPr lang="cs-CZ" dirty="0" smtClean="0"/>
              <a:t>, přenos infekce, </a:t>
            </a:r>
            <a:r>
              <a:rPr lang="cs-CZ" dirty="0" err="1" smtClean="0"/>
              <a:t>aloimunizace</a:t>
            </a:r>
            <a:r>
              <a:rPr lang="cs-CZ" dirty="0" smtClean="0"/>
              <a:t>, </a:t>
            </a:r>
            <a:r>
              <a:rPr lang="cs-CZ" dirty="0" err="1" smtClean="0"/>
              <a:t>potransfuzní</a:t>
            </a:r>
            <a:r>
              <a:rPr lang="cs-CZ" dirty="0" smtClean="0"/>
              <a:t> </a:t>
            </a:r>
            <a:r>
              <a:rPr lang="cs-CZ" dirty="0" err="1" smtClean="0"/>
              <a:t>hemosideróza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Rozdělení podle závažnosti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Lehká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lehký </a:t>
            </a:r>
            <a:r>
              <a:rPr lang="cs-CZ" dirty="0"/>
              <a:t>klinický </a:t>
            </a:r>
            <a:r>
              <a:rPr lang="cs-CZ" dirty="0" smtClean="0"/>
              <a:t>průběh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dezní obvykle po zastavení transfuze</a:t>
            </a:r>
          </a:p>
          <a:p>
            <a:pPr lvl="1"/>
            <a:r>
              <a:rPr lang="cs-CZ" dirty="0" smtClean="0"/>
              <a:t>nezanechává následky</a:t>
            </a:r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Závažná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má </a:t>
            </a:r>
            <a:r>
              <a:rPr lang="cs-CZ" dirty="0"/>
              <a:t>za následek poškození zdraví, ohrožení života  nebo smrt pacienta 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yžaduje monitorování životních funkcí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Závěr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Dodržovat stanovené postupy</a:t>
            </a:r>
          </a:p>
          <a:p>
            <a:r>
              <a:rPr lang="cs-CZ" dirty="0" smtClean="0"/>
              <a:t>Dodržovat </a:t>
            </a:r>
            <a:r>
              <a:rPr lang="cs-CZ" smtClean="0"/>
              <a:t>indikace </a:t>
            </a:r>
            <a:endParaRPr lang="cs-CZ" dirty="0" smtClean="0"/>
          </a:p>
          <a:p>
            <a:r>
              <a:rPr lang="cs-CZ" dirty="0" smtClean="0"/>
              <a:t>Zvažovat a indikovat bezkrevní postupy</a:t>
            </a:r>
          </a:p>
          <a:p>
            <a:r>
              <a:rPr lang="cs-CZ" dirty="0" smtClean="0"/>
              <a:t>Využívat postupy ke zvýšení bezpečnosti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r>
              <a:rPr lang="cs-CZ" dirty="0"/>
              <a:t>Restriktivní transfuzní politika</a:t>
            </a:r>
          </a:p>
          <a:p>
            <a:r>
              <a:rPr lang="cs-CZ" dirty="0" smtClean="0"/>
              <a:t>Fungující mezioborová spolupráce</a:t>
            </a:r>
          </a:p>
        </p:txBody>
      </p:sp>
    </p:spTree>
    <p:extLst>
      <p:ext uri="{BB962C8B-B14F-4D97-AF65-F5344CB8AC3E}">
        <p14:creationId xmlns:p14="http://schemas.microsoft.com/office/powerpoint/2010/main" val="38515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n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8302"/>
            <a:ext cx="3599688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9e8222f0619eb9617b69ed267c92cb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09562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Plná krev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surovina </a:t>
            </a:r>
            <a:r>
              <a:rPr lang="cs-CZ" dirty="0"/>
              <a:t>pro výrobu </a:t>
            </a:r>
            <a:r>
              <a:rPr lang="cs-CZ" dirty="0" smtClean="0"/>
              <a:t>TP</a:t>
            </a:r>
          </a:p>
          <a:p>
            <a:r>
              <a:rPr lang="cs-CZ" dirty="0" smtClean="0"/>
              <a:t>k transfuzi se nepoužívá</a:t>
            </a:r>
          </a:p>
          <a:p>
            <a:pPr lvl="1"/>
            <a:r>
              <a:rPr lang="cs-CZ" dirty="0" smtClean="0"/>
              <a:t>jednotlivé komponenty plné krve mají odlišné optimální podmínky skladování</a:t>
            </a:r>
          </a:p>
          <a:p>
            <a:pPr lvl="1"/>
            <a:r>
              <a:rPr lang="cs-CZ" dirty="0" smtClean="0"/>
              <a:t>snaha hradit pacientovi cíleně složku krve, které má nedostatek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ýjimku představuje sporadické použití čerstvé plné krve v urgentní medicíně tam, kde je nutné hradit erytrocyty, trombocyty a plazmu současně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37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Erytrocyty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Doba použitelnosti:</a:t>
            </a: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42-49 dní</a:t>
            </a:r>
          </a:p>
          <a:p>
            <a:r>
              <a:rPr lang="cs-CZ" u="sng" dirty="0" smtClean="0"/>
              <a:t>Teplota skladování: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2-6°C</a:t>
            </a:r>
          </a:p>
          <a:p>
            <a:r>
              <a:rPr lang="cs-CZ" dirty="0" smtClean="0"/>
              <a:t>Přednostně shoda AB0/</a:t>
            </a:r>
            <a:r>
              <a:rPr lang="cs-CZ" dirty="0" err="1" smtClean="0"/>
              <a:t>RhD</a:t>
            </a:r>
            <a:r>
              <a:rPr lang="cs-CZ" dirty="0" smtClean="0"/>
              <a:t> dárce a příjemce</a:t>
            </a:r>
            <a:endParaRPr lang="cs-CZ" dirty="0"/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</a:t>
            </a:r>
          </a:p>
        </p:txBody>
      </p:sp>
    </p:spTree>
    <p:extLst>
      <p:ext uri="{BB962C8B-B14F-4D97-AF65-F5344CB8AC3E}">
        <p14:creationId xmlns:p14="http://schemas.microsoft.com/office/powerpoint/2010/main" val="7437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smtClean="0"/>
              <a:t>Rozhodnutí </a:t>
            </a:r>
            <a:r>
              <a:rPr lang="cs-CZ" b="1" i="1" dirty="0"/>
              <a:t>o </a:t>
            </a:r>
            <a:r>
              <a:rPr lang="cs-CZ" b="1" i="1" dirty="0" smtClean="0"/>
              <a:t>transfuzi je komplexní: </a:t>
            </a:r>
            <a:r>
              <a:rPr lang="cs-CZ" b="1" i="1" dirty="0"/>
              <a:t/>
            </a:r>
            <a:br>
              <a:rPr lang="cs-CZ" b="1" i="1" dirty="0"/>
            </a:b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 anémie</a:t>
            </a:r>
          </a:p>
          <a:p>
            <a:r>
              <a:rPr lang="cs-CZ" dirty="0" smtClean="0"/>
              <a:t>Tíže anémie</a:t>
            </a:r>
          </a:p>
          <a:p>
            <a:r>
              <a:rPr lang="cs-CZ" dirty="0"/>
              <a:t>D</a:t>
            </a:r>
            <a:r>
              <a:rPr lang="cs-CZ" dirty="0" smtClean="0"/>
              <a:t>oba a množství ztracené krve</a:t>
            </a:r>
          </a:p>
          <a:p>
            <a:r>
              <a:rPr lang="cs-CZ" dirty="0" smtClean="0"/>
              <a:t>Schopnost kompenzace</a:t>
            </a:r>
          </a:p>
          <a:p>
            <a:r>
              <a:rPr lang="cs-CZ" dirty="0" smtClean="0"/>
              <a:t>Výskyt chorob zhoršujících kompenzační mechanizmy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Cílem transfuze erytrocytů je zajistit dostatečný přísun kyslíku do orgánů a tkání při hypoxii způsobené závažnou </a:t>
            </a:r>
            <a:r>
              <a:rPr lang="cs-CZ" b="1" i="1" dirty="0" smtClean="0"/>
              <a:t>anémií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&gt; 100 g/l: indikace neexistuje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70-100 g/l: individuální posouzení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&lt; 60 - 70 g/l: indikace </a:t>
            </a:r>
            <a:r>
              <a:rPr lang="cs-CZ" dirty="0" smtClean="0"/>
              <a:t>téměř vždy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225827" y="5949280"/>
            <a:ext cx="6692345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1 TU erytrocytů zvýší koncentraci </a:t>
            </a:r>
            <a:r>
              <a:rPr lang="cs-CZ" sz="2800" dirty="0" err="1" smtClean="0"/>
              <a:t>Hb</a:t>
            </a:r>
            <a:r>
              <a:rPr lang="cs-CZ" sz="2800" dirty="0" smtClean="0"/>
              <a:t> o 10 g/l</a:t>
            </a:r>
          </a:p>
        </p:txBody>
      </p:sp>
    </p:spTree>
    <p:extLst>
      <p:ext uri="{BB962C8B-B14F-4D97-AF65-F5344CB8AC3E}">
        <p14:creationId xmlns:p14="http://schemas.microsoft.com/office/powerpoint/2010/main" val="230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Trombocyty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Doba použitelnosti: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4-5 dní </a:t>
            </a:r>
          </a:p>
          <a:p>
            <a:r>
              <a:rPr lang="cs-CZ" u="sng" dirty="0" smtClean="0"/>
              <a:t>Teplota </a:t>
            </a:r>
            <a:r>
              <a:rPr lang="cs-CZ" u="sng" dirty="0"/>
              <a:t>skladování:</a:t>
            </a: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20-24°C</a:t>
            </a:r>
            <a:r>
              <a:rPr lang="cs-CZ" dirty="0" smtClean="0"/>
              <a:t> v klimatizované místnosti za nepřetržitého třepání na agitátoru</a:t>
            </a:r>
          </a:p>
          <a:p>
            <a:r>
              <a:rPr lang="cs-CZ" dirty="0" smtClean="0"/>
              <a:t>Shoda AB0/</a:t>
            </a:r>
            <a:r>
              <a:rPr lang="cs-CZ" dirty="0" err="1" smtClean="0"/>
              <a:t>RhD</a:t>
            </a:r>
            <a:r>
              <a:rPr lang="cs-CZ" dirty="0" smtClean="0"/>
              <a:t> doporučena</a:t>
            </a:r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 se neprovádí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Trombocytopenie či </a:t>
            </a:r>
            <a:r>
              <a:rPr lang="cs-CZ" b="1" i="1" dirty="0" err="1" smtClean="0"/>
              <a:t>trombocytopatie</a:t>
            </a:r>
            <a:endParaRPr lang="cs-CZ" b="1" i="1" dirty="0" smtClean="0"/>
          </a:p>
          <a:p>
            <a:pPr lvl="1"/>
            <a:r>
              <a:rPr lang="cs-CZ" dirty="0" smtClean="0"/>
              <a:t>Léčebné podání při krvácení</a:t>
            </a:r>
          </a:p>
          <a:p>
            <a:pPr lvl="2"/>
            <a:r>
              <a:rPr lang="cs-CZ" dirty="0" smtClean="0"/>
              <a:t>Petechie </a:t>
            </a:r>
            <a:r>
              <a:rPr lang="cs-CZ" dirty="0"/>
              <a:t>&lt;</a:t>
            </a:r>
            <a:r>
              <a:rPr lang="cs-CZ" dirty="0" smtClean="0"/>
              <a:t> </a:t>
            </a:r>
            <a:r>
              <a:rPr lang="cs-CZ" dirty="0"/>
              <a:t>30 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Závažné 30-75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Život ohrožující </a:t>
            </a:r>
            <a:r>
              <a:rPr lang="cs-CZ" dirty="0"/>
              <a:t>&lt;</a:t>
            </a:r>
            <a:r>
              <a:rPr lang="cs-CZ" dirty="0" smtClean="0"/>
              <a:t> 75 x 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  <a:endParaRPr lang="cs-CZ" b="1" dirty="0" smtClean="0"/>
          </a:p>
          <a:p>
            <a:pPr lvl="1"/>
            <a:r>
              <a:rPr lang="cs-CZ" dirty="0" smtClean="0"/>
              <a:t>Profylaktické podání jako prevence krvácení</a:t>
            </a:r>
            <a:endParaRPr lang="cs-CZ" dirty="0"/>
          </a:p>
          <a:p>
            <a:pPr lvl="2"/>
            <a:r>
              <a:rPr lang="cs-CZ" dirty="0"/>
              <a:t>&lt;</a:t>
            </a:r>
            <a:r>
              <a:rPr lang="cs-CZ" dirty="0" smtClean="0"/>
              <a:t> 10-20 x 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před invazivními  a chirurgickými zákroky obvykle pod 50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/l, operace srdce a CNS 80-100 </a:t>
            </a:r>
            <a:r>
              <a:rPr lang="cs-CZ" dirty="0"/>
              <a:t>x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pPr lvl="2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5864553"/>
            <a:ext cx="6385979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lvl="2"/>
            <a:r>
              <a:rPr lang="cs-CZ" sz="2800" dirty="0" smtClean="0"/>
              <a:t>1TD zvýší počet trombocytů o 20-40 </a:t>
            </a:r>
            <a:r>
              <a:rPr lang="cs-CZ" sz="2800" dirty="0"/>
              <a:t>x 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9/l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59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922</Words>
  <Application>Microsoft Office PowerPoint</Application>
  <PresentationFormat>Předvádění na obrazovce (4:3)</PresentationFormat>
  <Paragraphs>201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Motiv systému Office</vt:lpstr>
      <vt:lpstr>Úvod do transfuzního lékařství </vt:lpstr>
      <vt:lpstr>Prezentace aplikace PowerPoint</vt:lpstr>
      <vt:lpstr>Typy transfuzních přípravků</vt:lpstr>
      <vt:lpstr>Plná krev</vt:lpstr>
      <vt:lpstr>Erytrocyty</vt:lpstr>
      <vt:lpstr> Rozhodnutí o transfuzi je komplexní:  </vt:lpstr>
      <vt:lpstr>Indikace</vt:lpstr>
      <vt:lpstr>Trombocyty</vt:lpstr>
      <vt:lpstr>Indikace</vt:lpstr>
      <vt:lpstr>Plazma</vt:lpstr>
      <vt:lpstr>Indikace</vt:lpstr>
      <vt:lpstr>Úpravy transfuzních přípravků</vt:lpstr>
      <vt:lpstr>Deleukotizace</vt:lpstr>
      <vt:lpstr>Ozáření</vt:lpstr>
      <vt:lpstr>Promytí</vt:lpstr>
      <vt:lpstr>Dělení</vt:lpstr>
      <vt:lpstr>Základy imunohematologie</vt:lpstr>
      <vt:lpstr>Předtransfuzní vyšetření</vt:lpstr>
      <vt:lpstr>Komplex předtransfuzního vyšetření</vt:lpstr>
      <vt:lpstr>Stanovení AB0, RhD skupiny příjemce</vt:lpstr>
      <vt:lpstr>Vyšetření nepravidelných protilátek proti erytrocytům – screeningový test</vt:lpstr>
      <vt:lpstr>Identifikace protilátky</vt:lpstr>
      <vt:lpstr>Test kompatibility</vt:lpstr>
      <vt:lpstr>Zásady hemoterapie</vt:lpstr>
      <vt:lpstr>Obecné zásady hemoterapie</vt:lpstr>
      <vt:lpstr>Alternativy transfuze</vt:lpstr>
      <vt:lpstr> Povinná vyšetření odebrané krve   Guide to the preparation, use and quality assurance of blood components, 18th ed. Strasbourg: Council of Europe Pub., 2015  Vyhláška MZ ČR č. 143/2008 Sb., o stanovení bližších požadavků pro zajištění jakosti a bezpečnosti lidské krve a jejích složek (vyhláška o lidské krvi).  </vt:lpstr>
      <vt:lpstr>Komplikace hemoterapie</vt:lpstr>
      <vt:lpstr>Velká část komplikací vázána na:</vt:lpstr>
      <vt:lpstr>Klasifikace potransfuzních reakcí</vt:lpstr>
      <vt:lpstr>Rozdělení podle příčiny</vt:lpstr>
      <vt:lpstr>Rozdělení podle časového průběhu</vt:lpstr>
      <vt:lpstr>Rozdělení podle závažnosti</vt:lpstr>
      <vt:lpstr>Závěr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Hemoterapie</dc:title>
  <dc:creator>Lejdarova Hana</dc:creator>
  <cp:lastModifiedBy>Lejdarová Hana</cp:lastModifiedBy>
  <cp:revision>199</cp:revision>
  <cp:lastPrinted>2015-11-23T19:02:56Z</cp:lastPrinted>
  <dcterms:created xsi:type="dcterms:W3CDTF">2015-08-06T08:30:02Z</dcterms:created>
  <dcterms:modified xsi:type="dcterms:W3CDTF">2023-03-03T13:24:47Z</dcterms:modified>
</cp:coreProperties>
</file>