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74" r:id="rId5"/>
    <p:sldId id="275" r:id="rId6"/>
    <p:sldId id="258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6" r:id="rId18"/>
    <p:sldId id="270" r:id="rId19"/>
    <p:sldId id="271" r:id="rId20"/>
    <p:sldId id="272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7" r:id="rId31"/>
    <p:sldId id="291" r:id="rId32"/>
    <p:sldId id="289" r:id="rId33"/>
    <p:sldId id="293" r:id="rId34"/>
    <p:sldId id="292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1" r:id="rId52"/>
    <p:sldId id="310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14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AF6D2-4945-4800-9077-F06E33ABF489}" type="datetimeFigureOut">
              <a:rPr lang="cs-CZ" smtClean="0"/>
              <a:pPr/>
              <a:t>02.04.2024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EE0B-B9AF-4399-9145-CE1C3B30408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AF6D2-4945-4800-9077-F06E33ABF489}" type="datetimeFigureOut">
              <a:rPr lang="cs-CZ" smtClean="0"/>
              <a:pPr/>
              <a:t>02.04.2024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EE0B-B9AF-4399-9145-CE1C3B30408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AF6D2-4945-4800-9077-F06E33ABF489}" type="datetimeFigureOut">
              <a:rPr lang="cs-CZ" smtClean="0"/>
              <a:pPr/>
              <a:t>02.04.2024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EE0B-B9AF-4399-9145-CE1C3B30408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AF6D2-4945-4800-9077-F06E33ABF489}" type="datetimeFigureOut">
              <a:rPr lang="cs-CZ" smtClean="0"/>
              <a:pPr/>
              <a:t>02.04.2024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EE0B-B9AF-4399-9145-CE1C3B30408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AF6D2-4945-4800-9077-F06E33ABF489}" type="datetimeFigureOut">
              <a:rPr lang="cs-CZ" smtClean="0"/>
              <a:pPr/>
              <a:t>02.04.2024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EE0B-B9AF-4399-9145-CE1C3B30408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AF6D2-4945-4800-9077-F06E33ABF489}" type="datetimeFigureOut">
              <a:rPr lang="cs-CZ" smtClean="0"/>
              <a:pPr/>
              <a:t>02.04.2024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EE0B-B9AF-4399-9145-CE1C3B30408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AF6D2-4945-4800-9077-F06E33ABF489}" type="datetimeFigureOut">
              <a:rPr lang="cs-CZ" smtClean="0"/>
              <a:pPr/>
              <a:t>02.04.2024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EE0B-B9AF-4399-9145-CE1C3B30408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AF6D2-4945-4800-9077-F06E33ABF489}" type="datetimeFigureOut">
              <a:rPr lang="cs-CZ" smtClean="0"/>
              <a:pPr/>
              <a:t>02.04.2024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EE0B-B9AF-4399-9145-CE1C3B30408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AF6D2-4945-4800-9077-F06E33ABF489}" type="datetimeFigureOut">
              <a:rPr lang="cs-CZ" smtClean="0"/>
              <a:pPr/>
              <a:t>02.04.2024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EE0B-B9AF-4399-9145-CE1C3B30408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AF6D2-4945-4800-9077-F06E33ABF489}" type="datetimeFigureOut">
              <a:rPr lang="cs-CZ" smtClean="0"/>
              <a:pPr/>
              <a:t>02.04.2024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EE0B-B9AF-4399-9145-CE1C3B30408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AF6D2-4945-4800-9077-F06E33ABF489}" type="datetimeFigureOut">
              <a:rPr lang="cs-CZ" smtClean="0"/>
              <a:pPr/>
              <a:t>02.04.2024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EE0B-B9AF-4399-9145-CE1C3B30408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AF6D2-4945-4800-9077-F06E33ABF489}" type="datetimeFigureOut">
              <a:rPr lang="cs-CZ" smtClean="0"/>
              <a:pPr/>
              <a:t>02.04.2024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7EE0B-B9AF-4399-9145-CE1C3B30408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hyperlink" Target="http://www.google.cz/url?sa=i&amp;rct=j&amp;q=blood+supply+of+proximal+femur&amp;source=images&amp;cd=&amp;cad=rja&amp;docid=Aiu-_Z9xgTmjnM&amp;tbnid=77gxk-A2zZjyhM:&amp;ved=0CAUQjRw&amp;url=http://www.flashcardexchange.com/cards/ms-29-injueries-to-the-bones-and-joints-of-the-lower-limb-1309002&amp;ei=Z9yKUdypG4K40QWdsoGgBg&amp;psig=AFQjCNHOdF0Ua5V7G4YHlvzFvmY6ao1DJw&amp;ust=136814095482060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hip+anatomy&amp;source=images&amp;cd=&amp;cad=rja&amp;docid=_tyKoUY8MsMBgM&amp;tbnid=hhv0rUA8b6ZcLM:&amp;ved=0CAUQjRw&amp;url=http://www.eorthopod.com/content/adult-pelvis-fractures-anatomy&amp;ei=z92KUdLLGI6R0QXKmoCQAQ&amp;bvm=bv.46226182,d.ZG4&amp;psig=AFQjCNEISOQmA12ICXGat6MSMN9IC2xqFQ&amp;ust=1368141103114785" TargetMode="External"/><Relationship Id="rId5" Type="http://schemas.openxmlformats.org/officeDocument/2006/relationships/image" Target="../media/image24.jpeg"/><Relationship Id="rId4" Type="http://schemas.openxmlformats.org/officeDocument/2006/relationships/hyperlink" Target="http://www.google.cz/url?sa=i&amp;rct=j&amp;q=hip+anatomy&amp;source=images&amp;cd=&amp;cad=rja&amp;docid=wPKXtx1b9g-9EM&amp;tbnid=njYMQlNEqxxrLM:&amp;ved=0CAUQjRw&amp;url=http://www.defensivecarry.com/forum/carry-defensive-scenarios/9368-where-best-place-take-bullet.html&amp;ei=QdmKUZKbFMLX0QXelYDoBQ&amp;bvm=bv.46226182,d.ZG4&amp;psig=AFQjCNFnO8rK_S93j62Axh7sWzWA0wBgPg&amp;ust=1368137745718303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google.cz/url?sa=i&amp;rct=j&amp;q=duncan+ely+test&amp;source=images&amp;cd=&amp;cad=rja&amp;docid=FVthHODZF2OC_M&amp;tbnid=V2hKMH-JBRRmxM:&amp;ved=0CAUQjRw&amp;url=http://flipflashpages.uniflip.com/2/34834/92242/pub/html/171.html&amp;ei=XNWOUY3JAcnQsgbR_ICwDA&amp;bvm=bv.46340616,d.Yms&amp;psig=AFQjCNHo7K9NHoYv9IbuW7UQ1nKS9MigsA&amp;ust=1368401625726253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//upload.wikimedia.org/wikipedia/commons/9/9f/Hip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//upload.wikimedia.org/wikipedia/commons/2/2d/Hueftgelenk-gesund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google.cz/url?sa=i&amp;rct=j&amp;q=hip+dysplasia&amp;source=images&amp;cd=&amp;cad=rja&amp;docid=bjg4YfIdVtnznM&amp;tbnid=XLplRx-8I5wE3M:&amp;ved=0CAUQjRw&amp;url=http://www.accessexcellence.org/RC/VL/xrays/1pelvis/hipddhl.php&amp;ei=IEuPUbT3B8KNtAb9zoC4DA&amp;psig=AFQjCNEnIPI4mvk4p1je9dWVWk9WzkTHgA&amp;ust=1368431675921133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hyperlink" Target="http://en.wikipedia.org/wiki/Hi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//upload.wikimedia.org/wikipedia/commons/a/ab/Hip-transverse-angle-000.svg" TargetMode="External"/><Relationship Id="rId5" Type="http://schemas.openxmlformats.org/officeDocument/2006/relationships/image" Target="../media/image4.png"/><Relationship Id="rId4" Type="http://schemas.openxmlformats.org/officeDocument/2006/relationships/hyperlink" Target="//upload.wikimedia.org/wikipedia/commons/a/a5/Hip-sagittal-angle-000.svg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Shenton+line&amp;source=images&amp;cd=&amp;cad=rja&amp;docid=jqjxMJJqWnq2iM&amp;tbnid=iAdbmSuL91QOQM:&amp;ved=0CAUQjRw&amp;url=http://www.sciencedirect.com/science/article/pii/S0749806305000423&amp;ei=UnGPUaq2LIjasgbEqYCoDA&amp;psig=AFQjCNF6dRadkeiXXiej6Cm5qgWXzmpPow&amp;ust=1368441490578451" TargetMode="External"/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z/url?sa=i&amp;rct=j&amp;q=Riemers+index+hip&amp;source=images&amp;cd=&amp;cad=rja&amp;docid=jwCXYnkJfbUd3M&amp;tbnid=VKEh95VHZnOHYM:&amp;ved=0CAUQjRw&amp;url=http://www.middleeasthealthmag.com/jul2012/feature5a.htm&amp;ei=EXCPUbH4A8uVswaYyICADQ&amp;psig=AFQjCNFHePHbL_6sLfyxZv8hSUiEuPfKtg&amp;ust=1368441193455597" TargetMode="External"/><Relationship Id="rId11" Type="http://schemas.openxmlformats.org/officeDocument/2006/relationships/image" Target="../media/image52.jpeg"/><Relationship Id="rId5" Type="http://schemas.openxmlformats.org/officeDocument/2006/relationships/image" Target="../media/image49.png"/><Relationship Id="rId10" Type="http://schemas.openxmlformats.org/officeDocument/2006/relationships/hyperlink" Target="http://www.google.cz/url?sa=i&amp;rct=j&amp;q=acetabular+sharp+angle&amp;source=images&amp;cd=&amp;cad=rja&amp;docid=cPC42075EVGWgM&amp;tbnid=8TCkqcXHDXicJM:&amp;ved=0CAUQjRw&amp;url=http://www.sciencedirect.com/science/article/pii/S0140673607607107&amp;ei=VnOPUbbTO9DJswbhw4GwDA&amp;psig=AFQjCNGo06RaRUwUv_4QScsFBk3nXea69A&amp;ust=1368442035016409" TargetMode="External"/><Relationship Id="rId4" Type="http://schemas.openxmlformats.org/officeDocument/2006/relationships/hyperlink" Target="http://www.google.cz/url?sa=i&amp;rct=j&amp;q=acetabular%20sharp%20angled&amp;source=images&amp;cd=&amp;cad=rja&amp;docid=JRstX7QEPCOBYM&amp;tbnid=eUArxSpzFvpvDM:&amp;ved=0CAUQjRw&amp;url=http://openi.nlm.nih.gov/detailedresult.php?img=2739474_IJO-42-260-g002&amp;req=4&amp;ei=6G2PUdueNcfXtQaT0IGgDA&amp;bvm=bv.46340616,d.Yms&amp;psig=AFQjCNH6_kKa9MqJASiEmAmWY9kmdClwlQ&amp;ust=1368440587990891" TargetMode="External"/><Relationship Id="rId9" Type="http://schemas.openxmlformats.org/officeDocument/2006/relationships/image" Target="../media/image5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salter+pelvis+osteotomy&amp;source=images&amp;cd=&amp;cad=rja&amp;docid=xiD-jbKuovwp_M&amp;tbnid=O3liThSeyHWE3M:&amp;ved=0CAUQjRw&amp;url=http://www.hipdysplasia.org/developmental-dysplasia-of-the-hip/child-treatment-methods/osteotomy/&amp;ei=Go2PUYmtE82Rswb2j4G4DA&amp;psig=AFQjCNHMq1ZqQ4L1ba09peLo5p84Cua6Sw&amp;ust=1368448591632282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google.cz/url?sa=i&amp;rct=j&amp;q=steel+triple+pelvic+osteotomy&amp;source=images&amp;cd=&amp;cad=rja&amp;docid=Qx3HltSIThQfFM&amp;tbnid=BRnGP0-j0qVfIM:&amp;ved=0CAUQjRw&amp;url=http://www.healio.com/orthopedics/journals/ORTHO/%7bBEA00A9F-DBC7-4499-BEFE-62C08D16B06F%7d/Pelvic-Osteotomy-Techniques-and-Comparative-Effects-on-Biomechanics-of-the-Hip-A-Kinematic-Study&amp;ei=so-PUb3fL8PUswadyICoDA&amp;psig=AFQjCNGyCSGMH2OfIZ8OmHXV0ATu_mwrsg&amp;ust=136844917524315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google.cz/url?sa=i&amp;rct=j&amp;q=pemberton+acetabuloplasty&amp;source=images&amp;cd=&amp;cad=rja&amp;docid=2U9kiAPEwaJ-oM&amp;tbnid=GRzmb1FJ1LJ7iM:&amp;ved=0CAUQjRw&amp;url=http://pmmp.cnki.net/Operation/Details.aspx?id=1836&amp;ei=lpOPUaDSJYbntQbf64GgDA&amp;psig=AFQjCNFDJ2_jdRYY2kfmtlVHHPi82L7B8Q&amp;ust=1368450325282919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hyperlink" Target="http://www.google.cz/url?sa=i&amp;rct=j&amp;q=acetabulum&amp;source=images&amp;cd=&amp;cad=rja&amp;docid=p5TJNxuW8paGoM&amp;tbnid=lwUQJeC_Q38l4M:&amp;ved=0CAUQjRw&amp;url=http://www.daviddarling.info/encyclopedia/A/acetabulum.html&amp;ei=XMuOUZ_iJdHLswbMtYCoDA&amp;bvm=bv.46340616,d.Yms&amp;psig=AFQjCNFF6GPPKL6d-iIm5m5WUfNHFPoKBA&amp;ust=1368398840585106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google.cz/url?sa=i&amp;rct=j&amp;q=perthes+disease&amp;source=images&amp;cd=&amp;cad=rja&amp;docid=hX5kXEWQgMoleM&amp;tbnid=74TgSnArPxNB9M:&amp;ved=0CAUQjRw&amp;url=http://easypediatrics.com/legg-calve-perthes-disease&amp;ei=3fOPUcfyL4TFswbGk4CoDA&amp;bvm=bv.46340616,d.Yms&amp;psig=AFQjCNEEXFImuDc6wCCAoWGID1mIbI9nKA&amp;ust=136847480140483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hyperlink" Target="http://www.google.cz/url?sa=i&amp;rct=j&amp;q=perthes+disease&amp;source=images&amp;cd=&amp;cad=rja&amp;docid=xPMv_vJB14PPzM&amp;tbnid=7iNAg2ClJ-fo4M:&amp;ved=&amp;url=http://images.rheumatology.org/viewphoto.php?imageId=2862709&amp;albumId=75693&amp;ei=MfOPUa_MCcfbsgb7ooCwDA&amp;bvm=bv.46340616,d.Yms&amp;psig=AFQjCNEEXFImuDc6wCCAoWGID1mIbI9nKA&amp;ust=1368474801404836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hyperlink" Target="http://www.google.cz/url?sa=i&amp;rct=j&amp;q=Herring+classification+of+perthes+disease&amp;source=images&amp;cd=&amp;cad=rja&amp;docid=iq1t7KokmpfW8M&amp;tbnid=EI0CmnBRZVYGEM:&amp;ved=0CAUQjRw&amp;url=http://bestpractice.bmj.com/best-practice/monograph/751/diagnosis/criteria.html&amp;ei=TPePUcXCGMjdsga-nICoDA&amp;bvm=bv.46340616,d.Yms&amp;psig=AFQjCNHe2P0LpZQ_3cNZEBtONtUjjway3Q&amp;ust=136847583395908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hyperlink" Target="http://www.sciencedirect.com/science/article/pii/S0268089004000659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google.cz/url?sa=i&amp;rct=j&amp;q=Stulberg+classification+of+perthes+disease&amp;source=images&amp;cd=&amp;cad=rja&amp;docid=88cwkaCSS3EptM&amp;tbnid=TO2XY1KaG06TWM:&amp;ved=&amp;url=http://www.sciencedirect.com/science/article/pii/S0263931907000397&amp;ei=tvePUYzdE4uSswbw9IGwDA&amp;bvm=bv.46340616,d.Yms&amp;psig=AFQjCNHwRwUQGDsPdUil_0LEZ-SghHRZZw&amp;ust=1368475958976721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www.google.cz/url?sa=i&amp;rct=j&amp;q=salter+pelvis+osteotomy+perthes+disease&amp;source=images&amp;cd=&amp;cad=rja&amp;docid=NkNuyKrOWvepsM&amp;tbnid=M6BBdV4kGXM0gM:&amp;ved=&amp;url=http://www.jkoa.org/search.php?where=aview&amp;id=10.4055/jkoa.2007.42.1.8&amp;code=0043JKOA&amp;vmode=PUBREADER&amp;ei=IPyPUbPCNIm0tAbApoCgDA&amp;bvm=bv.46340616,d.Yms&amp;psig=AFQjCNH0AvCC99Zg7z8T41JdmtW0Pn4LeQ&amp;ust=1368477089324128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://www.google.cz/url?sa=i&amp;rct=j&amp;q=slipped+capital+femoral+epiphysis&amp;source=images&amp;cd=&amp;cad=rja&amp;docid=D3e5Kji1zpRBfM&amp;tbnid=L8r0-ZQZ6-SlzM:&amp;ved=0CAUQjRw&amp;url=http://raymondliumd.com/Conditions_Slipped_Capital_Femoral_Epiphysis.html&amp;ei=pf-PUeObFcrQsgbSjoCwDA&amp;bvm=bv.46340616,d.Yms&amp;psig=AFQjCNHd80OzboiJxX6vhOe42A798aJICw&amp;ust=1368477919260205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google.cz/url?sa=i&amp;rct=j&amp;q=slipped+capital+femoral+epiphysis&amp;source=images&amp;cd=&amp;cad=rja&amp;docid=xrms9qNWVEacXM&amp;tbnid=tht4rXKP6ZNUqM:&amp;ved=0CAUQjRw&amp;url=http://www.orthopediatrics.com/docs/Guides/slipped_CFE.html&amp;ei=OwSQUcfJFMnotQbFp4GoDA&amp;bvm=bv.46340616,d.Yms&amp;psig=AFQjCNHd80OzboiJxX6vhOe42A798aJICw&amp;ust=136847791926020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://www.google.cz/url?sa=i&amp;rct=j&amp;q=slipped+capital+femoral+epiphysis&amp;source=images&amp;cd=&amp;cad=rja&amp;docid=Ar_S7DiS9RAc0M&amp;tbnid=Z3Jsykug3zCeKM:&amp;ved=0CAUQjRw&amp;url=http://www.ped-rheum.com/content/7/1/10/figure/F2&amp;ei=jAiQUZCOLsvesgbrsYC4DA&amp;bvm=bv.46340616,d.Yms&amp;psig=AFQjCNHd80OzboiJxX6vhOe42A798aJICw&amp;ust=136847791926020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hyperlink" Target="http://www.google.cz/url?sa=i&amp;rct=j&amp;q=slipped+capital+femoral+epiphysis&amp;source=images&amp;cd=&amp;cad=rja&amp;docid=PUoJnkvlFsdo9M&amp;tbnid=kksVm5pe2ObEaM:&amp;ved=0CAUQjRw&amp;url=http://lifeinthefastlane.com/2010/08/funtabulously-frivolous-friday-five-026/&amp;ei=igqQUbaYOsbRsga-ooGADQ&amp;bvm=bv.46340616,d.Yms&amp;psig=AFQjCNHd80OzboiJxX6vhOe42A798aJICw&amp;ust=1368477919260205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//upload.wikimedia.org/wikipedia/commons/c/c4/Gray342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hyperlink" Target="//upload.wikimedia.org/wikipedia/commons/f/f1/Gray339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//upload.wikimedia.org/wikipedia/commons/8/8b/Gray341.png" TargetMode="External"/><Relationship Id="rId5" Type="http://schemas.openxmlformats.org/officeDocument/2006/relationships/image" Target="../media/image12.png"/><Relationship Id="rId4" Type="http://schemas.openxmlformats.org/officeDocument/2006/relationships/hyperlink" Target="//upload.wikimedia.org/wikipedia/commons/3/33/Gray340.png" TargetMode="External"/><Relationship Id="rId9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www.google.cz/url?sa=i&amp;rct=j&amp;q=slipped+capital+femoral+epiphysis&amp;source=images&amp;cd=&amp;cad=rja&amp;docid=auVQBrLhl5semM&amp;tbnid=QEFumbsNmvUOIM:&amp;ved=0CAUQjRw&amp;url=http://www.parkhurstexchange.com/challenge/analyze/mar11-hip-pain&amp;ei=Pg6QUcrfOMmatAbsp4CgDA&amp;psig=AFQjCNHd80OzboiJxX6vhOe42A798aJICw&amp;ust=1368477919260205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://www.google.cz/url?sa=i&amp;rct=j&amp;q=slipped+capital+femoral+epiphysis&amp;source=images&amp;cd=&amp;cad=rja&amp;docid=5_EZyvdORo5O-M&amp;tbnid=UsoK7OTvq5IWWM:&amp;ved=0CAUQjRw&amp;url=http://www.bjj.boneandjoint.org.uk/content/93-B/6/833/F4&amp;ei=gRGQUaXkJcestAalsIGoDA&amp;psig=AFQjCNHd80OzboiJxX6vhOe42A798aJICw&amp;ust=136847791926020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hyperlink" Target="http://www.google.cz/url?sa=i&amp;rct=j&amp;q=slipped+capital+femoral+epiphysis&amp;source=images&amp;cd=&amp;cad=rja&amp;docid=_3HeTALFX699VM&amp;tbnid=BcqsNTb8esTkxM:&amp;ved=0CAUQjRw&amp;url=http://bestpractice.bmj.com/best-practice/monograph/757/resources/image/bp/4.html&amp;ei=KRKQUcObOIeVtQbs0YCoDA&amp;psig=AFQjCNHd80OzboiJxX6vhOe42A798aJICw&amp;ust=1368477919260205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://www.google.cz/url?sa=i&amp;rct=j&amp;q=slipped+capital+femoral+epiphysis&amp;source=images&amp;cd=&amp;cad=rja&amp;docid=ytjRzZponn4eAM&amp;tbnid=Umh25Q1myb7hVM:&amp;ved=0CAUQjRw&amp;url=http://www.mysportphysio.com/Injuries-Conditions/Pediatric/Pediatric-Issues/Slipped-Capital-Femoral-Epiphysis/a~3380/article.html&amp;ei=LBOQUbXXLYWNtQankIGgDA&amp;psig=AFQjCNHd80OzboiJxX6vhOe42A798aJICw&amp;ust=136847791926020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hyperlink" Target="http://www.google.cz/url?sa=i&amp;rct=j&amp;q=slipped+capital+femoral+epiphysis&amp;source=images&amp;cd=&amp;cad=rja&amp;docid=gozhLwWhOhVdFM&amp;tbnid=AU7VP_lsuqyWsM:&amp;ved=0CAUQjRw&amp;url=http://www.clohisyhipsurgeon.com/patient-cases/slipped-capital-femoral-epiphysis-cases/hip-arthroscopy-for-treatment-of-a-mild-slipped-capital-femoral-epiphysis-scfe-deformity-in-a-22-year-old-female-patient&amp;ei=rROQUcT9D8KGswaz4oGgDA&amp;psig=AFQjCNHd80OzboiJxX6vhOe42A798aJICw&amp;ust=1368477919260205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://www.google.cz/url?sa=i&amp;rct=j&amp;q=spastic+hip&amp;source=images&amp;cd=&amp;cad=rja&amp;docid=luh-_hjBvuxPOM&amp;tbnid=pN0LSRO8BjW7HM:&amp;ved=0CAUQjRw&amp;url=http://www.wheelessonline.com/ortho/developmental_dislocation_of_the_hip&amp;ei=nxaQUcupGdHxtQa6iIGwDA&amp;psig=AFQjCNHjSQn991f-Tp19fPd9I9GYwqM2AQ&amp;ust=1368483845725521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://www.google.cz/url?sa=i&amp;rct=j&amp;q=idiopathic+necrosis+capitis+femoris+of+adult&amp;source=images&amp;cd=&amp;cad=rja&amp;docid=kcSavdV61s0JzM&amp;tbnid=jzskOmhSH-_dvM:&amp;ved=0CAUQjRw&amp;url=http://www.nw-hip-knee-clinic.com/hip-clinical-cases/avn-clinical-cases1.html&amp;ei=oR6QUbDkD8KXtAaV9YGwDA&amp;psig=AFQjCNFDkdE_0sxGBa-aMgo6eI0wBCcf_Q&amp;ust=1368485827695864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femoroacetabular+impingement&amp;source=images&amp;cd=&amp;cad=rja&amp;docid=scHwndmjG0WCuM&amp;tbnid=7vcjSar9Ko5MzM:&amp;ved=0CAUQjRw&amp;url=http://www.londonhiparthroscopycentre.com/hip-and-groin-conditions-femoroacetabular.asp&amp;ei=ASWQUYyABJGRswa8_oGoDA&amp;bvm=bv.46340616,d.Yms&amp;psig=AFQjCNFg3FwELnmzWSXXBI1z9Txxo8kfVw&amp;ust=1368487344879663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hip+anatomy&amp;source=images&amp;cd=&amp;cad=rja&amp;docid=jyQ82iTELYe7vM&amp;tbnid=TAzw9Vv97mMIZM:&amp;ved=0CAUQjRw&amp;url=http://www.superhuman.net.au/article.php?aid=299&amp;ei=g9SKUeTkN-yg0wWBz4CICQ&amp;bvm=bv.46226182,d.ZG4&amp;psig=AFQjCNFnO8rK_S93j62Axh7sWzWA0wBgPg&amp;ust=1368137745718303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hyperlink" Target="http://www.google.cz/url?sa=i&amp;rct=j&amp;q=hip+anatomy&amp;source=images&amp;cd=&amp;cad=rja&amp;docid=pDF1fQy1dQOp-M&amp;tbnid=38QcbIGiz3SMfM:&amp;ved=0CAUQjRw&amp;url=http://www.eorthopod.com/content/hip-anatomy&amp;ei=GtSKUeumBKex0AXozoDgAQ&amp;bvm=bv.46226182,d.ZG4&amp;psig=AFQjCNFnO8rK_S93j62Axh7sWzWA0wBgPg&amp;ust=1368137745718303" TargetMode="External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://www.google.cz/url?sa=i&amp;rct=j&amp;q=femoroacetabular+impingement&amp;source=images&amp;cd=&amp;cad=rja&amp;docid=nOht-tXf13_ysM&amp;tbnid=dzCsaXTPICmOvM:&amp;ved=0CAUQjRw&amp;url=http://www.jaaos.org/content/15/9/561/F3.expansion&amp;ei=eySQUaCpEYGytAbYkICoDA&amp;bvm=bv.46340616,d.Yms&amp;psig=AFQjCNFg3FwELnmzWSXXBI1z9Txxo8kfVw&amp;ust=136848734487966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hyperlink" Target="http://www.google.cz/url?sa=i&amp;rct=j&amp;q=femoroacetabular+impingement&amp;source=images&amp;cd=&amp;cad=rja&amp;docid=gOPVVp3DnHFVBM&amp;tbnid=Km-YZPeAqNDsWM:&amp;ved=0CAUQjRw&amp;url=http://www.ernestschilders.com/femoro-acetabular.php&amp;ei=riSQUaPhM8TDtQa3soCwDA&amp;bvm=bv.46340616,d.Yms&amp;psig=AFQjCNFg3FwELnmzWSXXBI1z9Txxo8kfVw&amp;ust=1368487344879663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://www.phongtran.com.au/patientinfo/hip/fai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hyperlink" Target="http://www.google.cz/url?sa=i&amp;rct=j&amp;q=femoroacetabular+impingement&amp;source=images&amp;cd=&amp;cad=rja&amp;docid=qT77lSUUBndwyM&amp;tbnid=2C3gdej646wyDM:&amp;ved=0CAUQjRw&amp;url=http://ajs.sagepub.com/content/35/11/1955/F1.expansion&amp;ei=AiaQUeXCHInotQbktoCgDA&amp;bvm=bv.46340616,d.Yms&amp;psig=AFQjCNFg3FwELnmzWSXXBI1z9Txxo8kfVw&amp;ust=1368487344879663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://www.google.cz/url?sa=i&amp;rct=j&amp;q=coxa+saltans&amp;source=images&amp;cd=&amp;cad=rja&amp;docid=uLr_kgXjFBhX0M&amp;tbnid=AJcsAYQipD8NiM:&amp;ved=0CAUQjRw&amp;url=http://www.arthros.pl/de/schnappende-h.html&amp;ei=KCeQUZKUF4netAbBkYGgDA&amp;bvm=bv.46340616,d.Yms&amp;psig=AFQjCNHj8KBdG4cQSFSTzLV1utYOdlD0Qg&amp;ust=136848800824411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hyperlink" Target="http://www.google.cz/url?sa=i&amp;rct=j&amp;q=coxa+saltans&amp;source=images&amp;cd=&amp;cad=rja&amp;docid=WWPVhr2ePYsN8M&amp;tbnid=2Ofec9soV3GLzM:&amp;ved=0CAUQjRw&amp;url=http://ajs.sagepub.com/content/32/2/470/F1.expansion&amp;ei=cSeQUf_LB8iOswbhloC4DA&amp;bvm=bv.46340616,d.Yms&amp;psig=AFQjCNHj8KBdG4cQSFSTzLV1utYOdlD0Qg&amp;ust=136848800824411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google.cz/url?sa=i&amp;rct=j&amp;q=hip+anatomy&amp;source=images&amp;cd=&amp;cad=rja&amp;docid=ghCCwHeWwbS38M&amp;tbnid=1nngZRdtUWBxEM:&amp;ved=0CAUQjRw&amp;url=http://en.paperblog.com/hip-anatomy-external-rotation-449385/&amp;ei=9NWKUdLwH-qY1AWSqIDIDQ&amp;bvm=bv.46226182,d.ZG4&amp;psig=AFQjCNFnO8rK_S93j62Axh7sWzWA0wBgPg&amp;ust=136813774571830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hyperlink" Target="http://thebonearchitect.wordpress.com/category/exercise-for-osteoporosis-of-the-hip/page/3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hyperlink" Target="http://www.google.cz/url?sa=i&amp;rct=j&amp;q=hip+anatomy&amp;source=images&amp;cd=&amp;cad=rja&amp;docid=zjFuebo_pYO-9M&amp;tbnid=CvwYysL1KAf5xM:&amp;ved=0CAUQjRw&amp;url=http://www.eorthopod.com/content/trochanteric-bursitis-hip&amp;ei=FtiKUY-RCIbt0gXW0IDgAw&amp;bvm=bv.46226182,d.ZG4&amp;psig=AFQjCNFnO8rK_S93j62Axh7sWzWA0wBgPg&amp;ust=136813774571830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hip+anatomy&amp;source=images&amp;cd=&amp;cad=rja&amp;docid=TcLryWwW1vId7M&amp;tbnid=3-rtLF_uSdgl8M:&amp;ved=0CAUQjRw&amp;url=http://www.bioklinika.lv/custavy/tazobedrennyy-sustav/&amp;ei=o9iKUcP4ObHP0AXOqoGQBw&amp;bvm=bv.46226182,d.ZG4&amp;psig=AFQjCNFnO8rK_S93j62Axh7sWzWA0wBgPg&amp;ust=1368137745718303" TargetMode="External"/><Relationship Id="rId5" Type="http://schemas.openxmlformats.org/officeDocument/2006/relationships/image" Target="../media/image21.jpeg"/><Relationship Id="rId4" Type="http://schemas.openxmlformats.org/officeDocument/2006/relationships/hyperlink" Target="http://www.google.cz/url?sa=i&amp;rct=j&amp;q=hip+anatomy&amp;source=images&amp;cd=&amp;cad=rja&amp;docid=McuovzhaSJHovM&amp;tbnid=ANicGCkq7BVY_M:&amp;ved=0CAUQjRw&amp;url=http://www.crossfitsouthbay.com/category/anatomy/page/2/&amp;ei=SdiKUdP3GuKp0QXLuIG4Cg&amp;bvm=bv.46226182,d.ZG4&amp;psig=AFQjCNFnO8rK_S93j62Axh7sWzWA0wBgPg&amp;ust=136813774571830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6600" b="1" dirty="0">
                <a:solidFill>
                  <a:srgbClr val="FFFF00"/>
                </a:solidFill>
              </a:rPr>
              <a:t>Kyčelní kloub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Anatomie, klinické vyšetření, zobrazovací metody, patologie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Cévy a nervy</a:t>
            </a:r>
          </a:p>
        </p:txBody>
      </p:sp>
      <p:pic>
        <p:nvPicPr>
          <p:cNvPr id="20484" name="Picture 4" descr="http://d3cgb598vs7bfg.cloudfront.net/images/upload-flashcards/back/5/0/34205418_m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4752528" cy="5834778"/>
          </a:xfrm>
          <a:prstGeom prst="rect">
            <a:avLst/>
          </a:prstGeom>
          <a:noFill/>
        </p:spPr>
      </p:pic>
      <p:pic>
        <p:nvPicPr>
          <p:cNvPr id="20482" name="Picture 2" descr="http://www.eorthopod.com/images/ContentImages/hip/hip_anatomy/hip_anatomy_arteries0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908720"/>
            <a:ext cx="3840427" cy="2880320"/>
          </a:xfrm>
          <a:prstGeom prst="rect">
            <a:avLst/>
          </a:prstGeom>
          <a:noFill/>
        </p:spPr>
      </p:pic>
      <p:pic>
        <p:nvPicPr>
          <p:cNvPr id="20486" name="Picture 6" descr="http://t0.gstatic.com/images?q=tbn:ANd9GcS6naKdNPzLQK_vRJQ7qP3tWdzmAPE6fkam3vZyes8g5R8ga6jO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3861048"/>
            <a:ext cx="385192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Klinické vyšetření </a:t>
            </a:r>
            <a:r>
              <a:rPr lang="cs-CZ" b="1" dirty="0">
                <a:solidFill>
                  <a:schemeClr val="bg1"/>
                </a:solidFill>
              </a:rPr>
              <a:t>- ve stoje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rmAutofit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Všímáme si </a:t>
            </a:r>
            <a:r>
              <a:rPr lang="cs-CZ" dirty="0">
                <a:solidFill>
                  <a:srgbClr val="FFC000"/>
                </a:solidFill>
              </a:rPr>
              <a:t>chůze, kulhání, šetření končetiny, sedání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Zhodnocení kinetického řetězce</a:t>
            </a:r>
            <a:r>
              <a:rPr lang="cs-CZ" dirty="0"/>
              <a:t> </a:t>
            </a:r>
            <a:r>
              <a:rPr lang="cs-CZ" dirty="0">
                <a:solidFill>
                  <a:srgbClr val="FFC000"/>
                </a:solidFill>
              </a:rPr>
              <a:t>L </a:t>
            </a:r>
            <a:r>
              <a:rPr lang="cs-CZ" dirty="0" err="1">
                <a:solidFill>
                  <a:srgbClr val="FFC000"/>
                </a:solidFill>
              </a:rPr>
              <a:t>pateř</a:t>
            </a:r>
            <a:r>
              <a:rPr lang="cs-CZ" dirty="0">
                <a:solidFill>
                  <a:srgbClr val="FFC000"/>
                </a:solidFill>
              </a:rPr>
              <a:t> – kyčel – koleno – nohy</a:t>
            </a:r>
          </a:p>
          <a:p>
            <a:r>
              <a:rPr lang="cs-CZ" dirty="0">
                <a:solidFill>
                  <a:schemeClr val="bg1"/>
                </a:solidFill>
              </a:rPr>
              <a:t>Orientační zhodnocení změn v oblasti L </a:t>
            </a:r>
            <a:r>
              <a:rPr lang="cs-CZ" dirty="0" err="1">
                <a:solidFill>
                  <a:schemeClr val="bg1"/>
                </a:solidFill>
              </a:rPr>
              <a:t>pateře</a:t>
            </a:r>
            <a:r>
              <a:rPr lang="cs-CZ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cs-CZ" dirty="0" err="1">
                <a:solidFill>
                  <a:srgbClr val="FFC000"/>
                </a:solidFill>
              </a:rPr>
              <a:t>Hyperlordóza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>
                <a:solidFill>
                  <a:srgbClr val="FFFF00"/>
                </a:solidFill>
              </a:rPr>
              <a:t>(při kontraktuře kyčle)</a:t>
            </a:r>
            <a:endParaRPr lang="cs-CZ" dirty="0">
              <a:solidFill>
                <a:srgbClr val="FFC000"/>
              </a:solidFill>
            </a:endParaRPr>
          </a:p>
          <a:p>
            <a:pPr lvl="1"/>
            <a:r>
              <a:rPr lang="cs-CZ" dirty="0">
                <a:solidFill>
                  <a:srgbClr val="FFC000"/>
                </a:solidFill>
              </a:rPr>
              <a:t>Oploštění lordózy </a:t>
            </a:r>
            <a:r>
              <a:rPr lang="cs-CZ" dirty="0">
                <a:solidFill>
                  <a:srgbClr val="FFFF00"/>
                </a:solidFill>
              </a:rPr>
              <a:t>(při lumbagu či </a:t>
            </a:r>
            <a:r>
              <a:rPr lang="cs-CZ" dirty="0" err="1">
                <a:solidFill>
                  <a:srgbClr val="FFFF00"/>
                </a:solidFill>
              </a:rPr>
              <a:t>chron</a:t>
            </a:r>
            <a:r>
              <a:rPr lang="cs-CZ" dirty="0">
                <a:solidFill>
                  <a:srgbClr val="FFFF00"/>
                </a:solidFill>
              </a:rPr>
              <a:t>. </a:t>
            </a:r>
            <a:r>
              <a:rPr lang="cs-CZ" dirty="0" err="1">
                <a:solidFill>
                  <a:srgbClr val="FFFF00"/>
                </a:solidFill>
              </a:rPr>
              <a:t>lumbalgiích</a:t>
            </a:r>
            <a:r>
              <a:rPr lang="cs-CZ" dirty="0">
                <a:solidFill>
                  <a:srgbClr val="FFFF00"/>
                </a:solidFill>
              </a:rPr>
              <a:t>)</a:t>
            </a:r>
            <a:endParaRPr lang="cs-CZ" dirty="0">
              <a:solidFill>
                <a:srgbClr val="FFC000"/>
              </a:solidFill>
            </a:endParaRPr>
          </a:p>
          <a:p>
            <a:pPr lvl="1"/>
            <a:r>
              <a:rPr lang="cs-CZ" dirty="0">
                <a:solidFill>
                  <a:srgbClr val="FFC000"/>
                </a:solidFill>
              </a:rPr>
              <a:t>Skolióza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Šikmé postavení pánve</a:t>
            </a:r>
          </a:p>
          <a:p>
            <a:pPr lvl="1"/>
            <a:endParaRPr lang="cs-CZ" dirty="0">
              <a:solidFill>
                <a:srgbClr val="FFC000"/>
              </a:solidFill>
            </a:endParaRPr>
          </a:p>
          <a:p>
            <a:pPr lvl="1"/>
            <a:endParaRPr lang="cs-CZ" dirty="0">
              <a:solidFill>
                <a:srgbClr val="FFC000"/>
              </a:solidFill>
            </a:endParaRPr>
          </a:p>
          <a:p>
            <a:pPr lvl="1"/>
            <a:endParaRPr lang="cs-CZ" dirty="0">
              <a:solidFill>
                <a:srgbClr val="FFC000"/>
              </a:solidFill>
            </a:endParaRPr>
          </a:p>
          <a:p>
            <a:pPr lvl="1"/>
            <a:endParaRPr lang="cs-CZ" dirty="0">
              <a:solidFill>
                <a:srgbClr val="FFC000"/>
              </a:solidFill>
            </a:endParaRPr>
          </a:p>
          <a:p>
            <a:pPr lvl="1"/>
            <a:endParaRPr lang="cs-CZ" dirty="0">
              <a:solidFill>
                <a:srgbClr val="FFC000"/>
              </a:solidFill>
            </a:endParaRPr>
          </a:p>
          <a:p>
            <a:pPr lvl="1"/>
            <a:endParaRPr lang="cs-CZ" dirty="0">
              <a:solidFill>
                <a:srgbClr val="FFC000"/>
              </a:solidFill>
            </a:endParaRPr>
          </a:p>
          <a:p>
            <a:pPr lvl="1"/>
            <a:endParaRPr lang="cs-CZ" dirty="0">
              <a:solidFill>
                <a:srgbClr val="FFC000"/>
              </a:solidFill>
            </a:endParaRPr>
          </a:p>
          <a:p>
            <a:pPr lvl="1"/>
            <a:endParaRPr lang="cs-CZ" dirty="0">
              <a:solidFill>
                <a:srgbClr val="FFC000"/>
              </a:solidFill>
            </a:endParaRPr>
          </a:p>
          <a:p>
            <a:pPr lvl="1"/>
            <a:endParaRPr lang="cs-CZ" dirty="0">
              <a:solidFill>
                <a:srgbClr val="FFC000"/>
              </a:solidFill>
            </a:endParaRPr>
          </a:p>
          <a:p>
            <a:pPr lvl="1"/>
            <a:endParaRPr lang="cs-CZ" dirty="0">
              <a:solidFill>
                <a:srgbClr val="FFC000"/>
              </a:solidFill>
            </a:endParaRPr>
          </a:p>
          <a:p>
            <a:pPr lvl="1"/>
            <a:endParaRPr lang="cs-CZ" dirty="0">
              <a:solidFill>
                <a:srgbClr val="FFC000"/>
              </a:solidFill>
            </a:endParaRPr>
          </a:p>
          <a:p>
            <a:pPr lvl="1"/>
            <a:endParaRPr lang="cs-CZ" dirty="0">
              <a:solidFill>
                <a:srgbClr val="FFC000"/>
              </a:solidFill>
            </a:endParaRPr>
          </a:p>
          <a:p>
            <a:pPr lvl="1"/>
            <a:endParaRPr lang="cs-CZ" dirty="0">
              <a:solidFill>
                <a:srgbClr val="FFC000"/>
              </a:solidFill>
            </a:endParaRPr>
          </a:p>
          <a:p>
            <a:pPr lvl="1"/>
            <a:endParaRPr lang="cs-CZ" dirty="0">
              <a:solidFill>
                <a:srgbClr val="FFC000"/>
              </a:solidFill>
            </a:endParaRPr>
          </a:p>
          <a:p>
            <a:pPr lvl="1"/>
            <a:endParaRPr lang="cs-CZ" dirty="0">
              <a:solidFill>
                <a:srgbClr val="FFC000"/>
              </a:solidFill>
            </a:endParaRPr>
          </a:p>
          <a:p>
            <a:pPr lvl="1"/>
            <a:endParaRPr lang="cs-CZ" dirty="0">
              <a:solidFill>
                <a:srgbClr val="FFC000"/>
              </a:solidFill>
            </a:endParaRPr>
          </a:p>
          <a:p>
            <a:pPr lvl="1"/>
            <a:endParaRPr lang="cs-CZ" dirty="0">
              <a:solidFill>
                <a:srgbClr val="FFC000"/>
              </a:solidFill>
            </a:endParaRPr>
          </a:p>
          <a:p>
            <a:pPr lvl="1"/>
            <a:endParaRPr lang="cs-CZ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5184576" cy="1143000"/>
          </a:xfrm>
        </p:spPr>
        <p:txBody>
          <a:bodyPr/>
          <a:lstStyle/>
          <a:p>
            <a:r>
              <a:rPr lang="cs-CZ" dirty="0" err="1">
                <a:solidFill>
                  <a:schemeClr val="bg1"/>
                </a:solidFill>
              </a:rPr>
              <a:t>Trendelenburgův</a:t>
            </a:r>
            <a:r>
              <a:rPr lang="cs-CZ" dirty="0">
                <a:solidFill>
                  <a:schemeClr val="bg1"/>
                </a:solidFill>
              </a:rPr>
              <a:t> test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5580112" cy="5544616"/>
          </a:xfrm>
        </p:spPr>
        <p:txBody>
          <a:bodyPr>
            <a:normAutofit fontScale="85000" lnSpcReduction="10000"/>
          </a:bodyPr>
          <a:lstStyle/>
          <a:p>
            <a:r>
              <a:rPr lang="cs-CZ" dirty="0">
                <a:solidFill>
                  <a:srgbClr val="FFC000"/>
                </a:solidFill>
              </a:rPr>
              <a:t>test stability kyčle a funkce abduktorů (m.</a:t>
            </a:r>
            <a:r>
              <a:rPr lang="cs-CZ" dirty="0" err="1">
                <a:solidFill>
                  <a:srgbClr val="FFC000"/>
                </a:solidFill>
              </a:rPr>
              <a:t>gluteus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 err="1">
                <a:solidFill>
                  <a:srgbClr val="FFC000"/>
                </a:solidFill>
              </a:rPr>
              <a:t>medius</a:t>
            </a:r>
            <a:r>
              <a:rPr lang="cs-CZ" dirty="0">
                <a:solidFill>
                  <a:srgbClr val="FFC000"/>
                </a:solidFill>
              </a:rPr>
              <a:t> a </a:t>
            </a:r>
            <a:r>
              <a:rPr lang="cs-CZ" dirty="0" err="1">
                <a:solidFill>
                  <a:srgbClr val="FFC000"/>
                </a:solidFill>
              </a:rPr>
              <a:t>minimus</a:t>
            </a:r>
            <a:r>
              <a:rPr lang="cs-CZ" dirty="0">
                <a:solidFill>
                  <a:srgbClr val="FFC000"/>
                </a:solidFill>
              </a:rPr>
              <a:t>)</a:t>
            </a:r>
          </a:p>
          <a:p>
            <a:endParaRPr lang="cs-CZ" sz="1100" dirty="0">
              <a:solidFill>
                <a:srgbClr val="FFC000"/>
              </a:solidFill>
            </a:endParaRPr>
          </a:p>
          <a:p>
            <a:r>
              <a:rPr lang="cs-CZ" dirty="0">
                <a:solidFill>
                  <a:srgbClr val="FFC000"/>
                </a:solidFill>
              </a:rPr>
              <a:t>stoj na postižené končetině </a:t>
            </a:r>
          </a:p>
          <a:p>
            <a:endParaRPr lang="cs-CZ" sz="1000" dirty="0">
              <a:solidFill>
                <a:srgbClr val="FFC000"/>
              </a:solidFill>
            </a:endParaRPr>
          </a:p>
          <a:p>
            <a:r>
              <a:rPr lang="cs-CZ" dirty="0" err="1">
                <a:solidFill>
                  <a:srgbClr val="FFC000"/>
                </a:solidFill>
              </a:rPr>
              <a:t>norm</a:t>
            </a:r>
            <a:r>
              <a:rPr lang="cs-CZ" dirty="0">
                <a:solidFill>
                  <a:srgbClr val="FFC000"/>
                </a:solidFill>
              </a:rPr>
              <a:t>. - negativní - udržení horizontálního postavení pánve</a:t>
            </a:r>
          </a:p>
          <a:p>
            <a:endParaRPr lang="cs-CZ" sz="1000" dirty="0">
              <a:solidFill>
                <a:srgbClr val="FFC000"/>
              </a:solidFill>
            </a:endParaRPr>
          </a:p>
          <a:p>
            <a:r>
              <a:rPr lang="cs-CZ" dirty="0" err="1">
                <a:solidFill>
                  <a:srgbClr val="FFC000"/>
                </a:solidFill>
              </a:rPr>
              <a:t>patol</a:t>
            </a:r>
            <a:r>
              <a:rPr lang="cs-CZ" dirty="0">
                <a:solidFill>
                  <a:srgbClr val="FFC000"/>
                </a:solidFill>
              </a:rPr>
              <a:t>. - pozitivní - </a:t>
            </a:r>
            <a:r>
              <a:rPr lang="cs-CZ" dirty="0" err="1">
                <a:solidFill>
                  <a:srgbClr val="FFC000"/>
                </a:solidFill>
              </a:rPr>
              <a:t>Trendelenburgovo</a:t>
            </a:r>
            <a:r>
              <a:rPr lang="cs-CZ" dirty="0">
                <a:solidFill>
                  <a:srgbClr val="FFC000"/>
                </a:solidFill>
              </a:rPr>
              <a:t> znamení – pokles pánve na  postižené straně</a:t>
            </a:r>
          </a:p>
          <a:p>
            <a:endParaRPr lang="cs-CZ" sz="900" dirty="0">
              <a:solidFill>
                <a:srgbClr val="FFC000"/>
              </a:solidFill>
            </a:endParaRPr>
          </a:p>
          <a:p>
            <a:r>
              <a:rPr lang="cs-CZ" dirty="0">
                <a:solidFill>
                  <a:srgbClr val="FFC000"/>
                </a:solidFill>
              </a:rPr>
              <a:t>Příčina: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insuficience abduktorů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vysoká pozice velkého trochanteru</a:t>
            </a:r>
          </a:p>
          <a:p>
            <a:endParaRPr lang="cs-CZ" dirty="0">
              <a:solidFill>
                <a:srgbClr val="FFC000"/>
              </a:solidFill>
            </a:endParaRPr>
          </a:p>
          <a:p>
            <a:endParaRPr lang="cs-CZ" dirty="0">
              <a:solidFill>
                <a:srgbClr val="FFC000"/>
              </a:solidFill>
            </a:endParaRPr>
          </a:p>
        </p:txBody>
      </p:sp>
      <p:pic>
        <p:nvPicPr>
          <p:cNvPr id="1026" name="Picture 2" descr="I:\Kyčel\Trend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260648"/>
            <a:ext cx="2880320" cy="3322336"/>
          </a:xfrm>
          <a:prstGeom prst="rect">
            <a:avLst/>
          </a:prstGeom>
          <a:noFill/>
        </p:spPr>
      </p:pic>
      <p:pic>
        <p:nvPicPr>
          <p:cNvPr id="1027" name="Picture 3" descr="I:\Kyčel\Trend2.png"/>
          <p:cNvPicPr>
            <a:picLocks noChangeAspect="1" noChangeArrowheads="1"/>
          </p:cNvPicPr>
          <p:nvPr/>
        </p:nvPicPr>
        <p:blipFill>
          <a:blip r:embed="rId3" cstate="print"/>
          <a:srcRect b="23452"/>
          <a:stretch>
            <a:fillRect/>
          </a:stretch>
        </p:blipFill>
        <p:spPr bwMode="auto">
          <a:xfrm>
            <a:off x="5546752" y="3861048"/>
            <a:ext cx="3597248" cy="2564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Vleže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88632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Aspexe</a:t>
            </a:r>
            <a:endParaRPr lang="cs-CZ" dirty="0">
              <a:solidFill>
                <a:srgbClr val="FFC000"/>
              </a:solidFill>
            </a:endParaRPr>
          </a:p>
          <a:p>
            <a:pPr lvl="1"/>
            <a:r>
              <a:rPr lang="cs-CZ" dirty="0">
                <a:solidFill>
                  <a:srgbClr val="FFC000"/>
                </a:solidFill>
              </a:rPr>
              <a:t>držení končetiny, kontraktura či ankylóza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změny na kůži, zduření, stav svalstva a výživy, jizvy</a:t>
            </a:r>
          </a:p>
          <a:p>
            <a:r>
              <a:rPr lang="cs-CZ" b="1" dirty="0">
                <a:solidFill>
                  <a:srgbClr val="FF0000"/>
                </a:solidFill>
              </a:rPr>
              <a:t>Palpace</a:t>
            </a:r>
            <a:r>
              <a:rPr lang="cs-CZ" dirty="0">
                <a:solidFill>
                  <a:srgbClr val="FFC000"/>
                </a:solidFill>
              </a:rPr>
              <a:t> 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spina </a:t>
            </a:r>
            <a:r>
              <a:rPr lang="cs-CZ" dirty="0" err="1">
                <a:solidFill>
                  <a:srgbClr val="FFC000"/>
                </a:solidFill>
              </a:rPr>
              <a:t>iliaca</a:t>
            </a:r>
            <a:r>
              <a:rPr lang="cs-CZ" dirty="0">
                <a:solidFill>
                  <a:srgbClr val="FFC000"/>
                </a:solidFill>
              </a:rPr>
              <a:t> ant. sup. a </a:t>
            </a:r>
            <a:r>
              <a:rPr lang="cs-CZ" dirty="0" err="1">
                <a:solidFill>
                  <a:srgbClr val="FFC000"/>
                </a:solidFill>
              </a:rPr>
              <a:t>inf</a:t>
            </a:r>
            <a:r>
              <a:rPr lang="cs-CZ" dirty="0">
                <a:solidFill>
                  <a:srgbClr val="FFC000"/>
                </a:solidFill>
              </a:rPr>
              <a:t>.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ventrální pouzdro, tříslo (pulzace a.</a:t>
            </a:r>
            <a:r>
              <a:rPr lang="cs-CZ" dirty="0" err="1">
                <a:solidFill>
                  <a:srgbClr val="FFC000"/>
                </a:solidFill>
              </a:rPr>
              <a:t>fem</a:t>
            </a:r>
            <a:r>
              <a:rPr lang="cs-CZ" dirty="0">
                <a:solidFill>
                  <a:srgbClr val="FFC000"/>
                </a:solidFill>
              </a:rPr>
              <a:t>., uzliny)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velký trochanter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sedací hrbol, stydká a </a:t>
            </a:r>
            <a:r>
              <a:rPr lang="cs-CZ" dirty="0" err="1">
                <a:solidFill>
                  <a:srgbClr val="FFC000"/>
                </a:solidFill>
              </a:rPr>
              <a:t>gluteální</a:t>
            </a:r>
            <a:r>
              <a:rPr lang="cs-CZ" dirty="0">
                <a:solidFill>
                  <a:srgbClr val="FFC000"/>
                </a:solidFill>
              </a:rPr>
              <a:t> oblast</a:t>
            </a:r>
          </a:p>
          <a:p>
            <a:r>
              <a:rPr lang="cs-CZ" b="1" dirty="0">
                <a:solidFill>
                  <a:srgbClr val="FF0000"/>
                </a:solidFill>
              </a:rPr>
              <a:t>Délka končetiny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relativní zkrat (addukční a flekční postavení či kontraktura, šikmé postavení pánve při skolióze)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relativní prodloužení (abdukční postavení, šikmé postavení pánve při skolióze) 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pravý zkratek</a:t>
            </a:r>
          </a:p>
          <a:p>
            <a:pPr lvl="1"/>
            <a:endParaRPr lang="cs-CZ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4762872" cy="6048672"/>
          </a:xfrm>
        </p:spPr>
        <p:txBody>
          <a:bodyPr>
            <a:normAutofit lnSpcReduction="1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Posouzení pozice velkého trochanteru</a:t>
            </a:r>
          </a:p>
          <a:p>
            <a:pPr lvl="1"/>
            <a:r>
              <a:rPr lang="cs-CZ" dirty="0" err="1">
                <a:solidFill>
                  <a:srgbClr val="FFC000"/>
                </a:solidFill>
              </a:rPr>
              <a:t>Roser</a:t>
            </a:r>
            <a:r>
              <a:rPr lang="cs-CZ" dirty="0">
                <a:solidFill>
                  <a:srgbClr val="FFC000"/>
                </a:solidFill>
              </a:rPr>
              <a:t>-</a:t>
            </a:r>
            <a:r>
              <a:rPr lang="cs-CZ" dirty="0" err="1">
                <a:solidFill>
                  <a:srgbClr val="FFC000"/>
                </a:solidFill>
              </a:rPr>
              <a:t>Nelatonova</a:t>
            </a:r>
            <a:r>
              <a:rPr lang="cs-CZ" dirty="0">
                <a:solidFill>
                  <a:srgbClr val="FFC000"/>
                </a:solidFill>
              </a:rPr>
              <a:t> linie</a:t>
            </a:r>
          </a:p>
          <a:p>
            <a:pPr lvl="2"/>
            <a:r>
              <a:rPr lang="cs-CZ" dirty="0">
                <a:solidFill>
                  <a:schemeClr val="bg1"/>
                </a:solidFill>
              </a:rPr>
              <a:t>VT normálně na spojnici spina </a:t>
            </a:r>
            <a:r>
              <a:rPr lang="cs-CZ" dirty="0" err="1">
                <a:solidFill>
                  <a:schemeClr val="bg1"/>
                </a:solidFill>
              </a:rPr>
              <a:t>iliaca</a:t>
            </a:r>
            <a:r>
              <a:rPr lang="cs-CZ" dirty="0">
                <a:solidFill>
                  <a:schemeClr val="bg1"/>
                </a:solidFill>
              </a:rPr>
              <a:t> ant.sup. a sedacího hrbolu </a:t>
            </a:r>
          </a:p>
          <a:p>
            <a:pPr lvl="1"/>
            <a:r>
              <a:rPr lang="cs-CZ" dirty="0" err="1">
                <a:solidFill>
                  <a:srgbClr val="FFC000"/>
                </a:solidFill>
              </a:rPr>
              <a:t>Bryantův</a:t>
            </a:r>
            <a:r>
              <a:rPr lang="cs-CZ" dirty="0">
                <a:solidFill>
                  <a:srgbClr val="FFC000"/>
                </a:solidFill>
              </a:rPr>
              <a:t> trojúhelník</a:t>
            </a:r>
          </a:p>
          <a:p>
            <a:pPr lvl="2"/>
            <a:r>
              <a:rPr lang="cs-CZ" dirty="0">
                <a:solidFill>
                  <a:schemeClr val="bg1"/>
                </a:solidFill>
              </a:rPr>
              <a:t>prodloužení osy femuru</a:t>
            </a:r>
          </a:p>
          <a:p>
            <a:pPr lvl="2"/>
            <a:r>
              <a:rPr lang="cs-CZ" dirty="0">
                <a:solidFill>
                  <a:schemeClr val="bg1"/>
                </a:solidFill>
              </a:rPr>
              <a:t>kolmice na ni ze spina </a:t>
            </a:r>
            <a:r>
              <a:rPr lang="cs-CZ" dirty="0" err="1">
                <a:solidFill>
                  <a:schemeClr val="bg1"/>
                </a:solidFill>
              </a:rPr>
              <a:t>iliaca</a:t>
            </a:r>
            <a:r>
              <a:rPr lang="cs-CZ" dirty="0">
                <a:solidFill>
                  <a:schemeClr val="bg1"/>
                </a:solidFill>
              </a:rPr>
              <a:t> ant.sup.</a:t>
            </a:r>
          </a:p>
          <a:p>
            <a:pPr lvl="2"/>
            <a:r>
              <a:rPr lang="cs-CZ" dirty="0">
                <a:solidFill>
                  <a:schemeClr val="bg1"/>
                </a:solidFill>
              </a:rPr>
              <a:t>spojnice spina </a:t>
            </a:r>
            <a:r>
              <a:rPr lang="cs-CZ" dirty="0" err="1">
                <a:solidFill>
                  <a:schemeClr val="bg1"/>
                </a:solidFill>
              </a:rPr>
              <a:t>iliaca</a:t>
            </a:r>
            <a:r>
              <a:rPr lang="cs-CZ" dirty="0">
                <a:solidFill>
                  <a:schemeClr val="bg1"/>
                </a:solidFill>
              </a:rPr>
              <a:t> ant.sup. s vrcholem VT </a:t>
            </a:r>
          </a:p>
          <a:p>
            <a:pPr lvl="2">
              <a:buNone/>
            </a:pPr>
            <a:r>
              <a:rPr lang="cs-CZ" dirty="0">
                <a:solidFill>
                  <a:schemeClr val="bg1"/>
                </a:solidFill>
              </a:rPr>
              <a:t>	</a:t>
            </a:r>
            <a:r>
              <a:rPr lang="cs-CZ" dirty="0">
                <a:solidFill>
                  <a:srgbClr val="FFC000"/>
                </a:solidFill>
              </a:rPr>
              <a:t>→ tvoří rovnoramenný trojúhelník</a:t>
            </a:r>
          </a:p>
        </p:txBody>
      </p:sp>
      <p:pic>
        <p:nvPicPr>
          <p:cNvPr id="2050" name="Picture 2" descr="I:\Kyčel\nelatons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484784"/>
            <a:ext cx="2520280" cy="1778598"/>
          </a:xfrm>
          <a:prstGeom prst="rect">
            <a:avLst/>
          </a:prstGeom>
          <a:noFill/>
        </p:spPr>
      </p:pic>
      <p:pic>
        <p:nvPicPr>
          <p:cNvPr id="2052" name="Picture 4" descr="I:\Kyčel\bryan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861048"/>
            <a:ext cx="2448272" cy="17541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04664"/>
            <a:ext cx="5004048" cy="6048672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Vyšetření hybnosti kyčelního kloubu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aktivně i pasivně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při vyšetření hybnosti </a:t>
            </a:r>
          </a:p>
          <a:p>
            <a:pPr lvl="2"/>
            <a:r>
              <a:rPr lang="cs-CZ" dirty="0">
                <a:solidFill>
                  <a:srgbClr val="FFC000"/>
                </a:solidFill>
              </a:rPr>
              <a:t>fixace pánve </a:t>
            </a:r>
          </a:p>
          <a:p>
            <a:pPr lvl="2"/>
            <a:r>
              <a:rPr lang="cs-CZ" dirty="0" err="1">
                <a:solidFill>
                  <a:srgbClr val="FFC000"/>
                </a:solidFill>
              </a:rPr>
              <a:t>event</a:t>
            </a:r>
            <a:r>
              <a:rPr lang="cs-CZ" dirty="0">
                <a:solidFill>
                  <a:srgbClr val="FFC000"/>
                </a:solidFill>
              </a:rPr>
              <a:t>. flexe v druhé kyčli a vyrovnání bederní </a:t>
            </a:r>
            <a:r>
              <a:rPr lang="cs-CZ" dirty="0" err="1">
                <a:solidFill>
                  <a:srgbClr val="FFC000"/>
                </a:solidFill>
              </a:rPr>
              <a:t>hyperlordózy</a:t>
            </a:r>
            <a:endParaRPr lang="cs-CZ" dirty="0">
              <a:solidFill>
                <a:srgbClr val="FFC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788024" y="2060848"/>
            <a:ext cx="2448272" cy="2062103"/>
          </a:xfrm>
          <a:prstGeom prst="rect">
            <a:avLst/>
          </a:prstGeom>
          <a:noFill/>
          <a:ln cap="sq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S:  extenze - 0 - flexe</a:t>
            </a:r>
          </a:p>
          <a:p>
            <a:r>
              <a:rPr lang="cs-CZ" sz="1600" b="1" dirty="0">
                <a:solidFill>
                  <a:schemeClr val="bg1"/>
                </a:solidFill>
              </a:rPr>
              <a:t>               15 - 0 - 140</a:t>
            </a:r>
          </a:p>
          <a:p>
            <a:r>
              <a:rPr lang="cs-CZ" sz="1600" b="1" dirty="0">
                <a:solidFill>
                  <a:schemeClr val="bg1"/>
                </a:solidFill>
              </a:rPr>
              <a:t>F: abdukce - 0 - addukce</a:t>
            </a:r>
          </a:p>
          <a:p>
            <a:r>
              <a:rPr lang="cs-CZ" sz="1600" b="1" dirty="0">
                <a:solidFill>
                  <a:schemeClr val="bg1"/>
                </a:solidFill>
              </a:rPr>
              <a:t>               60 - 0 - 40</a:t>
            </a:r>
          </a:p>
          <a:p>
            <a:r>
              <a:rPr lang="cs-CZ" sz="1600" b="1" dirty="0">
                <a:solidFill>
                  <a:schemeClr val="bg1"/>
                </a:solidFill>
              </a:rPr>
              <a:t>T: abdukce - 0 - addukce</a:t>
            </a:r>
          </a:p>
          <a:p>
            <a:r>
              <a:rPr lang="cs-CZ" sz="1600" b="1" dirty="0">
                <a:solidFill>
                  <a:schemeClr val="bg1"/>
                </a:solidFill>
              </a:rPr>
              <a:t>               80 - 0 - 30</a:t>
            </a:r>
          </a:p>
          <a:p>
            <a:r>
              <a:rPr lang="cs-CZ" sz="1600" b="1" dirty="0">
                <a:solidFill>
                  <a:schemeClr val="bg1"/>
                </a:solidFill>
              </a:rPr>
              <a:t>R:           ZR - 0 - VR</a:t>
            </a:r>
          </a:p>
          <a:p>
            <a:r>
              <a:rPr lang="cs-CZ" sz="1600" b="1" dirty="0">
                <a:solidFill>
                  <a:schemeClr val="bg1"/>
                </a:solidFill>
              </a:rPr>
              <a:t>               50 - 0 - 40</a:t>
            </a:r>
          </a:p>
        </p:txBody>
      </p:sp>
      <p:pic>
        <p:nvPicPr>
          <p:cNvPr id="5" name="Picture 3" descr="H:\Výuka\Nová složka\kyčel2.jpg"/>
          <p:cNvPicPr>
            <a:picLocks noChangeAspect="1" noChangeArrowheads="1"/>
          </p:cNvPicPr>
          <p:nvPr/>
        </p:nvPicPr>
        <p:blipFill>
          <a:blip r:embed="rId2" cstate="print"/>
          <a:srcRect r="74274"/>
          <a:stretch>
            <a:fillRect/>
          </a:stretch>
        </p:blipFill>
        <p:spPr bwMode="auto">
          <a:xfrm>
            <a:off x="179512" y="4221088"/>
            <a:ext cx="1904212" cy="2448272"/>
          </a:xfrm>
          <a:prstGeom prst="rect">
            <a:avLst/>
          </a:prstGeom>
          <a:noFill/>
        </p:spPr>
      </p:pic>
      <p:pic>
        <p:nvPicPr>
          <p:cNvPr id="6" name="Picture 5" descr="H:\Výuka\Nová složka\kyčel4.jpg"/>
          <p:cNvPicPr>
            <a:picLocks noChangeAspect="1" noChangeArrowheads="1"/>
          </p:cNvPicPr>
          <p:nvPr/>
        </p:nvPicPr>
        <p:blipFill>
          <a:blip r:embed="rId3" cstate="print"/>
          <a:srcRect l="46135"/>
          <a:stretch>
            <a:fillRect/>
          </a:stretch>
        </p:blipFill>
        <p:spPr bwMode="auto">
          <a:xfrm>
            <a:off x="2051720" y="4221088"/>
            <a:ext cx="2123416" cy="2448272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1475656" y="5373216"/>
            <a:ext cx="936104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Picture 3" descr="H:\Výuka\Nová složka\kyčel2.jpg"/>
          <p:cNvPicPr>
            <a:picLocks noChangeAspect="1" noChangeArrowheads="1"/>
          </p:cNvPicPr>
          <p:nvPr/>
        </p:nvPicPr>
        <p:blipFill>
          <a:blip r:embed="rId2" cstate="print"/>
          <a:srcRect l="20827" r="43646"/>
          <a:stretch>
            <a:fillRect/>
          </a:stretch>
        </p:blipFill>
        <p:spPr bwMode="auto">
          <a:xfrm>
            <a:off x="6732240" y="4221088"/>
            <a:ext cx="2232248" cy="2448272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6732240" y="4437112"/>
            <a:ext cx="86409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1" name="Picture 4" descr="H:\Výuka\Nová složka\kyčel3.jpg"/>
          <p:cNvPicPr>
            <a:picLocks noChangeAspect="1" noChangeArrowheads="1"/>
          </p:cNvPicPr>
          <p:nvPr/>
        </p:nvPicPr>
        <p:blipFill>
          <a:blip r:embed="rId4" cstate="print"/>
          <a:srcRect r="60000" b="27908"/>
          <a:stretch>
            <a:fillRect/>
          </a:stretch>
        </p:blipFill>
        <p:spPr bwMode="auto">
          <a:xfrm>
            <a:off x="4211960" y="4221088"/>
            <a:ext cx="2456778" cy="2448272"/>
          </a:xfrm>
          <a:prstGeom prst="rect">
            <a:avLst/>
          </a:prstGeom>
          <a:noFill/>
        </p:spPr>
      </p:pic>
      <p:pic>
        <p:nvPicPr>
          <p:cNvPr id="12" name="Picture 5" descr="H:\Výuka\Nová složka\kyčel4.jpg"/>
          <p:cNvPicPr>
            <a:picLocks noChangeAspect="1" noChangeArrowheads="1"/>
          </p:cNvPicPr>
          <p:nvPr/>
        </p:nvPicPr>
        <p:blipFill>
          <a:blip r:embed="rId3" cstate="print"/>
          <a:srcRect r="53865"/>
          <a:stretch>
            <a:fillRect/>
          </a:stretch>
        </p:blipFill>
        <p:spPr bwMode="auto">
          <a:xfrm>
            <a:off x="7466722" y="2060848"/>
            <a:ext cx="1497766" cy="2016224"/>
          </a:xfrm>
          <a:prstGeom prst="rect">
            <a:avLst/>
          </a:prstGeom>
          <a:noFill/>
        </p:spPr>
      </p:pic>
      <p:pic>
        <p:nvPicPr>
          <p:cNvPr id="13" name="Picture 3" descr="H:\Výuka\Nová složka\kyčel2.jpg"/>
          <p:cNvPicPr>
            <a:picLocks noChangeAspect="1" noChangeArrowheads="1"/>
          </p:cNvPicPr>
          <p:nvPr/>
        </p:nvPicPr>
        <p:blipFill>
          <a:blip r:embed="rId2" cstate="print"/>
          <a:srcRect l="61254"/>
          <a:stretch>
            <a:fillRect/>
          </a:stretch>
        </p:blipFill>
        <p:spPr bwMode="auto">
          <a:xfrm>
            <a:off x="5580112" y="188640"/>
            <a:ext cx="2014972" cy="1720134"/>
          </a:xfrm>
          <a:prstGeom prst="rect">
            <a:avLst/>
          </a:prstGeom>
          <a:noFill/>
        </p:spPr>
      </p:pic>
      <p:pic>
        <p:nvPicPr>
          <p:cNvPr id="14" name="Picture 5" descr="H:\Výuka\Nová složka\kyčel4.jpg"/>
          <p:cNvPicPr>
            <a:picLocks noChangeAspect="1" noChangeArrowheads="1"/>
          </p:cNvPicPr>
          <p:nvPr/>
        </p:nvPicPr>
        <p:blipFill>
          <a:blip r:embed="rId3" cstate="print"/>
          <a:srcRect r="55639"/>
          <a:stretch>
            <a:fillRect/>
          </a:stretch>
        </p:blipFill>
        <p:spPr bwMode="auto">
          <a:xfrm>
            <a:off x="7740352" y="188640"/>
            <a:ext cx="1224136" cy="17137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Posouzení kontraktury kyčelního kloubu</a:t>
            </a:r>
          </a:p>
          <a:p>
            <a:pPr lvl="1"/>
            <a:r>
              <a:rPr lang="cs-CZ" dirty="0" err="1">
                <a:solidFill>
                  <a:srgbClr val="FFC000"/>
                </a:solidFill>
              </a:rPr>
              <a:t>antalgické</a:t>
            </a:r>
            <a:r>
              <a:rPr lang="cs-CZ" dirty="0">
                <a:solidFill>
                  <a:srgbClr val="FFC000"/>
                </a:solidFill>
              </a:rPr>
              <a:t> postavení (</a:t>
            </a:r>
            <a:r>
              <a:rPr lang="cs-CZ" dirty="0" err="1">
                <a:solidFill>
                  <a:srgbClr val="FFC000"/>
                </a:solidFill>
              </a:rPr>
              <a:t>semiflexe</a:t>
            </a:r>
            <a:r>
              <a:rPr lang="cs-CZ" dirty="0">
                <a:solidFill>
                  <a:srgbClr val="FFC000"/>
                </a:solidFill>
              </a:rPr>
              <a:t>)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typická kontraktura u DMO (addukce, flexe, vnitřní rotace) – m.</a:t>
            </a:r>
            <a:r>
              <a:rPr lang="cs-CZ" dirty="0" err="1">
                <a:solidFill>
                  <a:srgbClr val="FFC000"/>
                </a:solidFill>
              </a:rPr>
              <a:t>illiopsoas</a:t>
            </a:r>
            <a:r>
              <a:rPr lang="cs-CZ" dirty="0">
                <a:solidFill>
                  <a:srgbClr val="FFC000"/>
                </a:solidFill>
              </a:rPr>
              <a:t>, adduktory, m.</a:t>
            </a:r>
            <a:r>
              <a:rPr lang="cs-CZ" dirty="0" err="1">
                <a:solidFill>
                  <a:srgbClr val="FFC000"/>
                </a:solidFill>
              </a:rPr>
              <a:t>rectus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 err="1">
                <a:solidFill>
                  <a:srgbClr val="FFC000"/>
                </a:solidFill>
              </a:rPr>
              <a:t>fem</a:t>
            </a:r>
            <a:r>
              <a:rPr lang="cs-CZ" dirty="0">
                <a:solidFill>
                  <a:srgbClr val="FFC000"/>
                </a:solidFill>
              </a:rPr>
              <a:t>.</a:t>
            </a:r>
          </a:p>
          <a:p>
            <a:pPr lvl="1"/>
            <a:r>
              <a:rPr lang="cs-CZ" b="1" dirty="0">
                <a:solidFill>
                  <a:schemeClr val="bg1"/>
                </a:solidFill>
              </a:rPr>
              <a:t>Thomasův test </a:t>
            </a:r>
            <a:endParaRPr lang="cs-CZ" b="1" dirty="0">
              <a:solidFill>
                <a:srgbClr val="FFC000"/>
              </a:solidFill>
            </a:endParaRPr>
          </a:p>
          <a:p>
            <a:pPr lvl="2"/>
            <a:r>
              <a:rPr lang="cs-CZ" dirty="0">
                <a:solidFill>
                  <a:srgbClr val="FFC000"/>
                </a:solidFill>
              </a:rPr>
              <a:t>Maximální flexe druhostranné kyčle – vyrovnání kompenzační </a:t>
            </a:r>
            <a:r>
              <a:rPr lang="cs-CZ" dirty="0" err="1">
                <a:solidFill>
                  <a:srgbClr val="FFC000"/>
                </a:solidFill>
              </a:rPr>
              <a:t>hyperlordózy</a:t>
            </a:r>
            <a:endParaRPr lang="cs-CZ" dirty="0">
              <a:solidFill>
                <a:srgbClr val="FFC000"/>
              </a:solidFill>
            </a:endParaRPr>
          </a:p>
          <a:p>
            <a:pPr lvl="2"/>
            <a:r>
              <a:rPr lang="cs-CZ" dirty="0">
                <a:solidFill>
                  <a:srgbClr val="FFC000"/>
                </a:solidFill>
              </a:rPr>
              <a:t>odhalení příp. skryté flekční kontraktury (stehno se zvedá do flexe v kyčli)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3074" name="Picture 2" descr="I:\Kyčel\thomas.jpg"/>
          <p:cNvPicPr>
            <a:picLocks noChangeAspect="1" noChangeArrowheads="1"/>
          </p:cNvPicPr>
          <p:nvPr/>
        </p:nvPicPr>
        <p:blipFill>
          <a:blip r:embed="rId2" cstate="print"/>
          <a:srcRect t="44387"/>
          <a:stretch>
            <a:fillRect/>
          </a:stretch>
        </p:blipFill>
        <p:spPr bwMode="auto">
          <a:xfrm>
            <a:off x="755576" y="4509120"/>
            <a:ext cx="3456384" cy="2151817"/>
          </a:xfrm>
          <a:prstGeom prst="rect">
            <a:avLst/>
          </a:prstGeom>
          <a:noFill/>
        </p:spPr>
      </p:pic>
      <p:pic>
        <p:nvPicPr>
          <p:cNvPr id="3075" name="Picture 3" descr="I:\Kyčel\thomas.jpg"/>
          <p:cNvPicPr>
            <a:picLocks noChangeAspect="1" noChangeArrowheads="1"/>
          </p:cNvPicPr>
          <p:nvPr/>
        </p:nvPicPr>
        <p:blipFill>
          <a:blip r:embed="rId2" cstate="print"/>
          <a:srcRect b="56341"/>
          <a:stretch>
            <a:fillRect/>
          </a:stretch>
        </p:blipFill>
        <p:spPr bwMode="auto">
          <a:xfrm>
            <a:off x="4355976" y="4509121"/>
            <a:ext cx="4419985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04656"/>
          </a:xfrm>
        </p:spPr>
        <p:txBody>
          <a:bodyPr/>
          <a:lstStyle/>
          <a:p>
            <a:pPr lvl="1"/>
            <a:r>
              <a:rPr lang="cs-CZ" b="1" dirty="0" err="1">
                <a:solidFill>
                  <a:schemeClr val="bg1"/>
                </a:solidFill>
              </a:rPr>
              <a:t>Duncan</a:t>
            </a:r>
            <a:r>
              <a:rPr lang="cs-CZ" b="1" dirty="0">
                <a:solidFill>
                  <a:schemeClr val="bg1"/>
                </a:solidFill>
              </a:rPr>
              <a:t>-Ely test:</a:t>
            </a:r>
          </a:p>
          <a:p>
            <a:pPr lvl="2"/>
            <a:r>
              <a:rPr lang="cs-CZ" b="1" dirty="0">
                <a:solidFill>
                  <a:srgbClr val="FFC000"/>
                </a:solidFill>
              </a:rPr>
              <a:t>Odhalení skryté kontraktury m.</a:t>
            </a:r>
            <a:r>
              <a:rPr lang="cs-CZ" b="1" dirty="0" err="1">
                <a:solidFill>
                  <a:srgbClr val="FFC000"/>
                </a:solidFill>
              </a:rPr>
              <a:t>rectus</a:t>
            </a:r>
            <a:r>
              <a:rPr lang="cs-CZ" b="1" dirty="0">
                <a:solidFill>
                  <a:srgbClr val="FFC000"/>
                </a:solidFill>
              </a:rPr>
              <a:t> </a:t>
            </a:r>
            <a:r>
              <a:rPr lang="cs-CZ" b="1" dirty="0" err="1">
                <a:solidFill>
                  <a:srgbClr val="FFC000"/>
                </a:solidFill>
              </a:rPr>
              <a:t>femoris</a:t>
            </a:r>
            <a:endParaRPr lang="cs-CZ" b="1" dirty="0">
              <a:solidFill>
                <a:srgbClr val="FFC000"/>
              </a:solidFill>
            </a:endParaRPr>
          </a:p>
          <a:p>
            <a:pPr lvl="2"/>
            <a:r>
              <a:rPr lang="cs-CZ" b="1" dirty="0">
                <a:solidFill>
                  <a:srgbClr val="FFC000"/>
                </a:solidFill>
              </a:rPr>
              <a:t>V leže na břiše – flexe v koleni</a:t>
            </a:r>
          </a:p>
          <a:p>
            <a:pPr lvl="2"/>
            <a:r>
              <a:rPr lang="cs-CZ" b="1" dirty="0">
                <a:solidFill>
                  <a:srgbClr val="FFC000"/>
                </a:solidFill>
              </a:rPr>
              <a:t>Pozitivita pokud při dotažení zvedání pánve</a:t>
            </a:r>
          </a:p>
        </p:txBody>
      </p:sp>
      <p:pic>
        <p:nvPicPr>
          <p:cNvPr id="33796" name="Picture 4" descr="http://flipflashpages.uniflip.com/2/34834/92242/pub/html/index171.jpe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63032" b="10086"/>
          <a:stretch>
            <a:fillRect/>
          </a:stretch>
        </p:blipFill>
        <p:spPr bwMode="auto">
          <a:xfrm>
            <a:off x="251520" y="2780928"/>
            <a:ext cx="8571832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6"/>
            <a:ext cx="8640960" cy="5805264"/>
          </a:xfrm>
        </p:spPr>
        <p:txBody>
          <a:bodyPr>
            <a:normAutofit lnSpcReduction="1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RTG </a:t>
            </a:r>
          </a:p>
          <a:p>
            <a:pPr lvl="1"/>
            <a:r>
              <a:rPr lang="cs-CZ" dirty="0" err="1">
                <a:solidFill>
                  <a:schemeClr val="bg1"/>
                </a:solidFill>
              </a:rPr>
              <a:t>ap</a:t>
            </a:r>
            <a:endParaRPr lang="cs-CZ" dirty="0">
              <a:solidFill>
                <a:schemeClr val="bg1"/>
              </a:solidFill>
            </a:endParaRPr>
          </a:p>
          <a:p>
            <a:pPr lvl="1"/>
            <a:r>
              <a:rPr lang="cs-CZ" dirty="0" err="1">
                <a:solidFill>
                  <a:schemeClr val="bg1"/>
                </a:solidFill>
              </a:rPr>
              <a:t>event</a:t>
            </a:r>
            <a:r>
              <a:rPr lang="cs-CZ" dirty="0">
                <a:solidFill>
                  <a:schemeClr val="bg1"/>
                </a:solidFill>
              </a:rPr>
              <a:t>. axiální projekce, </a:t>
            </a:r>
            <a:r>
              <a:rPr lang="cs-CZ" dirty="0" err="1">
                <a:solidFill>
                  <a:schemeClr val="bg1"/>
                </a:solidFill>
              </a:rPr>
              <a:t>Lauensteinova</a:t>
            </a:r>
            <a:r>
              <a:rPr lang="cs-CZ" dirty="0">
                <a:solidFill>
                  <a:schemeClr val="bg1"/>
                </a:solidFill>
              </a:rPr>
              <a:t> projekce či RTG v žabí pozici</a:t>
            </a:r>
          </a:p>
          <a:p>
            <a:pPr lvl="1"/>
            <a:endParaRPr lang="cs-CZ" dirty="0">
              <a:solidFill>
                <a:schemeClr val="bg1"/>
              </a:solidFill>
            </a:endParaRPr>
          </a:p>
          <a:p>
            <a:pPr lvl="1"/>
            <a:endParaRPr lang="cs-CZ" dirty="0">
              <a:solidFill>
                <a:schemeClr val="bg1"/>
              </a:solidFill>
            </a:endParaRPr>
          </a:p>
          <a:p>
            <a:pPr lvl="1"/>
            <a:endParaRPr lang="cs-CZ" dirty="0">
              <a:solidFill>
                <a:schemeClr val="bg1"/>
              </a:solidFill>
            </a:endParaRPr>
          </a:p>
          <a:p>
            <a:r>
              <a:rPr lang="cs-CZ" b="1" dirty="0" err="1">
                <a:solidFill>
                  <a:schemeClr val="bg1"/>
                </a:solidFill>
              </a:rPr>
              <a:t>Sono</a:t>
            </a:r>
            <a:r>
              <a:rPr lang="cs-CZ" dirty="0">
                <a:solidFill>
                  <a:schemeClr val="bg1"/>
                </a:solidFill>
              </a:rPr>
              <a:t> (dětské kyčle, výpotek, troch.bursitis)</a:t>
            </a:r>
          </a:p>
          <a:p>
            <a:r>
              <a:rPr lang="cs-CZ" b="1" dirty="0" err="1">
                <a:solidFill>
                  <a:schemeClr val="bg1"/>
                </a:solidFill>
              </a:rPr>
              <a:t>Artrografie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(dětské kyčle)</a:t>
            </a:r>
          </a:p>
          <a:p>
            <a:r>
              <a:rPr lang="cs-CZ" b="1" dirty="0">
                <a:solidFill>
                  <a:schemeClr val="bg1"/>
                </a:solidFill>
              </a:rPr>
              <a:t>CT a MRI</a:t>
            </a:r>
          </a:p>
          <a:p>
            <a:r>
              <a:rPr lang="cs-CZ" b="1" dirty="0">
                <a:solidFill>
                  <a:schemeClr val="bg1"/>
                </a:solidFill>
              </a:rPr>
              <a:t>Scintigrafie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099" name="Picture 3" descr="I:\Kyčel\frog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2852936"/>
            <a:ext cx="1872208" cy="1372587"/>
          </a:xfrm>
          <a:prstGeom prst="rect">
            <a:avLst/>
          </a:prstGeom>
          <a:noFill/>
        </p:spPr>
      </p:pic>
      <p:pic>
        <p:nvPicPr>
          <p:cNvPr id="4100" name="Picture 4" descr="I:\Kyčel\frog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852936"/>
            <a:ext cx="2376264" cy="13669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Nejčastější patologie - 1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400600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Onemocnění dětského kyčelního kloubu a stavy po těchto chorobách: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VDKK (vývojová dysplazie kyčelního kloubu)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CLP (</a:t>
            </a:r>
            <a:r>
              <a:rPr lang="cs-CZ" dirty="0" err="1">
                <a:solidFill>
                  <a:srgbClr val="FFC000"/>
                </a:solidFill>
              </a:rPr>
              <a:t>Calve</a:t>
            </a:r>
            <a:r>
              <a:rPr lang="cs-CZ" dirty="0">
                <a:solidFill>
                  <a:srgbClr val="FFC000"/>
                </a:solidFill>
              </a:rPr>
              <a:t>-</a:t>
            </a:r>
            <a:r>
              <a:rPr lang="cs-CZ" dirty="0" err="1">
                <a:solidFill>
                  <a:srgbClr val="FFC000"/>
                </a:solidFill>
              </a:rPr>
              <a:t>Legg</a:t>
            </a:r>
            <a:r>
              <a:rPr lang="cs-CZ" dirty="0">
                <a:solidFill>
                  <a:srgbClr val="FFC000"/>
                </a:solidFill>
              </a:rPr>
              <a:t>-</a:t>
            </a:r>
            <a:r>
              <a:rPr lang="cs-CZ" dirty="0" err="1">
                <a:solidFill>
                  <a:srgbClr val="FFC000"/>
                </a:solidFill>
              </a:rPr>
              <a:t>Perthesova</a:t>
            </a:r>
            <a:r>
              <a:rPr lang="cs-CZ" dirty="0">
                <a:solidFill>
                  <a:srgbClr val="FFC000"/>
                </a:solidFill>
              </a:rPr>
              <a:t> choroba, </a:t>
            </a:r>
            <a:r>
              <a:rPr lang="cs-CZ" dirty="0" err="1">
                <a:solidFill>
                  <a:srgbClr val="FFC000"/>
                </a:solidFill>
              </a:rPr>
              <a:t>M</a:t>
            </a:r>
            <a:r>
              <a:rPr lang="cs-CZ" dirty="0">
                <a:solidFill>
                  <a:srgbClr val="FFC000"/>
                </a:solidFill>
              </a:rPr>
              <a:t>.</a:t>
            </a:r>
            <a:r>
              <a:rPr lang="cs-CZ" dirty="0" err="1">
                <a:solidFill>
                  <a:srgbClr val="FFC000"/>
                </a:solidFill>
              </a:rPr>
              <a:t>Perthes</a:t>
            </a:r>
            <a:r>
              <a:rPr lang="cs-CZ" dirty="0">
                <a:solidFill>
                  <a:srgbClr val="FFC000"/>
                </a:solidFill>
              </a:rPr>
              <a:t>)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CVA (</a:t>
            </a:r>
            <a:r>
              <a:rPr lang="cs-CZ" dirty="0" err="1">
                <a:solidFill>
                  <a:srgbClr val="FFC000"/>
                </a:solidFill>
              </a:rPr>
              <a:t>coxa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 err="1">
                <a:solidFill>
                  <a:srgbClr val="FFC000"/>
                </a:solidFill>
              </a:rPr>
              <a:t>vara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 err="1">
                <a:solidFill>
                  <a:srgbClr val="FFC000"/>
                </a:solidFill>
              </a:rPr>
              <a:t>adolescentium</a:t>
            </a:r>
            <a:r>
              <a:rPr lang="cs-CZ" dirty="0">
                <a:solidFill>
                  <a:srgbClr val="FFC000"/>
                </a:solidFill>
              </a:rPr>
              <a:t>)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Novorozenecká koxitida </a:t>
            </a:r>
            <a:r>
              <a:rPr lang="cs-CZ" dirty="0">
                <a:solidFill>
                  <a:srgbClr val="FF0000"/>
                </a:solidFill>
              </a:rPr>
              <a:t>(viz. infekce)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Spastická kyčel u DMO</a:t>
            </a:r>
          </a:p>
          <a:p>
            <a:r>
              <a:rPr lang="cs-CZ" b="1" dirty="0">
                <a:solidFill>
                  <a:schemeClr val="bg1"/>
                </a:solidFill>
              </a:rPr>
              <a:t>Onemocnění dospělé kyčle: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Koxartróza </a:t>
            </a:r>
            <a:r>
              <a:rPr lang="cs-CZ" dirty="0">
                <a:solidFill>
                  <a:srgbClr val="FF0000"/>
                </a:solidFill>
              </a:rPr>
              <a:t>(viz. artróza)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idiopatická nekróza hlavice kosti stehenní </a:t>
            </a:r>
          </a:p>
          <a:p>
            <a:pPr lvl="1"/>
            <a:r>
              <a:rPr lang="cs-CZ" dirty="0" err="1">
                <a:solidFill>
                  <a:srgbClr val="FFC000"/>
                </a:solidFill>
              </a:rPr>
              <a:t>femoroacetabulární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 err="1">
                <a:solidFill>
                  <a:srgbClr val="FFC000"/>
                </a:solidFill>
              </a:rPr>
              <a:t>impingement</a:t>
            </a:r>
            <a:endParaRPr lang="cs-CZ" dirty="0">
              <a:solidFill>
                <a:srgbClr val="FFC000"/>
              </a:solidFill>
            </a:endParaRPr>
          </a:p>
          <a:p>
            <a:pPr lvl="1"/>
            <a:r>
              <a:rPr lang="cs-CZ" dirty="0">
                <a:solidFill>
                  <a:srgbClr val="FFC000"/>
                </a:solidFill>
              </a:rPr>
              <a:t>Purulentní koxitida </a:t>
            </a:r>
            <a:r>
              <a:rPr lang="cs-CZ" dirty="0">
                <a:solidFill>
                  <a:srgbClr val="FF0000"/>
                </a:solidFill>
              </a:rPr>
              <a:t>(viz. infekce)</a:t>
            </a:r>
          </a:p>
          <a:p>
            <a:r>
              <a:rPr lang="cs-CZ" b="1" dirty="0">
                <a:solidFill>
                  <a:schemeClr val="bg1"/>
                </a:solidFill>
              </a:rPr>
              <a:t>Traumata a </a:t>
            </a:r>
            <a:r>
              <a:rPr lang="cs-CZ" b="1" dirty="0" err="1">
                <a:solidFill>
                  <a:schemeClr val="bg1"/>
                </a:solidFill>
              </a:rPr>
              <a:t>potraumatické</a:t>
            </a:r>
            <a:r>
              <a:rPr lang="cs-CZ" b="1" dirty="0">
                <a:solidFill>
                  <a:schemeClr val="bg1"/>
                </a:solidFill>
              </a:rPr>
              <a:t> stavy </a:t>
            </a:r>
            <a:r>
              <a:rPr lang="cs-CZ" dirty="0">
                <a:solidFill>
                  <a:srgbClr val="FFC000"/>
                </a:solidFill>
              </a:rPr>
              <a:t>(např. pakloub. krčku) – </a:t>
            </a:r>
            <a:r>
              <a:rPr lang="cs-CZ" sz="2800" dirty="0">
                <a:solidFill>
                  <a:srgbClr val="FF0000"/>
                </a:solidFill>
              </a:rPr>
              <a:t>(viz.traumatologie)</a:t>
            </a:r>
          </a:p>
          <a:p>
            <a:r>
              <a:rPr lang="cs-CZ" b="1" dirty="0">
                <a:solidFill>
                  <a:schemeClr val="bg1"/>
                </a:solidFill>
              </a:rPr>
              <a:t>Tumory skeletu pánve a </a:t>
            </a:r>
            <a:r>
              <a:rPr lang="cs-CZ" b="1" dirty="0" err="1">
                <a:solidFill>
                  <a:schemeClr val="bg1"/>
                </a:solidFill>
              </a:rPr>
              <a:t>proxim.fem</a:t>
            </a:r>
            <a:r>
              <a:rPr lang="cs-CZ" b="1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4427984" y="1052736"/>
            <a:ext cx="4500000" cy="54726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Anatomie</a:t>
            </a:r>
            <a:r>
              <a:rPr lang="cs-CZ" b="1" dirty="0">
                <a:solidFill>
                  <a:schemeClr val="bg1"/>
                </a:solidFill>
              </a:rPr>
              <a:t> - skelet</a:t>
            </a:r>
          </a:p>
        </p:txBody>
      </p:sp>
      <p:pic>
        <p:nvPicPr>
          <p:cNvPr id="17410" name="Picture 2" descr="File:Hi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1013" r="7297"/>
          <a:stretch>
            <a:fillRect/>
          </a:stretch>
        </p:blipFill>
        <p:spPr bwMode="auto">
          <a:xfrm>
            <a:off x="251520" y="1052736"/>
            <a:ext cx="4176464" cy="5544616"/>
          </a:xfrm>
          <a:prstGeom prst="rect">
            <a:avLst/>
          </a:prstGeom>
          <a:noFill/>
        </p:spPr>
      </p:pic>
      <p:pic>
        <p:nvPicPr>
          <p:cNvPr id="17412" name="Picture 4" descr="File:Hueftgelenk-gesund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12913"/>
          <a:stretch>
            <a:fillRect/>
          </a:stretch>
        </p:blipFill>
        <p:spPr bwMode="auto">
          <a:xfrm>
            <a:off x="4355976" y="1484784"/>
            <a:ext cx="4500500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Nejčastější patologie - 2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Entezopatie</a:t>
            </a:r>
            <a:r>
              <a:rPr lang="cs-CZ" b="1" dirty="0">
                <a:solidFill>
                  <a:schemeClr val="bg1"/>
                </a:solidFill>
              </a:rPr>
              <a:t> a burzitidy </a:t>
            </a:r>
            <a:r>
              <a:rPr lang="cs-CZ" sz="2600" dirty="0">
                <a:solidFill>
                  <a:srgbClr val="FF0000"/>
                </a:solidFill>
              </a:rPr>
              <a:t>(viz.</a:t>
            </a:r>
            <a:r>
              <a:rPr lang="cs-CZ" sz="2600" dirty="0" err="1">
                <a:solidFill>
                  <a:srgbClr val="FF0000"/>
                </a:solidFill>
              </a:rPr>
              <a:t>tendopatie</a:t>
            </a:r>
            <a:r>
              <a:rPr lang="cs-CZ" sz="2600" dirty="0">
                <a:solidFill>
                  <a:srgbClr val="FF0000"/>
                </a:solidFill>
              </a:rPr>
              <a:t> a burzitidy)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adduktory </a:t>
            </a:r>
            <a:r>
              <a:rPr lang="cs-CZ" dirty="0">
                <a:solidFill>
                  <a:srgbClr val="FFFF00"/>
                </a:solidFill>
              </a:rPr>
              <a:t>(tříslo)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abduktory + troch. </a:t>
            </a:r>
            <a:r>
              <a:rPr lang="cs-CZ" dirty="0" err="1">
                <a:solidFill>
                  <a:srgbClr val="FFC000"/>
                </a:solidFill>
              </a:rPr>
              <a:t>bursitida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>
                <a:solidFill>
                  <a:srgbClr val="FFFF00"/>
                </a:solidFill>
              </a:rPr>
              <a:t>(VT)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m.</a:t>
            </a:r>
            <a:r>
              <a:rPr lang="cs-CZ" dirty="0" err="1">
                <a:solidFill>
                  <a:srgbClr val="FFC000"/>
                </a:solidFill>
              </a:rPr>
              <a:t>rectus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 err="1">
                <a:solidFill>
                  <a:srgbClr val="FFC000"/>
                </a:solidFill>
              </a:rPr>
              <a:t>fem</a:t>
            </a:r>
            <a:r>
              <a:rPr lang="cs-CZ" dirty="0">
                <a:solidFill>
                  <a:srgbClr val="FFC000"/>
                </a:solidFill>
              </a:rPr>
              <a:t>. a bursitis </a:t>
            </a:r>
            <a:r>
              <a:rPr lang="cs-CZ" dirty="0" err="1">
                <a:solidFill>
                  <a:srgbClr val="FFC000"/>
                </a:solidFill>
              </a:rPr>
              <a:t>iliopektinea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>
                <a:solidFill>
                  <a:srgbClr val="FFFF00"/>
                </a:solidFill>
              </a:rPr>
              <a:t>(spina </a:t>
            </a:r>
            <a:r>
              <a:rPr lang="cs-CZ" dirty="0" err="1">
                <a:solidFill>
                  <a:srgbClr val="FFFF00"/>
                </a:solidFill>
              </a:rPr>
              <a:t>illiaca</a:t>
            </a:r>
            <a:r>
              <a:rPr lang="cs-CZ" dirty="0">
                <a:solidFill>
                  <a:srgbClr val="FFFF00"/>
                </a:solidFill>
              </a:rPr>
              <a:t> ant.</a:t>
            </a:r>
            <a:r>
              <a:rPr lang="cs-CZ" dirty="0" err="1">
                <a:solidFill>
                  <a:srgbClr val="FFFF00"/>
                </a:solidFill>
              </a:rPr>
              <a:t>inf</a:t>
            </a:r>
            <a:r>
              <a:rPr lang="cs-CZ" dirty="0">
                <a:solidFill>
                  <a:srgbClr val="FFFF00"/>
                </a:solidFill>
              </a:rPr>
              <a:t>., ventrální část kl.)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flexory kolena a bursitis </a:t>
            </a:r>
            <a:r>
              <a:rPr lang="cs-CZ" dirty="0" err="1">
                <a:solidFill>
                  <a:srgbClr val="FFC000"/>
                </a:solidFill>
              </a:rPr>
              <a:t>ischiadika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>
                <a:solidFill>
                  <a:srgbClr val="FFFF00"/>
                </a:solidFill>
              </a:rPr>
              <a:t>(tuber </a:t>
            </a:r>
            <a:r>
              <a:rPr lang="cs-CZ" dirty="0" err="1">
                <a:solidFill>
                  <a:srgbClr val="FFFF00"/>
                </a:solidFill>
              </a:rPr>
              <a:t>ischiadicum</a:t>
            </a:r>
            <a:r>
              <a:rPr lang="cs-CZ" dirty="0">
                <a:solidFill>
                  <a:srgbClr val="FFFF00"/>
                </a:solidFill>
              </a:rPr>
              <a:t>)</a:t>
            </a:r>
          </a:p>
          <a:p>
            <a:r>
              <a:rPr lang="cs-CZ" b="1" dirty="0" err="1">
                <a:solidFill>
                  <a:schemeClr val="bg1"/>
                </a:solidFill>
              </a:rPr>
              <a:t>Coxa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saltans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Tumory měkkých tkání</a:t>
            </a:r>
          </a:p>
          <a:p>
            <a:r>
              <a:rPr lang="cs-CZ" b="1" dirty="0">
                <a:solidFill>
                  <a:schemeClr val="bg1"/>
                </a:solidFill>
              </a:rPr>
              <a:t>Propagace obtíží z L </a:t>
            </a:r>
            <a:r>
              <a:rPr lang="cs-CZ" b="1" dirty="0" err="1">
                <a:solidFill>
                  <a:schemeClr val="bg1"/>
                </a:solidFill>
              </a:rPr>
              <a:t>pateře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 err="1">
                <a:solidFill>
                  <a:schemeClr val="bg1"/>
                </a:solidFill>
              </a:rPr>
              <a:t>Meralgia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parestetika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rgbClr val="FFC000"/>
                </a:solidFill>
              </a:rPr>
              <a:t>- postižení </a:t>
            </a:r>
            <a:r>
              <a:rPr lang="cs-CZ" dirty="0" err="1">
                <a:solidFill>
                  <a:srgbClr val="FFC000"/>
                </a:solidFill>
              </a:rPr>
              <a:t>n.cutaneus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 err="1">
                <a:solidFill>
                  <a:srgbClr val="FFC000"/>
                </a:solidFill>
              </a:rPr>
              <a:t>femoris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 err="1">
                <a:solidFill>
                  <a:srgbClr val="FFC000"/>
                </a:solidFill>
              </a:rPr>
              <a:t>lateralis</a:t>
            </a:r>
            <a:endParaRPr lang="cs-CZ" b="1" dirty="0">
              <a:solidFill>
                <a:schemeClr val="bg1"/>
              </a:solidFill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5184576" cy="1143000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Vývojová dysplazie kyčelního kloubu</a:t>
            </a:r>
            <a:br>
              <a:rPr lang="cs-CZ" b="1" dirty="0">
                <a:solidFill>
                  <a:srgbClr val="FFFF00"/>
                </a:solidFill>
              </a:rPr>
            </a:br>
            <a:r>
              <a:rPr lang="cs-CZ" b="1" dirty="0">
                <a:solidFill>
                  <a:srgbClr val="FFFF00"/>
                </a:solidFill>
              </a:rPr>
              <a:t>(VDKK)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332037"/>
            <a:ext cx="8424936" cy="4525963"/>
          </a:xfrm>
        </p:spPr>
        <p:txBody>
          <a:bodyPr>
            <a:normAutofit lnSpcReduction="10000"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Def</a:t>
            </a:r>
            <a:r>
              <a:rPr lang="cs-CZ" b="1" dirty="0">
                <a:solidFill>
                  <a:schemeClr val="bg1"/>
                </a:solidFill>
              </a:rPr>
              <a:t>.: </a:t>
            </a:r>
          </a:p>
          <a:p>
            <a:pPr>
              <a:buNone/>
            </a:pPr>
            <a:r>
              <a:rPr lang="cs-CZ" dirty="0">
                <a:solidFill>
                  <a:srgbClr val="FFC000"/>
                </a:solidFill>
              </a:rPr>
              <a:t>	</a:t>
            </a:r>
            <a:r>
              <a:rPr lang="cs-CZ" b="1" u="sng" dirty="0">
                <a:solidFill>
                  <a:srgbClr val="FFC000"/>
                </a:solidFill>
              </a:rPr>
              <a:t>Široké spektrum postižení </a:t>
            </a:r>
            <a:r>
              <a:rPr lang="cs-CZ" dirty="0">
                <a:solidFill>
                  <a:srgbClr val="FFC000"/>
                </a:solidFill>
              </a:rPr>
              <a:t>kyčelního kloubu s </a:t>
            </a:r>
            <a:r>
              <a:rPr lang="cs-CZ" b="1" u="sng" dirty="0">
                <a:solidFill>
                  <a:srgbClr val="FFC000"/>
                </a:solidFill>
              </a:rPr>
              <a:t>dynamickým vývojem </a:t>
            </a:r>
            <a:r>
              <a:rPr lang="cs-CZ" dirty="0">
                <a:solidFill>
                  <a:srgbClr val="FFC000"/>
                </a:solidFill>
              </a:rPr>
              <a:t>od narození do </a:t>
            </a:r>
            <a:r>
              <a:rPr lang="cs-CZ" dirty="0" err="1">
                <a:solidFill>
                  <a:srgbClr val="FFC000"/>
                </a:solidFill>
              </a:rPr>
              <a:t>dosp</a:t>
            </a:r>
            <a:r>
              <a:rPr lang="cs-CZ" dirty="0">
                <a:solidFill>
                  <a:srgbClr val="FFC000"/>
                </a:solidFill>
              </a:rPr>
              <a:t>-</a:t>
            </a:r>
            <a:r>
              <a:rPr lang="cs-CZ" dirty="0" err="1">
                <a:solidFill>
                  <a:srgbClr val="FFC000"/>
                </a:solidFill>
              </a:rPr>
              <a:t>ělosti</a:t>
            </a:r>
            <a:r>
              <a:rPr lang="cs-CZ" dirty="0">
                <a:solidFill>
                  <a:srgbClr val="FFC000"/>
                </a:solidFill>
              </a:rPr>
              <a:t> , a to v neposlední řadě i </a:t>
            </a:r>
            <a:r>
              <a:rPr lang="cs-CZ" b="1" u="sng" dirty="0">
                <a:solidFill>
                  <a:srgbClr val="FFC000"/>
                </a:solidFill>
              </a:rPr>
              <a:t>s ohledem na použitou léčbu</a:t>
            </a:r>
            <a:r>
              <a:rPr lang="cs-CZ" dirty="0">
                <a:solidFill>
                  <a:srgbClr val="FFC000"/>
                </a:solidFill>
              </a:rPr>
              <a:t>, s výsledným morfologickým a funkčním obrazem </a:t>
            </a:r>
            <a:r>
              <a:rPr lang="cs-CZ" b="1" u="sng" dirty="0">
                <a:solidFill>
                  <a:srgbClr val="FFC000"/>
                </a:solidFill>
              </a:rPr>
              <a:t>v dospělosti od normální kyčle až po kyčel značně deformovanou </a:t>
            </a:r>
            <a:r>
              <a:rPr lang="cs-CZ" dirty="0">
                <a:solidFill>
                  <a:srgbClr val="FFC000"/>
                </a:solidFill>
              </a:rPr>
              <a:t>predisponovanou k časnému rozvoji </a:t>
            </a:r>
            <a:r>
              <a:rPr lang="cs-CZ" b="1" u="sng" dirty="0">
                <a:solidFill>
                  <a:srgbClr val="FFC000"/>
                </a:solidFill>
              </a:rPr>
              <a:t>sekundární </a:t>
            </a:r>
            <a:r>
              <a:rPr lang="cs-CZ" b="1" u="sng" dirty="0" err="1">
                <a:solidFill>
                  <a:srgbClr val="FFC000"/>
                </a:solidFill>
              </a:rPr>
              <a:t>postdysplastické</a:t>
            </a:r>
            <a:r>
              <a:rPr lang="cs-CZ" b="1" u="sng" dirty="0">
                <a:solidFill>
                  <a:srgbClr val="FFC000"/>
                </a:solidFill>
              </a:rPr>
              <a:t> koxartrózy</a:t>
            </a:r>
          </a:p>
          <a:p>
            <a:pPr>
              <a:buNone/>
            </a:pPr>
            <a:endParaRPr lang="cs-CZ" sz="2800" b="1" u="sng" dirty="0">
              <a:solidFill>
                <a:srgbClr val="FFC000"/>
              </a:solidFill>
            </a:endParaRPr>
          </a:p>
        </p:txBody>
      </p:sp>
      <p:pic>
        <p:nvPicPr>
          <p:cNvPr id="1026" name="Picture 2" descr="http://www.accessexcellence.org/RC/VL/xrays/1pelvis/hipddh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6963"/>
          <a:stretch>
            <a:fillRect/>
          </a:stretch>
        </p:blipFill>
        <p:spPr bwMode="auto">
          <a:xfrm>
            <a:off x="5796136" y="0"/>
            <a:ext cx="3347864" cy="2827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332656"/>
            <a:ext cx="8964488" cy="6525344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Etiologie:</a:t>
            </a:r>
          </a:p>
          <a:p>
            <a:pPr>
              <a:buNone/>
            </a:pPr>
            <a:endParaRPr lang="cs-CZ" sz="1200" dirty="0">
              <a:solidFill>
                <a:schemeClr val="bg1"/>
              </a:solidFill>
            </a:endParaRPr>
          </a:p>
          <a:p>
            <a:pPr lvl="1"/>
            <a:r>
              <a:rPr lang="cs-CZ" dirty="0" err="1">
                <a:solidFill>
                  <a:srgbClr val="FFC000"/>
                </a:solidFill>
              </a:rPr>
              <a:t>Ligamentozní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 err="1">
                <a:solidFill>
                  <a:srgbClr val="FFC000"/>
                </a:solidFill>
              </a:rPr>
              <a:t>laxicita</a:t>
            </a:r>
            <a:r>
              <a:rPr lang="cs-CZ" dirty="0">
                <a:solidFill>
                  <a:srgbClr val="FFC000"/>
                </a:solidFill>
              </a:rPr>
              <a:t>:</a:t>
            </a:r>
          </a:p>
          <a:p>
            <a:pPr lvl="2"/>
            <a:r>
              <a:rPr lang="cs-CZ" dirty="0">
                <a:solidFill>
                  <a:srgbClr val="FFFF00"/>
                </a:solidFill>
              </a:rPr>
              <a:t>hormonálně podmíněná </a:t>
            </a:r>
            <a:r>
              <a:rPr lang="cs-CZ" dirty="0">
                <a:solidFill>
                  <a:schemeClr val="bg1"/>
                </a:solidFill>
              </a:rPr>
              <a:t>(mateřský relaxin, vnímavější dívky)</a:t>
            </a:r>
          </a:p>
          <a:p>
            <a:pPr lvl="2"/>
            <a:r>
              <a:rPr lang="cs-CZ" dirty="0">
                <a:solidFill>
                  <a:srgbClr val="FFFF00"/>
                </a:solidFill>
              </a:rPr>
              <a:t>geneticky podmíněná </a:t>
            </a:r>
            <a:r>
              <a:rPr lang="cs-CZ" dirty="0">
                <a:solidFill>
                  <a:schemeClr val="bg1"/>
                </a:solidFill>
              </a:rPr>
              <a:t>(AD s neúplnou penetrací)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Geneticky podmíněná acetabulární </a:t>
            </a:r>
            <a:r>
              <a:rPr lang="cs-CZ" dirty="0" err="1">
                <a:solidFill>
                  <a:srgbClr val="FFC000"/>
                </a:solidFill>
              </a:rPr>
              <a:t>dysplasie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>
                <a:solidFill>
                  <a:schemeClr val="bg1"/>
                </a:solidFill>
              </a:rPr>
              <a:t>(polygenně)</a:t>
            </a:r>
            <a:endParaRPr lang="cs-CZ" dirty="0">
              <a:solidFill>
                <a:schemeClr val="bg1"/>
              </a:solidFill>
            </a:endParaRPr>
          </a:p>
          <a:p>
            <a:pPr lvl="1"/>
            <a:r>
              <a:rPr lang="cs-CZ" dirty="0">
                <a:solidFill>
                  <a:srgbClr val="FFC000"/>
                </a:solidFill>
              </a:rPr>
              <a:t>Mechanické faktory:</a:t>
            </a:r>
          </a:p>
          <a:p>
            <a:pPr lvl="2"/>
            <a:r>
              <a:rPr lang="cs-CZ" dirty="0">
                <a:solidFill>
                  <a:srgbClr val="FFFF00"/>
                </a:solidFill>
              </a:rPr>
              <a:t>prenatální</a:t>
            </a:r>
          </a:p>
          <a:p>
            <a:pPr lvl="3"/>
            <a:r>
              <a:rPr lang="cs-CZ" sz="2400" dirty="0">
                <a:solidFill>
                  <a:srgbClr val="92D050"/>
                </a:solidFill>
              </a:rPr>
              <a:t>poloha plodu v děloze</a:t>
            </a:r>
            <a:r>
              <a:rPr lang="cs-CZ" sz="2400" dirty="0">
                <a:solidFill>
                  <a:schemeClr val="bg1"/>
                </a:solidFill>
              </a:rPr>
              <a:t> (konec pánevní - řitní)</a:t>
            </a:r>
          </a:p>
          <a:p>
            <a:pPr lvl="3"/>
            <a:r>
              <a:rPr lang="cs-CZ" sz="2400" dirty="0">
                <a:solidFill>
                  <a:srgbClr val="92D050"/>
                </a:solidFill>
              </a:rPr>
              <a:t>nedostatek prostoru v děloze </a:t>
            </a:r>
            <a:r>
              <a:rPr lang="cs-CZ" sz="2400" dirty="0">
                <a:solidFill>
                  <a:schemeClr val="bg1"/>
                </a:solidFill>
              </a:rPr>
              <a:t>(</a:t>
            </a:r>
            <a:r>
              <a:rPr lang="cs-CZ" sz="2400" dirty="0" err="1">
                <a:solidFill>
                  <a:schemeClr val="bg1"/>
                </a:solidFill>
              </a:rPr>
              <a:t>oligohydramnion</a:t>
            </a:r>
            <a:r>
              <a:rPr lang="cs-CZ" sz="2400" dirty="0">
                <a:solidFill>
                  <a:schemeClr val="bg1"/>
                </a:solidFill>
              </a:rPr>
              <a:t>, silnější děložní či břišní stěna)</a:t>
            </a:r>
          </a:p>
          <a:p>
            <a:pPr lvl="2"/>
            <a:r>
              <a:rPr lang="cs-CZ" dirty="0">
                <a:solidFill>
                  <a:srgbClr val="FFFF00"/>
                </a:solidFill>
              </a:rPr>
              <a:t>Postnatální</a:t>
            </a:r>
          </a:p>
          <a:p>
            <a:pPr lvl="3"/>
            <a:r>
              <a:rPr lang="cs-CZ" sz="2400" dirty="0">
                <a:solidFill>
                  <a:srgbClr val="92D050"/>
                </a:solidFill>
              </a:rPr>
              <a:t>polohování a způsob balení  </a:t>
            </a:r>
            <a:r>
              <a:rPr lang="cs-CZ" sz="2400" dirty="0">
                <a:solidFill>
                  <a:schemeClr val="bg1"/>
                </a:solidFill>
              </a:rPr>
              <a:t>(hl. násilná </a:t>
            </a:r>
            <a:r>
              <a:rPr lang="cs-CZ" sz="2400" dirty="0" err="1">
                <a:solidFill>
                  <a:schemeClr val="bg1"/>
                </a:solidFill>
              </a:rPr>
              <a:t>defelexe</a:t>
            </a:r>
            <a:r>
              <a:rPr lang="cs-CZ" sz="2400" dirty="0">
                <a:solidFill>
                  <a:schemeClr val="bg1"/>
                </a:solidFill>
              </a:rPr>
              <a:t>)</a:t>
            </a:r>
          </a:p>
          <a:p>
            <a:pPr lvl="2"/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bg1"/>
                </a:solidFill>
              </a:rPr>
              <a:t>Proč je kyčel u novorozence zvýšeně náchylná k </a:t>
            </a:r>
            <a:r>
              <a:rPr lang="cs-CZ" dirty="0" err="1">
                <a:solidFill>
                  <a:schemeClr val="bg1"/>
                </a:solidFill>
              </a:rPr>
              <a:t>nestabiliě</a:t>
            </a:r>
            <a:r>
              <a:rPr lang="cs-CZ" dirty="0">
                <a:solidFill>
                  <a:schemeClr val="bg1"/>
                </a:solidFill>
              </a:rPr>
              <a:t> a rozvoji VDKK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r>
              <a:rPr lang="cs-CZ" dirty="0">
                <a:solidFill>
                  <a:srgbClr val="FFC000"/>
                </a:solidFill>
              </a:rPr>
              <a:t>Zvýšená </a:t>
            </a:r>
            <a:r>
              <a:rPr lang="cs-CZ" dirty="0" err="1">
                <a:solidFill>
                  <a:srgbClr val="FFC000"/>
                </a:solidFill>
              </a:rPr>
              <a:t>ligamentózní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 err="1">
                <a:solidFill>
                  <a:srgbClr val="FFC000"/>
                </a:solidFill>
              </a:rPr>
              <a:t>laxicita</a:t>
            </a:r>
            <a:r>
              <a:rPr lang="cs-CZ" dirty="0">
                <a:solidFill>
                  <a:srgbClr val="FFC000"/>
                </a:solidFill>
              </a:rPr>
              <a:t> působením mateřského relaxinu</a:t>
            </a:r>
          </a:p>
          <a:p>
            <a:pPr>
              <a:buNone/>
            </a:pPr>
            <a:endParaRPr lang="cs-CZ" sz="1600" dirty="0">
              <a:solidFill>
                <a:srgbClr val="FFC000"/>
              </a:solidFill>
            </a:endParaRPr>
          </a:p>
          <a:p>
            <a:r>
              <a:rPr lang="cs-CZ" dirty="0">
                <a:solidFill>
                  <a:srgbClr val="FFC000"/>
                </a:solidFill>
              </a:rPr>
              <a:t>Mělké více sagitálně orientované </a:t>
            </a:r>
            <a:r>
              <a:rPr lang="cs-CZ" dirty="0" err="1">
                <a:solidFill>
                  <a:srgbClr val="FFC000"/>
                </a:solidFill>
              </a:rPr>
              <a:t>acetabulum</a:t>
            </a:r>
            <a:endParaRPr lang="cs-CZ" dirty="0">
              <a:solidFill>
                <a:srgbClr val="FFC000"/>
              </a:solidFill>
            </a:endParaRPr>
          </a:p>
          <a:p>
            <a:pPr>
              <a:buNone/>
            </a:pPr>
            <a:endParaRPr lang="cs-CZ" sz="1600" dirty="0">
              <a:solidFill>
                <a:srgbClr val="FFC000"/>
              </a:solidFill>
            </a:endParaRPr>
          </a:p>
          <a:p>
            <a:r>
              <a:rPr lang="cs-CZ" dirty="0">
                <a:solidFill>
                  <a:srgbClr val="FFC000"/>
                </a:solidFill>
              </a:rPr>
              <a:t>Velká </a:t>
            </a:r>
            <a:r>
              <a:rPr lang="cs-CZ" dirty="0" err="1">
                <a:solidFill>
                  <a:srgbClr val="FFC000"/>
                </a:solidFill>
              </a:rPr>
              <a:t>anteverze</a:t>
            </a:r>
            <a:r>
              <a:rPr lang="cs-CZ" dirty="0">
                <a:solidFill>
                  <a:srgbClr val="FFC000"/>
                </a:solidFill>
              </a:rPr>
              <a:t> krčku femuru</a:t>
            </a:r>
          </a:p>
          <a:p>
            <a:pPr>
              <a:buNone/>
            </a:pPr>
            <a:endParaRPr lang="cs-CZ" sz="1600" dirty="0">
              <a:solidFill>
                <a:srgbClr val="FFC000"/>
              </a:solidFill>
            </a:endParaRPr>
          </a:p>
          <a:p>
            <a:r>
              <a:rPr lang="cs-CZ" dirty="0">
                <a:solidFill>
                  <a:srgbClr val="FFC000"/>
                </a:solidFill>
              </a:rPr>
              <a:t>Náhlá změna polohy DKK po narození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48672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Epidemiologie: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pPr lvl="1"/>
            <a:r>
              <a:rPr lang="cs-CZ" dirty="0">
                <a:solidFill>
                  <a:srgbClr val="FFC000"/>
                </a:solidFill>
              </a:rPr>
              <a:t>Endemický výskyt</a:t>
            </a:r>
          </a:p>
          <a:p>
            <a:pPr>
              <a:buNone/>
            </a:pPr>
            <a:endParaRPr lang="cs-CZ" b="1" dirty="0">
              <a:solidFill>
                <a:schemeClr val="bg1"/>
              </a:solidFill>
            </a:endParaRPr>
          </a:p>
          <a:p>
            <a:pPr lvl="1"/>
            <a:r>
              <a:rPr lang="cs-CZ" dirty="0">
                <a:solidFill>
                  <a:srgbClr val="FFC000"/>
                </a:solidFill>
              </a:rPr>
              <a:t>Výskyt v naší populaci:  5 % všech dětí</a:t>
            </a:r>
          </a:p>
          <a:p>
            <a:pPr lvl="1"/>
            <a:endParaRPr lang="cs-CZ" dirty="0">
              <a:solidFill>
                <a:srgbClr val="FFC000"/>
              </a:solidFill>
            </a:endParaRPr>
          </a:p>
          <a:p>
            <a:pPr lvl="1"/>
            <a:r>
              <a:rPr lang="cs-CZ" dirty="0">
                <a:solidFill>
                  <a:srgbClr val="FFC000"/>
                </a:solidFill>
              </a:rPr>
              <a:t>v ČR:  80-120 dětí s luxací /rok</a:t>
            </a:r>
          </a:p>
          <a:p>
            <a:pPr lvl="1"/>
            <a:endParaRPr lang="cs-CZ" dirty="0">
              <a:solidFill>
                <a:srgbClr val="FFC000"/>
              </a:solidFill>
            </a:endParaRPr>
          </a:p>
          <a:p>
            <a:pPr lvl="1"/>
            <a:r>
              <a:rPr lang="cs-CZ" dirty="0">
                <a:solidFill>
                  <a:srgbClr val="FFC000"/>
                </a:solidFill>
              </a:rPr>
              <a:t>3-5 x častěji děvčata</a:t>
            </a:r>
          </a:p>
          <a:p>
            <a:pPr lvl="1"/>
            <a:endParaRPr lang="cs-CZ" dirty="0">
              <a:solidFill>
                <a:srgbClr val="FFC000"/>
              </a:solidFill>
            </a:endParaRPr>
          </a:p>
          <a:p>
            <a:pPr lvl="1"/>
            <a:r>
              <a:rPr lang="cs-CZ" dirty="0">
                <a:solidFill>
                  <a:srgbClr val="FFC000"/>
                </a:solidFill>
              </a:rPr>
              <a:t>20 % </a:t>
            </a:r>
            <a:r>
              <a:rPr lang="cs-CZ" dirty="0" err="1">
                <a:solidFill>
                  <a:srgbClr val="FFC000"/>
                </a:solidFill>
              </a:rPr>
              <a:t>postdysplastická</a:t>
            </a:r>
            <a:r>
              <a:rPr lang="cs-CZ" dirty="0">
                <a:solidFill>
                  <a:srgbClr val="FFC000"/>
                </a:solidFill>
              </a:rPr>
              <a:t> koxartróza</a:t>
            </a:r>
          </a:p>
          <a:p>
            <a:pPr lvl="1"/>
            <a:endParaRPr lang="cs-CZ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cs-CZ" sz="3200" dirty="0">
                <a:solidFill>
                  <a:schemeClr val="bg1"/>
                </a:solidFill>
              </a:rPr>
              <a:t> Klasifikace VDKK </a:t>
            </a:r>
            <a:r>
              <a:rPr lang="cs-CZ" sz="3200" dirty="0">
                <a:solidFill>
                  <a:srgbClr val="FFFF00"/>
                </a:solidFill>
              </a:rPr>
              <a:t>(dle RTG – </a:t>
            </a:r>
            <a:r>
              <a:rPr lang="cs-CZ" sz="3200" dirty="0" err="1">
                <a:solidFill>
                  <a:srgbClr val="FFFF00"/>
                </a:solidFill>
              </a:rPr>
              <a:t>t.j</a:t>
            </a:r>
            <a:r>
              <a:rPr lang="cs-CZ" sz="3200" dirty="0">
                <a:solidFill>
                  <a:srgbClr val="FFFF00"/>
                </a:solidFill>
              </a:rPr>
              <a:t>. od 4. </a:t>
            </a:r>
            <a:r>
              <a:rPr lang="cs-CZ" sz="3200" dirty="0" err="1">
                <a:solidFill>
                  <a:srgbClr val="FFFF00"/>
                </a:solidFill>
              </a:rPr>
              <a:t>měs</a:t>
            </a:r>
            <a:r>
              <a:rPr lang="cs-CZ" sz="3200" dirty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4" name="Picture 4" descr="vdk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8748713" cy="3255962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51520" y="4509120"/>
            <a:ext cx="33123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C000"/>
                </a:solidFill>
              </a:rPr>
              <a:t>Luxace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FFFF00"/>
                </a:solidFill>
              </a:rPr>
              <a:t> hlavice zcela mimo </a:t>
            </a:r>
            <a:r>
              <a:rPr lang="cs-CZ" sz="2800" dirty="0" err="1">
                <a:solidFill>
                  <a:srgbClr val="FFFF00"/>
                </a:solidFill>
              </a:rPr>
              <a:t>acetabulum</a:t>
            </a:r>
            <a:endParaRPr lang="cs-CZ" sz="2800" dirty="0">
              <a:solidFill>
                <a:srgbClr val="FFFF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419872" y="4509120"/>
            <a:ext cx="266429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C000"/>
                </a:solidFill>
              </a:rPr>
              <a:t>Subluxace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FFFF00"/>
                </a:solidFill>
              </a:rPr>
              <a:t> hlavice </a:t>
            </a:r>
            <a:r>
              <a:rPr lang="cs-CZ" sz="2800" dirty="0" err="1">
                <a:solidFill>
                  <a:srgbClr val="FFFF00"/>
                </a:solidFill>
              </a:rPr>
              <a:t>subluxována</a:t>
            </a:r>
            <a:r>
              <a:rPr lang="cs-CZ" sz="2800" dirty="0">
                <a:solidFill>
                  <a:srgbClr val="FFFF00"/>
                </a:solidFill>
              </a:rPr>
              <a:t> zevně a dozadu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796136" y="4505052"/>
            <a:ext cx="3347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solidFill>
                  <a:srgbClr val="FFC000"/>
                </a:solidFill>
              </a:rPr>
              <a:t>Dysplasie</a:t>
            </a:r>
            <a:endParaRPr lang="cs-CZ" sz="3200" b="1" dirty="0">
              <a:solidFill>
                <a:srgbClr val="FFC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FFFF00"/>
                </a:solidFill>
              </a:rPr>
              <a:t> strmá kostní stříška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FFFF00"/>
                </a:solidFill>
              </a:rPr>
              <a:t> opožděná </a:t>
            </a:r>
            <a:r>
              <a:rPr lang="cs-CZ" sz="2800" dirty="0" err="1">
                <a:solidFill>
                  <a:srgbClr val="FFFF00"/>
                </a:solidFill>
              </a:rPr>
              <a:t>ossifikace</a:t>
            </a:r>
            <a:r>
              <a:rPr lang="cs-CZ" sz="2800" dirty="0">
                <a:solidFill>
                  <a:srgbClr val="FFFF00"/>
                </a:solidFill>
              </a:rPr>
              <a:t> jadérka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FFFF00"/>
                </a:solidFill>
              </a:rPr>
              <a:t> není decentrace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cs-CZ" sz="3200" dirty="0">
                <a:solidFill>
                  <a:schemeClr val="bg1"/>
                </a:solidFill>
              </a:rPr>
              <a:t> Luxace kyčelního kloubu při VDKK: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08720"/>
            <a:ext cx="6300192" cy="594928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cs-CZ" sz="2400" b="1" dirty="0">
                <a:solidFill>
                  <a:srgbClr val="FFC000"/>
                </a:solidFill>
              </a:rPr>
              <a:t>marginální luxace</a:t>
            </a:r>
          </a:p>
          <a:p>
            <a:pPr lvl="1"/>
            <a:r>
              <a:rPr lang="cs-CZ" sz="2400" b="1" dirty="0">
                <a:solidFill>
                  <a:srgbClr val="FFC000"/>
                </a:solidFill>
              </a:rPr>
              <a:t>vysoká </a:t>
            </a:r>
            <a:r>
              <a:rPr lang="cs-CZ" sz="2400" b="1" dirty="0" err="1">
                <a:solidFill>
                  <a:srgbClr val="FFC000"/>
                </a:solidFill>
              </a:rPr>
              <a:t>ilická</a:t>
            </a:r>
            <a:r>
              <a:rPr lang="cs-CZ" sz="2400" b="1" dirty="0">
                <a:solidFill>
                  <a:srgbClr val="FFC000"/>
                </a:solidFill>
              </a:rPr>
              <a:t> luxace</a:t>
            </a:r>
          </a:p>
          <a:p>
            <a:pPr lvl="1"/>
            <a:endParaRPr lang="cs-CZ" sz="2400" b="1" dirty="0">
              <a:solidFill>
                <a:srgbClr val="FFC000"/>
              </a:solidFill>
            </a:endParaRPr>
          </a:p>
          <a:p>
            <a:pPr lvl="1"/>
            <a:r>
              <a:rPr lang="cs-CZ" sz="2400" b="1" dirty="0">
                <a:solidFill>
                  <a:srgbClr val="FFC000"/>
                </a:solidFill>
              </a:rPr>
              <a:t>většinou zpočátku reponibilní, s délkou trvání repozice obtížnější (důležitá včasná dg. !!!)</a:t>
            </a:r>
          </a:p>
          <a:p>
            <a:pPr lvl="1"/>
            <a:r>
              <a:rPr lang="cs-CZ" sz="2400" b="1" dirty="0">
                <a:solidFill>
                  <a:srgbClr val="FFC000"/>
                </a:solidFill>
              </a:rPr>
              <a:t>teratologické luxace – prim. </a:t>
            </a:r>
            <a:r>
              <a:rPr lang="cs-CZ" sz="2400" b="1" dirty="0" err="1">
                <a:solidFill>
                  <a:srgbClr val="FFC000"/>
                </a:solidFill>
              </a:rPr>
              <a:t>irreponibilní</a:t>
            </a:r>
            <a:endParaRPr lang="cs-CZ" sz="2400" b="1" dirty="0">
              <a:solidFill>
                <a:srgbClr val="FFC000"/>
              </a:solidFill>
            </a:endParaRPr>
          </a:p>
          <a:p>
            <a:pPr lvl="1"/>
            <a:endParaRPr lang="cs-CZ" sz="2400" b="1" dirty="0">
              <a:solidFill>
                <a:srgbClr val="FFC000"/>
              </a:solidFill>
            </a:endParaRPr>
          </a:p>
          <a:p>
            <a:pPr lvl="1"/>
            <a:r>
              <a:rPr lang="cs-CZ" sz="2400" b="1" dirty="0">
                <a:solidFill>
                  <a:srgbClr val="FFC000"/>
                </a:solidFill>
              </a:rPr>
              <a:t>repoziční překážky:</a:t>
            </a:r>
          </a:p>
          <a:p>
            <a:pPr lvl="2">
              <a:buNone/>
            </a:pPr>
            <a:r>
              <a:rPr lang="cs-CZ" dirty="0">
                <a:solidFill>
                  <a:schemeClr val="bg1"/>
                </a:solidFill>
              </a:rPr>
              <a:t>1. Invertovaný limbus</a:t>
            </a:r>
          </a:p>
          <a:p>
            <a:pPr lvl="2">
              <a:buNone/>
            </a:pPr>
            <a:r>
              <a:rPr lang="cs-CZ" dirty="0">
                <a:solidFill>
                  <a:schemeClr val="bg1"/>
                </a:solidFill>
              </a:rPr>
              <a:t>2. Kl. pouzdro tvaru přesýpacích hodin</a:t>
            </a:r>
          </a:p>
          <a:p>
            <a:pPr lvl="2">
              <a:buNone/>
            </a:pPr>
            <a:r>
              <a:rPr lang="cs-CZ" dirty="0">
                <a:solidFill>
                  <a:schemeClr val="bg1"/>
                </a:solidFill>
              </a:rPr>
              <a:t>3. Hypertrofické lig. </a:t>
            </a:r>
            <a:r>
              <a:rPr lang="cs-CZ" dirty="0" err="1">
                <a:solidFill>
                  <a:schemeClr val="bg1"/>
                </a:solidFill>
              </a:rPr>
              <a:t>capitis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femoris</a:t>
            </a:r>
            <a:r>
              <a:rPr lang="cs-CZ" dirty="0">
                <a:solidFill>
                  <a:schemeClr val="bg1"/>
                </a:solidFill>
              </a:rPr>
              <a:t>, lig.</a:t>
            </a:r>
            <a:r>
              <a:rPr lang="cs-CZ" dirty="0" err="1">
                <a:solidFill>
                  <a:schemeClr val="bg1"/>
                </a:solidFill>
              </a:rPr>
              <a:t>transversum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acetabuli</a:t>
            </a:r>
            <a:r>
              <a:rPr lang="cs-CZ" dirty="0">
                <a:solidFill>
                  <a:schemeClr val="bg1"/>
                </a:solidFill>
              </a:rPr>
              <a:t> a </a:t>
            </a:r>
            <a:r>
              <a:rPr lang="cs-CZ" dirty="0" err="1">
                <a:solidFill>
                  <a:schemeClr val="bg1"/>
                </a:solidFill>
              </a:rPr>
              <a:t>pulvinar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acetabuli</a:t>
            </a:r>
            <a:endParaRPr lang="cs-CZ" dirty="0">
              <a:solidFill>
                <a:schemeClr val="bg1"/>
              </a:solidFill>
            </a:endParaRPr>
          </a:p>
          <a:p>
            <a:pPr lvl="2">
              <a:buNone/>
            </a:pPr>
            <a:r>
              <a:rPr lang="cs-CZ" dirty="0">
                <a:solidFill>
                  <a:schemeClr val="bg1"/>
                </a:solidFill>
              </a:rPr>
              <a:t>4. Šlacha m. </a:t>
            </a:r>
            <a:r>
              <a:rPr lang="cs-CZ" dirty="0" err="1">
                <a:solidFill>
                  <a:schemeClr val="bg1"/>
                </a:solidFill>
              </a:rPr>
              <a:t>iliopsoas</a:t>
            </a:r>
            <a:r>
              <a:rPr lang="cs-CZ" dirty="0">
                <a:solidFill>
                  <a:schemeClr val="bg1"/>
                </a:solidFill>
              </a:rPr>
              <a:t> a </a:t>
            </a:r>
            <a:r>
              <a:rPr lang="cs-CZ" dirty="0" err="1">
                <a:solidFill>
                  <a:schemeClr val="bg1"/>
                </a:solidFill>
              </a:rPr>
              <a:t>caput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reflexum</a:t>
            </a:r>
            <a:r>
              <a:rPr lang="cs-CZ" dirty="0">
                <a:solidFill>
                  <a:schemeClr val="bg1"/>
                </a:solidFill>
              </a:rPr>
              <a:t> m.</a:t>
            </a:r>
            <a:r>
              <a:rPr lang="cs-CZ" dirty="0" err="1">
                <a:solidFill>
                  <a:schemeClr val="bg1"/>
                </a:solidFill>
              </a:rPr>
              <a:t>recti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femoris</a:t>
            </a:r>
            <a:endParaRPr lang="cs-CZ" dirty="0">
              <a:solidFill>
                <a:schemeClr val="bg1"/>
              </a:solidFill>
            </a:endParaRPr>
          </a:p>
          <a:p>
            <a:pPr lvl="2">
              <a:buNone/>
            </a:pPr>
            <a:r>
              <a:rPr lang="cs-CZ" dirty="0">
                <a:solidFill>
                  <a:schemeClr val="bg1"/>
                </a:solidFill>
              </a:rPr>
              <a:t>5. Velká </a:t>
            </a:r>
            <a:r>
              <a:rPr lang="cs-CZ" dirty="0" err="1">
                <a:solidFill>
                  <a:schemeClr val="bg1"/>
                </a:solidFill>
              </a:rPr>
              <a:t>anteverze</a:t>
            </a:r>
            <a:r>
              <a:rPr lang="cs-CZ" dirty="0">
                <a:solidFill>
                  <a:schemeClr val="bg1"/>
                </a:solidFill>
              </a:rPr>
              <a:t> krčku femuru</a:t>
            </a:r>
          </a:p>
          <a:p>
            <a:pPr lvl="2">
              <a:buNone/>
            </a:pPr>
            <a:endParaRPr lang="cs-CZ" dirty="0">
              <a:solidFill>
                <a:srgbClr val="FFC000"/>
              </a:solidFill>
            </a:endParaRPr>
          </a:p>
        </p:txBody>
      </p:sp>
      <p:pic>
        <p:nvPicPr>
          <p:cNvPr id="5" name="Picture 5" descr="Osteo- VDK2"/>
          <p:cNvPicPr>
            <a:picLocks noChangeAspect="1" noChangeArrowheads="1"/>
          </p:cNvPicPr>
          <p:nvPr/>
        </p:nvPicPr>
        <p:blipFill>
          <a:blip r:embed="rId2" cstate="print"/>
          <a:srcRect l="2377"/>
          <a:stretch>
            <a:fillRect/>
          </a:stretch>
        </p:blipFill>
        <p:spPr bwMode="auto">
          <a:xfrm>
            <a:off x="6444208" y="0"/>
            <a:ext cx="2699792" cy="2840232"/>
          </a:xfrm>
          <a:prstGeom prst="rect">
            <a:avLst/>
          </a:prstGeom>
          <a:noFill/>
        </p:spPr>
      </p:pic>
      <p:pic>
        <p:nvPicPr>
          <p:cNvPr id="4" name="Picture 3" descr="Osteo- VDK1"/>
          <p:cNvPicPr>
            <a:picLocks noChangeAspect="1" noChangeArrowheads="1"/>
          </p:cNvPicPr>
          <p:nvPr/>
        </p:nvPicPr>
        <p:blipFill>
          <a:blip r:embed="rId3" cstate="print"/>
          <a:srcRect t="-3429" r="2654" b="6016"/>
          <a:stretch>
            <a:fillRect/>
          </a:stretch>
        </p:blipFill>
        <p:spPr bwMode="auto">
          <a:xfrm>
            <a:off x="6444208" y="2636912"/>
            <a:ext cx="2699792" cy="4221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50825" y="981075"/>
            <a:ext cx="6337399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b="1" dirty="0" err="1">
                <a:solidFill>
                  <a:srgbClr val="FFFF00"/>
                </a:solidFill>
              </a:rPr>
              <a:t>Ortolaniho</a:t>
            </a:r>
            <a:r>
              <a:rPr lang="cs-CZ" sz="2800" b="1" dirty="0">
                <a:solidFill>
                  <a:srgbClr val="FFFF00"/>
                </a:solidFill>
              </a:rPr>
              <a:t> abdukční test (repoziční)</a:t>
            </a:r>
          </a:p>
          <a:p>
            <a:endParaRPr lang="cs-CZ" sz="2800" dirty="0"/>
          </a:p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FFFF00"/>
                </a:solidFill>
              </a:rPr>
              <a:t>Dislokační testy:</a:t>
            </a:r>
          </a:p>
          <a:p>
            <a:r>
              <a:rPr lang="cs-CZ" sz="2800" dirty="0">
                <a:solidFill>
                  <a:srgbClr val="FFC000"/>
                </a:solidFill>
              </a:rPr>
              <a:t>-  </a:t>
            </a:r>
            <a:r>
              <a:rPr lang="cs-CZ" sz="2800" dirty="0" err="1">
                <a:solidFill>
                  <a:srgbClr val="FFC000"/>
                </a:solidFill>
              </a:rPr>
              <a:t>Palménův</a:t>
            </a:r>
            <a:r>
              <a:rPr lang="cs-CZ" sz="2800" dirty="0">
                <a:solidFill>
                  <a:srgbClr val="FFC000"/>
                </a:solidFill>
              </a:rPr>
              <a:t> test</a:t>
            </a:r>
          </a:p>
          <a:p>
            <a:pPr>
              <a:buFontTx/>
              <a:buChar char="-"/>
            </a:pPr>
            <a:r>
              <a:rPr lang="cs-CZ" sz="2800" dirty="0">
                <a:solidFill>
                  <a:srgbClr val="FFC000"/>
                </a:solidFill>
              </a:rPr>
              <a:t>  </a:t>
            </a:r>
            <a:r>
              <a:rPr lang="cs-CZ" sz="2800" dirty="0" err="1">
                <a:solidFill>
                  <a:srgbClr val="FFC000"/>
                </a:solidFill>
              </a:rPr>
              <a:t>le</a:t>
            </a:r>
            <a:r>
              <a:rPr lang="cs-CZ" sz="2800" dirty="0">
                <a:solidFill>
                  <a:srgbClr val="FFC000"/>
                </a:solidFill>
              </a:rPr>
              <a:t> </a:t>
            </a:r>
            <a:r>
              <a:rPr lang="cs-CZ" sz="2800" dirty="0" err="1">
                <a:solidFill>
                  <a:srgbClr val="FFC000"/>
                </a:solidFill>
              </a:rPr>
              <a:t>Damanyho</a:t>
            </a:r>
            <a:r>
              <a:rPr lang="cs-CZ" sz="2800" dirty="0">
                <a:solidFill>
                  <a:srgbClr val="FFC000"/>
                </a:solidFill>
              </a:rPr>
              <a:t> test </a:t>
            </a:r>
          </a:p>
          <a:p>
            <a:pPr>
              <a:buFontTx/>
              <a:buChar char="-"/>
            </a:pPr>
            <a:r>
              <a:rPr lang="cs-CZ" sz="2800" dirty="0">
                <a:solidFill>
                  <a:srgbClr val="FFC000"/>
                </a:solidFill>
              </a:rPr>
              <a:t>  </a:t>
            </a:r>
            <a:r>
              <a:rPr lang="cs-CZ" sz="2800" dirty="0" err="1">
                <a:solidFill>
                  <a:srgbClr val="FFC000"/>
                </a:solidFill>
              </a:rPr>
              <a:t>Barlowův</a:t>
            </a:r>
            <a:r>
              <a:rPr lang="cs-CZ" sz="2800" dirty="0">
                <a:solidFill>
                  <a:srgbClr val="FFC000"/>
                </a:solidFill>
              </a:rPr>
              <a:t> test</a:t>
            </a:r>
          </a:p>
          <a:p>
            <a:pPr>
              <a:buFontTx/>
              <a:buChar char="-"/>
            </a:pPr>
            <a:endParaRPr lang="cs-CZ" sz="2800" dirty="0"/>
          </a:p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FFFF00"/>
                </a:solidFill>
              </a:rPr>
              <a:t>Vysoké postavení velkého trochanteru</a:t>
            </a:r>
          </a:p>
          <a:p>
            <a:endParaRPr lang="cs-CZ" sz="28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FFFF00"/>
                </a:solidFill>
              </a:rPr>
              <a:t>Hlavička femuru hmatná pod abduktory nebo v  </a:t>
            </a:r>
            <a:r>
              <a:rPr lang="cs-CZ" sz="2800" b="1" dirty="0" err="1">
                <a:solidFill>
                  <a:srgbClr val="FFFF00"/>
                </a:solidFill>
              </a:rPr>
              <a:t>inquině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Příznaky u novorozence a kojence -  jisté</a:t>
            </a:r>
          </a:p>
        </p:txBody>
      </p:sp>
      <p:pic>
        <p:nvPicPr>
          <p:cNvPr id="22532" name="Picture 4" descr="Osteo- VDK barlow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8138" y="3573016"/>
            <a:ext cx="2455862" cy="2852738"/>
          </a:xfrm>
          <a:prstGeom prst="rect">
            <a:avLst/>
          </a:prstGeom>
          <a:noFill/>
        </p:spPr>
      </p:pic>
      <p:pic>
        <p:nvPicPr>
          <p:cNvPr id="22533" name="Picture 5" descr="Osteo- VDK Barlow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4963" y="692696"/>
            <a:ext cx="2459037" cy="2881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1268760"/>
            <a:ext cx="5616624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FFFF00"/>
                </a:solidFill>
              </a:rPr>
              <a:t>Relativní zkrácení končetiny</a:t>
            </a:r>
          </a:p>
          <a:p>
            <a:endParaRPr lang="cs-CZ" sz="10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FFFF00"/>
                </a:solidFill>
              </a:rPr>
              <a:t>Omezení abdukce</a:t>
            </a:r>
          </a:p>
          <a:p>
            <a:endParaRPr lang="cs-CZ" sz="10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FFFF00"/>
                </a:solidFill>
              </a:rPr>
              <a:t>Příznak úhelnice:</a:t>
            </a:r>
          </a:p>
          <a:p>
            <a:pPr lvl="1"/>
            <a:r>
              <a:rPr lang="cs-CZ" sz="2800" b="1" dirty="0">
                <a:solidFill>
                  <a:srgbClr val="FFC000"/>
                </a:solidFill>
              </a:rPr>
              <a:t>- při vnitřní rotaci lze flektované koleno položit na podložku</a:t>
            </a:r>
          </a:p>
          <a:p>
            <a:endParaRPr lang="cs-CZ" sz="2800" dirty="0"/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0" y="18864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Příznaky u novorozence a kojence </a:t>
            </a:r>
          </a:p>
          <a:p>
            <a:r>
              <a:rPr lang="cs-CZ" sz="3200" b="1" dirty="0">
                <a:solidFill>
                  <a:schemeClr val="bg1"/>
                </a:solidFill>
              </a:rPr>
              <a:t>- vzbuzující podezření				- upozorňující</a:t>
            </a:r>
          </a:p>
        </p:txBody>
      </p:sp>
      <p:pic>
        <p:nvPicPr>
          <p:cNvPr id="23556" name="Picture 4" descr="Osteo-VDK4"/>
          <p:cNvPicPr>
            <a:picLocks noChangeAspect="1" noChangeArrowheads="1"/>
          </p:cNvPicPr>
          <p:nvPr/>
        </p:nvPicPr>
        <p:blipFill>
          <a:blip r:embed="rId2" cstate="print"/>
          <a:srcRect r="1118" b="5858"/>
          <a:stretch>
            <a:fillRect/>
          </a:stretch>
        </p:blipFill>
        <p:spPr bwMode="auto">
          <a:xfrm>
            <a:off x="251520" y="3816185"/>
            <a:ext cx="2448272" cy="2825791"/>
          </a:xfrm>
          <a:prstGeom prst="rect">
            <a:avLst/>
          </a:prstGeom>
          <a:noFill/>
        </p:spPr>
      </p:pic>
      <p:pic>
        <p:nvPicPr>
          <p:cNvPr id="6" name="Picture 7" descr="Osteo- omezení abdukce"/>
          <p:cNvPicPr>
            <a:picLocks noChangeAspect="1" noChangeArrowheads="1"/>
          </p:cNvPicPr>
          <p:nvPr/>
        </p:nvPicPr>
        <p:blipFill>
          <a:blip r:embed="rId3" cstate="print"/>
          <a:srcRect l="4447" t="5615" r="2167" b="7355"/>
          <a:stretch>
            <a:fillRect/>
          </a:stretch>
        </p:blipFill>
        <p:spPr bwMode="auto">
          <a:xfrm>
            <a:off x="4067944" y="4295382"/>
            <a:ext cx="4824536" cy="2373978"/>
          </a:xfrm>
          <a:prstGeom prst="rect">
            <a:avLst/>
          </a:prstGeom>
          <a:noFill/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292080" y="1246108"/>
            <a:ext cx="410445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FFFF00"/>
                </a:solidFill>
              </a:rPr>
              <a:t>Asymetrie kožních rýh a zářezů </a:t>
            </a:r>
          </a:p>
          <a:p>
            <a:endParaRPr lang="cs-CZ" sz="12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FFFF00"/>
                </a:solidFill>
              </a:rPr>
              <a:t>Končetina v zevní rotaci abdukci</a:t>
            </a:r>
          </a:p>
          <a:p>
            <a:endParaRPr lang="cs-CZ" sz="12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FFFF00"/>
                </a:solidFill>
              </a:rPr>
              <a:t>Zvýšené napětí adduktorů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251520" y="1988840"/>
            <a:ext cx="864096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FFFF00"/>
                </a:solidFill>
              </a:rPr>
              <a:t> Napadání a kulhání </a:t>
            </a:r>
          </a:p>
          <a:p>
            <a:endParaRPr lang="cs-CZ" sz="12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FFFF00"/>
                </a:solidFill>
              </a:rPr>
              <a:t> Zkrácení končetiny</a:t>
            </a:r>
          </a:p>
          <a:p>
            <a:endParaRPr lang="cs-CZ" sz="12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FFFF00"/>
                </a:solidFill>
              </a:rPr>
              <a:t> </a:t>
            </a:r>
            <a:r>
              <a:rPr lang="cs-CZ" sz="2800" b="1" dirty="0" err="1">
                <a:solidFill>
                  <a:srgbClr val="FFFF00"/>
                </a:solidFill>
              </a:rPr>
              <a:t>Trendelenburgův</a:t>
            </a:r>
            <a:r>
              <a:rPr lang="cs-CZ" sz="2800" b="1" dirty="0">
                <a:solidFill>
                  <a:srgbClr val="FFFF00"/>
                </a:solidFill>
              </a:rPr>
              <a:t> příznak </a:t>
            </a:r>
          </a:p>
          <a:p>
            <a:endParaRPr lang="cs-CZ" sz="12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FFFF00"/>
                </a:solidFill>
              </a:rPr>
              <a:t> Vysunutí </a:t>
            </a:r>
            <a:r>
              <a:rPr lang="cs-CZ" sz="2800" b="1" dirty="0" err="1">
                <a:solidFill>
                  <a:srgbClr val="FFFF00"/>
                </a:solidFill>
              </a:rPr>
              <a:t>gluteální</a:t>
            </a:r>
            <a:r>
              <a:rPr lang="cs-CZ" sz="2800" b="1" dirty="0">
                <a:solidFill>
                  <a:srgbClr val="FFFF00"/>
                </a:solidFill>
              </a:rPr>
              <a:t> krajiny zevně</a:t>
            </a:r>
          </a:p>
          <a:p>
            <a:endParaRPr lang="cs-CZ" sz="12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FFFF00"/>
                </a:solidFill>
              </a:rPr>
              <a:t> Bederní </a:t>
            </a:r>
            <a:r>
              <a:rPr lang="cs-CZ" sz="2800" b="1" dirty="0" err="1">
                <a:solidFill>
                  <a:srgbClr val="FFFF00"/>
                </a:solidFill>
              </a:rPr>
              <a:t>hyperlordóza</a:t>
            </a:r>
            <a:endParaRPr lang="cs-CZ" sz="2800" b="1" dirty="0">
              <a:solidFill>
                <a:srgbClr val="FFFF00"/>
              </a:solidFill>
            </a:endParaRPr>
          </a:p>
          <a:p>
            <a:endParaRPr lang="cs-CZ" sz="12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FFFF00"/>
                </a:solidFill>
              </a:rPr>
              <a:t> Kolébavá kachní </a:t>
            </a:r>
            <a:r>
              <a:rPr lang="cs-CZ" sz="2800" b="1" dirty="0" err="1">
                <a:solidFill>
                  <a:srgbClr val="FFFF00"/>
                </a:solidFill>
              </a:rPr>
              <a:t>Trendelenburgova</a:t>
            </a:r>
            <a:r>
              <a:rPr lang="cs-CZ" sz="2800" b="1" dirty="0">
                <a:solidFill>
                  <a:srgbClr val="FFFF00"/>
                </a:solidFill>
              </a:rPr>
              <a:t> chůze u obou-</a:t>
            </a:r>
            <a:r>
              <a:rPr lang="cs-CZ" sz="2800" b="1" dirty="0" err="1">
                <a:solidFill>
                  <a:srgbClr val="FFFF00"/>
                </a:solidFill>
              </a:rPr>
              <a:t>stranné</a:t>
            </a:r>
            <a:r>
              <a:rPr lang="cs-CZ" sz="2800" b="1" dirty="0">
                <a:solidFill>
                  <a:srgbClr val="FFFF00"/>
                </a:solidFill>
              </a:rPr>
              <a:t> luxace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51520" y="620688"/>
            <a:ext cx="50835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600" b="1" dirty="0">
                <a:solidFill>
                  <a:schemeClr val="bg1"/>
                </a:solidFill>
              </a:rPr>
              <a:t>Příznaky u chodících dětí</a:t>
            </a:r>
          </a:p>
        </p:txBody>
      </p:sp>
      <p:pic>
        <p:nvPicPr>
          <p:cNvPr id="25604" name="Picture 4" descr="VVKK-Trendel"/>
          <p:cNvPicPr>
            <a:picLocks noChangeAspect="1" noChangeArrowheads="1"/>
          </p:cNvPicPr>
          <p:nvPr/>
        </p:nvPicPr>
        <p:blipFill>
          <a:blip r:embed="rId2" cstate="print"/>
          <a:srcRect l="11523" t="1581" r="5195" b="2776"/>
          <a:stretch>
            <a:fillRect/>
          </a:stretch>
        </p:blipFill>
        <p:spPr bwMode="auto">
          <a:xfrm>
            <a:off x="5582576" y="836713"/>
            <a:ext cx="3561423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908720"/>
            <a:ext cx="9144000" cy="59492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Anatomie</a:t>
            </a:r>
            <a:r>
              <a:rPr lang="cs-CZ" b="1" dirty="0">
                <a:solidFill>
                  <a:schemeClr val="bg1"/>
                </a:solidFill>
              </a:rPr>
              <a:t> – skelet 2</a:t>
            </a:r>
          </a:p>
        </p:txBody>
      </p:sp>
      <p:pic>
        <p:nvPicPr>
          <p:cNvPr id="3078" name="Picture 6" descr="http://upload.wikimedia.org/wikipedia/commons/thumb/a/a4/Coxa-valga-norma-vara-000.svg/250px-Coxa-valga-norma-vara-000.sv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4955889" cy="3112301"/>
          </a:xfrm>
          <a:prstGeom prst="rect">
            <a:avLst/>
          </a:prstGeom>
          <a:noFill/>
        </p:spPr>
      </p:pic>
      <p:pic>
        <p:nvPicPr>
          <p:cNvPr id="3080" name="Picture 8" descr="File:Hip-sagittal-angle-000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6925" r="6964"/>
          <a:stretch>
            <a:fillRect/>
          </a:stretch>
        </p:blipFill>
        <p:spPr bwMode="auto">
          <a:xfrm>
            <a:off x="1907704" y="4437112"/>
            <a:ext cx="2232248" cy="2420888"/>
          </a:xfrm>
          <a:prstGeom prst="rect">
            <a:avLst/>
          </a:prstGeom>
          <a:noFill/>
        </p:spPr>
      </p:pic>
      <p:pic>
        <p:nvPicPr>
          <p:cNvPr id="3082" name="Picture 10" descr="File:Hip-transverse-angle-000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302491"/>
            <a:ext cx="1656184" cy="2555509"/>
          </a:xfrm>
          <a:prstGeom prst="rect">
            <a:avLst/>
          </a:prstGeom>
          <a:noFill/>
        </p:spPr>
      </p:pic>
      <p:pic>
        <p:nvPicPr>
          <p:cNvPr id="5122" name="Picture 2" descr="I:\Kyčel\anterverte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1196752"/>
            <a:ext cx="2520280" cy="2705101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179512" y="980728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/>
              <a:t>Kolodiafyzární</a:t>
            </a:r>
            <a:r>
              <a:rPr lang="cs-CZ" sz="2400" b="1" dirty="0"/>
              <a:t> úhel (CCD úhel) = 125±5st.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516216" y="1196752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/>
              <a:t>Anteverze</a:t>
            </a:r>
            <a:r>
              <a:rPr lang="cs-CZ" sz="2400" b="1" dirty="0"/>
              <a:t> krčku = 10-15 st.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27584" y="4221088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/>
              <a:t>Anteverze</a:t>
            </a:r>
            <a:r>
              <a:rPr lang="cs-CZ" sz="2400" b="1" dirty="0"/>
              <a:t> </a:t>
            </a:r>
            <a:r>
              <a:rPr lang="cs-CZ" sz="2400" b="1" dirty="0" err="1"/>
              <a:t>acetabula</a:t>
            </a:r>
            <a:r>
              <a:rPr lang="cs-CZ" sz="2400" b="1" dirty="0"/>
              <a:t> = 35 st. 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788024" y="4221088"/>
            <a:ext cx="421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Inklinace </a:t>
            </a:r>
            <a:r>
              <a:rPr lang="cs-CZ" sz="2400" b="1" dirty="0" err="1"/>
              <a:t>acetabula</a:t>
            </a:r>
            <a:r>
              <a:rPr lang="cs-CZ" sz="2400" b="1" dirty="0"/>
              <a:t> = 40 - 45 st.</a:t>
            </a:r>
          </a:p>
        </p:txBody>
      </p:sp>
      <p:cxnSp>
        <p:nvCxnSpPr>
          <p:cNvPr id="20" name="Přímá spojovací čára 19"/>
          <p:cNvCxnSpPr/>
          <p:nvPr/>
        </p:nvCxnSpPr>
        <p:spPr>
          <a:xfrm flipH="1">
            <a:off x="1475656" y="5301208"/>
            <a:ext cx="2448272" cy="7200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čára 26"/>
          <p:cNvCxnSpPr/>
          <p:nvPr/>
        </p:nvCxnSpPr>
        <p:spPr>
          <a:xfrm>
            <a:off x="1475656" y="6021288"/>
            <a:ext cx="2736304" cy="7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čára 28"/>
          <p:cNvCxnSpPr/>
          <p:nvPr/>
        </p:nvCxnSpPr>
        <p:spPr>
          <a:xfrm>
            <a:off x="2771800" y="5157192"/>
            <a:ext cx="144016" cy="93610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blouk 31"/>
          <p:cNvSpPr/>
          <p:nvPr/>
        </p:nvSpPr>
        <p:spPr>
          <a:xfrm>
            <a:off x="2555776" y="5373216"/>
            <a:ext cx="504056" cy="36004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Elipsa 32"/>
          <p:cNvSpPr/>
          <p:nvPr/>
        </p:nvSpPr>
        <p:spPr>
          <a:xfrm flipH="1" flipV="1">
            <a:off x="2889526" y="547151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79512" y="908720"/>
            <a:ext cx="482453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C000"/>
                </a:solidFill>
              </a:rPr>
              <a:t>Klasifikace dle </a:t>
            </a:r>
            <a:r>
              <a:rPr lang="cs-CZ" sz="3200" b="1" dirty="0" err="1">
                <a:solidFill>
                  <a:srgbClr val="FFC000"/>
                </a:solidFill>
              </a:rPr>
              <a:t>Grafa</a:t>
            </a:r>
            <a:endParaRPr lang="cs-CZ" sz="3200" b="1" dirty="0">
              <a:solidFill>
                <a:srgbClr val="FFC000"/>
              </a:solidFill>
            </a:endParaRPr>
          </a:p>
          <a:p>
            <a:r>
              <a:rPr lang="cs-CZ" sz="3200" dirty="0">
                <a:solidFill>
                  <a:srgbClr val="FFFF00"/>
                </a:solidFill>
              </a:rPr>
              <a:t>I a,b - norma</a:t>
            </a:r>
          </a:p>
          <a:p>
            <a:r>
              <a:rPr lang="cs-CZ" sz="3200" dirty="0">
                <a:solidFill>
                  <a:srgbClr val="FFFF00"/>
                </a:solidFill>
              </a:rPr>
              <a:t>II a - nezralost do 3měs.</a:t>
            </a:r>
          </a:p>
          <a:p>
            <a:r>
              <a:rPr lang="cs-CZ" sz="3200" dirty="0">
                <a:solidFill>
                  <a:srgbClr val="FFFF00"/>
                </a:solidFill>
              </a:rPr>
              <a:t>II b - nezralost nad 3měs.</a:t>
            </a:r>
          </a:p>
          <a:p>
            <a:r>
              <a:rPr lang="cs-CZ" sz="3200" dirty="0">
                <a:solidFill>
                  <a:srgbClr val="FFFF00"/>
                </a:solidFill>
              </a:rPr>
              <a:t>II c - </a:t>
            </a:r>
            <a:r>
              <a:rPr lang="cs-CZ" sz="3200" dirty="0" err="1">
                <a:solidFill>
                  <a:srgbClr val="FFFF00"/>
                </a:solidFill>
              </a:rPr>
              <a:t>acetab</a:t>
            </a:r>
            <a:r>
              <a:rPr lang="cs-CZ" sz="3200" dirty="0">
                <a:solidFill>
                  <a:srgbClr val="FFFF00"/>
                </a:solidFill>
              </a:rPr>
              <a:t>. nedostatečnost</a:t>
            </a:r>
          </a:p>
          <a:p>
            <a:r>
              <a:rPr lang="cs-CZ" sz="3200" dirty="0">
                <a:solidFill>
                  <a:srgbClr val="FFFF00"/>
                </a:solidFill>
              </a:rPr>
              <a:t>II d - dynam. </a:t>
            </a:r>
            <a:r>
              <a:rPr lang="cs-CZ" sz="3200" dirty="0" err="1">
                <a:solidFill>
                  <a:srgbClr val="FFFF00"/>
                </a:solidFill>
              </a:rPr>
              <a:t>instabilita</a:t>
            </a:r>
            <a:endParaRPr lang="cs-CZ" sz="3200" dirty="0">
              <a:solidFill>
                <a:srgbClr val="FFFF00"/>
              </a:solidFill>
            </a:endParaRPr>
          </a:p>
          <a:p>
            <a:r>
              <a:rPr lang="cs-CZ" sz="3200" dirty="0">
                <a:solidFill>
                  <a:srgbClr val="FFFF00"/>
                </a:solidFill>
              </a:rPr>
              <a:t>III a,b - decentrace</a:t>
            </a:r>
          </a:p>
          <a:p>
            <a:r>
              <a:rPr lang="cs-CZ" sz="3200" dirty="0">
                <a:solidFill>
                  <a:srgbClr val="FFFF00"/>
                </a:solidFill>
              </a:rPr>
              <a:t>IV - dislokace</a:t>
            </a:r>
          </a:p>
        </p:txBody>
      </p:sp>
      <p:pic>
        <p:nvPicPr>
          <p:cNvPr id="26627" name="Picture 3" descr="VVKK-3"/>
          <p:cNvPicPr>
            <a:picLocks noChangeAspect="1" noChangeArrowheads="1"/>
          </p:cNvPicPr>
          <p:nvPr/>
        </p:nvPicPr>
        <p:blipFill>
          <a:blip r:embed="rId2" cstate="print"/>
          <a:srcRect r="3201" b="33261"/>
          <a:stretch>
            <a:fillRect/>
          </a:stretch>
        </p:blipFill>
        <p:spPr bwMode="auto">
          <a:xfrm>
            <a:off x="5148064" y="1124744"/>
            <a:ext cx="3744913" cy="3033713"/>
          </a:xfrm>
          <a:prstGeom prst="rect">
            <a:avLst/>
          </a:prstGeom>
          <a:noFill/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894882" y="4149080"/>
            <a:ext cx="424911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C000"/>
                </a:solidFill>
              </a:rPr>
              <a:t>1- lopata kosti kyčelní</a:t>
            </a:r>
          </a:p>
          <a:p>
            <a:r>
              <a:rPr lang="cs-CZ" sz="2200" dirty="0">
                <a:solidFill>
                  <a:srgbClr val="FFC000"/>
                </a:solidFill>
              </a:rPr>
              <a:t>2- chrupavka zevního okraje </a:t>
            </a:r>
            <a:r>
              <a:rPr lang="cs-CZ" sz="2200" dirty="0" err="1">
                <a:solidFill>
                  <a:srgbClr val="FFC000"/>
                </a:solidFill>
              </a:rPr>
              <a:t>acetab</a:t>
            </a:r>
            <a:r>
              <a:rPr lang="cs-CZ" sz="2200" dirty="0">
                <a:solidFill>
                  <a:srgbClr val="FFC000"/>
                </a:solidFill>
              </a:rPr>
              <a:t>.</a:t>
            </a:r>
          </a:p>
          <a:p>
            <a:r>
              <a:rPr lang="cs-CZ" sz="2200" dirty="0">
                <a:solidFill>
                  <a:srgbClr val="FFC000"/>
                </a:solidFill>
              </a:rPr>
              <a:t>3- labrum </a:t>
            </a:r>
            <a:r>
              <a:rPr lang="cs-CZ" sz="2200" dirty="0" err="1">
                <a:solidFill>
                  <a:srgbClr val="FFC000"/>
                </a:solidFill>
              </a:rPr>
              <a:t>acetabulare</a:t>
            </a:r>
            <a:endParaRPr lang="cs-CZ" sz="2200" dirty="0">
              <a:solidFill>
                <a:srgbClr val="FFC000"/>
              </a:solidFill>
            </a:endParaRPr>
          </a:p>
          <a:p>
            <a:r>
              <a:rPr lang="cs-CZ" sz="2200" dirty="0">
                <a:solidFill>
                  <a:srgbClr val="FFC000"/>
                </a:solidFill>
              </a:rPr>
              <a:t>4- kloubní pouzdro</a:t>
            </a:r>
          </a:p>
          <a:p>
            <a:r>
              <a:rPr lang="cs-CZ" sz="2200" dirty="0">
                <a:solidFill>
                  <a:srgbClr val="FFC000"/>
                </a:solidFill>
              </a:rPr>
              <a:t>5- hlavice femuru</a:t>
            </a:r>
          </a:p>
          <a:p>
            <a:r>
              <a:rPr lang="cs-CZ" sz="2200" dirty="0">
                <a:solidFill>
                  <a:srgbClr val="FFC000"/>
                </a:solidFill>
              </a:rPr>
              <a:t>6- kostěná stříška</a:t>
            </a:r>
          </a:p>
          <a:p>
            <a:r>
              <a:rPr lang="cs-CZ" sz="2200" dirty="0">
                <a:solidFill>
                  <a:srgbClr val="FFC000"/>
                </a:solidFill>
              </a:rPr>
              <a:t>7- dolní okraj kyčelní kosti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692275" y="115888"/>
            <a:ext cx="54312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Ultrasonografické vyšetření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0" y="4941168"/>
            <a:ext cx="51480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Trojí dg. síto VDKK(UZ+klin.)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b="1" dirty="0">
                <a:solidFill>
                  <a:srgbClr val="FFFF00"/>
                </a:solidFill>
              </a:rPr>
              <a:t>Po porodu ještě v porodnice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b="1" dirty="0">
                <a:solidFill>
                  <a:srgbClr val="FFFF00"/>
                </a:solidFill>
              </a:rPr>
              <a:t>Za 6 týdnů od porodu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b="1" dirty="0">
                <a:solidFill>
                  <a:srgbClr val="FFFF00"/>
                </a:solidFill>
              </a:rPr>
              <a:t>Za  3 měsíce od porodu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VVKK-4"/>
          <p:cNvPicPr>
            <a:picLocks noChangeAspect="1" noChangeArrowheads="1"/>
          </p:cNvPicPr>
          <p:nvPr/>
        </p:nvPicPr>
        <p:blipFill>
          <a:blip r:embed="rId2" cstate="print"/>
          <a:srcRect t="13596" r="67877" b="19318"/>
          <a:stretch>
            <a:fillRect/>
          </a:stretch>
        </p:blipFill>
        <p:spPr bwMode="auto">
          <a:xfrm>
            <a:off x="4572000" y="764704"/>
            <a:ext cx="2664296" cy="2520279"/>
          </a:xfrm>
          <a:prstGeom prst="rect">
            <a:avLst/>
          </a:prstGeom>
          <a:noFill/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79512" y="188640"/>
            <a:ext cx="5616624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RTG vyšetření (</a:t>
            </a:r>
            <a:r>
              <a:rPr lang="cs-CZ" sz="3600" b="1" dirty="0" err="1">
                <a:solidFill>
                  <a:schemeClr val="bg1"/>
                </a:solidFill>
              </a:rPr>
              <a:t>koxometrie</a:t>
            </a:r>
            <a:r>
              <a:rPr lang="cs-CZ" sz="3600" b="1" dirty="0">
                <a:solidFill>
                  <a:schemeClr val="bg1"/>
                </a:solidFill>
              </a:rPr>
              <a:t>):</a:t>
            </a:r>
          </a:p>
        </p:txBody>
      </p:sp>
      <p:pic>
        <p:nvPicPr>
          <p:cNvPr id="7" name="Obrázek 6" descr="ac.jpg"/>
          <p:cNvPicPr>
            <a:picLocks noChangeAspect="1"/>
          </p:cNvPicPr>
          <p:nvPr/>
        </p:nvPicPr>
        <p:blipFill>
          <a:blip r:embed="rId3" cstate="print"/>
          <a:srcRect l="13388" r="20631"/>
          <a:stretch>
            <a:fillRect/>
          </a:stretch>
        </p:blipFill>
        <p:spPr>
          <a:xfrm>
            <a:off x="0" y="764704"/>
            <a:ext cx="2304256" cy="252028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979712" y="1268760"/>
            <a:ext cx="28803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0" y="3284984"/>
            <a:ext cx="2339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FF00"/>
                </a:solidFill>
              </a:rPr>
              <a:t>AC úhel</a:t>
            </a:r>
          </a:p>
          <a:p>
            <a:pPr>
              <a:buFontTx/>
              <a:buChar char="-"/>
            </a:pPr>
            <a:r>
              <a:rPr lang="cs-CZ" sz="2000" b="1" dirty="0">
                <a:solidFill>
                  <a:schemeClr val="bg1"/>
                </a:solidFill>
              </a:rPr>
              <a:t>do 3 </a:t>
            </a:r>
            <a:r>
              <a:rPr lang="cs-CZ" sz="2000" b="1" dirty="0" err="1">
                <a:solidFill>
                  <a:schemeClr val="bg1"/>
                </a:solidFill>
              </a:rPr>
              <a:t>měs</a:t>
            </a:r>
            <a:r>
              <a:rPr lang="cs-CZ" sz="2000" b="1" dirty="0">
                <a:solidFill>
                  <a:schemeClr val="bg1"/>
                </a:solidFill>
              </a:rPr>
              <a:t>. 25-30st.</a:t>
            </a:r>
          </a:p>
          <a:p>
            <a:pPr>
              <a:buFontTx/>
              <a:buChar char="-"/>
            </a:pPr>
            <a:r>
              <a:rPr lang="cs-CZ" sz="2000" b="1" dirty="0">
                <a:solidFill>
                  <a:schemeClr val="bg1"/>
                </a:solidFill>
              </a:rPr>
              <a:t>od 3 let 15-17st.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572000" y="3284984"/>
            <a:ext cx="266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rgbClr val="FFFF00"/>
                </a:solidFill>
              </a:rPr>
              <a:t>Wibergův</a:t>
            </a:r>
            <a:r>
              <a:rPr lang="cs-CZ" sz="2400" b="1" dirty="0">
                <a:solidFill>
                  <a:srgbClr val="FFFF00"/>
                </a:solidFill>
              </a:rPr>
              <a:t> (CE) úhel</a:t>
            </a:r>
          </a:p>
          <a:p>
            <a:pPr>
              <a:buFontTx/>
              <a:buChar char="-"/>
            </a:pPr>
            <a:r>
              <a:rPr lang="cs-CZ" sz="2000" b="1" dirty="0">
                <a:solidFill>
                  <a:schemeClr val="bg1"/>
                </a:solidFill>
              </a:rPr>
              <a:t>do 3 </a:t>
            </a:r>
            <a:r>
              <a:rPr lang="cs-CZ" sz="2000" b="1" dirty="0" err="1">
                <a:solidFill>
                  <a:schemeClr val="bg1"/>
                </a:solidFill>
              </a:rPr>
              <a:t>měs</a:t>
            </a:r>
            <a:r>
              <a:rPr lang="cs-CZ" sz="2000" b="1" dirty="0">
                <a:solidFill>
                  <a:schemeClr val="bg1"/>
                </a:solidFill>
              </a:rPr>
              <a:t>. 25-30st.</a:t>
            </a:r>
          </a:p>
          <a:p>
            <a:pPr>
              <a:buFontTx/>
              <a:buChar char="-"/>
            </a:pPr>
            <a:r>
              <a:rPr lang="cs-CZ" sz="2000" b="1" dirty="0">
                <a:solidFill>
                  <a:schemeClr val="bg1"/>
                </a:solidFill>
              </a:rPr>
              <a:t>od 3 let 15-17st.</a:t>
            </a:r>
          </a:p>
        </p:txBody>
      </p:sp>
      <p:pic>
        <p:nvPicPr>
          <p:cNvPr id="47114" name="Picture 10" descr="http://openi.nlm.nih.gov/imgs/rescaled512/2739474_IJO-42-260-g002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73393"/>
          <a:stretch>
            <a:fillRect/>
          </a:stretch>
        </p:blipFill>
        <p:spPr bwMode="auto">
          <a:xfrm>
            <a:off x="2267744" y="764704"/>
            <a:ext cx="2304257" cy="2520280"/>
          </a:xfrm>
          <a:prstGeom prst="rect">
            <a:avLst/>
          </a:prstGeom>
          <a:noFill/>
        </p:spPr>
      </p:pic>
      <p:sp>
        <p:nvSpPr>
          <p:cNvPr id="15" name="TextovéPole 14"/>
          <p:cNvSpPr txBox="1"/>
          <p:nvPr/>
        </p:nvSpPr>
        <p:spPr>
          <a:xfrm>
            <a:off x="2123728" y="3284984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rgbClr val="FFFF00"/>
                </a:solidFill>
              </a:rPr>
              <a:t>Sharpův</a:t>
            </a:r>
            <a:r>
              <a:rPr lang="cs-CZ" sz="2400" b="1" dirty="0">
                <a:solidFill>
                  <a:srgbClr val="FFFF00"/>
                </a:solidFill>
              </a:rPr>
              <a:t> úhel</a:t>
            </a:r>
          </a:p>
          <a:p>
            <a:r>
              <a:rPr lang="cs-CZ" sz="2000" b="1" dirty="0">
                <a:solidFill>
                  <a:schemeClr val="bg1"/>
                </a:solidFill>
              </a:rPr>
              <a:t>-místo AC úhlu po uzavření Y chrupavky</a:t>
            </a:r>
          </a:p>
          <a:p>
            <a:r>
              <a:rPr lang="cs-CZ" sz="2000" b="1" dirty="0">
                <a:solidFill>
                  <a:schemeClr val="bg1"/>
                </a:solidFill>
              </a:rPr>
              <a:t>- do 43 st.</a:t>
            </a:r>
          </a:p>
        </p:txBody>
      </p:sp>
      <p:pic>
        <p:nvPicPr>
          <p:cNvPr id="47116" name="Picture 12" descr="http://www.middleeasthealthmag.com/jul2012/feature15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20243" r="39514" b="13402"/>
          <a:stretch>
            <a:fillRect/>
          </a:stretch>
        </p:blipFill>
        <p:spPr bwMode="auto">
          <a:xfrm>
            <a:off x="7200630" y="764704"/>
            <a:ext cx="1943370" cy="2520280"/>
          </a:xfrm>
          <a:prstGeom prst="rect">
            <a:avLst/>
          </a:prstGeom>
          <a:noFill/>
        </p:spPr>
      </p:pic>
      <p:sp>
        <p:nvSpPr>
          <p:cNvPr id="17" name="TextovéPole 16"/>
          <p:cNvSpPr txBox="1"/>
          <p:nvPr/>
        </p:nvSpPr>
        <p:spPr>
          <a:xfrm>
            <a:off x="7452320" y="112474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</a:t>
            </a:r>
          </a:p>
        </p:txBody>
      </p:sp>
      <p:cxnSp>
        <p:nvCxnSpPr>
          <p:cNvPr id="19" name="Přímá spojovací čára 18"/>
          <p:cNvCxnSpPr/>
          <p:nvPr/>
        </p:nvCxnSpPr>
        <p:spPr>
          <a:xfrm>
            <a:off x="7524328" y="1124744"/>
            <a:ext cx="576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7668344" y="83671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7164288" y="3284984"/>
            <a:ext cx="19797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rgbClr val="FFFF00"/>
                </a:solidFill>
              </a:rPr>
              <a:t>Riemersův</a:t>
            </a:r>
            <a:r>
              <a:rPr lang="cs-CZ" sz="2400" b="1" dirty="0">
                <a:solidFill>
                  <a:srgbClr val="FFFF00"/>
                </a:solidFill>
              </a:rPr>
              <a:t> index </a:t>
            </a:r>
            <a:r>
              <a:rPr lang="cs-CZ" sz="2400" b="1" dirty="0" err="1">
                <a:solidFill>
                  <a:srgbClr val="FFFF00"/>
                </a:solidFill>
              </a:rPr>
              <a:t>instab</a:t>
            </a:r>
            <a:r>
              <a:rPr lang="cs-CZ" sz="2400" b="1" dirty="0">
                <a:solidFill>
                  <a:srgbClr val="FFFF00"/>
                </a:solidFill>
              </a:rPr>
              <a:t>.</a:t>
            </a:r>
          </a:p>
          <a:p>
            <a:r>
              <a:rPr lang="cs-CZ" sz="2000" b="1" dirty="0">
                <a:solidFill>
                  <a:schemeClr val="bg1"/>
                </a:solidFill>
              </a:rPr>
              <a:t>- a/b x 100%</a:t>
            </a:r>
          </a:p>
        </p:txBody>
      </p:sp>
      <p:pic>
        <p:nvPicPr>
          <p:cNvPr id="47118" name="Picture 14" descr="http://ars.els-cdn.com/content/image/1-s2.0-S0749806305000423-gr7.gif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653136"/>
            <a:ext cx="2843808" cy="1856099"/>
          </a:xfrm>
          <a:prstGeom prst="rect">
            <a:avLst/>
          </a:prstGeom>
          <a:noFill/>
        </p:spPr>
      </p:pic>
      <p:sp>
        <p:nvSpPr>
          <p:cNvPr id="24" name="TextovéPole 23"/>
          <p:cNvSpPr txBox="1"/>
          <p:nvPr/>
        </p:nvSpPr>
        <p:spPr>
          <a:xfrm>
            <a:off x="0" y="6381328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rgbClr val="FFFF00"/>
                </a:solidFill>
              </a:rPr>
              <a:t>Shentonova</a:t>
            </a:r>
            <a:r>
              <a:rPr lang="cs-CZ" sz="2400" b="1" dirty="0">
                <a:solidFill>
                  <a:srgbClr val="FFFF00"/>
                </a:solidFill>
              </a:rPr>
              <a:t> linie</a:t>
            </a:r>
          </a:p>
        </p:txBody>
      </p:sp>
      <p:pic>
        <p:nvPicPr>
          <p:cNvPr id="25" name="Picture 2" descr="VVKK-4"/>
          <p:cNvPicPr>
            <a:picLocks noChangeAspect="1" noChangeArrowheads="1"/>
          </p:cNvPicPr>
          <p:nvPr/>
        </p:nvPicPr>
        <p:blipFill>
          <a:blip r:embed="rId2" cstate="print"/>
          <a:srcRect l="69300" t="2415" r="776" b="19318"/>
          <a:stretch>
            <a:fillRect/>
          </a:stretch>
        </p:blipFill>
        <p:spPr bwMode="auto">
          <a:xfrm>
            <a:off x="3563888" y="4653136"/>
            <a:ext cx="1553539" cy="1836000"/>
          </a:xfrm>
          <a:prstGeom prst="rect">
            <a:avLst/>
          </a:prstGeom>
          <a:noFill/>
        </p:spPr>
      </p:pic>
      <p:sp>
        <p:nvSpPr>
          <p:cNvPr id="26" name="TextovéPole 25"/>
          <p:cNvSpPr txBox="1"/>
          <p:nvPr/>
        </p:nvSpPr>
        <p:spPr>
          <a:xfrm>
            <a:off x="2843808" y="638132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rgbClr val="FFFF00"/>
                </a:solidFill>
              </a:rPr>
              <a:t>Kopitzův</a:t>
            </a:r>
            <a:r>
              <a:rPr lang="cs-CZ" sz="2400" b="1" dirty="0">
                <a:solidFill>
                  <a:srgbClr val="FFFF00"/>
                </a:solidFill>
              </a:rPr>
              <a:t> </a:t>
            </a:r>
            <a:r>
              <a:rPr lang="cs-CZ" sz="2400" b="1" dirty="0" err="1">
                <a:solidFill>
                  <a:srgbClr val="FFFF00"/>
                </a:solidFill>
              </a:rPr>
              <a:t>paralelogram</a:t>
            </a:r>
            <a:endParaRPr lang="cs-CZ" sz="2400" b="1" dirty="0">
              <a:solidFill>
                <a:srgbClr val="FFFF00"/>
              </a:solidFill>
            </a:endParaRPr>
          </a:p>
        </p:txBody>
      </p:sp>
      <p:pic>
        <p:nvPicPr>
          <p:cNvPr id="47120" name="Picture 16" descr="http://ars.els-cdn.com/content/image/1-s2.0-S0140673607607107-gr3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l="26190" t="4144" r="14286" b="58901"/>
          <a:stretch>
            <a:fillRect/>
          </a:stretch>
        </p:blipFill>
        <p:spPr bwMode="auto">
          <a:xfrm>
            <a:off x="6516216" y="4437112"/>
            <a:ext cx="1884085" cy="2016225"/>
          </a:xfrm>
          <a:prstGeom prst="rect">
            <a:avLst/>
          </a:prstGeom>
          <a:noFill/>
        </p:spPr>
      </p:pic>
      <p:sp>
        <p:nvSpPr>
          <p:cNvPr id="28" name="TextovéPole 27"/>
          <p:cNvSpPr txBox="1"/>
          <p:nvPr/>
        </p:nvSpPr>
        <p:spPr>
          <a:xfrm>
            <a:off x="6012160" y="6381328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rgbClr val="FFFF00"/>
                </a:solidFill>
              </a:rPr>
              <a:t>Ombredanův</a:t>
            </a:r>
            <a:r>
              <a:rPr lang="cs-CZ" sz="2400" b="1" dirty="0">
                <a:solidFill>
                  <a:srgbClr val="FFFF00"/>
                </a:solidFill>
              </a:rPr>
              <a:t> kříž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VVKK-1"/>
          <p:cNvPicPr>
            <a:picLocks noChangeAspect="1" noChangeArrowheads="1"/>
          </p:cNvPicPr>
          <p:nvPr/>
        </p:nvPicPr>
        <p:blipFill>
          <a:blip r:embed="rId2" cstate="print"/>
          <a:srcRect l="2737" t="1675" r="362" b="2011"/>
          <a:stretch>
            <a:fillRect/>
          </a:stretch>
        </p:blipFill>
        <p:spPr bwMode="auto">
          <a:xfrm>
            <a:off x="1" y="1"/>
            <a:ext cx="4572000" cy="3670659"/>
          </a:xfrm>
          <a:prstGeom prst="rect">
            <a:avLst/>
          </a:prstGeom>
          <a:noFill/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0" y="3645024"/>
            <a:ext cx="91440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Luxace kyčelního kloubu vpravo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FFFF00"/>
                </a:solidFill>
              </a:rPr>
              <a:t> chybí osifikační jádro proximální epifýzy femuru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FFFF00"/>
                </a:solidFill>
              </a:rPr>
              <a:t> femur je posunut proximálně a laterálně (</a:t>
            </a:r>
            <a:r>
              <a:rPr lang="cs-CZ" sz="2800" dirty="0" err="1">
                <a:solidFill>
                  <a:srgbClr val="FFFF00"/>
                </a:solidFill>
              </a:rPr>
              <a:t>Ombredanův</a:t>
            </a:r>
            <a:r>
              <a:rPr lang="cs-CZ" sz="2800" dirty="0">
                <a:solidFill>
                  <a:srgbClr val="FFFF00"/>
                </a:solidFill>
              </a:rPr>
              <a:t> kříž, </a:t>
            </a:r>
            <a:r>
              <a:rPr lang="cs-CZ" sz="2800" dirty="0" err="1">
                <a:solidFill>
                  <a:srgbClr val="FFFF00"/>
                </a:solidFill>
              </a:rPr>
              <a:t>Kopitzův</a:t>
            </a:r>
            <a:r>
              <a:rPr lang="cs-CZ" sz="2800" dirty="0">
                <a:solidFill>
                  <a:srgbClr val="FFFF00"/>
                </a:solidFill>
              </a:rPr>
              <a:t> </a:t>
            </a:r>
            <a:r>
              <a:rPr lang="cs-CZ" sz="2800" dirty="0" err="1">
                <a:solidFill>
                  <a:srgbClr val="FFFF00"/>
                </a:solidFill>
              </a:rPr>
              <a:t>paralelogram</a:t>
            </a:r>
            <a:r>
              <a:rPr lang="cs-CZ" sz="2800" dirty="0">
                <a:solidFill>
                  <a:srgbClr val="FFFF00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FFFF00"/>
                </a:solidFill>
              </a:rPr>
              <a:t> porušení </a:t>
            </a:r>
            <a:r>
              <a:rPr lang="cs-CZ" sz="2800" dirty="0" err="1">
                <a:solidFill>
                  <a:srgbClr val="FFFF00"/>
                </a:solidFill>
              </a:rPr>
              <a:t>Shentonovy</a:t>
            </a:r>
            <a:r>
              <a:rPr lang="cs-CZ" sz="2800" dirty="0">
                <a:solidFill>
                  <a:srgbClr val="FFFF00"/>
                </a:solidFill>
              </a:rPr>
              <a:t> linie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FFFF00"/>
                </a:solidFill>
              </a:rPr>
              <a:t> acetabulární dysplazie (AC úhel)</a:t>
            </a:r>
          </a:p>
          <a:p>
            <a:pPr>
              <a:buFont typeface="Arial" pitchFamily="34" charset="0"/>
              <a:buChar char="•"/>
            </a:pPr>
            <a:endParaRPr lang="cs-CZ" sz="2800" dirty="0">
              <a:solidFill>
                <a:srgbClr val="FFFF00"/>
              </a:solidFill>
            </a:endParaRPr>
          </a:p>
        </p:txBody>
      </p:sp>
      <p:pic>
        <p:nvPicPr>
          <p:cNvPr id="6" name="Picture 2" descr="VVKK-2"/>
          <p:cNvPicPr>
            <a:picLocks noChangeAspect="1" noChangeArrowheads="1"/>
          </p:cNvPicPr>
          <p:nvPr/>
        </p:nvPicPr>
        <p:blipFill>
          <a:blip r:embed="rId3" cstate="print"/>
          <a:srcRect l="1437" t="1860" r="1437" b="-848"/>
          <a:stretch>
            <a:fillRect/>
          </a:stretch>
        </p:blipFill>
        <p:spPr bwMode="auto">
          <a:xfrm>
            <a:off x="4529962" y="0"/>
            <a:ext cx="4614037" cy="3717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Zobrazení měkkých repozičních překážek – </a:t>
            </a:r>
            <a:r>
              <a:rPr lang="cs-CZ" sz="3600" b="1" dirty="0" err="1">
                <a:solidFill>
                  <a:schemeClr val="bg1"/>
                </a:solidFill>
              </a:rPr>
              <a:t>artrografie</a:t>
            </a:r>
            <a:r>
              <a:rPr lang="cs-CZ" sz="3600" b="1" dirty="0">
                <a:solidFill>
                  <a:schemeClr val="bg1"/>
                </a:solidFill>
              </a:rPr>
              <a:t> (</a:t>
            </a:r>
            <a:r>
              <a:rPr lang="cs-CZ" sz="3600" b="1" dirty="0" err="1">
                <a:solidFill>
                  <a:schemeClr val="bg1"/>
                </a:solidFill>
              </a:rPr>
              <a:t>event</a:t>
            </a:r>
            <a:r>
              <a:rPr lang="cs-CZ" sz="3600" b="1" dirty="0">
                <a:solidFill>
                  <a:schemeClr val="bg1"/>
                </a:solidFill>
              </a:rPr>
              <a:t>. MRI)</a:t>
            </a:r>
          </a:p>
        </p:txBody>
      </p:sp>
      <p:pic>
        <p:nvPicPr>
          <p:cNvPr id="4" name="Picture 3" descr="VVKK-artrografie1"/>
          <p:cNvPicPr>
            <a:picLocks noChangeAspect="1" noChangeArrowheads="1"/>
          </p:cNvPicPr>
          <p:nvPr/>
        </p:nvPicPr>
        <p:blipFill>
          <a:blip r:embed="rId2" cstate="print"/>
          <a:srcRect l="2174" t="2625" r="2206"/>
          <a:stretch>
            <a:fillRect/>
          </a:stretch>
        </p:blipFill>
        <p:spPr bwMode="auto">
          <a:xfrm>
            <a:off x="1619672" y="1628800"/>
            <a:ext cx="5976664" cy="49637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Konzervativní 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908720"/>
            <a:ext cx="8424936" cy="5616624"/>
          </a:xfrm>
        </p:spPr>
        <p:txBody>
          <a:bodyPr>
            <a:normAutofit fontScale="85000" lnSpcReduction="10000"/>
          </a:bodyPr>
          <a:lstStyle/>
          <a:p>
            <a:r>
              <a:rPr lang="cs-CZ" dirty="0">
                <a:solidFill>
                  <a:srgbClr val="FFC000"/>
                </a:solidFill>
              </a:rPr>
              <a:t>co nejdříve na základě klin. a UZ </a:t>
            </a:r>
            <a:r>
              <a:rPr lang="cs-CZ" dirty="0" err="1">
                <a:solidFill>
                  <a:srgbClr val="FFC000"/>
                </a:solidFill>
              </a:rPr>
              <a:t>screeningu</a:t>
            </a:r>
            <a:endParaRPr lang="cs-CZ" dirty="0">
              <a:solidFill>
                <a:srgbClr val="FFC000"/>
              </a:solidFill>
            </a:endParaRPr>
          </a:p>
          <a:p>
            <a:r>
              <a:rPr lang="cs-CZ" dirty="0">
                <a:solidFill>
                  <a:srgbClr val="FFC000"/>
                </a:solidFill>
              </a:rPr>
              <a:t>zavřená repozice šetrným převedením do abdukce během </a:t>
            </a:r>
            <a:r>
              <a:rPr lang="cs-CZ" dirty="0" err="1">
                <a:solidFill>
                  <a:srgbClr val="FFC000"/>
                </a:solidFill>
              </a:rPr>
              <a:t>Ortolaniho</a:t>
            </a:r>
            <a:r>
              <a:rPr lang="cs-CZ" dirty="0">
                <a:solidFill>
                  <a:srgbClr val="FFC000"/>
                </a:solidFill>
              </a:rPr>
              <a:t> repozičního testu  + abdukční pomůcka</a:t>
            </a:r>
          </a:p>
          <a:p>
            <a:r>
              <a:rPr lang="cs-CZ" dirty="0">
                <a:solidFill>
                  <a:srgbClr val="FFC000"/>
                </a:solidFill>
              </a:rPr>
              <a:t>spontánní repozice abdukční pomůckou do 2-3měs.</a:t>
            </a:r>
          </a:p>
          <a:p>
            <a:r>
              <a:rPr lang="cs-CZ" dirty="0">
                <a:solidFill>
                  <a:srgbClr val="FFC000"/>
                </a:solidFill>
              </a:rPr>
              <a:t>abdukční pomůcky: </a:t>
            </a:r>
          </a:p>
          <a:p>
            <a:pPr lvl="1"/>
            <a:r>
              <a:rPr lang="cs-CZ" dirty="0" err="1">
                <a:solidFill>
                  <a:schemeClr val="bg1"/>
                </a:solidFill>
              </a:rPr>
              <a:t>Frejkova</a:t>
            </a:r>
            <a:r>
              <a:rPr lang="cs-CZ" dirty="0">
                <a:solidFill>
                  <a:schemeClr val="bg1"/>
                </a:solidFill>
              </a:rPr>
              <a:t> peřinka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Pavlíkovy třmeny</a:t>
            </a:r>
          </a:p>
          <a:p>
            <a:r>
              <a:rPr lang="cs-CZ" dirty="0">
                <a:solidFill>
                  <a:srgbClr val="FFC000"/>
                </a:solidFill>
              </a:rPr>
              <a:t>Zajistit  stabilní polohu v tzv. bezpečné zóně: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do 110 </a:t>
            </a:r>
            <a:r>
              <a:rPr lang="cs-CZ" dirty="0" err="1">
                <a:solidFill>
                  <a:schemeClr val="bg1"/>
                </a:solidFill>
              </a:rPr>
              <a:t>st</a:t>
            </a:r>
            <a:r>
              <a:rPr lang="cs-CZ" dirty="0">
                <a:solidFill>
                  <a:schemeClr val="bg1"/>
                </a:solidFill>
              </a:rPr>
              <a:t> flexe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do 50-60 </a:t>
            </a:r>
            <a:r>
              <a:rPr lang="cs-CZ" dirty="0" err="1">
                <a:solidFill>
                  <a:schemeClr val="bg1"/>
                </a:solidFill>
              </a:rPr>
              <a:t>st</a:t>
            </a:r>
            <a:r>
              <a:rPr lang="cs-CZ" dirty="0">
                <a:solidFill>
                  <a:schemeClr val="bg1"/>
                </a:solidFill>
              </a:rPr>
              <a:t> abdukce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nedodržení  </a:t>
            </a:r>
            <a:r>
              <a:rPr lang="cs-CZ" dirty="0" err="1">
                <a:solidFill>
                  <a:schemeClr val="bg1"/>
                </a:solidFill>
              </a:rPr>
              <a:t>event</a:t>
            </a:r>
            <a:r>
              <a:rPr lang="cs-CZ" dirty="0">
                <a:solidFill>
                  <a:schemeClr val="bg1"/>
                </a:solidFill>
              </a:rPr>
              <a:t>. násilná repozice představuje riziko avaskulární nekrózy</a:t>
            </a:r>
          </a:p>
          <a:p>
            <a:endParaRPr lang="cs-CZ" dirty="0">
              <a:solidFill>
                <a:srgbClr val="FFC000"/>
              </a:solidFill>
            </a:endParaRPr>
          </a:p>
          <a:p>
            <a:endParaRPr lang="cs-CZ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415767" y="196850"/>
            <a:ext cx="794691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</a:rPr>
              <a:t>Konzervativní léčba – abdukční pomůcky</a:t>
            </a:r>
          </a:p>
          <a:p>
            <a:pPr algn="ctr"/>
            <a:r>
              <a:rPr lang="cs-CZ" sz="3600" b="1" dirty="0">
                <a:solidFill>
                  <a:schemeClr val="bg1"/>
                </a:solidFill>
              </a:rPr>
              <a:t> - princip funkční léčby -</a:t>
            </a:r>
          </a:p>
        </p:txBody>
      </p:sp>
      <p:pic>
        <p:nvPicPr>
          <p:cNvPr id="30723" name="Picture 3" descr="VVKK-5"/>
          <p:cNvPicPr>
            <a:picLocks noChangeAspect="1" noChangeArrowheads="1"/>
          </p:cNvPicPr>
          <p:nvPr/>
        </p:nvPicPr>
        <p:blipFill>
          <a:blip r:embed="rId2" cstate="print"/>
          <a:srcRect l="2196" t="4390" r="3323" b="301"/>
          <a:stretch>
            <a:fillRect/>
          </a:stretch>
        </p:blipFill>
        <p:spPr bwMode="auto">
          <a:xfrm>
            <a:off x="1403648" y="1844824"/>
            <a:ext cx="2663825" cy="4032250"/>
          </a:xfrm>
          <a:prstGeom prst="rect">
            <a:avLst/>
          </a:prstGeom>
          <a:noFill/>
        </p:spPr>
      </p:pic>
      <p:pic>
        <p:nvPicPr>
          <p:cNvPr id="30724" name="Picture 4" descr="VVKK-6"/>
          <p:cNvPicPr>
            <a:picLocks noChangeAspect="1" noChangeArrowheads="1"/>
          </p:cNvPicPr>
          <p:nvPr/>
        </p:nvPicPr>
        <p:blipFill>
          <a:blip r:embed="rId3" cstate="print"/>
          <a:srcRect l="3860" t="2689" r="2779"/>
          <a:stretch>
            <a:fillRect/>
          </a:stretch>
        </p:blipFill>
        <p:spPr bwMode="auto">
          <a:xfrm>
            <a:off x="5004048" y="1844824"/>
            <a:ext cx="2879725" cy="4078287"/>
          </a:xfrm>
          <a:prstGeom prst="rect">
            <a:avLst/>
          </a:prstGeom>
          <a:noFill/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259632" y="5877272"/>
            <a:ext cx="30015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3200" b="1" dirty="0" err="1">
                <a:solidFill>
                  <a:srgbClr val="FFFF00"/>
                </a:solidFill>
              </a:rPr>
              <a:t>Frejkova</a:t>
            </a:r>
            <a:r>
              <a:rPr lang="cs-CZ" sz="3200" b="1" dirty="0">
                <a:solidFill>
                  <a:srgbClr val="FFFF00"/>
                </a:solidFill>
              </a:rPr>
              <a:t> peřinka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860032" y="5949280"/>
            <a:ext cx="30845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FFFF00"/>
                </a:solidFill>
              </a:rPr>
              <a:t>Pavlíkovy třmeny</a:t>
            </a:r>
            <a:endParaRPr lang="cs-CZ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611560" y="404664"/>
            <a:ext cx="77889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Konzervativní léčba - </a:t>
            </a:r>
            <a:r>
              <a:rPr lang="cs-CZ" sz="3600" b="1" dirty="0" err="1">
                <a:solidFill>
                  <a:schemeClr val="bg1"/>
                </a:solidFill>
              </a:rPr>
              <a:t>over</a:t>
            </a:r>
            <a:r>
              <a:rPr lang="cs-CZ" sz="3600" b="1" dirty="0">
                <a:solidFill>
                  <a:schemeClr val="bg1"/>
                </a:solidFill>
              </a:rPr>
              <a:t> </a:t>
            </a:r>
            <a:r>
              <a:rPr lang="cs-CZ" sz="3600" b="1" dirty="0" err="1">
                <a:solidFill>
                  <a:schemeClr val="bg1"/>
                </a:solidFill>
              </a:rPr>
              <a:t>head</a:t>
            </a:r>
            <a:r>
              <a:rPr lang="cs-CZ" sz="3600" b="1" dirty="0">
                <a:solidFill>
                  <a:schemeClr val="bg1"/>
                </a:solidFill>
              </a:rPr>
              <a:t> </a:t>
            </a:r>
            <a:r>
              <a:rPr lang="cs-CZ" sz="3600" b="1" dirty="0" err="1">
                <a:solidFill>
                  <a:schemeClr val="bg1"/>
                </a:solidFill>
              </a:rPr>
              <a:t>traction</a:t>
            </a:r>
            <a:endParaRPr lang="cs-CZ" sz="3600" b="1" dirty="0">
              <a:solidFill>
                <a:schemeClr val="bg1"/>
              </a:solidFill>
            </a:endParaRPr>
          </a:p>
        </p:txBody>
      </p:sp>
      <p:pic>
        <p:nvPicPr>
          <p:cNvPr id="31747" name="Picture 3" descr="VVKK-over head traction"/>
          <p:cNvPicPr>
            <a:picLocks noChangeAspect="1" noChangeArrowheads="1"/>
          </p:cNvPicPr>
          <p:nvPr/>
        </p:nvPicPr>
        <p:blipFill>
          <a:blip r:embed="rId2" cstate="print"/>
          <a:srcRect l="27817" t="2431" r="-189"/>
          <a:stretch>
            <a:fillRect/>
          </a:stretch>
        </p:blipFill>
        <p:spPr bwMode="auto">
          <a:xfrm>
            <a:off x="4716016" y="1484784"/>
            <a:ext cx="4427984" cy="4392488"/>
          </a:xfrm>
          <a:prstGeom prst="rect">
            <a:avLst/>
          </a:prstGeom>
          <a:noFill/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0" y="1556792"/>
            <a:ext cx="4795838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cs-CZ" sz="2400" b="1" dirty="0">
                <a:solidFill>
                  <a:srgbClr val="FFFF00"/>
                </a:solidFill>
              </a:rPr>
              <a:t>2 týdny horizontální trakce</a:t>
            </a:r>
          </a:p>
          <a:p>
            <a:pPr marL="457200" indent="-457200"/>
            <a:r>
              <a:rPr lang="cs-CZ" sz="2400" b="1" dirty="0">
                <a:solidFill>
                  <a:srgbClr val="FFFF00"/>
                </a:solidFill>
              </a:rPr>
              <a:t>     10-15 % hmotností za každou DK.</a:t>
            </a:r>
          </a:p>
          <a:p>
            <a:pPr marL="457200" indent="-457200"/>
            <a:endParaRPr lang="cs-CZ" sz="2400" b="1" dirty="0">
              <a:solidFill>
                <a:srgbClr val="FFFF00"/>
              </a:solidFill>
            </a:endParaRPr>
          </a:p>
          <a:p>
            <a:pPr marL="457200" indent="-457200"/>
            <a:r>
              <a:rPr lang="cs-CZ" sz="2400" b="1" dirty="0">
                <a:solidFill>
                  <a:srgbClr val="FFFF00"/>
                </a:solidFill>
              </a:rPr>
              <a:t>2.  4 týdny flexe 110 </a:t>
            </a:r>
            <a:r>
              <a:rPr lang="cs-CZ" sz="2400" b="1" dirty="0" err="1">
                <a:solidFill>
                  <a:srgbClr val="FFFF00"/>
                </a:solidFill>
              </a:rPr>
              <a:t>st</a:t>
            </a:r>
            <a:r>
              <a:rPr lang="cs-CZ" sz="2400" b="1" dirty="0">
                <a:solidFill>
                  <a:srgbClr val="FFFF00"/>
                </a:solidFill>
              </a:rPr>
              <a:t>  s postupným</a:t>
            </a:r>
          </a:p>
          <a:p>
            <a:pPr marL="457200" indent="-457200"/>
            <a:r>
              <a:rPr lang="cs-CZ" sz="2400" b="1" dirty="0">
                <a:solidFill>
                  <a:srgbClr val="FFFF00"/>
                </a:solidFill>
              </a:rPr>
              <a:t>     zvětšováním abdukce do 60 st.</a:t>
            </a:r>
          </a:p>
          <a:p>
            <a:pPr marL="457200" indent="-457200"/>
            <a:r>
              <a:rPr lang="cs-CZ" sz="2400" b="1" dirty="0">
                <a:solidFill>
                  <a:srgbClr val="FFFF00"/>
                </a:solidFill>
              </a:rPr>
              <a:t>     Udržovat hýždě nad podložku.</a:t>
            </a:r>
          </a:p>
          <a:p>
            <a:pPr marL="457200" indent="-457200"/>
            <a:endParaRPr lang="cs-CZ" sz="2400" b="1" dirty="0">
              <a:solidFill>
                <a:srgbClr val="FFFF00"/>
              </a:solidFill>
            </a:endParaRPr>
          </a:p>
          <a:p>
            <a:pPr marL="457200" indent="-457200">
              <a:buFontTx/>
              <a:buAutoNum type="arabicPeriod" startAt="3"/>
            </a:pPr>
            <a:r>
              <a:rPr lang="cs-CZ" sz="2400" b="1" dirty="0">
                <a:solidFill>
                  <a:srgbClr val="FFFF00"/>
                </a:solidFill>
              </a:rPr>
              <a:t>Oboustranná </a:t>
            </a:r>
            <a:r>
              <a:rPr lang="cs-CZ" sz="2400" b="1" dirty="0" err="1">
                <a:solidFill>
                  <a:srgbClr val="FFFF00"/>
                </a:solidFill>
              </a:rPr>
              <a:t>spika</a:t>
            </a:r>
            <a:r>
              <a:rPr lang="cs-CZ" sz="2400" b="1" dirty="0">
                <a:solidFill>
                  <a:srgbClr val="FFFF00"/>
                </a:solidFill>
              </a:rPr>
              <a:t>, flexe 100st,</a:t>
            </a:r>
          </a:p>
          <a:p>
            <a:pPr marL="457200" indent="-457200"/>
            <a:r>
              <a:rPr lang="cs-CZ" sz="2400" b="1" dirty="0">
                <a:solidFill>
                  <a:srgbClr val="FFFF00"/>
                </a:solidFill>
              </a:rPr>
              <a:t>      abdukce 50 st. na 6 týdnů.</a:t>
            </a:r>
          </a:p>
          <a:p>
            <a:pPr marL="457200" indent="-457200"/>
            <a:endParaRPr lang="cs-CZ" sz="2400" b="1" dirty="0">
              <a:solidFill>
                <a:srgbClr val="FFFF00"/>
              </a:solidFill>
            </a:endParaRPr>
          </a:p>
          <a:p>
            <a:pPr marL="457200" indent="-457200"/>
            <a:r>
              <a:rPr lang="cs-CZ" sz="2400" b="1" dirty="0">
                <a:solidFill>
                  <a:srgbClr val="FFFF00"/>
                </a:solidFill>
              </a:rPr>
              <a:t>4.   Doléčení Pavlíkovými třmeny.</a:t>
            </a:r>
          </a:p>
          <a:p>
            <a:pPr marL="457200" indent="-457200">
              <a:buFontTx/>
              <a:buAutoNum type="arabicPeriod" startAt="3"/>
            </a:pPr>
            <a:endParaRPr lang="cs-CZ" dirty="0"/>
          </a:p>
          <a:p>
            <a:pPr marL="457200" indent="-457200">
              <a:buFontTx/>
              <a:buAutoNum type="arabicPeriod"/>
            </a:pPr>
            <a:endParaRPr lang="cs-CZ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VVKK-spika"/>
          <p:cNvPicPr>
            <a:picLocks noChangeAspect="1" noChangeArrowheads="1"/>
          </p:cNvPicPr>
          <p:nvPr/>
        </p:nvPicPr>
        <p:blipFill>
          <a:blip r:embed="rId2" cstate="print"/>
          <a:srcRect l="2423" r="-766" b="4361"/>
          <a:stretch>
            <a:fillRect/>
          </a:stretch>
        </p:blipFill>
        <p:spPr bwMode="auto">
          <a:xfrm>
            <a:off x="323528" y="1988840"/>
            <a:ext cx="3953229" cy="3035424"/>
          </a:xfrm>
          <a:prstGeom prst="rect">
            <a:avLst/>
          </a:prstGeom>
          <a:noFill/>
        </p:spPr>
      </p:pic>
      <p:pic>
        <p:nvPicPr>
          <p:cNvPr id="39939" name="Picture 3" descr="VVKK--abd"/>
          <p:cNvPicPr>
            <a:picLocks noChangeAspect="1" noChangeArrowheads="1"/>
          </p:cNvPicPr>
          <p:nvPr/>
        </p:nvPicPr>
        <p:blipFill>
          <a:blip r:embed="rId3" cstate="print"/>
          <a:srcRect l="3525" t="378"/>
          <a:stretch>
            <a:fillRect/>
          </a:stretch>
        </p:blipFill>
        <p:spPr bwMode="auto">
          <a:xfrm>
            <a:off x="4283968" y="1988840"/>
            <a:ext cx="4514005" cy="3068191"/>
          </a:xfrm>
          <a:prstGeom prst="rect">
            <a:avLst/>
          </a:prstGeom>
          <a:noFill/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971600" y="5229200"/>
            <a:ext cx="26281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3600" b="1" dirty="0">
                <a:solidFill>
                  <a:srgbClr val="FFFF00"/>
                </a:solidFill>
              </a:rPr>
              <a:t>Kyčelní </a:t>
            </a:r>
            <a:r>
              <a:rPr lang="cs-CZ" sz="3600" b="1" dirty="0" err="1">
                <a:solidFill>
                  <a:srgbClr val="FFFF00"/>
                </a:solidFill>
              </a:rPr>
              <a:t>spika</a:t>
            </a:r>
            <a:endParaRPr lang="cs-CZ" sz="3600" b="1" dirty="0">
              <a:solidFill>
                <a:srgbClr val="FFFF00"/>
              </a:solidFill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4716016" y="5235922"/>
            <a:ext cx="33228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3600" b="1" dirty="0">
                <a:solidFill>
                  <a:srgbClr val="FFFF00"/>
                </a:solidFill>
              </a:rPr>
              <a:t>Abdukční aparát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27584" y="47667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</a:rPr>
              <a:t>Doléčení po </a:t>
            </a:r>
            <a:r>
              <a:rPr lang="cs-CZ" sz="3600" b="1" dirty="0" err="1">
                <a:solidFill>
                  <a:schemeClr val="bg1"/>
                </a:solidFill>
              </a:rPr>
              <a:t>over</a:t>
            </a:r>
            <a:r>
              <a:rPr lang="cs-CZ" sz="3600" b="1" dirty="0">
                <a:solidFill>
                  <a:schemeClr val="bg1"/>
                </a:solidFill>
              </a:rPr>
              <a:t> </a:t>
            </a:r>
            <a:r>
              <a:rPr lang="cs-CZ" sz="3600" b="1" dirty="0" err="1">
                <a:solidFill>
                  <a:schemeClr val="bg1"/>
                </a:solidFill>
              </a:rPr>
              <a:t>head</a:t>
            </a:r>
            <a:r>
              <a:rPr lang="cs-CZ" sz="3600" b="1" dirty="0">
                <a:solidFill>
                  <a:schemeClr val="bg1"/>
                </a:solidFill>
              </a:rPr>
              <a:t> trakci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Operační léčba </a:t>
            </a:r>
            <a:br>
              <a:rPr lang="cs-CZ" b="1" dirty="0">
                <a:solidFill>
                  <a:schemeClr val="bg1"/>
                </a:solidFill>
              </a:rPr>
            </a:br>
            <a:r>
              <a:rPr lang="cs-CZ" b="1" dirty="0">
                <a:solidFill>
                  <a:schemeClr val="bg1"/>
                </a:solidFill>
              </a:rPr>
              <a:t>– otevřená (krvavá)repozice -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85000" lnSpcReduction="20000"/>
          </a:bodyPr>
          <a:lstStyle/>
          <a:p>
            <a:r>
              <a:rPr lang="cs-CZ" dirty="0">
                <a:solidFill>
                  <a:srgbClr val="FFFF00"/>
                </a:solidFill>
              </a:rPr>
              <a:t>indikace: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neúspěch zavřené repozice nebo nutnost polohy mimo safe </a:t>
            </a:r>
            <a:r>
              <a:rPr lang="cs-CZ" dirty="0" err="1">
                <a:solidFill>
                  <a:schemeClr val="bg1"/>
                </a:solidFill>
              </a:rPr>
              <a:t>zone</a:t>
            </a:r>
            <a:r>
              <a:rPr lang="cs-CZ" dirty="0">
                <a:solidFill>
                  <a:schemeClr val="bg1"/>
                </a:solidFill>
              </a:rPr>
              <a:t> pro udržení reponované kyčle u mladších dětí (do 2 let, u </a:t>
            </a:r>
            <a:r>
              <a:rPr lang="cs-CZ" dirty="0" err="1">
                <a:solidFill>
                  <a:schemeClr val="bg1"/>
                </a:solidFill>
              </a:rPr>
              <a:t>ilických</a:t>
            </a:r>
            <a:r>
              <a:rPr lang="cs-CZ" dirty="0">
                <a:solidFill>
                  <a:schemeClr val="bg1"/>
                </a:solidFill>
              </a:rPr>
              <a:t> luxací do 1 roku)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nad 2 roky (resp. nad 1 rok u </a:t>
            </a:r>
            <a:r>
              <a:rPr lang="cs-CZ" dirty="0" err="1">
                <a:solidFill>
                  <a:schemeClr val="bg1"/>
                </a:solidFill>
              </a:rPr>
              <a:t>ilických</a:t>
            </a:r>
            <a:r>
              <a:rPr lang="cs-CZ" dirty="0">
                <a:solidFill>
                  <a:schemeClr val="bg1"/>
                </a:solidFill>
              </a:rPr>
              <a:t> luxaci) vždy otevřená repozice (u zavřené repozice – velké riziko AVN)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předchozí neúspěšná otevřená repozice</a:t>
            </a:r>
          </a:p>
          <a:p>
            <a:r>
              <a:rPr lang="cs-CZ" dirty="0">
                <a:solidFill>
                  <a:srgbClr val="FFFF00"/>
                </a:solidFill>
              </a:rPr>
              <a:t>nejdříve </a:t>
            </a:r>
            <a:r>
              <a:rPr lang="cs-CZ" dirty="0" err="1">
                <a:solidFill>
                  <a:srgbClr val="FFFF00"/>
                </a:solidFill>
              </a:rPr>
              <a:t>artrografie</a:t>
            </a:r>
            <a:r>
              <a:rPr lang="cs-CZ" dirty="0">
                <a:solidFill>
                  <a:srgbClr val="FFFF00"/>
                </a:solidFill>
              </a:rPr>
              <a:t> – zobrazení repozičních překážek</a:t>
            </a:r>
          </a:p>
          <a:p>
            <a:r>
              <a:rPr lang="cs-CZ" dirty="0" err="1">
                <a:solidFill>
                  <a:srgbClr val="FFFF00"/>
                </a:solidFill>
              </a:rPr>
              <a:t>op</a:t>
            </a:r>
            <a:r>
              <a:rPr lang="cs-CZ" dirty="0">
                <a:solidFill>
                  <a:srgbClr val="FFFF00"/>
                </a:solidFill>
              </a:rPr>
              <a:t>. postup: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Přední přístup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odstranění všech repozičních překážek</a:t>
            </a:r>
          </a:p>
          <a:p>
            <a:pPr lvl="1"/>
            <a:r>
              <a:rPr lang="cs-CZ" dirty="0" err="1">
                <a:solidFill>
                  <a:schemeClr val="bg1"/>
                </a:solidFill>
              </a:rPr>
              <a:t>plikace</a:t>
            </a:r>
            <a:r>
              <a:rPr lang="cs-CZ" dirty="0">
                <a:solidFill>
                  <a:schemeClr val="bg1"/>
                </a:solidFill>
              </a:rPr>
              <a:t> pouzdra</a:t>
            </a:r>
          </a:p>
          <a:p>
            <a:pPr lvl="1"/>
            <a:r>
              <a:rPr lang="cs-CZ" dirty="0" err="1">
                <a:solidFill>
                  <a:schemeClr val="bg1"/>
                </a:solidFill>
              </a:rPr>
              <a:t>event</a:t>
            </a:r>
            <a:r>
              <a:rPr lang="cs-CZ" dirty="0">
                <a:solidFill>
                  <a:schemeClr val="bg1"/>
                </a:solidFill>
              </a:rPr>
              <a:t>. i kombinace se zkracovací (abreviační), </a:t>
            </a:r>
            <a:r>
              <a:rPr lang="cs-CZ" dirty="0" err="1">
                <a:solidFill>
                  <a:schemeClr val="bg1"/>
                </a:solidFill>
              </a:rPr>
              <a:t>derotačnín</a:t>
            </a:r>
            <a:r>
              <a:rPr lang="cs-CZ" dirty="0">
                <a:solidFill>
                  <a:schemeClr val="bg1"/>
                </a:solidFill>
              </a:rPr>
              <a:t> nebo </a:t>
            </a:r>
            <a:r>
              <a:rPr lang="cs-CZ" dirty="0" err="1">
                <a:solidFill>
                  <a:schemeClr val="bg1"/>
                </a:solidFill>
              </a:rPr>
              <a:t>derotačně</a:t>
            </a:r>
            <a:r>
              <a:rPr lang="cs-CZ" dirty="0">
                <a:solidFill>
                  <a:schemeClr val="bg1"/>
                </a:solidFill>
              </a:rPr>
              <a:t>-abreviační </a:t>
            </a:r>
            <a:r>
              <a:rPr lang="cs-CZ" dirty="0" err="1">
                <a:solidFill>
                  <a:schemeClr val="bg1"/>
                </a:solidFill>
              </a:rPr>
              <a:t>osteotomíí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proxim.fem</a:t>
            </a:r>
            <a:r>
              <a:rPr lang="cs-CZ" dirty="0">
                <a:solidFill>
                  <a:schemeClr val="bg1"/>
                </a:solidFill>
              </a:rPr>
              <a:t>. </a:t>
            </a:r>
          </a:p>
          <a:p>
            <a:endParaRPr lang="cs-CZ" dirty="0">
              <a:solidFill>
                <a:srgbClr val="FFFF00"/>
              </a:solidFill>
            </a:endParaRPr>
          </a:p>
          <a:p>
            <a:endParaRPr lang="cs-CZ" dirty="0">
              <a:solidFill>
                <a:srgbClr val="FFFF00"/>
              </a:solidFill>
            </a:endParaRPr>
          </a:p>
          <a:p>
            <a:endParaRPr lang="cs-CZ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Operační výkony na </a:t>
            </a:r>
            <a:r>
              <a:rPr lang="cs-CZ" b="1" dirty="0" err="1">
                <a:solidFill>
                  <a:schemeClr val="bg1"/>
                </a:solidFill>
              </a:rPr>
              <a:t>proxim.fem</a:t>
            </a:r>
            <a:r>
              <a:rPr lang="cs-CZ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1224136"/>
          </a:xfrm>
        </p:spPr>
        <p:txBody>
          <a:bodyPr>
            <a:normAutofit fontScale="92500"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Osteotomie (OT): </a:t>
            </a:r>
            <a:r>
              <a:rPr lang="cs-CZ" dirty="0" err="1">
                <a:solidFill>
                  <a:srgbClr val="FFC000"/>
                </a:solidFill>
              </a:rPr>
              <a:t>varizační</a:t>
            </a:r>
            <a:r>
              <a:rPr lang="cs-CZ" dirty="0">
                <a:solidFill>
                  <a:srgbClr val="FFC000"/>
                </a:solidFill>
              </a:rPr>
              <a:t>, </a:t>
            </a:r>
            <a:r>
              <a:rPr lang="cs-CZ" dirty="0" err="1">
                <a:solidFill>
                  <a:srgbClr val="FFC000"/>
                </a:solidFill>
              </a:rPr>
              <a:t>valgizační</a:t>
            </a:r>
            <a:r>
              <a:rPr lang="cs-CZ" dirty="0">
                <a:solidFill>
                  <a:srgbClr val="FFC000"/>
                </a:solidFill>
              </a:rPr>
              <a:t>, zkracovací,  </a:t>
            </a:r>
            <a:r>
              <a:rPr lang="cs-CZ" dirty="0" err="1">
                <a:solidFill>
                  <a:srgbClr val="FFC000"/>
                </a:solidFill>
              </a:rPr>
              <a:t>derotační</a:t>
            </a:r>
            <a:r>
              <a:rPr lang="cs-CZ" dirty="0">
                <a:solidFill>
                  <a:srgbClr val="FFC000"/>
                </a:solidFill>
              </a:rPr>
              <a:t> (nejčastěji DVO –</a:t>
            </a:r>
            <a:r>
              <a:rPr lang="cs-CZ" dirty="0" err="1">
                <a:solidFill>
                  <a:srgbClr val="FFC000"/>
                </a:solidFill>
              </a:rPr>
              <a:t>derotačně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 err="1">
                <a:solidFill>
                  <a:srgbClr val="FFC000"/>
                </a:solidFill>
              </a:rPr>
              <a:t>varizační</a:t>
            </a:r>
            <a:r>
              <a:rPr lang="cs-CZ" dirty="0">
                <a:solidFill>
                  <a:srgbClr val="FFC000"/>
                </a:solidFill>
              </a:rPr>
              <a:t> OT)</a:t>
            </a:r>
          </a:p>
          <a:p>
            <a:endParaRPr lang="cs-CZ" dirty="0"/>
          </a:p>
        </p:txBody>
      </p:sp>
      <p:pic>
        <p:nvPicPr>
          <p:cNvPr id="4" name="Picture 2" descr="VVKK-variza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16832"/>
            <a:ext cx="8136904" cy="2433470"/>
          </a:xfrm>
          <a:prstGeom prst="rect">
            <a:avLst/>
          </a:prstGeom>
          <a:noFill/>
        </p:spPr>
      </p:pic>
      <p:pic>
        <p:nvPicPr>
          <p:cNvPr id="5" name="Picture 2" descr="VVKK-valgiz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888" y="4121696"/>
            <a:ext cx="8107568" cy="273630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4355976" y="191683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/>
              <a:t>Varizace</a:t>
            </a:r>
            <a:endParaRPr lang="cs-CZ" sz="24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4427984" y="422108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/>
              <a:t>Valgizace</a:t>
            </a:r>
            <a:endParaRPr lang="cs-CZ" sz="24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Vývoj proximálního femuru</a:t>
            </a:r>
          </a:p>
        </p:txBody>
      </p:sp>
      <p:pic>
        <p:nvPicPr>
          <p:cNvPr id="4" name="Picture 2" descr="kyčel- růst"/>
          <p:cNvPicPr>
            <a:picLocks noChangeAspect="1" noChangeArrowheads="1"/>
          </p:cNvPicPr>
          <p:nvPr/>
        </p:nvPicPr>
        <p:blipFill>
          <a:blip r:embed="rId2" cstate="print"/>
          <a:srcRect l="4163" t="15013" r="4118" b="9919"/>
          <a:stretch>
            <a:fillRect/>
          </a:stretch>
        </p:blipFill>
        <p:spPr bwMode="auto">
          <a:xfrm>
            <a:off x="0" y="1099492"/>
            <a:ext cx="6300192" cy="2545532"/>
          </a:xfrm>
          <a:prstGeom prst="rect">
            <a:avLst/>
          </a:prstGeom>
          <a:noFill/>
        </p:spPr>
      </p:pic>
      <p:pic>
        <p:nvPicPr>
          <p:cNvPr id="5" name="Picture 2" descr="kyčel- změna CCD úhlu"/>
          <p:cNvPicPr>
            <a:picLocks noChangeAspect="1" noChangeArrowheads="1"/>
          </p:cNvPicPr>
          <p:nvPr/>
        </p:nvPicPr>
        <p:blipFill>
          <a:blip r:embed="rId3" cstate="print"/>
          <a:srcRect l="1819" b="1804"/>
          <a:stretch>
            <a:fillRect/>
          </a:stretch>
        </p:blipFill>
        <p:spPr bwMode="auto">
          <a:xfrm>
            <a:off x="0" y="3615670"/>
            <a:ext cx="6300192" cy="3242329"/>
          </a:xfrm>
          <a:prstGeom prst="rect">
            <a:avLst/>
          </a:prstGeom>
          <a:noFill/>
        </p:spPr>
      </p:pic>
      <p:pic>
        <p:nvPicPr>
          <p:cNvPr id="6" name="Picture 4" descr="OO- anteverze"/>
          <p:cNvPicPr>
            <a:picLocks noChangeAspect="1" noChangeArrowheads="1"/>
          </p:cNvPicPr>
          <p:nvPr/>
        </p:nvPicPr>
        <p:blipFill>
          <a:blip r:embed="rId4" cstate="print"/>
          <a:srcRect l="59229" t="6251" r="3119" b="18741"/>
          <a:stretch>
            <a:fillRect/>
          </a:stretch>
        </p:blipFill>
        <p:spPr bwMode="auto">
          <a:xfrm>
            <a:off x="6156176" y="4063679"/>
            <a:ext cx="2987824" cy="2794321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6300192" y="1124744"/>
            <a:ext cx="284380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FF00"/>
                </a:solidFill>
              </a:rPr>
              <a:t>CCD úhel:</a:t>
            </a:r>
          </a:p>
          <a:p>
            <a:pPr>
              <a:buFont typeface="Arial" pitchFamily="34" charset="0"/>
              <a:buChar char="•"/>
            </a:pPr>
            <a:r>
              <a:rPr lang="cs-CZ" sz="2200" b="1" dirty="0">
                <a:solidFill>
                  <a:schemeClr val="bg1"/>
                </a:solidFill>
              </a:rPr>
              <a:t> při narození: 150st.</a:t>
            </a:r>
          </a:p>
          <a:p>
            <a:pPr>
              <a:buFont typeface="Arial" pitchFamily="34" charset="0"/>
              <a:buChar char="•"/>
            </a:pPr>
            <a:r>
              <a:rPr lang="cs-CZ" sz="2200" b="1" dirty="0">
                <a:solidFill>
                  <a:schemeClr val="bg1"/>
                </a:solidFill>
              </a:rPr>
              <a:t> v dospělosti: 125st.</a:t>
            </a:r>
          </a:p>
          <a:p>
            <a:pPr>
              <a:buFont typeface="Arial" pitchFamily="34" charset="0"/>
              <a:buChar char="•"/>
            </a:pPr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2400" b="1" dirty="0">
                <a:solidFill>
                  <a:srgbClr val="FFFF00"/>
                </a:solidFill>
              </a:rPr>
              <a:t>Úhel </a:t>
            </a:r>
            <a:r>
              <a:rPr lang="cs-CZ" sz="2400" b="1" dirty="0" err="1">
                <a:solidFill>
                  <a:srgbClr val="FFFF00"/>
                </a:solidFill>
              </a:rPr>
              <a:t>anteverze</a:t>
            </a:r>
            <a:r>
              <a:rPr lang="cs-CZ" sz="2400" b="1" dirty="0">
                <a:solidFill>
                  <a:srgbClr val="FFFF00"/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cs-CZ" sz="2200" b="1" dirty="0">
                <a:solidFill>
                  <a:schemeClr val="bg1"/>
                </a:solidFill>
              </a:rPr>
              <a:t> při narození: 40st.</a:t>
            </a:r>
          </a:p>
          <a:p>
            <a:pPr>
              <a:buFont typeface="Arial" pitchFamily="34" charset="0"/>
              <a:buChar char="•"/>
            </a:pPr>
            <a:r>
              <a:rPr lang="cs-CZ" sz="2200" b="1" dirty="0">
                <a:solidFill>
                  <a:schemeClr val="bg1"/>
                </a:solidFill>
              </a:rPr>
              <a:t> v dospělosti: 10-15st.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Operační výkony na pánvi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4857403"/>
          </a:xfrm>
        </p:spPr>
        <p:txBody>
          <a:bodyPr/>
          <a:lstStyle/>
          <a:p>
            <a:r>
              <a:rPr lang="cs-CZ" b="1" dirty="0" err="1">
                <a:solidFill>
                  <a:srgbClr val="FFFF00"/>
                </a:solidFill>
              </a:rPr>
              <a:t>Redirekční</a:t>
            </a:r>
            <a:r>
              <a:rPr lang="cs-CZ" b="1" dirty="0">
                <a:solidFill>
                  <a:srgbClr val="FFFF00"/>
                </a:solidFill>
              </a:rPr>
              <a:t> pánevní osteotomie</a:t>
            </a:r>
          </a:p>
          <a:p>
            <a:pPr>
              <a:buNone/>
            </a:pPr>
            <a:endParaRPr lang="cs-CZ" b="1" dirty="0">
              <a:solidFill>
                <a:srgbClr val="FFFF00"/>
              </a:solidFill>
            </a:endParaRPr>
          </a:p>
          <a:p>
            <a:r>
              <a:rPr lang="cs-CZ" b="1" dirty="0" err="1">
                <a:solidFill>
                  <a:srgbClr val="FFFF00"/>
                </a:solidFill>
              </a:rPr>
              <a:t>Acetabuloplastiky</a:t>
            </a:r>
            <a:endParaRPr lang="cs-CZ" b="1" dirty="0">
              <a:solidFill>
                <a:srgbClr val="FFFF00"/>
              </a:solidFill>
            </a:endParaRPr>
          </a:p>
          <a:p>
            <a:pPr>
              <a:buNone/>
            </a:pPr>
            <a:endParaRPr lang="cs-CZ" b="1" dirty="0">
              <a:solidFill>
                <a:srgbClr val="FFFF00"/>
              </a:solidFill>
            </a:endParaRPr>
          </a:p>
          <a:p>
            <a:r>
              <a:rPr lang="cs-CZ" b="1" dirty="0">
                <a:solidFill>
                  <a:srgbClr val="FFFF00"/>
                </a:solidFill>
              </a:rPr>
              <a:t>Překrytí hlavice spongiózní kostí s využitím metaplazie kloubního pouzdra ve vazivovou chrupavku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err="1">
                <a:solidFill>
                  <a:srgbClr val="FFFF00"/>
                </a:solidFill>
              </a:rPr>
              <a:t>Redirekční</a:t>
            </a:r>
            <a:r>
              <a:rPr lang="cs-CZ" b="1" dirty="0">
                <a:solidFill>
                  <a:srgbClr val="FFFF00"/>
                </a:solidFill>
              </a:rPr>
              <a:t> pánevní OT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 fontScale="92500"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sklonění celého </a:t>
            </a:r>
            <a:r>
              <a:rPr lang="cs-CZ" sz="2800" dirty="0" err="1">
                <a:solidFill>
                  <a:schemeClr val="bg1"/>
                </a:solidFill>
              </a:rPr>
              <a:t>acetabula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laterokaudálně</a:t>
            </a:r>
            <a:endParaRPr lang="cs-CZ" sz="2800" dirty="0">
              <a:solidFill>
                <a:schemeClr val="bg1"/>
              </a:solidFill>
            </a:endParaRPr>
          </a:p>
          <a:p>
            <a:r>
              <a:rPr lang="cs-CZ" sz="2800" dirty="0">
                <a:solidFill>
                  <a:schemeClr val="bg1"/>
                </a:solidFill>
              </a:rPr>
              <a:t>tím zvětšení krytí zátěžové zóny hlavice</a:t>
            </a:r>
          </a:p>
          <a:p>
            <a:r>
              <a:rPr lang="cs-CZ" sz="2800" dirty="0">
                <a:solidFill>
                  <a:schemeClr val="bg1"/>
                </a:solidFill>
              </a:rPr>
              <a:t>na úkor </a:t>
            </a:r>
            <a:r>
              <a:rPr lang="cs-CZ" sz="2800" dirty="0" err="1">
                <a:solidFill>
                  <a:schemeClr val="bg1"/>
                </a:solidFill>
              </a:rPr>
              <a:t>dorzokaudálního</a:t>
            </a:r>
            <a:r>
              <a:rPr lang="cs-CZ" sz="2800" dirty="0">
                <a:solidFill>
                  <a:schemeClr val="bg1"/>
                </a:solidFill>
              </a:rPr>
              <a:t> krytí</a:t>
            </a:r>
          </a:p>
          <a:p>
            <a:r>
              <a:rPr lang="cs-CZ" sz="2800" dirty="0">
                <a:solidFill>
                  <a:schemeClr val="bg1"/>
                </a:solidFill>
              </a:rPr>
              <a:t>celkově se plocha </a:t>
            </a:r>
            <a:r>
              <a:rPr lang="cs-CZ" sz="2800" dirty="0" err="1">
                <a:solidFill>
                  <a:schemeClr val="bg1"/>
                </a:solidFill>
              </a:rPr>
              <a:t>acetabula</a:t>
            </a:r>
            <a:r>
              <a:rPr lang="cs-CZ" sz="2800" dirty="0">
                <a:solidFill>
                  <a:schemeClr val="bg1"/>
                </a:solidFill>
              </a:rPr>
              <a:t> nemění </a:t>
            </a:r>
          </a:p>
          <a:p>
            <a:r>
              <a:rPr lang="cs-CZ" sz="2800" dirty="0">
                <a:solidFill>
                  <a:schemeClr val="bg1"/>
                </a:solidFill>
              </a:rPr>
              <a:t>3 typy:</a:t>
            </a:r>
          </a:p>
          <a:p>
            <a:pPr lvl="1"/>
            <a:r>
              <a:rPr lang="cs-CZ" b="1" dirty="0" err="1">
                <a:solidFill>
                  <a:srgbClr val="FFC000"/>
                </a:solidFill>
              </a:rPr>
              <a:t>Salterova</a:t>
            </a:r>
            <a:r>
              <a:rPr lang="cs-CZ" b="1" dirty="0">
                <a:solidFill>
                  <a:srgbClr val="FFC000"/>
                </a:solidFill>
              </a:rPr>
              <a:t> OT  </a:t>
            </a:r>
          </a:p>
          <a:p>
            <a:pPr lvl="2"/>
            <a:r>
              <a:rPr lang="cs-CZ" b="1" dirty="0">
                <a:solidFill>
                  <a:schemeClr val="bg1"/>
                </a:solidFill>
              </a:rPr>
              <a:t>využívá pružnost symfýzy (do 6 let)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Trojí OT (např. </a:t>
            </a:r>
            <a:r>
              <a:rPr lang="cs-CZ" b="1" dirty="0" err="1">
                <a:solidFill>
                  <a:srgbClr val="FFC000"/>
                </a:solidFill>
              </a:rPr>
              <a:t>Steel</a:t>
            </a:r>
            <a:r>
              <a:rPr lang="cs-CZ" b="1" dirty="0">
                <a:solidFill>
                  <a:srgbClr val="FFC000"/>
                </a:solidFill>
              </a:rPr>
              <a:t>)</a:t>
            </a:r>
          </a:p>
          <a:p>
            <a:pPr lvl="2"/>
            <a:r>
              <a:rPr lang="cs-CZ" b="1" dirty="0">
                <a:solidFill>
                  <a:schemeClr val="bg1"/>
                </a:solidFill>
              </a:rPr>
              <a:t>u starších dětí </a:t>
            </a:r>
          </a:p>
          <a:p>
            <a:pPr lvl="2"/>
            <a:r>
              <a:rPr lang="cs-CZ" b="1" dirty="0">
                <a:solidFill>
                  <a:schemeClr val="bg1"/>
                </a:solidFill>
              </a:rPr>
              <a:t>uvolnění </a:t>
            </a:r>
            <a:r>
              <a:rPr lang="cs-CZ" b="1" dirty="0" err="1">
                <a:solidFill>
                  <a:schemeClr val="bg1"/>
                </a:solidFill>
              </a:rPr>
              <a:t>acetabula</a:t>
            </a:r>
            <a:r>
              <a:rPr lang="cs-CZ" b="1" dirty="0">
                <a:solidFill>
                  <a:schemeClr val="bg1"/>
                </a:solidFill>
              </a:rPr>
              <a:t> trojím protětím pánve </a:t>
            </a:r>
          </a:p>
          <a:p>
            <a:pPr lvl="1"/>
            <a:r>
              <a:rPr lang="cs-CZ" b="1" dirty="0" err="1">
                <a:solidFill>
                  <a:srgbClr val="FFC000"/>
                </a:solidFill>
              </a:rPr>
              <a:t>Periacetabulární</a:t>
            </a:r>
            <a:r>
              <a:rPr lang="cs-CZ" b="1" dirty="0">
                <a:solidFill>
                  <a:srgbClr val="FFC000"/>
                </a:solidFill>
              </a:rPr>
              <a:t> OT  (např. </a:t>
            </a:r>
            <a:r>
              <a:rPr lang="cs-CZ" b="1" dirty="0" err="1">
                <a:solidFill>
                  <a:srgbClr val="FFC000"/>
                </a:solidFill>
              </a:rPr>
              <a:t>Ganz</a:t>
            </a:r>
            <a:r>
              <a:rPr lang="cs-CZ" b="1" dirty="0">
                <a:solidFill>
                  <a:srgbClr val="FFC000"/>
                </a:solidFill>
              </a:rPr>
              <a:t>)</a:t>
            </a:r>
          </a:p>
          <a:p>
            <a:pPr lvl="2"/>
            <a:r>
              <a:rPr lang="cs-CZ" b="1" dirty="0">
                <a:solidFill>
                  <a:schemeClr val="bg1"/>
                </a:solidFill>
              </a:rPr>
              <a:t>Obsekání a vyklopení </a:t>
            </a:r>
            <a:r>
              <a:rPr lang="cs-CZ" b="1" dirty="0" err="1">
                <a:solidFill>
                  <a:schemeClr val="bg1"/>
                </a:solidFill>
              </a:rPr>
              <a:t>acetabula</a:t>
            </a:r>
            <a:r>
              <a:rPr lang="cs-CZ" b="1" dirty="0">
                <a:solidFill>
                  <a:schemeClr val="bg1"/>
                </a:solidFill>
              </a:rPr>
              <a:t> (velmi náročné a rizikové)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Salterova</a:t>
            </a:r>
            <a:r>
              <a:rPr lang="cs-CZ" dirty="0">
                <a:solidFill>
                  <a:srgbClr val="FFFF00"/>
                </a:solidFill>
              </a:rPr>
              <a:t> pánevní OT</a:t>
            </a:r>
          </a:p>
        </p:txBody>
      </p:sp>
      <p:pic>
        <p:nvPicPr>
          <p:cNvPr id="4" name="Picture 3" descr="VVKK-Salter"/>
          <p:cNvPicPr>
            <a:picLocks noChangeAspect="1" noChangeArrowheads="1"/>
          </p:cNvPicPr>
          <p:nvPr/>
        </p:nvPicPr>
        <p:blipFill>
          <a:blip r:embed="rId2" cstate="print"/>
          <a:srcRect t="2193" r="729"/>
          <a:stretch>
            <a:fillRect/>
          </a:stretch>
        </p:blipFill>
        <p:spPr bwMode="auto">
          <a:xfrm>
            <a:off x="3167062" y="1058862"/>
            <a:ext cx="5976938" cy="5799138"/>
          </a:xfrm>
          <a:prstGeom prst="rect">
            <a:avLst/>
          </a:prstGeom>
          <a:noFill/>
        </p:spPr>
      </p:pic>
      <p:pic>
        <p:nvPicPr>
          <p:cNvPr id="48130" name="Picture 2" descr="http://www.hipdysplasia.org/Resources/339/FileRepository/Infant%20Hip%20Dysplasia/Treatment%20Methods/Osteotomy/Salter%20Oste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593" t="5458" r="52179" b="18124"/>
          <a:stretch>
            <a:fillRect/>
          </a:stretch>
        </p:blipFill>
        <p:spPr bwMode="auto">
          <a:xfrm>
            <a:off x="0" y="1052736"/>
            <a:ext cx="3096344" cy="2016224"/>
          </a:xfrm>
          <a:prstGeom prst="rect">
            <a:avLst/>
          </a:prstGeom>
          <a:noFill/>
        </p:spPr>
      </p:pic>
      <p:pic>
        <p:nvPicPr>
          <p:cNvPr id="48132" name="Picture 4" descr="http://www.hipdysplasia.org/Resources/339/FileRepository/Infant%20Hip%20Dysplasia/Treatment%20Methods/Osteotomy/Salter%20Oste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52456" t="5458" r="3837" b="15395"/>
          <a:stretch>
            <a:fillRect/>
          </a:stretch>
        </p:blipFill>
        <p:spPr bwMode="auto">
          <a:xfrm>
            <a:off x="0" y="4581128"/>
            <a:ext cx="3059832" cy="2088232"/>
          </a:xfrm>
          <a:prstGeom prst="rect">
            <a:avLst/>
          </a:prstGeom>
          <a:noFill/>
        </p:spPr>
      </p:pic>
      <p:cxnSp>
        <p:nvCxnSpPr>
          <p:cNvPr id="8" name="Přímá spojovací šipka 7"/>
          <p:cNvCxnSpPr/>
          <p:nvPr/>
        </p:nvCxnSpPr>
        <p:spPr>
          <a:xfrm>
            <a:off x="1475656" y="3212976"/>
            <a:ext cx="0" cy="1080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FF00"/>
                </a:solidFill>
              </a:rPr>
              <a:t>Steelova</a:t>
            </a:r>
            <a:r>
              <a:rPr lang="cs-CZ" dirty="0">
                <a:solidFill>
                  <a:srgbClr val="FFFF00"/>
                </a:solidFill>
              </a:rPr>
              <a:t> trojí pánevní OT</a:t>
            </a:r>
            <a:endParaRPr lang="cs-CZ" dirty="0"/>
          </a:p>
        </p:txBody>
      </p:sp>
      <p:pic>
        <p:nvPicPr>
          <p:cNvPr id="58370" name="Picture 2" descr="http://www.healio.com/orthopedics/journals/ORTHO/%7BBEA00A9F-DBC7-4499-BEFE-62C08D16B06F%7D/~/media/Journals/ORTHO/2011/12_December/10_3928_01477447_20111021_12/fig4.ashx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84784"/>
            <a:ext cx="3538416" cy="5104602"/>
          </a:xfrm>
          <a:prstGeom prst="rect">
            <a:avLst/>
          </a:prstGeom>
          <a:noFill/>
        </p:spPr>
      </p:pic>
      <p:pic>
        <p:nvPicPr>
          <p:cNvPr id="5" name="Picture 2" descr="VVKK-Sutherland, Steel, Eppright"/>
          <p:cNvPicPr>
            <a:picLocks noChangeAspect="1" noChangeArrowheads="1"/>
          </p:cNvPicPr>
          <p:nvPr/>
        </p:nvPicPr>
        <p:blipFill>
          <a:blip r:embed="rId4" cstate="print"/>
          <a:srcRect l="32705" r="33372"/>
          <a:stretch>
            <a:fillRect/>
          </a:stretch>
        </p:blipFill>
        <p:spPr bwMode="auto">
          <a:xfrm>
            <a:off x="683568" y="1536536"/>
            <a:ext cx="3960440" cy="50745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err="1">
                <a:solidFill>
                  <a:srgbClr val="FFFF00"/>
                </a:solidFill>
              </a:rPr>
              <a:t>Acetabuloplastiky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7"/>
            <a:ext cx="8568952" cy="2520279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řeší nepoměr velkého dysplastického </a:t>
            </a:r>
            <a:r>
              <a:rPr lang="cs-CZ" dirty="0" err="1">
                <a:solidFill>
                  <a:schemeClr val="bg1"/>
                </a:solidFill>
              </a:rPr>
              <a:t>acetabula</a:t>
            </a:r>
            <a:r>
              <a:rPr lang="cs-CZ" dirty="0">
                <a:solidFill>
                  <a:schemeClr val="bg1"/>
                </a:solidFill>
              </a:rPr>
              <a:t> a malé hlavice</a:t>
            </a:r>
          </a:p>
          <a:p>
            <a:r>
              <a:rPr lang="cs-CZ" dirty="0">
                <a:solidFill>
                  <a:schemeClr val="bg1"/>
                </a:solidFill>
              </a:rPr>
              <a:t>sklopením kostně-chrupavčité lamely stropu </a:t>
            </a:r>
            <a:r>
              <a:rPr lang="cs-CZ" dirty="0" err="1">
                <a:solidFill>
                  <a:schemeClr val="bg1"/>
                </a:solidFill>
              </a:rPr>
              <a:t>acetabula</a:t>
            </a:r>
            <a:r>
              <a:rPr lang="cs-CZ" dirty="0">
                <a:solidFill>
                  <a:schemeClr val="bg1"/>
                </a:solidFill>
              </a:rPr>
              <a:t> zabalí hlavici do </a:t>
            </a:r>
            <a:r>
              <a:rPr lang="cs-CZ" dirty="0" err="1">
                <a:solidFill>
                  <a:schemeClr val="bg1"/>
                </a:solidFill>
              </a:rPr>
              <a:t>acetabula</a:t>
            </a:r>
            <a:r>
              <a:rPr lang="cs-CZ" dirty="0">
                <a:solidFill>
                  <a:schemeClr val="bg1"/>
                </a:solidFill>
              </a:rPr>
              <a:t>, jehož plocha se tímto zmenší</a:t>
            </a:r>
          </a:p>
          <a:p>
            <a:r>
              <a:rPr lang="cs-CZ" dirty="0">
                <a:solidFill>
                  <a:schemeClr val="bg1"/>
                </a:solidFill>
              </a:rPr>
              <a:t>možné pouze při zachovalé Y chrupavce</a:t>
            </a:r>
          </a:p>
        </p:txBody>
      </p:sp>
      <p:pic>
        <p:nvPicPr>
          <p:cNvPr id="59394" name="Picture 2" descr="http://pmmp.cnki.net/OperationImg/3.19.5.3.1%20Pemberton%E9%AB%8B%E8%87%BC%E6%88%90%E5%BD%A2%E6%9C%AF.files/image0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11533"/>
          <a:stretch>
            <a:fillRect/>
          </a:stretch>
        </p:blipFill>
        <p:spPr bwMode="auto">
          <a:xfrm>
            <a:off x="1619672" y="3501008"/>
            <a:ext cx="6107545" cy="288032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1619672" y="6309320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FF00"/>
                </a:solidFill>
              </a:rPr>
              <a:t>např. </a:t>
            </a:r>
            <a:r>
              <a:rPr lang="cs-CZ" sz="2400" b="1" dirty="0" err="1">
                <a:solidFill>
                  <a:srgbClr val="FFFF00"/>
                </a:solidFill>
              </a:rPr>
              <a:t>Pembertonova</a:t>
            </a:r>
            <a:r>
              <a:rPr lang="cs-CZ" sz="2400" b="1" dirty="0">
                <a:solidFill>
                  <a:srgbClr val="FFFF00"/>
                </a:solidFill>
              </a:rPr>
              <a:t> </a:t>
            </a:r>
            <a:r>
              <a:rPr lang="cs-CZ" sz="2400" b="1" dirty="0" err="1">
                <a:solidFill>
                  <a:srgbClr val="FFFF00"/>
                </a:solidFill>
              </a:rPr>
              <a:t>acetabuloplastiky</a:t>
            </a:r>
            <a:endParaRPr lang="cs-CZ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Plastiky stříšky</a:t>
            </a:r>
          </a:p>
        </p:txBody>
      </p:sp>
      <p:pic>
        <p:nvPicPr>
          <p:cNvPr id="4" name="Picture 3" descr="VVKK-tect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686800" cy="396875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51520" y="5085184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 lehčí reziduální dysplazie při centrované kyčli u adolescentů (méně náročná alternativa trojí OT)</a:t>
            </a:r>
            <a:endParaRPr lang="cs-CZ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 po 35. roce věku u pac. s lehkou artrózou a prudkým zhoršením při lézi labra (současně i revize labra)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err="1">
                <a:solidFill>
                  <a:srgbClr val="FFFF00"/>
                </a:solidFill>
              </a:rPr>
              <a:t>Chiari</a:t>
            </a:r>
            <a:r>
              <a:rPr lang="cs-CZ" b="1" dirty="0">
                <a:solidFill>
                  <a:srgbClr val="FFFF00"/>
                </a:solidFill>
              </a:rPr>
              <a:t> OT pánve</a:t>
            </a:r>
          </a:p>
        </p:txBody>
      </p:sp>
      <p:pic>
        <p:nvPicPr>
          <p:cNvPr id="4" name="Picture 3" descr="Ch- schéma opera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3370263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51520" y="4509120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 záchranná operace použitelná i u asférické decentrované kyčle, vhodná i luxací kyčlí u </a:t>
            </a:r>
            <a:r>
              <a:rPr lang="cs-CZ" sz="2400" dirty="0" err="1">
                <a:solidFill>
                  <a:schemeClr val="bg1"/>
                </a:solidFill>
              </a:rPr>
              <a:t>spastiků</a:t>
            </a:r>
            <a:endParaRPr lang="cs-CZ" sz="24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 u VDKK dnes již využívána jen </a:t>
            </a:r>
            <a:r>
              <a:rPr lang="cs-CZ" sz="2400" dirty="0" err="1">
                <a:solidFill>
                  <a:schemeClr val="bg1"/>
                </a:solidFill>
              </a:rPr>
              <a:t>vyjímečně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1671638" y="444500"/>
            <a:ext cx="436876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4400" b="1" dirty="0">
                <a:solidFill>
                  <a:schemeClr val="bg1"/>
                </a:solidFill>
              </a:rPr>
              <a:t>Komplikace  léčby</a:t>
            </a: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0" y="1484313"/>
            <a:ext cx="6227539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FFC000"/>
                </a:solidFill>
              </a:rPr>
              <a:t>Ischemická nekróza hlavice femuru:</a:t>
            </a:r>
          </a:p>
          <a:p>
            <a:r>
              <a:rPr lang="cs-CZ" sz="3200" dirty="0">
                <a:solidFill>
                  <a:srgbClr val="92D050"/>
                </a:solidFill>
              </a:rPr>
              <a:t>-</a:t>
            </a:r>
            <a:r>
              <a:rPr lang="cs-CZ" sz="3200" dirty="0"/>
              <a:t> </a:t>
            </a:r>
            <a:r>
              <a:rPr lang="cs-CZ" sz="3200" dirty="0">
                <a:solidFill>
                  <a:srgbClr val="92D050"/>
                </a:solidFill>
              </a:rPr>
              <a:t>Cévní okluze </a:t>
            </a:r>
            <a:r>
              <a:rPr lang="cs-CZ" sz="3200" dirty="0" err="1">
                <a:solidFill>
                  <a:srgbClr val="92D050"/>
                </a:solidFill>
              </a:rPr>
              <a:t>extrakapsulárně</a:t>
            </a:r>
            <a:endParaRPr lang="cs-CZ" sz="3200" dirty="0">
              <a:solidFill>
                <a:srgbClr val="92D050"/>
              </a:solidFill>
            </a:endParaRPr>
          </a:p>
          <a:p>
            <a:pPr>
              <a:buFontTx/>
              <a:buChar char="-"/>
            </a:pPr>
            <a:r>
              <a:rPr lang="cs-CZ" sz="3200" dirty="0">
                <a:solidFill>
                  <a:srgbClr val="92D050"/>
                </a:solidFill>
              </a:rPr>
              <a:t> Cévní okluze </a:t>
            </a:r>
            <a:r>
              <a:rPr lang="cs-CZ" sz="3200" dirty="0" err="1">
                <a:solidFill>
                  <a:srgbClr val="92D050"/>
                </a:solidFill>
              </a:rPr>
              <a:t>intrakapsulárně</a:t>
            </a:r>
            <a:endParaRPr lang="cs-CZ" sz="3200" dirty="0">
              <a:solidFill>
                <a:srgbClr val="92D050"/>
              </a:solidFill>
            </a:endParaRPr>
          </a:p>
          <a:p>
            <a:pPr>
              <a:buFontTx/>
              <a:buChar char="-"/>
            </a:pPr>
            <a:r>
              <a:rPr lang="cs-CZ" sz="3200" dirty="0">
                <a:solidFill>
                  <a:srgbClr val="92D050"/>
                </a:solidFill>
              </a:rPr>
              <a:t> Komprese </a:t>
            </a:r>
            <a:r>
              <a:rPr lang="cs-CZ" sz="3200" dirty="0" err="1">
                <a:solidFill>
                  <a:srgbClr val="92D050"/>
                </a:solidFill>
              </a:rPr>
              <a:t>intraepifyzárních</a:t>
            </a:r>
            <a:r>
              <a:rPr lang="cs-CZ" sz="3200" dirty="0">
                <a:solidFill>
                  <a:srgbClr val="92D050"/>
                </a:solidFill>
              </a:rPr>
              <a:t> cév</a:t>
            </a:r>
          </a:p>
          <a:p>
            <a:pPr>
              <a:buFontTx/>
              <a:buChar char="-"/>
            </a:pPr>
            <a:endParaRPr lang="cs-CZ" sz="3200" b="1" dirty="0">
              <a:solidFill>
                <a:srgbClr val="FFC000"/>
              </a:solidFill>
            </a:endParaRPr>
          </a:p>
          <a:p>
            <a:r>
              <a:rPr lang="cs-CZ" sz="3200" b="1" dirty="0">
                <a:solidFill>
                  <a:srgbClr val="FFC000"/>
                </a:solidFill>
              </a:rPr>
              <a:t>Reziduální </a:t>
            </a:r>
            <a:r>
              <a:rPr lang="cs-CZ" sz="3200" b="1" dirty="0" err="1">
                <a:solidFill>
                  <a:srgbClr val="FFC000"/>
                </a:solidFill>
              </a:rPr>
              <a:t>dysplázie</a:t>
            </a:r>
            <a:endParaRPr lang="cs-CZ" sz="3200" b="1" dirty="0">
              <a:solidFill>
                <a:srgbClr val="FFC000"/>
              </a:solidFill>
            </a:endParaRPr>
          </a:p>
          <a:p>
            <a:endParaRPr lang="cs-CZ" sz="3200" dirty="0"/>
          </a:p>
          <a:p>
            <a:r>
              <a:rPr lang="cs-CZ" sz="3200" b="1" dirty="0">
                <a:solidFill>
                  <a:srgbClr val="FFC000"/>
                </a:solidFill>
              </a:rPr>
              <a:t>Poškození labra</a:t>
            </a:r>
          </a:p>
        </p:txBody>
      </p:sp>
      <p:pic>
        <p:nvPicPr>
          <p:cNvPr id="133126" name="Picture 6" descr="vdk3"/>
          <p:cNvPicPr>
            <a:picLocks noChangeAspect="1" noChangeArrowheads="1"/>
          </p:cNvPicPr>
          <p:nvPr/>
        </p:nvPicPr>
        <p:blipFill>
          <a:blip r:embed="rId2" cstate="print"/>
          <a:srcRect r="58833" b="-5290"/>
          <a:stretch>
            <a:fillRect/>
          </a:stretch>
        </p:blipFill>
        <p:spPr bwMode="auto">
          <a:xfrm>
            <a:off x="6012160" y="2689556"/>
            <a:ext cx="2880320" cy="41684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251520" y="0"/>
            <a:ext cx="651178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4400" b="1" dirty="0">
                <a:solidFill>
                  <a:schemeClr val="bg1"/>
                </a:solidFill>
              </a:rPr>
              <a:t>Následky VDK  v dospělosti</a:t>
            </a:r>
          </a:p>
          <a:p>
            <a:endParaRPr lang="cs-CZ" sz="3600" dirty="0"/>
          </a:p>
          <a:p>
            <a:pPr>
              <a:buFont typeface="Arial" pitchFamily="34" charset="0"/>
              <a:buChar char="•"/>
            </a:pPr>
            <a:r>
              <a:rPr lang="cs-CZ" sz="3200" dirty="0">
                <a:solidFill>
                  <a:srgbClr val="FFC000"/>
                </a:solidFill>
              </a:rPr>
              <a:t>Předčasný rozvoj artrózy kyčle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solidFill>
                  <a:srgbClr val="FFC000"/>
                </a:solidFill>
              </a:rPr>
              <a:t>Bolesti, omezení pohybu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solidFill>
                  <a:srgbClr val="FFC000"/>
                </a:solidFill>
              </a:rPr>
              <a:t>Kulhání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solidFill>
                  <a:srgbClr val="FFC000"/>
                </a:solidFill>
              </a:rPr>
              <a:t>Snížení životního komfortu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solidFill>
                  <a:srgbClr val="FFC000"/>
                </a:solidFill>
              </a:rPr>
              <a:t>Pomůcky pro chůzi</a:t>
            </a:r>
          </a:p>
        </p:txBody>
      </p:sp>
      <p:pic>
        <p:nvPicPr>
          <p:cNvPr id="49157" name="Picture 5" descr="vdk1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 l="15657" t="2623"/>
          <a:stretch>
            <a:fillRect/>
          </a:stretch>
        </p:blipFill>
        <p:spPr bwMode="auto">
          <a:xfrm>
            <a:off x="3707904" y="3430364"/>
            <a:ext cx="2577150" cy="3238996"/>
          </a:xfrm>
          <a:prstGeom prst="rect">
            <a:avLst/>
          </a:prstGeom>
          <a:noFill/>
        </p:spPr>
      </p:pic>
      <p:pic>
        <p:nvPicPr>
          <p:cNvPr id="5" name="Picture 2" descr="vdk7a copy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 r="10233" b="8047"/>
          <a:stretch>
            <a:fillRect/>
          </a:stretch>
        </p:blipFill>
        <p:spPr bwMode="auto">
          <a:xfrm>
            <a:off x="6330392" y="2219870"/>
            <a:ext cx="2813608" cy="4449490"/>
          </a:xfrm>
          <a:prstGeom prst="rect">
            <a:avLst/>
          </a:prstGeom>
          <a:noFill/>
        </p:spPr>
      </p:pic>
      <p:pic>
        <p:nvPicPr>
          <p:cNvPr id="6" name="Picture 2" descr="vdk2"/>
          <p:cNvPicPr>
            <a:picLocks noChangeAspect="1" noChangeArrowheads="1"/>
          </p:cNvPicPr>
          <p:nvPr/>
        </p:nvPicPr>
        <p:blipFill>
          <a:blip r:embed="rId4" cstate="print"/>
          <a:srcRect r="2716" b="739"/>
          <a:stretch>
            <a:fillRect/>
          </a:stretch>
        </p:blipFill>
        <p:spPr bwMode="auto">
          <a:xfrm>
            <a:off x="0" y="3861048"/>
            <a:ext cx="3686023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err="1">
                <a:solidFill>
                  <a:srgbClr val="FFFF00"/>
                </a:solidFill>
              </a:rPr>
              <a:t>M</a:t>
            </a:r>
            <a:r>
              <a:rPr lang="cs-CZ" b="1" dirty="0">
                <a:solidFill>
                  <a:srgbClr val="FFFF00"/>
                </a:solidFill>
              </a:rPr>
              <a:t>.</a:t>
            </a:r>
            <a:r>
              <a:rPr lang="cs-CZ" b="1" dirty="0" err="1">
                <a:solidFill>
                  <a:srgbClr val="FFFF00"/>
                </a:solidFill>
              </a:rPr>
              <a:t>Perthes</a:t>
            </a:r>
            <a:br>
              <a:rPr lang="cs-CZ" b="1" dirty="0">
                <a:solidFill>
                  <a:srgbClr val="FFFF00"/>
                </a:solidFill>
              </a:rPr>
            </a:br>
            <a:r>
              <a:rPr lang="cs-CZ" b="1" dirty="0" err="1">
                <a:solidFill>
                  <a:srgbClr val="FFFF00"/>
                </a:solidFill>
              </a:rPr>
              <a:t>Calve</a:t>
            </a:r>
            <a:r>
              <a:rPr lang="cs-CZ" b="1" dirty="0">
                <a:solidFill>
                  <a:srgbClr val="FFFF00"/>
                </a:solidFill>
              </a:rPr>
              <a:t> – </a:t>
            </a:r>
            <a:r>
              <a:rPr lang="cs-CZ" b="1" dirty="0" err="1">
                <a:solidFill>
                  <a:srgbClr val="FFFF00"/>
                </a:solidFill>
              </a:rPr>
              <a:t>Legg</a:t>
            </a:r>
            <a:r>
              <a:rPr lang="cs-CZ" b="1" dirty="0">
                <a:solidFill>
                  <a:srgbClr val="FFFF00"/>
                </a:solidFill>
              </a:rPr>
              <a:t> – </a:t>
            </a:r>
            <a:r>
              <a:rPr lang="cs-CZ" b="1" dirty="0" err="1">
                <a:solidFill>
                  <a:srgbClr val="FFFF00"/>
                </a:solidFill>
              </a:rPr>
              <a:t>Perthesova</a:t>
            </a:r>
            <a:r>
              <a:rPr lang="cs-CZ" b="1" dirty="0">
                <a:solidFill>
                  <a:srgbClr val="FFFF00"/>
                </a:solidFill>
              </a:rPr>
              <a:t> choroba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28800"/>
            <a:ext cx="8964488" cy="4824536"/>
          </a:xfrm>
        </p:spPr>
        <p:txBody>
          <a:bodyPr/>
          <a:lstStyle/>
          <a:p>
            <a:r>
              <a:rPr lang="cs-CZ" b="1" dirty="0" err="1">
                <a:solidFill>
                  <a:schemeClr val="bg1"/>
                </a:solidFill>
              </a:rPr>
              <a:t>Def</a:t>
            </a:r>
            <a:r>
              <a:rPr lang="cs-CZ" b="1" dirty="0">
                <a:solidFill>
                  <a:schemeClr val="bg1"/>
                </a:solidFill>
              </a:rPr>
              <a:t>.:</a:t>
            </a:r>
          </a:p>
          <a:p>
            <a:pPr>
              <a:buNone/>
            </a:pPr>
            <a:r>
              <a:rPr lang="cs-CZ" dirty="0">
                <a:solidFill>
                  <a:srgbClr val="FFC000"/>
                </a:solidFill>
              </a:rPr>
              <a:t>	</a:t>
            </a:r>
            <a:r>
              <a:rPr lang="cs-CZ" b="1" u="sng" dirty="0">
                <a:solidFill>
                  <a:srgbClr val="FFC000"/>
                </a:solidFill>
              </a:rPr>
              <a:t>Idiopatické onemocnění dětského věku </a:t>
            </a:r>
            <a:r>
              <a:rPr lang="cs-CZ" dirty="0">
                <a:solidFill>
                  <a:srgbClr val="FFC000"/>
                </a:solidFill>
              </a:rPr>
              <a:t>způsobené </a:t>
            </a:r>
            <a:r>
              <a:rPr lang="cs-CZ" b="1" u="sng" dirty="0">
                <a:solidFill>
                  <a:srgbClr val="FFC000"/>
                </a:solidFill>
              </a:rPr>
              <a:t>poruchou prokrvení proximální epifýzy hlavice </a:t>
            </a:r>
            <a:r>
              <a:rPr lang="cs-CZ" b="1" u="sng" dirty="0" err="1">
                <a:solidFill>
                  <a:srgbClr val="FFC000"/>
                </a:solidFill>
              </a:rPr>
              <a:t>femoru</a:t>
            </a:r>
            <a:r>
              <a:rPr lang="cs-CZ" b="1" u="sng" dirty="0">
                <a:solidFill>
                  <a:srgbClr val="FFC000"/>
                </a:solidFill>
              </a:rPr>
              <a:t> vedoucí k nekróze </a:t>
            </a:r>
            <a:r>
              <a:rPr lang="cs-CZ" dirty="0">
                <a:solidFill>
                  <a:srgbClr val="FFC000"/>
                </a:solidFill>
              </a:rPr>
              <a:t>různého rozsahu, následnou </a:t>
            </a:r>
            <a:r>
              <a:rPr lang="cs-CZ" b="1" u="sng" dirty="0" err="1">
                <a:solidFill>
                  <a:srgbClr val="FFC000"/>
                </a:solidFill>
              </a:rPr>
              <a:t>rezorbcí</a:t>
            </a:r>
            <a:r>
              <a:rPr lang="cs-CZ" b="1" u="sng" dirty="0">
                <a:solidFill>
                  <a:srgbClr val="FFC000"/>
                </a:solidFill>
              </a:rPr>
              <a:t> a přestavbou, může vzniknout anatomicky i funkčně normální kyčelní kloub nebo kloub různě deformovaný </a:t>
            </a:r>
            <a:r>
              <a:rPr lang="cs-CZ" dirty="0">
                <a:solidFill>
                  <a:srgbClr val="FFC000"/>
                </a:solidFill>
              </a:rPr>
              <a:t>s časným rozvojem </a:t>
            </a:r>
            <a:r>
              <a:rPr lang="cs-CZ" b="1" u="sng" dirty="0">
                <a:solidFill>
                  <a:srgbClr val="FFC000"/>
                </a:solidFill>
              </a:rPr>
              <a:t>sekundární koxartrózy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Vývoj </a:t>
            </a:r>
            <a:r>
              <a:rPr lang="cs-CZ" b="1" dirty="0" err="1">
                <a:solidFill>
                  <a:schemeClr val="bg1"/>
                </a:solidFill>
              </a:rPr>
              <a:t>acetabula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31746" name="Picture 2" descr="http://www.daviddarling.info/images/acetabulum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88321"/>
            <a:ext cx="3851920" cy="566968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3851920" y="1196752"/>
            <a:ext cx="52920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ze 3 částí spojených růstovou Y chrupavkou</a:t>
            </a:r>
          </a:p>
          <a:p>
            <a:endParaRPr lang="cs-CZ" sz="8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ossifikační</a:t>
            </a:r>
            <a:r>
              <a:rPr lang="cs-CZ" sz="2400" b="1" dirty="0">
                <a:solidFill>
                  <a:schemeClr val="bg1"/>
                </a:solidFill>
              </a:rPr>
              <a:t> jádra se objevují kolem 8 let</a:t>
            </a:r>
          </a:p>
          <a:p>
            <a:endParaRPr lang="cs-CZ" sz="8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jejich fúze a zánik Y chrupavky kolem 18let</a:t>
            </a:r>
          </a:p>
          <a:p>
            <a:endParaRPr lang="cs-CZ" sz="8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při narození </a:t>
            </a:r>
            <a:r>
              <a:rPr lang="cs-CZ" sz="2400" b="1" dirty="0" err="1">
                <a:solidFill>
                  <a:schemeClr val="bg1"/>
                </a:solidFill>
              </a:rPr>
              <a:t>acetabulum</a:t>
            </a:r>
            <a:r>
              <a:rPr lang="cs-CZ" sz="2400" b="1" dirty="0">
                <a:solidFill>
                  <a:schemeClr val="bg1"/>
                </a:solidFill>
              </a:rPr>
              <a:t> orientováno více sagitálně </a:t>
            </a:r>
          </a:p>
          <a:p>
            <a:endParaRPr lang="cs-CZ" sz="8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během vývoje se sklání více dolů a dopředu</a:t>
            </a:r>
          </a:p>
          <a:p>
            <a:endParaRPr lang="cs-CZ" sz="8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při narození je </a:t>
            </a:r>
            <a:r>
              <a:rPr lang="cs-CZ" sz="2400" b="1" dirty="0" err="1">
                <a:solidFill>
                  <a:schemeClr val="bg1"/>
                </a:solidFill>
              </a:rPr>
              <a:t>acetabulum</a:t>
            </a:r>
            <a:r>
              <a:rPr lang="cs-CZ" sz="2400" b="1" dirty="0">
                <a:solidFill>
                  <a:schemeClr val="bg1"/>
                </a:solidFill>
              </a:rPr>
              <a:t> mělčí (kryje cca 2/5 hlavice)</a:t>
            </a:r>
          </a:p>
          <a:p>
            <a:endParaRPr lang="cs-CZ" sz="8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během růstu se prohlubuje (v dospělosti kryje cca 3/5 hlavice)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Epidemiologie: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věk 2-15 let, nejčastěji 3-9 let 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nad 9 let postižení velmi závažné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4 x častěji postiženi chlapci </a:t>
            </a:r>
            <a:r>
              <a:rPr lang="cs-CZ" dirty="0">
                <a:solidFill>
                  <a:srgbClr val="FFFF00"/>
                </a:solidFill>
              </a:rPr>
              <a:t>(typicky menší, hyperaktivní s opožděným skeletálním věkem oproti skutečnému)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10% oboustranně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trvání cca 3 roky </a:t>
            </a:r>
            <a:r>
              <a:rPr lang="cs-CZ" dirty="0">
                <a:solidFill>
                  <a:srgbClr val="FFFF00"/>
                </a:solidFill>
              </a:rPr>
              <a:t>(čím závažnější postižení, tím delší trvání)</a:t>
            </a:r>
          </a:p>
          <a:p>
            <a:r>
              <a:rPr lang="cs-CZ" b="1" dirty="0">
                <a:solidFill>
                  <a:schemeClr val="bg1"/>
                </a:solidFill>
              </a:rPr>
              <a:t>Klinický obraz:</a:t>
            </a:r>
            <a:endParaRPr lang="cs-CZ" dirty="0">
              <a:solidFill>
                <a:schemeClr val="bg1"/>
              </a:solidFill>
            </a:endParaRP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kulhání a bolest v kyčli </a:t>
            </a:r>
            <a:r>
              <a:rPr lang="cs-CZ" b="1" dirty="0" err="1">
                <a:solidFill>
                  <a:srgbClr val="FFC000"/>
                </a:solidFill>
              </a:rPr>
              <a:t>event</a:t>
            </a:r>
            <a:r>
              <a:rPr lang="cs-CZ" b="1" dirty="0">
                <a:solidFill>
                  <a:srgbClr val="FFC000"/>
                </a:solidFill>
              </a:rPr>
              <a:t>. i koleni – postupně progrese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omezení abdukce a rotací, citlivá palpace kyčle, bolestivé dotažení do krajních poloh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klinický průběh jednotlivých případů se může výrazně lišit intenzitou obtíží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1"/>
            <a:ext cx="8640960" cy="4104456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RTG změny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rozšíření kl. štěrbiny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změny struktury hlavice – </a:t>
            </a:r>
            <a:r>
              <a:rPr lang="cs-CZ" dirty="0">
                <a:solidFill>
                  <a:srgbClr val="FFC000"/>
                </a:solidFill>
              </a:rPr>
              <a:t>projasnění, </a:t>
            </a:r>
            <a:r>
              <a:rPr lang="cs-CZ" dirty="0" err="1">
                <a:solidFill>
                  <a:srgbClr val="FFC000"/>
                </a:solidFill>
              </a:rPr>
              <a:t>subchondrální</a:t>
            </a:r>
            <a:r>
              <a:rPr lang="cs-CZ" dirty="0">
                <a:solidFill>
                  <a:srgbClr val="FFC000"/>
                </a:solidFill>
              </a:rPr>
              <a:t> fraktura, kondenzace, fragmentace, </a:t>
            </a:r>
            <a:r>
              <a:rPr lang="cs-CZ" dirty="0" err="1">
                <a:solidFill>
                  <a:srgbClr val="FFC000"/>
                </a:solidFill>
              </a:rPr>
              <a:t>reossifikace</a:t>
            </a:r>
            <a:endParaRPr lang="cs-CZ" dirty="0">
              <a:solidFill>
                <a:srgbClr val="FFC000"/>
              </a:solidFill>
            </a:endParaRP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změny tvaru hlavice – </a:t>
            </a:r>
            <a:r>
              <a:rPr lang="cs-CZ" dirty="0">
                <a:solidFill>
                  <a:srgbClr val="FFC000"/>
                </a:solidFill>
              </a:rPr>
              <a:t>kolaps, oploštění, dvouhrbá hlavice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extruze hlavice, cysty v metafýze, sek. změny </a:t>
            </a:r>
            <a:r>
              <a:rPr lang="cs-CZ" b="1" dirty="0" err="1">
                <a:solidFill>
                  <a:srgbClr val="FFC000"/>
                </a:solidFill>
              </a:rPr>
              <a:t>acetabula</a:t>
            </a:r>
            <a:endParaRPr lang="cs-CZ" b="1" dirty="0">
              <a:solidFill>
                <a:srgbClr val="FFC000"/>
              </a:solidFill>
            </a:endParaRPr>
          </a:p>
        </p:txBody>
      </p:sp>
      <p:pic>
        <p:nvPicPr>
          <p:cNvPr id="1026" name="Picture 2" descr="http://easypediatrics.com/wp-content/uploads/2012/09/Legg-calve-perthes-diseas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77072"/>
            <a:ext cx="4273753" cy="2591826"/>
          </a:xfrm>
          <a:prstGeom prst="rect">
            <a:avLst/>
          </a:prstGeom>
          <a:noFill/>
        </p:spPr>
      </p:pic>
      <p:pic>
        <p:nvPicPr>
          <p:cNvPr id="1028" name="Picture 4" descr="http://t0.gstatic.com/images?q=tbn:ANd9GcTCVcy4mRCyy8pZRaeujLitrxPQnR6MgBCi3akXPQsSG68RF9781w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6873" r="9281"/>
          <a:stretch>
            <a:fillRect/>
          </a:stretch>
        </p:blipFill>
        <p:spPr bwMode="auto">
          <a:xfrm>
            <a:off x="5004048" y="3789040"/>
            <a:ext cx="3600400" cy="28653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068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Stádia onemocnění (dle </a:t>
            </a:r>
            <a:r>
              <a:rPr lang="cs-CZ" b="1" dirty="0" err="1">
                <a:solidFill>
                  <a:schemeClr val="bg1"/>
                </a:solidFill>
              </a:rPr>
              <a:t>Waldenströma</a:t>
            </a:r>
            <a:r>
              <a:rPr lang="cs-CZ" b="1" dirty="0">
                <a:solidFill>
                  <a:schemeClr val="bg1"/>
                </a:solidFill>
              </a:rPr>
              <a:t>):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iniciální stádium </a:t>
            </a:r>
          </a:p>
          <a:p>
            <a:pPr lvl="2"/>
            <a:r>
              <a:rPr lang="cs-CZ" dirty="0" err="1">
                <a:solidFill>
                  <a:srgbClr val="FFFF00"/>
                </a:solidFill>
              </a:rPr>
              <a:t>preradiologické</a:t>
            </a:r>
            <a:r>
              <a:rPr lang="cs-CZ" dirty="0">
                <a:solidFill>
                  <a:srgbClr val="FFFF00"/>
                </a:solidFill>
              </a:rPr>
              <a:t> </a:t>
            </a:r>
          </a:p>
          <a:p>
            <a:pPr lvl="2"/>
            <a:r>
              <a:rPr lang="cs-CZ" dirty="0">
                <a:solidFill>
                  <a:srgbClr val="FFFF00"/>
                </a:solidFill>
              </a:rPr>
              <a:t>Nekrotické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stádium fragmentace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stádium </a:t>
            </a:r>
            <a:r>
              <a:rPr lang="cs-CZ" dirty="0" err="1">
                <a:solidFill>
                  <a:srgbClr val="FFC000"/>
                </a:solidFill>
              </a:rPr>
              <a:t>reossifikace</a:t>
            </a:r>
            <a:r>
              <a:rPr lang="cs-CZ" dirty="0">
                <a:solidFill>
                  <a:srgbClr val="FFC000"/>
                </a:solidFill>
              </a:rPr>
              <a:t> (hojivé)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reziduální stádium</a:t>
            </a:r>
          </a:p>
          <a:p>
            <a:pPr lvl="1">
              <a:buNone/>
            </a:pPr>
            <a:endParaRPr lang="cs-CZ" dirty="0">
              <a:solidFill>
                <a:srgbClr val="FFC000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Klasifikace:</a:t>
            </a:r>
          </a:p>
          <a:p>
            <a:pPr lvl="1"/>
            <a:r>
              <a:rPr lang="cs-CZ" b="1" dirty="0" err="1">
                <a:solidFill>
                  <a:srgbClr val="FFC000"/>
                </a:solidFill>
              </a:rPr>
              <a:t>Caterallova</a:t>
            </a:r>
            <a:r>
              <a:rPr lang="cs-CZ" b="1" dirty="0">
                <a:solidFill>
                  <a:schemeClr val="bg1"/>
                </a:solidFill>
              </a:rPr>
              <a:t> </a:t>
            </a:r>
          </a:p>
          <a:p>
            <a:pPr lvl="2"/>
            <a:r>
              <a:rPr lang="cs-CZ" b="1" dirty="0">
                <a:solidFill>
                  <a:schemeClr val="bg1"/>
                </a:solidFill>
              </a:rPr>
              <a:t>dle rozsahu nekrózy</a:t>
            </a:r>
          </a:p>
          <a:p>
            <a:pPr lvl="2"/>
            <a:r>
              <a:rPr lang="cs-CZ" b="1" dirty="0">
                <a:solidFill>
                  <a:schemeClr val="bg1"/>
                </a:solidFill>
              </a:rPr>
              <a:t>bez prognostického významu</a:t>
            </a:r>
          </a:p>
          <a:p>
            <a:pPr>
              <a:buNone/>
            </a:pPr>
            <a:endParaRPr lang="cs-CZ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507288" cy="6120680"/>
          </a:xfrm>
        </p:spPr>
        <p:txBody>
          <a:bodyPr/>
          <a:lstStyle/>
          <a:p>
            <a:pPr lvl="1"/>
            <a:r>
              <a:rPr lang="cs-CZ" b="1" dirty="0" err="1">
                <a:solidFill>
                  <a:srgbClr val="FFC000"/>
                </a:solidFill>
              </a:rPr>
              <a:t>Herringova</a:t>
            </a:r>
            <a:r>
              <a:rPr lang="cs-CZ" b="1" dirty="0">
                <a:solidFill>
                  <a:srgbClr val="FFC000"/>
                </a:solidFill>
              </a:rPr>
              <a:t> klasifikace </a:t>
            </a:r>
          </a:p>
          <a:p>
            <a:pPr lvl="2"/>
            <a:r>
              <a:rPr lang="cs-CZ" b="1" dirty="0">
                <a:solidFill>
                  <a:schemeClr val="bg1"/>
                </a:solidFill>
              </a:rPr>
              <a:t>podle postižení laterálního pilíře hlavice</a:t>
            </a:r>
          </a:p>
          <a:p>
            <a:pPr lvl="2"/>
            <a:r>
              <a:rPr lang="cs-CZ" b="1" dirty="0">
                <a:solidFill>
                  <a:schemeClr val="bg1"/>
                </a:solidFill>
              </a:rPr>
              <a:t>má prognostický význam</a:t>
            </a:r>
          </a:p>
          <a:p>
            <a:pPr lvl="2"/>
            <a:r>
              <a:rPr lang="cs-CZ" sz="2800" b="1" dirty="0">
                <a:solidFill>
                  <a:srgbClr val="FFC000"/>
                </a:solidFill>
              </a:rPr>
              <a:t>Typ A </a:t>
            </a:r>
            <a:r>
              <a:rPr lang="cs-CZ" sz="2800" b="1" dirty="0">
                <a:solidFill>
                  <a:schemeClr val="bg1"/>
                </a:solidFill>
              </a:rPr>
              <a:t>- </a:t>
            </a:r>
            <a:r>
              <a:rPr lang="cs-CZ" b="1" dirty="0" err="1">
                <a:solidFill>
                  <a:schemeClr val="bg1"/>
                </a:solidFill>
              </a:rPr>
              <a:t>norm</a:t>
            </a:r>
            <a:r>
              <a:rPr lang="cs-CZ" b="1" dirty="0">
                <a:solidFill>
                  <a:schemeClr val="bg1"/>
                </a:solidFill>
              </a:rPr>
              <a:t>. výška lat. pilíře</a:t>
            </a:r>
          </a:p>
          <a:p>
            <a:pPr lvl="3"/>
            <a:r>
              <a:rPr lang="cs-CZ" sz="2400" b="1" dirty="0">
                <a:solidFill>
                  <a:schemeClr val="bg1"/>
                </a:solidFill>
              </a:rPr>
              <a:t>cca 3 roky, 100% dobrých výsledků</a:t>
            </a:r>
          </a:p>
          <a:p>
            <a:pPr lvl="2"/>
            <a:r>
              <a:rPr lang="cs-CZ" sz="2800" b="1" dirty="0">
                <a:solidFill>
                  <a:srgbClr val="FFC000"/>
                </a:solidFill>
              </a:rPr>
              <a:t>Typ B </a:t>
            </a:r>
            <a:r>
              <a:rPr lang="cs-CZ" b="1" dirty="0">
                <a:solidFill>
                  <a:schemeClr val="bg1"/>
                </a:solidFill>
              </a:rPr>
              <a:t>– zbývá více než 50% lat. pilíře</a:t>
            </a:r>
          </a:p>
          <a:p>
            <a:pPr lvl="3"/>
            <a:r>
              <a:rPr lang="cs-CZ" sz="2400" b="1" dirty="0">
                <a:solidFill>
                  <a:schemeClr val="bg1"/>
                </a:solidFill>
              </a:rPr>
              <a:t>cca 4 roky, 80% dobrých výsledků</a:t>
            </a:r>
          </a:p>
          <a:p>
            <a:pPr lvl="2"/>
            <a:r>
              <a:rPr lang="cs-CZ" sz="2800" b="1" dirty="0">
                <a:solidFill>
                  <a:srgbClr val="FFC000"/>
                </a:solidFill>
              </a:rPr>
              <a:t>Typ C</a:t>
            </a:r>
            <a:r>
              <a:rPr lang="cs-CZ" b="1" dirty="0">
                <a:solidFill>
                  <a:srgbClr val="FFC000"/>
                </a:solidFill>
              </a:rPr>
              <a:t> </a:t>
            </a:r>
            <a:r>
              <a:rPr lang="cs-CZ" b="1" dirty="0">
                <a:solidFill>
                  <a:schemeClr val="bg1"/>
                </a:solidFill>
              </a:rPr>
              <a:t>– zbývá méně než 50% lat. pilíře</a:t>
            </a:r>
          </a:p>
          <a:p>
            <a:pPr lvl="3"/>
            <a:r>
              <a:rPr lang="cs-CZ" sz="2400" b="1" dirty="0">
                <a:solidFill>
                  <a:schemeClr val="bg1"/>
                </a:solidFill>
              </a:rPr>
              <a:t>cca 5,5 roku, 30% dobrých výsledků</a:t>
            </a:r>
          </a:p>
        </p:txBody>
      </p:sp>
      <p:pic>
        <p:nvPicPr>
          <p:cNvPr id="66562" name="Picture 2" descr="http://eso-cdn.bestpractice.bmj.com/best-practice/images/bp/en-gb/751-3-iline_default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67588"/>
            <a:ext cx="4392488" cy="2390412"/>
          </a:xfrm>
          <a:prstGeom prst="rect">
            <a:avLst/>
          </a:prstGeom>
          <a:noFill/>
        </p:spPr>
      </p:pic>
      <p:pic>
        <p:nvPicPr>
          <p:cNvPr id="66564" name="Picture 4" descr="http://ars.els-cdn.com/content/image/1-s2.0-S0268089004000659-gr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9" y="4462281"/>
            <a:ext cx="3779912" cy="23957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5976664"/>
          </a:xfrm>
        </p:spPr>
        <p:txBody>
          <a:bodyPr/>
          <a:lstStyle/>
          <a:p>
            <a:pPr lvl="1"/>
            <a:r>
              <a:rPr lang="cs-CZ" b="1" dirty="0" err="1">
                <a:solidFill>
                  <a:srgbClr val="FFC000"/>
                </a:solidFill>
              </a:rPr>
              <a:t>Stulbergova</a:t>
            </a:r>
            <a:r>
              <a:rPr lang="cs-CZ" b="1" dirty="0">
                <a:solidFill>
                  <a:srgbClr val="FFC000"/>
                </a:solidFill>
              </a:rPr>
              <a:t> klasifikace výsledných stavů po </a:t>
            </a:r>
            <a:r>
              <a:rPr lang="cs-CZ" b="1" dirty="0" err="1">
                <a:solidFill>
                  <a:srgbClr val="FFC000"/>
                </a:solidFill>
              </a:rPr>
              <a:t>M</a:t>
            </a:r>
            <a:r>
              <a:rPr lang="cs-CZ" b="1" dirty="0">
                <a:solidFill>
                  <a:srgbClr val="FFC000"/>
                </a:solidFill>
              </a:rPr>
              <a:t>.</a:t>
            </a:r>
            <a:r>
              <a:rPr lang="cs-CZ" b="1" dirty="0" err="1">
                <a:solidFill>
                  <a:srgbClr val="FFC000"/>
                </a:solidFill>
              </a:rPr>
              <a:t>Perthes</a:t>
            </a:r>
            <a:endParaRPr lang="cs-CZ" b="1" dirty="0">
              <a:solidFill>
                <a:srgbClr val="FFC000"/>
              </a:solidFill>
            </a:endParaRPr>
          </a:p>
          <a:p>
            <a:pPr marL="1428750" lvl="2" indent="-514350">
              <a:buFont typeface="+mj-lt"/>
              <a:buAutoNum type="romanUcPeriod"/>
            </a:pPr>
            <a:r>
              <a:rPr lang="cs-CZ" b="1" dirty="0">
                <a:solidFill>
                  <a:schemeClr val="bg1"/>
                </a:solidFill>
              </a:rPr>
              <a:t>Sférická kongruence – </a:t>
            </a:r>
            <a:r>
              <a:rPr lang="cs-CZ" b="1" dirty="0" err="1">
                <a:solidFill>
                  <a:schemeClr val="bg1"/>
                </a:solidFill>
              </a:rPr>
              <a:t>norm</a:t>
            </a:r>
            <a:r>
              <a:rPr lang="cs-CZ" b="1" dirty="0">
                <a:solidFill>
                  <a:schemeClr val="bg1"/>
                </a:solidFill>
              </a:rPr>
              <a:t>. kyčel – dobrá </a:t>
            </a:r>
            <a:r>
              <a:rPr lang="cs-CZ" b="1" dirty="0" err="1">
                <a:solidFill>
                  <a:schemeClr val="bg1"/>
                </a:solidFill>
              </a:rPr>
              <a:t>prog</a:t>
            </a:r>
            <a:r>
              <a:rPr lang="cs-CZ" b="1" dirty="0">
                <a:solidFill>
                  <a:schemeClr val="bg1"/>
                </a:solidFill>
              </a:rPr>
              <a:t>.</a:t>
            </a:r>
          </a:p>
          <a:p>
            <a:pPr marL="1428750" lvl="2" indent="-514350">
              <a:buFont typeface="+mj-lt"/>
              <a:buAutoNum type="romanUcPeriod"/>
            </a:pPr>
            <a:r>
              <a:rPr lang="cs-CZ" b="1" dirty="0">
                <a:solidFill>
                  <a:schemeClr val="bg1"/>
                </a:solidFill>
              </a:rPr>
              <a:t>Sférická kongruence – porucha </a:t>
            </a:r>
            <a:r>
              <a:rPr lang="cs-CZ" b="1" dirty="0" err="1">
                <a:solidFill>
                  <a:schemeClr val="bg1"/>
                </a:solidFill>
              </a:rPr>
              <a:t>sféricity</a:t>
            </a:r>
            <a:r>
              <a:rPr lang="cs-CZ" b="1" dirty="0">
                <a:solidFill>
                  <a:schemeClr val="bg1"/>
                </a:solidFill>
              </a:rPr>
              <a:t> hlavice do 2mm 					    – dobrá </a:t>
            </a:r>
            <a:r>
              <a:rPr lang="cs-CZ" b="1" dirty="0" err="1">
                <a:solidFill>
                  <a:schemeClr val="bg1"/>
                </a:solidFill>
              </a:rPr>
              <a:t>prog</a:t>
            </a:r>
            <a:r>
              <a:rPr lang="cs-CZ" b="1" dirty="0">
                <a:solidFill>
                  <a:schemeClr val="bg1"/>
                </a:solidFill>
              </a:rPr>
              <a:t>.</a:t>
            </a:r>
          </a:p>
          <a:p>
            <a:pPr marL="1428750" lvl="2" indent="-514350">
              <a:buFont typeface="+mj-lt"/>
              <a:buAutoNum type="romanUcPeriod"/>
            </a:pPr>
            <a:r>
              <a:rPr lang="cs-CZ" b="1" dirty="0">
                <a:solidFill>
                  <a:schemeClr val="bg1"/>
                </a:solidFill>
              </a:rPr>
              <a:t>Asférická kongruence – eliptická hlavice (nad 2 mm)                  				       – již významnější </a:t>
            </a:r>
            <a:r>
              <a:rPr lang="cs-CZ" b="1" dirty="0" err="1">
                <a:solidFill>
                  <a:schemeClr val="bg1"/>
                </a:solidFill>
              </a:rPr>
              <a:t>preartróza</a:t>
            </a:r>
            <a:endParaRPr lang="cs-CZ" b="1" dirty="0">
              <a:solidFill>
                <a:schemeClr val="bg1"/>
              </a:solidFill>
            </a:endParaRPr>
          </a:p>
          <a:p>
            <a:pPr marL="1428750" lvl="2" indent="-514350">
              <a:buFont typeface="+mj-lt"/>
              <a:buAutoNum type="romanUcPeriod"/>
            </a:pPr>
            <a:r>
              <a:rPr lang="cs-CZ" b="1" dirty="0">
                <a:solidFill>
                  <a:schemeClr val="bg1"/>
                </a:solidFill>
              </a:rPr>
              <a:t>Asférická kongruence – hlavice plochá, nepravidelné kontury, </a:t>
            </a:r>
            <a:r>
              <a:rPr lang="cs-CZ" b="1" dirty="0" err="1">
                <a:solidFill>
                  <a:schemeClr val="bg1"/>
                </a:solidFill>
              </a:rPr>
              <a:t>acetabulum</a:t>
            </a:r>
            <a:r>
              <a:rPr lang="cs-CZ" b="1" dirty="0">
                <a:solidFill>
                  <a:schemeClr val="bg1"/>
                </a:solidFill>
              </a:rPr>
              <a:t> se přizpůsobilo                                    				       – již významnější </a:t>
            </a:r>
            <a:r>
              <a:rPr lang="cs-CZ" b="1" dirty="0" err="1">
                <a:solidFill>
                  <a:schemeClr val="bg1"/>
                </a:solidFill>
              </a:rPr>
              <a:t>preartróza</a:t>
            </a:r>
            <a:endParaRPr lang="cs-CZ" b="1" dirty="0">
              <a:solidFill>
                <a:schemeClr val="bg1"/>
              </a:solidFill>
            </a:endParaRPr>
          </a:p>
          <a:p>
            <a:pPr marL="1428750" lvl="2" indent="-514350">
              <a:buFont typeface="+mj-lt"/>
              <a:buAutoNum type="romanUcPeriod"/>
            </a:pPr>
            <a:r>
              <a:rPr lang="cs-CZ" b="1" dirty="0">
                <a:solidFill>
                  <a:schemeClr val="bg1"/>
                </a:solidFill>
              </a:rPr>
              <a:t>Asférická inkongruence – hlavice kolabovaná, </a:t>
            </a:r>
            <a:r>
              <a:rPr lang="cs-CZ" b="1" dirty="0" err="1">
                <a:solidFill>
                  <a:schemeClr val="bg1"/>
                </a:solidFill>
              </a:rPr>
              <a:t>acetabulum</a:t>
            </a:r>
            <a:r>
              <a:rPr lang="cs-CZ" b="1" dirty="0">
                <a:solidFill>
                  <a:schemeClr val="bg1"/>
                </a:solidFill>
              </a:rPr>
              <a:t> se nepřizpůsobilo                                                				       – </a:t>
            </a:r>
            <a:r>
              <a:rPr lang="cs-CZ" b="1" dirty="0" err="1">
                <a:solidFill>
                  <a:schemeClr val="bg1"/>
                </a:solidFill>
              </a:rPr>
              <a:t>čásný</a:t>
            </a:r>
            <a:r>
              <a:rPr lang="cs-CZ" b="1" dirty="0">
                <a:solidFill>
                  <a:schemeClr val="bg1"/>
                </a:solidFill>
              </a:rPr>
              <a:t> rozvoj těžké artrózy</a:t>
            </a:r>
          </a:p>
        </p:txBody>
      </p:sp>
      <p:pic>
        <p:nvPicPr>
          <p:cNvPr id="67586" name="Picture 2" descr="http://ars.els-cdn.com/content/image/1-s2.0-S0263931907000397-gr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564" t="14229" r="22351"/>
          <a:stretch>
            <a:fillRect/>
          </a:stretch>
        </p:blipFill>
        <p:spPr bwMode="auto">
          <a:xfrm>
            <a:off x="0" y="5085184"/>
            <a:ext cx="5256586" cy="1772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8964488" cy="666936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Terapie: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Konzervativní:</a:t>
            </a:r>
          </a:p>
          <a:p>
            <a:pPr lvl="2"/>
            <a:r>
              <a:rPr lang="cs-CZ" b="1" dirty="0">
                <a:solidFill>
                  <a:schemeClr val="bg1"/>
                </a:solidFill>
              </a:rPr>
              <a:t>Dlouhodobě klid na lůžku a následně odlehčení, hl. dříve i různé pomůcky</a:t>
            </a:r>
          </a:p>
          <a:p>
            <a:pPr lvl="2"/>
            <a:r>
              <a:rPr lang="cs-CZ" b="1" dirty="0">
                <a:solidFill>
                  <a:schemeClr val="bg1"/>
                </a:solidFill>
              </a:rPr>
              <a:t>Nyní jen u lehčích postižení u mladších, nerizikových  dětí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Operační:</a:t>
            </a:r>
          </a:p>
          <a:p>
            <a:pPr lvl="2"/>
            <a:r>
              <a:rPr lang="cs-CZ" b="1" dirty="0">
                <a:solidFill>
                  <a:schemeClr val="bg1"/>
                </a:solidFill>
              </a:rPr>
              <a:t>principem je tzv. </a:t>
            </a:r>
            <a:r>
              <a:rPr lang="cs-CZ" b="1" dirty="0" err="1">
                <a:solidFill>
                  <a:schemeClr val="bg1"/>
                </a:solidFill>
              </a:rPr>
              <a:t>containment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therapy</a:t>
            </a:r>
            <a:r>
              <a:rPr lang="cs-CZ" b="1" dirty="0">
                <a:solidFill>
                  <a:schemeClr val="bg1"/>
                </a:solidFill>
              </a:rPr>
              <a:t> – </a:t>
            </a:r>
            <a:r>
              <a:rPr lang="cs-CZ" b="1" dirty="0" err="1">
                <a:solidFill>
                  <a:schemeClr val="bg1"/>
                </a:solidFill>
              </a:rPr>
              <a:t>t.j</a:t>
            </a:r>
            <a:r>
              <a:rPr lang="cs-CZ" b="1" dirty="0">
                <a:solidFill>
                  <a:schemeClr val="bg1"/>
                </a:solidFill>
              </a:rPr>
              <a:t>. zastřešení hlavice </a:t>
            </a:r>
            <a:r>
              <a:rPr lang="cs-CZ" b="1" dirty="0" err="1">
                <a:solidFill>
                  <a:schemeClr val="bg1"/>
                </a:solidFill>
              </a:rPr>
              <a:t>acetabulem</a:t>
            </a:r>
            <a:r>
              <a:rPr lang="cs-CZ" b="1" dirty="0">
                <a:solidFill>
                  <a:schemeClr val="bg1"/>
                </a:solidFill>
              </a:rPr>
              <a:t> tak, aby se opět přestavěla do </a:t>
            </a:r>
            <a:r>
              <a:rPr lang="cs-CZ" b="1" dirty="0" err="1">
                <a:solidFill>
                  <a:schemeClr val="bg1"/>
                </a:solidFill>
              </a:rPr>
              <a:t>sféricity</a:t>
            </a:r>
            <a:endParaRPr lang="cs-CZ" b="1" dirty="0">
              <a:solidFill>
                <a:schemeClr val="bg1"/>
              </a:solidFill>
            </a:endParaRPr>
          </a:p>
          <a:p>
            <a:pPr lvl="3"/>
            <a:r>
              <a:rPr lang="cs-CZ" sz="2400" b="1" dirty="0" err="1">
                <a:solidFill>
                  <a:srgbClr val="FFFF00"/>
                </a:solidFill>
              </a:rPr>
              <a:t>Salterová</a:t>
            </a:r>
            <a:r>
              <a:rPr lang="cs-CZ" sz="2400" b="1" dirty="0">
                <a:solidFill>
                  <a:srgbClr val="FFFF00"/>
                </a:solidFill>
              </a:rPr>
              <a:t> OT pánve (</a:t>
            </a:r>
            <a:r>
              <a:rPr lang="cs-CZ" sz="2400" b="1" dirty="0" err="1">
                <a:solidFill>
                  <a:srgbClr val="FFFF00"/>
                </a:solidFill>
              </a:rPr>
              <a:t>event</a:t>
            </a:r>
            <a:r>
              <a:rPr lang="cs-CZ" sz="2400" b="1" dirty="0">
                <a:solidFill>
                  <a:srgbClr val="FFFF00"/>
                </a:solidFill>
              </a:rPr>
              <a:t>. později i </a:t>
            </a:r>
            <a:r>
              <a:rPr lang="cs-CZ" sz="2400" b="1" dirty="0" err="1">
                <a:solidFill>
                  <a:srgbClr val="FFFF00"/>
                </a:solidFill>
              </a:rPr>
              <a:t>Steelova</a:t>
            </a:r>
            <a:r>
              <a:rPr lang="cs-CZ" sz="2400" b="1" dirty="0">
                <a:solidFill>
                  <a:srgbClr val="FFFF00"/>
                </a:solidFill>
              </a:rPr>
              <a:t> trojí OT)</a:t>
            </a:r>
          </a:p>
          <a:p>
            <a:pPr lvl="3"/>
            <a:r>
              <a:rPr lang="cs-CZ" sz="2400" b="1" dirty="0" err="1">
                <a:solidFill>
                  <a:srgbClr val="FFFF00"/>
                </a:solidFill>
              </a:rPr>
              <a:t>Derotačně</a:t>
            </a:r>
            <a:r>
              <a:rPr lang="cs-CZ" sz="2400" b="1" dirty="0">
                <a:solidFill>
                  <a:srgbClr val="FFFF00"/>
                </a:solidFill>
              </a:rPr>
              <a:t> </a:t>
            </a:r>
            <a:r>
              <a:rPr lang="cs-CZ" sz="2400" b="1" dirty="0" err="1">
                <a:solidFill>
                  <a:srgbClr val="FFFF00"/>
                </a:solidFill>
              </a:rPr>
              <a:t>varizační</a:t>
            </a:r>
            <a:r>
              <a:rPr lang="cs-CZ" sz="2400" b="1" dirty="0">
                <a:solidFill>
                  <a:srgbClr val="FFFF00"/>
                </a:solidFill>
              </a:rPr>
              <a:t> OT </a:t>
            </a:r>
            <a:r>
              <a:rPr lang="cs-CZ" sz="2400" b="1" dirty="0" err="1">
                <a:solidFill>
                  <a:srgbClr val="FFFF00"/>
                </a:solidFill>
              </a:rPr>
              <a:t>proxim</a:t>
            </a:r>
            <a:r>
              <a:rPr lang="cs-CZ" sz="2400" b="1" dirty="0">
                <a:solidFill>
                  <a:srgbClr val="FFFF00"/>
                </a:solidFill>
              </a:rPr>
              <a:t>. </a:t>
            </a:r>
            <a:r>
              <a:rPr lang="cs-CZ" sz="2400" b="1" dirty="0" err="1">
                <a:solidFill>
                  <a:srgbClr val="FFFF00"/>
                </a:solidFill>
              </a:rPr>
              <a:t>fem</a:t>
            </a:r>
            <a:r>
              <a:rPr lang="cs-CZ" sz="2400" b="1" dirty="0">
                <a:solidFill>
                  <a:srgbClr val="FFFF00"/>
                </a:solidFill>
              </a:rPr>
              <a:t>.</a:t>
            </a:r>
          </a:p>
          <a:p>
            <a:pPr lvl="3"/>
            <a:r>
              <a:rPr lang="cs-CZ" sz="2400" b="1" dirty="0">
                <a:solidFill>
                  <a:srgbClr val="FFFF00"/>
                </a:solidFill>
              </a:rPr>
              <a:t>Kombinace </a:t>
            </a:r>
          </a:p>
        </p:txBody>
      </p:sp>
      <p:pic>
        <p:nvPicPr>
          <p:cNvPr id="69634" name="Picture 2" descr="http://t1.gstatic.com/images?q=tbn:ANd9GcQqYHAsTP8MHDQBlY_rGdINIASHOV4u7YVI2eRGs6XLJAnDdBJTPQ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941168"/>
            <a:ext cx="9144001" cy="19168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996952"/>
            <a:ext cx="3995936" cy="1143000"/>
          </a:xfrm>
        </p:spPr>
        <p:txBody>
          <a:bodyPr>
            <a:normAutofit fontScale="90000"/>
          </a:bodyPr>
          <a:lstStyle/>
          <a:p>
            <a:r>
              <a:rPr lang="cs-CZ" b="1" dirty="0" err="1">
                <a:solidFill>
                  <a:srgbClr val="FFFF00"/>
                </a:solidFill>
              </a:rPr>
              <a:t>Coxa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vara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adolescentium</a:t>
            </a:r>
            <a:r>
              <a:rPr lang="cs-CZ" b="1" dirty="0">
                <a:solidFill>
                  <a:srgbClr val="FFFF00"/>
                </a:solidFill>
              </a:rPr>
              <a:t> (CVA)</a:t>
            </a:r>
            <a:br>
              <a:rPr lang="cs-CZ" b="1" dirty="0">
                <a:solidFill>
                  <a:srgbClr val="FFFF00"/>
                </a:solidFill>
              </a:rPr>
            </a:br>
            <a:r>
              <a:rPr lang="cs-CZ" b="1" dirty="0" err="1">
                <a:solidFill>
                  <a:srgbClr val="FFFF00"/>
                </a:solidFill>
              </a:rPr>
              <a:t>Slipped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capital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femoral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epiphysis</a:t>
            </a:r>
            <a:r>
              <a:rPr lang="cs-CZ" b="1" dirty="0">
                <a:solidFill>
                  <a:srgbClr val="FFFF00"/>
                </a:solidFill>
              </a:rPr>
              <a:t> (SCFE)</a:t>
            </a:r>
            <a:br>
              <a:rPr lang="cs-CZ" b="1" dirty="0">
                <a:solidFill>
                  <a:srgbClr val="FFFF00"/>
                </a:solidFill>
              </a:rPr>
            </a:br>
            <a:r>
              <a:rPr lang="cs-CZ" b="1" dirty="0">
                <a:solidFill>
                  <a:srgbClr val="FFFF00"/>
                </a:solidFill>
              </a:rPr>
              <a:t>Juvenilní </a:t>
            </a:r>
            <a:r>
              <a:rPr lang="cs-CZ" b="1" dirty="0" err="1">
                <a:solidFill>
                  <a:srgbClr val="FFFF00"/>
                </a:solidFill>
              </a:rPr>
              <a:t>epifyzeolýza</a:t>
            </a:r>
            <a:r>
              <a:rPr lang="cs-CZ" b="1" dirty="0">
                <a:solidFill>
                  <a:srgbClr val="FFFF00"/>
                </a:solidFill>
              </a:rPr>
              <a:t> hlavice femuru</a:t>
            </a:r>
            <a:br>
              <a:rPr lang="cs-CZ" b="1" dirty="0">
                <a:solidFill>
                  <a:srgbClr val="FFFF00"/>
                </a:solidFill>
              </a:rPr>
            </a:b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68610" name="Picture 2" descr="http://raymondliumd.com/images/SCFE%20illustrated%20and%20croppe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32656"/>
            <a:ext cx="5076056" cy="2876433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4067944" y="3501008"/>
            <a:ext cx="50760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bg1"/>
                </a:solidFill>
              </a:rPr>
              <a:t>Def</a:t>
            </a:r>
            <a:r>
              <a:rPr lang="cs-CZ" sz="3200" b="1" dirty="0">
                <a:solidFill>
                  <a:schemeClr val="bg1"/>
                </a:solidFill>
              </a:rPr>
              <a:t>.: </a:t>
            </a:r>
            <a:r>
              <a:rPr lang="cs-CZ" sz="3200" b="1" dirty="0">
                <a:solidFill>
                  <a:srgbClr val="FFC000"/>
                </a:solidFill>
              </a:rPr>
              <a:t>Závažné onemocnění kyčelního kloubu u dospívajících dětí spočívající v </a:t>
            </a:r>
            <a:r>
              <a:rPr lang="cs-CZ" sz="3200" b="1" dirty="0" err="1">
                <a:solidFill>
                  <a:srgbClr val="FFC000"/>
                </a:solidFill>
              </a:rPr>
              <a:t>epifyzeolýze</a:t>
            </a:r>
            <a:r>
              <a:rPr lang="cs-CZ" sz="3200" b="1" dirty="0">
                <a:solidFill>
                  <a:srgbClr val="FFC000"/>
                </a:solidFill>
              </a:rPr>
              <a:t> hlavice s jejím skluzem mediálně, dorzálně a kaudálně</a:t>
            </a:r>
            <a:endParaRPr lang="cs-CZ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404664"/>
            <a:ext cx="6696744" cy="6120680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Etiologie: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Obezita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Hormonální faktory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Typický habitus </a:t>
            </a:r>
            <a:r>
              <a:rPr lang="cs-CZ" dirty="0">
                <a:solidFill>
                  <a:srgbClr val="FFFF00"/>
                </a:solidFill>
              </a:rPr>
              <a:t>(</a:t>
            </a:r>
            <a:r>
              <a:rPr lang="cs-CZ" dirty="0" err="1">
                <a:solidFill>
                  <a:srgbClr val="FFFF00"/>
                </a:solidFill>
              </a:rPr>
              <a:t>adiposogenitální</a:t>
            </a:r>
            <a:r>
              <a:rPr lang="cs-CZ" dirty="0">
                <a:solidFill>
                  <a:srgbClr val="FFFF00"/>
                </a:solidFill>
              </a:rPr>
              <a:t>, </a:t>
            </a:r>
            <a:r>
              <a:rPr lang="cs-CZ" dirty="0" err="1">
                <a:solidFill>
                  <a:srgbClr val="FFFF00"/>
                </a:solidFill>
              </a:rPr>
              <a:t>eunuchoidní</a:t>
            </a:r>
            <a:r>
              <a:rPr lang="cs-CZ" dirty="0">
                <a:solidFill>
                  <a:srgbClr val="FFFF00"/>
                </a:solidFill>
              </a:rPr>
              <a:t>, rychlý rozvoj adolescence s prvky gigantismu)</a:t>
            </a:r>
          </a:p>
          <a:p>
            <a:pPr lvl="1">
              <a:buNone/>
            </a:pPr>
            <a:endParaRPr lang="cs-CZ" dirty="0">
              <a:solidFill>
                <a:srgbClr val="FFFF00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Epidemiologie: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častěji chlapci (10-17 let), u dívek o něco dříve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sportovní aktivita – větší zatížení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častěji u </a:t>
            </a:r>
            <a:r>
              <a:rPr lang="cs-CZ" dirty="0" err="1">
                <a:solidFill>
                  <a:srgbClr val="FFC000"/>
                </a:solidFill>
              </a:rPr>
              <a:t>afroameričanů</a:t>
            </a:r>
            <a:r>
              <a:rPr lang="cs-CZ" dirty="0">
                <a:solidFill>
                  <a:srgbClr val="FFC000"/>
                </a:solidFill>
              </a:rPr>
              <a:t> a </a:t>
            </a:r>
            <a:r>
              <a:rPr lang="cs-CZ" dirty="0" err="1">
                <a:solidFill>
                  <a:srgbClr val="FFC000"/>
                </a:solidFill>
              </a:rPr>
              <a:t>hispánců</a:t>
            </a:r>
            <a:endParaRPr lang="cs-CZ" dirty="0">
              <a:solidFill>
                <a:srgbClr val="FFC000"/>
              </a:solidFill>
            </a:endParaRPr>
          </a:p>
          <a:p>
            <a:pPr lvl="1"/>
            <a:r>
              <a:rPr lang="cs-CZ" dirty="0">
                <a:solidFill>
                  <a:srgbClr val="FFC000"/>
                </a:solidFill>
              </a:rPr>
              <a:t>riziko druhostranného postižení                 25 – 40%</a:t>
            </a:r>
          </a:p>
        </p:txBody>
      </p:sp>
      <p:pic>
        <p:nvPicPr>
          <p:cNvPr id="70658" name="Picture 2" descr="http://www.orthopediatrics.com/binary/org/ORTHOPEDIATRICS/images/hipimages/child_hip_slipped_cfe_intro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347103"/>
            <a:ext cx="3347863" cy="2510897"/>
          </a:xfrm>
          <a:prstGeom prst="rect">
            <a:avLst/>
          </a:prstGeom>
          <a:noFill/>
        </p:spPr>
      </p:pic>
      <p:pic>
        <p:nvPicPr>
          <p:cNvPr id="5" name="Picture 2" descr="H:\Výuka\somatotyp\1658-0550x0475[1].jpg"/>
          <p:cNvPicPr>
            <a:picLocks noChangeAspect="1" noChangeArrowheads="1"/>
          </p:cNvPicPr>
          <p:nvPr/>
        </p:nvPicPr>
        <p:blipFill>
          <a:blip r:embed="rId4" cstate="print"/>
          <a:srcRect l="32979" t="30050" r="31763" b="3801"/>
          <a:stretch>
            <a:fillRect/>
          </a:stretch>
        </p:blipFill>
        <p:spPr bwMode="auto">
          <a:xfrm>
            <a:off x="7134666" y="0"/>
            <a:ext cx="2009334" cy="43651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476672"/>
            <a:ext cx="8712968" cy="604867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Klinický obraz:</a:t>
            </a:r>
          </a:p>
          <a:p>
            <a:pPr>
              <a:buNone/>
            </a:pPr>
            <a:endParaRPr lang="cs-CZ" sz="1200" b="1" dirty="0">
              <a:solidFill>
                <a:schemeClr val="bg1"/>
              </a:solidFill>
            </a:endParaRP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typicky habitus </a:t>
            </a:r>
            <a:r>
              <a:rPr lang="cs-CZ" b="1" dirty="0">
                <a:solidFill>
                  <a:srgbClr val="FFFF00"/>
                </a:solidFill>
              </a:rPr>
              <a:t>– pac. s nadváhou, sportovně aktivní</a:t>
            </a:r>
          </a:p>
          <a:p>
            <a:pPr lvl="1"/>
            <a:r>
              <a:rPr lang="cs-CZ" b="1" dirty="0">
                <a:solidFill>
                  <a:srgbClr val="92D050"/>
                </a:solidFill>
              </a:rPr>
              <a:t>akutní skluz – </a:t>
            </a:r>
            <a:r>
              <a:rPr lang="cs-CZ" b="1" dirty="0">
                <a:solidFill>
                  <a:srgbClr val="FFC000"/>
                </a:solidFill>
              </a:rPr>
              <a:t>„</a:t>
            </a:r>
            <a:r>
              <a:rPr lang="cs-CZ" b="1" dirty="0" err="1">
                <a:solidFill>
                  <a:srgbClr val="FFC000"/>
                </a:solidFill>
              </a:rPr>
              <a:t>fracture</a:t>
            </a:r>
            <a:r>
              <a:rPr lang="cs-CZ" b="1" dirty="0">
                <a:solidFill>
                  <a:srgbClr val="FFC000"/>
                </a:solidFill>
              </a:rPr>
              <a:t>-</a:t>
            </a:r>
            <a:r>
              <a:rPr lang="cs-CZ" b="1" dirty="0" err="1">
                <a:solidFill>
                  <a:srgbClr val="FFC000"/>
                </a:solidFill>
              </a:rPr>
              <a:t>like</a:t>
            </a:r>
            <a:r>
              <a:rPr lang="cs-CZ" b="1" dirty="0">
                <a:solidFill>
                  <a:srgbClr val="FFC000"/>
                </a:solidFill>
              </a:rPr>
              <a:t> </a:t>
            </a:r>
            <a:r>
              <a:rPr lang="cs-CZ" b="1" dirty="0" err="1">
                <a:solidFill>
                  <a:srgbClr val="FFC000"/>
                </a:solidFill>
              </a:rPr>
              <a:t>pain</a:t>
            </a:r>
            <a:r>
              <a:rPr lang="cs-CZ" b="1" dirty="0">
                <a:solidFill>
                  <a:srgbClr val="FFC000"/>
                </a:solidFill>
              </a:rPr>
              <a:t>“</a:t>
            </a:r>
          </a:p>
          <a:p>
            <a:pPr lvl="1"/>
            <a:r>
              <a:rPr lang="cs-CZ" b="1" dirty="0">
                <a:solidFill>
                  <a:srgbClr val="92D050"/>
                </a:solidFill>
              </a:rPr>
              <a:t>chronický skluz </a:t>
            </a:r>
            <a:r>
              <a:rPr lang="cs-CZ" b="1" dirty="0">
                <a:solidFill>
                  <a:srgbClr val="FFFF00"/>
                </a:solidFill>
              </a:rPr>
              <a:t>- méně dramatický obraz:</a:t>
            </a:r>
          </a:p>
          <a:p>
            <a:pPr lvl="2"/>
            <a:r>
              <a:rPr lang="cs-CZ" b="1" dirty="0">
                <a:solidFill>
                  <a:srgbClr val="FFC000"/>
                </a:solidFill>
              </a:rPr>
              <a:t>bolest </a:t>
            </a:r>
            <a:r>
              <a:rPr lang="cs-CZ" dirty="0">
                <a:solidFill>
                  <a:srgbClr val="FFFF00"/>
                </a:solidFill>
              </a:rPr>
              <a:t>– horší po zátěži, často lokalizace do kolena (15%)</a:t>
            </a:r>
            <a:endParaRPr lang="cs-CZ" b="1" dirty="0">
              <a:solidFill>
                <a:srgbClr val="FFC000"/>
              </a:solidFill>
            </a:endParaRPr>
          </a:p>
          <a:p>
            <a:pPr lvl="2"/>
            <a:r>
              <a:rPr lang="cs-CZ" b="1" dirty="0">
                <a:solidFill>
                  <a:srgbClr val="FFC000"/>
                </a:solidFill>
              </a:rPr>
              <a:t>omezení hybnosti</a:t>
            </a:r>
            <a:r>
              <a:rPr lang="cs-CZ" dirty="0">
                <a:solidFill>
                  <a:srgbClr val="FFFF00"/>
                </a:solidFill>
              </a:rPr>
              <a:t> - končetina v zevní rotaci (převedení do 			vnitřní rotace není možné aktivně ani 			pasivně)</a:t>
            </a:r>
          </a:p>
          <a:p>
            <a:pPr lvl="2">
              <a:buNone/>
            </a:pPr>
            <a:r>
              <a:rPr lang="cs-CZ" dirty="0">
                <a:solidFill>
                  <a:srgbClr val="FFFF00"/>
                </a:solidFill>
              </a:rPr>
              <a:t>			          - omezení abdukce</a:t>
            </a:r>
            <a:endParaRPr lang="cs-CZ" dirty="0">
              <a:solidFill>
                <a:srgbClr val="FFC000"/>
              </a:solidFill>
            </a:endParaRPr>
          </a:p>
          <a:p>
            <a:pPr lvl="2"/>
            <a:r>
              <a:rPr lang="cs-CZ" b="1" dirty="0">
                <a:solidFill>
                  <a:srgbClr val="FFC000"/>
                </a:solidFill>
              </a:rPr>
              <a:t>kulhání</a:t>
            </a:r>
            <a:r>
              <a:rPr lang="cs-CZ" dirty="0">
                <a:solidFill>
                  <a:srgbClr val="FFFF00"/>
                </a:solidFill>
              </a:rPr>
              <a:t> – někdy není pac. schopen končetinu zatížit </a:t>
            </a:r>
            <a:endParaRPr lang="cs-CZ" b="1" dirty="0">
              <a:solidFill>
                <a:srgbClr val="FFC000"/>
              </a:solidFill>
            </a:endParaRPr>
          </a:p>
          <a:p>
            <a:pPr lvl="2"/>
            <a:r>
              <a:rPr lang="cs-CZ" b="1" dirty="0">
                <a:solidFill>
                  <a:srgbClr val="FFC000"/>
                </a:solidFill>
              </a:rPr>
              <a:t>zkratek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4834880" cy="612068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RTG obraz: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časný příznak:</a:t>
            </a:r>
          </a:p>
          <a:p>
            <a:pPr lvl="2"/>
            <a:r>
              <a:rPr lang="cs-CZ" sz="2800" b="1" dirty="0">
                <a:solidFill>
                  <a:srgbClr val="FFFF00"/>
                </a:solidFill>
              </a:rPr>
              <a:t>epifýza pod Kleinovou linií</a:t>
            </a:r>
          </a:p>
          <a:p>
            <a:pPr lvl="2"/>
            <a:endParaRPr lang="cs-CZ" sz="1000" b="1" dirty="0">
              <a:solidFill>
                <a:srgbClr val="FFFF00"/>
              </a:solidFill>
            </a:endParaRPr>
          </a:p>
          <a:p>
            <a:pPr lvl="1"/>
            <a:r>
              <a:rPr lang="cs-CZ" sz="3200" b="1" dirty="0">
                <a:solidFill>
                  <a:srgbClr val="FFC000"/>
                </a:solidFill>
              </a:rPr>
              <a:t>známky chronicity:</a:t>
            </a:r>
          </a:p>
          <a:p>
            <a:pPr lvl="2"/>
            <a:r>
              <a:rPr lang="cs-CZ" sz="2800" b="1" dirty="0" err="1">
                <a:solidFill>
                  <a:srgbClr val="FFFF00"/>
                </a:solidFill>
              </a:rPr>
              <a:t>Ossifikace</a:t>
            </a:r>
            <a:r>
              <a:rPr lang="cs-CZ" sz="2800" b="1" dirty="0">
                <a:solidFill>
                  <a:srgbClr val="FFFF00"/>
                </a:solidFill>
              </a:rPr>
              <a:t> na přechodu krček / sklouzlá epifýza</a:t>
            </a:r>
          </a:p>
        </p:txBody>
      </p:sp>
      <p:pic>
        <p:nvPicPr>
          <p:cNvPr id="71682" name="Picture 2" descr="http://www.ped-rheum.com/content/figures/1546-0096-7-10-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2245" y="0"/>
            <a:ext cx="4411755" cy="2852936"/>
          </a:xfrm>
          <a:prstGeom prst="rect">
            <a:avLst/>
          </a:prstGeom>
          <a:noFill/>
        </p:spPr>
      </p:pic>
      <p:pic>
        <p:nvPicPr>
          <p:cNvPr id="71684" name="Picture 4" descr="http://img.medscape.com/pi/emed/ckb/orthopedic_surgery/1230552-1248422-1509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3717032"/>
            <a:ext cx="5486400" cy="2981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le:Gray339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2987824" cy="324059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Kloubní pouzdro a vazy</a:t>
            </a:r>
          </a:p>
        </p:txBody>
      </p:sp>
      <p:pic>
        <p:nvPicPr>
          <p:cNvPr id="15364" name="Picture 4" descr="File:Gray340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48564"/>
            <a:ext cx="2736304" cy="3109436"/>
          </a:xfrm>
          <a:prstGeom prst="rect">
            <a:avLst/>
          </a:prstGeom>
          <a:noFill/>
        </p:spPr>
      </p:pic>
      <p:pic>
        <p:nvPicPr>
          <p:cNvPr id="15366" name="Picture 6" descr="File:Gray341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3904547"/>
            <a:ext cx="3024336" cy="2953453"/>
          </a:xfrm>
          <a:prstGeom prst="rect">
            <a:avLst/>
          </a:prstGeom>
          <a:noFill/>
        </p:spPr>
      </p:pic>
      <p:pic>
        <p:nvPicPr>
          <p:cNvPr id="15368" name="Picture 8" descr="File:Gray342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t="12727" r="15909"/>
          <a:stretch>
            <a:fillRect/>
          </a:stretch>
        </p:blipFill>
        <p:spPr bwMode="auto">
          <a:xfrm>
            <a:off x="2987824" y="908720"/>
            <a:ext cx="2736304" cy="3042686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5796136" y="1628800"/>
            <a:ext cx="31683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</a:rPr>
              <a:t>Úpon kloubního pouzdra: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na pánvi navazuje na labrum </a:t>
            </a:r>
            <a:r>
              <a:rPr lang="cs-CZ" sz="2400" b="1" dirty="0" err="1">
                <a:solidFill>
                  <a:schemeClr val="bg1"/>
                </a:solidFill>
              </a:rPr>
              <a:t>acetabulare</a:t>
            </a:r>
            <a:endParaRPr lang="cs-CZ" sz="2400" b="1" dirty="0">
              <a:solidFill>
                <a:schemeClr val="bg1"/>
              </a:solidFill>
            </a:endParaRPr>
          </a:p>
          <a:p>
            <a:endParaRPr lang="cs-CZ" sz="8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na femuru ventrálně na linea </a:t>
            </a:r>
            <a:r>
              <a:rPr lang="cs-CZ" sz="2400" b="1" dirty="0" err="1">
                <a:solidFill>
                  <a:schemeClr val="bg1"/>
                </a:solidFill>
              </a:rPr>
              <a:t>intertrochanterica</a:t>
            </a:r>
            <a:endParaRPr lang="cs-CZ" sz="2400" b="1" dirty="0">
              <a:solidFill>
                <a:schemeClr val="bg1"/>
              </a:solidFill>
            </a:endParaRPr>
          </a:p>
          <a:p>
            <a:endParaRPr lang="cs-CZ" sz="8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na femuru dorzálně nedosahuje ke </a:t>
            </a:r>
            <a:r>
              <a:rPr lang="cs-CZ" sz="2400" b="1" dirty="0" err="1">
                <a:solidFill>
                  <a:schemeClr val="bg1"/>
                </a:solidFill>
              </a:rPr>
              <a:t>crista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intertrochanterica</a:t>
            </a:r>
            <a:r>
              <a:rPr lang="cs-CZ" sz="2400" b="1" dirty="0">
                <a:solidFill>
                  <a:schemeClr val="bg1"/>
                </a:solidFill>
              </a:rPr>
              <a:t> (upíná se ve 2/3 krčku)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36512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Klasifikace:</a:t>
            </a:r>
          </a:p>
          <a:p>
            <a:pPr marL="971550" lvl="1" indent="-514350"/>
            <a:r>
              <a:rPr lang="cs-CZ" b="1" dirty="0">
                <a:solidFill>
                  <a:srgbClr val="FFC000"/>
                </a:solidFill>
              </a:rPr>
              <a:t>Podle časového průběhu:</a:t>
            </a:r>
          </a:p>
          <a:p>
            <a:pPr marL="1371600" lvl="2" indent="-514350"/>
            <a:r>
              <a:rPr lang="cs-CZ" b="1" dirty="0">
                <a:solidFill>
                  <a:srgbClr val="FFFF00"/>
                </a:solidFill>
              </a:rPr>
              <a:t>Akutní skluz</a:t>
            </a:r>
          </a:p>
          <a:p>
            <a:pPr marL="1828800" lvl="3" indent="-514350"/>
            <a:r>
              <a:rPr lang="cs-CZ" sz="2400" b="1" dirty="0">
                <a:solidFill>
                  <a:schemeClr val="bg1"/>
                </a:solidFill>
              </a:rPr>
              <a:t>5%</a:t>
            </a:r>
          </a:p>
          <a:p>
            <a:pPr marL="1828800" lvl="3" indent="-514350"/>
            <a:r>
              <a:rPr lang="cs-CZ" sz="2400" b="1" dirty="0">
                <a:solidFill>
                  <a:schemeClr val="bg1"/>
                </a:solidFill>
              </a:rPr>
              <a:t>prodromální příznaky do 3 </a:t>
            </a:r>
            <a:r>
              <a:rPr lang="cs-CZ" sz="2400" b="1" dirty="0" err="1">
                <a:solidFill>
                  <a:schemeClr val="bg1"/>
                </a:solidFill>
              </a:rPr>
              <a:t>týd</a:t>
            </a:r>
            <a:r>
              <a:rPr lang="cs-CZ" sz="2400" b="1" dirty="0">
                <a:solidFill>
                  <a:schemeClr val="bg1"/>
                </a:solidFill>
              </a:rPr>
              <a:t>.</a:t>
            </a:r>
          </a:p>
          <a:p>
            <a:pPr marL="1828800" lvl="3" indent="-514350"/>
            <a:r>
              <a:rPr lang="cs-CZ" sz="2400" b="1" dirty="0">
                <a:solidFill>
                  <a:schemeClr val="bg1"/>
                </a:solidFill>
              </a:rPr>
              <a:t>náhle bez úrazu či po triviálním úrazu </a:t>
            </a:r>
            <a:r>
              <a:rPr lang="cs-CZ" sz="2400" b="1" dirty="0" err="1">
                <a:solidFill>
                  <a:schemeClr val="bg1"/>
                </a:solidFill>
              </a:rPr>
              <a:t>fracture</a:t>
            </a:r>
            <a:r>
              <a:rPr lang="cs-CZ" sz="2400" b="1" dirty="0">
                <a:solidFill>
                  <a:schemeClr val="bg1"/>
                </a:solidFill>
              </a:rPr>
              <a:t>-</a:t>
            </a:r>
            <a:r>
              <a:rPr lang="cs-CZ" sz="2400" b="1" dirty="0" err="1">
                <a:solidFill>
                  <a:schemeClr val="bg1"/>
                </a:solidFill>
              </a:rPr>
              <a:t>like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pain</a:t>
            </a:r>
            <a:endParaRPr lang="cs-CZ" sz="2400" b="1" dirty="0">
              <a:solidFill>
                <a:schemeClr val="bg1"/>
              </a:solidFill>
            </a:endParaRPr>
          </a:p>
          <a:p>
            <a:pPr marL="1371600" lvl="2" indent="-514350"/>
            <a:r>
              <a:rPr lang="cs-CZ" b="1" dirty="0">
                <a:solidFill>
                  <a:srgbClr val="FFFF00"/>
                </a:solidFill>
              </a:rPr>
              <a:t>Chronický skluz</a:t>
            </a:r>
          </a:p>
          <a:p>
            <a:pPr marL="1828800" lvl="3" indent="-514350"/>
            <a:r>
              <a:rPr lang="cs-CZ" sz="2400" b="1" dirty="0">
                <a:solidFill>
                  <a:schemeClr val="bg1"/>
                </a:solidFill>
              </a:rPr>
              <a:t>85%</a:t>
            </a:r>
          </a:p>
          <a:p>
            <a:pPr marL="1828800" lvl="3" indent="-514350"/>
            <a:r>
              <a:rPr lang="cs-CZ" sz="2400" b="1" dirty="0">
                <a:solidFill>
                  <a:schemeClr val="bg1"/>
                </a:solidFill>
              </a:rPr>
              <a:t>příznaky se rozvíjí řadu </a:t>
            </a:r>
            <a:r>
              <a:rPr lang="cs-CZ" sz="2400" b="1" dirty="0" err="1">
                <a:solidFill>
                  <a:schemeClr val="bg1"/>
                </a:solidFill>
              </a:rPr>
              <a:t>měs</a:t>
            </a:r>
            <a:r>
              <a:rPr lang="cs-CZ" sz="2400" b="1" dirty="0">
                <a:solidFill>
                  <a:schemeClr val="bg1"/>
                </a:solidFill>
              </a:rPr>
              <a:t>.</a:t>
            </a:r>
          </a:p>
          <a:p>
            <a:pPr marL="1828800" lvl="3" indent="-514350"/>
            <a:r>
              <a:rPr lang="cs-CZ" sz="2400" b="1" dirty="0">
                <a:solidFill>
                  <a:schemeClr val="bg1"/>
                </a:solidFill>
              </a:rPr>
              <a:t>na RTG </a:t>
            </a:r>
            <a:r>
              <a:rPr lang="cs-CZ" sz="2400" b="1" dirty="0" err="1">
                <a:solidFill>
                  <a:schemeClr val="bg1"/>
                </a:solidFill>
              </a:rPr>
              <a:t>přestavbové</a:t>
            </a:r>
            <a:r>
              <a:rPr lang="cs-CZ" sz="2400" b="1" dirty="0">
                <a:solidFill>
                  <a:schemeClr val="bg1"/>
                </a:solidFill>
              </a:rPr>
              <a:t> změny</a:t>
            </a:r>
          </a:p>
          <a:p>
            <a:pPr marL="1371600" lvl="2" indent="-514350"/>
            <a:r>
              <a:rPr lang="cs-CZ" b="1" dirty="0">
                <a:solidFill>
                  <a:srgbClr val="FFFF00"/>
                </a:solidFill>
              </a:rPr>
              <a:t>Akutní skluz na chronickém podkladě</a:t>
            </a:r>
          </a:p>
          <a:p>
            <a:pPr marL="1828800" lvl="3" indent="-514350"/>
            <a:r>
              <a:rPr lang="cs-CZ" sz="2400" b="1" dirty="0">
                <a:solidFill>
                  <a:schemeClr val="bg1"/>
                </a:solidFill>
              </a:rPr>
              <a:t>10%</a:t>
            </a:r>
          </a:p>
          <a:p>
            <a:pPr marL="1828800" lvl="3" indent="-514350"/>
            <a:r>
              <a:rPr lang="cs-CZ" sz="2400" b="1" dirty="0">
                <a:solidFill>
                  <a:schemeClr val="bg1"/>
                </a:solidFill>
              </a:rPr>
              <a:t>prodromální příznaky déle než 3 </a:t>
            </a:r>
            <a:r>
              <a:rPr lang="cs-CZ" sz="2400" b="1" dirty="0" err="1">
                <a:solidFill>
                  <a:schemeClr val="bg1"/>
                </a:solidFill>
              </a:rPr>
              <a:t>týd</a:t>
            </a:r>
            <a:r>
              <a:rPr lang="cs-CZ" sz="2400" b="1" dirty="0">
                <a:solidFill>
                  <a:schemeClr val="bg1"/>
                </a:solidFill>
              </a:rPr>
              <a:t>.</a:t>
            </a:r>
          </a:p>
          <a:p>
            <a:pPr marL="1828800" lvl="3" indent="-514350"/>
            <a:r>
              <a:rPr lang="cs-CZ" sz="2400" b="1" dirty="0">
                <a:solidFill>
                  <a:schemeClr val="bg1"/>
                </a:solidFill>
              </a:rPr>
              <a:t>na RTG </a:t>
            </a:r>
            <a:r>
              <a:rPr lang="cs-CZ" sz="2400" b="1" dirty="0" err="1">
                <a:solidFill>
                  <a:schemeClr val="bg1"/>
                </a:solidFill>
              </a:rPr>
              <a:t>přestavbové</a:t>
            </a:r>
            <a:r>
              <a:rPr lang="cs-CZ" sz="2400" b="1" dirty="0">
                <a:solidFill>
                  <a:schemeClr val="bg1"/>
                </a:solidFill>
              </a:rPr>
              <a:t> změny</a:t>
            </a:r>
          </a:p>
          <a:p>
            <a:pPr marL="971550" lvl="1" indent="-514350"/>
            <a:r>
              <a:rPr lang="cs-CZ" b="1" dirty="0">
                <a:solidFill>
                  <a:srgbClr val="FFC000"/>
                </a:solidFill>
              </a:rPr>
              <a:t>Podle </a:t>
            </a:r>
            <a:r>
              <a:rPr lang="cs-CZ" b="1" dirty="0" err="1">
                <a:solidFill>
                  <a:srgbClr val="FFC000"/>
                </a:solidFill>
              </a:rPr>
              <a:t>váhonosné</a:t>
            </a:r>
            <a:r>
              <a:rPr lang="cs-CZ" b="1" dirty="0">
                <a:solidFill>
                  <a:srgbClr val="FFC000"/>
                </a:solidFill>
              </a:rPr>
              <a:t> funkce kloubu:</a:t>
            </a:r>
          </a:p>
          <a:p>
            <a:pPr marL="1371600" lvl="2" indent="-514350"/>
            <a:r>
              <a:rPr lang="cs-CZ" b="1" dirty="0">
                <a:solidFill>
                  <a:srgbClr val="FFFF00"/>
                </a:solidFill>
              </a:rPr>
              <a:t>Stabilní forma</a:t>
            </a:r>
            <a:r>
              <a:rPr lang="cs-CZ" b="1" dirty="0">
                <a:solidFill>
                  <a:schemeClr val="bg1"/>
                </a:solidFill>
              </a:rPr>
              <a:t> – pac. schopen alespoň částečné zátěže</a:t>
            </a:r>
            <a:endParaRPr lang="cs-CZ" b="1" dirty="0">
              <a:solidFill>
                <a:srgbClr val="FFFF00"/>
              </a:solidFill>
            </a:endParaRPr>
          </a:p>
          <a:p>
            <a:pPr marL="1371600" lvl="2" indent="-514350"/>
            <a:r>
              <a:rPr lang="cs-CZ" b="1" dirty="0">
                <a:solidFill>
                  <a:srgbClr val="FFFF00"/>
                </a:solidFill>
              </a:rPr>
              <a:t>Nestabilní forma </a:t>
            </a:r>
            <a:r>
              <a:rPr lang="cs-CZ" b="1" dirty="0">
                <a:solidFill>
                  <a:schemeClr val="bg1"/>
                </a:solidFill>
              </a:rPr>
              <a:t>– pac. není schopen končetinu zatížit</a:t>
            </a:r>
            <a:endParaRPr lang="cs-CZ" b="1" dirty="0">
              <a:solidFill>
                <a:srgbClr val="FFFF00"/>
              </a:solidFill>
            </a:endParaRPr>
          </a:p>
          <a:p>
            <a:pPr marL="1371600" lvl="2" indent="-514350">
              <a:buNone/>
            </a:pPr>
            <a:endParaRPr lang="cs-CZ" b="1" dirty="0">
              <a:solidFill>
                <a:srgbClr val="FFFF00"/>
              </a:solidFill>
            </a:endParaRPr>
          </a:p>
          <a:p>
            <a:pPr marL="971550" lvl="1" indent="-514350">
              <a:buNone/>
            </a:pPr>
            <a:endParaRPr lang="cs-CZ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32656"/>
            <a:ext cx="8820472" cy="4536504"/>
          </a:xfrm>
        </p:spPr>
        <p:txBody>
          <a:bodyPr>
            <a:normAutofit/>
          </a:bodyPr>
          <a:lstStyle/>
          <a:p>
            <a:pPr lvl="1"/>
            <a:r>
              <a:rPr lang="cs-CZ" b="1" dirty="0">
                <a:solidFill>
                  <a:srgbClr val="FFC000"/>
                </a:solidFill>
              </a:rPr>
              <a:t>Podle velikosti skluzu</a:t>
            </a:r>
          </a:p>
          <a:p>
            <a:pPr lvl="2"/>
            <a:r>
              <a:rPr lang="cs-CZ" b="1" dirty="0">
                <a:solidFill>
                  <a:schemeClr val="bg1"/>
                </a:solidFill>
              </a:rPr>
              <a:t>vyjádření poměrem skluzu k šíři krčku – v </a:t>
            </a:r>
            <a:r>
              <a:rPr lang="cs-CZ" b="1" dirty="0" err="1">
                <a:solidFill>
                  <a:schemeClr val="bg1"/>
                </a:solidFill>
              </a:rPr>
              <a:t>ap</a:t>
            </a:r>
            <a:endParaRPr lang="cs-CZ" b="1" dirty="0">
              <a:solidFill>
                <a:schemeClr val="bg1"/>
              </a:solidFill>
            </a:endParaRPr>
          </a:p>
          <a:p>
            <a:pPr lvl="2"/>
            <a:endParaRPr lang="cs-CZ" b="1" dirty="0">
              <a:solidFill>
                <a:schemeClr val="bg1"/>
              </a:solidFill>
            </a:endParaRPr>
          </a:p>
          <a:p>
            <a:pPr lvl="2"/>
            <a:endParaRPr lang="cs-CZ" b="1" dirty="0">
              <a:solidFill>
                <a:schemeClr val="bg1"/>
              </a:solidFill>
            </a:endParaRPr>
          </a:p>
          <a:p>
            <a:pPr lvl="2"/>
            <a:endParaRPr lang="cs-CZ" b="1" dirty="0">
              <a:solidFill>
                <a:schemeClr val="bg1"/>
              </a:solidFill>
            </a:endParaRPr>
          </a:p>
          <a:p>
            <a:pPr lvl="2"/>
            <a:endParaRPr lang="cs-CZ" b="1" dirty="0">
              <a:solidFill>
                <a:schemeClr val="bg1"/>
              </a:solidFill>
            </a:endParaRPr>
          </a:p>
          <a:p>
            <a:pPr lvl="2"/>
            <a:endParaRPr lang="cs-CZ" b="1" dirty="0">
              <a:solidFill>
                <a:schemeClr val="bg1"/>
              </a:solidFill>
            </a:endParaRPr>
          </a:p>
          <a:p>
            <a:pPr lvl="2"/>
            <a:endParaRPr lang="cs-CZ" b="1" dirty="0">
              <a:solidFill>
                <a:schemeClr val="bg1"/>
              </a:solidFill>
            </a:endParaRPr>
          </a:p>
          <a:p>
            <a:pPr lvl="2"/>
            <a:r>
              <a:rPr lang="cs-CZ" b="1" dirty="0">
                <a:solidFill>
                  <a:schemeClr val="bg1"/>
                </a:solidFill>
              </a:rPr>
              <a:t>vyjádření úhlem skluzu (</a:t>
            </a:r>
            <a:r>
              <a:rPr lang="cs-CZ" b="1" dirty="0" err="1">
                <a:solidFill>
                  <a:schemeClr val="bg1"/>
                </a:solidFill>
              </a:rPr>
              <a:t>Southwickův</a:t>
            </a:r>
            <a:r>
              <a:rPr lang="cs-CZ" b="1" dirty="0">
                <a:solidFill>
                  <a:schemeClr val="bg1"/>
                </a:solidFill>
              </a:rPr>
              <a:t> úhel) – v </a:t>
            </a:r>
            <a:r>
              <a:rPr lang="cs-CZ" b="1" dirty="0" err="1">
                <a:solidFill>
                  <a:schemeClr val="bg1"/>
                </a:solidFill>
              </a:rPr>
              <a:t>Lauensteinově</a:t>
            </a:r>
            <a:r>
              <a:rPr lang="cs-CZ" b="1" dirty="0">
                <a:solidFill>
                  <a:schemeClr val="bg1"/>
                </a:solidFill>
              </a:rPr>
              <a:t> projekci</a:t>
            </a:r>
          </a:p>
        </p:txBody>
      </p:sp>
      <p:pic>
        <p:nvPicPr>
          <p:cNvPr id="73730" name="Picture 2" descr="http://www.parkhurstexchange.com/files/images/challenge/2011/mar11_analyze-answe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724" t="5445" r="1724" b="54628"/>
          <a:stretch>
            <a:fillRect/>
          </a:stretch>
        </p:blipFill>
        <p:spPr bwMode="auto">
          <a:xfrm>
            <a:off x="1403648" y="1299621"/>
            <a:ext cx="6336704" cy="2489419"/>
          </a:xfrm>
          <a:prstGeom prst="rect">
            <a:avLst/>
          </a:prstGeom>
          <a:noFill/>
        </p:spPr>
      </p:pic>
      <p:pic>
        <p:nvPicPr>
          <p:cNvPr id="73732" name="Picture 4" descr="http://www.parkhurstexchange.com/files/images/challenge/2011/mar11_analyze-answe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174" t="54922" r="2174" b="8464"/>
          <a:stretch>
            <a:fillRect/>
          </a:stretch>
        </p:blipFill>
        <p:spPr bwMode="auto">
          <a:xfrm>
            <a:off x="1979712" y="4725144"/>
            <a:ext cx="5256584" cy="19114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332656"/>
            <a:ext cx="8496944" cy="216024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Terapie:</a:t>
            </a:r>
          </a:p>
          <a:p>
            <a:pPr lvl="1"/>
            <a:r>
              <a:rPr lang="cs-CZ" b="1" dirty="0">
                <a:solidFill>
                  <a:srgbClr val="92D050"/>
                </a:solidFill>
              </a:rPr>
              <a:t>Akutní skluz</a:t>
            </a:r>
          </a:p>
          <a:p>
            <a:pPr lvl="2"/>
            <a:r>
              <a:rPr lang="cs-CZ" b="1" dirty="0">
                <a:solidFill>
                  <a:srgbClr val="FFC000"/>
                </a:solidFill>
              </a:rPr>
              <a:t>do 30st. </a:t>
            </a:r>
            <a:r>
              <a:rPr lang="cs-CZ" b="1" dirty="0">
                <a:solidFill>
                  <a:srgbClr val="FFFF00"/>
                </a:solidFill>
              </a:rPr>
              <a:t>– in </a:t>
            </a:r>
            <a:r>
              <a:rPr lang="cs-CZ" b="1" dirty="0" err="1">
                <a:solidFill>
                  <a:srgbClr val="FFFF00"/>
                </a:solidFill>
              </a:rPr>
              <a:t>situ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pinning</a:t>
            </a:r>
            <a:r>
              <a:rPr lang="cs-CZ" b="1" dirty="0">
                <a:solidFill>
                  <a:srgbClr val="FFFF00"/>
                </a:solidFill>
              </a:rPr>
              <a:t> / </a:t>
            </a:r>
            <a:r>
              <a:rPr lang="cs-CZ" b="1" dirty="0" err="1">
                <a:solidFill>
                  <a:srgbClr val="FFFF00"/>
                </a:solidFill>
              </a:rPr>
              <a:t>epiphyzeodéza</a:t>
            </a:r>
            <a:endParaRPr lang="cs-CZ" b="1" dirty="0">
              <a:solidFill>
                <a:srgbClr val="FFFF00"/>
              </a:solidFill>
            </a:endParaRPr>
          </a:p>
          <a:p>
            <a:pPr lvl="2"/>
            <a:r>
              <a:rPr lang="cs-CZ" b="1" dirty="0">
                <a:solidFill>
                  <a:srgbClr val="FFC000"/>
                </a:solidFill>
              </a:rPr>
              <a:t>nad 30st. </a:t>
            </a:r>
            <a:r>
              <a:rPr lang="cs-CZ" b="1" dirty="0">
                <a:solidFill>
                  <a:srgbClr val="FFFF00"/>
                </a:solidFill>
              </a:rPr>
              <a:t>– repozice + in </a:t>
            </a:r>
            <a:r>
              <a:rPr lang="cs-CZ" b="1" dirty="0" err="1">
                <a:solidFill>
                  <a:srgbClr val="FFFF00"/>
                </a:solidFill>
              </a:rPr>
              <a:t>situ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pinning</a:t>
            </a:r>
            <a:r>
              <a:rPr lang="cs-CZ" b="1" dirty="0">
                <a:solidFill>
                  <a:srgbClr val="FFFF00"/>
                </a:solidFill>
              </a:rPr>
              <a:t> / </a:t>
            </a:r>
            <a:r>
              <a:rPr lang="cs-CZ" b="1" dirty="0" err="1">
                <a:solidFill>
                  <a:srgbClr val="FFFF00"/>
                </a:solidFill>
              </a:rPr>
              <a:t>epiphyzeodéza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76802" name="Picture 2" descr="http://www.bjj.boneandjoint.org.uk/content/93-B/6/833/F4/graphic-5.larg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2368872"/>
            <a:ext cx="3563888" cy="4489128"/>
          </a:xfrm>
          <a:prstGeom prst="rect">
            <a:avLst/>
          </a:prstGeom>
          <a:noFill/>
        </p:spPr>
      </p:pic>
      <p:pic>
        <p:nvPicPr>
          <p:cNvPr id="76804" name="Picture 4" descr="http://eso-cdn.bestpractice.bmj.com/best-practice/images/bp/en-gb/757-4_defaul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2346459"/>
            <a:ext cx="5328592" cy="45115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8172400" cy="6597352"/>
          </a:xfrm>
        </p:spPr>
        <p:txBody>
          <a:bodyPr/>
          <a:lstStyle/>
          <a:p>
            <a:pPr lvl="1"/>
            <a:r>
              <a:rPr lang="cs-CZ" b="1" dirty="0">
                <a:solidFill>
                  <a:srgbClr val="92D050"/>
                </a:solidFill>
              </a:rPr>
              <a:t>Chronický skluz</a:t>
            </a:r>
          </a:p>
          <a:p>
            <a:pPr lvl="2"/>
            <a:r>
              <a:rPr lang="cs-CZ" b="1" dirty="0" err="1">
                <a:solidFill>
                  <a:srgbClr val="FFC000"/>
                </a:solidFill>
              </a:rPr>
              <a:t>cave</a:t>
            </a:r>
            <a:r>
              <a:rPr lang="cs-CZ" b="1" dirty="0">
                <a:solidFill>
                  <a:srgbClr val="FFC000"/>
                </a:solidFill>
              </a:rPr>
              <a:t> repozice !!! – AVN</a:t>
            </a:r>
          </a:p>
          <a:p>
            <a:pPr lvl="2"/>
            <a:r>
              <a:rPr lang="cs-CZ" b="1" dirty="0">
                <a:solidFill>
                  <a:srgbClr val="FFC000"/>
                </a:solidFill>
              </a:rPr>
              <a:t>do 30st. </a:t>
            </a:r>
            <a:r>
              <a:rPr lang="cs-CZ" b="1" dirty="0">
                <a:solidFill>
                  <a:srgbClr val="FFFF00"/>
                </a:solidFill>
              </a:rPr>
              <a:t>– </a:t>
            </a:r>
            <a:r>
              <a:rPr lang="cs-CZ" b="1" dirty="0" err="1">
                <a:solidFill>
                  <a:srgbClr val="FFFF00"/>
                </a:solidFill>
              </a:rPr>
              <a:t>epiphyzeodéza</a:t>
            </a:r>
            <a:endParaRPr lang="cs-CZ" b="1" dirty="0">
              <a:solidFill>
                <a:srgbClr val="FFFF00"/>
              </a:solidFill>
            </a:endParaRPr>
          </a:p>
          <a:p>
            <a:pPr lvl="2"/>
            <a:r>
              <a:rPr lang="cs-CZ" b="1" dirty="0">
                <a:solidFill>
                  <a:srgbClr val="FFC000"/>
                </a:solidFill>
              </a:rPr>
              <a:t>nad 30st. </a:t>
            </a:r>
            <a:r>
              <a:rPr lang="cs-CZ" b="1" dirty="0">
                <a:solidFill>
                  <a:schemeClr val="bg1"/>
                </a:solidFill>
              </a:rPr>
              <a:t>– </a:t>
            </a:r>
            <a:r>
              <a:rPr lang="cs-CZ" b="1" dirty="0">
                <a:solidFill>
                  <a:srgbClr val="FFFF00"/>
                </a:solidFill>
              </a:rPr>
              <a:t>korekční osteotomie – v různé úrovni (čím větší skluz tím OT nutná blíže epifýze – tím větší rizika)</a:t>
            </a:r>
          </a:p>
          <a:p>
            <a:pPr lvl="3"/>
            <a:r>
              <a:rPr lang="cs-CZ" sz="2400" b="1" dirty="0" err="1">
                <a:solidFill>
                  <a:schemeClr val="bg1"/>
                </a:solidFill>
              </a:rPr>
              <a:t>Subkapitálně</a:t>
            </a:r>
            <a:r>
              <a:rPr lang="cs-CZ" sz="2400" b="1" dirty="0">
                <a:solidFill>
                  <a:schemeClr val="bg1"/>
                </a:solidFill>
              </a:rPr>
              <a:t> (</a:t>
            </a:r>
            <a:r>
              <a:rPr lang="cs-CZ" sz="2400" b="1" dirty="0" err="1">
                <a:solidFill>
                  <a:schemeClr val="bg1"/>
                </a:solidFill>
              </a:rPr>
              <a:t>Dunn</a:t>
            </a:r>
            <a:r>
              <a:rPr lang="cs-CZ" sz="2400" b="1" dirty="0">
                <a:solidFill>
                  <a:schemeClr val="bg1"/>
                </a:solidFill>
              </a:rPr>
              <a:t>)</a:t>
            </a:r>
          </a:p>
          <a:p>
            <a:pPr lvl="3"/>
            <a:r>
              <a:rPr lang="cs-CZ" sz="2400" b="1" dirty="0" err="1">
                <a:solidFill>
                  <a:schemeClr val="bg1"/>
                </a:solidFill>
              </a:rPr>
              <a:t>Bazicervikálně</a:t>
            </a:r>
            <a:r>
              <a:rPr lang="cs-CZ" sz="2400" b="1" dirty="0">
                <a:solidFill>
                  <a:schemeClr val="bg1"/>
                </a:solidFill>
              </a:rPr>
              <a:t> (</a:t>
            </a:r>
            <a:r>
              <a:rPr lang="cs-CZ" sz="2400" b="1" dirty="0" err="1">
                <a:solidFill>
                  <a:schemeClr val="bg1"/>
                </a:solidFill>
              </a:rPr>
              <a:t>Krämer</a:t>
            </a:r>
            <a:r>
              <a:rPr lang="cs-CZ" sz="2400" b="1" dirty="0">
                <a:solidFill>
                  <a:schemeClr val="bg1"/>
                </a:solidFill>
              </a:rPr>
              <a:t>)</a:t>
            </a:r>
          </a:p>
          <a:p>
            <a:pPr lvl="3"/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Intertrochantericky</a:t>
            </a:r>
            <a:r>
              <a:rPr lang="cs-CZ" sz="2400" b="1" dirty="0">
                <a:solidFill>
                  <a:schemeClr val="bg1"/>
                </a:solidFill>
              </a:rPr>
              <a:t> (</a:t>
            </a:r>
            <a:r>
              <a:rPr lang="cs-CZ" sz="2400" b="1" dirty="0" err="1">
                <a:solidFill>
                  <a:schemeClr val="bg1"/>
                </a:solidFill>
              </a:rPr>
              <a:t>Immhäuser</a:t>
            </a:r>
            <a:r>
              <a:rPr lang="cs-CZ" sz="2400" b="1" dirty="0">
                <a:solidFill>
                  <a:schemeClr val="bg1"/>
                </a:solidFill>
              </a:rPr>
              <a:t> – Weber)</a:t>
            </a:r>
          </a:p>
          <a:p>
            <a:pPr lvl="3"/>
            <a:r>
              <a:rPr lang="cs-CZ" sz="2400" b="1" dirty="0" err="1">
                <a:solidFill>
                  <a:schemeClr val="bg1"/>
                </a:solidFill>
              </a:rPr>
              <a:t>Subtrochantericky</a:t>
            </a:r>
            <a:r>
              <a:rPr lang="cs-CZ" sz="2400" b="1" dirty="0">
                <a:solidFill>
                  <a:schemeClr val="bg1"/>
                </a:solidFill>
              </a:rPr>
              <a:t> (</a:t>
            </a:r>
            <a:r>
              <a:rPr lang="cs-CZ" sz="2400" b="1" dirty="0" err="1">
                <a:solidFill>
                  <a:schemeClr val="bg1"/>
                </a:solidFill>
              </a:rPr>
              <a:t>Southwick</a:t>
            </a:r>
            <a:r>
              <a:rPr lang="cs-CZ" sz="2400" b="1" dirty="0">
                <a:solidFill>
                  <a:schemeClr val="bg1"/>
                </a:solidFill>
              </a:rPr>
              <a:t>)</a:t>
            </a:r>
            <a:r>
              <a:rPr lang="cs-CZ" b="1" dirty="0">
                <a:solidFill>
                  <a:schemeClr val="bg1"/>
                </a:solidFill>
              </a:rPr>
              <a:t> </a:t>
            </a:r>
          </a:p>
          <a:p>
            <a:endParaRPr lang="cs-CZ" dirty="0"/>
          </a:p>
        </p:txBody>
      </p:sp>
      <p:pic>
        <p:nvPicPr>
          <p:cNvPr id="75778" name="Picture 2" descr="http://www.mysportphysio.com/media/img/343444/surgery0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293096"/>
            <a:ext cx="3419872" cy="2564904"/>
          </a:xfrm>
          <a:prstGeom prst="rect">
            <a:avLst/>
          </a:prstGeom>
          <a:noFill/>
        </p:spPr>
      </p:pic>
      <p:pic>
        <p:nvPicPr>
          <p:cNvPr id="75780" name="Picture 4" descr="http://www.clohisyhipsurgeon.com/wp-content/uploads/Pre-OP1-1024x563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305420"/>
            <a:ext cx="4644007" cy="25525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476672"/>
            <a:ext cx="8964488" cy="6048672"/>
          </a:xfrm>
        </p:spPr>
        <p:txBody>
          <a:bodyPr>
            <a:normAutofit lnSpcReduction="1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Průběh:</a:t>
            </a:r>
          </a:p>
          <a:p>
            <a:pPr lvl="1"/>
            <a:r>
              <a:rPr lang="cs-CZ" b="1" dirty="0">
                <a:solidFill>
                  <a:srgbClr val="92D050"/>
                </a:solidFill>
              </a:rPr>
              <a:t>Akutní skluz</a:t>
            </a:r>
            <a:endParaRPr lang="cs-CZ" b="1" dirty="0">
              <a:solidFill>
                <a:srgbClr val="FFC000"/>
              </a:solidFill>
            </a:endParaRPr>
          </a:p>
          <a:p>
            <a:pPr lvl="2"/>
            <a:r>
              <a:rPr lang="cs-CZ" b="1" dirty="0">
                <a:solidFill>
                  <a:srgbClr val="FFC000"/>
                </a:solidFill>
              </a:rPr>
              <a:t>sám se nezastaví, hlavice sjíždí až mimo kontakt s krčkem</a:t>
            </a:r>
          </a:p>
          <a:p>
            <a:pPr lvl="2"/>
            <a:r>
              <a:rPr lang="cs-CZ" b="1" dirty="0">
                <a:solidFill>
                  <a:srgbClr val="FFC000"/>
                </a:solidFill>
              </a:rPr>
              <a:t>velké riziko AVN</a:t>
            </a:r>
            <a:endParaRPr lang="cs-CZ" b="1" dirty="0">
              <a:solidFill>
                <a:srgbClr val="92D050"/>
              </a:solidFill>
            </a:endParaRPr>
          </a:p>
          <a:p>
            <a:pPr lvl="1"/>
            <a:r>
              <a:rPr lang="cs-CZ" b="1" dirty="0">
                <a:solidFill>
                  <a:srgbClr val="92D050"/>
                </a:solidFill>
              </a:rPr>
              <a:t>Chronický skluz</a:t>
            </a:r>
          </a:p>
          <a:p>
            <a:pPr lvl="2"/>
            <a:r>
              <a:rPr lang="cs-CZ" b="1" dirty="0">
                <a:solidFill>
                  <a:srgbClr val="FFC000"/>
                </a:solidFill>
              </a:rPr>
              <a:t>zastaví se předčasným uzávěrem růstové ploténky (8-9měs.)</a:t>
            </a:r>
          </a:p>
          <a:p>
            <a:pPr lvl="2"/>
            <a:r>
              <a:rPr lang="cs-CZ" b="1" dirty="0">
                <a:solidFill>
                  <a:srgbClr val="FFC000"/>
                </a:solidFill>
              </a:rPr>
              <a:t>vždy následně částečná </a:t>
            </a:r>
            <a:r>
              <a:rPr lang="cs-CZ" b="1" dirty="0" err="1">
                <a:solidFill>
                  <a:srgbClr val="FFC000"/>
                </a:solidFill>
              </a:rPr>
              <a:t>remodelace</a:t>
            </a:r>
            <a:r>
              <a:rPr lang="cs-CZ" b="1" dirty="0">
                <a:solidFill>
                  <a:srgbClr val="FFC000"/>
                </a:solidFill>
              </a:rPr>
              <a:t> a uvolnění pohybu</a:t>
            </a:r>
          </a:p>
          <a:p>
            <a:r>
              <a:rPr lang="cs-CZ" b="1" dirty="0">
                <a:solidFill>
                  <a:schemeClr val="bg1"/>
                </a:solidFill>
              </a:rPr>
              <a:t>Komplikace: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AVN</a:t>
            </a:r>
          </a:p>
          <a:p>
            <a:pPr lvl="1"/>
            <a:r>
              <a:rPr lang="cs-CZ" b="1" dirty="0" err="1">
                <a:solidFill>
                  <a:srgbClr val="FFC000"/>
                </a:solidFill>
              </a:rPr>
              <a:t>chondrolýza</a:t>
            </a:r>
            <a:endParaRPr lang="cs-CZ" b="1" dirty="0">
              <a:solidFill>
                <a:srgbClr val="FFC000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Následky: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Sekundární koxartróza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Postižení kyčelního kloubu </a:t>
            </a:r>
            <a:br>
              <a:rPr lang="cs-CZ" b="1" dirty="0">
                <a:solidFill>
                  <a:srgbClr val="FFFF00"/>
                </a:solidFill>
              </a:rPr>
            </a:br>
            <a:r>
              <a:rPr lang="cs-CZ" b="1" dirty="0">
                <a:solidFill>
                  <a:srgbClr val="FFFF00"/>
                </a:solidFill>
              </a:rPr>
              <a:t>u </a:t>
            </a:r>
            <a:r>
              <a:rPr lang="cs-CZ" b="1" dirty="0" err="1">
                <a:solidFill>
                  <a:srgbClr val="FFFF00"/>
                </a:solidFill>
              </a:rPr>
              <a:t>spastiků</a:t>
            </a:r>
            <a:r>
              <a:rPr lang="cs-CZ" b="1" dirty="0">
                <a:solidFill>
                  <a:srgbClr val="FFFF00"/>
                </a:solidFill>
              </a:rPr>
              <a:t> (DMO)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28800"/>
            <a:ext cx="8892480" cy="1512168"/>
          </a:xfrm>
        </p:spPr>
        <p:txBody>
          <a:bodyPr>
            <a:normAutofit fontScale="92500" lnSpcReduction="20000"/>
          </a:bodyPr>
          <a:lstStyle/>
          <a:p>
            <a:r>
              <a:rPr lang="cs-CZ" sz="3000" b="1" dirty="0">
                <a:solidFill>
                  <a:srgbClr val="FFC000"/>
                </a:solidFill>
              </a:rPr>
              <a:t>Primární je </a:t>
            </a:r>
            <a:r>
              <a:rPr lang="cs-CZ" sz="3000" b="1" dirty="0" err="1">
                <a:solidFill>
                  <a:srgbClr val="FFC000"/>
                </a:solidFill>
              </a:rPr>
              <a:t>addukčně</a:t>
            </a:r>
            <a:r>
              <a:rPr lang="cs-CZ" sz="3000" b="1" dirty="0">
                <a:solidFill>
                  <a:srgbClr val="FFC000"/>
                </a:solidFill>
              </a:rPr>
              <a:t>-flekčně-</a:t>
            </a:r>
            <a:r>
              <a:rPr lang="cs-CZ" sz="3000" b="1" dirty="0" err="1">
                <a:solidFill>
                  <a:srgbClr val="FFC000"/>
                </a:solidFill>
              </a:rPr>
              <a:t>vnitřněrotační</a:t>
            </a:r>
            <a:r>
              <a:rPr lang="cs-CZ" sz="3000" b="1" dirty="0">
                <a:solidFill>
                  <a:srgbClr val="FFC000"/>
                </a:solidFill>
              </a:rPr>
              <a:t> svalová kontraktura</a:t>
            </a:r>
          </a:p>
          <a:p>
            <a:pPr>
              <a:buNone/>
            </a:pPr>
            <a:endParaRPr lang="cs-CZ" sz="1300" b="1" dirty="0">
              <a:solidFill>
                <a:srgbClr val="FFC000"/>
              </a:solidFill>
            </a:endParaRPr>
          </a:p>
          <a:p>
            <a:r>
              <a:rPr lang="cs-CZ" sz="3000" b="1" dirty="0">
                <a:solidFill>
                  <a:srgbClr val="FFC000"/>
                </a:solidFill>
              </a:rPr>
              <a:t>Sekundárně vznikají změny na skeletu:</a:t>
            </a:r>
          </a:p>
          <a:p>
            <a:endParaRPr lang="cs-CZ" dirty="0"/>
          </a:p>
        </p:txBody>
      </p:sp>
      <p:pic>
        <p:nvPicPr>
          <p:cNvPr id="77828" name="Picture 4" descr="http://www.wheelessonline.com/images/arthrg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2976"/>
            <a:ext cx="3875484" cy="2906613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3995936" y="2826127"/>
            <a:ext cx="51480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 subluxace</a:t>
            </a:r>
          </a:p>
          <a:p>
            <a:pPr lvl="1">
              <a:buFontTx/>
              <a:buChar char="-"/>
            </a:pPr>
            <a:r>
              <a:rPr lang="cs-CZ" sz="2400" dirty="0">
                <a:solidFill>
                  <a:srgbClr val="FFFF00"/>
                </a:solidFill>
              </a:rPr>
              <a:t> ve věku 2-4let</a:t>
            </a:r>
          </a:p>
          <a:p>
            <a:pPr lvl="1">
              <a:buFontTx/>
              <a:buChar char="-"/>
            </a:pPr>
            <a:r>
              <a:rPr lang="cs-CZ" sz="2400" dirty="0">
                <a:solidFill>
                  <a:srgbClr val="FFFF00"/>
                </a:solidFill>
              </a:rPr>
              <a:t> u 25-50% pac.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 dysplastické změny </a:t>
            </a:r>
            <a:r>
              <a:rPr lang="cs-CZ" sz="2800" dirty="0" err="1">
                <a:solidFill>
                  <a:schemeClr val="bg1"/>
                </a:solidFill>
              </a:rPr>
              <a:t>acetabula</a:t>
            </a:r>
            <a:endParaRPr lang="cs-CZ" sz="28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 změny </a:t>
            </a:r>
            <a:r>
              <a:rPr lang="cs-CZ" sz="2800" dirty="0" err="1">
                <a:solidFill>
                  <a:schemeClr val="bg1"/>
                </a:solidFill>
              </a:rPr>
              <a:t>proxim.fem</a:t>
            </a:r>
            <a:r>
              <a:rPr lang="cs-CZ" sz="2800" dirty="0">
                <a:solidFill>
                  <a:schemeClr val="bg1"/>
                </a:solidFill>
              </a:rPr>
              <a:t>.</a:t>
            </a:r>
          </a:p>
          <a:p>
            <a:pPr lvl="1">
              <a:buFontTx/>
              <a:buChar char="-"/>
            </a:pPr>
            <a:r>
              <a:rPr lang="cs-CZ" sz="2400" dirty="0" err="1">
                <a:solidFill>
                  <a:srgbClr val="FFFF00"/>
                </a:solidFill>
              </a:rPr>
              <a:t>coxa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>
                <a:solidFill>
                  <a:srgbClr val="FFFF00"/>
                </a:solidFill>
              </a:rPr>
              <a:t>valga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>
                <a:solidFill>
                  <a:srgbClr val="FFFF00"/>
                </a:solidFill>
              </a:rPr>
              <a:t>anteverta</a:t>
            </a:r>
            <a:endParaRPr lang="cs-CZ" sz="2400" dirty="0">
              <a:solidFill>
                <a:srgbClr val="FFFF00"/>
              </a:solidFill>
            </a:endParaRPr>
          </a:p>
          <a:p>
            <a:pPr lvl="1">
              <a:buFontTx/>
              <a:buChar char="-"/>
            </a:pPr>
            <a:r>
              <a:rPr lang="cs-CZ" sz="2400" dirty="0">
                <a:solidFill>
                  <a:srgbClr val="FFFF00"/>
                </a:solidFill>
              </a:rPr>
              <a:t>protažení MT tahem </a:t>
            </a:r>
            <a:r>
              <a:rPr lang="cs-CZ" sz="2400" dirty="0" err="1">
                <a:solidFill>
                  <a:srgbClr val="FFFF00"/>
                </a:solidFill>
              </a:rPr>
              <a:t>iliopsoatu</a:t>
            </a:r>
            <a:endParaRPr lang="cs-CZ" sz="2400" dirty="0">
              <a:solidFill>
                <a:srgbClr val="FFFF00"/>
              </a:solidFill>
            </a:endParaRPr>
          </a:p>
          <a:p>
            <a:pPr lvl="1">
              <a:buFontTx/>
              <a:buChar char="-"/>
            </a:pPr>
            <a:r>
              <a:rPr lang="cs-CZ" sz="2400" dirty="0">
                <a:solidFill>
                  <a:srgbClr val="FFFF00"/>
                </a:solidFill>
              </a:rPr>
              <a:t>deformace hlavice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 luxace</a:t>
            </a:r>
          </a:p>
          <a:p>
            <a:pPr lvl="1"/>
            <a:r>
              <a:rPr lang="cs-CZ" sz="2400" dirty="0">
                <a:solidFill>
                  <a:schemeClr val="bg1"/>
                </a:solidFill>
              </a:rPr>
              <a:t>- </a:t>
            </a:r>
            <a:r>
              <a:rPr lang="cs-CZ" sz="2400" dirty="0">
                <a:solidFill>
                  <a:srgbClr val="FFFF00"/>
                </a:solidFill>
              </a:rPr>
              <a:t>při neléčené subluxaci kolem 7 let 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332656"/>
            <a:ext cx="8568952" cy="6264696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Terapie:</a:t>
            </a:r>
          </a:p>
          <a:p>
            <a:pPr lvl="1"/>
            <a:r>
              <a:rPr lang="cs-CZ" b="1" dirty="0">
                <a:solidFill>
                  <a:srgbClr val="FFFF00"/>
                </a:solidFill>
              </a:rPr>
              <a:t>Izolovaný výkon na měkkých tkáních – uvolnění flexorů a adduktorů </a:t>
            </a:r>
            <a:r>
              <a:rPr lang="cs-CZ" b="1" dirty="0">
                <a:solidFill>
                  <a:srgbClr val="FFC000"/>
                </a:solidFill>
              </a:rPr>
              <a:t>(u dětí do 5 let)</a:t>
            </a:r>
          </a:p>
          <a:p>
            <a:pPr lvl="1"/>
            <a:r>
              <a:rPr lang="cs-CZ" b="1" dirty="0">
                <a:solidFill>
                  <a:srgbClr val="FFFF00"/>
                </a:solidFill>
              </a:rPr>
              <a:t>Kombinovaný výkon (svalové uvolnění + výkony na skeletu): </a:t>
            </a:r>
            <a:r>
              <a:rPr lang="cs-CZ" b="1" dirty="0">
                <a:solidFill>
                  <a:srgbClr val="FFC000"/>
                </a:solidFill>
              </a:rPr>
              <a:t>- kombinace uvolnění s :</a:t>
            </a:r>
          </a:p>
          <a:p>
            <a:pPr lvl="2"/>
            <a:r>
              <a:rPr lang="cs-CZ" b="1" dirty="0">
                <a:solidFill>
                  <a:srgbClr val="92D050"/>
                </a:solidFill>
              </a:rPr>
              <a:t>krvavou repozicí</a:t>
            </a:r>
          </a:p>
          <a:p>
            <a:pPr lvl="2"/>
            <a:r>
              <a:rPr lang="cs-CZ" b="1" dirty="0">
                <a:solidFill>
                  <a:srgbClr val="92D050"/>
                </a:solidFill>
              </a:rPr>
              <a:t>výkony na pánvi</a:t>
            </a:r>
          </a:p>
          <a:p>
            <a:pPr lvl="3"/>
            <a:r>
              <a:rPr lang="cs-CZ" sz="2400" b="1" dirty="0" err="1">
                <a:solidFill>
                  <a:srgbClr val="FFC000"/>
                </a:solidFill>
              </a:rPr>
              <a:t>Salter</a:t>
            </a:r>
            <a:r>
              <a:rPr lang="cs-CZ" sz="2400" b="1" dirty="0">
                <a:solidFill>
                  <a:srgbClr val="FFC000"/>
                </a:solidFill>
              </a:rPr>
              <a:t> OT či </a:t>
            </a:r>
            <a:r>
              <a:rPr lang="cs-CZ" sz="2400" b="1" dirty="0" err="1">
                <a:solidFill>
                  <a:srgbClr val="FFC000"/>
                </a:solidFill>
              </a:rPr>
              <a:t>acetabuloplastiky</a:t>
            </a:r>
            <a:r>
              <a:rPr lang="cs-CZ" sz="2400" b="1" dirty="0">
                <a:solidFill>
                  <a:srgbClr val="FFC000"/>
                </a:solidFill>
              </a:rPr>
              <a:t> (do 11 let)</a:t>
            </a:r>
          </a:p>
          <a:p>
            <a:pPr lvl="3"/>
            <a:r>
              <a:rPr lang="cs-CZ" sz="2400" b="1" dirty="0" err="1">
                <a:solidFill>
                  <a:srgbClr val="FFC000"/>
                </a:solidFill>
              </a:rPr>
              <a:t>Steelova</a:t>
            </a:r>
            <a:r>
              <a:rPr lang="cs-CZ" sz="2400" b="1" dirty="0">
                <a:solidFill>
                  <a:srgbClr val="FFC000"/>
                </a:solidFill>
              </a:rPr>
              <a:t> trojí OT, </a:t>
            </a:r>
            <a:r>
              <a:rPr lang="cs-CZ" sz="2400" b="1" dirty="0" err="1">
                <a:solidFill>
                  <a:srgbClr val="FFC000"/>
                </a:solidFill>
              </a:rPr>
              <a:t>periacetabulární</a:t>
            </a:r>
            <a:r>
              <a:rPr lang="cs-CZ" sz="2400" b="1" dirty="0">
                <a:solidFill>
                  <a:srgbClr val="FFC000"/>
                </a:solidFill>
              </a:rPr>
              <a:t> OT či </a:t>
            </a:r>
            <a:r>
              <a:rPr lang="cs-CZ" sz="2400" b="1" dirty="0" err="1">
                <a:solidFill>
                  <a:srgbClr val="FFC000"/>
                </a:solidFill>
              </a:rPr>
              <a:t>Chiari</a:t>
            </a:r>
            <a:r>
              <a:rPr lang="cs-CZ" sz="2400" b="1" dirty="0">
                <a:solidFill>
                  <a:srgbClr val="FFC000"/>
                </a:solidFill>
              </a:rPr>
              <a:t> OT</a:t>
            </a:r>
          </a:p>
          <a:p>
            <a:pPr lvl="2"/>
            <a:r>
              <a:rPr lang="cs-CZ" b="1" dirty="0">
                <a:solidFill>
                  <a:srgbClr val="92D050"/>
                </a:solidFill>
              </a:rPr>
              <a:t>výkony na </a:t>
            </a:r>
            <a:r>
              <a:rPr lang="cs-CZ" b="1" dirty="0" err="1">
                <a:solidFill>
                  <a:srgbClr val="92D050"/>
                </a:solidFill>
              </a:rPr>
              <a:t>proxim.fem</a:t>
            </a:r>
            <a:r>
              <a:rPr lang="cs-CZ" b="1" dirty="0">
                <a:solidFill>
                  <a:srgbClr val="92D050"/>
                </a:solidFill>
              </a:rPr>
              <a:t>. </a:t>
            </a:r>
          </a:p>
          <a:p>
            <a:pPr lvl="3"/>
            <a:r>
              <a:rPr lang="cs-CZ" b="1" dirty="0" err="1">
                <a:solidFill>
                  <a:srgbClr val="FFC000"/>
                </a:solidFill>
              </a:rPr>
              <a:t>derotačně</a:t>
            </a:r>
            <a:r>
              <a:rPr lang="cs-CZ" b="1" dirty="0">
                <a:solidFill>
                  <a:srgbClr val="FFC000"/>
                </a:solidFill>
              </a:rPr>
              <a:t> </a:t>
            </a:r>
            <a:r>
              <a:rPr lang="cs-CZ" b="1" dirty="0" err="1">
                <a:solidFill>
                  <a:srgbClr val="FFC000"/>
                </a:solidFill>
              </a:rPr>
              <a:t>varizační</a:t>
            </a:r>
            <a:r>
              <a:rPr lang="cs-CZ" b="1" dirty="0">
                <a:solidFill>
                  <a:srgbClr val="FFC000"/>
                </a:solidFill>
              </a:rPr>
              <a:t> OT</a:t>
            </a:r>
          </a:p>
          <a:p>
            <a:pPr lvl="1"/>
            <a:r>
              <a:rPr lang="cs-CZ" b="1" dirty="0">
                <a:solidFill>
                  <a:srgbClr val="FFFF00"/>
                </a:solidFill>
              </a:rPr>
              <a:t>Výkony u </a:t>
            </a:r>
            <a:r>
              <a:rPr lang="cs-CZ" b="1" dirty="0" err="1">
                <a:solidFill>
                  <a:srgbClr val="FFFF00"/>
                </a:solidFill>
              </a:rPr>
              <a:t>ireponibilních</a:t>
            </a:r>
            <a:r>
              <a:rPr lang="cs-CZ" b="1" dirty="0">
                <a:solidFill>
                  <a:srgbClr val="FFFF00"/>
                </a:solidFill>
              </a:rPr>
              <a:t> luxací</a:t>
            </a:r>
          </a:p>
          <a:p>
            <a:pPr lvl="2"/>
            <a:r>
              <a:rPr lang="cs-CZ" b="1" dirty="0">
                <a:solidFill>
                  <a:srgbClr val="92D050"/>
                </a:solidFill>
              </a:rPr>
              <a:t>Podstavné OT </a:t>
            </a:r>
            <a:r>
              <a:rPr lang="cs-CZ" b="1" dirty="0" err="1">
                <a:solidFill>
                  <a:srgbClr val="92D050"/>
                </a:solidFill>
              </a:rPr>
              <a:t>proxim.fem</a:t>
            </a:r>
            <a:r>
              <a:rPr lang="cs-CZ" b="1" dirty="0">
                <a:solidFill>
                  <a:srgbClr val="92D050"/>
                </a:solidFill>
              </a:rPr>
              <a:t>. (</a:t>
            </a:r>
            <a:r>
              <a:rPr lang="cs-CZ" b="1" dirty="0" err="1">
                <a:solidFill>
                  <a:srgbClr val="92D050"/>
                </a:solidFill>
              </a:rPr>
              <a:t>Schanzova</a:t>
            </a:r>
            <a:r>
              <a:rPr lang="cs-CZ" b="1" dirty="0">
                <a:solidFill>
                  <a:srgbClr val="92D050"/>
                </a:solidFill>
              </a:rPr>
              <a:t>)</a:t>
            </a:r>
          </a:p>
          <a:p>
            <a:pPr lvl="2"/>
            <a:endParaRPr lang="cs-CZ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4176464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Idiopatická nekróza hlavice femuru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420888"/>
            <a:ext cx="8568952" cy="4104456"/>
          </a:xfrm>
        </p:spPr>
        <p:txBody>
          <a:bodyPr>
            <a:normAutofit fontScale="92500"/>
          </a:bodyPr>
          <a:lstStyle/>
          <a:p>
            <a:r>
              <a:rPr lang="cs-CZ" dirty="0">
                <a:solidFill>
                  <a:schemeClr val="bg1"/>
                </a:solidFill>
              </a:rPr>
              <a:t>v dospělosti – tj. na rozdíl od </a:t>
            </a:r>
            <a:r>
              <a:rPr lang="cs-CZ" dirty="0" err="1">
                <a:solidFill>
                  <a:schemeClr val="bg1"/>
                </a:solidFill>
              </a:rPr>
              <a:t>M</a:t>
            </a:r>
            <a:r>
              <a:rPr lang="cs-CZ" dirty="0">
                <a:solidFill>
                  <a:schemeClr val="bg1"/>
                </a:solidFill>
              </a:rPr>
              <a:t>.</a:t>
            </a:r>
            <a:r>
              <a:rPr lang="cs-CZ" dirty="0" err="1">
                <a:solidFill>
                  <a:schemeClr val="bg1"/>
                </a:solidFill>
              </a:rPr>
              <a:t>Perthes</a:t>
            </a:r>
            <a:r>
              <a:rPr lang="cs-CZ" dirty="0">
                <a:solidFill>
                  <a:schemeClr val="bg1"/>
                </a:solidFill>
              </a:rPr>
              <a:t> nedochází k </a:t>
            </a:r>
            <a:r>
              <a:rPr lang="cs-CZ" dirty="0" err="1">
                <a:solidFill>
                  <a:schemeClr val="bg1"/>
                </a:solidFill>
              </a:rPr>
              <a:t>remodelaci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rgbClr val="FFC000"/>
                </a:solidFill>
              </a:rPr>
              <a:t>etiologie</a:t>
            </a:r>
            <a:r>
              <a:rPr lang="cs-CZ" dirty="0">
                <a:solidFill>
                  <a:srgbClr val="FFC000"/>
                </a:solidFill>
              </a:rPr>
              <a:t> – </a:t>
            </a:r>
            <a:r>
              <a:rPr lang="cs-CZ" dirty="0" err="1">
                <a:solidFill>
                  <a:srgbClr val="FFC000"/>
                </a:solidFill>
              </a:rPr>
              <a:t>koagulopatie</a:t>
            </a:r>
            <a:r>
              <a:rPr lang="cs-CZ" dirty="0">
                <a:solidFill>
                  <a:srgbClr val="FFC000"/>
                </a:solidFill>
              </a:rPr>
              <a:t>, ozáření, alkoholici, kortikoidy, často však neznámá</a:t>
            </a:r>
          </a:p>
          <a:p>
            <a:r>
              <a:rPr lang="cs-CZ" b="1" dirty="0">
                <a:solidFill>
                  <a:schemeClr val="bg1"/>
                </a:solidFill>
              </a:rPr>
              <a:t>dg. </a:t>
            </a:r>
            <a:r>
              <a:rPr lang="cs-CZ" dirty="0">
                <a:solidFill>
                  <a:schemeClr val="bg1"/>
                </a:solidFill>
              </a:rPr>
              <a:t>– klin., RTG, MRI</a:t>
            </a:r>
          </a:p>
          <a:p>
            <a:r>
              <a:rPr lang="cs-CZ" b="1" dirty="0">
                <a:solidFill>
                  <a:srgbClr val="FFC000"/>
                </a:solidFill>
              </a:rPr>
              <a:t>terapie</a:t>
            </a:r>
            <a:r>
              <a:rPr lang="cs-CZ" dirty="0">
                <a:solidFill>
                  <a:srgbClr val="FFC000"/>
                </a:solidFill>
              </a:rPr>
              <a:t> – odlehčení o berlích, analgetika, pokus o záchovné výkony pokud ještě nedošlo ke kolapsu hlavice (návrty, </a:t>
            </a:r>
            <a:r>
              <a:rPr lang="cs-CZ" dirty="0" err="1">
                <a:solidFill>
                  <a:srgbClr val="FFC000"/>
                </a:solidFill>
              </a:rPr>
              <a:t>forage</a:t>
            </a:r>
            <a:r>
              <a:rPr lang="cs-CZ" dirty="0">
                <a:solidFill>
                  <a:srgbClr val="FFC000"/>
                </a:solidFill>
              </a:rPr>
              <a:t>, </a:t>
            </a:r>
            <a:r>
              <a:rPr lang="cs-CZ" dirty="0" err="1">
                <a:solidFill>
                  <a:srgbClr val="FFC000"/>
                </a:solidFill>
              </a:rPr>
              <a:t>vaskul.fibula</a:t>
            </a:r>
            <a:r>
              <a:rPr lang="cs-CZ" dirty="0">
                <a:solidFill>
                  <a:srgbClr val="FFC000"/>
                </a:solidFill>
              </a:rPr>
              <a:t>), TEP</a:t>
            </a:r>
          </a:p>
          <a:p>
            <a:endParaRPr lang="cs-CZ" dirty="0"/>
          </a:p>
        </p:txBody>
      </p:sp>
      <p:pic>
        <p:nvPicPr>
          <p:cNvPr id="79874" name="Picture 2" descr="http://www.nw-hip-knee-clinic.com/hip-clinical-cases/hip-cases-im%20/Avascular-necrosis-(AVN)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0"/>
            <a:ext cx="3275856" cy="2391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err="1">
                <a:solidFill>
                  <a:srgbClr val="FFFF00"/>
                </a:solidFill>
              </a:rPr>
              <a:t>Femoroacetabulární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impingement</a:t>
            </a:r>
            <a:r>
              <a:rPr lang="cs-CZ" b="1" dirty="0">
                <a:solidFill>
                  <a:srgbClr val="FFFF00"/>
                </a:solidFill>
              </a:rPr>
              <a:t> (FAI)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844824"/>
            <a:ext cx="8640960" cy="4641379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Def</a:t>
            </a:r>
            <a:r>
              <a:rPr lang="cs-CZ" b="1" dirty="0">
                <a:solidFill>
                  <a:schemeClr val="bg1"/>
                </a:solidFill>
              </a:rPr>
              <a:t>.: </a:t>
            </a:r>
            <a:r>
              <a:rPr lang="cs-CZ" dirty="0">
                <a:solidFill>
                  <a:srgbClr val="FFFF00"/>
                </a:solidFill>
              </a:rPr>
              <a:t>předčasný </a:t>
            </a:r>
            <a:r>
              <a:rPr lang="cs-CZ" b="1" u="sng" dirty="0">
                <a:solidFill>
                  <a:srgbClr val="FFFF00"/>
                </a:solidFill>
              </a:rPr>
              <a:t>kontakt mezi hlavicí a jamkou </a:t>
            </a:r>
            <a:r>
              <a:rPr lang="cs-CZ" dirty="0">
                <a:solidFill>
                  <a:srgbClr val="FFFF00"/>
                </a:solidFill>
              </a:rPr>
              <a:t>kyčelního kloubu způsobený </a:t>
            </a:r>
            <a:r>
              <a:rPr lang="cs-CZ" b="1" u="sng" dirty="0">
                <a:solidFill>
                  <a:srgbClr val="FFFF00"/>
                </a:solidFill>
              </a:rPr>
              <a:t>nevhodným tvarem a orientací jamky</a:t>
            </a:r>
            <a:r>
              <a:rPr lang="cs-CZ" dirty="0">
                <a:solidFill>
                  <a:srgbClr val="FFFF00"/>
                </a:solidFill>
              </a:rPr>
              <a:t>, </a:t>
            </a:r>
            <a:r>
              <a:rPr lang="cs-CZ" b="1" u="sng" dirty="0">
                <a:solidFill>
                  <a:srgbClr val="FFFF00"/>
                </a:solidFill>
              </a:rPr>
              <a:t>nesprávným tvarem hlavice a krčku</a:t>
            </a:r>
            <a:r>
              <a:rPr lang="cs-CZ" dirty="0">
                <a:solidFill>
                  <a:srgbClr val="FFFF00"/>
                </a:solidFill>
              </a:rPr>
              <a:t> nebo jejich kombinací, vedoucí k </a:t>
            </a:r>
            <a:r>
              <a:rPr lang="cs-CZ" b="1" u="sng" dirty="0">
                <a:solidFill>
                  <a:srgbClr val="FFFF00"/>
                </a:solidFill>
              </a:rPr>
              <a:t>poškození labra a chrupavek v kyčelním kloubu a tím k rozvoji degenerativních změn</a:t>
            </a:r>
            <a:r>
              <a:rPr lang="cs-CZ" dirty="0">
                <a:solidFill>
                  <a:srgbClr val="FFFF00"/>
                </a:solidFill>
              </a:rPr>
              <a:t>, bolesti a postupným omezením pohybu v kyčelním kloubu.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568952" cy="3456384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Klasifikace:</a:t>
            </a:r>
          </a:p>
          <a:p>
            <a:r>
              <a:rPr lang="cs-CZ" b="1" dirty="0">
                <a:solidFill>
                  <a:srgbClr val="FFC000"/>
                </a:solidFill>
              </a:rPr>
              <a:t>CAM typ </a:t>
            </a:r>
            <a:r>
              <a:rPr lang="cs-CZ" dirty="0">
                <a:solidFill>
                  <a:srgbClr val="FFFF00"/>
                </a:solidFill>
              </a:rPr>
              <a:t>– změny na hlavici a krčku femuru (</a:t>
            </a:r>
            <a:r>
              <a:rPr lang="cs-CZ" dirty="0" err="1">
                <a:solidFill>
                  <a:srgbClr val="FFFF00"/>
                </a:solidFill>
              </a:rPr>
              <a:t>st.p.M.Perthes</a:t>
            </a:r>
            <a:r>
              <a:rPr lang="cs-CZ" dirty="0">
                <a:solidFill>
                  <a:srgbClr val="FFFF00"/>
                </a:solidFill>
              </a:rPr>
              <a:t>, zlomeninách či </a:t>
            </a:r>
            <a:r>
              <a:rPr lang="cs-CZ" dirty="0" err="1">
                <a:solidFill>
                  <a:srgbClr val="FFFF00"/>
                </a:solidFill>
              </a:rPr>
              <a:t>coxa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vara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adolescentium</a:t>
            </a:r>
            <a:r>
              <a:rPr lang="cs-CZ" dirty="0">
                <a:solidFill>
                  <a:srgbClr val="FFFF00"/>
                </a:solidFill>
              </a:rPr>
              <a:t>)</a:t>
            </a:r>
          </a:p>
          <a:p>
            <a:r>
              <a:rPr lang="cs-CZ" b="1" dirty="0">
                <a:solidFill>
                  <a:srgbClr val="FFC000"/>
                </a:solidFill>
              </a:rPr>
              <a:t>PINCER typ </a:t>
            </a:r>
            <a:r>
              <a:rPr lang="cs-CZ" dirty="0">
                <a:solidFill>
                  <a:srgbClr val="FFFF00"/>
                </a:solidFill>
              </a:rPr>
              <a:t>– nesprávná orientace </a:t>
            </a:r>
            <a:r>
              <a:rPr lang="cs-CZ" dirty="0" err="1">
                <a:solidFill>
                  <a:srgbClr val="FFFF00"/>
                </a:solidFill>
              </a:rPr>
              <a:t>acetabula</a:t>
            </a:r>
            <a:r>
              <a:rPr lang="cs-CZ" dirty="0">
                <a:solidFill>
                  <a:srgbClr val="FFFF00"/>
                </a:solidFill>
              </a:rPr>
              <a:t>, </a:t>
            </a:r>
            <a:r>
              <a:rPr lang="cs-CZ" dirty="0" err="1">
                <a:solidFill>
                  <a:srgbClr val="FFFF00"/>
                </a:solidFill>
              </a:rPr>
              <a:t>protruze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acetabula</a:t>
            </a:r>
            <a:r>
              <a:rPr lang="cs-CZ" dirty="0">
                <a:solidFill>
                  <a:srgbClr val="FFFF00"/>
                </a:solidFill>
              </a:rPr>
              <a:t>, zvýšená </a:t>
            </a:r>
            <a:r>
              <a:rPr lang="cs-CZ" dirty="0" err="1">
                <a:solidFill>
                  <a:srgbClr val="FFFF00"/>
                </a:solidFill>
              </a:rPr>
              <a:t>ligamentozní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laxita</a:t>
            </a:r>
            <a:r>
              <a:rPr lang="cs-CZ" dirty="0">
                <a:solidFill>
                  <a:srgbClr val="FFFF00"/>
                </a:solidFill>
              </a:rPr>
              <a:t> a tím většímu rozsahu pohybů.</a:t>
            </a:r>
          </a:p>
          <a:p>
            <a:pPr lvl="1">
              <a:buNone/>
            </a:pP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81922" name="Picture 2" descr="C:\Users\Lukas\Desktop\X\impimge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933056"/>
            <a:ext cx="3491880" cy="2687111"/>
          </a:xfrm>
          <a:prstGeom prst="rect">
            <a:avLst/>
          </a:prstGeom>
          <a:noFill/>
        </p:spPr>
      </p:pic>
      <p:sp>
        <p:nvSpPr>
          <p:cNvPr id="81924" name="AutoShape 4" descr="data:image/jpeg;base64,/9j/4AAQSkZJRgABAQAAAQABAAD/2wCEAAkGBhQSEBAPEhEWFRQSFBUVGBgSFhUYFhUVFRcaFxcWGRkYGyYeGB0jGRUWIi8gIycpLSwuFh4xNTMqNSYrLCsBCQoKDgwOGQ8OGS8kHiQ1LzUyNSotLiorLDQ1MSwvMDEpNCkvLDUqKjU1LCk1LzU0NS4pLDU1LywsLDQpLjU0NP/AABEIAKoBKAMBIgACEQEDEQH/xAAbAAACAwEBAQAAAAAAAAAAAAAABQIEBgMBB//EAE0QAAIBAwIDBQQFBwkFBwUAAAECAwAEERIhBRMxBiJBUWEUMnGBI0JSkaEHJDNTYnKCFUNzkqKjsbLBFmODk7MlVNHS4fDxNDVEVWT/xAAaAQEAAgMBAAAAAAAAAAAAAAAABAUBAgMG/8QAIBEBAAICAgEFAAAAAAAAAAAAAAECAxESITEEBTJBYf/aAAwDAQACEQMRAD8A+40UUUBS7tFw03FrcQA4Z42Cn7L4yjfJwp+VMaKCjwPiQuLaC4AxzY1Yj7LEd5fk2R8q7cQuuXFLLjPLRnx56VJx+FJ+AHkXN1ZHYajcw+sU7EyKP3Z9fwEqUx482LW5J6CGUn+oaC5DIGVWHRgCPgRmp1S4W4ENuhO5iT54UZq7QFFFFAUUUUBRVGDi6vcS2ygkwqpkYY0Kz7rHnOS+nvYxsCufeFXqAooooCiiigi3WpVFutSoCiiigQ2R5XEbmI+7cxpcL+/HiGYf1Rbn+I0+pB2sBjWG+A3s5Nb46m3caJ/uUiT4xCnquCAQcgjII6EedBWgvdU00OP0YjPxDg/+U1bpNZv+e3p8orbP96f8DTeOQMAwOQQCD5g7iglRRRQFFFFAUVQ4rxdYOUCpd5pFjRFxqYndjv0CoGYnwCn0q/QFFFFAUUUUEXooeiglRRRQFFFGaBVx3hDSiOWJglxAS0TsMqcjDxuBuY3AwcbjCsN1FI+K8Ze5X+TJIJLWW6Vo2aQqY9GPpRDIDiVymrSuAQO8QMEVsaqcT4XHcRNDKupWx5ggg5VlYbqwOCGG4IyKDjxW2blq0Q78JDoB9bSMMn8SFl+YPhV22nDorqcqwBB9DWO4XwthNNA8zrfITIlwdxcQE4TWgwrKuyPGAMHDLp1g044VxgB2glTlS6u+mcqGfoyH60chBw32sqcNtQPaKKKApb2g4r7PA0irqkJVIk/WTSELGnwLEZPgAT4UyrH8JvjeXkWrdbP2lz5c1p5raL5rHFN/XoH/AAHhPs8Kxltbkl5HPWSVzl3Plk9B4AAdBTGiigKKKKAooooIt1qVRbrUqAooooPGUEEEZB2IPiKzCc/h6tGkElzaqCYhCVM8K/qSjsOYg6KVJYDCkHGTqKKBF2XQOst7rVzdsr9w5VFRRGkYPiV0nVkDvM2w6Va4VmNntj0Q6oz5xMcgfFGyvwCedIu03A44ZBelNdvqL3UOMxnK6fa9HQsg97zXve8i1alzaFGLGS2H6ORmJa31baJHOS0J275yV21ZGCoaaiuNpdCRQ6+oweoI2KkeBB2rtQFeGvayPbLisiyC0RtLXUBjQ+TyTwwlx6qkrN/DQXeAD2maTiLbqdUNsPKBW78o9ZXXOfsJH61oa5WtssaJGgwiKFUDoFUYA+4CutAUUUUBRRRQReih6KCVeE17XjCgyPbdZXmsIYdWZGnyouJrcHTFkEyQgt3TvjG9LP8Aae6thJb5SaSBJjJJMXw5tbS1lbSq+7raZvh13zit9y/TpXnJHkPuHj1/wFBi5+3sgjuJlEGEcRiJmPOjzKkfPm3AEeH17Y2Kd7vZF7gXaa4uJki0QKFiEkjBy+oGaWLuaCVGREGwScZKnzptxayk2lgCl1BDRsFCzoesZbGVI+qemdiCDt34Rexyxh4hp09xlKhWjZesbL9UjPT1yMggkFvar6L2a+H/AOLIBJ6282I5fkuUk/4VR4pwxZCI9RV48CNwOYYy+f0mTkxvgBkbbYEEEArd7VlfYL3X7vs82fhy2qAibkw52laJFLEkDXpxg43O7P8AdQT4XxnU3s8yiK4UboTkOB/ORMf0ievUdGANNKSyJFMkcU0Yw7vpVz31IJOoHYq2/wBU5Hga4WrzpnkuZlH81c92UDcDROAVfp9YE+bCg0VYbsRb8rinHID4zQzL+5Mrvt6ay/zJrRR9pY88tw0Mp6RzgIWPkjE6H/hY0qvXWLi1rcg4FzCbSUHAKuCZrdiPIkTJnxLKKDWUUUUBRRRQFFFFBFutSqLdalQFGaS9sOIvBaSSRtoIaNWkwG5MbyKkk2DsdCMzb7d3fak17xRLCF5Ybo3TkA8u4udeQFdyyaI2YFlRvJdidgDQbOisge2kryqkNvGVeRIVMkzKeZJaC7BYLG3dC5XYk5xWh4JxMXFtb3IXSJokk0k5061DYz44z1oLc0QZWVhkMCCD4g7EVl+Avpt/Z5DiS0f2Ry25aPK8k4OxDxNGT8WHhWrrPXcWniSFRkz2kuoeBa3liMTH4c9xn19KDnZsbMauW/srb40kyWpG2lgMl4gBgEZKADqmCuhguFdVdGDKwyGUgqR5gjY0pt30vlQNJV2BwSQqhV0gZLNunXYHIwM1UktE1rJBrgkkGpjDgqSTj6WBsat85fSCMdRQaWsT2+ttN5wS78I73kt8LldKk+mtE+ZFO4+MSx/pouYn620y6/xRfpF+C6/jS7tNNHfWNxHFKmoaWjdWBCTRsJItfjEdagHUBjNBqxXtUeCcUW5t4bhekqK2PFSR3lPqGyCPMGr1AUUUUBRRRQReih6KCVFFFAUUUUBSjiXC3D+1W2BMAAytsk6Doj+RG+l+q58QSKb0UHznt/2wSS3itI8h5m+mRxh4o4SrPG4zsWYoviCpYgkYNL+F9tOXp575jDZ72TpJyCVwd+6W26eO2Kr/AJVLQx363L4Ec0CRq5wFDxNIWjYnYEiQMM9cN5Us4B+Th+KBJpJDDaIcqVALzt01JqGAg8HIOTnAxg1HnlOT8hZUnFT0077mWlf8rVsGPLChc5HMkkwDvnu28Ui75J3au8fb2Flj1Rw6Co04uGjDA4wyi5ijRz5HVV61/I3w1QA8LzHzmmlbPrgMF/Cmy9hrdUEcTTxKBpAjuZ9IUDAGhnKYx4FSKkK1VXjkUpjjOVEmE5V0FCSJj6rHUkzZ+y/Q+OK48S7Oq0ZEURGPetnbAODqBhYH6CXuhldCFJXfcalV8V7CSQK7QYkQ++qRxq7D9uABbe5HppjfyfNR7OdqCpjhmf6IkMjanYJ3uWGVnwzw6zoZZO/C5CvlSGAaHsvx8sVtpXLllLQysNJnRDpdXXbRPGe667eYA7wXTVi+N8LYMrKwRppAyMBhYb5AeU/U92VAYnHQ7D6xrTcE4oLi3inAK6x3lPVHUlXjPqrhlP7tBeooooCiiigi3WpVFutSoIumaXxdnrdVKrbQhWIYgRRgEjoSAu53O/rTKigV33C2CKbYRo8bB1Uouh9K6NDELlO5sGXdduoyp6cG4gkiaUXltFhHiIAaJgPdIG2MdCNiMEbUwpXxXhJZluIWCXCDAY50yJ15UoHVCeh6qTkeIINK+ex9rIW41duz/R2lstsukFmeZ5OZKEVcltPLVSQMArvWju+0ebO7lAEU9vE5aOVlHLkCEplicFSQMP0I+YHxXsQtz7XCkUBU3EZiLzMAMjEyyyIDqJBRzp2La8ZHWsbZiJnuH0yTtcdZht7GRjGEOSrkore4CsCtsQvR2BOnfpXjdo7sAh7RgpAU/mtydh0GY3Yjr5U3sfyfWq9+ZTcykKGeckghfdURj6NVGTgAeJ3JJJut2LsSMew24+EMYP3gZrLDP2na9HZomiwxxq9mc83boTDIsc4wd+6rfjTOCOK6RZCEdgNPPgJWWOQdVJC60IHg3wIx184n2AhkTSjOgG4VyZoc/wBHMWC/GMo3kRWRuhc2E4LnBwdMmWdXRBkhie/LGq5LRvmWMZdHkVWAB3DPJYyu2MqRzZURcLPDtqu4UHuTJkc2NdmBDAZIFbiGZXVXVgysAwKnIIIyCD4gisvE3tVujwEJJDvEh0nlTR7FCy9UZW05GQyyBh1Fe9jr4KzWqgiJk9otweqRs2mWA+sUuRjwEiDwoNVRRRQFFFFBF6KHooJUUVS4txWO3jMshOMhVVQWd3bZURRuzE9AKC7RWfSO/lGsyQ2wO4jMRncD/eOJFXPmEGB9o9as8G4pI0ktrcKomiVH1RZ5cschYK6ht1OpGBUk4I6kEUDeiiqvEuJx28bSzOEQeJ8SeigDdmJ2CjJJ6UCjtV9NyeHL1uixkI6pbR4MpHkW1JGD4czPhT6GEIqooCqoAAUYAAGAAPAAVluFW92bibiLxrpmjREgbCzQxRszL3idGt9ZZkOMHSNXdp5Y8aSRuVh45AM6JUKNgbErnuuPVSRQMKKKKArBduezoDCeMACZwrA+4ty45cUrD7EoPIlHisiHqma3tU+McNFxbzW7bCVGTPiCwwGHqDg/KgyPZy6N5ZvAQQwj0h3bDowOu3Zh4uH1Bm664Gq92Zv9M+CNKX6C6jHgs4ULcxfHOl8eJMnlWa7I35FyzspzKrOygZPNaNZ2AGeonF6B++aftwUzwFFcxSWl9NJG4/myzOynHRgFnwV6FcjxoNlRSjgfGzLrhlXl3MOOZHnI392SMn342wcN8QcEEU3oCiiigi3WpVFutSoCkk3bG1VmUSs+g4YwxTSqpHUM0aMoI8Rnaq15Kb2eWzR9NvAQtwyMQ8jsoYW6kboukguw37wUfWIf21ssaLHGoREACqgAVQOgAGwFBGyvo5o1lidXRujIQQfA7j1yPlXesYePwWfELoNIqRS8tpMkDkz6cc11O/LlQx/SjuhoiGIJq/f9v7RFblSe0uBslr9Jv6uO4nxZhRmImeoZv8o7rLdww6R9DEJWON2LswiQ+aqUd8H62gjpWZTVG6Sx7PGwdT+0P9DuD6E00fmSySXEwHNlILYOVQDZIl8wq+O2WLHxqtND6HeoGS+7bh6L02CK4eNo8+X1uwuuZFHL01qrYznGRnGfHFWKwPYrtCY3W1kPcfOgnwcn3fg2/wA8farfVNraLRuFDmxTivNbCqXGOFJcQtC+RnBVl96N1OUkU+DKwBHwq7RWzk+VdmLt7e4a3IVSx5ek5EayxsVUAeCiQaV8kubYfUp7xQcmWa4j39lcXigZ71vOGS7jHnvG0oHi2mlPbq3Md8WTYyIsg/pOXIuf+ZbWX9WtTA6yXUJK4Sa2nUDI3TMLrsOmzvt5fGg0ME6uqujBlYBlIOQVIyCD4giulZHhxPDQsTnNkSFV/wDusnQq/lCx3DfULYPdwRrc0HtFFFBF6KHooJGszwRTdXdxeuMxwu0FrvkAJ3Z5QOmppNSauulMDAJ1de2XEikcFujMr3c6QAx/pAhy0rJjoeWrDV9UsD4U7s7RIo0ijUKkahVVeiqowAKDtWT7Q8MvPakubUREqulSzFSAffilXBEsbEKwYFWQ5xkEg6yuImPMKFTjSCG2wTkgr6EbH5+hoEijiMnvG1txj6vNuGz6Z5Sj5g1ZsezKJIs8rvcTrnEk5B0Z68tFASL4qAT4k04ooCuckIbGRnByPQ+Y8jXSigrNciPSrv7xIBIIHhgFvdB32zjPhVgVyu7RJY3ikUOjqVZWGQykYIIpbwW1a2/NWlaRMEwtIcyBR1iZvr6cjDHcr1yVJIOKKKr398kMUk0jaUjUsxPgoGTQfNeCL/2pIgyMXUgGOuD/ACiTj7/wrcdnYQrXibkCcDvbnHs8PXzNYvsbbM/EXMi4ZVaWUfYkkDOU+Km9dPjE3lW34AcvesOhumH9SKJD+Kmgnxrggn0SI/KniyYpVGShPVWH142wNSHrgdCARDgvGzIWgmQRXMQBePOQynYSxMffjY9D1B2OCKb0s43wQTqrBjHNES0UqgFo2PXb6yN0ZDsw9QCAZ0Un4JxsyM9vOojuogC6A5VlOQs0RO7RsQfUEFTuN3FBFutUOO8V9ni1KmuR2WOJM41yucKCfqjqSfAKx3xV5qzk0Ptt6u59nsJCdjgS3WnBXbqkaMQfNnx9Qggz7PcG9mh0EhpHZ5ZXAxzJpDqdseWTgA9AFHhTOiigq3FjFKwLxxuydNaqxXPlkbUq7S2MhjURL9Gu5RAAcjoQB1HoKvzzLHcRDT3p9Skjx5alhn4DI+dMK1tXlGnTFknHaLR9PmOcjy8PDY1xkh+Hyr6Ne8FhlOp4wT0yMg/PHX50j4h2PIyYXP7rY/A/+NRLYLR4XWP3DHb5dMPcW2xyM/4+fh45xX1jhVxzIIpM51Ipz55HWsDdcGlXYxNn0Gf8K03ZJmjjFtICrd50DDBK6u8Pkx+51rfBuJmJcfcOF61tWYaKiivDUpTvn/5Q2Htlmfspk/Dnw4/AN+NNOFxBW4UcYYwENv1xbx9fLp0rMdq7z2q4+jOebIsEJHRkhEiSSj9n2m5RQfHksRsK3M8IF7aRrgCOGd8DwH0Ua/gT91A4liDKVYAhgQQRkEHYgg9Ris2rtw4hWJaxJAVjktZ56Kx6mDyY7x9D3d109RdAQQRkHYg9CD4UHobO4r2sqZf5MYBj+YOwUE5/M2Y4VSf1BJABP6MkD3SNOpBoPGooaigz/Z5PaJZOItuCXhtx4JAjYZx6yumrP2VjHgc6KlPZRlNhZFNl9nh0jyHLXam1AUr41OVe0wcBrhVb4GOTb78U0qpxKBWRS42jdJNvAowOflQW6K8Fe0BXhNe0g4/fNI4sYArzMAzlxmKCMnHMlX6xOCFj+sQegBIDlxX8odlbsY2n1uoLFYEeUqo6s3LBCgeJJpZ2u7X2/s+rmtDNDLDKguI5YGJWRQwHNVdQKF1IGdmNWON8Ajt7FoUyWnmto5JHwXk5lxGhLEDGNJICgBQNgAK1bRq64IDKfAgEEf4UCq77X2qHQJhLIekVv9NKf4I8kD1OB618o7WflKluJmhiCpyXOlGHMKzIdndFzzXVhsu6KRn6QgaftVtZJGNMcaoPJFCj7gKmsKgkhQCepAAJ+J8aD5b2Mk4lHFcNHw5I+Z3uffXDKdgTl05ethraRySFyXbpWg7M9pWitY2ntZEhbUwuEYzJJqYsZ3ARZEWQkuCUxhhnSKadoB7RNFw4HuOvOuMeMCtpWL/ivkH9lJB41oFXbFBxtL2OVBJFIsiN0ZGDKfgRsa7ZpNd9lIWczRareY7mS2OhmP7a4KS/xq1Zu+4td8MnhMwFzaTuUZoVYSRMFL6+VvtpRywQ4OkkKp2YNH2j7O+0cuWKQw3MGTFKozjPvRuv142wAVPodiM1xs+1IQrFeqIJCdKuT+bzH/dyHZW2/RvhgdhqxkvbedZEWRGDI6hlZTkMrDIII6gg0TWyurIyqyt1VgCGz5g7Ggr8UvOVDLMBnlxu+PPQpbH4VW7LWXKs7ZM5JjV2b7Uknfkf+J2Y/OultwSGKN4Yowkb6squdPeGDgdFGPAbVV7HXBNpHEx+kttVs/78B5ef4lCsPRxQO6KKKBdxK0LS2kg/m5WJ/deKRT/aK/dTGuVzDqUrnB2IPkRuD99eWspZe8MMNmHkR5eY8R6Gg7VSv+NQQfpZkQ+TMAT8B1NXaz17cvPNJa2p5YQgXFwoGpSQCIYsjBl0kEschAw2JIwHh/KBY6intSlhjKhZCwB6EgLkD1rnxnjkElq91bzxyPbAzry3VjlASyEA57yalIP2vMCnPDOEx26aIlxk5YklndvFndiWdvUkmkPZzhNvPHK00EUsntF0xMsaMwBuZVXdhnomPlQXf9trVgvJk9odlDBLUGV8EZGrRtH16uVFZPtzxbiTKkUdnIElBykIaUhRtieSPpn9WhGR1kxlT9Ft7VI1CRoqKPBAFH3DaumKD452Y7KcW56ThY4cHOu8RWYKE5aokUTYVVXVpXuBdb+dajhMd8Lu6aO4guSmhJHliaFTIu4t4mR30KgJZiQ2Gkxuc6dP2l4g8NuTFjmyMkMWegklYIrEeIXVqI8lNWeE8MS3hjgTOlB1bdmYnLOx8WZiWJ8STQL7ftZGGWK5VrWU7BZ8BHPlHKPo3+AOr0FOBOurTqGrGcZ3wfHHl60T26upR1DKwwVYAqR5EHY1ke0PYwpC8thK9vLCrSRoDqi1qCcKjfow2MEIQpB3VqDXTwK6sjqGVgVZWAIYEYIIPUEVmLOxnsPooQ9zbLkrEzDnQpnYROxAlVemhiGAxhjstWux/aVrqJRMgjuBHG7KpyjpIMpNETuY239VIZTuN9DQK+HdooLglI5PpFGWicFJkH7UbgOBkjfGKKYPGMhsDI2BxuAeoz8hRQZns9xWK2mk4XLIqSLKzQK23MgmJkQITsSpMiYG/wBFWqrO8ZhX+ULElQRKk8TAjIIULMhPqrRnB8NR86c203ekjP1CMZ8VYZH46h8qCzXhr2igqWoCEw5OANS58FJxpz44P4EVbrlPBqGNRU+BXGR94IPwIIqte3HKiyzZJZEzsMmRwg6bdWFBQ4txuSNSyIGeRxDbxn+dlOSXY/VjUBmP7KMfECrnA+Di3jI1F5JGLyyMMNLIerHyGwAXoqgAdKT3d1/2zbRsv0aWsojbw58jAlf3hDCx+BatSKDP9uwRw+4lXGqALcLnoWt3WYA/Hl4+dObGLTFGh6qij7gBVPtPYtNZXcCDLSQSoo82ZCFH34rtwfiiXEKTRnZhuOhVhsyMDurK2QQdwRQXarXd2IyjMcKzBM+ALbLn4thfiwqzXK6tVkR45FDI4KsD0IOxFAmsNuJ3oPU29oR+6GuB/mz99Pqyl7wi5gkhuYPzkwq0ZV2VJZIHIOgu3dd0ZVZXYjPeB3YtV1e2UIH0sdxCfES20238SKyH4hiKB9SHtaO7aHxF7a4+cgB/An769/22tfCR29EguGP3COq8ssl7JAFgkit4ZkmZ510PI0eSiRxHvgatJLOF2XABzkBF88OdnAzYuxZwNzZuxyzgfqGJyR9Qkn3SdOlRwQGBBBGQRuCD0INL4pMXc0eNmhjf0JDOjfgEqhHwie0Y+xhHgbf2eVigiPiYXCtpU/qyMD6pUbUD9utZS54c0fFkeOd4xcxM7ICDG8lvoRtaEdWjkTvKQRyR1G1aiNiQpYYbAyAc4PlnAzSXi/8A9w4d+7df5EoHcMurPmpwR5H/AOCD866Vwht9LyNn3ypx5EDTn7gPurvQFVZkKMZEUtq0hlBAO2cEZwM7+JHQeVWq8Y4GT4UCzjvFzBbmRU1SuRHFGerzSbIp8hncnwVWPhXXgfChbwRw51EZLueskjEtJIfVnLH50p4pOTdcMlcaYzLMoz4SPEwiJ8iVEgHq4HWtLQBrN9k7bRPxQZyouyFH2Q0STsP+ZPIfnWkrNpeC0vJxN3YryRHjkPuCblpE0Ln6rNy1Zc7Nlh1GCGkqMi5BH/vPhXte0GW43xESQ28vQ297biZT1jbWIzn0+kVgfFSD0NamlXF+zkVwH1DS0iGNyv14znuOOjDc48RnYiqFqb+3QRskd4F2EiycmYgdNauCjNjqwYZ8hQaSoydD8DST+Xrj/wDWz/8ANs8f9b/SuUz31wpjESWisCGkaQSzAHroRBoDeTFiB5GgocK4XzeH8LkjkEVzHbRcmTGR+iUtG4+vGwXvLnwBGCAQ84LxwTao3TlXEWObETkrno6H68bYOlx13BwQQIXVpyI7NIhhIZIYwOuI8cob+OAw+6u3FuBpPofLRyxZMcseBImeo3BDKcbowKnAyNhgGD0VVsIJVTTNKsrZ95Y+Xt6jURn1GPhXlAt43/8AXcMH7dwf7gj/AFp6IxktjcgAn0Gcf4n76SXw1cTs1+xb3Un3tAg/xantAUUUUBSjtRaiW3MWSGeSLRjrrSRXUj4aMn0U03pba5knklPuxHlR+rbGR/vwn8DedBQ7VoM2WB3ze2+kjrtqL/3Il+Wa0ArPWje13pnG8FnrijPhJcN3ZnHmI1HLB+08o8K0VAVnOM9nJBI93YyCGdscxSMw3GOmtcHS4AwJAM42ORjGjooM9wTj0kgdJMGaIfSQmMxSqPAgGR1kU42ZW0nzzkBzY3yTIJI21KSR5EFThlIO6sCCCDuCKq8Y4GlwFbJjljyY5o8CSMnrgnYqfFDlW8RSG1vjbzuLgpbzy6cuSVtLsrgCRST9HNpGChOdh74AIDYUVASDGRuMZ23z8MdaXS8cOrSltcSeoQIPvlZKBpRSGftSsZ+naG39JZ0L/wBRc5PwNcR2kMhPs8FxcZGx0ezwj/iTaSw9VDUDyUKriRiAcaRkgZ3zj18KXXPbGzjkeGS6jV0xqDHGknwJ6A48OtUl4Dcy/ppooFb3ltEbnEfZ9pdsgHxKop8iOtPbDh0cEaxRRqiL0VRgepPmT1JO58aCNlxKKdeZDKkq5xqjZWGfLIPXfpS2/XVxKyH2Le7f72t0H+Y05EYB2AGTk4GMnzpLEurisp/VWcS/OaWRj+EK0D6iiigKqcRuwgjB/nJEj+bZP44x86t1Q4ggkeKHAOHWU/siNgyn4lwB8m8qBf23H5k5HvCS3KefM58fLx/Fin4rPX7e03sNsu8doyzzHw5uPoIvjuZT5aY/tCtDQFcL2ySaN4ZUV0caWVhkMD4EGu9FBjP5IksGLh7ia1/Zlkea3HnoJInQeg1geD+Dm27QrrhVmDR3A+gmTBjkOM6CRsrkAkeDYOMEYp1Wb4l2eaNnltUVlkOqa2fAimbOeZGekU2QDq6MRvg94Bo69rO2/a2CMaZjPC2ScXUUgx6CQKY2A8wx+NcrvtxB/NXNmR5yXGk/1QpNBp6Kx0Xatn6TGT9mys55P718x/eBVw3N1LjRZacdGvZlHz5UGvPwJX5UDy4ukGAxycg4UFjkdNlBpVP2rHMMMNvLcOv6QQ8v6L0dndUDfsatXoK8Xs3JJvc3krE/UtibeIDyGgmQ/FnPypvYWEcMaxRIqIowFQYA/wDXPj40FKw40ZXMbWtxCQNWZkTScEDGuN2XO/TPnRTN6KBJANXFJj+qs4V+c0srH8Ilp7SHs+A11xKb/wDoSIfCGCPP9uSSn1AUUUUEJZAqlicBQSSegA3JrMWplvUAiZobM5+kXaa6BOSYz/NREk9/32G66RhjZ7Zya44bJet7KIDjwhwZJz/ykdfi4p+iAAADAGwA6AeVBztLRIkSKNQiIoVVUYCqNgAK7UUUBRRRQFc54FdSjqGVtiGAII9QdjXSigRP2Gsici1RD/udUX/TK14ew1ofeiZx5STTuv8AVeQj8KfUUFGw4HbwfobeKP8Ao40X/KKvYoooCiiigg1JeB9674lL5Swwj4RwI5/tTNTp6SdjRqglm/X3NzJ/DzmRP7CJQPqKKKArMz3cs1xPBaEKQVWa4IDLCFXIijU7PL3i2D3U1gnJOku+LX4ggmuG6RRu59dKk4+eKq9mOHGC1hjfeQrrlP2ppSZJW+bs1BY4VwpLeMRRg4yWZmJZ3djlndjuzE7k/wCmKu0UUBRRRQFFFFB5ivNA64qVFB5ivaKKAooooIvRQ9FAl7Hxn2dpGBBmuLmXBBBw876dj+wFp5Xgr2gKKK8NAhT6XibHqtnbhR/S3Lam+YjiT5Snzp/SngiAS3xwMm539cQQgZ89gKbUBRRRQFFFFAUUUUBRRRQFFFFAUUUUEG61Czs0ijSKNQqIMKB0Aro3WpUBRRRQIe1vfW2tf+83Eat/Rx5nl+RSEr/HT0Ul4iPz+w9I7o/PEQz9xP307oCiiigKKKKAooooCiiigKKKKAooooIvRQ9FB/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1926" name="AutoShape 6" descr="data:image/jpeg;base64,/9j/4AAQSkZJRgABAQAAAQABAAD/2wCEAAkGBhQSEBAPEhEWFRQSFBUVGBgSFhUYFhUVFRcaFxcWGRkYGyYeGB0jGRUWIi8gIycpLSwuFh4xNTMqNSYrLCsBCQoKDgwOGQ8OGS8kHiQ1LzUyNSotLiorLDQ1MSwvMDEpNCkvLDUqKjU1LCk1LzU0NS4pLDU1LywsLDQpLjU0NP/AABEIAKoBKAMBIgACEQEDEQH/xAAbAAACAwEBAQAAAAAAAAAAAAAABQIEBgMBB//EAE0QAAIBAwIDBQQFBwkFBwUAAAECAwAEERIhBRMxBiJBUWEUMnGBI0JSkaEHJDNTYnKCFUNzkqKjsbLBFmODk7MlVNHS4fDxNDVEVWT/xAAaAQEAAgMBAAAAAAAAAAAAAAAABAUBAgMG/8QAIBEBAAICAgEFAAAAAAAAAAAAAAECAxESITEEBTJBYf/aAAwDAQACEQMRAD8A+40UUUBS7tFw03FrcQA4Z42Cn7L4yjfJwp+VMaKCjwPiQuLaC4AxzY1Yj7LEd5fk2R8q7cQuuXFLLjPLRnx56VJx+FJ+AHkXN1ZHYajcw+sU7EyKP3Z9fwEqUx482LW5J6CGUn+oaC5DIGVWHRgCPgRmp1S4W4ENuhO5iT54UZq7QFFFFAUUUUBRVGDi6vcS2ygkwqpkYY0Kz7rHnOS+nvYxsCufeFXqAooooCiiigi3WpVFutSoCiiigQ2R5XEbmI+7cxpcL+/HiGYf1Rbn+I0+pB2sBjWG+A3s5Nb46m3caJ/uUiT4xCnquCAQcgjII6EedBWgvdU00OP0YjPxDg/+U1bpNZv+e3p8orbP96f8DTeOQMAwOQQCD5g7iglRRRQFFFFAUVQ4rxdYOUCpd5pFjRFxqYndjv0CoGYnwCn0q/QFFFFAUUUUEXooeiglRRRQFFFGaBVx3hDSiOWJglxAS0TsMqcjDxuBuY3AwcbjCsN1FI+K8Ze5X+TJIJLWW6Vo2aQqY9GPpRDIDiVymrSuAQO8QMEVsaqcT4XHcRNDKupWx5ggg5VlYbqwOCGG4IyKDjxW2blq0Q78JDoB9bSMMn8SFl+YPhV22nDorqcqwBB9DWO4XwthNNA8zrfITIlwdxcQE4TWgwrKuyPGAMHDLp1g044VxgB2glTlS6u+mcqGfoyH60chBw32sqcNtQPaKKKApb2g4r7PA0irqkJVIk/WTSELGnwLEZPgAT4UyrH8JvjeXkWrdbP2lz5c1p5raL5rHFN/XoH/AAHhPs8Kxltbkl5HPWSVzl3Plk9B4AAdBTGiigKKKKAooooIt1qVRbrUqAooooPGUEEEZB2IPiKzCc/h6tGkElzaqCYhCVM8K/qSjsOYg6KVJYDCkHGTqKKBF2XQOst7rVzdsr9w5VFRRGkYPiV0nVkDvM2w6Va4VmNntj0Q6oz5xMcgfFGyvwCedIu03A44ZBelNdvqL3UOMxnK6fa9HQsg97zXve8i1alzaFGLGS2H6ORmJa31baJHOS0J275yV21ZGCoaaiuNpdCRQ6+oweoI2KkeBB2rtQFeGvayPbLisiyC0RtLXUBjQ+TyTwwlx6qkrN/DQXeAD2maTiLbqdUNsPKBW78o9ZXXOfsJH61oa5WtssaJGgwiKFUDoFUYA+4CutAUUUUBRRRQReih6KCVeE17XjCgyPbdZXmsIYdWZGnyouJrcHTFkEyQgt3TvjG9LP8Aae6thJb5SaSBJjJJMXw5tbS1lbSq+7raZvh13zit9y/TpXnJHkPuHj1/wFBi5+3sgjuJlEGEcRiJmPOjzKkfPm3AEeH17Y2Kd7vZF7gXaa4uJki0QKFiEkjBy+oGaWLuaCVGREGwScZKnzptxayk2lgCl1BDRsFCzoesZbGVI+qemdiCDt34Rexyxh4hp09xlKhWjZesbL9UjPT1yMggkFvar6L2a+H/AOLIBJ6282I5fkuUk/4VR4pwxZCI9RV48CNwOYYy+f0mTkxvgBkbbYEEEArd7VlfYL3X7vs82fhy2qAibkw52laJFLEkDXpxg43O7P8AdQT4XxnU3s8yiK4UboTkOB/ORMf0ievUdGANNKSyJFMkcU0Yw7vpVz31IJOoHYq2/wBU5Hga4WrzpnkuZlH81c92UDcDROAVfp9YE+bCg0VYbsRb8rinHID4zQzL+5Mrvt6ay/zJrRR9pY88tw0Mp6RzgIWPkjE6H/hY0qvXWLi1rcg4FzCbSUHAKuCZrdiPIkTJnxLKKDWUUUUBRRRQFFFFBFutSqLdalQFGaS9sOIvBaSSRtoIaNWkwG5MbyKkk2DsdCMzb7d3fak17xRLCF5Ybo3TkA8u4udeQFdyyaI2YFlRvJdidgDQbOisge2kryqkNvGVeRIVMkzKeZJaC7BYLG3dC5XYk5xWh4JxMXFtb3IXSJokk0k5061DYz44z1oLc0QZWVhkMCCD4g7EVl+Avpt/Z5DiS0f2Ry25aPK8k4OxDxNGT8WHhWrrPXcWniSFRkz2kuoeBa3liMTH4c9xn19KDnZsbMauW/srb40kyWpG2lgMl4gBgEZKADqmCuhguFdVdGDKwyGUgqR5gjY0pt30vlQNJV2BwSQqhV0gZLNunXYHIwM1UktE1rJBrgkkGpjDgqSTj6WBsat85fSCMdRQaWsT2+ttN5wS78I73kt8LldKk+mtE+ZFO4+MSx/pouYn620y6/xRfpF+C6/jS7tNNHfWNxHFKmoaWjdWBCTRsJItfjEdagHUBjNBqxXtUeCcUW5t4bhekqK2PFSR3lPqGyCPMGr1AUUUUBRRRQReih6KCVFFFAUUUUBSjiXC3D+1W2BMAAytsk6Doj+RG+l+q58QSKb0UHznt/2wSS3itI8h5m+mRxh4o4SrPG4zsWYoviCpYgkYNL+F9tOXp575jDZ72TpJyCVwd+6W26eO2Kr/AJVLQx363L4Ec0CRq5wFDxNIWjYnYEiQMM9cN5Us4B+Th+KBJpJDDaIcqVALzt01JqGAg8HIOTnAxg1HnlOT8hZUnFT0077mWlf8rVsGPLChc5HMkkwDvnu28Ui75J3au8fb2Flj1Rw6Co04uGjDA4wyi5ijRz5HVV61/I3w1QA8LzHzmmlbPrgMF/Cmy9hrdUEcTTxKBpAjuZ9IUDAGhnKYx4FSKkK1VXjkUpjjOVEmE5V0FCSJj6rHUkzZ+y/Q+OK48S7Oq0ZEURGPetnbAODqBhYH6CXuhldCFJXfcalV8V7CSQK7QYkQ++qRxq7D9uABbe5HppjfyfNR7OdqCpjhmf6IkMjanYJ3uWGVnwzw6zoZZO/C5CvlSGAaHsvx8sVtpXLllLQysNJnRDpdXXbRPGe667eYA7wXTVi+N8LYMrKwRppAyMBhYb5AeU/U92VAYnHQ7D6xrTcE4oLi3inAK6x3lPVHUlXjPqrhlP7tBeooooCiiigi3WpVFutSoIumaXxdnrdVKrbQhWIYgRRgEjoSAu53O/rTKigV33C2CKbYRo8bB1Uouh9K6NDELlO5sGXdduoyp6cG4gkiaUXltFhHiIAaJgPdIG2MdCNiMEbUwpXxXhJZluIWCXCDAY50yJ15UoHVCeh6qTkeIINK+ex9rIW41duz/R2lstsukFmeZ5OZKEVcltPLVSQMArvWju+0ebO7lAEU9vE5aOVlHLkCEplicFSQMP0I+YHxXsQtz7XCkUBU3EZiLzMAMjEyyyIDqJBRzp2La8ZHWsbZiJnuH0yTtcdZht7GRjGEOSrkore4CsCtsQvR2BOnfpXjdo7sAh7RgpAU/mtydh0GY3Yjr5U3sfyfWq9+ZTcykKGeckghfdURj6NVGTgAeJ3JJJut2LsSMew24+EMYP3gZrLDP2na9HZomiwxxq9mc83boTDIsc4wd+6rfjTOCOK6RZCEdgNPPgJWWOQdVJC60IHg3wIx184n2AhkTSjOgG4VyZoc/wBHMWC/GMo3kRWRuhc2E4LnBwdMmWdXRBkhie/LGq5LRvmWMZdHkVWAB3DPJYyu2MqRzZURcLPDtqu4UHuTJkc2NdmBDAZIFbiGZXVXVgysAwKnIIIyCD4gisvE3tVujwEJJDvEh0nlTR7FCy9UZW05GQyyBh1Fe9jr4KzWqgiJk9otweqRs2mWA+sUuRjwEiDwoNVRRRQFFFFBF6KHooJUUVS4txWO3jMshOMhVVQWd3bZURRuzE9AKC7RWfSO/lGsyQ2wO4jMRncD/eOJFXPmEGB9o9as8G4pI0ktrcKomiVH1RZ5cschYK6ht1OpGBUk4I6kEUDeiiqvEuJx28bSzOEQeJ8SeigDdmJ2CjJJ6UCjtV9NyeHL1uixkI6pbR4MpHkW1JGD4czPhT6GEIqooCqoAAUYAAGAAPAAVluFW92bibiLxrpmjREgbCzQxRszL3idGt9ZZkOMHSNXdp5Y8aSRuVh45AM6JUKNgbErnuuPVSRQMKKKKArBduezoDCeMACZwrA+4ty45cUrD7EoPIlHisiHqma3tU+McNFxbzW7bCVGTPiCwwGHqDg/KgyPZy6N5ZvAQQwj0h3bDowOu3Zh4uH1Bm664Gq92Zv9M+CNKX6C6jHgs4ULcxfHOl8eJMnlWa7I35FyzspzKrOygZPNaNZ2AGeonF6B++aftwUzwFFcxSWl9NJG4/myzOynHRgFnwV6FcjxoNlRSjgfGzLrhlXl3MOOZHnI392SMn342wcN8QcEEU3oCiiigi3WpVFutSoCkk3bG1VmUSs+g4YwxTSqpHUM0aMoI8Rnaq15Kb2eWzR9NvAQtwyMQ8jsoYW6kboukguw37wUfWIf21ssaLHGoREACqgAVQOgAGwFBGyvo5o1lidXRujIQQfA7j1yPlXesYePwWfELoNIqRS8tpMkDkz6cc11O/LlQx/SjuhoiGIJq/f9v7RFblSe0uBslr9Jv6uO4nxZhRmImeoZv8o7rLdww6R9DEJWON2LswiQ+aqUd8H62gjpWZTVG6Sx7PGwdT+0P9DuD6E00fmSySXEwHNlILYOVQDZIl8wq+O2WLHxqtND6HeoGS+7bh6L02CK4eNo8+X1uwuuZFHL01qrYznGRnGfHFWKwPYrtCY3W1kPcfOgnwcn3fg2/wA8farfVNraLRuFDmxTivNbCqXGOFJcQtC+RnBVl96N1OUkU+DKwBHwq7RWzk+VdmLt7e4a3IVSx5ek5EayxsVUAeCiQaV8kubYfUp7xQcmWa4j39lcXigZ71vOGS7jHnvG0oHi2mlPbq3Md8WTYyIsg/pOXIuf+ZbWX9WtTA6yXUJK4Sa2nUDI3TMLrsOmzvt5fGg0ME6uqujBlYBlIOQVIyCD4giulZHhxPDQsTnNkSFV/wDusnQq/lCx3DfULYPdwRrc0HtFFFBF6KHooJGszwRTdXdxeuMxwu0FrvkAJ3Z5QOmppNSauulMDAJ1de2XEikcFujMr3c6QAx/pAhy0rJjoeWrDV9UsD4U7s7RIo0ijUKkahVVeiqowAKDtWT7Q8MvPakubUREqulSzFSAffilXBEsbEKwYFWQ5xkEg6yuImPMKFTjSCG2wTkgr6EbH5+hoEijiMnvG1txj6vNuGz6Z5Sj5g1ZsezKJIs8rvcTrnEk5B0Z68tFASL4qAT4k04ooCuckIbGRnByPQ+Y8jXSigrNciPSrv7xIBIIHhgFvdB32zjPhVgVyu7RJY3ikUOjqVZWGQykYIIpbwW1a2/NWlaRMEwtIcyBR1iZvr6cjDHcr1yVJIOKKKr398kMUk0jaUjUsxPgoGTQfNeCL/2pIgyMXUgGOuD/ACiTj7/wrcdnYQrXibkCcDvbnHs8PXzNYvsbbM/EXMi4ZVaWUfYkkDOU+Km9dPjE3lW34AcvesOhumH9SKJD+Kmgnxrggn0SI/KniyYpVGShPVWH142wNSHrgdCARDgvGzIWgmQRXMQBePOQynYSxMffjY9D1B2OCKb0s43wQTqrBjHNES0UqgFo2PXb6yN0ZDsw9QCAZ0Un4JxsyM9vOojuogC6A5VlOQs0RO7RsQfUEFTuN3FBFutUOO8V9ni1KmuR2WOJM41yucKCfqjqSfAKx3xV5qzk0Ptt6u59nsJCdjgS3WnBXbqkaMQfNnx9Qggz7PcG9mh0EhpHZ5ZXAxzJpDqdseWTgA9AFHhTOiigq3FjFKwLxxuydNaqxXPlkbUq7S2MhjURL9Gu5RAAcjoQB1HoKvzzLHcRDT3p9Skjx5alhn4DI+dMK1tXlGnTFknHaLR9PmOcjy8PDY1xkh+Hyr6Ne8FhlOp4wT0yMg/PHX50j4h2PIyYXP7rY/A/+NRLYLR4XWP3DHb5dMPcW2xyM/4+fh45xX1jhVxzIIpM51Ipz55HWsDdcGlXYxNn0Gf8K03ZJmjjFtICrd50DDBK6u8Pkx+51rfBuJmJcfcOF61tWYaKiivDUpTvn/5Q2Htlmfspk/Dnw4/AN+NNOFxBW4UcYYwENv1xbx9fLp0rMdq7z2q4+jOebIsEJHRkhEiSSj9n2m5RQfHksRsK3M8IF7aRrgCOGd8DwH0Ua/gT91A4liDKVYAhgQQRkEHYgg9Ris2rtw4hWJaxJAVjktZ56Kx6mDyY7x9D3d109RdAQQRkHYg9CD4UHobO4r2sqZf5MYBj+YOwUE5/M2Y4VSf1BJABP6MkD3SNOpBoPGooaigz/Z5PaJZOItuCXhtx4JAjYZx6yumrP2VjHgc6KlPZRlNhZFNl9nh0jyHLXam1AUr41OVe0wcBrhVb4GOTb78U0qpxKBWRS42jdJNvAowOflQW6K8Fe0BXhNe0g4/fNI4sYArzMAzlxmKCMnHMlX6xOCFj+sQegBIDlxX8odlbsY2n1uoLFYEeUqo6s3LBCgeJJpZ2u7X2/s+rmtDNDLDKguI5YGJWRQwHNVdQKF1IGdmNWON8Ajt7FoUyWnmto5JHwXk5lxGhLEDGNJICgBQNgAK1bRq64IDKfAgEEf4UCq77X2qHQJhLIekVv9NKf4I8kD1OB618o7WflKluJmhiCpyXOlGHMKzIdndFzzXVhsu6KRn6QgaftVtZJGNMcaoPJFCj7gKmsKgkhQCepAAJ+J8aD5b2Mk4lHFcNHw5I+Z3uffXDKdgTl05ethraRySFyXbpWg7M9pWitY2ntZEhbUwuEYzJJqYsZ3ARZEWQkuCUxhhnSKadoB7RNFw4HuOvOuMeMCtpWL/ivkH9lJB41oFXbFBxtL2OVBJFIsiN0ZGDKfgRsa7ZpNd9lIWczRareY7mS2OhmP7a4KS/xq1Zu+4td8MnhMwFzaTuUZoVYSRMFL6+VvtpRywQ4OkkKp2YNH2j7O+0cuWKQw3MGTFKozjPvRuv142wAVPodiM1xs+1IQrFeqIJCdKuT+bzH/dyHZW2/RvhgdhqxkvbedZEWRGDI6hlZTkMrDIII6gg0TWyurIyqyt1VgCGz5g7Ggr8UvOVDLMBnlxu+PPQpbH4VW7LWXKs7ZM5JjV2b7Uknfkf+J2Y/OultwSGKN4Yowkb6squdPeGDgdFGPAbVV7HXBNpHEx+kttVs/78B5ef4lCsPRxQO6KKKBdxK0LS2kg/m5WJ/deKRT/aK/dTGuVzDqUrnB2IPkRuD99eWspZe8MMNmHkR5eY8R6Gg7VSv+NQQfpZkQ+TMAT8B1NXaz17cvPNJa2p5YQgXFwoGpSQCIYsjBl0kEschAw2JIwHh/KBY6intSlhjKhZCwB6EgLkD1rnxnjkElq91bzxyPbAzry3VjlASyEA57yalIP2vMCnPDOEx26aIlxk5YklndvFndiWdvUkmkPZzhNvPHK00EUsntF0xMsaMwBuZVXdhnomPlQXf9trVgvJk9odlDBLUGV8EZGrRtH16uVFZPtzxbiTKkUdnIElBykIaUhRtieSPpn9WhGR1kxlT9Ft7VI1CRoqKPBAFH3DaumKD452Y7KcW56ThY4cHOu8RWYKE5aokUTYVVXVpXuBdb+dajhMd8Lu6aO4guSmhJHliaFTIu4t4mR30KgJZiQ2Gkxuc6dP2l4g8NuTFjmyMkMWegklYIrEeIXVqI8lNWeE8MS3hjgTOlB1bdmYnLOx8WZiWJ8STQL7ftZGGWK5VrWU7BZ8BHPlHKPo3+AOr0FOBOurTqGrGcZ3wfHHl60T26upR1DKwwVYAqR5EHY1ke0PYwpC8thK9vLCrSRoDqi1qCcKjfow2MEIQpB3VqDXTwK6sjqGVgVZWAIYEYIIPUEVmLOxnsPooQ9zbLkrEzDnQpnYROxAlVemhiGAxhjstWux/aVrqJRMgjuBHG7KpyjpIMpNETuY239VIZTuN9DQK+HdooLglI5PpFGWicFJkH7UbgOBkjfGKKYPGMhsDI2BxuAeoz8hRQZns9xWK2mk4XLIqSLKzQK23MgmJkQITsSpMiYG/wBFWqrO8ZhX+ULElQRKk8TAjIIULMhPqrRnB8NR86c203ekjP1CMZ8VYZH46h8qCzXhr2igqWoCEw5OANS58FJxpz44P4EVbrlPBqGNRU+BXGR94IPwIIqte3HKiyzZJZEzsMmRwg6bdWFBQ4txuSNSyIGeRxDbxn+dlOSXY/VjUBmP7KMfECrnA+Di3jI1F5JGLyyMMNLIerHyGwAXoqgAdKT3d1/2zbRsv0aWsojbw58jAlf3hDCx+BatSKDP9uwRw+4lXGqALcLnoWt3WYA/Hl4+dObGLTFGh6qij7gBVPtPYtNZXcCDLSQSoo82ZCFH34rtwfiiXEKTRnZhuOhVhsyMDurK2QQdwRQXarXd2IyjMcKzBM+ALbLn4thfiwqzXK6tVkR45FDI4KsD0IOxFAmsNuJ3oPU29oR+6GuB/mz99Pqyl7wi5gkhuYPzkwq0ZV2VJZIHIOgu3dd0ZVZXYjPeB3YtV1e2UIH0sdxCfES20238SKyH4hiKB9SHtaO7aHxF7a4+cgB/An769/22tfCR29EguGP3COq8ssl7JAFgkit4ZkmZ510PI0eSiRxHvgatJLOF2XABzkBF88OdnAzYuxZwNzZuxyzgfqGJyR9Qkn3SdOlRwQGBBBGQRuCD0INL4pMXc0eNmhjf0JDOjfgEqhHwie0Y+xhHgbf2eVigiPiYXCtpU/qyMD6pUbUD9utZS54c0fFkeOd4xcxM7ICDG8lvoRtaEdWjkTvKQRyR1G1aiNiQpYYbAyAc4PlnAzSXi/8A9w4d+7df5EoHcMurPmpwR5H/AOCD866Vwht9LyNn3ypx5EDTn7gPurvQFVZkKMZEUtq0hlBAO2cEZwM7+JHQeVWq8Y4GT4UCzjvFzBbmRU1SuRHFGerzSbIp8hncnwVWPhXXgfChbwRw51EZLueskjEtJIfVnLH50p4pOTdcMlcaYzLMoz4SPEwiJ8iVEgHq4HWtLQBrN9k7bRPxQZyouyFH2Q0STsP+ZPIfnWkrNpeC0vJxN3YryRHjkPuCblpE0Ln6rNy1Zc7Nlh1GCGkqMi5BH/vPhXte0GW43xESQ28vQ297biZT1jbWIzn0+kVgfFSD0NamlXF+zkVwH1DS0iGNyv14znuOOjDc48RnYiqFqb+3QRskd4F2EiycmYgdNauCjNjqwYZ8hQaSoydD8DST+Xrj/wDWz/8ANs8f9b/SuUz31wpjESWisCGkaQSzAHroRBoDeTFiB5GgocK4XzeH8LkjkEVzHbRcmTGR+iUtG4+vGwXvLnwBGCAQ84LxwTao3TlXEWObETkrno6H68bYOlx13BwQQIXVpyI7NIhhIZIYwOuI8cob+OAw+6u3FuBpPofLRyxZMcseBImeo3BDKcbowKnAyNhgGD0VVsIJVTTNKsrZ95Y+Xt6jURn1GPhXlAt43/8AXcMH7dwf7gj/AFp6IxktjcgAn0Gcf4n76SXw1cTs1+xb3Un3tAg/xantAUUUUBSjtRaiW3MWSGeSLRjrrSRXUj4aMn0U03pba5knklPuxHlR+rbGR/vwn8DedBQ7VoM2WB3ze2+kjrtqL/3Il+Wa0ArPWje13pnG8FnrijPhJcN3ZnHmI1HLB+08o8K0VAVnOM9nJBI93YyCGdscxSMw3GOmtcHS4AwJAM42ORjGjooM9wTj0kgdJMGaIfSQmMxSqPAgGR1kU42ZW0nzzkBzY3yTIJI21KSR5EFThlIO6sCCCDuCKq8Y4GlwFbJjljyY5o8CSMnrgnYqfFDlW8RSG1vjbzuLgpbzy6cuSVtLsrgCRST9HNpGChOdh74AIDYUVASDGRuMZ23z8MdaXS8cOrSltcSeoQIPvlZKBpRSGftSsZ+naG39JZ0L/wBRc5PwNcR2kMhPs8FxcZGx0ezwj/iTaSw9VDUDyUKriRiAcaRkgZ3zj18KXXPbGzjkeGS6jV0xqDHGknwJ6A48OtUl4Dcy/ppooFb3ltEbnEfZ9pdsgHxKop8iOtPbDh0cEaxRRqiL0VRgepPmT1JO58aCNlxKKdeZDKkq5xqjZWGfLIPXfpS2/XVxKyH2Le7f72t0H+Y05EYB2AGTk4GMnzpLEurisp/VWcS/OaWRj+EK0D6iiigKqcRuwgjB/nJEj+bZP44x86t1Q4ggkeKHAOHWU/siNgyn4lwB8m8qBf23H5k5HvCS3KefM58fLx/Fin4rPX7e03sNsu8doyzzHw5uPoIvjuZT5aY/tCtDQFcL2ySaN4ZUV0caWVhkMD4EGu9FBjP5IksGLh7ia1/Zlkea3HnoJInQeg1geD+Dm27QrrhVmDR3A+gmTBjkOM6CRsrkAkeDYOMEYp1Wb4l2eaNnltUVlkOqa2fAimbOeZGekU2QDq6MRvg94Bo69rO2/a2CMaZjPC2ScXUUgx6CQKY2A8wx+NcrvtxB/NXNmR5yXGk/1QpNBp6Kx0Xatn6TGT9mys55P718x/eBVw3N1LjRZacdGvZlHz5UGvPwJX5UDy4ukGAxycg4UFjkdNlBpVP2rHMMMNvLcOv6QQ8v6L0dndUDfsatXoK8Xs3JJvc3krE/UtibeIDyGgmQ/FnPypvYWEcMaxRIqIowFQYA/wDXPj40FKw40ZXMbWtxCQNWZkTScEDGuN2XO/TPnRTN6KBJANXFJj+qs4V+c0srH8Ilp7SHs+A11xKb/wDoSIfCGCPP9uSSn1AUUUUEJZAqlicBQSSegA3JrMWplvUAiZobM5+kXaa6BOSYz/NREk9/32G66RhjZ7Zya44bJet7KIDjwhwZJz/ykdfi4p+iAAADAGwA6AeVBztLRIkSKNQiIoVVUYCqNgAK7UUUBRRRQFc54FdSjqGVtiGAII9QdjXSigRP2Gsici1RD/udUX/TK14ew1ofeiZx5STTuv8AVeQj8KfUUFGw4HbwfobeKP8Ao40X/KKvYoooCiiigg1JeB9674lL5Swwj4RwI5/tTNTp6SdjRqglm/X3NzJ/DzmRP7CJQPqKKKArMz3cs1xPBaEKQVWa4IDLCFXIijU7PL3i2D3U1gnJOku+LX4ggmuG6RRu59dKk4+eKq9mOHGC1hjfeQrrlP2ppSZJW+bs1BY4VwpLeMRRg4yWZmJZ3djlndjuzE7k/wCmKu0UUBRRRQFFFFB5ivNA64qVFB5ivaKKAooooIvRQ9FAl7Hxn2dpGBBmuLmXBBBw876dj+wFp5Xgr2gKKK8NAhT6XibHqtnbhR/S3Lam+YjiT5Snzp/SngiAS3xwMm539cQQgZ89gKbUBRRRQFFFFAUUUUBRRRQFFFFAUUUUEG61Czs0ijSKNQqIMKB0Aro3WpUBRRRQIe1vfW2tf+83Eat/Rx5nl+RSEr/HT0Ul4iPz+w9I7o/PEQz9xP307oCiiigKKKKAooooCiiigKKKKAooooIvRQ9FB/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1928" name="AutoShape 8" descr="data:image/jpeg;base64,/9j/4AAQSkZJRgABAQAAAQABAAD/2wCEAAkGBhQSEBAPEhEWFRQSFBUVGBgSFhUYFhUVFRcaFxcWGRkYGyYeGB0jGRUWIi8gIycpLSwuFh4xNTMqNSYrLCsBCQoKDgwOGQ8OGS8kHiQ1LzUyNSotLiorLDQ1MSwvMDEpNCkvLDUqKjU1LCk1LzU0NS4pLDU1LywsLDQpLjU0NP/AABEIAKoBKAMBIgACEQEDEQH/xAAbAAACAwEBAQAAAAAAAAAAAAAABQIEBgMBB//EAE0QAAIBAwIDBQQFBwkFBwUAAAECAwAEERIhBRMxBiJBUWEUMnGBI0JSkaEHJDNTYnKCFUNzkqKjsbLBFmODk7MlVNHS4fDxNDVEVWT/xAAaAQEAAgMBAAAAAAAAAAAAAAAABAUBAgMG/8QAIBEBAAICAgEFAAAAAAAAAAAAAAECAxESITEEBTJBYf/aAAwDAQACEQMRAD8A+40UUUBS7tFw03FrcQA4Z42Cn7L4yjfJwp+VMaKCjwPiQuLaC4AxzY1Yj7LEd5fk2R8q7cQuuXFLLjPLRnx56VJx+FJ+AHkXN1ZHYajcw+sU7EyKP3Z9fwEqUx482LW5J6CGUn+oaC5DIGVWHRgCPgRmp1S4W4ENuhO5iT54UZq7QFFFFAUUUUBRVGDi6vcS2ygkwqpkYY0Kz7rHnOS+nvYxsCufeFXqAooooCiiigi3WpVFutSoCiiigQ2R5XEbmI+7cxpcL+/HiGYf1Rbn+I0+pB2sBjWG+A3s5Nb46m3caJ/uUiT4xCnquCAQcgjII6EedBWgvdU00OP0YjPxDg/+U1bpNZv+e3p8orbP96f8DTeOQMAwOQQCD5g7iglRRRQFFFFAUVQ4rxdYOUCpd5pFjRFxqYndjv0CoGYnwCn0q/QFFFFAUUUUEXooeiglRRRQFFFGaBVx3hDSiOWJglxAS0TsMqcjDxuBuY3AwcbjCsN1FI+K8Ze5X+TJIJLWW6Vo2aQqY9GPpRDIDiVymrSuAQO8QMEVsaqcT4XHcRNDKupWx5ggg5VlYbqwOCGG4IyKDjxW2blq0Q78JDoB9bSMMn8SFl+YPhV22nDorqcqwBB9DWO4XwthNNA8zrfITIlwdxcQE4TWgwrKuyPGAMHDLp1g044VxgB2glTlS6u+mcqGfoyH60chBw32sqcNtQPaKKKApb2g4r7PA0irqkJVIk/WTSELGnwLEZPgAT4UyrH8JvjeXkWrdbP2lz5c1p5raL5rHFN/XoH/AAHhPs8Kxltbkl5HPWSVzl3Plk9B4AAdBTGiigKKKKAooooIt1qVRbrUqAooooPGUEEEZB2IPiKzCc/h6tGkElzaqCYhCVM8K/qSjsOYg6KVJYDCkHGTqKKBF2XQOst7rVzdsr9w5VFRRGkYPiV0nVkDvM2w6Va4VmNntj0Q6oz5xMcgfFGyvwCedIu03A44ZBelNdvqL3UOMxnK6fa9HQsg97zXve8i1alzaFGLGS2H6ORmJa31baJHOS0J275yV21ZGCoaaiuNpdCRQ6+oweoI2KkeBB2rtQFeGvayPbLisiyC0RtLXUBjQ+TyTwwlx6qkrN/DQXeAD2maTiLbqdUNsPKBW78o9ZXXOfsJH61oa5WtssaJGgwiKFUDoFUYA+4CutAUUUUBRRRQReih6KCVeE17XjCgyPbdZXmsIYdWZGnyouJrcHTFkEyQgt3TvjG9LP8Aae6thJb5SaSBJjJJMXw5tbS1lbSq+7raZvh13zit9y/TpXnJHkPuHj1/wFBi5+3sgjuJlEGEcRiJmPOjzKkfPm3AEeH17Y2Kd7vZF7gXaa4uJki0QKFiEkjBy+oGaWLuaCVGREGwScZKnzptxayk2lgCl1BDRsFCzoesZbGVI+qemdiCDt34Rexyxh4hp09xlKhWjZesbL9UjPT1yMggkFvar6L2a+H/AOLIBJ6282I5fkuUk/4VR4pwxZCI9RV48CNwOYYy+f0mTkxvgBkbbYEEEArd7VlfYL3X7vs82fhy2qAibkw52laJFLEkDXpxg43O7P8AdQT4XxnU3s8yiK4UboTkOB/ORMf0ievUdGANNKSyJFMkcU0Yw7vpVz31IJOoHYq2/wBU5Hga4WrzpnkuZlH81c92UDcDROAVfp9YE+bCg0VYbsRb8rinHID4zQzL+5Mrvt6ay/zJrRR9pY88tw0Mp6RzgIWPkjE6H/hY0qvXWLi1rcg4FzCbSUHAKuCZrdiPIkTJnxLKKDWUUUUBRRRQFFFFBFutSqLdalQFGaS9sOIvBaSSRtoIaNWkwG5MbyKkk2DsdCMzb7d3fak17xRLCF5Ybo3TkA8u4udeQFdyyaI2YFlRvJdidgDQbOisge2kryqkNvGVeRIVMkzKeZJaC7BYLG3dC5XYk5xWh4JxMXFtb3IXSJokk0k5061DYz44z1oLc0QZWVhkMCCD4g7EVl+Avpt/Z5DiS0f2Ry25aPK8k4OxDxNGT8WHhWrrPXcWniSFRkz2kuoeBa3liMTH4c9xn19KDnZsbMauW/srb40kyWpG2lgMl4gBgEZKADqmCuhguFdVdGDKwyGUgqR5gjY0pt30vlQNJV2BwSQqhV0gZLNunXYHIwM1UktE1rJBrgkkGpjDgqSTj6WBsat85fSCMdRQaWsT2+ttN5wS78I73kt8LldKk+mtE+ZFO4+MSx/pouYn620y6/xRfpF+C6/jS7tNNHfWNxHFKmoaWjdWBCTRsJItfjEdagHUBjNBqxXtUeCcUW5t4bhekqK2PFSR3lPqGyCPMGr1AUUUUBRRRQReih6KCVFFFAUUUUBSjiXC3D+1W2BMAAytsk6Doj+RG+l+q58QSKb0UHznt/2wSS3itI8h5m+mRxh4o4SrPG4zsWYoviCpYgkYNL+F9tOXp575jDZ72TpJyCVwd+6W26eO2Kr/AJVLQx363L4Ec0CRq5wFDxNIWjYnYEiQMM9cN5Us4B+Th+KBJpJDDaIcqVALzt01JqGAg8HIOTnAxg1HnlOT8hZUnFT0077mWlf8rVsGPLChc5HMkkwDvnu28Ui75J3au8fb2Flj1Rw6Co04uGjDA4wyi5ijRz5HVV61/I3w1QA8LzHzmmlbPrgMF/Cmy9hrdUEcTTxKBpAjuZ9IUDAGhnKYx4FSKkK1VXjkUpjjOVEmE5V0FCSJj6rHUkzZ+y/Q+OK48S7Oq0ZEURGPetnbAODqBhYH6CXuhldCFJXfcalV8V7CSQK7QYkQ++qRxq7D9uABbe5HppjfyfNR7OdqCpjhmf6IkMjanYJ3uWGVnwzw6zoZZO/C5CvlSGAaHsvx8sVtpXLllLQysNJnRDpdXXbRPGe667eYA7wXTVi+N8LYMrKwRppAyMBhYb5AeU/U92VAYnHQ7D6xrTcE4oLi3inAK6x3lPVHUlXjPqrhlP7tBeooooCiiigi3WpVFutSoIumaXxdnrdVKrbQhWIYgRRgEjoSAu53O/rTKigV33C2CKbYRo8bB1Uouh9K6NDELlO5sGXdduoyp6cG4gkiaUXltFhHiIAaJgPdIG2MdCNiMEbUwpXxXhJZluIWCXCDAY50yJ15UoHVCeh6qTkeIINK+ex9rIW41duz/R2lstsukFmeZ5OZKEVcltPLVSQMArvWju+0ebO7lAEU9vE5aOVlHLkCEplicFSQMP0I+YHxXsQtz7XCkUBU3EZiLzMAMjEyyyIDqJBRzp2La8ZHWsbZiJnuH0yTtcdZht7GRjGEOSrkore4CsCtsQvR2BOnfpXjdo7sAh7RgpAU/mtydh0GY3Yjr5U3sfyfWq9+ZTcykKGeckghfdURj6NVGTgAeJ3JJJut2LsSMew24+EMYP3gZrLDP2na9HZomiwxxq9mc83boTDIsc4wd+6rfjTOCOK6RZCEdgNPPgJWWOQdVJC60IHg3wIx184n2AhkTSjOgG4VyZoc/wBHMWC/GMo3kRWRuhc2E4LnBwdMmWdXRBkhie/LGq5LRvmWMZdHkVWAB3DPJYyu2MqRzZURcLPDtqu4UHuTJkc2NdmBDAZIFbiGZXVXVgysAwKnIIIyCD4gisvE3tVujwEJJDvEh0nlTR7FCy9UZW05GQyyBh1Fe9jr4KzWqgiJk9otweqRs2mWA+sUuRjwEiDwoNVRRRQFFFFBF6KHooJUUVS4txWO3jMshOMhVVQWd3bZURRuzE9AKC7RWfSO/lGsyQ2wO4jMRncD/eOJFXPmEGB9o9as8G4pI0ktrcKomiVH1RZ5cschYK6ht1OpGBUk4I6kEUDeiiqvEuJx28bSzOEQeJ8SeigDdmJ2CjJJ6UCjtV9NyeHL1uixkI6pbR4MpHkW1JGD4czPhT6GEIqooCqoAAUYAAGAAPAAVluFW92bibiLxrpmjREgbCzQxRszL3idGt9ZZkOMHSNXdp5Y8aSRuVh45AM6JUKNgbErnuuPVSRQMKKKKArBduezoDCeMACZwrA+4ty45cUrD7EoPIlHisiHqma3tU+McNFxbzW7bCVGTPiCwwGHqDg/KgyPZy6N5ZvAQQwj0h3bDowOu3Zh4uH1Bm664Gq92Zv9M+CNKX6C6jHgs4ULcxfHOl8eJMnlWa7I35FyzspzKrOygZPNaNZ2AGeonF6B++aftwUzwFFcxSWl9NJG4/myzOynHRgFnwV6FcjxoNlRSjgfGzLrhlXl3MOOZHnI392SMn342wcN8QcEEU3oCiiigi3WpVFutSoCkk3bG1VmUSs+g4YwxTSqpHUM0aMoI8Rnaq15Kb2eWzR9NvAQtwyMQ8jsoYW6kboukguw37wUfWIf21ssaLHGoREACqgAVQOgAGwFBGyvo5o1lidXRujIQQfA7j1yPlXesYePwWfELoNIqRS8tpMkDkz6cc11O/LlQx/SjuhoiGIJq/f9v7RFblSe0uBslr9Jv6uO4nxZhRmImeoZv8o7rLdww6R9DEJWON2LswiQ+aqUd8H62gjpWZTVG6Sx7PGwdT+0P9DuD6E00fmSySXEwHNlILYOVQDZIl8wq+O2WLHxqtND6HeoGS+7bh6L02CK4eNo8+X1uwuuZFHL01qrYznGRnGfHFWKwPYrtCY3W1kPcfOgnwcn3fg2/wA8farfVNraLRuFDmxTivNbCqXGOFJcQtC+RnBVl96N1OUkU+DKwBHwq7RWzk+VdmLt7e4a3IVSx5ek5EayxsVUAeCiQaV8kubYfUp7xQcmWa4j39lcXigZ71vOGS7jHnvG0oHi2mlPbq3Md8WTYyIsg/pOXIuf+ZbWX9WtTA6yXUJK4Sa2nUDI3TMLrsOmzvt5fGg0ME6uqujBlYBlIOQVIyCD4giulZHhxPDQsTnNkSFV/wDusnQq/lCx3DfULYPdwRrc0HtFFFBF6KHooJGszwRTdXdxeuMxwu0FrvkAJ3Z5QOmppNSauulMDAJ1de2XEikcFujMr3c6QAx/pAhy0rJjoeWrDV9UsD4U7s7RIo0ijUKkahVVeiqowAKDtWT7Q8MvPakubUREqulSzFSAffilXBEsbEKwYFWQ5xkEg6yuImPMKFTjSCG2wTkgr6EbH5+hoEijiMnvG1txj6vNuGz6Z5Sj5g1ZsezKJIs8rvcTrnEk5B0Z68tFASL4qAT4k04ooCuckIbGRnByPQ+Y8jXSigrNciPSrv7xIBIIHhgFvdB32zjPhVgVyu7RJY3ikUOjqVZWGQykYIIpbwW1a2/NWlaRMEwtIcyBR1iZvr6cjDHcr1yVJIOKKKr398kMUk0jaUjUsxPgoGTQfNeCL/2pIgyMXUgGOuD/ACiTj7/wrcdnYQrXibkCcDvbnHs8PXzNYvsbbM/EXMi4ZVaWUfYkkDOU+Km9dPjE3lW34AcvesOhumH9SKJD+Kmgnxrggn0SI/KniyYpVGShPVWH142wNSHrgdCARDgvGzIWgmQRXMQBePOQynYSxMffjY9D1B2OCKb0s43wQTqrBjHNES0UqgFo2PXb6yN0ZDsw9QCAZ0Un4JxsyM9vOojuogC6A5VlOQs0RO7RsQfUEFTuN3FBFutUOO8V9ni1KmuR2WOJM41yucKCfqjqSfAKx3xV5qzk0Ptt6u59nsJCdjgS3WnBXbqkaMQfNnx9Qggz7PcG9mh0EhpHZ5ZXAxzJpDqdseWTgA9AFHhTOiigq3FjFKwLxxuydNaqxXPlkbUq7S2MhjURL9Gu5RAAcjoQB1HoKvzzLHcRDT3p9Skjx5alhn4DI+dMK1tXlGnTFknHaLR9PmOcjy8PDY1xkh+Hyr6Ne8FhlOp4wT0yMg/PHX50j4h2PIyYXP7rY/A/+NRLYLR4XWP3DHb5dMPcW2xyM/4+fh45xX1jhVxzIIpM51Ipz55HWsDdcGlXYxNn0Gf8K03ZJmjjFtICrd50DDBK6u8Pkx+51rfBuJmJcfcOF61tWYaKiivDUpTvn/5Q2Htlmfspk/Dnw4/AN+NNOFxBW4UcYYwENv1xbx9fLp0rMdq7z2q4+jOebIsEJHRkhEiSSj9n2m5RQfHksRsK3M8IF7aRrgCOGd8DwH0Ua/gT91A4liDKVYAhgQQRkEHYgg9Ris2rtw4hWJaxJAVjktZ56Kx6mDyY7x9D3d109RdAQQRkHYg9CD4UHobO4r2sqZf5MYBj+YOwUE5/M2Y4VSf1BJABP6MkD3SNOpBoPGooaigz/Z5PaJZOItuCXhtx4JAjYZx6yumrP2VjHgc6KlPZRlNhZFNl9nh0jyHLXam1AUr41OVe0wcBrhVb4GOTb78U0qpxKBWRS42jdJNvAowOflQW6K8Fe0BXhNe0g4/fNI4sYArzMAzlxmKCMnHMlX6xOCFj+sQegBIDlxX8odlbsY2n1uoLFYEeUqo6s3LBCgeJJpZ2u7X2/s+rmtDNDLDKguI5YGJWRQwHNVdQKF1IGdmNWON8Ajt7FoUyWnmto5JHwXk5lxGhLEDGNJICgBQNgAK1bRq64IDKfAgEEf4UCq77X2qHQJhLIekVv9NKf4I8kD1OB618o7WflKluJmhiCpyXOlGHMKzIdndFzzXVhsu6KRn6QgaftVtZJGNMcaoPJFCj7gKmsKgkhQCepAAJ+J8aD5b2Mk4lHFcNHw5I+Z3uffXDKdgTl05ethraRySFyXbpWg7M9pWitY2ntZEhbUwuEYzJJqYsZ3ARZEWQkuCUxhhnSKadoB7RNFw4HuOvOuMeMCtpWL/ivkH9lJB41oFXbFBxtL2OVBJFIsiN0ZGDKfgRsa7ZpNd9lIWczRareY7mS2OhmP7a4KS/xq1Zu+4td8MnhMwFzaTuUZoVYSRMFL6+VvtpRywQ4OkkKp2YNH2j7O+0cuWKQw3MGTFKozjPvRuv142wAVPodiM1xs+1IQrFeqIJCdKuT+bzH/dyHZW2/RvhgdhqxkvbedZEWRGDI6hlZTkMrDIII6gg0TWyurIyqyt1VgCGz5g7Ggr8UvOVDLMBnlxu+PPQpbH4VW7LWXKs7ZM5JjV2b7Uknfkf+J2Y/OultwSGKN4Yowkb6squdPeGDgdFGPAbVV7HXBNpHEx+kttVs/78B5ef4lCsPRxQO6KKKBdxK0LS2kg/m5WJ/deKRT/aK/dTGuVzDqUrnB2IPkRuD99eWspZe8MMNmHkR5eY8R6Gg7VSv+NQQfpZkQ+TMAT8B1NXaz17cvPNJa2p5YQgXFwoGpSQCIYsjBl0kEschAw2JIwHh/KBY6intSlhjKhZCwB6EgLkD1rnxnjkElq91bzxyPbAzry3VjlASyEA57yalIP2vMCnPDOEx26aIlxk5YklndvFndiWdvUkmkPZzhNvPHK00EUsntF0xMsaMwBuZVXdhnomPlQXf9trVgvJk9odlDBLUGV8EZGrRtH16uVFZPtzxbiTKkUdnIElBykIaUhRtieSPpn9WhGR1kxlT9Ft7VI1CRoqKPBAFH3DaumKD452Y7KcW56ThY4cHOu8RWYKE5aokUTYVVXVpXuBdb+dajhMd8Lu6aO4guSmhJHliaFTIu4t4mR30KgJZiQ2Gkxuc6dP2l4g8NuTFjmyMkMWegklYIrEeIXVqI8lNWeE8MS3hjgTOlB1bdmYnLOx8WZiWJ8STQL7ftZGGWK5VrWU7BZ8BHPlHKPo3+AOr0FOBOurTqGrGcZ3wfHHl60T26upR1DKwwVYAqR5EHY1ke0PYwpC8thK9vLCrSRoDqi1qCcKjfow2MEIQpB3VqDXTwK6sjqGVgVZWAIYEYIIPUEVmLOxnsPooQ9zbLkrEzDnQpnYROxAlVemhiGAxhjstWux/aVrqJRMgjuBHG7KpyjpIMpNETuY239VIZTuN9DQK+HdooLglI5PpFGWicFJkH7UbgOBkjfGKKYPGMhsDI2BxuAeoz8hRQZns9xWK2mk4XLIqSLKzQK23MgmJkQITsSpMiYG/wBFWqrO8ZhX+ULElQRKk8TAjIIULMhPqrRnB8NR86c203ekjP1CMZ8VYZH46h8qCzXhr2igqWoCEw5OANS58FJxpz44P4EVbrlPBqGNRU+BXGR94IPwIIqte3HKiyzZJZEzsMmRwg6bdWFBQ4txuSNSyIGeRxDbxn+dlOSXY/VjUBmP7KMfECrnA+Di3jI1F5JGLyyMMNLIerHyGwAXoqgAdKT3d1/2zbRsv0aWsojbw58jAlf3hDCx+BatSKDP9uwRw+4lXGqALcLnoWt3WYA/Hl4+dObGLTFGh6qij7gBVPtPYtNZXcCDLSQSoo82ZCFH34rtwfiiXEKTRnZhuOhVhsyMDurK2QQdwRQXarXd2IyjMcKzBM+ALbLn4thfiwqzXK6tVkR45FDI4KsD0IOxFAmsNuJ3oPU29oR+6GuB/mz99Pqyl7wi5gkhuYPzkwq0ZV2VJZIHIOgu3dd0ZVZXYjPeB3YtV1e2UIH0sdxCfES20238SKyH4hiKB9SHtaO7aHxF7a4+cgB/An769/22tfCR29EguGP3COq8ssl7JAFgkit4ZkmZ510PI0eSiRxHvgatJLOF2XABzkBF88OdnAzYuxZwNzZuxyzgfqGJyR9Qkn3SdOlRwQGBBBGQRuCD0INL4pMXc0eNmhjf0JDOjfgEqhHwie0Y+xhHgbf2eVigiPiYXCtpU/qyMD6pUbUD9utZS54c0fFkeOd4xcxM7ICDG8lvoRtaEdWjkTvKQRyR1G1aiNiQpYYbAyAc4PlnAzSXi/8A9w4d+7df5EoHcMurPmpwR5H/AOCD866Vwht9LyNn3ypx5EDTn7gPurvQFVZkKMZEUtq0hlBAO2cEZwM7+JHQeVWq8Y4GT4UCzjvFzBbmRU1SuRHFGerzSbIp8hncnwVWPhXXgfChbwRw51EZLueskjEtJIfVnLH50p4pOTdcMlcaYzLMoz4SPEwiJ8iVEgHq4HWtLQBrN9k7bRPxQZyouyFH2Q0STsP+ZPIfnWkrNpeC0vJxN3YryRHjkPuCblpE0Ln6rNy1Zc7Nlh1GCGkqMi5BH/vPhXte0GW43xESQ28vQ297biZT1jbWIzn0+kVgfFSD0NamlXF+zkVwH1DS0iGNyv14znuOOjDc48RnYiqFqb+3QRskd4F2EiycmYgdNauCjNjqwYZ8hQaSoydD8DST+Xrj/wDWz/8ANs8f9b/SuUz31wpjESWisCGkaQSzAHroRBoDeTFiB5GgocK4XzeH8LkjkEVzHbRcmTGR+iUtG4+vGwXvLnwBGCAQ84LxwTao3TlXEWObETkrno6H68bYOlx13BwQQIXVpyI7NIhhIZIYwOuI8cob+OAw+6u3FuBpPofLRyxZMcseBImeo3BDKcbowKnAyNhgGD0VVsIJVTTNKsrZ95Y+Xt6jURn1GPhXlAt43/8AXcMH7dwf7gj/AFp6IxktjcgAn0Gcf4n76SXw1cTs1+xb3Un3tAg/xantAUUUUBSjtRaiW3MWSGeSLRjrrSRXUj4aMn0U03pba5knklPuxHlR+rbGR/vwn8DedBQ7VoM2WB3ze2+kjrtqL/3Il+Wa0ArPWje13pnG8FnrijPhJcN3ZnHmI1HLB+08o8K0VAVnOM9nJBI93YyCGdscxSMw3GOmtcHS4AwJAM42ORjGjooM9wTj0kgdJMGaIfSQmMxSqPAgGR1kU42ZW0nzzkBzY3yTIJI21KSR5EFThlIO6sCCCDuCKq8Y4GlwFbJjljyY5o8CSMnrgnYqfFDlW8RSG1vjbzuLgpbzy6cuSVtLsrgCRST9HNpGChOdh74AIDYUVASDGRuMZ23z8MdaXS8cOrSltcSeoQIPvlZKBpRSGftSsZ+naG39JZ0L/wBRc5PwNcR2kMhPs8FxcZGx0ezwj/iTaSw9VDUDyUKriRiAcaRkgZ3zj18KXXPbGzjkeGS6jV0xqDHGknwJ6A48OtUl4Dcy/ppooFb3ltEbnEfZ9pdsgHxKop8iOtPbDh0cEaxRRqiL0VRgepPmT1JO58aCNlxKKdeZDKkq5xqjZWGfLIPXfpS2/XVxKyH2Le7f72t0H+Y05EYB2AGTk4GMnzpLEurisp/VWcS/OaWRj+EK0D6iiigKqcRuwgjB/nJEj+bZP44x86t1Q4ggkeKHAOHWU/siNgyn4lwB8m8qBf23H5k5HvCS3KefM58fLx/Fin4rPX7e03sNsu8doyzzHw5uPoIvjuZT5aY/tCtDQFcL2ySaN4ZUV0caWVhkMD4EGu9FBjP5IksGLh7ia1/Zlkea3HnoJInQeg1geD+Dm27QrrhVmDR3A+gmTBjkOM6CRsrkAkeDYOMEYp1Wb4l2eaNnltUVlkOqa2fAimbOeZGekU2QDq6MRvg94Bo69rO2/a2CMaZjPC2ScXUUgx6CQKY2A8wx+NcrvtxB/NXNmR5yXGk/1QpNBp6Kx0Xatn6TGT9mys55P718x/eBVw3N1LjRZacdGvZlHz5UGvPwJX5UDy4ukGAxycg4UFjkdNlBpVP2rHMMMNvLcOv6QQ8v6L0dndUDfsatXoK8Xs3JJvc3krE/UtibeIDyGgmQ/FnPypvYWEcMaxRIqIowFQYA/wDXPj40FKw40ZXMbWtxCQNWZkTScEDGuN2XO/TPnRTN6KBJANXFJj+qs4V+c0srH8Ilp7SHs+A11xKb/wDoSIfCGCPP9uSSn1AUUUUEJZAqlicBQSSegA3JrMWplvUAiZobM5+kXaa6BOSYz/NREk9/32G66RhjZ7Zya44bJet7KIDjwhwZJz/ykdfi4p+iAAADAGwA6AeVBztLRIkSKNQiIoVVUYCqNgAK7UUUBRRRQFc54FdSjqGVtiGAII9QdjXSigRP2Gsici1RD/udUX/TK14ew1ofeiZx5STTuv8AVeQj8KfUUFGw4HbwfobeKP8Ao40X/KKvYoooCiiigg1JeB9674lL5Swwj4RwI5/tTNTp6SdjRqglm/X3NzJ/DzmRP7CJQPqKKKArMz3cs1xPBaEKQVWa4IDLCFXIijU7PL3i2D3U1gnJOku+LX4ggmuG6RRu59dKk4+eKq9mOHGC1hjfeQrrlP2ppSZJW+bs1BY4VwpLeMRRg4yWZmJZ3djlndjuzE7k/wCmKu0UUBRRRQFFFFB5ivNA64qVFB5ivaKKAooooIvRQ9FAl7Hxn2dpGBBmuLmXBBBw876dj+wFp5Xgr2gKKK8NAhT6XibHqtnbhR/S3Lam+YjiT5Snzp/SngiAS3xwMm539cQQgZ89gKbUBRRRQFFFFAUUUUBRRRQFFFFAUUUUEG61Czs0ijSKNQqIMKB0Aro3WpUBRRRQIe1vfW2tf+83Eat/Rx5nl+RSEr/HT0Ul4iPz+w9I7o/PEQz9xP307oCiiigKKKKAooooCiiigKKKKAooooIvRQ9FB/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1930" name="Picture 10" descr="http://www.londonhiparthroscopycentre.com/images/3-stages-colour-fina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0" y="0"/>
            <a:ext cx="5905500" cy="16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an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201" r="3129"/>
          <a:stretch>
            <a:fillRect/>
          </a:stretch>
        </p:blipFill>
        <p:spPr>
          <a:xfrm>
            <a:off x="3448740" y="1484784"/>
            <a:ext cx="5695260" cy="5179293"/>
          </a:xfrm>
        </p:spPr>
      </p:pic>
      <p:pic>
        <p:nvPicPr>
          <p:cNvPr id="1028" name="Picture 4" descr="http://www.superhuman.net.au/media/img/1082/hip_anatomy_muscles0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4784"/>
            <a:ext cx="3810000" cy="28575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Svaly 1</a:t>
            </a:r>
          </a:p>
        </p:txBody>
      </p:sp>
      <p:pic>
        <p:nvPicPr>
          <p:cNvPr id="1026" name="Picture 2" descr="http://www.eorthopod.com/sites/default/files/images/hip_anatomy_muscles0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11860"/>
            <a:ext cx="3528392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332656"/>
            <a:ext cx="4978896" cy="612068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Klinická diagnostika: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přední </a:t>
            </a:r>
            <a:r>
              <a:rPr lang="cs-CZ" b="1" dirty="0" err="1">
                <a:solidFill>
                  <a:srgbClr val="FFC000"/>
                </a:solidFill>
              </a:rPr>
              <a:t>impingement</a:t>
            </a:r>
            <a:r>
              <a:rPr lang="cs-CZ" b="1" dirty="0">
                <a:solidFill>
                  <a:srgbClr val="FFC000"/>
                </a:solidFill>
              </a:rPr>
              <a:t> test </a:t>
            </a:r>
            <a:r>
              <a:rPr lang="cs-CZ" dirty="0">
                <a:solidFill>
                  <a:srgbClr val="FFFF00"/>
                </a:solidFill>
              </a:rPr>
              <a:t>– násilná vnitřní rotace při současné flexi a addukci v kyčli vyvolá bolest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zadní </a:t>
            </a:r>
            <a:r>
              <a:rPr lang="cs-CZ" b="1" dirty="0" err="1">
                <a:solidFill>
                  <a:srgbClr val="FFC000"/>
                </a:solidFill>
              </a:rPr>
              <a:t>impingement</a:t>
            </a:r>
            <a:r>
              <a:rPr lang="cs-CZ" b="1" dirty="0">
                <a:solidFill>
                  <a:srgbClr val="FFC000"/>
                </a:solidFill>
              </a:rPr>
              <a:t> test  </a:t>
            </a:r>
            <a:r>
              <a:rPr lang="cs-CZ" dirty="0">
                <a:solidFill>
                  <a:srgbClr val="FFFF00"/>
                </a:solidFill>
              </a:rPr>
              <a:t>- bolestivá zevní rotace a extenze v kyčelním kloubu</a:t>
            </a:r>
          </a:p>
          <a:p>
            <a:pPr lvl="1">
              <a:buNone/>
            </a:pPr>
            <a:endParaRPr lang="cs-CZ" dirty="0">
              <a:solidFill>
                <a:srgbClr val="FFFF00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Zobrazovací metody: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RTG, CT, MRI</a:t>
            </a:r>
          </a:p>
        </p:txBody>
      </p:sp>
      <p:pic>
        <p:nvPicPr>
          <p:cNvPr id="83970" name="Picture 2" descr="http://t0.gstatic.com/images?q=tbn:ANd9GcQtZiHzIcjt7B3b5U8DiodflMRJKnjH7Gmcia72sFE2ro-eGdmKXQ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9544" y="548680"/>
            <a:ext cx="4104456" cy="2520393"/>
          </a:xfrm>
          <a:prstGeom prst="rect">
            <a:avLst/>
          </a:prstGeom>
          <a:noFill/>
        </p:spPr>
      </p:pic>
      <p:pic>
        <p:nvPicPr>
          <p:cNvPr id="83972" name="Picture 4" descr="http://www.ernestschilders.com/userfiles/image/pelvic-xray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996" y="3356992"/>
            <a:ext cx="4140004" cy="3140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332656"/>
            <a:ext cx="8496944" cy="6192688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Terapie:</a:t>
            </a:r>
          </a:p>
          <a:p>
            <a:pPr lvl="1"/>
            <a:r>
              <a:rPr lang="cs-CZ" b="1" dirty="0">
                <a:solidFill>
                  <a:srgbClr val="FFC000"/>
                </a:solidFill>
              </a:rPr>
              <a:t>ošetření labra, chrupavky a </a:t>
            </a:r>
            <a:r>
              <a:rPr lang="cs-CZ" b="1" dirty="0" err="1">
                <a:solidFill>
                  <a:srgbClr val="FFC000"/>
                </a:solidFill>
              </a:rPr>
              <a:t>remodelace</a:t>
            </a:r>
            <a:r>
              <a:rPr lang="cs-CZ" b="1" dirty="0">
                <a:solidFill>
                  <a:srgbClr val="FFC000"/>
                </a:solidFill>
              </a:rPr>
              <a:t> hlavice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b="1" dirty="0">
                <a:solidFill>
                  <a:srgbClr val="FFFF00"/>
                </a:solidFill>
              </a:rPr>
              <a:t>Otevřeně po řízené luxaci hlavice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b="1" dirty="0">
                <a:solidFill>
                  <a:srgbClr val="FFFF00"/>
                </a:solidFill>
              </a:rPr>
              <a:t>Artroskopicky</a:t>
            </a:r>
          </a:p>
        </p:txBody>
      </p:sp>
      <p:pic>
        <p:nvPicPr>
          <p:cNvPr id="82946" name="Picture 2" descr="http://www.phongtran.com.au/images/anatomy/hip/ar-cam-300-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08921"/>
            <a:ext cx="4230468" cy="3384376"/>
          </a:xfrm>
          <a:prstGeom prst="rect">
            <a:avLst/>
          </a:prstGeom>
          <a:noFill/>
        </p:spPr>
      </p:pic>
      <p:pic>
        <p:nvPicPr>
          <p:cNvPr id="82948" name="Picture 4" descr="http://t0.gstatic.com/images?q=tbn:ANd9GcRFhGSCLn5HrQjB1Kma0nRTbglUkuxIOuQ_Qry9x8LQcZkhPl6w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4497" y="2708920"/>
            <a:ext cx="4499991" cy="33749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5976664" cy="1143000"/>
          </a:xfrm>
        </p:spPr>
        <p:txBody>
          <a:bodyPr/>
          <a:lstStyle/>
          <a:p>
            <a:r>
              <a:rPr lang="cs-CZ" b="1" dirty="0" err="1">
                <a:solidFill>
                  <a:srgbClr val="FFFF00"/>
                </a:solidFill>
              </a:rPr>
              <a:t>Coxa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saltans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24744"/>
            <a:ext cx="5915000" cy="3312368"/>
          </a:xfrm>
        </p:spPr>
        <p:txBody>
          <a:bodyPr>
            <a:normAutofit fontScale="85000"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přeskočení  </a:t>
            </a:r>
            <a:r>
              <a:rPr lang="cs-CZ" dirty="0" err="1">
                <a:solidFill>
                  <a:schemeClr val="bg1"/>
                </a:solidFill>
              </a:rPr>
              <a:t>ztluštělého</a:t>
            </a:r>
            <a:r>
              <a:rPr lang="cs-CZ" dirty="0">
                <a:solidFill>
                  <a:schemeClr val="bg1"/>
                </a:solidFill>
              </a:rPr>
              <a:t> pruhu </a:t>
            </a:r>
            <a:r>
              <a:rPr lang="cs-CZ" dirty="0" err="1">
                <a:solidFill>
                  <a:schemeClr val="bg1"/>
                </a:solidFill>
              </a:rPr>
              <a:t>fascia</a:t>
            </a:r>
            <a:r>
              <a:rPr lang="cs-CZ" dirty="0">
                <a:solidFill>
                  <a:schemeClr val="bg1"/>
                </a:solidFill>
              </a:rPr>
              <a:t> lata přes trochanter major při flexi v kyčli – až zvukový </a:t>
            </a:r>
            <a:r>
              <a:rPr lang="cs-CZ" dirty="0" err="1">
                <a:solidFill>
                  <a:schemeClr val="bg1"/>
                </a:solidFill>
              </a:rPr>
              <a:t>fenomen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mechanickou iritací vzniklá </a:t>
            </a:r>
            <a:r>
              <a:rPr lang="cs-CZ" dirty="0" err="1">
                <a:solidFill>
                  <a:schemeClr val="bg1"/>
                </a:solidFill>
              </a:rPr>
              <a:t>trochanterická</a:t>
            </a:r>
            <a:r>
              <a:rPr lang="cs-CZ" dirty="0">
                <a:solidFill>
                  <a:schemeClr val="bg1"/>
                </a:solidFill>
              </a:rPr>
              <a:t> burzitida – bolestivost</a:t>
            </a:r>
          </a:p>
          <a:p>
            <a:r>
              <a:rPr lang="cs-CZ" dirty="0">
                <a:solidFill>
                  <a:schemeClr val="bg1"/>
                </a:solidFill>
              </a:rPr>
              <a:t>terapie většinou konzervativní, existuje ale i možnost </a:t>
            </a:r>
            <a:r>
              <a:rPr lang="cs-CZ" dirty="0" err="1">
                <a:solidFill>
                  <a:schemeClr val="bg1"/>
                </a:solidFill>
              </a:rPr>
              <a:t>op</a:t>
            </a:r>
            <a:r>
              <a:rPr lang="cs-CZ" dirty="0">
                <a:solidFill>
                  <a:schemeClr val="bg1"/>
                </a:solidFill>
              </a:rPr>
              <a:t>. řešení</a:t>
            </a:r>
          </a:p>
        </p:txBody>
      </p:sp>
      <p:pic>
        <p:nvPicPr>
          <p:cNvPr id="86018" name="Picture 2" descr="http://www.arthros.pl/public/images/fck/image/przeskakujac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60648"/>
            <a:ext cx="2448272" cy="6371993"/>
          </a:xfrm>
          <a:prstGeom prst="rect">
            <a:avLst/>
          </a:prstGeom>
          <a:noFill/>
        </p:spPr>
      </p:pic>
      <p:pic>
        <p:nvPicPr>
          <p:cNvPr id="86020" name="Picture 4" descr="http://ajs.sagepub.com/content/32/2/470/F1.larg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149080"/>
            <a:ext cx="5796136" cy="25471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Svaly 2</a:t>
            </a:r>
          </a:p>
        </p:txBody>
      </p:sp>
      <p:pic>
        <p:nvPicPr>
          <p:cNvPr id="17412" name="Picture 4" descr="http://m5.paperblog.com/i/44/449385/hip-anatomy-external-rotation-L-uCDA7h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268760"/>
            <a:ext cx="3678155" cy="5589240"/>
          </a:xfrm>
          <a:prstGeom prst="rect">
            <a:avLst/>
          </a:prstGeom>
          <a:noFill/>
        </p:spPr>
      </p:pic>
      <p:pic>
        <p:nvPicPr>
          <p:cNvPr id="17414" name="Picture 6" descr="http://thebonearchitect.files.wordpress.com/2010/01/muscles_of_thigh_and_the_hip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268760"/>
            <a:ext cx="4032448" cy="5589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Burzy</a:t>
            </a:r>
          </a:p>
        </p:txBody>
      </p:sp>
      <p:pic>
        <p:nvPicPr>
          <p:cNvPr id="19458" name="Picture 2" descr="http://www.eorthopod.com/sites/default/files/images/hip_trochburs_anatomy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10137"/>
            <a:ext cx="3347864" cy="3347864"/>
          </a:xfrm>
          <a:prstGeom prst="rect">
            <a:avLst/>
          </a:prstGeom>
          <a:noFill/>
        </p:spPr>
      </p:pic>
      <p:pic>
        <p:nvPicPr>
          <p:cNvPr id="19460" name="Picture 4" descr="http://www.crossfitsouthbay.com/wordpress/wp-content/uploads/2012/11/iliopsoas-burs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980728"/>
            <a:ext cx="5868144" cy="5877272"/>
          </a:xfrm>
          <a:prstGeom prst="rect">
            <a:avLst/>
          </a:prstGeom>
          <a:noFill/>
        </p:spPr>
      </p:pic>
      <p:pic>
        <p:nvPicPr>
          <p:cNvPr id="19462" name="Picture 6" descr="http://www.bioklinika.lv/attachments/Image/hip_anatomy_bursa01.jpg?template=generic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980728"/>
            <a:ext cx="3851920" cy="28889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3209</Words>
  <Application>Microsoft Office PowerPoint</Application>
  <PresentationFormat>Předvádění na obrazovce (4:3)</PresentationFormat>
  <Paragraphs>566</Paragraphs>
  <Slides>72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72</vt:i4>
      </vt:variant>
    </vt:vector>
  </HeadingPairs>
  <TitlesOfParts>
    <vt:vector size="75" baseType="lpstr">
      <vt:lpstr>Arial</vt:lpstr>
      <vt:lpstr>Calibri</vt:lpstr>
      <vt:lpstr>Motiv sady Office</vt:lpstr>
      <vt:lpstr>Kyčelní kloub</vt:lpstr>
      <vt:lpstr>Anatomie - skelet</vt:lpstr>
      <vt:lpstr>Anatomie – skelet 2</vt:lpstr>
      <vt:lpstr>Vývoj proximálního femuru</vt:lpstr>
      <vt:lpstr>Vývoj acetabula</vt:lpstr>
      <vt:lpstr>Kloubní pouzdro a vazy</vt:lpstr>
      <vt:lpstr>Svaly 1</vt:lpstr>
      <vt:lpstr>Svaly 2</vt:lpstr>
      <vt:lpstr>Burzy</vt:lpstr>
      <vt:lpstr>Cévy a nervy</vt:lpstr>
      <vt:lpstr>Klinické vyšetření - ve stoje</vt:lpstr>
      <vt:lpstr>Trendelenburgův test</vt:lpstr>
      <vt:lpstr>Vleže</vt:lpstr>
      <vt:lpstr>Prezentace aplikace PowerPoint</vt:lpstr>
      <vt:lpstr>Prezentace aplikace PowerPoint</vt:lpstr>
      <vt:lpstr>Prezentace aplikace PowerPoint</vt:lpstr>
      <vt:lpstr>Prezentace aplikace PowerPoint</vt:lpstr>
      <vt:lpstr>Zobrazovací metody</vt:lpstr>
      <vt:lpstr>Nejčastější patologie - 1</vt:lpstr>
      <vt:lpstr>Nejčastější patologie - 2</vt:lpstr>
      <vt:lpstr>Vývojová dysplazie kyčelního kloubu (VDKK)</vt:lpstr>
      <vt:lpstr>Prezentace aplikace PowerPoint</vt:lpstr>
      <vt:lpstr>Proč je kyčel u novorozence zvýšeně náchylná k nestabiliě a rozvoji VDKK ?</vt:lpstr>
      <vt:lpstr>Prezentace aplikace PowerPoint</vt:lpstr>
      <vt:lpstr> Klasifikace VDKK (dle RTG – t.j. od 4. měs)</vt:lpstr>
      <vt:lpstr> Luxace kyčelního kloubu při VDKK: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Zobrazení měkkých repozičních překážek – artrografie (event. MRI)</vt:lpstr>
      <vt:lpstr>Konzervativní terapie</vt:lpstr>
      <vt:lpstr>Prezentace aplikace PowerPoint</vt:lpstr>
      <vt:lpstr>Prezentace aplikace PowerPoint</vt:lpstr>
      <vt:lpstr>Prezentace aplikace PowerPoint</vt:lpstr>
      <vt:lpstr>Operační léčba  – otevřená (krvavá)repozice -</vt:lpstr>
      <vt:lpstr>Operační výkony na proxim.fem.</vt:lpstr>
      <vt:lpstr>Operační výkony na pánvi</vt:lpstr>
      <vt:lpstr>Redirekční pánevní OT</vt:lpstr>
      <vt:lpstr>Salterova pánevní OT</vt:lpstr>
      <vt:lpstr>Steelova trojí pánevní OT</vt:lpstr>
      <vt:lpstr>Acetabuloplastiky</vt:lpstr>
      <vt:lpstr>Plastiky stříšky</vt:lpstr>
      <vt:lpstr>Chiari OT pánve</vt:lpstr>
      <vt:lpstr>Prezentace aplikace PowerPoint</vt:lpstr>
      <vt:lpstr>Prezentace aplikace PowerPoint</vt:lpstr>
      <vt:lpstr>M.Perthes Calve – Legg – Perthesova choroba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Coxa vara adolescentium (CVA) Slipped capital femoral epiphysis (SCFE) Juvenilní epifyzeolýza hlavice femuru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Postižení kyčelního kloubu  u spastiků (DMO)</vt:lpstr>
      <vt:lpstr>Prezentace aplikace PowerPoint</vt:lpstr>
      <vt:lpstr>Idiopatická nekróza hlavice femuru</vt:lpstr>
      <vt:lpstr>Femoroacetabulární impingement (FAI)</vt:lpstr>
      <vt:lpstr>Prezentace aplikace PowerPoint</vt:lpstr>
      <vt:lpstr>Prezentace aplikace PowerPoint</vt:lpstr>
      <vt:lpstr>Prezentace aplikace PowerPoint</vt:lpstr>
      <vt:lpstr>Coxa saltans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Kyčelní kloub</dc:title>
  <dc:creator>Lukas</dc:creator>
  <cp:lastModifiedBy>FNUSA</cp:lastModifiedBy>
  <cp:revision>113</cp:revision>
  <dcterms:created xsi:type="dcterms:W3CDTF">2013-05-08T22:04:51Z</dcterms:created>
  <dcterms:modified xsi:type="dcterms:W3CDTF">2024-04-02T06:27:04Z</dcterms:modified>
</cp:coreProperties>
</file>